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6"/>
  </p:notesMasterIdLst>
  <p:sldIdLst>
    <p:sldId id="310" r:id="rId3"/>
    <p:sldId id="257" r:id="rId4"/>
    <p:sldId id="273" r:id="rId5"/>
    <p:sldId id="258" r:id="rId6"/>
    <p:sldId id="259" r:id="rId7"/>
    <p:sldId id="272" r:id="rId8"/>
    <p:sldId id="271" r:id="rId9"/>
    <p:sldId id="262" r:id="rId10"/>
    <p:sldId id="311" r:id="rId11"/>
    <p:sldId id="267" r:id="rId12"/>
    <p:sldId id="312" r:id="rId13"/>
    <p:sldId id="313" r:id="rId14"/>
    <p:sldId id="314" r:id="rId15"/>
    <p:sldId id="315" r:id="rId16"/>
    <p:sldId id="316" r:id="rId17"/>
    <p:sldId id="317" r:id="rId18"/>
    <p:sldId id="318" r:id="rId19"/>
    <p:sldId id="319" r:id="rId20"/>
    <p:sldId id="277" r:id="rId21"/>
    <p:sldId id="283" r:id="rId22"/>
    <p:sldId id="286" r:id="rId23"/>
    <p:sldId id="284" r:id="rId24"/>
    <p:sldId id="288" r:id="rId25"/>
    <p:sldId id="285" r:id="rId26"/>
    <p:sldId id="290" r:id="rId27"/>
    <p:sldId id="275" r:id="rId28"/>
    <p:sldId id="291" r:id="rId29"/>
    <p:sldId id="320" r:id="rId30"/>
    <p:sldId id="297" r:id="rId31"/>
    <p:sldId id="321" r:id="rId32"/>
    <p:sldId id="322" r:id="rId33"/>
    <p:sldId id="282" r:id="rId34"/>
    <p:sldId id="299" r:id="rId35"/>
    <p:sldId id="300" r:id="rId36"/>
    <p:sldId id="302" r:id="rId37"/>
    <p:sldId id="323" r:id="rId38"/>
    <p:sldId id="324" r:id="rId39"/>
    <p:sldId id="325" r:id="rId40"/>
    <p:sldId id="326" r:id="rId41"/>
    <p:sldId id="327" r:id="rId42"/>
    <p:sldId id="328" r:id="rId43"/>
    <p:sldId id="329" r:id="rId44"/>
    <p:sldId id="33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5" autoAdjust="0"/>
    <p:restoredTop sz="91924" autoAdjust="0"/>
  </p:normalViewPr>
  <p:slideViewPr>
    <p:cSldViewPr snapToGrid="0" snapToObjects="1">
      <p:cViewPr>
        <p:scale>
          <a:sx n="100" d="100"/>
          <a:sy n="100" d="100"/>
        </p:scale>
        <p:origin x="-496" y="-80"/>
      </p:cViewPr>
      <p:guideLst>
        <p:guide orient="horz" pos="2160"/>
        <p:guide pos="2880"/>
      </p:guideLst>
    </p:cSldViewPr>
  </p:slideViewPr>
  <p:notesTextViewPr>
    <p:cViewPr>
      <p:scale>
        <a:sx n="100" d="100"/>
        <a:sy n="100" d="100"/>
      </p:scale>
      <p:origin x="0" y="0"/>
    </p:cViewPr>
  </p:notesTextViewPr>
  <p:notesViewPr>
    <p:cSldViewPr snapToGrid="0" snapToObjects="1">
      <p:cViewPr>
        <p:scale>
          <a:sx n="200" d="100"/>
          <a:sy n="200" d="100"/>
        </p:scale>
        <p:origin x="-280" y="36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09AAF-F28E-AD48-855C-22303B2988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3771E8D-A6EC-7549-8A40-5442BF4413D1}">
      <dgm:prSet phldrT="[Text]"/>
      <dgm:spPr>
        <a:solidFill>
          <a:srgbClr val="008000"/>
        </a:solidFill>
      </dgm:spPr>
      <dgm:t>
        <a:bodyPr/>
        <a:lstStyle/>
        <a:p>
          <a:r>
            <a:rPr lang="en-US" dirty="0" smtClean="0">
              <a:latin typeface="Calibri"/>
              <a:cs typeface="Calibri"/>
            </a:rPr>
            <a:t>Inclusion</a:t>
          </a:r>
          <a:endParaRPr lang="en-US" dirty="0">
            <a:latin typeface="Calibri"/>
            <a:cs typeface="Calibri"/>
          </a:endParaRPr>
        </a:p>
      </dgm:t>
    </dgm:pt>
    <dgm:pt modelId="{775D4C40-8EB5-E346-BF87-73F9E31F7158}" type="parTrans" cxnId="{115233F3-8E39-9C4D-BB6D-91889E447AAF}">
      <dgm:prSet/>
      <dgm:spPr/>
      <dgm:t>
        <a:bodyPr/>
        <a:lstStyle/>
        <a:p>
          <a:endParaRPr lang="en-US"/>
        </a:p>
      </dgm:t>
    </dgm:pt>
    <dgm:pt modelId="{B1622FF1-5070-204A-B1E7-B791FC423DEF}" type="sibTrans" cxnId="{115233F3-8E39-9C4D-BB6D-91889E447AAF}">
      <dgm:prSet/>
      <dgm:spPr/>
      <dgm:t>
        <a:bodyPr/>
        <a:lstStyle/>
        <a:p>
          <a:endParaRPr lang="en-US"/>
        </a:p>
      </dgm:t>
    </dgm:pt>
    <dgm:pt modelId="{0B1F0D7B-0A1D-614D-8FB2-902CD171548C}">
      <dgm:prSet phldrT="[Text]"/>
      <dgm:spPr>
        <a:solidFill>
          <a:schemeClr val="accent3"/>
        </a:solidFill>
      </dgm:spPr>
      <dgm:t>
        <a:bodyPr/>
        <a:lstStyle/>
        <a:p>
          <a:r>
            <a:rPr lang="en-US" dirty="0" smtClean="0">
              <a:latin typeface="Calibri"/>
              <a:cs typeface="Calibri"/>
            </a:rPr>
            <a:t>Legal</a:t>
          </a:r>
          <a:endParaRPr lang="en-US" dirty="0">
            <a:latin typeface="Calibri"/>
            <a:cs typeface="Calibri"/>
          </a:endParaRPr>
        </a:p>
      </dgm:t>
    </dgm:pt>
    <dgm:pt modelId="{CD97E614-A352-1245-BA5B-71A59DA1AE94}" type="parTrans" cxnId="{A124E1C3-4750-3B4D-B815-AC3E41CF00B1}">
      <dgm:prSet/>
      <dgm:spPr/>
      <dgm:t>
        <a:bodyPr/>
        <a:lstStyle/>
        <a:p>
          <a:endParaRPr lang="en-US"/>
        </a:p>
      </dgm:t>
    </dgm:pt>
    <dgm:pt modelId="{2687CAF1-AAC2-6542-9C67-6293184BFCC5}" type="sibTrans" cxnId="{A124E1C3-4750-3B4D-B815-AC3E41CF00B1}">
      <dgm:prSet/>
      <dgm:spPr/>
      <dgm:t>
        <a:bodyPr/>
        <a:lstStyle/>
        <a:p>
          <a:endParaRPr lang="en-US"/>
        </a:p>
      </dgm:t>
    </dgm:pt>
    <dgm:pt modelId="{CF7B2AB8-F6D7-6947-A0C7-9DCDE3A27108}">
      <dgm:prSet phldrT="[Text]"/>
      <dgm:spPr>
        <a:solidFill>
          <a:schemeClr val="accent5">
            <a:lumMod val="75000"/>
          </a:schemeClr>
        </a:solidFill>
      </dgm:spPr>
      <dgm:t>
        <a:bodyPr/>
        <a:lstStyle/>
        <a:p>
          <a:r>
            <a:rPr lang="en-US" dirty="0" smtClean="0">
              <a:latin typeface="Calibri"/>
              <a:cs typeface="Calibri"/>
            </a:rPr>
            <a:t>Guiding Principles</a:t>
          </a:r>
          <a:endParaRPr lang="en-US" dirty="0">
            <a:latin typeface="Calibri"/>
            <a:cs typeface="Calibri"/>
          </a:endParaRPr>
        </a:p>
      </dgm:t>
    </dgm:pt>
    <dgm:pt modelId="{91AD4F34-CD24-BD4D-9636-DDBA276F0019}" type="parTrans" cxnId="{E9F1855D-28B8-E948-9043-E38F075670C6}">
      <dgm:prSet/>
      <dgm:spPr/>
      <dgm:t>
        <a:bodyPr/>
        <a:lstStyle/>
        <a:p>
          <a:endParaRPr lang="en-US"/>
        </a:p>
      </dgm:t>
    </dgm:pt>
    <dgm:pt modelId="{1F209C4B-1292-234E-BF39-8C132787AA8B}" type="sibTrans" cxnId="{E9F1855D-28B8-E948-9043-E38F075670C6}">
      <dgm:prSet/>
      <dgm:spPr/>
      <dgm:t>
        <a:bodyPr/>
        <a:lstStyle/>
        <a:p>
          <a:endParaRPr lang="en-US"/>
        </a:p>
      </dgm:t>
    </dgm:pt>
    <dgm:pt modelId="{67C5ADBD-49E3-3B49-8C7D-62D1C074A929}">
      <dgm:prSet phldrT="[Text]"/>
      <dgm:spPr>
        <a:solidFill>
          <a:schemeClr val="accent1">
            <a:lumMod val="75000"/>
          </a:schemeClr>
        </a:solidFill>
      </dgm:spPr>
      <dgm:t>
        <a:bodyPr/>
        <a:lstStyle/>
        <a:p>
          <a:r>
            <a:rPr lang="en-US" dirty="0" smtClean="0">
              <a:latin typeface="Calibri"/>
              <a:cs typeface="Calibri"/>
            </a:rPr>
            <a:t>Values</a:t>
          </a:r>
          <a:endParaRPr lang="en-US" dirty="0">
            <a:latin typeface="Calibri"/>
            <a:cs typeface="Calibri"/>
          </a:endParaRPr>
        </a:p>
      </dgm:t>
    </dgm:pt>
    <dgm:pt modelId="{ED850B53-BB9F-D64C-A263-49045FFCF515}" type="parTrans" cxnId="{E8877166-4050-2541-872B-0D9FA5631829}">
      <dgm:prSet/>
      <dgm:spPr/>
      <dgm:t>
        <a:bodyPr/>
        <a:lstStyle/>
        <a:p>
          <a:endParaRPr lang="en-US"/>
        </a:p>
      </dgm:t>
    </dgm:pt>
    <dgm:pt modelId="{02702D2F-15BD-F844-85A6-AAC9BB8FA725}" type="sibTrans" cxnId="{E8877166-4050-2541-872B-0D9FA5631829}">
      <dgm:prSet/>
      <dgm:spPr/>
      <dgm:t>
        <a:bodyPr/>
        <a:lstStyle/>
        <a:p>
          <a:endParaRPr lang="en-US"/>
        </a:p>
      </dgm:t>
    </dgm:pt>
    <dgm:pt modelId="{ABD73CA3-C9C5-DC44-8B4E-BF01236A7C54}">
      <dgm:prSet phldrT="[Text]"/>
      <dgm:spPr>
        <a:solidFill>
          <a:schemeClr val="accent2">
            <a:lumMod val="60000"/>
            <a:lumOff val="40000"/>
          </a:schemeClr>
        </a:solidFill>
      </dgm:spPr>
      <dgm:t>
        <a:bodyPr/>
        <a:lstStyle/>
        <a:p>
          <a:r>
            <a:rPr lang="en-US" dirty="0" smtClean="0">
              <a:latin typeface="Calibri"/>
              <a:cs typeface="Calibri"/>
            </a:rPr>
            <a:t>Empirical Evidence</a:t>
          </a:r>
          <a:endParaRPr lang="en-US" dirty="0">
            <a:latin typeface="Calibri"/>
            <a:cs typeface="Calibri"/>
          </a:endParaRPr>
        </a:p>
      </dgm:t>
    </dgm:pt>
    <dgm:pt modelId="{91B76AF5-CA9B-7F49-88C7-B1C08211B172}" type="parTrans" cxnId="{1130D1EF-2A95-8D4B-90C6-73CDF7001E0E}">
      <dgm:prSet/>
      <dgm:spPr/>
      <dgm:t>
        <a:bodyPr/>
        <a:lstStyle/>
        <a:p>
          <a:endParaRPr lang="en-US"/>
        </a:p>
      </dgm:t>
    </dgm:pt>
    <dgm:pt modelId="{25CA78A8-69C6-1344-9110-EC1274608137}" type="sibTrans" cxnId="{1130D1EF-2A95-8D4B-90C6-73CDF7001E0E}">
      <dgm:prSet/>
      <dgm:spPr/>
      <dgm:t>
        <a:bodyPr/>
        <a:lstStyle/>
        <a:p>
          <a:endParaRPr lang="en-US"/>
        </a:p>
      </dgm:t>
    </dgm:pt>
    <dgm:pt modelId="{E8C6D21C-5BA3-694B-A2AE-DA65A3241710}" type="pres">
      <dgm:prSet presAssocID="{B5C09AAF-F28E-AD48-855C-22303B298877}" presName="diagram" presStyleCnt="0">
        <dgm:presLayoutVars>
          <dgm:chMax val="1"/>
          <dgm:dir/>
          <dgm:animLvl val="ctr"/>
          <dgm:resizeHandles val="exact"/>
        </dgm:presLayoutVars>
      </dgm:prSet>
      <dgm:spPr/>
      <dgm:t>
        <a:bodyPr/>
        <a:lstStyle/>
        <a:p>
          <a:endParaRPr lang="en-US"/>
        </a:p>
      </dgm:t>
    </dgm:pt>
    <dgm:pt modelId="{A5A0BEC7-58BF-D44C-A37F-7941B5DBCA52}" type="pres">
      <dgm:prSet presAssocID="{B5C09AAF-F28E-AD48-855C-22303B298877}" presName="matrix" presStyleCnt="0"/>
      <dgm:spPr/>
    </dgm:pt>
    <dgm:pt modelId="{99DD6130-5830-CB4A-9FFE-A29210166D97}" type="pres">
      <dgm:prSet presAssocID="{B5C09AAF-F28E-AD48-855C-22303B298877}" presName="tile1" presStyleLbl="node1" presStyleIdx="0" presStyleCnt="4"/>
      <dgm:spPr/>
      <dgm:t>
        <a:bodyPr/>
        <a:lstStyle/>
        <a:p>
          <a:endParaRPr lang="en-US"/>
        </a:p>
      </dgm:t>
    </dgm:pt>
    <dgm:pt modelId="{29C8F544-2B4D-0042-B46B-6B796B5E4FD6}" type="pres">
      <dgm:prSet presAssocID="{B5C09AAF-F28E-AD48-855C-22303B298877}" presName="tile1text" presStyleLbl="node1" presStyleIdx="0" presStyleCnt="4">
        <dgm:presLayoutVars>
          <dgm:chMax val="0"/>
          <dgm:chPref val="0"/>
          <dgm:bulletEnabled val="1"/>
        </dgm:presLayoutVars>
      </dgm:prSet>
      <dgm:spPr/>
      <dgm:t>
        <a:bodyPr/>
        <a:lstStyle/>
        <a:p>
          <a:endParaRPr lang="en-US"/>
        </a:p>
      </dgm:t>
    </dgm:pt>
    <dgm:pt modelId="{8F361A78-187C-014E-B46B-D1F42BDEB151}" type="pres">
      <dgm:prSet presAssocID="{B5C09AAF-F28E-AD48-855C-22303B298877}" presName="tile2" presStyleLbl="node1" presStyleIdx="1" presStyleCnt="4"/>
      <dgm:spPr/>
      <dgm:t>
        <a:bodyPr/>
        <a:lstStyle/>
        <a:p>
          <a:endParaRPr lang="en-US"/>
        </a:p>
      </dgm:t>
    </dgm:pt>
    <dgm:pt modelId="{68A56627-9C38-464A-8BF4-E749009E7317}" type="pres">
      <dgm:prSet presAssocID="{B5C09AAF-F28E-AD48-855C-22303B298877}" presName="tile2text" presStyleLbl="node1" presStyleIdx="1" presStyleCnt="4">
        <dgm:presLayoutVars>
          <dgm:chMax val="0"/>
          <dgm:chPref val="0"/>
          <dgm:bulletEnabled val="1"/>
        </dgm:presLayoutVars>
      </dgm:prSet>
      <dgm:spPr/>
      <dgm:t>
        <a:bodyPr/>
        <a:lstStyle/>
        <a:p>
          <a:endParaRPr lang="en-US"/>
        </a:p>
      </dgm:t>
    </dgm:pt>
    <dgm:pt modelId="{99DA366F-6CC4-3A47-AC40-E3466DCE1E7B}" type="pres">
      <dgm:prSet presAssocID="{B5C09AAF-F28E-AD48-855C-22303B298877}" presName="tile3" presStyleLbl="node1" presStyleIdx="2" presStyleCnt="4"/>
      <dgm:spPr/>
      <dgm:t>
        <a:bodyPr/>
        <a:lstStyle/>
        <a:p>
          <a:endParaRPr lang="en-US"/>
        </a:p>
      </dgm:t>
    </dgm:pt>
    <dgm:pt modelId="{81833447-F1FB-AC41-8028-0EA90EE0A37D}" type="pres">
      <dgm:prSet presAssocID="{B5C09AAF-F28E-AD48-855C-22303B298877}" presName="tile3text" presStyleLbl="node1" presStyleIdx="2" presStyleCnt="4">
        <dgm:presLayoutVars>
          <dgm:chMax val="0"/>
          <dgm:chPref val="0"/>
          <dgm:bulletEnabled val="1"/>
        </dgm:presLayoutVars>
      </dgm:prSet>
      <dgm:spPr/>
      <dgm:t>
        <a:bodyPr/>
        <a:lstStyle/>
        <a:p>
          <a:endParaRPr lang="en-US"/>
        </a:p>
      </dgm:t>
    </dgm:pt>
    <dgm:pt modelId="{ECE07606-23E4-6C49-BCE9-EEEEA128C032}" type="pres">
      <dgm:prSet presAssocID="{B5C09AAF-F28E-AD48-855C-22303B298877}" presName="tile4" presStyleLbl="node1" presStyleIdx="3" presStyleCnt="4"/>
      <dgm:spPr/>
      <dgm:t>
        <a:bodyPr/>
        <a:lstStyle/>
        <a:p>
          <a:endParaRPr lang="en-US"/>
        </a:p>
      </dgm:t>
    </dgm:pt>
    <dgm:pt modelId="{34F0A75C-0CA2-884B-80F3-7EBC01C9F598}" type="pres">
      <dgm:prSet presAssocID="{B5C09AAF-F28E-AD48-855C-22303B298877}" presName="tile4text" presStyleLbl="node1" presStyleIdx="3" presStyleCnt="4">
        <dgm:presLayoutVars>
          <dgm:chMax val="0"/>
          <dgm:chPref val="0"/>
          <dgm:bulletEnabled val="1"/>
        </dgm:presLayoutVars>
      </dgm:prSet>
      <dgm:spPr/>
      <dgm:t>
        <a:bodyPr/>
        <a:lstStyle/>
        <a:p>
          <a:endParaRPr lang="en-US"/>
        </a:p>
      </dgm:t>
    </dgm:pt>
    <dgm:pt modelId="{B3637BA6-7E90-B140-8B14-7B1C69819FC9}" type="pres">
      <dgm:prSet presAssocID="{B5C09AAF-F28E-AD48-855C-22303B298877}" presName="centerTile" presStyleLbl="fgShp" presStyleIdx="0" presStyleCnt="1">
        <dgm:presLayoutVars>
          <dgm:chMax val="0"/>
          <dgm:chPref val="0"/>
        </dgm:presLayoutVars>
      </dgm:prSet>
      <dgm:spPr/>
      <dgm:t>
        <a:bodyPr/>
        <a:lstStyle/>
        <a:p>
          <a:endParaRPr lang="en-US"/>
        </a:p>
      </dgm:t>
    </dgm:pt>
  </dgm:ptLst>
  <dgm:cxnLst>
    <dgm:cxn modelId="{C4AB6434-C89A-D846-9834-621DEE79A8E9}" type="presOf" srcId="{CF7B2AB8-F6D7-6947-A0C7-9DCDE3A27108}" destId="{8F361A78-187C-014E-B46B-D1F42BDEB151}" srcOrd="0" destOrd="0" presId="urn:microsoft.com/office/officeart/2005/8/layout/matrix1"/>
    <dgm:cxn modelId="{E9F1855D-28B8-E948-9043-E38F075670C6}" srcId="{D3771E8D-A6EC-7549-8A40-5442BF4413D1}" destId="{CF7B2AB8-F6D7-6947-A0C7-9DCDE3A27108}" srcOrd="1" destOrd="0" parTransId="{91AD4F34-CD24-BD4D-9636-DDBA276F0019}" sibTransId="{1F209C4B-1292-234E-BF39-8C132787AA8B}"/>
    <dgm:cxn modelId="{1130D1EF-2A95-8D4B-90C6-73CDF7001E0E}" srcId="{D3771E8D-A6EC-7549-8A40-5442BF4413D1}" destId="{ABD73CA3-C9C5-DC44-8B4E-BF01236A7C54}" srcOrd="3" destOrd="0" parTransId="{91B76AF5-CA9B-7F49-88C7-B1C08211B172}" sibTransId="{25CA78A8-69C6-1344-9110-EC1274608137}"/>
    <dgm:cxn modelId="{CF1A54B9-EACC-4241-A19E-CA9A167F4D47}" type="presOf" srcId="{ABD73CA3-C9C5-DC44-8B4E-BF01236A7C54}" destId="{ECE07606-23E4-6C49-BCE9-EEEEA128C032}" srcOrd="0" destOrd="0" presId="urn:microsoft.com/office/officeart/2005/8/layout/matrix1"/>
    <dgm:cxn modelId="{45415A3B-8632-1644-A9B1-312CE121366D}" type="presOf" srcId="{ABD73CA3-C9C5-DC44-8B4E-BF01236A7C54}" destId="{34F0A75C-0CA2-884B-80F3-7EBC01C9F598}" srcOrd="1" destOrd="0" presId="urn:microsoft.com/office/officeart/2005/8/layout/matrix1"/>
    <dgm:cxn modelId="{7C677361-AE92-6C4A-87A4-D2C3F82D5EF7}" type="presOf" srcId="{67C5ADBD-49E3-3B49-8C7D-62D1C074A929}" destId="{99DA366F-6CC4-3A47-AC40-E3466DCE1E7B}" srcOrd="0" destOrd="0" presId="urn:microsoft.com/office/officeart/2005/8/layout/matrix1"/>
    <dgm:cxn modelId="{2E744FA7-1C7C-E94F-AD56-82AE72FED861}" type="presOf" srcId="{67C5ADBD-49E3-3B49-8C7D-62D1C074A929}" destId="{81833447-F1FB-AC41-8028-0EA90EE0A37D}" srcOrd="1" destOrd="0" presId="urn:microsoft.com/office/officeart/2005/8/layout/matrix1"/>
    <dgm:cxn modelId="{A124E1C3-4750-3B4D-B815-AC3E41CF00B1}" srcId="{D3771E8D-A6EC-7549-8A40-5442BF4413D1}" destId="{0B1F0D7B-0A1D-614D-8FB2-902CD171548C}" srcOrd="0" destOrd="0" parTransId="{CD97E614-A352-1245-BA5B-71A59DA1AE94}" sibTransId="{2687CAF1-AAC2-6542-9C67-6293184BFCC5}"/>
    <dgm:cxn modelId="{5F899A6E-93A3-0B41-8E2B-A0A4FA3D090A}" type="presOf" srcId="{B5C09AAF-F28E-AD48-855C-22303B298877}" destId="{E8C6D21C-5BA3-694B-A2AE-DA65A3241710}" srcOrd="0" destOrd="0" presId="urn:microsoft.com/office/officeart/2005/8/layout/matrix1"/>
    <dgm:cxn modelId="{E8877166-4050-2541-872B-0D9FA5631829}" srcId="{D3771E8D-A6EC-7549-8A40-5442BF4413D1}" destId="{67C5ADBD-49E3-3B49-8C7D-62D1C074A929}" srcOrd="2" destOrd="0" parTransId="{ED850B53-BB9F-D64C-A263-49045FFCF515}" sibTransId="{02702D2F-15BD-F844-85A6-AAC9BB8FA725}"/>
    <dgm:cxn modelId="{115233F3-8E39-9C4D-BB6D-91889E447AAF}" srcId="{B5C09AAF-F28E-AD48-855C-22303B298877}" destId="{D3771E8D-A6EC-7549-8A40-5442BF4413D1}" srcOrd="0" destOrd="0" parTransId="{775D4C40-8EB5-E346-BF87-73F9E31F7158}" sibTransId="{B1622FF1-5070-204A-B1E7-B791FC423DEF}"/>
    <dgm:cxn modelId="{64CC1F7B-522D-EC4B-AAD4-5042F54B11BF}" type="presOf" srcId="{D3771E8D-A6EC-7549-8A40-5442BF4413D1}" destId="{B3637BA6-7E90-B140-8B14-7B1C69819FC9}" srcOrd="0" destOrd="0" presId="urn:microsoft.com/office/officeart/2005/8/layout/matrix1"/>
    <dgm:cxn modelId="{071D3E0E-B461-BF46-A861-9132AE0870C2}" type="presOf" srcId="{CF7B2AB8-F6D7-6947-A0C7-9DCDE3A27108}" destId="{68A56627-9C38-464A-8BF4-E749009E7317}" srcOrd="1" destOrd="0" presId="urn:microsoft.com/office/officeart/2005/8/layout/matrix1"/>
    <dgm:cxn modelId="{4C0257FB-6DEB-A64F-B640-AD8A9F4DCC43}" type="presOf" srcId="{0B1F0D7B-0A1D-614D-8FB2-902CD171548C}" destId="{29C8F544-2B4D-0042-B46B-6B796B5E4FD6}" srcOrd="1" destOrd="0" presId="urn:microsoft.com/office/officeart/2005/8/layout/matrix1"/>
    <dgm:cxn modelId="{40026F21-3975-1D47-90F9-80832E798251}" type="presOf" srcId="{0B1F0D7B-0A1D-614D-8FB2-902CD171548C}" destId="{99DD6130-5830-CB4A-9FFE-A29210166D97}" srcOrd="0" destOrd="0" presId="urn:microsoft.com/office/officeart/2005/8/layout/matrix1"/>
    <dgm:cxn modelId="{EDFBFDB9-A11A-3F4C-BBB8-4A1269002290}" type="presParOf" srcId="{E8C6D21C-5BA3-694B-A2AE-DA65A3241710}" destId="{A5A0BEC7-58BF-D44C-A37F-7941B5DBCA52}" srcOrd="0" destOrd="0" presId="urn:microsoft.com/office/officeart/2005/8/layout/matrix1"/>
    <dgm:cxn modelId="{594ABD1C-CD0C-3142-8D01-4AED938515E1}" type="presParOf" srcId="{A5A0BEC7-58BF-D44C-A37F-7941B5DBCA52}" destId="{99DD6130-5830-CB4A-9FFE-A29210166D97}" srcOrd="0" destOrd="0" presId="urn:microsoft.com/office/officeart/2005/8/layout/matrix1"/>
    <dgm:cxn modelId="{2B8A929E-06D5-1C4A-A42A-FD6FE62CB82B}" type="presParOf" srcId="{A5A0BEC7-58BF-D44C-A37F-7941B5DBCA52}" destId="{29C8F544-2B4D-0042-B46B-6B796B5E4FD6}" srcOrd="1" destOrd="0" presId="urn:microsoft.com/office/officeart/2005/8/layout/matrix1"/>
    <dgm:cxn modelId="{6D874363-620D-6444-9676-EE709FF70196}" type="presParOf" srcId="{A5A0BEC7-58BF-D44C-A37F-7941B5DBCA52}" destId="{8F361A78-187C-014E-B46B-D1F42BDEB151}" srcOrd="2" destOrd="0" presId="urn:microsoft.com/office/officeart/2005/8/layout/matrix1"/>
    <dgm:cxn modelId="{C4308FC4-66F7-CB4C-AAB1-F68B6B717B6D}" type="presParOf" srcId="{A5A0BEC7-58BF-D44C-A37F-7941B5DBCA52}" destId="{68A56627-9C38-464A-8BF4-E749009E7317}" srcOrd="3" destOrd="0" presId="urn:microsoft.com/office/officeart/2005/8/layout/matrix1"/>
    <dgm:cxn modelId="{DA17F896-0AD8-4040-B3E4-34210E749E61}" type="presParOf" srcId="{A5A0BEC7-58BF-D44C-A37F-7941B5DBCA52}" destId="{99DA366F-6CC4-3A47-AC40-E3466DCE1E7B}" srcOrd="4" destOrd="0" presId="urn:microsoft.com/office/officeart/2005/8/layout/matrix1"/>
    <dgm:cxn modelId="{BAF913A7-791C-8143-98A8-A097AE93969F}" type="presParOf" srcId="{A5A0BEC7-58BF-D44C-A37F-7941B5DBCA52}" destId="{81833447-F1FB-AC41-8028-0EA90EE0A37D}" srcOrd="5" destOrd="0" presId="urn:microsoft.com/office/officeart/2005/8/layout/matrix1"/>
    <dgm:cxn modelId="{A8338A92-38C8-E248-AFFC-7E7A3E0AE3AB}" type="presParOf" srcId="{A5A0BEC7-58BF-D44C-A37F-7941B5DBCA52}" destId="{ECE07606-23E4-6C49-BCE9-EEEEA128C032}" srcOrd="6" destOrd="0" presId="urn:microsoft.com/office/officeart/2005/8/layout/matrix1"/>
    <dgm:cxn modelId="{F0C3D389-5AA9-5243-8A8F-76B4326EE9ED}" type="presParOf" srcId="{A5A0BEC7-58BF-D44C-A37F-7941B5DBCA52}" destId="{34F0A75C-0CA2-884B-80F3-7EBC01C9F598}" srcOrd="7" destOrd="0" presId="urn:microsoft.com/office/officeart/2005/8/layout/matrix1"/>
    <dgm:cxn modelId="{BE59DCD6-4826-5947-9E4A-8589C70A8064}" type="presParOf" srcId="{E8C6D21C-5BA3-694B-A2AE-DA65A3241710}" destId="{B3637BA6-7E90-B140-8B14-7B1C69819FC9}"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4934CC-8280-4D03-9622-6620DE4E1E5A}" type="doc">
      <dgm:prSet loTypeId="urn:microsoft.com/office/officeart/2005/8/layout/venn1" loCatId="relationship" qsTypeId="urn:microsoft.com/office/officeart/2005/8/quickstyle/simple1" qsCatId="simple" csTypeId="urn:microsoft.com/office/officeart/2005/8/colors/colorful1" csCatId="colorful" phldr="1"/>
      <dgm:spPr/>
    </dgm:pt>
    <dgm:pt modelId="{692ACE77-1A7A-4B4A-8570-52E0FCCB3A9E}">
      <dgm:prSet phldrT="[Text]"/>
      <dgm:spPr/>
      <dgm:t>
        <a:bodyPr/>
        <a:lstStyle/>
        <a:p>
          <a:r>
            <a:rPr lang="en-US" dirty="0" smtClean="0">
              <a:latin typeface="Calibri"/>
              <a:cs typeface="Calibri"/>
            </a:rPr>
            <a:t>Membership</a:t>
          </a:r>
        </a:p>
      </dgm:t>
    </dgm:pt>
    <dgm:pt modelId="{57163E47-7ECE-4E01-8A00-B904536D689E}" type="parTrans" cxnId="{2BB9B523-11AE-4838-9D1F-9CD2A00E168B}">
      <dgm:prSet/>
      <dgm:spPr/>
      <dgm:t>
        <a:bodyPr/>
        <a:lstStyle/>
        <a:p>
          <a:endParaRPr lang="en-US"/>
        </a:p>
      </dgm:t>
    </dgm:pt>
    <dgm:pt modelId="{C97C01C0-B7BB-408F-9030-DC3C96F7B145}" type="sibTrans" cxnId="{2BB9B523-11AE-4838-9D1F-9CD2A00E168B}">
      <dgm:prSet/>
      <dgm:spPr/>
      <dgm:t>
        <a:bodyPr/>
        <a:lstStyle/>
        <a:p>
          <a:endParaRPr lang="en-US"/>
        </a:p>
      </dgm:t>
    </dgm:pt>
    <dgm:pt modelId="{050A7159-F616-DB47-B292-B4CEFD214AF1}">
      <dgm:prSet phldrT="[Text]"/>
      <dgm:spPr/>
      <dgm:t>
        <a:bodyPr/>
        <a:lstStyle/>
        <a:p>
          <a:r>
            <a:rPr lang="en-US" dirty="0" smtClean="0">
              <a:latin typeface="Calibri"/>
              <a:cs typeface="Calibri"/>
            </a:rPr>
            <a:t>Skills</a:t>
          </a:r>
        </a:p>
      </dgm:t>
    </dgm:pt>
    <dgm:pt modelId="{7F864F26-0CFB-7244-9A3C-84553701176F}" type="parTrans" cxnId="{143C9D81-CD84-2F4D-AFC0-91ECDF35A5F1}">
      <dgm:prSet/>
      <dgm:spPr/>
      <dgm:t>
        <a:bodyPr/>
        <a:lstStyle/>
        <a:p>
          <a:endParaRPr lang="en-US"/>
        </a:p>
      </dgm:t>
    </dgm:pt>
    <dgm:pt modelId="{B72C78EB-5843-6643-9AFD-BFC8C78F2558}" type="sibTrans" cxnId="{143C9D81-CD84-2F4D-AFC0-91ECDF35A5F1}">
      <dgm:prSet/>
      <dgm:spPr/>
      <dgm:t>
        <a:bodyPr/>
        <a:lstStyle/>
        <a:p>
          <a:endParaRPr lang="en-US"/>
        </a:p>
      </dgm:t>
    </dgm:pt>
    <dgm:pt modelId="{C26194A9-3201-0849-99F6-958D23A99159}">
      <dgm:prSet phldrT="[Text]"/>
      <dgm:spPr/>
      <dgm:t>
        <a:bodyPr/>
        <a:lstStyle/>
        <a:p>
          <a:r>
            <a:rPr lang="en-US" dirty="0" smtClean="0">
              <a:latin typeface="Calibri"/>
              <a:cs typeface="Calibri"/>
            </a:rPr>
            <a:t>Relationships</a:t>
          </a:r>
        </a:p>
      </dgm:t>
    </dgm:pt>
    <dgm:pt modelId="{62B84E89-B5BA-304C-B4D1-892ADEF4E66D}" type="parTrans" cxnId="{4C5031CF-1595-2F48-9906-DD34B4C97AFB}">
      <dgm:prSet/>
      <dgm:spPr/>
      <dgm:t>
        <a:bodyPr/>
        <a:lstStyle/>
        <a:p>
          <a:endParaRPr lang="en-US"/>
        </a:p>
      </dgm:t>
    </dgm:pt>
    <dgm:pt modelId="{9779F0CA-93A5-1843-8475-94F212FDBA7E}" type="sibTrans" cxnId="{4C5031CF-1595-2F48-9906-DD34B4C97AFB}">
      <dgm:prSet/>
      <dgm:spPr/>
      <dgm:t>
        <a:bodyPr/>
        <a:lstStyle/>
        <a:p>
          <a:endParaRPr lang="en-US"/>
        </a:p>
      </dgm:t>
    </dgm:pt>
    <dgm:pt modelId="{9B5D3B31-FD9E-48B7-9BEC-3866B8DF4F6F}" type="pres">
      <dgm:prSet presAssocID="{544934CC-8280-4D03-9622-6620DE4E1E5A}" presName="compositeShape" presStyleCnt="0">
        <dgm:presLayoutVars>
          <dgm:chMax val="7"/>
          <dgm:dir/>
          <dgm:resizeHandles val="exact"/>
        </dgm:presLayoutVars>
      </dgm:prSet>
      <dgm:spPr/>
    </dgm:pt>
    <dgm:pt modelId="{832D7784-12D0-4C2A-A3EA-A7D705521B9F}" type="pres">
      <dgm:prSet presAssocID="{692ACE77-1A7A-4B4A-8570-52E0FCCB3A9E}" presName="circ1" presStyleLbl="vennNode1" presStyleIdx="0" presStyleCnt="3" custLinFactNeighborY="-14884"/>
      <dgm:spPr/>
      <dgm:t>
        <a:bodyPr/>
        <a:lstStyle/>
        <a:p>
          <a:endParaRPr lang="en-US"/>
        </a:p>
      </dgm:t>
    </dgm:pt>
    <dgm:pt modelId="{A6918B32-39C5-4308-AF34-E861D805A7CE}" type="pres">
      <dgm:prSet presAssocID="{692ACE77-1A7A-4B4A-8570-52E0FCCB3A9E}" presName="circ1Tx" presStyleLbl="revTx" presStyleIdx="0" presStyleCnt="0">
        <dgm:presLayoutVars>
          <dgm:chMax val="0"/>
          <dgm:chPref val="0"/>
          <dgm:bulletEnabled val="1"/>
        </dgm:presLayoutVars>
      </dgm:prSet>
      <dgm:spPr/>
      <dgm:t>
        <a:bodyPr/>
        <a:lstStyle/>
        <a:p>
          <a:endParaRPr lang="en-US"/>
        </a:p>
      </dgm:t>
    </dgm:pt>
    <dgm:pt modelId="{206455EB-2C75-D64C-9EC4-A9BEEAFDA654}" type="pres">
      <dgm:prSet presAssocID="{050A7159-F616-DB47-B292-B4CEFD214AF1}" presName="circ2" presStyleLbl="vennNode1" presStyleIdx="1" presStyleCnt="3"/>
      <dgm:spPr/>
      <dgm:t>
        <a:bodyPr/>
        <a:lstStyle/>
        <a:p>
          <a:endParaRPr lang="en-US"/>
        </a:p>
      </dgm:t>
    </dgm:pt>
    <dgm:pt modelId="{FFCDE0F9-90F3-D74C-9424-7BC1BDC8F2F9}" type="pres">
      <dgm:prSet presAssocID="{050A7159-F616-DB47-B292-B4CEFD214AF1}" presName="circ2Tx" presStyleLbl="revTx" presStyleIdx="0" presStyleCnt="0">
        <dgm:presLayoutVars>
          <dgm:chMax val="0"/>
          <dgm:chPref val="0"/>
          <dgm:bulletEnabled val="1"/>
        </dgm:presLayoutVars>
      </dgm:prSet>
      <dgm:spPr/>
      <dgm:t>
        <a:bodyPr/>
        <a:lstStyle/>
        <a:p>
          <a:endParaRPr lang="en-US"/>
        </a:p>
      </dgm:t>
    </dgm:pt>
    <dgm:pt modelId="{E6FC25BC-D21C-9F45-9D30-8F5FB86151B7}" type="pres">
      <dgm:prSet presAssocID="{C26194A9-3201-0849-99F6-958D23A99159}" presName="circ3" presStyleLbl="vennNode1" presStyleIdx="2" presStyleCnt="3"/>
      <dgm:spPr/>
      <dgm:t>
        <a:bodyPr/>
        <a:lstStyle/>
        <a:p>
          <a:endParaRPr lang="en-US"/>
        </a:p>
      </dgm:t>
    </dgm:pt>
    <dgm:pt modelId="{A91DDF04-25CA-4744-B8A7-CFC1F2DDF9B9}" type="pres">
      <dgm:prSet presAssocID="{C26194A9-3201-0849-99F6-958D23A99159}" presName="circ3Tx" presStyleLbl="revTx" presStyleIdx="0" presStyleCnt="0">
        <dgm:presLayoutVars>
          <dgm:chMax val="0"/>
          <dgm:chPref val="0"/>
          <dgm:bulletEnabled val="1"/>
        </dgm:presLayoutVars>
      </dgm:prSet>
      <dgm:spPr/>
      <dgm:t>
        <a:bodyPr/>
        <a:lstStyle/>
        <a:p>
          <a:endParaRPr lang="en-US"/>
        </a:p>
      </dgm:t>
    </dgm:pt>
  </dgm:ptLst>
  <dgm:cxnLst>
    <dgm:cxn modelId="{C6857A8C-7D28-6246-B2B2-B38440A51547}" type="presOf" srcId="{C26194A9-3201-0849-99F6-958D23A99159}" destId="{A91DDF04-25CA-4744-B8A7-CFC1F2DDF9B9}" srcOrd="1" destOrd="0" presId="urn:microsoft.com/office/officeart/2005/8/layout/venn1"/>
    <dgm:cxn modelId="{4C5031CF-1595-2F48-9906-DD34B4C97AFB}" srcId="{544934CC-8280-4D03-9622-6620DE4E1E5A}" destId="{C26194A9-3201-0849-99F6-958D23A99159}" srcOrd="2" destOrd="0" parTransId="{62B84E89-B5BA-304C-B4D1-892ADEF4E66D}" sibTransId="{9779F0CA-93A5-1843-8475-94F212FDBA7E}"/>
    <dgm:cxn modelId="{2BB9B523-11AE-4838-9D1F-9CD2A00E168B}" srcId="{544934CC-8280-4D03-9622-6620DE4E1E5A}" destId="{692ACE77-1A7A-4B4A-8570-52E0FCCB3A9E}" srcOrd="0" destOrd="0" parTransId="{57163E47-7ECE-4E01-8A00-B904536D689E}" sibTransId="{C97C01C0-B7BB-408F-9030-DC3C96F7B145}"/>
    <dgm:cxn modelId="{5070DC4E-645C-DF41-A421-CF324973C804}" type="presOf" srcId="{692ACE77-1A7A-4B4A-8570-52E0FCCB3A9E}" destId="{832D7784-12D0-4C2A-A3EA-A7D705521B9F}" srcOrd="0" destOrd="0" presId="urn:microsoft.com/office/officeart/2005/8/layout/venn1"/>
    <dgm:cxn modelId="{187E0394-C8C2-8948-8580-392EA53E9360}" type="presOf" srcId="{C26194A9-3201-0849-99F6-958D23A99159}" destId="{E6FC25BC-D21C-9F45-9D30-8F5FB86151B7}" srcOrd="0" destOrd="0" presId="urn:microsoft.com/office/officeart/2005/8/layout/venn1"/>
    <dgm:cxn modelId="{A3DA364F-A55F-614A-BEC6-71B7418DD5CB}" type="presOf" srcId="{050A7159-F616-DB47-B292-B4CEFD214AF1}" destId="{FFCDE0F9-90F3-D74C-9424-7BC1BDC8F2F9}" srcOrd="1" destOrd="0" presId="urn:microsoft.com/office/officeart/2005/8/layout/venn1"/>
    <dgm:cxn modelId="{B7C11E62-D5EF-DF49-AC69-EB089BE02FE3}" type="presOf" srcId="{692ACE77-1A7A-4B4A-8570-52E0FCCB3A9E}" destId="{A6918B32-39C5-4308-AF34-E861D805A7CE}" srcOrd="1" destOrd="0" presId="urn:microsoft.com/office/officeart/2005/8/layout/venn1"/>
    <dgm:cxn modelId="{9071F3AE-FCAA-B044-AAA3-0E1CB0DC8421}" type="presOf" srcId="{544934CC-8280-4D03-9622-6620DE4E1E5A}" destId="{9B5D3B31-FD9E-48B7-9BEC-3866B8DF4F6F}" srcOrd="0" destOrd="0" presId="urn:microsoft.com/office/officeart/2005/8/layout/venn1"/>
    <dgm:cxn modelId="{E76BE1EB-7E74-5645-94B8-6EFB93C8A4D1}" type="presOf" srcId="{050A7159-F616-DB47-B292-B4CEFD214AF1}" destId="{206455EB-2C75-D64C-9EC4-A9BEEAFDA654}" srcOrd="0" destOrd="0" presId="urn:microsoft.com/office/officeart/2005/8/layout/venn1"/>
    <dgm:cxn modelId="{143C9D81-CD84-2F4D-AFC0-91ECDF35A5F1}" srcId="{544934CC-8280-4D03-9622-6620DE4E1E5A}" destId="{050A7159-F616-DB47-B292-B4CEFD214AF1}" srcOrd="1" destOrd="0" parTransId="{7F864F26-0CFB-7244-9A3C-84553701176F}" sibTransId="{B72C78EB-5843-6643-9AFD-BFC8C78F2558}"/>
    <dgm:cxn modelId="{9554ABD7-63DE-3E44-957E-E2D2FD86ABEE}" type="presParOf" srcId="{9B5D3B31-FD9E-48B7-9BEC-3866B8DF4F6F}" destId="{832D7784-12D0-4C2A-A3EA-A7D705521B9F}" srcOrd="0" destOrd="0" presId="urn:microsoft.com/office/officeart/2005/8/layout/venn1"/>
    <dgm:cxn modelId="{66A2B9EB-161C-C449-9F4F-E0D194D3702D}" type="presParOf" srcId="{9B5D3B31-FD9E-48B7-9BEC-3866B8DF4F6F}" destId="{A6918B32-39C5-4308-AF34-E861D805A7CE}" srcOrd="1" destOrd="0" presId="urn:microsoft.com/office/officeart/2005/8/layout/venn1"/>
    <dgm:cxn modelId="{72899F9B-ADFA-354D-9BB6-99C75730FEA1}" type="presParOf" srcId="{9B5D3B31-FD9E-48B7-9BEC-3866B8DF4F6F}" destId="{206455EB-2C75-D64C-9EC4-A9BEEAFDA654}" srcOrd="2" destOrd="0" presId="urn:microsoft.com/office/officeart/2005/8/layout/venn1"/>
    <dgm:cxn modelId="{86491AC6-D05E-9845-AC06-0197C62F296C}" type="presParOf" srcId="{9B5D3B31-FD9E-48B7-9BEC-3866B8DF4F6F}" destId="{FFCDE0F9-90F3-D74C-9424-7BC1BDC8F2F9}" srcOrd="3" destOrd="0" presId="urn:microsoft.com/office/officeart/2005/8/layout/venn1"/>
    <dgm:cxn modelId="{7CB3304F-B8F0-2F4F-94A1-B4BD55F4AACB}" type="presParOf" srcId="{9B5D3B31-FD9E-48B7-9BEC-3866B8DF4F6F}" destId="{E6FC25BC-D21C-9F45-9D30-8F5FB86151B7}" srcOrd="4" destOrd="0" presId="urn:microsoft.com/office/officeart/2005/8/layout/venn1"/>
    <dgm:cxn modelId="{13AB17A3-D2EF-0E4B-BCF9-E34845C41148}" type="presParOf" srcId="{9B5D3B31-FD9E-48B7-9BEC-3866B8DF4F6F}" destId="{A91DDF04-25CA-4744-B8A7-CFC1F2DDF9B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C09AAF-F28E-AD48-855C-22303B2988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3771E8D-A6EC-7549-8A40-5442BF4413D1}">
      <dgm:prSet phldrT="[Text]"/>
      <dgm:spPr>
        <a:solidFill>
          <a:srgbClr val="008000"/>
        </a:solidFill>
      </dgm:spPr>
      <dgm:t>
        <a:bodyPr/>
        <a:lstStyle/>
        <a:p>
          <a:r>
            <a:rPr lang="en-US" dirty="0" smtClean="0">
              <a:latin typeface="Calibri"/>
              <a:cs typeface="Calibri"/>
            </a:rPr>
            <a:t>Inclusion</a:t>
          </a:r>
          <a:endParaRPr lang="en-US" dirty="0">
            <a:latin typeface="Calibri"/>
            <a:cs typeface="Calibri"/>
          </a:endParaRPr>
        </a:p>
      </dgm:t>
    </dgm:pt>
    <dgm:pt modelId="{775D4C40-8EB5-E346-BF87-73F9E31F7158}" type="parTrans" cxnId="{115233F3-8E39-9C4D-BB6D-91889E447AAF}">
      <dgm:prSet/>
      <dgm:spPr/>
      <dgm:t>
        <a:bodyPr/>
        <a:lstStyle/>
        <a:p>
          <a:endParaRPr lang="en-US"/>
        </a:p>
      </dgm:t>
    </dgm:pt>
    <dgm:pt modelId="{B1622FF1-5070-204A-B1E7-B791FC423DEF}" type="sibTrans" cxnId="{115233F3-8E39-9C4D-BB6D-91889E447AAF}">
      <dgm:prSet/>
      <dgm:spPr/>
      <dgm:t>
        <a:bodyPr/>
        <a:lstStyle/>
        <a:p>
          <a:endParaRPr lang="en-US"/>
        </a:p>
      </dgm:t>
    </dgm:pt>
    <dgm:pt modelId="{0B1F0D7B-0A1D-614D-8FB2-902CD171548C}">
      <dgm:prSet phldrT="[Text]" custT="1"/>
      <dgm:spPr>
        <a:solidFill>
          <a:schemeClr val="accent3"/>
        </a:solidFill>
      </dgm:spPr>
      <dgm:t>
        <a:bodyPr/>
        <a:lstStyle/>
        <a:p>
          <a:r>
            <a:rPr lang="en-US" sz="2400" dirty="0" smtClean="0">
              <a:latin typeface="Calibri"/>
              <a:cs typeface="Calibri"/>
            </a:rPr>
            <a:t>Legal</a:t>
          </a:r>
          <a:endParaRPr lang="en-US" sz="2400" dirty="0">
            <a:latin typeface="Calibri"/>
            <a:cs typeface="Calibri"/>
          </a:endParaRPr>
        </a:p>
      </dgm:t>
    </dgm:pt>
    <dgm:pt modelId="{CD97E614-A352-1245-BA5B-71A59DA1AE94}" type="parTrans" cxnId="{A124E1C3-4750-3B4D-B815-AC3E41CF00B1}">
      <dgm:prSet/>
      <dgm:spPr/>
      <dgm:t>
        <a:bodyPr/>
        <a:lstStyle/>
        <a:p>
          <a:endParaRPr lang="en-US"/>
        </a:p>
      </dgm:t>
    </dgm:pt>
    <dgm:pt modelId="{2687CAF1-AAC2-6542-9C67-6293184BFCC5}" type="sibTrans" cxnId="{A124E1C3-4750-3B4D-B815-AC3E41CF00B1}">
      <dgm:prSet/>
      <dgm:spPr/>
      <dgm:t>
        <a:bodyPr/>
        <a:lstStyle/>
        <a:p>
          <a:endParaRPr lang="en-US"/>
        </a:p>
      </dgm:t>
    </dgm:pt>
    <dgm:pt modelId="{CF7B2AB8-F6D7-6947-A0C7-9DCDE3A27108}">
      <dgm:prSet phldrT="[Text]" custT="1"/>
      <dgm:spPr>
        <a:solidFill>
          <a:schemeClr val="accent5">
            <a:lumMod val="75000"/>
          </a:schemeClr>
        </a:solidFill>
      </dgm:spPr>
      <dgm:t>
        <a:bodyPr/>
        <a:lstStyle/>
        <a:p>
          <a:r>
            <a:rPr lang="en-US" sz="2400" dirty="0" smtClean="0">
              <a:latin typeface="Calibri"/>
              <a:cs typeface="Calibri"/>
            </a:rPr>
            <a:t>Guiding Principles</a:t>
          </a:r>
          <a:endParaRPr lang="en-US" sz="2400" dirty="0">
            <a:latin typeface="Calibri"/>
            <a:cs typeface="Calibri"/>
          </a:endParaRPr>
        </a:p>
      </dgm:t>
    </dgm:pt>
    <dgm:pt modelId="{91AD4F34-CD24-BD4D-9636-DDBA276F0019}" type="parTrans" cxnId="{E9F1855D-28B8-E948-9043-E38F075670C6}">
      <dgm:prSet/>
      <dgm:spPr/>
      <dgm:t>
        <a:bodyPr/>
        <a:lstStyle/>
        <a:p>
          <a:endParaRPr lang="en-US"/>
        </a:p>
      </dgm:t>
    </dgm:pt>
    <dgm:pt modelId="{1F209C4B-1292-234E-BF39-8C132787AA8B}" type="sibTrans" cxnId="{E9F1855D-28B8-E948-9043-E38F075670C6}">
      <dgm:prSet/>
      <dgm:spPr/>
      <dgm:t>
        <a:bodyPr/>
        <a:lstStyle/>
        <a:p>
          <a:endParaRPr lang="en-US"/>
        </a:p>
      </dgm:t>
    </dgm:pt>
    <dgm:pt modelId="{67C5ADBD-49E3-3B49-8C7D-62D1C074A929}">
      <dgm:prSet phldrT="[Text]" custT="1"/>
      <dgm:spPr>
        <a:solidFill>
          <a:schemeClr val="accent1">
            <a:lumMod val="75000"/>
          </a:schemeClr>
        </a:solidFill>
      </dgm:spPr>
      <dgm:t>
        <a:bodyPr/>
        <a:lstStyle/>
        <a:p>
          <a:r>
            <a:rPr lang="en-US" sz="2400" dirty="0" smtClean="0">
              <a:latin typeface="Calibri"/>
              <a:cs typeface="Calibri"/>
            </a:rPr>
            <a:t>Values</a:t>
          </a:r>
          <a:endParaRPr lang="en-US" sz="2400" dirty="0">
            <a:latin typeface="Calibri"/>
            <a:cs typeface="Calibri"/>
          </a:endParaRPr>
        </a:p>
      </dgm:t>
    </dgm:pt>
    <dgm:pt modelId="{ED850B53-BB9F-D64C-A263-49045FFCF515}" type="parTrans" cxnId="{E8877166-4050-2541-872B-0D9FA5631829}">
      <dgm:prSet/>
      <dgm:spPr/>
      <dgm:t>
        <a:bodyPr/>
        <a:lstStyle/>
        <a:p>
          <a:endParaRPr lang="en-US"/>
        </a:p>
      </dgm:t>
    </dgm:pt>
    <dgm:pt modelId="{02702D2F-15BD-F844-85A6-AAC9BB8FA725}" type="sibTrans" cxnId="{E8877166-4050-2541-872B-0D9FA5631829}">
      <dgm:prSet/>
      <dgm:spPr/>
      <dgm:t>
        <a:bodyPr/>
        <a:lstStyle/>
        <a:p>
          <a:endParaRPr lang="en-US"/>
        </a:p>
      </dgm:t>
    </dgm:pt>
    <dgm:pt modelId="{ABD73CA3-C9C5-DC44-8B4E-BF01236A7C54}">
      <dgm:prSet phldrT="[Text]" custT="1"/>
      <dgm:spPr>
        <a:solidFill>
          <a:schemeClr val="accent2">
            <a:lumMod val="60000"/>
            <a:lumOff val="40000"/>
          </a:schemeClr>
        </a:solidFill>
      </dgm:spPr>
      <dgm:t>
        <a:bodyPr/>
        <a:lstStyle/>
        <a:p>
          <a:r>
            <a:rPr lang="en-US" sz="2400" dirty="0" smtClean="0">
              <a:latin typeface="Calibri"/>
              <a:cs typeface="Calibri"/>
            </a:rPr>
            <a:t>Empirical Evidence</a:t>
          </a:r>
          <a:endParaRPr lang="en-US" sz="2400" dirty="0">
            <a:latin typeface="Calibri"/>
            <a:cs typeface="Calibri"/>
          </a:endParaRPr>
        </a:p>
      </dgm:t>
    </dgm:pt>
    <dgm:pt modelId="{91B76AF5-CA9B-7F49-88C7-B1C08211B172}" type="parTrans" cxnId="{1130D1EF-2A95-8D4B-90C6-73CDF7001E0E}">
      <dgm:prSet/>
      <dgm:spPr/>
      <dgm:t>
        <a:bodyPr/>
        <a:lstStyle/>
        <a:p>
          <a:endParaRPr lang="en-US"/>
        </a:p>
      </dgm:t>
    </dgm:pt>
    <dgm:pt modelId="{25CA78A8-69C6-1344-9110-EC1274608137}" type="sibTrans" cxnId="{1130D1EF-2A95-8D4B-90C6-73CDF7001E0E}">
      <dgm:prSet/>
      <dgm:spPr/>
      <dgm:t>
        <a:bodyPr/>
        <a:lstStyle/>
        <a:p>
          <a:endParaRPr lang="en-US"/>
        </a:p>
      </dgm:t>
    </dgm:pt>
    <dgm:pt modelId="{E8C6D21C-5BA3-694B-A2AE-DA65A3241710}" type="pres">
      <dgm:prSet presAssocID="{B5C09AAF-F28E-AD48-855C-22303B298877}" presName="diagram" presStyleCnt="0">
        <dgm:presLayoutVars>
          <dgm:chMax val="1"/>
          <dgm:dir/>
          <dgm:animLvl val="ctr"/>
          <dgm:resizeHandles val="exact"/>
        </dgm:presLayoutVars>
      </dgm:prSet>
      <dgm:spPr/>
      <dgm:t>
        <a:bodyPr/>
        <a:lstStyle/>
        <a:p>
          <a:endParaRPr lang="en-US"/>
        </a:p>
      </dgm:t>
    </dgm:pt>
    <dgm:pt modelId="{A5A0BEC7-58BF-D44C-A37F-7941B5DBCA52}" type="pres">
      <dgm:prSet presAssocID="{B5C09AAF-F28E-AD48-855C-22303B298877}" presName="matrix" presStyleCnt="0"/>
      <dgm:spPr/>
    </dgm:pt>
    <dgm:pt modelId="{99DD6130-5830-CB4A-9FFE-A29210166D97}" type="pres">
      <dgm:prSet presAssocID="{B5C09AAF-F28E-AD48-855C-22303B298877}" presName="tile1" presStyleLbl="node1" presStyleIdx="0" presStyleCnt="4"/>
      <dgm:spPr/>
      <dgm:t>
        <a:bodyPr/>
        <a:lstStyle/>
        <a:p>
          <a:endParaRPr lang="en-US"/>
        </a:p>
      </dgm:t>
    </dgm:pt>
    <dgm:pt modelId="{29C8F544-2B4D-0042-B46B-6B796B5E4FD6}" type="pres">
      <dgm:prSet presAssocID="{B5C09AAF-F28E-AD48-855C-22303B298877}" presName="tile1text" presStyleLbl="node1" presStyleIdx="0" presStyleCnt="4">
        <dgm:presLayoutVars>
          <dgm:chMax val="0"/>
          <dgm:chPref val="0"/>
          <dgm:bulletEnabled val="1"/>
        </dgm:presLayoutVars>
      </dgm:prSet>
      <dgm:spPr/>
      <dgm:t>
        <a:bodyPr/>
        <a:lstStyle/>
        <a:p>
          <a:endParaRPr lang="en-US"/>
        </a:p>
      </dgm:t>
    </dgm:pt>
    <dgm:pt modelId="{8F361A78-187C-014E-B46B-D1F42BDEB151}" type="pres">
      <dgm:prSet presAssocID="{B5C09AAF-F28E-AD48-855C-22303B298877}" presName="tile2" presStyleLbl="node1" presStyleIdx="1" presStyleCnt="4"/>
      <dgm:spPr/>
      <dgm:t>
        <a:bodyPr/>
        <a:lstStyle/>
        <a:p>
          <a:endParaRPr lang="en-US"/>
        </a:p>
      </dgm:t>
    </dgm:pt>
    <dgm:pt modelId="{68A56627-9C38-464A-8BF4-E749009E7317}" type="pres">
      <dgm:prSet presAssocID="{B5C09AAF-F28E-AD48-855C-22303B298877}" presName="tile2text" presStyleLbl="node1" presStyleIdx="1" presStyleCnt="4">
        <dgm:presLayoutVars>
          <dgm:chMax val="0"/>
          <dgm:chPref val="0"/>
          <dgm:bulletEnabled val="1"/>
        </dgm:presLayoutVars>
      </dgm:prSet>
      <dgm:spPr/>
      <dgm:t>
        <a:bodyPr/>
        <a:lstStyle/>
        <a:p>
          <a:endParaRPr lang="en-US"/>
        </a:p>
      </dgm:t>
    </dgm:pt>
    <dgm:pt modelId="{99DA366F-6CC4-3A47-AC40-E3466DCE1E7B}" type="pres">
      <dgm:prSet presAssocID="{B5C09AAF-F28E-AD48-855C-22303B298877}" presName="tile3" presStyleLbl="node1" presStyleIdx="2" presStyleCnt="4"/>
      <dgm:spPr/>
      <dgm:t>
        <a:bodyPr/>
        <a:lstStyle/>
        <a:p>
          <a:endParaRPr lang="en-US"/>
        </a:p>
      </dgm:t>
    </dgm:pt>
    <dgm:pt modelId="{81833447-F1FB-AC41-8028-0EA90EE0A37D}" type="pres">
      <dgm:prSet presAssocID="{B5C09AAF-F28E-AD48-855C-22303B298877}" presName="tile3text" presStyleLbl="node1" presStyleIdx="2" presStyleCnt="4">
        <dgm:presLayoutVars>
          <dgm:chMax val="0"/>
          <dgm:chPref val="0"/>
          <dgm:bulletEnabled val="1"/>
        </dgm:presLayoutVars>
      </dgm:prSet>
      <dgm:spPr/>
      <dgm:t>
        <a:bodyPr/>
        <a:lstStyle/>
        <a:p>
          <a:endParaRPr lang="en-US"/>
        </a:p>
      </dgm:t>
    </dgm:pt>
    <dgm:pt modelId="{ECE07606-23E4-6C49-BCE9-EEEEA128C032}" type="pres">
      <dgm:prSet presAssocID="{B5C09AAF-F28E-AD48-855C-22303B298877}" presName="tile4" presStyleLbl="node1" presStyleIdx="3" presStyleCnt="4"/>
      <dgm:spPr/>
      <dgm:t>
        <a:bodyPr/>
        <a:lstStyle/>
        <a:p>
          <a:endParaRPr lang="en-US"/>
        </a:p>
      </dgm:t>
    </dgm:pt>
    <dgm:pt modelId="{34F0A75C-0CA2-884B-80F3-7EBC01C9F598}" type="pres">
      <dgm:prSet presAssocID="{B5C09AAF-F28E-AD48-855C-22303B298877}" presName="tile4text" presStyleLbl="node1" presStyleIdx="3" presStyleCnt="4">
        <dgm:presLayoutVars>
          <dgm:chMax val="0"/>
          <dgm:chPref val="0"/>
          <dgm:bulletEnabled val="1"/>
        </dgm:presLayoutVars>
      </dgm:prSet>
      <dgm:spPr/>
      <dgm:t>
        <a:bodyPr/>
        <a:lstStyle/>
        <a:p>
          <a:endParaRPr lang="en-US"/>
        </a:p>
      </dgm:t>
    </dgm:pt>
    <dgm:pt modelId="{B3637BA6-7E90-B140-8B14-7B1C69819FC9}" type="pres">
      <dgm:prSet presAssocID="{B5C09AAF-F28E-AD48-855C-22303B298877}" presName="centerTile" presStyleLbl="fgShp" presStyleIdx="0" presStyleCnt="1">
        <dgm:presLayoutVars>
          <dgm:chMax val="0"/>
          <dgm:chPref val="0"/>
        </dgm:presLayoutVars>
      </dgm:prSet>
      <dgm:spPr/>
      <dgm:t>
        <a:bodyPr/>
        <a:lstStyle/>
        <a:p>
          <a:endParaRPr lang="en-US"/>
        </a:p>
      </dgm:t>
    </dgm:pt>
  </dgm:ptLst>
  <dgm:cxnLst>
    <dgm:cxn modelId="{E9F1855D-28B8-E948-9043-E38F075670C6}" srcId="{D3771E8D-A6EC-7549-8A40-5442BF4413D1}" destId="{CF7B2AB8-F6D7-6947-A0C7-9DCDE3A27108}" srcOrd="1" destOrd="0" parTransId="{91AD4F34-CD24-BD4D-9636-DDBA276F0019}" sibTransId="{1F209C4B-1292-234E-BF39-8C132787AA8B}"/>
    <dgm:cxn modelId="{9233622F-F4DD-DA43-9E5E-BF5D119474BC}" type="presOf" srcId="{CF7B2AB8-F6D7-6947-A0C7-9DCDE3A27108}" destId="{68A56627-9C38-464A-8BF4-E749009E7317}" srcOrd="1" destOrd="0" presId="urn:microsoft.com/office/officeart/2005/8/layout/matrix1"/>
    <dgm:cxn modelId="{1130D1EF-2A95-8D4B-90C6-73CDF7001E0E}" srcId="{D3771E8D-A6EC-7549-8A40-5442BF4413D1}" destId="{ABD73CA3-C9C5-DC44-8B4E-BF01236A7C54}" srcOrd="3" destOrd="0" parTransId="{91B76AF5-CA9B-7F49-88C7-B1C08211B172}" sibTransId="{25CA78A8-69C6-1344-9110-EC1274608137}"/>
    <dgm:cxn modelId="{53416DC7-CD4F-5349-A757-F99A8412E5E4}" type="presOf" srcId="{0B1F0D7B-0A1D-614D-8FB2-902CD171548C}" destId="{29C8F544-2B4D-0042-B46B-6B796B5E4FD6}" srcOrd="1" destOrd="0" presId="urn:microsoft.com/office/officeart/2005/8/layout/matrix1"/>
    <dgm:cxn modelId="{B6190F3C-C044-CC42-B890-258EDB851E92}" type="presOf" srcId="{ABD73CA3-C9C5-DC44-8B4E-BF01236A7C54}" destId="{ECE07606-23E4-6C49-BCE9-EEEEA128C032}" srcOrd="0" destOrd="0" presId="urn:microsoft.com/office/officeart/2005/8/layout/matrix1"/>
    <dgm:cxn modelId="{7E552F81-8B24-2A48-BE07-77C5E1F5A2C9}" type="presOf" srcId="{CF7B2AB8-F6D7-6947-A0C7-9DCDE3A27108}" destId="{8F361A78-187C-014E-B46B-D1F42BDEB151}" srcOrd="0" destOrd="0" presId="urn:microsoft.com/office/officeart/2005/8/layout/matrix1"/>
    <dgm:cxn modelId="{A124E1C3-4750-3B4D-B815-AC3E41CF00B1}" srcId="{D3771E8D-A6EC-7549-8A40-5442BF4413D1}" destId="{0B1F0D7B-0A1D-614D-8FB2-902CD171548C}" srcOrd="0" destOrd="0" parTransId="{CD97E614-A352-1245-BA5B-71A59DA1AE94}" sibTransId="{2687CAF1-AAC2-6542-9C67-6293184BFCC5}"/>
    <dgm:cxn modelId="{E8877166-4050-2541-872B-0D9FA5631829}" srcId="{D3771E8D-A6EC-7549-8A40-5442BF4413D1}" destId="{67C5ADBD-49E3-3B49-8C7D-62D1C074A929}" srcOrd="2" destOrd="0" parTransId="{ED850B53-BB9F-D64C-A263-49045FFCF515}" sibTransId="{02702D2F-15BD-F844-85A6-AAC9BB8FA725}"/>
    <dgm:cxn modelId="{C94AEA54-6906-BF42-A9A5-366A8786F176}" type="presOf" srcId="{67C5ADBD-49E3-3B49-8C7D-62D1C074A929}" destId="{99DA366F-6CC4-3A47-AC40-E3466DCE1E7B}" srcOrd="0" destOrd="0" presId="urn:microsoft.com/office/officeart/2005/8/layout/matrix1"/>
    <dgm:cxn modelId="{03F9C07D-DE05-8B4B-A140-FDA7CDC1D2BB}" type="presOf" srcId="{D3771E8D-A6EC-7549-8A40-5442BF4413D1}" destId="{B3637BA6-7E90-B140-8B14-7B1C69819FC9}" srcOrd="0" destOrd="0" presId="urn:microsoft.com/office/officeart/2005/8/layout/matrix1"/>
    <dgm:cxn modelId="{627D3951-FAE6-1C4B-A37F-1D7324CB1AAE}" type="presOf" srcId="{B5C09AAF-F28E-AD48-855C-22303B298877}" destId="{E8C6D21C-5BA3-694B-A2AE-DA65A3241710}" srcOrd="0" destOrd="0" presId="urn:microsoft.com/office/officeart/2005/8/layout/matrix1"/>
    <dgm:cxn modelId="{A3DC1C4D-49B1-DE4E-A0F2-EEF23EA7E04C}" type="presOf" srcId="{67C5ADBD-49E3-3B49-8C7D-62D1C074A929}" destId="{81833447-F1FB-AC41-8028-0EA90EE0A37D}" srcOrd="1" destOrd="0" presId="urn:microsoft.com/office/officeart/2005/8/layout/matrix1"/>
    <dgm:cxn modelId="{13D31A24-9C19-5348-8C72-A757E924C8FB}" type="presOf" srcId="{ABD73CA3-C9C5-DC44-8B4E-BF01236A7C54}" destId="{34F0A75C-0CA2-884B-80F3-7EBC01C9F598}" srcOrd="1" destOrd="0" presId="urn:microsoft.com/office/officeart/2005/8/layout/matrix1"/>
    <dgm:cxn modelId="{115233F3-8E39-9C4D-BB6D-91889E447AAF}" srcId="{B5C09AAF-F28E-AD48-855C-22303B298877}" destId="{D3771E8D-A6EC-7549-8A40-5442BF4413D1}" srcOrd="0" destOrd="0" parTransId="{775D4C40-8EB5-E346-BF87-73F9E31F7158}" sibTransId="{B1622FF1-5070-204A-B1E7-B791FC423DEF}"/>
    <dgm:cxn modelId="{8B1A64FB-591A-354A-912A-313B7889783E}" type="presOf" srcId="{0B1F0D7B-0A1D-614D-8FB2-902CD171548C}" destId="{99DD6130-5830-CB4A-9FFE-A29210166D97}" srcOrd="0" destOrd="0" presId="urn:microsoft.com/office/officeart/2005/8/layout/matrix1"/>
    <dgm:cxn modelId="{716DF65C-11E5-8A4A-BBAA-3B254FD05B85}" type="presParOf" srcId="{E8C6D21C-5BA3-694B-A2AE-DA65A3241710}" destId="{A5A0BEC7-58BF-D44C-A37F-7941B5DBCA52}" srcOrd="0" destOrd="0" presId="urn:microsoft.com/office/officeart/2005/8/layout/matrix1"/>
    <dgm:cxn modelId="{75EEF469-086E-4340-A297-937CF326E331}" type="presParOf" srcId="{A5A0BEC7-58BF-D44C-A37F-7941B5DBCA52}" destId="{99DD6130-5830-CB4A-9FFE-A29210166D97}" srcOrd="0" destOrd="0" presId="urn:microsoft.com/office/officeart/2005/8/layout/matrix1"/>
    <dgm:cxn modelId="{16D9D812-B356-D940-9D0A-E582A313CACB}" type="presParOf" srcId="{A5A0BEC7-58BF-D44C-A37F-7941B5DBCA52}" destId="{29C8F544-2B4D-0042-B46B-6B796B5E4FD6}" srcOrd="1" destOrd="0" presId="urn:microsoft.com/office/officeart/2005/8/layout/matrix1"/>
    <dgm:cxn modelId="{393E52E0-3DC7-6A45-9603-625C6D2A2465}" type="presParOf" srcId="{A5A0BEC7-58BF-D44C-A37F-7941B5DBCA52}" destId="{8F361A78-187C-014E-B46B-D1F42BDEB151}" srcOrd="2" destOrd="0" presId="urn:microsoft.com/office/officeart/2005/8/layout/matrix1"/>
    <dgm:cxn modelId="{DEE9E3B2-F310-3540-AE28-80398A6A1CBA}" type="presParOf" srcId="{A5A0BEC7-58BF-D44C-A37F-7941B5DBCA52}" destId="{68A56627-9C38-464A-8BF4-E749009E7317}" srcOrd="3" destOrd="0" presId="urn:microsoft.com/office/officeart/2005/8/layout/matrix1"/>
    <dgm:cxn modelId="{9A62F93A-7C7D-8A42-A517-DD9F260BC285}" type="presParOf" srcId="{A5A0BEC7-58BF-D44C-A37F-7941B5DBCA52}" destId="{99DA366F-6CC4-3A47-AC40-E3466DCE1E7B}" srcOrd="4" destOrd="0" presId="urn:microsoft.com/office/officeart/2005/8/layout/matrix1"/>
    <dgm:cxn modelId="{70A6BC9E-A88B-764C-9318-AC2E64ECC2AE}" type="presParOf" srcId="{A5A0BEC7-58BF-D44C-A37F-7941B5DBCA52}" destId="{81833447-F1FB-AC41-8028-0EA90EE0A37D}" srcOrd="5" destOrd="0" presId="urn:microsoft.com/office/officeart/2005/8/layout/matrix1"/>
    <dgm:cxn modelId="{581216CC-3BD3-6046-925F-F728FAC9587D}" type="presParOf" srcId="{A5A0BEC7-58BF-D44C-A37F-7941B5DBCA52}" destId="{ECE07606-23E4-6C49-BCE9-EEEEA128C032}" srcOrd="6" destOrd="0" presId="urn:microsoft.com/office/officeart/2005/8/layout/matrix1"/>
    <dgm:cxn modelId="{850FF141-AC3C-2E43-812A-EFA16BEF25AA}" type="presParOf" srcId="{A5A0BEC7-58BF-D44C-A37F-7941B5DBCA52}" destId="{34F0A75C-0CA2-884B-80F3-7EBC01C9F598}" srcOrd="7" destOrd="0" presId="urn:microsoft.com/office/officeart/2005/8/layout/matrix1"/>
    <dgm:cxn modelId="{2210C923-54BC-154D-B31D-FAC51F9DBC76}" type="presParOf" srcId="{E8C6D21C-5BA3-694B-A2AE-DA65A3241710}" destId="{B3637BA6-7E90-B140-8B14-7B1C69819FC9}"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09AAF-F28E-AD48-855C-22303B2988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3771E8D-A6EC-7549-8A40-5442BF4413D1}">
      <dgm:prSet phldrT="[Text]" custT="1"/>
      <dgm:spPr>
        <a:solidFill>
          <a:srgbClr val="008000"/>
        </a:solidFill>
      </dgm:spPr>
      <dgm:t>
        <a:bodyPr/>
        <a:lstStyle/>
        <a:p>
          <a:r>
            <a:rPr lang="en-US" sz="2000" dirty="0" smtClean="0">
              <a:latin typeface="Calibri"/>
              <a:cs typeface="Calibri"/>
            </a:rPr>
            <a:t>Inclusion</a:t>
          </a:r>
          <a:endParaRPr lang="en-US" sz="2000" dirty="0">
            <a:latin typeface="Calibri"/>
            <a:cs typeface="Calibri"/>
          </a:endParaRPr>
        </a:p>
      </dgm:t>
    </dgm:pt>
    <dgm:pt modelId="{775D4C40-8EB5-E346-BF87-73F9E31F7158}" type="parTrans" cxnId="{115233F3-8E39-9C4D-BB6D-91889E447AAF}">
      <dgm:prSet/>
      <dgm:spPr/>
      <dgm:t>
        <a:bodyPr/>
        <a:lstStyle/>
        <a:p>
          <a:endParaRPr lang="en-US"/>
        </a:p>
      </dgm:t>
    </dgm:pt>
    <dgm:pt modelId="{B1622FF1-5070-204A-B1E7-B791FC423DEF}" type="sibTrans" cxnId="{115233F3-8E39-9C4D-BB6D-91889E447AAF}">
      <dgm:prSet/>
      <dgm:spPr/>
      <dgm:t>
        <a:bodyPr/>
        <a:lstStyle/>
        <a:p>
          <a:endParaRPr lang="en-US"/>
        </a:p>
      </dgm:t>
    </dgm:pt>
    <dgm:pt modelId="{CF7B2AB8-F6D7-6947-A0C7-9DCDE3A27108}">
      <dgm:prSet phldrT="[Text]" custT="1"/>
      <dgm:spPr>
        <a:solidFill>
          <a:schemeClr val="accent5">
            <a:lumMod val="75000"/>
          </a:schemeClr>
        </a:solidFill>
      </dgm:spPr>
      <dgm:t>
        <a:bodyPr/>
        <a:lstStyle/>
        <a:p>
          <a:r>
            <a:rPr lang="en-US" sz="2000" dirty="0" smtClean="0">
              <a:latin typeface="Calibri"/>
              <a:cs typeface="Calibri"/>
            </a:rPr>
            <a:t>Guiding Principles</a:t>
          </a:r>
          <a:endParaRPr lang="en-US" sz="2000" dirty="0">
            <a:latin typeface="Calibri"/>
            <a:cs typeface="Calibri"/>
          </a:endParaRPr>
        </a:p>
      </dgm:t>
    </dgm:pt>
    <dgm:pt modelId="{91AD4F34-CD24-BD4D-9636-DDBA276F0019}" type="parTrans" cxnId="{E9F1855D-28B8-E948-9043-E38F075670C6}">
      <dgm:prSet/>
      <dgm:spPr/>
      <dgm:t>
        <a:bodyPr/>
        <a:lstStyle/>
        <a:p>
          <a:endParaRPr lang="en-US"/>
        </a:p>
      </dgm:t>
    </dgm:pt>
    <dgm:pt modelId="{1F209C4B-1292-234E-BF39-8C132787AA8B}" type="sibTrans" cxnId="{E9F1855D-28B8-E948-9043-E38F075670C6}">
      <dgm:prSet/>
      <dgm:spPr/>
      <dgm:t>
        <a:bodyPr/>
        <a:lstStyle/>
        <a:p>
          <a:endParaRPr lang="en-US"/>
        </a:p>
      </dgm:t>
    </dgm:pt>
    <dgm:pt modelId="{14D1F675-BA6D-B14A-B5A1-5CB2DBFD7A24}">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C63DA748-2D4B-1C40-B26E-AF5B13A47A0D}" type="parTrans" cxnId="{92419A72-508D-0A42-A798-7ACD6BAF68DB}">
      <dgm:prSet/>
      <dgm:spPr/>
      <dgm:t>
        <a:bodyPr/>
        <a:lstStyle/>
        <a:p>
          <a:endParaRPr lang="en-US"/>
        </a:p>
      </dgm:t>
    </dgm:pt>
    <dgm:pt modelId="{250761CC-4714-1142-9DED-BEC444284F37}" type="sibTrans" cxnId="{92419A72-508D-0A42-A798-7ACD6BAF68DB}">
      <dgm:prSet/>
      <dgm:spPr/>
      <dgm:t>
        <a:bodyPr/>
        <a:lstStyle/>
        <a:p>
          <a:endParaRPr lang="en-US"/>
        </a:p>
      </dgm:t>
    </dgm:pt>
    <dgm:pt modelId="{5851CAE1-28D3-8B47-A5CC-3142C87EC889}">
      <dgm:prSet phldrT="[Text]"/>
      <dgm:spPr>
        <a:solidFill>
          <a:schemeClr val="accent5">
            <a:lumMod val="75000"/>
          </a:schemeClr>
        </a:solidFill>
      </dgm:spPr>
      <dgm:t>
        <a:bodyPr/>
        <a:lstStyle/>
        <a:p>
          <a:r>
            <a:rPr lang="en-US" dirty="0" smtClean="0"/>
            <a:t> </a:t>
          </a:r>
          <a:endParaRPr lang="en-US" dirty="0"/>
        </a:p>
      </dgm:t>
    </dgm:pt>
    <dgm:pt modelId="{353E36A5-5FBE-5C4B-A181-00A8741A009D}" type="parTrans" cxnId="{E0A862D1-AA63-4E44-9C03-66CCBEDD162A}">
      <dgm:prSet/>
      <dgm:spPr/>
      <dgm:t>
        <a:bodyPr/>
        <a:lstStyle/>
        <a:p>
          <a:endParaRPr lang="en-US"/>
        </a:p>
      </dgm:t>
    </dgm:pt>
    <dgm:pt modelId="{4C4CD054-F542-2A43-BE04-FCB24A221FD0}" type="sibTrans" cxnId="{E0A862D1-AA63-4E44-9C03-66CCBEDD162A}">
      <dgm:prSet/>
      <dgm:spPr/>
      <dgm:t>
        <a:bodyPr/>
        <a:lstStyle/>
        <a:p>
          <a:endParaRPr lang="en-US"/>
        </a:p>
      </dgm:t>
    </dgm:pt>
    <dgm:pt modelId="{7E778AAA-ABFE-454B-BBBA-D22736E3721B}">
      <dgm:prSet phldrT="[Text]"/>
      <dgm:spPr>
        <a:solidFill>
          <a:schemeClr val="accent5">
            <a:lumMod val="75000"/>
          </a:schemeClr>
        </a:solidFill>
      </dgm:spPr>
      <dgm:t>
        <a:bodyPr/>
        <a:lstStyle/>
        <a:p>
          <a:r>
            <a:rPr lang="en-US" dirty="0" smtClean="0"/>
            <a:t> </a:t>
          </a:r>
          <a:endParaRPr lang="en-US" dirty="0"/>
        </a:p>
      </dgm:t>
    </dgm:pt>
    <dgm:pt modelId="{B5D446BE-D91C-6642-B729-A533561F5DA4}" type="parTrans" cxnId="{ED169847-F9FF-944D-B257-BE6C58753F9B}">
      <dgm:prSet/>
      <dgm:spPr/>
      <dgm:t>
        <a:bodyPr/>
        <a:lstStyle/>
        <a:p>
          <a:endParaRPr lang="en-US"/>
        </a:p>
      </dgm:t>
    </dgm:pt>
    <dgm:pt modelId="{81FA723F-9A0F-2E43-B94F-6EC71295786A}" type="sibTrans" cxnId="{ED169847-F9FF-944D-B257-BE6C58753F9B}">
      <dgm:prSet/>
      <dgm:spPr/>
      <dgm:t>
        <a:bodyPr/>
        <a:lstStyle/>
        <a:p>
          <a:endParaRPr lang="en-US"/>
        </a:p>
      </dgm:t>
    </dgm:pt>
    <dgm:pt modelId="{E8C6D21C-5BA3-694B-A2AE-DA65A3241710}" type="pres">
      <dgm:prSet presAssocID="{B5C09AAF-F28E-AD48-855C-22303B298877}" presName="diagram" presStyleCnt="0">
        <dgm:presLayoutVars>
          <dgm:chMax val="1"/>
          <dgm:dir/>
          <dgm:animLvl val="ctr"/>
          <dgm:resizeHandles val="exact"/>
        </dgm:presLayoutVars>
      </dgm:prSet>
      <dgm:spPr/>
      <dgm:t>
        <a:bodyPr/>
        <a:lstStyle/>
        <a:p>
          <a:endParaRPr lang="en-US"/>
        </a:p>
      </dgm:t>
    </dgm:pt>
    <dgm:pt modelId="{A5A0BEC7-58BF-D44C-A37F-7941B5DBCA52}" type="pres">
      <dgm:prSet presAssocID="{B5C09AAF-F28E-AD48-855C-22303B298877}" presName="matrix" presStyleCnt="0"/>
      <dgm:spPr/>
    </dgm:pt>
    <dgm:pt modelId="{99DD6130-5830-CB4A-9FFE-A29210166D97}" type="pres">
      <dgm:prSet presAssocID="{B5C09AAF-F28E-AD48-855C-22303B298877}" presName="tile1" presStyleLbl="node1" presStyleIdx="0" presStyleCnt="4" custLinFactX="0" custLinFactNeighborX="100000" custLinFactNeighborY="0"/>
      <dgm:spPr/>
      <dgm:t>
        <a:bodyPr/>
        <a:lstStyle/>
        <a:p>
          <a:endParaRPr lang="en-US"/>
        </a:p>
      </dgm:t>
    </dgm:pt>
    <dgm:pt modelId="{29C8F544-2B4D-0042-B46B-6B796B5E4FD6}" type="pres">
      <dgm:prSet presAssocID="{B5C09AAF-F28E-AD48-855C-22303B298877}" presName="tile1text" presStyleLbl="node1" presStyleIdx="0" presStyleCnt="4">
        <dgm:presLayoutVars>
          <dgm:chMax val="0"/>
          <dgm:chPref val="0"/>
          <dgm:bulletEnabled val="1"/>
        </dgm:presLayoutVars>
      </dgm:prSet>
      <dgm:spPr/>
      <dgm:t>
        <a:bodyPr/>
        <a:lstStyle/>
        <a:p>
          <a:endParaRPr lang="en-US"/>
        </a:p>
      </dgm:t>
    </dgm:pt>
    <dgm:pt modelId="{8F361A78-187C-014E-B46B-D1F42BDEB151}" type="pres">
      <dgm:prSet presAssocID="{B5C09AAF-F28E-AD48-855C-22303B298877}" presName="tile2" presStyleLbl="node1" presStyleIdx="1" presStyleCnt="4" custLinFactX="-7547" custLinFactNeighborX="-100000" custLinFactNeighborY="-8067"/>
      <dgm:spPr>
        <a:noFill/>
      </dgm:spPr>
      <dgm:t>
        <a:bodyPr/>
        <a:lstStyle/>
        <a:p>
          <a:endParaRPr lang="en-US"/>
        </a:p>
      </dgm:t>
    </dgm:pt>
    <dgm:pt modelId="{68A56627-9C38-464A-8BF4-E749009E7317}" type="pres">
      <dgm:prSet presAssocID="{B5C09AAF-F28E-AD48-855C-22303B298877}" presName="tile2text" presStyleLbl="node1" presStyleIdx="1" presStyleCnt="4">
        <dgm:presLayoutVars>
          <dgm:chMax val="0"/>
          <dgm:chPref val="0"/>
          <dgm:bulletEnabled val="1"/>
        </dgm:presLayoutVars>
      </dgm:prSet>
      <dgm:spPr/>
      <dgm:t>
        <a:bodyPr/>
        <a:lstStyle/>
        <a:p>
          <a:endParaRPr lang="en-US"/>
        </a:p>
      </dgm:t>
    </dgm:pt>
    <dgm:pt modelId="{99DA366F-6CC4-3A47-AC40-E3466DCE1E7B}" type="pres">
      <dgm:prSet presAssocID="{B5C09AAF-F28E-AD48-855C-22303B298877}" presName="tile3" presStyleLbl="node1" presStyleIdx="2" presStyleCnt="4"/>
      <dgm:spPr>
        <a:noFill/>
      </dgm:spPr>
      <dgm:t>
        <a:bodyPr/>
        <a:lstStyle/>
        <a:p>
          <a:endParaRPr lang="en-US"/>
        </a:p>
      </dgm:t>
    </dgm:pt>
    <dgm:pt modelId="{81833447-F1FB-AC41-8028-0EA90EE0A37D}" type="pres">
      <dgm:prSet presAssocID="{B5C09AAF-F28E-AD48-855C-22303B298877}" presName="tile3text" presStyleLbl="node1" presStyleIdx="2" presStyleCnt="4">
        <dgm:presLayoutVars>
          <dgm:chMax val="0"/>
          <dgm:chPref val="0"/>
          <dgm:bulletEnabled val="1"/>
        </dgm:presLayoutVars>
      </dgm:prSet>
      <dgm:spPr/>
      <dgm:t>
        <a:bodyPr/>
        <a:lstStyle/>
        <a:p>
          <a:endParaRPr lang="en-US"/>
        </a:p>
      </dgm:t>
    </dgm:pt>
    <dgm:pt modelId="{ECE07606-23E4-6C49-BCE9-EEEEA128C032}" type="pres">
      <dgm:prSet presAssocID="{B5C09AAF-F28E-AD48-855C-22303B298877}" presName="tile4" presStyleLbl="node1" presStyleIdx="3" presStyleCnt="4"/>
      <dgm:spPr>
        <a:noFill/>
      </dgm:spPr>
      <dgm:t>
        <a:bodyPr/>
        <a:lstStyle/>
        <a:p>
          <a:endParaRPr lang="en-US"/>
        </a:p>
      </dgm:t>
    </dgm:pt>
    <dgm:pt modelId="{34F0A75C-0CA2-884B-80F3-7EBC01C9F598}" type="pres">
      <dgm:prSet presAssocID="{B5C09AAF-F28E-AD48-855C-22303B298877}" presName="tile4text" presStyleLbl="node1" presStyleIdx="3" presStyleCnt="4">
        <dgm:presLayoutVars>
          <dgm:chMax val="0"/>
          <dgm:chPref val="0"/>
          <dgm:bulletEnabled val="1"/>
        </dgm:presLayoutVars>
      </dgm:prSet>
      <dgm:spPr/>
      <dgm:t>
        <a:bodyPr/>
        <a:lstStyle/>
        <a:p>
          <a:endParaRPr lang="en-US"/>
        </a:p>
      </dgm:t>
    </dgm:pt>
    <dgm:pt modelId="{B3637BA6-7E90-B140-8B14-7B1C69819FC9}" type="pres">
      <dgm:prSet presAssocID="{B5C09AAF-F28E-AD48-855C-22303B298877}" presName="centerTile" presStyleLbl="fgShp" presStyleIdx="0" presStyleCnt="1" custScaleX="130441">
        <dgm:presLayoutVars>
          <dgm:chMax val="0"/>
          <dgm:chPref val="0"/>
        </dgm:presLayoutVars>
      </dgm:prSet>
      <dgm:spPr/>
      <dgm:t>
        <a:bodyPr/>
        <a:lstStyle/>
        <a:p>
          <a:endParaRPr lang="en-US"/>
        </a:p>
      </dgm:t>
    </dgm:pt>
  </dgm:ptLst>
  <dgm:cxnLst>
    <dgm:cxn modelId="{0839E4A3-D2E9-FE48-84EC-79A5BEE75723}" type="presOf" srcId="{7E778AAA-ABFE-454B-BBBA-D22736E3721B}" destId="{34F0A75C-0CA2-884B-80F3-7EBC01C9F598}" srcOrd="1" destOrd="0" presId="urn:microsoft.com/office/officeart/2005/8/layout/matrix1"/>
    <dgm:cxn modelId="{E9F1855D-28B8-E948-9043-E38F075670C6}" srcId="{D3771E8D-A6EC-7549-8A40-5442BF4413D1}" destId="{CF7B2AB8-F6D7-6947-A0C7-9DCDE3A27108}" srcOrd="0" destOrd="0" parTransId="{91AD4F34-CD24-BD4D-9636-DDBA276F0019}" sibTransId="{1F209C4B-1292-234E-BF39-8C132787AA8B}"/>
    <dgm:cxn modelId="{B4352336-9793-EC40-9AC0-1D0777EA636E}" type="presOf" srcId="{5851CAE1-28D3-8B47-A5CC-3142C87EC889}" destId="{81833447-F1FB-AC41-8028-0EA90EE0A37D}" srcOrd="1" destOrd="0" presId="urn:microsoft.com/office/officeart/2005/8/layout/matrix1"/>
    <dgm:cxn modelId="{1C4D6BB1-EABC-6D44-B4D9-DD8DDE70CD8C}" type="presOf" srcId="{5851CAE1-28D3-8B47-A5CC-3142C87EC889}" destId="{99DA366F-6CC4-3A47-AC40-E3466DCE1E7B}" srcOrd="0" destOrd="0" presId="urn:microsoft.com/office/officeart/2005/8/layout/matrix1"/>
    <dgm:cxn modelId="{6AECCE17-61D6-964C-B362-67A9EB6CF6AB}" type="presOf" srcId="{14D1F675-BA6D-B14A-B5A1-5CB2DBFD7A24}" destId="{8F361A78-187C-014E-B46B-D1F42BDEB151}" srcOrd="0" destOrd="0" presId="urn:microsoft.com/office/officeart/2005/8/layout/matrix1"/>
    <dgm:cxn modelId="{4B3A2973-16D3-8043-A4AD-AD583642A0E0}" type="presOf" srcId="{CF7B2AB8-F6D7-6947-A0C7-9DCDE3A27108}" destId="{29C8F544-2B4D-0042-B46B-6B796B5E4FD6}" srcOrd="1" destOrd="0" presId="urn:microsoft.com/office/officeart/2005/8/layout/matrix1"/>
    <dgm:cxn modelId="{E0A862D1-AA63-4E44-9C03-66CCBEDD162A}" srcId="{D3771E8D-A6EC-7549-8A40-5442BF4413D1}" destId="{5851CAE1-28D3-8B47-A5CC-3142C87EC889}" srcOrd="2" destOrd="0" parTransId="{353E36A5-5FBE-5C4B-A181-00A8741A009D}" sibTransId="{4C4CD054-F542-2A43-BE04-FCB24A221FD0}"/>
    <dgm:cxn modelId="{8A8F26E9-C361-FF44-B6F7-CB11E398D293}" type="presOf" srcId="{CF7B2AB8-F6D7-6947-A0C7-9DCDE3A27108}" destId="{99DD6130-5830-CB4A-9FFE-A29210166D97}" srcOrd="0" destOrd="0" presId="urn:microsoft.com/office/officeart/2005/8/layout/matrix1"/>
    <dgm:cxn modelId="{92419A72-508D-0A42-A798-7ACD6BAF68DB}" srcId="{D3771E8D-A6EC-7549-8A40-5442BF4413D1}" destId="{14D1F675-BA6D-B14A-B5A1-5CB2DBFD7A24}" srcOrd="1" destOrd="0" parTransId="{C63DA748-2D4B-1C40-B26E-AF5B13A47A0D}" sibTransId="{250761CC-4714-1142-9DED-BEC444284F37}"/>
    <dgm:cxn modelId="{8287B366-3AD6-F24B-91C0-AE555CECB554}" type="presOf" srcId="{D3771E8D-A6EC-7549-8A40-5442BF4413D1}" destId="{B3637BA6-7E90-B140-8B14-7B1C69819FC9}" srcOrd="0" destOrd="0" presId="urn:microsoft.com/office/officeart/2005/8/layout/matrix1"/>
    <dgm:cxn modelId="{ED169847-F9FF-944D-B257-BE6C58753F9B}" srcId="{D3771E8D-A6EC-7549-8A40-5442BF4413D1}" destId="{7E778AAA-ABFE-454B-BBBA-D22736E3721B}" srcOrd="3" destOrd="0" parTransId="{B5D446BE-D91C-6642-B729-A533561F5DA4}" sibTransId="{81FA723F-9A0F-2E43-B94F-6EC71295786A}"/>
    <dgm:cxn modelId="{F3F42E8F-578E-CA47-92A4-39864D753952}" type="presOf" srcId="{14D1F675-BA6D-B14A-B5A1-5CB2DBFD7A24}" destId="{68A56627-9C38-464A-8BF4-E749009E7317}" srcOrd="1" destOrd="0" presId="urn:microsoft.com/office/officeart/2005/8/layout/matrix1"/>
    <dgm:cxn modelId="{0AC55488-6CD0-B143-8818-13CFC366577C}" type="presOf" srcId="{7E778AAA-ABFE-454B-BBBA-D22736E3721B}" destId="{ECE07606-23E4-6C49-BCE9-EEEEA128C032}" srcOrd="0" destOrd="0" presId="urn:microsoft.com/office/officeart/2005/8/layout/matrix1"/>
    <dgm:cxn modelId="{115233F3-8E39-9C4D-BB6D-91889E447AAF}" srcId="{B5C09AAF-F28E-AD48-855C-22303B298877}" destId="{D3771E8D-A6EC-7549-8A40-5442BF4413D1}" srcOrd="0" destOrd="0" parTransId="{775D4C40-8EB5-E346-BF87-73F9E31F7158}" sibTransId="{B1622FF1-5070-204A-B1E7-B791FC423DEF}"/>
    <dgm:cxn modelId="{49FE74DD-22B0-DE4D-BAB2-AB5376B6AF27}" type="presOf" srcId="{B5C09AAF-F28E-AD48-855C-22303B298877}" destId="{E8C6D21C-5BA3-694B-A2AE-DA65A3241710}" srcOrd="0" destOrd="0" presId="urn:microsoft.com/office/officeart/2005/8/layout/matrix1"/>
    <dgm:cxn modelId="{F6894BB9-2E39-B54A-A124-56CE4F331400}" type="presParOf" srcId="{E8C6D21C-5BA3-694B-A2AE-DA65A3241710}" destId="{A5A0BEC7-58BF-D44C-A37F-7941B5DBCA52}" srcOrd="0" destOrd="0" presId="urn:microsoft.com/office/officeart/2005/8/layout/matrix1"/>
    <dgm:cxn modelId="{B104F11E-443A-A446-AB21-FC242A85A4BB}" type="presParOf" srcId="{A5A0BEC7-58BF-D44C-A37F-7941B5DBCA52}" destId="{99DD6130-5830-CB4A-9FFE-A29210166D97}" srcOrd="0" destOrd="0" presId="urn:microsoft.com/office/officeart/2005/8/layout/matrix1"/>
    <dgm:cxn modelId="{A2212EA8-1663-A14C-B96C-3583AA6008B6}" type="presParOf" srcId="{A5A0BEC7-58BF-D44C-A37F-7941B5DBCA52}" destId="{29C8F544-2B4D-0042-B46B-6B796B5E4FD6}" srcOrd="1" destOrd="0" presId="urn:microsoft.com/office/officeart/2005/8/layout/matrix1"/>
    <dgm:cxn modelId="{DB5EDDB1-D88D-2649-9394-22F47C1CBB47}" type="presParOf" srcId="{A5A0BEC7-58BF-D44C-A37F-7941B5DBCA52}" destId="{8F361A78-187C-014E-B46B-D1F42BDEB151}" srcOrd="2" destOrd="0" presId="urn:microsoft.com/office/officeart/2005/8/layout/matrix1"/>
    <dgm:cxn modelId="{9B98B68E-AB1C-EC4D-9EAA-E1700B86A0A2}" type="presParOf" srcId="{A5A0BEC7-58BF-D44C-A37F-7941B5DBCA52}" destId="{68A56627-9C38-464A-8BF4-E749009E7317}" srcOrd="3" destOrd="0" presId="urn:microsoft.com/office/officeart/2005/8/layout/matrix1"/>
    <dgm:cxn modelId="{C61B74EA-A3D4-DC4E-A12A-29D808CB2885}" type="presParOf" srcId="{A5A0BEC7-58BF-D44C-A37F-7941B5DBCA52}" destId="{99DA366F-6CC4-3A47-AC40-E3466DCE1E7B}" srcOrd="4" destOrd="0" presId="urn:microsoft.com/office/officeart/2005/8/layout/matrix1"/>
    <dgm:cxn modelId="{C0AA69F7-EA27-564C-BF2D-31A469B05852}" type="presParOf" srcId="{A5A0BEC7-58BF-D44C-A37F-7941B5DBCA52}" destId="{81833447-F1FB-AC41-8028-0EA90EE0A37D}" srcOrd="5" destOrd="0" presId="urn:microsoft.com/office/officeart/2005/8/layout/matrix1"/>
    <dgm:cxn modelId="{D400911E-D959-984F-9EF4-407C9FD0FA22}" type="presParOf" srcId="{A5A0BEC7-58BF-D44C-A37F-7941B5DBCA52}" destId="{ECE07606-23E4-6C49-BCE9-EEEEA128C032}" srcOrd="6" destOrd="0" presId="urn:microsoft.com/office/officeart/2005/8/layout/matrix1"/>
    <dgm:cxn modelId="{72E63CF1-9B33-F345-878A-9126248760F5}" type="presParOf" srcId="{A5A0BEC7-58BF-D44C-A37F-7941B5DBCA52}" destId="{34F0A75C-0CA2-884B-80F3-7EBC01C9F598}" srcOrd="7" destOrd="0" presId="urn:microsoft.com/office/officeart/2005/8/layout/matrix1"/>
    <dgm:cxn modelId="{312BBA9C-B838-D442-AB8C-A2B6A392C87A}" type="presParOf" srcId="{E8C6D21C-5BA3-694B-A2AE-DA65A3241710}" destId="{B3637BA6-7E90-B140-8B14-7B1C69819FC9}"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F94A9-E696-8A48-81B6-DE890ED555CE}" type="doc">
      <dgm:prSet loTypeId="urn:microsoft.com/office/officeart/2005/8/layout/radial5" loCatId="" qsTypeId="urn:microsoft.com/office/officeart/2005/8/quickstyle/simple4" qsCatId="simple" csTypeId="urn:microsoft.com/office/officeart/2005/8/colors/accent3_2" csCatId="accent3" phldr="1"/>
      <dgm:spPr/>
      <dgm:t>
        <a:bodyPr/>
        <a:lstStyle/>
        <a:p>
          <a:endParaRPr lang="en-US"/>
        </a:p>
      </dgm:t>
    </dgm:pt>
    <dgm:pt modelId="{C03B7701-F75F-FA4E-969E-8FFE3356A846}">
      <dgm:prSet phldrT="[Text]" custT="1"/>
      <dgm:spPr>
        <a:solidFill>
          <a:schemeClr val="accent6"/>
        </a:solidFill>
      </dgm:spPr>
      <dgm:t>
        <a:bodyPr/>
        <a:lstStyle/>
        <a:p>
          <a:r>
            <a:rPr lang="en-US" sz="1800" dirty="0" smtClean="0">
              <a:solidFill>
                <a:srgbClr val="000000"/>
              </a:solidFill>
              <a:latin typeface="Calibri"/>
              <a:cs typeface="Calibri"/>
            </a:rPr>
            <a:t>Individual</a:t>
          </a:r>
          <a:endParaRPr lang="en-US" sz="1800" dirty="0">
            <a:solidFill>
              <a:srgbClr val="000000"/>
            </a:solidFill>
            <a:latin typeface="Calibri"/>
            <a:cs typeface="Calibri"/>
          </a:endParaRPr>
        </a:p>
      </dgm:t>
    </dgm:pt>
    <dgm:pt modelId="{B0DF3B1C-2DA3-9A47-BC69-DDE5A7D07F6D}" type="parTrans" cxnId="{D856C8E8-A815-A84E-B332-A3FC4A0C58A4}">
      <dgm:prSet/>
      <dgm:spPr/>
      <dgm:t>
        <a:bodyPr/>
        <a:lstStyle/>
        <a:p>
          <a:endParaRPr lang="en-US">
            <a:solidFill>
              <a:srgbClr val="000000"/>
            </a:solidFill>
          </a:endParaRPr>
        </a:p>
      </dgm:t>
    </dgm:pt>
    <dgm:pt modelId="{FB49F83C-A453-DF4F-A317-6625773B3D92}" type="sibTrans" cxnId="{D856C8E8-A815-A84E-B332-A3FC4A0C58A4}">
      <dgm:prSet/>
      <dgm:spPr/>
      <dgm:t>
        <a:bodyPr/>
        <a:lstStyle/>
        <a:p>
          <a:endParaRPr lang="en-US">
            <a:solidFill>
              <a:srgbClr val="000000"/>
            </a:solidFill>
          </a:endParaRPr>
        </a:p>
      </dgm:t>
    </dgm:pt>
    <dgm:pt modelId="{8ED804B4-B447-7E4A-965E-643AA7030460}">
      <dgm:prSet phldrT="[Text]" custT="1"/>
      <dgm:spPr/>
      <dgm:t>
        <a:bodyPr/>
        <a:lstStyle/>
        <a:p>
          <a:r>
            <a:rPr lang="en-US" sz="1200" dirty="0" smtClean="0">
              <a:solidFill>
                <a:srgbClr val="000000"/>
              </a:solidFill>
              <a:latin typeface="Calibri"/>
              <a:cs typeface="Calibri"/>
            </a:rPr>
            <a:t>Can’t Read</a:t>
          </a:r>
          <a:endParaRPr lang="en-US" sz="1200" dirty="0">
            <a:solidFill>
              <a:srgbClr val="000000"/>
            </a:solidFill>
            <a:latin typeface="Calibri"/>
            <a:cs typeface="Calibri"/>
          </a:endParaRPr>
        </a:p>
      </dgm:t>
    </dgm:pt>
    <dgm:pt modelId="{3F9093E0-C9B6-6A4B-9DF5-5DFD5CAE0780}" type="parTrans" cxnId="{F26817F4-0F7F-1B41-8C03-4BA60112D805}">
      <dgm:prSet/>
      <dgm:spPr/>
      <dgm:t>
        <a:bodyPr/>
        <a:lstStyle/>
        <a:p>
          <a:endParaRPr lang="en-US" dirty="0">
            <a:solidFill>
              <a:srgbClr val="000000"/>
            </a:solidFill>
          </a:endParaRPr>
        </a:p>
      </dgm:t>
    </dgm:pt>
    <dgm:pt modelId="{B6F6D6BF-4EEA-054E-9949-EEDBA2D81A6C}" type="sibTrans" cxnId="{F26817F4-0F7F-1B41-8C03-4BA60112D805}">
      <dgm:prSet/>
      <dgm:spPr/>
      <dgm:t>
        <a:bodyPr/>
        <a:lstStyle/>
        <a:p>
          <a:endParaRPr lang="en-US">
            <a:solidFill>
              <a:srgbClr val="000000"/>
            </a:solidFill>
          </a:endParaRPr>
        </a:p>
      </dgm:t>
    </dgm:pt>
    <dgm:pt modelId="{E5394B33-89F0-8C49-B924-200EAF529290}">
      <dgm:prSet phldrT="[Text]" custT="1"/>
      <dgm:spPr/>
      <dgm:t>
        <a:bodyPr/>
        <a:lstStyle/>
        <a:p>
          <a:r>
            <a:rPr lang="en-US" sz="1200" dirty="0" smtClean="0">
              <a:solidFill>
                <a:srgbClr val="000000"/>
              </a:solidFill>
              <a:latin typeface="Calibri"/>
              <a:cs typeface="Calibri"/>
            </a:rPr>
            <a:t>Can’t Concentrate</a:t>
          </a:r>
          <a:endParaRPr lang="en-US" sz="1200" dirty="0">
            <a:solidFill>
              <a:srgbClr val="000000"/>
            </a:solidFill>
            <a:latin typeface="Calibri"/>
            <a:cs typeface="Calibri"/>
          </a:endParaRPr>
        </a:p>
      </dgm:t>
    </dgm:pt>
    <dgm:pt modelId="{E637D168-B918-9548-AF87-9A53C41DA3DC}" type="parTrans" cxnId="{B2488007-B37C-C149-B89F-A249DEDF0F30}">
      <dgm:prSet/>
      <dgm:spPr/>
      <dgm:t>
        <a:bodyPr/>
        <a:lstStyle/>
        <a:p>
          <a:endParaRPr lang="en-US" dirty="0">
            <a:solidFill>
              <a:srgbClr val="000000"/>
            </a:solidFill>
          </a:endParaRPr>
        </a:p>
      </dgm:t>
    </dgm:pt>
    <dgm:pt modelId="{1FC61D0D-7600-6648-B7E4-169225AF0E89}" type="sibTrans" cxnId="{B2488007-B37C-C149-B89F-A249DEDF0F30}">
      <dgm:prSet/>
      <dgm:spPr/>
      <dgm:t>
        <a:bodyPr/>
        <a:lstStyle/>
        <a:p>
          <a:endParaRPr lang="en-US">
            <a:solidFill>
              <a:srgbClr val="000000"/>
            </a:solidFill>
          </a:endParaRPr>
        </a:p>
      </dgm:t>
    </dgm:pt>
    <dgm:pt modelId="{CD75DD8F-DBD3-0249-8943-7F8601647EE8}">
      <dgm:prSet phldrT="[Text]" custT="1"/>
      <dgm:spPr/>
      <dgm:t>
        <a:bodyPr/>
        <a:lstStyle/>
        <a:p>
          <a:r>
            <a:rPr lang="en-US" sz="1200" dirty="0" smtClean="0">
              <a:solidFill>
                <a:srgbClr val="000000"/>
              </a:solidFill>
              <a:latin typeface="Calibri"/>
              <a:cs typeface="Calibri"/>
            </a:rPr>
            <a:t>Can’t Talk</a:t>
          </a:r>
          <a:endParaRPr lang="en-US" sz="1200" dirty="0">
            <a:solidFill>
              <a:srgbClr val="000000"/>
            </a:solidFill>
            <a:latin typeface="Calibri"/>
            <a:cs typeface="Calibri"/>
          </a:endParaRPr>
        </a:p>
      </dgm:t>
    </dgm:pt>
    <dgm:pt modelId="{97E74C2F-AF0B-914A-BC39-700D12FBCA23}" type="parTrans" cxnId="{0917FC7E-8348-2D4B-8B3D-EBCAA6A2072C}">
      <dgm:prSet/>
      <dgm:spPr/>
      <dgm:t>
        <a:bodyPr/>
        <a:lstStyle/>
        <a:p>
          <a:endParaRPr lang="en-US" dirty="0">
            <a:solidFill>
              <a:srgbClr val="000000"/>
            </a:solidFill>
          </a:endParaRPr>
        </a:p>
      </dgm:t>
    </dgm:pt>
    <dgm:pt modelId="{12CC78CB-A75C-5D4B-8AEC-B079B9A596B9}" type="sibTrans" cxnId="{0917FC7E-8348-2D4B-8B3D-EBCAA6A2072C}">
      <dgm:prSet/>
      <dgm:spPr/>
      <dgm:t>
        <a:bodyPr/>
        <a:lstStyle/>
        <a:p>
          <a:endParaRPr lang="en-US">
            <a:solidFill>
              <a:srgbClr val="000000"/>
            </a:solidFill>
          </a:endParaRPr>
        </a:p>
      </dgm:t>
    </dgm:pt>
    <dgm:pt modelId="{D4D30379-7930-CF48-B10F-8C90109BA0DF}">
      <dgm:prSet phldrT="[Text]" custT="1"/>
      <dgm:spPr/>
      <dgm:t>
        <a:bodyPr/>
        <a:lstStyle/>
        <a:p>
          <a:r>
            <a:rPr lang="en-US" sz="1200" dirty="0" smtClean="0">
              <a:solidFill>
                <a:srgbClr val="000000"/>
              </a:solidFill>
              <a:latin typeface="Calibri"/>
              <a:cs typeface="Calibri"/>
            </a:rPr>
            <a:t>Can’t Walk</a:t>
          </a:r>
          <a:endParaRPr lang="en-US" sz="1200" dirty="0">
            <a:solidFill>
              <a:srgbClr val="000000"/>
            </a:solidFill>
            <a:latin typeface="Calibri"/>
            <a:cs typeface="Calibri"/>
          </a:endParaRPr>
        </a:p>
      </dgm:t>
    </dgm:pt>
    <dgm:pt modelId="{69C48C10-978B-9B44-8620-3F09C6557FA4}" type="parTrans" cxnId="{C43C0FDB-9228-A94D-8DA4-5DD2CA99C6A6}">
      <dgm:prSet/>
      <dgm:spPr/>
      <dgm:t>
        <a:bodyPr/>
        <a:lstStyle/>
        <a:p>
          <a:endParaRPr lang="en-US" dirty="0">
            <a:solidFill>
              <a:srgbClr val="000000"/>
            </a:solidFill>
          </a:endParaRPr>
        </a:p>
      </dgm:t>
    </dgm:pt>
    <dgm:pt modelId="{CDF2C3AD-AD4A-D046-88AB-7A81A789934F}" type="sibTrans" cxnId="{C43C0FDB-9228-A94D-8DA4-5DD2CA99C6A6}">
      <dgm:prSet/>
      <dgm:spPr/>
      <dgm:t>
        <a:bodyPr/>
        <a:lstStyle/>
        <a:p>
          <a:endParaRPr lang="en-US">
            <a:solidFill>
              <a:srgbClr val="000000"/>
            </a:solidFill>
          </a:endParaRPr>
        </a:p>
      </dgm:t>
    </dgm:pt>
    <dgm:pt modelId="{6C3049F8-0837-A541-8668-B6CE3AE6E8BA}">
      <dgm:prSet phldrT="[Text]" custT="1"/>
      <dgm:spPr/>
      <dgm:t>
        <a:bodyPr/>
        <a:lstStyle/>
        <a:p>
          <a:r>
            <a:rPr lang="en-US" sz="1200" dirty="0" smtClean="0">
              <a:solidFill>
                <a:srgbClr val="000000"/>
              </a:solidFill>
              <a:latin typeface="Calibri"/>
              <a:cs typeface="Calibri"/>
            </a:rPr>
            <a:t>Has Autism</a:t>
          </a:r>
          <a:endParaRPr lang="en-US" sz="1200" dirty="0">
            <a:solidFill>
              <a:srgbClr val="000000"/>
            </a:solidFill>
            <a:latin typeface="Calibri"/>
            <a:cs typeface="Calibri"/>
          </a:endParaRPr>
        </a:p>
      </dgm:t>
    </dgm:pt>
    <dgm:pt modelId="{2A12982E-A7EF-CC48-BA26-E443C4936F19}" type="parTrans" cxnId="{EA8FE07A-F4FB-A54D-B8C6-7CB42356654B}">
      <dgm:prSet/>
      <dgm:spPr/>
      <dgm:t>
        <a:bodyPr/>
        <a:lstStyle/>
        <a:p>
          <a:endParaRPr lang="en-US" dirty="0">
            <a:solidFill>
              <a:srgbClr val="000000"/>
            </a:solidFill>
          </a:endParaRPr>
        </a:p>
      </dgm:t>
    </dgm:pt>
    <dgm:pt modelId="{33A2CC5B-E325-964A-9023-FEF0424767F9}" type="sibTrans" cxnId="{EA8FE07A-F4FB-A54D-B8C6-7CB42356654B}">
      <dgm:prSet/>
      <dgm:spPr/>
      <dgm:t>
        <a:bodyPr/>
        <a:lstStyle/>
        <a:p>
          <a:endParaRPr lang="en-US">
            <a:solidFill>
              <a:srgbClr val="000000"/>
            </a:solidFill>
          </a:endParaRPr>
        </a:p>
      </dgm:t>
    </dgm:pt>
    <dgm:pt modelId="{ED0B2CDE-4659-F34E-A7DB-C1D9DE59C698}">
      <dgm:prSet phldrT="[Text]" custT="1"/>
      <dgm:spPr/>
      <dgm:t>
        <a:bodyPr/>
        <a:lstStyle/>
        <a:p>
          <a:r>
            <a:rPr lang="en-US" sz="1200" dirty="0" smtClean="0">
              <a:solidFill>
                <a:srgbClr val="000000"/>
              </a:solidFill>
              <a:latin typeface="Calibri"/>
              <a:cs typeface="Calibri"/>
            </a:rPr>
            <a:t>Is Blind</a:t>
          </a:r>
          <a:endParaRPr lang="en-US" sz="1200" dirty="0">
            <a:solidFill>
              <a:srgbClr val="000000"/>
            </a:solidFill>
            <a:latin typeface="Calibri"/>
            <a:cs typeface="Calibri"/>
          </a:endParaRPr>
        </a:p>
      </dgm:t>
    </dgm:pt>
    <dgm:pt modelId="{58EB5C3A-D631-344E-86C7-50DF5496CCCE}" type="parTrans" cxnId="{B736D82A-723A-594D-93B4-DA7C86B70A91}">
      <dgm:prSet/>
      <dgm:spPr/>
      <dgm:t>
        <a:bodyPr/>
        <a:lstStyle/>
        <a:p>
          <a:endParaRPr lang="en-US" dirty="0">
            <a:solidFill>
              <a:srgbClr val="000000"/>
            </a:solidFill>
          </a:endParaRPr>
        </a:p>
      </dgm:t>
    </dgm:pt>
    <dgm:pt modelId="{56AD1E10-8EA0-3847-93BA-1C079A297375}" type="sibTrans" cxnId="{B736D82A-723A-594D-93B4-DA7C86B70A91}">
      <dgm:prSet/>
      <dgm:spPr/>
      <dgm:t>
        <a:bodyPr/>
        <a:lstStyle/>
        <a:p>
          <a:endParaRPr lang="en-US">
            <a:solidFill>
              <a:srgbClr val="000000"/>
            </a:solidFill>
          </a:endParaRPr>
        </a:p>
      </dgm:t>
    </dgm:pt>
    <dgm:pt modelId="{E9E1AC35-E005-3F49-B9C4-922C8E4F4377}" type="pres">
      <dgm:prSet presAssocID="{42BF94A9-E696-8A48-81B6-DE890ED555CE}" presName="Name0" presStyleCnt="0">
        <dgm:presLayoutVars>
          <dgm:chMax val="1"/>
          <dgm:dir/>
          <dgm:animLvl val="ctr"/>
          <dgm:resizeHandles val="exact"/>
        </dgm:presLayoutVars>
      </dgm:prSet>
      <dgm:spPr/>
      <dgm:t>
        <a:bodyPr/>
        <a:lstStyle/>
        <a:p>
          <a:endParaRPr lang="en-US"/>
        </a:p>
      </dgm:t>
    </dgm:pt>
    <dgm:pt modelId="{70337F2A-6AB3-4046-8879-6D4B0E31FA5F}" type="pres">
      <dgm:prSet presAssocID="{C03B7701-F75F-FA4E-969E-8FFE3356A846}" presName="centerShape" presStyleLbl="node0" presStyleIdx="0" presStyleCnt="1"/>
      <dgm:spPr>
        <a:prstGeom prst="rect">
          <a:avLst/>
        </a:prstGeom>
      </dgm:spPr>
      <dgm:t>
        <a:bodyPr/>
        <a:lstStyle/>
        <a:p>
          <a:endParaRPr lang="en-US"/>
        </a:p>
      </dgm:t>
    </dgm:pt>
    <dgm:pt modelId="{E3C01C4F-1A56-3F4D-8D54-E3E5C4610558}" type="pres">
      <dgm:prSet presAssocID="{3F9093E0-C9B6-6A4B-9DF5-5DFD5CAE0780}" presName="parTrans" presStyleLbl="sibTrans2D1" presStyleIdx="0" presStyleCnt="6"/>
      <dgm:spPr/>
      <dgm:t>
        <a:bodyPr/>
        <a:lstStyle/>
        <a:p>
          <a:endParaRPr lang="en-US"/>
        </a:p>
      </dgm:t>
    </dgm:pt>
    <dgm:pt modelId="{69D1C125-B6C5-2C4C-BF69-1168E26DD721}" type="pres">
      <dgm:prSet presAssocID="{3F9093E0-C9B6-6A4B-9DF5-5DFD5CAE0780}" presName="connectorText" presStyleLbl="sibTrans2D1" presStyleIdx="0" presStyleCnt="6"/>
      <dgm:spPr/>
      <dgm:t>
        <a:bodyPr/>
        <a:lstStyle/>
        <a:p>
          <a:endParaRPr lang="en-US"/>
        </a:p>
      </dgm:t>
    </dgm:pt>
    <dgm:pt modelId="{BC70B50D-A8FE-2348-8DF2-D92D5DB3A90B}" type="pres">
      <dgm:prSet presAssocID="{8ED804B4-B447-7E4A-965E-643AA7030460}" presName="node" presStyleLbl="node1" presStyleIdx="0" presStyleCnt="6">
        <dgm:presLayoutVars>
          <dgm:bulletEnabled val="1"/>
        </dgm:presLayoutVars>
      </dgm:prSet>
      <dgm:spPr/>
      <dgm:t>
        <a:bodyPr/>
        <a:lstStyle/>
        <a:p>
          <a:endParaRPr lang="en-US"/>
        </a:p>
      </dgm:t>
    </dgm:pt>
    <dgm:pt modelId="{E2F2530E-2A05-764A-BF7A-CAAE8CED7077}" type="pres">
      <dgm:prSet presAssocID="{E637D168-B918-9548-AF87-9A53C41DA3DC}" presName="parTrans" presStyleLbl="sibTrans2D1" presStyleIdx="1" presStyleCnt="6"/>
      <dgm:spPr/>
      <dgm:t>
        <a:bodyPr/>
        <a:lstStyle/>
        <a:p>
          <a:endParaRPr lang="en-US"/>
        </a:p>
      </dgm:t>
    </dgm:pt>
    <dgm:pt modelId="{3E960A2D-39A3-244E-9004-A3B77F307936}" type="pres">
      <dgm:prSet presAssocID="{E637D168-B918-9548-AF87-9A53C41DA3DC}" presName="connectorText" presStyleLbl="sibTrans2D1" presStyleIdx="1" presStyleCnt="6"/>
      <dgm:spPr/>
      <dgm:t>
        <a:bodyPr/>
        <a:lstStyle/>
        <a:p>
          <a:endParaRPr lang="en-US"/>
        </a:p>
      </dgm:t>
    </dgm:pt>
    <dgm:pt modelId="{3D2774AD-2FDD-B944-9B40-5930DDABC783}" type="pres">
      <dgm:prSet presAssocID="{E5394B33-89F0-8C49-B924-200EAF529290}" presName="node" presStyleLbl="node1" presStyleIdx="1" presStyleCnt="6">
        <dgm:presLayoutVars>
          <dgm:bulletEnabled val="1"/>
        </dgm:presLayoutVars>
      </dgm:prSet>
      <dgm:spPr/>
      <dgm:t>
        <a:bodyPr/>
        <a:lstStyle/>
        <a:p>
          <a:endParaRPr lang="en-US"/>
        </a:p>
      </dgm:t>
    </dgm:pt>
    <dgm:pt modelId="{456EE688-12F5-0D44-8E19-48556062E3C3}" type="pres">
      <dgm:prSet presAssocID="{97E74C2F-AF0B-914A-BC39-700D12FBCA23}" presName="parTrans" presStyleLbl="sibTrans2D1" presStyleIdx="2" presStyleCnt="6"/>
      <dgm:spPr/>
      <dgm:t>
        <a:bodyPr/>
        <a:lstStyle/>
        <a:p>
          <a:endParaRPr lang="en-US"/>
        </a:p>
      </dgm:t>
    </dgm:pt>
    <dgm:pt modelId="{7D64CC81-7C01-0D47-AED8-4CC0A574FF71}" type="pres">
      <dgm:prSet presAssocID="{97E74C2F-AF0B-914A-BC39-700D12FBCA23}" presName="connectorText" presStyleLbl="sibTrans2D1" presStyleIdx="2" presStyleCnt="6"/>
      <dgm:spPr/>
      <dgm:t>
        <a:bodyPr/>
        <a:lstStyle/>
        <a:p>
          <a:endParaRPr lang="en-US"/>
        </a:p>
      </dgm:t>
    </dgm:pt>
    <dgm:pt modelId="{A6056C43-B013-F14E-BC6D-7A476ED37277}" type="pres">
      <dgm:prSet presAssocID="{CD75DD8F-DBD3-0249-8943-7F8601647EE8}" presName="node" presStyleLbl="node1" presStyleIdx="2" presStyleCnt="6">
        <dgm:presLayoutVars>
          <dgm:bulletEnabled val="1"/>
        </dgm:presLayoutVars>
      </dgm:prSet>
      <dgm:spPr/>
      <dgm:t>
        <a:bodyPr/>
        <a:lstStyle/>
        <a:p>
          <a:endParaRPr lang="en-US"/>
        </a:p>
      </dgm:t>
    </dgm:pt>
    <dgm:pt modelId="{770EF441-CF92-4E46-9C19-EA239E973126}" type="pres">
      <dgm:prSet presAssocID="{58EB5C3A-D631-344E-86C7-50DF5496CCCE}" presName="parTrans" presStyleLbl="sibTrans2D1" presStyleIdx="3" presStyleCnt="6"/>
      <dgm:spPr/>
      <dgm:t>
        <a:bodyPr/>
        <a:lstStyle/>
        <a:p>
          <a:endParaRPr lang="en-US"/>
        </a:p>
      </dgm:t>
    </dgm:pt>
    <dgm:pt modelId="{7E4BD297-169A-D643-A945-76D26D3E063F}" type="pres">
      <dgm:prSet presAssocID="{58EB5C3A-D631-344E-86C7-50DF5496CCCE}" presName="connectorText" presStyleLbl="sibTrans2D1" presStyleIdx="3" presStyleCnt="6"/>
      <dgm:spPr/>
      <dgm:t>
        <a:bodyPr/>
        <a:lstStyle/>
        <a:p>
          <a:endParaRPr lang="en-US"/>
        </a:p>
      </dgm:t>
    </dgm:pt>
    <dgm:pt modelId="{A0D63630-C4AC-9449-A861-30F042AA6D7F}" type="pres">
      <dgm:prSet presAssocID="{ED0B2CDE-4659-F34E-A7DB-C1D9DE59C698}" presName="node" presStyleLbl="node1" presStyleIdx="3" presStyleCnt="6">
        <dgm:presLayoutVars>
          <dgm:bulletEnabled val="1"/>
        </dgm:presLayoutVars>
      </dgm:prSet>
      <dgm:spPr/>
      <dgm:t>
        <a:bodyPr/>
        <a:lstStyle/>
        <a:p>
          <a:endParaRPr lang="en-US"/>
        </a:p>
      </dgm:t>
    </dgm:pt>
    <dgm:pt modelId="{90C73F5C-E292-EF4A-92BD-C00877948545}" type="pres">
      <dgm:prSet presAssocID="{69C48C10-978B-9B44-8620-3F09C6557FA4}" presName="parTrans" presStyleLbl="sibTrans2D1" presStyleIdx="4" presStyleCnt="6"/>
      <dgm:spPr/>
      <dgm:t>
        <a:bodyPr/>
        <a:lstStyle/>
        <a:p>
          <a:endParaRPr lang="en-US"/>
        </a:p>
      </dgm:t>
    </dgm:pt>
    <dgm:pt modelId="{4C756977-6815-6443-AD7A-7A53F726FDFB}" type="pres">
      <dgm:prSet presAssocID="{69C48C10-978B-9B44-8620-3F09C6557FA4}" presName="connectorText" presStyleLbl="sibTrans2D1" presStyleIdx="4" presStyleCnt="6"/>
      <dgm:spPr/>
      <dgm:t>
        <a:bodyPr/>
        <a:lstStyle/>
        <a:p>
          <a:endParaRPr lang="en-US"/>
        </a:p>
      </dgm:t>
    </dgm:pt>
    <dgm:pt modelId="{8205155D-E2B4-634D-882A-09D12920107F}" type="pres">
      <dgm:prSet presAssocID="{D4D30379-7930-CF48-B10F-8C90109BA0DF}" presName="node" presStyleLbl="node1" presStyleIdx="4" presStyleCnt="6">
        <dgm:presLayoutVars>
          <dgm:bulletEnabled val="1"/>
        </dgm:presLayoutVars>
      </dgm:prSet>
      <dgm:spPr/>
      <dgm:t>
        <a:bodyPr/>
        <a:lstStyle/>
        <a:p>
          <a:endParaRPr lang="en-US"/>
        </a:p>
      </dgm:t>
    </dgm:pt>
    <dgm:pt modelId="{60426566-B211-9441-B101-D92DA5689F5E}" type="pres">
      <dgm:prSet presAssocID="{2A12982E-A7EF-CC48-BA26-E443C4936F19}" presName="parTrans" presStyleLbl="sibTrans2D1" presStyleIdx="5" presStyleCnt="6"/>
      <dgm:spPr/>
      <dgm:t>
        <a:bodyPr/>
        <a:lstStyle/>
        <a:p>
          <a:endParaRPr lang="en-US"/>
        </a:p>
      </dgm:t>
    </dgm:pt>
    <dgm:pt modelId="{890393B2-2DEF-7741-8EA6-41735C7F3E95}" type="pres">
      <dgm:prSet presAssocID="{2A12982E-A7EF-CC48-BA26-E443C4936F19}" presName="connectorText" presStyleLbl="sibTrans2D1" presStyleIdx="5" presStyleCnt="6"/>
      <dgm:spPr/>
      <dgm:t>
        <a:bodyPr/>
        <a:lstStyle/>
        <a:p>
          <a:endParaRPr lang="en-US"/>
        </a:p>
      </dgm:t>
    </dgm:pt>
    <dgm:pt modelId="{40E0975A-0D26-1D42-A63B-FE5AEB793294}" type="pres">
      <dgm:prSet presAssocID="{6C3049F8-0837-A541-8668-B6CE3AE6E8BA}" presName="node" presStyleLbl="node1" presStyleIdx="5" presStyleCnt="6">
        <dgm:presLayoutVars>
          <dgm:bulletEnabled val="1"/>
        </dgm:presLayoutVars>
      </dgm:prSet>
      <dgm:spPr/>
      <dgm:t>
        <a:bodyPr/>
        <a:lstStyle/>
        <a:p>
          <a:endParaRPr lang="en-US"/>
        </a:p>
      </dgm:t>
    </dgm:pt>
  </dgm:ptLst>
  <dgm:cxnLst>
    <dgm:cxn modelId="{EDBA7EDB-0F43-9746-85F2-31F142B563C9}" type="presOf" srcId="{3F9093E0-C9B6-6A4B-9DF5-5DFD5CAE0780}" destId="{69D1C125-B6C5-2C4C-BF69-1168E26DD721}" srcOrd="1" destOrd="0" presId="urn:microsoft.com/office/officeart/2005/8/layout/radial5"/>
    <dgm:cxn modelId="{A84E1AF8-0395-F243-8709-B42C4D7B387D}" type="presOf" srcId="{8ED804B4-B447-7E4A-965E-643AA7030460}" destId="{BC70B50D-A8FE-2348-8DF2-D92D5DB3A90B}" srcOrd="0" destOrd="0" presId="urn:microsoft.com/office/officeart/2005/8/layout/radial5"/>
    <dgm:cxn modelId="{637B1F56-A4F2-814B-96AE-D99B63366554}" type="presOf" srcId="{ED0B2CDE-4659-F34E-A7DB-C1D9DE59C698}" destId="{A0D63630-C4AC-9449-A861-30F042AA6D7F}" srcOrd="0" destOrd="0" presId="urn:microsoft.com/office/officeart/2005/8/layout/radial5"/>
    <dgm:cxn modelId="{C0D8E238-5CBD-3444-89DC-0CD3FF1CB779}" type="presOf" srcId="{2A12982E-A7EF-CC48-BA26-E443C4936F19}" destId="{60426566-B211-9441-B101-D92DA5689F5E}" srcOrd="0" destOrd="0" presId="urn:microsoft.com/office/officeart/2005/8/layout/radial5"/>
    <dgm:cxn modelId="{4515A768-C3D0-CE42-B251-5D22C9843439}" type="presOf" srcId="{69C48C10-978B-9B44-8620-3F09C6557FA4}" destId="{90C73F5C-E292-EF4A-92BD-C00877948545}" srcOrd="0" destOrd="0" presId="urn:microsoft.com/office/officeart/2005/8/layout/radial5"/>
    <dgm:cxn modelId="{8206A06C-D05E-0E43-9045-4AFA9CAB301E}" type="presOf" srcId="{E5394B33-89F0-8C49-B924-200EAF529290}" destId="{3D2774AD-2FDD-B944-9B40-5930DDABC783}" srcOrd="0" destOrd="0" presId="urn:microsoft.com/office/officeart/2005/8/layout/radial5"/>
    <dgm:cxn modelId="{84A2453F-9897-FE4B-A4B0-D53B075EE263}" type="presOf" srcId="{3F9093E0-C9B6-6A4B-9DF5-5DFD5CAE0780}" destId="{E3C01C4F-1A56-3F4D-8D54-E3E5C4610558}" srcOrd="0" destOrd="0" presId="urn:microsoft.com/office/officeart/2005/8/layout/radial5"/>
    <dgm:cxn modelId="{4F76FEEE-BFA3-6F44-9F31-3B55D53F3787}" type="presOf" srcId="{CD75DD8F-DBD3-0249-8943-7F8601647EE8}" destId="{A6056C43-B013-F14E-BC6D-7A476ED37277}" srcOrd="0" destOrd="0" presId="urn:microsoft.com/office/officeart/2005/8/layout/radial5"/>
    <dgm:cxn modelId="{B2488007-B37C-C149-B89F-A249DEDF0F30}" srcId="{C03B7701-F75F-FA4E-969E-8FFE3356A846}" destId="{E5394B33-89F0-8C49-B924-200EAF529290}" srcOrd="1" destOrd="0" parTransId="{E637D168-B918-9548-AF87-9A53C41DA3DC}" sibTransId="{1FC61D0D-7600-6648-B7E4-169225AF0E89}"/>
    <dgm:cxn modelId="{A4E9F9E1-5570-1B41-8FED-CE69A1054869}" type="presOf" srcId="{97E74C2F-AF0B-914A-BC39-700D12FBCA23}" destId="{7D64CC81-7C01-0D47-AED8-4CC0A574FF71}" srcOrd="1" destOrd="0" presId="urn:microsoft.com/office/officeart/2005/8/layout/radial5"/>
    <dgm:cxn modelId="{6CF024AB-9C7E-AE4B-8567-89D1F55A8AB0}" type="presOf" srcId="{C03B7701-F75F-FA4E-969E-8FFE3356A846}" destId="{70337F2A-6AB3-4046-8879-6D4B0E31FA5F}" srcOrd="0" destOrd="0" presId="urn:microsoft.com/office/officeart/2005/8/layout/radial5"/>
    <dgm:cxn modelId="{EA8FE07A-F4FB-A54D-B8C6-7CB42356654B}" srcId="{C03B7701-F75F-FA4E-969E-8FFE3356A846}" destId="{6C3049F8-0837-A541-8668-B6CE3AE6E8BA}" srcOrd="5" destOrd="0" parTransId="{2A12982E-A7EF-CC48-BA26-E443C4936F19}" sibTransId="{33A2CC5B-E325-964A-9023-FEF0424767F9}"/>
    <dgm:cxn modelId="{6E0D038D-7D27-2745-BC76-4688AC25AAC5}" type="presOf" srcId="{2A12982E-A7EF-CC48-BA26-E443C4936F19}" destId="{890393B2-2DEF-7741-8EA6-41735C7F3E95}" srcOrd="1" destOrd="0" presId="urn:microsoft.com/office/officeart/2005/8/layout/radial5"/>
    <dgm:cxn modelId="{12D4E04D-2C5C-F944-A1B2-AD2645CBD815}" type="presOf" srcId="{6C3049F8-0837-A541-8668-B6CE3AE6E8BA}" destId="{40E0975A-0D26-1D42-A63B-FE5AEB793294}" srcOrd="0" destOrd="0" presId="urn:microsoft.com/office/officeart/2005/8/layout/radial5"/>
    <dgm:cxn modelId="{A1D50A61-20A0-0E44-A8ED-F656AB967B1A}" type="presOf" srcId="{97E74C2F-AF0B-914A-BC39-700D12FBCA23}" destId="{456EE688-12F5-0D44-8E19-48556062E3C3}" srcOrd="0" destOrd="0" presId="urn:microsoft.com/office/officeart/2005/8/layout/radial5"/>
    <dgm:cxn modelId="{9698AE39-EE7F-5B46-BB83-361A9874637E}" type="presOf" srcId="{69C48C10-978B-9B44-8620-3F09C6557FA4}" destId="{4C756977-6815-6443-AD7A-7A53F726FDFB}" srcOrd="1" destOrd="0" presId="urn:microsoft.com/office/officeart/2005/8/layout/radial5"/>
    <dgm:cxn modelId="{7E7EA7EB-878A-9D48-977A-3C4CC4EA4928}" type="presOf" srcId="{42BF94A9-E696-8A48-81B6-DE890ED555CE}" destId="{E9E1AC35-E005-3F49-B9C4-922C8E4F4377}" srcOrd="0" destOrd="0" presId="urn:microsoft.com/office/officeart/2005/8/layout/radial5"/>
    <dgm:cxn modelId="{BBB9E166-73DC-EE43-9EC2-37E68B33E90B}" type="presOf" srcId="{58EB5C3A-D631-344E-86C7-50DF5496CCCE}" destId="{7E4BD297-169A-D643-A945-76D26D3E063F}" srcOrd="1" destOrd="0" presId="urn:microsoft.com/office/officeart/2005/8/layout/radial5"/>
    <dgm:cxn modelId="{CADD7FF2-3C44-674A-8394-5EA30633E4CD}" type="presOf" srcId="{58EB5C3A-D631-344E-86C7-50DF5496CCCE}" destId="{770EF441-CF92-4E46-9C19-EA239E973126}" srcOrd="0" destOrd="0" presId="urn:microsoft.com/office/officeart/2005/8/layout/radial5"/>
    <dgm:cxn modelId="{0917FC7E-8348-2D4B-8B3D-EBCAA6A2072C}" srcId="{C03B7701-F75F-FA4E-969E-8FFE3356A846}" destId="{CD75DD8F-DBD3-0249-8943-7F8601647EE8}" srcOrd="2" destOrd="0" parTransId="{97E74C2F-AF0B-914A-BC39-700D12FBCA23}" sibTransId="{12CC78CB-A75C-5D4B-8AEC-B079B9A596B9}"/>
    <dgm:cxn modelId="{D856C8E8-A815-A84E-B332-A3FC4A0C58A4}" srcId="{42BF94A9-E696-8A48-81B6-DE890ED555CE}" destId="{C03B7701-F75F-FA4E-969E-8FFE3356A846}" srcOrd="0" destOrd="0" parTransId="{B0DF3B1C-2DA3-9A47-BC69-DDE5A7D07F6D}" sibTransId="{FB49F83C-A453-DF4F-A317-6625773B3D92}"/>
    <dgm:cxn modelId="{B736D82A-723A-594D-93B4-DA7C86B70A91}" srcId="{C03B7701-F75F-FA4E-969E-8FFE3356A846}" destId="{ED0B2CDE-4659-F34E-A7DB-C1D9DE59C698}" srcOrd="3" destOrd="0" parTransId="{58EB5C3A-D631-344E-86C7-50DF5496CCCE}" sibTransId="{56AD1E10-8EA0-3847-93BA-1C079A297375}"/>
    <dgm:cxn modelId="{C43C0FDB-9228-A94D-8DA4-5DD2CA99C6A6}" srcId="{C03B7701-F75F-FA4E-969E-8FFE3356A846}" destId="{D4D30379-7930-CF48-B10F-8C90109BA0DF}" srcOrd="4" destOrd="0" parTransId="{69C48C10-978B-9B44-8620-3F09C6557FA4}" sibTransId="{CDF2C3AD-AD4A-D046-88AB-7A81A789934F}"/>
    <dgm:cxn modelId="{C9E6C152-BA3B-7640-A897-988B5E093E14}" type="presOf" srcId="{E637D168-B918-9548-AF87-9A53C41DA3DC}" destId="{E2F2530E-2A05-764A-BF7A-CAAE8CED7077}" srcOrd="0" destOrd="0" presId="urn:microsoft.com/office/officeart/2005/8/layout/radial5"/>
    <dgm:cxn modelId="{5B4B710E-F720-9645-A69A-B55C87D49383}" type="presOf" srcId="{D4D30379-7930-CF48-B10F-8C90109BA0DF}" destId="{8205155D-E2B4-634D-882A-09D12920107F}" srcOrd="0" destOrd="0" presId="urn:microsoft.com/office/officeart/2005/8/layout/radial5"/>
    <dgm:cxn modelId="{EAE07E29-528B-524B-AD58-3B7B9579DA39}" type="presOf" srcId="{E637D168-B918-9548-AF87-9A53C41DA3DC}" destId="{3E960A2D-39A3-244E-9004-A3B77F307936}" srcOrd="1" destOrd="0" presId="urn:microsoft.com/office/officeart/2005/8/layout/radial5"/>
    <dgm:cxn modelId="{F26817F4-0F7F-1B41-8C03-4BA60112D805}" srcId="{C03B7701-F75F-FA4E-969E-8FFE3356A846}" destId="{8ED804B4-B447-7E4A-965E-643AA7030460}" srcOrd="0" destOrd="0" parTransId="{3F9093E0-C9B6-6A4B-9DF5-5DFD5CAE0780}" sibTransId="{B6F6D6BF-4EEA-054E-9949-EEDBA2D81A6C}"/>
    <dgm:cxn modelId="{3E4E8433-5B8D-E845-9B2E-25818E10A0E5}" type="presParOf" srcId="{E9E1AC35-E005-3F49-B9C4-922C8E4F4377}" destId="{70337F2A-6AB3-4046-8879-6D4B0E31FA5F}" srcOrd="0" destOrd="0" presId="urn:microsoft.com/office/officeart/2005/8/layout/radial5"/>
    <dgm:cxn modelId="{D2A619B8-6FFC-AB45-9641-A2F1C6B5FE74}" type="presParOf" srcId="{E9E1AC35-E005-3F49-B9C4-922C8E4F4377}" destId="{E3C01C4F-1A56-3F4D-8D54-E3E5C4610558}" srcOrd="1" destOrd="0" presId="urn:microsoft.com/office/officeart/2005/8/layout/radial5"/>
    <dgm:cxn modelId="{5D481DA1-C609-7043-A7F5-FDF59837D43F}" type="presParOf" srcId="{E3C01C4F-1A56-3F4D-8D54-E3E5C4610558}" destId="{69D1C125-B6C5-2C4C-BF69-1168E26DD721}" srcOrd="0" destOrd="0" presId="urn:microsoft.com/office/officeart/2005/8/layout/radial5"/>
    <dgm:cxn modelId="{93A3E0F7-4D4C-F64F-B524-6B6410AD2F5D}" type="presParOf" srcId="{E9E1AC35-E005-3F49-B9C4-922C8E4F4377}" destId="{BC70B50D-A8FE-2348-8DF2-D92D5DB3A90B}" srcOrd="2" destOrd="0" presId="urn:microsoft.com/office/officeart/2005/8/layout/radial5"/>
    <dgm:cxn modelId="{FABAE614-04FA-DB4B-A1A6-A4DA9377C37E}" type="presParOf" srcId="{E9E1AC35-E005-3F49-B9C4-922C8E4F4377}" destId="{E2F2530E-2A05-764A-BF7A-CAAE8CED7077}" srcOrd="3" destOrd="0" presId="urn:microsoft.com/office/officeart/2005/8/layout/radial5"/>
    <dgm:cxn modelId="{E81A314F-0DB2-914D-AFF8-434363319481}" type="presParOf" srcId="{E2F2530E-2A05-764A-BF7A-CAAE8CED7077}" destId="{3E960A2D-39A3-244E-9004-A3B77F307936}" srcOrd="0" destOrd="0" presId="urn:microsoft.com/office/officeart/2005/8/layout/radial5"/>
    <dgm:cxn modelId="{F215503E-8581-784F-9189-983AFEF04772}" type="presParOf" srcId="{E9E1AC35-E005-3F49-B9C4-922C8E4F4377}" destId="{3D2774AD-2FDD-B944-9B40-5930DDABC783}" srcOrd="4" destOrd="0" presId="urn:microsoft.com/office/officeart/2005/8/layout/radial5"/>
    <dgm:cxn modelId="{668BE533-12B4-D149-AA38-01ACB1FDCDA3}" type="presParOf" srcId="{E9E1AC35-E005-3F49-B9C4-922C8E4F4377}" destId="{456EE688-12F5-0D44-8E19-48556062E3C3}" srcOrd="5" destOrd="0" presId="urn:microsoft.com/office/officeart/2005/8/layout/radial5"/>
    <dgm:cxn modelId="{0DC74E78-FD6E-484E-849C-6B2FE387B7CC}" type="presParOf" srcId="{456EE688-12F5-0D44-8E19-48556062E3C3}" destId="{7D64CC81-7C01-0D47-AED8-4CC0A574FF71}" srcOrd="0" destOrd="0" presId="urn:microsoft.com/office/officeart/2005/8/layout/radial5"/>
    <dgm:cxn modelId="{45B44FA7-4F83-9849-BA3E-1D184CE3C43F}" type="presParOf" srcId="{E9E1AC35-E005-3F49-B9C4-922C8E4F4377}" destId="{A6056C43-B013-F14E-BC6D-7A476ED37277}" srcOrd="6" destOrd="0" presId="urn:microsoft.com/office/officeart/2005/8/layout/radial5"/>
    <dgm:cxn modelId="{248D210A-37BE-5B41-88E2-1FCBDFF1AF0D}" type="presParOf" srcId="{E9E1AC35-E005-3F49-B9C4-922C8E4F4377}" destId="{770EF441-CF92-4E46-9C19-EA239E973126}" srcOrd="7" destOrd="0" presId="urn:microsoft.com/office/officeart/2005/8/layout/radial5"/>
    <dgm:cxn modelId="{E93252FE-3B96-0247-9F26-E95E25AB59B9}" type="presParOf" srcId="{770EF441-CF92-4E46-9C19-EA239E973126}" destId="{7E4BD297-169A-D643-A945-76D26D3E063F}" srcOrd="0" destOrd="0" presId="urn:microsoft.com/office/officeart/2005/8/layout/radial5"/>
    <dgm:cxn modelId="{C884270B-7F30-9D42-B6B0-2A58193CA4D7}" type="presParOf" srcId="{E9E1AC35-E005-3F49-B9C4-922C8E4F4377}" destId="{A0D63630-C4AC-9449-A861-30F042AA6D7F}" srcOrd="8" destOrd="0" presId="urn:microsoft.com/office/officeart/2005/8/layout/radial5"/>
    <dgm:cxn modelId="{513C8389-5EB9-C34D-B4A0-B2AD0F24E6D8}" type="presParOf" srcId="{E9E1AC35-E005-3F49-B9C4-922C8E4F4377}" destId="{90C73F5C-E292-EF4A-92BD-C00877948545}" srcOrd="9" destOrd="0" presId="urn:microsoft.com/office/officeart/2005/8/layout/radial5"/>
    <dgm:cxn modelId="{B694D4CB-7D88-CB4B-9823-417101B7F5A9}" type="presParOf" srcId="{90C73F5C-E292-EF4A-92BD-C00877948545}" destId="{4C756977-6815-6443-AD7A-7A53F726FDFB}" srcOrd="0" destOrd="0" presId="urn:microsoft.com/office/officeart/2005/8/layout/radial5"/>
    <dgm:cxn modelId="{1F38A973-88EF-9749-97BA-F12A3A21EBC4}" type="presParOf" srcId="{E9E1AC35-E005-3F49-B9C4-922C8E4F4377}" destId="{8205155D-E2B4-634D-882A-09D12920107F}" srcOrd="10" destOrd="0" presId="urn:microsoft.com/office/officeart/2005/8/layout/radial5"/>
    <dgm:cxn modelId="{2E9A6215-FA3D-7541-B6DA-1C715E05DB57}" type="presParOf" srcId="{E9E1AC35-E005-3F49-B9C4-922C8E4F4377}" destId="{60426566-B211-9441-B101-D92DA5689F5E}" srcOrd="11" destOrd="0" presId="urn:microsoft.com/office/officeart/2005/8/layout/radial5"/>
    <dgm:cxn modelId="{F7B4D71F-7C90-CE4B-AC4D-A82C68F0AA48}" type="presParOf" srcId="{60426566-B211-9441-B101-D92DA5689F5E}" destId="{890393B2-2DEF-7741-8EA6-41735C7F3E95}" srcOrd="0" destOrd="0" presId="urn:microsoft.com/office/officeart/2005/8/layout/radial5"/>
    <dgm:cxn modelId="{A502F00A-2B0A-6E40-A1E5-416915CB4C91}" type="presParOf" srcId="{E9E1AC35-E005-3F49-B9C4-922C8E4F4377}" destId="{40E0975A-0D26-1D42-A63B-FE5AEB79329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77BEA-F81C-654B-852E-AFC92C542002}" type="doc">
      <dgm:prSet loTypeId="urn:microsoft.com/office/officeart/2005/8/layout/radial5" loCatId="" qsTypeId="urn:microsoft.com/office/officeart/2005/8/quickstyle/simple4" qsCatId="simple" csTypeId="urn:microsoft.com/office/officeart/2005/8/colors/accent3_2" csCatId="accent3" phldr="1"/>
      <dgm:spPr/>
      <dgm:t>
        <a:bodyPr/>
        <a:lstStyle/>
        <a:p>
          <a:endParaRPr lang="en-US"/>
        </a:p>
      </dgm:t>
    </dgm:pt>
    <dgm:pt modelId="{F42C4D83-94F0-3840-8A67-4E1495A0400B}">
      <dgm:prSet phldrT="[Text]"/>
      <dgm:spPr>
        <a:solidFill>
          <a:schemeClr val="accent6"/>
        </a:solidFill>
      </dgm:spPr>
      <dgm:t>
        <a:bodyPr/>
        <a:lstStyle/>
        <a:p>
          <a:r>
            <a:rPr lang="en-US" dirty="0" smtClean="0">
              <a:solidFill>
                <a:srgbClr val="000000"/>
              </a:solidFill>
            </a:rPr>
            <a:t>Individual</a:t>
          </a:r>
          <a:endParaRPr lang="en-US" dirty="0">
            <a:solidFill>
              <a:srgbClr val="000000"/>
            </a:solidFill>
          </a:endParaRPr>
        </a:p>
      </dgm:t>
    </dgm:pt>
    <dgm:pt modelId="{73945F88-69CB-AB41-A088-457BE7BB98A6}" type="parTrans" cxnId="{233C01A3-93C4-CD4A-949C-3FAFD6B8102D}">
      <dgm:prSet/>
      <dgm:spPr/>
      <dgm:t>
        <a:bodyPr/>
        <a:lstStyle/>
        <a:p>
          <a:endParaRPr lang="en-US">
            <a:solidFill>
              <a:srgbClr val="000000"/>
            </a:solidFill>
          </a:endParaRPr>
        </a:p>
      </dgm:t>
    </dgm:pt>
    <dgm:pt modelId="{89800457-B2FD-7146-8F15-2275D6FD6DC3}" type="sibTrans" cxnId="{233C01A3-93C4-CD4A-949C-3FAFD6B8102D}">
      <dgm:prSet/>
      <dgm:spPr/>
      <dgm:t>
        <a:bodyPr/>
        <a:lstStyle/>
        <a:p>
          <a:endParaRPr lang="en-US">
            <a:solidFill>
              <a:srgbClr val="000000"/>
            </a:solidFill>
          </a:endParaRPr>
        </a:p>
      </dgm:t>
    </dgm:pt>
    <dgm:pt modelId="{4AA72293-DCCD-6E43-A3ED-295A5284F73E}">
      <dgm:prSet phldrT="[Text]"/>
      <dgm:spPr/>
      <dgm:t>
        <a:bodyPr/>
        <a:lstStyle/>
        <a:p>
          <a:r>
            <a:rPr lang="en-US" dirty="0" smtClean="0">
              <a:solidFill>
                <a:srgbClr val="000000"/>
              </a:solidFill>
              <a:latin typeface="Calibri"/>
              <a:cs typeface="Calibri"/>
            </a:rPr>
            <a:t>High Counters</a:t>
          </a:r>
          <a:endParaRPr lang="en-US" dirty="0">
            <a:solidFill>
              <a:srgbClr val="000000"/>
            </a:solidFill>
            <a:latin typeface="Calibri"/>
            <a:cs typeface="Calibri"/>
          </a:endParaRPr>
        </a:p>
      </dgm:t>
    </dgm:pt>
    <dgm:pt modelId="{1E5CA7DF-651C-9B44-B1E4-E943A14FECA6}" type="parTrans" cxnId="{6A6E32D4-E563-0447-87B6-999DC39504C3}">
      <dgm:prSet/>
      <dgm:spPr>
        <a:scene3d>
          <a:camera prst="orthographicFront"/>
          <a:lightRig rig="threePt" dir="t"/>
        </a:scene3d>
      </dgm:spPr>
      <dgm:t>
        <a:bodyPr/>
        <a:lstStyle/>
        <a:p>
          <a:endParaRPr lang="en-US" dirty="0">
            <a:solidFill>
              <a:srgbClr val="000000"/>
            </a:solidFill>
          </a:endParaRPr>
        </a:p>
      </dgm:t>
    </dgm:pt>
    <dgm:pt modelId="{098B495C-950F-0744-821E-5760EF5E79C2}" type="sibTrans" cxnId="{6A6E32D4-E563-0447-87B6-999DC39504C3}">
      <dgm:prSet/>
      <dgm:spPr/>
      <dgm:t>
        <a:bodyPr/>
        <a:lstStyle/>
        <a:p>
          <a:endParaRPr lang="en-US">
            <a:solidFill>
              <a:srgbClr val="000000"/>
            </a:solidFill>
          </a:endParaRPr>
        </a:p>
      </dgm:t>
    </dgm:pt>
    <dgm:pt modelId="{EA481FDF-9F13-ED48-B5F0-E70FD2C24D8B}">
      <dgm:prSet phldrT="[Text]"/>
      <dgm:spPr/>
      <dgm:t>
        <a:bodyPr/>
        <a:lstStyle/>
        <a:p>
          <a:r>
            <a:rPr lang="en-US" dirty="0" smtClean="0">
              <a:solidFill>
                <a:srgbClr val="000000"/>
              </a:solidFill>
              <a:latin typeface="Calibri"/>
              <a:cs typeface="Calibri"/>
            </a:rPr>
            <a:t>Complex language</a:t>
          </a:r>
          <a:endParaRPr lang="en-US" dirty="0">
            <a:solidFill>
              <a:srgbClr val="000000"/>
            </a:solidFill>
            <a:latin typeface="Calibri"/>
            <a:cs typeface="Calibri"/>
          </a:endParaRPr>
        </a:p>
      </dgm:t>
    </dgm:pt>
    <dgm:pt modelId="{FAB0D445-B9D3-E84A-B5E2-E99EDC72A613}" type="parTrans" cxnId="{BE5A3F4F-FB64-BA46-9853-872A352E2A38}">
      <dgm:prSet/>
      <dgm:spPr/>
      <dgm:t>
        <a:bodyPr/>
        <a:lstStyle/>
        <a:p>
          <a:endParaRPr lang="en-US" dirty="0">
            <a:solidFill>
              <a:srgbClr val="000000"/>
            </a:solidFill>
          </a:endParaRPr>
        </a:p>
      </dgm:t>
    </dgm:pt>
    <dgm:pt modelId="{BCA34CB7-63C1-AB43-A40F-72738B36D690}" type="sibTrans" cxnId="{BE5A3F4F-FB64-BA46-9853-872A352E2A38}">
      <dgm:prSet/>
      <dgm:spPr/>
      <dgm:t>
        <a:bodyPr/>
        <a:lstStyle/>
        <a:p>
          <a:endParaRPr lang="en-US">
            <a:solidFill>
              <a:srgbClr val="000000"/>
            </a:solidFill>
          </a:endParaRPr>
        </a:p>
      </dgm:t>
    </dgm:pt>
    <dgm:pt modelId="{1E5BC552-1EEB-2F43-82FC-4B1119CF6015}">
      <dgm:prSet phldrT="[Text]"/>
      <dgm:spPr/>
      <dgm:t>
        <a:bodyPr/>
        <a:lstStyle/>
        <a:p>
          <a:r>
            <a:rPr lang="en-US" dirty="0" smtClean="0">
              <a:solidFill>
                <a:srgbClr val="000000"/>
              </a:solidFill>
              <a:latin typeface="Calibri"/>
              <a:cs typeface="Calibri"/>
            </a:rPr>
            <a:t>Background Noise</a:t>
          </a:r>
          <a:endParaRPr lang="en-US" dirty="0">
            <a:solidFill>
              <a:srgbClr val="000000"/>
            </a:solidFill>
            <a:latin typeface="Calibri"/>
            <a:cs typeface="Calibri"/>
          </a:endParaRPr>
        </a:p>
      </dgm:t>
    </dgm:pt>
    <dgm:pt modelId="{F133E088-D2F3-BF44-953E-30A20004F413}" type="parTrans" cxnId="{0DAB185C-E29B-A74A-95FA-134242A2F0EF}">
      <dgm:prSet/>
      <dgm:spPr/>
      <dgm:t>
        <a:bodyPr/>
        <a:lstStyle/>
        <a:p>
          <a:endParaRPr lang="en-US" dirty="0">
            <a:solidFill>
              <a:srgbClr val="000000"/>
            </a:solidFill>
          </a:endParaRPr>
        </a:p>
      </dgm:t>
    </dgm:pt>
    <dgm:pt modelId="{D9E2BA7C-8BBC-AB48-B17D-9FB4E94B7523}" type="sibTrans" cxnId="{0DAB185C-E29B-A74A-95FA-134242A2F0EF}">
      <dgm:prSet/>
      <dgm:spPr/>
      <dgm:t>
        <a:bodyPr/>
        <a:lstStyle/>
        <a:p>
          <a:endParaRPr lang="en-US">
            <a:solidFill>
              <a:srgbClr val="000000"/>
            </a:solidFill>
          </a:endParaRPr>
        </a:p>
      </dgm:t>
    </dgm:pt>
    <dgm:pt modelId="{FB11BAF9-81F5-DC45-9B11-FF5DB5EB1F1F}">
      <dgm:prSet phldrT="[Text]"/>
      <dgm:spPr/>
      <dgm:t>
        <a:bodyPr/>
        <a:lstStyle/>
        <a:p>
          <a:r>
            <a:rPr lang="en-US" dirty="0" smtClean="0">
              <a:solidFill>
                <a:srgbClr val="000000"/>
              </a:solidFill>
              <a:latin typeface="Calibri"/>
              <a:cs typeface="Calibri"/>
            </a:rPr>
            <a:t>Heavy Doors</a:t>
          </a:r>
          <a:endParaRPr lang="en-US" dirty="0">
            <a:solidFill>
              <a:srgbClr val="000000"/>
            </a:solidFill>
            <a:latin typeface="Calibri"/>
            <a:cs typeface="Calibri"/>
          </a:endParaRPr>
        </a:p>
      </dgm:t>
    </dgm:pt>
    <dgm:pt modelId="{11D2B120-F886-9644-9B29-FECE4785FAD9}" type="parTrans" cxnId="{1E251BFF-4639-2740-B926-757D99C42BC9}">
      <dgm:prSet/>
      <dgm:spPr/>
      <dgm:t>
        <a:bodyPr/>
        <a:lstStyle/>
        <a:p>
          <a:endParaRPr lang="en-US" dirty="0">
            <a:solidFill>
              <a:srgbClr val="000000"/>
            </a:solidFill>
          </a:endParaRPr>
        </a:p>
      </dgm:t>
    </dgm:pt>
    <dgm:pt modelId="{5EBDA278-FC04-9643-B8C3-00D8DF5CC720}" type="sibTrans" cxnId="{1E251BFF-4639-2740-B926-757D99C42BC9}">
      <dgm:prSet/>
      <dgm:spPr/>
      <dgm:t>
        <a:bodyPr/>
        <a:lstStyle/>
        <a:p>
          <a:endParaRPr lang="en-US">
            <a:solidFill>
              <a:srgbClr val="000000"/>
            </a:solidFill>
          </a:endParaRPr>
        </a:p>
      </dgm:t>
    </dgm:pt>
    <dgm:pt modelId="{2C5C68E1-E32D-1148-9638-9D71714083E0}">
      <dgm:prSet phldrT="[Text]"/>
      <dgm:spPr/>
      <dgm:t>
        <a:bodyPr/>
        <a:lstStyle/>
        <a:p>
          <a:r>
            <a:rPr lang="en-US" dirty="0" smtClean="0">
              <a:solidFill>
                <a:srgbClr val="000000"/>
              </a:solidFill>
              <a:latin typeface="Calibri"/>
              <a:cs typeface="Calibri"/>
            </a:rPr>
            <a:t>Small print</a:t>
          </a:r>
          <a:endParaRPr lang="en-US" dirty="0">
            <a:solidFill>
              <a:srgbClr val="000000"/>
            </a:solidFill>
            <a:latin typeface="Calibri"/>
            <a:cs typeface="Calibri"/>
          </a:endParaRPr>
        </a:p>
      </dgm:t>
    </dgm:pt>
    <dgm:pt modelId="{F1B817BB-A86F-9845-B0D2-2542D6604420}" type="sibTrans" cxnId="{0B7D4195-6DC7-C743-BE81-456C264CE43A}">
      <dgm:prSet/>
      <dgm:spPr/>
      <dgm:t>
        <a:bodyPr/>
        <a:lstStyle/>
        <a:p>
          <a:endParaRPr lang="en-US">
            <a:solidFill>
              <a:srgbClr val="000000"/>
            </a:solidFill>
          </a:endParaRPr>
        </a:p>
      </dgm:t>
    </dgm:pt>
    <dgm:pt modelId="{8125E6D5-9284-D44A-AB2D-6C2C6D5B344F}" type="parTrans" cxnId="{0B7D4195-6DC7-C743-BE81-456C264CE43A}">
      <dgm:prSet/>
      <dgm:spPr/>
      <dgm:t>
        <a:bodyPr/>
        <a:lstStyle/>
        <a:p>
          <a:endParaRPr lang="en-US" dirty="0">
            <a:solidFill>
              <a:srgbClr val="000000"/>
            </a:solidFill>
          </a:endParaRPr>
        </a:p>
      </dgm:t>
    </dgm:pt>
    <dgm:pt modelId="{625ED4DC-9CA4-3B49-99B8-425EB38C0A88}">
      <dgm:prSet phldrT="[Text]"/>
      <dgm:spPr/>
      <dgm:t>
        <a:bodyPr/>
        <a:lstStyle/>
        <a:p>
          <a:r>
            <a:rPr lang="en-US" dirty="0" smtClean="0">
              <a:solidFill>
                <a:srgbClr val="000000"/>
              </a:solidFill>
              <a:latin typeface="Calibri"/>
              <a:cs typeface="Calibri"/>
            </a:rPr>
            <a:t>Stairs</a:t>
          </a:r>
          <a:endParaRPr lang="en-US" dirty="0">
            <a:solidFill>
              <a:srgbClr val="000000"/>
            </a:solidFill>
            <a:latin typeface="Calibri"/>
            <a:cs typeface="Calibri"/>
          </a:endParaRPr>
        </a:p>
      </dgm:t>
    </dgm:pt>
    <dgm:pt modelId="{66AE2BFB-112E-714D-9EF6-71C6EDFD4135}" type="sibTrans" cxnId="{8BCD848F-F239-1045-9B3A-57B7346D8205}">
      <dgm:prSet/>
      <dgm:spPr/>
      <dgm:t>
        <a:bodyPr/>
        <a:lstStyle/>
        <a:p>
          <a:endParaRPr lang="en-US">
            <a:solidFill>
              <a:srgbClr val="000000"/>
            </a:solidFill>
          </a:endParaRPr>
        </a:p>
      </dgm:t>
    </dgm:pt>
    <dgm:pt modelId="{C932D9D9-0584-424F-8C31-57C4E32BCF0C}" type="parTrans" cxnId="{8BCD848F-F239-1045-9B3A-57B7346D8205}">
      <dgm:prSet/>
      <dgm:spPr/>
      <dgm:t>
        <a:bodyPr/>
        <a:lstStyle/>
        <a:p>
          <a:endParaRPr lang="en-US" dirty="0">
            <a:solidFill>
              <a:srgbClr val="000000"/>
            </a:solidFill>
          </a:endParaRPr>
        </a:p>
      </dgm:t>
    </dgm:pt>
    <dgm:pt modelId="{1E9C6741-030E-424F-96E4-1883427AAD83}" type="pres">
      <dgm:prSet presAssocID="{1D977BEA-F81C-654B-852E-AFC92C542002}" presName="Name0" presStyleCnt="0">
        <dgm:presLayoutVars>
          <dgm:chMax val="1"/>
          <dgm:dir/>
          <dgm:animLvl val="ctr"/>
          <dgm:resizeHandles val="exact"/>
        </dgm:presLayoutVars>
      </dgm:prSet>
      <dgm:spPr/>
      <dgm:t>
        <a:bodyPr/>
        <a:lstStyle/>
        <a:p>
          <a:endParaRPr lang="en-US"/>
        </a:p>
      </dgm:t>
    </dgm:pt>
    <dgm:pt modelId="{73365C2B-7AC4-7A44-8C3B-5D644A6B4578}" type="pres">
      <dgm:prSet presAssocID="{F42C4D83-94F0-3840-8A67-4E1495A0400B}" presName="centerShape" presStyleLbl="node0" presStyleIdx="0" presStyleCnt="1"/>
      <dgm:spPr>
        <a:prstGeom prst="roundRect">
          <a:avLst/>
        </a:prstGeom>
      </dgm:spPr>
      <dgm:t>
        <a:bodyPr/>
        <a:lstStyle/>
        <a:p>
          <a:endParaRPr lang="en-US"/>
        </a:p>
      </dgm:t>
    </dgm:pt>
    <dgm:pt modelId="{A9443825-9B0D-8C42-8B15-1587E130A61A}" type="pres">
      <dgm:prSet presAssocID="{F133E088-D2F3-BF44-953E-30A20004F413}" presName="parTrans" presStyleLbl="sibTrans2D1" presStyleIdx="0" presStyleCnt="6" custAng="10800000" custFlipHor="1" custScaleX="168701" custScaleY="109362" custLinFactNeighborX="-5997" custLinFactNeighborY="0"/>
      <dgm:spPr/>
      <dgm:t>
        <a:bodyPr/>
        <a:lstStyle/>
        <a:p>
          <a:endParaRPr lang="en-US"/>
        </a:p>
      </dgm:t>
    </dgm:pt>
    <dgm:pt modelId="{57505033-15B1-EA47-B0DA-DD0823B00A57}" type="pres">
      <dgm:prSet presAssocID="{F133E088-D2F3-BF44-953E-30A20004F413}" presName="connectorText" presStyleLbl="sibTrans2D1" presStyleIdx="0" presStyleCnt="6"/>
      <dgm:spPr/>
      <dgm:t>
        <a:bodyPr/>
        <a:lstStyle/>
        <a:p>
          <a:endParaRPr lang="en-US"/>
        </a:p>
      </dgm:t>
    </dgm:pt>
    <dgm:pt modelId="{7553E69C-D314-F745-9D55-ACF61A8D9469}" type="pres">
      <dgm:prSet presAssocID="{1E5BC552-1EEB-2F43-82FC-4B1119CF6015}" presName="node" presStyleLbl="node1" presStyleIdx="0" presStyleCnt="6">
        <dgm:presLayoutVars>
          <dgm:bulletEnabled val="1"/>
        </dgm:presLayoutVars>
      </dgm:prSet>
      <dgm:spPr/>
      <dgm:t>
        <a:bodyPr/>
        <a:lstStyle/>
        <a:p>
          <a:endParaRPr lang="en-US"/>
        </a:p>
      </dgm:t>
    </dgm:pt>
    <dgm:pt modelId="{AC8CB2CF-54B9-624D-8B70-47B4AB25A55B}" type="pres">
      <dgm:prSet presAssocID="{11D2B120-F886-9644-9B29-FECE4785FAD9}" presName="parTrans" presStyleLbl="sibTrans2D1" presStyleIdx="1" presStyleCnt="6" custAng="4474663" custFlipHor="1" custScaleX="176450" custLinFactNeighborX="1" custLinFactNeighborY="3738"/>
      <dgm:spPr/>
      <dgm:t>
        <a:bodyPr/>
        <a:lstStyle/>
        <a:p>
          <a:endParaRPr lang="en-US"/>
        </a:p>
      </dgm:t>
    </dgm:pt>
    <dgm:pt modelId="{FC26BF78-4CB1-8849-93D8-AE9838AC5531}" type="pres">
      <dgm:prSet presAssocID="{11D2B120-F886-9644-9B29-FECE4785FAD9}" presName="connectorText" presStyleLbl="sibTrans2D1" presStyleIdx="1" presStyleCnt="6"/>
      <dgm:spPr/>
      <dgm:t>
        <a:bodyPr/>
        <a:lstStyle/>
        <a:p>
          <a:endParaRPr lang="en-US"/>
        </a:p>
      </dgm:t>
    </dgm:pt>
    <dgm:pt modelId="{55BBD967-6A71-424C-9C08-19AFEA593E9E}" type="pres">
      <dgm:prSet presAssocID="{FB11BAF9-81F5-DC45-9B11-FF5DB5EB1F1F}" presName="node" presStyleLbl="node1" presStyleIdx="1" presStyleCnt="6">
        <dgm:presLayoutVars>
          <dgm:bulletEnabled val="1"/>
        </dgm:presLayoutVars>
      </dgm:prSet>
      <dgm:spPr/>
      <dgm:t>
        <a:bodyPr/>
        <a:lstStyle/>
        <a:p>
          <a:endParaRPr lang="en-US"/>
        </a:p>
      </dgm:t>
    </dgm:pt>
    <dgm:pt modelId="{BA826C49-B3EE-D94E-9402-F61973A5515C}" type="pres">
      <dgm:prSet presAssocID="{C932D9D9-0584-424F-8C31-57C4E32BCF0C}" presName="parTrans" presStyleLbl="sibTrans2D1" presStyleIdx="2" presStyleCnt="6" custAng="10563817" custFlipHor="0" custScaleX="126855" custScaleY="94407"/>
      <dgm:spPr/>
      <dgm:t>
        <a:bodyPr/>
        <a:lstStyle/>
        <a:p>
          <a:endParaRPr lang="en-US"/>
        </a:p>
      </dgm:t>
    </dgm:pt>
    <dgm:pt modelId="{7058EE4C-8E0D-4C43-AF9B-13AB26E19A50}" type="pres">
      <dgm:prSet presAssocID="{C932D9D9-0584-424F-8C31-57C4E32BCF0C}" presName="connectorText" presStyleLbl="sibTrans2D1" presStyleIdx="2" presStyleCnt="6"/>
      <dgm:spPr/>
      <dgm:t>
        <a:bodyPr/>
        <a:lstStyle/>
        <a:p>
          <a:endParaRPr lang="en-US"/>
        </a:p>
      </dgm:t>
    </dgm:pt>
    <dgm:pt modelId="{A4F63BEE-7ECB-B842-AE61-85235D3D1C40}" type="pres">
      <dgm:prSet presAssocID="{625ED4DC-9CA4-3B49-99B8-425EB38C0A88}" presName="node" presStyleLbl="node1" presStyleIdx="2" presStyleCnt="6">
        <dgm:presLayoutVars>
          <dgm:bulletEnabled val="1"/>
        </dgm:presLayoutVars>
      </dgm:prSet>
      <dgm:spPr/>
      <dgm:t>
        <a:bodyPr/>
        <a:lstStyle/>
        <a:p>
          <a:endParaRPr lang="en-US"/>
        </a:p>
      </dgm:t>
    </dgm:pt>
    <dgm:pt modelId="{4F0C4429-BF43-1845-A37A-E70BB59B87EB}" type="pres">
      <dgm:prSet presAssocID="{8125E6D5-9284-D44A-AB2D-6C2C6D5B344F}" presName="parTrans" presStyleLbl="sibTrans2D1" presStyleIdx="3" presStyleCnt="6" custAng="10614195" custFlipHor="1" custScaleX="157466" custScaleY="154229"/>
      <dgm:spPr/>
      <dgm:t>
        <a:bodyPr/>
        <a:lstStyle/>
        <a:p>
          <a:endParaRPr lang="en-US"/>
        </a:p>
      </dgm:t>
    </dgm:pt>
    <dgm:pt modelId="{14595CBC-9FB5-1E45-8C08-4640E1E9600A}" type="pres">
      <dgm:prSet presAssocID="{8125E6D5-9284-D44A-AB2D-6C2C6D5B344F}" presName="connectorText" presStyleLbl="sibTrans2D1" presStyleIdx="3" presStyleCnt="6"/>
      <dgm:spPr/>
      <dgm:t>
        <a:bodyPr/>
        <a:lstStyle/>
        <a:p>
          <a:endParaRPr lang="en-US"/>
        </a:p>
      </dgm:t>
    </dgm:pt>
    <dgm:pt modelId="{980BFC7C-3A2F-BB48-A161-F32A510002EC}" type="pres">
      <dgm:prSet presAssocID="{2C5C68E1-E32D-1148-9638-9D71714083E0}" presName="node" presStyleLbl="node1" presStyleIdx="3" presStyleCnt="6">
        <dgm:presLayoutVars>
          <dgm:bulletEnabled val="1"/>
        </dgm:presLayoutVars>
      </dgm:prSet>
      <dgm:spPr/>
      <dgm:t>
        <a:bodyPr/>
        <a:lstStyle/>
        <a:p>
          <a:endParaRPr lang="en-US"/>
        </a:p>
      </dgm:t>
    </dgm:pt>
    <dgm:pt modelId="{009F04A6-7181-CC4B-8F22-DC024F52A145}" type="pres">
      <dgm:prSet presAssocID="{1E5CA7DF-651C-9B44-B1E4-E943A14FECA6}" presName="parTrans" presStyleLbl="sibTrans2D1" presStyleIdx="4" presStyleCnt="6" custAng="4071546" custFlipHor="1" custScaleX="160297" custScaleY="123394" custLinFactNeighborX="-1" custLinFactNeighborY="-11216"/>
      <dgm:spPr/>
      <dgm:t>
        <a:bodyPr/>
        <a:lstStyle/>
        <a:p>
          <a:endParaRPr lang="en-US"/>
        </a:p>
      </dgm:t>
    </dgm:pt>
    <dgm:pt modelId="{123BA1D4-789E-6F45-BA72-BF1ECABC812E}" type="pres">
      <dgm:prSet presAssocID="{1E5CA7DF-651C-9B44-B1E4-E943A14FECA6}" presName="connectorText" presStyleLbl="sibTrans2D1" presStyleIdx="4" presStyleCnt="6"/>
      <dgm:spPr/>
      <dgm:t>
        <a:bodyPr/>
        <a:lstStyle/>
        <a:p>
          <a:endParaRPr lang="en-US"/>
        </a:p>
      </dgm:t>
    </dgm:pt>
    <dgm:pt modelId="{68EA5E85-583C-0242-ADFF-BEA8D06EDF41}" type="pres">
      <dgm:prSet presAssocID="{4AA72293-DCCD-6E43-A3ED-295A5284F73E}" presName="node" presStyleLbl="node1" presStyleIdx="4" presStyleCnt="6">
        <dgm:presLayoutVars>
          <dgm:bulletEnabled val="1"/>
        </dgm:presLayoutVars>
      </dgm:prSet>
      <dgm:spPr/>
      <dgm:t>
        <a:bodyPr/>
        <a:lstStyle/>
        <a:p>
          <a:endParaRPr lang="en-US"/>
        </a:p>
      </dgm:t>
    </dgm:pt>
    <dgm:pt modelId="{1E99542B-EA0D-4D46-B1B9-B00E38F8E9DA}" type="pres">
      <dgm:prSet presAssocID="{FAB0D445-B9D3-E84A-B5E2-E99EDC72A613}" presName="parTrans" presStyleLbl="sibTrans2D1" presStyleIdx="5" presStyleCnt="6" custAng="17598033" custFlipHor="1" custScaleX="172902" custScaleY="99101" custLinFactNeighborX="11996" custLinFactNeighborY="3739"/>
      <dgm:spPr/>
      <dgm:t>
        <a:bodyPr/>
        <a:lstStyle/>
        <a:p>
          <a:endParaRPr lang="en-US"/>
        </a:p>
      </dgm:t>
    </dgm:pt>
    <dgm:pt modelId="{20166973-2096-1F44-BB11-7E6F90E6DF89}" type="pres">
      <dgm:prSet presAssocID="{FAB0D445-B9D3-E84A-B5E2-E99EDC72A613}" presName="connectorText" presStyleLbl="sibTrans2D1" presStyleIdx="5" presStyleCnt="6"/>
      <dgm:spPr/>
      <dgm:t>
        <a:bodyPr/>
        <a:lstStyle/>
        <a:p>
          <a:endParaRPr lang="en-US"/>
        </a:p>
      </dgm:t>
    </dgm:pt>
    <dgm:pt modelId="{1423DE6B-59D9-0D4B-AD5A-DCD1641997BA}" type="pres">
      <dgm:prSet presAssocID="{EA481FDF-9F13-ED48-B5F0-E70FD2C24D8B}" presName="node" presStyleLbl="node1" presStyleIdx="5" presStyleCnt="6">
        <dgm:presLayoutVars>
          <dgm:bulletEnabled val="1"/>
        </dgm:presLayoutVars>
      </dgm:prSet>
      <dgm:spPr/>
      <dgm:t>
        <a:bodyPr/>
        <a:lstStyle/>
        <a:p>
          <a:endParaRPr lang="en-US"/>
        </a:p>
      </dgm:t>
    </dgm:pt>
  </dgm:ptLst>
  <dgm:cxnLst>
    <dgm:cxn modelId="{37DC7F3D-F682-634C-92C6-1EEA3BF7BBBE}" type="presOf" srcId="{FAB0D445-B9D3-E84A-B5E2-E99EDC72A613}" destId="{1E99542B-EA0D-4D46-B1B9-B00E38F8E9DA}" srcOrd="0" destOrd="0" presId="urn:microsoft.com/office/officeart/2005/8/layout/radial5"/>
    <dgm:cxn modelId="{22295739-2556-7B4C-9570-4FF881266B69}" type="presOf" srcId="{F133E088-D2F3-BF44-953E-30A20004F413}" destId="{A9443825-9B0D-8C42-8B15-1587E130A61A}" srcOrd="0" destOrd="0" presId="urn:microsoft.com/office/officeart/2005/8/layout/radial5"/>
    <dgm:cxn modelId="{1E251BFF-4639-2740-B926-757D99C42BC9}" srcId="{F42C4D83-94F0-3840-8A67-4E1495A0400B}" destId="{FB11BAF9-81F5-DC45-9B11-FF5DB5EB1F1F}" srcOrd="1" destOrd="0" parTransId="{11D2B120-F886-9644-9B29-FECE4785FAD9}" sibTransId="{5EBDA278-FC04-9643-B8C3-00D8DF5CC720}"/>
    <dgm:cxn modelId="{33988BC4-D195-6B45-9152-16AF8AC177B9}" type="presOf" srcId="{1E5CA7DF-651C-9B44-B1E4-E943A14FECA6}" destId="{009F04A6-7181-CC4B-8F22-DC024F52A145}" srcOrd="0" destOrd="0" presId="urn:microsoft.com/office/officeart/2005/8/layout/radial5"/>
    <dgm:cxn modelId="{233C01A3-93C4-CD4A-949C-3FAFD6B8102D}" srcId="{1D977BEA-F81C-654B-852E-AFC92C542002}" destId="{F42C4D83-94F0-3840-8A67-4E1495A0400B}" srcOrd="0" destOrd="0" parTransId="{73945F88-69CB-AB41-A088-457BE7BB98A6}" sibTransId="{89800457-B2FD-7146-8F15-2275D6FD6DC3}"/>
    <dgm:cxn modelId="{8BCD848F-F239-1045-9B3A-57B7346D8205}" srcId="{F42C4D83-94F0-3840-8A67-4E1495A0400B}" destId="{625ED4DC-9CA4-3B49-99B8-425EB38C0A88}" srcOrd="2" destOrd="0" parTransId="{C932D9D9-0584-424F-8C31-57C4E32BCF0C}" sibTransId="{66AE2BFB-112E-714D-9EF6-71C6EDFD4135}"/>
    <dgm:cxn modelId="{7A859E13-78E1-4546-820F-8D8982F67043}" type="presOf" srcId="{EA481FDF-9F13-ED48-B5F0-E70FD2C24D8B}" destId="{1423DE6B-59D9-0D4B-AD5A-DCD1641997BA}" srcOrd="0" destOrd="0" presId="urn:microsoft.com/office/officeart/2005/8/layout/radial5"/>
    <dgm:cxn modelId="{8C31CEDA-C7B8-5546-8226-99BD176A6515}" type="presOf" srcId="{8125E6D5-9284-D44A-AB2D-6C2C6D5B344F}" destId="{4F0C4429-BF43-1845-A37A-E70BB59B87EB}" srcOrd="0" destOrd="0" presId="urn:microsoft.com/office/officeart/2005/8/layout/radial5"/>
    <dgm:cxn modelId="{BE5A3F4F-FB64-BA46-9853-872A352E2A38}" srcId="{F42C4D83-94F0-3840-8A67-4E1495A0400B}" destId="{EA481FDF-9F13-ED48-B5F0-E70FD2C24D8B}" srcOrd="5" destOrd="0" parTransId="{FAB0D445-B9D3-E84A-B5E2-E99EDC72A613}" sibTransId="{BCA34CB7-63C1-AB43-A40F-72738B36D690}"/>
    <dgm:cxn modelId="{7C08458A-8513-414E-B9F0-2F8C96B23FD6}" type="presOf" srcId="{8125E6D5-9284-D44A-AB2D-6C2C6D5B344F}" destId="{14595CBC-9FB5-1E45-8C08-4640E1E9600A}" srcOrd="1" destOrd="0" presId="urn:microsoft.com/office/officeart/2005/8/layout/radial5"/>
    <dgm:cxn modelId="{7901AA26-1D65-DD4C-A64A-2AB8983C20FC}" type="presOf" srcId="{C932D9D9-0584-424F-8C31-57C4E32BCF0C}" destId="{BA826C49-B3EE-D94E-9402-F61973A5515C}" srcOrd="0" destOrd="0" presId="urn:microsoft.com/office/officeart/2005/8/layout/radial5"/>
    <dgm:cxn modelId="{03FF0E31-DABE-2A46-8C12-20445B9FBFDA}" type="presOf" srcId="{FB11BAF9-81F5-DC45-9B11-FF5DB5EB1F1F}" destId="{55BBD967-6A71-424C-9C08-19AFEA593E9E}" srcOrd="0" destOrd="0" presId="urn:microsoft.com/office/officeart/2005/8/layout/radial5"/>
    <dgm:cxn modelId="{F153759E-5F15-B147-94A0-36646DE2D185}" type="presOf" srcId="{F133E088-D2F3-BF44-953E-30A20004F413}" destId="{57505033-15B1-EA47-B0DA-DD0823B00A57}" srcOrd="1" destOrd="0" presId="urn:microsoft.com/office/officeart/2005/8/layout/radial5"/>
    <dgm:cxn modelId="{6A6E32D4-E563-0447-87B6-999DC39504C3}" srcId="{F42C4D83-94F0-3840-8A67-4E1495A0400B}" destId="{4AA72293-DCCD-6E43-A3ED-295A5284F73E}" srcOrd="4" destOrd="0" parTransId="{1E5CA7DF-651C-9B44-B1E4-E943A14FECA6}" sibTransId="{098B495C-950F-0744-821E-5760EF5E79C2}"/>
    <dgm:cxn modelId="{D4D1A56F-925A-1041-BB45-9980982A9050}" type="presOf" srcId="{1E5CA7DF-651C-9B44-B1E4-E943A14FECA6}" destId="{123BA1D4-789E-6F45-BA72-BF1ECABC812E}" srcOrd="1" destOrd="0" presId="urn:microsoft.com/office/officeart/2005/8/layout/radial5"/>
    <dgm:cxn modelId="{25FEAB93-0702-E349-AA82-069D143079E7}" type="presOf" srcId="{4AA72293-DCCD-6E43-A3ED-295A5284F73E}" destId="{68EA5E85-583C-0242-ADFF-BEA8D06EDF41}" srcOrd="0" destOrd="0" presId="urn:microsoft.com/office/officeart/2005/8/layout/radial5"/>
    <dgm:cxn modelId="{7E5C2C51-40DD-7440-A43D-12FEBA9DA658}" type="presOf" srcId="{C932D9D9-0584-424F-8C31-57C4E32BCF0C}" destId="{7058EE4C-8E0D-4C43-AF9B-13AB26E19A50}" srcOrd="1" destOrd="0" presId="urn:microsoft.com/office/officeart/2005/8/layout/radial5"/>
    <dgm:cxn modelId="{29AA2AF9-03B4-7444-8A9D-51A8C3EADF9C}" type="presOf" srcId="{1D977BEA-F81C-654B-852E-AFC92C542002}" destId="{1E9C6741-030E-424F-96E4-1883427AAD83}" srcOrd="0" destOrd="0" presId="urn:microsoft.com/office/officeart/2005/8/layout/radial5"/>
    <dgm:cxn modelId="{1D449B55-E28D-F145-8F8D-CF002C2F471E}" type="presOf" srcId="{625ED4DC-9CA4-3B49-99B8-425EB38C0A88}" destId="{A4F63BEE-7ECB-B842-AE61-85235D3D1C40}" srcOrd="0" destOrd="0" presId="urn:microsoft.com/office/officeart/2005/8/layout/radial5"/>
    <dgm:cxn modelId="{0DAB185C-E29B-A74A-95FA-134242A2F0EF}" srcId="{F42C4D83-94F0-3840-8A67-4E1495A0400B}" destId="{1E5BC552-1EEB-2F43-82FC-4B1119CF6015}" srcOrd="0" destOrd="0" parTransId="{F133E088-D2F3-BF44-953E-30A20004F413}" sibTransId="{D9E2BA7C-8BBC-AB48-B17D-9FB4E94B7523}"/>
    <dgm:cxn modelId="{B672E9DB-1F79-024D-837A-1F6C5777B821}" type="presOf" srcId="{2C5C68E1-E32D-1148-9638-9D71714083E0}" destId="{980BFC7C-3A2F-BB48-A161-F32A510002EC}" srcOrd="0" destOrd="0" presId="urn:microsoft.com/office/officeart/2005/8/layout/radial5"/>
    <dgm:cxn modelId="{263075C4-2423-754B-B3DE-DDD82E46914C}" type="presOf" srcId="{1E5BC552-1EEB-2F43-82FC-4B1119CF6015}" destId="{7553E69C-D314-F745-9D55-ACF61A8D9469}" srcOrd="0" destOrd="0" presId="urn:microsoft.com/office/officeart/2005/8/layout/radial5"/>
    <dgm:cxn modelId="{0B7D4195-6DC7-C743-BE81-456C264CE43A}" srcId="{F42C4D83-94F0-3840-8A67-4E1495A0400B}" destId="{2C5C68E1-E32D-1148-9638-9D71714083E0}" srcOrd="3" destOrd="0" parTransId="{8125E6D5-9284-D44A-AB2D-6C2C6D5B344F}" sibTransId="{F1B817BB-A86F-9845-B0D2-2542D6604420}"/>
    <dgm:cxn modelId="{425773F8-8239-F44E-993F-56CEC195C177}" type="presOf" srcId="{FAB0D445-B9D3-E84A-B5E2-E99EDC72A613}" destId="{20166973-2096-1F44-BB11-7E6F90E6DF89}" srcOrd="1" destOrd="0" presId="urn:microsoft.com/office/officeart/2005/8/layout/radial5"/>
    <dgm:cxn modelId="{2D0B4037-8E54-E943-A9AB-898B351C0DFA}" type="presOf" srcId="{11D2B120-F886-9644-9B29-FECE4785FAD9}" destId="{AC8CB2CF-54B9-624D-8B70-47B4AB25A55B}" srcOrd="0" destOrd="0" presId="urn:microsoft.com/office/officeart/2005/8/layout/radial5"/>
    <dgm:cxn modelId="{851559EF-38B9-0342-AA39-C599E44A7813}" type="presOf" srcId="{F42C4D83-94F0-3840-8A67-4E1495A0400B}" destId="{73365C2B-7AC4-7A44-8C3B-5D644A6B4578}" srcOrd="0" destOrd="0" presId="urn:microsoft.com/office/officeart/2005/8/layout/radial5"/>
    <dgm:cxn modelId="{CB6BC3B2-EEED-9E40-84A7-C2DF24B578E5}" type="presOf" srcId="{11D2B120-F886-9644-9B29-FECE4785FAD9}" destId="{FC26BF78-4CB1-8849-93D8-AE9838AC5531}" srcOrd="1" destOrd="0" presId="urn:microsoft.com/office/officeart/2005/8/layout/radial5"/>
    <dgm:cxn modelId="{6B0BD122-482D-CB47-BAB3-98B9234301EF}" type="presParOf" srcId="{1E9C6741-030E-424F-96E4-1883427AAD83}" destId="{73365C2B-7AC4-7A44-8C3B-5D644A6B4578}" srcOrd="0" destOrd="0" presId="urn:microsoft.com/office/officeart/2005/8/layout/radial5"/>
    <dgm:cxn modelId="{32A29566-6930-1D46-B187-DF6D77DB6E2F}" type="presParOf" srcId="{1E9C6741-030E-424F-96E4-1883427AAD83}" destId="{A9443825-9B0D-8C42-8B15-1587E130A61A}" srcOrd="1" destOrd="0" presId="urn:microsoft.com/office/officeart/2005/8/layout/radial5"/>
    <dgm:cxn modelId="{699FB792-434D-EC41-BF24-688A3BBA8265}" type="presParOf" srcId="{A9443825-9B0D-8C42-8B15-1587E130A61A}" destId="{57505033-15B1-EA47-B0DA-DD0823B00A57}" srcOrd="0" destOrd="0" presId="urn:microsoft.com/office/officeart/2005/8/layout/radial5"/>
    <dgm:cxn modelId="{F73C5FFF-2EFD-4D45-9FED-79A9319769CB}" type="presParOf" srcId="{1E9C6741-030E-424F-96E4-1883427AAD83}" destId="{7553E69C-D314-F745-9D55-ACF61A8D9469}" srcOrd="2" destOrd="0" presId="urn:microsoft.com/office/officeart/2005/8/layout/radial5"/>
    <dgm:cxn modelId="{EDAC8FEF-8358-1F41-93DC-5BAFAABCAFCF}" type="presParOf" srcId="{1E9C6741-030E-424F-96E4-1883427AAD83}" destId="{AC8CB2CF-54B9-624D-8B70-47B4AB25A55B}" srcOrd="3" destOrd="0" presId="urn:microsoft.com/office/officeart/2005/8/layout/radial5"/>
    <dgm:cxn modelId="{17B389ED-A704-464C-8312-86978FAD9808}" type="presParOf" srcId="{AC8CB2CF-54B9-624D-8B70-47B4AB25A55B}" destId="{FC26BF78-4CB1-8849-93D8-AE9838AC5531}" srcOrd="0" destOrd="0" presId="urn:microsoft.com/office/officeart/2005/8/layout/radial5"/>
    <dgm:cxn modelId="{FA27041A-33DB-D642-BBE7-2ED111E24398}" type="presParOf" srcId="{1E9C6741-030E-424F-96E4-1883427AAD83}" destId="{55BBD967-6A71-424C-9C08-19AFEA593E9E}" srcOrd="4" destOrd="0" presId="urn:microsoft.com/office/officeart/2005/8/layout/radial5"/>
    <dgm:cxn modelId="{8EDE53E3-289C-5F42-8D85-28A822477B80}" type="presParOf" srcId="{1E9C6741-030E-424F-96E4-1883427AAD83}" destId="{BA826C49-B3EE-D94E-9402-F61973A5515C}" srcOrd="5" destOrd="0" presId="urn:microsoft.com/office/officeart/2005/8/layout/radial5"/>
    <dgm:cxn modelId="{5584DA35-CA47-1549-9FCF-F0FEA4195822}" type="presParOf" srcId="{BA826C49-B3EE-D94E-9402-F61973A5515C}" destId="{7058EE4C-8E0D-4C43-AF9B-13AB26E19A50}" srcOrd="0" destOrd="0" presId="urn:microsoft.com/office/officeart/2005/8/layout/radial5"/>
    <dgm:cxn modelId="{475362E9-24D8-B446-8F3E-4285EBD45B0C}" type="presParOf" srcId="{1E9C6741-030E-424F-96E4-1883427AAD83}" destId="{A4F63BEE-7ECB-B842-AE61-85235D3D1C40}" srcOrd="6" destOrd="0" presId="urn:microsoft.com/office/officeart/2005/8/layout/radial5"/>
    <dgm:cxn modelId="{BD5E7980-B5AC-7649-B3B7-5229A9C3EB9D}" type="presParOf" srcId="{1E9C6741-030E-424F-96E4-1883427AAD83}" destId="{4F0C4429-BF43-1845-A37A-E70BB59B87EB}" srcOrd="7" destOrd="0" presId="urn:microsoft.com/office/officeart/2005/8/layout/radial5"/>
    <dgm:cxn modelId="{D4B68CAD-0EAA-9243-A235-F00ABDAAF4C6}" type="presParOf" srcId="{4F0C4429-BF43-1845-A37A-E70BB59B87EB}" destId="{14595CBC-9FB5-1E45-8C08-4640E1E9600A}" srcOrd="0" destOrd="0" presId="urn:microsoft.com/office/officeart/2005/8/layout/radial5"/>
    <dgm:cxn modelId="{F101DCCA-DAB9-2A41-89C9-F0FF3A818DD4}" type="presParOf" srcId="{1E9C6741-030E-424F-96E4-1883427AAD83}" destId="{980BFC7C-3A2F-BB48-A161-F32A510002EC}" srcOrd="8" destOrd="0" presId="urn:microsoft.com/office/officeart/2005/8/layout/radial5"/>
    <dgm:cxn modelId="{A86104B5-82AC-524D-AB56-7BBF8E62795A}" type="presParOf" srcId="{1E9C6741-030E-424F-96E4-1883427AAD83}" destId="{009F04A6-7181-CC4B-8F22-DC024F52A145}" srcOrd="9" destOrd="0" presId="urn:microsoft.com/office/officeart/2005/8/layout/radial5"/>
    <dgm:cxn modelId="{37DC3FC6-3F92-B74D-A29B-09B6A3C05942}" type="presParOf" srcId="{009F04A6-7181-CC4B-8F22-DC024F52A145}" destId="{123BA1D4-789E-6F45-BA72-BF1ECABC812E}" srcOrd="0" destOrd="0" presId="urn:microsoft.com/office/officeart/2005/8/layout/radial5"/>
    <dgm:cxn modelId="{4A42F2B8-023B-D94C-9846-13F907B47AF3}" type="presParOf" srcId="{1E9C6741-030E-424F-96E4-1883427AAD83}" destId="{68EA5E85-583C-0242-ADFF-BEA8D06EDF41}" srcOrd="10" destOrd="0" presId="urn:microsoft.com/office/officeart/2005/8/layout/radial5"/>
    <dgm:cxn modelId="{37EE7E89-9A54-8049-B0F8-3B8F3B6A736E}" type="presParOf" srcId="{1E9C6741-030E-424F-96E4-1883427AAD83}" destId="{1E99542B-EA0D-4D46-B1B9-B00E38F8E9DA}" srcOrd="11" destOrd="0" presId="urn:microsoft.com/office/officeart/2005/8/layout/radial5"/>
    <dgm:cxn modelId="{E41F2E46-86EC-8647-A932-87BE8A46952A}" type="presParOf" srcId="{1E99542B-EA0D-4D46-B1B9-B00E38F8E9DA}" destId="{20166973-2096-1F44-BB11-7E6F90E6DF89}" srcOrd="0" destOrd="0" presId="urn:microsoft.com/office/officeart/2005/8/layout/radial5"/>
    <dgm:cxn modelId="{9A40D91D-3AB3-CC43-802F-DB1E825D66BF}" type="presParOf" srcId="{1E9C6741-030E-424F-96E4-1883427AAD83}" destId="{1423DE6B-59D9-0D4B-AD5A-DCD1641997BA}"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0E276D-1A38-0444-8C06-61FE7B2EE3D4}" type="doc">
      <dgm:prSet loTypeId="urn:microsoft.com/office/officeart/2005/8/layout/venn1" loCatId="" qsTypeId="urn:microsoft.com/office/officeart/2005/8/quickstyle/simple4" qsCatId="simple" csTypeId="urn:microsoft.com/office/officeart/2005/8/colors/colorful1" csCatId="colorful" phldr="1"/>
      <dgm:spPr/>
    </dgm:pt>
    <dgm:pt modelId="{A850A9C4-077C-F443-80D3-A333F566F1F3}">
      <dgm:prSet phldrT="[Text]"/>
      <dgm:spPr/>
      <dgm:t>
        <a:bodyPr/>
        <a:lstStyle/>
        <a:p>
          <a:r>
            <a:rPr lang="en-US" dirty="0" smtClean="0">
              <a:latin typeface="Calibri"/>
              <a:cs typeface="Calibri"/>
            </a:rPr>
            <a:t>Personal Capacity</a:t>
          </a:r>
          <a:endParaRPr lang="en-US" dirty="0">
            <a:latin typeface="Calibri"/>
            <a:cs typeface="Calibri"/>
          </a:endParaRPr>
        </a:p>
      </dgm:t>
    </dgm:pt>
    <dgm:pt modelId="{F850199E-78F3-F64B-A07F-8BBC113DCC62}" type="parTrans" cxnId="{6906C74F-6521-5244-B015-6746BF49C644}">
      <dgm:prSet/>
      <dgm:spPr/>
      <dgm:t>
        <a:bodyPr/>
        <a:lstStyle/>
        <a:p>
          <a:endParaRPr lang="en-US"/>
        </a:p>
      </dgm:t>
    </dgm:pt>
    <dgm:pt modelId="{351AF224-1BB0-5746-8A86-02C50A9A043E}" type="sibTrans" cxnId="{6906C74F-6521-5244-B015-6746BF49C644}">
      <dgm:prSet/>
      <dgm:spPr/>
      <dgm:t>
        <a:bodyPr/>
        <a:lstStyle/>
        <a:p>
          <a:endParaRPr lang="en-US"/>
        </a:p>
      </dgm:t>
    </dgm:pt>
    <dgm:pt modelId="{ED6F5A9D-4EDD-324D-B0E7-9237170454E1}">
      <dgm:prSet phldrT="[Text]"/>
      <dgm:spPr/>
      <dgm:t>
        <a:bodyPr/>
        <a:lstStyle/>
        <a:p>
          <a:r>
            <a:rPr lang="en-US" dirty="0" smtClean="0">
              <a:latin typeface="Calibri"/>
              <a:cs typeface="Calibri"/>
            </a:rPr>
            <a:t>Demands of the Environment</a:t>
          </a:r>
          <a:endParaRPr lang="en-US" dirty="0">
            <a:latin typeface="Calibri"/>
            <a:cs typeface="Calibri"/>
          </a:endParaRPr>
        </a:p>
      </dgm:t>
    </dgm:pt>
    <dgm:pt modelId="{5E2F0408-5460-1E4F-9E30-3B886C4A8EA4}" type="parTrans" cxnId="{10DB5885-7218-D341-9709-4CD752A935EB}">
      <dgm:prSet/>
      <dgm:spPr/>
      <dgm:t>
        <a:bodyPr/>
        <a:lstStyle/>
        <a:p>
          <a:endParaRPr lang="en-US"/>
        </a:p>
      </dgm:t>
    </dgm:pt>
    <dgm:pt modelId="{AF07E558-1450-164A-B859-3C4786E53BB2}" type="sibTrans" cxnId="{10DB5885-7218-D341-9709-4CD752A935EB}">
      <dgm:prSet/>
      <dgm:spPr/>
      <dgm:t>
        <a:bodyPr/>
        <a:lstStyle/>
        <a:p>
          <a:endParaRPr lang="en-US"/>
        </a:p>
      </dgm:t>
    </dgm:pt>
    <dgm:pt modelId="{44586234-3351-1D45-A0D5-DBA7868319F3}" type="pres">
      <dgm:prSet presAssocID="{C80E276D-1A38-0444-8C06-61FE7B2EE3D4}" presName="compositeShape" presStyleCnt="0">
        <dgm:presLayoutVars>
          <dgm:chMax val="7"/>
          <dgm:dir/>
          <dgm:resizeHandles val="exact"/>
        </dgm:presLayoutVars>
      </dgm:prSet>
      <dgm:spPr/>
    </dgm:pt>
    <dgm:pt modelId="{9CC8E117-7603-3A47-A134-F681807DD239}" type="pres">
      <dgm:prSet presAssocID="{A850A9C4-077C-F443-80D3-A333F566F1F3}" presName="circ1" presStyleLbl="vennNode1" presStyleIdx="0" presStyleCnt="2"/>
      <dgm:spPr/>
      <dgm:t>
        <a:bodyPr/>
        <a:lstStyle/>
        <a:p>
          <a:endParaRPr lang="en-US"/>
        </a:p>
      </dgm:t>
    </dgm:pt>
    <dgm:pt modelId="{DF25D08C-9445-2C45-A73B-77D564FC7EE2}" type="pres">
      <dgm:prSet presAssocID="{A850A9C4-077C-F443-80D3-A333F566F1F3}" presName="circ1Tx" presStyleLbl="revTx" presStyleIdx="0" presStyleCnt="0">
        <dgm:presLayoutVars>
          <dgm:chMax val="0"/>
          <dgm:chPref val="0"/>
          <dgm:bulletEnabled val="1"/>
        </dgm:presLayoutVars>
      </dgm:prSet>
      <dgm:spPr/>
      <dgm:t>
        <a:bodyPr/>
        <a:lstStyle/>
        <a:p>
          <a:endParaRPr lang="en-US"/>
        </a:p>
      </dgm:t>
    </dgm:pt>
    <dgm:pt modelId="{AC4E1250-35CF-E04A-812B-0C55FC7AF55E}" type="pres">
      <dgm:prSet presAssocID="{ED6F5A9D-4EDD-324D-B0E7-9237170454E1}" presName="circ2" presStyleLbl="vennNode1" presStyleIdx="1" presStyleCnt="2"/>
      <dgm:spPr/>
      <dgm:t>
        <a:bodyPr/>
        <a:lstStyle/>
        <a:p>
          <a:endParaRPr lang="en-US"/>
        </a:p>
      </dgm:t>
    </dgm:pt>
    <dgm:pt modelId="{25ED6226-B331-9B41-BCD0-D3FD49D4D118}" type="pres">
      <dgm:prSet presAssocID="{ED6F5A9D-4EDD-324D-B0E7-9237170454E1}" presName="circ2Tx" presStyleLbl="revTx" presStyleIdx="0" presStyleCnt="0">
        <dgm:presLayoutVars>
          <dgm:chMax val="0"/>
          <dgm:chPref val="0"/>
          <dgm:bulletEnabled val="1"/>
        </dgm:presLayoutVars>
      </dgm:prSet>
      <dgm:spPr/>
      <dgm:t>
        <a:bodyPr/>
        <a:lstStyle/>
        <a:p>
          <a:endParaRPr lang="en-US"/>
        </a:p>
      </dgm:t>
    </dgm:pt>
  </dgm:ptLst>
  <dgm:cxnLst>
    <dgm:cxn modelId="{6906C74F-6521-5244-B015-6746BF49C644}" srcId="{C80E276D-1A38-0444-8C06-61FE7B2EE3D4}" destId="{A850A9C4-077C-F443-80D3-A333F566F1F3}" srcOrd="0" destOrd="0" parTransId="{F850199E-78F3-F64B-A07F-8BBC113DCC62}" sibTransId="{351AF224-1BB0-5746-8A86-02C50A9A043E}"/>
    <dgm:cxn modelId="{10DB5885-7218-D341-9709-4CD752A935EB}" srcId="{C80E276D-1A38-0444-8C06-61FE7B2EE3D4}" destId="{ED6F5A9D-4EDD-324D-B0E7-9237170454E1}" srcOrd="1" destOrd="0" parTransId="{5E2F0408-5460-1E4F-9E30-3B886C4A8EA4}" sibTransId="{AF07E558-1450-164A-B859-3C4786E53BB2}"/>
    <dgm:cxn modelId="{7910E49A-363D-CC48-9630-42BC8F26EA9C}" type="presOf" srcId="{A850A9C4-077C-F443-80D3-A333F566F1F3}" destId="{9CC8E117-7603-3A47-A134-F681807DD239}" srcOrd="0" destOrd="0" presId="urn:microsoft.com/office/officeart/2005/8/layout/venn1"/>
    <dgm:cxn modelId="{A9FCB9D8-490E-584D-B408-670A90DDBC7A}" type="presOf" srcId="{C80E276D-1A38-0444-8C06-61FE7B2EE3D4}" destId="{44586234-3351-1D45-A0D5-DBA7868319F3}" srcOrd="0" destOrd="0" presId="urn:microsoft.com/office/officeart/2005/8/layout/venn1"/>
    <dgm:cxn modelId="{31739252-4BE6-DE44-B46B-E30779D5E7F2}" type="presOf" srcId="{ED6F5A9D-4EDD-324D-B0E7-9237170454E1}" destId="{AC4E1250-35CF-E04A-812B-0C55FC7AF55E}" srcOrd="0" destOrd="0" presId="urn:microsoft.com/office/officeart/2005/8/layout/venn1"/>
    <dgm:cxn modelId="{5B4F1D32-094A-1F4F-9DC6-7CF3BF9A4CA8}" type="presOf" srcId="{A850A9C4-077C-F443-80D3-A333F566F1F3}" destId="{DF25D08C-9445-2C45-A73B-77D564FC7EE2}" srcOrd="1" destOrd="0" presId="urn:microsoft.com/office/officeart/2005/8/layout/venn1"/>
    <dgm:cxn modelId="{2E0A114A-AE90-F34D-BEDD-0C97672DF81E}" type="presOf" srcId="{ED6F5A9D-4EDD-324D-B0E7-9237170454E1}" destId="{25ED6226-B331-9B41-BCD0-D3FD49D4D118}" srcOrd="1" destOrd="0" presId="urn:microsoft.com/office/officeart/2005/8/layout/venn1"/>
    <dgm:cxn modelId="{731CB2E3-A38D-5F4B-AE0B-DD2179E47355}" type="presParOf" srcId="{44586234-3351-1D45-A0D5-DBA7868319F3}" destId="{9CC8E117-7603-3A47-A134-F681807DD239}" srcOrd="0" destOrd="0" presId="urn:microsoft.com/office/officeart/2005/8/layout/venn1"/>
    <dgm:cxn modelId="{CC4476E0-1C06-2D45-A4C5-8E95D3DCC96C}" type="presParOf" srcId="{44586234-3351-1D45-A0D5-DBA7868319F3}" destId="{DF25D08C-9445-2C45-A73B-77D564FC7EE2}" srcOrd="1" destOrd="0" presId="urn:microsoft.com/office/officeart/2005/8/layout/venn1"/>
    <dgm:cxn modelId="{77410829-2FDA-864F-B840-3CABD236CD19}" type="presParOf" srcId="{44586234-3351-1D45-A0D5-DBA7868319F3}" destId="{AC4E1250-35CF-E04A-812B-0C55FC7AF55E}" srcOrd="2" destOrd="0" presId="urn:microsoft.com/office/officeart/2005/8/layout/venn1"/>
    <dgm:cxn modelId="{F90313A1-6F50-3748-9336-8C1F851266A5}" type="presParOf" srcId="{44586234-3351-1D45-A0D5-DBA7868319F3}" destId="{25ED6226-B331-9B41-BCD0-D3FD49D4D11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0E276D-1A38-0444-8C06-61FE7B2EE3D4}" type="doc">
      <dgm:prSet loTypeId="urn:microsoft.com/office/officeart/2005/8/layout/venn1" loCatId="" qsTypeId="urn:microsoft.com/office/officeart/2005/8/quickstyle/simple4" qsCatId="simple" csTypeId="urn:microsoft.com/office/officeart/2005/8/colors/colorful1" csCatId="colorful" phldr="1"/>
      <dgm:spPr/>
    </dgm:pt>
    <dgm:pt modelId="{A850A9C4-077C-F443-80D3-A333F566F1F3}">
      <dgm:prSet phldrT="[Text]"/>
      <dgm:spPr/>
      <dgm:t>
        <a:bodyPr/>
        <a:lstStyle/>
        <a:p>
          <a:r>
            <a:rPr lang="en-US" dirty="0" smtClean="0">
              <a:latin typeface="Calibri"/>
              <a:cs typeface="Calibri"/>
            </a:rPr>
            <a:t>Personal Capacity</a:t>
          </a:r>
          <a:endParaRPr lang="en-US" dirty="0">
            <a:latin typeface="Calibri"/>
            <a:cs typeface="Calibri"/>
          </a:endParaRPr>
        </a:p>
      </dgm:t>
    </dgm:pt>
    <dgm:pt modelId="{F850199E-78F3-F64B-A07F-8BBC113DCC62}" type="parTrans" cxnId="{6906C74F-6521-5244-B015-6746BF49C644}">
      <dgm:prSet/>
      <dgm:spPr/>
      <dgm:t>
        <a:bodyPr/>
        <a:lstStyle/>
        <a:p>
          <a:endParaRPr lang="en-US"/>
        </a:p>
      </dgm:t>
    </dgm:pt>
    <dgm:pt modelId="{351AF224-1BB0-5746-8A86-02C50A9A043E}" type="sibTrans" cxnId="{6906C74F-6521-5244-B015-6746BF49C644}">
      <dgm:prSet/>
      <dgm:spPr/>
      <dgm:t>
        <a:bodyPr/>
        <a:lstStyle/>
        <a:p>
          <a:endParaRPr lang="en-US"/>
        </a:p>
      </dgm:t>
    </dgm:pt>
    <dgm:pt modelId="{ED6F5A9D-4EDD-324D-B0E7-9237170454E1}">
      <dgm:prSet phldrT="[Text]"/>
      <dgm:spPr/>
      <dgm:t>
        <a:bodyPr/>
        <a:lstStyle/>
        <a:p>
          <a:r>
            <a:rPr lang="en-US" dirty="0" smtClean="0">
              <a:latin typeface="Calibri"/>
              <a:cs typeface="Calibri"/>
            </a:rPr>
            <a:t>Demands of the Environment</a:t>
          </a:r>
          <a:endParaRPr lang="en-US" dirty="0">
            <a:latin typeface="Calibri"/>
            <a:cs typeface="Calibri"/>
          </a:endParaRPr>
        </a:p>
      </dgm:t>
    </dgm:pt>
    <dgm:pt modelId="{5E2F0408-5460-1E4F-9E30-3B886C4A8EA4}" type="parTrans" cxnId="{10DB5885-7218-D341-9709-4CD752A935EB}">
      <dgm:prSet/>
      <dgm:spPr/>
      <dgm:t>
        <a:bodyPr/>
        <a:lstStyle/>
        <a:p>
          <a:endParaRPr lang="en-US"/>
        </a:p>
      </dgm:t>
    </dgm:pt>
    <dgm:pt modelId="{AF07E558-1450-164A-B859-3C4786E53BB2}" type="sibTrans" cxnId="{10DB5885-7218-D341-9709-4CD752A935EB}">
      <dgm:prSet/>
      <dgm:spPr/>
      <dgm:t>
        <a:bodyPr/>
        <a:lstStyle/>
        <a:p>
          <a:endParaRPr lang="en-US"/>
        </a:p>
      </dgm:t>
    </dgm:pt>
    <dgm:pt modelId="{44586234-3351-1D45-A0D5-DBA7868319F3}" type="pres">
      <dgm:prSet presAssocID="{C80E276D-1A38-0444-8C06-61FE7B2EE3D4}" presName="compositeShape" presStyleCnt="0">
        <dgm:presLayoutVars>
          <dgm:chMax val="7"/>
          <dgm:dir/>
          <dgm:resizeHandles val="exact"/>
        </dgm:presLayoutVars>
      </dgm:prSet>
      <dgm:spPr/>
    </dgm:pt>
    <dgm:pt modelId="{9CC8E117-7603-3A47-A134-F681807DD239}" type="pres">
      <dgm:prSet presAssocID="{A850A9C4-077C-F443-80D3-A333F566F1F3}" presName="circ1" presStyleLbl="vennNode1" presStyleIdx="0" presStyleCnt="2" custLinFactNeighborX="-14864" custLinFactNeighborY="-273"/>
      <dgm:spPr/>
      <dgm:t>
        <a:bodyPr/>
        <a:lstStyle/>
        <a:p>
          <a:endParaRPr lang="en-US"/>
        </a:p>
      </dgm:t>
    </dgm:pt>
    <dgm:pt modelId="{DF25D08C-9445-2C45-A73B-77D564FC7EE2}" type="pres">
      <dgm:prSet presAssocID="{A850A9C4-077C-F443-80D3-A333F566F1F3}" presName="circ1Tx" presStyleLbl="revTx" presStyleIdx="0" presStyleCnt="0">
        <dgm:presLayoutVars>
          <dgm:chMax val="0"/>
          <dgm:chPref val="0"/>
          <dgm:bulletEnabled val="1"/>
        </dgm:presLayoutVars>
      </dgm:prSet>
      <dgm:spPr/>
      <dgm:t>
        <a:bodyPr/>
        <a:lstStyle/>
        <a:p>
          <a:endParaRPr lang="en-US"/>
        </a:p>
      </dgm:t>
    </dgm:pt>
    <dgm:pt modelId="{AC4E1250-35CF-E04A-812B-0C55FC7AF55E}" type="pres">
      <dgm:prSet presAssocID="{ED6F5A9D-4EDD-324D-B0E7-9237170454E1}" presName="circ2" presStyleLbl="vennNode1" presStyleIdx="1" presStyleCnt="2" custLinFactNeighborX="28965"/>
      <dgm:spPr/>
      <dgm:t>
        <a:bodyPr/>
        <a:lstStyle/>
        <a:p>
          <a:endParaRPr lang="en-US"/>
        </a:p>
      </dgm:t>
    </dgm:pt>
    <dgm:pt modelId="{25ED6226-B331-9B41-BCD0-D3FD49D4D118}" type="pres">
      <dgm:prSet presAssocID="{ED6F5A9D-4EDD-324D-B0E7-9237170454E1}" presName="circ2Tx" presStyleLbl="revTx" presStyleIdx="0" presStyleCnt="0">
        <dgm:presLayoutVars>
          <dgm:chMax val="0"/>
          <dgm:chPref val="0"/>
          <dgm:bulletEnabled val="1"/>
        </dgm:presLayoutVars>
      </dgm:prSet>
      <dgm:spPr/>
      <dgm:t>
        <a:bodyPr/>
        <a:lstStyle/>
        <a:p>
          <a:endParaRPr lang="en-US"/>
        </a:p>
      </dgm:t>
    </dgm:pt>
  </dgm:ptLst>
  <dgm:cxnLst>
    <dgm:cxn modelId="{6906C74F-6521-5244-B015-6746BF49C644}" srcId="{C80E276D-1A38-0444-8C06-61FE7B2EE3D4}" destId="{A850A9C4-077C-F443-80D3-A333F566F1F3}" srcOrd="0" destOrd="0" parTransId="{F850199E-78F3-F64B-A07F-8BBC113DCC62}" sibTransId="{351AF224-1BB0-5746-8A86-02C50A9A043E}"/>
    <dgm:cxn modelId="{028156F1-FADF-1347-ADC2-836416C7D341}" type="presOf" srcId="{ED6F5A9D-4EDD-324D-B0E7-9237170454E1}" destId="{AC4E1250-35CF-E04A-812B-0C55FC7AF55E}" srcOrd="0" destOrd="0" presId="urn:microsoft.com/office/officeart/2005/8/layout/venn1"/>
    <dgm:cxn modelId="{10DB5885-7218-D341-9709-4CD752A935EB}" srcId="{C80E276D-1A38-0444-8C06-61FE7B2EE3D4}" destId="{ED6F5A9D-4EDD-324D-B0E7-9237170454E1}" srcOrd="1" destOrd="0" parTransId="{5E2F0408-5460-1E4F-9E30-3B886C4A8EA4}" sibTransId="{AF07E558-1450-164A-B859-3C4786E53BB2}"/>
    <dgm:cxn modelId="{7E35AD11-1361-4740-A71E-626A39F84A2B}" type="presOf" srcId="{A850A9C4-077C-F443-80D3-A333F566F1F3}" destId="{9CC8E117-7603-3A47-A134-F681807DD239}" srcOrd="0" destOrd="0" presId="urn:microsoft.com/office/officeart/2005/8/layout/venn1"/>
    <dgm:cxn modelId="{56CB8E2F-A32F-334E-8278-19049F1CA6D8}" type="presOf" srcId="{ED6F5A9D-4EDD-324D-B0E7-9237170454E1}" destId="{25ED6226-B331-9B41-BCD0-D3FD49D4D118}" srcOrd="1" destOrd="0" presId="urn:microsoft.com/office/officeart/2005/8/layout/venn1"/>
    <dgm:cxn modelId="{0663B834-7D1A-4B46-8935-3FEF0285290F}" type="presOf" srcId="{C80E276D-1A38-0444-8C06-61FE7B2EE3D4}" destId="{44586234-3351-1D45-A0D5-DBA7868319F3}" srcOrd="0" destOrd="0" presId="urn:microsoft.com/office/officeart/2005/8/layout/venn1"/>
    <dgm:cxn modelId="{E68316CC-C869-2C4A-B75D-EEDABB46F279}" type="presOf" srcId="{A850A9C4-077C-F443-80D3-A333F566F1F3}" destId="{DF25D08C-9445-2C45-A73B-77D564FC7EE2}" srcOrd="1" destOrd="0" presId="urn:microsoft.com/office/officeart/2005/8/layout/venn1"/>
    <dgm:cxn modelId="{BAAA98A8-9321-1E41-8A21-57B8555CD457}" type="presParOf" srcId="{44586234-3351-1D45-A0D5-DBA7868319F3}" destId="{9CC8E117-7603-3A47-A134-F681807DD239}" srcOrd="0" destOrd="0" presId="urn:microsoft.com/office/officeart/2005/8/layout/venn1"/>
    <dgm:cxn modelId="{31716077-B929-C34C-94CD-31DE1932F251}" type="presParOf" srcId="{44586234-3351-1D45-A0D5-DBA7868319F3}" destId="{DF25D08C-9445-2C45-A73B-77D564FC7EE2}" srcOrd="1" destOrd="0" presId="urn:microsoft.com/office/officeart/2005/8/layout/venn1"/>
    <dgm:cxn modelId="{FC414F91-69CB-FC4C-AC07-02E1621FBE57}" type="presParOf" srcId="{44586234-3351-1D45-A0D5-DBA7868319F3}" destId="{AC4E1250-35CF-E04A-812B-0C55FC7AF55E}" srcOrd="2" destOrd="0" presId="urn:microsoft.com/office/officeart/2005/8/layout/venn1"/>
    <dgm:cxn modelId="{665A0E39-B584-2842-AA11-B0649705215C}" type="presParOf" srcId="{44586234-3351-1D45-A0D5-DBA7868319F3}" destId="{25ED6226-B331-9B41-BCD0-D3FD49D4D11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8720C2-FC9A-644D-ACF8-84F1F34C6031}" type="doc">
      <dgm:prSet loTypeId="urn:microsoft.com/office/officeart/2005/8/layout/hProcess3" loCatId="" qsTypeId="urn:microsoft.com/office/officeart/2005/8/quickstyle/simple4" qsCatId="simple" csTypeId="urn:microsoft.com/office/officeart/2005/8/colors/accent1_2" csCatId="accent1" phldr="1"/>
      <dgm:spPr/>
    </dgm:pt>
    <dgm:pt modelId="{AD36B9A9-0B39-3244-994D-D0C81622A6DD}">
      <dgm:prSet phldrT="[Text]"/>
      <dgm:spPr/>
      <dgm:t>
        <a:bodyPr/>
        <a:lstStyle/>
        <a:p>
          <a:r>
            <a:rPr lang="en-US" dirty="0" smtClean="0">
              <a:latin typeface="Calibri"/>
              <a:cs typeface="Calibri"/>
            </a:rPr>
            <a:t>Need for Support</a:t>
          </a:r>
          <a:endParaRPr lang="en-US" dirty="0">
            <a:latin typeface="Calibri"/>
            <a:cs typeface="Calibri"/>
          </a:endParaRPr>
        </a:p>
      </dgm:t>
    </dgm:pt>
    <dgm:pt modelId="{6EFC6454-F884-3E4C-BBF9-91CFB8A2760A}" type="parTrans" cxnId="{AE0C8236-4173-7A4D-AE82-06E1A823A44A}">
      <dgm:prSet/>
      <dgm:spPr/>
      <dgm:t>
        <a:bodyPr/>
        <a:lstStyle/>
        <a:p>
          <a:endParaRPr lang="en-US"/>
        </a:p>
      </dgm:t>
    </dgm:pt>
    <dgm:pt modelId="{0DE17330-7C70-A046-81B9-F7A217965B87}" type="sibTrans" cxnId="{AE0C8236-4173-7A4D-AE82-06E1A823A44A}">
      <dgm:prSet/>
      <dgm:spPr/>
      <dgm:t>
        <a:bodyPr/>
        <a:lstStyle/>
        <a:p>
          <a:endParaRPr lang="en-US"/>
        </a:p>
      </dgm:t>
    </dgm:pt>
    <dgm:pt modelId="{A5625A7F-A67E-234E-BD1D-A2A826CBB158}" type="pres">
      <dgm:prSet presAssocID="{3C8720C2-FC9A-644D-ACF8-84F1F34C6031}" presName="Name0" presStyleCnt="0">
        <dgm:presLayoutVars>
          <dgm:dir/>
          <dgm:animLvl val="lvl"/>
          <dgm:resizeHandles val="exact"/>
        </dgm:presLayoutVars>
      </dgm:prSet>
      <dgm:spPr/>
    </dgm:pt>
    <dgm:pt modelId="{08AAE7AC-CE3E-4148-98D1-B2B35CBAC71F}" type="pres">
      <dgm:prSet presAssocID="{3C8720C2-FC9A-644D-ACF8-84F1F34C6031}" presName="dummy" presStyleCnt="0"/>
      <dgm:spPr/>
    </dgm:pt>
    <dgm:pt modelId="{4ACC635C-F4E8-9E41-B404-31200E45BED9}" type="pres">
      <dgm:prSet presAssocID="{3C8720C2-FC9A-644D-ACF8-84F1F34C6031}" presName="linH" presStyleCnt="0"/>
      <dgm:spPr/>
    </dgm:pt>
    <dgm:pt modelId="{8EEF1C94-E5A9-0845-8C77-FB475E1D3765}" type="pres">
      <dgm:prSet presAssocID="{3C8720C2-FC9A-644D-ACF8-84F1F34C6031}" presName="padding1" presStyleCnt="0"/>
      <dgm:spPr/>
    </dgm:pt>
    <dgm:pt modelId="{0737BF6D-F61C-FA4F-A8AE-77291C449579}" type="pres">
      <dgm:prSet presAssocID="{AD36B9A9-0B39-3244-994D-D0C81622A6DD}" presName="linV" presStyleCnt="0"/>
      <dgm:spPr/>
    </dgm:pt>
    <dgm:pt modelId="{53D73CA3-6C5D-E84B-B76A-8536D3D3273D}" type="pres">
      <dgm:prSet presAssocID="{AD36B9A9-0B39-3244-994D-D0C81622A6DD}" presName="spVertical1" presStyleCnt="0"/>
      <dgm:spPr/>
    </dgm:pt>
    <dgm:pt modelId="{FDB7E57E-F2F6-A340-BEE9-A934C53A2E09}" type="pres">
      <dgm:prSet presAssocID="{AD36B9A9-0B39-3244-994D-D0C81622A6DD}" presName="parTx" presStyleLbl="revTx" presStyleIdx="0" presStyleCnt="1">
        <dgm:presLayoutVars>
          <dgm:chMax val="0"/>
          <dgm:chPref val="0"/>
          <dgm:bulletEnabled val="1"/>
        </dgm:presLayoutVars>
      </dgm:prSet>
      <dgm:spPr/>
      <dgm:t>
        <a:bodyPr/>
        <a:lstStyle/>
        <a:p>
          <a:endParaRPr lang="en-US"/>
        </a:p>
      </dgm:t>
    </dgm:pt>
    <dgm:pt modelId="{0D2E88BD-ECC1-B74D-8AB0-45DE208838D4}" type="pres">
      <dgm:prSet presAssocID="{AD36B9A9-0B39-3244-994D-D0C81622A6DD}" presName="spVertical2" presStyleCnt="0"/>
      <dgm:spPr/>
    </dgm:pt>
    <dgm:pt modelId="{650763DD-F04E-2D4A-886C-F1DD44053585}" type="pres">
      <dgm:prSet presAssocID="{AD36B9A9-0B39-3244-994D-D0C81622A6DD}" presName="spVertical3" presStyleCnt="0"/>
      <dgm:spPr/>
    </dgm:pt>
    <dgm:pt modelId="{6735F75F-7A96-B04A-986D-D7773CAF07D5}" type="pres">
      <dgm:prSet presAssocID="{3C8720C2-FC9A-644D-ACF8-84F1F34C6031}" presName="padding2" presStyleCnt="0"/>
      <dgm:spPr/>
    </dgm:pt>
    <dgm:pt modelId="{E558EF26-F4A0-9249-95CA-527D242CCFE8}" type="pres">
      <dgm:prSet presAssocID="{3C8720C2-FC9A-644D-ACF8-84F1F34C6031}" presName="negArrow" presStyleCnt="0"/>
      <dgm:spPr/>
    </dgm:pt>
    <dgm:pt modelId="{485394E0-A301-FF40-87FD-F971A0B87B86}" type="pres">
      <dgm:prSet presAssocID="{3C8720C2-FC9A-644D-ACF8-84F1F34C6031}" presName="backgroundArrow" presStyleLbl="node1" presStyleIdx="0" presStyleCnt="1"/>
      <dgm:spPr/>
      <dgm:t>
        <a:bodyPr/>
        <a:lstStyle/>
        <a:p>
          <a:endParaRPr lang="en-US"/>
        </a:p>
      </dgm:t>
    </dgm:pt>
  </dgm:ptLst>
  <dgm:cxnLst>
    <dgm:cxn modelId="{D7702F68-94E5-F643-B3C2-324199B51F14}" type="presOf" srcId="{AD36B9A9-0B39-3244-994D-D0C81622A6DD}" destId="{FDB7E57E-F2F6-A340-BEE9-A934C53A2E09}" srcOrd="0" destOrd="0" presId="urn:microsoft.com/office/officeart/2005/8/layout/hProcess3"/>
    <dgm:cxn modelId="{1533C058-1AFB-ED4A-B610-2ABECCB0DCF1}" type="presOf" srcId="{3C8720C2-FC9A-644D-ACF8-84F1F34C6031}" destId="{A5625A7F-A67E-234E-BD1D-A2A826CBB158}" srcOrd="0" destOrd="0" presId="urn:microsoft.com/office/officeart/2005/8/layout/hProcess3"/>
    <dgm:cxn modelId="{AE0C8236-4173-7A4D-AE82-06E1A823A44A}" srcId="{3C8720C2-FC9A-644D-ACF8-84F1F34C6031}" destId="{AD36B9A9-0B39-3244-994D-D0C81622A6DD}" srcOrd="0" destOrd="0" parTransId="{6EFC6454-F884-3E4C-BBF9-91CFB8A2760A}" sibTransId="{0DE17330-7C70-A046-81B9-F7A217965B87}"/>
    <dgm:cxn modelId="{35E81208-E869-7340-BF3A-3E69190BC0CA}" type="presParOf" srcId="{A5625A7F-A67E-234E-BD1D-A2A826CBB158}" destId="{08AAE7AC-CE3E-4148-98D1-B2B35CBAC71F}" srcOrd="0" destOrd="0" presId="urn:microsoft.com/office/officeart/2005/8/layout/hProcess3"/>
    <dgm:cxn modelId="{D1B07381-70D1-3142-A22B-3FF7C1505485}" type="presParOf" srcId="{A5625A7F-A67E-234E-BD1D-A2A826CBB158}" destId="{4ACC635C-F4E8-9E41-B404-31200E45BED9}" srcOrd="1" destOrd="0" presId="urn:microsoft.com/office/officeart/2005/8/layout/hProcess3"/>
    <dgm:cxn modelId="{104828FA-156D-0F40-B077-43E475A8E4D8}" type="presParOf" srcId="{4ACC635C-F4E8-9E41-B404-31200E45BED9}" destId="{8EEF1C94-E5A9-0845-8C77-FB475E1D3765}" srcOrd="0" destOrd="0" presId="urn:microsoft.com/office/officeart/2005/8/layout/hProcess3"/>
    <dgm:cxn modelId="{6261E332-E96F-E949-9FBF-98EE05C1C476}" type="presParOf" srcId="{4ACC635C-F4E8-9E41-B404-31200E45BED9}" destId="{0737BF6D-F61C-FA4F-A8AE-77291C449579}" srcOrd="1" destOrd="0" presId="urn:microsoft.com/office/officeart/2005/8/layout/hProcess3"/>
    <dgm:cxn modelId="{C1F796B2-33C7-5C4C-8DEC-5FE76D7E6F47}" type="presParOf" srcId="{0737BF6D-F61C-FA4F-A8AE-77291C449579}" destId="{53D73CA3-6C5D-E84B-B76A-8536D3D3273D}" srcOrd="0" destOrd="0" presId="urn:microsoft.com/office/officeart/2005/8/layout/hProcess3"/>
    <dgm:cxn modelId="{D9B5CB72-29E0-CA44-AAF2-F9EBCA5408A2}" type="presParOf" srcId="{0737BF6D-F61C-FA4F-A8AE-77291C449579}" destId="{FDB7E57E-F2F6-A340-BEE9-A934C53A2E09}" srcOrd="1" destOrd="0" presId="urn:microsoft.com/office/officeart/2005/8/layout/hProcess3"/>
    <dgm:cxn modelId="{11E394DD-F179-8F48-BC9D-4A2FB60B9FA8}" type="presParOf" srcId="{0737BF6D-F61C-FA4F-A8AE-77291C449579}" destId="{0D2E88BD-ECC1-B74D-8AB0-45DE208838D4}" srcOrd="2" destOrd="0" presId="urn:microsoft.com/office/officeart/2005/8/layout/hProcess3"/>
    <dgm:cxn modelId="{FAD2B34F-2047-DE42-9D87-3C560EA6D75B}" type="presParOf" srcId="{0737BF6D-F61C-FA4F-A8AE-77291C449579}" destId="{650763DD-F04E-2D4A-886C-F1DD44053585}" srcOrd="3" destOrd="0" presId="urn:microsoft.com/office/officeart/2005/8/layout/hProcess3"/>
    <dgm:cxn modelId="{2B09E38E-FAAD-104E-865C-15CFC259B080}" type="presParOf" srcId="{4ACC635C-F4E8-9E41-B404-31200E45BED9}" destId="{6735F75F-7A96-B04A-986D-D7773CAF07D5}" srcOrd="2" destOrd="0" presId="urn:microsoft.com/office/officeart/2005/8/layout/hProcess3"/>
    <dgm:cxn modelId="{9F9F54D6-3864-EF46-92B2-9C64602BE93C}" type="presParOf" srcId="{4ACC635C-F4E8-9E41-B404-31200E45BED9}" destId="{E558EF26-F4A0-9249-95CA-527D242CCFE8}" srcOrd="3" destOrd="0" presId="urn:microsoft.com/office/officeart/2005/8/layout/hProcess3"/>
    <dgm:cxn modelId="{02610072-1BB6-0444-BD7B-0144BE1A4501}" type="presParOf" srcId="{4ACC635C-F4E8-9E41-B404-31200E45BED9}" destId="{485394E0-A301-FF40-87FD-F971A0B87B86}"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C09AAF-F28E-AD48-855C-22303B2988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3771E8D-A6EC-7549-8A40-5442BF4413D1}">
      <dgm:prSet phldrT="[Text]"/>
      <dgm:spPr>
        <a:solidFill>
          <a:srgbClr val="008000"/>
        </a:solidFill>
      </dgm:spPr>
      <dgm:t>
        <a:bodyPr/>
        <a:lstStyle/>
        <a:p>
          <a:r>
            <a:rPr lang="en-US" dirty="0" smtClean="0">
              <a:latin typeface="Calibri"/>
              <a:cs typeface="Calibri"/>
            </a:rPr>
            <a:t>Inclusion</a:t>
          </a:r>
          <a:endParaRPr lang="en-US" dirty="0">
            <a:latin typeface="Calibri"/>
            <a:cs typeface="Calibri"/>
          </a:endParaRPr>
        </a:p>
      </dgm:t>
    </dgm:pt>
    <dgm:pt modelId="{775D4C40-8EB5-E346-BF87-73F9E31F7158}" type="parTrans" cxnId="{115233F3-8E39-9C4D-BB6D-91889E447AAF}">
      <dgm:prSet/>
      <dgm:spPr/>
      <dgm:t>
        <a:bodyPr/>
        <a:lstStyle/>
        <a:p>
          <a:endParaRPr lang="en-US"/>
        </a:p>
      </dgm:t>
    </dgm:pt>
    <dgm:pt modelId="{B1622FF1-5070-204A-B1E7-B791FC423DEF}" type="sibTrans" cxnId="{115233F3-8E39-9C4D-BB6D-91889E447AAF}">
      <dgm:prSet/>
      <dgm:spPr/>
      <dgm:t>
        <a:bodyPr/>
        <a:lstStyle/>
        <a:p>
          <a:endParaRPr lang="en-US"/>
        </a:p>
      </dgm:t>
    </dgm:pt>
    <dgm:pt modelId="{CF7B2AB8-F6D7-6947-A0C7-9DCDE3A27108}">
      <dgm:prSet phldrT="[Text]" custT="1"/>
      <dgm:spPr>
        <a:solidFill>
          <a:schemeClr val="accent1"/>
        </a:solidFill>
      </dgm:spPr>
      <dgm:t>
        <a:bodyPr/>
        <a:lstStyle/>
        <a:p>
          <a:r>
            <a:rPr lang="en-US" sz="2000" dirty="0" smtClean="0">
              <a:latin typeface="Calibri"/>
              <a:cs typeface="Calibri"/>
            </a:rPr>
            <a:t>Guiding Principles</a:t>
          </a:r>
          <a:endParaRPr lang="en-US" sz="2000" dirty="0">
            <a:latin typeface="Calibri"/>
            <a:cs typeface="Calibri"/>
          </a:endParaRPr>
        </a:p>
      </dgm:t>
    </dgm:pt>
    <dgm:pt modelId="{91AD4F34-CD24-BD4D-9636-DDBA276F0019}" type="parTrans" cxnId="{E9F1855D-28B8-E948-9043-E38F075670C6}">
      <dgm:prSet/>
      <dgm:spPr/>
      <dgm:t>
        <a:bodyPr/>
        <a:lstStyle/>
        <a:p>
          <a:endParaRPr lang="en-US"/>
        </a:p>
      </dgm:t>
    </dgm:pt>
    <dgm:pt modelId="{1F209C4B-1292-234E-BF39-8C132787AA8B}" type="sibTrans" cxnId="{E9F1855D-28B8-E948-9043-E38F075670C6}">
      <dgm:prSet/>
      <dgm:spPr/>
      <dgm:t>
        <a:bodyPr/>
        <a:lstStyle/>
        <a:p>
          <a:endParaRPr lang="en-US"/>
        </a:p>
      </dgm:t>
    </dgm:pt>
    <dgm:pt modelId="{67C5ADBD-49E3-3B49-8C7D-62D1C074A929}">
      <dgm:prSet phldrT="[Text]"/>
      <dgm:spPr>
        <a:noFill/>
      </dgm:spPr>
      <dgm:t>
        <a:bodyPr/>
        <a:lstStyle/>
        <a:p>
          <a:endParaRPr lang="en-US" dirty="0"/>
        </a:p>
      </dgm:t>
    </dgm:pt>
    <dgm:pt modelId="{ED850B53-BB9F-D64C-A263-49045FFCF515}" type="parTrans" cxnId="{E8877166-4050-2541-872B-0D9FA5631829}">
      <dgm:prSet/>
      <dgm:spPr/>
      <dgm:t>
        <a:bodyPr/>
        <a:lstStyle/>
        <a:p>
          <a:endParaRPr lang="en-US"/>
        </a:p>
      </dgm:t>
    </dgm:pt>
    <dgm:pt modelId="{02702D2F-15BD-F844-85A6-AAC9BB8FA725}" type="sibTrans" cxnId="{E8877166-4050-2541-872B-0D9FA5631829}">
      <dgm:prSet/>
      <dgm:spPr/>
      <dgm:t>
        <a:bodyPr/>
        <a:lstStyle/>
        <a:p>
          <a:endParaRPr lang="en-US"/>
        </a:p>
      </dgm:t>
    </dgm:pt>
    <dgm:pt modelId="{ABD73CA3-C9C5-DC44-8B4E-BF01236A7C54}">
      <dgm:prSet phldrT="[Text]" custT="1"/>
      <dgm:spPr>
        <a:solidFill>
          <a:schemeClr val="accent2">
            <a:lumMod val="60000"/>
            <a:lumOff val="40000"/>
          </a:schemeClr>
        </a:solidFill>
      </dgm:spPr>
      <dgm:t>
        <a:bodyPr/>
        <a:lstStyle/>
        <a:p>
          <a:r>
            <a:rPr lang="en-US" sz="2000" dirty="0" smtClean="0">
              <a:latin typeface="Calibri"/>
              <a:cs typeface="Calibri"/>
            </a:rPr>
            <a:t>Empirical Evidence</a:t>
          </a:r>
          <a:endParaRPr lang="en-US" sz="2000" dirty="0">
            <a:latin typeface="Calibri"/>
            <a:cs typeface="Calibri"/>
          </a:endParaRPr>
        </a:p>
      </dgm:t>
    </dgm:pt>
    <dgm:pt modelId="{91B76AF5-CA9B-7F49-88C7-B1C08211B172}" type="parTrans" cxnId="{1130D1EF-2A95-8D4B-90C6-73CDF7001E0E}">
      <dgm:prSet/>
      <dgm:spPr/>
      <dgm:t>
        <a:bodyPr/>
        <a:lstStyle/>
        <a:p>
          <a:endParaRPr lang="en-US"/>
        </a:p>
      </dgm:t>
    </dgm:pt>
    <dgm:pt modelId="{25CA78A8-69C6-1344-9110-EC1274608137}" type="sibTrans" cxnId="{1130D1EF-2A95-8D4B-90C6-73CDF7001E0E}">
      <dgm:prSet/>
      <dgm:spPr/>
      <dgm:t>
        <a:bodyPr/>
        <a:lstStyle/>
        <a:p>
          <a:endParaRPr lang="en-US"/>
        </a:p>
      </dgm:t>
    </dgm:pt>
    <dgm:pt modelId="{FE0CB66A-46AF-ED4F-BD27-5CB01C78FD6B}">
      <dgm:prSet phldrT="[Text]" custLinFactX="0" custLinFactNeighborX="100000" custLinFactNeighborY="0"/>
      <dgm:spPr>
        <a:solidFill>
          <a:schemeClr val="accent5">
            <a:lumMod val="75000"/>
          </a:schemeClr>
        </a:solidFill>
      </dgm:spPr>
      <dgm:t>
        <a:bodyPr/>
        <a:lstStyle/>
        <a:p>
          <a:endParaRPr lang="en-US"/>
        </a:p>
      </dgm:t>
    </dgm:pt>
    <dgm:pt modelId="{CBED96DB-8CAE-5748-A12A-B1AED7416DD8}" type="parTrans" cxnId="{80FD862A-2D9A-7641-BF76-06AFE59527DA}">
      <dgm:prSet/>
      <dgm:spPr/>
      <dgm:t>
        <a:bodyPr/>
        <a:lstStyle/>
        <a:p>
          <a:endParaRPr lang="en-US"/>
        </a:p>
      </dgm:t>
    </dgm:pt>
    <dgm:pt modelId="{EF7FE045-95E5-3142-AF40-8FAF956DAA6D}" type="sibTrans" cxnId="{80FD862A-2D9A-7641-BF76-06AFE59527DA}">
      <dgm:prSet/>
      <dgm:spPr/>
      <dgm:t>
        <a:bodyPr/>
        <a:lstStyle/>
        <a:p>
          <a:endParaRPr lang="en-US"/>
        </a:p>
      </dgm:t>
    </dgm:pt>
    <dgm:pt modelId="{0B1F0D7B-0A1D-614D-8FB2-902CD171548C}">
      <dgm:prSet phldrT="[Text]"/>
      <dgm:spPr>
        <a:noFill/>
      </dgm:spPr>
      <dgm:t>
        <a:bodyPr/>
        <a:lstStyle/>
        <a:p>
          <a:endParaRPr lang="en-US" dirty="0"/>
        </a:p>
      </dgm:t>
    </dgm:pt>
    <dgm:pt modelId="{2687CAF1-AAC2-6542-9C67-6293184BFCC5}" type="sibTrans" cxnId="{A124E1C3-4750-3B4D-B815-AC3E41CF00B1}">
      <dgm:prSet/>
      <dgm:spPr/>
      <dgm:t>
        <a:bodyPr/>
        <a:lstStyle/>
        <a:p>
          <a:endParaRPr lang="en-US"/>
        </a:p>
      </dgm:t>
    </dgm:pt>
    <dgm:pt modelId="{CD97E614-A352-1245-BA5B-71A59DA1AE94}" type="parTrans" cxnId="{A124E1C3-4750-3B4D-B815-AC3E41CF00B1}">
      <dgm:prSet/>
      <dgm:spPr/>
      <dgm:t>
        <a:bodyPr/>
        <a:lstStyle/>
        <a:p>
          <a:endParaRPr lang="en-US"/>
        </a:p>
      </dgm:t>
    </dgm:pt>
    <dgm:pt modelId="{E8C6D21C-5BA3-694B-A2AE-DA65A3241710}" type="pres">
      <dgm:prSet presAssocID="{B5C09AAF-F28E-AD48-855C-22303B298877}" presName="diagram" presStyleCnt="0">
        <dgm:presLayoutVars>
          <dgm:chMax val="1"/>
          <dgm:dir/>
          <dgm:animLvl val="ctr"/>
          <dgm:resizeHandles val="exact"/>
        </dgm:presLayoutVars>
      </dgm:prSet>
      <dgm:spPr/>
      <dgm:t>
        <a:bodyPr/>
        <a:lstStyle/>
        <a:p>
          <a:endParaRPr lang="en-US"/>
        </a:p>
      </dgm:t>
    </dgm:pt>
    <dgm:pt modelId="{A5A0BEC7-58BF-D44C-A37F-7941B5DBCA52}" type="pres">
      <dgm:prSet presAssocID="{B5C09AAF-F28E-AD48-855C-22303B298877}" presName="matrix" presStyleCnt="0"/>
      <dgm:spPr/>
    </dgm:pt>
    <dgm:pt modelId="{99DD6130-5830-CB4A-9FFE-A29210166D97}" type="pres">
      <dgm:prSet presAssocID="{B5C09AAF-F28E-AD48-855C-22303B298877}" presName="tile1" presStyleLbl="node1" presStyleIdx="0" presStyleCnt="4" custLinFactNeighborY="-2397"/>
      <dgm:spPr/>
      <dgm:t>
        <a:bodyPr/>
        <a:lstStyle/>
        <a:p>
          <a:endParaRPr lang="en-US"/>
        </a:p>
      </dgm:t>
    </dgm:pt>
    <dgm:pt modelId="{29C8F544-2B4D-0042-B46B-6B796B5E4FD6}" type="pres">
      <dgm:prSet presAssocID="{B5C09AAF-F28E-AD48-855C-22303B298877}" presName="tile1text" presStyleLbl="node1" presStyleIdx="0" presStyleCnt="4">
        <dgm:presLayoutVars>
          <dgm:chMax val="0"/>
          <dgm:chPref val="0"/>
          <dgm:bulletEnabled val="1"/>
        </dgm:presLayoutVars>
      </dgm:prSet>
      <dgm:spPr/>
      <dgm:t>
        <a:bodyPr/>
        <a:lstStyle/>
        <a:p>
          <a:endParaRPr lang="en-US"/>
        </a:p>
      </dgm:t>
    </dgm:pt>
    <dgm:pt modelId="{8F361A78-187C-014E-B46B-D1F42BDEB151}" type="pres">
      <dgm:prSet presAssocID="{B5C09AAF-F28E-AD48-855C-22303B298877}" presName="tile2" presStyleLbl="node1" presStyleIdx="1" presStyleCnt="4"/>
      <dgm:spPr/>
      <dgm:t>
        <a:bodyPr/>
        <a:lstStyle/>
        <a:p>
          <a:endParaRPr lang="en-US"/>
        </a:p>
      </dgm:t>
    </dgm:pt>
    <dgm:pt modelId="{68A56627-9C38-464A-8BF4-E749009E7317}" type="pres">
      <dgm:prSet presAssocID="{B5C09AAF-F28E-AD48-855C-22303B298877}" presName="tile2text" presStyleLbl="node1" presStyleIdx="1" presStyleCnt="4">
        <dgm:presLayoutVars>
          <dgm:chMax val="0"/>
          <dgm:chPref val="0"/>
          <dgm:bulletEnabled val="1"/>
        </dgm:presLayoutVars>
      </dgm:prSet>
      <dgm:spPr/>
      <dgm:t>
        <a:bodyPr/>
        <a:lstStyle/>
        <a:p>
          <a:endParaRPr lang="en-US"/>
        </a:p>
      </dgm:t>
    </dgm:pt>
    <dgm:pt modelId="{99DA366F-6CC4-3A47-AC40-E3466DCE1E7B}" type="pres">
      <dgm:prSet presAssocID="{B5C09AAF-F28E-AD48-855C-22303B298877}" presName="tile3" presStyleLbl="node1" presStyleIdx="2" presStyleCnt="4"/>
      <dgm:spPr/>
      <dgm:t>
        <a:bodyPr/>
        <a:lstStyle/>
        <a:p>
          <a:endParaRPr lang="en-US"/>
        </a:p>
      </dgm:t>
    </dgm:pt>
    <dgm:pt modelId="{81833447-F1FB-AC41-8028-0EA90EE0A37D}" type="pres">
      <dgm:prSet presAssocID="{B5C09AAF-F28E-AD48-855C-22303B298877}" presName="tile3text" presStyleLbl="node1" presStyleIdx="2" presStyleCnt="4">
        <dgm:presLayoutVars>
          <dgm:chMax val="0"/>
          <dgm:chPref val="0"/>
          <dgm:bulletEnabled val="1"/>
        </dgm:presLayoutVars>
      </dgm:prSet>
      <dgm:spPr/>
      <dgm:t>
        <a:bodyPr/>
        <a:lstStyle/>
        <a:p>
          <a:endParaRPr lang="en-US"/>
        </a:p>
      </dgm:t>
    </dgm:pt>
    <dgm:pt modelId="{ECE07606-23E4-6C49-BCE9-EEEEA128C032}" type="pres">
      <dgm:prSet presAssocID="{B5C09AAF-F28E-AD48-855C-22303B298877}" presName="tile4" presStyleLbl="node1" presStyleIdx="3" presStyleCnt="4"/>
      <dgm:spPr/>
      <dgm:t>
        <a:bodyPr/>
        <a:lstStyle/>
        <a:p>
          <a:endParaRPr lang="en-US"/>
        </a:p>
      </dgm:t>
    </dgm:pt>
    <dgm:pt modelId="{34F0A75C-0CA2-884B-80F3-7EBC01C9F598}" type="pres">
      <dgm:prSet presAssocID="{B5C09AAF-F28E-AD48-855C-22303B298877}" presName="tile4text" presStyleLbl="node1" presStyleIdx="3" presStyleCnt="4">
        <dgm:presLayoutVars>
          <dgm:chMax val="0"/>
          <dgm:chPref val="0"/>
          <dgm:bulletEnabled val="1"/>
        </dgm:presLayoutVars>
      </dgm:prSet>
      <dgm:spPr/>
      <dgm:t>
        <a:bodyPr/>
        <a:lstStyle/>
        <a:p>
          <a:endParaRPr lang="en-US"/>
        </a:p>
      </dgm:t>
    </dgm:pt>
    <dgm:pt modelId="{B3637BA6-7E90-B140-8B14-7B1C69819FC9}" type="pres">
      <dgm:prSet presAssocID="{B5C09AAF-F28E-AD48-855C-22303B298877}" presName="centerTile" presStyleLbl="fgShp" presStyleIdx="0" presStyleCnt="1">
        <dgm:presLayoutVars>
          <dgm:chMax val="0"/>
          <dgm:chPref val="0"/>
        </dgm:presLayoutVars>
      </dgm:prSet>
      <dgm:spPr/>
      <dgm:t>
        <a:bodyPr/>
        <a:lstStyle/>
        <a:p>
          <a:endParaRPr lang="en-US"/>
        </a:p>
      </dgm:t>
    </dgm:pt>
  </dgm:ptLst>
  <dgm:cxnLst>
    <dgm:cxn modelId="{359A04B4-ECDA-D44E-883D-18FAE1476E79}" type="presOf" srcId="{ABD73CA3-C9C5-DC44-8B4E-BF01236A7C54}" destId="{34F0A75C-0CA2-884B-80F3-7EBC01C9F598}" srcOrd="1" destOrd="0" presId="urn:microsoft.com/office/officeart/2005/8/layout/matrix1"/>
    <dgm:cxn modelId="{80FD862A-2D9A-7641-BF76-06AFE59527DA}" srcId="{B5C09AAF-F28E-AD48-855C-22303B298877}" destId="{FE0CB66A-46AF-ED4F-BD27-5CB01C78FD6B}" srcOrd="1" destOrd="0" parTransId="{CBED96DB-8CAE-5748-A12A-B1AED7416DD8}" sibTransId="{EF7FE045-95E5-3142-AF40-8FAF956DAA6D}"/>
    <dgm:cxn modelId="{D8A5D223-FEBF-0A46-86D4-953B7CFE7EB9}" type="presOf" srcId="{CF7B2AB8-F6D7-6947-A0C7-9DCDE3A27108}" destId="{8F361A78-187C-014E-B46B-D1F42BDEB151}" srcOrd="0" destOrd="0" presId="urn:microsoft.com/office/officeart/2005/8/layout/matrix1"/>
    <dgm:cxn modelId="{0C5110A9-A866-F743-8561-1370D1EAC968}" type="presOf" srcId="{B5C09AAF-F28E-AD48-855C-22303B298877}" destId="{E8C6D21C-5BA3-694B-A2AE-DA65A3241710}" srcOrd="0" destOrd="0" presId="urn:microsoft.com/office/officeart/2005/8/layout/matrix1"/>
    <dgm:cxn modelId="{F72223F9-EF4E-994F-A6F3-AE40876D04E9}" type="presOf" srcId="{D3771E8D-A6EC-7549-8A40-5442BF4413D1}" destId="{B3637BA6-7E90-B140-8B14-7B1C69819FC9}" srcOrd="0" destOrd="0" presId="urn:microsoft.com/office/officeart/2005/8/layout/matrix1"/>
    <dgm:cxn modelId="{115233F3-8E39-9C4D-BB6D-91889E447AAF}" srcId="{B5C09AAF-F28E-AD48-855C-22303B298877}" destId="{D3771E8D-A6EC-7549-8A40-5442BF4413D1}" srcOrd="0" destOrd="0" parTransId="{775D4C40-8EB5-E346-BF87-73F9E31F7158}" sibTransId="{B1622FF1-5070-204A-B1E7-B791FC423DEF}"/>
    <dgm:cxn modelId="{78E547A3-7FAE-F64B-ADE8-86A8E3E2B78F}" type="presOf" srcId="{0B1F0D7B-0A1D-614D-8FB2-902CD171548C}" destId="{99DD6130-5830-CB4A-9FFE-A29210166D97}" srcOrd="0" destOrd="0" presId="urn:microsoft.com/office/officeart/2005/8/layout/matrix1"/>
    <dgm:cxn modelId="{1130D1EF-2A95-8D4B-90C6-73CDF7001E0E}" srcId="{D3771E8D-A6EC-7549-8A40-5442BF4413D1}" destId="{ABD73CA3-C9C5-DC44-8B4E-BF01236A7C54}" srcOrd="3" destOrd="0" parTransId="{91B76AF5-CA9B-7F49-88C7-B1C08211B172}" sibTransId="{25CA78A8-69C6-1344-9110-EC1274608137}"/>
    <dgm:cxn modelId="{E9F1855D-28B8-E948-9043-E38F075670C6}" srcId="{D3771E8D-A6EC-7549-8A40-5442BF4413D1}" destId="{CF7B2AB8-F6D7-6947-A0C7-9DCDE3A27108}" srcOrd="1" destOrd="0" parTransId="{91AD4F34-CD24-BD4D-9636-DDBA276F0019}" sibTransId="{1F209C4B-1292-234E-BF39-8C132787AA8B}"/>
    <dgm:cxn modelId="{A9B03ECF-888D-B94E-9788-CEE0BCE1F466}" type="presOf" srcId="{0B1F0D7B-0A1D-614D-8FB2-902CD171548C}" destId="{29C8F544-2B4D-0042-B46B-6B796B5E4FD6}" srcOrd="1" destOrd="0" presId="urn:microsoft.com/office/officeart/2005/8/layout/matrix1"/>
    <dgm:cxn modelId="{2168C5E2-8E9A-7E43-B84F-D220092F9062}" type="presOf" srcId="{CF7B2AB8-F6D7-6947-A0C7-9DCDE3A27108}" destId="{68A56627-9C38-464A-8BF4-E749009E7317}" srcOrd="1" destOrd="0" presId="urn:microsoft.com/office/officeart/2005/8/layout/matrix1"/>
    <dgm:cxn modelId="{6B48ED96-22D6-4B46-B8C5-08B3CBD2A961}" type="presOf" srcId="{67C5ADBD-49E3-3B49-8C7D-62D1C074A929}" destId="{99DA366F-6CC4-3A47-AC40-E3466DCE1E7B}" srcOrd="0" destOrd="0" presId="urn:microsoft.com/office/officeart/2005/8/layout/matrix1"/>
    <dgm:cxn modelId="{EA63C0FE-ACB4-C247-9917-EA31EF6ED2B5}" type="presOf" srcId="{67C5ADBD-49E3-3B49-8C7D-62D1C074A929}" destId="{81833447-F1FB-AC41-8028-0EA90EE0A37D}" srcOrd="1" destOrd="0" presId="urn:microsoft.com/office/officeart/2005/8/layout/matrix1"/>
    <dgm:cxn modelId="{2215AC26-CAF9-3549-87EB-687D9654372D}" type="presOf" srcId="{ABD73CA3-C9C5-DC44-8B4E-BF01236A7C54}" destId="{ECE07606-23E4-6C49-BCE9-EEEEA128C032}" srcOrd="0" destOrd="0" presId="urn:microsoft.com/office/officeart/2005/8/layout/matrix1"/>
    <dgm:cxn modelId="{E8877166-4050-2541-872B-0D9FA5631829}" srcId="{D3771E8D-A6EC-7549-8A40-5442BF4413D1}" destId="{67C5ADBD-49E3-3B49-8C7D-62D1C074A929}" srcOrd="2" destOrd="0" parTransId="{ED850B53-BB9F-D64C-A263-49045FFCF515}" sibTransId="{02702D2F-15BD-F844-85A6-AAC9BB8FA725}"/>
    <dgm:cxn modelId="{A124E1C3-4750-3B4D-B815-AC3E41CF00B1}" srcId="{D3771E8D-A6EC-7549-8A40-5442BF4413D1}" destId="{0B1F0D7B-0A1D-614D-8FB2-902CD171548C}" srcOrd="0" destOrd="0" parTransId="{CD97E614-A352-1245-BA5B-71A59DA1AE94}" sibTransId="{2687CAF1-AAC2-6542-9C67-6293184BFCC5}"/>
    <dgm:cxn modelId="{C879CD54-C778-7642-8A89-E3B5B401F3FF}" type="presParOf" srcId="{E8C6D21C-5BA3-694B-A2AE-DA65A3241710}" destId="{A5A0BEC7-58BF-D44C-A37F-7941B5DBCA52}" srcOrd="0" destOrd="0" presId="urn:microsoft.com/office/officeart/2005/8/layout/matrix1"/>
    <dgm:cxn modelId="{81632D66-7561-9540-B730-AB6B141ECFF1}" type="presParOf" srcId="{A5A0BEC7-58BF-D44C-A37F-7941B5DBCA52}" destId="{99DD6130-5830-CB4A-9FFE-A29210166D97}" srcOrd="0" destOrd="0" presId="urn:microsoft.com/office/officeart/2005/8/layout/matrix1"/>
    <dgm:cxn modelId="{E5647BB7-8BCA-A14D-B2D2-2569509EA85D}" type="presParOf" srcId="{A5A0BEC7-58BF-D44C-A37F-7941B5DBCA52}" destId="{29C8F544-2B4D-0042-B46B-6B796B5E4FD6}" srcOrd="1" destOrd="0" presId="urn:microsoft.com/office/officeart/2005/8/layout/matrix1"/>
    <dgm:cxn modelId="{9BFC993B-868A-E444-B318-46D746473FA5}" type="presParOf" srcId="{A5A0BEC7-58BF-D44C-A37F-7941B5DBCA52}" destId="{8F361A78-187C-014E-B46B-D1F42BDEB151}" srcOrd="2" destOrd="0" presId="urn:microsoft.com/office/officeart/2005/8/layout/matrix1"/>
    <dgm:cxn modelId="{7339C4ED-6A37-6141-9478-AC540C8F7790}" type="presParOf" srcId="{A5A0BEC7-58BF-D44C-A37F-7941B5DBCA52}" destId="{68A56627-9C38-464A-8BF4-E749009E7317}" srcOrd="3" destOrd="0" presId="urn:microsoft.com/office/officeart/2005/8/layout/matrix1"/>
    <dgm:cxn modelId="{5DCF6680-2259-F647-8486-50DF581E261E}" type="presParOf" srcId="{A5A0BEC7-58BF-D44C-A37F-7941B5DBCA52}" destId="{99DA366F-6CC4-3A47-AC40-E3466DCE1E7B}" srcOrd="4" destOrd="0" presId="urn:microsoft.com/office/officeart/2005/8/layout/matrix1"/>
    <dgm:cxn modelId="{C8CB8A0F-F4DB-9D4B-9A0E-12C972E274B4}" type="presParOf" srcId="{A5A0BEC7-58BF-D44C-A37F-7941B5DBCA52}" destId="{81833447-F1FB-AC41-8028-0EA90EE0A37D}" srcOrd="5" destOrd="0" presId="urn:microsoft.com/office/officeart/2005/8/layout/matrix1"/>
    <dgm:cxn modelId="{2E9A171F-DDDC-6B41-B4F6-2F5932916832}" type="presParOf" srcId="{A5A0BEC7-58BF-D44C-A37F-7941B5DBCA52}" destId="{ECE07606-23E4-6C49-BCE9-EEEEA128C032}" srcOrd="6" destOrd="0" presId="urn:microsoft.com/office/officeart/2005/8/layout/matrix1"/>
    <dgm:cxn modelId="{457D8019-5006-A844-A8BD-FB0E304E480D}" type="presParOf" srcId="{A5A0BEC7-58BF-D44C-A37F-7941B5DBCA52}" destId="{34F0A75C-0CA2-884B-80F3-7EBC01C9F598}" srcOrd="7" destOrd="0" presId="urn:microsoft.com/office/officeart/2005/8/layout/matrix1"/>
    <dgm:cxn modelId="{1CC0590B-6C58-2F4E-9E5A-94C05074C123}" type="presParOf" srcId="{E8C6D21C-5BA3-694B-A2AE-DA65A3241710}" destId="{B3637BA6-7E90-B140-8B14-7B1C69819FC9}"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C09AAF-F28E-AD48-855C-22303B2988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3771E8D-A6EC-7549-8A40-5442BF4413D1}">
      <dgm:prSet phldrT="[Text]"/>
      <dgm:spPr>
        <a:solidFill>
          <a:srgbClr val="008000"/>
        </a:solidFill>
      </dgm:spPr>
      <dgm:t>
        <a:bodyPr/>
        <a:lstStyle/>
        <a:p>
          <a:r>
            <a:rPr lang="en-US" dirty="0" smtClean="0">
              <a:latin typeface="Calibri"/>
              <a:cs typeface="Calibri"/>
            </a:rPr>
            <a:t>Inclusion</a:t>
          </a:r>
          <a:endParaRPr lang="en-US" dirty="0">
            <a:latin typeface="Calibri"/>
            <a:cs typeface="Calibri"/>
          </a:endParaRPr>
        </a:p>
      </dgm:t>
    </dgm:pt>
    <dgm:pt modelId="{775D4C40-8EB5-E346-BF87-73F9E31F7158}" type="parTrans" cxnId="{115233F3-8E39-9C4D-BB6D-91889E447AAF}">
      <dgm:prSet/>
      <dgm:spPr/>
      <dgm:t>
        <a:bodyPr/>
        <a:lstStyle/>
        <a:p>
          <a:endParaRPr lang="en-US"/>
        </a:p>
      </dgm:t>
    </dgm:pt>
    <dgm:pt modelId="{B1622FF1-5070-204A-B1E7-B791FC423DEF}" type="sibTrans" cxnId="{115233F3-8E39-9C4D-BB6D-91889E447AAF}">
      <dgm:prSet/>
      <dgm:spPr/>
      <dgm:t>
        <a:bodyPr/>
        <a:lstStyle/>
        <a:p>
          <a:endParaRPr lang="en-US"/>
        </a:p>
      </dgm:t>
    </dgm:pt>
    <dgm:pt modelId="{0B1F0D7B-0A1D-614D-8FB2-902CD171548C}">
      <dgm:prSet phldrT="[Text]"/>
      <dgm:spPr>
        <a:noFill/>
      </dgm:spPr>
      <dgm:t>
        <a:bodyPr/>
        <a:lstStyle/>
        <a:p>
          <a:endParaRPr lang="en-US" dirty="0"/>
        </a:p>
      </dgm:t>
    </dgm:pt>
    <dgm:pt modelId="{CD97E614-A352-1245-BA5B-71A59DA1AE94}" type="parTrans" cxnId="{A124E1C3-4750-3B4D-B815-AC3E41CF00B1}">
      <dgm:prSet/>
      <dgm:spPr/>
      <dgm:t>
        <a:bodyPr/>
        <a:lstStyle/>
        <a:p>
          <a:endParaRPr lang="en-US"/>
        </a:p>
      </dgm:t>
    </dgm:pt>
    <dgm:pt modelId="{2687CAF1-AAC2-6542-9C67-6293184BFCC5}" type="sibTrans" cxnId="{A124E1C3-4750-3B4D-B815-AC3E41CF00B1}">
      <dgm:prSet/>
      <dgm:spPr/>
      <dgm:t>
        <a:bodyPr/>
        <a:lstStyle/>
        <a:p>
          <a:endParaRPr lang="en-US"/>
        </a:p>
      </dgm:t>
    </dgm:pt>
    <dgm:pt modelId="{CF7B2AB8-F6D7-6947-A0C7-9DCDE3A27108}">
      <dgm:prSet phldrT="[Text]" custT="1"/>
      <dgm:spPr>
        <a:solidFill>
          <a:schemeClr val="accent5">
            <a:lumMod val="75000"/>
          </a:schemeClr>
        </a:solidFill>
      </dgm:spPr>
      <dgm:t>
        <a:bodyPr/>
        <a:lstStyle/>
        <a:p>
          <a:r>
            <a:rPr lang="en-US" sz="2000" dirty="0" smtClean="0">
              <a:latin typeface="Calibri"/>
              <a:cs typeface="Calibri"/>
            </a:rPr>
            <a:t>Guiding Principles</a:t>
          </a:r>
          <a:endParaRPr lang="en-US" sz="2000" dirty="0">
            <a:latin typeface="Calibri"/>
            <a:cs typeface="Calibri"/>
          </a:endParaRPr>
        </a:p>
      </dgm:t>
    </dgm:pt>
    <dgm:pt modelId="{91AD4F34-CD24-BD4D-9636-DDBA276F0019}" type="parTrans" cxnId="{E9F1855D-28B8-E948-9043-E38F075670C6}">
      <dgm:prSet/>
      <dgm:spPr/>
      <dgm:t>
        <a:bodyPr/>
        <a:lstStyle/>
        <a:p>
          <a:endParaRPr lang="en-US"/>
        </a:p>
      </dgm:t>
    </dgm:pt>
    <dgm:pt modelId="{1F209C4B-1292-234E-BF39-8C132787AA8B}" type="sibTrans" cxnId="{E9F1855D-28B8-E948-9043-E38F075670C6}">
      <dgm:prSet/>
      <dgm:spPr/>
      <dgm:t>
        <a:bodyPr/>
        <a:lstStyle/>
        <a:p>
          <a:endParaRPr lang="en-US"/>
        </a:p>
      </dgm:t>
    </dgm:pt>
    <dgm:pt modelId="{67C5ADBD-49E3-3B49-8C7D-62D1C074A929}">
      <dgm:prSet phldrT="[Text]" custT="1"/>
      <dgm:spPr>
        <a:solidFill>
          <a:schemeClr val="accent1">
            <a:lumMod val="75000"/>
          </a:schemeClr>
        </a:solidFill>
      </dgm:spPr>
      <dgm:t>
        <a:bodyPr/>
        <a:lstStyle/>
        <a:p>
          <a:r>
            <a:rPr lang="en-US" sz="2000" dirty="0" smtClean="0">
              <a:latin typeface="Calibri"/>
              <a:cs typeface="Calibri"/>
            </a:rPr>
            <a:t>Values</a:t>
          </a:r>
          <a:endParaRPr lang="en-US" sz="2000" dirty="0">
            <a:latin typeface="Calibri"/>
            <a:cs typeface="Calibri"/>
          </a:endParaRPr>
        </a:p>
      </dgm:t>
    </dgm:pt>
    <dgm:pt modelId="{ED850B53-BB9F-D64C-A263-49045FFCF515}" type="parTrans" cxnId="{E8877166-4050-2541-872B-0D9FA5631829}">
      <dgm:prSet/>
      <dgm:spPr/>
      <dgm:t>
        <a:bodyPr/>
        <a:lstStyle/>
        <a:p>
          <a:endParaRPr lang="en-US"/>
        </a:p>
      </dgm:t>
    </dgm:pt>
    <dgm:pt modelId="{02702D2F-15BD-F844-85A6-AAC9BB8FA725}" type="sibTrans" cxnId="{E8877166-4050-2541-872B-0D9FA5631829}">
      <dgm:prSet/>
      <dgm:spPr/>
      <dgm:t>
        <a:bodyPr/>
        <a:lstStyle/>
        <a:p>
          <a:endParaRPr lang="en-US"/>
        </a:p>
      </dgm:t>
    </dgm:pt>
    <dgm:pt modelId="{ABD73CA3-C9C5-DC44-8B4E-BF01236A7C54}">
      <dgm:prSet phldrT="[Text]" custT="1"/>
      <dgm:spPr>
        <a:solidFill>
          <a:schemeClr val="accent2">
            <a:lumMod val="60000"/>
            <a:lumOff val="40000"/>
          </a:schemeClr>
        </a:solidFill>
      </dgm:spPr>
      <dgm:t>
        <a:bodyPr/>
        <a:lstStyle/>
        <a:p>
          <a:r>
            <a:rPr lang="en-US" sz="2000" dirty="0" smtClean="0">
              <a:latin typeface="Calibri"/>
              <a:cs typeface="Calibri"/>
            </a:rPr>
            <a:t>Empirical Evidence</a:t>
          </a:r>
          <a:endParaRPr lang="en-US" sz="2000" dirty="0">
            <a:latin typeface="Calibri"/>
            <a:cs typeface="Calibri"/>
          </a:endParaRPr>
        </a:p>
      </dgm:t>
    </dgm:pt>
    <dgm:pt modelId="{91B76AF5-CA9B-7F49-88C7-B1C08211B172}" type="parTrans" cxnId="{1130D1EF-2A95-8D4B-90C6-73CDF7001E0E}">
      <dgm:prSet/>
      <dgm:spPr/>
      <dgm:t>
        <a:bodyPr/>
        <a:lstStyle/>
        <a:p>
          <a:endParaRPr lang="en-US"/>
        </a:p>
      </dgm:t>
    </dgm:pt>
    <dgm:pt modelId="{25CA78A8-69C6-1344-9110-EC1274608137}" type="sibTrans" cxnId="{1130D1EF-2A95-8D4B-90C6-73CDF7001E0E}">
      <dgm:prSet/>
      <dgm:spPr/>
      <dgm:t>
        <a:bodyPr/>
        <a:lstStyle/>
        <a:p>
          <a:endParaRPr lang="en-US"/>
        </a:p>
      </dgm:t>
    </dgm:pt>
    <dgm:pt modelId="{E8C6D21C-5BA3-694B-A2AE-DA65A3241710}" type="pres">
      <dgm:prSet presAssocID="{B5C09AAF-F28E-AD48-855C-22303B298877}" presName="diagram" presStyleCnt="0">
        <dgm:presLayoutVars>
          <dgm:chMax val="1"/>
          <dgm:dir/>
          <dgm:animLvl val="ctr"/>
          <dgm:resizeHandles val="exact"/>
        </dgm:presLayoutVars>
      </dgm:prSet>
      <dgm:spPr/>
      <dgm:t>
        <a:bodyPr/>
        <a:lstStyle/>
        <a:p>
          <a:endParaRPr lang="en-US"/>
        </a:p>
      </dgm:t>
    </dgm:pt>
    <dgm:pt modelId="{A5A0BEC7-58BF-D44C-A37F-7941B5DBCA52}" type="pres">
      <dgm:prSet presAssocID="{B5C09AAF-F28E-AD48-855C-22303B298877}" presName="matrix" presStyleCnt="0"/>
      <dgm:spPr/>
    </dgm:pt>
    <dgm:pt modelId="{99DD6130-5830-CB4A-9FFE-A29210166D97}" type="pres">
      <dgm:prSet presAssocID="{B5C09AAF-F28E-AD48-855C-22303B298877}" presName="tile1" presStyleLbl="node1" presStyleIdx="0" presStyleCnt="4"/>
      <dgm:spPr/>
      <dgm:t>
        <a:bodyPr/>
        <a:lstStyle/>
        <a:p>
          <a:endParaRPr lang="en-US"/>
        </a:p>
      </dgm:t>
    </dgm:pt>
    <dgm:pt modelId="{29C8F544-2B4D-0042-B46B-6B796B5E4FD6}" type="pres">
      <dgm:prSet presAssocID="{B5C09AAF-F28E-AD48-855C-22303B298877}" presName="tile1text" presStyleLbl="node1" presStyleIdx="0" presStyleCnt="4">
        <dgm:presLayoutVars>
          <dgm:chMax val="0"/>
          <dgm:chPref val="0"/>
          <dgm:bulletEnabled val="1"/>
        </dgm:presLayoutVars>
      </dgm:prSet>
      <dgm:spPr/>
      <dgm:t>
        <a:bodyPr/>
        <a:lstStyle/>
        <a:p>
          <a:endParaRPr lang="en-US"/>
        </a:p>
      </dgm:t>
    </dgm:pt>
    <dgm:pt modelId="{8F361A78-187C-014E-B46B-D1F42BDEB151}" type="pres">
      <dgm:prSet presAssocID="{B5C09AAF-F28E-AD48-855C-22303B298877}" presName="tile2" presStyleLbl="node1" presStyleIdx="1" presStyleCnt="4"/>
      <dgm:spPr/>
      <dgm:t>
        <a:bodyPr/>
        <a:lstStyle/>
        <a:p>
          <a:endParaRPr lang="en-US"/>
        </a:p>
      </dgm:t>
    </dgm:pt>
    <dgm:pt modelId="{68A56627-9C38-464A-8BF4-E749009E7317}" type="pres">
      <dgm:prSet presAssocID="{B5C09AAF-F28E-AD48-855C-22303B298877}" presName="tile2text" presStyleLbl="node1" presStyleIdx="1" presStyleCnt="4">
        <dgm:presLayoutVars>
          <dgm:chMax val="0"/>
          <dgm:chPref val="0"/>
          <dgm:bulletEnabled val="1"/>
        </dgm:presLayoutVars>
      </dgm:prSet>
      <dgm:spPr/>
      <dgm:t>
        <a:bodyPr/>
        <a:lstStyle/>
        <a:p>
          <a:endParaRPr lang="en-US"/>
        </a:p>
      </dgm:t>
    </dgm:pt>
    <dgm:pt modelId="{99DA366F-6CC4-3A47-AC40-E3466DCE1E7B}" type="pres">
      <dgm:prSet presAssocID="{B5C09AAF-F28E-AD48-855C-22303B298877}" presName="tile3" presStyleLbl="node1" presStyleIdx="2" presStyleCnt="4"/>
      <dgm:spPr/>
      <dgm:t>
        <a:bodyPr/>
        <a:lstStyle/>
        <a:p>
          <a:endParaRPr lang="en-US"/>
        </a:p>
      </dgm:t>
    </dgm:pt>
    <dgm:pt modelId="{81833447-F1FB-AC41-8028-0EA90EE0A37D}" type="pres">
      <dgm:prSet presAssocID="{B5C09AAF-F28E-AD48-855C-22303B298877}" presName="tile3text" presStyleLbl="node1" presStyleIdx="2" presStyleCnt="4">
        <dgm:presLayoutVars>
          <dgm:chMax val="0"/>
          <dgm:chPref val="0"/>
          <dgm:bulletEnabled val="1"/>
        </dgm:presLayoutVars>
      </dgm:prSet>
      <dgm:spPr/>
      <dgm:t>
        <a:bodyPr/>
        <a:lstStyle/>
        <a:p>
          <a:endParaRPr lang="en-US"/>
        </a:p>
      </dgm:t>
    </dgm:pt>
    <dgm:pt modelId="{ECE07606-23E4-6C49-BCE9-EEEEA128C032}" type="pres">
      <dgm:prSet presAssocID="{B5C09AAF-F28E-AD48-855C-22303B298877}" presName="tile4" presStyleLbl="node1" presStyleIdx="3" presStyleCnt="4"/>
      <dgm:spPr/>
      <dgm:t>
        <a:bodyPr/>
        <a:lstStyle/>
        <a:p>
          <a:endParaRPr lang="en-US"/>
        </a:p>
      </dgm:t>
    </dgm:pt>
    <dgm:pt modelId="{34F0A75C-0CA2-884B-80F3-7EBC01C9F598}" type="pres">
      <dgm:prSet presAssocID="{B5C09AAF-F28E-AD48-855C-22303B298877}" presName="tile4text" presStyleLbl="node1" presStyleIdx="3" presStyleCnt="4">
        <dgm:presLayoutVars>
          <dgm:chMax val="0"/>
          <dgm:chPref val="0"/>
          <dgm:bulletEnabled val="1"/>
        </dgm:presLayoutVars>
      </dgm:prSet>
      <dgm:spPr/>
      <dgm:t>
        <a:bodyPr/>
        <a:lstStyle/>
        <a:p>
          <a:endParaRPr lang="en-US"/>
        </a:p>
      </dgm:t>
    </dgm:pt>
    <dgm:pt modelId="{B3637BA6-7E90-B140-8B14-7B1C69819FC9}" type="pres">
      <dgm:prSet presAssocID="{B5C09AAF-F28E-AD48-855C-22303B298877}" presName="centerTile" presStyleLbl="fgShp" presStyleIdx="0" presStyleCnt="1">
        <dgm:presLayoutVars>
          <dgm:chMax val="0"/>
          <dgm:chPref val="0"/>
        </dgm:presLayoutVars>
      </dgm:prSet>
      <dgm:spPr/>
      <dgm:t>
        <a:bodyPr/>
        <a:lstStyle/>
        <a:p>
          <a:endParaRPr lang="en-US"/>
        </a:p>
      </dgm:t>
    </dgm:pt>
  </dgm:ptLst>
  <dgm:cxnLst>
    <dgm:cxn modelId="{9D3190BB-DF57-5D46-99C7-12F28974B310}" type="presOf" srcId="{B5C09AAF-F28E-AD48-855C-22303B298877}" destId="{E8C6D21C-5BA3-694B-A2AE-DA65A3241710}" srcOrd="0" destOrd="0" presId="urn:microsoft.com/office/officeart/2005/8/layout/matrix1"/>
    <dgm:cxn modelId="{F495DBA0-41F2-8448-ADD1-AAB5DACF2DFF}" type="presOf" srcId="{CF7B2AB8-F6D7-6947-A0C7-9DCDE3A27108}" destId="{68A56627-9C38-464A-8BF4-E749009E7317}" srcOrd="1" destOrd="0" presId="urn:microsoft.com/office/officeart/2005/8/layout/matrix1"/>
    <dgm:cxn modelId="{2DE1EB11-7749-8541-A48C-0EE53E9BF1D2}" type="presOf" srcId="{0B1F0D7B-0A1D-614D-8FB2-902CD171548C}" destId="{29C8F544-2B4D-0042-B46B-6B796B5E4FD6}" srcOrd="1" destOrd="0" presId="urn:microsoft.com/office/officeart/2005/8/layout/matrix1"/>
    <dgm:cxn modelId="{E9F1855D-28B8-E948-9043-E38F075670C6}" srcId="{D3771E8D-A6EC-7549-8A40-5442BF4413D1}" destId="{CF7B2AB8-F6D7-6947-A0C7-9DCDE3A27108}" srcOrd="1" destOrd="0" parTransId="{91AD4F34-CD24-BD4D-9636-DDBA276F0019}" sibTransId="{1F209C4B-1292-234E-BF39-8C132787AA8B}"/>
    <dgm:cxn modelId="{1130D1EF-2A95-8D4B-90C6-73CDF7001E0E}" srcId="{D3771E8D-A6EC-7549-8A40-5442BF4413D1}" destId="{ABD73CA3-C9C5-DC44-8B4E-BF01236A7C54}" srcOrd="3" destOrd="0" parTransId="{91B76AF5-CA9B-7F49-88C7-B1C08211B172}" sibTransId="{25CA78A8-69C6-1344-9110-EC1274608137}"/>
    <dgm:cxn modelId="{49E7BC56-EFFA-EF43-AB69-A1AD53E6C483}" type="presOf" srcId="{0B1F0D7B-0A1D-614D-8FB2-902CD171548C}" destId="{99DD6130-5830-CB4A-9FFE-A29210166D97}" srcOrd="0" destOrd="0" presId="urn:microsoft.com/office/officeart/2005/8/layout/matrix1"/>
    <dgm:cxn modelId="{7686541A-D483-C341-8461-8D0091E6CE93}" type="presOf" srcId="{ABD73CA3-C9C5-DC44-8B4E-BF01236A7C54}" destId="{34F0A75C-0CA2-884B-80F3-7EBC01C9F598}" srcOrd="1" destOrd="0" presId="urn:microsoft.com/office/officeart/2005/8/layout/matrix1"/>
    <dgm:cxn modelId="{A124E1C3-4750-3B4D-B815-AC3E41CF00B1}" srcId="{D3771E8D-A6EC-7549-8A40-5442BF4413D1}" destId="{0B1F0D7B-0A1D-614D-8FB2-902CD171548C}" srcOrd="0" destOrd="0" parTransId="{CD97E614-A352-1245-BA5B-71A59DA1AE94}" sibTransId="{2687CAF1-AAC2-6542-9C67-6293184BFCC5}"/>
    <dgm:cxn modelId="{E8877166-4050-2541-872B-0D9FA5631829}" srcId="{D3771E8D-A6EC-7549-8A40-5442BF4413D1}" destId="{67C5ADBD-49E3-3B49-8C7D-62D1C074A929}" srcOrd="2" destOrd="0" parTransId="{ED850B53-BB9F-D64C-A263-49045FFCF515}" sibTransId="{02702D2F-15BD-F844-85A6-AAC9BB8FA725}"/>
    <dgm:cxn modelId="{784EB400-799D-4248-B6E6-EA9F65F59F89}" type="presOf" srcId="{67C5ADBD-49E3-3B49-8C7D-62D1C074A929}" destId="{81833447-F1FB-AC41-8028-0EA90EE0A37D}" srcOrd="1" destOrd="0" presId="urn:microsoft.com/office/officeart/2005/8/layout/matrix1"/>
    <dgm:cxn modelId="{0B1D947C-5FA3-9B4D-A40E-34947B5528DC}" type="presOf" srcId="{ABD73CA3-C9C5-DC44-8B4E-BF01236A7C54}" destId="{ECE07606-23E4-6C49-BCE9-EEEEA128C032}" srcOrd="0" destOrd="0" presId="urn:microsoft.com/office/officeart/2005/8/layout/matrix1"/>
    <dgm:cxn modelId="{115233F3-8E39-9C4D-BB6D-91889E447AAF}" srcId="{B5C09AAF-F28E-AD48-855C-22303B298877}" destId="{D3771E8D-A6EC-7549-8A40-5442BF4413D1}" srcOrd="0" destOrd="0" parTransId="{775D4C40-8EB5-E346-BF87-73F9E31F7158}" sibTransId="{B1622FF1-5070-204A-B1E7-B791FC423DEF}"/>
    <dgm:cxn modelId="{46BC12DE-E4DD-884A-B52B-EF07420C8D01}" type="presOf" srcId="{67C5ADBD-49E3-3B49-8C7D-62D1C074A929}" destId="{99DA366F-6CC4-3A47-AC40-E3466DCE1E7B}" srcOrd="0" destOrd="0" presId="urn:microsoft.com/office/officeart/2005/8/layout/matrix1"/>
    <dgm:cxn modelId="{39F1F05F-53E4-694E-987C-83D35FFCBC96}" type="presOf" srcId="{CF7B2AB8-F6D7-6947-A0C7-9DCDE3A27108}" destId="{8F361A78-187C-014E-B46B-D1F42BDEB151}" srcOrd="0" destOrd="0" presId="urn:microsoft.com/office/officeart/2005/8/layout/matrix1"/>
    <dgm:cxn modelId="{27E06225-EEF4-A743-ACFB-EB6054270A4A}" type="presOf" srcId="{D3771E8D-A6EC-7549-8A40-5442BF4413D1}" destId="{B3637BA6-7E90-B140-8B14-7B1C69819FC9}" srcOrd="0" destOrd="0" presId="urn:microsoft.com/office/officeart/2005/8/layout/matrix1"/>
    <dgm:cxn modelId="{98E5F807-F423-C34D-8B51-56634923842C}" type="presParOf" srcId="{E8C6D21C-5BA3-694B-A2AE-DA65A3241710}" destId="{A5A0BEC7-58BF-D44C-A37F-7941B5DBCA52}" srcOrd="0" destOrd="0" presId="urn:microsoft.com/office/officeart/2005/8/layout/matrix1"/>
    <dgm:cxn modelId="{7C60B34F-D808-2947-A429-868F968A2B2F}" type="presParOf" srcId="{A5A0BEC7-58BF-D44C-A37F-7941B5DBCA52}" destId="{99DD6130-5830-CB4A-9FFE-A29210166D97}" srcOrd="0" destOrd="0" presId="urn:microsoft.com/office/officeart/2005/8/layout/matrix1"/>
    <dgm:cxn modelId="{60BC9C2B-DA14-C845-86A0-EEDC88D02592}" type="presParOf" srcId="{A5A0BEC7-58BF-D44C-A37F-7941B5DBCA52}" destId="{29C8F544-2B4D-0042-B46B-6B796B5E4FD6}" srcOrd="1" destOrd="0" presId="urn:microsoft.com/office/officeart/2005/8/layout/matrix1"/>
    <dgm:cxn modelId="{4EF6E0FE-72BA-6F44-81A6-339BBFFA00D4}" type="presParOf" srcId="{A5A0BEC7-58BF-D44C-A37F-7941B5DBCA52}" destId="{8F361A78-187C-014E-B46B-D1F42BDEB151}" srcOrd="2" destOrd="0" presId="urn:microsoft.com/office/officeart/2005/8/layout/matrix1"/>
    <dgm:cxn modelId="{D859B740-B4BC-8F47-A214-F44A9EDD58EC}" type="presParOf" srcId="{A5A0BEC7-58BF-D44C-A37F-7941B5DBCA52}" destId="{68A56627-9C38-464A-8BF4-E749009E7317}" srcOrd="3" destOrd="0" presId="urn:microsoft.com/office/officeart/2005/8/layout/matrix1"/>
    <dgm:cxn modelId="{4C58A358-97F9-2649-A611-1CD44ABDC7FF}" type="presParOf" srcId="{A5A0BEC7-58BF-D44C-A37F-7941B5DBCA52}" destId="{99DA366F-6CC4-3A47-AC40-E3466DCE1E7B}" srcOrd="4" destOrd="0" presId="urn:microsoft.com/office/officeart/2005/8/layout/matrix1"/>
    <dgm:cxn modelId="{97AE9BFB-0ADD-CB46-A73A-EBF2C817DF87}" type="presParOf" srcId="{A5A0BEC7-58BF-D44C-A37F-7941B5DBCA52}" destId="{81833447-F1FB-AC41-8028-0EA90EE0A37D}" srcOrd="5" destOrd="0" presId="urn:microsoft.com/office/officeart/2005/8/layout/matrix1"/>
    <dgm:cxn modelId="{1096D8CF-EF0B-3942-A8DF-5788FC330CE9}" type="presParOf" srcId="{A5A0BEC7-58BF-D44C-A37F-7941B5DBCA52}" destId="{ECE07606-23E4-6C49-BCE9-EEEEA128C032}" srcOrd="6" destOrd="0" presId="urn:microsoft.com/office/officeart/2005/8/layout/matrix1"/>
    <dgm:cxn modelId="{F2D6620F-996A-244A-A290-46B43F5F286E}" type="presParOf" srcId="{A5A0BEC7-58BF-D44C-A37F-7941B5DBCA52}" destId="{34F0A75C-0CA2-884B-80F3-7EBC01C9F598}" srcOrd="7" destOrd="0" presId="urn:microsoft.com/office/officeart/2005/8/layout/matrix1"/>
    <dgm:cxn modelId="{6ACE1CDD-2B46-6346-A362-FAF54E654B28}" type="presParOf" srcId="{E8C6D21C-5BA3-694B-A2AE-DA65A3241710}" destId="{B3637BA6-7E90-B140-8B14-7B1C69819FC9}"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6130-5830-CB4A-9FFE-A29210166D97}">
      <dsp:nvSpPr>
        <dsp:cNvPr id="0" name=""/>
        <dsp:cNvSpPr/>
      </dsp:nvSpPr>
      <dsp:spPr>
        <a:xfrm rot="16200000">
          <a:off x="659301" y="-659301"/>
          <a:ext cx="2186781" cy="3505384"/>
        </a:xfrm>
        <a:prstGeom prst="round1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Legal</a:t>
          </a:r>
          <a:endParaRPr lang="en-US" sz="3700" kern="1200" dirty="0">
            <a:latin typeface="Calibri"/>
            <a:cs typeface="Calibri"/>
          </a:endParaRPr>
        </a:p>
      </dsp:txBody>
      <dsp:txXfrm rot="5400000">
        <a:off x="0" y="0"/>
        <a:ext cx="3505384" cy="1640086"/>
      </dsp:txXfrm>
    </dsp:sp>
    <dsp:sp modelId="{8F361A78-187C-014E-B46B-D1F42BDEB151}">
      <dsp:nvSpPr>
        <dsp:cNvPr id="0" name=""/>
        <dsp:cNvSpPr/>
      </dsp:nvSpPr>
      <dsp:spPr>
        <a:xfrm>
          <a:off x="3505384" y="0"/>
          <a:ext cx="3505384" cy="2186781"/>
        </a:xfrm>
        <a:prstGeom prst="round1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Guiding Principles</a:t>
          </a:r>
          <a:endParaRPr lang="en-US" sz="3700" kern="1200" dirty="0">
            <a:latin typeface="Calibri"/>
            <a:cs typeface="Calibri"/>
          </a:endParaRPr>
        </a:p>
      </dsp:txBody>
      <dsp:txXfrm>
        <a:off x="3505384" y="0"/>
        <a:ext cx="3505384" cy="1640086"/>
      </dsp:txXfrm>
    </dsp:sp>
    <dsp:sp modelId="{99DA366F-6CC4-3A47-AC40-E3466DCE1E7B}">
      <dsp:nvSpPr>
        <dsp:cNvPr id="0" name=""/>
        <dsp:cNvSpPr/>
      </dsp:nvSpPr>
      <dsp:spPr>
        <a:xfrm rot="10800000">
          <a:off x="0" y="2186781"/>
          <a:ext cx="3505384" cy="2186781"/>
        </a:xfrm>
        <a:prstGeom prst="round1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Values</a:t>
          </a:r>
          <a:endParaRPr lang="en-US" sz="3700" kern="1200" dirty="0">
            <a:latin typeface="Calibri"/>
            <a:cs typeface="Calibri"/>
          </a:endParaRPr>
        </a:p>
      </dsp:txBody>
      <dsp:txXfrm rot="10800000">
        <a:off x="0" y="2733476"/>
        <a:ext cx="3505384" cy="1640086"/>
      </dsp:txXfrm>
    </dsp:sp>
    <dsp:sp modelId="{ECE07606-23E4-6C49-BCE9-EEEEA128C032}">
      <dsp:nvSpPr>
        <dsp:cNvPr id="0" name=""/>
        <dsp:cNvSpPr/>
      </dsp:nvSpPr>
      <dsp:spPr>
        <a:xfrm rot="5400000">
          <a:off x="4164686" y="1527480"/>
          <a:ext cx="2186781" cy="3505384"/>
        </a:xfrm>
        <a:prstGeom prst="round1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Empirical Evidence</a:t>
          </a:r>
          <a:endParaRPr lang="en-US" sz="3700" kern="1200" dirty="0">
            <a:latin typeface="Calibri"/>
            <a:cs typeface="Calibri"/>
          </a:endParaRPr>
        </a:p>
      </dsp:txBody>
      <dsp:txXfrm rot="-5400000">
        <a:off x="3505384" y="2733476"/>
        <a:ext cx="3505384" cy="1640086"/>
      </dsp:txXfrm>
    </dsp:sp>
    <dsp:sp modelId="{B3637BA6-7E90-B140-8B14-7B1C69819FC9}">
      <dsp:nvSpPr>
        <dsp:cNvPr id="0" name=""/>
        <dsp:cNvSpPr/>
      </dsp:nvSpPr>
      <dsp:spPr>
        <a:xfrm>
          <a:off x="2453769" y="1640086"/>
          <a:ext cx="2103230" cy="109339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Calibri"/>
              <a:cs typeface="Calibri"/>
            </a:rPr>
            <a:t>Inclusion</a:t>
          </a:r>
          <a:endParaRPr lang="en-US" sz="3700" kern="1200" dirty="0">
            <a:latin typeface="Calibri"/>
            <a:cs typeface="Calibri"/>
          </a:endParaRPr>
        </a:p>
      </dsp:txBody>
      <dsp:txXfrm>
        <a:off x="2507144" y="1693461"/>
        <a:ext cx="1996480" cy="9866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D7784-12D0-4C2A-A3EA-A7D705521B9F}">
      <dsp:nvSpPr>
        <dsp:cNvPr id="0" name=""/>
        <dsp:cNvSpPr/>
      </dsp:nvSpPr>
      <dsp:spPr>
        <a:xfrm>
          <a:off x="2347194" y="0"/>
          <a:ext cx="2817867" cy="281786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Membership</a:t>
          </a:r>
        </a:p>
      </dsp:txBody>
      <dsp:txXfrm>
        <a:off x="2722910" y="493126"/>
        <a:ext cx="2066435" cy="1268040"/>
      </dsp:txXfrm>
    </dsp:sp>
    <dsp:sp modelId="{206455EB-2C75-D64C-9EC4-A9BEEAFDA654}">
      <dsp:nvSpPr>
        <dsp:cNvPr id="0" name=""/>
        <dsp:cNvSpPr/>
      </dsp:nvSpPr>
      <dsp:spPr>
        <a:xfrm>
          <a:off x="3363975" y="1819872"/>
          <a:ext cx="2817867" cy="281786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Skills</a:t>
          </a:r>
        </a:p>
      </dsp:txBody>
      <dsp:txXfrm>
        <a:off x="4225773" y="2547821"/>
        <a:ext cx="1690720" cy="1549826"/>
      </dsp:txXfrm>
    </dsp:sp>
    <dsp:sp modelId="{E6FC25BC-D21C-9F45-9D30-8F5FB86151B7}">
      <dsp:nvSpPr>
        <dsp:cNvPr id="0" name=""/>
        <dsp:cNvSpPr/>
      </dsp:nvSpPr>
      <dsp:spPr>
        <a:xfrm>
          <a:off x="1330414" y="1819872"/>
          <a:ext cx="2817867" cy="281786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Relationships</a:t>
          </a:r>
        </a:p>
      </dsp:txBody>
      <dsp:txXfrm>
        <a:off x="1595763" y="2547821"/>
        <a:ext cx="1690720" cy="15498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6130-5830-CB4A-9FFE-A29210166D97}">
      <dsp:nvSpPr>
        <dsp:cNvPr id="0" name=""/>
        <dsp:cNvSpPr/>
      </dsp:nvSpPr>
      <dsp:spPr>
        <a:xfrm rot="16200000">
          <a:off x="-95913" y="95913"/>
          <a:ext cx="2036795" cy="1844968"/>
        </a:xfrm>
        <a:prstGeom prst="round1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Legal</a:t>
          </a:r>
          <a:endParaRPr lang="en-US" sz="2400" kern="1200" dirty="0">
            <a:latin typeface="Calibri"/>
            <a:cs typeface="Calibri"/>
          </a:endParaRPr>
        </a:p>
      </dsp:txBody>
      <dsp:txXfrm rot="5400000">
        <a:off x="-1" y="1"/>
        <a:ext cx="1844968" cy="1527596"/>
      </dsp:txXfrm>
    </dsp:sp>
    <dsp:sp modelId="{8F361A78-187C-014E-B46B-D1F42BDEB151}">
      <dsp:nvSpPr>
        <dsp:cNvPr id="0" name=""/>
        <dsp:cNvSpPr/>
      </dsp:nvSpPr>
      <dsp:spPr>
        <a:xfrm>
          <a:off x="1844968" y="0"/>
          <a:ext cx="1844968" cy="2036795"/>
        </a:xfrm>
        <a:prstGeom prst="round1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Guiding Principles</a:t>
          </a:r>
          <a:endParaRPr lang="en-US" sz="2400" kern="1200" dirty="0">
            <a:latin typeface="Calibri"/>
            <a:cs typeface="Calibri"/>
          </a:endParaRPr>
        </a:p>
      </dsp:txBody>
      <dsp:txXfrm>
        <a:off x="1844968" y="0"/>
        <a:ext cx="1844968" cy="1527596"/>
      </dsp:txXfrm>
    </dsp:sp>
    <dsp:sp modelId="{99DA366F-6CC4-3A47-AC40-E3466DCE1E7B}">
      <dsp:nvSpPr>
        <dsp:cNvPr id="0" name=""/>
        <dsp:cNvSpPr/>
      </dsp:nvSpPr>
      <dsp:spPr>
        <a:xfrm rot="10800000">
          <a:off x="0" y="2036795"/>
          <a:ext cx="1844968" cy="2036795"/>
        </a:xfrm>
        <a:prstGeom prst="round1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Values</a:t>
          </a:r>
          <a:endParaRPr lang="en-US" sz="2400" kern="1200" dirty="0">
            <a:latin typeface="Calibri"/>
            <a:cs typeface="Calibri"/>
          </a:endParaRPr>
        </a:p>
      </dsp:txBody>
      <dsp:txXfrm rot="10800000">
        <a:off x="0" y="2545994"/>
        <a:ext cx="1844968" cy="1527596"/>
      </dsp:txXfrm>
    </dsp:sp>
    <dsp:sp modelId="{ECE07606-23E4-6C49-BCE9-EEEEA128C032}">
      <dsp:nvSpPr>
        <dsp:cNvPr id="0" name=""/>
        <dsp:cNvSpPr/>
      </dsp:nvSpPr>
      <dsp:spPr>
        <a:xfrm rot="5400000">
          <a:off x="1749054" y="2132709"/>
          <a:ext cx="2036795" cy="1844968"/>
        </a:xfrm>
        <a:prstGeom prst="round1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Empirical Evidence</a:t>
          </a:r>
          <a:endParaRPr lang="en-US" sz="2400" kern="1200" dirty="0">
            <a:latin typeface="Calibri"/>
            <a:cs typeface="Calibri"/>
          </a:endParaRPr>
        </a:p>
      </dsp:txBody>
      <dsp:txXfrm rot="-5400000">
        <a:off x="1844967" y="2545994"/>
        <a:ext cx="1844968" cy="1527596"/>
      </dsp:txXfrm>
    </dsp:sp>
    <dsp:sp modelId="{B3637BA6-7E90-B140-8B14-7B1C69819FC9}">
      <dsp:nvSpPr>
        <dsp:cNvPr id="0" name=""/>
        <dsp:cNvSpPr/>
      </dsp:nvSpPr>
      <dsp:spPr>
        <a:xfrm>
          <a:off x="1291477" y="1527596"/>
          <a:ext cx="1106980" cy="1018397"/>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a:cs typeface="Calibri"/>
            </a:rPr>
            <a:t>Inclusion</a:t>
          </a:r>
          <a:endParaRPr lang="en-US" sz="1800" kern="1200" dirty="0">
            <a:latin typeface="Calibri"/>
            <a:cs typeface="Calibri"/>
          </a:endParaRPr>
        </a:p>
      </dsp:txBody>
      <dsp:txXfrm>
        <a:off x="1341191" y="1577310"/>
        <a:ext cx="1007552" cy="918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6130-5830-CB4A-9FFE-A29210166D97}">
      <dsp:nvSpPr>
        <dsp:cNvPr id="0" name=""/>
        <dsp:cNvSpPr/>
      </dsp:nvSpPr>
      <dsp:spPr>
        <a:xfrm rot="16200000">
          <a:off x="1807727" y="151751"/>
          <a:ext cx="2262981" cy="1959479"/>
        </a:xfrm>
        <a:prstGeom prst="round1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Guiding Principles</a:t>
          </a:r>
          <a:endParaRPr lang="en-US" sz="2000" kern="1200" dirty="0">
            <a:latin typeface="Calibri"/>
            <a:cs typeface="Calibri"/>
          </a:endParaRPr>
        </a:p>
      </dsp:txBody>
      <dsp:txXfrm rot="5400000">
        <a:off x="1959479" y="0"/>
        <a:ext cx="1959479" cy="1697236"/>
      </dsp:txXfrm>
    </dsp:sp>
    <dsp:sp modelId="{8F361A78-187C-014E-B46B-D1F42BDEB151}">
      <dsp:nvSpPr>
        <dsp:cNvPr id="0" name=""/>
        <dsp:cNvSpPr/>
      </dsp:nvSpPr>
      <dsp:spPr>
        <a:xfrm>
          <a:off x="0" y="0"/>
          <a:ext cx="1959479" cy="2262981"/>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 </a:t>
          </a:r>
          <a:endParaRPr lang="en-US" sz="6000" kern="1200" dirty="0"/>
        </a:p>
      </dsp:txBody>
      <dsp:txXfrm>
        <a:off x="0" y="0"/>
        <a:ext cx="1959479" cy="1697236"/>
      </dsp:txXfrm>
    </dsp:sp>
    <dsp:sp modelId="{99DA366F-6CC4-3A47-AC40-E3466DCE1E7B}">
      <dsp:nvSpPr>
        <dsp:cNvPr id="0" name=""/>
        <dsp:cNvSpPr/>
      </dsp:nvSpPr>
      <dsp:spPr>
        <a:xfrm rot="10800000">
          <a:off x="0" y="2262981"/>
          <a:ext cx="1959479" cy="2262981"/>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 </a:t>
          </a:r>
          <a:endParaRPr lang="en-US" sz="6000" kern="1200" dirty="0"/>
        </a:p>
      </dsp:txBody>
      <dsp:txXfrm rot="10800000">
        <a:off x="0" y="2828726"/>
        <a:ext cx="1959479" cy="1697236"/>
      </dsp:txXfrm>
    </dsp:sp>
    <dsp:sp modelId="{ECE07606-23E4-6C49-BCE9-EEEEA128C032}">
      <dsp:nvSpPr>
        <dsp:cNvPr id="0" name=""/>
        <dsp:cNvSpPr/>
      </dsp:nvSpPr>
      <dsp:spPr>
        <a:xfrm rot="5400000">
          <a:off x="1807727" y="2414732"/>
          <a:ext cx="2262981" cy="1959479"/>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 </a:t>
          </a:r>
          <a:endParaRPr lang="en-US" sz="6000" kern="1200" dirty="0"/>
        </a:p>
      </dsp:txBody>
      <dsp:txXfrm rot="-5400000">
        <a:off x="1959479" y="2828726"/>
        <a:ext cx="1959479" cy="1697236"/>
      </dsp:txXfrm>
    </dsp:sp>
    <dsp:sp modelId="{B3637BA6-7E90-B140-8B14-7B1C69819FC9}">
      <dsp:nvSpPr>
        <dsp:cNvPr id="0" name=""/>
        <dsp:cNvSpPr/>
      </dsp:nvSpPr>
      <dsp:spPr>
        <a:xfrm>
          <a:off x="1192689" y="1697236"/>
          <a:ext cx="1533578" cy="113149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Inclusion</a:t>
          </a:r>
          <a:endParaRPr lang="en-US" sz="2000" kern="1200" dirty="0">
            <a:latin typeface="Calibri"/>
            <a:cs typeface="Calibri"/>
          </a:endParaRPr>
        </a:p>
      </dsp:txBody>
      <dsp:txXfrm>
        <a:off x="1247924" y="1752471"/>
        <a:ext cx="1423108" cy="102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37F2A-6AB3-4046-8879-6D4B0E31FA5F}">
      <dsp:nvSpPr>
        <dsp:cNvPr id="0" name=""/>
        <dsp:cNvSpPr/>
      </dsp:nvSpPr>
      <dsp:spPr>
        <a:xfrm>
          <a:off x="2934633" y="1614584"/>
          <a:ext cx="1151912" cy="1151912"/>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Calibri"/>
              <a:cs typeface="Calibri"/>
            </a:rPr>
            <a:t>Individual</a:t>
          </a:r>
          <a:endParaRPr lang="en-US" sz="1800" kern="1200" dirty="0">
            <a:solidFill>
              <a:srgbClr val="000000"/>
            </a:solidFill>
            <a:latin typeface="Calibri"/>
            <a:cs typeface="Calibri"/>
          </a:endParaRPr>
        </a:p>
      </dsp:txBody>
      <dsp:txXfrm>
        <a:off x="2934633" y="1614584"/>
        <a:ext cx="1151912" cy="1151912"/>
      </dsp:txXfrm>
    </dsp:sp>
    <dsp:sp modelId="{E3C01C4F-1A56-3F4D-8D54-E3E5C4610558}">
      <dsp:nvSpPr>
        <dsp:cNvPr id="0" name=""/>
        <dsp:cNvSpPr/>
      </dsp:nvSpPr>
      <dsp:spPr>
        <a:xfrm rot="16200000">
          <a:off x="3388748" y="1195767"/>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a:off x="3425300" y="1310649"/>
        <a:ext cx="170577" cy="234990"/>
      </dsp:txXfrm>
    </dsp:sp>
    <dsp:sp modelId="{BC70B50D-A8FE-2348-8DF2-D92D5DB3A90B}">
      <dsp:nvSpPr>
        <dsp:cNvPr id="0" name=""/>
        <dsp:cNvSpPr/>
      </dsp:nvSpPr>
      <dsp:spPr>
        <a:xfrm>
          <a:off x="2934633" y="2895"/>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Can’t Read</a:t>
          </a:r>
          <a:endParaRPr lang="en-US" sz="1200" kern="1200" dirty="0">
            <a:solidFill>
              <a:srgbClr val="000000"/>
            </a:solidFill>
            <a:latin typeface="Calibri"/>
            <a:cs typeface="Calibri"/>
          </a:endParaRPr>
        </a:p>
      </dsp:txBody>
      <dsp:txXfrm>
        <a:off x="3103327" y="171589"/>
        <a:ext cx="814524" cy="814524"/>
      </dsp:txXfrm>
    </dsp:sp>
    <dsp:sp modelId="{E2F2530E-2A05-764A-BF7A-CAAE8CED7077}">
      <dsp:nvSpPr>
        <dsp:cNvPr id="0" name=""/>
        <dsp:cNvSpPr/>
      </dsp:nvSpPr>
      <dsp:spPr>
        <a:xfrm rot="19800000">
          <a:off x="4080657" y="1595241"/>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a:off x="4085554" y="1691847"/>
        <a:ext cx="170577" cy="234990"/>
      </dsp:txXfrm>
    </dsp:sp>
    <dsp:sp modelId="{3D2774AD-2FDD-B944-9B40-5930DDABC783}">
      <dsp:nvSpPr>
        <dsp:cNvPr id="0" name=""/>
        <dsp:cNvSpPr/>
      </dsp:nvSpPr>
      <dsp:spPr>
        <a:xfrm>
          <a:off x="4330396" y="808740"/>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Can’t Concentrate</a:t>
          </a:r>
          <a:endParaRPr lang="en-US" sz="1200" kern="1200" dirty="0">
            <a:solidFill>
              <a:srgbClr val="000000"/>
            </a:solidFill>
            <a:latin typeface="Calibri"/>
            <a:cs typeface="Calibri"/>
          </a:endParaRPr>
        </a:p>
      </dsp:txBody>
      <dsp:txXfrm>
        <a:off x="4499090" y="977434"/>
        <a:ext cx="814524" cy="814524"/>
      </dsp:txXfrm>
    </dsp:sp>
    <dsp:sp modelId="{456EE688-12F5-0D44-8E19-48556062E3C3}">
      <dsp:nvSpPr>
        <dsp:cNvPr id="0" name=""/>
        <dsp:cNvSpPr/>
      </dsp:nvSpPr>
      <dsp:spPr>
        <a:xfrm rot="1800000">
          <a:off x="4080657" y="2394189"/>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a:off x="4085554" y="2454243"/>
        <a:ext cx="170577" cy="234990"/>
      </dsp:txXfrm>
    </dsp:sp>
    <dsp:sp modelId="{A6056C43-B013-F14E-BC6D-7A476ED37277}">
      <dsp:nvSpPr>
        <dsp:cNvPr id="0" name=""/>
        <dsp:cNvSpPr/>
      </dsp:nvSpPr>
      <dsp:spPr>
        <a:xfrm>
          <a:off x="4330396" y="2420428"/>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Can’t Talk</a:t>
          </a:r>
          <a:endParaRPr lang="en-US" sz="1200" kern="1200" dirty="0">
            <a:solidFill>
              <a:srgbClr val="000000"/>
            </a:solidFill>
            <a:latin typeface="Calibri"/>
            <a:cs typeface="Calibri"/>
          </a:endParaRPr>
        </a:p>
      </dsp:txBody>
      <dsp:txXfrm>
        <a:off x="4499090" y="2589122"/>
        <a:ext cx="814524" cy="814524"/>
      </dsp:txXfrm>
    </dsp:sp>
    <dsp:sp modelId="{770EF441-CF92-4E46-9C19-EA239E973126}">
      <dsp:nvSpPr>
        <dsp:cNvPr id="0" name=""/>
        <dsp:cNvSpPr/>
      </dsp:nvSpPr>
      <dsp:spPr>
        <a:xfrm rot="5400000">
          <a:off x="3388748" y="2793663"/>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a:off x="3425300" y="2835441"/>
        <a:ext cx="170577" cy="234990"/>
      </dsp:txXfrm>
    </dsp:sp>
    <dsp:sp modelId="{A0D63630-C4AC-9449-A861-30F042AA6D7F}">
      <dsp:nvSpPr>
        <dsp:cNvPr id="0" name=""/>
        <dsp:cNvSpPr/>
      </dsp:nvSpPr>
      <dsp:spPr>
        <a:xfrm>
          <a:off x="2934633" y="3226272"/>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Is Blind</a:t>
          </a:r>
          <a:endParaRPr lang="en-US" sz="1200" kern="1200" dirty="0">
            <a:solidFill>
              <a:srgbClr val="000000"/>
            </a:solidFill>
            <a:latin typeface="Calibri"/>
            <a:cs typeface="Calibri"/>
          </a:endParaRPr>
        </a:p>
      </dsp:txBody>
      <dsp:txXfrm>
        <a:off x="3103327" y="3394966"/>
        <a:ext cx="814524" cy="814524"/>
      </dsp:txXfrm>
    </dsp:sp>
    <dsp:sp modelId="{90C73F5C-E292-EF4A-92BD-C00877948545}">
      <dsp:nvSpPr>
        <dsp:cNvPr id="0" name=""/>
        <dsp:cNvSpPr/>
      </dsp:nvSpPr>
      <dsp:spPr>
        <a:xfrm rot="9000000">
          <a:off x="2696839" y="2394189"/>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rot="10800000">
        <a:off x="2765046" y="2454243"/>
        <a:ext cx="170577" cy="234990"/>
      </dsp:txXfrm>
    </dsp:sp>
    <dsp:sp modelId="{8205155D-E2B4-634D-882A-09D12920107F}">
      <dsp:nvSpPr>
        <dsp:cNvPr id="0" name=""/>
        <dsp:cNvSpPr/>
      </dsp:nvSpPr>
      <dsp:spPr>
        <a:xfrm>
          <a:off x="1538870" y="2420428"/>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Can’t Walk</a:t>
          </a:r>
          <a:endParaRPr lang="en-US" sz="1200" kern="1200" dirty="0">
            <a:solidFill>
              <a:srgbClr val="000000"/>
            </a:solidFill>
            <a:latin typeface="Calibri"/>
            <a:cs typeface="Calibri"/>
          </a:endParaRPr>
        </a:p>
      </dsp:txBody>
      <dsp:txXfrm>
        <a:off x="1707564" y="2589122"/>
        <a:ext cx="814524" cy="814524"/>
      </dsp:txXfrm>
    </dsp:sp>
    <dsp:sp modelId="{60426566-B211-9441-B101-D92DA5689F5E}">
      <dsp:nvSpPr>
        <dsp:cNvPr id="0" name=""/>
        <dsp:cNvSpPr/>
      </dsp:nvSpPr>
      <dsp:spPr>
        <a:xfrm rot="12600000">
          <a:off x="2696839" y="1595241"/>
          <a:ext cx="243681" cy="39165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rgbClr val="000000"/>
            </a:solidFill>
          </a:endParaRPr>
        </a:p>
      </dsp:txBody>
      <dsp:txXfrm rot="10800000">
        <a:off x="2765046" y="1691847"/>
        <a:ext cx="170577" cy="234990"/>
      </dsp:txXfrm>
    </dsp:sp>
    <dsp:sp modelId="{40E0975A-0D26-1D42-A63B-FE5AEB793294}">
      <dsp:nvSpPr>
        <dsp:cNvPr id="0" name=""/>
        <dsp:cNvSpPr/>
      </dsp:nvSpPr>
      <dsp:spPr>
        <a:xfrm>
          <a:off x="1538870" y="808740"/>
          <a:ext cx="1151912" cy="11519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Has Autism</a:t>
          </a:r>
          <a:endParaRPr lang="en-US" sz="1200" kern="1200" dirty="0">
            <a:solidFill>
              <a:srgbClr val="000000"/>
            </a:solidFill>
            <a:latin typeface="Calibri"/>
            <a:cs typeface="Calibri"/>
          </a:endParaRPr>
        </a:p>
      </dsp:txBody>
      <dsp:txXfrm>
        <a:off x="1707564" y="977434"/>
        <a:ext cx="814524" cy="814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65C2B-7AC4-7A44-8C3B-5D644A6B4578}">
      <dsp:nvSpPr>
        <dsp:cNvPr id="0" name=""/>
        <dsp:cNvSpPr/>
      </dsp:nvSpPr>
      <dsp:spPr>
        <a:xfrm>
          <a:off x="2526970" y="1586662"/>
          <a:ext cx="1132831" cy="1132831"/>
        </a:xfrm>
        <a:prstGeom prst="round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Individual</a:t>
          </a:r>
          <a:endParaRPr lang="en-US" sz="1800" kern="1200" dirty="0">
            <a:solidFill>
              <a:srgbClr val="000000"/>
            </a:solidFill>
          </a:endParaRPr>
        </a:p>
      </dsp:txBody>
      <dsp:txXfrm>
        <a:off x="2582270" y="1641962"/>
        <a:ext cx="1022231" cy="1022231"/>
      </dsp:txXfrm>
    </dsp:sp>
    <dsp:sp modelId="{A9443825-9B0D-8C42-8B15-1587E130A61A}">
      <dsp:nvSpPr>
        <dsp:cNvPr id="0" name=""/>
        <dsp:cNvSpPr/>
      </dsp:nvSpPr>
      <dsp:spPr>
        <a:xfrm rot="16200000" flipH="1">
          <a:off x="2877104" y="1156988"/>
          <a:ext cx="403851" cy="421221"/>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a:off x="2937682" y="1180655"/>
        <a:ext cx="282696" cy="252733"/>
      </dsp:txXfrm>
    </dsp:sp>
    <dsp:sp modelId="{7553E69C-D314-F745-9D55-ACF61A8D9469}">
      <dsp:nvSpPr>
        <dsp:cNvPr id="0" name=""/>
        <dsp:cNvSpPr/>
      </dsp:nvSpPr>
      <dsp:spPr>
        <a:xfrm>
          <a:off x="2526970" y="2153"/>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Background Noise</a:t>
          </a:r>
          <a:endParaRPr lang="en-US" sz="1200" kern="1200" dirty="0">
            <a:solidFill>
              <a:srgbClr val="000000"/>
            </a:solidFill>
            <a:latin typeface="Calibri"/>
            <a:cs typeface="Calibri"/>
          </a:endParaRPr>
        </a:p>
      </dsp:txBody>
      <dsp:txXfrm>
        <a:off x="2692869" y="168052"/>
        <a:ext cx="801033" cy="801033"/>
      </dsp:txXfrm>
    </dsp:sp>
    <dsp:sp modelId="{AC8CB2CF-54B9-624D-8B70-47B4AB25A55B}">
      <dsp:nvSpPr>
        <dsp:cNvPr id="0" name=""/>
        <dsp:cNvSpPr/>
      </dsp:nvSpPr>
      <dsp:spPr>
        <a:xfrm rot="18925337" flipH="1">
          <a:off x="3562433" y="1582154"/>
          <a:ext cx="422401" cy="385162"/>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a:off x="3661360" y="1618635"/>
        <a:ext cx="306852" cy="231098"/>
      </dsp:txXfrm>
    </dsp:sp>
    <dsp:sp modelId="{55BBD967-6A71-424C-9C08-19AFEA593E9E}">
      <dsp:nvSpPr>
        <dsp:cNvPr id="0" name=""/>
        <dsp:cNvSpPr/>
      </dsp:nvSpPr>
      <dsp:spPr>
        <a:xfrm>
          <a:off x="3899195" y="794407"/>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Heavy Doors</a:t>
          </a:r>
          <a:endParaRPr lang="en-US" sz="1200" kern="1200" dirty="0">
            <a:solidFill>
              <a:srgbClr val="000000"/>
            </a:solidFill>
            <a:latin typeface="Calibri"/>
            <a:cs typeface="Calibri"/>
          </a:endParaRPr>
        </a:p>
      </dsp:txBody>
      <dsp:txXfrm>
        <a:off x="4065094" y="960306"/>
        <a:ext cx="801033" cy="801033"/>
      </dsp:txXfrm>
    </dsp:sp>
    <dsp:sp modelId="{BA826C49-B3EE-D94E-9402-F61973A5515C}">
      <dsp:nvSpPr>
        <dsp:cNvPr id="0" name=""/>
        <dsp:cNvSpPr/>
      </dsp:nvSpPr>
      <dsp:spPr>
        <a:xfrm rot="12363817">
          <a:off x="3621793" y="2364007"/>
          <a:ext cx="303676" cy="36362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a:off x="3708264" y="2456745"/>
        <a:ext cx="212573" cy="218172"/>
      </dsp:txXfrm>
    </dsp:sp>
    <dsp:sp modelId="{A4F63BEE-7ECB-B842-AE61-85235D3D1C40}">
      <dsp:nvSpPr>
        <dsp:cNvPr id="0" name=""/>
        <dsp:cNvSpPr/>
      </dsp:nvSpPr>
      <dsp:spPr>
        <a:xfrm>
          <a:off x="3899195" y="2378917"/>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Stairs</a:t>
          </a:r>
          <a:endParaRPr lang="en-US" sz="1200" kern="1200" dirty="0">
            <a:solidFill>
              <a:srgbClr val="000000"/>
            </a:solidFill>
            <a:latin typeface="Calibri"/>
            <a:cs typeface="Calibri"/>
          </a:endParaRPr>
        </a:p>
      </dsp:txBody>
      <dsp:txXfrm>
        <a:off x="4065094" y="2544816"/>
        <a:ext cx="801033" cy="801033"/>
      </dsp:txXfrm>
    </dsp:sp>
    <dsp:sp modelId="{4F0C4429-BF43-1845-A37A-E70BB59B87EB}">
      <dsp:nvSpPr>
        <dsp:cNvPr id="0" name=""/>
        <dsp:cNvSpPr/>
      </dsp:nvSpPr>
      <dsp:spPr>
        <a:xfrm rot="5585805" flipH="1">
          <a:off x="2904908" y="2641541"/>
          <a:ext cx="376956" cy="594032"/>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a:off x="2958397" y="2816808"/>
        <a:ext cx="263869" cy="356420"/>
      </dsp:txXfrm>
    </dsp:sp>
    <dsp:sp modelId="{980BFC7C-3A2F-BB48-A161-F32A510002EC}">
      <dsp:nvSpPr>
        <dsp:cNvPr id="0" name=""/>
        <dsp:cNvSpPr/>
      </dsp:nvSpPr>
      <dsp:spPr>
        <a:xfrm>
          <a:off x="2526970" y="3171171"/>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Small print</a:t>
          </a:r>
          <a:endParaRPr lang="en-US" sz="1200" kern="1200" dirty="0">
            <a:solidFill>
              <a:srgbClr val="000000"/>
            </a:solidFill>
            <a:latin typeface="Calibri"/>
            <a:cs typeface="Calibri"/>
          </a:endParaRPr>
        </a:p>
      </dsp:txBody>
      <dsp:txXfrm>
        <a:off x="2692869" y="3337070"/>
        <a:ext cx="801033" cy="801033"/>
      </dsp:txXfrm>
    </dsp:sp>
    <dsp:sp modelId="{009F04A6-7181-CC4B-8F22-DC024F52A145}">
      <dsp:nvSpPr>
        <dsp:cNvPr id="0" name=""/>
        <dsp:cNvSpPr/>
      </dsp:nvSpPr>
      <dsp:spPr>
        <a:xfrm rot="8528454" flipH="1">
          <a:off x="2221272" y="2264984"/>
          <a:ext cx="383733" cy="475267"/>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rot="10800000">
        <a:off x="2233387" y="2395363"/>
        <a:ext cx="268613" cy="285161"/>
      </dsp:txXfrm>
    </dsp:sp>
    <dsp:sp modelId="{68EA5E85-583C-0242-ADFF-BEA8D06EDF41}">
      <dsp:nvSpPr>
        <dsp:cNvPr id="0" name=""/>
        <dsp:cNvSpPr/>
      </dsp:nvSpPr>
      <dsp:spPr>
        <a:xfrm>
          <a:off x="1154745" y="2378917"/>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High Counters</a:t>
          </a:r>
          <a:endParaRPr lang="en-US" sz="1200" kern="1200" dirty="0">
            <a:solidFill>
              <a:srgbClr val="000000"/>
            </a:solidFill>
            <a:latin typeface="Calibri"/>
            <a:cs typeface="Calibri"/>
          </a:endParaRPr>
        </a:p>
      </dsp:txBody>
      <dsp:txXfrm>
        <a:off x="1320644" y="2544816"/>
        <a:ext cx="801033" cy="801033"/>
      </dsp:txXfrm>
    </dsp:sp>
    <dsp:sp modelId="{1E99542B-EA0D-4D46-B1B9-B00E38F8E9DA}">
      <dsp:nvSpPr>
        <dsp:cNvPr id="0" name=""/>
        <dsp:cNvSpPr/>
      </dsp:nvSpPr>
      <dsp:spPr>
        <a:xfrm rot="13001967" flipH="1">
          <a:off x="2234904" y="1583889"/>
          <a:ext cx="413908" cy="381700"/>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dsp:txBody>
      <dsp:txXfrm rot="10800000">
        <a:off x="2246253" y="1626012"/>
        <a:ext cx="299398" cy="229020"/>
      </dsp:txXfrm>
    </dsp:sp>
    <dsp:sp modelId="{1423DE6B-59D9-0D4B-AD5A-DCD1641997BA}">
      <dsp:nvSpPr>
        <dsp:cNvPr id="0" name=""/>
        <dsp:cNvSpPr/>
      </dsp:nvSpPr>
      <dsp:spPr>
        <a:xfrm>
          <a:off x="1154745" y="794407"/>
          <a:ext cx="1132831" cy="11328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libri"/>
              <a:cs typeface="Calibri"/>
            </a:rPr>
            <a:t>Complex language</a:t>
          </a:r>
          <a:endParaRPr lang="en-US" sz="1200" kern="1200" dirty="0">
            <a:solidFill>
              <a:srgbClr val="000000"/>
            </a:solidFill>
            <a:latin typeface="Calibri"/>
            <a:cs typeface="Calibri"/>
          </a:endParaRPr>
        </a:p>
      </dsp:txBody>
      <dsp:txXfrm>
        <a:off x="1320644" y="960306"/>
        <a:ext cx="801033" cy="801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8E117-7603-3A47-A134-F681807DD239}">
      <dsp:nvSpPr>
        <dsp:cNvPr id="0" name=""/>
        <dsp:cNvSpPr/>
      </dsp:nvSpPr>
      <dsp:spPr>
        <a:xfrm>
          <a:off x="135589" y="359732"/>
          <a:ext cx="3344534" cy="3344534"/>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Calibri"/>
              <a:cs typeface="Calibri"/>
            </a:rPr>
            <a:t>Personal Capacity</a:t>
          </a:r>
          <a:endParaRPr lang="en-US" sz="2900" kern="1200" dirty="0">
            <a:latin typeface="Calibri"/>
            <a:cs typeface="Calibri"/>
          </a:endParaRPr>
        </a:p>
      </dsp:txBody>
      <dsp:txXfrm>
        <a:off x="602618" y="754125"/>
        <a:ext cx="1928380" cy="2555749"/>
      </dsp:txXfrm>
    </dsp:sp>
    <dsp:sp modelId="{AC4E1250-35CF-E04A-812B-0C55FC7AF55E}">
      <dsp:nvSpPr>
        <dsp:cNvPr id="0" name=""/>
        <dsp:cNvSpPr/>
      </dsp:nvSpPr>
      <dsp:spPr>
        <a:xfrm>
          <a:off x="2546064" y="359732"/>
          <a:ext cx="3344534" cy="334453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Calibri"/>
              <a:cs typeface="Calibri"/>
            </a:rPr>
            <a:t>Demands of the Environment</a:t>
          </a:r>
          <a:endParaRPr lang="en-US" sz="2900" kern="1200" dirty="0">
            <a:latin typeface="Calibri"/>
            <a:cs typeface="Calibri"/>
          </a:endParaRPr>
        </a:p>
      </dsp:txBody>
      <dsp:txXfrm>
        <a:off x="3495189" y="754125"/>
        <a:ext cx="1928380" cy="2555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8E117-7603-3A47-A134-F681807DD239}">
      <dsp:nvSpPr>
        <dsp:cNvPr id="0" name=""/>
        <dsp:cNvSpPr/>
      </dsp:nvSpPr>
      <dsp:spPr>
        <a:xfrm>
          <a:off x="0" y="18"/>
          <a:ext cx="3718908" cy="3718908"/>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latin typeface="Calibri"/>
              <a:cs typeface="Calibri"/>
            </a:rPr>
            <a:t>Personal Capacity</a:t>
          </a:r>
          <a:endParaRPr lang="en-US" sz="3200" kern="1200" dirty="0">
            <a:latin typeface="Calibri"/>
            <a:cs typeface="Calibri"/>
          </a:endParaRPr>
        </a:p>
      </dsp:txBody>
      <dsp:txXfrm>
        <a:off x="519307" y="438557"/>
        <a:ext cx="2144235" cy="2841830"/>
      </dsp:txXfrm>
    </dsp:sp>
    <dsp:sp modelId="{AC4E1250-35CF-E04A-812B-0C55FC7AF55E}">
      <dsp:nvSpPr>
        <dsp:cNvPr id="0" name=""/>
        <dsp:cNvSpPr/>
      </dsp:nvSpPr>
      <dsp:spPr>
        <a:xfrm>
          <a:off x="3751999" y="10170"/>
          <a:ext cx="3718908" cy="3718908"/>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latin typeface="Calibri"/>
              <a:cs typeface="Calibri"/>
            </a:rPr>
            <a:t>Demands of the Environment</a:t>
          </a:r>
          <a:endParaRPr lang="en-US" sz="3200" kern="1200" dirty="0">
            <a:latin typeface="Calibri"/>
            <a:cs typeface="Calibri"/>
          </a:endParaRPr>
        </a:p>
      </dsp:txBody>
      <dsp:txXfrm>
        <a:off x="4807365" y="448710"/>
        <a:ext cx="2144235" cy="2841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394E0-A301-FF40-87FD-F971A0B87B86}">
      <dsp:nvSpPr>
        <dsp:cNvPr id="0" name=""/>
        <dsp:cNvSpPr/>
      </dsp:nvSpPr>
      <dsp:spPr>
        <a:xfrm>
          <a:off x="0" y="254395"/>
          <a:ext cx="2096988" cy="1368000"/>
        </a:xfrm>
        <a:prstGeom prst="right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B7E57E-F2F6-A340-BEE9-A934C53A2E09}">
      <dsp:nvSpPr>
        <dsp:cNvPr id="0" name=""/>
        <dsp:cNvSpPr/>
      </dsp:nvSpPr>
      <dsp:spPr>
        <a:xfrm>
          <a:off x="169151" y="596395"/>
          <a:ext cx="1718137"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en-US" sz="1900" kern="1200" dirty="0" smtClean="0">
              <a:latin typeface="Calibri"/>
              <a:cs typeface="Calibri"/>
            </a:rPr>
            <a:t>Need for Support</a:t>
          </a:r>
          <a:endParaRPr lang="en-US" sz="1900" kern="1200" dirty="0">
            <a:latin typeface="Calibri"/>
            <a:cs typeface="Calibri"/>
          </a:endParaRPr>
        </a:p>
      </dsp:txBody>
      <dsp:txXfrm>
        <a:off x="169151" y="596395"/>
        <a:ext cx="1718137" cy="684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6130-5830-CB4A-9FFE-A29210166D97}">
      <dsp:nvSpPr>
        <dsp:cNvPr id="0" name=""/>
        <dsp:cNvSpPr/>
      </dsp:nvSpPr>
      <dsp:spPr>
        <a:xfrm rot="16200000">
          <a:off x="-272650" y="272650"/>
          <a:ext cx="2262981" cy="1717680"/>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0" y="0"/>
        <a:ext cx="1717680" cy="1697236"/>
      </dsp:txXfrm>
    </dsp:sp>
    <dsp:sp modelId="{8F361A78-187C-014E-B46B-D1F42BDEB151}">
      <dsp:nvSpPr>
        <dsp:cNvPr id="0" name=""/>
        <dsp:cNvSpPr/>
      </dsp:nvSpPr>
      <dsp:spPr>
        <a:xfrm>
          <a:off x="1717680" y="0"/>
          <a:ext cx="1717680" cy="2262981"/>
        </a:xfrm>
        <a:prstGeom prst="round1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Guiding Principles</a:t>
          </a:r>
          <a:endParaRPr lang="en-US" sz="2000" kern="1200" dirty="0">
            <a:latin typeface="Calibri"/>
            <a:cs typeface="Calibri"/>
          </a:endParaRPr>
        </a:p>
      </dsp:txBody>
      <dsp:txXfrm>
        <a:off x="1717680" y="0"/>
        <a:ext cx="1717680" cy="1697236"/>
      </dsp:txXfrm>
    </dsp:sp>
    <dsp:sp modelId="{99DA366F-6CC4-3A47-AC40-E3466DCE1E7B}">
      <dsp:nvSpPr>
        <dsp:cNvPr id="0" name=""/>
        <dsp:cNvSpPr/>
      </dsp:nvSpPr>
      <dsp:spPr>
        <a:xfrm rot="10800000">
          <a:off x="0" y="2262981"/>
          <a:ext cx="1717680" cy="2262981"/>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0" y="2828726"/>
        <a:ext cx="1717680" cy="1697236"/>
      </dsp:txXfrm>
    </dsp:sp>
    <dsp:sp modelId="{ECE07606-23E4-6C49-BCE9-EEEEA128C032}">
      <dsp:nvSpPr>
        <dsp:cNvPr id="0" name=""/>
        <dsp:cNvSpPr/>
      </dsp:nvSpPr>
      <dsp:spPr>
        <a:xfrm rot="5400000">
          <a:off x="1445030" y="2535632"/>
          <a:ext cx="2262981" cy="1717680"/>
        </a:xfrm>
        <a:prstGeom prst="round1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Empirical Evidence</a:t>
          </a:r>
          <a:endParaRPr lang="en-US" sz="2000" kern="1200" dirty="0">
            <a:latin typeface="Calibri"/>
            <a:cs typeface="Calibri"/>
          </a:endParaRPr>
        </a:p>
      </dsp:txBody>
      <dsp:txXfrm rot="-5400000">
        <a:off x="1717680" y="2828726"/>
        <a:ext cx="1717680" cy="1697236"/>
      </dsp:txXfrm>
    </dsp:sp>
    <dsp:sp modelId="{B3637BA6-7E90-B140-8B14-7B1C69819FC9}">
      <dsp:nvSpPr>
        <dsp:cNvPr id="0" name=""/>
        <dsp:cNvSpPr/>
      </dsp:nvSpPr>
      <dsp:spPr>
        <a:xfrm>
          <a:off x="1202376" y="1697236"/>
          <a:ext cx="1030608" cy="113149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Inclusion</a:t>
          </a:r>
          <a:endParaRPr lang="en-US" sz="1700" kern="1200" dirty="0">
            <a:latin typeface="Calibri"/>
            <a:cs typeface="Calibri"/>
          </a:endParaRPr>
        </a:p>
      </dsp:txBody>
      <dsp:txXfrm>
        <a:off x="1252686" y="1747546"/>
        <a:ext cx="929988" cy="10308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6130-5830-CB4A-9FFE-A29210166D97}">
      <dsp:nvSpPr>
        <dsp:cNvPr id="0" name=""/>
        <dsp:cNvSpPr/>
      </dsp:nvSpPr>
      <dsp:spPr>
        <a:xfrm rot="16200000">
          <a:off x="-272650" y="272650"/>
          <a:ext cx="2262981" cy="1717680"/>
        </a:xfrm>
        <a:prstGeom prst="round1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0" y="0"/>
        <a:ext cx="1717680" cy="1697236"/>
      </dsp:txXfrm>
    </dsp:sp>
    <dsp:sp modelId="{8F361A78-187C-014E-B46B-D1F42BDEB151}">
      <dsp:nvSpPr>
        <dsp:cNvPr id="0" name=""/>
        <dsp:cNvSpPr/>
      </dsp:nvSpPr>
      <dsp:spPr>
        <a:xfrm>
          <a:off x="1717680" y="0"/>
          <a:ext cx="1717680" cy="2262981"/>
        </a:xfrm>
        <a:prstGeom prst="round1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Guiding Principles</a:t>
          </a:r>
          <a:endParaRPr lang="en-US" sz="2000" kern="1200" dirty="0">
            <a:latin typeface="Calibri"/>
            <a:cs typeface="Calibri"/>
          </a:endParaRPr>
        </a:p>
      </dsp:txBody>
      <dsp:txXfrm>
        <a:off x="1717680" y="0"/>
        <a:ext cx="1717680" cy="1697236"/>
      </dsp:txXfrm>
    </dsp:sp>
    <dsp:sp modelId="{99DA366F-6CC4-3A47-AC40-E3466DCE1E7B}">
      <dsp:nvSpPr>
        <dsp:cNvPr id="0" name=""/>
        <dsp:cNvSpPr/>
      </dsp:nvSpPr>
      <dsp:spPr>
        <a:xfrm rot="10800000">
          <a:off x="0" y="2262981"/>
          <a:ext cx="1717680" cy="2262981"/>
        </a:xfrm>
        <a:prstGeom prst="round1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Values</a:t>
          </a:r>
          <a:endParaRPr lang="en-US" sz="2000" kern="1200" dirty="0">
            <a:latin typeface="Calibri"/>
            <a:cs typeface="Calibri"/>
          </a:endParaRPr>
        </a:p>
      </dsp:txBody>
      <dsp:txXfrm rot="10800000">
        <a:off x="0" y="2828726"/>
        <a:ext cx="1717680" cy="1697236"/>
      </dsp:txXfrm>
    </dsp:sp>
    <dsp:sp modelId="{ECE07606-23E4-6C49-BCE9-EEEEA128C032}">
      <dsp:nvSpPr>
        <dsp:cNvPr id="0" name=""/>
        <dsp:cNvSpPr/>
      </dsp:nvSpPr>
      <dsp:spPr>
        <a:xfrm rot="5400000">
          <a:off x="1445030" y="2535632"/>
          <a:ext cx="2262981" cy="1717680"/>
        </a:xfrm>
        <a:prstGeom prst="round1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Calibri"/>
              <a:cs typeface="Calibri"/>
            </a:rPr>
            <a:t>Empirical Evidence</a:t>
          </a:r>
          <a:endParaRPr lang="en-US" sz="2000" kern="1200" dirty="0">
            <a:latin typeface="Calibri"/>
            <a:cs typeface="Calibri"/>
          </a:endParaRPr>
        </a:p>
      </dsp:txBody>
      <dsp:txXfrm rot="-5400000">
        <a:off x="1717680" y="2828726"/>
        <a:ext cx="1717680" cy="1697236"/>
      </dsp:txXfrm>
    </dsp:sp>
    <dsp:sp modelId="{B3637BA6-7E90-B140-8B14-7B1C69819FC9}">
      <dsp:nvSpPr>
        <dsp:cNvPr id="0" name=""/>
        <dsp:cNvSpPr/>
      </dsp:nvSpPr>
      <dsp:spPr>
        <a:xfrm>
          <a:off x="1202376" y="1697236"/>
          <a:ext cx="1030608" cy="113149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Inclusion</a:t>
          </a:r>
          <a:endParaRPr lang="en-US" sz="1700" kern="1200" dirty="0">
            <a:latin typeface="Calibri"/>
            <a:cs typeface="Calibri"/>
          </a:endParaRPr>
        </a:p>
      </dsp:txBody>
      <dsp:txXfrm>
        <a:off x="1252686" y="1747546"/>
        <a:ext cx="929988" cy="103087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90486-4F89-BD4C-BA6B-8165F20B5B4B}" type="datetimeFigureOut">
              <a:rPr lang="en-US" smtClean="0"/>
              <a:t>10/29/15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0E5CD-3222-D440-890B-594A8871F768}" type="slidenum">
              <a:rPr lang="en-US" smtClean="0"/>
              <a:t>‹#›</a:t>
            </a:fld>
            <a:endParaRPr lang="en-US" dirty="0"/>
          </a:p>
        </p:txBody>
      </p:sp>
    </p:spTree>
    <p:extLst>
      <p:ext uri="{BB962C8B-B14F-4D97-AF65-F5344CB8AC3E}">
        <p14:creationId xmlns:p14="http://schemas.microsoft.com/office/powerpoint/2010/main" val="4093522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section of the module will begin with clarification of terminology used throughout the remainder of the module. Then, the section will explore </a:t>
            </a:r>
            <a:r>
              <a:rPr lang="en-US" dirty="0" smtClean="0"/>
              <a:t>a series of rationales</a:t>
            </a:r>
            <a:r>
              <a:rPr lang="en-US" baseline="0" dirty="0" smtClean="0"/>
              <a:t> (e.g., guiding principles, values, empirical evidence, legal foundations) </a:t>
            </a:r>
            <a:r>
              <a:rPr lang="en-US" dirty="0" smtClean="0"/>
              <a:t>that have led</a:t>
            </a:r>
            <a:r>
              <a:rPr lang="en-US" baseline="0" dirty="0" smtClean="0"/>
              <a:t> the field to focus on inclusive education </a:t>
            </a:r>
            <a:r>
              <a:rPr lang="en-US" u="none" baseline="0" dirty="0" smtClean="0"/>
              <a:t>for ALL students, including those with</a:t>
            </a:r>
            <a:r>
              <a:rPr lang="en-US" baseline="0" dirty="0" smtClean="0"/>
              <a:t> extensive and complex support needs.</a:t>
            </a:r>
            <a:endParaRPr lang="en-US" dirty="0" smtClean="0"/>
          </a:p>
          <a:p>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8CBB7-5559-5540-BA03-6B6131DF8BA8}" type="slidenum">
              <a:rPr lang="en-US" sz="1200">
                <a:solidFill>
                  <a:prstClr val="black"/>
                </a:solidFill>
              </a:rPr>
              <a:pPr eaLnBrk="1" hangingPunct="1"/>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Supports are resources and strategies that promote the development, education, interests, and personal well-being of a</a:t>
            </a:r>
            <a:r>
              <a:rPr lang="en-US" baseline="0" dirty="0" smtClean="0"/>
              <a:t> person and enhance individual functioning (Luckasson et al., 2002). Support needs refer to the pattern and intensity of supports necessary for a person to participate in activities that others of similar age and gender participate in. Supports bridge </a:t>
            </a:r>
            <a:r>
              <a:rPr lang="en-US" i="1" baseline="0" dirty="0" smtClean="0"/>
              <a:t>what is </a:t>
            </a:r>
            <a:r>
              <a:rPr lang="en-US" baseline="0" dirty="0" smtClean="0"/>
              <a:t>(i.e., a mismatch between capacity and demands) and </a:t>
            </a:r>
            <a:r>
              <a:rPr lang="en-US" i="1" baseline="0" dirty="0" smtClean="0"/>
              <a:t>what can be </a:t>
            </a:r>
            <a:r>
              <a:rPr lang="en-US" baseline="0" dirty="0" smtClean="0"/>
              <a:t>(i.e., a life with meaningful activities and positive personal outcomes).</a:t>
            </a:r>
          </a:p>
          <a:p>
            <a:endParaRPr lang="en-US" baseline="0" dirty="0" smtClean="0"/>
          </a:p>
          <a:p>
            <a:r>
              <a:rPr lang="en-US" dirty="0" smtClean="0"/>
              <a:t>When we</a:t>
            </a:r>
            <a:r>
              <a:rPr lang="en-US" baseline="0" dirty="0" smtClean="0"/>
              <a:t> define disability by support needs, we acknowledge that we all have support needs. John Donne wrote in the 17</a:t>
            </a:r>
            <a:r>
              <a:rPr lang="en-US" baseline="30000" dirty="0" smtClean="0"/>
              <a:t>th</a:t>
            </a:r>
            <a:r>
              <a:rPr lang="en-US" baseline="0" dirty="0" smtClean="0"/>
              <a:t> century </a:t>
            </a:r>
            <a:r>
              <a:rPr lang="en-US" i="1" baseline="0" dirty="0" smtClean="0"/>
              <a:t>No </a:t>
            </a:r>
            <a:r>
              <a:rPr lang="en-US" i="1" dirty="0"/>
              <a:t>M</a:t>
            </a:r>
            <a:r>
              <a:rPr lang="en-US" i="1" baseline="0" dirty="0" smtClean="0"/>
              <a:t>an </a:t>
            </a:r>
            <a:r>
              <a:rPr lang="en-US" i="1" dirty="0"/>
              <a:t>I</a:t>
            </a:r>
            <a:r>
              <a:rPr lang="en-US" i="1" baseline="0" dirty="0" smtClean="0"/>
              <a:t>s an </a:t>
            </a:r>
            <a:r>
              <a:rPr lang="en-US" i="1" dirty="0"/>
              <a:t>I</a:t>
            </a:r>
            <a:r>
              <a:rPr lang="en-US" i="1" baseline="0" dirty="0" smtClean="0"/>
              <a:t>sland </a:t>
            </a:r>
            <a:r>
              <a:rPr lang="en-US" baseline="0" dirty="0" smtClean="0"/>
              <a:t>to convey the truth that human beings do not thrive in isolation from others. We live in an interdependent world, and everyone needs a variety of supports to function on a daily basis. Think of the supports you depend on daily—from the food you eat (Who raised it? Butchered it? Prepared it?), the clothes you wear, the car you drive, the electricity and batteries that power your tools, and so on. We depend on people across the globe to function on a daily, almost minute-to-minute basis. People with disabilities will require ongoing, extraordinary</a:t>
            </a:r>
            <a:r>
              <a:rPr lang="en-US" dirty="0" smtClean="0"/>
              <a:t> </a:t>
            </a:r>
            <a:r>
              <a:rPr lang="en-US" baseline="0" dirty="0" smtClean="0"/>
              <a:t>supports compared to nondisabled peers. “Put another way, if supports were removed, people with disability would not be able to function as successfully in typical activities and settings” (Thompson et al., 2009, p. 137).</a:t>
            </a:r>
          </a:p>
          <a:p>
            <a:endParaRPr lang="en-US" baseline="0" dirty="0" smtClean="0"/>
          </a:p>
          <a:p>
            <a:r>
              <a:rPr lang="en-US" baseline="0" dirty="0" smtClean="0"/>
              <a:t>Support needs can also be thought of as a psychological construct, much like</a:t>
            </a:r>
            <a:r>
              <a:rPr lang="en-US" dirty="0" smtClean="0"/>
              <a:t> </a:t>
            </a:r>
            <a:r>
              <a:rPr lang="en-US" baseline="0" dirty="0" smtClean="0"/>
              <a:t>happiness</a:t>
            </a:r>
            <a:r>
              <a:rPr lang="en-US" dirty="0" smtClean="0"/>
              <a:t> </a:t>
            </a:r>
            <a:r>
              <a:rPr lang="en-US" baseline="0" dirty="0" smtClean="0"/>
              <a:t>or anxiety. These constructs have extreme points, such as euphoric or depressed, and many points in between. How much support a person needs will slide up and down this scale, depending on the fit between individual capacity and environmental demands. Thinking of disability this way, as a state of functioning instead of an inherent trait, allows us to focus our attention on making the environment accessible by providing supports rather than focusing on fixing the individual.</a:t>
            </a:r>
          </a:p>
        </p:txBody>
      </p:sp>
      <p:sp>
        <p:nvSpPr>
          <p:cNvPr id="4" name="Slide Number Placeholder 3"/>
          <p:cNvSpPr>
            <a:spLocks noGrp="1"/>
          </p:cNvSpPr>
          <p:nvPr>
            <p:ph type="sldNum" sz="quarter" idx="10"/>
          </p:nvPr>
        </p:nvSpPr>
        <p:spPr/>
        <p:txBody>
          <a:bodyPr/>
          <a:lstStyle/>
          <a:p>
            <a:fld id="{01D0E5CD-3222-D440-890B-594A8871F768}" type="slidenum">
              <a:rPr lang="en-US" smtClean="0"/>
              <a:t>10</a:t>
            </a:fld>
            <a:endParaRPr lang="en-US" dirty="0"/>
          </a:p>
        </p:txBody>
      </p:sp>
    </p:spTree>
    <p:extLst>
      <p:ext uri="{BB962C8B-B14F-4D97-AF65-F5344CB8AC3E}">
        <p14:creationId xmlns:p14="http://schemas.microsoft.com/office/powerpoint/2010/main" val="63025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teams</a:t>
            </a:r>
            <a:r>
              <a:rPr lang="en-US" baseline="0" dirty="0" smtClean="0"/>
              <a:t> </a:t>
            </a:r>
            <a:r>
              <a:rPr lang="en-US" dirty="0" smtClean="0"/>
              <a:t>plan supports</a:t>
            </a:r>
            <a:r>
              <a:rPr lang="en-US" baseline="0" dirty="0" smtClean="0"/>
              <a:t> for individuals with disabilities, it</a:t>
            </a:r>
            <a:r>
              <a:rPr lang="en-US" dirty="0" smtClean="0"/>
              <a:t> is</a:t>
            </a:r>
            <a:r>
              <a:rPr lang="en-US" baseline="0" dirty="0" smtClean="0"/>
              <a:t> important to build systems of supports so that the person's preferences and priorities are addressed (rather than the priorities or preferences of the team) and the individual is not over-supported, which can lead to reduced quality of life and resources are allocated appropriately. For example, personnel supports may be necessary to meet a student’s health and physical needs in a classroom. However, one-to-one support provided from well-intentioned adults can lead to learned helplessness, dependency, and isolation from peers. In other words, solving a problem for any one issue in a person’s life without addressing the others does little to promote desirable outcomes. Thinking about systems of supports, then, requires us to address multiple elements of human life across multiple settings rather than discrete life activities or separate events.</a:t>
            </a:r>
          </a:p>
          <a:p>
            <a:endParaRPr lang="en-US" baseline="0" dirty="0" smtClean="0"/>
          </a:p>
        </p:txBody>
      </p:sp>
      <p:sp>
        <p:nvSpPr>
          <p:cNvPr id="4" name="Slide Number Placeholder 3"/>
          <p:cNvSpPr>
            <a:spLocks noGrp="1"/>
          </p:cNvSpPr>
          <p:nvPr>
            <p:ph type="sldNum" sz="quarter" idx="10"/>
          </p:nvPr>
        </p:nvSpPr>
        <p:spPr/>
        <p:txBody>
          <a:bodyPr/>
          <a:lstStyle/>
          <a:p>
            <a:fld id="{01D0E5CD-3222-D440-890B-594A8871F768}" type="slidenum">
              <a:rPr lang="en-US" smtClean="0"/>
              <a:t>11</a:t>
            </a:fld>
            <a:endParaRPr lang="en-US" dirty="0"/>
          </a:p>
        </p:txBody>
      </p:sp>
    </p:spTree>
    <p:extLst>
      <p:ext uri="{BB962C8B-B14F-4D97-AF65-F5344CB8AC3E}">
        <p14:creationId xmlns:p14="http://schemas.microsoft.com/office/powerpoint/2010/main" val="234944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school context, we are tasked with figuring out the supports our students need on a daily, if not minute-by-minute,</a:t>
            </a:r>
            <a:r>
              <a:rPr lang="en-US" baseline="0" dirty="0" smtClean="0"/>
              <a:t> basis. In other words, t</a:t>
            </a:r>
            <a:r>
              <a:rPr lang="en-US" dirty="0" smtClean="0"/>
              <a:t>eaching is not just delivering a curriculum. A robot could do that. Instead, teaching</a:t>
            </a:r>
            <a:r>
              <a:rPr lang="en-US" baseline="0" dirty="0" smtClean="0"/>
              <a:t> </a:t>
            </a:r>
            <a:r>
              <a:rPr lang="en-US" dirty="0" smtClean="0"/>
              <a:t>is figuring out what supports a student needs to learn and providing those supports. When we enter a classroom with the belief that all students can learn but that our students</a:t>
            </a:r>
            <a:r>
              <a:rPr lang="en-US" baseline="0" dirty="0" smtClean="0"/>
              <a:t> may need different supports to achieve that outcome, we are creating an inclusive environment in which every student can succeed.</a:t>
            </a:r>
            <a:endParaRPr lang="en-US" dirty="0" smtClean="0"/>
          </a:p>
        </p:txBody>
      </p:sp>
      <p:sp>
        <p:nvSpPr>
          <p:cNvPr id="4" name="Slide Number Placeholder 3"/>
          <p:cNvSpPr>
            <a:spLocks noGrp="1"/>
          </p:cNvSpPr>
          <p:nvPr>
            <p:ph type="sldNum" sz="quarter" idx="10"/>
          </p:nvPr>
        </p:nvSpPr>
        <p:spPr/>
        <p:txBody>
          <a:bodyPr/>
          <a:lstStyle/>
          <a:p>
            <a:fld id="{01D0E5CD-3222-D440-890B-594A8871F768}" type="slidenum">
              <a:rPr lang="en-US" smtClean="0"/>
              <a:t>12</a:t>
            </a:fld>
            <a:endParaRPr lang="en-US" dirty="0"/>
          </a:p>
        </p:txBody>
      </p:sp>
    </p:spTree>
    <p:extLst>
      <p:ext uri="{BB962C8B-B14F-4D97-AF65-F5344CB8AC3E}">
        <p14:creationId xmlns:p14="http://schemas.microsoft.com/office/powerpoint/2010/main" val="34694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discuss providing supports to students to help them be successful, it is important to keep in mind the need for academic integrity.</a:t>
            </a:r>
            <a:r>
              <a:rPr lang="en-US" baseline="0" dirty="0" smtClean="0"/>
              <a:t> Providing supports and services to enable students with disabilities to have access to the general education curriculum does not mean that we are lowering standards or expectations. Imagine that the Common Core State Standards (CCSS) are the peak of this mountain top. Today is the first day of school. All students are in this meadow, with their teacher, at the base of the mountain. The expectation is that all students will achieve these rigorous, meaningful standards by making their way from this meadow to the peak of the mountain by the end of the school year. Achieving these standards is going to be tough—there are some flat parts but also some pretty steep parts. So how do we get there from here? How can people climb this peak? Some people may take the steepest, most direct route. Others may wind their way up the mountain through a series of switchbacks. Clearly, there is more than one path to meeting high expectations and achieving learning.</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13</a:t>
            </a:fld>
            <a:endParaRPr lang="en-US" dirty="0"/>
          </a:p>
        </p:txBody>
      </p:sp>
    </p:spTree>
    <p:extLst>
      <p:ext uri="{BB962C8B-B14F-4D97-AF65-F5344CB8AC3E}">
        <p14:creationId xmlns:p14="http://schemas.microsoft.com/office/powerpoint/2010/main" val="71601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a:t>
            </a:r>
            <a:r>
              <a:rPr lang="en-US" baseline="0" dirty="0" smtClean="0"/>
              <a:t> hikers and learners, we</a:t>
            </a:r>
            <a:r>
              <a:rPr lang="en-US" dirty="0" smtClean="0"/>
              <a:t> are</a:t>
            </a:r>
            <a:r>
              <a:rPr lang="en-US" baseline="0" dirty="0" smtClean="0"/>
              <a:t> not limited to just one way up a mountain. By providing varied and purposeful supports to students, we can help students get from the meadow to the peak in plenty of ways. Some students may need the excitement and challenge of climbing up sheer walls. Some may use poles and snow shoes. Some may get to the top by helicopter, others by horseback, still others may</a:t>
            </a:r>
            <a:r>
              <a:rPr lang="en-US" dirty="0" smtClean="0"/>
              <a:t> </a:t>
            </a:r>
            <a:r>
              <a:rPr lang="en-US" baseline="0" dirty="0" smtClean="0"/>
              <a:t>take the ski lift to reach the top. In other words, what matters is that students achieve our high standards tied to the Common Core. Providing these varied and purposeful supports is the mechanism for reaching these standards, and it</a:t>
            </a:r>
            <a:r>
              <a:rPr lang="en-US" dirty="0" smtClean="0"/>
              <a:t> is </a:t>
            </a:r>
            <a:r>
              <a:rPr lang="en-US" baseline="0" dirty="0" smtClean="0"/>
              <a:t>our job as educators to figure out the best route for each of our students.</a:t>
            </a:r>
            <a:r>
              <a:rPr lang="en-US" dirty="0" smtClean="0"/>
              <a:t> We do not </a:t>
            </a:r>
            <a:r>
              <a:rPr lang="en-US" baseline="0" dirty="0" smtClean="0"/>
              <a:t>shrink the mountain or choose a different mountain. We simply provide tools to help all students reach the same peak.</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14</a:t>
            </a:fld>
            <a:endParaRPr lang="en-US" dirty="0"/>
          </a:p>
        </p:txBody>
      </p:sp>
    </p:spTree>
    <p:extLst>
      <p:ext uri="{BB962C8B-B14F-4D97-AF65-F5344CB8AC3E}">
        <p14:creationId xmlns:p14="http://schemas.microsoft.com/office/powerpoint/2010/main" val="285232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guiding principles</a:t>
            </a:r>
            <a:r>
              <a:rPr lang="en-US" baseline="0" dirty="0" smtClean="0"/>
              <a:t> are based on assumptions. The supports perspective, or paradigm </a:t>
            </a:r>
            <a:r>
              <a:rPr lang="en-US" dirty="0"/>
              <a:t> </a:t>
            </a:r>
            <a:r>
              <a:rPr lang="en-US" dirty="0" smtClean="0"/>
              <a:t>previously discussed</a:t>
            </a:r>
            <a:r>
              <a:rPr lang="en-US" dirty="0"/>
              <a:t>, </a:t>
            </a:r>
            <a:r>
              <a:rPr lang="en-US" baseline="0" dirty="0" smtClean="0"/>
              <a:t>is based on the premise that the most relevant difference between people with disabilities and the general population is that people with disabilities need different types and intensities of support to fully participate in and contribute to society (Thompson et al., 2009). Viewed through this lens, we now realize that the environment may be disabling</a:t>
            </a:r>
            <a:r>
              <a:rPr lang="en-US" dirty="0"/>
              <a:t> </a:t>
            </a:r>
            <a:r>
              <a:rPr lang="en-US" baseline="0" dirty="0" smtClean="0"/>
              <a:t>and that by adjusting the environment through the provision of supports, we can prevent or minimize the impact of disability.</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15</a:t>
            </a:fld>
            <a:endParaRPr lang="en-US" dirty="0"/>
          </a:p>
        </p:txBody>
      </p:sp>
    </p:spTree>
    <p:extLst>
      <p:ext uri="{BB962C8B-B14F-4D97-AF65-F5344CB8AC3E}">
        <p14:creationId xmlns:p14="http://schemas.microsoft.com/office/powerpoint/2010/main" val="263238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supports</a:t>
            </a:r>
            <a:r>
              <a:rPr lang="en-US" baseline="0" dirty="0" smtClean="0"/>
              <a:t> </a:t>
            </a:r>
            <a:r>
              <a:rPr lang="en-US" dirty="0" smtClean="0"/>
              <a:t>paradigm of disability is not limited to physical</a:t>
            </a:r>
            <a:r>
              <a:rPr lang="en-US" baseline="0" dirty="0" smtClean="0"/>
              <a:t> supports. General education is disabling when varied and purposeful supports are not in place to support students to have meaningful access to the general education curriculum. Teachers provide supports in a variety of ways</a:t>
            </a:r>
            <a:r>
              <a:rPr lang="en-US" dirty="0"/>
              <a:t> </a:t>
            </a:r>
            <a:r>
              <a:rPr lang="en-US" dirty="0" smtClean="0"/>
              <a:t>(e.g., </a:t>
            </a:r>
            <a:r>
              <a:rPr lang="en-US" baseline="0" dirty="0" smtClean="0"/>
              <a:t>modified curriculum, checklists of the days activities, peer tutors, token economy systems</a:t>
            </a:r>
            <a:r>
              <a:rPr lang="en-US" dirty="0"/>
              <a:t>)</a:t>
            </a:r>
            <a:r>
              <a:rPr lang="en-US" baseline="0" dirty="0" smtClean="0"/>
              <a:t>. Providing these supports enables students to learn, participate, and reach the peak of the mountain.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16</a:t>
            </a:fld>
            <a:endParaRPr lang="en-US" dirty="0"/>
          </a:p>
        </p:txBody>
      </p:sp>
    </p:spTree>
    <p:extLst>
      <p:ext uri="{BB962C8B-B14F-4D97-AF65-F5344CB8AC3E}">
        <p14:creationId xmlns:p14="http://schemas.microsoft.com/office/powerpoint/2010/main" val="150997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assumption to consider is the least dangerous one. </a:t>
            </a:r>
            <a:r>
              <a:rPr lang="en-US" sz="1200" kern="1200" dirty="0" smtClean="0">
                <a:solidFill>
                  <a:schemeClr val="tx1"/>
                </a:solidFill>
                <a:effectLst/>
                <a:latin typeface="+mn-lt"/>
                <a:ea typeface="+mn-ea"/>
                <a:cs typeface="+mn-cs"/>
              </a:rPr>
              <a:t>This notion was expanded by Ann Donnellan’s Criterion of the Least Dangerous Assumption (1984).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criterion states that in the absence of conclusive evidence, we must treat and educate people with disabilities in such a way that assumes they are capable of learning and benefitting from instruction. This criterion rests on our inability to accurately predict what people are capable of learning, our inability to predict a person’s potential, and our inability to accurately assess people with the most significant and complex support needs. In the absence</a:t>
            </a:r>
            <a:r>
              <a:rPr lang="en-US" sz="1200" kern="1200" baseline="0" dirty="0" smtClean="0">
                <a:solidFill>
                  <a:schemeClr val="tx1"/>
                </a:solidFill>
                <a:effectLst/>
                <a:latin typeface="+mn-lt"/>
                <a:ea typeface="+mn-ea"/>
                <a:cs typeface="+mn-cs"/>
              </a:rPr>
              <a:t> of this kind of conclusive, factual information, we must assume that our students are capable of learning and will benefit from instruction. To do otherwise lowers expectations and limits opportunities.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dirty="0" smtClean="0"/>
              <a:t>There</a:t>
            </a:r>
            <a:r>
              <a:rPr lang="en-US" baseline="0" dirty="0" smtClean="0"/>
              <a:t> is great potential for harm in assuming that a person is</a:t>
            </a:r>
            <a:r>
              <a:rPr lang="en-US" dirty="0" smtClean="0"/>
              <a:t> not</a:t>
            </a:r>
            <a:r>
              <a:rPr lang="en-US" baseline="0" dirty="0" smtClean="0"/>
              <a:t> capable of learning</a:t>
            </a:r>
            <a:r>
              <a:rPr lang="en-US" dirty="0"/>
              <a:t> </a:t>
            </a:r>
            <a:r>
              <a:rPr lang="en-US" baseline="0" dirty="0" smtClean="0"/>
              <a:t>or is</a:t>
            </a:r>
            <a:r>
              <a:rPr lang="en-US" dirty="0" smtClean="0"/>
              <a:t> not</a:t>
            </a:r>
            <a:r>
              <a:rPr lang="en-US" baseline="0" dirty="0" smtClean="0"/>
              <a:t> getting anything out of it. Instead, there is very little harm in giving every opportunity. In providing inclusive education, we seek to provide every opportunity for every student to learn and achieve because we are unwilling to make a more dangerous assumption.</a:t>
            </a:r>
            <a:endParaRPr lang="en-US" dirty="0"/>
          </a:p>
        </p:txBody>
      </p:sp>
      <p:sp>
        <p:nvSpPr>
          <p:cNvPr id="4" name="Slide Number Placeholder 3"/>
          <p:cNvSpPr>
            <a:spLocks noGrp="1"/>
          </p:cNvSpPr>
          <p:nvPr>
            <p:ph type="sldNum" sz="quarter" idx="10"/>
          </p:nvPr>
        </p:nvSpPr>
        <p:spPr/>
        <p:txBody>
          <a:bodyPr/>
          <a:lstStyle/>
          <a:p>
            <a:fld id="{A1C2887C-7CCB-44F0-992B-5A5AE120E32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Individuals with Disabilities Education Improvement Act (IDEA) of 2004 requires educational teams to design a special education program to address the unique needs, wills, goals, and preferences of individual students. Frequently, however, test scores and disability labels determine where and how students are educated. For example, students with an autism label are placed in autism programs. Students with learning disabilities are placed in resource classrooms. Students with severe intellectual disabilities are placed in functional classrooms. These examples illustrate that, to</a:t>
            </a:r>
            <a:r>
              <a:rPr lang="en-US" dirty="0" smtClean="0"/>
              <a:t>o</a:t>
            </a:r>
            <a:r>
              <a:rPr lang="en-US" baseline="0" dirty="0" smtClean="0"/>
              <a:t> often, we place students into existing systems rather than designing systems to meet their needs, as was intended by IDEA. This proposes a shift from forcing students to conform to existing systems and instead to build and focus on strengths, needs, will, goals, and preferences.</a:t>
            </a:r>
          </a:p>
          <a:p>
            <a:endParaRPr lang="en-US" baseline="0" dirty="0" smtClean="0"/>
          </a:p>
          <a:p>
            <a:r>
              <a:rPr lang="en-US" baseline="0" dirty="0" smtClean="0"/>
              <a:t>Focusing our educational program on meeting child needs may seem like a radical shift, and in some ways, it may be. But it</a:t>
            </a:r>
            <a:r>
              <a:rPr lang="en-US" dirty="0"/>
              <a:t> </a:t>
            </a:r>
            <a:r>
              <a:rPr lang="en-US" dirty="0" smtClean="0"/>
              <a:t>is</a:t>
            </a:r>
            <a:r>
              <a:rPr lang="en-US" baseline="0" dirty="0" smtClean="0"/>
              <a:t> important to remember that the adult world is very specialized, unlike K-12 education. There are many skills that, as adults, we assign to others (e.g., maintaining our cars, mowing our yards, butchering our meat). As adults at work, your specializations are even more pronounced. There are sets of skills you need to be successful at work and a set of skills that others do. Allowing students to pursue their strengths and interests in school has valuable consequences. Student motivation, attention, and interest can all be affected in positive ways. To truly prepare students for adult life, it is advised that educators provide students with opportunities for specialization and pursuit of their own strengths and interests in K-12 settings. For example, if a student has an intense interest in cars, perhaps that interest can be incorporated into literacy activities, science, social studies, and so on.</a:t>
            </a:r>
          </a:p>
        </p:txBody>
      </p:sp>
      <p:sp>
        <p:nvSpPr>
          <p:cNvPr id="4" name="Slide Number Placeholder 3"/>
          <p:cNvSpPr>
            <a:spLocks noGrp="1"/>
          </p:cNvSpPr>
          <p:nvPr>
            <p:ph type="sldNum" sz="quarter" idx="10"/>
          </p:nvPr>
        </p:nvSpPr>
        <p:spPr/>
        <p:txBody>
          <a:bodyPr/>
          <a:lstStyle/>
          <a:p>
            <a:fld id="{01D0E5CD-3222-D440-890B-594A8871F768}" type="slidenum">
              <a:rPr lang="en-US" smtClean="0"/>
              <a:t>18</a:t>
            </a:fld>
            <a:endParaRPr lang="en-US" dirty="0"/>
          </a:p>
        </p:txBody>
      </p:sp>
    </p:spTree>
    <p:extLst>
      <p:ext uri="{BB962C8B-B14F-4D97-AF65-F5344CB8AC3E}">
        <p14:creationId xmlns:p14="http://schemas.microsoft.com/office/powerpoint/2010/main" val="143625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now outlined some of the guiding principles of inclusive education. Further supporting inclusive education is a growing</a:t>
            </a:r>
            <a:r>
              <a:rPr lang="en-US" baseline="0" dirty="0" smtClean="0"/>
              <a:t> body of empirical support. </a:t>
            </a:r>
            <a:r>
              <a:rPr lang="en-US" dirty="0" smtClean="0"/>
              <a:t>The movement toward inclusive education began</a:t>
            </a:r>
            <a:r>
              <a:rPr lang="en-US" baseline="0" dirty="0" smtClean="0"/>
              <a:t> in the 1970s, when we knew very little about educating students with disabilities in general</a:t>
            </a:r>
            <a:r>
              <a:rPr lang="en-US" dirty="0"/>
              <a:t> </a:t>
            </a:r>
            <a:r>
              <a:rPr lang="en-US" baseline="0" dirty="0" smtClean="0"/>
              <a:t>and much less about outcomes associated with special education. Today, there are decades of research about understanding how to teach students with disabilities and where that instruction is most effective. Empirical research has looked at outcomes of inclusive education on students who experience disability, students who do not experience disability, and parents and teachers.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19</a:t>
            </a:fld>
            <a:endParaRPr lang="en-US" dirty="0"/>
          </a:p>
        </p:txBody>
      </p:sp>
    </p:spTree>
    <p:extLst>
      <p:ext uri="{BB962C8B-B14F-4D97-AF65-F5344CB8AC3E}">
        <p14:creationId xmlns:p14="http://schemas.microsoft.com/office/powerpoint/2010/main" val="419401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is a useful illustration of the importance of terminology</a:t>
            </a:r>
            <a:r>
              <a:rPr lang="en-US" dirty="0"/>
              <a:t> </a:t>
            </a:r>
            <a:r>
              <a:rPr lang="en-US" baseline="0" dirty="0" smtClean="0"/>
              <a:t>and having clarity about the topic of inclusive education. The image on the bottom left illustrates exclusion. The dots that are different colors (i.e., blue, red, yellow) represent students who learn, move, or otherwise interact with the learning environment differently. When excluded, these dots are outside of the circle, which we can think of as a classroom; they are not interacting with the general education curriculum, activities, or students. This exclusion may be purposeful because some students are not allowed entry. It could also be functional</a:t>
            </a:r>
            <a:r>
              <a:rPr lang="en-US" dirty="0"/>
              <a:t> </a:t>
            </a:r>
            <a:r>
              <a:rPr lang="en-US" dirty="0" smtClean="0"/>
              <a:t>because </a:t>
            </a:r>
            <a:r>
              <a:rPr lang="en-US" baseline="0" dirty="0" smtClean="0"/>
              <a:t>the materials, instruction, activities, or environment are not accessible to these learners. Although they may be physically present, they are functionally excluded due to lack of meaningful support and instruction.</a:t>
            </a:r>
          </a:p>
          <a:p>
            <a:endParaRPr lang="en-US" baseline="0" dirty="0" smtClean="0"/>
          </a:p>
          <a:p>
            <a:r>
              <a:rPr lang="en-US" baseline="0" dirty="0" smtClean="0"/>
              <a:t>The bottom middle circle represents segregation. Segregation is a purposeful form of exclusion. Students who have different learning needs are grouped together</a:t>
            </a:r>
            <a:r>
              <a:rPr lang="en-US" dirty="0" smtClean="0"/>
              <a:t>, </a:t>
            </a:r>
            <a:r>
              <a:rPr lang="en-US" baseline="0" dirty="0" smtClean="0"/>
              <a:t>outside of the regular setting for “specialized” instruction, represented here as a small circle outside of the regular circle. No effort is made to make the regular environment, curriculum, or materials meaningful and engaging for this group of students. These students are outsiders. </a:t>
            </a:r>
          </a:p>
          <a:p>
            <a:endParaRPr lang="en-US" baseline="0" dirty="0" smtClean="0"/>
          </a:p>
          <a:p>
            <a:r>
              <a:rPr lang="en-US" baseline="0" dirty="0" smtClean="0"/>
              <a:t>Integration, also referred to as mainstreaming, occurs when students with disabilities are allowed physical entry into the regular classroom environment, but their needs remain unaccounted for. Integration is represented in the bottom right circle</a:t>
            </a:r>
            <a:r>
              <a:rPr lang="en-US" dirty="0"/>
              <a:t> </a:t>
            </a:r>
            <a:r>
              <a:rPr lang="en-US" baseline="0" dirty="0" smtClean="0"/>
              <a:t>as a small circle inside the larger circle. Students who are integrated will be seen working on different activities with different materials, sometimes at a desk with a one-to-one paraprofessional teaching the student. </a:t>
            </a:r>
            <a:r>
              <a:rPr lang="en-US" dirty="0" smtClean="0"/>
              <a:t>Although</a:t>
            </a:r>
            <a:r>
              <a:rPr lang="en-US" baseline="0" dirty="0" smtClean="0"/>
              <a:t> students are physically present in integrated or mainstreamed settings, their learning needs and supports are not considered in the planning and teaching of the classroom. They are a group within a group, or an island in the mainstream. </a:t>
            </a:r>
          </a:p>
          <a:p>
            <a:endParaRPr lang="en-US" baseline="0" dirty="0" smtClean="0"/>
          </a:p>
          <a:p>
            <a:r>
              <a:rPr lang="en-US" baseline="0" dirty="0" smtClean="0"/>
              <a:t>Last, the top circle represents inclusion. Here, the dots are spread throughout the circle, illustrating that </a:t>
            </a:r>
            <a:r>
              <a:rPr lang="en-US" dirty="0" smtClean="0"/>
              <a:t>students </a:t>
            </a:r>
            <a:r>
              <a:rPr lang="en-US" baseline="0" dirty="0" smtClean="0"/>
              <a:t>are full members of the class with provisions made for their learning needs. Teachers in inclusive settings teach all students, providing the supports and services needed so that all students learn.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a:t>
            </a:fld>
            <a:endParaRPr lang="en-US" dirty="0"/>
          </a:p>
        </p:txBody>
      </p:sp>
    </p:spTree>
    <p:extLst>
      <p:ext uri="{BB962C8B-B14F-4D97-AF65-F5344CB8AC3E}">
        <p14:creationId xmlns:p14="http://schemas.microsoft.com/office/powerpoint/2010/main" val="3578258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Academic outcomes for students with disabilities have</a:t>
            </a:r>
            <a:r>
              <a:rPr lang="en-US" baseline="0" dirty="0" smtClean="0">
                <a:latin typeface="Calibri" charset="0"/>
              </a:rPr>
              <a:t> consistently found that inclusive education is associated with higher academic skill development, greater access to the core curriculum, and more </a:t>
            </a:r>
            <a:r>
              <a:rPr lang="en-US" baseline="0" smtClean="0">
                <a:latin typeface="Calibri" charset="0"/>
              </a:rPr>
              <a:t>rigorous </a:t>
            </a:r>
            <a:r>
              <a:rPr lang="en-US" smtClean="0">
                <a:solidFill>
                  <a:srgbClr val="0061AF"/>
                </a:solidFill>
                <a:latin typeface="+mn-lt"/>
                <a:cs typeface="Calibri"/>
              </a:rPr>
              <a:t>individualized education program (IEP)</a:t>
            </a:r>
            <a:r>
              <a:rPr lang="en-US" baseline="0" smtClean="0">
                <a:latin typeface="Calibri" charset="0"/>
              </a:rPr>
              <a:t> </a:t>
            </a:r>
            <a:r>
              <a:rPr lang="en-US" baseline="0" dirty="0" smtClean="0">
                <a:latin typeface="Calibri" charset="0"/>
              </a:rPr>
              <a:t>goals. In these studies, students with disabilities who were educated in inclusive settings were compared to similar students educated in segregated special education settings. These studies, and others like them, demonstrate that not only </a:t>
            </a:r>
            <a:r>
              <a:rPr lang="en-US" dirty="0" smtClean="0">
                <a:latin typeface="Calibri" charset="0"/>
              </a:rPr>
              <a:t>can</a:t>
            </a:r>
            <a:r>
              <a:rPr lang="en-US" baseline="0" dirty="0" smtClean="0">
                <a:latin typeface="Calibri" charset="0"/>
              </a:rPr>
              <a:t> students with disabilities learn academic skills in inclusive settings, but they can also</a:t>
            </a:r>
            <a:r>
              <a:rPr lang="en-US" dirty="0" smtClean="0">
                <a:latin typeface="Calibri" charset="0"/>
              </a:rPr>
              <a:t> </a:t>
            </a:r>
            <a:r>
              <a:rPr lang="en-US" baseline="0" dirty="0" smtClean="0">
                <a:latin typeface="Calibri" charset="0"/>
              </a:rPr>
              <a:t>learn more academic skills in these settings compared to segregated settings.</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5807" indent="-286848" eaLnBrk="0" hangingPunct="0">
              <a:defRPr>
                <a:solidFill>
                  <a:schemeClr val="tx1"/>
                </a:solidFill>
                <a:latin typeface="Arial" charset="0"/>
                <a:ea typeface="Arial" charset="0"/>
                <a:cs typeface="Arial" charset="0"/>
              </a:defRPr>
            </a:lvl2pPr>
            <a:lvl3pPr marL="1147395" indent="-229479" eaLnBrk="0" hangingPunct="0">
              <a:defRPr>
                <a:solidFill>
                  <a:schemeClr val="tx1"/>
                </a:solidFill>
                <a:latin typeface="Arial" charset="0"/>
                <a:ea typeface="Arial" charset="0"/>
                <a:cs typeface="Arial" charset="0"/>
              </a:defRPr>
            </a:lvl3pPr>
            <a:lvl4pPr marL="1606352" indent="-229479" eaLnBrk="0" hangingPunct="0">
              <a:defRPr>
                <a:solidFill>
                  <a:schemeClr val="tx1"/>
                </a:solidFill>
                <a:latin typeface="Arial" charset="0"/>
                <a:ea typeface="Arial" charset="0"/>
                <a:cs typeface="Arial" charset="0"/>
              </a:defRPr>
            </a:lvl4pPr>
            <a:lvl5pPr marL="2065310" indent="-229479" eaLnBrk="0" hangingPunct="0">
              <a:defRPr>
                <a:solidFill>
                  <a:schemeClr val="tx1"/>
                </a:solidFill>
                <a:latin typeface="Arial" charset="0"/>
                <a:ea typeface="Arial" charset="0"/>
                <a:cs typeface="Arial" charset="0"/>
              </a:defRPr>
            </a:lvl5pPr>
            <a:lvl6pPr marL="2524268" indent="-229479" eaLnBrk="0" fontAlgn="base" hangingPunct="0">
              <a:spcBef>
                <a:spcPct val="0"/>
              </a:spcBef>
              <a:spcAft>
                <a:spcPct val="0"/>
              </a:spcAft>
              <a:defRPr>
                <a:solidFill>
                  <a:schemeClr val="tx1"/>
                </a:solidFill>
                <a:latin typeface="Arial" charset="0"/>
                <a:ea typeface="Arial" charset="0"/>
                <a:cs typeface="Arial" charset="0"/>
              </a:defRPr>
            </a:lvl6pPr>
            <a:lvl7pPr marL="2983225" indent="-229479" eaLnBrk="0" fontAlgn="base" hangingPunct="0">
              <a:spcBef>
                <a:spcPct val="0"/>
              </a:spcBef>
              <a:spcAft>
                <a:spcPct val="0"/>
              </a:spcAft>
              <a:defRPr>
                <a:solidFill>
                  <a:schemeClr val="tx1"/>
                </a:solidFill>
                <a:latin typeface="Arial" charset="0"/>
                <a:ea typeface="Arial" charset="0"/>
                <a:cs typeface="Arial" charset="0"/>
              </a:defRPr>
            </a:lvl7pPr>
            <a:lvl8pPr marL="3442183" indent="-229479" eaLnBrk="0" fontAlgn="base" hangingPunct="0">
              <a:spcBef>
                <a:spcPct val="0"/>
              </a:spcBef>
              <a:spcAft>
                <a:spcPct val="0"/>
              </a:spcAft>
              <a:defRPr>
                <a:solidFill>
                  <a:schemeClr val="tx1"/>
                </a:solidFill>
                <a:latin typeface="Arial" charset="0"/>
                <a:ea typeface="Arial" charset="0"/>
                <a:cs typeface="Arial" charset="0"/>
              </a:defRPr>
            </a:lvl8pPr>
            <a:lvl9pPr marL="3901140" indent="-22947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C1224E1-6F1F-0F40-AD9F-D9E3EB4361A4}" type="slidenum">
              <a:rPr lang="en-US">
                <a:latin typeface="Calibri" charset="0"/>
              </a:rPr>
              <a:pPr eaLnBrk="1" hangingPunct="1"/>
              <a:t>20</a:t>
            </a:fld>
            <a:endParaRPr lang="en-US" dirty="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skills are often an area of need for many students with disabilities, particularly those with significant and complex support needs. In an analysis of 96 preschoolers, Rafferty, Piscitelli, and Boettcher (2003) used hierarchical regression techniques to look at language outcomes for students with disabilities in inclusive and segregated settings. They found that students educated in inclusive settings obtained higher language scores than students taught in segregated settings. This is in line with other research that also documents the positive impact of inclusive settings on teaching communication skills.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21</a:t>
            </a:fld>
            <a:endParaRPr lang="en-US" dirty="0"/>
          </a:p>
        </p:txBody>
      </p:sp>
    </p:spTree>
    <p:extLst>
      <p:ext uri="{BB962C8B-B14F-4D97-AF65-F5344CB8AC3E}">
        <p14:creationId xmlns:p14="http://schemas.microsoft.com/office/powerpoint/2010/main" val="406437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also confirms that education in inclusive settings is associated with improved social-skills outcomes for students with disabilities. Students who were taught in inclusive settings had greater social skills and competence compared to similar students taught social skills in special education settings, as found in a meta-analysis </a:t>
            </a:r>
            <a:r>
              <a:rPr lang="en-US" dirty="0"/>
              <a:t>that Bellini and colleagues (2007</a:t>
            </a:r>
            <a:r>
              <a:rPr lang="en-US" dirty="0" smtClean="0"/>
              <a:t>) completed</a:t>
            </a:r>
            <a:r>
              <a:rPr lang="en-US" baseline="0" dirty="0" smtClean="0"/>
              <a:t>. These authors, in their synthesis of the literature, found that teaching social skills in segregated settings was contrived, restricted, and decontextualized. Students taught social skills in these settings had poor ability to generalize and maintain the skills, further suggesting the ineffectiveness of special education settings compared to inclusive settings. Many believe that this growth in social skills in inclusive settings is largely due to access to a social network and peer models in inclusive settings (e.g., McDonnell, Johnson, Polychronis, &amp; Riesen, 2002).</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22</a:t>
            </a:fld>
            <a:endParaRPr lang="en-US" dirty="0"/>
          </a:p>
        </p:txBody>
      </p:sp>
    </p:spTree>
    <p:extLst>
      <p:ext uri="{BB962C8B-B14F-4D97-AF65-F5344CB8AC3E}">
        <p14:creationId xmlns:p14="http://schemas.microsoft.com/office/powerpoint/2010/main" val="14564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Self-determination includes</a:t>
            </a:r>
            <a:r>
              <a:rPr lang="en-US" baseline="0" dirty="0" smtClean="0"/>
              <a:t> a complex set of skills, including making choices, advocating, goal setting and monitoring, problem</a:t>
            </a:r>
            <a:r>
              <a:rPr lang="en-US" dirty="0" smtClean="0"/>
              <a:t> </a:t>
            </a:r>
            <a:r>
              <a:rPr lang="en-US" baseline="0" dirty="0" smtClean="0"/>
              <a:t>solving, and decision making that are required of adults but also contribute to a quality of life. In a study of self-determination outcomes in segregated and inclusive settings, Hughes and colleagues (2013) found that high school students educated in inclusive settings demonstrated more self-determination skills than students educated in segregated settings.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23</a:t>
            </a:fld>
            <a:endParaRPr lang="en-US" dirty="0"/>
          </a:p>
        </p:txBody>
      </p:sp>
    </p:spTree>
    <p:extLst>
      <p:ext uri="{BB962C8B-B14F-4D97-AF65-F5344CB8AC3E}">
        <p14:creationId xmlns:p14="http://schemas.microsoft.com/office/powerpoint/2010/main" val="143048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Adaptive</a:t>
            </a:r>
            <a:r>
              <a:rPr lang="en-US" baseline="0" dirty="0" smtClean="0"/>
              <a:t> behavior skills are those needed for daily life</a:t>
            </a:r>
            <a:r>
              <a:rPr lang="en-US" dirty="0"/>
              <a:t> </a:t>
            </a:r>
            <a:r>
              <a:rPr lang="en-US" baseline="0" dirty="0" smtClean="0"/>
              <a:t>such as social, communication, and self-care skills that are appropriate for person’s age and culture. Dessemontet and colleagues (2012) compared 34 students with intellectual disabilities in inclusive and segregated settings. They found no differences in outcomes between the two groups of students. The finding of </a:t>
            </a:r>
            <a:r>
              <a:rPr lang="en-US" i="1" baseline="0" dirty="0" smtClean="0"/>
              <a:t>no difference </a:t>
            </a:r>
            <a:r>
              <a:rPr lang="en-US" baseline="0" dirty="0" smtClean="0"/>
              <a:t>is telling</a:t>
            </a:r>
            <a:r>
              <a:rPr lang="en-US" dirty="0" smtClean="0"/>
              <a:t> because</a:t>
            </a:r>
            <a:r>
              <a:rPr lang="en-US" baseline="0" dirty="0" smtClean="0"/>
              <a:t> both settings apparently support skill development. When considered with the other findings that inclusive settings are associated with positive gains in academic, social, communication, and self-determination skills (among others), the least dangerous decision would be to educate students with significant disabilities in inclusive settings.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24</a:t>
            </a:fld>
            <a:endParaRPr lang="en-US" dirty="0"/>
          </a:p>
        </p:txBody>
      </p:sp>
    </p:spTree>
    <p:extLst>
      <p:ext uri="{BB962C8B-B14F-4D97-AF65-F5344CB8AC3E}">
        <p14:creationId xmlns:p14="http://schemas.microsoft.com/office/powerpoint/2010/main" val="1310768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examining the outcomes</a:t>
            </a:r>
            <a:r>
              <a:rPr lang="en-US" baseline="0" dirty="0" smtClean="0"/>
              <a:t> of inclusive education on students with disabilities, researchers have examined the impact of inclusive education on students without disabilities and the preferences of their parents. Parents have consistently supported inclusive education, believing that their children benefit from inclusive education both academically and socially. A number of studies have also looked at outcomes on students without disabilities, with findings ranging from no impact on academic performance, to academic gains, to social gains for these peers. In summarizing the literature on the impact of inclusive education on peers in general education settings, no research has indicated a negative impact.</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25</a:t>
            </a:fld>
            <a:endParaRPr lang="en-US" dirty="0"/>
          </a:p>
        </p:txBody>
      </p:sp>
    </p:spTree>
    <p:extLst>
      <p:ext uri="{BB962C8B-B14F-4D97-AF65-F5344CB8AC3E}">
        <p14:creationId xmlns:p14="http://schemas.microsoft.com/office/powerpoint/2010/main" val="233031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with guiding principles and empirical evidence, a set of core values has guided the implementation of inclusive practices. These include the inherent dignity of all people, educational equity, valued life outcomes, and a presumption of competence. These values, along with the guiding principles and empirical evidence, further support educational teams in advocating for inclusive practices.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26</a:t>
            </a:fld>
            <a:endParaRPr lang="en-US" dirty="0"/>
          </a:p>
        </p:txBody>
      </p:sp>
    </p:spTree>
    <p:extLst>
      <p:ext uri="{BB962C8B-B14F-4D97-AF65-F5344CB8AC3E}">
        <p14:creationId xmlns:p14="http://schemas.microsoft.com/office/powerpoint/2010/main" val="9320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dignity</a:t>
            </a:r>
            <a:r>
              <a:rPr lang="en-US" baseline="0" dirty="0" smtClean="0"/>
              <a:t> is at the heart of the social justice and disability rights movements. Dignity can be defined as a perception of respect and competence that allows a person to feel valued, be the authentic version of themselves, grow and learn, and value and care about others (Hill &amp; Tollerud, 1996). Too often, people with disabilities are treated in a manner that revokes dignity—choices are made for them; they are forced to comply with tasks and activities that others demand of them; </a:t>
            </a:r>
            <a:r>
              <a:rPr lang="en-US" dirty="0" smtClean="0"/>
              <a:t>they</a:t>
            </a:r>
            <a:r>
              <a:rPr lang="en-US" baseline="0" dirty="0" smtClean="0"/>
              <a:t> experience physical harm, frustration, and loneliness; and </a:t>
            </a:r>
            <a:r>
              <a:rPr lang="en-US" dirty="0" smtClean="0"/>
              <a:t>they</a:t>
            </a:r>
            <a:r>
              <a:rPr lang="en-US" baseline="0" dirty="0" smtClean="0"/>
              <a:t> complete functions and tasks that are undesirable or meaningless, usually all in the name of treatment.</a:t>
            </a:r>
          </a:p>
          <a:p>
            <a:endParaRPr lang="en-US" baseline="0" dirty="0" smtClean="0"/>
          </a:p>
          <a:p>
            <a:r>
              <a:rPr lang="en-US" baseline="0" dirty="0" smtClean="0"/>
              <a:t>Think of typical experiences of students with disabilities: Green Team (or picking up trash and recycling on campus), having limited options of courses to take, being assigned friends, exclusion from extracurricular events, completing endless worksheets, having staff talk about your health care and private needs in a public space, and being restrained and secluded. Certainly, this is not an exhaustive list, and unfortunately, the list of undignified experiences of people with disabilities is very lengthy. </a:t>
            </a:r>
          </a:p>
          <a:p>
            <a:endParaRPr lang="en-US" baseline="0" dirty="0" smtClean="0"/>
          </a:p>
          <a:p>
            <a:r>
              <a:rPr lang="en-US" baseline="0" dirty="0" smtClean="0"/>
              <a:t>Those who promote inclusive practices see value in also promoting dignity. This is facilitated by including students with disabilities in normative experiences, offering choices, providing opportunities for developing trust and friendship, and facilitating self-determination, among others.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27</a:t>
            </a:fld>
            <a:endParaRPr lang="en-US" dirty="0"/>
          </a:p>
        </p:txBody>
      </p:sp>
    </p:spTree>
    <p:extLst>
      <p:ext uri="{BB962C8B-B14F-4D97-AF65-F5344CB8AC3E}">
        <p14:creationId xmlns:p14="http://schemas.microsoft.com/office/powerpoint/2010/main" val="4167744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Promoters of inclusive practices also believe that</a:t>
            </a:r>
            <a:r>
              <a:rPr lang="en-US" baseline="0" dirty="0" smtClean="0"/>
              <a:t> education is a right for all, not a privilege for a few. As illustrated in this slide, inclusion advocates further realize that to give all students the right to education and inclusion, we must not treat people with equality</a:t>
            </a:r>
            <a:r>
              <a:rPr lang="en-US" dirty="0"/>
              <a:t>—</a:t>
            </a:r>
            <a:r>
              <a:rPr lang="en-US" baseline="0" dirty="0" smtClean="0"/>
              <a:t>we must provide to each according to their needs (Lavoie, 1989).</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28</a:t>
            </a:fld>
            <a:endParaRPr lang="en-US" dirty="0"/>
          </a:p>
        </p:txBody>
      </p:sp>
    </p:spTree>
    <p:extLst>
      <p:ext uri="{BB962C8B-B14F-4D97-AF65-F5344CB8AC3E}">
        <p14:creationId xmlns:p14="http://schemas.microsoft.com/office/powerpoint/2010/main" val="342471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Billingsley</a:t>
            </a:r>
            <a:r>
              <a:rPr lang="en-US" baseline="0" dirty="0" smtClean="0">
                <a:latin typeface="Calibri" charset="0"/>
              </a:rPr>
              <a:t> and colleagues (1996) articulated the concept of valued-life outcomes for students with disabilities </a:t>
            </a:r>
            <a:r>
              <a:rPr lang="en-US" b="0" baseline="0" dirty="0" smtClean="0">
                <a:latin typeface="Calibri" charset="0"/>
              </a:rPr>
              <a:t>as membership, relationships, and skills</a:t>
            </a:r>
            <a:r>
              <a:rPr lang="en-US" baseline="0" dirty="0" smtClean="0">
                <a:latin typeface="Calibri" charset="0"/>
              </a:rPr>
              <a:t>. In other words, these are core outcomes that all people seek as a result of education. Membership refers to a sense of belonging. To obtain membership, a student cannot be a part-time visitor, but must be a full member with all of the rights and responsibilities of other classmates. Relationships refer to the outcome of having meaningful relationships with others; to obtain this, students must know each other on a personal level, including one another’s preferences, strengths, and interests. Last, skills refers to the academic skills taught in general education, such as reading, writing, math, science, and all of the hidden curriculum skills such as waiting, turn</a:t>
            </a:r>
            <a:r>
              <a:rPr lang="en-US" dirty="0" smtClean="0">
                <a:latin typeface="Calibri" charset="0"/>
              </a:rPr>
              <a:t> </a:t>
            </a:r>
            <a:r>
              <a:rPr lang="en-US" baseline="0" dirty="0" smtClean="0">
                <a:latin typeface="Calibri" charset="0"/>
              </a:rPr>
              <a:t>taking, note</a:t>
            </a:r>
            <a:r>
              <a:rPr lang="en-US" dirty="0" smtClean="0">
                <a:latin typeface="Calibri" charset="0"/>
              </a:rPr>
              <a:t> </a:t>
            </a:r>
            <a:r>
              <a:rPr lang="en-US" baseline="0" dirty="0" smtClean="0">
                <a:latin typeface="Calibri" charset="0"/>
              </a:rPr>
              <a:t>taking, and social skills. By participating in inclusive settings with valued roles and activities, these valued-life outcomes are promoted.</a:t>
            </a:r>
            <a:endParaRPr lang="en-US" dirty="0">
              <a:latin typeface="Calibri" charset="0"/>
            </a:endParaRPr>
          </a:p>
        </p:txBody>
      </p:sp>
      <p:sp>
        <p:nvSpPr>
          <p:cNvPr id="173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955785A-18BE-1F4E-9904-73D955325A9D}" type="slidenum">
              <a:rPr lang="en-US" sz="1200"/>
              <a:pPr algn="r" eaLnBrk="1" hangingPunct="1"/>
              <a:t>29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Health Organization (WHO) defined impairment, disability, and handicap in 1980. These terms are often used interchangeably in common speech, but they have different meanings.</a:t>
            </a:r>
          </a:p>
          <a:p>
            <a:endParaRPr lang="en-US" dirty="0" smtClean="0"/>
          </a:p>
          <a:p>
            <a:r>
              <a:rPr lang="en-US" dirty="0" smtClean="0"/>
              <a:t>An impairment</a:t>
            </a:r>
            <a:r>
              <a:rPr lang="en-US" baseline="0" dirty="0" smtClean="0"/>
              <a:t> is structural difference; for example, people can have hearing, vision, or physical impairments, meaning that there is something about the way their eyes, ears, or bodies are formed that make them structurally or functionally different from most others. For example, a person can have a hearing impairment that is due to</a:t>
            </a:r>
            <a:br>
              <a:rPr lang="en-US" baseline="0" dirty="0" smtClean="0"/>
            </a:br>
            <a:r>
              <a:rPr lang="en-US" baseline="0" dirty="0" smtClean="0"/>
              <a:t> mis-shaped hairs in the ear. Likewise, a person can have a physical impairment due to a spinal cord injury.</a:t>
            </a:r>
          </a:p>
          <a:p>
            <a:endParaRPr lang="en-US" baseline="0" dirty="0" smtClean="0"/>
          </a:p>
          <a:p>
            <a:r>
              <a:rPr lang="en-US" baseline="0" dirty="0" smtClean="0"/>
              <a:t>A disability is the functional consequence of that impairment. A person who has</a:t>
            </a:r>
            <a:br>
              <a:rPr lang="en-US" baseline="0" dirty="0" smtClean="0"/>
            </a:br>
            <a:r>
              <a:rPr lang="en-US" baseline="0" dirty="0" smtClean="0"/>
              <a:t>mis-shaped ear hairs has the functional consequence of not being able to hear certain sounds. A person with a spinal cord injury has the functional consequence of not being able to bear weight on the legs or walk.</a:t>
            </a:r>
          </a:p>
          <a:p>
            <a:endParaRPr lang="en-US" baseline="0" dirty="0" smtClean="0"/>
          </a:p>
          <a:p>
            <a:r>
              <a:rPr lang="en-US" baseline="0" dirty="0" smtClean="0"/>
              <a:t>A handicap, on the other hand, is the social consequence of the impairment. Handicaps are generally due to stigma and discrimination</a:t>
            </a:r>
            <a:r>
              <a:rPr lang="en-US" dirty="0"/>
              <a:t> </a:t>
            </a:r>
            <a:r>
              <a:rPr lang="en-US" baseline="0" dirty="0" smtClean="0"/>
              <a:t>such as being isolated, losing a job, or the lack of ability to live independently. </a:t>
            </a:r>
            <a:r>
              <a:rPr lang="en-US" i="1" baseline="0" dirty="0" smtClean="0"/>
              <a:t>Handicap</a:t>
            </a:r>
            <a:r>
              <a:rPr lang="en-US" baseline="0" dirty="0" smtClean="0"/>
              <a:t> is considered a derogatory term</a:t>
            </a:r>
            <a:r>
              <a:rPr lang="en-US" dirty="0"/>
              <a:t> </a:t>
            </a:r>
            <a:r>
              <a:rPr lang="en-US" baseline="0" dirty="0" smtClean="0"/>
              <a:t>and should be avoided. In fact, most people think the word </a:t>
            </a:r>
            <a:r>
              <a:rPr lang="en-US" i="1" baseline="0" dirty="0" smtClean="0"/>
              <a:t>handicap</a:t>
            </a:r>
            <a:r>
              <a:rPr lang="en-US" baseline="0" dirty="0" smtClean="0"/>
              <a:t> comes from times when people with disabilities would beg for money on the streets, as they were not able</a:t>
            </a:r>
            <a:r>
              <a:rPr lang="en-US" dirty="0"/>
              <a:t> </a:t>
            </a:r>
            <a:r>
              <a:rPr lang="en-US" baseline="0" dirty="0" smtClean="0"/>
              <a:t>or allowed to work. Thus, hand-in-cap became handicap. Because we no longer view disability as something pitiable, we use more appropriate terms such as impairment or disability.</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a:t>
            </a:fld>
            <a:endParaRPr lang="en-US" dirty="0"/>
          </a:p>
        </p:txBody>
      </p:sp>
    </p:spTree>
    <p:extLst>
      <p:ext uri="{BB962C8B-B14F-4D97-AF65-F5344CB8AC3E}">
        <p14:creationId xmlns:p14="http://schemas.microsoft.com/office/powerpoint/2010/main" val="4065913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Hippocratic Oath is familiar to most of us; physicians swear to first do no harm while treating patients. The Hippocratic Oath is readily applicable to educators, as well. In other words, it</a:t>
            </a:r>
            <a:r>
              <a:rPr lang="en-US" dirty="0"/>
              <a:t> </a:t>
            </a:r>
            <a:r>
              <a:rPr lang="en-US" dirty="0" smtClean="0"/>
              <a:t>is</a:t>
            </a:r>
            <a:r>
              <a:rPr lang="en-US" baseline="0" dirty="0" smtClean="0"/>
              <a:t> advisable that the decisions teachers make should first do no harm to their students in terms of dignity, self-determination, developing relationships and memberships, and learning of skills. Professor Biklen has also proposed that educators may abide by the presumption of competence. As you can see from the quote above, this presumption asks us to make the least dangerous assumption—in other words, an inability to speak does not mean that a person does not have anything to say, and an inability to demonstrate what is known does not mean that a person is incompetent.</a:t>
            </a:r>
            <a:endParaRPr lang="en-US" dirty="0"/>
          </a:p>
        </p:txBody>
      </p:sp>
      <p:sp>
        <p:nvSpPr>
          <p:cNvPr id="4" name="Slide Number Placeholder 3"/>
          <p:cNvSpPr>
            <a:spLocks noGrp="1"/>
          </p:cNvSpPr>
          <p:nvPr>
            <p:ph type="sldNum" sz="quarter" idx="10"/>
          </p:nvPr>
        </p:nvSpPr>
        <p:spPr/>
        <p:txBody>
          <a:bodyPr/>
          <a:lstStyle/>
          <a:p>
            <a:fld id="{108C7698-64AE-9D49-879C-5430AE5CE6BE}" type="slidenum">
              <a:rPr lang="en-US" smtClean="0"/>
              <a:t>30</a:t>
            </a:fld>
            <a:endParaRPr lang="en-US" dirty="0"/>
          </a:p>
        </p:txBody>
      </p:sp>
    </p:spTree>
    <p:extLst>
      <p:ext uri="{BB962C8B-B14F-4D97-AF65-F5344CB8AC3E}">
        <p14:creationId xmlns:p14="http://schemas.microsoft.com/office/powerpoint/2010/main" val="4095679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the values that</a:t>
            </a:r>
            <a:r>
              <a:rPr lang="en-US" baseline="0" dirty="0" smtClean="0"/>
              <a:t> drive inclusive practices, watch the Credo of Support at https://www.youtube.com/watch?v=wunHDfZFxXw)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31</a:t>
            </a:fld>
            <a:endParaRPr lang="en-US" dirty="0"/>
          </a:p>
        </p:txBody>
      </p:sp>
    </p:spTree>
    <p:extLst>
      <p:ext uri="{BB962C8B-B14F-4D97-AF65-F5344CB8AC3E}">
        <p14:creationId xmlns:p14="http://schemas.microsoft.com/office/powerpoint/2010/main" val="2935730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will discuss the legal guidelines that support the provision of inclusive education. </a:t>
            </a:r>
          </a:p>
          <a:p>
            <a:endParaRPr lang="en-US" baseline="0" dirty="0" smtClean="0"/>
          </a:p>
          <a:p>
            <a:r>
              <a:rPr lang="en-US" dirty="0" smtClean="0"/>
              <a:t>Two</a:t>
            </a:r>
            <a:r>
              <a:rPr lang="en-US" baseline="0" dirty="0" smtClean="0"/>
              <a:t> key mandates of</a:t>
            </a:r>
            <a:r>
              <a:rPr lang="en-US" dirty="0" smtClean="0"/>
              <a:t> </a:t>
            </a:r>
            <a:r>
              <a:rPr lang="en-US" baseline="0" dirty="0" smtClean="0"/>
              <a:t>IDEA, the least </a:t>
            </a:r>
            <a:r>
              <a:rPr lang="en-US" dirty="0"/>
              <a:t>r</a:t>
            </a:r>
            <a:r>
              <a:rPr lang="en-US" baseline="0" dirty="0" smtClean="0"/>
              <a:t>estrictive </a:t>
            </a:r>
            <a:r>
              <a:rPr lang="en-US" dirty="0"/>
              <a:t>e</a:t>
            </a:r>
            <a:r>
              <a:rPr lang="en-US" baseline="0" dirty="0" smtClean="0"/>
              <a:t>nvironment (LRE) provisions, and the free </a:t>
            </a:r>
            <a:r>
              <a:rPr lang="en-US" dirty="0"/>
              <a:t>a</a:t>
            </a:r>
            <a:r>
              <a:rPr lang="en-US" baseline="0" dirty="0" smtClean="0"/>
              <a:t>ppropriate </a:t>
            </a:r>
            <a:r>
              <a:rPr lang="en-US" dirty="0"/>
              <a:t>p</a:t>
            </a:r>
            <a:r>
              <a:rPr lang="en-US" baseline="0" dirty="0" smtClean="0"/>
              <a:t>ublic </a:t>
            </a:r>
            <a:r>
              <a:rPr lang="en-US" dirty="0"/>
              <a:t>e</a:t>
            </a:r>
            <a:r>
              <a:rPr lang="en-US" baseline="0" dirty="0" smtClean="0"/>
              <a:t>ducation (FAPE) requirement have implications for and provide foundations for inclusive education. Furthermore, there exists a body of case law through which the judicial system has helped interpret each of these mandates.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32</a:t>
            </a:fld>
            <a:endParaRPr lang="en-US" dirty="0"/>
          </a:p>
        </p:txBody>
      </p:sp>
    </p:spTree>
    <p:extLst>
      <p:ext uri="{BB962C8B-B14F-4D97-AF65-F5344CB8AC3E}">
        <p14:creationId xmlns:p14="http://schemas.microsoft.com/office/powerpoint/2010/main" val="3082010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currently no</a:t>
            </a:r>
            <a:r>
              <a:rPr lang="en-US" baseline="0" dirty="0" smtClean="0"/>
              <a:t> legal definition of inclusive education. Instead, the LRE mandate is used to address the presumptive right for all students with disabilities to be educated alongside their same-age peers without disabilities in general education classrooms and environments. Schools are to make good faith efforts to provide </a:t>
            </a:r>
            <a:r>
              <a:rPr lang="en-US" b="1" baseline="0" dirty="0" smtClean="0"/>
              <a:t>ALL </a:t>
            </a:r>
            <a:r>
              <a:rPr lang="en-US" baseline="0" dirty="0" smtClean="0"/>
              <a:t>students with education in the least restrictive settings with appropriate </a:t>
            </a:r>
            <a:r>
              <a:rPr lang="en-US" baseline="0" dirty="0" smtClean="0"/>
              <a:t>individualized </a:t>
            </a:r>
            <a:r>
              <a:rPr lang="en-US" baseline="0" dirty="0" smtClean="0"/>
              <a:t>supports and services. The assumption is that a student would only receive special education services in a more restrictive setting if an appropriate education could not be provided in the general education setting with supplemental aids and services.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33</a:t>
            </a:fld>
            <a:endParaRPr lang="en-US" dirty="0"/>
          </a:p>
        </p:txBody>
      </p:sp>
    </p:spTree>
    <p:extLst>
      <p:ext uri="{BB962C8B-B14F-4D97-AF65-F5344CB8AC3E}">
        <p14:creationId xmlns:p14="http://schemas.microsoft.com/office/powerpoint/2010/main" val="1918611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FAPE </a:t>
            </a:r>
            <a:r>
              <a:rPr lang="en-US" baseline="0" dirty="0" smtClean="0"/>
              <a:t>mandate requires that a student receives IEP developed and implemented to meet the unique needs of the student </a:t>
            </a:r>
            <a:r>
              <a:rPr lang="en-US" sz="1200" kern="1200" dirty="0" smtClean="0">
                <a:solidFill>
                  <a:schemeClr val="tx1"/>
                </a:solidFill>
                <a:latin typeface="+mn-lt"/>
                <a:ea typeface="+mn-ea"/>
                <a:cs typeface="+mn-cs"/>
              </a:rPr>
              <a:t>as identified by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evaluations, observation, and the</a:t>
            </a:r>
            <a:r>
              <a:rPr lang="en-US" sz="1200" kern="1200" baseline="0" dirty="0" smtClean="0">
                <a:solidFill>
                  <a:schemeClr val="tx1"/>
                </a:solidFill>
                <a:latin typeface="+mn-lt"/>
                <a:ea typeface="+mn-ea"/>
                <a:cs typeface="+mn-cs"/>
              </a:rPr>
              <a:t> student’s </a:t>
            </a:r>
            <a:r>
              <a:rPr lang="en-US" sz="1200" kern="1200" dirty="0" smtClean="0">
                <a:solidFill>
                  <a:schemeClr val="tx1"/>
                </a:solidFill>
                <a:latin typeface="+mn-lt"/>
                <a:ea typeface="+mn-ea"/>
                <a:cs typeface="+mn-cs"/>
              </a:rPr>
              <a:t>educational team</a:t>
            </a:r>
            <a:r>
              <a:rPr lang="en-US" sz="1200" kern="1200" baseline="0" dirty="0" smtClean="0">
                <a:solidFill>
                  <a:schemeClr val="tx1"/>
                </a:solidFill>
                <a:latin typeface="+mn-lt"/>
                <a:ea typeface="+mn-ea"/>
                <a:cs typeface="+mn-cs"/>
              </a:rPr>
              <a:t> </a:t>
            </a:r>
            <a:r>
              <a:rPr lang="en-US" baseline="0" dirty="0" smtClean="0"/>
              <a:t>and from which the student receives educational benefit. FAPE necessitates the special education</a:t>
            </a:r>
            <a:r>
              <a:rPr lang="en-US" sz="1200" kern="1200" baseline="0" dirty="0" smtClean="0">
                <a:solidFill>
                  <a:schemeClr val="tx1"/>
                </a:solidFill>
                <a:latin typeface="+mn-lt"/>
                <a:ea typeface="+mn-ea"/>
                <a:cs typeface="+mn-cs"/>
              </a:rPr>
              <a:t> and related services are coordinated to ensure that the student is able to make measurable and meaningful progress in the LRE.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D0E5CD-3222-D440-890B-594A8871F768}" type="slidenum">
              <a:rPr lang="en-US" smtClean="0"/>
              <a:t>34</a:t>
            </a:fld>
            <a:endParaRPr lang="en-US" dirty="0"/>
          </a:p>
        </p:txBody>
      </p:sp>
    </p:spTree>
    <p:extLst>
      <p:ext uri="{BB962C8B-B14F-4D97-AF65-F5344CB8AC3E}">
        <p14:creationId xmlns:p14="http://schemas.microsoft.com/office/powerpoint/2010/main" val="148271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key components to FAPE. One is that all eligible students are entitled to receive a free public education regardless of the severity of their disabilities. Second, school districts may not charge parents of students with disabilities for special education services and related services. Further, school districts cannot refuse to provide special education services due to the cost of these services. Third, to provide an appropriate education, the school district must develop an IEP for the student in collaboration with the student’s parents. The IEP must meet the unique needs of the student and must enable the student to receive educational benefits.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35</a:t>
            </a:fld>
            <a:endParaRPr lang="en-US" dirty="0"/>
          </a:p>
        </p:txBody>
      </p:sp>
    </p:spTree>
    <p:extLst>
      <p:ext uri="{BB962C8B-B14F-4D97-AF65-F5344CB8AC3E}">
        <p14:creationId xmlns:p14="http://schemas.microsoft.com/office/powerpoint/2010/main" val="950123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previously mentioned, a number of seminal</a:t>
            </a:r>
            <a:r>
              <a:rPr lang="en-US" baseline="0" dirty="0" smtClean="0"/>
              <a:t> court cases have assisted in the interpretations of the LRE and FAPE mandates and have resulted in the establishment of judicial standards of review. </a:t>
            </a:r>
            <a:r>
              <a:rPr lang="en-US" dirty="0" smtClean="0"/>
              <a:t>A considerable amount of litigation</a:t>
            </a:r>
            <a:r>
              <a:rPr lang="en-US" baseline="0" dirty="0" smtClean="0"/>
              <a:t> has arisen out of disputes between families and the school districts regarding FAPE and LRE. These five cases and the standards or tests that arose from the court decisions have important implications for FAPE and LRE.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1D0E5CD-3222-D440-890B-594A8871F768}" type="slidenum">
              <a:rPr lang="en-US" smtClean="0"/>
              <a:t>36</a:t>
            </a:fld>
            <a:endParaRPr lang="en-US" dirty="0"/>
          </a:p>
        </p:txBody>
      </p:sp>
    </p:spTree>
    <p:extLst>
      <p:ext uri="{BB962C8B-B14F-4D97-AF65-F5344CB8AC3E}">
        <p14:creationId xmlns:p14="http://schemas.microsoft.com/office/powerpoint/2010/main" val="81318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of Education of the Hendrick</a:t>
            </a:r>
            <a:r>
              <a:rPr lang="en-US" baseline="0" dirty="0" smtClean="0"/>
              <a:t> Hudson School District v. Hudson School District v. Rowley (1982) was the first ruling by U.S. Supreme Court case in relation to FAPE. The Supreme Court decision established a minimum standard for what constitutes FAPE.</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37</a:t>
            </a:fld>
            <a:endParaRPr lang="en-US" dirty="0"/>
          </a:p>
        </p:txBody>
      </p:sp>
    </p:spTree>
    <p:extLst>
      <p:ext uri="{BB962C8B-B14F-4D97-AF65-F5344CB8AC3E}">
        <p14:creationId xmlns:p14="http://schemas.microsoft.com/office/powerpoint/2010/main" val="1680316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U.S. Supreme Court developed the Rowley </a:t>
            </a:r>
            <a:r>
              <a:rPr lang="en-US" i="0" baseline="0" dirty="0" smtClean="0"/>
              <a:t>Standard or Two-Part Test to be used to determine if a school has provided FAPE as required by IDEA. To determine if a school has provided FAPE, it must be determined</a:t>
            </a:r>
            <a:r>
              <a:rPr lang="en-US" i="0" dirty="0" smtClean="0"/>
              <a:t> (1) whether </a:t>
            </a:r>
            <a:r>
              <a:rPr lang="en-US" i="0" baseline="0" dirty="0" smtClean="0"/>
              <a:t>the procedural requirements of IDEA have been met and (2) whether the students’ individualized (IEP) and the special education services being provided educationally benefit the student. </a:t>
            </a:r>
            <a:r>
              <a:rPr lang="en-US" sz="1200" dirty="0" smtClean="0"/>
              <a:t>Educational benefit means that the educational program must be likely to produce meaningful, not trivial, progress.</a:t>
            </a:r>
            <a:r>
              <a:rPr lang="en-US" sz="1200" baseline="0" dirty="0" smtClean="0"/>
              <a:t> What constitutes a meaningful education can only be determined on a case-by-case basis.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38</a:t>
            </a:fld>
            <a:endParaRPr lang="en-US" dirty="0"/>
          </a:p>
        </p:txBody>
      </p:sp>
    </p:spTree>
    <p:extLst>
      <p:ext uri="{BB962C8B-B14F-4D97-AF65-F5344CB8AC3E}">
        <p14:creationId xmlns:p14="http://schemas.microsoft.com/office/powerpoint/2010/main" val="2399446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Cypress-Fairbanks Independent</a:t>
            </a:r>
            <a:r>
              <a:rPr lang="en-US" baseline="0" dirty="0" smtClean="0"/>
              <a:t> School District v. Michael F., the U.S. Court of Appeals of the Fifth Circuit used the following four factors to determine whether the school district had provided an appropriate education: </a:t>
            </a:r>
          </a:p>
          <a:p>
            <a:pPr marL="628650" lvl="1" indent="-171450">
              <a:buFont typeface="Arial"/>
              <a:buChar char="•"/>
              <a:defRPr/>
            </a:pPr>
            <a:r>
              <a:rPr lang="en-US" dirty="0" smtClean="0"/>
              <a:t>Was the program individualized on the basis of the student’s assessment?</a:t>
            </a:r>
          </a:p>
          <a:p>
            <a:pPr marL="628650" lvl="1" indent="-171450">
              <a:buFont typeface="Arial"/>
              <a:buChar char="•"/>
              <a:defRPr/>
            </a:pPr>
            <a:r>
              <a:rPr lang="en-US" dirty="0" smtClean="0"/>
              <a:t>Was the program in the LRE?</a:t>
            </a:r>
          </a:p>
          <a:p>
            <a:pPr marL="628650" lvl="1" indent="-171450">
              <a:buFont typeface="Arial"/>
              <a:buChar char="•"/>
              <a:defRPr/>
            </a:pPr>
            <a:r>
              <a:rPr lang="en-US" dirty="0" smtClean="0"/>
              <a:t>Were the services provided in a collaborative manner by key stakeholders?</a:t>
            </a:r>
          </a:p>
          <a:p>
            <a:pPr marL="628650" lvl="1" indent="-171450">
              <a:buFont typeface="Arial"/>
              <a:buChar char="•"/>
              <a:defRPr/>
            </a:pPr>
            <a:r>
              <a:rPr lang="en-US" dirty="0" smtClean="0"/>
              <a:t>Were positive academic and nonacademic benefits demonstrated?</a:t>
            </a:r>
          </a:p>
        </p:txBody>
      </p:sp>
      <p:sp>
        <p:nvSpPr>
          <p:cNvPr id="4" name="Slide Number Placeholder 3"/>
          <p:cNvSpPr>
            <a:spLocks noGrp="1"/>
          </p:cNvSpPr>
          <p:nvPr>
            <p:ph type="sldNum" sz="quarter" idx="10"/>
          </p:nvPr>
        </p:nvSpPr>
        <p:spPr/>
        <p:txBody>
          <a:bodyPr/>
          <a:lstStyle/>
          <a:p>
            <a:fld id="{01D0E5CD-3222-D440-890B-594A8871F768}" type="slidenum">
              <a:rPr lang="en-US" smtClean="0"/>
              <a:t>39</a:t>
            </a:fld>
            <a:endParaRPr lang="en-US" dirty="0"/>
          </a:p>
        </p:txBody>
      </p:sp>
    </p:spTree>
    <p:extLst>
      <p:ext uri="{BB962C8B-B14F-4D97-AF65-F5344CB8AC3E}">
        <p14:creationId xmlns:p14="http://schemas.microsoft.com/office/powerpoint/2010/main" val="189285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 noted, there are a series of rationales that have led</a:t>
            </a:r>
            <a:r>
              <a:rPr lang="en-US" baseline="0" dirty="0" smtClean="0"/>
              <a:t> the field to focus on inclusive education for </a:t>
            </a:r>
            <a:r>
              <a:rPr lang="en-US" dirty="0" smtClean="0"/>
              <a:t>ALL</a:t>
            </a:r>
            <a:r>
              <a:rPr lang="en-US" baseline="0" dirty="0" smtClean="0"/>
              <a:t> students with special needs. In this section, we will discuss the guiding principles, values, empirical evidence, and legal foundations of inclusive practices.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4</a:t>
            </a:fld>
            <a:endParaRPr lang="en-US" dirty="0"/>
          </a:p>
        </p:txBody>
      </p:sp>
    </p:spTree>
    <p:extLst>
      <p:ext uri="{BB962C8B-B14F-4D97-AF65-F5344CB8AC3E}">
        <p14:creationId xmlns:p14="http://schemas.microsoft.com/office/powerpoint/2010/main" val="3596439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the LRE mandate is one of the most legally contested requirements of IDEA, to date, the U.S. Supreme Court has not accepted a case to interpret this mandate. Nevertheless, a number of important cases have been heard and decisions made by U.S. Courts of Appeals.</a:t>
            </a:r>
          </a:p>
          <a:p>
            <a:endParaRPr lang="en-US" baseline="0" dirty="0" smtClean="0"/>
          </a:p>
          <a:p>
            <a:r>
              <a:rPr lang="en-US" baseline="0" dirty="0" smtClean="0">
                <a:latin typeface="Calibri"/>
                <a:cs typeface="Calibri"/>
              </a:rPr>
              <a:t>One of the earliest decisions was made by the U.S. Court of Appeals for the Sixth District in the case of Roncker v. Walter (1983). This decision is known as the Roncker portability test and states:</a:t>
            </a:r>
          </a:p>
          <a:p>
            <a:endParaRPr lang="en-US" baseline="0" dirty="0" smtClean="0">
              <a:latin typeface="Calibri"/>
              <a:cs typeface="Calibri"/>
            </a:endParaRPr>
          </a:p>
          <a:p>
            <a:r>
              <a:rPr lang="en-US" baseline="0" dirty="0" smtClean="0">
                <a:latin typeface="Calibri"/>
                <a:cs typeface="Calibri"/>
              </a:rPr>
              <a:t>“</a:t>
            </a:r>
            <a:r>
              <a:rPr lang="en-US" dirty="0" smtClean="0">
                <a:latin typeface="Calibri"/>
                <a:ea typeface="ＭＳ Ｐゴシック" charset="0"/>
                <a:cs typeface="Calibri"/>
              </a:rPr>
              <a:t>In a case where the segregated placement is considered superior, the court should consider whether the educational services which make that placement superior could feasibly be provided in a nonsegregated (i.e.. integrated) setting, If they can, the placement in the segregated school would  be inappropriate under the Act” (Roncker, p. 1063).</a:t>
            </a:r>
          </a:p>
          <a:p>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1D0E5CD-3222-D440-890B-594A8871F768}" type="slidenum">
              <a:rPr lang="en-US" smtClean="0"/>
              <a:t>40</a:t>
            </a:fld>
            <a:endParaRPr lang="en-US" dirty="0"/>
          </a:p>
        </p:txBody>
      </p:sp>
    </p:spTree>
    <p:extLst>
      <p:ext uri="{BB962C8B-B14F-4D97-AF65-F5344CB8AC3E}">
        <p14:creationId xmlns:p14="http://schemas.microsoft.com/office/powerpoint/2010/main" val="3049858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a:t>
            </a:r>
            <a:r>
              <a:rPr lang="en-US" dirty="0" smtClean="0"/>
              <a:t>nother key court case regarding the LRE mandate, Daniel</a:t>
            </a:r>
            <a:r>
              <a:rPr lang="en-US" baseline="0" dirty="0" smtClean="0"/>
              <a:t> RR v. State Board of Education, the U.S. Court of Appeals for the Fifth Circuit developed a two-part test to determine if a school was providing a student education in LRE. First, it must be decided if education in the general education classroom with supplementary aids and services </a:t>
            </a:r>
            <a:r>
              <a:rPr lang="en-US" dirty="0" smtClean="0"/>
              <a:t>was</a:t>
            </a:r>
            <a:r>
              <a:rPr lang="en-US" baseline="0" dirty="0" smtClean="0"/>
              <a:t> achieved satisfactorily. In other words, has the school attempted to provide accommodations and modifications for the student with disabilities in the general education classroom</a:t>
            </a:r>
            <a:r>
              <a:rPr lang="en-US" dirty="0"/>
              <a:t>?</a:t>
            </a:r>
            <a:r>
              <a:rPr lang="en-US" baseline="0" dirty="0" smtClean="0"/>
              <a:t> If a school passes the first part of the test, then it must be determined if the school has integrated the student to the maximum extent appropriate.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41</a:t>
            </a:fld>
            <a:endParaRPr lang="en-US" dirty="0"/>
          </a:p>
        </p:txBody>
      </p:sp>
    </p:spTree>
    <p:extLst>
      <p:ext uri="{BB962C8B-B14F-4D97-AF65-F5344CB8AC3E}">
        <p14:creationId xmlns:p14="http://schemas.microsoft.com/office/powerpoint/2010/main" val="911167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case of Sacramento City Unified School District v. Holland, The U.S. Court of Appeals for the Ninth Circuit affirmed a decision made by the district court. The district court considered the following four factors in making its decision regarding whether the student was provided an appropriate education in the LRE:</a:t>
            </a:r>
          </a:p>
          <a:p>
            <a:pPr marL="228600" indent="-228600">
              <a:buFont typeface="+mj-lt"/>
              <a:buAutoNum type="arabicParenR"/>
            </a:pPr>
            <a:r>
              <a:rPr lang="en-US" dirty="0" smtClean="0">
                <a:ea typeface="ＭＳ Ｐゴシック" charset="0"/>
                <a:cs typeface="ＭＳ Ｐゴシック" charset="0"/>
              </a:rPr>
              <a:t>Educational benefits of the general classroom with supplementary aids and services v. special education classroom: This</a:t>
            </a:r>
            <a:r>
              <a:rPr lang="en-US" baseline="0" dirty="0" smtClean="0">
                <a:ea typeface="ＭＳ Ｐゴシック" charset="0"/>
                <a:cs typeface="ＭＳ Ｐゴシック" charset="0"/>
              </a:rPr>
              <a:t> factor concerns the educational benefits available to a student in the general education classroom with appropriate supports and services compared to educational benefits of the special education classroom. In this case, the school district did not establish that the educational benefits of the special education classroom were better than the educational benefits of the general education classroom.</a:t>
            </a:r>
            <a:endParaRPr lang="en-US" dirty="0" smtClean="0">
              <a:ea typeface="ＭＳ Ｐゴシック" charset="0"/>
              <a:cs typeface="ＭＳ Ｐゴシック" charset="0"/>
            </a:endParaRPr>
          </a:p>
          <a:p>
            <a:pPr marL="228600" indent="-228600">
              <a:buFont typeface="+mj-lt"/>
              <a:buAutoNum type="arabicParenR"/>
            </a:pPr>
            <a:r>
              <a:rPr lang="en-US" dirty="0" smtClean="0">
                <a:ea typeface="ＭＳ Ｐゴシック" charset="0"/>
                <a:cs typeface="ＭＳ Ｐゴシック" charset="0"/>
              </a:rPr>
              <a:t>Non-academic benefits of general v. special education classroom:</a:t>
            </a:r>
            <a:r>
              <a:rPr lang="en-US" dirty="0">
                <a:ea typeface="ＭＳ Ｐゴシック" charset="0"/>
                <a:cs typeface="ＭＳ Ｐゴシック" charset="0"/>
              </a:rPr>
              <a:t> </a:t>
            </a:r>
            <a:r>
              <a:rPr lang="en-US" dirty="0" smtClean="0">
                <a:ea typeface="ＭＳ Ｐゴシック" charset="0"/>
                <a:cs typeface="ＭＳ Ｐゴシック" charset="0"/>
              </a:rPr>
              <a:t>This factor concerns</a:t>
            </a:r>
            <a:r>
              <a:rPr lang="en-US" baseline="0" dirty="0" smtClean="0">
                <a:ea typeface="ＭＳ Ｐゴシック" charset="0"/>
                <a:cs typeface="ＭＳ Ｐゴシック" charset="0"/>
              </a:rPr>
              <a:t> whether there are non-academic (e.g., social and communication skills) benefits. </a:t>
            </a:r>
            <a:endParaRPr lang="en-US" dirty="0">
              <a:ea typeface="ＭＳ Ｐゴシック" charset="0"/>
              <a:cs typeface="ＭＳ Ｐゴシック" charset="0"/>
            </a:endParaRPr>
          </a:p>
          <a:p>
            <a:pPr marL="228600" indent="-228600">
              <a:buFont typeface="+mj-lt"/>
              <a:buAutoNum type="arabicParenR"/>
            </a:pPr>
            <a:r>
              <a:rPr lang="en-US" dirty="0" smtClean="0">
                <a:ea typeface="ＭＳ Ｐゴシック" charset="0"/>
                <a:cs typeface="ＭＳ Ｐゴシック" charset="0"/>
              </a:rPr>
              <a:t>Effect of the student on the education of others:</a:t>
            </a:r>
            <a:r>
              <a:rPr lang="en-US" dirty="0">
                <a:ea typeface="ＭＳ Ｐゴシック" charset="0"/>
                <a:cs typeface="ＭＳ Ｐゴシック" charset="0"/>
              </a:rPr>
              <a:t> </a:t>
            </a:r>
            <a:r>
              <a:rPr lang="en-US" dirty="0" smtClean="0">
                <a:ea typeface="ＭＳ Ｐゴシック" charset="0"/>
                <a:cs typeface="ＭＳ Ｐゴシック" charset="0"/>
              </a:rPr>
              <a:t>This factor examines</a:t>
            </a:r>
            <a:r>
              <a:rPr lang="en-US" baseline="0" dirty="0" smtClean="0">
                <a:ea typeface="ＭＳ Ｐゴシック" charset="0"/>
                <a:cs typeface="ＭＳ Ｐゴシック" charset="0"/>
              </a:rPr>
              <a:t> the impact of the student with disabilities’ presence on other in the general education setting (e.g., impact on teacher’s ability to teach other children).</a:t>
            </a:r>
            <a:endParaRPr lang="en-US" dirty="0" smtClean="0">
              <a:ea typeface="ＭＳ Ｐゴシック" charset="0"/>
              <a:cs typeface="ＭＳ Ｐゴシック" charset="0"/>
            </a:endParaRPr>
          </a:p>
          <a:p>
            <a:pPr marL="228600" indent="-228600">
              <a:buFont typeface="+mj-lt"/>
              <a:buAutoNum type="arabicParenR"/>
            </a:pPr>
            <a:r>
              <a:rPr lang="en-US" dirty="0" smtClean="0">
                <a:ea typeface="ＭＳ Ｐゴシック" charset="0"/>
                <a:cs typeface="ＭＳ Ｐゴシック" charset="0"/>
              </a:rPr>
              <a:t>The cost of mainstreaming:</a:t>
            </a:r>
            <a:r>
              <a:rPr lang="en-US" dirty="0">
                <a:ea typeface="ＭＳ Ｐゴシック" charset="0"/>
                <a:cs typeface="ＭＳ Ｐゴシック" charset="0"/>
              </a:rPr>
              <a:t> </a:t>
            </a:r>
            <a:r>
              <a:rPr lang="en-US" dirty="0" smtClean="0">
                <a:ea typeface="ＭＳ Ｐゴシック" charset="0"/>
                <a:cs typeface="ＭＳ Ｐゴシック" charset="0"/>
              </a:rPr>
              <a:t>This factor involves</a:t>
            </a:r>
            <a:r>
              <a:rPr lang="en-US" baseline="0" dirty="0" smtClean="0">
                <a:ea typeface="ＭＳ Ｐゴシック" charset="0"/>
                <a:cs typeface="ＭＳ Ｐゴシック" charset="0"/>
              </a:rPr>
              <a:t> evaluating the cost of placement in the general education classroom. A school would need to provide persuasive evidence that it would be significantly more expensive to educate the student in the general education class. </a:t>
            </a:r>
            <a:endParaRPr lang="en-US"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42</a:t>
            </a:fld>
            <a:endParaRPr lang="en-US" dirty="0"/>
          </a:p>
        </p:txBody>
      </p:sp>
    </p:spTree>
    <p:extLst>
      <p:ext uri="{BB962C8B-B14F-4D97-AF65-F5344CB8AC3E}">
        <p14:creationId xmlns:p14="http://schemas.microsoft.com/office/powerpoint/2010/main" val="2694079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this</a:t>
            </a:r>
            <a:r>
              <a:rPr lang="en-US" baseline="0" dirty="0" smtClean="0"/>
              <a:t> quote from the Oberti v. Board of Education of the Borough of Clementon School District implies, there is a congressional </a:t>
            </a:r>
            <a:r>
              <a:rPr lang="en-US" sz="1200" kern="1200" dirty="0" smtClean="0">
                <a:solidFill>
                  <a:schemeClr val="tx1"/>
                </a:solidFill>
                <a:effectLst/>
                <a:latin typeface="+mn-lt"/>
                <a:ea typeface="+mn-ea"/>
                <a:cs typeface="+mn-cs"/>
              </a:rPr>
              <a:t>preference for including students in the age-appropriate, general education classroom. </a:t>
            </a:r>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43</a:t>
            </a:fld>
            <a:endParaRPr lang="en-US" dirty="0"/>
          </a:p>
        </p:txBody>
      </p:sp>
    </p:spTree>
    <p:extLst>
      <p:ext uri="{BB962C8B-B14F-4D97-AF65-F5344CB8AC3E}">
        <p14:creationId xmlns:p14="http://schemas.microsoft.com/office/powerpoint/2010/main" val="15799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series</a:t>
            </a:r>
            <a:r>
              <a:rPr lang="en-US" baseline="0" dirty="0" smtClean="0"/>
              <a:t> of guiding principles that formed</a:t>
            </a:r>
            <a:r>
              <a:rPr lang="en-US" dirty="0" smtClean="0"/>
              <a:t> </a:t>
            </a:r>
            <a:r>
              <a:rPr lang="en-US" baseline="0" dirty="0" smtClean="0"/>
              <a:t>the original foundations for inclusive education</a:t>
            </a:r>
            <a:r>
              <a:rPr lang="en-US" dirty="0"/>
              <a:t> </a:t>
            </a:r>
            <a:r>
              <a:rPr lang="en-US" baseline="0" dirty="0" smtClean="0"/>
              <a:t>long before there was any real empirical evidence to support the practice of including students with disabilities in general education settings. We will talk about each of these guiding principles in more detail next.</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5</a:t>
            </a:fld>
            <a:endParaRPr lang="en-US" dirty="0"/>
          </a:p>
        </p:txBody>
      </p:sp>
    </p:spTree>
    <p:extLst>
      <p:ext uri="{BB962C8B-B14F-4D97-AF65-F5344CB8AC3E}">
        <p14:creationId xmlns:p14="http://schemas.microsoft.com/office/powerpoint/2010/main" val="428721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smtClean="0">
                <a:ea typeface="+mn-ea"/>
                <a:cs typeface="+mn-cs"/>
              </a:rPr>
              <a:t>There are two prevailing</a:t>
            </a:r>
            <a:r>
              <a:rPr lang="en-US" baseline="0" dirty="0" smtClean="0">
                <a:ea typeface="+mn-ea"/>
                <a:cs typeface="+mn-cs"/>
              </a:rPr>
              <a:t> models of disability: the medical model</a:t>
            </a:r>
            <a:r>
              <a:rPr lang="en-US" dirty="0" smtClean="0">
                <a:ea typeface="+mn-ea"/>
                <a:cs typeface="+mn-cs"/>
              </a:rPr>
              <a:t> </a:t>
            </a:r>
            <a:r>
              <a:rPr lang="en-US" baseline="0" dirty="0" smtClean="0">
                <a:ea typeface="+mn-ea"/>
                <a:cs typeface="+mn-cs"/>
              </a:rPr>
              <a:t>and the social model. </a:t>
            </a:r>
            <a:r>
              <a:rPr lang="en-US" dirty="0" smtClean="0">
                <a:ea typeface="+mn-ea"/>
                <a:cs typeface="+mn-cs"/>
              </a:rPr>
              <a:t>The medical model looks at disability as a problem of an individual. It assumes that the problems people with disabilities face are a result of their physical conditions, and the solution is curing them. In this view, people with disabilities </a:t>
            </a:r>
            <a:r>
              <a:rPr lang="en-US" dirty="0"/>
              <a:t>cannot </a:t>
            </a:r>
            <a:r>
              <a:rPr lang="en-US" dirty="0" smtClean="0"/>
              <a:t>fully </a:t>
            </a:r>
            <a:r>
              <a:rPr lang="en-US" dirty="0"/>
              <a:t>participate in </a:t>
            </a:r>
            <a:r>
              <a:rPr lang="en-US" dirty="0" smtClean="0">
                <a:ea typeface="+mn-ea"/>
                <a:cs typeface="+mn-cs"/>
              </a:rPr>
              <a:t>society until they are no longer disabled. Many well-meaning</a:t>
            </a:r>
            <a:r>
              <a:rPr lang="en-US" baseline="0" dirty="0" smtClean="0">
                <a:ea typeface="+mn-ea"/>
                <a:cs typeface="+mn-cs"/>
              </a:rPr>
              <a:t> charities fall into this view. For example, the Jerry Lewis Telethon has aimed to cure muscular dystrophy. Likewise, there are groups that aim to eradicate autism and a host of other disabilities.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ea typeface="+mn-ea"/>
                <a:cs typeface="+mn-cs"/>
              </a:rPr>
              <a:t>The medical model makes a series of assumptions. First, it assumes that the child is broken and needs to be fixed. This leads to a reliance on diagnosing, labeling, and remediating the impairment. Programs are developed that assess and monitor the status of the impairment and professionals’ progress at remediating it. The desired outcome is fixing, and so professionals are put in positions of power and as experts. Society as a whole remains unchanged by excluding people with disabilities from regular activities. </a:t>
            </a:r>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6</a:t>
            </a:fld>
            <a:endParaRPr lang="en-US" dirty="0"/>
          </a:p>
        </p:txBody>
      </p:sp>
    </p:spTree>
    <p:extLst>
      <p:ext uri="{BB962C8B-B14F-4D97-AF65-F5344CB8AC3E}">
        <p14:creationId xmlns:p14="http://schemas.microsoft.com/office/powerpoint/2010/main" val="234979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n-ea"/>
                <a:cs typeface="+mn-cs"/>
              </a:rPr>
              <a:t>In contrast, the social model takes the opposite view</a:t>
            </a:r>
            <a:r>
              <a:rPr lang="en-US" dirty="0" smtClean="0"/>
              <a:t>: </a:t>
            </a:r>
            <a:r>
              <a:rPr lang="en-US" dirty="0" smtClean="0">
                <a:ea typeface="+mn-ea"/>
                <a:cs typeface="+mn-cs"/>
              </a:rPr>
              <a:t>people with disabilities are prevented </a:t>
            </a:r>
            <a:r>
              <a:rPr lang="en-US" dirty="0" smtClean="0"/>
              <a:t>from fully </a:t>
            </a:r>
            <a:r>
              <a:rPr lang="en-US" dirty="0" smtClean="0">
                <a:ea typeface="+mn-ea"/>
                <a:cs typeface="+mn-cs"/>
              </a:rPr>
              <a:t>participating in society by physical, attitudinal, and institutional barriers. In this view, people who have disabilities can be who they are and lead full, productive lives with the accommodation, support, and accessibility they deserve as basic civil rights.</a:t>
            </a:r>
            <a:r>
              <a:rPr lang="en-US" baseline="0" dirty="0" smtClean="0">
                <a:ea typeface="+mn-ea"/>
                <a:cs typeface="+mn-cs"/>
              </a:rPr>
              <a:t> Working in the social model of disability, the child is valued as a whole person. </a:t>
            </a:r>
            <a:r>
              <a:rPr lang="en-US" dirty="0"/>
              <a:t>S</a:t>
            </a:r>
            <a:r>
              <a:rPr lang="en-US" baseline="0" dirty="0" smtClean="0">
                <a:ea typeface="+mn-ea"/>
                <a:cs typeface="+mn-cs"/>
              </a:rPr>
              <a:t>trengths and needs are defined by the individuals and the people who care about them rather than from a clinical or therapeutic perspective. The barriers in the child’s life are identified, and solutions are developed. Outcomes are defined based on the hopes, dreams, interests, and needs of the child</a:t>
            </a:r>
            <a:r>
              <a:rPr lang="en-US" dirty="0" smtClean="0"/>
              <a:t>, and </a:t>
            </a:r>
            <a:r>
              <a:rPr lang="en-US" baseline="0" dirty="0" smtClean="0">
                <a:ea typeface="+mn-ea"/>
                <a:cs typeface="+mn-cs"/>
              </a:rPr>
              <a:t>resources are made available to support these valued-life outcomes. In this view, diversity is welcomed rather than seen as a deficit, and society evolves to meet the needs of all of its citizens.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mn-ea"/>
                <a:cs typeface="+mn-cs"/>
              </a:rPr>
              <a:t>We can think here of an example of a person who uses a wheelchair for mobility. In the medical model, the focus is on fixing the person’s paralysis or the underlying reason they use a wheelchair. In the medical model, we focus our research, education, and therapies </a:t>
            </a:r>
            <a:r>
              <a:rPr lang="en-US" dirty="0" smtClean="0"/>
              <a:t>for</a:t>
            </a:r>
            <a:r>
              <a:rPr lang="en-US" baseline="0" dirty="0" smtClean="0">
                <a:ea typeface="+mn-ea"/>
                <a:cs typeface="+mn-cs"/>
              </a:rPr>
              <a:t> fixing paralysis.</a:t>
            </a:r>
            <a:r>
              <a:rPr lang="en-US" dirty="0" smtClean="0">
                <a:ea typeface="+mn-ea"/>
                <a:cs typeface="+mn-cs"/>
              </a:rPr>
              <a:t> </a:t>
            </a:r>
            <a:r>
              <a:rPr lang="en-US" baseline="0" dirty="0" smtClean="0">
                <a:ea typeface="+mn-ea"/>
                <a:cs typeface="+mn-cs"/>
              </a:rPr>
              <a:t>Perhaps a person is fitted with an </a:t>
            </a:r>
            <a:br>
              <a:rPr lang="en-US" baseline="0" dirty="0" smtClean="0">
                <a:ea typeface="+mn-ea"/>
                <a:cs typeface="+mn-cs"/>
              </a:rPr>
            </a:br>
            <a:r>
              <a:rPr lang="en-US" baseline="0" dirty="0" smtClean="0">
                <a:ea typeface="+mn-ea"/>
                <a:cs typeface="+mn-cs"/>
              </a:rPr>
              <a:t>exoskeleton or other device to make them conform to the existing environment. The social model, on the other hand, sees that by making environmental adjustments, the needs of a person who uses a wheelchair can be accommodated without changing the person. Instead, the environment and society as a whole will evolve to address the unique needs of that person</a:t>
            </a:r>
            <a:r>
              <a:rPr lang="en-US" dirty="0"/>
              <a:t> </a:t>
            </a:r>
            <a:r>
              <a:rPr lang="en-US" baseline="0" dirty="0" smtClean="0">
                <a:ea typeface="+mn-ea"/>
                <a:cs typeface="+mn-cs"/>
              </a:rPr>
              <a:t>such as by placing curb cuts into sidewalks, incorporating elevators into buildings, and so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mn-ea"/>
                <a:cs typeface="+mn-cs"/>
              </a:rPr>
              <a:t>The medical model has limited benefits to society as a whole and few benefits to the individual specifically (aside from a lot of therapy). The social model of disability, however, benefits society as a whole; for example, parents can use curb cuts to push their children in strollers more easily down sidewalks. Elderly people or people carrying </a:t>
            </a:r>
            <a:r>
              <a:rPr lang="en-US" dirty="0" smtClean="0"/>
              <a:t>a lot</a:t>
            </a:r>
            <a:r>
              <a:rPr lang="en-US" baseline="0" dirty="0" smtClean="0">
                <a:ea typeface="+mn-ea"/>
                <a:cs typeface="+mn-cs"/>
              </a:rPr>
              <a:t> of groceries will also benefit from elevators. Of course, the list of benefits is lengthy. However, when we remain mired in a medical model of disability, there is no benefit to people with disabilities and, of course, no larger societal benefit.</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7</a:t>
            </a:fld>
            <a:endParaRPr lang="en-US" dirty="0"/>
          </a:p>
        </p:txBody>
      </p:sp>
    </p:spTree>
    <p:extLst>
      <p:ext uri="{BB962C8B-B14F-4D97-AF65-F5344CB8AC3E}">
        <p14:creationId xmlns:p14="http://schemas.microsoft.com/office/powerpoint/2010/main" val="379490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model of disability fits closely</a:t>
            </a:r>
            <a:r>
              <a:rPr lang="en-US" baseline="0" dirty="0" smtClean="0"/>
              <a:t> with current models of disability. Disability is thought of as multidimensional state of human functioning in relation to environmental demands (Thompson et al., 2009). In other words, disability is not static—the extent of disability depends very much on the current demands of the environment. The closer a person’s capacity is to the demands of the environment, the less support that person’s needs are. Here, you can see that there is quite a bit overlap between capacity and demands, suggesting that this person experiences little, or no, disability, and will require little additional support to be successful in this environment or activity.</a:t>
            </a:r>
            <a:endParaRPr lang="en-US" dirty="0"/>
          </a:p>
        </p:txBody>
      </p:sp>
      <p:sp>
        <p:nvSpPr>
          <p:cNvPr id="4" name="Slide Number Placeholder 3"/>
          <p:cNvSpPr>
            <a:spLocks noGrp="1"/>
          </p:cNvSpPr>
          <p:nvPr>
            <p:ph type="sldNum" sz="quarter" idx="10"/>
          </p:nvPr>
        </p:nvSpPr>
        <p:spPr/>
        <p:txBody>
          <a:bodyPr/>
          <a:lstStyle/>
          <a:p>
            <a:pPr>
              <a:defRPr/>
            </a:pPr>
            <a:fld id="{9ADA45D1-9394-4317-96F9-217F6D4E6EF9}" type="slidenum">
              <a:rPr lang="en-US" smtClean="0"/>
              <a:pPr>
                <a:defRPr/>
              </a:pPr>
              <a:t>8</a:t>
            </a:fld>
            <a:endParaRPr lang="en-US" dirty="0"/>
          </a:p>
        </p:txBody>
      </p:sp>
    </p:spTree>
    <p:extLst>
      <p:ext uri="{BB962C8B-B14F-4D97-AF65-F5344CB8AC3E}">
        <p14:creationId xmlns:p14="http://schemas.microsoft.com/office/powerpoint/2010/main" val="252957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when a person’s personal capacity</a:t>
            </a:r>
            <a:r>
              <a:rPr lang="en-US" baseline="0" dirty="0" smtClean="0"/>
              <a:t> has a greater gap with the demands of the environment, the person experiences more disability and has a greater need for support. The person may need support to access small print or complex text or the person may need more support to access a science lab by making lab desks wheelchair accessible. This model of disability incorporates the social model of disability by defining disability not as the deficits inherent in a person or their impairments but by their support needs. In this CEM, we are considering students who have a greater gap between capacity and demands and, thus, are in need of more extensive and complex supports. </a:t>
            </a:r>
            <a:endParaRPr lang="en-US" dirty="0"/>
          </a:p>
        </p:txBody>
      </p:sp>
      <p:sp>
        <p:nvSpPr>
          <p:cNvPr id="4" name="Slide Number Placeholder 3"/>
          <p:cNvSpPr>
            <a:spLocks noGrp="1"/>
          </p:cNvSpPr>
          <p:nvPr>
            <p:ph type="sldNum" sz="quarter" idx="10"/>
          </p:nvPr>
        </p:nvSpPr>
        <p:spPr/>
        <p:txBody>
          <a:bodyPr/>
          <a:lstStyle/>
          <a:p>
            <a:pPr>
              <a:defRPr/>
            </a:pPr>
            <a:fld id="{9ADA45D1-9394-4317-96F9-217F6D4E6EF9}" type="slidenum">
              <a:rPr lang="en-US" smtClean="0"/>
              <a:pPr>
                <a:defRPr/>
              </a:pPr>
              <a:t>9</a:t>
            </a:fld>
            <a:endParaRPr lang="en-US" dirty="0"/>
          </a:p>
        </p:txBody>
      </p:sp>
    </p:spTree>
    <p:extLst>
      <p:ext uri="{BB962C8B-B14F-4D97-AF65-F5344CB8AC3E}">
        <p14:creationId xmlns:p14="http://schemas.microsoft.com/office/powerpoint/2010/main" val="252957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54067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00983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05439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DBA70CE6-77A5-CD41-8670-406FC4A4206E}"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54299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0910D4C8-9816-9344-8A55-C9E276A0CBC0}"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4070973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4A86054E-BEBA-784D-93B8-23052FD63C9B}"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41829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92D1EE5C-689B-824B-AE1A-D3B0D324C1C6}"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736187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8" name="Footer Placeholder 7"/>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9" name="Slide Number Placeholder 8"/>
          <p:cNvSpPr>
            <a:spLocks noGrp="1"/>
          </p:cNvSpPr>
          <p:nvPr>
            <p:ph type="sldNum" sz="quarter" idx="12"/>
          </p:nvPr>
        </p:nvSpPr>
        <p:spPr/>
        <p:txBody>
          <a:bodyPr/>
          <a:lstStyle/>
          <a:p>
            <a:pPr defTabSz="914400" fontAlgn="base">
              <a:spcBef>
                <a:spcPct val="0"/>
              </a:spcBef>
              <a:spcAft>
                <a:spcPct val="0"/>
              </a:spcAft>
              <a:defRPr/>
            </a:pPr>
            <a:fld id="{E2AD1F05-B4F8-F94E-B142-21E9807FE2B3}"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92823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56C38384-7708-0F4F-B158-92C0FAD51B59}"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415653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4" name="Slide Number Placeholder 3"/>
          <p:cNvSpPr>
            <a:spLocks noGrp="1"/>
          </p:cNvSpPr>
          <p:nvPr>
            <p:ph type="sldNum" sz="quarter" idx="12"/>
          </p:nvPr>
        </p:nvSpPr>
        <p:spPr/>
        <p:txBody>
          <a:bodyPr/>
          <a:lstStyle/>
          <a:p>
            <a:pPr defTabSz="914400" fontAlgn="base">
              <a:spcBef>
                <a:spcPct val="0"/>
              </a:spcBef>
              <a:spcAft>
                <a:spcPct val="0"/>
              </a:spcAft>
              <a:defRPr/>
            </a:pPr>
            <a:fld id="{8A82A385-974F-374C-8A3E-F565DE16F33D}"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033558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557555A2-8DCE-F947-9B9A-25EA75D5FE29}"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64590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425800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231EC14A-043B-F94F-83A0-606F7217DFE2}"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181419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F667C181-2480-C84A-BF50-462DDAA0F8C1}"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7599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635C55A5-452E-104F-88BA-528D64CFA567}"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55171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DBA70CE6-77A5-CD41-8670-406FC4A4206E}"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5068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707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0886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2471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11372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197743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4111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57294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6722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60A6-32AC-F44A-AAC2-0C837BE80D51}" type="datetimeFigureOut">
              <a:rPr lang="en-US" smtClean="0"/>
              <a:t>10/29/15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809FD-115B-5049-BC13-583262735DFB}" type="slidenum">
              <a:rPr lang="en-US" smtClean="0"/>
              <a:t>‹#›</a:t>
            </a:fld>
            <a:endParaRPr lang="en-US" dirty="0"/>
          </a:p>
        </p:txBody>
      </p:sp>
    </p:spTree>
    <p:extLst>
      <p:ext uri="{BB962C8B-B14F-4D97-AF65-F5344CB8AC3E}">
        <p14:creationId xmlns:p14="http://schemas.microsoft.com/office/powerpoint/2010/main" val="151290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60A6-32AC-F44A-AAC2-0C837BE80D51}" type="datetimeFigureOut">
              <a:rPr lang="en-US" smtClean="0">
                <a:solidFill>
                  <a:prstClr val="black">
                    <a:tint val="75000"/>
                  </a:prstClr>
                </a:solidFill>
                <a:latin typeface="Arial"/>
              </a:rPr>
              <a:pPr/>
              <a:t>10/29/15</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809FD-115B-5049-BC13-583262735DFB}"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542590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755650" y="4437063"/>
            <a:ext cx="7129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defRPr/>
            </a:pPr>
            <a:endParaRPr lang="en-US" sz="2000" b="1" i="1" dirty="0">
              <a:solidFill>
                <a:srgbClr val="0367B3"/>
              </a:solidFill>
              <a:latin typeface="Arial" charset="0"/>
              <a:ea typeface="ＭＳ Ｐゴシック" charset="0"/>
              <a:cs typeface="ＭＳ Ｐゴシック" charset="0"/>
            </a:endParaRPr>
          </a:p>
          <a:p>
            <a:pPr algn="ctr" defTabSz="914400" fontAlgn="base">
              <a:spcBef>
                <a:spcPct val="0"/>
              </a:spcBef>
              <a:spcAft>
                <a:spcPct val="0"/>
              </a:spcAft>
              <a:defRPr/>
            </a:pPr>
            <a:endParaRPr lang="en-US" sz="2000" b="1" i="1" dirty="0">
              <a:solidFill>
                <a:srgbClr val="0367B3"/>
              </a:solidFill>
              <a:latin typeface="Arial" charset="0"/>
              <a:ea typeface="ＭＳ Ｐゴシック" charset="0"/>
              <a:cs typeface="ＭＳ Ｐゴシック" charset="0"/>
            </a:endParaRPr>
          </a:p>
        </p:txBody>
      </p:sp>
      <p:sp>
        <p:nvSpPr>
          <p:cNvPr id="5" name="Rectangle 110"/>
          <p:cNvSpPr txBox="1">
            <a:spLocks noChangeArrowheads="1"/>
          </p:cNvSpPr>
          <p:nvPr/>
        </p:nvSpPr>
        <p:spPr bwMode="auto">
          <a:xfrm>
            <a:off x="0" y="3352800"/>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defTabSz="914400" eaLnBrk="1" hangingPunct="1">
              <a:defRPr/>
            </a:pPr>
            <a:r>
              <a:rPr lang="en-US" sz="3600" b="1" dirty="0" smtClean="0">
                <a:solidFill>
                  <a:srgbClr val="0061AF"/>
                </a:solidFill>
                <a:latin typeface="Calibri"/>
                <a:ea typeface="ＭＳ Ｐゴシック"/>
                <a:cs typeface="Calibri"/>
              </a:rPr>
              <a:t>Anchor Presentation: </a:t>
            </a:r>
          </a:p>
          <a:p>
            <a:pPr defTabSz="914400" eaLnBrk="1" hangingPunct="1">
              <a:defRPr/>
            </a:pPr>
            <a:r>
              <a:rPr lang="en-US" sz="3600" b="1" dirty="0" smtClean="0">
                <a:solidFill>
                  <a:srgbClr val="0061AF"/>
                </a:solidFill>
                <a:latin typeface="Calibri"/>
                <a:ea typeface="ＭＳ Ｐゴシック"/>
                <a:cs typeface="Calibri"/>
              </a:rPr>
              <a:t>Inclusive Education for ALL Students</a:t>
            </a:r>
          </a:p>
          <a:p>
            <a:pPr defTabSz="914400" eaLnBrk="1" hangingPunct="1">
              <a:defRPr/>
            </a:pPr>
            <a:r>
              <a:rPr lang="en-US" sz="2400" b="1" dirty="0" smtClean="0">
                <a:solidFill>
                  <a:srgbClr val="0061AF"/>
                </a:solidFill>
                <a:latin typeface="Calibri"/>
                <a:ea typeface="ＭＳ Ｐゴシック"/>
                <a:cs typeface="Calibri"/>
              </a:rPr>
              <a:t>Hour 2</a:t>
            </a:r>
            <a:endParaRPr lang="en-US" sz="1800" b="1" dirty="0">
              <a:solidFill>
                <a:srgbClr val="0061AF"/>
              </a:solidFill>
              <a:latin typeface="Calibri"/>
              <a:ea typeface="ＭＳ Ｐゴシック"/>
              <a:cs typeface="Calibri"/>
            </a:endParaRPr>
          </a:p>
        </p:txBody>
      </p:sp>
      <p:sp>
        <p:nvSpPr>
          <p:cNvPr id="14340" name="TextBox 1"/>
          <p:cNvSpPr txBox="1">
            <a:spLocks noChangeArrowheads="1"/>
          </p:cNvSpPr>
          <p:nvPr/>
        </p:nvSpPr>
        <p:spPr bwMode="auto">
          <a:xfrm>
            <a:off x="2895600" y="6248400"/>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200" dirty="0" smtClean="0">
                <a:solidFill>
                  <a:srgbClr val="FFFFFF"/>
                </a:solidFill>
                <a:latin typeface="Calibri"/>
                <a:cs typeface="Calibri"/>
              </a:rPr>
              <a:t>Project #H325A120003</a:t>
            </a:r>
          </a:p>
        </p:txBody>
      </p:sp>
      <p:pic>
        <p:nvPicPr>
          <p:cNvPr id="14341"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96065" y="5086350"/>
            <a:ext cx="4268401" cy="369332"/>
          </a:xfrm>
          <a:prstGeom prst="rect">
            <a:avLst/>
          </a:prstGeom>
          <a:noFill/>
        </p:spPr>
        <p:txBody>
          <a:bodyPr wrap="square" rtlCol="0">
            <a:spAutoFit/>
          </a:bodyPr>
          <a:lstStyle/>
          <a:p>
            <a:pPr algn="ctr"/>
            <a:r>
              <a:rPr lang="en-US" dirty="0" smtClean="0">
                <a:solidFill>
                  <a:schemeClr val="bg1"/>
                </a:solidFill>
                <a:latin typeface="Calibri"/>
                <a:cs typeface="Calibri"/>
              </a:rPr>
              <a:t>Rationales for Inclusive Education</a:t>
            </a:r>
            <a:endParaRPr lang="en-US" dirty="0">
              <a:solidFill>
                <a:schemeClr val="bg1"/>
              </a:solidFill>
              <a:latin typeface="Calibri"/>
              <a:cs typeface="Calibri"/>
            </a:endParaRPr>
          </a:p>
        </p:txBody>
      </p:sp>
    </p:spTree>
    <p:extLst>
      <p:ext uri="{BB962C8B-B14F-4D97-AF65-F5344CB8AC3E}">
        <p14:creationId xmlns:p14="http://schemas.microsoft.com/office/powerpoint/2010/main" val="102825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030" y="274638"/>
            <a:ext cx="7010769" cy="1143000"/>
          </a:xfrm>
        </p:spPr>
        <p:txBody>
          <a:bodyPr/>
          <a:lstStyle/>
          <a:p>
            <a:r>
              <a:rPr lang="en-US" b="1" dirty="0" smtClean="0">
                <a:solidFill>
                  <a:srgbClr val="0061AF"/>
                </a:solidFill>
                <a:latin typeface="Calibri"/>
                <a:cs typeface="Calibri"/>
              </a:rPr>
              <a:t>Support Needs</a:t>
            </a:r>
            <a:endParaRPr lang="en-US" b="1" dirty="0">
              <a:solidFill>
                <a:srgbClr val="0061AF"/>
              </a:solidFill>
              <a:latin typeface="Calibri"/>
              <a:cs typeface="Calibri"/>
            </a:endParaRPr>
          </a:p>
        </p:txBody>
      </p:sp>
      <p:pic>
        <p:nvPicPr>
          <p:cNvPr id="5" name="Content Placeholder 4" descr="hands-in-community-2.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1676030" y="1781210"/>
            <a:ext cx="7010770" cy="3855653"/>
          </a:xfrm>
        </p:spPr>
      </p:pic>
    </p:spTree>
    <p:extLst>
      <p:ext uri="{BB962C8B-B14F-4D97-AF65-F5344CB8AC3E}">
        <p14:creationId xmlns:p14="http://schemas.microsoft.com/office/powerpoint/2010/main" val="31969200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6" y="274638"/>
            <a:ext cx="6989283" cy="1143000"/>
          </a:xfrm>
        </p:spPr>
        <p:txBody>
          <a:bodyPr>
            <a:normAutofit fontScale="90000"/>
          </a:bodyPr>
          <a:lstStyle/>
          <a:p>
            <a:r>
              <a:rPr lang="en-US" b="1" dirty="0" smtClean="0">
                <a:solidFill>
                  <a:srgbClr val="0061AF"/>
                </a:solidFill>
                <a:latin typeface="Calibri"/>
                <a:cs typeface="Calibri"/>
              </a:rPr>
              <a:t>System of Supports Perspective</a:t>
            </a:r>
            <a:endParaRPr lang="en-US" b="1" dirty="0">
              <a:solidFill>
                <a:srgbClr val="0061AF"/>
              </a:solidFill>
              <a:latin typeface="Calibri"/>
              <a:cs typeface="Calibri"/>
            </a:endParaRPr>
          </a:p>
        </p:txBody>
      </p:sp>
      <p:pic>
        <p:nvPicPr>
          <p:cNvPr id="12" name="Content Placeholder 11" descr="ParaEducators2_copy_t607.jpg"/>
          <p:cNvPicPr>
            <a:picLocks noGrp="1" noChangeAspect="1"/>
          </p:cNvPicPr>
          <p:nvPr>
            <p:ph idx="1"/>
          </p:nvPr>
        </p:nvPicPr>
        <p:blipFill>
          <a:blip r:embed="rId3">
            <a:extLst>
              <a:ext uri="{28A0092B-C50C-407E-A947-70E740481C1C}">
                <a14:useLocalDpi xmlns:a14="http://schemas.microsoft.com/office/drawing/2010/main" val="0"/>
              </a:ext>
            </a:extLst>
          </a:blip>
          <a:srcRect t="8685" b="8685"/>
          <a:stretch>
            <a:fillRect/>
          </a:stretch>
        </p:blipFill>
        <p:spPr>
          <a:xfrm>
            <a:off x="1697516" y="1732831"/>
            <a:ext cx="6989284" cy="3843837"/>
          </a:xfrm>
        </p:spPr>
      </p:pic>
    </p:spTree>
    <p:extLst>
      <p:ext uri="{BB962C8B-B14F-4D97-AF65-F5344CB8AC3E}">
        <p14:creationId xmlns:p14="http://schemas.microsoft.com/office/powerpoint/2010/main" val="42769087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lstStyle/>
          <a:p>
            <a:r>
              <a:rPr lang="en-US" b="1" dirty="0" smtClean="0">
                <a:solidFill>
                  <a:srgbClr val="0061AF"/>
                </a:solidFill>
                <a:latin typeface="Calibri"/>
                <a:cs typeface="Calibri"/>
              </a:rPr>
              <a:t>School Supports</a:t>
            </a:r>
            <a:endParaRPr lang="en-US" b="1" dirty="0">
              <a:solidFill>
                <a:srgbClr val="0061AF"/>
              </a:solidFill>
              <a:latin typeface="Calibri"/>
              <a:cs typeface="Calibri"/>
            </a:endParaRPr>
          </a:p>
        </p:txBody>
      </p:sp>
      <p:pic>
        <p:nvPicPr>
          <p:cNvPr id="4" name="Content Placeholder 3" descr="jetson.png"/>
          <p:cNvPicPr>
            <a:picLocks noGrp="1" noChangeAspect="1"/>
          </p:cNvPicPr>
          <p:nvPr>
            <p:ph idx="1"/>
          </p:nvPr>
        </p:nvPicPr>
        <p:blipFill>
          <a:blip r:embed="rId3">
            <a:extLst>
              <a:ext uri="{28A0092B-C50C-407E-A947-70E740481C1C}">
                <a14:useLocalDpi xmlns:a14="http://schemas.microsoft.com/office/drawing/2010/main" val="0"/>
              </a:ext>
            </a:extLst>
          </a:blip>
          <a:srcRect t="13884" b="13884"/>
          <a:stretch>
            <a:fillRect/>
          </a:stretch>
        </p:blipFill>
        <p:spPr>
          <a:xfrm>
            <a:off x="1685304" y="1648484"/>
            <a:ext cx="7009433" cy="3854918"/>
          </a:xfrm>
        </p:spPr>
      </p:pic>
    </p:spTree>
    <p:extLst>
      <p:ext uri="{BB962C8B-B14F-4D97-AF65-F5344CB8AC3E}">
        <p14:creationId xmlns:p14="http://schemas.microsoft.com/office/powerpoint/2010/main" val="20374880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7516" y="274638"/>
            <a:ext cx="6989283" cy="1143000"/>
          </a:xfrm>
        </p:spPr>
        <p:txBody>
          <a:bodyPr/>
          <a:lstStyle/>
          <a:p>
            <a:r>
              <a:rPr lang="en-US" b="1" dirty="0" smtClean="0">
                <a:solidFill>
                  <a:srgbClr val="0061AF"/>
                </a:solidFill>
                <a:latin typeface="Calibri"/>
                <a:cs typeface="Calibri"/>
              </a:rPr>
              <a:t>Academic Integrity</a:t>
            </a:r>
            <a:endParaRPr lang="en-US" b="1" dirty="0">
              <a:solidFill>
                <a:srgbClr val="0061AF"/>
              </a:solidFill>
              <a:latin typeface="Calibri"/>
              <a:cs typeface="Calibri"/>
            </a:endParaRPr>
          </a:p>
        </p:txBody>
      </p:sp>
      <p:pic>
        <p:nvPicPr>
          <p:cNvPr id="11" name="Content Placeholder 10"/>
          <p:cNvPicPr>
            <a:picLocks noGrp="1" noChangeAspect="1"/>
          </p:cNvPicPr>
          <p:nvPr>
            <p:ph idx="1"/>
          </p:nvPr>
        </p:nvPicPr>
        <p:blipFill>
          <a:blip r:embed="rId3"/>
          <a:srcRect t="8587" b="8587"/>
          <a:stretch>
            <a:fillRect/>
          </a:stretch>
        </p:blipFill>
        <p:spPr>
          <a:xfrm>
            <a:off x="1697516" y="1757253"/>
            <a:ext cx="6989284" cy="3843837"/>
          </a:xfrm>
        </p:spPr>
      </p:pic>
    </p:spTree>
    <p:extLst>
      <p:ext uri="{BB962C8B-B14F-4D97-AF65-F5344CB8AC3E}">
        <p14:creationId xmlns:p14="http://schemas.microsoft.com/office/powerpoint/2010/main" val="7077215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6" y="274638"/>
            <a:ext cx="6989283" cy="1143000"/>
          </a:xfrm>
        </p:spPr>
        <p:txBody>
          <a:bodyPr>
            <a:noAutofit/>
          </a:bodyPr>
          <a:lstStyle/>
          <a:p>
            <a:r>
              <a:rPr lang="en-US" sz="4000" b="1" dirty="0" smtClean="0">
                <a:solidFill>
                  <a:srgbClr val="0061AF"/>
                </a:solidFill>
                <a:latin typeface="Calibri"/>
                <a:cs typeface="Calibri"/>
              </a:rPr>
              <a:t>Varied </a:t>
            </a:r>
            <a:r>
              <a:rPr lang="en-US" sz="4000" b="1" dirty="0">
                <a:solidFill>
                  <a:srgbClr val="0061AF"/>
                </a:solidFill>
                <a:latin typeface="Calibri"/>
                <a:cs typeface="Calibri"/>
              </a:rPr>
              <a:t>&amp;</a:t>
            </a:r>
            <a:r>
              <a:rPr lang="en-US" sz="4000" b="1" dirty="0" smtClean="0">
                <a:solidFill>
                  <a:srgbClr val="0061AF"/>
                </a:solidFill>
                <a:latin typeface="Calibri"/>
                <a:cs typeface="Calibri"/>
              </a:rPr>
              <a:t> </a:t>
            </a:r>
            <a:r>
              <a:rPr lang="en-US" sz="4000" b="1" dirty="0">
                <a:solidFill>
                  <a:srgbClr val="0061AF"/>
                </a:solidFill>
                <a:latin typeface="Calibri"/>
                <a:cs typeface="Calibri"/>
              </a:rPr>
              <a:t>P</a:t>
            </a:r>
            <a:r>
              <a:rPr lang="en-US" sz="4000" b="1" dirty="0" smtClean="0">
                <a:solidFill>
                  <a:srgbClr val="0061AF"/>
                </a:solidFill>
                <a:latin typeface="Calibri"/>
                <a:cs typeface="Calibri"/>
              </a:rPr>
              <a:t>urposeful </a:t>
            </a:r>
            <a:r>
              <a:rPr lang="en-US" sz="4000" b="1" dirty="0">
                <a:solidFill>
                  <a:srgbClr val="0061AF"/>
                </a:solidFill>
                <a:latin typeface="Calibri"/>
                <a:cs typeface="Calibri"/>
              </a:rPr>
              <a:t>S</a:t>
            </a:r>
            <a:r>
              <a:rPr lang="en-US" sz="4000" b="1" dirty="0" smtClean="0">
                <a:solidFill>
                  <a:srgbClr val="0061AF"/>
                </a:solidFill>
                <a:latin typeface="Calibri"/>
                <a:cs typeface="Calibri"/>
              </a:rPr>
              <a:t>upports</a:t>
            </a:r>
            <a:endParaRPr lang="en-US" sz="4000" b="1" dirty="0">
              <a:solidFill>
                <a:srgbClr val="0061AF"/>
              </a:solidFill>
              <a:latin typeface="Calibri"/>
              <a:cs typeface="Calibri"/>
            </a:endParaRPr>
          </a:p>
        </p:txBody>
      </p:sp>
      <p:pic>
        <p:nvPicPr>
          <p:cNvPr id="12" name="Content Placeholder 11"/>
          <p:cNvPicPr>
            <a:picLocks noGrp="1" noChangeAspect="1"/>
          </p:cNvPicPr>
          <p:nvPr>
            <p:ph idx="1"/>
          </p:nvPr>
        </p:nvPicPr>
        <p:blipFill>
          <a:blip r:embed="rId3"/>
          <a:srcRect t="9135" b="9135"/>
          <a:stretch>
            <a:fillRect/>
          </a:stretch>
        </p:blipFill>
        <p:spPr>
          <a:xfrm>
            <a:off x="1875723" y="1752600"/>
            <a:ext cx="3380169" cy="1858963"/>
          </a:xfrm>
        </p:spPr>
      </p:pic>
      <p:pic>
        <p:nvPicPr>
          <p:cNvPr id="6" name="Picture 5"/>
          <p:cNvPicPr>
            <a:picLocks noChangeAspect="1"/>
          </p:cNvPicPr>
          <p:nvPr/>
        </p:nvPicPr>
        <p:blipFill>
          <a:blip r:embed="rId4"/>
          <a:stretch>
            <a:fillRect/>
          </a:stretch>
        </p:blipFill>
        <p:spPr>
          <a:xfrm>
            <a:off x="1697516" y="3956361"/>
            <a:ext cx="2048711" cy="1365807"/>
          </a:xfrm>
          <a:prstGeom prst="rect">
            <a:avLst/>
          </a:prstGeom>
        </p:spPr>
      </p:pic>
      <p:pic>
        <p:nvPicPr>
          <p:cNvPr id="7" name="Picture 6"/>
          <p:cNvPicPr>
            <a:picLocks noChangeAspect="1"/>
          </p:cNvPicPr>
          <p:nvPr/>
        </p:nvPicPr>
        <p:blipFill>
          <a:blip r:embed="rId5"/>
          <a:stretch>
            <a:fillRect/>
          </a:stretch>
        </p:blipFill>
        <p:spPr>
          <a:xfrm>
            <a:off x="4052809" y="4214947"/>
            <a:ext cx="2156038" cy="1615068"/>
          </a:xfrm>
          <a:prstGeom prst="rect">
            <a:avLst/>
          </a:prstGeom>
        </p:spPr>
      </p:pic>
      <p:pic>
        <p:nvPicPr>
          <p:cNvPr id="9" name="Picture 8"/>
          <p:cNvPicPr>
            <a:picLocks noChangeAspect="1"/>
          </p:cNvPicPr>
          <p:nvPr/>
        </p:nvPicPr>
        <p:blipFill>
          <a:blip r:embed="rId6"/>
          <a:stretch>
            <a:fillRect/>
          </a:stretch>
        </p:blipFill>
        <p:spPr>
          <a:xfrm>
            <a:off x="6521396" y="3850422"/>
            <a:ext cx="2470203" cy="1852652"/>
          </a:xfrm>
          <a:prstGeom prst="rect">
            <a:avLst/>
          </a:prstGeom>
        </p:spPr>
      </p:pic>
      <p:pic>
        <p:nvPicPr>
          <p:cNvPr id="10" name="Picture 9"/>
          <p:cNvPicPr>
            <a:picLocks noChangeAspect="1"/>
          </p:cNvPicPr>
          <p:nvPr/>
        </p:nvPicPr>
        <p:blipFill>
          <a:blip r:embed="rId7"/>
          <a:stretch>
            <a:fillRect/>
          </a:stretch>
        </p:blipFill>
        <p:spPr>
          <a:xfrm>
            <a:off x="5740443" y="1752600"/>
            <a:ext cx="2819400" cy="1879600"/>
          </a:xfrm>
          <a:prstGeom prst="rect">
            <a:avLst/>
          </a:prstGeom>
        </p:spPr>
      </p:pic>
    </p:spTree>
    <p:extLst>
      <p:ext uri="{BB962C8B-B14F-4D97-AF65-F5344CB8AC3E}">
        <p14:creationId xmlns:p14="http://schemas.microsoft.com/office/powerpoint/2010/main" val="1873324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92" y="274638"/>
            <a:ext cx="7013708" cy="1143000"/>
          </a:xfrm>
        </p:spPr>
        <p:txBody>
          <a:bodyPr/>
          <a:lstStyle/>
          <a:p>
            <a:r>
              <a:rPr lang="en-US" b="1" dirty="0" smtClean="0">
                <a:solidFill>
                  <a:srgbClr val="0061AF"/>
                </a:solidFill>
                <a:latin typeface="Calibri"/>
                <a:cs typeface="Calibri"/>
              </a:rPr>
              <a:t>Assumptions</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73091" y="1880493"/>
            <a:ext cx="3631050" cy="4245670"/>
          </a:xfrm>
        </p:spPr>
        <p:txBody>
          <a:bodyPr/>
          <a:lstStyle/>
          <a:p>
            <a:r>
              <a:rPr lang="en-US" dirty="0" smtClean="0">
                <a:solidFill>
                  <a:srgbClr val="0061AF"/>
                </a:solidFill>
                <a:latin typeface="Calibri"/>
                <a:cs typeface="Calibri"/>
              </a:rPr>
              <a:t>The environment may be disabling</a:t>
            </a:r>
            <a:r>
              <a:rPr lang="en-US" dirty="0">
                <a:solidFill>
                  <a:srgbClr val="0061AF"/>
                </a:solidFill>
                <a:latin typeface="Calibri"/>
                <a:cs typeface="Calibri"/>
              </a:rPr>
              <a:t>.</a:t>
            </a:r>
            <a:endParaRPr lang="en-US" dirty="0" smtClean="0">
              <a:solidFill>
                <a:srgbClr val="0061AF"/>
              </a:solidFill>
              <a:latin typeface="Calibri"/>
              <a:cs typeface="Calibri"/>
            </a:endParaRPr>
          </a:p>
          <a:p>
            <a:r>
              <a:rPr lang="en-US" dirty="0">
                <a:solidFill>
                  <a:srgbClr val="0061AF"/>
                </a:solidFill>
                <a:latin typeface="Calibri"/>
                <a:cs typeface="Calibri"/>
              </a:rPr>
              <a:t>A</a:t>
            </a:r>
            <a:r>
              <a:rPr lang="en-US" dirty="0" smtClean="0">
                <a:solidFill>
                  <a:srgbClr val="0061AF"/>
                </a:solidFill>
                <a:latin typeface="Calibri"/>
                <a:cs typeface="Calibri"/>
              </a:rPr>
              <a:t> person becomes disabled when the environment does not provide needed supports.</a:t>
            </a:r>
          </a:p>
          <a:p>
            <a:endParaRPr lang="en-US" dirty="0">
              <a:solidFill>
                <a:srgbClr val="0061AF"/>
              </a:solidFill>
              <a:latin typeface="Calibri"/>
              <a:cs typeface="Calibri"/>
            </a:endParaRPr>
          </a:p>
        </p:txBody>
      </p:sp>
      <p:pic>
        <p:nvPicPr>
          <p:cNvPr id="4" name="Picture 3"/>
          <p:cNvPicPr>
            <a:picLocks noChangeAspect="1"/>
          </p:cNvPicPr>
          <p:nvPr/>
        </p:nvPicPr>
        <p:blipFill>
          <a:blip r:embed="rId3"/>
          <a:stretch>
            <a:fillRect/>
          </a:stretch>
        </p:blipFill>
        <p:spPr>
          <a:xfrm>
            <a:off x="5304141" y="1795015"/>
            <a:ext cx="3608841" cy="3608841"/>
          </a:xfrm>
          <a:prstGeom prst="rect">
            <a:avLst/>
          </a:prstGeom>
        </p:spPr>
      </p:pic>
    </p:spTree>
    <p:extLst>
      <p:ext uri="{BB962C8B-B14F-4D97-AF65-F5344CB8AC3E}">
        <p14:creationId xmlns:p14="http://schemas.microsoft.com/office/powerpoint/2010/main" val="39374510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lstStyle/>
          <a:p>
            <a:r>
              <a:rPr lang="en-US" b="1" dirty="0" smtClean="0">
                <a:solidFill>
                  <a:srgbClr val="0061AF"/>
                </a:solidFill>
                <a:latin typeface="Calibri"/>
                <a:cs typeface="Calibri"/>
              </a:rPr>
              <a:t>Further Assumption</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85303" y="1831648"/>
            <a:ext cx="3831895" cy="4282864"/>
          </a:xfrm>
        </p:spPr>
        <p:txBody>
          <a:bodyPr/>
          <a:lstStyle/>
          <a:p>
            <a:pPr marL="0" indent="0">
              <a:buNone/>
            </a:pPr>
            <a:r>
              <a:rPr lang="en-US" dirty="0" smtClean="0">
                <a:solidFill>
                  <a:srgbClr val="0061AF"/>
                </a:solidFill>
                <a:latin typeface="Calibri"/>
                <a:cs typeface="Calibri"/>
              </a:rPr>
              <a:t>If the student is not successful in general education, then general education must provide more supports.</a:t>
            </a:r>
            <a:endParaRPr lang="en-US" dirty="0">
              <a:solidFill>
                <a:srgbClr val="0061AF"/>
              </a:solidFill>
              <a:latin typeface="Calibri"/>
              <a:cs typeface="Calibri"/>
            </a:endParaRPr>
          </a:p>
        </p:txBody>
      </p:sp>
      <p:pic>
        <p:nvPicPr>
          <p:cNvPr id="5" name="Content Placeholder 4" descr="GE supports.png"/>
          <p:cNvPicPr>
            <a:picLocks noGrp="1" noChangeAspect="1"/>
          </p:cNvPicPr>
          <p:nvPr>
            <p:ph sz="half" idx="2"/>
          </p:nvPr>
        </p:nvPicPr>
        <p:blipFill>
          <a:blip r:embed="rId3">
            <a:extLst>
              <a:ext uri="{28A0092B-C50C-407E-A947-70E740481C1C}">
                <a14:useLocalDpi xmlns:a14="http://schemas.microsoft.com/office/drawing/2010/main" val="0"/>
              </a:ext>
            </a:extLst>
          </a:blip>
          <a:srcRect l="6098" r="6098"/>
          <a:stretch>
            <a:fillRect/>
          </a:stretch>
        </p:blipFill>
        <p:spPr>
          <a:xfrm>
            <a:off x="5517198" y="1831648"/>
            <a:ext cx="3526838" cy="3952443"/>
          </a:xfrm>
        </p:spPr>
      </p:pic>
    </p:spTree>
    <p:extLst>
      <p:ext uri="{BB962C8B-B14F-4D97-AF65-F5344CB8AC3E}">
        <p14:creationId xmlns:p14="http://schemas.microsoft.com/office/powerpoint/2010/main" val="35894631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97516" y="274638"/>
            <a:ext cx="6989283" cy="1143000"/>
          </a:xfrm>
        </p:spPr>
        <p:txBody>
          <a:bodyPr>
            <a:normAutofit/>
          </a:bodyPr>
          <a:lstStyle/>
          <a:p>
            <a:pPr eaLnBrk="1" hangingPunct="1"/>
            <a:r>
              <a:rPr lang="en-US" b="1" dirty="0" smtClean="0">
                <a:solidFill>
                  <a:srgbClr val="0061AF"/>
                </a:solidFill>
                <a:latin typeface="Calibri"/>
                <a:cs typeface="Calibri"/>
              </a:rPr>
              <a:t>Least Dangerous Assumption</a:t>
            </a:r>
          </a:p>
        </p:txBody>
      </p:sp>
      <p:pic>
        <p:nvPicPr>
          <p:cNvPr id="28675" name="Picture 2"/>
          <p:cNvPicPr>
            <a:picLocks noGrp="1" noChangeAspect="1" noChangeArrowheads="1"/>
          </p:cNvPicPr>
          <p:nvPr>
            <p:ph idx="4294967295"/>
          </p:nvPr>
        </p:nvPicPr>
        <p:blipFill>
          <a:blip r:embed="rId3" cstate="print"/>
          <a:srcRect/>
          <a:stretch>
            <a:fillRect/>
          </a:stretch>
        </p:blipFill>
        <p:spPr>
          <a:xfrm>
            <a:off x="6827838" y="1676400"/>
            <a:ext cx="2316162" cy="2438400"/>
          </a:xfrm>
          <a:noFill/>
        </p:spPr>
      </p:pic>
      <p:sp>
        <p:nvSpPr>
          <p:cNvPr id="28676" name="Subtitle 4"/>
          <p:cNvSpPr>
            <a:spLocks noGrp="1"/>
          </p:cNvSpPr>
          <p:nvPr>
            <p:ph type="subTitle" idx="4294967295"/>
          </p:nvPr>
        </p:nvSpPr>
        <p:spPr>
          <a:xfrm>
            <a:off x="1447800" y="1345279"/>
            <a:ext cx="2895600" cy="1371600"/>
          </a:xfrm>
        </p:spPr>
        <p:txBody>
          <a:bodyPr/>
          <a:lstStyle/>
          <a:p>
            <a:pPr eaLnBrk="1" hangingPunct="1">
              <a:buFontTx/>
              <a:buNone/>
            </a:pPr>
            <a:r>
              <a:rPr lang="en-US" sz="5400" dirty="0" smtClean="0">
                <a:solidFill>
                  <a:srgbClr val="0061AF"/>
                </a:solidFill>
                <a:latin typeface="Calibri"/>
                <a:cs typeface="Calibri"/>
              </a:rPr>
              <a:t>What if?</a:t>
            </a:r>
          </a:p>
        </p:txBody>
      </p:sp>
      <p:sp>
        <p:nvSpPr>
          <p:cNvPr id="6" name="TextBox 5"/>
          <p:cNvSpPr txBox="1">
            <a:spLocks noChangeArrowheads="1"/>
          </p:cNvSpPr>
          <p:nvPr/>
        </p:nvSpPr>
        <p:spPr bwMode="auto">
          <a:xfrm>
            <a:off x="1892915" y="2149134"/>
            <a:ext cx="5206406" cy="1815882"/>
          </a:xfrm>
          <a:prstGeom prst="rect">
            <a:avLst/>
          </a:prstGeom>
          <a:noFill/>
          <a:ln w="9525">
            <a:noFill/>
            <a:miter lim="800000"/>
            <a:headEnd/>
            <a:tailEnd/>
          </a:ln>
        </p:spPr>
        <p:txBody>
          <a:bodyPr wrap="square">
            <a:spAutoFit/>
          </a:bodyPr>
          <a:lstStyle/>
          <a:p>
            <a:r>
              <a:rPr lang="en-US" sz="2800" dirty="0">
                <a:solidFill>
                  <a:srgbClr val="0061AF"/>
                </a:solidFill>
                <a:latin typeface="Calibri"/>
                <a:cs typeface="Calibri"/>
              </a:rPr>
              <a:t>We assumed that she COULD learn, so </a:t>
            </a:r>
            <a:r>
              <a:rPr lang="en-US" sz="2800" dirty="0" smtClean="0">
                <a:solidFill>
                  <a:srgbClr val="0061AF"/>
                </a:solidFill>
                <a:latin typeface="Calibri"/>
                <a:cs typeface="Calibri"/>
              </a:rPr>
              <a:t>we </a:t>
            </a:r>
            <a:r>
              <a:rPr lang="en-US" sz="2800" dirty="0">
                <a:solidFill>
                  <a:srgbClr val="0061AF"/>
                </a:solidFill>
                <a:latin typeface="Calibri"/>
                <a:cs typeface="Calibri"/>
              </a:rPr>
              <a:t>gave her every opportunity, and it turned out she </a:t>
            </a:r>
            <a:r>
              <a:rPr lang="en-US" sz="2800" dirty="0" smtClean="0">
                <a:solidFill>
                  <a:srgbClr val="0061AF"/>
                </a:solidFill>
                <a:latin typeface="Calibri"/>
                <a:cs typeface="Calibri"/>
              </a:rPr>
              <a:t>COULD NOT?</a:t>
            </a:r>
            <a:endParaRPr lang="en-US" sz="2800" dirty="0">
              <a:solidFill>
                <a:srgbClr val="0061AF"/>
              </a:solidFill>
              <a:latin typeface="Calibri"/>
              <a:cs typeface="Calibri"/>
            </a:endParaRPr>
          </a:p>
        </p:txBody>
      </p:sp>
      <p:sp>
        <p:nvSpPr>
          <p:cNvPr id="7" name="TextBox 6"/>
          <p:cNvSpPr txBox="1">
            <a:spLocks noChangeArrowheads="1"/>
          </p:cNvSpPr>
          <p:nvPr/>
        </p:nvSpPr>
        <p:spPr bwMode="auto">
          <a:xfrm>
            <a:off x="3955785" y="4114800"/>
            <a:ext cx="5188215" cy="1815882"/>
          </a:xfrm>
          <a:prstGeom prst="rect">
            <a:avLst/>
          </a:prstGeom>
          <a:noFill/>
          <a:ln w="9525">
            <a:noFill/>
            <a:miter lim="800000"/>
            <a:headEnd/>
            <a:tailEnd/>
          </a:ln>
        </p:spPr>
        <p:txBody>
          <a:bodyPr wrap="square">
            <a:spAutoFit/>
          </a:bodyPr>
          <a:lstStyle/>
          <a:p>
            <a:r>
              <a:rPr lang="en-US" sz="2800" dirty="0">
                <a:solidFill>
                  <a:srgbClr val="0061AF"/>
                </a:solidFill>
                <a:latin typeface="Calibri"/>
                <a:cs typeface="Calibri"/>
              </a:rPr>
              <a:t>W</a:t>
            </a:r>
            <a:r>
              <a:rPr lang="en-US" sz="2800" dirty="0" smtClean="0">
                <a:solidFill>
                  <a:srgbClr val="0061AF"/>
                </a:solidFill>
                <a:latin typeface="Calibri"/>
                <a:cs typeface="Calibri"/>
              </a:rPr>
              <a:t>e </a:t>
            </a:r>
            <a:r>
              <a:rPr lang="en-US" sz="2800" dirty="0">
                <a:solidFill>
                  <a:srgbClr val="0061AF"/>
                </a:solidFill>
                <a:latin typeface="Calibri"/>
                <a:cs typeface="Calibri"/>
              </a:rPr>
              <a:t>assumed that she </a:t>
            </a:r>
            <a:r>
              <a:rPr lang="en-US" sz="2800" dirty="0" smtClean="0">
                <a:solidFill>
                  <a:srgbClr val="0061AF"/>
                </a:solidFill>
                <a:latin typeface="Calibri"/>
                <a:cs typeface="Calibri"/>
              </a:rPr>
              <a:t>COULD NOT </a:t>
            </a:r>
            <a:r>
              <a:rPr lang="en-US" sz="2800" dirty="0">
                <a:solidFill>
                  <a:srgbClr val="0061AF"/>
                </a:solidFill>
                <a:latin typeface="Calibri"/>
                <a:cs typeface="Calibri"/>
              </a:rPr>
              <a:t>learn, so we </a:t>
            </a:r>
            <a:r>
              <a:rPr lang="en-US" sz="2800" dirty="0" smtClean="0">
                <a:solidFill>
                  <a:srgbClr val="0061AF"/>
                </a:solidFill>
                <a:latin typeface="Calibri"/>
                <a:cs typeface="Calibri"/>
              </a:rPr>
              <a:t>did not </a:t>
            </a:r>
            <a:r>
              <a:rPr lang="en-US" sz="2800" dirty="0">
                <a:solidFill>
                  <a:srgbClr val="0061AF"/>
                </a:solidFill>
                <a:latin typeface="Calibri"/>
                <a:cs typeface="Calibri"/>
              </a:rPr>
              <a:t>give her the opportunity, and it turned out she COULD?</a:t>
            </a:r>
          </a:p>
        </p:txBody>
      </p:sp>
      <p:pic>
        <p:nvPicPr>
          <p:cNvPr id="2" name="Picture 1" descr="baby-picture-tips-m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586" y="4346809"/>
            <a:ext cx="2190077" cy="1230141"/>
          </a:xfrm>
          <a:prstGeom prst="rect">
            <a:avLst/>
          </a:prstGeom>
        </p:spPr>
      </p:pic>
    </p:spTree>
    <p:extLst>
      <p:ext uri="{BB962C8B-B14F-4D97-AF65-F5344CB8AC3E}">
        <p14:creationId xmlns:p14="http://schemas.microsoft.com/office/powerpoint/2010/main" val="10178652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normAutofit/>
          </a:bodyPr>
          <a:lstStyle/>
          <a:p>
            <a:r>
              <a:rPr lang="en-US" sz="4000" b="1" dirty="0" smtClean="0">
                <a:solidFill>
                  <a:srgbClr val="0061AF"/>
                </a:solidFill>
                <a:latin typeface="Calibri"/>
                <a:cs typeface="Calibri"/>
              </a:rPr>
              <a:t>Strengths-Based Perspective</a:t>
            </a:r>
            <a:endParaRPr lang="en-US" sz="4000" b="1" dirty="0">
              <a:solidFill>
                <a:srgbClr val="0061AF"/>
              </a:solidFill>
              <a:latin typeface="Calibri"/>
              <a:cs typeface="Calibri"/>
            </a:endParaRPr>
          </a:p>
        </p:txBody>
      </p:sp>
      <p:sp>
        <p:nvSpPr>
          <p:cNvPr id="3" name="Content Placeholder 2"/>
          <p:cNvSpPr>
            <a:spLocks noGrp="1"/>
          </p:cNvSpPr>
          <p:nvPr>
            <p:ph idx="1"/>
          </p:nvPr>
        </p:nvSpPr>
        <p:spPr>
          <a:xfrm>
            <a:off x="1685304" y="1600200"/>
            <a:ext cx="7001495" cy="4525963"/>
          </a:xfrm>
        </p:spPr>
        <p:txBody>
          <a:bodyPr/>
          <a:lstStyle/>
          <a:p>
            <a:pPr marL="0" indent="0">
              <a:buNone/>
            </a:pPr>
            <a:r>
              <a:rPr lang="en-US" dirty="0" smtClean="0">
                <a:solidFill>
                  <a:srgbClr val="0061AF"/>
                </a:solidFill>
                <a:latin typeface="Calibri"/>
                <a:cs typeface="Calibri"/>
              </a:rPr>
              <a:t>“A good education program can be nothing less than a program which provides for every child according to his needs”</a:t>
            </a:r>
          </a:p>
          <a:p>
            <a:pPr lvl="1"/>
            <a:r>
              <a:rPr lang="en-US" dirty="0" smtClean="0">
                <a:solidFill>
                  <a:srgbClr val="0061AF"/>
                </a:solidFill>
                <a:latin typeface="Calibri"/>
                <a:cs typeface="Calibri"/>
              </a:rPr>
              <a:t>Meta L. Anderson, Ph.D.</a:t>
            </a:r>
          </a:p>
          <a:p>
            <a:pPr lvl="1"/>
            <a:r>
              <a:rPr lang="en-US" dirty="0" smtClean="0">
                <a:solidFill>
                  <a:srgbClr val="0061AF"/>
                </a:solidFill>
                <a:latin typeface="Calibri"/>
                <a:cs typeface="Calibri"/>
              </a:rPr>
              <a:t>American Association on Intellectual and Developmental Disabilities president 1940-1941</a:t>
            </a:r>
            <a:endParaRPr lang="en-US" dirty="0">
              <a:solidFill>
                <a:srgbClr val="0061AF"/>
              </a:solidFill>
              <a:latin typeface="Calibri"/>
              <a:cs typeface="Calibri"/>
            </a:endParaRPr>
          </a:p>
        </p:txBody>
      </p:sp>
    </p:spTree>
    <p:extLst>
      <p:ext uri="{BB962C8B-B14F-4D97-AF65-F5344CB8AC3E}">
        <p14:creationId xmlns:p14="http://schemas.microsoft.com/office/powerpoint/2010/main" val="221591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440" y="274638"/>
            <a:ext cx="7000359" cy="1143000"/>
          </a:xfrm>
        </p:spPr>
        <p:txBody>
          <a:bodyPr/>
          <a:lstStyle/>
          <a:p>
            <a:r>
              <a:rPr lang="en-US" b="1" dirty="0" smtClean="0">
                <a:solidFill>
                  <a:srgbClr val="0061AF"/>
                </a:solidFill>
                <a:latin typeface="Calibri"/>
                <a:cs typeface="Calibri"/>
              </a:rPr>
              <a:t>Empirical Support </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86440" y="1600200"/>
            <a:ext cx="3435361" cy="4525963"/>
          </a:xfrm>
        </p:spPr>
        <p:txBody>
          <a:bodyPr/>
          <a:lstStyle/>
          <a:p>
            <a:r>
              <a:rPr lang="en-US" dirty="0">
                <a:solidFill>
                  <a:srgbClr val="0061AF"/>
                </a:solidFill>
                <a:latin typeface="Calibri"/>
                <a:cs typeface="Calibri"/>
              </a:rPr>
              <a:t>Outcomes for </a:t>
            </a:r>
            <a:r>
              <a:rPr lang="en-US" dirty="0" smtClean="0">
                <a:solidFill>
                  <a:srgbClr val="0061AF"/>
                </a:solidFill>
                <a:latin typeface="Calibri"/>
                <a:cs typeface="Calibri"/>
              </a:rPr>
              <a:t>students </a:t>
            </a:r>
            <a:r>
              <a:rPr lang="en-US" dirty="0">
                <a:solidFill>
                  <a:srgbClr val="0061AF"/>
                </a:solidFill>
                <a:latin typeface="Calibri"/>
                <a:cs typeface="Calibri"/>
              </a:rPr>
              <a:t>with </a:t>
            </a:r>
            <a:r>
              <a:rPr lang="en-US" dirty="0" smtClean="0">
                <a:solidFill>
                  <a:srgbClr val="0061AF"/>
                </a:solidFill>
                <a:latin typeface="Calibri"/>
                <a:cs typeface="Calibri"/>
              </a:rPr>
              <a:t>disabilities.</a:t>
            </a:r>
            <a:endParaRPr lang="en-US" dirty="0">
              <a:solidFill>
                <a:srgbClr val="0061AF"/>
              </a:solidFill>
              <a:latin typeface="Calibri"/>
              <a:cs typeface="Calibri"/>
            </a:endParaRPr>
          </a:p>
          <a:p>
            <a:r>
              <a:rPr lang="en-US" dirty="0">
                <a:solidFill>
                  <a:srgbClr val="0061AF"/>
                </a:solidFill>
                <a:latin typeface="Calibri"/>
                <a:cs typeface="Calibri"/>
              </a:rPr>
              <a:t>Outcomes for </a:t>
            </a:r>
            <a:r>
              <a:rPr lang="en-US" dirty="0" smtClean="0">
                <a:solidFill>
                  <a:srgbClr val="0061AF"/>
                </a:solidFill>
                <a:latin typeface="Calibri"/>
                <a:cs typeface="Calibri"/>
              </a:rPr>
              <a:t>students </a:t>
            </a:r>
            <a:r>
              <a:rPr lang="en-US" dirty="0">
                <a:solidFill>
                  <a:srgbClr val="0061AF"/>
                </a:solidFill>
                <a:latin typeface="Calibri"/>
                <a:cs typeface="Calibri"/>
              </a:rPr>
              <a:t>without </a:t>
            </a:r>
            <a:r>
              <a:rPr lang="en-US" dirty="0" smtClean="0">
                <a:solidFill>
                  <a:srgbClr val="0061AF"/>
                </a:solidFill>
                <a:latin typeface="Calibri"/>
                <a:cs typeface="Calibri"/>
              </a:rPr>
              <a:t>disabilities.</a:t>
            </a:r>
            <a:endParaRPr lang="en-US" dirty="0">
              <a:solidFill>
                <a:srgbClr val="0061AF"/>
              </a:solidFill>
              <a:latin typeface="Calibri"/>
              <a:cs typeface="Calibri"/>
            </a:endParaRPr>
          </a:p>
          <a:p>
            <a:r>
              <a:rPr lang="en-US" dirty="0">
                <a:solidFill>
                  <a:srgbClr val="0061AF"/>
                </a:solidFill>
                <a:latin typeface="Calibri"/>
                <a:cs typeface="Calibri"/>
              </a:rPr>
              <a:t>Parent </a:t>
            </a:r>
            <a:r>
              <a:rPr lang="en-US" dirty="0" smtClean="0">
                <a:solidFill>
                  <a:srgbClr val="0061AF"/>
                </a:solidFill>
                <a:latin typeface="Calibri"/>
                <a:cs typeface="Calibri"/>
              </a:rPr>
              <a:t>perspectives.</a:t>
            </a:r>
            <a:endParaRPr lang="en-US" dirty="0">
              <a:solidFill>
                <a:srgbClr val="0061AF"/>
              </a:solidFill>
              <a:latin typeface="Calibri"/>
              <a:cs typeface="Calibri"/>
            </a:endParaRPr>
          </a:p>
          <a:p>
            <a:endParaRPr lang="en-US" dirty="0">
              <a:solidFill>
                <a:srgbClr val="0061AF"/>
              </a:solidFill>
              <a:latin typeface="Calibri"/>
              <a:cs typeface="Calibri"/>
            </a:endParaRPr>
          </a:p>
        </p:txBody>
      </p:sp>
      <p:graphicFrame>
        <p:nvGraphicFramePr>
          <p:cNvPr id="5" name="Content Placeholder 6"/>
          <p:cNvGraphicFramePr>
            <a:graphicFrameLocks noGrp="1"/>
          </p:cNvGraphicFramePr>
          <p:nvPr>
            <p:ph sz="half" idx="2"/>
            <p:extLst>
              <p:ext uri="{D42A27DB-BD31-4B8C-83A1-F6EECF244321}">
                <p14:modId xmlns:p14="http://schemas.microsoft.com/office/powerpoint/2010/main" val="1354098062"/>
              </p:ext>
            </p:extLst>
          </p:nvPr>
        </p:nvGraphicFramePr>
        <p:xfrm>
          <a:off x="5251438" y="1600200"/>
          <a:ext cx="343536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486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122" y="274638"/>
            <a:ext cx="6984677" cy="1143000"/>
          </a:xfrm>
        </p:spPr>
        <p:txBody>
          <a:bodyPr/>
          <a:lstStyle/>
          <a:p>
            <a:r>
              <a:rPr lang="en-US" b="1" dirty="0" smtClean="0">
                <a:solidFill>
                  <a:srgbClr val="0061AF"/>
                </a:solidFill>
                <a:latin typeface="Calibri"/>
                <a:cs typeface="Calibri"/>
              </a:rPr>
              <a:t>Terminology</a:t>
            </a:r>
            <a:endParaRPr lang="en-US" b="1" dirty="0">
              <a:solidFill>
                <a:srgbClr val="0061AF"/>
              </a:solidFill>
              <a:latin typeface="Calibri"/>
              <a:cs typeface="Calibri"/>
            </a:endParaRPr>
          </a:p>
        </p:txBody>
      </p:sp>
      <p:pic>
        <p:nvPicPr>
          <p:cNvPr id="4" name="Content Placeholder 3" descr="Inclusion image.jpg"/>
          <p:cNvPicPr>
            <a:picLocks noGrp="1" noChangeAspect="1"/>
          </p:cNvPicPr>
          <p:nvPr>
            <p:ph idx="1"/>
          </p:nvPr>
        </p:nvPicPr>
        <p:blipFill>
          <a:blip r:embed="rId3">
            <a:extLst>
              <a:ext uri="{28A0092B-C50C-407E-A947-70E740481C1C}">
                <a14:useLocalDpi xmlns:a14="http://schemas.microsoft.com/office/drawing/2010/main" val="0"/>
              </a:ext>
            </a:extLst>
          </a:blip>
          <a:srcRect t="12881" b="12881"/>
          <a:stretch>
            <a:fillRect/>
          </a:stretch>
        </p:blipFill>
        <p:spPr>
          <a:xfrm>
            <a:off x="1702122" y="1728165"/>
            <a:ext cx="6974716" cy="3835825"/>
          </a:xfrm>
        </p:spPr>
      </p:pic>
    </p:spTree>
    <p:extLst>
      <p:ext uri="{BB962C8B-B14F-4D97-AF65-F5344CB8AC3E}">
        <p14:creationId xmlns:p14="http://schemas.microsoft.com/office/powerpoint/2010/main" val="6711806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86440" y="274638"/>
            <a:ext cx="7000359" cy="1143000"/>
          </a:xfrm>
        </p:spPr>
        <p:txBody>
          <a:bodyPr/>
          <a:lstStyle/>
          <a:p>
            <a:r>
              <a:rPr lang="en-US" b="1" dirty="0" smtClean="0">
                <a:solidFill>
                  <a:srgbClr val="0061AF"/>
                </a:solidFill>
                <a:latin typeface="Calibri"/>
                <a:cs typeface="Calibri"/>
              </a:rPr>
              <a:t>Academic Outcomes</a:t>
            </a:r>
            <a:endParaRPr lang="en-US" b="1" dirty="0">
              <a:solidFill>
                <a:srgbClr val="0061AF"/>
              </a:solidFill>
              <a:latin typeface="Calibri"/>
              <a:cs typeface="Calibri"/>
            </a:endParaRPr>
          </a:p>
        </p:txBody>
      </p:sp>
      <p:sp>
        <p:nvSpPr>
          <p:cNvPr id="39939" name="Content Placeholder 2"/>
          <p:cNvSpPr>
            <a:spLocks noGrp="1"/>
          </p:cNvSpPr>
          <p:nvPr>
            <p:ph idx="1"/>
          </p:nvPr>
        </p:nvSpPr>
        <p:spPr>
          <a:xfrm>
            <a:off x="1686440" y="1600200"/>
            <a:ext cx="7000359" cy="4525963"/>
          </a:xfrm>
        </p:spPr>
        <p:txBody>
          <a:bodyPr>
            <a:normAutofit/>
          </a:bodyPr>
          <a:lstStyle/>
          <a:p>
            <a:pPr marL="0" indent="0">
              <a:lnSpc>
                <a:spcPct val="110000"/>
              </a:lnSpc>
              <a:buNone/>
            </a:pPr>
            <a:r>
              <a:rPr lang="en-US" dirty="0" smtClean="0">
                <a:solidFill>
                  <a:srgbClr val="0061AF"/>
                </a:solidFill>
                <a:latin typeface="Calibri"/>
                <a:cs typeface="Calibri"/>
              </a:rPr>
              <a:t>Inclusion is associated with higher academic skill development (e.g., literacy, math); greater access to core curriculum; </a:t>
            </a:r>
            <a:r>
              <a:rPr lang="en-US" dirty="0" smtClean="0">
                <a:solidFill>
                  <a:srgbClr val="0061AF"/>
                </a:solidFill>
                <a:latin typeface="Calibri"/>
                <a:cs typeface="Calibri"/>
              </a:rPr>
              <a:t>individualized education program (IEP) </a:t>
            </a:r>
            <a:r>
              <a:rPr lang="en-US" dirty="0" smtClean="0">
                <a:solidFill>
                  <a:srgbClr val="0061AF"/>
                </a:solidFill>
                <a:latin typeface="Calibri"/>
                <a:cs typeface="Calibri"/>
              </a:rPr>
              <a:t>goals tied to standards; and an emphasis on problem solving. </a:t>
            </a:r>
          </a:p>
          <a:p>
            <a:pPr marL="0" indent="0">
              <a:buNone/>
            </a:pPr>
            <a:endParaRPr lang="en-US" dirty="0">
              <a:solidFill>
                <a:srgbClr val="0061AF"/>
              </a:solidFill>
              <a:latin typeface="Calibri"/>
              <a:cs typeface="Calibri"/>
            </a:endParaRPr>
          </a:p>
          <a:p>
            <a:pPr marL="0" indent="0">
              <a:buNone/>
            </a:pPr>
            <a:endParaRPr lang="en-US" sz="1200" dirty="0">
              <a:solidFill>
                <a:srgbClr val="0061AF"/>
              </a:solidFill>
              <a:latin typeface="Calibri"/>
              <a:cs typeface="Calibri"/>
            </a:endParaRPr>
          </a:p>
          <a:p>
            <a:pPr marL="0" indent="0">
              <a:buNone/>
            </a:pPr>
            <a:r>
              <a:rPr lang="en-US" sz="1200" dirty="0" smtClean="0">
                <a:solidFill>
                  <a:srgbClr val="0061AF"/>
                </a:solidFill>
                <a:latin typeface="Calibri"/>
                <a:cs typeface="Calibri"/>
              </a:rPr>
              <a:t>Dessemontet</a:t>
            </a:r>
            <a:r>
              <a:rPr lang="en-US" sz="1200" dirty="0">
                <a:solidFill>
                  <a:srgbClr val="0061AF"/>
                </a:solidFill>
                <a:latin typeface="Calibri"/>
                <a:cs typeface="Calibri"/>
              </a:rPr>
              <a:t>, Bless, &amp; Morin, 2012; Dore, Dion, Wagner, &amp; Brunet, 2002; Fisher &amp; Meyer, 2002; Hedeen &amp; Ayres, 2002; </a:t>
            </a:r>
            <a:r>
              <a:rPr lang="en-US" sz="1200" dirty="0" smtClean="0">
                <a:solidFill>
                  <a:srgbClr val="0061AF"/>
                </a:solidFill>
                <a:latin typeface="Calibri"/>
                <a:cs typeface="Calibri"/>
              </a:rPr>
              <a:t>McLeskey, </a:t>
            </a:r>
            <a:r>
              <a:rPr lang="en-US" sz="1200" dirty="0">
                <a:solidFill>
                  <a:srgbClr val="0061AF"/>
                </a:solidFill>
                <a:latin typeface="Calibri"/>
                <a:cs typeface="Calibri"/>
              </a:rPr>
              <a:t>Henry, &amp; Hodges, 1998; Meyer, </a:t>
            </a:r>
            <a:r>
              <a:rPr lang="en-US" sz="1200" dirty="0" smtClean="0">
                <a:solidFill>
                  <a:srgbClr val="0061AF"/>
                </a:solidFill>
                <a:latin typeface="Calibri"/>
                <a:cs typeface="Calibri"/>
              </a:rPr>
              <a:t>2001</a:t>
            </a:r>
            <a:endParaRPr lang="en-US" sz="1200" dirty="0">
              <a:solidFill>
                <a:srgbClr val="0061AF"/>
              </a:solidFill>
              <a:latin typeface="Calibri"/>
              <a:cs typeface="Calibri"/>
            </a:endParaRPr>
          </a:p>
        </p:txBody>
      </p:sp>
    </p:spTree>
    <p:extLst>
      <p:ext uri="{BB962C8B-B14F-4D97-AF65-F5344CB8AC3E}">
        <p14:creationId xmlns:p14="http://schemas.microsoft.com/office/powerpoint/2010/main" val="5255046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030" y="274638"/>
            <a:ext cx="7010769" cy="1143000"/>
          </a:xfrm>
        </p:spPr>
        <p:txBody>
          <a:bodyPr>
            <a:normAutofit fontScale="90000"/>
          </a:bodyPr>
          <a:lstStyle/>
          <a:p>
            <a:r>
              <a:rPr lang="en-US" b="1" dirty="0" smtClean="0">
                <a:solidFill>
                  <a:srgbClr val="0061AF"/>
                </a:solidFill>
                <a:latin typeface="Calibri"/>
                <a:cs typeface="Calibri"/>
              </a:rPr>
              <a:t>Communication Skills Outcomes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76030" y="1600200"/>
            <a:ext cx="7010769" cy="5037667"/>
          </a:xfrm>
        </p:spPr>
        <p:txBody>
          <a:bodyPr>
            <a:normAutofit fontScale="62500" lnSpcReduction="20000"/>
          </a:bodyPr>
          <a:lstStyle/>
          <a:p>
            <a:pPr>
              <a:lnSpc>
                <a:spcPct val="120000"/>
              </a:lnSpc>
            </a:pPr>
            <a:r>
              <a:rPr lang="en-US" sz="3600" dirty="0" smtClean="0">
                <a:solidFill>
                  <a:srgbClr val="0061AF"/>
                </a:solidFill>
                <a:latin typeface="Calibri"/>
                <a:cs typeface="Calibri"/>
              </a:rPr>
              <a:t>Rafferty, Piscitelli, &amp; Boettcher (2003).</a:t>
            </a:r>
          </a:p>
          <a:p>
            <a:pPr>
              <a:lnSpc>
                <a:spcPct val="120000"/>
              </a:lnSpc>
            </a:pPr>
            <a:r>
              <a:rPr lang="en-US" sz="3600" dirty="0" smtClean="0">
                <a:solidFill>
                  <a:srgbClr val="0061AF"/>
                </a:solidFill>
                <a:latin typeface="Calibri"/>
                <a:cs typeface="Calibri"/>
              </a:rPr>
              <a:t>96 preschoolers (68 inclusion, 28 self-contained).</a:t>
            </a:r>
          </a:p>
          <a:p>
            <a:pPr>
              <a:lnSpc>
                <a:spcPct val="120000"/>
              </a:lnSpc>
            </a:pPr>
            <a:r>
              <a:rPr lang="en-US" sz="3600" dirty="0" smtClean="0">
                <a:solidFill>
                  <a:srgbClr val="0061AF"/>
                </a:solidFill>
                <a:latin typeface="Calibri"/>
                <a:cs typeface="Calibri"/>
              </a:rPr>
              <a:t>Hierarchical regression techniques.</a:t>
            </a:r>
          </a:p>
          <a:p>
            <a:pPr>
              <a:lnSpc>
                <a:spcPct val="120000"/>
              </a:lnSpc>
            </a:pPr>
            <a:r>
              <a:rPr lang="en-US" sz="3600" dirty="0" smtClean="0">
                <a:solidFill>
                  <a:srgbClr val="0061AF"/>
                </a:solidFill>
                <a:latin typeface="Calibri"/>
                <a:cs typeface="Calibri"/>
              </a:rPr>
              <a:t>Students in inclusion had higher language scores than students in self-contained settings:</a:t>
            </a:r>
          </a:p>
          <a:p>
            <a:pPr lvl="1">
              <a:lnSpc>
                <a:spcPct val="120000"/>
              </a:lnSpc>
              <a:buFont typeface="Courier New"/>
              <a:buChar char="o"/>
            </a:pPr>
            <a:r>
              <a:rPr lang="en-US" sz="3600" dirty="0" smtClean="0">
                <a:solidFill>
                  <a:srgbClr val="0061AF"/>
                </a:solidFill>
                <a:latin typeface="Calibri"/>
                <a:cs typeface="Calibri"/>
              </a:rPr>
              <a:t>Preschoolers with less severe disabilities did not make greater gains in inclusion.</a:t>
            </a:r>
          </a:p>
          <a:p>
            <a:pPr lvl="1">
              <a:lnSpc>
                <a:spcPct val="120000"/>
              </a:lnSpc>
              <a:buFont typeface="Courier New"/>
              <a:buChar char="o"/>
            </a:pPr>
            <a:r>
              <a:rPr lang="en-US" sz="3600" dirty="0" smtClean="0">
                <a:solidFill>
                  <a:srgbClr val="0061AF"/>
                </a:solidFill>
                <a:latin typeface="Calibri"/>
                <a:cs typeface="Calibri"/>
              </a:rPr>
              <a:t>Preschoolers with more severe disabilities did not make greater gains in self-contained settings.</a:t>
            </a:r>
            <a:endParaRPr lang="en-US" sz="3600" dirty="0">
              <a:solidFill>
                <a:srgbClr val="0061AF"/>
              </a:solidFill>
              <a:latin typeface="Calibri"/>
              <a:cs typeface="Calibri"/>
            </a:endParaRPr>
          </a:p>
          <a:p>
            <a:pPr lvl="1">
              <a:lnSpc>
                <a:spcPct val="120000"/>
              </a:lnSpc>
              <a:buFont typeface="Courier New"/>
              <a:buChar char="o"/>
            </a:pPr>
            <a:r>
              <a:rPr lang="en-US" sz="3600" dirty="0" smtClean="0">
                <a:solidFill>
                  <a:srgbClr val="0061AF"/>
                </a:solidFill>
                <a:latin typeface="Calibri"/>
                <a:cs typeface="Calibri"/>
              </a:rPr>
              <a:t>See also: Foreman, Arthur-Kelly, Pascoe, &amp; King 2004</a:t>
            </a:r>
          </a:p>
          <a:p>
            <a:endParaRPr lang="en-US" dirty="0">
              <a:solidFill>
                <a:srgbClr val="0061AF"/>
              </a:solidFill>
              <a:latin typeface="Calibri"/>
              <a:cs typeface="Calibri"/>
            </a:endParaRPr>
          </a:p>
        </p:txBody>
      </p:sp>
    </p:spTree>
    <p:extLst>
      <p:ext uri="{BB962C8B-B14F-4D97-AF65-F5344CB8AC3E}">
        <p14:creationId xmlns:p14="http://schemas.microsoft.com/office/powerpoint/2010/main" val="33591968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030" y="274638"/>
            <a:ext cx="7010769" cy="1143000"/>
          </a:xfrm>
        </p:spPr>
        <p:txBody>
          <a:bodyPr/>
          <a:lstStyle/>
          <a:p>
            <a:r>
              <a:rPr lang="en-US" b="1" dirty="0" smtClean="0">
                <a:solidFill>
                  <a:srgbClr val="0061AF"/>
                </a:solidFill>
                <a:latin typeface="Calibri"/>
                <a:cs typeface="Calibri"/>
              </a:rPr>
              <a:t>Social-Skills Outcomes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76030" y="1600200"/>
            <a:ext cx="7230903" cy="4969933"/>
          </a:xfrm>
        </p:spPr>
        <p:txBody>
          <a:bodyPr>
            <a:noAutofit/>
          </a:bodyPr>
          <a:lstStyle/>
          <a:p>
            <a:r>
              <a:rPr lang="en-US" sz="2500" dirty="0" smtClean="0">
                <a:solidFill>
                  <a:srgbClr val="0061AF"/>
                </a:solidFill>
                <a:latin typeface="Calibri"/>
                <a:cs typeface="Calibri"/>
              </a:rPr>
              <a:t>Meta-analysis (Bellini, Peters, Benner, &amp; Hope, 2007).</a:t>
            </a:r>
          </a:p>
          <a:p>
            <a:r>
              <a:rPr lang="en-US" sz="2500" dirty="0" smtClean="0">
                <a:solidFill>
                  <a:srgbClr val="0061AF"/>
                </a:solidFill>
                <a:latin typeface="Calibri"/>
                <a:cs typeface="Calibri"/>
              </a:rPr>
              <a:t>Inclusive settings more effective in promoting social skills and social competence:</a:t>
            </a:r>
          </a:p>
          <a:p>
            <a:pPr lvl="1">
              <a:buFont typeface="Courier New"/>
              <a:buChar char="o"/>
            </a:pPr>
            <a:r>
              <a:rPr lang="en-US" sz="2500" dirty="0" smtClean="0">
                <a:solidFill>
                  <a:srgbClr val="0061AF"/>
                </a:solidFill>
                <a:latin typeface="Calibri"/>
                <a:cs typeface="Calibri"/>
              </a:rPr>
              <a:t>Pull-out instruction was “contrived, restricted, and decontextualized”(Bellini et al., p. 160) with weak generalization and maintenance of skills.</a:t>
            </a:r>
          </a:p>
          <a:p>
            <a:pPr lvl="1">
              <a:buFont typeface="Courier New"/>
              <a:buChar char="o"/>
            </a:pPr>
            <a:r>
              <a:rPr lang="en-US" sz="2500" dirty="0" smtClean="0">
                <a:solidFill>
                  <a:srgbClr val="0061AF"/>
                </a:solidFill>
                <a:latin typeface="Calibri"/>
                <a:cs typeface="Calibri"/>
              </a:rPr>
              <a:t>See also: Causton</a:t>
            </a:r>
            <a:r>
              <a:rPr lang="en-US" sz="2500" dirty="0">
                <a:solidFill>
                  <a:srgbClr val="0061AF"/>
                </a:solidFill>
                <a:latin typeface="Calibri"/>
                <a:cs typeface="Calibri"/>
              </a:rPr>
              <a:t>-Theoharis &amp; Malmgren, </a:t>
            </a:r>
            <a:r>
              <a:rPr lang="en-US" sz="2500" dirty="0" smtClean="0">
                <a:solidFill>
                  <a:srgbClr val="0061AF"/>
                </a:solidFill>
                <a:latin typeface="Calibri"/>
                <a:cs typeface="Calibri"/>
              </a:rPr>
              <a:t>2005; </a:t>
            </a:r>
            <a:r>
              <a:rPr lang="en-US" sz="2500" dirty="0">
                <a:solidFill>
                  <a:srgbClr val="0061AF"/>
                </a:solidFill>
                <a:latin typeface="Calibri"/>
                <a:cs typeface="Calibri"/>
              </a:rPr>
              <a:t>Cawley, Hayden, Cade, &amp; Baker-Kroczynski, 2002; Dore et al., 2002; Mastropieri &amp; Scruggs, 2001 </a:t>
            </a:r>
            <a:endParaRPr lang="en-US" sz="2500" dirty="0" smtClean="0">
              <a:solidFill>
                <a:srgbClr val="0061AF"/>
              </a:solidFill>
              <a:latin typeface="Calibri"/>
              <a:cs typeface="Calibri"/>
            </a:endParaRPr>
          </a:p>
          <a:p>
            <a:pPr>
              <a:buFont typeface="Courier New"/>
              <a:buChar char="o"/>
            </a:pPr>
            <a:endParaRPr lang="en-US" sz="2500" dirty="0">
              <a:solidFill>
                <a:srgbClr val="0061AF"/>
              </a:solidFill>
              <a:latin typeface="Calibri"/>
              <a:cs typeface="Calibri"/>
            </a:endParaRPr>
          </a:p>
        </p:txBody>
      </p:sp>
    </p:spTree>
    <p:extLst>
      <p:ext uri="{BB962C8B-B14F-4D97-AF65-F5344CB8AC3E}">
        <p14:creationId xmlns:p14="http://schemas.microsoft.com/office/powerpoint/2010/main" val="7326298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030" y="274638"/>
            <a:ext cx="7010769" cy="1143000"/>
          </a:xfrm>
        </p:spPr>
        <p:txBody>
          <a:bodyPr>
            <a:normAutofit fontScale="90000"/>
          </a:bodyPr>
          <a:lstStyle/>
          <a:p>
            <a:r>
              <a:rPr lang="en-US" b="1" dirty="0" smtClean="0">
                <a:solidFill>
                  <a:srgbClr val="0061AF"/>
                </a:solidFill>
                <a:latin typeface="Calibri"/>
                <a:cs typeface="Calibri"/>
              </a:rPr>
              <a:t>Self-Determination Outcomes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76030" y="1600200"/>
            <a:ext cx="7010769" cy="5003800"/>
          </a:xfrm>
        </p:spPr>
        <p:txBody>
          <a:bodyPr>
            <a:noAutofit/>
          </a:bodyPr>
          <a:lstStyle/>
          <a:p>
            <a:pPr marL="342900" lvl="1" indent="-342900">
              <a:buFont typeface="Arial"/>
              <a:buChar char="•"/>
            </a:pPr>
            <a:r>
              <a:rPr lang="en-US" sz="2500" dirty="0">
                <a:solidFill>
                  <a:srgbClr val="0061AF"/>
                </a:solidFill>
                <a:latin typeface="Calibri"/>
                <a:cs typeface="Calibri"/>
              </a:rPr>
              <a:t>Hughes, Agran, Cosgriff, &amp; Washington </a:t>
            </a:r>
            <a:r>
              <a:rPr lang="en-US" sz="2500" dirty="0" smtClean="0">
                <a:solidFill>
                  <a:srgbClr val="0061AF"/>
                </a:solidFill>
                <a:latin typeface="Calibri"/>
                <a:cs typeface="Calibri"/>
              </a:rPr>
              <a:t>(2013).</a:t>
            </a:r>
          </a:p>
          <a:p>
            <a:r>
              <a:rPr lang="en-US" sz="2500" dirty="0" smtClean="0">
                <a:solidFill>
                  <a:srgbClr val="0061AF"/>
                </a:solidFill>
                <a:latin typeface="Calibri"/>
                <a:cs typeface="Calibri"/>
              </a:rPr>
              <a:t>47 students with severe intellectual disabilities from three high schools in high-poverty communities; schools failing to meet academic yearly progress (AYP).</a:t>
            </a:r>
          </a:p>
          <a:p>
            <a:r>
              <a:rPr lang="en-US" sz="2500" dirty="0" smtClean="0">
                <a:solidFill>
                  <a:srgbClr val="0061AF"/>
                </a:solidFill>
                <a:latin typeface="Calibri"/>
                <a:cs typeface="Calibri"/>
              </a:rPr>
              <a:t>Use of self-determination strategies in inclusive versus traditional schools.</a:t>
            </a:r>
          </a:p>
          <a:p>
            <a:r>
              <a:rPr lang="en-US" sz="2500" dirty="0" smtClean="0">
                <a:solidFill>
                  <a:srgbClr val="0061AF"/>
                </a:solidFill>
                <a:latin typeface="Calibri"/>
                <a:cs typeface="Calibri"/>
              </a:rPr>
              <a:t>Students attending inclusive schools used more of self-determination skills identified than students in segregated settings.</a:t>
            </a:r>
            <a:endParaRPr lang="en-US" sz="2500" dirty="0">
              <a:solidFill>
                <a:srgbClr val="0061AF"/>
              </a:solidFill>
              <a:latin typeface="Calibri"/>
              <a:cs typeface="Calibri"/>
            </a:endParaRPr>
          </a:p>
          <a:p>
            <a:r>
              <a:rPr lang="en-US" sz="2500" dirty="0" smtClean="0">
                <a:solidFill>
                  <a:srgbClr val="0061AF"/>
                </a:solidFill>
                <a:latin typeface="Calibri"/>
                <a:cs typeface="Calibri"/>
              </a:rPr>
              <a:t>See also: Shogren et al., 2006.</a:t>
            </a:r>
            <a:endParaRPr lang="en-US" sz="2500" dirty="0">
              <a:solidFill>
                <a:srgbClr val="0061AF"/>
              </a:solidFill>
              <a:latin typeface="Calibri"/>
              <a:cs typeface="Calibri"/>
            </a:endParaRPr>
          </a:p>
        </p:txBody>
      </p:sp>
    </p:spTree>
    <p:extLst>
      <p:ext uri="{BB962C8B-B14F-4D97-AF65-F5344CB8AC3E}">
        <p14:creationId xmlns:p14="http://schemas.microsoft.com/office/powerpoint/2010/main" val="18425016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normAutofit fontScale="90000"/>
          </a:bodyPr>
          <a:lstStyle/>
          <a:p>
            <a:r>
              <a:rPr lang="en-US" b="1" dirty="0" smtClean="0">
                <a:solidFill>
                  <a:srgbClr val="0061AF"/>
                </a:solidFill>
                <a:latin typeface="Calibri"/>
                <a:cs typeface="Calibri"/>
              </a:rPr>
              <a:t>Adaptive-Behavior Outcomes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6852" y="1600200"/>
            <a:ext cx="6989948" cy="4525963"/>
          </a:xfrm>
        </p:spPr>
        <p:txBody>
          <a:bodyPr>
            <a:normAutofit/>
          </a:bodyPr>
          <a:lstStyle/>
          <a:p>
            <a:r>
              <a:rPr lang="en-US" sz="2800" dirty="0" smtClean="0">
                <a:solidFill>
                  <a:srgbClr val="0061AF"/>
                </a:solidFill>
                <a:latin typeface="Calibri"/>
                <a:cs typeface="Calibri"/>
              </a:rPr>
              <a:t>Dessemontet, Bless, &amp; Morin (2012).</a:t>
            </a:r>
          </a:p>
          <a:p>
            <a:r>
              <a:rPr lang="en-US" sz="2800" dirty="0" smtClean="0">
                <a:solidFill>
                  <a:srgbClr val="0061AF"/>
                </a:solidFill>
                <a:latin typeface="Calibri"/>
                <a:cs typeface="Calibri"/>
              </a:rPr>
              <a:t>34 children with ID in inclusive settings; 34 children with ID in self-contained settings.</a:t>
            </a:r>
          </a:p>
          <a:p>
            <a:r>
              <a:rPr lang="en-US" sz="2800" dirty="0" smtClean="0">
                <a:solidFill>
                  <a:srgbClr val="0061AF"/>
                </a:solidFill>
                <a:latin typeface="Calibri"/>
                <a:cs typeface="Calibri"/>
              </a:rPr>
              <a:t>No differences in adaptive-behavior outcome between the two groups of children (i.e., ABAS-2 and teacher and parent forms).</a:t>
            </a:r>
            <a:endParaRPr lang="en-US" sz="2800" dirty="0">
              <a:solidFill>
                <a:srgbClr val="0061AF"/>
              </a:solidFill>
              <a:latin typeface="Calibri"/>
              <a:cs typeface="Calibri"/>
            </a:endParaRPr>
          </a:p>
        </p:txBody>
      </p:sp>
    </p:spTree>
    <p:extLst>
      <p:ext uri="{BB962C8B-B14F-4D97-AF65-F5344CB8AC3E}">
        <p14:creationId xmlns:p14="http://schemas.microsoft.com/office/powerpoint/2010/main" val="1769547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normAutofit fontScale="90000"/>
          </a:bodyPr>
          <a:lstStyle/>
          <a:p>
            <a:r>
              <a:rPr lang="en-US" b="1" dirty="0" smtClean="0">
                <a:solidFill>
                  <a:srgbClr val="0061AF"/>
                </a:solidFill>
                <a:latin typeface="Calibri"/>
                <a:cs typeface="Calibri"/>
              </a:rPr>
              <a:t>Effect on Peers Without Disabilities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6852" y="1600199"/>
            <a:ext cx="6989948" cy="5088468"/>
          </a:xfrm>
        </p:spPr>
        <p:txBody>
          <a:bodyPr>
            <a:normAutofit fontScale="62500" lnSpcReduction="20000"/>
          </a:bodyPr>
          <a:lstStyle/>
          <a:p>
            <a:pPr>
              <a:lnSpc>
                <a:spcPct val="120000"/>
              </a:lnSpc>
            </a:pPr>
            <a:r>
              <a:rPr lang="en-US" sz="3700" dirty="0" smtClean="0">
                <a:solidFill>
                  <a:srgbClr val="0061AF"/>
                </a:solidFill>
                <a:latin typeface="Calibri"/>
                <a:cs typeface="Calibri"/>
              </a:rPr>
              <a:t>Parents believe that inclusion benefits their child academically and socially (Peck et al., 2004).</a:t>
            </a:r>
          </a:p>
          <a:p>
            <a:pPr>
              <a:lnSpc>
                <a:spcPct val="120000"/>
              </a:lnSpc>
            </a:pPr>
            <a:r>
              <a:rPr lang="en-US" sz="3700" dirty="0" smtClean="0">
                <a:solidFill>
                  <a:srgbClr val="0061AF"/>
                </a:solidFill>
                <a:latin typeface="Calibri"/>
                <a:cs typeface="Calibri"/>
              </a:rPr>
              <a:t>No effect on academic performance of typical peers:</a:t>
            </a:r>
          </a:p>
          <a:p>
            <a:pPr lvl="1">
              <a:lnSpc>
                <a:spcPct val="120000"/>
              </a:lnSpc>
              <a:buFont typeface="Courier New"/>
              <a:buChar char="o"/>
            </a:pPr>
            <a:r>
              <a:rPr lang="en-US" sz="3700" dirty="0">
                <a:solidFill>
                  <a:srgbClr val="0061AF"/>
                </a:solidFill>
                <a:latin typeface="Calibri"/>
                <a:cs typeface="Calibri"/>
              </a:rPr>
              <a:t>Ruijs et al., 2010</a:t>
            </a:r>
          </a:p>
          <a:p>
            <a:pPr lvl="1">
              <a:lnSpc>
                <a:spcPct val="120000"/>
              </a:lnSpc>
              <a:buFont typeface="Courier New"/>
              <a:buChar char="o"/>
            </a:pPr>
            <a:r>
              <a:rPr lang="en-US" sz="3700" dirty="0">
                <a:solidFill>
                  <a:srgbClr val="0061AF"/>
                </a:solidFill>
                <a:latin typeface="Calibri"/>
                <a:cs typeface="Calibri"/>
              </a:rPr>
              <a:t>Salend &amp; Duhaney, 1999</a:t>
            </a:r>
          </a:p>
          <a:p>
            <a:pPr lvl="1">
              <a:lnSpc>
                <a:spcPct val="120000"/>
              </a:lnSpc>
              <a:buFont typeface="Courier New"/>
              <a:buChar char="o"/>
            </a:pPr>
            <a:r>
              <a:rPr lang="en-US" sz="3700" dirty="0" smtClean="0">
                <a:solidFill>
                  <a:srgbClr val="0061AF"/>
                </a:solidFill>
                <a:latin typeface="Calibri"/>
                <a:cs typeface="Calibri"/>
              </a:rPr>
              <a:t>Dessemontet &amp; </a:t>
            </a:r>
            <a:r>
              <a:rPr lang="en-US" sz="3700" dirty="0">
                <a:solidFill>
                  <a:srgbClr val="0061AF"/>
                </a:solidFill>
                <a:latin typeface="Calibri"/>
                <a:cs typeface="Calibri"/>
              </a:rPr>
              <a:t>Bless, 2013</a:t>
            </a:r>
          </a:p>
          <a:p>
            <a:pPr lvl="1">
              <a:lnSpc>
                <a:spcPct val="120000"/>
              </a:lnSpc>
              <a:buFont typeface="Courier New"/>
              <a:buChar char="o"/>
            </a:pPr>
            <a:r>
              <a:rPr lang="en-US" sz="3700" dirty="0" smtClean="0">
                <a:solidFill>
                  <a:srgbClr val="0061AF"/>
                </a:solidFill>
                <a:latin typeface="Calibri"/>
                <a:cs typeface="Calibri"/>
              </a:rPr>
              <a:t>Sharpe</a:t>
            </a:r>
            <a:r>
              <a:rPr lang="en-US" sz="3700" dirty="0">
                <a:solidFill>
                  <a:srgbClr val="0061AF"/>
                </a:solidFill>
                <a:latin typeface="Calibri"/>
                <a:cs typeface="Calibri"/>
              </a:rPr>
              <a:t>, York, &amp; Knight </a:t>
            </a:r>
            <a:r>
              <a:rPr lang="en-US" sz="3700" dirty="0" smtClean="0">
                <a:solidFill>
                  <a:srgbClr val="0061AF"/>
                </a:solidFill>
                <a:latin typeface="Calibri"/>
                <a:cs typeface="Calibri"/>
              </a:rPr>
              <a:t>1994</a:t>
            </a:r>
          </a:p>
          <a:p>
            <a:pPr>
              <a:lnSpc>
                <a:spcPct val="120000"/>
              </a:lnSpc>
            </a:pPr>
            <a:r>
              <a:rPr lang="en-US" sz="3700" dirty="0" smtClean="0">
                <a:solidFill>
                  <a:srgbClr val="0061AF"/>
                </a:solidFill>
                <a:latin typeface="Calibri"/>
                <a:cs typeface="Calibri"/>
              </a:rPr>
              <a:t>Positive academic gains for typical peers:</a:t>
            </a:r>
          </a:p>
          <a:p>
            <a:pPr lvl="1">
              <a:lnSpc>
                <a:spcPct val="120000"/>
              </a:lnSpc>
              <a:buFont typeface="Courier New"/>
              <a:buChar char="o"/>
            </a:pPr>
            <a:r>
              <a:rPr lang="en-US" sz="3700" dirty="0" smtClean="0">
                <a:solidFill>
                  <a:srgbClr val="0061AF"/>
                </a:solidFill>
                <a:latin typeface="Calibri"/>
                <a:cs typeface="Calibri"/>
              </a:rPr>
              <a:t>Cole et al., 2004</a:t>
            </a:r>
          </a:p>
          <a:p>
            <a:pPr>
              <a:lnSpc>
                <a:spcPct val="120000"/>
              </a:lnSpc>
            </a:pPr>
            <a:r>
              <a:rPr lang="en-US" sz="3700" dirty="0" smtClean="0">
                <a:solidFill>
                  <a:srgbClr val="0061AF"/>
                </a:solidFill>
                <a:latin typeface="Calibri"/>
                <a:cs typeface="Calibri"/>
              </a:rPr>
              <a:t>Positive social gains for peers:</a:t>
            </a:r>
          </a:p>
          <a:p>
            <a:pPr lvl="1">
              <a:lnSpc>
                <a:spcPct val="120000"/>
              </a:lnSpc>
              <a:buFont typeface="Courier New"/>
              <a:buChar char="o"/>
            </a:pPr>
            <a:r>
              <a:rPr lang="en-US" sz="3700" dirty="0" smtClean="0">
                <a:solidFill>
                  <a:srgbClr val="0061AF"/>
                </a:solidFill>
                <a:latin typeface="Calibri"/>
                <a:cs typeface="Calibri"/>
              </a:rPr>
              <a:t>Kalambouka, Farrell, &amp; Dyson 2007</a:t>
            </a:r>
          </a:p>
          <a:p>
            <a:pPr lvl="1"/>
            <a:endParaRPr lang="en-US" dirty="0" smtClean="0">
              <a:solidFill>
                <a:srgbClr val="0061AF"/>
              </a:solidFill>
              <a:latin typeface="Calibri"/>
              <a:cs typeface="Calibri"/>
            </a:endParaRPr>
          </a:p>
          <a:p>
            <a:endParaRPr lang="en-US" dirty="0">
              <a:solidFill>
                <a:srgbClr val="0061AF"/>
              </a:solidFill>
              <a:latin typeface="Calibri"/>
              <a:cs typeface="Calibri"/>
            </a:endParaRPr>
          </a:p>
        </p:txBody>
      </p:sp>
      <p:sp>
        <p:nvSpPr>
          <p:cNvPr id="4" name="TextBox 3"/>
          <p:cNvSpPr txBox="1"/>
          <p:nvPr/>
        </p:nvSpPr>
        <p:spPr>
          <a:xfrm>
            <a:off x="9258300" y="2171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77980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440" y="274638"/>
            <a:ext cx="7000359" cy="1143000"/>
          </a:xfrm>
        </p:spPr>
        <p:txBody>
          <a:bodyPr/>
          <a:lstStyle/>
          <a:p>
            <a:r>
              <a:rPr lang="en-US" b="1" dirty="0" smtClean="0">
                <a:solidFill>
                  <a:srgbClr val="0061AF"/>
                </a:solidFill>
                <a:latin typeface="Calibri"/>
                <a:cs typeface="Calibri"/>
              </a:rPr>
              <a:t>Values</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86440" y="1600200"/>
            <a:ext cx="3435361" cy="4525963"/>
          </a:xfrm>
        </p:spPr>
        <p:txBody>
          <a:bodyPr/>
          <a:lstStyle/>
          <a:p>
            <a:r>
              <a:rPr lang="en-US" dirty="0" smtClean="0">
                <a:solidFill>
                  <a:srgbClr val="0061AF"/>
                </a:solidFill>
                <a:latin typeface="Calibri"/>
                <a:cs typeface="Calibri"/>
              </a:rPr>
              <a:t>Inherent dignity.</a:t>
            </a:r>
          </a:p>
          <a:p>
            <a:r>
              <a:rPr lang="en-US" dirty="0" smtClean="0">
                <a:solidFill>
                  <a:srgbClr val="0061AF"/>
                </a:solidFill>
                <a:latin typeface="Calibri"/>
                <a:cs typeface="Calibri"/>
              </a:rPr>
              <a:t>Educational equity.</a:t>
            </a:r>
          </a:p>
          <a:p>
            <a:r>
              <a:rPr lang="en-US" dirty="0" smtClean="0">
                <a:solidFill>
                  <a:srgbClr val="0061AF"/>
                </a:solidFill>
                <a:latin typeface="Calibri"/>
                <a:cs typeface="Calibri"/>
              </a:rPr>
              <a:t>Valued-life </a:t>
            </a:r>
            <a:r>
              <a:rPr lang="en-US" dirty="0">
                <a:solidFill>
                  <a:srgbClr val="0061AF"/>
                </a:solidFill>
                <a:latin typeface="Calibri"/>
                <a:cs typeface="Calibri"/>
              </a:rPr>
              <a:t>o</a:t>
            </a:r>
            <a:r>
              <a:rPr lang="en-US" dirty="0" smtClean="0">
                <a:solidFill>
                  <a:srgbClr val="0061AF"/>
                </a:solidFill>
                <a:latin typeface="Calibri"/>
                <a:cs typeface="Calibri"/>
              </a:rPr>
              <a:t>utcomes.</a:t>
            </a:r>
          </a:p>
          <a:p>
            <a:r>
              <a:rPr lang="en-US" dirty="0" smtClean="0">
                <a:solidFill>
                  <a:srgbClr val="0061AF"/>
                </a:solidFill>
                <a:latin typeface="Calibri"/>
                <a:cs typeface="Calibri"/>
              </a:rPr>
              <a:t>Presumption of competence/Credo of </a:t>
            </a:r>
            <a:r>
              <a:rPr lang="en-US" dirty="0">
                <a:solidFill>
                  <a:srgbClr val="0061AF"/>
                </a:solidFill>
                <a:latin typeface="Calibri"/>
                <a:cs typeface="Calibri"/>
              </a:rPr>
              <a:t>S</a:t>
            </a:r>
            <a:r>
              <a:rPr lang="en-US" dirty="0" smtClean="0">
                <a:solidFill>
                  <a:srgbClr val="0061AF"/>
                </a:solidFill>
                <a:latin typeface="Calibri"/>
                <a:cs typeface="Calibri"/>
              </a:rPr>
              <a:t>upport.</a:t>
            </a:r>
            <a:endParaRPr lang="en-US" dirty="0">
              <a:solidFill>
                <a:srgbClr val="0061AF"/>
              </a:solidFill>
              <a:latin typeface="Calibri"/>
              <a:cs typeface="Calibri"/>
            </a:endParaRPr>
          </a:p>
        </p:txBody>
      </p:sp>
      <p:graphicFrame>
        <p:nvGraphicFramePr>
          <p:cNvPr id="5" name="Content Placeholder 6"/>
          <p:cNvGraphicFramePr>
            <a:graphicFrameLocks noGrp="1"/>
          </p:cNvGraphicFramePr>
          <p:nvPr>
            <p:ph sz="half" idx="2"/>
            <p:extLst>
              <p:ext uri="{D42A27DB-BD31-4B8C-83A1-F6EECF244321}">
                <p14:modId xmlns:p14="http://schemas.microsoft.com/office/powerpoint/2010/main" val="1718028668"/>
              </p:ext>
            </p:extLst>
          </p:nvPr>
        </p:nvGraphicFramePr>
        <p:xfrm>
          <a:off x="5251438" y="1600200"/>
          <a:ext cx="343536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5963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lstStyle/>
          <a:p>
            <a:r>
              <a:rPr lang="en-US" b="1" dirty="0" smtClean="0">
                <a:solidFill>
                  <a:srgbClr val="0061AF"/>
                </a:solidFill>
                <a:latin typeface="Calibri"/>
                <a:cs typeface="Calibri"/>
              </a:rPr>
              <a:t>Dignity</a:t>
            </a:r>
            <a:endParaRPr lang="en-US" b="1" dirty="0">
              <a:solidFill>
                <a:srgbClr val="0061AF"/>
              </a:solidFill>
              <a:latin typeface="Calibri"/>
              <a:cs typeface="Calibri"/>
            </a:endParaRPr>
          </a:p>
        </p:txBody>
      </p:sp>
      <p:pic>
        <p:nvPicPr>
          <p:cNvPr id="5" name="Content Placeholder 4" descr="2b4a250649d161f67993d4690639a98c.jpg"/>
          <p:cNvPicPr>
            <a:picLocks noGrp="1" noChangeAspect="1"/>
          </p:cNvPicPr>
          <p:nvPr>
            <p:ph sz="half" idx="1"/>
          </p:nvPr>
        </p:nvPicPr>
        <p:blipFill>
          <a:blip r:embed="rId3">
            <a:extLst>
              <a:ext uri="{28A0092B-C50C-407E-A947-70E740481C1C}">
                <a14:useLocalDpi xmlns:a14="http://schemas.microsoft.com/office/drawing/2010/main" val="0"/>
              </a:ext>
            </a:extLst>
          </a:blip>
          <a:srcRect l="10299" r="10299"/>
          <a:stretch>
            <a:fillRect/>
          </a:stretch>
        </p:blipFill>
        <p:spPr>
          <a:xfrm>
            <a:off x="1601302" y="1748985"/>
            <a:ext cx="3562122" cy="3991985"/>
          </a:xfrm>
        </p:spPr>
      </p:pic>
      <p:sp>
        <p:nvSpPr>
          <p:cNvPr id="4" name="Content Placeholder 3"/>
          <p:cNvSpPr>
            <a:spLocks noGrp="1"/>
          </p:cNvSpPr>
          <p:nvPr>
            <p:ph sz="half" idx="2"/>
          </p:nvPr>
        </p:nvSpPr>
        <p:spPr>
          <a:xfrm>
            <a:off x="5288346" y="1600200"/>
            <a:ext cx="3601654" cy="4525963"/>
          </a:xfrm>
        </p:spPr>
        <p:txBody>
          <a:bodyPr>
            <a:normAutofit/>
          </a:bodyPr>
          <a:lstStyle/>
          <a:p>
            <a:r>
              <a:rPr lang="en-US" sz="3200" dirty="0" smtClean="0">
                <a:solidFill>
                  <a:srgbClr val="0061AF"/>
                </a:solidFill>
                <a:latin typeface="Calibri"/>
                <a:cs typeface="Calibri"/>
              </a:rPr>
              <a:t>All have the right to an enviable life.</a:t>
            </a:r>
          </a:p>
          <a:p>
            <a:r>
              <a:rPr lang="en-US" sz="3200" dirty="0" smtClean="0">
                <a:solidFill>
                  <a:srgbClr val="0061AF"/>
                </a:solidFill>
                <a:latin typeface="Calibri"/>
                <a:cs typeface="Calibri"/>
              </a:rPr>
              <a:t>All have the right to dignity.</a:t>
            </a:r>
            <a:endParaRPr lang="en-US" sz="3200" dirty="0">
              <a:solidFill>
                <a:srgbClr val="0061AF"/>
              </a:solidFill>
              <a:latin typeface="Calibri"/>
              <a:cs typeface="Calibri"/>
            </a:endParaRPr>
          </a:p>
        </p:txBody>
      </p:sp>
    </p:spTree>
    <p:extLst>
      <p:ext uri="{BB962C8B-B14F-4D97-AF65-F5344CB8AC3E}">
        <p14:creationId xmlns:p14="http://schemas.microsoft.com/office/powerpoint/2010/main" val="22310462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lstStyle/>
          <a:p>
            <a:r>
              <a:rPr lang="en-US" b="1" dirty="0" smtClean="0">
                <a:solidFill>
                  <a:srgbClr val="0061AF"/>
                </a:solidFill>
                <a:latin typeface="Calibri"/>
                <a:cs typeface="Calibri"/>
              </a:rPr>
              <a:t>Educational Equity</a:t>
            </a:r>
            <a:endParaRPr lang="en-US" b="1" dirty="0">
              <a:solidFill>
                <a:srgbClr val="0061AF"/>
              </a:solidFill>
              <a:latin typeface="Calibri"/>
              <a:cs typeface="Calibri"/>
            </a:endParaRPr>
          </a:p>
        </p:txBody>
      </p:sp>
      <p:pic>
        <p:nvPicPr>
          <p:cNvPr id="6" name="Content Placeholder 5" descr="equality and fairness.JPG"/>
          <p:cNvPicPr>
            <a:picLocks noGrp="1" noChangeAspect="1"/>
          </p:cNvPicPr>
          <p:nvPr>
            <p:ph idx="1"/>
          </p:nvPr>
        </p:nvPicPr>
        <p:blipFill>
          <a:blip r:embed="rId3">
            <a:extLst>
              <a:ext uri="{28A0092B-C50C-407E-A947-70E740481C1C}">
                <a14:useLocalDpi xmlns:a14="http://schemas.microsoft.com/office/drawing/2010/main" val="0"/>
              </a:ext>
            </a:extLst>
          </a:blip>
          <a:srcRect t="16585" b="16585"/>
          <a:stretch>
            <a:fillRect/>
          </a:stretch>
        </p:blipFill>
        <p:spPr>
          <a:xfrm>
            <a:off x="1677366" y="1660695"/>
            <a:ext cx="7009433" cy="3854918"/>
          </a:xfrm>
          <a:prstGeom prst="rect">
            <a:avLst/>
          </a:prstGeom>
        </p:spPr>
      </p:pic>
    </p:spTree>
    <p:extLst>
      <p:ext uri="{BB962C8B-B14F-4D97-AF65-F5344CB8AC3E}">
        <p14:creationId xmlns:p14="http://schemas.microsoft.com/office/powerpoint/2010/main" val="22915047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1686441" y="301908"/>
            <a:ext cx="6985200" cy="1061755"/>
          </a:xfrm>
        </p:spPr>
        <p:txBody>
          <a:bodyPr>
            <a:normAutofit/>
          </a:bodyPr>
          <a:lstStyle/>
          <a:p>
            <a:pPr eaLnBrk="1" hangingPunct="1"/>
            <a:r>
              <a:rPr lang="en-US" b="1" dirty="0" smtClean="0">
                <a:solidFill>
                  <a:srgbClr val="0061AF"/>
                </a:solidFill>
                <a:latin typeface="Calibri"/>
                <a:cs typeface="Calibri"/>
              </a:rPr>
              <a:t>Valued-Life </a:t>
            </a:r>
            <a:r>
              <a:rPr lang="en-US" b="1" dirty="0">
                <a:solidFill>
                  <a:srgbClr val="0061AF"/>
                </a:solidFill>
                <a:latin typeface="Calibri"/>
                <a:cs typeface="Calibri"/>
              </a:rPr>
              <a:t>O</a:t>
            </a:r>
            <a:r>
              <a:rPr lang="en-US" b="1" dirty="0" smtClean="0">
                <a:solidFill>
                  <a:srgbClr val="0061AF"/>
                </a:solidFill>
                <a:latin typeface="Calibri"/>
                <a:cs typeface="Calibri"/>
              </a:rPr>
              <a:t>utcomes</a:t>
            </a:r>
            <a:endParaRPr lang="en-US" b="1" dirty="0">
              <a:solidFill>
                <a:srgbClr val="0061AF"/>
              </a:solidFill>
              <a:latin typeface="Calibri"/>
              <a:cs typeface="Calibri"/>
            </a:endParaRPr>
          </a:p>
        </p:txBody>
      </p:sp>
      <p:graphicFrame>
        <p:nvGraphicFramePr>
          <p:cNvPr id="4" name="Diagram 3"/>
          <p:cNvGraphicFramePr/>
          <p:nvPr>
            <p:extLst>
              <p:ext uri="{D42A27DB-BD31-4B8C-83A1-F6EECF244321}">
                <p14:modId xmlns:p14="http://schemas.microsoft.com/office/powerpoint/2010/main" val="116471343"/>
              </p:ext>
            </p:extLst>
          </p:nvPr>
        </p:nvGraphicFramePr>
        <p:xfrm>
          <a:off x="1401199" y="1828799"/>
          <a:ext cx="7512257" cy="469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66754" y="1828798"/>
            <a:ext cx="5715000" cy="50226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6387484" y="1468084"/>
            <a:ext cx="26797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dirty="0">
                <a:solidFill>
                  <a:srgbClr val="0061AF"/>
                </a:solidFill>
                <a:latin typeface="Calibri"/>
                <a:cs typeface="Calibri"/>
              </a:rPr>
              <a:t>Increased participation in valued roles, activities, </a:t>
            </a:r>
            <a:r>
              <a:rPr lang="en-US" dirty="0" smtClean="0">
                <a:solidFill>
                  <a:srgbClr val="0061AF"/>
                </a:solidFill>
                <a:latin typeface="Calibri"/>
                <a:cs typeface="Calibri"/>
              </a:rPr>
              <a:t>and </a:t>
            </a:r>
            <a:r>
              <a:rPr lang="en-US" dirty="0">
                <a:solidFill>
                  <a:srgbClr val="0061AF"/>
                </a:solidFill>
                <a:latin typeface="Calibri"/>
                <a:cs typeface="Calibri"/>
              </a:rPr>
              <a:t>settings</a:t>
            </a:r>
          </a:p>
        </p:txBody>
      </p:sp>
    </p:spTree>
    <p:extLst>
      <p:ext uri="{BB962C8B-B14F-4D97-AF65-F5344CB8AC3E}">
        <p14:creationId xmlns:p14="http://schemas.microsoft.com/office/powerpoint/2010/main" val="152297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1665620" y="274638"/>
            <a:ext cx="7021179" cy="1143000"/>
          </a:xfrm>
        </p:spPr>
        <p:txBody>
          <a:bodyPr/>
          <a:lstStyle/>
          <a:p>
            <a:r>
              <a:rPr lang="en-US" b="1" dirty="0">
                <a:solidFill>
                  <a:srgbClr val="0061AF"/>
                </a:solidFill>
                <a:latin typeface="Calibri"/>
                <a:cs typeface="Calibri"/>
              </a:rPr>
              <a:t>Important Terms</a:t>
            </a:r>
          </a:p>
        </p:txBody>
      </p:sp>
      <p:sp>
        <p:nvSpPr>
          <p:cNvPr id="21506" name="Rectangle 3"/>
          <p:cNvSpPr>
            <a:spLocks noGrp="1"/>
          </p:cNvSpPr>
          <p:nvPr>
            <p:ph idx="1"/>
          </p:nvPr>
        </p:nvSpPr>
        <p:spPr>
          <a:xfrm>
            <a:off x="1665620" y="1600200"/>
            <a:ext cx="7021179" cy="4868333"/>
          </a:xfrm>
        </p:spPr>
        <p:txBody>
          <a:bodyPr>
            <a:normAutofit/>
          </a:bodyPr>
          <a:lstStyle/>
          <a:p>
            <a:pPr marL="0" indent="0">
              <a:buNone/>
            </a:pPr>
            <a:r>
              <a:rPr lang="en-US" sz="2800" i="1" dirty="0">
                <a:solidFill>
                  <a:srgbClr val="0061AF"/>
                </a:solidFill>
                <a:latin typeface="Calibri"/>
                <a:cs typeface="Calibri"/>
              </a:rPr>
              <a:t>Impairment</a:t>
            </a:r>
            <a:r>
              <a:rPr lang="en-US" sz="2800" dirty="0">
                <a:solidFill>
                  <a:srgbClr val="0061AF"/>
                </a:solidFill>
                <a:latin typeface="Calibri"/>
                <a:cs typeface="Calibri"/>
              </a:rPr>
              <a:t>, </a:t>
            </a:r>
            <a:r>
              <a:rPr lang="en-US" sz="2800" i="1" dirty="0">
                <a:solidFill>
                  <a:srgbClr val="0061AF"/>
                </a:solidFill>
                <a:latin typeface="Calibri"/>
                <a:cs typeface="Calibri"/>
              </a:rPr>
              <a:t>disorder</a:t>
            </a:r>
            <a:r>
              <a:rPr lang="en-US" sz="2800" dirty="0">
                <a:solidFill>
                  <a:srgbClr val="0061AF"/>
                </a:solidFill>
                <a:latin typeface="Calibri"/>
                <a:cs typeface="Calibri"/>
              </a:rPr>
              <a:t>, and </a:t>
            </a:r>
            <a:r>
              <a:rPr lang="en-US" sz="2800" i="1" dirty="0">
                <a:solidFill>
                  <a:srgbClr val="0061AF"/>
                </a:solidFill>
                <a:latin typeface="Calibri"/>
                <a:cs typeface="Calibri"/>
              </a:rPr>
              <a:t>disability</a:t>
            </a:r>
            <a:r>
              <a:rPr lang="en-US" sz="2800" dirty="0">
                <a:solidFill>
                  <a:srgbClr val="0061AF"/>
                </a:solidFill>
                <a:latin typeface="Calibri"/>
                <a:cs typeface="Calibri"/>
              </a:rPr>
              <a:t> are terms </a:t>
            </a:r>
            <a:r>
              <a:rPr lang="en-US" sz="2800" dirty="0" smtClean="0">
                <a:solidFill>
                  <a:srgbClr val="0061AF"/>
                </a:solidFill>
                <a:latin typeface="Calibri"/>
                <a:cs typeface="Calibri"/>
              </a:rPr>
              <a:t>that the </a:t>
            </a:r>
            <a:r>
              <a:rPr lang="en-US" sz="2800" dirty="0">
                <a:solidFill>
                  <a:srgbClr val="0061AF"/>
                </a:solidFill>
                <a:latin typeface="Calibri"/>
                <a:cs typeface="Calibri"/>
              </a:rPr>
              <a:t>World Health Organization (WHO) introduced in 1980. </a:t>
            </a:r>
          </a:p>
          <a:p>
            <a:pPr lvl="1">
              <a:buFont typeface="Arial"/>
              <a:buChar char="•"/>
            </a:pPr>
            <a:r>
              <a:rPr lang="en-US" sz="2600" i="1" dirty="0">
                <a:solidFill>
                  <a:srgbClr val="0061AF"/>
                </a:solidFill>
                <a:latin typeface="Calibri"/>
                <a:cs typeface="Calibri"/>
              </a:rPr>
              <a:t>Impairment</a:t>
            </a:r>
            <a:r>
              <a:rPr lang="en-US" sz="2600" dirty="0">
                <a:solidFill>
                  <a:srgbClr val="0061AF"/>
                </a:solidFill>
                <a:latin typeface="Calibri"/>
                <a:cs typeface="Calibri"/>
              </a:rPr>
              <a:t> is defined as an abnormality of a structure or </a:t>
            </a:r>
            <a:r>
              <a:rPr lang="en-US" sz="2600" dirty="0" smtClean="0">
                <a:solidFill>
                  <a:srgbClr val="0061AF"/>
                </a:solidFill>
                <a:latin typeface="Calibri"/>
                <a:cs typeface="Calibri"/>
              </a:rPr>
              <a:t>function.</a:t>
            </a:r>
          </a:p>
          <a:p>
            <a:pPr lvl="1">
              <a:buFont typeface="Arial"/>
              <a:buChar char="•"/>
            </a:pPr>
            <a:r>
              <a:rPr lang="en-US" sz="2600" i="1" dirty="0" smtClean="0">
                <a:solidFill>
                  <a:srgbClr val="0061AF"/>
                </a:solidFill>
                <a:latin typeface="Calibri"/>
                <a:cs typeface="Calibri"/>
              </a:rPr>
              <a:t>Disability</a:t>
            </a:r>
            <a:r>
              <a:rPr lang="en-US" sz="2600" dirty="0" smtClean="0">
                <a:solidFill>
                  <a:srgbClr val="0061AF"/>
                </a:solidFill>
                <a:latin typeface="Calibri"/>
                <a:cs typeface="Calibri"/>
              </a:rPr>
              <a:t> is the functional consequence of impairment.</a:t>
            </a:r>
          </a:p>
          <a:p>
            <a:pPr lvl="1">
              <a:buFont typeface="Arial"/>
              <a:buChar char="•"/>
            </a:pPr>
            <a:r>
              <a:rPr lang="en-US" sz="2600" i="1" dirty="0" smtClean="0">
                <a:solidFill>
                  <a:srgbClr val="0061AF"/>
                </a:solidFill>
                <a:latin typeface="Calibri"/>
                <a:cs typeface="Calibri"/>
              </a:rPr>
              <a:t>Handicap</a:t>
            </a:r>
            <a:r>
              <a:rPr lang="en-US" sz="2600" dirty="0" smtClean="0">
                <a:solidFill>
                  <a:srgbClr val="0061AF"/>
                </a:solidFill>
                <a:latin typeface="Calibri"/>
                <a:cs typeface="Calibri"/>
              </a:rPr>
              <a:t> </a:t>
            </a:r>
            <a:r>
              <a:rPr lang="en-US" sz="2600" dirty="0">
                <a:solidFill>
                  <a:srgbClr val="0061AF"/>
                </a:solidFill>
                <a:latin typeface="Calibri"/>
                <a:cs typeface="Calibri"/>
              </a:rPr>
              <a:t>is the social consequence of impairment (e.g., isolation, loss of job</a:t>
            </a:r>
            <a:r>
              <a:rPr lang="en-US" sz="2600" dirty="0" smtClean="0">
                <a:solidFill>
                  <a:srgbClr val="0061AF"/>
                </a:solidFill>
                <a:latin typeface="Calibri"/>
                <a:cs typeface="Calibri"/>
              </a:rPr>
              <a:t>, making career </a:t>
            </a:r>
            <a:r>
              <a:rPr lang="en-US" sz="2600" dirty="0">
                <a:solidFill>
                  <a:srgbClr val="0061AF"/>
                </a:solidFill>
                <a:latin typeface="Calibri"/>
                <a:cs typeface="Calibri"/>
              </a:rPr>
              <a:t>changes </a:t>
            </a:r>
            <a:r>
              <a:rPr lang="en-US" sz="2600" dirty="0" smtClean="0">
                <a:solidFill>
                  <a:srgbClr val="0061AF"/>
                </a:solidFill>
                <a:latin typeface="Calibri"/>
                <a:cs typeface="Calibri"/>
              </a:rPr>
              <a:t>because </a:t>
            </a:r>
            <a:r>
              <a:rPr lang="en-US" sz="2600" dirty="0">
                <a:solidFill>
                  <a:srgbClr val="0061AF"/>
                </a:solidFill>
                <a:latin typeface="Calibri"/>
                <a:cs typeface="Calibri"/>
              </a:rPr>
              <a:t>of communication difficulties). </a:t>
            </a:r>
            <a:endParaRPr lang="en-US" sz="2600" b="1" dirty="0">
              <a:solidFill>
                <a:srgbClr val="0061AF"/>
              </a:solidFill>
              <a:latin typeface="Calibri"/>
              <a:cs typeface="Calibri"/>
            </a:endParaRPr>
          </a:p>
        </p:txBody>
      </p:sp>
    </p:spTree>
    <p:extLst>
      <p:ext uri="{BB962C8B-B14F-4D97-AF65-F5344CB8AC3E}">
        <p14:creationId xmlns:p14="http://schemas.microsoft.com/office/powerpoint/2010/main" val="428112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lstStyle/>
          <a:p>
            <a:r>
              <a:rPr lang="en-US" b="1" dirty="0" smtClean="0">
                <a:solidFill>
                  <a:srgbClr val="0061AF"/>
                </a:solidFill>
                <a:latin typeface="Calibri"/>
                <a:cs typeface="Calibri"/>
              </a:rPr>
              <a:t>Educator’s Oath</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85304" y="1600200"/>
            <a:ext cx="3566008" cy="4525963"/>
          </a:xfrm>
        </p:spPr>
        <p:txBody>
          <a:bodyPr>
            <a:noAutofit/>
          </a:bodyPr>
          <a:lstStyle/>
          <a:p>
            <a:r>
              <a:rPr lang="en-US" sz="2300" dirty="0" smtClean="0">
                <a:solidFill>
                  <a:srgbClr val="0061AF"/>
                </a:solidFill>
                <a:latin typeface="Calibri"/>
                <a:cs typeface="Calibri"/>
              </a:rPr>
              <a:t>Hippocratic Oath</a:t>
            </a:r>
          </a:p>
          <a:p>
            <a:r>
              <a:rPr lang="en-US" sz="2300" dirty="0" smtClean="0">
                <a:solidFill>
                  <a:srgbClr val="0061AF"/>
                </a:solidFill>
                <a:latin typeface="Calibri"/>
                <a:cs typeface="Calibri"/>
              </a:rPr>
              <a:t>Presume competence:</a:t>
            </a:r>
          </a:p>
          <a:p>
            <a:pPr marL="457200" lvl="1" indent="0">
              <a:buNone/>
            </a:pPr>
            <a:r>
              <a:rPr lang="en-US" sz="2300" dirty="0" smtClean="0">
                <a:solidFill>
                  <a:srgbClr val="0061AF"/>
                </a:solidFill>
                <a:latin typeface="Calibri"/>
                <a:cs typeface="Calibri"/>
              </a:rPr>
              <a:t>“Difficulties with demonstrating ability are not to be taken as evidence of intellectual incompetence . . . .[Rather] as a matter of basic sensitivity and good educational practice, educators must presume that the person is intelligent.”</a:t>
            </a:r>
            <a:r>
              <a:rPr lang="en-US" sz="2300" dirty="0">
                <a:solidFill>
                  <a:srgbClr val="0061AF"/>
                </a:solidFill>
                <a:latin typeface="Calibri"/>
                <a:cs typeface="Calibri"/>
              </a:rPr>
              <a:t> </a:t>
            </a:r>
            <a:r>
              <a:rPr lang="en-US" sz="2300" dirty="0" smtClean="0">
                <a:solidFill>
                  <a:srgbClr val="0061AF"/>
                </a:solidFill>
                <a:latin typeface="Calibri"/>
                <a:cs typeface="Calibri"/>
              </a:rPr>
              <a:t>1990</a:t>
            </a:r>
          </a:p>
        </p:txBody>
      </p:sp>
      <p:sp>
        <p:nvSpPr>
          <p:cNvPr id="6" name="Content Placeholder 5"/>
          <p:cNvSpPr>
            <a:spLocks noGrp="1"/>
          </p:cNvSpPr>
          <p:nvPr>
            <p:ph sz="half" idx="2"/>
          </p:nvPr>
        </p:nvSpPr>
        <p:spPr>
          <a:xfrm>
            <a:off x="5617682" y="1600200"/>
            <a:ext cx="3069117" cy="4525963"/>
          </a:xfrm>
        </p:spPr>
        <p:txBody>
          <a:bodyPr>
            <a:normAutofit/>
          </a:bodyPr>
          <a:lstStyle/>
          <a:p>
            <a:pPr marL="0" indent="0">
              <a:buNone/>
            </a:pPr>
            <a:r>
              <a:rPr lang="en-US" dirty="0" smtClean="0">
                <a:solidFill>
                  <a:srgbClr val="0061AF"/>
                </a:solidFill>
                <a:latin typeface="Calibri"/>
                <a:cs typeface="Calibri"/>
              </a:rPr>
              <a:t>Prof. Doug Biklen</a:t>
            </a:r>
            <a:endParaRPr lang="en-US" dirty="0">
              <a:solidFill>
                <a:srgbClr val="0061AF"/>
              </a:solidFill>
              <a:latin typeface="Calibri"/>
              <a:cs typeface="Calibri"/>
            </a:endParaRPr>
          </a:p>
        </p:txBody>
      </p:sp>
      <p:pic>
        <p:nvPicPr>
          <p:cNvPr id="5" name="Picture 4" descr="ouglas Biklen"/>
          <p:cNvPicPr/>
          <p:nvPr/>
        </p:nvPicPr>
        <p:blipFill>
          <a:blip r:embed="rId3">
            <a:extLst>
              <a:ext uri="{28A0092B-C50C-407E-A947-70E740481C1C}">
                <a14:useLocalDpi xmlns:a14="http://schemas.microsoft.com/office/drawing/2010/main" val="0"/>
              </a:ext>
            </a:extLst>
          </a:blip>
          <a:srcRect/>
          <a:stretch>
            <a:fillRect/>
          </a:stretch>
        </p:blipFill>
        <p:spPr bwMode="auto">
          <a:xfrm>
            <a:off x="5458921" y="2344510"/>
            <a:ext cx="3350002" cy="2842703"/>
          </a:xfrm>
          <a:prstGeom prst="rect">
            <a:avLst/>
          </a:prstGeom>
          <a:noFill/>
          <a:ln>
            <a:noFill/>
          </a:ln>
        </p:spPr>
      </p:pic>
    </p:spTree>
    <p:extLst>
      <p:ext uri="{BB962C8B-B14F-4D97-AF65-F5344CB8AC3E}">
        <p14:creationId xmlns:p14="http://schemas.microsoft.com/office/powerpoint/2010/main" val="16324038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92" y="274638"/>
            <a:ext cx="7013708" cy="1143000"/>
          </a:xfrm>
        </p:spPr>
        <p:txBody>
          <a:bodyPr/>
          <a:lstStyle/>
          <a:p>
            <a:r>
              <a:rPr lang="en-US" b="1" dirty="0" smtClean="0">
                <a:solidFill>
                  <a:srgbClr val="0061AF"/>
                </a:solidFill>
                <a:latin typeface="Calibri"/>
                <a:cs typeface="Calibri"/>
              </a:rPr>
              <a:t>Credo of Support</a:t>
            </a:r>
            <a:endParaRPr lang="en-US" b="1" dirty="0">
              <a:solidFill>
                <a:srgbClr val="0061AF"/>
              </a:solidFill>
              <a:latin typeface="Calibri"/>
              <a:cs typeface="Calibri"/>
            </a:endParaRPr>
          </a:p>
        </p:txBody>
      </p:sp>
      <p:pic>
        <p:nvPicPr>
          <p:cNvPr id="5" name="Content Placeholder 4" descr="people1st.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673092" y="1768243"/>
            <a:ext cx="7013708" cy="3857269"/>
          </a:xfrm>
        </p:spPr>
      </p:pic>
    </p:spTree>
    <p:extLst>
      <p:ext uri="{BB962C8B-B14F-4D97-AF65-F5344CB8AC3E}">
        <p14:creationId xmlns:p14="http://schemas.microsoft.com/office/powerpoint/2010/main" val="16799788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lstStyle/>
          <a:p>
            <a:r>
              <a:rPr lang="en-US" b="1" dirty="0" smtClean="0">
                <a:solidFill>
                  <a:srgbClr val="0061AF"/>
                </a:solidFill>
                <a:latin typeface="Calibri"/>
                <a:cs typeface="Calibri"/>
              </a:rPr>
              <a:t>Legal Guidelines</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519033" y="1600200"/>
            <a:ext cx="3738084" cy="4525963"/>
          </a:xfrm>
        </p:spPr>
        <p:txBody>
          <a:bodyPr>
            <a:normAutofit/>
          </a:bodyPr>
          <a:lstStyle/>
          <a:p>
            <a:r>
              <a:rPr lang="en-US" dirty="0" smtClean="0">
                <a:solidFill>
                  <a:srgbClr val="0061AF"/>
                </a:solidFill>
                <a:latin typeface="Calibri"/>
                <a:cs typeface="Calibri"/>
              </a:rPr>
              <a:t>IDEA 2004 Mandates:</a:t>
            </a:r>
          </a:p>
          <a:p>
            <a:pPr lvl="1">
              <a:buFont typeface="Courier New"/>
              <a:buChar char="o"/>
            </a:pPr>
            <a:r>
              <a:rPr lang="en-US" dirty="0">
                <a:solidFill>
                  <a:srgbClr val="0061AF"/>
                </a:solidFill>
                <a:latin typeface="Calibri"/>
                <a:cs typeface="Calibri"/>
              </a:rPr>
              <a:t>Least r</a:t>
            </a:r>
            <a:r>
              <a:rPr lang="en-US" dirty="0" smtClean="0">
                <a:solidFill>
                  <a:srgbClr val="0061AF"/>
                </a:solidFill>
                <a:latin typeface="Calibri"/>
                <a:cs typeface="Calibri"/>
              </a:rPr>
              <a:t>estrictive </a:t>
            </a:r>
            <a:r>
              <a:rPr lang="en-US" dirty="0">
                <a:solidFill>
                  <a:srgbClr val="0061AF"/>
                </a:solidFill>
                <a:latin typeface="Calibri"/>
                <a:cs typeface="Calibri"/>
              </a:rPr>
              <a:t>e</a:t>
            </a:r>
            <a:r>
              <a:rPr lang="en-US" dirty="0" smtClean="0">
                <a:solidFill>
                  <a:srgbClr val="0061AF"/>
                </a:solidFill>
                <a:latin typeface="Calibri"/>
                <a:cs typeface="Calibri"/>
              </a:rPr>
              <a:t>nvironment </a:t>
            </a:r>
            <a:r>
              <a:rPr lang="en-US" dirty="0">
                <a:solidFill>
                  <a:srgbClr val="0061AF"/>
                </a:solidFill>
                <a:latin typeface="Calibri"/>
                <a:cs typeface="Calibri"/>
              </a:rPr>
              <a:t>(LRE</a:t>
            </a:r>
            <a:r>
              <a:rPr lang="en-US" dirty="0" smtClean="0">
                <a:solidFill>
                  <a:srgbClr val="0061AF"/>
                </a:solidFill>
                <a:latin typeface="Calibri"/>
                <a:cs typeface="Calibri"/>
              </a:rPr>
              <a:t>) provisions.</a:t>
            </a:r>
            <a:endParaRPr lang="en-US" dirty="0">
              <a:solidFill>
                <a:srgbClr val="0061AF"/>
              </a:solidFill>
              <a:latin typeface="Calibri"/>
              <a:cs typeface="Calibri"/>
            </a:endParaRPr>
          </a:p>
          <a:p>
            <a:pPr lvl="1">
              <a:buFont typeface="Courier New"/>
              <a:buChar char="o"/>
            </a:pPr>
            <a:r>
              <a:rPr lang="en-US" dirty="0">
                <a:solidFill>
                  <a:srgbClr val="0061AF"/>
                </a:solidFill>
                <a:latin typeface="Calibri"/>
                <a:cs typeface="Calibri"/>
              </a:rPr>
              <a:t>Free </a:t>
            </a:r>
            <a:r>
              <a:rPr lang="en-US" dirty="0" smtClean="0">
                <a:solidFill>
                  <a:srgbClr val="0061AF"/>
                </a:solidFill>
                <a:latin typeface="Calibri"/>
                <a:cs typeface="Calibri"/>
              </a:rPr>
              <a:t>appropriate </a:t>
            </a:r>
            <a:r>
              <a:rPr lang="en-US" dirty="0">
                <a:solidFill>
                  <a:srgbClr val="0061AF"/>
                </a:solidFill>
                <a:latin typeface="Calibri"/>
                <a:cs typeface="Calibri"/>
              </a:rPr>
              <a:t>p</a:t>
            </a:r>
            <a:r>
              <a:rPr lang="en-US" dirty="0" smtClean="0">
                <a:solidFill>
                  <a:srgbClr val="0061AF"/>
                </a:solidFill>
                <a:latin typeface="Calibri"/>
                <a:cs typeface="Calibri"/>
              </a:rPr>
              <a:t>ublic </a:t>
            </a:r>
            <a:r>
              <a:rPr lang="en-US" dirty="0">
                <a:solidFill>
                  <a:srgbClr val="0061AF"/>
                </a:solidFill>
                <a:latin typeface="Calibri"/>
                <a:cs typeface="Calibri"/>
              </a:rPr>
              <a:t>e</a:t>
            </a:r>
            <a:r>
              <a:rPr lang="en-US" dirty="0" smtClean="0">
                <a:solidFill>
                  <a:srgbClr val="0061AF"/>
                </a:solidFill>
                <a:latin typeface="Calibri"/>
                <a:cs typeface="Calibri"/>
              </a:rPr>
              <a:t>ducation </a:t>
            </a:r>
            <a:r>
              <a:rPr lang="en-US" dirty="0">
                <a:solidFill>
                  <a:srgbClr val="0061AF"/>
                </a:solidFill>
                <a:latin typeface="Calibri"/>
                <a:cs typeface="Calibri"/>
              </a:rPr>
              <a:t>(FAPE) </a:t>
            </a:r>
            <a:r>
              <a:rPr lang="en-US" dirty="0" smtClean="0">
                <a:solidFill>
                  <a:srgbClr val="0061AF"/>
                </a:solidFill>
                <a:latin typeface="Calibri"/>
                <a:cs typeface="Calibri"/>
              </a:rPr>
              <a:t>requirement.</a:t>
            </a:r>
          </a:p>
          <a:p>
            <a:r>
              <a:rPr lang="en-US" dirty="0" smtClean="0">
                <a:solidFill>
                  <a:srgbClr val="0061AF"/>
                </a:solidFill>
                <a:latin typeface="Calibri"/>
                <a:cs typeface="Calibri"/>
              </a:rPr>
              <a:t>Case law-judicial </a:t>
            </a:r>
            <a:r>
              <a:rPr lang="en-US" dirty="0">
                <a:solidFill>
                  <a:srgbClr val="0061AF"/>
                </a:solidFill>
                <a:latin typeface="Calibri"/>
                <a:cs typeface="Calibri"/>
              </a:rPr>
              <a:t>s</a:t>
            </a:r>
            <a:r>
              <a:rPr lang="en-US" dirty="0" smtClean="0">
                <a:solidFill>
                  <a:srgbClr val="0061AF"/>
                </a:solidFill>
                <a:latin typeface="Calibri"/>
                <a:cs typeface="Calibri"/>
              </a:rPr>
              <a:t>tandards of review.</a:t>
            </a:r>
          </a:p>
          <a:p>
            <a:pPr lvl="1"/>
            <a:endParaRPr lang="en-US" dirty="0" smtClean="0">
              <a:solidFill>
                <a:srgbClr val="0061AF"/>
              </a:solidFill>
              <a:latin typeface="Calibri"/>
              <a:cs typeface="Calibri"/>
            </a:endParaRPr>
          </a:p>
        </p:txBody>
      </p:sp>
      <p:graphicFrame>
        <p:nvGraphicFramePr>
          <p:cNvPr id="6" name="Content Placeholder 6"/>
          <p:cNvGraphicFramePr>
            <a:graphicFrameLocks noGrp="1"/>
          </p:cNvGraphicFramePr>
          <p:nvPr>
            <p:ph sz="half" idx="2"/>
            <p:extLst>
              <p:ext uri="{D42A27DB-BD31-4B8C-83A1-F6EECF244321}">
                <p14:modId xmlns:p14="http://schemas.microsoft.com/office/powerpoint/2010/main" val="3166173990"/>
              </p:ext>
            </p:extLst>
          </p:nvPr>
        </p:nvGraphicFramePr>
        <p:xfrm>
          <a:off x="5257117" y="1600200"/>
          <a:ext cx="3689936" cy="407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2501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6440" y="274638"/>
            <a:ext cx="7000359" cy="1212358"/>
          </a:xfrm>
        </p:spPr>
        <p:txBody>
          <a:bodyPr>
            <a:noAutofit/>
          </a:bodyPr>
          <a:lstStyle/>
          <a:p>
            <a:r>
              <a:rPr lang="en-US" b="1" dirty="0" smtClean="0">
                <a:solidFill>
                  <a:srgbClr val="0061AF"/>
                </a:solidFill>
                <a:latin typeface="Calibri"/>
                <a:cs typeface="Calibri"/>
              </a:rPr>
              <a:t>LRE Mandate</a:t>
            </a:r>
            <a:endParaRPr lang="en-US" b="1" dirty="0">
              <a:solidFill>
                <a:srgbClr val="0061AF"/>
              </a:solidFill>
              <a:latin typeface="Calibri"/>
              <a:cs typeface="Calibri"/>
            </a:endParaRPr>
          </a:p>
        </p:txBody>
      </p:sp>
      <p:sp>
        <p:nvSpPr>
          <p:cNvPr id="6" name="Content Placeholder 5"/>
          <p:cNvSpPr>
            <a:spLocks noGrp="1"/>
          </p:cNvSpPr>
          <p:nvPr>
            <p:ph idx="1"/>
          </p:nvPr>
        </p:nvSpPr>
        <p:spPr>
          <a:xfrm>
            <a:off x="1686440" y="1600200"/>
            <a:ext cx="7000359" cy="4800600"/>
          </a:xfrm>
        </p:spPr>
        <p:txBody>
          <a:bodyPr>
            <a:normAutofit fontScale="77500" lnSpcReduction="20000"/>
          </a:bodyPr>
          <a:lstStyle/>
          <a:p>
            <a:pPr marL="0" indent="0">
              <a:lnSpc>
                <a:spcPct val="120000"/>
              </a:lnSpc>
              <a:buNone/>
            </a:pPr>
            <a:r>
              <a:rPr lang="en-US" dirty="0" smtClean="0">
                <a:solidFill>
                  <a:srgbClr val="0061AF"/>
                </a:solidFill>
                <a:latin typeface="Calibri"/>
                <a:cs typeface="Calibri"/>
              </a:rPr>
              <a:t>“States and school districts must establish policies and procedures to ensure that ‘to the maximum extent appropriate, children with disabilities, including in public or private institutions or other care facilities, are educated with children who are not disabled, and that special classes, separate schooling, or other removal of children from the regular education environment occurs only when the nature or severity of the disability is such that education in regular classes with the use of supplementary aids and services cannot be achieved satisfactorily’” </a:t>
            </a:r>
            <a:r>
              <a:rPr lang="en-US" dirty="0">
                <a:solidFill>
                  <a:srgbClr val="0061AF"/>
                </a:solidFill>
                <a:latin typeface="Calibri"/>
                <a:cs typeface="Calibri"/>
              </a:rPr>
              <a:t>(IDEA, 20 U.S.C.§1412</a:t>
            </a:r>
            <a:r>
              <a:rPr lang="en-US" dirty="0" smtClean="0">
                <a:solidFill>
                  <a:srgbClr val="0061AF"/>
                </a:solidFill>
                <a:latin typeface="Calibri"/>
                <a:cs typeface="Calibri"/>
              </a:rPr>
              <a:t>). </a:t>
            </a:r>
            <a:endParaRPr lang="en-US" dirty="0">
              <a:solidFill>
                <a:srgbClr val="0061AF"/>
              </a:solidFill>
              <a:latin typeface="Calibri"/>
              <a:cs typeface="Calibri"/>
            </a:endParaRPr>
          </a:p>
        </p:txBody>
      </p:sp>
    </p:spTree>
    <p:extLst>
      <p:ext uri="{BB962C8B-B14F-4D97-AF65-F5344CB8AC3E}">
        <p14:creationId xmlns:p14="http://schemas.microsoft.com/office/powerpoint/2010/main" val="6037632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440" y="274638"/>
            <a:ext cx="7000359" cy="1143000"/>
          </a:xfrm>
        </p:spPr>
        <p:txBody>
          <a:bodyPr>
            <a:noAutofit/>
          </a:bodyPr>
          <a:lstStyle/>
          <a:p>
            <a:r>
              <a:rPr lang="en-US" b="1" dirty="0" smtClean="0">
                <a:solidFill>
                  <a:srgbClr val="0061AF"/>
                </a:solidFill>
                <a:latin typeface="Calibri"/>
                <a:cs typeface="Calibri"/>
              </a:rPr>
              <a:t>FAPE Requirement</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6440" y="1600200"/>
            <a:ext cx="7000359" cy="4955618"/>
          </a:xfrm>
        </p:spPr>
        <p:txBody>
          <a:bodyPr>
            <a:noAutofit/>
          </a:bodyPr>
          <a:lstStyle/>
          <a:p>
            <a:pPr marL="0" indent="0">
              <a:buNone/>
            </a:pPr>
            <a:r>
              <a:rPr lang="en-US" sz="2200" dirty="0" smtClean="0">
                <a:solidFill>
                  <a:srgbClr val="0061AF"/>
                </a:solidFill>
                <a:latin typeface="Calibri"/>
                <a:cs typeface="Calibri"/>
              </a:rPr>
              <a:t>According to IDEA, “free appropriate public education means special education and related services that—</a:t>
            </a:r>
          </a:p>
          <a:p>
            <a:pPr marL="971550" lvl="1" indent="-514350">
              <a:buAutoNum type="alphaUcParenBoth"/>
            </a:pPr>
            <a:r>
              <a:rPr lang="en-US" sz="2200" dirty="0">
                <a:solidFill>
                  <a:srgbClr val="0061AF"/>
                </a:solidFill>
                <a:latin typeface="Calibri"/>
                <a:cs typeface="Calibri"/>
              </a:rPr>
              <a:t>h</a:t>
            </a:r>
            <a:r>
              <a:rPr lang="en-US" sz="2200" dirty="0" smtClean="0">
                <a:solidFill>
                  <a:srgbClr val="0061AF"/>
                </a:solidFill>
                <a:latin typeface="Calibri"/>
                <a:cs typeface="Calibri"/>
              </a:rPr>
              <a:t>ave been provided at public expense, under public supervision and direction, and without charge;</a:t>
            </a:r>
          </a:p>
          <a:p>
            <a:pPr marL="971550" lvl="1" indent="-514350">
              <a:buAutoNum type="alphaUcParenBoth"/>
            </a:pPr>
            <a:r>
              <a:rPr lang="en-US" sz="2200" dirty="0">
                <a:solidFill>
                  <a:srgbClr val="0061AF"/>
                </a:solidFill>
                <a:latin typeface="Calibri"/>
                <a:cs typeface="Calibri"/>
              </a:rPr>
              <a:t>m</a:t>
            </a:r>
            <a:r>
              <a:rPr lang="en-US" sz="2200" dirty="0" smtClean="0">
                <a:solidFill>
                  <a:srgbClr val="0061AF"/>
                </a:solidFill>
                <a:latin typeface="Calibri"/>
                <a:cs typeface="Calibri"/>
              </a:rPr>
              <a:t>eet the standards of the State Educational Agency;</a:t>
            </a:r>
          </a:p>
          <a:p>
            <a:pPr marL="971550" lvl="1" indent="-514350">
              <a:buAutoNum type="alphaUcParenBoth"/>
            </a:pPr>
            <a:r>
              <a:rPr lang="en-US" sz="2200" dirty="0">
                <a:solidFill>
                  <a:srgbClr val="0061AF"/>
                </a:solidFill>
                <a:latin typeface="Calibri"/>
                <a:cs typeface="Calibri"/>
              </a:rPr>
              <a:t>i</a:t>
            </a:r>
            <a:r>
              <a:rPr lang="en-US" sz="2200" dirty="0" smtClean="0">
                <a:solidFill>
                  <a:srgbClr val="0061AF"/>
                </a:solidFill>
                <a:latin typeface="Calibri"/>
                <a:cs typeface="Calibri"/>
              </a:rPr>
              <a:t>nclude an appropriate preschool, elementary school, or secondary school education in the State involved; and</a:t>
            </a:r>
          </a:p>
          <a:p>
            <a:pPr marL="971550" lvl="1" indent="-514350">
              <a:buAutoNum type="alphaUcParenBoth"/>
            </a:pPr>
            <a:r>
              <a:rPr lang="en-US" sz="2200" dirty="0" smtClean="0">
                <a:solidFill>
                  <a:srgbClr val="0061AF"/>
                </a:solidFill>
                <a:latin typeface="Calibri"/>
                <a:cs typeface="Calibri"/>
              </a:rPr>
              <a:t>are provided in conformity with the individualized education program required under </a:t>
            </a:r>
            <a:r>
              <a:rPr lang="en-US" sz="2200" dirty="0">
                <a:solidFill>
                  <a:srgbClr val="0061AF"/>
                </a:solidFill>
                <a:latin typeface="Calibri"/>
                <a:cs typeface="Calibri"/>
              </a:rPr>
              <a:t>[</a:t>
            </a:r>
            <a:r>
              <a:rPr lang="en-US" sz="2200" dirty="0" smtClean="0">
                <a:solidFill>
                  <a:srgbClr val="0061AF"/>
                </a:solidFill>
                <a:latin typeface="Calibri"/>
                <a:cs typeface="Calibri"/>
              </a:rPr>
              <a:t>this law]”</a:t>
            </a:r>
          </a:p>
          <a:p>
            <a:pPr marL="457200" lvl="1" indent="0">
              <a:buNone/>
            </a:pPr>
            <a:r>
              <a:rPr lang="en-US" sz="2200" dirty="0">
                <a:solidFill>
                  <a:srgbClr val="0061AF"/>
                </a:solidFill>
                <a:latin typeface="Calibri"/>
                <a:cs typeface="Calibri"/>
              </a:rPr>
              <a:t>(IDEA, 20 U.S.C.§</a:t>
            </a:r>
            <a:r>
              <a:rPr lang="en-US" sz="2200" dirty="0" smtClean="0">
                <a:solidFill>
                  <a:srgbClr val="0061AF"/>
                </a:solidFill>
                <a:latin typeface="Calibri"/>
                <a:cs typeface="Calibri"/>
              </a:rPr>
              <a:t>1401(9))</a:t>
            </a:r>
            <a:r>
              <a:rPr lang="en-US" sz="2200" dirty="0">
                <a:solidFill>
                  <a:srgbClr val="0061AF"/>
                </a:solidFill>
                <a:latin typeface="Calibri"/>
                <a:cs typeface="Calibri"/>
              </a:rPr>
              <a:t>. </a:t>
            </a:r>
          </a:p>
        </p:txBody>
      </p:sp>
    </p:spTree>
    <p:extLst>
      <p:ext uri="{BB962C8B-B14F-4D97-AF65-F5344CB8AC3E}">
        <p14:creationId xmlns:p14="http://schemas.microsoft.com/office/powerpoint/2010/main" val="26030930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lstStyle/>
          <a:p>
            <a:r>
              <a:rPr lang="en-US" b="1" dirty="0" smtClean="0">
                <a:solidFill>
                  <a:srgbClr val="0061AF"/>
                </a:solidFill>
                <a:latin typeface="Calibri"/>
                <a:cs typeface="Calibri"/>
              </a:rPr>
              <a:t>Components of FAPE</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6852" y="1600200"/>
            <a:ext cx="6989948" cy="4812209"/>
          </a:xfrm>
        </p:spPr>
        <p:txBody>
          <a:bodyPr>
            <a:normAutofit fontScale="77500" lnSpcReduction="20000"/>
          </a:bodyPr>
          <a:lstStyle/>
          <a:p>
            <a:pPr>
              <a:lnSpc>
                <a:spcPct val="120000"/>
              </a:lnSpc>
            </a:pPr>
            <a:r>
              <a:rPr lang="en-US" dirty="0" smtClean="0">
                <a:solidFill>
                  <a:srgbClr val="0061AF"/>
                </a:solidFill>
                <a:latin typeface="Calibri"/>
                <a:cs typeface="Calibri"/>
              </a:rPr>
              <a:t>All eligible students are entitled to receive FAPE regardless of the severity of their disabilities. </a:t>
            </a:r>
          </a:p>
          <a:p>
            <a:pPr>
              <a:lnSpc>
                <a:spcPct val="120000"/>
              </a:lnSpc>
            </a:pPr>
            <a:r>
              <a:rPr lang="en-US" dirty="0" smtClean="0">
                <a:solidFill>
                  <a:srgbClr val="0061AF"/>
                </a:solidFill>
                <a:latin typeface="Calibri"/>
                <a:cs typeface="Calibri"/>
              </a:rPr>
              <a:t>School districts may not charge for special education services or related services nor may they refuse to provide special education services due to the cost of these services.</a:t>
            </a:r>
          </a:p>
          <a:p>
            <a:pPr>
              <a:lnSpc>
                <a:spcPct val="120000"/>
              </a:lnSpc>
            </a:pPr>
            <a:r>
              <a:rPr lang="en-US" dirty="0" smtClean="0">
                <a:solidFill>
                  <a:srgbClr val="0061AF"/>
                </a:solidFill>
                <a:latin typeface="Calibri"/>
                <a:cs typeface="Calibri"/>
              </a:rPr>
              <a:t>An IEP developed </a:t>
            </a:r>
            <a:r>
              <a:rPr lang="en-US" dirty="0">
                <a:solidFill>
                  <a:srgbClr val="0061AF"/>
                </a:solidFill>
                <a:latin typeface="Calibri"/>
                <a:cs typeface="Calibri"/>
              </a:rPr>
              <a:t>and implemented to meet the unique needs of the student and from which the student receives educational </a:t>
            </a:r>
            <a:r>
              <a:rPr lang="en-US" dirty="0" smtClean="0">
                <a:solidFill>
                  <a:srgbClr val="0061AF"/>
                </a:solidFill>
                <a:latin typeface="Calibri"/>
                <a:cs typeface="Calibri"/>
              </a:rPr>
              <a:t>benefit (i.e., appropriate education). </a:t>
            </a:r>
          </a:p>
          <a:p>
            <a:pPr marL="0" indent="0">
              <a:lnSpc>
                <a:spcPct val="120000"/>
              </a:lnSpc>
              <a:buNone/>
            </a:pPr>
            <a:endParaRPr lang="en-US" sz="2600" dirty="0">
              <a:solidFill>
                <a:srgbClr val="0061AF"/>
              </a:solidFill>
              <a:latin typeface="Calibri"/>
              <a:cs typeface="Calibri"/>
            </a:endParaRPr>
          </a:p>
          <a:p>
            <a:pPr marL="0" indent="0">
              <a:lnSpc>
                <a:spcPct val="120000"/>
              </a:lnSpc>
              <a:buNone/>
            </a:pPr>
            <a:r>
              <a:rPr lang="en-US" sz="1500" dirty="0" smtClean="0">
                <a:solidFill>
                  <a:srgbClr val="0061AF"/>
                </a:solidFill>
                <a:latin typeface="Calibri"/>
                <a:cs typeface="Calibri"/>
              </a:rPr>
              <a:t>Yell, 2012</a:t>
            </a:r>
          </a:p>
          <a:p>
            <a:pPr>
              <a:lnSpc>
                <a:spcPct val="120000"/>
              </a:lnSpc>
            </a:pPr>
            <a:endParaRPr lang="en-US" dirty="0" smtClean="0">
              <a:solidFill>
                <a:srgbClr val="0061AF"/>
              </a:solidFill>
              <a:latin typeface="Calibri"/>
              <a:cs typeface="Calibri"/>
            </a:endParaRPr>
          </a:p>
          <a:p>
            <a:pPr>
              <a:lnSpc>
                <a:spcPct val="120000"/>
              </a:lnSpc>
            </a:pPr>
            <a:endParaRPr lang="en-US" dirty="0">
              <a:solidFill>
                <a:srgbClr val="0061AF"/>
              </a:solidFill>
              <a:latin typeface="Calibri"/>
              <a:cs typeface="Calibri"/>
            </a:endParaRPr>
          </a:p>
        </p:txBody>
      </p:sp>
    </p:spTree>
    <p:extLst>
      <p:ext uri="{BB962C8B-B14F-4D97-AF65-F5344CB8AC3E}">
        <p14:creationId xmlns:p14="http://schemas.microsoft.com/office/powerpoint/2010/main" val="9280818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88910" y="3602243"/>
            <a:ext cx="2545179" cy="2426232"/>
          </a:xfrm>
          <a:prstGeom prst="rect">
            <a:avLst/>
          </a:prstGeom>
        </p:spPr>
      </p:pic>
      <p:sp>
        <p:nvSpPr>
          <p:cNvPr id="2" name="Title 1"/>
          <p:cNvSpPr>
            <a:spLocks noGrp="1"/>
          </p:cNvSpPr>
          <p:nvPr>
            <p:ph type="title"/>
          </p:nvPr>
        </p:nvSpPr>
        <p:spPr>
          <a:xfrm>
            <a:off x="1685304" y="274638"/>
            <a:ext cx="7001495" cy="1143000"/>
          </a:xfrm>
        </p:spPr>
        <p:txBody>
          <a:bodyPr>
            <a:normAutofit fontScale="90000"/>
          </a:bodyPr>
          <a:lstStyle/>
          <a:p>
            <a:r>
              <a:rPr lang="en-US" b="1" dirty="0" smtClean="0">
                <a:solidFill>
                  <a:srgbClr val="0061AF"/>
                </a:solidFill>
                <a:latin typeface="Calibri"/>
                <a:cs typeface="Calibri"/>
              </a:rPr>
              <a:t>Case Law-Judicial Standards of Review</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5304" y="1600200"/>
            <a:ext cx="7001496" cy="4834467"/>
          </a:xfrm>
        </p:spPr>
        <p:txBody>
          <a:bodyPr>
            <a:normAutofit/>
          </a:bodyPr>
          <a:lstStyle/>
          <a:p>
            <a:r>
              <a:rPr lang="en-US" sz="2800" dirty="0" smtClean="0">
                <a:solidFill>
                  <a:srgbClr val="0061AF"/>
                </a:solidFill>
                <a:latin typeface="Calibri"/>
                <a:cs typeface="Calibri"/>
              </a:rPr>
              <a:t>Board of Education v. Rowley (1982).</a:t>
            </a:r>
          </a:p>
          <a:p>
            <a:r>
              <a:rPr lang="en-US" sz="2800" dirty="0">
                <a:solidFill>
                  <a:srgbClr val="0061AF"/>
                </a:solidFill>
                <a:latin typeface="Calibri"/>
                <a:cs typeface="Calibri"/>
              </a:rPr>
              <a:t>Cypress-Fairbanks </a:t>
            </a:r>
            <a:r>
              <a:rPr lang="en-US" sz="2800" dirty="0" smtClean="0">
                <a:solidFill>
                  <a:srgbClr val="0061AF"/>
                </a:solidFill>
                <a:latin typeface="Calibri"/>
                <a:cs typeface="Calibri"/>
              </a:rPr>
              <a:t>Independent School District </a:t>
            </a:r>
            <a:r>
              <a:rPr lang="en-US" sz="2800" dirty="0">
                <a:solidFill>
                  <a:srgbClr val="0061AF"/>
                </a:solidFill>
                <a:latin typeface="Calibri"/>
                <a:cs typeface="Calibri"/>
              </a:rPr>
              <a:t>v. Michael </a:t>
            </a:r>
            <a:r>
              <a:rPr lang="en-US" sz="2800" dirty="0" smtClean="0">
                <a:solidFill>
                  <a:srgbClr val="0061AF"/>
                </a:solidFill>
                <a:latin typeface="Calibri"/>
                <a:cs typeface="Calibri"/>
              </a:rPr>
              <a:t>F</a:t>
            </a:r>
            <a:r>
              <a:rPr lang="en-US" sz="2800" dirty="0">
                <a:solidFill>
                  <a:srgbClr val="0061AF"/>
                </a:solidFill>
                <a:latin typeface="Calibri"/>
                <a:cs typeface="Calibri"/>
              </a:rPr>
              <a:t> </a:t>
            </a:r>
            <a:r>
              <a:rPr lang="en-US" sz="2800" dirty="0" smtClean="0">
                <a:solidFill>
                  <a:srgbClr val="0061AF"/>
                </a:solidFill>
                <a:latin typeface="Calibri"/>
                <a:cs typeface="Calibri"/>
              </a:rPr>
              <a:t>(1997).</a:t>
            </a:r>
          </a:p>
          <a:p>
            <a:r>
              <a:rPr lang="en-US" sz="2800" dirty="0" smtClean="0">
                <a:solidFill>
                  <a:srgbClr val="0061AF"/>
                </a:solidFill>
                <a:latin typeface="Calibri"/>
                <a:cs typeface="Calibri"/>
              </a:rPr>
              <a:t>Roncker v. Walter (1983).</a:t>
            </a:r>
          </a:p>
          <a:p>
            <a:r>
              <a:rPr lang="en-US" sz="2800" dirty="0" smtClean="0">
                <a:solidFill>
                  <a:srgbClr val="0061AF"/>
                </a:solidFill>
                <a:latin typeface="Calibri"/>
                <a:cs typeface="Calibri"/>
              </a:rPr>
              <a:t>Daniel R.R. v. State Board of Education (1989).</a:t>
            </a:r>
          </a:p>
          <a:p>
            <a:r>
              <a:rPr lang="en-US" sz="2800" dirty="0" smtClean="0">
                <a:solidFill>
                  <a:srgbClr val="0061AF"/>
                </a:solidFill>
                <a:latin typeface="Calibri"/>
                <a:cs typeface="Calibri"/>
              </a:rPr>
              <a:t>Sacramento City Unified </a:t>
            </a:r>
          </a:p>
          <a:p>
            <a:pPr marL="0" indent="0">
              <a:buNone/>
            </a:pPr>
            <a:r>
              <a:rPr lang="en-US" sz="2800" dirty="0">
                <a:solidFill>
                  <a:srgbClr val="0061AF"/>
                </a:solidFill>
                <a:latin typeface="Calibri"/>
                <a:cs typeface="Calibri"/>
              </a:rPr>
              <a:t> </a:t>
            </a:r>
            <a:r>
              <a:rPr lang="en-US" sz="2800" dirty="0" smtClean="0">
                <a:solidFill>
                  <a:srgbClr val="0061AF"/>
                </a:solidFill>
                <a:latin typeface="Calibri"/>
                <a:cs typeface="Calibri"/>
              </a:rPr>
              <a:t>   School District v. Holland (1994).</a:t>
            </a:r>
            <a:endParaRPr lang="en-US" sz="2800" dirty="0">
              <a:solidFill>
                <a:srgbClr val="0061AF"/>
              </a:solidFill>
              <a:latin typeface="Calibri"/>
              <a:cs typeface="Calibri"/>
            </a:endParaRPr>
          </a:p>
        </p:txBody>
      </p:sp>
    </p:spTree>
    <p:extLst>
      <p:ext uri="{BB962C8B-B14F-4D97-AF65-F5344CB8AC3E}">
        <p14:creationId xmlns:p14="http://schemas.microsoft.com/office/powerpoint/2010/main" val="13722736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6" y="274638"/>
            <a:ext cx="6989283" cy="1143000"/>
          </a:xfrm>
        </p:spPr>
        <p:txBody>
          <a:bodyPr>
            <a:noAutofit/>
          </a:bodyPr>
          <a:lstStyle/>
          <a:p>
            <a:r>
              <a:rPr lang="en-US" sz="2800" b="1" dirty="0" smtClean="0">
                <a:solidFill>
                  <a:srgbClr val="0061AF"/>
                </a:solidFill>
                <a:latin typeface="Calibri"/>
                <a:cs typeface="Calibri"/>
              </a:rPr>
              <a:t>Board of Education of the Hendrick Hudson School District v. Rowley (1982)</a:t>
            </a:r>
            <a:endParaRPr lang="en-US" sz="2800" b="1" dirty="0">
              <a:solidFill>
                <a:srgbClr val="0061AF"/>
              </a:solidFill>
              <a:latin typeface="Calibri"/>
              <a:cs typeface="Calibri"/>
            </a:endParaRPr>
          </a:p>
        </p:txBody>
      </p:sp>
      <p:sp>
        <p:nvSpPr>
          <p:cNvPr id="3" name="Content Placeholder 2"/>
          <p:cNvSpPr>
            <a:spLocks noGrp="1"/>
          </p:cNvSpPr>
          <p:nvPr>
            <p:ph idx="1"/>
          </p:nvPr>
        </p:nvSpPr>
        <p:spPr>
          <a:xfrm>
            <a:off x="1655910" y="1636274"/>
            <a:ext cx="7030889" cy="4489890"/>
          </a:xfrm>
        </p:spPr>
        <p:txBody>
          <a:bodyPr>
            <a:normAutofit/>
          </a:bodyPr>
          <a:lstStyle/>
          <a:p>
            <a:r>
              <a:rPr lang="en-US" sz="2800" dirty="0" smtClean="0">
                <a:solidFill>
                  <a:srgbClr val="0061AF"/>
                </a:solidFill>
                <a:latin typeface="Calibri"/>
                <a:cs typeface="Calibri"/>
              </a:rPr>
              <a:t>Supreme Court decision established a minimum standard for what constitutes  FAPE.</a:t>
            </a:r>
          </a:p>
          <a:p>
            <a:r>
              <a:rPr lang="ja-JP" altLang="en-US" sz="2800" dirty="0" smtClean="0">
                <a:solidFill>
                  <a:srgbClr val="0061AF"/>
                </a:solidFill>
                <a:latin typeface="Calibri"/>
                <a:cs typeface="Calibri"/>
              </a:rPr>
              <a:t>“</a:t>
            </a:r>
            <a:r>
              <a:rPr lang="en-US" sz="2800" dirty="0">
                <a:solidFill>
                  <a:srgbClr val="0061AF"/>
                </a:solidFill>
                <a:latin typeface="Calibri"/>
                <a:cs typeface="Calibri"/>
              </a:rPr>
              <a:t>We hold that the state satisfies the FAPE requirement </a:t>
            </a:r>
            <a:r>
              <a:rPr lang="en-US" sz="2800" dirty="0" smtClean="0">
                <a:solidFill>
                  <a:srgbClr val="0061AF"/>
                </a:solidFill>
                <a:latin typeface="Calibri"/>
                <a:cs typeface="Calibri"/>
              </a:rPr>
              <a:t>by </a:t>
            </a:r>
            <a:r>
              <a:rPr lang="en-US" sz="2800" dirty="0">
                <a:solidFill>
                  <a:srgbClr val="0061AF"/>
                </a:solidFill>
                <a:latin typeface="Calibri"/>
                <a:cs typeface="Calibri"/>
              </a:rPr>
              <a:t>providing personalized instruction with sufficient support services to permit the child to benefit educationally from that instruction</a:t>
            </a:r>
            <a:r>
              <a:rPr lang="ja-JP" altLang="en-US" sz="2800" dirty="0" smtClean="0">
                <a:solidFill>
                  <a:srgbClr val="0061AF"/>
                </a:solidFill>
                <a:latin typeface="Calibri"/>
                <a:cs typeface="Calibri"/>
              </a:rPr>
              <a:t>”</a:t>
            </a:r>
            <a:r>
              <a:rPr lang="en-US" sz="2800" dirty="0" smtClean="0">
                <a:solidFill>
                  <a:srgbClr val="0061AF"/>
                </a:solidFill>
                <a:latin typeface="Calibri"/>
                <a:cs typeface="Calibri"/>
              </a:rPr>
              <a:t>(Rowley </a:t>
            </a:r>
            <a:r>
              <a:rPr lang="en-US" sz="2800" dirty="0">
                <a:solidFill>
                  <a:srgbClr val="0061AF"/>
                </a:solidFill>
                <a:latin typeface="Calibri"/>
                <a:cs typeface="Calibri"/>
              </a:rPr>
              <a:t>pp. 203-</a:t>
            </a:r>
            <a:r>
              <a:rPr lang="en-US" sz="2800" dirty="0" smtClean="0">
                <a:solidFill>
                  <a:srgbClr val="0061AF"/>
                </a:solidFill>
                <a:latin typeface="Calibri"/>
                <a:cs typeface="Calibri"/>
              </a:rPr>
              <a:t>204).</a:t>
            </a:r>
            <a:endParaRPr lang="en-US" sz="2800" dirty="0">
              <a:solidFill>
                <a:srgbClr val="0061AF"/>
              </a:solidFill>
              <a:latin typeface="Calibri"/>
              <a:cs typeface="Calibri"/>
            </a:endParaRPr>
          </a:p>
        </p:txBody>
      </p:sp>
    </p:spTree>
    <p:extLst>
      <p:ext uri="{BB962C8B-B14F-4D97-AF65-F5344CB8AC3E}">
        <p14:creationId xmlns:p14="http://schemas.microsoft.com/office/powerpoint/2010/main" val="26908831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4" y="274638"/>
            <a:ext cx="7001495" cy="1143000"/>
          </a:xfrm>
        </p:spPr>
        <p:txBody>
          <a:bodyPr>
            <a:normAutofit fontScale="90000"/>
          </a:bodyPr>
          <a:lstStyle/>
          <a:p>
            <a:r>
              <a:rPr lang="en-US" b="1" dirty="0" smtClean="0">
                <a:solidFill>
                  <a:srgbClr val="0061AF"/>
                </a:solidFill>
                <a:latin typeface="Calibri"/>
                <a:cs typeface="Calibri"/>
              </a:rPr>
              <a:t>Rowley</a:t>
            </a:r>
            <a:r>
              <a:rPr lang="en-US" b="1" i="1" dirty="0" smtClean="0">
                <a:solidFill>
                  <a:srgbClr val="0061AF"/>
                </a:solidFill>
                <a:latin typeface="Calibri"/>
                <a:cs typeface="Calibri"/>
              </a:rPr>
              <a:t> </a:t>
            </a:r>
            <a:r>
              <a:rPr lang="en-US" b="1" dirty="0" smtClean="0">
                <a:solidFill>
                  <a:srgbClr val="0061AF"/>
                </a:solidFill>
                <a:latin typeface="Calibri"/>
                <a:cs typeface="Calibri"/>
              </a:rPr>
              <a:t>Standard/Two-Part Test</a:t>
            </a:r>
            <a:endParaRPr lang="en-US" b="1" i="1" dirty="0">
              <a:solidFill>
                <a:srgbClr val="0061AF"/>
              </a:solidFill>
              <a:latin typeface="Calibri"/>
              <a:cs typeface="Calibri"/>
            </a:endParaRPr>
          </a:p>
        </p:txBody>
      </p:sp>
      <p:sp>
        <p:nvSpPr>
          <p:cNvPr id="3" name="Content Placeholder 2"/>
          <p:cNvSpPr>
            <a:spLocks noGrp="1"/>
          </p:cNvSpPr>
          <p:nvPr>
            <p:ph idx="1"/>
          </p:nvPr>
        </p:nvSpPr>
        <p:spPr>
          <a:xfrm>
            <a:off x="1685304" y="1600200"/>
            <a:ext cx="7001495" cy="4525963"/>
          </a:xfrm>
        </p:spPr>
        <p:txBody>
          <a:bodyPr>
            <a:normAutofit/>
          </a:bodyPr>
          <a:lstStyle/>
          <a:p>
            <a:pPr>
              <a:defRPr/>
            </a:pPr>
            <a:r>
              <a:rPr lang="en-US" dirty="0">
                <a:solidFill>
                  <a:srgbClr val="0061AF"/>
                </a:solidFill>
                <a:latin typeface="Calibri"/>
                <a:cs typeface="Calibri"/>
              </a:rPr>
              <a:t>Has the </a:t>
            </a:r>
            <a:r>
              <a:rPr lang="en-US" dirty="0" smtClean="0">
                <a:solidFill>
                  <a:srgbClr val="0061AF"/>
                </a:solidFill>
                <a:latin typeface="Calibri"/>
                <a:cs typeface="Calibri"/>
              </a:rPr>
              <a:t>school complied </a:t>
            </a:r>
            <a:r>
              <a:rPr lang="en-US" dirty="0">
                <a:solidFill>
                  <a:srgbClr val="0061AF"/>
                </a:solidFill>
                <a:latin typeface="Calibri"/>
                <a:cs typeface="Calibri"/>
              </a:rPr>
              <a:t>with the procedures in the a</a:t>
            </a:r>
            <a:r>
              <a:rPr lang="en-US" dirty="0" smtClean="0">
                <a:solidFill>
                  <a:srgbClr val="0061AF"/>
                </a:solidFill>
                <a:latin typeface="Calibri"/>
                <a:cs typeface="Calibri"/>
              </a:rPr>
              <a:t>ct (i.e., IDEA)?</a:t>
            </a:r>
            <a:endParaRPr lang="en-US" dirty="0">
              <a:solidFill>
                <a:srgbClr val="0061AF"/>
              </a:solidFill>
              <a:latin typeface="Calibri"/>
              <a:cs typeface="Calibri"/>
            </a:endParaRPr>
          </a:p>
          <a:p>
            <a:pPr>
              <a:defRPr/>
            </a:pPr>
            <a:r>
              <a:rPr lang="en-US" dirty="0" smtClean="0">
                <a:solidFill>
                  <a:srgbClr val="0061AF"/>
                </a:solidFill>
                <a:latin typeface="Calibri"/>
                <a:cs typeface="Calibri"/>
              </a:rPr>
              <a:t>Is </a:t>
            </a:r>
            <a:r>
              <a:rPr lang="en-US" dirty="0">
                <a:solidFill>
                  <a:srgbClr val="0061AF"/>
                </a:solidFill>
                <a:latin typeface="Calibri"/>
                <a:cs typeface="Calibri"/>
              </a:rPr>
              <a:t>the </a:t>
            </a:r>
            <a:r>
              <a:rPr lang="en-US" dirty="0" smtClean="0">
                <a:solidFill>
                  <a:srgbClr val="0061AF"/>
                </a:solidFill>
                <a:latin typeface="Calibri"/>
                <a:cs typeface="Calibri"/>
              </a:rPr>
              <a:t>IEP </a:t>
            </a:r>
            <a:r>
              <a:rPr lang="en-US" dirty="0">
                <a:solidFill>
                  <a:srgbClr val="0061AF"/>
                </a:solidFill>
                <a:latin typeface="Calibri"/>
                <a:cs typeface="Calibri"/>
              </a:rPr>
              <a:t>reasonably calculated to </a:t>
            </a:r>
            <a:r>
              <a:rPr lang="en-US" dirty="0" smtClean="0">
                <a:solidFill>
                  <a:srgbClr val="0061AF"/>
                </a:solidFill>
                <a:latin typeface="Calibri"/>
                <a:cs typeface="Calibri"/>
              </a:rPr>
              <a:t>enable </a:t>
            </a:r>
            <a:r>
              <a:rPr lang="en-US" dirty="0">
                <a:solidFill>
                  <a:srgbClr val="0061AF"/>
                </a:solidFill>
                <a:latin typeface="Calibri"/>
                <a:cs typeface="Calibri"/>
              </a:rPr>
              <a:t>the child to receive educational benefits?</a:t>
            </a:r>
          </a:p>
        </p:txBody>
      </p:sp>
    </p:spTree>
    <p:extLst>
      <p:ext uri="{BB962C8B-B14F-4D97-AF65-F5344CB8AC3E}">
        <p14:creationId xmlns:p14="http://schemas.microsoft.com/office/powerpoint/2010/main" val="275704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6" y="274638"/>
            <a:ext cx="6989283" cy="1143000"/>
          </a:xfrm>
        </p:spPr>
        <p:txBody>
          <a:bodyPr>
            <a:noAutofit/>
          </a:bodyPr>
          <a:lstStyle/>
          <a:p>
            <a:r>
              <a:rPr lang="en-US" sz="3200" b="1" dirty="0">
                <a:solidFill>
                  <a:srgbClr val="0061AF"/>
                </a:solidFill>
                <a:latin typeface="Calibri"/>
                <a:cs typeface="Calibri"/>
              </a:rPr>
              <a:t>Cypress-Fairbanks </a:t>
            </a:r>
            <a:r>
              <a:rPr lang="en-US" sz="3200" b="1" dirty="0" smtClean="0">
                <a:solidFill>
                  <a:srgbClr val="0061AF"/>
                </a:solidFill>
                <a:latin typeface="Calibri"/>
                <a:cs typeface="Calibri"/>
              </a:rPr>
              <a:t>Independent School District </a:t>
            </a:r>
            <a:r>
              <a:rPr lang="en-US" sz="3200" b="1" dirty="0">
                <a:solidFill>
                  <a:srgbClr val="0061AF"/>
                </a:solidFill>
                <a:latin typeface="Calibri"/>
                <a:cs typeface="Calibri"/>
              </a:rPr>
              <a:t>v. Michael F</a:t>
            </a:r>
            <a:r>
              <a:rPr lang="en-US" sz="3200" b="1" dirty="0" smtClean="0">
                <a:solidFill>
                  <a:srgbClr val="0061AF"/>
                </a:solidFill>
                <a:latin typeface="Calibri"/>
                <a:cs typeface="Calibri"/>
              </a:rPr>
              <a:t>. (1997)</a:t>
            </a:r>
            <a:endParaRPr lang="en-US" sz="3200" b="1" dirty="0">
              <a:solidFill>
                <a:srgbClr val="0061AF"/>
              </a:solidFill>
              <a:latin typeface="Calibri"/>
              <a:cs typeface="Calibri"/>
            </a:endParaRPr>
          </a:p>
        </p:txBody>
      </p:sp>
      <p:sp>
        <p:nvSpPr>
          <p:cNvPr id="3" name="Content Placeholder 2"/>
          <p:cNvSpPr>
            <a:spLocks noGrp="1"/>
          </p:cNvSpPr>
          <p:nvPr>
            <p:ph idx="1"/>
          </p:nvPr>
        </p:nvSpPr>
        <p:spPr>
          <a:xfrm>
            <a:off x="1697516" y="1600200"/>
            <a:ext cx="6989283" cy="4525963"/>
          </a:xfrm>
        </p:spPr>
        <p:txBody>
          <a:bodyPr>
            <a:normAutofit/>
          </a:bodyPr>
          <a:lstStyle/>
          <a:p>
            <a:pPr marL="0" indent="0">
              <a:buNone/>
              <a:defRPr/>
            </a:pPr>
            <a:r>
              <a:rPr lang="en-US" sz="2800" dirty="0" smtClean="0">
                <a:solidFill>
                  <a:srgbClr val="0061AF"/>
                </a:solidFill>
                <a:latin typeface="Calibri"/>
                <a:cs typeface="Calibri"/>
              </a:rPr>
              <a:t>Four</a:t>
            </a:r>
            <a:r>
              <a:rPr lang="en-US" sz="2800" dirty="0">
                <a:solidFill>
                  <a:srgbClr val="0061AF"/>
                </a:solidFill>
                <a:latin typeface="Calibri"/>
                <a:cs typeface="Calibri"/>
              </a:rPr>
              <a:t>-part </a:t>
            </a:r>
            <a:r>
              <a:rPr lang="en-US" sz="2800" dirty="0" smtClean="0">
                <a:solidFill>
                  <a:srgbClr val="0061AF"/>
                </a:solidFill>
                <a:latin typeface="Calibri"/>
                <a:cs typeface="Calibri"/>
              </a:rPr>
              <a:t>test devised:</a:t>
            </a:r>
            <a:endParaRPr lang="en-US" sz="2800" dirty="0">
              <a:solidFill>
                <a:srgbClr val="0061AF"/>
              </a:solidFill>
              <a:latin typeface="Calibri"/>
              <a:cs typeface="Calibri"/>
            </a:endParaRPr>
          </a:p>
          <a:p>
            <a:pPr lvl="1">
              <a:buFont typeface="Arial"/>
              <a:buChar char="•"/>
              <a:defRPr/>
            </a:pPr>
            <a:r>
              <a:rPr lang="en-US" dirty="0">
                <a:solidFill>
                  <a:srgbClr val="0061AF"/>
                </a:solidFill>
                <a:latin typeface="Calibri"/>
                <a:cs typeface="Calibri"/>
              </a:rPr>
              <a:t>Was the program individualized on the basis of the </a:t>
            </a:r>
            <a:r>
              <a:rPr lang="en-US" dirty="0" smtClean="0">
                <a:solidFill>
                  <a:srgbClr val="0061AF"/>
                </a:solidFill>
                <a:latin typeface="Calibri"/>
                <a:cs typeface="Calibri"/>
              </a:rPr>
              <a:t>students </a:t>
            </a:r>
            <a:r>
              <a:rPr lang="en-US" dirty="0">
                <a:solidFill>
                  <a:srgbClr val="0061AF"/>
                </a:solidFill>
                <a:latin typeface="Calibri"/>
                <a:cs typeface="Calibri"/>
              </a:rPr>
              <a:t>assessment?</a:t>
            </a:r>
          </a:p>
          <a:p>
            <a:pPr lvl="1">
              <a:buFont typeface="Arial"/>
              <a:buChar char="•"/>
              <a:defRPr/>
            </a:pPr>
            <a:r>
              <a:rPr lang="en-US" dirty="0">
                <a:solidFill>
                  <a:srgbClr val="0061AF"/>
                </a:solidFill>
                <a:latin typeface="Calibri"/>
                <a:cs typeface="Calibri"/>
              </a:rPr>
              <a:t>Was the program in the LRE?</a:t>
            </a:r>
          </a:p>
          <a:p>
            <a:pPr lvl="1">
              <a:buFont typeface="Arial"/>
              <a:buChar char="•"/>
              <a:defRPr/>
            </a:pPr>
            <a:r>
              <a:rPr lang="en-US" dirty="0">
                <a:solidFill>
                  <a:srgbClr val="0061AF"/>
                </a:solidFill>
                <a:latin typeface="Calibri"/>
                <a:cs typeface="Calibri"/>
              </a:rPr>
              <a:t>Were the services provided in a collaborative manner by key stakeholders?</a:t>
            </a:r>
          </a:p>
          <a:p>
            <a:pPr lvl="1">
              <a:buFont typeface="Arial"/>
              <a:buChar char="•"/>
              <a:defRPr/>
            </a:pPr>
            <a:r>
              <a:rPr lang="en-US" dirty="0">
                <a:solidFill>
                  <a:srgbClr val="0061AF"/>
                </a:solidFill>
                <a:latin typeface="Calibri"/>
                <a:cs typeface="Calibri"/>
              </a:rPr>
              <a:t>Were positive academic and nonacademic benefits demonstrated?</a:t>
            </a:r>
          </a:p>
        </p:txBody>
      </p:sp>
    </p:spTree>
    <p:extLst>
      <p:ext uri="{BB962C8B-B14F-4D97-AF65-F5344CB8AC3E}">
        <p14:creationId xmlns:p14="http://schemas.microsoft.com/office/powerpoint/2010/main" val="86688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030" y="274638"/>
            <a:ext cx="7010769" cy="1143000"/>
          </a:xfrm>
        </p:spPr>
        <p:txBody>
          <a:bodyPr/>
          <a:lstStyle/>
          <a:p>
            <a:r>
              <a:rPr lang="en-US" b="1" dirty="0">
                <a:solidFill>
                  <a:srgbClr val="0061AF"/>
                </a:solidFill>
                <a:latin typeface="Calibri"/>
                <a:cs typeface="Calibri"/>
              </a:rPr>
              <a:t>Why I</a:t>
            </a:r>
            <a:r>
              <a:rPr lang="en-US" b="1" dirty="0" smtClean="0">
                <a:solidFill>
                  <a:srgbClr val="0061AF"/>
                </a:solidFill>
                <a:latin typeface="Calibri"/>
                <a:cs typeface="Calibri"/>
              </a:rPr>
              <a:t>nclusion</a:t>
            </a:r>
            <a:r>
              <a:rPr lang="en-US" b="1" dirty="0">
                <a:solidFill>
                  <a:srgbClr val="0061AF"/>
                </a:solidFill>
                <a:latin typeface="Calibri"/>
                <a:cs typeface="Calibri"/>
              </a:rPr>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6212002"/>
              </p:ext>
            </p:extLst>
          </p:nvPr>
        </p:nvGraphicFramePr>
        <p:xfrm>
          <a:off x="1676030" y="1752600"/>
          <a:ext cx="701076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7730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92" y="274638"/>
            <a:ext cx="7013708" cy="1143000"/>
          </a:xfrm>
        </p:spPr>
        <p:txBody>
          <a:bodyPr>
            <a:noAutofit/>
          </a:bodyPr>
          <a:lstStyle/>
          <a:p>
            <a:r>
              <a:rPr lang="en-US" sz="3600" b="1" dirty="0">
                <a:solidFill>
                  <a:srgbClr val="0061AF"/>
                </a:solidFill>
                <a:latin typeface="Calibri"/>
                <a:cs typeface="Calibri"/>
              </a:rPr>
              <a:t>Roncker v. Walter (1983)</a:t>
            </a:r>
            <a:br>
              <a:rPr lang="en-US" sz="3600" b="1" dirty="0">
                <a:solidFill>
                  <a:srgbClr val="0061AF"/>
                </a:solidFill>
                <a:latin typeface="Calibri"/>
                <a:cs typeface="Calibri"/>
              </a:rPr>
            </a:br>
            <a:r>
              <a:rPr lang="en-US" sz="3600" b="1" dirty="0" smtClean="0">
                <a:solidFill>
                  <a:srgbClr val="0061AF"/>
                </a:solidFill>
                <a:latin typeface="Calibri"/>
                <a:cs typeface="Calibri"/>
              </a:rPr>
              <a:t>(The Roncker Portability Test)</a:t>
            </a:r>
            <a:endParaRPr lang="en-US" sz="3600" b="1" dirty="0">
              <a:solidFill>
                <a:srgbClr val="0061AF"/>
              </a:solidFill>
              <a:latin typeface="Calibri"/>
              <a:cs typeface="Calibri"/>
            </a:endParaRPr>
          </a:p>
        </p:txBody>
      </p:sp>
      <p:sp>
        <p:nvSpPr>
          <p:cNvPr id="3" name="Content Placeholder 2"/>
          <p:cNvSpPr>
            <a:spLocks noGrp="1"/>
          </p:cNvSpPr>
          <p:nvPr>
            <p:ph idx="1"/>
          </p:nvPr>
        </p:nvSpPr>
        <p:spPr>
          <a:xfrm>
            <a:off x="1673092" y="1884798"/>
            <a:ext cx="7013708" cy="4241365"/>
          </a:xfrm>
        </p:spPr>
        <p:txBody>
          <a:bodyPr/>
          <a:lstStyle/>
          <a:p>
            <a:r>
              <a:rPr lang="en-US" dirty="0" smtClean="0">
                <a:solidFill>
                  <a:srgbClr val="0061AF"/>
                </a:solidFill>
                <a:latin typeface="Calibri"/>
                <a:ea typeface="ＭＳ Ｐゴシック" charset="0"/>
                <a:cs typeface="Calibri"/>
              </a:rPr>
              <a:t>Can the educational services that make a segregated placement superior be feasibly provided in an unsegregated (i.e., integrated and inclusive) setting?</a:t>
            </a:r>
          </a:p>
          <a:p>
            <a:r>
              <a:rPr lang="en-US" dirty="0" smtClean="0">
                <a:solidFill>
                  <a:srgbClr val="0061AF"/>
                </a:solidFill>
                <a:latin typeface="Calibri"/>
                <a:ea typeface="ＭＳ Ｐゴシック" charset="0"/>
                <a:cs typeface="Calibri"/>
              </a:rPr>
              <a:t>If so, the placement in the segregated setting is inappropriate.</a:t>
            </a:r>
            <a:endParaRPr lang="en-US" dirty="0">
              <a:solidFill>
                <a:srgbClr val="0061AF"/>
              </a:solidFill>
              <a:latin typeface="Calibri"/>
              <a:ea typeface="ＭＳ Ｐゴシック" charset="0"/>
              <a:cs typeface="Calibri"/>
            </a:endParaRPr>
          </a:p>
          <a:p>
            <a:endParaRPr lang="en-US" dirty="0">
              <a:solidFill>
                <a:srgbClr val="0061AF"/>
              </a:solidFill>
              <a:latin typeface="Calibri"/>
              <a:cs typeface="Calibri"/>
            </a:endParaRPr>
          </a:p>
        </p:txBody>
      </p:sp>
    </p:spTree>
    <p:extLst>
      <p:ext uri="{BB962C8B-B14F-4D97-AF65-F5344CB8AC3E}">
        <p14:creationId xmlns:p14="http://schemas.microsoft.com/office/powerpoint/2010/main" val="3593643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92" y="317485"/>
            <a:ext cx="7025919" cy="1123412"/>
          </a:xfrm>
        </p:spPr>
        <p:txBody>
          <a:bodyPr>
            <a:noAutofit/>
          </a:bodyPr>
          <a:lstStyle/>
          <a:p>
            <a:r>
              <a:rPr lang="en-US" sz="2800" b="1" dirty="0">
                <a:solidFill>
                  <a:srgbClr val="0061AF"/>
                </a:solidFill>
                <a:latin typeface="Calibri"/>
                <a:cs typeface="Calibri"/>
              </a:rPr>
              <a:t>Daniel R.R. v. State Board </a:t>
            </a:r>
            <a:r>
              <a:rPr lang="en-US" sz="2800" b="1" dirty="0" smtClean="0">
                <a:solidFill>
                  <a:srgbClr val="0061AF"/>
                </a:solidFill>
                <a:latin typeface="Calibri"/>
                <a:cs typeface="Calibri"/>
              </a:rPr>
              <a:t>of</a:t>
            </a:r>
            <a:r>
              <a:rPr lang="en-US" sz="2800" b="1" dirty="0">
                <a:solidFill>
                  <a:srgbClr val="0061AF"/>
                </a:solidFill>
                <a:latin typeface="Calibri"/>
                <a:cs typeface="Calibri"/>
              </a:rPr>
              <a:t> </a:t>
            </a:r>
            <a:r>
              <a:rPr lang="en-US" sz="2800" b="1" dirty="0" smtClean="0">
                <a:solidFill>
                  <a:srgbClr val="0061AF"/>
                </a:solidFill>
                <a:latin typeface="Calibri"/>
                <a:cs typeface="Calibri"/>
              </a:rPr>
              <a:t>Education (</a:t>
            </a:r>
            <a:r>
              <a:rPr lang="en-US" sz="2800" b="1" dirty="0">
                <a:solidFill>
                  <a:srgbClr val="0061AF"/>
                </a:solidFill>
                <a:latin typeface="Calibri"/>
                <a:cs typeface="Calibri"/>
              </a:rPr>
              <a:t>1989</a:t>
            </a:r>
            <a:r>
              <a:rPr lang="en-US" sz="2800" b="1" dirty="0" smtClean="0">
                <a:solidFill>
                  <a:srgbClr val="0061AF"/>
                </a:solidFill>
                <a:latin typeface="Calibri"/>
                <a:cs typeface="Calibri"/>
              </a:rPr>
              <a:t>)</a:t>
            </a:r>
            <a:br>
              <a:rPr lang="en-US" sz="2800" b="1" dirty="0" smtClean="0">
                <a:solidFill>
                  <a:srgbClr val="0061AF"/>
                </a:solidFill>
                <a:latin typeface="Calibri"/>
                <a:cs typeface="Calibri"/>
              </a:rPr>
            </a:br>
            <a:r>
              <a:rPr lang="en-US" sz="2800" b="1" dirty="0" smtClean="0">
                <a:solidFill>
                  <a:srgbClr val="0061AF"/>
                </a:solidFill>
                <a:latin typeface="Calibri"/>
                <a:cs typeface="Calibri"/>
              </a:rPr>
              <a:t>(The Daniel</a:t>
            </a:r>
            <a:r>
              <a:rPr lang="en-US" sz="2800" b="1" dirty="0">
                <a:solidFill>
                  <a:srgbClr val="0061AF"/>
                </a:solidFill>
                <a:latin typeface="Calibri"/>
                <a:cs typeface="Calibri"/>
              </a:rPr>
              <a:t> </a:t>
            </a:r>
            <a:r>
              <a:rPr lang="en-US" sz="2800" b="1" dirty="0" smtClean="0">
                <a:solidFill>
                  <a:srgbClr val="0061AF"/>
                </a:solidFill>
                <a:latin typeface="Calibri"/>
                <a:cs typeface="Calibri"/>
              </a:rPr>
              <a:t>Two-Part Test)</a:t>
            </a:r>
            <a:endParaRPr lang="en-US" sz="2800" b="1" dirty="0">
              <a:solidFill>
                <a:srgbClr val="0061AF"/>
              </a:solidFill>
              <a:latin typeface="Calibri"/>
              <a:cs typeface="Calibri"/>
            </a:endParaRPr>
          </a:p>
        </p:txBody>
      </p:sp>
      <p:sp>
        <p:nvSpPr>
          <p:cNvPr id="3" name="Content Placeholder 2"/>
          <p:cNvSpPr>
            <a:spLocks noGrp="1"/>
          </p:cNvSpPr>
          <p:nvPr>
            <p:ph idx="1"/>
          </p:nvPr>
        </p:nvSpPr>
        <p:spPr>
          <a:xfrm>
            <a:off x="1673092" y="1600200"/>
            <a:ext cx="7025919" cy="4525963"/>
          </a:xfrm>
        </p:spPr>
        <p:txBody>
          <a:bodyPr>
            <a:normAutofit/>
          </a:bodyPr>
          <a:lstStyle/>
          <a:p>
            <a:r>
              <a:rPr lang="en-US" dirty="0" smtClean="0">
                <a:solidFill>
                  <a:srgbClr val="0061AF"/>
                </a:solidFill>
                <a:latin typeface="Calibri"/>
                <a:ea typeface="ＭＳ Ｐゴシック" charset="0"/>
                <a:cs typeface="Calibri"/>
              </a:rPr>
              <a:t>Part 1: </a:t>
            </a:r>
            <a:r>
              <a:rPr lang="en-US" dirty="0">
                <a:solidFill>
                  <a:srgbClr val="0061AF"/>
                </a:solidFill>
                <a:latin typeface="Calibri"/>
                <a:ea typeface="ＭＳ Ｐゴシック" charset="0"/>
                <a:cs typeface="Calibri"/>
              </a:rPr>
              <a:t>Can education in the general education classroom with supplementary aids and services be satisfactorily achieved?</a:t>
            </a:r>
          </a:p>
          <a:p>
            <a:r>
              <a:rPr lang="en-US" dirty="0" smtClean="0">
                <a:solidFill>
                  <a:srgbClr val="0061AF"/>
                </a:solidFill>
                <a:latin typeface="Calibri"/>
                <a:ea typeface="ＭＳ Ｐゴシック" charset="0"/>
                <a:cs typeface="Calibri"/>
              </a:rPr>
              <a:t>Part 2: If </a:t>
            </a:r>
            <a:r>
              <a:rPr lang="en-US" dirty="0">
                <a:solidFill>
                  <a:srgbClr val="0061AF"/>
                </a:solidFill>
                <a:latin typeface="Calibri"/>
                <a:ea typeface="ＭＳ Ｐゴシック" charset="0"/>
                <a:cs typeface="Calibri"/>
              </a:rPr>
              <a:t>it cannot, and the student is removed, is he/she integrated to the maximum extent appropriate?</a:t>
            </a:r>
          </a:p>
          <a:p>
            <a:endParaRPr lang="en-US" dirty="0">
              <a:solidFill>
                <a:srgbClr val="0061AF"/>
              </a:solidFill>
              <a:latin typeface="Calibri"/>
              <a:cs typeface="Calibri"/>
            </a:endParaRPr>
          </a:p>
        </p:txBody>
      </p:sp>
    </p:spTree>
    <p:extLst>
      <p:ext uri="{BB962C8B-B14F-4D97-AF65-F5344CB8AC3E}">
        <p14:creationId xmlns:p14="http://schemas.microsoft.com/office/powerpoint/2010/main" val="380811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730" y="293064"/>
            <a:ext cx="6977070" cy="1124573"/>
          </a:xfrm>
        </p:spPr>
        <p:txBody>
          <a:bodyPr>
            <a:noAutofit/>
          </a:bodyPr>
          <a:lstStyle/>
          <a:p>
            <a:r>
              <a:rPr lang="en-US" sz="2400" b="1" dirty="0">
                <a:solidFill>
                  <a:srgbClr val="0061AF"/>
                </a:solidFill>
                <a:latin typeface="Calibri"/>
                <a:cs typeface="Calibri"/>
              </a:rPr>
              <a:t>Sacramento City Unified </a:t>
            </a:r>
            <a:br>
              <a:rPr lang="en-US" sz="2400" b="1" dirty="0">
                <a:solidFill>
                  <a:srgbClr val="0061AF"/>
                </a:solidFill>
                <a:latin typeface="Calibri"/>
                <a:cs typeface="Calibri"/>
              </a:rPr>
            </a:br>
            <a:r>
              <a:rPr lang="en-US" sz="2400" b="1" dirty="0">
                <a:solidFill>
                  <a:srgbClr val="0061AF"/>
                </a:solidFill>
                <a:latin typeface="Calibri"/>
                <a:cs typeface="Calibri"/>
              </a:rPr>
              <a:t>    School District v. </a:t>
            </a:r>
            <a:r>
              <a:rPr lang="en-US" sz="2400" b="1" dirty="0" smtClean="0">
                <a:solidFill>
                  <a:srgbClr val="0061AF"/>
                </a:solidFill>
                <a:latin typeface="Calibri"/>
                <a:cs typeface="Calibri"/>
              </a:rPr>
              <a:t>Holland (1994) </a:t>
            </a:r>
            <a:br>
              <a:rPr lang="en-US" sz="2400" b="1" dirty="0" smtClean="0">
                <a:solidFill>
                  <a:srgbClr val="0061AF"/>
                </a:solidFill>
                <a:latin typeface="Calibri"/>
                <a:cs typeface="Calibri"/>
              </a:rPr>
            </a:br>
            <a:r>
              <a:rPr lang="en-US" sz="2400" b="1" dirty="0">
                <a:solidFill>
                  <a:srgbClr val="0061AF"/>
                </a:solidFill>
                <a:latin typeface="Calibri"/>
                <a:cs typeface="Calibri"/>
              </a:rPr>
              <a:t>(</a:t>
            </a:r>
            <a:r>
              <a:rPr lang="en-US" sz="2400" b="1" dirty="0" smtClean="0">
                <a:solidFill>
                  <a:srgbClr val="0061AF"/>
                </a:solidFill>
                <a:latin typeface="Calibri"/>
                <a:cs typeface="Calibri"/>
              </a:rPr>
              <a:t>The Rachel H. Four-Factor Test)</a:t>
            </a:r>
            <a:endParaRPr lang="en-US" sz="2800" b="1" dirty="0">
              <a:solidFill>
                <a:srgbClr val="0061AF"/>
              </a:solidFill>
              <a:latin typeface="Calibri"/>
              <a:cs typeface="Calibri"/>
            </a:endParaRPr>
          </a:p>
        </p:txBody>
      </p:sp>
      <p:sp>
        <p:nvSpPr>
          <p:cNvPr id="3" name="Content Placeholder 2"/>
          <p:cNvSpPr>
            <a:spLocks noGrp="1"/>
          </p:cNvSpPr>
          <p:nvPr>
            <p:ph idx="1"/>
          </p:nvPr>
        </p:nvSpPr>
        <p:spPr>
          <a:xfrm>
            <a:off x="1709730" y="1587429"/>
            <a:ext cx="6977070" cy="4982704"/>
          </a:xfrm>
        </p:spPr>
        <p:txBody>
          <a:bodyPr>
            <a:normAutofit fontScale="92500" lnSpcReduction="10000"/>
          </a:bodyPr>
          <a:lstStyle/>
          <a:p>
            <a:pPr>
              <a:lnSpc>
                <a:spcPct val="110000"/>
              </a:lnSpc>
            </a:pPr>
            <a:r>
              <a:rPr lang="en-US" dirty="0" smtClean="0">
                <a:solidFill>
                  <a:srgbClr val="0061AF"/>
                </a:solidFill>
                <a:latin typeface="Calibri"/>
                <a:ea typeface="ＭＳ Ｐゴシック" charset="0"/>
                <a:cs typeface="Calibri"/>
              </a:rPr>
              <a:t>Factor 1: Educational </a:t>
            </a:r>
            <a:r>
              <a:rPr lang="en-US" dirty="0">
                <a:solidFill>
                  <a:srgbClr val="0061AF"/>
                </a:solidFill>
                <a:latin typeface="Calibri"/>
                <a:ea typeface="ＭＳ Ｐゴシック" charset="0"/>
                <a:cs typeface="Calibri"/>
              </a:rPr>
              <a:t>benefits of the general classroom with </a:t>
            </a:r>
            <a:r>
              <a:rPr lang="en-US" dirty="0" smtClean="0">
                <a:solidFill>
                  <a:srgbClr val="0061AF"/>
                </a:solidFill>
                <a:latin typeface="Calibri"/>
                <a:ea typeface="ＭＳ Ｐゴシック" charset="0"/>
                <a:cs typeface="Calibri"/>
              </a:rPr>
              <a:t>supplementary </a:t>
            </a:r>
            <a:r>
              <a:rPr lang="en-US" dirty="0">
                <a:solidFill>
                  <a:srgbClr val="0061AF"/>
                </a:solidFill>
                <a:latin typeface="Calibri"/>
                <a:ea typeface="ＭＳ Ｐゴシック" charset="0"/>
                <a:cs typeface="Calibri"/>
              </a:rPr>
              <a:t>aids and services </a:t>
            </a:r>
            <a:r>
              <a:rPr lang="en-US" dirty="0" smtClean="0">
                <a:solidFill>
                  <a:srgbClr val="0061AF"/>
                </a:solidFill>
                <a:latin typeface="Calibri"/>
                <a:ea typeface="ＭＳ Ｐゴシック" charset="0"/>
                <a:cs typeface="Calibri"/>
              </a:rPr>
              <a:t>versus </a:t>
            </a:r>
            <a:r>
              <a:rPr lang="en-US" dirty="0">
                <a:solidFill>
                  <a:srgbClr val="0061AF"/>
                </a:solidFill>
                <a:latin typeface="Calibri"/>
                <a:ea typeface="ＭＳ Ｐゴシック" charset="0"/>
                <a:cs typeface="Calibri"/>
              </a:rPr>
              <a:t>special education </a:t>
            </a:r>
            <a:r>
              <a:rPr lang="en-US" dirty="0" smtClean="0">
                <a:solidFill>
                  <a:srgbClr val="0061AF"/>
                </a:solidFill>
                <a:latin typeface="Calibri"/>
                <a:ea typeface="ＭＳ Ｐゴシック" charset="0"/>
                <a:cs typeface="Calibri"/>
              </a:rPr>
              <a:t>classroom.</a:t>
            </a:r>
            <a:endParaRPr lang="en-US" dirty="0">
              <a:solidFill>
                <a:srgbClr val="0061AF"/>
              </a:solidFill>
              <a:latin typeface="Calibri"/>
              <a:ea typeface="ＭＳ Ｐゴシック" charset="0"/>
              <a:cs typeface="Calibri"/>
            </a:endParaRPr>
          </a:p>
          <a:p>
            <a:pPr>
              <a:lnSpc>
                <a:spcPct val="110000"/>
              </a:lnSpc>
            </a:pPr>
            <a:r>
              <a:rPr lang="en-US" dirty="0" smtClean="0">
                <a:solidFill>
                  <a:srgbClr val="0061AF"/>
                </a:solidFill>
                <a:latin typeface="Calibri"/>
                <a:ea typeface="ＭＳ Ｐゴシック" charset="0"/>
                <a:cs typeface="Calibri"/>
              </a:rPr>
              <a:t>Factor 2: Non</a:t>
            </a:r>
            <a:r>
              <a:rPr lang="en-US" dirty="0">
                <a:solidFill>
                  <a:srgbClr val="0061AF"/>
                </a:solidFill>
                <a:latin typeface="Calibri"/>
                <a:ea typeface="ＭＳ Ｐゴシック" charset="0"/>
                <a:cs typeface="Calibri"/>
              </a:rPr>
              <a:t>-academic benefits of general </a:t>
            </a:r>
            <a:r>
              <a:rPr lang="en-US" dirty="0" smtClean="0">
                <a:solidFill>
                  <a:srgbClr val="0061AF"/>
                </a:solidFill>
                <a:latin typeface="Calibri"/>
                <a:ea typeface="ＭＳ Ｐゴシック" charset="0"/>
                <a:cs typeface="Calibri"/>
              </a:rPr>
              <a:t>versus </a:t>
            </a:r>
            <a:r>
              <a:rPr lang="en-US" dirty="0">
                <a:solidFill>
                  <a:srgbClr val="0061AF"/>
                </a:solidFill>
                <a:latin typeface="Calibri"/>
                <a:ea typeface="ＭＳ Ｐゴシック" charset="0"/>
                <a:cs typeface="Calibri"/>
              </a:rPr>
              <a:t>special education </a:t>
            </a:r>
            <a:r>
              <a:rPr lang="en-US" dirty="0" smtClean="0">
                <a:solidFill>
                  <a:srgbClr val="0061AF"/>
                </a:solidFill>
                <a:latin typeface="Calibri"/>
                <a:ea typeface="ＭＳ Ｐゴシック" charset="0"/>
                <a:cs typeface="Calibri"/>
              </a:rPr>
              <a:t>classroom.</a:t>
            </a:r>
            <a:endParaRPr lang="en-US" dirty="0">
              <a:solidFill>
                <a:srgbClr val="0061AF"/>
              </a:solidFill>
              <a:latin typeface="Calibri"/>
              <a:ea typeface="ＭＳ Ｐゴシック" charset="0"/>
              <a:cs typeface="Calibri"/>
            </a:endParaRPr>
          </a:p>
          <a:p>
            <a:pPr>
              <a:lnSpc>
                <a:spcPct val="110000"/>
              </a:lnSpc>
            </a:pPr>
            <a:r>
              <a:rPr lang="en-US" dirty="0" smtClean="0">
                <a:solidFill>
                  <a:srgbClr val="0061AF"/>
                </a:solidFill>
                <a:latin typeface="Calibri"/>
                <a:ea typeface="ＭＳ Ｐゴシック" charset="0"/>
                <a:cs typeface="Calibri"/>
              </a:rPr>
              <a:t>Factor 3: Effect </a:t>
            </a:r>
            <a:r>
              <a:rPr lang="en-US" dirty="0">
                <a:solidFill>
                  <a:srgbClr val="0061AF"/>
                </a:solidFill>
                <a:latin typeface="Calibri"/>
                <a:ea typeface="ＭＳ Ｐゴシック" charset="0"/>
                <a:cs typeface="Calibri"/>
              </a:rPr>
              <a:t>of the student on the education of </a:t>
            </a:r>
            <a:r>
              <a:rPr lang="en-US" dirty="0" smtClean="0">
                <a:solidFill>
                  <a:srgbClr val="0061AF"/>
                </a:solidFill>
                <a:latin typeface="Calibri"/>
                <a:ea typeface="ＭＳ Ｐゴシック" charset="0"/>
                <a:cs typeface="Calibri"/>
              </a:rPr>
              <a:t>others.</a:t>
            </a:r>
            <a:endParaRPr lang="en-US" dirty="0">
              <a:solidFill>
                <a:srgbClr val="0061AF"/>
              </a:solidFill>
              <a:latin typeface="Calibri"/>
              <a:ea typeface="ＭＳ Ｐゴシック" charset="0"/>
              <a:cs typeface="Calibri"/>
            </a:endParaRPr>
          </a:p>
          <a:p>
            <a:pPr>
              <a:lnSpc>
                <a:spcPct val="110000"/>
              </a:lnSpc>
            </a:pPr>
            <a:r>
              <a:rPr lang="en-US" dirty="0" smtClean="0">
                <a:solidFill>
                  <a:srgbClr val="0061AF"/>
                </a:solidFill>
                <a:latin typeface="Calibri"/>
                <a:ea typeface="ＭＳ Ｐゴシック" charset="0"/>
                <a:cs typeface="Calibri"/>
              </a:rPr>
              <a:t>Factor 4: The </a:t>
            </a:r>
            <a:r>
              <a:rPr lang="en-US" dirty="0">
                <a:solidFill>
                  <a:srgbClr val="0061AF"/>
                </a:solidFill>
                <a:latin typeface="Calibri"/>
                <a:ea typeface="ＭＳ Ｐゴシック" charset="0"/>
                <a:cs typeface="Calibri"/>
              </a:rPr>
              <a:t>cost of </a:t>
            </a:r>
            <a:r>
              <a:rPr lang="en-US" dirty="0" smtClean="0">
                <a:solidFill>
                  <a:srgbClr val="0061AF"/>
                </a:solidFill>
                <a:latin typeface="Calibri"/>
                <a:ea typeface="ＭＳ Ｐゴシック" charset="0"/>
                <a:cs typeface="Calibri"/>
              </a:rPr>
              <a:t>mainstreaming.</a:t>
            </a:r>
            <a:endParaRPr lang="en-US" dirty="0">
              <a:solidFill>
                <a:srgbClr val="0061AF"/>
              </a:solidFill>
              <a:latin typeface="Calibri"/>
              <a:ea typeface="ＭＳ Ｐゴシック" charset="0"/>
              <a:cs typeface="Calibri"/>
            </a:endParaRPr>
          </a:p>
          <a:p>
            <a:endParaRPr lang="en-US" dirty="0">
              <a:solidFill>
                <a:srgbClr val="0061AF"/>
              </a:solidFill>
              <a:latin typeface="Calibri"/>
              <a:cs typeface="Calibri"/>
            </a:endParaRPr>
          </a:p>
        </p:txBody>
      </p:sp>
    </p:spTree>
    <p:extLst>
      <p:ext uri="{BB962C8B-B14F-4D97-AF65-F5344CB8AC3E}">
        <p14:creationId xmlns:p14="http://schemas.microsoft.com/office/powerpoint/2010/main" val="297607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92" y="274638"/>
            <a:ext cx="7013708" cy="1143000"/>
          </a:xfrm>
        </p:spPr>
        <p:txBody>
          <a:bodyPr>
            <a:normAutofit/>
          </a:bodyPr>
          <a:lstStyle/>
          <a:p>
            <a:r>
              <a:rPr lang="en-US" b="1" dirty="0" smtClean="0">
                <a:solidFill>
                  <a:srgbClr val="0061AF"/>
                </a:solidFill>
                <a:latin typeface="Calibri"/>
                <a:cs typeface="Calibri"/>
              </a:rPr>
              <a:t>From Oberti Decision (1993)</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73092" y="1600200"/>
            <a:ext cx="7013708" cy="4525963"/>
          </a:xfrm>
        </p:spPr>
        <p:txBody>
          <a:bodyPr/>
          <a:lstStyle/>
          <a:p>
            <a:pPr marL="0" indent="0">
              <a:buNone/>
            </a:pPr>
            <a:r>
              <a:rPr lang="en-US" dirty="0">
                <a:solidFill>
                  <a:srgbClr val="0061AF"/>
                </a:solidFill>
                <a:latin typeface="Calibri"/>
                <a:ea typeface="ＭＳ Ｐゴシック" charset="0"/>
                <a:cs typeface="Calibri"/>
              </a:rPr>
              <a:t>“</a:t>
            </a:r>
            <a:r>
              <a:rPr lang="en-US" altLang="ja-JP" dirty="0">
                <a:solidFill>
                  <a:srgbClr val="0061AF"/>
                </a:solidFill>
                <a:latin typeface="Calibri"/>
                <a:ea typeface="ＭＳ Ｐゴシック" charset="0"/>
                <a:cs typeface="Calibri"/>
              </a:rPr>
              <a:t>The Act</a:t>
            </a:r>
            <a:r>
              <a:rPr lang="en-US" dirty="0">
                <a:solidFill>
                  <a:srgbClr val="0061AF"/>
                </a:solidFill>
                <a:latin typeface="Calibri"/>
                <a:ea typeface="ＭＳ Ｐゴシック" charset="0"/>
                <a:cs typeface="Calibri"/>
              </a:rPr>
              <a:t>’</a:t>
            </a:r>
            <a:r>
              <a:rPr lang="en-US" altLang="ja-JP" dirty="0">
                <a:solidFill>
                  <a:srgbClr val="0061AF"/>
                </a:solidFill>
                <a:latin typeface="Calibri"/>
                <a:ea typeface="ＭＳ Ｐゴシック" charset="0"/>
                <a:cs typeface="Calibri"/>
              </a:rPr>
              <a:t>s strong presumption in favor of </a:t>
            </a:r>
            <a:r>
              <a:rPr lang="en-US" altLang="ja-JP" dirty="0" smtClean="0">
                <a:solidFill>
                  <a:srgbClr val="0061AF"/>
                </a:solidFill>
                <a:latin typeface="Calibri"/>
                <a:ea typeface="ＭＳ Ｐゴシック" charset="0"/>
                <a:cs typeface="Calibri"/>
              </a:rPr>
              <a:t>mainstreaming . . . would </a:t>
            </a:r>
            <a:r>
              <a:rPr lang="en-US" altLang="ja-JP" dirty="0">
                <a:solidFill>
                  <a:srgbClr val="0061AF"/>
                </a:solidFill>
                <a:latin typeface="Calibri"/>
                <a:ea typeface="ＭＳ Ｐゴシック" charset="0"/>
                <a:cs typeface="Calibri"/>
              </a:rPr>
              <a:t>be turned on its head if parents had to prove their child was worthy of being included, rather than the school district having to justify a decision to exclude the child from the regular classroom.</a:t>
            </a:r>
            <a:r>
              <a:rPr lang="en-US" dirty="0">
                <a:solidFill>
                  <a:srgbClr val="0061AF"/>
                </a:solidFill>
                <a:latin typeface="Calibri"/>
                <a:ea typeface="ＭＳ Ｐゴシック" charset="0"/>
                <a:cs typeface="Calibri"/>
              </a:rPr>
              <a:t>”</a:t>
            </a:r>
          </a:p>
          <a:p>
            <a:endParaRPr lang="en-US" dirty="0">
              <a:solidFill>
                <a:srgbClr val="0061AF"/>
              </a:solidFill>
              <a:latin typeface="Calibri"/>
              <a:cs typeface="Calibri"/>
            </a:endParaRPr>
          </a:p>
        </p:txBody>
      </p:sp>
    </p:spTree>
    <p:extLst>
      <p:ext uri="{BB962C8B-B14F-4D97-AF65-F5344CB8AC3E}">
        <p14:creationId xmlns:p14="http://schemas.microsoft.com/office/powerpoint/2010/main" val="168896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440" y="274638"/>
            <a:ext cx="7000359" cy="1143000"/>
          </a:xfrm>
        </p:spPr>
        <p:txBody>
          <a:bodyPr/>
          <a:lstStyle/>
          <a:p>
            <a:r>
              <a:rPr lang="en-US" b="1" dirty="0" smtClean="0">
                <a:solidFill>
                  <a:srgbClr val="0061AF"/>
                </a:solidFill>
                <a:latin typeface="Calibri"/>
                <a:cs typeface="Calibri"/>
              </a:rPr>
              <a:t>Guiding Principles</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86440" y="1600200"/>
            <a:ext cx="4039133" cy="4525963"/>
          </a:xfrm>
        </p:spPr>
        <p:txBody>
          <a:bodyPr/>
          <a:lstStyle/>
          <a:p>
            <a:r>
              <a:rPr lang="en-US" dirty="0" smtClean="0">
                <a:solidFill>
                  <a:srgbClr val="0061AF"/>
                </a:solidFill>
                <a:latin typeface="Calibri"/>
                <a:cs typeface="Calibri"/>
              </a:rPr>
              <a:t>Social model of </a:t>
            </a:r>
            <a:r>
              <a:rPr lang="en-US" dirty="0">
                <a:solidFill>
                  <a:srgbClr val="0061AF"/>
                </a:solidFill>
                <a:latin typeface="Calibri"/>
                <a:cs typeface="Calibri"/>
              </a:rPr>
              <a:t>d</a:t>
            </a:r>
            <a:r>
              <a:rPr lang="en-US" dirty="0" smtClean="0">
                <a:solidFill>
                  <a:srgbClr val="0061AF"/>
                </a:solidFill>
                <a:latin typeface="Calibri"/>
                <a:cs typeface="Calibri"/>
              </a:rPr>
              <a:t>isability.</a:t>
            </a:r>
          </a:p>
          <a:p>
            <a:r>
              <a:rPr lang="en-US" dirty="0" smtClean="0">
                <a:solidFill>
                  <a:srgbClr val="0061AF"/>
                </a:solidFill>
                <a:latin typeface="Calibri"/>
                <a:cs typeface="Calibri"/>
              </a:rPr>
              <a:t>System of </a:t>
            </a:r>
            <a:r>
              <a:rPr lang="en-US" dirty="0">
                <a:solidFill>
                  <a:srgbClr val="0061AF"/>
                </a:solidFill>
                <a:latin typeface="Calibri"/>
                <a:cs typeface="Calibri"/>
              </a:rPr>
              <a:t>s</a:t>
            </a:r>
            <a:r>
              <a:rPr lang="en-US" dirty="0" smtClean="0">
                <a:solidFill>
                  <a:srgbClr val="0061AF"/>
                </a:solidFill>
                <a:latin typeface="Calibri"/>
                <a:cs typeface="Calibri"/>
              </a:rPr>
              <a:t>upports perspective.</a:t>
            </a:r>
          </a:p>
          <a:p>
            <a:r>
              <a:rPr lang="en-US" dirty="0" smtClean="0">
                <a:solidFill>
                  <a:srgbClr val="0061AF"/>
                </a:solidFill>
                <a:latin typeface="Calibri"/>
                <a:cs typeface="Calibri"/>
              </a:rPr>
              <a:t>Strengths-based </a:t>
            </a:r>
            <a:r>
              <a:rPr lang="en-US" dirty="0">
                <a:solidFill>
                  <a:srgbClr val="0061AF"/>
                </a:solidFill>
                <a:latin typeface="Calibri"/>
                <a:cs typeface="Calibri"/>
              </a:rPr>
              <a:t>p</a:t>
            </a:r>
            <a:r>
              <a:rPr lang="en-US" dirty="0" smtClean="0">
                <a:solidFill>
                  <a:srgbClr val="0061AF"/>
                </a:solidFill>
                <a:latin typeface="Calibri"/>
                <a:cs typeface="Calibri"/>
              </a:rPr>
              <a:t>erspective.</a:t>
            </a:r>
          </a:p>
          <a:p>
            <a:r>
              <a:rPr lang="en-US" dirty="0" smtClean="0">
                <a:solidFill>
                  <a:srgbClr val="0061AF"/>
                </a:solidFill>
                <a:latin typeface="Calibri"/>
                <a:cs typeface="Calibri"/>
              </a:rPr>
              <a:t>Least dangerous </a:t>
            </a:r>
            <a:r>
              <a:rPr lang="en-US" dirty="0">
                <a:solidFill>
                  <a:srgbClr val="0061AF"/>
                </a:solidFill>
                <a:latin typeface="Calibri"/>
                <a:cs typeface="Calibri"/>
              </a:rPr>
              <a:t>a</a:t>
            </a:r>
            <a:r>
              <a:rPr lang="en-US" dirty="0" smtClean="0">
                <a:solidFill>
                  <a:srgbClr val="0061AF"/>
                </a:solidFill>
                <a:latin typeface="Calibri"/>
                <a:cs typeface="Calibri"/>
              </a:rPr>
              <a:t>ssumption.</a:t>
            </a:r>
          </a:p>
          <a:p>
            <a:endParaRPr lang="en-US" dirty="0">
              <a:solidFill>
                <a:srgbClr val="0061AF"/>
              </a:solidFill>
              <a:latin typeface="Calibri"/>
              <a:cs typeface="Calibri"/>
            </a:endParaRPr>
          </a:p>
        </p:txBody>
      </p:sp>
      <p:graphicFrame>
        <p:nvGraphicFramePr>
          <p:cNvPr id="5" name="Content Placeholder 6"/>
          <p:cNvGraphicFramePr>
            <a:graphicFrameLocks noGrp="1"/>
          </p:cNvGraphicFramePr>
          <p:nvPr>
            <p:ph sz="half" idx="2"/>
            <p:extLst>
              <p:ext uri="{D42A27DB-BD31-4B8C-83A1-F6EECF244321}">
                <p14:modId xmlns:p14="http://schemas.microsoft.com/office/powerpoint/2010/main" val="1261100087"/>
              </p:ext>
            </p:extLst>
          </p:nvPr>
        </p:nvGraphicFramePr>
        <p:xfrm>
          <a:off x="4767842" y="1600200"/>
          <a:ext cx="39189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65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620" y="274638"/>
            <a:ext cx="7021179" cy="1143000"/>
          </a:xfrm>
        </p:spPr>
        <p:txBody>
          <a:bodyPr>
            <a:normAutofit/>
          </a:bodyPr>
          <a:lstStyle/>
          <a:p>
            <a:r>
              <a:rPr lang="en-US" b="1" dirty="0" smtClean="0">
                <a:solidFill>
                  <a:srgbClr val="0061AF"/>
                </a:solidFill>
                <a:latin typeface="Calibri"/>
                <a:cs typeface="Calibri"/>
              </a:rPr>
              <a:t>Medical Model of Disability</a:t>
            </a:r>
            <a:endParaRPr lang="en-US" b="1" dirty="0">
              <a:solidFill>
                <a:srgbClr val="0061AF"/>
              </a:solidFill>
              <a:latin typeface="Calibri"/>
              <a:cs typeface="Calibri"/>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018437"/>
              </p:ext>
            </p:extLst>
          </p:nvPr>
        </p:nvGraphicFramePr>
        <p:xfrm>
          <a:off x="1665620" y="1417638"/>
          <a:ext cx="7021179" cy="438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62821" y="5902891"/>
            <a:ext cx="6619543" cy="923330"/>
          </a:xfrm>
          <a:prstGeom prst="rect">
            <a:avLst/>
          </a:prstGeom>
          <a:noFill/>
        </p:spPr>
        <p:txBody>
          <a:bodyPr wrap="square" rtlCol="0">
            <a:spAutoFit/>
          </a:bodyPr>
          <a:lstStyle/>
          <a:p>
            <a:r>
              <a:rPr lang="en-US" dirty="0" smtClean="0">
                <a:solidFill>
                  <a:srgbClr val="0061AF"/>
                </a:solidFill>
                <a:latin typeface="Calibri"/>
                <a:cs typeface="Calibri"/>
              </a:rPr>
              <a:t>The condition and, therefore, the individual, is the problem. People with disabilities are passive receivers of services aimed at cure or management.</a:t>
            </a:r>
            <a:endParaRPr lang="en-US" dirty="0">
              <a:solidFill>
                <a:srgbClr val="0061AF"/>
              </a:solidFill>
              <a:latin typeface="Calibri"/>
              <a:cs typeface="Calibri"/>
            </a:endParaRPr>
          </a:p>
        </p:txBody>
      </p:sp>
    </p:spTree>
    <p:extLst>
      <p:ext uri="{BB962C8B-B14F-4D97-AF65-F5344CB8AC3E}">
        <p14:creationId xmlns:p14="http://schemas.microsoft.com/office/powerpoint/2010/main" val="42157037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52" y="274638"/>
            <a:ext cx="6989948" cy="1143000"/>
          </a:xfrm>
        </p:spPr>
        <p:txBody>
          <a:bodyPr/>
          <a:lstStyle/>
          <a:p>
            <a:r>
              <a:rPr lang="en-US" b="1" dirty="0" smtClean="0">
                <a:solidFill>
                  <a:srgbClr val="0061AF"/>
                </a:solidFill>
                <a:latin typeface="Calibri"/>
                <a:cs typeface="Calibri"/>
              </a:rPr>
              <a:t>Social Model of Disability</a:t>
            </a:r>
            <a:endParaRPr lang="en-US" b="1" dirty="0">
              <a:solidFill>
                <a:srgbClr val="0061AF"/>
              </a:solidFill>
              <a:latin typeface="Calibri"/>
              <a:cs typeface="Calibri"/>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93041902"/>
              </p:ext>
            </p:extLst>
          </p:nvPr>
        </p:nvGraphicFramePr>
        <p:xfrm>
          <a:off x="2097897" y="1417638"/>
          <a:ext cx="6186773" cy="4306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727068" y="5898456"/>
            <a:ext cx="6307759" cy="936714"/>
          </a:xfrm>
          <a:prstGeom prst="rect">
            <a:avLst/>
          </a:prstGeom>
          <a:noFill/>
        </p:spPr>
        <p:txBody>
          <a:bodyPr wrap="square" rtlCol="0">
            <a:spAutoFit/>
          </a:bodyPr>
          <a:lstStyle/>
          <a:p>
            <a:r>
              <a:rPr lang="en-US" dirty="0" smtClean="0">
                <a:solidFill>
                  <a:srgbClr val="0061AF"/>
                </a:solidFill>
                <a:latin typeface="Calibri"/>
                <a:cs typeface="Calibri"/>
              </a:rPr>
              <a:t>The environment is seen as the problem. People with disabilities are active advocates for equality and work in partnership with allies to achieve their dreams.</a:t>
            </a:r>
            <a:endParaRPr lang="en-US" dirty="0">
              <a:solidFill>
                <a:srgbClr val="0061AF"/>
              </a:solidFill>
              <a:latin typeface="Calibri"/>
              <a:cs typeface="Calibri"/>
            </a:endParaRPr>
          </a:p>
        </p:txBody>
      </p:sp>
    </p:spTree>
    <p:extLst>
      <p:ext uri="{BB962C8B-B14F-4D97-AF65-F5344CB8AC3E}">
        <p14:creationId xmlns:p14="http://schemas.microsoft.com/office/powerpoint/2010/main" val="24681167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5479287"/>
              </p:ext>
            </p:extLst>
          </p:nvPr>
        </p:nvGraphicFramePr>
        <p:xfrm>
          <a:off x="2145763" y="1782193"/>
          <a:ext cx="602618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676030" y="274638"/>
            <a:ext cx="7010769" cy="1143000"/>
          </a:xfrm>
        </p:spPr>
        <p:txBody>
          <a:bodyPr/>
          <a:lstStyle/>
          <a:p>
            <a:r>
              <a:rPr lang="en-US" b="1" dirty="0" smtClean="0">
                <a:solidFill>
                  <a:srgbClr val="0061AF"/>
                </a:solidFill>
                <a:latin typeface="Calibri"/>
                <a:cs typeface="Calibri"/>
              </a:rPr>
              <a:t>Needs for Support</a:t>
            </a:r>
            <a:endParaRPr lang="en-US" b="1" dirty="0">
              <a:solidFill>
                <a:srgbClr val="0061AF"/>
              </a:solidFill>
              <a:latin typeface="Calibri"/>
              <a:cs typeface="Calibri"/>
            </a:endParaRPr>
          </a:p>
        </p:txBody>
      </p:sp>
    </p:spTree>
    <p:extLst>
      <p:ext uri="{BB962C8B-B14F-4D97-AF65-F5344CB8AC3E}">
        <p14:creationId xmlns:p14="http://schemas.microsoft.com/office/powerpoint/2010/main" val="38184956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14096651"/>
              </p:ext>
            </p:extLst>
          </p:nvPr>
        </p:nvGraphicFramePr>
        <p:xfrm>
          <a:off x="1537628" y="1721750"/>
          <a:ext cx="7470908" cy="373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673092" y="274638"/>
            <a:ext cx="7013708" cy="1143000"/>
          </a:xfrm>
        </p:spPr>
        <p:txBody>
          <a:bodyPr/>
          <a:lstStyle/>
          <a:p>
            <a:r>
              <a:rPr lang="en-US" b="1" dirty="0" smtClean="0">
                <a:solidFill>
                  <a:srgbClr val="0061AF"/>
                </a:solidFill>
                <a:latin typeface="Calibri"/>
                <a:cs typeface="Calibri"/>
              </a:rPr>
              <a:t>Needs for Support</a:t>
            </a:r>
            <a:endParaRPr lang="en-US" b="1" dirty="0">
              <a:solidFill>
                <a:srgbClr val="0061AF"/>
              </a:solidFill>
              <a:latin typeface="Calibri"/>
              <a:cs typeface="Calibri"/>
            </a:endParaRPr>
          </a:p>
        </p:txBody>
      </p:sp>
      <p:graphicFrame>
        <p:nvGraphicFramePr>
          <p:cNvPr id="2" name="Diagram 1"/>
          <p:cNvGraphicFramePr/>
          <p:nvPr>
            <p:extLst>
              <p:ext uri="{D42A27DB-BD31-4B8C-83A1-F6EECF244321}">
                <p14:modId xmlns:p14="http://schemas.microsoft.com/office/powerpoint/2010/main" val="2011586804"/>
              </p:ext>
            </p:extLst>
          </p:nvPr>
        </p:nvGraphicFramePr>
        <p:xfrm>
          <a:off x="4249899" y="2649786"/>
          <a:ext cx="2096988" cy="18767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16717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ED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EED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CEEDAR.thmx</Template>
  <TotalTime>3774</TotalTime>
  <Words>7739</Words>
  <Application>Microsoft Macintosh PowerPoint</Application>
  <PresentationFormat>On-screen Show (4:3)</PresentationFormat>
  <Paragraphs>328</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CEEDAR</vt:lpstr>
      <vt:lpstr>1_CEEDAR</vt:lpstr>
      <vt:lpstr>PowerPoint Presentation</vt:lpstr>
      <vt:lpstr>Terminology</vt:lpstr>
      <vt:lpstr>Important Terms</vt:lpstr>
      <vt:lpstr>Why Inclusion?</vt:lpstr>
      <vt:lpstr>Guiding Principles</vt:lpstr>
      <vt:lpstr>Medical Model of Disability</vt:lpstr>
      <vt:lpstr>Social Model of Disability</vt:lpstr>
      <vt:lpstr>Needs for Support</vt:lpstr>
      <vt:lpstr>Needs for Support</vt:lpstr>
      <vt:lpstr>Support Needs</vt:lpstr>
      <vt:lpstr>System of Supports Perspective</vt:lpstr>
      <vt:lpstr>School Supports</vt:lpstr>
      <vt:lpstr>Academic Integrity</vt:lpstr>
      <vt:lpstr>Varied &amp; Purposeful Supports</vt:lpstr>
      <vt:lpstr>Assumptions</vt:lpstr>
      <vt:lpstr>Further Assumption</vt:lpstr>
      <vt:lpstr>Least Dangerous Assumption</vt:lpstr>
      <vt:lpstr>Strengths-Based Perspective</vt:lpstr>
      <vt:lpstr>Empirical Support </vt:lpstr>
      <vt:lpstr>Academic Outcomes</vt:lpstr>
      <vt:lpstr>Communication Skills Outcomes</vt:lpstr>
      <vt:lpstr>Social-Skills Outcomes</vt:lpstr>
      <vt:lpstr>Self-Determination Outcomes</vt:lpstr>
      <vt:lpstr>Adaptive-Behavior Outcomes</vt:lpstr>
      <vt:lpstr>Effect on Peers Without Disabilities</vt:lpstr>
      <vt:lpstr>Values</vt:lpstr>
      <vt:lpstr>Dignity</vt:lpstr>
      <vt:lpstr>Educational Equity</vt:lpstr>
      <vt:lpstr>Valued-Life Outcomes</vt:lpstr>
      <vt:lpstr>Educator’s Oath</vt:lpstr>
      <vt:lpstr>Credo of Support</vt:lpstr>
      <vt:lpstr>Legal Guidelines</vt:lpstr>
      <vt:lpstr>LRE Mandate</vt:lpstr>
      <vt:lpstr>FAPE Requirement</vt:lpstr>
      <vt:lpstr>Components of FAPE</vt:lpstr>
      <vt:lpstr>Case Law-Judicial Standards of Review</vt:lpstr>
      <vt:lpstr>Board of Education of the Hendrick Hudson School District v. Rowley (1982)</vt:lpstr>
      <vt:lpstr>Rowley Standard/Two-Part Test</vt:lpstr>
      <vt:lpstr>Cypress-Fairbanks Independent School District v. Michael F. (1997)</vt:lpstr>
      <vt:lpstr>Roncker v. Walter (1983) (The Roncker Portability Test)</vt:lpstr>
      <vt:lpstr>Daniel R.R. v. State Board of Education (1989) (The Daniel Two-Part Test)</vt:lpstr>
      <vt:lpstr>Sacramento City Unified      School District v. Holland (1994)  (The Rachel H. Four-Factor Test)</vt:lpstr>
      <vt:lpstr>From Oberti Decision (1993)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 Presentation</dc:title>
  <dc:creator>Kurth, Jennifer A</dc:creator>
  <cp:lastModifiedBy>APA Style</cp:lastModifiedBy>
  <cp:revision>194</cp:revision>
  <cp:lastPrinted>2014-09-04T18:31:34Z</cp:lastPrinted>
  <dcterms:created xsi:type="dcterms:W3CDTF">2014-08-18T16:17:13Z</dcterms:created>
  <dcterms:modified xsi:type="dcterms:W3CDTF">2015-10-29T18:37:52Z</dcterms:modified>
</cp:coreProperties>
</file>