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349" r:id="rId2"/>
    <p:sldMasterId id="2147484355" r:id="rId3"/>
    <p:sldMasterId id="2147485118" r:id="rId4"/>
    <p:sldMasterId id="2147485137" r:id="rId5"/>
  </p:sldMasterIdLst>
  <p:notesMasterIdLst>
    <p:notesMasterId r:id="rId124"/>
  </p:notesMasterIdLst>
  <p:handoutMasterIdLst>
    <p:handoutMasterId r:id="rId125"/>
  </p:handoutMasterIdLst>
  <p:sldIdLst>
    <p:sldId id="256" r:id="rId6"/>
    <p:sldId id="271" r:id="rId7"/>
    <p:sldId id="272" r:id="rId8"/>
    <p:sldId id="492" r:id="rId9"/>
    <p:sldId id="328" r:id="rId10"/>
    <p:sldId id="284" r:id="rId11"/>
    <p:sldId id="482" r:id="rId12"/>
    <p:sldId id="285" r:id="rId13"/>
    <p:sldId id="520" r:id="rId14"/>
    <p:sldId id="274" r:id="rId15"/>
    <p:sldId id="330" r:id="rId16"/>
    <p:sldId id="331" r:id="rId17"/>
    <p:sldId id="332" r:id="rId18"/>
    <p:sldId id="446" r:id="rId19"/>
    <p:sldId id="481" r:id="rId20"/>
    <p:sldId id="424" r:id="rId21"/>
    <p:sldId id="448" r:id="rId22"/>
    <p:sldId id="334" r:id="rId23"/>
    <p:sldId id="444" r:id="rId24"/>
    <p:sldId id="335" r:id="rId25"/>
    <p:sldId id="336" r:id="rId26"/>
    <p:sldId id="340" r:id="rId27"/>
    <p:sldId id="430" r:id="rId28"/>
    <p:sldId id="289" r:id="rId29"/>
    <p:sldId id="339" r:id="rId30"/>
    <p:sldId id="337" r:id="rId31"/>
    <p:sldId id="431" r:id="rId32"/>
    <p:sldId id="313" r:id="rId33"/>
    <p:sldId id="434" r:id="rId34"/>
    <p:sldId id="341" r:id="rId35"/>
    <p:sldId id="499" r:id="rId36"/>
    <p:sldId id="494" r:id="rId37"/>
    <p:sldId id="495" r:id="rId38"/>
    <p:sldId id="496" r:id="rId39"/>
    <p:sldId id="497" r:id="rId40"/>
    <p:sldId id="498" r:id="rId41"/>
    <p:sldId id="489" r:id="rId42"/>
    <p:sldId id="502" r:id="rId43"/>
    <p:sldId id="500" r:id="rId44"/>
    <p:sldId id="501" r:id="rId45"/>
    <p:sldId id="503" r:id="rId46"/>
    <p:sldId id="504" r:id="rId47"/>
    <p:sldId id="505" r:id="rId48"/>
    <p:sldId id="506" r:id="rId49"/>
    <p:sldId id="507" r:id="rId50"/>
    <p:sldId id="508" r:id="rId51"/>
    <p:sldId id="509" r:id="rId52"/>
    <p:sldId id="510" r:id="rId53"/>
    <p:sldId id="511" r:id="rId54"/>
    <p:sldId id="512" r:id="rId55"/>
    <p:sldId id="513" r:id="rId56"/>
    <p:sldId id="514" r:id="rId57"/>
    <p:sldId id="515" r:id="rId58"/>
    <p:sldId id="516" r:id="rId59"/>
    <p:sldId id="517" r:id="rId60"/>
    <p:sldId id="518" r:id="rId61"/>
    <p:sldId id="519" r:id="rId62"/>
    <p:sldId id="584" r:id="rId63"/>
    <p:sldId id="485" r:id="rId64"/>
    <p:sldId id="410" r:id="rId65"/>
    <p:sldId id="522" r:id="rId66"/>
    <p:sldId id="523" r:id="rId67"/>
    <p:sldId id="524" r:id="rId68"/>
    <p:sldId id="525" r:id="rId69"/>
    <p:sldId id="526" r:id="rId70"/>
    <p:sldId id="527" r:id="rId71"/>
    <p:sldId id="528" r:id="rId72"/>
    <p:sldId id="529" r:id="rId73"/>
    <p:sldId id="530" r:id="rId74"/>
    <p:sldId id="531" r:id="rId75"/>
    <p:sldId id="532" r:id="rId76"/>
    <p:sldId id="533" r:id="rId77"/>
    <p:sldId id="534" r:id="rId78"/>
    <p:sldId id="535" r:id="rId79"/>
    <p:sldId id="536" r:id="rId80"/>
    <p:sldId id="537" r:id="rId81"/>
    <p:sldId id="580" r:id="rId82"/>
    <p:sldId id="582" r:id="rId83"/>
    <p:sldId id="583" r:id="rId84"/>
    <p:sldId id="539" r:id="rId85"/>
    <p:sldId id="540" r:id="rId86"/>
    <p:sldId id="541" r:id="rId87"/>
    <p:sldId id="542" r:id="rId88"/>
    <p:sldId id="543" r:id="rId89"/>
    <p:sldId id="544" r:id="rId90"/>
    <p:sldId id="545" r:id="rId91"/>
    <p:sldId id="546" r:id="rId92"/>
    <p:sldId id="547" r:id="rId93"/>
    <p:sldId id="548" r:id="rId94"/>
    <p:sldId id="549" r:id="rId95"/>
    <p:sldId id="550" r:id="rId96"/>
    <p:sldId id="551" r:id="rId97"/>
    <p:sldId id="552" r:id="rId98"/>
    <p:sldId id="553" r:id="rId99"/>
    <p:sldId id="554" r:id="rId100"/>
    <p:sldId id="555" r:id="rId101"/>
    <p:sldId id="556" r:id="rId102"/>
    <p:sldId id="557" r:id="rId103"/>
    <p:sldId id="558" r:id="rId104"/>
    <p:sldId id="559" r:id="rId105"/>
    <p:sldId id="560" r:id="rId106"/>
    <p:sldId id="561" r:id="rId107"/>
    <p:sldId id="562" r:id="rId108"/>
    <p:sldId id="563" r:id="rId109"/>
    <p:sldId id="564" r:id="rId110"/>
    <p:sldId id="565" r:id="rId111"/>
    <p:sldId id="566" r:id="rId112"/>
    <p:sldId id="567" r:id="rId113"/>
    <p:sldId id="568" r:id="rId114"/>
    <p:sldId id="569" r:id="rId115"/>
    <p:sldId id="570" r:id="rId116"/>
    <p:sldId id="571" r:id="rId117"/>
    <p:sldId id="572" r:id="rId118"/>
    <p:sldId id="573" r:id="rId119"/>
    <p:sldId id="574" r:id="rId120"/>
    <p:sldId id="575" r:id="rId121"/>
    <p:sldId id="576" r:id="rId122"/>
    <p:sldId id="577" r:id="rId123"/>
  </p:sldIdLst>
  <p:sldSz cx="9144000" cy="6858000" type="screen4x3"/>
  <p:notesSz cx="6985000" cy="9283700"/>
  <p:defaultTextStyle>
    <a:defPPr>
      <a:defRPr lang="es-E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F"/>
    <a:srgbClr val="025198"/>
    <a:srgbClr val="BEE3FE"/>
    <a:srgbClr val="0070C0"/>
    <a:srgbClr val="5AB7FC"/>
    <a:srgbClr val="DAEFFE"/>
    <a:srgbClr val="FFFF00"/>
    <a:srgbClr val="7DC3FD"/>
    <a:srgbClr val="6600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98393" autoAdjust="0"/>
  </p:normalViewPr>
  <p:slideViewPr>
    <p:cSldViewPr>
      <p:cViewPr>
        <p:scale>
          <a:sx n="100" d="100"/>
          <a:sy n="100" d="100"/>
        </p:scale>
        <p:origin x="-1432" y="64"/>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p:cViewPr>
        <p:scale>
          <a:sx n="150" d="100"/>
          <a:sy n="150" d="100"/>
        </p:scale>
        <p:origin x="-1416" y="3920"/>
      </p:cViewPr>
      <p:guideLst>
        <p:guide orient="horz" pos="2924"/>
        <p:guide pos="2200"/>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20" Type="http://schemas.openxmlformats.org/officeDocument/2006/relationships/slide" Target="slides/slide115.xml"/><Relationship Id="rId121" Type="http://schemas.openxmlformats.org/officeDocument/2006/relationships/slide" Target="slides/slide116.xml"/><Relationship Id="rId122" Type="http://schemas.openxmlformats.org/officeDocument/2006/relationships/slide" Target="slides/slide117.xml"/><Relationship Id="rId123" Type="http://schemas.openxmlformats.org/officeDocument/2006/relationships/slide" Target="slides/slide118.xml"/><Relationship Id="rId124" Type="http://schemas.openxmlformats.org/officeDocument/2006/relationships/notesMaster" Target="notesMasters/notesMaster1.xml"/><Relationship Id="rId125" Type="http://schemas.openxmlformats.org/officeDocument/2006/relationships/handoutMaster" Target="handoutMasters/handoutMaster1.xml"/><Relationship Id="rId126" Type="http://schemas.openxmlformats.org/officeDocument/2006/relationships/printerSettings" Target="printerSettings/printerSettings1.bin"/><Relationship Id="rId127" Type="http://schemas.openxmlformats.org/officeDocument/2006/relationships/presProps" Target="presProps.xml"/><Relationship Id="rId128" Type="http://schemas.openxmlformats.org/officeDocument/2006/relationships/viewProps" Target="viewProps.xml"/><Relationship Id="rId129" Type="http://schemas.openxmlformats.org/officeDocument/2006/relationships/theme" Target="theme/theme1.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101" Type="http://schemas.openxmlformats.org/officeDocument/2006/relationships/slide" Target="slides/slide96.xml"/><Relationship Id="rId102" Type="http://schemas.openxmlformats.org/officeDocument/2006/relationships/slide" Target="slides/slide97.xml"/><Relationship Id="rId103" Type="http://schemas.openxmlformats.org/officeDocument/2006/relationships/slide" Target="slides/slide98.xml"/><Relationship Id="rId104" Type="http://schemas.openxmlformats.org/officeDocument/2006/relationships/slide" Target="slides/slide99.xml"/><Relationship Id="rId105" Type="http://schemas.openxmlformats.org/officeDocument/2006/relationships/slide" Target="slides/slide100.xml"/><Relationship Id="rId106" Type="http://schemas.openxmlformats.org/officeDocument/2006/relationships/slide" Target="slides/slide101.xml"/><Relationship Id="rId107" Type="http://schemas.openxmlformats.org/officeDocument/2006/relationships/slide" Target="slides/slide102.xml"/><Relationship Id="rId108" Type="http://schemas.openxmlformats.org/officeDocument/2006/relationships/slide" Target="slides/slide103.xml"/><Relationship Id="rId109" Type="http://schemas.openxmlformats.org/officeDocument/2006/relationships/slide" Target="slides/slide104.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00" Type="http://schemas.openxmlformats.org/officeDocument/2006/relationships/slide" Target="slides/slide95.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3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110" Type="http://schemas.openxmlformats.org/officeDocument/2006/relationships/slide" Target="slides/slide105.xml"/><Relationship Id="rId111" Type="http://schemas.openxmlformats.org/officeDocument/2006/relationships/slide" Target="slides/slide106.xml"/><Relationship Id="rId112" Type="http://schemas.openxmlformats.org/officeDocument/2006/relationships/slide" Target="slides/slide107.xml"/><Relationship Id="rId113" Type="http://schemas.openxmlformats.org/officeDocument/2006/relationships/slide" Target="slides/slide108.xml"/><Relationship Id="rId114" Type="http://schemas.openxmlformats.org/officeDocument/2006/relationships/slide" Target="slides/slide109.xml"/><Relationship Id="rId115" Type="http://schemas.openxmlformats.org/officeDocument/2006/relationships/slide" Target="slides/slide110.xml"/><Relationship Id="rId116" Type="http://schemas.openxmlformats.org/officeDocument/2006/relationships/slide" Target="slides/slide111.xml"/><Relationship Id="rId117" Type="http://schemas.openxmlformats.org/officeDocument/2006/relationships/slide" Target="slides/slide112.xml"/><Relationship Id="rId118" Type="http://schemas.openxmlformats.org/officeDocument/2006/relationships/slide" Target="slides/slide113.xml"/><Relationship Id="rId119" Type="http://schemas.openxmlformats.org/officeDocument/2006/relationships/slide" Target="slides/slide1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0CBCAB-7537-4D5C-9C61-5DFADE89EE5D}"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D56B64E7-B795-4BF5-9FDD-D51CC22A6AE1}">
      <dgm:prSet phldrT="[Text]"/>
      <dgm:spPr>
        <a:solidFill>
          <a:schemeClr val="accent2">
            <a:lumMod val="20000"/>
            <a:lumOff val="80000"/>
            <a:alpha val="50000"/>
          </a:schemeClr>
        </a:solidFill>
      </dgm:spPr>
      <dgm:t>
        <a:bodyPr/>
        <a:lstStyle/>
        <a:p>
          <a:r>
            <a:rPr lang="en-US" dirty="0" smtClean="0">
              <a:latin typeface="Calibri"/>
              <a:cs typeface="Calibri"/>
            </a:rPr>
            <a:t>Change dosage or time</a:t>
          </a:r>
          <a:endParaRPr lang="en-US" dirty="0">
            <a:latin typeface="Calibri"/>
            <a:cs typeface="Calibri"/>
          </a:endParaRPr>
        </a:p>
      </dgm:t>
    </dgm:pt>
    <dgm:pt modelId="{F07A03D5-4F5B-4D97-BD84-934086D03B39}" type="parTrans" cxnId="{9EBA016A-911B-4378-9F10-2DD8990B062C}">
      <dgm:prSet/>
      <dgm:spPr/>
      <dgm:t>
        <a:bodyPr/>
        <a:lstStyle/>
        <a:p>
          <a:endParaRPr lang="en-US">
            <a:latin typeface="Calibri"/>
            <a:cs typeface="Calibri"/>
          </a:endParaRPr>
        </a:p>
      </dgm:t>
    </dgm:pt>
    <dgm:pt modelId="{5EB369AD-A556-405F-BFAF-3B8CE8F56C51}" type="sibTrans" cxnId="{9EBA016A-911B-4378-9F10-2DD8990B062C}">
      <dgm:prSet/>
      <dgm:spPr/>
      <dgm:t>
        <a:bodyPr/>
        <a:lstStyle/>
        <a:p>
          <a:endParaRPr lang="en-US">
            <a:latin typeface="Calibri"/>
            <a:cs typeface="Calibri"/>
          </a:endParaRPr>
        </a:p>
      </dgm:t>
    </dgm:pt>
    <dgm:pt modelId="{B342F71C-0935-494C-B638-D9E60026882A}">
      <dgm:prSet phldrT="[Text]"/>
      <dgm:spPr>
        <a:solidFill>
          <a:schemeClr val="accent2">
            <a:lumMod val="40000"/>
            <a:lumOff val="60000"/>
            <a:alpha val="50000"/>
          </a:schemeClr>
        </a:solidFill>
      </dgm:spPr>
      <dgm:t>
        <a:bodyPr/>
        <a:lstStyle/>
        <a:p>
          <a:r>
            <a:rPr lang="en-US" dirty="0" smtClean="0">
              <a:latin typeface="Calibri"/>
              <a:cs typeface="Calibri"/>
            </a:rPr>
            <a:t>Change the learning environment to promote attention and engagement</a:t>
          </a:r>
          <a:endParaRPr lang="en-US" dirty="0">
            <a:latin typeface="Calibri"/>
            <a:cs typeface="Calibri"/>
          </a:endParaRPr>
        </a:p>
      </dgm:t>
    </dgm:pt>
    <dgm:pt modelId="{CDFCF50A-AF0F-4B05-91F3-F3F0F8506C50}" type="parTrans" cxnId="{A1A4C45D-158F-4580-A78B-00BE4DCD6476}">
      <dgm:prSet/>
      <dgm:spPr/>
      <dgm:t>
        <a:bodyPr/>
        <a:lstStyle/>
        <a:p>
          <a:endParaRPr lang="en-US">
            <a:latin typeface="Calibri"/>
            <a:cs typeface="Calibri"/>
          </a:endParaRPr>
        </a:p>
      </dgm:t>
    </dgm:pt>
    <dgm:pt modelId="{A3B363B6-2EEF-4FC8-AAF0-4EC271F4DD0C}" type="sibTrans" cxnId="{A1A4C45D-158F-4580-A78B-00BE4DCD6476}">
      <dgm:prSet/>
      <dgm:spPr/>
      <dgm:t>
        <a:bodyPr/>
        <a:lstStyle/>
        <a:p>
          <a:endParaRPr lang="en-US">
            <a:latin typeface="Calibri"/>
            <a:cs typeface="Calibri"/>
          </a:endParaRPr>
        </a:p>
      </dgm:t>
    </dgm:pt>
    <dgm:pt modelId="{9E5BB7A4-58EB-4DA3-AC83-ED53C1CC37C1}">
      <dgm:prSet phldrT="[Text]"/>
      <dgm:spPr>
        <a:solidFill>
          <a:schemeClr val="accent2">
            <a:lumMod val="60000"/>
            <a:lumOff val="40000"/>
            <a:alpha val="50000"/>
          </a:schemeClr>
        </a:solidFill>
      </dgm:spPr>
      <dgm:t>
        <a:bodyPr/>
        <a:lstStyle/>
        <a:p>
          <a:r>
            <a:rPr lang="en-US" dirty="0" smtClean="0">
              <a:latin typeface="Calibri"/>
              <a:cs typeface="Calibri"/>
            </a:rPr>
            <a:t>Combine cognitive processing strategies </a:t>
          </a:r>
          <a:br>
            <a:rPr lang="en-US" dirty="0" smtClean="0">
              <a:latin typeface="Calibri"/>
              <a:cs typeface="Calibri"/>
            </a:rPr>
          </a:br>
          <a:r>
            <a:rPr lang="en-US" dirty="0" smtClean="0">
              <a:latin typeface="Calibri"/>
              <a:cs typeface="Calibri"/>
            </a:rPr>
            <a:t>with </a:t>
          </a:r>
          <a:br>
            <a:rPr lang="en-US" dirty="0" smtClean="0">
              <a:latin typeface="Calibri"/>
              <a:cs typeface="Calibri"/>
            </a:rPr>
          </a:br>
          <a:r>
            <a:rPr lang="en-US" dirty="0" smtClean="0">
              <a:latin typeface="Calibri"/>
              <a:cs typeface="Calibri"/>
            </a:rPr>
            <a:t>academic learning</a:t>
          </a:r>
          <a:endParaRPr lang="en-US" dirty="0">
            <a:latin typeface="Calibri"/>
            <a:cs typeface="Calibri"/>
          </a:endParaRPr>
        </a:p>
      </dgm:t>
    </dgm:pt>
    <dgm:pt modelId="{FA3E9BA6-ECB0-441D-9094-F87ACB1BBEDF}" type="parTrans" cxnId="{461ED3D4-21A3-4934-9D2D-42EB3DB4E53D}">
      <dgm:prSet/>
      <dgm:spPr/>
      <dgm:t>
        <a:bodyPr/>
        <a:lstStyle/>
        <a:p>
          <a:endParaRPr lang="en-US">
            <a:latin typeface="Calibri"/>
            <a:cs typeface="Calibri"/>
          </a:endParaRPr>
        </a:p>
      </dgm:t>
    </dgm:pt>
    <dgm:pt modelId="{6E07F294-BFF2-44F9-8033-77F6D8959DC8}" type="sibTrans" cxnId="{461ED3D4-21A3-4934-9D2D-42EB3DB4E53D}">
      <dgm:prSet/>
      <dgm:spPr/>
      <dgm:t>
        <a:bodyPr/>
        <a:lstStyle/>
        <a:p>
          <a:endParaRPr lang="en-US">
            <a:latin typeface="Calibri"/>
            <a:cs typeface="Calibri"/>
          </a:endParaRPr>
        </a:p>
      </dgm:t>
    </dgm:pt>
    <dgm:pt modelId="{125F6EC5-268D-4871-A1F4-8B35C2B627CF}">
      <dgm:prSet phldrT="[Text]"/>
      <dgm:spPr>
        <a:solidFill>
          <a:srgbClr val="2CD105">
            <a:alpha val="80000"/>
          </a:srgbClr>
        </a:solidFill>
      </dgm:spPr>
      <dgm:t>
        <a:bodyPr/>
        <a:lstStyle/>
        <a:p>
          <a:r>
            <a:rPr lang="en-US" dirty="0" smtClean="0">
              <a:latin typeface="Calibri"/>
              <a:cs typeface="Calibri"/>
            </a:rPr>
            <a:t>Modify delivery of instruction </a:t>
          </a:r>
          <a:endParaRPr lang="en-US" dirty="0">
            <a:latin typeface="Calibri"/>
            <a:cs typeface="Calibri"/>
          </a:endParaRPr>
        </a:p>
      </dgm:t>
    </dgm:pt>
    <dgm:pt modelId="{64E0C60F-19C2-4DA0-8A69-973BF767D2CA}" type="parTrans" cxnId="{95C7A00A-F59D-409F-B7FD-741E877681E1}">
      <dgm:prSet/>
      <dgm:spPr/>
      <dgm:t>
        <a:bodyPr/>
        <a:lstStyle/>
        <a:p>
          <a:endParaRPr lang="en-US">
            <a:latin typeface="Calibri"/>
            <a:cs typeface="Calibri"/>
          </a:endParaRPr>
        </a:p>
      </dgm:t>
    </dgm:pt>
    <dgm:pt modelId="{E990EA91-0F87-49B6-A1E2-4C7793F5ABD8}" type="sibTrans" cxnId="{95C7A00A-F59D-409F-B7FD-741E877681E1}">
      <dgm:prSet/>
      <dgm:spPr/>
      <dgm:t>
        <a:bodyPr/>
        <a:lstStyle/>
        <a:p>
          <a:endParaRPr lang="en-US">
            <a:latin typeface="Calibri"/>
            <a:cs typeface="Calibri"/>
          </a:endParaRPr>
        </a:p>
      </dgm:t>
    </dgm:pt>
    <dgm:pt modelId="{AA2A4AF1-CA7E-411B-9E4D-2CE6633C23B2}" type="pres">
      <dgm:prSet presAssocID="{9A0CBCAB-7537-4D5C-9C61-5DFADE89EE5D}" presName="Name0" presStyleCnt="0">
        <dgm:presLayoutVars>
          <dgm:dir/>
          <dgm:resizeHandles val="exact"/>
        </dgm:presLayoutVars>
      </dgm:prSet>
      <dgm:spPr/>
      <dgm:t>
        <a:bodyPr/>
        <a:lstStyle/>
        <a:p>
          <a:endParaRPr lang="en-US"/>
        </a:p>
      </dgm:t>
    </dgm:pt>
    <dgm:pt modelId="{6CFBA4EF-3C46-49EC-9467-7DB11AD99409}" type="pres">
      <dgm:prSet presAssocID="{D56B64E7-B795-4BF5-9FDD-D51CC22A6AE1}" presName="Name5" presStyleLbl="vennNode1" presStyleIdx="0" presStyleCnt="4">
        <dgm:presLayoutVars>
          <dgm:bulletEnabled val="1"/>
        </dgm:presLayoutVars>
      </dgm:prSet>
      <dgm:spPr/>
      <dgm:t>
        <a:bodyPr/>
        <a:lstStyle/>
        <a:p>
          <a:endParaRPr lang="en-US"/>
        </a:p>
      </dgm:t>
    </dgm:pt>
    <dgm:pt modelId="{D9E0ECA3-4CDD-4231-BAC4-866C6B060E84}" type="pres">
      <dgm:prSet presAssocID="{5EB369AD-A556-405F-BFAF-3B8CE8F56C51}" presName="space" presStyleCnt="0"/>
      <dgm:spPr/>
    </dgm:pt>
    <dgm:pt modelId="{DF94FEE5-6127-4523-AFF5-FD5E8D6481E4}" type="pres">
      <dgm:prSet presAssocID="{B342F71C-0935-494C-B638-D9E60026882A}" presName="Name5" presStyleLbl="vennNode1" presStyleIdx="1" presStyleCnt="4">
        <dgm:presLayoutVars>
          <dgm:bulletEnabled val="1"/>
        </dgm:presLayoutVars>
      </dgm:prSet>
      <dgm:spPr/>
      <dgm:t>
        <a:bodyPr/>
        <a:lstStyle/>
        <a:p>
          <a:endParaRPr lang="en-US"/>
        </a:p>
      </dgm:t>
    </dgm:pt>
    <dgm:pt modelId="{769082DB-D953-4CFA-99E2-87A3C838658A}" type="pres">
      <dgm:prSet presAssocID="{A3B363B6-2EEF-4FC8-AAF0-4EC271F4DD0C}" presName="space" presStyleCnt="0"/>
      <dgm:spPr/>
    </dgm:pt>
    <dgm:pt modelId="{DB608E0E-55BB-4F28-8D26-FF5689F6849C}" type="pres">
      <dgm:prSet presAssocID="{9E5BB7A4-58EB-4DA3-AC83-ED53C1CC37C1}" presName="Name5" presStyleLbl="vennNode1" presStyleIdx="2" presStyleCnt="4" custLinFactNeighborX="20412" custLinFactNeighborY="2041">
        <dgm:presLayoutVars>
          <dgm:bulletEnabled val="1"/>
        </dgm:presLayoutVars>
      </dgm:prSet>
      <dgm:spPr/>
      <dgm:t>
        <a:bodyPr/>
        <a:lstStyle/>
        <a:p>
          <a:endParaRPr lang="en-US"/>
        </a:p>
      </dgm:t>
    </dgm:pt>
    <dgm:pt modelId="{5FB4FB49-A6C9-40B9-ADD8-CCA34B639604}" type="pres">
      <dgm:prSet presAssocID="{6E07F294-BFF2-44F9-8033-77F6D8959DC8}" presName="space" presStyleCnt="0"/>
      <dgm:spPr/>
    </dgm:pt>
    <dgm:pt modelId="{24C803E8-95BE-4928-8CC8-23F854845D30}" type="pres">
      <dgm:prSet presAssocID="{125F6EC5-268D-4871-A1F4-8B35C2B627CF}" presName="Name5" presStyleLbl="vennNode1" presStyleIdx="3" presStyleCnt="4">
        <dgm:presLayoutVars>
          <dgm:bulletEnabled val="1"/>
        </dgm:presLayoutVars>
      </dgm:prSet>
      <dgm:spPr/>
      <dgm:t>
        <a:bodyPr/>
        <a:lstStyle/>
        <a:p>
          <a:endParaRPr lang="en-US"/>
        </a:p>
      </dgm:t>
    </dgm:pt>
  </dgm:ptLst>
  <dgm:cxnLst>
    <dgm:cxn modelId="{95C7A00A-F59D-409F-B7FD-741E877681E1}" srcId="{9A0CBCAB-7537-4D5C-9C61-5DFADE89EE5D}" destId="{125F6EC5-268D-4871-A1F4-8B35C2B627CF}" srcOrd="3" destOrd="0" parTransId="{64E0C60F-19C2-4DA0-8A69-973BF767D2CA}" sibTransId="{E990EA91-0F87-49B6-A1E2-4C7793F5ABD8}"/>
    <dgm:cxn modelId="{461ED3D4-21A3-4934-9D2D-42EB3DB4E53D}" srcId="{9A0CBCAB-7537-4D5C-9C61-5DFADE89EE5D}" destId="{9E5BB7A4-58EB-4DA3-AC83-ED53C1CC37C1}" srcOrd="2" destOrd="0" parTransId="{FA3E9BA6-ECB0-441D-9094-F87ACB1BBEDF}" sibTransId="{6E07F294-BFF2-44F9-8033-77F6D8959DC8}"/>
    <dgm:cxn modelId="{5A922C8B-3FA4-405C-8378-912C260506DA}" type="presOf" srcId="{125F6EC5-268D-4871-A1F4-8B35C2B627CF}" destId="{24C803E8-95BE-4928-8CC8-23F854845D30}" srcOrd="0" destOrd="0" presId="urn:microsoft.com/office/officeart/2005/8/layout/venn3"/>
    <dgm:cxn modelId="{F8D17A58-F57E-48C4-87CE-BBFD0BFFADF8}" type="presOf" srcId="{9E5BB7A4-58EB-4DA3-AC83-ED53C1CC37C1}" destId="{DB608E0E-55BB-4F28-8D26-FF5689F6849C}" srcOrd="0" destOrd="0" presId="urn:microsoft.com/office/officeart/2005/8/layout/venn3"/>
    <dgm:cxn modelId="{ABABB79F-B348-4D89-B3FB-004B60487250}" type="presOf" srcId="{9A0CBCAB-7537-4D5C-9C61-5DFADE89EE5D}" destId="{AA2A4AF1-CA7E-411B-9E4D-2CE6633C23B2}" srcOrd="0" destOrd="0" presId="urn:microsoft.com/office/officeart/2005/8/layout/venn3"/>
    <dgm:cxn modelId="{59A67024-187C-48FC-91C7-27BB5EDDE2EB}" type="presOf" srcId="{B342F71C-0935-494C-B638-D9E60026882A}" destId="{DF94FEE5-6127-4523-AFF5-FD5E8D6481E4}" srcOrd="0" destOrd="0" presId="urn:microsoft.com/office/officeart/2005/8/layout/venn3"/>
    <dgm:cxn modelId="{9EBA016A-911B-4378-9F10-2DD8990B062C}" srcId="{9A0CBCAB-7537-4D5C-9C61-5DFADE89EE5D}" destId="{D56B64E7-B795-4BF5-9FDD-D51CC22A6AE1}" srcOrd="0" destOrd="0" parTransId="{F07A03D5-4F5B-4D97-BD84-934086D03B39}" sibTransId="{5EB369AD-A556-405F-BFAF-3B8CE8F56C51}"/>
    <dgm:cxn modelId="{A1A4C45D-158F-4580-A78B-00BE4DCD6476}" srcId="{9A0CBCAB-7537-4D5C-9C61-5DFADE89EE5D}" destId="{B342F71C-0935-494C-B638-D9E60026882A}" srcOrd="1" destOrd="0" parTransId="{CDFCF50A-AF0F-4B05-91F3-F3F0F8506C50}" sibTransId="{A3B363B6-2EEF-4FC8-AAF0-4EC271F4DD0C}"/>
    <dgm:cxn modelId="{F3F09BCF-F3EF-402E-9A6B-D5F0D32F453F}" type="presOf" srcId="{D56B64E7-B795-4BF5-9FDD-D51CC22A6AE1}" destId="{6CFBA4EF-3C46-49EC-9467-7DB11AD99409}" srcOrd="0" destOrd="0" presId="urn:microsoft.com/office/officeart/2005/8/layout/venn3"/>
    <dgm:cxn modelId="{B63D9D9F-C99D-4398-B635-3D1534CED3D6}" type="presParOf" srcId="{AA2A4AF1-CA7E-411B-9E4D-2CE6633C23B2}" destId="{6CFBA4EF-3C46-49EC-9467-7DB11AD99409}" srcOrd="0" destOrd="0" presId="urn:microsoft.com/office/officeart/2005/8/layout/venn3"/>
    <dgm:cxn modelId="{5E7FE57F-C0BF-42DF-ABBF-226B9A5ABCFC}" type="presParOf" srcId="{AA2A4AF1-CA7E-411B-9E4D-2CE6633C23B2}" destId="{D9E0ECA3-4CDD-4231-BAC4-866C6B060E84}" srcOrd="1" destOrd="0" presId="urn:microsoft.com/office/officeart/2005/8/layout/venn3"/>
    <dgm:cxn modelId="{AA175C40-49CF-41B9-8C9C-6EE324DA2FA3}" type="presParOf" srcId="{AA2A4AF1-CA7E-411B-9E4D-2CE6633C23B2}" destId="{DF94FEE5-6127-4523-AFF5-FD5E8D6481E4}" srcOrd="2" destOrd="0" presId="urn:microsoft.com/office/officeart/2005/8/layout/venn3"/>
    <dgm:cxn modelId="{EA919506-E1DF-4F86-AE5D-EC10490F129E}" type="presParOf" srcId="{AA2A4AF1-CA7E-411B-9E4D-2CE6633C23B2}" destId="{769082DB-D953-4CFA-99E2-87A3C838658A}" srcOrd="3" destOrd="0" presId="urn:microsoft.com/office/officeart/2005/8/layout/venn3"/>
    <dgm:cxn modelId="{C30CC892-4E58-40ED-A919-BAFE926E5A91}" type="presParOf" srcId="{AA2A4AF1-CA7E-411B-9E4D-2CE6633C23B2}" destId="{DB608E0E-55BB-4F28-8D26-FF5689F6849C}" srcOrd="4" destOrd="0" presId="urn:microsoft.com/office/officeart/2005/8/layout/venn3"/>
    <dgm:cxn modelId="{E5991C06-75C4-451A-9E1A-F7346647352B}" type="presParOf" srcId="{AA2A4AF1-CA7E-411B-9E4D-2CE6633C23B2}" destId="{5FB4FB49-A6C9-40B9-ADD8-CCA34B639604}" srcOrd="5" destOrd="0" presId="urn:microsoft.com/office/officeart/2005/8/layout/venn3"/>
    <dgm:cxn modelId="{1CC55D9B-2522-4AD9-80B9-316BD209204F}" type="presParOf" srcId="{AA2A4AF1-CA7E-411B-9E4D-2CE6633C23B2}" destId="{24C803E8-95BE-4928-8CC8-23F854845D30}"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E25A1E-9AA2-42D7-8023-0121DDAD522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EDBCB4D9-2F50-45C1-840F-1D3D0E8B4157}">
      <dgm:prSet phldrT="[Text]" custT="1"/>
      <dgm:spPr>
        <a:solidFill>
          <a:srgbClr val="00B050"/>
        </a:solidFill>
      </dgm:spPr>
      <dgm:t>
        <a:bodyPr/>
        <a:lstStyle/>
        <a:p>
          <a:r>
            <a:rPr lang="en-US" sz="2000" dirty="0" smtClean="0">
              <a:latin typeface="Calibri"/>
              <a:cs typeface="Calibri"/>
            </a:rPr>
            <a:t>Data allow us to…</a:t>
          </a:r>
          <a:endParaRPr lang="en-US" sz="2000" dirty="0">
            <a:latin typeface="Calibri"/>
            <a:cs typeface="Calibri"/>
          </a:endParaRPr>
        </a:p>
      </dgm:t>
    </dgm:pt>
    <dgm:pt modelId="{2F16622E-E83F-4E32-ABF0-74619505E22A}" type="parTrans" cxnId="{06CF7FC9-721C-4D43-BEED-56522E5ABC16}">
      <dgm:prSet/>
      <dgm:spPr/>
      <dgm:t>
        <a:bodyPr/>
        <a:lstStyle/>
        <a:p>
          <a:endParaRPr lang="en-US"/>
        </a:p>
      </dgm:t>
    </dgm:pt>
    <dgm:pt modelId="{FB217FD8-9E13-4630-9024-5AA70DA8F1A0}" type="sibTrans" cxnId="{06CF7FC9-721C-4D43-BEED-56522E5ABC16}">
      <dgm:prSet/>
      <dgm:spPr/>
      <dgm:t>
        <a:bodyPr/>
        <a:lstStyle/>
        <a:p>
          <a:endParaRPr lang="en-US"/>
        </a:p>
      </dgm:t>
    </dgm:pt>
    <dgm:pt modelId="{3BC6C9A3-252C-4BFE-A21C-2C3BCE2F72D5}">
      <dgm:prSet phldrT="[Text]" custT="1"/>
      <dgm:spPr>
        <a:solidFill>
          <a:srgbClr val="025198"/>
        </a:solidFill>
      </dgm:spPr>
      <dgm:t>
        <a:bodyPr/>
        <a:lstStyle/>
        <a:p>
          <a:r>
            <a:rPr lang="en-US" sz="1800" dirty="0" smtClean="0">
              <a:latin typeface="Calibri"/>
              <a:cs typeface="Calibri"/>
            </a:rPr>
            <a:t>Estimate the rates of improvement (ROI) over time.</a:t>
          </a:r>
          <a:endParaRPr lang="en-US" sz="1800" dirty="0">
            <a:latin typeface="Calibri"/>
            <a:cs typeface="Calibri"/>
          </a:endParaRPr>
        </a:p>
      </dgm:t>
    </dgm:pt>
    <dgm:pt modelId="{5BD7692D-03F5-40F0-931A-346FD686EE9B}" type="parTrans" cxnId="{D551A5C4-7886-40F7-8BC0-0F4185189CBB}">
      <dgm:prSet/>
      <dgm:spPr>
        <a:solidFill>
          <a:schemeClr val="accent3">
            <a:lumMod val="50000"/>
          </a:schemeClr>
        </a:solidFill>
      </dgm:spPr>
      <dgm:t>
        <a:bodyPr/>
        <a:lstStyle/>
        <a:p>
          <a:endParaRPr lang="en-US"/>
        </a:p>
      </dgm:t>
    </dgm:pt>
    <dgm:pt modelId="{BEE379F7-E25D-43A9-868A-98D352165968}" type="sibTrans" cxnId="{D551A5C4-7886-40F7-8BC0-0F4185189CBB}">
      <dgm:prSet/>
      <dgm:spPr/>
      <dgm:t>
        <a:bodyPr/>
        <a:lstStyle/>
        <a:p>
          <a:endParaRPr lang="en-US"/>
        </a:p>
      </dgm:t>
    </dgm:pt>
    <dgm:pt modelId="{FE36F305-A163-4576-BEBA-7D1008C01D81}">
      <dgm:prSet phldrT="[Text]" custT="1"/>
      <dgm:spPr>
        <a:solidFill>
          <a:srgbClr val="025198"/>
        </a:solidFill>
      </dgm:spPr>
      <dgm:t>
        <a:bodyPr/>
        <a:lstStyle/>
        <a:p>
          <a:r>
            <a:rPr lang="en-US" sz="1800" dirty="0" smtClean="0">
              <a:latin typeface="Calibri"/>
              <a:cs typeface="Calibri"/>
            </a:rPr>
            <a:t>Compare the efficacy of different forms of instruction.</a:t>
          </a:r>
          <a:endParaRPr lang="en-US" sz="1800" dirty="0">
            <a:latin typeface="Calibri"/>
            <a:cs typeface="Calibri"/>
          </a:endParaRPr>
        </a:p>
      </dgm:t>
    </dgm:pt>
    <dgm:pt modelId="{D5C6CC5A-8047-4932-A182-17ECF292B2AF}" type="parTrans" cxnId="{C429298B-BDAF-480B-BFD1-306429FCE1E8}">
      <dgm:prSet/>
      <dgm:spPr>
        <a:solidFill>
          <a:schemeClr val="accent3">
            <a:lumMod val="50000"/>
          </a:schemeClr>
        </a:solidFill>
      </dgm:spPr>
      <dgm:t>
        <a:bodyPr/>
        <a:lstStyle/>
        <a:p>
          <a:endParaRPr lang="en-US"/>
        </a:p>
      </dgm:t>
    </dgm:pt>
    <dgm:pt modelId="{8EB992B3-A5C0-45C1-8C41-8042B49B8CCA}" type="sibTrans" cxnId="{C429298B-BDAF-480B-BFD1-306429FCE1E8}">
      <dgm:prSet/>
      <dgm:spPr/>
      <dgm:t>
        <a:bodyPr/>
        <a:lstStyle/>
        <a:p>
          <a:endParaRPr lang="en-US"/>
        </a:p>
      </dgm:t>
    </dgm:pt>
    <dgm:pt modelId="{CE9CD007-1E37-443C-A7F6-41B116784173}">
      <dgm:prSet custT="1"/>
      <dgm:spPr>
        <a:solidFill>
          <a:srgbClr val="025198"/>
        </a:solidFill>
      </dgm:spPr>
      <dgm:t>
        <a:bodyPr/>
        <a:lstStyle/>
        <a:p>
          <a:r>
            <a:rPr lang="en-US" sz="1800" dirty="0" smtClean="0">
              <a:latin typeface="Calibri"/>
              <a:cs typeface="Calibri"/>
            </a:rPr>
            <a:t>Identify students who are not demonstrating adequate progress.</a:t>
          </a:r>
          <a:endParaRPr lang="en-US" sz="1800" dirty="0">
            <a:latin typeface="Calibri"/>
            <a:cs typeface="Calibri"/>
          </a:endParaRPr>
        </a:p>
      </dgm:t>
    </dgm:pt>
    <dgm:pt modelId="{C4FE7B3E-50EC-4D8B-B34B-6A0C008C070A}" type="parTrans" cxnId="{CE2E4E8B-0F04-4D60-9373-0B5246B78AFA}">
      <dgm:prSet/>
      <dgm:spPr>
        <a:solidFill>
          <a:schemeClr val="accent3">
            <a:lumMod val="50000"/>
          </a:schemeClr>
        </a:solidFill>
      </dgm:spPr>
      <dgm:t>
        <a:bodyPr/>
        <a:lstStyle/>
        <a:p>
          <a:endParaRPr lang="en-US"/>
        </a:p>
      </dgm:t>
    </dgm:pt>
    <dgm:pt modelId="{AB9F7694-4C01-4300-B7C7-E9A0765F7CB1}" type="sibTrans" cxnId="{CE2E4E8B-0F04-4D60-9373-0B5246B78AFA}">
      <dgm:prSet/>
      <dgm:spPr/>
      <dgm:t>
        <a:bodyPr/>
        <a:lstStyle/>
        <a:p>
          <a:endParaRPr lang="en-US"/>
        </a:p>
      </dgm:t>
    </dgm:pt>
    <dgm:pt modelId="{42B3EF34-2D3B-4BE9-A568-709C6F4568FF}">
      <dgm:prSet custT="1"/>
      <dgm:spPr>
        <a:solidFill>
          <a:srgbClr val="025198"/>
        </a:solidFill>
      </dgm:spPr>
      <dgm:t>
        <a:bodyPr/>
        <a:lstStyle/>
        <a:p>
          <a:r>
            <a:rPr lang="en-US" sz="1800" dirty="0" smtClean="0">
              <a:latin typeface="Calibri"/>
              <a:cs typeface="Calibri"/>
            </a:rPr>
            <a:t>Determine when an instructional change is needed.</a:t>
          </a:r>
          <a:endParaRPr lang="en-US" sz="1800" dirty="0">
            <a:latin typeface="Calibri"/>
            <a:cs typeface="Calibri"/>
          </a:endParaRPr>
        </a:p>
      </dgm:t>
    </dgm:pt>
    <dgm:pt modelId="{0ACD95D1-0391-4A6F-8532-BD0207B98C99}" type="parTrans" cxnId="{761D001D-26E0-4A87-9E64-A5DBBD9C7DA5}">
      <dgm:prSet/>
      <dgm:spPr>
        <a:solidFill>
          <a:schemeClr val="accent3">
            <a:lumMod val="50000"/>
          </a:schemeClr>
        </a:solidFill>
      </dgm:spPr>
      <dgm:t>
        <a:bodyPr/>
        <a:lstStyle/>
        <a:p>
          <a:endParaRPr lang="en-US"/>
        </a:p>
      </dgm:t>
    </dgm:pt>
    <dgm:pt modelId="{3CECF216-0E43-4E03-A336-7322D0E76EB4}" type="sibTrans" cxnId="{761D001D-26E0-4A87-9E64-A5DBBD9C7DA5}">
      <dgm:prSet/>
      <dgm:spPr/>
      <dgm:t>
        <a:bodyPr/>
        <a:lstStyle/>
        <a:p>
          <a:endParaRPr lang="en-US"/>
        </a:p>
      </dgm:t>
    </dgm:pt>
    <dgm:pt modelId="{AF18EB13-BEED-4556-A30E-1E943BF45B6D}" type="pres">
      <dgm:prSet presAssocID="{20E25A1E-9AA2-42D7-8023-0121DDAD522E}" presName="cycle" presStyleCnt="0">
        <dgm:presLayoutVars>
          <dgm:chMax val="1"/>
          <dgm:dir/>
          <dgm:animLvl val="ctr"/>
          <dgm:resizeHandles val="exact"/>
        </dgm:presLayoutVars>
      </dgm:prSet>
      <dgm:spPr/>
      <dgm:t>
        <a:bodyPr/>
        <a:lstStyle/>
        <a:p>
          <a:endParaRPr lang="en-US"/>
        </a:p>
      </dgm:t>
    </dgm:pt>
    <dgm:pt modelId="{C4476550-6511-4593-86CA-5E87C4D26F50}" type="pres">
      <dgm:prSet presAssocID="{EDBCB4D9-2F50-45C1-840F-1D3D0E8B4157}" presName="centerShape" presStyleLbl="node0" presStyleIdx="0" presStyleCnt="1" custScaleX="79780" custScaleY="71350" custLinFactNeighborY="-12922"/>
      <dgm:spPr/>
      <dgm:t>
        <a:bodyPr/>
        <a:lstStyle/>
        <a:p>
          <a:endParaRPr lang="en-US"/>
        </a:p>
      </dgm:t>
    </dgm:pt>
    <dgm:pt modelId="{2467E778-F970-4D71-B9D2-3292FB8A7219}" type="pres">
      <dgm:prSet presAssocID="{5BD7692D-03F5-40F0-931A-346FD686EE9B}" presName="parTrans" presStyleLbl="bgSibTrans2D1" presStyleIdx="0" presStyleCnt="4" custAng="1104542" custFlipHor="1" custScaleX="27376" custScaleY="53677" custLinFactNeighborX="38925" custLinFactNeighborY="29027"/>
      <dgm:spPr/>
      <dgm:t>
        <a:bodyPr/>
        <a:lstStyle/>
        <a:p>
          <a:endParaRPr lang="en-US"/>
        </a:p>
      </dgm:t>
    </dgm:pt>
    <dgm:pt modelId="{1549E20F-65EF-484A-A63C-3BF5B9637A83}" type="pres">
      <dgm:prSet presAssocID="{3BC6C9A3-252C-4BFE-A21C-2C3BCE2F72D5}" presName="node" presStyleLbl="node1" presStyleIdx="0" presStyleCnt="4" custScaleX="123456" custScaleY="73805" custRadScaleRad="99754" custRadScaleInc="-7602">
        <dgm:presLayoutVars>
          <dgm:bulletEnabled val="1"/>
        </dgm:presLayoutVars>
      </dgm:prSet>
      <dgm:spPr/>
      <dgm:t>
        <a:bodyPr/>
        <a:lstStyle/>
        <a:p>
          <a:endParaRPr lang="en-US"/>
        </a:p>
      </dgm:t>
    </dgm:pt>
    <dgm:pt modelId="{155E36FD-1A0F-4BF9-A044-88F0B85558F1}" type="pres">
      <dgm:prSet presAssocID="{D5C6CC5A-8047-4932-A182-17ECF292B2AF}" presName="parTrans" presStyleLbl="bgSibTrans2D1" presStyleIdx="1" presStyleCnt="4" custAng="12059036" custScaleX="29953" custScaleY="53677" custLinFactNeighborX="18090" custLinFactNeighborY="65223" custRadScaleRad="93494" custRadScaleInc="-2147483648"/>
      <dgm:spPr/>
      <dgm:t>
        <a:bodyPr/>
        <a:lstStyle/>
        <a:p>
          <a:endParaRPr lang="en-US"/>
        </a:p>
      </dgm:t>
    </dgm:pt>
    <dgm:pt modelId="{E765FE02-8B9B-47C6-ABA5-737989C31CC4}" type="pres">
      <dgm:prSet presAssocID="{FE36F305-A163-4576-BEBA-7D1008C01D81}" presName="node" presStyleLbl="node1" presStyleIdx="1" presStyleCnt="4" custScaleX="139559" custScaleY="80515" custRadScaleRad="109412" custRadScaleInc="-21643">
        <dgm:presLayoutVars>
          <dgm:bulletEnabled val="1"/>
        </dgm:presLayoutVars>
      </dgm:prSet>
      <dgm:spPr/>
      <dgm:t>
        <a:bodyPr/>
        <a:lstStyle/>
        <a:p>
          <a:endParaRPr lang="en-US"/>
        </a:p>
      </dgm:t>
    </dgm:pt>
    <dgm:pt modelId="{D6E8DE8C-8A98-47E2-8C9E-8D6B96873FD5}" type="pres">
      <dgm:prSet presAssocID="{C4FE7B3E-50EC-4D8B-B34B-6A0C008C070A}" presName="parTrans" presStyleLbl="bgSibTrans2D1" presStyleIdx="2" presStyleCnt="4" custAng="9818284" custScaleX="29167" custScaleY="53677" custLinFactNeighborX="-19675" custLinFactNeighborY="64539"/>
      <dgm:spPr/>
      <dgm:t>
        <a:bodyPr/>
        <a:lstStyle/>
        <a:p>
          <a:endParaRPr lang="en-US"/>
        </a:p>
      </dgm:t>
    </dgm:pt>
    <dgm:pt modelId="{FC09DC9C-857F-4E69-84DE-E5D464085700}" type="pres">
      <dgm:prSet presAssocID="{CE9CD007-1E37-443C-A7F6-41B116784173}" presName="node" presStyleLbl="node1" presStyleIdx="2" presStyleCnt="4" custScaleX="139559" custScaleY="80515" custRadScaleRad="111660" custRadScaleInc="24207">
        <dgm:presLayoutVars>
          <dgm:bulletEnabled val="1"/>
        </dgm:presLayoutVars>
      </dgm:prSet>
      <dgm:spPr/>
      <dgm:t>
        <a:bodyPr/>
        <a:lstStyle/>
        <a:p>
          <a:endParaRPr lang="en-US"/>
        </a:p>
      </dgm:t>
    </dgm:pt>
    <dgm:pt modelId="{E318B82C-59EE-420F-A248-B5CE1624A9E4}" type="pres">
      <dgm:prSet presAssocID="{0ACD95D1-0391-4A6F-8532-BD0207B98C99}" presName="parTrans" presStyleLbl="bgSibTrans2D1" presStyleIdx="3" presStyleCnt="4" custAng="11050623" custScaleX="28610" custScaleY="53677" custLinFactNeighborX="-37526" custLinFactNeighborY="28207"/>
      <dgm:spPr/>
      <dgm:t>
        <a:bodyPr/>
        <a:lstStyle/>
        <a:p>
          <a:endParaRPr lang="en-US"/>
        </a:p>
      </dgm:t>
    </dgm:pt>
    <dgm:pt modelId="{053A2683-9B55-413E-859F-791AD901B2B5}" type="pres">
      <dgm:prSet presAssocID="{42B3EF34-2D3B-4BE9-A568-709C6F4568FF}" presName="node" presStyleLbl="node1" presStyleIdx="3" presStyleCnt="4" custScaleX="123456" custScaleY="73805" custRadScaleRad="101755" custRadScaleInc="9911">
        <dgm:presLayoutVars>
          <dgm:bulletEnabled val="1"/>
        </dgm:presLayoutVars>
      </dgm:prSet>
      <dgm:spPr/>
      <dgm:t>
        <a:bodyPr/>
        <a:lstStyle/>
        <a:p>
          <a:endParaRPr lang="en-US"/>
        </a:p>
      </dgm:t>
    </dgm:pt>
  </dgm:ptLst>
  <dgm:cxnLst>
    <dgm:cxn modelId="{2419829B-33DF-4D75-B0CB-953AA3319D74}" type="presOf" srcId="{EDBCB4D9-2F50-45C1-840F-1D3D0E8B4157}" destId="{C4476550-6511-4593-86CA-5E87C4D26F50}" srcOrd="0" destOrd="0" presId="urn:microsoft.com/office/officeart/2005/8/layout/radial4"/>
    <dgm:cxn modelId="{1F861D7C-DFD1-4B19-82DD-609346B821FE}" type="presOf" srcId="{42B3EF34-2D3B-4BE9-A568-709C6F4568FF}" destId="{053A2683-9B55-413E-859F-791AD901B2B5}" srcOrd="0" destOrd="0" presId="urn:microsoft.com/office/officeart/2005/8/layout/radial4"/>
    <dgm:cxn modelId="{F13619E5-8ECE-483E-89D2-E2446129B3FD}" type="presOf" srcId="{CE9CD007-1E37-443C-A7F6-41B116784173}" destId="{FC09DC9C-857F-4E69-84DE-E5D464085700}" srcOrd="0" destOrd="0" presId="urn:microsoft.com/office/officeart/2005/8/layout/radial4"/>
    <dgm:cxn modelId="{761D001D-26E0-4A87-9E64-A5DBBD9C7DA5}" srcId="{EDBCB4D9-2F50-45C1-840F-1D3D0E8B4157}" destId="{42B3EF34-2D3B-4BE9-A568-709C6F4568FF}" srcOrd="3" destOrd="0" parTransId="{0ACD95D1-0391-4A6F-8532-BD0207B98C99}" sibTransId="{3CECF216-0E43-4E03-A336-7322D0E76EB4}"/>
    <dgm:cxn modelId="{CE2E4E8B-0F04-4D60-9373-0B5246B78AFA}" srcId="{EDBCB4D9-2F50-45C1-840F-1D3D0E8B4157}" destId="{CE9CD007-1E37-443C-A7F6-41B116784173}" srcOrd="2" destOrd="0" parTransId="{C4FE7B3E-50EC-4D8B-B34B-6A0C008C070A}" sibTransId="{AB9F7694-4C01-4300-B7C7-E9A0765F7CB1}"/>
    <dgm:cxn modelId="{C429298B-BDAF-480B-BFD1-306429FCE1E8}" srcId="{EDBCB4D9-2F50-45C1-840F-1D3D0E8B4157}" destId="{FE36F305-A163-4576-BEBA-7D1008C01D81}" srcOrd="1" destOrd="0" parTransId="{D5C6CC5A-8047-4932-A182-17ECF292B2AF}" sibTransId="{8EB992B3-A5C0-45C1-8C41-8042B49B8CCA}"/>
    <dgm:cxn modelId="{B3B51DC2-4DB3-4978-8F5C-E39C49C6D164}" type="presOf" srcId="{20E25A1E-9AA2-42D7-8023-0121DDAD522E}" destId="{AF18EB13-BEED-4556-A30E-1E943BF45B6D}" srcOrd="0" destOrd="0" presId="urn:microsoft.com/office/officeart/2005/8/layout/radial4"/>
    <dgm:cxn modelId="{CA3F2304-423B-4031-9572-1469FDA174B0}" type="presOf" srcId="{5BD7692D-03F5-40F0-931A-346FD686EE9B}" destId="{2467E778-F970-4D71-B9D2-3292FB8A7219}" srcOrd="0" destOrd="0" presId="urn:microsoft.com/office/officeart/2005/8/layout/radial4"/>
    <dgm:cxn modelId="{D551A5C4-7886-40F7-8BC0-0F4185189CBB}" srcId="{EDBCB4D9-2F50-45C1-840F-1D3D0E8B4157}" destId="{3BC6C9A3-252C-4BFE-A21C-2C3BCE2F72D5}" srcOrd="0" destOrd="0" parTransId="{5BD7692D-03F5-40F0-931A-346FD686EE9B}" sibTransId="{BEE379F7-E25D-43A9-868A-98D352165968}"/>
    <dgm:cxn modelId="{9626DD94-ABA3-4BBB-89A1-E61CF12F8BBD}" type="presOf" srcId="{C4FE7B3E-50EC-4D8B-B34B-6A0C008C070A}" destId="{D6E8DE8C-8A98-47E2-8C9E-8D6B96873FD5}" srcOrd="0" destOrd="0" presId="urn:microsoft.com/office/officeart/2005/8/layout/radial4"/>
    <dgm:cxn modelId="{DE0FA6EA-641F-44F1-BE49-30FD141397C2}" type="presOf" srcId="{0ACD95D1-0391-4A6F-8532-BD0207B98C99}" destId="{E318B82C-59EE-420F-A248-B5CE1624A9E4}" srcOrd="0" destOrd="0" presId="urn:microsoft.com/office/officeart/2005/8/layout/radial4"/>
    <dgm:cxn modelId="{8A211DCD-4E76-431B-960A-1CF3EA568C37}" type="presOf" srcId="{FE36F305-A163-4576-BEBA-7D1008C01D81}" destId="{E765FE02-8B9B-47C6-ABA5-737989C31CC4}" srcOrd="0" destOrd="0" presId="urn:microsoft.com/office/officeart/2005/8/layout/radial4"/>
    <dgm:cxn modelId="{86D3D8B6-FB94-4242-A82A-BA01287B0345}" type="presOf" srcId="{D5C6CC5A-8047-4932-A182-17ECF292B2AF}" destId="{155E36FD-1A0F-4BF9-A044-88F0B85558F1}" srcOrd="0" destOrd="0" presId="urn:microsoft.com/office/officeart/2005/8/layout/radial4"/>
    <dgm:cxn modelId="{06CF7FC9-721C-4D43-BEED-56522E5ABC16}" srcId="{20E25A1E-9AA2-42D7-8023-0121DDAD522E}" destId="{EDBCB4D9-2F50-45C1-840F-1D3D0E8B4157}" srcOrd="0" destOrd="0" parTransId="{2F16622E-E83F-4E32-ABF0-74619505E22A}" sibTransId="{FB217FD8-9E13-4630-9024-5AA70DA8F1A0}"/>
    <dgm:cxn modelId="{0AF2FCAB-8D01-4816-8E61-4DA31E208AD9}" type="presOf" srcId="{3BC6C9A3-252C-4BFE-A21C-2C3BCE2F72D5}" destId="{1549E20F-65EF-484A-A63C-3BF5B9637A83}" srcOrd="0" destOrd="0" presId="urn:microsoft.com/office/officeart/2005/8/layout/radial4"/>
    <dgm:cxn modelId="{DEDE50D7-08D2-4964-B5D5-444E6ADD8086}" type="presParOf" srcId="{AF18EB13-BEED-4556-A30E-1E943BF45B6D}" destId="{C4476550-6511-4593-86CA-5E87C4D26F50}" srcOrd="0" destOrd="0" presId="urn:microsoft.com/office/officeart/2005/8/layout/radial4"/>
    <dgm:cxn modelId="{48AF11B9-1E07-4AB2-B40A-BB5184E3F84F}" type="presParOf" srcId="{AF18EB13-BEED-4556-A30E-1E943BF45B6D}" destId="{2467E778-F970-4D71-B9D2-3292FB8A7219}" srcOrd="1" destOrd="0" presId="urn:microsoft.com/office/officeart/2005/8/layout/radial4"/>
    <dgm:cxn modelId="{F4AEA708-5106-46D2-AE14-4FB3174EFD05}" type="presParOf" srcId="{AF18EB13-BEED-4556-A30E-1E943BF45B6D}" destId="{1549E20F-65EF-484A-A63C-3BF5B9637A83}" srcOrd="2" destOrd="0" presId="urn:microsoft.com/office/officeart/2005/8/layout/radial4"/>
    <dgm:cxn modelId="{501AD948-1303-426A-823F-A0FC05ADE693}" type="presParOf" srcId="{AF18EB13-BEED-4556-A30E-1E943BF45B6D}" destId="{155E36FD-1A0F-4BF9-A044-88F0B85558F1}" srcOrd="3" destOrd="0" presId="urn:microsoft.com/office/officeart/2005/8/layout/radial4"/>
    <dgm:cxn modelId="{EF389AA1-F59E-4713-A0F4-B56F4155BB62}" type="presParOf" srcId="{AF18EB13-BEED-4556-A30E-1E943BF45B6D}" destId="{E765FE02-8B9B-47C6-ABA5-737989C31CC4}" srcOrd="4" destOrd="0" presId="urn:microsoft.com/office/officeart/2005/8/layout/radial4"/>
    <dgm:cxn modelId="{1A5E7523-EFEE-475E-AD89-7D9ACE30271A}" type="presParOf" srcId="{AF18EB13-BEED-4556-A30E-1E943BF45B6D}" destId="{D6E8DE8C-8A98-47E2-8C9E-8D6B96873FD5}" srcOrd="5" destOrd="0" presId="urn:microsoft.com/office/officeart/2005/8/layout/radial4"/>
    <dgm:cxn modelId="{5A421BAC-C1CA-4D2B-846B-75B2686905C2}" type="presParOf" srcId="{AF18EB13-BEED-4556-A30E-1E943BF45B6D}" destId="{FC09DC9C-857F-4E69-84DE-E5D464085700}" srcOrd="6" destOrd="0" presId="urn:microsoft.com/office/officeart/2005/8/layout/radial4"/>
    <dgm:cxn modelId="{4962A943-9F5E-4D98-BEF3-EA2CE4F82F4C}" type="presParOf" srcId="{AF18EB13-BEED-4556-A30E-1E943BF45B6D}" destId="{E318B82C-59EE-420F-A248-B5CE1624A9E4}" srcOrd="7" destOrd="0" presId="urn:microsoft.com/office/officeart/2005/8/layout/radial4"/>
    <dgm:cxn modelId="{7524BB14-34BB-42C2-9917-73A19142F9A5}" type="presParOf" srcId="{AF18EB13-BEED-4556-A30E-1E943BF45B6D}" destId="{053A2683-9B55-413E-859F-791AD901B2B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EE6512-CA6E-634C-B7C8-D9A24E3AADA9}"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EAE42D7E-D233-FC44-ABCF-67F199DF8F13}">
      <dgm:prSet phldrT="[Text]"/>
      <dgm:spPr>
        <a:solidFill>
          <a:srgbClr val="BEE3FE"/>
        </a:solidFill>
      </dgm:spPr>
      <dgm:t>
        <a:bodyPr/>
        <a:lstStyle/>
        <a:p>
          <a:pPr algn="l"/>
          <a:r>
            <a:rPr lang="en-US" dirty="0" smtClean="0">
              <a:solidFill>
                <a:schemeClr val="accent4"/>
              </a:solidFill>
              <a:latin typeface="Calibri"/>
              <a:cs typeface="Calibri"/>
            </a:rPr>
            <a:t>Smaller steps</a:t>
          </a:r>
          <a:endParaRPr lang="en-US" dirty="0">
            <a:solidFill>
              <a:schemeClr val="accent4"/>
            </a:solidFill>
            <a:latin typeface="Calibri"/>
            <a:cs typeface="Calibri"/>
          </a:endParaRPr>
        </a:p>
      </dgm:t>
    </dgm:pt>
    <dgm:pt modelId="{6448C7CD-B7CD-7244-ABE4-923450272101}" type="parTrans" cxnId="{08119BF1-ACBF-414F-A443-07EEBEF10C36}">
      <dgm:prSet/>
      <dgm:spPr/>
      <dgm:t>
        <a:bodyPr/>
        <a:lstStyle/>
        <a:p>
          <a:endParaRPr lang="en-US">
            <a:latin typeface="Calibri"/>
            <a:cs typeface="Calibri"/>
          </a:endParaRPr>
        </a:p>
      </dgm:t>
    </dgm:pt>
    <dgm:pt modelId="{65A25532-C307-D449-9E28-D07BF45E8FDD}" type="sibTrans" cxnId="{08119BF1-ACBF-414F-A443-07EEBEF10C36}">
      <dgm:prSet/>
      <dgm:spPr/>
      <dgm:t>
        <a:bodyPr/>
        <a:lstStyle/>
        <a:p>
          <a:endParaRPr lang="en-US">
            <a:latin typeface="Calibri"/>
            <a:cs typeface="Calibri"/>
          </a:endParaRPr>
        </a:p>
      </dgm:t>
    </dgm:pt>
    <dgm:pt modelId="{0A1F3B90-3716-FC45-8EB8-86C9707DC09A}">
      <dgm:prSet phldrT="[Text]"/>
      <dgm:spPr>
        <a:solidFill>
          <a:srgbClr val="BEE3FE"/>
        </a:solidFill>
      </dgm:spPr>
      <dgm:t>
        <a:bodyPr/>
        <a:lstStyle/>
        <a:p>
          <a:r>
            <a:rPr lang="en-US" dirty="0" smtClean="0">
              <a:solidFill>
                <a:schemeClr val="accent4"/>
              </a:solidFill>
              <a:latin typeface="Calibri"/>
              <a:cs typeface="Calibri"/>
            </a:rPr>
            <a:t>Precise language</a:t>
          </a:r>
          <a:endParaRPr lang="en-US" dirty="0">
            <a:solidFill>
              <a:schemeClr val="accent4"/>
            </a:solidFill>
            <a:latin typeface="Calibri"/>
            <a:cs typeface="Calibri"/>
          </a:endParaRPr>
        </a:p>
      </dgm:t>
    </dgm:pt>
    <dgm:pt modelId="{12B3E009-D31C-E141-B2CC-FE966BA74E05}" type="parTrans" cxnId="{627B202B-166C-924F-B399-2C05DC06CE2F}">
      <dgm:prSet/>
      <dgm:spPr/>
      <dgm:t>
        <a:bodyPr/>
        <a:lstStyle/>
        <a:p>
          <a:endParaRPr lang="en-US">
            <a:latin typeface="Calibri"/>
            <a:cs typeface="Calibri"/>
          </a:endParaRPr>
        </a:p>
      </dgm:t>
    </dgm:pt>
    <dgm:pt modelId="{20FF2978-C399-714B-B151-975FC71601F8}" type="sibTrans" cxnId="{627B202B-166C-924F-B399-2C05DC06CE2F}">
      <dgm:prSet/>
      <dgm:spPr/>
      <dgm:t>
        <a:bodyPr/>
        <a:lstStyle/>
        <a:p>
          <a:endParaRPr lang="en-US">
            <a:latin typeface="Calibri"/>
            <a:cs typeface="Calibri"/>
          </a:endParaRPr>
        </a:p>
      </dgm:t>
    </dgm:pt>
    <dgm:pt modelId="{56B0A025-5B31-C949-B2B5-4A97B60BF985}">
      <dgm:prSet phldrT="[Text]"/>
      <dgm:spPr>
        <a:solidFill>
          <a:srgbClr val="BEE3FE"/>
        </a:solidFill>
      </dgm:spPr>
      <dgm:t>
        <a:bodyPr/>
        <a:lstStyle/>
        <a:p>
          <a:r>
            <a:rPr lang="en-US" dirty="0" smtClean="0">
              <a:solidFill>
                <a:schemeClr val="accent4"/>
              </a:solidFill>
              <a:latin typeface="Calibri"/>
              <a:cs typeface="Calibri"/>
            </a:rPr>
            <a:t>Repeat language</a:t>
          </a:r>
          <a:endParaRPr lang="en-US" dirty="0">
            <a:solidFill>
              <a:schemeClr val="accent4"/>
            </a:solidFill>
            <a:latin typeface="Calibri"/>
            <a:cs typeface="Calibri"/>
          </a:endParaRPr>
        </a:p>
      </dgm:t>
    </dgm:pt>
    <dgm:pt modelId="{DAB1A435-F40C-2F48-B15F-F5738C88812F}" type="parTrans" cxnId="{9A3CBEFD-16FA-1947-8221-FA3231E12B6E}">
      <dgm:prSet/>
      <dgm:spPr/>
      <dgm:t>
        <a:bodyPr/>
        <a:lstStyle/>
        <a:p>
          <a:endParaRPr lang="en-US">
            <a:latin typeface="Calibri"/>
            <a:cs typeface="Calibri"/>
          </a:endParaRPr>
        </a:p>
      </dgm:t>
    </dgm:pt>
    <dgm:pt modelId="{3EA28AF6-465C-5F4A-8EEC-3A84EED1FC33}" type="sibTrans" cxnId="{9A3CBEFD-16FA-1947-8221-FA3231E12B6E}">
      <dgm:prSet/>
      <dgm:spPr/>
      <dgm:t>
        <a:bodyPr/>
        <a:lstStyle/>
        <a:p>
          <a:endParaRPr lang="en-US">
            <a:latin typeface="Calibri"/>
            <a:cs typeface="Calibri"/>
          </a:endParaRPr>
        </a:p>
      </dgm:t>
    </dgm:pt>
    <dgm:pt modelId="{516E8C47-CD85-B440-9FC1-D968AA38FAC3}">
      <dgm:prSet phldrT="[Text]"/>
      <dgm:spPr>
        <a:solidFill>
          <a:srgbClr val="BEE3FE"/>
        </a:solidFill>
      </dgm:spPr>
      <dgm:t>
        <a:bodyPr/>
        <a:lstStyle/>
        <a:p>
          <a:r>
            <a:rPr lang="en-US" dirty="0" smtClean="0">
              <a:solidFill>
                <a:schemeClr val="accent4"/>
              </a:solidFill>
              <a:latin typeface="Calibri"/>
              <a:cs typeface="Calibri"/>
            </a:rPr>
            <a:t>Student explains</a:t>
          </a:r>
          <a:endParaRPr lang="en-US" dirty="0">
            <a:solidFill>
              <a:schemeClr val="accent4"/>
            </a:solidFill>
            <a:latin typeface="Calibri"/>
            <a:cs typeface="Calibri"/>
          </a:endParaRPr>
        </a:p>
      </dgm:t>
    </dgm:pt>
    <dgm:pt modelId="{8657D6D9-2CA1-6649-B817-8F04DCD8CED6}" type="parTrans" cxnId="{708503D2-4951-AD4F-8022-276DC0DF03DB}">
      <dgm:prSet/>
      <dgm:spPr/>
      <dgm:t>
        <a:bodyPr/>
        <a:lstStyle/>
        <a:p>
          <a:endParaRPr lang="en-US">
            <a:latin typeface="Calibri"/>
            <a:cs typeface="Calibri"/>
          </a:endParaRPr>
        </a:p>
      </dgm:t>
    </dgm:pt>
    <dgm:pt modelId="{2F01B2BB-F79E-8F41-8332-E4E4186BBED3}" type="sibTrans" cxnId="{708503D2-4951-AD4F-8022-276DC0DF03DB}">
      <dgm:prSet/>
      <dgm:spPr/>
      <dgm:t>
        <a:bodyPr/>
        <a:lstStyle/>
        <a:p>
          <a:endParaRPr lang="en-US">
            <a:latin typeface="Calibri"/>
            <a:cs typeface="Calibri"/>
          </a:endParaRPr>
        </a:p>
      </dgm:t>
    </dgm:pt>
    <dgm:pt modelId="{0B6208EE-AF8D-564F-885D-D928F8FC20A8}">
      <dgm:prSet phldrT="[Text]"/>
      <dgm:spPr>
        <a:solidFill>
          <a:srgbClr val="BEE3FE"/>
        </a:solidFill>
      </dgm:spPr>
      <dgm:t>
        <a:bodyPr/>
        <a:lstStyle/>
        <a:p>
          <a:r>
            <a:rPr lang="en-US" dirty="0" smtClean="0">
              <a:solidFill>
                <a:schemeClr val="accent4"/>
              </a:solidFill>
              <a:latin typeface="Calibri"/>
              <a:cs typeface="Calibri"/>
            </a:rPr>
            <a:t>Modeling</a:t>
          </a:r>
          <a:endParaRPr lang="en-US" dirty="0">
            <a:solidFill>
              <a:schemeClr val="accent4"/>
            </a:solidFill>
            <a:latin typeface="Calibri"/>
            <a:cs typeface="Calibri"/>
          </a:endParaRPr>
        </a:p>
      </dgm:t>
    </dgm:pt>
    <dgm:pt modelId="{F60524A1-2402-3D43-A595-A294A7B60177}" type="parTrans" cxnId="{94F9D841-657C-E34F-996B-7D0890D5723F}">
      <dgm:prSet/>
      <dgm:spPr/>
      <dgm:t>
        <a:bodyPr/>
        <a:lstStyle/>
        <a:p>
          <a:endParaRPr lang="en-US">
            <a:latin typeface="Calibri"/>
            <a:cs typeface="Calibri"/>
          </a:endParaRPr>
        </a:p>
      </dgm:t>
    </dgm:pt>
    <dgm:pt modelId="{B2758BA0-6382-AB4D-9FE7-8BEDB1F4D946}" type="sibTrans" cxnId="{94F9D841-657C-E34F-996B-7D0890D5723F}">
      <dgm:prSet/>
      <dgm:spPr/>
      <dgm:t>
        <a:bodyPr/>
        <a:lstStyle/>
        <a:p>
          <a:endParaRPr lang="en-US">
            <a:latin typeface="Calibri"/>
            <a:cs typeface="Calibri"/>
          </a:endParaRPr>
        </a:p>
      </dgm:t>
    </dgm:pt>
    <dgm:pt modelId="{81E6C9DF-D96C-0A46-95AB-F13D474C6383}">
      <dgm:prSet phldrT="[Text]"/>
      <dgm:spPr>
        <a:solidFill>
          <a:srgbClr val="BEE3FE"/>
        </a:solidFill>
      </dgm:spPr>
      <dgm:t>
        <a:bodyPr/>
        <a:lstStyle/>
        <a:p>
          <a:r>
            <a:rPr lang="en-US" dirty="0" smtClean="0">
              <a:solidFill>
                <a:schemeClr val="accent4"/>
              </a:solidFill>
              <a:latin typeface="Calibri"/>
              <a:cs typeface="Calibri"/>
            </a:rPr>
            <a:t>Manipulatives</a:t>
          </a:r>
          <a:endParaRPr lang="en-US" dirty="0">
            <a:solidFill>
              <a:schemeClr val="accent4"/>
            </a:solidFill>
            <a:latin typeface="Calibri"/>
            <a:cs typeface="Calibri"/>
          </a:endParaRPr>
        </a:p>
      </dgm:t>
    </dgm:pt>
    <dgm:pt modelId="{24A524C3-60EC-F844-A482-4E0C6B24FB59}" type="parTrans" cxnId="{628BBC04-2975-D34E-BB2C-0A2185D14DCC}">
      <dgm:prSet/>
      <dgm:spPr/>
      <dgm:t>
        <a:bodyPr/>
        <a:lstStyle/>
        <a:p>
          <a:endParaRPr lang="en-US">
            <a:latin typeface="Calibri"/>
            <a:cs typeface="Calibri"/>
          </a:endParaRPr>
        </a:p>
      </dgm:t>
    </dgm:pt>
    <dgm:pt modelId="{0563E7EC-7232-7A4E-BDB2-E981D9B958AD}" type="sibTrans" cxnId="{628BBC04-2975-D34E-BB2C-0A2185D14DCC}">
      <dgm:prSet/>
      <dgm:spPr/>
      <dgm:t>
        <a:bodyPr/>
        <a:lstStyle/>
        <a:p>
          <a:endParaRPr lang="en-US">
            <a:latin typeface="Calibri"/>
            <a:cs typeface="Calibri"/>
          </a:endParaRPr>
        </a:p>
      </dgm:t>
    </dgm:pt>
    <dgm:pt modelId="{1AEF2C89-00DD-7045-87B3-1895578BFA40}" type="pres">
      <dgm:prSet presAssocID="{5AEE6512-CA6E-634C-B7C8-D9A24E3AADA9}" presName="linear" presStyleCnt="0">
        <dgm:presLayoutVars>
          <dgm:animLvl val="lvl"/>
          <dgm:resizeHandles val="exact"/>
        </dgm:presLayoutVars>
      </dgm:prSet>
      <dgm:spPr/>
      <dgm:t>
        <a:bodyPr/>
        <a:lstStyle/>
        <a:p>
          <a:endParaRPr lang="en-US"/>
        </a:p>
      </dgm:t>
    </dgm:pt>
    <dgm:pt modelId="{B4A992AA-8D9B-9242-87B6-09DCB7D85F4C}" type="pres">
      <dgm:prSet presAssocID="{EAE42D7E-D233-FC44-ABCF-67F199DF8F13}" presName="parentText" presStyleLbl="node1" presStyleIdx="0" presStyleCnt="6" custLinFactNeighborX="2822">
        <dgm:presLayoutVars>
          <dgm:chMax val="0"/>
          <dgm:bulletEnabled val="1"/>
        </dgm:presLayoutVars>
      </dgm:prSet>
      <dgm:spPr/>
      <dgm:t>
        <a:bodyPr/>
        <a:lstStyle/>
        <a:p>
          <a:endParaRPr lang="en-US"/>
        </a:p>
      </dgm:t>
    </dgm:pt>
    <dgm:pt modelId="{DE7EB1D9-7388-664C-A7F0-B693622DC26A}" type="pres">
      <dgm:prSet presAssocID="{65A25532-C307-D449-9E28-D07BF45E8FDD}" presName="spacer" presStyleCnt="0"/>
      <dgm:spPr/>
    </dgm:pt>
    <dgm:pt modelId="{9C84166A-DAE7-8543-A281-80E4268AFCBD}" type="pres">
      <dgm:prSet presAssocID="{0A1F3B90-3716-FC45-8EB8-86C9707DC09A}" presName="parentText" presStyleLbl="node1" presStyleIdx="1" presStyleCnt="6">
        <dgm:presLayoutVars>
          <dgm:chMax val="0"/>
          <dgm:bulletEnabled val="1"/>
        </dgm:presLayoutVars>
      </dgm:prSet>
      <dgm:spPr/>
      <dgm:t>
        <a:bodyPr/>
        <a:lstStyle/>
        <a:p>
          <a:endParaRPr lang="en-US"/>
        </a:p>
      </dgm:t>
    </dgm:pt>
    <dgm:pt modelId="{E1E24596-F8E6-F148-85DE-D19AA04EA852}" type="pres">
      <dgm:prSet presAssocID="{20FF2978-C399-714B-B151-975FC71601F8}" presName="spacer" presStyleCnt="0"/>
      <dgm:spPr/>
    </dgm:pt>
    <dgm:pt modelId="{92AFBEB1-1694-D340-A7B4-B9CE3E379E2A}" type="pres">
      <dgm:prSet presAssocID="{56B0A025-5B31-C949-B2B5-4A97B60BF985}" presName="parentText" presStyleLbl="node1" presStyleIdx="2" presStyleCnt="6">
        <dgm:presLayoutVars>
          <dgm:chMax val="0"/>
          <dgm:bulletEnabled val="1"/>
        </dgm:presLayoutVars>
      </dgm:prSet>
      <dgm:spPr/>
      <dgm:t>
        <a:bodyPr/>
        <a:lstStyle/>
        <a:p>
          <a:endParaRPr lang="en-US"/>
        </a:p>
      </dgm:t>
    </dgm:pt>
    <dgm:pt modelId="{9FDF1ADC-834A-894F-9FA6-F0564469FD63}" type="pres">
      <dgm:prSet presAssocID="{3EA28AF6-465C-5F4A-8EEC-3A84EED1FC33}" presName="spacer" presStyleCnt="0"/>
      <dgm:spPr/>
    </dgm:pt>
    <dgm:pt modelId="{FA365776-A80E-E543-BB28-4397230D1B9E}" type="pres">
      <dgm:prSet presAssocID="{516E8C47-CD85-B440-9FC1-D968AA38FAC3}" presName="parentText" presStyleLbl="node1" presStyleIdx="3" presStyleCnt="6">
        <dgm:presLayoutVars>
          <dgm:chMax val="0"/>
          <dgm:bulletEnabled val="1"/>
        </dgm:presLayoutVars>
      </dgm:prSet>
      <dgm:spPr/>
      <dgm:t>
        <a:bodyPr/>
        <a:lstStyle/>
        <a:p>
          <a:endParaRPr lang="en-US"/>
        </a:p>
      </dgm:t>
    </dgm:pt>
    <dgm:pt modelId="{6973FAC6-1D5D-B945-AFDB-1EF50CC1B485}" type="pres">
      <dgm:prSet presAssocID="{2F01B2BB-F79E-8F41-8332-E4E4186BBED3}" presName="spacer" presStyleCnt="0"/>
      <dgm:spPr/>
    </dgm:pt>
    <dgm:pt modelId="{645CD050-EA43-8B4B-8C89-12DFA4E83BF3}" type="pres">
      <dgm:prSet presAssocID="{0B6208EE-AF8D-564F-885D-D928F8FC20A8}" presName="parentText" presStyleLbl="node1" presStyleIdx="4" presStyleCnt="6">
        <dgm:presLayoutVars>
          <dgm:chMax val="0"/>
          <dgm:bulletEnabled val="1"/>
        </dgm:presLayoutVars>
      </dgm:prSet>
      <dgm:spPr/>
      <dgm:t>
        <a:bodyPr/>
        <a:lstStyle/>
        <a:p>
          <a:endParaRPr lang="en-US"/>
        </a:p>
      </dgm:t>
    </dgm:pt>
    <dgm:pt modelId="{3CD29FD4-F805-A247-A921-E6AD801EEB5C}" type="pres">
      <dgm:prSet presAssocID="{B2758BA0-6382-AB4D-9FE7-8BEDB1F4D946}" presName="spacer" presStyleCnt="0"/>
      <dgm:spPr/>
    </dgm:pt>
    <dgm:pt modelId="{5D8E9962-7D0E-B745-BB61-474E69B685CB}" type="pres">
      <dgm:prSet presAssocID="{81E6C9DF-D96C-0A46-95AB-F13D474C6383}" presName="parentText" presStyleLbl="node1" presStyleIdx="5" presStyleCnt="6">
        <dgm:presLayoutVars>
          <dgm:chMax val="0"/>
          <dgm:bulletEnabled val="1"/>
        </dgm:presLayoutVars>
      </dgm:prSet>
      <dgm:spPr/>
      <dgm:t>
        <a:bodyPr/>
        <a:lstStyle/>
        <a:p>
          <a:endParaRPr lang="en-US"/>
        </a:p>
      </dgm:t>
    </dgm:pt>
  </dgm:ptLst>
  <dgm:cxnLst>
    <dgm:cxn modelId="{A73DD5A0-A00F-440E-868A-CE1293934F48}" type="presOf" srcId="{0B6208EE-AF8D-564F-885D-D928F8FC20A8}" destId="{645CD050-EA43-8B4B-8C89-12DFA4E83BF3}" srcOrd="0" destOrd="0" presId="urn:microsoft.com/office/officeart/2005/8/layout/vList2"/>
    <dgm:cxn modelId="{15A47789-CB2B-42CF-8DF8-CAD7B1DF34C4}" type="presOf" srcId="{5AEE6512-CA6E-634C-B7C8-D9A24E3AADA9}" destId="{1AEF2C89-00DD-7045-87B3-1895578BFA40}" srcOrd="0" destOrd="0" presId="urn:microsoft.com/office/officeart/2005/8/layout/vList2"/>
    <dgm:cxn modelId="{08119BF1-ACBF-414F-A443-07EEBEF10C36}" srcId="{5AEE6512-CA6E-634C-B7C8-D9A24E3AADA9}" destId="{EAE42D7E-D233-FC44-ABCF-67F199DF8F13}" srcOrd="0" destOrd="0" parTransId="{6448C7CD-B7CD-7244-ABE4-923450272101}" sibTransId="{65A25532-C307-D449-9E28-D07BF45E8FDD}"/>
    <dgm:cxn modelId="{708503D2-4951-AD4F-8022-276DC0DF03DB}" srcId="{5AEE6512-CA6E-634C-B7C8-D9A24E3AADA9}" destId="{516E8C47-CD85-B440-9FC1-D968AA38FAC3}" srcOrd="3" destOrd="0" parTransId="{8657D6D9-2CA1-6649-B817-8F04DCD8CED6}" sibTransId="{2F01B2BB-F79E-8F41-8332-E4E4186BBED3}"/>
    <dgm:cxn modelId="{848FA517-7AE3-4169-9EC6-A82061F0D2F7}" type="presOf" srcId="{EAE42D7E-D233-FC44-ABCF-67F199DF8F13}" destId="{B4A992AA-8D9B-9242-87B6-09DCB7D85F4C}" srcOrd="0" destOrd="0" presId="urn:microsoft.com/office/officeart/2005/8/layout/vList2"/>
    <dgm:cxn modelId="{627B202B-166C-924F-B399-2C05DC06CE2F}" srcId="{5AEE6512-CA6E-634C-B7C8-D9A24E3AADA9}" destId="{0A1F3B90-3716-FC45-8EB8-86C9707DC09A}" srcOrd="1" destOrd="0" parTransId="{12B3E009-D31C-E141-B2CC-FE966BA74E05}" sibTransId="{20FF2978-C399-714B-B151-975FC71601F8}"/>
    <dgm:cxn modelId="{94F9D841-657C-E34F-996B-7D0890D5723F}" srcId="{5AEE6512-CA6E-634C-B7C8-D9A24E3AADA9}" destId="{0B6208EE-AF8D-564F-885D-D928F8FC20A8}" srcOrd="4" destOrd="0" parTransId="{F60524A1-2402-3D43-A595-A294A7B60177}" sibTransId="{B2758BA0-6382-AB4D-9FE7-8BEDB1F4D946}"/>
    <dgm:cxn modelId="{CE60D906-DEA5-4A8D-911B-AF332C8A6E9F}" type="presOf" srcId="{81E6C9DF-D96C-0A46-95AB-F13D474C6383}" destId="{5D8E9962-7D0E-B745-BB61-474E69B685CB}" srcOrd="0" destOrd="0" presId="urn:microsoft.com/office/officeart/2005/8/layout/vList2"/>
    <dgm:cxn modelId="{4764C76E-D49E-402F-BFB6-1D95C2CCF92B}" type="presOf" srcId="{0A1F3B90-3716-FC45-8EB8-86C9707DC09A}" destId="{9C84166A-DAE7-8543-A281-80E4268AFCBD}" srcOrd="0" destOrd="0" presId="urn:microsoft.com/office/officeart/2005/8/layout/vList2"/>
    <dgm:cxn modelId="{628BBC04-2975-D34E-BB2C-0A2185D14DCC}" srcId="{5AEE6512-CA6E-634C-B7C8-D9A24E3AADA9}" destId="{81E6C9DF-D96C-0A46-95AB-F13D474C6383}" srcOrd="5" destOrd="0" parTransId="{24A524C3-60EC-F844-A482-4E0C6B24FB59}" sibTransId="{0563E7EC-7232-7A4E-BDB2-E981D9B958AD}"/>
    <dgm:cxn modelId="{14A9DB58-0525-4BC1-BD84-422C80D7BAB4}" type="presOf" srcId="{56B0A025-5B31-C949-B2B5-4A97B60BF985}" destId="{92AFBEB1-1694-D340-A7B4-B9CE3E379E2A}" srcOrd="0" destOrd="0" presId="urn:microsoft.com/office/officeart/2005/8/layout/vList2"/>
    <dgm:cxn modelId="{2CB3FA37-7B68-4A64-946A-9F2E43AB3CD9}" type="presOf" srcId="{516E8C47-CD85-B440-9FC1-D968AA38FAC3}" destId="{FA365776-A80E-E543-BB28-4397230D1B9E}" srcOrd="0" destOrd="0" presId="urn:microsoft.com/office/officeart/2005/8/layout/vList2"/>
    <dgm:cxn modelId="{9A3CBEFD-16FA-1947-8221-FA3231E12B6E}" srcId="{5AEE6512-CA6E-634C-B7C8-D9A24E3AADA9}" destId="{56B0A025-5B31-C949-B2B5-4A97B60BF985}" srcOrd="2" destOrd="0" parTransId="{DAB1A435-F40C-2F48-B15F-F5738C88812F}" sibTransId="{3EA28AF6-465C-5F4A-8EEC-3A84EED1FC33}"/>
    <dgm:cxn modelId="{7094CF82-BB1B-4D0A-9C6C-E74BDA83757B}" type="presParOf" srcId="{1AEF2C89-00DD-7045-87B3-1895578BFA40}" destId="{B4A992AA-8D9B-9242-87B6-09DCB7D85F4C}" srcOrd="0" destOrd="0" presId="urn:microsoft.com/office/officeart/2005/8/layout/vList2"/>
    <dgm:cxn modelId="{09655A5A-BF63-4E84-B2A6-C057C394D5E0}" type="presParOf" srcId="{1AEF2C89-00DD-7045-87B3-1895578BFA40}" destId="{DE7EB1D9-7388-664C-A7F0-B693622DC26A}" srcOrd="1" destOrd="0" presId="urn:microsoft.com/office/officeart/2005/8/layout/vList2"/>
    <dgm:cxn modelId="{4399751C-9B69-42A1-9EE5-554A1D4B1234}" type="presParOf" srcId="{1AEF2C89-00DD-7045-87B3-1895578BFA40}" destId="{9C84166A-DAE7-8543-A281-80E4268AFCBD}" srcOrd="2" destOrd="0" presId="urn:microsoft.com/office/officeart/2005/8/layout/vList2"/>
    <dgm:cxn modelId="{6666C18F-0E3E-4D7E-9F8A-2A684D10988E}" type="presParOf" srcId="{1AEF2C89-00DD-7045-87B3-1895578BFA40}" destId="{E1E24596-F8E6-F148-85DE-D19AA04EA852}" srcOrd="3" destOrd="0" presId="urn:microsoft.com/office/officeart/2005/8/layout/vList2"/>
    <dgm:cxn modelId="{4DF891D3-6D2A-499D-9386-E06D5AC7405B}" type="presParOf" srcId="{1AEF2C89-00DD-7045-87B3-1895578BFA40}" destId="{92AFBEB1-1694-D340-A7B4-B9CE3E379E2A}" srcOrd="4" destOrd="0" presId="urn:microsoft.com/office/officeart/2005/8/layout/vList2"/>
    <dgm:cxn modelId="{AA11C0E6-1011-4A21-953A-840186BC076D}" type="presParOf" srcId="{1AEF2C89-00DD-7045-87B3-1895578BFA40}" destId="{9FDF1ADC-834A-894F-9FA6-F0564469FD63}" srcOrd="5" destOrd="0" presId="urn:microsoft.com/office/officeart/2005/8/layout/vList2"/>
    <dgm:cxn modelId="{0B75E11D-512B-4939-A48E-21241575F67A}" type="presParOf" srcId="{1AEF2C89-00DD-7045-87B3-1895578BFA40}" destId="{FA365776-A80E-E543-BB28-4397230D1B9E}" srcOrd="6" destOrd="0" presId="urn:microsoft.com/office/officeart/2005/8/layout/vList2"/>
    <dgm:cxn modelId="{ABCEFE7E-29E9-406E-A9D9-8DF0C4B171B9}" type="presParOf" srcId="{1AEF2C89-00DD-7045-87B3-1895578BFA40}" destId="{6973FAC6-1D5D-B945-AFDB-1EF50CC1B485}" srcOrd="7" destOrd="0" presId="urn:microsoft.com/office/officeart/2005/8/layout/vList2"/>
    <dgm:cxn modelId="{B4A632F2-FF4A-403C-BE7F-9B2AC4768982}" type="presParOf" srcId="{1AEF2C89-00DD-7045-87B3-1895578BFA40}" destId="{645CD050-EA43-8B4B-8C89-12DFA4E83BF3}" srcOrd="8" destOrd="0" presId="urn:microsoft.com/office/officeart/2005/8/layout/vList2"/>
    <dgm:cxn modelId="{DFF6FF4F-1E0A-4AC7-A29F-FFA73B5EEA54}" type="presParOf" srcId="{1AEF2C89-00DD-7045-87B3-1895578BFA40}" destId="{3CD29FD4-F805-A247-A921-E6AD801EEB5C}" srcOrd="9" destOrd="0" presId="urn:microsoft.com/office/officeart/2005/8/layout/vList2"/>
    <dgm:cxn modelId="{6FB066DD-8109-400B-8D0D-869D04DE3611}" type="presParOf" srcId="{1AEF2C89-00DD-7045-87B3-1895578BFA40}" destId="{5D8E9962-7D0E-B745-BB61-474E69B685CB}" srcOrd="10"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EE6512-CA6E-634C-B7C8-D9A24E3AADA9}"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EAE42D7E-D233-FC44-ABCF-67F199DF8F13}">
      <dgm:prSet phldrT="[Text]"/>
      <dgm:spPr>
        <a:solidFill>
          <a:srgbClr val="BEE3FE"/>
        </a:solidFill>
      </dgm:spPr>
      <dgm:t>
        <a:bodyPr/>
        <a:lstStyle/>
        <a:p>
          <a:pPr algn="l"/>
          <a:r>
            <a:rPr lang="en-US" dirty="0" smtClean="0">
              <a:solidFill>
                <a:schemeClr val="accent4"/>
              </a:solidFill>
              <a:latin typeface="Calibri"/>
              <a:cs typeface="Calibri"/>
            </a:rPr>
            <a:t>Worked examples</a:t>
          </a:r>
          <a:endParaRPr lang="en-US" dirty="0">
            <a:solidFill>
              <a:schemeClr val="accent4"/>
            </a:solidFill>
            <a:latin typeface="Calibri"/>
            <a:cs typeface="Calibri"/>
          </a:endParaRPr>
        </a:p>
      </dgm:t>
    </dgm:pt>
    <dgm:pt modelId="{6448C7CD-B7CD-7244-ABE4-923450272101}" type="parTrans" cxnId="{08119BF1-ACBF-414F-A443-07EEBEF10C36}">
      <dgm:prSet/>
      <dgm:spPr/>
      <dgm:t>
        <a:bodyPr/>
        <a:lstStyle/>
        <a:p>
          <a:pPr algn="l"/>
          <a:endParaRPr lang="en-US">
            <a:latin typeface="Calibri"/>
            <a:cs typeface="Calibri"/>
          </a:endParaRPr>
        </a:p>
      </dgm:t>
    </dgm:pt>
    <dgm:pt modelId="{65A25532-C307-D449-9E28-D07BF45E8FDD}" type="sibTrans" cxnId="{08119BF1-ACBF-414F-A443-07EEBEF10C36}">
      <dgm:prSet/>
      <dgm:spPr/>
      <dgm:t>
        <a:bodyPr/>
        <a:lstStyle/>
        <a:p>
          <a:pPr algn="l"/>
          <a:endParaRPr lang="en-US">
            <a:latin typeface="Calibri"/>
            <a:cs typeface="Calibri"/>
          </a:endParaRPr>
        </a:p>
      </dgm:t>
    </dgm:pt>
    <dgm:pt modelId="{8DA7A061-66F7-3641-B723-C429A9E369B2}">
      <dgm:prSet phldrT="[Text]"/>
      <dgm:spPr>
        <a:solidFill>
          <a:srgbClr val="BEE3FE"/>
        </a:solidFill>
      </dgm:spPr>
      <dgm:t>
        <a:bodyPr/>
        <a:lstStyle/>
        <a:p>
          <a:pPr algn="l"/>
          <a:r>
            <a:rPr lang="en-US" dirty="0" smtClean="0">
              <a:solidFill>
                <a:schemeClr val="accent4"/>
              </a:solidFill>
              <a:latin typeface="Calibri"/>
              <a:cs typeface="Calibri"/>
            </a:rPr>
            <a:t>Repeated practice</a:t>
          </a:r>
          <a:endParaRPr lang="en-US" dirty="0">
            <a:solidFill>
              <a:schemeClr val="accent4"/>
            </a:solidFill>
            <a:latin typeface="Calibri"/>
            <a:cs typeface="Calibri"/>
          </a:endParaRPr>
        </a:p>
      </dgm:t>
    </dgm:pt>
    <dgm:pt modelId="{85A333A5-9C11-3042-B3B5-0404C0C3DB09}" type="parTrans" cxnId="{00053D9D-F93B-FD45-9989-03EFA13811B1}">
      <dgm:prSet/>
      <dgm:spPr/>
      <dgm:t>
        <a:bodyPr/>
        <a:lstStyle/>
        <a:p>
          <a:pPr algn="l"/>
          <a:endParaRPr lang="en-US">
            <a:latin typeface="Calibri"/>
            <a:cs typeface="Calibri"/>
          </a:endParaRPr>
        </a:p>
      </dgm:t>
    </dgm:pt>
    <dgm:pt modelId="{47A6A78C-1D1A-4847-97F7-26DA096CABB2}" type="sibTrans" cxnId="{00053D9D-F93B-FD45-9989-03EFA13811B1}">
      <dgm:prSet/>
      <dgm:spPr/>
      <dgm:t>
        <a:bodyPr/>
        <a:lstStyle/>
        <a:p>
          <a:pPr algn="l"/>
          <a:endParaRPr lang="en-US">
            <a:latin typeface="Calibri"/>
            <a:cs typeface="Calibri"/>
          </a:endParaRPr>
        </a:p>
      </dgm:t>
    </dgm:pt>
    <dgm:pt modelId="{2A32EF3E-4305-584D-AF9F-C2947A0F25E1}">
      <dgm:prSet phldrT="[Text]"/>
      <dgm:spPr>
        <a:solidFill>
          <a:srgbClr val="BEE3FE"/>
        </a:solidFill>
      </dgm:spPr>
      <dgm:t>
        <a:bodyPr/>
        <a:lstStyle/>
        <a:p>
          <a:pPr algn="l"/>
          <a:r>
            <a:rPr lang="en-US" dirty="0" smtClean="0">
              <a:solidFill>
                <a:schemeClr val="accent4"/>
              </a:solidFill>
              <a:latin typeface="Calibri"/>
              <a:cs typeface="Calibri"/>
            </a:rPr>
            <a:t>Error correction</a:t>
          </a:r>
          <a:endParaRPr lang="en-US" dirty="0">
            <a:solidFill>
              <a:schemeClr val="accent4"/>
            </a:solidFill>
            <a:latin typeface="Calibri"/>
            <a:cs typeface="Calibri"/>
          </a:endParaRPr>
        </a:p>
      </dgm:t>
    </dgm:pt>
    <dgm:pt modelId="{A1322DED-C1EE-234C-AF93-F44379528033}" type="parTrans" cxnId="{29A510E8-208E-144C-9127-C8DF517156AF}">
      <dgm:prSet/>
      <dgm:spPr/>
      <dgm:t>
        <a:bodyPr/>
        <a:lstStyle/>
        <a:p>
          <a:pPr algn="l"/>
          <a:endParaRPr lang="en-US">
            <a:latin typeface="Calibri"/>
            <a:cs typeface="Calibri"/>
          </a:endParaRPr>
        </a:p>
      </dgm:t>
    </dgm:pt>
    <dgm:pt modelId="{6C67F8DA-736B-E44E-B73B-B08F3C1EA043}" type="sibTrans" cxnId="{29A510E8-208E-144C-9127-C8DF517156AF}">
      <dgm:prSet/>
      <dgm:spPr/>
      <dgm:t>
        <a:bodyPr/>
        <a:lstStyle/>
        <a:p>
          <a:pPr algn="l"/>
          <a:endParaRPr lang="en-US">
            <a:latin typeface="Calibri"/>
            <a:cs typeface="Calibri"/>
          </a:endParaRPr>
        </a:p>
      </dgm:t>
    </dgm:pt>
    <dgm:pt modelId="{F3FDD40A-E841-6243-8228-F84658851790}">
      <dgm:prSet phldrT="[Text]"/>
      <dgm:spPr>
        <a:solidFill>
          <a:srgbClr val="BEE3FE"/>
        </a:solidFill>
      </dgm:spPr>
      <dgm:t>
        <a:bodyPr/>
        <a:lstStyle/>
        <a:p>
          <a:pPr algn="l"/>
          <a:r>
            <a:rPr lang="en-US" dirty="0" smtClean="0">
              <a:solidFill>
                <a:schemeClr val="accent4"/>
              </a:solidFill>
              <a:latin typeface="Calibri"/>
              <a:cs typeface="Calibri"/>
            </a:rPr>
            <a:t>Fading support</a:t>
          </a:r>
          <a:endParaRPr lang="en-US" dirty="0">
            <a:solidFill>
              <a:schemeClr val="accent4"/>
            </a:solidFill>
            <a:latin typeface="Calibri"/>
            <a:cs typeface="Calibri"/>
          </a:endParaRPr>
        </a:p>
      </dgm:t>
    </dgm:pt>
    <dgm:pt modelId="{2902617F-B7C6-7A47-A070-10797882A2A1}" type="parTrans" cxnId="{ABD32E8D-412E-0B41-B10B-5AFF4D4C2053}">
      <dgm:prSet/>
      <dgm:spPr/>
      <dgm:t>
        <a:bodyPr/>
        <a:lstStyle/>
        <a:p>
          <a:pPr algn="l"/>
          <a:endParaRPr lang="en-US">
            <a:latin typeface="Calibri"/>
            <a:cs typeface="Calibri"/>
          </a:endParaRPr>
        </a:p>
      </dgm:t>
    </dgm:pt>
    <dgm:pt modelId="{C7A63967-4FE8-FB4B-8B36-B41AC210FE61}" type="sibTrans" cxnId="{ABD32E8D-412E-0B41-B10B-5AFF4D4C2053}">
      <dgm:prSet/>
      <dgm:spPr/>
      <dgm:t>
        <a:bodyPr/>
        <a:lstStyle/>
        <a:p>
          <a:pPr algn="l"/>
          <a:endParaRPr lang="en-US">
            <a:latin typeface="Calibri"/>
            <a:cs typeface="Calibri"/>
          </a:endParaRPr>
        </a:p>
      </dgm:t>
    </dgm:pt>
    <dgm:pt modelId="{756D8614-48BB-0543-B35F-09D86FCE769F}">
      <dgm:prSet phldrT="[Text]"/>
      <dgm:spPr>
        <a:solidFill>
          <a:srgbClr val="BEE3FE"/>
        </a:solidFill>
      </dgm:spPr>
      <dgm:t>
        <a:bodyPr/>
        <a:lstStyle/>
        <a:p>
          <a:pPr algn="l"/>
          <a:r>
            <a:rPr lang="en-US" dirty="0" smtClean="0">
              <a:solidFill>
                <a:schemeClr val="accent4"/>
              </a:solidFill>
              <a:latin typeface="Calibri"/>
              <a:cs typeface="Calibri"/>
            </a:rPr>
            <a:t>Fluency</a:t>
          </a:r>
          <a:endParaRPr lang="en-US" dirty="0">
            <a:solidFill>
              <a:schemeClr val="accent4"/>
            </a:solidFill>
            <a:latin typeface="Calibri"/>
            <a:cs typeface="Calibri"/>
          </a:endParaRPr>
        </a:p>
      </dgm:t>
    </dgm:pt>
    <dgm:pt modelId="{20E06CDB-2E0B-8D4D-A2E5-2AEEF6B4089F}" type="parTrans" cxnId="{E713C4AB-68EF-104B-B082-A6E527B4FE29}">
      <dgm:prSet/>
      <dgm:spPr/>
      <dgm:t>
        <a:bodyPr/>
        <a:lstStyle/>
        <a:p>
          <a:pPr algn="l"/>
          <a:endParaRPr lang="en-US">
            <a:latin typeface="Calibri"/>
            <a:cs typeface="Calibri"/>
          </a:endParaRPr>
        </a:p>
      </dgm:t>
    </dgm:pt>
    <dgm:pt modelId="{6E4D3D60-210C-6740-A020-74255D9AC9E5}" type="sibTrans" cxnId="{E713C4AB-68EF-104B-B082-A6E527B4FE29}">
      <dgm:prSet/>
      <dgm:spPr/>
      <dgm:t>
        <a:bodyPr/>
        <a:lstStyle/>
        <a:p>
          <a:pPr algn="l"/>
          <a:endParaRPr lang="en-US">
            <a:latin typeface="Calibri"/>
            <a:cs typeface="Calibri"/>
          </a:endParaRPr>
        </a:p>
      </dgm:t>
    </dgm:pt>
    <dgm:pt modelId="{D3E4D42D-FC36-8847-8CB6-AA519DA01E67}">
      <dgm:prSet phldrT="[Text]"/>
      <dgm:spPr>
        <a:solidFill>
          <a:srgbClr val="BEE3FE"/>
        </a:solidFill>
      </dgm:spPr>
      <dgm:t>
        <a:bodyPr/>
        <a:lstStyle/>
        <a:p>
          <a:pPr algn="l"/>
          <a:r>
            <a:rPr lang="en-US" dirty="0" smtClean="0">
              <a:solidFill>
                <a:schemeClr val="accent4"/>
              </a:solidFill>
              <a:latin typeface="Calibri"/>
              <a:cs typeface="Calibri"/>
            </a:rPr>
            <a:t>Move on</a:t>
          </a:r>
          <a:endParaRPr lang="en-US" dirty="0">
            <a:solidFill>
              <a:schemeClr val="accent4"/>
            </a:solidFill>
            <a:latin typeface="Calibri"/>
            <a:cs typeface="Calibri"/>
          </a:endParaRPr>
        </a:p>
      </dgm:t>
    </dgm:pt>
    <dgm:pt modelId="{27C820A4-1191-644D-AC65-BAF349C0D67C}" type="parTrans" cxnId="{9F9E8C23-0602-5B44-8156-2F3E4418D2A4}">
      <dgm:prSet/>
      <dgm:spPr/>
      <dgm:t>
        <a:bodyPr/>
        <a:lstStyle/>
        <a:p>
          <a:pPr algn="l"/>
          <a:endParaRPr lang="en-US">
            <a:latin typeface="Calibri"/>
            <a:cs typeface="Calibri"/>
          </a:endParaRPr>
        </a:p>
      </dgm:t>
    </dgm:pt>
    <dgm:pt modelId="{F18276F7-F206-6C4C-A440-0BD051298005}" type="sibTrans" cxnId="{9F9E8C23-0602-5B44-8156-2F3E4418D2A4}">
      <dgm:prSet/>
      <dgm:spPr/>
      <dgm:t>
        <a:bodyPr/>
        <a:lstStyle/>
        <a:p>
          <a:pPr algn="l"/>
          <a:endParaRPr lang="en-US">
            <a:latin typeface="Calibri"/>
            <a:cs typeface="Calibri"/>
          </a:endParaRPr>
        </a:p>
      </dgm:t>
    </dgm:pt>
    <dgm:pt modelId="{1AEF2C89-00DD-7045-87B3-1895578BFA40}" type="pres">
      <dgm:prSet presAssocID="{5AEE6512-CA6E-634C-B7C8-D9A24E3AADA9}" presName="linear" presStyleCnt="0">
        <dgm:presLayoutVars>
          <dgm:animLvl val="lvl"/>
          <dgm:resizeHandles val="exact"/>
        </dgm:presLayoutVars>
      </dgm:prSet>
      <dgm:spPr/>
      <dgm:t>
        <a:bodyPr/>
        <a:lstStyle/>
        <a:p>
          <a:endParaRPr lang="en-US"/>
        </a:p>
      </dgm:t>
    </dgm:pt>
    <dgm:pt modelId="{B4A992AA-8D9B-9242-87B6-09DCB7D85F4C}" type="pres">
      <dgm:prSet presAssocID="{EAE42D7E-D233-FC44-ABCF-67F199DF8F13}" presName="parentText" presStyleLbl="node1" presStyleIdx="0" presStyleCnt="6" custLinFactNeighborY="-208">
        <dgm:presLayoutVars>
          <dgm:chMax val="0"/>
          <dgm:bulletEnabled val="1"/>
        </dgm:presLayoutVars>
      </dgm:prSet>
      <dgm:spPr/>
      <dgm:t>
        <a:bodyPr/>
        <a:lstStyle/>
        <a:p>
          <a:endParaRPr lang="en-US"/>
        </a:p>
      </dgm:t>
    </dgm:pt>
    <dgm:pt modelId="{DE7EB1D9-7388-664C-A7F0-B693622DC26A}" type="pres">
      <dgm:prSet presAssocID="{65A25532-C307-D449-9E28-D07BF45E8FDD}" presName="spacer" presStyleCnt="0"/>
      <dgm:spPr/>
    </dgm:pt>
    <dgm:pt modelId="{6C1B8485-DEB5-4B40-971A-43CA0B829DA5}" type="pres">
      <dgm:prSet presAssocID="{8DA7A061-66F7-3641-B723-C429A9E369B2}" presName="parentText" presStyleLbl="node1" presStyleIdx="1" presStyleCnt="6" custLinFactNeighborX="737" custLinFactNeighborY="41215">
        <dgm:presLayoutVars>
          <dgm:chMax val="0"/>
          <dgm:bulletEnabled val="1"/>
        </dgm:presLayoutVars>
      </dgm:prSet>
      <dgm:spPr/>
      <dgm:t>
        <a:bodyPr/>
        <a:lstStyle/>
        <a:p>
          <a:endParaRPr lang="en-US"/>
        </a:p>
      </dgm:t>
    </dgm:pt>
    <dgm:pt modelId="{6278710D-3510-B247-B51D-95C74B0D514E}" type="pres">
      <dgm:prSet presAssocID="{47A6A78C-1D1A-4847-97F7-26DA096CABB2}" presName="spacer" presStyleCnt="0"/>
      <dgm:spPr/>
    </dgm:pt>
    <dgm:pt modelId="{72D5E20F-0F1B-A542-BAD8-FD2C4E64493D}" type="pres">
      <dgm:prSet presAssocID="{2A32EF3E-4305-584D-AF9F-C2947A0F25E1}" presName="parentText" presStyleLbl="node1" presStyleIdx="2" presStyleCnt="6" custLinFactNeighborY="55425">
        <dgm:presLayoutVars>
          <dgm:chMax val="0"/>
          <dgm:bulletEnabled val="1"/>
        </dgm:presLayoutVars>
      </dgm:prSet>
      <dgm:spPr/>
      <dgm:t>
        <a:bodyPr/>
        <a:lstStyle/>
        <a:p>
          <a:endParaRPr lang="en-US"/>
        </a:p>
      </dgm:t>
    </dgm:pt>
    <dgm:pt modelId="{F29CE1FF-A7E3-984D-8CFD-1635D77CA290}" type="pres">
      <dgm:prSet presAssocID="{6C67F8DA-736B-E44E-B73B-B08F3C1EA043}" presName="spacer" presStyleCnt="0"/>
      <dgm:spPr/>
    </dgm:pt>
    <dgm:pt modelId="{369446BA-1609-DA49-8FAE-8733CF6ADF3A}" type="pres">
      <dgm:prSet presAssocID="{F3FDD40A-E841-6243-8228-F84658851790}" presName="parentText" presStyleLbl="node1" presStyleIdx="3" presStyleCnt="6" custLinFactNeighborX="737" custLinFactNeighborY="49795">
        <dgm:presLayoutVars>
          <dgm:chMax val="0"/>
          <dgm:bulletEnabled val="1"/>
        </dgm:presLayoutVars>
      </dgm:prSet>
      <dgm:spPr/>
      <dgm:t>
        <a:bodyPr/>
        <a:lstStyle/>
        <a:p>
          <a:endParaRPr lang="en-US"/>
        </a:p>
      </dgm:t>
    </dgm:pt>
    <dgm:pt modelId="{EB31297E-F0DE-164F-8198-F77758C46E5D}" type="pres">
      <dgm:prSet presAssocID="{C7A63967-4FE8-FB4B-8B36-B41AC210FE61}" presName="spacer" presStyleCnt="0"/>
      <dgm:spPr/>
    </dgm:pt>
    <dgm:pt modelId="{C3C25F54-4105-9A4D-A317-C9A42BD16AE5}" type="pres">
      <dgm:prSet presAssocID="{756D8614-48BB-0543-B35F-09D86FCE769F}" presName="parentText" presStyleLbl="node1" presStyleIdx="4" presStyleCnt="6" custLinFactNeighborY="53544">
        <dgm:presLayoutVars>
          <dgm:chMax val="0"/>
          <dgm:bulletEnabled val="1"/>
        </dgm:presLayoutVars>
      </dgm:prSet>
      <dgm:spPr/>
      <dgm:t>
        <a:bodyPr/>
        <a:lstStyle/>
        <a:p>
          <a:endParaRPr lang="en-US"/>
        </a:p>
      </dgm:t>
    </dgm:pt>
    <dgm:pt modelId="{8010C8DE-4AAC-1743-86BD-A75032D9FFBD}" type="pres">
      <dgm:prSet presAssocID="{6E4D3D60-210C-6740-A020-74255D9AC9E5}" presName="spacer" presStyleCnt="0"/>
      <dgm:spPr/>
    </dgm:pt>
    <dgm:pt modelId="{A2987EC3-5E32-014C-BB2C-655EA7CB220E}" type="pres">
      <dgm:prSet presAssocID="{D3E4D42D-FC36-8847-8CB6-AA519DA01E67}" presName="parentText" presStyleLbl="node1" presStyleIdx="5" presStyleCnt="6" custLinFactNeighborY="26559">
        <dgm:presLayoutVars>
          <dgm:chMax val="0"/>
          <dgm:bulletEnabled val="1"/>
        </dgm:presLayoutVars>
      </dgm:prSet>
      <dgm:spPr/>
      <dgm:t>
        <a:bodyPr/>
        <a:lstStyle/>
        <a:p>
          <a:endParaRPr lang="en-US"/>
        </a:p>
      </dgm:t>
    </dgm:pt>
  </dgm:ptLst>
  <dgm:cxnLst>
    <dgm:cxn modelId="{4EE86DAF-3FDA-4E47-A8DF-EA1299F29B00}" type="presOf" srcId="{5AEE6512-CA6E-634C-B7C8-D9A24E3AADA9}" destId="{1AEF2C89-00DD-7045-87B3-1895578BFA40}" srcOrd="0" destOrd="0" presId="urn:microsoft.com/office/officeart/2005/8/layout/vList2"/>
    <dgm:cxn modelId="{3E86F5F0-743E-4DB2-89C2-CCDB7A3AF102}" type="presOf" srcId="{2A32EF3E-4305-584D-AF9F-C2947A0F25E1}" destId="{72D5E20F-0F1B-A542-BAD8-FD2C4E64493D}" srcOrd="0" destOrd="0" presId="urn:microsoft.com/office/officeart/2005/8/layout/vList2"/>
    <dgm:cxn modelId="{00053D9D-F93B-FD45-9989-03EFA13811B1}" srcId="{5AEE6512-CA6E-634C-B7C8-D9A24E3AADA9}" destId="{8DA7A061-66F7-3641-B723-C429A9E369B2}" srcOrd="1" destOrd="0" parTransId="{85A333A5-9C11-3042-B3B5-0404C0C3DB09}" sibTransId="{47A6A78C-1D1A-4847-97F7-26DA096CABB2}"/>
    <dgm:cxn modelId="{3350207A-2369-4CC0-BC9A-FB2AD75BB856}" type="presOf" srcId="{F3FDD40A-E841-6243-8228-F84658851790}" destId="{369446BA-1609-DA49-8FAE-8733CF6ADF3A}" srcOrd="0" destOrd="0" presId="urn:microsoft.com/office/officeart/2005/8/layout/vList2"/>
    <dgm:cxn modelId="{EE6D9669-CEA8-4CA1-92DA-33200FE83CDF}" type="presOf" srcId="{D3E4D42D-FC36-8847-8CB6-AA519DA01E67}" destId="{A2987EC3-5E32-014C-BB2C-655EA7CB220E}" srcOrd="0" destOrd="0" presId="urn:microsoft.com/office/officeart/2005/8/layout/vList2"/>
    <dgm:cxn modelId="{29A510E8-208E-144C-9127-C8DF517156AF}" srcId="{5AEE6512-CA6E-634C-B7C8-D9A24E3AADA9}" destId="{2A32EF3E-4305-584D-AF9F-C2947A0F25E1}" srcOrd="2" destOrd="0" parTransId="{A1322DED-C1EE-234C-AF93-F44379528033}" sibTransId="{6C67F8DA-736B-E44E-B73B-B08F3C1EA043}"/>
    <dgm:cxn modelId="{391AE6B8-50CD-43FE-A2E8-2FA26A629F43}" type="presOf" srcId="{756D8614-48BB-0543-B35F-09D86FCE769F}" destId="{C3C25F54-4105-9A4D-A317-C9A42BD16AE5}" srcOrd="0" destOrd="0" presId="urn:microsoft.com/office/officeart/2005/8/layout/vList2"/>
    <dgm:cxn modelId="{9F9E8C23-0602-5B44-8156-2F3E4418D2A4}" srcId="{5AEE6512-CA6E-634C-B7C8-D9A24E3AADA9}" destId="{D3E4D42D-FC36-8847-8CB6-AA519DA01E67}" srcOrd="5" destOrd="0" parTransId="{27C820A4-1191-644D-AC65-BAF349C0D67C}" sibTransId="{F18276F7-F206-6C4C-A440-0BD051298005}"/>
    <dgm:cxn modelId="{B5D0EA9E-A179-4FD5-91F3-355BEA7EB182}" type="presOf" srcId="{EAE42D7E-D233-FC44-ABCF-67F199DF8F13}" destId="{B4A992AA-8D9B-9242-87B6-09DCB7D85F4C}" srcOrd="0" destOrd="0" presId="urn:microsoft.com/office/officeart/2005/8/layout/vList2"/>
    <dgm:cxn modelId="{08119BF1-ACBF-414F-A443-07EEBEF10C36}" srcId="{5AEE6512-CA6E-634C-B7C8-D9A24E3AADA9}" destId="{EAE42D7E-D233-FC44-ABCF-67F199DF8F13}" srcOrd="0" destOrd="0" parTransId="{6448C7CD-B7CD-7244-ABE4-923450272101}" sibTransId="{65A25532-C307-D449-9E28-D07BF45E8FDD}"/>
    <dgm:cxn modelId="{E713C4AB-68EF-104B-B082-A6E527B4FE29}" srcId="{5AEE6512-CA6E-634C-B7C8-D9A24E3AADA9}" destId="{756D8614-48BB-0543-B35F-09D86FCE769F}" srcOrd="4" destOrd="0" parTransId="{20E06CDB-2E0B-8D4D-A2E5-2AEEF6B4089F}" sibTransId="{6E4D3D60-210C-6740-A020-74255D9AC9E5}"/>
    <dgm:cxn modelId="{8B8358C7-2370-4E69-A4BD-A6C8A0322F9E}" type="presOf" srcId="{8DA7A061-66F7-3641-B723-C429A9E369B2}" destId="{6C1B8485-DEB5-4B40-971A-43CA0B829DA5}" srcOrd="0" destOrd="0" presId="urn:microsoft.com/office/officeart/2005/8/layout/vList2"/>
    <dgm:cxn modelId="{ABD32E8D-412E-0B41-B10B-5AFF4D4C2053}" srcId="{5AEE6512-CA6E-634C-B7C8-D9A24E3AADA9}" destId="{F3FDD40A-E841-6243-8228-F84658851790}" srcOrd="3" destOrd="0" parTransId="{2902617F-B7C6-7A47-A070-10797882A2A1}" sibTransId="{C7A63967-4FE8-FB4B-8B36-B41AC210FE61}"/>
    <dgm:cxn modelId="{3DE14F86-FD2C-4035-939C-AC016C5EED20}" type="presParOf" srcId="{1AEF2C89-00DD-7045-87B3-1895578BFA40}" destId="{B4A992AA-8D9B-9242-87B6-09DCB7D85F4C}" srcOrd="0" destOrd="0" presId="urn:microsoft.com/office/officeart/2005/8/layout/vList2"/>
    <dgm:cxn modelId="{9C50DB97-612D-4C4D-8DBD-B8B2E6032949}" type="presParOf" srcId="{1AEF2C89-00DD-7045-87B3-1895578BFA40}" destId="{DE7EB1D9-7388-664C-A7F0-B693622DC26A}" srcOrd="1" destOrd="0" presId="urn:microsoft.com/office/officeart/2005/8/layout/vList2"/>
    <dgm:cxn modelId="{CE703B6C-95F5-4407-81BD-5CF703AEBE9F}" type="presParOf" srcId="{1AEF2C89-00DD-7045-87B3-1895578BFA40}" destId="{6C1B8485-DEB5-4B40-971A-43CA0B829DA5}" srcOrd="2" destOrd="0" presId="urn:microsoft.com/office/officeart/2005/8/layout/vList2"/>
    <dgm:cxn modelId="{88268C2E-C54A-45A3-AD7C-067B6EBB7E8B}" type="presParOf" srcId="{1AEF2C89-00DD-7045-87B3-1895578BFA40}" destId="{6278710D-3510-B247-B51D-95C74B0D514E}" srcOrd="3" destOrd="0" presId="urn:microsoft.com/office/officeart/2005/8/layout/vList2"/>
    <dgm:cxn modelId="{5C560F6E-8812-4317-B128-CA828E92C345}" type="presParOf" srcId="{1AEF2C89-00DD-7045-87B3-1895578BFA40}" destId="{72D5E20F-0F1B-A542-BAD8-FD2C4E64493D}" srcOrd="4" destOrd="0" presId="urn:microsoft.com/office/officeart/2005/8/layout/vList2"/>
    <dgm:cxn modelId="{94CFECF7-FC73-4519-A164-DF74C7B705C3}" type="presParOf" srcId="{1AEF2C89-00DD-7045-87B3-1895578BFA40}" destId="{F29CE1FF-A7E3-984D-8CFD-1635D77CA290}" srcOrd="5" destOrd="0" presId="urn:microsoft.com/office/officeart/2005/8/layout/vList2"/>
    <dgm:cxn modelId="{5E3FADE3-179B-4E43-AB49-7F3F32B3ACBB}" type="presParOf" srcId="{1AEF2C89-00DD-7045-87B3-1895578BFA40}" destId="{369446BA-1609-DA49-8FAE-8733CF6ADF3A}" srcOrd="6" destOrd="0" presId="urn:microsoft.com/office/officeart/2005/8/layout/vList2"/>
    <dgm:cxn modelId="{EB09B623-6FF5-498C-BFA9-96DDB4561360}" type="presParOf" srcId="{1AEF2C89-00DD-7045-87B3-1895578BFA40}" destId="{EB31297E-F0DE-164F-8198-F77758C46E5D}" srcOrd="7" destOrd="0" presId="urn:microsoft.com/office/officeart/2005/8/layout/vList2"/>
    <dgm:cxn modelId="{715AD245-4B24-4232-9A88-6D8FBF721EF5}" type="presParOf" srcId="{1AEF2C89-00DD-7045-87B3-1895578BFA40}" destId="{C3C25F54-4105-9A4D-A317-C9A42BD16AE5}" srcOrd="8" destOrd="0" presId="urn:microsoft.com/office/officeart/2005/8/layout/vList2"/>
    <dgm:cxn modelId="{6ED19FBE-905C-42A4-BA4F-EF87D7DABD25}" type="presParOf" srcId="{1AEF2C89-00DD-7045-87B3-1895578BFA40}" destId="{8010C8DE-4AAC-1743-86BD-A75032D9FFBD}" srcOrd="9" destOrd="0" presId="urn:microsoft.com/office/officeart/2005/8/layout/vList2"/>
    <dgm:cxn modelId="{6695F655-B4EC-4FC7-A903-20408921DA98}" type="presParOf" srcId="{1AEF2C89-00DD-7045-87B3-1895578BFA40}" destId="{A2987EC3-5E32-014C-BB2C-655EA7CB220E}" srcOrd="10" destOrd="0" presId="urn:microsoft.com/office/officeart/2005/8/layout/vList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a:defRPr sz="1200"/>
            </a:lvl1pPr>
          </a:lstStyle>
          <a:p>
            <a:pPr>
              <a:defRPr/>
            </a:pPr>
            <a:endParaRPr lang="en-US" dirty="0"/>
          </a:p>
        </p:txBody>
      </p:sp>
      <p:sp>
        <p:nvSpPr>
          <p:cNvPr id="3" name="Date Placeholder 2"/>
          <p:cNvSpPr>
            <a:spLocks noGrp="1"/>
          </p:cNvSpPr>
          <p:nvPr>
            <p:ph type="dt" sz="quarter" idx="1"/>
          </p:nvPr>
        </p:nvSpPr>
        <p:spPr>
          <a:xfrm>
            <a:off x="3956050" y="0"/>
            <a:ext cx="3027363" cy="463550"/>
          </a:xfrm>
          <a:prstGeom prst="rect">
            <a:avLst/>
          </a:prstGeom>
        </p:spPr>
        <p:txBody>
          <a:bodyPr vert="horz" lIns="92958" tIns="46479" rIns="92958" bIns="46479" rtlCol="0"/>
          <a:lstStyle>
            <a:lvl1pPr algn="r">
              <a:defRPr sz="1200"/>
            </a:lvl1pPr>
          </a:lstStyle>
          <a:p>
            <a:pPr>
              <a:defRPr/>
            </a:pPr>
            <a:fld id="{01EB5026-1FD5-4618-A6E4-C716238A96B8}" type="datetimeFigureOut">
              <a:rPr lang="en-US"/>
              <a:pPr>
                <a:defRPr/>
              </a:pPr>
              <a:t>9/25/15</a:t>
            </a:fld>
            <a:endParaRPr lang="en-US" dirty="0"/>
          </a:p>
        </p:txBody>
      </p:sp>
      <p:sp>
        <p:nvSpPr>
          <p:cNvPr id="4" name="Footer Placeholder 3"/>
          <p:cNvSpPr>
            <a:spLocks noGrp="1"/>
          </p:cNvSpPr>
          <p:nvPr>
            <p:ph type="ftr" sz="quarter" idx="2"/>
          </p:nvPr>
        </p:nvSpPr>
        <p:spPr>
          <a:xfrm>
            <a:off x="0" y="8818563"/>
            <a:ext cx="3027363" cy="463550"/>
          </a:xfrm>
          <a:prstGeom prst="rect">
            <a:avLst/>
          </a:prstGeom>
        </p:spPr>
        <p:txBody>
          <a:bodyPr vert="horz" lIns="92958" tIns="46479" rIns="92958" bIns="46479"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lIns="92958" tIns="46479" rIns="92958" bIns="46479" rtlCol="0" anchor="b"/>
          <a:lstStyle>
            <a:lvl1pPr algn="r">
              <a:defRPr sz="1200"/>
            </a:lvl1pPr>
          </a:lstStyle>
          <a:p>
            <a:pPr>
              <a:defRPr/>
            </a:pPr>
            <a:fld id="{4025B3CC-48DD-46B2-9EA3-B370112794F9}" type="slidenum">
              <a:rPr lang="en-US"/>
              <a:pPr>
                <a:defRPr/>
              </a:pPr>
              <a:t>‹#›</a:t>
            </a:fld>
            <a:endParaRPr lang="en-US" dirty="0"/>
          </a:p>
        </p:txBody>
      </p:sp>
    </p:spTree>
    <p:extLst>
      <p:ext uri="{BB962C8B-B14F-4D97-AF65-F5344CB8AC3E}">
        <p14:creationId xmlns:p14="http://schemas.microsoft.com/office/powerpoint/2010/main" val="3138442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a:defRPr sz="1200">
                <a:latin typeface="Arial"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idx="1"/>
          </p:nvPr>
        </p:nvSpPr>
        <p:spPr>
          <a:xfrm>
            <a:off x="3956050" y="0"/>
            <a:ext cx="3027363" cy="463550"/>
          </a:xfrm>
          <a:prstGeom prst="rect">
            <a:avLst/>
          </a:prstGeom>
        </p:spPr>
        <p:txBody>
          <a:bodyPr vert="horz" wrap="square" lIns="92958" tIns="46479" rIns="92958" bIns="46479" numCol="1" anchor="t" anchorCtr="0" compatLnSpc="1">
            <a:prstTxWarp prst="textNoShape">
              <a:avLst/>
            </a:prstTxWarp>
          </a:bodyPr>
          <a:lstStyle>
            <a:lvl1pPr algn="r">
              <a:defRPr sz="1200">
                <a:latin typeface="Arial" pitchFamily="34" charset="0"/>
              </a:defRPr>
            </a:lvl1pPr>
          </a:lstStyle>
          <a:p>
            <a:pPr>
              <a:defRPr/>
            </a:pPr>
            <a:fld id="{D76FC960-49AF-48E6-A3B8-4DF166AC9F25}" type="datetimeFigureOut">
              <a:rPr lang="en-US" altLang="en-US"/>
              <a:pPr>
                <a:defRPr/>
              </a:pPr>
              <a:t>9/25/15</a:t>
            </a:fld>
            <a:endParaRPr lang="en-US" altLang="en-US" dirty="0"/>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dirty="0" smtClean="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2958" tIns="46479" rIns="92958" bIns="4647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a:defRPr sz="1200">
                <a:latin typeface="Arial"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a:defRPr sz="1200">
                <a:latin typeface="Arial" pitchFamily="34" charset="0"/>
              </a:defRPr>
            </a:lvl1pPr>
          </a:lstStyle>
          <a:p>
            <a:pPr>
              <a:defRPr/>
            </a:pPr>
            <a:fld id="{177526E2-B356-4295-9922-C64D2A85F959}" type="slidenum">
              <a:rPr lang="en-US" altLang="en-US"/>
              <a:pPr>
                <a:defRPr/>
              </a:pPr>
              <a:t>‹#›</a:t>
            </a:fld>
            <a:endParaRPr lang="en-US" altLang="en-US" dirty="0"/>
          </a:p>
        </p:txBody>
      </p:sp>
    </p:spTree>
    <p:extLst>
      <p:ext uri="{BB962C8B-B14F-4D97-AF65-F5344CB8AC3E}">
        <p14:creationId xmlns:p14="http://schemas.microsoft.com/office/powerpoint/2010/main" val="239684307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intensiveintervention.org/ask-the-expert/2014january"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xfrm>
            <a:off x="1171575" y="728415"/>
            <a:ext cx="4641850"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xfrm>
            <a:off x="684188" y="4353818"/>
            <a:ext cx="558800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4238">
              <a:lnSpc>
                <a:spcPct val="110000"/>
              </a:lnSpc>
            </a:pPr>
            <a:r>
              <a:rPr lang="en-US" altLang="en-US" b="1" dirty="0" smtClean="0">
                <a:solidFill>
                  <a:srgbClr val="000000"/>
                </a:solidFill>
                <a:latin typeface="Calibri"/>
                <a:ea typeface="ＭＳ Ｐゴシック" pitchFamily="34" charset="-128"/>
                <a:cs typeface="Calibri"/>
              </a:rPr>
              <a:t>Introduction to the Module</a:t>
            </a:r>
          </a:p>
          <a:p>
            <a:pPr defTabSz="884238">
              <a:lnSpc>
                <a:spcPct val="110000"/>
              </a:lnSpc>
            </a:pPr>
            <a:r>
              <a:rPr lang="en-US" altLang="en-US" dirty="0" smtClean="0">
                <a:solidFill>
                  <a:srgbClr val="000000"/>
                </a:solidFill>
                <a:latin typeface="Calibri"/>
                <a:ea typeface="ＭＳ Ｐゴシック" pitchFamily="34" charset="-128"/>
                <a:cs typeface="Calibri"/>
              </a:rPr>
              <a:t>This module is part of a series of training modules developed by the Collaboration for Effective Educator Development, Accountability and Reform (CEEDAR). The series has been created for pre-service and current teachers of students with disabilities</a:t>
            </a:r>
            <a:r>
              <a:rPr lang="en-US" altLang="en-US" dirty="0">
                <a:solidFill>
                  <a:srgbClr val="000000"/>
                </a:solidFill>
                <a:latin typeface="Calibri"/>
                <a:ea typeface="ＭＳ Ｐゴシック" pitchFamily="34" charset="-128"/>
                <a:cs typeface="Calibri"/>
              </a:rPr>
              <a:t> </a:t>
            </a:r>
            <a:r>
              <a:rPr lang="en-US" altLang="en-US" baseline="0" dirty="0" smtClean="0">
                <a:solidFill>
                  <a:srgbClr val="000000"/>
                </a:solidFill>
                <a:latin typeface="Calibri"/>
                <a:ea typeface="ＭＳ Ｐゴシック" pitchFamily="34" charset="-128"/>
                <a:cs typeface="Calibri"/>
              </a:rPr>
              <a:t>and for </a:t>
            </a:r>
            <a:r>
              <a:rPr lang="en-US" altLang="en-US" dirty="0" smtClean="0">
                <a:solidFill>
                  <a:srgbClr val="000000"/>
                </a:solidFill>
                <a:latin typeface="Calibri"/>
                <a:ea typeface="ＭＳ Ｐゴシック" pitchFamily="34" charset="-128"/>
                <a:cs typeface="Calibri"/>
              </a:rPr>
              <a:t>school teams involved in the initial planning for using data-based individualization (DBI) as a framework for providing intensive intervention in</a:t>
            </a:r>
            <a:r>
              <a:rPr lang="en-US" altLang="en-US" baseline="0" dirty="0" smtClean="0">
                <a:solidFill>
                  <a:srgbClr val="000000"/>
                </a:solidFill>
                <a:latin typeface="Calibri"/>
                <a:ea typeface="ＭＳ Ｐゴシック" pitchFamily="34" charset="-128"/>
                <a:cs typeface="Calibri"/>
              </a:rPr>
              <a:t> </a:t>
            </a:r>
            <a:r>
              <a:rPr lang="en-US" altLang="en-US" dirty="0" err="1" smtClean="0">
                <a:solidFill>
                  <a:srgbClr val="000000"/>
                </a:solidFill>
                <a:latin typeface="Calibri"/>
                <a:ea typeface="ＭＳ Ｐゴシック" pitchFamily="34" charset="-128"/>
                <a:cs typeface="Calibri"/>
              </a:rPr>
              <a:t>imathematics</a:t>
            </a:r>
            <a:r>
              <a:rPr lang="en-US" altLang="en-US" dirty="0" smtClean="0">
                <a:solidFill>
                  <a:srgbClr val="000000"/>
                </a:solidFill>
                <a:latin typeface="Calibri"/>
                <a:ea typeface="ＭＳ Ｐゴシック" pitchFamily="34" charset="-128"/>
                <a:cs typeface="Calibri"/>
              </a:rPr>
              <a:t>. This module is intended to follow the third module, </a:t>
            </a:r>
            <a:r>
              <a:rPr lang="en-US" altLang="en-US" i="1" dirty="0" smtClean="0">
                <a:solidFill>
                  <a:srgbClr val="000000"/>
                </a:solidFill>
                <a:latin typeface="Calibri"/>
                <a:ea typeface="ＭＳ Ｐゴシック" pitchFamily="34" charset="-128"/>
                <a:cs typeface="Calibri"/>
              </a:rPr>
              <a:t>Part 3: Supplemental Math Interventions.</a:t>
            </a:r>
            <a:r>
              <a:rPr lang="en-US" altLang="en-US" dirty="0" smtClean="0">
                <a:solidFill>
                  <a:srgbClr val="000000"/>
                </a:solidFill>
                <a:latin typeface="Calibri"/>
                <a:ea typeface="ＭＳ Ｐゴシック" pitchFamily="34" charset="-128"/>
                <a:cs typeface="Calibri"/>
              </a:rPr>
              <a:t> </a:t>
            </a:r>
            <a:endParaRPr lang="en-US" altLang="en-US" b="1" dirty="0" smtClean="0">
              <a:ea typeface="ＭＳ Ｐゴシック" pitchFamily="34" charset="-128"/>
            </a:endParaRPr>
          </a:p>
          <a:p>
            <a:pPr defTabSz="884238">
              <a:lnSpc>
                <a:spcPct val="110000"/>
              </a:lnSpc>
            </a:pPr>
            <a:r>
              <a:rPr lang="en-US" altLang="en-US" dirty="0" smtClean="0">
                <a:ea typeface="ＭＳ Ｐゴシック" pitchFamily="34" charset="-128"/>
              </a:rPr>
              <a:t>Title Page Speaker Notes: </a:t>
            </a:r>
          </a:p>
          <a:p>
            <a:pPr marL="171450" indent="-171450" defTabSz="884238">
              <a:lnSpc>
                <a:spcPct val="110000"/>
              </a:lnSpc>
              <a:buFont typeface="Arial"/>
              <a:buChar char="•"/>
            </a:pPr>
            <a:r>
              <a:rPr lang="en-US" altLang="en-US" dirty="0" smtClean="0">
                <a:ea typeface="ＭＳ Ｐゴシック" pitchFamily="34" charset="-128"/>
              </a:rPr>
              <a:t>You will need Internet access to watch the embedded videos.</a:t>
            </a:r>
          </a:p>
          <a:p>
            <a:pPr marL="171450" indent="-171450" defTabSz="884238">
              <a:lnSpc>
                <a:spcPct val="110000"/>
              </a:lnSpc>
              <a:buFont typeface="Arial"/>
              <a:buChar char="•"/>
            </a:pPr>
            <a:r>
              <a:rPr lang="en-US" altLang="en-US" dirty="0" smtClean="0">
                <a:ea typeface="ＭＳ Ｐゴシック" pitchFamily="34" charset="-128"/>
              </a:rPr>
              <a:t>Participants will need to be able to stop and have group discussions throughout the module.  </a:t>
            </a:r>
          </a:p>
          <a:p>
            <a:pPr marL="171450" indent="-171450" defTabSz="884238">
              <a:lnSpc>
                <a:spcPct val="110000"/>
              </a:lnSpc>
              <a:buFont typeface="Arial"/>
              <a:buChar char="•"/>
            </a:pPr>
            <a:r>
              <a:rPr lang="en-US" altLang="en-US" dirty="0" smtClean="0">
                <a:ea typeface="ＭＳ Ｐゴシック" pitchFamily="34" charset="-128"/>
              </a:rPr>
              <a:t>Participants will also need to have copies of Handout 1.</a:t>
            </a:r>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nSpc>
                <a:spcPct val="110000"/>
              </a:lnSpc>
            </a:pPr>
            <a:fld id="{9202196B-74AE-472F-8E37-905AA34B942F}" type="slidenum">
              <a:rPr lang="en-US" altLang="en-US" smtClean="0">
                <a:latin typeface="Arial" pitchFamily="34" charset="0"/>
                <a:cs typeface="Arial" pitchFamily="34" charset="0"/>
              </a:rPr>
              <a:pPr>
                <a:lnSpc>
                  <a:spcPct val="110000"/>
                </a:lnSpc>
              </a:pPr>
              <a:t>1</a:t>
            </a:fld>
            <a:endParaRPr lang="en-US" altLang="en-US" dirty="0"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According to the </a:t>
            </a:r>
            <a:r>
              <a:rPr lang="en-US" altLang="en-US" dirty="0" err="1" smtClean="0">
                <a:ea typeface="ＭＳ Ｐゴシック" pitchFamily="34" charset="-128"/>
              </a:rPr>
              <a:t>RtI</a:t>
            </a:r>
            <a:r>
              <a:rPr lang="en-US" altLang="en-US" dirty="0" smtClean="0">
                <a:ea typeface="ＭＳ Ｐゴシック" pitchFamily="34" charset="-128"/>
              </a:rPr>
              <a:t> model, students receive individualized inter</a:t>
            </a:r>
            <a:r>
              <a:rPr lang="en-US" altLang="en-US" sz="1100" dirty="0" smtClean="0">
                <a:ea typeface="ＭＳ Ｐゴシック" pitchFamily="34" charset="-128"/>
              </a:rPr>
              <a:t>v</a:t>
            </a:r>
            <a:r>
              <a:rPr lang="en-US" altLang="en-US" dirty="0" smtClean="0">
                <a:ea typeface="ＭＳ Ｐゴシック" pitchFamily="34" charset="-128"/>
              </a:rPr>
              <a:t>ention at the intensive level individually or in a very small group setting. Students</a:t>
            </a:r>
            <a:r>
              <a:rPr lang="en-US" altLang="en-US" baseline="0" dirty="0" smtClean="0">
                <a:ea typeface="ＭＳ Ｐゴシック" pitchFamily="34" charset="-128"/>
              </a:rPr>
              <a:t> receive</a:t>
            </a:r>
            <a:r>
              <a:rPr lang="en-US" altLang="en-US" dirty="0" smtClean="0">
                <a:ea typeface="ＭＳ Ｐゴシック" pitchFamily="34" charset="-128"/>
              </a:rPr>
              <a:t> interventions in addition to receiving instruction in the core curriculum. </a:t>
            </a:r>
          </a:p>
          <a:p>
            <a:pPr>
              <a:lnSpc>
                <a:spcPct val="110000"/>
              </a:lnSpc>
            </a:pP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Intensive instruction should not replace core instruction.  </a:t>
            </a:r>
            <a:r>
              <a:rPr lang="en-US" altLang="en-US" b="1" dirty="0" smtClean="0">
                <a:ea typeface="ＭＳ Ｐゴシック" pitchFamily="34" charset="-128"/>
              </a:rPr>
              <a:t/>
            </a:r>
            <a:br>
              <a:rPr lang="en-US" altLang="en-US" b="1" dirty="0" smtClean="0">
                <a:ea typeface="ＭＳ Ｐゴシック" pitchFamily="34" charset="-128"/>
              </a:rPr>
            </a:br>
            <a:endParaRPr lang="en-US" altLang="en-US" b="1" dirty="0" smtClean="0">
              <a:ea typeface="ＭＳ Ｐゴシック" pitchFamily="34" charset="-128"/>
            </a:endParaRPr>
          </a:p>
          <a:p>
            <a:pPr>
              <a:lnSpc>
                <a:spcPct val="110000"/>
              </a:lnSpc>
            </a:pPr>
            <a:r>
              <a:rPr lang="en-US" altLang="en-US" dirty="0" smtClean="0">
                <a:ea typeface="ＭＳ Ｐゴシック" pitchFamily="34" charset="-128"/>
              </a:rPr>
              <a:t>Discussion Question: </a:t>
            </a:r>
          </a:p>
          <a:p>
            <a:pPr>
              <a:lnSpc>
                <a:spcPct val="110000"/>
              </a:lnSpc>
            </a:pPr>
            <a:r>
              <a:rPr lang="en-US" altLang="en-US" dirty="0" smtClean="0">
                <a:ea typeface="ＭＳ Ｐゴシック" pitchFamily="34" charset="-128"/>
              </a:rPr>
              <a:t>What is the difference in intensity between supplemental and intensive intervention? What makes the intensive level of intervention distinct?</a:t>
            </a:r>
          </a:p>
        </p:txBody>
      </p:sp>
      <p:sp>
        <p:nvSpPr>
          <p:cNvPr id="196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671998C8-19CD-44E3-B944-1AF0BF33367A}" type="slidenum">
              <a:rPr lang="en-US" altLang="en-US" smtClean="0">
                <a:latin typeface="Arial" pitchFamily="34" charset="0"/>
                <a:cs typeface="Arial" pitchFamily="34" charset="0"/>
              </a:rPr>
              <a:pPr/>
              <a:t>10</a:t>
            </a:fld>
            <a:endParaRPr lang="en-US" altLang="en-US" dirty="0" smtClean="0">
              <a:latin typeface="Arial" pitchFamily="34" charset="0"/>
              <a:cs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In this section, you will learn how to</a:t>
            </a:r>
            <a:r>
              <a:rPr lang="en-US" altLang="en-US" baseline="0" dirty="0" smtClean="0">
                <a:ea typeface="ＭＳ Ｐゴシック" pitchFamily="34" charset="-128"/>
              </a:rPr>
              <a:t>  monitor student progress, analyze the data and use that information to adapt the intervention.</a:t>
            </a:r>
            <a:endParaRPr lang="en-US" altLang="en-US" dirty="0" smtClean="0">
              <a:ea typeface="ＭＳ Ｐゴシック" pitchFamily="34"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10000"/>
              </a:lnSpc>
              <a:spcBef>
                <a:spcPct val="20000"/>
              </a:spcBef>
              <a:buFont typeface="Wingdings" pitchFamily="2" charset="2"/>
              <a:buNone/>
              <a:defRPr/>
            </a:pPr>
            <a:r>
              <a:rPr lang="en-US" dirty="0" smtClean="0">
                <a:latin typeface="Calibri"/>
                <a:ea typeface="ＭＳ Ｐゴシック" pitchFamily="34" charset="-128"/>
                <a:cs typeface="Calibri"/>
              </a:rPr>
              <a:t>For more information on making data-based decisions, go to </a:t>
            </a:r>
            <a:r>
              <a:rPr lang="en-US" kern="0" dirty="0" smtClean="0">
                <a:latin typeface="Calibri"/>
                <a:ea typeface="ＭＳ Ｐゴシック"/>
                <a:cs typeface="Calibri"/>
              </a:rPr>
              <a:t>http://www.rti4success.org/video/making-sound-rti-decisions-who-responds-secondary-prevention </a:t>
            </a:r>
          </a:p>
          <a:p>
            <a:pPr defTabSz="914400">
              <a:spcBef>
                <a:spcPct val="20000"/>
              </a:spcBef>
              <a:buFont typeface="Wingdings" pitchFamily="2" charset="2"/>
              <a:buNone/>
              <a:defRPr/>
            </a:pPr>
            <a:endParaRPr lang="en-US" sz="2000" kern="0" dirty="0">
              <a:solidFill>
                <a:srgbClr val="0061AF"/>
              </a:solidFill>
              <a:latin typeface="Arial"/>
              <a:ea typeface="ＭＳ Ｐゴシック"/>
              <a:cs typeface="Arial"/>
            </a:endParaRPr>
          </a:p>
        </p:txBody>
      </p:sp>
      <p:sp>
        <p:nvSpPr>
          <p:cNvPr id="282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78FDCA24-C3C8-445C-A728-8242D976905F}" type="slidenum">
              <a:rPr lang="en-US" altLang="en-US" smtClean="0">
                <a:latin typeface="Arial" pitchFamily="34" charset="0"/>
                <a:cs typeface="Arial" pitchFamily="34" charset="0"/>
              </a:rPr>
              <a:pPr/>
              <a:t>101</a:t>
            </a:fld>
            <a:endParaRPr lang="en-US" altLang="en-US" dirty="0" smtClean="0">
              <a:latin typeface="Arial" pitchFamily="34" charset="0"/>
              <a:cs typeface="Arial"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Discussion Question: </a:t>
            </a:r>
          </a:p>
          <a:p>
            <a:pPr>
              <a:lnSpc>
                <a:spcPct val="110000"/>
              </a:lnSpc>
            </a:pPr>
            <a:r>
              <a:rPr lang="en-US" altLang="en-US" dirty="0" smtClean="0">
                <a:ea typeface="ＭＳ Ｐゴシック" pitchFamily="34" charset="-128"/>
              </a:rPr>
              <a:t>What are some things to keep in mind when determining if a student should move to intensive-level (i.e., Tier 3) instructional supports?</a:t>
            </a:r>
          </a:p>
          <a:p>
            <a:pPr>
              <a:lnSpc>
                <a:spcPct val="110000"/>
              </a:lnSpc>
            </a:pPr>
            <a:r>
              <a:rPr lang="en-US" altLang="en-US" dirty="0" smtClean="0">
                <a:ea typeface="ＭＳ Ｐゴシック" pitchFamily="34" charset="-128"/>
              </a:rPr>
              <a:t/>
            </a:r>
            <a:br>
              <a:rPr lang="en-US" altLang="en-US" dirty="0" smtClean="0">
                <a:ea typeface="ＭＳ Ｐゴシック" pitchFamily="34" charset="-128"/>
              </a:rPr>
            </a:br>
            <a:r>
              <a:rPr lang="en-US" altLang="en-US" dirty="0" smtClean="0">
                <a:ea typeface="ＭＳ Ｐゴシック" pitchFamily="34" charset="-128"/>
              </a:rPr>
              <a:t>Click the video to watch.  </a:t>
            </a:r>
          </a:p>
          <a:p>
            <a:pPr>
              <a:lnSpc>
                <a:spcPct val="110000"/>
              </a:lnSpc>
            </a:pPr>
            <a:r>
              <a:rPr lang="en-US" altLang="en-US" dirty="0" smtClean="0">
                <a:ea typeface="ＭＳ Ｐゴシック" pitchFamily="34" charset="-128"/>
              </a:rPr>
              <a:t>See more at: http://www.intensiveintervention.org/ask-the-expert/2014july-38#sthash.77f4rZPR.dpuf</a:t>
            </a:r>
          </a:p>
        </p:txBody>
      </p:sp>
      <p:sp>
        <p:nvSpPr>
          <p:cNvPr id="283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83457659-2B12-439E-A4DB-B2327336C06C}" type="slidenum">
              <a:rPr lang="en-US" altLang="en-US" smtClean="0">
                <a:latin typeface="Arial" pitchFamily="34" charset="0"/>
                <a:cs typeface="Arial" pitchFamily="34" charset="0"/>
              </a:rPr>
              <a:pPr/>
              <a:t>102</a:t>
            </a:fld>
            <a:endParaRPr lang="en-US" altLang="en-US" dirty="0" smtClean="0">
              <a:latin typeface="Arial" pitchFamily="34" charset="0"/>
              <a:cs typeface="Arial"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Now it</a:t>
            </a:r>
            <a:r>
              <a:rPr lang="en-US" altLang="en-US" baseline="0" dirty="0" smtClean="0">
                <a:ea typeface="ＭＳ Ｐゴシック" pitchFamily="34" charset="-128"/>
              </a:rPr>
              <a:t> is</a:t>
            </a:r>
            <a:r>
              <a:rPr lang="en-US" altLang="en-US" dirty="0" smtClean="0">
                <a:ea typeface="ＭＳ Ｐゴシック" pitchFamily="34" charset="-128"/>
              </a:rPr>
              <a:t> YOUR turn to apply what you</a:t>
            </a:r>
            <a:r>
              <a:rPr lang="en-US" altLang="en-US" baseline="0" dirty="0" smtClean="0">
                <a:ea typeface="ＭＳ Ｐゴシック" pitchFamily="34" charset="-128"/>
              </a:rPr>
              <a:t> have</a:t>
            </a:r>
            <a:r>
              <a:rPr lang="en-US" altLang="en-US" dirty="0" smtClean="0">
                <a:ea typeface="ＭＳ Ｐゴシック" pitchFamily="34" charset="-128"/>
              </a:rPr>
              <a:t> learned! </a:t>
            </a:r>
          </a:p>
          <a:p>
            <a:pPr>
              <a:lnSpc>
                <a:spcPct val="110000"/>
              </a:lnSpc>
            </a:pPr>
            <a:r>
              <a:rPr lang="en-US" altLang="en-US" dirty="0" smtClean="0">
                <a:ea typeface="ＭＳ Ｐゴシック" pitchFamily="34" charset="-128"/>
              </a:rPr>
              <a:t>In this section, you will meet Ethan, who is receiving the supplemental intervention for academic concerns in math. This case study will illustrate the various topics we have talked about in this module.</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u="sng" dirty="0" smtClean="0">
              <a:ea typeface="ＭＳ Ｐゴシック" pitchFamily="34" charset="-128"/>
            </a:endParaRPr>
          </a:p>
        </p:txBody>
      </p:sp>
      <p:sp>
        <p:nvSpPr>
          <p:cNvPr id="285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22E21545-58E6-432C-9313-292D7EA13100}" type="slidenum">
              <a:rPr lang="en-US" altLang="en-US" smtClean="0">
                <a:latin typeface="Arial" pitchFamily="34" charset="0"/>
                <a:cs typeface="Arial" pitchFamily="34" charset="0"/>
              </a:rPr>
              <a:pPr/>
              <a:t>104</a:t>
            </a:fld>
            <a:endParaRPr lang="en-US" altLang="en-US" dirty="0" smtClean="0">
              <a:latin typeface="Arial" pitchFamily="34" charset="0"/>
              <a:cs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defRPr/>
            </a:pPr>
            <a:r>
              <a:rPr lang="en-US" altLang="en-US" i="0" dirty="0" smtClean="0">
                <a:solidFill>
                  <a:srgbClr val="000000"/>
                </a:solidFill>
                <a:ea typeface="ＭＳ Ｐゴシック" pitchFamily="34" charset="-128"/>
              </a:rPr>
              <a:t>Let’s quickly review the decision-making process that school teams must engage in.</a:t>
            </a:r>
          </a:p>
          <a:p>
            <a:pPr>
              <a:lnSpc>
                <a:spcPct val="110000"/>
              </a:lnSpc>
              <a:defRPr/>
            </a:pPr>
            <a:r>
              <a:rPr lang="en-US" dirty="0" smtClean="0">
                <a:solidFill>
                  <a:srgbClr val="000000"/>
                </a:solidFill>
              </a:rPr>
              <a:t>School personnel must use the data to make an informed decision about whether the student has acquired and can maintain new skills once they have met the benchmark. </a:t>
            </a:r>
            <a:endParaRPr lang="en-US" altLang="en-US" i="1" dirty="0" smtClean="0">
              <a:solidFill>
                <a:srgbClr val="000000"/>
              </a:solidFill>
              <a:ea typeface="ＭＳ Ｐゴシック" pitchFamily="34" charset="-128"/>
            </a:endParaRPr>
          </a:p>
          <a:p>
            <a:pPr>
              <a:defRPr/>
            </a:pPr>
            <a:endParaRPr lang="en-US" altLang="en-US" i="1" dirty="0" smtClean="0">
              <a:ea typeface="ＭＳ Ｐゴシック" pitchFamily="34" charset="-128"/>
            </a:endParaRPr>
          </a:p>
          <a:p>
            <a:pPr>
              <a:defRPr/>
            </a:pPr>
            <a:endParaRPr lang="en-US" b="0" dirty="0">
              <a:solidFill>
                <a:schemeClr val="accent4"/>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nSpc>
                <a:spcPct val="110000"/>
              </a:lnSpc>
              <a:defRPr/>
            </a:pPr>
            <a:r>
              <a:rPr lang="en-US" altLang="en-US" dirty="0" smtClean="0">
                <a:ea typeface="ＭＳ Ｐゴシック" pitchFamily="34" charset="-128"/>
              </a:rPr>
              <a:t>Purpose of the Activity: to review the implementation process and make sure that the intervention is implemented with fidelity to achieve the desired outcomes.</a:t>
            </a:r>
          </a:p>
          <a:p>
            <a:pPr>
              <a:lnSpc>
                <a:spcPct val="110000"/>
              </a:lnSpc>
              <a:defRPr/>
            </a:pPr>
            <a:endParaRPr lang="en-US" altLang="en-US" dirty="0" smtClean="0">
              <a:ea typeface="ＭＳ Ｐゴシック" pitchFamily="34" charset="-128"/>
            </a:endParaRPr>
          </a:p>
          <a:p>
            <a:pPr>
              <a:lnSpc>
                <a:spcPct val="110000"/>
              </a:lnSpc>
              <a:defRPr/>
            </a:pPr>
            <a:r>
              <a:rPr lang="en-US" altLang="en-US" dirty="0" smtClean="0">
                <a:ea typeface="ＭＳ Ｐゴシック" pitchFamily="34" charset="-128"/>
              </a:rPr>
              <a:t>Directions: </a:t>
            </a:r>
          </a:p>
          <a:p>
            <a:pPr>
              <a:lnSpc>
                <a:spcPct val="110000"/>
              </a:lnSpc>
              <a:defRPr/>
            </a:pPr>
            <a:r>
              <a:rPr lang="en-US" altLang="en-US" i="1" dirty="0" smtClean="0">
                <a:ea typeface="ＭＳ Ｐゴシック" pitchFamily="34" charset="-128"/>
              </a:rPr>
              <a:t>This activity has been designed to be completed in pairs. Adult learning principles suggest that it is important for partners to work together in learning new content. For example, two partners can share information and build on each other’s ideas. However, this activity can also be adapted for individuals or small groups.</a:t>
            </a:r>
          </a:p>
          <a:p>
            <a:pPr>
              <a:lnSpc>
                <a:spcPct val="110000"/>
              </a:lnSpc>
              <a:defRPr/>
            </a:pPr>
            <a:r>
              <a:rPr lang="en-US" altLang="en-US" dirty="0" smtClean="0">
                <a:ea typeface="ＭＳ Ｐゴシック" pitchFamily="34" charset="-128"/>
              </a:rPr>
              <a:t>With a partner:</a:t>
            </a:r>
          </a:p>
          <a:p>
            <a:pPr marL="227677" indent="-227677">
              <a:lnSpc>
                <a:spcPct val="110000"/>
              </a:lnSpc>
              <a:buFont typeface="+mj-lt"/>
              <a:buAutoNum type="arabicPeriod"/>
              <a:defRPr/>
            </a:pPr>
            <a:r>
              <a:rPr lang="en-US" altLang="en-US" dirty="0" smtClean="0">
                <a:ea typeface="ＭＳ Ｐゴシック" pitchFamily="34" charset="-128"/>
              </a:rPr>
              <a:t>Read and discuss the directions on the slide.</a:t>
            </a:r>
          </a:p>
          <a:p>
            <a:pPr marL="227677" indent="-227677">
              <a:lnSpc>
                <a:spcPct val="110000"/>
              </a:lnSpc>
              <a:buFont typeface="+mj-lt"/>
              <a:buAutoNum type="arabicPeriod"/>
              <a:defRPr/>
            </a:pPr>
            <a:r>
              <a:rPr lang="en-US" altLang="en-US" b="1" dirty="0" smtClean="0">
                <a:ea typeface="ＭＳ Ｐゴシック" pitchFamily="34" charset="-128"/>
              </a:rPr>
              <a:t>Use Handout 15 </a:t>
            </a:r>
            <a:r>
              <a:rPr lang="en-US" altLang="en-US" dirty="0" smtClean="0">
                <a:ea typeface="ＭＳ Ｐゴシック" pitchFamily="34" charset="-128"/>
              </a:rPr>
              <a:t>to fill in the five steps in the implementation process and answer the discussion questions</a:t>
            </a:r>
            <a:r>
              <a:rPr lang="en-US" altLang="en-US" b="0" dirty="0" smtClean="0">
                <a:ea typeface="ＭＳ Ｐゴシック" pitchFamily="34" charset="-128"/>
              </a:rPr>
              <a:t>. </a:t>
            </a:r>
          </a:p>
          <a:p>
            <a:pPr marL="227677" indent="-227677">
              <a:lnSpc>
                <a:spcPct val="110000"/>
              </a:lnSpc>
              <a:buFont typeface="+mj-lt"/>
              <a:buAutoNum type="arabicPeriod"/>
              <a:defRPr/>
            </a:pPr>
            <a:r>
              <a:rPr lang="en-US" altLang="en-US" i="0" dirty="0" smtClean="0">
                <a:ea typeface="ＭＳ Ｐゴシック" pitchFamily="34" charset="-128"/>
              </a:rPr>
              <a:t>Review answers in a large group to allow for additional learning and processing.</a:t>
            </a:r>
          </a:p>
          <a:p>
            <a:pPr marL="227677" indent="-227677">
              <a:lnSpc>
                <a:spcPct val="110000"/>
              </a:lnSpc>
              <a:buFont typeface="+mj-lt"/>
              <a:buAutoNum type="arabicPeriod"/>
              <a:defRPr/>
            </a:pPr>
            <a:endParaRPr lang="en-US" altLang="en-US" i="1" dirty="0" smtClean="0">
              <a:ea typeface="ＭＳ Ｐゴシック" pitchFamily="34" charset="-128"/>
            </a:endParaRPr>
          </a:p>
          <a:p>
            <a:pPr>
              <a:lnSpc>
                <a:spcPct val="110000"/>
              </a:lnSpc>
              <a:defRPr/>
            </a:pPr>
            <a:r>
              <a:rPr lang="en-US" altLang="en-US" i="1" dirty="0" smtClean="0">
                <a:ea typeface="ＭＳ Ｐゴシック" pitchFamily="34" charset="-128"/>
              </a:rPr>
              <a:t>This activity will serve as a review for participants. It is important that the steps of DBI are implemented as directed to achieve the desired outcome(s).</a:t>
            </a:r>
          </a:p>
          <a:p>
            <a:pPr>
              <a:defRPr/>
            </a:pPr>
            <a:endParaRPr lang="en-US" dirty="0"/>
          </a:p>
        </p:txBody>
      </p:sp>
      <p:sp>
        <p:nvSpPr>
          <p:cNvPr id="287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FA8F56C9-ADA8-4E4C-A3E6-D2A81C1847F1}" type="slidenum">
              <a:rPr lang="en-US" altLang="en-US" smtClean="0">
                <a:latin typeface="Arial" pitchFamily="34" charset="0"/>
                <a:cs typeface="Arial" pitchFamily="34" charset="0"/>
              </a:rPr>
              <a:pPr/>
              <a:t>106</a:t>
            </a:fld>
            <a:endParaRPr lang="en-US" altLang="en-US" dirty="0" smtClean="0">
              <a:latin typeface="Arial" pitchFamily="34" charset="0"/>
              <a:cs typeface="Arial"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itchFamily="34" charset="-128"/>
              </a:rPr>
              <a:t>Read the slide.  </a:t>
            </a:r>
          </a:p>
          <a:p>
            <a:r>
              <a:rPr lang="en-US" altLang="en-US" dirty="0" smtClean="0">
                <a:ea typeface="ＭＳ Ｐゴシック" pitchFamily="34" charset="-128"/>
              </a:rPr>
              <a:t>Complete Handout 16, Ethan Case Study,</a:t>
            </a:r>
            <a:r>
              <a:rPr lang="en-US" altLang="en-US" baseline="0" dirty="0" smtClean="0">
                <a:ea typeface="ＭＳ Ｐゴシック" pitchFamily="34" charset="-128"/>
              </a:rPr>
              <a:t> which accompanies</a:t>
            </a:r>
            <a:r>
              <a:rPr lang="en-US" altLang="en-US" dirty="0" smtClean="0">
                <a:ea typeface="ＭＳ Ｐゴシック" pitchFamily="34" charset="-128"/>
              </a:rPr>
              <a:t> these slides.</a:t>
            </a:r>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EC999262-762A-4A08-9BED-2159FFE3F43D}" type="slidenum">
              <a:rPr lang="en-US" altLang="en-US" smtClean="0">
                <a:latin typeface="Arial" pitchFamily="34" charset="0"/>
                <a:cs typeface="Arial" pitchFamily="34" charset="0"/>
              </a:rPr>
              <a:pPr/>
              <a:t>107</a:t>
            </a:fld>
            <a:endParaRPr lang="en-US" altLang="en-US" dirty="0" smtClean="0">
              <a:latin typeface="Arial" pitchFamily="34" charset="0"/>
              <a:cs typeface="Arial"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This is Ethan’s data chart over the 16 weeks.</a:t>
            </a:r>
          </a:p>
        </p:txBody>
      </p:sp>
      <p:sp>
        <p:nvSpPr>
          <p:cNvPr id="289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3234F32A-2CEC-4BD5-94E6-D66CC9D15E56}" type="slidenum">
              <a:rPr lang="en-US" altLang="en-US" smtClean="0">
                <a:latin typeface="Arial" pitchFamily="34" charset="0"/>
                <a:cs typeface="Arial" pitchFamily="34" charset="0"/>
              </a:rPr>
              <a:pPr/>
              <a:t>108</a:t>
            </a:fld>
            <a:endParaRPr lang="en-US" altLang="en-US" dirty="0" smtClean="0">
              <a:latin typeface="Arial" pitchFamily="34" charset="0"/>
              <a:cs typeface="Arial"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When you look more closely at his data points, you can see that Ethan was unresponsive to the universal instruction during the first </a:t>
            </a:r>
            <a:r>
              <a:rPr lang="en-US" altLang="en-US" dirty="0">
                <a:ea typeface="ＭＳ Ｐゴシック" pitchFamily="34" charset="-128"/>
              </a:rPr>
              <a:t>7</a:t>
            </a:r>
            <a:r>
              <a:rPr lang="en-US" altLang="en-US" dirty="0" smtClean="0">
                <a:ea typeface="ＭＳ Ｐゴシック" pitchFamily="34" charset="-128"/>
              </a:rPr>
              <a:t> weeks. His teacher used data to determine how to adapt his instruction, which resulted in some improvement in his</a:t>
            </a:r>
            <a:r>
              <a:rPr lang="en-US" altLang="en-US" baseline="0" dirty="0" smtClean="0">
                <a:ea typeface="ＭＳ Ｐゴシック" pitchFamily="34" charset="-128"/>
              </a:rPr>
              <a:t> scores</a:t>
            </a:r>
            <a:r>
              <a:rPr lang="en-US" altLang="en-US" dirty="0" smtClean="0">
                <a:ea typeface="ＭＳ Ｐゴシック" pitchFamily="34" charset="-128"/>
              </a:rPr>
              <a:t>. By looking at Ethan’s progress at the intensive level, we can see that he barely maintained his learning from the previous weeks and showed minimal improvement by the end of the 16 weeks.</a:t>
            </a:r>
          </a:p>
        </p:txBody>
      </p:sp>
      <p:sp>
        <p:nvSpPr>
          <p:cNvPr id="290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9A6E25E0-60AF-419E-AC15-E847251B53DB}" type="slidenum">
              <a:rPr lang="en-US" altLang="en-US" smtClean="0">
                <a:latin typeface="Arial" pitchFamily="34" charset="0"/>
                <a:cs typeface="Arial" pitchFamily="34" charset="0"/>
              </a:rPr>
              <a:pPr/>
              <a:t>109</a:t>
            </a:fld>
            <a:endParaRPr lang="en-US" altLang="en-US" dirty="0" smtClean="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Read points on slide</a:t>
            </a:r>
            <a:r>
              <a:rPr lang="en-US" altLang="en-US" dirty="0"/>
              <a:t>.</a:t>
            </a:r>
            <a:endParaRPr lang="en-US" altLang="en-US" dirty="0" smtClean="0">
              <a:ea typeface="ＭＳ Ｐゴシック" pitchFamily="34" charset="-128"/>
            </a:endParaRPr>
          </a:p>
        </p:txBody>
      </p:sp>
      <p:sp>
        <p:nvSpPr>
          <p:cNvPr id="197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76F790E6-3461-4934-AD97-DAF64F564EB0}" type="slidenum">
              <a:rPr lang="en-US" altLang="en-US" smtClean="0">
                <a:solidFill>
                  <a:srgbClr val="000000"/>
                </a:solidFill>
                <a:latin typeface="Arial" pitchFamily="34" charset="0"/>
                <a:cs typeface="Arial" pitchFamily="34" charset="0"/>
              </a:rPr>
              <a:pPr/>
              <a:t>11</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As a result, the team decided to move forward with special education evaluation to gain further information about Ethan’s academic strengths, deficits, and areas of needs.</a:t>
            </a:r>
          </a:p>
        </p:txBody>
      </p:sp>
      <p:sp>
        <p:nvSpPr>
          <p:cNvPr id="291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5A7344A4-9BC2-48B7-8AAF-34D3B52F248F}" type="slidenum">
              <a:rPr lang="en-US" altLang="en-US" smtClean="0">
                <a:latin typeface="Arial" pitchFamily="34" charset="0"/>
                <a:cs typeface="Arial" pitchFamily="34" charset="0"/>
              </a:rPr>
              <a:pPr/>
              <a:t>110</a:t>
            </a:fld>
            <a:endParaRPr lang="en-US" altLang="en-US" dirty="0" smtClean="0">
              <a:latin typeface="Arial" pitchFamily="34" charset="0"/>
              <a:cs typeface="Arial"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77526E2-B356-4295-9922-C64D2A85F959}" type="slidenum">
              <a:rPr lang="en-US" altLang="en-US" smtClean="0"/>
              <a:pPr>
                <a:defRPr/>
              </a:pPr>
              <a:t>111</a:t>
            </a:fld>
            <a:endParaRPr lang="en-US" altLang="en-US" dirty="0"/>
          </a:p>
        </p:txBody>
      </p:sp>
    </p:spTree>
    <p:extLst>
      <p:ext uri="{BB962C8B-B14F-4D97-AF65-F5344CB8AC3E}">
        <p14:creationId xmlns:p14="http://schemas.microsoft.com/office/powerpoint/2010/main" val="87361688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ＭＳ Ｐゴシック" pitchFamily="34" charset="-128"/>
            </a:endParaRPr>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FF275773-9641-4263-A1B4-683FDA3EECD2}" type="slidenum">
              <a:rPr lang="en-US" altLang="en-US" smtClean="0">
                <a:latin typeface="Arial" pitchFamily="34" charset="0"/>
                <a:cs typeface="Arial" pitchFamily="34" charset="0"/>
              </a:rPr>
              <a:pPr/>
              <a:t>112</a:t>
            </a:fld>
            <a:endParaRPr lang="en-US" altLang="en-US" dirty="0" smtClean="0">
              <a:latin typeface="Arial" pitchFamily="34" charset="0"/>
              <a:cs typeface="Arial"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77526E2-B356-4295-9922-C64D2A85F959}" type="slidenum">
              <a:rPr lang="en-US" altLang="en-US" smtClean="0"/>
              <a:pPr>
                <a:defRPr/>
              </a:pPr>
              <a:t>113</a:t>
            </a:fld>
            <a:endParaRPr lang="en-US" altLang="en-US" dirty="0"/>
          </a:p>
        </p:txBody>
      </p:sp>
    </p:spTree>
    <p:extLst>
      <p:ext uri="{BB962C8B-B14F-4D97-AF65-F5344CB8AC3E}">
        <p14:creationId xmlns:p14="http://schemas.microsoft.com/office/powerpoint/2010/main" val="270514376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77526E2-B356-4295-9922-C64D2A85F959}" type="slidenum">
              <a:rPr lang="en-US" altLang="en-US" smtClean="0"/>
              <a:pPr>
                <a:defRPr/>
              </a:pPr>
              <a:t>114</a:t>
            </a:fld>
            <a:endParaRPr lang="en-US" altLang="en-US" dirty="0"/>
          </a:p>
        </p:txBody>
      </p:sp>
    </p:spTree>
    <p:extLst>
      <p:ext uri="{BB962C8B-B14F-4D97-AF65-F5344CB8AC3E}">
        <p14:creationId xmlns:p14="http://schemas.microsoft.com/office/powerpoint/2010/main" val="40063356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xfrm>
            <a:off x="698500" y="4410075"/>
            <a:ext cx="5588000" cy="46196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50207" indent="-350207">
              <a:defRPr/>
            </a:pPr>
            <a:r>
              <a:rPr lang="en-US" altLang="en-US" dirty="0">
                <a:ea typeface="ＭＳ Ｐゴシック" pitchFamily="34" charset="-128"/>
              </a:rPr>
              <a:t>Define and make sure participants understand the meaning </a:t>
            </a:r>
            <a:r>
              <a:rPr lang="en-US" altLang="en-US" dirty="0" smtClean="0">
                <a:ea typeface="ＭＳ Ｐゴシック" pitchFamily="34" charset="-128"/>
              </a:rPr>
              <a:t>of</a:t>
            </a:r>
            <a:r>
              <a:rPr lang="en-US" altLang="en-US" baseline="0" dirty="0">
                <a:ea typeface="ＭＳ Ｐゴシック" pitchFamily="34" charset="-128"/>
              </a:rPr>
              <a:t> </a:t>
            </a:r>
            <a:r>
              <a:rPr lang="en-US" altLang="en-US" b="1" baseline="0" dirty="0" smtClean="0">
                <a:ea typeface="ＭＳ Ｐゴシック" pitchFamily="34" charset="-128"/>
              </a:rPr>
              <a:t>intensive</a:t>
            </a:r>
            <a:r>
              <a:rPr lang="en-US" altLang="en-US" baseline="0" dirty="0" smtClean="0">
                <a:ea typeface="ＭＳ Ｐゴシック" pitchFamily="34" charset="-128"/>
              </a:rPr>
              <a:t> </a:t>
            </a:r>
            <a:r>
              <a:rPr lang="en-US" altLang="en-US" b="1" baseline="0" dirty="0" smtClean="0">
                <a:ea typeface="ＭＳ Ｐゴシック" pitchFamily="34" charset="-128"/>
              </a:rPr>
              <a:t>math </a:t>
            </a:r>
            <a:r>
              <a:rPr lang="en-US" altLang="en-US" b="1" dirty="0" smtClean="0">
                <a:ea typeface="ＭＳ Ｐゴシック" pitchFamily="34" charset="-128"/>
              </a:rPr>
              <a:t>instruction</a:t>
            </a:r>
            <a:r>
              <a:rPr lang="en-US" kern="1200" dirty="0" smtClean="0">
                <a:solidFill>
                  <a:schemeClr val="tx1"/>
                </a:solidFill>
                <a:effectLst/>
              </a:rPr>
              <a:t>—</a:t>
            </a:r>
            <a:r>
              <a:rPr lang="en-US" altLang="en-US" dirty="0" smtClean="0">
                <a:ea typeface="ＭＳ Ｐゴシック" pitchFamily="34" charset="-128"/>
              </a:rPr>
              <a:t>the </a:t>
            </a:r>
            <a:r>
              <a:rPr lang="en-US" altLang="en-US" dirty="0">
                <a:ea typeface="ＭＳ Ｐゴシック" pitchFamily="34" charset="-128"/>
              </a:rPr>
              <a:t>action or process of </a:t>
            </a:r>
            <a:r>
              <a:rPr lang="en-US" altLang="en-US" dirty="0" smtClean="0">
                <a:ea typeface="ＭＳ Ｐゴシック" pitchFamily="34" charset="-128"/>
              </a:rPr>
              <a:t>teaching.</a:t>
            </a:r>
            <a:endParaRPr lang="en-US" altLang="en-US" dirty="0">
              <a:ea typeface="ＭＳ Ｐゴシック" pitchFamily="34" charset="-128"/>
            </a:endParaRPr>
          </a:p>
          <a:p>
            <a:pPr>
              <a:defRPr/>
            </a:pPr>
            <a:endParaRPr lang="en-US" b="1" dirty="0" smtClean="0">
              <a:ea typeface="ＭＳ Ｐゴシック" pitchFamily="34" charset="-128"/>
            </a:endParaRPr>
          </a:p>
          <a:p>
            <a:pPr>
              <a:defRPr/>
            </a:pPr>
            <a:r>
              <a:rPr lang="en-US" dirty="0" smtClean="0">
                <a:ea typeface="ＭＳ Ｐゴシック" pitchFamily="34" charset="-128"/>
              </a:rPr>
              <a:t>Activity</a:t>
            </a:r>
            <a:r>
              <a:rPr lang="en-US" dirty="0">
                <a:ea typeface="ＭＳ Ｐゴシック" pitchFamily="34" charset="-128"/>
              </a:rPr>
              <a:t>:</a:t>
            </a:r>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itchFamily="34" charset="-128"/>
              </a:rPr>
              <a:t>In a group of </a:t>
            </a:r>
            <a:r>
              <a:rPr lang="en-US" altLang="en-US" dirty="0" smtClean="0">
                <a:ea typeface="ＭＳ Ｐゴシック" pitchFamily="34" charset="-128"/>
              </a:rPr>
              <a:t>two</a:t>
            </a:r>
            <a:r>
              <a:rPr lang="en-US" altLang="en-US" baseline="0" dirty="0" smtClean="0">
                <a:ea typeface="ＭＳ Ｐゴシック" pitchFamily="34" charset="-128"/>
              </a:rPr>
              <a:t> to four</a:t>
            </a:r>
            <a:r>
              <a:rPr lang="en-US" altLang="en-US" dirty="0" smtClean="0">
                <a:ea typeface="ＭＳ Ｐゴシック" pitchFamily="34" charset="-128"/>
              </a:rPr>
              <a:t> </a:t>
            </a:r>
            <a:r>
              <a:rPr lang="en-US" altLang="en-US" dirty="0">
                <a:ea typeface="ＭＳ Ｐゴシック" pitchFamily="34" charset="-128"/>
              </a:rPr>
              <a:t>people, take a few minutes to </a:t>
            </a:r>
            <a:r>
              <a:rPr lang="en-US" altLang="en-US" dirty="0" smtClean="0">
                <a:ea typeface="ＭＳ Ｐゴシック" pitchFamily="34" charset="-128"/>
              </a:rPr>
              <a:t>review </a:t>
            </a:r>
            <a:r>
              <a:rPr lang="en-US" altLang="en-US" dirty="0">
                <a:ea typeface="ＭＳ Ｐゴシック" pitchFamily="34" charset="-128"/>
              </a:rPr>
              <a:t>the three most common things you (or others on your staff) </a:t>
            </a:r>
            <a:r>
              <a:rPr lang="en-US" altLang="en-US" dirty="0" smtClean="0">
                <a:ea typeface="ＭＳ Ｐゴシック" pitchFamily="34" charset="-128"/>
              </a:rPr>
              <a:t>listed as strategies </a:t>
            </a:r>
            <a:r>
              <a:rPr lang="en-US" altLang="en-US" dirty="0">
                <a:ea typeface="ＭＳ Ｐゴシック" pitchFamily="34" charset="-128"/>
              </a:rPr>
              <a:t>to make </a:t>
            </a:r>
            <a:r>
              <a:rPr lang="en-US" altLang="en-US" dirty="0" smtClean="0">
                <a:ea typeface="ＭＳ Ｐゴシック" pitchFamily="34" charset="-128"/>
              </a:rPr>
              <a:t>instruction</a:t>
            </a:r>
            <a:r>
              <a:rPr lang="en-US" altLang="en-US" baseline="0" dirty="0" smtClean="0">
                <a:ea typeface="ＭＳ Ｐゴシック" pitchFamily="34" charset="-128"/>
              </a:rPr>
              <a:t> or </a:t>
            </a:r>
            <a:r>
              <a:rPr lang="en-US" altLang="en-US" dirty="0" smtClean="0">
                <a:ea typeface="ＭＳ Ｐゴシック" pitchFamily="34" charset="-128"/>
              </a:rPr>
              <a:t>intervention </a:t>
            </a:r>
            <a:r>
              <a:rPr lang="en-US" altLang="en-US" i="1" dirty="0">
                <a:ea typeface="ＭＳ Ｐゴシック" pitchFamily="34" charset="-128"/>
              </a:rPr>
              <a:t>more intense</a:t>
            </a:r>
            <a:r>
              <a:rPr lang="en-US" altLang="en-US" dirty="0">
                <a:ea typeface="ＭＳ Ｐゴシック" pitchFamily="34" charset="-128"/>
              </a:rPr>
              <a:t> when students need it. Then, </a:t>
            </a:r>
            <a:r>
              <a:rPr lang="en-US" altLang="en-US" dirty="0" smtClean="0">
                <a:ea typeface="ＭＳ Ｐゴシック" pitchFamily="34" charset="-128"/>
              </a:rPr>
              <a:t>discuss new learning and </a:t>
            </a:r>
            <a:endParaRPr lang="en-US" altLang="en-US" i="1" dirty="0" smtClean="0">
              <a:ea typeface="ＭＳ Ｐゴシック" pitchFamily="34" charset="-128"/>
            </a:endParaRPr>
          </a:p>
          <a:p>
            <a:pPr marL="0" indent="0">
              <a:defRPr/>
            </a:pPr>
            <a:r>
              <a:rPr lang="en-US" altLang="en-US" dirty="0" smtClean="0">
                <a:ea typeface="ＭＳ Ｐゴシック" pitchFamily="34" charset="-128"/>
              </a:rPr>
              <a:t>change</a:t>
            </a:r>
            <a:r>
              <a:rPr lang="en-US" altLang="en-US" baseline="0" dirty="0" smtClean="0">
                <a:ea typeface="ＭＳ Ｐゴシック" pitchFamily="34" charset="-128"/>
              </a:rPr>
              <a:t> or add new strategies to list. C</a:t>
            </a:r>
            <a:r>
              <a:rPr lang="en-US" altLang="en-US" dirty="0" smtClean="0">
                <a:ea typeface="ＭＳ Ｐゴシック" pitchFamily="34" charset="-128"/>
              </a:rPr>
              <a:t>hoose </a:t>
            </a:r>
            <a:r>
              <a:rPr lang="en-US" altLang="en-US" dirty="0">
                <a:ea typeface="ＭＳ Ｐゴシック" pitchFamily="34" charset="-128"/>
              </a:rPr>
              <a:t>someone to report out to the large </a:t>
            </a:r>
            <a:r>
              <a:rPr lang="en-US" altLang="en-US" dirty="0" smtClean="0">
                <a:ea typeface="ＭＳ Ｐゴシック" pitchFamily="34" charset="-128"/>
              </a:rPr>
              <a:t>group. </a:t>
            </a:r>
            <a:r>
              <a:rPr lang="en-US" altLang="en-US" i="1" dirty="0" smtClean="0">
                <a:ea typeface="ＭＳ Ｐゴシック" pitchFamily="34" charset="-128"/>
              </a:rPr>
              <a:t>Circulate </a:t>
            </a:r>
            <a:r>
              <a:rPr lang="en-US" altLang="en-US" i="1" dirty="0">
                <a:ea typeface="ＭＳ Ｐゴシック" pitchFamily="34" charset="-128"/>
              </a:rPr>
              <a:t>as teams discuss. After most groups appear to be ready (</a:t>
            </a:r>
            <a:r>
              <a:rPr lang="en-US" altLang="en-US" i="1" dirty="0" smtClean="0">
                <a:ea typeface="ＭＳ Ｐゴシック" pitchFamily="34" charset="-128"/>
              </a:rPr>
              <a:t>3</a:t>
            </a:r>
            <a:r>
              <a:rPr lang="en-US" kern="1200" dirty="0" smtClean="0">
                <a:solidFill>
                  <a:schemeClr val="tx1"/>
                </a:solidFill>
                <a:effectLst/>
              </a:rPr>
              <a:t>–</a:t>
            </a:r>
            <a:r>
              <a:rPr lang="en-US" altLang="en-US" i="1" dirty="0" smtClean="0">
                <a:ea typeface="ＭＳ Ｐゴシック" pitchFamily="34" charset="-128"/>
              </a:rPr>
              <a:t>5 minutes)</a:t>
            </a:r>
            <a:r>
              <a:rPr lang="en-US" altLang="en-US" i="1" dirty="0">
                <a:ea typeface="ＭＳ Ｐゴシック" pitchFamily="34" charset="-128"/>
              </a:rPr>
              <a:t>, have each reporter share each team’s items. Record their responses on a piece of chart paper or </a:t>
            </a:r>
            <a:r>
              <a:rPr lang="en-US" altLang="en-US" i="1" dirty="0" smtClean="0">
                <a:ea typeface="ＭＳ Ｐゴシック" pitchFamily="34" charset="-128"/>
              </a:rPr>
              <a:t>whiteboard. </a:t>
            </a:r>
            <a:r>
              <a:rPr lang="en-US" altLang="en-US" i="1" dirty="0">
                <a:ea typeface="ＭＳ Ｐゴシック" pitchFamily="34" charset="-128"/>
              </a:rPr>
              <a:t>If teams note the same </a:t>
            </a:r>
            <a:r>
              <a:rPr lang="en-US" altLang="en-US" i="1" dirty="0" smtClean="0">
                <a:ea typeface="ＭＳ Ｐゴシック" pitchFamily="34" charset="-128"/>
              </a:rPr>
              <a:t>new strategies recorded, </a:t>
            </a:r>
            <a:r>
              <a:rPr lang="en-US" altLang="en-US" i="1" dirty="0">
                <a:ea typeface="ＭＳ Ｐゴシック" pitchFamily="34" charset="-128"/>
              </a:rPr>
              <a:t>use tally marks to keep track of how often each strategy is noted</a:t>
            </a:r>
            <a:r>
              <a:rPr lang="en-US" altLang="en-US" i="1" dirty="0" smtClean="0">
                <a:ea typeface="ＭＳ Ｐゴシック" pitchFamily="34" charset="-128"/>
              </a:rPr>
              <a:t>.  Identify these as “big ideas” </a:t>
            </a:r>
            <a:r>
              <a:rPr lang="en-US" altLang="en-US" i="1" baseline="0" dirty="0" smtClean="0">
                <a:ea typeface="ＭＳ Ｐゴシック" pitchFamily="34" charset="-128"/>
              </a:rPr>
              <a:t> learned from this module.</a:t>
            </a:r>
            <a:r>
              <a:rPr lang="en-US" altLang="en-US" i="1" dirty="0" smtClean="0">
                <a:ea typeface="ＭＳ Ｐゴシック" pitchFamily="34" charset="-128"/>
              </a:rPr>
              <a:t> </a:t>
            </a:r>
            <a:endParaRPr lang="en-US" altLang="en-US" i="1" dirty="0">
              <a:ea typeface="ＭＳ Ｐゴシック" pitchFamily="34" charset="-128"/>
            </a:endParaRPr>
          </a:p>
          <a:p>
            <a:pPr marL="350207" indent="-350207">
              <a:defRPr/>
            </a:pPr>
            <a:endParaRPr lang="en-US" altLang="en-US" i="1" dirty="0">
              <a:ea typeface="ＭＳ Ｐゴシック" pitchFamily="34" charset="-128"/>
            </a:endParaRPr>
          </a:p>
          <a:p>
            <a:pPr marL="350207" indent="-350207">
              <a:defRPr/>
            </a:pPr>
            <a:r>
              <a:rPr lang="en-US" altLang="en-US" i="0" dirty="0">
                <a:ea typeface="ＭＳ Ｐゴシック" pitchFamily="34" charset="-128"/>
              </a:rPr>
              <a:t>Possible </a:t>
            </a:r>
            <a:r>
              <a:rPr lang="en-US" altLang="en-US" i="0" dirty="0" smtClean="0">
                <a:ea typeface="ＭＳ Ｐゴシック" pitchFamily="34" charset="-128"/>
              </a:rPr>
              <a:t>Questions </a:t>
            </a:r>
            <a:r>
              <a:rPr lang="en-US" altLang="en-US" i="0" dirty="0">
                <a:ea typeface="ＭＳ Ｐゴシック" pitchFamily="34" charset="-128"/>
              </a:rPr>
              <a:t>for </a:t>
            </a:r>
            <a:r>
              <a:rPr lang="en-US" altLang="en-US" i="0" dirty="0" smtClean="0">
                <a:ea typeface="ＭＳ Ｐゴシック" pitchFamily="34" charset="-128"/>
              </a:rPr>
              <a:t>Teams</a:t>
            </a:r>
            <a:r>
              <a:rPr lang="en-US" altLang="en-US" i="0" dirty="0">
                <a:ea typeface="ＭＳ Ｐゴシック" pitchFamily="34" charset="-128"/>
              </a:rPr>
              <a:t>: </a:t>
            </a:r>
            <a:endParaRPr lang="en-US" altLang="en-US" i="0" dirty="0" smtClean="0">
              <a:ea typeface="ＭＳ Ｐゴシック" pitchFamily="34" charset="-128"/>
            </a:endParaRPr>
          </a:p>
          <a:p>
            <a:pPr marL="350207" indent="-350207">
              <a:buFontTx/>
              <a:buAutoNum type="arabicPeriod"/>
              <a:defRPr/>
            </a:pPr>
            <a:r>
              <a:rPr lang="en-US" altLang="en-US" dirty="0" smtClean="0">
                <a:ea typeface="ＭＳ Ｐゴシック" pitchFamily="34" charset="-128"/>
              </a:rPr>
              <a:t>What changes did you make to the list? Why? </a:t>
            </a:r>
          </a:p>
          <a:p>
            <a:pPr marL="350207" indent="-350207">
              <a:buFontTx/>
              <a:buAutoNum type="arabicPeriod"/>
              <a:defRPr/>
            </a:pPr>
            <a:r>
              <a:rPr lang="en-US" altLang="en-US" dirty="0" smtClean="0">
                <a:ea typeface="ＭＳ Ｐゴシック" pitchFamily="34" charset="-128"/>
              </a:rPr>
              <a:t>What made </a:t>
            </a:r>
            <a:r>
              <a:rPr lang="en-US" altLang="en-US" dirty="0">
                <a:ea typeface="ＭＳ Ｐゴシック" pitchFamily="34" charset="-128"/>
              </a:rPr>
              <a:t>you choose </a:t>
            </a:r>
            <a:r>
              <a:rPr lang="en-US" altLang="en-US" dirty="0" smtClean="0">
                <a:ea typeface="ＭＳ Ｐゴシック" pitchFamily="34" charset="-128"/>
              </a:rPr>
              <a:t>these new strategies?</a:t>
            </a:r>
          </a:p>
          <a:p>
            <a:pPr marL="350207" indent="-350207">
              <a:buFontTx/>
              <a:buAutoNum type="arabicPeriod"/>
              <a:defRPr/>
            </a:pPr>
            <a:r>
              <a:rPr lang="en-US" altLang="en-US" dirty="0" smtClean="0">
                <a:ea typeface="ＭＳ Ｐゴシック" pitchFamily="34" charset="-128"/>
              </a:rPr>
              <a:t>Why </a:t>
            </a:r>
            <a:r>
              <a:rPr lang="en-US" altLang="en-US" dirty="0">
                <a:ea typeface="ＭＳ Ｐゴシック" pitchFamily="34" charset="-128"/>
              </a:rPr>
              <a:t>do you think they are used so </a:t>
            </a:r>
            <a:r>
              <a:rPr lang="en-US" altLang="en-US" dirty="0" smtClean="0">
                <a:ea typeface="ＭＳ Ｐゴシック" pitchFamily="34" charset="-128"/>
              </a:rPr>
              <a:t>often?</a:t>
            </a:r>
          </a:p>
          <a:p>
            <a:pPr marL="350207" indent="-350207">
              <a:buFontTx/>
              <a:buAutoNum type="arabicPeriod"/>
              <a:defRPr/>
            </a:pPr>
            <a:r>
              <a:rPr lang="en-US" altLang="en-US" dirty="0" smtClean="0">
                <a:ea typeface="ＭＳ Ｐゴシック" pitchFamily="34" charset="-128"/>
              </a:rPr>
              <a:t>Which strategy do you plan to try in your classroom?  </a:t>
            </a:r>
            <a:endParaRPr lang="en-US" altLang="en-US" dirty="0">
              <a:ea typeface="ＭＳ Ｐゴシック" pitchFamily="34" charset="-128"/>
            </a:endParaRPr>
          </a:p>
          <a:p>
            <a:pPr marL="350207" indent="-350207">
              <a:defRPr/>
            </a:pPr>
            <a:r>
              <a:rPr lang="en-US" altLang="en-US" i="1" dirty="0">
                <a:ea typeface="ＭＳ Ｐゴシック" pitchFamily="34" charset="-128"/>
              </a:rPr>
              <a:t>Keep this activity to </a:t>
            </a:r>
            <a:r>
              <a:rPr lang="en-US" altLang="en-US" i="1" dirty="0" smtClean="0">
                <a:ea typeface="ＭＳ Ｐゴシック" pitchFamily="34" charset="-128"/>
              </a:rPr>
              <a:t>10</a:t>
            </a:r>
            <a:r>
              <a:rPr lang="en-US" kern="1200" dirty="0" smtClean="0">
                <a:solidFill>
                  <a:schemeClr val="tx1"/>
                </a:solidFill>
                <a:effectLst/>
              </a:rPr>
              <a:t>–</a:t>
            </a:r>
            <a:r>
              <a:rPr lang="en-US" altLang="en-US" i="1" dirty="0" smtClean="0">
                <a:ea typeface="ＭＳ Ｐゴシック" pitchFamily="34" charset="-128"/>
              </a:rPr>
              <a:t>15 </a:t>
            </a:r>
            <a:r>
              <a:rPr lang="en-US" altLang="en-US" i="1" dirty="0">
                <a:ea typeface="ＭＳ Ｐゴシック" pitchFamily="34" charset="-128"/>
              </a:rPr>
              <a:t>minutes to allow sufficient time for </a:t>
            </a:r>
            <a:r>
              <a:rPr lang="en-US" altLang="en-US" i="1" dirty="0" smtClean="0">
                <a:ea typeface="ＭＳ Ｐゴシック" pitchFamily="34" charset="-128"/>
              </a:rPr>
              <a:t>participants to debrief and ask clarifying questions about the module.</a:t>
            </a:r>
          </a:p>
          <a:p>
            <a:pPr marL="350207" indent="-350207">
              <a:defRPr/>
            </a:pPr>
            <a:endParaRPr lang="en-US" altLang="en-US" sz="1100" i="1" dirty="0" smtClean="0">
              <a:ea typeface="ＭＳ Ｐゴシック" pitchFamily="34" charset="-128"/>
            </a:endParaRPr>
          </a:p>
          <a:p>
            <a:pPr marL="350207" indent="-350207">
              <a:defRPr/>
            </a:pPr>
            <a:r>
              <a:rPr lang="en-US" altLang="en-US" sz="1100" b="1" i="0" dirty="0" smtClean="0">
                <a:ea typeface="ＭＳ Ｐゴシック" pitchFamily="34" charset="-128"/>
              </a:rPr>
              <a:t>Other</a:t>
            </a:r>
            <a:r>
              <a:rPr lang="en-US" altLang="en-US" sz="1100" b="1" i="0" baseline="0" dirty="0" smtClean="0">
                <a:ea typeface="ＭＳ Ｐゴシック" pitchFamily="34" charset="-128"/>
              </a:rPr>
              <a:t> Optional Activities:</a:t>
            </a:r>
            <a:endParaRPr lang="en-US" altLang="en-US" sz="1100" b="1" i="0" dirty="0" smtClean="0">
              <a:ea typeface="ＭＳ Ｐゴシック" pitchFamily="34" charset="-128"/>
            </a:endParaRPr>
          </a:p>
          <a:p>
            <a:pPr marL="171450" indent="-171450">
              <a:buFont typeface="Arial"/>
              <a:buChar char="•"/>
              <a:defRPr/>
            </a:pPr>
            <a:r>
              <a:rPr lang="en-US" b="1" dirty="0" smtClean="0"/>
              <a:t>Mingle/Birthday Party/Cocktail Hour/Ice Cream Social: </a:t>
            </a:r>
            <a:r>
              <a:rPr lang="en-US" dirty="0" smtClean="0"/>
              <a:t>Participants get cards with an open-ended question.</a:t>
            </a:r>
            <a:r>
              <a:rPr lang="en-US" baseline="0" dirty="0" smtClean="0"/>
              <a:t> </a:t>
            </a:r>
            <a:r>
              <a:rPr lang="en-US" dirty="0" smtClean="0"/>
              <a:t>They discuss and then trade the cards and find another person. Participants can make their own questions as a variation. </a:t>
            </a:r>
          </a:p>
          <a:p>
            <a:pPr marL="171450" indent="-171450">
              <a:buFont typeface="Arial"/>
              <a:buChar char="•"/>
              <a:defRPr/>
            </a:pPr>
            <a:r>
              <a:rPr lang="en-US" b="1" dirty="0" smtClean="0"/>
              <a:t>Multiplicative Mingle/Growing Group Mingle (Variant): </a:t>
            </a:r>
            <a:r>
              <a:rPr lang="en-US" dirty="0" smtClean="0"/>
              <a:t>Partners pick one</a:t>
            </a:r>
            <a:r>
              <a:rPr lang="en-US" baseline="0" dirty="0" smtClean="0"/>
              <a:t> </a:t>
            </a:r>
            <a:r>
              <a:rPr lang="en-US" dirty="0" smtClean="0"/>
              <a:t>card and discuss their answer. They then</a:t>
            </a:r>
            <a:r>
              <a:rPr lang="en-US" baseline="0" dirty="0" smtClean="0"/>
              <a:t> </a:t>
            </a:r>
            <a:r>
              <a:rPr lang="en-US" dirty="0" smtClean="0"/>
              <a:t>find another pair and discuss both cards. That pair then finds another group of four to discuss and come up with an outcome sentence (i.e., 3-2-1) to post for the group.</a:t>
            </a:r>
          </a:p>
          <a:p>
            <a:pPr marL="171450" indent="-171450">
              <a:buFont typeface="Arial"/>
              <a:buChar char="•"/>
              <a:defRPr/>
            </a:pPr>
            <a:r>
              <a:rPr lang="en-US" b="1" dirty="0" smtClean="0"/>
              <a:t>Paired Inside Outside Circle</a:t>
            </a:r>
            <a:r>
              <a:rPr lang="en-US" b="0" dirty="0" smtClean="0"/>
              <a:t>:</a:t>
            </a:r>
            <a:r>
              <a:rPr lang="en-US" b="0" baseline="0" dirty="0" smtClean="0"/>
              <a:t> This w</a:t>
            </a:r>
            <a:r>
              <a:rPr lang="en-US" dirty="0" smtClean="0"/>
              <a:t>orks the same way as inside outside circle, except pairs stay together and groups of </a:t>
            </a:r>
            <a:r>
              <a:rPr lang="en-US" baseline="0" dirty="0" smtClean="0"/>
              <a:t>four</a:t>
            </a:r>
            <a:r>
              <a:rPr lang="en-US" dirty="0" smtClean="0"/>
              <a:t> share.</a:t>
            </a:r>
          </a:p>
          <a:p>
            <a:pPr marL="350207" indent="-350207">
              <a:defRPr/>
            </a:pPr>
            <a:endParaRPr lang="en-US" altLang="en-US" i="1" dirty="0" smtClean="0">
              <a:ea typeface="ＭＳ Ｐゴシック" pitchFamily="34" charset="-128"/>
            </a:endParaRPr>
          </a:p>
        </p:txBody>
      </p:sp>
      <p:sp>
        <p:nvSpPr>
          <p:cNvPr id="293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F71322B2-6405-40B4-8DAD-1ECF50CB4A80}" type="slidenum">
              <a:rPr lang="en-US" altLang="en-US" smtClean="0">
                <a:latin typeface="Arial" pitchFamily="34" charset="0"/>
                <a:cs typeface="Arial" pitchFamily="34" charset="0"/>
              </a:rPr>
              <a:pPr/>
              <a:t>115</a:t>
            </a:fld>
            <a:endParaRPr lang="en-US" altLang="en-US" dirty="0" smtClean="0">
              <a:latin typeface="Arial" pitchFamily="34" charset="0"/>
              <a:cs typeface="Arial"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itchFamily="34" charset="-128"/>
              </a:rPr>
              <a:t>This slide lists websites for evidence-based resources. </a:t>
            </a:r>
          </a:p>
          <a:p>
            <a:endParaRPr lang="en-US" altLang="en-US" i="1" dirty="0" smtClean="0">
              <a:ea typeface="ＭＳ Ｐゴシック" pitchFamily="34"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177526E2-B356-4295-9922-C64D2A85F959}" type="slidenum">
              <a:rPr lang="en-US" altLang="en-US" smtClean="0"/>
              <a:pPr>
                <a:defRPr/>
              </a:pPr>
              <a:t>117</a:t>
            </a:fld>
            <a:endParaRPr lang="en-US" altLang="en-US" dirty="0"/>
          </a:p>
        </p:txBody>
      </p:sp>
    </p:spTree>
    <p:extLst>
      <p:ext uri="{BB962C8B-B14F-4D97-AF65-F5344CB8AC3E}">
        <p14:creationId xmlns:p14="http://schemas.microsoft.com/office/powerpoint/2010/main" val="60997879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7526E2-B356-4295-9922-C64D2A85F959}" type="slidenum">
              <a:rPr lang="en-US" altLang="en-US" smtClean="0"/>
              <a:pPr>
                <a:defRPr/>
              </a:pPr>
              <a:t>118</a:t>
            </a:fld>
            <a:endParaRPr lang="en-US" altLang="en-US" dirty="0"/>
          </a:p>
        </p:txBody>
      </p:sp>
    </p:spTree>
    <p:extLst>
      <p:ext uri="{BB962C8B-B14F-4D97-AF65-F5344CB8AC3E}">
        <p14:creationId xmlns:p14="http://schemas.microsoft.com/office/powerpoint/2010/main" val="2256443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There is a significant academic achievement gap between students with and without disabilities. According to NAEP data (</a:t>
            </a:r>
            <a:r>
              <a:rPr lang="en-US" dirty="0"/>
              <a:t>National Center for Education </a:t>
            </a:r>
            <a:r>
              <a:rPr lang="en-US" dirty="0" smtClean="0"/>
              <a:t>Statistics, 2014)</a:t>
            </a:r>
            <a:r>
              <a:rPr lang="en-US" altLang="en-US" dirty="0" smtClean="0">
                <a:ea typeface="ＭＳ Ｐゴシック" pitchFamily="34" charset="-128"/>
              </a:rPr>
              <a:t>, 83% of fourth-grade students with disabilities scored at or below basic in math in 2013.</a:t>
            </a:r>
            <a:r>
              <a:rPr lang="en-US" altLang="en-US" baseline="0" dirty="0" smtClean="0">
                <a:ea typeface="ＭＳ Ｐゴシック" pitchFamily="34" charset="-128"/>
              </a:rPr>
              <a:t> </a:t>
            </a:r>
            <a:r>
              <a:rPr lang="en-US" altLang="en-US" dirty="0" smtClean="0">
                <a:ea typeface="ＭＳ Ｐゴシック" pitchFamily="34" charset="-128"/>
              </a:rPr>
              <a:t>This gap continues to widen as students get older and matriculate though school, highlighting the need for earlier intervention and prevention of academic failure.  </a:t>
            </a:r>
            <a:br>
              <a:rPr lang="en-US" altLang="en-US" dirty="0" smtClean="0">
                <a:ea typeface="ＭＳ Ｐゴシック" pitchFamily="34" charset="-128"/>
              </a:rPr>
            </a:b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When students experience persistent low academic achievement and school failure, they are at high risk for dropping out of school. Students with disabilities drop out at much higher rates that students without disabilities. Though the graduation rate has increased in the past 10 years, students with disabilities</a:t>
            </a:r>
            <a:r>
              <a:rPr lang="en-US" altLang="en-US" baseline="0" dirty="0" smtClean="0">
                <a:ea typeface="ＭＳ Ｐゴシック" pitchFamily="34" charset="-128"/>
              </a:rPr>
              <a:t> (</a:t>
            </a:r>
            <a:r>
              <a:rPr lang="en-US" altLang="en-US" dirty="0" smtClean="0">
                <a:ea typeface="ＭＳ Ｐゴシック" pitchFamily="34" charset="-128"/>
              </a:rPr>
              <a:t>in particular, students with learning</a:t>
            </a:r>
            <a:r>
              <a:rPr lang="en-US" altLang="en-US" baseline="0" dirty="0" smtClean="0">
                <a:ea typeface="ＭＳ Ｐゴシック" pitchFamily="34" charset="-128"/>
              </a:rPr>
              <a:t> disabilities</a:t>
            </a:r>
            <a:r>
              <a:rPr lang="en-US" altLang="en-US" dirty="0" smtClean="0">
                <a:ea typeface="ＭＳ Ｐゴシック" pitchFamily="34" charset="-128"/>
              </a:rPr>
              <a:t>) graduate at a rate of 68% compared to the national graduation rate of 80</a:t>
            </a:r>
            <a:r>
              <a:rPr lang="en-US" altLang="en-US" dirty="0">
                <a:ea typeface="ＭＳ Ｐゴシック" pitchFamily="34" charset="-128"/>
              </a:rPr>
              <a:t>%</a:t>
            </a:r>
            <a:r>
              <a:rPr lang="en-US" altLang="en-US" dirty="0" smtClean="0">
                <a:ea typeface="ＭＳ Ｐゴシック" pitchFamily="34" charset="-128"/>
              </a:rPr>
              <a:t> (National Center for Learning Disabilities, 2014; America’s Promise Alliance, 2014). </a:t>
            </a:r>
            <a:br>
              <a:rPr lang="en-US" altLang="en-US" dirty="0" smtClean="0">
                <a:ea typeface="ＭＳ Ｐゴシック" pitchFamily="34" charset="-128"/>
              </a:rPr>
            </a:b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Without a high school diploma, students are at greater risk for unemployment, poor health outcomes, dependency on social services, and high rates of delinquency. </a:t>
            </a:r>
          </a:p>
        </p:txBody>
      </p:sp>
      <p:sp>
        <p:nvSpPr>
          <p:cNvPr id="198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708110BB-9524-447E-AFE9-FF0960277498}" type="slidenum">
              <a:rPr lang="en-US" altLang="en-US" smtClean="0">
                <a:solidFill>
                  <a:srgbClr val="000000"/>
                </a:solidFill>
                <a:latin typeface="Arial" pitchFamily="34" charset="0"/>
                <a:cs typeface="Arial" pitchFamily="34" charset="0"/>
              </a:rPr>
              <a:pPr/>
              <a:t>12</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Based on their low academic achievement, many students are not making progress in the universal level of instruction. Approximately 3-5</a:t>
            </a:r>
            <a:r>
              <a:rPr lang="en-US" altLang="en-US" dirty="0">
                <a:ea typeface="ＭＳ Ｐゴシック" pitchFamily="34" charset="-128"/>
              </a:rPr>
              <a:t>%</a:t>
            </a:r>
            <a:r>
              <a:rPr lang="en-US" altLang="en-US" dirty="0" smtClean="0">
                <a:ea typeface="ＭＳ Ｐゴシック" pitchFamily="34" charset="-128"/>
              </a:rPr>
              <a:t> of students will not make adequate academic progress</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despite research-based supplemental instruction</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and will require more intense instruction. Students with intensive needs often require much more practice and teacher support and feedback than their peers in order to learn new information.</a:t>
            </a:r>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C9B582BD-AD41-4756-9895-22D072C26D8D}" type="slidenum">
              <a:rPr lang="en-US" altLang="en-US" smtClean="0">
                <a:latin typeface="Arial" pitchFamily="34" charset="0"/>
                <a:cs typeface="Arial" pitchFamily="34" charset="0"/>
              </a:rPr>
              <a:pPr/>
              <a:t>13</a:t>
            </a:fld>
            <a:endParaRPr lang="en-US" altLang="en-US" dirty="0"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endParaRPr lang="en-US" sz="12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177526E2-B356-4295-9922-C64D2A85F959}" type="slidenum">
              <a:rPr lang="en-US" altLang="en-US" smtClean="0"/>
              <a:pPr>
                <a:defRPr/>
              </a:pPr>
              <a:t>14</a:t>
            </a:fld>
            <a:endParaRPr lang="en-US" altLang="en-US" dirty="0"/>
          </a:p>
        </p:txBody>
      </p:sp>
    </p:spTree>
    <p:extLst>
      <p:ext uri="{BB962C8B-B14F-4D97-AF65-F5344CB8AC3E}">
        <p14:creationId xmlns:p14="http://schemas.microsoft.com/office/powerpoint/2010/main" val="2065529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solidFill>
                  <a:srgbClr val="1A1A1A"/>
                </a:solidFill>
                <a:latin typeface="Calibri"/>
                <a:ea typeface="ＭＳ Ｐゴシック" pitchFamily="34" charset="-128"/>
                <a:cs typeface="Calibri"/>
              </a:rPr>
              <a:t>NCII argues that intensive intervention sometimes involves more than just </a:t>
            </a:r>
            <a:r>
              <a:rPr lang="en-US" altLang="en-US" i="1" dirty="0" smtClean="0">
                <a:solidFill>
                  <a:srgbClr val="1A1A1A"/>
                </a:solidFill>
                <a:latin typeface="Calibri"/>
                <a:ea typeface="ＭＳ Ｐゴシック" pitchFamily="34" charset="-128"/>
                <a:cs typeface="Calibri"/>
              </a:rPr>
              <a:t>quantitative </a:t>
            </a:r>
            <a:r>
              <a:rPr lang="en-US" altLang="en-US" dirty="0" smtClean="0">
                <a:solidFill>
                  <a:srgbClr val="1A1A1A"/>
                </a:solidFill>
                <a:latin typeface="Calibri"/>
                <a:ea typeface="ＭＳ Ｐゴシック" pitchFamily="34" charset="-128"/>
                <a:cs typeface="Calibri"/>
              </a:rPr>
              <a:t>changes to a secondary intervention. It also</a:t>
            </a:r>
            <a:r>
              <a:rPr lang="en-US" altLang="en-US" baseline="0" dirty="0" smtClean="0">
                <a:solidFill>
                  <a:srgbClr val="1A1A1A"/>
                </a:solidFill>
                <a:latin typeface="Calibri"/>
                <a:ea typeface="ＭＳ Ｐゴシック" pitchFamily="34" charset="-128"/>
                <a:cs typeface="Calibri"/>
              </a:rPr>
              <a:t> </a:t>
            </a:r>
            <a:r>
              <a:rPr lang="en-US" altLang="en-US" dirty="0" smtClean="0">
                <a:solidFill>
                  <a:srgbClr val="1A1A1A"/>
                </a:solidFill>
                <a:latin typeface="Calibri"/>
                <a:ea typeface="ＭＳ Ｐゴシック" pitchFamily="34" charset="-128"/>
                <a:cs typeface="Calibri"/>
              </a:rPr>
              <a:t>may involve </a:t>
            </a:r>
            <a:r>
              <a:rPr lang="en-US" altLang="en-US" i="1" dirty="0" smtClean="0">
                <a:solidFill>
                  <a:srgbClr val="1A1A1A"/>
                </a:solidFill>
                <a:latin typeface="Calibri"/>
                <a:ea typeface="ＭＳ Ｐゴシック" pitchFamily="34" charset="-128"/>
                <a:cs typeface="Calibri"/>
              </a:rPr>
              <a:t>qualitative </a:t>
            </a:r>
            <a:r>
              <a:rPr lang="en-US" altLang="en-US" dirty="0" smtClean="0">
                <a:solidFill>
                  <a:srgbClr val="1A1A1A"/>
                </a:solidFill>
                <a:latin typeface="Calibri"/>
                <a:ea typeface="ＭＳ Ｐゴシック" pitchFamily="34" charset="-128"/>
                <a:cs typeface="Calibri"/>
              </a:rPr>
              <a:t>adaptations or modifications to secondary interventions.</a:t>
            </a:r>
          </a:p>
          <a:p>
            <a:endParaRPr lang="en-US" altLang="en-US" dirty="0" smtClean="0">
              <a:solidFill>
                <a:srgbClr val="1A1A1A"/>
              </a:solidFill>
              <a:latin typeface="ITCFranklinGothicStd-Book"/>
              <a:ea typeface="ＭＳ Ｐゴシック" pitchFamily="34" charset="-128"/>
            </a:endParaRPr>
          </a:p>
        </p:txBody>
      </p:sp>
      <p:sp>
        <p:nvSpPr>
          <p:cNvPr id="200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DC567D0C-B311-4AF1-98CA-B016A8D60DD6}" type="slidenum">
              <a:rPr lang="en-US" altLang="en-US" smtClean="0">
                <a:latin typeface="Arial" pitchFamily="34" charset="0"/>
                <a:cs typeface="Arial" pitchFamily="34" charset="0"/>
              </a:rPr>
              <a:pPr/>
              <a:t>15</a:t>
            </a:fld>
            <a:endParaRPr lang="en-US" altLang="en-US" dirty="0" smtClean="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Although this webinar focuses on intensive interventions, it is important to note the features that distinguish supplemental interventions from intensive interventions. As we discussed, it is important that students who require additional support receive supplemental interventions. If supplemental interventions are insufficient, each feature of the intervention is intensified to provide intensive intervention. You</a:t>
            </a:r>
            <a:r>
              <a:rPr lang="en-US" altLang="en-US" baseline="0" dirty="0" smtClean="0">
                <a:ea typeface="ＭＳ Ｐゴシック" pitchFamily="34" charset="-128"/>
              </a:rPr>
              <a:t> will</a:t>
            </a:r>
            <a:r>
              <a:rPr lang="en-US" altLang="en-US" dirty="0" smtClean="0">
                <a:ea typeface="ＭＳ Ｐゴシック" pitchFamily="34" charset="-128"/>
              </a:rPr>
              <a:t> notice that the main distinction between the two is that supplemental intervention components are generally standardized while intensive intervention components are more individualized. Although the </a:t>
            </a:r>
            <a:r>
              <a:rPr lang="en-US" altLang="en-US" b="1" dirty="0" smtClean="0">
                <a:ea typeface="ＭＳ Ｐゴシック" pitchFamily="34" charset="-128"/>
              </a:rPr>
              <a:t>instruction</a:t>
            </a:r>
            <a:r>
              <a:rPr lang="en-US" altLang="en-US" dirty="0" smtClean="0">
                <a:ea typeface="ＭＳ Ｐゴシック" pitchFamily="34" charset="-128"/>
              </a:rPr>
              <a:t> of supplemental interventions </a:t>
            </a:r>
            <a:r>
              <a:rPr lang="en-US" altLang="en-US" b="1" dirty="0" smtClean="0">
                <a:ea typeface="ＭＳ Ｐゴシック" pitchFamily="34" charset="-128"/>
              </a:rPr>
              <a:t>follows a standardized, evidence-based program as it was designed</a:t>
            </a:r>
            <a:r>
              <a:rPr lang="en-US" altLang="en-US" dirty="0" smtClean="0">
                <a:ea typeface="ＭＳ Ｐゴシック" pitchFamily="34" charset="-128"/>
              </a:rPr>
              <a:t>, instruction at the intensive level involves adapting that standardized program, </a:t>
            </a:r>
            <a:r>
              <a:rPr lang="en-US" altLang="en-US" b="1" dirty="0" smtClean="0">
                <a:ea typeface="ＭＳ Ｐゴシック" pitchFamily="34" charset="-128"/>
              </a:rPr>
              <a:t>based on student data</a:t>
            </a:r>
            <a:r>
              <a:rPr lang="en-US" altLang="en-US" dirty="0" smtClean="0">
                <a:ea typeface="ＭＳ Ｐゴシック" pitchFamily="34" charset="-128"/>
              </a:rPr>
              <a:t>, to meet the unique needs of the student.  </a:t>
            </a:r>
          </a:p>
          <a:p>
            <a:pPr>
              <a:lnSpc>
                <a:spcPct val="110000"/>
              </a:lnSpc>
            </a:pP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At the intensive level, however, intervention is typically made more intensive by increasing the </a:t>
            </a:r>
            <a:r>
              <a:rPr lang="en-US" altLang="en-US" b="1" dirty="0" smtClean="0">
                <a:ea typeface="ＭＳ Ｐゴシック" pitchFamily="34" charset="-128"/>
              </a:rPr>
              <a:t>frequency and/or duration </a:t>
            </a:r>
            <a:r>
              <a:rPr lang="en-US" altLang="en-US" dirty="0" smtClean="0">
                <a:ea typeface="ＭＳ Ｐゴシック" pitchFamily="34" charset="-128"/>
              </a:rPr>
              <a:t>of instruction and/or </a:t>
            </a:r>
            <a:r>
              <a:rPr lang="en-US" altLang="en-US" b="1" dirty="0" smtClean="0">
                <a:ea typeface="ＭＳ Ｐゴシック" pitchFamily="34" charset="-128"/>
              </a:rPr>
              <a:t>decreasing the group size to meet student needs</a:t>
            </a:r>
            <a:r>
              <a:rPr lang="en-US" altLang="en-US" dirty="0" smtClean="0">
                <a:ea typeface="ＭＳ Ｐゴシック" pitchFamily="34" charset="-128"/>
              </a:rPr>
              <a:t>. Although monitoring progress </a:t>
            </a:r>
            <a:r>
              <a:rPr lang="en-US" altLang="en-US" b="1" dirty="0" smtClean="0">
                <a:ea typeface="ＭＳ Ｐゴシック" pitchFamily="34" charset="-128"/>
              </a:rPr>
              <a:t>at least once a week </a:t>
            </a:r>
            <a:r>
              <a:rPr lang="en-US" altLang="en-US" dirty="0" smtClean="0">
                <a:ea typeface="ＭＳ Ｐゴシック" pitchFamily="34" charset="-128"/>
              </a:rPr>
              <a:t>is generally sufficient at the supplemental</a:t>
            </a:r>
            <a:r>
              <a:rPr lang="en-US" altLang="en-US" baseline="0" dirty="0" smtClean="0">
                <a:ea typeface="ＭＳ Ｐゴシック" pitchFamily="34" charset="-128"/>
              </a:rPr>
              <a:t> </a:t>
            </a:r>
            <a:r>
              <a:rPr lang="en-US" altLang="en-US" dirty="0" smtClean="0">
                <a:ea typeface="ＭＳ Ｐゴシック" pitchFamily="34" charset="-128"/>
              </a:rPr>
              <a:t>level, at the intensive level progress-monitoring data should be collected </a:t>
            </a:r>
            <a:r>
              <a:rPr lang="en-US" altLang="en-US" b="1" dirty="0" smtClean="0">
                <a:ea typeface="ＭＳ Ｐゴシック" pitchFamily="34" charset="-128"/>
              </a:rPr>
              <a:t>twice per week</a:t>
            </a:r>
            <a:r>
              <a:rPr lang="en-US" altLang="en-US" dirty="0" smtClean="0">
                <a:ea typeface="ＭＳ Ｐゴシック" pitchFamily="34" charset="-128"/>
              </a:rPr>
              <a:t>. Last, you</a:t>
            </a:r>
            <a:r>
              <a:rPr lang="en-US" altLang="en-US" baseline="0" dirty="0" smtClean="0">
                <a:ea typeface="ＭＳ Ｐゴシック" pitchFamily="34" charset="-128"/>
              </a:rPr>
              <a:t> will </a:t>
            </a:r>
            <a:r>
              <a:rPr lang="en-US" altLang="en-US" dirty="0" smtClean="0">
                <a:ea typeface="ＭＳ Ｐゴシック" pitchFamily="34" charset="-128"/>
              </a:rPr>
              <a:t>note that the </a:t>
            </a:r>
            <a:r>
              <a:rPr lang="en-US" altLang="en-US" b="1" dirty="0" smtClean="0">
                <a:ea typeface="ＭＳ Ｐゴシック" pitchFamily="34" charset="-128"/>
              </a:rPr>
              <a:t>population served </a:t>
            </a:r>
            <a:r>
              <a:rPr lang="en-US" altLang="en-US" dirty="0" smtClean="0">
                <a:ea typeface="ＭＳ Ｐゴシック" pitchFamily="34" charset="-128"/>
              </a:rPr>
              <a:t>by supplemental interventions are students who have been identified as </a:t>
            </a:r>
            <a:r>
              <a:rPr lang="en-US" altLang="en-US" b="1" dirty="0" smtClean="0">
                <a:ea typeface="ＭＳ Ｐゴシック" pitchFamily="34" charset="-128"/>
              </a:rPr>
              <a:t>at</a:t>
            </a:r>
            <a:r>
              <a:rPr lang="en-US" altLang="en-US" b="1" baseline="0" dirty="0" smtClean="0">
                <a:ea typeface="ＭＳ Ｐゴシック" pitchFamily="34" charset="-128"/>
              </a:rPr>
              <a:t> </a:t>
            </a:r>
            <a:r>
              <a:rPr lang="en-US" altLang="en-US" b="1" dirty="0" smtClean="0">
                <a:ea typeface="ＭＳ Ｐゴシック" pitchFamily="34" charset="-128"/>
              </a:rPr>
              <a:t>risk</a:t>
            </a:r>
            <a:r>
              <a:rPr lang="en-US" altLang="en-US" dirty="0" smtClean="0">
                <a:ea typeface="ＭＳ Ｐゴシック" pitchFamily="34" charset="-128"/>
              </a:rPr>
              <a:t> in a particular content area. This is </a:t>
            </a:r>
            <a:r>
              <a:rPr lang="en-US" altLang="en-US" b="1" dirty="0" smtClean="0">
                <a:ea typeface="ＭＳ Ｐゴシック" pitchFamily="34" charset="-128"/>
              </a:rPr>
              <a:t>typically</a:t>
            </a:r>
            <a:r>
              <a:rPr lang="en-US" altLang="en-US" dirty="0" smtClean="0">
                <a:ea typeface="ＭＳ Ｐゴシック" pitchFamily="34" charset="-128"/>
              </a:rPr>
              <a:t> between </a:t>
            </a:r>
            <a:r>
              <a:rPr lang="en-US" altLang="en-US" b="1" dirty="0" smtClean="0">
                <a:ea typeface="ＭＳ Ｐゴシック" pitchFamily="34" charset="-128"/>
              </a:rPr>
              <a:t>15</a:t>
            </a:r>
            <a:r>
              <a:rPr lang="en-US" altLang="en-US" b="1" dirty="0">
                <a:ea typeface="ＭＳ Ｐゴシック" pitchFamily="34" charset="-128"/>
              </a:rPr>
              <a:t>-</a:t>
            </a:r>
            <a:r>
              <a:rPr lang="en-US" altLang="en-US" b="1" dirty="0" smtClean="0">
                <a:ea typeface="ＭＳ Ｐゴシック" pitchFamily="34" charset="-128"/>
              </a:rPr>
              <a:t>20% of the student population</a:t>
            </a:r>
            <a:r>
              <a:rPr lang="en-US" altLang="en-US" dirty="0" smtClean="0">
                <a:ea typeface="ＭＳ Ｐゴシック" pitchFamily="34" charset="-128"/>
              </a:rPr>
              <a:t>. The population served by intensive interventions are students with </a:t>
            </a:r>
            <a:r>
              <a:rPr lang="en-US" altLang="en-US" b="1" dirty="0" smtClean="0">
                <a:ea typeface="ＭＳ Ｐゴシック" pitchFamily="34" charset="-128"/>
              </a:rPr>
              <a:t>significant and persistent learning and/or behavioral needs</a:t>
            </a:r>
            <a:r>
              <a:rPr lang="en-US" altLang="en-US" dirty="0" smtClean="0">
                <a:ea typeface="ＭＳ Ｐゴシック" pitchFamily="34" charset="-128"/>
              </a:rPr>
              <a:t>, which is </a:t>
            </a:r>
            <a:r>
              <a:rPr lang="en-US" altLang="en-US" b="1" dirty="0" smtClean="0">
                <a:ea typeface="ＭＳ Ｐゴシック" pitchFamily="34" charset="-128"/>
              </a:rPr>
              <a:t>typically</a:t>
            </a:r>
            <a:r>
              <a:rPr lang="en-US" altLang="en-US" dirty="0" smtClean="0">
                <a:ea typeface="ＭＳ Ｐゴシック" pitchFamily="34" charset="-128"/>
              </a:rPr>
              <a:t> only </a:t>
            </a:r>
            <a:r>
              <a:rPr lang="en-US" altLang="en-US" b="1" dirty="0" smtClean="0">
                <a:ea typeface="ＭＳ Ｐゴシック" pitchFamily="34" charset="-128"/>
              </a:rPr>
              <a:t>3</a:t>
            </a:r>
            <a:r>
              <a:rPr lang="en-US" altLang="en-US" b="1" dirty="0">
                <a:ea typeface="ＭＳ Ｐゴシック" pitchFamily="34" charset="-128"/>
              </a:rPr>
              <a:t>-</a:t>
            </a:r>
            <a:r>
              <a:rPr lang="en-US" altLang="en-US" b="1" dirty="0" smtClean="0">
                <a:ea typeface="ＭＳ Ｐゴシック" pitchFamily="34" charset="-128"/>
              </a:rPr>
              <a:t>5</a:t>
            </a:r>
            <a:r>
              <a:rPr lang="en-US" altLang="en-US" b="1" dirty="0">
                <a:ea typeface="ＭＳ Ｐゴシック" pitchFamily="34" charset="-128"/>
              </a:rPr>
              <a:t>%</a:t>
            </a:r>
            <a:r>
              <a:rPr lang="en-US" altLang="en-US" b="1" dirty="0" smtClean="0">
                <a:ea typeface="ＭＳ Ｐゴシック" pitchFamily="34" charset="-128"/>
              </a:rPr>
              <a:t> of the student population</a:t>
            </a:r>
            <a:r>
              <a:rPr lang="en-US" altLang="en-US" dirty="0" smtClean="0">
                <a:ea typeface="ＭＳ Ｐゴシック" pitchFamily="34" charset="-128"/>
              </a:rPr>
              <a:t>.</a:t>
            </a:r>
          </a:p>
          <a:p>
            <a:endParaRPr lang="en-US" altLang="en-US" dirty="0" smtClean="0">
              <a:ea typeface="ＭＳ Ｐゴシック" pitchFamily="34" charset="-128"/>
            </a:endParaRPr>
          </a:p>
        </p:txBody>
      </p:sp>
      <p:sp>
        <p:nvSpPr>
          <p:cNvPr id="201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0" hangingPunct="0"/>
            <a:fld id="{3E7AD682-0821-4F4C-8D73-AA139868EB51}" type="slidenum">
              <a:rPr lang="en-US" altLang="en-US" smtClean="0">
                <a:solidFill>
                  <a:srgbClr val="000000"/>
                </a:solidFill>
                <a:latin typeface="Arial" pitchFamily="34" charset="0"/>
                <a:cs typeface="Arial" pitchFamily="34" charset="0"/>
              </a:rPr>
              <a:pPr eaLnBrk="0" hangingPunct="0"/>
              <a:t>16</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In this section, you will learn about DBI </a:t>
            </a:r>
            <a:r>
              <a:rPr lang="en-US" altLang="en-US" baseline="0" dirty="0" smtClean="0">
                <a:ea typeface="ＭＳ Ｐゴシック" pitchFamily="34" charset="-128"/>
              </a:rPr>
              <a:t>as a framework for </a:t>
            </a:r>
            <a:r>
              <a:rPr lang="en-US" altLang="en-US" dirty="0" smtClean="0">
                <a:ea typeface="ＭＳ Ｐゴシック" pitchFamily="34" charset="-128"/>
              </a:rPr>
              <a:t>increasing the intensity of</a:t>
            </a:r>
            <a:r>
              <a:rPr lang="en-US" altLang="en-US" baseline="0" dirty="0" smtClean="0">
                <a:ea typeface="ＭＳ Ｐゴシック" pitchFamily="34" charset="-128"/>
              </a:rPr>
              <a:t> math </a:t>
            </a:r>
            <a:r>
              <a:rPr lang="en-US" altLang="en-US" dirty="0" smtClean="0">
                <a:ea typeface="ＭＳ Ｐゴシック" pitchFamily="34" charset="-128"/>
              </a:rPr>
              <a:t>interventions</a:t>
            </a:r>
            <a:r>
              <a:rPr lang="en-US" altLang="en-US" baseline="0" dirty="0" smtClean="0">
                <a:ea typeface="ＭＳ Ｐゴシック" pitchFamily="34" charset="-128"/>
              </a:rPr>
              <a:t> for students with intense learning needs.</a:t>
            </a:r>
            <a:endParaRPr lang="en-US" altLang="en-US" dirty="0"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DBI refers to the ongoing use of data to make decisions about whether students are progressing academically. This process should be systematic and frequent in order to adapt and individualize instruction to meet students’ specific needs.</a:t>
            </a:r>
          </a:p>
          <a:p>
            <a:pPr>
              <a:lnSpc>
                <a:spcPct val="110000"/>
              </a:lnSpc>
            </a:pPr>
            <a:r>
              <a:rPr lang="en-US" altLang="en-US" dirty="0" smtClean="0">
                <a:ea typeface="ＭＳ Ｐゴシック" pitchFamily="34" charset="-128"/>
              </a:rPr>
              <a:t>  </a:t>
            </a:r>
          </a:p>
          <a:p>
            <a:pPr>
              <a:lnSpc>
                <a:spcPct val="110000"/>
              </a:lnSpc>
            </a:pPr>
            <a:r>
              <a:rPr lang="en-US" altLang="en-US" dirty="0" smtClean="0">
                <a:ea typeface="ＭＳ Ｐゴシック" pitchFamily="34" charset="-128"/>
              </a:rPr>
              <a:t>DBI occurs when students have received adequate supplemental interventions but have not made sufficient progress. Diagnostic assessment is about targeting individualization to</a:t>
            </a:r>
            <a:r>
              <a:rPr lang="en-US" altLang="en-US" baseline="0" dirty="0" smtClean="0">
                <a:ea typeface="ＭＳ Ｐゴシック" pitchFamily="34" charset="-128"/>
              </a:rPr>
              <a:t> address</a:t>
            </a:r>
            <a:r>
              <a:rPr lang="en-US" altLang="en-US" dirty="0" smtClean="0">
                <a:ea typeface="ＭＳ Ｐゴシック" pitchFamily="34" charset="-128"/>
              </a:rPr>
              <a:t> specific skill deficits. DBI builds on supplemental intervention by individualizing the intervention in a systematic and diagnostic way in order to individualize instruction. It assumes that effective universal instruction and supplemental instruction have occurred.</a:t>
            </a:r>
          </a:p>
          <a:p>
            <a:pPr>
              <a:lnSpc>
                <a:spcPct val="110000"/>
              </a:lnSpc>
            </a:pP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For more information about DBI, see</a:t>
            </a:r>
            <a:r>
              <a:rPr lang="en-US" altLang="en-US" baseline="0" dirty="0" smtClean="0">
                <a:ea typeface="ＭＳ Ｐゴシック" pitchFamily="34" charset="-128"/>
              </a:rPr>
              <a:t> the</a:t>
            </a:r>
            <a:r>
              <a:rPr lang="en-US" altLang="en-US" dirty="0" smtClean="0">
                <a:ea typeface="ＭＳ Ｐゴシック" pitchFamily="34" charset="-128"/>
              </a:rPr>
              <a:t> DBI Training Series,</a:t>
            </a:r>
            <a:r>
              <a:rPr lang="en-US" altLang="en-US" baseline="0" dirty="0" smtClean="0">
                <a:ea typeface="ＭＳ Ｐゴシック" pitchFamily="34" charset="-128"/>
              </a:rPr>
              <a:t> which can be found at</a:t>
            </a:r>
            <a:r>
              <a:rPr lang="en-US" altLang="en-US" dirty="0" smtClean="0">
                <a:ea typeface="ＭＳ Ｐゴシック" pitchFamily="34" charset="-128"/>
              </a:rPr>
              <a:t> http://</a:t>
            </a:r>
            <a:r>
              <a:rPr lang="en-US" altLang="en-US" dirty="0" err="1" smtClean="0">
                <a:ea typeface="ＭＳ Ｐゴシック" pitchFamily="34" charset="-128"/>
              </a:rPr>
              <a:t>www.intensiveintervention.org</a:t>
            </a:r>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203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8B36171F-097E-48AD-9E21-8BFC72975170}" type="slidenum">
              <a:rPr lang="en-US" altLang="en-US" smtClean="0">
                <a:solidFill>
                  <a:srgbClr val="000000"/>
                </a:solidFill>
                <a:latin typeface="Arial" pitchFamily="34" charset="0"/>
                <a:cs typeface="Arial" pitchFamily="34" charset="0"/>
              </a:rPr>
              <a:pPr/>
              <a:t>18</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solidFill>
                  <a:srgbClr val="1A1A1A"/>
                </a:solidFill>
                <a:latin typeface="Calibri"/>
                <a:ea typeface="ＭＳ Ｐゴシック" pitchFamily="34" charset="-128"/>
                <a:cs typeface="Calibri"/>
              </a:rPr>
              <a:t>Based on analysis of student responsiveness data from multilevel studies (e.g., Al Otaiba &amp; Fuchs, 2006; Conduct Prevention Problems Research Group, 2002; Fuchs et al., 2008; McMaster, Fuchs, Fuchs, &amp; Compton, 2005; Wanzek &amp; Vaughn, 2009), an estimated minimum 2.5 million students (5% of the general K-12 school population) require intensive academic interventions and approximately 1.5 million students (3% of the general school population) require intensive behavioral interventions (National Center on Intensive Intervention, 2013a).</a:t>
            </a:r>
          </a:p>
          <a:p>
            <a:endParaRPr lang="en-US" altLang="en-US" dirty="0" smtClean="0">
              <a:solidFill>
                <a:srgbClr val="1A1A1A"/>
              </a:solidFill>
              <a:latin typeface="ITCFranklinGothicStd-Book"/>
              <a:ea typeface="ＭＳ Ｐゴシック" pitchFamily="34"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en-US" i="0" dirty="0" smtClean="0">
              <a:ea typeface="ＭＳ Ｐゴシック" pitchFamily="34" charset="-128"/>
            </a:endParaRPr>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8C613848-7BC0-4098-A7D2-6ACB419C5888}" type="slidenum">
              <a:rPr lang="en-US" altLang="en-US" smtClean="0">
                <a:solidFill>
                  <a:srgbClr val="000000"/>
                </a:solidFill>
                <a:latin typeface="Arial" pitchFamily="34" charset="0"/>
                <a:cs typeface="Arial" pitchFamily="34" charset="0"/>
              </a:rPr>
              <a:pPr/>
              <a:t>19</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ea typeface="ＭＳ Ｐゴシック" pitchFamily="34" charset="-128"/>
              </a:rPr>
              <a:t>CEEDAR was developed in</a:t>
            </a:r>
            <a:r>
              <a:rPr lang="en-US" altLang="en-US" baseline="0" dirty="0" smtClean="0">
                <a:ea typeface="ＭＳ Ｐゴシック" pitchFamily="34" charset="-128"/>
              </a:rPr>
              <a:t> response to the difficulties students face academically.</a:t>
            </a:r>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p:txBody>
      </p:sp>
      <p:sp>
        <p:nvSpPr>
          <p:cNvPr id="188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CEB0A11B-FF84-4BC3-B3DA-25FB1F8502AC}" type="slidenum">
              <a:rPr lang="en-US" altLang="en-US" smtClean="0">
                <a:latin typeface="Arial" pitchFamily="34" charset="0"/>
                <a:cs typeface="Arial" pitchFamily="34" charset="0"/>
              </a:rPr>
              <a:pPr/>
              <a:t>2</a:t>
            </a:fld>
            <a:endParaRPr lang="en-US" altLang="en-US" dirty="0"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itchFamily="34" charset="-128"/>
              </a:rPr>
              <a:t>Read the points on the slide.</a:t>
            </a:r>
          </a:p>
          <a:p>
            <a:endParaRPr lang="en-US" altLang="en-US" i="1" dirty="0" smtClean="0">
              <a:ea typeface="ＭＳ Ｐゴシック" pitchFamily="34" charset="-128"/>
            </a:endParaRPr>
          </a:p>
          <a:p>
            <a:endParaRPr lang="en-US" altLang="en-US" i="0" dirty="0" smtClean="0">
              <a:ea typeface="ＭＳ Ｐゴシック" pitchFamily="34" charset="-128"/>
            </a:endParaRPr>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2C507D8B-4B04-4E39-9D72-7ACA79C10A06}" type="slidenum">
              <a:rPr lang="en-US" altLang="en-US" smtClean="0">
                <a:solidFill>
                  <a:srgbClr val="000000"/>
                </a:solidFill>
                <a:latin typeface="Arial" pitchFamily="34" charset="0"/>
                <a:cs typeface="Arial" pitchFamily="34" charset="0"/>
              </a:rPr>
              <a:pPr/>
              <a:t>20</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itchFamily="34" charset="-128"/>
              </a:rPr>
              <a:t>Read the points on the slide.</a:t>
            </a:r>
          </a:p>
          <a:p>
            <a:endParaRPr lang="en-US" altLang="en-US" dirty="0" smtClean="0">
              <a:ea typeface="ＭＳ Ｐゴシック" pitchFamily="34" charset="-128"/>
            </a:endParaRPr>
          </a:p>
          <a:p>
            <a:endParaRPr lang="en-US" altLang="en-US" i="0" dirty="0" smtClean="0">
              <a:ea typeface="ＭＳ Ｐゴシック" pitchFamily="34" charset="-128"/>
            </a:endParaRPr>
          </a:p>
        </p:txBody>
      </p:sp>
      <p:sp>
        <p:nvSpPr>
          <p:cNvPr id="20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5560F099-092C-486B-9055-130D8D79A842}" type="slidenum">
              <a:rPr lang="en-US" altLang="en-US" smtClean="0">
                <a:latin typeface="Arial" pitchFamily="34" charset="0"/>
                <a:cs typeface="Arial" pitchFamily="34" charset="0"/>
              </a:rPr>
              <a:pPr/>
              <a:t>21</a:t>
            </a:fld>
            <a:endParaRPr lang="en-US" altLang="en-US" dirty="0" smtClean="0">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xfrm>
            <a:off x="931863" y="4410075"/>
            <a:ext cx="5121275" cy="4033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itchFamily="34" charset="-128"/>
              </a:rPr>
              <a:t>Read the points on the slide.</a:t>
            </a:r>
          </a:p>
          <a:p>
            <a:endParaRPr lang="en-US" altLang="en-US" i="1" dirty="0" smtClean="0">
              <a:ea typeface="ＭＳ Ｐゴシック" pitchFamily="34" charset="-128"/>
            </a:endParaRPr>
          </a:p>
          <a:p>
            <a:endParaRPr lang="en-US" altLang="en-US" b="0" i="0" dirty="0" smtClean="0">
              <a:ea typeface="ＭＳ Ｐゴシック" pitchFamily="34" charset="-128"/>
            </a:endParaRPr>
          </a:p>
        </p:txBody>
      </p:sp>
      <p:sp>
        <p:nvSpPr>
          <p:cNvPr id="207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49FED47F-EED3-4CB1-AC58-C1739E556DD9}" type="slidenum">
              <a:rPr lang="en-US" altLang="en-US" smtClean="0">
                <a:solidFill>
                  <a:srgbClr val="000000"/>
                </a:solidFill>
                <a:latin typeface="Arial" pitchFamily="34" charset="0"/>
                <a:cs typeface="Arial" pitchFamily="34" charset="0"/>
              </a:rPr>
              <a:pPr/>
              <a:t>22</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defRPr/>
            </a:pPr>
            <a:r>
              <a:rPr lang="en-US" dirty="0" smtClean="0">
                <a:ea typeface="ＭＳ Ｐゴシック" pitchFamily="34" charset="-128"/>
              </a:rPr>
              <a:t>Watch this video to hear how one state determines when to refer a child for special education evaluation.</a:t>
            </a:r>
          </a:p>
          <a:p>
            <a:pPr>
              <a:lnSpc>
                <a:spcPct val="110000"/>
              </a:lnSpc>
              <a:defRPr/>
            </a:pPr>
            <a:endParaRPr lang="en-US" dirty="0" smtClean="0">
              <a:ea typeface="ＭＳ Ｐゴシック" pitchFamily="34" charset="-128"/>
              <a:hlinkClick r:id="rId3"/>
            </a:endParaRPr>
          </a:p>
          <a:p>
            <a:pPr>
              <a:lnSpc>
                <a:spcPct val="110000"/>
              </a:lnSpc>
              <a:defRPr/>
            </a:pPr>
            <a:r>
              <a:rPr lang="en-US" dirty="0" smtClean="0">
                <a:solidFill>
                  <a:srgbClr val="000000"/>
                </a:solidFill>
                <a:ea typeface="ＭＳ Ｐゴシック" pitchFamily="34" charset="-128"/>
              </a:rPr>
              <a:t>Watch and Discuss Activity: Think-Pair-Share</a:t>
            </a:r>
          </a:p>
          <a:p>
            <a:pPr marL="171450" indent="-171450">
              <a:lnSpc>
                <a:spcPct val="110000"/>
              </a:lnSpc>
              <a:buFont typeface="Arial"/>
              <a:buChar char="•"/>
              <a:defRPr/>
            </a:pPr>
            <a:r>
              <a:rPr lang="en-US" dirty="0" smtClean="0">
                <a:solidFill>
                  <a:srgbClr val="000000"/>
                </a:solidFill>
                <a:ea typeface="ＭＳ Ｐゴシック" pitchFamily="34" charset="-128"/>
              </a:rPr>
              <a:t>Think: As a teacher, what factors would you consider when deciding whether to refer a student to special education?</a:t>
            </a:r>
          </a:p>
          <a:p>
            <a:pPr marL="171450" indent="-171450">
              <a:lnSpc>
                <a:spcPct val="110000"/>
              </a:lnSpc>
              <a:buFont typeface="Arial"/>
              <a:buChar char="•"/>
              <a:defRPr/>
            </a:pPr>
            <a:r>
              <a:rPr lang="en-US" dirty="0" smtClean="0">
                <a:solidFill>
                  <a:srgbClr val="000000"/>
                </a:solidFill>
                <a:ea typeface="ＭＳ Ｐゴシック" pitchFamily="34" charset="-128"/>
              </a:rPr>
              <a:t>Pair: Find a partner to</a:t>
            </a:r>
            <a:r>
              <a:rPr lang="en-US" baseline="0" dirty="0" smtClean="0">
                <a:solidFill>
                  <a:srgbClr val="000000"/>
                </a:solidFill>
                <a:ea typeface="ＭＳ Ｐゴシック" pitchFamily="34" charset="-128"/>
              </a:rPr>
              <a:t> discuss this question</a:t>
            </a:r>
            <a:r>
              <a:rPr lang="en-US" dirty="0" smtClean="0">
                <a:solidFill>
                  <a:srgbClr val="000000"/>
                </a:solidFill>
                <a:ea typeface="ＭＳ Ｐゴシック" pitchFamily="34" charset="-128"/>
              </a:rPr>
              <a:t>.</a:t>
            </a:r>
          </a:p>
          <a:p>
            <a:pPr marL="171450" indent="-171450">
              <a:lnSpc>
                <a:spcPct val="110000"/>
              </a:lnSpc>
              <a:buFont typeface="Arial"/>
              <a:buChar char="•"/>
              <a:defRPr/>
            </a:pPr>
            <a:r>
              <a:rPr lang="en-US" dirty="0" smtClean="0">
                <a:solidFill>
                  <a:srgbClr val="000000"/>
                </a:solidFill>
                <a:ea typeface="ＭＳ Ｐゴシック" pitchFamily="34" charset="-128"/>
              </a:rPr>
              <a:t>Share: Share your thoughts with your partner.</a:t>
            </a:r>
          </a:p>
          <a:p>
            <a:pPr>
              <a:defRPr/>
            </a:pPr>
            <a:endParaRPr lang="en-US" dirty="0" smtClean="0">
              <a:solidFill>
                <a:schemeClr val="accent4">
                  <a:lumMod val="75000"/>
                </a:schemeClr>
              </a:solidFill>
              <a:ea typeface="ＭＳ Ｐゴシック" pitchFamily="34" charset="-128"/>
            </a:endParaRPr>
          </a:p>
        </p:txBody>
      </p:sp>
      <p:sp>
        <p:nvSpPr>
          <p:cNvPr id="208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B3A7863A-D2D6-4E10-88AE-285E864FEE3C}" type="slidenum">
              <a:rPr lang="en-US" altLang="en-US" smtClean="0">
                <a:latin typeface="Arial" pitchFamily="34" charset="0"/>
                <a:cs typeface="Arial" pitchFamily="34" charset="0"/>
              </a:rPr>
              <a:pPr/>
              <a:t>23</a:t>
            </a:fld>
            <a:endParaRPr lang="en-US" altLang="en-US" dirty="0" smtClean="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10000"/>
              </a:lnSpc>
              <a:spcBef>
                <a:spcPct val="30000"/>
              </a:spcBef>
              <a:spcAft>
                <a:spcPct val="0"/>
              </a:spcAft>
              <a:buClrTx/>
              <a:buSzTx/>
              <a:buFontTx/>
              <a:buNone/>
              <a:tabLst/>
              <a:defRPr/>
            </a:pPr>
            <a:r>
              <a:rPr lang="en-US" altLang="en-US" dirty="0" smtClean="0">
                <a:ea typeface="ＭＳ Ｐゴシック" pitchFamily="34" charset="-128"/>
              </a:rPr>
              <a:t>In this section, you will learn how to implement DBI in math. This</a:t>
            </a:r>
            <a:r>
              <a:rPr lang="en-US" altLang="en-US" baseline="0" dirty="0" smtClean="0">
                <a:ea typeface="ＭＳ Ｐゴシック" pitchFamily="34" charset="-128"/>
              </a:rPr>
              <a:t> section will teach you use DBI  to address </a:t>
            </a:r>
            <a:r>
              <a:rPr lang="en-US" altLang="en-US" dirty="0" smtClean="0">
                <a:ea typeface="ＭＳ Ｐゴシック" pitchFamily="34" charset="-128"/>
              </a:rPr>
              <a:t>student’s specific needs, implement the intervention with fidelity, and progress monitor to see if the intervention is working and the student is making progress at the intensive level. </a:t>
            </a:r>
          </a:p>
          <a:p>
            <a:endParaRPr lang="en-US" altLang="en-US" dirty="0" smtClean="0">
              <a:ea typeface="ＭＳ Ｐゴシック" pitchFamily="34" charset="-128"/>
            </a:endParaRPr>
          </a:p>
          <a:p>
            <a:endParaRPr lang="en-US" altLang="en-US" dirty="0" smtClean="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DBI is an iterative, multistep process that uses progress-monitoring and diagnostic assessment data</a:t>
            </a:r>
            <a:r>
              <a:rPr lang="en-US" altLang="en-US" baseline="0" dirty="0" smtClean="0">
                <a:ea typeface="ＭＳ Ｐゴシック" pitchFamily="34" charset="-128"/>
              </a:rPr>
              <a:t> and then</a:t>
            </a:r>
            <a:r>
              <a:rPr lang="en-US" altLang="en-US" dirty="0" smtClean="0">
                <a:ea typeface="ＭＳ Ｐゴシック" pitchFamily="34" charset="-128"/>
              </a:rPr>
              <a:t> individualizes validated academic interventions. It presumes that all students are receiving effective universal instruction. For students who require supplemental (i.e., secondary) instruction, teachers use progress-monitoring data to determine whether they are responsive to that instruction and</a:t>
            </a:r>
            <a:r>
              <a:rPr lang="en-US" altLang="en-US" baseline="0" dirty="0" smtClean="0">
                <a:ea typeface="ＭＳ Ｐゴシック" pitchFamily="34" charset="-128"/>
              </a:rPr>
              <a:t> are </a:t>
            </a:r>
            <a:r>
              <a:rPr lang="en-US" altLang="en-US" dirty="0" smtClean="0">
                <a:ea typeface="ＭＳ Ｐゴシック" pitchFamily="34" charset="-128"/>
              </a:rPr>
              <a:t>making adequate progress.</a:t>
            </a:r>
            <a:r>
              <a:rPr lang="en-US" altLang="en-US" baseline="0" dirty="0" smtClean="0">
                <a:ea typeface="ＭＳ Ｐゴシック" pitchFamily="34" charset="-128"/>
              </a:rPr>
              <a:t> S</a:t>
            </a:r>
            <a:r>
              <a:rPr lang="en-US" altLang="en-US" dirty="0" smtClean="0">
                <a:ea typeface="ＭＳ Ｐゴシック" pitchFamily="34" charset="-128"/>
              </a:rPr>
              <a:t>tudents who are making progress continue in that intervention until they reach their goal or return to universal instruction without</a:t>
            </a:r>
            <a:r>
              <a:rPr lang="en-US" altLang="en-US" baseline="0" dirty="0" smtClean="0">
                <a:ea typeface="ＭＳ Ｐゴシック" pitchFamily="34" charset="-128"/>
              </a:rPr>
              <a:t> further intervention</a:t>
            </a:r>
            <a:r>
              <a:rPr lang="en-US" altLang="en-US" dirty="0" smtClean="0">
                <a:ea typeface="ＭＳ Ｐゴシック" pitchFamily="34" charset="-128"/>
              </a:rPr>
              <a:t>, depending on the needs of the student, rate of growth, etc. Students who are NOT making adequate progress with supplemental instruction receive specific diagnostic assessment to determine specific skill deficits and needs. Based on this diagnostic assessment, teachers develop intervention adaptations based on observed needs. The</a:t>
            </a:r>
            <a:r>
              <a:rPr lang="en-US" altLang="en-US" baseline="0" dirty="0" smtClean="0">
                <a:ea typeface="ＭＳ Ｐゴシック" pitchFamily="34" charset="-128"/>
              </a:rPr>
              <a:t> </a:t>
            </a:r>
            <a:r>
              <a:rPr lang="en-US" altLang="en-US" dirty="0" smtClean="0">
                <a:ea typeface="ＭＳ Ｐゴシック" pitchFamily="34" charset="-128"/>
              </a:rPr>
              <a:t>intervention may need to be adapted (i.e., changed) and/or the intensity with</a:t>
            </a:r>
            <a:r>
              <a:rPr lang="en-US" altLang="en-US" baseline="0" dirty="0" smtClean="0">
                <a:ea typeface="ＭＳ Ｐゴシック" pitchFamily="34" charset="-128"/>
              </a:rPr>
              <a:t> which</a:t>
            </a:r>
            <a:r>
              <a:rPr lang="en-US" altLang="en-US" dirty="0" smtClean="0">
                <a:ea typeface="ＭＳ Ｐゴシック" pitchFamily="34" charset="-128"/>
              </a:rPr>
              <a:t> it is delivered may need to be increased.</a:t>
            </a:r>
            <a:br>
              <a:rPr lang="en-US" altLang="en-US" dirty="0" smtClean="0">
                <a:ea typeface="ＭＳ Ｐゴシック" pitchFamily="34" charset="-128"/>
              </a:rPr>
            </a:br>
            <a:endParaRPr lang="en-US" altLang="en-US" dirty="0" smtClean="0">
              <a:ea typeface="ＭＳ Ｐゴシック" pitchFamily="34" charset="-128"/>
            </a:endParaRPr>
          </a:p>
          <a:p>
            <a:pPr>
              <a:lnSpc>
                <a:spcPct val="110000"/>
              </a:lnSpc>
            </a:pPr>
            <a:r>
              <a:rPr lang="en-US" altLang="en-US" i="1" dirty="0" smtClean="0">
                <a:ea typeface="ＭＳ Ｐゴシック" pitchFamily="34" charset="-128"/>
              </a:rPr>
              <a:t>We will talk more about how teachers can adapt interventions to make them more individualized later in the module.</a:t>
            </a:r>
            <a:br>
              <a:rPr lang="en-US" altLang="en-US" i="1" dirty="0" smtClean="0">
                <a:ea typeface="ＭＳ Ｐゴシック" pitchFamily="34" charset="-128"/>
              </a:rPr>
            </a:br>
            <a:endParaRPr lang="en-US" altLang="en-US" i="1" dirty="0" smtClean="0">
              <a:ea typeface="ＭＳ Ｐゴシック" pitchFamily="34" charset="-128"/>
            </a:endParaRPr>
          </a:p>
          <a:p>
            <a:pPr>
              <a:lnSpc>
                <a:spcPct val="110000"/>
              </a:lnSpc>
            </a:pPr>
            <a:r>
              <a:rPr lang="en-US" altLang="en-US" dirty="0" smtClean="0">
                <a:ea typeface="ＭＳ Ｐゴシック" pitchFamily="34" charset="-128"/>
              </a:rPr>
              <a:t>The teacher then progress monitors the student’s response to the intervention adaptation. The</a:t>
            </a:r>
            <a:r>
              <a:rPr lang="en-US" altLang="en-US" baseline="0" dirty="0" smtClean="0">
                <a:ea typeface="ＭＳ Ｐゴシック" pitchFamily="34" charset="-128"/>
              </a:rPr>
              <a:t> teacher determines whether the intervention adaptation is effective based on </a:t>
            </a:r>
            <a:r>
              <a:rPr lang="en-US" altLang="en-US" dirty="0" smtClean="0">
                <a:ea typeface="ＭＳ Ｐゴシック" pitchFamily="34" charset="-128"/>
              </a:rPr>
              <a:t>the student’s responsiveness to the intervention. The progress-monitoring and decision-making process is ongoing at this level. If the student is making progress in the intervention, his or her </a:t>
            </a:r>
            <a:r>
              <a:rPr lang="en-US" altLang="en-US" baseline="0" dirty="0" smtClean="0">
                <a:ea typeface="ＭＳ Ｐゴシック" pitchFamily="34" charset="-128"/>
              </a:rPr>
              <a:t>progress</a:t>
            </a:r>
            <a:r>
              <a:rPr lang="en-US" altLang="en-US" dirty="0" smtClean="0">
                <a:ea typeface="ＭＳ Ｐゴシック" pitchFamily="34" charset="-128"/>
              </a:rPr>
              <a:t> provides the teacher with evidence that the</a:t>
            </a:r>
            <a:r>
              <a:rPr lang="en-US" altLang="en-US" baseline="0" dirty="0" smtClean="0">
                <a:ea typeface="ＭＳ Ｐゴシック" pitchFamily="34" charset="-128"/>
              </a:rPr>
              <a:t> intervention</a:t>
            </a:r>
            <a:r>
              <a:rPr lang="en-US" altLang="en-US" dirty="0" smtClean="0">
                <a:ea typeface="ＭＳ Ｐゴシック" pitchFamily="34" charset="-128"/>
              </a:rPr>
              <a:t> is effective. </a:t>
            </a:r>
          </a:p>
        </p:txBody>
      </p:sp>
      <p:sp>
        <p:nvSpPr>
          <p:cNvPr id="210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3920C06C-A56A-43EC-9DAA-9B11C64BA9E8}" type="slidenum">
              <a:rPr lang="en-US" altLang="en-US" smtClean="0">
                <a:solidFill>
                  <a:srgbClr val="000000"/>
                </a:solidFill>
                <a:latin typeface="Arial" pitchFamily="34" charset="0"/>
                <a:cs typeface="Arial" pitchFamily="34" charset="0"/>
              </a:rPr>
              <a:pPr/>
              <a:t>25</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xfrm>
            <a:off x="698500" y="4410075"/>
            <a:ext cx="5588000" cy="440823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110000"/>
              </a:lnSpc>
              <a:buFont typeface="+mj-lt"/>
              <a:buAutoNum type="arabicPeriod"/>
              <a:defRPr/>
            </a:pPr>
            <a:r>
              <a:rPr lang="en-US" dirty="0" smtClean="0">
                <a:ea typeface="ＭＳ Ｐゴシック" pitchFamily="34" charset="-128"/>
              </a:rPr>
              <a:t>The first step is to increase the intensity of the (secondary) intervention that is already in place.  </a:t>
            </a:r>
          </a:p>
          <a:p>
            <a:pPr marL="228600" indent="-228600">
              <a:lnSpc>
                <a:spcPct val="110000"/>
              </a:lnSpc>
              <a:buFontTx/>
              <a:buAutoNum type="arabicPeriod"/>
              <a:defRPr/>
            </a:pPr>
            <a:r>
              <a:rPr lang="en-US" dirty="0" smtClean="0">
                <a:ea typeface="ＭＳ Ｐゴシック" pitchFamily="34" charset="-128"/>
              </a:rPr>
              <a:t>Next,</a:t>
            </a:r>
            <a:r>
              <a:rPr lang="en-US" baseline="0" dirty="0" smtClean="0">
                <a:ea typeface="ＭＳ Ｐゴシック" pitchFamily="34" charset="-128"/>
              </a:rPr>
              <a:t> y</a:t>
            </a:r>
            <a:r>
              <a:rPr lang="en-US" dirty="0" smtClean="0">
                <a:ea typeface="ＭＳ Ｐゴシック" pitchFamily="34" charset="-128"/>
              </a:rPr>
              <a:t>ou want to look at how student performance changes as a result of this increase in intensity.</a:t>
            </a:r>
          </a:p>
          <a:p>
            <a:pPr marL="228600" indent="-228600">
              <a:lnSpc>
                <a:spcPct val="110000"/>
              </a:lnSpc>
              <a:buFontTx/>
              <a:buAutoNum type="arabicPeriod"/>
              <a:defRPr/>
            </a:pPr>
            <a:r>
              <a:rPr lang="en-US" dirty="0" smtClean="0">
                <a:ea typeface="ＭＳ Ｐゴシック" pitchFamily="34" charset="-128"/>
              </a:rPr>
              <a:t>Based on that data, you may need to provide the student with a diagnostic assessment to determine the type of intervention they require. </a:t>
            </a:r>
            <a:r>
              <a:rPr lang="en-US" dirty="0" smtClean="0"/>
              <a:t>Progress-monitoring assessments help teams to determine </a:t>
            </a:r>
            <a:r>
              <a:rPr lang="en-US" i="1" dirty="0" smtClean="0"/>
              <a:t>when </a:t>
            </a:r>
            <a:r>
              <a:rPr lang="en-US" dirty="0" smtClean="0"/>
              <a:t>an intervention/change is needed.</a:t>
            </a:r>
            <a:r>
              <a:rPr lang="en-US" baseline="0" dirty="0" smtClean="0"/>
              <a:t> D</a:t>
            </a:r>
            <a:r>
              <a:rPr lang="en-US" dirty="0" smtClean="0"/>
              <a:t>iagnostic assessments help teams determine the </a:t>
            </a:r>
            <a:r>
              <a:rPr lang="en-US" i="1" dirty="0" smtClean="0"/>
              <a:t>nature </a:t>
            </a:r>
            <a:r>
              <a:rPr lang="en-US" dirty="0" smtClean="0"/>
              <a:t>of the intervention change that is needed.</a:t>
            </a:r>
            <a:r>
              <a:rPr lang="en-US" baseline="0" dirty="0" smtClean="0"/>
              <a:t> </a:t>
            </a:r>
            <a:r>
              <a:rPr lang="en-US" dirty="0" smtClean="0"/>
              <a:t>Diagnostic assessment tools include standardized measures</a:t>
            </a:r>
            <a:r>
              <a:rPr lang="en-US" baseline="0" dirty="0" smtClean="0"/>
              <a:t> and</a:t>
            </a:r>
            <a:r>
              <a:rPr lang="en-US" dirty="0" smtClean="0"/>
              <a:t> error analysis of progress-monitoring data and work samples. These tools and processes allow teachers to identify a</a:t>
            </a:r>
            <a:r>
              <a:rPr lang="en-US" baseline="0" dirty="0" smtClean="0"/>
              <a:t> </a:t>
            </a:r>
            <a:r>
              <a:rPr lang="en-US" dirty="0" smtClean="0"/>
              <a:t>student’s specific area(s) of difficulty when</a:t>
            </a:r>
            <a:r>
              <a:rPr lang="en-US" baseline="0" dirty="0" smtClean="0"/>
              <a:t> a</a:t>
            </a:r>
            <a:r>
              <a:rPr lang="en-US" dirty="0" smtClean="0"/>
              <a:t> lack of progress is evident, and they can inform decisions about how to adapt the intervention (National Center on Intense Intervention, 2013). </a:t>
            </a:r>
            <a:endParaRPr lang="en-US" dirty="0" smtClean="0">
              <a:ea typeface="ＭＳ Ｐゴシック" pitchFamily="34" charset="-128"/>
            </a:endParaRPr>
          </a:p>
          <a:p>
            <a:pPr marL="228600" indent="-228600">
              <a:lnSpc>
                <a:spcPct val="110000"/>
              </a:lnSpc>
              <a:buFont typeface="+mj-lt"/>
              <a:buAutoNum type="arabicPeriod" startAt="4"/>
              <a:defRPr/>
            </a:pPr>
            <a:r>
              <a:rPr lang="en-US" dirty="0" smtClean="0">
                <a:ea typeface="ＭＳ Ｐゴシック" pitchFamily="34" charset="-128"/>
              </a:rPr>
              <a:t>Based on the information gathered</a:t>
            </a:r>
            <a:r>
              <a:rPr lang="en-US" baseline="0" dirty="0" smtClean="0">
                <a:ea typeface="ＭＳ Ｐゴシック" pitchFamily="34" charset="-128"/>
              </a:rPr>
              <a:t> through</a:t>
            </a:r>
            <a:r>
              <a:rPr lang="en-US" dirty="0" smtClean="0">
                <a:ea typeface="ＭＳ Ｐゴシック" pitchFamily="34" charset="-128"/>
              </a:rPr>
              <a:t> your diagnostic assessment, you may need to make adaptations to your intervention using the strategies for intense intervention.</a:t>
            </a:r>
          </a:p>
          <a:p>
            <a:pPr marL="228600" indent="-228600">
              <a:lnSpc>
                <a:spcPct val="110000"/>
              </a:lnSpc>
              <a:buFont typeface="+mj-lt"/>
              <a:buAutoNum type="arabicPeriod" startAt="4"/>
              <a:defRPr/>
            </a:pPr>
            <a:r>
              <a:rPr lang="en-US" dirty="0" smtClean="0">
                <a:ea typeface="ＭＳ Ｐゴシック" pitchFamily="34" charset="-128"/>
              </a:rPr>
              <a:t>Continue to closely monitor the student’s progress and make placement and instructional decisions as needed.</a:t>
            </a:r>
          </a:p>
          <a:p>
            <a:pPr>
              <a:lnSpc>
                <a:spcPct val="110000"/>
              </a:lnSpc>
              <a:defRPr/>
            </a:pPr>
            <a:endParaRPr lang="en-US" dirty="0" smtClean="0">
              <a:ea typeface="ＭＳ Ｐゴシック" pitchFamily="34" charset="-128"/>
            </a:endParaRPr>
          </a:p>
          <a:p>
            <a:pPr>
              <a:lnSpc>
                <a:spcPct val="110000"/>
              </a:lnSpc>
              <a:defRPr/>
            </a:pPr>
            <a:r>
              <a:rPr lang="en-US" dirty="0" smtClean="0">
                <a:ea typeface="ＭＳ Ｐゴシック" pitchFamily="34" charset="-128"/>
              </a:rPr>
              <a:t>Let’s look more closely at these step . . .  (next slide).</a:t>
            </a:r>
            <a:r>
              <a:rPr lang="en-US" i="1" dirty="0" smtClean="0">
                <a:ea typeface="ＭＳ Ｐゴシック" pitchFamily="34" charset="-128"/>
              </a:rPr>
              <a:t> </a:t>
            </a:r>
          </a:p>
          <a:p>
            <a:pPr>
              <a:defRPr/>
            </a:pPr>
            <a:endParaRPr lang="en-US" i="1" dirty="0" smtClean="0">
              <a:ea typeface="ＭＳ Ｐゴシック" pitchFamily="34" charset="-128"/>
            </a:endParaRPr>
          </a:p>
        </p:txBody>
      </p:sp>
      <p:sp>
        <p:nvSpPr>
          <p:cNvPr id="211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9A48EE46-4E34-4B05-AA14-4F29A01B8BF1}" type="slidenum">
              <a:rPr lang="en-US" altLang="en-US" smtClean="0">
                <a:solidFill>
                  <a:srgbClr val="000000"/>
                </a:solidFill>
                <a:latin typeface="Arial" pitchFamily="34" charset="0"/>
                <a:cs typeface="Arial" pitchFamily="34" charset="0"/>
              </a:rPr>
              <a:pPr/>
              <a:t>26</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In this section, you will learn how to identify students at risk for academic deficits, match a math supplemental</a:t>
            </a:r>
            <a:r>
              <a:rPr lang="en-US" altLang="en-US" baseline="0" dirty="0" smtClean="0">
                <a:ea typeface="ＭＳ Ｐゴシック" pitchFamily="34" charset="-128"/>
              </a:rPr>
              <a:t> </a:t>
            </a:r>
            <a:r>
              <a:rPr lang="en-US" altLang="en-US" dirty="0" smtClean="0">
                <a:ea typeface="ＭＳ Ｐゴシック" pitchFamily="34" charset="-128"/>
              </a:rPr>
              <a:t>intervention to a student’s specific need, implement the intervention with fidelity, and progress monitor to see if the intervention is working and the student is making progress at the secondary level. Have participants complete Handout 15</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Steps to the Implementation Process</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along with this section of the module.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xfrm>
            <a:off x="698500" y="4410075"/>
            <a:ext cx="5588000"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i="1" dirty="0" smtClean="0">
                <a:ea typeface="ＭＳ Ｐゴシック" pitchFamily="34" charset="-128"/>
              </a:rPr>
              <a:t>Read the slide.</a:t>
            </a:r>
            <a:r>
              <a:rPr lang="en-US" altLang="en-US" i="1" baseline="0" dirty="0" smtClean="0">
                <a:ea typeface="ＭＳ Ｐゴシック" pitchFamily="34" charset="-128"/>
              </a:rPr>
              <a:t> </a:t>
            </a:r>
            <a:r>
              <a:rPr lang="en-US" altLang="en-US" i="1" dirty="0" smtClean="0">
                <a:ea typeface="ＭＳ Ｐゴシック" pitchFamily="34" charset="-128"/>
              </a:rPr>
              <a:t>For more information, see Math CEM, Part 3: Supplemental Math Interventions.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Start with a validated, research-based, supplemental intervention. This chart is a screenshot of some of the validated math interventions (found on the NCII website: www.intensiveintervention.org), sorted by level of intensity </a:t>
            </a:r>
            <a:r>
              <a:rPr lang="en-US" altLang="en-US" i="1" dirty="0" smtClean="0">
                <a:ea typeface="ＭＳ Ｐゴシック" pitchFamily="34" charset="-128"/>
              </a:rPr>
              <a:t>(as noted in the tabs along the top).</a:t>
            </a:r>
          </a:p>
          <a:p>
            <a:pPr>
              <a:lnSpc>
                <a:spcPct val="110000"/>
              </a:lnSpc>
            </a:pPr>
            <a:endParaRPr lang="en-US" altLang="en-US" i="1" dirty="0" smtClean="0">
              <a:ea typeface="ＭＳ Ｐゴシック" pitchFamily="34" charset="-128"/>
            </a:endParaRPr>
          </a:p>
          <a:p>
            <a:pPr>
              <a:lnSpc>
                <a:spcPct val="110000"/>
              </a:lnSpc>
            </a:pPr>
            <a:r>
              <a:rPr lang="en-US" altLang="en-US" dirty="0" smtClean="0">
                <a:ea typeface="ＭＳ Ｐゴシック" pitchFamily="34" charset="-128"/>
              </a:rPr>
              <a:t>This tools chart presents information about studies that have been conducted on academic intervention programs. The first tab</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Study Quality</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includes ratings from the TRC (The Center’s Technical Review Committee) members on the technical rigor of the study design. The second tab</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Study Results</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includes information about the results of the studies. The third tab</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Intensity</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provides information related to the implementation of the program as an intensive intervention. The fourth tab</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 Additional Research</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provides information about other studies and reviews that have been conducted on the intervention. </a:t>
            </a:r>
            <a:br>
              <a:rPr lang="en-US" altLang="en-US" dirty="0" smtClean="0">
                <a:ea typeface="ＭＳ Ｐゴシック" pitchFamily="34" charset="-128"/>
              </a:rPr>
            </a:b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You can find more information at http://www.intensiveintervention.org/chart/instructional-intervention-tools#sthash.0644bP3G.dpuf</a:t>
            </a:r>
          </a:p>
        </p:txBody>
      </p:sp>
      <p:sp>
        <p:nvSpPr>
          <p:cNvPr id="215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DA6BBB7A-01D2-4A61-B73C-6BA2045DA7FE}" type="slidenum">
              <a:rPr lang="en-US" altLang="en-US" smtClean="0">
                <a:latin typeface="Arial" pitchFamily="34" charset="0"/>
                <a:cs typeface="Arial" pitchFamily="34" charset="0"/>
              </a:rPr>
              <a:pPr/>
              <a:t>29</a:t>
            </a:fld>
            <a:endParaRPr lang="en-US" altLang="en-US" dirty="0"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77526E2-B356-4295-9922-C64D2A85F959}" type="slidenum">
              <a:rPr lang="en-US" altLang="en-US" smtClean="0"/>
              <a:pPr>
                <a:defRPr/>
              </a:pPr>
              <a:t>3</a:t>
            </a:fld>
            <a:endParaRPr lang="en-US" altLang="en-US" dirty="0"/>
          </a:p>
        </p:txBody>
      </p:sp>
    </p:spTree>
    <p:extLst>
      <p:ext uri="{BB962C8B-B14F-4D97-AF65-F5344CB8AC3E}">
        <p14:creationId xmlns:p14="http://schemas.microsoft.com/office/powerpoint/2010/main" val="2059927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i="1" dirty="0" smtClean="0">
                <a:ea typeface="ＭＳ Ｐゴシック" pitchFamily="34" charset="-128"/>
              </a:rPr>
              <a:t>Read the points on the slide.</a:t>
            </a:r>
          </a:p>
          <a:p>
            <a:pPr>
              <a:lnSpc>
                <a:spcPct val="110000"/>
              </a:lnSpc>
            </a:pPr>
            <a:r>
              <a:rPr lang="en-US" altLang="en-US" dirty="0" smtClean="0">
                <a:ea typeface="ＭＳ Ｐゴシック" pitchFamily="34" charset="-128"/>
              </a:rPr>
              <a:t>Teachers should utilize data to change the nature and Increase the intensity of the intervention for students who have not yet responded to secondary intervention (Center on Response to Intervention, 2014).</a:t>
            </a:r>
            <a:r>
              <a:rPr lang="en-US" altLang="en-US" baseline="0" dirty="0" smtClean="0">
                <a:ea typeface="ＭＳ Ｐゴシック" pitchFamily="34" charset="-128"/>
              </a:rPr>
              <a:t> </a:t>
            </a:r>
            <a:r>
              <a:rPr lang="en-US" altLang="en-US" dirty="0" smtClean="0">
                <a:ea typeface="ＭＳ Ｐゴシック" pitchFamily="34" charset="-128"/>
              </a:rPr>
              <a:t>For more information, access the Center for Instruction Practice Guide.</a:t>
            </a:r>
          </a:p>
        </p:txBody>
      </p:sp>
      <p:sp>
        <p:nvSpPr>
          <p:cNvPr id="216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76CD9C18-C55A-462C-BA1F-14BFCC6EDE8A}" type="slidenum">
              <a:rPr lang="en-US" altLang="en-US" smtClean="0">
                <a:latin typeface="Arial" pitchFamily="34" charset="0"/>
                <a:cs typeface="Arial" pitchFamily="34" charset="0"/>
              </a:rPr>
              <a:pPr/>
              <a:t>30</a:t>
            </a:fld>
            <a:endParaRPr lang="en-US" altLang="en-US" dirty="0" smtClean="0">
              <a:latin typeface="Arial" pitchFamily="34" charset="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xfrm>
            <a:off x="698500" y="4410075"/>
            <a:ext cx="5588000" cy="4545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1963">
              <a:lnSpc>
                <a:spcPct val="110000"/>
              </a:lnSpc>
            </a:pPr>
            <a:r>
              <a:rPr lang="en-US" altLang="en-US" dirty="0" smtClean="0">
                <a:ea typeface="ＭＳ Ｐゴシック" pitchFamily="34" charset="-128"/>
              </a:rPr>
              <a:t>Today’s conversation about how to intensify intervention will be organized</a:t>
            </a:r>
            <a:r>
              <a:rPr lang="en-US" altLang="en-US" baseline="0" dirty="0" smtClean="0">
                <a:ea typeface="ＭＳ Ｐゴシック" pitchFamily="34" charset="-128"/>
              </a:rPr>
              <a:t> </a:t>
            </a:r>
            <a:r>
              <a:rPr lang="en-US" altLang="en-US" dirty="0" smtClean="0">
                <a:ea typeface="ＭＳ Ｐゴシック" pitchFamily="34" charset="-128"/>
              </a:rPr>
              <a:t>along the four </a:t>
            </a:r>
            <a:r>
              <a:rPr lang="en-US" altLang="en-US" i="0" dirty="0" smtClean="0">
                <a:ea typeface="ＭＳ Ｐゴシック" pitchFamily="34" charset="-128"/>
              </a:rPr>
              <a:t>dimensions</a:t>
            </a:r>
            <a:r>
              <a:rPr lang="en-US" altLang="en-US" i="0" baseline="0" dirty="0" smtClean="0">
                <a:ea typeface="ＭＳ Ｐゴシック" pitchFamily="34" charset="-128"/>
              </a:rPr>
              <a:t> listed on the slide.</a:t>
            </a:r>
            <a:endParaRPr lang="en-US" altLang="en-US" i="0" dirty="0" smtClean="0">
              <a:ea typeface="ＭＳ Ｐゴシック" pitchFamily="34" charset="-128"/>
            </a:endParaRPr>
          </a:p>
          <a:p>
            <a:pPr defTabSz="461963">
              <a:lnSpc>
                <a:spcPct val="110000"/>
              </a:lnSpc>
            </a:pPr>
            <a:endParaRPr lang="en-US" altLang="en-US" i="0" dirty="0" smtClean="0">
              <a:ea typeface="ＭＳ Ｐゴシック" pitchFamily="34" charset="-128"/>
            </a:endParaRPr>
          </a:p>
          <a:p>
            <a:pPr defTabSz="461963">
              <a:lnSpc>
                <a:spcPct val="110000"/>
              </a:lnSpc>
            </a:pPr>
            <a:r>
              <a:rPr lang="en-US" altLang="en-US" dirty="0" smtClean="0">
                <a:ea typeface="ＭＳ Ｐゴシック" pitchFamily="34" charset="-128"/>
              </a:rPr>
              <a:t>As we proceed, think about how the IES practice guide recommendations relate to these dimensions </a:t>
            </a:r>
            <a:r>
              <a:rPr lang="en-US" altLang="en-US" i="1" dirty="0" smtClean="0">
                <a:ea typeface="ＭＳ Ｐゴシック" pitchFamily="34" charset="-128"/>
              </a:rPr>
              <a:t>(review slide). </a:t>
            </a:r>
            <a:r>
              <a:rPr lang="en-US" altLang="en-US" dirty="0" smtClean="0">
                <a:ea typeface="ＭＳ Ｐゴシック" pitchFamily="34" charset="-128"/>
              </a:rPr>
              <a:t>We</a:t>
            </a:r>
            <a:r>
              <a:rPr lang="en-US" altLang="en-US" baseline="0" dirty="0" smtClean="0">
                <a:ea typeface="ＭＳ Ｐゴシック" pitchFamily="34" charset="-128"/>
              </a:rPr>
              <a:t> will</a:t>
            </a:r>
            <a:r>
              <a:rPr lang="en-US" altLang="en-US" dirty="0" smtClean="0">
                <a:ea typeface="ＭＳ Ｐゴシック" pitchFamily="34" charset="-128"/>
              </a:rPr>
              <a:t> spend time discussing each of the four dimensions now.</a:t>
            </a:r>
          </a:p>
          <a:p>
            <a:pPr defTabSz="461963">
              <a:lnSpc>
                <a:spcPct val="110000"/>
              </a:lnSpc>
            </a:pPr>
            <a:endParaRPr lang="en-US" altLang="en-US" i="1" dirty="0" smtClean="0">
              <a:ea typeface="ＭＳ Ｐゴシック" pitchFamily="34" charset="-128"/>
            </a:endParaRPr>
          </a:p>
          <a:p>
            <a:pPr defTabSz="461963">
              <a:lnSpc>
                <a:spcPct val="110000"/>
              </a:lnSpc>
            </a:pPr>
            <a:r>
              <a:rPr lang="en-US" altLang="en-US" i="0" dirty="0" smtClean="0">
                <a:ea typeface="ＭＳ Ｐゴシック" pitchFamily="34" charset="-128"/>
              </a:rPr>
              <a:t>Activity Suggestion:</a:t>
            </a:r>
            <a:r>
              <a:rPr lang="en-US" altLang="en-US" i="0" baseline="0" dirty="0" smtClean="0">
                <a:ea typeface="ＭＳ Ｐゴシック" pitchFamily="34" charset="-128"/>
              </a:rPr>
              <a:t> </a:t>
            </a:r>
          </a:p>
          <a:p>
            <a:pPr defTabSz="461963">
              <a:lnSpc>
                <a:spcPct val="110000"/>
              </a:lnSpc>
            </a:pPr>
            <a:r>
              <a:rPr lang="en-US" altLang="en-US" i="0" dirty="0" smtClean="0">
                <a:ea typeface="ＭＳ Ｐゴシック" pitchFamily="34" charset="-128"/>
              </a:rPr>
              <a:t>Write the four dimensions on chart paper (one dimension on each piece of paper). Divide the participants into four groups. Each group rotates to each chart and writes down their ideas. Participants can add to the charts at any time during the day if they think of other suggestions. Make sure to have someone record the ideas on the charts and make handouts for the participants.</a:t>
            </a:r>
          </a:p>
          <a:p>
            <a:pPr defTabSz="461963">
              <a:lnSpc>
                <a:spcPct val="110000"/>
              </a:lnSpc>
            </a:pPr>
            <a:endParaRPr lang="en-US" altLang="en-US" i="1" dirty="0" smtClean="0">
              <a:ea typeface="ＭＳ Ｐゴシック" pitchFamily="34" charset="-128"/>
            </a:endParaRPr>
          </a:p>
          <a:p>
            <a:pPr defTabSz="461963">
              <a:lnSpc>
                <a:spcPct val="110000"/>
              </a:lnSpc>
            </a:pPr>
            <a:r>
              <a:rPr lang="en-US" altLang="en-US" i="1" dirty="0" smtClean="0">
                <a:ea typeface="ＭＳ Ｐゴシック" pitchFamily="34" charset="-128"/>
              </a:rPr>
              <a:t>Note: All the slide information for the four categories of practice for organizing and planning intensive intervention comes from the Vaughn, Wanzek, Murray, and Roberts (2012) document.</a:t>
            </a:r>
            <a:r>
              <a:rPr lang="en-US" altLang="en-US" i="1" baseline="0" dirty="0" smtClean="0">
                <a:ea typeface="ＭＳ Ｐゴシック" pitchFamily="34" charset="-128"/>
              </a:rPr>
              <a:t> </a:t>
            </a:r>
          </a:p>
          <a:p>
            <a:pPr defTabSz="461963">
              <a:lnSpc>
                <a:spcPct val="110000"/>
              </a:lnSpc>
            </a:pPr>
            <a:endParaRPr lang="en-US" altLang="en-US" sz="1100" i="1" dirty="0" smtClean="0">
              <a:ea typeface="ＭＳ Ｐゴシック" pitchFamily="34" charset="-128"/>
            </a:endParaRPr>
          </a:p>
        </p:txBody>
      </p:sp>
      <p:sp>
        <p:nvSpPr>
          <p:cNvPr id="217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29F8F3C1-4D39-4146-9345-7F1BDBB894FA}" type="slidenum">
              <a:rPr lang="en-US" altLang="en-US" smtClean="0">
                <a:latin typeface="Arial" pitchFamily="34" charset="0"/>
                <a:cs typeface="Arial" pitchFamily="34" charset="0"/>
              </a:rPr>
              <a:pPr/>
              <a:t>31</a:t>
            </a:fld>
            <a:endParaRPr lang="en-US" altLang="en-US" dirty="0" smtClean="0">
              <a:latin typeface="Arial" pitchFamily="34" charset="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As mentioned previously, Practice 1</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changing the dosage or time in instruction</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is a change that may already be happening in your school. It is a change that can occur quickly by . . . </a:t>
            </a:r>
            <a:r>
              <a:rPr lang="en-US" altLang="en-US" i="1" dirty="0" smtClean="0">
                <a:ea typeface="ＭＳ Ｐゴシック" pitchFamily="34" charset="-128"/>
              </a:rPr>
              <a:t>(read or paraphrase slide).</a:t>
            </a:r>
          </a:p>
          <a:p>
            <a:pPr>
              <a:lnSpc>
                <a:spcPct val="110000"/>
              </a:lnSpc>
            </a:pPr>
            <a:endParaRPr lang="en-US" altLang="en-US" i="1" dirty="0" smtClean="0">
              <a:ea typeface="ＭＳ Ｐゴシック" pitchFamily="34" charset="-128"/>
            </a:endParaRPr>
          </a:p>
          <a:p>
            <a:pPr>
              <a:lnSpc>
                <a:spcPct val="110000"/>
              </a:lnSpc>
            </a:pPr>
            <a:r>
              <a:rPr lang="en-US" altLang="en-US" i="0" dirty="0" smtClean="0">
                <a:ea typeface="ＭＳ Ｐゴシック" pitchFamily="34" charset="-128"/>
              </a:rPr>
              <a:t>Activity: </a:t>
            </a:r>
            <a:r>
              <a:rPr lang="en-US" altLang="en-US" dirty="0" smtClean="0">
                <a:ea typeface="ＭＳ Ｐゴシック" pitchFamily="34" charset="-128"/>
              </a:rPr>
              <a:t>Pairs Before Squares</a:t>
            </a:r>
          </a:p>
          <a:p>
            <a:pPr marL="228600" indent="-228600">
              <a:lnSpc>
                <a:spcPct val="110000"/>
              </a:lnSpc>
              <a:buFont typeface="+mj-lt"/>
              <a:buAutoNum type="arabicPeriod"/>
            </a:pPr>
            <a:r>
              <a:rPr lang="en-US" altLang="en-US" i="0" dirty="0" smtClean="0">
                <a:ea typeface="ＭＳ Ｐゴシック" pitchFamily="34" charset="-128"/>
              </a:rPr>
              <a:t>Pose the following question: How can you increase instruction time for at-risk</a:t>
            </a:r>
            <a:r>
              <a:rPr lang="en-US" altLang="en-US" dirty="0">
                <a:ea typeface="ＭＳ Ｐゴシック" pitchFamily="34" charset="-128"/>
              </a:rPr>
              <a:t> </a:t>
            </a:r>
            <a:r>
              <a:rPr lang="en-US" altLang="en-US" i="0" dirty="0" smtClean="0">
                <a:ea typeface="ＭＳ Ｐゴシック" pitchFamily="34" charset="-128"/>
              </a:rPr>
              <a:t>students given the limited amount of time in the school day?</a:t>
            </a:r>
          </a:p>
          <a:p>
            <a:pPr marL="228600" indent="-228600">
              <a:lnSpc>
                <a:spcPct val="110000"/>
              </a:lnSpc>
              <a:buFont typeface="+mj-lt"/>
              <a:buAutoNum type="arabicPeriod"/>
            </a:pPr>
            <a:r>
              <a:rPr lang="en-US" altLang="en-US" i="0" dirty="0" smtClean="0">
                <a:ea typeface="ＭＳ Ｐゴシック" pitchFamily="34" charset="-128"/>
              </a:rPr>
              <a:t>Discuss this with a partner for 5</a:t>
            </a:r>
            <a:r>
              <a:rPr lang="en-US" altLang="en-US" dirty="0"/>
              <a:t>-</a:t>
            </a:r>
            <a:r>
              <a:rPr lang="en-US" altLang="en-US" i="0" dirty="0" smtClean="0">
                <a:ea typeface="ＭＳ Ｐゴシック" pitchFamily="34" charset="-128"/>
              </a:rPr>
              <a:t>10 minutes.</a:t>
            </a:r>
          </a:p>
          <a:p>
            <a:pPr marL="228600" indent="-228600">
              <a:lnSpc>
                <a:spcPct val="110000"/>
              </a:lnSpc>
              <a:buFont typeface="+mj-lt"/>
              <a:buAutoNum type="arabicPeriod"/>
            </a:pPr>
            <a:r>
              <a:rPr lang="en-US" altLang="en-US" i="0" dirty="0" smtClean="0">
                <a:ea typeface="ＭＳ Ｐゴシック" pitchFamily="34" charset="-128"/>
              </a:rPr>
              <a:t>Partners talk about their thoughts then find another pair (square the pair) to share out.</a:t>
            </a:r>
          </a:p>
          <a:p>
            <a:pPr marL="228600" indent="-228600">
              <a:lnSpc>
                <a:spcPct val="110000"/>
              </a:lnSpc>
              <a:buFont typeface="+mj-lt"/>
              <a:buAutoNum type="arabicPeriod"/>
            </a:pPr>
            <a:r>
              <a:rPr lang="en-US" altLang="en-US" i="0" dirty="0" smtClean="0">
                <a:ea typeface="ＭＳ Ｐゴシック" pitchFamily="34" charset="-128"/>
              </a:rPr>
              <a:t>What are some possible challenges with this approach?</a:t>
            </a:r>
          </a:p>
          <a:p>
            <a:pPr marL="228600" indent="-228600">
              <a:lnSpc>
                <a:spcPct val="110000"/>
              </a:lnSpc>
              <a:buFont typeface="+mj-lt"/>
              <a:buAutoNum type="arabicPeriod"/>
            </a:pPr>
            <a:endParaRPr lang="en-US" altLang="en-US" i="0" dirty="0" smtClean="0">
              <a:ea typeface="ＭＳ Ｐゴシック" pitchFamily="34" charset="-128"/>
            </a:endParaRPr>
          </a:p>
          <a:p>
            <a:pPr marL="0" indent="0">
              <a:lnSpc>
                <a:spcPct val="110000"/>
              </a:lnSpc>
              <a:buFont typeface="+mj-lt"/>
              <a:buNone/>
            </a:pPr>
            <a:endParaRPr lang="en-US" altLang="en-US" i="0" dirty="0" smtClean="0">
              <a:ea typeface="ＭＳ Ｐゴシック" pitchFamily="34" charset="-128"/>
            </a:endParaRPr>
          </a:p>
        </p:txBody>
      </p:sp>
      <p:sp>
        <p:nvSpPr>
          <p:cNvPr id="218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8EAC751C-76E4-4149-85B3-C4289704394E}" type="slidenum">
              <a:rPr lang="en-US" altLang="en-US" smtClean="0">
                <a:latin typeface="Arial" pitchFamily="34" charset="0"/>
                <a:cs typeface="Arial" pitchFamily="34" charset="0"/>
              </a:rPr>
              <a:pPr/>
              <a:t>32</a:t>
            </a:fld>
            <a:endParaRPr lang="en-US" altLang="en-US" dirty="0" smtClean="0">
              <a:latin typeface="Arial" pitchFamily="34" charset="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455613">
              <a:lnSpc>
                <a:spcPct val="110000"/>
              </a:lnSpc>
            </a:pPr>
            <a:r>
              <a:rPr lang="en-US" altLang="en-US" dirty="0" smtClean="0">
                <a:ea typeface="ＭＳ Ｐゴシック" pitchFamily="34" charset="-128"/>
              </a:rPr>
              <a:t>You may ask “Why should I change the intervention time?” Increasing</a:t>
            </a:r>
            <a:r>
              <a:rPr lang="en-US" altLang="en-US" baseline="0" dirty="0" smtClean="0">
                <a:ea typeface="ＭＳ Ｐゴシック" pitchFamily="34" charset="-128"/>
              </a:rPr>
              <a:t> the </a:t>
            </a:r>
            <a:r>
              <a:rPr lang="en-US" altLang="en-US" dirty="0" smtClean="0">
                <a:ea typeface="ＭＳ Ｐゴシック" pitchFamily="34" charset="-128"/>
              </a:rPr>
              <a:t>amount of time the student spends in an intervention </a:t>
            </a:r>
            <a:r>
              <a:rPr lang="en-US" altLang="en-US" b="1" dirty="0" smtClean="0">
                <a:ea typeface="ＭＳ Ｐゴシック" pitchFamily="34" charset="-128"/>
              </a:rPr>
              <a:t>allows for more instruction </a:t>
            </a:r>
            <a:r>
              <a:rPr lang="en-US" altLang="en-US" dirty="0" smtClean="0">
                <a:ea typeface="ＭＳ Ｐゴシック" pitchFamily="34" charset="-128"/>
              </a:rPr>
              <a:t>to take place, </a:t>
            </a:r>
            <a:r>
              <a:rPr lang="en-US" altLang="en-US" b="1" dirty="0" smtClean="0">
                <a:ea typeface="ＭＳ Ｐゴシック" pitchFamily="34" charset="-128"/>
              </a:rPr>
              <a:t>provides more practice with feedback (</a:t>
            </a:r>
            <a:r>
              <a:rPr lang="en-US" altLang="en-US" dirty="0" smtClean="0">
                <a:ea typeface="ＭＳ Ｐゴシック" pitchFamily="34" charset="-128"/>
              </a:rPr>
              <a:t>because the teacher is present), and </a:t>
            </a:r>
            <a:r>
              <a:rPr lang="en-US" altLang="en-US" b="1" dirty="0" smtClean="0">
                <a:ea typeface="ＭＳ Ｐゴシック" pitchFamily="34" charset="-128"/>
              </a:rPr>
              <a:t>increases students’ engaged learning time. </a:t>
            </a:r>
            <a:r>
              <a:rPr lang="en-US" altLang="en-US" dirty="0" smtClean="0">
                <a:ea typeface="ＭＳ Ｐゴシック" pitchFamily="34" charset="-128"/>
              </a:rPr>
              <a:t>All of these accelerate student learning. Please note that to achieve the greatest results, increasing the time should (in most cases) be combined with changes to content and the method of delivery. </a:t>
            </a:r>
            <a:r>
              <a:rPr lang="en-US" altLang="en-US" b="1" dirty="0" smtClean="0">
                <a:ea typeface="ＭＳ Ｐゴシック" pitchFamily="34" charset="-128"/>
              </a:rPr>
              <a:t>Students with intensive needs often require 10 to 30 times the number of practice opportunities required by their peers to learn new information.</a:t>
            </a:r>
            <a:r>
              <a:rPr lang="en-US" altLang="en-US" b="1" baseline="0" dirty="0" smtClean="0">
                <a:ea typeface="ＭＳ Ｐゴシック" pitchFamily="34" charset="-128"/>
              </a:rPr>
              <a:t> </a:t>
            </a:r>
            <a:r>
              <a:rPr lang="en-US" altLang="en-US" b="1" dirty="0" smtClean="0">
                <a:ea typeface="ＭＳ Ｐゴシック" pitchFamily="34" charset="-128"/>
              </a:rPr>
              <a:t>This takes time!</a:t>
            </a:r>
          </a:p>
          <a:p>
            <a:pPr defTabSz="455613">
              <a:lnSpc>
                <a:spcPct val="110000"/>
              </a:lnSpc>
            </a:pPr>
            <a:endParaRPr lang="en-US" altLang="en-US" dirty="0" smtClean="0">
              <a:ea typeface="ＭＳ Ｐゴシック" pitchFamily="34" charset="-128"/>
            </a:endParaRPr>
          </a:p>
        </p:txBody>
      </p:sp>
      <p:sp>
        <p:nvSpPr>
          <p:cNvPr id="219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8011AB22-7D8E-4E53-A0DC-2CA14B21F4F0}" type="slidenum">
              <a:rPr lang="en-US" altLang="en-US" smtClean="0">
                <a:latin typeface="Arial" pitchFamily="34" charset="0"/>
                <a:cs typeface="Arial" pitchFamily="34" charset="0"/>
              </a:rPr>
              <a:pPr/>
              <a:t>33</a:t>
            </a:fld>
            <a:endParaRPr lang="en-US" altLang="en-US" dirty="0" smtClean="0">
              <a:latin typeface="Arial" pitchFamily="34" charset="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Determining the duration of an intervention depends on student-related and school-related factors. Consider the following: </a:t>
            </a:r>
          </a:p>
          <a:p>
            <a:pPr>
              <a:lnSpc>
                <a:spcPct val="110000"/>
              </a:lnSpc>
            </a:pPr>
            <a:endParaRPr lang="en-US" altLang="en-US" dirty="0" smtClean="0">
              <a:ea typeface="ＭＳ Ｐゴシック" pitchFamily="34" charset="-128"/>
            </a:endParaRPr>
          </a:p>
          <a:p>
            <a:pPr marL="171450" indent="-171450">
              <a:lnSpc>
                <a:spcPct val="110000"/>
              </a:lnSpc>
              <a:buFont typeface="Arial"/>
              <a:buChar char="•"/>
            </a:pPr>
            <a:r>
              <a:rPr lang="en-US" altLang="en-US" b="1" dirty="0" smtClean="0">
                <a:ea typeface="ＭＳ Ｐゴシック" pitchFamily="34" charset="-128"/>
              </a:rPr>
              <a:t>Students who are further behind need more intervention time.</a:t>
            </a:r>
          </a:p>
          <a:p>
            <a:pPr marL="171450" indent="-171450">
              <a:lnSpc>
                <a:spcPct val="110000"/>
              </a:lnSpc>
              <a:buFont typeface="Arial"/>
              <a:buChar char="•"/>
            </a:pPr>
            <a:r>
              <a:rPr lang="en-US" altLang="en-US" b="1" dirty="0" smtClean="0">
                <a:ea typeface="ＭＳ Ｐゴシック" pitchFamily="34" charset="-128"/>
              </a:rPr>
              <a:t>Students provided less appropriate universal instruction need more intervention time.</a:t>
            </a:r>
          </a:p>
          <a:p>
            <a:pPr marL="171450" indent="-171450">
              <a:lnSpc>
                <a:spcPct val="110000"/>
              </a:lnSpc>
              <a:buFont typeface="Arial"/>
              <a:buChar char="•"/>
            </a:pPr>
            <a:r>
              <a:rPr lang="en-US" altLang="en-US" b="1" dirty="0" smtClean="0">
                <a:ea typeface="ＭＳ Ｐゴシック" pitchFamily="34" charset="-128"/>
              </a:rPr>
              <a:t>Older students will likely need more time in intervention than younger students. </a:t>
            </a:r>
          </a:p>
          <a:p>
            <a:pPr>
              <a:lnSpc>
                <a:spcPct val="110000"/>
              </a:lnSpc>
            </a:pPr>
            <a:endParaRPr lang="en-US" altLang="en-US" i="1" dirty="0" smtClean="0">
              <a:ea typeface="ＭＳ Ｐゴシック" pitchFamily="34" charset="-128"/>
            </a:endParaRPr>
          </a:p>
          <a:p>
            <a:pPr>
              <a:lnSpc>
                <a:spcPct val="110000"/>
              </a:lnSpc>
            </a:pPr>
            <a:r>
              <a:rPr lang="en-US" altLang="en-US" dirty="0" smtClean="0">
                <a:ea typeface="ＭＳ Ｐゴシック" pitchFamily="34" charset="-128"/>
              </a:rPr>
              <a:t>Research on the</a:t>
            </a:r>
            <a:r>
              <a:rPr lang="en-US" altLang="en-US" baseline="0" dirty="0" smtClean="0">
                <a:ea typeface="ＭＳ Ｐゴシック" pitchFamily="34" charset="-128"/>
              </a:rPr>
              <a:t> recommended</a:t>
            </a:r>
            <a:r>
              <a:rPr lang="en-US" altLang="en-US" dirty="0" smtClean="0">
                <a:ea typeface="ＭＳ Ｐゴシック" pitchFamily="34" charset="-128"/>
              </a:rPr>
              <a:t> number of sessions varies, but it is suggested that intervention should last for </a:t>
            </a:r>
            <a:r>
              <a:rPr lang="en-US" altLang="en-US" b="1" dirty="0" smtClean="0">
                <a:ea typeface="ＭＳ Ｐゴシック" pitchFamily="34" charset="-128"/>
              </a:rPr>
              <a:t>at least 8</a:t>
            </a:r>
            <a:r>
              <a:rPr lang="en-US" altLang="en-US" b="1" dirty="0">
                <a:ea typeface="ＭＳ Ｐゴシック" pitchFamily="34" charset="-128"/>
              </a:rPr>
              <a:t>-</a:t>
            </a:r>
            <a:r>
              <a:rPr lang="en-US" altLang="en-US" b="1" dirty="0" smtClean="0">
                <a:ea typeface="ＭＳ Ｐゴシック" pitchFamily="34" charset="-128"/>
              </a:rPr>
              <a:t>16 weeks</a:t>
            </a:r>
            <a:r>
              <a:rPr lang="en-US" altLang="en-US" dirty="0" smtClean="0">
                <a:ea typeface="ＭＳ Ｐゴシック" pitchFamily="34" charset="-128"/>
              </a:rPr>
              <a:t>, and often longer. Older students will likely need much more time, depending on how far behind they are</a:t>
            </a:r>
            <a:r>
              <a:rPr lang="en-US" altLang="en-US" baseline="0" dirty="0" smtClean="0">
                <a:ea typeface="ＭＳ Ｐゴシック" pitchFamily="34" charset="-128"/>
              </a:rPr>
              <a:t> </a:t>
            </a:r>
            <a:r>
              <a:rPr lang="en-US" altLang="en-US" dirty="0" smtClean="0">
                <a:ea typeface="ＭＳ Ｐゴシック" pitchFamily="34" charset="-128"/>
              </a:rPr>
              <a:t>and the nature of their instructional deficits. Students’ progress data should drive decisions about when they are ready to exit intensive levels of support (Vaughn et al., 2012). </a:t>
            </a:r>
          </a:p>
          <a:p>
            <a:endParaRPr lang="en-US" altLang="en-US" dirty="0" smtClean="0">
              <a:ea typeface="ＭＳ Ｐゴシック" pitchFamily="34" charset="-128"/>
            </a:endParaRPr>
          </a:p>
        </p:txBody>
      </p:sp>
      <p:sp>
        <p:nvSpPr>
          <p:cNvPr id="220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71749B58-8BDA-4303-AC3A-F0AFBA819773}" type="slidenum">
              <a:rPr lang="en-US" altLang="en-US" smtClean="0">
                <a:latin typeface="Arial" pitchFamily="34" charset="0"/>
                <a:cs typeface="Arial" pitchFamily="34" charset="0"/>
              </a:rPr>
              <a:pPr/>
              <a:t>34</a:t>
            </a:fld>
            <a:endParaRPr lang="en-US" altLang="en-US" dirty="0" smtClean="0">
              <a:latin typeface="Arial" pitchFamily="34" charset="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When thinking about the length and frequency of intensive</a:t>
            </a:r>
            <a:r>
              <a:rPr lang="en-US" altLang="en-US" baseline="0" dirty="0" smtClean="0">
                <a:ea typeface="ＭＳ Ｐゴシック" pitchFamily="34" charset="-128"/>
              </a:rPr>
              <a:t> intervention,</a:t>
            </a:r>
            <a:r>
              <a:rPr lang="en-US" altLang="en-US" dirty="0" smtClean="0">
                <a:ea typeface="ＭＳ Ｐゴシック" pitchFamily="34" charset="-128"/>
              </a:rPr>
              <a:t> it</a:t>
            </a:r>
            <a:r>
              <a:rPr lang="en-US" altLang="en-US" baseline="0" dirty="0" smtClean="0">
                <a:ea typeface="ＭＳ Ｐゴシック" pitchFamily="34" charset="-128"/>
              </a:rPr>
              <a:t> is</a:t>
            </a:r>
            <a:r>
              <a:rPr lang="en-US" altLang="en-US" dirty="0" smtClean="0">
                <a:ea typeface="ＭＳ Ｐゴシック" pitchFamily="34" charset="-128"/>
              </a:rPr>
              <a:t> important to consider: </a:t>
            </a:r>
          </a:p>
          <a:p>
            <a:pPr>
              <a:lnSpc>
                <a:spcPct val="110000"/>
              </a:lnSpc>
            </a:pPr>
            <a:endParaRPr lang="en-US" altLang="en-US" dirty="0" smtClean="0">
              <a:ea typeface="ＭＳ Ｐゴシック" pitchFamily="34" charset="-128"/>
            </a:endParaRPr>
          </a:p>
          <a:p>
            <a:pPr marL="171450" indent="-171450">
              <a:lnSpc>
                <a:spcPct val="110000"/>
              </a:lnSpc>
              <a:buFont typeface="Arial"/>
              <a:buChar char="•"/>
            </a:pPr>
            <a:r>
              <a:rPr lang="en-US" altLang="en-US" b="1" dirty="0" smtClean="0">
                <a:ea typeface="ＭＳ Ｐゴシック" pitchFamily="34" charset="-128"/>
              </a:rPr>
              <a:t>How far the student’s achievement is below grade level.</a:t>
            </a:r>
          </a:p>
          <a:p>
            <a:pPr marL="171450" indent="-171450">
              <a:lnSpc>
                <a:spcPct val="110000"/>
              </a:lnSpc>
              <a:buFont typeface="Arial"/>
              <a:buChar char="•"/>
            </a:pPr>
            <a:r>
              <a:rPr lang="en-US" altLang="en-US" b="1" dirty="0" smtClean="0">
                <a:ea typeface="ＭＳ Ｐゴシック" pitchFamily="34" charset="-128"/>
              </a:rPr>
              <a:t>The length and frequency of the previous interventions.</a:t>
            </a:r>
          </a:p>
          <a:p>
            <a:pPr marL="171450" indent="-171450">
              <a:lnSpc>
                <a:spcPct val="110000"/>
              </a:lnSpc>
              <a:buFont typeface="Arial"/>
              <a:buChar char="•"/>
            </a:pPr>
            <a:r>
              <a:rPr lang="en-US" altLang="en-US" b="1" dirty="0" smtClean="0">
                <a:ea typeface="ＭＳ Ｐゴシック" pitchFamily="34" charset="-128"/>
              </a:rPr>
              <a:t>The complexity of the learning tasks</a:t>
            </a:r>
            <a:r>
              <a:rPr lang="en-US" altLang="en-US" dirty="0" smtClean="0">
                <a:ea typeface="ＭＳ Ｐゴシック" pitchFamily="34" charset="-128"/>
              </a:rPr>
              <a:t> (e.g., letter naming in kindergarten is less cognitively complex than comprehension of a third-grade science textbook).</a:t>
            </a:r>
          </a:p>
          <a:p>
            <a:pPr marL="171450" indent="-171450">
              <a:lnSpc>
                <a:spcPct val="110000"/>
              </a:lnSpc>
              <a:buFont typeface="Arial"/>
              <a:buChar char="•"/>
            </a:pPr>
            <a:r>
              <a:rPr lang="en-US" altLang="en-US" b="1" dirty="0" smtClean="0">
                <a:ea typeface="ＭＳ Ｐゴシック" pitchFamily="34" charset="-128"/>
              </a:rPr>
              <a:t>Student stamina and attention span.</a:t>
            </a:r>
            <a:endParaRPr lang="en-US" altLang="en-US" b="1" i="1" dirty="0" smtClean="0">
              <a:ea typeface="ＭＳ Ｐゴシック" pitchFamily="34" charset="-128"/>
            </a:endParaRPr>
          </a:p>
          <a:p>
            <a:pPr>
              <a:lnSpc>
                <a:spcPct val="110000"/>
              </a:lnSpc>
            </a:pPr>
            <a:endParaRPr lang="en-US" altLang="en-US" b="1" i="1" dirty="0" smtClean="0">
              <a:ea typeface="ＭＳ Ｐゴシック" pitchFamily="34" charset="-128"/>
            </a:endParaRPr>
          </a:p>
          <a:p>
            <a:pPr>
              <a:lnSpc>
                <a:spcPct val="110000"/>
              </a:lnSpc>
            </a:pPr>
            <a:r>
              <a:rPr lang="en-US" altLang="en-US" dirty="0" smtClean="0">
                <a:ea typeface="ＭＳ Ｐゴシック" pitchFamily="34" charset="-128"/>
              </a:rPr>
              <a:t>To maintain attention and engagement with younger students, staff may consider two sessions per day. Evidence suggests that students with intensive needs may benefit from 60-120 minutes of intervention per day. However, this time may be broken up into several sessions throughout the day (Vaughn et al., 2012).</a:t>
            </a:r>
          </a:p>
          <a:p>
            <a:pPr>
              <a:lnSpc>
                <a:spcPct val="110000"/>
              </a:lnSpc>
            </a:pPr>
            <a:endParaRPr lang="en-US" altLang="en-US" dirty="0" smtClean="0">
              <a:ea typeface="ＭＳ Ｐゴシック" pitchFamily="34" charset="-128"/>
            </a:endParaRPr>
          </a:p>
          <a:p>
            <a:pPr>
              <a:lnSpc>
                <a:spcPct val="110000"/>
              </a:lnSpc>
            </a:pPr>
            <a:endParaRPr lang="en-US" altLang="en-US" dirty="0" smtClean="0">
              <a:ea typeface="ＭＳ Ｐゴシック" pitchFamily="34" charset="-128"/>
            </a:endParaRPr>
          </a:p>
        </p:txBody>
      </p:sp>
      <p:sp>
        <p:nvSpPr>
          <p:cNvPr id="221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BFA0BFFD-30B6-444C-9864-950A80C799B2}" type="slidenum">
              <a:rPr lang="en-US" altLang="en-US" smtClean="0">
                <a:latin typeface="Arial" pitchFamily="34" charset="0"/>
                <a:cs typeface="Arial" pitchFamily="34" charset="0"/>
              </a:rPr>
              <a:pPr/>
              <a:t>35</a:t>
            </a:fld>
            <a:endParaRPr lang="en-US" altLang="en-US" dirty="0" smtClean="0">
              <a:latin typeface="Arial" pitchFamily="34" charset="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This</a:t>
            </a:r>
            <a:r>
              <a:rPr lang="en-US" altLang="en-US" baseline="0" dirty="0" smtClean="0">
                <a:ea typeface="ＭＳ Ｐゴシック" pitchFamily="34" charset="-128"/>
              </a:rPr>
              <a:t> slide </a:t>
            </a:r>
            <a:r>
              <a:rPr lang="en-US" altLang="en-US" dirty="0" smtClean="0">
                <a:ea typeface="ＭＳ Ｐゴシック" pitchFamily="34" charset="-128"/>
              </a:rPr>
              <a:t>lists</a:t>
            </a:r>
            <a:r>
              <a:rPr lang="en-US" altLang="en-US" baseline="0" dirty="0" smtClean="0">
                <a:ea typeface="ＭＳ Ｐゴシック" pitchFamily="34" charset="-128"/>
              </a:rPr>
              <a:t> different</a:t>
            </a:r>
            <a:r>
              <a:rPr lang="en-US" altLang="en-US" dirty="0" smtClean="0">
                <a:ea typeface="ＭＳ Ｐゴシック" pitchFamily="34" charset="-128"/>
              </a:rPr>
              <a:t> ways to use additional teaching time</a:t>
            </a:r>
            <a:r>
              <a:rPr lang="en-US" altLang="en-US" baseline="0" dirty="0" smtClean="0">
                <a:ea typeface="ＭＳ Ｐゴシック" pitchFamily="34" charset="-128"/>
              </a:rPr>
              <a:t> (</a:t>
            </a:r>
            <a:r>
              <a:rPr lang="en-US" altLang="en-US" i="1" baseline="0" dirty="0" smtClean="0">
                <a:ea typeface="ＭＳ Ｐゴシック" pitchFamily="34" charset="-128"/>
              </a:rPr>
              <a:t>paraphrase slide). </a:t>
            </a:r>
            <a:r>
              <a:rPr lang="en-US" altLang="en-US" dirty="0" smtClean="0">
                <a:ea typeface="ＭＳ Ｐゴシック" pitchFamily="34" charset="-128"/>
              </a:rPr>
              <a:t>We</a:t>
            </a:r>
            <a:r>
              <a:rPr lang="en-US" altLang="en-US" baseline="0" dirty="0" smtClean="0">
                <a:ea typeface="ＭＳ Ｐゴシック" pitchFamily="34" charset="-128"/>
              </a:rPr>
              <a:t> will </a:t>
            </a:r>
            <a:r>
              <a:rPr lang="en-US" altLang="en-US" dirty="0" smtClean="0">
                <a:ea typeface="ＭＳ Ｐゴシック" pitchFamily="34" charset="-128"/>
              </a:rPr>
              <a:t>discuss several of these practices in further detail later in the session.</a:t>
            </a:r>
            <a:endParaRPr lang="en-US" altLang="en-US" i="1" dirty="0" smtClean="0">
              <a:ea typeface="ＭＳ Ｐゴシック" pitchFamily="34" charset="-128"/>
            </a:endParaRPr>
          </a:p>
          <a:p>
            <a:pPr>
              <a:lnSpc>
                <a:spcPct val="110000"/>
              </a:lnSpc>
            </a:pP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As previously mentioned</a:t>
            </a:r>
            <a:r>
              <a:rPr lang="en-US" altLang="en-US" dirty="0">
                <a:ea typeface="ＭＳ Ｐゴシック" pitchFamily="34" charset="-128"/>
              </a:rPr>
              <a:t>, </a:t>
            </a:r>
            <a:r>
              <a:rPr lang="en-US" altLang="en-US" dirty="0" smtClean="0">
                <a:ea typeface="ＭＳ Ｐゴシック" pitchFamily="34" charset="-128"/>
              </a:rPr>
              <a:t>simply providing</a:t>
            </a:r>
            <a:r>
              <a:rPr lang="en-US" altLang="en-US" baseline="0" dirty="0" smtClean="0">
                <a:ea typeface="ＭＳ Ｐゴシック" pitchFamily="34" charset="-128"/>
              </a:rPr>
              <a:t> more </a:t>
            </a:r>
            <a:r>
              <a:rPr lang="en-US" altLang="en-US" dirty="0" smtClean="0">
                <a:ea typeface="ＭＳ Ｐゴシック" pitchFamily="34" charset="-128"/>
              </a:rPr>
              <a:t>time is not enough. More time is likely to be most useful when combined with changes to content and the method of delivery.</a:t>
            </a:r>
          </a:p>
          <a:p>
            <a:pPr>
              <a:lnSpc>
                <a:spcPct val="110000"/>
              </a:lnSpc>
            </a:pPr>
            <a:endParaRPr lang="en-US" altLang="en-US" dirty="0" smtClean="0">
              <a:ea typeface="ＭＳ Ｐゴシック" pitchFamily="34" charset="-128"/>
            </a:endParaRPr>
          </a:p>
          <a:p>
            <a:pPr>
              <a:lnSpc>
                <a:spcPct val="110000"/>
              </a:lnSpc>
            </a:pPr>
            <a:endParaRPr lang="en-US" altLang="en-US" dirty="0" smtClean="0">
              <a:ea typeface="ＭＳ Ｐゴシック" pitchFamily="34" charset="-128"/>
            </a:endParaRPr>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87EE1518-0DAE-4FC2-8D15-979AC19EC625}" type="slidenum">
              <a:rPr lang="en-US" altLang="en-US" smtClean="0">
                <a:latin typeface="Arial" pitchFamily="34" charset="0"/>
                <a:cs typeface="Arial" pitchFamily="34" charset="0"/>
              </a:rPr>
              <a:pPr/>
              <a:t>36</a:t>
            </a:fld>
            <a:endParaRPr lang="en-US" altLang="en-US" dirty="0" smtClean="0">
              <a:latin typeface="Arial" pitchFamily="34" charset="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p:cNvSpPr>
            <a:spLocks noGrp="1"/>
          </p:cNvSpPr>
          <p:nvPr>
            <p:ph type="body" idx="1"/>
          </p:nvPr>
        </p:nvSpPr>
        <p:spPr bwMode="auto">
          <a:xfrm>
            <a:off x="698500" y="4410075"/>
            <a:ext cx="5588000" cy="483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Some suggestions for adding intervention time include: </a:t>
            </a:r>
          </a:p>
          <a:p>
            <a:pPr>
              <a:lnSpc>
                <a:spcPct val="110000"/>
              </a:lnSpc>
            </a:pPr>
            <a:endParaRPr lang="en-US" altLang="en-US" b="1" dirty="0" smtClean="0">
              <a:ea typeface="ＭＳ Ｐゴシック" pitchFamily="34" charset="-128"/>
            </a:endParaRPr>
          </a:p>
          <a:p>
            <a:pPr>
              <a:lnSpc>
                <a:spcPct val="110000"/>
              </a:lnSpc>
            </a:pPr>
            <a:r>
              <a:rPr lang="en-US" altLang="en-US" b="1" dirty="0" smtClean="0">
                <a:ea typeface="ＭＳ Ｐゴシック" pitchFamily="34" charset="-128"/>
              </a:rPr>
              <a:t>Double dip: Rather than providing a single intervention block, students may receive intervention at different times during the day (e.g., 20 minutes in the morning and 20 minutes in the afternoon, rather than a single 40-minute session; </a:t>
            </a:r>
            <a:r>
              <a:rPr lang="en-US" altLang="en-US" b="1" dirty="0" err="1" smtClean="0">
                <a:ea typeface="ＭＳ Ｐゴシック" pitchFamily="34" charset="-128"/>
              </a:rPr>
              <a:t>Gersten</a:t>
            </a:r>
            <a:r>
              <a:rPr lang="en-US" altLang="en-US" b="1" dirty="0" smtClean="0">
                <a:ea typeface="ＭＳ Ｐゴシック" pitchFamily="34" charset="-128"/>
              </a:rPr>
              <a:t> et al., 2009; Vaughn et al., 2012). </a:t>
            </a: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Breaking up interventions into multiple sessions over</a:t>
            </a:r>
            <a:r>
              <a:rPr lang="en-US" altLang="en-US" baseline="0" dirty="0" smtClean="0">
                <a:ea typeface="ＭＳ Ｐゴシック" pitchFamily="34" charset="-128"/>
              </a:rPr>
              <a:t> the course of</a:t>
            </a:r>
            <a:r>
              <a:rPr lang="en-US" altLang="en-US" dirty="0" smtClean="0">
                <a:ea typeface="ＭＳ Ｐゴシック" pitchFamily="34" charset="-128"/>
              </a:rPr>
              <a:t> a day can help to address scheduling challenges, facilitate pre-teaching and reinforcement of new concepts, and support young students who are likely to have shorter attention spans and less stamina than older students. For example, a student may start the morning with 30 minutes of phonological awareness and decoding practice and then spend 30 minutes practicing reading connected text in the afternoon. Again, this not only addresses scheduling issues, but also helps to ensure that student stamina and/or attention spans do not become a barrier to learning.</a:t>
            </a:r>
          </a:p>
          <a:p>
            <a:pPr>
              <a:lnSpc>
                <a:spcPct val="110000"/>
              </a:lnSpc>
            </a:pPr>
            <a:endParaRPr lang="en-US" altLang="en-US" dirty="0" smtClean="0">
              <a:ea typeface="ＭＳ Ｐゴシック" pitchFamily="34" charset="-128"/>
            </a:endParaRPr>
          </a:p>
          <a:p>
            <a:pPr>
              <a:lnSpc>
                <a:spcPct val="110000"/>
              </a:lnSpc>
            </a:pPr>
            <a:r>
              <a:rPr lang="en-US" altLang="en-US" b="1" dirty="0" smtClean="0">
                <a:ea typeface="ＭＳ Ｐゴシック" pitchFamily="34" charset="-128"/>
              </a:rPr>
              <a:t>Use entry or exit routines: Provide independent or peer-mediated practice opportunities for students (e.g., letter</a:t>
            </a:r>
            <a:r>
              <a:rPr lang="en-US" altLang="en-US" b="1" baseline="0" dirty="0" smtClean="0">
                <a:ea typeface="ＭＳ Ｐゴシック" pitchFamily="34" charset="-128"/>
              </a:rPr>
              <a:t> </a:t>
            </a:r>
            <a:r>
              <a:rPr lang="en-US" altLang="en-US" b="1" dirty="0" smtClean="0">
                <a:ea typeface="ＭＳ Ｐゴシック" pitchFamily="34" charset="-128"/>
              </a:rPr>
              <a:t>writing, paired oral reading) to minimize unengaged waiting time and allow multiple small groups to run at once. </a:t>
            </a:r>
          </a:p>
          <a:p>
            <a:pPr>
              <a:lnSpc>
                <a:spcPct val="110000"/>
              </a:lnSpc>
            </a:pPr>
            <a:r>
              <a:rPr lang="en-US" altLang="en-US" dirty="0" smtClean="0">
                <a:ea typeface="ＭＳ Ｐゴシック" pitchFamily="34" charset="-128"/>
              </a:rPr>
              <a:t>Entry and exit routines that provide opportunities for students to practice skills may allow interventionists to manage multiple overlapping small groups. In addition, incorporating these routines may reduce the time students spend waiting and increase engagement.</a:t>
            </a:r>
            <a:endParaRPr lang="en-US" altLang="en-US" b="1" dirty="0" smtClean="0">
              <a:ea typeface="ＭＳ Ｐゴシック" pitchFamily="34" charset="-128"/>
            </a:endParaRPr>
          </a:p>
          <a:p>
            <a:pPr>
              <a:lnSpc>
                <a:spcPct val="110000"/>
              </a:lnSpc>
            </a:pPr>
            <a:endParaRPr lang="en-US" altLang="en-US" b="1" dirty="0" smtClean="0">
              <a:ea typeface="ＭＳ Ｐゴシック" pitchFamily="34" charset="-128"/>
            </a:endParaRPr>
          </a:p>
          <a:p>
            <a:pPr>
              <a:lnSpc>
                <a:spcPct val="110000"/>
              </a:lnSpc>
            </a:pPr>
            <a:r>
              <a:rPr lang="en-US" altLang="en-US" b="1" dirty="0" smtClean="0">
                <a:ea typeface="ＭＳ Ｐゴシック" pitchFamily="34" charset="-128"/>
              </a:rPr>
              <a:t>Reinforce groups for following routines independently. </a:t>
            </a:r>
            <a:endParaRPr lang="en-US" altLang="en-US" i="1" dirty="0" smtClean="0">
              <a:ea typeface="ＭＳ Ｐゴシック" pitchFamily="34" charset="-128"/>
            </a:endParaRPr>
          </a:p>
          <a:p>
            <a:pPr>
              <a:lnSpc>
                <a:spcPct val="110000"/>
              </a:lnSpc>
            </a:pPr>
            <a:r>
              <a:rPr lang="en-US" altLang="en-US" dirty="0" smtClean="0">
                <a:ea typeface="ＭＳ Ｐゴシック" pitchFamily="34" charset="-128"/>
              </a:rPr>
              <a:t>Reinforcement (e.g., verbal praise, points toward a reward, a sticker chart) helps to promote on-task behavior and allows teachers to manage a larger number of students. </a:t>
            </a:r>
          </a:p>
          <a:p>
            <a:pPr>
              <a:lnSpc>
                <a:spcPct val="110000"/>
              </a:lnSpc>
              <a:buFontTx/>
              <a:buChar char="•"/>
            </a:pPr>
            <a:endParaRPr lang="en-US" altLang="en-US" i="1" dirty="0" smtClean="0">
              <a:ea typeface="ＭＳ Ｐゴシック" pitchFamily="34" charset="-128"/>
            </a:endParaRPr>
          </a:p>
          <a:p>
            <a:pPr>
              <a:lnSpc>
                <a:spcPct val="110000"/>
              </a:lnSpc>
            </a:pPr>
            <a:r>
              <a:rPr lang="en-US" altLang="en-US" b="0" i="1" dirty="0" smtClean="0">
                <a:ea typeface="ＭＳ Ｐゴシック" pitchFamily="34" charset="-128"/>
              </a:rPr>
              <a:t>Note: Allow participants to discuss and add additional suggestions after you discuss each strategy.</a:t>
            </a:r>
          </a:p>
          <a:p>
            <a:endParaRPr lang="en-US" altLang="en-US" b="0" i="0" dirty="0" smtClean="0">
              <a:ea typeface="ＭＳ Ｐゴシック" pitchFamily="34" charset="-128"/>
            </a:endParaRPr>
          </a:p>
        </p:txBody>
      </p:sp>
      <p:sp>
        <p:nvSpPr>
          <p:cNvPr id="223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73A81DA0-9025-4360-862C-709107C942B1}" type="slidenum">
              <a:rPr lang="en-US" altLang="en-US" smtClean="0">
                <a:latin typeface="Arial" pitchFamily="34" charset="0"/>
                <a:cs typeface="Arial" pitchFamily="34" charset="0"/>
              </a:rPr>
              <a:pPr/>
              <a:t>37</a:t>
            </a:fld>
            <a:endParaRPr lang="en-US" altLang="en-US" dirty="0" smtClean="0">
              <a:latin typeface="Arial" pitchFamily="34" charset="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0" dirty="0" smtClean="0">
                <a:ea typeface="ＭＳ Ｐゴシック" pitchFamily="34" charset="-128"/>
              </a:rPr>
              <a:t>Activity: </a:t>
            </a:r>
          </a:p>
          <a:p>
            <a:endParaRPr lang="en-US" altLang="en-US" i="0" dirty="0" smtClean="0">
              <a:ea typeface="ＭＳ Ｐゴシック" pitchFamily="34" charset="-128"/>
            </a:endParaRPr>
          </a:p>
          <a:p>
            <a:pPr>
              <a:lnSpc>
                <a:spcPct val="110000"/>
              </a:lnSpc>
            </a:pPr>
            <a:r>
              <a:rPr lang="en-US" altLang="en-US" i="0" dirty="0" smtClean="0">
                <a:ea typeface="ＭＳ Ｐゴシック" pitchFamily="34" charset="-128"/>
              </a:rPr>
              <a:t>Option 1</a:t>
            </a:r>
            <a:r>
              <a:rPr lang="en-US" sz="1200" kern="1200" dirty="0" smtClean="0">
                <a:solidFill>
                  <a:schemeClr val="tx1"/>
                </a:solidFill>
                <a:effectLst/>
              </a:rPr>
              <a:t>—</a:t>
            </a:r>
            <a:r>
              <a:rPr lang="en-US" altLang="en-US" i="0" dirty="0" smtClean="0">
                <a:ea typeface="ＭＳ Ｐゴシック" pitchFamily="34" charset="-128"/>
              </a:rPr>
              <a:t>Think-Pair-Share</a:t>
            </a:r>
          </a:p>
          <a:p>
            <a:pPr>
              <a:lnSpc>
                <a:spcPct val="110000"/>
              </a:lnSpc>
            </a:pPr>
            <a:r>
              <a:rPr lang="en-US" altLang="en-US" i="0" dirty="0" smtClean="0">
                <a:ea typeface="ＭＳ Ｐゴシック" pitchFamily="34" charset="-128"/>
              </a:rPr>
              <a:t>Work </a:t>
            </a:r>
            <a:r>
              <a:rPr lang="en-US" altLang="en-US" dirty="0" smtClean="0">
                <a:ea typeface="ＭＳ Ｐゴシック" pitchFamily="34" charset="-128"/>
              </a:rPr>
              <a:t>with</a:t>
            </a:r>
            <a:r>
              <a:rPr lang="en-US" altLang="en-US" i="0" dirty="0" smtClean="0">
                <a:ea typeface="ＭＳ Ｐゴシック" pitchFamily="34" charset="-128"/>
              </a:rPr>
              <a:t> partners and/or table groups to generate a list of ideas for sample math entry and exit routines during the day.</a:t>
            </a:r>
          </a:p>
          <a:p>
            <a:pPr>
              <a:lnSpc>
                <a:spcPct val="110000"/>
              </a:lnSpc>
            </a:pPr>
            <a:endParaRPr lang="en-US" altLang="en-US" i="0" dirty="0" smtClean="0">
              <a:ea typeface="ＭＳ Ｐゴシック" pitchFamily="34" charset="-128"/>
            </a:endParaRPr>
          </a:p>
          <a:p>
            <a:pPr>
              <a:lnSpc>
                <a:spcPct val="110000"/>
              </a:lnSpc>
            </a:pPr>
            <a:r>
              <a:rPr lang="en-US" altLang="en-US" i="0" dirty="0" smtClean="0">
                <a:ea typeface="ＭＳ Ｐゴシック" pitchFamily="34" charset="-128"/>
              </a:rPr>
              <a:t>Option 2</a:t>
            </a:r>
          </a:p>
          <a:p>
            <a:pPr>
              <a:lnSpc>
                <a:spcPct val="110000"/>
              </a:lnSpc>
            </a:pPr>
            <a:r>
              <a:rPr lang="en-US" altLang="en-US" i="0" dirty="0" smtClean="0">
                <a:ea typeface="ＭＳ Ｐゴシック" pitchFamily="34" charset="-128"/>
              </a:rPr>
              <a:t>Begin to generate a list on chart paper and encourage participants to add to the list during lunch, break, etc., if they think of additional suggestions.</a:t>
            </a:r>
          </a:p>
          <a:p>
            <a:pPr>
              <a:lnSpc>
                <a:spcPct val="110000"/>
              </a:lnSpc>
            </a:pPr>
            <a:endParaRPr lang="en-US" altLang="en-US" b="1" i="1" dirty="0" smtClean="0">
              <a:ea typeface="ＭＳ Ｐゴシック" pitchFamily="34" charset="-128"/>
            </a:endParaRPr>
          </a:p>
          <a:p>
            <a:pPr>
              <a:lnSpc>
                <a:spcPct val="110000"/>
              </a:lnSpc>
            </a:pPr>
            <a:r>
              <a:rPr lang="en-US" altLang="en-US" b="0" i="1" dirty="0" smtClean="0">
                <a:ea typeface="ＭＳ Ｐゴシック" pitchFamily="34" charset="-128"/>
              </a:rPr>
              <a:t>Note:</a:t>
            </a:r>
            <a:r>
              <a:rPr lang="en-US" altLang="en-US" b="1" i="1" dirty="0" smtClean="0">
                <a:ea typeface="ＭＳ Ｐゴシック" pitchFamily="34" charset="-128"/>
              </a:rPr>
              <a:t> </a:t>
            </a:r>
            <a:r>
              <a:rPr lang="en-US" altLang="en-US" i="1" dirty="0" smtClean="0">
                <a:ea typeface="ＭＳ Ｐゴシック" pitchFamily="34" charset="-128"/>
              </a:rPr>
              <a:t>Pre-service teachers may have little knowledge in this area. They may require more teacher-led/group discussion and examples.</a:t>
            </a:r>
            <a:endParaRPr lang="en-US" altLang="en-US" b="1" i="1" dirty="0" smtClean="0">
              <a:ea typeface="ＭＳ Ｐゴシック" pitchFamily="34" charset="-128"/>
            </a:endParaRPr>
          </a:p>
        </p:txBody>
      </p:sp>
      <p:sp>
        <p:nvSpPr>
          <p:cNvPr id="224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9A3039CD-AB58-4DF9-A4C3-4362C42DFA15}" type="slidenum">
              <a:rPr lang="en-US" altLang="en-US" smtClean="0">
                <a:latin typeface="Arial" pitchFamily="34" charset="0"/>
                <a:cs typeface="Arial" pitchFamily="34" charset="0"/>
              </a:rPr>
              <a:pPr/>
              <a:t>38</a:t>
            </a:fld>
            <a:endParaRPr lang="en-US" altLang="en-US" dirty="0" smtClean="0">
              <a:latin typeface="Arial" pitchFamily="34" charset="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1963">
              <a:lnSpc>
                <a:spcPct val="110000"/>
              </a:lnSpc>
            </a:pPr>
            <a:r>
              <a:rPr lang="en-US" altLang="en-US" dirty="0" smtClean="0">
                <a:ea typeface="ＭＳ Ｐゴシック" pitchFamily="34" charset="-128"/>
              </a:rPr>
              <a:t>Altering the group or learning environment may increase attention and engagement by minimizing distractions and increasing the number of student-teacher interactions that are relevant to a particular student. This not only increases individual interactions between a student and a teacher, but homogeneity within the group also means that it</a:t>
            </a:r>
            <a:r>
              <a:rPr lang="en-US" altLang="en-US" baseline="0" dirty="0" smtClean="0">
                <a:ea typeface="ＭＳ Ｐゴシック" pitchFamily="34" charset="-128"/>
              </a:rPr>
              <a:t> is</a:t>
            </a:r>
            <a:r>
              <a:rPr lang="en-US" altLang="en-US" dirty="0" smtClean="0">
                <a:ea typeface="ＭＳ Ｐゴシック" pitchFamily="34" charset="-128"/>
              </a:rPr>
              <a:t> more likely that all of the activities within the group will be relevant for all students. </a:t>
            </a:r>
          </a:p>
          <a:p>
            <a:pPr defTabSz="461963"/>
            <a:endParaRPr lang="en-US" altLang="en-US" dirty="0" smtClean="0">
              <a:ea typeface="ＭＳ Ｐゴシック" pitchFamily="34" charset="-128"/>
            </a:endParaRPr>
          </a:p>
          <a:p>
            <a:pPr defTabSz="461963"/>
            <a:endParaRPr lang="en-US" altLang="en-US" dirty="0" smtClean="0">
              <a:ea typeface="ＭＳ Ｐゴシック" pitchFamily="34" charset="-128"/>
            </a:endParaRPr>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0A9AEA58-EBCA-442E-8B6B-3AC969523B28}" type="slidenum">
              <a:rPr lang="en-US" altLang="en-US" smtClean="0">
                <a:latin typeface="Arial" pitchFamily="34" charset="0"/>
                <a:cs typeface="Arial" pitchFamily="34" charset="0"/>
              </a:rPr>
              <a:pPr/>
              <a:t>39</a:t>
            </a:fld>
            <a:endParaRPr lang="en-US" altLang="en-US" dirty="0"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xfrm>
            <a:off x="1195388" y="620713"/>
            <a:ext cx="4641850"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solidFill>
                  <a:srgbClr val="000000"/>
                </a:solidFill>
                <a:ea typeface="ＭＳ Ｐゴシック" pitchFamily="34" charset="-128"/>
              </a:rPr>
              <a:t>Slides and other resources have been adapted from materials provided on these centers’ websites. Throughout the CEM, we will highlight Internet resources for specific topics. For additional information, see the references and resources lists on the CEM website.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1963">
              <a:lnSpc>
                <a:spcPct val="110000"/>
              </a:lnSpc>
            </a:pPr>
            <a:r>
              <a:rPr lang="en-US" altLang="en-US" i="1" dirty="0" smtClean="0">
                <a:ea typeface="ＭＳ Ｐゴシック" pitchFamily="34" charset="-128"/>
              </a:rPr>
              <a:t>Group Size Recommendations: One to four students at the elementary level. Less is known about secondary grades (i.e., middle and high school), but some data suggest groups may be up to 10-15 students (Vaughn et al., 2012). </a:t>
            </a:r>
          </a:p>
          <a:p>
            <a:pPr defTabSz="461963">
              <a:lnSpc>
                <a:spcPct val="110000"/>
              </a:lnSpc>
            </a:pPr>
            <a:endParaRPr lang="en-US" altLang="en-US" dirty="0" smtClean="0">
              <a:ea typeface="ＭＳ Ｐゴシック" pitchFamily="34" charset="-128"/>
            </a:endParaRPr>
          </a:p>
          <a:p>
            <a:pPr defTabSz="461963">
              <a:lnSpc>
                <a:spcPct val="110000"/>
              </a:lnSpc>
            </a:pPr>
            <a:r>
              <a:rPr lang="en-US" altLang="en-US" dirty="0" smtClean="0">
                <a:ea typeface="ＭＳ Ｐゴシック" pitchFamily="34" charset="-128"/>
              </a:rPr>
              <a:t>Again, these are intervention changes that you probably already make in your school, so we</a:t>
            </a:r>
            <a:r>
              <a:rPr lang="en-US" altLang="en-US" baseline="0" dirty="0" smtClean="0">
                <a:ea typeface="ＭＳ Ｐゴシック" pitchFamily="34" charset="-128"/>
              </a:rPr>
              <a:t> are</a:t>
            </a:r>
            <a:r>
              <a:rPr lang="en-US" altLang="en-US" dirty="0" smtClean="0">
                <a:ea typeface="ＭＳ Ｐゴシック" pitchFamily="34" charset="-128"/>
              </a:rPr>
              <a:t> not going to spend much time talking about them. As with the first strategy, they are unlikely to be effective unless the instruction is an appropriate match in terms of content and method(s) of delivery. We</a:t>
            </a:r>
            <a:r>
              <a:rPr lang="en-US" altLang="en-US" baseline="0" dirty="0" smtClean="0">
                <a:ea typeface="ＭＳ Ｐゴシック" pitchFamily="34" charset="-128"/>
              </a:rPr>
              <a:t> will</a:t>
            </a:r>
            <a:r>
              <a:rPr lang="en-US" altLang="en-US" dirty="0" smtClean="0">
                <a:ea typeface="ＭＳ Ｐゴシック" pitchFamily="34" charset="-128"/>
              </a:rPr>
              <a:t> talk more about those issues now.</a:t>
            </a:r>
          </a:p>
          <a:p>
            <a:pPr defTabSz="461963"/>
            <a:endParaRPr lang="en-US" altLang="en-US" dirty="0" smtClean="0">
              <a:ea typeface="ＭＳ Ｐゴシック" pitchFamily="34" charset="-128"/>
            </a:endParaRPr>
          </a:p>
          <a:p>
            <a:pPr defTabSz="461963"/>
            <a:endParaRPr lang="en-US" altLang="en-US" dirty="0" smtClean="0">
              <a:ea typeface="ＭＳ Ｐゴシック" pitchFamily="34" charset="-128"/>
            </a:endParaRPr>
          </a:p>
        </p:txBody>
      </p:sp>
      <p:sp>
        <p:nvSpPr>
          <p:cNvPr id="226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D1EBA1BA-F9B7-419D-97CC-54F4E5876D71}" type="slidenum">
              <a:rPr lang="en-US" altLang="en-US" smtClean="0">
                <a:latin typeface="Arial" pitchFamily="34" charset="0"/>
                <a:cs typeface="Arial" pitchFamily="34" charset="0"/>
              </a:rPr>
              <a:pPr/>
              <a:t>40</a:t>
            </a:fld>
            <a:endParaRPr lang="en-US" altLang="en-US" dirty="0" smtClean="0">
              <a:latin typeface="Arial" pitchFamily="34" charset="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Small homogeneous groups have many advantages, including</a:t>
            </a:r>
            <a:r>
              <a:rPr lang="en-US" altLang="en-US" baseline="0" dirty="0" smtClean="0">
                <a:ea typeface="ＭＳ Ｐゴシック" pitchFamily="34" charset="-128"/>
              </a:rPr>
              <a:t> the following</a:t>
            </a:r>
            <a:r>
              <a:rPr lang="en-US" altLang="en-US" dirty="0" smtClean="0">
                <a:ea typeface="ＭＳ Ｐゴシック" pitchFamily="34" charset="-128"/>
              </a:rPr>
              <a:t>:</a:t>
            </a:r>
          </a:p>
          <a:p>
            <a:pPr marL="171450" indent="-171450">
              <a:buFont typeface="Arial"/>
              <a:buChar char="•"/>
            </a:pPr>
            <a:r>
              <a:rPr lang="en-US" altLang="en-US" b="1" dirty="0" smtClean="0">
                <a:ea typeface="ＭＳ Ｐゴシック" pitchFamily="34" charset="-128"/>
              </a:rPr>
              <a:t>Increases engaged interaction opportunities between student(s) and teacher.</a:t>
            </a:r>
          </a:p>
          <a:p>
            <a:pPr marL="171450" indent="-171450">
              <a:buFont typeface="Arial"/>
              <a:buChar char="•"/>
            </a:pPr>
            <a:r>
              <a:rPr lang="en-US" altLang="en-US" b="1" dirty="0" smtClean="0">
                <a:ea typeface="ＭＳ Ｐゴシック" pitchFamily="34" charset="-128"/>
              </a:rPr>
              <a:t>Provides more opportunities for practice with feedback. </a:t>
            </a:r>
          </a:p>
          <a:p>
            <a:pPr marL="171450" indent="-171450">
              <a:buFont typeface="Arial"/>
              <a:buChar char="•"/>
            </a:pPr>
            <a:r>
              <a:rPr lang="en-US" altLang="en-US" b="1" dirty="0" smtClean="0">
                <a:ea typeface="ＭＳ Ｐゴシック" pitchFamily="34" charset="-128"/>
              </a:rPr>
              <a:t>Allows teachers to match instruction to specific student needs, </a:t>
            </a:r>
            <a:r>
              <a:rPr lang="en-US" altLang="en-US" dirty="0" smtClean="0">
                <a:ea typeface="ＭＳ Ｐゴシック" pitchFamily="34" charset="-128"/>
              </a:rPr>
              <a:t>making instruction more relevant.</a:t>
            </a:r>
          </a:p>
          <a:p>
            <a:pPr marL="171450" indent="-171450">
              <a:buFont typeface="Arial"/>
              <a:buChar char="•"/>
            </a:pPr>
            <a:r>
              <a:rPr lang="en-US" altLang="en-US" b="1" dirty="0" smtClean="0">
                <a:ea typeface="ＭＳ Ｐゴシック" pitchFamily="34" charset="-128"/>
              </a:rPr>
              <a:t>Teachers are better able to monitor on-task behavior and engagement.</a:t>
            </a:r>
          </a:p>
          <a:p>
            <a:pPr marL="171450" indent="-171450">
              <a:buFont typeface="Arial"/>
              <a:buChar char="•"/>
            </a:pPr>
            <a:endParaRPr lang="en-US" altLang="en-US" b="1" dirty="0" smtClean="0">
              <a:ea typeface="ＭＳ Ｐゴシック" pitchFamily="34" charset="-128"/>
            </a:endParaRPr>
          </a:p>
        </p:txBody>
      </p:sp>
      <p:sp>
        <p:nvSpPr>
          <p:cNvPr id="227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DE7E9A12-430B-4E73-85E4-98D8367E5993}" type="slidenum">
              <a:rPr lang="en-US" altLang="en-US" smtClean="0">
                <a:latin typeface="Arial" pitchFamily="34" charset="0"/>
                <a:cs typeface="Arial" pitchFamily="34" charset="0"/>
              </a:rPr>
              <a:pPr/>
              <a:t>41</a:t>
            </a:fld>
            <a:endParaRPr lang="en-US" altLang="en-US" dirty="0" smtClean="0">
              <a:latin typeface="Arial" pitchFamily="34" charset="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itchFamily="34" charset="-128"/>
              </a:rPr>
              <a:t>Discuss the information on the slide.</a:t>
            </a:r>
          </a:p>
        </p:txBody>
      </p:sp>
      <p:sp>
        <p:nvSpPr>
          <p:cNvPr id="228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89C08049-5DDD-46B9-9757-17DFA76ECE90}" type="slidenum">
              <a:rPr lang="en-US" altLang="en-US" smtClean="0">
                <a:latin typeface="Arial" pitchFamily="34" charset="0"/>
                <a:cs typeface="Arial" pitchFamily="34" charset="0"/>
              </a:rPr>
              <a:pPr/>
              <a:t>42</a:t>
            </a:fld>
            <a:endParaRPr lang="en-US" altLang="en-US" dirty="0" smtClean="0">
              <a:latin typeface="Arial" pitchFamily="34" charset="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Cognitive processes comprise various mental activities that direct thinking and learning. Students with intensive needs have frequent issues with cognitive processes related to elements of executive function, metacognition, and self-regulation, including: </a:t>
            </a:r>
          </a:p>
          <a:p>
            <a:pPr marL="171450" indent="-171450">
              <a:lnSpc>
                <a:spcPct val="110000"/>
              </a:lnSpc>
              <a:buFont typeface="Arial"/>
              <a:buChar char="•"/>
            </a:pPr>
            <a:r>
              <a:rPr lang="en-US" altLang="en-US" dirty="0" smtClean="0">
                <a:ea typeface="ＭＳ Ｐゴシック" pitchFamily="34" charset="-128"/>
              </a:rPr>
              <a:t>Memory.</a:t>
            </a:r>
          </a:p>
          <a:p>
            <a:pPr marL="171450" indent="-171450">
              <a:lnSpc>
                <a:spcPct val="110000"/>
              </a:lnSpc>
              <a:buFont typeface="Arial"/>
              <a:buChar char="•"/>
            </a:pPr>
            <a:r>
              <a:rPr lang="en-US" altLang="en-US" dirty="0" smtClean="0">
                <a:ea typeface="ＭＳ Ｐゴシック" pitchFamily="34" charset="-128"/>
              </a:rPr>
              <a:t>Attribution.</a:t>
            </a:r>
          </a:p>
          <a:p>
            <a:pPr marL="171450" indent="-171450">
              <a:lnSpc>
                <a:spcPct val="110000"/>
              </a:lnSpc>
              <a:buFont typeface="Arial"/>
              <a:buChar char="•"/>
            </a:pPr>
            <a:r>
              <a:rPr lang="en-US" altLang="en-US" dirty="0" smtClean="0">
                <a:ea typeface="ＭＳ Ｐゴシック" pitchFamily="34" charset="-128"/>
              </a:rPr>
              <a:t>Attention.</a:t>
            </a:r>
          </a:p>
          <a:p>
            <a:pPr marL="171450" indent="-171450">
              <a:lnSpc>
                <a:spcPct val="110000"/>
              </a:lnSpc>
              <a:buFont typeface="Arial"/>
              <a:buChar char="•"/>
            </a:pPr>
            <a:r>
              <a:rPr lang="en-US" altLang="en-US" dirty="0" smtClean="0">
                <a:ea typeface="ＭＳ Ｐゴシック" pitchFamily="34" charset="-128"/>
              </a:rPr>
              <a:t>Strategies to set and monitor learning goals. </a:t>
            </a:r>
          </a:p>
          <a:p>
            <a:pPr>
              <a:lnSpc>
                <a:spcPct val="110000"/>
              </a:lnSpc>
            </a:pPr>
            <a:endParaRPr lang="en-US" altLang="en-US" i="1" dirty="0" smtClean="0">
              <a:ea typeface="ＭＳ Ｐゴシック" pitchFamily="34" charset="-128"/>
            </a:endParaRPr>
          </a:p>
          <a:p>
            <a:pPr>
              <a:lnSpc>
                <a:spcPct val="110000"/>
              </a:lnSpc>
            </a:pPr>
            <a:r>
              <a:rPr lang="en-US" altLang="en-US" b="1" i="0" dirty="0" smtClean="0">
                <a:ea typeface="ＭＳ Ｐゴシック" pitchFamily="34" charset="-128"/>
              </a:rPr>
              <a:t>Discussion Question:</a:t>
            </a:r>
            <a:r>
              <a:rPr lang="en-US" altLang="en-US" b="1" i="1" dirty="0" smtClean="0">
                <a:ea typeface="ＭＳ Ｐゴシック" pitchFamily="34" charset="-128"/>
              </a:rPr>
              <a:t> </a:t>
            </a:r>
          </a:p>
          <a:p>
            <a:pPr>
              <a:lnSpc>
                <a:spcPct val="110000"/>
              </a:lnSpc>
            </a:pPr>
            <a:r>
              <a:rPr lang="en-US" altLang="en-US" i="0" dirty="0" smtClean="0">
                <a:ea typeface="ＭＳ Ｐゴシック" pitchFamily="34" charset="-128"/>
              </a:rPr>
              <a:t>How can difficulty with cognitive processes affect students with intensive needs in math?</a:t>
            </a:r>
          </a:p>
          <a:p>
            <a:endParaRPr lang="en-US" altLang="en-US" i="0" dirty="0" smtClean="0">
              <a:ea typeface="ＭＳ Ｐゴシック" pitchFamily="34" charset="-128"/>
            </a:endParaRPr>
          </a:p>
          <a:p>
            <a:endParaRPr lang="en-US" altLang="en-US" i="0" dirty="0" smtClean="0">
              <a:ea typeface="ＭＳ Ｐゴシック" pitchFamily="34" charset="-128"/>
            </a:endParaRPr>
          </a:p>
        </p:txBody>
      </p:sp>
      <p:sp>
        <p:nvSpPr>
          <p:cNvPr id="229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7EB95ACB-E66E-44E8-8746-0A7EEC2F0C65}" type="slidenum">
              <a:rPr lang="en-US" altLang="en-US" smtClean="0">
                <a:latin typeface="Arial" pitchFamily="34" charset="0"/>
                <a:cs typeface="Arial" pitchFamily="34" charset="0"/>
              </a:rPr>
              <a:pPr/>
              <a:t>43</a:t>
            </a:fld>
            <a:endParaRPr lang="en-US" altLang="en-US" dirty="0" smtClean="0">
              <a:latin typeface="Arial" pitchFamily="34" charset="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i="1" dirty="0" smtClean="0">
                <a:ea typeface="ＭＳ Ｐゴシック" pitchFamily="34" charset="-128"/>
              </a:rPr>
              <a:t>Review the slide. </a:t>
            </a:r>
          </a:p>
          <a:p>
            <a:pPr marL="171450" indent="-171450">
              <a:lnSpc>
                <a:spcPct val="110000"/>
              </a:lnSpc>
              <a:buFont typeface="Arial"/>
              <a:buChar char="•"/>
            </a:pPr>
            <a:r>
              <a:rPr lang="en-US" altLang="en-US" dirty="0" smtClean="0">
                <a:ea typeface="ＭＳ Ｐゴシック" pitchFamily="34" charset="-128"/>
              </a:rPr>
              <a:t>Teach students to record assignments and due dates in a planner/calendar/assignment sheet. </a:t>
            </a:r>
          </a:p>
          <a:p>
            <a:pPr marL="171450" indent="-171450">
              <a:lnSpc>
                <a:spcPct val="110000"/>
              </a:lnSpc>
              <a:buFont typeface="Arial"/>
              <a:buChar char="•"/>
            </a:pPr>
            <a:r>
              <a:rPr lang="en-US" altLang="en-US" dirty="0" smtClean="0">
                <a:ea typeface="ＭＳ Ｐゴシック" pitchFamily="34" charset="-128"/>
              </a:rPr>
              <a:t>Use graphic organizers and other text organizers to help students take notes and remember what they read. Graphic organizers can be color coded to help support visual learners.</a:t>
            </a:r>
          </a:p>
          <a:p>
            <a:pPr marL="171450" indent="-171450">
              <a:lnSpc>
                <a:spcPct val="110000"/>
              </a:lnSpc>
              <a:buFont typeface="Arial"/>
              <a:buChar char="•"/>
            </a:pPr>
            <a:r>
              <a:rPr lang="en-US" altLang="en-US" dirty="0" smtClean="0">
                <a:ea typeface="ＭＳ Ｐゴシック" pitchFamily="34" charset="-128"/>
              </a:rPr>
              <a:t>Write key words/phrases, rather</a:t>
            </a:r>
            <a:r>
              <a:rPr lang="en-US" altLang="en-US" baseline="0" dirty="0" smtClean="0">
                <a:ea typeface="ＭＳ Ｐゴシック" pitchFamily="34" charset="-128"/>
              </a:rPr>
              <a:t> than</a:t>
            </a:r>
            <a:r>
              <a:rPr lang="en-US" altLang="en-US" dirty="0" smtClean="0">
                <a:ea typeface="ＭＳ Ｐゴシック" pitchFamily="34" charset="-128"/>
              </a:rPr>
              <a:t> entire sentences/paragraphs, when taking notes.</a:t>
            </a:r>
          </a:p>
          <a:p>
            <a:pPr marL="171450" indent="-171450">
              <a:lnSpc>
                <a:spcPct val="110000"/>
              </a:lnSpc>
              <a:buFont typeface="Arial"/>
              <a:buChar char="•"/>
            </a:pPr>
            <a:r>
              <a:rPr lang="en-US" altLang="en-US" dirty="0" smtClean="0">
                <a:ea typeface="ＭＳ Ｐゴシック" pitchFamily="34" charset="-128"/>
              </a:rPr>
              <a:t>Encourage students to self-advocate and ask for help if they need information repeated. </a:t>
            </a:r>
          </a:p>
          <a:p>
            <a:pPr>
              <a:lnSpc>
                <a:spcPct val="110000"/>
              </a:lnSpc>
            </a:pPr>
            <a:endParaRPr lang="en-US" altLang="en-US" i="1" dirty="0" smtClean="0">
              <a:ea typeface="ＭＳ Ｐゴシック" pitchFamily="34" charset="-128"/>
            </a:endParaRPr>
          </a:p>
          <a:p>
            <a:pPr marL="0" marR="0" indent="0" algn="l" defTabSz="457200" rtl="0" eaLnBrk="0" fontAlgn="base" latinLnBrk="0" hangingPunct="0">
              <a:lnSpc>
                <a:spcPct val="110000"/>
              </a:lnSpc>
              <a:spcBef>
                <a:spcPct val="30000"/>
              </a:spcBef>
              <a:spcAft>
                <a:spcPct val="0"/>
              </a:spcAft>
              <a:buClrTx/>
              <a:buSzTx/>
              <a:buFontTx/>
              <a:buNone/>
              <a:tabLst/>
              <a:defRPr/>
            </a:pPr>
            <a:r>
              <a:rPr lang="en-US" altLang="en-US" i="1" dirty="0" smtClean="0">
                <a:ea typeface="ＭＳ Ｐゴシック" pitchFamily="34" charset="-128"/>
              </a:rPr>
              <a:t>If time allows, consider asking participants to add to this list</a:t>
            </a:r>
            <a:r>
              <a:rPr lang="en-US" altLang="en-US" i="1" dirty="0">
                <a:ea typeface="ＭＳ Ｐゴシック" pitchFamily="34" charset="-128"/>
              </a:rPr>
              <a:t> </a:t>
            </a:r>
            <a:r>
              <a:rPr lang="en-US" altLang="en-US" i="1" dirty="0" smtClean="0">
                <a:ea typeface="ＭＳ Ｐゴシック" pitchFamily="34" charset="-128"/>
              </a:rPr>
              <a:t>or share strategies they have used in the past to help students develop </a:t>
            </a:r>
            <a:r>
              <a:rPr lang="en-US" altLang="en-US" i="1" dirty="0" err="1" smtClean="0">
                <a:ea typeface="ＭＳ Ｐゴシック" pitchFamily="34" charset="-128"/>
              </a:rPr>
              <a:t>notetaking</a:t>
            </a:r>
            <a:r>
              <a:rPr lang="en-US" altLang="en-US" i="1" dirty="0" smtClean="0">
                <a:ea typeface="ＭＳ Ｐゴシック" pitchFamily="34" charset="-128"/>
              </a:rPr>
              <a:t> skills. Remind participants to think about what they do to help students take notes and organize information.</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en-US" i="1" dirty="0" smtClean="0">
              <a:ea typeface="ＭＳ Ｐゴシック" pitchFamily="34"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en-US" i="1" dirty="0" smtClean="0">
              <a:ea typeface="ＭＳ Ｐゴシック" pitchFamily="34" charset="-128"/>
            </a:endParaRPr>
          </a:p>
          <a:p>
            <a:endParaRPr lang="en-US" altLang="en-US" i="1" dirty="0" smtClean="0">
              <a:ea typeface="ＭＳ Ｐゴシック" pitchFamily="34" charset="-128"/>
            </a:endParaRPr>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DB4AD6A9-6007-48BE-A016-180287ED7390}" type="slidenum">
              <a:rPr lang="en-US" altLang="en-US" smtClean="0">
                <a:latin typeface="Arial" pitchFamily="34" charset="0"/>
                <a:cs typeface="Arial" pitchFamily="34" charset="0"/>
              </a:rPr>
              <a:pPr/>
              <a:t>44</a:t>
            </a:fld>
            <a:endParaRPr lang="en-US" altLang="en-US" dirty="0" smtClean="0">
              <a:latin typeface="Arial" pitchFamily="34" charset="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Students with intensive needs—particularly in</a:t>
            </a:r>
            <a:r>
              <a:rPr lang="en-US" altLang="en-US" baseline="0" dirty="0" smtClean="0">
                <a:ea typeface="ＭＳ Ｐゴシック" pitchFamily="34" charset="-128"/>
              </a:rPr>
              <a:t> which </a:t>
            </a:r>
            <a:r>
              <a:rPr lang="en-US" altLang="en-US" dirty="0" smtClean="0">
                <a:ea typeface="ＭＳ Ｐゴシック" pitchFamily="34" charset="-128"/>
              </a:rPr>
              <a:t>memory or attention are affected—often need information presented in more than one way. For example . . .  (</a:t>
            </a:r>
            <a:r>
              <a:rPr lang="en-US" altLang="en-US" i="1" dirty="0" smtClean="0">
                <a:ea typeface="ＭＳ Ｐゴシック" pitchFamily="34" charset="-128"/>
              </a:rPr>
              <a:t>review slide). </a:t>
            </a:r>
          </a:p>
          <a:p>
            <a:pPr marL="400050" lvl="1" indent="-400050">
              <a:lnSpc>
                <a:spcPct val="110000"/>
              </a:lnSpc>
              <a:buFont typeface="Arial"/>
              <a:buChar char="•"/>
            </a:pPr>
            <a:r>
              <a:rPr lang="en-US" altLang="en-US" b="1" dirty="0" smtClean="0">
                <a:ea typeface="ＭＳ Ｐゴシック" pitchFamily="34" charset="-128"/>
              </a:rPr>
              <a:t>Speak and write/draw/project information as you present it.</a:t>
            </a:r>
          </a:p>
          <a:p>
            <a:pPr marL="400050" lvl="1" indent="-400050">
              <a:lnSpc>
                <a:spcPct val="110000"/>
              </a:lnSpc>
              <a:buFont typeface="Arial"/>
              <a:buChar char="•"/>
            </a:pPr>
            <a:r>
              <a:rPr lang="en-US" altLang="en-US" b="1" dirty="0" smtClean="0">
                <a:ea typeface="ＭＳ Ｐゴシック" pitchFamily="34" charset="-128"/>
              </a:rPr>
              <a:t>Repeat important instructions, key words, etc.</a:t>
            </a:r>
          </a:p>
          <a:p>
            <a:pPr marL="400050" lvl="1" indent="-400050">
              <a:lnSpc>
                <a:spcPct val="110000"/>
              </a:lnSpc>
              <a:buFont typeface="Arial"/>
              <a:buChar char="•"/>
            </a:pPr>
            <a:r>
              <a:rPr lang="en-US" altLang="en-US" b="1" dirty="0" smtClean="0">
                <a:ea typeface="ＭＳ Ｐゴシック" pitchFamily="34" charset="-128"/>
              </a:rPr>
              <a:t>Model procedures to provide students with a visual image of the steps.</a:t>
            </a:r>
          </a:p>
          <a:p>
            <a:pPr marL="400050" lvl="1" indent="-400050">
              <a:lnSpc>
                <a:spcPct val="110000"/>
              </a:lnSpc>
              <a:buFont typeface="Arial"/>
              <a:buChar char="•"/>
            </a:pPr>
            <a:r>
              <a:rPr lang="en-US" altLang="en-US" b="1" dirty="0" smtClean="0">
                <a:ea typeface="ＭＳ Ｐゴシック" pitchFamily="34" charset="-128"/>
              </a:rPr>
              <a:t>Teach students to visualize information in text, including vocabulary, word problems, etc.  </a:t>
            </a:r>
          </a:p>
          <a:p>
            <a:pPr defTabSz="461963"/>
            <a:endParaRPr lang="en-US" altLang="en-US" sz="1200" i="1" baseline="0" dirty="0" smtClean="0">
              <a:ea typeface="ＭＳ Ｐゴシック" pitchFamily="34" charset="-128"/>
            </a:endParaRPr>
          </a:p>
          <a:p>
            <a:endParaRPr lang="en-US" altLang="en-US" i="1" dirty="0" smtClean="0">
              <a:ea typeface="ＭＳ Ｐゴシック" pitchFamily="34" charset="-128"/>
            </a:endParaRPr>
          </a:p>
        </p:txBody>
      </p:sp>
      <p:sp>
        <p:nvSpPr>
          <p:cNvPr id="231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19705351-0B4D-41BB-9058-6F04B88C8BB9}" type="slidenum">
              <a:rPr lang="en-US" altLang="en-US" smtClean="0">
                <a:latin typeface="Arial" pitchFamily="34" charset="0"/>
                <a:cs typeface="Arial" pitchFamily="34" charset="0"/>
              </a:rPr>
              <a:pPr/>
              <a:t>45</a:t>
            </a:fld>
            <a:endParaRPr lang="en-US" altLang="en-US" dirty="0" smtClean="0">
              <a:latin typeface="Arial" pitchFamily="34" charset="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Students with intensive needs often need to review prior learning before they learn new information. This review of information</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or accessing of background knowledge</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can help students with intensive intervention needs connect the new material to previous learning, making it more likely that the students will remember information. It also allows teachers to informally assess students’ mastery of previous content, which can help to clear up any myths or misconceptions students may have. </a:t>
            </a:r>
          </a:p>
          <a:p>
            <a:pPr>
              <a:lnSpc>
                <a:spcPct val="110000"/>
              </a:lnSpc>
            </a:pP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Teachers can review prior learning by:</a:t>
            </a:r>
          </a:p>
          <a:p>
            <a:pPr marL="171450" indent="-171450">
              <a:lnSpc>
                <a:spcPct val="110000"/>
              </a:lnSpc>
              <a:buFont typeface="Arial"/>
              <a:buChar char="•"/>
            </a:pPr>
            <a:r>
              <a:rPr lang="en-US" altLang="en-US" b="0" dirty="0" smtClean="0">
                <a:ea typeface="ＭＳ Ｐゴシック" pitchFamily="34" charset="-128"/>
              </a:rPr>
              <a:t>Asking</a:t>
            </a:r>
            <a:r>
              <a:rPr lang="en-US" altLang="en-US" b="0" baseline="0" dirty="0" smtClean="0">
                <a:ea typeface="ＭＳ Ｐゴシック" pitchFamily="34" charset="-128"/>
              </a:rPr>
              <a:t> </a:t>
            </a:r>
            <a:r>
              <a:rPr lang="en-US" altLang="en-US" b="0" dirty="0" smtClean="0">
                <a:ea typeface="ＭＳ Ｐゴシック" pitchFamily="34" charset="-128"/>
              </a:rPr>
              <a:t>students to </a:t>
            </a:r>
            <a:r>
              <a:rPr lang="en-US" altLang="en-US" b="1" dirty="0" smtClean="0">
                <a:ea typeface="ＭＳ Ｐゴシック" pitchFamily="34" charset="-128"/>
              </a:rPr>
              <a:t>retell information from the previous lesson </a:t>
            </a:r>
            <a:r>
              <a:rPr lang="en-US" altLang="en-US" dirty="0" smtClean="0">
                <a:ea typeface="ＭＳ Ｐゴシック" pitchFamily="34" charset="-128"/>
              </a:rPr>
              <a:t>(or lessons). </a:t>
            </a:r>
          </a:p>
          <a:p>
            <a:pPr marL="171450" indent="-171450">
              <a:lnSpc>
                <a:spcPct val="110000"/>
              </a:lnSpc>
              <a:buFont typeface="Arial"/>
              <a:buChar char="•"/>
            </a:pPr>
            <a:r>
              <a:rPr lang="en-US" altLang="en-US" dirty="0" smtClean="0">
                <a:ea typeface="ＭＳ Ｐゴシック" pitchFamily="34" charset="-128"/>
              </a:rPr>
              <a:t>Asking students</a:t>
            </a:r>
            <a:r>
              <a:rPr lang="en-US" altLang="en-US" baseline="0" dirty="0" smtClean="0">
                <a:ea typeface="ＭＳ Ｐゴシック" pitchFamily="34" charset="-128"/>
              </a:rPr>
              <a:t> to</a:t>
            </a:r>
            <a:r>
              <a:rPr lang="en-US" altLang="en-US" dirty="0" smtClean="0">
                <a:ea typeface="ＭＳ Ｐゴシック" pitchFamily="34" charset="-128"/>
              </a:rPr>
              <a:t> </a:t>
            </a:r>
            <a:r>
              <a:rPr lang="en-US" altLang="en-US" b="1" dirty="0" smtClean="0">
                <a:ea typeface="ＭＳ Ｐゴシック" pitchFamily="34" charset="-128"/>
              </a:rPr>
              <a:t>summarize key points using just a few words or phrases</a:t>
            </a:r>
            <a:r>
              <a:rPr lang="en-US" altLang="en-US" dirty="0" smtClean="0">
                <a:ea typeface="ＭＳ Ｐゴシック" pitchFamily="34" charset="-128"/>
              </a:rPr>
              <a:t>. </a:t>
            </a:r>
          </a:p>
          <a:p>
            <a:pPr marL="171450" indent="-171450">
              <a:lnSpc>
                <a:spcPct val="110000"/>
              </a:lnSpc>
              <a:buFont typeface="Arial"/>
              <a:buChar char="•"/>
            </a:pPr>
            <a:r>
              <a:rPr lang="en-US" altLang="en-US" dirty="0" smtClean="0">
                <a:ea typeface="ＭＳ Ｐゴシック" pitchFamily="34" charset="-128"/>
              </a:rPr>
              <a:t>Explaining how the information they are about to learn </a:t>
            </a:r>
            <a:r>
              <a:rPr lang="en-US" altLang="en-US" b="1" dirty="0" smtClean="0">
                <a:ea typeface="ＭＳ Ｐゴシック" pitchFamily="34" charset="-128"/>
              </a:rPr>
              <a:t>relates to prior learning</a:t>
            </a:r>
            <a:r>
              <a:rPr lang="en-US" altLang="en-US" dirty="0" smtClean="0">
                <a:ea typeface="ＭＳ Ｐゴシック" pitchFamily="34" charset="-128"/>
              </a:rPr>
              <a:t>.</a:t>
            </a:r>
          </a:p>
          <a:p>
            <a:pPr marL="171450" indent="-171450">
              <a:buFont typeface="Arial"/>
              <a:buChar char="•"/>
            </a:pPr>
            <a:endParaRPr lang="en-US" altLang="en-US" dirty="0" smtClean="0">
              <a:ea typeface="ＭＳ Ｐゴシック" pitchFamily="34" charset="-128"/>
            </a:endParaRPr>
          </a:p>
          <a:p>
            <a:pPr marL="171450" indent="-171450">
              <a:buFont typeface="Arial"/>
              <a:buChar char="•"/>
            </a:pPr>
            <a:endParaRPr lang="en-US" altLang="en-US" dirty="0" smtClean="0">
              <a:ea typeface="ＭＳ Ｐゴシック" pitchFamily="34" charset="-128"/>
            </a:endParaRPr>
          </a:p>
        </p:txBody>
      </p:sp>
      <p:sp>
        <p:nvSpPr>
          <p:cNvPr id="232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C1D542D0-4828-40CE-9949-891B7773B2C4}" type="slidenum">
              <a:rPr lang="en-US" altLang="en-US" smtClean="0">
                <a:latin typeface="Arial" pitchFamily="34" charset="0"/>
                <a:cs typeface="Arial" pitchFamily="34" charset="0"/>
              </a:rPr>
              <a:pPr/>
              <a:t>46</a:t>
            </a:fld>
            <a:endParaRPr lang="en-US" altLang="en-US" dirty="0" smtClean="0">
              <a:latin typeface="Arial" pitchFamily="34" charset="0"/>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Next, we</a:t>
            </a:r>
            <a:r>
              <a:rPr lang="en-US" altLang="en-US" baseline="0" dirty="0" smtClean="0">
                <a:ea typeface="ＭＳ Ｐゴシック" pitchFamily="34" charset="-128"/>
              </a:rPr>
              <a:t> will</a:t>
            </a:r>
            <a:r>
              <a:rPr lang="en-US" altLang="en-US" dirty="0" smtClean="0">
                <a:ea typeface="ＭＳ Ｐゴシック" pitchFamily="34" charset="-128"/>
              </a:rPr>
              <a:t> talk about modifying how you deliver academic content to make it more intensive. We</a:t>
            </a:r>
            <a:r>
              <a:rPr lang="en-US" altLang="en-US" baseline="0" dirty="0" smtClean="0">
                <a:ea typeface="ＭＳ Ｐゴシック" pitchFamily="34" charset="-128"/>
              </a:rPr>
              <a:t> will</a:t>
            </a:r>
            <a:r>
              <a:rPr lang="en-US" altLang="en-US" dirty="0" smtClean="0">
                <a:ea typeface="ＭＳ Ｐゴシック" pitchFamily="34" charset="-128"/>
              </a:rPr>
              <a:t> discuss the following strategies . . .  </a:t>
            </a:r>
            <a:r>
              <a:rPr lang="en-US" altLang="en-US" i="1" dirty="0" smtClean="0">
                <a:ea typeface="ＭＳ Ｐゴシック" pitchFamily="34" charset="-128"/>
              </a:rPr>
              <a:t>(briefly review slide).</a:t>
            </a:r>
          </a:p>
          <a:p>
            <a:pPr>
              <a:lnSpc>
                <a:spcPct val="110000"/>
              </a:lnSpc>
            </a:pPr>
            <a:endParaRPr lang="en-US" altLang="en-US" i="1" dirty="0" smtClean="0">
              <a:ea typeface="ＭＳ Ｐゴシック" pitchFamily="34" charset="-128"/>
            </a:endParaRPr>
          </a:p>
          <a:p>
            <a:pPr>
              <a:lnSpc>
                <a:spcPct val="110000"/>
              </a:lnSpc>
            </a:pPr>
            <a:r>
              <a:rPr lang="en-US" altLang="en-US" i="1" dirty="0" smtClean="0">
                <a:ea typeface="ＭＳ Ｐゴシック" pitchFamily="34" charset="-128"/>
              </a:rPr>
              <a:t>Give participants time to add their own ideas. </a:t>
            </a:r>
          </a:p>
          <a:p>
            <a:endParaRPr lang="en-US" altLang="en-US" i="1" dirty="0" smtClean="0">
              <a:ea typeface="ＭＳ Ｐゴシック" pitchFamily="34" charset="-128"/>
            </a:endParaRPr>
          </a:p>
        </p:txBody>
      </p:sp>
      <p:sp>
        <p:nvSpPr>
          <p:cNvPr id="233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E6097F04-F104-4FA3-939A-2DCD2F2F061B}" type="slidenum">
              <a:rPr lang="en-US" altLang="en-US" smtClean="0">
                <a:solidFill>
                  <a:srgbClr val="000000"/>
                </a:solidFill>
                <a:latin typeface="Arial" pitchFamily="34" charset="0"/>
                <a:cs typeface="Arial" pitchFamily="34" charset="0"/>
              </a:rPr>
              <a:pPr/>
              <a:t>47</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5613">
              <a:lnSpc>
                <a:spcPct val="110000"/>
              </a:lnSpc>
            </a:pPr>
            <a:r>
              <a:rPr lang="en-US" altLang="en-US" dirty="0" smtClean="0">
                <a:ea typeface="ＭＳ Ｐゴシック" pitchFamily="34" charset="-128"/>
              </a:rPr>
              <a:t>Students with intensive needs often require many more practice opportunities than their peers to learn new information.</a:t>
            </a:r>
            <a:r>
              <a:rPr lang="en-US" altLang="en-US" baseline="0" dirty="0" smtClean="0">
                <a:ea typeface="ＭＳ Ｐゴシック" pitchFamily="34" charset="-128"/>
              </a:rPr>
              <a:t> This</a:t>
            </a:r>
            <a:r>
              <a:rPr lang="en-US" altLang="en-US" dirty="0" smtClean="0">
                <a:ea typeface="ＭＳ Ｐゴシック" pitchFamily="34" charset="-128"/>
              </a:rPr>
              <a:t> takes time and requires you to</a:t>
            </a:r>
            <a:r>
              <a:rPr lang="en-US" altLang="en-US" baseline="0" dirty="0" smtClean="0">
                <a:ea typeface="ＭＳ Ｐゴシック" pitchFamily="34" charset="-128"/>
              </a:rPr>
              <a:t> </a:t>
            </a:r>
            <a:r>
              <a:rPr lang="en-US" altLang="en-US" dirty="0" smtClean="0">
                <a:ea typeface="ＭＳ Ｐゴシック" pitchFamily="34" charset="-128"/>
              </a:rPr>
              <a:t>prioritize what you teach. </a:t>
            </a:r>
          </a:p>
          <a:p>
            <a:pPr defTabSz="455613"/>
            <a:endParaRPr lang="en-US" altLang="en-US" dirty="0" smtClean="0">
              <a:ea typeface="ＭＳ Ｐゴシック" pitchFamily="34" charset="-128"/>
            </a:endParaRPr>
          </a:p>
          <a:p>
            <a:pPr defTabSz="455613"/>
            <a:endParaRPr lang="en-US" altLang="en-US" dirty="0" smtClean="0">
              <a:ea typeface="ＭＳ Ｐゴシック" pitchFamily="34" charset="-128"/>
            </a:endParaRPr>
          </a:p>
        </p:txBody>
      </p:sp>
      <p:sp>
        <p:nvSpPr>
          <p:cNvPr id="234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CA4324F9-3E8C-41BA-965B-C596F3FA1DD3}" type="slidenum">
              <a:rPr lang="en-US" altLang="en-US" smtClean="0">
                <a:solidFill>
                  <a:srgbClr val="000000"/>
                </a:solidFill>
                <a:latin typeface="Arial" pitchFamily="34" charset="0"/>
                <a:cs typeface="Arial" pitchFamily="34" charset="0"/>
              </a:rPr>
              <a:pPr/>
              <a:t>48</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nSpc>
                <a:spcPct val="110000"/>
              </a:lnSpc>
              <a:buFont typeface="Arial"/>
              <a:buChar char="•"/>
            </a:pPr>
            <a:r>
              <a:rPr lang="en-US" altLang="en-US" dirty="0" smtClean="0">
                <a:ea typeface="ＭＳ Ｐゴシック" pitchFamily="34" charset="-128"/>
              </a:rPr>
              <a:t>Systematic instruction </a:t>
            </a:r>
            <a:r>
              <a:rPr lang="en-US" altLang="en-US" b="1" dirty="0" smtClean="0">
                <a:ea typeface="ＭＳ Ｐゴシック" pitchFamily="34" charset="-128"/>
              </a:rPr>
              <a:t>means breaking down complex skills into smaller, more manageable chunks of learning and carefully considering how best to teach these discrete pieces to achieve the overall learning goal. </a:t>
            </a:r>
          </a:p>
          <a:p>
            <a:pPr marL="171450" indent="-171450">
              <a:lnSpc>
                <a:spcPct val="110000"/>
              </a:lnSpc>
              <a:buFont typeface="Arial"/>
              <a:buChar char="•"/>
            </a:pPr>
            <a:r>
              <a:rPr lang="en-US" altLang="en-US" b="1" dirty="0" smtClean="0">
                <a:ea typeface="ＭＳ Ｐゴシック" pitchFamily="34" charset="-128"/>
              </a:rPr>
              <a:t>Prioritize and sequence learning chunks from easier to more difficult.</a:t>
            </a:r>
          </a:p>
          <a:p>
            <a:pPr marL="171450" indent="-171450">
              <a:lnSpc>
                <a:spcPct val="110000"/>
              </a:lnSpc>
              <a:buFont typeface="Arial"/>
              <a:buChar char="•"/>
            </a:pPr>
            <a:r>
              <a:rPr lang="en-US" altLang="en-US" b="1" dirty="0" smtClean="0">
                <a:ea typeface="ＭＳ Ｐゴシック" pitchFamily="34" charset="-128"/>
              </a:rPr>
              <a:t>Use scaffolding. </a:t>
            </a:r>
            <a:r>
              <a:rPr lang="en-US" altLang="en-US" b="0" dirty="0" smtClean="0">
                <a:ea typeface="ＭＳ Ｐゴシック" pitchFamily="34" charset="-128"/>
              </a:rPr>
              <a:t>W</a:t>
            </a:r>
            <a:r>
              <a:rPr lang="en-US" altLang="en-US" dirty="0" smtClean="0">
                <a:ea typeface="ＭＳ Ｐゴシック" pitchFamily="34" charset="-128"/>
              </a:rPr>
              <a:t>hen tasks are scaffolded, they allow students to develop independence and competence with the new skills.</a:t>
            </a:r>
            <a:endParaRPr lang="en-US" altLang="en-US" b="1" dirty="0" smtClean="0">
              <a:ea typeface="ＭＳ Ｐゴシック" pitchFamily="34" charset="-128"/>
            </a:endParaRPr>
          </a:p>
          <a:p>
            <a:pPr marL="171450" indent="-171450">
              <a:lnSpc>
                <a:spcPct val="110000"/>
              </a:lnSpc>
              <a:buFont typeface="Arial"/>
              <a:buChar char="•"/>
            </a:pPr>
            <a:r>
              <a:rPr lang="en-US" altLang="en-US" b="1" dirty="0" smtClean="0">
                <a:ea typeface="ＭＳ Ｐゴシック" pitchFamily="34" charset="-128"/>
              </a:rPr>
              <a:t>Provide temporary supports to control the level of difficulty throughout the learning process, </a:t>
            </a:r>
            <a:r>
              <a:rPr lang="en-US" altLang="en-US" dirty="0" smtClean="0">
                <a:ea typeface="ＭＳ Ｐゴシック" pitchFamily="34" charset="-128"/>
              </a:rPr>
              <a:t>and remove those supports as students become more independent. </a:t>
            </a:r>
          </a:p>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235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B77A9A8C-3AB2-44ED-B3AE-8DEB5498EB02}" type="slidenum">
              <a:rPr lang="en-US" altLang="en-US" smtClean="0">
                <a:solidFill>
                  <a:srgbClr val="000000"/>
                </a:solidFill>
                <a:latin typeface="Arial" pitchFamily="34" charset="0"/>
                <a:cs typeface="Arial" pitchFamily="34" charset="0"/>
              </a:rPr>
              <a:pPr/>
              <a:t>49</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itchFamily="34" charset="-128"/>
              </a:rPr>
              <a:t>Read the slide. </a:t>
            </a:r>
            <a:r>
              <a:rPr lang="en-US" altLang="en-US" i="0" dirty="0" smtClean="0">
                <a:ea typeface="ＭＳ Ｐゴシック" pitchFamily="34" charset="-128"/>
              </a:rPr>
              <a:t>Part</a:t>
            </a:r>
            <a:r>
              <a:rPr lang="en-US" altLang="en-US" i="0" baseline="0" dirty="0" smtClean="0">
                <a:ea typeface="ＭＳ Ｐゴシック" pitchFamily="34" charset="-128"/>
              </a:rPr>
              <a:t> 4 will address t</a:t>
            </a:r>
            <a:r>
              <a:rPr lang="en-US" altLang="en-US" dirty="0" smtClean="0">
                <a:ea typeface="ＭＳ Ｐゴシック" pitchFamily="34" charset="-128"/>
              </a:rPr>
              <a:t>hese four essential questions. </a:t>
            </a:r>
          </a:p>
        </p:txBody>
      </p:sp>
      <p:sp>
        <p:nvSpPr>
          <p:cNvPr id="190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2FC5FFBF-EA5F-40D4-AC32-08FC4BC14162}" type="slidenum">
              <a:rPr lang="en-US" altLang="en-US" smtClean="0">
                <a:latin typeface="Arial" pitchFamily="34" charset="0"/>
                <a:cs typeface="Arial" pitchFamily="34" charset="0"/>
              </a:rPr>
              <a:pPr/>
              <a:t>5</a:t>
            </a:fld>
            <a:endParaRPr lang="en-US" altLang="en-US" dirty="0" smtClean="0">
              <a:latin typeface="Arial" pitchFamily="34" charset="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Explicit instruction works well for students with intensive intervention needs because well-designed, explicit instruction comes with scaffolds built into the process.</a:t>
            </a:r>
          </a:p>
          <a:p>
            <a:pPr>
              <a:lnSpc>
                <a:spcPct val="110000"/>
              </a:lnSpc>
            </a:pPr>
            <a:endParaRPr lang="en-US" altLang="en-US" dirty="0" smtClean="0">
              <a:ea typeface="ＭＳ Ｐゴシック" pitchFamily="34" charset="-128"/>
            </a:endParaRPr>
          </a:p>
          <a:p>
            <a:pPr>
              <a:lnSpc>
                <a:spcPct val="110000"/>
              </a:lnSpc>
            </a:pPr>
            <a:r>
              <a:rPr lang="en-US" altLang="en-US" b="1" dirty="0" smtClean="0">
                <a:ea typeface="ＭＳ Ｐゴシック" pitchFamily="34" charset="-128"/>
              </a:rPr>
              <a:t>It</a:t>
            </a:r>
            <a:r>
              <a:rPr lang="en-US" altLang="en-US" b="1" baseline="0" dirty="0" smtClean="0">
                <a:ea typeface="ＭＳ Ｐゴシック" pitchFamily="34" charset="-128"/>
              </a:rPr>
              <a:t> is</a:t>
            </a:r>
            <a:r>
              <a:rPr lang="en-US" altLang="en-US" b="1" dirty="0" smtClean="0">
                <a:ea typeface="ＭＳ Ｐゴシック" pitchFamily="34" charset="-128"/>
              </a:rPr>
              <a:t> often used for: </a:t>
            </a:r>
          </a:p>
          <a:p>
            <a:pPr marL="171450" indent="-171450">
              <a:lnSpc>
                <a:spcPct val="110000"/>
              </a:lnSpc>
              <a:buFont typeface="Arial"/>
              <a:buChar char="•"/>
            </a:pPr>
            <a:r>
              <a:rPr lang="en-US" altLang="en-US" b="1" dirty="0" smtClean="0">
                <a:ea typeface="ＭＳ Ｐゴシック" pitchFamily="34" charset="-128"/>
              </a:rPr>
              <a:t>Teacher-led instruction of new skills.</a:t>
            </a:r>
          </a:p>
          <a:p>
            <a:pPr marL="171450" indent="-171450">
              <a:lnSpc>
                <a:spcPct val="110000"/>
              </a:lnSpc>
              <a:buFont typeface="Arial"/>
              <a:buChar char="•"/>
            </a:pPr>
            <a:r>
              <a:rPr lang="en-US" altLang="en-US" b="1" dirty="0" smtClean="0">
                <a:ea typeface="ＭＳ Ｐゴシック" pitchFamily="34" charset="-128"/>
              </a:rPr>
              <a:t>Teaching students to apply generalized knowledge or skills to novel settings. </a:t>
            </a:r>
          </a:p>
          <a:p>
            <a:pPr marL="171450" indent="-171450">
              <a:lnSpc>
                <a:spcPct val="110000"/>
              </a:lnSpc>
              <a:buFont typeface="Arial"/>
              <a:buChar char="•"/>
            </a:pPr>
            <a:r>
              <a:rPr lang="en-US" altLang="en-US" b="1" dirty="0" smtClean="0">
                <a:ea typeface="ＭＳ Ｐゴシック" pitchFamily="34" charset="-128"/>
              </a:rPr>
              <a:t>Addressing learning needs, including strategies to support cognitive processing. </a:t>
            </a:r>
          </a:p>
          <a:p>
            <a:endParaRPr lang="en-US" altLang="en-US" dirty="0" smtClean="0">
              <a:ea typeface="ＭＳ Ｐゴシック" pitchFamily="34" charset="-128"/>
            </a:endParaRPr>
          </a:p>
        </p:txBody>
      </p:sp>
      <p:sp>
        <p:nvSpPr>
          <p:cNvPr id="236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44926443-E11D-41AF-BF5D-F70A7A77A94C}" type="slidenum">
              <a:rPr lang="en-US" altLang="en-US" smtClean="0">
                <a:solidFill>
                  <a:srgbClr val="000000"/>
                </a:solidFill>
                <a:latin typeface="Arial" pitchFamily="34" charset="0"/>
                <a:cs typeface="Arial" pitchFamily="34" charset="0"/>
              </a:rPr>
              <a:pPr/>
              <a:t>50</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Notes Placeholder 2"/>
          <p:cNvSpPr>
            <a:spLocks noGrp="1"/>
          </p:cNvSpPr>
          <p:nvPr>
            <p:ph type="body" idx="1"/>
          </p:nvPr>
        </p:nvSpPr>
        <p:spPr bwMode="auto">
          <a:xfrm>
            <a:off x="698500" y="4410075"/>
            <a:ext cx="5588000" cy="483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Explicit instruction has many components . . . </a:t>
            </a:r>
            <a:r>
              <a:rPr lang="en-US" altLang="en-US" i="1" dirty="0" smtClean="0">
                <a:ea typeface="ＭＳ Ｐゴシック" pitchFamily="34" charset="-128"/>
              </a:rPr>
              <a:t>(review slide).</a:t>
            </a:r>
          </a:p>
          <a:p>
            <a:pPr>
              <a:lnSpc>
                <a:spcPct val="110000"/>
              </a:lnSpc>
            </a:pP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The “I do, we do, you do” approach—or model/lead/test—is a major part of the scaffolding that is built into explicit instruction. It helps walk students through the steps of what you want them to know, provides a perfect example of what you expect of them, and then gradually releases responsibility to them until they are able to be successful on their own.  </a:t>
            </a:r>
          </a:p>
          <a:p>
            <a:pPr>
              <a:lnSpc>
                <a:spcPct val="110000"/>
              </a:lnSpc>
            </a:pP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For example, while teaching students to add two-digit numbers, you might do the following:</a:t>
            </a:r>
          </a:p>
          <a:p>
            <a:pPr marL="171450" indent="-171450">
              <a:lnSpc>
                <a:spcPct val="110000"/>
              </a:lnSpc>
              <a:buFont typeface="Arial"/>
              <a:buChar char="•"/>
            </a:pPr>
            <a:r>
              <a:rPr lang="en-US" altLang="en-US" dirty="0" smtClean="0">
                <a:ea typeface="ＭＳ Ｐゴシック" pitchFamily="34" charset="-128"/>
              </a:rPr>
              <a:t>On the board, write 45 + 23. </a:t>
            </a:r>
          </a:p>
          <a:p>
            <a:pPr marL="171450" indent="-171450">
              <a:lnSpc>
                <a:spcPct val="110000"/>
              </a:lnSpc>
              <a:buFont typeface="Arial"/>
              <a:buChar char="•"/>
            </a:pPr>
            <a:r>
              <a:rPr lang="en-US" altLang="en-US" dirty="0" smtClean="0">
                <a:ea typeface="ＭＳ Ｐゴシック" pitchFamily="34" charset="-128"/>
              </a:rPr>
              <a:t>Model: The teacher solves the first column of the problem, modeling think-aloud (start on top in the right column, write the answer underneath in the 1s column, move to the left/the 10s place).  </a:t>
            </a:r>
          </a:p>
          <a:p>
            <a:pPr marL="171450" indent="-171450">
              <a:lnSpc>
                <a:spcPct val="110000"/>
              </a:lnSpc>
              <a:buFont typeface="Arial"/>
              <a:buChar char="•"/>
            </a:pPr>
            <a:r>
              <a:rPr lang="en-US" altLang="en-US" dirty="0" smtClean="0">
                <a:ea typeface="ＭＳ Ｐゴシック" pitchFamily="34" charset="-128"/>
              </a:rPr>
              <a:t>Lead:</a:t>
            </a:r>
            <a:r>
              <a:rPr lang="en-US" altLang="en-US" baseline="0" dirty="0" smtClean="0">
                <a:ea typeface="ＭＳ Ｐゴシック" pitchFamily="34" charset="-128"/>
              </a:rPr>
              <a:t> </a:t>
            </a:r>
            <a:r>
              <a:rPr lang="en-US" altLang="en-US" dirty="0" smtClean="0">
                <a:ea typeface="ＭＳ Ｐゴシック" pitchFamily="34" charset="-128"/>
              </a:rPr>
              <a:t>The teacher asks students to participate while the teacher is still doing the bulk of the work.</a:t>
            </a:r>
          </a:p>
          <a:p>
            <a:pPr marL="171450" indent="-171450">
              <a:lnSpc>
                <a:spcPct val="110000"/>
              </a:lnSpc>
              <a:buFont typeface="Arial"/>
              <a:buChar char="•"/>
            </a:pPr>
            <a:r>
              <a:rPr lang="en-US" altLang="en-US" dirty="0" smtClean="0">
                <a:ea typeface="ＭＳ Ｐゴシック" pitchFamily="34" charset="-128"/>
              </a:rPr>
              <a:t>Test:</a:t>
            </a:r>
            <a:r>
              <a:rPr lang="en-US" altLang="en-US" baseline="0" dirty="0" smtClean="0">
                <a:ea typeface="ＭＳ Ｐゴシック" pitchFamily="34" charset="-128"/>
              </a:rPr>
              <a:t> </a:t>
            </a:r>
            <a:r>
              <a:rPr lang="en-US" altLang="en-US" dirty="0" smtClean="0">
                <a:ea typeface="ＭＳ Ｐゴシック" pitchFamily="34" charset="-128"/>
              </a:rPr>
              <a:t>The teacher asks students to complete the problem on their own (or in</a:t>
            </a:r>
            <a:r>
              <a:rPr lang="en-US" altLang="en-US" baseline="0" dirty="0" smtClean="0">
                <a:ea typeface="ＭＳ Ｐゴシック" pitchFamily="34" charset="-128"/>
              </a:rPr>
              <a:t> a pair)</a:t>
            </a:r>
            <a:r>
              <a:rPr lang="en-US" altLang="en-US" dirty="0" smtClean="0">
                <a:ea typeface="ＭＳ Ｐゴシック" pitchFamily="34" charset="-128"/>
              </a:rPr>
              <a:t> without support. </a:t>
            </a:r>
          </a:p>
          <a:p>
            <a:pPr marL="171450" indent="-171450">
              <a:buFont typeface="Arial"/>
              <a:buChar char="•"/>
            </a:pPr>
            <a:endParaRPr lang="en-US" altLang="en-US" sz="1100" dirty="0" smtClean="0">
              <a:ea typeface="ＭＳ Ｐゴシック" pitchFamily="34" charset="-128"/>
            </a:endParaRPr>
          </a:p>
          <a:p>
            <a:pPr marL="171450" indent="-171450">
              <a:buFont typeface="Arial"/>
              <a:buChar char="•"/>
            </a:pPr>
            <a:endParaRPr lang="en-US" altLang="en-US" sz="1100" dirty="0" smtClean="0">
              <a:ea typeface="ＭＳ Ｐゴシック" pitchFamily="34" charset="-128"/>
            </a:endParaRPr>
          </a:p>
        </p:txBody>
      </p:sp>
      <p:sp>
        <p:nvSpPr>
          <p:cNvPr id="237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AC1F026D-7334-43FD-9AA4-F955F49F7E39}" type="slidenum">
              <a:rPr lang="en-US" altLang="en-US" smtClean="0">
                <a:solidFill>
                  <a:srgbClr val="000000"/>
                </a:solidFill>
                <a:latin typeface="Arial" pitchFamily="34" charset="0"/>
                <a:cs typeface="Arial" pitchFamily="34" charset="0"/>
              </a:rPr>
              <a:pPr/>
              <a:t>51</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nSpc>
                <a:spcPct val="110000"/>
              </a:lnSpc>
            </a:pPr>
            <a:r>
              <a:rPr lang="en-US" altLang="en-US" dirty="0" smtClean="0">
                <a:ea typeface="ＭＳ Ｐゴシック" pitchFamily="34" charset="-128"/>
              </a:rPr>
              <a:t>Making instruction more explicit and systematic will require teachers</a:t>
            </a:r>
            <a:r>
              <a:rPr lang="en-US" altLang="en-US" baseline="0" dirty="0" smtClean="0">
                <a:ea typeface="ＭＳ Ｐゴシック" pitchFamily="34" charset="-128"/>
              </a:rPr>
              <a:t> to be highly organized and purposeful in their planning</a:t>
            </a:r>
            <a:r>
              <a:rPr lang="en-US" altLang="en-US" dirty="0" smtClean="0">
                <a:ea typeface="ＭＳ Ｐゴシック" pitchFamily="34" charset="-128"/>
              </a:rPr>
              <a:t>. Teachers need to organize instruction to allow for high levels of student success by starting with easy tasks. After students feel successful, their confidence increases. Furthermore, starting with smaller component skills will help students to build bigger composite skills using previous knowledge. Tasks should also be broken down into smaller, simpler steps to allow students to access what is being asked of them.</a:t>
            </a:r>
          </a:p>
          <a:p>
            <a:pPr marL="0" indent="0">
              <a:lnSpc>
                <a:spcPct val="110000"/>
              </a:lnSpc>
            </a:pPr>
            <a:r>
              <a:rPr lang="en-US" altLang="en-US" dirty="0" smtClean="0">
                <a:ea typeface="ＭＳ Ｐゴシック" pitchFamily="34" charset="-128"/>
              </a:rPr>
              <a:t>  </a:t>
            </a:r>
          </a:p>
          <a:p>
            <a:pPr marL="0" indent="0">
              <a:lnSpc>
                <a:spcPct val="110000"/>
              </a:lnSpc>
            </a:pPr>
            <a:r>
              <a:rPr lang="en-US" altLang="en-US" dirty="0" smtClean="0">
                <a:ea typeface="ＭＳ Ｐゴシック" pitchFamily="34" charset="-128"/>
              </a:rPr>
              <a:t>The teacher also needs to provide more modeling with clearer explanations. Students need to know exactly what is being asked of them,</a:t>
            </a:r>
            <a:r>
              <a:rPr lang="en-US" altLang="en-US" baseline="0" dirty="0" smtClean="0">
                <a:ea typeface="ＭＳ Ｐゴシック" pitchFamily="34" charset="-128"/>
              </a:rPr>
              <a:t> and t</a:t>
            </a:r>
            <a:r>
              <a:rPr lang="en-US" altLang="en-US" dirty="0" smtClean="0">
                <a:ea typeface="ＭＳ Ｐゴシック" pitchFamily="34" charset="-128"/>
              </a:rPr>
              <a:t>eacher models show students exactly what the teacher is looking for. Teachers should also provide more concrete learning opportunities using pictures, graphics, manipulatives, or think-alouds. Pictures and manipulatives help students who learn better with different modalities. Provide temporary support and gradually it reduce over time. Using the “I do, we do, you do” approach can help teachers give students the support they need while they need it, but it will also remind teachers to gradually give more responsibility to the students. Lastly, teachers need to provide more opportunities for response, practice, and feedback. Remember students with intensive needs often require 10 to 30 times the number of practice opportunities required</a:t>
            </a:r>
            <a:r>
              <a:rPr lang="en-US" altLang="en-US" baseline="0" dirty="0" smtClean="0">
                <a:ea typeface="ＭＳ Ｐゴシック" pitchFamily="34" charset="-128"/>
              </a:rPr>
              <a:t> by</a:t>
            </a:r>
            <a:r>
              <a:rPr lang="en-US" altLang="en-US" dirty="0" smtClean="0">
                <a:ea typeface="ＭＳ Ｐゴシック" pitchFamily="34" charset="-128"/>
              </a:rPr>
              <a:t> their peers to learn new information!   </a:t>
            </a:r>
          </a:p>
          <a:p>
            <a:pPr marL="0" indent="0"/>
            <a:endParaRPr lang="en-US" altLang="en-US" dirty="0" smtClean="0">
              <a:ea typeface="ＭＳ Ｐゴシック" pitchFamily="34" charset="-128"/>
            </a:endParaRPr>
          </a:p>
          <a:p>
            <a:pPr marL="0" indent="0"/>
            <a:endParaRPr lang="en-US" altLang="en-US" dirty="0" smtClean="0">
              <a:ea typeface="ＭＳ Ｐゴシック" pitchFamily="34" charset="-128"/>
            </a:endParaRPr>
          </a:p>
        </p:txBody>
      </p:sp>
      <p:sp>
        <p:nvSpPr>
          <p:cNvPr id="238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3B7F961B-30A3-4441-AFED-257FE742D1DA}" type="slidenum">
              <a:rPr lang="en-US" altLang="en-US" smtClean="0">
                <a:solidFill>
                  <a:srgbClr val="000000"/>
                </a:solidFill>
                <a:latin typeface="Arial" pitchFamily="34" charset="0"/>
                <a:cs typeface="Arial" pitchFamily="34" charset="0"/>
              </a:rPr>
              <a:pPr/>
              <a:t>52</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It is important to model think-aloud strategies for students with intensive intervention needs. All students will benefit from hearing how you approach tasks and solve problems. Some students will not realize that they are already be using self-talk</a:t>
            </a:r>
            <a:r>
              <a:rPr lang="en-US" altLang="en-US" baseline="0" dirty="0" smtClean="0">
                <a:ea typeface="ＭＳ Ｐゴシック" pitchFamily="34" charset="-128"/>
              </a:rPr>
              <a:t> (because</a:t>
            </a:r>
            <a:r>
              <a:rPr lang="en-US" altLang="en-US" dirty="0" smtClean="0">
                <a:ea typeface="ＭＳ Ｐゴシック" pitchFamily="34" charset="-128"/>
              </a:rPr>
              <a:t> they do it automatically), but other students do not know that it is a strategy often used by adults. It may be fun to point out to students that they should watch and listen to an adult when the adult cannot find something</a:t>
            </a:r>
            <a:r>
              <a:rPr lang="en-US" altLang="en-US" dirty="0">
                <a:ea typeface="ＭＳ Ｐゴシック" pitchFamily="34" charset="-128"/>
              </a:rPr>
              <a:t> </a:t>
            </a:r>
            <a:r>
              <a:rPr lang="en-US" altLang="en-US" dirty="0" smtClean="0">
                <a:ea typeface="ＭＳ Ｐゴシック" pitchFamily="34" charset="-128"/>
              </a:rPr>
              <a:t>(e.g., their keys). Adults engage in think-aloud strategies all the time!</a:t>
            </a:r>
          </a:p>
          <a:p>
            <a:pPr>
              <a:lnSpc>
                <a:spcPct val="110000"/>
              </a:lnSpc>
            </a:pPr>
            <a:endParaRPr lang="en-US" altLang="en-US" dirty="0" smtClean="0">
              <a:ea typeface="ＭＳ Ｐゴシック" pitchFamily="34" charset="-128"/>
            </a:endParaRPr>
          </a:p>
          <a:p>
            <a:pPr>
              <a:lnSpc>
                <a:spcPct val="110000"/>
              </a:lnSpc>
            </a:pPr>
            <a:r>
              <a:rPr lang="en-US" altLang="en-US" i="1" dirty="0" smtClean="0">
                <a:ea typeface="ＭＳ Ｐゴシック" pitchFamily="34" charset="-128"/>
              </a:rPr>
              <a:t>Read or paraphrase the slide.</a:t>
            </a:r>
          </a:p>
          <a:p>
            <a:endParaRPr lang="en-US" altLang="en-US" i="1" dirty="0" smtClean="0">
              <a:ea typeface="ＭＳ Ｐゴシック" pitchFamily="34" charset="-128"/>
            </a:endParaRPr>
          </a:p>
          <a:p>
            <a:endParaRPr lang="en-US" altLang="en-US" i="1" dirty="0" smtClean="0">
              <a:ea typeface="ＭＳ Ｐゴシック" pitchFamily="34" charset="-128"/>
            </a:endParaRPr>
          </a:p>
        </p:txBody>
      </p:sp>
      <p:sp>
        <p:nvSpPr>
          <p:cNvPr id="239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0B782EC9-DF1D-44E6-9FF9-5DAFD9D715E0}" type="slidenum">
              <a:rPr lang="en-US" altLang="en-US" smtClean="0">
                <a:solidFill>
                  <a:srgbClr val="000000"/>
                </a:solidFill>
                <a:latin typeface="Arial" pitchFamily="34" charset="0"/>
                <a:cs typeface="Arial" pitchFamily="34" charset="0"/>
              </a:rPr>
              <a:pPr/>
              <a:t>53</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Consistency helps students with intensive needs. When teachers use precise, simple language, students know</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right away</a:t>
            </a:r>
            <a:r>
              <a:rPr lang="en-US" sz="1200" kern="1200" dirty="0" smtClean="0">
                <a:solidFill>
                  <a:schemeClr val="tx1"/>
                </a:solidFill>
                <a:effectLst/>
                <a:latin typeface="+mn-lt"/>
                <a:ea typeface="ＭＳ Ｐゴシック" charset="0"/>
                <a:cs typeface="ＭＳ Ｐゴシック" charset="0"/>
              </a:rPr>
              <a:t>—</a:t>
            </a:r>
            <a:r>
              <a:rPr lang="en-AU" sz="1200" kern="1200" dirty="0" smtClean="0">
                <a:solidFill>
                  <a:schemeClr val="tx1"/>
                </a:solidFill>
                <a:effectLst/>
                <a:latin typeface="+mn-lt"/>
                <a:ea typeface="ＭＳ Ｐゴシック" charset="0"/>
                <a:cs typeface="ＭＳ Ｐゴシック" charset="0"/>
              </a:rPr>
              <a:t>e</a:t>
            </a:r>
            <a:r>
              <a:rPr lang="en-US" altLang="en-US" dirty="0" smtClean="0">
                <a:ea typeface="ＭＳ Ｐゴシック" pitchFamily="34" charset="-128"/>
              </a:rPr>
              <a:t>xactly what the teacher is talking about. These students are often a few steps behind their peers because they are trying to figure out what is being talked about, meaning</a:t>
            </a:r>
            <a:r>
              <a:rPr lang="en-US" altLang="en-US" baseline="0" dirty="0" smtClean="0">
                <a:ea typeface="ＭＳ Ｐゴシック" pitchFamily="34" charset="-128"/>
              </a:rPr>
              <a:t> that they </a:t>
            </a:r>
            <a:r>
              <a:rPr lang="en-US" altLang="en-US" dirty="0" smtClean="0">
                <a:ea typeface="ＭＳ Ｐゴシック" pitchFamily="34" charset="-128"/>
              </a:rPr>
              <a:t>miss what is actually being taught. When teachers are consistent and say what they mean the same way every time, they can be more successful in delivering content to their students.  </a:t>
            </a:r>
          </a:p>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240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36C24B0E-D9B8-4D5F-9A52-32D7E6A8985D}" type="slidenum">
              <a:rPr lang="en-US" altLang="en-US" smtClean="0">
                <a:solidFill>
                  <a:srgbClr val="000000"/>
                </a:solidFill>
                <a:latin typeface="Arial" pitchFamily="34" charset="0"/>
                <a:cs typeface="Arial" pitchFamily="34" charset="0"/>
              </a:rPr>
              <a:pPr/>
              <a:t>54</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indent="0">
              <a:lnSpc>
                <a:spcPct val="110000"/>
              </a:lnSpc>
            </a:pPr>
            <a:r>
              <a:rPr lang="en-US" altLang="en-US" dirty="0" smtClean="0">
                <a:ea typeface="ＭＳ Ｐゴシック" pitchFamily="34" charset="-128"/>
              </a:rPr>
              <a:t>Frequent student response can assist the teacher in monitoring student understanding, and teacher feedback during student practice can be a powerful tool for refining and mastering new skills. Feedback prompts students to continue successful practice.</a:t>
            </a:r>
            <a:r>
              <a:rPr lang="en-US" altLang="en-US" baseline="0" dirty="0" smtClean="0">
                <a:ea typeface="ＭＳ Ｐゴシック" pitchFamily="34" charset="-128"/>
              </a:rPr>
              <a:t> </a:t>
            </a:r>
            <a:r>
              <a:rPr lang="en-US" altLang="en-US" dirty="0" smtClean="0">
                <a:ea typeface="ＭＳ Ｐゴシック" pitchFamily="34" charset="-128"/>
              </a:rPr>
              <a:t>Quick corrections prevent students from practicing errors. </a:t>
            </a:r>
          </a:p>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241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BE08C0E7-A07E-4D5A-AF45-723BE9831458}" type="slidenum">
              <a:rPr lang="en-US" altLang="en-US" smtClean="0">
                <a:solidFill>
                  <a:srgbClr val="000000"/>
                </a:solidFill>
                <a:latin typeface="Arial" pitchFamily="34" charset="0"/>
                <a:cs typeface="Arial" pitchFamily="34" charset="0"/>
              </a:rPr>
              <a:pPr/>
              <a:t>55</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Effective feedback on student responses is clear and precise, communicating the specific aspects of the task students performed correctly or incorrectly. Feedback should be tied directly to the student’s actions and the learning goals.</a:t>
            </a:r>
          </a:p>
          <a:p>
            <a:pPr>
              <a:lnSpc>
                <a:spcPct val="110000"/>
              </a:lnSpc>
            </a:pPr>
            <a:endParaRPr lang="en-US" altLang="en-US" b="1" dirty="0" smtClean="0">
              <a:ea typeface="ＭＳ Ｐゴシック" pitchFamily="34" charset="-128"/>
            </a:endParaRPr>
          </a:p>
          <a:p>
            <a:pPr>
              <a:lnSpc>
                <a:spcPct val="110000"/>
              </a:lnSpc>
            </a:pPr>
            <a:r>
              <a:rPr lang="en-US" altLang="en-US" dirty="0" smtClean="0">
                <a:ea typeface="ＭＳ Ｐゴシック" pitchFamily="34" charset="-128"/>
              </a:rPr>
              <a:t>Optional Activity: </a:t>
            </a:r>
          </a:p>
          <a:p>
            <a:pPr>
              <a:lnSpc>
                <a:spcPct val="110000"/>
              </a:lnSpc>
            </a:pPr>
            <a:r>
              <a:rPr lang="en-US" altLang="en-US" dirty="0" smtClean="0">
                <a:ea typeface="ＭＳ Ｐゴシック" pitchFamily="34" charset="-128"/>
              </a:rPr>
              <a:t>Have participants (in groups) develop examples of positive feedback. Ask for a volunteer to type up all the responses (avoiding duplicates) and give the handout to participants to keep in their plan books. </a:t>
            </a:r>
          </a:p>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242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CD9305CD-254F-4C66-AAD1-E6019E1F4AC7}" type="slidenum">
              <a:rPr lang="en-US" altLang="en-US" smtClean="0">
                <a:solidFill>
                  <a:srgbClr val="000000"/>
                </a:solidFill>
                <a:latin typeface="Arial" pitchFamily="34" charset="0"/>
                <a:cs typeface="Arial" pitchFamily="34" charset="0"/>
              </a:rPr>
              <a:pPr/>
              <a:t>56</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itchFamily="34" charset="-128"/>
              </a:rPr>
              <a:t>Read the slide and discuss.</a:t>
            </a:r>
          </a:p>
          <a:p>
            <a:endParaRPr lang="en-US" altLang="en-US" i="1" dirty="0" smtClean="0">
              <a:ea typeface="ＭＳ Ｐゴシック" pitchFamily="34" charset="-128"/>
            </a:endParaRPr>
          </a:p>
          <a:p>
            <a:endParaRPr lang="en-US" altLang="en-US" i="1" dirty="0" smtClean="0">
              <a:ea typeface="ＭＳ Ｐゴシック" pitchFamily="34" charset="-128"/>
            </a:endParaRPr>
          </a:p>
        </p:txBody>
      </p:sp>
      <p:sp>
        <p:nvSpPr>
          <p:cNvPr id="243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BDA18972-D1EA-4872-BD7E-2E70EC74E15E}" type="slidenum">
              <a:rPr lang="en-US" altLang="en-US" smtClean="0">
                <a:solidFill>
                  <a:srgbClr val="000000"/>
                </a:solidFill>
                <a:latin typeface="Arial" pitchFamily="34" charset="0"/>
                <a:cs typeface="Arial" pitchFamily="34" charset="0"/>
              </a:rPr>
              <a:pPr/>
              <a:t>57</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9263" lvl="1" indent="-215900">
              <a:lnSpc>
                <a:spcPct val="110000"/>
              </a:lnSpc>
            </a:pPr>
            <a:r>
              <a:rPr lang="en-US" altLang="en-US" dirty="0" smtClean="0">
                <a:ea typeface="ＭＳ Ｐゴシック" pitchFamily="34" charset="-128"/>
              </a:rPr>
              <a:t>Practice is an important part of an intervention. Use guided practice after you have modeled a new skill or strategy to develop students’ fluency and independence with it.</a:t>
            </a:r>
          </a:p>
          <a:p>
            <a:pPr marL="449263" lvl="1" indent="-215900">
              <a:lnSpc>
                <a:spcPct val="110000"/>
              </a:lnSpc>
            </a:pPr>
            <a:endParaRPr lang="en-US" altLang="en-US" dirty="0" smtClean="0">
              <a:ea typeface="ＭＳ Ｐゴシック" pitchFamily="34" charset="-128"/>
            </a:endParaRPr>
          </a:p>
          <a:p>
            <a:pPr marL="449263" lvl="1" indent="-215900">
              <a:lnSpc>
                <a:spcPct val="110000"/>
              </a:lnSpc>
            </a:pPr>
            <a:r>
              <a:rPr lang="en-US" altLang="en-US" dirty="0" smtClean="0">
                <a:ea typeface="ＭＳ Ｐゴシック" pitchFamily="34" charset="-128"/>
              </a:rPr>
              <a:t>Independent practice is essential, but it does not substitute for explicit and systematic instruction and guided practice. Independent practice should be incorporated after students begin to demonstrate mastery of the new skills or content. During independent practice, all reading material should be at the student’s independent level to avoid frustration and practice of errors. </a:t>
            </a:r>
            <a:endParaRPr lang="en-US" dirty="0" smtClean="0"/>
          </a:p>
          <a:p>
            <a:pPr marL="342900" lvl="1" indent="-342900">
              <a:lnSpc>
                <a:spcPct val="110000"/>
              </a:lnSpc>
              <a:buFont typeface="Wingdings" charset="2"/>
              <a:buChar char="§"/>
              <a:defRPr/>
            </a:pPr>
            <a:r>
              <a:rPr lang="en-US" dirty="0" smtClean="0"/>
              <a:t>Incorporate daily practice routines at the beginning and/or end of an intervention period.</a:t>
            </a:r>
          </a:p>
          <a:p>
            <a:pPr marL="342900" lvl="1" indent="-342900">
              <a:lnSpc>
                <a:spcPct val="110000"/>
              </a:lnSpc>
              <a:buFont typeface="Wingdings" charset="2"/>
              <a:buChar char="§"/>
              <a:defRPr/>
            </a:pPr>
            <a:r>
              <a:rPr lang="en-US" dirty="0" smtClean="0"/>
              <a:t>Give homework that facilitates practice, not that requires the student to learn new information. </a:t>
            </a:r>
          </a:p>
          <a:p>
            <a:pPr marL="342900" lvl="1" indent="-342900">
              <a:lnSpc>
                <a:spcPct val="110000"/>
              </a:lnSpc>
              <a:buFont typeface="Wingdings" charset="2"/>
              <a:buChar char="§"/>
              <a:defRPr/>
            </a:pPr>
            <a:r>
              <a:rPr lang="en-US" dirty="0" smtClean="0"/>
              <a:t>Reinforce on-task behavior during independent practice. </a:t>
            </a:r>
            <a:endParaRPr lang="en-US" dirty="0"/>
          </a:p>
        </p:txBody>
      </p:sp>
      <p:sp>
        <p:nvSpPr>
          <p:cNvPr id="4" name="Slide Number Placeholder 3"/>
          <p:cNvSpPr>
            <a:spLocks noGrp="1"/>
          </p:cNvSpPr>
          <p:nvPr>
            <p:ph type="sldNum" sz="quarter" idx="10"/>
          </p:nvPr>
        </p:nvSpPr>
        <p:spPr/>
        <p:txBody>
          <a:bodyPr/>
          <a:lstStyle/>
          <a:p>
            <a:pPr>
              <a:defRPr/>
            </a:pPr>
            <a:fld id="{177526E2-B356-4295-9922-C64D2A85F959}" type="slidenum">
              <a:rPr lang="en-US" altLang="en-US" smtClean="0"/>
              <a:pPr>
                <a:defRPr/>
              </a:pPr>
              <a:t>58</a:t>
            </a:fld>
            <a:endParaRPr lang="en-US" altLang="en-US" dirty="0"/>
          </a:p>
        </p:txBody>
      </p:sp>
    </p:spTree>
    <p:extLst>
      <p:ext uri="{BB962C8B-B14F-4D97-AF65-F5344CB8AC3E}">
        <p14:creationId xmlns:p14="http://schemas.microsoft.com/office/powerpoint/2010/main" val="31298986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To ensure that the suggested practices have the greatest impact on student learning, it is important to check the implementation of the student’s current supplemental (i.e., secondary)</a:t>
            </a:r>
            <a:r>
              <a:rPr lang="en-US" altLang="en-US" baseline="0" dirty="0" smtClean="0">
                <a:ea typeface="ＭＳ Ｐゴシック" pitchFamily="34" charset="-128"/>
              </a:rPr>
              <a:t> </a:t>
            </a:r>
            <a:r>
              <a:rPr lang="en-US" altLang="en-US" dirty="0" smtClean="0">
                <a:ea typeface="ＭＳ Ｐゴシック" pitchFamily="34" charset="-128"/>
              </a:rPr>
              <a:t>program to ensure that it is appropriate for his</a:t>
            </a:r>
            <a:r>
              <a:rPr lang="en-US" altLang="en-US" baseline="0" dirty="0" smtClean="0">
                <a:ea typeface="ＭＳ Ｐゴシック" pitchFamily="34" charset="-128"/>
              </a:rPr>
              <a:t> or </a:t>
            </a:r>
            <a:r>
              <a:rPr lang="en-US" altLang="en-US" dirty="0" smtClean="0">
                <a:ea typeface="ＭＳ Ｐゴシック" pitchFamily="34" charset="-128"/>
              </a:rPr>
              <a:t>her needs. This is an important first step:</a:t>
            </a:r>
            <a:r>
              <a:rPr lang="en-US" altLang="en-US" baseline="0" dirty="0" smtClean="0">
                <a:ea typeface="ＭＳ Ｐゴシック" pitchFamily="34" charset="-128"/>
              </a:rPr>
              <a:t> I</a:t>
            </a:r>
            <a:r>
              <a:rPr lang="en-US" altLang="en-US" dirty="0" smtClean="0">
                <a:ea typeface="ＭＳ Ｐゴシック" pitchFamily="34" charset="-128"/>
              </a:rPr>
              <a:t>f there is a disconnect between what the student’s needs are and what the student is being taught, the program will</a:t>
            </a:r>
            <a:r>
              <a:rPr lang="en-US" altLang="en-US" baseline="0" dirty="0" smtClean="0">
                <a:ea typeface="ＭＳ Ｐゴシック" pitchFamily="34" charset="-128"/>
              </a:rPr>
              <a:t> not result in student growth, regardless of how good it is.</a:t>
            </a:r>
            <a:r>
              <a:rPr lang="en-US" altLang="en-US" dirty="0" smtClean="0">
                <a:ea typeface="ＭＳ Ｐゴシック" pitchFamily="34" charset="-128"/>
              </a:rPr>
              <a:t> It is also important to ensure that enough data are gathered to support a recommendation for more intensive support</a:t>
            </a:r>
            <a:r>
              <a:rPr lang="en-US" altLang="en-US" dirty="0">
                <a:ea typeface="ＭＳ Ｐゴシック" pitchFamily="34" charset="-128"/>
              </a:rPr>
              <a:t> </a:t>
            </a:r>
            <a:r>
              <a:rPr lang="en-US" altLang="en-US" dirty="0" smtClean="0">
                <a:ea typeface="ＭＳ Ｐゴシック" pitchFamily="34" charset="-128"/>
              </a:rPr>
              <a:t>and that the student has received the intervention for long enough to show impact. It can also help to build a student profile to determine which type of program the student will respond to in the future. (The exception to this would be if the team has data indicating that immediate movement to intensive intervention is warranted.) Last, it is important that the program is delivered as planned. If the intervention is supposed to take place for 30 minutes three times a week but is only being implemented twice a week for 20 minutes, a student’s lack of progress could be attributed to lack of time within the program.</a:t>
            </a:r>
          </a:p>
          <a:p>
            <a:pPr>
              <a:lnSpc>
                <a:spcPct val="110000"/>
              </a:lnSpc>
            </a:pPr>
            <a:endParaRPr lang="en-US" altLang="en-US" b="1" i="1" dirty="0" smtClean="0">
              <a:ea typeface="ＭＳ Ｐゴシック" pitchFamily="34" charset="-128"/>
            </a:endParaRPr>
          </a:p>
          <a:p>
            <a:pPr>
              <a:lnSpc>
                <a:spcPct val="110000"/>
              </a:lnSpc>
            </a:pPr>
            <a:r>
              <a:rPr lang="en-US" altLang="en-US" i="0" dirty="0" smtClean="0">
                <a:ea typeface="ＭＳ Ｐゴシック" pitchFamily="34" charset="-128"/>
              </a:rPr>
              <a:t>Possible Questions for Discussion: </a:t>
            </a:r>
          </a:p>
          <a:p>
            <a:pPr marL="171450" indent="-171450">
              <a:lnSpc>
                <a:spcPct val="110000"/>
              </a:lnSpc>
              <a:buFont typeface="Arial"/>
              <a:buChar char="•"/>
            </a:pPr>
            <a:r>
              <a:rPr lang="en-US" altLang="en-US" dirty="0" smtClean="0">
                <a:ea typeface="ＭＳ Ｐゴシック" pitchFamily="34" charset="-128"/>
              </a:rPr>
              <a:t>Does your school/staff already have a formal or informal checklist to ensure programs are being implemented as designed? </a:t>
            </a:r>
          </a:p>
          <a:p>
            <a:pPr marL="171450" indent="-171450">
              <a:lnSpc>
                <a:spcPct val="110000"/>
              </a:lnSpc>
              <a:buFont typeface="Arial"/>
              <a:buChar char="•"/>
            </a:pPr>
            <a:r>
              <a:rPr lang="en-US" altLang="en-US" dirty="0" smtClean="0">
                <a:ea typeface="ＭＳ Ｐゴシック" pitchFamily="34" charset="-128"/>
              </a:rPr>
              <a:t>Do you think having a checklist would be helpful? </a:t>
            </a:r>
          </a:p>
          <a:p>
            <a:pPr marL="171450" indent="-171450">
              <a:lnSpc>
                <a:spcPct val="110000"/>
              </a:lnSpc>
              <a:buFont typeface="Arial"/>
              <a:buChar char="•"/>
            </a:pPr>
            <a:r>
              <a:rPr lang="en-US" altLang="en-US" dirty="0" smtClean="0">
                <a:ea typeface="ＭＳ Ｐゴシック" pitchFamily="34" charset="-128"/>
              </a:rPr>
              <a:t>What types of information would be on your list? </a:t>
            </a:r>
          </a:p>
          <a:p>
            <a:pPr marL="171450" indent="-171450">
              <a:lnSpc>
                <a:spcPct val="110000"/>
              </a:lnSpc>
              <a:buFont typeface="Arial"/>
              <a:buChar char="•"/>
            </a:pPr>
            <a:r>
              <a:rPr lang="en-US" altLang="en-US" dirty="0" smtClean="0">
                <a:ea typeface="ＭＳ Ｐゴシック" pitchFamily="34" charset="-128"/>
              </a:rPr>
              <a:t>Who would be responsible?  </a:t>
            </a:r>
          </a:p>
          <a:p>
            <a:pPr>
              <a:lnSpc>
                <a:spcPct val="110000"/>
              </a:lnSpc>
            </a:pPr>
            <a:endParaRPr lang="en-US" altLang="en-US" dirty="0" smtClean="0">
              <a:ea typeface="ＭＳ Ｐゴシック" pitchFamily="34" charset="-128"/>
            </a:endParaRPr>
          </a:p>
          <a:p>
            <a:pPr>
              <a:lnSpc>
                <a:spcPct val="110000"/>
              </a:lnSpc>
            </a:pPr>
            <a:r>
              <a:rPr lang="en-US" altLang="en-US" i="1" dirty="0" smtClean="0">
                <a:ea typeface="ＭＳ Ｐゴシック" pitchFamily="34" charset="-128"/>
              </a:rPr>
              <a:t>Allow time for participants to respond.</a:t>
            </a:r>
          </a:p>
          <a:p>
            <a:pPr>
              <a:lnSpc>
                <a:spcPct val="110000"/>
              </a:lnSpc>
            </a:pPr>
            <a:r>
              <a:rPr lang="en-US" altLang="en-US" dirty="0" smtClean="0">
                <a:ea typeface="ＭＳ Ｐゴシック" pitchFamily="34" charset="-128"/>
              </a:rPr>
              <a:t>We will talk more about implementing these recommendations throughout our work together today.</a:t>
            </a:r>
          </a:p>
        </p:txBody>
      </p:sp>
      <p:sp>
        <p:nvSpPr>
          <p:cNvPr id="244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C5BD4558-7E87-4EC1-ADC7-D585776D3BAE}" type="slidenum">
              <a:rPr lang="en-US" altLang="en-US" smtClean="0">
                <a:latin typeface="Arial" pitchFamily="34" charset="0"/>
                <a:cs typeface="Arial" pitchFamily="34" charset="0"/>
              </a:rPr>
              <a:pPr/>
              <a:t>59</a:t>
            </a:fld>
            <a:endParaRPr lang="en-US" altLang="en-US" dirty="0"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In this section, you will learn what intensive math interventions are, how they fit into the </a:t>
            </a:r>
            <a:r>
              <a:rPr lang="en-US" altLang="en-US" dirty="0" err="1" smtClean="0">
                <a:ea typeface="ＭＳ Ｐゴシック" pitchFamily="34" charset="-128"/>
              </a:rPr>
              <a:t>RtI</a:t>
            </a:r>
            <a:r>
              <a:rPr lang="en-US" altLang="en-US" dirty="0" smtClean="0">
                <a:ea typeface="ＭＳ Ｐゴシック" pitchFamily="34" charset="-128"/>
              </a:rPr>
              <a:t> model, and how teachers can increase the intensity of these interventions.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In this section, you will learn how to monitor a student’s academic progress and make decisions based on that data.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Let’s define progress monitoring. </a:t>
            </a:r>
            <a:r>
              <a:rPr lang="en-US" altLang="en-US" i="1" dirty="0" smtClean="0">
                <a:ea typeface="ＭＳ Ｐゴシック" pitchFamily="34" charset="-128"/>
              </a:rPr>
              <a:t>Discuss the definition above. </a:t>
            </a:r>
            <a:r>
              <a:rPr lang="en-US" altLang="en-US" dirty="0" smtClean="0">
                <a:ea typeface="ＭＳ Ｐゴシック" pitchFamily="34" charset="-128"/>
              </a:rPr>
              <a:t>Why is progress monitoring important</a:t>
            </a:r>
            <a:r>
              <a:rPr lang="en-US" altLang="en-US" i="1" dirty="0" smtClean="0">
                <a:ea typeface="ＭＳ Ｐゴシック" pitchFamily="34" charset="-128"/>
              </a:rPr>
              <a:t>? (It tells us if an academic intervention is working for a particular student.)</a:t>
            </a:r>
          </a:p>
          <a:p>
            <a:pPr>
              <a:lnSpc>
                <a:spcPct val="110000"/>
              </a:lnSpc>
            </a:pP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Academic progress monitoring is more than simply collecting assessment data—we must also analyze the data to determine whether the intervention is working. </a:t>
            </a:r>
          </a:p>
          <a:p>
            <a:endParaRPr lang="en-US" altLang="en-US" dirty="0" smtClean="0">
              <a:ea typeface="ＭＳ Ｐゴシック" pitchFamily="34" charset="-128"/>
              <a:hlinkClick r:i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itchFamily="34" charset="-128"/>
              </a:rPr>
              <a:t>Read the slide.</a:t>
            </a:r>
          </a:p>
          <a:p>
            <a:endParaRPr lang="en-US" altLang="en-US" dirty="0" smtClean="0">
              <a:ea typeface="ＭＳ Ｐゴシック" pitchFamily="34" charset="-128"/>
            </a:endParaRPr>
          </a:p>
          <a:p>
            <a:endParaRPr lang="en-US" altLang="en-US" i="1" dirty="0" smtClean="0">
              <a:ea typeface="ＭＳ Ｐゴシック" pitchFamily="34" charset="-128"/>
            </a:endParaRPr>
          </a:p>
        </p:txBody>
      </p:sp>
      <p:sp>
        <p:nvSpPr>
          <p:cNvPr id="247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7307E8D7-0DBC-4CEA-94F2-9ECE10488E3B}" type="slidenum">
              <a:rPr lang="en-US" altLang="en-US" smtClean="0">
                <a:latin typeface="Arial" pitchFamily="34" charset="0"/>
                <a:cs typeface="Arial" pitchFamily="34" charset="0"/>
              </a:rPr>
              <a:pPr/>
              <a:t>62</a:t>
            </a:fld>
            <a:endParaRPr lang="en-US" altLang="en-US" dirty="0" smtClean="0">
              <a:latin typeface="Arial" pitchFamily="34" charset="0"/>
              <a:cs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10000"/>
              </a:lnSpc>
            </a:pPr>
            <a:r>
              <a:rPr lang="en-US" altLang="en-US" dirty="0" smtClean="0">
                <a:latin typeface="Calibri"/>
                <a:ea typeface="ＭＳ Ｐゴシック" pitchFamily="34" charset="-128"/>
                <a:cs typeface="Calibri"/>
              </a:rPr>
              <a:t>You probably already know a lot about using progress-monitoring data to place students in intervention groups or decide which interventions work best for your groups. Today we will focus on using progress-monitoring data to track an individual student’s long-term growth as part of DBI.</a:t>
            </a:r>
          </a:p>
          <a:p>
            <a:endParaRPr lang="en-US" altLang="en-US" dirty="0" smtClean="0">
              <a:ea typeface="ＭＳ Ｐゴシック" pitchFamily="34" charset="-128"/>
            </a:endParaRPr>
          </a:p>
          <a:p>
            <a:pPr defTabSz="914400"/>
            <a:endParaRPr lang="en-US" altLang="en-US" dirty="0" smtClean="0">
              <a:ea typeface="ＭＳ Ｐゴシック" pitchFamily="34" charset="-128"/>
            </a:endParaRPr>
          </a:p>
        </p:txBody>
      </p:sp>
      <p:sp>
        <p:nvSpPr>
          <p:cNvPr id="248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D0D1B4C9-B49B-4E46-994B-520F3046CC00}" type="slidenum">
              <a:rPr lang="en-US" altLang="en-US" smtClean="0">
                <a:latin typeface="Arial" pitchFamily="34" charset="0"/>
                <a:cs typeface="Arial" pitchFamily="34" charset="0"/>
              </a:rPr>
              <a:pPr/>
              <a:t>63</a:t>
            </a:fld>
            <a:endParaRPr lang="en-US" altLang="en-US" dirty="0" smtClean="0">
              <a:latin typeface="Arial" pitchFamily="34" charset="0"/>
              <a:cs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Student progress should be judged against a baseline or goal line. This allows the teacher to determine if the student is making sufficient progress toward the goal.</a:t>
            </a:r>
          </a:p>
          <a:p>
            <a:pPr>
              <a:lnSpc>
                <a:spcPct val="110000"/>
              </a:lnSpc>
            </a:pPr>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249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A73AE771-9453-4E42-BC67-D110E1EFE383}" type="slidenum">
              <a:rPr lang="en-US" altLang="en-US" smtClean="0">
                <a:latin typeface="Arial" pitchFamily="34" charset="0"/>
                <a:cs typeface="Arial" pitchFamily="34" charset="0"/>
              </a:rPr>
              <a:pPr/>
              <a:t>64</a:t>
            </a:fld>
            <a:endParaRPr lang="en-US" altLang="en-US" dirty="0" smtClean="0">
              <a:latin typeface="Arial" pitchFamily="34" charset="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i="1" dirty="0" smtClean="0">
                <a:latin typeface="Calibri"/>
                <a:ea typeface="ＭＳ Ｐゴシック" pitchFamily="34" charset="-128"/>
                <a:cs typeface="Calibri"/>
              </a:rPr>
              <a:t>Read the slide.</a:t>
            </a:r>
          </a:p>
          <a:p>
            <a:pPr>
              <a:lnSpc>
                <a:spcPct val="110000"/>
              </a:lnSpc>
            </a:pPr>
            <a:r>
              <a:rPr lang="en-US" altLang="en-US" dirty="0" smtClean="0">
                <a:latin typeface="Calibri"/>
                <a:ea typeface="ＭＳ Ｐゴシック" pitchFamily="34" charset="-128"/>
                <a:cs typeface="Calibri"/>
              </a:rPr>
              <a:t>Gersten et al. (2007) recommended that English language learners (ELLs) at high risk for reading problems should be monitored weekly or biweekly. These recommendations are generally consistent with NCRTI recommendations for all students.</a:t>
            </a:r>
            <a:r>
              <a:rPr lang="en-US" altLang="en-US" baseline="0" dirty="0" smtClean="0">
                <a:latin typeface="Calibri"/>
                <a:ea typeface="ＭＳ Ｐゴシック" pitchFamily="34" charset="-128"/>
                <a:cs typeface="Calibri"/>
              </a:rPr>
              <a:t> </a:t>
            </a:r>
            <a:r>
              <a:rPr lang="en-US" altLang="en-US" dirty="0" smtClean="0">
                <a:latin typeface="Calibri"/>
                <a:ea typeface="ＭＳ Ｐゴシック" pitchFamily="34" charset="-128"/>
                <a:cs typeface="Calibri"/>
              </a:rPr>
              <a:t>According to NCRTI, progress monitoring should occur at least once per month at the secondary level and at least weekly at the tertiary level. If you are unfamiliar with the </a:t>
            </a:r>
            <a:r>
              <a:rPr lang="en-US" altLang="en-US" dirty="0" err="1" smtClean="0">
                <a:latin typeface="Calibri"/>
                <a:ea typeface="ＭＳ Ｐゴシック" pitchFamily="34" charset="-128"/>
                <a:cs typeface="Calibri"/>
              </a:rPr>
              <a:t>RtI</a:t>
            </a:r>
            <a:r>
              <a:rPr lang="en-US" altLang="en-US" dirty="0" smtClean="0">
                <a:latin typeface="Calibri"/>
                <a:ea typeface="ＭＳ Ｐゴシック" pitchFamily="34" charset="-128"/>
                <a:cs typeface="Calibri"/>
              </a:rPr>
              <a:t> levels of intervention, this will be covered shortly.</a:t>
            </a:r>
          </a:p>
          <a:p>
            <a:pPr marL="171450" indent="-171450">
              <a:lnSpc>
                <a:spcPct val="110000"/>
              </a:lnSpc>
              <a:buFont typeface="Arial"/>
              <a:buChar char="•"/>
            </a:pPr>
            <a:r>
              <a:rPr lang="en-US" altLang="en-US" dirty="0" smtClean="0">
                <a:latin typeface="Calibri"/>
                <a:ea typeface="ＭＳ Ｐゴシック" pitchFamily="34" charset="-128"/>
                <a:cs typeface="Calibri"/>
              </a:rPr>
              <a:t>Does your district/school have procedures for screening, progress monitoring, and placing ELLs into levels of prevention? If so, what are they?</a:t>
            </a:r>
          </a:p>
          <a:p>
            <a:pPr marL="171450" indent="-171450">
              <a:lnSpc>
                <a:spcPct val="110000"/>
              </a:lnSpc>
              <a:buFont typeface="Arial"/>
              <a:buChar char="•"/>
            </a:pPr>
            <a:r>
              <a:rPr lang="en-US" altLang="en-US" dirty="0" smtClean="0">
                <a:latin typeface="Calibri"/>
                <a:ea typeface="ＭＳ Ｐゴシック" pitchFamily="34" charset="-128"/>
                <a:cs typeface="Calibri"/>
              </a:rPr>
              <a:t>How are they similar to or different from those used for non-ELLs?</a:t>
            </a:r>
          </a:p>
          <a:p>
            <a:endParaRPr lang="en-US" altLang="en-US" i="1" dirty="0" smtClean="0">
              <a:ea typeface="ＭＳ Ｐゴシック" pitchFamily="34" charset="-128"/>
            </a:endParaRPr>
          </a:p>
        </p:txBody>
      </p:sp>
      <p:sp>
        <p:nvSpPr>
          <p:cNvPr id="250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D7D8FD28-0EC3-4518-A194-0F7D5414071F}" type="slidenum">
              <a:rPr lang="en-US" altLang="en-US" smtClean="0">
                <a:latin typeface="Arial" pitchFamily="34" charset="0"/>
                <a:cs typeface="Arial" pitchFamily="34" charset="0"/>
              </a:rPr>
              <a:pPr/>
              <a:t>65</a:t>
            </a:fld>
            <a:endParaRPr lang="en-US" altLang="en-US" dirty="0" smtClean="0">
              <a:latin typeface="Arial" pitchFamily="34" charset="0"/>
              <a:cs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notes on the slide.</a:t>
            </a:r>
          </a:p>
          <a:p>
            <a:endParaRPr lang="en-US" dirty="0" smtClean="0"/>
          </a:p>
        </p:txBody>
      </p:sp>
      <p:sp>
        <p:nvSpPr>
          <p:cNvPr id="4" name="Slide Number Placeholder 3"/>
          <p:cNvSpPr>
            <a:spLocks noGrp="1"/>
          </p:cNvSpPr>
          <p:nvPr>
            <p:ph type="sldNum" sz="quarter" idx="10"/>
          </p:nvPr>
        </p:nvSpPr>
        <p:spPr/>
        <p:txBody>
          <a:bodyPr/>
          <a:lstStyle/>
          <a:p>
            <a:pPr>
              <a:defRPr/>
            </a:pPr>
            <a:fld id="{177526E2-B356-4295-9922-C64D2A85F959}" type="slidenum">
              <a:rPr lang="en-US" altLang="en-US" smtClean="0"/>
              <a:pPr>
                <a:defRPr/>
              </a:pPr>
              <a:t>66</a:t>
            </a:fld>
            <a:endParaRPr lang="en-US" altLang="en-US" dirty="0"/>
          </a:p>
        </p:txBody>
      </p:sp>
    </p:spTree>
    <p:extLst>
      <p:ext uri="{BB962C8B-B14F-4D97-AF65-F5344CB8AC3E}">
        <p14:creationId xmlns:p14="http://schemas.microsoft.com/office/powerpoint/2010/main" val="18150637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7526E2-B356-4295-9922-C64D2A85F959}" type="slidenum">
              <a:rPr lang="en-US" altLang="en-US" smtClean="0"/>
              <a:pPr>
                <a:defRPr/>
              </a:pPr>
              <a:t>67</a:t>
            </a:fld>
            <a:endParaRPr lang="en-US" altLang="en-US" dirty="0"/>
          </a:p>
        </p:txBody>
      </p:sp>
    </p:spTree>
    <p:extLst>
      <p:ext uri="{BB962C8B-B14F-4D97-AF65-F5344CB8AC3E}">
        <p14:creationId xmlns:p14="http://schemas.microsoft.com/office/powerpoint/2010/main" val="20530658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Brown and Doolittle (2008) suggested that it can be helpful to compare an ELL’s progress to his or her true peers in</a:t>
            </a:r>
            <a:r>
              <a:rPr lang="en-US" altLang="en-US" baseline="0" dirty="0" smtClean="0">
                <a:ea typeface="ＭＳ Ｐゴシック" pitchFamily="34" charset="-128"/>
              </a:rPr>
              <a:t> order</a:t>
            </a:r>
            <a:r>
              <a:rPr lang="en-US" altLang="en-US" dirty="0" smtClean="0">
                <a:ea typeface="ＭＳ Ｐゴシック" pitchFamily="34" charset="-128"/>
              </a:rPr>
              <a:t> to examine the instructional program provided to a group of similar students. An ELL’s true peers are other ELLs who share similar characteristics, including similar language proficiencies and cultural and experiential backgrounds. The purpose of this comparison is to identify whether a lack of progress may be specific to one student or if there may be a problem with the instructional program provided to a group of students. </a:t>
            </a:r>
          </a:p>
          <a:p>
            <a:pPr>
              <a:lnSpc>
                <a:spcPct val="110000"/>
              </a:lnSpc>
            </a:pPr>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251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F86739B0-B12A-4391-9B0F-45C2CAAB90C9}" type="slidenum">
              <a:rPr lang="en-US" altLang="en-US" smtClean="0">
                <a:latin typeface="Arial" pitchFamily="34" charset="0"/>
                <a:cs typeface="Arial" pitchFamily="34" charset="0"/>
              </a:rPr>
              <a:pPr/>
              <a:t>68</a:t>
            </a:fld>
            <a:endParaRPr lang="en-US" altLang="en-US" dirty="0" smtClean="0">
              <a:latin typeface="Arial" pitchFamily="34" charset="0"/>
              <a:cs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914400">
              <a:lnSpc>
                <a:spcPct val="110000"/>
              </a:lnSpc>
              <a:defRPr/>
            </a:pPr>
            <a:r>
              <a:rPr lang="en-US" i="1" dirty="0" smtClean="0"/>
              <a:t>Animated slide—click on “formative” to circle the</a:t>
            </a:r>
            <a:r>
              <a:rPr lang="en-US" i="1" baseline="0" dirty="0" smtClean="0"/>
              <a:t> f</a:t>
            </a:r>
            <a:r>
              <a:rPr lang="en-US" i="1" dirty="0" smtClean="0"/>
              <a:t>ormative row.</a:t>
            </a:r>
          </a:p>
          <a:p>
            <a:pPr defTabSz="914400">
              <a:lnSpc>
                <a:spcPct val="110000"/>
              </a:lnSpc>
              <a:defRPr/>
            </a:pPr>
            <a:endParaRPr lang="en-US" dirty="0" smtClean="0"/>
          </a:p>
          <a:p>
            <a:pPr defTabSz="914400">
              <a:lnSpc>
                <a:spcPct val="110000"/>
              </a:lnSpc>
              <a:defRPr/>
            </a:pPr>
            <a:r>
              <a:rPr lang="en-US" dirty="0" smtClean="0"/>
              <a:t>Before we delve into progress-monitoring assessments, it may be helpful to discuss the different kinds of assessments and how they are used.</a:t>
            </a:r>
          </a:p>
          <a:p>
            <a:pPr marL="171450" indent="-171450" defTabSz="914400">
              <a:lnSpc>
                <a:spcPct val="110000"/>
              </a:lnSpc>
              <a:buFont typeface="Arial"/>
              <a:buChar char="•"/>
              <a:defRPr/>
            </a:pPr>
            <a:r>
              <a:rPr lang="en-US" dirty="0" smtClean="0"/>
              <a:t>Summative assessments are typically administered after instruction and tell us what a student learned (e.g., end-of-chapter tests, high-stakes tests, final exams). </a:t>
            </a:r>
          </a:p>
          <a:p>
            <a:pPr marL="171450" indent="-171450" defTabSz="914400">
              <a:lnSpc>
                <a:spcPct val="110000"/>
              </a:lnSpc>
              <a:buFont typeface="Arial"/>
              <a:buChar char="•"/>
              <a:defRPr/>
            </a:pPr>
            <a:r>
              <a:rPr lang="en-US" dirty="0" smtClean="0"/>
              <a:t>Diagnostic assessments measure current knowledge and skills for the purpose of planning instruction (e.g., what to teach, selecting an intervention).</a:t>
            </a:r>
          </a:p>
          <a:p>
            <a:pPr marL="171450" indent="-171450" defTabSz="914400">
              <a:lnSpc>
                <a:spcPct val="110000"/>
              </a:lnSpc>
              <a:buFont typeface="Arial"/>
              <a:buChar char="•"/>
              <a:defRPr/>
            </a:pPr>
            <a:r>
              <a:rPr lang="en-US" dirty="0" smtClean="0"/>
              <a:t>Formative assessments are administered during instruction and tell us how well students are responding to instruction (e.g., mastery measures, general outcome measures).</a:t>
            </a:r>
          </a:p>
          <a:p>
            <a:pPr defTabSz="914400">
              <a:lnSpc>
                <a:spcPct val="110000"/>
              </a:lnSpc>
              <a:defRPr/>
            </a:pPr>
            <a:endParaRPr lang="en-US" dirty="0" smtClean="0"/>
          </a:p>
          <a:p>
            <a:pPr defTabSz="914400">
              <a:lnSpc>
                <a:spcPct val="110000"/>
              </a:lnSpc>
              <a:defRPr/>
            </a:pPr>
            <a:r>
              <a:rPr lang="en-US" u="none" dirty="0" smtClean="0"/>
              <a:t>Progress</a:t>
            </a:r>
            <a:r>
              <a:rPr lang="en-US" dirty="0" smtClean="0"/>
              <a:t> monitoring is a standardized method of formative assessment.</a:t>
            </a:r>
          </a:p>
          <a:p>
            <a:pPr defTabSz="914400">
              <a:defRPr/>
            </a:pPr>
            <a:endParaRPr lang="en-US" dirty="0" smtClean="0"/>
          </a:p>
        </p:txBody>
      </p:sp>
      <p:sp>
        <p:nvSpPr>
          <p:cNvPr id="252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2EC7E4D2-30D3-4980-A519-D2361467F416}" type="slidenum">
              <a:rPr lang="en-US" altLang="en-US" smtClean="0">
                <a:latin typeface="Arial" pitchFamily="34" charset="0"/>
                <a:cs typeface="Arial" pitchFamily="34" charset="0"/>
              </a:rPr>
              <a:pPr/>
              <a:t>69</a:t>
            </a:fld>
            <a:endParaRPr lang="en-US" altLang="en-US" dirty="0"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xfrm>
            <a:off x="698500" y="4410075"/>
            <a:ext cx="5588000" cy="46196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50207" indent="-350207">
              <a:lnSpc>
                <a:spcPct val="110000"/>
              </a:lnSpc>
              <a:defRPr/>
            </a:pPr>
            <a:r>
              <a:rPr lang="en-US" altLang="en-US" dirty="0">
                <a:latin typeface="Calibri"/>
                <a:ea typeface="ＭＳ Ｐゴシック" pitchFamily="34" charset="-128"/>
                <a:cs typeface="Calibri"/>
              </a:rPr>
              <a:t>Define and make sure participants understand the meaning </a:t>
            </a:r>
            <a:r>
              <a:rPr lang="en-US" altLang="en-US" dirty="0" smtClean="0">
                <a:latin typeface="Calibri"/>
                <a:ea typeface="ＭＳ Ｐゴシック" pitchFamily="34" charset="-128"/>
                <a:cs typeface="Calibri"/>
              </a:rPr>
              <a:t>of</a:t>
            </a:r>
            <a:r>
              <a:rPr lang="en-US" altLang="en-US" baseline="0" dirty="0">
                <a:latin typeface="Calibri"/>
                <a:ea typeface="ＭＳ Ｐゴシック" pitchFamily="34" charset="-128"/>
                <a:cs typeface="Calibri"/>
              </a:rPr>
              <a:t> </a:t>
            </a:r>
            <a:r>
              <a:rPr lang="en-US" altLang="en-US" b="1" baseline="0" dirty="0" smtClean="0">
                <a:latin typeface="Calibri"/>
                <a:ea typeface="ＭＳ Ｐゴシック" pitchFamily="34" charset="-128"/>
                <a:cs typeface="Calibri"/>
              </a:rPr>
              <a:t>r</a:t>
            </a:r>
            <a:r>
              <a:rPr lang="en-US" altLang="en-US" b="1" dirty="0" smtClean="0">
                <a:latin typeface="Calibri"/>
                <a:ea typeface="ＭＳ Ｐゴシック" pitchFamily="34" charset="-128"/>
                <a:cs typeface="Calibri"/>
              </a:rPr>
              <a:t>eading instruction</a:t>
            </a:r>
            <a:r>
              <a:rPr lang="en-US" altLang="en-US" dirty="0">
                <a:latin typeface="Calibri"/>
                <a:cs typeface="Calibri"/>
              </a:rPr>
              <a:t> </a:t>
            </a:r>
            <a:r>
              <a:rPr lang="en-US" altLang="en-US" dirty="0" smtClean="0">
                <a:latin typeface="Calibri"/>
                <a:ea typeface="ＭＳ Ｐゴシック" pitchFamily="34" charset="-128"/>
                <a:cs typeface="Calibri"/>
              </a:rPr>
              <a:t>the </a:t>
            </a:r>
            <a:r>
              <a:rPr lang="en-US" altLang="en-US" dirty="0">
                <a:latin typeface="Calibri"/>
                <a:ea typeface="ＭＳ Ｐゴシック" pitchFamily="34" charset="-128"/>
                <a:cs typeface="Calibri"/>
              </a:rPr>
              <a:t>action or process of </a:t>
            </a:r>
            <a:r>
              <a:rPr lang="en-US" altLang="en-US" dirty="0" smtClean="0">
                <a:latin typeface="Calibri"/>
                <a:ea typeface="ＭＳ Ｐゴシック" pitchFamily="34" charset="-128"/>
                <a:cs typeface="Calibri"/>
              </a:rPr>
              <a:t>teaching.</a:t>
            </a:r>
            <a:endParaRPr lang="en-US" altLang="en-US" dirty="0">
              <a:latin typeface="Calibri"/>
              <a:ea typeface="ＭＳ Ｐゴシック" pitchFamily="34" charset="-128"/>
              <a:cs typeface="Calibri"/>
            </a:endParaRPr>
          </a:p>
          <a:p>
            <a:pPr>
              <a:lnSpc>
                <a:spcPct val="110000"/>
              </a:lnSpc>
              <a:defRPr/>
            </a:pPr>
            <a:endParaRPr lang="en-US" b="1" dirty="0" smtClean="0">
              <a:latin typeface="Calibri"/>
              <a:ea typeface="ＭＳ Ｐゴシック" pitchFamily="34" charset="-128"/>
              <a:cs typeface="Calibri"/>
            </a:endParaRPr>
          </a:p>
          <a:p>
            <a:pPr>
              <a:lnSpc>
                <a:spcPct val="110000"/>
              </a:lnSpc>
              <a:defRPr/>
            </a:pPr>
            <a:r>
              <a:rPr lang="en-US" dirty="0" smtClean="0">
                <a:latin typeface="Calibri"/>
                <a:ea typeface="ＭＳ Ｐゴシック" pitchFamily="34" charset="-128"/>
                <a:cs typeface="Calibri"/>
              </a:rPr>
              <a:t>Activity</a:t>
            </a:r>
            <a:r>
              <a:rPr lang="en-US" dirty="0">
                <a:latin typeface="Calibri"/>
                <a:ea typeface="ＭＳ Ｐゴシック" pitchFamily="34" charset="-128"/>
                <a:cs typeface="Calibri"/>
              </a:rPr>
              <a:t>:</a:t>
            </a:r>
            <a:endParaRPr lang="en-US" dirty="0">
              <a:latin typeface="Calibri"/>
              <a:cs typeface="Calibri"/>
            </a:endParaRPr>
          </a:p>
          <a:p>
            <a:pPr marL="0" indent="0">
              <a:lnSpc>
                <a:spcPct val="110000"/>
              </a:lnSpc>
              <a:spcBef>
                <a:spcPts val="0"/>
              </a:spcBef>
              <a:defRPr/>
            </a:pPr>
            <a:r>
              <a:rPr lang="en-US" altLang="en-US" dirty="0">
                <a:latin typeface="Calibri"/>
                <a:ea typeface="ＭＳ Ｐゴシック" pitchFamily="34" charset="-128"/>
                <a:cs typeface="Calibri"/>
              </a:rPr>
              <a:t>In a group of </a:t>
            </a:r>
            <a:r>
              <a:rPr lang="en-US" altLang="en-US" dirty="0" smtClean="0">
                <a:latin typeface="Calibri"/>
                <a:ea typeface="ＭＳ Ｐゴシック" pitchFamily="34" charset="-128"/>
                <a:cs typeface="Calibri"/>
              </a:rPr>
              <a:t>two</a:t>
            </a:r>
            <a:r>
              <a:rPr lang="en-US" altLang="en-US" baseline="0" dirty="0" smtClean="0">
                <a:latin typeface="Calibri"/>
                <a:ea typeface="ＭＳ Ｐゴシック" pitchFamily="34" charset="-128"/>
                <a:cs typeface="Calibri"/>
              </a:rPr>
              <a:t> to four</a:t>
            </a:r>
            <a:r>
              <a:rPr lang="en-US" altLang="en-US" dirty="0" smtClean="0">
                <a:latin typeface="Calibri"/>
                <a:ea typeface="ＭＳ Ｐゴシック" pitchFamily="34" charset="-128"/>
                <a:cs typeface="Calibri"/>
              </a:rPr>
              <a:t> </a:t>
            </a:r>
            <a:r>
              <a:rPr lang="en-US" altLang="en-US" dirty="0">
                <a:latin typeface="Calibri"/>
                <a:ea typeface="ＭＳ Ｐゴシック" pitchFamily="34" charset="-128"/>
                <a:cs typeface="Calibri"/>
              </a:rPr>
              <a:t>people, take a few minutes to identify the three most common things you (or others on your staff) </a:t>
            </a:r>
            <a:r>
              <a:rPr lang="en-US" altLang="en-US" dirty="0" smtClean="0">
                <a:latin typeface="Calibri"/>
                <a:ea typeface="ＭＳ Ｐゴシック" pitchFamily="34" charset="-128"/>
                <a:cs typeface="Calibri"/>
              </a:rPr>
              <a:t>do, when necessary, </a:t>
            </a:r>
            <a:r>
              <a:rPr lang="en-US" altLang="en-US" dirty="0">
                <a:latin typeface="Calibri"/>
                <a:ea typeface="ＭＳ Ｐゴシック" pitchFamily="34" charset="-128"/>
                <a:cs typeface="Calibri"/>
              </a:rPr>
              <a:t>to make </a:t>
            </a:r>
            <a:r>
              <a:rPr lang="en-US" altLang="en-US" dirty="0" smtClean="0">
                <a:latin typeface="Calibri"/>
                <a:ea typeface="ＭＳ Ｐゴシック" pitchFamily="34" charset="-128"/>
                <a:cs typeface="Calibri"/>
              </a:rPr>
              <a:t>instruction</a:t>
            </a:r>
            <a:r>
              <a:rPr lang="en-US" altLang="en-US" baseline="0" dirty="0" smtClean="0">
                <a:latin typeface="Calibri"/>
                <a:ea typeface="ＭＳ Ｐゴシック" pitchFamily="34" charset="-128"/>
                <a:cs typeface="Calibri"/>
              </a:rPr>
              <a:t> or </a:t>
            </a:r>
            <a:r>
              <a:rPr lang="en-US" altLang="en-US" dirty="0" smtClean="0">
                <a:latin typeface="Calibri"/>
                <a:ea typeface="ＭＳ Ｐゴシック" pitchFamily="34" charset="-128"/>
                <a:cs typeface="Calibri"/>
              </a:rPr>
              <a:t>intervention </a:t>
            </a:r>
            <a:r>
              <a:rPr lang="en-US" altLang="en-US" i="1" dirty="0">
                <a:latin typeface="Calibri"/>
                <a:ea typeface="ＭＳ Ｐゴシック" pitchFamily="34" charset="-128"/>
                <a:cs typeface="Calibri"/>
              </a:rPr>
              <a:t>more </a:t>
            </a:r>
            <a:r>
              <a:rPr lang="en-US" altLang="en-US" i="1" dirty="0" smtClean="0">
                <a:latin typeface="Calibri"/>
                <a:ea typeface="ＭＳ Ｐゴシック" pitchFamily="34" charset="-128"/>
                <a:cs typeface="Calibri"/>
              </a:rPr>
              <a:t>intense</a:t>
            </a:r>
            <a:r>
              <a:rPr lang="en-US" altLang="en-US" dirty="0" smtClean="0">
                <a:latin typeface="Calibri"/>
                <a:ea typeface="ＭＳ Ｐゴシック" pitchFamily="34" charset="-128"/>
                <a:cs typeface="Calibri"/>
              </a:rPr>
              <a:t>. Now </a:t>
            </a:r>
            <a:r>
              <a:rPr lang="en-US" altLang="en-US" dirty="0">
                <a:latin typeface="Calibri"/>
                <a:ea typeface="ＭＳ Ｐゴシック" pitchFamily="34" charset="-128"/>
                <a:cs typeface="Calibri"/>
              </a:rPr>
              <a:t>choose someone to report </a:t>
            </a:r>
            <a:r>
              <a:rPr lang="en-US" altLang="en-US" dirty="0" smtClean="0">
                <a:latin typeface="Calibri"/>
                <a:ea typeface="ＭＳ Ｐゴシック" pitchFamily="34" charset="-128"/>
                <a:cs typeface="Calibri"/>
              </a:rPr>
              <a:t>ou</a:t>
            </a:r>
            <a:r>
              <a:rPr lang="en-US" altLang="en-US" baseline="0" dirty="0" smtClean="0">
                <a:latin typeface="Calibri"/>
                <a:ea typeface="ＭＳ Ｐゴシック" pitchFamily="34" charset="-128"/>
                <a:cs typeface="Calibri"/>
              </a:rPr>
              <a:t>t </a:t>
            </a:r>
            <a:r>
              <a:rPr lang="en-US" altLang="en-US" dirty="0" smtClean="0">
                <a:latin typeface="Calibri"/>
                <a:ea typeface="ＭＳ Ｐゴシック" pitchFamily="34" charset="-128"/>
                <a:cs typeface="Calibri"/>
              </a:rPr>
              <a:t>to </a:t>
            </a:r>
            <a:r>
              <a:rPr lang="en-US" altLang="en-US" dirty="0">
                <a:latin typeface="Calibri"/>
                <a:ea typeface="ＭＳ Ｐゴシック" pitchFamily="34" charset="-128"/>
                <a:cs typeface="Calibri"/>
              </a:rPr>
              <a:t>the large </a:t>
            </a:r>
            <a:r>
              <a:rPr lang="en-US" altLang="en-US" dirty="0" smtClean="0">
                <a:latin typeface="Calibri"/>
                <a:ea typeface="ＭＳ Ｐゴシック" pitchFamily="34" charset="-128"/>
                <a:cs typeface="Calibri"/>
              </a:rPr>
              <a:t>group</a:t>
            </a:r>
            <a:r>
              <a:rPr lang="en-US" altLang="en-US" i="1" dirty="0" smtClean="0">
                <a:latin typeface="Calibri"/>
                <a:ea typeface="ＭＳ Ｐゴシック" pitchFamily="34" charset="-128"/>
                <a:cs typeface="Calibri"/>
              </a:rPr>
              <a:t>.</a:t>
            </a:r>
            <a:endParaRPr lang="en-US" altLang="en-US" i="1" dirty="0">
              <a:latin typeface="Calibri"/>
              <a:ea typeface="ＭＳ Ｐゴシック" pitchFamily="34" charset="-128"/>
              <a:cs typeface="Calibri"/>
            </a:endParaRPr>
          </a:p>
          <a:p>
            <a:pPr marL="0" indent="0">
              <a:lnSpc>
                <a:spcPct val="110000"/>
              </a:lnSpc>
              <a:defRPr/>
            </a:pPr>
            <a:r>
              <a:rPr lang="en-US" altLang="en-US" i="1" dirty="0">
                <a:latin typeface="Calibri"/>
                <a:ea typeface="ＭＳ Ｐゴシック" pitchFamily="34" charset="-128"/>
                <a:cs typeface="Calibri"/>
              </a:rPr>
              <a:t>Circulate as teams discuss. After most groups appear to be ready (</a:t>
            </a:r>
            <a:r>
              <a:rPr lang="en-US" altLang="en-US" i="1" dirty="0" smtClean="0">
                <a:latin typeface="Calibri"/>
                <a:ea typeface="ＭＳ Ｐゴシック" pitchFamily="34" charset="-128"/>
                <a:cs typeface="Calibri"/>
              </a:rPr>
              <a:t>3</a:t>
            </a:r>
            <a:r>
              <a:rPr lang="en-US" altLang="en-US" dirty="0">
                <a:latin typeface="Calibri"/>
                <a:cs typeface="Calibri"/>
              </a:rPr>
              <a:t>-</a:t>
            </a:r>
            <a:r>
              <a:rPr lang="en-US" altLang="en-US" i="1" dirty="0" smtClean="0">
                <a:latin typeface="Calibri"/>
                <a:ea typeface="ＭＳ Ｐゴシック" pitchFamily="34" charset="-128"/>
                <a:cs typeface="Calibri"/>
              </a:rPr>
              <a:t>5 minutes)</a:t>
            </a:r>
            <a:r>
              <a:rPr lang="en-US" altLang="en-US" i="1" dirty="0">
                <a:latin typeface="Calibri"/>
                <a:ea typeface="ＭＳ Ｐゴシック" pitchFamily="34" charset="-128"/>
                <a:cs typeface="Calibri"/>
              </a:rPr>
              <a:t>, have each reporter share each team’s items. Record their responses on a piece of chart paper or whiteboard to revisit at the end of the session. If teams note the same strategies, use tally marks to keep track of how often each strategy is noted. </a:t>
            </a:r>
          </a:p>
          <a:p>
            <a:pPr marL="350207" indent="-350207">
              <a:lnSpc>
                <a:spcPct val="110000"/>
              </a:lnSpc>
              <a:defRPr/>
            </a:pPr>
            <a:endParaRPr lang="en-US" altLang="en-US" i="1" dirty="0">
              <a:latin typeface="Calibri"/>
              <a:ea typeface="ＭＳ Ｐゴシック" pitchFamily="34" charset="-128"/>
              <a:cs typeface="Calibri"/>
            </a:endParaRPr>
          </a:p>
          <a:p>
            <a:pPr marL="350207" indent="-350207">
              <a:lnSpc>
                <a:spcPct val="110000"/>
              </a:lnSpc>
              <a:defRPr/>
            </a:pPr>
            <a:r>
              <a:rPr lang="en-US" altLang="en-US" i="0" dirty="0">
                <a:latin typeface="Calibri"/>
                <a:ea typeface="ＭＳ Ｐゴシック" pitchFamily="34" charset="-128"/>
                <a:cs typeface="Calibri"/>
              </a:rPr>
              <a:t>Possible </a:t>
            </a:r>
            <a:r>
              <a:rPr lang="en-US" altLang="en-US" i="0" dirty="0" smtClean="0">
                <a:latin typeface="Calibri"/>
                <a:ea typeface="ＭＳ Ｐゴシック" pitchFamily="34" charset="-128"/>
                <a:cs typeface="Calibri"/>
              </a:rPr>
              <a:t>Questions </a:t>
            </a:r>
            <a:r>
              <a:rPr lang="en-US" altLang="en-US" i="0" dirty="0">
                <a:latin typeface="Calibri"/>
                <a:ea typeface="ＭＳ Ｐゴシック" pitchFamily="34" charset="-128"/>
                <a:cs typeface="Calibri"/>
              </a:rPr>
              <a:t>for </a:t>
            </a:r>
            <a:r>
              <a:rPr lang="en-US" altLang="en-US" i="0" dirty="0" smtClean="0">
                <a:latin typeface="Calibri"/>
                <a:ea typeface="ＭＳ Ｐゴシック" pitchFamily="34" charset="-128"/>
                <a:cs typeface="Calibri"/>
              </a:rPr>
              <a:t>Teams</a:t>
            </a:r>
            <a:r>
              <a:rPr lang="en-US" altLang="en-US" i="0" dirty="0">
                <a:latin typeface="Calibri"/>
                <a:ea typeface="ＭＳ Ｐゴシック" pitchFamily="34" charset="-128"/>
                <a:cs typeface="Calibri"/>
              </a:rPr>
              <a:t>:</a:t>
            </a:r>
            <a:r>
              <a:rPr lang="en-US" altLang="en-US" i="1" dirty="0">
                <a:latin typeface="Calibri"/>
                <a:ea typeface="ＭＳ Ｐゴシック" pitchFamily="34" charset="-128"/>
                <a:cs typeface="Calibri"/>
              </a:rPr>
              <a:t> </a:t>
            </a:r>
          </a:p>
          <a:p>
            <a:pPr marL="171450" indent="-171450">
              <a:lnSpc>
                <a:spcPct val="110000"/>
              </a:lnSpc>
              <a:buFont typeface="Arial"/>
              <a:buChar char="•"/>
              <a:defRPr/>
            </a:pPr>
            <a:r>
              <a:rPr lang="en-US" altLang="en-US" dirty="0">
                <a:latin typeface="Calibri"/>
                <a:ea typeface="ＭＳ Ｐゴシック" pitchFamily="34" charset="-128"/>
                <a:cs typeface="Calibri"/>
              </a:rPr>
              <a:t>What made you choose these things</a:t>
            </a:r>
            <a:r>
              <a:rPr lang="en-US" altLang="en-US" dirty="0" smtClean="0">
                <a:latin typeface="Calibri"/>
                <a:ea typeface="ＭＳ Ｐゴシック" pitchFamily="34" charset="-128"/>
                <a:cs typeface="Calibri"/>
              </a:rPr>
              <a:t>?</a:t>
            </a:r>
          </a:p>
          <a:p>
            <a:pPr marL="171450" indent="-171450">
              <a:lnSpc>
                <a:spcPct val="110000"/>
              </a:lnSpc>
              <a:buFont typeface="Arial"/>
              <a:buChar char="•"/>
              <a:defRPr/>
            </a:pPr>
            <a:r>
              <a:rPr lang="en-US" altLang="en-US" dirty="0" smtClean="0">
                <a:latin typeface="Calibri"/>
                <a:ea typeface="ＭＳ Ｐゴシック" pitchFamily="34" charset="-128"/>
                <a:cs typeface="Calibri"/>
              </a:rPr>
              <a:t>Why </a:t>
            </a:r>
            <a:r>
              <a:rPr lang="en-US" altLang="en-US" dirty="0">
                <a:latin typeface="Calibri"/>
                <a:ea typeface="ＭＳ Ｐゴシック" pitchFamily="34" charset="-128"/>
                <a:cs typeface="Calibri"/>
              </a:rPr>
              <a:t>do you think they are used so often</a:t>
            </a:r>
            <a:r>
              <a:rPr lang="en-US" altLang="en-US" dirty="0" smtClean="0">
                <a:latin typeface="Calibri"/>
                <a:ea typeface="ＭＳ Ｐゴシック" pitchFamily="34" charset="-128"/>
                <a:cs typeface="Calibri"/>
              </a:rPr>
              <a:t>?</a:t>
            </a:r>
          </a:p>
          <a:p>
            <a:pPr marL="171450" indent="-171450">
              <a:lnSpc>
                <a:spcPct val="110000"/>
              </a:lnSpc>
              <a:buFont typeface="Arial"/>
              <a:buChar char="•"/>
              <a:defRPr/>
            </a:pPr>
            <a:r>
              <a:rPr lang="en-US" altLang="en-US" dirty="0" smtClean="0">
                <a:latin typeface="Calibri"/>
                <a:ea typeface="ＭＳ Ｐゴシック" pitchFamily="34" charset="-128"/>
                <a:cs typeface="Calibri"/>
              </a:rPr>
              <a:t>Are </a:t>
            </a:r>
            <a:r>
              <a:rPr lang="en-US" altLang="en-US" dirty="0">
                <a:latin typeface="Calibri"/>
                <a:ea typeface="ＭＳ Ｐゴシック" pitchFamily="34" charset="-128"/>
                <a:cs typeface="Calibri"/>
              </a:rPr>
              <a:t>they working well for you? How can you tell?</a:t>
            </a:r>
          </a:p>
          <a:p>
            <a:pPr marL="350207" indent="-350207">
              <a:lnSpc>
                <a:spcPct val="110000"/>
              </a:lnSpc>
              <a:defRPr/>
            </a:pPr>
            <a:endParaRPr lang="en-US" altLang="en-US" dirty="0">
              <a:latin typeface="Calibri"/>
              <a:ea typeface="ＭＳ Ｐゴシック" pitchFamily="34" charset="-128"/>
              <a:cs typeface="Calibri"/>
            </a:endParaRPr>
          </a:p>
          <a:p>
            <a:pPr marL="350207" indent="-350207">
              <a:lnSpc>
                <a:spcPct val="110000"/>
              </a:lnSpc>
              <a:defRPr/>
            </a:pPr>
            <a:r>
              <a:rPr lang="en-US" altLang="en-US" i="1" dirty="0">
                <a:latin typeface="Calibri"/>
                <a:ea typeface="ＭＳ Ｐゴシック" pitchFamily="34" charset="-128"/>
                <a:cs typeface="Calibri"/>
              </a:rPr>
              <a:t>Keep this activity to </a:t>
            </a:r>
            <a:r>
              <a:rPr lang="en-US" altLang="en-US" i="1" dirty="0" smtClean="0">
                <a:latin typeface="Calibri"/>
                <a:ea typeface="ＭＳ Ｐゴシック" pitchFamily="34" charset="-128"/>
                <a:cs typeface="Calibri"/>
              </a:rPr>
              <a:t>10</a:t>
            </a:r>
            <a:r>
              <a:rPr lang="en-US" kern="1200" dirty="0" smtClean="0">
                <a:solidFill>
                  <a:schemeClr val="tx1"/>
                </a:solidFill>
                <a:effectLst/>
                <a:latin typeface="Calibri"/>
                <a:cs typeface="Calibri"/>
              </a:rPr>
              <a:t>–</a:t>
            </a:r>
            <a:r>
              <a:rPr lang="en-US" altLang="en-US" i="1" dirty="0" smtClean="0">
                <a:latin typeface="Calibri"/>
                <a:ea typeface="ＭＳ Ｐゴシック" pitchFamily="34" charset="-128"/>
                <a:cs typeface="Calibri"/>
              </a:rPr>
              <a:t>12 </a:t>
            </a:r>
            <a:r>
              <a:rPr lang="en-US" altLang="en-US" i="1" dirty="0">
                <a:latin typeface="Calibri"/>
                <a:ea typeface="ＭＳ Ｐゴシック" pitchFamily="34" charset="-128"/>
                <a:cs typeface="Calibri"/>
              </a:rPr>
              <a:t>minutes to allow sufficient time for other parts of the module</a:t>
            </a:r>
            <a:r>
              <a:rPr lang="en-US" altLang="en-US" i="1" dirty="0" smtClean="0">
                <a:latin typeface="Calibri"/>
                <a:ea typeface="ＭＳ Ｐゴシック" pitchFamily="34" charset="-128"/>
                <a:cs typeface="Calibri"/>
              </a:rPr>
              <a:t>. </a:t>
            </a:r>
            <a:r>
              <a:rPr lang="en-US" altLang="en-US" i="1" dirty="0">
                <a:latin typeface="Calibri"/>
                <a:ea typeface="ＭＳ Ｐゴシック" pitchFamily="34" charset="-128"/>
                <a:cs typeface="Calibri"/>
              </a:rPr>
              <a:t>If needed, remind groups that there will be more time for discussion throughout the session.</a:t>
            </a:r>
          </a:p>
          <a:p>
            <a:pPr marL="350207" indent="-350207">
              <a:defRPr/>
            </a:pPr>
            <a:endParaRPr lang="en-US" altLang="en-US" i="1" dirty="0" smtClean="0">
              <a:ea typeface="ＭＳ Ｐゴシック" pitchFamily="34" charset="-128"/>
            </a:endParaRPr>
          </a:p>
        </p:txBody>
      </p:sp>
      <p:sp>
        <p:nvSpPr>
          <p:cNvPr id="192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34180D35-E762-4583-A31D-F90399ADFF7F}" type="slidenum">
              <a:rPr lang="en-US" altLang="en-US" smtClean="0">
                <a:latin typeface="Arial" pitchFamily="34" charset="0"/>
                <a:cs typeface="Arial" pitchFamily="34" charset="0"/>
              </a:rPr>
              <a:pPr/>
              <a:t>7</a:t>
            </a:fld>
            <a:endParaRPr lang="en-US" altLang="en-US" dirty="0" smtClean="0">
              <a:latin typeface="Arial" pitchFamily="34" charset="0"/>
              <a:cs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itchFamily="34" charset="-128"/>
              </a:rPr>
              <a:t>Read the slide.</a:t>
            </a:r>
          </a:p>
          <a:p>
            <a:endParaRPr lang="en-US" altLang="en-US" dirty="0" smtClean="0">
              <a:ea typeface="ＭＳ Ｐゴシック" pitchFamily="34"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ea typeface="ＭＳ Ｐゴシック" pitchFamily="34" charset="-128"/>
              </a:rPr>
              <a:t>Quote and information from</a:t>
            </a:r>
            <a:r>
              <a:rPr lang="en-US" altLang="en-US" baseline="0" dirty="0" smtClean="0">
                <a:ea typeface="ＭＳ Ｐゴシック" pitchFamily="34" charset="-128"/>
              </a:rPr>
              <a:t> the </a:t>
            </a:r>
            <a:r>
              <a:rPr lang="en-US" altLang="en-US" dirty="0" smtClean="0">
                <a:ea typeface="ＭＳ Ｐゴシック" pitchFamily="34" charset="-128"/>
              </a:rPr>
              <a:t>NCII Intensive Intervention</a:t>
            </a:r>
            <a:r>
              <a:rPr lang="en-US" altLang="en-US" dirty="0">
                <a:ea typeface="ＭＳ Ｐゴシック" pitchFamily="34" charset="-128"/>
              </a:rPr>
              <a:t> </a:t>
            </a:r>
            <a:r>
              <a:rPr lang="en-US" altLang="en-US" dirty="0" smtClean="0">
                <a:ea typeface="ＭＳ Ｐゴシック" pitchFamily="34" charset="-128"/>
              </a:rPr>
              <a:t>module.</a:t>
            </a:r>
          </a:p>
          <a:p>
            <a:endParaRPr lang="en-US" altLang="en-US" dirty="0" smtClean="0">
              <a:ea typeface="ＭＳ Ｐゴシック" pitchFamily="34" charset="-128"/>
            </a:endParaRPr>
          </a:p>
        </p:txBody>
      </p:sp>
      <p:sp>
        <p:nvSpPr>
          <p:cNvPr id="253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E6984E0C-3A31-4729-9DA1-5A1CBE8345CB}" type="slidenum">
              <a:rPr lang="en-US" altLang="en-US" smtClean="0">
                <a:latin typeface="Arial" pitchFamily="34" charset="0"/>
                <a:cs typeface="Arial" pitchFamily="34" charset="0"/>
              </a:rPr>
              <a:pPr/>
              <a:t>70</a:t>
            </a:fld>
            <a:endParaRPr lang="en-US" altLang="en-US" dirty="0" smtClean="0">
              <a:latin typeface="Arial" pitchFamily="34" charset="0"/>
              <a:cs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defRPr/>
            </a:pPr>
            <a:r>
              <a:rPr lang="en-US" dirty="0" smtClean="0">
                <a:ea typeface="ＭＳ Ｐゴシック" pitchFamily="34" charset="-128"/>
              </a:rPr>
              <a:t>Before we can analyze data to make instructional decisions, we need to use the data we collect to establish a baseline and set a goal. For more information on progress monitoring, see </a:t>
            </a:r>
            <a:r>
              <a:rPr lang="en-US" i="1" dirty="0" smtClean="0">
                <a:ea typeface="ＭＳ Ｐゴシック" pitchFamily="34" charset="-128"/>
              </a:rPr>
              <a:t>Module 3: Supplemental Instruction.</a:t>
            </a:r>
          </a:p>
          <a:p>
            <a:pPr>
              <a:lnSpc>
                <a:spcPct val="110000"/>
              </a:lnSpc>
              <a:defRPr/>
            </a:pPr>
            <a:endParaRPr lang="en-US" i="1" dirty="0" smtClean="0">
              <a:ea typeface="ＭＳ Ｐゴシック" pitchFamily="34" charset="-128"/>
            </a:endParaRPr>
          </a:p>
          <a:p>
            <a:pPr>
              <a:lnSpc>
                <a:spcPct val="110000"/>
              </a:lnSpc>
              <a:defRPr/>
            </a:pPr>
            <a:r>
              <a:rPr lang="en-US" dirty="0" smtClean="0"/>
              <a:t>There are three approaches to setting goals:</a:t>
            </a:r>
          </a:p>
          <a:p>
            <a:pPr marL="457200" indent="-457200">
              <a:lnSpc>
                <a:spcPct val="110000"/>
              </a:lnSpc>
              <a:buFont typeface="+mj-lt"/>
              <a:buAutoNum type="arabicPeriod"/>
              <a:defRPr/>
            </a:pPr>
            <a:r>
              <a:rPr lang="en-US" dirty="0" smtClean="0"/>
              <a:t>Benchmarking.</a:t>
            </a:r>
          </a:p>
          <a:p>
            <a:pPr marL="457200" indent="-457200">
              <a:lnSpc>
                <a:spcPct val="110000"/>
              </a:lnSpc>
              <a:buFont typeface="+mj-lt"/>
              <a:buAutoNum type="arabicPeriod"/>
              <a:defRPr/>
            </a:pPr>
            <a:r>
              <a:rPr lang="en-US" dirty="0" smtClean="0"/>
              <a:t>National norms for weekly ROI.</a:t>
            </a:r>
          </a:p>
          <a:p>
            <a:pPr marL="457200" indent="-457200">
              <a:lnSpc>
                <a:spcPct val="110000"/>
              </a:lnSpc>
              <a:buFont typeface="+mj-lt"/>
              <a:buAutoNum type="arabicPeriod"/>
              <a:defRPr/>
            </a:pPr>
            <a:r>
              <a:rPr lang="en-US" dirty="0" smtClean="0"/>
              <a:t>Intra-individual framework.</a:t>
            </a:r>
          </a:p>
          <a:p>
            <a:pPr>
              <a:defRPr/>
            </a:pPr>
            <a:endParaRPr lang="en-US" i="1" dirty="0" smtClean="0">
              <a:ea typeface="ＭＳ Ｐゴシック" pitchFamily="34" charset="-128"/>
            </a:endParaRPr>
          </a:p>
          <a:p>
            <a:pPr>
              <a:defRPr/>
            </a:pPr>
            <a:endParaRPr lang="en-US" i="0" dirty="0" smtClean="0">
              <a:ea typeface="ＭＳ Ｐゴシック" pitchFamily="34" charset="-128"/>
            </a:endParaRPr>
          </a:p>
        </p:txBody>
      </p:sp>
      <p:sp>
        <p:nvSpPr>
          <p:cNvPr id="254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D623A66A-03F8-456E-A88D-36E510F20AE4}" type="slidenum">
              <a:rPr lang="en-US" altLang="en-US" smtClean="0">
                <a:solidFill>
                  <a:srgbClr val="000000"/>
                </a:solidFill>
                <a:latin typeface="Arial" pitchFamily="34" charset="0"/>
                <a:cs typeface="Arial" pitchFamily="34" charset="0"/>
              </a:rPr>
              <a:pPr/>
              <a:t>71</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i="1" dirty="0" smtClean="0">
                <a:ea typeface="ＭＳ Ｐゴシック" pitchFamily="34" charset="-128"/>
              </a:rPr>
              <a:t>Read the slide.</a:t>
            </a:r>
          </a:p>
          <a:p>
            <a:endParaRPr lang="en-US" altLang="en-US" i="1" dirty="0" smtClean="0">
              <a:ea typeface="ＭＳ Ｐゴシック" pitchFamily="34" charset="-128"/>
            </a:endParaRPr>
          </a:p>
          <a:p>
            <a:endParaRPr lang="en-US" altLang="en-US" i="1" dirty="0" smtClean="0">
              <a:ea typeface="ＭＳ Ｐゴシック" pitchFamily="34" charset="-128"/>
            </a:endParaRPr>
          </a:p>
          <a:p>
            <a:endParaRPr lang="en-US" altLang="en-US" i="1" dirty="0" smtClean="0">
              <a:ea typeface="ＭＳ Ｐゴシック" pitchFamily="34" charset="-128"/>
            </a:endParaRPr>
          </a:p>
        </p:txBody>
      </p:sp>
      <p:sp>
        <p:nvSpPr>
          <p:cNvPr id="256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DB25F16C-9038-4562-ADD7-296B9A1570F7}" type="slidenum">
              <a:rPr lang="en-US" altLang="en-US" smtClean="0">
                <a:latin typeface="Arial" pitchFamily="34" charset="0"/>
                <a:cs typeface="Arial" pitchFamily="34" charset="0"/>
              </a:rPr>
              <a:pPr/>
              <a:t>72</a:t>
            </a:fld>
            <a:endParaRPr lang="en-US" altLang="en-US" dirty="0" smtClean="0">
              <a:latin typeface="Arial" pitchFamily="34" charset="0"/>
              <a:cs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In this section, you will learn how to conduct</a:t>
            </a:r>
            <a:r>
              <a:rPr lang="en-US" altLang="en-US" baseline="0" dirty="0" smtClean="0">
                <a:ea typeface="ＭＳ Ｐゴシック" pitchFamily="34" charset="-128"/>
              </a:rPr>
              <a:t> diagnostic assessments as a way to identify students’ individual learning needs.</a:t>
            </a:r>
            <a:endParaRPr lang="en-US" altLang="en-US" dirty="0" smtClean="0">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914400">
              <a:lnSpc>
                <a:spcPct val="110000"/>
              </a:lnSpc>
              <a:defRPr/>
            </a:pPr>
            <a:r>
              <a:rPr lang="en-US" i="1" dirty="0" smtClean="0"/>
              <a:t>Animated slide—click on “”diagnostic” to circle the</a:t>
            </a:r>
            <a:r>
              <a:rPr lang="en-US" i="1" baseline="0" dirty="0" smtClean="0"/>
              <a:t> d</a:t>
            </a:r>
            <a:r>
              <a:rPr lang="en-US" i="1" dirty="0" smtClean="0"/>
              <a:t>iagnostic row.</a:t>
            </a:r>
          </a:p>
          <a:p>
            <a:pPr defTabSz="914400">
              <a:lnSpc>
                <a:spcPct val="110000"/>
              </a:lnSpc>
              <a:defRPr/>
            </a:pPr>
            <a:endParaRPr lang="en-US" dirty="0" smtClean="0"/>
          </a:p>
          <a:p>
            <a:pPr defTabSz="914400">
              <a:lnSpc>
                <a:spcPct val="110000"/>
              </a:lnSpc>
              <a:defRPr/>
            </a:pPr>
            <a:r>
              <a:rPr lang="en-US" dirty="0" smtClean="0"/>
              <a:t>You</a:t>
            </a:r>
            <a:r>
              <a:rPr lang="en-US" baseline="0" dirty="0" smtClean="0"/>
              <a:t> will </a:t>
            </a:r>
            <a:r>
              <a:rPr lang="en-US" dirty="0" smtClean="0"/>
              <a:t>remember that we discussed three different types of assessment. At the intensive level, teachers need to administer diagnostic assessments. </a:t>
            </a:r>
          </a:p>
          <a:p>
            <a:pPr marL="171450" indent="-171450" defTabSz="914400">
              <a:lnSpc>
                <a:spcPct val="110000"/>
              </a:lnSpc>
              <a:buFont typeface="Arial"/>
              <a:buChar char="•"/>
              <a:defRPr/>
            </a:pPr>
            <a:r>
              <a:rPr lang="en-US" dirty="0" smtClean="0"/>
              <a:t>Summative assessments are typically administered after instruction and tell us what a student learned (e.g., end-of-chapter tests, high-stakes tests, final exams). </a:t>
            </a:r>
          </a:p>
          <a:p>
            <a:pPr marL="171450" indent="-171450" defTabSz="914400">
              <a:lnSpc>
                <a:spcPct val="110000"/>
              </a:lnSpc>
              <a:buFont typeface="Arial"/>
              <a:buChar char="•"/>
              <a:defRPr/>
            </a:pPr>
            <a:r>
              <a:rPr lang="en-US" b="1" dirty="0" smtClean="0"/>
              <a:t>Diagnostic assessments </a:t>
            </a:r>
            <a:r>
              <a:rPr lang="en-US" dirty="0" smtClean="0"/>
              <a:t>measure current knowledge and skills for the purpose of planning instruction (e.g., what to teach, selecting an intervention).</a:t>
            </a:r>
          </a:p>
          <a:p>
            <a:pPr marL="171450" indent="-171450" defTabSz="914400">
              <a:lnSpc>
                <a:spcPct val="110000"/>
              </a:lnSpc>
              <a:buFont typeface="Arial"/>
              <a:buChar char="•"/>
              <a:defRPr/>
            </a:pPr>
            <a:r>
              <a:rPr lang="en-US" dirty="0" smtClean="0"/>
              <a:t>Formative assessments are administered during instruction and tell us how well students are responding to instruction (e.g., mastery measures, general outcome measures).</a:t>
            </a:r>
          </a:p>
          <a:p>
            <a:pPr defTabSz="914400">
              <a:lnSpc>
                <a:spcPct val="110000"/>
              </a:lnSpc>
              <a:defRPr/>
            </a:pPr>
            <a:r>
              <a:rPr lang="en-US" dirty="0" smtClean="0">
                <a:ea typeface="ＭＳ Ｐゴシック" pitchFamily="34" charset="-128"/>
              </a:rPr>
              <a:t/>
            </a:r>
            <a:br>
              <a:rPr lang="en-US" dirty="0" smtClean="0">
                <a:ea typeface="ＭＳ Ｐゴシック" pitchFamily="34" charset="-128"/>
              </a:rPr>
            </a:br>
            <a:r>
              <a:rPr lang="en-US" dirty="0" smtClean="0">
                <a:ea typeface="ＭＳ Ｐゴシック" pitchFamily="34" charset="-128"/>
              </a:rPr>
              <a:t>At the intensive level, this process should also be diagnostic, meaning that it should be able to indicate to teachers precisely where the student’s deficit area lies. This data will allow the interventionist to individualize and adapt the intervention to the student’s specific area of need. For example, a student may receive core or supplemental instruction in geometry or fractions but intensive instruction in place value concepts, based on their data. This data should inform teachers’ instructional practices and planning.  </a:t>
            </a:r>
          </a:p>
          <a:p>
            <a:pPr defTabSz="914400">
              <a:defRPr/>
            </a:pPr>
            <a:endParaRPr lang="en-US" dirty="0" smtClean="0"/>
          </a:p>
        </p:txBody>
      </p:sp>
      <p:sp>
        <p:nvSpPr>
          <p:cNvPr id="258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88449ED7-FAD5-4FD2-AD65-534819FFA42D}" type="slidenum">
              <a:rPr lang="en-US" altLang="en-US" smtClean="0">
                <a:latin typeface="Arial" pitchFamily="34" charset="0"/>
                <a:cs typeface="Arial" pitchFamily="34" charset="0"/>
              </a:rPr>
              <a:pPr/>
              <a:t>74</a:t>
            </a:fld>
            <a:endParaRPr lang="en-US" altLang="en-US" dirty="0" smtClean="0">
              <a:latin typeface="Arial" pitchFamily="34" charset="0"/>
              <a:cs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If the student’s progress is deemed insufficient</a:t>
            </a:r>
            <a:r>
              <a:rPr lang="en-US" altLang="en-US" baseline="0" dirty="0" smtClean="0">
                <a:ea typeface="ＭＳ Ｐゴシック" pitchFamily="34" charset="-128"/>
              </a:rPr>
              <a:t> after receiving the intensified intervention,</a:t>
            </a:r>
            <a:r>
              <a:rPr lang="en-US" altLang="en-US" dirty="0" smtClean="0">
                <a:ea typeface="ＭＳ Ｐゴシック" pitchFamily="34" charset="-128"/>
              </a:rPr>
              <a:t> the team uses progress-monitoring data along with diagnostic assessment and analysis to determine the student’s specific area of need in order to individualize the intervention. Later in the module, we will look at an example of how diagnostic assessment and adaptation guides intervention instruction and student progress.</a:t>
            </a:r>
          </a:p>
          <a:p>
            <a:pPr>
              <a:lnSpc>
                <a:spcPct val="110000"/>
              </a:lnSpc>
            </a:pPr>
            <a:r>
              <a:rPr lang="en-US" altLang="en-US" dirty="0" smtClean="0">
                <a:ea typeface="ＭＳ Ｐゴシック" pitchFamily="34" charset="-128"/>
              </a:rPr>
              <a:t> </a:t>
            </a:r>
          </a:p>
          <a:p>
            <a:pPr marL="0" marR="0" indent="0" algn="l" defTabSz="457200" rtl="0" eaLnBrk="0" fontAlgn="base" latinLnBrk="0" hangingPunct="0">
              <a:lnSpc>
                <a:spcPct val="110000"/>
              </a:lnSpc>
              <a:spcBef>
                <a:spcPct val="30000"/>
              </a:spcBef>
              <a:spcAft>
                <a:spcPct val="0"/>
              </a:spcAft>
              <a:buClrTx/>
              <a:buSzTx/>
              <a:buFontTx/>
              <a:buNone/>
              <a:tabLst/>
              <a:defRPr/>
            </a:pPr>
            <a:r>
              <a:rPr lang="en-US" altLang="en-US" dirty="0" smtClean="0">
                <a:ea typeface="ＭＳ Ｐゴシック" pitchFamily="34" charset="-128"/>
              </a:rPr>
              <a:t>You can think of diagnostic assessment as similar to a doctor looking at X-rays. The screening test tells the doctor whether you are healthy for your age. The doctor may prescribe medication for you and continue to monitor you. If you are still not showing improvement, the diagnostic test will tell the doctor specifically what needs to be addressed and they can adjust the medication or treatment plan accordingly in order to meet your specific need. </a:t>
            </a:r>
          </a:p>
          <a:p>
            <a:endParaRPr lang="en-US" altLang="en-US" dirty="0" smtClean="0">
              <a:ea typeface="ＭＳ Ｐゴシック" pitchFamily="34" charset="-128"/>
            </a:endParaRPr>
          </a:p>
        </p:txBody>
      </p:sp>
      <p:sp>
        <p:nvSpPr>
          <p:cNvPr id="259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C2843C2A-9229-4580-A5B6-2503C783BDDC}" type="slidenum">
              <a:rPr lang="en-US" altLang="en-US" smtClean="0">
                <a:latin typeface="Arial" pitchFamily="34" charset="0"/>
                <a:cs typeface="Arial" pitchFamily="34" charset="0"/>
              </a:rPr>
              <a:pPr/>
              <a:t>75</a:t>
            </a:fld>
            <a:endParaRPr lang="en-US" altLang="en-US" dirty="0" smtClean="0">
              <a:latin typeface="Arial" pitchFamily="34" charset="0"/>
              <a:cs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In this section, you will learn how to intensify your supplemental or intensive intervention to address your</a:t>
            </a:r>
            <a:r>
              <a:rPr lang="en-US" altLang="en-US" baseline="0" dirty="0" smtClean="0">
                <a:ea typeface="ＭＳ Ｐゴシック" pitchFamily="34" charset="-128"/>
              </a:rPr>
              <a:t> students’ specific learning needs as identified by their diagnostic assessment(s). </a:t>
            </a:r>
            <a:endParaRPr lang="en-US" altLang="en-US" dirty="0" smtClean="0">
              <a:ea typeface="ＭＳ Ｐゴシック"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solidFill>
                  <a:srgbClr val="1A1A1A"/>
                </a:solidFill>
                <a:latin typeface="Calibri"/>
                <a:ea typeface="ＭＳ Ｐゴシック" pitchFamily="34" charset="-128"/>
                <a:cs typeface="Calibri"/>
              </a:rPr>
              <a:t>One way to think about Intensive Intervention is to think about the process a chef uses when cooking.</a:t>
            </a:r>
          </a:p>
          <a:p>
            <a:pPr>
              <a:lnSpc>
                <a:spcPct val="110000"/>
              </a:lnSpc>
            </a:pPr>
            <a:endParaRPr lang="en-US" altLang="en-US" dirty="0" smtClean="0">
              <a:solidFill>
                <a:srgbClr val="1A1A1A"/>
              </a:solidFill>
              <a:latin typeface="Calibri"/>
              <a:ea typeface="ＭＳ Ｐゴシック" pitchFamily="34" charset="-128"/>
              <a:cs typeface="Calibri"/>
            </a:endParaRPr>
          </a:p>
          <a:p>
            <a:pPr>
              <a:lnSpc>
                <a:spcPct val="110000"/>
              </a:lnSpc>
            </a:pPr>
            <a:r>
              <a:rPr lang="en-US" altLang="en-US" dirty="0" smtClean="0">
                <a:solidFill>
                  <a:srgbClr val="1A1A1A"/>
                </a:solidFill>
                <a:latin typeface="Calibri"/>
                <a:ea typeface="ＭＳ Ｐゴシック" pitchFamily="34" charset="-128"/>
                <a:cs typeface="Calibri"/>
              </a:rPr>
              <a:t>The process of using progress monitoring to continually adapt and individualize instruction is similar to that of a chef preparing a meal.  Everyone gets spaghetti (universal level), some of those students will need additional support, but their foundation remains (supplemental).  Some students may need additional strategies to intensity instruction, such as smaller group size (symbolized by the smaller portion size) and different setting (symbolized in the picture by the square bowl instead of the original round bowl). The teacher then administers diagnostic assessments to see where the student’s specific needs lie, and may adapt instruction (see adaptation picture), then further individualize the intervention based on student needs. This process continues based on the students’ response to instruction as assessed by continued progress monitoring.    </a:t>
            </a:r>
          </a:p>
          <a:p>
            <a:endParaRPr lang="en-US" altLang="en-US" dirty="0" smtClean="0">
              <a:solidFill>
                <a:srgbClr val="1A1A1A"/>
              </a:solidFill>
              <a:latin typeface="ITCFranklinGothicStd-Book"/>
              <a:ea typeface="ＭＳ Ｐゴシック" pitchFamily="34" charset="-128"/>
            </a:endParaRPr>
          </a:p>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261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1D8C2A8E-1D75-41A8-A268-A33D67DA75CB}" type="slidenum">
              <a:rPr lang="en-US" altLang="en-US" smtClean="0">
                <a:latin typeface="Arial" pitchFamily="34" charset="0"/>
                <a:cs typeface="Arial" pitchFamily="34" charset="0"/>
              </a:rPr>
              <a:pPr/>
              <a:t>77</a:t>
            </a:fld>
            <a:endParaRPr lang="en-US" altLang="en-US" smtClean="0">
              <a:latin typeface="Arial" pitchFamily="34" charset="0"/>
              <a:cs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solidFill>
                  <a:srgbClr val="1A1A1A"/>
                </a:solidFill>
                <a:latin typeface="Calibri"/>
                <a:ea typeface="ＭＳ Ｐゴシック" pitchFamily="34" charset="-128"/>
                <a:cs typeface="Calibri"/>
              </a:rPr>
              <a:t>Using multiple data sources, the teacher or team makes adaptations to the intervention program to target a very specific need. Strategies for intensifying instruction can occur along quantitative lines as described earlier (such as change in group size, setting, or interventionist) as a first step to the intensification process. However, they are not sufficient to facilitate progress for students with the most intensive needs. Qualitative adaptations may also be made to the intervention to alter the way the content is delivered by more carefully selecting target areas aligned with the students’ needs. </a:t>
            </a:r>
          </a:p>
          <a:p>
            <a:pPr>
              <a:lnSpc>
                <a:spcPct val="110000"/>
              </a:lnSpc>
            </a:pPr>
            <a:endParaRPr lang="en-US" altLang="en-US" dirty="0" smtClean="0">
              <a:solidFill>
                <a:srgbClr val="1A1A1A"/>
              </a:solidFill>
              <a:latin typeface="Calibri"/>
              <a:ea typeface="ＭＳ Ｐゴシック" pitchFamily="34" charset="-128"/>
              <a:cs typeface="Calibri"/>
            </a:endParaRPr>
          </a:p>
          <a:p>
            <a:pPr>
              <a:lnSpc>
                <a:spcPct val="110000"/>
              </a:lnSpc>
            </a:pPr>
            <a:r>
              <a:rPr lang="en-US" altLang="en-US" dirty="0" smtClean="0">
                <a:solidFill>
                  <a:srgbClr val="1A1A1A"/>
                </a:solidFill>
                <a:latin typeface="Calibri"/>
                <a:ea typeface="ＭＳ Ｐゴシック" pitchFamily="34" charset="-128"/>
                <a:cs typeface="Calibri"/>
              </a:rPr>
              <a:t>The process of using progress monitoring to continually adapt and intensify instruction is shown above. </a:t>
            </a:r>
            <a:r>
              <a:rPr lang="en-US" altLang="en-US" i="1" dirty="0" smtClean="0">
                <a:solidFill>
                  <a:srgbClr val="1A1A1A"/>
                </a:solidFill>
                <a:latin typeface="Calibri"/>
                <a:ea typeface="ＭＳ Ｐゴシック" pitchFamily="34" charset="-128"/>
                <a:cs typeface="Calibri"/>
              </a:rPr>
              <a:t>(Discuss the different stages and what this looks like in the classroom.)</a:t>
            </a:r>
          </a:p>
          <a:p>
            <a:endParaRPr lang="en-US" altLang="en-US" dirty="0" smtClean="0">
              <a:solidFill>
                <a:srgbClr val="1A1A1A"/>
              </a:solidFill>
              <a:latin typeface="ITCFranklinGothicStd-Book"/>
              <a:ea typeface="ＭＳ Ｐゴシック" pitchFamily="34" charset="-128"/>
            </a:endParaRPr>
          </a:p>
          <a:p>
            <a:endParaRPr lang="en-US" altLang="en-US" dirty="0" smtClean="0">
              <a:solidFill>
                <a:srgbClr val="1A1A1A"/>
              </a:solidFill>
              <a:latin typeface="ITCFranklinGothicStd-Book"/>
              <a:ea typeface="ＭＳ Ｐゴシック" pitchFamily="34" charset="-128"/>
            </a:endParaRPr>
          </a:p>
        </p:txBody>
      </p:sp>
      <p:sp>
        <p:nvSpPr>
          <p:cNvPr id="262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D6B73FD0-4858-4D60-A30F-36A7D9790EF0}" type="slidenum">
              <a:rPr lang="en-US" altLang="en-US" smtClean="0">
                <a:latin typeface="Arial" pitchFamily="34" charset="0"/>
                <a:cs typeface="Arial" pitchFamily="34" charset="0"/>
              </a:rPr>
              <a:pPr/>
              <a:t>78</a:t>
            </a:fld>
            <a:endParaRPr lang="en-US" altLang="en-US" smtClean="0">
              <a:latin typeface="Arial" pitchFamily="34" charset="0"/>
              <a:cs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While discussing MTSS, note that the progression of supports provided at each MTSS level can be and should be aligned with the grade-level CCSS-M standard. As you move along the continuum, the supports increase. Right now, we are focused on universal instruction.  However, you can take the CCSS-M grade-level standard and apply it through the different MTSS levels to increase learning supports and help unlock that grade-level standard for students.</a:t>
            </a:r>
          </a:p>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263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1C389EA0-17A4-43C0-BA58-6F277C6D84DE}" type="slidenum">
              <a:rPr lang="en-US" altLang="en-US" smtClean="0">
                <a:latin typeface="Arial" pitchFamily="34" charset="0"/>
                <a:cs typeface="Arial" pitchFamily="34" charset="0"/>
              </a:rPr>
              <a:pPr/>
              <a:t>79</a:t>
            </a:fld>
            <a:endParaRPr lang="en-US" altLang="en-US"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itchFamily="34" charset="-128"/>
              </a:rPr>
              <a:t>Give participants time to read the two bullets on the slide. </a:t>
            </a:r>
          </a:p>
          <a:p>
            <a:endParaRPr lang="en-US" altLang="en-US" dirty="0" smtClean="0">
              <a:ea typeface="ＭＳ Ｐゴシック" pitchFamily="34" charset="-128"/>
            </a:endParaRPr>
          </a:p>
          <a:p>
            <a:endParaRPr lang="en-US" altLang="en-US" i="1" dirty="0" smtClean="0">
              <a:ea typeface="ＭＳ Ｐゴシック" pitchFamily="34" charset="-128"/>
            </a:endParaRPr>
          </a:p>
          <a:p>
            <a:endParaRPr lang="en-US" altLang="en-US" dirty="0" smtClean="0">
              <a:ea typeface="ＭＳ Ｐゴシック"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i="1" dirty="0" smtClean="0">
                <a:ea typeface="ＭＳ Ｐゴシック" pitchFamily="34" charset="-128"/>
              </a:rPr>
              <a:t>Read the slide</a:t>
            </a:r>
            <a:r>
              <a:rPr lang="en-US" altLang="en-US" dirty="0" smtClean="0">
                <a:ea typeface="ＭＳ Ｐゴシック" pitchFamily="34" charset="-128"/>
              </a:rPr>
              <a:t>.  </a:t>
            </a:r>
          </a:p>
          <a:p>
            <a:pPr>
              <a:lnSpc>
                <a:spcPct val="110000"/>
              </a:lnSpc>
            </a:pPr>
            <a:r>
              <a:rPr lang="en-US" altLang="en-US" dirty="0" smtClean="0">
                <a:ea typeface="ＭＳ Ｐゴシック" pitchFamily="34" charset="-128"/>
              </a:rPr>
              <a:t>Teachers can adapt their instruction in several ways to make it more intense. This is an overview of the principles teachers should use to intensify their instruction based on student data. We will look at each of these principles in more detail later in the module.</a:t>
            </a:r>
          </a:p>
          <a:p>
            <a:endParaRPr lang="en-US" altLang="en-US" dirty="0" smtClean="0">
              <a:ea typeface="ＭＳ Ｐゴシック" pitchFamily="34" charset="-128"/>
            </a:endParaRPr>
          </a:p>
        </p:txBody>
      </p:sp>
      <p:sp>
        <p:nvSpPr>
          <p:cNvPr id="264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FECC60D9-8468-4AB6-A95E-E3E874CAB986}" type="slidenum">
              <a:rPr lang="en-US" altLang="en-US" smtClean="0">
                <a:solidFill>
                  <a:srgbClr val="000000"/>
                </a:solidFill>
                <a:latin typeface="Arial" pitchFamily="34" charset="0"/>
                <a:cs typeface="Arial" pitchFamily="34" charset="0"/>
              </a:rPr>
              <a:pPr/>
              <a:t>80</a:t>
            </a:fld>
            <a:endParaRPr lang="en-US" altLang="en-US" dirty="0" smtClean="0">
              <a:solidFill>
                <a:srgbClr val="000000"/>
              </a:solidFill>
              <a:latin typeface="Arial" pitchFamily="34" charset="0"/>
              <a:cs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nSpc>
                <a:spcPct val="110000"/>
              </a:lnSpc>
              <a:defRPr/>
            </a:pPr>
            <a:r>
              <a:rPr lang="en-US" dirty="0" smtClean="0"/>
              <a:t>Watch as one school describes their process for developing an </a:t>
            </a:r>
            <a:r>
              <a:rPr lang="en-US" dirty="0" err="1" smtClean="0"/>
              <a:t>RtI</a:t>
            </a:r>
            <a:r>
              <a:rPr lang="en-US" dirty="0" smtClean="0"/>
              <a:t> </a:t>
            </a:r>
            <a:r>
              <a:rPr lang="en-US" dirty="0"/>
              <a:t>f</a:t>
            </a:r>
            <a:r>
              <a:rPr lang="en-US" dirty="0" smtClean="0"/>
              <a:t>ramework for math intervention in their school (http://www.youtube.com/watch?v=vxYHecsTPhM). </a:t>
            </a:r>
          </a:p>
          <a:p>
            <a:pPr>
              <a:lnSpc>
                <a:spcPct val="110000"/>
              </a:lnSpc>
              <a:defRPr/>
            </a:pPr>
            <a:endParaRPr lang="en-US" b="1" dirty="0" smtClean="0"/>
          </a:p>
          <a:p>
            <a:pPr>
              <a:lnSpc>
                <a:spcPct val="110000"/>
              </a:lnSpc>
              <a:defRPr/>
            </a:pPr>
            <a:r>
              <a:rPr lang="en-US" dirty="0" smtClean="0"/>
              <a:t>Discussion Questions:</a:t>
            </a:r>
          </a:p>
          <a:p>
            <a:pPr marL="171450" indent="-171450">
              <a:lnSpc>
                <a:spcPct val="110000"/>
              </a:lnSpc>
              <a:buFont typeface="Arial"/>
              <a:buChar char="•"/>
              <a:defRPr/>
            </a:pPr>
            <a:r>
              <a:rPr lang="en-US" dirty="0" smtClean="0"/>
              <a:t>What were some of the key changes the school made to implement </a:t>
            </a:r>
            <a:r>
              <a:rPr lang="en-US" dirty="0" err="1" smtClean="0"/>
              <a:t>RtI</a:t>
            </a:r>
            <a:r>
              <a:rPr lang="en-US" dirty="0" smtClean="0"/>
              <a:t> in math?</a:t>
            </a:r>
          </a:p>
          <a:p>
            <a:pPr marL="171450" indent="-171450">
              <a:lnSpc>
                <a:spcPct val="110000"/>
              </a:lnSpc>
              <a:buFont typeface="Arial"/>
              <a:buChar char="•"/>
              <a:defRPr/>
            </a:pPr>
            <a:r>
              <a:rPr lang="en-US" dirty="0" smtClean="0"/>
              <a:t>What was their purpose or impetus for adapting this framework?</a:t>
            </a:r>
          </a:p>
          <a:p>
            <a:pPr marL="171450" indent="-171450">
              <a:lnSpc>
                <a:spcPct val="110000"/>
              </a:lnSpc>
              <a:buFont typeface="Arial"/>
              <a:buChar char="•"/>
              <a:defRPr/>
            </a:pPr>
            <a:r>
              <a:rPr lang="en-US" dirty="0" smtClean="0"/>
              <a:t>What is their process for identifying students to participate in interventions?</a:t>
            </a:r>
          </a:p>
          <a:p>
            <a:pPr marL="171450" indent="-171450">
              <a:buFont typeface="Arial"/>
              <a:buChar char="•"/>
              <a:defRPr/>
            </a:pPr>
            <a:endParaRPr lang="en-US" dirty="0" smtClean="0"/>
          </a:p>
        </p:txBody>
      </p:sp>
      <p:sp>
        <p:nvSpPr>
          <p:cNvPr id="265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041DFCD7-6374-4AD9-8F0B-3359198E907E}" type="slidenum">
              <a:rPr lang="en-US" altLang="en-US" smtClean="0">
                <a:latin typeface="Arial" pitchFamily="34" charset="0"/>
                <a:cs typeface="Arial" pitchFamily="34" charset="0"/>
              </a:rPr>
              <a:pPr/>
              <a:t>81</a:t>
            </a:fld>
            <a:endParaRPr lang="en-US" altLang="en-US" dirty="0" smtClean="0">
              <a:latin typeface="Arial" pitchFamily="34" charset="0"/>
              <a:cs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In this section, you will learn how to implement intense interventions.</a:t>
            </a:r>
            <a:r>
              <a:rPr lang="en-US" altLang="en-US" baseline="0" dirty="0" smtClean="0">
                <a:ea typeface="ＭＳ Ｐゴシック" pitchFamily="34" charset="-128"/>
              </a:rPr>
              <a:t> The following slides provide</a:t>
            </a:r>
            <a:r>
              <a:rPr lang="en-US" altLang="en-US" dirty="0" smtClean="0">
                <a:ea typeface="ＭＳ Ｐゴシック" pitchFamily="34" charset="-128"/>
              </a:rPr>
              <a:t> examples of how to make math interventions more intense.</a:t>
            </a:r>
          </a:p>
          <a:p>
            <a:endParaRPr lang="en-US" altLang="en-US" dirty="0" smtClean="0">
              <a:ea typeface="ＭＳ Ｐゴシック" pitchFamily="34" charset="-128"/>
            </a:endParaRPr>
          </a:p>
          <a:p>
            <a:endParaRPr lang="en-US" altLang="en-US" dirty="0" smtClean="0">
              <a:ea typeface="ＭＳ Ｐゴシック" pitchFamily="34" charset="-128"/>
            </a:endParaRPr>
          </a:p>
          <a:p>
            <a:endParaRPr lang="en-US" altLang="en-US" dirty="0" smtClean="0">
              <a:ea typeface="ＭＳ Ｐゴシック"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This slide shows an overview of the process teachers may go through to intensify and adapt their instruction to meet a student’s intense needs. Let’s look at each of these principles in more detail.  </a:t>
            </a:r>
          </a:p>
          <a:p>
            <a:pPr>
              <a:lnSpc>
                <a:spcPct val="110000"/>
              </a:lnSpc>
            </a:pPr>
            <a:endParaRPr lang="en-US" altLang="en-US" dirty="0" smtClean="0">
              <a:ea typeface="ＭＳ Ｐゴシック" pitchFamily="34" charset="-128"/>
            </a:endParaRPr>
          </a:p>
          <a:p>
            <a:pPr>
              <a:lnSpc>
                <a:spcPct val="110000"/>
              </a:lnSpc>
            </a:pPr>
            <a:endParaRPr lang="en-US" altLang="en-US" dirty="0" smtClean="0">
              <a:ea typeface="ＭＳ Ｐゴシック" pitchFamily="34" charset="-128"/>
            </a:endParaRPr>
          </a:p>
        </p:txBody>
      </p:sp>
      <p:sp>
        <p:nvSpPr>
          <p:cNvPr id="267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B1D563FD-0310-4BF6-BD19-EFDC8B214A30}" type="slidenum">
              <a:rPr lang="en-US" altLang="en-US" smtClean="0">
                <a:latin typeface="Arial" pitchFamily="34" charset="0"/>
                <a:cs typeface="Arial" pitchFamily="34" charset="0"/>
              </a:rPr>
              <a:pPr/>
              <a:t>83</a:t>
            </a:fld>
            <a:endParaRPr lang="en-US" altLang="en-US" dirty="0" smtClean="0">
              <a:latin typeface="Arial" pitchFamily="34" charset="0"/>
              <a:cs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itchFamily="34" charset="-128"/>
              </a:rPr>
              <a:t>Read the slide.</a:t>
            </a:r>
          </a:p>
          <a:p>
            <a:endParaRPr lang="en-US" altLang="en-US" i="1" dirty="0" smtClean="0">
              <a:ea typeface="ＭＳ Ｐゴシック" pitchFamily="34" charset="-128"/>
            </a:endParaRPr>
          </a:p>
        </p:txBody>
      </p:sp>
      <p:sp>
        <p:nvSpPr>
          <p:cNvPr id="268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5027DD26-BC0C-4495-A31E-301B41E35345}" type="slidenum">
              <a:rPr lang="en-US" altLang="en-US" smtClean="0">
                <a:latin typeface="Arial" pitchFamily="34" charset="0"/>
                <a:cs typeface="Arial" pitchFamily="34" charset="0"/>
              </a:rPr>
              <a:pPr/>
              <a:t>84</a:t>
            </a:fld>
            <a:endParaRPr lang="en-US" altLang="en-US" dirty="0" smtClean="0">
              <a:latin typeface="Arial" pitchFamily="34" charset="0"/>
              <a:cs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itchFamily="34" charset="-128"/>
              </a:rPr>
              <a:t>Read the slide.</a:t>
            </a:r>
          </a:p>
        </p:txBody>
      </p:sp>
      <p:sp>
        <p:nvSpPr>
          <p:cNvPr id="269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9A526796-1D0B-4FFB-89B8-1E1627CDB604}" type="slidenum">
              <a:rPr lang="en-US" altLang="en-US" smtClean="0">
                <a:latin typeface="Arial" pitchFamily="34" charset="0"/>
                <a:cs typeface="Arial" pitchFamily="34" charset="0"/>
              </a:rPr>
              <a:pPr/>
              <a:t>85</a:t>
            </a:fld>
            <a:endParaRPr lang="en-US" altLang="en-US" dirty="0" smtClean="0">
              <a:latin typeface="Arial" pitchFamily="34" charset="0"/>
              <a:cs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itchFamily="34" charset="-128"/>
              </a:rPr>
              <a:t>Read the slide.</a:t>
            </a:r>
          </a:p>
        </p:txBody>
      </p:sp>
      <p:sp>
        <p:nvSpPr>
          <p:cNvPr id="270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50B09FFE-CB78-47EB-9740-4C091E13A0AF}" type="slidenum">
              <a:rPr lang="en-US" altLang="en-US" smtClean="0">
                <a:latin typeface="Arial" pitchFamily="34" charset="0"/>
                <a:cs typeface="Arial" pitchFamily="34" charset="0"/>
              </a:rPr>
              <a:pPr/>
              <a:t>86</a:t>
            </a:fld>
            <a:endParaRPr lang="en-US" altLang="en-US" dirty="0" smtClean="0">
              <a:latin typeface="Arial" pitchFamily="34" charset="0"/>
              <a:cs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7526E2-B356-4295-9922-C64D2A85F959}" type="slidenum">
              <a:rPr lang="en-US" altLang="en-US" smtClean="0"/>
              <a:pPr>
                <a:defRPr/>
              </a:pPr>
              <a:t>87</a:t>
            </a:fld>
            <a:endParaRPr lang="en-US" altLang="en-US" dirty="0"/>
          </a:p>
        </p:txBody>
      </p:sp>
    </p:spTree>
    <p:extLst>
      <p:ext uri="{BB962C8B-B14F-4D97-AF65-F5344CB8AC3E}">
        <p14:creationId xmlns:p14="http://schemas.microsoft.com/office/powerpoint/2010/main" val="13487795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7526E2-B356-4295-9922-C64D2A85F959}" type="slidenum">
              <a:rPr lang="en-US" altLang="en-US" smtClean="0"/>
              <a:pPr>
                <a:defRPr/>
              </a:pPr>
              <a:t>88</a:t>
            </a:fld>
            <a:endParaRPr lang="en-US" altLang="en-US" dirty="0"/>
          </a:p>
        </p:txBody>
      </p:sp>
    </p:spTree>
    <p:extLst>
      <p:ext uri="{BB962C8B-B14F-4D97-AF65-F5344CB8AC3E}">
        <p14:creationId xmlns:p14="http://schemas.microsoft.com/office/powerpoint/2010/main" val="5692636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i="1" dirty="0" smtClean="0">
                <a:ea typeface="ＭＳ Ｐゴシック" pitchFamily="34" charset="-128"/>
              </a:rPr>
              <a:t>Read the slide</a:t>
            </a:r>
            <a:r>
              <a:rPr lang="en-US" altLang="en-US" dirty="0" smtClean="0">
                <a:ea typeface="ＭＳ Ｐゴシック" pitchFamily="34" charset="-128"/>
              </a:rPr>
              <a:t>. These are just a few examples of manipulatives that students may use to better understand abstract mathematical concepts.</a:t>
            </a:r>
          </a:p>
          <a:p>
            <a:endParaRPr lang="en-US" altLang="en-US" dirty="0" smtClean="0">
              <a:ea typeface="ＭＳ Ｐゴシック" pitchFamily="34" charset="-128"/>
            </a:endParaRPr>
          </a:p>
        </p:txBody>
      </p:sp>
      <p:sp>
        <p:nvSpPr>
          <p:cNvPr id="271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D44F451C-4222-4CCF-ACAF-0727DEC7EEA6}" type="slidenum">
              <a:rPr lang="en-US" altLang="en-US" smtClean="0">
                <a:latin typeface="Arial" pitchFamily="34" charset="0"/>
                <a:cs typeface="Arial" pitchFamily="34" charset="0"/>
              </a:rPr>
              <a:pPr/>
              <a:t>89</a:t>
            </a:fld>
            <a:endParaRPr lang="en-US" altLang="en-US" dirty="0"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The universal level includes high-quality core instruction. The secondary prevention level includes evidence-based intervention(s) of moderate intensity. The intensive prevention level includes individualized intervention(s) of increased intensity for students who show a minimal response to secondary prevention. The go</a:t>
            </a:r>
          </a:p>
          <a:p>
            <a:pPr>
              <a:lnSpc>
                <a:spcPct val="110000"/>
              </a:lnSpc>
            </a:pPr>
            <a:r>
              <a:rPr lang="en-US" altLang="en-US" dirty="0" smtClean="0">
                <a:ea typeface="ＭＳ Ｐゴシック" pitchFamily="34" charset="-128"/>
              </a:rPr>
              <a:t>f MTSS is to help every student access the grade-level standards in a very strong and effective core instructional program that is standards based, data driven, and responsive to student needs. Effective use of data from multiple assessment measures allows teachers to make good decisions about what they teach their students, ensuring that rather than teaching students what they already know, they are</a:t>
            </a:r>
            <a:r>
              <a:rPr lang="en-US" altLang="en-US" baseline="0" dirty="0" smtClean="0">
                <a:ea typeface="ＭＳ Ｐゴシック" pitchFamily="34" charset="-128"/>
              </a:rPr>
              <a:t> able to</a:t>
            </a:r>
            <a:r>
              <a:rPr lang="en-US" altLang="en-US" dirty="0" smtClean="0">
                <a:ea typeface="ＭＳ Ｐゴシック" pitchFamily="34" charset="-128"/>
              </a:rPr>
              <a:t> focus on the things they do</a:t>
            </a:r>
            <a:r>
              <a:rPr lang="en-US" altLang="en-US" baseline="0" dirty="0" smtClean="0">
                <a:ea typeface="ＭＳ Ｐゴシック" pitchFamily="34" charset="-128"/>
              </a:rPr>
              <a:t> not</a:t>
            </a:r>
            <a:r>
              <a:rPr lang="en-US" altLang="en-US" dirty="0" smtClean="0">
                <a:ea typeface="ＭＳ Ｐゴシック" pitchFamily="34" charset="-128"/>
              </a:rPr>
              <a:t> know.</a:t>
            </a:r>
            <a:r>
              <a:rPr lang="en-US" altLang="en-US" baseline="0" dirty="0" smtClean="0">
                <a:ea typeface="ＭＳ Ｐゴシック" pitchFamily="34" charset="-128"/>
              </a:rPr>
              <a:t> It also allows teachers to</a:t>
            </a:r>
            <a:r>
              <a:rPr lang="en-US" altLang="en-US" dirty="0" smtClean="0">
                <a:ea typeface="ＭＳ Ｐゴシック" pitchFamily="34" charset="-128"/>
              </a:rPr>
              <a:t> identify</a:t>
            </a:r>
            <a:r>
              <a:rPr lang="en-US" altLang="en-US" baseline="0" dirty="0" smtClean="0">
                <a:ea typeface="ＭＳ Ｐゴシック" pitchFamily="34" charset="-128"/>
              </a:rPr>
              <a:t> students (</a:t>
            </a:r>
            <a:r>
              <a:rPr lang="en-US" altLang="en-US" dirty="0" smtClean="0">
                <a:ea typeface="ＭＳ Ｐゴシック" pitchFamily="34" charset="-128"/>
              </a:rPr>
              <a:t>especially struggling students) who are not accessing grade-level content well and identify any</a:t>
            </a:r>
            <a:r>
              <a:rPr lang="en-US" altLang="en-US" baseline="0" dirty="0" smtClean="0">
                <a:ea typeface="ＭＳ Ｐゴシック" pitchFamily="34" charset="-128"/>
              </a:rPr>
              <a:t> </a:t>
            </a:r>
            <a:r>
              <a:rPr lang="en-US" altLang="en-US" dirty="0" smtClean="0">
                <a:ea typeface="ＭＳ Ｐゴシック" pitchFamily="34" charset="-128"/>
              </a:rPr>
              <a:t>gaps or holes in their learning. </a:t>
            </a:r>
          </a:p>
          <a:p>
            <a:pPr>
              <a:lnSpc>
                <a:spcPct val="110000"/>
              </a:lnSpc>
            </a:pP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When many people think of MTSS, they imagine this triangle. This triangle represents the three levels of prevention and the percentage of students who would be expected to benefit from these levels of prevention in an effective system. The first or </a:t>
            </a:r>
            <a:r>
              <a:rPr lang="en-US" altLang="en-US" b="1" dirty="0" smtClean="0">
                <a:ea typeface="ＭＳ Ｐゴシック" pitchFamily="34" charset="-128"/>
              </a:rPr>
              <a:t>UNIVERSAL level</a:t>
            </a:r>
            <a:r>
              <a:rPr lang="en-US" altLang="en-US" dirty="0" smtClean="0">
                <a:ea typeface="ＭＳ Ｐゴシック" pitchFamily="34" charset="-128"/>
              </a:rPr>
              <a:t> is indicated in green. It is expected that most students</a:t>
            </a:r>
            <a:r>
              <a:rPr lang="en-US" altLang="en-US" baseline="0" dirty="0" smtClean="0">
                <a:ea typeface="ＭＳ Ｐゴシック" pitchFamily="34" charset="-128"/>
              </a:rPr>
              <a:t> (</a:t>
            </a:r>
            <a:r>
              <a:rPr lang="en-US" altLang="en-US" dirty="0" smtClean="0">
                <a:ea typeface="ＭＳ Ｐゴシック" pitchFamily="34" charset="-128"/>
              </a:rPr>
              <a:t>at least 80</a:t>
            </a:r>
            <a:r>
              <a:rPr lang="en-US" altLang="en-US" dirty="0">
                <a:ea typeface="ＭＳ Ｐゴシック" pitchFamily="34" charset="-128"/>
              </a:rPr>
              <a:t>%</a:t>
            </a:r>
            <a:r>
              <a:rPr lang="en-US" altLang="en-US" baseline="0" dirty="0" smtClean="0">
                <a:ea typeface="ＭＳ Ｐゴシック" pitchFamily="34" charset="-128"/>
              </a:rPr>
              <a:t>)</a:t>
            </a:r>
            <a:r>
              <a:rPr lang="en-US" altLang="en-US" dirty="0" smtClean="0">
                <a:ea typeface="ＭＳ Ｐゴシック" pitchFamily="34" charset="-128"/>
              </a:rPr>
              <a:t> will benefit from differentiated instruction within the core curriculum.</a:t>
            </a:r>
          </a:p>
          <a:p>
            <a:pPr>
              <a:lnSpc>
                <a:spcPct val="110000"/>
              </a:lnSpc>
            </a:pP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The next level</a:t>
            </a:r>
            <a:r>
              <a:rPr lang="en-US" sz="1200" kern="1200" dirty="0" smtClean="0">
                <a:solidFill>
                  <a:schemeClr val="tx1"/>
                </a:solidFill>
                <a:effectLst/>
                <a:latin typeface="+mn-lt"/>
                <a:ea typeface="ＭＳ Ｐゴシック" charset="0"/>
                <a:cs typeface="ＭＳ Ｐゴシック" charset="0"/>
              </a:rPr>
              <a:t>—</a:t>
            </a:r>
            <a:r>
              <a:rPr lang="en-AU" sz="1200" kern="1200" dirty="0" smtClean="0">
                <a:solidFill>
                  <a:schemeClr val="tx1"/>
                </a:solidFill>
                <a:effectLst/>
                <a:latin typeface="+mn-lt"/>
                <a:ea typeface="ＭＳ Ｐゴシック" charset="0"/>
                <a:cs typeface="ＭＳ Ｐゴシック" charset="0"/>
              </a:rPr>
              <a:t>the</a:t>
            </a:r>
            <a:r>
              <a:rPr lang="en-AU" sz="1200" kern="1200" baseline="0" dirty="0" smtClean="0">
                <a:solidFill>
                  <a:schemeClr val="tx1"/>
                </a:solidFill>
                <a:effectLst/>
                <a:latin typeface="+mn-lt"/>
                <a:ea typeface="ＭＳ Ｐゴシック" charset="0"/>
                <a:cs typeface="ＭＳ Ｐゴシック" charset="0"/>
              </a:rPr>
              <a:t> </a:t>
            </a:r>
            <a:r>
              <a:rPr lang="en-US" sz="1200" b="1" kern="1200" baseline="0" dirty="0" smtClean="0">
                <a:solidFill>
                  <a:schemeClr val="tx1"/>
                </a:solidFill>
                <a:effectLst/>
                <a:latin typeface="+mn-lt"/>
                <a:ea typeface="ＭＳ Ｐゴシック" pitchFamily="34" charset="-128"/>
                <a:cs typeface="ＭＳ Ｐゴシック" charset="0"/>
              </a:rPr>
              <a:t>supplementary </a:t>
            </a:r>
            <a:r>
              <a:rPr lang="en-US" altLang="en-US" b="1" dirty="0" smtClean="0">
                <a:ea typeface="ＭＳ Ｐゴシック" pitchFamily="34" charset="-128"/>
              </a:rPr>
              <a:t>level</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is supplemental to the primary level. It is expected that between</a:t>
            </a:r>
            <a:r>
              <a:rPr lang="en-US" altLang="en-US" baseline="0" dirty="0" smtClean="0">
                <a:ea typeface="ＭＳ Ｐゴシック" pitchFamily="34" charset="-128"/>
              </a:rPr>
              <a:t> </a:t>
            </a:r>
            <a:r>
              <a:rPr lang="en-US" altLang="en-US" dirty="0" smtClean="0">
                <a:ea typeface="ＭＳ Ｐゴシック" pitchFamily="34" charset="-128"/>
              </a:rPr>
              <a:t>10-15% of students will need supplemental, small-group instruction to benefit from core instruction and curriculum. </a:t>
            </a:r>
          </a:p>
          <a:p>
            <a:pPr>
              <a:lnSpc>
                <a:spcPct val="110000"/>
              </a:lnSpc>
            </a:pP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The top level</a:t>
            </a:r>
            <a:r>
              <a:rPr lang="en-US" sz="1200" kern="1200" dirty="0" smtClean="0">
                <a:solidFill>
                  <a:schemeClr val="tx1"/>
                </a:solidFill>
                <a:effectLst/>
                <a:latin typeface="+mn-lt"/>
                <a:ea typeface="ＭＳ Ｐゴシック" charset="0"/>
                <a:cs typeface="ＭＳ Ｐゴシック" charset="0"/>
              </a:rPr>
              <a:t>—</a:t>
            </a:r>
            <a:r>
              <a:rPr lang="en-US" altLang="en-US" dirty="0" smtClean="0">
                <a:ea typeface="ＭＳ Ｐゴシック" pitchFamily="34" charset="-128"/>
              </a:rPr>
              <a:t>or </a:t>
            </a:r>
            <a:r>
              <a:rPr lang="en-US" altLang="en-US" b="1" dirty="0" smtClean="0">
                <a:ea typeface="ＭＳ Ｐゴシック" pitchFamily="34" charset="-128"/>
              </a:rPr>
              <a:t>intensive level</a:t>
            </a:r>
            <a:r>
              <a:rPr lang="en-US" sz="1200" kern="1200" dirty="0" smtClean="0">
                <a:solidFill>
                  <a:schemeClr val="tx1"/>
                </a:solidFill>
                <a:effectLst/>
                <a:latin typeface="+mn-lt"/>
                <a:ea typeface="ＭＳ Ｐゴシック" charset="0"/>
                <a:cs typeface="ＭＳ Ｐゴシック" charset="0"/>
              </a:rPr>
              <a:t>—</a:t>
            </a:r>
            <a:r>
              <a:rPr lang="en-AU" sz="1200" kern="1200" dirty="0" smtClean="0">
                <a:solidFill>
                  <a:schemeClr val="tx1"/>
                </a:solidFill>
                <a:effectLst/>
                <a:latin typeface="+mn-lt"/>
                <a:ea typeface="ＭＳ Ｐゴシック" charset="0"/>
                <a:cs typeface="ＭＳ Ｐゴシック" charset="0"/>
              </a:rPr>
              <a:t>includes</a:t>
            </a:r>
            <a:r>
              <a:rPr lang="en-US" altLang="en-US" dirty="0" smtClean="0">
                <a:ea typeface="ＭＳ Ｐゴシック" pitchFamily="34" charset="-128"/>
              </a:rPr>
              <a:t> specialized, individualized systems for students with intensive needs. It typically involves small-group instruction of</a:t>
            </a:r>
            <a:r>
              <a:rPr lang="en-US" altLang="en-US" baseline="0" dirty="0" smtClean="0">
                <a:ea typeface="ＭＳ Ｐゴシック" pitchFamily="34" charset="-128"/>
              </a:rPr>
              <a:t> one to three</a:t>
            </a:r>
            <a:r>
              <a:rPr lang="en-US" altLang="en-US" dirty="0" smtClean="0">
                <a:ea typeface="ＭＳ Ｐゴシック" pitchFamily="34" charset="-128"/>
              </a:rPr>
              <a:t> students who are significantly behind their peers. It is expected that about 5% of students will need intensive support. </a:t>
            </a:r>
          </a:p>
          <a:p>
            <a:pPr>
              <a:lnSpc>
                <a:spcPct val="110000"/>
              </a:lnSpc>
            </a:pP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If fewer than 80</a:t>
            </a:r>
            <a:r>
              <a:rPr lang="en-US" altLang="en-US" dirty="0">
                <a:ea typeface="ＭＳ Ｐゴシック" pitchFamily="34" charset="-128"/>
              </a:rPr>
              <a:t>%</a:t>
            </a:r>
            <a:r>
              <a:rPr lang="en-US" altLang="en-US" dirty="0" smtClean="0">
                <a:ea typeface="ＭＳ Ｐゴシック" pitchFamily="34" charset="-128"/>
              </a:rPr>
              <a:t> of students are benefiting from the primary prevention system, consider focusing school improvement efforts on improving core instruction and curriculum. If there is a large percentage of students in the secondary or tertiary level, consider implementing large-group instructional activities and system changes within the primary level to reduce the number of students requiring additional support. </a:t>
            </a:r>
          </a:p>
          <a:p>
            <a:pPr>
              <a:lnSpc>
                <a:spcPct val="110000"/>
              </a:lnSpc>
            </a:pP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The logic of the triangle suggests that most students</a:t>
            </a:r>
            <a:r>
              <a:rPr lang="en-GB" altLang="en-US" dirty="0" smtClean="0">
                <a:ea typeface="ＭＳ Ｐゴシック" pitchFamily="34" charset="-128"/>
              </a:rPr>
              <a:t>—</a:t>
            </a:r>
            <a:r>
              <a:rPr lang="en-US" altLang="en-US" dirty="0" smtClean="0">
                <a:ea typeface="ＭＳ Ｐゴシック" pitchFamily="34" charset="-128"/>
              </a:rPr>
              <a:t>about 80%</a:t>
            </a:r>
            <a:r>
              <a:rPr lang="en-GB" altLang="en-US" dirty="0" smtClean="0">
                <a:ea typeface="ＭＳ Ｐゴシック" pitchFamily="34" charset="-128"/>
              </a:rPr>
              <a:t>—</a:t>
            </a:r>
            <a:r>
              <a:rPr lang="en-US" altLang="en-US" dirty="0" smtClean="0">
                <a:ea typeface="ＭＳ Ｐゴシック" pitchFamily="34" charset="-128"/>
              </a:rPr>
              <a:t>will respond positively to strong, systematic prevention techniques. This implies that about 20% of students will not be responsive to the supports widely available in schools to promote academic achievement and behavioral success. The students who are not</a:t>
            </a:r>
            <a:r>
              <a:rPr lang="en-US" altLang="en-US" baseline="0" dirty="0" smtClean="0">
                <a:ea typeface="ＭＳ Ｐゴシック" pitchFamily="34" charset="-128"/>
              </a:rPr>
              <a:t> responsive</a:t>
            </a:r>
            <a:r>
              <a:rPr lang="en-US" altLang="en-US" dirty="0" smtClean="0">
                <a:ea typeface="ＭＳ Ｐゴシック" pitchFamily="34" charset="-128"/>
              </a:rPr>
              <a:t> will require further support to maintain academic and behavioral progress in schools. </a:t>
            </a:r>
          </a:p>
          <a:p>
            <a:pPr>
              <a:lnSpc>
                <a:spcPct val="110000"/>
              </a:lnSpc>
            </a:pP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The typical process in academics is to move non-responding students to an intervention that provides additional feedback on student progress and opportunities to access academic information using different learning modalities. Fortunately, many of the students who demonstrate difficulty will show improvement. The anticipated response rate to preventative and secondary intervention supports is about 15%. Five% of students will not be responsive to preventative or secondary intervention supports. </a:t>
            </a:r>
          </a:p>
          <a:p>
            <a:pPr>
              <a:lnSpc>
                <a:spcPct val="110000"/>
              </a:lnSpc>
            </a:pPr>
            <a:endParaRPr lang="en-US" altLang="en-US" dirty="0" smtClean="0">
              <a:ea typeface="ＭＳ Ｐゴシック" pitchFamily="34" charset="-128"/>
            </a:endParaRPr>
          </a:p>
          <a:p>
            <a:pPr>
              <a:lnSpc>
                <a:spcPct val="110000"/>
              </a:lnSpc>
            </a:pPr>
            <a:r>
              <a:rPr lang="en-US" altLang="en-US" dirty="0" smtClean="0">
                <a:ea typeface="ＭＳ Ｐゴシック" pitchFamily="34" charset="-128"/>
              </a:rPr>
              <a:t>Students who have not made adequate progress despite receiving secondary intervention may require tertiary/intense intervention.  </a:t>
            </a:r>
          </a:p>
          <a:p>
            <a:endParaRPr lang="en-US" altLang="en-US" dirty="0" smtClean="0">
              <a:ea typeface="ＭＳ Ｐゴシック" pitchFamily="34" charset="-128"/>
            </a:endParaRPr>
          </a:p>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194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FD99E97A-02C2-4F0F-9A9A-4B65D6955E35}" type="slidenum">
              <a:rPr lang="en-US" altLang="en-US" smtClean="0">
                <a:latin typeface="Arial" pitchFamily="34" charset="0"/>
                <a:cs typeface="Arial" pitchFamily="34" charset="0"/>
              </a:rPr>
              <a:pPr/>
              <a:t>9</a:t>
            </a:fld>
            <a:endParaRPr lang="en-US" altLang="en-US" dirty="0" smtClean="0">
              <a:latin typeface="Arial" pitchFamily="34" charset="0"/>
              <a:cs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solidFill>
                  <a:srgbClr val="000000"/>
                </a:solidFill>
                <a:ea typeface="ＭＳ Ｐゴシック" pitchFamily="34" charset="-128"/>
              </a:rPr>
              <a:t>Read the slide.</a:t>
            </a:r>
          </a:p>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272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BA831228-8617-4D85-82FD-2A75C101E734}" type="slidenum">
              <a:rPr lang="en-US" altLang="en-US" smtClean="0">
                <a:latin typeface="Arial" pitchFamily="34" charset="0"/>
                <a:cs typeface="Arial" pitchFamily="34" charset="0"/>
              </a:rPr>
              <a:pPr/>
              <a:t>90</a:t>
            </a:fld>
            <a:endParaRPr lang="en-US" altLang="en-US" dirty="0" smtClean="0">
              <a:latin typeface="Arial" pitchFamily="34" charset="0"/>
              <a:cs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solidFill>
                  <a:srgbClr val="000000"/>
                </a:solidFill>
                <a:ea typeface="ＭＳ Ｐゴシック" pitchFamily="34" charset="-128"/>
              </a:rPr>
              <a:t>Read the slide.</a:t>
            </a:r>
          </a:p>
          <a:p>
            <a:endParaRPr lang="en-US" altLang="en-US" i="1" dirty="0" smtClean="0">
              <a:solidFill>
                <a:srgbClr val="000000"/>
              </a:solidFill>
              <a:ea typeface="ＭＳ Ｐゴシック" pitchFamily="34" charset="-128"/>
            </a:endParaRPr>
          </a:p>
          <a:p>
            <a:endParaRPr lang="en-US" altLang="en-US" dirty="0" smtClean="0">
              <a:ea typeface="ＭＳ Ｐゴシック" pitchFamily="34" charset="-128"/>
            </a:endParaRPr>
          </a:p>
        </p:txBody>
      </p:sp>
      <p:sp>
        <p:nvSpPr>
          <p:cNvPr id="273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F9B02ED0-3BC2-4CED-BAC0-311EC9DCD5C2}" type="slidenum">
              <a:rPr lang="en-US" altLang="en-US" smtClean="0">
                <a:latin typeface="Arial" pitchFamily="34" charset="0"/>
                <a:cs typeface="Arial" pitchFamily="34" charset="0"/>
              </a:rPr>
              <a:pPr/>
              <a:t>91</a:t>
            </a:fld>
            <a:endParaRPr lang="en-US" altLang="en-US" dirty="0" smtClean="0">
              <a:latin typeface="Arial" pitchFamily="34" charset="0"/>
              <a:cs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itchFamily="34" charset="-128"/>
              </a:rPr>
              <a:t>Read the slide.</a:t>
            </a:r>
          </a:p>
          <a:p>
            <a:endParaRPr lang="en-US" altLang="en-US" dirty="0" smtClean="0">
              <a:ea typeface="ＭＳ Ｐゴシック" pitchFamily="34" charset="-128"/>
            </a:endParaRPr>
          </a:p>
        </p:txBody>
      </p:sp>
      <p:sp>
        <p:nvSpPr>
          <p:cNvPr id="274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C6AB09CA-F315-46D5-8785-8988FD79BC78}" type="slidenum">
              <a:rPr lang="en-US" altLang="en-US" smtClean="0">
                <a:latin typeface="Arial" pitchFamily="34" charset="0"/>
                <a:cs typeface="Arial" pitchFamily="34" charset="0"/>
              </a:rPr>
              <a:pPr/>
              <a:t>92</a:t>
            </a:fld>
            <a:endParaRPr lang="en-US" altLang="en-US" dirty="0" smtClean="0">
              <a:latin typeface="Arial" pitchFamily="34" charset="0"/>
              <a:cs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itchFamily="34" charset="-128"/>
              </a:rPr>
              <a:t>Read the slide.</a:t>
            </a:r>
          </a:p>
          <a:p>
            <a:endParaRPr lang="en-US" altLang="en-US" dirty="0" smtClean="0">
              <a:ea typeface="ＭＳ Ｐゴシック" pitchFamily="34" charset="-128"/>
            </a:endParaRPr>
          </a:p>
        </p:txBody>
      </p:sp>
      <p:sp>
        <p:nvSpPr>
          <p:cNvPr id="275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FFAFB6D5-CFCC-466B-936B-0DC26C7F40A6}" type="slidenum">
              <a:rPr lang="en-US" altLang="en-US" smtClean="0">
                <a:latin typeface="Arial" pitchFamily="34" charset="0"/>
                <a:cs typeface="Arial" pitchFamily="34" charset="0"/>
              </a:rPr>
              <a:pPr/>
              <a:t>93</a:t>
            </a:fld>
            <a:endParaRPr lang="en-US" altLang="en-US" dirty="0" smtClean="0">
              <a:latin typeface="Arial" pitchFamily="34" charset="0"/>
              <a:cs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itchFamily="34" charset="-128"/>
              </a:rPr>
              <a:t>Read the slide.</a:t>
            </a:r>
          </a:p>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276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920B03CA-C1F0-4415-90F4-685B0EFFF2BA}" type="slidenum">
              <a:rPr lang="en-US" altLang="en-US" smtClean="0">
                <a:latin typeface="Arial" pitchFamily="34" charset="0"/>
                <a:cs typeface="Arial" pitchFamily="34" charset="0"/>
              </a:rPr>
              <a:pPr/>
              <a:t>94</a:t>
            </a:fld>
            <a:endParaRPr lang="en-US" altLang="en-US" dirty="0" smtClean="0">
              <a:latin typeface="Arial" pitchFamily="34" charset="0"/>
              <a:cs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177526E2-B356-4295-9922-C64D2A85F959}" type="slidenum">
              <a:rPr lang="en-US" altLang="en-US" smtClean="0"/>
              <a:pPr>
                <a:defRPr/>
              </a:pPr>
              <a:t>95</a:t>
            </a:fld>
            <a:endParaRPr lang="en-US" altLang="en-US" dirty="0"/>
          </a:p>
        </p:txBody>
      </p:sp>
    </p:spTree>
    <p:extLst>
      <p:ext uri="{BB962C8B-B14F-4D97-AF65-F5344CB8AC3E}">
        <p14:creationId xmlns:p14="http://schemas.microsoft.com/office/powerpoint/2010/main" val="37657969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Now let’s look at an example of how you would use these intensive instruction principles within the DBI framework.</a:t>
            </a:r>
          </a:p>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277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CBFC9A01-1466-4E38-9362-8D09533FA320}" type="slidenum">
              <a:rPr lang="en-US" altLang="en-US" smtClean="0">
                <a:latin typeface="Arial" pitchFamily="34" charset="0"/>
                <a:cs typeface="Arial" pitchFamily="34" charset="0"/>
              </a:rPr>
              <a:pPr/>
              <a:t>96</a:t>
            </a:fld>
            <a:endParaRPr lang="en-US" altLang="en-US" dirty="0" smtClean="0">
              <a:latin typeface="Arial" pitchFamily="34" charset="0"/>
              <a:cs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In Phase A, the teacher applies these principles to intensify instruction. The teacher/team sees (through frequent progress monitoring) that this student is not making progress despite these interventions.</a:t>
            </a:r>
            <a:r>
              <a:rPr lang="en-US" altLang="en-US" baseline="0" dirty="0" smtClean="0">
                <a:ea typeface="ＭＳ Ｐゴシック" pitchFamily="34" charset="-128"/>
              </a:rPr>
              <a:t> </a:t>
            </a:r>
            <a:r>
              <a:rPr lang="en-US" altLang="en-US" dirty="0" smtClean="0">
                <a:ea typeface="ＭＳ Ｐゴシック" pitchFamily="34" charset="-128"/>
              </a:rPr>
              <a:t>You can see on the graph that the student has made inconsistent progress and is not on a trajectory toward reaching the goal line. </a:t>
            </a:r>
          </a:p>
        </p:txBody>
      </p:sp>
      <p:sp>
        <p:nvSpPr>
          <p:cNvPr id="278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FFBE88C9-CF2F-4ABA-81D0-ABDD6322E986}" type="slidenum">
              <a:rPr lang="en-US" altLang="en-US" smtClean="0">
                <a:latin typeface="Arial" pitchFamily="34" charset="0"/>
                <a:cs typeface="Arial" pitchFamily="34" charset="0"/>
              </a:rPr>
              <a:pPr/>
              <a:t>97</a:t>
            </a:fld>
            <a:endParaRPr lang="en-US" altLang="en-US" dirty="0" smtClean="0">
              <a:latin typeface="Arial" pitchFamily="34" charset="0"/>
              <a:cs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In Phase B, the teacher continues the strategies to intensify instruction from Phase A but also adds three additional principles. As you can see, the student’s progress slowly begins to improve but is inconsistent and still far from the goal line. At this point, the teacher needs to analyze the student’s progress to determine the next steps. Should the intervention be continued, changed, or further intensified? </a:t>
            </a:r>
            <a:r>
              <a:rPr lang="en-US" altLang="en-US" i="1" dirty="0" smtClean="0">
                <a:ea typeface="ＭＳ Ｐゴシック" pitchFamily="34" charset="-128"/>
              </a:rPr>
              <a:t>Allow participants time to discuss and make recommendations.</a:t>
            </a:r>
          </a:p>
          <a:p>
            <a:endParaRPr lang="en-US" altLang="en-US" i="1" dirty="0" smtClean="0">
              <a:ea typeface="ＭＳ Ｐゴシック" pitchFamily="34" charset="-128"/>
            </a:endParaRPr>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0FB6E310-05EF-4859-88ED-1FAE85C05DDA}" type="slidenum">
              <a:rPr lang="en-US" altLang="en-US" smtClean="0">
                <a:latin typeface="Arial" pitchFamily="34" charset="0"/>
                <a:cs typeface="Arial" pitchFamily="34" charset="0"/>
              </a:rPr>
              <a:pPr/>
              <a:t>98</a:t>
            </a:fld>
            <a:endParaRPr lang="en-US" altLang="en-US" dirty="0" smtClean="0">
              <a:latin typeface="Arial" pitchFamily="34" charset="0"/>
              <a:cs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itchFamily="34" charset="-128"/>
              </a:rPr>
              <a:t>In Phase C, the teacher again begins by looking at the student’s data from the previous phase, continuing the strategies that are already in place and adding three NEW strategies to help internalize the material and gain independence. Now we can see that the student’s academic achievement has improved significantly and that he or she is showing sufficient progress towards the goal. These additional strategies sufficiently increased the intensity of the intervention and the student is now making progress towards the goal line. Progress monitoring will continue to ensure that these strategies are allowing the student to sustain learning and continue to make progress toward the goal. </a:t>
            </a:r>
          </a:p>
          <a:p>
            <a:endParaRPr lang="en-US" altLang="en-US" dirty="0" smtClean="0">
              <a:ea typeface="ＭＳ Ｐゴシック" pitchFamily="34" charset="-128"/>
            </a:endParaRPr>
          </a:p>
        </p:txBody>
      </p:sp>
      <p:sp>
        <p:nvSpPr>
          <p:cNvPr id="280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76083A4C-E1E3-4AE0-A755-0D81E279F0DC}" type="slidenum">
              <a:rPr lang="en-US" altLang="en-US" smtClean="0">
                <a:latin typeface="Arial" pitchFamily="34" charset="0"/>
                <a:cs typeface="Arial" pitchFamily="34" charset="0"/>
              </a:rPr>
              <a:pPr/>
              <a:t>99</a:t>
            </a:fld>
            <a:endParaRPr lang="en-US" altLang="en-US" dirty="0"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1680" y="332656"/>
            <a:ext cx="7313324" cy="1470025"/>
          </a:xfrm>
        </p:spPr>
        <p:txBody>
          <a:bodyPr/>
          <a:lstStyle/>
          <a:p>
            <a:r>
              <a:rPr lang="en-US" dirty="0" smtClean="0"/>
              <a:t>Click to edit Master title style</a:t>
            </a:r>
            <a:endParaRPr lang="en-US" dirty="0"/>
          </a:p>
        </p:txBody>
      </p:sp>
      <p:sp>
        <p:nvSpPr>
          <p:cNvPr id="7" name="Rectangle 3"/>
          <p:cNvSpPr>
            <a:spLocks noGrp="1" noChangeArrowheads="1"/>
          </p:cNvSpPr>
          <p:nvPr>
            <p:ph idx="13"/>
          </p:nvPr>
        </p:nvSpPr>
        <p:spPr bwMode="auto">
          <a:xfrm>
            <a:off x="1691680" y="2060848"/>
            <a:ext cx="7344816"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lvl="0"/>
            <a:r>
              <a:rPr lang="es-ES" noProof="0" dirty="0" smtClean="0"/>
              <a:t>Haga clic para modificar el estilo de texto del patrón</a:t>
            </a:r>
          </a:p>
          <a:p>
            <a:pPr lvl="1"/>
            <a:r>
              <a:rPr lang="es-ES" noProof="0" dirty="0" smtClean="0"/>
              <a:t>Segundo </a:t>
            </a:r>
            <a:r>
              <a:rPr lang="es-ES" noProof="0" dirty="0"/>
              <a:t>nivel</a:t>
            </a:r>
          </a:p>
          <a:p>
            <a:pPr lvl="2"/>
            <a:r>
              <a:rPr lang="es-ES" noProof="0" dirty="0"/>
              <a:t>Tercer nivel</a:t>
            </a:r>
          </a:p>
          <a:p>
            <a:pPr lvl="3"/>
            <a:r>
              <a:rPr lang="es-ES" noProof="0" dirty="0"/>
              <a:t>Cuarto nivel</a:t>
            </a:r>
          </a:p>
          <a:p>
            <a:pPr lvl="4"/>
            <a:r>
              <a:rPr lang="es-ES" noProof="0" dirty="0"/>
              <a:t>Quinto nivel</a:t>
            </a:r>
          </a:p>
        </p:txBody>
      </p:sp>
      <p:sp>
        <p:nvSpPr>
          <p:cNvPr id="8" name="Slide Number Placeholder 5"/>
          <p:cNvSpPr>
            <a:spLocks noGrp="1"/>
          </p:cNvSpPr>
          <p:nvPr>
            <p:ph type="sldNum" sz="quarter" idx="12"/>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a:t>
            </a:fld>
            <a:endParaRPr lang="es-ES" sz="1400" b="1" dirty="0" smtClean="0">
              <a:solidFill>
                <a:srgbClr val="0367B3"/>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297488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a:defRPr/>
            </a:pPr>
            <a:endParaRPr lang="es-ES"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a:defRPr/>
            </a:pPr>
            <a:endParaRPr lang="es-ES"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6F57BA3C-CF8D-4F92-91DB-0708E7F1B11E}" type="slidenum">
              <a:rPr lang="es-ES" altLang="en-US"/>
              <a:pPr>
                <a:defRPr/>
              </a:pPr>
              <a:t>‹#›</a:t>
            </a:fld>
            <a:endParaRPr lang="es-ES" altLang="en-US" dirty="0"/>
          </a:p>
        </p:txBody>
      </p:sp>
    </p:spTree>
    <p:extLst>
      <p:ext uri="{BB962C8B-B14F-4D97-AF65-F5344CB8AC3E}">
        <p14:creationId xmlns:p14="http://schemas.microsoft.com/office/powerpoint/2010/main" val="704170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a:defRPr/>
            </a:pPr>
            <a:endParaRPr lang="es-ES"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a:defRPr/>
            </a:pPr>
            <a:endParaRPr lang="es-ES"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7E9D369F-40D7-4421-BDDF-B4AFF0948177}" type="slidenum">
              <a:rPr lang="es-ES" altLang="en-US"/>
              <a:pPr>
                <a:defRPr/>
              </a:pPr>
              <a:t>‹#›</a:t>
            </a:fld>
            <a:endParaRPr lang="es-ES" altLang="en-US" dirty="0"/>
          </a:p>
        </p:txBody>
      </p:sp>
    </p:spTree>
    <p:extLst>
      <p:ext uri="{BB962C8B-B14F-4D97-AF65-F5344CB8AC3E}">
        <p14:creationId xmlns:p14="http://schemas.microsoft.com/office/powerpoint/2010/main" val="1490516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09024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a:xfrm>
            <a:off x="8755063" y="6507163"/>
            <a:ext cx="157162" cy="153987"/>
          </a:xfrm>
          <a:prstGeom prst="rect">
            <a:avLst/>
          </a:prstGeom>
        </p:spPr>
        <p:txBody>
          <a:bodyPr/>
          <a:lstStyle>
            <a:lvl1pPr algn="r">
              <a:defRPr>
                <a:latin typeface="Arial" charset="0"/>
              </a:defRPr>
            </a:lvl1pPr>
          </a:lstStyle>
          <a:p>
            <a:pPr>
              <a:defRPr/>
            </a:pPr>
            <a:fld id="{42F1F13C-1C66-422F-A783-B5077F4630DB}" type="slidenum">
              <a:rPr lang="en-US"/>
              <a:pPr>
                <a:defRPr/>
              </a:pPr>
              <a:t>‹#›</a:t>
            </a:fld>
            <a:endParaRPr lang="en-US" dirty="0"/>
          </a:p>
        </p:txBody>
      </p:sp>
    </p:spTree>
    <p:extLst>
      <p:ext uri="{BB962C8B-B14F-4D97-AF65-F5344CB8AC3E}">
        <p14:creationId xmlns:p14="http://schemas.microsoft.com/office/powerpoint/2010/main" val="4195104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a:xfrm>
            <a:off x="8755063" y="6507163"/>
            <a:ext cx="157162" cy="153987"/>
          </a:xfrm>
          <a:prstGeom prst="rect">
            <a:avLst/>
          </a:prstGeom>
        </p:spPr>
        <p:txBody>
          <a:bodyPr/>
          <a:lstStyle>
            <a:lvl1pPr algn="r">
              <a:defRPr>
                <a:latin typeface="Arial" charset="0"/>
              </a:defRPr>
            </a:lvl1pPr>
          </a:lstStyle>
          <a:p>
            <a:pPr>
              <a:defRPr/>
            </a:pPr>
            <a:fld id="{99DE1AD1-39C8-432E-B56B-F08D404FE212}" type="slidenum">
              <a:rPr lang="en-US"/>
              <a:pPr>
                <a:defRPr/>
              </a:pPr>
              <a:t>‹#›</a:t>
            </a:fld>
            <a:endParaRPr lang="en-US" dirty="0"/>
          </a:p>
        </p:txBody>
      </p:sp>
    </p:spTree>
    <p:extLst>
      <p:ext uri="{BB962C8B-B14F-4D97-AF65-F5344CB8AC3E}">
        <p14:creationId xmlns:p14="http://schemas.microsoft.com/office/powerpoint/2010/main" val="1552502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3"/>
          <p:cNvSpPr>
            <a:spLocks noGrp="1"/>
          </p:cNvSpPr>
          <p:nvPr>
            <p:ph type="sldNum" sz="quarter" idx="11"/>
          </p:nvPr>
        </p:nvSpPr>
        <p:spPr bwMode="gray">
          <a:xfrm>
            <a:off x="8755063" y="6507163"/>
            <a:ext cx="157162" cy="153987"/>
          </a:xfrm>
          <a:prstGeom prst="rect">
            <a:avLst/>
          </a:prstGeom>
        </p:spPr>
        <p:txBody>
          <a:bodyPr wrap="none" anchor="b" anchorCtr="0"/>
          <a:lstStyle>
            <a:lvl1pPr>
              <a:defRPr>
                <a:solidFill>
                  <a:srgbClr val="FFFFFF">
                    <a:lumMod val="75000"/>
                  </a:srgbClr>
                </a:solidFill>
                <a:latin typeface="Arial" charset="0"/>
              </a:defRPr>
            </a:lvl1pPr>
          </a:lstStyle>
          <a:p>
            <a:pPr>
              <a:defRPr/>
            </a:pPr>
            <a:fld id="{4BB732DB-D890-44B8-AEA8-3F3C04B01A8C}" type="slidenum">
              <a:rPr/>
              <a:pPr>
                <a:defRPr/>
              </a:pPr>
              <a:t>‹#›</a:t>
            </a:fld>
            <a:endParaRPr dirty="0"/>
          </a:p>
        </p:txBody>
      </p:sp>
    </p:spTree>
    <p:extLst>
      <p:ext uri="{BB962C8B-B14F-4D97-AF65-F5344CB8AC3E}">
        <p14:creationId xmlns:p14="http://schemas.microsoft.com/office/powerpoint/2010/main" val="2106251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rg Chart">
    <p:spTree>
      <p:nvGrpSpPr>
        <p:cNvPr id="1" name=""/>
        <p:cNvGrpSpPr/>
        <p:nvPr/>
      </p:nvGrpSpPr>
      <p:grpSpPr>
        <a:xfrm>
          <a:off x="0" y="0"/>
          <a:ext cx="0" cy="0"/>
          <a:chOff x="0" y="0"/>
          <a:chExt cx="0" cy="0"/>
        </a:xfrm>
      </p:grpSpPr>
      <p:sp>
        <p:nvSpPr>
          <p:cNvPr id="4" name="SmartArt Placeholder 3"/>
          <p:cNvSpPr>
            <a:spLocks noGrp="1"/>
          </p:cNvSpPr>
          <p:nvPr>
            <p:ph type="dgm" sz="quarter" idx="10"/>
          </p:nvPr>
        </p:nvSpPr>
        <p:spPr>
          <a:xfrm>
            <a:off x="122785" y="747422"/>
            <a:ext cx="8905460" cy="5096787"/>
          </a:xfrm>
        </p:spPr>
        <p:txBody>
          <a:bodyPr/>
          <a:lstStyle/>
          <a:p>
            <a:pPr lvl="0"/>
            <a:r>
              <a:rPr lang="en-US" noProof="0" dirty="0" smtClean="0"/>
              <a:t>Click icon to add SmartArt graphic</a:t>
            </a:r>
            <a:endParaRPr lang="en-US" noProof="0" dirty="0"/>
          </a:p>
        </p:txBody>
      </p:sp>
      <p:sp>
        <p:nvSpPr>
          <p:cNvPr id="3" name="Title 2"/>
          <p:cNvSpPr>
            <a:spLocks noGrp="1"/>
          </p:cNvSpPr>
          <p:nvPr>
            <p:ph type="title"/>
          </p:nvPr>
        </p:nvSpPr>
        <p:spPr>
          <a:xfrm>
            <a:off x="122387" y="314394"/>
            <a:ext cx="8906256" cy="361468"/>
          </a:xfrm>
        </p:spPr>
        <p:txBody>
          <a:bodyPr>
            <a:normAutofit/>
          </a:bodyPr>
          <a:lstStyle>
            <a:lvl1pPr algn="ctr">
              <a:defRPr sz="2200" b="1"/>
            </a:lvl1pPr>
          </a:lstStyle>
          <a:p>
            <a:r>
              <a:rPr lang="en-US" smtClean="0"/>
              <a:t>Click to edit Master title style</a:t>
            </a:r>
            <a:endParaRPr lang="en-US" dirty="0"/>
          </a:p>
        </p:txBody>
      </p:sp>
      <p:sp>
        <p:nvSpPr>
          <p:cNvPr id="5" name="Slide Number Placeholder 1"/>
          <p:cNvSpPr>
            <a:spLocks noGrp="1"/>
          </p:cNvSpPr>
          <p:nvPr>
            <p:ph type="sldNum" sz="quarter" idx="11"/>
          </p:nvPr>
        </p:nvSpPr>
        <p:spPr>
          <a:xfrm>
            <a:off x="8755063" y="6507163"/>
            <a:ext cx="157162" cy="153987"/>
          </a:xfrm>
          <a:prstGeom prst="rect">
            <a:avLst/>
          </a:prstGeom>
        </p:spPr>
        <p:txBody>
          <a:bodyPr/>
          <a:lstStyle>
            <a:lvl1pPr algn="r">
              <a:defRPr>
                <a:latin typeface="Arial" charset="0"/>
              </a:defRPr>
            </a:lvl1pPr>
          </a:lstStyle>
          <a:p>
            <a:pPr>
              <a:defRPr/>
            </a:pPr>
            <a:fld id="{31F248C8-0503-4D04-A8D2-786F6C2D1D02}" type="slidenum">
              <a:rPr lang="en-US"/>
              <a:pPr>
                <a:defRPr/>
              </a:pPr>
              <a:t>‹#›</a:t>
            </a:fld>
            <a:endParaRPr lang="en-US" dirty="0"/>
          </a:p>
        </p:txBody>
      </p:sp>
    </p:spTree>
    <p:extLst>
      <p:ext uri="{BB962C8B-B14F-4D97-AF65-F5344CB8AC3E}">
        <p14:creationId xmlns:p14="http://schemas.microsoft.com/office/powerpoint/2010/main" val="4266652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Title 6"/>
          <p:cNvSpPr>
            <a:spLocks noGrp="1"/>
          </p:cNvSpPr>
          <p:nvPr>
            <p:ph type="title"/>
          </p:nvPr>
        </p:nvSpPr>
        <p:spPr>
          <a:xfrm>
            <a:off x="457200" y="579438"/>
            <a:ext cx="8229600" cy="868362"/>
          </a:xfrm>
          <a:prstGeom prst="rect">
            <a:avLst/>
          </a:prstGeom>
        </p:spPr>
        <p:txBody>
          <a:bodyPr/>
          <a:lstStyle>
            <a:lvl1pPr>
              <a:defRPr sz="4000" b="1">
                <a:solidFill>
                  <a:srgbClr val="2E005C"/>
                </a:solidFill>
              </a:defRPr>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a:xfrm>
            <a:off x="6553200" y="6356350"/>
            <a:ext cx="2133600" cy="365125"/>
          </a:xfrm>
          <a:prstGeom prst="rect">
            <a:avLst/>
          </a:prstGeom>
        </p:spPr>
        <p:txBody>
          <a:bodyPr/>
          <a:lstStyle>
            <a:lvl1pPr>
              <a:defRPr>
                <a:latin typeface="Arial" pitchFamily="34" charset="0"/>
              </a:defRPr>
            </a:lvl1pPr>
          </a:lstStyle>
          <a:p>
            <a:pPr>
              <a:defRPr/>
            </a:pPr>
            <a:fld id="{14F945DA-371F-4433-B67F-AA9A195418B7}" type="slidenum">
              <a:rPr lang="en-US"/>
              <a:pPr>
                <a:defRPr/>
              </a:pPr>
              <a:t>‹#›</a:t>
            </a:fld>
            <a:endParaRPr lang="en-US" dirty="0"/>
          </a:p>
        </p:txBody>
      </p:sp>
    </p:spTree>
    <p:extLst>
      <p:ext uri="{BB962C8B-B14F-4D97-AF65-F5344CB8AC3E}">
        <p14:creationId xmlns:p14="http://schemas.microsoft.com/office/powerpoint/2010/main" val="1848351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smtClean="0"/>
              <a:t>Click to edit Master text</a:t>
            </a:r>
          </a:p>
          <a:p>
            <a:pPr lvl="1"/>
            <a:r>
              <a:rPr lang="en-US" dirty="0" smtClean="0"/>
              <a:t> </a:t>
            </a:r>
          </a:p>
          <a:p>
            <a:pPr lvl="2"/>
            <a:r>
              <a:rPr lang="en-US" dirty="0" smtClean="0"/>
              <a:t> </a:t>
            </a:r>
          </a:p>
          <a:p>
            <a:pPr lvl="3"/>
            <a:r>
              <a:rPr lang="en-US" dirty="0" smtClean="0"/>
              <a:t> </a:t>
            </a:r>
          </a:p>
          <a:p>
            <a:pPr lvl="4"/>
            <a:r>
              <a:rPr lang="en-US" dirty="0" smtClean="0"/>
              <a:t> </a:t>
            </a:r>
          </a:p>
          <a:p>
            <a:pPr lvl="5"/>
            <a:r>
              <a:rPr lang="en-US" dirty="0" smtClean="0"/>
              <a:t> </a:t>
            </a:r>
          </a:p>
          <a:p>
            <a:pPr lvl="6"/>
            <a:r>
              <a:rPr lang="en-US" dirty="0" smtClean="0"/>
              <a:t> </a:t>
            </a:r>
          </a:p>
          <a:p>
            <a:pPr lvl="7"/>
            <a:r>
              <a:rPr lang="en-US" dirty="0" smtClean="0"/>
              <a:t> </a:t>
            </a:r>
          </a:p>
          <a:p>
            <a:pPr lvl="8"/>
            <a:r>
              <a:rPr lang="en-US" dirty="0" smtClean="0"/>
              <a:t> </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1"/>
          <p:cNvSpPr>
            <a:spLocks noGrp="1"/>
          </p:cNvSpPr>
          <p:nvPr>
            <p:ph type="sldNum" sz="quarter" idx="10"/>
          </p:nvPr>
        </p:nvSpPr>
        <p:spPr/>
        <p:txBody>
          <a:bodyPr/>
          <a:lstStyle>
            <a:lvl1pPr>
              <a:defRPr/>
            </a:lvl1pPr>
          </a:lstStyle>
          <a:p>
            <a:pPr>
              <a:defRPr/>
            </a:pPr>
            <a:fld id="{FE3C84C7-EE17-4B7D-B5B5-7909FDE8DC05}" type="slidenum">
              <a:rPr/>
              <a:pPr>
                <a:defRPr/>
              </a:pPr>
              <a:t>‹#›</a:t>
            </a:fld>
            <a:endParaRPr dirty="0"/>
          </a:p>
        </p:txBody>
      </p:sp>
    </p:spTree>
    <p:extLst>
      <p:ext uri="{BB962C8B-B14F-4D97-AF65-F5344CB8AC3E}">
        <p14:creationId xmlns:p14="http://schemas.microsoft.com/office/powerpoint/2010/main" val="2729694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a:t>
            </a:r>
          </a:p>
          <a:p>
            <a:pPr lvl="4"/>
            <a:r>
              <a:rPr lang="en-US" dirty="0" smtClean="0"/>
              <a:t>Five</a:t>
            </a:r>
          </a:p>
          <a:p>
            <a:pPr lvl="5"/>
            <a:r>
              <a:rPr lang="en-US" dirty="0" smtClean="0"/>
              <a:t>Six</a:t>
            </a:r>
          </a:p>
          <a:p>
            <a:pPr lvl="6"/>
            <a:r>
              <a:rPr lang="en-US" dirty="0" smtClean="0"/>
              <a:t>Seven	</a:t>
            </a:r>
          </a:p>
          <a:p>
            <a:pPr lvl="7"/>
            <a:r>
              <a:rPr lang="en-US" dirty="0" smtClean="0"/>
              <a:t>Eight</a:t>
            </a:r>
          </a:p>
          <a:p>
            <a:pPr lvl="8"/>
            <a:r>
              <a:rPr lang="en-US" dirty="0" smtClean="0"/>
              <a:t>Nine</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1"/>
          <p:cNvSpPr>
            <a:spLocks noGrp="1"/>
          </p:cNvSpPr>
          <p:nvPr>
            <p:ph type="sldNum" sz="quarter" idx="10"/>
          </p:nvPr>
        </p:nvSpPr>
        <p:spPr/>
        <p:txBody>
          <a:bodyPr/>
          <a:lstStyle>
            <a:lvl1pPr>
              <a:defRPr/>
            </a:lvl1pPr>
          </a:lstStyle>
          <a:p>
            <a:pPr>
              <a:defRPr/>
            </a:pPr>
            <a:fld id="{B9F351B9-ED7F-4198-A1DD-5FE907129912}" type="slidenum">
              <a:rPr/>
              <a:pPr>
                <a:defRPr/>
              </a:pPr>
              <a:t>‹#›</a:t>
            </a:fld>
            <a:endParaRPr dirty="0"/>
          </a:p>
        </p:txBody>
      </p:sp>
    </p:spTree>
    <p:extLst>
      <p:ext uri="{BB962C8B-B14F-4D97-AF65-F5344CB8AC3E}">
        <p14:creationId xmlns:p14="http://schemas.microsoft.com/office/powerpoint/2010/main" val="2229685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12"/>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a:t>
            </a:fld>
            <a:endParaRPr lang="es-ES" sz="1400" b="1" dirty="0" smtClean="0">
              <a:solidFill>
                <a:srgbClr val="0367B3"/>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839698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a:t>
            </a:r>
          </a:p>
          <a:p>
            <a:pPr lvl="4"/>
            <a:r>
              <a:rPr lang="en-US" dirty="0" smtClean="0"/>
              <a:t>Five</a:t>
            </a:r>
          </a:p>
          <a:p>
            <a:pPr lvl="5"/>
            <a:r>
              <a:rPr lang="en-US" dirty="0" smtClean="0"/>
              <a:t>Six</a:t>
            </a:r>
          </a:p>
          <a:p>
            <a:pPr lvl="6"/>
            <a:r>
              <a:rPr lang="en-US" dirty="0" smtClean="0"/>
              <a:t>Seven	</a:t>
            </a:r>
          </a:p>
          <a:p>
            <a:pPr lvl="7"/>
            <a:r>
              <a:rPr lang="en-US" dirty="0" smtClean="0"/>
              <a:t>Eight</a:t>
            </a:r>
          </a:p>
          <a:p>
            <a:pPr lvl="8"/>
            <a:r>
              <a:rPr lang="en-US" dirty="0" smtClean="0"/>
              <a:t>Nine</a:t>
            </a:r>
            <a:endParaRPr lang="en-US" dirty="0"/>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a:t>
            </a:r>
          </a:p>
          <a:p>
            <a:pPr lvl="4"/>
            <a:r>
              <a:rPr lang="en-US" dirty="0" smtClean="0"/>
              <a:t>Five</a:t>
            </a:r>
          </a:p>
          <a:p>
            <a:pPr lvl="5"/>
            <a:r>
              <a:rPr lang="en-US" dirty="0" smtClean="0"/>
              <a:t>Six</a:t>
            </a:r>
          </a:p>
          <a:p>
            <a:pPr lvl="6"/>
            <a:r>
              <a:rPr lang="en-US" dirty="0" smtClean="0"/>
              <a:t>Seven	</a:t>
            </a:r>
          </a:p>
          <a:p>
            <a:pPr lvl="7"/>
            <a:r>
              <a:rPr lang="en-US" dirty="0" smtClean="0"/>
              <a:t>Eight</a:t>
            </a:r>
          </a:p>
          <a:p>
            <a:pPr lvl="8"/>
            <a:r>
              <a:rPr lang="en-US" dirty="0" smtClean="0"/>
              <a:t>Nine</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1"/>
          <p:cNvSpPr>
            <a:spLocks noGrp="1"/>
          </p:cNvSpPr>
          <p:nvPr>
            <p:ph type="sldNum" sz="quarter" idx="11"/>
          </p:nvPr>
        </p:nvSpPr>
        <p:spPr/>
        <p:txBody>
          <a:bodyPr/>
          <a:lstStyle>
            <a:lvl1pPr>
              <a:defRPr/>
            </a:lvl1pPr>
          </a:lstStyle>
          <a:p>
            <a:pPr>
              <a:defRPr/>
            </a:pPr>
            <a:fld id="{C6C798E5-59D9-4394-B3A6-27DDABC1A142}" type="slidenum">
              <a:rPr/>
              <a:pPr>
                <a:defRPr/>
              </a:pPr>
              <a:t>‹#›</a:t>
            </a:fld>
            <a:endParaRPr dirty="0"/>
          </a:p>
        </p:txBody>
      </p:sp>
    </p:spTree>
    <p:extLst>
      <p:ext uri="{BB962C8B-B14F-4D97-AF65-F5344CB8AC3E}">
        <p14:creationId xmlns:p14="http://schemas.microsoft.com/office/powerpoint/2010/main" val="1052887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4" name="Slide Number Placeholder 1"/>
          <p:cNvSpPr>
            <a:spLocks noGrp="1"/>
          </p:cNvSpPr>
          <p:nvPr>
            <p:ph type="sldNum" sz="quarter" idx="10"/>
          </p:nvPr>
        </p:nvSpPr>
        <p:spPr/>
        <p:txBody>
          <a:bodyPr/>
          <a:lstStyle>
            <a:lvl1pPr>
              <a:defRPr/>
            </a:lvl1pPr>
          </a:lstStyle>
          <a:p>
            <a:pPr>
              <a:defRPr/>
            </a:pPr>
            <a:fld id="{C8B1E3A3-3576-483B-98BC-22092120ED22}" type="slidenum">
              <a:rPr/>
              <a:pPr>
                <a:defRPr/>
              </a:pPr>
              <a:t>‹#›</a:t>
            </a:fld>
            <a:endParaRPr dirty="0"/>
          </a:p>
        </p:txBody>
      </p:sp>
    </p:spTree>
    <p:extLst>
      <p:ext uri="{BB962C8B-B14F-4D97-AF65-F5344CB8AC3E}">
        <p14:creationId xmlns:p14="http://schemas.microsoft.com/office/powerpoint/2010/main" val="3994433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389" y="2055813"/>
            <a:ext cx="8224836" cy="3794125"/>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dirty="0" smtClean="0"/>
              <a:t>Click to edit Master text</a:t>
            </a:r>
            <a:endParaRPr lang="en-US" dirty="0"/>
          </a:p>
        </p:txBody>
      </p:sp>
      <p:sp>
        <p:nvSpPr>
          <p:cNvPr id="5" name="Title 4"/>
          <p:cNvSpPr>
            <a:spLocks noGrp="1"/>
          </p:cNvSpPr>
          <p:nvPr>
            <p:ph type="title"/>
          </p:nvPr>
        </p:nvSpPr>
        <p:spPr/>
        <p:txBody>
          <a:bodyPr/>
          <a:lstStyle/>
          <a:p>
            <a:r>
              <a:rPr lang="en-US" dirty="0" smtClean="0"/>
              <a:t>Click to edit Master title style</a:t>
            </a:r>
            <a:endParaRPr lang="en-US" dirty="0"/>
          </a:p>
        </p:txBody>
      </p:sp>
      <p:sp>
        <p:nvSpPr>
          <p:cNvPr id="4" name="Slide Number Placeholder 1"/>
          <p:cNvSpPr>
            <a:spLocks noGrp="1"/>
          </p:cNvSpPr>
          <p:nvPr>
            <p:ph type="sldNum" sz="quarter" idx="10"/>
          </p:nvPr>
        </p:nvSpPr>
        <p:spPr/>
        <p:txBody>
          <a:bodyPr/>
          <a:lstStyle>
            <a:lvl1pPr>
              <a:defRPr/>
            </a:lvl1pPr>
          </a:lstStyle>
          <a:p>
            <a:pPr>
              <a:defRPr/>
            </a:pPr>
            <a:fld id="{3ECEA460-DE0A-49B9-B095-499F246AC0F6}" type="slidenum">
              <a:rPr/>
              <a:pPr>
                <a:defRPr/>
              </a:pPr>
              <a:t>‹#›</a:t>
            </a:fld>
            <a:endParaRPr dirty="0"/>
          </a:p>
        </p:txBody>
      </p:sp>
    </p:spTree>
    <p:extLst>
      <p:ext uri="{BB962C8B-B14F-4D97-AF65-F5344CB8AC3E}">
        <p14:creationId xmlns:p14="http://schemas.microsoft.com/office/powerpoint/2010/main" val="3050209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1"/>
          <p:cNvSpPr>
            <a:spLocks noGrp="1"/>
          </p:cNvSpPr>
          <p:nvPr>
            <p:ph type="sldNum" sz="quarter" idx="10"/>
          </p:nvPr>
        </p:nvSpPr>
        <p:spPr/>
        <p:txBody>
          <a:bodyPr/>
          <a:lstStyle>
            <a:lvl1pPr>
              <a:defRPr/>
            </a:lvl1pPr>
          </a:lstStyle>
          <a:p>
            <a:pPr>
              <a:defRPr/>
            </a:pPr>
            <a:fld id="{6B196B6A-C525-43D1-B8BB-9952CBC642FC}" type="slidenum">
              <a:rPr/>
              <a:pPr>
                <a:defRPr/>
              </a:pPr>
              <a:t>‹#›</a:t>
            </a:fld>
            <a:endParaRPr/>
          </a:p>
        </p:txBody>
      </p:sp>
    </p:spTree>
    <p:extLst>
      <p:ext uri="{BB962C8B-B14F-4D97-AF65-F5344CB8AC3E}">
        <p14:creationId xmlns:p14="http://schemas.microsoft.com/office/powerpoint/2010/main" val="3510944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1"/>
          <p:cNvSpPr>
            <a:spLocks noGrp="1"/>
          </p:cNvSpPr>
          <p:nvPr>
            <p:ph type="sldNum" sz="quarter" idx="10"/>
          </p:nvPr>
        </p:nvSpPr>
        <p:spPr/>
        <p:txBody>
          <a:bodyPr/>
          <a:lstStyle>
            <a:lvl1pPr>
              <a:defRPr/>
            </a:lvl1pPr>
          </a:lstStyle>
          <a:p>
            <a:pPr>
              <a:defRPr/>
            </a:pPr>
            <a:fld id="{7C734AA7-1246-425C-9518-C21808B0ABED}" type="slidenum">
              <a:rPr/>
              <a:pPr>
                <a:defRPr/>
              </a:pPr>
              <a:t>‹#›</a:t>
            </a:fld>
            <a:endParaRPr/>
          </a:p>
        </p:txBody>
      </p:sp>
    </p:spTree>
    <p:extLst>
      <p:ext uri="{BB962C8B-B14F-4D97-AF65-F5344CB8AC3E}">
        <p14:creationId xmlns:p14="http://schemas.microsoft.com/office/powerpoint/2010/main" val="1827510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1"/>
          <p:cNvSpPr>
            <a:spLocks noGrp="1"/>
          </p:cNvSpPr>
          <p:nvPr>
            <p:ph type="sldNum" sz="quarter" idx="11"/>
          </p:nvPr>
        </p:nvSpPr>
        <p:spPr/>
        <p:txBody>
          <a:bodyPr/>
          <a:lstStyle>
            <a:lvl1pPr>
              <a:defRPr/>
            </a:lvl1pPr>
          </a:lstStyle>
          <a:p>
            <a:pPr>
              <a:defRPr/>
            </a:pPr>
            <a:fld id="{9D7B8849-4FBA-4648-8D76-30A7E53959DF}" type="slidenum">
              <a:rPr/>
              <a:pPr>
                <a:defRPr/>
              </a:pPr>
              <a:t>‹#›</a:t>
            </a:fld>
            <a:endParaRPr/>
          </a:p>
        </p:txBody>
      </p:sp>
    </p:spTree>
    <p:extLst>
      <p:ext uri="{BB962C8B-B14F-4D97-AF65-F5344CB8AC3E}">
        <p14:creationId xmlns:p14="http://schemas.microsoft.com/office/powerpoint/2010/main" val="3363355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4" name="Slide Number Placeholder 1"/>
          <p:cNvSpPr>
            <a:spLocks noGrp="1"/>
          </p:cNvSpPr>
          <p:nvPr>
            <p:ph type="sldNum" sz="quarter" idx="10"/>
          </p:nvPr>
        </p:nvSpPr>
        <p:spPr/>
        <p:txBody>
          <a:bodyPr/>
          <a:lstStyle>
            <a:lvl1pPr>
              <a:defRPr/>
            </a:lvl1pPr>
          </a:lstStyle>
          <a:p>
            <a:pPr>
              <a:defRPr/>
            </a:pPr>
            <a:fld id="{C0595B7E-7CF8-46D3-A018-19BFAA9C8134}" type="slidenum">
              <a:rPr/>
              <a:pPr>
                <a:defRPr/>
              </a:pPr>
              <a:t>‹#›</a:t>
            </a:fld>
            <a:endParaRPr/>
          </a:p>
        </p:txBody>
      </p:sp>
    </p:spTree>
    <p:extLst>
      <p:ext uri="{BB962C8B-B14F-4D97-AF65-F5344CB8AC3E}">
        <p14:creationId xmlns:p14="http://schemas.microsoft.com/office/powerpoint/2010/main" val="1938054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389" y="2055813"/>
            <a:ext cx="8224836" cy="3794125"/>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Slide Number Placeholder 1"/>
          <p:cNvSpPr>
            <a:spLocks noGrp="1"/>
          </p:cNvSpPr>
          <p:nvPr>
            <p:ph type="sldNum" sz="quarter" idx="10"/>
          </p:nvPr>
        </p:nvSpPr>
        <p:spPr/>
        <p:txBody>
          <a:bodyPr/>
          <a:lstStyle>
            <a:lvl1pPr>
              <a:defRPr/>
            </a:lvl1pPr>
          </a:lstStyle>
          <a:p>
            <a:pPr>
              <a:defRPr/>
            </a:pPr>
            <a:fld id="{421C187D-EF38-4901-B2F8-F658D402DC70}" type="slidenum">
              <a:rPr/>
              <a:pPr>
                <a:defRPr/>
              </a:pPr>
              <a:t>‹#›</a:t>
            </a:fld>
            <a:endParaRPr/>
          </a:p>
        </p:txBody>
      </p:sp>
    </p:spTree>
    <p:extLst>
      <p:ext uri="{BB962C8B-B14F-4D97-AF65-F5344CB8AC3E}">
        <p14:creationId xmlns:p14="http://schemas.microsoft.com/office/powerpoint/2010/main" val="2947747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4850" y="1747391"/>
            <a:ext cx="7025163" cy="1470025"/>
          </a:xfrm>
        </p:spPr>
        <p:txBody>
          <a:bodyPr>
            <a:normAutofit/>
          </a:bodyPr>
          <a:lstStyle>
            <a:lvl1pPr algn="l">
              <a:defRPr sz="2800" b="1" baseline="0">
                <a:solidFill>
                  <a:schemeClr val="tx2"/>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424999" y="3825573"/>
            <a:ext cx="7036550" cy="685800"/>
          </a:xfrm>
        </p:spPr>
        <p:txBody>
          <a:bodyPr/>
          <a:lstStyle>
            <a:lvl1pPr marL="0" indent="0" algn="l">
              <a:buNone/>
              <a:defRPr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2"/>
          </p:nvPr>
        </p:nvSpPr>
        <p:spPr>
          <a:xfrm>
            <a:off x="1424999" y="4587573"/>
            <a:ext cx="7036550" cy="457200"/>
          </a:xfrm>
        </p:spPr>
        <p:txBody>
          <a:bodyPr/>
          <a:lstStyle>
            <a:lvl1pPr>
              <a:buNone/>
              <a:defRPr sz="2400" baseline="0">
                <a:solidFill>
                  <a:schemeClr val="tx1"/>
                </a:solidFill>
                <a:latin typeface="+mn-lt"/>
              </a:defRPr>
            </a:lvl1pPr>
            <a:lvl2pPr>
              <a:buNone/>
              <a:defRPr/>
            </a:lvl2pPr>
          </a:lstStyle>
          <a:p>
            <a:pPr lvl="0"/>
            <a:r>
              <a:rPr lang="en-US" smtClean="0"/>
              <a:t>Click to edit Master text styles</a:t>
            </a:r>
          </a:p>
        </p:txBody>
      </p:sp>
      <p:sp>
        <p:nvSpPr>
          <p:cNvPr id="15" name="Text Placeholder 14"/>
          <p:cNvSpPr>
            <a:spLocks noGrp="1"/>
          </p:cNvSpPr>
          <p:nvPr>
            <p:ph type="body" sz="quarter" idx="13"/>
          </p:nvPr>
        </p:nvSpPr>
        <p:spPr>
          <a:xfrm>
            <a:off x="1405755" y="5189358"/>
            <a:ext cx="7059324" cy="381000"/>
          </a:xfrm>
        </p:spPr>
        <p:txBody>
          <a:bodyPr/>
          <a:lstStyle>
            <a:lvl1pPr>
              <a:buNone/>
              <a:defRPr sz="1800" baseline="0">
                <a:solidFill>
                  <a:schemeClr val="tx1"/>
                </a:solidFill>
                <a:latin typeface="+mn-lt"/>
              </a:defRPr>
            </a:lvl1pPr>
          </a:lstStyle>
          <a:p>
            <a:pPr lvl="0"/>
            <a:r>
              <a:rPr lang="en-US" smtClean="0"/>
              <a:t>Click to edit Master text styles</a:t>
            </a:r>
          </a:p>
        </p:txBody>
      </p:sp>
    </p:spTree>
    <p:extLst>
      <p:ext uri="{BB962C8B-B14F-4D97-AF65-F5344CB8AC3E}">
        <p14:creationId xmlns:p14="http://schemas.microsoft.com/office/powerpoint/2010/main" val="2252637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93705" y="1112670"/>
            <a:ext cx="5935833" cy="1470025"/>
          </a:xfrm>
        </p:spPr>
        <p:txBody>
          <a:bodyPr>
            <a:normAutofit/>
          </a:bodyPr>
          <a:lstStyle>
            <a:lvl1pPr algn="l">
              <a:defRPr sz="2800" b="1" baseline="0">
                <a:solidFill>
                  <a:schemeClr val="tx2"/>
                </a:soli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93705" y="2886052"/>
            <a:ext cx="5945454" cy="685800"/>
          </a:xfrm>
        </p:spPr>
        <p:txBody>
          <a:bodyPr/>
          <a:lstStyle>
            <a:lvl1pPr marL="0" indent="0" algn="l">
              <a:buNone/>
              <a:defRPr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09282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47663" y="3645024"/>
            <a:ext cx="6947049"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547663" y="2060848"/>
            <a:ext cx="6947049"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8" name="Slide Number Placeholder 5"/>
          <p:cNvSpPr>
            <a:spLocks noGrp="1"/>
          </p:cNvSpPr>
          <p:nvPr>
            <p:ph type="sldNum" sz="quarter" idx="12"/>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a:t>
            </a:fld>
            <a:endParaRPr lang="es-ES" sz="1400" b="1" dirty="0" smtClean="0">
              <a:solidFill>
                <a:srgbClr val="0367B3"/>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594529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34757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ullets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600200" y="1600200"/>
            <a:ext cx="3429000" cy="4525963"/>
          </a:xfrm>
        </p:spPr>
        <p:txBody>
          <a:bodyPr/>
          <a:lstStyle>
            <a:lvl1pPr marL="231775" indent="-231775">
              <a:defRPr sz="2400">
                <a:latin typeface="Arial" pitchFamily="34" charset="0"/>
                <a:cs typeface="Arial" pitchFamily="34" charset="0"/>
              </a:defRPr>
            </a:lvl1pPr>
            <a:lvl2pPr marL="465138" indent="-225425">
              <a:spcBef>
                <a:spcPts val="600"/>
              </a:spcBef>
              <a:defRPr sz="2200">
                <a:latin typeface="Arial" pitchFamily="34" charset="0"/>
                <a:cs typeface="Arial" pitchFamily="34" charset="0"/>
              </a:defRPr>
            </a:lvl2pPr>
            <a:lvl3pPr marL="679450" indent="-228600">
              <a:spcBef>
                <a:spcPts val="600"/>
              </a:spcBef>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4061438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93705" y="1112670"/>
            <a:ext cx="5935833" cy="1470025"/>
          </a:xfrm>
        </p:spPr>
        <p:txBody>
          <a:bodyPr>
            <a:normAutofit/>
          </a:bodyPr>
          <a:lstStyle>
            <a:lvl1pPr algn="l">
              <a:defRPr sz="2800" b="1" baseline="0">
                <a:solidFill>
                  <a:schemeClr val="tx2"/>
                </a:soli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93705" y="2886052"/>
            <a:ext cx="5945454" cy="685800"/>
          </a:xfrm>
        </p:spPr>
        <p:txBody>
          <a:bodyPr/>
          <a:lstStyle>
            <a:lvl1pPr marL="0" indent="0" algn="l">
              <a:buNone/>
              <a:defRPr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20042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600200" y="1600200"/>
            <a:ext cx="3429000" cy="4525963"/>
          </a:xfrm>
        </p:spPr>
        <p:txBody>
          <a:bodyPr/>
          <a:lstStyle>
            <a:lvl1pPr marL="231775" indent="-231775">
              <a:spcBef>
                <a:spcPts val="1200"/>
              </a:spcBef>
              <a:defRPr sz="2400">
                <a:latin typeface="Arial" pitchFamily="34" charset="0"/>
                <a:cs typeface="Arial" pitchFamily="34" charset="0"/>
              </a:defRPr>
            </a:lvl1pPr>
            <a:lvl2pPr marL="465138" indent="-233363">
              <a:spcBef>
                <a:spcPts val="600"/>
              </a:spcBef>
              <a:defRPr sz="2200">
                <a:latin typeface="Arial" pitchFamily="34" charset="0"/>
                <a:cs typeface="Arial" pitchFamily="34" charset="0"/>
              </a:defRPr>
            </a:lvl2pPr>
            <a:lvl3pPr marL="682625" indent="-174625">
              <a:spcBef>
                <a:spcPts val="600"/>
              </a:spcBef>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4" name="Content Placeholder 3"/>
          <p:cNvSpPr>
            <a:spLocks noGrp="1"/>
          </p:cNvSpPr>
          <p:nvPr>
            <p:ph sz="half" idx="2"/>
          </p:nvPr>
        </p:nvSpPr>
        <p:spPr>
          <a:xfrm>
            <a:off x="5257800" y="1600200"/>
            <a:ext cx="3429000" cy="4525963"/>
          </a:xfrm>
        </p:spPr>
        <p:txBody>
          <a:bodyPr/>
          <a:lstStyle>
            <a:lvl1pPr marL="231775" indent="-231775">
              <a:spcBef>
                <a:spcPts val="1200"/>
              </a:spcBef>
              <a:buSzPct val="104000"/>
              <a:defRPr sz="2400">
                <a:latin typeface="Arial" pitchFamily="34" charset="0"/>
                <a:cs typeface="Arial" pitchFamily="34" charset="0"/>
              </a:defRPr>
            </a:lvl1pPr>
            <a:lvl2pPr marL="465138" indent="-233363">
              <a:spcBef>
                <a:spcPts val="600"/>
              </a:spcBef>
              <a:defRPr sz="2200">
                <a:latin typeface="Arial" pitchFamily="34" charset="0"/>
                <a:cs typeface="Arial" pitchFamily="34" charset="0"/>
              </a:defRPr>
            </a:lvl2pPr>
            <a:lvl3pPr marL="736600" indent="-228600">
              <a:spcBef>
                <a:spcPts val="600"/>
              </a:spcBef>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130517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93705" y="1112670"/>
            <a:ext cx="5935833" cy="1470025"/>
          </a:xfrm>
        </p:spPr>
        <p:txBody>
          <a:bodyPr>
            <a:normAutofit/>
          </a:bodyPr>
          <a:lstStyle>
            <a:lvl1pPr algn="l">
              <a:defRPr sz="2800" b="1" baseline="0">
                <a:solidFill>
                  <a:schemeClr val="tx2"/>
                </a:soli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93705" y="2886052"/>
            <a:ext cx="5945454" cy="685800"/>
          </a:xfrm>
        </p:spPr>
        <p:txBody>
          <a:bodyPr/>
          <a:lstStyle>
            <a:lvl1pPr marL="0" indent="0" algn="l">
              <a:buNone/>
              <a:defRPr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6153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usiness contact informa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2357" y="1828105"/>
            <a:ext cx="7230863" cy="3614757"/>
          </a:xfrm>
        </p:spPr>
        <p:txBody>
          <a:bodyPr/>
          <a:lstStyle>
            <a:lvl1pPr marL="0" indent="0">
              <a:buNone/>
              <a:defRPr>
                <a:solidFill>
                  <a:schemeClr val="tx1"/>
                </a:solidFill>
                <a:latin typeface="Arial" pitchFamily="34" charset="0"/>
                <a:cs typeface="Arial" pitchFamily="34" charset="0"/>
              </a:defRPr>
            </a:lvl1pPr>
            <a:lvl2pPr marL="0" indent="0">
              <a:defRPr>
                <a:solidFill>
                  <a:schemeClr val="tx1"/>
                </a:solidFill>
                <a:latin typeface="Franklin Gothic Book" pitchFamily="34" charset="0"/>
              </a:defRPr>
            </a:lvl2pPr>
            <a:lvl3pPr marL="0" indent="0">
              <a:defRPr>
                <a:solidFill>
                  <a:schemeClr val="tx1"/>
                </a:solidFill>
                <a:latin typeface="Franklin Gothic Book" pitchFamily="34" charset="0"/>
              </a:defRPr>
            </a:lvl3pPr>
            <a:lvl4pPr marL="0" indent="0">
              <a:defRPr>
                <a:solidFill>
                  <a:schemeClr val="tx1"/>
                </a:solidFill>
                <a:latin typeface="Franklin Gothic Book" pitchFamily="34" charset="0"/>
              </a:defRPr>
            </a:lvl4pPr>
            <a:lvl5pPr marL="0" indent="0">
              <a:defRPr>
                <a:solidFill>
                  <a:schemeClr val="tx1"/>
                </a:solidFill>
                <a:latin typeface="Franklin Gothic Book"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169132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1680" y="332656"/>
            <a:ext cx="7313324" cy="1470025"/>
          </a:xfrm>
        </p:spPr>
        <p:txBody>
          <a:bodyPr/>
          <a:lstStyle/>
          <a:p>
            <a:r>
              <a:rPr lang="en-US" dirty="0" smtClean="0"/>
              <a:t>Click to edit Master title style</a:t>
            </a:r>
            <a:endParaRPr lang="en-US" dirty="0"/>
          </a:p>
        </p:txBody>
      </p:sp>
      <p:sp>
        <p:nvSpPr>
          <p:cNvPr id="7" name="Rectangle 3"/>
          <p:cNvSpPr>
            <a:spLocks noGrp="1" noChangeArrowheads="1"/>
          </p:cNvSpPr>
          <p:nvPr>
            <p:ph idx="13"/>
          </p:nvPr>
        </p:nvSpPr>
        <p:spPr bwMode="auto">
          <a:xfrm>
            <a:off x="1691680" y="2060848"/>
            <a:ext cx="7344816"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lvl="0"/>
            <a:r>
              <a:rPr lang="es-ES" noProof="0" dirty="0"/>
              <a:t>Haga clic para modificar el estilo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p>
        </p:txBody>
      </p:sp>
      <p:sp>
        <p:nvSpPr>
          <p:cNvPr id="4" name="Date Placeholder 3"/>
          <p:cNvSpPr>
            <a:spLocks noGrp="1"/>
          </p:cNvSpPr>
          <p:nvPr>
            <p:ph type="dt" sz="half" idx="14"/>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5" name="Footer Placeholder 4"/>
          <p:cNvSpPr>
            <a:spLocks noGrp="1"/>
          </p:cNvSpPr>
          <p:nvPr>
            <p:ph type="ftr" sz="quarter" idx="15"/>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6" name="Slide Number Placeholder 5"/>
          <p:cNvSpPr>
            <a:spLocks noGrp="1"/>
          </p:cNvSpPr>
          <p:nvPr>
            <p:ph type="sldNum" sz="quarter" idx="16"/>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66899DF0-5CDF-413D-8B7B-DAADD36FEA62}" type="slidenum">
              <a:rPr lang="es-ES" altLang="en-US"/>
              <a:pPr>
                <a:defRPr/>
              </a:pPr>
              <a:t>‹#›</a:t>
            </a:fld>
            <a:endParaRPr lang="es-ES" altLang="en-US" dirty="0"/>
          </a:p>
        </p:txBody>
      </p:sp>
    </p:spTree>
    <p:extLst>
      <p:ext uri="{BB962C8B-B14F-4D97-AF65-F5344CB8AC3E}">
        <p14:creationId xmlns:p14="http://schemas.microsoft.com/office/powerpoint/2010/main" val="2705969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56955A18-B692-4885-A00A-44594780E078}" type="slidenum">
              <a:rPr lang="es-ES" altLang="en-US"/>
              <a:pPr>
                <a:defRPr/>
              </a:pPr>
              <a:t>‹#›</a:t>
            </a:fld>
            <a:endParaRPr lang="es-ES" altLang="en-US" dirty="0"/>
          </a:p>
        </p:txBody>
      </p:sp>
    </p:spTree>
    <p:extLst>
      <p:ext uri="{BB962C8B-B14F-4D97-AF65-F5344CB8AC3E}">
        <p14:creationId xmlns:p14="http://schemas.microsoft.com/office/powerpoint/2010/main" val="3197852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14958F12-A6B9-4BEA-8F08-A0D3BA325EF7}" type="slidenum">
              <a:rPr lang="es-ES" altLang="en-US"/>
              <a:pPr>
                <a:defRPr/>
              </a:pPr>
              <a:t>‹#›</a:t>
            </a:fld>
            <a:endParaRPr lang="es-ES" altLang="en-US" dirty="0"/>
          </a:p>
        </p:txBody>
      </p:sp>
    </p:spTree>
    <p:extLst>
      <p:ext uri="{BB962C8B-B14F-4D97-AF65-F5344CB8AC3E}">
        <p14:creationId xmlns:p14="http://schemas.microsoft.com/office/powerpoint/2010/main" val="12718677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C17CA4D6-2025-459B-83C9-F80E3C8EF3A7}" type="slidenum">
              <a:rPr lang="es-ES" altLang="en-US"/>
              <a:pPr>
                <a:defRPr/>
              </a:pPr>
              <a:t>‹#›</a:t>
            </a:fld>
            <a:endParaRPr lang="es-ES" altLang="en-US" dirty="0"/>
          </a:p>
        </p:txBody>
      </p:sp>
    </p:spTree>
    <p:extLst>
      <p:ext uri="{BB962C8B-B14F-4D97-AF65-F5344CB8AC3E}">
        <p14:creationId xmlns:p14="http://schemas.microsoft.com/office/powerpoint/2010/main" val="367525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1680" y="1600200"/>
            <a:ext cx="32403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508104" y="1600200"/>
            <a:ext cx="31786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a:defRPr/>
            </a:pPr>
            <a:endParaRPr lang="es-ES"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a:defRPr/>
            </a:pPr>
            <a:endParaRPr lang="es-ES" dirty="0"/>
          </a:p>
        </p:txBody>
      </p:sp>
      <p:sp>
        <p:nvSpPr>
          <p:cNvPr id="9" name="Slide Number Placeholder 5"/>
          <p:cNvSpPr>
            <a:spLocks noGrp="1"/>
          </p:cNvSpPr>
          <p:nvPr>
            <p:ph type="sldNum" sz="quarter" idx="12"/>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a:t>
            </a:fld>
            <a:endParaRPr lang="es-ES" sz="1400" b="1" dirty="0" smtClean="0">
              <a:solidFill>
                <a:srgbClr val="0367B3"/>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767365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567ACB65-AA6C-4D38-85C3-1445CFB1D1A8}" type="slidenum">
              <a:rPr lang="es-ES" altLang="en-US"/>
              <a:pPr>
                <a:defRPr/>
              </a:pPr>
              <a:t>‹#›</a:t>
            </a:fld>
            <a:endParaRPr lang="es-ES" altLang="en-US" dirty="0"/>
          </a:p>
        </p:txBody>
      </p:sp>
    </p:spTree>
    <p:extLst>
      <p:ext uri="{BB962C8B-B14F-4D97-AF65-F5344CB8AC3E}">
        <p14:creationId xmlns:p14="http://schemas.microsoft.com/office/powerpoint/2010/main" val="8996090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6FBE2D97-822E-49B0-8C7C-3CC00015788C}" type="slidenum">
              <a:rPr lang="es-ES" altLang="en-US"/>
              <a:pPr>
                <a:defRPr/>
              </a:pPr>
              <a:t>‹#›</a:t>
            </a:fld>
            <a:endParaRPr lang="es-ES" altLang="en-US" dirty="0"/>
          </a:p>
        </p:txBody>
      </p:sp>
    </p:spTree>
    <p:extLst>
      <p:ext uri="{BB962C8B-B14F-4D97-AF65-F5344CB8AC3E}">
        <p14:creationId xmlns:p14="http://schemas.microsoft.com/office/powerpoint/2010/main" val="876223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D8A093AF-7483-4961-AD82-4FCFDE505295}" type="slidenum">
              <a:rPr lang="es-ES" altLang="en-US"/>
              <a:pPr>
                <a:defRPr/>
              </a:pPr>
              <a:t>‹#›</a:t>
            </a:fld>
            <a:endParaRPr lang="es-ES" altLang="en-US" dirty="0"/>
          </a:p>
        </p:txBody>
      </p:sp>
    </p:spTree>
    <p:extLst>
      <p:ext uri="{BB962C8B-B14F-4D97-AF65-F5344CB8AC3E}">
        <p14:creationId xmlns:p14="http://schemas.microsoft.com/office/powerpoint/2010/main" val="1770078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5E9B5A3A-9C88-4579-ACAD-1BED665049B2}" type="slidenum">
              <a:rPr lang="es-ES" altLang="en-US"/>
              <a:pPr>
                <a:defRPr/>
              </a:pPr>
              <a:t>‹#›</a:t>
            </a:fld>
            <a:endParaRPr lang="es-ES" altLang="en-US" dirty="0"/>
          </a:p>
        </p:txBody>
      </p:sp>
    </p:spTree>
    <p:extLst>
      <p:ext uri="{BB962C8B-B14F-4D97-AF65-F5344CB8AC3E}">
        <p14:creationId xmlns:p14="http://schemas.microsoft.com/office/powerpoint/2010/main" val="6436111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5B1E2A6A-76A7-4031-AAEB-9CE08BEBDE95}" type="slidenum">
              <a:rPr lang="es-ES" altLang="en-US"/>
              <a:pPr>
                <a:defRPr/>
              </a:pPr>
              <a:t>‹#›</a:t>
            </a:fld>
            <a:endParaRPr lang="es-ES" altLang="en-US" dirty="0"/>
          </a:p>
        </p:txBody>
      </p:sp>
    </p:spTree>
    <p:extLst>
      <p:ext uri="{BB962C8B-B14F-4D97-AF65-F5344CB8AC3E}">
        <p14:creationId xmlns:p14="http://schemas.microsoft.com/office/powerpoint/2010/main" val="483912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611CD6F7-C775-485B-9A70-176964471F92}" type="slidenum">
              <a:rPr lang="es-ES" altLang="en-US"/>
              <a:pPr>
                <a:defRPr/>
              </a:pPr>
              <a:t>‹#›</a:t>
            </a:fld>
            <a:endParaRPr lang="es-ES" altLang="en-US" dirty="0"/>
          </a:p>
        </p:txBody>
      </p:sp>
    </p:spTree>
    <p:extLst>
      <p:ext uri="{BB962C8B-B14F-4D97-AF65-F5344CB8AC3E}">
        <p14:creationId xmlns:p14="http://schemas.microsoft.com/office/powerpoint/2010/main" val="406973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1B66C003-686F-4E84-96C3-D1001BFF948D}" type="slidenum">
              <a:rPr lang="es-ES" altLang="en-US"/>
              <a:pPr>
                <a:defRPr/>
              </a:pPr>
              <a:t>‹#›</a:t>
            </a:fld>
            <a:endParaRPr lang="es-ES" altLang="en-US" dirty="0"/>
          </a:p>
        </p:txBody>
      </p:sp>
    </p:spTree>
    <p:extLst>
      <p:ext uri="{BB962C8B-B14F-4D97-AF65-F5344CB8AC3E}">
        <p14:creationId xmlns:p14="http://schemas.microsoft.com/office/powerpoint/2010/main" val="30296850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9990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bwMode="gray">
          <a:xfrm>
            <a:off x="8755063" y="6507163"/>
            <a:ext cx="157162" cy="153987"/>
          </a:xfrm>
          <a:prstGeom prst="rect">
            <a:avLst/>
          </a:prstGeom>
        </p:spPr>
        <p:txBody>
          <a:bodyPr vert="horz" wrap="none" lIns="91440" tIns="45720" rIns="91440" bIns="45720" numCol="1" anchor="b" anchorCtr="0" compatLnSpc="1">
            <a:prstTxWarp prst="textNoShape">
              <a:avLst/>
            </a:prstTxWarp>
          </a:bodyPr>
          <a:lstStyle>
            <a:lvl1pPr algn="r">
              <a:defRPr>
                <a:solidFill>
                  <a:srgbClr val="BFBFBF"/>
                </a:solidFill>
              </a:defRPr>
            </a:lvl1pPr>
          </a:lstStyle>
          <a:p>
            <a:pPr>
              <a:defRPr/>
            </a:pPr>
            <a:fld id="{43BA1AA8-B435-4F9E-910B-6523CCFF8718}" type="slidenum">
              <a:rPr lang="en-US" altLang="en-US"/>
              <a:pPr>
                <a:defRPr/>
              </a:pPr>
              <a:t>‹#›</a:t>
            </a:fld>
            <a:endParaRPr lang="en-US" altLang="en-US" dirty="0"/>
          </a:p>
        </p:txBody>
      </p:sp>
    </p:spTree>
    <p:extLst>
      <p:ext uri="{BB962C8B-B14F-4D97-AF65-F5344CB8AC3E}">
        <p14:creationId xmlns:p14="http://schemas.microsoft.com/office/powerpoint/2010/main" val="3195452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Org Chart">
    <p:spTree>
      <p:nvGrpSpPr>
        <p:cNvPr id="1" name=""/>
        <p:cNvGrpSpPr/>
        <p:nvPr/>
      </p:nvGrpSpPr>
      <p:grpSpPr>
        <a:xfrm>
          <a:off x="0" y="0"/>
          <a:ext cx="0" cy="0"/>
          <a:chOff x="0" y="0"/>
          <a:chExt cx="0" cy="0"/>
        </a:xfrm>
      </p:grpSpPr>
      <p:sp>
        <p:nvSpPr>
          <p:cNvPr id="4" name="SmartArt Placeholder 3"/>
          <p:cNvSpPr>
            <a:spLocks noGrp="1"/>
          </p:cNvSpPr>
          <p:nvPr>
            <p:ph type="dgm" sz="quarter" idx="10"/>
          </p:nvPr>
        </p:nvSpPr>
        <p:spPr>
          <a:xfrm>
            <a:off x="122785" y="747422"/>
            <a:ext cx="8905460" cy="5096787"/>
          </a:xfrm>
        </p:spPr>
        <p:txBody>
          <a:bodyPr/>
          <a:lstStyle/>
          <a:p>
            <a:pPr lvl="0"/>
            <a:r>
              <a:rPr lang="en-US" noProof="0" dirty="0" smtClean="0"/>
              <a:t>Click icon to add SmartArt graphic</a:t>
            </a:r>
            <a:endParaRPr lang="en-US" noProof="0" dirty="0"/>
          </a:p>
        </p:txBody>
      </p:sp>
      <p:sp>
        <p:nvSpPr>
          <p:cNvPr id="3" name="Title 2"/>
          <p:cNvSpPr>
            <a:spLocks noGrp="1"/>
          </p:cNvSpPr>
          <p:nvPr>
            <p:ph type="title"/>
          </p:nvPr>
        </p:nvSpPr>
        <p:spPr>
          <a:xfrm>
            <a:off x="122387" y="314394"/>
            <a:ext cx="8906256" cy="361468"/>
          </a:xfrm>
        </p:spPr>
        <p:txBody>
          <a:bodyPr>
            <a:normAutofit/>
          </a:bodyPr>
          <a:lstStyle>
            <a:lvl1pPr algn="ctr">
              <a:defRPr sz="2200" b="1"/>
            </a:lvl1pPr>
          </a:lstStyle>
          <a:p>
            <a:r>
              <a:rPr lang="en-US" smtClean="0"/>
              <a:t>Click to edit Master title style</a:t>
            </a:r>
            <a:endParaRPr lang="en-US" dirty="0"/>
          </a:p>
        </p:txBody>
      </p:sp>
      <p:sp>
        <p:nvSpPr>
          <p:cNvPr id="5" name="Slide Number Placeholder 1"/>
          <p:cNvSpPr>
            <a:spLocks noGrp="1"/>
          </p:cNvSpPr>
          <p:nvPr>
            <p:ph type="sldNum" sz="quarter" idx="11"/>
          </p:nvPr>
        </p:nvSpPr>
        <p:spPr>
          <a:xfrm>
            <a:off x="8755063" y="6507163"/>
            <a:ext cx="157162" cy="153987"/>
          </a:xfrm>
          <a:prstGeom prst="rect">
            <a:avLst/>
          </a:prstGeom>
        </p:spPr>
        <p:txBody>
          <a:bodyPr vert="horz" wrap="square" lIns="91440" tIns="45720" rIns="91440" bIns="45720" numCol="1" anchor="t" anchorCtr="0" compatLnSpc="1">
            <a:prstTxWarp prst="textNoShape">
              <a:avLst/>
            </a:prstTxWarp>
          </a:bodyPr>
          <a:lstStyle>
            <a:lvl1pPr algn="r">
              <a:defRPr>
                <a:solidFill>
                  <a:srgbClr val="BFBFBF"/>
                </a:solidFill>
              </a:defRPr>
            </a:lvl1pPr>
          </a:lstStyle>
          <a:p>
            <a:pPr>
              <a:defRPr/>
            </a:pPr>
            <a:fld id="{20B98BE2-1F8B-4BC3-ADF6-282E228D3393}" type="slidenum">
              <a:rPr lang="en-US" altLang="en-US"/>
              <a:pPr>
                <a:defRPr/>
              </a:pPr>
              <a:t>‹#›</a:t>
            </a:fld>
            <a:endParaRPr lang="en-US" altLang="en-US" dirty="0"/>
          </a:p>
        </p:txBody>
      </p:sp>
    </p:spTree>
    <p:extLst>
      <p:ext uri="{BB962C8B-B14F-4D97-AF65-F5344CB8AC3E}">
        <p14:creationId xmlns:p14="http://schemas.microsoft.com/office/powerpoint/2010/main" val="3576371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a:defRPr/>
            </a:pPr>
            <a:endParaRPr lang="es-ES" dirty="0"/>
          </a:p>
        </p:txBody>
      </p:sp>
      <p:sp>
        <p:nvSpPr>
          <p:cNvPr id="11" name="Slide Number Placeholder 5"/>
          <p:cNvSpPr>
            <a:spLocks noGrp="1"/>
          </p:cNvSpPr>
          <p:nvPr>
            <p:ph type="sldNum" sz="quarter" idx="12"/>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a:t>
            </a:fld>
            <a:endParaRPr lang="es-ES" sz="1400" b="1" dirty="0" smtClean="0">
              <a:solidFill>
                <a:srgbClr val="0367B3"/>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101107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3"/>
          <p:cNvSpPr>
            <a:spLocks noGrp="1"/>
          </p:cNvSpPr>
          <p:nvPr>
            <p:ph type="sldNum" sz="quarter" idx="11"/>
          </p:nvPr>
        </p:nvSpPr>
        <p:spPr bwMode="gray">
          <a:xfrm>
            <a:off x="8755063" y="6507163"/>
            <a:ext cx="157162" cy="153987"/>
          </a:xfrm>
          <a:prstGeom prst="rect">
            <a:avLst/>
          </a:prstGeom>
        </p:spPr>
        <p:txBody>
          <a:bodyPr vert="horz" wrap="none" lIns="91440" tIns="45720" rIns="91440" bIns="45720" numCol="1" anchor="b" anchorCtr="0" compatLnSpc="1">
            <a:prstTxWarp prst="textNoShape">
              <a:avLst/>
            </a:prstTxWarp>
          </a:bodyPr>
          <a:lstStyle>
            <a:lvl1pPr>
              <a:defRPr>
                <a:solidFill>
                  <a:srgbClr val="BFBFBF"/>
                </a:solidFill>
              </a:defRPr>
            </a:lvl1pPr>
          </a:lstStyle>
          <a:p>
            <a:pPr>
              <a:defRPr/>
            </a:pPr>
            <a:fld id="{546EFACE-0880-4D7E-9BA1-B5EB923E40C9}" type="slidenum">
              <a:rPr lang="en-US" altLang="en-US"/>
              <a:pPr>
                <a:defRPr/>
              </a:pPr>
              <a:t>‹#›</a:t>
            </a:fld>
            <a:endParaRPr lang="en-US" altLang="en-US" dirty="0"/>
          </a:p>
        </p:txBody>
      </p:sp>
    </p:spTree>
    <p:extLst>
      <p:ext uri="{BB962C8B-B14F-4D97-AF65-F5344CB8AC3E}">
        <p14:creationId xmlns:p14="http://schemas.microsoft.com/office/powerpoint/2010/main" val="2806434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bwMode="gray">
          <a:xfrm>
            <a:off x="8755063" y="6507163"/>
            <a:ext cx="157162" cy="153987"/>
          </a:xfrm>
          <a:prstGeom prst="rect">
            <a:avLst/>
          </a:prstGeom>
        </p:spPr>
        <p:txBody>
          <a:bodyPr vert="horz" wrap="none" lIns="91440" tIns="45720" rIns="91440" bIns="45720" numCol="1" anchor="b" anchorCtr="0" compatLnSpc="1">
            <a:prstTxWarp prst="textNoShape">
              <a:avLst/>
            </a:prstTxWarp>
          </a:bodyPr>
          <a:lstStyle>
            <a:lvl1pPr algn="r">
              <a:defRPr>
                <a:solidFill>
                  <a:srgbClr val="BFBFBF"/>
                </a:solidFill>
              </a:defRPr>
            </a:lvl1pPr>
          </a:lstStyle>
          <a:p>
            <a:pPr>
              <a:defRPr/>
            </a:pPr>
            <a:fld id="{353044D4-D3C9-42EC-AE2F-6689AFA335A0}" type="slidenum">
              <a:rPr lang="en-US" altLang="en-US"/>
              <a:pPr>
                <a:defRPr/>
              </a:pPr>
              <a:t>‹#›</a:t>
            </a:fld>
            <a:endParaRPr lang="en-US" altLang="en-US" dirty="0"/>
          </a:p>
        </p:txBody>
      </p:sp>
    </p:spTree>
    <p:extLst>
      <p:ext uri="{BB962C8B-B14F-4D97-AF65-F5344CB8AC3E}">
        <p14:creationId xmlns:p14="http://schemas.microsoft.com/office/powerpoint/2010/main" val="37756673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8755063" y="6507163"/>
            <a:ext cx="157162" cy="153987"/>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4B6791C6-F1F9-4986-8865-7872E2A3BB13}" type="slidenum">
              <a:rPr lang="en-US" altLang="en-US"/>
              <a:pPr>
                <a:defRPr/>
              </a:pPr>
              <a:t>‹#›</a:t>
            </a:fld>
            <a:endParaRPr lang="en-US" altLang="en-US" dirty="0"/>
          </a:p>
        </p:txBody>
      </p:sp>
    </p:spTree>
    <p:extLst>
      <p:ext uri="{BB962C8B-B14F-4D97-AF65-F5344CB8AC3E}">
        <p14:creationId xmlns:p14="http://schemas.microsoft.com/office/powerpoint/2010/main" val="39420769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389" y="2055813"/>
            <a:ext cx="8224836" cy="3794125"/>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bwMode="gray">
          <a:xfrm>
            <a:off x="8755063" y="6507163"/>
            <a:ext cx="157162" cy="153987"/>
          </a:xfrm>
          <a:prstGeom prst="rect">
            <a:avLst/>
          </a:prstGeom>
        </p:spPr>
        <p:txBody>
          <a:bodyPr vert="horz" wrap="none" lIns="91440" tIns="45720" rIns="91440" bIns="45720" numCol="1" anchor="b" anchorCtr="0" compatLnSpc="1">
            <a:prstTxWarp prst="textNoShape">
              <a:avLst/>
            </a:prstTxWarp>
          </a:bodyPr>
          <a:lstStyle>
            <a:lvl1pPr>
              <a:defRPr>
                <a:solidFill>
                  <a:srgbClr val="BFBFBF"/>
                </a:solidFill>
              </a:defRPr>
            </a:lvl1pPr>
          </a:lstStyle>
          <a:p>
            <a:pPr>
              <a:defRPr/>
            </a:pPr>
            <a:fld id="{52B116B0-9522-44CE-99F4-21DC3C21F2EC}" type="slidenum">
              <a:rPr lang="en-US" altLang="en-US"/>
              <a:pPr>
                <a:defRPr/>
              </a:pPr>
              <a:t>‹#›</a:t>
            </a:fld>
            <a:endParaRPr lang="en-US" altLang="en-US" dirty="0"/>
          </a:p>
        </p:txBody>
      </p:sp>
    </p:spTree>
    <p:extLst>
      <p:ext uri="{BB962C8B-B14F-4D97-AF65-F5344CB8AC3E}">
        <p14:creationId xmlns:p14="http://schemas.microsoft.com/office/powerpoint/2010/main" val="2103880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1680" y="332656"/>
            <a:ext cx="7313324" cy="1470025"/>
          </a:xfrm>
        </p:spPr>
        <p:txBody>
          <a:bodyPr/>
          <a:lstStyle/>
          <a:p>
            <a:r>
              <a:rPr lang="en-US" dirty="0" smtClean="0"/>
              <a:t>Click to edit Master title style</a:t>
            </a:r>
            <a:endParaRPr lang="en-US" dirty="0"/>
          </a:p>
        </p:txBody>
      </p:sp>
      <p:sp>
        <p:nvSpPr>
          <p:cNvPr id="7" name="Rectangle 3"/>
          <p:cNvSpPr>
            <a:spLocks noGrp="1" noChangeArrowheads="1"/>
          </p:cNvSpPr>
          <p:nvPr>
            <p:ph idx="13"/>
          </p:nvPr>
        </p:nvSpPr>
        <p:spPr bwMode="auto">
          <a:xfrm>
            <a:off x="1691680" y="2060848"/>
            <a:ext cx="7344816"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lvl="0"/>
            <a:r>
              <a:rPr lang="es-ES" noProof="0" dirty="0"/>
              <a:t>Haga clic para modificar el estilo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p>
        </p:txBody>
      </p:sp>
      <p:sp>
        <p:nvSpPr>
          <p:cNvPr id="4" name="Date Placeholder 3"/>
          <p:cNvSpPr>
            <a:spLocks noGrp="1"/>
          </p:cNvSpPr>
          <p:nvPr>
            <p:ph type="dt" sz="half" idx="14"/>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5" name="Footer Placeholder 4"/>
          <p:cNvSpPr>
            <a:spLocks noGrp="1"/>
          </p:cNvSpPr>
          <p:nvPr>
            <p:ph type="ftr" sz="quarter" idx="15"/>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6" name="Slide Number Placeholder 5"/>
          <p:cNvSpPr>
            <a:spLocks noGrp="1"/>
          </p:cNvSpPr>
          <p:nvPr>
            <p:ph type="sldNum" sz="quarter" idx="16"/>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6D367208-AB80-46EA-AE36-768AEF832A44}" type="slidenum">
              <a:rPr lang="es-ES" altLang="en-US"/>
              <a:pPr>
                <a:defRPr/>
              </a:pPr>
              <a:t>‹#›</a:t>
            </a:fld>
            <a:endParaRPr lang="es-ES" altLang="en-US" dirty="0"/>
          </a:p>
        </p:txBody>
      </p:sp>
    </p:spTree>
    <p:extLst>
      <p:ext uri="{BB962C8B-B14F-4D97-AF65-F5344CB8AC3E}">
        <p14:creationId xmlns:p14="http://schemas.microsoft.com/office/powerpoint/2010/main" val="5147277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7038065A-01FC-4424-8629-77E253A9627D}" type="slidenum">
              <a:rPr lang="es-ES" altLang="en-US"/>
              <a:pPr>
                <a:defRPr/>
              </a:pPr>
              <a:t>‹#›</a:t>
            </a:fld>
            <a:endParaRPr lang="es-ES" altLang="en-US" dirty="0"/>
          </a:p>
        </p:txBody>
      </p:sp>
    </p:spTree>
    <p:extLst>
      <p:ext uri="{BB962C8B-B14F-4D97-AF65-F5344CB8AC3E}">
        <p14:creationId xmlns:p14="http://schemas.microsoft.com/office/powerpoint/2010/main" val="12033322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9EBB3202-E419-4755-AAA8-4566717FD4AF}" type="slidenum">
              <a:rPr lang="es-ES" altLang="en-US"/>
              <a:pPr>
                <a:defRPr/>
              </a:pPr>
              <a:t>‹#›</a:t>
            </a:fld>
            <a:endParaRPr lang="es-ES" altLang="en-US" dirty="0"/>
          </a:p>
        </p:txBody>
      </p:sp>
    </p:spTree>
    <p:extLst>
      <p:ext uri="{BB962C8B-B14F-4D97-AF65-F5344CB8AC3E}">
        <p14:creationId xmlns:p14="http://schemas.microsoft.com/office/powerpoint/2010/main" val="31630655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0FD17820-BD3B-4FFC-BCD6-FEE922992C7A}" type="slidenum">
              <a:rPr lang="es-ES" altLang="en-US"/>
              <a:pPr>
                <a:defRPr/>
              </a:pPr>
              <a:t>‹#›</a:t>
            </a:fld>
            <a:endParaRPr lang="es-ES" altLang="en-US" dirty="0"/>
          </a:p>
        </p:txBody>
      </p:sp>
    </p:spTree>
    <p:extLst>
      <p:ext uri="{BB962C8B-B14F-4D97-AF65-F5344CB8AC3E}">
        <p14:creationId xmlns:p14="http://schemas.microsoft.com/office/powerpoint/2010/main" val="16441245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29CBC91B-C7BC-4588-9B35-AF2C281C8E38}" type="slidenum">
              <a:rPr lang="es-ES" altLang="en-US"/>
              <a:pPr>
                <a:defRPr/>
              </a:pPr>
              <a:t>‹#›</a:t>
            </a:fld>
            <a:endParaRPr lang="es-ES" altLang="en-US" dirty="0"/>
          </a:p>
        </p:txBody>
      </p:sp>
    </p:spTree>
    <p:extLst>
      <p:ext uri="{BB962C8B-B14F-4D97-AF65-F5344CB8AC3E}">
        <p14:creationId xmlns:p14="http://schemas.microsoft.com/office/powerpoint/2010/main" val="28831268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75A98F8E-1CD8-45EE-83E8-E0EEA2228D33}" type="slidenum">
              <a:rPr lang="es-ES" altLang="en-US"/>
              <a:pPr>
                <a:defRPr/>
              </a:pPr>
              <a:t>‹#›</a:t>
            </a:fld>
            <a:endParaRPr lang="es-ES" altLang="en-US" dirty="0"/>
          </a:p>
        </p:txBody>
      </p:sp>
    </p:spTree>
    <p:extLst>
      <p:ext uri="{BB962C8B-B14F-4D97-AF65-F5344CB8AC3E}">
        <p14:creationId xmlns:p14="http://schemas.microsoft.com/office/powerpoint/2010/main" val="3846951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a:defRPr/>
            </a:pPr>
            <a:endParaRPr lang="es-ES"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a:defRPr/>
            </a:pPr>
            <a:endParaRPr lang="es-ES" dirty="0"/>
          </a:p>
        </p:txBody>
      </p:sp>
      <p:sp>
        <p:nvSpPr>
          <p:cNvPr id="7" name="Slide Number Placeholder 5"/>
          <p:cNvSpPr>
            <a:spLocks noGrp="1"/>
          </p:cNvSpPr>
          <p:nvPr>
            <p:ph type="sldNum" sz="quarter" idx="12"/>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a:t>
            </a:fld>
            <a:endParaRPr lang="es-ES" sz="1400" b="1" dirty="0" smtClean="0">
              <a:solidFill>
                <a:srgbClr val="0367B3"/>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4650562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1017DF04-8543-44D9-884F-73F82989AF0A}" type="slidenum">
              <a:rPr lang="es-ES" altLang="en-US"/>
              <a:pPr>
                <a:defRPr/>
              </a:pPr>
              <a:t>‹#›</a:t>
            </a:fld>
            <a:endParaRPr lang="es-ES" altLang="en-US" dirty="0"/>
          </a:p>
        </p:txBody>
      </p:sp>
    </p:spTree>
    <p:extLst>
      <p:ext uri="{BB962C8B-B14F-4D97-AF65-F5344CB8AC3E}">
        <p14:creationId xmlns:p14="http://schemas.microsoft.com/office/powerpoint/2010/main" val="4024628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12D7BEAB-B9D9-42A5-8F57-CC147B91E7A6}" type="slidenum">
              <a:rPr lang="es-ES" altLang="en-US"/>
              <a:pPr>
                <a:defRPr/>
              </a:pPr>
              <a:t>‹#›</a:t>
            </a:fld>
            <a:endParaRPr lang="es-ES" altLang="en-US" dirty="0"/>
          </a:p>
        </p:txBody>
      </p:sp>
    </p:spTree>
    <p:extLst>
      <p:ext uri="{BB962C8B-B14F-4D97-AF65-F5344CB8AC3E}">
        <p14:creationId xmlns:p14="http://schemas.microsoft.com/office/powerpoint/2010/main" val="20952491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59605D39-C5EB-4711-84EC-335C822DCC2D}" type="slidenum">
              <a:rPr lang="es-ES" altLang="en-US"/>
              <a:pPr>
                <a:defRPr/>
              </a:pPr>
              <a:t>‹#›</a:t>
            </a:fld>
            <a:endParaRPr lang="es-ES" altLang="en-US" dirty="0"/>
          </a:p>
        </p:txBody>
      </p:sp>
    </p:spTree>
    <p:extLst>
      <p:ext uri="{BB962C8B-B14F-4D97-AF65-F5344CB8AC3E}">
        <p14:creationId xmlns:p14="http://schemas.microsoft.com/office/powerpoint/2010/main" val="15420475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7CAE1494-0DCF-4032-8839-DF81A285A5B3}" type="slidenum">
              <a:rPr lang="es-ES" altLang="en-US"/>
              <a:pPr>
                <a:defRPr/>
              </a:pPr>
              <a:t>‹#›</a:t>
            </a:fld>
            <a:endParaRPr lang="es-ES" altLang="en-US" dirty="0"/>
          </a:p>
        </p:txBody>
      </p:sp>
    </p:spTree>
    <p:extLst>
      <p:ext uri="{BB962C8B-B14F-4D97-AF65-F5344CB8AC3E}">
        <p14:creationId xmlns:p14="http://schemas.microsoft.com/office/powerpoint/2010/main" val="5754497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solidFill>
                  <a:srgbClr val="0367B3"/>
                </a:solidFill>
                <a:latin typeface="Arial" charset="0"/>
                <a:ea typeface="ＭＳ Ｐゴシック" charset="0"/>
                <a:cs typeface="Arial" charset="0"/>
              </a:defRPr>
            </a:lvl1pPr>
          </a:lstStyle>
          <a:p>
            <a:pPr>
              <a:defRPr/>
            </a:pPr>
            <a:endParaRPr lang="es-ES"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E38777A2-787A-4AA1-B77E-B179FBC23C42}" type="slidenum">
              <a:rPr lang="es-ES" altLang="en-US"/>
              <a:pPr>
                <a:defRPr/>
              </a:pPr>
              <a:t>‹#›</a:t>
            </a:fld>
            <a:endParaRPr lang="es-ES" altLang="en-US" dirty="0"/>
          </a:p>
        </p:txBody>
      </p:sp>
    </p:spTree>
    <p:extLst>
      <p:ext uri="{BB962C8B-B14F-4D97-AF65-F5344CB8AC3E}">
        <p14:creationId xmlns:p14="http://schemas.microsoft.com/office/powerpoint/2010/main" val="2753217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48238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bwMode="gray">
          <a:xfrm>
            <a:off x="8755063" y="6507163"/>
            <a:ext cx="157162" cy="153987"/>
          </a:xfrm>
          <a:prstGeom prst="rect">
            <a:avLst/>
          </a:prstGeom>
        </p:spPr>
        <p:txBody>
          <a:bodyPr vert="horz" wrap="none" lIns="91440" tIns="45720" rIns="91440" bIns="45720" numCol="1" anchor="b" anchorCtr="0" compatLnSpc="1">
            <a:prstTxWarp prst="textNoShape">
              <a:avLst/>
            </a:prstTxWarp>
          </a:bodyPr>
          <a:lstStyle>
            <a:lvl1pPr algn="r">
              <a:defRPr>
                <a:solidFill>
                  <a:srgbClr val="BFBFBF"/>
                </a:solidFill>
              </a:defRPr>
            </a:lvl1pPr>
          </a:lstStyle>
          <a:p>
            <a:pPr>
              <a:defRPr/>
            </a:pPr>
            <a:fld id="{415D72F8-BD89-4151-AF0B-2D7322F5B675}" type="slidenum">
              <a:rPr lang="en-US" altLang="en-US"/>
              <a:pPr>
                <a:defRPr/>
              </a:pPr>
              <a:t>‹#›</a:t>
            </a:fld>
            <a:endParaRPr lang="en-US" altLang="en-US" dirty="0"/>
          </a:p>
        </p:txBody>
      </p:sp>
    </p:spTree>
    <p:extLst>
      <p:ext uri="{BB962C8B-B14F-4D97-AF65-F5344CB8AC3E}">
        <p14:creationId xmlns:p14="http://schemas.microsoft.com/office/powerpoint/2010/main" val="4050405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Org Chart">
    <p:spTree>
      <p:nvGrpSpPr>
        <p:cNvPr id="1" name=""/>
        <p:cNvGrpSpPr/>
        <p:nvPr/>
      </p:nvGrpSpPr>
      <p:grpSpPr>
        <a:xfrm>
          <a:off x="0" y="0"/>
          <a:ext cx="0" cy="0"/>
          <a:chOff x="0" y="0"/>
          <a:chExt cx="0" cy="0"/>
        </a:xfrm>
      </p:grpSpPr>
      <p:sp>
        <p:nvSpPr>
          <p:cNvPr id="4" name="SmartArt Placeholder 3"/>
          <p:cNvSpPr>
            <a:spLocks noGrp="1"/>
          </p:cNvSpPr>
          <p:nvPr>
            <p:ph type="dgm" sz="quarter" idx="10"/>
          </p:nvPr>
        </p:nvSpPr>
        <p:spPr>
          <a:xfrm>
            <a:off x="122785" y="747422"/>
            <a:ext cx="8905460" cy="5096787"/>
          </a:xfrm>
        </p:spPr>
        <p:txBody>
          <a:bodyPr/>
          <a:lstStyle/>
          <a:p>
            <a:pPr lvl="0"/>
            <a:r>
              <a:rPr lang="en-US" noProof="0" dirty="0" smtClean="0"/>
              <a:t>Click icon to add SmartArt graphic</a:t>
            </a:r>
            <a:endParaRPr lang="en-US" noProof="0" dirty="0"/>
          </a:p>
        </p:txBody>
      </p:sp>
      <p:sp>
        <p:nvSpPr>
          <p:cNvPr id="3" name="Title 2"/>
          <p:cNvSpPr>
            <a:spLocks noGrp="1"/>
          </p:cNvSpPr>
          <p:nvPr>
            <p:ph type="title"/>
          </p:nvPr>
        </p:nvSpPr>
        <p:spPr>
          <a:xfrm>
            <a:off x="122387" y="314394"/>
            <a:ext cx="8906256" cy="361468"/>
          </a:xfrm>
        </p:spPr>
        <p:txBody>
          <a:bodyPr>
            <a:normAutofit/>
          </a:bodyPr>
          <a:lstStyle>
            <a:lvl1pPr algn="ctr">
              <a:defRPr sz="2200" b="1"/>
            </a:lvl1pPr>
          </a:lstStyle>
          <a:p>
            <a:r>
              <a:rPr lang="en-US" smtClean="0"/>
              <a:t>Click to edit Master title style</a:t>
            </a:r>
            <a:endParaRPr lang="en-US" dirty="0"/>
          </a:p>
        </p:txBody>
      </p:sp>
      <p:sp>
        <p:nvSpPr>
          <p:cNvPr id="5" name="Slide Number Placeholder 1"/>
          <p:cNvSpPr>
            <a:spLocks noGrp="1"/>
          </p:cNvSpPr>
          <p:nvPr>
            <p:ph type="sldNum" sz="quarter" idx="11"/>
          </p:nvPr>
        </p:nvSpPr>
        <p:spPr>
          <a:xfrm>
            <a:off x="8755063" y="6507163"/>
            <a:ext cx="157162" cy="153987"/>
          </a:xfrm>
          <a:prstGeom prst="rect">
            <a:avLst/>
          </a:prstGeom>
        </p:spPr>
        <p:txBody>
          <a:bodyPr vert="horz" wrap="square" lIns="91440" tIns="45720" rIns="91440" bIns="45720" numCol="1" anchor="t" anchorCtr="0" compatLnSpc="1">
            <a:prstTxWarp prst="textNoShape">
              <a:avLst/>
            </a:prstTxWarp>
          </a:bodyPr>
          <a:lstStyle>
            <a:lvl1pPr algn="r">
              <a:defRPr>
                <a:solidFill>
                  <a:srgbClr val="BFBFBF"/>
                </a:solidFill>
              </a:defRPr>
            </a:lvl1pPr>
          </a:lstStyle>
          <a:p>
            <a:pPr>
              <a:defRPr/>
            </a:pPr>
            <a:fld id="{D309D4E6-5CA6-4CBF-B739-667E0F889E53}" type="slidenum">
              <a:rPr lang="en-US" altLang="en-US"/>
              <a:pPr>
                <a:defRPr/>
              </a:pPr>
              <a:t>‹#›</a:t>
            </a:fld>
            <a:endParaRPr lang="en-US" altLang="en-US" dirty="0"/>
          </a:p>
        </p:txBody>
      </p:sp>
    </p:spTree>
    <p:extLst>
      <p:ext uri="{BB962C8B-B14F-4D97-AF65-F5344CB8AC3E}">
        <p14:creationId xmlns:p14="http://schemas.microsoft.com/office/powerpoint/2010/main" val="30140526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3"/>
          <p:cNvSpPr>
            <a:spLocks noGrp="1"/>
          </p:cNvSpPr>
          <p:nvPr>
            <p:ph type="sldNum" sz="quarter" idx="11"/>
          </p:nvPr>
        </p:nvSpPr>
        <p:spPr bwMode="gray">
          <a:xfrm>
            <a:off x="8755063" y="6507163"/>
            <a:ext cx="157162" cy="153987"/>
          </a:xfrm>
          <a:prstGeom prst="rect">
            <a:avLst/>
          </a:prstGeom>
        </p:spPr>
        <p:txBody>
          <a:bodyPr vert="horz" wrap="none" lIns="91440" tIns="45720" rIns="91440" bIns="45720" numCol="1" anchor="b" anchorCtr="0" compatLnSpc="1">
            <a:prstTxWarp prst="textNoShape">
              <a:avLst/>
            </a:prstTxWarp>
          </a:bodyPr>
          <a:lstStyle>
            <a:lvl1pPr>
              <a:defRPr>
                <a:solidFill>
                  <a:srgbClr val="BFBFBF"/>
                </a:solidFill>
              </a:defRPr>
            </a:lvl1pPr>
          </a:lstStyle>
          <a:p>
            <a:pPr>
              <a:defRPr/>
            </a:pPr>
            <a:fld id="{C5A32D9D-E2DB-43BA-8C91-C6F15CFB900D}" type="slidenum">
              <a:rPr lang="en-US" altLang="en-US"/>
              <a:pPr>
                <a:defRPr/>
              </a:pPr>
              <a:t>‹#›</a:t>
            </a:fld>
            <a:endParaRPr lang="en-US" altLang="en-US" dirty="0"/>
          </a:p>
        </p:txBody>
      </p:sp>
    </p:spTree>
    <p:extLst>
      <p:ext uri="{BB962C8B-B14F-4D97-AF65-F5344CB8AC3E}">
        <p14:creationId xmlns:p14="http://schemas.microsoft.com/office/powerpoint/2010/main" val="31177375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bwMode="gray">
          <a:xfrm>
            <a:off x="8755063" y="6507163"/>
            <a:ext cx="157162" cy="153987"/>
          </a:xfrm>
          <a:prstGeom prst="rect">
            <a:avLst/>
          </a:prstGeom>
        </p:spPr>
        <p:txBody>
          <a:bodyPr vert="horz" wrap="none" lIns="91440" tIns="45720" rIns="91440" bIns="45720" numCol="1" anchor="b" anchorCtr="0" compatLnSpc="1">
            <a:prstTxWarp prst="textNoShape">
              <a:avLst/>
            </a:prstTxWarp>
          </a:bodyPr>
          <a:lstStyle>
            <a:lvl1pPr algn="r">
              <a:defRPr>
                <a:solidFill>
                  <a:srgbClr val="BFBFBF"/>
                </a:solidFill>
              </a:defRPr>
            </a:lvl1pPr>
          </a:lstStyle>
          <a:p>
            <a:pPr>
              <a:defRPr/>
            </a:pPr>
            <a:fld id="{1649BF5E-A091-43CC-AB6F-0991EDA78B17}" type="slidenum">
              <a:rPr lang="en-US" altLang="en-US"/>
              <a:pPr>
                <a:defRPr/>
              </a:pPr>
              <a:t>‹#›</a:t>
            </a:fld>
            <a:endParaRPr lang="en-US" altLang="en-US" dirty="0"/>
          </a:p>
        </p:txBody>
      </p:sp>
    </p:spTree>
    <p:extLst>
      <p:ext uri="{BB962C8B-B14F-4D97-AF65-F5344CB8AC3E}">
        <p14:creationId xmlns:p14="http://schemas.microsoft.com/office/powerpoint/2010/main" val="3968381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a:defRPr/>
            </a:pPr>
            <a:endParaRPr lang="es-ES"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a:defRPr/>
            </a:pPr>
            <a:endParaRPr lang="es-ES" dirty="0"/>
          </a:p>
        </p:txBody>
      </p:sp>
      <p:sp>
        <p:nvSpPr>
          <p:cNvPr id="5" name="Slide Number Placeholder 5"/>
          <p:cNvSpPr>
            <a:spLocks noGrp="1"/>
          </p:cNvSpPr>
          <p:nvPr>
            <p:ph type="sldNum" sz="quarter" idx="12"/>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a:t>
            </a:fld>
            <a:endParaRPr lang="es-ES" sz="1400" b="1" dirty="0" smtClean="0">
              <a:solidFill>
                <a:srgbClr val="0367B3"/>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1165424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8755063" y="6507163"/>
            <a:ext cx="157162" cy="153987"/>
          </a:xfrm>
          <a:prstGeom prst="rect">
            <a:avLst/>
          </a:prstGeom>
        </p:spPr>
        <p:txBody>
          <a:bodyPr vert="horz" wrap="square" lIns="91440" tIns="45720" rIns="91440" bIns="45720" numCol="1" anchor="t" anchorCtr="0" compatLnSpc="1">
            <a:prstTxWarp prst="textNoShape">
              <a:avLst/>
            </a:prstTxWarp>
          </a:bodyPr>
          <a:lstStyle>
            <a:lvl1pPr>
              <a:defRPr>
                <a:solidFill>
                  <a:srgbClr val="0367B3"/>
                </a:solidFill>
              </a:defRPr>
            </a:lvl1pPr>
          </a:lstStyle>
          <a:p>
            <a:pPr>
              <a:defRPr/>
            </a:pPr>
            <a:fld id="{B7450AC9-AAB1-4F98-92ED-CB8E8EF4D8DE}" type="slidenum">
              <a:rPr lang="en-US" altLang="en-US"/>
              <a:pPr>
                <a:defRPr/>
              </a:pPr>
              <a:t>‹#›</a:t>
            </a:fld>
            <a:endParaRPr lang="en-US" altLang="en-US" dirty="0"/>
          </a:p>
        </p:txBody>
      </p:sp>
    </p:spTree>
    <p:extLst>
      <p:ext uri="{BB962C8B-B14F-4D97-AF65-F5344CB8AC3E}">
        <p14:creationId xmlns:p14="http://schemas.microsoft.com/office/powerpoint/2010/main" val="22640063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389" y="2055813"/>
            <a:ext cx="8224836" cy="3794125"/>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bwMode="gray">
          <a:xfrm>
            <a:off x="8755063" y="6507163"/>
            <a:ext cx="157162" cy="153987"/>
          </a:xfrm>
          <a:prstGeom prst="rect">
            <a:avLst/>
          </a:prstGeom>
        </p:spPr>
        <p:txBody>
          <a:bodyPr vert="horz" wrap="none" lIns="91440" tIns="45720" rIns="91440" bIns="45720" numCol="1" anchor="b" anchorCtr="0" compatLnSpc="1">
            <a:prstTxWarp prst="textNoShape">
              <a:avLst/>
            </a:prstTxWarp>
          </a:bodyPr>
          <a:lstStyle>
            <a:lvl1pPr>
              <a:defRPr>
                <a:solidFill>
                  <a:srgbClr val="BFBFBF"/>
                </a:solidFill>
              </a:defRPr>
            </a:lvl1pPr>
          </a:lstStyle>
          <a:p>
            <a:pPr>
              <a:defRPr/>
            </a:pPr>
            <a:fld id="{B35D7650-6B63-4845-AEFE-0F43C6FAA19D}" type="slidenum">
              <a:rPr lang="en-US" altLang="en-US"/>
              <a:pPr>
                <a:defRPr/>
              </a:pPr>
              <a:t>‹#›</a:t>
            </a:fld>
            <a:endParaRPr lang="en-US" altLang="en-US" dirty="0"/>
          </a:p>
        </p:txBody>
      </p:sp>
    </p:spTree>
    <p:extLst>
      <p:ext uri="{BB962C8B-B14F-4D97-AF65-F5344CB8AC3E}">
        <p14:creationId xmlns:p14="http://schemas.microsoft.com/office/powerpoint/2010/main" val="4066234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a:defRPr/>
            </a:pPr>
            <a:endParaRPr lang="es-ES"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a:defRPr/>
            </a:pPr>
            <a:endParaRPr lang="es-ES" dirty="0"/>
          </a:p>
        </p:txBody>
      </p:sp>
      <p:sp>
        <p:nvSpPr>
          <p:cNvPr id="8" name="Slide Number Placeholder 5"/>
          <p:cNvSpPr>
            <a:spLocks noGrp="1"/>
          </p:cNvSpPr>
          <p:nvPr>
            <p:ph type="sldNum" sz="quarter" idx="12"/>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a:t>
            </a:fld>
            <a:endParaRPr lang="es-ES" sz="1400" b="1" dirty="0" smtClean="0">
              <a:solidFill>
                <a:srgbClr val="0367B3"/>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95919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a:defRPr>
                <a:latin typeface="Arial" charset="0"/>
                <a:ea typeface="ＭＳ Ｐゴシック" charset="0"/>
                <a:cs typeface="Arial" charset="0"/>
              </a:defRPr>
            </a:lvl1pPr>
          </a:lstStyle>
          <a:p>
            <a:pPr>
              <a:defRPr/>
            </a:pPr>
            <a:endParaRPr lang="es-ES"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Arial" charset="0"/>
              </a:defRPr>
            </a:lvl1pPr>
          </a:lstStyle>
          <a:p>
            <a:pPr>
              <a:defRPr/>
            </a:pPr>
            <a:endParaRPr lang="es-ES" dirty="0"/>
          </a:p>
        </p:txBody>
      </p:sp>
      <p:sp>
        <p:nvSpPr>
          <p:cNvPr id="8" name="Slide Number Placeholder 5"/>
          <p:cNvSpPr>
            <a:spLocks noGrp="1"/>
          </p:cNvSpPr>
          <p:nvPr>
            <p:ph type="sldNum" sz="quarter" idx="12"/>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a:t>
            </a:fld>
            <a:endParaRPr lang="es-ES" sz="1400" b="1" dirty="0" smtClean="0">
              <a:solidFill>
                <a:srgbClr val="0367B3"/>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055569962"/>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png"/><Relationship Id="rId21"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theme" Target="../theme/theme2.xml"/><Relationship Id="rId7" Type="http://schemas.openxmlformats.org/officeDocument/2006/relationships/image" Target="../media/image4.jpeg"/><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theme" Target="../theme/theme3.xml"/><Relationship Id="rId15" Type="http://schemas.openxmlformats.org/officeDocument/2006/relationships/image" Target="../media/image4.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20" Type="http://schemas.openxmlformats.org/officeDocument/2006/relationships/image" Target="../media/image1.jpeg"/><Relationship Id="rId21" Type="http://schemas.openxmlformats.org/officeDocument/2006/relationships/image" Target="../media/image2.png"/><Relationship Id="rId22" Type="http://schemas.openxmlformats.org/officeDocument/2006/relationships/image" Target="../media/image3.png"/><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slideLayout" Target="../slideLayouts/slideLayout49.xml"/><Relationship Id="rId15" Type="http://schemas.openxmlformats.org/officeDocument/2006/relationships/slideLayout" Target="../slideLayouts/slideLayout50.xml"/><Relationship Id="rId16" Type="http://schemas.openxmlformats.org/officeDocument/2006/relationships/slideLayout" Target="../slideLayouts/slideLayout51.xml"/><Relationship Id="rId17" Type="http://schemas.openxmlformats.org/officeDocument/2006/relationships/slideLayout" Target="../slideLayouts/slideLayout52.xml"/><Relationship Id="rId18" Type="http://schemas.openxmlformats.org/officeDocument/2006/relationships/slideLayout" Target="../slideLayouts/slideLayout53.xml"/><Relationship Id="rId19"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2.xml"/><Relationship Id="rId20" Type="http://schemas.openxmlformats.org/officeDocument/2006/relationships/image" Target="../media/image1.jpeg"/><Relationship Id="rId21" Type="http://schemas.openxmlformats.org/officeDocument/2006/relationships/image" Target="../media/image2.png"/><Relationship Id="rId22" Type="http://schemas.openxmlformats.org/officeDocument/2006/relationships/image" Target="../media/image3.png"/><Relationship Id="rId10" Type="http://schemas.openxmlformats.org/officeDocument/2006/relationships/slideLayout" Target="../slideLayouts/slideLayout63.xml"/><Relationship Id="rId11" Type="http://schemas.openxmlformats.org/officeDocument/2006/relationships/slideLayout" Target="../slideLayouts/slideLayout64.xml"/><Relationship Id="rId12" Type="http://schemas.openxmlformats.org/officeDocument/2006/relationships/slideLayout" Target="../slideLayouts/slideLayout65.xml"/><Relationship Id="rId13" Type="http://schemas.openxmlformats.org/officeDocument/2006/relationships/slideLayout" Target="../slideLayouts/slideLayout66.xml"/><Relationship Id="rId14" Type="http://schemas.openxmlformats.org/officeDocument/2006/relationships/slideLayout" Target="../slideLayouts/slideLayout67.xml"/><Relationship Id="rId15" Type="http://schemas.openxmlformats.org/officeDocument/2006/relationships/slideLayout" Target="../slideLayouts/slideLayout68.xml"/><Relationship Id="rId16" Type="http://schemas.openxmlformats.org/officeDocument/2006/relationships/slideLayout" Target="../slideLayouts/slideLayout69.xml"/><Relationship Id="rId17" Type="http://schemas.openxmlformats.org/officeDocument/2006/relationships/slideLayout" Target="../slideLayouts/slideLayout70.xml"/><Relationship Id="rId18" Type="http://schemas.openxmlformats.org/officeDocument/2006/relationships/slideLayout" Target="../slideLayouts/slideLayout71.xml"/><Relationship Id="rId19" Type="http://schemas.openxmlformats.org/officeDocument/2006/relationships/theme" Target="../theme/theme5.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92275" y="274638"/>
            <a:ext cx="6994525" cy="1143000"/>
          </a:xfrm>
          <a:prstGeom prst="rect">
            <a:avLst/>
          </a:prstGeom>
          <a:ln>
            <a:solidFill>
              <a:srgbClr val="0061AF"/>
            </a:solidFill>
          </a:ln>
          <a:extLst/>
        </p:spPr>
        <p:style>
          <a:lnRef idx="2">
            <a:schemeClr val="accent1"/>
          </a:lnRef>
          <a:fillRef idx="1">
            <a:schemeClr val="lt1"/>
          </a:fillRef>
          <a:effectRef idx="0">
            <a:schemeClr val="accent1"/>
          </a:effectRef>
          <a:fontRef idx="none"/>
        </p:style>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1692275" y="1600200"/>
            <a:ext cx="6994525"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dirty="0" smtClean="0"/>
              <a:t>Haga clic para modificar el estilo de texto del patrón</a:t>
            </a:r>
          </a:p>
          <a:p>
            <a:pPr lvl="1"/>
            <a:r>
              <a:rPr lang="es-ES" altLang="en-US" dirty="0" smtClean="0"/>
              <a:t>Segundo nivel</a:t>
            </a:r>
          </a:p>
          <a:p>
            <a:pPr lvl="2"/>
            <a:r>
              <a:rPr lang="es-ES" altLang="en-US" dirty="0" smtClean="0"/>
              <a:t>Tercer nivel</a:t>
            </a:r>
          </a:p>
          <a:p>
            <a:pPr lvl="3"/>
            <a:r>
              <a:rPr lang="es-ES" altLang="en-US" dirty="0" smtClean="0"/>
              <a:t>Cuarto nivel</a:t>
            </a:r>
          </a:p>
          <a:p>
            <a:pPr lvl="4"/>
            <a:r>
              <a:rPr lang="es-ES" altLang="en-US" dirty="0" smtClean="0"/>
              <a:t>Quinto nivel</a:t>
            </a:r>
          </a:p>
        </p:txBody>
      </p:sp>
      <p:pic>
        <p:nvPicPr>
          <p:cNvPr id="1028" name="Picture 1" descr="CEEDAR-LogoFinal-simple-white-17.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7950" y="6381750"/>
            <a:ext cx="12588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8223250" y="6092825"/>
            <a:ext cx="9080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7596336" y="6453336"/>
            <a:ext cx="576064" cy="476250"/>
          </a:xfrm>
          <a:prstGeom prst="rect">
            <a:avLst/>
          </a:prstGeom>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lgn="r">
              <a:defRPr/>
            </a:pPr>
            <a:fld id="{5D1E7FE6-1760-4352-BDB7-AD9F977B5497}" type="slidenum">
              <a:rPr lang="es-ES" altLang="en-US" smtClean="0"/>
              <a:pPr algn="r">
                <a:defRPr/>
              </a:pPr>
              <a:t>‹#›</a:t>
            </a:fld>
            <a:endParaRPr lang="es-ES" altLang="en-US" dirty="0"/>
          </a:p>
        </p:txBody>
      </p:sp>
    </p:spTree>
  </p:cSld>
  <p:clrMap bg1="lt1" tx1="dk1" bg2="lt2" tx2="dk2" accent1="accent1" accent2="accent2" accent3="accent3" accent4="accent4" accent5="accent5" accent6="accent6" hlink="hlink" folHlink="folHlink"/>
  <p:sldLayoutIdLst>
    <p:sldLayoutId id="2147485615" r:id="rId1"/>
    <p:sldLayoutId id="2147485616" r:id="rId2"/>
    <p:sldLayoutId id="2147485617" r:id="rId3"/>
    <p:sldLayoutId id="2147485618" r:id="rId4"/>
    <p:sldLayoutId id="2147485619" r:id="rId5"/>
    <p:sldLayoutId id="2147485620" r:id="rId6"/>
    <p:sldLayoutId id="2147485621" r:id="rId7"/>
    <p:sldLayoutId id="2147485622" r:id="rId8"/>
    <p:sldLayoutId id="2147485623" r:id="rId9"/>
    <p:sldLayoutId id="2147485624" r:id="rId10"/>
    <p:sldLayoutId id="2147485625" r:id="rId11"/>
    <p:sldLayoutId id="2147485602" r:id="rId12"/>
    <p:sldLayoutId id="2147485626" r:id="rId13"/>
    <p:sldLayoutId id="2147485627" r:id="rId14"/>
    <p:sldLayoutId id="2147485628" r:id="rId15"/>
    <p:sldLayoutId id="2147485629" r:id="rId16"/>
    <p:sldLayoutId id="2147485630" r:id="rId17"/>
  </p:sldLayoutIdLst>
  <p:hf hdr="0" ftr="0" dt="0"/>
  <p:txStyles>
    <p:title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Wingdings" pitchFamily="2" charset="2"/>
        <a:buChar char="²"/>
        <a:defRPr sz="3200">
          <a:solidFill>
            <a:srgbClr val="0061AF"/>
          </a:solidFill>
          <a:latin typeface="+mn-lt"/>
          <a:ea typeface="+mn-ea"/>
          <a:cs typeface="+mn-cs"/>
        </a:defRPr>
      </a:lvl1pPr>
      <a:lvl2pPr marL="742950" indent="-285750" algn="l" rtl="0" eaLnBrk="0" fontAlgn="base" hangingPunct="0">
        <a:spcBef>
          <a:spcPct val="20000"/>
        </a:spcBef>
        <a:spcAft>
          <a:spcPct val="0"/>
        </a:spcAft>
        <a:buChar char="–"/>
        <a:defRPr sz="2800">
          <a:solidFill>
            <a:srgbClr val="0061A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0061A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0061A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0061A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gray">
          <a:xfrm>
            <a:off x="0" y="0"/>
            <a:ext cx="9180513"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gray">
          <a:xfrm>
            <a:off x="687388" y="317500"/>
            <a:ext cx="8224837"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p>
        </p:txBody>
      </p:sp>
      <p:sp>
        <p:nvSpPr>
          <p:cNvPr id="5124" name="Text Placeholder 2"/>
          <p:cNvSpPr>
            <a:spLocks noGrp="1"/>
          </p:cNvSpPr>
          <p:nvPr>
            <p:ph type="body" idx="1"/>
          </p:nvPr>
        </p:nvSpPr>
        <p:spPr bwMode="gray">
          <a:xfrm>
            <a:off x="687388" y="2055813"/>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a:t>
            </a:r>
          </a:p>
          <a:p>
            <a:pPr lvl="4"/>
            <a:r>
              <a:rPr lang="en-US" dirty="0" smtClean="0"/>
              <a:t>Five</a:t>
            </a:r>
          </a:p>
          <a:p>
            <a:pPr lvl="5"/>
            <a:r>
              <a:rPr lang="en-US" dirty="0" smtClean="0"/>
              <a:t>Six</a:t>
            </a:r>
          </a:p>
          <a:p>
            <a:pPr lvl="6"/>
            <a:r>
              <a:rPr lang="en-US" dirty="0" smtClean="0"/>
              <a:t>Seven</a:t>
            </a:r>
          </a:p>
          <a:p>
            <a:pPr lvl="7"/>
            <a:r>
              <a:rPr lang="en-US" dirty="0" smtClean="0"/>
              <a:t>Eight</a:t>
            </a:r>
          </a:p>
          <a:p>
            <a:pPr lvl="8"/>
            <a:r>
              <a:rPr lang="en-US" dirty="0" smtClean="0"/>
              <a:t>Nine</a:t>
            </a:r>
          </a:p>
        </p:txBody>
      </p:sp>
      <p:sp>
        <p:nvSpPr>
          <p:cNvPr id="2" name="Slide Number Placeholder 1"/>
          <p:cNvSpPr>
            <a:spLocks noGrp="1"/>
          </p:cNvSpPr>
          <p:nvPr>
            <p:ph type="sldNum" sz="quarter" idx="4"/>
          </p:nvPr>
        </p:nvSpPr>
        <p:spPr bwMode="gray">
          <a:xfrm>
            <a:off x="8755063" y="6507163"/>
            <a:ext cx="157162" cy="153987"/>
          </a:xfrm>
          <a:prstGeom prst="rect">
            <a:avLst/>
          </a:prstGeom>
          <a:noFill/>
        </p:spPr>
        <p:txBody>
          <a:bodyPr wrap="none" lIns="0" tIns="0" rIns="0" bIns="0" anchor="b" anchorCtr="0">
            <a:spAutoFit/>
          </a:bodyPr>
          <a:lstStyle>
            <a:lvl1pPr algn="r">
              <a:defRPr lang="en-US" sz="1000">
                <a:solidFill>
                  <a:srgbClr val="FFFFFF">
                    <a:lumMod val="75000"/>
                  </a:srgbClr>
                </a:solidFill>
                <a:latin typeface="+mn-lt"/>
                <a:ea typeface="ＭＳ Ｐゴシック" charset="-128"/>
                <a:cs typeface="+mn-cs"/>
              </a:defRPr>
            </a:lvl1pPr>
          </a:lstStyle>
          <a:p>
            <a:pPr>
              <a:defRPr/>
            </a:pPr>
            <a:fld id="{94259340-2CAD-4FC7-AECF-3B9925EF6046}" type="slidenum">
              <a:rPr/>
              <a:pPr>
                <a:defRPr/>
              </a:pPr>
              <a:t>‹#›</a:t>
            </a:fld>
            <a:endParaRPr dirty="0"/>
          </a:p>
        </p:txBody>
      </p:sp>
    </p:spTree>
  </p:cSld>
  <p:clrMap bg1="lt1" tx1="dk1" bg2="lt2" tx2="dk2" accent1="accent1" accent2="accent2" accent3="accent3" accent4="accent4" accent5="accent5" accent6="accent6" hlink="hlink" folHlink="folHlink"/>
  <p:sldLayoutIdLst>
    <p:sldLayoutId id="2147485603" r:id="rId1"/>
    <p:sldLayoutId id="2147485604" r:id="rId2"/>
    <p:sldLayoutId id="2147485605" r:id="rId3"/>
    <p:sldLayoutId id="2147485606" r:id="rId4"/>
    <p:sldLayoutId id="2147485607" r:id="rId5"/>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lang="en-US" sz="4800" kern="1200" dirty="0">
          <a:solidFill>
            <a:srgbClr val="A6A6A6"/>
          </a:solidFill>
          <a:latin typeface="+mj-lt"/>
          <a:ea typeface="ＭＳ Ｐゴシック" charset="0"/>
          <a:cs typeface="Arial Narrow" pitchFamily="34" charset="0"/>
        </a:defRPr>
      </a:lvl1pPr>
      <a:lvl2pPr algn="l" rtl="0" eaLnBrk="0" fontAlgn="base" hangingPunct="0">
        <a:spcBef>
          <a:spcPct val="0"/>
        </a:spcBef>
        <a:spcAft>
          <a:spcPct val="0"/>
        </a:spcAft>
        <a:defRPr sz="4800">
          <a:solidFill>
            <a:srgbClr val="A6A6A6"/>
          </a:solidFill>
          <a:latin typeface="Arial Narrow" pitchFamily="34" charset="0"/>
          <a:ea typeface="ＭＳ Ｐゴシック" charset="0"/>
          <a:cs typeface="Arial Narrow" pitchFamily="34" charset="0"/>
        </a:defRPr>
      </a:lvl2pPr>
      <a:lvl3pPr algn="l" rtl="0" eaLnBrk="0" fontAlgn="base" hangingPunct="0">
        <a:spcBef>
          <a:spcPct val="0"/>
        </a:spcBef>
        <a:spcAft>
          <a:spcPct val="0"/>
        </a:spcAft>
        <a:defRPr sz="4800">
          <a:solidFill>
            <a:srgbClr val="A6A6A6"/>
          </a:solidFill>
          <a:latin typeface="Arial Narrow" pitchFamily="34" charset="0"/>
          <a:ea typeface="ＭＳ Ｐゴシック" charset="0"/>
          <a:cs typeface="Arial Narrow" pitchFamily="34" charset="0"/>
        </a:defRPr>
      </a:lvl3pPr>
      <a:lvl4pPr algn="l" rtl="0" eaLnBrk="0" fontAlgn="base" hangingPunct="0">
        <a:spcBef>
          <a:spcPct val="0"/>
        </a:spcBef>
        <a:spcAft>
          <a:spcPct val="0"/>
        </a:spcAft>
        <a:defRPr sz="4800">
          <a:solidFill>
            <a:srgbClr val="A6A6A6"/>
          </a:solidFill>
          <a:latin typeface="Arial Narrow" pitchFamily="34" charset="0"/>
          <a:ea typeface="ＭＳ Ｐゴシック" charset="0"/>
          <a:cs typeface="Arial Narrow" pitchFamily="34" charset="0"/>
        </a:defRPr>
      </a:lvl4pPr>
      <a:lvl5pPr algn="l" rtl="0" eaLnBrk="0" fontAlgn="base" hangingPunct="0">
        <a:spcBef>
          <a:spcPct val="0"/>
        </a:spcBef>
        <a:spcAft>
          <a:spcPct val="0"/>
        </a:spcAft>
        <a:defRPr sz="4800">
          <a:solidFill>
            <a:srgbClr val="A6A6A6"/>
          </a:solidFill>
          <a:latin typeface="Arial Narrow" pitchFamily="34" charset="0"/>
          <a:ea typeface="ＭＳ Ｐゴシック" charset="0"/>
          <a:cs typeface="Arial Narrow"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ct val="0"/>
        </a:spcAft>
        <a:buClr>
          <a:srgbClr val="A6A6A6"/>
        </a:buClr>
        <a:buFont typeface="Wingdings" pitchFamily="2" charset="2"/>
        <a:buChar char="§"/>
        <a:defRPr sz="2400" kern="1200">
          <a:solidFill>
            <a:srgbClr val="3B5978"/>
          </a:solidFill>
          <a:latin typeface="+mn-lt"/>
          <a:ea typeface="Arial" pitchFamily="34" charset="0"/>
          <a:cs typeface="Arial" pitchFamily="34" charset="0"/>
        </a:defRPr>
      </a:lvl1pPr>
      <a:lvl2pPr marL="463550" indent="-233363" algn="l" rtl="0" eaLnBrk="0" fontAlgn="base" hangingPunct="0">
        <a:spcBef>
          <a:spcPts val="600"/>
        </a:spcBef>
        <a:spcAft>
          <a:spcPct val="0"/>
        </a:spcAft>
        <a:buClr>
          <a:srgbClr val="A6A6A6"/>
        </a:buClr>
        <a:buFont typeface="Arial" pitchFamily="34" charset="0"/>
        <a:buChar char="•"/>
        <a:defRPr kern="1200">
          <a:solidFill>
            <a:srgbClr val="3B5978"/>
          </a:solidFill>
          <a:latin typeface="+mn-lt"/>
          <a:ea typeface="Arial" pitchFamily="34" charset="0"/>
          <a:cs typeface="Arial" pitchFamily="34" charset="0"/>
        </a:defRPr>
      </a:lvl2pPr>
      <a:lvl3pPr marL="687388" indent="-228600" algn="l" rtl="0" eaLnBrk="0" fontAlgn="base" hangingPunct="0">
        <a:spcBef>
          <a:spcPts val="600"/>
        </a:spcBef>
        <a:spcAft>
          <a:spcPct val="0"/>
        </a:spcAft>
        <a:buClr>
          <a:srgbClr val="A6A6A6"/>
        </a:buClr>
        <a:buFont typeface="Franklin Gothic Book" pitchFamily="34" charset="0"/>
        <a:buChar char="–"/>
        <a:defRPr sz="1400" kern="1200">
          <a:solidFill>
            <a:srgbClr val="3B5978"/>
          </a:solidFill>
          <a:latin typeface="+mn-lt"/>
          <a:ea typeface="Arial" pitchFamily="34" charset="0"/>
          <a:cs typeface="Arial" pitchFamily="34" charset="0"/>
        </a:defRPr>
      </a:lvl3pPr>
      <a:lvl4pPr marL="1600200" indent="-228600" algn="l" rtl="0" eaLnBrk="0" fontAlgn="base" hangingPunct="0">
        <a:spcBef>
          <a:spcPts val="600"/>
        </a:spcBef>
        <a:spcAft>
          <a:spcPct val="0"/>
        </a:spcAft>
        <a:buClr>
          <a:srgbClr val="A6A6A6"/>
        </a:buClr>
        <a:buSzPct val="75000"/>
        <a:buFont typeface="Courier New" pitchFamily="49" charset="0"/>
        <a:buChar char="o"/>
        <a:defRPr sz="1400" kern="1200">
          <a:solidFill>
            <a:srgbClr val="3B5978"/>
          </a:solidFill>
          <a:latin typeface="+mn-lt"/>
          <a:ea typeface="Arial" pitchFamily="34" charset="0"/>
          <a:cs typeface="Arial" pitchFamily="34" charset="0"/>
        </a:defRPr>
      </a:lvl4pPr>
      <a:lvl5pPr marL="2057400" indent="-228600" algn="l" rtl="0" eaLnBrk="0" fontAlgn="base" hangingPunct="0">
        <a:spcBef>
          <a:spcPts val="600"/>
        </a:spcBef>
        <a:spcAft>
          <a:spcPct val="0"/>
        </a:spcAft>
        <a:buClr>
          <a:srgbClr val="A6A6A6"/>
        </a:buClr>
        <a:buFont typeface="Arial" pitchFamily="34" charset="0"/>
        <a:buChar char="»"/>
        <a:defRPr sz="1400" kern="1200">
          <a:solidFill>
            <a:srgbClr val="3B5978"/>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gray">
          <a:xfrm>
            <a:off x="0" y="0"/>
            <a:ext cx="9180513"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gray">
          <a:xfrm>
            <a:off x="687388" y="317500"/>
            <a:ext cx="8224837"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p>
        </p:txBody>
      </p:sp>
      <p:sp>
        <p:nvSpPr>
          <p:cNvPr id="5124" name="Text Placeholder 2"/>
          <p:cNvSpPr>
            <a:spLocks noGrp="1"/>
          </p:cNvSpPr>
          <p:nvPr>
            <p:ph type="body" idx="1"/>
          </p:nvPr>
        </p:nvSpPr>
        <p:spPr bwMode="gray">
          <a:xfrm>
            <a:off x="687388" y="2055813"/>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a:t>
            </a:r>
          </a:p>
          <a:p>
            <a:pPr lvl="4"/>
            <a:r>
              <a:rPr lang="en-US" dirty="0" smtClean="0"/>
              <a:t>Five</a:t>
            </a:r>
          </a:p>
          <a:p>
            <a:pPr lvl="5"/>
            <a:r>
              <a:rPr lang="en-US" dirty="0" smtClean="0"/>
              <a:t>Six</a:t>
            </a:r>
          </a:p>
          <a:p>
            <a:pPr lvl="6"/>
            <a:r>
              <a:rPr lang="en-US" dirty="0" smtClean="0"/>
              <a:t>Seven</a:t>
            </a:r>
          </a:p>
          <a:p>
            <a:pPr lvl="7"/>
            <a:r>
              <a:rPr lang="en-US" dirty="0" smtClean="0"/>
              <a:t>Eight</a:t>
            </a:r>
          </a:p>
          <a:p>
            <a:pPr lvl="8"/>
            <a:r>
              <a:rPr lang="en-US" dirty="0" smtClean="0"/>
              <a:t>Nine</a:t>
            </a:r>
          </a:p>
        </p:txBody>
      </p:sp>
      <p:sp>
        <p:nvSpPr>
          <p:cNvPr id="2" name="Slide Number Placeholder 1"/>
          <p:cNvSpPr>
            <a:spLocks noGrp="1"/>
          </p:cNvSpPr>
          <p:nvPr>
            <p:ph type="sldNum" sz="quarter" idx="4"/>
          </p:nvPr>
        </p:nvSpPr>
        <p:spPr bwMode="gray">
          <a:xfrm>
            <a:off x="8755063" y="6507163"/>
            <a:ext cx="157162" cy="153987"/>
          </a:xfrm>
          <a:prstGeom prst="rect">
            <a:avLst/>
          </a:prstGeom>
          <a:noFill/>
        </p:spPr>
        <p:txBody>
          <a:bodyPr wrap="none" lIns="0" tIns="0" rIns="0" bIns="0" anchor="b" anchorCtr="0">
            <a:spAutoFit/>
          </a:bodyPr>
          <a:lstStyle>
            <a:lvl1pPr>
              <a:defRPr lang="en-US" sz="1000">
                <a:solidFill>
                  <a:srgbClr val="FFFFFF">
                    <a:lumMod val="75000"/>
                  </a:srgbClr>
                </a:solidFill>
                <a:latin typeface="+mn-lt"/>
                <a:ea typeface="ＭＳ Ｐゴシック" charset="-128"/>
                <a:cs typeface="+mn-cs"/>
              </a:defRPr>
            </a:lvl1pPr>
          </a:lstStyle>
          <a:p>
            <a:pPr>
              <a:defRPr/>
            </a:pPr>
            <a:fld id="{490B5130-10D4-4EDE-AA11-8CFA778B8CDC}" type="slidenum">
              <a:rPr/>
              <a:pPr>
                <a:defRPr/>
              </a:pPr>
              <a:t>‹#›</a:t>
            </a:fld>
            <a:endParaRPr/>
          </a:p>
        </p:txBody>
      </p:sp>
    </p:spTree>
  </p:cSld>
  <p:clrMap bg1="lt1" tx1="dk1" bg2="lt2" tx2="dk2" accent1="accent1" accent2="accent2" accent3="accent3" accent4="accent4" accent5="accent5" accent6="accent6" hlink="hlink" folHlink="folHlink"/>
  <p:sldLayoutIdLst>
    <p:sldLayoutId id="2147485608" r:id="rId1"/>
    <p:sldLayoutId id="2147485609" r:id="rId2"/>
    <p:sldLayoutId id="2147485610" r:id="rId3"/>
    <p:sldLayoutId id="2147485611" r:id="rId4"/>
    <p:sldLayoutId id="2147485612" r:id="rId5"/>
    <p:sldLayoutId id="2147485631" r:id="rId6"/>
    <p:sldLayoutId id="2147485632" r:id="rId7"/>
    <p:sldLayoutId id="2147485633" r:id="rId8"/>
    <p:sldLayoutId id="2147485634" r:id="rId9"/>
    <p:sldLayoutId id="2147485635" r:id="rId10"/>
    <p:sldLayoutId id="2147485636" r:id="rId11"/>
    <p:sldLayoutId id="2147485637" r:id="rId12"/>
    <p:sldLayoutId id="2147485638" r:id="rId13"/>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lang="en-US" sz="4800" kern="1200" dirty="0">
          <a:solidFill>
            <a:srgbClr val="A6A6A6"/>
          </a:solidFill>
          <a:latin typeface="+mj-lt"/>
          <a:ea typeface="ＭＳ Ｐゴシック" charset="0"/>
          <a:cs typeface="Arial Narrow" pitchFamily="34" charset="0"/>
        </a:defRPr>
      </a:lvl1pPr>
      <a:lvl2pPr algn="l" rtl="0" eaLnBrk="0" fontAlgn="base" hangingPunct="0">
        <a:spcBef>
          <a:spcPct val="0"/>
        </a:spcBef>
        <a:spcAft>
          <a:spcPct val="0"/>
        </a:spcAft>
        <a:defRPr sz="4800">
          <a:solidFill>
            <a:srgbClr val="A6A6A6"/>
          </a:solidFill>
          <a:latin typeface="Arial Narrow" pitchFamily="34" charset="0"/>
          <a:ea typeface="ＭＳ Ｐゴシック" charset="0"/>
          <a:cs typeface="Arial Narrow" pitchFamily="34" charset="0"/>
        </a:defRPr>
      </a:lvl2pPr>
      <a:lvl3pPr algn="l" rtl="0" eaLnBrk="0" fontAlgn="base" hangingPunct="0">
        <a:spcBef>
          <a:spcPct val="0"/>
        </a:spcBef>
        <a:spcAft>
          <a:spcPct val="0"/>
        </a:spcAft>
        <a:defRPr sz="4800">
          <a:solidFill>
            <a:srgbClr val="A6A6A6"/>
          </a:solidFill>
          <a:latin typeface="Arial Narrow" pitchFamily="34" charset="0"/>
          <a:ea typeface="ＭＳ Ｐゴシック" charset="0"/>
          <a:cs typeface="Arial Narrow" pitchFamily="34" charset="0"/>
        </a:defRPr>
      </a:lvl3pPr>
      <a:lvl4pPr algn="l" rtl="0" eaLnBrk="0" fontAlgn="base" hangingPunct="0">
        <a:spcBef>
          <a:spcPct val="0"/>
        </a:spcBef>
        <a:spcAft>
          <a:spcPct val="0"/>
        </a:spcAft>
        <a:defRPr sz="4800">
          <a:solidFill>
            <a:srgbClr val="A6A6A6"/>
          </a:solidFill>
          <a:latin typeface="Arial Narrow" pitchFamily="34" charset="0"/>
          <a:ea typeface="ＭＳ Ｐゴシック" charset="0"/>
          <a:cs typeface="Arial Narrow" pitchFamily="34" charset="0"/>
        </a:defRPr>
      </a:lvl4pPr>
      <a:lvl5pPr algn="l" rtl="0" eaLnBrk="0" fontAlgn="base" hangingPunct="0">
        <a:spcBef>
          <a:spcPct val="0"/>
        </a:spcBef>
        <a:spcAft>
          <a:spcPct val="0"/>
        </a:spcAft>
        <a:defRPr sz="4800">
          <a:solidFill>
            <a:srgbClr val="A6A6A6"/>
          </a:solidFill>
          <a:latin typeface="Arial Narrow" pitchFamily="34" charset="0"/>
          <a:ea typeface="ＭＳ Ｐゴシック" charset="0"/>
          <a:cs typeface="Arial Narrow" pitchFamily="34" charset="0"/>
        </a:defRPr>
      </a:lvl5pPr>
      <a:lvl6pPr marL="457200" algn="l" rtl="0" eaLnBrk="1" fontAlgn="base" hangingPunct="1">
        <a:spcBef>
          <a:spcPct val="0"/>
        </a:spcBef>
        <a:spcAft>
          <a:spcPct val="0"/>
        </a:spcAft>
        <a:defRPr sz="4000" b="1">
          <a:solidFill>
            <a:schemeClr val="bg1"/>
          </a:solidFill>
          <a:latin typeface="FranklinGothic" pitchFamily="-48" charset="0"/>
        </a:defRPr>
      </a:lvl6pPr>
      <a:lvl7pPr marL="914400" algn="l" rtl="0" eaLnBrk="1" fontAlgn="base" hangingPunct="1">
        <a:spcBef>
          <a:spcPct val="0"/>
        </a:spcBef>
        <a:spcAft>
          <a:spcPct val="0"/>
        </a:spcAft>
        <a:defRPr sz="4000" b="1">
          <a:solidFill>
            <a:schemeClr val="bg1"/>
          </a:solidFill>
          <a:latin typeface="FranklinGothic" pitchFamily="-48" charset="0"/>
        </a:defRPr>
      </a:lvl7pPr>
      <a:lvl8pPr marL="1371600" algn="l" rtl="0" eaLnBrk="1" fontAlgn="base" hangingPunct="1">
        <a:spcBef>
          <a:spcPct val="0"/>
        </a:spcBef>
        <a:spcAft>
          <a:spcPct val="0"/>
        </a:spcAft>
        <a:defRPr sz="4000" b="1">
          <a:solidFill>
            <a:schemeClr val="bg1"/>
          </a:solidFill>
          <a:latin typeface="FranklinGothic" pitchFamily="-48" charset="0"/>
        </a:defRPr>
      </a:lvl8pPr>
      <a:lvl9pPr marL="1828800" algn="l" rtl="0" eaLnBrk="1" fontAlgn="base" hangingPunct="1">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ct val="0"/>
        </a:spcAft>
        <a:buClr>
          <a:srgbClr val="A6A6A6"/>
        </a:buClr>
        <a:buFont typeface="Wingdings" pitchFamily="2" charset="2"/>
        <a:buChar char="§"/>
        <a:defRPr sz="2400" kern="1200">
          <a:solidFill>
            <a:srgbClr val="3B5978"/>
          </a:solidFill>
          <a:latin typeface="+mn-lt"/>
          <a:ea typeface="Arial" pitchFamily="34" charset="0"/>
          <a:cs typeface="Arial" pitchFamily="34" charset="0"/>
        </a:defRPr>
      </a:lvl1pPr>
      <a:lvl2pPr marL="463550" indent="-233363" algn="l" rtl="0" eaLnBrk="0" fontAlgn="base" hangingPunct="0">
        <a:spcBef>
          <a:spcPts val="600"/>
        </a:spcBef>
        <a:spcAft>
          <a:spcPct val="0"/>
        </a:spcAft>
        <a:buClr>
          <a:srgbClr val="A6A6A6"/>
        </a:buClr>
        <a:buFont typeface="Arial" pitchFamily="34" charset="0"/>
        <a:buChar char="•"/>
        <a:defRPr kern="1200">
          <a:solidFill>
            <a:srgbClr val="3B5978"/>
          </a:solidFill>
          <a:latin typeface="+mn-lt"/>
          <a:ea typeface="Arial" pitchFamily="34" charset="0"/>
          <a:cs typeface="Arial" pitchFamily="34" charset="0"/>
        </a:defRPr>
      </a:lvl2pPr>
      <a:lvl3pPr marL="687388" indent="-228600" algn="l" rtl="0" eaLnBrk="0" fontAlgn="base" hangingPunct="0">
        <a:spcBef>
          <a:spcPts val="600"/>
        </a:spcBef>
        <a:spcAft>
          <a:spcPct val="0"/>
        </a:spcAft>
        <a:buClr>
          <a:srgbClr val="A6A6A6"/>
        </a:buClr>
        <a:buFont typeface="Franklin Gothic Book" pitchFamily="34" charset="0"/>
        <a:buChar char="–"/>
        <a:defRPr sz="1400" kern="1200">
          <a:solidFill>
            <a:srgbClr val="3B5978"/>
          </a:solidFill>
          <a:latin typeface="+mn-lt"/>
          <a:ea typeface="Arial" pitchFamily="34" charset="0"/>
          <a:cs typeface="Arial" pitchFamily="34" charset="0"/>
        </a:defRPr>
      </a:lvl3pPr>
      <a:lvl4pPr marL="1600200" indent="-228600" algn="l" rtl="0" eaLnBrk="0" fontAlgn="base" hangingPunct="0">
        <a:spcBef>
          <a:spcPts val="600"/>
        </a:spcBef>
        <a:spcAft>
          <a:spcPct val="0"/>
        </a:spcAft>
        <a:buClr>
          <a:srgbClr val="A6A6A6"/>
        </a:buClr>
        <a:buSzPct val="75000"/>
        <a:buFont typeface="Courier New" pitchFamily="49" charset="0"/>
        <a:buChar char="o"/>
        <a:defRPr sz="1400" kern="1200">
          <a:solidFill>
            <a:srgbClr val="3B5978"/>
          </a:solidFill>
          <a:latin typeface="+mn-lt"/>
          <a:ea typeface="Arial" pitchFamily="34" charset="0"/>
          <a:cs typeface="Arial" pitchFamily="34" charset="0"/>
        </a:defRPr>
      </a:lvl4pPr>
      <a:lvl5pPr marL="2057400" indent="-228600" algn="l" rtl="0" eaLnBrk="0" fontAlgn="base" hangingPunct="0">
        <a:spcBef>
          <a:spcPts val="600"/>
        </a:spcBef>
        <a:spcAft>
          <a:spcPct val="0"/>
        </a:spcAft>
        <a:buClr>
          <a:srgbClr val="A6A6A6"/>
        </a:buClr>
        <a:buFont typeface="Arial" pitchFamily="34" charset="0"/>
        <a:buChar char="»"/>
        <a:defRPr sz="1400" kern="1200">
          <a:solidFill>
            <a:srgbClr val="3B5978"/>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92275" y="274638"/>
            <a:ext cx="6994525" cy="1143000"/>
          </a:xfrm>
          <a:prstGeom prst="rect">
            <a:avLst/>
          </a:prstGeom>
          <a:ln>
            <a:solidFill>
              <a:srgbClr val="0061AF"/>
            </a:solidFill>
          </a:ln>
          <a:extLst/>
        </p:spPr>
        <p:style>
          <a:lnRef idx="2">
            <a:schemeClr val="accent1"/>
          </a:lnRef>
          <a:fillRef idx="1">
            <a:schemeClr val="lt1"/>
          </a:fillRef>
          <a:effectRef idx="0">
            <a:schemeClr val="accent1"/>
          </a:effectRef>
          <a:fontRef idx="none"/>
        </p:style>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1692275" y="1600200"/>
            <a:ext cx="6994525"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pic>
        <p:nvPicPr>
          <p:cNvPr id="4100" name="Picture 1" descr="CEEDAR-LogoFinal-simple-white-17.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07950" y="6381750"/>
            <a:ext cx="12588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8223250" y="6092825"/>
            <a:ext cx="9080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639" r:id="rId1"/>
    <p:sldLayoutId id="2147485640" r:id="rId2"/>
    <p:sldLayoutId id="2147485641" r:id="rId3"/>
    <p:sldLayoutId id="2147485642" r:id="rId4"/>
    <p:sldLayoutId id="2147485643" r:id="rId5"/>
    <p:sldLayoutId id="2147485644" r:id="rId6"/>
    <p:sldLayoutId id="2147485645" r:id="rId7"/>
    <p:sldLayoutId id="2147485646" r:id="rId8"/>
    <p:sldLayoutId id="2147485647" r:id="rId9"/>
    <p:sldLayoutId id="2147485648" r:id="rId10"/>
    <p:sldLayoutId id="2147485649" r:id="rId11"/>
    <p:sldLayoutId id="2147485613" r:id="rId12"/>
    <p:sldLayoutId id="2147485650" r:id="rId13"/>
    <p:sldLayoutId id="2147485651" r:id="rId14"/>
    <p:sldLayoutId id="2147485652" r:id="rId15"/>
    <p:sldLayoutId id="2147485653" r:id="rId16"/>
    <p:sldLayoutId id="2147485654" r:id="rId17"/>
    <p:sldLayoutId id="2147485655" r:id="rId18"/>
  </p:sldLayoutIdLst>
  <p:hf hdr="0" ftr="0" dt="0"/>
  <p:txStyles>
    <p:title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Wingdings" pitchFamily="2" charset="2"/>
        <a:buChar char="²"/>
        <a:defRPr sz="3200">
          <a:solidFill>
            <a:srgbClr val="0061AF"/>
          </a:solidFill>
          <a:latin typeface="+mn-lt"/>
          <a:ea typeface="+mn-ea"/>
          <a:cs typeface="+mn-cs"/>
        </a:defRPr>
      </a:lvl1pPr>
      <a:lvl2pPr marL="742950" indent="-285750" algn="l" rtl="0" eaLnBrk="0" fontAlgn="base" hangingPunct="0">
        <a:spcBef>
          <a:spcPct val="20000"/>
        </a:spcBef>
        <a:spcAft>
          <a:spcPct val="0"/>
        </a:spcAft>
        <a:buChar char="–"/>
        <a:defRPr sz="2800">
          <a:solidFill>
            <a:srgbClr val="0061A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0061A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0061A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0061A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92275" y="274638"/>
            <a:ext cx="6994525" cy="1143000"/>
          </a:xfrm>
          <a:prstGeom prst="rect">
            <a:avLst/>
          </a:prstGeom>
          <a:ln>
            <a:solidFill>
              <a:srgbClr val="0061AF"/>
            </a:solidFill>
          </a:ln>
          <a:extLst/>
        </p:spPr>
        <p:style>
          <a:lnRef idx="2">
            <a:schemeClr val="accent1"/>
          </a:lnRef>
          <a:fillRef idx="1">
            <a:schemeClr val="lt1"/>
          </a:fillRef>
          <a:effectRef idx="0">
            <a:schemeClr val="accent1"/>
          </a:effectRef>
          <a:fontRef idx="none"/>
        </p:style>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1692275" y="1600200"/>
            <a:ext cx="6994525"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pic>
        <p:nvPicPr>
          <p:cNvPr id="5124" name="Picture 1" descr="CEEDAR-LogoFinal-simple-white-17.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07950" y="6381750"/>
            <a:ext cx="12588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2"/>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8223250" y="6092825"/>
            <a:ext cx="9080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656" r:id="rId1"/>
    <p:sldLayoutId id="2147485657" r:id="rId2"/>
    <p:sldLayoutId id="2147485658" r:id="rId3"/>
    <p:sldLayoutId id="2147485659" r:id="rId4"/>
    <p:sldLayoutId id="2147485660" r:id="rId5"/>
    <p:sldLayoutId id="2147485661" r:id="rId6"/>
    <p:sldLayoutId id="2147485662" r:id="rId7"/>
    <p:sldLayoutId id="2147485663" r:id="rId8"/>
    <p:sldLayoutId id="2147485664" r:id="rId9"/>
    <p:sldLayoutId id="2147485665" r:id="rId10"/>
    <p:sldLayoutId id="2147485666" r:id="rId11"/>
    <p:sldLayoutId id="2147485614" r:id="rId12"/>
    <p:sldLayoutId id="2147485667" r:id="rId13"/>
    <p:sldLayoutId id="2147485668" r:id="rId14"/>
    <p:sldLayoutId id="2147485669" r:id="rId15"/>
    <p:sldLayoutId id="2147485670" r:id="rId16"/>
    <p:sldLayoutId id="2147485671" r:id="rId17"/>
    <p:sldLayoutId id="2147485672" r:id="rId18"/>
  </p:sldLayoutIdLst>
  <p:hf hdr="0" ftr="0" dt="0"/>
  <p:txStyles>
    <p:title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Wingdings" pitchFamily="2" charset="2"/>
        <a:buChar char="²"/>
        <a:defRPr sz="3200">
          <a:solidFill>
            <a:srgbClr val="0061AF"/>
          </a:solidFill>
          <a:latin typeface="+mn-lt"/>
          <a:ea typeface="+mn-ea"/>
          <a:cs typeface="+mn-cs"/>
        </a:defRPr>
      </a:lvl1pPr>
      <a:lvl2pPr marL="742950" indent="-285750" algn="l" rtl="0" eaLnBrk="0" fontAlgn="base" hangingPunct="0">
        <a:spcBef>
          <a:spcPct val="20000"/>
        </a:spcBef>
        <a:spcAft>
          <a:spcPct val="0"/>
        </a:spcAft>
        <a:buChar char="–"/>
        <a:defRPr sz="2800">
          <a:solidFill>
            <a:srgbClr val="0061A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0061A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0061A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0061A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97.jpeg"/></Relationships>
</file>

<file path=ppt/slides/_rels/slide102.xml.rels><?xml version="1.0" encoding="UTF-8" standalone="yes"?>
<Relationships xmlns="http://schemas.openxmlformats.org/package/2006/relationships"><Relationship Id="rId3" Type="http://schemas.openxmlformats.org/officeDocument/2006/relationships/hyperlink" Target="http://www.intensiveintervention.org/ask-the-expert/2014july-38" TargetMode="External"/><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5" Type="http://schemas.openxmlformats.org/officeDocument/2006/relationships/image" Target="../media/image101.jpeg"/><Relationship Id="rId1" Type="http://schemas.openxmlformats.org/officeDocument/2006/relationships/slideLayout" Target="../slideLayouts/slideLayout1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6.xml"/><Relationship Id="rId3" Type="http://schemas.openxmlformats.org/officeDocument/2006/relationships/image" Target="../media/image102.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7.xml"/><Relationship Id="rId3" Type="http://schemas.openxmlformats.org/officeDocument/2006/relationships/image" Target="../media/image103.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0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0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06.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0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0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0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7.png"/></Relationships>
</file>

<file path=ppt/slides/_rels/slide116.xml.rels><?xml version="1.0" encoding="UTF-8" standalone="yes"?>
<Relationships xmlns="http://schemas.openxmlformats.org/package/2006/relationships"><Relationship Id="rId3" Type="http://schemas.openxmlformats.org/officeDocument/2006/relationships/hyperlink" Target="http://www.intensiveintervention.org/" TargetMode="External"/><Relationship Id="rId4" Type="http://schemas.openxmlformats.org/officeDocument/2006/relationships/hyperlink" Target="http://ies.ed.go/ncee/wwc/" TargetMode="External"/><Relationship Id="rId5" Type="http://schemas.openxmlformats.org/officeDocument/2006/relationships/hyperlink" Target="http://ies.ed.gov/ncee/wwc/pdf/practiceguides/20072004.pdf" TargetMode="External"/><Relationship Id="rId6" Type="http://schemas.openxmlformats.org/officeDocument/2006/relationships/hyperlink" Target="http://www.rti4success.org/" TargetMode="External"/><Relationship Id="rId7" Type="http://schemas.openxmlformats.org/officeDocument/2006/relationships/hyperlink" Target="http://iris.peabody.vanderbilt.edu/" TargetMode="External"/><Relationship Id="rId8" Type="http://schemas.openxmlformats.org/officeDocument/2006/relationships/hyperlink" Target="http://iris.peabody.vanderbilt.edu/rti05_tier3/chalcycle.htm" TargetMode="External"/><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7.xml"/><Relationship Id="rId3" Type="http://schemas.openxmlformats.org/officeDocument/2006/relationships/hyperlink" Target="http://www.intensiveintervention.org/"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8.xml"/><Relationship Id="rId3" Type="http://schemas.openxmlformats.org/officeDocument/2006/relationships/image" Target="../media/image110.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hyperlink" Target="http://www.intensiveintervention.org/ask-the-expert/2014january" TargetMode="External"/><Relationship Id="rId4" Type="http://schemas.openxmlformats.org/officeDocument/2006/relationships/image" Target="../media/image19.png"/><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1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www.intensiveintervention.org/sites/default/files/DBI%20a%20Framework%20for%20Intensive%20Intervention.pdf" TargetMode="External"/><Relationship Id="rId4" Type="http://schemas.openxmlformats.org/officeDocument/2006/relationships/image" Target="../media/image22.jpe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www.intensiveintervention.org/chart/instructional-intervention-tools?grade=elementary&amp;subject=math&amp;=Apply" TargetMode="External"/><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www.centeroninstruction.org/files/Intensive%20Interventions%20for%20Students%20Struggling%20in%20Reading%20&amp;%20Math.pdf" TargetMode="Externa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hyperlink" Target="http://www.intensiveintervention.org/" TargetMode="External"/><Relationship Id="rId4" Type="http://schemas.openxmlformats.org/officeDocument/2006/relationships/hyperlink" Target="http://www.rti4success.org/" TargetMode="External"/><Relationship Id="rId5" Type="http://schemas.openxmlformats.org/officeDocument/2006/relationships/hyperlink" Target="http://iris.peabody.vanderbilt.edu/module/rti-math/" TargetMode="External"/><Relationship Id="rId6" Type="http://schemas.openxmlformats.org/officeDocument/2006/relationships/hyperlink" Target="http://www.rtinetwork.org/"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jpe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8.xml"/><Relationship Id="rId3" Type="http://schemas.openxmlformats.org/officeDocument/2006/relationships/image" Target="../media/image4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9.xml"/><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1.xml"/><Relationship Id="rId3"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2.xml"/><Relationship Id="rId3"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3.xml"/><Relationship Id="rId3"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6.xml"/><Relationship Id="rId3"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7.xml"/><Relationship Id="rId3"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8.xml"/><Relationship Id="rId3"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5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5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5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image" Target="../media/image57.jpe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eg"/><Relationship Id="rId8" Type="http://schemas.openxmlformats.org/officeDocument/2006/relationships/image" Target="../media/image65.jpeg"/><Relationship Id="rId9" Type="http://schemas.openxmlformats.org/officeDocument/2006/relationships/image" Target="../media/image66.jpeg"/><Relationship Id="rId10"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jpeg"/><Relationship Id="rId9" Type="http://schemas.openxmlformats.org/officeDocument/2006/relationships/image" Target="../media/image60.png"/><Relationship Id="rId10"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14.png"/><Relationship Id="rId6" Type="http://schemas.openxmlformats.org/officeDocument/2006/relationships/image" Target="../media/image77.png"/><Relationship Id="rId7"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1" Type="http://schemas.openxmlformats.org/officeDocument/2006/relationships/diagramColors" Target="../diagrams/colors4.xml"/><Relationship Id="rId12" Type="http://schemas.microsoft.com/office/2007/relationships/diagramDrawing" Target="../diagrams/drawing4.xml"/><Relationship Id="rId1" Type="http://schemas.openxmlformats.org/officeDocument/2006/relationships/slideLayout" Target="../slideLayouts/slideLayout13.xml"/><Relationship Id="rId2" Type="http://schemas.openxmlformats.org/officeDocument/2006/relationships/notesSlide" Target="../notesSlides/notesSlide80.xml"/><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diagramData" Target="../diagrams/data4.xml"/><Relationship Id="rId9" Type="http://schemas.openxmlformats.org/officeDocument/2006/relationships/diagramLayout" Target="../diagrams/layout4.xml"/><Relationship Id="rId10" Type="http://schemas.openxmlformats.org/officeDocument/2006/relationships/diagramQuickStyle" Target="../diagrams/quickStyle4.xml"/></Relationships>
</file>

<file path=ppt/slides/_rels/slide81.xml.rels><?xml version="1.0" encoding="UTF-8" standalone="yes"?>
<Relationships xmlns="http://schemas.openxmlformats.org/package/2006/relationships"><Relationship Id="rId3" Type="http://schemas.openxmlformats.org/officeDocument/2006/relationships/hyperlink" Target="http://www.youtube.com/watch?v=vxYHecsTPhM" TargetMode="External"/><Relationship Id="rId4" Type="http://schemas.openxmlformats.org/officeDocument/2006/relationships/image" Target="../media/image79.png"/><Relationship Id="rId1" Type="http://schemas.openxmlformats.org/officeDocument/2006/relationships/slideLayout" Target="../slideLayouts/slideLayout1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3.xml"/><Relationship Id="rId3" Type="http://schemas.openxmlformats.org/officeDocument/2006/relationships/image" Target="../media/image8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8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81.png"/></Relationships>
</file>

<file path=ppt/slides/_rels/slide89.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8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8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8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8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82.jpeg"/></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6.xml"/><Relationship Id="rId3" Type="http://schemas.openxmlformats.org/officeDocument/2006/relationships/image" Target="../media/image80.png"/></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1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1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1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73" name="Rectangle 125"/>
          <p:cNvSpPr>
            <a:spLocks noChangeArrowheads="1"/>
          </p:cNvSpPr>
          <p:nvPr/>
        </p:nvSpPr>
        <p:spPr bwMode="auto">
          <a:xfrm>
            <a:off x="0" y="4292600"/>
            <a:ext cx="91440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1800" b="1" dirty="0">
                <a:solidFill>
                  <a:srgbClr val="0061AF"/>
                </a:solidFill>
                <a:latin typeface="Calibri"/>
                <a:cs typeface="Calibri"/>
              </a:rPr>
              <a:t>Course Enhancement Module on </a:t>
            </a:r>
            <a:r>
              <a:rPr lang="en-US" sz="1800" b="1" dirty="0" smtClean="0">
                <a:solidFill>
                  <a:srgbClr val="0061AF"/>
                </a:solidFill>
                <a:latin typeface="Calibri"/>
                <a:cs typeface="Calibri"/>
              </a:rPr>
              <a:t>Multi-Tiered System of Supports </a:t>
            </a:r>
            <a:r>
              <a:rPr lang="en-US" sz="1800" b="1" dirty="0">
                <a:solidFill>
                  <a:srgbClr val="0061AF"/>
                </a:solidFill>
                <a:latin typeface="Calibri"/>
                <a:cs typeface="Calibri"/>
              </a:rPr>
              <a:t>in </a:t>
            </a:r>
            <a:r>
              <a:rPr lang="en-US" sz="1800" b="1" dirty="0" smtClean="0">
                <a:solidFill>
                  <a:srgbClr val="0061AF"/>
                </a:solidFill>
                <a:latin typeface="Calibri"/>
                <a:cs typeface="Calibri"/>
              </a:rPr>
              <a:t>Mathematics</a:t>
            </a:r>
          </a:p>
          <a:p>
            <a:pPr algn="ctr">
              <a:defRPr/>
            </a:pPr>
            <a:r>
              <a:rPr lang="en-US" sz="1800" b="1" dirty="0" smtClean="0">
                <a:solidFill>
                  <a:srgbClr val="0061AF"/>
                </a:solidFill>
                <a:latin typeface="Calibri"/>
                <a:cs typeface="Calibri"/>
              </a:rPr>
              <a:t>Part 4: Intensive Math Interventions</a:t>
            </a:r>
            <a:endParaRPr lang="en-US" sz="1800" b="1" dirty="0">
              <a:solidFill>
                <a:srgbClr val="0061AF"/>
              </a:solidFill>
              <a:latin typeface="Calibri"/>
              <a:cs typeface="Calibri"/>
            </a:endParaRPr>
          </a:p>
        </p:txBody>
      </p:sp>
      <p:pic>
        <p:nvPicPr>
          <p:cNvPr id="65539" name="Picture 1" descr="CEEDAR-LogoFinal-simple-white-1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205038"/>
            <a:ext cx="324326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0"/>
          <p:cNvSpPr txBox="1">
            <a:spLocks noChangeArrowheads="1"/>
          </p:cNvSpPr>
          <p:nvPr/>
        </p:nvSpPr>
        <p:spPr bwMode="auto">
          <a:xfrm>
            <a:off x="566738" y="3429000"/>
            <a:ext cx="80645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0061AF"/>
                </a:solidFill>
                <a:latin typeface="Calibri"/>
                <a:cs typeface="Calibri"/>
              </a:rPr>
              <a:t>Collaboration for Effective Educator Development, Accountability, and Reform</a:t>
            </a:r>
          </a:p>
        </p:txBody>
      </p:sp>
      <p:sp>
        <p:nvSpPr>
          <p:cNvPr id="65541" name="TextBox 1"/>
          <p:cNvSpPr txBox="1">
            <a:spLocks noChangeArrowheads="1"/>
          </p:cNvSpPr>
          <p:nvPr/>
        </p:nvSpPr>
        <p:spPr bwMode="auto">
          <a:xfrm>
            <a:off x="3348038" y="6381750"/>
            <a:ext cx="2592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1800" dirty="0">
                <a:solidFill>
                  <a:schemeClr val="bg1"/>
                </a:solidFill>
                <a:latin typeface="Calibri"/>
                <a:cs typeface="Calibri"/>
              </a:rPr>
              <a:t>H325A120003</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1692275" y="274638"/>
            <a:ext cx="6994525" cy="1282154"/>
          </a:xfrm>
          <a:ln>
            <a:miter lim="800000"/>
            <a:headEnd/>
            <a:tailEnd/>
          </a:ln>
        </p:spPr>
        <p:txBody>
          <a:bodyPr/>
          <a:lstStyle/>
          <a:p>
            <a:r>
              <a:rPr lang="en-US" altLang="en-US" sz="4000" dirty="0" smtClean="0">
                <a:latin typeface="Calibri"/>
                <a:cs typeface="Calibri"/>
              </a:rPr>
              <a:t>Continuum of </a:t>
            </a:r>
            <a:br>
              <a:rPr lang="en-US" altLang="en-US" sz="4000" dirty="0" smtClean="0">
                <a:latin typeface="Calibri"/>
                <a:cs typeface="Calibri"/>
              </a:rPr>
            </a:br>
            <a:r>
              <a:rPr lang="en-US" altLang="en-US" sz="4000" dirty="0" smtClean="0">
                <a:latin typeface="Calibri"/>
                <a:cs typeface="Calibri"/>
              </a:rPr>
              <a:t>Instructional Support</a:t>
            </a:r>
          </a:p>
        </p:txBody>
      </p:sp>
      <p:graphicFrame>
        <p:nvGraphicFramePr>
          <p:cNvPr id="17" name="Table 16"/>
          <p:cNvGraphicFramePr>
            <a:graphicFrameLocks noGrp="1"/>
          </p:cNvGraphicFramePr>
          <p:nvPr>
            <p:extLst>
              <p:ext uri="{D42A27DB-BD31-4B8C-83A1-F6EECF244321}">
                <p14:modId xmlns:p14="http://schemas.microsoft.com/office/powerpoint/2010/main" val="278205879"/>
              </p:ext>
            </p:extLst>
          </p:nvPr>
        </p:nvGraphicFramePr>
        <p:xfrm>
          <a:off x="1691680" y="1600200"/>
          <a:ext cx="6905164" cy="2888372"/>
        </p:xfrm>
        <a:graphic>
          <a:graphicData uri="http://schemas.openxmlformats.org/drawingml/2006/table">
            <a:tbl>
              <a:tblPr/>
              <a:tblGrid>
                <a:gridCol w="2007315"/>
                <a:gridCol w="4897849"/>
              </a:tblGrid>
              <a:tr h="446369">
                <a:tc gridSpan="2">
                  <a:txBody>
                    <a:bodyPr/>
                    <a:lstStyle/>
                    <a:p>
                      <a:pPr algn="l"/>
                      <a:r>
                        <a:rPr lang="en-US" sz="2000" b="1" u="sng" dirty="0" smtClean="0">
                          <a:solidFill>
                            <a:schemeClr val="tx1"/>
                          </a:solidFill>
                          <a:latin typeface="Calibri"/>
                          <a:cs typeface="Calibri"/>
                        </a:rPr>
                        <a:t>Intensive</a:t>
                      </a:r>
                      <a:r>
                        <a:rPr lang="en-US" sz="2000" b="1" u="sng" dirty="0" smtClean="0">
                          <a:latin typeface="Calibri"/>
                          <a:cs typeface="Calibri"/>
                        </a:rPr>
                        <a:t> </a:t>
                      </a:r>
                      <a:r>
                        <a:rPr lang="en-US" sz="2000" b="1" u="sng" dirty="0">
                          <a:latin typeface="Calibri"/>
                          <a:cs typeface="Calibri"/>
                        </a:rPr>
                        <a:t>Intervention</a:t>
                      </a:r>
                    </a:p>
                  </a:txBody>
                  <a:tcPr marT="45741" marB="45741">
                    <a:lnL>
                      <a:noFill/>
                    </a:lnL>
                    <a:lnR>
                      <a:noFill/>
                    </a:lnR>
                    <a:lnT>
                      <a:noFill/>
                    </a:lnT>
                    <a:lnB>
                      <a:noFill/>
                    </a:lnB>
                  </a:tcPr>
                </a:tc>
                <a:tc hMerge="1">
                  <a:txBody>
                    <a:bodyPr/>
                    <a:lstStyle/>
                    <a:p>
                      <a:endParaRPr lang="en-US"/>
                    </a:p>
                  </a:txBody>
                  <a:tcPr/>
                </a:tc>
              </a:tr>
              <a:tr h="734359">
                <a:tc>
                  <a:txBody>
                    <a:bodyPr/>
                    <a:lstStyle/>
                    <a:p>
                      <a:pPr algn="l"/>
                      <a:r>
                        <a:rPr lang="en-US" sz="1800" b="1" dirty="0">
                          <a:latin typeface="Calibri"/>
                          <a:cs typeface="Calibri"/>
                        </a:rPr>
                        <a:t>Who receives instruction?</a:t>
                      </a:r>
                      <a:endParaRPr lang="en-US" sz="1800" dirty="0">
                        <a:latin typeface="Calibri"/>
                        <a:cs typeface="Calibri"/>
                      </a:endParaRPr>
                    </a:p>
                  </a:txBody>
                  <a:tcPr marT="45741" marB="45741">
                    <a:lnL>
                      <a:noFill/>
                    </a:lnL>
                    <a:lnR>
                      <a:noFill/>
                    </a:lnR>
                    <a:lnT>
                      <a:noFill/>
                    </a:lnT>
                    <a:lnB>
                      <a:noFill/>
                    </a:lnB>
                  </a:tcPr>
                </a:tc>
                <a:tc>
                  <a:txBody>
                    <a:bodyPr/>
                    <a:lstStyle/>
                    <a:p>
                      <a:pPr marL="285750" indent="-285750" algn="l">
                        <a:buFont typeface="Wingdings" pitchFamily="2" charset="2"/>
                        <a:buChar char="§"/>
                      </a:pPr>
                      <a:r>
                        <a:rPr lang="en-US" sz="1800" dirty="0">
                          <a:latin typeface="Calibri"/>
                          <a:cs typeface="Calibri"/>
                        </a:rPr>
                        <a:t>Students not adequately responding to </a:t>
                      </a:r>
                      <a:r>
                        <a:rPr lang="en-US" sz="1800" dirty="0" smtClean="0">
                          <a:latin typeface="Calibri"/>
                          <a:cs typeface="Calibri"/>
                        </a:rPr>
                        <a:t>supplemental</a:t>
                      </a:r>
                      <a:r>
                        <a:rPr lang="en-US" sz="1800" baseline="0" dirty="0" smtClean="0">
                          <a:latin typeface="Calibri"/>
                          <a:cs typeface="Calibri"/>
                        </a:rPr>
                        <a:t> </a:t>
                      </a:r>
                      <a:r>
                        <a:rPr lang="en-US" sz="1800" dirty="0" smtClean="0">
                          <a:latin typeface="Calibri"/>
                          <a:cs typeface="Calibri"/>
                        </a:rPr>
                        <a:t>intervention</a:t>
                      </a:r>
                      <a:endParaRPr lang="en-US" sz="1800" dirty="0">
                        <a:latin typeface="Calibri"/>
                        <a:cs typeface="Calibri"/>
                      </a:endParaRPr>
                    </a:p>
                  </a:txBody>
                  <a:tcPr marT="45741" marB="45741">
                    <a:lnL>
                      <a:noFill/>
                    </a:lnL>
                    <a:lnR>
                      <a:noFill/>
                    </a:lnR>
                    <a:lnT>
                      <a:noFill/>
                    </a:lnT>
                    <a:lnB>
                      <a:noFill/>
                    </a:lnB>
                  </a:tcPr>
                </a:tc>
              </a:tr>
              <a:tr h="793203">
                <a:tc>
                  <a:txBody>
                    <a:bodyPr/>
                    <a:lstStyle/>
                    <a:p>
                      <a:pPr algn="l"/>
                      <a:r>
                        <a:rPr lang="en-US" sz="1800" b="1" dirty="0">
                          <a:latin typeface="Calibri"/>
                          <a:cs typeface="Calibri"/>
                        </a:rPr>
                        <a:t>Who provides instruction?</a:t>
                      </a:r>
                      <a:endParaRPr lang="en-US" sz="1800" dirty="0">
                        <a:latin typeface="Calibri"/>
                        <a:cs typeface="Calibri"/>
                      </a:endParaRPr>
                    </a:p>
                  </a:txBody>
                  <a:tcPr marT="45741" marB="45741">
                    <a:lnL>
                      <a:noFill/>
                    </a:lnL>
                    <a:lnR>
                      <a:noFill/>
                    </a:lnR>
                    <a:lnT>
                      <a:noFill/>
                    </a:lnT>
                    <a:lnB>
                      <a:noFill/>
                    </a:lnB>
                  </a:tcPr>
                </a:tc>
                <a:tc>
                  <a:txBody>
                    <a:bodyPr/>
                    <a:lstStyle/>
                    <a:p>
                      <a:pPr marL="285750" indent="-285750" algn="l">
                        <a:buFont typeface="Wingdings" pitchFamily="2" charset="2"/>
                        <a:buChar char="§"/>
                      </a:pPr>
                      <a:r>
                        <a:rPr lang="en-US" sz="1800" dirty="0">
                          <a:latin typeface="Calibri"/>
                          <a:cs typeface="Calibri"/>
                        </a:rPr>
                        <a:t>Intervention specialist or special </a:t>
                      </a:r>
                      <a:r>
                        <a:rPr lang="en-US" sz="1800" dirty="0" smtClean="0">
                          <a:latin typeface="Calibri"/>
                          <a:cs typeface="Calibri"/>
                        </a:rPr>
                        <a:t/>
                      </a:r>
                      <a:br>
                        <a:rPr lang="en-US" sz="1800" dirty="0" smtClean="0">
                          <a:latin typeface="Calibri"/>
                          <a:cs typeface="Calibri"/>
                        </a:rPr>
                      </a:br>
                      <a:r>
                        <a:rPr lang="en-US" sz="1800" dirty="0" smtClean="0">
                          <a:latin typeface="Calibri"/>
                          <a:cs typeface="Calibri"/>
                        </a:rPr>
                        <a:t>education </a:t>
                      </a:r>
                      <a:r>
                        <a:rPr lang="en-US" sz="1800" dirty="0">
                          <a:latin typeface="Calibri"/>
                          <a:cs typeface="Calibri"/>
                        </a:rPr>
                        <a:t>teacher</a:t>
                      </a:r>
                    </a:p>
                  </a:txBody>
                  <a:tcPr marT="45741" marB="45741">
                    <a:lnL>
                      <a:noFill/>
                    </a:lnL>
                    <a:lnR>
                      <a:noFill/>
                    </a:lnR>
                    <a:lnT>
                      <a:noFill/>
                    </a:lnT>
                    <a:lnB>
                      <a:noFill/>
                    </a:lnB>
                  </a:tcPr>
                </a:tc>
              </a:tr>
              <a:tr h="707012">
                <a:tc>
                  <a:txBody>
                    <a:bodyPr/>
                    <a:lstStyle/>
                    <a:p>
                      <a:pPr algn="l"/>
                      <a:r>
                        <a:rPr lang="en-US" sz="1800" b="1" dirty="0">
                          <a:latin typeface="Calibri"/>
                          <a:cs typeface="Calibri"/>
                        </a:rPr>
                        <a:t>How is instruction delivered?</a:t>
                      </a:r>
                      <a:endParaRPr lang="en-US" sz="1800" dirty="0">
                        <a:latin typeface="Calibri"/>
                        <a:cs typeface="Calibri"/>
                      </a:endParaRPr>
                    </a:p>
                  </a:txBody>
                  <a:tcPr marT="45741" marB="45741">
                    <a:lnL>
                      <a:noFill/>
                    </a:lnL>
                    <a:lnR>
                      <a:noFill/>
                    </a:lnR>
                    <a:lnT>
                      <a:noFill/>
                    </a:lnT>
                    <a:lnB>
                      <a:noFill/>
                    </a:lnB>
                  </a:tcPr>
                </a:tc>
                <a:tc>
                  <a:txBody>
                    <a:bodyPr/>
                    <a:lstStyle/>
                    <a:p>
                      <a:pPr marL="285750" indent="-285750" algn="l">
                        <a:buFont typeface="Wingdings" pitchFamily="2" charset="2"/>
                        <a:buChar char="§"/>
                      </a:pPr>
                      <a:r>
                        <a:rPr lang="en-US" sz="1800" dirty="0">
                          <a:latin typeface="Calibri"/>
                          <a:cs typeface="Calibri"/>
                        </a:rPr>
                        <a:t>Individually or in </a:t>
                      </a:r>
                      <a:r>
                        <a:rPr lang="en-US" sz="1800" dirty="0" smtClean="0">
                          <a:latin typeface="Calibri"/>
                          <a:cs typeface="Calibri"/>
                        </a:rPr>
                        <a:t/>
                      </a:r>
                      <a:br>
                        <a:rPr lang="en-US" sz="1800" dirty="0" smtClean="0">
                          <a:latin typeface="Calibri"/>
                          <a:cs typeface="Calibri"/>
                        </a:rPr>
                      </a:br>
                      <a:r>
                        <a:rPr lang="en-US" sz="1800" dirty="0" smtClean="0">
                          <a:latin typeface="Calibri"/>
                          <a:cs typeface="Calibri"/>
                        </a:rPr>
                        <a:t>groups of </a:t>
                      </a:r>
                      <a:r>
                        <a:rPr lang="en-US" sz="1800" dirty="0">
                          <a:latin typeface="Calibri"/>
                          <a:cs typeface="Calibri"/>
                        </a:rPr>
                        <a:t>no more </a:t>
                      </a:r>
                      <a:r>
                        <a:rPr lang="en-US" sz="1800" dirty="0" smtClean="0">
                          <a:latin typeface="Calibri"/>
                          <a:cs typeface="Calibri"/>
                        </a:rPr>
                        <a:t/>
                      </a:r>
                      <a:br>
                        <a:rPr lang="en-US" sz="1800" dirty="0" smtClean="0">
                          <a:latin typeface="Calibri"/>
                          <a:cs typeface="Calibri"/>
                        </a:rPr>
                      </a:br>
                      <a:r>
                        <a:rPr lang="en-US" sz="1800" dirty="0" smtClean="0">
                          <a:latin typeface="Calibri"/>
                          <a:cs typeface="Calibri"/>
                        </a:rPr>
                        <a:t>than three </a:t>
                      </a:r>
                      <a:r>
                        <a:rPr lang="en-US" sz="1800" dirty="0">
                          <a:latin typeface="Calibri"/>
                          <a:cs typeface="Calibri"/>
                        </a:rPr>
                        <a:t>students</a:t>
                      </a:r>
                    </a:p>
                  </a:txBody>
                  <a:tcPr marT="45741" marB="45741">
                    <a:lnL>
                      <a:noFill/>
                    </a:lnL>
                    <a:lnR>
                      <a:noFill/>
                    </a:lnR>
                    <a:lnT>
                      <a:noFill/>
                    </a:lnT>
                    <a:lnB>
                      <a:noFill/>
                    </a:lnB>
                  </a:tcPr>
                </a:tc>
              </a:tr>
            </a:tbl>
          </a:graphicData>
        </a:graphic>
      </p:graphicFrame>
      <p:pic>
        <p:nvPicPr>
          <p:cNvPr id="75788" name="Picture 13" descr="H:\share\CEEDAR\Math CEM\Part 4 Intensive Math\PowerPoint\Downloaded images\1784329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3645024"/>
            <a:ext cx="2080628" cy="1387494"/>
          </a:xfrm>
          <a:prstGeom prst="rect">
            <a:avLst/>
          </a:prstGeom>
          <a:noFill/>
          <a:ln w="1270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8" name="Slide Number Placeholder 5"/>
          <p:cNvSpPr>
            <a:spLocks noGrp="1"/>
          </p:cNvSpPr>
          <p:nvPr>
            <p:ph type="sldNum" sz="quarter" idx="4294967295"/>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10</a:t>
            </a:fld>
            <a:endParaRPr lang="es-ES" sz="1400" b="1" dirty="0" smtClean="0">
              <a:solidFill>
                <a:srgbClr val="0367B3"/>
              </a:solidFill>
              <a:effectLst>
                <a:outerShdw blurRad="38100" dist="38100" dir="2700000" algn="tl">
                  <a:srgbClr val="000000">
                    <a:alpha val="43137"/>
                  </a:srgbClr>
                </a:outerShdw>
              </a:effectLst>
              <a:latin typeface="+mj-lt"/>
            </a:endParaRPr>
          </a:p>
        </p:txBody>
      </p:sp>
      <p:sp>
        <p:nvSpPr>
          <p:cNvPr id="9" name="TextBox 8"/>
          <p:cNvSpPr txBox="1"/>
          <p:nvPr/>
        </p:nvSpPr>
        <p:spPr>
          <a:xfrm>
            <a:off x="1428327" y="6324600"/>
            <a:ext cx="3010860" cy="276999"/>
          </a:xfrm>
          <a:prstGeom prst="rect">
            <a:avLst/>
          </a:prstGeom>
          <a:noFill/>
        </p:spPr>
        <p:txBody>
          <a:bodyPr wrap="none" rtlCol="0">
            <a:spAutoFit/>
          </a:bodyPr>
          <a:lstStyle/>
          <a:p>
            <a:r>
              <a:rPr lang="en-US" sz="1200" dirty="0" smtClean="0">
                <a:solidFill>
                  <a:srgbClr val="000000"/>
                </a:solidFill>
                <a:latin typeface="Calibri"/>
                <a:cs typeface="Calibri"/>
              </a:rPr>
              <a:t>IRIS </a:t>
            </a:r>
            <a:r>
              <a:rPr lang="en-US" sz="1200" dirty="0">
                <a:solidFill>
                  <a:srgbClr val="000000"/>
                </a:solidFill>
                <a:latin typeface="Calibri"/>
                <a:cs typeface="Calibri"/>
              </a:rPr>
              <a:t>Center for Training Enhancements, </a:t>
            </a:r>
            <a:r>
              <a:rPr lang="en-US" sz="1200" dirty="0" smtClean="0">
                <a:solidFill>
                  <a:srgbClr val="000000"/>
                </a:solidFill>
                <a:latin typeface="Calibri"/>
                <a:cs typeface="Calibri"/>
              </a:rPr>
              <a:t>2010</a:t>
            </a: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600200" y="2667744"/>
            <a:ext cx="7272808" cy="2705472"/>
          </a:xfrm>
          <a:prstGeom prst="rect">
            <a:avLst/>
          </a:prstGeom>
          <a:noFill/>
          <a:ln>
            <a:noFill/>
          </a:ln>
          <a:extLst/>
        </p:spPr>
        <p:txBody>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4000" kern="0" dirty="0" smtClean="0">
                <a:ln w="1905"/>
                <a:solidFill>
                  <a:schemeClr val="tx1"/>
                </a:solidFill>
                <a:effectLst>
                  <a:innerShdw blurRad="69850" dist="43180" dir="5400000">
                    <a:srgbClr val="000000">
                      <a:alpha val="65000"/>
                    </a:srgbClr>
                  </a:innerShdw>
                </a:effectLst>
                <a:latin typeface="Calibri"/>
                <a:cs typeface="Calibri"/>
              </a:rPr>
              <a:t> DBI Step 5:</a:t>
            </a:r>
          </a:p>
          <a:p>
            <a:pPr>
              <a:defRPr/>
            </a:pPr>
            <a:r>
              <a:rPr lang="en-US" sz="3600" kern="0" dirty="0" smtClean="0">
                <a:ln w="1905"/>
                <a:solidFill>
                  <a:schemeClr val="tx1"/>
                </a:solidFill>
                <a:effectLst>
                  <a:innerShdw blurRad="69850" dist="43180" dir="5400000">
                    <a:srgbClr val="000000">
                      <a:alpha val="65000"/>
                    </a:srgbClr>
                  </a:innerShdw>
                </a:effectLst>
                <a:latin typeface="Calibri"/>
                <a:cs typeface="Calibri"/>
              </a:rPr>
              <a:t>Continued</a:t>
            </a:r>
            <a:r>
              <a:rPr lang="en-US" sz="4000" kern="0" dirty="0" smtClean="0">
                <a:ln w="1905"/>
                <a:solidFill>
                  <a:schemeClr val="tx1"/>
                </a:solidFill>
                <a:effectLst>
                  <a:innerShdw blurRad="69850" dist="43180" dir="5400000">
                    <a:srgbClr val="000000">
                      <a:alpha val="65000"/>
                    </a:srgbClr>
                  </a:innerShdw>
                </a:effectLst>
                <a:latin typeface="Calibri"/>
                <a:cs typeface="Calibri"/>
              </a:rPr>
              <a:t> Progress Monitoring, Analysis, and Adaptation</a:t>
            </a:r>
            <a:endParaRPr lang="en-US" sz="4000" kern="0" dirty="0">
              <a:ln w="1905"/>
              <a:solidFill>
                <a:schemeClr val="tx1"/>
              </a:solidFill>
              <a:effectLst>
                <a:innerShdw blurRad="69850" dist="43180" dir="5400000">
                  <a:srgbClr val="000000">
                    <a:alpha val="65000"/>
                  </a:srgbClr>
                </a:innerShdw>
              </a:effectLst>
              <a:latin typeface="Calibri"/>
              <a:cs typeface="Calibri"/>
            </a:endParaRPr>
          </a:p>
        </p:txBody>
      </p:sp>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100</a:t>
            </a:fld>
            <a:endParaRPr lang="es-ES" b="1" dirty="0" smtClean="0">
              <a:solidFill>
                <a:srgbClr val="0367B3"/>
              </a:solidFill>
              <a:effectLst>
                <a:outerShdw blurRad="38100" dist="38100" dir="2700000" algn="tl">
                  <a:srgbClr val="000000">
                    <a:alpha val="43137"/>
                  </a:srgbClr>
                </a:outerShdw>
              </a:effectLst>
              <a:latin typeface="+mj-lt"/>
            </a:endParaRPr>
          </a:p>
        </p:txBody>
      </p:sp>
      <p:pic>
        <p:nvPicPr>
          <p:cNvPr id="8" name="Picture 7" descr="https://encrypted-tbn2.gstatic.com/images?q=tbn:ANd9GcT5wtHN6IT88hIuk3u2kqhSS_nJMfBYhH-I9j0MIxuEuSIS0sKu0g"/>
          <p:cNvPicPr>
            <a:picLocks noChangeAspect="1" noChangeArrowheads="1"/>
          </p:cNvPicPr>
          <p:nvPr/>
        </p:nvPicPr>
        <p:blipFill rotWithShape="1">
          <a:blip r:embed="rId4">
            <a:extLst>
              <a:ext uri="{28A0092B-C50C-407E-A947-70E740481C1C}">
                <a14:useLocalDpi xmlns:a14="http://schemas.microsoft.com/office/drawing/2010/main" val="0"/>
              </a:ext>
            </a:extLst>
          </a:blip>
          <a:srcRect l="2724" t="39093" r="18186" b="36975"/>
          <a:stretch/>
        </p:blipFill>
        <p:spPr bwMode="auto">
          <a:xfrm>
            <a:off x="3715934" y="4770644"/>
            <a:ext cx="3040400" cy="67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752597"/>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2"/>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Intensive-Level </a:t>
            </a:r>
            <a:br>
              <a:rPr lang="en-US" altLang="en-US" dirty="0" smtClean="0">
                <a:latin typeface="Calibri"/>
                <a:cs typeface="Calibri"/>
              </a:rPr>
            </a:br>
            <a:r>
              <a:rPr lang="en-US" altLang="en-US" dirty="0" smtClean="0">
                <a:latin typeface="Calibri"/>
                <a:cs typeface="Calibri"/>
              </a:rPr>
              <a:t>Decision Making </a:t>
            </a:r>
          </a:p>
        </p:txBody>
      </p:sp>
      <p:sp>
        <p:nvSpPr>
          <p:cNvPr id="2" name="Content Placeholder 1"/>
          <p:cNvSpPr>
            <a:spLocks noGrp="1"/>
          </p:cNvSpPr>
          <p:nvPr>
            <p:ph idx="1"/>
          </p:nvPr>
        </p:nvSpPr>
        <p:spPr>
          <a:xfrm>
            <a:off x="1692275" y="1557338"/>
            <a:ext cx="6994525" cy="3629025"/>
          </a:xfrm>
        </p:spPr>
        <p:txBody>
          <a:bodyPr/>
          <a:lstStyle/>
          <a:p>
            <a:pPr>
              <a:buFont typeface="Arial"/>
              <a:buChar char="•"/>
              <a:defRPr/>
            </a:pPr>
            <a:r>
              <a:rPr lang="en-US" sz="2400" dirty="0" smtClean="0">
                <a:latin typeface="Calibri"/>
                <a:cs typeface="Calibri"/>
              </a:rPr>
              <a:t>Decisions </a:t>
            </a:r>
            <a:r>
              <a:rPr lang="en-US" sz="2400" dirty="0">
                <a:latin typeface="Calibri"/>
                <a:cs typeface="Calibri"/>
              </a:rPr>
              <a:t>about responsiveness to </a:t>
            </a:r>
            <a:r>
              <a:rPr lang="en-US" sz="2400" dirty="0" smtClean="0">
                <a:latin typeface="Calibri"/>
                <a:cs typeface="Calibri"/>
              </a:rPr>
              <a:t>intervention are </a:t>
            </a:r>
            <a:r>
              <a:rPr lang="en-US" sz="2400" dirty="0">
                <a:latin typeface="Calibri"/>
                <a:cs typeface="Calibri"/>
              </a:rPr>
              <a:t>based on reliable and valid </a:t>
            </a:r>
            <a:r>
              <a:rPr lang="en-US" sz="2400" dirty="0" smtClean="0">
                <a:latin typeface="Calibri"/>
                <a:cs typeface="Calibri"/>
              </a:rPr>
              <a:t>progress-monitoring </a:t>
            </a:r>
            <a:r>
              <a:rPr lang="en-US" sz="2400" dirty="0">
                <a:latin typeface="Calibri"/>
                <a:cs typeface="Calibri"/>
              </a:rPr>
              <a:t>data.</a:t>
            </a:r>
          </a:p>
          <a:p>
            <a:pPr>
              <a:buFont typeface="Arial"/>
              <a:buChar char="•"/>
              <a:defRPr/>
            </a:pPr>
            <a:r>
              <a:rPr lang="en-US" sz="2400" dirty="0" smtClean="0">
                <a:latin typeface="Calibri"/>
                <a:cs typeface="Calibri"/>
              </a:rPr>
              <a:t>Decisions reflect </a:t>
            </a:r>
            <a:r>
              <a:rPr lang="en-US" sz="2400" dirty="0">
                <a:latin typeface="Calibri"/>
                <a:cs typeface="Calibri"/>
              </a:rPr>
              <a:t>judgment based on the slope of improvement </a:t>
            </a:r>
            <a:r>
              <a:rPr lang="en-US" sz="2400" dirty="0" smtClean="0">
                <a:latin typeface="Calibri"/>
                <a:cs typeface="Calibri"/>
              </a:rPr>
              <a:t>or final </a:t>
            </a:r>
            <a:r>
              <a:rPr lang="en-US" sz="2400" dirty="0">
                <a:latin typeface="Calibri"/>
                <a:cs typeface="Calibri"/>
              </a:rPr>
              <a:t>status at the end of the intervention period.</a:t>
            </a:r>
          </a:p>
          <a:p>
            <a:pPr>
              <a:buFont typeface="Arial"/>
              <a:buChar char="•"/>
              <a:defRPr/>
            </a:pPr>
            <a:r>
              <a:rPr lang="en-US" sz="2400" dirty="0" smtClean="0">
                <a:latin typeface="Calibri"/>
                <a:cs typeface="Calibri"/>
              </a:rPr>
              <a:t>Decision</a:t>
            </a:r>
            <a:r>
              <a:rPr lang="en-US" sz="2400" dirty="0">
                <a:latin typeface="Calibri"/>
                <a:cs typeface="Calibri"/>
              </a:rPr>
              <a:t>‐making rules are in place and </a:t>
            </a:r>
            <a:r>
              <a:rPr lang="en-US" sz="2400" dirty="0" smtClean="0">
                <a:latin typeface="Calibri"/>
                <a:cs typeface="Calibri"/>
              </a:rPr>
              <a:t>applied accurately.</a:t>
            </a:r>
          </a:p>
        </p:txBody>
      </p:sp>
      <p:pic>
        <p:nvPicPr>
          <p:cNvPr id="167940" name="Picture 5" descr="H:\share\CEEDAR\Math CEM\Part 4 Intensive Math\PowerPoint\Downloaded images\4594120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087" y="4509120"/>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101</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Center on Response to Intervention, 2010</a:t>
            </a:r>
            <a:endParaRPr lang="da-DK" sz="1200" dirty="0" smtClean="0">
              <a:solidFill>
                <a:srgbClr val="000000"/>
              </a:solidFill>
              <a:latin typeface="Calibri"/>
              <a:cs typeface="Calibri"/>
            </a:endParaRPr>
          </a:p>
        </p:txBody>
      </p:sp>
    </p:spTree>
    <p:extLst>
      <p:ext uri="{BB962C8B-B14F-4D97-AF65-F5344CB8AC3E}">
        <p14:creationId xmlns:p14="http://schemas.microsoft.com/office/powerpoint/2010/main" val="37718324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a:ln>
            <a:miter lim="800000"/>
            <a:headEnd/>
            <a:tailEnd/>
          </a:ln>
        </p:spPr>
        <p:txBody>
          <a:bodyPr/>
          <a:lstStyle/>
          <a:p>
            <a:r>
              <a:rPr lang="en-US" altLang="en-US" dirty="0" smtClean="0">
                <a:latin typeface="Calibri"/>
                <a:cs typeface="Calibri"/>
              </a:rPr>
              <a:t>To Move or Not to Move?</a:t>
            </a:r>
          </a:p>
        </p:txBody>
      </p:sp>
      <p:pic>
        <p:nvPicPr>
          <p:cNvPr id="168964"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7" y="1573214"/>
            <a:ext cx="3744417" cy="2980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965" name="Rectangle 3"/>
          <p:cNvSpPr>
            <a:spLocks noChangeArrowheads="1"/>
          </p:cNvSpPr>
          <p:nvPr/>
        </p:nvSpPr>
        <p:spPr bwMode="auto">
          <a:xfrm>
            <a:off x="2051720" y="4581128"/>
            <a:ext cx="6264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b="1" dirty="0">
                <a:latin typeface="Calibri"/>
                <a:cs typeface="Calibri"/>
              </a:rPr>
              <a:t>Discussion Question:</a:t>
            </a:r>
          </a:p>
          <a:p>
            <a:r>
              <a:rPr lang="en-US" altLang="en-US" sz="1400" b="1" dirty="0">
                <a:latin typeface="Calibri"/>
                <a:cs typeface="Calibri"/>
              </a:rPr>
              <a:t>What considerations do you need to keep in mind when determining if a student should move directly into </a:t>
            </a:r>
            <a:r>
              <a:rPr lang="en-US" altLang="en-US" sz="1400" b="1" dirty="0" smtClean="0">
                <a:latin typeface="Calibri"/>
                <a:cs typeface="Calibri"/>
              </a:rPr>
              <a:t>intensive </a:t>
            </a:r>
            <a:r>
              <a:rPr lang="en-US" altLang="en-US" sz="1400" b="1" dirty="0">
                <a:latin typeface="Calibri"/>
                <a:cs typeface="Calibri"/>
              </a:rPr>
              <a:t>supports?  </a:t>
            </a:r>
          </a:p>
        </p:txBody>
      </p:sp>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102</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6" name="TextBox 5"/>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2014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
        <p:nvSpPr>
          <p:cNvPr id="8" name="12-Point Star 7"/>
          <p:cNvSpPr/>
          <p:nvPr/>
        </p:nvSpPr>
        <p:spPr>
          <a:xfrm>
            <a:off x="0" y="188640"/>
            <a:ext cx="1763688" cy="864567"/>
          </a:xfrm>
          <a:prstGeom prst="star12">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Interactive Activity</a:t>
            </a:r>
          </a:p>
        </p:txBody>
      </p:sp>
    </p:spTree>
    <p:extLst>
      <p:ext uri="{BB962C8B-B14F-4D97-AF65-F5344CB8AC3E}">
        <p14:creationId xmlns:p14="http://schemas.microsoft.com/office/powerpoint/2010/main" val="521369768"/>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599730" y="2852738"/>
            <a:ext cx="7272808" cy="2705472"/>
          </a:xfrm>
          <a:prstGeom prst="rect">
            <a:avLst/>
          </a:prstGeom>
          <a:noFill/>
          <a:ln>
            <a:noFill/>
          </a:ln>
          <a:extLst/>
        </p:spPr>
        <p:txBody>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altLang="en-US" dirty="0">
                <a:solidFill>
                  <a:schemeClr val="tx1"/>
                </a:solidFill>
                <a:latin typeface="Calibri"/>
                <a:cs typeface="Calibri"/>
              </a:rPr>
              <a:t>Case </a:t>
            </a:r>
            <a:r>
              <a:rPr lang="en-US" altLang="en-US" dirty="0" smtClean="0">
                <a:solidFill>
                  <a:schemeClr val="tx1"/>
                </a:solidFill>
                <a:latin typeface="Calibri"/>
                <a:cs typeface="Calibri"/>
              </a:rPr>
              <a:t>Study:</a:t>
            </a:r>
          </a:p>
          <a:p>
            <a:pPr eaLnBrk="1" hangingPunct="1">
              <a:defRPr/>
            </a:pPr>
            <a:r>
              <a:rPr lang="en-US" altLang="en-US" dirty="0" smtClean="0">
                <a:solidFill>
                  <a:schemeClr val="tx1"/>
                </a:solidFill>
                <a:latin typeface="Calibri"/>
                <a:cs typeface="Calibri"/>
              </a:rPr>
              <a:t>Following Ethan</a:t>
            </a:r>
            <a:br>
              <a:rPr lang="en-US" altLang="en-US" dirty="0" smtClean="0">
                <a:solidFill>
                  <a:schemeClr val="tx1"/>
                </a:solidFill>
                <a:latin typeface="Calibri"/>
                <a:cs typeface="Calibri"/>
              </a:rPr>
            </a:br>
            <a:endParaRPr lang="en-US" altLang="en-US" dirty="0" smtClean="0">
              <a:solidFill>
                <a:schemeClr val="tx1"/>
              </a:solidFill>
              <a:latin typeface="Calibri"/>
              <a:cs typeface="Calibri"/>
            </a:endParaRPr>
          </a:p>
          <a:p>
            <a:pPr>
              <a:defRPr/>
            </a:pPr>
            <a:r>
              <a:rPr lang="en-US" altLang="en-US" sz="4000" dirty="0" smtClean="0">
                <a:solidFill>
                  <a:schemeClr val="tx1"/>
                </a:solidFill>
                <a:latin typeface="Calibri"/>
                <a:cs typeface="Calibri"/>
              </a:rPr>
              <a:t>Bear </a:t>
            </a:r>
            <a:r>
              <a:rPr lang="en-US" altLang="en-US" sz="4000" dirty="0">
                <a:solidFill>
                  <a:schemeClr val="tx1"/>
                </a:solidFill>
                <a:latin typeface="Calibri"/>
                <a:cs typeface="Calibri"/>
              </a:rPr>
              <a:t>Lake Elementary School</a:t>
            </a:r>
          </a:p>
          <a:p>
            <a:pPr>
              <a:defRPr/>
            </a:pPr>
            <a:endParaRPr lang="en-US" kern="0" dirty="0">
              <a:ln w="1905"/>
              <a:solidFill>
                <a:schemeClr val="tx1"/>
              </a:solidFill>
              <a:effectLst>
                <a:innerShdw blurRad="69850" dist="43180" dir="5400000">
                  <a:srgbClr val="000000">
                    <a:alpha val="65000"/>
                  </a:srgbClr>
                </a:innerShdw>
              </a:effectLst>
              <a:latin typeface="Calibri"/>
              <a:cs typeface="Calibri"/>
            </a:endParaRPr>
          </a:p>
        </p:txBody>
      </p:sp>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103</a:t>
            </a:fld>
            <a:endParaRPr lang="es-ES" b="1" dirty="0" smtClean="0">
              <a:solidFill>
                <a:srgbClr val="0367B3"/>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156700633"/>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91679" y="1556792"/>
            <a:ext cx="6984777" cy="4321721"/>
          </a:xfrm>
        </p:spPr>
        <p:txBody>
          <a:bodyPr/>
          <a:lstStyle/>
          <a:p>
            <a:pPr>
              <a:buFont typeface="Arial"/>
              <a:buChar char="•"/>
              <a:defRPr/>
            </a:pPr>
            <a:r>
              <a:rPr lang="en-US" dirty="0" smtClean="0">
                <a:solidFill>
                  <a:srgbClr val="0061AF"/>
                </a:solidFill>
                <a:latin typeface="Calibri"/>
                <a:cs typeface="Calibri"/>
              </a:rPr>
              <a:t>IEP goals.</a:t>
            </a:r>
          </a:p>
          <a:p>
            <a:pPr>
              <a:buFont typeface="Arial"/>
              <a:buChar char="•"/>
              <a:defRPr/>
            </a:pPr>
            <a:r>
              <a:rPr lang="en-US" dirty="0" smtClean="0">
                <a:solidFill>
                  <a:srgbClr val="0061AF"/>
                </a:solidFill>
                <a:latin typeface="Calibri"/>
                <a:cs typeface="Calibri"/>
              </a:rPr>
              <a:t>Weekly PM: Change ineffective instructional programs.</a:t>
            </a:r>
          </a:p>
          <a:p>
            <a:pPr>
              <a:buFont typeface="Arial"/>
              <a:buChar char="•"/>
              <a:defRPr/>
            </a:pPr>
            <a:r>
              <a:rPr lang="en-US" dirty="0" smtClean="0">
                <a:solidFill>
                  <a:srgbClr val="0061AF"/>
                </a:solidFill>
                <a:latin typeface="Calibri"/>
                <a:cs typeface="Calibri"/>
              </a:rPr>
              <a:t>Make </a:t>
            </a:r>
            <a:r>
              <a:rPr lang="en-US" dirty="0">
                <a:solidFill>
                  <a:srgbClr val="0061AF"/>
                </a:solidFill>
                <a:latin typeface="Calibri"/>
                <a:cs typeface="Calibri"/>
              </a:rPr>
              <a:t>d</a:t>
            </a:r>
            <a:r>
              <a:rPr lang="en-US" dirty="0" smtClean="0">
                <a:solidFill>
                  <a:srgbClr val="0061AF"/>
                </a:solidFill>
                <a:latin typeface="Calibri"/>
                <a:cs typeface="Calibri"/>
              </a:rPr>
              <a:t>ecisions </a:t>
            </a:r>
            <a:r>
              <a:rPr lang="en-US" dirty="0">
                <a:solidFill>
                  <a:srgbClr val="0061AF"/>
                </a:solidFill>
                <a:latin typeface="Calibri"/>
                <a:cs typeface="Calibri"/>
              </a:rPr>
              <a:t>about </a:t>
            </a:r>
            <a:r>
              <a:rPr lang="en-US" dirty="0" smtClean="0">
                <a:solidFill>
                  <a:srgbClr val="0061AF"/>
                </a:solidFill>
                <a:latin typeface="Calibri"/>
                <a:cs typeface="Calibri"/>
              </a:rPr>
              <a:t>which students continue or </a:t>
            </a:r>
            <a:r>
              <a:rPr lang="en-US" dirty="0">
                <a:solidFill>
                  <a:srgbClr val="0061AF"/>
                </a:solidFill>
                <a:latin typeface="Calibri"/>
                <a:cs typeface="Calibri"/>
              </a:rPr>
              <a:t>exit special </a:t>
            </a:r>
            <a:r>
              <a:rPr lang="en-US" dirty="0" smtClean="0">
                <a:solidFill>
                  <a:srgbClr val="0061AF"/>
                </a:solidFill>
                <a:latin typeface="Calibri"/>
                <a:cs typeface="Calibri"/>
              </a:rPr>
              <a:t>education.</a:t>
            </a:r>
            <a:endParaRPr lang="en-US" dirty="0">
              <a:solidFill>
                <a:srgbClr val="0061AF"/>
              </a:solidFill>
              <a:latin typeface="Calibri"/>
              <a:cs typeface="Calibri"/>
            </a:endParaRPr>
          </a:p>
        </p:txBody>
      </p:sp>
      <p:sp>
        <p:nvSpPr>
          <p:cNvPr id="171011" name="Title 2"/>
          <p:cNvSpPr>
            <a:spLocks noGrp="1"/>
          </p:cNvSpPr>
          <p:nvPr>
            <p:ph type="title"/>
          </p:nvPr>
        </p:nvSpPr>
        <p:spPr>
          <a:ln>
            <a:miter lim="800000"/>
            <a:headEnd/>
            <a:tailEnd/>
          </a:ln>
        </p:spPr>
        <p:txBody>
          <a:bodyPr/>
          <a:lstStyle/>
          <a:p>
            <a:r>
              <a:rPr lang="en-US" altLang="en-US" dirty="0" smtClean="0">
                <a:latin typeface="Calibri"/>
                <a:cs typeface="Calibri"/>
              </a:rPr>
              <a:t>Intensive Level</a:t>
            </a:r>
          </a:p>
        </p:txBody>
      </p:sp>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104</a:t>
            </a:fld>
            <a:endParaRPr lang="es-ES" b="1" dirty="0" smtClean="0">
              <a:solidFill>
                <a:srgbClr val="0367B3"/>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987176660"/>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2"/>
          <p:cNvSpPr>
            <a:spLocks noGrp="1"/>
          </p:cNvSpPr>
          <p:nvPr>
            <p:ph type="title"/>
          </p:nvPr>
        </p:nvSpPr>
        <p:spPr>
          <a:ln>
            <a:miter lim="800000"/>
            <a:headEnd/>
            <a:tailEnd/>
          </a:ln>
        </p:spPr>
        <p:txBody>
          <a:bodyPr/>
          <a:lstStyle/>
          <a:p>
            <a:r>
              <a:rPr lang="en-US" altLang="en-US" sz="4000" dirty="0" smtClean="0">
                <a:latin typeface="Calibri"/>
                <a:cs typeface="Calibri"/>
              </a:rPr>
              <a:t>Data-Based </a:t>
            </a:r>
            <a:br>
              <a:rPr lang="en-US" altLang="en-US" sz="4000" dirty="0" smtClean="0">
                <a:latin typeface="Calibri"/>
                <a:cs typeface="Calibri"/>
              </a:rPr>
            </a:br>
            <a:r>
              <a:rPr lang="en-US" altLang="en-US" sz="4000" dirty="0" smtClean="0">
                <a:latin typeface="Calibri"/>
                <a:cs typeface="Calibri"/>
              </a:rPr>
              <a:t>Decision Making</a:t>
            </a:r>
          </a:p>
        </p:txBody>
      </p:sp>
      <p:pic>
        <p:nvPicPr>
          <p:cNvPr id="2" name="Content Placeholder 1"/>
          <p:cNvPicPr>
            <a:picLocks noGrp="1" noChangeAspect="1"/>
          </p:cNvPicPr>
          <p:nvPr>
            <p:ph idx="1"/>
          </p:nvPr>
        </p:nvPicPr>
        <p:blipFill>
          <a:blip r:embed="rId3"/>
          <a:stretch>
            <a:fillRect/>
          </a:stretch>
        </p:blipFill>
        <p:spPr>
          <a:xfrm>
            <a:off x="2771775" y="1484313"/>
            <a:ext cx="4506225" cy="1142183"/>
          </a:xfrm>
        </p:spPr>
      </p:pic>
      <p:pic>
        <p:nvPicPr>
          <p:cNvPr id="17203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62249" y="2629810"/>
            <a:ext cx="4513327" cy="115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62249" y="3789041"/>
            <a:ext cx="4513329" cy="11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105</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10" name="TextBox 9"/>
          <p:cNvSpPr txBox="1"/>
          <p:nvPr/>
        </p:nvSpPr>
        <p:spPr>
          <a:xfrm>
            <a:off x="1428327" y="6324600"/>
            <a:ext cx="2980303" cy="461665"/>
          </a:xfrm>
          <a:prstGeom prst="rect">
            <a:avLst/>
          </a:prstGeom>
          <a:noFill/>
        </p:spPr>
        <p:txBody>
          <a:bodyPr wrap="none" rtlCol="0">
            <a:spAutoFit/>
          </a:bodyPr>
          <a:lstStyle/>
          <a:p>
            <a:r>
              <a:rPr lang="en-US" sz="1200" dirty="0" smtClean="0">
                <a:solidFill>
                  <a:srgbClr val="000000"/>
                </a:solidFill>
                <a:latin typeface="Calibri"/>
                <a:cs typeface="Calibri"/>
              </a:rPr>
              <a:t>IRIS Center for Training Enhancements, 2010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3248717753"/>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1680" y="1503363"/>
            <a:ext cx="6984776" cy="3725837"/>
          </a:xfrm>
        </p:spPr>
        <p:txBody>
          <a:bodyPr/>
          <a:lstStyle/>
          <a:p>
            <a:pPr marL="0" indent="0">
              <a:buNone/>
              <a:defRPr/>
            </a:pPr>
            <a:r>
              <a:rPr lang="en-US" sz="2400" dirty="0" smtClean="0">
                <a:solidFill>
                  <a:srgbClr val="0061AF"/>
                </a:solidFill>
                <a:latin typeface="Calibri"/>
                <a:cs typeface="Calibri"/>
              </a:rPr>
              <a:t>Let’s review . . . </a:t>
            </a:r>
          </a:p>
          <a:p>
            <a:pPr>
              <a:buFont typeface="Arial"/>
              <a:buChar char="•"/>
              <a:defRPr/>
            </a:pPr>
            <a:r>
              <a:rPr lang="en-US" sz="2400" dirty="0" smtClean="0">
                <a:solidFill>
                  <a:srgbClr val="0061AF"/>
                </a:solidFill>
                <a:latin typeface="Calibri"/>
                <a:cs typeface="Calibri"/>
              </a:rPr>
              <a:t>Ethan </a:t>
            </a:r>
            <a:r>
              <a:rPr lang="en-US" sz="2400" dirty="0">
                <a:solidFill>
                  <a:srgbClr val="0061AF"/>
                </a:solidFill>
                <a:latin typeface="Calibri"/>
                <a:cs typeface="Calibri"/>
              </a:rPr>
              <a:t>was suspected of being at risk</a:t>
            </a:r>
            <a:r>
              <a:rPr lang="en-US" sz="2400" dirty="0" smtClean="0">
                <a:solidFill>
                  <a:srgbClr val="0061AF"/>
                </a:solidFill>
                <a:latin typeface="Calibri"/>
                <a:cs typeface="Calibri"/>
              </a:rPr>
              <a:t>.</a:t>
            </a:r>
            <a:endParaRPr lang="en-US" sz="2400" dirty="0">
              <a:solidFill>
                <a:srgbClr val="0061AF"/>
              </a:solidFill>
              <a:latin typeface="Calibri"/>
              <a:cs typeface="Calibri"/>
            </a:endParaRPr>
          </a:p>
          <a:p>
            <a:pPr>
              <a:buFont typeface="Arial"/>
              <a:buChar char="•"/>
              <a:defRPr/>
            </a:pPr>
            <a:r>
              <a:rPr lang="en-US" sz="2400" dirty="0">
                <a:solidFill>
                  <a:srgbClr val="0061AF"/>
                </a:solidFill>
                <a:latin typeface="Calibri"/>
                <a:cs typeface="Calibri"/>
              </a:rPr>
              <a:t>CBM computation score </a:t>
            </a:r>
            <a:r>
              <a:rPr lang="en-US" sz="2400" dirty="0" smtClean="0">
                <a:solidFill>
                  <a:srgbClr val="0061AF"/>
                </a:solidFill>
                <a:latin typeface="Calibri"/>
                <a:cs typeface="Calibri"/>
              </a:rPr>
              <a:t>was </a:t>
            </a:r>
            <a:r>
              <a:rPr lang="en-US" sz="2400" dirty="0">
                <a:solidFill>
                  <a:srgbClr val="0061AF"/>
                </a:solidFill>
                <a:latin typeface="Calibri"/>
                <a:cs typeface="Calibri"/>
              </a:rPr>
              <a:t>6 (below 10 cut‐off</a:t>
            </a:r>
            <a:r>
              <a:rPr lang="en-US" sz="2400" dirty="0" smtClean="0">
                <a:solidFill>
                  <a:srgbClr val="0061AF"/>
                </a:solidFill>
                <a:latin typeface="Calibri"/>
                <a:cs typeface="Calibri"/>
              </a:rPr>
              <a:t>).</a:t>
            </a:r>
            <a:endParaRPr lang="en-US" sz="2400" dirty="0">
              <a:solidFill>
                <a:srgbClr val="0061AF"/>
              </a:solidFill>
              <a:latin typeface="Calibri"/>
              <a:cs typeface="Calibri"/>
            </a:endParaRPr>
          </a:p>
          <a:p>
            <a:pPr>
              <a:buFont typeface="Arial"/>
              <a:buChar char="•"/>
              <a:defRPr/>
            </a:pPr>
            <a:r>
              <a:rPr lang="en-US" sz="2400" dirty="0">
                <a:solidFill>
                  <a:srgbClr val="0061AF"/>
                </a:solidFill>
                <a:latin typeface="Calibri"/>
                <a:cs typeface="Calibri"/>
              </a:rPr>
              <a:t>Primary prevention performance was monitored for 7</a:t>
            </a:r>
            <a:r>
              <a:rPr lang="en-US" sz="2400" dirty="0" smtClean="0">
                <a:solidFill>
                  <a:srgbClr val="0061AF"/>
                </a:solidFill>
                <a:latin typeface="Calibri"/>
                <a:cs typeface="Calibri"/>
              </a:rPr>
              <a:t> weeks</a:t>
            </a:r>
            <a:r>
              <a:rPr lang="en-US" sz="2400" dirty="0">
                <a:solidFill>
                  <a:srgbClr val="0061AF"/>
                </a:solidFill>
                <a:latin typeface="Calibri"/>
                <a:cs typeface="Calibri"/>
              </a:rPr>
              <a:t>.</a:t>
            </a:r>
          </a:p>
          <a:p>
            <a:pPr>
              <a:buFont typeface="Arial"/>
              <a:buChar char="•"/>
              <a:defRPr/>
            </a:pPr>
            <a:r>
              <a:rPr lang="en-US" sz="2400" dirty="0">
                <a:solidFill>
                  <a:srgbClr val="0061AF"/>
                </a:solidFill>
                <a:latin typeface="Calibri"/>
                <a:cs typeface="Calibri"/>
              </a:rPr>
              <a:t>CBM computation slope was 0.14 (below 0.20 </a:t>
            </a:r>
            <a:r>
              <a:rPr lang="en-US" sz="2400" dirty="0" smtClean="0">
                <a:solidFill>
                  <a:srgbClr val="0061AF"/>
                </a:solidFill>
                <a:latin typeface="Calibri"/>
                <a:cs typeface="Calibri"/>
              </a:rPr>
              <a:t/>
            </a:r>
            <a:br>
              <a:rPr lang="en-US" sz="2400" dirty="0" smtClean="0">
                <a:solidFill>
                  <a:srgbClr val="0061AF"/>
                </a:solidFill>
                <a:latin typeface="Calibri"/>
                <a:cs typeface="Calibri"/>
              </a:rPr>
            </a:br>
            <a:r>
              <a:rPr lang="en-US" sz="2400" dirty="0" smtClean="0">
                <a:solidFill>
                  <a:srgbClr val="0061AF"/>
                </a:solidFill>
                <a:latin typeface="Calibri"/>
                <a:cs typeface="Calibri"/>
              </a:rPr>
              <a:t>cut</a:t>
            </a:r>
            <a:r>
              <a:rPr lang="en-US" sz="2400" dirty="0">
                <a:solidFill>
                  <a:srgbClr val="0061AF"/>
                </a:solidFill>
                <a:latin typeface="Calibri"/>
                <a:cs typeface="Calibri"/>
              </a:rPr>
              <a:t>‐off).</a:t>
            </a:r>
          </a:p>
          <a:p>
            <a:pPr>
              <a:buFont typeface="Arial"/>
              <a:buChar char="•"/>
              <a:defRPr/>
            </a:pPr>
            <a:r>
              <a:rPr lang="en-US" sz="2400" dirty="0" smtClean="0">
                <a:solidFill>
                  <a:srgbClr val="0061AF"/>
                </a:solidFill>
                <a:latin typeface="Calibri"/>
                <a:cs typeface="Calibri"/>
              </a:rPr>
              <a:t>Ethan was </a:t>
            </a:r>
            <a:r>
              <a:rPr lang="en-US" sz="2400" dirty="0">
                <a:solidFill>
                  <a:srgbClr val="0061AF"/>
                </a:solidFill>
                <a:latin typeface="Calibri"/>
                <a:cs typeface="Calibri"/>
              </a:rPr>
              <a:t>unresponsive to primary prevention</a:t>
            </a:r>
            <a:r>
              <a:rPr lang="en-US" sz="2400" dirty="0" smtClean="0">
                <a:solidFill>
                  <a:srgbClr val="0061AF"/>
                </a:solidFill>
                <a:latin typeface="Calibri"/>
                <a:cs typeface="Calibri"/>
              </a:rPr>
              <a:t>.</a:t>
            </a:r>
            <a:endParaRPr lang="en-US" sz="2400" dirty="0">
              <a:solidFill>
                <a:srgbClr val="0061AF"/>
              </a:solidFill>
              <a:latin typeface="Calibri"/>
              <a:cs typeface="Calibri"/>
            </a:endParaRPr>
          </a:p>
        </p:txBody>
      </p:sp>
      <p:sp>
        <p:nvSpPr>
          <p:cNvPr id="173060" name="Title 2"/>
          <p:cNvSpPr>
            <a:spLocks noGrp="1"/>
          </p:cNvSpPr>
          <p:nvPr>
            <p:ph type="title"/>
          </p:nvPr>
        </p:nvSpPr>
        <p:spPr>
          <a:ln>
            <a:miter lim="800000"/>
            <a:headEnd/>
            <a:tailEnd/>
          </a:ln>
        </p:spPr>
        <p:txBody>
          <a:bodyPr/>
          <a:lstStyle/>
          <a:p>
            <a:r>
              <a:rPr lang="en-US" altLang="en-US" sz="3600" dirty="0" smtClean="0">
                <a:latin typeface="Calibri"/>
                <a:cs typeface="Calibri"/>
              </a:rPr>
              <a:t>Meet Ethan</a:t>
            </a:r>
            <a:br>
              <a:rPr lang="en-US" altLang="en-US" sz="3600" dirty="0" smtClean="0">
                <a:latin typeface="Calibri"/>
                <a:cs typeface="Calibri"/>
              </a:rPr>
            </a:br>
            <a:r>
              <a:rPr lang="en-US" altLang="en-US" sz="3600" dirty="0" smtClean="0">
                <a:latin typeface="Calibri"/>
                <a:cs typeface="Calibri"/>
              </a:rPr>
              <a:t>Bear Lake Elementary</a:t>
            </a:r>
          </a:p>
        </p:txBody>
      </p:sp>
      <p:pic>
        <p:nvPicPr>
          <p:cNvPr id="173061" name="Picture 6" descr="H:\share\CEEDAR\Math CEM\Part 4 Intensive Math\PowerPoint\Downloaded images\4604072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27" y="2168860"/>
            <a:ext cx="1241600" cy="82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106</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6" name="TextBox 5"/>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Center on Response to Intervention, 2010</a:t>
            </a:r>
            <a:endParaRPr lang="da-DK" sz="1200" dirty="0" smtClean="0">
              <a:solidFill>
                <a:srgbClr val="000000"/>
              </a:solidFill>
              <a:latin typeface="Calibri"/>
              <a:cs typeface="Calibri"/>
            </a:endParaRPr>
          </a:p>
        </p:txBody>
      </p:sp>
      <p:sp>
        <p:nvSpPr>
          <p:cNvPr id="8" name="12-Point Star 7"/>
          <p:cNvSpPr/>
          <p:nvPr/>
        </p:nvSpPr>
        <p:spPr>
          <a:xfrm>
            <a:off x="0" y="404665"/>
            <a:ext cx="2051720" cy="1152128"/>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a:t>
            </a:r>
            <a:r>
              <a:rPr lang="en-US" sz="1400" b="1" dirty="0" smtClean="0">
                <a:solidFill>
                  <a:schemeClr val="accent4"/>
                </a:solidFill>
                <a:latin typeface="Calibri"/>
                <a:cs typeface="Calibri"/>
              </a:rPr>
              <a:t>15</a:t>
            </a:r>
            <a:endParaRPr lang="en-US" sz="1400" b="1" dirty="0">
              <a:solidFill>
                <a:schemeClr val="accent4"/>
              </a:solidFill>
              <a:latin typeface="Calibri"/>
              <a:cs typeface="Calibri"/>
            </a:endParaRPr>
          </a:p>
        </p:txBody>
      </p:sp>
    </p:spTree>
    <p:extLst>
      <p:ext uri="{BB962C8B-B14F-4D97-AF65-F5344CB8AC3E}">
        <p14:creationId xmlns:p14="http://schemas.microsoft.com/office/powerpoint/2010/main" val="191746885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91680" y="1556792"/>
            <a:ext cx="6984776" cy="3922712"/>
          </a:xfrm>
        </p:spPr>
        <p:txBody>
          <a:bodyPr/>
          <a:lstStyle/>
          <a:p>
            <a:pPr>
              <a:buFont typeface="Arial"/>
              <a:buChar char="•"/>
              <a:defRPr/>
            </a:pPr>
            <a:r>
              <a:rPr lang="en-US" sz="2400" dirty="0" smtClean="0">
                <a:solidFill>
                  <a:srgbClr val="0061AF"/>
                </a:solidFill>
                <a:latin typeface="Calibri"/>
                <a:cs typeface="Calibri"/>
              </a:rPr>
              <a:t>Ethan </a:t>
            </a:r>
            <a:r>
              <a:rPr lang="en-US" sz="2400" dirty="0">
                <a:solidFill>
                  <a:srgbClr val="0061AF"/>
                </a:solidFill>
                <a:latin typeface="Calibri"/>
                <a:cs typeface="Calibri"/>
              </a:rPr>
              <a:t>was moved to secondary prevention tutoring</a:t>
            </a:r>
            <a:r>
              <a:rPr lang="en-US" sz="2400" dirty="0" smtClean="0">
                <a:solidFill>
                  <a:srgbClr val="0061AF"/>
                </a:solidFill>
                <a:latin typeface="Calibri"/>
                <a:cs typeface="Calibri"/>
              </a:rPr>
              <a:t>.</a:t>
            </a:r>
          </a:p>
          <a:p>
            <a:pPr>
              <a:buFont typeface="Arial"/>
              <a:buChar char="•"/>
              <a:defRPr/>
            </a:pPr>
            <a:r>
              <a:rPr lang="en-US" sz="2400" dirty="0" smtClean="0">
                <a:solidFill>
                  <a:srgbClr val="0061AF"/>
                </a:solidFill>
                <a:latin typeface="Calibri"/>
                <a:cs typeface="Calibri"/>
              </a:rPr>
              <a:t>Ethan </a:t>
            </a:r>
            <a:r>
              <a:rPr lang="en-US" sz="2400" dirty="0">
                <a:solidFill>
                  <a:srgbClr val="0061AF"/>
                </a:solidFill>
                <a:latin typeface="Calibri"/>
                <a:cs typeface="Calibri"/>
              </a:rPr>
              <a:t>received secondary prevention tutoring</a:t>
            </a:r>
            <a:r>
              <a:rPr lang="en-US" sz="2400" dirty="0" smtClean="0">
                <a:solidFill>
                  <a:srgbClr val="0061AF"/>
                </a:solidFill>
                <a:latin typeface="Calibri"/>
                <a:cs typeface="Calibri"/>
              </a:rPr>
              <a:t>:</a:t>
            </a:r>
            <a:br>
              <a:rPr lang="en-US" sz="2400" dirty="0" smtClean="0">
                <a:solidFill>
                  <a:srgbClr val="0061AF"/>
                </a:solidFill>
                <a:latin typeface="Calibri"/>
                <a:cs typeface="Calibri"/>
              </a:rPr>
            </a:br>
            <a:r>
              <a:rPr lang="en-US" sz="2400" dirty="0" smtClean="0">
                <a:solidFill>
                  <a:srgbClr val="0061AF"/>
                </a:solidFill>
                <a:latin typeface="Calibri"/>
                <a:cs typeface="Calibri"/>
              </a:rPr>
              <a:t>30 minutes, three </a:t>
            </a:r>
            <a:r>
              <a:rPr lang="en-US" sz="2400" dirty="0">
                <a:solidFill>
                  <a:srgbClr val="0061AF"/>
                </a:solidFill>
                <a:latin typeface="Calibri"/>
                <a:cs typeface="Calibri"/>
              </a:rPr>
              <a:t>times a </a:t>
            </a:r>
            <a:r>
              <a:rPr lang="en-US" sz="2400" dirty="0" smtClean="0">
                <a:solidFill>
                  <a:srgbClr val="0061AF"/>
                </a:solidFill>
                <a:latin typeface="Calibri"/>
                <a:cs typeface="Calibri"/>
              </a:rPr>
              <a:t>week, for 16 weeks.</a:t>
            </a:r>
            <a:endParaRPr lang="en-US" sz="2400" dirty="0">
              <a:solidFill>
                <a:srgbClr val="0061AF"/>
              </a:solidFill>
              <a:latin typeface="Calibri"/>
              <a:cs typeface="Calibri"/>
            </a:endParaRPr>
          </a:p>
          <a:p>
            <a:pPr>
              <a:buFont typeface="Arial"/>
              <a:buChar char="•"/>
              <a:defRPr/>
            </a:pPr>
            <a:r>
              <a:rPr lang="en-US" sz="2400" dirty="0">
                <a:solidFill>
                  <a:srgbClr val="0061AF"/>
                </a:solidFill>
                <a:latin typeface="Calibri"/>
                <a:cs typeface="Calibri"/>
              </a:rPr>
              <a:t>CBM </a:t>
            </a:r>
            <a:r>
              <a:rPr lang="en-US" sz="2400" dirty="0" smtClean="0">
                <a:solidFill>
                  <a:srgbClr val="0061AF"/>
                </a:solidFill>
                <a:latin typeface="Calibri"/>
                <a:cs typeface="Calibri"/>
              </a:rPr>
              <a:t>computation was </a:t>
            </a:r>
            <a:r>
              <a:rPr lang="en-US" sz="2400" dirty="0">
                <a:solidFill>
                  <a:srgbClr val="0061AF"/>
                </a:solidFill>
                <a:latin typeface="Calibri"/>
                <a:cs typeface="Calibri"/>
              </a:rPr>
              <a:t>administered once each </a:t>
            </a:r>
            <a:r>
              <a:rPr lang="en-US" sz="2400" dirty="0" smtClean="0">
                <a:solidFill>
                  <a:srgbClr val="0061AF"/>
                </a:solidFill>
                <a:latin typeface="Calibri"/>
                <a:cs typeface="Calibri"/>
              </a:rPr>
              <a:t>week.</a:t>
            </a:r>
            <a:endParaRPr lang="en-US" sz="2400" dirty="0">
              <a:solidFill>
                <a:srgbClr val="0061AF"/>
              </a:solidFill>
              <a:latin typeface="Calibri"/>
              <a:cs typeface="Calibri"/>
            </a:endParaRPr>
          </a:p>
        </p:txBody>
      </p:sp>
      <p:sp>
        <p:nvSpPr>
          <p:cNvPr id="174084" name="Title 3"/>
          <p:cNvSpPr>
            <a:spLocks noGrp="1"/>
          </p:cNvSpPr>
          <p:nvPr>
            <p:ph type="title"/>
          </p:nvPr>
        </p:nvSpPr>
        <p:spPr>
          <a:ln>
            <a:miter lim="800000"/>
            <a:headEnd/>
            <a:tailEnd/>
          </a:ln>
        </p:spPr>
        <p:txBody>
          <a:bodyPr/>
          <a:lstStyle/>
          <a:p>
            <a:r>
              <a:rPr lang="en-US" altLang="en-US" sz="4000" dirty="0" smtClean="0">
                <a:latin typeface="Calibri"/>
                <a:cs typeface="Calibri"/>
              </a:rPr>
              <a:t>Bear Lake Elementary: Ethan</a:t>
            </a:r>
          </a:p>
        </p:txBody>
      </p:sp>
      <p:sp>
        <p:nvSpPr>
          <p:cNvPr id="174085" name="Slide Number Placeholder 4"/>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compatLnSpc="1">
            <a:prstTxWarp prst="textNoShape">
              <a:avLst/>
            </a:prstTxWarp>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endParaRPr lang="en-US" altLang="en-US" sz="1800" dirty="0" smtClean="0">
              <a:solidFill>
                <a:srgbClr val="BFBFBF"/>
              </a:solidFill>
            </a:endParaRPr>
          </a:p>
        </p:txBody>
      </p:sp>
      <p:pic>
        <p:nvPicPr>
          <p:cNvPr id="174086" name="Picture 7" descr="H:\share\CEEDAR\Math CEM\Part 4 Intensive Math\PowerPoint\Downloaded images\4605558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5" y="2060848"/>
            <a:ext cx="1296601"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107</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Center on Response to Intervention, 2010</a:t>
            </a:r>
            <a:endParaRPr lang="da-DK" sz="1200" dirty="0" smtClean="0">
              <a:solidFill>
                <a:srgbClr val="000000"/>
              </a:solidFill>
              <a:latin typeface="Calibri"/>
              <a:cs typeface="Calibri"/>
            </a:endParaRPr>
          </a:p>
        </p:txBody>
      </p:sp>
      <p:sp>
        <p:nvSpPr>
          <p:cNvPr id="9" name="12-Point Star 8"/>
          <p:cNvSpPr/>
          <p:nvPr/>
        </p:nvSpPr>
        <p:spPr>
          <a:xfrm>
            <a:off x="-19739" y="242021"/>
            <a:ext cx="2215475" cy="954732"/>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a:t>
            </a:r>
            <a:r>
              <a:rPr lang="en-US" sz="1400" b="1" dirty="0" smtClean="0">
                <a:solidFill>
                  <a:schemeClr val="accent4"/>
                </a:solidFill>
                <a:latin typeface="Calibri"/>
                <a:cs typeface="Calibri"/>
              </a:rPr>
              <a:t>16</a:t>
            </a:r>
            <a:endParaRPr lang="en-US" sz="1400" b="1" dirty="0">
              <a:solidFill>
                <a:schemeClr val="accent4"/>
              </a:solidFill>
              <a:latin typeface="Calibri"/>
              <a:cs typeface="Calibri"/>
            </a:endParaRPr>
          </a:p>
        </p:txBody>
      </p:sp>
    </p:spTree>
    <p:extLst>
      <p:ext uri="{BB962C8B-B14F-4D97-AF65-F5344CB8AC3E}">
        <p14:creationId xmlns:p14="http://schemas.microsoft.com/office/powerpoint/2010/main" val="981814872"/>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5"/>
          <p:cNvSpPr>
            <a:spLocks noGrp="1"/>
          </p:cNvSpPr>
          <p:nvPr>
            <p:ph type="title"/>
          </p:nvPr>
        </p:nvSpPr>
        <p:spPr>
          <a:ln>
            <a:miter lim="800000"/>
            <a:headEnd/>
            <a:tailEnd/>
          </a:ln>
        </p:spPr>
        <p:txBody>
          <a:bodyPr/>
          <a:lstStyle/>
          <a:p>
            <a:r>
              <a:rPr lang="en-US" altLang="en-US" dirty="0" smtClean="0">
                <a:latin typeface="Calibri" pitchFamily="34" charset="0"/>
              </a:rPr>
              <a:t>Bear Lake Elementary: Ethan </a:t>
            </a:r>
            <a:endParaRPr lang="en-US" altLang="en-US" dirty="0" smtClean="0"/>
          </a:p>
        </p:txBody>
      </p:sp>
      <p:pic>
        <p:nvPicPr>
          <p:cNvPr id="1751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484784"/>
            <a:ext cx="6984776" cy="371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108</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5" name="TextBox 4"/>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Center on Response to Intervention, 2010</a:t>
            </a:r>
            <a:endParaRPr lang="da-DK" sz="1200" dirty="0" smtClean="0">
              <a:solidFill>
                <a:srgbClr val="000000"/>
              </a:solidFill>
              <a:latin typeface="Calibri"/>
              <a:cs typeface="Calibri"/>
            </a:endParaRPr>
          </a:p>
        </p:txBody>
      </p:sp>
    </p:spTree>
    <p:extLst>
      <p:ext uri="{BB962C8B-B14F-4D97-AF65-F5344CB8AC3E}">
        <p14:creationId xmlns:p14="http://schemas.microsoft.com/office/powerpoint/2010/main" val="203238608"/>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a:ln>
            <a:miter lim="800000"/>
            <a:headEnd/>
            <a:tailEnd/>
          </a:ln>
        </p:spPr>
        <p:txBody>
          <a:bodyPr/>
          <a:lstStyle/>
          <a:p>
            <a:r>
              <a:rPr lang="en-US" altLang="en-US" dirty="0" smtClean="0">
                <a:latin typeface="Calibri" pitchFamily="34" charset="0"/>
              </a:rPr>
              <a:t>Bear Lake Elementary: Ethan </a:t>
            </a:r>
            <a:endParaRPr lang="en-US" altLang="en-US" dirty="0" smtClean="0"/>
          </a:p>
        </p:txBody>
      </p:sp>
      <p:pic>
        <p:nvPicPr>
          <p:cNvPr id="1761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484314"/>
            <a:ext cx="6696744" cy="37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109</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580727" y="6381328"/>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Center on Response to Intervention, 2010</a:t>
            </a:r>
            <a:endParaRPr lang="da-DK" sz="1200" dirty="0" smtClean="0">
              <a:solidFill>
                <a:srgbClr val="000000"/>
              </a:solidFill>
              <a:latin typeface="Calibri"/>
              <a:cs typeface="Calibri"/>
            </a:endParaRPr>
          </a:p>
        </p:txBody>
      </p:sp>
    </p:spTree>
    <p:extLst>
      <p:ext uri="{BB962C8B-B14F-4D97-AF65-F5344CB8AC3E}">
        <p14:creationId xmlns:p14="http://schemas.microsoft.com/office/powerpoint/2010/main" val="41572597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91681" y="1600200"/>
            <a:ext cx="3384376" cy="3852862"/>
          </a:xfrm>
        </p:spPr>
        <p:txBody>
          <a:bodyPr/>
          <a:lstStyle/>
          <a:p>
            <a:pPr marL="0" indent="0">
              <a:buFont typeface="Wingdings" pitchFamily="2" charset="2"/>
              <a:buNone/>
              <a:defRPr/>
            </a:pPr>
            <a:r>
              <a:rPr lang="en-US" sz="2400" b="1" dirty="0" smtClean="0">
                <a:solidFill>
                  <a:srgbClr val="0070C0"/>
                </a:solidFill>
                <a:latin typeface="Calibri"/>
                <a:cs typeface="Calibri"/>
              </a:rPr>
              <a:t>Is . . . </a:t>
            </a:r>
          </a:p>
          <a:p>
            <a:pPr>
              <a:buFont typeface="Arial"/>
              <a:buChar char="•"/>
              <a:defRPr/>
            </a:pPr>
            <a:r>
              <a:rPr lang="en-US" sz="2400" dirty="0" smtClean="0">
                <a:solidFill>
                  <a:srgbClr val="0070C0"/>
                </a:solidFill>
                <a:latin typeface="Calibri"/>
                <a:cs typeface="Calibri"/>
              </a:rPr>
              <a:t>Individualized, based on student needs.</a:t>
            </a:r>
          </a:p>
          <a:p>
            <a:pPr>
              <a:buFont typeface="Arial"/>
              <a:buChar char="•"/>
              <a:defRPr/>
            </a:pPr>
            <a:r>
              <a:rPr lang="en-US" sz="2400" dirty="0" smtClean="0">
                <a:solidFill>
                  <a:srgbClr val="0070C0"/>
                </a:solidFill>
                <a:latin typeface="Calibri"/>
                <a:cs typeface="Calibri"/>
              </a:rPr>
              <a:t>More intense, often with substantively different content AND pedagogy.</a:t>
            </a:r>
          </a:p>
          <a:p>
            <a:pPr>
              <a:buFont typeface="Arial"/>
              <a:buChar char="•"/>
              <a:defRPr/>
            </a:pPr>
            <a:r>
              <a:rPr lang="en-US" sz="2400" dirty="0" smtClean="0">
                <a:solidFill>
                  <a:srgbClr val="0070C0"/>
                </a:solidFill>
                <a:latin typeface="Calibri"/>
                <a:cs typeface="Calibri"/>
              </a:rPr>
              <a:t>An intervention that uses more frequent and precise progress monitoring.</a:t>
            </a:r>
            <a:endParaRPr lang="en-US" sz="2400" dirty="0">
              <a:solidFill>
                <a:srgbClr val="0070C0"/>
              </a:solidFill>
              <a:latin typeface="Calibri"/>
              <a:cs typeface="Calibri"/>
            </a:endParaRPr>
          </a:p>
        </p:txBody>
      </p:sp>
      <p:sp>
        <p:nvSpPr>
          <p:cNvPr id="5" name="Content Placeholder 4"/>
          <p:cNvSpPr>
            <a:spLocks noGrp="1"/>
          </p:cNvSpPr>
          <p:nvPr>
            <p:ph idx="10"/>
          </p:nvPr>
        </p:nvSpPr>
        <p:spPr>
          <a:xfrm>
            <a:off x="5292081" y="1600200"/>
            <a:ext cx="3384376" cy="4284067"/>
          </a:xfrm>
        </p:spPr>
        <p:txBody>
          <a:bodyPr/>
          <a:lstStyle/>
          <a:p>
            <a:pPr marL="0" indent="0">
              <a:buNone/>
              <a:defRPr/>
            </a:pPr>
            <a:r>
              <a:rPr lang="en-US" sz="2400" b="1" dirty="0" smtClean="0">
                <a:solidFill>
                  <a:srgbClr val="0070C0"/>
                </a:solidFill>
                <a:latin typeface="Calibri"/>
                <a:cs typeface="Calibri"/>
              </a:rPr>
              <a:t>Is Not . . . </a:t>
            </a:r>
          </a:p>
          <a:p>
            <a:pPr>
              <a:buFont typeface="Arial"/>
              <a:buChar char="•"/>
              <a:defRPr/>
            </a:pPr>
            <a:r>
              <a:rPr lang="en-US" sz="2400" dirty="0" smtClean="0">
                <a:solidFill>
                  <a:srgbClr val="0070C0"/>
                </a:solidFill>
                <a:latin typeface="Calibri"/>
                <a:cs typeface="Calibri"/>
              </a:rPr>
              <a:t>A single approach. </a:t>
            </a:r>
          </a:p>
          <a:p>
            <a:pPr>
              <a:buFont typeface="Arial"/>
              <a:buChar char="•"/>
              <a:defRPr/>
            </a:pPr>
            <a:r>
              <a:rPr lang="en-US" sz="2400" dirty="0" smtClean="0">
                <a:solidFill>
                  <a:srgbClr val="0070C0"/>
                </a:solidFill>
                <a:latin typeface="Calibri"/>
                <a:cs typeface="Calibri"/>
              </a:rPr>
              <a:t>A manual.</a:t>
            </a:r>
          </a:p>
          <a:p>
            <a:pPr>
              <a:buFont typeface="Arial"/>
              <a:buChar char="•"/>
              <a:defRPr/>
            </a:pPr>
            <a:r>
              <a:rPr lang="en-US" sz="2400" dirty="0" smtClean="0">
                <a:solidFill>
                  <a:srgbClr val="0070C0"/>
                </a:solidFill>
                <a:latin typeface="Calibri"/>
                <a:cs typeface="Calibri"/>
              </a:rPr>
              <a:t>A pre-set program.</a:t>
            </a:r>
          </a:p>
          <a:p>
            <a:pPr>
              <a:buFont typeface="Arial"/>
              <a:buChar char="•"/>
              <a:defRPr/>
            </a:pPr>
            <a:r>
              <a:rPr lang="en-US" sz="2400" dirty="0" smtClean="0">
                <a:solidFill>
                  <a:srgbClr val="0070C0"/>
                </a:solidFill>
                <a:latin typeface="Calibri"/>
                <a:cs typeface="Calibri"/>
              </a:rPr>
              <a:t>More of the same universal instruction. </a:t>
            </a:r>
          </a:p>
          <a:p>
            <a:pPr>
              <a:buFont typeface="Arial"/>
              <a:buChar char="•"/>
              <a:defRPr/>
            </a:pPr>
            <a:r>
              <a:rPr lang="en-US" sz="2400" dirty="0" smtClean="0">
                <a:solidFill>
                  <a:srgbClr val="0070C0"/>
                </a:solidFill>
                <a:latin typeface="Calibri"/>
                <a:cs typeface="Calibri"/>
              </a:rPr>
              <a:t>More of the same supplementary  instruction. </a:t>
            </a:r>
          </a:p>
        </p:txBody>
      </p:sp>
      <p:sp>
        <p:nvSpPr>
          <p:cNvPr id="76804" name="Title 1"/>
          <p:cNvSpPr>
            <a:spLocks noGrp="1"/>
          </p:cNvSpPr>
          <p:nvPr>
            <p:ph type="title"/>
          </p:nvPr>
        </p:nvSpPr>
        <p:spPr>
          <a:ln>
            <a:miter lim="800000"/>
            <a:headEnd/>
            <a:tailEnd/>
          </a:ln>
        </p:spPr>
        <p:txBody>
          <a:bodyPr/>
          <a:lstStyle/>
          <a:p>
            <a:r>
              <a:rPr lang="en-US" altLang="en-US" sz="3600" dirty="0" smtClean="0">
                <a:latin typeface="Calibri"/>
                <a:cs typeface="Calibri"/>
              </a:rPr>
              <a:t>What Intensive Intervention . . .  </a:t>
            </a:r>
          </a:p>
        </p:txBody>
      </p:sp>
      <p:sp>
        <p:nvSpPr>
          <p:cNvPr id="76805" name="Slide Number Placeholder 10"/>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compatLnSpc="1">
            <a:prstTxWarp prst="textNoShape">
              <a:avLst/>
            </a:prstTxWarp>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fld id="{52E9F84F-F35A-462E-8C7F-8438DFF87D00}" type="slidenum">
              <a:rPr lang="en-US" altLang="en-US" sz="1800" smtClean="0">
                <a:solidFill>
                  <a:srgbClr val="BFBFBF"/>
                </a:solidFill>
              </a:rPr>
              <a:pPr/>
              <a:t>11</a:t>
            </a:fld>
            <a:endParaRPr lang="en-US" altLang="en-US" sz="1800" dirty="0" smtClean="0">
              <a:solidFill>
                <a:srgbClr val="BFBFBF"/>
              </a:solidFill>
            </a:endParaRPr>
          </a:p>
        </p:txBody>
      </p:sp>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11</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a:ln>
            <a:miter lim="800000"/>
            <a:headEnd/>
            <a:tailEnd/>
          </a:ln>
        </p:spPr>
        <p:txBody>
          <a:bodyPr/>
          <a:lstStyle/>
          <a:p>
            <a:r>
              <a:rPr lang="en-US" altLang="en-US" dirty="0" smtClean="0">
                <a:latin typeface="Calibri"/>
                <a:cs typeface="Calibri"/>
              </a:rPr>
              <a:t>Bear Lake Elementary: Ethan </a:t>
            </a:r>
          </a:p>
        </p:txBody>
      </p:sp>
      <p:sp>
        <p:nvSpPr>
          <p:cNvPr id="3" name="Content Placeholder 2"/>
          <p:cNvSpPr>
            <a:spLocks noGrp="1"/>
          </p:cNvSpPr>
          <p:nvPr>
            <p:ph idx="1"/>
          </p:nvPr>
        </p:nvSpPr>
        <p:spPr/>
        <p:txBody>
          <a:bodyPr/>
          <a:lstStyle/>
          <a:p>
            <a:pPr marL="0" indent="0">
              <a:buNone/>
              <a:defRPr/>
            </a:pPr>
            <a:r>
              <a:rPr lang="en-US" sz="2400" dirty="0" smtClean="0">
                <a:latin typeface="Calibri"/>
                <a:cs typeface="Calibri"/>
              </a:rPr>
              <a:t>A comprehensive evaluation was conducted:</a:t>
            </a:r>
          </a:p>
          <a:p>
            <a:pPr>
              <a:buFont typeface="Arial"/>
              <a:buChar char="•"/>
              <a:defRPr/>
            </a:pPr>
            <a:r>
              <a:rPr lang="en-US" sz="2400" dirty="0" smtClean="0">
                <a:latin typeface="Calibri"/>
                <a:cs typeface="Calibri"/>
              </a:rPr>
              <a:t>Interviewed primary prevention teacher and secondary prevention tutor.</a:t>
            </a:r>
          </a:p>
          <a:p>
            <a:pPr>
              <a:buFont typeface="Arial"/>
              <a:buChar char="•"/>
              <a:defRPr/>
            </a:pPr>
            <a:r>
              <a:rPr lang="en-US" sz="2400" dirty="0" smtClean="0">
                <a:latin typeface="Calibri"/>
                <a:cs typeface="Calibri"/>
              </a:rPr>
              <a:t>Assessed using Vineland Adaptive Rating Scale and Wechsler Abbreviated Scale of Intelligence: Ruled out mental retardation.</a:t>
            </a:r>
          </a:p>
          <a:p>
            <a:pPr>
              <a:buFont typeface="Arial"/>
              <a:buChar char="•"/>
              <a:defRPr/>
            </a:pPr>
            <a:r>
              <a:rPr lang="en-US" sz="2400" dirty="0" smtClean="0">
                <a:latin typeface="Calibri"/>
                <a:cs typeface="Calibri"/>
              </a:rPr>
              <a:t>Assessed using expressive and pragmatic language measures: Ruled out language impairment.</a:t>
            </a:r>
          </a:p>
          <a:p>
            <a:pPr>
              <a:buFont typeface="Arial"/>
              <a:buChar char="•"/>
              <a:defRPr/>
            </a:pPr>
            <a:r>
              <a:rPr lang="en-US" sz="2400" dirty="0" smtClean="0">
                <a:latin typeface="Calibri"/>
                <a:cs typeface="Calibri"/>
              </a:rPr>
              <a:t>Assessed using rating scales</a:t>
            </a:r>
            <a:r>
              <a:rPr lang="en-US" sz="2400" dirty="0">
                <a:latin typeface="Calibri"/>
                <a:cs typeface="Calibri"/>
              </a:rPr>
              <a:t> </a:t>
            </a:r>
            <a:r>
              <a:rPr lang="en-US" sz="2400" dirty="0" smtClean="0">
                <a:latin typeface="Calibri"/>
                <a:cs typeface="Calibri"/>
              </a:rPr>
              <a:t>and conducted classroom observations and parent interviews: Ruled out emotional behavioral disorder.</a:t>
            </a:r>
          </a:p>
        </p:txBody>
      </p:sp>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110</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Center on Response to Intervention, 2010</a:t>
            </a:r>
            <a:endParaRPr lang="da-DK" sz="1200" dirty="0" smtClean="0">
              <a:solidFill>
                <a:srgbClr val="000000"/>
              </a:solidFill>
              <a:latin typeface="Calibri"/>
              <a:cs typeface="Calibri"/>
            </a:endParaRPr>
          </a:p>
        </p:txBody>
      </p:sp>
    </p:spTree>
    <p:extLst>
      <p:ext uri="{BB962C8B-B14F-4D97-AF65-F5344CB8AC3E}">
        <p14:creationId xmlns:p14="http://schemas.microsoft.com/office/powerpoint/2010/main" val="2518028751"/>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a:ln>
            <a:miter lim="800000"/>
            <a:headEnd/>
            <a:tailEnd/>
          </a:ln>
        </p:spPr>
        <p:txBody>
          <a:bodyPr/>
          <a:lstStyle/>
          <a:p>
            <a:r>
              <a:rPr lang="en-US" altLang="en-US" dirty="0" smtClean="0">
                <a:latin typeface="Calibri" pitchFamily="34" charset="0"/>
              </a:rPr>
              <a:t>Bear Lake Elementary: Ethan </a:t>
            </a:r>
            <a:endParaRPr lang="en-US" altLang="en-US" dirty="0" smtClean="0"/>
          </a:p>
        </p:txBody>
      </p:sp>
      <p:sp>
        <p:nvSpPr>
          <p:cNvPr id="3" name="Content Placeholder 2"/>
          <p:cNvSpPr>
            <a:spLocks noGrp="1"/>
          </p:cNvSpPr>
          <p:nvPr>
            <p:ph idx="1"/>
          </p:nvPr>
        </p:nvSpPr>
        <p:spPr/>
        <p:txBody>
          <a:bodyPr/>
          <a:lstStyle/>
          <a:p>
            <a:pPr>
              <a:buFont typeface="Arial"/>
              <a:buChar char="•"/>
              <a:defRPr/>
            </a:pPr>
            <a:r>
              <a:rPr lang="en-US" sz="2800" dirty="0" smtClean="0">
                <a:latin typeface="Calibri"/>
                <a:cs typeface="Calibri"/>
              </a:rPr>
              <a:t>Ethan in intensive intervention: Classified as LD.</a:t>
            </a:r>
          </a:p>
          <a:p>
            <a:pPr>
              <a:buFont typeface="Arial"/>
              <a:buChar char="•"/>
              <a:defRPr/>
            </a:pPr>
            <a:r>
              <a:rPr lang="en-US" sz="2800" dirty="0" smtClean="0">
                <a:latin typeface="Calibri"/>
                <a:cs typeface="Calibri"/>
              </a:rPr>
              <a:t>IEP goals set.</a:t>
            </a:r>
          </a:p>
          <a:p>
            <a:pPr>
              <a:buFont typeface="Arial"/>
              <a:buChar char="•"/>
              <a:defRPr/>
            </a:pPr>
            <a:r>
              <a:rPr lang="en-US" sz="2800" dirty="0" smtClean="0">
                <a:latin typeface="Calibri"/>
                <a:cs typeface="Calibri"/>
              </a:rPr>
              <a:t>Individualized program established.</a:t>
            </a:r>
          </a:p>
          <a:p>
            <a:pPr lvl="1">
              <a:buFont typeface="Courier New"/>
              <a:buChar char="o"/>
              <a:defRPr/>
            </a:pPr>
            <a:r>
              <a:rPr lang="en-US" dirty="0">
                <a:latin typeface="Calibri"/>
                <a:cs typeface="Calibri"/>
              </a:rPr>
              <a:t>PM</a:t>
            </a:r>
            <a:r>
              <a:rPr lang="en-US" dirty="0" smtClean="0">
                <a:latin typeface="Calibri"/>
                <a:cs typeface="Calibri"/>
              </a:rPr>
              <a:t>: One-digit </a:t>
            </a:r>
            <a:r>
              <a:rPr lang="en-US" dirty="0">
                <a:latin typeface="Calibri"/>
                <a:cs typeface="Calibri"/>
              </a:rPr>
              <a:t>improvement per </a:t>
            </a:r>
            <a:r>
              <a:rPr lang="en-US" dirty="0" smtClean="0">
                <a:latin typeface="Calibri"/>
                <a:cs typeface="Calibri"/>
              </a:rPr>
              <a:t>week</a:t>
            </a:r>
            <a:endParaRPr lang="en-US" dirty="0">
              <a:latin typeface="Calibri"/>
              <a:cs typeface="Calibri"/>
            </a:endParaRPr>
          </a:p>
          <a:p>
            <a:pPr lvl="1">
              <a:defRPr/>
            </a:pPr>
            <a:endParaRPr lang="en-US" dirty="0">
              <a:latin typeface="Calibri"/>
            </a:endParaRPr>
          </a:p>
          <a:p>
            <a:pPr>
              <a:defRPr/>
            </a:pPr>
            <a:endParaRPr lang="en-US" dirty="0"/>
          </a:p>
        </p:txBody>
      </p:sp>
      <p:pic>
        <p:nvPicPr>
          <p:cNvPr id="178180" name="Picture 4" descr="H:\share\CEEDAR\Math CEM\Part 4 Intensive Math\PowerPoint\Downloaded images\4648568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1" y="404664"/>
            <a:ext cx="129574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111</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Center on Response to Intervention, 2010</a:t>
            </a:r>
            <a:endParaRPr lang="da-DK" sz="1200" dirty="0" smtClean="0">
              <a:solidFill>
                <a:srgbClr val="000000"/>
              </a:solidFill>
              <a:latin typeface="Calibri"/>
              <a:cs typeface="Calibri"/>
            </a:endParaRPr>
          </a:p>
        </p:txBody>
      </p:sp>
    </p:spTree>
    <p:extLst>
      <p:ext uri="{BB962C8B-B14F-4D97-AF65-F5344CB8AC3E}">
        <p14:creationId xmlns:p14="http://schemas.microsoft.com/office/powerpoint/2010/main" val="3305236123"/>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a:ln>
            <a:miter lim="800000"/>
            <a:headEnd/>
            <a:tailEnd/>
          </a:ln>
        </p:spPr>
        <p:txBody>
          <a:bodyPr/>
          <a:lstStyle/>
          <a:p>
            <a:r>
              <a:rPr lang="en-US" altLang="en-US" dirty="0" smtClean="0">
                <a:latin typeface="Calibri" pitchFamily="34" charset="0"/>
              </a:rPr>
              <a:t>Bear Lake Elementary: Ethan </a:t>
            </a:r>
            <a:endParaRPr lang="en-US" altLang="en-US" dirty="0" smtClean="0"/>
          </a:p>
        </p:txBody>
      </p:sp>
      <p:pic>
        <p:nvPicPr>
          <p:cNvPr id="1792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1" y="1462089"/>
            <a:ext cx="6984776" cy="3646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112</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Center on Response to Intervention, 2010</a:t>
            </a:r>
            <a:endParaRPr lang="da-DK" sz="1200" dirty="0" smtClean="0">
              <a:solidFill>
                <a:srgbClr val="000000"/>
              </a:solidFill>
              <a:latin typeface="Calibri"/>
              <a:cs typeface="Calibri"/>
            </a:endParaRPr>
          </a:p>
        </p:txBody>
      </p:sp>
    </p:spTree>
    <p:extLst>
      <p:ext uri="{BB962C8B-B14F-4D97-AF65-F5344CB8AC3E}">
        <p14:creationId xmlns:p14="http://schemas.microsoft.com/office/powerpoint/2010/main" val="743990926"/>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a:ln>
            <a:miter lim="800000"/>
            <a:headEnd/>
            <a:tailEnd/>
          </a:ln>
        </p:spPr>
        <p:txBody>
          <a:bodyPr/>
          <a:lstStyle/>
          <a:p>
            <a:r>
              <a:rPr lang="en-US" altLang="en-US" dirty="0" smtClean="0">
                <a:latin typeface="Calibri" pitchFamily="34" charset="0"/>
              </a:rPr>
              <a:t>Bear Lake Elementary: Ethan </a:t>
            </a:r>
            <a:endParaRPr lang="en-US" altLang="en-US" dirty="0" smtClean="0"/>
          </a:p>
        </p:txBody>
      </p:sp>
      <p:pic>
        <p:nvPicPr>
          <p:cNvPr id="180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556792"/>
            <a:ext cx="6888187" cy="3639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113</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Center on Response to Intervention, 2010</a:t>
            </a:r>
            <a:endParaRPr lang="da-DK" sz="1200" dirty="0" smtClean="0">
              <a:solidFill>
                <a:srgbClr val="000000"/>
              </a:solidFill>
              <a:latin typeface="Calibri"/>
              <a:cs typeface="Calibri"/>
            </a:endParaRPr>
          </a:p>
        </p:txBody>
      </p:sp>
    </p:spTree>
    <p:extLst>
      <p:ext uri="{BB962C8B-B14F-4D97-AF65-F5344CB8AC3E}">
        <p14:creationId xmlns:p14="http://schemas.microsoft.com/office/powerpoint/2010/main" val="922180783"/>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a:ln>
            <a:miter lim="800000"/>
            <a:headEnd/>
            <a:tailEnd/>
          </a:ln>
        </p:spPr>
        <p:txBody>
          <a:bodyPr/>
          <a:lstStyle/>
          <a:p>
            <a:r>
              <a:rPr lang="en-US" altLang="en-US" dirty="0" smtClean="0">
                <a:latin typeface="Calibri" pitchFamily="34" charset="0"/>
              </a:rPr>
              <a:t>Bear Lake Elementary: Ethan </a:t>
            </a:r>
            <a:endParaRPr lang="en-US" altLang="en-US" dirty="0" smtClean="0"/>
          </a:p>
        </p:txBody>
      </p:sp>
      <p:pic>
        <p:nvPicPr>
          <p:cNvPr id="1812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556792"/>
            <a:ext cx="7041158" cy="361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114</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Center on Response to Intervention, 2010</a:t>
            </a:r>
            <a:endParaRPr lang="da-DK" sz="1200" dirty="0" smtClean="0">
              <a:solidFill>
                <a:srgbClr val="000000"/>
              </a:solidFill>
              <a:latin typeface="Calibri"/>
              <a:cs typeface="Calibri"/>
            </a:endParaRPr>
          </a:p>
        </p:txBody>
      </p:sp>
    </p:spTree>
    <p:extLst>
      <p:ext uri="{BB962C8B-B14F-4D97-AF65-F5344CB8AC3E}">
        <p14:creationId xmlns:p14="http://schemas.microsoft.com/office/powerpoint/2010/main" val="3604653532"/>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ln>
            <a:miter lim="800000"/>
            <a:headEnd/>
            <a:tailEnd/>
          </a:ln>
        </p:spPr>
        <p:txBody>
          <a:bodyPr/>
          <a:lstStyle/>
          <a:p>
            <a:r>
              <a:rPr lang="en-US" altLang="en-US" dirty="0" smtClean="0">
                <a:latin typeface="Calibri"/>
                <a:cs typeface="Calibri"/>
              </a:rPr>
              <a:t>Closure Activity </a:t>
            </a:r>
          </a:p>
        </p:txBody>
      </p:sp>
      <p:sp>
        <p:nvSpPr>
          <p:cNvPr id="3" name="Content Placeholder 2"/>
          <p:cNvSpPr>
            <a:spLocks noGrp="1"/>
          </p:cNvSpPr>
          <p:nvPr>
            <p:ph idx="1"/>
          </p:nvPr>
        </p:nvSpPr>
        <p:spPr>
          <a:xfrm>
            <a:off x="1692275" y="1600200"/>
            <a:ext cx="6994525" cy="3989388"/>
          </a:xfrm>
        </p:spPr>
        <p:txBody>
          <a:bodyPr/>
          <a:lstStyle/>
          <a:p>
            <a:pPr>
              <a:buFont typeface="Arial"/>
              <a:buChar char="•"/>
              <a:defRPr/>
            </a:pPr>
            <a:r>
              <a:rPr lang="en-US" altLang="en-US" sz="2400" dirty="0" smtClean="0">
                <a:latin typeface="Calibri"/>
                <a:cs typeface="Calibri"/>
              </a:rPr>
              <a:t>Organize into small groups of two to four people.</a:t>
            </a:r>
          </a:p>
          <a:p>
            <a:pPr>
              <a:buFont typeface="Arial"/>
              <a:buChar char="•"/>
              <a:defRPr/>
            </a:pPr>
            <a:r>
              <a:rPr lang="en-US" altLang="en-US" sz="2400" dirty="0" smtClean="0">
                <a:latin typeface="Calibri"/>
                <a:cs typeface="Calibri"/>
              </a:rPr>
              <a:t>Revisit your list of the three most common things you do to make math instruction more intense.</a:t>
            </a:r>
          </a:p>
          <a:p>
            <a:pPr>
              <a:buFont typeface="Arial"/>
              <a:buChar char="•"/>
              <a:defRPr/>
            </a:pPr>
            <a:r>
              <a:rPr lang="en-US" altLang="en-US" sz="2400" dirty="0" smtClean="0">
                <a:latin typeface="Calibri"/>
                <a:cs typeface="Calibri"/>
              </a:rPr>
              <a:t>How would you add to or change this list?</a:t>
            </a:r>
          </a:p>
          <a:p>
            <a:pPr>
              <a:buFont typeface="Arial"/>
              <a:buChar char="•"/>
              <a:defRPr/>
            </a:pPr>
            <a:r>
              <a:rPr lang="en-US" altLang="en-US" sz="2400" dirty="0" smtClean="0">
                <a:latin typeface="Calibri"/>
                <a:cs typeface="Calibri"/>
              </a:rPr>
              <a:t>What new strategies would you add?</a:t>
            </a:r>
          </a:p>
          <a:p>
            <a:pPr>
              <a:buFont typeface="Arial"/>
              <a:buChar char="•"/>
              <a:defRPr/>
            </a:pPr>
            <a:r>
              <a:rPr lang="en-US" altLang="en-US" sz="2400" dirty="0" smtClean="0">
                <a:latin typeface="Calibri"/>
                <a:cs typeface="Calibri"/>
              </a:rPr>
              <a:t>What old strategies would you revise or delete?</a:t>
            </a:r>
          </a:p>
          <a:p>
            <a:pPr>
              <a:buFont typeface="Arial"/>
              <a:buChar char="•"/>
              <a:defRPr/>
            </a:pPr>
            <a:r>
              <a:rPr lang="en-US" altLang="en-US" sz="2400" dirty="0" smtClean="0">
                <a:latin typeface="Calibri"/>
                <a:cs typeface="Calibri"/>
              </a:rPr>
              <a:t>Choose someone to report out to the group.</a:t>
            </a:r>
          </a:p>
        </p:txBody>
      </p:sp>
      <p:pic>
        <p:nvPicPr>
          <p:cNvPr id="182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97311"/>
            <a:ext cx="1152525" cy="123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115</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12-Point Star 6"/>
          <p:cNvSpPr/>
          <p:nvPr/>
        </p:nvSpPr>
        <p:spPr>
          <a:xfrm>
            <a:off x="0" y="188640"/>
            <a:ext cx="1763688" cy="864567"/>
          </a:xfrm>
          <a:prstGeom prst="star12">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Interactive Activity</a:t>
            </a:r>
          </a:p>
        </p:txBody>
      </p:sp>
    </p:spTree>
    <p:extLst>
      <p:ext uri="{BB962C8B-B14F-4D97-AF65-F5344CB8AC3E}">
        <p14:creationId xmlns:p14="http://schemas.microsoft.com/office/powerpoint/2010/main" val="288531119"/>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Resources to Locate </a:t>
            </a:r>
            <a:br>
              <a:rPr lang="en-US" altLang="en-US" dirty="0" smtClean="0">
                <a:latin typeface="Calibri"/>
                <a:cs typeface="Calibri"/>
              </a:rPr>
            </a:br>
            <a:r>
              <a:rPr lang="en-US" altLang="en-US" dirty="0" smtClean="0">
                <a:latin typeface="Calibri"/>
                <a:cs typeface="Calibri"/>
              </a:rPr>
              <a:t>Intense Interventions</a:t>
            </a:r>
          </a:p>
        </p:txBody>
      </p:sp>
      <p:sp>
        <p:nvSpPr>
          <p:cNvPr id="3" name="Content Placeholder 2"/>
          <p:cNvSpPr>
            <a:spLocks noGrp="1"/>
          </p:cNvSpPr>
          <p:nvPr>
            <p:ph idx="1"/>
          </p:nvPr>
        </p:nvSpPr>
        <p:spPr>
          <a:xfrm>
            <a:off x="1692275" y="1600200"/>
            <a:ext cx="7343775" cy="5141913"/>
          </a:xfrm>
        </p:spPr>
        <p:txBody>
          <a:bodyPr/>
          <a:lstStyle/>
          <a:p>
            <a:pPr marL="0" indent="0">
              <a:spcBef>
                <a:spcPts val="600"/>
              </a:spcBef>
              <a:buFont typeface="Wingdings" pitchFamily="2" charset="2"/>
              <a:buNone/>
              <a:defRPr/>
            </a:pPr>
            <a:r>
              <a:rPr lang="en-US" sz="1800" b="1" dirty="0" smtClean="0">
                <a:latin typeface="Calibri"/>
                <a:cs typeface="Calibri"/>
              </a:rPr>
              <a:t>National Center on Intensive Intervention</a:t>
            </a:r>
          </a:p>
          <a:p>
            <a:pPr marL="457200" indent="-285750">
              <a:spcBef>
                <a:spcPts val="600"/>
              </a:spcBef>
              <a:buFont typeface="Arial"/>
              <a:buChar char="•"/>
              <a:defRPr/>
            </a:pPr>
            <a:r>
              <a:rPr lang="en-US" sz="1800" dirty="0" smtClean="0">
                <a:latin typeface="Calibri"/>
                <a:cs typeface="Calibri"/>
                <a:hlinkClick r:id="rId3"/>
              </a:rPr>
              <a:t>http</a:t>
            </a:r>
            <a:r>
              <a:rPr lang="en-US" sz="1800" dirty="0">
                <a:latin typeface="Calibri"/>
                <a:cs typeface="Calibri"/>
                <a:hlinkClick r:id="rId3"/>
              </a:rPr>
              <a:t>://www.intensiveintervention.org</a:t>
            </a:r>
            <a:r>
              <a:rPr lang="en-US" sz="1800" dirty="0" smtClean="0">
                <a:latin typeface="Calibri"/>
                <a:cs typeface="Calibri"/>
                <a:hlinkClick r:id="rId3"/>
              </a:rPr>
              <a:t>/</a:t>
            </a:r>
            <a:endParaRPr lang="en-US" sz="1800" dirty="0" smtClean="0">
              <a:latin typeface="Calibri"/>
              <a:cs typeface="Calibri"/>
            </a:endParaRPr>
          </a:p>
          <a:p>
            <a:pPr marL="0" indent="0">
              <a:spcBef>
                <a:spcPts val="600"/>
              </a:spcBef>
              <a:buFont typeface="Wingdings" pitchFamily="2" charset="2"/>
              <a:buNone/>
              <a:defRPr/>
            </a:pPr>
            <a:r>
              <a:rPr lang="en-US" sz="1800" b="1" dirty="0" smtClean="0">
                <a:latin typeface="Calibri"/>
                <a:cs typeface="Calibri"/>
              </a:rPr>
              <a:t>What Works Clearinghouse</a:t>
            </a:r>
          </a:p>
          <a:p>
            <a:pPr marL="457200" indent="-285750">
              <a:spcBef>
                <a:spcPts val="600"/>
              </a:spcBef>
              <a:buFont typeface="Arial"/>
              <a:buChar char="•"/>
              <a:defRPr/>
            </a:pPr>
            <a:r>
              <a:rPr lang="en-US" sz="1800" dirty="0" smtClean="0">
                <a:latin typeface="Calibri"/>
                <a:cs typeface="Calibri"/>
                <a:hlinkClick r:id="rId4"/>
              </a:rPr>
              <a:t>http://ies.ed.go/ncee/wwc/</a:t>
            </a:r>
            <a:endParaRPr lang="en-US" sz="1800" dirty="0" smtClean="0">
              <a:latin typeface="Calibri"/>
              <a:cs typeface="Calibri"/>
            </a:endParaRPr>
          </a:p>
          <a:p>
            <a:pPr marL="344488" indent="0">
              <a:spcBef>
                <a:spcPts val="600"/>
              </a:spcBef>
              <a:buNone/>
              <a:defRPr/>
            </a:pPr>
            <a:r>
              <a:rPr lang="en-US" sz="1800" dirty="0" smtClean="0">
                <a:latin typeface="Calibri"/>
                <a:cs typeface="Calibri"/>
              </a:rPr>
              <a:t>Organizing Instruction and Study to Improve Student Learning</a:t>
            </a:r>
          </a:p>
          <a:p>
            <a:pPr marL="457200" lvl="1">
              <a:spcBef>
                <a:spcPts val="600"/>
              </a:spcBef>
              <a:buFont typeface="Arial"/>
              <a:buChar char="•"/>
              <a:defRPr/>
            </a:pPr>
            <a:r>
              <a:rPr lang="en-US" sz="1800" dirty="0" smtClean="0">
                <a:latin typeface="Calibri"/>
                <a:ea typeface="+mn-ea"/>
                <a:cs typeface="Calibri"/>
                <a:hlinkClick r:id="rId5"/>
              </a:rPr>
              <a:t>http</a:t>
            </a:r>
            <a:r>
              <a:rPr lang="en-US" sz="1800" dirty="0">
                <a:latin typeface="Calibri"/>
                <a:ea typeface="+mn-ea"/>
                <a:cs typeface="Calibri"/>
                <a:hlinkClick r:id="rId5"/>
              </a:rPr>
              <a:t>://ies.ed.gov/ncee/wwc/pdf/practiceguides/20072004.pdf</a:t>
            </a:r>
            <a:endParaRPr lang="en-US" sz="1800" dirty="0">
              <a:latin typeface="Calibri"/>
              <a:ea typeface="+mn-ea"/>
              <a:cs typeface="Calibri"/>
            </a:endParaRPr>
          </a:p>
          <a:p>
            <a:pPr marL="0" indent="0">
              <a:spcBef>
                <a:spcPts val="600"/>
              </a:spcBef>
              <a:buFont typeface="Wingdings" pitchFamily="2" charset="2"/>
              <a:buNone/>
              <a:defRPr/>
            </a:pPr>
            <a:r>
              <a:rPr lang="en-US" sz="1800" b="1" dirty="0" smtClean="0">
                <a:latin typeface="Calibri"/>
                <a:cs typeface="Calibri"/>
              </a:rPr>
              <a:t>Center on Response to Intervention</a:t>
            </a:r>
          </a:p>
          <a:p>
            <a:pPr marL="457200" indent="-285750">
              <a:spcBef>
                <a:spcPts val="600"/>
              </a:spcBef>
              <a:buFont typeface="Arial"/>
              <a:buChar char="•"/>
              <a:defRPr/>
            </a:pPr>
            <a:r>
              <a:rPr lang="en-US" sz="1800" dirty="0" smtClean="0">
                <a:latin typeface="Calibri"/>
                <a:cs typeface="Calibri"/>
                <a:hlinkClick r:id="rId6"/>
              </a:rPr>
              <a:t>http</a:t>
            </a:r>
            <a:r>
              <a:rPr lang="en-US" sz="1800" dirty="0">
                <a:latin typeface="Calibri"/>
                <a:cs typeface="Calibri"/>
                <a:hlinkClick r:id="rId6"/>
              </a:rPr>
              <a:t>://www.rti4success.org</a:t>
            </a:r>
            <a:r>
              <a:rPr lang="en-US" sz="1800" dirty="0" smtClean="0">
                <a:latin typeface="Calibri"/>
                <a:cs typeface="Calibri"/>
                <a:hlinkClick r:id="rId6"/>
              </a:rPr>
              <a:t>/</a:t>
            </a:r>
            <a:endParaRPr lang="en-US" sz="1800" dirty="0">
              <a:latin typeface="Calibri"/>
              <a:cs typeface="Calibri"/>
            </a:endParaRPr>
          </a:p>
          <a:p>
            <a:pPr marL="0" indent="0">
              <a:spcBef>
                <a:spcPts val="600"/>
              </a:spcBef>
              <a:buFont typeface="Wingdings" pitchFamily="2" charset="2"/>
              <a:buNone/>
              <a:defRPr/>
            </a:pPr>
            <a:r>
              <a:rPr lang="en-US" sz="1800" b="1" dirty="0" smtClean="0">
                <a:latin typeface="Calibri"/>
                <a:cs typeface="Calibri"/>
              </a:rPr>
              <a:t>IRIS Center </a:t>
            </a:r>
          </a:p>
          <a:p>
            <a:pPr marL="457200" indent="-285750">
              <a:spcBef>
                <a:spcPts val="600"/>
              </a:spcBef>
              <a:buFont typeface="Arial"/>
              <a:buChar char="•"/>
              <a:defRPr/>
            </a:pPr>
            <a:r>
              <a:rPr lang="en-US" sz="1800" dirty="0" smtClean="0">
                <a:latin typeface="Calibri"/>
                <a:cs typeface="Calibri"/>
                <a:hlinkClick r:id="rId7"/>
              </a:rPr>
              <a:t>http</a:t>
            </a:r>
            <a:r>
              <a:rPr lang="en-US" sz="1800" dirty="0">
                <a:latin typeface="Calibri"/>
                <a:cs typeface="Calibri"/>
                <a:hlinkClick r:id="rId7"/>
              </a:rPr>
              <a:t>://iris.peabody.vanderbilt.edu</a:t>
            </a:r>
            <a:r>
              <a:rPr lang="en-US" sz="1800" dirty="0" smtClean="0">
                <a:latin typeface="Calibri"/>
                <a:ea typeface="ＭＳ Ｐゴシック"/>
                <a:cs typeface="Calibri"/>
              </a:rPr>
              <a:t>.</a:t>
            </a:r>
          </a:p>
          <a:p>
            <a:pPr marL="344488" indent="0">
              <a:spcBef>
                <a:spcPts val="600"/>
              </a:spcBef>
              <a:buNone/>
              <a:defRPr/>
            </a:pPr>
            <a:r>
              <a:rPr lang="en-US" sz="1800" dirty="0" smtClean="0">
                <a:latin typeface="Calibri"/>
                <a:cs typeface="Calibri"/>
              </a:rPr>
              <a:t>Star </a:t>
            </a:r>
            <a:r>
              <a:rPr lang="en-US" sz="1800" dirty="0">
                <a:latin typeface="Calibri"/>
                <a:cs typeface="Calibri"/>
              </a:rPr>
              <a:t>Legacy Modules from The IRIS Center for </a:t>
            </a:r>
            <a:r>
              <a:rPr lang="en-US" sz="1800" dirty="0" smtClean="0">
                <a:latin typeface="Calibri"/>
                <a:cs typeface="Calibri"/>
              </a:rPr>
              <a:t>Training Enhancements RTI </a:t>
            </a:r>
            <a:r>
              <a:rPr lang="en-US" sz="1800" dirty="0">
                <a:latin typeface="Calibri"/>
                <a:cs typeface="Calibri"/>
              </a:rPr>
              <a:t>(Part 5): A Closer Look at Tier 3</a:t>
            </a:r>
          </a:p>
          <a:p>
            <a:pPr marL="457200" indent="-285750">
              <a:spcBef>
                <a:spcPts val="600"/>
              </a:spcBef>
              <a:buFont typeface="Arial"/>
              <a:buChar char="•"/>
              <a:defRPr/>
            </a:pPr>
            <a:r>
              <a:rPr lang="en-US" sz="1800" dirty="0" smtClean="0">
                <a:latin typeface="Calibri"/>
                <a:ea typeface="ＭＳ Ｐゴシック"/>
                <a:cs typeface="Calibri"/>
                <a:hlinkClick r:id="rId8"/>
              </a:rPr>
              <a:t>http</a:t>
            </a:r>
            <a:r>
              <a:rPr lang="en-US" sz="1800" dirty="0">
                <a:latin typeface="Calibri"/>
                <a:ea typeface="ＭＳ Ｐゴシック"/>
                <a:cs typeface="Calibri"/>
                <a:hlinkClick r:id="rId8"/>
              </a:rPr>
              <a:t>://</a:t>
            </a:r>
            <a:r>
              <a:rPr lang="en-US" sz="1800" dirty="0" smtClean="0">
                <a:latin typeface="Calibri"/>
                <a:ea typeface="ＭＳ Ｐゴシック"/>
                <a:cs typeface="Calibri"/>
                <a:hlinkClick r:id="rId8"/>
              </a:rPr>
              <a:t>iris.peabody.vanderbilt.edu/rti05_tier3/chalcycle.htm</a:t>
            </a:r>
            <a:endParaRPr lang="en-US" sz="1800" dirty="0">
              <a:latin typeface="Calibri"/>
              <a:ea typeface="ＭＳ Ｐゴシック"/>
              <a:cs typeface="Calibri"/>
            </a:endParaRPr>
          </a:p>
        </p:txBody>
      </p:sp>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116</a:t>
            </a:fld>
            <a:endParaRPr lang="es-ES" b="1" dirty="0" smtClean="0">
              <a:solidFill>
                <a:srgbClr val="0367B3"/>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00033890"/>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91680" y="1556792"/>
            <a:ext cx="6984776" cy="4464496"/>
          </a:xfrm>
        </p:spPr>
        <p:txBody>
          <a:bodyPr/>
          <a:lstStyle/>
          <a:p>
            <a:pPr marL="0" indent="0">
              <a:buFont typeface="Wingdings" pitchFamily="2" charset="2"/>
              <a:buNone/>
              <a:defRPr/>
            </a:pPr>
            <a:r>
              <a:rPr lang="en-US" sz="2400" dirty="0" smtClean="0">
                <a:solidFill>
                  <a:srgbClr val="0070C0"/>
                </a:solidFill>
                <a:latin typeface="Calibri"/>
                <a:cs typeface="Calibri"/>
              </a:rPr>
              <a:t>Visit </a:t>
            </a:r>
            <a:r>
              <a:rPr lang="en-US" sz="2400" dirty="0" smtClean="0">
                <a:solidFill>
                  <a:srgbClr val="0070C0"/>
                </a:solidFill>
                <a:latin typeface="Calibri"/>
                <a:cs typeface="Calibri"/>
                <a:hlinkClick r:id="rId3"/>
              </a:rPr>
              <a:t>www.intensiveintervention.org</a:t>
            </a:r>
            <a:r>
              <a:rPr lang="en-US" sz="2400" dirty="0" smtClean="0">
                <a:solidFill>
                  <a:srgbClr val="0070C0"/>
                </a:solidFill>
                <a:latin typeface="Calibri"/>
                <a:cs typeface="Calibri"/>
              </a:rPr>
              <a:t> for: </a:t>
            </a:r>
          </a:p>
          <a:p>
            <a:pPr>
              <a:buFont typeface="Arial"/>
              <a:buChar char="•"/>
              <a:defRPr/>
            </a:pPr>
            <a:r>
              <a:rPr lang="en-US" sz="2400" dirty="0" smtClean="0">
                <a:solidFill>
                  <a:srgbClr val="0070C0"/>
                </a:solidFill>
                <a:latin typeface="Calibri"/>
                <a:cs typeface="Calibri"/>
              </a:rPr>
              <a:t>Tools charts to identify intervention and progress-monitoring tools in academics and behavior. </a:t>
            </a:r>
          </a:p>
          <a:p>
            <a:pPr>
              <a:buFont typeface="Arial"/>
              <a:buChar char="•"/>
              <a:defRPr/>
            </a:pPr>
            <a:r>
              <a:rPr lang="en-US" sz="2400" dirty="0" smtClean="0">
                <a:solidFill>
                  <a:srgbClr val="0070C0"/>
                </a:solidFill>
                <a:latin typeface="Calibri"/>
                <a:cs typeface="Calibri"/>
              </a:rPr>
              <a:t>The DBI </a:t>
            </a:r>
            <a:r>
              <a:rPr lang="en-US" sz="2400" dirty="0">
                <a:solidFill>
                  <a:srgbClr val="0070C0"/>
                </a:solidFill>
                <a:latin typeface="Calibri"/>
                <a:cs typeface="Calibri"/>
              </a:rPr>
              <a:t>t</a:t>
            </a:r>
            <a:r>
              <a:rPr lang="en-US" sz="2400" dirty="0" smtClean="0">
                <a:solidFill>
                  <a:srgbClr val="0070C0"/>
                </a:solidFill>
                <a:latin typeface="Calibri"/>
                <a:cs typeface="Calibri"/>
              </a:rPr>
              <a:t>raining series.</a:t>
            </a:r>
          </a:p>
          <a:p>
            <a:pPr>
              <a:buFont typeface="Arial"/>
              <a:buChar char="•"/>
              <a:defRPr/>
            </a:pPr>
            <a:r>
              <a:rPr lang="en-US" sz="2400" dirty="0" smtClean="0">
                <a:solidFill>
                  <a:srgbClr val="0070C0"/>
                </a:solidFill>
                <a:latin typeface="Calibri"/>
                <a:cs typeface="Calibri"/>
              </a:rPr>
              <a:t>Webinars.</a:t>
            </a:r>
          </a:p>
          <a:p>
            <a:pPr>
              <a:buFont typeface="Arial"/>
              <a:buChar char="•"/>
              <a:defRPr/>
            </a:pPr>
            <a:r>
              <a:rPr lang="en-US" sz="2400" dirty="0" smtClean="0">
                <a:solidFill>
                  <a:srgbClr val="0070C0"/>
                </a:solidFill>
                <a:latin typeface="Calibri"/>
                <a:cs typeface="Calibri"/>
              </a:rPr>
              <a:t>Sample adapted activities and supplemental materials.</a:t>
            </a:r>
          </a:p>
          <a:p>
            <a:pPr>
              <a:buFont typeface="Arial"/>
              <a:buChar char="•"/>
              <a:defRPr/>
            </a:pPr>
            <a:r>
              <a:rPr lang="en-US" sz="2400" dirty="0" smtClean="0">
                <a:solidFill>
                  <a:srgbClr val="0070C0"/>
                </a:solidFill>
                <a:latin typeface="Calibri"/>
                <a:cs typeface="Calibri"/>
              </a:rPr>
              <a:t>Ask the Expert videos.</a:t>
            </a:r>
          </a:p>
          <a:p>
            <a:pPr>
              <a:buFont typeface="Arial"/>
              <a:buChar char="•"/>
              <a:defRPr/>
            </a:pPr>
            <a:r>
              <a:rPr lang="en-US" sz="2400" dirty="0" smtClean="0">
                <a:solidFill>
                  <a:srgbClr val="0070C0"/>
                </a:solidFill>
                <a:latin typeface="Calibri"/>
                <a:cs typeface="Calibri"/>
              </a:rPr>
              <a:t>Reports.</a:t>
            </a:r>
          </a:p>
          <a:p>
            <a:pPr>
              <a:buFont typeface="Arial"/>
              <a:buChar char="•"/>
              <a:defRPr/>
            </a:pPr>
            <a:r>
              <a:rPr lang="en-US" sz="2400" dirty="0" smtClean="0">
                <a:solidFill>
                  <a:srgbClr val="0070C0"/>
                </a:solidFill>
                <a:latin typeface="Calibri"/>
                <a:cs typeface="Calibri"/>
              </a:rPr>
              <a:t>Newsletter. </a:t>
            </a:r>
            <a:endParaRPr lang="en-US" sz="2400" dirty="0">
              <a:solidFill>
                <a:srgbClr val="0070C0"/>
              </a:solidFill>
              <a:latin typeface="Calibri"/>
              <a:cs typeface="Calibri"/>
            </a:endParaRPr>
          </a:p>
        </p:txBody>
      </p:sp>
      <p:sp>
        <p:nvSpPr>
          <p:cNvPr id="184323" name="Title 2"/>
          <p:cNvSpPr>
            <a:spLocks noGrp="1"/>
          </p:cNvSpPr>
          <p:nvPr>
            <p:ph type="title"/>
          </p:nvPr>
        </p:nvSpPr>
        <p:spPr>
          <a:ln>
            <a:miter lim="800000"/>
            <a:headEnd/>
            <a:tailEnd/>
          </a:ln>
        </p:spPr>
        <p:txBody>
          <a:bodyPr/>
          <a:lstStyle/>
          <a:p>
            <a:r>
              <a:rPr lang="en-US" altLang="en-US" dirty="0" smtClean="0">
                <a:latin typeface="Calibri"/>
                <a:cs typeface="Calibri"/>
              </a:rPr>
              <a:t>NCII Resources </a:t>
            </a:r>
          </a:p>
        </p:txBody>
      </p:sp>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117</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5" name="TextBox 4"/>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2014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674730091"/>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2"/>
          <p:cNvSpPr>
            <a:spLocks noGrp="1"/>
          </p:cNvSpPr>
          <p:nvPr>
            <p:ph type="title"/>
          </p:nvPr>
        </p:nvSpPr>
        <p:spPr>
          <a:ln>
            <a:miter lim="800000"/>
            <a:headEnd/>
            <a:tailEnd/>
          </a:ln>
        </p:spPr>
        <p:txBody>
          <a:bodyPr/>
          <a:lstStyle/>
          <a:p>
            <a:r>
              <a:rPr lang="en-US" altLang="en-US" dirty="0" smtClean="0">
                <a:latin typeface="Calibri"/>
                <a:cs typeface="Calibri"/>
              </a:rPr>
              <a:t>Tools Charts</a:t>
            </a:r>
          </a:p>
        </p:txBody>
      </p:sp>
      <p:pic>
        <p:nvPicPr>
          <p:cNvPr id="185348" name="Picture 3"/>
          <p:cNvPicPr>
            <a:picLocks noChangeAspect="1" noChangeArrowheads="1"/>
          </p:cNvPicPr>
          <p:nvPr/>
        </p:nvPicPr>
        <p:blipFill>
          <a:blip r:embed="rId3">
            <a:extLst>
              <a:ext uri="{28A0092B-C50C-407E-A947-70E740481C1C}">
                <a14:useLocalDpi xmlns:a14="http://schemas.microsoft.com/office/drawing/2010/main" val="0"/>
              </a:ext>
            </a:extLst>
          </a:blip>
          <a:srcRect l="1984" r="1289"/>
          <a:stretch>
            <a:fillRect/>
          </a:stretch>
        </p:blipFill>
        <p:spPr bwMode="auto">
          <a:xfrm>
            <a:off x="2915816" y="1582617"/>
            <a:ext cx="4572000" cy="35745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118</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6" name="TextBox 5"/>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2014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15604707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1"/>
          <p:cNvSpPr>
            <a:spLocks noGrp="1"/>
          </p:cNvSpPr>
          <p:nvPr>
            <p:ph idx="1"/>
          </p:nvPr>
        </p:nvSpPr>
        <p:spPr>
          <a:xfrm>
            <a:off x="2699792" y="2055813"/>
            <a:ext cx="6110833" cy="3101379"/>
          </a:xfrm>
        </p:spPr>
        <p:txBody>
          <a:bodyPr/>
          <a:lstStyle/>
          <a:p>
            <a:pPr eaLnBrk="1" hangingPunct="1">
              <a:spcAft>
                <a:spcPts val="1800"/>
              </a:spcAft>
              <a:defRPr/>
            </a:pPr>
            <a:r>
              <a:rPr lang="en-US" b="1" dirty="0" smtClean="0">
                <a:solidFill>
                  <a:srgbClr val="0070C0"/>
                </a:solidFill>
                <a:latin typeface="Calibri"/>
                <a:ea typeface="Franklin Gothic Book"/>
                <a:cs typeface="Calibri"/>
              </a:rPr>
              <a:t>Low academic achievement</a:t>
            </a:r>
            <a:endParaRPr lang="en-US" b="1" dirty="0">
              <a:solidFill>
                <a:srgbClr val="0070C0"/>
              </a:solidFill>
              <a:latin typeface="Calibri"/>
              <a:ea typeface="Franklin Gothic Book"/>
              <a:cs typeface="Calibri"/>
            </a:endParaRPr>
          </a:p>
          <a:p>
            <a:pPr eaLnBrk="1" hangingPunct="1">
              <a:spcBef>
                <a:spcPts val="1800"/>
              </a:spcBef>
              <a:spcAft>
                <a:spcPts val="1800"/>
              </a:spcAft>
              <a:defRPr/>
            </a:pPr>
            <a:r>
              <a:rPr lang="en-US" b="1" dirty="0" smtClean="0">
                <a:solidFill>
                  <a:srgbClr val="0070C0"/>
                </a:solidFill>
                <a:latin typeface="Calibri"/>
                <a:ea typeface="Franklin Gothic Book"/>
                <a:cs typeface="Calibri"/>
              </a:rPr>
              <a:t>Dropout rates</a:t>
            </a:r>
            <a:endParaRPr lang="en-US" b="1" dirty="0">
              <a:solidFill>
                <a:srgbClr val="0070C0"/>
              </a:solidFill>
              <a:latin typeface="Calibri"/>
              <a:ea typeface="Franklin Gothic Book"/>
              <a:cs typeface="Calibri"/>
            </a:endParaRPr>
          </a:p>
          <a:p>
            <a:pPr eaLnBrk="1" hangingPunct="1">
              <a:spcBef>
                <a:spcPts val="1800"/>
              </a:spcBef>
              <a:spcAft>
                <a:spcPts val="1800"/>
              </a:spcAft>
              <a:defRPr/>
            </a:pPr>
            <a:r>
              <a:rPr lang="en-US" b="1" dirty="0" smtClean="0">
                <a:solidFill>
                  <a:srgbClr val="0070C0"/>
                </a:solidFill>
                <a:latin typeface="Calibri"/>
                <a:ea typeface="Franklin Gothic Book"/>
                <a:cs typeface="Calibri"/>
              </a:rPr>
              <a:t>Arrest rates</a:t>
            </a:r>
          </a:p>
        </p:txBody>
      </p:sp>
      <p:sp>
        <p:nvSpPr>
          <p:cNvPr id="77827" name="Title 2"/>
          <p:cNvSpPr>
            <a:spLocks noGrp="1"/>
          </p:cNvSpPr>
          <p:nvPr>
            <p:ph type="title"/>
          </p:nvPr>
        </p:nvSpPr>
        <p:spPr>
          <a:ln>
            <a:miter lim="800000"/>
            <a:headEnd/>
            <a:tailEnd/>
          </a:ln>
        </p:spPr>
        <p:txBody>
          <a:bodyPr tIns="91440"/>
          <a:lstStyle/>
          <a:p>
            <a:pPr eaLnBrk="1" hangingPunct="1">
              <a:lnSpc>
                <a:spcPts val="4000"/>
              </a:lnSpc>
            </a:pPr>
            <a:r>
              <a:rPr lang="en-US" altLang="en-US" sz="4000" dirty="0" smtClean="0">
                <a:latin typeface="Calibri"/>
                <a:cs typeface="Calibri"/>
              </a:rPr>
              <a:t>Why Do We Need </a:t>
            </a:r>
            <a:br>
              <a:rPr lang="en-US" altLang="en-US" sz="4000" dirty="0" smtClean="0">
                <a:latin typeface="Calibri"/>
                <a:cs typeface="Calibri"/>
              </a:rPr>
            </a:br>
            <a:r>
              <a:rPr lang="en-US" altLang="en-US" sz="4000" dirty="0" smtClean="0">
                <a:latin typeface="Calibri"/>
                <a:cs typeface="Calibri"/>
              </a:rPr>
              <a:t>Intensive Intervention? </a:t>
            </a:r>
          </a:p>
        </p:txBody>
      </p:sp>
      <p:sp>
        <p:nvSpPr>
          <p:cNvPr id="77829" name="AutoShape 2" descr="data:image/jpeg;base64,/9j/4AAQSkZJRgABAQAAAQABAAD/2wCEAAkGBwgHBgkIBwgKCgkLDRYPDQwMDRsUFRAWIB0iIiAdHx8kKDQsJCYxJx8fLT0tMTU3Ojo6Iys/RD84QzQ5OjcBCgoKDQwNGg8PGjclHyU3Nzc3Nzc3Nzc3Nzc3Nzc3Nzc3Nzc3Nzc3Nzc3Nzc3Nzc3Nzc3Nzc3Nzc3Nzc3Nzc3N//AABEIAHoAiQMBIgACEQEDEQH/xAAcAAABBQEBAQAAAAAAAAAAAAAAAwQFBgcIAgH/xABFEAABAgMEBQcKBQIEBwAAAAABAgMABBEFEiExBkFhcYEHEyJRkaGyFCM2QlJyc4KxwTI1YpLRU/AVM0OiJDRVY5TC4f/EABoBAAMBAQEBAAAAAAAAAAAAAAABAgQDBQb/xAAlEQACAQMDBAMBAQAAAAAAAAAAAQIDBBESITEFM0FxQlGBIhP/2gAMAwEAAhEDEQA/ANwjm20PzCa+O54jHSUc22h+YTXx3PEYmR6fTeZfg3ggghHrBBBBAAQQQQAEESthaO2nbzt2z5e82DRTyzdbTx69gxjSbD5MrNlbrlquqnndaB0GxwGJ7eENIz1rqnS2b3MkZacfdDUu2t10+o2kqV2CJyU0M0jm6Fuyn0JOt2jfcogxuclIykg0GpKWZl2xklpASO6HGEGkwT6lL4xMURybaSKzalEe8/8AwDFUmWVys29KvUS+wsocRXIg0jpPnWi5zYcQXM7t4V7IxPlfsj/CtLGLWaRSXtNFx0jU6kAd4u9hgaKoX05TxMqkEEEI9U2rko9D2vju+KLhFP5KPQ9r47vii4Ra4Pm7nvS9sI5ttD8wmvjueIx0lHNtofmE38dzxGJkbum8y/BvBBEnZWj9r2xQ2dIPOo/qEXUfuOEI9SUlFZZGQRoMhyV2g6AqftCXl+tLaS4e3AfWJqX5KbJTi/Pzzh6klCR4Se+HhmaV7Rj5Mki8aJaFCauTltJUlrAolslK2q6hszi1vaA2PZbflsmh9x5npAPOXhTWaUzh1LzCW277iglIzJioxMdxf6lppk7JNtS7KGWG0NtoFEoQKADYIVcnm0LLLYU88M22hUj3jkniREW0tx9BW6sy0sBUit1ah1k+qN2O0ZQ8lnFqbDdmsIaaGTriSE8E4FW/Ab4Z5osROupJcdblUaw30lD5jgOw74bEWcvMuz510vPJr1YdEd0enESiHLky45OzAx5si+R8gwG8jjDgLnXBRplqXTq51V5X7U4f7oQHhgqbFJazOZRtKE9wrELyk2EdINEZ2XaRWaZHlEvTO+jGg3iqeMTD1GjWctUtE+qC22O8E98OZR5lxq6w6p1KcLxqa8dcAJ4OZ5J4PyyHNZFDvhaJHTCyDo9ppaEklN2VmT5TLe6rMcDeG4CI6IPo7ep/pTUjauSj0Pa+O74ouEU/ko9D2vju+KLhFrg8G570vbCMAkbBtC3bYm25BmqEzC77y8EI6RzP2GMbfPWm3Lr5lshTuv8ATvhlZ6GmGw2y2lCK1upFBU5w9OS6Fw6OrC3ZE6Ocn9kWYEPTiRPzIxvOp6CTsRl21i5JSEJASAEjIDVEf5YEr5plCnnhmhPq+8TgPr1AwOpVzfOWjOBpv+m0u4N178RO6leqFg5TqSm8yY6fnJdhV115AWckVqo7hmYT8uKhViTmXR13AjxkGEWFhAIs6Qug/wCosc0k7/WPZCikTagS9NNsp/7beI4qr9ICB0gl5nzrZReBBQog/SKiW1Sc25Lq9RVBtGo9lIscrMS4d5sWj5S4rAJKkGlNiQIj9JJe6tmbSP0L+x+sVF7gNUFACXp1YVj5tkCorsGalfTVSJFJdebLk275KwMShKwFfMvVw7TEQwtLbgcQ0px9Yup6qb/VH94w/QW0LQ7OK598nzTSRUD3U/8AscusCG0A+YcVzYbs2VShr+o4m4k7QnM91euPj6WWyBaE84tZyaSbldyU9I8ax9PPuILk2+JVgDFKFUNP1L1fLTfHyXW2gFNmSZUDm6voJJ6yo9JW+h3xIH1gpb/5GzClJyWpKWge3pdohy0ZtSwXkMJR1IWVHtoIRcRMBJXMzyZdA/pJSkDeVV+0NwbPUahyamK60qdcSezowgKby22MZqwpe2pdFX7NdBWQMS0ogHsN07qxliFhaErSahQqI6RmGGbTs56XmGlcxMNqbWhwUJSRQ4RzYqTesm0Z6x5qvPSTym6n1k6lcRQ8YlnpdPq4bg/JtvJR6HtfHd8UXCKfyUeh7Xx3fFFwilwYrnvS9sy6x7enLRt22JK1WmWZ6TmbhS0khJRkk4k9VeIiztl1whIXzbVOkpJopWwHVvz3ZxU+UeWNgaaWVpG2CJWeHkk4RkFeqo8PBFibLa2/PV5tPSUnGh3jXui4vKOb+yZlHStAas9CG2R/rKTgfdHrHblvhdsy7Lx5tDk5OJwUrBSk71Hop3Cm6GLSlvoK3lmXlgMU3rqiOtR9UbBjt1Q+llurbS3Z7KGGBk4tNB8qPuacYTELLRMqSVzUyiWbGYZpgNq1D6AQ3SLPUoFmVcnVjELKS52LWadhj0oSbbxCw7PTaMaEXyk+FHdDis87qZlk7auK+wB7YkADk6QA1KMtp6nHqHsSCO+FJxjyuUcYXSq00r1GGbplUqKJq0nXHPYS7dI4IoYdyTrJTcYD90Y3nUr+q84AKqwpxIUgUS4MOkKgHdD6UWllam5ZJemVU5xxZy6rx1bABwEebbY8mtHnUiiHhe+bX/MeJcuf5UsA0nNTlBmfZGs7T3x05AkgGW1oVNqM1M5obSmtNqU5D3j2w6Im3gVOuplGs6IopdNqjgOAO+GUq4lF5qQbDi6+ceWo3a/qVmo7BuwhZxEuhafLlqm3zihq7UbwgYDecuuIYA2ZG/flpZyccH+pS/TctZp2GHNZ9eSJdkarylOHsFPrADOv0upblUfq6a+wYDtMff8AD0K/z35h467zhSD8qaDuhAKMB1skPvoWTkEou07zGRctVj+RWzIaQMoo1MjyaZIHrgVST8oP7RGusyMowq8zLMtq60tgGIrTaw06RaMT1m0HOuN3mSdTicU94puJhMunNwmpIiuSj0Pa+O74ouMULkWmkv6GJaUaPy8w4282c0GtQDwIi+w0Os9VRsgNO7CGkWis/ZwSC8pu+xXU4nFPacNxMUnQO1zadhsOO159nzLoVgbyeveKHjGqxgGis9/h2mc/JqV5medWpFTksKUe8V7oaeGEYuUG/o1VsoSoOzar9FeaaAqK6qD1lbdWzOJEX3Wy7OueTy4xKAumH6lfYdpiIZcCKOoavukXU6u/UIkGihpxtyaUX5nNttIrT3E6vePaMopnMfsrcU2GrPl0MMjJbibo3hAoTxpxjw8iVQ5cnplyZdIrzOJqPhpzG8GPSg4tpTk/MJl2Bmhtd2nvL+wpxj6wspbuWbJBDda31jm0nbSlT2CvXEge2lvpRck7PSygZB1YbHAJB76QqhE6VpU49LpRWpQlsk/uvfaEH0ltF+0LR5tJwoijSTxxPfCNyz1/hkXps+040pdfmc/mEArbkt5RIKUkdNrpppsz7orzSkrao46UNjFdDSo2nUItsupS2+kwpkDAIVdy4EiKrMseRz7rFOhWqa+ycv72RUWA/lVuPpSiX/4eWTQAhNFKH6R6o2ns1xLSbLUugpaQBeNVHMqPWTmTtMRTLyUIK1qCUgVJJwiPtDSlLXmpIFSzkq7UncPuYeMgWt+YZl0X33Etp61GkQ05pPJsYNBTh1Em6D2490U+Ymn5hy/NPKvqySk3lnjq4R5qllCnTzbDY/E44anif/sNQ+wLA7pRNrrzLKED3SfrSEDbtpqx58JGxI/iKbOaXWHKVCp5Uwr2WAVDtFB3xFPcockmvk9mvL2uKSn6VgzFDUZMseiU8qweUmZlHVASlvJLqKCgD4xPb0v3JjWa7D2Rzuu0rZ0xelU2HYLwmpOYS61MNPXktkalEpAAyOeqNn8v0n/6FLf+WIjbwOUSxRzJb3ONTz01LkB+XmlONnaF1/jsjpuObLRAVPzYIqC84P8AcYmRusIa1OLNTsG0UWjZzE2wqiXmwoVxunWOBiZk1hpSm5ZHPTCv8xxZwHvH6JHcMYzHkytAtGbsh1WLS+dZr7JzA40PzRpTKnTRtmjaTipYzG4de098dOUYZxcZNMkkFll1CniqanKVQkCpTtSnJI2ntMPEszcxi+8GEf02cVcVn7AbzCEi22ygpbFKmqicSo9ZOuHMxPS8mi9MOhFchrO4RLJFGJKWl1FbTSQ4c1nFR3qOJhekVmc0nUQfJGkpT7bp+0QkxbczMk1mHnK+q1+Huwh6WBf1utt/jWlO80iuaUzMmiXTOCZaJZwWErBNDs3/AFirlx5R6Mt+9YH8wlMtTMyw4ytDQS4kpNFmorFKIEdO289aLpbaIQ0jOuSdp6zHxp9tlhb63QwwBVcw6cVbqxWZiaRZKVJnE05pRSiXBxWRrMVm0rTnbZmAXiVAHoNI/Cjh9zBKWCoQcuC02rp0lm+zYbAxzmXhUk7E695PCKfaFoTdpOhyfmXH1DK+ahO4ZDhC7NluKxeUEDqGJiQYlWWMUIFfaOJjk5NnoUrKT52IhiRfeoQm6k61YRIMWay3i5Vw7coewRJup2sIb8m0ck6QNDmQMAH3aAe9FxpFQ5KPQ9r47vii4RaPEuNqsvYRzbaH5hNfHX4jHSUc22h+YTXx3PEYmRu6bzIay84bItiStNNbiFhD1PYOfd9BG1SLyVJSsKBSRW9qjFH2g8yts+sMN8Ttg6QTMzYzMgtRSZfza+tYH4a8KDhF034I6hS0z1ryaVOaRBurUipJI/E8cQN3XviJL70wsrqSpWa164hGHkNtl19aUoQLxKjQAdZiu23pwsXpexhQZGZWnH5QfqeyOjwjAot8F0n5uQs5sPWlNNo9nnlZnqA18BFatHlCk2iUWdKOP0yW55tPZn9Iz995+bfLr7jjzqs1KJUTC7FmvOYuebTtxPZHN1H4NFO3lJ7LJMzWnduPV5tyXl06ubarTiomGqbc0jmukm0JqnXUIH2j6xIsM43b6vaVjDmI1M307BfMYKlJibmDMWi+p1ZpUk1J4w9QhDabraQkdQj1BCNlOjCmv5QQQQQHUIIIIANq5KPQ9r47vii4RT+Sj0Pa+O74ouEWuD5u570vbCObbQ/MJr47niMdJRzbaH5hNfHc8RiZG7pvMvwbw2ZmE2danOrwYeSb1BrH998OYbTqUqLAUkHzmsbISeDddU1OnhiFo2jOWwu4hKky6TVKBlvUeuPLNlDN9fyp/mJKgF0AUFMhBDbbOdKzpxSzueGmWmRRpATu1x7gghGtJJYQQQQQDCCCCAAggggAIIIIANq5KPQ9r47vii4RT+Sj0Pa+O74ouEWuD5u570vbP//Z"/>
          <p:cNvSpPr>
            <a:spLocks noChangeAspect="1" noChangeArrowheads="1"/>
          </p:cNvSpPr>
          <p:nvPr/>
        </p:nvSpPr>
        <p:spPr bwMode="auto">
          <a:xfrm>
            <a:off x="0" y="-817563"/>
            <a:ext cx="1304925" cy="116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solidFill>
                <a:srgbClr val="000000"/>
              </a:solidFill>
            </a:endParaRPr>
          </a:p>
        </p:txBody>
      </p:sp>
      <p:sp>
        <p:nvSpPr>
          <p:cNvPr id="77830" name="AutoShape 4" descr="data:image/jpeg;base64,/9j/4AAQSkZJRgABAQAAAQABAAD/2wCEAAkGBxQTEhQUExQWFhUXGBkYFxgXGRgbGhsXHBgcHBweGiAgHCghHhslHBwaITEhJykrLi4uGiAzODMtNygtLysBCgoKDg0OGxAQGzQkHyQ0LCwvODgsLDQ4LywsNCwsLCwsNzA0NDQsLCwsLCwsLCwsLzQvLCwsLCwsLCwsLCwsLP/AABEIALIBGgMBIgACEQEDEQH/xAAbAAACAwEBAQAAAAAAAAAAAAAABQMEBgcCAf/EAEIQAAIBAgQDBgMECQQBBAMBAAECAwARBBIhMQVBYQYTIlFxgTKRoUJSYnIHFCMzgrHB0fBDU5Lx4SQ0Y6KTstIV/8QAGgEAAgMBAQAAAAAAAAAAAAAAAAQCAwUBBv/EADIRAAICAQMCBAQFBAMBAAAAAAABAgMRBCExBRIiQVHwMmFxkROBobHRFCNSwUJi4RX/2gAMAwEAAhEDEQA/AO40UUUAFFFFABRRRQAUUUUAFFFFABRRRQAUUh7S9rMPgwA7Z5W+CGOxkY+l/Cv4msBWXbtxjSbiDDIP9tpJGY9M6oFU+zCouUVyyShJ8I6NVHi3F4MMmeeVI182IF+gG5PQa1yjjXbfHu7KZFwqHRVVAW100la4JJ2sFbpSmDAAy53DySEfvJCzOTa5F2JIp/T6Gdy7spIonao7G34h+ksscuDwzP8A/JOe7T+FQC59wtI8Xx7iEpBfF9yp+zh40Vb66FnDNf0NumtQQRgjxAkjztbmR9RVuRRb4R4Rv/PmfLetOGgohyssXd038gwvHsdGRkxmfa64hEceuZAjC9afBdvctv1qEqOcsJMkYP4lsJF+TDrWaMOoy5LdAd+hv5fyqvIhXVG2+6Dp577+R9ajZoKZ/DszqukuTrOB4hFMuaKRJF80YMPpVmuHhQr5srRy/wC5ExR9TpqCL8tDTbB9rMbEPDMJgDYpPH4/QMhU39QaRt6bdDdboujfF87HWqKxHDP0iRkgYmF4fxr+0j9yAHX3W3WtfgcdHMueKRJFP2kYMPpzpBxcXhlyeSxRRRXACiiigAooooAKKKKACiiigAooooAKKKKACiiigAooooAKKRcY7XYTDP3by5pf9qNWkk91UHKOrWFZ/iPbuWx7qFIh97EP4v8A8ab/APMVZCqc/hWSLklyb2oMZjY4lzSyJGvm7BR8ya5Pju0WNf4sUdjdIUWMfOzP/wDakckBZg5TO1v3jkvJ56s5J/pTVfTrplbuijqOL/SBgl0idsQ/JcOhe/8AHpGPdhWT7ScfxWOQRKWwUdwT3b5p3GvhJWyot98rNe29rgpLOt7AAWvY6XGlWI9dZGYt0J25a+Xyp6vpUVvN5+hVLUN8IzypPAWyGBjz8BViPxEkk+pqU9pcuk6FDsGHiT5j/qm2Nw4blfyvryJOvMb0ixvCg19LMelxt5eddt6Hp7V4G4ssr6hdX80PlnWVNGDIRrfxAjlflbeq74bICYmeK/L44yRscpN1FtbKwrJDh0sJLxsVO+moPqNumtW8L2nZfDMhGujpe3y1t9axLdBq9G+6PHqjQhq9PqFiawzRQ8UZLd5HoLXZTnQfiuFBWwtoyga701TEKQCHIvc3zaa7c9ulZZsepXOrrZeYNv7a+lJkxbtmaFmiiN+8Zz4NQbmNCDrc3zC2vnTmm6tN7Wr7C9+ijHeDOhweHnobXIt9fapgCbgkHQbaHy6aXJ+dY3A8ScqTE7sOQnS9xpqrop03+Ie4p7g+Jq+pUhrWZTqANr6aMvVSdbbVp1ayq14T3EpVSjyX3iDXylvwg228+mv8q8T4RLW1ubW5DrYXtrprXvMrjTzsdb+f/k15LAHQ+Wpvf/PanE2VEBwpAOW5t6ai/wA7aDz3qtHG0Td5G0kT/fiJFxyvqQy9CDV6PFXF7X8tR/lq9vM32rDmCDb+fKuTrjPacUzqbXDG/Be3uIWwniWZds8do3/4screoK/lrY8J7T4bENkV8sn+3IMj+wPxDqtxXK5ozzs17dD7eWx121qEzKQFdQ6j4lbXW+hsdvUHyNZ93SlLeplsdR/kdzorkHDO0U8NhFM5Gn7OX9qh1toWbvFHl4rdK1HCv0jRNpiY2g1t3gPeRX6soun8SgDzrMt0l1XxRGI2Rlwzb0VFhsQkih42V1OoZSCCOhGlS0sTCiiigAooooAKKKKACiiigAooooAKU9rEnODnGFv3xQ5MpAbrlJ0DZb2J52ptRQBwLD4tlHdxaopzEKMsyhtSHRrFranPqT153MGscl7SLI4+9fNtsQduW4ra9nuEQyQywyxRusU00aqyg2VZGC2vt4bbWpZxnsGrfuX2Ask12Atf4ZB+0XfmW9Kf0/UFX4ZIpnRndC6PD6akWt/gFRTQZbFbG505n2I3P9qVYnC4zCHxrIFGxI72O350GZf4x7VJw/joYftGAB+E6ZPZxp5b29K169VCe6YtKDXkXHkzXv8AZX7I/ly9qjw6qTz/AO+l9+lWWjVhYaEdK9YjDWsTlOwuOvmb+pvTSkuCBBFhrXytpvqPn525fWvZ00axAOtr/wCctr1HNFYEksCSBY7b20v7a1I630AsT5jXl7G967ydIpIwb23v8rf3pZiuFhgboQ3na59G125Uyj13G19T5Xt061LFqb39PU+h1qWcEXFMwOK4GYpFcDOoPijIIB6kf92p5BglxbqyZGyDXDE5DmF7st9JBb7JItWjliWzWAJGt76e312pHjeHXKsLqwPxXIJ3IN/OsvU9OhdmVez9/YvqvlW1ndHiTiix6WYON47Wa38rdduu9VpOKHxuzhJQM0UcalmL8mJ9AQdgQd9Bb1xOTEumqws9rd4wbPqNzbQnfTnv6p8HjThxZ4jc6s48ebXc2II+VYktDfSm+1mh/U12tKTwazC8ZRiTiE7k20dSWQ3FjcgAq35hbXemXdkpmzeE/C4IKEX0ynpWawvE4ZNRYi32SND18verN1zHKWXMNQp8J/Mp0Y7a79au03VrK2o2LKC3QxkswY3eJRax1JsNj5k/yr0sai3mBptob+Q5/wDmqEePF7SkAbZ9coPLMd19TcddhVnH4tITZmAtobEWPp5+e1egq1Vdy8MjNnVKDw0WcRiUUbC55a+uvSlkuMjNzbUk6AE7c/hsdL0ugxcz3aKFgDrmkORLA8jz21varMfCJXymSWw1OWK6i22huDqNze2tXqUI7EMMrYniKgm50A32v+a4A8jXjD413N4w7gDVhYLflq2VbdATTbDcDiQ3RBf7x8R+Z1J/y1XwnmNuZ0Nrdf5VKVjfGxHYp8GadWZlYwyt4QYtAot8Ti1pW1Bs4sANOZrrHYrjLYvCJLIAsoZ45QNu8jcoxHkCVzW5XrnEU62IGnO5/pretl+i3xYaaQfBLiZWj9BlRiPV1c+9YPUaYww4rH+xuibezNlRRRWUMBRRRQAUUUUAFFFFABRVDjvFVwsLTOGYKVGVbXLOwRRqQB4mGpIA3NZBO2k8shjAhwx5d5mkLDX4bFBm0vbXcVCdkYfEwN9S/jvGIsJBJPO4VEUk3O55AebE6AeZrLyieQkNipmvyTLGAOhRQ/8A9qy/HezCuyv3aM638Ul3zgixVybt6G9wRzFwVP8A6FWcHXHBtOzmFP6upYASOXlfo8jF2APkCbCr7gjQ6+v+a1zLAcbkwpAjYwgadxiCWiOtv2Uv2L+RvuNBWy4X2vhlISUGKQ/YksP+J2YX5gmmO3uWYvJ1SQ0f1IPT+tZji3ZWCVi6r3bneSGwufxp8L6eYv1rW90CBlII8uXt5VXmwnkSpvz29iP61GM3F7M60mcxn4XPh1zKQ6KbF4bsBy/aQnUD8h+QqKLH3BL2K8pIiGAt5r8SnbQXrpbYGzZiup3ZdD015+9JeK9n4pSWIyv99PA59dwx9b+lP6fqM63hlM6E+DNQkFVZGzqed82vrv7V6kvytcbWPpr6n+tfMZ2XmUlojnPMpZJPLxKfA566Wqhh+LOhyupLD4gAQQBtmRvF5jS4rdo18LBWVTiWcPmsdD0vbb+V6n7u5Nuht7b+nO/pU0XEI2AMbAE211IPQ+R/tUBmI1NtBf2/z0p1Sct0VcA+LINuWnIEcvqOtRzuL623J00/7/8APSvi4saAEe3ptoNuvK9RYrEXAGdbG4I+0dfTb3qSjvwGTxiJEuACL7nUaevnSySFCdNxzXp5a7bfOppowTdbMFvqRoN+tj02+tKsbxIs4UNmP3Yxmsb6aDb3q5KK8yDWSrjOEkPmBUHzBIPny1qPCcRdGIcZrb2HiA2vbnr6e9WooJZXVG/ZFlLAt4jYEBiBsDqOZ9Kj4twUxtCYyc7uULPz8BIB5a25aVj9Qp01ibxuvP3/ALGaJ2VvZ7DjC4ZZkLKwNt7b2vr79N6sRw91kYKZIgfGgvdQd2j56blPlzvicHxJoJe+jv4XtMmhB1t6E72PnbzNdSjykBlJKuARruDY3+RvXl5ys01icWbNThqIYa3EeG4hFLhZUxLIACY2YtlV4zZo2UX5gj4ea157LYwGKzOSEJRRazMg+EtfX4CvrVNMAqYxjIikPEzRsQLo4cXA3tfOT0zVX4YWaV1hRpWZy11F1HhUEZtFJuPOvQaK/wDEUbG8LhmVfV2ScDT4niOW1iLf9W3pLieMWub2XbcAdbnb2pxhOykkhJnYJ0UBm/8A5B9m9adYDg0ELBljBYfafxkehO3oLCrNT13R6ZYT7n8imOnnLnYyOAwmKxNljhZVY27zRVVfMZiMxsNNDvXWuBcbiw8KQDDTxxxKEGiSXAG/gcsxO/w3JpIcbm01O+vIelVsRiwBsT9PSvL63rs9TNPtwkNV1xgjoeA4zBMbRyKWtfIbq4HVGsw9xV+uLcS4pGuUPZix8K2ztffwixJPpTns9iceAzBzEn+nFMe9038f2l6BX0HnsIV66Ml4lgsW/B1CilvAeLjEITbJIjZJY73KOADa/MEEEHmCNtqZU6nndAFFFFdAKKKKAI54VdWR1DKwIZWAIIO4IO4rmHH+yziabuCCisv7E3+EopBQsbE3zCxNvIjaup0gnYHFTa6COJT+a8ja+zL8xVV0U47o6lk5jBxDEYVioZhfaOYNrprlJ19wWFP+GdropAFmBicm3j+C+/xX36H5Vqsfw5JEKuiup5EBlv6GsdxTsePE0LWB+wfEnW32l+ZA8qzp0J7EsSXBoJ8Ekg1UEH0IIrM4/smoB7lhGNM0ZGaM/wAHL+Eik6QYnCG6mWMDcLeSIjytawAHOy05wHa+6j9ZiBHKSLUZfMrv8s3rS6rnW8wZzKfIuw/EsVhSLlguupu8VvzDxp6sCBWjwXbUHJ3lkB5nVGubArIPDb116VZwrRTDPEyOp8iDb629j5Upx3ZyPVkBjYkkmM5b6blfhb3B3piHUM7XL8zmGuDYwY2NgCptfy1Br1LEDYttyIOh9RtXMo8DiINYm055bL84ycjdcpQ044Z23QHJOCjjQkAkepFs6j1Ujqaag4zWa3n36HVJGofD87bbf29PeqPF+Cw4hR3sYJF8ragqfwsNVNMcNxJJFzIysp5ggj5g29tK9l9Lcr7bj6aipKTi/QljJg+I9mWQ5oznItuQktujWySW00ce9J8TdT49+oMb6bjIfi9Vve9dKmhuLaEcr7fTaqGOiXKVmQNGfvqHT28vl709T1Syp5fv6lUtOpHPMTjoVAuXIPwgh2N+gXT51GkUj/u4SPJ5/LlZBc9bG1PuMcOWJkkXxYViEYXLd2ToChubJewIt1va4piYYkGhueQsB7aH66bV6OjXK6GYiU6+x7mWi7Mlx+3lJ1+C+RAfQa+ehJqXivCgsDrEBHYZkKm3iXblqL7jnTnGcXADKqi99+Qt/nrWdxuOBBJNiL2t8Gg5k68zyrtkbLIvyIKSTM/LxJ5JIpWRgYlF73sczC4U8xlq72kBmEEb6KXJ8jpG59elHD4pGjVIomdLC75PAco5MR4va9eGWYtfLltexyliNLHVtNRp8POse62imP8Acllsvy/Qp8QwUSWN8oKFQLeWq2G7W/rWi7AY3Mggf4l1j3vkPL2OlvSqfDg0TF11drhi3iJt68um1V/1zJOkgABDeMctSEb0FjG3qGrGv1kdS8RWMDmimozwarjsKgI7AOqMrMCAfA3gc22sAQf4RW1EKIFKIALC1t7eQ8h0FZfEkZQrAFSDe/NWHP61f7PY62GKOwvCWRmJ5A+EnqRY+9I3Tm6sRfA5qq8NSGLyXJsPnUEk49fTa+1Lxj3mv+rQlx/uMckfsx1PqoNJMbOFZhM0sxX4osMCqDY+Ni1yemYXB2NIxqcn79/cTwxnieOqCUXxsL3WMFiNNM3JfViKjwXD5cUFdnWKJhdQjB2cfmF1Uflv61RwfHYoC8UypFEVWTD5FIzxsB4bAXaQHl1Feex2PaKeSIRmOGVTLCrNfIQRmAA+EMWBygkCx61d+F2xbSBRXmbDhfAoYdUSzHdmJZz0zG5t0phZRfnbnS84hj5+nP0A/wA2qGfiaQ2aZwo5KTdiegGtLYlYyefJDTsq2XiMwBNpMNG5Bv8AEkjLf5Nb5VuawvYgtiMVJi1t3HciKPxKWJ7wsxygkoBa1ms1zsLVuq9FRBwrUWVvkKKKKuOBWZ4124w0GZVJnkBsUisbN5M5ORT0Jv0rGdveNYiXFz4Q5kjRFyRqxUy5kDd4xtdow10yg28JuCdspwrGJZY2tDKoC5W05WuhtYrf3pW/Udm0Vlmto+mfjJTslhP3+Q97S9qcXilRhnw4jdj3cErgsLCxMlluQb+GwHrpUnBONTJnEbriCzZ3jnPd4i+xIcDK4sLC67AC9qo4iAn4r+3l/LlVLEYJTuA1r25EHzBFI/1c3yadvQq5RzTLD+Z0XhHaeKRzExaGXT9lOArH8jXKv7E05YqTqLHnXIyzZcjgYiPkkh8Yvb4WtqfWmvCOPSx2SCbMANMPir3HRJN+n2hViuT5MO/S3ad4sidDlwoP9x/ljWe4p2VjckqMjanNHZTfqNj7ipuH9qYmISUNhpT9mS2UnyV9iem9PXe2/wA+VT7E1lFGzOaYzgE8DmRAxNv3sJyyAeToTlcet/SrXDe1co0kQSqPiaMWkX88J1vb7p1+7W+kjzDbN6GxpPxHgEM5BdfENmBKuvoR6VVOpS5I9uOCPBY2DEpeJ1bztuD5MDqp6GqnEOCqy6gMvkwvr5jmD1FJ+K9k5lOZc0tho6NknW21yLBgN7bdDXjh3aKeLwSDvrbi3dzgaasjWDjqvypSenlHeJxv1RVxPCJ8OxfDMyN90nfXkTo3PRwfUUzwPa8hu7xCMjeaA39Smtx1QsKccO4xh8TdVcBx8UbDK4F+anW3WvHEuAJKpDKrDyOo9vL2q6GtnHw2rK/U5h+QxwWKSRe8jYOPvIefkR5+u1RvICdVPRl1+m5+tY2Xs/NAc+GlZWG19SR93PYm23xhq+v2mnj0xWHIFwO+iUyajzVT/X2pyNlVi8D/ACOqXqNe1BT9TnCka2Xa3iJvr1pFj+IBdb5U5Emwv0PM3vpTDG4hsYiIveRRjxl5UsWYfDZSRYDU66aDQ1BhOCKrXAZ3/wB1zdhvfLpZfRQo9a0NF1GvRVtS3b8ii+H4jEvdSygZBlB17yQEa/hTc/Qdau4TgyA5nBmcbd5bKD5hBoNtC1zT+Lh19zff51aTIgtoOgpDWdc1F/hi8L5EYVRiV4cO2mdjt7enTnoKlkhTkB5eIA14nxYsdbW8/wCdJV4m8pK4dHmO110TTzc+G3pesfEp7ssz6FjF8HjOzZW30PzrFcdhVSczqD5XGqsCGPXwknoVFbvC9lpZRfEz5QdSkFxfo0m5H5ctJeM4CERdzBCkU3eSAlhmbKoFyW1zZlKHU/UWprTw7ZJ5ySUWvET8In7zDIWsWXwuOoNj13FTcMwiHEDOobMpZQ4DL3qLc6bElALHlkNZjsdirMYmJJP81IBt1Iyn3NauaI2ZVOVk8SW+8NQPQ7HoTV8o4k16mq/7tOR7w7iryyTRuADGEtbYxutw1vUMLfh9qzUcGMjQxkQoAWJmU53a5JLAFcqk+ZzWqWF2E8M6/u5YWDE+S5WTfQHxMOXOqGPkhldsnfYliRdFkbub7WNyEG2wpeK4X3+vAhGM5vEVlnhEkxH6i73kKySZmsP3eRwGPIBgFPl5VbxnEoIsQHGaRo1KKsZBXxEE3Y6C2UfOq0jTSoFlcRxWNooRYehO7e+nSvqYVVFlGn9v8Ndk0vfqbel6HOfiueF+pZl4tiJBe/dIfsxnxG33nIvb0AqCPDIPFbxfea5J15k3Pp715Mn0qpJiRqSbAcztUFJ8I9Bp+m0UrMVx5l8kZ+8R2ilFwssZyt6G2jDo1xWw4H+kVogExwzKNP1iIX085Yxqvqtx0Fc3jkeW3coX/G2iex+16C9OeFcHKNnkcu/MjRR5AC/13NMV3zq5f5Ces0el1HC39V73O4cPx0c8ayQuskbbMpBB9xViuNoHwhbEYYlXA7xkBskoW2ZXW+W5UEA7g2rruExaSIkiMCrqGU+asLg/I1o03K2OUeU1Wlenn2t5RU45wODFJkmQNa+VtnQkWujDVT1BrkuF7Iyy4VGV1xFrrIktg3eIxRij22JUkBvmK7ZWF7MQZP1mMEhosVODpoVdzKu+miSLtXbYprcjp751PMWcyfDSQHKjuhH+lMCedtAdx1U2qSLjIFhMndn7wuU/uvuPeuu47BiRcssaSp1AYfIj6istxHsbG4Jicp+B/EvsfiHzPpSM6Ezb0/V0trFj6fx/GBB3KsuZWFvMbbc6ozYMHfXzv6cr0Y7s7PhiXUSR+bIMyH1tfTqVWosLxVl0mXlpJHqD6gevIH2paVU48GxVqaro4TUl75QMZFGUeMf7Ut2FvIHceutXuFceaCwiYxKdocRdoT0R909jbpX2KRJQCtm87WuPbkemhqOfBC1hre+h5+tcja4v0Er+j6e3et9r+6NfwztRhzYSg4ZzpqbxH8rjwgdDlPStJ3lxewIP2hrpbfT+lcdOHyaKTHobra6n+E7e1qn4bi5sPfuWKD7sZDx894m2H5NetMRuzyYuo6bqaN5RyvVHWVb7p08j/Q1BxDAQzi08YJGxIswPmp3B6g1lOH9srqO/jtf/AFILsv8AEnxKegzVpMFxNJkzQukqjcAjfr5HobVesPgQymIuI9jidYmWVdwk18wP4JB4gepuetJo+I4jCmzF7bd3iN+mSX4T0DanzFb2KRZBZfCRup3/AM6i9ecUl0IZA67bXNvTeqJwT2aDt9BBgu0UUh7tgY5N8jjK3yO46jSr5RTvy+ZpLxHsrFKLRMF/AdVDea6gofylaTT47F4I5WieaPc7uV22YDP/AMlP5udJy0/+JHfzNl3QN8t9veo3RVtqNtP85Cs3ge1yyqDHHK1+QyEg9fECLHzq9+qYubXJHAhGrM2eTfWwFlBt539Krdcl8Wxz6Bj+IIgzOwVb23tr5DmT0qrhmxE4/Yw5E5STXUW/CvxH3y074d2fiiOcgySffkOZvbko6AAU0kOnmBUcx8jqh6mG4pgo8OYhMsmLmlfKkdwkOaxOovYAAc8xrQcJimALSsqXACwx27tB0awLOeZ0FrADmUvbc5v1VEOWU4he7a1yMquSbemnvUvAXW8ixzPNICBKzMWNwOnhQDyAHOr+a0/f8JHeOCgkU2GxEww73Xwydw58BVr37s7o+YE75TflvS3H4s4mUy4dHYoFzoB49VZZF5eMDIbc7U9xGWLFF5GBBhChVBLs2Yk+EDYC2vU7Um4hxaRc4hi7gMbl9Gcm3K3hU+5q+M2t2t8DOm0V2pl21ox2HxRXERTAOqhgGJBHMkkDnZc4PLQeWnS3ItfnzI2Pr0PnXPuIoyobF2vr4mJ1vfbYAnfLbc1o+ynFBJAoJ1W639NRz3KEHXnTEmpx7kO/0lmjl+FZ9dj3HhQzOrszBGukbaoqMM22gNnzb3po8IyjyPPnf0GgFLZCYm72+2ptrdCfFp5jf2NSS8QVnyxjvb75L5R+dth6a1TZFvdGn062EIuHDX65JmlVdB9aW4niig2zXbkBdm25AVe//wAZ2/evlFtRGLexJuf5elRYqWDCGwibXdlVmt1Yi5qhRWfU0p6lRW33ZQWGeU6DulO7Sb78lB/mRV3C9no1IaRjIwO7nS/4V2qu3EblJUctE7BSMwIGtgQQN77g1dnxKjc5iQND5GibkuNjlX95vueft+3AwjxH3QNOewFvKvkmM1BLeWwH9efWlRx+bYE8rG1rcqrYrGCOxkfKLhdiTryAA1PQVWot8DTpjFd09kalcWDr8IytdmtYi2nvatP2UwMv6jhNSP8A08Onl+zWszwXshPiwAY3ggPxSSjLKyncRpupIuMz2t5GuuQxBFVVFlUAAeQAsB8q1tJVKCbkeP6tqKbJpVPOD5PMqKzsQFUFmJ2AAuSfasf2WLmJ5yP/AHMrTlfuqwAjHqEVb+9Yn9JXCcQMXKZ3nkw037oK7hAMoBjyg2DA3O3iBvrZrScG7V4iGyBhMi/ZkGVwPIOul+hXlqanZck+17FFXT7LKvxIYf7o6SUG48/s/wBqiLN5CTqDlb5HT60l4d2vw8xCveGQ28MtlJJ+618rexp2TvfX+dRFZRcXiSwz5Eym4U2PNW0N6TcT7MwyFmMeVjrmiOVr+ZHwk+oNOi197N67j0O9eww/7/uP61wIycXlHMuKdiXXxQMJGHl+ylt01yt6eEUo/XZo2yyL3pG6sO7mA9Do3tYbV2OWO4/v/QilPEeExyjLKgccs246q24PWq5VQkaVHU7YPx7/AL/f+TnmHx0U3hU2f7jDK3yO46ivUuFB6Hz/AK9f50y7Qdj2sMlpABok2jAfgkA//a513rNZ54n7sFgeUU48Xojj4vrSk9O48G9puoRsXhZNLAR66+JdD/F5+96+RuVYMPj+8hySAb7iwb0uPSpE4ohsJQYmG2b4fZgP52q1NCLA+exGo+lVqcockr9DpdV8SxL1WzLPD+0Lt4ZVE481tHOD7WBP/H3p9wvizE/sJxiAP9Kb9niF9DYBx6j+Ksa+EudgfLzv0I1B9KgxETgiwDgG659GU7aMOf1pmGozyYep6JfXvW+5fqdTGNjmIRls/k3gkHp5+qkijEYew0OcDkx162P965/gu1M0dhIM6fdmF7edpAG0t98E9a0WC7V4Zh42MVxcd4Tkv+FhdT6ZuW1W+GRkyjKDxJYIMEnd8QcCwDxqSLW8QB+uUAe1adLDQnfz/wA+tY/hkhnxbT2bu7qik3GYLfUA6gEnToB51puIcQSJc0hCKdLsd/IDmT0GtZ18cz2IwLLYgDQan6VXlkvzt6eXtWdxPaAEfs0Z/wAT3jX5Wz/MAGkuJxjyXztmH3R4Y9fwg+L+In0qKpf/AC2NDTdOvv3itvV7IvceTDzyLmUymIGwVsqAtvnYMATYbXJ6VXfENYxKRGi6BIAFUdM1gTp5BaghhJ+W21htp/arLuF8O/p/TlV6nhYiblHRqa34/E/0PkGCtqLLe2gGp/MdyauNEoUhgD9fn5Uskx/Ibja1UTxF5G7uFe8I3sbKv5ntYem9cUXI0JpVpZaivT+ClxbC6G23LpSLgmL7mbyV7DfS5JK36Ellv0Fa/EcFeRf20tiRbJF4V/ib4nPyFZTE4EIyqqADVHHI5rkfyYX6im9O47xyZnVZSurU1HGGbDEzgrcWBGwtoR5VY7N4lVBhFha5XQXyk3tp5G49h51keH8XCjJIfF9hjoHFrA/mtoRvevWN4lkyOjAsJAQBrZT8VxyFrG/mBVrrz4THrt7GpryGT4RpJ5ExkjNIuqBSUTIfhZMp587k2I+f3hXEcqMCc9mYIzG5KgnL6+vPfnVbtNE0rxWLWJynKSDZluRfe3hBt0rzhOzypIixMc1xeIK8jOOii5B67edUvEo497GtVUqZ90+Fy874eMfb6/QrY2PNNG4AF3Aa2gJPwkja4P8APpTcRBnCNfOxASNQWduiqLk+d/6VtuFfo9lmytN/6eMWIHhaY+m6Rj/kfSugcD7P4fCLlgjCk/Exuzt+Zjdj86tjppTx3lVnWatP3LTrOfsc94X+j3EyAd4Uwy+VhLKfrkU+7+lbLs/2IwmFYSKneTD/AFprPJ/DpZB0UCtJRTcKoQ4Rh6nW36h5slkKKKKsFDxNErqVZQynQhgCCOoNZHi/6P4ZNYnaI8h8SX352cDoGA6VsaK5KKksMsrtnW+6DwzknFOxWIjQ5kWVLG+Xxj5WB18svvS3hvGJoP3bXjH+nISy28ke+ZffMB0rttKeK9nMNiNZIlzffW6v/wAlsT6GqHRjeDwPx6j+Iu3UR7l68MyvDO0kM5y6xyfce2bbdSLhh1F6eBvI3/zzrLca/RzILmBxMt7hJLK49GFlJ6+H1pHheM4vCsY3BfLukwYMB0a17dSG5a1XJtfGsHf6WFu9Es/Lh/bz/I6IHA81Ov8AhoWc8xfXloflsfakmA7UQSACQmEn/ctkJ8g4JW/rY9KbmLmhup9CD/eudonKLi8NYZ7dVYb28/8AyOVLuIcFV1IdFdfIgEfXY+lXwwNgR/nSvBmy636f+L7fOuApNcGG4n2UZFPckutrd3J4rD8L7j+K/rWbOCeBhkLQk/YcXQnoNv8Aib12EEW8Q39j/Y1UxXDEkBDAEHkw/wABrjgmPU9Qths9174OZQ8Ssf28ZTX94tyluvMfK3WmSw5xmBVgdrEfTzpvxHsla/dPa/2Xuw/ncfM+lZTG8GkhJYo0RGueK5X1Om/5l96Vnp/Q2tP1Oufnh/P+S5JBfYEadf8AP51Uk4cAdBlud0JF/lpf1BrxHxF1tmAkQ7PHo2/lex9j7UwjxaOPAwYeQNmBtc5gbG49Kp8cR+aquWJpP6keDlmUD/1MgHKwiNv/AKXr48rFs4uW1Gc3Z9TyJvlG2gsKmaRTawvz8jqOdzXlJwL/AGT60d8mRq0GnrfdGG5CmGPxN8zXoyKBoL266f3qvNxAXsNW8rXPy/vU2G4dJJ8RyDrqf7fWjA5KyKXif2PE+L3F9Br+H3qlHJJLfukZxzYaJ5asd/a9M2w+HikjSS7ySZsmYXHhtfoN+YqPj2OkRBLFoiH9opFrpzPqN/apJLb5ilmqfa+zZLn1PkfZ8XAnkBNsxjU5RbrzYfKrONxC4eFygARBcKoAv6f3pdxuMOEkQ/tY7mOxFuVw3RgB6V6/WEljufhYbWuCCOfXpQ3nDfBCNE25R8/J+/n/AKPHC8PM0geYqQLt4Xey3G2WwDDfW+4FLePtkZyNbAMbea2a466fWqfEIY4Yy8burLqvjJTotiSCCeVe8VxFZiVQhpXQrkjBY5iuUBQo1I8h5VdCLclJfsUXRjVTZCx42zznPvDHU/DI3DZlBRiGy6EX01H0rP8AG8DHFIsUOUZ4SH3v4nULlFiWfRrAV0bgnYXGTIveBcMlh+98ch/gUgDTmWv5it52a7GYfCMZAO9nbeaQLnA5KlhZEHkPcmnq6peZ5mzUR2wYbsz2GxGJyvPfDRCxQf65FrbHSK9zqQW12BrpnBeCQYVMkEaoDud2Y+bMfEx6k0xoq6EFFbFF+psul3TYUUUVMoCiiigAooooAKKKKACiiigAqtjsDHMuWVFdfJgDY+Y8j1FWaKAMNxf9HiG7YWQxN917ujDyJPiHr4vSsmi4nAsQUeDWxKi8LeRy/Br+Ehq7LXmRAwIIBB0IOoI61S6VzHYdhrp47bV3r58/k+TnWC7WRuLTqB+NNV/iG6e+nWnyoCPC1+lRcX7AwSXaEmB/w3KfK9x/CQOlZDEcD4jgie7Vni1Nk/aR+6AB1PVQPeqpRkviX2LPw6bd6pYfpLb7Ph/ng2CKNtj0sR8jpXrviNwbea3I913HtestwXtrHILTr3bA5c186e7WBXX7wFq04luAya32INwR61FfIpsqnW8TWCSNlI0sQOt+X0PrXx4gfU8udRBQ3iZCrWtcWDfNTqOn0qGXvUBK2lW+wsr/AC+FvpQVininZeFiXU902912J/Evwn1rH8e7NmIZ5owyD/XiuGQebC+ZVHmpbS99K6RFxIOSoOVxyYH+RsbVVmCAXZWi1vni8Sdbi3zLL70dqfIxVq7atk9vTlHPp8HiowUVknTQqxOU5bc2UENy5Co8NwSZ2UzOAup7uO4+bXuT0sN6e4PLFiHgDAwyDvoMrDLb/UVbaaNZgPxVeeMAg+t/O3T6Uncu2Wx6HS6l2Vpt+/frsU4sIkQyqoGp8q+ysdbXvpfS29QYnHqp259PqedKsRjyzEj0/wA60uaVdEpblbtPrGsi6vCwkU9AfEB6i/0PKl2J4jPMtsqxxstrE5mNxyA057knerOIRnHdoGZ3ByqoZmJ6Aakbcq1/Z/8ARtiXVO+K4dAoFtHltYcvhX3LelNVQlKKSQpqp6fT2NzlyuF5v9/sYzB4pjBGW0FgDfmSPLzv6097M9hcbiI18PcJ96UEbm/hT4jbbWw611js92QwmDVRFHdlAAkc5308ifh9FsKfU3DSJfEY1/XbHhVLGFjP2/gwnZv9FWBw1nkQYiXctKPAD+GP4R73PWttFh0W2VVW2gsALDpUtFNpJcGHKcpPLYUUUV0iFFFFABRRRQAUUUUAFFFFABRRRQAUUUUAFFFFABRRRQAUUUUAJeMdlcLiSWkhXvD/AKieCTp4hqfQ3FYvGdhsZhD3mBnMi7mJsqsdPZGP/D1rp1FQlXF7jFepsgu3OV6Pdf8An5HKcH2yyv3WLiaJwPFZTcdSh8Vr7Fcw61oMNjYpVzRurgjdTqPUXuD0rU8V4TDiUyTxrIvLMNQfNTup6gisHxn9Grqc+DmNx8KSlgw6LKvit0YH1qmVcl8y6MqLP+j+6/lfqNMSA4F1V/ow6g8j8vaqiTuhsrZv/jkOV/4WtqPUe9ZefiuPwf8A7mNxb7cg8NusiAo3obdaYwdpFmjJkwrTW2IaArf3k+tqgknsFmnnBZ5Xy3KPahFEmElCZG751ZSFBIdLXOUkHYa31qnj8czEhVI6k7D0FSxxTY6ZWSPP3ekccRuibDNJIdC2UnQn0BrYcL/R9ezYuQm3+lESF/ifRj7BfeqrKZWSwjV0Osp0tebd35I5wmGZnygNI51yICzeuVbny1rV8G/R5iJbGYiBPLwtLboBdE9SW9K6dw/h0UC5IY0jXyRQLnzNtz1NWqur0kI87lGq69qLdoeFfqK+B9nsPhFtBGFJADOdXa33mOp9NqaUUU0ljgxJScnlvLCiiiunAooooAKKKKACiiigAooooAKKKKACiiigAooooAKKKKACiiigAooooAKKKKACiiigAooooA+GkPFuzmDkJZ8Lh3J5tDGT8ytFFcOpjrCwKiqiKqKosFUAADoBoKloorpwKKKKACiiigAooooAKKKKACiiigAooooAKKKKACiiigAooooA/9k="/>
          <p:cNvSpPr>
            <a:spLocks noChangeAspect="1" noChangeArrowheads="1"/>
          </p:cNvSpPr>
          <p:nvPr/>
        </p:nvSpPr>
        <p:spPr bwMode="auto">
          <a:xfrm>
            <a:off x="0" y="-3841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solidFill>
                <a:srgbClr val="000000"/>
              </a:solidFill>
            </a:endParaRPr>
          </a:p>
        </p:txBody>
      </p:sp>
      <p:sp>
        <p:nvSpPr>
          <p:cNvPr id="77831" name="AutoShape 6" descr="data:image/jpeg;base64,/9j/4AAQSkZJRgABAQAAAQABAAD/2wCEAAkGBxQSEhUUEhQVFhUXFhgYFxgWFxkaGhgXHRcbGBcXIR0dICggGBolGxoYIjEhJSkrLi4uGCAzODMsNygtLisBCgoKDg0OGxAQGywmICQsLywsLDc0LDQsNCwsLCwsLCwsLDAsLC8sLCwsLCwsNCwsLCwsLCwsLCwsLCwsLCwsLP/AABEIAMsA+AMBEQACEQEDEQH/xAAcAAEAAgMBAQEAAAAAAAAAAAAABQYDBAcCAQj/xABJEAACAQMCAwYDBAYFCwMFAAABAgMABBESIQUxQQYHEyJRYTJxgRQjUpEzQmJyobFTgpLB0RUWJDRDVJOistLwY8LDCBdEc4P/xAAbAQEAAgMBAQAAAAAAAAAAAAAAAwQBAgUGB//EADoRAAIBAwEEBwYGAQQDAQAAAAABAgMEESEFEjFBEzJRYXGRoRQigbHR8AYVQlLB4SMzYsLxQ5KiFv/aAAwDAQACEQMRAD8A7jQCgFAKAUAoBQCgFAKAUAoBQCgFAKAUAoBQCgFAKAUAoBQCgFAUntF2sK8VseHwkZkLST43IQRuyJ7ZK6j1wo6NQF2oBQCgFAKAUAoBQCgFAKAUAoBQCgFAKAUAoBQCgFAKAUAoBQCgFAKAj+0PFFtbaa4fcRRs+PXA2H1OBQHJ+7Kzkk4r4sp1SrbyTXD8/vZ2UKgPQBF2HoNq1TySTju4R2itiMUAoBQCgFAKAUAoBQCgFAKAUAoBQCgFAKAUAoBQCgFAKAUAoBQCgOZ9/HHhb2SQganmkHlyRmKM65MgfEh8qkbbN7UBZewnZkWUTsZHkluCkkrOoXD6ANIAGVUdFOcVhLBltt5ZZ6yYFAKAUAoBQCgFAKAUAoBQCgFAKAUAoBQCgFAKAUAoBQCgITjPaFbe5tLfTqa6d1GDugSMuX04OoZwDuMZzQE3QCgNfiF4kMTyyHCRozufRVBZj+QoDgKSycTu4LiVfPeXMUccef0VnE/isudichCSeuemaA/QwoBQCgFAKAUAoBQCgFAKAUAoBQCgFAKAUAoBQCgFAKAUAoD4aA49d33j9o7e4yTFFNJZRgZ3cW8hlfc4GJH07c9GelYzrg23XjJ2KsmooDlXfv2h8KGG0BIFw4acjPlt0Zc8txqYj6KR1oZwYu663hu7x7mMAxWkYigIGF1yA+IQCM+VFVf6x59Bg61QCgFAKAUAoBQCgFAKAUAoBQCgFAKAUAoBQCgFAKAUAoBQGtxKYpDI681RmGfUKSKA/LvYLid3Nf2EXibC78QFgNyTqmycajqXV9W6dMaZN3vbqzw5H6rrJofDQH5w7dcaFzfXU4YNGp8KMjceHEDkg9QXLnI23qvVeZKJftVuwc394Oq9y3CDb8LjZhh52a4Yfv4CfL7tUP1qwUW8vJe6GBQCgFAKAUAoBQCgFAKAUAoBQCgFAKAUAoBQCgFAKAUBjjuFYkKwJU4YAg4PofQ0BCdvr8wcOu5VKhlgfSW5aiNK/MkkAD1xQHEO5Lh2viNs2P0UE8vX9bEYO3s/X3qGm8zkdG7io21Bc8Nv4s/R1THOK13jcaez4fPNF+l0qke+MPIwjVuR+HVqx104oEsvBwPgXCPtV1a2ajIkcGT/APUnnlJ9yAfmT71XpLek5M6Fy1CCpo/UCqAMDYVYOefaAUAoBQCgFAKAUAoBQCgFAKAUAoBQCgFAKAUAoBQCgKh3m3F0LaOOykEc00jR6sZOkW08xUfhZvCChumqgOZ9nz9hk4PdwKUjutMF3lzh3kI0u2ScnUZGB6BANuVcyzuZTuK1Kb6r08CapBKMZIuPf/xMxcL8MHeeVIz66RmQn80UfWumQkF/9PPDwftNyeYSGBeew0iST2OSV+WPetILHmWLmpvuPdGK9F/OTs9blc4z328Y13MForeWJTPKvTWfLFk+y6zj3BqOq8RLFrHNTL5El3Jdn8LJfyLhph4cGRuIVO7f13/gg9azCO7HBpWqb82y+9n+0cF74rWzF0ikMRk20s4ALBd8sACvmxg52JrciJegFAKAUAoCG7SdqbWwQPdTLGD8IOSzY56VXLNjIycYGRnFAR/AO8Ph14B4V1GGJCiOU+G5Y8lCtjUf3cigLTmgFAKAUAoBQCgGaAUB4eVRzIHzOKAjp+0dog1PdW6j1aaMD+JoCvXnerwqM4N2rHGfIkr59sqpXP1oCDn77LbUoitbp1PNtKrj5AtufyrV1IriyxC0rz6sH5HQeCcZhu4hNbyLIh6jmDzKsDurDIyp3FbFd6EhQCgKv2+YpHbSg48O+tSW9EeUQyfmkjKfZjQHJe1do8HCFCFlNlxB/DyMkKk8qR5znYalxnPQVxKbUNqyX7oL0wWHrRXib3/1B3LPFw1dYbxBK7afhZtMIVx7eZsfOu2yGMXJpLmWnuDiA4fKwz57qUn2wqKMfQCsR4G1Z5qS8To9xOsas7sFVVLMzHAVQMkk9ABWSM/NM7PxS/bQSWvbghDtqS2BwDj0SBSfn71Djen3Itr/AB0c82dJ72O03+TrNLGyDCV4cAx84LdMKXONxkZUNtjDHIKipim5JcWTvc9wv7Pwm2BTQ0gMr5xli7Eqxx+xoxnfAA6UMl0oBQCgFAcW70u39/bXj2sQSGFVQ+IroJHDKTkO+VTcMMac+U77igI7sv2msFfxZ4Lp5uZup8XRHTZ0zoHMeVRXMuqFzPqyWOzgWacqceRv8M7K8GvDLIkv2hpJDKxaYh11HOnSNLBMn9YZ99qrVbm7pYysYWOGTeNOlLmbHDewUsV07w3U1tbDBjW3mkLyE7kvrymAdgADkBc7gk7PajjTWmZczHs+X3EnwjjvFxPNGiJPbIdMc12PAdiMBseGvnXVqAOgA4BzVv8AMKcIJz49i1Iuhk3oZbHvQkF09pcWTtJGAWazbxwoON2UqpUAEep9qsxrwlBTzhPtI3Bp4IjvH71GjZIeHyeGxUtJLNC6FeiqqSoN99WcEcvepoYlwZvSpKct2TUfEord4vE7hj/ppTRsPCjRQw/FtzO3/m9RVqjp8Fkv2Wz4XMpR38NeT9T0O1vE+vEJ/wAlH91V3dvsOpH8PR/VP0PY7XcR/wB/uPzT/trX2uXYSr8PUf3S9DXuu0N9IQWv7wY/BMU/6MZ+tPa5dhn/APPUP3S9DTmvbl/0l5eOMEYe4kOx5jnyrDu5dhlbAt08tyfkaLcKQ/EGb3Zif7619qmWVsC2xrF+Z6i4TGDnSPrk/wA61lczfMmpbEtoSzu+epuLCB0FQOcnzOlC1pQeVFeR8mpEzV4kp2U7STcOnM0I1K4AliJIWRQeY6LIBkBiDzIxvVyhX3fdlwPObT2SqydWlpLmuT/s/QvZ3jsN7As9u2pG2IOzKw+JGH6rD0+oyCDV88k008Mk6GCC7c7cPum6xwvKv78Q8VP+ZBQHN+1ri5teLgFSG8K5j07gxG3hZJBj8Riff1BNcO8/x7Ro1Mccx+/Ms09aUl2HJuJ9oftS2MbAj7LB4ZJ5NpdmXA6eTQD64PtXalwNLfHSLJ+jO6G08LhFoDglkaQkddcjOPrggfStiFvLNHvo494Fj4CH727JhA6iLH3zY9NJ0/1xWG8LJtCO9JIr3cnwVR49++yqDBDnloXDTP6HJAUH9hq1gsIkrzTlhcFoiG4HaycTnSWfUz38pdxnHh8PhYHwxuMKzaFODuGzuc5s43affL5f2cZTde8cf001/wDT+i9Wd4RAAAAAAMADYAdB7VCdM9UAoBQCgNeaxjdXV0V1f4wyhg2wG4Ox2AoCAuu73hsnOzhU+sS+EQfUGPTj/HegKxxfuatXJaGWRWPJZVSZMem4Ep+fiZ+m1DOSsydgb+ybNvHJzzrsrjAPs8M5xj2BYDFRzpRnpJJkkZpdqPkvbbiFjgXlu0ig4ZpImt3z++NUDbYxgjP1qhU2XSl1cr5EiuGu8lOD95XD2y7o9uzsNbtFlXYDSMyRg6sAAZONsfSnV2dXxhPKXL/skjXh2YNqfs7w/ik5uXlFyPDVERZfLGASScKQ2Sc7H32rTp69tTUFHHf96GXCE3vNlf4x3U+LMVhaOKAtJKZNIMgkfZYVUAAQpgYGR8Te2LNPaaUMy63Zy8fiRu3edCo8S7F3dvIbeISzSjXLrUfdGELsPMM+KSOQJG4Ayd6txuKFSKm8JPzySwubql7sJs1OK2F1ZrG1zESkkaOHVWwusEiN8gBZBg5WtVClVb6N6p/fwOnQ25Vp4VeOV28Gay36bZJXUMjUCMjOMg8iMg/lWkreaOtS2xa1MLex4mwrg8iD8jmonFridCFWnPqSTPeo+ta4Jt+XaBIabqCqSPviVjdNlVZ61g86xho26SMtGeWA6VssmkkuTJbsr2jm4fN4sPmDYEsROFlUf9Ljo3TkcgkVZo13HR8DhbT2XG4TqU+v8/E/QnZ3jsN7As9u2pG2IOzKw+JGH6rD0+oyCDXRPHNNPDNPtzBavZS/bmK2y6WkwxXUFYEJtuctgaRuTgChg5X2Y7TpfcVmUW4ghkshFFGQAWSNvLnBwPKzjA5BQOmTxNtr/BGrHjGSJ7WacmjjfgmNpFbmgZT886P767OcpNczWnpnwZb7QXAiSP7ZdhABhFmYIu3ILyGK5872Sk0kjh1NoTUmopERLeucL4kkixDwLcO2rSW+LT6KP5Yq5luK3vFnYt5uNLpZ6P7/AILBwri974KcHimUxTZDeQAxRli8gDDcqRqzkHY9M1vbSdZ6IoSvlGjOtJaLh3l87r+09mb6SIald1W3tcoNBhhDHAYHOXJLbgDyqNzVirPelpwWiGz7d0aXvdaTcpeL+nA7HUReFAKAUAoBQCgFAKA8ugIIIyDsQeRHpQFJ7f8AB+GQwvd3aGPSoXVA7RSOdwqgIyh23OM52z0FBk4DfR20rZ4at60mrOJkhypJyX8SIgqQQMDGBvv65UXLRIjq1oUo702kiV4d2m4nZlFmnlVT8PioJ1P7JbOsdRgHOMVWrbPpN+9DU2tr6FbSlPJaeFd6kpKrJDDKTtmGXwznf/ZzDOeXXofUVQqbKi+rJovKtJPDRJcQ7W8NneF76KeJoWLR+PE+jUwG/k1K/IEZ5Y+dRRs7mimqbWoc4N5kmTsFvw68WQQPCxkiMRMLLrVNzsu+gjWTnTzNVt+5o43s6PPczfFOXAqtv3NQBWBuZdRkyrqAMRf0ZGd2P4vYYHPNp7WbfV0/k0jQa4MrHGOwV5aRk+I8zFlWJYYmk1bZcuf9mo2AOSSc7VZp3NvVfBLtzoWFeXdJYU38yPueA8RhaJJbbLSkLGAy5ZiusjGrbAzkkADFZSt5puMuBcp7buY4VSKfoaMV4DGJCrqhJUMR5SwGSuobZxvg0lbSXDU6dHblvPr5j8jLFKrfCQfkahlCUeKOlSuKVVZhJM94rUnFASnZzj89jOJoG9pIyTolX8J9GHR+Y9xkGxRruGj4HH2lsuNwt6Gk/n4nZFv7PtBYTQhmViAJIztJDICGQ4/WXUBhhswyPUDoJ51R46cJQk4yWGcc7N8AnUQ3dtdMkoDAiVNQU7pIuD0yCMEdK5F1dUsyoVYZWhxKm1la15QcOHNd5BcY7IXut3ZRKWJZmjI3YnJOnY5z6DFWqN/bNKKeMcixS2rbVP1Y8fvBv6brSR9kmDY22yM+tVtyhvZ6RYKO5bb+elWDQ4VwG5VtTW0xKg6QdKjUc5OSR7etWa9zRlHdU0sly5vKE4biqRXaSHDuD36ifTAEknGgytIg0R486KoJPm8o1b7D61tDaFtSjuxl8yCpdWfuJzyo64w9Xyb8C090PZorxUm40F4LbxFCclZmCKdsZIXP9oelTUKsKsd6HA6NtWhWhvwzjJ3+piwKAUAoBQCgFAKAUAoDkffzwyd1gmw8lrGHEqKCRGx+GYgcxpyuT8P9ardjUo062a8cx4f2aVFJx916nKOGEwnxLVwMjcHLI49GHMf3b16WWyLetBVbOWPVfVHNuEqsejrx+vwJ6S/jv4jbSfczk6lU7gldwynbI57c+fpXDr05pujVWJL70OVC3qbPqq4h70Ob5rP07Spm3WHxBOmZEOHB3znkR6gjr7VSwo53lqe9sK9rVtnXfvP6/eDBZmSJ1UyPErZIVXOM5GFI5enMdKrVt6EcpCjaLpoxrvdUuH0N6S1yQSI2I3GpNJz+9GVJ+tVI3Xajp1dgP/xz81/KJay7U3sC4Sa6VhjALpPGcY2CyDUi7eprEoW1TrJHPns68p6brfhqiXsO+C5iOLqCOQbfBqib9o76lbngYxyqCWzKUtYPBUlUq03iaLhwrvV4fNs7SQk7fep5f7Slhj54qlPZleHVwzdXEHxN237NcOu7hL2Pw5SFwqp4fhZyfOyquWcEn4icbbbDGJXFzTh0b07+Zno4SlvGtxXuys5U0xr4RNwJmZRlip2eIHmiEcgORAO9Zp7SqJ+9rpjHf2joUtY6a8Sj3/YxhxBbK3eY5Jlkldfu4oD8KqCCXYYI1asE4GBgmr8a8JUOlml4c8/fIlp3t1TluQm/jr8zDxPsTxG3Dt4aTKsgRBHkyOCRpk0qDhd8HOCD7bnSFW2qNJPDZdhti7h10n8/v4EBPK8Shp4ZYgWKgupGWABYYODtkdOtS+z56jTLtLb9J/6kWvUzcL4wYpkntpgkyfCfUdUYH4kPUVtT6Sk9VoYvPZL+PuTSny5fBll7CcWMonjZNDLI0gUZICyMW05OScHPPmCPeuftWl7yqrmfLtv2kqVVTfg/Ff0WuuQefFZAoBQGfufBbiPFWJzp+zoPYYkwB7eWvVWSxQhjsPb7OSVrDHYdZq2XRQCgFAKAUAoBQFG72e1r2NqEt2AuZyVi/YUDMkm+22w36uOeDU1vb1Lip0dNZZlJt4RybhfeNxVl/wBd3BIYNBCSD89PKutY7HVynmeGtGsaos0bbpFxxg8XPbXiOoLNfzCJzp1IIkZW5jzBAQDjmOVSXWx6dtUi5ye49M9j7+41urd0llaojD2d06mjmk1k5y+GDHOd9tz7+9X6OzZW/vW9Rp+j8Uc+TUtJI0bpP1LhNJ6N+qT6q3Q+xxU869GuuhvoKMuT5fB8iDo5Qe9Teho8UtpARI0jSBcfESWCg53P6wyT+dcfaGxqlCPSwlvRXn/ZNaV4Rkko41zjl5HriUqSIujzMWGnHMHr/CuTUalHQ9Re1aVelHc1lnT+TJw2dyzrIcsDyx/H5VybqkocEdDZNzWnOdOtLLXIkNJqnk7263yPjR55jPzrKljgYnRU1iUcmu3D0zkLpI3BUlSD67VLG4muZz6ux7af6MeGhq3fCC5zrYn1bcn5nmfrU0bztRzav4dT/wBOT+KJbhPaTiVkfu5jImd0kJdfybdf6pFazjbV+sjn1dk3tDVLK7voWzhvfMVIW7tSPUxN1/cf/uqvLZcZLNORSlVnTeKkcFy4R3h8PuMBbhY2OPLN92d+mT5T9Cao1Nn14csru1N414M3ZOzNvLdC9k1SyBVEWogxxhdwUAA31ZbLFsHlitFc1adPoo6dvazPRxk97iRl93c2UghUKyRwrIERSCup/wBdtYJdgdxkkbAEEbGaO0a0c51yYdCLKlB3aM13piSW0t4k0mbxdU1w34wAxVBkcttsbZOBclfwVLMsSb5dhXlbKp7rWneSg7IcSjeJUu0lUq3itLGulGGNAABDtq339t6rOpZ1E3KGOzv/AIOfV2Fbz/Tjw0K7cdpbuGSNJrQlpWZY1GpJH0kLrCEEhSTtn0O+1S/llGSbhP5YOXU2BD9MmvFGWy7eWrkB/EiJ5F125kc1J2yOZFV6myq0dY4fzOfV2LcR1jhljtbuOUZjdHHqrBv5cqoTpTh1otHMq0KlLrxaJLuTjLT8Um5Bp44wvUeGH39N9Y26Yr1drHdoxXcj21lDct4LuR1SpyyKAUAoBQCgNfiF14UUkmln0Iz6UxqbSCdIyQMnG2TQHNOEd88cys32C8KhsZhVJumRkZXTtn1rSdSEOs0iOdWnDrtLxZz/ALxu0gvuIRyLFcQqLcRhbhPDbUHZmIAJBBDLvnp8q7v4dq03dcU9HjxLFpUhOWYvPgVi5hKt4kfxDmPxD0+demvrOcZq6t+suK/cuzxLklKEt+BuqySx+qsNx/5yIqeMqN7Q7U+Pc/qi6nCtA2OD3+kiCQnUP0bH9deg/eA298Vy7eq7ep7LV5dV9q+pwbm3dOZLTQq6lWAKnmDV+pTjUi4zWUVc4eSBvOFyQ+aDLp1jJyQP2TzI9v51zdy4staPvQ5xfHHcJRhPjo+0hPtcYlVlXA04O2CrE9fpXEv61vOqp0Y7qxqsY1zqdHZlXoKm9U1++J7v0LS5i+IJkkHn6CufVipy0OrdKU7jNu9Usto3+FXQZBuSRsc8wa4txTcZ8D0myLyNWgk5Ntcc8f8Ao3qrHaFAKGBQYRiniBG4BHoRUkZtFW4tqdRe9FNEfNwqNuQ0n1H+FWY3M1xOLW2JbVF7q3X3fQ9iW4hH+js0bZBLQyPHqAGN01ac5AOR+VTdLSqdZHFrbFuafU1Xc9fItHBe9u7hwl1CswGBq/Rv6ZJ3U/kPnVeps2jU1g8fIoudWk8VIv4l5se86yc/eCWEbeeRA0ZJ6a42YfnjnVGezKqWY4ZuriPMsvCuOW9yM280cnqEYEj5rzH1FUqlvUp9aLJFOMuDMVpwCJLmW6wWmk0jU25jUKF0J+FTgk+ua3ncTlTVLgl6mFTW9vGzccKgcYeGJho0YManyAhgnL4cgHHLIrRVqi4SZs4RfIocHdoJLq6nk0wK+sQJbO40knaZjtg5wdA8vttv0Z7RShGK17c/Iqu1U8qSWCV7K8C4jw5WWG4gkQrrZJoyzPOcmT7waWCscYZi2M/CcZNhbVprTD/o19laWhLTd5JtPDHFLZrfXsJYnWaMkDLbDEi4/dPzPOr1G5p1s7jzgilCUeJb+DcftrtS1tPHKBz0MCVzyyOa/UVOaElQCgFAKA8TrlSMA5BGDyO3I89vpQH5b7CXUlhdtBcKU1v4MisMGOUfoyd8YOSM/WuftCh0tPTjHVfycratt09LTrR1X8nTOOcNW5geJseZTpJGdD48rj3Bwa4FtcSoVI1E+DPMWlzKhVjNPx8DlUkMkTtDMNMq8/Rl6Op6qa+1bD2vTvqK195evefRrS6hcU1KDNd8xsXUbH9Iv/uHuP41JdUpWlT2misxfXj/AMl3rmTpulLeXDmbNxCsqgg7jdGHQ9D/ACre5t6V9RUovvi+xlmpTjXhp8GSfB+IGUFXGJE2YdD6MPY1Vs7iU806ixOOjX8rxPP1aTpywyRq8RkbxPgyS+b4JPxr1+Y/WFc672dTre8tJdq/k2jLGhW4LSS1ZjKuEJxrG655j3APyrzVS1rW0m6i04Z5HW2bdwpVPe4P0NZ9WTKhKxs++OZGfjxVCrT3k5NFhSqRk7im3GDlrjs7SdilB6g/WuJOLXI9xb3EJpJPJlqMtihhtHhpQOZrdQk+RDO4pQ60jWk4lHyDA+w3P5Cpo203yObW2zawXXT8D5JKykBo2TJG8uIxvjfzkEgZGcDqPUVMrSXNnNnt+gurFvy+v8Gxw/hV9dE/ZLYyp0kUMI89RrfSpIOR8x12JmVnEoz2/Wed2C9Txx3s1eW4H2yWC31LqCNKC5GcfBEHf13xjY71LGjGHBHOuNoXNZYnLTsNrg/Yy3cLlr26ZhkCztWVBsd/Fn05Xlvp/nUuClg2rjuvvXYNa2s0QG+bi4g1k81IChdBHvnc+1Z3WxuPkZOL8W4vwl44ri4cZGpThJkdcjIy4DZGSDk+mMA5qpUsaEnrFG/STjzJ7hHfEgVRdRajgZaAnOfdHC4/qswrn1dk56kvgyaNz2ouvDu29jMdIuFR+WibMTZPIYfGT8s1QqWNeHFZ8CZVoPmWEHrVV5RKV/ivZGC5u4rqYu5iUKkRI8MEEsGxjJOT64OB6Vap3k6dJ048+fMilSUpbzI7iXdvZySpLGJLd1cuTbto1E4+ejGNtOMaj61LT2lWgmnr2GsreL7iLXjHFOG3Ygi8W/idsxxyamZYiT5muMAK+rIwQwAHTbPXoXcJ09+Tx2lWdJqWEW3s/wB6lnOWSfNrIrtGfFI8Isp8wWb4CeWxxzHOraafAjwXmKQMAykEEZBByCOhBHMVkwe6AUBxrvv7H5J4hEp3VUudP6uNo7jocrsrfs45YJrSab1X33EdSLeq5feCI7AdpmuA0E/6aIDfP6ReRb94HGT1yDXn9o2kaf8AkhwfoeX2rYxo4q0+DfDsJPtX2eF3GNOFmTJic8geqn1U4wf/AAHTZm0KllWU4sr7Ov5WtTP6Xx+qOaRudTI6lJEOHQ8wR/Me9faNl7TpX9JSXHGq++R9CoV41obyZgR/Bb/0mP8AYY9f3TVecXs6rlf6Un/6vt8DeE3Rl/tfobsqlWEqfGo5fjXqv+Hvipb61cmrij14+q5r6El3bKpHeXEnLK6WVA6HY/mD1B9CKW9eFaG/E4DTTwzPU4MdzCHRkPJgR0/PfqOdRV6Sq03B8wngpUsMkR+zZBJGS3opySB/5zJFeKr0KlCXQvidm1ua06fs8Ofy5o2OC8Jbw/EM9nCDq/Ty4fAbSfIgLkZB/V33qhOkp8WYtbudq3upZ7+PzNlrOZlzGzyebGqK3fwguRkmSbRp21HdcbDJGdo1bQXIsz21dy4SS+H1yYp4YlxqlZznBzPGo3PPw4fFOAP2s+1SKnBcEUql5XqdabfxJK17M3Esh8Ph0ugEYZYZCHXK7a7ryjfmQmfLjkTUmOxED3nxLBLwCWLDTfZrVgfIt5fhRgYC4jtETzBWPXGGOee+cGMEdJdW0bsYruORmGCllwxGJ2yD4s+674zjPKmDWU4x1k0hqllP6DiEy76ftd6UG+xyiqpA25BvTmKkVKb5FOptO1p8Zr5/Im+zyPa7wWdhAx5u3j3D4xuPO40525Nj2qWNtPuOfP8AENCPUi36EpccZ4i/O+CbYPh28QB9/PqIPyIqT2Z/uK0vxLPPuw9f6IO64NNKSZr+8ck5I8XC+2F5Db0p7KubIpfiKq3pFepjHZG1J1OryN1aSRyT6ZwRnbb6VsramuJUqbcu5cGl4L65No9nrUjT9nix+6M/nzqToKeOBXW0rrez0j/jy4ENxXgUEQH36xrtiOfTKuw2ChjrX6GqtShTXB4O3ZbWup6Sp73elj+vkRnAuISo6i2N1Drk8ONrbU8DyE8hHIBnfJxknntXPqUYz0kkz0sKnPVF74X25vIm8K5gFwcZ1RjwJ8cstBIAd2HMAD54rm1tmQesHju4oswrS4cS0cC7b2l03hh2im3Hgzr4cm3tkg7b4BJqhWsatLXGV2oljWi3jgWSqRLlFC7Y8f4Y2mKRTdNFIJfBtxrXX5gTIR5OerUGOd9xXVtaF1rKOmVjL+8larOnw4lC7sk4iLyA2X2j7N4y+IoJaLwdfn1NgRE6dXLfOcAGu8Uj9O0AoDHPCrqVdQysCGVhkEHYgg8wR0oD8t9tOEzcG4kTECqZLwMd1eE7BCepHwkHfYHqDUdSlGpFwlwZFVowqwdOa0Z1Lhl6s8UcqfC6hh7ZG4+Y5H5V5GtTdOo4PkeEuKLo1HB8iC7ZdmvtC+NCALhB5egkXrGfpyPQ+1dXY21qlhWUk9Pv0OnsracraajJ+6/T+u05+MMCGGOasrDBB5FSDyIr7Rb16F9b70dYyWqPfQnGrBNcGYrGQxt4bHKn9GT/ANHz9KoW8pWlb2ao8xfUf/FklCp0b3JcOX0NnxGgbxEBKn9Kg6j8Y/aH8ajvKEraftFFafrj/K8CC9tc+/FeJYYJg6hlOQQCD7Vap1I1IKUXlM47WDOcMMjmOfv71ng8cgQvHeFmTTIhCyIDjYnUv4dvr+dczadi66VSD1XyJqFaVKalHiiv2XD3kAzDKG1PkiTw0KsMHIYEg5IB07FVAxnJrzdKwuKr92D+OhJOabbfMl76d4sE2sGAgUzS+JdFef6sraFG+fg/nipp7Nq0pLpdI85cUjXf00NiDjl2E+6uRHkYzBDBENuWPDQEfQ12aewaVSlvU6uX8MFZ3coyw1g+23aJWOm+nvdRxnXcStG2Oo0EHGwrhVLf2ee5XTT9CtcyvpLNtJNdnP10LBZcGsyA8UULDowAYfmc71NGlTaykjzFe9vYtwqSkn5EpGoUYUAD0AwKkSS4FCU5SeZPJ6rJqKyBWM4CTfAjZuO26tp8VWbkFTLsT6YXO/tUUq8FzL9PZd1U4Qfx0N20tr6f/VrGbBI+8uMQJyzqw3nYfIVXnfRXA6lH8PzetWWPAm+H93V5Lvd3awrv93aLlt+WZZBkEey1TqXsnwOtQ2Na0td3L7/vBNWfd1wqzVpZIY2wMvLdPrAAHM6zoHzwKrOpKR1Eklghe1Xaq2ka2fh2q6ls5lZYYIZGjdXUxMmtUKIwViQd+XL0kpxknqCXsbE8XLninCxbiPQIWaU+KxOouA8ellUbbZwdXXfEpg1ON90cMinwZpBjOlJ/v4x+yCcSqPcPke9YwbbzOcXPd3xlpRb4kSJ20sy3LPBgjLMQW1afZhk4xvWNyOc4RjLOm9m+6GxtwDOPtUgOolxpjzjG0KnRy/FqrYwX+GFUUKqhVUABVGAAOQAGwFAZKAUAoDn/AH09mftlgXQZltiZVwNymPvUHzUasdSgoDmHdTxYaXtWPmUl499ihxqA+R839euHteg9Kq8Gec25bPKrLwf36HQ64h50qPbTs6ZM3EC5lAGtB/tVH/yAcvUbelem/D23p2FXdk/dfFHoNjbUdCXRTfuvh99hQWCypsdjuD1BHI+xFfWJxo7Rtvdej4Pmn9Ue1aVSOUZrG6LZR/0i8/2h+IVBZ3UpSdvX669V2os0KrlmnLj8zJZym3f/ANFj5h/Rt+Ifsnr6VTqUZWNXfj/pPiv2vt8Dn3lpu+9HgWMHqK6GU0cw96c8ufp/eKxnGjB4rcwCKw4p6Ai7jgiE6oj4TfsgaT815H6Yqi7FQe/bvcfdwfijZve0lqRd2rJ5Z4xp/GBqT69VPzrMryL/AMd7T0/dxj/RD0TjrTfwPXDddu2u3fynnGxyjD+4+/8AdVarsOL/AMlrLjy5PwZXuFTuI7lda9vMt9l2jgcfeOsL9VkYD8mOAw9x/CuRUzSluVVuvv8A47UeduNlV6b9xby7V9DPDxLxnEdpFJdPnBEIyi+7SHyKPmar1LqEe8lttiXFXWfurv4+RMQ9iOLTEB5LW1QjcrqmlXfljAQnHv8AKqc79vgdyjsK3g8yzL5eRNW/dHbtpN3c3VzgeZS4jjJ9dKDKj21VWlcTkdKla0aXUikTY4hwrha6BJaW+kfCGTWQM8wMux2bc5Ofeo8SkTkNxDvctAMWsc902+NKGOPPu7gaR7gHnVilY16r92Lf328DDkkV7iHeFxCYYjEFqD1UGZx9Wwg6/qmu1Q/D0+NSSXzI3VRSeImVjI94r8RDKdAknlRonwfOqodJGSPKB0wMb1rdbGqUVvU/eXr5CNRM7L3MXSNwqBEYFotSSgZBV9ZbSQd84IrkNY0ZIXmgFAKAUAoBQCgFAfCKA/K3a/g8nCeIEKd4nEkZ/HAzHRnAHLzRtgfKopwU04PgyCpTU1KnLhJev3qdV4derNEkqHKuoYfXofcHb6V5KrSdKbg+R4avRlRqOEuX36myRUZGc87c9njCxu7dSVJzPGo5esoH8/z9cet/Dm3Z2tRU58Pn/fZ5Hqdi7UeVRqPXl393iVSdNYV4z5hup9fUfWvpV3RV3SjcW795axf8M9VJbyUocTas7pZVO2DyZT09vlW1pd07um4yWHwlHs7S5SqxrRw+PNGbht34DLE5zG36NifhP4D7ehrnpOwqKlJ+4+q+zuf8HIu7V05ZXAsCtg5HMV0eKwUOBuPCHXUux6j3qJScHhmTU8M+h/Kpt5dpg+rCx5A/lWHKPaDJ9iYjkPkcVG5wawwQN7wMqSYCEPVD8B+X4T8qp+z1KL37SWP9v6X9H4GZbstJlamk/wBKj+0oVQPHrQ53j1DXuuCQRq3Xf0rzu1LirXrOVSOHjGCalBRjhanc7nvWtIV8Lh1rLOqjCaEEMAxtgMRkAY/DXNpWNet1Yt/fkSOSRWuJduOLXGNMsNovpEmtj8y+f+XFdej+H6r1m0vV/fxNHVRB3EM0uftN3dTZ5hpWC9f1QcAbnbpXTpbCoR6zb9DR1G+B8t+GQx/BGg98ZP5neujTsren1YI0cmzPJMq/Eyr8yBy+dTOrThxaXxRjDNSTjNuvOVPoc/yzVaW0baP618zO5I9PeuVDRW1zKpbTqSGTTq/Dkjn7VUq7aoR6qb9DPRtln7jruSXiN06IyQiBVmBxvMH+6JHPVp8UfQ56V56+uIXFXfjHBNFYR3GqZsKAUAoBQCgFAKAUBzbvs7LrcWv2pR95bAlufngP6Vduq/GD00n1rDWUayWUc37s+L6HaykORu8LeoPmK++QdQ/rVxdp0FOKrR+J5/bFspwVxHwl9+h0YGuImedTPjLTA4PQ5t2v7Oi0bx4R9wx+8QcomJGHX9gnbHT5YA91+F/xA6VToaz0f3n69p7DYu1nUfRVXqvX+0VueEhvEj+Icx0dfT5+hr3l7aPeV1b9ZcV+5dh6Npxe/Dj/AAbalJo/VW5g9D/cRU0ZUb+hwyn6P+Gi6nCtDuZs8HvWVhBKcnH3b/iA/VP7Q/8APfm28p29T2aq8/tfauzxRwrm3dKRPQTFTt9RXQlFSKxuLfL1BqB0WMg3y9AaKjIZMD3jHltUipJDJp3Fwq7uyj3YgfzpOrTpr3pJGcMjrq/tXIVikhz5QFMhyPQAGufcXljPSo08d2TKjJGy90VXPhSKoxvIFhXflgysud9tqhltq2gsQT8sGejbMU12wBJksohn9e6SU9N9NvrPt/E7VUqben+iC+LM7mDCZlZNZvJGUDJ+y2TsNIznzzMgBwrHPt15VTqbXuZ8JY8EZ3V2GeC84UsZlk/yhcfsyXNvH1IPkSTxB0OMdAeVU5XNWfWk38WMS7jJadp+G4LRcOsYvN/+VJPOx3AzoEbcwTtq6fnDkOMubJRe2EujVaPbxRjKloLKKJFGoYAe4lUHnt5fmKZG4uZXuK9rITd+JeQzXxUg4mu4jF0+FIE8Neu2pgeZG5rGTZR00Lh3H8Rhh4heQLlUucPbZDAMsZdtILAEkI/10k+lYNkdzoZFAKAUAoBQCgFAKA8yRhgQwBBBBB3BB2I+VAflntdw08OvnWLObSVWTOfNA2HjBP6wAOg+u9V5QTbg+EvmVJwTlKnLqzXrzOqWF2s0SSp8LqGHyIzj59K8rWpunNxfI8VXpOlUcHyZtL6VGtdDRa6GKeEMpRgGVgQQeRB2IPsRWYycHlcUIylCScXho5d2i4CbFxpy1u5whPOI/wBGx9PQ/Ovpf4X/ABEpJW9Z+D++XyPc7I2rG4juT0kvvJCTZibxF3U/pF/9w969Ld0p2lX2qjrF9eP/ACR2sulLfXDme7u8jZMnXjmrBG2IIGoH2Ygc+uKqXm1bCvS3ZN92mqfajetcUakcMcO7V6VImBYj4WXGSP2snn71zrbbThFxqrPY/qceVPsNi57U4GVRMldQBk1E5xgYQEKdycEg+U5wcZ2nt5/ph6/0FS7WY7rj46XDf/ytxsPnJIN/oapVNsXMuDx4f2bKmjDZXcsh1eFdzqFIAWRlUty1ERx8skHSDtyyaqzva8+tN+ZnCR4fh9wqiXwLeH4hiZ4dbAsD+juXLErsAQucc+dVnnizOTLw7il5cFUt1uZAoIeGAsqFd8eSBUC4ydznNYMPC4li4P2O4oy/d8LtkLY+8nVWYZ6lZ5G3/qZFbYZo5x7Teuuy3EIkxccSsbNcbKjpCeuVAijXGfNsvPfnvTBhSjnRMj4OyvDD5X4hdXbKT5bS2cgZwSAzBlJyck5/jz0lOEOs8GJ1dzWWF4skI+ylmpAi4bdzDcFrm7jhHU6sR5PoBt135VVltC2j+opy2nQS1qL4JmtL2OkYkRWNnCpAGZJp5mHqw82n6EdahltW3XDJE9s2y5t/A2YexNwFwZrTfn/oFs35MUyP4VC9sU/2v0IHt2lnqPzJXsVwme7luLS4vri3uIgGBgWJBLCSMOjBQ4AIAO/UD1FdOlWVWCnE7FCrTrQU48GdM7L9i4rNjI0k1zcHbx7lvEkVcY0KSPIvtz358qkJiz0MigFAKAUAoBQCgFAKA5T35dng0cd8o/R/cz46wOcBv6jn/nPpUdWLlHTjxRFWg5R04rVeKKV3Y8TK+JZSHdCXjPqh3YD6kN/WPpXF2nS30q8eej+/Q8/tigpxjcR56P79C/g1xjz6MjCpGsm7WTUvrRJo2jkXUjjDD1H9x96xTqSpyU48UZpVZUpqcXqjlPF+GvaSmFySpBMTn9dfQ/tjkfz619a2Bt2N7b9DUfvYx46cPvifQdnbQhdUs8+a7zQ4DeWqxrqtvGlXJLXMzeBFuSGEMS+I6nHmySBgeteaZq8ksvaiJMqZ4o0OzDh1jGjMN8YlmCOMeuM+Y/OhjdPtlPw9AXEEDZwVkvriSWR2JySYLUELy+F8c92OcU0DySSQWrvq0zycsLZcLiiUHckh5tTZGRvgHb61HKtTj1pIhlcQitZJeLPn+R2kYarC8nQ4817xADy42yqKpAByep/lVeV/bx/UVp7StorWa+CJvh/Ap4TmGDhcRx8YglldTjGVMrnHp+dVXtiljSLKc9t0eSk/IlGt79wRJxGRVIxptoo4MeXBwwBb/D+UE9sy/TErT23+yHmz43Z2Jv0rTy75+9uJn834sFsZ59OpqpLadxLngqT2vcvg0vgjNa8Dto944IVPqI1zjnjOM4qtO6rT602VZ3lefWm/M38VDnJXcmz7WDAoYFDJCdoWlt2ivrZdU1sSSv8ASQsMSxn128w54IyBmursu53J7kno/mdrY130VTo5PSXz/s6zwXicd1BFPEcpIgdfqOR9wdiPUGvRHqzeoBQCgFAKAUAoBQCgFAa3EbJJ4pIZRqjkRkcZIyrAhhkbjY8xQH5Z4vbScPuyQSZLOYxknHniz92xxyDRnB/e9qqygm3TfCXz+9SlOnFuVGXCS08ef1Os8MvkniSWM5R1yP7wfcHII9RXl61KVKbhLijxlejKjUdOXFG4rVomaRlg+GsPiaviRXaPgiXkJjfY80cc0fo3y9R1FWLS5lb1FOJbsruVtUUlw5+BSOE9282NNxcYj1ZMcRYhtsE74APTODyrr1drwx7ibfedytt2ml/ji2+8s9p2FsY2DCHUR+NmYHbG6k6T+Vc6W0riWdTlT2vdSTW9jPYT8VsifCqr+6AP5VTdScuLKLq1JcZPzZlrUj1PlAHbG52+dFFvgjZQk+CNe44hFGMvLGo/adR/M1JGhUlwi/IkjbVpdWLfwZqf5yWn+9W//FT/ABqT2Ov+xkvsFz+x+Ro3PbixTncKTjOEV2/iFx+ZqWOzriX6SaGybqX6ceRpy941kvJpG/djO39rFSx2VXfHBNHYly+OF8TE3eZZ45Tf2F/7qz+U1u1G/wCR1+1ev0Nf/wC6Vt/RT/kn/fW/5PU/cvU2/Ia37l6m5d95FkqgqzyMR8KoQQfQlsD8s8qjhsqs3h4RHDYlxKWJYSJO34zcsob/ACZf4IBBWMMCDuDnIqV7HnnSSJnsKon7s16kj3RmZby9iCyQW6COT7NOmHSWXJ1LudMeEbbl5htXboxnGCU3lnoaEakacVUeWjq9SEwoBQCgFAKAUAoBQCgFAcf78uCxxmK907SH7PcbE6gVJic9Bp0lc9Qy+gqGtTco5jxWqK9xTc45jxWqKV2Amv0tylrYy3MbSOUl1FU2ADAZGMZU9RufWqtzYxuJKbeNCnebNjdTU5PGmpYUi7QsTp4dCB+06jb5mcZrT8oodr9PoRfkdv2y819D41h2jJ/1KAewkh/vmrP5VQ7/ADNlsS27/M8SWXaNRlrOAD1MkA/+an5Vb9/mPyW27/M9vb8YQKZH4bESM6ZJlBH5MQfoTT8qt+/zH5Lbd/maZ4jfAkPfcGXGc5uM4x0wpLE/Sn5VQ7/Mfktt3+Z4k45IF+84rw1SSAvgxXEx9eQTb05VlbLt1yfmbR2Nap5w/MxtG+Rq4vdHlq8Phs4HuBkL+eBU6srdLCgizHZ9slhQRu2/CI5gdfEOMSryHg2U6DPUHAYN02/xreNtRXCK8iSNpQjwgvI34O6yxmzrPF2YYyXRUz6Y8SPfb3NTJJcCdRS4I9XHdzZco+FcSdt8ap4EX+0Zdh9KyZNe17sdWSeDlQG2WTie7AcifDjYAH97PP2NAbZ7DPFy4BbTLk4C37ax6EtJgEdNqAl+GdmXkHn7P8PhxsPFuUYnl1jhf+PoaAkLjsZgKYuE8J19dbsVHt/q/m/hQHqz4JxQZjWLg9tDyAihlkIGdRGPIp335CgNxOyd3qyb9E6/cWUCFT+yz6yB88mgPsnY25Y5PFr3f0EKj8ggAoDc7L9kvsk007XM1xJMsas02nICZ040gfi/hQFloBQCgFAKAUAoBQCgFAKAgu3NjHNw+6SVA6+DIwB6MqFlYehBAOaAqvYfsNYyWFsXhZhJbRO6tNMUZ2VXY+GX0DLb7CgLL/mJw3/cbX/gp/hQD/MThv8AuNr/AMFP8KA1ZO7XhbEk2UOT6agPyBwPpQG5ZdiOHQ48OytgRyJiViDnIOWBOc9aAlv8nQ/0Uf8AYX/CgM0UKoMKoUegAA/hQGSgFAKAUAoBQCgFAKAUAoBQCgFAKAUAoD//2Q=="/>
          <p:cNvSpPr>
            <a:spLocks noChangeAspect="1" noChangeArrowheads="1"/>
          </p:cNvSpPr>
          <p:nvPr/>
        </p:nvSpPr>
        <p:spPr bwMode="auto">
          <a:xfrm>
            <a:off x="152400" y="-2317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solidFill>
                <a:srgbClr val="000000"/>
              </a:solidFill>
            </a:endParaRPr>
          </a:p>
        </p:txBody>
      </p:sp>
      <p:sp>
        <p:nvSpPr>
          <p:cNvPr id="77832" name="AutoShape 8" descr="data:image/jpeg;base64,/9j/4AAQSkZJRgABAQAAAQABAAD/2wCEAAkGBxQSEhUUEhQVFhUXFhgYFxgWFxkaGhgXHRcbGBcXIR0dICggGBolGxoYIjEhJSkrLi4uGCAzODMsNygtLisBCgoKDg0OGxAQGywmICQsLywsLDc0LDQsNCwsLCwsLCwsLDAsLC8sLCwsLCwsNCwsLCwsLCwsLCwsLCwsLCwsLP/AABEIAMsA+AMBEQACEQEDEQH/xAAcAAEAAgMBAQEAAAAAAAAAAAAABQYDBAcCAQj/xABJEAACAQMCAwYDBAYFCwMFAAABAgMABBESIQUxQQYHEyJRYTJxgRQjUpEzQmJyobFTgpLB0RUWJDRDVJOistLwY8LDCBdEc4P/xAAbAQEAAgMBAQAAAAAAAAAAAAAAAwQBAgUGB//EADoRAAIBAwEEBwYGAQQDAQAAAAABAgMEESEFEjFBEzJRYXGRoRQigbHR8AYVQlLB4SMzYsLxQ5KiFv/aAAwDAQACEQMRAD8A7jQCgFAKAUAoBQCgFAKAUAoBQCgFAKAUAoBQCgFAKAUAoBQCgFAUntF2sK8VseHwkZkLST43IQRuyJ7ZK6j1wo6NQF2oBQCgFAKAUAoBQCgFAKAUAoBQCgFAKAUAoBQCgFAKAUAoBQCgFAKAj+0PFFtbaa4fcRRs+PXA2H1OBQHJ+7Kzkk4r4sp1SrbyTXD8/vZ2UKgPQBF2HoNq1TySTju4R2itiMUAoBQCgFAKAUAoBQCgFAKAUAoBQCgFAKAUAoBQCgFAKAUAoBQCgOZ9/HHhb2SQganmkHlyRmKM65MgfEh8qkbbN7UBZewnZkWUTsZHkluCkkrOoXD6ANIAGVUdFOcVhLBltt5ZZ6yYFAKAUAoBQCgFAKAUAoBQCgFAKAUAoBQCgFAKAUAoBQCgITjPaFbe5tLfTqa6d1GDugSMuX04OoZwDuMZzQE3QCgNfiF4kMTyyHCRozufRVBZj+QoDgKSycTu4LiVfPeXMUccef0VnE/isudichCSeuemaA/QwoBQCgFAKAUAoBQCgFAKAUAoBQCgFAKAUAoBQCgFAKAUAoD4aA49d33j9o7e4yTFFNJZRgZ3cW8hlfc4GJH07c9GelYzrg23XjJ2KsmooDlXfv2h8KGG0BIFw4acjPlt0Zc8txqYj6KR1oZwYu663hu7x7mMAxWkYigIGF1yA+IQCM+VFVf6x59Bg61QCgFAKAUAoBQCgFAKAUAoBQCgFAKAUAoBQCgFAKAUAoBQGtxKYpDI681RmGfUKSKA/LvYLid3Nf2EXibC78QFgNyTqmycajqXV9W6dMaZN3vbqzw5H6rrJofDQH5w7dcaFzfXU4YNGp8KMjceHEDkg9QXLnI23qvVeZKJftVuwc394Oq9y3CDb8LjZhh52a4Yfv4CfL7tUP1qwUW8vJe6GBQCgFAKAUAoBQCgFAKAUAoBQCgFAKAUAoBQCgFAKAUBjjuFYkKwJU4YAg4PofQ0BCdvr8wcOu5VKhlgfSW5aiNK/MkkAD1xQHEO5Lh2viNs2P0UE8vX9bEYO3s/X3qGm8zkdG7io21Bc8Nv4s/R1THOK13jcaez4fPNF+l0qke+MPIwjVuR+HVqx104oEsvBwPgXCPtV1a2ajIkcGT/APUnnlJ9yAfmT71XpLek5M6Fy1CCpo/UCqAMDYVYOefaAUAoBQCgFAKAUAoBQCgFAKAUAoBQCgFAKAUAoBQCgKh3m3F0LaOOykEc00jR6sZOkW08xUfhZvCChumqgOZ9nz9hk4PdwKUjutMF3lzh3kI0u2ScnUZGB6BANuVcyzuZTuK1Kb6r08CapBKMZIuPf/xMxcL8MHeeVIz66RmQn80UfWumQkF/9PPDwftNyeYSGBeew0iST2OSV+WPetILHmWLmpvuPdGK9F/OTs9blc4z328Y13MForeWJTPKvTWfLFk+y6zj3BqOq8RLFrHNTL5El3Jdn8LJfyLhph4cGRuIVO7f13/gg9azCO7HBpWqb82y+9n+0cF74rWzF0ikMRk20s4ALBd8sACvmxg52JrciJegFAKAUAoCG7SdqbWwQPdTLGD8IOSzY56VXLNjIycYGRnFAR/AO8Ph14B4V1GGJCiOU+G5Y8lCtjUf3cigLTmgFAKAUAoBQCgGaAUB4eVRzIHzOKAjp+0dog1PdW6j1aaMD+JoCvXnerwqM4N2rHGfIkr59sqpXP1oCDn77LbUoitbp1PNtKrj5AtufyrV1IriyxC0rz6sH5HQeCcZhu4hNbyLIh6jmDzKsDurDIyp3FbFd6EhQCgKv2+YpHbSg48O+tSW9EeUQyfmkjKfZjQHJe1do8HCFCFlNlxB/DyMkKk8qR5znYalxnPQVxKbUNqyX7oL0wWHrRXib3/1B3LPFw1dYbxBK7afhZtMIVx7eZsfOu2yGMXJpLmWnuDiA4fKwz57qUn2wqKMfQCsR4G1Z5qS8To9xOsas7sFVVLMzHAVQMkk9ABWSM/NM7PxS/bQSWvbghDtqS2BwDj0SBSfn71Djen3Itr/AB0c82dJ72O03+TrNLGyDCV4cAx84LdMKXONxkZUNtjDHIKipim5JcWTvc9wv7Pwm2BTQ0gMr5xli7Eqxx+xoxnfAA6UMl0oBQCgFAcW70u39/bXj2sQSGFVQ+IroJHDKTkO+VTcMMac+U77igI7sv2msFfxZ4Lp5uZup8XRHTZ0zoHMeVRXMuqFzPqyWOzgWacqceRv8M7K8GvDLIkv2hpJDKxaYh11HOnSNLBMn9YZ99qrVbm7pYysYWOGTeNOlLmbHDewUsV07w3U1tbDBjW3mkLyE7kvrymAdgADkBc7gk7PajjTWmZczHs+X3EnwjjvFxPNGiJPbIdMc12PAdiMBseGvnXVqAOgA4BzVv8AMKcIJz49i1Iuhk3oZbHvQkF09pcWTtJGAWazbxwoON2UqpUAEep9qsxrwlBTzhPtI3Bp4IjvH71GjZIeHyeGxUtJLNC6FeiqqSoN99WcEcvepoYlwZvSpKct2TUfEord4vE7hj/ppTRsPCjRQw/FtzO3/m9RVqjp8Fkv2Wz4XMpR38NeT9T0O1vE+vEJ/wAlH91V3dvsOpH8PR/VP0PY7XcR/wB/uPzT/trX2uXYSr8PUf3S9DXuu0N9IQWv7wY/BMU/6MZ+tPa5dhn/APPUP3S9DTmvbl/0l5eOMEYe4kOx5jnyrDu5dhlbAt08tyfkaLcKQ/EGb3Zif7619qmWVsC2xrF+Z6i4TGDnSPrk/wA61lczfMmpbEtoSzu+epuLCB0FQOcnzOlC1pQeVFeR8mpEzV4kp2U7STcOnM0I1K4AliJIWRQeY6LIBkBiDzIxvVyhX3fdlwPObT2SqydWlpLmuT/s/QvZ3jsN7As9u2pG2IOzKw+JGH6rD0+oyCDV88k008Mk6GCC7c7cPum6xwvKv78Q8VP+ZBQHN+1ri5teLgFSG8K5j07gxG3hZJBj8Riff1BNcO8/x7Ro1Mccx+/Ms09aUl2HJuJ9oftS2MbAj7LB4ZJ5NpdmXA6eTQD64PtXalwNLfHSLJ+jO6G08LhFoDglkaQkddcjOPrggfStiFvLNHvo494Fj4CH727JhA6iLH3zY9NJ0/1xWG8LJtCO9JIr3cnwVR49++yqDBDnloXDTP6HJAUH9hq1gsIkrzTlhcFoiG4HaycTnSWfUz38pdxnHh8PhYHwxuMKzaFODuGzuc5s43affL5f2cZTde8cf001/wDT+i9Wd4RAAAAAAMADYAdB7VCdM9UAoBQCgNeaxjdXV0V1f4wyhg2wG4Ox2AoCAuu73hsnOzhU+sS+EQfUGPTj/HegKxxfuatXJaGWRWPJZVSZMem4Ep+fiZ+m1DOSsydgb+ybNvHJzzrsrjAPs8M5xj2BYDFRzpRnpJJkkZpdqPkvbbiFjgXlu0ig4ZpImt3z++NUDbYxgjP1qhU2XSl1cr5EiuGu8lOD95XD2y7o9uzsNbtFlXYDSMyRg6sAAZONsfSnV2dXxhPKXL/skjXh2YNqfs7w/ik5uXlFyPDVERZfLGASScKQ2Sc7H32rTp69tTUFHHf96GXCE3vNlf4x3U+LMVhaOKAtJKZNIMgkfZYVUAAQpgYGR8Te2LNPaaUMy63Zy8fiRu3edCo8S7F3dvIbeISzSjXLrUfdGELsPMM+KSOQJG4Ayd6txuKFSKm8JPzySwubql7sJs1OK2F1ZrG1zESkkaOHVWwusEiN8gBZBg5WtVClVb6N6p/fwOnQ25Vp4VeOV28Gay36bZJXUMjUCMjOMg8iMg/lWkreaOtS2xa1MLex4mwrg8iD8jmonFridCFWnPqSTPeo+ta4Jt+XaBIabqCqSPviVjdNlVZ61g86xho26SMtGeWA6VssmkkuTJbsr2jm4fN4sPmDYEsROFlUf9Ljo3TkcgkVZo13HR8DhbT2XG4TqU+v8/E/QnZ3jsN7As9u2pG2IOzKw+JGH6rD0+oyCDXRPHNNPDNPtzBavZS/bmK2y6WkwxXUFYEJtuctgaRuTgChg5X2Y7TpfcVmUW4ghkshFFGQAWSNvLnBwPKzjA5BQOmTxNtr/BGrHjGSJ7WacmjjfgmNpFbmgZT886P767OcpNczWnpnwZb7QXAiSP7ZdhABhFmYIu3ILyGK5872Sk0kjh1NoTUmopERLeucL4kkixDwLcO2rSW+LT6KP5Yq5luK3vFnYt5uNLpZ6P7/AILBwri974KcHimUxTZDeQAxRli8gDDcqRqzkHY9M1vbSdZ6IoSvlGjOtJaLh3l87r+09mb6SIald1W3tcoNBhhDHAYHOXJLbgDyqNzVirPelpwWiGz7d0aXvdaTcpeL+nA7HUReFAKAUAoBQCgFAKA8ugIIIyDsQeRHpQFJ7f8AB+GQwvd3aGPSoXVA7RSOdwqgIyh23OM52z0FBk4DfR20rZ4at60mrOJkhypJyX8SIgqQQMDGBvv65UXLRIjq1oUo702kiV4d2m4nZlFmnlVT8PioJ1P7JbOsdRgHOMVWrbPpN+9DU2tr6FbSlPJaeFd6kpKrJDDKTtmGXwznf/ZzDOeXXofUVQqbKi+rJovKtJPDRJcQ7W8NneF76KeJoWLR+PE+jUwG/k1K/IEZ5Y+dRRs7mimqbWoc4N5kmTsFvw68WQQPCxkiMRMLLrVNzsu+gjWTnTzNVt+5o43s6PPczfFOXAqtv3NQBWBuZdRkyrqAMRf0ZGd2P4vYYHPNp7WbfV0/k0jQa4MrHGOwV5aRk+I8zFlWJYYmk1bZcuf9mo2AOSSc7VZp3NvVfBLtzoWFeXdJYU38yPueA8RhaJJbbLSkLGAy5ZiusjGrbAzkkADFZSt5puMuBcp7buY4VSKfoaMV4DGJCrqhJUMR5SwGSuobZxvg0lbSXDU6dHblvPr5j8jLFKrfCQfkahlCUeKOlSuKVVZhJM94rUnFASnZzj89jOJoG9pIyTolX8J9GHR+Y9xkGxRruGj4HH2lsuNwt6Gk/n4nZFv7PtBYTQhmViAJIztJDICGQ4/WXUBhhswyPUDoJ51R46cJQk4yWGcc7N8AnUQ3dtdMkoDAiVNQU7pIuD0yCMEdK5F1dUsyoVYZWhxKm1la15QcOHNd5BcY7IXut3ZRKWJZmjI3YnJOnY5z6DFWqN/bNKKeMcixS2rbVP1Y8fvBv6brSR9kmDY22yM+tVtyhvZ6RYKO5bb+elWDQ4VwG5VtTW0xKg6QdKjUc5OSR7etWa9zRlHdU0sly5vKE4biqRXaSHDuD36ifTAEknGgytIg0R486KoJPm8o1b7D61tDaFtSjuxl8yCpdWfuJzyo64w9Xyb8C090PZorxUm40F4LbxFCclZmCKdsZIXP9oelTUKsKsd6HA6NtWhWhvwzjJ3+piwKAUAoBQCgFAKAUAoDkffzwyd1gmw8lrGHEqKCRGx+GYgcxpyuT8P9ardjUo062a8cx4f2aVFJx916nKOGEwnxLVwMjcHLI49GHMf3b16WWyLetBVbOWPVfVHNuEqsejrx+vwJ6S/jv4jbSfczk6lU7gldwynbI57c+fpXDr05pujVWJL70OVC3qbPqq4h70Ob5rP07Spm3WHxBOmZEOHB3znkR6gjr7VSwo53lqe9sK9rVtnXfvP6/eDBZmSJ1UyPErZIVXOM5GFI5enMdKrVt6EcpCjaLpoxrvdUuH0N6S1yQSI2I3GpNJz+9GVJ+tVI3Xajp1dgP/xz81/KJay7U3sC4Sa6VhjALpPGcY2CyDUi7eprEoW1TrJHPns68p6brfhqiXsO+C5iOLqCOQbfBqib9o76lbngYxyqCWzKUtYPBUlUq03iaLhwrvV4fNs7SQk7fep5f7Slhj54qlPZleHVwzdXEHxN237NcOu7hL2Pw5SFwqp4fhZyfOyquWcEn4icbbbDGJXFzTh0b07+Zno4SlvGtxXuys5U0xr4RNwJmZRlip2eIHmiEcgORAO9Zp7SqJ+9rpjHf2joUtY6a8Sj3/YxhxBbK3eY5Jlkldfu4oD8KqCCXYYI1asE4GBgmr8a8JUOlml4c8/fIlp3t1TluQm/jr8zDxPsTxG3Dt4aTKsgRBHkyOCRpk0qDhd8HOCD7bnSFW2qNJPDZdhti7h10n8/v4EBPK8Shp4ZYgWKgupGWABYYODtkdOtS+z56jTLtLb9J/6kWvUzcL4wYpkntpgkyfCfUdUYH4kPUVtT6Sk9VoYvPZL+PuTSny5fBll7CcWMonjZNDLI0gUZICyMW05OScHPPmCPeuftWl7yqrmfLtv2kqVVTfg/Ff0WuuQefFZAoBQGfufBbiPFWJzp+zoPYYkwB7eWvVWSxQhjsPb7OSVrDHYdZq2XRQCgFAKAUAoBQFG72e1r2NqEt2AuZyVi/YUDMkm+22w36uOeDU1vb1Lip0dNZZlJt4RybhfeNxVl/wBd3BIYNBCSD89PKutY7HVynmeGtGsaos0bbpFxxg8XPbXiOoLNfzCJzp1IIkZW5jzBAQDjmOVSXWx6dtUi5ye49M9j7+41urd0llaojD2d06mjmk1k5y+GDHOd9tz7+9X6OzZW/vW9Rp+j8Uc+TUtJI0bpP1LhNJ6N+qT6q3Q+xxU869GuuhvoKMuT5fB8iDo5Qe9Teho8UtpARI0jSBcfESWCg53P6wyT+dcfaGxqlCPSwlvRXn/ZNaV4Rkko41zjl5HriUqSIujzMWGnHMHr/CuTUalHQ9Re1aVelHc1lnT+TJw2dyzrIcsDyx/H5VybqkocEdDZNzWnOdOtLLXIkNJqnk7263yPjR55jPzrKljgYnRU1iUcmu3D0zkLpI3BUlSD67VLG4muZz6ux7af6MeGhq3fCC5zrYn1bcn5nmfrU0bztRzav4dT/wBOT+KJbhPaTiVkfu5jImd0kJdfybdf6pFazjbV+sjn1dk3tDVLK7voWzhvfMVIW7tSPUxN1/cf/uqvLZcZLNORSlVnTeKkcFy4R3h8PuMBbhY2OPLN92d+mT5T9Cao1Nn14csru1N414M3ZOzNvLdC9k1SyBVEWogxxhdwUAA31ZbLFsHlitFc1adPoo6dvazPRxk97iRl93c2UghUKyRwrIERSCup/wBdtYJdgdxkkbAEEbGaO0a0c51yYdCLKlB3aM13piSW0t4k0mbxdU1w34wAxVBkcttsbZOBclfwVLMsSb5dhXlbKp7rWneSg7IcSjeJUu0lUq3itLGulGGNAABDtq339t6rOpZ1E3KGOzv/AIOfV2Fbz/Tjw0K7cdpbuGSNJrQlpWZY1GpJH0kLrCEEhSTtn0O+1S/llGSbhP5YOXU2BD9MmvFGWy7eWrkB/EiJ5F125kc1J2yOZFV6myq0dY4fzOfV2LcR1jhljtbuOUZjdHHqrBv5cqoTpTh1otHMq0KlLrxaJLuTjLT8Um5Bp44wvUeGH39N9Y26Yr1drHdoxXcj21lDct4LuR1SpyyKAUAoBQCgNfiF14UUkmln0Iz6UxqbSCdIyQMnG2TQHNOEd88cys32C8KhsZhVJumRkZXTtn1rSdSEOs0iOdWnDrtLxZz/ALxu0gvuIRyLFcQqLcRhbhPDbUHZmIAJBBDLvnp8q7v4dq03dcU9HjxLFpUhOWYvPgVi5hKt4kfxDmPxD0+demvrOcZq6t+suK/cuzxLklKEt+BuqySx+qsNx/5yIqeMqN7Q7U+Pc/qi6nCtA2OD3+kiCQnUP0bH9deg/eA298Vy7eq7ep7LV5dV9q+pwbm3dOZLTQq6lWAKnmDV+pTjUi4zWUVc4eSBvOFyQ+aDLp1jJyQP2TzI9v51zdy4staPvQ5xfHHcJRhPjo+0hPtcYlVlXA04O2CrE9fpXEv61vOqp0Y7qxqsY1zqdHZlXoKm9U1++J7v0LS5i+IJkkHn6CufVipy0OrdKU7jNu9Usto3+FXQZBuSRsc8wa4txTcZ8D0myLyNWgk5Ntcc8f8Ao3qrHaFAKGBQYRiniBG4BHoRUkZtFW4tqdRe9FNEfNwqNuQ0n1H+FWY3M1xOLW2JbVF7q3X3fQ9iW4hH+js0bZBLQyPHqAGN01ac5AOR+VTdLSqdZHFrbFuafU1Xc9fItHBe9u7hwl1CswGBq/Rv6ZJ3U/kPnVeps2jU1g8fIoudWk8VIv4l5se86yc/eCWEbeeRA0ZJ6a42YfnjnVGezKqWY4ZuriPMsvCuOW9yM280cnqEYEj5rzH1FUqlvUp9aLJFOMuDMVpwCJLmW6wWmk0jU25jUKF0J+FTgk+ua3ncTlTVLgl6mFTW9vGzccKgcYeGJho0YManyAhgnL4cgHHLIrRVqi4SZs4RfIocHdoJLq6nk0wK+sQJbO40knaZjtg5wdA8vttv0Z7RShGK17c/Iqu1U8qSWCV7K8C4jw5WWG4gkQrrZJoyzPOcmT7waWCscYZi2M/CcZNhbVprTD/o19laWhLTd5JtPDHFLZrfXsJYnWaMkDLbDEi4/dPzPOr1G5p1s7jzgilCUeJb+DcftrtS1tPHKBz0MCVzyyOa/UVOaElQCgFAKA8TrlSMA5BGDyO3I89vpQH5b7CXUlhdtBcKU1v4MisMGOUfoyd8YOSM/WuftCh0tPTjHVfycratt09LTrR1X8nTOOcNW5geJseZTpJGdD48rj3Bwa4FtcSoVI1E+DPMWlzKhVjNPx8DlUkMkTtDMNMq8/Rl6Op6qa+1bD2vTvqK195evefRrS6hcU1KDNd8xsXUbH9Iv/uHuP41JdUpWlT2misxfXj/AMl3rmTpulLeXDmbNxCsqgg7jdGHQ9D/ACre5t6V9RUovvi+xlmpTjXhp8GSfB+IGUFXGJE2YdD6MPY1Vs7iU806ixOOjX8rxPP1aTpywyRq8RkbxPgyS+b4JPxr1+Y/WFc672dTre8tJdq/k2jLGhW4LSS1ZjKuEJxrG655j3APyrzVS1rW0m6i04Z5HW2bdwpVPe4P0NZ9WTKhKxs++OZGfjxVCrT3k5NFhSqRk7im3GDlrjs7SdilB6g/WuJOLXI9xb3EJpJPJlqMtihhtHhpQOZrdQk+RDO4pQ60jWk4lHyDA+w3P5Cpo203yObW2zawXXT8D5JKykBo2TJG8uIxvjfzkEgZGcDqPUVMrSXNnNnt+gurFvy+v8Gxw/hV9dE/ZLYyp0kUMI89RrfSpIOR8x12JmVnEoz2/Wed2C9Txx3s1eW4H2yWC31LqCNKC5GcfBEHf13xjY71LGjGHBHOuNoXNZYnLTsNrg/Yy3cLlr26ZhkCztWVBsd/Fn05Xlvp/nUuClg2rjuvvXYNa2s0QG+bi4g1k81IChdBHvnc+1Z3WxuPkZOL8W4vwl44ri4cZGpThJkdcjIy4DZGSDk+mMA5qpUsaEnrFG/STjzJ7hHfEgVRdRajgZaAnOfdHC4/qswrn1dk56kvgyaNz2ouvDu29jMdIuFR+WibMTZPIYfGT8s1QqWNeHFZ8CZVoPmWEHrVV5RKV/ivZGC5u4rqYu5iUKkRI8MEEsGxjJOT64OB6Vap3k6dJ048+fMilSUpbzI7iXdvZySpLGJLd1cuTbto1E4+ejGNtOMaj61LT2lWgmnr2GsreL7iLXjHFOG3Ygi8W/idsxxyamZYiT5muMAK+rIwQwAHTbPXoXcJ09+Tx2lWdJqWEW3s/wB6lnOWSfNrIrtGfFI8Isp8wWb4CeWxxzHOraafAjwXmKQMAykEEZBByCOhBHMVkwe6AUBxrvv7H5J4hEp3VUudP6uNo7jocrsrfs45YJrSab1X33EdSLeq5feCI7AdpmuA0E/6aIDfP6ReRb94HGT1yDXn9o2kaf8AkhwfoeX2rYxo4q0+DfDsJPtX2eF3GNOFmTJic8geqn1U4wf/AAHTZm0KllWU4sr7Ov5WtTP6Xx+qOaRudTI6lJEOHQ8wR/Me9faNl7TpX9JSXHGq++R9CoV41obyZgR/Bb/0mP8AYY9f3TVecXs6rlf6Un/6vt8DeE3Rl/tfobsqlWEqfGo5fjXqv+Hvipb61cmrij14+q5r6El3bKpHeXEnLK6WVA6HY/mD1B9CKW9eFaG/E4DTTwzPU4MdzCHRkPJgR0/PfqOdRV6Sq03B8wngpUsMkR+zZBJGS3opySB/5zJFeKr0KlCXQvidm1ua06fs8Ofy5o2OC8Jbw/EM9nCDq/Ty4fAbSfIgLkZB/V33qhOkp8WYtbudq3upZ7+PzNlrOZlzGzyebGqK3fwguRkmSbRp21HdcbDJGdo1bQXIsz21dy4SS+H1yYp4YlxqlZznBzPGo3PPw4fFOAP2s+1SKnBcEUql5XqdabfxJK17M3Esh8Ph0ugEYZYZCHXK7a7ryjfmQmfLjkTUmOxED3nxLBLwCWLDTfZrVgfIt5fhRgYC4jtETzBWPXGGOee+cGMEdJdW0bsYruORmGCllwxGJ2yD4s+674zjPKmDWU4x1k0hqllP6DiEy76ftd6UG+xyiqpA25BvTmKkVKb5FOptO1p8Zr5/Im+zyPa7wWdhAx5u3j3D4xuPO40525Nj2qWNtPuOfP8AENCPUi36EpccZ4i/O+CbYPh28QB9/PqIPyIqT2Z/uK0vxLPPuw9f6IO64NNKSZr+8ck5I8XC+2F5Db0p7KubIpfiKq3pFepjHZG1J1OryN1aSRyT6ZwRnbb6VsramuJUqbcu5cGl4L65No9nrUjT9nix+6M/nzqToKeOBXW0rrez0j/jy4ENxXgUEQH36xrtiOfTKuw2ChjrX6GqtShTXB4O3ZbWup6Sp73elj+vkRnAuISo6i2N1Drk8ONrbU8DyE8hHIBnfJxknntXPqUYz0kkz0sKnPVF74X25vIm8K5gFwcZ1RjwJ8cstBIAd2HMAD54rm1tmQesHju4oswrS4cS0cC7b2l03hh2im3Hgzr4cm3tkg7b4BJqhWsatLXGV2oljWi3jgWSqRLlFC7Y8f4Y2mKRTdNFIJfBtxrXX5gTIR5OerUGOd9xXVtaF1rKOmVjL+8larOnw4lC7sk4iLyA2X2j7N4y+IoJaLwdfn1NgRE6dXLfOcAGu8Uj9O0AoDHPCrqVdQysCGVhkEHYgg8wR0oD8t9tOEzcG4kTECqZLwMd1eE7BCepHwkHfYHqDUdSlGpFwlwZFVowqwdOa0Z1Lhl6s8UcqfC6hh7ZG4+Y5H5V5GtTdOo4PkeEuKLo1HB8iC7ZdmvtC+NCALhB5egkXrGfpyPQ+1dXY21qlhWUk9Pv0OnsracraajJ+6/T+u05+MMCGGOasrDBB5FSDyIr7Rb16F9b70dYyWqPfQnGrBNcGYrGQxt4bHKn9GT/ANHz9KoW8pWlb2ao8xfUf/FklCp0b3JcOX0NnxGgbxEBKn9Kg6j8Y/aH8ajvKEraftFFafrj/K8CC9tc+/FeJYYJg6hlOQQCD7Vap1I1IKUXlM47WDOcMMjmOfv71ng8cgQvHeFmTTIhCyIDjYnUv4dvr+dczadi66VSD1XyJqFaVKalHiiv2XD3kAzDKG1PkiTw0KsMHIYEg5IB07FVAxnJrzdKwuKr92D+OhJOabbfMl76d4sE2sGAgUzS+JdFef6sraFG+fg/nipp7Nq0pLpdI85cUjXf00NiDjl2E+6uRHkYzBDBENuWPDQEfQ12aewaVSlvU6uX8MFZ3coyw1g+23aJWOm+nvdRxnXcStG2Oo0EHGwrhVLf2ee5XTT9CtcyvpLNtJNdnP10LBZcGsyA8UULDowAYfmc71NGlTaykjzFe9vYtwqSkn5EpGoUYUAD0AwKkSS4FCU5SeZPJ6rJqKyBWM4CTfAjZuO26tp8VWbkFTLsT6YXO/tUUq8FzL9PZd1U4Qfx0N20tr6f/VrGbBI+8uMQJyzqw3nYfIVXnfRXA6lH8PzetWWPAm+H93V5Lvd3awrv93aLlt+WZZBkEey1TqXsnwOtQ2Na0td3L7/vBNWfd1wqzVpZIY2wMvLdPrAAHM6zoHzwKrOpKR1Eklghe1Xaq2ka2fh2q6ls5lZYYIZGjdXUxMmtUKIwViQd+XL0kpxknqCXsbE8XLninCxbiPQIWaU+KxOouA8ellUbbZwdXXfEpg1ON90cMinwZpBjOlJ/v4x+yCcSqPcPke9YwbbzOcXPd3xlpRb4kSJ20sy3LPBgjLMQW1afZhk4xvWNyOc4RjLOm9m+6GxtwDOPtUgOolxpjzjG0KnRy/FqrYwX+GFUUKqhVUABVGAAOQAGwFAZKAUAoDn/AH09mftlgXQZltiZVwNymPvUHzUasdSgoDmHdTxYaXtWPmUl499ihxqA+R839euHteg9Kq8Gec25bPKrLwf36HQ64h50qPbTs6ZM3EC5lAGtB/tVH/yAcvUbelem/D23p2FXdk/dfFHoNjbUdCXRTfuvh99hQWCypsdjuD1BHI+xFfWJxo7Rtvdej4Pmn9Ue1aVSOUZrG6LZR/0i8/2h+IVBZ3UpSdvX669V2os0KrlmnLj8zJZym3f/ANFj5h/Rt+Ifsnr6VTqUZWNXfj/pPiv2vt8Dn3lpu+9HgWMHqK6GU0cw96c8ufp/eKxnGjB4rcwCKw4p6Ai7jgiE6oj4TfsgaT815H6Yqi7FQe/bvcfdwfijZve0lqRd2rJ5Z4xp/GBqT69VPzrMryL/AMd7T0/dxj/RD0TjrTfwPXDddu2u3fynnGxyjD+4+/8AdVarsOL/AMlrLjy5PwZXuFTuI7lda9vMt9l2jgcfeOsL9VkYD8mOAw9x/CuRUzSluVVuvv8A47UeduNlV6b9xby7V9DPDxLxnEdpFJdPnBEIyi+7SHyKPmar1LqEe8lttiXFXWfurv4+RMQ9iOLTEB5LW1QjcrqmlXfljAQnHv8AKqc79vgdyjsK3g8yzL5eRNW/dHbtpN3c3VzgeZS4jjJ9dKDKj21VWlcTkdKla0aXUikTY4hwrha6BJaW+kfCGTWQM8wMux2bc5Ofeo8SkTkNxDvctAMWsc902+NKGOPPu7gaR7gHnVilY16r92Lf328DDkkV7iHeFxCYYjEFqD1UGZx9Wwg6/qmu1Q/D0+NSSXzI3VRSeImVjI94r8RDKdAknlRonwfOqodJGSPKB0wMb1rdbGqUVvU/eXr5CNRM7L3MXSNwqBEYFotSSgZBV9ZbSQd84IrkNY0ZIXmgFAKAUAoBQCgFAfCKA/K3a/g8nCeIEKd4nEkZ/HAzHRnAHLzRtgfKopwU04PgyCpTU1KnLhJev3qdV4derNEkqHKuoYfXofcHb6V5KrSdKbg+R4avRlRqOEuX36myRUZGc87c9njCxu7dSVJzPGo5esoH8/z9cet/Dm3Z2tRU58Pn/fZ5Hqdi7UeVRqPXl393iVSdNYV4z5hup9fUfWvpV3RV3SjcW795axf8M9VJbyUocTas7pZVO2DyZT09vlW1pd07um4yWHwlHs7S5SqxrRw+PNGbht34DLE5zG36NifhP4D7ehrnpOwqKlJ+4+q+zuf8HIu7V05ZXAsCtg5HMV0eKwUOBuPCHXUux6j3qJScHhmTU8M+h/Kpt5dpg+rCx5A/lWHKPaDJ9iYjkPkcVG5wawwQN7wMqSYCEPVD8B+X4T8qp+z1KL37SWP9v6X9H4GZbstJlamk/wBKj+0oVQPHrQ53j1DXuuCQRq3Xf0rzu1LirXrOVSOHjGCalBRjhanc7nvWtIV8Lh1rLOqjCaEEMAxtgMRkAY/DXNpWNet1Yt/fkSOSRWuJduOLXGNMsNovpEmtj8y+f+XFdej+H6r1m0vV/fxNHVRB3EM0uftN3dTZ5hpWC9f1QcAbnbpXTpbCoR6zb9DR1G+B8t+GQx/BGg98ZP5neujTsren1YI0cmzPJMq/Eyr8yBy+dTOrThxaXxRjDNSTjNuvOVPoc/yzVaW0baP618zO5I9PeuVDRW1zKpbTqSGTTq/Dkjn7VUq7aoR6qb9DPRtln7jruSXiN06IyQiBVmBxvMH+6JHPVp8UfQ56V56+uIXFXfjHBNFYR3GqZsKAUAoBQCgFAKAUBzbvs7LrcWv2pR95bAlufngP6Vduq/GD00n1rDWUayWUc37s+L6HaykORu8LeoPmK++QdQ/rVxdp0FOKrR+J5/bFspwVxHwl9+h0YGuImedTPjLTA4PQ5t2v7Oi0bx4R9wx+8QcomJGHX9gnbHT5YA91+F/xA6VToaz0f3n69p7DYu1nUfRVXqvX+0VueEhvEj+Icx0dfT5+hr3l7aPeV1b9ZcV+5dh6Npxe/Dj/AAbalJo/VW5g9D/cRU0ZUb+hwyn6P+Gi6nCtDuZs8HvWVhBKcnH3b/iA/VP7Q/8APfm28p29T2aq8/tfauzxRwrm3dKRPQTFTt9RXQlFSKxuLfL1BqB0WMg3y9AaKjIZMD3jHltUipJDJp3Fwq7uyj3YgfzpOrTpr3pJGcMjrq/tXIVikhz5QFMhyPQAGufcXljPSo08d2TKjJGy90VXPhSKoxvIFhXflgysud9tqhltq2gsQT8sGejbMU12wBJksohn9e6SU9N9NvrPt/E7VUqben+iC+LM7mDCZlZNZvJGUDJ+y2TsNIznzzMgBwrHPt15VTqbXuZ8JY8EZ3V2GeC84UsZlk/yhcfsyXNvH1IPkSTxB0OMdAeVU5XNWfWk38WMS7jJadp+G4LRcOsYvN/+VJPOx3AzoEbcwTtq6fnDkOMubJRe2EujVaPbxRjKloLKKJFGoYAe4lUHnt5fmKZG4uZXuK9rITd+JeQzXxUg4mu4jF0+FIE8Neu2pgeZG5rGTZR00Lh3H8Rhh4heQLlUucPbZDAMsZdtILAEkI/10k+lYNkdzoZFAKAUAoBQCgFAKA8yRhgQwBBBBB3BB2I+VAflntdw08OvnWLObSVWTOfNA2HjBP6wAOg+u9V5QTbg+EvmVJwTlKnLqzXrzOqWF2s0SSp8LqGHyIzj59K8rWpunNxfI8VXpOlUcHyZtL6VGtdDRa6GKeEMpRgGVgQQeRB2IPsRWYycHlcUIylCScXho5d2i4CbFxpy1u5whPOI/wBGx9PQ/Ovpf4X/ABEpJW9Z+D++XyPc7I2rG4juT0kvvJCTZibxF3U/pF/9w969Ld0p2lX2qjrF9eP/ACR2sulLfXDme7u8jZMnXjmrBG2IIGoH2Ygc+uKqXm1bCvS3ZN92mqfajetcUakcMcO7V6VImBYj4WXGSP2snn71zrbbThFxqrPY/qceVPsNi57U4GVRMldQBk1E5xgYQEKdycEg+U5wcZ2nt5/ph6/0FS7WY7rj46XDf/ytxsPnJIN/oapVNsXMuDx4f2bKmjDZXcsh1eFdzqFIAWRlUty1ERx8skHSDtyyaqzva8+tN+ZnCR4fh9wqiXwLeH4hiZ4dbAsD+juXLErsAQucc+dVnnizOTLw7il5cFUt1uZAoIeGAsqFd8eSBUC4ydznNYMPC4li4P2O4oy/d8LtkLY+8nVWYZ6lZ5G3/qZFbYZo5x7Teuuy3EIkxccSsbNcbKjpCeuVAijXGfNsvPfnvTBhSjnRMj4OyvDD5X4hdXbKT5bS2cgZwSAzBlJyck5/jz0lOEOs8GJ1dzWWF4skI+ylmpAi4bdzDcFrm7jhHU6sR5PoBt135VVltC2j+opy2nQS1qL4JmtL2OkYkRWNnCpAGZJp5mHqw82n6EdahltW3XDJE9s2y5t/A2YexNwFwZrTfn/oFs35MUyP4VC9sU/2v0IHt2lnqPzJXsVwme7luLS4vri3uIgGBgWJBLCSMOjBQ4AIAO/UD1FdOlWVWCnE7FCrTrQU48GdM7L9i4rNjI0k1zcHbx7lvEkVcY0KSPIvtz358qkJiz0MigFAKAUAoBQCgFAKA5T35dng0cd8o/R/cz46wOcBv6jn/nPpUdWLlHTjxRFWg5R04rVeKKV3Y8TK+JZSHdCXjPqh3YD6kN/WPpXF2nS30q8eej+/Q8/tigpxjcR56P79C/g1xjz6MjCpGsm7WTUvrRJo2jkXUjjDD1H9x96xTqSpyU48UZpVZUpqcXqjlPF+GvaSmFySpBMTn9dfQ/tjkfz619a2Bt2N7b9DUfvYx46cPvifQdnbQhdUs8+a7zQ4DeWqxrqtvGlXJLXMzeBFuSGEMS+I6nHmySBgeteaZq8ksvaiJMqZ4o0OzDh1jGjMN8YlmCOMeuM+Y/OhjdPtlPw9AXEEDZwVkvriSWR2JySYLUELy+F8c92OcU0DySSQWrvq0zycsLZcLiiUHckh5tTZGRvgHb61HKtTj1pIhlcQitZJeLPn+R2kYarC8nQ4817xADy42yqKpAByep/lVeV/bx/UVp7StorWa+CJvh/Ap4TmGDhcRx8YglldTjGVMrnHp+dVXtiljSLKc9t0eSk/IlGt79wRJxGRVIxptoo4MeXBwwBb/D+UE9sy/TErT23+yHmz43Z2Jv0rTy75+9uJn834sFsZ59OpqpLadxLngqT2vcvg0vgjNa8Dto944IVPqI1zjnjOM4qtO6rT602VZ3lefWm/M38VDnJXcmz7WDAoYFDJCdoWlt2ivrZdU1sSSv8ASQsMSxn128w54IyBmursu53J7kno/mdrY130VTo5PSXz/s6zwXicd1BFPEcpIgdfqOR9wdiPUGvRHqzeoBQCgFAKAUAoBQCgFAa3EbJJ4pIZRqjkRkcZIyrAhhkbjY8xQH5Z4vbScPuyQSZLOYxknHniz92xxyDRnB/e9qqygm3TfCXz+9SlOnFuVGXCS08ef1Os8MvkniSWM5R1yP7wfcHII9RXl61KVKbhLijxlejKjUdOXFG4rVomaRlg+GsPiaviRXaPgiXkJjfY80cc0fo3y9R1FWLS5lb1FOJbsruVtUUlw5+BSOE9282NNxcYj1ZMcRYhtsE74APTODyrr1drwx7ibfedytt2ml/ji2+8s9p2FsY2DCHUR+NmYHbG6k6T+Vc6W0riWdTlT2vdSTW9jPYT8VsifCqr+6AP5VTdScuLKLq1JcZPzZlrUj1PlAHbG52+dFFvgjZQk+CNe44hFGMvLGo/adR/M1JGhUlwi/IkjbVpdWLfwZqf5yWn+9W//FT/ABqT2Ov+xkvsFz+x+Ro3PbixTncKTjOEV2/iFx+ZqWOzriX6SaGybqX6ceRpy941kvJpG/djO39rFSx2VXfHBNHYly+OF8TE3eZZ45Tf2F/7qz+U1u1G/wCR1+1ev0Nf/wC6Vt/RT/kn/fW/5PU/cvU2/Ia37l6m5d95FkqgqzyMR8KoQQfQlsD8s8qjhsqs3h4RHDYlxKWJYSJO34zcsob/ACZf4IBBWMMCDuDnIqV7HnnSSJnsKon7s16kj3RmZby9iCyQW6COT7NOmHSWXJ1LudMeEbbl5htXboxnGCU3lnoaEakacVUeWjq9SEwoBQCgFAKAUAoBQCgFAcf78uCxxmK907SH7PcbE6gVJic9Bp0lc9Qy+gqGtTco5jxWqK9xTc45jxWqKV2Amv0tylrYy3MbSOUl1FU2ADAZGMZU9RufWqtzYxuJKbeNCnebNjdTU5PGmpYUi7QsTp4dCB+06jb5mcZrT8oodr9PoRfkdv2y819D41h2jJ/1KAewkh/vmrP5VQ7/ADNlsS27/M8SWXaNRlrOAD1MkA/+an5Vb9/mPyW27/M9vb8YQKZH4bESM6ZJlBH5MQfoTT8qt+/zH5Lbd/maZ4jfAkPfcGXGc5uM4x0wpLE/Sn5VQ7/Mfktt3+Z4k45IF+84rw1SSAvgxXEx9eQTb05VlbLt1yfmbR2Nap5w/MxtG+Rq4vdHlq8Phs4HuBkL+eBU6srdLCgizHZ9slhQRu2/CI5gdfEOMSryHg2U6DPUHAYN02/xreNtRXCK8iSNpQjwgvI34O6yxmzrPF2YYyXRUz6Y8SPfb3NTJJcCdRS4I9XHdzZco+FcSdt8ap4EX+0Zdh9KyZNe17sdWSeDlQG2WTie7AcifDjYAH97PP2NAbZ7DPFy4BbTLk4C37ax6EtJgEdNqAl+GdmXkHn7P8PhxsPFuUYnl1jhf+PoaAkLjsZgKYuE8J19dbsVHt/q/m/hQHqz4JxQZjWLg9tDyAihlkIGdRGPIp335CgNxOyd3qyb9E6/cWUCFT+yz6yB88mgPsnY25Y5PFr3f0EKj8ggAoDc7L9kvsk007XM1xJMsas02nICZ040gfi/hQFloBQCgFAKAUAoBQCgFAKAgu3NjHNw+6SVA6+DIwB6MqFlYehBAOaAqvYfsNYyWFsXhZhJbRO6tNMUZ2VXY+GX0DLb7CgLL/mJw3/cbX/gp/hQD/MThv8AuNr/AMFP8KA1ZO7XhbEk2UOT6agPyBwPpQG5ZdiOHQ48OytgRyJiViDnIOWBOc9aAlv8nQ/0Uf8AYX/CgM0UKoMKoUegAA/hQGSgFAKAUAoBQCgFAKAUAoBQCgFAKAUAoD//2Q=="/>
          <p:cNvSpPr>
            <a:spLocks noChangeAspect="1" noChangeArrowheads="1"/>
          </p:cNvSpPr>
          <p:nvPr/>
        </p:nvSpPr>
        <p:spPr bwMode="auto">
          <a:xfrm>
            <a:off x="304800" y="-793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solidFill>
                <a:srgbClr val="000000"/>
              </a:solidFill>
            </a:endParaRPr>
          </a:p>
        </p:txBody>
      </p:sp>
      <p:pic>
        <p:nvPicPr>
          <p:cNvPr id="77833" name="Picture 10" descr="https://encrypted-tbn2.gstatic.com/images?q=tbn:ANd9GcTkIuehG0GEhWca0janC2Ys3-t1lLKVu-jVaytgupQfS8ZmCy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360" y="1938337"/>
            <a:ext cx="868362"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2" descr="https://encrypted-tbn0.gstatic.com/images?q=tbn:ANd9GcTNizzSHQiOyrynhx-OgNeUaKlix81bR9aHH_uFzDO92bwhokV4"/>
          <p:cNvPicPr>
            <a:picLocks noChangeAspect="1" noChangeArrowheads="1"/>
          </p:cNvPicPr>
          <p:nvPr/>
        </p:nvPicPr>
        <p:blipFill>
          <a:blip r:embed="rId4">
            <a:extLst>
              <a:ext uri="{28A0092B-C50C-407E-A947-70E740481C1C}">
                <a14:useLocalDpi xmlns:a14="http://schemas.microsoft.com/office/drawing/2010/main" val="0"/>
              </a:ext>
            </a:extLst>
          </a:blip>
          <a:srcRect t="18788" b="18788"/>
          <a:stretch>
            <a:fillRect/>
          </a:stretch>
        </p:blipFill>
        <p:spPr bwMode="auto">
          <a:xfrm>
            <a:off x="1737360" y="3068960"/>
            <a:ext cx="7778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12" descr="https://encrypted-tbn1.gstatic.com/images?q=tbn:ANd9GcS-s2yM9aTsdFWMR-V8ydNJ7PtKJyUaDXQjUqUhRn2ciJAzOYusG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7360" y="4027487"/>
            <a:ext cx="7747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12</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13" name="TextBox 12"/>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2014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0"/>
          </p:nvPr>
        </p:nvSpPr>
        <p:spPr>
          <a:xfrm>
            <a:off x="3851920" y="3573016"/>
            <a:ext cx="4824536" cy="1897222"/>
          </a:xfrm>
        </p:spPr>
        <p:txBody>
          <a:bodyPr/>
          <a:lstStyle/>
          <a:p>
            <a:pPr marL="0" indent="0">
              <a:lnSpc>
                <a:spcPct val="110000"/>
              </a:lnSpc>
              <a:buFont typeface="Wingdings" pitchFamily="2" charset="2"/>
              <a:buNone/>
              <a:defRPr/>
            </a:pPr>
            <a:r>
              <a:rPr lang="en-US" sz="1800" b="1" dirty="0" smtClean="0">
                <a:solidFill>
                  <a:srgbClr val="0070C0"/>
                </a:solidFill>
                <a:latin typeface="Calibri"/>
                <a:cs typeface="Calibri"/>
              </a:rPr>
              <a:t>More Practice</a:t>
            </a:r>
            <a:br>
              <a:rPr lang="en-US" sz="1800" b="1" dirty="0" smtClean="0">
                <a:solidFill>
                  <a:srgbClr val="0070C0"/>
                </a:solidFill>
                <a:latin typeface="Calibri"/>
                <a:cs typeface="Calibri"/>
              </a:rPr>
            </a:br>
            <a:r>
              <a:rPr lang="en-US" sz="1800" dirty="0" smtClean="0">
                <a:solidFill>
                  <a:srgbClr val="0070C0"/>
                </a:solidFill>
                <a:latin typeface="Calibri"/>
                <a:cs typeface="Calibri"/>
              </a:rPr>
              <a:t>Students with intensive needs often require 10 to 30 times more practice than their peers to learn new information (Gersten et al., 2008). </a:t>
            </a:r>
          </a:p>
        </p:txBody>
      </p:sp>
      <p:pic>
        <p:nvPicPr>
          <p:cNvPr id="78854" name="Picture 2" descr="H:\share\IDEA Part D MATO FY2010-2014\Digital Images database\Misc\Practice\478877845.jpg"/>
          <p:cNvPicPr>
            <a:picLocks noChangeAspect="1" noChangeArrowheads="1"/>
          </p:cNvPicPr>
          <p:nvPr/>
        </p:nvPicPr>
        <p:blipFill rotWithShape="1">
          <a:blip r:embed="rId3">
            <a:extLst>
              <a:ext uri="{28A0092B-C50C-407E-A947-70E740481C1C}">
                <a14:useLocalDpi xmlns:a14="http://schemas.microsoft.com/office/drawing/2010/main" val="0"/>
              </a:ext>
            </a:extLst>
          </a:blip>
          <a:srcRect l="12903" r="4436" b="10049"/>
          <a:stretch/>
        </p:blipFill>
        <p:spPr bwMode="auto">
          <a:xfrm>
            <a:off x="1691681" y="3620010"/>
            <a:ext cx="2016223" cy="1463040"/>
          </a:xfrm>
          <a:prstGeom prst="rect">
            <a:avLst/>
          </a:prstGeom>
          <a:noFill/>
          <a:ln w="1270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8855" name="Picture 3" descr="H:\share\IDEA Part D MATO FY2010-2014\Digital Images database\Misc\Help\1786745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0646" y="1672208"/>
            <a:ext cx="1357258" cy="1756792"/>
          </a:xfrm>
          <a:prstGeom prst="rect">
            <a:avLst/>
          </a:prstGeom>
          <a:noFill/>
          <a:ln w="1270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0" name="Title 2"/>
          <p:cNvSpPr>
            <a:spLocks noGrp="1"/>
          </p:cNvSpPr>
          <p:nvPr>
            <p:ph type="title"/>
          </p:nvPr>
        </p:nvSpPr>
        <p:spPr>
          <a:xfrm>
            <a:off x="1692275" y="274638"/>
            <a:ext cx="6994525" cy="1143000"/>
          </a:xfrm>
          <a:ln>
            <a:miter lim="800000"/>
            <a:headEnd/>
            <a:tailEnd/>
          </a:ln>
        </p:spPr>
        <p:txBody>
          <a:bodyPr tIns="91440"/>
          <a:lstStyle/>
          <a:p>
            <a:pPr eaLnBrk="1" hangingPunct="1">
              <a:lnSpc>
                <a:spcPts val="4000"/>
              </a:lnSpc>
            </a:pPr>
            <a:r>
              <a:rPr lang="en-US" altLang="en-US" sz="4000" dirty="0" smtClean="0">
                <a:latin typeface="Calibri"/>
                <a:cs typeface="Calibri"/>
              </a:rPr>
              <a:t>Why Do We Need </a:t>
            </a:r>
            <a:br>
              <a:rPr lang="en-US" altLang="en-US" sz="4000" dirty="0" smtClean="0">
                <a:latin typeface="Calibri"/>
                <a:cs typeface="Calibri"/>
              </a:rPr>
            </a:br>
            <a:r>
              <a:rPr lang="en-US" altLang="en-US" sz="4000" dirty="0" smtClean="0">
                <a:latin typeface="Calibri"/>
                <a:cs typeface="Calibri"/>
              </a:rPr>
              <a:t>Intensive Intervention? </a:t>
            </a:r>
          </a:p>
        </p:txBody>
      </p:sp>
      <p:sp>
        <p:nvSpPr>
          <p:cNvPr id="4" name="TextBox 3"/>
          <p:cNvSpPr txBox="1"/>
          <p:nvPr/>
        </p:nvSpPr>
        <p:spPr>
          <a:xfrm>
            <a:off x="3851920" y="1628800"/>
            <a:ext cx="4824536" cy="1306511"/>
          </a:xfrm>
          <a:prstGeom prst="rect">
            <a:avLst/>
          </a:prstGeom>
          <a:noFill/>
        </p:spPr>
        <p:txBody>
          <a:bodyPr wrap="square" rtlCol="0">
            <a:spAutoFit/>
          </a:bodyPr>
          <a:lstStyle/>
          <a:p>
            <a:pPr marL="3175">
              <a:lnSpc>
                <a:spcPct val="110000"/>
              </a:lnSpc>
              <a:tabLst>
                <a:tab pos="1539875" algn="l"/>
              </a:tabLst>
              <a:defRPr/>
            </a:pPr>
            <a:r>
              <a:rPr lang="en-US" b="1" dirty="0">
                <a:solidFill>
                  <a:srgbClr val="0070C0"/>
                </a:solidFill>
                <a:latin typeface="Calibri"/>
                <a:cs typeface="Calibri"/>
              </a:rPr>
              <a:t>More Help</a:t>
            </a:r>
          </a:p>
          <a:p>
            <a:pPr marL="3175" indent="0">
              <a:lnSpc>
                <a:spcPct val="110000"/>
              </a:lnSpc>
              <a:buNone/>
              <a:tabLst>
                <a:tab pos="1539875" algn="l"/>
              </a:tabLst>
              <a:defRPr/>
            </a:pPr>
            <a:r>
              <a:rPr lang="en-US" dirty="0" smtClean="0">
                <a:solidFill>
                  <a:srgbClr val="0070C0"/>
                </a:solidFill>
                <a:latin typeface="Calibri"/>
                <a:cs typeface="Calibri"/>
              </a:rPr>
              <a:t>Validated </a:t>
            </a:r>
            <a:r>
              <a:rPr lang="en-US" dirty="0">
                <a:solidFill>
                  <a:srgbClr val="0070C0"/>
                </a:solidFill>
                <a:latin typeface="Calibri"/>
                <a:cs typeface="Calibri"/>
              </a:rPr>
              <a:t>programs are not universally effective programs; </a:t>
            </a:r>
            <a:r>
              <a:rPr lang="en-US" dirty="0" smtClean="0">
                <a:solidFill>
                  <a:srgbClr val="0070C0"/>
                </a:solidFill>
                <a:latin typeface="Calibri"/>
                <a:cs typeface="Calibri"/>
              </a:rPr>
              <a:t>3-5% </a:t>
            </a:r>
            <a:r>
              <a:rPr lang="en-US" dirty="0">
                <a:solidFill>
                  <a:srgbClr val="0070C0"/>
                </a:solidFill>
                <a:latin typeface="Calibri"/>
                <a:cs typeface="Calibri"/>
              </a:rPr>
              <a:t>of students need more help (Fuchs et al., </a:t>
            </a:r>
            <a:r>
              <a:rPr lang="en-US" dirty="0" smtClean="0">
                <a:solidFill>
                  <a:srgbClr val="0070C0"/>
                </a:solidFill>
                <a:latin typeface="Calibri"/>
                <a:cs typeface="Calibri"/>
              </a:rPr>
              <a:t>2008; NCII</a:t>
            </a:r>
            <a:r>
              <a:rPr lang="en-US" dirty="0">
                <a:solidFill>
                  <a:srgbClr val="0070C0"/>
                </a:solidFill>
                <a:latin typeface="Calibri"/>
                <a:cs typeface="Calibri"/>
              </a:rPr>
              <a:t>, 2013).  </a:t>
            </a:r>
          </a:p>
        </p:txBody>
      </p:sp>
      <p:sp>
        <p:nvSpPr>
          <p:cNvPr id="13"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13</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9" name="TextBox 8"/>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ln>
            <a:miter lim="800000"/>
            <a:headEnd/>
            <a:tailEnd/>
          </a:ln>
        </p:spPr>
        <p:txBody>
          <a:bodyPr/>
          <a:lstStyle/>
          <a:p>
            <a:r>
              <a:rPr lang="en-US" altLang="en-US" dirty="0" smtClean="0">
                <a:latin typeface="Calibri"/>
                <a:cs typeface="Calibri"/>
              </a:rPr>
              <a:t>Intensive-Level Setting</a:t>
            </a:r>
          </a:p>
        </p:txBody>
      </p:sp>
      <p:sp>
        <p:nvSpPr>
          <p:cNvPr id="3" name="Content Placeholder 2"/>
          <p:cNvSpPr>
            <a:spLocks noGrp="1"/>
          </p:cNvSpPr>
          <p:nvPr>
            <p:ph idx="1"/>
          </p:nvPr>
        </p:nvSpPr>
        <p:spPr>
          <a:xfrm>
            <a:off x="1692275" y="1600200"/>
            <a:ext cx="6994525" cy="3989040"/>
          </a:xfrm>
        </p:spPr>
        <p:txBody>
          <a:bodyPr/>
          <a:lstStyle/>
          <a:p>
            <a:pPr>
              <a:buFont typeface="Arial"/>
              <a:buChar char="•"/>
              <a:defRPr/>
            </a:pPr>
            <a:r>
              <a:rPr lang="en-US" dirty="0" smtClean="0">
                <a:latin typeface="Calibri"/>
                <a:cs typeface="Calibri"/>
              </a:rPr>
              <a:t>Intervention takes place in a regular </a:t>
            </a:r>
            <a:r>
              <a:rPr lang="en-US" dirty="0">
                <a:latin typeface="Calibri"/>
                <a:cs typeface="Calibri"/>
              </a:rPr>
              <a:t>education classroom or other </a:t>
            </a:r>
            <a:r>
              <a:rPr lang="en-US" dirty="0" smtClean="0">
                <a:latin typeface="Calibri"/>
                <a:cs typeface="Calibri"/>
              </a:rPr>
              <a:t>appropriate setting.</a:t>
            </a:r>
            <a:endParaRPr lang="en-US" dirty="0">
              <a:latin typeface="Calibri"/>
              <a:cs typeface="Calibri"/>
            </a:endParaRPr>
          </a:p>
          <a:p>
            <a:pPr>
              <a:buFont typeface="Arial"/>
              <a:buChar char="•"/>
              <a:defRPr/>
            </a:pPr>
            <a:r>
              <a:rPr lang="en-US" dirty="0" smtClean="0">
                <a:latin typeface="Calibri"/>
                <a:cs typeface="Calibri"/>
              </a:rPr>
              <a:t>Decisions </a:t>
            </a:r>
            <a:r>
              <a:rPr lang="en-US" dirty="0">
                <a:latin typeface="Calibri"/>
                <a:cs typeface="Calibri"/>
              </a:rPr>
              <a:t>are made on a case‐by‐case basis.</a:t>
            </a:r>
          </a:p>
          <a:p>
            <a:pPr>
              <a:buFont typeface="Arial"/>
              <a:buChar char="•"/>
              <a:defRPr/>
            </a:pPr>
            <a:r>
              <a:rPr lang="en-US" dirty="0" smtClean="0">
                <a:latin typeface="Calibri"/>
                <a:cs typeface="Calibri"/>
              </a:rPr>
              <a:t>Optimal </a:t>
            </a:r>
            <a:r>
              <a:rPr lang="en-US" dirty="0">
                <a:latin typeface="Calibri"/>
                <a:cs typeface="Calibri"/>
              </a:rPr>
              <a:t>group size is chosen </a:t>
            </a:r>
            <a:r>
              <a:rPr lang="en-US" dirty="0" smtClean="0">
                <a:latin typeface="Calibri"/>
                <a:cs typeface="Calibri"/>
              </a:rPr>
              <a:t>based on the </a:t>
            </a:r>
            <a:r>
              <a:rPr lang="en-US" dirty="0">
                <a:latin typeface="Calibri"/>
                <a:cs typeface="Calibri"/>
              </a:rPr>
              <a:t>ages and needs </a:t>
            </a:r>
            <a:r>
              <a:rPr lang="en-US" dirty="0" smtClean="0">
                <a:latin typeface="Calibri"/>
                <a:cs typeface="Calibri"/>
              </a:rPr>
              <a:t>of the students</a:t>
            </a:r>
            <a:r>
              <a:rPr lang="en-US" dirty="0">
                <a:latin typeface="Calibri"/>
                <a:cs typeface="Calibri"/>
              </a:rPr>
              <a:t>.</a:t>
            </a:r>
          </a:p>
        </p:txBody>
      </p:sp>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14</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ctrTitle"/>
          </p:nvPr>
        </p:nvSpPr>
        <p:spPr>
          <a:xfrm>
            <a:off x="1691640" y="274320"/>
            <a:ext cx="6995160" cy="1143000"/>
          </a:xfrm>
          <a:ln>
            <a:miter lim="800000"/>
            <a:headEnd/>
            <a:tailEnd/>
          </a:ln>
        </p:spPr>
        <p:txBody>
          <a:bodyPr/>
          <a:lstStyle/>
          <a:p>
            <a:r>
              <a:rPr lang="en-US" altLang="en-US" sz="4000" dirty="0" smtClean="0">
                <a:latin typeface="Calibri"/>
                <a:cs typeface="Calibri"/>
              </a:rPr>
              <a:t>Intensive-Level </a:t>
            </a:r>
            <a:br>
              <a:rPr lang="en-US" altLang="en-US" sz="4000" dirty="0" smtClean="0">
                <a:latin typeface="Calibri"/>
                <a:cs typeface="Calibri"/>
              </a:rPr>
            </a:br>
            <a:r>
              <a:rPr lang="en-US" altLang="en-US" sz="4000" dirty="0" smtClean="0">
                <a:latin typeface="Calibri"/>
                <a:cs typeface="Calibri"/>
              </a:rPr>
              <a:t>Instruction Is . . .</a:t>
            </a:r>
          </a:p>
        </p:txBody>
      </p:sp>
      <p:sp>
        <p:nvSpPr>
          <p:cNvPr id="3" name="Content Placeholder 2"/>
          <p:cNvSpPr>
            <a:spLocks noGrp="1"/>
          </p:cNvSpPr>
          <p:nvPr>
            <p:ph idx="13"/>
          </p:nvPr>
        </p:nvSpPr>
        <p:spPr>
          <a:xfrm>
            <a:off x="1691681" y="1600200"/>
            <a:ext cx="7057032" cy="3917032"/>
          </a:xfrm>
        </p:spPr>
        <p:txBody>
          <a:bodyPr/>
          <a:lstStyle/>
          <a:p>
            <a:pPr>
              <a:buFont typeface="Arial"/>
              <a:buChar char="•"/>
              <a:defRPr/>
            </a:pPr>
            <a:r>
              <a:rPr lang="en-US" sz="2800" dirty="0" smtClean="0">
                <a:latin typeface="Calibri"/>
                <a:cs typeface="Calibri"/>
              </a:rPr>
              <a:t>Evidence based </a:t>
            </a:r>
            <a:r>
              <a:rPr lang="en-US" sz="2800" dirty="0">
                <a:latin typeface="Calibri"/>
                <a:cs typeface="Calibri"/>
              </a:rPr>
              <a:t>or based on validated </a:t>
            </a:r>
            <a:r>
              <a:rPr lang="en-US" sz="2800" dirty="0" smtClean="0">
                <a:latin typeface="Calibri"/>
                <a:cs typeface="Calibri"/>
              </a:rPr>
              <a:t>progress-monitoring </a:t>
            </a:r>
            <a:r>
              <a:rPr lang="en-US" sz="2800" dirty="0">
                <a:latin typeface="Calibri"/>
                <a:cs typeface="Calibri"/>
              </a:rPr>
              <a:t>methods for individualizing </a:t>
            </a:r>
            <a:r>
              <a:rPr lang="en-US" sz="2800" dirty="0" smtClean="0">
                <a:latin typeface="Calibri"/>
                <a:cs typeface="Calibri"/>
              </a:rPr>
              <a:t>instruction.</a:t>
            </a:r>
            <a:endParaRPr lang="en-US" sz="2800" dirty="0">
              <a:latin typeface="Calibri"/>
              <a:cs typeface="Calibri"/>
            </a:endParaRPr>
          </a:p>
          <a:p>
            <a:pPr>
              <a:buFont typeface="Arial"/>
              <a:buChar char="•"/>
              <a:defRPr/>
            </a:pPr>
            <a:r>
              <a:rPr lang="en-US" sz="2800" dirty="0" smtClean="0">
                <a:latin typeface="Calibri"/>
                <a:cs typeface="Calibri"/>
              </a:rPr>
              <a:t>More </a:t>
            </a:r>
            <a:r>
              <a:rPr lang="en-US" sz="2800" dirty="0">
                <a:latin typeface="Calibri"/>
                <a:cs typeface="Calibri"/>
              </a:rPr>
              <a:t>intense than </a:t>
            </a:r>
            <a:r>
              <a:rPr lang="en-US" sz="2800" dirty="0" smtClean="0">
                <a:latin typeface="Calibri"/>
                <a:cs typeface="Calibri"/>
              </a:rPr>
              <a:t>secondary-level instruction.</a:t>
            </a:r>
            <a:endParaRPr lang="en-US" sz="2800" dirty="0">
              <a:latin typeface="Calibri"/>
              <a:cs typeface="Calibri"/>
            </a:endParaRPr>
          </a:p>
          <a:p>
            <a:pPr>
              <a:buFont typeface="Arial"/>
              <a:buChar char="•"/>
              <a:defRPr/>
            </a:pPr>
            <a:r>
              <a:rPr lang="en-US" sz="2800" dirty="0" smtClean="0">
                <a:latin typeface="Calibri"/>
                <a:cs typeface="Calibri"/>
              </a:rPr>
              <a:t>Delivered </a:t>
            </a:r>
            <a:r>
              <a:rPr lang="en-US" sz="2800" dirty="0">
                <a:latin typeface="Calibri"/>
                <a:cs typeface="Calibri"/>
              </a:rPr>
              <a:t>by </a:t>
            </a:r>
            <a:r>
              <a:rPr lang="en-US" sz="2800" dirty="0" smtClean="0">
                <a:latin typeface="Calibri"/>
                <a:cs typeface="Calibri"/>
              </a:rPr>
              <a:t>well‐trained </a:t>
            </a:r>
            <a:br>
              <a:rPr lang="en-US" sz="2800" dirty="0" smtClean="0">
                <a:latin typeface="Calibri"/>
                <a:cs typeface="Calibri"/>
              </a:rPr>
            </a:br>
            <a:r>
              <a:rPr lang="en-US" sz="2800" dirty="0" smtClean="0">
                <a:latin typeface="Calibri"/>
                <a:cs typeface="Calibri"/>
              </a:rPr>
              <a:t>staff </a:t>
            </a:r>
            <a:r>
              <a:rPr lang="en-US" sz="2800" dirty="0">
                <a:latin typeface="Calibri"/>
                <a:cs typeface="Calibri"/>
              </a:rPr>
              <a:t>in </a:t>
            </a:r>
            <a:r>
              <a:rPr lang="en-US" sz="2800" dirty="0" smtClean="0">
                <a:latin typeface="Calibri"/>
                <a:cs typeface="Calibri"/>
              </a:rPr>
              <a:t>optimal group sizes.</a:t>
            </a:r>
            <a:endParaRPr lang="en-US" sz="2800" dirty="0">
              <a:latin typeface="Calibri"/>
              <a:cs typeface="Calibri"/>
            </a:endParaRPr>
          </a:p>
        </p:txBody>
      </p:sp>
      <p:pic>
        <p:nvPicPr>
          <p:cNvPr id="4"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2914" t="9006" r="4410" b="29015"/>
          <a:stretch/>
        </p:blipFill>
        <p:spPr bwMode="auto">
          <a:xfrm>
            <a:off x="6084168" y="3501008"/>
            <a:ext cx="2355495" cy="1538214"/>
          </a:xfrm>
          <a:prstGeom prst="rect">
            <a:avLst/>
          </a:prstGeom>
          <a:ln w="12700">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15</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This chart explains the differences between secondary or tier 2 interventions and intensive or tier 3 interventions.  The areas of instruction, duration and timeframe, group size, progress monitoring, and population served are compared across the two interventions in side-by-side columns. " title="Distinction between secondary and intensive intervention"/>
          <p:cNvGraphicFramePr>
            <a:graphicFrameLocks noGrp="1"/>
          </p:cNvGraphicFramePr>
          <p:nvPr>
            <p:ph idx="1"/>
            <p:extLst>
              <p:ext uri="{D42A27DB-BD31-4B8C-83A1-F6EECF244321}">
                <p14:modId xmlns:p14="http://schemas.microsoft.com/office/powerpoint/2010/main" val="80275592"/>
              </p:ext>
            </p:extLst>
          </p:nvPr>
        </p:nvGraphicFramePr>
        <p:xfrm>
          <a:off x="1691680" y="1675273"/>
          <a:ext cx="7056784" cy="3337902"/>
        </p:xfrm>
        <a:graphic>
          <a:graphicData uri="http://schemas.openxmlformats.org/drawingml/2006/table">
            <a:tbl>
              <a:tblPr firstRow="1" firstCol="1" bandRow="1">
                <a:tableStyleId>{5C22544A-7EE6-4342-B048-85BDC9FD1C3A}</a:tableStyleId>
              </a:tblPr>
              <a:tblGrid>
                <a:gridCol w="1656184"/>
                <a:gridCol w="2664296"/>
                <a:gridCol w="2736304"/>
              </a:tblGrid>
              <a:tr h="325197">
                <a:tc>
                  <a:txBody>
                    <a:bodyPr/>
                    <a:lstStyle/>
                    <a:p>
                      <a:endParaRPr lang="en-US" sz="1400" dirty="0">
                        <a:solidFill>
                          <a:schemeClr val="bg1"/>
                        </a:solidFill>
                        <a:latin typeface="Calibri"/>
                        <a:cs typeface="Calibri"/>
                      </a:endParaRPr>
                    </a:p>
                  </a:txBody>
                  <a:tcPr marL="91446" marR="91446" marT="45712" marB="45712">
                    <a:solidFill>
                      <a:srgbClr val="025198"/>
                    </a:solidFill>
                  </a:tcPr>
                </a:tc>
                <a:tc>
                  <a:txBody>
                    <a:bodyPr/>
                    <a:lstStyle/>
                    <a:p>
                      <a:pPr algn="ctr"/>
                      <a:r>
                        <a:rPr lang="en-US" sz="1400" dirty="0" smtClean="0">
                          <a:solidFill>
                            <a:schemeClr val="bg1"/>
                          </a:solidFill>
                          <a:latin typeface="Calibri"/>
                          <a:cs typeface="Calibri"/>
                        </a:rPr>
                        <a:t>Supplemental</a:t>
                      </a:r>
                      <a:endParaRPr lang="en-US" sz="1400" dirty="0">
                        <a:solidFill>
                          <a:schemeClr val="bg1"/>
                        </a:solidFill>
                        <a:latin typeface="Calibri"/>
                        <a:cs typeface="Calibri"/>
                      </a:endParaRPr>
                    </a:p>
                  </a:txBody>
                  <a:tcPr marL="91446" marR="91446" marT="45712" marB="45712">
                    <a:solidFill>
                      <a:srgbClr val="025198"/>
                    </a:solidFill>
                  </a:tcPr>
                </a:tc>
                <a:tc>
                  <a:txBody>
                    <a:bodyPr/>
                    <a:lstStyle/>
                    <a:p>
                      <a:pPr algn="ctr"/>
                      <a:r>
                        <a:rPr lang="en-US" sz="1400" dirty="0" smtClean="0">
                          <a:solidFill>
                            <a:schemeClr val="bg1"/>
                          </a:solidFill>
                          <a:latin typeface="Calibri"/>
                          <a:cs typeface="Calibri"/>
                        </a:rPr>
                        <a:t>Intensive </a:t>
                      </a:r>
                      <a:endParaRPr lang="en-US" sz="1400" dirty="0">
                        <a:solidFill>
                          <a:schemeClr val="bg1"/>
                        </a:solidFill>
                        <a:latin typeface="Calibri"/>
                        <a:cs typeface="Calibri"/>
                      </a:endParaRPr>
                    </a:p>
                  </a:txBody>
                  <a:tcPr marL="91446" marR="91446" marT="45712" marB="45712">
                    <a:solidFill>
                      <a:srgbClr val="025198"/>
                    </a:solidFill>
                  </a:tcPr>
                </a:tc>
              </a:tr>
              <a:tr h="637111">
                <a:tc>
                  <a:txBody>
                    <a:bodyPr/>
                    <a:lstStyle/>
                    <a:p>
                      <a:r>
                        <a:rPr lang="en-US" sz="1400" b="1" cap="all" dirty="0" smtClean="0">
                          <a:solidFill>
                            <a:schemeClr val="tx1"/>
                          </a:solidFill>
                          <a:latin typeface="Calibri"/>
                          <a:cs typeface="Calibri"/>
                        </a:rPr>
                        <a:t>INSTRUCTION</a:t>
                      </a:r>
                      <a:endParaRPr lang="en-US" sz="1400" b="1" cap="all" dirty="0">
                        <a:solidFill>
                          <a:schemeClr val="tx1"/>
                        </a:solidFill>
                        <a:latin typeface="Calibri"/>
                        <a:cs typeface="Calibri"/>
                      </a:endParaRPr>
                    </a:p>
                  </a:txBody>
                  <a:tcPr marL="91446" marR="91446" marT="45712" marB="45712">
                    <a:solidFill>
                      <a:schemeClr val="tx1">
                        <a:lumMod val="20000"/>
                        <a:lumOff val="80000"/>
                      </a:schemeClr>
                    </a:solidFill>
                  </a:tcPr>
                </a:tc>
                <a:tc>
                  <a:txBody>
                    <a:bodyPr/>
                    <a:lstStyle/>
                    <a:p>
                      <a:r>
                        <a:rPr lang="en-US" sz="1200" dirty="0" smtClean="0">
                          <a:latin typeface="Calibri"/>
                          <a:cs typeface="Calibri"/>
                        </a:rPr>
                        <a:t>Follows</a:t>
                      </a:r>
                      <a:r>
                        <a:rPr lang="en-US" sz="1200" baseline="0" dirty="0" smtClean="0">
                          <a:latin typeface="Calibri"/>
                          <a:cs typeface="Calibri"/>
                        </a:rPr>
                        <a:t> standardized, evidence-based programs as designed.</a:t>
                      </a:r>
                      <a:endParaRPr lang="en-US" sz="1200" dirty="0">
                        <a:latin typeface="Calibri"/>
                        <a:cs typeface="Calibri"/>
                      </a:endParaRPr>
                    </a:p>
                  </a:txBody>
                  <a:tcPr marL="91446" marR="91446" marT="45712" marB="45712">
                    <a:solidFill>
                      <a:schemeClr val="tx1">
                        <a:lumMod val="20000"/>
                        <a:lumOff val="80000"/>
                      </a:schemeClr>
                    </a:solidFill>
                  </a:tcPr>
                </a:tc>
                <a:tc>
                  <a:txBody>
                    <a:bodyPr/>
                    <a:lstStyle/>
                    <a:p>
                      <a:r>
                        <a:rPr lang="en-US" sz="1200" dirty="0" smtClean="0">
                          <a:latin typeface="Calibri"/>
                          <a:cs typeface="Calibri"/>
                        </a:rPr>
                        <a:t>Uses a </a:t>
                      </a:r>
                      <a:r>
                        <a:rPr lang="en-US" sz="1200" baseline="0" dirty="0" smtClean="0">
                          <a:latin typeface="Calibri"/>
                          <a:cs typeface="Calibri"/>
                        </a:rPr>
                        <a:t>standardized, evidence-based program as a platform but adapts instruction based on student data. </a:t>
                      </a:r>
                      <a:endParaRPr lang="en-US" sz="1200" dirty="0">
                        <a:latin typeface="Calibri"/>
                        <a:cs typeface="Calibri"/>
                      </a:endParaRPr>
                    </a:p>
                  </a:txBody>
                  <a:tcPr marL="91446" marR="91446" marT="45712" marB="45712">
                    <a:solidFill>
                      <a:schemeClr val="tx1">
                        <a:lumMod val="20000"/>
                        <a:lumOff val="80000"/>
                      </a:schemeClr>
                    </a:solidFill>
                  </a:tcPr>
                </a:tc>
              </a:tr>
              <a:tr h="486042">
                <a:tc>
                  <a:txBody>
                    <a:bodyPr/>
                    <a:lstStyle/>
                    <a:p>
                      <a:r>
                        <a:rPr lang="en-US" sz="1400" b="1" cap="all" dirty="0" smtClean="0">
                          <a:solidFill>
                            <a:schemeClr val="tx1"/>
                          </a:solidFill>
                          <a:latin typeface="Calibri"/>
                          <a:cs typeface="Calibri"/>
                        </a:rPr>
                        <a:t>Duration</a:t>
                      </a:r>
                      <a:r>
                        <a:rPr lang="en-US" sz="1400" b="1" cap="all" baseline="0" dirty="0" smtClean="0">
                          <a:solidFill>
                            <a:schemeClr val="tx1"/>
                          </a:solidFill>
                          <a:latin typeface="Calibri"/>
                          <a:cs typeface="Calibri"/>
                        </a:rPr>
                        <a:t> and timeframe</a:t>
                      </a:r>
                      <a:endParaRPr lang="en-US" sz="1400" b="1" cap="all" dirty="0">
                        <a:solidFill>
                          <a:schemeClr val="tx1"/>
                        </a:solidFill>
                        <a:latin typeface="Calibri"/>
                        <a:cs typeface="Calibri"/>
                      </a:endParaRPr>
                    </a:p>
                  </a:txBody>
                  <a:tcPr marL="91446" marR="91446" marT="45712" marB="45712">
                    <a:solidFill>
                      <a:schemeClr val="tx1">
                        <a:lumMod val="20000"/>
                        <a:lumOff val="80000"/>
                      </a:schemeClr>
                    </a:solidFill>
                  </a:tcPr>
                </a:tc>
                <a:tc>
                  <a:txBody>
                    <a:bodyPr/>
                    <a:lstStyle/>
                    <a:p>
                      <a:r>
                        <a:rPr lang="en-US" sz="1200" dirty="0" smtClean="0">
                          <a:latin typeface="Calibri"/>
                          <a:cs typeface="Calibri"/>
                        </a:rPr>
                        <a:t>Uses</a:t>
                      </a:r>
                      <a:r>
                        <a:rPr lang="en-US" sz="1200" baseline="0" dirty="0" smtClean="0">
                          <a:latin typeface="Calibri"/>
                          <a:cs typeface="Calibri"/>
                        </a:rPr>
                        <a:t> the duration and timeframe defined by developer.</a:t>
                      </a:r>
                      <a:endParaRPr lang="en-US" sz="1200" dirty="0">
                        <a:latin typeface="Calibri"/>
                        <a:cs typeface="Calibri"/>
                      </a:endParaRPr>
                    </a:p>
                  </a:txBody>
                  <a:tcPr marL="91446" marR="91446" marT="45712" marB="45712">
                    <a:solidFill>
                      <a:schemeClr val="tx1">
                        <a:lumMod val="20000"/>
                        <a:lumOff val="80000"/>
                      </a:schemeClr>
                    </a:solidFill>
                  </a:tcPr>
                </a:tc>
                <a:tc>
                  <a:txBody>
                    <a:bodyPr/>
                    <a:lstStyle/>
                    <a:p>
                      <a:r>
                        <a:rPr lang="en-US" sz="1200" dirty="0" smtClean="0">
                          <a:latin typeface="Calibri"/>
                          <a:cs typeface="Calibri"/>
                        </a:rPr>
                        <a:t>Increases</a:t>
                      </a:r>
                      <a:r>
                        <a:rPr lang="en-US" sz="1200" baseline="0" dirty="0" smtClean="0">
                          <a:latin typeface="Calibri"/>
                          <a:cs typeface="Calibri"/>
                        </a:rPr>
                        <a:t> frequency and/or duration to meet student needs.</a:t>
                      </a:r>
                      <a:endParaRPr lang="en-US" sz="1200" dirty="0">
                        <a:latin typeface="Calibri"/>
                        <a:cs typeface="Calibri"/>
                      </a:endParaRPr>
                    </a:p>
                  </a:txBody>
                  <a:tcPr marL="91446" marR="91446" marT="45712" marB="45712">
                    <a:solidFill>
                      <a:schemeClr val="tx1">
                        <a:lumMod val="20000"/>
                        <a:lumOff val="80000"/>
                      </a:schemeClr>
                    </a:solidFill>
                  </a:tcPr>
                </a:tc>
              </a:tr>
              <a:tr h="641470">
                <a:tc>
                  <a:txBody>
                    <a:bodyPr/>
                    <a:lstStyle/>
                    <a:p>
                      <a:r>
                        <a:rPr lang="en-US" sz="1400" b="1" cap="all" dirty="0" smtClean="0">
                          <a:solidFill>
                            <a:schemeClr val="tx1"/>
                          </a:solidFill>
                          <a:latin typeface="Calibri"/>
                          <a:cs typeface="Calibri"/>
                        </a:rPr>
                        <a:t>Group</a:t>
                      </a:r>
                      <a:r>
                        <a:rPr lang="en-US" sz="1400" b="1" cap="all" baseline="0" dirty="0" smtClean="0">
                          <a:solidFill>
                            <a:schemeClr val="tx1"/>
                          </a:solidFill>
                          <a:latin typeface="Calibri"/>
                          <a:cs typeface="Calibri"/>
                        </a:rPr>
                        <a:t> size </a:t>
                      </a:r>
                      <a:endParaRPr lang="en-US" sz="1400" b="1" cap="all" dirty="0">
                        <a:solidFill>
                          <a:schemeClr val="tx1"/>
                        </a:solidFill>
                        <a:latin typeface="Calibri"/>
                        <a:cs typeface="Calibri"/>
                      </a:endParaRPr>
                    </a:p>
                  </a:txBody>
                  <a:tcPr marL="91446" marR="91446" marT="45712" marB="45712">
                    <a:solidFill>
                      <a:schemeClr val="tx1">
                        <a:lumMod val="20000"/>
                        <a:lumOff val="80000"/>
                      </a:schemeClr>
                    </a:solidFill>
                  </a:tcPr>
                </a:tc>
                <a:tc>
                  <a:txBody>
                    <a:bodyPr/>
                    <a:lstStyle/>
                    <a:p>
                      <a:r>
                        <a:rPr lang="en-US" sz="1200" baseline="0" dirty="0" smtClean="0">
                          <a:latin typeface="Calibri"/>
                          <a:cs typeface="Calibri"/>
                        </a:rPr>
                        <a:t>Three to seven students (as defined by the developer).</a:t>
                      </a:r>
                      <a:endParaRPr lang="en-US" sz="1200" dirty="0">
                        <a:latin typeface="Calibri"/>
                        <a:cs typeface="Calibri"/>
                      </a:endParaRPr>
                    </a:p>
                  </a:txBody>
                  <a:tcPr marL="91446" marR="91446" marT="45712" marB="45712">
                    <a:solidFill>
                      <a:schemeClr val="tx1">
                        <a:lumMod val="20000"/>
                        <a:lumOff val="80000"/>
                      </a:schemeClr>
                    </a:solidFill>
                  </a:tcPr>
                </a:tc>
                <a:tc>
                  <a:txBody>
                    <a:bodyPr/>
                    <a:lstStyle/>
                    <a:p>
                      <a:r>
                        <a:rPr lang="en-US" sz="1200" dirty="0" smtClean="0">
                          <a:latin typeface="Calibri"/>
                          <a:cs typeface="Calibri"/>
                        </a:rPr>
                        <a:t>Decreases group size to meet student needs (no more than three students </a:t>
                      </a:r>
                      <a:r>
                        <a:rPr lang="en-US" sz="1200" kern="1200" dirty="0" smtClean="0">
                          <a:solidFill>
                            <a:schemeClr val="dk1"/>
                          </a:solidFill>
                          <a:effectLst/>
                          <a:latin typeface="Calibri"/>
                          <a:ea typeface="+mn-ea"/>
                          <a:cs typeface="Calibri"/>
                        </a:rPr>
                        <a:t>–</a:t>
                      </a:r>
                      <a:r>
                        <a:rPr lang="en-AU" sz="1200" dirty="0" smtClean="0">
                          <a:effectLst/>
                          <a:latin typeface="Calibri"/>
                          <a:cs typeface="Calibri"/>
                        </a:rPr>
                        <a:t> </a:t>
                      </a:r>
                      <a:r>
                        <a:rPr lang="en-US" sz="1200" dirty="0" smtClean="0">
                          <a:latin typeface="Calibri"/>
                          <a:cs typeface="Calibri"/>
                        </a:rPr>
                        <a:t>elementary</a:t>
                      </a:r>
                      <a:r>
                        <a:rPr lang="en-US" sz="1200" baseline="0" dirty="0" smtClean="0">
                          <a:latin typeface="Calibri"/>
                          <a:cs typeface="Calibri"/>
                        </a:rPr>
                        <a:t> level).</a:t>
                      </a:r>
                      <a:endParaRPr lang="en-US" sz="1200" dirty="0">
                        <a:latin typeface="Calibri"/>
                        <a:cs typeface="Calibri"/>
                      </a:endParaRPr>
                    </a:p>
                  </a:txBody>
                  <a:tcPr marL="91446" marR="91446" marT="45712" marB="45712">
                    <a:solidFill>
                      <a:schemeClr val="tx1">
                        <a:lumMod val="20000"/>
                        <a:lumOff val="80000"/>
                      </a:schemeClr>
                    </a:solidFill>
                  </a:tcPr>
                </a:tc>
              </a:tr>
              <a:tr h="486042">
                <a:tc>
                  <a:txBody>
                    <a:bodyPr/>
                    <a:lstStyle/>
                    <a:p>
                      <a:r>
                        <a:rPr lang="en-US" sz="1400" b="1" cap="all" dirty="0" smtClean="0">
                          <a:solidFill>
                            <a:schemeClr val="tx1"/>
                          </a:solidFill>
                          <a:latin typeface="Calibri"/>
                          <a:cs typeface="Calibri"/>
                        </a:rPr>
                        <a:t>Progress</a:t>
                      </a:r>
                      <a:r>
                        <a:rPr lang="en-US" sz="1400" b="1" cap="all" baseline="0" dirty="0" smtClean="0">
                          <a:solidFill>
                            <a:schemeClr val="tx1"/>
                          </a:solidFill>
                          <a:latin typeface="Calibri"/>
                          <a:cs typeface="Calibri"/>
                        </a:rPr>
                        <a:t> Monitoring </a:t>
                      </a:r>
                      <a:endParaRPr lang="en-US" sz="1400" b="1" cap="all" dirty="0">
                        <a:solidFill>
                          <a:schemeClr val="tx1"/>
                        </a:solidFill>
                        <a:latin typeface="Calibri"/>
                        <a:cs typeface="Calibri"/>
                      </a:endParaRPr>
                    </a:p>
                  </a:txBody>
                  <a:tcPr marL="91446" marR="91446" marT="45712" marB="45712">
                    <a:solidFill>
                      <a:schemeClr val="tx1">
                        <a:lumMod val="20000"/>
                        <a:lumOff val="80000"/>
                      </a:schemeClr>
                    </a:solidFill>
                  </a:tcPr>
                </a:tc>
                <a:tc>
                  <a:txBody>
                    <a:bodyPr/>
                    <a:lstStyle/>
                    <a:p>
                      <a:r>
                        <a:rPr lang="en-US" sz="1200" dirty="0" smtClean="0">
                          <a:latin typeface="Calibri"/>
                          <a:cs typeface="Calibri"/>
                        </a:rPr>
                        <a:t>Weekly</a:t>
                      </a:r>
                      <a:r>
                        <a:rPr lang="en-US" sz="1200" baseline="0" dirty="0" smtClean="0">
                          <a:latin typeface="Calibri"/>
                          <a:cs typeface="Calibri"/>
                        </a:rPr>
                        <a:t> .</a:t>
                      </a:r>
                      <a:endParaRPr lang="en-US" sz="1200" dirty="0">
                        <a:latin typeface="Calibri"/>
                        <a:cs typeface="Calibri"/>
                      </a:endParaRPr>
                    </a:p>
                  </a:txBody>
                  <a:tcPr marL="91446" marR="91446" marT="45712" marB="45712">
                    <a:solidFill>
                      <a:schemeClr val="tx1">
                        <a:lumMod val="20000"/>
                        <a:lumOff val="80000"/>
                      </a:schemeClr>
                    </a:solidFill>
                  </a:tcPr>
                </a:tc>
                <a:tc>
                  <a:txBody>
                    <a:bodyPr/>
                    <a:lstStyle/>
                    <a:p>
                      <a:r>
                        <a:rPr lang="en-US" sz="1200" dirty="0" smtClean="0">
                          <a:latin typeface="Calibri"/>
                          <a:cs typeface="Calibri"/>
                        </a:rPr>
                        <a:t>Two times</a:t>
                      </a:r>
                      <a:r>
                        <a:rPr lang="en-US" sz="1200" baseline="0" dirty="0" smtClean="0">
                          <a:latin typeface="Calibri"/>
                          <a:cs typeface="Calibri"/>
                        </a:rPr>
                        <a:t> per week. </a:t>
                      </a:r>
                      <a:endParaRPr lang="en-US" sz="1200" dirty="0">
                        <a:latin typeface="Calibri"/>
                        <a:cs typeface="Calibri"/>
                      </a:endParaRPr>
                    </a:p>
                  </a:txBody>
                  <a:tcPr marL="91446" marR="91446" marT="45712" marB="45712">
                    <a:solidFill>
                      <a:schemeClr val="tx1">
                        <a:lumMod val="20000"/>
                        <a:lumOff val="80000"/>
                      </a:schemeClr>
                    </a:solidFill>
                  </a:tcPr>
                </a:tc>
              </a:tr>
              <a:tr h="694884">
                <a:tc>
                  <a:txBody>
                    <a:bodyPr/>
                    <a:lstStyle/>
                    <a:p>
                      <a:r>
                        <a:rPr lang="en-US" sz="1400" b="1" cap="all" dirty="0" smtClean="0">
                          <a:solidFill>
                            <a:schemeClr val="tx1"/>
                          </a:solidFill>
                          <a:latin typeface="Calibri"/>
                          <a:cs typeface="Calibri"/>
                        </a:rPr>
                        <a:t>Population</a:t>
                      </a:r>
                      <a:r>
                        <a:rPr lang="en-US" sz="1400" b="1" cap="all" baseline="0" dirty="0" smtClean="0">
                          <a:solidFill>
                            <a:schemeClr val="tx1"/>
                          </a:solidFill>
                          <a:latin typeface="Calibri"/>
                          <a:cs typeface="Calibri"/>
                        </a:rPr>
                        <a:t> served</a:t>
                      </a:r>
                      <a:endParaRPr lang="en-US" sz="1400" b="1" cap="all" dirty="0">
                        <a:solidFill>
                          <a:schemeClr val="tx1"/>
                        </a:solidFill>
                        <a:latin typeface="Calibri"/>
                        <a:cs typeface="Calibri"/>
                      </a:endParaRPr>
                    </a:p>
                  </a:txBody>
                  <a:tcPr marL="91446" marR="91446" marT="45712" marB="45712">
                    <a:solidFill>
                      <a:schemeClr val="tx1">
                        <a:lumMod val="20000"/>
                        <a:lumOff val="80000"/>
                      </a:schemeClr>
                    </a:solidFill>
                  </a:tcPr>
                </a:tc>
                <a:tc>
                  <a:txBody>
                    <a:bodyPr/>
                    <a:lstStyle/>
                    <a:p>
                      <a:r>
                        <a:rPr lang="en-US" sz="1200" dirty="0" smtClean="0">
                          <a:latin typeface="Calibri"/>
                          <a:cs typeface="Calibri"/>
                        </a:rPr>
                        <a:t>At risk</a:t>
                      </a:r>
                      <a:r>
                        <a:rPr lang="en-US" sz="1200" baseline="0" dirty="0" smtClean="0">
                          <a:latin typeface="Calibri"/>
                          <a:cs typeface="Calibri"/>
                        </a:rPr>
                        <a:t> (typically 15</a:t>
                      </a:r>
                      <a:r>
                        <a:rPr lang="en-US" sz="1200" kern="1200" baseline="0" dirty="0" smtClean="0">
                          <a:solidFill>
                            <a:schemeClr val="dk1"/>
                          </a:solidFill>
                          <a:effectLst/>
                          <a:latin typeface="Calibri"/>
                          <a:ea typeface="+mn-ea"/>
                          <a:cs typeface="Calibri"/>
                        </a:rPr>
                        <a:t>-</a:t>
                      </a:r>
                      <a:r>
                        <a:rPr lang="en-US" sz="1200" baseline="0" dirty="0" smtClean="0">
                          <a:latin typeface="Calibri"/>
                          <a:cs typeface="Calibri"/>
                        </a:rPr>
                        <a:t>20% of the student population).</a:t>
                      </a:r>
                      <a:endParaRPr lang="en-US" sz="1200" dirty="0">
                        <a:latin typeface="Calibri"/>
                        <a:cs typeface="Calibri"/>
                      </a:endParaRPr>
                    </a:p>
                  </a:txBody>
                  <a:tcPr marL="91446" marR="91446" marT="45712" marB="45712">
                    <a:solidFill>
                      <a:schemeClr val="tx1">
                        <a:lumMod val="20000"/>
                        <a:lumOff val="80000"/>
                      </a:schemeClr>
                    </a:solidFill>
                  </a:tcPr>
                </a:tc>
                <a:tc>
                  <a:txBody>
                    <a:bodyPr/>
                    <a:lstStyle/>
                    <a:p>
                      <a:r>
                        <a:rPr lang="en-US" sz="1200" dirty="0" smtClean="0">
                          <a:latin typeface="Calibri"/>
                          <a:cs typeface="Calibri"/>
                        </a:rPr>
                        <a:t>Significant</a:t>
                      </a:r>
                      <a:r>
                        <a:rPr lang="en-US" sz="1200" baseline="0" dirty="0" smtClean="0">
                          <a:latin typeface="Calibri"/>
                          <a:cs typeface="Calibri"/>
                        </a:rPr>
                        <a:t> and persistent learning and/or behavior needs (typically 3</a:t>
                      </a:r>
                      <a:r>
                        <a:rPr lang="en-US" sz="1200" kern="1200" baseline="0" dirty="0" smtClean="0">
                          <a:solidFill>
                            <a:schemeClr val="dk1"/>
                          </a:solidFill>
                          <a:effectLst/>
                          <a:latin typeface="Calibri"/>
                          <a:ea typeface="+mn-ea"/>
                          <a:cs typeface="Calibri"/>
                        </a:rPr>
                        <a:t>-</a:t>
                      </a:r>
                      <a:r>
                        <a:rPr lang="en-US" sz="1200" baseline="0" dirty="0" smtClean="0">
                          <a:latin typeface="Calibri"/>
                          <a:cs typeface="Calibri"/>
                        </a:rPr>
                        <a:t>5% of the student population).</a:t>
                      </a:r>
                      <a:endParaRPr lang="en-US" sz="1200" dirty="0">
                        <a:latin typeface="Calibri"/>
                        <a:cs typeface="Calibri"/>
                      </a:endParaRPr>
                    </a:p>
                  </a:txBody>
                  <a:tcPr marL="91446" marR="91446" marT="45712" marB="45712">
                    <a:solidFill>
                      <a:schemeClr val="tx1">
                        <a:lumMod val="20000"/>
                        <a:lumOff val="80000"/>
                      </a:schemeClr>
                    </a:solidFill>
                  </a:tcPr>
                </a:tc>
              </a:tr>
            </a:tbl>
          </a:graphicData>
        </a:graphic>
      </p:graphicFrame>
      <p:sp>
        <p:nvSpPr>
          <p:cNvPr id="81952" name="Title 1"/>
          <p:cNvSpPr>
            <a:spLocks noGrp="1"/>
          </p:cNvSpPr>
          <p:nvPr>
            <p:ph type="title"/>
          </p:nvPr>
        </p:nvSpPr>
        <p:spPr>
          <a:ln>
            <a:miter lim="800000"/>
            <a:headEnd/>
            <a:tailEnd/>
          </a:ln>
        </p:spPr>
        <p:txBody>
          <a:bodyPr/>
          <a:lstStyle/>
          <a:p>
            <a:pPr eaLnBrk="1" hangingPunct="1"/>
            <a:r>
              <a:rPr lang="en-US" altLang="en-US" sz="3600" dirty="0" smtClean="0">
                <a:solidFill>
                  <a:srgbClr val="0070C0"/>
                </a:solidFill>
                <a:latin typeface="Calibri"/>
                <a:cs typeface="Calibri"/>
              </a:rPr>
              <a:t>Distinction Between Supplemental and Intensive Intervention</a:t>
            </a:r>
          </a:p>
        </p:txBody>
      </p:sp>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16</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0142"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599730" y="2852738"/>
            <a:ext cx="7272808" cy="2705472"/>
          </a:xfrm>
          <a:prstGeom prst="rect">
            <a:avLst/>
          </a:prstGeom>
          <a:noFill/>
          <a:ln>
            <a:noFill/>
          </a:ln>
          <a:extLst/>
        </p:spPr>
        <p:txBody>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4000" kern="0" dirty="0" smtClean="0">
                <a:solidFill>
                  <a:schemeClr val="tx1"/>
                </a:solidFill>
                <a:latin typeface="Calibri"/>
                <a:cs typeface="Calibri"/>
              </a:rPr>
              <a:t>DBI:</a:t>
            </a:r>
          </a:p>
          <a:p>
            <a:pPr>
              <a:defRPr/>
            </a:pPr>
            <a:r>
              <a:rPr lang="en-US" sz="4000" kern="0" dirty="0" smtClean="0">
                <a:solidFill>
                  <a:schemeClr val="tx1"/>
                </a:solidFill>
                <a:latin typeface="Calibri"/>
                <a:cs typeface="Calibri"/>
              </a:rPr>
              <a:t>The Foundation of Intensive Intervention</a:t>
            </a:r>
            <a:endParaRPr lang="en-US" sz="4000" kern="0" dirty="0">
              <a:solidFill>
                <a:schemeClr val="tx1"/>
              </a:solidFill>
              <a:latin typeface="Calibri"/>
              <a:cs typeface="Calibri"/>
            </a:endParaRPr>
          </a:p>
        </p:txBody>
      </p:sp>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17</a:t>
            </a:fld>
            <a:endParaRPr lang="es-ES" b="1" dirty="0" smtClean="0">
              <a:solidFill>
                <a:srgbClr val="0367B3"/>
              </a:solidFill>
              <a:effectLst>
                <a:outerShdw blurRad="38100" dist="38100" dir="2700000" algn="tl">
                  <a:srgbClr val="000000">
                    <a:alpha val="43137"/>
                  </a:srgbClr>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1679" y="1600200"/>
            <a:ext cx="6984777" cy="4853136"/>
          </a:xfrm>
        </p:spPr>
        <p:txBody>
          <a:bodyPr/>
          <a:lstStyle/>
          <a:p>
            <a:pPr marL="0" indent="0">
              <a:lnSpc>
                <a:spcPct val="110000"/>
              </a:lnSpc>
              <a:buFont typeface="Wingdings" pitchFamily="2" charset="2"/>
              <a:buNone/>
              <a:defRPr/>
            </a:pPr>
            <a:r>
              <a:rPr lang="en-US" sz="2200" dirty="0" smtClean="0">
                <a:solidFill>
                  <a:srgbClr val="0070C0"/>
                </a:solidFill>
                <a:latin typeface="Calibri"/>
                <a:cs typeface="Calibri"/>
              </a:rPr>
              <a:t>DBI:</a:t>
            </a:r>
            <a:r>
              <a:rPr lang="en-US" sz="2200" dirty="0">
                <a:solidFill>
                  <a:srgbClr val="0070C0"/>
                </a:solidFill>
                <a:latin typeface="Calibri"/>
                <a:cs typeface="Calibri"/>
              </a:rPr>
              <a:t> </a:t>
            </a:r>
            <a:r>
              <a:rPr lang="en-US" sz="2200" dirty="0" smtClean="0">
                <a:solidFill>
                  <a:srgbClr val="0070C0"/>
                </a:solidFill>
                <a:latin typeface="Calibri"/>
                <a:cs typeface="Calibri"/>
              </a:rPr>
              <a:t>a systematic method for using data to determine </a:t>
            </a:r>
            <a:r>
              <a:rPr lang="en-US" sz="2200" i="1" dirty="0" smtClean="0">
                <a:solidFill>
                  <a:srgbClr val="0070C0"/>
                </a:solidFill>
                <a:latin typeface="Calibri"/>
                <a:cs typeface="Calibri"/>
              </a:rPr>
              <a:t>when and how </a:t>
            </a:r>
            <a:r>
              <a:rPr lang="en-US" sz="2200" dirty="0" smtClean="0">
                <a:solidFill>
                  <a:srgbClr val="0070C0"/>
                </a:solidFill>
                <a:latin typeface="Calibri"/>
                <a:cs typeface="Calibri"/>
              </a:rPr>
              <a:t>to provide more intensive intervention.</a:t>
            </a:r>
          </a:p>
          <a:p>
            <a:pPr>
              <a:lnSpc>
                <a:spcPct val="110000"/>
              </a:lnSpc>
              <a:buFont typeface="Arial"/>
              <a:buChar char="•"/>
              <a:defRPr/>
            </a:pPr>
            <a:r>
              <a:rPr lang="en-US" sz="2200" dirty="0" smtClean="0">
                <a:solidFill>
                  <a:srgbClr val="0070C0"/>
                </a:solidFill>
                <a:latin typeface="Calibri"/>
                <a:cs typeface="Calibri"/>
              </a:rPr>
              <a:t>DBI’s origins lie in data-based program modification/experimental teaching, first developed at the University of Minnesota (Deno &amp; Mirkin, 1977).</a:t>
            </a:r>
          </a:p>
          <a:p>
            <a:pPr>
              <a:lnSpc>
                <a:spcPct val="110000"/>
              </a:lnSpc>
              <a:buFont typeface="Arial"/>
              <a:buChar char="•"/>
              <a:defRPr/>
            </a:pPr>
            <a:r>
              <a:rPr lang="en-US" sz="2200" dirty="0" smtClean="0">
                <a:solidFill>
                  <a:srgbClr val="0070C0"/>
                </a:solidFill>
                <a:latin typeface="Calibri"/>
                <a:cs typeface="Calibri"/>
              </a:rPr>
              <a:t>It is a process, not a single intervention program or strategy.</a:t>
            </a:r>
          </a:p>
          <a:p>
            <a:pPr>
              <a:lnSpc>
                <a:spcPct val="110000"/>
              </a:lnSpc>
              <a:buFont typeface="Arial"/>
              <a:buChar char="•"/>
              <a:defRPr/>
            </a:pPr>
            <a:r>
              <a:rPr lang="en-US" sz="2200" dirty="0" smtClean="0">
                <a:solidFill>
                  <a:srgbClr val="0070C0"/>
                </a:solidFill>
                <a:latin typeface="Calibri"/>
                <a:cs typeface="Calibri"/>
              </a:rPr>
              <a:t>It is not a one-time fix. Rather, it is an ongoing process that consists of intervention and assessment, adjusted over time.</a:t>
            </a:r>
          </a:p>
        </p:txBody>
      </p:sp>
      <p:sp>
        <p:nvSpPr>
          <p:cNvPr id="7" name="Title 6"/>
          <p:cNvSpPr>
            <a:spLocks noGrp="1"/>
          </p:cNvSpPr>
          <p:nvPr>
            <p:ph type="title"/>
          </p:nvPr>
        </p:nvSpPr>
        <p:spPr>
          <a:xfrm>
            <a:off x="1692275" y="274638"/>
            <a:ext cx="6994525" cy="1138138"/>
          </a:xfrm>
        </p:spPr>
        <p:txBody>
          <a:bodyPr>
            <a:noAutofit/>
          </a:bodyPr>
          <a:lstStyle/>
          <a:p>
            <a:pPr>
              <a:defRPr/>
            </a:pPr>
            <a:r>
              <a:rPr lang="en-US" sz="4000" dirty="0" smtClean="0">
                <a:solidFill>
                  <a:srgbClr val="0070C0"/>
                </a:solidFill>
                <a:latin typeface="Calibri"/>
                <a:cs typeface="Calibri"/>
              </a:rPr>
              <a:t>Our Approach </a:t>
            </a:r>
            <a:r>
              <a:rPr lang="en-US" sz="4000" dirty="0">
                <a:solidFill>
                  <a:srgbClr val="0070C0"/>
                </a:solidFill>
                <a:latin typeface="Calibri"/>
                <a:cs typeface="Calibri"/>
              </a:rPr>
              <a:t>to</a:t>
            </a:r>
            <a:br>
              <a:rPr lang="en-US" sz="4000" dirty="0">
                <a:solidFill>
                  <a:srgbClr val="0070C0"/>
                </a:solidFill>
                <a:latin typeface="Calibri"/>
                <a:cs typeface="Calibri"/>
              </a:rPr>
            </a:br>
            <a:r>
              <a:rPr lang="en-US" sz="4000" dirty="0" smtClean="0">
                <a:solidFill>
                  <a:srgbClr val="0070C0"/>
                </a:solidFill>
                <a:latin typeface="Calibri"/>
                <a:cs typeface="Calibri"/>
              </a:rPr>
              <a:t>Intensive Intervention</a:t>
            </a:r>
            <a:endParaRPr lang="en-US" sz="4000" dirty="0">
              <a:solidFill>
                <a:srgbClr val="0070C0"/>
              </a:solidFill>
              <a:latin typeface="Calibri"/>
              <a:cs typeface="Calibri"/>
            </a:endParaRPr>
          </a:p>
        </p:txBody>
      </p:sp>
      <p:pic>
        <p:nvPicPr>
          <p:cNvPr id="83972" name="Picture 2" descr="https://encrypted-tbn0.gstatic.com/images?q=tbn:ANd9GcSqM9FBLb-FGM7STQz8sUxFLxDfdl7PYElfMt6sfrmlOP1nXiBH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99" y="332656"/>
            <a:ext cx="1250241"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18</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9" name="TextBox 8"/>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2013a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1680" y="1600200"/>
            <a:ext cx="6984776" cy="4349080"/>
          </a:xfrm>
        </p:spPr>
        <p:txBody>
          <a:bodyPr/>
          <a:lstStyle/>
          <a:p>
            <a:pPr>
              <a:buFont typeface="Arial"/>
              <a:buChar char="•"/>
              <a:defRPr/>
            </a:pPr>
            <a:r>
              <a:rPr lang="en-US" sz="2400" dirty="0" smtClean="0">
                <a:solidFill>
                  <a:srgbClr val="0070C0"/>
                </a:solidFill>
                <a:latin typeface="Calibri"/>
                <a:cs typeface="Calibri"/>
              </a:rPr>
              <a:t>Students with disabilities who are not making adequate progress in their current instructional programs.</a:t>
            </a:r>
          </a:p>
          <a:p>
            <a:pPr>
              <a:spcBef>
                <a:spcPts val="1200"/>
              </a:spcBef>
              <a:buFont typeface="Arial"/>
              <a:buChar char="•"/>
              <a:defRPr/>
            </a:pPr>
            <a:r>
              <a:rPr lang="en-US" sz="2400" dirty="0" smtClean="0">
                <a:solidFill>
                  <a:srgbClr val="0070C0"/>
                </a:solidFill>
                <a:latin typeface="Calibri"/>
                <a:cs typeface="Calibri"/>
              </a:rPr>
              <a:t>Students who present with very low academic achievement and/or high-intensity or </a:t>
            </a:r>
            <a:br>
              <a:rPr lang="en-US" sz="2400" dirty="0" smtClean="0">
                <a:solidFill>
                  <a:srgbClr val="0070C0"/>
                </a:solidFill>
                <a:latin typeface="Calibri"/>
                <a:cs typeface="Calibri"/>
              </a:rPr>
            </a:br>
            <a:r>
              <a:rPr lang="en-US" sz="2400" dirty="0" smtClean="0">
                <a:solidFill>
                  <a:srgbClr val="0070C0"/>
                </a:solidFill>
                <a:latin typeface="Calibri"/>
                <a:cs typeface="Calibri"/>
              </a:rPr>
              <a:t>high-frequency behavior problems (typically those with disabilities).</a:t>
            </a:r>
          </a:p>
          <a:p>
            <a:pPr>
              <a:spcBef>
                <a:spcPts val="1200"/>
              </a:spcBef>
              <a:buFont typeface="Arial"/>
              <a:buChar char="•"/>
              <a:defRPr/>
            </a:pPr>
            <a:r>
              <a:rPr lang="en-US" sz="2400" dirty="0" smtClean="0">
                <a:solidFill>
                  <a:srgbClr val="0070C0"/>
                </a:solidFill>
                <a:latin typeface="Calibri"/>
                <a:cs typeface="Calibri"/>
              </a:rPr>
              <a:t>Students in a tiered intervention system who have not responded to secondary intervention programs that have been delivered with fidelity.</a:t>
            </a:r>
          </a:p>
        </p:txBody>
      </p:sp>
      <p:sp>
        <p:nvSpPr>
          <p:cNvPr id="84995" name="Title 1"/>
          <p:cNvSpPr>
            <a:spLocks noGrp="1"/>
          </p:cNvSpPr>
          <p:nvPr>
            <p:ph type="title"/>
          </p:nvPr>
        </p:nvSpPr>
        <p:spPr>
          <a:ln>
            <a:solidFill>
              <a:srgbClr val="0070C0"/>
            </a:solidFill>
            <a:miter lim="800000"/>
            <a:headEnd/>
            <a:tailEnd/>
          </a:ln>
        </p:spPr>
        <p:txBody>
          <a:bodyPr/>
          <a:lstStyle/>
          <a:p>
            <a:r>
              <a:rPr lang="en-US" altLang="en-US" dirty="0" smtClean="0">
                <a:solidFill>
                  <a:srgbClr val="0070C0"/>
                </a:solidFill>
                <a:latin typeface="Calibri"/>
                <a:cs typeface="Calibri"/>
              </a:rPr>
              <a:t>Who Needs DBI?</a:t>
            </a:r>
          </a:p>
        </p:txBody>
      </p:sp>
      <p:pic>
        <p:nvPicPr>
          <p:cNvPr id="84996" name="Picture 8" descr="http://www.evologicconcepts.com/wp-content/gallery/cache/5__320x240_2-individualize-consequence.jpg"/>
          <p:cNvPicPr>
            <a:picLocks noChangeAspect="1" noChangeArrowheads="1"/>
          </p:cNvPicPr>
          <p:nvPr/>
        </p:nvPicPr>
        <p:blipFill>
          <a:blip r:embed="rId3">
            <a:extLst>
              <a:ext uri="{28A0092B-C50C-407E-A947-70E740481C1C}">
                <a14:useLocalDpi xmlns:a14="http://schemas.microsoft.com/office/drawing/2010/main" val="0"/>
              </a:ext>
            </a:extLst>
          </a:blip>
          <a:srcRect b="6546"/>
          <a:stretch>
            <a:fillRect/>
          </a:stretch>
        </p:blipFill>
        <p:spPr bwMode="auto">
          <a:xfrm>
            <a:off x="71454" y="332656"/>
            <a:ext cx="1260186" cy="93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19</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2013a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2924944"/>
            <a:ext cx="4248472" cy="1944216"/>
          </a:xfrm>
          <a:noFill/>
          <a:ln>
            <a:noFill/>
          </a:ln>
        </p:spPr>
        <p:txBody>
          <a:bodyPr/>
          <a:lstStyle/>
          <a:p>
            <a:pPr algn="r">
              <a:defRPr/>
            </a:pPr>
            <a:r>
              <a:rPr lang="en-US" sz="2400" dirty="0" smtClean="0">
                <a:solidFill>
                  <a:schemeClr val="tx1"/>
                </a:solidFill>
              </a:rPr>
              <a:t>Collaboration for Effective Educator Development, Accountability, and Reform</a:t>
            </a:r>
            <a:br>
              <a:rPr lang="en-US" sz="2400" dirty="0" smtClean="0">
                <a:solidFill>
                  <a:schemeClr val="tx1"/>
                </a:solidFill>
              </a:rPr>
            </a:br>
            <a:r>
              <a:rPr lang="en-US" sz="2400" dirty="0" smtClean="0">
                <a:solidFill>
                  <a:schemeClr val="tx1"/>
                </a:solidFill>
              </a:rPr>
              <a:t>(CEEDAR)</a:t>
            </a:r>
            <a:endParaRPr lang="en-US" sz="2400" dirty="0">
              <a:solidFill>
                <a:schemeClr val="tx1"/>
              </a:solidFill>
            </a:endParaRPr>
          </a:p>
        </p:txBody>
      </p:sp>
      <p:pic>
        <p:nvPicPr>
          <p:cNvPr id="665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908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a:spLocks noGrp="1"/>
          </p:cNvSpPr>
          <p:nvPr>
            <p:ph type="sldNum" sz="quarter" idx="12"/>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2</a:t>
            </a:fld>
            <a:endParaRPr lang="es-ES" sz="1400" b="1" dirty="0" smtClean="0">
              <a:solidFill>
                <a:srgbClr val="0367B3"/>
              </a:solidFill>
              <a:effectLst>
                <a:outerShdw blurRad="38100" dist="38100" dir="2700000" algn="tl">
                  <a:srgbClr val="000000">
                    <a:alpha val="43137"/>
                  </a:srgbClr>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91680" y="1600200"/>
            <a:ext cx="7056784" cy="3852862"/>
          </a:xfrm>
        </p:spPr>
        <p:txBody>
          <a:bodyPr/>
          <a:lstStyle/>
          <a:p>
            <a:pPr marL="633412" indent="-457200">
              <a:spcBef>
                <a:spcPts val="1200"/>
              </a:spcBef>
              <a:spcAft>
                <a:spcPts val="1200"/>
              </a:spcAft>
              <a:defRPr/>
            </a:pPr>
            <a:r>
              <a:rPr lang="en-US" sz="2800" dirty="0" smtClean="0">
                <a:solidFill>
                  <a:srgbClr val="0070C0"/>
                </a:solidFill>
                <a:latin typeface="Calibri"/>
                <a:cs typeface="Calibri"/>
              </a:rPr>
              <a:t>Students with disabilities who require special education need specially designed instruction to progress toward standards.</a:t>
            </a:r>
            <a:endParaRPr lang="en-US" sz="2800" dirty="0">
              <a:solidFill>
                <a:srgbClr val="0070C0"/>
              </a:solidFill>
              <a:latin typeface="Calibri"/>
              <a:cs typeface="Calibri"/>
            </a:endParaRPr>
          </a:p>
          <a:p>
            <a:pPr marL="633412" indent="-457200">
              <a:spcBef>
                <a:spcPts val="1200"/>
              </a:spcBef>
              <a:spcAft>
                <a:spcPts val="1200"/>
              </a:spcAft>
              <a:defRPr/>
            </a:pPr>
            <a:r>
              <a:rPr lang="en-US" sz="2800" dirty="0" smtClean="0">
                <a:solidFill>
                  <a:srgbClr val="0070C0"/>
                </a:solidFill>
                <a:latin typeface="Calibri"/>
                <a:cs typeface="Calibri"/>
              </a:rPr>
              <a:t>A data-driven, systematized approach can help educators develop programs likely to yield success for students with intensive needs. </a:t>
            </a:r>
            <a:endParaRPr lang="en-US" sz="2800" dirty="0">
              <a:solidFill>
                <a:srgbClr val="0070C0"/>
              </a:solidFill>
              <a:latin typeface="Calibri"/>
              <a:cs typeface="Calibri"/>
            </a:endParaRPr>
          </a:p>
        </p:txBody>
      </p:sp>
      <p:sp>
        <p:nvSpPr>
          <p:cNvPr id="86019" name="Title 2"/>
          <p:cNvSpPr>
            <a:spLocks noGrp="1"/>
          </p:cNvSpPr>
          <p:nvPr>
            <p:ph type="title"/>
          </p:nvPr>
        </p:nvSpPr>
        <p:spPr>
          <a:ln>
            <a:solidFill>
              <a:srgbClr val="0070C0"/>
            </a:solidFill>
            <a:miter lim="800000"/>
            <a:headEnd/>
            <a:tailEnd/>
          </a:ln>
        </p:spPr>
        <p:txBody>
          <a:bodyPr/>
          <a:lstStyle/>
          <a:p>
            <a:r>
              <a:rPr lang="en-US" altLang="en-US" dirty="0" smtClean="0">
                <a:solidFill>
                  <a:srgbClr val="0070C0"/>
                </a:solidFill>
                <a:latin typeface="Calibri"/>
                <a:cs typeface="Calibri"/>
              </a:rPr>
              <a:t>DBI Assumptions </a:t>
            </a:r>
          </a:p>
        </p:txBody>
      </p:sp>
      <p:pic>
        <p:nvPicPr>
          <p:cNvPr id="9" name="Picture 2" descr="http://www.colourbox.com/preview/3006801-724581-red-check-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607" y="3140968"/>
            <a:ext cx="5969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www.colourbox.com/preview/3006801-724581-red-check-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628800"/>
            <a:ext cx="59848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20</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10" name="TextBox 9"/>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2013a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91679" y="1600200"/>
            <a:ext cx="6980833" cy="4265612"/>
          </a:xfrm>
        </p:spPr>
        <p:txBody>
          <a:bodyPr/>
          <a:lstStyle/>
          <a:p>
            <a:pPr marL="519112">
              <a:lnSpc>
                <a:spcPct val="110000"/>
              </a:lnSpc>
              <a:spcAft>
                <a:spcPts val="1200"/>
              </a:spcAft>
              <a:defRPr/>
            </a:pPr>
            <a:r>
              <a:rPr lang="en-US" sz="2400" dirty="0">
                <a:solidFill>
                  <a:srgbClr val="0070C0"/>
                </a:solidFill>
                <a:latin typeface="Calibri"/>
                <a:cs typeface="Calibri"/>
              </a:rPr>
              <a:t>DBI is a distinctively different and more intensive approach to </a:t>
            </a:r>
            <a:r>
              <a:rPr lang="en-US" sz="2400" dirty="0" smtClean="0">
                <a:solidFill>
                  <a:srgbClr val="0070C0"/>
                </a:solidFill>
                <a:latin typeface="Calibri"/>
                <a:cs typeface="Calibri"/>
              </a:rPr>
              <a:t>intervention </a:t>
            </a:r>
            <a:r>
              <a:rPr lang="en-US" sz="2400" dirty="0">
                <a:solidFill>
                  <a:srgbClr val="0070C0"/>
                </a:solidFill>
                <a:latin typeface="Calibri"/>
                <a:cs typeface="Calibri"/>
              </a:rPr>
              <a:t>compared </a:t>
            </a:r>
            <a:r>
              <a:rPr lang="en-US" sz="2400" dirty="0" smtClean="0">
                <a:solidFill>
                  <a:srgbClr val="0070C0"/>
                </a:solidFill>
                <a:latin typeface="Calibri"/>
                <a:cs typeface="Calibri"/>
              </a:rPr>
              <a:t>to </a:t>
            </a:r>
            <a:r>
              <a:rPr lang="en-US" sz="2400" dirty="0">
                <a:solidFill>
                  <a:srgbClr val="0070C0"/>
                </a:solidFill>
                <a:latin typeface="Calibri"/>
                <a:cs typeface="Calibri"/>
              </a:rPr>
              <a:t>primary </a:t>
            </a:r>
            <a:r>
              <a:rPr lang="en-US" sz="2400" dirty="0" smtClean="0">
                <a:solidFill>
                  <a:srgbClr val="0070C0"/>
                </a:solidFill>
                <a:latin typeface="Calibri"/>
                <a:cs typeface="Calibri"/>
              </a:rPr>
              <a:t>prevention’s </a:t>
            </a:r>
            <a:r>
              <a:rPr lang="en-US" sz="2400" dirty="0">
                <a:solidFill>
                  <a:srgbClr val="0070C0"/>
                </a:solidFill>
                <a:latin typeface="Calibri"/>
                <a:cs typeface="Calibri"/>
              </a:rPr>
              <a:t>core </a:t>
            </a:r>
            <a:r>
              <a:rPr lang="en-US" sz="2400" dirty="0" smtClean="0">
                <a:solidFill>
                  <a:srgbClr val="0070C0"/>
                </a:solidFill>
                <a:latin typeface="Calibri"/>
                <a:cs typeface="Calibri"/>
              </a:rPr>
              <a:t>program (i.e., Tier 1) </a:t>
            </a:r>
            <a:r>
              <a:rPr lang="en-US" sz="2400" dirty="0">
                <a:solidFill>
                  <a:srgbClr val="0070C0"/>
                </a:solidFill>
                <a:latin typeface="Calibri"/>
                <a:cs typeface="Calibri"/>
              </a:rPr>
              <a:t>and secondary </a:t>
            </a:r>
            <a:r>
              <a:rPr lang="en-US" sz="2400" dirty="0" smtClean="0">
                <a:solidFill>
                  <a:srgbClr val="0070C0"/>
                </a:solidFill>
                <a:latin typeface="Calibri"/>
                <a:cs typeface="Calibri"/>
              </a:rPr>
              <a:t>prevention’s </a:t>
            </a:r>
            <a:r>
              <a:rPr lang="en-US" sz="2400" dirty="0">
                <a:solidFill>
                  <a:srgbClr val="0070C0"/>
                </a:solidFill>
                <a:latin typeface="Calibri"/>
                <a:cs typeface="Calibri"/>
              </a:rPr>
              <a:t>validated, </a:t>
            </a:r>
            <a:r>
              <a:rPr lang="en-US" sz="2400" dirty="0" smtClean="0">
                <a:solidFill>
                  <a:srgbClr val="0070C0"/>
                </a:solidFill>
                <a:latin typeface="Calibri"/>
                <a:cs typeface="Calibri"/>
              </a:rPr>
              <a:t>supplemental programs (i.e., Tier 2; NCII</a:t>
            </a:r>
            <a:r>
              <a:rPr lang="en-US" sz="2400" dirty="0">
                <a:solidFill>
                  <a:srgbClr val="0070C0"/>
                </a:solidFill>
                <a:latin typeface="Calibri"/>
                <a:cs typeface="Calibri"/>
              </a:rPr>
              <a:t>, 2013</a:t>
            </a:r>
            <a:r>
              <a:rPr lang="en-US" sz="2400" dirty="0" smtClean="0">
                <a:solidFill>
                  <a:srgbClr val="0070C0"/>
                </a:solidFill>
                <a:latin typeface="Calibri"/>
                <a:cs typeface="Calibri"/>
              </a:rPr>
              <a:t>). </a:t>
            </a:r>
            <a:endParaRPr lang="en-US" sz="2400" dirty="0">
              <a:solidFill>
                <a:srgbClr val="0070C0"/>
              </a:solidFill>
              <a:latin typeface="Calibri"/>
              <a:cs typeface="Calibri"/>
            </a:endParaRPr>
          </a:p>
          <a:p>
            <a:pPr marL="519112">
              <a:lnSpc>
                <a:spcPct val="110000"/>
              </a:lnSpc>
              <a:defRPr/>
            </a:pPr>
            <a:r>
              <a:rPr lang="en-US" sz="2400" dirty="0" smtClean="0">
                <a:solidFill>
                  <a:srgbClr val="0070C0"/>
                </a:solidFill>
                <a:latin typeface="Calibri"/>
                <a:cs typeface="Calibri"/>
              </a:rPr>
              <a:t>In </a:t>
            </a:r>
            <a:r>
              <a:rPr lang="en-US" sz="2400" dirty="0">
                <a:solidFill>
                  <a:srgbClr val="0070C0"/>
                </a:solidFill>
                <a:latin typeface="Calibri"/>
                <a:cs typeface="Calibri"/>
              </a:rPr>
              <a:t>a longstanding program of field-</a:t>
            </a:r>
            <a:r>
              <a:rPr lang="en-US" sz="2400" dirty="0" smtClean="0">
                <a:solidFill>
                  <a:srgbClr val="0070C0"/>
                </a:solidFill>
                <a:latin typeface="Calibri"/>
                <a:cs typeface="Calibri"/>
              </a:rPr>
              <a:t>based </a:t>
            </a:r>
            <a:r>
              <a:rPr lang="en-US" sz="2400" dirty="0">
                <a:solidFill>
                  <a:srgbClr val="0070C0"/>
                </a:solidFill>
                <a:latin typeface="Calibri"/>
                <a:cs typeface="Calibri"/>
              </a:rPr>
              <a:t>randomized controlled trials, DBI has demonstrated improved reading, math, and spelling </a:t>
            </a:r>
            <a:r>
              <a:rPr lang="en-US" sz="2400" dirty="0" smtClean="0">
                <a:solidFill>
                  <a:srgbClr val="0070C0"/>
                </a:solidFill>
                <a:latin typeface="Calibri"/>
                <a:cs typeface="Calibri"/>
              </a:rPr>
              <a:t>outcomes </a:t>
            </a:r>
            <a:r>
              <a:rPr lang="en-US" sz="2400" dirty="0">
                <a:solidFill>
                  <a:srgbClr val="0070C0"/>
                </a:solidFill>
                <a:latin typeface="Calibri"/>
                <a:cs typeface="Calibri"/>
              </a:rPr>
              <a:t>compared with </a:t>
            </a:r>
            <a:r>
              <a:rPr lang="en-US" sz="2400" dirty="0" smtClean="0">
                <a:solidFill>
                  <a:srgbClr val="0070C0"/>
                </a:solidFill>
                <a:latin typeface="Calibri"/>
                <a:cs typeface="Calibri"/>
              </a:rPr>
              <a:t/>
            </a:r>
            <a:br>
              <a:rPr lang="en-US" sz="2400" dirty="0" smtClean="0">
                <a:solidFill>
                  <a:srgbClr val="0070C0"/>
                </a:solidFill>
                <a:latin typeface="Calibri"/>
                <a:cs typeface="Calibri"/>
              </a:rPr>
            </a:br>
            <a:r>
              <a:rPr lang="en-US" sz="2400" dirty="0" smtClean="0">
                <a:solidFill>
                  <a:srgbClr val="0070C0"/>
                </a:solidFill>
                <a:latin typeface="Calibri"/>
                <a:cs typeface="Calibri"/>
              </a:rPr>
              <a:t>business</a:t>
            </a:r>
            <a:r>
              <a:rPr lang="en-US" sz="2400" dirty="0">
                <a:solidFill>
                  <a:srgbClr val="0070C0"/>
                </a:solidFill>
                <a:latin typeface="Calibri"/>
                <a:cs typeface="Calibri"/>
              </a:rPr>
              <a:t>-as-usual special education practice </a:t>
            </a:r>
            <a:r>
              <a:rPr lang="en-US" sz="2400" dirty="0" smtClean="0">
                <a:solidFill>
                  <a:srgbClr val="0070C0"/>
                </a:solidFill>
                <a:latin typeface="Calibri"/>
                <a:cs typeface="Calibri"/>
              </a:rPr>
              <a:t/>
            </a:r>
            <a:br>
              <a:rPr lang="en-US" sz="2400" dirty="0" smtClean="0">
                <a:solidFill>
                  <a:srgbClr val="0070C0"/>
                </a:solidFill>
                <a:latin typeface="Calibri"/>
                <a:cs typeface="Calibri"/>
              </a:rPr>
            </a:br>
            <a:r>
              <a:rPr lang="en-US" sz="2400" dirty="0" smtClean="0">
                <a:solidFill>
                  <a:srgbClr val="0070C0"/>
                </a:solidFill>
                <a:latin typeface="Calibri"/>
                <a:cs typeface="Calibri"/>
              </a:rPr>
              <a:t>(</a:t>
            </a:r>
            <a:r>
              <a:rPr lang="en-US" sz="2400" dirty="0">
                <a:solidFill>
                  <a:srgbClr val="0070C0"/>
                </a:solidFill>
                <a:latin typeface="Calibri"/>
                <a:cs typeface="Calibri"/>
              </a:rPr>
              <a:t>e.g., Fuchs, Fuchs, &amp; Hamlett, 1989). </a:t>
            </a:r>
          </a:p>
        </p:txBody>
      </p:sp>
      <p:sp>
        <p:nvSpPr>
          <p:cNvPr id="87043" name="Title 2"/>
          <p:cNvSpPr>
            <a:spLocks noGrp="1"/>
          </p:cNvSpPr>
          <p:nvPr>
            <p:ph type="title"/>
          </p:nvPr>
        </p:nvSpPr>
        <p:spPr>
          <a:ln>
            <a:miter lim="800000"/>
            <a:headEnd/>
            <a:tailEnd/>
          </a:ln>
        </p:spPr>
        <p:txBody>
          <a:bodyPr/>
          <a:lstStyle/>
          <a:p>
            <a:r>
              <a:rPr lang="en-US" altLang="en-US" dirty="0" smtClean="0">
                <a:solidFill>
                  <a:srgbClr val="0070C0"/>
                </a:solidFill>
                <a:latin typeface="Calibri"/>
                <a:cs typeface="Calibri"/>
              </a:rPr>
              <a:t>DBI Assumptions </a:t>
            </a:r>
          </a:p>
        </p:txBody>
      </p:sp>
      <p:pic>
        <p:nvPicPr>
          <p:cNvPr id="5" name="Picture 2" descr="http://www.colourbox.com/preview/3006801-724581-red-check-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789040"/>
            <a:ext cx="4794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colourbox.com/preview/3006801-724581-red-check-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620837"/>
            <a:ext cx="4794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21</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9" name="TextBox 8"/>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2013a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Content Placeholder 2"/>
          <p:cNvSpPr>
            <a:spLocks noGrp="1"/>
          </p:cNvSpPr>
          <p:nvPr>
            <p:ph idx="1"/>
          </p:nvPr>
        </p:nvSpPr>
        <p:spPr>
          <a:xfrm>
            <a:off x="1691640" y="1600200"/>
            <a:ext cx="7273925" cy="4464050"/>
          </a:xfrm>
        </p:spPr>
        <p:txBody>
          <a:bodyPr/>
          <a:lstStyle/>
          <a:p>
            <a:pPr>
              <a:defRPr/>
            </a:pPr>
            <a:r>
              <a:rPr lang="en-US" sz="2400" dirty="0" smtClean="0">
                <a:solidFill>
                  <a:srgbClr val="0070C0"/>
                </a:solidFill>
                <a:latin typeface="Calibri"/>
                <a:cs typeface="Calibri"/>
              </a:rPr>
              <a:t>Many components of DBI are consistent with elements of special education and tiered service delivery systems. </a:t>
            </a:r>
          </a:p>
        </p:txBody>
      </p:sp>
      <p:sp>
        <p:nvSpPr>
          <p:cNvPr id="88067" name="Title 1"/>
          <p:cNvSpPr>
            <a:spLocks noGrp="1"/>
          </p:cNvSpPr>
          <p:nvPr>
            <p:ph type="title"/>
          </p:nvPr>
        </p:nvSpPr>
        <p:spPr>
          <a:ln>
            <a:miter lim="800000"/>
            <a:headEnd/>
            <a:tailEnd/>
          </a:ln>
        </p:spPr>
        <p:txBody>
          <a:bodyPr/>
          <a:lstStyle/>
          <a:p>
            <a:r>
              <a:rPr lang="en-US" altLang="en-US" sz="4000" dirty="0" smtClean="0">
                <a:solidFill>
                  <a:srgbClr val="0070C0"/>
                </a:solidFill>
                <a:latin typeface="Calibri"/>
                <a:cs typeface="Calibri"/>
              </a:rPr>
              <a:t>Is DBI the Same as </a:t>
            </a:r>
            <a:r>
              <a:rPr lang="en-US" altLang="en-US" sz="4000" dirty="0" err="1" smtClean="0">
                <a:solidFill>
                  <a:srgbClr val="0070C0"/>
                </a:solidFill>
                <a:latin typeface="Calibri"/>
                <a:cs typeface="Calibri"/>
              </a:rPr>
              <a:t>RtI</a:t>
            </a:r>
            <a:r>
              <a:rPr lang="en-US" altLang="en-US" sz="4000" dirty="0" smtClean="0">
                <a:solidFill>
                  <a:srgbClr val="0070C0"/>
                </a:solidFill>
                <a:latin typeface="Calibri"/>
                <a:cs typeface="Calibri"/>
              </a:rPr>
              <a:t> or</a:t>
            </a:r>
            <a:br>
              <a:rPr lang="en-US" altLang="en-US" sz="4000" dirty="0" smtClean="0">
                <a:solidFill>
                  <a:srgbClr val="0070C0"/>
                </a:solidFill>
                <a:latin typeface="Calibri"/>
                <a:cs typeface="Calibri"/>
              </a:rPr>
            </a:br>
            <a:r>
              <a:rPr lang="en-US" altLang="en-US" sz="4000" dirty="0" smtClean="0">
                <a:solidFill>
                  <a:srgbClr val="0070C0"/>
                </a:solidFill>
                <a:latin typeface="Calibri"/>
                <a:cs typeface="Calibri"/>
              </a:rPr>
              <a:t>Special Education?</a:t>
            </a:r>
          </a:p>
        </p:txBody>
      </p:sp>
      <p:sp>
        <p:nvSpPr>
          <p:cNvPr id="4" name="Rectangle 3"/>
          <p:cNvSpPr/>
          <p:nvPr/>
        </p:nvSpPr>
        <p:spPr>
          <a:xfrm>
            <a:off x="1763688" y="2924944"/>
            <a:ext cx="3312368" cy="2160240"/>
          </a:xfrm>
          <a:prstGeom prst="rect">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lIns="182880" tIns="91440"/>
          <a:lstStyle/>
          <a:p>
            <a:pPr>
              <a:defRPr/>
            </a:pPr>
            <a:r>
              <a:rPr lang="en-US" b="1" dirty="0">
                <a:solidFill>
                  <a:srgbClr val="0070C0"/>
                </a:solidFill>
                <a:latin typeface="Calibri"/>
                <a:cs typeface="Calibri"/>
              </a:rPr>
              <a:t>Tiered Interventions</a:t>
            </a:r>
            <a:br>
              <a:rPr lang="en-US" b="1" dirty="0">
                <a:solidFill>
                  <a:srgbClr val="0070C0"/>
                </a:solidFill>
                <a:latin typeface="Calibri"/>
                <a:cs typeface="Calibri"/>
              </a:rPr>
            </a:br>
            <a:r>
              <a:rPr lang="en-US" b="1" dirty="0">
                <a:solidFill>
                  <a:srgbClr val="0070C0"/>
                </a:solidFill>
                <a:latin typeface="Calibri"/>
                <a:cs typeface="Calibri"/>
              </a:rPr>
              <a:t>(</a:t>
            </a:r>
            <a:r>
              <a:rPr lang="en-US" b="1" dirty="0" err="1" smtClean="0">
                <a:solidFill>
                  <a:srgbClr val="0070C0"/>
                </a:solidFill>
                <a:latin typeface="Calibri"/>
                <a:cs typeface="Calibri"/>
              </a:rPr>
              <a:t>RtI</a:t>
            </a:r>
            <a:r>
              <a:rPr lang="en-US" b="1" dirty="0">
                <a:solidFill>
                  <a:srgbClr val="0070C0"/>
                </a:solidFill>
                <a:latin typeface="Calibri"/>
                <a:cs typeface="Calibri"/>
              </a:rPr>
              <a:t>, MTSS, PBIS)</a:t>
            </a:r>
          </a:p>
          <a:p>
            <a:pPr marL="228600" indent="-228600">
              <a:spcBef>
                <a:spcPts val="600"/>
              </a:spcBef>
              <a:buClr>
                <a:schemeClr val="bg1">
                  <a:lumMod val="65000"/>
                </a:schemeClr>
              </a:buClr>
              <a:buFont typeface="Wingdings" panose="05000000000000000000" pitchFamily="2" charset="2"/>
              <a:buChar char="§"/>
              <a:defRPr/>
            </a:pPr>
            <a:r>
              <a:rPr lang="en-US" sz="1600" dirty="0">
                <a:solidFill>
                  <a:srgbClr val="0070C0"/>
                </a:solidFill>
                <a:latin typeface="Calibri"/>
                <a:cs typeface="Calibri"/>
              </a:rPr>
              <a:t>Universal, secondary, and tertiary </a:t>
            </a:r>
            <a:r>
              <a:rPr lang="en-US" sz="1600" dirty="0" smtClean="0">
                <a:solidFill>
                  <a:srgbClr val="0070C0"/>
                </a:solidFill>
                <a:latin typeface="Calibri"/>
                <a:cs typeface="Calibri"/>
              </a:rPr>
              <a:t>interventions.</a:t>
            </a:r>
            <a:endParaRPr lang="en-US" sz="1600" dirty="0">
              <a:solidFill>
                <a:srgbClr val="0070C0"/>
              </a:solidFill>
              <a:latin typeface="Calibri"/>
              <a:cs typeface="Calibri"/>
            </a:endParaRPr>
          </a:p>
          <a:p>
            <a:pPr marL="228600" indent="-228600">
              <a:spcBef>
                <a:spcPts val="600"/>
              </a:spcBef>
              <a:buClr>
                <a:schemeClr val="bg1">
                  <a:lumMod val="65000"/>
                </a:schemeClr>
              </a:buClr>
              <a:buFont typeface="Wingdings" panose="05000000000000000000" pitchFamily="2" charset="2"/>
              <a:buChar char="§"/>
              <a:defRPr/>
            </a:pPr>
            <a:r>
              <a:rPr lang="en-US" sz="1600" dirty="0">
                <a:solidFill>
                  <a:srgbClr val="0070C0"/>
                </a:solidFill>
                <a:latin typeface="Calibri"/>
                <a:cs typeface="Calibri"/>
              </a:rPr>
              <a:t>Progress </a:t>
            </a:r>
            <a:r>
              <a:rPr lang="en-US" sz="1600" dirty="0" smtClean="0">
                <a:solidFill>
                  <a:srgbClr val="0070C0"/>
                </a:solidFill>
                <a:latin typeface="Calibri"/>
                <a:cs typeface="Calibri"/>
              </a:rPr>
              <a:t>monitoring.</a:t>
            </a:r>
            <a:endParaRPr lang="en-US" sz="1600" dirty="0">
              <a:solidFill>
                <a:srgbClr val="0070C0"/>
              </a:solidFill>
              <a:latin typeface="Calibri"/>
              <a:cs typeface="Calibri"/>
            </a:endParaRPr>
          </a:p>
          <a:p>
            <a:pPr marL="228600" indent="-228600">
              <a:spcBef>
                <a:spcPts val="600"/>
              </a:spcBef>
              <a:buClr>
                <a:schemeClr val="bg1">
                  <a:lumMod val="65000"/>
                </a:schemeClr>
              </a:buClr>
              <a:buFont typeface="Wingdings" panose="05000000000000000000" pitchFamily="2" charset="2"/>
              <a:buChar char="§"/>
              <a:defRPr/>
            </a:pPr>
            <a:r>
              <a:rPr lang="en-US" sz="1600" dirty="0">
                <a:solidFill>
                  <a:srgbClr val="0070C0"/>
                </a:solidFill>
                <a:latin typeface="Calibri"/>
                <a:cs typeface="Calibri"/>
              </a:rPr>
              <a:t>Team-based </a:t>
            </a:r>
            <a:r>
              <a:rPr lang="en-US" sz="1600" dirty="0" smtClean="0">
                <a:solidFill>
                  <a:srgbClr val="0070C0"/>
                </a:solidFill>
                <a:latin typeface="Calibri"/>
                <a:cs typeface="Calibri"/>
              </a:rPr>
              <a:t>and data-based decisions.</a:t>
            </a:r>
            <a:endParaRPr lang="en-US" sz="1900" dirty="0">
              <a:solidFill>
                <a:srgbClr val="0070C0"/>
              </a:solidFill>
              <a:latin typeface="Calibri"/>
              <a:cs typeface="Calibri"/>
            </a:endParaRPr>
          </a:p>
        </p:txBody>
      </p:sp>
      <p:sp>
        <p:nvSpPr>
          <p:cNvPr id="5" name="Rectangle 4"/>
          <p:cNvSpPr/>
          <p:nvPr/>
        </p:nvSpPr>
        <p:spPr>
          <a:xfrm>
            <a:off x="5364088" y="2924944"/>
            <a:ext cx="3312368" cy="2160240"/>
          </a:xfrm>
          <a:prstGeom prst="rect">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lIns="182880" tIns="91440"/>
          <a:lstStyle/>
          <a:p>
            <a:pPr>
              <a:defRPr/>
            </a:pPr>
            <a:r>
              <a:rPr lang="en-US" b="1" dirty="0">
                <a:solidFill>
                  <a:srgbClr val="0070C0"/>
                </a:solidFill>
                <a:latin typeface="Calibri"/>
                <a:cs typeface="Calibri"/>
              </a:rPr>
              <a:t>Special Education</a:t>
            </a:r>
          </a:p>
          <a:p>
            <a:pPr marL="228600" indent="-228600">
              <a:spcBef>
                <a:spcPts val="600"/>
              </a:spcBef>
              <a:buClr>
                <a:schemeClr val="bg1">
                  <a:lumMod val="65000"/>
                </a:schemeClr>
              </a:buClr>
              <a:buFont typeface="Wingdings" panose="05000000000000000000" pitchFamily="2" charset="2"/>
              <a:buChar char="§"/>
              <a:defRPr/>
            </a:pPr>
            <a:r>
              <a:rPr lang="en-US" sz="1600" dirty="0">
                <a:solidFill>
                  <a:srgbClr val="0070C0"/>
                </a:solidFill>
                <a:latin typeface="Calibri"/>
                <a:cs typeface="Calibri"/>
              </a:rPr>
              <a:t>Individualized </a:t>
            </a:r>
            <a:r>
              <a:rPr lang="en-US" sz="1600" dirty="0" smtClean="0">
                <a:solidFill>
                  <a:srgbClr val="0070C0"/>
                </a:solidFill>
                <a:latin typeface="Calibri"/>
                <a:cs typeface="Calibri"/>
              </a:rPr>
              <a:t>program.</a:t>
            </a:r>
            <a:endParaRPr lang="en-US" sz="1600" dirty="0">
              <a:solidFill>
                <a:srgbClr val="0070C0"/>
              </a:solidFill>
              <a:latin typeface="Calibri"/>
              <a:cs typeface="Calibri"/>
            </a:endParaRPr>
          </a:p>
          <a:p>
            <a:pPr marL="228600" indent="-228600">
              <a:spcBef>
                <a:spcPts val="600"/>
              </a:spcBef>
              <a:buClr>
                <a:schemeClr val="bg1">
                  <a:lumMod val="65000"/>
                </a:schemeClr>
              </a:buClr>
              <a:buFont typeface="Wingdings" panose="05000000000000000000" pitchFamily="2" charset="2"/>
              <a:buChar char="§"/>
              <a:defRPr/>
            </a:pPr>
            <a:r>
              <a:rPr lang="en-US" sz="1600" dirty="0">
                <a:solidFill>
                  <a:srgbClr val="0070C0"/>
                </a:solidFill>
                <a:latin typeface="Calibri"/>
                <a:cs typeface="Calibri"/>
              </a:rPr>
              <a:t>Progress </a:t>
            </a:r>
            <a:r>
              <a:rPr lang="en-US" sz="1600" dirty="0" smtClean="0">
                <a:solidFill>
                  <a:srgbClr val="0070C0"/>
                </a:solidFill>
                <a:latin typeface="Calibri"/>
                <a:cs typeface="Calibri"/>
              </a:rPr>
              <a:t>monitoring.</a:t>
            </a:r>
            <a:endParaRPr lang="en-US" sz="1600" dirty="0">
              <a:solidFill>
                <a:srgbClr val="0070C0"/>
              </a:solidFill>
              <a:latin typeface="Calibri"/>
              <a:cs typeface="Calibri"/>
            </a:endParaRPr>
          </a:p>
          <a:p>
            <a:pPr marL="228600" indent="-228600">
              <a:spcBef>
                <a:spcPts val="600"/>
              </a:spcBef>
              <a:buClr>
                <a:schemeClr val="bg1">
                  <a:lumMod val="65000"/>
                </a:schemeClr>
              </a:buClr>
              <a:buFont typeface="Wingdings" panose="05000000000000000000" pitchFamily="2" charset="2"/>
              <a:buChar char="§"/>
              <a:defRPr/>
            </a:pPr>
            <a:r>
              <a:rPr lang="en-US" sz="1600" dirty="0">
                <a:solidFill>
                  <a:srgbClr val="0070C0"/>
                </a:solidFill>
                <a:latin typeface="Calibri"/>
                <a:cs typeface="Calibri"/>
              </a:rPr>
              <a:t>Team-based </a:t>
            </a:r>
            <a:r>
              <a:rPr lang="en-US" sz="1600" dirty="0" smtClean="0">
                <a:solidFill>
                  <a:srgbClr val="0070C0"/>
                </a:solidFill>
                <a:latin typeface="Calibri"/>
                <a:cs typeface="Calibri"/>
              </a:rPr>
              <a:t>and data-based decisions.</a:t>
            </a:r>
            <a:endParaRPr lang="en-US" sz="1600" dirty="0">
              <a:solidFill>
                <a:srgbClr val="0070C0"/>
              </a:solidFill>
              <a:latin typeface="Calibri"/>
              <a:cs typeface="Calibri"/>
            </a:endParaRPr>
          </a:p>
        </p:txBody>
      </p:sp>
      <p:pic>
        <p:nvPicPr>
          <p:cNvPr id="88070" name="Picture 2" descr="https://encrypted-tbn2.gstatic.com/images?q=tbn:ANd9GcRlnJ5BjVH_NYUqV9U7rkpHnCMWTyxrPEoiHiTo7WpYqp9Tz-DimAGM_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32656"/>
            <a:ext cx="5889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22</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11" name="TextBox 10"/>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2013a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itle 2"/>
          <p:cNvSpPr>
            <a:spLocks noGrp="1"/>
          </p:cNvSpPr>
          <p:nvPr>
            <p:ph type="title"/>
          </p:nvPr>
        </p:nvSpPr>
        <p:spPr>
          <a:ln>
            <a:solidFill>
              <a:srgbClr val="0070C0"/>
            </a:solidFill>
            <a:miter lim="800000"/>
            <a:headEnd/>
            <a:tailEnd/>
          </a:ln>
        </p:spPr>
        <p:txBody>
          <a:bodyPr/>
          <a:lstStyle/>
          <a:p>
            <a:r>
              <a:rPr lang="en-US" altLang="en-US" sz="4000" dirty="0" smtClean="0">
                <a:solidFill>
                  <a:srgbClr val="0070C0"/>
                </a:solidFill>
                <a:latin typeface="Calibri"/>
                <a:cs typeface="Calibri"/>
              </a:rPr>
              <a:t>When </a:t>
            </a:r>
            <a:r>
              <a:rPr lang="en-US" altLang="en-US" sz="4000" dirty="0">
                <a:solidFill>
                  <a:srgbClr val="0070C0"/>
                </a:solidFill>
                <a:latin typeface="Calibri"/>
                <a:cs typeface="Calibri"/>
              </a:rPr>
              <a:t>D</a:t>
            </a:r>
            <a:r>
              <a:rPr lang="en-US" altLang="en-US" sz="4000" dirty="0" smtClean="0">
                <a:solidFill>
                  <a:srgbClr val="0070C0"/>
                </a:solidFill>
                <a:latin typeface="Calibri"/>
                <a:cs typeface="Calibri"/>
              </a:rPr>
              <a:t>o I Refer a Student for Special Education Services?</a:t>
            </a:r>
          </a:p>
        </p:txBody>
      </p:sp>
      <p:pic>
        <p:nvPicPr>
          <p:cNvPr id="89092"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953"/>
          <a:stretch/>
        </p:blipFill>
        <p:spPr bwMode="auto">
          <a:xfrm>
            <a:off x="2987824" y="1628800"/>
            <a:ext cx="4389120" cy="360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23</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6" name="TextBox 5"/>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2013a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599730" y="2852738"/>
            <a:ext cx="7272808" cy="2705472"/>
          </a:xfrm>
          <a:prstGeom prst="rect">
            <a:avLst/>
          </a:prstGeom>
          <a:noFill/>
          <a:ln>
            <a:noFill/>
          </a:ln>
          <a:extLst/>
        </p:spPr>
        <p:txBody>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kern="0" dirty="0">
                <a:solidFill>
                  <a:schemeClr val="tx1"/>
                </a:solidFill>
                <a:latin typeface="Calibri"/>
                <a:cs typeface="Calibri"/>
              </a:rPr>
              <a:t>The Implementation Process</a:t>
            </a:r>
          </a:p>
        </p:txBody>
      </p:sp>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24</a:t>
            </a:fld>
            <a:endParaRPr lang="es-ES" b="1" dirty="0" smtClean="0">
              <a:solidFill>
                <a:srgbClr val="0367B3"/>
              </a:solidFill>
              <a:effectLst>
                <a:outerShdw blurRad="38100" dist="38100" dir="2700000" algn="tl">
                  <a:srgbClr val="000000">
                    <a:alpha val="43137"/>
                  </a:srgbClr>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2" descr="Picture of a Quetzal bi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49" y="325797"/>
            <a:ext cx="1229691" cy="123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3" descr="A flow chart that shows a quick overview of the data-based individualization ( D B I) Process. A box on top states - The secondary intervention program delivered with greater intensity points to an oval that states Progress Monitor (to determine response to intervention program). That breaks down to non-responsive and responsive. An arrow the responsive box points to another that states -  continue secondary intervention or return to core instruction, depending on rate and duration of response, and nature of skill deficits. An arrow from the non-responsive block arrow points to another oval that states Diagnostic assessment - to determine specific needs. This oval then points to a block Intervention Adaptation - based on observed needs. That continues to another oval Progress monitor - to determine response to adaptation. That breaks down to non-responsive and responsive. An arrow points from the responsive box points to another that states -  continue secondary intervention or return to core instruction, depending on rate and duration of response, and nature of skill deficits.  An arrow from the non-responsive block arrow points back to the previous oval that states Diagnostic assessment - to determine specific nee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470633"/>
            <a:ext cx="4006200" cy="475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25</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2" name="Rectangle 1"/>
          <p:cNvSpPr/>
          <p:nvPr/>
        </p:nvSpPr>
        <p:spPr>
          <a:xfrm>
            <a:off x="1619672" y="315351"/>
            <a:ext cx="2766202" cy="954107"/>
          </a:xfrm>
          <a:prstGeom prst="rect">
            <a:avLst/>
          </a:prstGeom>
        </p:spPr>
        <p:txBody>
          <a:bodyPr wrap="none">
            <a:spAutoFit/>
          </a:bodyPr>
          <a:lstStyle/>
          <a:p>
            <a:r>
              <a:rPr lang="en-US" altLang="en-US" sz="2800" b="1" dirty="0" smtClean="0">
                <a:solidFill>
                  <a:srgbClr val="0070C0"/>
                </a:solidFill>
                <a:latin typeface="Calibri"/>
                <a:cs typeface="Calibri"/>
              </a:rPr>
              <a:t>A Bird’s Eye View </a:t>
            </a:r>
            <a:br>
              <a:rPr lang="en-US" altLang="en-US" sz="2800" b="1" dirty="0" smtClean="0">
                <a:solidFill>
                  <a:srgbClr val="0070C0"/>
                </a:solidFill>
                <a:latin typeface="Calibri"/>
                <a:cs typeface="Calibri"/>
              </a:rPr>
            </a:br>
            <a:r>
              <a:rPr lang="en-US" altLang="en-US" sz="2800" b="1" dirty="0" smtClean="0">
                <a:solidFill>
                  <a:srgbClr val="0070C0"/>
                </a:solidFill>
                <a:latin typeface="Calibri"/>
                <a:cs typeface="Calibri"/>
              </a:rPr>
              <a:t>of DBI</a:t>
            </a:r>
          </a:p>
        </p:txBody>
      </p:sp>
      <p:sp>
        <p:nvSpPr>
          <p:cNvPr id="8" name="TextBox 7"/>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2013a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Content Placeholder 2"/>
          <p:cNvSpPr>
            <a:spLocks noGrp="1"/>
          </p:cNvSpPr>
          <p:nvPr>
            <p:ph idx="1"/>
          </p:nvPr>
        </p:nvSpPr>
        <p:spPr>
          <a:xfrm>
            <a:off x="1691680" y="1600200"/>
            <a:ext cx="7056784" cy="3527846"/>
          </a:xfrm>
        </p:spPr>
        <p:txBody>
          <a:bodyPr/>
          <a:lstStyle/>
          <a:p>
            <a:pPr marL="457200" indent="-457200">
              <a:buFont typeface="+mj-lt"/>
              <a:buAutoNum type="arabicPeriod"/>
              <a:defRPr/>
            </a:pPr>
            <a:r>
              <a:rPr lang="en-US" sz="2400" dirty="0" smtClean="0">
                <a:solidFill>
                  <a:srgbClr val="0070C0"/>
                </a:solidFill>
                <a:latin typeface="Calibri"/>
                <a:cs typeface="Calibri"/>
              </a:rPr>
              <a:t>Secondary intervention program, delivered with greater intensity.</a:t>
            </a:r>
          </a:p>
          <a:p>
            <a:pPr marL="457200" indent="-457200">
              <a:buFont typeface="+mj-lt"/>
              <a:buAutoNum type="arabicPeriod"/>
              <a:defRPr/>
            </a:pPr>
            <a:r>
              <a:rPr lang="en-US" sz="2400" dirty="0" smtClean="0">
                <a:solidFill>
                  <a:srgbClr val="0070C0"/>
                </a:solidFill>
                <a:latin typeface="Calibri"/>
                <a:cs typeface="Calibri"/>
              </a:rPr>
              <a:t>Progress monitoring.</a:t>
            </a:r>
          </a:p>
          <a:p>
            <a:pPr marL="457200" indent="-457200">
              <a:buFont typeface="+mj-lt"/>
              <a:buAutoNum type="arabicPeriod"/>
              <a:defRPr/>
            </a:pPr>
            <a:r>
              <a:rPr lang="en-US" sz="2400" dirty="0" smtClean="0">
                <a:solidFill>
                  <a:srgbClr val="0070C0"/>
                </a:solidFill>
                <a:latin typeface="Calibri"/>
                <a:cs typeface="Calibri"/>
              </a:rPr>
              <a:t>Diagnostic assessment.</a:t>
            </a:r>
          </a:p>
          <a:p>
            <a:pPr marL="457200" indent="-457200">
              <a:buFont typeface="+mj-lt"/>
              <a:buAutoNum type="arabicPeriod"/>
              <a:defRPr/>
            </a:pPr>
            <a:r>
              <a:rPr lang="en-US" sz="2400" dirty="0" smtClean="0">
                <a:solidFill>
                  <a:srgbClr val="0070C0"/>
                </a:solidFill>
                <a:latin typeface="Calibri"/>
                <a:cs typeface="Calibri"/>
              </a:rPr>
              <a:t>Adaptation.</a:t>
            </a:r>
          </a:p>
          <a:p>
            <a:pPr marL="457200" indent="-457200">
              <a:buFont typeface="+mj-lt"/>
              <a:buAutoNum type="arabicPeriod"/>
              <a:defRPr/>
            </a:pPr>
            <a:r>
              <a:rPr lang="en-US" sz="2400" dirty="0" smtClean="0">
                <a:solidFill>
                  <a:srgbClr val="0070C0"/>
                </a:solidFill>
                <a:latin typeface="Calibri"/>
                <a:cs typeface="Calibri"/>
              </a:rPr>
              <a:t>Continued progress monitoring with adaptations occurring (as needed) to ensure adequate progress</a:t>
            </a:r>
          </a:p>
        </p:txBody>
      </p:sp>
      <p:sp>
        <p:nvSpPr>
          <p:cNvPr id="92163" name="Title 1"/>
          <p:cNvSpPr>
            <a:spLocks noGrp="1"/>
          </p:cNvSpPr>
          <p:nvPr>
            <p:ph type="title"/>
          </p:nvPr>
        </p:nvSpPr>
        <p:spPr>
          <a:ln>
            <a:miter lim="800000"/>
            <a:headEnd/>
            <a:tailEnd/>
          </a:ln>
        </p:spPr>
        <p:txBody>
          <a:bodyPr/>
          <a:lstStyle/>
          <a:p>
            <a:r>
              <a:rPr lang="en-US" altLang="en-US" dirty="0" smtClean="0">
                <a:latin typeface="Calibri"/>
                <a:cs typeface="Calibri"/>
              </a:rPr>
              <a:t>Five </a:t>
            </a:r>
            <a:r>
              <a:rPr lang="en-US" altLang="en-US" dirty="0" smtClean="0">
                <a:latin typeface="Calibri"/>
                <a:cs typeface="Calibri"/>
                <a:hlinkClick r:id="rId3"/>
              </a:rPr>
              <a:t>DBI</a:t>
            </a:r>
            <a:r>
              <a:rPr lang="en-US" altLang="en-US" dirty="0" smtClean="0">
                <a:latin typeface="Calibri"/>
                <a:cs typeface="Calibri"/>
              </a:rPr>
              <a:t> Steps</a:t>
            </a:r>
          </a:p>
        </p:txBody>
      </p:sp>
      <p:pic>
        <p:nvPicPr>
          <p:cNvPr id="92164" name="Picture 6" descr="https://encrypted-tbn2.gstatic.com/images?q=tbn:ANd9GcT5wtHN6IT88hIuk3u2kqhSS_nJMfBYhH-I9j0MIxuEuSIS0sKu0g"/>
          <p:cNvPicPr>
            <a:picLocks noChangeAspect="1" noChangeArrowheads="1"/>
          </p:cNvPicPr>
          <p:nvPr/>
        </p:nvPicPr>
        <p:blipFill rotWithShape="1">
          <a:blip r:embed="rId4">
            <a:extLst>
              <a:ext uri="{28A0092B-C50C-407E-A947-70E740481C1C}">
                <a14:useLocalDpi xmlns:a14="http://schemas.microsoft.com/office/drawing/2010/main" val="0"/>
              </a:ext>
            </a:extLst>
          </a:blip>
          <a:srcRect l="2724" t="39093" r="18186" b="36975"/>
          <a:stretch/>
        </p:blipFill>
        <p:spPr bwMode="auto">
          <a:xfrm>
            <a:off x="5420032" y="4581128"/>
            <a:ext cx="3040400" cy="67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26</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599730" y="2708920"/>
            <a:ext cx="7272808" cy="2993504"/>
          </a:xfrm>
          <a:prstGeom prst="rect">
            <a:avLst/>
          </a:prstGeom>
          <a:noFill/>
          <a:ln>
            <a:noFill/>
          </a:ln>
          <a:extLst/>
        </p:spPr>
        <p:txBody>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3600" kern="0" dirty="0" smtClean="0">
                <a:solidFill>
                  <a:schemeClr val="tx1"/>
                </a:solidFill>
                <a:latin typeface="Calibri"/>
                <a:cs typeface="Calibri"/>
              </a:rPr>
              <a:t>DBI Step 1:</a:t>
            </a:r>
          </a:p>
          <a:p>
            <a:pPr>
              <a:defRPr/>
            </a:pPr>
            <a:r>
              <a:rPr lang="en-US" sz="3600" kern="0" dirty="0" smtClean="0">
                <a:solidFill>
                  <a:schemeClr val="tx1"/>
                </a:solidFill>
                <a:latin typeface="Calibri"/>
                <a:cs typeface="Calibri"/>
              </a:rPr>
              <a:t>Secondary Intervention Delivered With Greater Intensity</a:t>
            </a:r>
            <a:endParaRPr lang="en-US" sz="3600" kern="0" dirty="0">
              <a:solidFill>
                <a:schemeClr val="tx1"/>
              </a:solidFill>
              <a:latin typeface="Calibri"/>
              <a:cs typeface="Calibri"/>
            </a:endParaRPr>
          </a:p>
        </p:txBody>
      </p:sp>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27</a:t>
            </a:fld>
            <a:endParaRPr lang="es-ES" b="1" dirty="0" smtClean="0">
              <a:solidFill>
                <a:srgbClr val="0367B3"/>
              </a:solidFill>
              <a:effectLst>
                <a:outerShdw blurRad="38100" dist="38100" dir="2700000" algn="tl">
                  <a:srgbClr val="000000">
                    <a:alpha val="43137"/>
                  </a:srgbClr>
                </a:outerShdw>
              </a:effectLst>
              <a:latin typeface="+mj-lt"/>
            </a:endParaRPr>
          </a:p>
        </p:txBody>
      </p:sp>
      <p:pic>
        <p:nvPicPr>
          <p:cNvPr id="7" name="Picture 6" descr="https://encrypted-tbn2.gstatic.com/images?q=tbn:ANd9GcT5wtHN6IT88hIuk3u2kqhSS_nJMfBYhH-I9j0MIxuEuSIS0sKu0g"/>
          <p:cNvPicPr>
            <a:picLocks noChangeAspect="1" noChangeArrowheads="1"/>
          </p:cNvPicPr>
          <p:nvPr/>
        </p:nvPicPr>
        <p:blipFill rotWithShape="1">
          <a:blip r:embed="rId4">
            <a:extLst>
              <a:ext uri="{28A0092B-C50C-407E-A947-70E740481C1C}">
                <a14:useLocalDpi xmlns:a14="http://schemas.microsoft.com/office/drawing/2010/main" val="0"/>
              </a:ext>
            </a:extLst>
          </a:blip>
          <a:srcRect l="2724" t="39093" r="18186" b="36975"/>
          <a:stretch/>
        </p:blipFill>
        <p:spPr bwMode="auto">
          <a:xfrm>
            <a:off x="3715934" y="4437112"/>
            <a:ext cx="3040400" cy="67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2-Point Star 7"/>
          <p:cNvSpPr/>
          <p:nvPr/>
        </p:nvSpPr>
        <p:spPr>
          <a:xfrm>
            <a:off x="-19739" y="116632"/>
            <a:ext cx="2143467" cy="1224136"/>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a:t>
            </a:r>
            <a:r>
              <a:rPr lang="en-US" sz="1400" b="1" dirty="0" smtClean="0">
                <a:solidFill>
                  <a:schemeClr val="accent4"/>
                </a:solidFill>
                <a:latin typeface="Calibri"/>
                <a:cs typeface="Calibri"/>
              </a:rPr>
              <a:t>15</a:t>
            </a:r>
            <a:endParaRPr lang="en-US" sz="1400" b="1" dirty="0">
              <a:solidFill>
                <a:schemeClr val="accent4"/>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1763713" y="260350"/>
            <a:ext cx="6994525" cy="1143000"/>
          </a:xfrm>
          <a:ln>
            <a:solidFill>
              <a:schemeClr val="tx2"/>
            </a:solidFill>
            <a:miter lim="800000"/>
            <a:headEnd/>
            <a:tailEnd/>
          </a:ln>
        </p:spPr>
        <p:txBody>
          <a:bodyPr/>
          <a:lstStyle/>
          <a:p>
            <a:r>
              <a:rPr lang="en-US" altLang="en-US" sz="3200" dirty="0" smtClean="0">
                <a:solidFill>
                  <a:srgbClr val="0070C0"/>
                </a:solidFill>
                <a:latin typeface="Calibri"/>
                <a:cs typeface="Calibri"/>
              </a:rPr>
              <a:t>Implement the Secondary Intervention With </a:t>
            </a:r>
            <a:r>
              <a:rPr lang="en-US" altLang="en-US" sz="3200" dirty="0">
                <a:solidFill>
                  <a:srgbClr val="0070C0"/>
                </a:solidFill>
                <a:latin typeface="Calibri"/>
                <a:cs typeface="Calibri"/>
              </a:rPr>
              <a:t>G</a:t>
            </a:r>
            <a:r>
              <a:rPr lang="en-US" altLang="en-US" sz="3200" dirty="0" smtClean="0">
                <a:solidFill>
                  <a:srgbClr val="0070C0"/>
                </a:solidFill>
                <a:latin typeface="Calibri"/>
                <a:cs typeface="Calibri"/>
              </a:rPr>
              <a:t>reater Intensity</a:t>
            </a:r>
          </a:p>
        </p:txBody>
      </p:sp>
      <p:sp>
        <p:nvSpPr>
          <p:cNvPr id="3" name="Content Placeholder 2"/>
          <p:cNvSpPr>
            <a:spLocks noGrp="1"/>
          </p:cNvSpPr>
          <p:nvPr>
            <p:ph idx="1"/>
          </p:nvPr>
        </p:nvSpPr>
        <p:spPr>
          <a:xfrm>
            <a:off x="1692275" y="1600200"/>
            <a:ext cx="6994525" cy="3455838"/>
          </a:xfrm>
        </p:spPr>
        <p:txBody>
          <a:bodyPr/>
          <a:lstStyle/>
          <a:p>
            <a:pPr>
              <a:buFont typeface="Arial"/>
              <a:buChar char="•"/>
              <a:defRPr/>
            </a:pPr>
            <a:r>
              <a:rPr lang="en-US" sz="2800" dirty="0" smtClean="0">
                <a:solidFill>
                  <a:srgbClr val="0070C0"/>
                </a:solidFill>
                <a:latin typeface="Calibri"/>
                <a:cs typeface="Calibri"/>
              </a:rPr>
              <a:t>At the intensive level of MTSS, the intervention is implemented among small, homogenous groups or individual students and is differentiated to meet their needs.</a:t>
            </a:r>
          </a:p>
          <a:p>
            <a:pPr>
              <a:buFont typeface="Arial"/>
              <a:buChar char="•"/>
              <a:defRPr/>
            </a:pPr>
            <a:r>
              <a:rPr lang="en-US" sz="2800" dirty="0" smtClean="0">
                <a:solidFill>
                  <a:srgbClr val="0070C0"/>
                </a:solidFill>
                <a:latin typeface="Calibri"/>
                <a:cs typeface="Calibri"/>
              </a:rPr>
              <a:t>Interventions must be used consistently and with fidelity by a trained individual. </a:t>
            </a:r>
          </a:p>
          <a:p>
            <a:pPr>
              <a:buFont typeface="Arial"/>
              <a:buChar char="•"/>
              <a:defRPr/>
            </a:pPr>
            <a:r>
              <a:rPr lang="en-US" sz="2800" dirty="0" smtClean="0">
                <a:solidFill>
                  <a:srgbClr val="0070C0"/>
                </a:solidFill>
                <a:latin typeface="Calibri"/>
                <a:cs typeface="Calibri"/>
              </a:rPr>
              <a:t>This intervention is used to supplement core instruction, not replace it.</a:t>
            </a:r>
            <a:endParaRPr lang="en-US" sz="2800" dirty="0" smtClean="0">
              <a:latin typeface="Calibri"/>
              <a:cs typeface="Calibri"/>
            </a:endParaRPr>
          </a:p>
        </p:txBody>
      </p:sp>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28</a:t>
            </a:fld>
            <a:endParaRPr lang="es-ES" b="1" dirty="0" smtClean="0">
              <a:solidFill>
                <a:srgbClr val="0367B3"/>
              </a:solidFill>
              <a:effectLst>
                <a:outerShdw blurRad="38100" dist="38100" dir="2700000" algn="tl">
                  <a:srgbClr val="000000">
                    <a:alpha val="43137"/>
                  </a:srgbClr>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itle 2"/>
          <p:cNvSpPr>
            <a:spLocks noGrp="1"/>
          </p:cNvSpPr>
          <p:nvPr>
            <p:ph type="title"/>
          </p:nvPr>
        </p:nvSpPr>
        <p:spPr>
          <a:ln>
            <a:miter lim="800000"/>
            <a:headEnd/>
            <a:tailEnd/>
          </a:ln>
        </p:spPr>
        <p:txBody>
          <a:bodyPr/>
          <a:lstStyle/>
          <a:p>
            <a:r>
              <a:rPr lang="en-US" altLang="en-US" dirty="0" smtClean="0">
                <a:latin typeface="Calibri"/>
                <a:cs typeface="Calibri"/>
              </a:rPr>
              <a:t>Intense Math Interventions</a:t>
            </a:r>
          </a:p>
        </p:txBody>
      </p:sp>
      <p:pic>
        <p:nvPicPr>
          <p:cNvPr id="952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568180"/>
            <a:ext cx="5120640" cy="365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29</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2588527" y="5222446"/>
            <a:ext cx="5231905" cy="646331"/>
          </a:xfrm>
          <a:prstGeom prst="rect">
            <a:avLst/>
          </a:prstGeom>
          <a:noFill/>
        </p:spPr>
        <p:txBody>
          <a:bodyPr wrap="square" rtlCol="0">
            <a:spAutoFit/>
          </a:bodyPr>
          <a:lstStyle/>
          <a:p>
            <a:r>
              <a:rPr lang="da-DK" sz="1200" dirty="0" smtClean="0">
                <a:solidFill>
                  <a:schemeClr val="accent3">
                    <a:lumMod val="50000"/>
                  </a:schemeClr>
                </a:solidFill>
                <a:latin typeface="Calibri"/>
                <a:cs typeface="Calibri"/>
                <a:hlinkClick r:id="rId4"/>
              </a:rPr>
              <a:t>http://www.intensiveintervention.org/chart/instructional-intervention-tools?grade=elementary&amp;subject=math&amp;=Apply</a:t>
            </a:r>
            <a:r>
              <a:rPr lang="da-DK" sz="1200" dirty="0" smtClean="0">
                <a:solidFill>
                  <a:srgbClr val="000000"/>
                </a:solidFill>
                <a:latin typeface="Calibri"/>
                <a:cs typeface="Calibri"/>
              </a:rPr>
              <a:t>; National Center on Intensive Intervention, 2013</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3</a:t>
            </a:fld>
            <a:endParaRPr lang="es-ES" sz="1400" b="1" dirty="0" smtClean="0">
              <a:solidFill>
                <a:srgbClr val="0367B3"/>
              </a:solidFill>
              <a:effectLst>
                <a:outerShdw blurRad="38100" dist="38100" dir="2700000" algn="tl">
                  <a:srgbClr val="000000">
                    <a:alpha val="43137"/>
                  </a:srgbClr>
                </a:outerShdw>
              </a:effectLst>
              <a:latin typeface="+mj-lt"/>
            </a:endParaRPr>
          </a:p>
        </p:txBody>
      </p:sp>
      <p:sp>
        <p:nvSpPr>
          <p:cNvPr id="7" name="Content Placeholder 2"/>
          <p:cNvSpPr>
            <a:spLocks noGrp="1"/>
          </p:cNvSpPr>
          <p:nvPr>
            <p:ph idx="1"/>
          </p:nvPr>
        </p:nvSpPr>
        <p:spPr/>
        <p:txBody>
          <a:bodyPr/>
          <a:lstStyle/>
          <a:p>
            <a:pPr marL="0" indent="0">
              <a:lnSpc>
                <a:spcPct val="110000"/>
              </a:lnSpc>
              <a:buFont typeface="Wingdings" pitchFamily="2" charset="2"/>
              <a:buNone/>
              <a:defRPr/>
            </a:pPr>
            <a:r>
              <a:rPr lang="en-US" altLang="en-US" sz="2400" dirty="0" smtClean="0">
                <a:latin typeface="Calibri"/>
                <a:cs typeface="Calibri"/>
              </a:rPr>
              <a:t>This content was produced under U.S. Department of Education, Office of Special Education Programs, Award No. H325A120003. Bonnie Jones and David Guardino serve as the project officers.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 </a:t>
            </a:r>
          </a:p>
          <a:p>
            <a:pPr marL="0" indent="0">
              <a:buFont typeface="Wingdings" pitchFamily="2" charset="2"/>
              <a:buNone/>
              <a:defRPr/>
            </a:pPr>
            <a:endParaRPr lang="en-US" altLang="en-US" dirty="0" smtClean="0"/>
          </a:p>
        </p:txBody>
      </p:sp>
      <p:sp>
        <p:nvSpPr>
          <p:cNvPr id="9" name="Title 1"/>
          <p:cNvSpPr>
            <a:spLocks noGrp="1"/>
          </p:cNvSpPr>
          <p:nvPr>
            <p:ph type="title"/>
          </p:nvPr>
        </p:nvSpPr>
        <p:spPr>
          <a:xfrm>
            <a:off x="1692275" y="274638"/>
            <a:ext cx="6994525" cy="1143000"/>
          </a:xfrm>
          <a:ln>
            <a:miter lim="800000"/>
            <a:headEnd/>
            <a:tailEnd/>
          </a:ln>
        </p:spPr>
        <p:txBody>
          <a:bodyPr/>
          <a:lstStyle/>
          <a:p>
            <a:r>
              <a:rPr lang="en-US" altLang="en-US" dirty="0" smtClean="0">
                <a:latin typeface="Calibri"/>
                <a:cs typeface="Calibri"/>
              </a:rPr>
              <a:t>Disclaimer</a:t>
            </a:r>
            <a:r>
              <a:rPr lang="en-US" altLang="en-US" sz="4000" dirty="0" smtClean="0"/>
              <a:t> </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p:cNvSpPr/>
          <p:nvPr/>
        </p:nvSpPr>
        <p:spPr>
          <a:xfrm>
            <a:off x="5580113" y="1844824"/>
            <a:ext cx="3112988" cy="2658266"/>
          </a:xfrm>
          <a:prstGeom prst="foldedCorner">
            <a:avLst/>
          </a:prstGeom>
          <a:solidFill>
            <a:srgbClr val="FFFF00">
              <a:alpha val="43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6259" name="Title 2"/>
          <p:cNvSpPr>
            <a:spLocks noGrp="1"/>
          </p:cNvSpPr>
          <p:nvPr>
            <p:ph type="title"/>
          </p:nvPr>
        </p:nvSpPr>
        <p:spPr>
          <a:ln>
            <a:miter lim="800000"/>
            <a:headEnd/>
            <a:tailEnd/>
          </a:ln>
        </p:spPr>
        <p:txBody>
          <a:bodyPr/>
          <a:lstStyle/>
          <a:p>
            <a:r>
              <a:rPr lang="en-US" altLang="en-US" dirty="0" smtClean="0">
                <a:latin typeface="Calibri"/>
                <a:cs typeface="Calibri"/>
              </a:rPr>
              <a:t>Ways to Increase Intensity</a:t>
            </a:r>
          </a:p>
        </p:txBody>
      </p:sp>
      <p:sp>
        <p:nvSpPr>
          <p:cNvPr id="3" name="Content Placeholder 2"/>
          <p:cNvSpPr>
            <a:spLocks noGrp="1"/>
          </p:cNvSpPr>
          <p:nvPr>
            <p:ph idx="1"/>
          </p:nvPr>
        </p:nvSpPr>
        <p:spPr/>
        <p:txBody>
          <a:bodyPr/>
          <a:lstStyle/>
          <a:p>
            <a:pPr>
              <a:buFont typeface="Arial"/>
              <a:buChar char="•"/>
              <a:defRPr/>
            </a:pPr>
            <a:r>
              <a:rPr lang="en-US" dirty="0" smtClean="0">
                <a:solidFill>
                  <a:schemeClr val="tx1"/>
                </a:solidFill>
                <a:latin typeface="Calibri"/>
                <a:cs typeface="Calibri"/>
              </a:rPr>
              <a:t> Intervention.</a:t>
            </a:r>
          </a:p>
          <a:p>
            <a:pPr>
              <a:buFont typeface="Arial"/>
              <a:buChar char="•"/>
              <a:defRPr/>
            </a:pPr>
            <a:r>
              <a:rPr lang="en-US" dirty="0" smtClean="0">
                <a:solidFill>
                  <a:schemeClr val="tx1"/>
                </a:solidFill>
                <a:latin typeface="Calibri"/>
                <a:cs typeface="Calibri"/>
              </a:rPr>
              <a:t> Duration.</a:t>
            </a:r>
          </a:p>
          <a:p>
            <a:pPr>
              <a:buFont typeface="Arial"/>
              <a:buChar char="•"/>
              <a:defRPr/>
            </a:pPr>
            <a:r>
              <a:rPr lang="en-US" dirty="0" smtClean="0">
                <a:solidFill>
                  <a:schemeClr val="tx1"/>
                </a:solidFill>
                <a:latin typeface="Calibri"/>
                <a:cs typeface="Calibri"/>
              </a:rPr>
              <a:t> Frequency.</a:t>
            </a:r>
          </a:p>
          <a:p>
            <a:pPr>
              <a:buFont typeface="Arial"/>
              <a:buChar char="•"/>
              <a:defRPr/>
            </a:pPr>
            <a:r>
              <a:rPr lang="en-US" dirty="0" smtClean="0">
                <a:solidFill>
                  <a:schemeClr val="tx1"/>
                </a:solidFill>
                <a:latin typeface="Calibri"/>
                <a:cs typeface="Calibri"/>
              </a:rPr>
              <a:t> Interventionist.</a:t>
            </a:r>
          </a:p>
          <a:p>
            <a:pPr>
              <a:buFont typeface="Arial"/>
              <a:buChar char="•"/>
              <a:defRPr/>
            </a:pPr>
            <a:r>
              <a:rPr lang="en-US" dirty="0" smtClean="0">
                <a:solidFill>
                  <a:schemeClr val="tx1"/>
                </a:solidFill>
                <a:latin typeface="Calibri"/>
                <a:cs typeface="Calibri"/>
              </a:rPr>
              <a:t> Group size.</a:t>
            </a:r>
            <a:endParaRPr lang="en-US" dirty="0" smtClean="0">
              <a:latin typeface="Calibri"/>
              <a:cs typeface="Calibri"/>
            </a:endParaRPr>
          </a:p>
        </p:txBody>
      </p:sp>
      <p:sp>
        <p:nvSpPr>
          <p:cNvPr id="96261" name="TextBox 1"/>
          <p:cNvSpPr txBox="1">
            <a:spLocks noChangeArrowheads="1"/>
          </p:cNvSpPr>
          <p:nvPr/>
        </p:nvSpPr>
        <p:spPr bwMode="auto">
          <a:xfrm>
            <a:off x="5580113" y="2022870"/>
            <a:ext cx="3096343" cy="1939925"/>
          </a:xfrm>
          <a:prstGeom prst="rect">
            <a:avLst/>
          </a:prstGeom>
          <a:noFill/>
          <a:ln>
            <a:noFill/>
          </a:ln>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2000" dirty="0">
                <a:solidFill>
                  <a:schemeClr val="tx1"/>
                </a:solidFill>
                <a:latin typeface="Calibri"/>
                <a:cs typeface="Calibri"/>
              </a:rPr>
              <a:t>For more information on how to increase the intensity of your instruction, see the </a:t>
            </a:r>
            <a:r>
              <a:rPr lang="en-US" altLang="en-US" sz="2000" dirty="0">
                <a:solidFill>
                  <a:srgbClr val="FF0000"/>
                </a:solidFill>
                <a:latin typeface="Calibri"/>
                <a:cs typeface="Calibri"/>
                <a:hlinkClick r:id="rId3"/>
              </a:rPr>
              <a:t>Practice Guide on Intensive Intervention</a:t>
            </a:r>
            <a:endParaRPr lang="en-US" altLang="en-US" sz="2000" dirty="0">
              <a:solidFill>
                <a:srgbClr val="FF0000"/>
              </a:solidFill>
              <a:latin typeface="Calibri"/>
              <a:cs typeface="Calibri"/>
            </a:endParaRPr>
          </a:p>
        </p:txBody>
      </p:sp>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30</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9" name="TextBox 8"/>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2275" y="274321"/>
            <a:ext cx="6994525" cy="1143000"/>
          </a:xfrm>
        </p:spPr>
        <p:txBody>
          <a:bodyPr>
            <a:noAutofit/>
          </a:bodyPr>
          <a:lstStyle/>
          <a:p>
            <a:pPr>
              <a:defRPr/>
            </a:pPr>
            <a:r>
              <a:rPr lang="en-US" sz="3200" dirty="0" smtClean="0">
                <a:latin typeface="Calibri"/>
                <a:cs typeface="Calibri"/>
              </a:rPr>
              <a:t>Categories of Practice for Organizing and Planning Intensive Intervention </a:t>
            </a:r>
            <a:endParaRPr lang="en-US" sz="3200" dirty="0">
              <a:latin typeface="Calibri"/>
              <a:cs typeface="Calibri"/>
            </a:endParaRPr>
          </a:p>
        </p:txBody>
      </p:sp>
      <p:graphicFrame>
        <p:nvGraphicFramePr>
          <p:cNvPr id="4" name="Diagram 3" descr="4 ovals looped togeter to show the different caregories of practice for organizing and planning intensive intervention. The four ovals are Change Dosage or Time, Change the Learning Environment to Promote Attention and Engagement, Combine Cognitive Processing Strategies with Academic Learning, and&#10;Modify Delivery of Instruction &#10;"/>
          <p:cNvGraphicFramePr/>
          <p:nvPr>
            <p:extLst>
              <p:ext uri="{D42A27DB-BD31-4B8C-83A1-F6EECF244321}">
                <p14:modId xmlns:p14="http://schemas.microsoft.com/office/powerpoint/2010/main" val="787116013"/>
              </p:ext>
            </p:extLst>
          </p:nvPr>
        </p:nvGraphicFramePr>
        <p:xfrm>
          <a:off x="1763688" y="836712"/>
          <a:ext cx="6840760" cy="52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31</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1681" y="1600200"/>
            <a:ext cx="6984776" cy="4151288"/>
          </a:xfrm>
        </p:spPr>
        <p:txBody>
          <a:bodyPr/>
          <a:lstStyle/>
          <a:p>
            <a:pPr marL="0" indent="0">
              <a:buFont typeface="Wingdings" pitchFamily="2" charset="2"/>
              <a:buNone/>
              <a:defRPr/>
            </a:pPr>
            <a:r>
              <a:rPr lang="en-US" dirty="0" smtClean="0">
                <a:solidFill>
                  <a:srgbClr val="0070C0"/>
                </a:solidFill>
                <a:latin typeface="Calibri"/>
                <a:cs typeface="Calibri"/>
              </a:rPr>
              <a:t>Methods for increasing the quantity of instruction:</a:t>
            </a:r>
            <a:r>
              <a:rPr lang="en-US" sz="2600" dirty="0" smtClean="0">
                <a:solidFill>
                  <a:srgbClr val="0070C0"/>
                </a:solidFill>
                <a:latin typeface="Calibri"/>
                <a:cs typeface="Calibri"/>
              </a:rPr>
              <a:t> </a:t>
            </a:r>
          </a:p>
          <a:p>
            <a:pPr>
              <a:buFont typeface="Arial"/>
              <a:buChar char="•"/>
              <a:defRPr/>
            </a:pPr>
            <a:r>
              <a:rPr lang="en-US" sz="2800" dirty="0" smtClean="0">
                <a:solidFill>
                  <a:schemeClr val="tx1"/>
                </a:solidFill>
                <a:latin typeface="Calibri"/>
                <a:cs typeface="Calibri"/>
              </a:rPr>
              <a:t>Increase the number of minutes </a:t>
            </a:r>
            <a:r>
              <a:rPr lang="en-US" sz="2800" dirty="0">
                <a:solidFill>
                  <a:schemeClr val="tx1"/>
                </a:solidFill>
                <a:latin typeface="Calibri"/>
                <a:cs typeface="Calibri"/>
              </a:rPr>
              <a:t>per </a:t>
            </a:r>
            <a:r>
              <a:rPr lang="en-US" sz="2800" dirty="0" smtClean="0">
                <a:solidFill>
                  <a:schemeClr val="tx1"/>
                </a:solidFill>
                <a:latin typeface="Calibri"/>
                <a:cs typeface="Calibri"/>
              </a:rPr>
              <a:t>day. </a:t>
            </a:r>
            <a:endParaRPr lang="en-US" sz="2800" dirty="0">
              <a:solidFill>
                <a:schemeClr val="tx1"/>
              </a:solidFill>
              <a:latin typeface="Calibri"/>
              <a:cs typeface="Calibri"/>
            </a:endParaRPr>
          </a:p>
          <a:p>
            <a:pPr>
              <a:buFont typeface="Arial"/>
              <a:buChar char="•"/>
              <a:defRPr/>
            </a:pPr>
            <a:r>
              <a:rPr lang="en-US" sz="2800" dirty="0" smtClean="0">
                <a:solidFill>
                  <a:schemeClr val="tx1"/>
                </a:solidFill>
                <a:latin typeface="Calibri"/>
                <a:cs typeface="Calibri"/>
              </a:rPr>
              <a:t>Increase the number of minutes </a:t>
            </a:r>
            <a:r>
              <a:rPr lang="en-US" sz="2800" dirty="0">
                <a:solidFill>
                  <a:schemeClr val="tx1"/>
                </a:solidFill>
                <a:latin typeface="Calibri"/>
                <a:cs typeface="Calibri"/>
              </a:rPr>
              <a:t>per </a:t>
            </a:r>
            <a:r>
              <a:rPr lang="en-US" sz="2800" dirty="0" smtClean="0">
                <a:solidFill>
                  <a:schemeClr val="tx1"/>
                </a:solidFill>
                <a:latin typeface="Calibri"/>
                <a:cs typeface="Calibri"/>
              </a:rPr>
              <a:t>session.</a:t>
            </a:r>
            <a:endParaRPr lang="en-US" sz="2800" dirty="0">
              <a:solidFill>
                <a:schemeClr val="tx1"/>
              </a:solidFill>
              <a:latin typeface="Calibri"/>
              <a:cs typeface="Calibri"/>
            </a:endParaRPr>
          </a:p>
          <a:p>
            <a:pPr>
              <a:buFont typeface="Arial"/>
              <a:buChar char="•"/>
              <a:defRPr/>
            </a:pPr>
            <a:r>
              <a:rPr lang="en-US" sz="2800" dirty="0" smtClean="0">
                <a:solidFill>
                  <a:schemeClr val="tx1"/>
                </a:solidFill>
                <a:latin typeface="Calibri"/>
                <a:cs typeface="Calibri"/>
              </a:rPr>
              <a:t>Increase the number of sessions </a:t>
            </a:r>
            <a:r>
              <a:rPr lang="en-US" sz="2800" dirty="0">
                <a:solidFill>
                  <a:schemeClr val="tx1"/>
                </a:solidFill>
                <a:latin typeface="Calibri"/>
                <a:cs typeface="Calibri"/>
              </a:rPr>
              <a:t>per </a:t>
            </a:r>
            <a:r>
              <a:rPr lang="en-US" sz="2800" dirty="0" smtClean="0">
                <a:solidFill>
                  <a:schemeClr val="tx1"/>
                </a:solidFill>
                <a:latin typeface="Calibri"/>
                <a:cs typeface="Calibri"/>
              </a:rPr>
              <a:t>week. </a:t>
            </a:r>
            <a:endParaRPr lang="en-US" sz="2800" dirty="0">
              <a:solidFill>
                <a:schemeClr val="tx1"/>
              </a:solidFill>
              <a:latin typeface="Calibri"/>
              <a:cs typeface="Calibri"/>
            </a:endParaRPr>
          </a:p>
          <a:p>
            <a:pPr>
              <a:buFont typeface="Arial"/>
              <a:buChar char="•"/>
              <a:defRPr/>
            </a:pPr>
            <a:r>
              <a:rPr lang="en-US" sz="2800" dirty="0" smtClean="0">
                <a:solidFill>
                  <a:schemeClr val="tx1"/>
                </a:solidFill>
                <a:latin typeface="Calibri"/>
                <a:cs typeface="Calibri"/>
              </a:rPr>
              <a:t>Increase the total </a:t>
            </a:r>
            <a:r>
              <a:rPr lang="en-US" sz="2800" dirty="0">
                <a:solidFill>
                  <a:schemeClr val="tx1"/>
                </a:solidFill>
                <a:latin typeface="Calibri"/>
                <a:cs typeface="Calibri"/>
              </a:rPr>
              <a:t>number of </a:t>
            </a:r>
            <a:r>
              <a:rPr lang="en-US" sz="2800" dirty="0" smtClean="0">
                <a:solidFill>
                  <a:schemeClr val="tx1"/>
                </a:solidFill>
                <a:latin typeface="Calibri"/>
                <a:cs typeface="Calibri"/>
              </a:rPr>
              <a:t>sessions.</a:t>
            </a:r>
            <a:endParaRPr lang="en-US" sz="2800" dirty="0" smtClean="0">
              <a:latin typeface="Calibri"/>
              <a:cs typeface="Calibri"/>
            </a:endParaRPr>
          </a:p>
        </p:txBody>
      </p:sp>
      <p:sp>
        <p:nvSpPr>
          <p:cNvPr id="98307" name="Title 1"/>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Practice 1: </a:t>
            </a:r>
            <a:br>
              <a:rPr lang="en-US" altLang="en-US" dirty="0" smtClean="0">
                <a:latin typeface="Calibri"/>
                <a:cs typeface="Calibri"/>
              </a:rPr>
            </a:br>
            <a:r>
              <a:rPr lang="en-US" altLang="en-US" dirty="0" smtClean="0">
                <a:latin typeface="Calibri"/>
                <a:cs typeface="Calibri"/>
              </a:rPr>
              <a:t>Change Dosage or Time</a:t>
            </a:r>
          </a:p>
        </p:txBody>
      </p:sp>
      <p:pic>
        <p:nvPicPr>
          <p:cNvPr id="9830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71" y="260648"/>
            <a:ext cx="1122461"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32</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5" y="274638"/>
            <a:ext cx="6994525" cy="1282154"/>
          </a:xfrm>
        </p:spPr>
        <p:txBody>
          <a:bodyPr>
            <a:noAutofit/>
          </a:bodyPr>
          <a:lstStyle/>
          <a:p>
            <a:pPr>
              <a:defRPr/>
            </a:pPr>
            <a:r>
              <a:rPr lang="en-US" dirty="0" smtClean="0">
                <a:latin typeface="Calibri"/>
                <a:cs typeface="Calibri"/>
              </a:rPr>
              <a:t>Why Should I Change </a:t>
            </a:r>
            <a:r>
              <a:rPr lang="en-US" dirty="0">
                <a:latin typeface="Calibri"/>
                <a:cs typeface="Calibri"/>
              </a:rPr>
              <a:t>I</a:t>
            </a:r>
            <a:r>
              <a:rPr lang="en-US" dirty="0" smtClean="0">
                <a:latin typeface="Calibri"/>
                <a:cs typeface="Calibri"/>
              </a:rPr>
              <a:t>ntervention </a:t>
            </a:r>
            <a:r>
              <a:rPr lang="en-US" dirty="0">
                <a:latin typeface="Calibri"/>
                <a:cs typeface="Calibri"/>
              </a:rPr>
              <a:t>T</a:t>
            </a:r>
            <a:r>
              <a:rPr lang="en-US" dirty="0" smtClean="0">
                <a:latin typeface="Calibri"/>
                <a:cs typeface="Calibri"/>
              </a:rPr>
              <a:t>ime?</a:t>
            </a:r>
            <a:endParaRPr lang="en-US" dirty="0">
              <a:latin typeface="Calibri"/>
              <a:cs typeface="Calibri"/>
            </a:endParaRPr>
          </a:p>
        </p:txBody>
      </p:sp>
      <p:sp>
        <p:nvSpPr>
          <p:cNvPr id="3" name="Content Placeholder 2"/>
          <p:cNvSpPr>
            <a:spLocks noGrp="1"/>
          </p:cNvSpPr>
          <p:nvPr>
            <p:ph idx="1"/>
          </p:nvPr>
        </p:nvSpPr>
        <p:spPr>
          <a:xfrm>
            <a:off x="1692275" y="1600200"/>
            <a:ext cx="6994525" cy="4853136"/>
          </a:xfrm>
        </p:spPr>
        <p:txBody>
          <a:bodyPr>
            <a:normAutofit/>
          </a:bodyPr>
          <a:lstStyle/>
          <a:p>
            <a:pPr marL="0" lvl="1" indent="0">
              <a:spcAft>
                <a:spcPts val="600"/>
              </a:spcAft>
              <a:buFontTx/>
              <a:buNone/>
              <a:defRPr/>
            </a:pPr>
            <a:r>
              <a:rPr lang="en-US" altLang="en-US" sz="2400" dirty="0">
                <a:latin typeface="Calibri"/>
                <a:ea typeface="Arial" pitchFamily="34" charset="0"/>
                <a:cs typeface="Calibri"/>
              </a:rPr>
              <a:t>Students with intensive needs often require </a:t>
            </a:r>
            <a:r>
              <a:rPr lang="en-US" altLang="en-US" sz="2400" dirty="0" smtClean="0">
                <a:latin typeface="Calibri"/>
                <a:ea typeface="Arial" pitchFamily="34" charset="0"/>
                <a:cs typeface="Calibri"/>
              </a:rPr>
              <a:t/>
            </a:r>
            <a:br>
              <a:rPr lang="en-US" altLang="en-US" sz="2400" dirty="0" smtClean="0">
                <a:latin typeface="Calibri"/>
                <a:ea typeface="Arial" pitchFamily="34" charset="0"/>
                <a:cs typeface="Calibri"/>
              </a:rPr>
            </a:br>
            <a:r>
              <a:rPr lang="en-US" altLang="en-US" sz="2400" b="1" dirty="0" smtClean="0">
                <a:latin typeface="Calibri"/>
                <a:ea typeface="Arial" pitchFamily="34" charset="0"/>
                <a:cs typeface="Calibri"/>
              </a:rPr>
              <a:t>10 to 30 </a:t>
            </a:r>
            <a:r>
              <a:rPr lang="en-US" altLang="en-US" sz="2400" b="1" dirty="0">
                <a:latin typeface="Calibri"/>
                <a:ea typeface="Arial" pitchFamily="34" charset="0"/>
                <a:cs typeface="Calibri"/>
              </a:rPr>
              <a:t>times </a:t>
            </a:r>
            <a:r>
              <a:rPr lang="en-US" altLang="en-US" sz="2400" dirty="0">
                <a:latin typeface="Calibri"/>
                <a:ea typeface="Arial" pitchFamily="34" charset="0"/>
                <a:cs typeface="Calibri"/>
              </a:rPr>
              <a:t>the number of practice </a:t>
            </a:r>
            <a:r>
              <a:rPr lang="en-US" altLang="en-US" sz="2400" dirty="0" smtClean="0">
                <a:latin typeface="Calibri"/>
                <a:ea typeface="Arial" pitchFamily="34" charset="0"/>
                <a:cs typeface="Calibri"/>
              </a:rPr>
              <a:t/>
            </a:r>
            <a:br>
              <a:rPr lang="en-US" altLang="en-US" sz="2400" dirty="0" smtClean="0">
                <a:latin typeface="Calibri"/>
                <a:ea typeface="Arial" pitchFamily="34" charset="0"/>
                <a:cs typeface="Calibri"/>
              </a:rPr>
            </a:br>
            <a:r>
              <a:rPr lang="en-US" altLang="en-US" sz="2400" dirty="0" smtClean="0">
                <a:latin typeface="Calibri"/>
                <a:ea typeface="Arial" pitchFamily="34" charset="0"/>
                <a:cs typeface="Calibri"/>
              </a:rPr>
              <a:t>opportunities required by their </a:t>
            </a:r>
            <a:r>
              <a:rPr lang="en-US" altLang="en-US" sz="2400" dirty="0">
                <a:latin typeface="Calibri"/>
                <a:ea typeface="Arial" pitchFamily="34" charset="0"/>
                <a:cs typeface="Calibri"/>
              </a:rPr>
              <a:t>peers </a:t>
            </a:r>
            <a:r>
              <a:rPr lang="en-US" altLang="en-US" sz="2400" dirty="0" smtClean="0">
                <a:latin typeface="Calibri"/>
                <a:ea typeface="Arial" pitchFamily="34" charset="0"/>
                <a:cs typeface="Calibri"/>
              </a:rPr>
              <a:t/>
            </a:r>
            <a:br>
              <a:rPr lang="en-US" altLang="en-US" sz="2400" dirty="0" smtClean="0">
                <a:latin typeface="Calibri"/>
                <a:ea typeface="Arial" pitchFamily="34" charset="0"/>
                <a:cs typeface="Calibri"/>
              </a:rPr>
            </a:br>
            <a:r>
              <a:rPr lang="en-US" altLang="en-US" sz="2400" dirty="0" smtClean="0">
                <a:latin typeface="Calibri"/>
                <a:ea typeface="Arial" pitchFamily="34" charset="0"/>
                <a:cs typeface="Calibri"/>
              </a:rPr>
              <a:t>to learn new information. </a:t>
            </a:r>
            <a:br>
              <a:rPr lang="en-US" altLang="en-US" sz="2400" dirty="0" smtClean="0">
                <a:latin typeface="Calibri"/>
                <a:ea typeface="Arial" pitchFamily="34" charset="0"/>
                <a:cs typeface="Calibri"/>
              </a:rPr>
            </a:br>
            <a:r>
              <a:rPr lang="en-US" altLang="en-US" sz="2400" dirty="0" smtClean="0">
                <a:latin typeface="Calibri"/>
                <a:ea typeface="Arial" pitchFamily="34" charset="0"/>
                <a:cs typeface="Calibri"/>
              </a:rPr>
              <a:t>This takes time!</a:t>
            </a:r>
          </a:p>
          <a:p>
            <a:pPr marL="0" lvl="1" indent="0">
              <a:spcAft>
                <a:spcPts val="600"/>
              </a:spcAft>
              <a:buFontTx/>
              <a:buNone/>
              <a:defRPr/>
            </a:pPr>
            <a:r>
              <a:rPr lang="en-US" altLang="en-US" sz="2400" dirty="0" smtClean="0">
                <a:latin typeface="Calibri"/>
                <a:ea typeface="Arial" pitchFamily="34" charset="0"/>
                <a:cs typeface="Calibri"/>
              </a:rPr>
              <a:t>When well designed, </a:t>
            </a:r>
            <a:br>
              <a:rPr lang="en-US" altLang="en-US" sz="2400" dirty="0" smtClean="0">
                <a:latin typeface="Calibri"/>
                <a:ea typeface="Arial" pitchFamily="34" charset="0"/>
                <a:cs typeface="Calibri"/>
              </a:rPr>
            </a:br>
            <a:r>
              <a:rPr lang="en-US" altLang="en-US" sz="2400" dirty="0" smtClean="0">
                <a:latin typeface="Calibri"/>
                <a:ea typeface="Arial" pitchFamily="34" charset="0"/>
                <a:cs typeface="Calibri"/>
              </a:rPr>
              <a:t>increased time accelerates </a:t>
            </a:r>
            <a:br>
              <a:rPr lang="en-US" altLang="en-US" sz="2400" dirty="0" smtClean="0">
                <a:latin typeface="Calibri"/>
                <a:ea typeface="Arial" pitchFamily="34" charset="0"/>
                <a:cs typeface="Calibri"/>
              </a:rPr>
            </a:br>
            <a:r>
              <a:rPr lang="en-US" altLang="en-US" sz="2400" dirty="0" smtClean="0">
                <a:latin typeface="Calibri"/>
                <a:ea typeface="Arial" pitchFamily="34" charset="0"/>
                <a:cs typeface="Calibri"/>
              </a:rPr>
              <a:t>learning by: </a:t>
            </a:r>
          </a:p>
          <a:p>
            <a:pPr>
              <a:buFont typeface="Wingdings" pitchFamily="2" charset="2"/>
              <a:buChar char="§"/>
              <a:defRPr/>
            </a:pPr>
            <a:r>
              <a:rPr lang="en-US" sz="2000" dirty="0">
                <a:solidFill>
                  <a:schemeClr val="tx1"/>
                </a:solidFill>
                <a:latin typeface="Calibri"/>
                <a:cs typeface="Calibri"/>
              </a:rPr>
              <a:t>Allowing for more </a:t>
            </a:r>
            <a:r>
              <a:rPr lang="en-US" sz="2000" dirty="0" smtClean="0">
                <a:solidFill>
                  <a:schemeClr val="tx1"/>
                </a:solidFill>
                <a:latin typeface="Calibri"/>
                <a:cs typeface="Calibri"/>
              </a:rPr>
              <a:t>instruction. </a:t>
            </a:r>
            <a:endParaRPr lang="en-US" sz="2000" dirty="0">
              <a:solidFill>
                <a:schemeClr val="tx1"/>
              </a:solidFill>
              <a:latin typeface="Calibri"/>
              <a:cs typeface="Calibri"/>
            </a:endParaRPr>
          </a:p>
          <a:p>
            <a:pPr>
              <a:buFont typeface="Wingdings" pitchFamily="2" charset="2"/>
              <a:buChar char="§"/>
              <a:defRPr/>
            </a:pPr>
            <a:r>
              <a:rPr lang="en-US" sz="2000" dirty="0">
                <a:solidFill>
                  <a:schemeClr val="tx1"/>
                </a:solidFill>
                <a:latin typeface="Calibri"/>
                <a:cs typeface="Calibri"/>
              </a:rPr>
              <a:t>Providing more practice with </a:t>
            </a:r>
            <a:r>
              <a:rPr lang="en-US" sz="2000" dirty="0" smtClean="0">
                <a:solidFill>
                  <a:schemeClr val="tx1"/>
                </a:solidFill>
                <a:latin typeface="Calibri"/>
                <a:cs typeface="Calibri"/>
              </a:rPr>
              <a:t>feedback.</a:t>
            </a:r>
            <a:endParaRPr lang="en-US" sz="2000" dirty="0">
              <a:solidFill>
                <a:schemeClr val="tx1"/>
              </a:solidFill>
              <a:latin typeface="Calibri"/>
              <a:cs typeface="Calibri"/>
            </a:endParaRPr>
          </a:p>
          <a:p>
            <a:pPr>
              <a:buFont typeface="Wingdings" pitchFamily="2" charset="2"/>
              <a:buChar char="§"/>
              <a:defRPr/>
            </a:pPr>
            <a:r>
              <a:rPr lang="en-US" sz="2000" dirty="0">
                <a:solidFill>
                  <a:schemeClr val="tx1"/>
                </a:solidFill>
                <a:latin typeface="Calibri"/>
                <a:cs typeface="Calibri"/>
              </a:rPr>
              <a:t>Increasing students’ engaged learning </a:t>
            </a:r>
            <a:r>
              <a:rPr lang="en-US" sz="2000" dirty="0" smtClean="0">
                <a:solidFill>
                  <a:schemeClr val="tx1"/>
                </a:solidFill>
                <a:latin typeface="Calibri"/>
                <a:cs typeface="Calibri"/>
              </a:rPr>
              <a:t>time. </a:t>
            </a:r>
            <a:endParaRPr lang="en-US" altLang="en-US" sz="2000" i="1" dirty="0" smtClean="0">
              <a:latin typeface="Calibri"/>
              <a:ea typeface="Arial" pitchFamily="34" charset="0"/>
              <a:cs typeface="Calibri"/>
            </a:endParaRPr>
          </a:p>
        </p:txBody>
      </p:sp>
      <p:pic>
        <p:nvPicPr>
          <p:cNvPr id="993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35093">
            <a:off x="7183897" y="3513706"/>
            <a:ext cx="1285875" cy="150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21088180">
            <a:off x="326486" y="383803"/>
            <a:ext cx="858180" cy="923330"/>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5400" b="1" dirty="0">
                <a:ln w="11430"/>
                <a:solidFill>
                  <a:srgbClr val="FFFF00"/>
                </a:solidFill>
                <a:effectLst>
                  <a:outerShdw blurRad="80000" dist="40000" dir="5040000" algn="tl">
                    <a:srgbClr val="000000">
                      <a:alpha val="30000"/>
                    </a:srgbClr>
                  </a:outerShdw>
                </a:effectLst>
                <a:latin typeface="Ravie" pitchFamily="82" charset="0"/>
              </a:rPr>
              <a:t>?</a:t>
            </a:r>
          </a:p>
        </p:txBody>
      </p:sp>
      <p:sp>
        <p:nvSpPr>
          <p:cNvPr id="8"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33</a:t>
            </a:fld>
            <a:endParaRPr lang="es-ES" b="1" dirty="0" smtClean="0">
              <a:solidFill>
                <a:srgbClr val="0367B3"/>
              </a:solidFill>
              <a:effectLst>
                <a:outerShdw blurRad="38100" dist="38100" dir="2700000" algn="tl">
                  <a:srgbClr val="000000">
                    <a:alpha val="43137"/>
                  </a:srgbClr>
                </a:outerShdw>
              </a:effectLst>
              <a:latin typeface="+mj-lt"/>
            </a:endParaRPr>
          </a:p>
        </p:txBody>
      </p:sp>
      <p:pic>
        <p:nvPicPr>
          <p:cNvPr id="99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20963">
            <a:off x="6358717" y="2298745"/>
            <a:ext cx="1260475"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5" y="274320"/>
            <a:ext cx="6994525" cy="1282472"/>
          </a:xfrm>
        </p:spPr>
        <p:txBody>
          <a:bodyPr>
            <a:noAutofit/>
          </a:bodyPr>
          <a:lstStyle/>
          <a:p>
            <a:pPr>
              <a:defRPr/>
            </a:pPr>
            <a:r>
              <a:rPr lang="en-US" sz="4000" dirty="0" smtClean="0">
                <a:latin typeface="Calibri"/>
                <a:cs typeface="Calibri"/>
              </a:rPr>
              <a:t>What Is the Suggested </a:t>
            </a:r>
            <a:r>
              <a:rPr lang="en-US" sz="4000" dirty="0">
                <a:latin typeface="Calibri"/>
                <a:cs typeface="Calibri"/>
              </a:rPr>
              <a:t>D</a:t>
            </a:r>
            <a:r>
              <a:rPr lang="en-US" sz="4000" dirty="0" smtClean="0">
                <a:latin typeface="Calibri"/>
                <a:cs typeface="Calibri"/>
              </a:rPr>
              <a:t>uration of Intensive </a:t>
            </a:r>
            <a:r>
              <a:rPr lang="en-US" sz="4000" dirty="0">
                <a:latin typeface="Calibri"/>
                <a:cs typeface="Calibri"/>
              </a:rPr>
              <a:t>I</a:t>
            </a:r>
            <a:r>
              <a:rPr lang="en-US" sz="4000" dirty="0" smtClean="0">
                <a:latin typeface="Calibri"/>
                <a:cs typeface="Calibri"/>
              </a:rPr>
              <a:t>ntervention?</a:t>
            </a:r>
            <a:endParaRPr lang="en-US" sz="4000" dirty="0">
              <a:latin typeface="Calibri"/>
              <a:cs typeface="Calibri"/>
            </a:endParaRPr>
          </a:p>
        </p:txBody>
      </p:sp>
      <p:sp>
        <p:nvSpPr>
          <p:cNvPr id="3" name="Content Placeholder 2"/>
          <p:cNvSpPr>
            <a:spLocks noGrp="1"/>
          </p:cNvSpPr>
          <p:nvPr>
            <p:ph idx="1"/>
          </p:nvPr>
        </p:nvSpPr>
        <p:spPr>
          <a:xfrm>
            <a:off x="1692275" y="1600200"/>
            <a:ext cx="7128197" cy="4465637"/>
          </a:xfrm>
        </p:spPr>
        <p:txBody>
          <a:bodyPr/>
          <a:lstStyle/>
          <a:p>
            <a:pPr marL="0" indent="0">
              <a:buFont typeface="Wingdings" pitchFamily="2" charset="2"/>
              <a:buNone/>
              <a:defRPr/>
            </a:pPr>
            <a:r>
              <a:rPr lang="en-US" altLang="en-US" sz="2800" dirty="0" smtClean="0">
                <a:latin typeface="Calibri"/>
                <a:cs typeface="Calibri"/>
              </a:rPr>
              <a:t>Consider: </a:t>
            </a:r>
          </a:p>
          <a:p>
            <a:pPr marL="687387" lvl="1" indent="-457200">
              <a:buFont typeface="Arial"/>
              <a:buChar char="•"/>
              <a:defRPr/>
            </a:pPr>
            <a:r>
              <a:rPr lang="en-US" altLang="en-US" dirty="0" smtClean="0">
                <a:latin typeface="Calibri"/>
                <a:ea typeface="Arial" pitchFamily="34" charset="0"/>
                <a:cs typeface="Calibri"/>
              </a:rPr>
              <a:t>The size of the achievement gap with universal instruction.</a:t>
            </a:r>
          </a:p>
          <a:p>
            <a:pPr marL="687387" lvl="1" indent="-457200">
              <a:buFont typeface="Arial"/>
              <a:buChar char="•"/>
              <a:defRPr/>
            </a:pPr>
            <a:r>
              <a:rPr lang="en-US" altLang="en-US" dirty="0" smtClean="0">
                <a:latin typeface="Calibri"/>
                <a:ea typeface="Arial" pitchFamily="34" charset="0"/>
                <a:cs typeface="Calibri"/>
              </a:rPr>
              <a:t>The age of the student.</a:t>
            </a:r>
          </a:p>
          <a:p>
            <a:pPr marL="687387" lvl="1" indent="-457200">
              <a:spcAft>
                <a:spcPts val="1200"/>
              </a:spcAft>
              <a:buFont typeface="Arial"/>
              <a:buChar char="•"/>
              <a:defRPr/>
            </a:pPr>
            <a:r>
              <a:rPr lang="en-US" altLang="en-US" dirty="0" smtClean="0">
                <a:latin typeface="Calibri"/>
                <a:ea typeface="Arial" pitchFamily="34" charset="0"/>
                <a:cs typeface="Calibri"/>
              </a:rPr>
              <a:t>The number of sessions.</a:t>
            </a:r>
            <a:endParaRPr lang="en-US" altLang="en-US" i="1" dirty="0">
              <a:latin typeface="Calibri"/>
              <a:ea typeface="Arial" pitchFamily="34" charset="0"/>
              <a:cs typeface="Calibri"/>
            </a:endParaRPr>
          </a:p>
          <a:p>
            <a:pPr marL="230187" lvl="1" indent="0">
              <a:spcAft>
                <a:spcPts val="1200"/>
              </a:spcAft>
              <a:buNone/>
              <a:defRPr/>
            </a:pPr>
            <a:r>
              <a:rPr lang="en-US" altLang="en-US" i="1" dirty="0" smtClean="0">
                <a:latin typeface="Calibri"/>
                <a:ea typeface="Arial" pitchFamily="34" charset="0"/>
                <a:cs typeface="Calibri"/>
              </a:rPr>
              <a:t>Research on the recommended number of sessions varies, but plan for at least 8-16 weeks, or even longer for older students.</a:t>
            </a:r>
            <a:endParaRPr lang="en-US" altLang="en-US" dirty="0" smtClean="0">
              <a:latin typeface="Calibri"/>
              <a:ea typeface="Arial" pitchFamily="34" charset="0"/>
              <a:cs typeface="Calibri"/>
            </a:endParaRPr>
          </a:p>
        </p:txBody>
      </p:sp>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34</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Rectangle 6"/>
          <p:cNvSpPr/>
          <p:nvPr/>
        </p:nvSpPr>
        <p:spPr>
          <a:xfrm rot="21088180">
            <a:off x="326486" y="383803"/>
            <a:ext cx="858180" cy="923330"/>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5400" b="1" dirty="0">
                <a:ln w="11430"/>
                <a:solidFill>
                  <a:srgbClr val="FFFF00"/>
                </a:solidFill>
                <a:effectLst>
                  <a:outerShdw blurRad="80000" dist="40000" dir="5040000" algn="tl">
                    <a:srgbClr val="000000">
                      <a:alpha val="30000"/>
                    </a:srgbClr>
                  </a:outerShdw>
                </a:effectLst>
                <a:latin typeface="Ravie" pitchFamily="82" charset="0"/>
              </a:rPr>
              <a:t>?</a:t>
            </a:r>
          </a:p>
        </p:txBody>
      </p:sp>
      <p:sp>
        <p:nvSpPr>
          <p:cNvPr id="9" name="TextBox 8"/>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1640" y="1600200"/>
            <a:ext cx="6923112" cy="2908920"/>
          </a:xfrm>
        </p:spPr>
        <p:txBody>
          <a:bodyPr>
            <a:normAutofit/>
          </a:bodyPr>
          <a:lstStyle/>
          <a:p>
            <a:pPr marL="0" indent="0">
              <a:spcBef>
                <a:spcPts val="0"/>
              </a:spcBef>
              <a:buFont typeface="Wingdings" pitchFamily="2" charset="2"/>
              <a:buNone/>
              <a:defRPr/>
            </a:pPr>
            <a:r>
              <a:rPr lang="en-US" altLang="en-US" i="1" dirty="0" smtClean="0">
                <a:latin typeface="Calibri"/>
                <a:cs typeface="Calibri"/>
              </a:rPr>
              <a:t>Evidence suggests that students with intensive needs may benefit from 60</a:t>
            </a:r>
            <a:r>
              <a:rPr lang="en-US" altLang="en-US" dirty="0" smtClean="0">
                <a:latin typeface="Calibri"/>
                <a:cs typeface="Calibri"/>
              </a:rPr>
              <a:t>-</a:t>
            </a:r>
            <a:r>
              <a:rPr lang="en-US" altLang="en-US" i="1" dirty="0" smtClean="0">
                <a:latin typeface="Calibri"/>
                <a:cs typeface="Calibri"/>
              </a:rPr>
              <a:t>120 minutes of intervention per day.</a:t>
            </a:r>
          </a:p>
        </p:txBody>
      </p:sp>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35</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Rectangle 6"/>
          <p:cNvSpPr/>
          <p:nvPr/>
        </p:nvSpPr>
        <p:spPr>
          <a:xfrm rot="21088180">
            <a:off x="326486" y="383803"/>
            <a:ext cx="858180" cy="923330"/>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5400" b="1" dirty="0">
                <a:ln w="11430"/>
                <a:solidFill>
                  <a:srgbClr val="FFFF00"/>
                </a:solidFill>
                <a:effectLst>
                  <a:outerShdw blurRad="80000" dist="40000" dir="5040000" algn="tl">
                    <a:srgbClr val="000000">
                      <a:alpha val="30000"/>
                    </a:srgbClr>
                  </a:outerShdw>
                </a:effectLst>
                <a:latin typeface="Ravie" pitchFamily="82" charset="0"/>
              </a:rPr>
              <a:t>?</a:t>
            </a:r>
          </a:p>
        </p:txBody>
      </p:sp>
      <p:sp>
        <p:nvSpPr>
          <p:cNvPr id="8" name="Title 1"/>
          <p:cNvSpPr txBox="1">
            <a:spLocks/>
          </p:cNvSpPr>
          <p:nvPr/>
        </p:nvSpPr>
        <p:spPr bwMode="auto">
          <a:xfrm>
            <a:off x="1692275" y="274320"/>
            <a:ext cx="6994525" cy="1141609"/>
          </a:xfrm>
          <a:prstGeom prst="rect">
            <a:avLst/>
          </a:prstGeom>
          <a:solidFill>
            <a:schemeClr val="lt1"/>
          </a:solidFill>
          <a:ln w="25400" cap="flat" cmpd="sng" algn="ctr">
            <a:solidFill>
              <a:srgbClr val="0061AF"/>
            </a:solidFill>
            <a:prstDash val="solid"/>
          </a:ln>
          <a:effectLst/>
          <a:extLst/>
        </p:spPr>
        <p:txBody>
          <a:bodyPr vert="horz" wrap="square" lIns="91440" tIns="91440" rIns="91440" bIns="91440" numCol="1" anchor="ctr" anchorCtr="0" compatLnSpc="1">
            <a:prstTxWarp prst="textNoShape">
              <a:avLst/>
            </a:prstTxWarp>
            <a:noAutofit/>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2800" dirty="0"/>
              <a:t>What are the Suggested Length and Frequency of Intensive Intervention?</a:t>
            </a:r>
          </a:p>
        </p:txBody>
      </p:sp>
      <p:sp>
        <p:nvSpPr>
          <p:cNvPr id="9" name="Title 8"/>
          <p:cNvSpPr>
            <a:spLocks noGrp="1"/>
          </p:cNvSpPr>
          <p:nvPr>
            <p:ph type="title"/>
          </p:nvPr>
        </p:nvSpPr>
        <p:spPr/>
        <p:txBody>
          <a:bodyPr/>
          <a:lstStyle/>
          <a:p>
            <a:r>
              <a:rPr lang="en-US" altLang="en-US" sz="3200" dirty="0" smtClean="0">
                <a:latin typeface="Calibri"/>
                <a:cs typeface="Calibri"/>
              </a:rPr>
              <a:t>What Is the Suggested Length and Frequency of Intensive Intervention?</a:t>
            </a:r>
            <a:endParaRPr lang="en-US" sz="3200" dirty="0">
              <a:latin typeface="Calibri"/>
              <a:cs typeface="Calibri"/>
            </a:endParaRPr>
          </a:p>
        </p:txBody>
      </p:sp>
      <p:sp>
        <p:nvSpPr>
          <p:cNvPr id="11" name="TextBox 10"/>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2275" y="1600200"/>
            <a:ext cx="6994525" cy="4348163"/>
          </a:xfrm>
        </p:spPr>
        <p:txBody>
          <a:bodyPr>
            <a:normAutofit/>
          </a:bodyPr>
          <a:lstStyle/>
          <a:p>
            <a:pPr marL="0" indent="0">
              <a:buFont typeface="Wingdings" pitchFamily="2" charset="2"/>
              <a:buNone/>
              <a:defRPr/>
            </a:pPr>
            <a:r>
              <a:rPr lang="en-US" sz="2400" dirty="0" smtClean="0">
                <a:latin typeface="Calibri"/>
                <a:cs typeface="Calibri"/>
              </a:rPr>
              <a:t>Use the additional time to accelerate learning by:</a:t>
            </a:r>
          </a:p>
          <a:p>
            <a:pPr marL="468313">
              <a:buFont typeface="Arial"/>
              <a:buChar char="•"/>
              <a:defRPr/>
            </a:pPr>
            <a:r>
              <a:rPr lang="en-US" sz="2000" dirty="0" smtClean="0">
                <a:latin typeface="Calibri"/>
                <a:cs typeface="Calibri"/>
              </a:rPr>
              <a:t>Maximizing engaged learning time.</a:t>
            </a:r>
          </a:p>
          <a:p>
            <a:pPr marL="468313">
              <a:buFont typeface="Arial"/>
              <a:buChar char="•"/>
              <a:defRPr/>
            </a:pPr>
            <a:r>
              <a:rPr lang="en-US" sz="2000" dirty="0" smtClean="0">
                <a:latin typeface="Calibri"/>
                <a:cs typeface="Calibri"/>
              </a:rPr>
              <a:t>Minimizing waiting and transitions.</a:t>
            </a:r>
          </a:p>
          <a:p>
            <a:pPr marL="468313">
              <a:buFont typeface="Arial"/>
              <a:buChar char="•"/>
              <a:defRPr/>
            </a:pPr>
            <a:r>
              <a:rPr lang="en-US" sz="2000" dirty="0" smtClean="0">
                <a:latin typeface="Calibri"/>
                <a:cs typeface="Calibri"/>
              </a:rPr>
              <a:t>Teaching additional skills and strategies.</a:t>
            </a:r>
          </a:p>
          <a:p>
            <a:pPr marL="468313">
              <a:buFont typeface="Arial"/>
              <a:buChar char="•"/>
              <a:defRPr/>
            </a:pPr>
            <a:r>
              <a:rPr lang="en-US" sz="2000" dirty="0">
                <a:latin typeface="Calibri"/>
                <a:cs typeface="Calibri"/>
              </a:rPr>
              <a:t>P</a:t>
            </a:r>
            <a:r>
              <a:rPr lang="en-US" sz="2000" dirty="0" smtClean="0">
                <a:latin typeface="Calibri"/>
                <a:cs typeface="Calibri"/>
              </a:rPr>
              <a:t>roviding additional practice opportunities with feedback. </a:t>
            </a:r>
          </a:p>
          <a:p>
            <a:pPr marL="468313">
              <a:buFont typeface="Arial"/>
              <a:buChar char="•"/>
              <a:defRPr/>
            </a:pPr>
            <a:r>
              <a:rPr lang="en-US" sz="2000" dirty="0">
                <a:latin typeface="Calibri"/>
                <a:cs typeface="Calibri"/>
              </a:rPr>
              <a:t>D</a:t>
            </a:r>
            <a:r>
              <a:rPr lang="en-US" sz="2000" dirty="0" smtClean="0">
                <a:latin typeface="Calibri"/>
                <a:cs typeface="Calibri"/>
              </a:rPr>
              <a:t>elivering more explicit, systematic </a:t>
            </a:r>
            <a:br>
              <a:rPr lang="en-US" sz="2000" dirty="0" smtClean="0">
                <a:latin typeface="Calibri"/>
                <a:cs typeface="Calibri"/>
              </a:rPr>
            </a:br>
            <a:r>
              <a:rPr lang="en-US" sz="2000" dirty="0" smtClean="0">
                <a:latin typeface="Calibri"/>
                <a:cs typeface="Calibri"/>
              </a:rPr>
              <a:t>(step-by-step) instruction.</a:t>
            </a:r>
          </a:p>
          <a:p>
            <a:pPr marL="468313">
              <a:buFont typeface="Arial"/>
              <a:buChar char="•"/>
              <a:defRPr/>
            </a:pPr>
            <a:r>
              <a:rPr lang="en-US" sz="2000" dirty="0">
                <a:latin typeface="Calibri"/>
                <a:cs typeface="Calibri"/>
              </a:rPr>
              <a:t>M</a:t>
            </a:r>
            <a:r>
              <a:rPr lang="en-US" sz="2000" dirty="0" smtClean="0">
                <a:latin typeface="Calibri"/>
                <a:cs typeface="Calibri"/>
              </a:rPr>
              <a:t>onitoring student progress to ensure </a:t>
            </a:r>
            <a:br>
              <a:rPr lang="en-US" sz="2000" dirty="0" smtClean="0">
                <a:latin typeface="Calibri"/>
                <a:cs typeface="Calibri"/>
              </a:rPr>
            </a:br>
            <a:r>
              <a:rPr lang="en-US" sz="2000" dirty="0" smtClean="0">
                <a:latin typeface="Calibri"/>
                <a:cs typeface="Calibri"/>
              </a:rPr>
              <a:t>that the additional learning time </a:t>
            </a:r>
            <a:br>
              <a:rPr lang="en-US" sz="2000" dirty="0" smtClean="0">
                <a:latin typeface="Calibri"/>
                <a:cs typeface="Calibri"/>
              </a:rPr>
            </a:br>
            <a:r>
              <a:rPr lang="en-US" sz="2000" dirty="0" smtClean="0">
                <a:latin typeface="Calibri"/>
                <a:cs typeface="Calibri"/>
              </a:rPr>
              <a:t>increases student mastery of skills. </a:t>
            </a:r>
            <a:endParaRPr lang="en-US" sz="2000" dirty="0">
              <a:latin typeface="Calibri"/>
              <a:cs typeface="Calibri"/>
            </a:endParaRPr>
          </a:p>
        </p:txBody>
      </p:sp>
      <p:pic>
        <p:nvPicPr>
          <p:cNvPr id="1024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3716642"/>
            <a:ext cx="1391667" cy="138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36</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itle 8"/>
          <p:cNvSpPr txBox="1">
            <a:spLocks/>
          </p:cNvSpPr>
          <p:nvPr/>
        </p:nvSpPr>
        <p:spPr bwMode="auto">
          <a:xfrm>
            <a:off x="1692275" y="274638"/>
            <a:ext cx="6994525" cy="1143000"/>
          </a:xfrm>
          <a:prstGeom prst="rect">
            <a:avLst/>
          </a:prstGeom>
          <a:solidFill>
            <a:schemeClr val="lt1"/>
          </a:solidFill>
          <a:ln w="25400" cap="flat" cmpd="sng" algn="ctr">
            <a:solidFill>
              <a:srgbClr val="0061AF"/>
            </a:solidFill>
            <a:prstDash val="solid"/>
          </a:ln>
          <a:effectLst/>
          <a:extLst/>
        </p:spPr>
        <p:txBody>
          <a:bodyPr vert="horz" wrap="square" lIns="91440" tIns="91440" rIns="91440" bIns="91440" numCol="1" anchor="ctr" anchorCtr="0" compatLnSpc="1">
            <a:prstTxWarp prst="textNoShape">
              <a:avLst/>
            </a:prstTxWarp>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en-US" sz="3600" dirty="0" smtClean="0">
                <a:latin typeface="Calibri"/>
                <a:cs typeface="Calibri"/>
              </a:rPr>
              <a:t>How Should I Use the Additional Time in Intervention?</a:t>
            </a:r>
            <a:endParaRPr lang="en-US" sz="3600" dirty="0">
              <a:latin typeface="Calibri"/>
              <a:cs typeface="Calibri"/>
            </a:endParaRPr>
          </a:p>
        </p:txBody>
      </p:sp>
      <p:sp>
        <p:nvSpPr>
          <p:cNvPr id="9" name="Rectangle 8"/>
          <p:cNvSpPr/>
          <p:nvPr/>
        </p:nvSpPr>
        <p:spPr>
          <a:xfrm rot="21088180">
            <a:off x="326486" y="383803"/>
            <a:ext cx="858180" cy="923330"/>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5400" b="1" dirty="0">
                <a:ln w="11430"/>
                <a:solidFill>
                  <a:srgbClr val="FFFF00"/>
                </a:solidFill>
                <a:effectLst>
                  <a:outerShdw blurRad="80000" dist="40000" dir="5040000" algn="tl">
                    <a:srgbClr val="000000">
                      <a:alpha val="30000"/>
                    </a:srgbClr>
                  </a:outerShdw>
                </a:effectLst>
                <a:latin typeface="Ravie" pitchFamily="82" charset="0"/>
              </a:rPr>
              <a:t>?</a:t>
            </a:r>
          </a:p>
        </p:txBody>
      </p:sp>
      <p:sp>
        <p:nvSpPr>
          <p:cNvPr id="11" name="TextBox 10"/>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2"/>
          <p:cNvSpPr>
            <a:spLocks noGrp="1"/>
          </p:cNvSpPr>
          <p:nvPr>
            <p:ph type="title"/>
          </p:nvPr>
        </p:nvSpPr>
        <p:spPr>
          <a:xfrm>
            <a:off x="1691640" y="274320"/>
            <a:ext cx="6995160" cy="1354480"/>
          </a:xfrm>
          <a:ln>
            <a:solidFill>
              <a:schemeClr val="tx1"/>
            </a:solidFill>
            <a:miter lim="800000"/>
            <a:headEnd/>
            <a:tailEnd/>
          </a:ln>
        </p:spPr>
        <p:txBody>
          <a:bodyPr/>
          <a:lstStyle/>
          <a:p>
            <a:r>
              <a:rPr lang="en-US" altLang="en-US" dirty="0" smtClean="0">
                <a:latin typeface="Calibri"/>
                <a:cs typeface="Calibri"/>
              </a:rPr>
              <a:t>Strategies for Adding Intervention Time</a:t>
            </a:r>
          </a:p>
        </p:txBody>
      </p:sp>
      <p:sp>
        <p:nvSpPr>
          <p:cNvPr id="2" name="Content Placeholder 1"/>
          <p:cNvSpPr>
            <a:spLocks noGrp="1"/>
          </p:cNvSpPr>
          <p:nvPr>
            <p:ph idx="1"/>
          </p:nvPr>
        </p:nvSpPr>
        <p:spPr>
          <a:xfrm>
            <a:off x="1600201" y="1700808"/>
            <a:ext cx="5132039" cy="3384376"/>
          </a:xfrm>
        </p:spPr>
        <p:txBody>
          <a:bodyPr/>
          <a:lstStyle/>
          <a:p>
            <a:pPr>
              <a:spcBef>
                <a:spcPts val="1200"/>
              </a:spcBef>
              <a:buFont typeface="Arial"/>
              <a:buChar char="•"/>
              <a:defRPr/>
            </a:pPr>
            <a:r>
              <a:rPr lang="en-US" dirty="0" smtClean="0">
                <a:solidFill>
                  <a:srgbClr val="0070C0"/>
                </a:solidFill>
                <a:latin typeface="Calibri"/>
                <a:cs typeface="Calibri"/>
              </a:rPr>
              <a:t>Double dip.</a:t>
            </a:r>
          </a:p>
          <a:p>
            <a:pPr>
              <a:spcBef>
                <a:spcPts val="1200"/>
              </a:spcBef>
              <a:buFont typeface="Arial"/>
              <a:buChar char="•"/>
              <a:defRPr/>
            </a:pPr>
            <a:r>
              <a:rPr lang="en-US" dirty="0" smtClean="0">
                <a:solidFill>
                  <a:srgbClr val="0070C0"/>
                </a:solidFill>
                <a:latin typeface="Calibri"/>
                <a:cs typeface="Calibri"/>
              </a:rPr>
              <a:t>Use entry or exit routines.</a:t>
            </a:r>
          </a:p>
          <a:p>
            <a:pPr>
              <a:spcBef>
                <a:spcPts val="1200"/>
              </a:spcBef>
              <a:buFont typeface="Arial"/>
              <a:buChar char="•"/>
              <a:defRPr/>
            </a:pPr>
            <a:r>
              <a:rPr lang="en-US" dirty="0" smtClean="0">
                <a:solidFill>
                  <a:srgbClr val="0070C0"/>
                </a:solidFill>
                <a:latin typeface="Calibri"/>
                <a:cs typeface="Calibri"/>
              </a:rPr>
              <a:t>Reinforce independent use of routines.</a:t>
            </a:r>
            <a:endParaRPr lang="en-US" dirty="0">
              <a:latin typeface="Calibri"/>
              <a:cs typeface="Calibri"/>
            </a:endParaRPr>
          </a:p>
        </p:txBody>
      </p:sp>
      <p:pic>
        <p:nvPicPr>
          <p:cNvPr id="103428" name="Picture 4"/>
          <p:cNvPicPr>
            <a:picLocks noChangeAspect="1"/>
          </p:cNvPicPr>
          <p:nvPr/>
        </p:nvPicPr>
        <p:blipFill rotWithShape="1">
          <a:blip r:embed="rId3">
            <a:extLst>
              <a:ext uri="{28A0092B-C50C-407E-A947-70E740481C1C}">
                <a14:useLocalDpi xmlns:a14="http://schemas.microsoft.com/office/drawing/2010/main" val="0"/>
              </a:ext>
            </a:extLst>
          </a:blip>
          <a:srcRect l="20491" r="10578"/>
          <a:stretch/>
        </p:blipFill>
        <p:spPr bwMode="auto">
          <a:xfrm>
            <a:off x="6812696" y="1844526"/>
            <a:ext cx="1855118" cy="331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37</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59833" y="1916832"/>
            <a:ext cx="5626968" cy="3723556"/>
          </a:xfrm>
        </p:spPr>
        <p:txBody>
          <a:bodyPr/>
          <a:lstStyle/>
          <a:p>
            <a:pPr>
              <a:spcBef>
                <a:spcPts val="1600"/>
              </a:spcBef>
              <a:spcAft>
                <a:spcPts val="1200"/>
              </a:spcAft>
              <a:buFont typeface="Arial"/>
              <a:buChar char="•"/>
              <a:defRPr/>
            </a:pPr>
            <a:r>
              <a:rPr lang="en-US" sz="2000" b="1" dirty="0" smtClean="0">
                <a:solidFill>
                  <a:srgbClr val="0070C0"/>
                </a:solidFill>
                <a:latin typeface="Calibri"/>
                <a:cs typeface="Calibri"/>
              </a:rPr>
              <a:t>Sample entry routine:</a:t>
            </a:r>
            <a:br>
              <a:rPr lang="en-US" sz="2000" b="1" dirty="0" smtClean="0">
                <a:solidFill>
                  <a:srgbClr val="0070C0"/>
                </a:solidFill>
                <a:latin typeface="Calibri"/>
                <a:cs typeface="Calibri"/>
              </a:rPr>
            </a:br>
            <a:r>
              <a:rPr lang="en-US" sz="2000" dirty="0" smtClean="0">
                <a:solidFill>
                  <a:srgbClr val="0070C0"/>
                </a:solidFill>
                <a:latin typeface="Calibri"/>
                <a:cs typeface="Calibri"/>
              </a:rPr>
              <a:t>Student comes into the classroom, gets a timer, and practices math multiplication facts for </a:t>
            </a:r>
            <a:r>
              <a:rPr lang="en-US" sz="2000" dirty="0">
                <a:solidFill>
                  <a:srgbClr val="0070C0"/>
                </a:solidFill>
                <a:latin typeface="Calibri"/>
                <a:cs typeface="Calibri"/>
              </a:rPr>
              <a:t>1</a:t>
            </a:r>
            <a:r>
              <a:rPr lang="en-US" sz="2000" dirty="0" smtClean="0">
                <a:solidFill>
                  <a:srgbClr val="0070C0"/>
                </a:solidFill>
                <a:latin typeface="Calibri"/>
                <a:cs typeface="Calibri"/>
              </a:rPr>
              <a:t> minute, writing down the number of correct answers on a recording sheet.  </a:t>
            </a:r>
          </a:p>
          <a:p>
            <a:pPr>
              <a:buFont typeface="Arial"/>
              <a:buChar char="•"/>
              <a:defRPr/>
            </a:pPr>
            <a:r>
              <a:rPr lang="en-US" sz="2000" b="1" dirty="0" smtClean="0">
                <a:solidFill>
                  <a:srgbClr val="0070C0"/>
                </a:solidFill>
                <a:latin typeface="Calibri"/>
                <a:cs typeface="Calibri"/>
              </a:rPr>
              <a:t>Sample exit routine:</a:t>
            </a:r>
            <a:br>
              <a:rPr lang="en-US" sz="2000" b="1" dirty="0" smtClean="0">
                <a:solidFill>
                  <a:srgbClr val="0070C0"/>
                </a:solidFill>
                <a:latin typeface="Calibri"/>
                <a:cs typeface="Calibri"/>
              </a:rPr>
            </a:br>
            <a:r>
              <a:rPr lang="en-US" sz="2000" dirty="0" smtClean="0">
                <a:solidFill>
                  <a:srgbClr val="0070C0"/>
                </a:solidFill>
                <a:latin typeface="Calibri"/>
                <a:cs typeface="Calibri"/>
              </a:rPr>
              <a:t>Student finishes the lesson and matches math vocabulary word cards with definitions/pictures, either alone or with a partner. </a:t>
            </a:r>
            <a:endParaRPr lang="en-US" sz="2000" dirty="0" smtClean="0">
              <a:latin typeface="Calibri"/>
              <a:cs typeface="Calibri"/>
            </a:endParaRPr>
          </a:p>
        </p:txBody>
      </p:sp>
      <p:pic>
        <p:nvPicPr>
          <p:cNvPr id="1044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150" y="2014290"/>
            <a:ext cx="1243012" cy="98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1784150" y="3682348"/>
            <a:ext cx="1218399" cy="97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38</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4" name="Title 3"/>
          <p:cNvSpPr>
            <a:spLocks noGrp="1"/>
          </p:cNvSpPr>
          <p:nvPr>
            <p:ph type="title"/>
          </p:nvPr>
        </p:nvSpPr>
        <p:spPr/>
        <p:txBody>
          <a:bodyPr/>
          <a:lstStyle/>
          <a:p>
            <a:endParaRPr lang="en-US" dirty="0"/>
          </a:p>
        </p:txBody>
      </p:sp>
      <p:sp>
        <p:nvSpPr>
          <p:cNvPr id="9" name="Title 2"/>
          <p:cNvSpPr txBox="1">
            <a:spLocks/>
          </p:cNvSpPr>
          <p:nvPr/>
        </p:nvSpPr>
        <p:spPr bwMode="auto">
          <a:xfrm>
            <a:off x="1691640" y="274320"/>
            <a:ext cx="6995160" cy="1282472"/>
          </a:xfrm>
          <a:prstGeom prst="rect">
            <a:avLst/>
          </a:prstGeom>
          <a:solidFill>
            <a:schemeClr val="lt1"/>
          </a:solidFill>
          <a:ln w="25400" cap="flat" cmpd="sng" algn="ctr">
            <a:solidFill>
              <a:schemeClr val="tx1"/>
            </a:solidFill>
            <a:prstDash val="solid"/>
            <a:miter lim="800000"/>
            <a:headEnd/>
            <a:tailEnd/>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en-US" altLang="en-US" dirty="0" smtClean="0">
                <a:latin typeface="Calibri"/>
                <a:cs typeface="Calibri"/>
              </a:rPr>
              <a:t>Strategies for Adding Intervention Time</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91679" y="1700808"/>
            <a:ext cx="4968553" cy="4206280"/>
          </a:xfrm>
        </p:spPr>
        <p:txBody>
          <a:bodyPr/>
          <a:lstStyle/>
          <a:p>
            <a:pPr>
              <a:spcBef>
                <a:spcPts val="1200"/>
              </a:spcBef>
              <a:buFont typeface="Arial"/>
              <a:buChar char="•"/>
              <a:defRPr/>
            </a:pPr>
            <a:r>
              <a:rPr lang="en-US" sz="2400" dirty="0">
                <a:solidFill>
                  <a:srgbClr val="0070C0"/>
                </a:solidFill>
              </a:rPr>
              <a:t>Reduce </a:t>
            </a:r>
            <a:r>
              <a:rPr lang="en-US" sz="2400" dirty="0" smtClean="0">
                <a:solidFill>
                  <a:srgbClr val="0070C0"/>
                </a:solidFill>
              </a:rPr>
              <a:t>the size of the group.</a:t>
            </a:r>
            <a:endParaRPr lang="en-US" sz="2400" dirty="0">
              <a:solidFill>
                <a:srgbClr val="0070C0"/>
              </a:solidFill>
            </a:endParaRPr>
          </a:p>
          <a:p>
            <a:pPr>
              <a:spcBef>
                <a:spcPts val="1200"/>
              </a:spcBef>
              <a:buFont typeface="Arial"/>
              <a:buChar char="•"/>
              <a:defRPr/>
            </a:pPr>
            <a:r>
              <a:rPr lang="en-US" sz="2400" dirty="0">
                <a:solidFill>
                  <a:srgbClr val="0070C0"/>
                </a:solidFill>
              </a:rPr>
              <a:t>Group students with similar needs.</a:t>
            </a:r>
          </a:p>
          <a:p>
            <a:pPr>
              <a:spcBef>
                <a:spcPts val="1200"/>
              </a:spcBef>
              <a:buFont typeface="Arial"/>
              <a:buChar char="•"/>
              <a:defRPr/>
            </a:pPr>
            <a:r>
              <a:rPr lang="en-US" sz="2400" dirty="0">
                <a:solidFill>
                  <a:srgbClr val="0070C0"/>
                </a:solidFill>
              </a:rPr>
              <a:t>Change the instructional setting to reduce noise and other distractions and promote academic </a:t>
            </a:r>
            <a:r>
              <a:rPr lang="en-US" sz="2400" dirty="0" smtClean="0">
                <a:solidFill>
                  <a:srgbClr val="0070C0"/>
                </a:solidFill>
              </a:rPr>
              <a:t>engagement.</a:t>
            </a:r>
            <a:endParaRPr lang="en-US" sz="2400" dirty="0">
              <a:solidFill>
                <a:srgbClr val="0070C0"/>
              </a:solidFill>
            </a:endParaRPr>
          </a:p>
        </p:txBody>
      </p:sp>
      <p:sp>
        <p:nvSpPr>
          <p:cNvPr id="105475" name="Title 2"/>
          <p:cNvSpPr>
            <a:spLocks noGrp="1"/>
          </p:cNvSpPr>
          <p:nvPr>
            <p:ph type="title"/>
          </p:nvPr>
        </p:nvSpPr>
        <p:spPr>
          <a:xfrm>
            <a:off x="1692275" y="274638"/>
            <a:ext cx="6994525" cy="1143000"/>
          </a:xfrm>
          <a:ln>
            <a:miter lim="800000"/>
            <a:headEnd/>
            <a:tailEnd/>
          </a:ln>
        </p:spPr>
        <p:txBody>
          <a:bodyPr/>
          <a:lstStyle/>
          <a:p>
            <a:r>
              <a:rPr lang="en-US" altLang="en-US" sz="2800" dirty="0" smtClean="0">
                <a:latin typeface="Calibri"/>
                <a:cs typeface="Calibri"/>
              </a:rPr>
              <a:t>Practice 2: Change the Learning Environment to Promote Attention and Engagement </a:t>
            </a:r>
          </a:p>
        </p:txBody>
      </p:sp>
      <p:pic>
        <p:nvPicPr>
          <p:cNvPr id="10547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12296"/>
          <a:stretch/>
        </p:blipFill>
        <p:spPr bwMode="auto">
          <a:xfrm>
            <a:off x="7164288" y="1772816"/>
            <a:ext cx="1512168" cy="1691423"/>
          </a:xfrm>
          <a:prstGeom prst="rect">
            <a:avLst/>
          </a:prstGeom>
          <a:noFill/>
          <a:ln w="12700">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7"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6222"/>
          <a:stretch/>
        </p:blipFill>
        <p:spPr bwMode="auto">
          <a:xfrm>
            <a:off x="7164288" y="3789040"/>
            <a:ext cx="1512168" cy="1009340"/>
          </a:xfrm>
          <a:prstGeom prst="rect">
            <a:avLst/>
          </a:prstGeom>
          <a:noFill/>
          <a:ln w="12700">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39</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9" name="TextBox 8"/>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2275" y="1600200"/>
            <a:ext cx="6994525" cy="5068888"/>
          </a:xfrm>
        </p:spPr>
        <p:txBody>
          <a:bodyPr/>
          <a:lstStyle/>
          <a:p>
            <a:pPr marL="0" indent="0">
              <a:buNone/>
              <a:defRPr/>
            </a:pPr>
            <a:r>
              <a:rPr lang="en-US" sz="2400" dirty="0">
                <a:latin typeface="Calibri"/>
                <a:cs typeface="Calibri"/>
              </a:rPr>
              <a:t>Part </a:t>
            </a:r>
            <a:r>
              <a:rPr lang="en-US" sz="2400" dirty="0" smtClean="0">
                <a:latin typeface="Calibri"/>
                <a:cs typeface="Calibri"/>
              </a:rPr>
              <a:t>4 </a:t>
            </a:r>
            <a:r>
              <a:rPr lang="en-US" sz="2400" dirty="0">
                <a:latin typeface="Calibri"/>
                <a:cs typeface="Calibri"/>
              </a:rPr>
              <a:t>features content and resources from:</a:t>
            </a:r>
          </a:p>
          <a:p>
            <a:pPr>
              <a:buFont typeface="Arial"/>
              <a:buChar char="•"/>
              <a:defRPr/>
            </a:pPr>
            <a:r>
              <a:rPr lang="en-US" sz="2400" dirty="0" smtClean="0">
                <a:latin typeface="Calibri"/>
                <a:cs typeface="Calibri"/>
              </a:rPr>
              <a:t>The </a:t>
            </a:r>
            <a:r>
              <a:rPr lang="en-US" sz="2400" dirty="0">
                <a:latin typeface="Calibri"/>
                <a:cs typeface="Calibri"/>
              </a:rPr>
              <a:t>National Center on Intensive Intervention (NCII</a:t>
            </a:r>
            <a:r>
              <a:rPr lang="en-US" sz="2400" dirty="0" smtClean="0">
                <a:latin typeface="Calibri"/>
                <a:cs typeface="Calibri"/>
              </a:rPr>
              <a:t>): </a:t>
            </a:r>
            <a:r>
              <a:rPr lang="en-US" sz="2400" dirty="0">
                <a:latin typeface="Calibri"/>
                <a:cs typeface="Calibri"/>
                <a:hlinkClick r:id="rId3"/>
              </a:rPr>
              <a:t>www.intensiveintervention.org</a:t>
            </a:r>
            <a:r>
              <a:rPr lang="en-US" sz="2400" dirty="0">
                <a:latin typeface="Calibri"/>
                <a:cs typeface="Calibri"/>
              </a:rPr>
              <a:t> </a:t>
            </a:r>
            <a:endParaRPr lang="en-US" sz="2400" dirty="0" smtClean="0">
              <a:latin typeface="Calibri"/>
              <a:cs typeface="Calibri"/>
            </a:endParaRPr>
          </a:p>
          <a:p>
            <a:pPr>
              <a:buFont typeface="Arial"/>
              <a:buChar char="•"/>
              <a:defRPr/>
            </a:pPr>
            <a:r>
              <a:rPr lang="en-US" sz="2400" dirty="0" smtClean="0">
                <a:latin typeface="Calibri"/>
                <a:cs typeface="Calibri"/>
              </a:rPr>
              <a:t>Center on Response to Intervention: </a:t>
            </a:r>
            <a:r>
              <a:rPr lang="en-US" sz="2400" u="sng" dirty="0" smtClean="0">
                <a:solidFill>
                  <a:srgbClr val="0C788E"/>
                </a:solidFill>
                <a:latin typeface="Calibri"/>
                <a:cs typeface="Calibri"/>
                <a:hlinkClick r:id="rId4"/>
              </a:rPr>
              <a:t>www.rti4success.org</a:t>
            </a:r>
            <a:endParaRPr lang="en-US" sz="2400" u="sng" dirty="0" smtClean="0">
              <a:solidFill>
                <a:srgbClr val="0C788E"/>
              </a:solidFill>
              <a:latin typeface="Calibri"/>
              <a:cs typeface="Calibri"/>
            </a:endParaRPr>
          </a:p>
          <a:p>
            <a:pPr>
              <a:buFont typeface="Arial"/>
              <a:buChar char="•"/>
              <a:defRPr/>
            </a:pPr>
            <a:r>
              <a:rPr lang="en-US" sz="2400" dirty="0" smtClean="0">
                <a:latin typeface="Calibri"/>
                <a:cs typeface="Calibri"/>
              </a:rPr>
              <a:t>The </a:t>
            </a:r>
            <a:r>
              <a:rPr lang="en-US" sz="2400" dirty="0">
                <a:latin typeface="Calibri"/>
                <a:cs typeface="Calibri"/>
              </a:rPr>
              <a:t>IRIS Center for Training Enhancements. (2010). </a:t>
            </a:r>
            <a:r>
              <a:rPr lang="en-US" sz="2400" i="1" dirty="0">
                <a:latin typeface="Calibri"/>
                <a:cs typeface="Calibri"/>
              </a:rPr>
              <a:t>RTI: </a:t>
            </a:r>
            <a:r>
              <a:rPr lang="en-US" sz="2400" i="1" dirty="0" smtClean="0">
                <a:latin typeface="Calibri"/>
                <a:cs typeface="Calibri"/>
              </a:rPr>
              <a:t>Mathematics.</a:t>
            </a:r>
            <a:r>
              <a:rPr lang="en-US" sz="2400" dirty="0" smtClean="0">
                <a:latin typeface="Calibri"/>
                <a:cs typeface="Calibri"/>
              </a:rPr>
              <a:t> Retrieved from </a:t>
            </a:r>
            <a:r>
              <a:rPr lang="en-US" sz="2400" dirty="0" smtClean="0">
                <a:latin typeface="Calibri"/>
                <a:cs typeface="Calibri"/>
                <a:hlinkClick r:id="rId5"/>
              </a:rPr>
              <a:t>http</a:t>
            </a:r>
            <a:r>
              <a:rPr lang="en-US" sz="2400" dirty="0">
                <a:latin typeface="Calibri"/>
                <a:cs typeface="Calibri"/>
                <a:hlinkClick r:id="rId5"/>
              </a:rPr>
              <a:t>://iris.peabody.vanderbilt.edu/module/rti-math/#</a:t>
            </a:r>
            <a:r>
              <a:rPr lang="en-US" sz="2400" dirty="0" smtClean="0">
                <a:latin typeface="Calibri"/>
                <a:cs typeface="Calibri"/>
                <a:hlinkClick r:id="rId5"/>
              </a:rPr>
              <a:t>content</a:t>
            </a:r>
            <a:endParaRPr lang="en-US" sz="2400" u="sng" dirty="0" smtClean="0">
              <a:latin typeface="Calibri"/>
              <a:cs typeface="Calibri"/>
            </a:endParaRPr>
          </a:p>
          <a:p>
            <a:pPr>
              <a:buFont typeface="Arial"/>
              <a:buChar char="•"/>
              <a:defRPr/>
            </a:pPr>
            <a:r>
              <a:rPr lang="en-US" sz="2400" dirty="0" smtClean="0">
                <a:latin typeface="Calibri"/>
                <a:cs typeface="Calibri"/>
              </a:rPr>
              <a:t>RTI Action </a:t>
            </a:r>
            <a:r>
              <a:rPr lang="en-US" sz="2400" dirty="0">
                <a:latin typeface="Calibri"/>
                <a:cs typeface="Calibri"/>
              </a:rPr>
              <a:t>Network </a:t>
            </a:r>
            <a:r>
              <a:rPr lang="en-US" sz="2400" u="sng" dirty="0">
                <a:solidFill>
                  <a:srgbClr val="0C788E"/>
                </a:solidFill>
                <a:latin typeface="Calibri"/>
                <a:cs typeface="Calibri"/>
                <a:hlinkClick r:id="rId6"/>
              </a:rPr>
              <a:t>http://</a:t>
            </a:r>
            <a:r>
              <a:rPr lang="en-US" sz="2400" u="sng" dirty="0" smtClean="0">
                <a:solidFill>
                  <a:srgbClr val="0C788E"/>
                </a:solidFill>
                <a:latin typeface="Calibri"/>
                <a:cs typeface="Calibri"/>
                <a:hlinkClick r:id="rId6"/>
              </a:rPr>
              <a:t>www.rtinetwork.org</a:t>
            </a:r>
            <a:endParaRPr lang="en-US" sz="2400" dirty="0" smtClean="0">
              <a:latin typeface="Calibri"/>
              <a:cs typeface="Calibri"/>
            </a:endParaRPr>
          </a:p>
        </p:txBody>
      </p:sp>
      <p:sp>
        <p:nvSpPr>
          <p:cNvPr id="6" name="Slide Number Placeholder 5"/>
          <p:cNvSpPr>
            <a:spLocks noGrp="1"/>
          </p:cNvSpPr>
          <p:nvPr>
            <p:ph type="sldNum" sz="quarter" idx="12"/>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4</a:t>
            </a:fld>
            <a:endParaRPr lang="es-ES" sz="1400" b="1" dirty="0" smtClean="0">
              <a:solidFill>
                <a:srgbClr val="0367B3"/>
              </a:solidFill>
              <a:effectLst>
                <a:outerShdw blurRad="38100" dist="38100" dir="2700000" algn="tl">
                  <a:srgbClr val="000000">
                    <a:alpha val="43137"/>
                  </a:srgbClr>
                </a:outerShdw>
              </a:effectLst>
              <a:latin typeface="+mj-lt"/>
            </a:endParaRPr>
          </a:p>
        </p:txBody>
      </p:sp>
      <p:sp>
        <p:nvSpPr>
          <p:cNvPr id="8" name="Title 1"/>
          <p:cNvSpPr>
            <a:spLocks noGrp="1"/>
          </p:cNvSpPr>
          <p:nvPr>
            <p:ph type="title"/>
          </p:nvPr>
        </p:nvSpPr>
        <p:spPr>
          <a:xfrm>
            <a:off x="1692275" y="274638"/>
            <a:ext cx="6994525" cy="1143000"/>
          </a:xfrm>
          <a:ln>
            <a:miter lim="800000"/>
            <a:headEnd/>
            <a:tailEnd/>
          </a:ln>
        </p:spPr>
        <p:txBody>
          <a:bodyPr/>
          <a:lstStyle/>
          <a:p>
            <a:r>
              <a:rPr lang="en-US" altLang="en-US" dirty="0" smtClean="0">
                <a:latin typeface="Calibri"/>
                <a:cs typeface="Calibri"/>
              </a:rPr>
              <a:t>Note</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5" y="274638"/>
            <a:ext cx="6995160" cy="1210146"/>
          </a:xfrm>
        </p:spPr>
        <p:txBody>
          <a:bodyPr>
            <a:noAutofit/>
          </a:bodyPr>
          <a:lstStyle/>
          <a:p>
            <a:pPr>
              <a:defRPr/>
            </a:pPr>
            <a:r>
              <a:rPr lang="en-US" sz="4000" dirty="0" smtClean="0">
                <a:latin typeface="Calibri"/>
                <a:cs typeface="Calibri"/>
              </a:rPr>
              <a:t>What Is the Ideal </a:t>
            </a:r>
            <a:r>
              <a:rPr lang="en-US" sz="4000" dirty="0">
                <a:latin typeface="Calibri"/>
                <a:cs typeface="Calibri"/>
              </a:rPr>
              <a:t>G</a:t>
            </a:r>
            <a:r>
              <a:rPr lang="en-US" sz="4000" dirty="0" smtClean="0">
                <a:latin typeface="Calibri"/>
                <a:cs typeface="Calibri"/>
              </a:rPr>
              <a:t>roup </a:t>
            </a:r>
            <a:r>
              <a:rPr lang="en-US" sz="4000" dirty="0">
                <a:latin typeface="Calibri"/>
                <a:cs typeface="Calibri"/>
              </a:rPr>
              <a:t>S</a:t>
            </a:r>
            <a:r>
              <a:rPr lang="en-US" sz="4000" dirty="0" smtClean="0">
                <a:latin typeface="Calibri"/>
                <a:cs typeface="Calibri"/>
              </a:rPr>
              <a:t>ize for Providing </a:t>
            </a:r>
            <a:r>
              <a:rPr lang="en-US" sz="4000" dirty="0">
                <a:latin typeface="Calibri"/>
                <a:cs typeface="Calibri"/>
              </a:rPr>
              <a:t>I</a:t>
            </a:r>
            <a:r>
              <a:rPr lang="en-US" sz="4000" dirty="0" smtClean="0">
                <a:latin typeface="Calibri"/>
                <a:cs typeface="Calibri"/>
              </a:rPr>
              <a:t>ntervention?</a:t>
            </a:r>
            <a:endParaRPr lang="en-US" sz="4000" dirty="0">
              <a:latin typeface="Calibri"/>
              <a:cs typeface="Calibri"/>
            </a:endParaRPr>
          </a:p>
        </p:txBody>
      </p:sp>
      <p:sp>
        <p:nvSpPr>
          <p:cNvPr id="3" name="Content Placeholder 2"/>
          <p:cNvSpPr>
            <a:spLocks noGrp="1"/>
          </p:cNvSpPr>
          <p:nvPr>
            <p:ph idx="1"/>
          </p:nvPr>
        </p:nvSpPr>
        <p:spPr>
          <a:xfrm>
            <a:off x="1691680" y="1773238"/>
            <a:ext cx="7014716" cy="4076700"/>
          </a:xfrm>
        </p:spPr>
        <p:txBody>
          <a:bodyPr/>
          <a:lstStyle/>
          <a:p>
            <a:pPr>
              <a:buFont typeface="Arial"/>
              <a:buChar char="•"/>
              <a:defRPr/>
            </a:pPr>
            <a:r>
              <a:rPr lang="en-US" altLang="en-US" sz="2800" dirty="0" smtClean="0">
                <a:latin typeface="Calibri"/>
                <a:cs typeface="Calibri"/>
              </a:rPr>
              <a:t>Small groups</a:t>
            </a:r>
            <a:r>
              <a:rPr lang="en-US" altLang="en-US" sz="2800" dirty="0">
                <a:latin typeface="Calibri"/>
                <a:cs typeface="Calibri"/>
              </a:rPr>
              <a:t> </a:t>
            </a:r>
            <a:r>
              <a:rPr lang="en-US" altLang="en-US" sz="2800" dirty="0" smtClean="0">
                <a:latin typeface="Calibri"/>
                <a:cs typeface="Calibri"/>
              </a:rPr>
              <a:t>(of up to four students) may provide the most intensive intervention at the elementary level.</a:t>
            </a:r>
          </a:p>
          <a:p>
            <a:pPr>
              <a:spcBef>
                <a:spcPts val="1800"/>
              </a:spcBef>
              <a:buFont typeface="Arial"/>
              <a:buChar char="•"/>
              <a:defRPr/>
            </a:pPr>
            <a:r>
              <a:rPr lang="en-US" altLang="en-US" sz="2800" dirty="0" smtClean="0">
                <a:latin typeface="Calibri"/>
                <a:cs typeface="Calibri"/>
              </a:rPr>
              <a:t>Research has not identified an                      ideal intervention group </a:t>
            </a:r>
            <a:br>
              <a:rPr lang="en-US" altLang="en-US" sz="2800" dirty="0" smtClean="0">
                <a:latin typeface="Calibri"/>
                <a:cs typeface="Calibri"/>
              </a:rPr>
            </a:br>
            <a:r>
              <a:rPr lang="en-US" altLang="en-US" sz="2800" dirty="0" smtClean="0">
                <a:latin typeface="Calibri"/>
                <a:cs typeface="Calibri"/>
              </a:rPr>
              <a:t>size, particularly in older </a:t>
            </a:r>
            <a:br>
              <a:rPr lang="en-US" altLang="en-US" sz="2800" dirty="0" smtClean="0">
                <a:latin typeface="Calibri"/>
                <a:cs typeface="Calibri"/>
              </a:rPr>
            </a:br>
            <a:r>
              <a:rPr lang="en-US" altLang="en-US" sz="2800" dirty="0" smtClean="0">
                <a:latin typeface="Calibri"/>
                <a:cs typeface="Calibri"/>
              </a:rPr>
              <a:t>students in Grades 6-12.</a:t>
            </a:r>
          </a:p>
        </p:txBody>
      </p:sp>
      <p:pic>
        <p:nvPicPr>
          <p:cNvPr id="1065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7068"/>
          <a:stretch/>
        </p:blipFill>
        <p:spPr bwMode="auto">
          <a:xfrm>
            <a:off x="6359674" y="3252158"/>
            <a:ext cx="2262188" cy="1462023"/>
          </a:xfrm>
          <a:prstGeom prst="rect">
            <a:avLst/>
          </a:prstGeom>
          <a:noFill/>
          <a:ln w="12700">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40</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Why Small, </a:t>
            </a:r>
            <a:br>
              <a:rPr lang="en-US" altLang="en-US" dirty="0" smtClean="0">
                <a:latin typeface="Calibri"/>
                <a:cs typeface="Calibri"/>
              </a:rPr>
            </a:br>
            <a:r>
              <a:rPr lang="en-US" altLang="en-US" dirty="0" smtClean="0">
                <a:latin typeface="Calibri"/>
                <a:cs typeface="Calibri"/>
              </a:rPr>
              <a:t>Homogeneous Groups?</a:t>
            </a:r>
          </a:p>
        </p:txBody>
      </p:sp>
      <p:sp>
        <p:nvSpPr>
          <p:cNvPr id="3" name="Content Placeholder 2"/>
          <p:cNvSpPr>
            <a:spLocks noGrp="1"/>
          </p:cNvSpPr>
          <p:nvPr>
            <p:ph idx="1"/>
          </p:nvPr>
        </p:nvSpPr>
        <p:spPr>
          <a:xfrm>
            <a:off x="1691680" y="1672183"/>
            <a:ext cx="6994525" cy="3629025"/>
          </a:xfrm>
        </p:spPr>
        <p:txBody>
          <a:bodyPr/>
          <a:lstStyle/>
          <a:p>
            <a:pPr>
              <a:buFont typeface="Arial"/>
              <a:buChar char="•"/>
              <a:defRPr/>
            </a:pPr>
            <a:r>
              <a:rPr lang="en-US" sz="2400" dirty="0" smtClean="0">
                <a:latin typeface="Calibri"/>
                <a:cs typeface="Calibri"/>
              </a:rPr>
              <a:t>Increases engaged </a:t>
            </a:r>
            <a:r>
              <a:rPr lang="en-US" sz="2400" dirty="0">
                <a:latin typeface="Calibri"/>
                <a:cs typeface="Calibri"/>
              </a:rPr>
              <a:t>interaction opportunities between </a:t>
            </a:r>
            <a:r>
              <a:rPr lang="en-US" sz="2400" dirty="0" smtClean="0">
                <a:latin typeface="Calibri"/>
                <a:cs typeface="Calibri"/>
              </a:rPr>
              <a:t>student(s</a:t>
            </a:r>
            <a:r>
              <a:rPr lang="en-US" sz="2400" dirty="0">
                <a:latin typeface="Calibri"/>
                <a:cs typeface="Calibri"/>
              </a:rPr>
              <a:t>) and </a:t>
            </a:r>
            <a:r>
              <a:rPr lang="en-US" sz="2400" dirty="0" smtClean="0">
                <a:latin typeface="Calibri"/>
                <a:cs typeface="Calibri"/>
              </a:rPr>
              <a:t>teacher.</a:t>
            </a:r>
          </a:p>
          <a:p>
            <a:pPr>
              <a:buFont typeface="Arial"/>
              <a:buChar char="•"/>
              <a:defRPr/>
            </a:pPr>
            <a:r>
              <a:rPr lang="en-US" sz="2400" dirty="0" smtClean="0">
                <a:latin typeface="Calibri"/>
                <a:cs typeface="Calibri"/>
              </a:rPr>
              <a:t>Provides more opportunities for practice with feedback.</a:t>
            </a:r>
          </a:p>
          <a:p>
            <a:pPr>
              <a:buFont typeface="Arial"/>
              <a:buChar char="•"/>
              <a:defRPr/>
            </a:pPr>
            <a:r>
              <a:rPr lang="en-US" sz="2400" dirty="0" smtClean="0">
                <a:latin typeface="Calibri"/>
                <a:cs typeface="Calibri"/>
              </a:rPr>
              <a:t>Allows teachers to match instruction to specific </a:t>
            </a:r>
            <a:br>
              <a:rPr lang="en-US" sz="2400" dirty="0" smtClean="0">
                <a:latin typeface="Calibri"/>
                <a:cs typeface="Calibri"/>
              </a:rPr>
            </a:br>
            <a:r>
              <a:rPr lang="en-US" sz="2400" dirty="0" smtClean="0">
                <a:latin typeface="Calibri"/>
                <a:cs typeface="Calibri"/>
              </a:rPr>
              <a:t>student needs.</a:t>
            </a:r>
          </a:p>
          <a:p>
            <a:pPr>
              <a:buFont typeface="Arial"/>
              <a:buChar char="•"/>
              <a:defRPr/>
            </a:pPr>
            <a:r>
              <a:rPr lang="en-US" sz="2400" dirty="0" smtClean="0">
                <a:latin typeface="Calibri"/>
                <a:cs typeface="Calibri"/>
              </a:rPr>
              <a:t>Allows for closer monitoring </a:t>
            </a:r>
            <a:br>
              <a:rPr lang="en-US" sz="2400" dirty="0" smtClean="0">
                <a:latin typeface="Calibri"/>
                <a:cs typeface="Calibri"/>
              </a:rPr>
            </a:br>
            <a:r>
              <a:rPr lang="en-US" sz="2400" dirty="0" smtClean="0">
                <a:latin typeface="Calibri"/>
                <a:cs typeface="Calibri"/>
              </a:rPr>
              <a:t>of on-task behavior </a:t>
            </a:r>
            <a:br>
              <a:rPr lang="en-US" sz="2400" dirty="0" smtClean="0">
                <a:latin typeface="Calibri"/>
                <a:cs typeface="Calibri"/>
              </a:rPr>
            </a:br>
            <a:r>
              <a:rPr lang="en-US" sz="2400" dirty="0" smtClean="0">
                <a:latin typeface="Calibri"/>
                <a:cs typeface="Calibri"/>
              </a:rPr>
              <a:t>and engagement.</a:t>
            </a:r>
            <a:endParaRPr lang="en-US" sz="2400" dirty="0">
              <a:latin typeface="Calibri"/>
              <a:cs typeface="Calibri"/>
            </a:endParaRPr>
          </a:p>
        </p:txBody>
      </p:sp>
      <p:pic>
        <p:nvPicPr>
          <p:cNvPr id="10752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3739"/>
          <a:stretch/>
        </p:blipFill>
        <p:spPr bwMode="auto">
          <a:xfrm>
            <a:off x="5940152" y="4221088"/>
            <a:ext cx="2415108" cy="1584176"/>
          </a:xfrm>
          <a:prstGeom prst="rect">
            <a:avLst/>
          </a:prstGeom>
          <a:noFill/>
          <a:ln w="12700">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41</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91679" y="1628775"/>
            <a:ext cx="7056785" cy="4464050"/>
          </a:xfrm>
        </p:spPr>
        <p:txBody>
          <a:bodyPr/>
          <a:lstStyle/>
          <a:p>
            <a:pPr>
              <a:spcAft>
                <a:spcPts val="600"/>
              </a:spcAft>
              <a:buFont typeface="Arial"/>
              <a:buChar char="•"/>
              <a:defRPr/>
            </a:pPr>
            <a:r>
              <a:rPr lang="en-US" altLang="en-US" sz="2400" dirty="0" smtClean="0">
                <a:solidFill>
                  <a:srgbClr val="0070C0"/>
                </a:solidFill>
                <a:latin typeface="Calibri"/>
                <a:cs typeface="Calibri"/>
              </a:rPr>
              <a:t>For students with individualized education programs (IEPs), changes to placement when intervention services are delivered may require a revision to the IEP if services are delivered as part of the student’s special education program. </a:t>
            </a:r>
          </a:p>
          <a:p>
            <a:pPr>
              <a:spcAft>
                <a:spcPts val="600"/>
              </a:spcAft>
              <a:buFont typeface="Arial"/>
              <a:buChar char="•"/>
              <a:defRPr/>
            </a:pPr>
            <a:r>
              <a:rPr lang="en-US" altLang="en-US" sz="2400" dirty="0" smtClean="0">
                <a:solidFill>
                  <a:srgbClr val="0070C0"/>
                </a:solidFill>
                <a:latin typeface="Calibri"/>
                <a:cs typeface="Calibri"/>
              </a:rPr>
              <a:t>If intervention services are delivered as part of special education, placement must be specified in the IEP.</a:t>
            </a:r>
          </a:p>
          <a:p>
            <a:pPr>
              <a:spcAft>
                <a:spcPts val="600"/>
              </a:spcAft>
              <a:buFont typeface="Arial"/>
              <a:buChar char="•"/>
              <a:defRPr/>
            </a:pPr>
            <a:r>
              <a:rPr lang="en-US" altLang="en-US" sz="2400" dirty="0" smtClean="0">
                <a:solidFill>
                  <a:srgbClr val="0070C0"/>
                </a:solidFill>
                <a:latin typeface="Calibri"/>
                <a:cs typeface="Calibri"/>
              </a:rPr>
              <a:t>Changes to placement should be </a:t>
            </a:r>
            <a:br>
              <a:rPr lang="en-US" altLang="en-US" sz="2400" dirty="0" smtClean="0">
                <a:solidFill>
                  <a:srgbClr val="0070C0"/>
                </a:solidFill>
                <a:latin typeface="Calibri"/>
                <a:cs typeface="Calibri"/>
              </a:rPr>
            </a:br>
            <a:r>
              <a:rPr lang="en-US" altLang="en-US" sz="2400" dirty="0" smtClean="0">
                <a:solidFill>
                  <a:srgbClr val="0070C0"/>
                </a:solidFill>
                <a:latin typeface="Calibri"/>
                <a:cs typeface="Calibri"/>
              </a:rPr>
              <a:t>discussed with the IEP team, including</a:t>
            </a:r>
            <a:br>
              <a:rPr lang="en-US" altLang="en-US" sz="2400" dirty="0" smtClean="0">
                <a:solidFill>
                  <a:srgbClr val="0070C0"/>
                </a:solidFill>
                <a:latin typeface="Calibri"/>
                <a:cs typeface="Calibri"/>
              </a:rPr>
            </a:br>
            <a:r>
              <a:rPr lang="en-US" altLang="en-US" sz="2400" dirty="0" smtClean="0">
                <a:solidFill>
                  <a:srgbClr val="0070C0"/>
                </a:solidFill>
                <a:latin typeface="Calibri"/>
                <a:cs typeface="Calibri"/>
              </a:rPr>
              <a:t>parents, and should be considered </a:t>
            </a:r>
            <a:br>
              <a:rPr lang="en-US" altLang="en-US" sz="2400" dirty="0" smtClean="0">
                <a:solidFill>
                  <a:srgbClr val="0070C0"/>
                </a:solidFill>
                <a:latin typeface="Calibri"/>
                <a:cs typeface="Calibri"/>
              </a:rPr>
            </a:br>
            <a:r>
              <a:rPr lang="en-US" altLang="en-US" sz="2400" dirty="0" smtClean="0">
                <a:solidFill>
                  <a:srgbClr val="0070C0"/>
                </a:solidFill>
                <a:latin typeface="Calibri"/>
                <a:cs typeface="Calibri"/>
              </a:rPr>
              <a:t>on an individual, case-by-case basis. </a:t>
            </a:r>
          </a:p>
        </p:txBody>
      </p:sp>
      <p:sp>
        <p:nvSpPr>
          <p:cNvPr id="108547" name="Title 2"/>
          <p:cNvSpPr>
            <a:spLocks noGrp="1"/>
          </p:cNvSpPr>
          <p:nvPr>
            <p:ph type="title"/>
          </p:nvPr>
        </p:nvSpPr>
        <p:spPr>
          <a:ln>
            <a:miter lim="800000"/>
            <a:headEnd/>
            <a:tailEnd/>
          </a:ln>
        </p:spPr>
        <p:txBody>
          <a:bodyPr/>
          <a:lstStyle/>
          <a:p>
            <a:r>
              <a:rPr lang="en-US" altLang="en-US" dirty="0" smtClean="0">
                <a:latin typeface="Calibri"/>
                <a:cs typeface="Calibri"/>
              </a:rPr>
              <a:t>Students With Disabilities</a:t>
            </a:r>
          </a:p>
        </p:txBody>
      </p:sp>
      <p:pic>
        <p:nvPicPr>
          <p:cNvPr id="1085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4396"/>
          <a:stretch/>
        </p:blipFill>
        <p:spPr bwMode="auto">
          <a:xfrm>
            <a:off x="7020272" y="4581128"/>
            <a:ext cx="1944216" cy="1303672"/>
          </a:xfrm>
          <a:prstGeom prst="rect">
            <a:avLst/>
          </a:prstGeom>
          <a:noFill/>
          <a:ln w="12700">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42</a:t>
            </a:fld>
            <a:endParaRPr lang="es-ES" b="1" dirty="0" smtClean="0">
              <a:solidFill>
                <a:srgbClr val="0367B3"/>
              </a:solidFill>
              <a:effectLst>
                <a:outerShdw blurRad="38100" dist="38100" dir="2700000" algn="tl">
                  <a:srgbClr val="000000">
                    <a:alpha val="43137"/>
                  </a:srgbClr>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ln>
            <a:miter lim="800000"/>
            <a:headEnd/>
            <a:tailEnd/>
          </a:ln>
        </p:spPr>
        <p:txBody>
          <a:bodyPr/>
          <a:lstStyle/>
          <a:p>
            <a:r>
              <a:rPr lang="en-US" altLang="en-US" sz="3600" dirty="0" smtClean="0">
                <a:latin typeface="Calibri"/>
                <a:cs typeface="Calibri"/>
              </a:rPr>
              <a:t> Practice 3</a:t>
            </a:r>
            <a:r>
              <a:rPr lang="en-US" altLang="en-US" sz="3600" dirty="0">
                <a:latin typeface="Calibri"/>
                <a:cs typeface="Calibri"/>
              </a:rPr>
              <a:t>:</a:t>
            </a:r>
            <a:r>
              <a:rPr lang="en-US" altLang="en-US" sz="3600" dirty="0" smtClean="0">
                <a:latin typeface="Calibri"/>
                <a:cs typeface="Calibri"/>
              </a:rPr>
              <a:t> Use Cognitive </a:t>
            </a:r>
            <a:br>
              <a:rPr lang="en-US" altLang="en-US" sz="3600" dirty="0" smtClean="0">
                <a:latin typeface="Calibri"/>
                <a:cs typeface="Calibri"/>
              </a:rPr>
            </a:br>
            <a:r>
              <a:rPr lang="en-US" altLang="en-US" sz="3600" dirty="0" smtClean="0">
                <a:latin typeface="Calibri"/>
                <a:cs typeface="Calibri"/>
              </a:rPr>
              <a:t>Processing Strategies </a:t>
            </a:r>
          </a:p>
        </p:txBody>
      </p:sp>
      <p:sp>
        <p:nvSpPr>
          <p:cNvPr id="3" name="Content Placeholder 2"/>
          <p:cNvSpPr>
            <a:spLocks noGrp="1"/>
          </p:cNvSpPr>
          <p:nvPr>
            <p:ph idx="1"/>
          </p:nvPr>
        </p:nvSpPr>
        <p:spPr>
          <a:xfrm>
            <a:off x="1691681" y="1700213"/>
            <a:ext cx="6984776" cy="4076700"/>
          </a:xfrm>
        </p:spPr>
        <p:txBody>
          <a:bodyPr>
            <a:normAutofit fontScale="92500" lnSpcReduction="10000"/>
          </a:bodyPr>
          <a:lstStyle/>
          <a:p>
            <a:pPr marL="0" indent="0">
              <a:buNone/>
              <a:defRPr/>
            </a:pPr>
            <a:r>
              <a:rPr lang="en-US" altLang="en-US" sz="2800" b="1" dirty="0" smtClean="0">
                <a:latin typeface="Calibri"/>
                <a:cs typeface="Calibri"/>
              </a:rPr>
              <a:t>What are cognitive </a:t>
            </a:r>
            <a:r>
              <a:rPr lang="en-US" altLang="en-US" sz="2800" b="1" dirty="0">
                <a:latin typeface="Calibri"/>
                <a:cs typeface="Calibri"/>
              </a:rPr>
              <a:t>p</a:t>
            </a:r>
            <a:r>
              <a:rPr lang="en-US" altLang="en-US" sz="2800" b="1" dirty="0" smtClean="0">
                <a:latin typeface="Calibri"/>
                <a:cs typeface="Calibri"/>
              </a:rPr>
              <a:t>rocesses?</a:t>
            </a:r>
          </a:p>
          <a:p>
            <a:pPr>
              <a:buFont typeface="Arial"/>
              <a:buChar char="•"/>
              <a:defRPr/>
            </a:pPr>
            <a:r>
              <a:rPr lang="en-US" sz="2800" dirty="0" smtClean="0">
                <a:latin typeface="Calibri"/>
                <a:cs typeface="Calibri"/>
              </a:rPr>
              <a:t>Cognitive processes consist of various mental activities that direct thinking and learning. </a:t>
            </a:r>
            <a:endParaRPr lang="en-US" sz="2800" dirty="0">
              <a:latin typeface="Calibri"/>
              <a:cs typeface="Calibri"/>
            </a:endParaRPr>
          </a:p>
          <a:p>
            <a:pPr>
              <a:buFont typeface="Arial"/>
              <a:buChar char="•"/>
              <a:defRPr/>
            </a:pPr>
            <a:r>
              <a:rPr lang="en-US" sz="2800" dirty="0" smtClean="0">
                <a:latin typeface="Calibri"/>
                <a:cs typeface="Calibri"/>
              </a:rPr>
              <a:t>Students with intensive needs often have challenges with processes related to executive function and self-regulation: </a:t>
            </a:r>
          </a:p>
          <a:p>
            <a:pPr marL="914400">
              <a:buFont typeface="Courier New"/>
              <a:buChar char="o"/>
              <a:defRPr/>
            </a:pPr>
            <a:r>
              <a:rPr lang="en-US" sz="2200" dirty="0" smtClean="0">
                <a:latin typeface="Calibri"/>
                <a:cs typeface="Calibri"/>
              </a:rPr>
              <a:t>Memory </a:t>
            </a:r>
          </a:p>
          <a:p>
            <a:pPr marL="914400">
              <a:buFont typeface="Courier New"/>
              <a:buChar char="o"/>
              <a:defRPr/>
            </a:pPr>
            <a:r>
              <a:rPr lang="en-US" sz="2200" dirty="0" smtClean="0">
                <a:latin typeface="Calibri"/>
                <a:cs typeface="Calibri"/>
              </a:rPr>
              <a:t>Attribution</a:t>
            </a:r>
          </a:p>
          <a:p>
            <a:pPr marL="914400">
              <a:spcBef>
                <a:spcPts val="432"/>
              </a:spcBef>
              <a:buFont typeface="Courier New"/>
              <a:buChar char="o"/>
              <a:defRPr/>
            </a:pPr>
            <a:r>
              <a:rPr lang="en-US" sz="2200" dirty="0" smtClean="0">
                <a:latin typeface="Calibri"/>
                <a:cs typeface="Calibri"/>
              </a:rPr>
              <a:t>Attention</a:t>
            </a:r>
          </a:p>
          <a:p>
            <a:pPr marL="914400">
              <a:buFont typeface="Courier New"/>
              <a:buChar char="o"/>
              <a:defRPr/>
            </a:pPr>
            <a:r>
              <a:rPr lang="en-US" sz="2200" dirty="0" smtClean="0">
                <a:latin typeface="Calibri"/>
                <a:cs typeface="Calibri"/>
              </a:rPr>
              <a:t>Strategies to set and monitor learning goals </a:t>
            </a:r>
          </a:p>
        </p:txBody>
      </p:sp>
      <p:pic>
        <p:nvPicPr>
          <p:cNvPr id="109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261937"/>
            <a:ext cx="1073894" cy="106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43</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1692275" y="274639"/>
            <a:ext cx="6994525" cy="1143000"/>
          </a:xfrm>
          <a:ln>
            <a:miter lim="800000"/>
            <a:headEnd/>
            <a:tailEnd/>
          </a:ln>
        </p:spPr>
        <p:txBody>
          <a:bodyPr/>
          <a:lstStyle/>
          <a:p>
            <a:r>
              <a:rPr lang="en-US" altLang="en-US" sz="3600" dirty="0" smtClean="0">
                <a:latin typeface="Calibri"/>
                <a:cs typeface="Calibri"/>
              </a:rPr>
              <a:t>Teach Strategies for Taking Notes and Organizing Information</a:t>
            </a:r>
          </a:p>
        </p:txBody>
      </p:sp>
      <p:sp>
        <p:nvSpPr>
          <p:cNvPr id="3" name="Content Placeholder 2"/>
          <p:cNvSpPr>
            <a:spLocks noGrp="1"/>
          </p:cNvSpPr>
          <p:nvPr>
            <p:ph idx="1"/>
          </p:nvPr>
        </p:nvSpPr>
        <p:spPr>
          <a:xfrm>
            <a:off x="687388" y="2055813"/>
            <a:ext cx="8224837" cy="3851275"/>
          </a:xfrm>
        </p:spPr>
        <p:txBody>
          <a:bodyPr>
            <a:normAutofit/>
          </a:bodyPr>
          <a:lstStyle/>
          <a:p>
            <a:pPr marL="0" indent="0">
              <a:buFont typeface="Wingdings" pitchFamily="2" charset="2"/>
              <a:buNone/>
              <a:defRPr/>
            </a:pPr>
            <a:r>
              <a:rPr lang="en-US" sz="2000" dirty="0" smtClean="0"/>
              <a:t> </a:t>
            </a:r>
            <a:endParaRPr lang="en-US" sz="2000" dirty="0"/>
          </a:p>
          <a:p>
            <a:pPr>
              <a:defRPr/>
            </a:pPr>
            <a:endParaRPr lang="en-US" sz="2200" dirty="0"/>
          </a:p>
        </p:txBody>
      </p:sp>
      <p:sp>
        <p:nvSpPr>
          <p:cNvPr id="110596" name="TextBox 6"/>
          <p:cNvSpPr txBox="1">
            <a:spLocks noChangeArrowheads="1"/>
          </p:cNvSpPr>
          <p:nvPr/>
        </p:nvSpPr>
        <p:spPr bwMode="auto">
          <a:xfrm>
            <a:off x="1691209" y="4202504"/>
            <a:ext cx="20887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400" dirty="0">
                <a:solidFill>
                  <a:schemeClr val="tx1"/>
                </a:solidFill>
                <a:latin typeface="Calibri"/>
                <a:cs typeface="Calibri"/>
              </a:rPr>
              <a:t>Teach students to write down </a:t>
            </a:r>
            <a:r>
              <a:rPr lang="en-US" altLang="en-US" sz="1400" dirty="0" smtClean="0">
                <a:solidFill>
                  <a:schemeClr val="tx1"/>
                </a:solidFill>
                <a:latin typeface="Calibri"/>
                <a:cs typeface="Calibri"/>
              </a:rPr>
              <a:t>assignments </a:t>
            </a:r>
            <a:r>
              <a:rPr lang="en-US" altLang="en-US" sz="1400" dirty="0">
                <a:solidFill>
                  <a:schemeClr val="tx1"/>
                </a:solidFill>
                <a:latin typeface="Calibri"/>
                <a:cs typeface="Calibri"/>
              </a:rPr>
              <a:t>and include </a:t>
            </a:r>
            <a:r>
              <a:rPr lang="en-US" altLang="en-US" sz="1400" dirty="0" smtClean="0">
                <a:solidFill>
                  <a:schemeClr val="tx1"/>
                </a:solidFill>
                <a:latin typeface="Calibri"/>
                <a:cs typeface="Calibri"/>
              </a:rPr>
              <a:t>them in their </a:t>
            </a:r>
            <a:r>
              <a:rPr lang="en-US" altLang="en-US" sz="1400" dirty="0">
                <a:solidFill>
                  <a:schemeClr val="tx1"/>
                </a:solidFill>
                <a:latin typeface="Calibri"/>
                <a:cs typeface="Calibri"/>
              </a:rPr>
              <a:t>daily </a:t>
            </a:r>
            <a:r>
              <a:rPr lang="en-US" altLang="en-US" sz="1400" dirty="0" smtClean="0">
                <a:solidFill>
                  <a:schemeClr val="tx1"/>
                </a:solidFill>
                <a:latin typeface="Calibri"/>
                <a:cs typeface="Calibri"/>
              </a:rPr>
              <a:t>routines.</a:t>
            </a:r>
            <a:endParaRPr lang="en-US" altLang="en-US" sz="1400" dirty="0">
              <a:solidFill>
                <a:schemeClr val="tx1"/>
              </a:solidFill>
              <a:latin typeface="Calibri"/>
              <a:cs typeface="Calibri"/>
            </a:endParaRPr>
          </a:p>
        </p:txBody>
      </p:sp>
      <p:sp>
        <p:nvSpPr>
          <p:cNvPr id="110597" name="TextBox 9"/>
          <p:cNvSpPr txBox="1">
            <a:spLocks noChangeArrowheads="1"/>
          </p:cNvSpPr>
          <p:nvPr/>
        </p:nvSpPr>
        <p:spPr bwMode="auto">
          <a:xfrm>
            <a:off x="3886944" y="4202504"/>
            <a:ext cx="27012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400" dirty="0">
                <a:solidFill>
                  <a:schemeClr val="tx1"/>
                </a:solidFill>
                <a:latin typeface="Calibri"/>
                <a:cs typeface="Calibri"/>
              </a:rPr>
              <a:t>Use graphic organizers and key words and phrases for notes.</a:t>
            </a:r>
          </a:p>
        </p:txBody>
      </p:sp>
      <p:sp>
        <p:nvSpPr>
          <p:cNvPr id="110598" name="TextBox 3"/>
          <p:cNvSpPr txBox="1">
            <a:spLocks noChangeArrowheads="1"/>
          </p:cNvSpPr>
          <p:nvPr/>
        </p:nvSpPr>
        <p:spPr bwMode="auto">
          <a:xfrm>
            <a:off x="6819751" y="4202504"/>
            <a:ext cx="19287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400" dirty="0">
                <a:solidFill>
                  <a:schemeClr val="tx1"/>
                </a:solidFill>
                <a:latin typeface="Calibri"/>
                <a:cs typeface="Calibri"/>
              </a:rPr>
              <a:t>Teach students to ask for help if they need information repeated.</a:t>
            </a:r>
          </a:p>
        </p:txBody>
      </p:sp>
      <p:pic>
        <p:nvPicPr>
          <p:cNvPr id="11059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9751" y="1790784"/>
            <a:ext cx="1856705" cy="2286000"/>
          </a:xfrm>
          <a:prstGeom prst="rect">
            <a:avLst/>
          </a:prstGeom>
          <a:noFill/>
          <a:ln w="1270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1060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0997" y="1790784"/>
            <a:ext cx="2565219" cy="2286000"/>
          </a:xfrm>
          <a:prstGeom prst="rect">
            <a:avLst/>
          </a:prstGeom>
          <a:noFill/>
          <a:ln w="1270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10601" name="Picture 2" descr="H:\share\IDEA Part D MATO FY2010-2014\Digital Images database\School Supplies\Checklists\4660962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209" y="1790784"/>
            <a:ext cx="1966537" cy="2286000"/>
          </a:xfrm>
          <a:prstGeom prst="rect">
            <a:avLst/>
          </a:prstGeom>
          <a:noFill/>
          <a:ln w="1270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1"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44</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13" name="TextBox 12"/>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5" y="274638"/>
            <a:ext cx="6994525" cy="1143000"/>
          </a:xfrm>
        </p:spPr>
        <p:txBody>
          <a:bodyPr>
            <a:noAutofit/>
          </a:bodyPr>
          <a:lstStyle/>
          <a:p>
            <a:pPr>
              <a:defRPr/>
            </a:pPr>
            <a:r>
              <a:rPr lang="en-US" sz="4000" dirty="0" smtClean="0">
                <a:latin typeface="Calibri"/>
                <a:cs typeface="Calibri"/>
              </a:rPr>
              <a:t>Present Information Using More Than One </a:t>
            </a:r>
            <a:r>
              <a:rPr lang="en-US" sz="4000" dirty="0">
                <a:latin typeface="Calibri"/>
                <a:cs typeface="Calibri"/>
              </a:rPr>
              <a:t>M</a:t>
            </a:r>
            <a:r>
              <a:rPr lang="en-US" sz="4000" dirty="0" smtClean="0">
                <a:latin typeface="Calibri"/>
                <a:cs typeface="Calibri"/>
              </a:rPr>
              <a:t>odality </a:t>
            </a:r>
            <a:endParaRPr lang="en-US" sz="4000" dirty="0">
              <a:latin typeface="Calibri"/>
              <a:cs typeface="Calibri"/>
            </a:endParaRPr>
          </a:p>
        </p:txBody>
      </p:sp>
      <p:sp>
        <p:nvSpPr>
          <p:cNvPr id="3" name="Content Placeholder 2"/>
          <p:cNvSpPr>
            <a:spLocks noGrp="1"/>
          </p:cNvSpPr>
          <p:nvPr>
            <p:ph idx="1"/>
          </p:nvPr>
        </p:nvSpPr>
        <p:spPr>
          <a:xfrm>
            <a:off x="1691680" y="2924944"/>
            <a:ext cx="7128792" cy="2476028"/>
          </a:xfrm>
        </p:spPr>
        <p:txBody>
          <a:bodyPr/>
          <a:lstStyle/>
          <a:p>
            <a:pPr>
              <a:buFont typeface="Arial"/>
              <a:buChar char="•"/>
              <a:defRPr/>
            </a:pPr>
            <a:r>
              <a:rPr lang="en-US" sz="2000" dirty="0" smtClean="0">
                <a:solidFill>
                  <a:srgbClr val="0070C0"/>
                </a:solidFill>
                <a:latin typeface="Calibri"/>
                <a:cs typeface="Calibri"/>
              </a:rPr>
              <a:t>Speak and write/draw/project information as you present it.</a:t>
            </a:r>
          </a:p>
          <a:p>
            <a:pPr>
              <a:buFont typeface="Arial"/>
              <a:buChar char="•"/>
              <a:defRPr/>
            </a:pPr>
            <a:r>
              <a:rPr lang="en-US" sz="2400" dirty="0" smtClean="0">
                <a:solidFill>
                  <a:srgbClr val="0070C0"/>
                </a:solidFill>
                <a:latin typeface="Calibri"/>
                <a:cs typeface="Calibri"/>
              </a:rPr>
              <a:t>Repeat important instructions, key words, etc.</a:t>
            </a:r>
          </a:p>
          <a:p>
            <a:pPr>
              <a:buFont typeface="Arial"/>
              <a:buChar char="•"/>
              <a:defRPr/>
            </a:pPr>
            <a:r>
              <a:rPr lang="en-US" sz="2400" dirty="0" smtClean="0">
                <a:solidFill>
                  <a:srgbClr val="0070C0"/>
                </a:solidFill>
                <a:latin typeface="Calibri"/>
                <a:cs typeface="Calibri"/>
              </a:rPr>
              <a:t>Model procedures to provide students with a visual image of the steps.</a:t>
            </a:r>
          </a:p>
          <a:p>
            <a:pPr>
              <a:buFont typeface="Arial"/>
              <a:buChar char="•"/>
              <a:defRPr/>
            </a:pPr>
            <a:r>
              <a:rPr lang="en-US" sz="2400" dirty="0" smtClean="0">
                <a:solidFill>
                  <a:srgbClr val="0070C0"/>
                </a:solidFill>
                <a:latin typeface="Calibri"/>
                <a:cs typeface="Calibri"/>
              </a:rPr>
              <a:t>Teach students to visualize information in text, including stories, word problems, etc.  </a:t>
            </a:r>
          </a:p>
        </p:txBody>
      </p:sp>
      <p:grpSp>
        <p:nvGrpSpPr>
          <p:cNvPr id="111620" name="Group 3"/>
          <p:cNvGrpSpPr>
            <a:grpSpLocks/>
          </p:cNvGrpSpPr>
          <p:nvPr/>
        </p:nvGrpSpPr>
        <p:grpSpPr bwMode="auto">
          <a:xfrm>
            <a:off x="1835696" y="1741762"/>
            <a:ext cx="6840760" cy="1089346"/>
            <a:chOff x="1169386" y="1900577"/>
            <a:chExt cx="6964681" cy="1130063"/>
          </a:xfrm>
        </p:grpSpPr>
        <p:pic>
          <p:nvPicPr>
            <p:cNvPr id="111621" name="Picture 2" descr="H:\share\IDEA Part D MATO FY2010-2014\Digital Images database\Misc\Five senses\4779869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4815" y="1941522"/>
              <a:ext cx="1059252" cy="100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3" descr="H:\share\IDEA Part D MATO FY2010-2014\Digital Images database\Misc\Five senses\47798696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6118" y="2055308"/>
              <a:ext cx="1511291" cy="82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4" descr="H:\share\IDEA Part D MATO FY2010-2014\Digital Images database\Misc\Five senses\4779869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8722" y="1900577"/>
              <a:ext cx="750824" cy="113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Picture 5" descr="H:\share\IDEA Part D MATO FY2010-2014\Digital Images database\Misc\Five senses\47798697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9386" y="1955170"/>
              <a:ext cx="800218" cy="100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5" name="Picture 6" descr="H:\share\IDEA Part D MATO FY2010-2014\Digital Images database\Misc\Five senses\45749126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213" y="2072832"/>
              <a:ext cx="1065614" cy="76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45</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13" name="TextBox 12"/>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91679" y="1599406"/>
            <a:ext cx="6984777" cy="4133850"/>
          </a:xfrm>
        </p:spPr>
        <p:txBody>
          <a:bodyPr/>
          <a:lstStyle/>
          <a:p>
            <a:pPr>
              <a:buFont typeface="Wingdings" pitchFamily="2" charset="2"/>
              <a:buNone/>
              <a:defRPr/>
            </a:pPr>
            <a:r>
              <a:rPr lang="en-US" dirty="0" smtClean="0">
                <a:solidFill>
                  <a:srgbClr val="0070C0"/>
                </a:solidFill>
                <a:latin typeface="Calibri"/>
                <a:cs typeface="Calibri"/>
              </a:rPr>
              <a:t>Have students:</a:t>
            </a:r>
          </a:p>
          <a:p>
            <a:pPr>
              <a:buFont typeface="Arial"/>
              <a:buChar char="•"/>
              <a:defRPr/>
            </a:pPr>
            <a:r>
              <a:rPr lang="en-US" dirty="0" smtClean="0">
                <a:solidFill>
                  <a:srgbClr val="0070C0"/>
                </a:solidFill>
                <a:latin typeface="Calibri"/>
                <a:cs typeface="Calibri"/>
              </a:rPr>
              <a:t>Retell information from the previous lesson.</a:t>
            </a:r>
          </a:p>
          <a:p>
            <a:pPr>
              <a:buFont typeface="Arial"/>
              <a:buChar char="•"/>
              <a:defRPr/>
            </a:pPr>
            <a:r>
              <a:rPr lang="en-US" dirty="0" smtClean="0">
                <a:solidFill>
                  <a:srgbClr val="0070C0"/>
                </a:solidFill>
                <a:latin typeface="Calibri"/>
                <a:cs typeface="Calibri"/>
              </a:rPr>
              <a:t>Summarize key points using just a few words or phrases.</a:t>
            </a:r>
          </a:p>
          <a:p>
            <a:pPr>
              <a:buFont typeface="Arial"/>
              <a:buChar char="•"/>
              <a:defRPr/>
            </a:pPr>
            <a:r>
              <a:rPr lang="en-US" dirty="0" smtClean="0">
                <a:solidFill>
                  <a:srgbClr val="0070C0"/>
                </a:solidFill>
                <a:latin typeface="Calibri"/>
                <a:cs typeface="Calibri"/>
              </a:rPr>
              <a:t>Predict/explain how the new information may relate to prior learning. </a:t>
            </a:r>
            <a:endParaRPr lang="en-US" dirty="0">
              <a:solidFill>
                <a:srgbClr val="0070C0"/>
              </a:solidFill>
              <a:latin typeface="Calibri"/>
              <a:cs typeface="Calibri"/>
            </a:endParaRPr>
          </a:p>
        </p:txBody>
      </p:sp>
      <p:sp>
        <p:nvSpPr>
          <p:cNvPr id="112643" name="Title 2"/>
          <p:cNvSpPr>
            <a:spLocks noGrp="1"/>
          </p:cNvSpPr>
          <p:nvPr>
            <p:ph type="title"/>
          </p:nvPr>
        </p:nvSpPr>
        <p:spPr>
          <a:xfrm>
            <a:off x="1692275" y="274638"/>
            <a:ext cx="6994525" cy="1282154"/>
          </a:xfrm>
          <a:ln>
            <a:miter lim="800000"/>
            <a:headEnd/>
            <a:tailEnd/>
          </a:ln>
        </p:spPr>
        <p:txBody>
          <a:bodyPr/>
          <a:lstStyle/>
          <a:p>
            <a:r>
              <a:rPr lang="en-US" altLang="en-US" sz="4000" dirty="0" smtClean="0">
                <a:latin typeface="Calibri"/>
                <a:cs typeface="Calibri"/>
              </a:rPr>
              <a:t>Review Prior Learning Before Presenting New Information </a:t>
            </a:r>
          </a:p>
        </p:txBody>
      </p:sp>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46</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ln>
            <a:miter lim="800000"/>
            <a:headEnd/>
            <a:tailEnd/>
          </a:ln>
        </p:spPr>
        <p:txBody>
          <a:bodyPr/>
          <a:lstStyle/>
          <a:p>
            <a:r>
              <a:rPr lang="en-US" altLang="en-US" sz="4000" dirty="0" smtClean="0">
                <a:latin typeface="Calibri"/>
                <a:cs typeface="Calibri"/>
              </a:rPr>
              <a:t>Practice 4</a:t>
            </a:r>
            <a:r>
              <a:rPr lang="en-US" altLang="en-US" sz="4000" dirty="0">
                <a:latin typeface="Calibri"/>
                <a:cs typeface="Calibri"/>
              </a:rPr>
              <a:t>:</a:t>
            </a:r>
            <a:r>
              <a:rPr lang="en-US" altLang="en-US" sz="4000" dirty="0" smtClean="0">
                <a:latin typeface="Calibri"/>
                <a:cs typeface="Calibri"/>
              </a:rPr>
              <a:t> Modifying Delivery of Instruction </a:t>
            </a:r>
          </a:p>
        </p:txBody>
      </p:sp>
      <p:sp>
        <p:nvSpPr>
          <p:cNvPr id="3" name="Content Placeholder 2"/>
          <p:cNvSpPr>
            <a:spLocks noGrp="1"/>
          </p:cNvSpPr>
          <p:nvPr>
            <p:ph idx="1"/>
          </p:nvPr>
        </p:nvSpPr>
        <p:spPr>
          <a:xfrm>
            <a:off x="1691681" y="1600200"/>
            <a:ext cx="6984776" cy="4076700"/>
          </a:xfrm>
        </p:spPr>
        <p:txBody>
          <a:bodyPr/>
          <a:lstStyle/>
          <a:p>
            <a:pPr marL="457200" lvl="1" indent="-457200">
              <a:buFont typeface="+mj-lt"/>
              <a:buAutoNum type="arabicPeriod"/>
              <a:defRPr/>
            </a:pPr>
            <a:r>
              <a:rPr lang="en-US" sz="2400" dirty="0" smtClean="0">
                <a:latin typeface="Calibri"/>
                <a:cs typeface="Calibri"/>
              </a:rPr>
              <a:t>Consider the instructional match and prioritize skills to teach.</a:t>
            </a:r>
          </a:p>
          <a:p>
            <a:pPr marL="457200" lvl="1" indent="-457200">
              <a:buFont typeface="+mj-lt"/>
              <a:buAutoNum type="arabicPeriod"/>
              <a:defRPr/>
            </a:pPr>
            <a:r>
              <a:rPr lang="en-US" sz="2400" dirty="0" smtClean="0">
                <a:latin typeface="Calibri"/>
                <a:cs typeface="Calibri"/>
              </a:rPr>
              <a:t>Provide systematic instruction. </a:t>
            </a:r>
          </a:p>
          <a:p>
            <a:pPr marL="457200" lvl="1" indent="-457200">
              <a:buFont typeface="+mj-lt"/>
              <a:buAutoNum type="arabicPeriod"/>
              <a:defRPr/>
            </a:pPr>
            <a:r>
              <a:rPr lang="en-US" sz="2400" dirty="0" smtClean="0">
                <a:latin typeface="Calibri"/>
                <a:cs typeface="Calibri"/>
              </a:rPr>
              <a:t>Provide explicit instruction. </a:t>
            </a:r>
          </a:p>
          <a:p>
            <a:pPr marL="457200" lvl="1" indent="-457200">
              <a:buFont typeface="+mj-lt"/>
              <a:buAutoNum type="arabicPeriod"/>
              <a:defRPr/>
            </a:pPr>
            <a:r>
              <a:rPr lang="en-US" sz="2400" dirty="0" smtClean="0">
                <a:latin typeface="Calibri"/>
                <a:cs typeface="Calibri"/>
              </a:rPr>
              <a:t>Use precise, simple, and replicable language. </a:t>
            </a:r>
          </a:p>
          <a:p>
            <a:pPr marL="457200" lvl="1" indent="-457200">
              <a:buFont typeface="+mj-lt"/>
              <a:buAutoNum type="arabicPeriod"/>
              <a:defRPr/>
            </a:pPr>
            <a:r>
              <a:rPr lang="en-US" sz="2400" dirty="0" smtClean="0">
                <a:latin typeface="Calibri"/>
                <a:cs typeface="Calibri"/>
              </a:rPr>
              <a:t>Provide frequent student practice opportunities.</a:t>
            </a:r>
          </a:p>
          <a:p>
            <a:pPr marL="457200" lvl="1" indent="-457200">
              <a:buFont typeface="+mj-lt"/>
              <a:buAutoNum type="arabicPeriod"/>
              <a:defRPr/>
            </a:pPr>
            <a:r>
              <a:rPr lang="en-US" sz="2400" dirty="0" smtClean="0">
                <a:latin typeface="Calibri"/>
                <a:cs typeface="Calibri"/>
              </a:rPr>
              <a:t>Provide specific feedback and use error correction procedures.</a:t>
            </a:r>
          </a:p>
          <a:p>
            <a:pPr marL="457200" lvl="1" indent="-457200">
              <a:buFont typeface="+mj-lt"/>
              <a:buAutoNum type="arabicPeriod"/>
              <a:defRPr/>
            </a:pPr>
            <a:r>
              <a:rPr lang="en-US" sz="2400" dirty="0" smtClean="0">
                <a:latin typeface="Calibri"/>
                <a:cs typeface="Calibri"/>
              </a:rPr>
              <a:t>Provide opportunities for practice, development of fluency, and review. </a:t>
            </a:r>
          </a:p>
        </p:txBody>
      </p:sp>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47</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2275" y="1700809"/>
            <a:ext cx="6994525" cy="3456383"/>
          </a:xfrm>
        </p:spPr>
        <p:txBody>
          <a:bodyPr/>
          <a:lstStyle/>
          <a:p>
            <a:pPr>
              <a:buFont typeface="Arial"/>
              <a:buChar char="•"/>
              <a:defRPr/>
            </a:pPr>
            <a:r>
              <a:rPr lang="en-US" altLang="en-US" sz="2800" dirty="0" smtClean="0">
                <a:solidFill>
                  <a:srgbClr val="0070C0"/>
                </a:solidFill>
                <a:latin typeface="Calibri"/>
                <a:ea typeface="Arial" pitchFamily="34" charset="0"/>
                <a:cs typeface="Calibri"/>
              </a:rPr>
              <a:t>Prioritize what you want students to know </a:t>
            </a:r>
            <a:br>
              <a:rPr lang="en-US" altLang="en-US" sz="2800" dirty="0" smtClean="0">
                <a:solidFill>
                  <a:srgbClr val="0070C0"/>
                </a:solidFill>
                <a:latin typeface="Calibri"/>
                <a:ea typeface="Arial" pitchFamily="34" charset="0"/>
                <a:cs typeface="Calibri"/>
              </a:rPr>
            </a:br>
            <a:r>
              <a:rPr lang="en-US" altLang="en-US" sz="2800" dirty="0" smtClean="0">
                <a:solidFill>
                  <a:srgbClr val="0070C0"/>
                </a:solidFill>
                <a:latin typeface="Calibri"/>
                <a:ea typeface="Arial" pitchFamily="34" charset="0"/>
                <a:cs typeface="Calibri"/>
              </a:rPr>
              <a:t>(one or two big ideas).</a:t>
            </a:r>
          </a:p>
          <a:p>
            <a:pPr>
              <a:buFont typeface="Arial"/>
              <a:buChar char="•"/>
              <a:defRPr/>
            </a:pPr>
            <a:r>
              <a:rPr lang="en-US" altLang="en-US" sz="2800" dirty="0" smtClean="0">
                <a:solidFill>
                  <a:srgbClr val="0070C0"/>
                </a:solidFill>
                <a:latin typeface="Calibri"/>
                <a:ea typeface="Arial" pitchFamily="34" charset="0"/>
                <a:cs typeface="Calibri"/>
              </a:rPr>
              <a:t>Maximize learning time by ensuring that instructional content aligns with students’ demonstrated needs.</a:t>
            </a:r>
          </a:p>
          <a:p>
            <a:pPr>
              <a:buFont typeface="Arial"/>
              <a:buChar char="•"/>
              <a:defRPr/>
            </a:pPr>
            <a:r>
              <a:rPr lang="en-US" altLang="en-US" sz="2800" dirty="0" smtClean="0">
                <a:solidFill>
                  <a:srgbClr val="0070C0"/>
                </a:solidFill>
                <a:latin typeface="Calibri"/>
                <a:ea typeface="Arial" pitchFamily="34" charset="0"/>
                <a:cs typeface="Calibri"/>
              </a:rPr>
              <a:t>Use precise, frequent progress monitoring to determine if learning is occurring. </a:t>
            </a:r>
          </a:p>
        </p:txBody>
      </p:sp>
      <p:pic>
        <p:nvPicPr>
          <p:cNvPr id="114692" name="Picture 2" descr="H:\share\IDEA Part D MATO FY2010-2014\Digital Images database\Misc\Priority\1851763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16" y="332099"/>
            <a:ext cx="1116016" cy="1080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48</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itle 1"/>
          <p:cNvSpPr txBox="1">
            <a:spLocks/>
          </p:cNvSpPr>
          <p:nvPr/>
        </p:nvSpPr>
        <p:spPr bwMode="auto">
          <a:xfrm>
            <a:off x="1692275" y="274638"/>
            <a:ext cx="6994525" cy="1354162"/>
          </a:xfrm>
          <a:prstGeom prst="rect">
            <a:avLst/>
          </a:prstGeom>
          <a:solidFill>
            <a:schemeClr val="lt1"/>
          </a:solidFill>
          <a:ln w="25400" cap="flat" cmpd="sng" algn="ctr">
            <a:solidFill>
              <a:srgbClr val="0061AF"/>
            </a:solidFill>
            <a:prstDash val="solid"/>
            <a:miter lim="800000"/>
            <a:headEnd/>
            <a:tailEnd/>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en-US" altLang="en-US" dirty="0" smtClean="0">
                <a:latin typeface="Calibri"/>
                <a:cs typeface="Calibri"/>
              </a:rPr>
              <a:t>1. Instructional Match and Prioritizing Skills </a:t>
            </a:r>
          </a:p>
        </p:txBody>
      </p:sp>
      <p:sp>
        <p:nvSpPr>
          <p:cNvPr id="9" name="TextBox 8"/>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ln>
            <a:miter lim="800000"/>
            <a:headEnd/>
            <a:tailEnd/>
          </a:ln>
        </p:spPr>
        <p:txBody>
          <a:bodyPr/>
          <a:lstStyle/>
          <a:p>
            <a:r>
              <a:rPr lang="en-US" altLang="en-US" dirty="0" smtClean="0">
                <a:latin typeface="Calibri"/>
                <a:cs typeface="Calibri"/>
              </a:rPr>
              <a:t>2. Systematic Instruction</a:t>
            </a:r>
          </a:p>
        </p:txBody>
      </p:sp>
      <p:pic>
        <p:nvPicPr>
          <p:cNvPr id="11571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016" t="26733" r="6662"/>
          <a:stretch/>
        </p:blipFill>
        <p:spPr bwMode="auto">
          <a:xfrm>
            <a:off x="107504" y="332656"/>
            <a:ext cx="1225136"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692275" y="1557338"/>
            <a:ext cx="6994525" cy="4319587"/>
          </a:xfrm>
        </p:spPr>
        <p:txBody>
          <a:bodyPr>
            <a:noAutofit/>
          </a:bodyPr>
          <a:lstStyle/>
          <a:p>
            <a:pPr>
              <a:spcAft>
                <a:spcPts val="600"/>
              </a:spcAft>
              <a:buFont typeface="Arial"/>
              <a:buChar char="•"/>
              <a:defRPr/>
            </a:pPr>
            <a:r>
              <a:rPr lang="en-US" altLang="en-US" sz="2600" dirty="0" smtClean="0">
                <a:latin typeface="Calibri"/>
                <a:cs typeface="Calibri"/>
              </a:rPr>
              <a:t>Break down complex skills into smaller, more manageable “chunks” of learning and carefully consider how best to teach these discrete pieces to achieve the overall learning goal. </a:t>
            </a:r>
            <a:endParaRPr lang="en-US" altLang="en-US" sz="2600" dirty="0">
              <a:latin typeface="Calibri"/>
              <a:cs typeface="Calibri"/>
            </a:endParaRPr>
          </a:p>
          <a:p>
            <a:pPr>
              <a:spcAft>
                <a:spcPts val="600"/>
              </a:spcAft>
              <a:buFont typeface="Arial"/>
              <a:buChar char="•"/>
              <a:defRPr/>
            </a:pPr>
            <a:r>
              <a:rPr lang="en-US" altLang="en-US" sz="2600" dirty="0" smtClean="0">
                <a:latin typeface="Calibri"/>
                <a:cs typeface="Calibri"/>
              </a:rPr>
              <a:t>Prioritize and sequence learning chunks from easier to more difficult.</a:t>
            </a:r>
            <a:endParaRPr lang="en-US" altLang="en-US" sz="2600" dirty="0">
              <a:latin typeface="Calibri"/>
              <a:cs typeface="Calibri"/>
            </a:endParaRPr>
          </a:p>
          <a:p>
            <a:pPr>
              <a:spcAft>
                <a:spcPts val="600"/>
              </a:spcAft>
              <a:buFont typeface="Arial"/>
              <a:buChar char="•"/>
              <a:defRPr/>
            </a:pPr>
            <a:r>
              <a:rPr lang="en-US" altLang="en-US" sz="2600" dirty="0" smtClean="0">
                <a:latin typeface="Calibri"/>
                <a:cs typeface="Calibri"/>
              </a:rPr>
              <a:t>Use scaffolding.</a:t>
            </a:r>
            <a:endParaRPr lang="en-US" altLang="en-US" sz="2600" dirty="0">
              <a:latin typeface="Calibri"/>
              <a:cs typeface="Calibri"/>
            </a:endParaRPr>
          </a:p>
          <a:p>
            <a:pPr>
              <a:spcAft>
                <a:spcPts val="600"/>
              </a:spcAft>
              <a:buFont typeface="Arial"/>
              <a:buChar char="•"/>
              <a:defRPr/>
            </a:pPr>
            <a:r>
              <a:rPr lang="en-US" altLang="en-US" sz="2600" dirty="0" smtClean="0">
                <a:latin typeface="Calibri"/>
                <a:cs typeface="Calibri"/>
              </a:rPr>
              <a:t>Provide temporary supports to control the level of difficulty throughout the learning process.</a:t>
            </a:r>
          </a:p>
        </p:txBody>
      </p:sp>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49</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1692275" y="274320"/>
            <a:ext cx="6994525" cy="1143000"/>
          </a:xfrm>
          <a:ln>
            <a:miter lim="800000"/>
            <a:headEnd/>
            <a:tailEnd/>
          </a:ln>
        </p:spPr>
        <p:txBody>
          <a:bodyPr/>
          <a:lstStyle/>
          <a:p>
            <a:r>
              <a:rPr lang="en-US" altLang="en-US" sz="3200" dirty="0" smtClean="0">
                <a:latin typeface="Calibri"/>
                <a:cs typeface="Calibri"/>
              </a:rPr>
              <a:t>Essential Questions:</a:t>
            </a:r>
            <a:br>
              <a:rPr lang="en-US" altLang="en-US" sz="3200" dirty="0" smtClean="0">
                <a:latin typeface="Calibri"/>
                <a:cs typeface="Calibri"/>
              </a:rPr>
            </a:br>
            <a:r>
              <a:rPr lang="en-US" altLang="en-US" sz="3200" dirty="0" smtClean="0">
                <a:latin typeface="Calibri"/>
                <a:cs typeface="Calibri"/>
              </a:rPr>
              <a:t>Part 4</a:t>
            </a:r>
            <a:r>
              <a:rPr lang="en-US" sz="3200" dirty="0" smtClean="0">
                <a:latin typeface="Calibri"/>
                <a:cs typeface="Calibri"/>
              </a:rPr>
              <a:t>—</a:t>
            </a:r>
            <a:r>
              <a:rPr lang="en-US" altLang="en-US" sz="3200" dirty="0" smtClean="0">
                <a:latin typeface="Calibri"/>
                <a:cs typeface="Calibri"/>
              </a:rPr>
              <a:t>Intensive Math Interventions</a:t>
            </a:r>
          </a:p>
        </p:txBody>
      </p:sp>
      <p:sp>
        <p:nvSpPr>
          <p:cNvPr id="3" name="Content Placeholder 2"/>
          <p:cNvSpPr>
            <a:spLocks noGrp="1"/>
          </p:cNvSpPr>
          <p:nvPr>
            <p:ph idx="1"/>
          </p:nvPr>
        </p:nvSpPr>
        <p:spPr>
          <a:xfrm>
            <a:off x="1692275" y="1600200"/>
            <a:ext cx="7128197" cy="3672409"/>
          </a:xfrm>
        </p:spPr>
        <p:txBody>
          <a:bodyPr/>
          <a:lstStyle/>
          <a:p>
            <a:pPr>
              <a:buFont typeface="Arial"/>
              <a:buChar char="•"/>
              <a:defRPr/>
            </a:pPr>
            <a:r>
              <a:rPr lang="en-US" sz="2800" dirty="0" smtClean="0">
                <a:latin typeface="Calibri"/>
                <a:cs typeface="Calibri"/>
              </a:rPr>
              <a:t>What is the rationale for intensive intervention?</a:t>
            </a:r>
          </a:p>
          <a:p>
            <a:pPr>
              <a:buFont typeface="Arial"/>
              <a:buChar char="•"/>
              <a:defRPr/>
            </a:pPr>
            <a:r>
              <a:rPr lang="en-US" sz="2800" dirty="0" smtClean="0">
                <a:latin typeface="Calibri"/>
                <a:cs typeface="Calibri"/>
              </a:rPr>
              <a:t>What are the steps in the DBI process?</a:t>
            </a:r>
          </a:p>
          <a:p>
            <a:pPr>
              <a:buFont typeface="Arial"/>
              <a:buChar char="•"/>
              <a:defRPr/>
            </a:pPr>
            <a:r>
              <a:rPr lang="en-US" sz="2800" dirty="0" smtClean="0">
                <a:latin typeface="Calibri"/>
                <a:cs typeface="Calibri"/>
              </a:rPr>
              <a:t>What methods should be used to intensify instruction in mathematics and </a:t>
            </a:r>
            <a:br>
              <a:rPr lang="en-US" sz="2800" dirty="0" smtClean="0">
                <a:latin typeface="Calibri"/>
                <a:cs typeface="Calibri"/>
              </a:rPr>
            </a:br>
            <a:r>
              <a:rPr lang="en-US" sz="2800" dirty="0" smtClean="0">
                <a:latin typeface="Calibri"/>
                <a:cs typeface="Calibri"/>
              </a:rPr>
              <a:t>research-based intense interventions?</a:t>
            </a:r>
          </a:p>
          <a:p>
            <a:pPr>
              <a:buFont typeface="Arial"/>
              <a:buChar char="•"/>
              <a:defRPr/>
            </a:pPr>
            <a:r>
              <a:rPr lang="en-US" sz="2800" dirty="0" smtClean="0">
                <a:latin typeface="Calibri"/>
                <a:cs typeface="Calibri"/>
              </a:rPr>
              <a:t>How is this applied in the classroom (case example)?</a:t>
            </a:r>
            <a:endParaRPr lang="en-US" sz="2800" dirty="0">
              <a:solidFill>
                <a:schemeClr val="tx1"/>
              </a:solidFill>
              <a:latin typeface="Calibri"/>
              <a:cs typeface="Calibri"/>
            </a:endParaRPr>
          </a:p>
          <a:p>
            <a:pPr marL="0" indent="0">
              <a:buFont typeface="Wingdings" pitchFamily="2" charset="2"/>
              <a:buNone/>
              <a:defRPr/>
            </a:pPr>
            <a:endParaRPr lang="en-US" dirty="0" smtClean="0"/>
          </a:p>
          <a:p>
            <a:pPr marL="0" indent="0">
              <a:buFont typeface="Wingdings" pitchFamily="2" charset="2"/>
              <a:buNone/>
              <a:defRPr/>
            </a:pPr>
            <a:endParaRPr lang="en-US" dirty="0"/>
          </a:p>
        </p:txBody>
      </p:sp>
      <p:sp>
        <p:nvSpPr>
          <p:cNvPr id="5" name="Slide Number Placeholder 5"/>
          <p:cNvSpPr>
            <a:spLocks noGrp="1"/>
          </p:cNvSpPr>
          <p:nvPr>
            <p:ph type="sldNum" sz="quarter" idx="12"/>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5</a:t>
            </a:fld>
            <a:endParaRPr lang="es-ES" sz="1400" b="1" dirty="0" smtClean="0">
              <a:solidFill>
                <a:srgbClr val="0367B3"/>
              </a:solidFill>
              <a:effectLst>
                <a:outerShdw blurRad="38100" dist="38100" dir="2700000" algn="tl">
                  <a:srgbClr val="000000">
                    <a:alpha val="43137"/>
                  </a:srgbClr>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ln>
            <a:miter lim="800000"/>
            <a:headEnd/>
            <a:tailEnd/>
          </a:ln>
        </p:spPr>
        <p:txBody>
          <a:bodyPr/>
          <a:lstStyle/>
          <a:p>
            <a:r>
              <a:rPr lang="en-US" altLang="en-US" dirty="0" smtClean="0">
                <a:latin typeface="Calibri"/>
                <a:cs typeface="Calibri"/>
              </a:rPr>
              <a:t>3. Explicit Instruction</a:t>
            </a:r>
          </a:p>
        </p:txBody>
      </p:sp>
      <p:sp>
        <p:nvSpPr>
          <p:cNvPr id="3" name="Content Placeholder 2"/>
          <p:cNvSpPr>
            <a:spLocks noGrp="1"/>
          </p:cNvSpPr>
          <p:nvPr>
            <p:ph idx="1"/>
          </p:nvPr>
        </p:nvSpPr>
        <p:spPr/>
        <p:txBody>
          <a:bodyPr/>
          <a:lstStyle/>
          <a:p>
            <a:pPr>
              <a:buFont typeface="Arial"/>
              <a:buChar char="•"/>
              <a:defRPr/>
            </a:pPr>
            <a:r>
              <a:rPr lang="en-US" altLang="en-US" sz="2600" dirty="0" smtClean="0">
                <a:latin typeface="Calibri"/>
                <a:cs typeface="Calibri"/>
              </a:rPr>
              <a:t>Overtly teach the steps or processes needed to understand a construct, apply a strategy, and/or complete a task. </a:t>
            </a:r>
          </a:p>
          <a:p>
            <a:pPr>
              <a:buFont typeface="Arial"/>
              <a:buChar char="•"/>
              <a:defRPr/>
            </a:pPr>
            <a:r>
              <a:rPr lang="en-US" altLang="en-US" sz="2600" dirty="0" smtClean="0">
                <a:latin typeface="Calibri"/>
                <a:cs typeface="Calibri"/>
              </a:rPr>
              <a:t>Explicit instruction is often used for: </a:t>
            </a:r>
          </a:p>
          <a:p>
            <a:pPr marL="863600" lvl="1" indent="-342900">
              <a:buFont typeface="Courier New"/>
              <a:buChar char="o"/>
              <a:defRPr/>
            </a:pPr>
            <a:r>
              <a:rPr lang="en-US" altLang="en-US" sz="2600" dirty="0">
                <a:latin typeface="Calibri"/>
                <a:ea typeface="Arial" pitchFamily="34" charset="0"/>
                <a:cs typeface="Calibri"/>
              </a:rPr>
              <a:t>Teacher-led instruction of new </a:t>
            </a:r>
            <a:r>
              <a:rPr lang="en-US" altLang="en-US" sz="2600" dirty="0" smtClean="0">
                <a:latin typeface="Calibri"/>
                <a:ea typeface="Arial" pitchFamily="34" charset="0"/>
                <a:cs typeface="Calibri"/>
              </a:rPr>
              <a:t>skills.</a:t>
            </a:r>
            <a:endParaRPr lang="en-US" altLang="en-US" sz="2600" dirty="0">
              <a:latin typeface="Calibri"/>
              <a:ea typeface="Arial" pitchFamily="34" charset="0"/>
              <a:cs typeface="Calibri"/>
            </a:endParaRPr>
          </a:p>
          <a:p>
            <a:pPr marL="863600" lvl="1" indent="-342900">
              <a:buFont typeface="Courier New"/>
              <a:buChar char="o"/>
              <a:defRPr/>
            </a:pPr>
            <a:r>
              <a:rPr lang="en-US" altLang="en-US" sz="2600" dirty="0">
                <a:latin typeface="Calibri"/>
                <a:ea typeface="Arial" pitchFamily="34" charset="0"/>
                <a:cs typeface="Calibri"/>
              </a:rPr>
              <a:t>Teaching students to apply generalized knowledge or skills to novel </a:t>
            </a:r>
            <a:r>
              <a:rPr lang="en-US" altLang="en-US" sz="2600" dirty="0" smtClean="0">
                <a:latin typeface="Calibri"/>
                <a:ea typeface="Arial" pitchFamily="34" charset="0"/>
                <a:cs typeface="Calibri"/>
              </a:rPr>
              <a:t>settings. </a:t>
            </a:r>
            <a:endParaRPr lang="en-US" altLang="en-US" sz="2600" dirty="0">
              <a:latin typeface="Calibri"/>
              <a:ea typeface="Arial" pitchFamily="34" charset="0"/>
              <a:cs typeface="Calibri"/>
            </a:endParaRPr>
          </a:p>
          <a:p>
            <a:pPr marL="863600" lvl="1" indent="-342900">
              <a:buFont typeface="Courier New"/>
              <a:buChar char="o"/>
              <a:defRPr/>
            </a:pPr>
            <a:r>
              <a:rPr lang="en-US" altLang="en-US" sz="2600" dirty="0">
                <a:latin typeface="Calibri"/>
                <a:ea typeface="Arial" pitchFamily="34" charset="0"/>
                <a:cs typeface="Calibri"/>
              </a:rPr>
              <a:t>Addressing learning needs, including strategies to support cognitive </a:t>
            </a:r>
            <a:r>
              <a:rPr lang="en-US" altLang="en-US" sz="2600" dirty="0" smtClean="0">
                <a:latin typeface="Calibri"/>
                <a:ea typeface="Arial" pitchFamily="34" charset="0"/>
                <a:cs typeface="Calibri"/>
              </a:rPr>
              <a:t>processing.</a:t>
            </a:r>
            <a:endParaRPr lang="en-US" altLang="en-US" sz="2600" dirty="0">
              <a:latin typeface="Calibri"/>
              <a:ea typeface="Arial" pitchFamily="34" charset="0"/>
              <a:cs typeface="Calibri"/>
            </a:endParaRPr>
          </a:p>
        </p:txBody>
      </p:sp>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50</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1681" y="1600200"/>
            <a:ext cx="6984776" cy="4787900"/>
          </a:xfrm>
        </p:spPr>
        <p:txBody>
          <a:bodyPr/>
          <a:lstStyle/>
          <a:p>
            <a:pPr marL="457200" indent="-457200">
              <a:spcBef>
                <a:spcPct val="0"/>
              </a:spcBef>
              <a:spcAft>
                <a:spcPts val="600"/>
              </a:spcAft>
              <a:buFont typeface="Wingdings" pitchFamily="2" charset="2"/>
              <a:buAutoNum type="arabicPeriod"/>
              <a:defRPr/>
            </a:pPr>
            <a:r>
              <a:rPr lang="en-US" altLang="en-US" sz="2400" dirty="0" smtClean="0">
                <a:solidFill>
                  <a:srgbClr val="0061AF"/>
                </a:solidFill>
                <a:latin typeface="Calibri"/>
                <a:cs typeface="Calibri"/>
              </a:rPr>
              <a:t>Tell students what you want them to know.</a:t>
            </a:r>
          </a:p>
          <a:p>
            <a:pPr marL="457200" indent="-457200">
              <a:spcBef>
                <a:spcPct val="0"/>
              </a:spcBef>
              <a:spcAft>
                <a:spcPts val="600"/>
              </a:spcAft>
              <a:buFont typeface="Wingdings" pitchFamily="2" charset="2"/>
              <a:buAutoNum type="arabicPeriod"/>
              <a:defRPr/>
            </a:pPr>
            <a:r>
              <a:rPr lang="en-US" altLang="en-US" sz="2400" dirty="0" smtClean="0">
                <a:solidFill>
                  <a:srgbClr val="0061AF"/>
                </a:solidFill>
                <a:latin typeface="Calibri"/>
                <a:cs typeface="Calibri"/>
              </a:rPr>
              <a:t>Provide an advance organizer.</a:t>
            </a:r>
          </a:p>
          <a:p>
            <a:pPr marL="457200" indent="-457200">
              <a:spcBef>
                <a:spcPct val="0"/>
              </a:spcBef>
              <a:spcAft>
                <a:spcPts val="600"/>
              </a:spcAft>
              <a:buFont typeface="Wingdings" pitchFamily="2" charset="2"/>
              <a:buAutoNum type="arabicPeriod"/>
              <a:defRPr/>
            </a:pPr>
            <a:r>
              <a:rPr lang="en-US" altLang="en-US" sz="2400" dirty="0" smtClean="0">
                <a:solidFill>
                  <a:srgbClr val="0061AF"/>
                </a:solidFill>
                <a:latin typeface="Calibri"/>
                <a:cs typeface="Calibri"/>
              </a:rPr>
              <a:t>Assess background knowledge.</a:t>
            </a:r>
          </a:p>
          <a:p>
            <a:pPr marL="457200" indent="-457200">
              <a:spcBef>
                <a:spcPct val="0"/>
              </a:spcBef>
              <a:spcAft>
                <a:spcPts val="600"/>
              </a:spcAft>
              <a:buFont typeface="Arial" pitchFamily="34" charset="0"/>
              <a:buAutoNum type="arabicPeriod"/>
              <a:defRPr/>
            </a:pPr>
            <a:r>
              <a:rPr lang="en-US" altLang="en-US" sz="2400" dirty="0" smtClean="0">
                <a:solidFill>
                  <a:srgbClr val="0061AF"/>
                </a:solidFill>
                <a:latin typeface="Calibri"/>
                <a:cs typeface="Calibri"/>
              </a:rPr>
              <a:t>Model (“I do”).</a:t>
            </a:r>
          </a:p>
          <a:p>
            <a:pPr marL="457200" indent="-457200">
              <a:spcBef>
                <a:spcPct val="0"/>
              </a:spcBef>
              <a:spcAft>
                <a:spcPts val="600"/>
              </a:spcAft>
              <a:buFont typeface="Arial" pitchFamily="34" charset="0"/>
              <a:buAutoNum type="arabicPeriod"/>
              <a:defRPr/>
            </a:pPr>
            <a:r>
              <a:rPr lang="en-US" altLang="en-US" sz="2400" dirty="0" smtClean="0">
                <a:solidFill>
                  <a:srgbClr val="0061AF"/>
                </a:solidFill>
                <a:latin typeface="Calibri"/>
                <a:cs typeface="Calibri"/>
              </a:rPr>
              <a:t>Provide guided practice (“We do”). </a:t>
            </a:r>
          </a:p>
          <a:p>
            <a:pPr marL="457200" indent="-457200">
              <a:spcBef>
                <a:spcPct val="0"/>
              </a:spcBef>
              <a:spcAft>
                <a:spcPts val="600"/>
              </a:spcAft>
              <a:buFont typeface="Arial" pitchFamily="34" charset="0"/>
              <a:buAutoNum type="arabicPeriod"/>
              <a:defRPr/>
            </a:pPr>
            <a:r>
              <a:rPr lang="en-US" altLang="en-US" sz="2400" dirty="0" smtClean="0">
                <a:solidFill>
                  <a:srgbClr val="0061AF"/>
                </a:solidFill>
                <a:latin typeface="Calibri"/>
                <a:cs typeface="Calibri"/>
              </a:rPr>
              <a:t>Provide independent practice (“You do”).</a:t>
            </a:r>
          </a:p>
          <a:p>
            <a:pPr marL="457200" indent="-457200">
              <a:spcBef>
                <a:spcPct val="0"/>
              </a:spcBef>
              <a:spcAft>
                <a:spcPts val="1800"/>
              </a:spcAft>
              <a:buFont typeface="Arial" pitchFamily="34" charset="0"/>
              <a:buAutoNum type="arabicPeriod"/>
              <a:defRPr/>
            </a:pPr>
            <a:r>
              <a:rPr lang="en-US" altLang="en-US" sz="2400" dirty="0" smtClean="0">
                <a:solidFill>
                  <a:srgbClr val="0061AF"/>
                </a:solidFill>
                <a:latin typeface="Calibri"/>
                <a:cs typeface="Calibri"/>
              </a:rPr>
              <a:t>Check for maintenance.</a:t>
            </a:r>
            <a:endParaRPr lang="en-US" altLang="en-US" sz="2400" b="1" i="1" dirty="0" smtClean="0">
              <a:solidFill>
                <a:srgbClr val="0061AF"/>
              </a:solidFill>
              <a:latin typeface="Calibri"/>
              <a:cs typeface="Calibri"/>
            </a:endParaRPr>
          </a:p>
          <a:p>
            <a:pPr marL="457200" indent="-457200">
              <a:spcBef>
                <a:spcPct val="0"/>
              </a:spcBef>
              <a:buFont typeface="Wingdings" pitchFamily="2" charset="2"/>
              <a:buNone/>
              <a:defRPr/>
            </a:pPr>
            <a:r>
              <a:rPr lang="en-US" altLang="en-US" sz="2400" b="1" i="1" dirty="0" smtClean="0">
                <a:solidFill>
                  <a:srgbClr val="0061AF"/>
                </a:solidFill>
                <a:latin typeface="Calibri"/>
                <a:cs typeface="Calibri"/>
              </a:rPr>
              <a:t>	Note: </a:t>
            </a:r>
            <a:r>
              <a:rPr lang="en-US" altLang="en-US" sz="2400" i="1" dirty="0" smtClean="0">
                <a:solidFill>
                  <a:srgbClr val="0061AF"/>
                </a:solidFill>
                <a:latin typeface="Calibri"/>
                <a:cs typeface="Calibri"/>
              </a:rPr>
              <a:t>Although there are no specific guidelines for this, the bulk of the instruction should fall within the guided practice phase. </a:t>
            </a:r>
          </a:p>
        </p:txBody>
      </p:sp>
      <p:sp>
        <p:nvSpPr>
          <p:cNvPr id="117763" name="Title 1"/>
          <p:cNvSpPr>
            <a:spLocks noGrp="1"/>
          </p:cNvSpPr>
          <p:nvPr>
            <p:ph type="title"/>
          </p:nvPr>
        </p:nvSpPr>
        <p:spPr>
          <a:ln>
            <a:miter lim="800000"/>
            <a:headEnd/>
            <a:tailEnd/>
          </a:ln>
        </p:spPr>
        <p:txBody>
          <a:bodyPr/>
          <a:lstStyle/>
          <a:p>
            <a:r>
              <a:rPr lang="en-US" altLang="en-US" sz="3600" dirty="0" smtClean="0">
                <a:latin typeface="Calibri"/>
                <a:cs typeface="Calibri"/>
              </a:rPr>
              <a:t>Components of Explicit Instruction</a:t>
            </a:r>
            <a:endParaRPr lang="en-US" altLang="en-US" sz="4800" dirty="0" smtClean="0">
              <a:latin typeface="Calibri"/>
              <a:cs typeface="Calibri"/>
            </a:endParaRPr>
          </a:p>
        </p:txBody>
      </p:sp>
      <p:pic>
        <p:nvPicPr>
          <p:cNvPr id="11776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 t="2682" r="4204" b="2682"/>
          <a:stretch/>
        </p:blipFill>
        <p:spPr bwMode="auto">
          <a:xfrm>
            <a:off x="179512" y="276374"/>
            <a:ext cx="1012825" cy="15684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pPr>
              <a:defRPr/>
            </a:pPr>
            <a:fld id="{43BA1AA8-B435-4F9E-910B-6523CCFF8718}" type="slidenum">
              <a:rPr lang="en-US" altLang="en-US" smtClean="0"/>
              <a:pPr>
                <a:defRPr/>
              </a:pPr>
              <a:t>51</a:t>
            </a:fld>
            <a:endParaRPr lang="en-US" altLang="en-US" dirty="0"/>
          </a:p>
        </p:txBody>
      </p:sp>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51</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1663700" y="231774"/>
            <a:ext cx="6994525" cy="1325017"/>
          </a:xfrm>
          <a:ln>
            <a:miter lim="800000"/>
            <a:headEnd/>
            <a:tailEnd/>
          </a:ln>
        </p:spPr>
        <p:txBody>
          <a:bodyPr/>
          <a:lstStyle/>
          <a:p>
            <a:r>
              <a:rPr lang="en-US" altLang="en-US" sz="4000" dirty="0" smtClean="0">
                <a:latin typeface="Calibri"/>
                <a:cs typeface="Calibri"/>
              </a:rPr>
              <a:t>How Can I Make Instruction More Explicit and Systematic?</a:t>
            </a:r>
          </a:p>
        </p:txBody>
      </p:sp>
      <p:sp>
        <p:nvSpPr>
          <p:cNvPr id="3" name="Content Placeholder 2"/>
          <p:cNvSpPr>
            <a:spLocks noGrp="1"/>
          </p:cNvSpPr>
          <p:nvPr>
            <p:ph idx="1"/>
          </p:nvPr>
        </p:nvSpPr>
        <p:spPr>
          <a:xfrm>
            <a:off x="1691680" y="1600200"/>
            <a:ext cx="6984776" cy="4306887"/>
          </a:xfrm>
        </p:spPr>
        <p:txBody>
          <a:bodyPr>
            <a:normAutofit/>
          </a:bodyPr>
          <a:lstStyle/>
          <a:p>
            <a:pPr marL="520700" indent="-350838">
              <a:buFont typeface="Wingdings" pitchFamily="2" charset="2"/>
              <a:buChar char="§"/>
              <a:defRPr/>
            </a:pPr>
            <a:r>
              <a:rPr lang="en-US" altLang="en-US" sz="2400" dirty="0" smtClean="0">
                <a:latin typeface="Calibri"/>
                <a:cs typeface="Calibri"/>
              </a:rPr>
              <a:t>Organize instruction to allow for high levels of </a:t>
            </a:r>
            <a:br>
              <a:rPr lang="en-US" altLang="en-US" sz="2400" dirty="0" smtClean="0">
                <a:latin typeface="Calibri"/>
                <a:cs typeface="Calibri"/>
              </a:rPr>
            </a:br>
            <a:r>
              <a:rPr lang="en-US" altLang="en-US" sz="2400" dirty="0" smtClean="0">
                <a:latin typeface="Calibri"/>
                <a:cs typeface="Calibri"/>
              </a:rPr>
              <a:t>student success—start with easy tasks.  </a:t>
            </a:r>
          </a:p>
          <a:p>
            <a:pPr marL="520700" indent="-350838">
              <a:buFont typeface="Wingdings" pitchFamily="2" charset="2"/>
              <a:buChar char="§"/>
              <a:defRPr/>
            </a:pPr>
            <a:r>
              <a:rPr lang="en-US" altLang="en-US" sz="2400" dirty="0" smtClean="0">
                <a:latin typeface="Calibri"/>
                <a:cs typeface="Calibri"/>
              </a:rPr>
              <a:t>Break tasks into smaller, simpler steps.</a:t>
            </a:r>
          </a:p>
          <a:p>
            <a:pPr marL="520700" indent="-350838">
              <a:buFont typeface="Wingdings" pitchFamily="2" charset="2"/>
              <a:buChar char="§"/>
              <a:defRPr/>
            </a:pPr>
            <a:r>
              <a:rPr lang="en-US" altLang="en-US" sz="2400" dirty="0" smtClean="0">
                <a:latin typeface="Calibri"/>
                <a:cs typeface="Calibri"/>
              </a:rPr>
              <a:t>Provide: </a:t>
            </a:r>
          </a:p>
          <a:p>
            <a:pPr marL="863600" lvl="1" indent="-342900">
              <a:buFont typeface="Courier New"/>
              <a:buChar char="o"/>
              <a:defRPr/>
            </a:pPr>
            <a:r>
              <a:rPr lang="en-US" altLang="en-US" sz="2400" dirty="0" smtClean="0">
                <a:latin typeface="Calibri"/>
                <a:ea typeface="Arial" pitchFamily="34" charset="0"/>
                <a:cs typeface="Calibri"/>
              </a:rPr>
              <a:t>More modeling with clearer explanations. </a:t>
            </a:r>
          </a:p>
          <a:p>
            <a:pPr marL="863600" lvl="1" indent="-342900">
              <a:buFont typeface="Courier New"/>
              <a:buChar char="o"/>
              <a:defRPr/>
            </a:pPr>
            <a:r>
              <a:rPr lang="en-US" altLang="en-US" sz="2400" dirty="0" smtClean="0">
                <a:latin typeface="Calibri"/>
                <a:ea typeface="Arial" pitchFamily="34" charset="0"/>
                <a:cs typeface="Calibri"/>
              </a:rPr>
              <a:t>More concrete learning opportunities.</a:t>
            </a:r>
          </a:p>
          <a:p>
            <a:pPr marL="863600" lvl="1" indent="-342900">
              <a:buFont typeface="Courier New"/>
              <a:buChar char="o"/>
              <a:defRPr/>
            </a:pPr>
            <a:r>
              <a:rPr lang="en-US" altLang="en-US" sz="2400" dirty="0" smtClean="0">
                <a:latin typeface="Calibri"/>
                <a:ea typeface="Arial" pitchFamily="34" charset="0"/>
                <a:cs typeface="Calibri"/>
              </a:rPr>
              <a:t>Temporary support, which is gradually reduced over time.</a:t>
            </a:r>
          </a:p>
          <a:p>
            <a:pPr marL="863600" lvl="1" indent="-342900">
              <a:buFont typeface="Courier New"/>
              <a:buChar char="o"/>
              <a:defRPr/>
            </a:pPr>
            <a:r>
              <a:rPr lang="en-US" altLang="en-US" sz="2400" dirty="0" smtClean="0">
                <a:latin typeface="Calibri"/>
                <a:ea typeface="Arial" pitchFamily="34" charset="0"/>
                <a:cs typeface="Calibri"/>
              </a:rPr>
              <a:t>More opportunities for response, practice, and feedback.</a:t>
            </a:r>
          </a:p>
        </p:txBody>
      </p:sp>
      <p:pic>
        <p:nvPicPr>
          <p:cNvPr id="11878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260921"/>
            <a:ext cx="1200405" cy="14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52</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1619250" y="333374"/>
            <a:ext cx="7129463" cy="1367434"/>
          </a:xfrm>
          <a:ln>
            <a:miter lim="800000"/>
            <a:headEnd/>
            <a:tailEnd/>
          </a:ln>
        </p:spPr>
        <p:txBody>
          <a:bodyPr/>
          <a:lstStyle/>
          <a:p>
            <a:r>
              <a:rPr lang="en-US" altLang="en-US" dirty="0" smtClean="0">
                <a:latin typeface="Calibri"/>
                <a:cs typeface="Calibri"/>
              </a:rPr>
              <a:t>Modeling Think-Aloud Strategies </a:t>
            </a:r>
            <a:endParaRPr lang="en-US" altLang="en-US" i="1" dirty="0" smtClean="0">
              <a:latin typeface="Calibri"/>
              <a:cs typeface="Calibri"/>
            </a:endParaRPr>
          </a:p>
        </p:txBody>
      </p:sp>
      <p:sp>
        <p:nvSpPr>
          <p:cNvPr id="3" name="Content Placeholder 2"/>
          <p:cNvSpPr>
            <a:spLocks noGrp="1"/>
          </p:cNvSpPr>
          <p:nvPr>
            <p:ph idx="1"/>
          </p:nvPr>
        </p:nvSpPr>
        <p:spPr>
          <a:xfrm>
            <a:off x="1619672" y="1700808"/>
            <a:ext cx="7056784" cy="3895130"/>
          </a:xfrm>
        </p:spPr>
        <p:txBody>
          <a:bodyPr/>
          <a:lstStyle/>
          <a:p>
            <a:pPr marL="0" indent="0">
              <a:buFont typeface="Wingdings" pitchFamily="2" charset="2"/>
              <a:buNone/>
              <a:defRPr/>
            </a:pPr>
            <a:r>
              <a:rPr lang="en-US" sz="2400" dirty="0" smtClean="0">
                <a:latin typeface="Calibri"/>
                <a:cs typeface="Calibri"/>
              </a:rPr>
              <a:t>Model how you approach tasks and solve problems by talking out loud as you: </a:t>
            </a:r>
          </a:p>
          <a:p>
            <a:pPr marL="520700" indent="-350838">
              <a:buFont typeface="Arial"/>
              <a:buChar char="•"/>
              <a:defRPr/>
            </a:pPr>
            <a:r>
              <a:rPr lang="en-US" sz="2000" dirty="0" smtClean="0">
                <a:latin typeface="Calibri"/>
                <a:cs typeface="Calibri"/>
              </a:rPr>
              <a:t>Reflect on the problem-solving process.</a:t>
            </a:r>
          </a:p>
          <a:p>
            <a:pPr marL="520700" indent="-350838">
              <a:buFont typeface="Arial"/>
              <a:buChar char="•"/>
              <a:defRPr/>
            </a:pPr>
            <a:r>
              <a:rPr lang="en-US" sz="2000" dirty="0" smtClean="0">
                <a:latin typeface="Calibri"/>
                <a:cs typeface="Calibri"/>
              </a:rPr>
              <a:t>Implement strategies for solving</a:t>
            </a:r>
            <a:br>
              <a:rPr lang="en-US" sz="2000" dirty="0" smtClean="0">
                <a:latin typeface="Calibri"/>
                <a:cs typeface="Calibri"/>
              </a:rPr>
            </a:br>
            <a:r>
              <a:rPr lang="en-US" sz="2000" dirty="0" smtClean="0">
                <a:latin typeface="Calibri"/>
                <a:cs typeface="Calibri"/>
              </a:rPr>
              <a:t>problems.</a:t>
            </a:r>
            <a:endParaRPr lang="en-US" sz="2000" dirty="0">
              <a:latin typeface="Calibri"/>
              <a:cs typeface="Calibri"/>
            </a:endParaRPr>
          </a:p>
          <a:p>
            <a:pPr marL="520700" indent="-350838">
              <a:buFont typeface="Arial"/>
              <a:buChar char="•"/>
              <a:defRPr/>
            </a:pPr>
            <a:r>
              <a:rPr lang="en-US" sz="2000" dirty="0" smtClean="0">
                <a:latin typeface="Calibri"/>
                <a:cs typeface="Calibri"/>
              </a:rPr>
              <a:t>Solve word problems.</a:t>
            </a:r>
          </a:p>
          <a:p>
            <a:pPr marL="520700" indent="-350838">
              <a:buFont typeface="Arial"/>
              <a:buChar char="•"/>
              <a:defRPr/>
            </a:pPr>
            <a:r>
              <a:rPr lang="en-US" sz="2000" dirty="0" smtClean="0">
                <a:latin typeface="Calibri"/>
                <a:cs typeface="Calibri"/>
              </a:rPr>
              <a:t>Give yourself feedback.</a:t>
            </a:r>
          </a:p>
          <a:p>
            <a:pPr marL="520700" indent="-350838">
              <a:buFont typeface="Arial"/>
              <a:buChar char="•"/>
              <a:defRPr/>
            </a:pPr>
            <a:r>
              <a:rPr lang="en-US" sz="2000" dirty="0" smtClean="0">
                <a:latin typeface="Calibri"/>
                <a:cs typeface="Calibri"/>
              </a:rPr>
              <a:t>Check work.</a:t>
            </a:r>
            <a:endParaRPr lang="en-US" sz="2000" dirty="0">
              <a:latin typeface="Calibri"/>
              <a:cs typeface="Calibri"/>
            </a:endParaRPr>
          </a:p>
        </p:txBody>
      </p:sp>
      <p:pic>
        <p:nvPicPr>
          <p:cNvPr id="119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3561462"/>
            <a:ext cx="14668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3" name="TextBox 3"/>
          <p:cNvSpPr txBox="1">
            <a:spLocks noChangeArrowheads="1"/>
          </p:cNvSpPr>
          <p:nvPr/>
        </p:nvSpPr>
        <p:spPr bwMode="auto">
          <a:xfrm>
            <a:off x="6710362" y="2688337"/>
            <a:ext cx="17954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1400" i="1" dirty="0">
                <a:solidFill>
                  <a:srgbClr val="0367B3"/>
                </a:solidFill>
                <a:latin typeface="Calibri"/>
                <a:cs typeface="Calibri"/>
              </a:rPr>
              <a:t>“Hmm, I wonder how I can check my answer</a:t>
            </a:r>
            <a:r>
              <a:rPr lang="en-US" altLang="en-US" sz="1400" i="1" dirty="0" smtClean="0">
                <a:solidFill>
                  <a:srgbClr val="0367B3"/>
                </a:solidFill>
                <a:latin typeface="Calibri"/>
                <a:cs typeface="Calibri"/>
              </a:rPr>
              <a:t>? </a:t>
            </a:r>
            <a:r>
              <a:rPr lang="en-US" altLang="en-US" sz="1400" i="1" dirty="0">
                <a:solidFill>
                  <a:srgbClr val="0367B3"/>
                </a:solidFill>
                <a:latin typeface="Calibri"/>
                <a:cs typeface="Calibri"/>
              </a:rPr>
              <a:t>I will </a:t>
            </a:r>
            <a:br>
              <a:rPr lang="en-US" altLang="en-US" sz="1400" i="1" dirty="0">
                <a:solidFill>
                  <a:srgbClr val="0367B3"/>
                </a:solidFill>
                <a:latin typeface="Calibri"/>
                <a:cs typeface="Calibri"/>
              </a:rPr>
            </a:br>
            <a:r>
              <a:rPr lang="en-US" altLang="en-US" sz="1400" i="1" dirty="0">
                <a:solidFill>
                  <a:srgbClr val="0367B3"/>
                </a:solidFill>
                <a:latin typeface="Calibri"/>
                <a:cs typeface="Calibri"/>
              </a:rPr>
              <a:t>use my tools….”</a:t>
            </a:r>
          </a:p>
        </p:txBody>
      </p:sp>
      <p:sp>
        <p:nvSpPr>
          <p:cNvPr id="5" name="Cloud 4"/>
          <p:cNvSpPr/>
          <p:nvPr/>
        </p:nvSpPr>
        <p:spPr>
          <a:xfrm>
            <a:off x="6553200" y="2410525"/>
            <a:ext cx="2109787" cy="1511300"/>
          </a:xfrm>
          <a:prstGeom prst="cloud">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8"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53</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10" name="TextBox 9"/>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5" y="274638"/>
            <a:ext cx="6994525" cy="1210146"/>
          </a:xfrm>
        </p:spPr>
        <p:txBody>
          <a:bodyPr>
            <a:noAutofit/>
          </a:bodyPr>
          <a:lstStyle/>
          <a:p>
            <a:pPr>
              <a:defRPr/>
            </a:pPr>
            <a:r>
              <a:rPr lang="en-US" sz="4000" dirty="0" smtClean="0">
                <a:latin typeface="Calibri"/>
                <a:cs typeface="Calibri"/>
              </a:rPr>
              <a:t>4. Using Precise</a:t>
            </a:r>
            <a:r>
              <a:rPr lang="en-US" sz="4000" dirty="0">
                <a:latin typeface="Calibri"/>
                <a:cs typeface="Calibri"/>
              </a:rPr>
              <a:t>, </a:t>
            </a:r>
            <a:r>
              <a:rPr lang="en-US" sz="4000" dirty="0" smtClean="0">
                <a:latin typeface="Calibri"/>
                <a:cs typeface="Calibri"/>
              </a:rPr>
              <a:t>Simple</a:t>
            </a:r>
            <a:r>
              <a:rPr lang="en-US" sz="4000" dirty="0">
                <a:latin typeface="Calibri"/>
                <a:cs typeface="Calibri"/>
              </a:rPr>
              <a:t>, and </a:t>
            </a:r>
            <a:r>
              <a:rPr lang="en-US" sz="4000" dirty="0" smtClean="0">
                <a:latin typeface="Calibri"/>
                <a:cs typeface="Calibri"/>
              </a:rPr>
              <a:t>Replicable Language</a:t>
            </a:r>
            <a:endParaRPr lang="en-US" sz="4000" dirty="0">
              <a:latin typeface="Calibri"/>
              <a:cs typeface="Calibri"/>
            </a:endParaRPr>
          </a:p>
        </p:txBody>
      </p:sp>
      <p:sp>
        <p:nvSpPr>
          <p:cNvPr id="3" name="Content Placeholder 2"/>
          <p:cNvSpPr>
            <a:spLocks noGrp="1"/>
          </p:cNvSpPr>
          <p:nvPr>
            <p:ph idx="1"/>
          </p:nvPr>
        </p:nvSpPr>
        <p:spPr>
          <a:xfrm>
            <a:off x="1692275" y="1600200"/>
            <a:ext cx="6994525" cy="3340968"/>
          </a:xfrm>
        </p:spPr>
        <p:txBody>
          <a:bodyPr/>
          <a:lstStyle/>
          <a:p>
            <a:pPr>
              <a:buFont typeface="Arial"/>
              <a:buChar char="•"/>
              <a:defRPr/>
            </a:pPr>
            <a:r>
              <a:rPr lang="en-US" sz="2400" dirty="0" smtClean="0">
                <a:latin typeface="Calibri"/>
                <a:cs typeface="Calibri"/>
              </a:rPr>
              <a:t>Develop specific language for the parts of lessons that involve explaining a very important idea.</a:t>
            </a:r>
          </a:p>
          <a:p>
            <a:pPr>
              <a:buFont typeface="Arial"/>
              <a:buChar char="•"/>
              <a:defRPr/>
            </a:pPr>
            <a:r>
              <a:rPr lang="en-US" sz="2400" dirty="0" smtClean="0">
                <a:latin typeface="Calibri"/>
                <a:cs typeface="Calibri"/>
              </a:rPr>
              <a:t>Use correct </a:t>
            </a:r>
            <a:r>
              <a:rPr lang="en-US" sz="2400" dirty="0">
                <a:latin typeface="Calibri"/>
                <a:cs typeface="Calibri"/>
              </a:rPr>
              <a:t>vocabulary for the </a:t>
            </a:r>
            <a:r>
              <a:rPr lang="en-US" sz="2400" dirty="0" smtClean="0">
                <a:latin typeface="Calibri"/>
                <a:cs typeface="Calibri"/>
              </a:rPr>
              <a:t>discipline, as appropriate, such as:</a:t>
            </a:r>
          </a:p>
          <a:p>
            <a:pPr marL="687388" lvl="1" indent="-342900">
              <a:buFont typeface="Courier New"/>
              <a:buChar char="o"/>
              <a:defRPr/>
            </a:pPr>
            <a:r>
              <a:rPr lang="en-US" altLang="en-US" sz="2400" dirty="0" smtClean="0">
                <a:latin typeface="Calibri"/>
                <a:ea typeface="Arial" pitchFamily="34" charset="0"/>
                <a:cs typeface="Calibri"/>
              </a:rPr>
              <a:t>Math: 10s </a:t>
            </a:r>
            <a:r>
              <a:rPr lang="en-US" altLang="en-US" sz="2400" dirty="0">
                <a:latin typeface="Calibri"/>
                <a:ea typeface="Arial" pitchFamily="34" charset="0"/>
                <a:cs typeface="Calibri"/>
              </a:rPr>
              <a:t>place, composing, decomposing, subtracting, etc. </a:t>
            </a:r>
            <a:endParaRPr lang="en-US" sz="2400" dirty="0" smtClean="0">
              <a:latin typeface="Calibri"/>
              <a:cs typeface="Calibri"/>
            </a:endParaRPr>
          </a:p>
          <a:p>
            <a:pPr marL="0" lvl="2" indent="0" algn="ctr">
              <a:spcBef>
                <a:spcPts val="1800"/>
              </a:spcBef>
              <a:buFontTx/>
              <a:buNone/>
              <a:defRPr/>
            </a:pPr>
            <a:r>
              <a:rPr lang="en-US" b="1" i="1" dirty="0" smtClean="0">
                <a:latin typeface="Calibri"/>
                <a:cs typeface="Calibri"/>
              </a:rPr>
              <a:t>Make sure you say it the same way every time.</a:t>
            </a:r>
          </a:p>
        </p:txBody>
      </p:sp>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54</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1692275" y="274638"/>
            <a:ext cx="6994525" cy="1143000"/>
          </a:xfrm>
          <a:ln>
            <a:miter lim="800000"/>
            <a:headEnd/>
            <a:tailEnd/>
          </a:ln>
        </p:spPr>
        <p:txBody>
          <a:bodyPr/>
          <a:lstStyle/>
          <a:p>
            <a:r>
              <a:rPr lang="en-US" altLang="en-US" sz="3200" dirty="0" smtClean="0">
                <a:latin typeface="Calibri"/>
                <a:cs typeface="Calibri"/>
              </a:rPr>
              <a:t>5. &amp; 6. Provide Frequent Opportunities for Student Practice With Feedback</a:t>
            </a:r>
          </a:p>
        </p:txBody>
      </p:sp>
      <p:sp>
        <p:nvSpPr>
          <p:cNvPr id="3" name="Content Placeholder 2"/>
          <p:cNvSpPr>
            <a:spLocks noGrp="1"/>
          </p:cNvSpPr>
          <p:nvPr>
            <p:ph idx="1"/>
          </p:nvPr>
        </p:nvSpPr>
        <p:spPr>
          <a:xfrm>
            <a:off x="1691681" y="1600201"/>
            <a:ext cx="7056784" cy="3196952"/>
          </a:xfrm>
        </p:spPr>
        <p:txBody>
          <a:bodyPr>
            <a:noAutofit/>
          </a:bodyPr>
          <a:lstStyle/>
          <a:p>
            <a:pPr>
              <a:buFont typeface="Arial"/>
              <a:buChar char="•"/>
              <a:defRPr/>
            </a:pPr>
            <a:r>
              <a:rPr lang="en-US" sz="2800" dirty="0" smtClean="0">
                <a:solidFill>
                  <a:srgbClr val="0070C0"/>
                </a:solidFill>
                <a:latin typeface="Calibri"/>
                <a:cs typeface="Calibri"/>
              </a:rPr>
              <a:t>Frequent student response can assist the teacher in monitoring student understanding.</a:t>
            </a:r>
          </a:p>
          <a:p>
            <a:pPr>
              <a:buFont typeface="Arial"/>
              <a:buChar char="•"/>
              <a:defRPr/>
            </a:pPr>
            <a:r>
              <a:rPr lang="en-US" sz="2800" dirty="0" smtClean="0">
                <a:solidFill>
                  <a:srgbClr val="0070C0"/>
                </a:solidFill>
                <a:latin typeface="Calibri"/>
                <a:cs typeface="Calibri"/>
              </a:rPr>
              <a:t>Teacher feedback during student practice can be a powerful tool for refining and mastering new skills.</a:t>
            </a:r>
          </a:p>
          <a:p>
            <a:pPr>
              <a:buFont typeface="Arial"/>
              <a:buChar char="•"/>
              <a:defRPr/>
            </a:pPr>
            <a:r>
              <a:rPr lang="en-US" sz="2800" dirty="0" smtClean="0">
                <a:solidFill>
                  <a:srgbClr val="0070C0"/>
                </a:solidFill>
                <a:latin typeface="Calibri"/>
                <a:cs typeface="Calibri"/>
              </a:rPr>
              <a:t>Feedback prompts students to continue successful practice.</a:t>
            </a:r>
          </a:p>
          <a:p>
            <a:pPr>
              <a:buFont typeface="Arial"/>
              <a:buChar char="•"/>
              <a:defRPr/>
            </a:pPr>
            <a:r>
              <a:rPr lang="en-US" sz="2800" dirty="0" smtClean="0">
                <a:solidFill>
                  <a:srgbClr val="0070C0"/>
                </a:solidFill>
                <a:latin typeface="Calibri"/>
                <a:cs typeface="Calibri"/>
              </a:rPr>
              <a:t>Quick corrections prevent students from practicing errors. </a:t>
            </a:r>
          </a:p>
        </p:txBody>
      </p:sp>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55</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2274" y="1600200"/>
            <a:ext cx="6994525" cy="3313112"/>
          </a:xfrm>
        </p:spPr>
        <p:txBody>
          <a:bodyPr>
            <a:normAutofit/>
          </a:bodyPr>
          <a:lstStyle/>
          <a:p>
            <a:pPr marL="0" indent="0">
              <a:buNone/>
              <a:defRPr/>
            </a:pPr>
            <a:r>
              <a:rPr lang="en-US" altLang="en-US" dirty="0" smtClean="0">
                <a:solidFill>
                  <a:srgbClr val="0070C0"/>
                </a:solidFill>
                <a:latin typeface="Calibri"/>
                <a:cs typeface="Calibri"/>
              </a:rPr>
              <a:t>Feedback should be:</a:t>
            </a:r>
          </a:p>
          <a:p>
            <a:pPr marL="800100" lvl="1" indent="-457200">
              <a:buFont typeface="Arial"/>
              <a:buChar char="•"/>
              <a:defRPr/>
            </a:pPr>
            <a:r>
              <a:rPr lang="en-US" altLang="en-US" sz="3200" dirty="0" smtClean="0">
                <a:solidFill>
                  <a:srgbClr val="0070C0"/>
                </a:solidFill>
                <a:latin typeface="Calibri"/>
                <a:ea typeface="Arial" pitchFamily="34" charset="0"/>
                <a:cs typeface="Calibri"/>
              </a:rPr>
              <a:t>Clear and precise.</a:t>
            </a:r>
          </a:p>
          <a:p>
            <a:pPr marL="800100" lvl="1" indent="-457200">
              <a:buFont typeface="Arial"/>
              <a:buChar char="•"/>
              <a:defRPr/>
            </a:pPr>
            <a:r>
              <a:rPr lang="en-US" altLang="en-US" sz="3200" dirty="0" smtClean="0">
                <a:solidFill>
                  <a:srgbClr val="0070C0"/>
                </a:solidFill>
                <a:latin typeface="Calibri"/>
                <a:ea typeface="Arial" pitchFamily="34" charset="0"/>
                <a:cs typeface="Calibri"/>
              </a:rPr>
              <a:t>Specific.</a:t>
            </a:r>
          </a:p>
          <a:p>
            <a:pPr marL="800100" lvl="1" indent="-457200">
              <a:buFont typeface="Arial"/>
              <a:buChar char="•"/>
              <a:defRPr/>
            </a:pPr>
            <a:r>
              <a:rPr lang="en-US" altLang="en-US" sz="3200" dirty="0" smtClean="0">
                <a:solidFill>
                  <a:srgbClr val="0070C0"/>
                </a:solidFill>
                <a:latin typeface="Calibri"/>
                <a:ea typeface="Arial" pitchFamily="34" charset="0"/>
                <a:cs typeface="Calibri"/>
              </a:rPr>
              <a:t>Tied directly to the student’s actions. </a:t>
            </a:r>
          </a:p>
        </p:txBody>
      </p:sp>
      <p:pic>
        <p:nvPicPr>
          <p:cNvPr id="12288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2500"/>
          <a:stretch/>
        </p:blipFill>
        <p:spPr bwMode="auto">
          <a:xfrm>
            <a:off x="5580112" y="4725144"/>
            <a:ext cx="2386732" cy="1622425"/>
          </a:xfrm>
          <a:prstGeom prst="rect">
            <a:avLst/>
          </a:prstGeom>
          <a:noFill/>
          <a:ln w="12700">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56</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itle 1"/>
          <p:cNvSpPr txBox="1">
            <a:spLocks/>
          </p:cNvSpPr>
          <p:nvPr/>
        </p:nvSpPr>
        <p:spPr bwMode="auto">
          <a:xfrm>
            <a:off x="1692275" y="274638"/>
            <a:ext cx="6994525" cy="1354162"/>
          </a:xfrm>
          <a:prstGeom prst="rect">
            <a:avLst/>
          </a:prstGeom>
          <a:solidFill>
            <a:schemeClr val="lt1"/>
          </a:solidFill>
          <a:ln w="25400" cap="flat" cmpd="sng" algn="ctr">
            <a:solidFill>
              <a:srgbClr val="0061AF"/>
            </a:solidFill>
            <a:prstDash val="solid"/>
            <a:miter lim="800000"/>
            <a:headEnd/>
            <a:tailEnd/>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en-US" altLang="en-US" dirty="0" smtClean="0">
                <a:latin typeface="Calibri"/>
                <a:cs typeface="Calibri"/>
              </a:rPr>
              <a:t>What Is the Most Effective Type of Feedback?</a:t>
            </a:r>
          </a:p>
        </p:txBody>
      </p:sp>
      <p:sp>
        <p:nvSpPr>
          <p:cNvPr id="9" name="TextBox 8"/>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Vaughn, Wanzek, Murray, &amp; Roberts, 2012</a:t>
            </a:r>
            <a:endParaRPr lang="da-DK" sz="1200" dirty="0" smtClean="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169862" indent="0">
              <a:buNone/>
              <a:defRPr/>
            </a:pPr>
            <a:r>
              <a:rPr lang="en-US" dirty="0" smtClean="0">
                <a:solidFill>
                  <a:srgbClr val="0070C0"/>
                </a:solidFill>
                <a:latin typeface="Calibri"/>
                <a:cs typeface="Calibri"/>
              </a:rPr>
              <a:t>When </a:t>
            </a:r>
            <a:r>
              <a:rPr lang="en-US" dirty="0">
                <a:solidFill>
                  <a:srgbClr val="0070C0"/>
                </a:solidFill>
                <a:latin typeface="Calibri"/>
                <a:cs typeface="Calibri"/>
              </a:rPr>
              <a:t>a student makes errors, always: </a:t>
            </a:r>
            <a:endParaRPr lang="en-US" dirty="0" smtClean="0">
              <a:solidFill>
                <a:srgbClr val="0070C0"/>
              </a:solidFill>
              <a:latin typeface="Calibri"/>
              <a:cs typeface="Calibri"/>
            </a:endParaRPr>
          </a:p>
          <a:p>
            <a:pPr marL="912813" lvl="1" indent="-342900">
              <a:buFont typeface="Arial"/>
              <a:buChar char="•"/>
              <a:defRPr/>
            </a:pPr>
            <a:r>
              <a:rPr lang="en-US" altLang="en-US" sz="3200" dirty="0">
                <a:solidFill>
                  <a:srgbClr val="0070C0"/>
                </a:solidFill>
                <a:latin typeface="Calibri"/>
                <a:ea typeface="Arial" pitchFamily="34" charset="0"/>
                <a:cs typeface="Calibri"/>
              </a:rPr>
              <a:t>Explain why the answer </a:t>
            </a:r>
            <a:r>
              <a:rPr lang="en-US" altLang="en-US" sz="3200" dirty="0" smtClean="0">
                <a:solidFill>
                  <a:srgbClr val="0070C0"/>
                </a:solidFill>
                <a:latin typeface="Calibri"/>
                <a:ea typeface="Arial" pitchFamily="34" charset="0"/>
                <a:cs typeface="Calibri"/>
              </a:rPr>
              <a:t>is incorrect.</a:t>
            </a:r>
            <a:endParaRPr lang="en-US" altLang="en-US" sz="3200" dirty="0">
              <a:solidFill>
                <a:srgbClr val="0070C0"/>
              </a:solidFill>
              <a:latin typeface="Calibri"/>
              <a:ea typeface="Arial" pitchFamily="34" charset="0"/>
              <a:cs typeface="Calibri"/>
            </a:endParaRPr>
          </a:p>
          <a:p>
            <a:pPr marL="912813" lvl="1" indent="-342900">
              <a:buFont typeface="Arial"/>
              <a:buChar char="•"/>
              <a:defRPr/>
            </a:pPr>
            <a:r>
              <a:rPr lang="en-US" altLang="en-US" sz="3200" dirty="0">
                <a:solidFill>
                  <a:srgbClr val="0070C0"/>
                </a:solidFill>
                <a:latin typeface="Calibri"/>
                <a:ea typeface="Arial" pitchFamily="34" charset="0"/>
                <a:cs typeface="Calibri"/>
              </a:rPr>
              <a:t>Model the correct </a:t>
            </a:r>
            <a:r>
              <a:rPr lang="en-US" altLang="en-US" sz="3200" dirty="0" smtClean="0">
                <a:solidFill>
                  <a:srgbClr val="0070C0"/>
                </a:solidFill>
                <a:latin typeface="Calibri"/>
                <a:ea typeface="Arial" pitchFamily="34" charset="0"/>
                <a:cs typeface="Calibri"/>
              </a:rPr>
              <a:t>response.</a:t>
            </a:r>
            <a:endParaRPr lang="en-US" altLang="en-US" sz="3200" dirty="0">
              <a:solidFill>
                <a:srgbClr val="0070C0"/>
              </a:solidFill>
              <a:latin typeface="Calibri"/>
              <a:ea typeface="Arial" pitchFamily="34" charset="0"/>
              <a:cs typeface="Calibri"/>
            </a:endParaRPr>
          </a:p>
          <a:p>
            <a:pPr marL="912813" lvl="1" indent="-342900">
              <a:buFont typeface="Arial"/>
              <a:buChar char="•"/>
              <a:defRPr/>
            </a:pPr>
            <a:r>
              <a:rPr lang="en-US" altLang="en-US" sz="3200" dirty="0">
                <a:solidFill>
                  <a:srgbClr val="0070C0"/>
                </a:solidFill>
                <a:latin typeface="Calibri"/>
                <a:ea typeface="Arial" pitchFamily="34" charset="0"/>
                <a:cs typeface="Calibri"/>
              </a:rPr>
              <a:t>Have the student provide a correct response </a:t>
            </a:r>
            <a:r>
              <a:rPr lang="en-US" altLang="en-US" sz="3200" dirty="0" smtClean="0">
                <a:solidFill>
                  <a:srgbClr val="0070C0"/>
                </a:solidFill>
                <a:latin typeface="Calibri"/>
                <a:ea typeface="Arial" pitchFamily="34" charset="0"/>
                <a:cs typeface="Calibri"/>
              </a:rPr>
              <a:t>before </a:t>
            </a:r>
            <a:r>
              <a:rPr lang="en-US" altLang="en-US" sz="3200" dirty="0">
                <a:solidFill>
                  <a:srgbClr val="0070C0"/>
                </a:solidFill>
                <a:latin typeface="Calibri"/>
                <a:ea typeface="Arial" pitchFamily="34" charset="0"/>
                <a:cs typeface="Calibri"/>
              </a:rPr>
              <a:t>moving </a:t>
            </a:r>
            <a:r>
              <a:rPr lang="en-US" altLang="en-US" sz="3200" dirty="0" smtClean="0">
                <a:solidFill>
                  <a:srgbClr val="0070C0"/>
                </a:solidFill>
                <a:latin typeface="Calibri"/>
                <a:ea typeface="Arial" pitchFamily="34" charset="0"/>
                <a:cs typeface="Calibri"/>
              </a:rPr>
              <a:t>on.</a:t>
            </a:r>
            <a:endParaRPr lang="en-US" altLang="en-US" sz="3200" dirty="0">
              <a:solidFill>
                <a:srgbClr val="0070C0"/>
              </a:solidFill>
              <a:latin typeface="Calibri"/>
              <a:ea typeface="Arial" pitchFamily="34" charset="0"/>
              <a:cs typeface="Calibri"/>
            </a:endParaRPr>
          </a:p>
          <a:p>
            <a:pPr marL="912813" lvl="1" indent="-342900">
              <a:buFont typeface="Arial"/>
              <a:buChar char="•"/>
              <a:defRPr/>
            </a:pPr>
            <a:r>
              <a:rPr lang="en-US" altLang="en-US" sz="3200" dirty="0">
                <a:solidFill>
                  <a:srgbClr val="0070C0"/>
                </a:solidFill>
                <a:latin typeface="Calibri"/>
                <a:ea typeface="Arial" pitchFamily="34" charset="0"/>
                <a:cs typeface="Calibri"/>
              </a:rPr>
              <a:t>Recheck later in the </a:t>
            </a:r>
            <a:r>
              <a:rPr lang="en-US" altLang="en-US" sz="3200" dirty="0" smtClean="0">
                <a:solidFill>
                  <a:srgbClr val="0070C0"/>
                </a:solidFill>
                <a:latin typeface="Calibri"/>
                <a:ea typeface="Arial" pitchFamily="34" charset="0"/>
                <a:cs typeface="Calibri"/>
              </a:rPr>
              <a:t/>
            </a:r>
            <a:br>
              <a:rPr lang="en-US" altLang="en-US" sz="3200" dirty="0" smtClean="0">
                <a:solidFill>
                  <a:srgbClr val="0070C0"/>
                </a:solidFill>
                <a:latin typeface="Calibri"/>
                <a:ea typeface="Arial" pitchFamily="34" charset="0"/>
                <a:cs typeface="Calibri"/>
              </a:rPr>
            </a:br>
            <a:r>
              <a:rPr lang="en-US" altLang="en-US" sz="3200" dirty="0" smtClean="0">
                <a:solidFill>
                  <a:srgbClr val="0070C0"/>
                </a:solidFill>
                <a:latin typeface="Calibri"/>
                <a:ea typeface="Arial" pitchFamily="34" charset="0"/>
                <a:cs typeface="Calibri"/>
              </a:rPr>
              <a:t>lesson/activity.</a:t>
            </a:r>
            <a:endParaRPr lang="en-US" sz="3200" dirty="0">
              <a:solidFill>
                <a:srgbClr val="0070C0"/>
              </a:solidFill>
              <a:latin typeface="Calibri"/>
              <a:cs typeface="Calibri"/>
            </a:endParaRPr>
          </a:p>
        </p:txBody>
      </p:sp>
      <p:pic>
        <p:nvPicPr>
          <p:cNvPr id="12390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11" r="2600"/>
          <a:stretch/>
        </p:blipFill>
        <p:spPr bwMode="auto">
          <a:xfrm>
            <a:off x="6156176" y="5085184"/>
            <a:ext cx="1993224" cy="1368152"/>
          </a:xfrm>
          <a:prstGeom prst="rect">
            <a:avLst/>
          </a:prstGeom>
          <a:noFill/>
          <a:ln w="12700">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57</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9" name="Title 1"/>
          <p:cNvSpPr txBox="1">
            <a:spLocks/>
          </p:cNvSpPr>
          <p:nvPr/>
        </p:nvSpPr>
        <p:spPr bwMode="auto">
          <a:xfrm>
            <a:off x="1692275" y="274638"/>
            <a:ext cx="6994525" cy="1354162"/>
          </a:xfrm>
          <a:prstGeom prst="rect">
            <a:avLst/>
          </a:prstGeom>
          <a:solidFill>
            <a:schemeClr val="lt1"/>
          </a:solidFill>
          <a:ln w="25400" cap="flat" cmpd="sng" algn="ctr">
            <a:solidFill>
              <a:srgbClr val="0061AF"/>
            </a:solidFill>
            <a:prstDash val="solid"/>
            <a:miter lim="800000"/>
            <a:headEnd/>
            <a:tailEnd/>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en-US" altLang="en-US" dirty="0" smtClean="0">
                <a:latin typeface="Calibri"/>
                <a:cs typeface="Calibri"/>
              </a:rPr>
              <a:t>What Is the Most Effective Type of Feedback?</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sz="3200" dirty="0" smtClean="0">
                <a:latin typeface="Calibri"/>
                <a:cs typeface="Calibri"/>
              </a:rPr>
              <a:t>7. Provide </a:t>
            </a:r>
            <a:r>
              <a:rPr lang="en-US" sz="3200" dirty="0">
                <a:latin typeface="Calibri"/>
                <a:cs typeface="Calibri"/>
              </a:rPr>
              <a:t>O</a:t>
            </a:r>
            <a:r>
              <a:rPr lang="en-US" sz="3200" dirty="0" smtClean="0">
                <a:latin typeface="Calibri"/>
                <a:cs typeface="Calibri"/>
              </a:rPr>
              <a:t>pportunities </a:t>
            </a:r>
            <a:r>
              <a:rPr lang="en-US" sz="3200" dirty="0">
                <a:latin typeface="Calibri"/>
                <a:cs typeface="Calibri"/>
              </a:rPr>
              <a:t>for </a:t>
            </a:r>
            <a:r>
              <a:rPr lang="en-US" sz="3200" dirty="0" smtClean="0">
                <a:latin typeface="Calibri"/>
                <a:cs typeface="Calibri"/>
              </a:rPr>
              <a:t>Practice</a:t>
            </a:r>
            <a:r>
              <a:rPr lang="en-US" sz="3200" dirty="0">
                <a:latin typeface="Calibri"/>
                <a:cs typeface="Calibri"/>
              </a:rPr>
              <a:t>, </a:t>
            </a:r>
            <a:r>
              <a:rPr lang="en-US" sz="3200" dirty="0" smtClean="0">
                <a:latin typeface="Calibri"/>
                <a:cs typeface="Calibri"/>
              </a:rPr>
              <a:t>Development </a:t>
            </a:r>
            <a:r>
              <a:rPr lang="en-US" sz="3200" dirty="0">
                <a:latin typeface="Calibri"/>
                <a:cs typeface="Calibri"/>
              </a:rPr>
              <a:t>of </a:t>
            </a:r>
            <a:r>
              <a:rPr lang="en-US" sz="3200" dirty="0" smtClean="0">
                <a:latin typeface="Calibri"/>
                <a:cs typeface="Calibri"/>
              </a:rPr>
              <a:t>Fluency</a:t>
            </a:r>
            <a:r>
              <a:rPr lang="en-US" sz="3200" dirty="0">
                <a:latin typeface="Calibri"/>
                <a:cs typeface="Calibri"/>
              </a:rPr>
              <a:t>, and R</a:t>
            </a:r>
            <a:r>
              <a:rPr lang="en-US" sz="3200" dirty="0" smtClean="0">
                <a:latin typeface="Calibri"/>
                <a:cs typeface="Calibri"/>
              </a:rPr>
              <a:t>eview</a:t>
            </a:r>
            <a:endParaRPr lang="en-US" sz="3200" dirty="0">
              <a:latin typeface="Calibri"/>
              <a:cs typeface="Calibri"/>
            </a:endParaRPr>
          </a:p>
        </p:txBody>
      </p:sp>
      <p:sp>
        <p:nvSpPr>
          <p:cNvPr id="3" name="Content Placeholder 2"/>
          <p:cNvSpPr>
            <a:spLocks noGrp="1"/>
          </p:cNvSpPr>
          <p:nvPr>
            <p:ph idx="1"/>
          </p:nvPr>
        </p:nvSpPr>
        <p:spPr/>
        <p:txBody>
          <a:bodyPr/>
          <a:lstStyle/>
          <a:p>
            <a:pPr marL="693737" lvl="1" indent="-457200">
              <a:buFont typeface="Arial"/>
              <a:buChar char="•"/>
              <a:defRPr/>
            </a:pPr>
            <a:r>
              <a:rPr lang="en-US" b="1" dirty="0">
                <a:latin typeface="Calibri"/>
                <a:cs typeface="Calibri"/>
              </a:rPr>
              <a:t>Guided practice: </a:t>
            </a:r>
            <a:r>
              <a:rPr lang="en-US" dirty="0">
                <a:latin typeface="Calibri"/>
                <a:cs typeface="Calibri"/>
              </a:rPr>
              <a:t>after you have modeled a new skill or </a:t>
            </a:r>
            <a:r>
              <a:rPr lang="en-US" dirty="0" smtClean="0">
                <a:latin typeface="Calibri"/>
                <a:cs typeface="Calibri"/>
              </a:rPr>
              <a:t>strategy.</a:t>
            </a:r>
            <a:endParaRPr lang="en-US" dirty="0">
              <a:latin typeface="Calibri"/>
              <a:cs typeface="Calibri"/>
            </a:endParaRPr>
          </a:p>
          <a:p>
            <a:pPr marL="693737" lvl="1" indent="-457200">
              <a:buFont typeface="Arial"/>
              <a:buChar char="•"/>
              <a:defRPr/>
            </a:pPr>
            <a:r>
              <a:rPr lang="en-US" b="1" dirty="0">
                <a:latin typeface="Calibri"/>
                <a:cs typeface="Calibri"/>
              </a:rPr>
              <a:t>Independent practice:</a:t>
            </a:r>
          </a:p>
          <a:p>
            <a:pPr marL="914400" lvl="2" indent="-342900">
              <a:buFont typeface="Courier New"/>
              <a:buChar char="o"/>
              <a:defRPr/>
            </a:pPr>
            <a:r>
              <a:rPr lang="en-US" sz="2800" dirty="0">
                <a:latin typeface="Calibri"/>
                <a:cs typeface="Calibri"/>
              </a:rPr>
              <a:t>Incorporated after students begin to demonstrate mastery of the new skills or </a:t>
            </a:r>
            <a:r>
              <a:rPr lang="en-US" sz="2800" dirty="0" smtClean="0">
                <a:latin typeface="Calibri"/>
                <a:cs typeface="Calibri"/>
              </a:rPr>
              <a:t>content.</a:t>
            </a:r>
            <a:endParaRPr lang="en-US" sz="2800" b="1" dirty="0">
              <a:latin typeface="Calibri"/>
              <a:cs typeface="Calibri"/>
            </a:endParaRPr>
          </a:p>
          <a:p>
            <a:pPr marL="914400" lvl="2" indent="-342900">
              <a:buFont typeface="Courier New"/>
              <a:buChar char="o"/>
              <a:defRPr/>
            </a:pPr>
            <a:r>
              <a:rPr lang="en-US" sz="2800" dirty="0">
                <a:latin typeface="Calibri"/>
                <a:cs typeface="Calibri"/>
              </a:rPr>
              <a:t>Does not substitute for explicit and systematic instruction and guided </a:t>
            </a:r>
            <a:r>
              <a:rPr lang="en-US" sz="2800" dirty="0" smtClean="0">
                <a:latin typeface="Calibri"/>
                <a:cs typeface="Calibri"/>
              </a:rPr>
              <a:t>practice.</a:t>
            </a:r>
            <a:endParaRPr lang="en-US" sz="2800" dirty="0">
              <a:latin typeface="Calibri"/>
              <a:cs typeface="Calibri"/>
            </a:endParaRPr>
          </a:p>
          <a:p>
            <a:endParaRPr lang="en-US" dirty="0">
              <a:latin typeface="Calibri"/>
              <a:cs typeface="Calibri"/>
            </a:endParaRPr>
          </a:p>
        </p:txBody>
      </p:sp>
      <p:sp>
        <p:nvSpPr>
          <p:cNvPr id="4" name="Slide Number Placeholder 3"/>
          <p:cNvSpPr>
            <a:spLocks noGrp="1"/>
          </p:cNvSpPr>
          <p:nvPr>
            <p:ph type="sldNum" sz="quarter" idx="12"/>
          </p:nvPr>
        </p:nvSpPr>
        <p:spPr>
          <a:xfrm>
            <a:off x="6084168" y="6445101"/>
            <a:ext cx="2133600" cy="476250"/>
          </a:xfrm>
        </p:spPr>
        <p:txBody>
          <a:bodyPr/>
          <a:lstStyle/>
          <a:p>
            <a:pPr algn="r">
              <a:defRPr/>
            </a:pPr>
            <a:fld id="{7038065A-01FC-4424-8629-77E253A9627D}" type="slidenum">
              <a:rPr lang="es-ES" altLang="en-US" smtClean="0"/>
              <a:pPr algn="r">
                <a:defRPr/>
              </a:pPr>
              <a:t>58</a:t>
            </a:fld>
            <a:endParaRPr lang="es-E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717032"/>
            <a:ext cx="154781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5147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91680" y="1600200"/>
            <a:ext cx="6998296" cy="4278288"/>
          </a:xfrm>
        </p:spPr>
        <p:txBody>
          <a:bodyPr/>
          <a:lstStyle/>
          <a:p>
            <a:pPr marL="0" indent="0">
              <a:buFont typeface="Wingdings" pitchFamily="2" charset="2"/>
              <a:buNone/>
              <a:defRPr/>
            </a:pPr>
            <a:r>
              <a:rPr lang="en-US" altLang="en-US" sz="2400" dirty="0" smtClean="0">
                <a:solidFill>
                  <a:srgbClr val="0070C0"/>
                </a:solidFill>
                <a:latin typeface="Calibri"/>
                <a:cs typeface="Calibri"/>
              </a:rPr>
              <a:t>Before implementing the practices, check that: </a:t>
            </a:r>
            <a:r>
              <a:rPr lang="en-US" sz="2400" dirty="0" smtClean="0">
                <a:solidFill>
                  <a:schemeClr val="tx1"/>
                </a:solidFill>
                <a:latin typeface="Calibri"/>
                <a:cs typeface="Calibri"/>
              </a:rPr>
              <a:t> </a:t>
            </a:r>
            <a:endParaRPr lang="en-US" sz="2400" dirty="0" smtClean="0">
              <a:solidFill>
                <a:srgbClr val="0367B3"/>
              </a:solidFill>
              <a:latin typeface="Calibri"/>
              <a:cs typeface="Calibri"/>
            </a:endParaRPr>
          </a:p>
          <a:p>
            <a:pPr>
              <a:buFont typeface="Arial"/>
              <a:buChar char="•"/>
              <a:defRPr/>
            </a:pPr>
            <a:r>
              <a:rPr lang="en-US" altLang="en-US" sz="2400" dirty="0" smtClean="0">
                <a:solidFill>
                  <a:srgbClr val="0070C0"/>
                </a:solidFill>
                <a:latin typeface="Calibri"/>
                <a:cs typeface="Calibri"/>
              </a:rPr>
              <a:t>The student’s supplemental (i.e., secondary) program is an appropriate match for his or her needs.</a:t>
            </a:r>
          </a:p>
          <a:p>
            <a:pPr>
              <a:buFont typeface="Arial"/>
              <a:buChar char="•"/>
              <a:defRPr/>
            </a:pPr>
            <a:r>
              <a:rPr lang="en-US" altLang="en-US" sz="2400" dirty="0" smtClean="0">
                <a:solidFill>
                  <a:srgbClr val="0070C0"/>
                </a:solidFill>
                <a:latin typeface="Calibri"/>
                <a:cs typeface="Calibri"/>
              </a:rPr>
              <a:t>The program has been delivered for a sufficient amount of time to determine the student’s response.</a:t>
            </a:r>
          </a:p>
          <a:p>
            <a:pPr>
              <a:buFont typeface="Arial"/>
              <a:buChar char="•"/>
              <a:defRPr/>
            </a:pPr>
            <a:r>
              <a:rPr lang="en-US" altLang="en-US" sz="2400" dirty="0" smtClean="0">
                <a:solidFill>
                  <a:srgbClr val="0070C0"/>
                </a:solidFill>
                <a:latin typeface="Calibri"/>
                <a:cs typeface="Calibri"/>
              </a:rPr>
              <a:t>The program has been delivered as planned—</a:t>
            </a:r>
            <a:br>
              <a:rPr lang="en-US" altLang="en-US" sz="2400" dirty="0" smtClean="0">
                <a:solidFill>
                  <a:srgbClr val="0070C0"/>
                </a:solidFill>
                <a:latin typeface="Calibri"/>
                <a:cs typeface="Calibri"/>
              </a:rPr>
            </a:br>
            <a:r>
              <a:rPr lang="en-US" altLang="en-US" sz="2400" dirty="0" smtClean="0">
                <a:solidFill>
                  <a:srgbClr val="0070C0"/>
                </a:solidFill>
                <a:latin typeface="Calibri"/>
                <a:cs typeface="Calibri"/>
              </a:rPr>
              <a:t>for example, if the intervention is supposed </a:t>
            </a:r>
            <a:br>
              <a:rPr lang="en-US" altLang="en-US" sz="2400" dirty="0" smtClean="0">
                <a:solidFill>
                  <a:srgbClr val="0070C0"/>
                </a:solidFill>
                <a:latin typeface="Calibri"/>
                <a:cs typeface="Calibri"/>
              </a:rPr>
            </a:br>
            <a:r>
              <a:rPr lang="en-US" altLang="en-US" sz="2400" dirty="0" smtClean="0">
                <a:solidFill>
                  <a:srgbClr val="0070C0"/>
                </a:solidFill>
                <a:latin typeface="Calibri"/>
                <a:cs typeface="Calibri"/>
              </a:rPr>
              <a:t>to take place for 30 minutes three times </a:t>
            </a:r>
            <a:br>
              <a:rPr lang="en-US" altLang="en-US" sz="2400" dirty="0" smtClean="0">
                <a:solidFill>
                  <a:srgbClr val="0070C0"/>
                </a:solidFill>
                <a:latin typeface="Calibri"/>
                <a:cs typeface="Calibri"/>
              </a:rPr>
            </a:br>
            <a:r>
              <a:rPr lang="en-US" altLang="en-US" sz="2400" dirty="0" smtClean="0">
                <a:solidFill>
                  <a:srgbClr val="0070C0"/>
                </a:solidFill>
                <a:latin typeface="Calibri"/>
                <a:cs typeface="Calibri"/>
              </a:rPr>
              <a:t>per week, did that </a:t>
            </a:r>
            <a:r>
              <a:rPr lang="en-US" altLang="en-US" sz="2400" i="1" dirty="0" smtClean="0">
                <a:solidFill>
                  <a:srgbClr val="0070C0"/>
                </a:solidFill>
                <a:latin typeface="Calibri"/>
                <a:cs typeface="Calibri"/>
              </a:rPr>
              <a:t>actually</a:t>
            </a:r>
            <a:r>
              <a:rPr lang="en-US" altLang="en-US" sz="2400" dirty="0" smtClean="0">
                <a:solidFill>
                  <a:srgbClr val="0070C0"/>
                </a:solidFill>
                <a:latin typeface="Calibri"/>
                <a:cs typeface="Calibri"/>
              </a:rPr>
              <a:t> happen?</a:t>
            </a:r>
          </a:p>
        </p:txBody>
      </p:sp>
      <p:pic>
        <p:nvPicPr>
          <p:cNvPr id="12493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841" y="332656"/>
            <a:ext cx="1122791"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4725144"/>
            <a:ext cx="1336675"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59</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4" name="Title 3"/>
          <p:cNvSpPr>
            <a:spLocks noGrp="1"/>
          </p:cNvSpPr>
          <p:nvPr>
            <p:ph type="title"/>
          </p:nvPr>
        </p:nvSpPr>
        <p:spPr/>
        <p:txBody>
          <a:bodyPr/>
          <a:lstStyle/>
          <a:p>
            <a:r>
              <a:rPr lang="en-US" dirty="0" smtClean="0">
                <a:latin typeface="Calibri"/>
                <a:cs typeface="Calibri"/>
              </a:rPr>
              <a:t>Check</a:t>
            </a:r>
            <a:endParaRPr lang="en-US" dirty="0">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599730" y="2852738"/>
            <a:ext cx="7272808" cy="2705472"/>
          </a:xfrm>
          <a:prstGeom prst="rect">
            <a:avLst/>
          </a:prstGeom>
          <a:noFill/>
          <a:ln>
            <a:noFill/>
          </a:ln>
          <a:extLst/>
        </p:spPr>
        <p:txBody>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kern="0" dirty="0">
                <a:solidFill>
                  <a:schemeClr val="tx1"/>
                </a:solidFill>
                <a:latin typeface="Calibri"/>
                <a:cs typeface="Calibri"/>
              </a:rPr>
              <a:t>What</a:t>
            </a:r>
            <a:r>
              <a:rPr lang="en-US" kern="0" dirty="0" smtClean="0">
                <a:solidFill>
                  <a:schemeClr val="tx1"/>
                </a:solidFill>
                <a:latin typeface="Calibri"/>
                <a:cs typeface="Calibri"/>
              </a:rPr>
              <a:t> Are Intensive Math </a:t>
            </a:r>
            <a:r>
              <a:rPr lang="en-US" kern="0" dirty="0">
                <a:solidFill>
                  <a:schemeClr val="tx1"/>
                </a:solidFill>
                <a:latin typeface="Calibri"/>
                <a:cs typeface="Calibri"/>
              </a:rPr>
              <a:t>Interventions?</a:t>
            </a:r>
          </a:p>
        </p:txBody>
      </p:sp>
      <p:sp>
        <p:nvSpPr>
          <p:cNvPr id="6" name="Slide Number Placeholder 5"/>
          <p:cNvSpPr>
            <a:spLocks noGrp="1"/>
          </p:cNvSpPr>
          <p:nvPr>
            <p:ph type="sldNum" sz="quarter" idx="12"/>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6</a:t>
            </a:fld>
            <a:endParaRPr lang="es-ES" sz="1400" b="1" dirty="0" smtClean="0">
              <a:solidFill>
                <a:srgbClr val="0367B3"/>
              </a:solidFill>
              <a:effectLst>
                <a:outerShdw blurRad="38100" dist="38100" dir="2700000" algn="tl">
                  <a:srgbClr val="000000">
                    <a:alpha val="43137"/>
                  </a:srgbClr>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60</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itle 1"/>
          <p:cNvSpPr txBox="1">
            <a:spLocks/>
          </p:cNvSpPr>
          <p:nvPr/>
        </p:nvSpPr>
        <p:spPr>
          <a:xfrm>
            <a:off x="1599730" y="2708920"/>
            <a:ext cx="7272808" cy="1872208"/>
          </a:xfrm>
          <a:prstGeom prst="rect">
            <a:avLst/>
          </a:prstGeom>
          <a:noFill/>
          <a:ln>
            <a:noFill/>
          </a:ln>
          <a:extLst/>
        </p:spPr>
        <p:txBody>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kern="0" dirty="0" smtClean="0">
                <a:solidFill>
                  <a:schemeClr val="tx1"/>
                </a:solidFill>
                <a:latin typeface="Calibri"/>
                <a:cs typeface="Calibri"/>
              </a:rPr>
              <a:t>DBI Step </a:t>
            </a:r>
            <a:r>
              <a:rPr lang="en-US" kern="0" dirty="0">
                <a:solidFill>
                  <a:schemeClr val="tx1"/>
                </a:solidFill>
                <a:latin typeface="Calibri"/>
                <a:cs typeface="Calibri"/>
              </a:rPr>
              <a:t>2:</a:t>
            </a:r>
          </a:p>
          <a:p>
            <a:pPr>
              <a:defRPr/>
            </a:pPr>
            <a:r>
              <a:rPr lang="en-US" kern="0" dirty="0">
                <a:solidFill>
                  <a:schemeClr val="tx1"/>
                </a:solidFill>
                <a:latin typeface="Calibri"/>
                <a:cs typeface="Calibri"/>
              </a:rPr>
              <a:t>Progress Monitoring</a:t>
            </a:r>
          </a:p>
        </p:txBody>
      </p:sp>
      <p:pic>
        <p:nvPicPr>
          <p:cNvPr id="9" name="Picture 8" descr="https://encrypted-tbn2.gstatic.com/images?q=tbn:ANd9GcT5wtHN6IT88hIuk3u2kqhSS_nJMfBYhH-I9j0MIxuEuSIS0sKu0g"/>
          <p:cNvPicPr>
            <a:picLocks noChangeAspect="1" noChangeArrowheads="1"/>
          </p:cNvPicPr>
          <p:nvPr/>
        </p:nvPicPr>
        <p:blipFill rotWithShape="1">
          <a:blip r:embed="rId4">
            <a:extLst>
              <a:ext uri="{28A0092B-C50C-407E-A947-70E740481C1C}">
                <a14:useLocalDpi xmlns:a14="http://schemas.microsoft.com/office/drawing/2010/main" val="0"/>
              </a:ext>
            </a:extLst>
          </a:blip>
          <a:srcRect l="2724" t="39093" r="18186" b="36975"/>
          <a:stretch/>
        </p:blipFill>
        <p:spPr bwMode="auto">
          <a:xfrm>
            <a:off x="3715934" y="4437112"/>
            <a:ext cx="3040400" cy="67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ln>
            <a:miter lim="800000"/>
            <a:headEnd/>
            <a:tailEnd/>
          </a:ln>
        </p:spPr>
        <p:txBody>
          <a:bodyPr/>
          <a:lstStyle/>
          <a:p>
            <a:r>
              <a:rPr lang="en-US" altLang="en-US" dirty="0" smtClean="0">
                <a:latin typeface="Calibri"/>
                <a:cs typeface="Calibri"/>
              </a:rPr>
              <a:t>Progress Monitoring</a:t>
            </a:r>
          </a:p>
        </p:txBody>
      </p:sp>
      <p:sp>
        <p:nvSpPr>
          <p:cNvPr id="3" name="Content Placeholder 2"/>
          <p:cNvSpPr>
            <a:spLocks noGrp="1"/>
          </p:cNvSpPr>
          <p:nvPr>
            <p:ph idx="1"/>
          </p:nvPr>
        </p:nvSpPr>
        <p:spPr/>
        <p:txBody>
          <a:bodyPr/>
          <a:lstStyle/>
          <a:p>
            <a:pPr marL="0" indent="0">
              <a:buNone/>
              <a:defRPr/>
            </a:pPr>
            <a:r>
              <a:rPr lang="en-US" sz="2400" dirty="0" smtClean="0">
                <a:solidFill>
                  <a:srgbClr val="0070C0"/>
                </a:solidFill>
                <a:latin typeface="Calibri"/>
                <a:cs typeface="Calibri"/>
              </a:rPr>
              <a:t>Progress monitoring is the process of systematically </a:t>
            </a:r>
            <a:r>
              <a:rPr lang="en-US" sz="2400" b="1" dirty="0" smtClean="0">
                <a:solidFill>
                  <a:srgbClr val="0070C0"/>
                </a:solidFill>
                <a:latin typeface="Calibri"/>
                <a:cs typeface="Calibri"/>
              </a:rPr>
              <a:t>planning, collecting, </a:t>
            </a:r>
            <a:r>
              <a:rPr lang="en-US" sz="2400" dirty="0" smtClean="0">
                <a:solidFill>
                  <a:srgbClr val="0070C0"/>
                </a:solidFill>
                <a:latin typeface="Calibri"/>
                <a:cs typeface="Calibri"/>
              </a:rPr>
              <a:t>and </a:t>
            </a:r>
            <a:r>
              <a:rPr lang="en-US" sz="2400" b="1" dirty="0" smtClean="0">
                <a:solidFill>
                  <a:srgbClr val="0070C0"/>
                </a:solidFill>
                <a:latin typeface="Calibri"/>
                <a:cs typeface="Calibri"/>
              </a:rPr>
              <a:t>evaluating </a:t>
            </a:r>
            <a:r>
              <a:rPr lang="en-US" sz="2400" dirty="0" smtClean="0">
                <a:solidFill>
                  <a:srgbClr val="0070C0"/>
                </a:solidFill>
                <a:latin typeface="Calibri"/>
                <a:cs typeface="Calibri"/>
              </a:rPr>
              <a:t>data to inform programming decisions. Progress monitoring:</a:t>
            </a:r>
          </a:p>
          <a:p>
            <a:pPr>
              <a:buFont typeface="Arial"/>
              <a:buChar char="•"/>
              <a:defRPr/>
            </a:pPr>
            <a:r>
              <a:rPr lang="en-US" sz="2400" dirty="0" smtClean="0">
                <a:solidFill>
                  <a:srgbClr val="0070C0"/>
                </a:solidFill>
                <a:latin typeface="Calibri"/>
                <a:cs typeface="Calibri"/>
              </a:rPr>
              <a:t>Provides a basis for determining whether an intervention is effective for a given student.</a:t>
            </a:r>
          </a:p>
          <a:p>
            <a:pPr>
              <a:buFont typeface="Arial"/>
              <a:buChar char="•"/>
              <a:defRPr/>
            </a:pPr>
            <a:r>
              <a:rPr lang="en-US" sz="2400" dirty="0" smtClean="0">
                <a:solidFill>
                  <a:srgbClr val="0070C0"/>
                </a:solidFill>
                <a:latin typeface="Calibri"/>
                <a:cs typeface="Calibri"/>
              </a:rPr>
              <a:t>Assists with developing effective intervention plans.</a:t>
            </a:r>
          </a:p>
          <a:p>
            <a:pPr marL="0" indent="0">
              <a:buNone/>
              <a:defRPr/>
            </a:pPr>
            <a:r>
              <a:rPr lang="en-US" sz="2400" dirty="0" smtClean="0">
                <a:solidFill>
                  <a:srgbClr val="0070C0"/>
                </a:solidFill>
                <a:latin typeface="Calibri"/>
                <a:cs typeface="Calibri"/>
              </a:rPr>
              <a:t>Progress-monitoring probes at the intensive level should be  </a:t>
            </a:r>
            <a:r>
              <a:rPr lang="en-US" sz="2400" dirty="0" err="1" smtClean="0">
                <a:solidFill>
                  <a:srgbClr val="0070C0"/>
                </a:solidFill>
                <a:latin typeface="Calibri"/>
                <a:cs typeface="Calibri"/>
              </a:rPr>
              <a:t>frequentlyadministered</a:t>
            </a:r>
            <a:r>
              <a:rPr lang="en-US" sz="2400" dirty="0" smtClean="0">
                <a:solidFill>
                  <a:srgbClr val="0070C0"/>
                </a:solidFill>
                <a:latin typeface="Calibri"/>
                <a:cs typeface="Calibri"/>
              </a:rPr>
              <a:t> and </a:t>
            </a:r>
            <a:r>
              <a:rPr lang="en-US" sz="2400" dirty="0">
                <a:solidFill>
                  <a:srgbClr val="0070C0"/>
                </a:solidFill>
                <a:latin typeface="Calibri"/>
                <a:cs typeface="Calibri"/>
              </a:rPr>
              <a:t>scored </a:t>
            </a:r>
            <a:r>
              <a:rPr lang="en-US" sz="2400" dirty="0" smtClean="0">
                <a:solidFill>
                  <a:srgbClr val="0070C0"/>
                </a:solidFill>
                <a:latin typeface="Calibri"/>
                <a:cs typeface="Calibri"/>
              </a:rPr>
              <a:t>(ideally weekly, which is the recommended frequency).</a:t>
            </a:r>
            <a:endParaRPr lang="en-US" sz="2400" dirty="0">
              <a:solidFill>
                <a:srgbClr val="0070C0"/>
              </a:solidFill>
              <a:latin typeface="Calibri"/>
              <a:cs typeface="Calibri"/>
            </a:endParaRPr>
          </a:p>
        </p:txBody>
      </p:sp>
      <p:pic>
        <p:nvPicPr>
          <p:cNvPr id="1269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23" y="331912"/>
            <a:ext cx="1074109" cy="108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61</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74913708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19250" y="1773238"/>
            <a:ext cx="7292975" cy="3702050"/>
          </a:xfrm>
        </p:spPr>
        <p:txBody>
          <a:bodyPr/>
          <a:lstStyle/>
          <a:p>
            <a:pPr>
              <a:buFont typeface="Arial"/>
              <a:buChar char="•"/>
              <a:defRPr/>
            </a:pPr>
            <a:r>
              <a:rPr lang="en-US" sz="2400" dirty="0" smtClean="0">
                <a:solidFill>
                  <a:srgbClr val="0070C0"/>
                </a:solidFill>
                <a:latin typeface="Calibri"/>
                <a:cs typeface="Calibri"/>
              </a:rPr>
              <a:t>Progress monitoring is a standardized </a:t>
            </a:r>
            <a:r>
              <a:rPr lang="en-US" sz="2400" dirty="0">
                <a:solidFill>
                  <a:srgbClr val="0070C0"/>
                </a:solidFill>
                <a:latin typeface="Calibri"/>
                <a:cs typeface="Calibri"/>
              </a:rPr>
              <a:t>method of </a:t>
            </a:r>
            <a:r>
              <a:rPr lang="en-US" sz="2400" b="1" dirty="0">
                <a:solidFill>
                  <a:srgbClr val="0070C0"/>
                </a:solidFill>
                <a:latin typeface="Calibri"/>
                <a:cs typeface="Calibri"/>
              </a:rPr>
              <a:t>formative assessment </a:t>
            </a:r>
            <a:r>
              <a:rPr lang="en-US" sz="2400" dirty="0" smtClean="0">
                <a:solidFill>
                  <a:srgbClr val="0070C0"/>
                </a:solidFill>
                <a:latin typeface="Calibri"/>
                <a:cs typeface="Calibri"/>
              </a:rPr>
              <a:t>that tells </a:t>
            </a:r>
            <a:r>
              <a:rPr lang="en-US" sz="2400" dirty="0">
                <a:solidFill>
                  <a:srgbClr val="0070C0"/>
                </a:solidFill>
                <a:latin typeface="Calibri"/>
                <a:cs typeface="Calibri"/>
              </a:rPr>
              <a:t>us </a:t>
            </a:r>
            <a:r>
              <a:rPr lang="en-US" sz="2400" b="1" dirty="0">
                <a:solidFill>
                  <a:srgbClr val="FF0000"/>
                </a:solidFill>
                <a:latin typeface="Calibri"/>
                <a:cs typeface="Calibri"/>
              </a:rPr>
              <a:t>how well students are responding to </a:t>
            </a:r>
            <a:r>
              <a:rPr lang="en-US" sz="2400" b="1" dirty="0" smtClean="0">
                <a:solidFill>
                  <a:srgbClr val="FF0000"/>
                </a:solidFill>
                <a:latin typeface="Calibri"/>
                <a:cs typeface="Calibri"/>
              </a:rPr>
              <a:t>instruction.</a:t>
            </a:r>
            <a:endParaRPr lang="en-US" sz="2400" dirty="0">
              <a:solidFill>
                <a:srgbClr val="FF0000"/>
              </a:solidFill>
              <a:latin typeface="Calibri"/>
              <a:cs typeface="Calibri"/>
            </a:endParaRPr>
          </a:p>
          <a:p>
            <a:pPr>
              <a:buFont typeface="Arial"/>
              <a:buChar char="•"/>
              <a:defRPr/>
            </a:pPr>
            <a:r>
              <a:rPr lang="en-US" sz="2400" dirty="0" smtClean="0">
                <a:solidFill>
                  <a:srgbClr val="0070C0"/>
                </a:solidFill>
                <a:latin typeface="Calibri"/>
                <a:cs typeface="Calibri"/>
              </a:rPr>
              <a:t>Progress-monitoring </a:t>
            </a:r>
            <a:r>
              <a:rPr lang="en-US" sz="2400" dirty="0">
                <a:solidFill>
                  <a:srgbClr val="0070C0"/>
                </a:solidFill>
                <a:latin typeface="Calibri"/>
                <a:cs typeface="Calibri"/>
              </a:rPr>
              <a:t>tools </a:t>
            </a:r>
            <a:r>
              <a:rPr lang="en-US" sz="2400" dirty="0" smtClean="0">
                <a:solidFill>
                  <a:srgbClr val="0070C0"/>
                </a:solidFill>
                <a:latin typeface="Calibri"/>
                <a:cs typeface="Calibri"/>
              </a:rPr>
              <a:t>have the following characteristics: </a:t>
            </a:r>
            <a:endParaRPr lang="en-US" sz="2400" dirty="0">
              <a:solidFill>
                <a:srgbClr val="0070C0"/>
              </a:solidFill>
              <a:latin typeface="Calibri"/>
              <a:cs typeface="Calibri"/>
            </a:endParaRPr>
          </a:p>
          <a:p>
            <a:pPr marL="685800" lvl="1" indent="-341313" defTabSz="746125">
              <a:buFont typeface="Courier New"/>
              <a:buChar char="o"/>
              <a:defRPr/>
            </a:pPr>
            <a:r>
              <a:rPr lang="en-US" altLang="en-US" sz="2400" dirty="0" smtClean="0">
                <a:solidFill>
                  <a:srgbClr val="0070C0"/>
                </a:solidFill>
                <a:latin typeface="Calibri"/>
                <a:ea typeface="Arial" pitchFamily="34" charset="0"/>
                <a:cs typeface="Calibri"/>
              </a:rPr>
              <a:t>They explain why the answer is incorrect.</a:t>
            </a:r>
          </a:p>
          <a:p>
            <a:pPr marL="685800" lvl="1" indent="-341313" defTabSz="746125">
              <a:buFont typeface="Courier New"/>
              <a:buChar char="o"/>
              <a:defRPr/>
            </a:pPr>
            <a:r>
              <a:rPr lang="en-US" altLang="en-US" sz="2400" dirty="0" smtClean="0">
                <a:solidFill>
                  <a:srgbClr val="0070C0"/>
                </a:solidFill>
                <a:latin typeface="Calibri"/>
                <a:ea typeface="Arial" pitchFamily="34" charset="0"/>
                <a:cs typeface="Calibri"/>
              </a:rPr>
              <a:t>They model the </a:t>
            </a:r>
            <a:r>
              <a:rPr lang="en-US" altLang="en-US" sz="2400" dirty="0">
                <a:solidFill>
                  <a:srgbClr val="0070C0"/>
                </a:solidFill>
                <a:latin typeface="Calibri"/>
                <a:ea typeface="Arial" pitchFamily="34" charset="0"/>
                <a:cs typeface="Calibri"/>
              </a:rPr>
              <a:t>correct </a:t>
            </a:r>
            <a:r>
              <a:rPr lang="en-US" altLang="en-US" sz="2400" dirty="0" smtClean="0">
                <a:solidFill>
                  <a:srgbClr val="0070C0"/>
                </a:solidFill>
                <a:latin typeface="Calibri"/>
                <a:ea typeface="Arial" pitchFamily="34" charset="0"/>
                <a:cs typeface="Calibri"/>
              </a:rPr>
              <a:t>response.</a:t>
            </a:r>
          </a:p>
          <a:p>
            <a:pPr marL="685800" lvl="1" indent="-341313" defTabSz="746125">
              <a:buFont typeface="Courier New"/>
              <a:buChar char="o"/>
              <a:defRPr/>
            </a:pPr>
            <a:r>
              <a:rPr lang="en-US" altLang="en-US" sz="2400" dirty="0" smtClean="0">
                <a:solidFill>
                  <a:srgbClr val="0070C0"/>
                </a:solidFill>
                <a:latin typeface="Calibri"/>
                <a:ea typeface="Arial" pitchFamily="34" charset="0"/>
                <a:cs typeface="Calibri"/>
              </a:rPr>
              <a:t>They provide measures </a:t>
            </a:r>
            <a:r>
              <a:rPr lang="en-US" altLang="en-US" sz="2400" dirty="0">
                <a:solidFill>
                  <a:srgbClr val="0070C0"/>
                </a:solidFill>
                <a:latin typeface="Calibri"/>
                <a:ea typeface="Arial" pitchFamily="34" charset="0"/>
                <a:cs typeface="Calibri"/>
              </a:rPr>
              <a:t>of age-appropriate </a:t>
            </a:r>
            <a:r>
              <a:rPr lang="en-US" altLang="en-US" sz="2400" dirty="0" smtClean="0">
                <a:solidFill>
                  <a:srgbClr val="0070C0"/>
                </a:solidFill>
                <a:latin typeface="Calibri"/>
                <a:ea typeface="Arial" pitchFamily="34" charset="0"/>
                <a:cs typeface="Calibri"/>
              </a:rPr>
              <a:t>outcomes.</a:t>
            </a:r>
            <a:endParaRPr lang="en-US" altLang="en-US" sz="2400" dirty="0">
              <a:solidFill>
                <a:srgbClr val="0070C0"/>
              </a:solidFill>
              <a:latin typeface="Calibri"/>
              <a:ea typeface="Arial" pitchFamily="34" charset="0"/>
              <a:cs typeface="Calibri"/>
            </a:endParaRPr>
          </a:p>
          <a:p>
            <a:pPr marL="685800" lvl="1" indent="-341313" defTabSz="746125">
              <a:buFont typeface="Courier New"/>
              <a:buChar char="o"/>
              <a:defRPr/>
            </a:pPr>
            <a:r>
              <a:rPr lang="en-US" altLang="en-US" sz="2400" dirty="0" smtClean="0">
                <a:solidFill>
                  <a:srgbClr val="0070C0"/>
                </a:solidFill>
                <a:latin typeface="Calibri"/>
                <a:ea typeface="Arial" pitchFamily="34" charset="0"/>
                <a:cs typeface="Calibri"/>
              </a:rPr>
              <a:t>They are reliable, valid, and evidence based.</a:t>
            </a:r>
            <a:endParaRPr lang="en-US" sz="2400" dirty="0" smtClean="0">
              <a:solidFill>
                <a:srgbClr val="0070C0"/>
              </a:solidFill>
              <a:latin typeface="Calibri"/>
              <a:cs typeface="Calibri"/>
            </a:endParaRPr>
          </a:p>
        </p:txBody>
      </p:sp>
      <p:sp>
        <p:nvSpPr>
          <p:cNvPr id="128003" name="Title 2"/>
          <p:cNvSpPr>
            <a:spLocks noGrp="1"/>
          </p:cNvSpPr>
          <p:nvPr>
            <p:ph type="title"/>
          </p:nvPr>
        </p:nvSpPr>
        <p:spPr>
          <a:xfrm>
            <a:off x="1692275" y="274638"/>
            <a:ext cx="7127875" cy="1143000"/>
          </a:xfrm>
          <a:ln>
            <a:miter lim="800000"/>
            <a:headEnd/>
            <a:tailEnd/>
          </a:ln>
        </p:spPr>
        <p:txBody>
          <a:bodyPr/>
          <a:lstStyle/>
          <a:p>
            <a:pPr>
              <a:lnSpc>
                <a:spcPts val="3900"/>
              </a:lnSpc>
            </a:pPr>
            <a:r>
              <a:rPr lang="en-US" altLang="en-US" dirty="0" smtClean="0">
                <a:latin typeface="Calibri"/>
                <a:cs typeface="Calibri"/>
              </a:rPr>
              <a:t>Where Does Progress Monitoring Fit In?</a:t>
            </a:r>
          </a:p>
        </p:txBody>
      </p:sp>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62</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187773806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1692275" y="274638"/>
            <a:ext cx="6994525" cy="1354162"/>
          </a:xfrm>
          <a:ln>
            <a:miter lim="800000"/>
            <a:headEnd/>
            <a:tailEnd/>
          </a:ln>
        </p:spPr>
        <p:txBody>
          <a:bodyPr/>
          <a:lstStyle/>
          <a:p>
            <a:pPr>
              <a:lnSpc>
                <a:spcPts val="4000"/>
              </a:lnSpc>
            </a:pPr>
            <a:r>
              <a:rPr lang="en-US" altLang="en-US" dirty="0" smtClean="0">
                <a:latin typeface="Calibri"/>
                <a:cs typeface="Calibri"/>
              </a:rPr>
              <a:t>Why Implement </a:t>
            </a:r>
            <a:br>
              <a:rPr lang="en-US" altLang="en-US" dirty="0" smtClean="0">
                <a:latin typeface="Calibri"/>
                <a:cs typeface="Calibri"/>
              </a:rPr>
            </a:br>
            <a:r>
              <a:rPr lang="en-US" altLang="en-US" dirty="0" smtClean="0">
                <a:latin typeface="Calibri"/>
                <a:cs typeface="Calibri"/>
              </a:rPr>
              <a:t>Progress Monitoring?</a:t>
            </a:r>
          </a:p>
        </p:txBody>
      </p:sp>
      <p:graphicFrame>
        <p:nvGraphicFramePr>
          <p:cNvPr id="5" name="Diagram 4" descr="A converging radial diagram with four rectangles pointing toward a central circle which states - Data allow us to.  The four rectangles are - Estimate rates of improvement over time, Compare the efficacy of different forms of instruction,&#10;Identify students who are not demonstrating adequate progress, and Determine when an instructional change is needed&#10;"/>
          <p:cNvGraphicFramePr/>
          <p:nvPr>
            <p:extLst>
              <p:ext uri="{D42A27DB-BD31-4B8C-83A1-F6EECF244321}">
                <p14:modId xmlns:p14="http://schemas.microsoft.com/office/powerpoint/2010/main" val="1080505552"/>
              </p:ext>
            </p:extLst>
          </p:nvPr>
        </p:nvGraphicFramePr>
        <p:xfrm>
          <a:off x="1619672" y="1772816"/>
          <a:ext cx="7128792" cy="3672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63</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33503619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2"/>
          <p:cNvSpPr>
            <a:spLocks noGrp="1"/>
          </p:cNvSpPr>
          <p:nvPr>
            <p:ph type="title"/>
          </p:nvPr>
        </p:nvSpPr>
        <p:spPr>
          <a:ln>
            <a:miter lim="800000"/>
            <a:headEnd/>
            <a:tailEnd/>
          </a:ln>
        </p:spPr>
        <p:txBody>
          <a:bodyPr/>
          <a:lstStyle/>
          <a:p>
            <a:r>
              <a:rPr lang="en-US" altLang="en-US" dirty="0" smtClean="0">
                <a:solidFill>
                  <a:srgbClr val="025198"/>
                </a:solidFill>
                <a:latin typeface="Calibri"/>
                <a:cs typeface="Calibri"/>
              </a:rPr>
              <a:t>Progress Monitoring</a:t>
            </a:r>
          </a:p>
        </p:txBody>
      </p:sp>
      <p:sp>
        <p:nvSpPr>
          <p:cNvPr id="2" name="Content Placeholder 1"/>
          <p:cNvSpPr>
            <a:spLocks noGrp="1"/>
          </p:cNvSpPr>
          <p:nvPr>
            <p:ph idx="1"/>
          </p:nvPr>
        </p:nvSpPr>
        <p:spPr>
          <a:xfrm>
            <a:off x="1692275" y="1600200"/>
            <a:ext cx="6984777" cy="4421088"/>
          </a:xfrm>
        </p:spPr>
        <p:txBody>
          <a:bodyPr/>
          <a:lstStyle/>
          <a:p>
            <a:pPr>
              <a:buFont typeface="Arial"/>
              <a:buChar char="•"/>
              <a:defRPr/>
            </a:pPr>
            <a:r>
              <a:rPr lang="en-US" sz="2000" dirty="0" smtClean="0">
                <a:solidFill>
                  <a:srgbClr val="0070C0"/>
                </a:solidFill>
                <a:latin typeface="Calibri"/>
                <a:cs typeface="Calibri"/>
              </a:rPr>
              <a:t>Teachers continuously </a:t>
            </a:r>
            <a:r>
              <a:rPr lang="en-US" sz="2000" dirty="0">
                <a:solidFill>
                  <a:srgbClr val="0070C0"/>
                </a:solidFill>
                <a:latin typeface="Calibri"/>
                <a:cs typeface="Calibri"/>
              </a:rPr>
              <a:t>monitor progress based on </a:t>
            </a:r>
            <a:r>
              <a:rPr lang="en-US" sz="2000" dirty="0" smtClean="0">
                <a:solidFill>
                  <a:srgbClr val="0070C0"/>
                </a:solidFill>
                <a:latin typeface="Calibri"/>
                <a:cs typeface="Calibri"/>
              </a:rPr>
              <a:t>established learning </a:t>
            </a:r>
            <a:r>
              <a:rPr lang="en-US" sz="2000" dirty="0">
                <a:solidFill>
                  <a:srgbClr val="0070C0"/>
                </a:solidFill>
                <a:latin typeface="Calibri"/>
                <a:cs typeface="Calibri"/>
              </a:rPr>
              <a:t>trajectories indicated by the goal </a:t>
            </a:r>
            <a:r>
              <a:rPr lang="en-US" sz="2000" dirty="0" smtClean="0">
                <a:solidFill>
                  <a:srgbClr val="0070C0"/>
                </a:solidFill>
                <a:latin typeface="Calibri"/>
                <a:cs typeface="Calibri"/>
              </a:rPr>
              <a:t>line.</a:t>
            </a:r>
          </a:p>
          <a:p>
            <a:pPr>
              <a:buFont typeface="Arial"/>
              <a:buChar char="•"/>
              <a:defRPr/>
            </a:pPr>
            <a:r>
              <a:rPr lang="en-US" sz="2000" dirty="0" smtClean="0">
                <a:solidFill>
                  <a:srgbClr val="0070C0"/>
                </a:solidFill>
                <a:latin typeface="Calibri"/>
                <a:cs typeface="Calibri"/>
              </a:rPr>
              <a:t>Progress monitoring: </a:t>
            </a:r>
          </a:p>
          <a:p>
            <a:pPr lvl="1">
              <a:buFont typeface="Courier New"/>
              <a:buChar char="o"/>
              <a:defRPr/>
            </a:pPr>
            <a:r>
              <a:rPr lang="en-US" sz="2000" dirty="0" smtClean="0">
                <a:solidFill>
                  <a:srgbClr val="0070C0"/>
                </a:solidFill>
                <a:latin typeface="Calibri"/>
                <a:cs typeface="Calibri"/>
              </a:rPr>
              <a:t>Is diagnostic.</a:t>
            </a:r>
          </a:p>
          <a:p>
            <a:pPr lvl="1">
              <a:buFont typeface="Courier New"/>
              <a:buChar char="o"/>
              <a:defRPr/>
            </a:pPr>
            <a:r>
              <a:rPr lang="en-US" sz="2000" dirty="0" smtClean="0">
                <a:solidFill>
                  <a:srgbClr val="0070C0"/>
                </a:solidFill>
                <a:latin typeface="Calibri"/>
                <a:cs typeface="Calibri"/>
              </a:rPr>
              <a:t>Matches instruction </a:t>
            </a:r>
            <a:r>
              <a:rPr lang="en-US" sz="2000" dirty="0">
                <a:solidFill>
                  <a:srgbClr val="0070C0"/>
                </a:solidFill>
                <a:latin typeface="Calibri"/>
                <a:cs typeface="Calibri"/>
              </a:rPr>
              <a:t>to </a:t>
            </a:r>
            <a:r>
              <a:rPr lang="en-US" sz="2000" dirty="0" smtClean="0">
                <a:solidFill>
                  <a:srgbClr val="0070C0"/>
                </a:solidFill>
                <a:latin typeface="Calibri"/>
                <a:cs typeface="Calibri"/>
              </a:rPr>
              <a:t>need.</a:t>
            </a:r>
          </a:p>
          <a:p>
            <a:pPr lvl="1">
              <a:buFont typeface="Courier New"/>
              <a:buChar char="o"/>
              <a:defRPr/>
            </a:pPr>
            <a:r>
              <a:rPr lang="en-US" sz="2000" dirty="0" smtClean="0">
                <a:solidFill>
                  <a:srgbClr val="0070C0"/>
                </a:solidFill>
                <a:latin typeface="Calibri"/>
                <a:cs typeface="Calibri"/>
              </a:rPr>
              <a:t>Informs </a:t>
            </a:r>
            <a:r>
              <a:rPr lang="en-US" sz="2000" dirty="0">
                <a:solidFill>
                  <a:srgbClr val="0070C0"/>
                </a:solidFill>
                <a:latin typeface="Calibri"/>
                <a:cs typeface="Calibri"/>
              </a:rPr>
              <a:t>individualized </a:t>
            </a:r>
            <a:r>
              <a:rPr lang="en-US" sz="2000" dirty="0" smtClean="0">
                <a:solidFill>
                  <a:srgbClr val="0070C0"/>
                </a:solidFill>
                <a:latin typeface="Calibri"/>
                <a:cs typeface="Calibri"/>
              </a:rPr>
              <a:t/>
            </a:r>
            <a:br>
              <a:rPr lang="en-US" sz="2000" dirty="0" smtClean="0">
                <a:solidFill>
                  <a:srgbClr val="0070C0"/>
                </a:solidFill>
                <a:latin typeface="Calibri"/>
                <a:cs typeface="Calibri"/>
              </a:rPr>
            </a:br>
            <a:r>
              <a:rPr lang="en-US" sz="2000" dirty="0" smtClean="0">
                <a:solidFill>
                  <a:srgbClr val="0070C0"/>
                </a:solidFill>
                <a:latin typeface="Calibri"/>
                <a:cs typeface="Calibri"/>
              </a:rPr>
              <a:t>instructional planning.</a:t>
            </a:r>
            <a:endParaRPr lang="en-US" sz="2000" dirty="0">
              <a:solidFill>
                <a:srgbClr val="0070C0"/>
              </a:solidFill>
              <a:latin typeface="Calibri"/>
              <a:cs typeface="Calibri"/>
            </a:endParaRPr>
          </a:p>
        </p:txBody>
      </p:sp>
      <p:grpSp>
        <p:nvGrpSpPr>
          <p:cNvPr id="4" name="Group 3"/>
          <p:cNvGrpSpPr/>
          <p:nvPr/>
        </p:nvGrpSpPr>
        <p:grpSpPr>
          <a:xfrm>
            <a:off x="5455528" y="3545723"/>
            <a:ext cx="3312964" cy="1944216"/>
            <a:chOff x="5364088" y="3356992"/>
            <a:chExt cx="3312964" cy="1944216"/>
          </a:xfrm>
        </p:grpSpPr>
        <p:sp>
          <p:nvSpPr>
            <p:cNvPr id="5" name="Oval 4"/>
            <p:cNvSpPr/>
            <p:nvPr/>
          </p:nvSpPr>
          <p:spPr>
            <a:xfrm>
              <a:off x="5364088" y="3356992"/>
              <a:ext cx="3312964" cy="1944216"/>
            </a:xfrm>
            <a:prstGeom prst="ellips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0053" name="TextBox 5"/>
            <p:cNvSpPr txBox="1">
              <a:spLocks noChangeArrowheads="1"/>
            </p:cNvSpPr>
            <p:nvPr/>
          </p:nvSpPr>
          <p:spPr bwMode="auto">
            <a:xfrm>
              <a:off x="5652120" y="3789040"/>
              <a:ext cx="273630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1400" dirty="0" smtClean="0">
                  <a:solidFill>
                    <a:schemeClr val="tx1"/>
                  </a:solidFill>
                  <a:latin typeface="Calibri"/>
                  <a:cs typeface="Calibri"/>
                </a:rPr>
                <a:t>Evidence-based intense interventions work for many students. Monitor progress to determine if the plan is working for </a:t>
              </a:r>
              <a:r>
                <a:rPr lang="en-US" altLang="en-US" sz="1400" i="1" dirty="0" smtClean="0">
                  <a:solidFill>
                    <a:schemeClr val="tx1"/>
                  </a:solidFill>
                  <a:latin typeface="Calibri"/>
                  <a:cs typeface="Calibri"/>
                </a:rPr>
                <a:t>this</a:t>
              </a:r>
              <a:r>
                <a:rPr lang="en-US" altLang="en-US" sz="1400" dirty="0" smtClean="0">
                  <a:solidFill>
                    <a:schemeClr val="tx1"/>
                  </a:solidFill>
                  <a:latin typeface="Calibri"/>
                  <a:cs typeface="Calibri"/>
                </a:rPr>
                <a:t> student.</a:t>
              </a:r>
              <a:endParaRPr lang="en-US" altLang="en-US" sz="1400" dirty="0">
                <a:solidFill>
                  <a:schemeClr val="tx1"/>
                </a:solidFill>
                <a:latin typeface="Calibri"/>
                <a:cs typeface="Calibri"/>
              </a:endParaRPr>
            </a:p>
          </p:txBody>
        </p:sp>
      </p:grpSp>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64</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9" name="TextBox 8"/>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136389685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1692275" y="274638"/>
            <a:ext cx="6994525" cy="1426170"/>
          </a:xfrm>
          <a:ln>
            <a:miter lim="800000"/>
            <a:headEnd/>
            <a:tailEnd/>
          </a:ln>
        </p:spPr>
        <p:txBody>
          <a:bodyPr/>
          <a:lstStyle/>
          <a:p>
            <a:r>
              <a:rPr lang="en-US" altLang="en-US" dirty="0" smtClean="0">
                <a:latin typeface="Calibri"/>
                <a:cs typeface="Calibri"/>
              </a:rPr>
              <a:t>Monitoring </a:t>
            </a:r>
            <a:br>
              <a:rPr lang="en-US" altLang="en-US" dirty="0" smtClean="0">
                <a:latin typeface="Calibri"/>
                <a:cs typeface="Calibri"/>
              </a:rPr>
            </a:br>
            <a:r>
              <a:rPr lang="en-US" altLang="en-US" dirty="0" smtClean="0">
                <a:latin typeface="Calibri"/>
                <a:cs typeface="Calibri"/>
              </a:rPr>
              <a:t>English Language Learners</a:t>
            </a:r>
          </a:p>
        </p:txBody>
      </p:sp>
      <p:sp>
        <p:nvSpPr>
          <p:cNvPr id="3" name="Content Placeholder 2"/>
          <p:cNvSpPr>
            <a:spLocks noGrp="1"/>
          </p:cNvSpPr>
          <p:nvPr>
            <p:ph idx="1"/>
          </p:nvPr>
        </p:nvSpPr>
        <p:spPr>
          <a:xfrm>
            <a:off x="1691680" y="1787624"/>
            <a:ext cx="6995120" cy="3657600"/>
          </a:xfrm>
        </p:spPr>
        <p:txBody>
          <a:bodyPr/>
          <a:lstStyle/>
          <a:p>
            <a:pPr>
              <a:buFont typeface="Arial"/>
              <a:buChar char="•"/>
              <a:defRPr/>
            </a:pPr>
            <a:r>
              <a:rPr lang="en-US" sz="2400" dirty="0" smtClean="0">
                <a:solidFill>
                  <a:srgbClr val="0070C0"/>
                </a:solidFill>
                <a:latin typeface="Calibri"/>
                <a:cs typeface="Calibri"/>
              </a:rPr>
              <a:t>Progress-monitoring </a:t>
            </a:r>
            <a:r>
              <a:rPr lang="en-US" sz="2400" dirty="0">
                <a:solidFill>
                  <a:srgbClr val="0070C0"/>
                </a:solidFill>
                <a:latin typeface="Calibri"/>
                <a:cs typeface="Calibri"/>
              </a:rPr>
              <a:t>data </a:t>
            </a:r>
            <a:r>
              <a:rPr lang="en-US" sz="2400" dirty="0" smtClean="0">
                <a:solidFill>
                  <a:srgbClr val="0070C0"/>
                </a:solidFill>
                <a:latin typeface="Calibri"/>
                <a:cs typeface="Calibri"/>
              </a:rPr>
              <a:t>should be collected more </a:t>
            </a:r>
            <a:r>
              <a:rPr lang="en-US" sz="2400" dirty="0">
                <a:solidFill>
                  <a:srgbClr val="0070C0"/>
                </a:solidFill>
                <a:latin typeface="Calibri"/>
                <a:cs typeface="Calibri"/>
              </a:rPr>
              <a:t>often than screening </a:t>
            </a:r>
            <a:r>
              <a:rPr lang="en-US" sz="2400" dirty="0" smtClean="0">
                <a:solidFill>
                  <a:srgbClr val="0070C0"/>
                </a:solidFill>
                <a:latin typeface="Calibri"/>
                <a:cs typeface="Calibri"/>
              </a:rPr>
              <a:t>data. (It is recommended that screening data is collected </a:t>
            </a:r>
            <a:r>
              <a:rPr lang="en-US" sz="2400" dirty="0">
                <a:solidFill>
                  <a:srgbClr val="0070C0"/>
                </a:solidFill>
                <a:latin typeface="Calibri"/>
                <a:cs typeface="Calibri"/>
              </a:rPr>
              <a:t>three times a year</a:t>
            </a:r>
            <a:r>
              <a:rPr lang="en-US" sz="2400" dirty="0" smtClean="0">
                <a:solidFill>
                  <a:srgbClr val="0070C0"/>
                </a:solidFill>
                <a:latin typeface="Calibri"/>
                <a:cs typeface="Calibri"/>
              </a:rPr>
              <a:t>.) </a:t>
            </a:r>
            <a:endParaRPr lang="en-US" sz="2400" dirty="0">
              <a:solidFill>
                <a:srgbClr val="0070C0"/>
              </a:solidFill>
              <a:latin typeface="Calibri"/>
              <a:cs typeface="Calibri"/>
            </a:endParaRPr>
          </a:p>
          <a:p>
            <a:pPr>
              <a:buFont typeface="Arial"/>
              <a:buChar char="•"/>
              <a:defRPr/>
            </a:pPr>
            <a:r>
              <a:rPr lang="en-US" sz="2400" dirty="0">
                <a:solidFill>
                  <a:srgbClr val="0070C0"/>
                </a:solidFill>
                <a:latin typeface="Calibri"/>
                <a:cs typeface="Calibri"/>
              </a:rPr>
              <a:t>The severity of the problem should dictate how often progress is monitored.</a:t>
            </a:r>
          </a:p>
          <a:p>
            <a:pPr>
              <a:buFont typeface="Arial"/>
              <a:buChar char="•"/>
              <a:defRPr/>
            </a:pPr>
            <a:r>
              <a:rPr lang="en-US" sz="2400" dirty="0">
                <a:solidFill>
                  <a:srgbClr val="0070C0"/>
                </a:solidFill>
                <a:latin typeface="Calibri"/>
                <a:cs typeface="Calibri"/>
              </a:rPr>
              <a:t>Students at high risk should be monitored more often</a:t>
            </a:r>
            <a:r>
              <a:rPr lang="en-US" sz="2400" dirty="0" smtClean="0">
                <a:solidFill>
                  <a:srgbClr val="0070C0"/>
                </a:solidFill>
                <a:latin typeface="Calibri"/>
                <a:cs typeface="Calibri"/>
              </a:rPr>
              <a:t>.</a:t>
            </a:r>
            <a:endParaRPr lang="en-US" sz="2400" dirty="0">
              <a:solidFill>
                <a:srgbClr val="0070C0"/>
              </a:solidFill>
              <a:latin typeface="Calibri"/>
              <a:cs typeface="Calibri"/>
            </a:endParaRPr>
          </a:p>
        </p:txBody>
      </p:sp>
      <p:sp>
        <p:nvSpPr>
          <p:cNvPr id="131076" name="Slide Number Placeholder 3"/>
          <p:cNvSpPr>
            <a:spLocks noGrp="1"/>
          </p:cNvSpPr>
          <p:nvPr>
            <p:ph type="sldNum" sz="quarter" idx="12"/>
          </p:nvPr>
        </p:nvSpPr>
        <p:spPr bwMode="auto">
          <a:xfrm>
            <a:off x="28575"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fld id="{28946C99-3A81-48BF-9028-665D951C425F}" type="slidenum">
              <a:rPr lang="en-US" altLang="en-US" sz="1800" smtClean="0">
                <a:solidFill>
                  <a:schemeClr val="tx1"/>
                </a:solidFill>
              </a:rPr>
              <a:pPr/>
              <a:t>65</a:t>
            </a:fld>
            <a:endParaRPr lang="en-US" altLang="en-US" sz="1800" dirty="0" smtClean="0">
              <a:solidFill>
                <a:schemeClr val="tx1"/>
              </a:solidFill>
            </a:endParaRPr>
          </a:p>
        </p:txBody>
      </p:sp>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65</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6" name="TextBox 5"/>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Center on Response to Intervention, 2014</a:t>
            </a:r>
            <a:endParaRPr lang="da-DK" sz="1200" dirty="0" smtClean="0">
              <a:solidFill>
                <a:srgbClr val="000000"/>
              </a:solidFill>
              <a:latin typeface="Calibri"/>
              <a:cs typeface="Calibri"/>
            </a:endParaRPr>
          </a:p>
        </p:txBody>
      </p:sp>
    </p:spTree>
    <p:extLst>
      <p:ext uri="{BB962C8B-B14F-4D97-AF65-F5344CB8AC3E}">
        <p14:creationId xmlns:p14="http://schemas.microsoft.com/office/powerpoint/2010/main" val="88200723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1692275" y="274638"/>
            <a:ext cx="6994525" cy="1426170"/>
          </a:xfrm>
          <a:ln>
            <a:miter lim="800000"/>
            <a:headEnd/>
            <a:tailEnd/>
          </a:ln>
        </p:spPr>
        <p:txBody>
          <a:bodyPr/>
          <a:lstStyle/>
          <a:p>
            <a:r>
              <a:rPr lang="en-US" altLang="en-US" dirty="0" smtClean="0">
                <a:latin typeface="Calibri"/>
                <a:cs typeface="Calibri"/>
              </a:rPr>
              <a:t>Monitoring </a:t>
            </a:r>
            <a:br>
              <a:rPr lang="en-US" altLang="en-US" dirty="0" smtClean="0">
                <a:latin typeface="Calibri"/>
                <a:cs typeface="Calibri"/>
              </a:rPr>
            </a:br>
            <a:r>
              <a:rPr lang="en-US" altLang="en-US" dirty="0" smtClean="0">
                <a:latin typeface="Calibri"/>
                <a:cs typeface="Calibri"/>
              </a:rPr>
              <a:t>English Language Learners</a:t>
            </a:r>
          </a:p>
        </p:txBody>
      </p:sp>
      <p:sp>
        <p:nvSpPr>
          <p:cNvPr id="3" name="Content Placeholder 2"/>
          <p:cNvSpPr>
            <a:spLocks noGrp="1"/>
          </p:cNvSpPr>
          <p:nvPr>
            <p:ph idx="1"/>
          </p:nvPr>
        </p:nvSpPr>
        <p:spPr>
          <a:xfrm>
            <a:off x="1691680" y="1744191"/>
            <a:ext cx="6994525" cy="3629025"/>
          </a:xfrm>
        </p:spPr>
        <p:txBody>
          <a:bodyPr/>
          <a:lstStyle/>
          <a:p>
            <a:pPr>
              <a:buFont typeface="Arial"/>
              <a:buChar char="•"/>
              <a:defRPr/>
            </a:pPr>
            <a:r>
              <a:rPr lang="en-US" sz="2400" dirty="0" smtClean="0">
                <a:solidFill>
                  <a:srgbClr val="0070C0"/>
                </a:solidFill>
                <a:latin typeface="Calibri"/>
                <a:cs typeface="Calibri"/>
              </a:rPr>
              <a:t>Monitor progress in all languages of instruction.</a:t>
            </a:r>
          </a:p>
          <a:p>
            <a:pPr>
              <a:buFont typeface="Arial"/>
              <a:buChar char="•"/>
              <a:defRPr/>
            </a:pPr>
            <a:r>
              <a:rPr lang="en-US" sz="2400" dirty="0" smtClean="0">
                <a:solidFill>
                  <a:srgbClr val="0070C0"/>
                </a:solidFill>
                <a:latin typeface="Calibri"/>
                <a:cs typeface="Calibri"/>
              </a:rPr>
              <a:t>Set rigorous goals that support acquisition of grade-level standards.</a:t>
            </a:r>
          </a:p>
          <a:p>
            <a:pPr>
              <a:buFont typeface="Arial"/>
              <a:buChar char="•"/>
              <a:defRPr/>
            </a:pPr>
            <a:r>
              <a:rPr lang="en-US" sz="2400" dirty="0" smtClean="0">
                <a:solidFill>
                  <a:srgbClr val="0070C0"/>
                </a:solidFill>
                <a:latin typeface="Calibri"/>
                <a:cs typeface="Calibri"/>
              </a:rPr>
              <a:t>Frequently evaluate growth. </a:t>
            </a:r>
          </a:p>
          <a:p>
            <a:pPr>
              <a:buFont typeface="Arial"/>
              <a:buChar char="•"/>
              <a:defRPr/>
            </a:pPr>
            <a:r>
              <a:rPr lang="en-US" sz="2400" dirty="0" smtClean="0">
                <a:solidFill>
                  <a:srgbClr val="0070C0"/>
                </a:solidFill>
                <a:latin typeface="Calibri"/>
                <a:cs typeface="Calibri"/>
              </a:rPr>
              <a:t>Increase the intensity of instruction when growth is not within the expected limits.</a:t>
            </a:r>
          </a:p>
        </p:txBody>
      </p:sp>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66</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Center on Response to Intervention, 2014</a:t>
            </a:r>
            <a:endParaRPr lang="da-DK" sz="1200" dirty="0" smtClean="0">
              <a:solidFill>
                <a:srgbClr val="000000"/>
              </a:solidFill>
              <a:latin typeface="Calibri"/>
              <a:cs typeface="Calibri"/>
            </a:endParaRPr>
          </a:p>
        </p:txBody>
      </p:sp>
    </p:spTree>
    <p:extLst>
      <p:ext uri="{BB962C8B-B14F-4D97-AF65-F5344CB8AC3E}">
        <p14:creationId xmlns:p14="http://schemas.microsoft.com/office/powerpoint/2010/main" val="183837415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1692275" y="274638"/>
            <a:ext cx="6994525" cy="1426170"/>
          </a:xfrm>
          <a:ln>
            <a:miter lim="800000"/>
            <a:headEnd/>
            <a:tailEnd/>
          </a:ln>
        </p:spPr>
        <p:txBody>
          <a:bodyPr/>
          <a:lstStyle/>
          <a:p>
            <a:r>
              <a:rPr lang="en-US" altLang="en-US" dirty="0" smtClean="0">
                <a:latin typeface="Calibri"/>
                <a:cs typeface="Calibri"/>
              </a:rPr>
              <a:t>Monitoring </a:t>
            </a:r>
            <a:br>
              <a:rPr lang="en-US" altLang="en-US" dirty="0" smtClean="0">
                <a:latin typeface="Calibri"/>
                <a:cs typeface="Calibri"/>
              </a:rPr>
            </a:br>
            <a:r>
              <a:rPr lang="en-US" altLang="en-US" dirty="0" smtClean="0">
                <a:latin typeface="Calibri"/>
                <a:cs typeface="Calibri"/>
              </a:rPr>
              <a:t>English Language Learners</a:t>
            </a:r>
          </a:p>
        </p:txBody>
      </p:sp>
      <p:sp>
        <p:nvSpPr>
          <p:cNvPr id="3" name="Content Placeholder 2"/>
          <p:cNvSpPr>
            <a:spLocks noGrp="1"/>
          </p:cNvSpPr>
          <p:nvPr>
            <p:ph idx="1"/>
          </p:nvPr>
        </p:nvSpPr>
        <p:spPr>
          <a:xfrm>
            <a:off x="1692275" y="1888207"/>
            <a:ext cx="6994525" cy="3629025"/>
          </a:xfrm>
        </p:spPr>
        <p:txBody>
          <a:bodyPr/>
          <a:lstStyle/>
          <a:p>
            <a:pPr>
              <a:buFont typeface="Arial"/>
              <a:buChar char="•"/>
              <a:defRPr/>
            </a:pPr>
            <a:r>
              <a:rPr lang="en-US" sz="2400" dirty="0" smtClean="0">
                <a:solidFill>
                  <a:srgbClr val="0070C0"/>
                </a:solidFill>
                <a:latin typeface="Calibri"/>
                <a:cs typeface="Calibri"/>
              </a:rPr>
              <a:t>Evaluate growth compared to true peers to determine whether instruction is effective.</a:t>
            </a:r>
          </a:p>
          <a:p>
            <a:pPr>
              <a:buFont typeface="Arial"/>
              <a:buChar char="•"/>
              <a:defRPr/>
            </a:pPr>
            <a:r>
              <a:rPr lang="en-US" sz="2400" dirty="0" smtClean="0">
                <a:solidFill>
                  <a:srgbClr val="0070C0"/>
                </a:solidFill>
                <a:latin typeface="Calibri"/>
                <a:cs typeface="Calibri"/>
              </a:rPr>
              <a:t>Compare progress between ELLs and non-ELLs using the same intervention in order to adjust the instructional program. </a:t>
            </a:r>
          </a:p>
          <a:p>
            <a:pPr>
              <a:defRPr/>
            </a:pPr>
            <a:endParaRPr lang="en-US" dirty="0">
              <a:latin typeface="Calibri"/>
              <a:cs typeface="Calibri"/>
            </a:endParaRPr>
          </a:p>
        </p:txBody>
      </p:sp>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67</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6" name="TextBox 5"/>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Center on Response to Intervention, 2014</a:t>
            </a:r>
            <a:endParaRPr lang="da-DK" sz="1200" dirty="0" smtClean="0">
              <a:solidFill>
                <a:srgbClr val="000000"/>
              </a:solidFill>
              <a:latin typeface="Calibri"/>
              <a:cs typeface="Calibri"/>
            </a:endParaRPr>
          </a:p>
        </p:txBody>
      </p:sp>
    </p:spTree>
    <p:extLst>
      <p:ext uri="{BB962C8B-B14F-4D97-AF65-F5344CB8AC3E}">
        <p14:creationId xmlns:p14="http://schemas.microsoft.com/office/powerpoint/2010/main" val="310626608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ln>
            <a:miter lim="800000"/>
            <a:headEnd/>
            <a:tailEnd/>
          </a:ln>
        </p:spPr>
        <p:txBody>
          <a:bodyPr/>
          <a:lstStyle/>
          <a:p>
            <a:r>
              <a:rPr lang="en-US" altLang="en-US" dirty="0" smtClean="0">
                <a:latin typeface="Calibri"/>
                <a:cs typeface="Calibri"/>
              </a:rPr>
              <a:t/>
            </a:r>
            <a:br>
              <a:rPr lang="en-US" altLang="en-US" dirty="0" smtClean="0">
                <a:latin typeface="Calibri"/>
                <a:cs typeface="Calibri"/>
              </a:rPr>
            </a:br>
            <a:r>
              <a:rPr lang="en-US" altLang="en-US" dirty="0" smtClean="0">
                <a:latin typeface="Calibri"/>
                <a:cs typeface="Calibri"/>
              </a:rPr>
              <a:t>True Peers </a:t>
            </a:r>
            <a:br>
              <a:rPr lang="en-US" altLang="en-US" dirty="0" smtClean="0">
                <a:latin typeface="Calibri"/>
                <a:cs typeface="Calibri"/>
              </a:rPr>
            </a:br>
            <a:endParaRPr lang="en-US" altLang="en-US" dirty="0" smtClean="0">
              <a:latin typeface="Calibri"/>
              <a:cs typeface="Calibri"/>
            </a:endParaRPr>
          </a:p>
        </p:txBody>
      </p:sp>
      <p:sp>
        <p:nvSpPr>
          <p:cNvPr id="3" name="Content Placeholder 2"/>
          <p:cNvSpPr>
            <a:spLocks noGrp="1"/>
          </p:cNvSpPr>
          <p:nvPr>
            <p:ph idx="1"/>
          </p:nvPr>
        </p:nvSpPr>
        <p:spPr/>
        <p:txBody>
          <a:bodyPr/>
          <a:lstStyle/>
          <a:p>
            <a:pPr marL="0" indent="0">
              <a:buNone/>
              <a:defRPr/>
            </a:pPr>
            <a:r>
              <a:rPr lang="en-US" sz="2400" dirty="0" smtClean="0">
                <a:solidFill>
                  <a:schemeClr val="tx1"/>
                </a:solidFill>
                <a:latin typeface="Calibri"/>
                <a:cs typeface="Calibri"/>
              </a:rPr>
              <a:t>True peers </a:t>
            </a:r>
            <a:r>
              <a:rPr lang="en-US" sz="2400" dirty="0">
                <a:solidFill>
                  <a:schemeClr val="tx1"/>
                </a:solidFill>
                <a:latin typeface="Calibri"/>
                <a:cs typeface="Calibri"/>
              </a:rPr>
              <a:t>are students with similar characteristics, including the following</a:t>
            </a:r>
            <a:r>
              <a:rPr lang="en-US" sz="2400" dirty="0" smtClean="0">
                <a:solidFill>
                  <a:schemeClr val="tx1"/>
                </a:solidFill>
                <a:latin typeface="Calibri"/>
                <a:cs typeface="Calibri"/>
              </a:rPr>
              <a:t>:</a:t>
            </a:r>
          </a:p>
          <a:p>
            <a:pPr marL="687387" lvl="1" indent="-342900" defTabSz="746125">
              <a:buFont typeface="Arial"/>
              <a:buChar char="•"/>
              <a:defRPr/>
            </a:pPr>
            <a:r>
              <a:rPr lang="en-US" altLang="en-US" sz="2400" dirty="0">
                <a:solidFill>
                  <a:srgbClr val="0070C0"/>
                </a:solidFill>
                <a:latin typeface="Calibri"/>
                <a:ea typeface="Arial" pitchFamily="34" charset="0"/>
                <a:cs typeface="Calibri"/>
              </a:rPr>
              <a:t>Language </a:t>
            </a:r>
            <a:r>
              <a:rPr lang="en-US" altLang="en-US" sz="2400" dirty="0" smtClean="0">
                <a:solidFill>
                  <a:srgbClr val="0070C0"/>
                </a:solidFill>
                <a:latin typeface="Calibri"/>
                <a:ea typeface="Arial" pitchFamily="34" charset="0"/>
                <a:cs typeface="Calibri"/>
              </a:rPr>
              <a:t>proficiency.</a:t>
            </a:r>
            <a:endParaRPr lang="en-US" altLang="en-US" sz="2400" dirty="0">
              <a:solidFill>
                <a:srgbClr val="0070C0"/>
              </a:solidFill>
              <a:latin typeface="Calibri"/>
              <a:ea typeface="Arial" pitchFamily="34" charset="0"/>
              <a:cs typeface="Calibri"/>
            </a:endParaRPr>
          </a:p>
          <a:p>
            <a:pPr marL="687387" lvl="1" indent="-342900" defTabSz="746125">
              <a:buFont typeface="Arial"/>
              <a:buChar char="•"/>
              <a:defRPr/>
            </a:pPr>
            <a:r>
              <a:rPr lang="en-US" altLang="en-US" sz="2400" dirty="0">
                <a:solidFill>
                  <a:srgbClr val="0070C0"/>
                </a:solidFill>
                <a:latin typeface="Calibri"/>
                <a:ea typeface="Arial" pitchFamily="34" charset="0"/>
                <a:cs typeface="Calibri"/>
              </a:rPr>
              <a:t>Cultural and experiential </a:t>
            </a:r>
            <a:r>
              <a:rPr lang="en-US" altLang="en-US" sz="2400" dirty="0" smtClean="0">
                <a:solidFill>
                  <a:srgbClr val="0070C0"/>
                </a:solidFill>
                <a:latin typeface="Calibri"/>
                <a:ea typeface="Arial" pitchFamily="34" charset="0"/>
                <a:cs typeface="Calibri"/>
              </a:rPr>
              <a:t>backgrounds.</a:t>
            </a:r>
            <a:endParaRPr lang="en-US" altLang="en-US" sz="2400" dirty="0">
              <a:solidFill>
                <a:srgbClr val="0070C0"/>
              </a:solidFill>
              <a:latin typeface="Calibri"/>
              <a:ea typeface="Arial" pitchFamily="34" charset="0"/>
              <a:cs typeface="Calibri"/>
            </a:endParaRPr>
          </a:p>
        </p:txBody>
      </p:sp>
      <p:sp>
        <p:nvSpPr>
          <p:cNvPr id="134148" name="Slide Number Placeholder 3"/>
          <p:cNvSpPr>
            <a:spLocks noGrp="1"/>
          </p:cNvSpPr>
          <p:nvPr>
            <p:ph type="sldNum" sz="quarter" idx="12"/>
          </p:nvPr>
        </p:nvSpPr>
        <p:spPr bwMode="auto">
          <a:xfrm>
            <a:off x="28575"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fld id="{F28408D2-CC63-416D-AE8E-EC383231ABE6}" type="slidenum">
              <a:rPr lang="en-US" altLang="en-US" sz="1800" smtClean="0">
                <a:solidFill>
                  <a:schemeClr val="tx1"/>
                </a:solidFill>
              </a:rPr>
              <a:pPr/>
              <a:t>68</a:t>
            </a:fld>
            <a:endParaRPr lang="en-US" altLang="en-US" sz="1800" dirty="0" smtClean="0">
              <a:solidFill>
                <a:schemeClr val="tx1"/>
              </a:solidFill>
            </a:endParaRPr>
          </a:p>
        </p:txBody>
      </p:sp>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68</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Center on Response to Intervention, 2014</a:t>
            </a:r>
            <a:endParaRPr lang="da-DK" sz="1200" dirty="0" smtClean="0">
              <a:solidFill>
                <a:srgbClr val="000000"/>
              </a:solidFill>
              <a:latin typeface="Calibri"/>
              <a:cs typeface="Calibri"/>
            </a:endParaRPr>
          </a:p>
        </p:txBody>
      </p:sp>
    </p:spTree>
    <p:extLst>
      <p:ext uri="{BB962C8B-B14F-4D97-AF65-F5344CB8AC3E}">
        <p14:creationId xmlns:p14="http://schemas.microsoft.com/office/powerpoint/2010/main" val="18365548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ln>
            <a:miter lim="800000"/>
            <a:headEnd/>
            <a:tailEnd/>
          </a:ln>
        </p:spPr>
        <p:txBody>
          <a:bodyPr/>
          <a:lstStyle/>
          <a:p>
            <a:r>
              <a:rPr lang="en-US" altLang="en-US" dirty="0" smtClean="0">
                <a:latin typeface="Calibri"/>
                <a:cs typeface="Calibri"/>
              </a:rPr>
              <a:t>Types of Assessment</a:t>
            </a:r>
          </a:p>
        </p:txBody>
      </p:sp>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69</a:t>
            </a:fld>
            <a:endParaRPr lang="es-ES" b="1" dirty="0" smtClean="0">
              <a:solidFill>
                <a:srgbClr val="0367B3"/>
              </a:solidFill>
              <a:effectLst>
                <a:outerShdw blurRad="38100" dist="38100" dir="2700000" algn="tl">
                  <a:srgbClr val="000000">
                    <a:alpha val="43137"/>
                  </a:srgbClr>
                </a:outerShdw>
              </a:effectLst>
              <a:latin typeface="+mj-lt"/>
            </a:endParaRPr>
          </a:p>
        </p:txBody>
      </p:sp>
      <p:graphicFrame>
        <p:nvGraphicFramePr>
          <p:cNvPr id="8" name="Table 7" descr="A 4 by 3 table that shows the different types of assessment. The 3 column headings are - type, when, and why? The first type is summative, which occurs after instruction, as an assessment of learning.  Summative assessment tells us what the student has already learned. Examples include end of chapter tests, high stake tests, and final exams.  The second type is diagnostic, which occurs before instruction to identify skill strengths and weaknesses.  The third type is formative, which occurs during instruction, as an assessment for learning.  Formative assessment tells us how well students are responding to instruction."/>
          <p:cNvGraphicFramePr>
            <a:graphicFrameLocks noGrp="1"/>
          </p:cNvGraphicFramePr>
          <p:nvPr>
            <p:extLst>
              <p:ext uri="{D42A27DB-BD31-4B8C-83A1-F6EECF244321}">
                <p14:modId xmlns:p14="http://schemas.microsoft.com/office/powerpoint/2010/main" val="1435541746"/>
              </p:ext>
            </p:extLst>
          </p:nvPr>
        </p:nvGraphicFramePr>
        <p:xfrm>
          <a:off x="1691681" y="1988841"/>
          <a:ext cx="6984776" cy="2485256"/>
        </p:xfrm>
        <a:graphic>
          <a:graphicData uri="http://schemas.openxmlformats.org/drawingml/2006/table">
            <a:tbl>
              <a:tblPr firstRow="1" bandRow="1">
                <a:tableStyleId>{5C22544A-7EE6-4342-B048-85BDC9FD1C3A}</a:tableStyleId>
              </a:tblPr>
              <a:tblGrid>
                <a:gridCol w="2154301"/>
                <a:gridCol w="1882126"/>
                <a:gridCol w="2948349"/>
              </a:tblGrid>
              <a:tr h="448653">
                <a:tc>
                  <a:txBody>
                    <a:bodyPr/>
                    <a:lstStyle/>
                    <a:p>
                      <a:r>
                        <a:rPr lang="en-US" sz="1800" dirty="0" smtClean="0">
                          <a:solidFill>
                            <a:schemeClr val="bg1"/>
                          </a:solidFill>
                          <a:latin typeface="Calibri"/>
                          <a:cs typeface="Calibri"/>
                        </a:rPr>
                        <a:t>Type</a:t>
                      </a:r>
                      <a:endParaRPr lang="en-US" sz="1800" dirty="0">
                        <a:solidFill>
                          <a:schemeClr val="bg1"/>
                        </a:solidFill>
                        <a:latin typeface="Calibri"/>
                        <a:cs typeface="Calibri"/>
                      </a:endParaRPr>
                    </a:p>
                  </a:txBody>
                  <a:tcPr marL="91447" marR="91447" marT="45698" marB="45698">
                    <a:solidFill>
                      <a:srgbClr val="0070C0"/>
                    </a:solidFill>
                  </a:tcPr>
                </a:tc>
                <a:tc>
                  <a:txBody>
                    <a:bodyPr/>
                    <a:lstStyle/>
                    <a:p>
                      <a:r>
                        <a:rPr lang="en-US" sz="1800" dirty="0" smtClean="0">
                          <a:solidFill>
                            <a:schemeClr val="bg1"/>
                          </a:solidFill>
                          <a:latin typeface="Calibri"/>
                          <a:cs typeface="Calibri"/>
                        </a:rPr>
                        <a:t>When?</a:t>
                      </a:r>
                      <a:endParaRPr lang="en-US" sz="1800" dirty="0">
                        <a:solidFill>
                          <a:schemeClr val="bg1"/>
                        </a:solidFill>
                        <a:latin typeface="Calibri"/>
                        <a:cs typeface="Calibri"/>
                      </a:endParaRPr>
                    </a:p>
                  </a:txBody>
                  <a:tcPr marL="91447" marR="91447" marT="45698" marB="45698">
                    <a:solidFill>
                      <a:srgbClr val="0070C0"/>
                    </a:solidFill>
                  </a:tcPr>
                </a:tc>
                <a:tc>
                  <a:txBody>
                    <a:bodyPr/>
                    <a:lstStyle/>
                    <a:p>
                      <a:r>
                        <a:rPr lang="en-US" sz="1800" dirty="0" smtClean="0">
                          <a:solidFill>
                            <a:schemeClr val="bg1"/>
                          </a:solidFill>
                          <a:latin typeface="Calibri"/>
                          <a:cs typeface="Calibri"/>
                        </a:rPr>
                        <a:t>Why?</a:t>
                      </a:r>
                      <a:endParaRPr lang="en-US" sz="1800" dirty="0">
                        <a:solidFill>
                          <a:schemeClr val="bg1"/>
                        </a:solidFill>
                        <a:latin typeface="Calibri"/>
                        <a:cs typeface="Calibri"/>
                      </a:endParaRPr>
                    </a:p>
                  </a:txBody>
                  <a:tcPr marL="91447" marR="91447" marT="45698" marB="45698">
                    <a:solidFill>
                      <a:srgbClr val="0070C0"/>
                    </a:solidFill>
                  </a:tcPr>
                </a:tc>
              </a:tr>
              <a:tr h="6850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Summative </a:t>
                      </a:r>
                    </a:p>
                  </a:txBody>
                  <a:tcPr marL="91447" marR="91447" marT="45698" marB="45698" horzOverflow="overflow">
                    <a:solidFill>
                      <a:srgbClr val="BEE3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After</a:t>
                      </a:r>
                    </a:p>
                  </a:txBody>
                  <a:tcPr marL="91447" marR="91447" marT="45698" marB="45698" horzOverflow="overflow">
                    <a:solidFill>
                      <a:srgbClr val="BEE3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Assessment </a:t>
                      </a:r>
                      <a:r>
                        <a:rPr kumimoji="0" lang="en-US" sz="1800" b="1" i="0" u="none" strike="noStrike" cap="none" normalizeH="0" baseline="0" dirty="0" smtClean="0">
                          <a:ln>
                            <a:noFill/>
                          </a:ln>
                          <a:solidFill>
                            <a:srgbClr val="0A0014"/>
                          </a:solidFill>
                          <a:effectLst/>
                          <a:latin typeface="Calibri"/>
                          <a:ea typeface="ＭＳ Ｐゴシック" charset="-128"/>
                          <a:cs typeface="Calibri"/>
                        </a:rPr>
                        <a:t>of </a:t>
                      </a:r>
                      <a:r>
                        <a:rPr kumimoji="0" lang="en-US" sz="1800" b="0" i="0" u="none" strike="noStrike" cap="none" normalizeH="0" baseline="0" dirty="0" smtClean="0">
                          <a:ln>
                            <a:noFill/>
                          </a:ln>
                          <a:solidFill>
                            <a:srgbClr val="0A0014"/>
                          </a:solidFill>
                          <a:effectLst/>
                          <a:latin typeface="Calibri"/>
                          <a:ea typeface="ＭＳ Ｐゴシック" charset="-128"/>
                          <a:cs typeface="Calibri"/>
                        </a:rPr>
                        <a:t>Learning</a:t>
                      </a:r>
                    </a:p>
                  </a:txBody>
                  <a:tcPr marL="91447" marR="91447" marT="45698" marB="45698" horzOverflow="overflow">
                    <a:solidFill>
                      <a:srgbClr val="BEE3FE"/>
                    </a:solidFill>
                  </a:tcPr>
                </a:tc>
              </a:tr>
              <a:tr h="6664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Diagnostic </a:t>
                      </a:r>
                    </a:p>
                  </a:txBody>
                  <a:tcPr marL="91447" marR="91447" marT="45698" marB="45698" horzOverflow="overflow">
                    <a:solidFill>
                      <a:srgbClr val="BEE3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Before</a:t>
                      </a:r>
                    </a:p>
                  </a:txBody>
                  <a:tcPr marL="91447" marR="91447" marT="45698" marB="45698" horzOverflow="overflow">
                    <a:solidFill>
                      <a:srgbClr val="BEE3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Identify skill strengths and weakness</a:t>
                      </a:r>
                    </a:p>
                  </a:txBody>
                  <a:tcPr marL="91447" marR="91447" marT="45698" marB="45698" horzOverflow="overflow">
                    <a:solidFill>
                      <a:srgbClr val="BEE3FE"/>
                    </a:solidFill>
                  </a:tcPr>
                </a:tc>
              </a:tr>
              <a:tr h="6850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Formative </a:t>
                      </a:r>
                    </a:p>
                  </a:txBody>
                  <a:tcPr marL="91447" marR="91447" marT="45698" marB="45698" horzOverflow="overflow">
                    <a:solidFill>
                      <a:srgbClr val="BEE3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During</a:t>
                      </a:r>
                    </a:p>
                  </a:txBody>
                  <a:tcPr marL="91447" marR="91447" marT="45698" marB="45698" horzOverflow="overflow">
                    <a:solidFill>
                      <a:srgbClr val="BEE3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Assessment </a:t>
                      </a:r>
                      <a:r>
                        <a:rPr kumimoji="0" lang="en-US" sz="1800" b="1" i="0" u="none" strike="noStrike" cap="none" normalizeH="0" baseline="0" dirty="0" smtClean="0">
                          <a:ln>
                            <a:noFill/>
                          </a:ln>
                          <a:solidFill>
                            <a:srgbClr val="0A0014"/>
                          </a:solidFill>
                          <a:effectLst/>
                          <a:latin typeface="Calibri"/>
                          <a:ea typeface="ＭＳ Ｐゴシック" charset="-128"/>
                          <a:cs typeface="Calibri"/>
                        </a:rPr>
                        <a:t>for</a:t>
                      </a:r>
                      <a:r>
                        <a:rPr kumimoji="0" lang="en-US" sz="1800" b="0" i="0" u="none" strike="noStrike" cap="none" normalizeH="0" baseline="0" dirty="0" smtClean="0">
                          <a:ln>
                            <a:noFill/>
                          </a:ln>
                          <a:solidFill>
                            <a:srgbClr val="0A0014"/>
                          </a:solidFill>
                          <a:effectLst/>
                          <a:latin typeface="Calibri"/>
                          <a:ea typeface="ＭＳ Ｐゴシック" charset="-128"/>
                          <a:cs typeface="Calibri"/>
                        </a:rPr>
                        <a:t> Learning</a:t>
                      </a:r>
                    </a:p>
                  </a:txBody>
                  <a:tcPr marL="91447" marR="91447" marT="45698" marB="45698" horzOverflow="overflow">
                    <a:solidFill>
                      <a:srgbClr val="BEE3FE"/>
                    </a:solidFill>
                  </a:tcPr>
                </a:tc>
              </a:tr>
            </a:tbl>
          </a:graphicData>
        </a:graphic>
      </p:graphicFrame>
      <p:sp>
        <p:nvSpPr>
          <p:cNvPr id="2" name="Rectangle 1"/>
          <p:cNvSpPr/>
          <p:nvPr/>
        </p:nvSpPr>
        <p:spPr>
          <a:xfrm>
            <a:off x="1619672" y="3717032"/>
            <a:ext cx="7128792" cy="864096"/>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 Center on Response to Intervention, 2014</a:t>
            </a:r>
            <a:endParaRPr lang="da-DK" sz="1200" dirty="0" smtClean="0">
              <a:solidFill>
                <a:srgbClr val="000000"/>
              </a:solidFill>
              <a:latin typeface="Calibri"/>
              <a:cs typeface="Calibri"/>
            </a:endParaRPr>
          </a:p>
        </p:txBody>
      </p:sp>
    </p:spTree>
    <p:extLst>
      <p:ext uri="{BB962C8B-B14F-4D97-AF65-F5344CB8AC3E}">
        <p14:creationId xmlns:p14="http://schemas.microsoft.com/office/powerpoint/2010/main" val="38758587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ln>
            <a:miter lim="800000"/>
            <a:headEnd/>
            <a:tailEnd/>
          </a:ln>
        </p:spPr>
        <p:txBody>
          <a:bodyPr/>
          <a:lstStyle/>
          <a:p>
            <a:r>
              <a:rPr lang="en-US" altLang="en-US" dirty="0" smtClean="0">
                <a:latin typeface="Calibri"/>
                <a:cs typeface="Calibri"/>
              </a:rPr>
              <a:t>Introductory Activity </a:t>
            </a:r>
          </a:p>
        </p:txBody>
      </p:sp>
      <p:sp>
        <p:nvSpPr>
          <p:cNvPr id="3" name="Content Placeholder 2"/>
          <p:cNvSpPr>
            <a:spLocks noGrp="1"/>
          </p:cNvSpPr>
          <p:nvPr>
            <p:ph idx="1"/>
          </p:nvPr>
        </p:nvSpPr>
        <p:spPr>
          <a:xfrm>
            <a:off x="1692275" y="1600200"/>
            <a:ext cx="6994525" cy="3989388"/>
          </a:xfrm>
        </p:spPr>
        <p:txBody>
          <a:bodyPr/>
          <a:lstStyle/>
          <a:p>
            <a:pPr>
              <a:buFont typeface="Arial"/>
              <a:buChar char="•"/>
              <a:defRPr/>
            </a:pPr>
            <a:r>
              <a:rPr lang="en-US" altLang="en-US" sz="2800" dirty="0" smtClean="0">
                <a:latin typeface="Calibri"/>
                <a:cs typeface="Calibri"/>
              </a:rPr>
              <a:t>Organize into groups of two to four people.</a:t>
            </a:r>
          </a:p>
          <a:p>
            <a:pPr>
              <a:buFont typeface="Arial"/>
              <a:buChar char="•"/>
              <a:defRPr/>
            </a:pPr>
            <a:r>
              <a:rPr lang="en-US" altLang="en-US" sz="2800" dirty="0" smtClean="0">
                <a:latin typeface="Calibri"/>
                <a:cs typeface="Calibri"/>
              </a:rPr>
              <a:t>Identify the three most common things you do to make math instruction more intense.</a:t>
            </a:r>
          </a:p>
          <a:p>
            <a:pPr>
              <a:buFont typeface="Arial"/>
              <a:buChar char="•"/>
              <a:defRPr/>
            </a:pPr>
            <a:r>
              <a:rPr lang="en-US" altLang="en-US" sz="2800" dirty="0" smtClean="0">
                <a:latin typeface="Calibri"/>
                <a:cs typeface="Calibri"/>
              </a:rPr>
              <a:t>Choose someone to report out to the larger group. </a:t>
            </a:r>
            <a:endParaRPr lang="en-US" altLang="en-US" sz="2800" i="1" dirty="0">
              <a:latin typeface="Calibri"/>
              <a:cs typeface="Calibri"/>
            </a:endParaRPr>
          </a:p>
          <a:p>
            <a:pPr marL="0" indent="0">
              <a:buNone/>
              <a:defRPr/>
            </a:pPr>
            <a:endParaRPr lang="en-US" altLang="en-US" sz="2800" i="1" dirty="0" smtClean="0">
              <a:latin typeface="Calibri"/>
              <a:cs typeface="Calibri"/>
            </a:endParaRPr>
          </a:p>
          <a:p>
            <a:pPr marL="0" indent="0">
              <a:buNone/>
              <a:defRPr/>
            </a:pPr>
            <a:r>
              <a:rPr lang="en-US" altLang="en-US" sz="2800" i="1" dirty="0" smtClean="0">
                <a:latin typeface="Calibri"/>
                <a:cs typeface="Calibri"/>
              </a:rPr>
              <a:t>We will revisit your responses at the end of the module.</a:t>
            </a:r>
          </a:p>
        </p:txBody>
      </p:sp>
      <p:pic>
        <p:nvPicPr>
          <p:cNvPr id="71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556792"/>
            <a:ext cx="1152525" cy="123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5"/>
          <p:cNvSpPr>
            <a:spLocks noGrp="1"/>
          </p:cNvSpPr>
          <p:nvPr>
            <p:ph type="sldNum" sz="quarter" idx="12"/>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7</a:t>
            </a:fld>
            <a:endParaRPr lang="es-ES" sz="1400" b="1" dirty="0" smtClean="0">
              <a:solidFill>
                <a:srgbClr val="0367B3"/>
              </a:solidFill>
              <a:effectLst>
                <a:outerShdw blurRad="38100" dist="38100" dir="2700000" algn="tl">
                  <a:srgbClr val="000000">
                    <a:alpha val="43137"/>
                  </a:srgbClr>
                </a:outerShdw>
              </a:effectLst>
              <a:latin typeface="+mj-lt"/>
            </a:endParaRPr>
          </a:p>
        </p:txBody>
      </p:sp>
      <p:sp>
        <p:nvSpPr>
          <p:cNvPr id="8" name="12-Point Star 7"/>
          <p:cNvSpPr/>
          <p:nvPr/>
        </p:nvSpPr>
        <p:spPr>
          <a:xfrm>
            <a:off x="0" y="188640"/>
            <a:ext cx="1763688" cy="864567"/>
          </a:xfrm>
          <a:prstGeom prst="star12">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Interactive Activity</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ln>
            <a:miter lim="800000"/>
            <a:headEnd/>
            <a:tailEnd/>
          </a:ln>
        </p:spPr>
        <p:txBody>
          <a:bodyPr/>
          <a:lstStyle/>
          <a:p>
            <a:r>
              <a:rPr lang="en-US" altLang="en-US" dirty="0" smtClean="0">
                <a:latin typeface="Calibri"/>
                <a:cs typeface="Calibri"/>
              </a:rPr>
              <a:t>Formative or Summative?</a:t>
            </a:r>
          </a:p>
        </p:txBody>
      </p:sp>
      <p:sp>
        <p:nvSpPr>
          <p:cNvPr id="9218" name="Content Placeholder 2"/>
          <p:cNvSpPr>
            <a:spLocks noGrp="1"/>
          </p:cNvSpPr>
          <p:nvPr>
            <p:ph idx="1"/>
          </p:nvPr>
        </p:nvSpPr>
        <p:spPr>
          <a:xfrm>
            <a:off x="1691680" y="1700808"/>
            <a:ext cx="6984776" cy="4304705"/>
          </a:xfrm>
        </p:spPr>
        <p:txBody>
          <a:bodyPr/>
          <a:lstStyle/>
          <a:p>
            <a:pPr>
              <a:spcAft>
                <a:spcPts val="1200"/>
              </a:spcAft>
              <a:defRPr/>
            </a:pPr>
            <a:r>
              <a:rPr lang="en-US" sz="2800" dirty="0">
                <a:solidFill>
                  <a:srgbClr val="0070C0"/>
                </a:solidFill>
                <a:latin typeface="Calibri"/>
                <a:cs typeface="Calibri"/>
              </a:rPr>
              <a:t>Educational researcher Robert Stake used the following analogy to explain the difference between formative and summative </a:t>
            </a:r>
            <a:r>
              <a:rPr lang="en-US" sz="2800" dirty="0" smtClean="0">
                <a:solidFill>
                  <a:srgbClr val="0070C0"/>
                </a:solidFill>
                <a:latin typeface="Calibri"/>
                <a:cs typeface="Calibri"/>
              </a:rPr>
              <a:t>assessments:</a:t>
            </a:r>
            <a:endParaRPr lang="en-US" sz="2800" dirty="0">
              <a:solidFill>
                <a:srgbClr val="0070C0"/>
              </a:solidFill>
              <a:latin typeface="Calibri"/>
              <a:cs typeface="Calibri"/>
            </a:endParaRPr>
          </a:p>
          <a:p>
            <a:pPr>
              <a:defRPr/>
            </a:pPr>
            <a:r>
              <a:rPr lang="en-US" sz="2800" b="1" dirty="0" smtClean="0">
                <a:solidFill>
                  <a:srgbClr val="0070C0"/>
                </a:solidFill>
                <a:latin typeface="Calibri"/>
                <a:cs typeface="Calibri"/>
              </a:rPr>
              <a:t>“When </a:t>
            </a:r>
            <a:r>
              <a:rPr lang="en-US" sz="2800" b="1" dirty="0">
                <a:solidFill>
                  <a:srgbClr val="0070C0"/>
                </a:solidFill>
                <a:latin typeface="Calibri"/>
                <a:cs typeface="Calibri"/>
              </a:rPr>
              <a:t>the cook tastes the soup, </a:t>
            </a:r>
            <a:r>
              <a:rPr lang="en-US" sz="2800" b="1" dirty="0" smtClean="0">
                <a:solidFill>
                  <a:srgbClr val="0070C0"/>
                </a:solidFill>
                <a:latin typeface="Calibri"/>
                <a:cs typeface="Calibri"/>
              </a:rPr>
              <a:t/>
            </a:r>
            <a:br>
              <a:rPr lang="en-US" sz="2800" b="1" dirty="0" smtClean="0">
                <a:solidFill>
                  <a:srgbClr val="0070C0"/>
                </a:solidFill>
                <a:latin typeface="Calibri"/>
                <a:cs typeface="Calibri"/>
              </a:rPr>
            </a:br>
            <a:r>
              <a:rPr lang="en-US" sz="2800" b="1" dirty="0" smtClean="0">
                <a:solidFill>
                  <a:srgbClr val="0070C0"/>
                </a:solidFill>
                <a:latin typeface="Calibri"/>
                <a:cs typeface="Calibri"/>
              </a:rPr>
              <a:t>that’s formative.</a:t>
            </a:r>
            <a:r>
              <a:rPr lang="en-US" sz="2800" b="1" dirty="0">
                <a:solidFill>
                  <a:srgbClr val="0070C0"/>
                </a:solidFill>
                <a:latin typeface="Calibri"/>
                <a:cs typeface="Calibri"/>
              </a:rPr>
              <a:t> </a:t>
            </a:r>
            <a:r>
              <a:rPr lang="en-US" sz="2800" b="1" dirty="0" smtClean="0">
                <a:solidFill>
                  <a:srgbClr val="0070C0"/>
                </a:solidFill>
                <a:latin typeface="Calibri"/>
                <a:cs typeface="Calibri"/>
              </a:rPr>
              <a:t>When </a:t>
            </a:r>
            <a:r>
              <a:rPr lang="en-US" sz="2800" b="1" dirty="0">
                <a:solidFill>
                  <a:srgbClr val="0070C0"/>
                </a:solidFill>
                <a:latin typeface="Calibri"/>
                <a:cs typeface="Calibri"/>
              </a:rPr>
              <a:t>the guests </a:t>
            </a:r>
            <a:r>
              <a:rPr lang="en-US" sz="2800" b="1" dirty="0" smtClean="0">
                <a:solidFill>
                  <a:srgbClr val="0070C0"/>
                </a:solidFill>
                <a:latin typeface="Calibri"/>
                <a:cs typeface="Calibri"/>
              </a:rPr>
              <a:t>taste                         </a:t>
            </a:r>
            <a:r>
              <a:rPr lang="en-US" sz="2800" b="1" dirty="0">
                <a:solidFill>
                  <a:srgbClr val="0070C0"/>
                </a:solidFill>
                <a:latin typeface="Calibri"/>
                <a:cs typeface="Calibri"/>
              </a:rPr>
              <a:t>the soup, </a:t>
            </a:r>
            <a:r>
              <a:rPr lang="en-US" sz="2800" b="1" dirty="0" smtClean="0">
                <a:solidFill>
                  <a:srgbClr val="0070C0"/>
                </a:solidFill>
                <a:latin typeface="Calibri"/>
                <a:cs typeface="Calibri"/>
              </a:rPr>
              <a:t>that’s summative.”</a:t>
            </a:r>
            <a:endParaRPr lang="en-US" sz="2800" b="1" dirty="0">
              <a:solidFill>
                <a:srgbClr val="0070C0"/>
              </a:solidFill>
              <a:latin typeface="Calibri"/>
              <a:cs typeface="Calibri"/>
            </a:endParaRPr>
          </a:p>
        </p:txBody>
      </p:sp>
      <p:pic>
        <p:nvPicPr>
          <p:cNvPr id="136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3069">
            <a:off x="7014625" y="3039865"/>
            <a:ext cx="2014764" cy="169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70</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9" name="TextBox 8"/>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2014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246682111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3"/>
          <p:cNvSpPr>
            <a:spLocks noGrp="1"/>
          </p:cNvSpPr>
          <p:nvPr>
            <p:ph type="title"/>
          </p:nvPr>
        </p:nvSpPr>
        <p:spPr>
          <a:xfrm>
            <a:off x="1619250" y="333374"/>
            <a:ext cx="6994525" cy="1295425"/>
          </a:xfrm>
          <a:ln>
            <a:miter lim="800000"/>
            <a:headEnd/>
            <a:tailEnd/>
          </a:ln>
        </p:spPr>
        <p:txBody>
          <a:bodyPr/>
          <a:lstStyle/>
          <a:p>
            <a:r>
              <a:rPr lang="en-US" altLang="en-US" dirty="0" smtClean="0">
                <a:latin typeface="Calibri"/>
                <a:cs typeface="Calibri"/>
              </a:rPr>
              <a:t>Steps for Using </a:t>
            </a:r>
            <a:br>
              <a:rPr lang="en-US" altLang="en-US" dirty="0" smtClean="0">
                <a:latin typeface="Calibri"/>
                <a:cs typeface="Calibri"/>
              </a:rPr>
            </a:br>
            <a:r>
              <a:rPr lang="en-US" altLang="en-US" dirty="0" smtClean="0">
                <a:latin typeface="Calibri"/>
                <a:cs typeface="Calibri"/>
              </a:rPr>
              <a:t>Progress-Monitoring Data </a:t>
            </a:r>
          </a:p>
        </p:txBody>
      </p:sp>
      <p:sp>
        <p:nvSpPr>
          <p:cNvPr id="5" name="Content Placeholder 4"/>
          <p:cNvSpPr>
            <a:spLocks noGrp="1"/>
          </p:cNvSpPr>
          <p:nvPr>
            <p:ph idx="4294967295"/>
          </p:nvPr>
        </p:nvSpPr>
        <p:spPr>
          <a:xfrm>
            <a:off x="1691680" y="1887016"/>
            <a:ext cx="6912808" cy="4206280"/>
          </a:xfrm>
        </p:spPr>
        <p:txBody>
          <a:bodyPr/>
          <a:lstStyle/>
          <a:p>
            <a:pPr marL="457200" indent="-457200">
              <a:buFont typeface="+mj-lt"/>
              <a:buAutoNum type="arabicPeriod"/>
              <a:defRPr/>
            </a:pPr>
            <a:r>
              <a:rPr lang="en-US" sz="2800" dirty="0" smtClean="0">
                <a:solidFill>
                  <a:srgbClr val="0070C0"/>
                </a:solidFill>
                <a:latin typeface="Calibri"/>
                <a:cs typeface="Calibri"/>
              </a:rPr>
              <a:t>Establish a baseline.</a:t>
            </a:r>
          </a:p>
          <a:p>
            <a:pPr marL="457200" indent="-457200">
              <a:buFont typeface="+mj-lt"/>
              <a:buAutoNum type="arabicPeriod"/>
              <a:defRPr/>
            </a:pPr>
            <a:r>
              <a:rPr lang="en-US" sz="2800" dirty="0" smtClean="0">
                <a:solidFill>
                  <a:srgbClr val="0070C0"/>
                </a:solidFill>
                <a:latin typeface="Calibri"/>
                <a:cs typeface="Calibri"/>
              </a:rPr>
              <a:t>Set a goal.</a:t>
            </a:r>
          </a:p>
          <a:p>
            <a:pPr marL="457200" indent="-457200">
              <a:buFont typeface="+mj-lt"/>
              <a:buAutoNum type="arabicPeriod"/>
              <a:defRPr/>
            </a:pPr>
            <a:r>
              <a:rPr lang="en-US" sz="2800" dirty="0" smtClean="0">
                <a:solidFill>
                  <a:srgbClr val="0070C0"/>
                </a:solidFill>
                <a:latin typeface="Calibri"/>
                <a:cs typeface="Calibri"/>
              </a:rPr>
              <a:t>Analyze data </a:t>
            </a:r>
            <a:br>
              <a:rPr lang="en-US" sz="2800" dirty="0" smtClean="0">
                <a:solidFill>
                  <a:srgbClr val="0070C0"/>
                </a:solidFill>
                <a:latin typeface="Calibri"/>
                <a:cs typeface="Calibri"/>
              </a:rPr>
            </a:br>
            <a:r>
              <a:rPr lang="en-US" sz="2800" dirty="0" smtClean="0">
                <a:solidFill>
                  <a:srgbClr val="0070C0"/>
                </a:solidFill>
                <a:latin typeface="Calibri"/>
                <a:cs typeface="Calibri"/>
              </a:rPr>
              <a:t>to make decisions.</a:t>
            </a:r>
            <a:endParaRPr lang="en-US" sz="2800" dirty="0">
              <a:solidFill>
                <a:srgbClr val="0070C0"/>
              </a:solidFill>
              <a:latin typeface="Calibri"/>
              <a:cs typeface="Calibri"/>
            </a:endParaRPr>
          </a:p>
        </p:txBody>
      </p:sp>
      <p:pic>
        <p:nvPicPr>
          <p:cNvPr id="137221" name="Picture 6" descr="H:\share\CEEDAR\Math CEM\Part 4 Intensive Math\PowerPoint\Downloaded images\821728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772816"/>
            <a:ext cx="194310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71</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2014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261633572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ln>
            <a:miter lim="800000"/>
            <a:headEnd/>
            <a:tailEnd/>
          </a:ln>
        </p:spPr>
        <p:txBody>
          <a:bodyPr/>
          <a:lstStyle/>
          <a:p>
            <a:r>
              <a:rPr lang="en-US" altLang="en-US" dirty="0" smtClean="0">
                <a:latin typeface="Calibri"/>
                <a:cs typeface="Calibri"/>
              </a:rPr>
              <a:t>In Summary</a:t>
            </a:r>
          </a:p>
        </p:txBody>
      </p:sp>
      <p:sp>
        <p:nvSpPr>
          <p:cNvPr id="3" name="Content Placeholder 2"/>
          <p:cNvSpPr>
            <a:spLocks noGrp="1"/>
          </p:cNvSpPr>
          <p:nvPr>
            <p:ph idx="1"/>
          </p:nvPr>
        </p:nvSpPr>
        <p:spPr>
          <a:xfrm>
            <a:off x="1691680" y="1628775"/>
            <a:ext cx="6984776" cy="4032250"/>
          </a:xfrm>
        </p:spPr>
        <p:txBody>
          <a:bodyPr/>
          <a:lstStyle/>
          <a:p>
            <a:pPr>
              <a:defRPr/>
            </a:pPr>
            <a:r>
              <a:rPr lang="en-US" sz="2400" dirty="0" smtClean="0">
                <a:solidFill>
                  <a:srgbClr val="0070C0"/>
                </a:solidFill>
                <a:latin typeface="Calibri"/>
                <a:cs typeface="Calibri"/>
              </a:rPr>
              <a:t>Progress-monitoring </a:t>
            </a:r>
            <a:r>
              <a:rPr lang="en-US" sz="2400" dirty="0">
                <a:solidFill>
                  <a:srgbClr val="0070C0"/>
                </a:solidFill>
                <a:latin typeface="Calibri"/>
                <a:cs typeface="Calibri"/>
              </a:rPr>
              <a:t>data </a:t>
            </a:r>
            <a:r>
              <a:rPr lang="en-US" sz="2400" dirty="0" smtClean="0">
                <a:solidFill>
                  <a:srgbClr val="0070C0"/>
                </a:solidFill>
                <a:latin typeface="Calibri"/>
                <a:cs typeface="Calibri"/>
              </a:rPr>
              <a:t>help us to:</a:t>
            </a:r>
          </a:p>
          <a:p>
            <a:pPr marL="457200" lvl="0" indent="-457200">
              <a:buFont typeface="Arial"/>
              <a:buChar char="•"/>
              <a:defRPr/>
            </a:pPr>
            <a:r>
              <a:rPr lang="en-US" sz="2400" dirty="0">
                <a:solidFill>
                  <a:srgbClr val="0070C0"/>
                </a:solidFill>
                <a:latin typeface="Calibri"/>
                <a:cs typeface="Calibri"/>
              </a:rPr>
              <a:t>Decide which students need </a:t>
            </a:r>
            <a:r>
              <a:rPr lang="en-US" sz="2400" dirty="0" smtClean="0">
                <a:solidFill>
                  <a:srgbClr val="0070C0"/>
                </a:solidFill>
                <a:latin typeface="Calibri"/>
                <a:cs typeface="Calibri"/>
              </a:rPr>
              <a:t>DBI.</a:t>
            </a:r>
            <a:endParaRPr lang="en-US" sz="2400" dirty="0">
              <a:solidFill>
                <a:srgbClr val="0070C0"/>
              </a:solidFill>
              <a:latin typeface="Calibri"/>
              <a:cs typeface="Calibri"/>
            </a:endParaRPr>
          </a:p>
          <a:p>
            <a:pPr marL="457200" lvl="0" indent="-457200">
              <a:buFont typeface="Arial"/>
              <a:buChar char="•"/>
              <a:defRPr/>
            </a:pPr>
            <a:r>
              <a:rPr lang="en-US" sz="2400" dirty="0">
                <a:solidFill>
                  <a:srgbClr val="0070C0"/>
                </a:solidFill>
                <a:latin typeface="Calibri"/>
                <a:cs typeface="Calibri"/>
              </a:rPr>
              <a:t>Determine a student’s response to an individualized intervention, </a:t>
            </a:r>
            <a:r>
              <a:rPr lang="en-US" sz="2400" dirty="0" smtClean="0">
                <a:solidFill>
                  <a:srgbClr val="0070C0"/>
                </a:solidFill>
                <a:latin typeface="Calibri"/>
                <a:cs typeface="Calibri"/>
              </a:rPr>
              <a:t>which helps us decide </a:t>
            </a:r>
            <a:r>
              <a:rPr lang="en-US" sz="2400" dirty="0">
                <a:solidFill>
                  <a:srgbClr val="0070C0"/>
                </a:solidFill>
                <a:latin typeface="Calibri"/>
                <a:cs typeface="Calibri"/>
              </a:rPr>
              <a:t>when instructional changes need to be </a:t>
            </a:r>
            <a:r>
              <a:rPr lang="en-US" sz="2400" dirty="0" smtClean="0">
                <a:solidFill>
                  <a:srgbClr val="0070C0"/>
                </a:solidFill>
                <a:latin typeface="Calibri"/>
                <a:cs typeface="Calibri"/>
              </a:rPr>
              <a:t>made.</a:t>
            </a:r>
            <a:endParaRPr lang="en-US" sz="2400" dirty="0">
              <a:solidFill>
                <a:srgbClr val="0070C0"/>
              </a:solidFill>
              <a:latin typeface="Calibri"/>
              <a:cs typeface="Calibri"/>
            </a:endParaRPr>
          </a:p>
          <a:p>
            <a:pPr marL="457200" lvl="0" indent="-457200">
              <a:buFont typeface="Arial"/>
              <a:buChar char="•"/>
              <a:defRPr/>
            </a:pPr>
            <a:r>
              <a:rPr lang="en-US" sz="2400" dirty="0">
                <a:solidFill>
                  <a:srgbClr val="0070C0"/>
                </a:solidFill>
                <a:latin typeface="Calibri"/>
                <a:cs typeface="Calibri"/>
              </a:rPr>
              <a:t>Write strong current levels of </a:t>
            </a:r>
            <a:r>
              <a:rPr lang="en-US" sz="2400" dirty="0" smtClean="0">
                <a:solidFill>
                  <a:srgbClr val="0070C0"/>
                </a:solidFill>
                <a:latin typeface="Calibri"/>
                <a:cs typeface="Calibri"/>
              </a:rPr>
              <a:t/>
            </a:r>
            <a:br>
              <a:rPr lang="en-US" sz="2400" dirty="0" smtClean="0">
                <a:solidFill>
                  <a:srgbClr val="0070C0"/>
                </a:solidFill>
                <a:latin typeface="Calibri"/>
                <a:cs typeface="Calibri"/>
              </a:rPr>
            </a:br>
            <a:r>
              <a:rPr lang="en-US" sz="2400" dirty="0" smtClean="0">
                <a:solidFill>
                  <a:srgbClr val="0070C0"/>
                </a:solidFill>
                <a:latin typeface="Calibri"/>
                <a:cs typeface="Calibri"/>
              </a:rPr>
              <a:t>performance</a:t>
            </a:r>
            <a:r>
              <a:rPr lang="en-US" sz="2400" dirty="0">
                <a:solidFill>
                  <a:srgbClr val="0070C0"/>
                </a:solidFill>
                <a:latin typeface="Calibri"/>
                <a:cs typeface="Calibri"/>
              </a:rPr>
              <a:t>, goals, and objectives </a:t>
            </a:r>
            <a:r>
              <a:rPr lang="en-US" sz="2400" dirty="0" smtClean="0">
                <a:solidFill>
                  <a:srgbClr val="0070C0"/>
                </a:solidFill>
                <a:latin typeface="Calibri"/>
                <a:cs typeface="Calibri"/>
              </a:rPr>
              <a:t/>
            </a:r>
            <a:br>
              <a:rPr lang="en-US" sz="2400" dirty="0" smtClean="0">
                <a:solidFill>
                  <a:srgbClr val="0070C0"/>
                </a:solidFill>
                <a:latin typeface="Calibri"/>
                <a:cs typeface="Calibri"/>
              </a:rPr>
            </a:br>
            <a:r>
              <a:rPr lang="en-US" sz="2400" dirty="0" smtClean="0">
                <a:solidFill>
                  <a:srgbClr val="0070C0"/>
                </a:solidFill>
                <a:latin typeface="Calibri"/>
                <a:cs typeface="Calibri"/>
              </a:rPr>
              <a:t>for </a:t>
            </a:r>
            <a:r>
              <a:rPr lang="en-US" sz="2400" dirty="0">
                <a:solidFill>
                  <a:srgbClr val="0070C0"/>
                </a:solidFill>
                <a:latin typeface="Calibri"/>
                <a:cs typeface="Calibri"/>
              </a:rPr>
              <a:t>IEPs or other individualized </a:t>
            </a:r>
            <a:r>
              <a:rPr lang="en-US" sz="2400" dirty="0" smtClean="0">
                <a:solidFill>
                  <a:srgbClr val="0070C0"/>
                </a:solidFill>
                <a:latin typeface="Calibri"/>
                <a:cs typeface="Calibri"/>
              </a:rPr>
              <a:t/>
            </a:r>
            <a:br>
              <a:rPr lang="en-US" sz="2400" dirty="0" smtClean="0">
                <a:solidFill>
                  <a:srgbClr val="0070C0"/>
                </a:solidFill>
                <a:latin typeface="Calibri"/>
                <a:cs typeface="Calibri"/>
              </a:rPr>
            </a:br>
            <a:r>
              <a:rPr lang="en-US" sz="2400" dirty="0" smtClean="0">
                <a:solidFill>
                  <a:srgbClr val="0070C0"/>
                </a:solidFill>
                <a:latin typeface="Calibri"/>
                <a:cs typeface="Calibri"/>
              </a:rPr>
              <a:t>instructional </a:t>
            </a:r>
            <a:r>
              <a:rPr lang="en-US" sz="2400" dirty="0">
                <a:solidFill>
                  <a:srgbClr val="0070C0"/>
                </a:solidFill>
                <a:latin typeface="Calibri"/>
                <a:cs typeface="Calibri"/>
              </a:rPr>
              <a:t>planning </a:t>
            </a:r>
          </a:p>
        </p:txBody>
      </p:sp>
      <p:pic>
        <p:nvPicPr>
          <p:cNvPr id="138245" name="Picture 6" descr="H:\share\CEEDAR\Math CEM\Part 4 Intensive Math\PowerPoint\Downloaded images\178118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3391" y="3886175"/>
            <a:ext cx="1847081" cy="1847081"/>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72</a:t>
            </a:fld>
            <a:endParaRPr lang="es-ES" b="1" dirty="0" smtClean="0">
              <a:solidFill>
                <a:srgbClr val="0367B3"/>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88641399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73</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itle 1"/>
          <p:cNvSpPr txBox="1">
            <a:spLocks/>
          </p:cNvSpPr>
          <p:nvPr/>
        </p:nvSpPr>
        <p:spPr>
          <a:xfrm>
            <a:off x="1599730" y="2708920"/>
            <a:ext cx="7272808" cy="1872208"/>
          </a:xfrm>
          <a:prstGeom prst="rect">
            <a:avLst/>
          </a:prstGeom>
          <a:noFill/>
          <a:ln>
            <a:noFill/>
          </a:ln>
          <a:extLst/>
        </p:spPr>
        <p:txBody>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kern="0" dirty="0" smtClean="0">
                <a:solidFill>
                  <a:schemeClr val="tx1"/>
                </a:solidFill>
                <a:latin typeface="Calibri"/>
                <a:cs typeface="Calibri"/>
              </a:rPr>
              <a:t>DBI Step </a:t>
            </a:r>
            <a:r>
              <a:rPr lang="en-US" kern="0" dirty="0">
                <a:solidFill>
                  <a:schemeClr val="tx1"/>
                </a:solidFill>
                <a:latin typeface="Calibri"/>
                <a:cs typeface="Calibri"/>
              </a:rPr>
              <a:t>3:</a:t>
            </a:r>
          </a:p>
          <a:p>
            <a:pPr>
              <a:defRPr/>
            </a:pPr>
            <a:r>
              <a:rPr lang="en-US" kern="0" dirty="0">
                <a:solidFill>
                  <a:schemeClr val="tx1"/>
                </a:solidFill>
                <a:latin typeface="Calibri"/>
                <a:cs typeface="Calibri"/>
              </a:rPr>
              <a:t>Diagnostic Assessment</a:t>
            </a:r>
          </a:p>
        </p:txBody>
      </p:sp>
      <p:pic>
        <p:nvPicPr>
          <p:cNvPr id="8" name="Picture 7" descr="https://encrypted-tbn2.gstatic.com/images?q=tbn:ANd9GcT5wtHN6IT88hIuk3u2kqhSS_nJMfBYhH-I9j0MIxuEuSIS0sKu0g"/>
          <p:cNvPicPr>
            <a:picLocks noChangeAspect="1" noChangeArrowheads="1"/>
          </p:cNvPicPr>
          <p:nvPr/>
        </p:nvPicPr>
        <p:blipFill rotWithShape="1">
          <a:blip r:embed="rId4">
            <a:extLst>
              <a:ext uri="{28A0092B-C50C-407E-A947-70E740481C1C}">
                <a14:useLocalDpi xmlns:a14="http://schemas.microsoft.com/office/drawing/2010/main" val="0"/>
              </a:ext>
            </a:extLst>
          </a:blip>
          <a:srcRect l="2724" t="39093" r="18186" b="36975"/>
          <a:stretch/>
        </p:blipFill>
        <p:spPr bwMode="auto">
          <a:xfrm>
            <a:off x="3715934" y="4437112"/>
            <a:ext cx="3040400" cy="67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2607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a:ln>
            <a:miter lim="800000"/>
            <a:headEnd/>
            <a:tailEnd/>
          </a:ln>
        </p:spPr>
        <p:txBody>
          <a:bodyPr/>
          <a:lstStyle/>
          <a:p>
            <a:r>
              <a:rPr lang="en-US" altLang="en-US" dirty="0" smtClean="0">
                <a:latin typeface="Calibri"/>
                <a:cs typeface="Calibri"/>
              </a:rPr>
              <a:t>Types of Assessment</a:t>
            </a:r>
          </a:p>
        </p:txBody>
      </p:sp>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74</a:t>
            </a:fld>
            <a:endParaRPr lang="es-ES" b="1" dirty="0" smtClean="0">
              <a:solidFill>
                <a:srgbClr val="0367B3"/>
              </a:solidFill>
              <a:effectLst>
                <a:outerShdw blurRad="38100" dist="38100" dir="2700000" algn="tl">
                  <a:srgbClr val="000000">
                    <a:alpha val="43137"/>
                  </a:srgbClr>
                </a:outerShdw>
              </a:effectLst>
              <a:latin typeface="+mj-lt"/>
            </a:endParaRPr>
          </a:p>
        </p:txBody>
      </p:sp>
      <p:graphicFrame>
        <p:nvGraphicFramePr>
          <p:cNvPr id="10" name="Table 9" descr="A 4 by 3 table that shows the different types of assessment. The 3 column headings are - type, when, and why? The first type is summative, which occurs after instruction, as an assessment of learning.  Summative assessment tells us what the student has already learned. Examples include end of chapter tests, high stake tests, and final exams.  The second type is diagnostic, which occurs before instruction to identify skill strengths and weaknesses.  The third type is formative, which occurs during instruction, as an assessment for learning.  Formative assessment tells us how well students are responding to instruction."/>
          <p:cNvGraphicFramePr>
            <a:graphicFrameLocks noGrp="1"/>
          </p:cNvGraphicFramePr>
          <p:nvPr>
            <p:extLst>
              <p:ext uri="{D42A27DB-BD31-4B8C-83A1-F6EECF244321}">
                <p14:modId xmlns:p14="http://schemas.microsoft.com/office/powerpoint/2010/main" val="3440148567"/>
              </p:ext>
            </p:extLst>
          </p:nvPr>
        </p:nvGraphicFramePr>
        <p:xfrm>
          <a:off x="1691681" y="1988841"/>
          <a:ext cx="6984776" cy="2485256"/>
        </p:xfrm>
        <a:graphic>
          <a:graphicData uri="http://schemas.openxmlformats.org/drawingml/2006/table">
            <a:tbl>
              <a:tblPr firstRow="1" bandRow="1">
                <a:tableStyleId>{5C22544A-7EE6-4342-B048-85BDC9FD1C3A}</a:tableStyleId>
              </a:tblPr>
              <a:tblGrid>
                <a:gridCol w="2154301"/>
                <a:gridCol w="1882126"/>
                <a:gridCol w="2948349"/>
              </a:tblGrid>
              <a:tr h="448653">
                <a:tc>
                  <a:txBody>
                    <a:bodyPr/>
                    <a:lstStyle/>
                    <a:p>
                      <a:r>
                        <a:rPr lang="en-US" sz="1800" dirty="0" smtClean="0">
                          <a:solidFill>
                            <a:schemeClr val="bg1"/>
                          </a:solidFill>
                          <a:latin typeface="Calibri"/>
                          <a:cs typeface="Calibri"/>
                        </a:rPr>
                        <a:t>Type</a:t>
                      </a:r>
                      <a:endParaRPr lang="en-US" sz="1800" dirty="0">
                        <a:solidFill>
                          <a:schemeClr val="bg1"/>
                        </a:solidFill>
                        <a:latin typeface="Calibri"/>
                        <a:cs typeface="Calibri"/>
                      </a:endParaRPr>
                    </a:p>
                  </a:txBody>
                  <a:tcPr marL="91447" marR="91447" marT="45698" marB="45698">
                    <a:solidFill>
                      <a:srgbClr val="0070C0"/>
                    </a:solidFill>
                  </a:tcPr>
                </a:tc>
                <a:tc>
                  <a:txBody>
                    <a:bodyPr/>
                    <a:lstStyle/>
                    <a:p>
                      <a:r>
                        <a:rPr lang="en-US" sz="1800" dirty="0" smtClean="0">
                          <a:solidFill>
                            <a:schemeClr val="bg1"/>
                          </a:solidFill>
                          <a:latin typeface="Calibri"/>
                          <a:cs typeface="Calibri"/>
                        </a:rPr>
                        <a:t>When?</a:t>
                      </a:r>
                      <a:endParaRPr lang="en-US" sz="1800" dirty="0">
                        <a:solidFill>
                          <a:schemeClr val="bg1"/>
                        </a:solidFill>
                        <a:latin typeface="Calibri"/>
                        <a:cs typeface="Calibri"/>
                      </a:endParaRPr>
                    </a:p>
                  </a:txBody>
                  <a:tcPr marL="91447" marR="91447" marT="45698" marB="45698">
                    <a:solidFill>
                      <a:srgbClr val="0070C0"/>
                    </a:solidFill>
                  </a:tcPr>
                </a:tc>
                <a:tc>
                  <a:txBody>
                    <a:bodyPr/>
                    <a:lstStyle/>
                    <a:p>
                      <a:r>
                        <a:rPr lang="en-US" sz="1800" dirty="0" smtClean="0">
                          <a:solidFill>
                            <a:schemeClr val="bg1"/>
                          </a:solidFill>
                          <a:latin typeface="Calibri"/>
                          <a:cs typeface="Calibri"/>
                        </a:rPr>
                        <a:t>Why?</a:t>
                      </a:r>
                      <a:endParaRPr lang="en-US" sz="1800" dirty="0">
                        <a:solidFill>
                          <a:schemeClr val="bg1"/>
                        </a:solidFill>
                        <a:latin typeface="Calibri"/>
                        <a:cs typeface="Calibri"/>
                      </a:endParaRPr>
                    </a:p>
                  </a:txBody>
                  <a:tcPr marL="91447" marR="91447" marT="45698" marB="45698">
                    <a:solidFill>
                      <a:srgbClr val="0070C0"/>
                    </a:solidFill>
                  </a:tcPr>
                </a:tc>
              </a:tr>
              <a:tr h="6850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Summative </a:t>
                      </a:r>
                    </a:p>
                  </a:txBody>
                  <a:tcPr marL="91447" marR="91447" marT="45698" marB="45698" horzOverflow="overflow">
                    <a:solidFill>
                      <a:srgbClr val="BEE3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After</a:t>
                      </a:r>
                    </a:p>
                  </a:txBody>
                  <a:tcPr marL="91447" marR="91447" marT="45698" marB="45698" horzOverflow="overflow">
                    <a:solidFill>
                      <a:srgbClr val="BEE3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Assessment </a:t>
                      </a:r>
                      <a:r>
                        <a:rPr kumimoji="0" lang="en-US" sz="1800" b="1" i="0" u="none" strike="noStrike" cap="none" normalizeH="0" baseline="0" dirty="0" smtClean="0">
                          <a:ln>
                            <a:noFill/>
                          </a:ln>
                          <a:solidFill>
                            <a:srgbClr val="0A0014"/>
                          </a:solidFill>
                          <a:effectLst/>
                          <a:latin typeface="Calibri"/>
                          <a:ea typeface="ＭＳ Ｐゴシック" charset="-128"/>
                          <a:cs typeface="Calibri"/>
                        </a:rPr>
                        <a:t>of</a:t>
                      </a:r>
                      <a:r>
                        <a:rPr kumimoji="0" lang="en-US" sz="1800" b="0" i="0" u="none" strike="noStrike" cap="none" normalizeH="0" baseline="0" dirty="0" smtClean="0">
                          <a:ln>
                            <a:noFill/>
                          </a:ln>
                          <a:solidFill>
                            <a:srgbClr val="0A0014"/>
                          </a:solidFill>
                          <a:effectLst/>
                          <a:latin typeface="Calibri"/>
                          <a:ea typeface="ＭＳ Ｐゴシック" charset="-128"/>
                          <a:cs typeface="Calibri"/>
                        </a:rPr>
                        <a:t> Learning</a:t>
                      </a:r>
                    </a:p>
                  </a:txBody>
                  <a:tcPr marL="91447" marR="91447" marT="45698" marB="45698" horzOverflow="overflow">
                    <a:solidFill>
                      <a:srgbClr val="BEE3FE"/>
                    </a:solidFill>
                  </a:tcPr>
                </a:tc>
              </a:tr>
              <a:tr h="6664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Diagnostic </a:t>
                      </a:r>
                    </a:p>
                  </a:txBody>
                  <a:tcPr marL="91447" marR="91447" marT="45698" marB="45698" horzOverflow="overflow">
                    <a:solidFill>
                      <a:srgbClr val="BEE3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Before</a:t>
                      </a:r>
                    </a:p>
                  </a:txBody>
                  <a:tcPr marL="91447" marR="91447" marT="45698" marB="45698" horzOverflow="overflow">
                    <a:solidFill>
                      <a:srgbClr val="BEE3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Identify skill strengths and weakness</a:t>
                      </a:r>
                    </a:p>
                  </a:txBody>
                  <a:tcPr marL="91447" marR="91447" marT="45698" marB="45698" horzOverflow="overflow">
                    <a:solidFill>
                      <a:srgbClr val="BEE3FE"/>
                    </a:solidFill>
                  </a:tcPr>
                </a:tc>
              </a:tr>
              <a:tr h="6850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Formative </a:t>
                      </a:r>
                    </a:p>
                  </a:txBody>
                  <a:tcPr marL="91447" marR="91447" marT="45698" marB="45698" horzOverflow="overflow">
                    <a:solidFill>
                      <a:srgbClr val="BEE3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During</a:t>
                      </a:r>
                    </a:p>
                  </a:txBody>
                  <a:tcPr marL="91447" marR="91447" marT="45698" marB="45698" horzOverflow="overflow">
                    <a:solidFill>
                      <a:srgbClr val="BEE3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A0014"/>
                          </a:solidFill>
                          <a:effectLst/>
                          <a:latin typeface="Calibri"/>
                          <a:ea typeface="ＭＳ Ｐゴシック" charset="-128"/>
                          <a:cs typeface="Calibri"/>
                        </a:rPr>
                        <a:t>Assessment </a:t>
                      </a:r>
                      <a:r>
                        <a:rPr kumimoji="0" lang="en-US" sz="1800" b="1" i="0" u="none" strike="noStrike" cap="none" normalizeH="0" baseline="0" dirty="0" smtClean="0">
                          <a:ln>
                            <a:noFill/>
                          </a:ln>
                          <a:solidFill>
                            <a:srgbClr val="0A0014"/>
                          </a:solidFill>
                          <a:effectLst/>
                          <a:latin typeface="Calibri"/>
                          <a:ea typeface="ＭＳ Ｐゴシック" charset="-128"/>
                          <a:cs typeface="Calibri"/>
                        </a:rPr>
                        <a:t>for</a:t>
                      </a:r>
                      <a:r>
                        <a:rPr kumimoji="0" lang="en-US" sz="1800" b="0" i="0" u="none" strike="noStrike" cap="none" normalizeH="0" baseline="0" dirty="0" smtClean="0">
                          <a:ln>
                            <a:noFill/>
                          </a:ln>
                          <a:solidFill>
                            <a:srgbClr val="0A0014"/>
                          </a:solidFill>
                          <a:effectLst/>
                          <a:latin typeface="Calibri"/>
                          <a:ea typeface="ＭＳ Ｐゴシック" charset="-128"/>
                          <a:cs typeface="Calibri"/>
                        </a:rPr>
                        <a:t> Learning</a:t>
                      </a:r>
                    </a:p>
                  </a:txBody>
                  <a:tcPr marL="91447" marR="91447" marT="45698" marB="45698" horzOverflow="overflow">
                    <a:solidFill>
                      <a:srgbClr val="BEE3FE"/>
                    </a:solidFill>
                  </a:tcPr>
                </a:tc>
              </a:tr>
            </a:tbl>
          </a:graphicData>
        </a:graphic>
      </p:graphicFrame>
      <p:sp>
        <p:nvSpPr>
          <p:cNvPr id="11" name="Rectangle 10"/>
          <p:cNvSpPr/>
          <p:nvPr/>
        </p:nvSpPr>
        <p:spPr>
          <a:xfrm>
            <a:off x="1630419" y="2996952"/>
            <a:ext cx="7128792" cy="864096"/>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Center on Response to Intervention, 2014</a:t>
            </a:r>
            <a:endParaRPr lang="da-DK" sz="1200" dirty="0" smtClean="0">
              <a:solidFill>
                <a:srgbClr val="000000"/>
              </a:solidFill>
              <a:latin typeface="Calibri"/>
              <a:cs typeface="Calibri"/>
            </a:endParaRPr>
          </a:p>
        </p:txBody>
      </p:sp>
    </p:spTree>
    <p:extLst>
      <p:ext uri="{BB962C8B-B14F-4D97-AF65-F5344CB8AC3E}">
        <p14:creationId xmlns:p14="http://schemas.microsoft.com/office/powerpoint/2010/main" val="189114721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ln>
            <a:miter lim="800000"/>
            <a:headEnd/>
            <a:tailEnd/>
          </a:ln>
        </p:spPr>
        <p:txBody>
          <a:bodyPr/>
          <a:lstStyle/>
          <a:p>
            <a:r>
              <a:rPr lang="en-US" altLang="en-US" dirty="0" smtClean="0">
                <a:solidFill>
                  <a:srgbClr val="025198"/>
                </a:solidFill>
                <a:latin typeface="Calibri"/>
                <a:cs typeface="Calibri"/>
              </a:rPr>
              <a:t>Diagnostic Assessment</a:t>
            </a:r>
          </a:p>
        </p:txBody>
      </p:sp>
      <p:sp>
        <p:nvSpPr>
          <p:cNvPr id="3" name="Content Placeholder 2"/>
          <p:cNvSpPr>
            <a:spLocks noGrp="1"/>
          </p:cNvSpPr>
          <p:nvPr>
            <p:ph idx="1"/>
          </p:nvPr>
        </p:nvSpPr>
        <p:spPr/>
        <p:txBody>
          <a:bodyPr/>
          <a:lstStyle/>
          <a:p>
            <a:pPr>
              <a:buFont typeface="Arial"/>
              <a:buChar char="•"/>
              <a:defRPr/>
            </a:pPr>
            <a:r>
              <a:rPr lang="en-US" sz="2400" dirty="0" smtClean="0">
                <a:solidFill>
                  <a:srgbClr val="0070C0"/>
                </a:solidFill>
                <a:latin typeface="Calibri"/>
                <a:cs typeface="Calibri"/>
              </a:rPr>
              <a:t>Used to determine a student’s</a:t>
            </a:r>
            <a:br>
              <a:rPr lang="en-US" sz="2400" dirty="0" smtClean="0">
                <a:solidFill>
                  <a:srgbClr val="0070C0"/>
                </a:solidFill>
                <a:latin typeface="Calibri"/>
                <a:cs typeface="Calibri"/>
              </a:rPr>
            </a:br>
            <a:r>
              <a:rPr lang="en-US" sz="2400" dirty="0" smtClean="0">
                <a:solidFill>
                  <a:srgbClr val="0070C0"/>
                </a:solidFill>
                <a:latin typeface="Calibri"/>
                <a:cs typeface="Calibri"/>
              </a:rPr>
              <a:t>specific area of need.</a:t>
            </a:r>
          </a:p>
          <a:p>
            <a:pPr>
              <a:buFont typeface="Arial"/>
              <a:buChar char="•"/>
              <a:defRPr/>
            </a:pPr>
            <a:r>
              <a:rPr lang="en-US" sz="2400" dirty="0" smtClean="0">
                <a:solidFill>
                  <a:srgbClr val="0070C0"/>
                </a:solidFill>
                <a:latin typeface="Calibri"/>
                <a:cs typeface="Calibri"/>
              </a:rPr>
              <a:t>Can include: </a:t>
            </a:r>
          </a:p>
          <a:p>
            <a:pPr lvl="1">
              <a:buFont typeface="Courier New"/>
              <a:buChar char="o"/>
              <a:defRPr/>
            </a:pPr>
            <a:r>
              <a:rPr lang="en-US" sz="2000" dirty="0" smtClean="0">
                <a:solidFill>
                  <a:srgbClr val="0070C0"/>
                </a:solidFill>
                <a:latin typeface="Calibri"/>
                <a:cs typeface="Calibri"/>
              </a:rPr>
              <a:t>Standardized measures.</a:t>
            </a:r>
          </a:p>
          <a:p>
            <a:pPr lvl="1">
              <a:buFont typeface="Courier New"/>
              <a:buChar char="o"/>
              <a:defRPr/>
            </a:pPr>
            <a:r>
              <a:rPr lang="en-US" sz="2000" dirty="0" smtClean="0">
                <a:solidFill>
                  <a:srgbClr val="0070C0"/>
                </a:solidFill>
                <a:latin typeface="Calibri"/>
                <a:cs typeface="Calibri"/>
              </a:rPr>
              <a:t>Error analysis or progress-</a:t>
            </a:r>
            <a:br>
              <a:rPr lang="en-US" sz="2000" dirty="0" smtClean="0">
                <a:solidFill>
                  <a:srgbClr val="0070C0"/>
                </a:solidFill>
                <a:latin typeface="Calibri"/>
                <a:cs typeface="Calibri"/>
              </a:rPr>
            </a:br>
            <a:r>
              <a:rPr lang="en-US" sz="2000" dirty="0" smtClean="0">
                <a:solidFill>
                  <a:srgbClr val="0070C0"/>
                </a:solidFill>
                <a:latin typeface="Calibri"/>
                <a:cs typeface="Calibri"/>
              </a:rPr>
              <a:t>monitoring data.</a:t>
            </a:r>
          </a:p>
          <a:p>
            <a:pPr lvl="1">
              <a:buFont typeface="Courier New"/>
              <a:buChar char="o"/>
              <a:defRPr/>
            </a:pPr>
            <a:r>
              <a:rPr lang="en-US" sz="2000" dirty="0" smtClean="0">
                <a:solidFill>
                  <a:srgbClr val="0070C0"/>
                </a:solidFill>
                <a:latin typeface="Calibri"/>
                <a:cs typeface="Calibri"/>
              </a:rPr>
              <a:t>Error analysis of work samples.</a:t>
            </a:r>
            <a:r>
              <a:rPr lang="en-US" sz="2000" dirty="0" smtClean="0">
                <a:latin typeface="Calibri"/>
                <a:cs typeface="Calibri"/>
              </a:rPr>
              <a:t/>
            </a:r>
            <a:br>
              <a:rPr lang="en-US" sz="2000" dirty="0" smtClean="0">
                <a:latin typeface="Calibri"/>
                <a:cs typeface="Calibri"/>
              </a:rPr>
            </a:br>
            <a:endParaRPr lang="en-US" sz="2000" dirty="0" smtClean="0">
              <a:latin typeface="Calibri"/>
              <a:cs typeface="Calibri"/>
            </a:endParaRPr>
          </a:p>
          <a:p>
            <a:pPr>
              <a:defRPr/>
            </a:pPr>
            <a:endParaRPr lang="en-US" dirty="0">
              <a:latin typeface="Calibri"/>
              <a:cs typeface="Calibri"/>
            </a:endParaRPr>
          </a:p>
        </p:txBody>
      </p:sp>
      <p:pic>
        <p:nvPicPr>
          <p:cNvPr id="141316" name="Picture 6" descr="H:\share\CEEDAR\Math CEM\Part 4 Intensive Math\PowerPoint\Downloaded images\155824955.jpg"/>
          <p:cNvPicPr>
            <a:picLocks noChangeAspect="1" noChangeArrowheads="1"/>
          </p:cNvPicPr>
          <p:nvPr/>
        </p:nvPicPr>
        <p:blipFill rotWithShape="1">
          <a:blip r:embed="rId3">
            <a:extLst>
              <a:ext uri="{28A0092B-C50C-407E-A947-70E740481C1C}">
                <a14:useLocalDpi xmlns:a14="http://schemas.microsoft.com/office/drawing/2010/main" val="0"/>
              </a:ext>
            </a:extLst>
          </a:blip>
          <a:srcRect r="8240"/>
          <a:stretch/>
        </p:blipFill>
        <p:spPr bwMode="auto">
          <a:xfrm>
            <a:off x="6937533" y="2165132"/>
            <a:ext cx="1737360" cy="126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7" descr="H:\share\CEEDAR\Math CEM\Part 4 Intensive Math\PowerPoint\Downloaded images\87168769.jpg"/>
          <p:cNvPicPr>
            <a:picLocks noChangeAspect="1" noChangeArrowheads="1"/>
          </p:cNvPicPr>
          <p:nvPr/>
        </p:nvPicPr>
        <p:blipFill rotWithShape="1">
          <a:blip r:embed="rId4">
            <a:extLst>
              <a:ext uri="{28A0092B-C50C-407E-A947-70E740481C1C}">
                <a14:useLocalDpi xmlns:a14="http://schemas.microsoft.com/office/drawing/2010/main" val="0"/>
              </a:ext>
            </a:extLst>
          </a:blip>
          <a:srcRect t="6762" b="8471"/>
          <a:stretch/>
        </p:blipFill>
        <p:spPr bwMode="auto">
          <a:xfrm>
            <a:off x="6939096" y="3677301"/>
            <a:ext cx="1737360" cy="147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75</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453336"/>
            <a:ext cx="4655841" cy="276999"/>
          </a:xfrm>
          <a:prstGeom prst="rect">
            <a:avLst/>
          </a:prstGeom>
          <a:noFill/>
        </p:spPr>
        <p:txBody>
          <a:bodyPr wrap="square" rtlCol="0">
            <a:spAutoFit/>
          </a:bodyPr>
          <a:lstStyle/>
          <a:p>
            <a:r>
              <a:rPr lang="en-US" sz="1200" dirty="0" smtClean="0">
                <a:solidFill>
                  <a:srgbClr val="000000"/>
                </a:solidFill>
                <a:latin typeface="Calibri"/>
                <a:cs typeface="Calibri"/>
              </a:rPr>
              <a:t>National Center on Intensive Intervention, 2014</a:t>
            </a:r>
            <a:endParaRPr lang="da-DK" sz="1200" dirty="0" smtClean="0">
              <a:solidFill>
                <a:srgbClr val="000000"/>
              </a:solidFill>
              <a:latin typeface="Calibri"/>
              <a:cs typeface="Calibri"/>
            </a:endParaRPr>
          </a:p>
        </p:txBody>
      </p:sp>
    </p:spTree>
    <p:extLst>
      <p:ext uri="{BB962C8B-B14F-4D97-AF65-F5344CB8AC3E}">
        <p14:creationId xmlns:p14="http://schemas.microsoft.com/office/powerpoint/2010/main" val="374558757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76</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itle 1"/>
          <p:cNvSpPr txBox="1">
            <a:spLocks/>
          </p:cNvSpPr>
          <p:nvPr/>
        </p:nvSpPr>
        <p:spPr>
          <a:xfrm>
            <a:off x="1599730" y="2708920"/>
            <a:ext cx="7272808" cy="1872208"/>
          </a:xfrm>
          <a:prstGeom prst="rect">
            <a:avLst/>
          </a:prstGeom>
          <a:noFill/>
          <a:ln>
            <a:noFill/>
          </a:ln>
          <a:extLst/>
        </p:spPr>
        <p:txBody>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kern="0" dirty="0" smtClean="0">
                <a:solidFill>
                  <a:schemeClr val="tx1"/>
                </a:solidFill>
                <a:latin typeface="Calibri"/>
                <a:cs typeface="Calibri"/>
              </a:rPr>
              <a:t>DBI Step 4:</a:t>
            </a:r>
            <a:endParaRPr lang="en-US" kern="0" dirty="0">
              <a:solidFill>
                <a:schemeClr val="tx1"/>
              </a:solidFill>
              <a:latin typeface="Calibri"/>
              <a:cs typeface="Calibri"/>
            </a:endParaRPr>
          </a:p>
          <a:p>
            <a:pPr>
              <a:defRPr/>
            </a:pPr>
            <a:r>
              <a:rPr lang="en-US" kern="0" dirty="0" smtClean="0">
                <a:solidFill>
                  <a:schemeClr val="tx1"/>
                </a:solidFill>
                <a:latin typeface="Calibri"/>
                <a:cs typeface="Calibri"/>
              </a:rPr>
              <a:t>Adaptation</a:t>
            </a:r>
            <a:endParaRPr lang="en-US" kern="0" dirty="0">
              <a:solidFill>
                <a:schemeClr val="tx1"/>
              </a:solidFill>
              <a:latin typeface="Calibri"/>
              <a:cs typeface="Calibri"/>
            </a:endParaRPr>
          </a:p>
        </p:txBody>
      </p:sp>
      <p:pic>
        <p:nvPicPr>
          <p:cNvPr id="8" name="Picture 7" descr="https://encrypted-tbn2.gstatic.com/images?q=tbn:ANd9GcT5wtHN6IT88hIuk3u2kqhSS_nJMfBYhH-I9j0MIxuEuSIS0sKu0g"/>
          <p:cNvPicPr>
            <a:picLocks noChangeAspect="1" noChangeArrowheads="1"/>
          </p:cNvPicPr>
          <p:nvPr/>
        </p:nvPicPr>
        <p:blipFill rotWithShape="1">
          <a:blip r:embed="rId4">
            <a:extLst>
              <a:ext uri="{28A0092B-C50C-407E-A947-70E740481C1C}">
                <a14:useLocalDpi xmlns:a14="http://schemas.microsoft.com/office/drawing/2010/main" val="0"/>
              </a:ext>
            </a:extLst>
          </a:blip>
          <a:srcRect l="2724" t="39093" r="18186" b="36975"/>
          <a:stretch/>
        </p:blipFill>
        <p:spPr bwMode="auto">
          <a:xfrm>
            <a:off x="3715934" y="4437112"/>
            <a:ext cx="3040400" cy="67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56855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p:cNvCxnSpPr/>
          <p:nvPr/>
        </p:nvCxnSpPr>
        <p:spPr>
          <a:xfrm flipV="1">
            <a:off x="1907704" y="4056184"/>
            <a:ext cx="456615" cy="63915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8" name="Straight Arrow Connector 37"/>
          <p:cNvCxnSpPr/>
          <p:nvPr/>
        </p:nvCxnSpPr>
        <p:spPr>
          <a:xfrm flipV="1">
            <a:off x="4361265" y="1844824"/>
            <a:ext cx="668778" cy="28803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9" name="Straight Arrow Connector 38"/>
          <p:cNvCxnSpPr/>
          <p:nvPr/>
        </p:nvCxnSpPr>
        <p:spPr>
          <a:xfrm flipV="1">
            <a:off x="3026766" y="2564904"/>
            <a:ext cx="681138" cy="54744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3" name="Straight Arrow Connector 42"/>
          <p:cNvCxnSpPr/>
          <p:nvPr/>
        </p:nvCxnSpPr>
        <p:spPr>
          <a:xfrm>
            <a:off x="6679410" y="1927155"/>
            <a:ext cx="491516" cy="493733"/>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4" name="Straight Arrow Connector 43"/>
          <p:cNvCxnSpPr/>
          <p:nvPr/>
        </p:nvCxnSpPr>
        <p:spPr>
          <a:xfrm flipH="1">
            <a:off x="7308304" y="3189203"/>
            <a:ext cx="80906" cy="64461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pic>
        <p:nvPicPr>
          <p:cNvPr id="4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76341">
            <a:off x="6375506" y="5041797"/>
            <a:ext cx="607808" cy="659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62" name="Title 1"/>
          <p:cNvSpPr>
            <a:spLocks noGrp="1"/>
          </p:cNvSpPr>
          <p:nvPr>
            <p:ph type="title"/>
          </p:nvPr>
        </p:nvSpPr>
        <p:spPr>
          <a:ln>
            <a:miter lim="800000"/>
            <a:headEnd/>
            <a:tailEnd/>
          </a:ln>
        </p:spPr>
        <p:txBody>
          <a:bodyPr/>
          <a:lstStyle/>
          <a:p>
            <a:r>
              <a:rPr lang="en-US" altLang="en-US" dirty="0" smtClean="0">
                <a:latin typeface="Calibri"/>
                <a:cs typeface="Calibri"/>
              </a:rPr>
              <a:t>Adaptation Connection</a:t>
            </a:r>
          </a:p>
        </p:txBody>
      </p:sp>
      <p:grpSp>
        <p:nvGrpSpPr>
          <p:cNvPr id="9" name="Group 8"/>
          <p:cNvGrpSpPr/>
          <p:nvPr/>
        </p:nvGrpSpPr>
        <p:grpSpPr>
          <a:xfrm>
            <a:off x="1548973" y="4761189"/>
            <a:ext cx="1582867" cy="1260099"/>
            <a:chOff x="1511305" y="5031576"/>
            <a:chExt cx="1582867" cy="1260099"/>
          </a:xfrm>
        </p:grpSpPr>
        <p:sp>
          <p:nvSpPr>
            <p:cNvPr id="36" name="TextBox 21"/>
            <p:cNvSpPr txBox="1">
              <a:spLocks noChangeArrowheads="1"/>
            </p:cNvSpPr>
            <p:nvPr/>
          </p:nvSpPr>
          <p:spPr bwMode="auto">
            <a:xfrm>
              <a:off x="1511305" y="6014676"/>
              <a:ext cx="15828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1200" b="1" dirty="0">
                  <a:latin typeface="Calibri"/>
                  <a:cs typeface="Calibri"/>
                </a:rPr>
                <a:t>UNIVERSAL</a:t>
              </a:r>
            </a:p>
          </p:txBody>
        </p:sp>
        <p:pic>
          <p:nvPicPr>
            <p:cNvPr id="143374" name="Picture 23" descr="H:\share\CEEDAR\Math CEM\Part 4 Intensive Math\PowerPoint\Downloaded images\1624292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492" y="5031576"/>
              <a:ext cx="1490340" cy="98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2123728" y="3174959"/>
            <a:ext cx="1584176" cy="1520383"/>
            <a:chOff x="2320716" y="3426148"/>
            <a:chExt cx="1584176" cy="1520383"/>
          </a:xfrm>
        </p:grpSpPr>
        <p:sp>
          <p:nvSpPr>
            <p:cNvPr id="41" name="TextBox 22"/>
            <p:cNvSpPr txBox="1">
              <a:spLocks noChangeArrowheads="1"/>
            </p:cNvSpPr>
            <p:nvPr/>
          </p:nvSpPr>
          <p:spPr bwMode="auto">
            <a:xfrm>
              <a:off x="2320716" y="4669532"/>
              <a:ext cx="1584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1200" b="1" dirty="0" smtClean="0">
                  <a:latin typeface="Calibri"/>
                  <a:cs typeface="Calibri"/>
                </a:rPr>
                <a:t>SUPPLEMENTAL</a:t>
              </a:r>
              <a:endParaRPr lang="en-US" altLang="en-US" sz="1200" b="1" dirty="0">
                <a:latin typeface="Calibri"/>
                <a:cs typeface="Calibri"/>
              </a:endParaRPr>
            </a:p>
          </p:txBody>
        </p:sp>
        <p:pic>
          <p:nvPicPr>
            <p:cNvPr id="143375" name="Picture 24" descr="H:\share\CEEDAR\Math CEM\Part 4 Intensive Math\PowerPoint\Downloaded images\13556624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3426148"/>
              <a:ext cx="903387" cy="1203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p:cNvGrpSpPr/>
          <p:nvPr/>
        </p:nvGrpSpPr>
        <p:grpSpPr>
          <a:xfrm>
            <a:off x="3495615" y="2197350"/>
            <a:ext cx="1534428" cy="1867301"/>
            <a:chOff x="3360301" y="1603487"/>
            <a:chExt cx="1534428" cy="1867301"/>
          </a:xfrm>
        </p:grpSpPr>
        <p:sp>
          <p:nvSpPr>
            <p:cNvPr id="32" name="TextBox 23"/>
            <p:cNvSpPr txBox="1">
              <a:spLocks noChangeArrowheads="1"/>
            </p:cNvSpPr>
            <p:nvPr/>
          </p:nvSpPr>
          <p:spPr bwMode="auto">
            <a:xfrm>
              <a:off x="3360301" y="3009123"/>
              <a:ext cx="15344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1200" b="1" dirty="0">
                  <a:latin typeface="Calibri"/>
                  <a:cs typeface="Calibri"/>
                </a:rPr>
                <a:t>INTENSIFIED </a:t>
              </a:r>
              <a:r>
                <a:rPr lang="en-US" altLang="en-US" sz="1200" b="1" dirty="0" smtClean="0">
                  <a:latin typeface="Calibri"/>
                  <a:cs typeface="Calibri"/>
                </a:rPr>
                <a:t>SUPPLEMENTAL</a:t>
              </a:r>
              <a:endParaRPr lang="en-US" altLang="en-US" sz="1200" b="1" dirty="0">
                <a:latin typeface="Calibri"/>
                <a:cs typeface="Calibri"/>
              </a:endParaRPr>
            </a:p>
          </p:txBody>
        </p:sp>
        <p:pic>
          <p:nvPicPr>
            <p:cNvPr id="143376" name="Picture 25" descr="H:\share\CEEDAR\Math CEM\Part 4 Intensive Math\PowerPoint\Downloaded images\1745910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896" y="1603487"/>
              <a:ext cx="936104" cy="140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7126744" y="2212553"/>
            <a:ext cx="1625668" cy="1252145"/>
            <a:chOff x="6675069" y="2626027"/>
            <a:chExt cx="1625668" cy="1252145"/>
          </a:xfrm>
        </p:grpSpPr>
        <p:sp>
          <p:nvSpPr>
            <p:cNvPr id="46" name="TextBox 18"/>
            <p:cNvSpPr txBox="1">
              <a:spLocks noChangeArrowheads="1"/>
            </p:cNvSpPr>
            <p:nvPr/>
          </p:nvSpPr>
          <p:spPr bwMode="auto">
            <a:xfrm>
              <a:off x="6675069" y="3601173"/>
              <a:ext cx="16256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1200" b="1" dirty="0" smtClean="0">
                  <a:latin typeface="Calibri"/>
                  <a:cs typeface="Calibri"/>
                </a:rPr>
                <a:t>ADAPTATION</a:t>
              </a:r>
              <a:endParaRPr lang="en-US" altLang="en-US" sz="1200" b="1" dirty="0">
                <a:latin typeface="Calibri"/>
                <a:cs typeface="Calibri"/>
              </a:endParaRPr>
            </a:p>
          </p:txBody>
        </p:sp>
        <p:pic>
          <p:nvPicPr>
            <p:cNvPr id="143380" name="Picture 27" descr="H:\share\CEEDAR\Math CEM\Part 4 Intensive Math\PowerPoint\Downloaded images\17738138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9175" y="2626027"/>
              <a:ext cx="1374226" cy="91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p:nvPr/>
        </p:nvGrpSpPr>
        <p:grpSpPr>
          <a:xfrm>
            <a:off x="6815821" y="3868324"/>
            <a:ext cx="1567641" cy="1742263"/>
            <a:chOff x="6918276" y="3717032"/>
            <a:chExt cx="1567641" cy="1742263"/>
          </a:xfrm>
        </p:grpSpPr>
        <p:sp>
          <p:nvSpPr>
            <p:cNvPr id="50" name="TextBox 20"/>
            <p:cNvSpPr txBox="1">
              <a:spLocks noChangeArrowheads="1"/>
            </p:cNvSpPr>
            <p:nvPr/>
          </p:nvSpPr>
          <p:spPr bwMode="auto">
            <a:xfrm>
              <a:off x="6918276" y="4997630"/>
              <a:ext cx="15676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1200" b="1" dirty="0">
                  <a:latin typeface="Calibri"/>
                  <a:cs typeface="Calibri"/>
                </a:rPr>
                <a:t>INDIVIDUALIZED INTERVENTION</a:t>
              </a:r>
            </a:p>
          </p:txBody>
        </p:sp>
        <p:pic>
          <p:nvPicPr>
            <p:cNvPr id="143381" name="Picture 28" descr="H:\share\CEEDAR\Math CEM\Part 4 Intensive Math\PowerPoint\Downloaded images\17738343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3381" y="3717032"/>
              <a:ext cx="839113" cy="125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p:cNvGrpSpPr/>
          <p:nvPr/>
        </p:nvGrpSpPr>
        <p:grpSpPr>
          <a:xfrm>
            <a:off x="5229946" y="4375763"/>
            <a:ext cx="1502294" cy="1990428"/>
            <a:chOff x="5018935" y="4375763"/>
            <a:chExt cx="1502294" cy="1990428"/>
          </a:xfrm>
        </p:grpSpPr>
        <p:sp>
          <p:nvSpPr>
            <p:cNvPr id="27" name="TextBox 24"/>
            <p:cNvSpPr txBox="1">
              <a:spLocks noChangeArrowheads="1"/>
            </p:cNvSpPr>
            <p:nvPr/>
          </p:nvSpPr>
          <p:spPr bwMode="auto">
            <a:xfrm>
              <a:off x="5018935" y="5904526"/>
              <a:ext cx="15022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1200" b="1" dirty="0">
                  <a:latin typeface="Calibri"/>
                  <a:cs typeface="Calibri"/>
                </a:rPr>
                <a:t>CONTINUED PM and ADAPTATION</a:t>
              </a:r>
            </a:p>
          </p:txBody>
        </p:sp>
        <p:pic>
          <p:nvPicPr>
            <p:cNvPr id="143382" name="Picture 29" descr="H:\share\CEEDAR\Math CEM\Part 4 Intensive Math\PowerPoint\Downloaded images\17736944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9701" y="4375763"/>
              <a:ext cx="1020762"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77</a:t>
            </a:fld>
            <a:endParaRPr lang="es-ES" b="1" dirty="0" smtClean="0">
              <a:solidFill>
                <a:srgbClr val="0367B3"/>
              </a:solidFill>
              <a:effectLst>
                <a:outerShdw blurRad="38100" dist="38100" dir="2700000" algn="tl">
                  <a:srgbClr val="000000">
                    <a:alpha val="43137"/>
                  </a:srgbClr>
                </a:outerShdw>
              </a:effectLst>
              <a:latin typeface="+mj-lt"/>
            </a:endParaRPr>
          </a:p>
        </p:txBody>
      </p:sp>
      <p:grpSp>
        <p:nvGrpSpPr>
          <p:cNvPr id="6" name="Group 5"/>
          <p:cNvGrpSpPr/>
          <p:nvPr/>
        </p:nvGrpSpPr>
        <p:grpSpPr>
          <a:xfrm>
            <a:off x="5071196" y="1431186"/>
            <a:ext cx="1542683" cy="1925806"/>
            <a:chOff x="5071196" y="1026601"/>
            <a:chExt cx="1542683" cy="1925806"/>
          </a:xfrm>
        </p:grpSpPr>
        <p:sp>
          <p:nvSpPr>
            <p:cNvPr id="29" name="TextBox 17"/>
            <p:cNvSpPr txBox="1">
              <a:spLocks noChangeArrowheads="1"/>
            </p:cNvSpPr>
            <p:nvPr/>
          </p:nvSpPr>
          <p:spPr bwMode="auto">
            <a:xfrm>
              <a:off x="5071196" y="2490743"/>
              <a:ext cx="1542683" cy="46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1200" b="1" dirty="0" smtClean="0">
                  <a:latin typeface="Calibri"/>
                  <a:cs typeface="Calibri"/>
                </a:rPr>
                <a:t>DIAGNOSTIC </a:t>
              </a:r>
              <a:r>
                <a:rPr lang="en-US" altLang="en-US" sz="1200" b="1" dirty="0">
                  <a:latin typeface="Calibri"/>
                  <a:cs typeface="Calibri"/>
                </a:rPr>
                <a:t>ASSESSMENT</a:t>
              </a:r>
            </a:p>
          </p:txBody>
        </p:sp>
        <p:pic>
          <p:nvPicPr>
            <p:cNvPr id="53" name="Picture 26" descr="H:\share\CEEDAR\Math CEM\Part 4 Intensive Math\PowerPoint\Downloaded images\48850072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14180" y="1026601"/>
              <a:ext cx="148907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0098091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018935" y="4951472"/>
            <a:ext cx="1502294" cy="1414719"/>
            <a:chOff x="2606675" y="5017722"/>
            <a:chExt cx="2055019" cy="1935223"/>
          </a:xfrm>
        </p:grpSpPr>
        <p:pic>
          <p:nvPicPr>
            <p:cNvPr id="144406" name="Picture 26" descr="H:\share\CEEDAR\Math CEM\Part 4 Intensive Math\PowerPoint\Downloaded images\844641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119" y="5017722"/>
              <a:ext cx="1933575"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8" name="TextBox 24"/>
            <p:cNvSpPr txBox="1">
              <a:spLocks noChangeArrowheads="1"/>
            </p:cNvSpPr>
            <p:nvPr/>
          </p:nvSpPr>
          <p:spPr bwMode="auto">
            <a:xfrm>
              <a:off x="2606675" y="6321424"/>
              <a:ext cx="2055019" cy="63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1200" b="1" dirty="0">
                  <a:latin typeface="Calibri"/>
                  <a:cs typeface="Calibri"/>
                </a:rPr>
                <a:t>CONTINUED PM and ADAPTATION</a:t>
              </a:r>
            </a:p>
          </p:txBody>
        </p:sp>
      </p:grpSp>
      <p:grpSp>
        <p:nvGrpSpPr>
          <p:cNvPr id="6" name="Group 5"/>
          <p:cNvGrpSpPr/>
          <p:nvPr/>
        </p:nvGrpSpPr>
        <p:grpSpPr>
          <a:xfrm>
            <a:off x="5071196" y="1393843"/>
            <a:ext cx="1660553" cy="1558567"/>
            <a:chOff x="5240338" y="1327150"/>
            <a:chExt cx="1655762" cy="1554072"/>
          </a:xfrm>
        </p:grpSpPr>
        <p:sp>
          <p:nvSpPr>
            <p:cNvPr id="144391" name="TextBox 17"/>
            <p:cNvSpPr txBox="1">
              <a:spLocks noChangeArrowheads="1"/>
            </p:cNvSpPr>
            <p:nvPr/>
          </p:nvSpPr>
          <p:spPr bwMode="auto">
            <a:xfrm>
              <a:off x="5240338" y="2420889"/>
              <a:ext cx="1538232" cy="46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1200" b="1" dirty="0" smtClean="0">
                  <a:latin typeface="Calibri"/>
                  <a:cs typeface="Calibri"/>
                </a:rPr>
                <a:t>DIAGNOSTIC </a:t>
              </a:r>
              <a:r>
                <a:rPr lang="en-US" altLang="en-US" sz="1200" b="1" dirty="0">
                  <a:latin typeface="Calibri"/>
                  <a:cs typeface="Calibri"/>
                </a:rPr>
                <a:t>ASSESSMENT</a:t>
              </a:r>
            </a:p>
          </p:txBody>
        </p:sp>
        <p:pic>
          <p:nvPicPr>
            <p:cNvPr id="144403" name="Picture 23" descr="H:\share\CEEDAR\Math CEM\Part 4 Intensive Math\PowerPoint\Downloaded images\8446429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338" y="1327150"/>
              <a:ext cx="165576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3360301" y="1988840"/>
            <a:ext cx="1534428" cy="1481946"/>
            <a:chOff x="2982914" y="2243138"/>
            <a:chExt cx="1566861" cy="1513270"/>
          </a:xfrm>
        </p:grpSpPr>
        <p:sp>
          <p:nvSpPr>
            <p:cNvPr id="144396" name="TextBox 23"/>
            <p:cNvSpPr txBox="1">
              <a:spLocks noChangeArrowheads="1"/>
            </p:cNvSpPr>
            <p:nvPr/>
          </p:nvSpPr>
          <p:spPr bwMode="auto">
            <a:xfrm>
              <a:off x="2982914" y="3284985"/>
              <a:ext cx="1566861" cy="47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1200" b="1" dirty="0">
                  <a:latin typeface="Calibri"/>
                  <a:cs typeface="Calibri"/>
                </a:rPr>
                <a:t>INTENSIFIED </a:t>
              </a:r>
              <a:r>
                <a:rPr lang="en-US" altLang="en-US" sz="1200" b="1" dirty="0" smtClean="0">
                  <a:latin typeface="Calibri"/>
                  <a:cs typeface="Calibri"/>
                </a:rPr>
                <a:t>SUPPLEMENTAL</a:t>
              </a:r>
              <a:endParaRPr lang="en-US" altLang="en-US" sz="1200" b="1" dirty="0">
                <a:latin typeface="Calibri"/>
                <a:cs typeface="Calibri"/>
              </a:endParaRPr>
            </a:p>
          </p:txBody>
        </p:sp>
        <p:pic>
          <p:nvPicPr>
            <p:cNvPr id="14440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5613" y="2243138"/>
              <a:ext cx="1554162" cy="102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4386" name="Title 1"/>
          <p:cNvSpPr>
            <a:spLocks noGrp="1"/>
          </p:cNvSpPr>
          <p:nvPr>
            <p:ph type="title"/>
          </p:nvPr>
        </p:nvSpPr>
        <p:spPr>
          <a:xfrm>
            <a:off x="1763713" y="115888"/>
            <a:ext cx="6994525" cy="1143000"/>
          </a:xfrm>
          <a:ln>
            <a:miter lim="800000"/>
            <a:headEnd/>
            <a:tailEnd/>
          </a:ln>
        </p:spPr>
        <p:txBody>
          <a:bodyPr/>
          <a:lstStyle/>
          <a:p>
            <a:r>
              <a:rPr lang="en-US" altLang="en-US" dirty="0" smtClean="0">
                <a:latin typeface="Calibri"/>
                <a:cs typeface="Calibri"/>
              </a:rPr>
              <a:t>Adaptation in the Classroom</a:t>
            </a:r>
          </a:p>
        </p:txBody>
      </p:sp>
      <p:cxnSp>
        <p:nvCxnSpPr>
          <p:cNvPr id="5" name="Straight Arrow Connector 4"/>
          <p:cNvCxnSpPr/>
          <p:nvPr/>
        </p:nvCxnSpPr>
        <p:spPr>
          <a:xfrm flipV="1">
            <a:off x="1738813" y="4561656"/>
            <a:ext cx="509587" cy="3556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nvGrpSpPr>
          <p:cNvPr id="2" name="Group 1"/>
          <p:cNvGrpSpPr/>
          <p:nvPr/>
        </p:nvGrpSpPr>
        <p:grpSpPr>
          <a:xfrm>
            <a:off x="1511305" y="4946529"/>
            <a:ext cx="1582867" cy="1345146"/>
            <a:chOff x="107949" y="4735513"/>
            <a:chExt cx="1752600" cy="1489388"/>
          </a:xfrm>
        </p:grpSpPr>
        <p:sp>
          <p:nvSpPr>
            <p:cNvPr id="144394" name="TextBox 21"/>
            <p:cNvSpPr txBox="1">
              <a:spLocks noChangeArrowheads="1"/>
            </p:cNvSpPr>
            <p:nvPr/>
          </p:nvSpPr>
          <p:spPr bwMode="auto">
            <a:xfrm>
              <a:off x="107949" y="5918199"/>
              <a:ext cx="1752600" cy="306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1200" b="1" dirty="0">
                  <a:latin typeface="Calibri"/>
                  <a:cs typeface="Calibri"/>
                </a:rPr>
                <a:t>UNIVERSAL</a:t>
              </a:r>
            </a:p>
          </p:txBody>
        </p:sp>
        <p:pic>
          <p:nvPicPr>
            <p:cNvPr id="144400"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 r="1412"/>
            <a:stretch/>
          </p:blipFill>
          <p:spPr bwMode="auto">
            <a:xfrm>
              <a:off x="107952" y="4735513"/>
              <a:ext cx="1727841" cy="116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3" name="Straight Arrow Connector 12"/>
          <p:cNvCxnSpPr/>
          <p:nvPr/>
        </p:nvCxnSpPr>
        <p:spPr>
          <a:xfrm flipV="1">
            <a:off x="4425496" y="1493866"/>
            <a:ext cx="588963" cy="45402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2" name="Straight Arrow Connector 11"/>
          <p:cNvCxnSpPr/>
          <p:nvPr/>
        </p:nvCxnSpPr>
        <p:spPr>
          <a:xfrm flipV="1">
            <a:off x="2982292" y="3068960"/>
            <a:ext cx="509588" cy="35718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nvGrpSpPr>
          <p:cNvPr id="3" name="Group 2"/>
          <p:cNvGrpSpPr/>
          <p:nvPr/>
        </p:nvGrpSpPr>
        <p:grpSpPr>
          <a:xfrm>
            <a:off x="2320716" y="3503247"/>
            <a:ext cx="1650295" cy="1443282"/>
            <a:chOff x="1530350" y="3386138"/>
            <a:chExt cx="1458913" cy="1275908"/>
          </a:xfrm>
        </p:grpSpPr>
        <p:sp>
          <p:nvSpPr>
            <p:cNvPr id="144395" name="TextBox 22"/>
            <p:cNvSpPr txBox="1">
              <a:spLocks noChangeArrowheads="1"/>
            </p:cNvSpPr>
            <p:nvPr/>
          </p:nvSpPr>
          <p:spPr bwMode="auto">
            <a:xfrm>
              <a:off x="1530350" y="4417170"/>
              <a:ext cx="1400462" cy="24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1200" b="1" smtClean="0">
                  <a:latin typeface="Calibri"/>
                  <a:cs typeface="Calibri"/>
                </a:rPr>
                <a:t>SUPPLEMENTAL</a:t>
              </a:r>
              <a:endParaRPr lang="en-US" altLang="en-US" sz="1200" b="1" dirty="0">
                <a:latin typeface="Calibri"/>
                <a:cs typeface="Calibri"/>
              </a:endParaRPr>
            </a:p>
          </p:txBody>
        </p:sp>
        <p:pic>
          <p:nvPicPr>
            <p:cNvPr id="14440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0350" y="3386138"/>
              <a:ext cx="1458913" cy="98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4" name="Straight Arrow Connector 13"/>
          <p:cNvCxnSpPr/>
          <p:nvPr/>
        </p:nvCxnSpPr>
        <p:spPr>
          <a:xfrm>
            <a:off x="6764338" y="1947530"/>
            <a:ext cx="588962" cy="49212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7" name="Straight Arrow Connector 16"/>
          <p:cNvCxnSpPr/>
          <p:nvPr/>
        </p:nvCxnSpPr>
        <p:spPr>
          <a:xfrm>
            <a:off x="8448832" y="3645024"/>
            <a:ext cx="11600" cy="267494"/>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nvGrpSpPr>
          <p:cNvPr id="7" name="Group 6"/>
          <p:cNvGrpSpPr/>
          <p:nvPr/>
        </p:nvGrpSpPr>
        <p:grpSpPr>
          <a:xfrm>
            <a:off x="6860249" y="2501939"/>
            <a:ext cx="1625669" cy="1376237"/>
            <a:chOff x="7005638" y="2432050"/>
            <a:chExt cx="1793875" cy="1518634"/>
          </a:xfrm>
        </p:grpSpPr>
        <p:sp>
          <p:nvSpPr>
            <p:cNvPr id="144392" name="TextBox 18"/>
            <p:cNvSpPr txBox="1">
              <a:spLocks noChangeArrowheads="1"/>
            </p:cNvSpPr>
            <p:nvPr/>
          </p:nvSpPr>
          <p:spPr bwMode="auto">
            <a:xfrm>
              <a:off x="7005639" y="3645024"/>
              <a:ext cx="1793874" cy="30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1200" b="1" dirty="0" smtClean="0">
                  <a:latin typeface="Calibri"/>
                  <a:cs typeface="Calibri"/>
                </a:rPr>
                <a:t>ADAPTATION</a:t>
              </a:r>
              <a:endParaRPr lang="en-US" altLang="en-US" sz="1200" b="1" dirty="0">
                <a:latin typeface="Calibri"/>
                <a:cs typeface="Calibri"/>
              </a:endParaRPr>
            </a:p>
          </p:txBody>
        </p:sp>
        <p:pic>
          <p:nvPicPr>
            <p:cNvPr id="144404" name="Picture 24" descr="H:\share\CEEDAR\Math CEM\Part 4 Intensive Math\PowerPoint\Downloaded images\854491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5638" y="2432050"/>
              <a:ext cx="179387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439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776341">
            <a:off x="6375506" y="5041797"/>
            <a:ext cx="607808" cy="659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918276" y="3953894"/>
            <a:ext cx="1567641" cy="1505400"/>
            <a:chOff x="7242969" y="4433888"/>
            <a:chExt cx="1831181" cy="1758478"/>
          </a:xfrm>
        </p:grpSpPr>
        <p:sp>
          <p:nvSpPr>
            <p:cNvPr id="144393" name="TextBox 20"/>
            <p:cNvSpPr txBox="1">
              <a:spLocks noChangeArrowheads="1"/>
            </p:cNvSpPr>
            <p:nvPr/>
          </p:nvSpPr>
          <p:spPr bwMode="auto">
            <a:xfrm>
              <a:off x="7242969" y="5653089"/>
              <a:ext cx="1831181" cy="53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pPr algn="ctr"/>
              <a:r>
                <a:rPr lang="en-US" altLang="en-US" sz="1200" b="1" dirty="0">
                  <a:latin typeface="Calibri"/>
                  <a:cs typeface="Calibri"/>
                </a:rPr>
                <a:t>INDIVIDUALIZED INTERVENTION</a:t>
              </a:r>
            </a:p>
          </p:txBody>
        </p:sp>
        <p:pic>
          <p:nvPicPr>
            <p:cNvPr id="144405" name="Picture 25" descr="H:\share\CEEDAR\Math CEM\Part 4 Intensive Math\PowerPoint\Downloaded images\7675421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43763" y="4433888"/>
              <a:ext cx="18303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78</a:t>
            </a:fld>
            <a:endParaRPr lang="es-ES" b="1" dirty="0" smtClean="0">
              <a:solidFill>
                <a:srgbClr val="0367B3"/>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41794353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1692275" y="130304"/>
            <a:ext cx="6995160" cy="1354480"/>
          </a:xfrm>
          <a:ln>
            <a:miter lim="800000"/>
            <a:headEnd/>
            <a:tailEnd/>
          </a:ln>
        </p:spPr>
        <p:txBody>
          <a:bodyPr/>
          <a:lstStyle/>
          <a:p>
            <a:r>
              <a:rPr lang="en-US" altLang="en-US" dirty="0" smtClean="0">
                <a:latin typeface="Calibri"/>
                <a:cs typeface="Calibri"/>
              </a:rPr>
              <a:t>How CCSS-M Aligns With MTSS</a:t>
            </a:r>
          </a:p>
        </p:txBody>
      </p:sp>
      <p:pic>
        <p:nvPicPr>
          <p:cNvPr id="5" name="Picture 22"/>
          <p:cNvPicPr>
            <a:picLocks noChangeAspect="1" noChangeArrowheads="1"/>
          </p:cNvPicPr>
          <p:nvPr/>
        </p:nvPicPr>
        <p:blipFill rotWithShape="1">
          <a:blip r:embed="rId3">
            <a:extLst>
              <a:ext uri="{28A0092B-C50C-407E-A947-70E740481C1C}">
                <a14:useLocalDpi xmlns:a14="http://schemas.microsoft.com/office/drawing/2010/main" val="0"/>
              </a:ext>
            </a:extLst>
          </a:blip>
          <a:srcRect l="4272" t="4759" r="3934" b="6325"/>
          <a:stretch/>
        </p:blipFill>
        <p:spPr bwMode="auto">
          <a:xfrm>
            <a:off x="107504" y="429571"/>
            <a:ext cx="1188720" cy="83918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5838" r="7199" b="27307"/>
          <a:stretch/>
        </p:blipFill>
        <p:spPr bwMode="auto">
          <a:xfrm>
            <a:off x="107504" y="1412776"/>
            <a:ext cx="1188720" cy="742937"/>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4200" t="9501" r="5233" b="29016"/>
          <a:stretch/>
        </p:blipFill>
        <p:spPr bwMode="auto">
          <a:xfrm>
            <a:off x="107504" y="2276872"/>
            <a:ext cx="1188720" cy="743171"/>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54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321" t="9334" b="4972"/>
          <a:stretch/>
        </p:blipFill>
        <p:spPr bwMode="auto">
          <a:xfrm>
            <a:off x="107503" y="3140968"/>
            <a:ext cx="1188720" cy="136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2"/>
          <p:cNvPicPr>
            <a:picLocks noChangeAspect="1" noChangeArrowheads="1"/>
          </p:cNvPicPr>
          <p:nvPr/>
        </p:nvPicPr>
        <p:blipFill rotWithShape="1">
          <a:blip r:embed="rId7"/>
          <a:srcRect l="1959" t="8624" r="4812" b="2869"/>
          <a:stretch/>
        </p:blipFill>
        <p:spPr bwMode="auto">
          <a:xfrm>
            <a:off x="2483768" y="1556792"/>
            <a:ext cx="5303520" cy="3503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144374" y="2342259"/>
            <a:ext cx="1515858" cy="2814933"/>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79</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11" name="TextBox 10"/>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1345454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692275" y="274638"/>
            <a:ext cx="6994525" cy="1209675"/>
          </a:xfrm>
          <a:ln>
            <a:miter lim="800000"/>
            <a:headEnd/>
            <a:tailEnd/>
          </a:ln>
        </p:spPr>
        <p:txBody>
          <a:bodyPr tIns="91440" bIns="91440"/>
          <a:lstStyle/>
          <a:p>
            <a:r>
              <a:rPr lang="en-US" altLang="en-US" sz="4000" dirty="0" smtClean="0">
                <a:latin typeface="Calibri"/>
                <a:cs typeface="Calibri"/>
              </a:rPr>
              <a:t>What Are Intensive Math Interventions?</a:t>
            </a:r>
          </a:p>
        </p:txBody>
      </p:sp>
      <p:sp>
        <p:nvSpPr>
          <p:cNvPr id="3" name="Content Placeholder 2"/>
          <p:cNvSpPr>
            <a:spLocks noGrp="1"/>
          </p:cNvSpPr>
          <p:nvPr>
            <p:ph idx="1"/>
          </p:nvPr>
        </p:nvSpPr>
        <p:spPr>
          <a:xfrm>
            <a:off x="1692275" y="1600201"/>
            <a:ext cx="6994525" cy="3629000"/>
          </a:xfrm>
        </p:spPr>
        <p:txBody>
          <a:bodyPr/>
          <a:lstStyle/>
          <a:p>
            <a:pPr marL="0" indent="0">
              <a:lnSpc>
                <a:spcPct val="110000"/>
              </a:lnSpc>
              <a:buFont typeface="Wingdings" pitchFamily="2" charset="2"/>
              <a:buNone/>
              <a:defRPr/>
            </a:pPr>
            <a:r>
              <a:rPr lang="en-US" sz="2800" b="1" dirty="0" smtClean="0">
                <a:latin typeface="Calibri"/>
                <a:cs typeface="Calibri"/>
              </a:rPr>
              <a:t>Intensive intervention</a:t>
            </a:r>
            <a:r>
              <a:rPr lang="en-US" sz="2800" dirty="0" smtClean="0">
                <a:latin typeface="Calibri"/>
                <a:cs typeface="Calibri"/>
              </a:rPr>
              <a:t> addresses </a:t>
            </a:r>
            <a:r>
              <a:rPr lang="en-US" sz="2800" i="1" dirty="0" smtClean="0">
                <a:latin typeface="Calibri"/>
                <a:cs typeface="Calibri"/>
              </a:rPr>
              <a:t>severe and persistent </a:t>
            </a:r>
            <a:r>
              <a:rPr lang="en-US" sz="2800" dirty="0" smtClean="0">
                <a:latin typeface="Calibri"/>
                <a:cs typeface="Calibri"/>
              </a:rPr>
              <a:t>learning or behavioral difficulties. Intensive intervention should be: </a:t>
            </a:r>
          </a:p>
          <a:p>
            <a:pPr>
              <a:buFont typeface="Arial"/>
              <a:buChar char="•"/>
              <a:defRPr/>
            </a:pPr>
            <a:r>
              <a:rPr lang="en-US" sz="2800" dirty="0" smtClean="0">
                <a:latin typeface="Calibri"/>
                <a:cs typeface="Calibri"/>
              </a:rPr>
              <a:t>Driven by data. </a:t>
            </a:r>
          </a:p>
          <a:p>
            <a:pPr>
              <a:buFont typeface="Arial"/>
              <a:buChar char="•"/>
              <a:defRPr/>
            </a:pPr>
            <a:r>
              <a:rPr lang="en-US" sz="2800" dirty="0" smtClean="0">
                <a:latin typeface="Calibri"/>
                <a:cs typeface="Calibri"/>
              </a:rPr>
              <a:t>Characterized by increased intensity (e.g., smaller group, expanded time) and individualization of academic instruction and/or behavioral supports.</a:t>
            </a:r>
          </a:p>
        </p:txBody>
      </p:sp>
      <p:sp>
        <p:nvSpPr>
          <p:cNvPr id="5" name="Slide Number Placeholder 5"/>
          <p:cNvSpPr>
            <a:spLocks noGrp="1"/>
          </p:cNvSpPr>
          <p:nvPr>
            <p:ph type="sldNum" sz="quarter" idx="12"/>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8</a:t>
            </a:fld>
            <a:endParaRPr lang="es-ES" sz="1400" b="1" dirty="0" smtClean="0">
              <a:solidFill>
                <a:srgbClr val="0367B3"/>
              </a:solidFill>
              <a:effectLst>
                <a:outerShdw blurRad="38100" dist="38100" dir="2700000" algn="tl">
                  <a:srgbClr val="000000">
                    <a:alpha val="43137"/>
                  </a:srgbClr>
                </a:outerShdw>
              </a:effectLst>
              <a:latin typeface="+mj-lt"/>
            </a:endParaRPr>
          </a:p>
        </p:txBody>
      </p:sp>
      <p:sp>
        <p:nvSpPr>
          <p:cNvPr id="6" name="TextBox 5"/>
          <p:cNvSpPr txBox="1"/>
          <p:nvPr/>
        </p:nvSpPr>
        <p:spPr>
          <a:xfrm>
            <a:off x="1428327" y="6324600"/>
            <a:ext cx="3249608"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2013b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140015428"/>
              </p:ext>
            </p:extLst>
          </p:nvPr>
        </p:nvGraphicFramePr>
        <p:xfrm>
          <a:off x="1691680" y="1700808"/>
          <a:ext cx="3240360" cy="3168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6435" name="Title 3"/>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Principles for </a:t>
            </a:r>
            <a:br>
              <a:rPr lang="en-US" altLang="en-US" dirty="0" smtClean="0">
                <a:latin typeface="Calibri"/>
                <a:cs typeface="Calibri"/>
              </a:rPr>
            </a:br>
            <a:r>
              <a:rPr lang="en-US" altLang="en-US" dirty="0" smtClean="0">
                <a:latin typeface="Calibri"/>
                <a:cs typeface="Calibri"/>
              </a:rPr>
              <a:t>Intensive Intervention</a:t>
            </a:r>
          </a:p>
        </p:txBody>
      </p:sp>
      <p:graphicFrame>
        <p:nvGraphicFramePr>
          <p:cNvPr id="7" name="Content Placeholder 5"/>
          <p:cNvGraphicFramePr>
            <a:graphicFrameLocks/>
          </p:cNvGraphicFramePr>
          <p:nvPr>
            <p:extLst>
              <p:ext uri="{D42A27DB-BD31-4B8C-83A1-F6EECF244321}">
                <p14:modId xmlns:p14="http://schemas.microsoft.com/office/powerpoint/2010/main" val="2529867906"/>
              </p:ext>
            </p:extLst>
          </p:nvPr>
        </p:nvGraphicFramePr>
        <p:xfrm>
          <a:off x="5292080" y="1700808"/>
          <a:ext cx="3384376" cy="31683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80</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10" name="TextBox 9"/>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192433961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itle 2"/>
          <p:cNvSpPr>
            <a:spLocks noGrp="1"/>
          </p:cNvSpPr>
          <p:nvPr>
            <p:ph type="title"/>
          </p:nvPr>
        </p:nvSpPr>
        <p:spPr>
          <a:ln>
            <a:miter lim="800000"/>
            <a:headEnd/>
            <a:tailEnd/>
          </a:ln>
        </p:spPr>
        <p:txBody>
          <a:bodyPr/>
          <a:lstStyle/>
          <a:p>
            <a:r>
              <a:rPr lang="en-US" altLang="en-US" dirty="0" err="1" smtClean="0">
                <a:latin typeface="Calibri"/>
                <a:cs typeface="Calibri"/>
              </a:rPr>
              <a:t>RtI</a:t>
            </a:r>
            <a:r>
              <a:rPr lang="en-US" altLang="en-US" dirty="0" smtClean="0">
                <a:latin typeface="Calibri"/>
                <a:cs typeface="Calibri"/>
              </a:rPr>
              <a:t> Math Video Clip</a:t>
            </a:r>
          </a:p>
        </p:txBody>
      </p:sp>
      <p:pic>
        <p:nvPicPr>
          <p:cNvPr id="14746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1628800"/>
            <a:ext cx="5686425"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81</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2" name="Rectangle 1"/>
          <p:cNvSpPr/>
          <p:nvPr/>
        </p:nvSpPr>
        <p:spPr>
          <a:xfrm>
            <a:off x="2483768" y="5013350"/>
            <a:ext cx="4572000" cy="461665"/>
          </a:xfrm>
          <a:prstGeom prst="rect">
            <a:avLst/>
          </a:prstGeom>
        </p:spPr>
        <p:txBody>
          <a:bodyPr>
            <a:spAutoFit/>
          </a:bodyPr>
          <a:lstStyle/>
          <a:p>
            <a:r>
              <a:rPr lang="en-US" sz="1200" dirty="0">
                <a:latin typeface="Calibri"/>
                <a:cs typeface="Calibri"/>
              </a:rPr>
              <a:t>(</a:t>
            </a:r>
            <a:r>
              <a:rPr lang="en-US" sz="1200" dirty="0">
                <a:latin typeface="Calibri"/>
                <a:cs typeface="Calibri"/>
                <a:hlinkClick r:id="rId3"/>
              </a:rPr>
              <a:t>http://</a:t>
            </a:r>
            <a:r>
              <a:rPr lang="en-US" sz="1200" dirty="0" smtClean="0">
                <a:latin typeface="Calibri"/>
                <a:cs typeface="Calibri"/>
                <a:hlinkClick r:id="rId3"/>
              </a:rPr>
              <a:t>www.youtube.com/watch?v=vxYHecsTPhM</a:t>
            </a:r>
            <a:r>
              <a:rPr lang="en-US" sz="1200" dirty="0" smtClean="0">
                <a:latin typeface="Calibri"/>
                <a:cs typeface="Calibri"/>
              </a:rPr>
              <a:t>; </a:t>
            </a:r>
            <a:br>
              <a:rPr lang="en-US" sz="1200" dirty="0" smtClean="0">
                <a:latin typeface="Calibri"/>
                <a:cs typeface="Calibri"/>
              </a:rPr>
            </a:br>
            <a:r>
              <a:rPr lang="en-US" sz="1200" dirty="0" err="1" smtClean="0">
                <a:latin typeface="Calibri"/>
                <a:cs typeface="Calibri"/>
              </a:rPr>
              <a:t>Harlingsen</a:t>
            </a:r>
            <a:r>
              <a:rPr lang="en-US" sz="1200" dirty="0" smtClean="0">
                <a:latin typeface="Calibri"/>
                <a:cs typeface="Calibri"/>
              </a:rPr>
              <a:t> CISD, 2011</a:t>
            </a:r>
            <a:endParaRPr lang="en-US" sz="1200" dirty="0">
              <a:latin typeface="Calibri"/>
              <a:cs typeface="Calibri"/>
            </a:endParaRPr>
          </a:p>
        </p:txBody>
      </p:sp>
      <p:sp>
        <p:nvSpPr>
          <p:cNvPr id="7" name="12-Point Star 6"/>
          <p:cNvSpPr/>
          <p:nvPr/>
        </p:nvSpPr>
        <p:spPr>
          <a:xfrm>
            <a:off x="0" y="188640"/>
            <a:ext cx="1763688" cy="864567"/>
          </a:xfrm>
          <a:prstGeom prst="star12">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Interactive Activity</a:t>
            </a:r>
          </a:p>
        </p:txBody>
      </p:sp>
    </p:spTree>
    <p:extLst>
      <p:ext uri="{BB962C8B-B14F-4D97-AF65-F5344CB8AC3E}">
        <p14:creationId xmlns:p14="http://schemas.microsoft.com/office/powerpoint/2010/main" val="168522498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82</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6" name="Title 1"/>
          <p:cNvSpPr txBox="1">
            <a:spLocks/>
          </p:cNvSpPr>
          <p:nvPr/>
        </p:nvSpPr>
        <p:spPr>
          <a:xfrm>
            <a:off x="1599730" y="2708920"/>
            <a:ext cx="7272808" cy="1872208"/>
          </a:xfrm>
          <a:prstGeom prst="rect">
            <a:avLst/>
          </a:prstGeom>
          <a:noFill/>
          <a:ln>
            <a:noFill/>
          </a:ln>
          <a:extLst/>
        </p:spPr>
        <p:txBody>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kern="0" dirty="0" smtClean="0">
                <a:ln w="1905"/>
                <a:solidFill>
                  <a:schemeClr val="tx1"/>
                </a:solidFill>
                <a:effectLst>
                  <a:innerShdw blurRad="69850" dist="43180" dir="5400000">
                    <a:srgbClr val="000000">
                      <a:alpha val="65000"/>
                    </a:srgbClr>
                  </a:innerShdw>
                </a:effectLst>
                <a:latin typeface="Calibri"/>
                <a:cs typeface="Calibri"/>
              </a:rPr>
              <a:t>Intensive Intervention in Mathematics</a:t>
            </a:r>
            <a:endParaRPr lang="en-US" kern="0" dirty="0">
              <a:ln w="1905"/>
              <a:solidFill>
                <a:schemeClr val="tx1"/>
              </a:solidFill>
              <a:effectLst>
                <a:innerShdw blurRad="69850" dist="43180" dir="5400000">
                  <a:srgbClr val="000000">
                    <a:alpha val="65000"/>
                  </a:srgbClr>
                </a:innerShdw>
              </a:effectLst>
              <a:latin typeface="Calibri"/>
              <a:cs typeface="Calibri"/>
            </a:endParaRPr>
          </a:p>
        </p:txBody>
      </p:sp>
    </p:spTree>
    <p:extLst>
      <p:ext uri="{BB962C8B-B14F-4D97-AF65-F5344CB8AC3E}">
        <p14:creationId xmlns:p14="http://schemas.microsoft.com/office/powerpoint/2010/main" val="117598783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319715"/>
            <a:ext cx="4572000" cy="485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83</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6" name="TextBox 5"/>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248280178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a:latin typeface="Calibri"/>
                <a:cs typeface="Calibri"/>
              </a:rPr>
              <a:t>Smaller </a:t>
            </a:r>
            <a:r>
              <a:rPr lang="en-US" dirty="0" smtClean="0">
                <a:latin typeface="Calibri"/>
                <a:cs typeface="Calibri"/>
              </a:rPr>
              <a:t>Steps</a:t>
            </a:r>
            <a:endParaRPr lang="en-US" dirty="0">
              <a:latin typeface="Calibri"/>
              <a:cs typeface="Calibri"/>
            </a:endParaRPr>
          </a:p>
        </p:txBody>
      </p:sp>
      <p:sp>
        <p:nvSpPr>
          <p:cNvPr id="2" name="Content Placeholder 1"/>
          <p:cNvSpPr>
            <a:spLocks noGrp="1"/>
          </p:cNvSpPr>
          <p:nvPr>
            <p:ph idx="1"/>
          </p:nvPr>
        </p:nvSpPr>
        <p:spPr/>
        <p:txBody>
          <a:bodyPr/>
          <a:lstStyle/>
          <a:p>
            <a:pPr marL="0" indent="0">
              <a:buNone/>
              <a:defRPr/>
            </a:pPr>
            <a:r>
              <a:rPr lang="en-US" dirty="0" smtClean="0">
                <a:solidFill>
                  <a:srgbClr val="0070C0"/>
                </a:solidFill>
                <a:latin typeface="Calibri"/>
                <a:cs typeface="Calibri"/>
              </a:rPr>
              <a:t>Use a task analysis to break problems into </a:t>
            </a:r>
            <a:r>
              <a:rPr lang="en-US" b="1" dirty="0" smtClean="0">
                <a:solidFill>
                  <a:srgbClr val="0070C0"/>
                </a:solidFill>
                <a:latin typeface="Calibri"/>
                <a:cs typeface="Calibri"/>
              </a:rPr>
              <a:t>smaller steps.</a:t>
            </a:r>
          </a:p>
          <a:p>
            <a:pPr marL="346075" lvl="1" indent="0">
              <a:spcBef>
                <a:spcPts val="1200"/>
              </a:spcBef>
              <a:buNone/>
            </a:pPr>
            <a:r>
              <a:rPr lang="en-US" altLang="en-US" sz="1600" i="1" dirty="0">
                <a:solidFill>
                  <a:schemeClr val="tx2"/>
                </a:solidFill>
                <a:latin typeface="Calibri"/>
                <a:cs typeface="Calibri"/>
              </a:rPr>
              <a:t>Look at the first fraction. Multiply the numerator and denominator by the denominator of the second fraction. Rewrite.</a:t>
            </a:r>
          </a:p>
          <a:p>
            <a:pPr marL="346075" lvl="1" indent="0">
              <a:spcBef>
                <a:spcPts val="1200"/>
              </a:spcBef>
              <a:buNone/>
            </a:pPr>
            <a:r>
              <a:rPr lang="en-US" altLang="en-US" sz="1600" i="1" dirty="0">
                <a:solidFill>
                  <a:schemeClr val="tx2"/>
                </a:solidFill>
                <a:latin typeface="Calibri"/>
                <a:cs typeface="Calibri"/>
              </a:rPr>
              <a:t>Look at the second fraction. Multiply the numerator and denominator by the denominator of the first fraction. Rewrite.</a:t>
            </a:r>
          </a:p>
          <a:p>
            <a:pPr marL="346075" lvl="1" indent="0">
              <a:spcBef>
                <a:spcPts val="1200"/>
              </a:spcBef>
              <a:buNone/>
            </a:pPr>
            <a:r>
              <a:rPr lang="en-US" altLang="en-US" sz="1600" i="1" dirty="0">
                <a:solidFill>
                  <a:schemeClr val="tx2"/>
                </a:solidFill>
                <a:latin typeface="Calibri"/>
                <a:cs typeface="Calibri"/>
              </a:rPr>
              <a:t>Write addition and equal signs.</a:t>
            </a:r>
          </a:p>
          <a:p>
            <a:pPr marL="346075" lvl="1" indent="0">
              <a:spcBef>
                <a:spcPts val="1200"/>
              </a:spcBef>
              <a:buNone/>
            </a:pPr>
            <a:r>
              <a:rPr lang="en-US" altLang="en-US" sz="1600" i="1" dirty="0">
                <a:solidFill>
                  <a:schemeClr val="tx2"/>
                </a:solidFill>
                <a:latin typeface="Calibri"/>
                <a:cs typeface="Calibri"/>
              </a:rPr>
              <a:t>Add numerators and rewrite denominator.</a:t>
            </a:r>
          </a:p>
          <a:p>
            <a:pPr marL="346075" lvl="1" indent="0">
              <a:spcBef>
                <a:spcPts val="1200"/>
              </a:spcBef>
              <a:buNone/>
            </a:pPr>
            <a:r>
              <a:rPr lang="en-US" altLang="en-US" sz="1600" i="1" dirty="0">
                <a:solidFill>
                  <a:schemeClr val="tx2"/>
                </a:solidFill>
                <a:latin typeface="Calibri"/>
                <a:cs typeface="Calibri"/>
              </a:rPr>
              <a:t>Reduce the fraction to the lowest terms (when necessary</a:t>
            </a:r>
            <a:r>
              <a:rPr lang="en-US" altLang="en-US" sz="1600" i="1" dirty="0" smtClean="0">
                <a:solidFill>
                  <a:schemeClr val="tx2"/>
                </a:solidFill>
                <a:latin typeface="Calibri"/>
                <a:cs typeface="Calibri"/>
              </a:rPr>
              <a:t>).</a:t>
            </a:r>
            <a:endParaRPr lang="en-US" altLang="en-US" sz="1600" i="1" dirty="0">
              <a:solidFill>
                <a:schemeClr val="tx1"/>
              </a:solidFill>
              <a:latin typeface="Calibri"/>
              <a:cs typeface="Calibri"/>
            </a:endParaRPr>
          </a:p>
        </p:txBody>
      </p:sp>
      <p:sp>
        <p:nvSpPr>
          <p:cNvPr id="150533" name="AutoShape 2" descr="data:image/jpeg;base64,/9j/4AAQSkZJRgABAQAAAQABAAD/2wCEAAkGBxITEhUUERQWFhQWFSAaGBgYGBwgHBwYIBkaGhoeGh4YHiggGB8lHCEZITEiJSkrMi4uFx8zODMsNygtLy4BCgoKDg0OGxAQGzElICYwLTQyMC8uMS4sLC8vLywsLDgsLCwyLCwsLCwsLDQsNC4sLCwsNCwvLCwsLCwsLCwsLP/AABEIAKgAwAMBEQACEQEDEQH/xAAcAAEAAgIDAQAAAAAAAAAAAAAABgcEBQEDCAL/xABJEAACAQIDBAQJCQYFAgcAAAABAgMAEQQFEiExQVEGE2HRBxQVU3GBkZOhFyIyNFJzkrGyM0NUYnLBI0KCorN04RYkNcLS8PH/xAAbAQEAAgMBAQAAAAAAAAAAAAAABQYCAwQBB//EADkRAAIBAgIHBAkEAgIDAAAAAAABAgMRBFEFEhMhMUGRMlJhcQYUFSKBobHB0UJT4fAjM2LxJIKS/9oADAMBAAIRAxEAPwC8aAUAoBQCgFAKAUAoCmfCrjpo80AilkjHicZIR2UE9bPYnSRXFjJOKViQwMVLXuuRBDm2I8/L7xu+uTaSzKhtZ5s48q4jz0vvG76bSWY2k82PKuI89L7xu+m0lmNpPNjyriPPS+8bvptJZjaTzY8q4jz0vvG76bSWY2k82PKuI89L7xu+m0lmNpPNjyriPPS+8bvptJZjaTzY8q4jz0vvG76bSWY2k82PKuI89L7xu+m0lmNpPNjyriPPS+8bvptJZjaTzY8q4jz0vvG76bSWY2k82PKuI89L7xu+m0lmNpPNjyriPPS+8bvptJZjaTzZl5Rmk5nhvNL+1T9432h21lCctZbzOnUnrreel6licFAKA6sTiEjVnkYKii7MxsAO0mgIVifCzlasVWV5LbzHGzD2gUe7iDKyrwm5XOdK4kIxNrSApt/1C1e2YMXpX01k60YPK1WbEsuppLgxxIdxYjYSeA//ACubFYqlhqe0quy/vAyjFy3I08fQSSVi+NzDFSykbNDmNUO+6gE7ju3Dsqo4j0qq3/xwSWb33+iRvVBczL6NZ/isHi0wOYOZo5iRhsSd5Pm5P5uF+JtvvVn0fpGljYOUOK4r+8maZwcTQeGEDyhGePiq/wDLJ/39te47sxO7R/6/IriuIpgoBQCgFAKAUAoBQCgFAKAUBl5N9Yh+9T9YrOn2kZ0+2vM9RVME+KAUBW/TdTjsyhwDE+LQxdfOoP021WjVuzZf1morTOOlhMK5w7T3I2U46zJNh4FRQiKFUblUAAD1V84nUlOTlN3fNvfv8DrsYGOy2GfUGgil4EuqgE8Rq0lvWK6qeJq0bN1HHJJtu3ldIxaT5GB0cyOHAa0SIIkjatYOoKbAaSxAIGy42AC9dWkMZLHxhOM25RVnFq1/FK7u8+eXh5GOqSMHdUM92sbCJeFGMeINJuaGWN0PJhIo/uanfRypKOOjFc079LmqqvdIT4SelGFxGKjkimRwMMqsV+3rYkfGr3iqE6iWqj3CVoU9bW5oh8cqt9Eg+g1wTpyh2lYqcqcodpWPusDEUAoBQCgFAKAUAoBQGyyLJJcU5WOwCjU7sbIi82PD+9bKdJ1HuNtKjKo9xusP0SgmYx4XHxyz8IzGyBiBchHJIb2CtyoRlujLeb1hoS3RndmgylSMTECLETICOR1itEFaaTzOeCaqJPM9QVME8avpJnsOCw7zzn5q7gN7NwVe00B2dHsy8Zw0M9gOtQNYG4F+F+Nt1AQLohL4zjMxxg2q0wgjPNIx84jmLn4VTfSqv79OkuScn9F9DooLc2SrGPZGI2E2UEcCTpB9RN6rODo7XEU6T4X3/V/JHQYEGXBVCh5SALC8jbvTv9dXaWFw8pOTpxu/A2KlFHJy5LEXksRY/wCI+7dxNerDUE1JU43X/FB04n3g1MCBBqeNFsu0lwBwJY/P/P01EaQ0Rt5upSaTe9rl8MvIxcHHgfM0MWK+awWSKNvnAgEGQcCD9nf6T2VDp1MDeT92cuHFNLPdnaxq7W4zcLhI4xaJEQclUKP9orjq1p1N8238W/qZJW4Fa+GLCoJMNKAA7a0Y23gAML8yLW9Zqz+j05ujVpt3Ss19PuR2kop0r/3Ir+por4oBQCgFAKAUAoBQCgOQ5AIBNjvHPiL89tepvgj1N8FzJp0eywZeVxuNOhlBaHD/ALx2IIBYf5F9NdVOns/fn8EdtGlsf8lT4IjOWyl8VGzbWadST2lwT8a0Rd53eZywlrVE3mel8biRHG8jbkQsfQASalyeKMizTFZ1LhIcdGI0EUsqlbhZnsFU9mi9th4ndeozSePWGoSnB3acU+dr5/A2QhdkhToViArJg8xlgwshJ6kJqAVvpKrarpxG6oOHpO6S1KlO8kuOta7z4cHxNmxvvTJZk2VR4WBIYRpjjWw/uxOy5O/11WMVipYiq6tTfJ/1JLfZfE3JWVjHzESTsqwyGKNDdnCgljYgBNQsAL31WPADjae0Lo90b16y3vgvu/wZKLlwMzDxlVVSxcgWLNa57TYAX9AqebuzetyPuvD0woMPKjX60yISbhwLrc7NJUDYN1iD6eebaa4WMEmuZyMuiMzOU+eyC7rsbYbDaNu78hUNpjGVaNOEYtWbe5q6fU1VIJyudsgmj+ch65BvU7HH9J3N6Db01X08NiHqyWzk+a3wfmuMfNNrwMN68Ss/CnmqTS4dIzcIjO3DSzNpAYHaDYNs9HZVk0Rg6uFp1NorNuK80le68OG8jNJVVs0k+JC6kiDFAKAUAoBQCgFAKAUBMvBvgnY4maGMSTwwgwqbftGNg1jxUA+2urDR7UlxXA7cHHtSXFcDpxPQnNJWaSWItIxJOqRdRP4qOhVl7zPJYatP3nxNDlkZXFRKwsyzqCORDgEe2tEU1NJ5nPBNVEnmejekqE4PEgbScPIB6dDVME8Q7weIrZbhNguIww7G2g79x3+2vm2m5OOOqb3Zuz+3mvxyOyn2Ub3FQgKzISp2MdPGxu2zmRcc6jqVSTmqc7Pkr/Lflcza5ow8MoZ5QxLaZLDUbgAojCw3catui4U/V4TUUpc92+6ZnTSd7mYRepI3GsweAjw0cWHgGmPUQNpNhtY2J4n+55VscnNuTNeqopRRnYrCpJG8bi6OhRhzVgQR7DWCk07mbSasfOAwaQxpFGLJGoVRe9gBYb6Sk5O7EUkrI6sVdZYnC6r3RrbwpBa452KjZyJ5WqN0rSVTDPfZqzWT5W+NzVVXBmd47EBcyJYG19Q+zq27eW2qg8PV4ar4XtZ52MLoqnwn47BzSxNh3DzLqWQptXQL2DHcSGvb0mrboeli6VGSrr3Xa1+N7LgsrEXpKVN07LiQypMghQCgFAKAUAoBQCgBoetNOzOY4ixCqpZibAAXJPIAbzXqTbshFNuyNxjeiONijMkmGkVALk2BsOZA2j11tdGoldo3Sw9VK7Rg5N9Yh+9T9YrCn2ka6fbXmeoSL7DUwT5U/RrEDLMRJluJIRNZkwcjfRaNiToJPEHZv23O7ZepekWjJzl6zSV91pLn4NG+lPkydM1gSbADab7rc78KpqhrvVW98s/K3M6LkdmxkEUolifVHIAsmkl0SwJRyVusa2JB3bGU7hVv0TKuqezrq3dvZNvg1Z72/wAM8hOMZG7JqVOo6gyPcbGsdo4g7xcbweNe70Y3TOZpEjUs7BFG8sbAektRJt7j26SGHnDjUt9J3HmOY7KNW3BO58qA8mzb1YuR2nd6wL+3tqE03XcKUafef0+q3/c1VHd2K78KWbtLMMEturRVeUjezE/NQ8gBZjzuN1btA0NhQeJ33luS5JLn4/YwjS2s3HklcgIFSrd3dlObbd2c14BQCgFAKAUAoDlFJNhQ2UaM6s1CCu2dmxe0/CvU2iSvSwO5e9Uz5Rf3ZkYrL5FhinYjTMzhdu26WBvy3is5RdlJ8yOqKTW0k7t3OzJc6lwpdodIdl0hyLsg46Cfok7r17Tqune3MUqzp31eZIfBsJ/GziC7LBGC2JkYnSV0nYxP0iTttW7Da7lrX3czowm0c9a+7mR3AyK2LjZRpU4hSF5AyAgeobK0Jp1LrM5006t1menalydNdneR4fFx9XiYlkXhqG0HmDvB9FAQnG+CmONVbLp5IZI3DosjGSEkcGRvz2kVqq0YVYtTXFWvz68T1No7o84xsfzcZl82rcZMPpkjYc7XDL6LH01UMR6L1IyvQmmvHc18V/B0KuuZ14CfFHq1wuBnEZY61nZUCLw0G7X7F3W4rU1hcJi7yWIcbbrNXb8b3+v1PY4hR4HxLjcHijJHNCzPC2iRXiJKMRe2pQeG3YbVvdOpSfH5m9ThUXA6GiyzCq0/i4URjUX6lyV27xrW4223U/yy92/zFqcd9vkb2HB4rFxgxnxaN1uJGAaUgjYVT6KcDdiT/KK308IlvkaJ4lvdExoeg+NA0HNZNAFvmQRq1uN2JIuedu+tMtEYOU3OVNN3vvv+TRtJZle9OujsOBxSRQl21QB3eRizM5kcEsT2AVnjklGKR3aP/X5EPrjKYKAUAoBQCgFAfaRX27hQ7cJgKmIvK+rFcW+H8n00tti+2hvrYyFKDo4VWXOXOX4R2ZdixFIHaNJQL/MkBKn02IrKEtV3tcjqc1F3auTXMOlSDA4Urh8KWLygxlbhACliAWuurt32rslXSgnZHdLEpU4vVRpOjuXxYiTET4gaIIVMrpHsvc2VF+yCePIVqpxU5OcluRppRjUlKcluXIxc96Sy4gCOyxQJ9CGPYg5X+0e01hUrSnu4I11a8p7uCyMHJvrEP3qfrFYU+0jXT7a8z1FUwT4oBQCgOmfFxp9N1X+pgPzoCu8qmQ5rmPVFWRhExZSCNekgjZxrixi3I68JzO3p9hXkwE6xqXbSG0jaWCsGIA4mw3Vz4eSVRNnRWTcHYzMn8J2WMiKZjGVAVg6MNJAsQTa2ypZK/Ai27cSZYHGxzIJIXV0bcym4Psrw9Kg8MP1+P/pl/wCSSuHHdmJI6P8A1+RXFcRTBQCgFAKAUB2pFba27lQlaGBjTiq+K3R5LnL+D5kkv6K8sjnxeOnXtG1oLhFcF/J8V6cRm5TlUuJcpCAWC6jdgosCBvYjiRWdOm5uyNlKlKo7RNv/AOB8Z9mP3sf/AMq3eq1Df6lVNpkWTZlhesESYciUAOsjRMpANxsLVtp0qtO9rG6lQr072tvNp1mcbgmEA5Wgtbla9bP8/gbv/J8CC4MMMYgcAN4wNQFrA9YLgW2WvyrhV9pvzI1X2u/M9N1Lk6KA6cXikiRpJGCIouzMbADtoCo+knTvEY1jHgWaDCjYZgLSS8+rv9Bbf5t9SGC0fPEO/COf4I7HaRhhlbjLLLz/AARiPJIASSmpiblnJZie0naan6WjsPT4LqVyrpTEVHvdvImPQN0jLwqoUMdYsN5AAPwt8edV70iwSgo1oLdwf2/vkWL0cxzqa1Gbu+K+5MiaqxaircTpdmNrgkkX5E3419Ro0YqlGLXBL6Hy3EVpOvOUXxb+p85HmuJy6VpMIokhcgy4cm1zu1IeBtb2ceELj9GSTdSlvWX4JvR2lYuKp1nZ5/k6um3SWHH4mOaDULQBXRxZlcSOSD7RtFVXHJ6q8y4aPa9/yIjXEUwUAoDixJVUUs7GyqN5J3AVspUnN+HNm+hQlWlZFgYPoFh4sP1uYykPa5CNpVCdyi22RvzO4c9muk7QW7x/u4sNHR1KEbSV2yDDSl9uo32dnK/I2rTO1/d4HLVpYfR7u/eqck+EfPM6nck3NYkNXrzrzc6ju2cUNQoDigFqAWoBagMzJvrEP3qfrFZ0+0jOn215nqKpgnzXZ/nEWEgknmYBUUkXNtTW2KL8SdlAUnm2Z4nMismNukP0o8MAQoHBmJAMh5G1uVTGjMDTrraTd0uX5/BC6V0hUoPZQVm+f4/J2VZUklZFWbbd2K9PDsw05R1dd6sCP/vaNnrrRiaEa9KVKXBr+9DowmIlh60aseT/AOye5ljh4q8qn6UfzewtsHsJ+FfO8LhZSxkaEl+rf8OPyPo2KxUY4SVaPduvitxX1fSz5iK8HE4zboVi204iIRyEp+zvpcb7HUdjEi3K27tNC0rjKeKrNJ2S3Xz8z6HojCVMHQV1dvPlfIh+Lw8kRtNG8Z/nUjb2G1j6jUVsJPs7yIqYKtB2sZeByXFTfssPKe0oVHtewPqvR0Wu00jZDR1eXIkWX+DfFvbrZI4Rxtd29gsPj6qLZx8fkd9LQ/ObJjk3RjCYE60Gue1tbn51idOwAWReBIHPtprymtVbkSdKhToK0TfpAdTF9JuAN3DbcG/CtbeR0JZkG6edFFEJnisrQqAQBsaIcDyZBuPECx27a26+utWX9/gjcfg4zpuXNFcVoKyKAUAoBQCgFAZeTfWIfvU/WKzp9pGdPtrzPSeeZvFhIHnnbTGgueZ5AcyTsFTBPld5fl02PlGNzFfmj6thjtWNT/mcHYzkW4bPy4cRiP0xOyhQ/VI3XSDLBPGeDrtU/mD2GstHY6eErKa4Pis0a9JYCGLouD48nkys48ziaxUkqW0h9LaC32Q9tJbsvV7hpLDymoKXEok9FYmEHNx4GZXeRwoDJOPfqup2aA2oHjfl6L7b9pqPjgIRxjxK4tWt459CSlpGcsEsK+T4+GXUxqkCNMXD5vHHiAs6v1SMpeRVuqKfo67bRdhp9dQOlMfOnGdGK3tbn58fiWDROjoVHCvJ7k968Vw+BbOHnWRQ8bBkYXDA3BHZVFaadmXtNNXR23rw9FARbpP0xjw90is8o2H7KH+bmewV7a3ExlKMI683aOf4zNb0I6WxssvjcipKZNQZ2A1LYAW4C3Ltra4OSWrvOWhjKNZtw+fEzc48IGFiBEV534Bdi+tjw9APorBRXNmutpKhT3Xu/Agef9LsTigUchIj+7TjtuNTHa3w9Fe66XZRD4nSdSqnFKyNDWsjRQCgFAKAUAoDLyb6xD96n6xWdPtIzp9teZZvjL5ziI5nj05fh3bqkY3M8gNg7LuCjbYG+8134itqrVXEtFCjrPWfAlmInVFZ3IVVBLE7gBtJNRyTbsjubSVzQZfl8ubWd9cOXcF2iTE/1cUi7N7eipKjh1De+JwVq7nuXAm2YZFBLhmwpRRCU0hVFgo4FbbiDtFdBzlJwxujSQym8kMhjY87bj61Kn11cNHV3WoJvitxS9J4dUK7S4Pf/fidtdxHigFASPwT4USYrHOQGTRHEQRcHYxIN9++qlpWetiX4WRctEwccLG/O7+Zq+latlOO05fZYpYxK8D3MessynTban0RuqFxLppLXJzDQnLW1HwMSTwnYgiy4aJW+0ZGYezStvaa47UlzbON6Xi7KK3mmxnSnGyX62cgHZojAUe0bfjXk5x4QVvE7q2IjhY61bfJ8Ir7mk+c5txt+W2tVyt4nFVcVPWm/Jcl5HXQ5RQCgFAKAUAoBQCgFAZeTfWIfvU/WKzp9pGdPtrzLTyGM4LG4jAPsjZjiMMeaOSXT/S35muvF0/1oteFn+kyum+Cklw3+GuvQ6yPDewmRTqaMkbRcVow8lGe83V4uUNxOMlzKLEQRzQEGN1BW3AcuwjdbsqUI0zaApPpMtsxxgH20PrMa3/KrHoT/XJeP2RWdPf7IPw+5hVNkCKA6sVOERnO5VJPqF611ZqnBzfJXNtGm6tSMFzaRaHgsyk4fLoi/wC0mvNJ/U+0D1LpHqqjzk5ScnxZfoxUUorgiD+GH6/H/wBMv/JJUfjuzEk9H/r8iutB5GuG6Kn6niP25dGNB5GvVvZnHBYmpUjDUlrSdldPe/iZGGUoysLEjhcjs5GsXs2rSb+Ba6HoRjJK9ScV4b2fEsJLEjSATe1zs/27az1qeb6fybZeguJbuqsfmdbREG3srzda6K5pDQWMwVVU5xvfg1wduPx8DjqzyrzWRx+zsV+2+g6s8qayHs7FftvoOrPKmsh7OxX7b6DqzyprIezsV+2+g6s8qayHs7FftvoOrPKmsh7OxX7b6DqzyprIezsV+2+g6s8qayHs7FftvoZmTRnxiHZ++T9YrOm1royhgMSpJuD6F6eELo4+KhSXD2XF4Zusgbmf8yHsYC3sqYaTVmSqbTujA6NZ2mMgWVBpP0XQ70cfSU8iDUTVpuErMk6c1ONzGyrEeTsZoOzCY2TZyixJ+AWTZ/q9Nd2Gq60dV8UceIp6ruuBYddJzlHdIp1OYY0kgWnC+yNO+rBoapCNOSlJJ3+yK5pulUnOLjFtJcUvExQ45j21Olf1XkcNIo3kD1isZTjHtOxlGnOW6Kb+Bi46Prmhw67TPMkfqLDV8L/GonSeLpug4wkm3k7/AEJnRWCqxrqdSDSV+Ktv+J6DijCqFG4AAegbBVaLQRLpf0FXHTrMZmjIjCWCBtgZmvt9PwrXUpRqK0jbSrTpO8WaT5JE/i390nfWr1Slkb/X62ZCemvR5cDiFiEhkvFruVAtdivD0fGuXFQjSjaPMsno05YivKpU/St3x/j6mhrgLsKA+ootTKt7XdQTyFwCe3Zet1BKU9V8GQ+nIXwkprjHevv1RaPyRx/xb+7XvqQ9Rp+JQfaVXJD5Ik/i392vfT1Gn4j2lVyQ+SJP4t/dr309Rp+I9pVckPkiT+Lf3a99PUafiPaVXJD5Ik/i392vfT1Gn4j2lVyQ+SJP4t/dr309Rp+I9pVckPkiT+Lf3a99PUafiPaVXJD5Ik/i392vfT1Gn4j2lVyRxF4JtE0MiYw6Y5FdkaEHWFZW03DjTexF7Hf2VnDCU4u5hPH1pK3As2uk4iuOmeVvgJ2zLCpqicAYyIbyAdkq9q3Nx+VzWqrSVSNjZSqODuZ+Lghx2FK31RTJsYcL7iORB2+kVGJypz8USLSqRMPL89zcxrD4vEskY0viZXur2NgyIm3aLE3Own11IPEwSOFYebZFcw6FYlmkldlkklkLsY9222wK1jw5mvaUcFiX/nm4vlu3fEylWxuFjahCMlz32fw5GjbKLGxY3Gwgi1j7ak4+i8KkVKFbc/8Ajf7kZL0vqU5OFShZr/l/Bwcp/n+H/etkPRSK7VXpG33Zrl6Zz/TRX/1/CPuAjBzwYxRqED6nU8UIKORyIUkitlfQlPC0nOk2875fC3A00dP1MbWVOqksrZ/yeg8LiFkRXQ3V1DKeYIuKiyUO2gFAVB4ZcIRioZeDQ6R6Vcn/AN3wrhx8bxTLX6KVlGvOm+LS+X/ZX9RZexQGdkWFMuJhjXe8qj1Xu3+0MfVXThI61VeBCekNdUsDNc5WS+PH5HpEVMnzQUAoBQCgFAKAUAoBQHDC+w7qArHHZd5KxsYi+o4yTRo4Q4g7V08lfdbnXPiaSlG/NHRQqOMrcmShj6qjEd7Pm3Z7KyPCvs8mDzyMrahqte1t2y3q3V9C0LTlDBwUlbj82fPNOVIzxsnF34LoYFSpEHDqCCDtBFiOysZJNWZ7GTi01xRNvA7mZ6mXBObthm+Z2wvtX2G49lUvFUHRquH9sXvC11XpRqLn9eZYlc50GFnGaRYaIzTtpjUgE2J2khRsHaQKAg3S3pLlWOw5iacqwOqN+rc6XHG1toIuCOIJrVKdOScW11Oqh6xQqRqwi01w3MqKWdQSNpsbXCsQe1dm0VFyw3ve7JW80XrD+kNKVLWqwkpZarfQ61xa8VcelD/a9HhWuEk/iKfpHQlfWpzj/wCt/pcm3g2zLBYeQ4nFSaXAKxJoYkX+k5sNhI2Acr87Dtw8KdJb5K/mVnTOkKuPqJRg1BcNzu/Fli/KNlvnj+B+6unaw7y6kNsKvdfRj5Rst88fwP3U2sO8uo2FXuvox8o2W+eP4H7qbWHeXUbCr3X0Y+UbLfPH8D91NrDvLqNhV7r6MfKNlvnj+B+6m1h3l1Gwq919GPlGy3zx/A/dTaw7y6jYVe6+jHyjZb54/gfuptYd5dRsKvdfRj5Rst88fwP3U2sO8uo2FXuvozsw3T/L5HREmJZ2CqND7WYgAbuZFFUg9ya6njo1Fv1X0ZKKzNYoCMeErDQvluJM4JCRl1INiJF2oQeHzrUBXWVdIsWsUeuTW2kXLAbanqegMLKktZO7Wf2K9V9IcTCq1G2qnl9zaS9K3KECMK5/zBtnp023+vurlj6NJVU3O8Mrb/Lj8/kdMvSa9J2hafnu8/4+ZH2Ykkk3JNye2rPCEacVGKskVapUlUk5zd2ziszAUB25Dj/Fcxw097JIeol/pf6B9T2PoJqB01R3Rqry/BYtBV+1RfmvuXpVfLEQ7wt/+mS/eRf8yVqr/wCuXkzfhv8AdHzRSNQRZRQCgFAKAUAoBQCgFAKAUBlZV+3h+9T9YrOl20YVOw/JnpWp8qwoCv8AwzYy2Eiw434idVP9C/Pf4AD11uw1PaVYwzf/AH8jTiKmypSnkn/HzINV4KCKAUAoBQGJm0BeFwv0rXX+obV+IrlxlLa0JR8PnyOvAVtliISfC+/ye4u7onmgxWDw84/eRKT6bWYe29UsvJ2dIcljxkDQTFgjFSdJsbqwYWPpArxq+5nqbTuio/CH0TgwPUmBpD1hYNra+4Ai2wVwYujCFO8VzJTA4ipUq2k77iHVGkuKAUAoBQCgFAKAUAoBQGXlB/x4fvk/WKzpdtGFTsPyZ6UqfKsKAp/wm4nrczjThhsOT/rkYX/2qtS2h6etXcsl9SI01V1MPq5v+TTVaCpCgFAKAUArwE58DGJ/8pNAT+wxLgf0uesHxLVScTDUrSj4sv2GntKMZZpFgVoNxWHhs3YX+p/yWuPHf6viSGjf9z8vwVfUSTgoBQCgFAKAUAoBQCgFAZWU/t4fvU/WKzpdtGFTsPyZ6VqfKsKAorEYfETY3GYhoJUEs2lAyNfq0GlWF1Bs20gEC1+NWLQ6jCm5Nre/oVvTWvUqRjGLaS+p2eIy+bf8Dd1S+2p95dSF9Xq919GPEZfNv+Bu6m2p95dR6vV7r6MeIy+bf8Dd1NtT7y6j1er3X0Y8Rl82/wCBu6m2p95dR6vV7r6MeIy+bf8AA3dTbU+8uo9Xq919GPEZfNv+Bu6m2p95dR6vV7r6MlXgpwU0c2MLxukblGUspAYhbNa++1VXSdvWZNeH0Ldou6wsVJb1f6lj1wEgVv4ZMJI64Yxxu4VnuVVmtcC17DZ665cZFyp7szv0dJKrvfL8FZeTZ/My+7buqK2U8ia2kM11Hk2fzMvu27qbKeQ2kM11Hk2fzMvu27qbKeQ2kM11Hk2fzMvu27qbKeQ2kM11Hk2fzMvu27qbKeQ2kM11Hk2fzMvu27qbKeQ2kM11Hk2fzMvu27qbKeQ2kM11Hk2fzMvu27qbKeQ2kM11Hk2fzMvu27qbKeQ2kM11Hk2fzMvu27qbKeQ2kM11Hk2fzMvu27qbKeQ2kM11MrKstn6+H/Bl/ap+7b7Y7Kzp05a63GNSpDUe9cHzP//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0534" name="AutoShape 4" descr="data:image/jpeg;base64,/9j/4AAQSkZJRgABAQAAAQABAAD/2wCEAAkGBxITEhUUERQWFhQWFSAaGBgYGBwgHBwYIBkaGhoeGh4YHiggGB8lHCEZITEiJSkrMi4uFx8zODMsNygtLy4BCgoKDg0OGxAQGzElICYwLTQyMC8uMS4sLC8vLywsLDgsLCwyLCwsLCwsLDQsNC4sLCwsNCwvLCwsLCwsLCwsLP/AABEIAKgAwAMBEQACEQEDEQH/xAAcAAEAAgIDAQAAAAAAAAAAAAAABgcEBQEDCAL/xABJEAACAQIDBAQJCQYFAgcAAAABAgMAEQQFEiExQVEGE2HRBxQVU3GBkZOhFyIyNFJzkrGyM0NUYnLBI0KCorN04RYkNcLS8PH/xAAbAQEAAgMBAQAAAAAAAAAAAAAABQYCAwQBB//EADkRAAIBAgIHBAkEAgIDAAAAAAABAgMRBFEFEhMhMUGRMlJhcQYUFSKBobHB0UJT4fAjM2LxJIKS/9oADAMBAAIRAxEAPwC8aAUAoBQCgFAKAUAoCmfCrjpo80AilkjHicZIR2UE9bPYnSRXFjJOKViQwMVLXuuRBDm2I8/L7xu+uTaSzKhtZ5s48q4jz0vvG76bSWY2k82PKuI89L7xu+m0lmNpPNjyriPPS+8bvptJZjaTzY8q4jz0vvG76bSWY2k82PKuI89L7xu+m0lmNpPNjyriPPS+8bvptJZjaTzY8q4jz0vvG76bSWY2k82PKuI89L7xu+m0lmNpPNjyriPPS+8bvptJZjaTzY8q4jz0vvG76bSWY2k82PKuI89L7xu+m0lmNpPNjyriPPS+8bvptJZjaTzZl5Rmk5nhvNL+1T9432h21lCctZbzOnUnrreel6licFAKA6sTiEjVnkYKii7MxsAO0mgIVifCzlasVWV5LbzHGzD2gUe7iDKyrwm5XOdK4kIxNrSApt/1C1e2YMXpX01k60YPK1WbEsuppLgxxIdxYjYSeA//ACubFYqlhqe0quy/vAyjFy3I08fQSSVi+NzDFSykbNDmNUO+6gE7ju3Dsqo4j0qq3/xwSWb33+iRvVBczL6NZ/isHi0wOYOZo5iRhsSd5Pm5P5uF+JtvvVn0fpGljYOUOK4r+8maZwcTQeGEDyhGePiq/wDLJ/39te47sxO7R/6/IriuIpgoBQCgFAKAUAoBQCgFAKAUBl5N9Yh+9T9YrOn2kZ0+2vM9RVME+KAUBW/TdTjsyhwDE+LQxdfOoP021WjVuzZf1morTOOlhMK5w7T3I2U46zJNh4FRQiKFUblUAAD1V84nUlOTlN3fNvfv8DrsYGOy2GfUGgil4EuqgE8Rq0lvWK6qeJq0bN1HHJJtu3ldIxaT5GB0cyOHAa0SIIkjatYOoKbAaSxAIGy42AC9dWkMZLHxhOM25RVnFq1/FK7u8+eXh5GOqSMHdUM92sbCJeFGMeINJuaGWN0PJhIo/uanfRypKOOjFc079LmqqvdIT4SelGFxGKjkimRwMMqsV+3rYkfGr3iqE6iWqj3CVoU9bW5oh8cqt9Eg+g1wTpyh2lYqcqcodpWPusDEUAoBQCgFAKAUAoBQGyyLJJcU5WOwCjU7sbIi82PD+9bKdJ1HuNtKjKo9xusP0SgmYx4XHxyz8IzGyBiBchHJIb2CtyoRlujLeb1hoS3RndmgylSMTECLETICOR1itEFaaTzOeCaqJPM9QVME8avpJnsOCw7zzn5q7gN7NwVe00B2dHsy8Zw0M9gOtQNYG4F+F+Nt1AQLohL4zjMxxg2q0wgjPNIx84jmLn4VTfSqv79OkuScn9F9DooLc2SrGPZGI2E2UEcCTpB9RN6rODo7XEU6T4X3/V/JHQYEGXBVCh5SALC8jbvTv9dXaWFw8pOTpxu/A2KlFHJy5LEXksRY/wCI+7dxNerDUE1JU43X/FB04n3g1MCBBqeNFsu0lwBwJY/P/P01EaQ0Rt5upSaTe9rl8MvIxcHHgfM0MWK+awWSKNvnAgEGQcCD9nf6T2VDp1MDeT92cuHFNLPdnaxq7W4zcLhI4xaJEQclUKP9orjq1p1N8238W/qZJW4Fa+GLCoJMNKAA7a0Y23gAML8yLW9Zqz+j05ujVpt3Ss19PuR2kop0r/3Ir+por4oBQCgFAKAUAoBQCgOQ5AIBNjvHPiL89tepvgj1N8FzJp0eywZeVxuNOhlBaHD/ALx2IIBYf5F9NdVOns/fn8EdtGlsf8lT4IjOWyl8VGzbWadST2lwT8a0Rd53eZywlrVE3mel8biRHG8jbkQsfQASalyeKMizTFZ1LhIcdGI0EUsqlbhZnsFU9mi9th4ndeozSePWGoSnB3acU+dr5/A2QhdkhToViArJg8xlgwshJ6kJqAVvpKrarpxG6oOHpO6S1KlO8kuOta7z4cHxNmxvvTJZk2VR4WBIYRpjjWw/uxOy5O/11WMVipYiq6tTfJ/1JLfZfE3JWVjHzESTsqwyGKNDdnCgljYgBNQsAL31WPADjae0Lo90b16y3vgvu/wZKLlwMzDxlVVSxcgWLNa57TYAX9AqebuzetyPuvD0woMPKjX60yISbhwLrc7NJUDYN1iD6eebaa4WMEmuZyMuiMzOU+eyC7rsbYbDaNu78hUNpjGVaNOEYtWbe5q6fU1VIJyudsgmj+ch65BvU7HH9J3N6Db01X08NiHqyWzk+a3wfmuMfNNrwMN68Ss/CnmqTS4dIzcIjO3DSzNpAYHaDYNs9HZVk0Rg6uFp1NorNuK80le68OG8jNJVVs0k+JC6kiDFAKAUAoBQCgFAKAUBMvBvgnY4maGMSTwwgwqbftGNg1jxUA+2urDR7UlxXA7cHHtSXFcDpxPQnNJWaSWItIxJOqRdRP4qOhVl7zPJYatP3nxNDlkZXFRKwsyzqCORDgEe2tEU1NJ5nPBNVEnmejekqE4PEgbScPIB6dDVME8Q7weIrZbhNguIww7G2g79x3+2vm2m5OOOqb3Zuz+3mvxyOyn2Ub3FQgKzISp2MdPGxu2zmRcc6jqVSTmqc7Pkr/Lflcza5ow8MoZ5QxLaZLDUbgAojCw3catui4U/V4TUUpc92+6ZnTSd7mYRepI3GsweAjw0cWHgGmPUQNpNhtY2J4n+55VscnNuTNeqopRRnYrCpJG8bi6OhRhzVgQR7DWCk07mbSasfOAwaQxpFGLJGoVRe9gBYb6Sk5O7EUkrI6sVdZYnC6r3RrbwpBa452KjZyJ5WqN0rSVTDPfZqzWT5W+NzVVXBmd47EBcyJYG19Q+zq27eW2qg8PV4ar4XtZ52MLoqnwn47BzSxNh3DzLqWQptXQL2DHcSGvb0mrboeli6VGSrr3Xa1+N7LgsrEXpKVN07LiQypMghQCgFAKAUAoBQCgBoetNOzOY4ixCqpZibAAXJPIAbzXqTbshFNuyNxjeiONijMkmGkVALk2BsOZA2j11tdGoldo3Sw9VK7Rg5N9Yh+9T9YrCn2ka6fbXmeoSL7DUwT5U/RrEDLMRJluJIRNZkwcjfRaNiToJPEHZv23O7ZepekWjJzl6zSV91pLn4NG+lPkydM1gSbADab7rc78KpqhrvVW98s/K3M6LkdmxkEUolifVHIAsmkl0SwJRyVusa2JB3bGU7hVv0TKuqezrq3dvZNvg1Z72/wAM8hOMZG7JqVOo6gyPcbGsdo4g7xcbweNe70Y3TOZpEjUs7BFG8sbAektRJt7j26SGHnDjUt9J3HmOY7KNW3BO58qA8mzb1YuR2nd6wL+3tqE03XcKUafef0+q3/c1VHd2K78KWbtLMMEturRVeUjezE/NQ8gBZjzuN1btA0NhQeJ33luS5JLn4/YwjS2s3HklcgIFSrd3dlObbd2c14BQCgFAKAUAoDlFJNhQ2UaM6s1CCu2dmxe0/CvU2iSvSwO5e9Uz5Rf3ZkYrL5FhinYjTMzhdu26WBvy3is5RdlJ8yOqKTW0k7t3OzJc6lwpdodIdl0hyLsg46Cfok7r17Tqune3MUqzp31eZIfBsJ/GziC7LBGC2JkYnSV0nYxP0iTttW7Da7lrX3czowm0c9a+7mR3AyK2LjZRpU4hSF5AyAgeobK0Jp1LrM5006t1menalydNdneR4fFx9XiYlkXhqG0HmDvB9FAQnG+CmONVbLp5IZI3DosjGSEkcGRvz2kVqq0YVYtTXFWvz68T1No7o84xsfzcZl82rcZMPpkjYc7XDL6LH01UMR6L1IyvQmmvHc18V/B0KuuZ14CfFHq1wuBnEZY61nZUCLw0G7X7F3W4rU1hcJi7yWIcbbrNXb8b3+v1PY4hR4HxLjcHijJHNCzPC2iRXiJKMRe2pQeG3YbVvdOpSfH5m9ThUXA6GiyzCq0/i4URjUX6lyV27xrW4223U/yy92/zFqcd9vkb2HB4rFxgxnxaN1uJGAaUgjYVT6KcDdiT/KK308IlvkaJ4lvdExoeg+NA0HNZNAFvmQRq1uN2JIuedu+tMtEYOU3OVNN3vvv+TRtJZle9OujsOBxSRQl21QB3eRizM5kcEsT2AVnjklGKR3aP/X5EPrjKYKAUAoBQCgFAfaRX27hQ7cJgKmIvK+rFcW+H8n00tti+2hvrYyFKDo4VWXOXOX4R2ZdixFIHaNJQL/MkBKn02IrKEtV3tcjqc1F3auTXMOlSDA4Urh8KWLygxlbhACliAWuurt32rslXSgnZHdLEpU4vVRpOjuXxYiTET4gaIIVMrpHsvc2VF+yCePIVqpxU5OcluRppRjUlKcluXIxc96Sy4gCOyxQJ9CGPYg5X+0e01hUrSnu4I11a8p7uCyMHJvrEP3qfrFYU+0jXT7a8z1FUwT4oBQCgOmfFxp9N1X+pgPzoCu8qmQ5rmPVFWRhExZSCNekgjZxrixi3I68JzO3p9hXkwE6xqXbSG0jaWCsGIA4mw3Vz4eSVRNnRWTcHYzMn8J2WMiKZjGVAVg6MNJAsQTa2ypZK/Ai27cSZYHGxzIJIXV0bcym4Psrw9Kg8MP1+P/pl/wCSSuHHdmJI6P8A1+RXFcRTBQCgFAKAUB2pFba27lQlaGBjTiq+K3R5LnL+D5kkv6K8sjnxeOnXtG1oLhFcF/J8V6cRm5TlUuJcpCAWC6jdgosCBvYjiRWdOm5uyNlKlKo7RNv/AOB8Z9mP3sf/AMq3eq1Df6lVNpkWTZlhesESYciUAOsjRMpANxsLVtp0qtO9rG6lQr072tvNp1mcbgmEA5Wgtbla9bP8/gbv/J8CC4MMMYgcAN4wNQFrA9YLgW2WvyrhV9pvzI1X2u/M9N1Lk6KA6cXikiRpJGCIouzMbADtoCo+knTvEY1jHgWaDCjYZgLSS8+rv9Bbf5t9SGC0fPEO/COf4I7HaRhhlbjLLLz/AARiPJIASSmpiblnJZie0naan6WjsPT4LqVyrpTEVHvdvImPQN0jLwqoUMdYsN5AAPwt8edV70iwSgo1oLdwf2/vkWL0cxzqa1Gbu+K+5MiaqxaircTpdmNrgkkX5E3419Ro0YqlGLXBL6Hy3EVpOvOUXxb+p85HmuJy6VpMIokhcgy4cm1zu1IeBtb2ceELj9GSTdSlvWX4JvR2lYuKp1nZ5/k6um3SWHH4mOaDULQBXRxZlcSOSD7RtFVXHJ6q8y4aPa9/yIjXEUwUAoDixJVUUs7GyqN5J3AVspUnN+HNm+hQlWlZFgYPoFh4sP1uYykPa5CNpVCdyi22RvzO4c9muk7QW7x/u4sNHR1KEbSV2yDDSl9uo32dnK/I2rTO1/d4HLVpYfR7u/eqck+EfPM6nck3NYkNXrzrzc6ju2cUNQoDigFqAWoBagMzJvrEP3qfrFZ0+0jOn215nqKpgnzXZ/nEWEgknmYBUUkXNtTW2KL8SdlAUnm2Z4nMismNukP0o8MAQoHBmJAMh5G1uVTGjMDTrraTd0uX5/BC6V0hUoPZQVm+f4/J2VZUklZFWbbd2K9PDsw05R1dd6sCP/vaNnrrRiaEa9KVKXBr+9DowmIlh60aseT/AOye5ljh4q8qn6UfzewtsHsJ+FfO8LhZSxkaEl+rf8OPyPo2KxUY4SVaPduvitxX1fSz5iK8HE4zboVi204iIRyEp+zvpcb7HUdjEi3K27tNC0rjKeKrNJ2S3Xz8z6HojCVMHQV1dvPlfIh+Lw8kRtNG8Z/nUjb2G1j6jUVsJPs7yIqYKtB2sZeByXFTfssPKe0oVHtewPqvR0Wu00jZDR1eXIkWX+DfFvbrZI4Rxtd29gsPj6qLZx8fkd9LQ/ObJjk3RjCYE60Gue1tbn51idOwAWReBIHPtprymtVbkSdKhToK0TfpAdTF9JuAN3DbcG/CtbeR0JZkG6edFFEJnisrQqAQBsaIcDyZBuPECx27a26+utWX9/gjcfg4zpuXNFcVoKyKAUAoBQCgFAZeTfWIfvU/WKzp9pGdPtrzPSeeZvFhIHnnbTGgueZ5AcyTsFTBPld5fl02PlGNzFfmj6thjtWNT/mcHYzkW4bPy4cRiP0xOyhQ/VI3XSDLBPGeDrtU/mD2GstHY6eErKa4Pis0a9JYCGLouD48nkys48ziaxUkqW0h9LaC32Q9tJbsvV7hpLDymoKXEok9FYmEHNx4GZXeRwoDJOPfqup2aA2oHjfl6L7b9pqPjgIRxjxK4tWt459CSlpGcsEsK+T4+GXUxqkCNMXD5vHHiAs6v1SMpeRVuqKfo67bRdhp9dQOlMfOnGdGK3tbn58fiWDROjoVHCvJ7k968Vw+BbOHnWRQ8bBkYXDA3BHZVFaadmXtNNXR23rw9FARbpP0xjw90is8o2H7KH+bmewV7a3ExlKMI683aOf4zNb0I6WxssvjcipKZNQZ2A1LYAW4C3Ltra4OSWrvOWhjKNZtw+fEzc48IGFiBEV534Bdi+tjw9APorBRXNmutpKhT3Xu/Agef9LsTigUchIj+7TjtuNTHa3w9Fe66XZRD4nSdSqnFKyNDWsjRQCgFAKAUAoDLyb6xD96n6xWdPtIzp9teZZvjL5ziI5nj05fh3bqkY3M8gNg7LuCjbYG+8134itqrVXEtFCjrPWfAlmInVFZ3IVVBLE7gBtJNRyTbsjubSVzQZfl8ubWd9cOXcF2iTE/1cUi7N7eipKjh1De+JwVq7nuXAm2YZFBLhmwpRRCU0hVFgo4FbbiDtFdBzlJwxujSQym8kMhjY87bj61Kn11cNHV3WoJvitxS9J4dUK7S4Pf/fidtdxHigFASPwT4USYrHOQGTRHEQRcHYxIN9++qlpWetiX4WRctEwccLG/O7+Zq+latlOO05fZYpYxK8D3MessynTban0RuqFxLppLXJzDQnLW1HwMSTwnYgiy4aJW+0ZGYezStvaa47UlzbON6Xi7KK3mmxnSnGyX62cgHZojAUe0bfjXk5x4QVvE7q2IjhY61bfJ8Ir7mk+c5txt+W2tVyt4nFVcVPWm/Jcl5HXQ5RQCgFAKAUAoBQCgFAZeTfWIfvU/WKzp9pGdPtrzLTyGM4LG4jAPsjZjiMMeaOSXT/S35muvF0/1oteFn+kyum+Cklw3+GuvQ6yPDewmRTqaMkbRcVow8lGe83V4uUNxOMlzKLEQRzQEGN1BW3AcuwjdbsqUI0zaApPpMtsxxgH20PrMa3/KrHoT/XJeP2RWdPf7IPw+5hVNkCKA6sVOERnO5VJPqF611ZqnBzfJXNtGm6tSMFzaRaHgsyk4fLoi/wC0mvNJ/U+0D1LpHqqjzk5ScnxZfoxUUorgiD+GH6/H/wBMv/JJUfjuzEk9H/r8iutB5GuG6Kn6niP25dGNB5GvVvZnHBYmpUjDUlrSdldPe/iZGGUoysLEjhcjs5GsXs2rSb+Ba6HoRjJK9ScV4b2fEsJLEjSATe1zs/27az1qeb6fybZeguJbuqsfmdbREG3srzda6K5pDQWMwVVU5xvfg1wduPx8DjqzyrzWRx+zsV+2+g6s8qayHs7FftvoOrPKmsh7OxX7b6DqzyprIezsV+2+g6s8qayHs7FftvoOrPKmsh7OxX7b6DqzyprIezsV+2+g6s8qayHs7FftvoZmTRnxiHZ++T9YrOm1royhgMSpJuD6F6eELo4+KhSXD2XF4Zusgbmf8yHsYC3sqYaTVmSqbTujA6NZ2mMgWVBpP0XQ70cfSU8iDUTVpuErMk6c1ONzGyrEeTsZoOzCY2TZyixJ+AWTZ/q9Nd2Gq60dV8UceIp6ruuBYddJzlHdIp1OYY0kgWnC+yNO+rBoapCNOSlJJ3+yK5pulUnOLjFtJcUvExQ45j21Olf1XkcNIo3kD1isZTjHtOxlGnOW6Kb+Bi46Prmhw67TPMkfqLDV8L/GonSeLpug4wkm3k7/AEJnRWCqxrqdSDSV+Ktv+J6DijCqFG4AAegbBVaLQRLpf0FXHTrMZmjIjCWCBtgZmvt9PwrXUpRqK0jbSrTpO8WaT5JE/i390nfWr1Slkb/X62ZCemvR5cDiFiEhkvFruVAtdivD0fGuXFQjSjaPMsno05YivKpU/St3x/j6mhrgLsKA+ootTKt7XdQTyFwCe3Zet1BKU9V8GQ+nIXwkprjHevv1RaPyRx/xb+7XvqQ9Rp+JQfaVXJD5Ik/i392vfT1Gn4j2lVyQ+SJP4t/dr309Rp+I9pVckPkiT+Lf3a99PUafiPaVXJD5Ik/i392vfT1Gn4j2lVyQ+SJP4t/dr309Rp+I9pVckPkiT+Lf3a99PUafiPaVXJD5Ik/i392vfT1Gn4j2lVyRxF4JtE0MiYw6Y5FdkaEHWFZW03DjTexF7Hf2VnDCU4u5hPH1pK3As2uk4iuOmeVvgJ2zLCpqicAYyIbyAdkq9q3Nx+VzWqrSVSNjZSqODuZ+Lghx2FK31RTJsYcL7iORB2+kVGJypz8USLSqRMPL89zcxrD4vEskY0viZXur2NgyIm3aLE3Own11IPEwSOFYebZFcw6FYlmkldlkklkLsY9222wK1jw5mvaUcFiX/nm4vlu3fEylWxuFjahCMlz32fw5GjbKLGxY3Gwgi1j7ak4+i8KkVKFbc/8Ajf7kZL0vqU5OFShZr/l/Bwcp/n+H/etkPRSK7VXpG33Zrl6Zz/TRX/1/CPuAjBzwYxRqED6nU8UIKORyIUkitlfQlPC0nOk2875fC3A00dP1MbWVOqksrZ/yeg8LiFkRXQ3V1DKeYIuKiyUO2gFAVB4ZcIRioZeDQ6R6Vcn/AN3wrhx8bxTLX6KVlGvOm+LS+X/ZX9RZexQGdkWFMuJhjXe8qj1Xu3+0MfVXThI61VeBCekNdUsDNc5WS+PH5HpEVMnzQUAoBQCgFAKAUAoBQHDC+w7qArHHZd5KxsYi+o4yTRo4Q4g7V08lfdbnXPiaSlG/NHRQqOMrcmShj6qjEd7Pm3Z7KyPCvs8mDzyMrahqte1t2y3q3V9C0LTlDBwUlbj82fPNOVIzxsnF34LoYFSpEHDqCCDtBFiOysZJNWZ7GTi01xRNvA7mZ6mXBObthm+Z2wvtX2G49lUvFUHRquH9sXvC11XpRqLn9eZYlc50GFnGaRYaIzTtpjUgE2J2khRsHaQKAg3S3pLlWOw5iacqwOqN+rc6XHG1toIuCOIJrVKdOScW11Oqh6xQqRqwi01w3MqKWdQSNpsbXCsQe1dm0VFyw3ve7JW80XrD+kNKVLWqwkpZarfQ61xa8VcelD/a9HhWuEk/iKfpHQlfWpzj/wCt/pcm3g2zLBYeQ4nFSaXAKxJoYkX+k5sNhI2Acr87Dtw8KdJb5K/mVnTOkKuPqJRg1BcNzu/Fli/KNlvnj+B+6unaw7y6kNsKvdfRj5Rst88fwP3U2sO8uo2FXuvox8o2W+eP4H7qbWHeXUbCr3X0Y+UbLfPH8D91NrDvLqNhV7r6MfKNlvnj+B+6m1h3l1Gwq919GPlGy3zx/A/dTaw7y6jYVe6+jHyjZb54/gfuptYd5dRsKvdfRj5Rst88fwP3U2sO8uo2FXuvozsw3T/L5HREmJZ2CqND7WYgAbuZFFUg9ya6njo1Fv1X0ZKKzNYoCMeErDQvluJM4JCRl1INiJF2oQeHzrUBXWVdIsWsUeuTW2kXLAbanqegMLKktZO7Wf2K9V9IcTCq1G2qnl9zaS9K3KECMK5/zBtnp023+vurlj6NJVU3O8Mrb/Lj8/kdMvSa9J2hafnu8/4+ZH2Ykkk3JNye2rPCEacVGKskVapUlUk5zd2ziszAUB25Dj/Fcxw097JIeol/pf6B9T2PoJqB01R3Rqry/BYtBV+1RfmvuXpVfLEQ7wt/+mS/eRf8yVqr/wCuXkzfhv8AdHzRSNQRZRQCgFAKAUAoBQCgFAKAUBlZV+3h+9T9YrOl20YVOw/JnpWp8qwoCv8AwzYy2Eiw434idVP9C/Pf4AD11uw1PaVYwzf/AH8jTiKmypSnkn/HzINV4KCKAUAoBQGJm0BeFwv0rXX+obV+IrlxlLa0JR8PnyOvAVtliISfC+/ye4u7onmgxWDw84/eRKT6bWYe29UsvJ2dIcljxkDQTFgjFSdJsbqwYWPpArxq+5nqbTuio/CH0TgwPUmBpD1hYNra+4Ai2wVwYujCFO8VzJTA4ipUq2k77iHVGkuKAUAoBQCgFAKAUAoBQGXlB/x4fvk/WKzpdtGFTsPyZ6UqfKsKAp/wm4nrczjThhsOT/rkYX/2qtS2h6etXcsl9SI01V1MPq5v+TTVaCpCgFAKAUArwE58DGJ/8pNAT+wxLgf0uesHxLVScTDUrSj4sv2GntKMZZpFgVoNxWHhs3YX+p/yWuPHf6viSGjf9z8vwVfUSTgoBQCgFAKAUAoBQCgFAZWU/t4fvU/WKzpdtGFTsPyZ6VqfKsKAorEYfETY3GYhoJUEs2lAyNfq0GlWF1Bs20gEC1+NWLQ6jCm5Nre/oVvTWvUqRjGLaS+p2eIy+bf8Dd1S+2p95dSF9Xq919GPEZfNv+Bu6m2p95dR6vV7r6MeIy+bf8Dd1NtT7y6j1er3X0Y8Rl82/wCBu6m2p95dR6vV7r6MeIy+bf8AA3dTbU+8uo9Xq919GPEZfNv+Bu6m2p95dR6vV7r6MlXgpwU0c2MLxukblGUspAYhbNa++1VXSdvWZNeH0Ldou6wsVJb1f6lj1wEgVv4ZMJI64Yxxu4VnuVVmtcC17DZ665cZFyp7szv0dJKrvfL8FZeTZ/My+7buqK2U8ia2kM11Hk2fzMvu27qbKeQ2kM11Hk2fzMvu27qbKeQ2kM11Hk2fzMvu27qbKeQ2kM11Hk2fzMvu27qbKeQ2kM11Hk2fzMvu27qbKeQ2kM11Hk2fzMvu27qbKeQ2kM11Hk2fzMvu27qbKeQ2kM11Hk2fzMvu27qbKeQ2kM11Hk2fzMvu27qbKeQ2kM11Hk2fzMvu27qbKeQ2kM11MrKstn6+H/Bl/ap+7b7Y7Kzp05a63GNSpDUe9cHzP//Z"/>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0535" name="AutoShape 8" descr="data:image/jpeg;base64,/9j/4AAQSkZJRgABAQAAAQABAAD/2wCEAAkGBxITEhUUERQWFhQWFSAaGBgYGBwgHBwYIBkaGhoeGh4YHiggGB8lHCEZITEiJSkrMi4uFx8zODMsNygtLy4BCgoKDg0OGxAQGzElICYwLTQyMC8uMS4sLC8vLywsLDgsLCwyLCwsLCwsLDQsNC4sLCwsNCwvLCwsLCwsLCwsLP/AABEIAKgAwAMBEQACEQEDEQH/xAAcAAEAAgIDAQAAAAAAAAAAAAAABgcEBQEDCAL/xABJEAACAQIDBAQJCQYFAgcAAAABAgMAEQQFEiExQVEGE2HRBxQVU3GBkZOhFyIyNFJzkrGyM0NUYnLBI0KCorN04RYkNcLS8PH/xAAbAQEAAgMBAQAAAAAAAAAAAAAABQYCAwQBB//EADkRAAIBAgIHBAkEAgIDAAAAAAABAgMRBFEFEhMhMUGRMlJhcQYUFSKBobHB0UJT4fAjM2LxJIKS/9oADAMBAAIRAxEAPwC8aAUAoBQCgFAKAUAoCmfCrjpo80AilkjHicZIR2UE9bPYnSRXFjJOKViQwMVLXuuRBDm2I8/L7xu+uTaSzKhtZ5s48q4jz0vvG76bSWY2k82PKuI89L7xu+m0lmNpPNjyriPPS+8bvptJZjaTzY8q4jz0vvG76bSWY2k82PKuI89L7xu+m0lmNpPNjyriPPS+8bvptJZjaTzY8q4jz0vvG76bSWY2k82PKuI89L7xu+m0lmNpPNjyriPPS+8bvptJZjaTzY8q4jz0vvG76bSWY2k82PKuI89L7xu+m0lmNpPNjyriPPS+8bvptJZjaTzZl5Rmk5nhvNL+1T9432h21lCctZbzOnUnrreel6licFAKA6sTiEjVnkYKii7MxsAO0mgIVifCzlasVWV5LbzHGzD2gUe7iDKyrwm5XOdK4kIxNrSApt/1C1e2YMXpX01k60YPK1WbEsuppLgxxIdxYjYSeA//ACubFYqlhqe0quy/vAyjFy3I08fQSSVi+NzDFSykbNDmNUO+6gE7ju3Dsqo4j0qq3/xwSWb33+iRvVBczL6NZ/isHi0wOYOZo5iRhsSd5Pm5P5uF+JtvvVn0fpGljYOUOK4r+8maZwcTQeGEDyhGePiq/wDLJ/39te47sxO7R/6/IriuIpgoBQCgFAKAUAoBQCgFAKAUBl5N9Yh+9T9YrOn2kZ0+2vM9RVME+KAUBW/TdTjsyhwDE+LQxdfOoP021WjVuzZf1morTOOlhMK5w7T3I2U46zJNh4FRQiKFUblUAAD1V84nUlOTlN3fNvfv8DrsYGOy2GfUGgil4EuqgE8Rq0lvWK6qeJq0bN1HHJJtu3ldIxaT5GB0cyOHAa0SIIkjatYOoKbAaSxAIGy42AC9dWkMZLHxhOM25RVnFq1/FK7u8+eXh5GOqSMHdUM92sbCJeFGMeINJuaGWN0PJhIo/uanfRypKOOjFc079LmqqvdIT4SelGFxGKjkimRwMMqsV+3rYkfGr3iqE6iWqj3CVoU9bW5oh8cqt9Eg+g1wTpyh2lYqcqcodpWPusDEUAoBQCgFAKAUAoBQGyyLJJcU5WOwCjU7sbIi82PD+9bKdJ1HuNtKjKo9xusP0SgmYx4XHxyz8IzGyBiBchHJIb2CtyoRlujLeb1hoS3RndmgylSMTECLETICOR1itEFaaTzOeCaqJPM9QVME8avpJnsOCw7zzn5q7gN7NwVe00B2dHsy8Zw0M9gOtQNYG4F+F+Nt1AQLohL4zjMxxg2q0wgjPNIx84jmLn4VTfSqv79OkuScn9F9DooLc2SrGPZGI2E2UEcCTpB9RN6rODo7XEU6T4X3/V/JHQYEGXBVCh5SALC8jbvTv9dXaWFw8pOTpxu/A2KlFHJy5LEXksRY/wCI+7dxNerDUE1JU43X/FB04n3g1MCBBqeNFsu0lwBwJY/P/P01EaQ0Rt5upSaTe9rl8MvIxcHHgfM0MWK+awWSKNvnAgEGQcCD9nf6T2VDp1MDeT92cuHFNLPdnaxq7W4zcLhI4xaJEQclUKP9orjq1p1N8238W/qZJW4Fa+GLCoJMNKAA7a0Y23gAML8yLW9Zqz+j05ujVpt3Ss19PuR2kop0r/3Ir+por4oBQCgFAKAUAoBQCgOQ5AIBNjvHPiL89tepvgj1N8FzJp0eywZeVxuNOhlBaHD/ALx2IIBYf5F9NdVOns/fn8EdtGlsf8lT4IjOWyl8VGzbWadST2lwT8a0Rd53eZywlrVE3mel8biRHG8jbkQsfQASalyeKMizTFZ1LhIcdGI0EUsqlbhZnsFU9mi9th4ndeozSePWGoSnB3acU+dr5/A2QhdkhToViArJg8xlgwshJ6kJqAVvpKrarpxG6oOHpO6S1KlO8kuOta7z4cHxNmxvvTJZk2VR4WBIYRpjjWw/uxOy5O/11WMVipYiq6tTfJ/1JLfZfE3JWVjHzESTsqwyGKNDdnCgljYgBNQsAL31WPADjae0Lo90b16y3vgvu/wZKLlwMzDxlVVSxcgWLNa57TYAX9AqebuzetyPuvD0woMPKjX60yISbhwLrc7NJUDYN1iD6eebaa4WMEmuZyMuiMzOU+eyC7rsbYbDaNu78hUNpjGVaNOEYtWbe5q6fU1VIJyudsgmj+ch65BvU7HH9J3N6Db01X08NiHqyWzk+a3wfmuMfNNrwMN68Ss/CnmqTS4dIzcIjO3DSzNpAYHaDYNs9HZVk0Rg6uFp1NorNuK80le68OG8jNJVVs0k+JC6kiDFAKAUAoBQCgFAKAUBMvBvgnY4maGMSTwwgwqbftGNg1jxUA+2urDR7UlxXA7cHHtSXFcDpxPQnNJWaSWItIxJOqRdRP4qOhVl7zPJYatP3nxNDlkZXFRKwsyzqCORDgEe2tEU1NJ5nPBNVEnmejekqE4PEgbScPIB6dDVME8Q7weIrZbhNguIww7G2g79x3+2vm2m5OOOqb3Zuz+3mvxyOyn2Ub3FQgKzISp2MdPGxu2zmRcc6jqVSTmqc7Pkr/Lflcza5ow8MoZ5QxLaZLDUbgAojCw3catui4U/V4TUUpc92+6ZnTSd7mYRepI3GsweAjw0cWHgGmPUQNpNhtY2J4n+55VscnNuTNeqopRRnYrCpJG8bi6OhRhzVgQR7DWCk07mbSasfOAwaQxpFGLJGoVRe9gBYb6Sk5O7EUkrI6sVdZYnC6r3RrbwpBa452KjZyJ5WqN0rSVTDPfZqzWT5W+NzVVXBmd47EBcyJYG19Q+zq27eW2qg8PV4ar4XtZ52MLoqnwn47BzSxNh3DzLqWQptXQL2DHcSGvb0mrboeli6VGSrr3Xa1+N7LgsrEXpKVN07LiQypMghQCgFAKAUAoBQCgBoetNOzOY4ixCqpZibAAXJPIAbzXqTbshFNuyNxjeiONijMkmGkVALk2BsOZA2j11tdGoldo3Sw9VK7Rg5N9Yh+9T9YrCn2ka6fbXmeoSL7DUwT5U/RrEDLMRJluJIRNZkwcjfRaNiToJPEHZv23O7ZepekWjJzl6zSV91pLn4NG+lPkydM1gSbADab7rc78KpqhrvVW98s/K3M6LkdmxkEUolifVHIAsmkl0SwJRyVusa2JB3bGU7hVv0TKuqezrq3dvZNvg1Z72/wAM8hOMZG7JqVOo6gyPcbGsdo4g7xcbweNe70Y3TOZpEjUs7BFG8sbAektRJt7j26SGHnDjUt9J3HmOY7KNW3BO58qA8mzb1YuR2nd6wL+3tqE03XcKUafef0+q3/c1VHd2K78KWbtLMMEturRVeUjezE/NQ8gBZjzuN1btA0NhQeJ33luS5JLn4/YwjS2s3HklcgIFSrd3dlObbd2c14BQCgFAKAUAoDlFJNhQ2UaM6s1CCu2dmxe0/CvU2iSvSwO5e9Uz5Rf3ZkYrL5FhinYjTMzhdu26WBvy3is5RdlJ8yOqKTW0k7t3OzJc6lwpdodIdl0hyLsg46Cfok7r17Tqune3MUqzp31eZIfBsJ/GziC7LBGC2JkYnSV0nYxP0iTttW7Da7lrX3czowm0c9a+7mR3AyK2LjZRpU4hSF5AyAgeobK0Jp1LrM5006t1menalydNdneR4fFx9XiYlkXhqG0HmDvB9FAQnG+CmONVbLp5IZI3DosjGSEkcGRvz2kVqq0YVYtTXFWvz68T1No7o84xsfzcZl82rcZMPpkjYc7XDL6LH01UMR6L1IyvQmmvHc18V/B0KuuZ14CfFHq1wuBnEZY61nZUCLw0G7X7F3W4rU1hcJi7yWIcbbrNXb8b3+v1PY4hR4HxLjcHijJHNCzPC2iRXiJKMRe2pQeG3YbVvdOpSfH5m9ThUXA6GiyzCq0/i4URjUX6lyV27xrW4223U/yy92/zFqcd9vkb2HB4rFxgxnxaN1uJGAaUgjYVT6KcDdiT/KK308IlvkaJ4lvdExoeg+NA0HNZNAFvmQRq1uN2JIuedu+tMtEYOU3OVNN3vvv+TRtJZle9OujsOBxSRQl21QB3eRizM5kcEsT2AVnjklGKR3aP/X5EPrjKYKAUAoBQCgFAfaRX27hQ7cJgKmIvK+rFcW+H8n00tti+2hvrYyFKDo4VWXOXOX4R2ZdixFIHaNJQL/MkBKn02IrKEtV3tcjqc1F3auTXMOlSDA4Urh8KWLygxlbhACliAWuurt32rslXSgnZHdLEpU4vVRpOjuXxYiTET4gaIIVMrpHsvc2VF+yCePIVqpxU5OcluRppRjUlKcluXIxc96Sy4gCOyxQJ9CGPYg5X+0e01hUrSnu4I11a8p7uCyMHJvrEP3qfrFYU+0jXT7a8z1FUwT4oBQCgOmfFxp9N1X+pgPzoCu8qmQ5rmPVFWRhExZSCNekgjZxrixi3I68JzO3p9hXkwE6xqXbSG0jaWCsGIA4mw3Vz4eSVRNnRWTcHYzMn8J2WMiKZjGVAVg6MNJAsQTa2ypZK/Ai27cSZYHGxzIJIXV0bcym4Psrw9Kg8MP1+P/pl/wCSSuHHdmJI6P8A1+RXFcRTBQCgFAKAUB2pFba27lQlaGBjTiq+K3R5LnL+D5kkv6K8sjnxeOnXtG1oLhFcF/J8V6cRm5TlUuJcpCAWC6jdgosCBvYjiRWdOm5uyNlKlKo7RNv/AOB8Z9mP3sf/AMq3eq1Df6lVNpkWTZlhesESYciUAOsjRMpANxsLVtp0qtO9rG6lQr072tvNp1mcbgmEA5Wgtbla9bP8/gbv/J8CC4MMMYgcAN4wNQFrA9YLgW2WvyrhV9pvzI1X2u/M9N1Lk6KA6cXikiRpJGCIouzMbADtoCo+knTvEY1jHgWaDCjYZgLSS8+rv9Bbf5t9SGC0fPEO/COf4I7HaRhhlbjLLLz/AARiPJIASSmpiblnJZie0naan6WjsPT4LqVyrpTEVHvdvImPQN0jLwqoUMdYsN5AAPwt8edV70iwSgo1oLdwf2/vkWL0cxzqa1Gbu+K+5MiaqxaircTpdmNrgkkX5E3419Ro0YqlGLXBL6Hy3EVpOvOUXxb+p85HmuJy6VpMIokhcgy4cm1zu1IeBtb2ceELj9GSTdSlvWX4JvR2lYuKp1nZ5/k6um3SWHH4mOaDULQBXRxZlcSOSD7RtFVXHJ6q8y4aPa9/yIjXEUwUAoDixJVUUs7GyqN5J3AVspUnN+HNm+hQlWlZFgYPoFh4sP1uYykPa5CNpVCdyi22RvzO4c9muk7QW7x/u4sNHR1KEbSV2yDDSl9uo32dnK/I2rTO1/d4HLVpYfR7u/eqck+EfPM6nck3NYkNXrzrzc6ju2cUNQoDigFqAWoBagMzJvrEP3qfrFZ0+0jOn215nqKpgnzXZ/nEWEgknmYBUUkXNtTW2KL8SdlAUnm2Z4nMismNukP0o8MAQoHBmJAMh5G1uVTGjMDTrraTd0uX5/BC6V0hUoPZQVm+f4/J2VZUklZFWbbd2K9PDsw05R1dd6sCP/vaNnrrRiaEa9KVKXBr+9DowmIlh60aseT/AOye5ljh4q8qn6UfzewtsHsJ+FfO8LhZSxkaEl+rf8OPyPo2KxUY4SVaPduvitxX1fSz5iK8HE4zboVi204iIRyEp+zvpcb7HUdjEi3K27tNC0rjKeKrNJ2S3Xz8z6HojCVMHQV1dvPlfIh+Lw8kRtNG8Z/nUjb2G1j6jUVsJPs7yIqYKtB2sZeByXFTfssPKe0oVHtewPqvR0Wu00jZDR1eXIkWX+DfFvbrZI4Rxtd29gsPj6qLZx8fkd9LQ/ObJjk3RjCYE60Gue1tbn51idOwAWReBIHPtprymtVbkSdKhToK0TfpAdTF9JuAN3DbcG/CtbeR0JZkG6edFFEJnisrQqAQBsaIcDyZBuPECx27a26+utWX9/gjcfg4zpuXNFcVoKyKAUAoBQCgFAZeTfWIfvU/WKzp9pGdPtrzPSeeZvFhIHnnbTGgueZ5AcyTsFTBPld5fl02PlGNzFfmj6thjtWNT/mcHYzkW4bPy4cRiP0xOyhQ/VI3XSDLBPGeDrtU/mD2GstHY6eErKa4Pis0a9JYCGLouD48nkys48ziaxUkqW0h9LaC32Q9tJbsvV7hpLDymoKXEok9FYmEHNx4GZXeRwoDJOPfqup2aA2oHjfl6L7b9pqPjgIRxjxK4tWt459CSlpGcsEsK+T4+GXUxqkCNMXD5vHHiAs6v1SMpeRVuqKfo67bRdhp9dQOlMfOnGdGK3tbn58fiWDROjoVHCvJ7k968Vw+BbOHnWRQ8bBkYXDA3BHZVFaadmXtNNXR23rw9FARbpP0xjw90is8o2H7KH+bmewV7a3ExlKMI683aOf4zNb0I6WxssvjcipKZNQZ2A1LYAW4C3Ltra4OSWrvOWhjKNZtw+fEzc48IGFiBEV534Bdi+tjw9APorBRXNmutpKhT3Xu/Agef9LsTigUchIj+7TjtuNTHa3w9Fe66XZRD4nSdSqnFKyNDWsjRQCgFAKAUAoDLyb6xD96n6xWdPtIzp9teZZvjL5ziI5nj05fh3bqkY3M8gNg7LuCjbYG+8134itqrVXEtFCjrPWfAlmInVFZ3IVVBLE7gBtJNRyTbsjubSVzQZfl8ubWd9cOXcF2iTE/1cUi7N7eipKjh1De+JwVq7nuXAm2YZFBLhmwpRRCU0hVFgo4FbbiDtFdBzlJwxujSQym8kMhjY87bj61Kn11cNHV3WoJvitxS9J4dUK7S4Pf/fidtdxHigFASPwT4USYrHOQGTRHEQRcHYxIN9++qlpWetiX4WRctEwccLG/O7+Zq+latlOO05fZYpYxK8D3MessynTban0RuqFxLppLXJzDQnLW1HwMSTwnYgiy4aJW+0ZGYezStvaa47UlzbON6Xi7KK3mmxnSnGyX62cgHZojAUe0bfjXk5x4QVvE7q2IjhY61bfJ8Ir7mk+c5txt+W2tVyt4nFVcVPWm/Jcl5HXQ5RQCgFAKAUAoBQCgFAZeTfWIfvU/WKzp9pGdPtrzLTyGM4LG4jAPsjZjiMMeaOSXT/S35muvF0/1oteFn+kyum+Cklw3+GuvQ6yPDewmRTqaMkbRcVow8lGe83V4uUNxOMlzKLEQRzQEGN1BW3AcuwjdbsqUI0zaApPpMtsxxgH20PrMa3/KrHoT/XJeP2RWdPf7IPw+5hVNkCKA6sVOERnO5VJPqF611ZqnBzfJXNtGm6tSMFzaRaHgsyk4fLoi/wC0mvNJ/U+0D1LpHqqjzk5ScnxZfoxUUorgiD+GH6/H/wBMv/JJUfjuzEk9H/r8iutB5GuG6Kn6niP25dGNB5GvVvZnHBYmpUjDUlrSdldPe/iZGGUoysLEjhcjs5GsXs2rSb+Ba6HoRjJK9ScV4b2fEsJLEjSATe1zs/27az1qeb6fybZeguJbuqsfmdbREG3srzda6K5pDQWMwVVU5xvfg1wduPx8DjqzyrzWRx+zsV+2+g6s8qayHs7FftvoOrPKmsh7OxX7b6DqzyprIezsV+2+g6s8qayHs7FftvoOrPKmsh7OxX7b6DqzyprIezsV+2+g6s8qayHs7FftvoZmTRnxiHZ++T9YrOm1royhgMSpJuD6F6eELo4+KhSXD2XF4Zusgbmf8yHsYC3sqYaTVmSqbTujA6NZ2mMgWVBpP0XQ70cfSU8iDUTVpuErMk6c1ONzGyrEeTsZoOzCY2TZyixJ+AWTZ/q9Nd2Gq60dV8UceIp6ruuBYddJzlHdIp1OYY0kgWnC+yNO+rBoapCNOSlJJ3+yK5pulUnOLjFtJcUvExQ45j21Olf1XkcNIo3kD1isZTjHtOxlGnOW6Kb+Bi46Prmhw67TPMkfqLDV8L/GonSeLpug4wkm3k7/AEJnRWCqxrqdSDSV+Ktv+J6DijCqFG4AAegbBVaLQRLpf0FXHTrMZmjIjCWCBtgZmvt9PwrXUpRqK0jbSrTpO8WaT5JE/i390nfWr1Slkb/X62ZCemvR5cDiFiEhkvFruVAtdivD0fGuXFQjSjaPMsno05YivKpU/St3x/j6mhrgLsKA+ootTKt7XdQTyFwCe3Zet1BKU9V8GQ+nIXwkprjHevv1RaPyRx/xb+7XvqQ9Rp+JQfaVXJD5Ik/i392vfT1Gn4j2lVyQ+SJP4t/dr309Rp+I9pVckPkiT+Lf3a99PUafiPaVXJD5Ik/i392vfT1Gn4j2lVyQ+SJP4t/dr309Rp+I9pVckPkiT+Lf3a99PUafiPaVXJD5Ik/i392vfT1Gn4j2lVyRxF4JtE0MiYw6Y5FdkaEHWFZW03DjTexF7Hf2VnDCU4u5hPH1pK3As2uk4iuOmeVvgJ2zLCpqicAYyIbyAdkq9q3Nx+VzWqrSVSNjZSqODuZ+Lghx2FK31RTJsYcL7iORB2+kVGJypz8USLSqRMPL89zcxrD4vEskY0viZXur2NgyIm3aLE3Own11IPEwSOFYebZFcw6FYlmkldlkklkLsY9222wK1jw5mvaUcFiX/nm4vlu3fEylWxuFjahCMlz32fw5GjbKLGxY3Gwgi1j7ak4+i8KkVKFbc/8Ajf7kZL0vqU5OFShZr/l/Bwcp/n+H/etkPRSK7VXpG33Zrl6Zz/TRX/1/CPuAjBzwYxRqED6nU8UIKORyIUkitlfQlPC0nOk2875fC3A00dP1MbWVOqksrZ/yeg8LiFkRXQ3V1DKeYIuKiyUO2gFAVB4ZcIRioZeDQ6R6Vcn/AN3wrhx8bxTLX6KVlGvOm+LS+X/ZX9RZexQGdkWFMuJhjXe8qj1Xu3+0MfVXThI61VeBCekNdUsDNc5WS+PH5HpEVMnzQUAoBQCgFAKAUAoBQHDC+w7qArHHZd5KxsYi+o4yTRo4Q4g7V08lfdbnXPiaSlG/NHRQqOMrcmShj6qjEd7Pm3Z7KyPCvs8mDzyMrahqte1t2y3q3V9C0LTlDBwUlbj82fPNOVIzxsnF34LoYFSpEHDqCCDtBFiOysZJNWZ7GTi01xRNvA7mZ6mXBObthm+Z2wvtX2G49lUvFUHRquH9sXvC11XpRqLn9eZYlc50GFnGaRYaIzTtpjUgE2J2khRsHaQKAg3S3pLlWOw5iacqwOqN+rc6XHG1toIuCOIJrVKdOScW11Oqh6xQqRqwi01w3MqKWdQSNpsbXCsQe1dm0VFyw3ve7JW80XrD+kNKVLWqwkpZarfQ61xa8VcelD/a9HhWuEk/iKfpHQlfWpzj/wCt/pcm3g2zLBYeQ4nFSaXAKxJoYkX+k5sNhI2Acr87Dtw8KdJb5K/mVnTOkKuPqJRg1BcNzu/Fli/KNlvnj+B+6unaw7y6kNsKvdfRj5Rst88fwP3U2sO8uo2FXuvox8o2W+eP4H7qbWHeXUbCr3X0Y+UbLfPH8D91NrDvLqNhV7r6MfKNlvnj+B+6m1h3l1Gwq919GPlGy3zx/A/dTaw7y6jYVe6+jHyjZb54/gfuptYd5dRsKvdfRj5Rst88fwP3U2sO8uo2FXuvozsw3T/L5HREmJZ2CqND7WYgAbuZFFUg9ya6njo1Fv1X0ZKKzNYoCMeErDQvluJM4JCRl1INiJF2oQeHzrUBXWVdIsWsUeuTW2kXLAbanqegMLKktZO7Wf2K9V9IcTCq1G2qnl9zaS9K3KECMK5/zBtnp023+vurlj6NJVU3O8Mrb/Lj8/kdMvSa9J2hafnu8/4+ZH2Ykkk3JNye2rPCEacVGKskVapUlUk5zd2ziszAUB25Dj/Fcxw097JIeol/pf6B9T2PoJqB01R3Rqry/BYtBV+1RfmvuXpVfLEQ7wt/+mS/eRf8yVqr/wCuXkzfhv8AdHzRSNQRZRQCgFAKAUAoBQCgFAKAUBlZV+3h+9T9YrOl20YVOw/JnpWp8qwoCv8AwzYy2Eiw434idVP9C/Pf4AD11uw1PaVYwzf/AH8jTiKmypSnkn/HzINV4KCKAUAoBQGJm0BeFwv0rXX+obV+IrlxlLa0JR8PnyOvAVtliISfC+/ye4u7onmgxWDw84/eRKT6bWYe29UsvJ2dIcljxkDQTFgjFSdJsbqwYWPpArxq+5nqbTuio/CH0TgwPUmBpD1hYNra+4Ai2wVwYujCFO8VzJTA4ipUq2k77iHVGkuKAUAoBQCgFAKAUAoBQGXlB/x4fvk/WKzpdtGFTsPyZ6UqfKsKAp/wm4nrczjThhsOT/rkYX/2qtS2h6etXcsl9SI01V1MPq5v+TTVaCpCgFAKAUArwE58DGJ/8pNAT+wxLgf0uesHxLVScTDUrSj4sv2GntKMZZpFgVoNxWHhs3YX+p/yWuPHf6viSGjf9z8vwVfUSTgoBQCgFAKAUAoBQCgFAZWU/t4fvU/WKzpdtGFTsPyZ6VqfKsKAorEYfETY3GYhoJUEs2lAyNfq0GlWF1Bs20gEC1+NWLQ6jCm5Nre/oVvTWvUqRjGLaS+p2eIy+bf8Dd1S+2p95dSF9Xq919GPEZfNv+Bu6m2p95dR6vV7r6MeIy+bf8Dd1NtT7y6j1er3X0Y8Rl82/wCBu6m2p95dR6vV7r6MeIy+bf8AA3dTbU+8uo9Xq919GPEZfNv+Bu6m2p95dR6vV7r6MlXgpwU0c2MLxukblGUspAYhbNa++1VXSdvWZNeH0Ldou6wsVJb1f6lj1wEgVv4ZMJI64Yxxu4VnuVVmtcC17DZ665cZFyp7szv0dJKrvfL8FZeTZ/My+7buqK2U8ia2kM11Hk2fzMvu27qbKeQ2kM11Hk2fzMvu27qbKeQ2kM11Hk2fzMvu27qbKeQ2kM11Hk2fzMvu27qbKeQ2kM11Hk2fzMvu27qbKeQ2kM11Hk2fzMvu27qbKeQ2kM11Hk2fzMvu27qbKeQ2kM11Hk2fzMvu27qbKeQ2kM11Hk2fzMvu27qbKeQ2kM11Hk2fzMvu27qbKeQ2kM11MrKstn6+H/Bl/ap+7b7Y7Kzp05a63GNSpDUe9cHzP//Z"/>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0536" name="AutoShape 10" descr="data:image/jpeg;base64,/9j/4AAQSkZJRgABAQAAAQABAAD/2wCEAAkGBxITEhUUERQWFhQWFSAaGBgYGBwgHBwYIBkaGhoeGh4YHiggGB8lHCEZITEiJSkrMi4uFx8zODMsNygtLy4BCgoKDg0OGxAQGzElICYwLTQyMC8uMS4sLC8vLywsLDgsLCwyLCwsLCwsLDQsNC4sLCwsNCwvLCwsLCwsLCwsLP/AABEIAKgAwAMBEQACEQEDEQH/xAAcAAEAAgIDAQAAAAAAAAAAAAAABgcEBQEDCAL/xABJEAACAQIDBAQJCQYFAgcAAAABAgMAEQQFEiExQVEGE2HRBxQVU3GBkZOhFyIyNFJzkrGyM0NUYnLBI0KCorN04RYkNcLS8PH/xAAbAQEAAgMBAQAAAAAAAAAAAAAABQYCAwQBB//EADkRAAIBAgIHBAkEAgIDAAAAAAABAgMRBFEFEhMhMUGRMlJhcQYUFSKBobHB0UJT4fAjM2LxJIKS/9oADAMBAAIRAxEAPwC8aAUAoBQCgFAKAUAoCmfCrjpo80AilkjHicZIR2UE9bPYnSRXFjJOKViQwMVLXuuRBDm2I8/L7xu+uTaSzKhtZ5s48q4jz0vvG76bSWY2k82PKuI89L7xu+m0lmNpPNjyriPPS+8bvptJZjaTzY8q4jz0vvG76bSWY2k82PKuI89L7xu+m0lmNpPNjyriPPS+8bvptJZjaTzY8q4jz0vvG76bSWY2k82PKuI89L7xu+m0lmNpPNjyriPPS+8bvptJZjaTzY8q4jz0vvG76bSWY2k82PKuI89L7xu+m0lmNpPNjyriPPS+8bvptJZjaTzZl5Rmk5nhvNL+1T9432h21lCctZbzOnUnrreel6licFAKA6sTiEjVnkYKii7MxsAO0mgIVifCzlasVWV5LbzHGzD2gUe7iDKyrwm5XOdK4kIxNrSApt/1C1e2YMXpX01k60YPK1WbEsuppLgxxIdxYjYSeA//ACubFYqlhqe0quy/vAyjFy3I08fQSSVi+NzDFSykbNDmNUO+6gE7ju3Dsqo4j0qq3/xwSWb33+iRvVBczL6NZ/isHi0wOYOZo5iRhsSd5Pm5P5uF+JtvvVn0fpGljYOUOK4r+8maZwcTQeGEDyhGePiq/wDLJ/39te47sxO7R/6/IriuIpgoBQCgFAKAUAoBQCgFAKAUBl5N9Yh+9T9YrOn2kZ0+2vM9RVME+KAUBW/TdTjsyhwDE+LQxdfOoP021WjVuzZf1morTOOlhMK5w7T3I2U46zJNh4FRQiKFUblUAAD1V84nUlOTlN3fNvfv8DrsYGOy2GfUGgil4EuqgE8Rq0lvWK6qeJq0bN1HHJJtu3ldIxaT5GB0cyOHAa0SIIkjatYOoKbAaSxAIGy42AC9dWkMZLHxhOM25RVnFq1/FK7u8+eXh5GOqSMHdUM92sbCJeFGMeINJuaGWN0PJhIo/uanfRypKOOjFc079LmqqvdIT4SelGFxGKjkimRwMMqsV+3rYkfGr3iqE6iWqj3CVoU9bW5oh8cqt9Eg+g1wTpyh2lYqcqcodpWPusDEUAoBQCgFAKAUAoBQGyyLJJcU5WOwCjU7sbIi82PD+9bKdJ1HuNtKjKo9xusP0SgmYx4XHxyz8IzGyBiBchHJIb2CtyoRlujLeb1hoS3RndmgylSMTECLETICOR1itEFaaTzOeCaqJPM9QVME8avpJnsOCw7zzn5q7gN7NwVe00B2dHsy8Zw0M9gOtQNYG4F+F+Nt1AQLohL4zjMxxg2q0wgjPNIx84jmLn4VTfSqv79OkuScn9F9DooLc2SrGPZGI2E2UEcCTpB9RN6rODo7XEU6T4X3/V/JHQYEGXBVCh5SALC8jbvTv9dXaWFw8pOTpxu/A2KlFHJy5LEXksRY/wCI+7dxNerDUE1JU43X/FB04n3g1MCBBqeNFsu0lwBwJY/P/P01EaQ0Rt5upSaTe9rl8MvIxcHHgfM0MWK+awWSKNvnAgEGQcCD9nf6T2VDp1MDeT92cuHFNLPdnaxq7W4zcLhI4xaJEQclUKP9orjq1p1N8238W/qZJW4Fa+GLCoJMNKAA7a0Y23gAML8yLW9Zqz+j05ujVpt3Ss19PuR2kop0r/3Ir+por4oBQCgFAKAUAoBQCgOQ5AIBNjvHPiL89tepvgj1N8FzJp0eywZeVxuNOhlBaHD/ALx2IIBYf5F9NdVOns/fn8EdtGlsf8lT4IjOWyl8VGzbWadST2lwT8a0Rd53eZywlrVE3mel8biRHG8jbkQsfQASalyeKMizTFZ1LhIcdGI0EUsqlbhZnsFU9mi9th4ndeozSePWGoSnB3acU+dr5/A2QhdkhToViArJg8xlgwshJ6kJqAVvpKrarpxG6oOHpO6S1KlO8kuOta7z4cHxNmxvvTJZk2VR4WBIYRpjjWw/uxOy5O/11WMVipYiq6tTfJ/1JLfZfE3JWVjHzESTsqwyGKNDdnCgljYgBNQsAL31WPADjae0Lo90b16y3vgvu/wZKLlwMzDxlVVSxcgWLNa57TYAX9AqebuzetyPuvD0woMPKjX60yISbhwLrc7NJUDYN1iD6eebaa4WMEmuZyMuiMzOU+eyC7rsbYbDaNu78hUNpjGVaNOEYtWbe5q6fU1VIJyudsgmj+ch65BvU7HH9J3N6Db01X08NiHqyWzk+a3wfmuMfNNrwMN68Ss/CnmqTS4dIzcIjO3DSzNpAYHaDYNs9HZVk0Rg6uFp1NorNuK80le68OG8jNJVVs0k+JC6kiDFAKAUAoBQCgFAKAUBMvBvgnY4maGMSTwwgwqbftGNg1jxUA+2urDR7UlxXA7cHHtSXFcDpxPQnNJWaSWItIxJOqRdRP4qOhVl7zPJYatP3nxNDlkZXFRKwsyzqCORDgEe2tEU1NJ5nPBNVEnmejekqE4PEgbScPIB6dDVME8Q7weIrZbhNguIww7G2g79x3+2vm2m5OOOqb3Zuz+3mvxyOyn2Ub3FQgKzISp2MdPGxu2zmRcc6jqVSTmqc7Pkr/Lflcza5ow8MoZ5QxLaZLDUbgAojCw3catui4U/V4TUUpc92+6ZnTSd7mYRepI3GsweAjw0cWHgGmPUQNpNhtY2J4n+55VscnNuTNeqopRRnYrCpJG8bi6OhRhzVgQR7DWCk07mbSasfOAwaQxpFGLJGoVRe9gBYb6Sk5O7EUkrI6sVdZYnC6r3RrbwpBa452KjZyJ5WqN0rSVTDPfZqzWT5W+NzVVXBmd47EBcyJYG19Q+zq27eW2qg8PV4ar4XtZ52MLoqnwn47BzSxNh3DzLqWQptXQL2DHcSGvb0mrboeli6VGSrr3Xa1+N7LgsrEXpKVN07LiQypMghQCgFAKAUAoBQCgBoetNOzOY4ixCqpZibAAXJPIAbzXqTbshFNuyNxjeiONijMkmGkVALk2BsOZA2j11tdGoldo3Sw9VK7Rg5N9Yh+9T9YrCn2ka6fbXmeoSL7DUwT5U/RrEDLMRJluJIRNZkwcjfRaNiToJPEHZv23O7ZepekWjJzl6zSV91pLn4NG+lPkydM1gSbADab7rc78KpqhrvVW98s/K3M6LkdmxkEUolifVHIAsmkl0SwJRyVusa2JB3bGU7hVv0TKuqezrq3dvZNvg1Z72/wAM8hOMZG7JqVOo6gyPcbGsdo4g7xcbweNe70Y3TOZpEjUs7BFG8sbAektRJt7j26SGHnDjUt9J3HmOY7KNW3BO58qA8mzb1YuR2nd6wL+3tqE03XcKUafef0+q3/c1VHd2K78KWbtLMMEturRVeUjezE/NQ8gBZjzuN1btA0NhQeJ33luS5JLn4/YwjS2s3HklcgIFSrd3dlObbd2c14BQCgFAKAUAoDlFJNhQ2UaM6s1CCu2dmxe0/CvU2iSvSwO5e9Uz5Rf3ZkYrL5FhinYjTMzhdu26WBvy3is5RdlJ8yOqKTW0k7t3OzJc6lwpdodIdl0hyLsg46Cfok7r17Tqune3MUqzp31eZIfBsJ/GziC7LBGC2JkYnSV0nYxP0iTttW7Da7lrX3czowm0c9a+7mR3AyK2LjZRpU4hSF5AyAgeobK0Jp1LrM5006t1menalydNdneR4fFx9XiYlkXhqG0HmDvB9FAQnG+CmONVbLp5IZI3DosjGSEkcGRvz2kVqq0YVYtTXFWvz68T1No7o84xsfzcZl82rcZMPpkjYc7XDL6LH01UMR6L1IyvQmmvHc18V/B0KuuZ14CfFHq1wuBnEZY61nZUCLw0G7X7F3W4rU1hcJi7yWIcbbrNXb8b3+v1PY4hR4HxLjcHijJHNCzPC2iRXiJKMRe2pQeG3YbVvdOpSfH5m9ThUXA6GiyzCq0/i4URjUX6lyV27xrW4223U/yy92/zFqcd9vkb2HB4rFxgxnxaN1uJGAaUgjYVT6KcDdiT/KK308IlvkaJ4lvdExoeg+NA0HNZNAFvmQRq1uN2JIuedu+tMtEYOU3OVNN3vvv+TRtJZle9OujsOBxSRQl21QB3eRizM5kcEsT2AVnjklGKR3aP/X5EPrjKYKAUAoBQCgFAfaRX27hQ7cJgKmIvK+rFcW+H8n00tti+2hvrYyFKDo4VWXOXOX4R2ZdixFIHaNJQL/MkBKn02IrKEtV3tcjqc1F3auTXMOlSDA4Urh8KWLygxlbhACliAWuurt32rslXSgnZHdLEpU4vVRpOjuXxYiTET4gaIIVMrpHsvc2VF+yCePIVqpxU5OcluRppRjUlKcluXIxc96Sy4gCOyxQJ9CGPYg5X+0e01hUrSnu4I11a8p7uCyMHJvrEP3qfrFYU+0jXT7a8z1FUwT4oBQCgOmfFxp9N1X+pgPzoCu8qmQ5rmPVFWRhExZSCNekgjZxrixi3I68JzO3p9hXkwE6xqXbSG0jaWCsGIA4mw3Vz4eSVRNnRWTcHYzMn8J2WMiKZjGVAVg6MNJAsQTa2ypZK/Ai27cSZYHGxzIJIXV0bcym4Psrw9Kg8MP1+P/pl/wCSSuHHdmJI6P8A1+RXFcRTBQCgFAKAUB2pFba27lQlaGBjTiq+K3R5LnL+D5kkv6K8sjnxeOnXtG1oLhFcF/J8V6cRm5TlUuJcpCAWC6jdgosCBvYjiRWdOm5uyNlKlKo7RNv/AOB8Z9mP3sf/AMq3eq1Df6lVNpkWTZlhesESYciUAOsjRMpANxsLVtp0qtO9rG6lQr072tvNp1mcbgmEA5Wgtbla9bP8/gbv/J8CC4MMMYgcAN4wNQFrA9YLgW2WvyrhV9pvzI1X2u/M9N1Lk6KA6cXikiRpJGCIouzMbADtoCo+knTvEY1jHgWaDCjYZgLSS8+rv9Bbf5t9SGC0fPEO/COf4I7HaRhhlbjLLLz/AARiPJIASSmpiblnJZie0naan6WjsPT4LqVyrpTEVHvdvImPQN0jLwqoUMdYsN5AAPwt8edV70iwSgo1oLdwf2/vkWL0cxzqa1Gbu+K+5MiaqxaircTpdmNrgkkX5E3419Ro0YqlGLXBL6Hy3EVpOvOUXxb+p85HmuJy6VpMIokhcgy4cm1zu1IeBtb2ceELj9GSTdSlvWX4JvR2lYuKp1nZ5/k6um3SWHH4mOaDULQBXRxZlcSOSD7RtFVXHJ6q8y4aPa9/yIjXEUwUAoDixJVUUs7GyqN5J3AVspUnN+HNm+hQlWlZFgYPoFh4sP1uYykPa5CNpVCdyi22RvzO4c9muk7QW7x/u4sNHR1KEbSV2yDDSl9uo32dnK/I2rTO1/d4HLVpYfR7u/eqck+EfPM6nck3NYkNXrzrzc6ju2cUNQoDigFqAWoBagMzJvrEP3qfrFZ0+0jOn215nqKpgnzXZ/nEWEgknmYBUUkXNtTW2KL8SdlAUnm2Z4nMismNukP0o8MAQoHBmJAMh5G1uVTGjMDTrraTd0uX5/BC6V0hUoPZQVm+f4/J2VZUklZFWbbd2K9PDsw05R1dd6sCP/vaNnrrRiaEa9KVKXBr+9DowmIlh60aseT/AOye5ljh4q8qn6UfzewtsHsJ+FfO8LhZSxkaEl+rf8OPyPo2KxUY4SVaPduvitxX1fSz5iK8HE4zboVi204iIRyEp+zvpcb7HUdjEi3K27tNC0rjKeKrNJ2S3Xz8z6HojCVMHQV1dvPlfIh+Lw8kRtNG8Z/nUjb2G1j6jUVsJPs7yIqYKtB2sZeByXFTfssPKe0oVHtewPqvR0Wu00jZDR1eXIkWX+DfFvbrZI4Rxtd29gsPj6qLZx8fkd9LQ/ObJjk3RjCYE60Gue1tbn51idOwAWReBIHPtprymtVbkSdKhToK0TfpAdTF9JuAN3DbcG/CtbeR0JZkG6edFFEJnisrQqAQBsaIcDyZBuPECx27a26+utWX9/gjcfg4zpuXNFcVoKyKAUAoBQCgFAZeTfWIfvU/WKzp9pGdPtrzPSeeZvFhIHnnbTGgueZ5AcyTsFTBPld5fl02PlGNzFfmj6thjtWNT/mcHYzkW4bPy4cRiP0xOyhQ/VI3XSDLBPGeDrtU/mD2GstHY6eErKa4Pis0a9JYCGLouD48nkys48ziaxUkqW0h9LaC32Q9tJbsvV7hpLDymoKXEok9FYmEHNx4GZXeRwoDJOPfqup2aA2oHjfl6L7b9pqPjgIRxjxK4tWt459CSlpGcsEsK+T4+GXUxqkCNMXD5vHHiAs6v1SMpeRVuqKfo67bRdhp9dQOlMfOnGdGK3tbn58fiWDROjoVHCvJ7k968Vw+BbOHnWRQ8bBkYXDA3BHZVFaadmXtNNXR23rw9FARbpP0xjw90is8o2H7KH+bmewV7a3ExlKMI683aOf4zNb0I6WxssvjcipKZNQZ2A1LYAW4C3Ltra4OSWrvOWhjKNZtw+fEzc48IGFiBEV534Bdi+tjw9APorBRXNmutpKhT3Xu/Agef9LsTigUchIj+7TjtuNTHa3w9Fe66XZRD4nSdSqnFKyNDWsjRQCgFAKAUAoDLyb6xD96n6xWdPtIzp9teZZvjL5ziI5nj05fh3bqkY3M8gNg7LuCjbYG+8134itqrVXEtFCjrPWfAlmInVFZ3IVVBLE7gBtJNRyTbsjubSVzQZfl8ubWd9cOXcF2iTE/1cUi7N7eipKjh1De+JwVq7nuXAm2YZFBLhmwpRRCU0hVFgo4FbbiDtFdBzlJwxujSQym8kMhjY87bj61Kn11cNHV3WoJvitxS9J4dUK7S4Pf/fidtdxHigFASPwT4USYrHOQGTRHEQRcHYxIN9++qlpWetiX4WRctEwccLG/O7+Zq+latlOO05fZYpYxK8D3MessynTban0RuqFxLppLXJzDQnLW1HwMSTwnYgiy4aJW+0ZGYezStvaa47UlzbON6Xi7KK3mmxnSnGyX62cgHZojAUe0bfjXk5x4QVvE7q2IjhY61bfJ8Ir7mk+c5txt+W2tVyt4nFVcVPWm/Jcl5HXQ5RQCgFAKAUAoBQCgFAZeTfWIfvU/WKzp9pGdPtrzLTyGM4LG4jAPsjZjiMMeaOSXT/S35muvF0/1oteFn+kyum+Cklw3+GuvQ6yPDewmRTqaMkbRcVow8lGe83V4uUNxOMlzKLEQRzQEGN1BW3AcuwjdbsqUI0zaApPpMtsxxgH20PrMa3/KrHoT/XJeP2RWdPf7IPw+5hVNkCKA6sVOERnO5VJPqF611ZqnBzfJXNtGm6tSMFzaRaHgsyk4fLoi/wC0mvNJ/U+0D1LpHqqjzk5ScnxZfoxUUorgiD+GH6/H/wBMv/JJUfjuzEk9H/r8iutB5GuG6Kn6niP25dGNB5GvVvZnHBYmpUjDUlrSdldPe/iZGGUoysLEjhcjs5GsXs2rSb+Ba6HoRjJK9ScV4b2fEsJLEjSATe1zs/27az1qeb6fybZeguJbuqsfmdbREG3srzda6K5pDQWMwVVU5xvfg1wduPx8DjqzyrzWRx+zsV+2+g6s8qayHs7FftvoOrPKmsh7OxX7b6DqzyprIezsV+2+g6s8qayHs7FftvoOrPKmsh7OxX7b6DqzyprIezsV+2+g6s8qayHs7FftvoZmTRnxiHZ++T9YrOm1royhgMSpJuD6F6eELo4+KhSXD2XF4Zusgbmf8yHsYC3sqYaTVmSqbTujA6NZ2mMgWVBpP0XQ70cfSU8iDUTVpuErMk6c1ONzGyrEeTsZoOzCY2TZyixJ+AWTZ/q9Nd2Gq60dV8UceIp6ruuBYddJzlHdIp1OYY0kgWnC+yNO+rBoapCNOSlJJ3+yK5pulUnOLjFtJcUvExQ45j21Olf1XkcNIo3kD1isZTjHtOxlGnOW6Kb+Bi46Prmhw67TPMkfqLDV8L/GonSeLpug4wkm3k7/AEJnRWCqxrqdSDSV+Ktv+J6DijCqFG4AAegbBVaLQRLpf0FXHTrMZmjIjCWCBtgZmvt9PwrXUpRqK0jbSrTpO8WaT5JE/i390nfWr1Slkb/X62ZCemvR5cDiFiEhkvFruVAtdivD0fGuXFQjSjaPMsno05YivKpU/St3x/j6mhrgLsKA+ootTKt7XdQTyFwCe3Zet1BKU9V8GQ+nIXwkprjHevv1RaPyRx/xb+7XvqQ9Rp+JQfaVXJD5Ik/i392vfT1Gn4j2lVyQ+SJP4t/dr309Rp+I9pVckPkiT+Lf3a99PUafiPaVXJD5Ik/i392vfT1Gn4j2lVyQ+SJP4t/dr309Rp+I9pVckPkiT+Lf3a99PUafiPaVXJD5Ik/i392vfT1Gn4j2lVyRxF4JtE0MiYw6Y5FdkaEHWFZW03DjTexF7Hf2VnDCU4u5hPH1pK3As2uk4iuOmeVvgJ2zLCpqicAYyIbyAdkq9q3Nx+VzWqrSVSNjZSqODuZ+Lghx2FK31RTJsYcL7iORB2+kVGJypz8USLSqRMPL89zcxrD4vEskY0viZXur2NgyIm3aLE3Own11IPEwSOFYebZFcw6FYlmkldlkklkLsY9222wK1jw5mvaUcFiX/nm4vlu3fEylWxuFjahCMlz32fw5GjbKLGxY3Gwgi1j7ak4+i8KkVKFbc/8Ajf7kZL0vqU5OFShZr/l/Bwcp/n+H/etkPRSK7VXpG33Zrl6Zz/TRX/1/CPuAjBzwYxRqED6nU8UIKORyIUkitlfQlPC0nOk2875fC3A00dP1MbWVOqksrZ/yeg8LiFkRXQ3V1DKeYIuKiyUO2gFAVB4ZcIRioZeDQ6R6Vcn/AN3wrhx8bxTLX6KVlGvOm+LS+X/ZX9RZexQGdkWFMuJhjXe8qj1Xu3+0MfVXThI61VeBCekNdUsDNc5WS+PH5HpEVMnzQUAoBQCgFAKAUAoBQHDC+w7qArHHZd5KxsYi+o4yTRo4Q4g7V08lfdbnXPiaSlG/NHRQqOMrcmShj6qjEd7Pm3Z7KyPCvs8mDzyMrahqte1t2y3q3V9C0LTlDBwUlbj82fPNOVIzxsnF34LoYFSpEHDqCCDtBFiOysZJNWZ7GTi01xRNvA7mZ6mXBObthm+Z2wvtX2G49lUvFUHRquH9sXvC11XpRqLn9eZYlc50GFnGaRYaIzTtpjUgE2J2khRsHaQKAg3S3pLlWOw5iacqwOqN+rc6XHG1toIuCOIJrVKdOScW11Oqh6xQqRqwi01w3MqKWdQSNpsbXCsQe1dm0VFyw3ve7JW80XrD+kNKVLWqwkpZarfQ61xa8VcelD/a9HhWuEk/iKfpHQlfWpzj/wCt/pcm3g2zLBYeQ4nFSaXAKxJoYkX+k5sNhI2Acr87Dtw8KdJb5K/mVnTOkKuPqJRg1BcNzu/Fli/KNlvnj+B+6unaw7y6kNsKvdfRj5Rst88fwP3U2sO8uo2FXuvox8o2W+eP4H7qbWHeXUbCr3X0Y+UbLfPH8D91NrDvLqNhV7r6MfKNlvnj+B+6m1h3l1Gwq919GPlGy3zx/A/dTaw7y6jYVe6+jHyjZb54/gfuptYd5dRsKvdfRj5Rst88fwP3U2sO8uo2FXuvozsw3T/L5HREmJZ2CqND7WYgAbuZFFUg9ya6njo1Fv1X0ZKKzNYoCMeErDQvluJM4JCRl1INiJF2oQeHzrUBXWVdIsWsUeuTW2kXLAbanqegMLKktZO7Wf2K9V9IcTCq1G2qnl9zaS9K3KECMK5/zBtnp023+vurlj6NJVU3O8Mrb/Lj8/kdMvSa9J2hafnu8/4+ZH2Ykkk3JNye2rPCEacVGKskVapUlUk5zd2ziszAUB25Dj/Fcxw097JIeol/pf6B9T2PoJqB01R3Rqry/BYtBV+1RfmvuXpVfLEQ7wt/+mS/eRf8yVqr/wCuXkzfhv8AdHzRSNQRZRQCgFAKAUAoBQCgFAKAUBlZV+3h+9T9YrOl20YVOw/JnpWp8qwoCv8AwzYy2Eiw434idVP9C/Pf4AD11uw1PaVYwzf/AH8jTiKmypSnkn/HzINV4KCKAUAoBQGJm0BeFwv0rXX+obV+IrlxlLa0JR8PnyOvAVtliISfC+/ye4u7onmgxWDw84/eRKT6bWYe29UsvJ2dIcljxkDQTFgjFSdJsbqwYWPpArxq+5nqbTuio/CH0TgwPUmBpD1hYNra+4Ai2wVwYujCFO8VzJTA4ipUq2k77iHVGkuKAUAoBQCgFAKAUAoBQGXlB/x4fvk/WKzpdtGFTsPyZ6UqfKsKAp/wm4nrczjThhsOT/rkYX/2qtS2h6etXcsl9SI01V1MPq5v+TTVaCpCgFAKAUArwE58DGJ/8pNAT+wxLgf0uesHxLVScTDUrSj4sv2GntKMZZpFgVoNxWHhs3YX+p/yWuPHf6viSGjf9z8vwVfUSTgoBQCgFAKAUAoBQCgFAZWU/t4fvU/WKzpdtGFTsPyZ6VqfKsKAorEYfETY3GYhoJUEs2lAyNfq0GlWF1Bs20gEC1+NWLQ6jCm5Nre/oVvTWvUqRjGLaS+p2eIy+bf8Dd1S+2p95dSF9Xq919GPEZfNv+Bu6m2p95dR6vV7r6MeIy+bf8Dd1NtT7y6j1er3X0Y8Rl82/wCBu6m2p95dR6vV7r6MeIy+bf8AA3dTbU+8uo9Xq919GPEZfNv+Bu6m2p95dR6vV7r6MlXgpwU0c2MLxukblGUspAYhbNa++1VXSdvWZNeH0Ldou6wsVJb1f6lj1wEgVv4ZMJI64Yxxu4VnuVVmtcC17DZ665cZFyp7szv0dJKrvfL8FZeTZ/My+7buqK2U8ia2kM11Hk2fzMvu27qbKeQ2kM11Hk2fzMvu27qbKeQ2kM11Hk2fzMvu27qbKeQ2kM11Hk2fzMvu27qbKeQ2kM11Hk2fzMvu27qbKeQ2kM11Hk2fzMvu27qbKeQ2kM11Hk2fzMvu27qbKeQ2kM11Hk2fzMvu27qbKeQ2kM11Hk2fzMvu27qbKeQ2kM11Hk2fzMvu27qbKeQ2kM11MrKstn6+H/Bl/ap+7b7Y7Kzp05a63GNSpDUe9cHzP//Z"/>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pic>
        <p:nvPicPr>
          <p:cNvPr id="150537" name="Picture 14" descr="teacher clip art 8 240x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991" y="341372"/>
            <a:ext cx="1151457" cy="9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84</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12" name="TextBox 11"/>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279565033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a:latin typeface="Calibri"/>
                <a:cs typeface="Calibri"/>
              </a:rPr>
              <a:t>Precise </a:t>
            </a:r>
            <a:r>
              <a:rPr lang="en-US" dirty="0" smtClean="0">
                <a:latin typeface="Calibri"/>
                <a:cs typeface="Calibri"/>
              </a:rPr>
              <a:t>Language</a:t>
            </a:r>
            <a:endParaRPr lang="en-US" dirty="0">
              <a:latin typeface="Calibri"/>
              <a:cs typeface="Calibri"/>
            </a:endParaRPr>
          </a:p>
        </p:txBody>
      </p:sp>
      <p:sp>
        <p:nvSpPr>
          <p:cNvPr id="2" name="Content Placeholder 1"/>
          <p:cNvSpPr>
            <a:spLocks noGrp="1"/>
          </p:cNvSpPr>
          <p:nvPr>
            <p:ph idx="1"/>
          </p:nvPr>
        </p:nvSpPr>
        <p:spPr/>
        <p:txBody>
          <a:bodyPr/>
          <a:lstStyle/>
          <a:p>
            <a:pPr>
              <a:buFont typeface="Arial"/>
              <a:buChar char="•"/>
              <a:defRPr/>
            </a:pPr>
            <a:r>
              <a:rPr lang="en-US" sz="2800" dirty="0" smtClean="0">
                <a:solidFill>
                  <a:srgbClr val="0070C0"/>
                </a:solidFill>
                <a:latin typeface="Calibri"/>
                <a:cs typeface="Calibri"/>
              </a:rPr>
              <a:t>Generate a list of important vocabulary with student-friendly definitions.</a:t>
            </a:r>
          </a:p>
          <a:p>
            <a:pPr>
              <a:buFont typeface="Arial"/>
              <a:buChar char="•"/>
              <a:defRPr/>
            </a:pPr>
            <a:r>
              <a:rPr lang="en-US" sz="2800" dirty="0" smtClean="0">
                <a:solidFill>
                  <a:srgbClr val="0070C0"/>
                </a:solidFill>
                <a:latin typeface="Calibri"/>
                <a:cs typeface="Calibri"/>
              </a:rPr>
              <a:t>Provide directions and instruction with </a:t>
            </a:r>
            <a:r>
              <a:rPr lang="en-US" sz="2800" b="1" dirty="0" smtClean="0">
                <a:solidFill>
                  <a:srgbClr val="0070C0"/>
                </a:solidFill>
                <a:latin typeface="Calibri"/>
                <a:cs typeface="Calibri"/>
              </a:rPr>
              <a:t>precise language.</a:t>
            </a:r>
            <a:endParaRPr lang="en-US" sz="2800" dirty="0" smtClean="0">
              <a:solidFill>
                <a:srgbClr val="0070C0"/>
              </a:solidFill>
              <a:latin typeface="Calibri"/>
              <a:cs typeface="Calibri"/>
            </a:endParaRPr>
          </a:p>
          <a:p>
            <a:pPr lvl="1">
              <a:buFont typeface="Courier New"/>
              <a:buChar char="o"/>
              <a:defRPr/>
            </a:pPr>
            <a:r>
              <a:rPr lang="en-US" sz="1800" dirty="0" smtClean="0">
                <a:solidFill>
                  <a:srgbClr val="0070C0"/>
                </a:solidFill>
                <a:latin typeface="Calibri"/>
                <a:cs typeface="Calibri"/>
              </a:rPr>
              <a:t>For example, instead of saying, “The denominator is the bottom number,” say:</a:t>
            </a:r>
            <a:endParaRPr lang="en-US" sz="1800" dirty="0">
              <a:solidFill>
                <a:srgbClr val="0070C0"/>
              </a:solidFill>
              <a:latin typeface="Calibri"/>
              <a:cs typeface="Calibri"/>
            </a:endParaRPr>
          </a:p>
        </p:txBody>
      </p:sp>
      <p:pic>
        <p:nvPicPr>
          <p:cNvPr id="151557" name="Picture 16" descr="Teacher-clipart-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164" y="332656"/>
            <a:ext cx="956469" cy="956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TextBox 6"/>
          <p:cNvSpPr txBox="1">
            <a:spLocks noChangeArrowheads="1"/>
          </p:cNvSpPr>
          <p:nvPr/>
        </p:nvSpPr>
        <p:spPr bwMode="auto">
          <a:xfrm>
            <a:off x="2320925" y="4139232"/>
            <a:ext cx="592348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800" i="1" dirty="0" smtClean="0">
                <a:solidFill>
                  <a:schemeClr val="tx2"/>
                </a:solidFill>
                <a:latin typeface="Calibri"/>
                <a:cs typeface="Calibri"/>
              </a:rPr>
              <a:t>The </a:t>
            </a:r>
            <a:r>
              <a:rPr lang="en-US" altLang="en-US" sz="1800" i="1" dirty="0">
                <a:solidFill>
                  <a:schemeClr val="tx2"/>
                </a:solidFill>
                <a:latin typeface="Calibri"/>
                <a:cs typeface="Calibri"/>
              </a:rPr>
              <a:t>denominator is the whole divided into equal parts</a:t>
            </a:r>
            <a:r>
              <a:rPr lang="en-US" altLang="en-US" sz="1800" i="1" dirty="0" smtClean="0">
                <a:solidFill>
                  <a:schemeClr val="tx2"/>
                </a:solidFill>
                <a:latin typeface="Calibri"/>
                <a:cs typeface="Calibri"/>
              </a:rPr>
              <a:t>.</a:t>
            </a:r>
            <a:endParaRPr lang="en-US" altLang="en-US" sz="1800" i="1" dirty="0">
              <a:solidFill>
                <a:schemeClr val="tx1"/>
              </a:solidFill>
              <a:latin typeface="Calibri"/>
              <a:cs typeface="Calibri"/>
            </a:endParaRPr>
          </a:p>
        </p:txBody>
      </p:sp>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85</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9" name="TextBox 8"/>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130393605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a:latin typeface="Calibri"/>
                <a:cs typeface="Calibri"/>
              </a:rPr>
              <a:t>Repeat </a:t>
            </a:r>
            <a:r>
              <a:rPr lang="en-US" dirty="0" smtClean="0">
                <a:latin typeface="Calibri"/>
                <a:cs typeface="Calibri"/>
              </a:rPr>
              <a:t>Language</a:t>
            </a:r>
            <a:endParaRPr lang="en-US" dirty="0">
              <a:latin typeface="Calibri"/>
              <a:cs typeface="Calibri"/>
            </a:endParaRPr>
          </a:p>
        </p:txBody>
      </p:sp>
      <p:sp>
        <p:nvSpPr>
          <p:cNvPr id="2" name="Content Placeholder 1"/>
          <p:cNvSpPr>
            <a:spLocks noGrp="1"/>
          </p:cNvSpPr>
          <p:nvPr>
            <p:ph idx="1"/>
          </p:nvPr>
        </p:nvSpPr>
        <p:spPr/>
        <p:txBody>
          <a:bodyPr/>
          <a:lstStyle/>
          <a:p>
            <a:pPr marL="0" indent="0">
              <a:spcAft>
                <a:spcPts val="1200"/>
              </a:spcAft>
              <a:buNone/>
              <a:defRPr/>
            </a:pPr>
            <a:r>
              <a:rPr lang="en-US" b="1" dirty="0" smtClean="0">
                <a:latin typeface="Calibri"/>
                <a:cs typeface="Calibri"/>
              </a:rPr>
              <a:t>Repeat </a:t>
            </a:r>
            <a:r>
              <a:rPr lang="en-US" dirty="0" smtClean="0">
                <a:latin typeface="Calibri"/>
                <a:cs typeface="Calibri"/>
              </a:rPr>
              <a:t>important vocabulary and definitions, algorithms, and steps for problem solving.</a:t>
            </a:r>
          </a:p>
          <a:p>
            <a:pPr marL="400050" lvl="1" indent="0">
              <a:buNone/>
            </a:pPr>
            <a:r>
              <a:rPr lang="en-US" altLang="en-US" sz="1400" i="1" dirty="0">
                <a:solidFill>
                  <a:schemeClr val="tx2"/>
                </a:solidFill>
                <a:latin typeface="Calibri"/>
                <a:cs typeface="Calibri"/>
              </a:rPr>
              <a:t>Whenever you need to solve a word problem</a:t>
            </a:r>
            <a:r>
              <a:rPr lang="en-US" sz="1400" dirty="0">
                <a:latin typeface="Calibri"/>
                <a:cs typeface="Calibri"/>
              </a:rPr>
              <a:t>—</a:t>
            </a:r>
            <a:r>
              <a:rPr lang="en-US" altLang="en-US" sz="1400" i="1" dirty="0">
                <a:solidFill>
                  <a:schemeClr val="tx2"/>
                </a:solidFill>
                <a:latin typeface="Calibri"/>
                <a:cs typeface="Calibri"/>
              </a:rPr>
              <a:t>even a word problem with fractions</a:t>
            </a:r>
            <a:r>
              <a:rPr lang="en-US" sz="1400" dirty="0">
                <a:latin typeface="Calibri"/>
                <a:cs typeface="Calibri"/>
              </a:rPr>
              <a:t>—</a:t>
            </a:r>
            <a:r>
              <a:rPr lang="en-US" altLang="en-US" sz="1400" i="1" dirty="0">
                <a:solidFill>
                  <a:schemeClr val="tx2"/>
                </a:solidFill>
                <a:latin typeface="Calibri"/>
                <a:cs typeface="Calibri"/>
              </a:rPr>
              <a:t>use the mnemonic RIDE:</a:t>
            </a:r>
          </a:p>
          <a:p>
            <a:pPr marL="400050" lvl="1" indent="0">
              <a:buNone/>
            </a:pPr>
            <a:endParaRPr lang="en-US" altLang="en-US" sz="1400" i="1" dirty="0">
              <a:solidFill>
                <a:schemeClr val="tx2"/>
              </a:solidFill>
              <a:latin typeface="Calibri"/>
              <a:cs typeface="Calibri"/>
            </a:endParaRPr>
          </a:p>
          <a:p>
            <a:pPr marL="400050" lvl="1" indent="0">
              <a:spcBef>
                <a:spcPts val="600"/>
              </a:spcBef>
              <a:buNone/>
            </a:pPr>
            <a:r>
              <a:rPr lang="en-US" altLang="en-US" sz="1400" i="1" dirty="0">
                <a:solidFill>
                  <a:schemeClr val="tx2"/>
                </a:solidFill>
                <a:latin typeface="Calibri"/>
                <a:cs typeface="Calibri"/>
              </a:rPr>
              <a:t>R	tells you to Read the problem. </a:t>
            </a:r>
          </a:p>
          <a:p>
            <a:pPr marL="400050" lvl="1" indent="0">
              <a:spcBef>
                <a:spcPts val="600"/>
              </a:spcBef>
              <a:buNone/>
            </a:pPr>
            <a:r>
              <a:rPr lang="en-US" altLang="en-US" sz="1400" i="1" dirty="0">
                <a:solidFill>
                  <a:schemeClr val="tx2"/>
                </a:solidFill>
                <a:latin typeface="Calibri"/>
                <a:cs typeface="Calibri"/>
              </a:rPr>
              <a:t>I	tells you to Identify important information. </a:t>
            </a:r>
          </a:p>
          <a:p>
            <a:pPr marL="400050" lvl="1" indent="0">
              <a:spcBef>
                <a:spcPts val="600"/>
              </a:spcBef>
              <a:buNone/>
            </a:pPr>
            <a:r>
              <a:rPr lang="en-US" altLang="en-US" sz="1400" i="1" dirty="0">
                <a:solidFill>
                  <a:schemeClr val="tx2"/>
                </a:solidFill>
                <a:latin typeface="Calibri"/>
                <a:cs typeface="Calibri"/>
              </a:rPr>
              <a:t>D	tells you to Determine the operation. </a:t>
            </a:r>
          </a:p>
          <a:p>
            <a:pPr marL="400050" lvl="1" indent="0">
              <a:spcBef>
                <a:spcPts val="600"/>
              </a:spcBef>
              <a:buNone/>
            </a:pPr>
            <a:r>
              <a:rPr lang="en-US" altLang="en-US" sz="1400" i="1" dirty="0">
                <a:solidFill>
                  <a:schemeClr val="tx2"/>
                </a:solidFill>
                <a:latin typeface="Calibri"/>
                <a:cs typeface="Calibri"/>
              </a:rPr>
              <a:t>E	tells you to Enter the correct numbers and solve</a:t>
            </a:r>
            <a:r>
              <a:rPr lang="en-US" altLang="en-US" sz="1400" i="1" dirty="0" smtClean="0">
                <a:solidFill>
                  <a:schemeClr val="tx2"/>
                </a:solidFill>
                <a:latin typeface="Calibri"/>
                <a:cs typeface="Calibri"/>
              </a:rPr>
              <a:t>.</a:t>
            </a:r>
            <a:endParaRPr lang="en-US" altLang="en-US" sz="1400" i="1" dirty="0">
              <a:solidFill>
                <a:schemeClr val="tx1"/>
              </a:solidFill>
              <a:latin typeface="Calibri"/>
              <a:cs typeface="Calibri"/>
            </a:endParaRPr>
          </a:p>
        </p:txBody>
      </p:sp>
      <p:pic>
        <p:nvPicPr>
          <p:cNvPr id="152581" name="Picture 14" descr="teacher clip art 8 240x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04664"/>
            <a:ext cx="1012825" cy="87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86</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147236304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a:latin typeface="Calibri"/>
                <a:cs typeface="Calibri"/>
              </a:rPr>
              <a:t>Student </a:t>
            </a:r>
            <a:r>
              <a:rPr lang="en-US" dirty="0" smtClean="0">
                <a:latin typeface="Calibri"/>
                <a:cs typeface="Calibri"/>
              </a:rPr>
              <a:t>Explains</a:t>
            </a:r>
            <a:endParaRPr lang="en-US" dirty="0">
              <a:latin typeface="Calibri"/>
              <a:cs typeface="Calibri"/>
            </a:endParaRPr>
          </a:p>
        </p:txBody>
      </p:sp>
      <p:sp>
        <p:nvSpPr>
          <p:cNvPr id="2" name="Content Placeholder 1"/>
          <p:cNvSpPr>
            <a:spLocks noGrp="1"/>
          </p:cNvSpPr>
          <p:nvPr>
            <p:ph idx="1"/>
          </p:nvPr>
        </p:nvSpPr>
        <p:spPr>
          <a:xfrm>
            <a:off x="1692275" y="1600200"/>
            <a:ext cx="6994525" cy="4421088"/>
          </a:xfrm>
        </p:spPr>
        <p:txBody>
          <a:bodyPr/>
          <a:lstStyle/>
          <a:p>
            <a:pPr>
              <a:buFont typeface="Arial"/>
              <a:buChar char="•"/>
              <a:defRPr/>
            </a:pPr>
            <a:r>
              <a:rPr lang="en-US" sz="2000" b="1" dirty="0" smtClean="0">
                <a:solidFill>
                  <a:srgbClr val="0070C0"/>
                </a:solidFill>
                <a:latin typeface="Calibri"/>
                <a:cs typeface="Calibri"/>
              </a:rPr>
              <a:t>Students explain </a:t>
            </a:r>
            <a:r>
              <a:rPr lang="en-US" sz="2000" dirty="0" smtClean="0">
                <a:solidFill>
                  <a:srgbClr val="0070C0"/>
                </a:solidFill>
                <a:latin typeface="Calibri"/>
                <a:cs typeface="Calibri"/>
              </a:rPr>
              <a:t>their thinking in their own words. </a:t>
            </a:r>
          </a:p>
          <a:p>
            <a:pPr>
              <a:buFont typeface="Arial"/>
              <a:buChar char="•"/>
              <a:defRPr/>
            </a:pPr>
            <a:r>
              <a:rPr lang="en-US" sz="2000" dirty="0" smtClean="0">
                <a:solidFill>
                  <a:srgbClr val="0070C0"/>
                </a:solidFill>
                <a:latin typeface="Calibri"/>
                <a:cs typeface="Calibri"/>
              </a:rPr>
              <a:t>This helps the teacher check for understanding of concepts, correct use of vocabulary, and understanding of procedures.</a:t>
            </a:r>
          </a:p>
          <a:p>
            <a:pPr>
              <a:buFont typeface="Arial"/>
              <a:buChar char="•"/>
              <a:defRPr/>
            </a:pPr>
            <a:r>
              <a:rPr lang="en-US" sz="2000" dirty="0" smtClean="0">
                <a:solidFill>
                  <a:srgbClr val="0070C0"/>
                </a:solidFill>
                <a:latin typeface="Calibri"/>
                <a:cs typeface="Calibri"/>
              </a:rPr>
              <a:t>The teacher may need to model talk-alouds and give students opportunities for practice with feedback.</a:t>
            </a:r>
          </a:p>
          <a:p>
            <a:pPr marL="400050" lvl="1" indent="0">
              <a:spcBef>
                <a:spcPts val="1200"/>
              </a:spcBef>
              <a:buNone/>
            </a:pPr>
            <a:r>
              <a:rPr lang="en-US" altLang="en-US" sz="2000" i="1" dirty="0">
                <a:solidFill>
                  <a:schemeClr val="tx2"/>
                </a:solidFill>
                <a:latin typeface="Calibri"/>
                <a:cs typeface="Calibri"/>
              </a:rPr>
              <a:t>In this problem, I multiply both the numerator and the denominator by 5. </a:t>
            </a:r>
          </a:p>
          <a:p>
            <a:pPr marL="400050" lvl="1" indent="0">
              <a:buNone/>
            </a:pPr>
            <a:r>
              <a:rPr lang="en-US" altLang="en-US" sz="2000" i="1" dirty="0">
                <a:solidFill>
                  <a:schemeClr val="tx2"/>
                </a:solidFill>
                <a:latin typeface="Calibri"/>
                <a:cs typeface="Calibri"/>
              </a:rPr>
              <a:t>Now, look at the next problem. Explain to me your multiplication</a:t>
            </a:r>
            <a:r>
              <a:rPr lang="en-US" altLang="en-US" sz="2000" i="1" dirty="0" smtClean="0">
                <a:solidFill>
                  <a:schemeClr val="tx2"/>
                </a:solidFill>
                <a:latin typeface="Calibri"/>
                <a:cs typeface="Calibri"/>
              </a:rPr>
              <a:t>.</a:t>
            </a:r>
            <a:endParaRPr lang="en-US" altLang="en-US" sz="2000" i="1" dirty="0">
              <a:solidFill>
                <a:schemeClr val="tx1"/>
              </a:solidFill>
              <a:latin typeface="Calibri"/>
              <a:cs typeface="Calibri"/>
            </a:endParaRPr>
          </a:p>
        </p:txBody>
      </p:sp>
      <p:pic>
        <p:nvPicPr>
          <p:cNvPr id="153605" name="Picture 16" descr="Teacher-clipart-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223" y="332656"/>
            <a:ext cx="996354" cy="99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87</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86767995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smtClean="0">
                <a:latin typeface="Calibri"/>
                <a:cs typeface="Calibri"/>
              </a:rPr>
              <a:t>Modeling</a:t>
            </a:r>
            <a:endParaRPr lang="en-US" dirty="0">
              <a:latin typeface="Calibri"/>
              <a:cs typeface="Calibri"/>
            </a:endParaRPr>
          </a:p>
        </p:txBody>
      </p:sp>
      <p:sp>
        <p:nvSpPr>
          <p:cNvPr id="2" name="Content Placeholder 1"/>
          <p:cNvSpPr>
            <a:spLocks noGrp="1"/>
          </p:cNvSpPr>
          <p:nvPr>
            <p:ph idx="1"/>
          </p:nvPr>
        </p:nvSpPr>
        <p:spPr/>
        <p:txBody>
          <a:bodyPr/>
          <a:lstStyle/>
          <a:p>
            <a:pPr marL="0" indent="0">
              <a:buNone/>
              <a:defRPr/>
            </a:pPr>
            <a:r>
              <a:rPr lang="en-US" b="1" dirty="0" smtClean="0">
                <a:solidFill>
                  <a:srgbClr val="0070C0"/>
                </a:solidFill>
                <a:latin typeface="Calibri"/>
                <a:cs typeface="Calibri"/>
              </a:rPr>
              <a:t>Model </a:t>
            </a:r>
            <a:r>
              <a:rPr lang="en-US" dirty="0" smtClean="0">
                <a:solidFill>
                  <a:srgbClr val="0070C0"/>
                </a:solidFill>
                <a:latin typeface="Calibri"/>
                <a:cs typeface="Calibri"/>
              </a:rPr>
              <a:t>concepts and procedures.</a:t>
            </a:r>
          </a:p>
          <a:p>
            <a:pPr marL="400050" lvl="1" indent="0">
              <a:spcBef>
                <a:spcPts val="1200"/>
              </a:spcBef>
              <a:buNone/>
            </a:pPr>
            <a:r>
              <a:rPr lang="en-US" altLang="en-US" sz="1800" i="1" dirty="0">
                <a:solidFill>
                  <a:schemeClr val="tx2"/>
                </a:solidFill>
                <a:latin typeface="Calibri"/>
                <a:cs typeface="Calibri"/>
              </a:rPr>
              <a:t>To find a common denominator, I multiply the numerator and denominator of the first fraction by the denominator of the second fraction. The denominator of the second fraction is 3, so I multiply by 3. </a:t>
            </a:r>
          </a:p>
          <a:p>
            <a:pPr marL="400050" lvl="1" indent="0">
              <a:spcBef>
                <a:spcPts val="1200"/>
              </a:spcBef>
              <a:buNone/>
            </a:pPr>
            <a:r>
              <a:rPr lang="en-US" altLang="en-US" sz="1800" i="1" dirty="0">
                <a:solidFill>
                  <a:schemeClr val="tx2"/>
                </a:solidFill>
                <a:latin typeface="Calibri"/>
                <a:cs typeface="Calibri"/>
              </a:rPr>
              <a:t>So, the numerator of the first fraction is 2. We multiply 2 times 3. What’s 2 times 3? </a:t>
            </a:r>
            <a:r>
              <a:rPr lang="en-US" altLang="en-US" sz="1800" dirty="0">
                <a:solidFill>
                  <a:schemeClr val="tx2"/>
                </a:solidFill>
                <a:latin typeface="Calibri"/>
                <a:cs typeface="Calibri"/>
              </a:rPr>
              <a:t>(6)</a:t>
            </a:r>
            <a:r>
              <a:rPr lang="en-US" altLang="en-US" sz="1800" i="1" dirty="0">
                <a:solidFill>
                  <a:schemeClr val="tx2"/>
                </a:solidFill>
                <a:latin typeface="Calibri"/>
                <a:cs typeface="Calibri"/>
              </a:rPr>
              <a:t> I write 6 here. </a:t>
            </a:r>
          </a:p>
          <a:p>
            <a:pPr marL="400050" lvl="1" indent="0">
              <a:spcBef>
                <a:spcPts val="1200"/>
              </a:spcBef>
              <a:buNone/>
            </a:pPr>
            <a:r>
              <a:rPr lang="en-US" altLang="en-US" sz="1800" i="1" dirty="0">
                <a:solidFill>
                  <a:schemeClr val="tx2"/>
                </a:solidFill>
                <a:latin typeface="Calibri"/>
                <a:cs typeface="Calibri"/>
              </a:rPr>
              <a:t>The denominator of the second fraction is 9. We multiply 9 times 3. What’s 9 times 3? </a:t>
            </a:r>
            <a:r>
              <a:rPr lang="en-US" altLang="en-US" sz="1800" dirty="0">
                <a:solidFill>
                  <a:schemeClr val="tx2"/>
                </a:solidFill>
                <a:latin typeface="Calibri"/>
                <a:cs typeface="Calibri"/>
              </a:rPr>
              <a:t>(27) </a:t>
            </a:r>
            <a:r>
              <a:rPr lang="en-US" altLang="en-US" sz="1800" i="1" dirty="0">
                <a:solidFill>
                  <a:schemeClr val="tx2"/>
                </a:solidFill>
                <a:latin typeface="Calibri"/>
                <a:cs typeface="Calibri"/>
              </a:rPr>
              <a:t>I write 27 here</a:t>
            </a:r>
            <a:r>
              <a:rPr lang="en-US" altLang="en-US" sz="1800" i="1" dirty="0" smtClean="0">
                <a:solidFill>
                  <a:schemeClr val="tx2"/>
                </a:solidFill>
                <a:latin typeface="Calibri"/>
                <a:cs typeface="Calibri"/>
              </a:rPr>
              <a:t>.</a:t>
            </a:r>
            <a:endParaRPr lang="en-US" altLang="en-US" sz="1800" i="1" dirty="0">
              <a:solidFill>
                <a:schemeClr val="tx2"/>
              </a:solidFill>
              <a:latin typeface="Calibri"/>
              <a:cs typeface="Calibri"/>
            </a:endParaRPr>
          </a:p>
        </p:txBody>
      </p:sp>
      <p:pic>
        <p:nvPicPr>
          <p:cNvPr id="154629" name="Picture 14" descr="teacher clip art 8 240x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333375"/>
            <a:ext cx="1489075"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88</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82341859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4" name="Picture 8"/>
          <p:cNvPicPr>
            <a:picLocks noChangeAspect="1"/>
          </p:cNvPicPr>
          <p:nvPr/>
        </p:nvPicPr>
        <p:blipFill>
          <a:blip r:embed="rId3">
            <a:extLst>
              <a:ext uri="{28A0092B-C50C-407E-A947-70E740481C1C}">
                <a14:useLocalDpi xmlns:a14="http://schemas.microsoft.com/office/drawing/2010/main" val="0"/>
              </a:ext>
            </a:extLst>
          </a:blip>
          <a:srcRect t="20207" b="17441"/>
          <a:stretch>
            <a:fillRect/>
          </a:stretch>
        </p:blipFill>
        <p:spPr bwMode="auto">
          <a:xfrm>
            <a:off x="6732588" y="4725144"/>
            <a:ext cx="21256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pPr lvl="0"/>
            <a:r>
              <a:rPr lang="en-US" dirty="0" err="1" smtClean="0">
                <a:latin typeface="Calibri"/>
                <a:cs typeface="Calibri"/>
              </a:rPr>
              <a:t>Manipulatives</a:t>
            </a:r>
            <a:endParaRPr lang="en-US" dirty="0">
              <a:latin typeface="Calibri"/>
              <a:cs typeface="Calibri"/>
            </a:endParaRPr>
          </a:p>
        </p:txBody>
      </p:sp>
      <p:sp>
        <p:nvSpPr>
          <p:cNvPr id="2" name="Content Placeholder 1"/>
          <p:cNvSpPr>
            <a:spLocks noGrp="1"/>
          </p:cNvSpPr>
          <p:nvPr>
            <p:ph idx="1"/>
          </p:nvPr>
        </p:nvSpPr>
        <p:spPr/>
        <p:txBody>
          <a:bodyPr/>
          <a:lstStyle/>
          <a:p>
            <a:pPr marL="0" indent="0">
              <a:buNone/>
              <a:defRPr/>
            </a:pPr>
            <a:r>
              <a:rPr lang="en-US" dirty="0" smtClean="0">
                <a:solidFill>
                  <a:srgbClr val="0070C0"/>
                </a:solidFill>
                <a:latin typeface="Calibri"/>
                <a:cs typeface="Calibri"/>
              </a:rPr>
              <a:t>Use </a:t>
            </a:r>
            <a:r>
              <a:rPr lang="en-US" b="1" dirty="0" smtClean="0">
                <a:solidFill>
                  <a:srgbClr val="0070C0"/>
                </a:solidFill>
                <a:latin typeface="Calibri"/>
                <a:cs typeface="Calibri"/>
              </a:rPr>
              <a:t>manipulatives</a:t>
            </a:r>
            <a:r>
              <a:rPr lang="en-US" dirty="0" smtClean="0">
                <a:solidFill>
                  <a:srgbClr val="0070C0"/>
                </a:solidFill>
                <a:latin typeface="Calibri"/>
                <a:cs typeface="Calibri"/>
              </a:rPr>
              <a:t> to demonstrate concepts and procedures.</a:t>
            </a:r>
          </a:p>
        </p:txBody>
      </p:sp>
      <p:pic>
        <p:nvPicPr>
          <p:cNvPr id="15565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2857316"/>
            <a:ext cx="16922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69013" y="2937485"/>
            <a:ext cx="200660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7"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05125" y="4675782"/>
            <a:ext cx="38735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89</a:t>
            </a:fld>
            <a:endParaRPr lang="es-ES" b="1" dirty="0" smtClean="0">
              <a:solidFill>
                <a:srgbClr val="0367B3"/>
              </a:solidFill>
              <a:effectLst>
                <a:outerShdw blurRad="38100" dist="38100" dir="2700000" algn="tl">
                  <a:srgbClr val="000000">
                    <a:alpha val="43137"/>
                  </a:srgbClr>
                </a:outerShdw>
              </a:effectLst>
              <a:latin typeface="+mj-lt"/>
            </a:endParaRPr>
          </a:p>
        </p:txBody>
      </p:sp>
      <p:pic>
        <p:nvPicPr>
          <p:cNvPr id="155656" name="Picture 2"/>
          <p:cNvPicPr>
            <a:picLocks noChangeAspect="1"/>
          </p:cNvPicPr>
          <p:nvPr/>
        </p:nvPicPr>
        <p:blipFill rotWithShape="1">
          <a:blip r:embed="rId7">
            <a:extLst>
              <a:ext uri="{28A0092B-C50C-407E-A947-70E740481C1C}">
                <a14:useLocalDpi xmlns:a14="http://schemas.microsoft.com/office/drawing/2010/main" val="0"/>
              </a:ext>
            </a:extLst>
          </a:blip>
          <a:srcRect l="5810" r="6164" b="3116"/>
          <a:stretch/>
        </p:blipFill>
        <p:spPr bwMode="auto">
          <a:xfrm>
            <a:off x="1498957" y="2606675"/>
            <a:ext cx="1992923" cy="219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22280286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p:cNvSpPr>
          <p:nvPr>
            <p:ph type="title"/>
          </p:nvPr>
        </p:nvSpPr>
        <p:spPr>
          <a:xfrm>
            <a:off x="1691640" y="274320"/>
            <a:ext cx="6995160" cy="1143000"/>
          </a:xfrm>
          <a:ln>
            <a:miter lim="800000"/>
            <a:headEnd/>
            <a:tailEnd/>
          </a:ln>
        </p:spPr>
        <p:txBody>
          <a:bodyPr/>
          <a:lstStyle/>
          <a:p>
            <a:r>
              <a:rPr lang="en-US" altLang="en-US" dirty="0" smtClean="0">
                <a:solidFill>
                  <a:srgbClr val="0070C0"/>
                </a:solidFill>
                <a:latin typeface="Calibri"/>
                <a:cs typeface="Calibri"/>
              </a:rPr>
              <a:t>Multi-Level Prevention System</a:t>
            </a:r>
          </a:p>
        </p:txBody>
      </p:sp>
      <p:sp>
        <p:nvSpPr>
          <p:cNvPr id="73732" name="AutoShape 3"/>
          <p:cNvSpPr>
            <a:spLocks noChangeArrowheads="1"/>
          </p:cNvSpPr>
          <p:nvPr/>
        </p:nvSpPr>
        <p:spPr bwMode="auto">
          <a:xfrm>
            <a:off x="3238261" y="1954123"/>
            <a:ext cx="3277078" cy="3152726"/>
          </a:xfrm>
          <a:prstGeom prst="triangle">
            <a:avLst>
              <a:gd name="adj" fmla="val 50000"/>
            </a:avLst>
          </a:prstGeom>
          <a:solidFill>
            <a:srgbClr val="339966"/>
          </a:solidFill>
          <a:ln w="9525">
            <a:solidFill>
              <a:srgbClr val="000000"/>
            </a:solidFill>
            <a:miter lim="800000"/>
            <a:headEnd/>
            <a:tailEnd/>
          </a:ln>
        </p:spPr>
        <p:txBody>
          <a:bodyPr wrap="none" anchor="ctr"/>
          <a:lstStyle/>
          <a:p>
            <a:endParaRPr lang="en-US" altLang="en-US" dirty="0"/>
          </a:p>
        </p:txBody>
      </p:sp>
      <p:sp>
        <p:nvSpPr>
          <p:cNvPr id="73733" name="AutoShape 4"/>
          <p:cNvSpPr>
            <a:spLocks noChangeArrowheads="1"/>
          </p:cNvSpPr>
          <p:nvPr/>
        </p:nvSpPr>
        <p:spPr bwMode="auto">
          <a:xfrm>
            <a:off x="4132263" y="1920761"/>
            <a:ext cx="1489075" cy="1468438"/>
          </a:xfrm>
          <a:prstGeom prst="triangle">
            <a:avLst>
              <a:gd name="adj" fmla="val 50000"/>
            </a:avLst>
          </a:prstGeom>
          <a:solidFill>
            <a:srgbClr val="FFFF00"/>
          </a:solidFill>
          <a:ln w="9525">
            <a:solidFill>
              <a:srgbClr val="000000"/>
            </a:solidFill>
            <a:miter lim="800000"/>
            <a:headEnd/>
            <a:tailEnd/>
          </a:ln>
        </p:spPr>
        <p:txBody>
          <a:bodyPr wrap="none" anchor="ctr"/>
          <a:lstStyle/>
          <a:p>
            <a:endParaRPr lang="en-US" altLang="en-US" dirty="0"/>
          </a:p>
        </p:txBody>
      </p:sp>
      <p:sp>
        <p:nvSpPr>
          <p:cNvPr id="73734" name="AutoShape 5"/>
          <p:cNvSpPr>
            <a:spLocks noChangeArrowheads="1"/>
          </p:cNvSpPr>
          <p:nvPr/>
        </p:nvSpPr>
        <p:spPr bwMode="auto">
          <a:xfrm>
            <a:off x="4503737" y="1844824"/>
            <a:ext cx="746125" cy="811212"/>
          </a:xfrm>
          <a:prstGeom prst="triangle">
            <a:avLst>
              <a:gd name="adj" fmla="val 50000"/>
            </a:avLst>
          </a:prstGeom>
          <a:solidFill>
            <a:srgbClr val="FF0000"/>
          </a:solidFill>
          <a:ln w="9525">
            <a:solidFill>
              <a:srgbClr val="000000"/>
            </a:solidFill>
            <a:miter lim="800000"/>
            <a:headEnd/>
            <a:tailEnd/>
          </a:ln>
        </p:spPr>
        <p:txBody>
          <a:bodyPr wrap="none" anchor="ctr"/>
          <a:lstStyle/>
          <a:p>
            <a:endParaRPr lang="en-US" altLang="en-US" b="1" dirty="0"/>
          </a:p>
        </p:txBody>
      </p:sp>
      <p:sp>
        <p:nvSpPr>
          <p:cNvPr id="47" name="TextBox 46"/>
          <p:cNvSpPr txBox="1"/>
          <p:nvPr/>
        </p:nvSpPr>
        <p:spPr>
          <a:xfrm>
            <a:off x="6067425" y="2092592"/>
            <a:ext cx="2122488" cy="830997"/>
          </a:xfrm>
          <a:prstGeom prst="rect">
            <a:avLst/>
          </a:prstGeom>
          <a:noFill/>
        </p:spPr>
        <p:txBody>
          <a:bodyPr>
            <a:spAutoFit/>
          </a:bodyPr>
          <a:lstStyle/>
          <a:p>
            <a:pPr algn="ctr">
              <a:defRPr/>
            </a:pPr>
            <a:r>
              <a:rPr lang="en-US" sz="1600" b="1" dirty="0" smtClean="0">
                <a:latin typeface="Calibri"/>
                <a:cs typeface="Calibri"/>
              </a:rPr>
              <a:t>Supplemental </a:t>
            </a:r>
            <a:r>
              <a:rPr lang="en-US" sz="1600" b="1" dirty="0">
                <a:latin typeface="Calibri"/>
                <a:cs typeface="Calibri"/>
              </a:rPr>
              <a:t/>
            </a:r>
            <a:br>
              <a:rPr lang="en-US" sz="1600" b="1" dirty="0">
                <a:latin typeface="Calibri"/>
                <a:cs typeface="Calibri"/>
              </a:rPr>
            </a:br>
            <a:r>
              <a:rPr lang="en-US" sz="1600" b="1" dirty="0" smtClean="0">
                <a:latin typeface="Calibri"/>
                <a:cs typeface="Calibri"/>
              </a:rPr>
              <a:t>level </a:t>
            </a:r>
            <a:r>
              <a:rPr lang="en-US" sz="1600" b="1" dirty="0">
                <a:latin typeface="Calibri"/>
                <a:cs typeface="Calibri"/>
              </a:rPr>
              <a:t>of </a:t>
            </a:r>
            <a:r>
              <a:rPr lang="en-US" sz="1600" b="1" dirty="0" smtClean="0">
                <a:latin typeface="Calibri"/>
                <a:cs typeface="Calibri"/>
              </a:rPr>
              <a:t>prevention</a:t>
            </a:r>
            <a:endParaRPr lang="en-US" sz="1600" b="1" dirty="0">
              <a:latin typeface="Calibri"/>
              <a:cs typeface="Calibri"/>
            </a:endParaRPr>
          </a:p>
          <a:p>
            <a:pPr algn="ctr">
              <a:defRPr/>
            </a:pPr>
            <a:r>
              <a:rPr lang="en-US" sz="1600" b="1" dirty="0">
                <a:solidFill>
                  <a:schemeClr val="accent2"/>
                </a:solidFill>
                <a:latin typeface="Calibri"/>
                <a:cs typeface="Calibri"/>
              </a:rPr>
              <a:t>(~15</a:t>
            </a:r>
            <a:r>
              <a:rPr lang="en-US" sz="1600" b="1" dirty="0" smtClean="0">
                <a:solidFill>
                  <a:schemeClr val="accent2"/>
                </a:solidFill>
                <a:latin typeface="Calibri"/>
                <a:cs typeface="Calibri"/>
              </a:rPr>
              <a:t>% </a:t>
            </a:r>
            <a:r>
              <a:rPr lang="en-US" sz="1600" b="1" dirty="0">
                <a:solidFill>
                  <a:schemeClr val="accent2"/>
                </a:solidFill>
                <a:latin typeface="Calibri"/>
                <a:cs typeface="Calibri"/>
              </a:rPr>
              <a:t>of students</a:t>
            </a:r>
            <a:r>
              <a:rPr lang="en-US" sz="1600" b="1" dirty="0" smtClean="0">
                <a:solidFill>
                  <a:schemeClr val="accent2"/>
                </a:solidFill>
                <a:latin typeface="Calibri"/>
                <a:cs typeface="Calibri"/>
              </a:rPr>
              <a:t>)</a:t>
            </a:r>
            <a:endParaRPr lang="en-US" sz="1600" b="1" dirty="0">
              <a:solidFill>
                <a:schemeClr val="accent2"/>
              </a:solidFill>
              <a:latin typeface="Calibri"/>
              <a:cs typeface="Calibri"/>
            </a:endParaRPr>
          </a:p>
        </p:txBody>
      </p:sp>
      <p:sp>
        <p:nvSpPr>
          <p:cNvPr id="48" name="TextBox 47"/>
          <p:cNvSpPr txBox="1"/>
          <p:nvPr/>
        </p:nvSpPr>
        <p:spPr>
          <a:xfrm>
            <a:off x="2339752" y="1844824"/>
            <a:ext cx="1600200" cy="1323439"/>
          </a:xfrm>
          <a:prstGeom prst="rect">
            <a:avLst/>
          </a:prstGeom>
          <a:noFill/>
        </p:spPr>
        <p:txBody>
          <a:bodyPr>
            <a:spAutoFit/>
          </a:bodyPr>
          <a:lstStyle/>
          <a:p>
            <a:pPr algn="ctr">
              <a:defRPr/>
            </a:pPr>
            <a:r>
              <a:rPr lang="en-US" sz="1600" b="1" dirty="0">
                <a:latin typeface="Calibri"/>
                <a:cs typeface="Calibri"/>
              </a:rPr>
              <a:t>Intensive</a:t>
            </a:r>
          </a:p>
          <a:p>
            <a:pPr algn="ctr">
              <a:defRPr/>
            </a:pPr>
            <a:r>
              <a:rPr lang="en-US" sz="1600" b="1" dirty="0">
                <a:latin typeface="Calibri"/>
                <a:cs typeface="Calibri"/>
              </a:rPr>
              <a:t>l</a:t>
            </a:r>
            <a:r>
              <a:rPr lang="en-US" sz="1600" b="1" dirty="0" smtClean="0">
                <a:latin typeface="Calibri"/>
                <a:cs typeface="Calibri"/>
              </a:rPr>
              <a:t>evel </a:t>
            </a:r>
            <a:r>
              <a:rPr lang="en-US" sz="1600" b="1" dirty="0">
                <a:latin typeface="Calibri"/>
                <a:cs typeface="Calibri"/>
              </a:rPr>
              <a:t>of </a:t>
            </a:r>
            <a:r>
              <a:rPr lang="en-US" sz="1600" b="1" dirty="0" smtClean="0">
                <a:latin typeface="Calibri"/>
                <a:cs typeface="Calibri"/>
              </a:rPr>
              <a:t>prevention</a:t>
            </a:r>
            <a:endParaRPr lang="en-US" sz="1600" b="1" dirty="0">
              <a:latin typeface="Calibri"/>
              <a:cs typeface="Calibri"/>
            </a:endParaRPr>
          </a:p>
          <a:p>
            <a:pPr algn="ctr">
              <a:defRPr/>
            </a:pPr>
            <a:r>
              <a:rPr lang="en-US" sz="1600" b="1" dirty="0">
                <a:latin typeface="Calibri"/>
                <a:cs typeface="Calibri"/>
              </a:rPr>
              <a:t>(</a:t>
            </a:r>
            <a:r>
              <a:rPr lang="en-US" sz="1600" b="1" dirty="0" smtClean="0">
                <a:latin typeface="Calibri"/>
                <a:cs typeface="Calibri"/>
              </a:rPr>
              <a:t>~5% </a:t>
            </a:r>
            <a:r>
              <a:rPr lang="en-US" sz="1600" b="1" dirty="0">
                <a:latin typeface="Calibri"/>
                <a:cs typeface="Calibri"/>
              </a:rPr>
              <a:t>of </a:t>
            </a:r>
            <a:r>
              <a:rPr lang="en-US" sz="1600" b="1" dirty="0" smtClean="0">
                <a:latin typeface="Calibri"/>
                <a:cs typeface="Calibri"/>
              </a:rPr>
              <a:t>students)</a:t>
            </a:r>
          </a:p>
        </p:txBody>
      </p:sp>
      <p:sp>
        <p:nvSpPr>
          <p:cNvPr id="49" name="Rectangle 48"/>
          <p:cNvSpPr/>
          <p:nvPr/>
        </p:nvSpPr>
        <p:spPr>
          <a:xfrm>
            <a:off x="2555776" y="1846372"/>
            <a:ext cx="1224136" cy="13234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0" name="Straight Arrow Connector 49"/>
          <p:cNvCxnSpPr/>
          <p:nvPr/>
        </p:nvCxnSpPr>
        <p:spPr>
          <a:xfrm flipV="1">
            <a:off x="3779912" y="2250430"/>
            <a:ext cx="910356" cy="1353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5940425" y="1772816"/>
            <a:ext cx="2376488" cy="1600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2" name="Straight Arrow Connector 51"/>
          <p:cNvCxnSpPr>
            <a:endCxn id="73734" idx="5"/>
          </p:cNvCxnSpPr>
          <p:nvPr/>
        </p:nvCxnSpPr>
        <p:spPr>
          <a:xfrm flipH="1" flipV="1">
            <a:off x="5063331" y="2250430"/>
            <a:ext cx="877095" cy="381531"/>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922876" y="4005064"/>
            <a:ext cx="1945268" cy="96456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4" name="TextBox 53"/>
          <p:cNvSpPr txBox="1"/>
          <p:nvPr/>
        </p:nvSpPr>
        <p:spPr>
          <a:xfrm>
            <a:off x="3868738" y="4005064"/>
            <a:ext cx="2071687" cy="892552"/>
          </a:xfrm>
          <a:prstGeom prst="rect">
            <a:avLst/>
          </a:prstGeom>
          <a:noFill/>
        </p:spPr>
        <p:txBody>
          <a:bodyPr wrap="square">
            <a:spAutoFit/>
          </a:bodyPr>
          <a:lstStyle/>
          <a:p>
            <a:pPr algn="ctr">
              <a:defRPr/>
            </a:pPr>
            <a:r>
              <a:rPr lang="en-US" b="1" dirty="0">
                <a:latin typeface="Calibri"/>
                <a:cs typeface="Calibri"/>
              </a:rPr>
              <a:t>Universal </a:t>
            </a:r>
            <a:r>
              <a:rPr lang="en-US" b="1" dirty="0" smtClean="0">
                <a:latin typeface="Calibri"/>
                <a:cs typeface="Calibri"/>
              </a:rPr>
              <a:t>level </a:t>
            </a:r>
            <a:r>
              <a:rPr lang="en-US" b="1" dirty="0">
                <a:latin typeface="Calibri"/>
                <a:cs typeface="Calibri"/>
              </a:rPr>
              <a:t>of </a:t>
            </a:r>
            <a:r>
              <a:rPr lang="en-US" b="1" dirty="0" smtClean="0">
                <a:latin typeface="Calibri"/>
                <a:cs typeface="Calibri"/>
              </a:rPr>
              <a:t>prevention</a:t>
            </a:r>
            <a:endParaRPr lang="en-US" b="1" dirty="0">
              <a:latin typeface="Calibri"/>
              <a:cs typeface="Calibri"/>
            </a:endParaRPr>
          </a:p>
          <a:p>
            <a:pPr algn="ctr">
              <a:defRPr/>
            </a:pPr>
            <a:r>
              <a:rPr lang="en-US" sz="1600" b="1" dirty="0">
                <a:latin typeface="Calibri"/>
                <a:cs typeface="Calibri"/>
              </a:rPr>
              <a:t>(~80% of students</a:t>
            </a:r>
            <a:r>
              <a:rPr lang="en-US" sz="1600" b="1" dirty="0" smtClean="0">
                <a:latin typeface="Calibri"/>
                <a:cs typeface="Calibri"/>
              </a:rPr>
              <a:t>)</a:t>
            </a:r>
            <a:endParaRPr lang="en-US" sz="1600" b="1" dirty="0">
              <a:latin typeface="Calibri"/>
              <a:cs typeface="Calibri"/>
            </a:endParaRPr>
          </a:p>
        </p:txBody>
      </p:sp>
      <p:sp>
        <p:nvSpPr>
          <p:cNvPr id="2" name="Oval 1"/>
          <p:cNvSpPr/>
          <p:nvPr/>
        </p:nvSpPr>
        <p:spPr>
          <a:xfrm>
            <a:off x="2136485" y="1565275"/>
            <a:ext cx="2051630" cy="194627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7" name="Slide Number Placeholder 5"/>
          <p:cNvSpPr>
            <a:spLocks noGrp="1"/>
          </p:cNvSpPr>
          <p:nvPr>
            <p:ph type="sldNum" sz="quarter" idx="4294967295"/>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fontAlgn="base">
              <a:spcBef>
                <a:spcPct val="0"/>
              </a:spcBef>
              <a:spcAft>
                <a:spcPct val="0"/>
              </a:spcAft>
            </a:pPr>
            <a:fld id="{6A88DF38-5C3F-4C19-97BF-B23D7AA0F230}" type="slidenum">
              <a:rPr lang="es-ES" sz="1400" b="1" smtClean="0">
                <a:solidFill>
                  <a:srgbClr val="0367B3"/>
                </a:solidFill>
                <a:effectLst>
                  <a:outerShdw blurRad="38100" dist="38100" dir="2700000" algn="tl">
                    <a:srgbClr val="000000">
                      <a:alpha val="43137"/>
                    </a:srgbClr>
                  </a:outerShdw>
                </a:effectLst>
                <a:latin typeface="+mj-lt"/>
              </a:rPr>
              <a:pPr algn="r" fontAlgn="base">
                <a:spcBef>
                  <a:spcPct val="0"/>
                </a:spcBef>
                <a:spcAft>
                  <a:spcPct val="0"/>
                </a:spcAft>
              </a:pPr>
              <a:t>9</a:t>
            </a:fld>
            <a:endParaRPr lang="es-ES" sz="1400" b="1" dirty="0" smtClean="0">
              <a:solidFill>
                <a:srgbClr val="0367B3"/>
              </a:solidFill>
              <a:effectLst>
                <a:outerShdw blurRad="38100" dist="38100" dir="2700000" algn="tl">
                  <a:srgbClr val="000000">
                    <a:alpha val="43137"/>
                  </a:srgbClr>
                </a:outerShdw>
              </a:effectLst>
              <a:latin typeface="+mj-lt"/>
            </a:endParaRPr>
          </a:p>
        </p:txBody>
      </p:sp>
      <p:sp>
        <p:nvSpPr>
          <p:cNvPr id="26" name="TextBox 25"/>
          <p:cNvSpPr txBox="1"/>
          <p:nvPr/>
        </p:nvSpPr>
        <p:spPr>
          <a:xfrm>
            <a:off x="1428327" y="6453336"/>
            <a:ext cx="5942026" cy="276999"/>
          </a:xfrm>
          <a:prstGeom prst="rect">
            <a:avLst/>
          </a:prstGeom>
          <a:noFill/>
        </p:spPr>
        <p:txBody>
          <a:bodyPr wrap="none" rtlCol="0">
            <a:spAutoFit/>
          </a:bodyPr>
          <a:lstStyle/>
          <a:p>
            <a:r>
              <a:rPr lang="da-DK" sz="1200" dirty="0" smtClean="0">
                <a:solidFill>
                  <a:srgbClr val="000000"/>
                </a:solidFill>
                <a:latin typeface="Calibri"/>
                <a:cs typeface="Calibri"/>
              </a:rPr>
              <a:t>Filter et al., 2007; Kerr &amp; Nelson, 2010; National Center on </a:t>
            </a:r>
            <a:r>
              <a:rPr lang="da-DK" sz="1200" dirty="0" err="1" smtClean="0">
                <a:solidFill>
                  <a:srgbClr val="000000"/>
                </a:solidFill>
                <a:latin typeface="Calibri"/>
                <a:cs typeface="Calibri"/>
              </a:rPr>
              <a:t>Response</a:t>
            </a:r>
            <a:r>
              <a:rPr lang="da-DK" sz="1200" dirty="0" smtClean="0">
                <a:solidFill>
                  <a:srgbClr val="000000"/>
                </a:solidFill>
                <a:latin typeface="Calibri"/>
                <a:cs typeface="Calibri"/>
              </a:rPr>
              <a:t> to Intervention, 2010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marL="365760" lvl="0" algn="l"/>
            <a:r>
              <a:rPr lang="en-US" dirty="0">
                <a:latin typeface="Calibri"/>
                <a:cs typeface="Calibri"/>
              </a:rPr>
              <a:t>Worked </a:t>
            </a:r>
            <a:r>
              <a:rPr lang="en-US" dirty="0" smtClean="0">
                <a:latin typeface="Calibri"/>
                <a:cs typeface="Calibri"/>
              </a:rPr>
              <a:t>Examples</a:t>
            </a:r>
            <a:endParaRPr lang="en-US" dirty="0">
              <a:latin typeface="Calibri"/>
              <a:cs typeface="Calibri"/>
            </a:endParaRPr>
          </a:p>
        </p:txBody>
      </p:sp>
      <p:sp>
        <p:nvSpPr>
          <p:cNvPr id="2" name="Content Placeholder 1"/>
          <p:cNvSpPr>
            <a:spLocks noGrp="1"/>
          </p:cNvSpPr>
          <p:nvPr>
            <p:ph idx="1"/>
          </p:nvPr>
        </p:nvSpPr>
        <p:spPr/>
        <p:txBody>
          <a:bodyPr/>
          <a:lstStyle/>
          <a:p>
            <a:pPr>
              <a:buFont typeface="Arial"/>
              <a:buChar char="•"/>
              <a:defRPr/>
            </a:pPr>
            <a:r>
              <a:rPr lang="en-US" dirty="0" smtClean="0">
                <a:solidFill>
                  <a:srgbClr val="0070C0"/>
                </a:solidFill>
                <a:latin typeface="Calibri"/>
                <a:cs typeface="Calibri"/>
              </a:rPr>
              <a:t>Provide a </a:t>
            </a:r>
            <a:r>
              <a:rPr lang="en-US" b="1" dirty="0" smtClean="0">
                <a:solidFill>
                  <a:srgbClr val="0070C0"/>
                </a:solidFill>
                <a:latin typeface="Calibri"/>
                <a:cs typeface="Calibri"/>
              </a:rPr>
              <a:t>worked example</a:t>
            </a:r>
            <a:r>
              <a:rPr lang="en-US" b="1" i="1" dirty="0">
                <a:solidFill>
                  <a:srgbClr val="0070C0"/>
                </a:solidFill>
                <a:latin typeface="Calibri"/>
                <a:cs typeface="Calibri"/>
              </a:rPr>
              <a:t> </a:t>
            </a:r>
            <a:r>
              <a:rPr lang="en-US" dirty="0" smtClean="0">
                <a:solidFill>
                  <a:srgbClr val="0070C0"/>
                </a:solidFill>
                <a:latin typeface="Calibri"/>
                <a:cs typeface="Calibri"/>
              </a:rPr>
              <a:t>to promote discussion of </a:t>
            </a:r>
            <a:r>
              <a:rPr lang="en-US" i="1" dirty="0" smtClean="0">
                <a:solidFill>
                  <a:srgbClr val="0070C0"/>
                </a:solidFill>
                <a:latin typeface="Calibri"/>
                <a:cs typeface="Calibri"/>
              </a:rPr>
              <a:t>how</a:t>
            </a:r>
            <a:r>
              <a:rPr lang="en-US" dirty="0" smtClean="0">
                <a:solidFill>
                  <a:srgbClr val="0070C0"/>
                </a:solidFill>
                <a:latin typeface="Calibri"/>
                <a:cs typeface="Calibri"/>
              </a:rPr>
              <a:t> the work was completed.</a:t>
            </a:r>
          </a:p>
          <a:p>
            <a:pPr>
              <a:defRPr/>
            </a:pPr>
            <a:endParaRPr lang="en-US" dirty="0" smtClean="0">
              <a:latin typeface="Calibri"/>
              <a:cs typeface="Calibri"/>
            </a:endParaRPr>
          </a:p>
          <a:p>
            <a:pPr marL="0" indent="0">
              <a:buFont typeface="Wingdings" pitchFamily="2" charset="2"/>
              <a:buNone/>
              <a:defRPr/>
            </a:pPr>
            <a:endParaRPr lang="en-US" dirty="0" smtClean="0">
              <a:latin typeface="Calibri"/>
              <a:cs typeface="Calibri"/>
            </a:endParaRPr>
          </a:p>
          <a:p>
            <a:pPr marL="0" indent="0">
              <a:buFont typeface="Wingdings" pitchFamily="2" charset="2"/>
              <a:buNone/>
              <a:defRPr/>
            </a:pPr>
            <a:endParaRPr lang="en-US" dirty="0" smtClean="0">
              <a:latin typeface="Calibri"/>
              <a:cs typeface="Calibri"/>
            </a:endParaRPr>
          </a:p>
          <a:p>
            <a:pPr marL="0" indent="0">
              <a:buFont typeface="Wingdings" pitchFamily="2" charset="2"/>
              <a:buNone/>
              <a:defRPr/>
            </a:pPr>
            <a:endParaRPr lang="en-US" dirty="0">
              <a:latin typeface="Calibri"/>
              <a:cs typeface="Calibri"/>
            </a:endParaRPr>
          </a:p>
        </p:txBody>
      </p:sp>
      <p:grpSp>
        <p:nvGrpSpPr>
          <p:cNvPr id="4" name="Group 3"/>
          <p:cNvGrpSpPr/>
          <p:nvPr/>
        </p:nvGrpSpPr>
        <p:grpSpPr>
          <a:xfrm>
            <a:off x="3563888" y="3255070"/>
            <a:ext cx="2959100" cy="1914589"/>
            <a:chOff x="2474913" y="3716140"/>
            <a:chExt cx="2959100" cy="1914589"/>
          </a:xfrm>
        </p:grpSpPr>
        <p:sp>
          <p:nvSpPr>
            <p:cNvPr id="156677" name="TextBox 2"/>
            <p:cNvSpPr txBox="1">
              <a:spLocks noChangeArrowheads="1"/>
            </p:cNvSpPr>
            <p:nvPr/>
          </p:nvSpPr>
          <p:spPr bwMode="auto">
            <a:xfrm>
              <a:off x="2570163" y="3717727"/>
              <a:ext cx="590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800" dirty="0">
                  <a:solidFill>
                    <a:schemeClr val="tx1"/>
                  </a:solidFill>
                </a:rPr>
                <a:t>3</a:t>
              </a:r>
            </a:p>
          </p:txBody>
        </p:sp>
        <p:sp>
          <p:nvSpPr>
            <p:cNvPr id="156678" name="TextBox 5"/>
            <p:cNvSpPr txBox="1">
              <a:spLocks noChangeArrowheads="1"/>
            </p:cNvSpPr>
            <p:nvPr/>
          </p:nvSpPr>
          <p:spPr bwMode="auto">
            <a:xfrm>
              <a:off x="2562225" y="4073774"/>
              <a:ext cx="588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800" dirty="0">
                  <a:solidFill>
                    <a:schemeClr val="tx1"/>
                  </a:solidFill>
                </a:rPr>
                <a:t>8</a:t>
              </a:r>
            </a:p>
          </p:txBody>
        </p:sp>
        <p:cxnSp>
          <p:nvCxnSpPr>
            <p:cNvPr id="12" name="Straight Connector 11"/>
            <p:cNvCxnSpPr/>
            <p:nvPr/>
          </p:nvCxnSpPr>
          <p:spPr>
            <a:xfrm>
              <a:off x="2474913" y="4064000"/>
              <a:ext cx="573087" cy="0"/>
            </a:xfrm>
            <a:prstGeom prst="line">
              <a:avLst/>
            </a:prstGeom>
          </p:spPr>
          <p:style>
            <a:lnRef idx="2">
              <a:schemeClr val="dk1"/>
            </a:lnRef>
            <a:fillRef idx="0">
              <a:schemeClr val="dk1"/>
            </a:fillRef>
            <a:effectRef idx="1">
              <a:schemeClr val="dk1"/>
            </a:effectRef>
            <a:fontRef idx="minor">
              <a:schemeClr val="tx1"/>
            </a:fontRef>
          </p:style>
        </p:cxnSp>
        <p:sp>
          <p:nvSpPr>
            <p:cNvPr id="156680" name="TextBox 12"/>
            <p:cNvSpPr txBox="1">
              <a:spLocks noChangeArrowheads="1"/>
            </p:cNvSpPr>
            <p:nvPr/>
          </p:nvSpPr>
          <p:spPr bwMode="auto">
            <a:xfrm>
              <a:off x="3625850" y="3716140"/>
              <a:ext cx="588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800" dirty="0">
                  <a:solidFill>
                    <a:schemeClr val="tx1"/>
                  </a:solidFill>
                </a:rPr>
                <a:t>1</a:t>
              </a:r>
            </a:p>
          </p:txBody>
        </p:sp>
        <p:sp>
          <p:nvSpPr>
            <p:cNvPr id="156681" name="TextBox 13"/>
            <p:cNvSpPr txBox="1">
              <a:spLocks noChangeArrowheads="1"/>
            </p:cNvSpPr>
            <p:nvPr/>
          </p:nvSpPr>
          <p:spPr bwMode="auto">
            <a:xfrm>
              <a:off x="3629025" y="4076179"/>
              <a:ext cx="588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800" dirty="0">
                  <a:solidFill>
                    <a:schemeClr val="tx1"/>
                  </a:solidFill>
                </a:rPr>
                <a:t>3</a:t>
              </a:r>
            </a:p>
          </p:txBody>
        </p:sp>
        <p:cxnSp>
          <p:nvCxnSpPr>
            <p:cNvPr id="15" name="Straight Connector 14"/>
            <p:cNvCxnSpPr/>
            <p:nvPr/>
          </p:nvCxnSpPr>
          <p:spPr>
            <a:xfrm>
              <a:off x="3540125" y="4064000"/>
              <a:ext cx="573088" cy="0"/>
            </a:xfrm>
            <a:prstGeom prst="line">
              <a:avLst/>
            </a:prstGeom>
          </p:spPr>
          <p:style>
            <a:lnRef idx="2">
              <a:schemeClr val="dk1"/>
            </a:lnRef>
            <a:fillRef idx="0">
              <a:schemeClr val="dk1"/>
            </a:fillRef>
            <a:effectRef idx="1">
              <a:schemeClr val="dk1"/>
            </a:effectRef>
            <a:fontRef idx="minor">
              <a:schemeClr val="tx1"/>
            </a:fontRef>
          </p:style>
        </p:cxnSp>
        <p:sp>
          <p:nvSpPr>
            <p:cNvPr id="156683" name="TextBox 15"/>
            <p:cNvSpPr txBox="1">
              <a:spLocks noChangeArrowheads="1"/>
            </p:cNvSpPr>
            <p:nvPr/>
          </p:nvSpPr>
          <p:spPr bwMode="auto">
            <a:xfrm>
              <a:off x="3151188" y="3890070"/>
              <a:ext cx="588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800" dirty="0">
                  <a:solidFill>
                    <a:schemeClr val="tx1"/>
                  </a:solidFill>
                </a:rPr>
                <a:t>+</a:t>
              </a:r>
            </a:p>
          </p:txBody>
        </p:sp>
        <p:sp>
          <p:nvSpPr>
            <p:cNvPr id="156684" name="TextBox 16"/>
            <p:cNvSpPr txBox="1">
              <a:spLocks noChangeArrowheads="1"/>
            </p:cNvSpPr>
            <p:nvPr/>
          </p:nvSpPr>
          <p:spPr bwMode="auto">
            <a:xfrm>
              <a:off x="4310063" y="3873500"/>
              <a:ext cx="5889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800" dirty="0">
                  <a:solidFill>
                    <a:schemeClr val="tx1"/>
                  </a:solidFill>
                </a:rPr>
                <a:t>=</a:t>
              </a:r>
            </a:p>
          </p:txBody>
        </p:sp>
        <p:sp>
          <p:nvSpPr>
            <p:cNvPr id="156685" name="TextBox 17"/>
            <p:cNvSpPr txBox="1">
              <a:spLocks noChangeArrowheads="1"/>
            </p:cNvSpPr>
            <p:nvPr/>
          </p:nvSpPr>
          <p:spPr bwMode="auto">
            <a:xfrm>
              <a:off x="2589213" y="4899770"/>
              <a:ext cx="588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800" dirty="0">
                  <a:solidFill>
                    <a:schemeClr val="tx1"/>
                  </a:solidFill>
                  <a:latin typeface="+mj-lt"/>
                  <a:ea typeface="Marker Felt"/>
                  <a:cs typeface="Marker Felt"/>
                </a:rPr>
                <a:t>9</a:t>
              </a:r>
            </a:p>
          </p:txBody>
        </p:sp>
        <p:sp>
          <p:nvSpPr>
            <p:cNvPr id="156686" name="TextBox 18"/>
            <p:cNvSpPr txBox="1">
              <a:spLocks noChangeArrowheads="1"/>
            </p:cNvSpPr>
            <p:nvPr/>
          </p:nvSpPr>
          <p:spPr bwMode="auto">
            <a:xfrm>
              <a:off x="2524125" y="5261397"/>
              <a:ext cx="588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800" dirty="0">
                  <a:solidFill>
                    <a:schemeClr val="tx1"/>
                  </a:solidFill>
                  <a:latin typeface="+mj-lt"/>
                  <a:ea typeface="Marker Felt"/>
                  <a:cs typeface="Marker Felt"/>
                </a:rPr>
                <a:t>24</a:t>
              </a:r>
            </a:p>
          </p:txBody>
        </p:sp>
        <p:cxnSp>
          <p:nvCxnSpPr>
            <p:cNvPr id="20" name="Straight Connector 19"/>
            <p:cNvCxnSpPr/>
            <p:nvPr/>
          </p:nvCxnSpPr>
          <p:spPr>
            <a:xfrm>
              <a:off x="2501900" y="5275263"/>
              <a:ext cx="573088" cy="0"/>
            </a:xfrm>
            <a:prstGeom prst="line">
              <a:avLst/>
            </a:prstGeom>
          </p:spPr>
          <p:style>
            <a:lnRef idx="2">
              <a:schemeClr val="dk1"/>
            </a:lnRef>
            <a:fillRef idx="0">
              <a:schemeClr val="dk1"/>
            </a:fillRef>
            <a:effectRef idx="1">
              <a:schemeClr val="dk1"/>
            </a:effectRef>
            <a:fontRef idx="minor">
              <a:schemeClr val="tx1"/>
            </a:fontRef>
          </p:style>
        </p:cxnSp>
        <p:sp>
          <p:nvSpPr>
            <p:cNvPr id="156688" name="TextBox 20"/>
            <p:cNvSpPr txBox="1">
              <a:spLocks noChangeArrowheads="1"/>
            </p:cNvSpPr>
            <p:nvPr/>
          </p:nvSpPr>
          <p:spPr bwMode="auto">
            <a:xfrm>
              <a:off x="3656013" y="4898182"/>
              <a:ext cx="587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800" dirty="0">
                  <a:solidFill>
                    <a:schemeClr val="tx1"/>
                  </a:solidFill>
                  <a:latin typeface="+mj-lt"/>
                  <a:ea typeface="Marker Felt"/>
                  <a:cs typeface="Marker Felt"/>
                </a:rPr>
                <a:t>8</a:t>
              </a:r>
            </a:p>
          </p:txBody>
        </p:sp>
        <p:sp>
          <p:nvSpPr>
            <p:cNvPr id="156689" name="TextBox 21"/>
            <p:cNvSpPr txBox="1">
              <a:spLocks noChangeArrowheads="1"/>
            </p:cNvSpPr>
            <p:nvPr/>
          </p:nvSpPr>
          <p:spPr bwMode="auto">
            <a:xfrm>
              <a:off x="3590925" y="5258222"/>
              <a:ext cx="588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800" dirty="0">
                  <a:solidFill>
                    <a:schemeClr val="tx1"/>
                  </a:solidFill>
                  <a:latin typeface="+mj-lt"/>
                  <a:ea typeface="Marker Felt"/>
                  <a:cs typeface="Marker Felt"/>
                </a:rPr>
                <a:t>24</a:t>
              </a:r>
            </a:p>
          </p:txBody>
        </p:sp>
        <p:cxnSp>
          <p:nvCxnSpPr>
            <p:cNvPr id="23" name="Straight Connector 22"/>
            <p:cNvCxnSpPr/>
            <p:nvPr/>
          </p:nvCxnSpPr>
          <p:spPr>
            <a:xfrm>
              <a:off x="3514725" y="5273675"/>
              <a:ext cx="573088" cy="0"/>
            </a:xfrm>
            <a:prstGeom prst="line">
              <a:avLst/>
            </a:prstGeom>
          </p:spPr>
          <p:style>
            <a:lnRef idx="2">
              <a:schemeClr val="dk1"/>
            </a:lnRef>
            <a:fillRef idx="0">
              <a:schemeClr val="dk1"/>
            </a:fillRef>
            <a:effectRef idx="1">
              <a:schemeClr val="dk1"/>
            </a:effectRef>
            <a:fontRef idx="minor">
              <a:schemeClr val="tx1"/>
            </a:fontRef>
          </p:style>
        </p:cxnSp>
        <p:sp>
          <p:nvSpPr>
            <p:cNvPr id="156691" name="TextBox 23"/>
            <p:cNvSpPr txBox="1">
              <a:spLocks noChangeArrowheads="1"/>
            </p:cNvSpPr>
            <p:nvPr/>
          </p:nvSpPr>
          <p:spPr bwMode="auto">
            <a:xfrm>
              <a:off x="3175000" y="5084292"/>
              <a:ext cx="588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800" dirty="0">
                  <a:solidFill>
                    <a:schemeClr val="tx1"/>
                  </a:solidFill>
                  <a:latin typeface="Marker Felt"/>
                  <a:ea typeface="Marker Felt"/>
                  <a:cs typeface="Marker Felt"/>
                </a:rPr>
                <a:t>+</a:t>
              </a:r>
            </a:p>
          </p:txBody>
        </p:sp>
        <p:sp>
          <p:nvSpPr>
            <p:cNvPr id="156692" name="TextBox 24"/>
            <p:cNvSpPr txBox="1">
              <a:spLocks noChangeArrowheads="1"/>
            </p:cNvSpPr>
            <p:nvPr/>
          </p:nvSpPr>
          <p:spPr bwMode="auto">
            <a:xfrm>
              <a:off x="4333875" y="5072063"/>
              <a:ext cx="588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800" dirty="0">
                  <a:solidFill>
                    <a:schemeClr val="tx1"/>
                  </a:solidFill>
                  <a:latin typeface="Marker Felt"/>
                  <a:ea typeface="Marker Felt"/>
                  <a:cs typeface="Marker Felt"/>
                </a:rPr>
                <a:t>=</a:t>
              </a:r>
            </a:p>
          </p:txBody>
        </p:sp>
        <p:sp>
          <p:nvSpPr>
            <p:cNvPr id="156693" name="TextBox 25"/>
            <p:cNvSpPr txBox="1">
              <a:spLocks noChangeArrowheads="1"/>
            </p:cNvSpPr>
            <p:nvPr/>
          </p:nvSpPr>
          <p:spPr bwMode="auto">
            <a:xfrm>
              <a:off x="4832350" y="4898182"/>
              <a:ext cx="588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800" dirty="0">
                  <a:solidFill>
                    <a:schemeClr val="tx1"/>
                  </a:solidFill>
                  <a:latin typeface="+mj-lt"/>
                  <a:ea typeface="Marker Felt"/>
                  <a:cs typeface="Marker Felt"/>
                </a:rPr>
                <a:t>17</a:t>
              </a:r>
            </a:p>
          </p:txBody>
        </p:sp>
        <p:sp>
          <p:nvSpPr>
            <p:cNvPr id="156694" name="TextBox 26"/>
            <p:cNvSpPr txBox="1">
              <a:spLocks noChangeArrowheads="1"/>
            </p:cNvSpPr>
            <p:nvPr/>
          </p:nvSpPr>
          <p:spPr bwMode="auto">
            <a:xfrm>
              <a:off x="4845050" y="5258222"/>
              <a:ext cx="588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1AF"/>
                  </a:solidFill>
                  <a:latin typeface="Arial" pitchFamily="34" charset="0"/>
                  <a:ea typeface="ＭＳ Ｐゴシック" pitchFamily="34" charset="-128"/>
                  <a:cs typeface="Arial" pitchFamily="34" charset="0"/>
                </a:defRPr>
              </a:lvl1pPr>
              <a:lvl2pPr>
                <a:defRPr sz="2800">
                  <a:solidFill>
                    <a:srgbClr val="0061AF"/>
                  </a:solidFill>
                  <a:latin typeface="Arial" pitchFamily="34" charset="0"/>
                  <a:ea typeface="Arial" pitchFamily="34" charset="0"/>
                  <a:cs typeface="Arial" pitchFamily="34" charset="0"/>
                </a:defRPr>
              </a:lvl2pPr>
              <a:lvl3pPr>
                <a:defRPr sz="2400">
                  <a:solidFill>
                    <a:srgbClr val="0061AF"/>
                  </a:solidFill>
                  <a:latin typeface="Arial" pitchFamily="34" charset="0"/>
                  <a:ea typeface="Arial" pitchFamily="34" charset="0"/>
                  <a:cs typeface="Arial" pitchFamily="34" charset="0"/>
                </a:defRPr>
              </a:lvl3pPr>
              <a:lvl4pPr>
                <a:defRPr sz="2000">
                  <a:solidFill>
                    <a:srgbClr val="0061AF"/>
                  </a:solidFill>
                  <a:latin typeface="Arial" pitchFamily="34" charset="0"/>
                  <a:ea typeface="Arial" pitchFamily="34" charset="0"/>
                  <a:cs typeface="Arial" pitchFamily="34" charset="0"/>
                </a:defRPr>
              </a:lvl4pPr>
              <a:lvl5pPr>
                <a:defRPr sz="2000">
                  <a:solidFill>
                    <a:srgbClr val="0061AF"/>
                  </a:solidFill>
                  <a:latin typeface="Arial" pitchFamily="34" charset="0"/>
                  <a:ea typeface="Arial" pitchFamily="34" charset="0"/>
                  <a:cs typeface="Arial" pitchFamily="34" charset="0"/>
                </a:defRPr>
              </a:lvl5pPr>
              <a:lvl6pPr eaLnBrk="0" hangingPunct="0">
                <a:defRPr sz="2000">
                  <a:solidFill>
                    <a:srgbClr val="0061AF"/>
                  </a:solidFill>
                  <a:latin typeface="Arial" pitchFamily="34" charset="0"/>
                  <a:ea typeface="Arial" pitchFamily="34" charset="0"/>
                  <a:cs typeface="Arial" pitchFamily="34" charset="0"/>
                </a:defRPr>
              </a:lvl6pPr>
              <a:lvl7pPr eaLnBrk="0" hangingPunct="0">
                <a:defRPr sz="2000">
                  <a:solidFill>
                    <a:srgbClr val="0061AF"/>
                  </a:solidFill>
                  <a:latin typeface="Arial" pitchFamily="34" charset="0"/>
                  <a:ea typeface="Arial" pitchFamily="34" charset="0"/>
                  <a:cs typeface="Arial" pitchFamily="34" charset="0"/>
                </a:defRPr>
              </a:lvl7pPr>
              <a:lvl8pPr eaLnBrk="0" hangingPunct="0">
                <a:defRPr sz="2000">
                  <a:solidFill>
                    <a:srgbClr val="0061AF"/>
                  </a:solidFill>
                  <a:latin typeface="Arial" pitchFamily="34" charset="0"/>
                  <a:ea typeface="Arial" pitchFamily="34" charset="0"/>
                  <a:cs typeface="Arial" pitchFamily="34" charset="0"/>
                </a:defRPr>
              </a:lvl8pPr>
              <a:lvl9pPr eaLnBrk="0" hangingPunct="0">
                <a:defRPr sz="2000">
                  <a:solidFill>
                    <a:srgbClr val="0061AF"/>
                  </a:solidFill>
                  <a:latin typeface="Arial" pitchFamily="34" charset="0"/>
                  <a:ea typeface="Arial" pitchFamily="34" charset="0"/>
                  <a:cs typeface="Arial" pitchFamily="34" charset="0"/>
                </a:defRPr>
              </a:lvl9pPr>
            </a:lstStyle>
            <a:p>
              <a:r>
                <a:rPr lang="en-US" altLang="en-US" sz="1800" dirty="0">
                  <a:solidFill>
                    <a:schemeClr val="tx1"/>
                  </a:solidFill>
                  <a:latin typeface="+mj-lt"/>
                  <a:ea typeface="Marker Felt"/>
                  <a:cs typeface="Marker Felt"/>
                </a:rPr>
                <a:t>24</a:t>
              </a:r>
            </a:p>
          </p:txBody>
        </p:sp>
        <p:cxnSp>
          <p:nvCxnSpPr>
            <p:cNvPr id="28" name="Straight Connector 27"/>
            <p:cNvCxnSpPr/>
            <p:nvPr/>
          </p:nvCxnSpPr>
          <p:spPr>
            <a:xfrm>
              <a:off x="4799013" y="5287963"/>
              <a:ext cx="573087" cy="0"/>
            </a:xfrm>
            <a:prstGeom prst="line">
              <a:avLst/>
            </a:prstGeom>
          </p:spPr>
          <p:style>
            <a:lnRef idx="2">
              <a:schemeClr val="dk1"/>
            </a:lnRef>
            <a:fillRef idx="0">
              <a:schemeClr val="dk1"/>
            </a:fillRef>
            <a:effectRef idx="1">
              <a:schemeClr val="dk1"/>
            </a:effectRef>
            <a:fontRef idx="minor">
              <a:schemeClr val="tx1"/>
            </a:fontRef>
          </p:style>
        </p:cxnSp>
      </p:grpSp>
      <p:pic>
        <p:nvPicPr>
          <p:cNvPr id="156696"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332656"/>
            <a:ext cx="1512359" cy="1006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90</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27" name="TextBox 26"/>
          <p:cNvSpPr txBox="1"/>
          <p:nvPr/>
        </p:nvSpPr>
        <p:spPr>
          <a:xfrm>
            <a:off x="1428327" y="6324600"/>
            <a:ext cx="3172663"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185979209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a:latin typeface="Calibri"/>
                <a:cs typeface="Calibri"/>
              </a:rPr>
              <a:t>Repeated </a:t>
            </a:r>
            <a:r>
              <a:rPr lang="en-US" dirty="0" smtClean="0">
                <a:latin typeface="Calibri"/>
                <a:cs typeface="Calibri"/>
              </a:rPr>
              <a:t>Practice</a:t>
            </a:r>
            <a:endParaRPr lang="en-US" dirty="0">
              <a:latin typeface="Calibri"/>
              <a:cs typeface="Calibri"/>
            </a:endParaRPr>
          </a:p>
        </p:txBody>
      </p:sp>
      <p:sp>
        <p:nvSpPr>
          <p:cNvPr id="2" name="Content Placeholder 1"/>
          <p:cNvSpPr>
            <a:spLocks noGrp="1"/>
          </p:cNvSpPr>
          <p:nvPr>
            <p:ph idx="1"/>
          </p:nvPr>
        </p:nvSpPr>
        <p:spPr/>
        <p:txBody>
          <a:bodyPr/>
          <a:lstStyle/>
          <a:p>
            <a:pPr>
              <a:buFont typeface="Arial"/>
              <a:buChar char="•"/>
              <a:defRPr/>
            </a:pPr>
            <a:r>
              <a:rPr lang="en-US" sz="2800" dirty="0" smtClean="0">
                <a:solidFill>
                  <a:srgbClr val="0070C0"/>
                </a:solidFill>
                <a:latin typeface="Calibri"/>
                <a:cs typeface="Calibri"/>
              </a:rPr>
              <a:t>Provide multiple opportunities for </a:t>
            </a:r>
            <a:r>
              <a:rPr lang="en-US" sz="2800" b="1" dirty="0" smtClean="0">
                <a:solidFill>
                  <a:srgbClr val="0070C0"/>
                </a:solidFill>
                <a:latin typeface="Calibri"/>
                <a:cs typeface="Calibri"/>
              </a:rPr>
              <a:t>repeated practice </a:t>
            </a:r>
            <a:r>
              <a:rPr lang="en-US" sz="2800" dirty="0" smtClean="0">
                <a:solidFill>
                  <a:srgbClr val="0070C0"/>
                </a:solidFill>
                <a:latin typeface="Calibri"/>
                <a:cs typeface="Calibri"/>
              </a:rPr>
              <a:t>of skills.</a:t>
            </a:r>
            <a:endParaRPr lang="en-US" sz="2800" dirty="0">
              <a:solidFill>
                <a:srgbClr val="0070C0"/>
              </a:solidFill>
              <a:latin typeface="Calibri"/>
              <a:cs typeface="Calibri"/>
            </a:endParaRPr>
          </a:p>
          <a:p>
            <a:pPr>
              <a:spcBef>
                <a:spcPts val="1800"/>
              </a:spcBef>
              <a:buFont typeface="Arial"/>
              <a:buChar char="•"/>
              <a:defRPr/>
            </a:pPr>
            <a:r>
              <a:rPr lang="en-US" sz="2800" dirty="0" smtClean="0">
                <a:solidFill>
                  <a:srgbClr val="0070C0"/>
                </a:solidFill>
                <a:latin typeface="Calibri"/>
                <a:cs typeface="Calibri"/>
              </a:rPr>
              <a:t>Examples:</a:t>
            </a:r>
          </a:p>
          <a:p>
            <a:pPr lvl="1">
              <a:buFont typeface="Courier New"/>
              <a:buChar char="o"/>
              <a:defRPr/>
            </a:pPr>
            <a:r>
              <a:rPr lang="en-US" sz="2400" dirty="0" smtClean="0">
                <a:solidFill>
                  <a:srgbClr val="0070C0"/>
                </a:solidFill>
                <a:latin typeface="Calibri"/>
                <a:cs typeface="Calibri"/>
              </a:rPr>
              <a:t>Practice </a:t>
            </a:r>
            <a:r>
              <a:rPr lang="en-US" sz="2400" dirty="0">
                <a:solidFill>
                  <a:srgbClr val="0070C0"/>
                </a:solidFill>
                <a:latin typeface="Calibri"/>
                <a:cs typeface="Calibri"/>
              </a:rPr>
              <a:t>finding common denominators for addition and subtraction using </a:t>
            </a:r>
            <a:r>
              <a:rPr lang="en-US" sz="2400" dirty="0" smtClean="0">
                <a:solidFill>
                  <a:srgbClr val="0070C0"/>
                </a:solidFill>
                <a:latin typeface="Calibri"/>
                <a:cs typeface="Calibri"/>
              </a:rPr>
              <a:t>multiplication.</a:t>
            </a:r>
            <a:endParaRPr lang="en-US" sz="2400" dirty="0">
              <a:solidFill>
                <a:srgbClr val="0070C0"/>
              </a:solidFill>
              <a:latin typeface="Calibri"/>
              <a:cs typeface="Calibri"/>
            </a:endParaRPr>
          </a:p>
          <a:p>
            <a:pPr lvl="1">
              <a:buFont typeface="Courier New"/>
              <a:buChar char="o"/>
              <a:defRPr/>
            </a:pPr>
            <a:r>
              <a:rPr lang="en-US" sz="2400" dirty="0" smtClean="0">
                <a:solidFill>
                  <a:srgbClr val="0070C0"/>
                </a:solidFill>
                <a:latin typeface="Calibri"/>
                <a:cs typeface="Calibri"/>
              </a:rPr>
              <a:t>Practice </a:t>
            </a:r>
            <a:r>
              <a:rPr lang="en-US" sz="2400" dirty="0">
                <a:solidFill>
                  <a:srgbClr val="0070C0"/>
                </a:solidFill>
                <a:latin typeface="Calibri"/>
                <a:cs typeface="Calibri"/>
              </a:rPr>
              <a:t>multiplication </a:t>
            </a:r>
            <a:r>
              <a:rPr lang="en-US" sz="2400" dirty="0" smtClean="0">
                <a:solidFill>
                  <a:srgbClr val="0070C0"/>
                </a:solidFill>
                <a:latin typeface="Calibri"/>
                <a:cs typeface="Calibri"/>
              </a:rPr>
              <a:t>facts.</a:t>
            </a:r>
            <a:endParaRPr lang="en-US" sz="2400" dirty="0">
              <a:solidFill>
                <a:srgbClr val="0070C0"/>
              </a:solidFill>
              <a:latin typeface="Calibri"/>
              <a:cs typeface="Calibri"/>
            </a:endParaRPr>
          </a:p>
          <a:p>
            <a:pPr lvl="1">
              <a:buFont typeface="Courier New"/>
              <a:buChar char="o"/>
              <a:defRPr/>
            </a:pPr>
            <a:r>
              <a:rPr lang="en-US" sz="2400" dirty="0">
                <a:solidFill>
                  <a:srgbClr val="0070C0"/>
                </a:solidFill>
                <a:latin typeface="Calibri"/>
                <a:cs typeface="Calibri"/>
              </a:rPr>
              <a:t>Practice </a:t>
            </a:r>
            <a:r>
              <a:rPr lang="en-US" sz="2400" dirty="0" smtClean="0">
                <a:solidFill>
                  <a:srgbClr val="0070C0"/>
                </a:solidFill>
                <a:latin typeface="Calibri"/>
                <a:cs typeface="Calibri"/>
              </a:rPr>
              <a:t>discriminating between </a:t>
            </a:r>
            <a:r>
              <a:rPr lang="en-US" sz="2400" dirty="0">
                <a:solidFill>
                  <a:srgbClr val="0070C0"/>
                </a:solidFill>
                <a:latin typeface="Calibri"/>
                <a:cs typeface="Calibri"/>
              </a:rPr>
              <a:t>addition of fractions and multiplication of </a:t>
            </a:r>
            <a:r>
              <a:rPr lang="en-US" sz="2400" dirty="0" smtClean="0">
                <a:solidFill>
                  <a:srgbClr val="0070C0"/>
                </a:solidFill>
                <a:latin typeface="Calibri"/>
                <a:cs typeface="Calibri"/>
              </a:rPr>
              <a:t>fractions.</a:t>
            </a:r>
            <a:endParaRPr lang="en-US" sz="2400" dirty="0">
              <a:solidFill>
                <a:srgbClr val="0070C0"/>
              </a:solidFill>
              <a:latin typeface="Calibri"/>
              <a:cs typeface="Calibri"/>
            </a:endParaRPr>
          </a:p>
          <a:p>
            <a:pPr>
              <a:defRPr/>
            </a:pPr>
            <a:endParaRPr lang="en-US" dirty="0" smtClean="0">
              <a:latin typeface="Calibri"/>
              <a:cs typeface="Calibri"/>
            </a:endParaRPr>
          </a:p>
          <a:p>
            <a:pPr>
              <a:defRPr/>
            </a:pPr>
            <a:endParaRPr lang="en-US" dirty="0">
              <a:latin typeface="Calibri"/>
              <a:cs typeface="Calibri"/>
            </a:endParaRPr>
          </a:p>
          <a:p>
            <a:pPr marL="0" indent="0">
              <a:buFont typeface="Wingdings" pitchFamily="2" charset="2"/>
              <a:buNone/>
              <a:defRPr/>
            </a:pPr>
            <a:endParaRPr lang="en-US" dirty="0" smtClean="0">
              <a:latin typeface="Calibri"/>
              <a:cs typeface="Calibri"/>
            </a:endParaRPr>
          </a:p>
          <a:p>
            <a:pPr marL="0" indent="0">
              <a:buFont typeface="Wingdings" pitchFamily="2" charset="2"/>
              <a:buNone/>
              <a:defRPr/>
            </a:pPr>
            <a:endParaRPr lang="en-US" sz="1600" dirty="0" smtClean="0">
              <a:latin typeface="Calibri"/>
              <a:cs typeface="Calibri"/>
            </a:endParaRPr>
          </a:p>
          <a:p>
            <a:pPr marL="0" indent="0">
              <a:buFont typeface="Wingdings" pitchFamily="2" charset="2"/>
              <a:buNone/>
              <a:defRPr/>
            </a:pPr>
            <a:endParaRPr lang="en-US" dirty="0" smtClean="0">
              <a:latin typeface="Calibri"/>
              <a:cs typeface="Calibri"/>
            </a:endParaRPr>
          </a:p>
          <a:p>
            <a:pPr>
              <a:defRPr/>
            </a:pPr>
            <a:endParaRPr lang="en-US" dirty="0">
              <a:latin typeface="Calibri"/>
              <a:cs typeface="Calibri"/>
            </a:endParaRPr>
          </a:p>
        </p:txBody>
      </p:sp>
      <p:pic>
        <p:nvPicPr>
          <p:cNvPr id="1577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52221" y="332656"/>
            <a:ext cx="1002357" cy="100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91</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247835733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a:latin typeface="Calibri"/>
                <a:cs typeface="Calibri"/>
              </a:rPr>
              <a:t>Error </a:t>
            </a:r>
            <a:r>
              <a:rPr lang="en-US" dirty="0" smtClean="0">
                <a:latin typeface="Calibri"/>
                <a:cs typeface="Calibri"/>
              </a:rPr>
              <a:t>Correction</a:t>
            </a:r>
            <a:endParaRPr lang="en-US" dirty="0">
              <a:latin typeface="Calibri"/>
              <a:cs typeface="Calibri"/>
            </a:endParaRPr>
          </a:p>
        </p:txBody>
      </p:sp>
      <p:sp>
        <p:nvSpPr>
          <p:cNvPr id="2" name="Content Placeholder 1"/>
          <p:cNvSpPr>
            <a:spLocks noGrp="1"/>
          </p:cNvSpPr>
          <p:nvPr>
            <p:ph idx="1"/>
          </p:nvPr>
        </p:nvSpPr>
        <p:spPr/>
        <p:txBody>
          <a:bodyPr/>
          <a:lstStyle/>
          <a:p>
            <a:pPr marL="0" indent="0">
              <a:buNone/>
              <a:defRPr/>
            </a:pPr>
            <a:r>
              <a:rPr lang="en-US" dirty="0" smtClean="0">
                <a:solidFill>
                  <a:srgbClr val="0070C0"/>
                </a:solidFill>
                <a:latin typeface="Calibri"/>
                <a:cs typeface="Calibri"/>
              </a:rPr>
              <a:t>Provide </a:t>
            </a:r>
            <a:r>
              <a:rPr lang="en-US" b="1" dirty="0" smtClean="0">
                <a:solidFill>
                  <a:srgbClr val="0070C0"/>
                </a:solidFill>
                <a:latin typeface="Calibri"/>
                <a:cs typeface="Calibri"/>
              </a:rPr>
              <a:t>error correction</a:t>
            </a:r>
            <a:r>
              <a:rPr lang="en-US" dirty="0" smtClean="0">
                <a:solidFill>
                  <a:srgbClr val="0070C0"/>
                </a:solidFill>
                <a:latin typeface="Calibri"/>
                <a:cs typeface="Calibri"/>
              </a:rPr>
              <a:t> for mistakes in the student’s work.</a:t>
            </a:r>
          </a:p>
          <a:p>
            <a:pPr marL="346075" lvl="1" indent="0">
              <a:spcBef>
                <a:spcPts val="1200"/>
              </a:spcBef>
              <a:buNone/>
            </a:pPr>
            <a:r>
              <a:rPr lang="en-US" altLang="en-US" sz="2000" i="1" dirty="0">
                <a:solidFill>
                  <a:schemeClr val="tx2"/>
                </a:solidFill>
                <a:latin typeface="Calibri"/>
                <a:cs typeface="Calibri"/>
              </a:rPr>
              <a:t>Let’s look at this part again. You need to multiply both the numerator and denominator by 4. </a:t>
            </a:r>
          </a:p>
          <a:p>
            <a:pPr marL="346075" lvl="1" indent="0">
              <a:spcBef>
                <a:spcPts val="1200"/>
              </a:spcBef>
              <a:buNone/>
            </a:pPr>
            <a:r>
              <a:rPr lang="en-US" altLang="en-US" sz="2000" i="1" dirty="0">
                <a:solidFill>
                  <a:schemeClr val="tx2"/>
                </a:solidFill>
                <a:latin typeface="Calibri"/>
                <a:cs typeface="Calibri"/>
              </a:rPr>
              <a:t>The numerator is 2. What’s 2 times 4? </a:t>
            </a:r>
            <a:r>
              <a:rPr lang="en-US" altLang="en-US" sz="2000" dirty="0">
                <a:solidFill>
                  <a:schemeClr val="tx2"/>
                </a:solidFill>
                <a:latin typeface="Calibri"/>
                <a:cs typeface="Calibri"/>
              </a:rPr>
              <a:t>(8)</a:t>
            </a:r>
            <a:r>
              <a:rPr lang="en-US" altLang="en-US" sz="2000" i="1" dirty="0">
                <a:solidFill>
                  <a:schemeClr val="tx2"/>
                </a:solidFill>
                <a:latin typeface="Calibri"/>
                <a:cs typeface="Calibri"/>
              </a:rPr>
              <a:t> Yes. 2 times 4 is 8. Write 8 here. </a:t>
            </a:r>
          </a:p>
          <a:p>
            <a:pPr marL="346075" lvl="1" indent="0">
              <a:spcBef>
                <a:spcPts val="1200"/>
              </a:spcBef>
              <a:buNone/>
            </a:pPr>
            <a:r>
              <a:rPr lang="en-US" altLang="en-US" sz="2000" i="1" dirty="0">
                <a:solidFill>
                  <a:schemeClr val="tx2"/>
                </a:solidFill>
                <a:latin typeface="Calibri"/>
                <a:cs typeface="Calibri"/>
              </a:rPr>
              <a:t>The denominator is 5. What’s 5 times 4? </a:t>
            </a:r>
            <a:r>
              <a:rPr lang="en-US" altLang="en-US" sz="2000" dirty="0">
                <a:solidFill>
                  <a:schemeClr val="tx2"/>
                </a:solidFill>
                <a:latin typeface="Calibri"/>
                <a:cs typeface="Calibri"/>
              </a:rPr>
              <a:t>(20)</a:t>
            </a:r>
            <a:r>
              <a:rPr lang="en-US" altLang="en-US" sz="2000" i="1" dirty="0">
                <a:solidFill>
                  <a:schemeClr val="tx2"/>
                </a:solidFill>
                <a:latin typeface="Calibri"/>
                <a:cs typeface="Calibri"/>
              </a:rPr>
              <a:t> Yes. 5 times 4 is 20. Write 20 here</a:t>
            </a:r>
            <a:r>
              <a:rPr lang="en-US" altLang="en-US" sz="2000" i="1" dirty="0" smtClean="0">
                <a:solidFill>
                  <a:schemeClr val="tx2"/>
                </a:solidFill>
                <a:latin typeface="Calibri"/>
                <a:cs typeface="Calibri"/>
              </a:rPr>
              <a:t>.</a:t>
            </a:r>
            <a:endParaRPr lang="en-US" altLang="en-US" sz="2000" dirty="0">
              <a:solidFill>
                <a:schemeClr val="tx1"/>
              </a:solidFill>
              <a:latin typeface="Calibri"/>
              <a:cs typeface="Calibri"/>
            </a:endParaRPr>
          </a:p>
        </p:txBody>
      </p:sp>
      <p:pic>
        <p:nvPicPr>
          <p:cNvPr id="158725" name="Picture 16" descr="Teacher-clipart-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9195" y="332656"/>
            <a:ext cx="1008410" cy="100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92</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11073658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a:latin typeface="Calibri"/>
                <a:cs typeface="Calibri"/>
              </a:rPr>
              <a:t>Fading </a:t>
            </a:r>
            <a:r>
              <a:rPr lang="en-US" dirty="0" smtClean="0">
                <a:latin typeface="Calibri"/>
                <a:cs typeface="Calibri"/>
              </a:rPr>
              <a:t>Support</a:t>
            </a:r>
            <a:endParaRPr lang="en-US" dirty="0">
              <a:latin typeface="Calibri"/>
              <a:cs typeface="Calibri"/>
            </a:endParaRPr>
          </a:p>
        </p:txBody>
      </p:sp>
      <p:sp>
        <p:nvSpPr>
          <p:cNvPr id="2" name="Content Placeholder 1"/>
          <p:cNvSpPr>
            <a:spLocks noGrp="1"/>
          </p:cNvSpPr>
          <p:nvPr>
            <p:ph idx="1"/>
          </p:nvPr>
        </p:nvSpPr>
        <p:spPr/>
        <p:txBody>
          <a:bodyPr/>
          <a:lstStyle/>
          <a:p>
            <a:pPr marL="0" indent="0">
              <a:buNone/>
              <a:defRPr/>
            </a:pPr>
            <a:r>
              <a:rPr lang="en-US" dirty="0" smtClean="0">
                <a:solidFill>
                  <a:srgbClr val="0070C0"/>
                </a:solidFill>
                <a:latin typeface="Calibri"/>
                <a:cs typeface="Calibri"/>
              </a:rPr>
              <a:t>Begin </a:t>
            </a:r>
            <a:r>
              <a:rPr lang="en-US" b="1" dirty="0" smtClean="0">
                <a:solidFill>
                  <a:srgbClr val="0070C0"/>
                </a:solidFill>
                <a:latin typeface="Calibri"/>
                <a:cs typeface="Calibri"/>
              </a:rPr>
              <a:t>fading support</a:t>
            </a:r>
            <a:r>
              <a:rPr lang="en-US" dirty="0" smtClean="0">
                <a:solidFill>
                  <a:srgbClr val="0070C0"/>
                </a:solidFill>
                <a:latin typeface="Calibri"/>
                <a:cs typeface="Calibri"/>
              </a:rPr>
              <a:t> as the student becomes more confident and proficient with a skill.</a:t>
            </a:r>
          </a:p>
          <a:p>
            <a:pPr marL="344488" indent="0">
              <a:spcBef>
                <a:spcPts val="1800"/>
              </a:spcBef>
              <a:buNone/>
            </a:pPr>
            <a:r>
              <a:rPr lang="en-US" altLang="en-US" sz="2000" i="1" dirty="0">
                <a:solidFill>
                  <a:schemeClr val="tx2"/>
                </a:solidFill>
                <a:latin typeface="Calibri"/>
                <a:cs typeface="Calibri"/>
              </a:rPr>
              <a:t>Remember to multiply by the denominator of the second fraction. Go ahead and try it on your own</a:t>
            </a:r>
            <a:r>
              <a:rPr lang="en-US" altLang="en-US" sz="2000" i="1" dirty="0" smtClean="0">
                <a:solidFill>
                  <a:schemeClr val="tx2"/>
                </a:solidFill>
                <a:latin typeface="Calibri"/>
                <a:cs typeface="Calibri"/>
              </a:rPr>
              <a:t>.</a:t>
            </a:r>
            <a:endParaRPr lang="en-US" altLang="en-US" sz="2000" i="1" dirty="0">
              <a:solidFill>
                <a:schemeClr val="tx2"/>
              </a:solidFill>
              <a:latin typeface="Calibri"/>
              <a:cs typeface="Calibri"/>
            </a:endParaRPr>
          </a:p>
        </p:txBody>
      </p:sp>
      <p:pic>
        <p:nvPicPr>
          <p:cNvPr id="159749" name="Picture 14" descr="teacher clip art 8 240x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590" y="404062"/>
            <a:ext cx="998710" cy="86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93</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371161498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smtClean="0">
                <a:latin typeface="Calibri"/>
                <a:cs typeface="Calibri"/>
              </a:rPr>
              <a:t>Fluency</a:t>
            </a:r>
            <a:endParaRPr lang="en-US" dirty="0">
              <a:latin typeface="Calibri"/>
              <a:cs typeface="Calibri"/>
            </a:endParaRPr>
          </a:p>
        </p:txBody>
      </p:sp>
      <p:sp>
        <p:nvSpPr>
          <p:cNvPr id="2" name="Content Placeholder 1"/>
          <p:cNvSpPr>
            <a:spLocks noGrp="1"/>
          </p:cNvSpPr>
          <p:nvPr>
            <p:ph idx="1"/>
          </p:nvPr>
        </p:nvSpPr>
        <p:spPr/>
        <p:txBody>
          <a:bodyPr/>
          <a:lstStyle/>
          <a:p>
            <a:pPr marL="0" indent="0">
              <a:buNone/>
              <a:defRPr/>
            </a:pPr>
            <a:r>
              <a:rPr lang="en-US" dirty="0" smtClean="0">
                <a:solidFill>
                  <a:srgbClr val="0070C0"/>
                </a:solidFill>
                <a:latin typeface="Calibri"/>
                <a:cs typeface="Calibri"/>
              </a:rPr>
              <a:t>Provide opportunities to build </a:t>
            </a:r>
            <a:r>
              <a:rPr lang="en-US" b="1" dirty="0" smtClean="0">
                <a:solidFill>
                  <a:srgbClr val="0070C0"/>
                </a:solidFill>
                <a:latin typeface="Calibri"/>
                <a:cs typeface="Calibri"/>
              </a:rPr>
              <a:t>fluency</a:t>
            </a:r>
            <a:r>
              <a:rPr lang="en-US" dirty="0" smtClean="0">
                <a:solidFill>
                  <a:srgbClr val="0070C0"/>
                </a:solidFill>
                <a:latin typeface="Calibri"/>
                <a:cs typeface="Calibri"/>
              </a:rPr>
              <a:t> with a skill.</a:t>
            </a:r>
          </a:p>
          <a:p>
            <a:pPr marL="344488" indent="0">
              <a:spcBef>
                <a:spcPts val="1800"/>
              </a:spcBef>
              <a:buNone/>
              <a:defRPr/>
            </a:pPr>
            <a:r>
              <a:rPr lang="en-US" altLang="en-US" sz="2000" i="1" dirty="0">
                <a:solidFill>
                  <a:schemeClr val="tx2"/>
                </a:solidFill>
                <a:latin typeface="Calibri"/>
                <a:cs typeface="Calibri"/>
              </a:rPr>
              <a:t>Let’s practice our multiplication facts so that finding common denominators is quick and easy</a:t>
            </a:r>
            <a:r>
              <a:rPr lang="en-US" altLang="en-US" sz="2000" i="1" dirty="0" smtClean="0">
                <a:solidFill>
                  <a:schemeClr val="tx2"/>
                </a:solidFill>
                <a:latin typeface="Calibri"/>
                <a:cs typeface="Calibri"/>
              </a:rPr>
              <a:t>.</a:t>
            </a:r>
            <a:endParaRPr lang="en-US" altLang="en-US" sz="2000" i="1" dirty="0">
              <a:solidFill>
                <a:schemeClr val="tx2"/>
              </a:solidFill>
              <a:latin typeface="Calibri"/>
              <a:cs typeface="Calibri"/>
            </a:endParaRPr>
          </a:p>
        </p:txBody>
      </p:sp>
      <p:pic>
        <p:nvPicPr>
          <p:cNvPr id="160773" name="Picture 16" descr="Teacher-clipart-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332656"/>
            <a:ext cx="1008112"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94</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8" name="TextBox 7"/>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160502348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a:latin typeface="Calibri"/>
                <a:cs typeface="Calibri"/>
              </a:rPr>
              <a:t>Move On</a:t>
            </a:r>
          </a:p>
        </p:txBody>
      </p:sp>
      <p:sp>
        <p:nvSpPr>
          <p:cNvPr id="2" name="Content Placeholder 1"/>
          <p:cNvSpPr>
            <a:spLocks noGrp="1"/>
          </p:cNvSpPr>
          <p:nvPr>
            <p:ph idx="1"/>
          </p:nvPr>
        </p:nvSpPr>
        <p:spPr/>
        <p:txBody>
          <a:bodyPr/>
          <a:lstStyle/>
          <a:p>
            <a:pPr marL="0" indent="0">
              <a:buNone/>
              <a:defRPr/>
            </a:pPr>
            <a:r>
              <a:rPr lang="en-US" dirty="0" smtClean="0">
                <a:solidFill>
                  <a:srgbClr val="0070C0"/>
                </a:solidFill>
                <a:latin typeface="Calibri"/>
                <a:cs typeface="Calibri"/>
              </a:rPr>
              <a:t>When the student demonstrates proficiency with a task, it is time for the teacher to </a:t>
            </a:r>
            <a:r>
              <a:rPr lang="en-US" b="1" dirty="0" smtClean="0">
                <a:solidFill>
                  <a:srgbClr val="0070C0"/>
                </a:solidFill>
                <a:latin typeface="Calibri"/>
                <a:cs typeface="Calibri"/>
              </a:rPr>
              <a:t>move on.</a:t>
            </a:r>
          </a:p>
          <a:p>
            <a:pPr marL="344488" indent="0">
              <a:spcBef>
                <a:spcPts val="1800"/>
              </a:spcBef>
              <a:buNone/>
            </a:pPr>
            <a:r>
              <a:rPr lang="en-US" altLang="en-US" sz="2000" i="1" dirty="0">
                <a:solidFill>
                  <a:schemeClr val="tx2"/>
                </a:solidFill>
                <a:latin typeface="Calibri"/>
                <a:cs typeface="Calibri"/>
              </a:rPr>
              <a:t>You’ve learned how to add and subtract fractions with unlike denominators, so now let’s learn how to multiply fractions</a:t>
            </a:r>
            <a:r>
              <a:rPr lang="en-US" altLang="en-US" sz="2000" i="1" dirty="0" smtClean="0">
                <a:solidFill>
                  <a:schemeClr val="tx2"/>
                </a:solidFill>
                <a:latin typeface="Calibri"/>
                <a:cs typeface="Calibri"/>
              </a:rPr>
              <a:t>.</a:t>
            </a:r>
            <a:endParaRPr lang="en-US" altLang="en-US" sz="2000" i="1" dirty="0">
              <a:solidFill>
                <a:schemeClr val="tx2"/>
              </a:solidFill>
              <a:latin typeface="Calibri"/>
              <a:cs typeface="Calibri"/>
            </a:endParaRPr>
          </a:p>
        </p:txBody>
      </p:sp>
      <p:pic>
        <p:nvPicPr>
          <p:cNvPr id="161797" name="Picture 14" descr="teacher clip art 8 240x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1160" y="352389"/>
            <a:ext cx="1141560" cy="98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4149080"/>
            <a:ext cx="2139950" cy="214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95</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9" name="TextBox 8"/>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412972138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98451"/>
            <a:ext cx="4650333" cy="493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96</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6" name="TextBox 5"/>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278367105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8714" y="176932"/>
            <a:ext cx="2751137"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2228" y="2036202"/>
            <a:ext cx="5044108" cy="325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97</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3308576306"/>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65562" y="260648"/>
            <a:ext cx="270192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8041" y="2000251"/>
            <a:ext cx="5896966" cy="321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98</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527157671"/>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7818" y="2014538"/>
            <a:ext cx="5911700" cy="326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68737" y="260648"/>
            <a:ext cx="2709862"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6553200" y="6400799"/>
            <a:ext cx="1600200" cy="320675"/>
          </a:xfrm>
          <a:prstGeom prst="rect">
            <a:avLst/>
          </a:prstGeom>
        </p:spPr>
        <p:txBody>
          <a:bodyPr vert="horz" wrap="square" lIns="91440" tIns="45720" rIns="91440" bIns="45720" numCol="1" anchor="t" anchorCtr="0" compatLnSpc="1">
            <a:prstTxWarp prst="textNoShape">
              <a:avLst/>
            </a:prstTxWarp>
          </a:bodyPr>
          <a:lstStyle>
            <a:defPPr>
              <a:defRPr lang="es-E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fld id="{6A88DF38-5C3F-4C19-97BF-B23D7AA0F230}" type="slidenum">
              <a:rPr lang="es-ES" b="1" smtClean="0">
                <a:solidFill>
                  <a:srgbClr val="0367B3"/>
                </a:solidFill>
                <a:effectLst>
                  <a:outerShdw blurRad="38100" dist="38100" dir="2700000" algn="tl">
                    <a:srgbClr val="000000">
                      <a:alpha val="43137"/>
                    </a:srgbClr>
                  </a:outerShdw>
                </a:effectLst>
                <a:latin typeface="+mj-lt"/>
              </a:rPr>
              <a:pPr algn="r"/>
              <a:t>99</a:t>
            </a:fld>
            <a:endParaRPr lang="es-ES" b="1" dirty="0" smtClean="0">
              <a:solidFill>
                <a:srgbClr val="0367B3"/>
              </a:solidFill>
              <a:effectLst>
                <a:outerShdw blurRad="38100" dist="38100" dir="2700000" algn="tl">
                  <a:srgbClr val="000000">
                    <a:alpha val="43137"/>
                  </a:srgbClr>
                </a:outerShdw>
              </a:effectLst>
              <a:latin typeface="+mj-lt"/>
            </a:endParaRPr>
          </a:p>
        </p:txBody>
      </p:sp>
      <p:sp>
        <p:nvSpPr>
          <p:cNvPr id="7" name="TextBox 6"/>
          <p:cNvSpPr txBox="1"/>
          <p:nvPr/>
        </p:nvSpPr>
        <p:spPr>
          <a:xfrm>
            <a:off x="1428327" y="6324600"/>
            <a:ext cx="3261605" cy="461665"/>
          </a:xfrm>
          <a:prstGeom prst="rect">
            <a:avLst/>
          </a:prstGeom>
          <a:noFill/>
        </p:spPr>
        <p:txBody>
          <a:bodyPr wrap="none" rtlCol="0">
            <a:spAutoFit/>
          </a:bodyPr>
          <a:lstStyle/>
          <a:p>
            <a:r>
              <a:rPr lang="en-US" sz="1200" dirty="0" smtClean="0">
                <a:solidFill>
                  <a:srgbClr val="000000"/>
                </a:solidFill>
                <a:latin typeface="Calibri"/>
                <a:cs typeface="Calibri"/>
              </a:rPr>
              <a:t>National Center on Intensive Intervention, 2013 </a:t>
            </a:r>
            <a:br>
              <a:rPr lang="en-US" sz="1200" dirty="0" smtClean="0">
                <a:solidFill>
                  <a:srgbClr val="000000"/>
                </a:solidFill>
                <a:latin typeface="Calibri"/>
                <a:cs typeface="Calibri"/>
              </a:rPr>
            </a:br>
            <a:endParaRPr lang="en-US" sz="1200" dirty="0">
              <a:solidFill>
                <a:srgbClr val="000000"/>
              </a:solidFill>
              <a:latin typeface="Calibri"/>
              <a:cs typeface="Calibri"/>
            </a:endParaRPr>
          </a:p>
        </p:txBody>
      </p:sp>
    </p:spTree>
    <p:extLst>
      <p:ext uri="{BB962C8B-B14F-4D97-AF65-F5344CB8AC3E}">
        <p14:creationId xmlns:p14="http://schemas.microsoft.com/office/powerpoint/2010/main" val="339834927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iseño predeterminado">
  <a:themeElements>
    <a:clrScheme name="Custom 2">
      <a:dk1>
        <a:srgbClr val="0367B3"/>
      </a:dk1>
      <a:lt1>
        <a:srgbClr val="FFFFFF"/>
      </a:lt1>
      <a:dk2>
        <a:srgbClr val="0362B1"/>
      </a:dk2>
      <a:lt2>
        <a:srgbClr val="808080"/>
      </a:lt2>
      <a:accent1>
        <a:srgbClr val="BBE0E3"/>
      </a:accent1>
      <a:accent2>
        <a:srgbClr val="0066B2"/>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Basic">
  <a:themeElements>
    <a:clrScheme name="AIR Corporate">
      <a:dk1>
        <a:srgbClr val="000000"/>
      </a:dk1>
      <a:lt1>
        <a:srgbClr val="FFFFFF"/>
      </a:lt1>
      <a:dk2>
        <a:srgbClr val="4E76A0"/>
      </a:dk2>
      <a:lt2>
        <a:srgbClr val="FFFFFF"/>
      </a:lt2>
      <a:accent1>
        <a:srgbClr val="48709F"/>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Basic">
  <a:themeElements>
    <a:clrScheme name="AIR Corporate">
      <a:dk1>
        <a:srgbClr val="000000"/>
      </a:dk1>
      <a:lt1>
        <a:srgbClr val="FFFFFF"/>
      </a:lt1>
      <a:dk2>
        <a:srgbClr val="4E76A0"/>
      </a:dk2>
      <a:lt2>
        <a:srgbClr val="FFFFFF"/>
      </a:lt2>
      <a:accent1>
        <a:srgbClr val="48709F"/>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iseño predeterminado">
  <a:themeElements>
    <a:clrScheme name="Custom 2">
      <a:dk1>
        <a:srgbClr val="0367B3"/>
      </a:dk1>
      <a:lt1>
        <a:srgbClr val="FFFFFF"/>
      </a:lt1>
      <a:dk2>
        <a:srgbClr val="0362B1"/>
      </a:dk2>
      <a:lt2>
        <a:srgbClr val="808080"/>
      </a:lt2>
      <a:accent1>
        <a:srgbClr val="BBE0E3"/>
      </a:accent1>
      <a:accent2>
        <a:srgbClr val="0066B2"/>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iseño predeterminado">
  <a:themeElements>
    <a:clrScheme name="Custom 2">
      <a:dk1>
        <a:srgbClr val="0367B3"/>
      </a:dk1>
      <a:lt1>
        <a:srgbClr val="FFFFFF"/>
      </a:lt1>
      <a:dk2>
        <a:srgbClr val="0362B1"/>
      </a:dk2>
      <a:lt2>
        <a:srgbClr val="808080"/>
      </a:lt2>
      <a:accent1>
        <a:srgbClr val="BBE0E3"/>
      </a:accent1>
      <a:accent2>
        <a:srgbClr val="0066B2"/>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19439</TotalTime>
  <Words>13199</Words>
  <Application>Microsoft Macintosh PowerPoint</Application>
  <PresentationFormat>On-screen Show (4:3)</PresentationFormat>
  <Paragraphs>1248</Paragraphs>
  <Slides>118</Slides>
  <Notes>118</Notes>
  <HiddenSlides>0</HiddenSlides>
  <MMClips>0</MMClips>
  <ScaleCrop>false</ScaleCrop>
  <HeadingPairs>
    <vt:vector size="4" baseType="variant">
      <vt:variant>
        <vt:lpstr>Theme</vt:lpstr>
      </vt:variant>
      <vt:variant>
        <vt:i4>5</vt:i4>
      </vt:variant>
      <vt:variant>
        <vt:lpstr>Slide Titles</vt:lpstr>
      </vt:variant>
      <vt:variant>
        <vt:i4>118</vt:i4>
      </vt:variant>
    </vt:vector>
  </HeadingPairs>
  <TitlesOfParts>
    <vt:vector size="123" baseType="lpstr">
      <vt:lpstr>Diseño predeterminado</vt:lpstr>
      <vt:lpstr>4_Basic</vt:lpstr>
      <vt:lpstr>11_Basic</vt:lpstr>
      <vt:lpstr>1_Diseño predeterminado</vt:lpstr>
      <vt:lpstr>2_Diseño predeterminado</vt:lpstr>
      <vt:lpstr>PowerPoint Presentation</vt:lpstr>
      <vt:lpstr>Collaboration for Effective Educator Development, Accountability, and Reform (CEEDAR)</vt:lpstr>
      <vt:lpstr>Disclaimer </vt:lpstr>
      <vt:lpstr>Note</vt:lpstr>
      <vt:lpstr>Essential Questions: Part 4—Intensive Math Interventions</vt:lpstr>
      <vt:lpstr>PowerPoint Presentation</vt:lpstr>
      <vt:lpstr>Introductory Activity </vt:lpstr>
      <vt:lpstr>What Are Intensive Math Interventions?</vt:lpstr>
      <vt:lpstr>Multi-Level Prevention System</vt:lpstr>
      <vt:lpstr>Continuum of  Instructional Support</vt:lpstr>
      <vt:lpstr>What Intensive Intervention . . .  </vt:lpstr>
      <vt:lpstr>Why Do We Need  Intensive Intervention? </vt:lpstr>
      <vt:lpstr>Why Do We Need  Intensive Intervention? </vt:lpstr>
      <vt:lpstr>Intensive-Level Setting</vt:lpstr>
      <vt:lpstr>Intensive-Level  Instruction Is . . .</vt:lpstr>
      <vt:lpstr>Distinction Between Supplemental and Intensive Intervention</vt:lpstr>
      <vt:lpstr>PowerPoint Presentation</vt:lpstr>
      <vt:lpstr>Our Approach to Intensive Intervention</vt:lpstr>
      <vt:lpstr>Who Needs DBI?</vt:lpstr>
      <vt:lpstr>DBI Assumptions </vt:lpstr>
      <vt:lpstr>DBI Assumptions </vt:lpstr>
      <vt:lpstr>Is DBI the Same as RtI or Special Education?</vt:lpstr>
      <vt:lpstr>When Do I Refer a Student for Special Education Services?</vt:lpstr>
      <vt:lpstr>PowerPoint Presentation</vt:lpstr>
      <vt:lpstr>PowerPoint Presentation</vt:lpstr>
      <vt:lpstr>Five DBI Steps</vt:lpstr>
      <vt:lpstr>PowerPoint Presentation</vt:lpstr>
      <vt:lpstr>Implement the Secondary Intervention With Greater Intensity</vt:lpstr>
      <vt:lpstr>Intense Math Interventions</vt:lpstr>
      <vt:lpstr>Ways to Increase Intensity</vt:lpstr>
      <vt:lpstr>Categories of Practice for Organizing and Planning Intensive Intervention </vt:lpstr>
      <vt:lpstr>Practice 1:  Change Dosage or Time</vt:lpstr>
      <vt:lpstr>Why Should I Change Intervention Time?</vt:lpstr>
      <vt:lpstr>What Is the Suggested Duration of Intensive Intervention?</vt:lpstr>
      <vt:lpstr>What Is the Suggested Length and Frequency of Intensive Intervention?</vt:lpstr>
      <vt:lpstr>PowerPoint Presentation</vt:lpstr>
      <vt:lpstr>Strategies for Adding Intervention Time</vt:lpstr>
      <vt:lpstr>PowerPoint Presentation</vt:lpstr>
      <vt:lpstr>Practice 2: Change the Learning Environment to Promote Attention and Engagement </vt:lpstr>
      <vt:lpstr>What Is the Ideal Group Size for Providing Intervention?</vt:lpstr>
      <vt:lpstr>Why Small,  Homogeneous Groups?</vt:lpstr>
      <vt:lpstr>Students With Disabilities</vt:lpstr>
      <vt:lpstr> Practice 3: Use Cognitive  Processing Strategies </vt:lpstr>
      <vt:lpstr>Teach Strategies for Taking Notes and Organizing Information</vt:lpstr>
      <vt:lpstr>Present Information Using More Than One Modality </vt:lpstr>
      <vt:lpstr>Review Prior Learning Before Presenting New Information </vt:lpstr>
      <vt:lpstr>Practice 4: Modifying Delivery of Instruction </vt:lpstr>
      <vt:lpstr>PowerPoint Presentation</vt:lpstr>
      <vt:lpstr>2. Systematic Instruction</vt:lpstr>
      <vt:lpstr>3. Explicit Instruction</vt:lpstr>
      <vt:lpstr>Components of Explicit Instruction</vt:lpstr>
      <vt:lpstr>How Can I Make Instruction More Explicit and Systematic?</vt:lpstr>
      <vt:lpstr>Modeling Think-Aloud Strategies </vt:lpstr>
      <vt:lpstr>4. Using Precise, Simple, and Replicable Language</vt:lpstr>
      <vt:lpstr>5. &amp; 6. Provide Frequent Opportunities for Student Practice With Feedback</vt:lpstr>
      <vt:lpstr>PowerPoint Presentation</vt:lpstr>
      <vt:lpstr>PowerPoint Presentation</vt:lpstr>
      <vt:lpstr>7. Provide Opportunities for Practice, Development of Fluency, and Review</vt:lpstr>
      <vt:lpstr>Check</vt:lpstr>
      <vt:lpstr>PowerPoint Presentation</vt:lpstr>
      <vt:lpstr>Progress Monitoring</vt:lpstr>
      <vt:lpstr>Where Does Progress Monitoring Fit In?</vt:lpstr>
      <vt:lpstr>Why Implement  Progress Monitoring?</vt:lpstr>
      <vt:lpstr>Progress Monitoring</vt:lpstr>
      <vt:lpstr>Monitoring  English Language Learners</vt:lpstr>
      <vt:lpstr>Monitoring  English Language Learners</vt:lpstr>
      <vt:lpstr>Monitoring  English Language Learners</vt:lpstr>
      <vt:lpstr> True Peers  </vt:lpstr>
      <vt:lpstr>Types of Assessment</vt:lpstr>
      <vt:lpstr>Formative or Summative?</vt:lpstr>
      <vt:lpstr>Steps for Using  Progress-Monitoring Data </vt:lpstr>
      <vt:lpstr>In Summary</vt:lpstr>
      <vt:lpstr>PowerPoint Presentation</vt:lpstr>
      <vt:lpstr>Types of Assessment</vt:lpstr>
      <vt:lpstr>Diagnostic Assessment</vt:lpstr>
      <vt:lpstr>PowerPoint Presentation</vt:lpstr>
      <vt:lpstr>Adaptation Connection</vt:lpstr>
      <vt:lpstr>Adaptation in the Classroom</vt:lpstr>
      <vt:lpstr>How CCSS-M Aligns With MTSS</vt:lpstr>
      <vt:lpstr>Principles for  Intensive Intervention</vt:lpstr>
      <vt:lpstr>RtI Math Video Clip</vt:lpstr>
      <vt:lpstr>PowerPoint Presentation</vt:lpstr>
      <vt:lpstr>PowerPoint Presentation</vt:lpstr>
      <vt:lpstr>Smaller Steps</vt:lpstr>
      <vt:lpstr>Precise Language</vt:lpstr>
      <vt:lpstr>Repeat Language</vt:lpstr>
      <vt:lpstr>Student Explains</vt:lpstr>
      <vt:lpstr>Modeling</vt:lpstr>
      <vt:lpstr>Manipulatives</vt:lpstr>
      <vt:lpstr>Worked Examples</vt:lpstr>
      <vt:lpstr>Repeated Practice</vt:lpstr>
      <vt:lpstr>Error Correction</vt:lpstr>
      <vt:lpstr>Fading Support</vt:lpstr>
      <vt:lpstr>Fluency</vt:lpstr>
      <vt:lpstr>Move On</vt:lpstr>
      <vt:lpstr>PowerPoint Presentation</vt:lpstr>
      <vt:lpstr>PowerPoint Presentation</vt:lpstr>
      <vt:lpstr>PowerPoint Presentation</vt:lpstr>
      <vt:lpstr>PowerPoint Presentation</vt:lpstr>
      <vt:lpstr>PowerPoint Presentation</vt:lpstr>
      <vt:lpstr>Intensive-Level  Decision Making </vt:lpstr>
      <vt:lpstr>To Move or Not to Move?</vt:lpstr>
      <vt:lpstr>PowerPoint Presentation</vt:lpstr>
      <vt:lpstr>Intensive Level</vt:lpstr>
      <vt:lpstr>Data-Based  Decision Making</vt:lpstr>
      <vt:lpstr>Meet Ethan Bear Lake Elementary</vt:lpstr>
      <vt:lpstr>Bear Lake Elementary: Ethan</vt:lpstr>
      <vt:lpstr>Bear Lake Elementary: Ethan </vt:lpstr>
      <vt:lpstr>Bear Lake Elementary: Ethan </vt:lpstr>
      <vt:lpstr>Bear Lake Elementary: Ethan </vt:lpstr>
      <vt:lpstr>Bear Lake Elementary: Ethan </vt:lpstr>
      <vt:lpstr>Bear Lake Elementary: Ethan </vt:lpstr>
      <vt:lpstr>Bear Lake Elementary: Ethan </vt:lpstr>
      <vt:lpstr>Bear Lake Elementary: Ethan </vt:lpstr>
      <vt:lpstr>Closure Activity </vt:lpstr>
      <vt:lpstr>Resources to Locate  Intense Interventions</vt:lpstr>
      <vt:lpstr>NCII Resources </vt:lpstr>
      <vt:lpstr>Tools Charts</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Luke Markley</cp:lastModifiedBy>
  <cp:revision>1483</cp:revision>
  <cp:lastPrinted>2014-07-07T16:25:02Z</cp:lastPrinted>
  <dcterms:created xsi:type="dcterms:W3CDTF">2010-05-23T14:28:12Z</dcterms:created>
  <dcterms:modified xsi:type="dcterms:W3CDTF">2015-09-25T14:20:16Z</dcterms:modified>
</cp:coreProperties>
</file>