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mov" ContentType="audi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5" r:id="rId1"/>
    <p:sldMasterId id="2147483667" r:id="rId2"/>
  </p:sldMasterIdLst>
  <p:notesMasterIdLst>
    <p:notesMasterId r:id="rId120"/>
  </p:notesMasterIdLst>
  <p:handoutMasterIdLst>
    <p:handoutMasterId r:id="rId121"/>
  </p:handoutMasterIdLst>
  <p:sldIdLst>
    <p:sldId id="306" r:id="rId3"/>
    <p:sldId id="257" r:id="rId4"/>
    <p:sldId id="319" r:id="rId5"/>
    <p:sldId id="260" r:id="rId6"/>
    <p:sldId id="256" r:id="rId7"/>
    <p:sldId id="258" r:id="rId8"/>
    <p:sldId id="259" r:id="rId9"/>
    <p:sldId id="261" r:id="rId10"/>
    <p:sldId id="262" r:id="rId11"/>
    <p:sldId id="263" r:id="rId12"/>
    <p:sldId id="315" r:id="rId13"/>
    <p:sldId id="264" r:id="rId14"/>
    <p:sldId id="265" r:id="rId15"/>
    <p:sldId id="311" r:id="rId16"/>
    <p:sldId id="312" r:id="rId17"/>
    <p:sldId id="325" r:id="rId18"/>
    <p:sldId id="343" r:id="rId19"/>
    <p:sldId id="314" r:id="rId20"/>
    <p:sldId id="266" r:id="rId21"/>
    <p:sldId id="267" r:id="rId22"/>
    <p:sldId id="307" r:id="rId23"/>
    <p:sldId id="309" r:id="rId24"/>
    <p:sldId id="418" r:id="rId25"/>
    <p:sldId id="419" r:id="rId26"/>
    <p:sldId id="420" r:id="rId27"/>
    <p:sldId id="268" r:id="rId28"/>
    <p:sldId id="318" r:id="rId29"/>
    <p:sldId id="317" r:id="rId30"/>
    <p:sldId id="320" r:id="rId31"/>
    <p:sldId id="310" r:id="rId32"/>
    <p:sldId id="269" r:id="rId33"/>
    <p:sldId id="270" r:id="rId34"/>
    <p:sldId id="347" r:id="rId35"/>
    <p:sldId id="344" r:id="rId36"/>
    <p:sldId id="271" r:id="rId37"/>
    <p:sldId id="272" r:id="rId38"/>
    <p:sldId id="273" r:id="rId39"/>
    <p:sldId id="274" r:id="rId40"/>
    <p:sldId id="275" r:id="rId41"/>
    <p:sldId id="276" r:id="rId42"/>
    <p:sldId id="277" r:id="rId43"/>
    <p:sldId id="308" r:id="rId44"/>
    <p:sldId id="278" r:id="rId45"/>
    <p:sldId id="279" r:id="rId46"/>
    <p:sldId id="280" r:id="rId47"/>
    <p:sldId id="281" r:id="rId48"/>
    <p:sldId id="282" r:id="rId49"/>
    <p:sldId id="283" r:id="rId50"/>
    <p:sldId id="330" r:id="rId51"/>
    <p:sldId id="331" r:id="rId52"/>
    <p:sldId id="332" r:id="rId53"/>
    <p:sldId id="329" r:id="rId54"/>
    <p:sldId id="334" r:id="rId55"/>
    <p:sldId id="333" r:id="rId56"/>
    <p:sldId id="284" r:id="rId57"/>
    <p:sldId id="285" r:id="rId58"/>
    <p:sldId id="286" r:id="rId59"/>
    <p:sldId id="287" r:id="rId60"/>
    <p:sldId id="324" r:id="rId61"/>
    <p:sldId id="336" r:id="rId62"/>
    <p:sldId id="337" r:id="rId63"/>
    <p:sldId id="338" r:id="rId64"/>
    <p:sldId id="339" r:id="rId65"/>
    <p:sldId id="340" r:id="rId66"/>
    <p:sldId id="341" r:id="rId67"/>
    <p:sldId id="342" r:id="rId68"/>
    <p:sldId id="288" r:id="rId69"/>
    <p:sldId id="327" r:id="rId70"/>
    <p:sldId id="316" r:id="rId71"/>
    <p:sldId id="289" r:id="rId72"/>
    <p:sldId id="322" r:id="rId73"/>
    <p:sldId id="326" r:id="rId74"/>
    <p:sldId id="291" r:id="rId75"/>
    <p:sldId id="293" r:id="rId76"/>
    <p:sldId id="294" r:id="rId77"/>
    <p:sldId id="295" r:id="rId78"/>
    <p:sldId id="296" r:id="rId79"/>
    <p:sldId id="345" r:id="rId80"/>
    <p:sldId id="297" r:id="rId81"/>
    <p:sldId id="346" r:id="rId82"/>
    <p:sldId id="323" r:id="rId83"/>
    <p:sldId id="301" r:id="rId84"/>
    <p:sldId id="302" r:id="rId85"/>
    <p:sldId id="303" r:id="rId86"/>
    <p:sldId id="348" r:id="rId87"/>
    <p:sldId id="403" r:id="rId88"/>
    <p:sldId id="404" r:id="rId89"/>
    <p:sldId id="405" r:id="rId90"/>
    <p:sldId id="406" r:id="rId91"/>
    <p:sldId id="407" r:id="rId92"/>
    <p:sldId id="408" r:id="rId93"/>
    <p:sldId id="409" r:id="rId94"/>
    <p:sldId id="410" r:id="rId95"/>
    <p:sldId id="411" r:id="rId96"/>
    <p:sldId id="412" r:id="rId97"/>
    <p:sldId id="413" r:id="rId98"/>
    <p:sldId id="414" r:id="rId99"/>
    <p:sldId id="415" r:id="rId100"/>
    <p:sldId id="416" r:id="rId101"/>
    <p:sldId id="417" r:id="rId102"/>
    <p:sldId id="388" r:id="rId103"/>
    <p:sldId id="369" r:id="rId104"/>
    <p:sldId id="389" r:id="rId105"/>
    <p:sldId id="390" r:id="rId106"/>
    <p:sldId id="391" r:id="rId107"/>
    <p:sldId id="392" r:id="rId108"/>
    <p:sldId id="393" r:id="rId109"/>
    <p:sldId id="394" r:id="rId110"/>
    <p:sldId id="395" r:id="rId111"/>
    <p:sldId id="396" r:id="rId112"/>
    <p:sldId id="397" r:id="rId113"/>
    <p:sldId id="398" r:id="rId114"/>
    <p:sldId id="399" r:id="rId115"/>
    <p:sldId id="400" r:id="rId116"/>
    <p:sldId id="401" r:id="rId117"/>
    <p:sldId id="304" r:id="rId118"/>
    <p:sldId id="402" r:id="rId119"/>
  </p:sldIdLst>
  <p:sldSz cx="10691813" cy="7559675"/>
  <p:notesSz cx="7559675" cy="10691813"/>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xmlns="">
        <p15:guide id="1" orient="horz" pos="2381" userDrawn="1">
          <p15:clr>
            <a:srgbClr val="A4A3A4"/>
          </p15:clr>
        </p15:guide>
        <p15:guide id="2" pos="3344" userDrawn="1">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PA Style" initials="AP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13015" autoAdjust="0"/>
    <p:restoredTop sz="86226" autoAdjust="0"/>
  </p:normalViewPr>
  <p:slideViewPr>
    <p:cSldViewPr snapToGrid="0">
      <p:cViewPr>
        <p:scale>
          <a:sx n="66" d="100"/>
          <a:sy n="66" d="100"/>
        </p:scale>
        <p:origin x="-1736" y="-256"/>
      </p:cViewPr>
      <p:guideLst>
        <p:guide orient="horz" pos="2381"/>
        <p:guide pos="3344"/>
      </p:guideLst>
    </p:cSldViewPr>
  </p:slideViewPr>
  <p:outlineViewPr>
    <p:cViewPr>
      <p:scale>
        <a:sx n="33" d="100"/>
        <a:sy n="33" d="100"/>
      </p:scale>
      <p:origin x="0" y="-1275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1" d="100"/>
          <a:sy n="61" d="100"/>
        </p:scale>
        <p:origin x="-3152" y="-96"/>
      </p:cViewPr>
      <p:guideLst>
        <p:guide orient="horz" pos="3367"/>
        <p:guide pos="2381"/>
      </p:guideLst>
    </p:cSldViewPr>
  </p:notes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20" Type="http://schemas.openxmlformats.org/officeDocument/2006/relationships/notesMaster" Target="notesMasters/notesMaster1.xml"/><Relationship Id="rId121" Type="http://schemas.openxmlformats.org/officeDocument/2006/relationships/handoutMaster" Target="handoutMasters/handoutMaster1.xml"/><Relationship Id="rId122" Type="http://schemas.openxmlformats.org/officeDocument/2006/relationships/printerSettings" Target="printerSettings/printerSettings1.bin"/><Relationship Id="rId123" Type="http://schemas.openxmlformats.org/officeDocument/2006/relationships/commentAuthors" Target="commentAuthors.xml"/><Relationship Id="rId124" Type="http://schemas.openxmlformats.org/officeDocument/2006/relationships/presProps" Target="presProps.xml"/><Relationship Id="rId125" Type="http://schemas.openxmlformats.org/officeDocument/2006/relationships/viewProps" Target="viewProps.xml"/><Relationship Id="rId126" Type="http://schemas.openxmlformats.org/officeDocument/2006/relationships/theme" Target="theme/theme1.xml"/><Relationship Id="rId127"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101" Type="http://schemas.openxmlformats.org/officeDocument/2006/relationships/slide" Target="slides/slide99.xml"/><Relationship Id="rId102" Type="http://schemas.openxmlformats.org/officeDocument/2006/relationships/slide" Target="slides/slide100.xml"/><Relationship Id="rId103" Type="http://schemas.openxmlformats.org/officeDocument/2006/relationships/slide" Target="slides/slide101.xml"/><Relationship Id="rId104" Type="http://schemas.openxmlformats.org/officeDocument/2006/relationships/slide" Target="slides/slide102.xml"/><Relationship Id="rId105" Type="http://schemas.openxmlformats.org/officeDocument/2006/relationships/slide" Target="slides/slide103.xml"/><Relationship Id="rId106" Type="http://schemas.openxmlformats.org/officeDocument/2006/relationships/slide" Target="slides/slide104.xml"/><Relationship Id="rId107" Type="http://schemas.openxmlformats.org/officeDocument/2006/relationships/slide" Target="slides/slide105.xml"/><Relationship Id="rId108" Type="http://schemas.openxmlformats.org/officeDocument/2006/relationships/slide" Target="slides/slide106.xml"/><Relationship Id="rId109" Type="http://schemas.openxmlformats.org/officeDocument/2006/relationships/slide" Target="slides/slide107.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00" Type="http://schemas.openxmlformats.org/officeDocument/2006/relationships/slide" Target="slides/slide98.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110" Type="http://schemas.openxmlformats.org/officeDocument/2006/relationships/slide" Target="slides/slide108.xml"/><Relationship Id="rId111" Type="http://schemas.openxmlformats.org/officeDocument/2006/relationships/slide" Target="slides/slide109.xml"/><Relationship Id="rId112" Type="http://schemas.openxmlformats.org/officeDocument/2006/relationships/slide" Target="slides/slide110.xml"/><Relationship Id="rId113" Type="http://schemas.openxmlformats.org/officeDocument/2006/relationships/slide" Target="slides/slide111.xml"/><Relationship Id="rId114" Type="http://schemas.openxmlformats.org/officeDocument/2006/relationships/slide" Target="slides/slide112.xml"/><Relationship Id="rId115" Type="http://schemas.openxmlformats.org/officeDocument/2006/relationships/slide" Target="slides/slide113.xml"/><Relationship Id="rId116" Type="http://schemas.openxmlformats.org/officeDocument/2006/relationships/slide" Target="slides/slide114.xml"/><Relationship Id="rId117" Type="http://schemas.openxmlformats.org/officeDocument/2006/relationships/slide" Target="slides/slide115.xml"/><Relationship Id="rId118" Type="http://schemas.openxmlformats.org/officeDocument/2006/relationships/slide" Target="slides/slide116.xml"/><Relationship Id="rId119" Type="http://schemas.openxmlformats.org/officeDocument/2006/relationships/slide" Target="slides/slide1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5-06-07T15:41:17.837" idx="1">
    <p:pos x="10" y="10"/>
    <p:tex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AF399A-7ADB-CC4D-8F96-48A50BB34178}" type="doc">
      <dgm:prSet loTypeId="urn:microsoft.com/office/officeart/2005/8/layout/pyramid2" loCatId="" qsTypeId="urn:microsoft.com/office/officeart/2005/8/quickstyle/simple4" qsCatId="simple" csTypeId="urn:microsoft.com/office/officeart/2005/8/colors/accent1_2" csCatId="accent1" phldr="1"/>
      <dgm:spPr/>
    </dgm:pt>
    <dgm:pt modelId="{39DBACB3-FEE6-3A40-A0D8-4043ADEFB525}">
      <dgm:prSet phldrT="[Text]"/>
      <dgm:spPr/>
      <dgm:t>
        <a:bodyPr/>
        <a:lstStyle/>
        <a:p>
          <a:r>
            <a:rPr lang="en-US" dirty="0" smtClean="0"/>
            <a:t>Tier 3</a:t>
          </a:r>
          <a:endParaRPr lang="en-US" dirty="0"/>
        </a:p>
      </dgm:t>
    </dgm:pt>
    <dgm:pt modelId="{C474E053-B33D-D447-A591-24BF3B335075}" type="parTrans" cxnId="{192E9279-E76F-3843-80D0-239360F9C6AD}">
      <dgm:prSet/>
      <dgm:spPr/>
      <dgm:t>
        <a:bodyPr/>
        <a:lstStyle/>
        <a:p>
          <a:endParaRPr lang="en-US"/>
        </a:p>
      </dgm:t>
    </dgm:pt>
    <dgm:pt modelId="{6C09DF03-84FA-1A4E-BF25-C802DED781B9}" type="sibTrans" cxnId="{192E9279-E76F-3843-80D0-239360F9C6AD}">
      <dgm:prSet/>
      <dgm:spPr/>
      <dgm:t>
        <a:bodyPr/>
        <a:lstStyle/>
        <a:p>
          <a:endParaRPr lang="en-US"/>
        </a:p>
      </dgm:t>
    </dgm:pt>
    <dgm:pt modelId="{BC26BBD6-5EA9-7C41-9501-EE8C5B5C853D}">
      <dgm:prSet phldrT="[Text]"/>
      <dgm:spPr/>
      <dgm:t>
        <a:bodyPr/>
        <a:lstStyle/>
        <a:p>
          <a:r>
            <a:rPr lang="en-US" dirty="0" smtClean="0"/>
            <a:t>Tier 2</a:t>
          </a:r>
          <a:endParaRPr lang="en-US" dirty="0"/>
        </a:p>
      </dgm:t>
    </dgm:pt>
    <dgm:pt modelId="{96A8C9AD-54F6-8241-841E-B8C8DABF23EB}" type="parTrans" cxnId="{F74BCB18-5821-3742-A797-697E90B68B74}">
      <dgm:prSet/>
      <dgm:spPr/>
      <dgm:t>
        <a:bodyPr/>
        <a:lstStyle/>
        <a:p>
          <a:endParaRPr lang="en-US"/>
        </a:p>
      </dgm:t>
    </dgm:pt>
    <dgm:pt modelId="{077CC250-32BB-514F-9B37-4D408CD7B408}" type="sibTrans" cxnId="{F74BCB18-5821-3742-A797-697E90B68B74}">
      <dgm:prSet/>
      <dgm:spPr/>
      <dgm:t>
        <a:bodyPr/>
        <a:lstStyle/>
        <a:p>
          <a:endParaRPr lang="en-US"/>
        </a:p>
      </dgm:t>
    </dgm:pt>
    <dgm:pt modelId="{86DC6735-C0C8-5B4E-93B0-2F4353DA33DF}">
      <dgm:prSet phldrT="[Text]"/>
      <dgm:spPr/>
      <dgm:t>
        <a:bodyPr/>
        <a:lstStyle/>
        <a:p>
          <a:r>
            <a:rPr lang="en-US" dirty="0" smtClean="0"/>
            <a:t>Tier 1</a:t>
          </a:r>
          <a:endParaRPr lang="en-US" dirty="0"/>
        </a:p>
      </dgm:t>
    </dgm:pt>
    <dgm:pt modelId="{25D46EFD-3620-044A-97E8-6D7AD8B2B6DB}" type="parTrans" cxnId="{5F104C1B-3803-9042-A322-94B9A76F4149}">
      <dgm:prSet/>
      <dgm:spPr/>
      <dgm:t>
        <a:bodyPr/>
        <a:lstStyle/>
        <a:p>
          <a:endParaRPr lang="en-US"/>
        </a:p>
      </dgm:t>
    </dgm:pt>
    <dgm:pt modelId="{4A92D3A6-1B10-E24C-BE0D-F2F04CFC67C0}" type="sibTrans" cxnId="{5F104C1B-3803-9042-A322-94B9A76F4149}">
      <dgm:prSet/>
      <dgm:spPr/>
      <dgm:t>
        <a:bodyPr/>
        <a:lstStyle/>
        <a:p>
          <a:endParaRPr lang="en-US"/>
        </a:p>
      </dgm:t>
    </dgm:pt>
    <dgm:pt modelId="{B8BFF56C-BA08-324B-9C94-B14AFD496313}" type="pres">
      <dgm:prSet presAssocID="{19AF399A-7ADB-CC4D-8F96-48A50BB34178}" presName="compositeShape" presStyleCnt="0">
        <dgm:presLayoutVars>
          <dgm:dir/>
          <dgm:resizeHandles/>
        </dgm:presLayoutVars>
      </dgm:prSet>
      <dgm:spPr/>
    </dgm:pt>
    <dgm:pt modelId="{AA229CB8-A90C-B642-85F2-0D90A439B07B}" type="pres">
      <dgm:prSet presAssocID="{19AF399A-7ADB-CC4D-8F96-48A50BB34178}" presName="pyramid" presStyleLbl="node1" presStyleIdx="0" presStyleCnt="1" custLinFactNeighborX="-1579" custLinFactNeighborY="-526"/>
      <dgm:spPr/>
    </dgm:pt>
    <dgm:pt modelId="{32BB89F1-4845-B149-92BC-5F23DC8EDA00}" type="pres">
      <dgm:prSet presAssocID="{19AF399A-7ADB-CC4D-8F96-48A50BB34178}" presName="theList" presStyleCnt="0"/>
      <dgm:spPr/>
    </dgm:pt>
    <dgm:pt modelId="{0ED2A286-0D6E-6C4D-9D61-39429666DA6F}" type="pres">
      <dgm:prSet presAssocID="{39DBACB3-FEE6-3A40-A0D8-4043ADEFB525}" presName="aNode" presStyleLbl="fgAcc1" presStyleIdx="0" presStyleCnt="3">
        <dgm:presLayoutVars>
          <dgm:bulletEnabled val="1"/>
        </dgm:presLayoutVars>
      </dgm:prSet>
      <dgm:spPr/>
      <dgm:t>
        <a:bodyPr/>
        <a:lstStyle/>
        <a:p>
          <a:endParaRPr lang="en-US"/>
        </a:p>
      </dgm:t>
    </dgm:pt>
    <dgm:pt modelId="{3DF2EE19-DE9F-FD42-902D-2A8C11980325}" type="pres">
      <dgm:prSet presAssocID="{39DBACB3-FEE6-3A40-A0D8-4043ADEFB525}" presName="aSpace" presStyleCnt="0"/>
      <dgm:spPr/>
    </dgm:pt>
    <dgm:pt modelId="{F03238C3-0C10-E14E-B026-CAADDC8F2895}" type="pres">
      <dgm:prSet presAssocID="{BC26BBD6-5EA9-7C41-9501-EE8C5B5C853D}" presName="aNode" presStyleLbl="fgAcc1" presStyleIdx="1" presStyleCnt="3">
        <dgm:presLayoutVars>
          <dgm:bulletEnabled val="1"/>
        </dgm:presLayoutVars>
      </dgm:prSet>
      <dgm:spPr/>
      <dgm:t>
        <a:bodyPr/>
        <a:lstStyle/>
        <a:p>
          <a:endParaRPr lang="en-US"/>
        </a:p>
      </dgm:t>
    </dgm:pt>
    <dgm:pt modelId="{13620658-279F-ED46-8A86-C6887322E5FB}" type="pres">
      <dgm:prSet presAssocID="{BC26BBD6-5EA9-7C41-9501-EE8C5B5C853D}" presName="aSpace" presStyleCnt="0"/>
      <dgm:spPr/>
    </dgm:pt>
    <dgm:pt modelId="{BFA11C53-0693-044B-AE1F-1027A906EAA6}" type="pres">
      <dgm:prSet presAssocID="{86DC6735-C0C8-5B4E-93B0-2F4353DA33DF}" presName="aNode" presStyleLbl="fgAcc1" presStyleIdx="2" presStyleCnt="3">
        <dgm:presLayoutVars>
          <dgm:bulletEnabled val="1"/>
        </dgm:presLayoutVars>
      </dgm:prSet>
      <dgm:spPr/>
      <dgm:t>
        <a:bodyPr/>
        <a:lstStyle/>
        <a:p>
          <a:endParaRPr lang="en-US"/>
        </a:p>
      </dgm:t>
    </dgm:pt>
    <dgm:pt modelId="{F18E358F-F3E4-224F-AB5D-5701D5B37046}" type="pres">
      <dgm:prSet presAssocID="{86DC6735-C0C8-5B4E-93B0-2F4353DA33DF}" presName="aSpace" presStyleCnt="0"/>
      <dgm:spPr/>
    </dgm:pt>
  </dgm:ptLst>
  <dgm:cxnLst>
    <dgm:cxn modelId="{353BDA41-E25B-6343-9D00-2574814A6937}" type="presOf" srcId="{39DBACB3-FEE6-3A40-A0D8-4043ADEFB525}" destId="{0ED2A286-0D6E-6C4D-9D61-39429666DA6F}" srcOrd="0" destOrd="0" presId="urn:microsoft.com/office/officeart/2005/8/layout/pyramid2"/>
    <dgm:cxn modelId="{5F104C1B-3803-9042-A322-94B9A76F4149}" srcId="{19AF399A-7ADB-CC4D-8F96-48A50BB34178}" destId="{86DC6735-C0C8-5B4E-93B0-2F4353DA33DF}" srcOrd="2" destOrd="0" parTransId="{25D46EFD-3620-044A-97E8-6D7AD8B2B6DB}" sibTransId="{4A92D3A6-1B10-E24C-BE0D-F2F04CFC67C0}"/>
    <dgm:cxn modelId="{163A99C0-123E-C341-879E-B0D25C5764C7}" type="presOf" srcId="{86DC6735-C0C8-5B4E-93B0-2F4353DA33DF}" destId="{BFA11C53-0693-044B-AE1F-1027A906EAA6}" srcOrd="0" destOrd="0" presId="urn:microsoft.com/office/officeart/2005/8/layout/pyramid2"/>
    <dgm:cxn modelId="{0F302F72-7B52-9040-BDC5-B60E63726C29}" type="presOf" srcId="{BC26BBD6-5EA9-7C41-9501-EE8C5B5C853D}" destId="{F03238C3-0C10-E14E-B026-CAADDC8F2895}" srcOrd="0" destOrd="0" presId="urn:microsoft.com/office/officeart/2005/8/layout/pyramid2"/>
    <dgm:cxn modelId="{F74BCB18-5821-3742-A797-697E90B68B74}" srcId="{19AF399A-7ADB-CC4D-8F96-48A50BB34178}" destId="{BC26BBD6-5EA9-7C41-9501-EE8C5B5C853D}" srcOrd="1" destOrd="0" parTransId="{96A8C9AD-54F6-8241-841E-B8C8DABF23EB}" sibTransId="{077CC250-32BB-514F-9B37-4D408CD7B408}"/>
    <dgm:cxn modelId="{192E9279-E76F-3843-80D0-239360F9C6AD}" srcId="{19AF399A-7ADB-CC4D-8F96-48A50BB34178}" destId="{39DBACB3-FEE6-3A40-A0D8-4043ADEFB525}" srcOrd="0" destOrd="0" parTransId="{C474E053-B33D-D447-A591-24BF3B335075}" sibTransId="{6C09DF03-84FA-1A4E-BF25-C802DED781B9}"/>
    <dgm:cxn modelId="{8D4ABEFA-D739-1247-9F6A-070EA2F2B3D7}" type="presOf" srcId="{19AF399A-7ADB-CC4D-8F96-48A50BB34178}" destId="{B8BFF56C-BA08-324B-9C94-B14AFD496313}" srcOrd="0" destOrd="0" presId="urn:microsoft.com/office/officeart/2005/8/layout/pyramid2"/>
    <dgm:cxn modelId="{49818336-5872-DA4F-B8ED-5EE8B243036E}" type="presParOf" srcId="{B8BFF56C-BA08-324B-9C94-B14AFD496313}" destId="{AA229CB8-A90C-B642-85F2-0D90A439B07B}" srcOrd="0" destOrd="0" presId="urn:microsoft.com/office/officeart/2005/8/layout/pyramid2"/>
    <dgm:cxn modelId="{50F5E10A-2186-4344-B068-3FB9B64E081D}" type="presParOf" srcId="{B8BFF56C-BA08-324B-9C94-B14AFD496313}" destId="{32BB89F1-4845-B149-92BC-5F23DC8EDA00}" srcOrd="1" destOrd="0" presId="urn:microsoft.com/office/officeart/2005/8/layout/pyramid2"/>
    <dgm:cxn modelId="{3488BC16-8369-1746-964C-3BA564F0FED6}" type="presParOf" srcId="{32BB89F1-4845-B149-92BC-5F23DC8EDA00}" destId="{0ED2A286-0D6E-6C4D-9D61-39429666DA6F}" srcOrd="0" destOrd="0" presId="urn:microsoft.com/office/officeart/2005/8/layout/pyramid2"/>
    <dgm:cxn modelId="{E2C55B5E-1F04-D645-9E27-D14BF9717B22}" type="presParOf" srcId="{32BB89F1-4845-B149-92BC-5F23DC8EDA00}" destId="{3DF2EE19-DE9F-FD42-902D-2A8C11980325}" srcOrd="1" destOrd="0" presId="urn:microsoft.com/office/officeart/2005/8/layout/pyramid2"/>
    <dgm:cxn modelId="{40233143-28E0-034A-A115-33CBD255F1D8}" type="presParOf" srcId="{32BB89F1-4845-B149-92BC-5F23DC8EDA00}" destId="{F03238C3-0C10-E14E-B026-CAADDC8F2895}" srcOrd="2" destOrd="0" presId="urn:microsoft.com/office/officeart/2005/8/layout/pyramid2"/>
    <dgm:cxn modelId="{5D839E03-6479-EC4C-8892-F4B8A80BB758}" type="presParOf" srcId="{32BB89F1-4845-B149-92BC-5F23DC8EDA00}" destId="{13620658-279F-ED46-8A86-C6887322E5FB}" srcOrd="3" destOrd="0" presId="urn:microsoft.com/office/officeart/2005/8/layout/pyramid2"/>
    <dgm:cxn modelId="{9354D5A0-C409-1C4D-8165-D5C8CC4AF72E}" type="presParOf" srcId="{32BB89F1-4845-B149-92BC-5F23DC8EDA00}" destId="{BFA11C53-0693-044B-AE1F-1027A906EAA6}" srcOrd="4" destOrd="0" presId="urn:microsoft.com/office/officeart/2005/8/layout/pyramid2"/>
    <dgm:cxn modelId="{37886F9E-81E0-904A-B581-52C6C53C7BE6}" type="presParOf" srcId="{32BB89F1-4845-B149-92BC-5F23DC8EDA00}" destId="{F18E358F-F3E4-224F-AB5D-5701D5B37046}"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229CB8-A90C-B642-85F2-0D90A439B07B}">
      <dsp:nvSpPr>
        <dsp:cNvPr id="0" name=""/>
        <dsp:cNvSpPr/>
      </dsp:nvSpPr>
      <dsp:spPr>
        <a:xfrm>
          <a:off x="2225545" y="0"/>
          <a:ext cx="3601449" cy="3601449"/>
        </a:xfrm>
        <a:prstGeom prst="triangl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ED2A286-0D6E-6C4D-9D61-39429666DA6F}">
      <dsp:nvSpPr>
        <dsp:cNvPr id="0" name=""/>
        <dsp:cNvSpPr/>
      </dsp:nvSpPr>
      <dsp:spPr>
        <a:xfrm>
          <a:off x="4083137" y="362079"/>
          <a:ext cx="2340941" cy="852530"/>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kern="1200" dirty="0" smtClean="0"/>
            <a:t>Tier 3</a:t>
          </a:r>
          <a:endParaRPr lang="en-US" sz="3500" kern="1200" dirty="0"/>
        </a:p>
      </dsp:txBody>
      <dsp:txXfrm>
        <a:off x="4124754" y="403696"/>
        <a:ext cx="2257707" cy="769296"/>
      </dsp:txXfrm>
    </dsp:sp>
    <dsp:sp modelId="{F03238C3-0C10-E14E-B026-CAADDC8F2895}">
      <dsp:nvSpPr>
        <dsp:cNvPr id="0" name=""/>
        <dsp:cNvSpPr/>
      </dsp:nvSpPr>
      <dsp:spPr>
        <a:xfrm>
          <a:off x="4083137" y="1321176"/>
          <a:ext cx="2340941" cy="852530"/>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kern="1200" dirty="0" smtClean="0"/>
            <a:t>Tier 2</a:t>
          </a:r>
          <a:endParaRPr lang="en-US" sz="3500" kern="1200" dirty="0"/>
        </a:p>
      </dsp:txBody>
      <dsp:txXfrm>
        <a:off x="4124754" y="1362793"/>
        <a:ext cx="2257707" cy="769296"/>
      </dsp:txXfrm>
    </dsp:sp>
    <dsp:sp modelId="{BFA11C53-0693-044B-AE1F-1027A906EAA6}">
      <dsp:nvSpPr>
        <dsp:cNvPr id="0" name=""/>
        <dsp:cNvSpPr/>
      </dsp:nvSpPr>
      <dsp:spPr>
        <a:xfrm>
          <a:off x="4083137" y="2280272"/>
          <a:ext cx="2340941" cy="852530"/>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kern="1200" dirty="0" smtClean="0"/>
            <a:t>Tier 1</a:t>
          </a:r>
          <a:endParaRPr lang="en-US" sz="3500" kern="1200" dirty="0"/>
        </a:p>
      </dsp:txBody>
      <dsp:txXfrm>
        <a:off x="4124754" y="2321889"/>
        <a:ext cx="2257707" cy="769296"/>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276600" cy="5349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4281488" y="0"/>
            <a:ext cx="3276600" cy="534988"/>
          </a:xfrm>
          <a:prstGeom prst="rect">
            <a:avLst/>
          </a:prstGeom>
        </p:spPr>
        <p:txBody>
          <a:bodyPr vert="horz" lIns="91440" tIns="45720" rIns="91440" bIns="45720" rtlCol="0"/>
          <a:lstStyle>
            <a:lvl1pPr algn="r">
              <a:defRPr sz="1200"/>
            </a:lvl1pPr>
          </a:lstStyle>
          <a:p>
            <a:fld id="{8784829B-E4DA-4042-AD7B-B7AFD29E0C22}" type="datetimeFigureOut">
              <a:rPr lang="en-US" smtClean="0"/>
              <a:t>10/11/15</a:t>
            </a:fld>
            <a:endParaRPr lang="en-US" dirty="0"/>
          </a:p>
        </p:txBody>
      </p:sp>
      <p:sp>
        <p:nvSpPr>
          <p:cNvPr id="4" name="Footer Placeholder 3"/>
          <p:cNvSpPr>
            <a:spLocks noGrp="1"/>
          </p:cNvSpPr>
          <p:nvPr>
            <p:ph type="ftr" sz="quarter" idx="2"/>
          </p:nvPr>
        </p:nvSpPr>
        <p:spPr>
          <a:xfrm>
            <a:off x="0" y="10155238"/>
            <a:ext cx="3276600" cy="5349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4281488" y="10155238"/>
            <a:ext cx="3276600" cy="534987"/>
          </a:xfrm>
          <a:prstGeom prst="rect">
            <a:avLst/>
          </a:prstGeom>
        </p:spPr>
        <p:txBody>
          <a:bodyPr vert="horz" lIns="91440" tIns="45720" rIns="91440" bIns="45720" rtlCol="0" anchor="b"/>
          <a:lstStyle>
            <a:lvl1pPr algn="r">
              <a:defRPr sz="1200"/>
            </a:lvl1pPr>
          </a:lstStyle>
          <a:p>
            <a:fld id="{82386826-46D0-D744-90A5-EA8210E9964A}" type="slidenum">
              <a:rPr lang="en-US" smtClean="0"/>
              <a:t>‹#›</a:t>
            </a:fld>
            <a:endParaRPr lang="en-US" dirty="0"/>
          </a:p>
        </p:txBody>
      </p:sp>
    </p:spTree>
    <p:extLst>
      <p:ext uri="{BB962C8B-B14F-4D97-AF65-F5344CB8AC3E}">
        <p14:creationId xmlns:p14="http://schemas.microsoft.com/office/powerpoint/2010/main" val="19439592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Tree>
    <p:extLst>
      <p:ext uri="{BB962C8B-B14F-4D97-AF65-F5344CB8AC3E}">
        <p14:creationId xmlns:p14="http://schemas.microsoft.com/office/powerpoint/2010/main" val="1607907715"/>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 Id="rId3" Type="http://schemas.openxmlformats.org/officeDocument/2006/relationships/hyperlink" Target="https://pantherfile.uwm.edu/edyburn/www/tictactoe.html" TargetMode="Externa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www.udlcenter.org/sites/udlcenter.org/files/UDL-DI%20BRIEFfinal.pdf" TargetMode="External"/><Relationship Id="rId4" Type="http://schemas.openxmlformats.org/officeDocument/2006/relationships/hyperlink" Target="http://aim.cast.org/sites/aim.cast.org/files/DI_UDL_10.6.14_0.docx" TargetMode="External"/><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5.xml.rels><?xml version="1.0" encoding="UTF-8" standalone="yes"?>
<Relationships xmlns="http://schemas.openxmlformats.org/package/2006/relationships"><Relationship Id="rId3" Type="http://schemas.openxmlformats.org/officeDocument/2006/relationships/hyperlink" Target="https://scratch.mit.edu/" TargetMode="External"/><Relationship Id="rId4" Type="http://schemas.openxmlformats.org/officeDocument/2006/relationships/hyperlink" Target="http://scratched.gse.harvard.edu/resources" TargetMode="External"/><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98.xml.rels><?xml version="1.0" encoding="UTF-8" standalone="yes"?>
<Relationships xmlns="http://schemas.openxmlformats.org/package/2006/relationships"><Relationship Id="rId3" Type="http://schemas.openxmlformats.org/officeDocument/2006/relationships/hyperlink" Target="https://itunes.apple.com/us/app/udlinks/id454517781?mt=8" TargetMode="External"/><Relationship Id="rId4" Type="http://schemas.openxmlformats.org/officeDocument/2006/relationships/hyperlink" Target="http://bookbuilder.cast.org/" TargetMode="External"/><Relationship Id="rId5" Type="http://schemas.openxmlformats.org/officeDocument/2006/relationships/hyperlink" Target="http://isolveit.cast.org/home" TargetMode="External"/><Relationship Id="rId6" Type="http://schemas.openxmlformats.org/officeDocument/2006/relationships/hyperlink" Target="http://sciencewriter.cast.org/welcome;jsessionid=2D68C28F3AF2E7CB1D66F1588861C509" TargetMode="External"/><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p:cNvSpPr>
          <p:nvPr>
            <p:ph type="sldImg"/>
          </p:nvPr>
        </p:nvSpPr>
        <p:spPr bwMode="auto">
          <a:xfrm>
            <a:off x="1004888" y="685800"/>
            <a:ext cx="4848225"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9634" name="Notes Placeholder 2"/>
          <p:cNvSpPr>
            <a:spLocks noGrp="1"/>
          </p:cNvSpPr>
          <p:nvPr>
            <p:ph type="body" idx="1"/>
          </p:nvPr>
        </p:nvSpPr>
        <p:spPr bwMode="auto">
          <a:xfrm>
            <a:off x="685800" y="4343400"/>
            <a:ext cx="548640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dirty="0" smtClean="0">
                <a:latin typeface="Calibri" charset="0"/>
              </a:rPr>
              <a:t>This PowerPoint presentation</a:t>
            </a:r>
            <a:r>
              <a:rPr lang="en-US" baseline="0" dirty="0" smtClean="0">
                <a:latin typeface="Calibri" charset="0"/>
              </a:rPr>
              <a:t> is part of the Universal Design for Learning (UDL) Content Enhancement Module (CEM). This presentation, used in conjunction with the other supporting materials, is intended for use by university and college faculty and other appropriate institutions of higher education (IHE) staff to develop and enhance their teacher and leadership education courses as well as their professional development (PD) programs for practitioners. </a:t>
            </a:r>
          </a:p>
          <a:p>
            <a:endParaRPr lang="en-US" baseline="0" dirty="0" smtClean="0">
              <a:latin typeface="Calibri" charset="0"/>
            </a:endParaRPr>
          </a:p>
          <a:p>
            <a:r>
              <a:rPr lang="en-US" baseline="0" dirty="0" smtClean="0">
                <a:latin typeface="Calibri" charset="0"/>
              </a:rPr>
              <a:t>This CEM describes the background and genesis of UDL and the principles and guidelines that make up the UDL framework and provides opportunities for participants to practice implementing the UDL framework. </a:t>
            </a:r>
          </a:p>
          <a:p>
            <a:endParaRPr lang="en-US" baseline="0" dirty="0" smtClean="0">
              <a:latin typeface="Calibri" charset="0"/>
            </a:endParaRPr>
          </a:p>
          <a:p>
            <a:r>
              <a:rPr lang="en-US" baseline="0" dirty="0" smtClean="0">
                <a:latin typeface="Calibri" charset="0"/>
              </a:rPr>
              <a:t>These speaker notes are provided for most of the PowerPoint slides. The notes provide additional details about the information presented in the slide, including the context for the information being presented as well as further elaboration of key points. The notes also indicate when the speaker may want to use a handout that has been created to supplement the material in the PowerPoint. </a:t>
            </a:r>
            <a:endParaRPr lang="en-US" dirty="0">
              <a:latin typeface="Calibri" charset="0"/>
            </a:endParaRPr>
          </a:p>
        </p:txBody>
      </p:sp>
      <p:sp>
        <p:nvSpPr>
          <p:cNvPr id="69635"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FA15A19-7F93-E742-A6CE-746663FB6E66}" type="slidenum">
              <a:rPr lang="en-US" sz="1200">
                <a:solidFill>
                  <a:prstClr val="black"/>
                </a:solidFill>
              </a:rPr>
              <a:pPr eaLnBrk="1" hangingPunct="1"/>
              <a:t>1</a:t>
            </a:fld>
            <a:endParaRPr lang="en-US" sz="1200" dirty="0">
              <a:solidFill>
                <a:prstClr val="black"/>
              </a:solidFill>
            </a:endParaRPr>
          </a:p>
        </p:txBody>
      </p:sp>
    </p:spTree>
    <p:extLst>
      <p:ext uri="{BB962C8B-B14F-4D97-AF65-F5344CB8AC3E}">
        <p14:creationId xmlns:p14="http://schemas.microsoft.com/office/powerpoint/2010/main" val="2717936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txBox="1">
            <a:spLocks noGrp="1"/>
          </p:cNvSpPr>
          <p:nvPr>
            <p:ph type="body" idx="1"/>
          </p:nvPr>
        </p:nvSpPr>
        <p:spPr>
          <a:xfrm>
            <a:off x="228600" y="4343400"/>
            <a:ext cx="5486399" cy="4114800"/>
          </a:xfrm>
          <a:prstGeom prst="rect">
            <a:avLst/>
          </a:prstGeom>
          <a:noFill/>
          <a:ln>
            <a:noFill/>
          </a:ln>
        </p:spPr>
        <p:txBody>
          <a:bodyPr lIns="91425" tIns="91425" rIns="91425" bIns="91425" anchor="ctr" anchorCtr="0">
            <a:noAutofit/>
          </a:bodyPr>
          <a:lstStyle/>
          <a:p>
            <a:pPr>
              <a:spcBef>
                <a:spcPts val="0"/>
              </a:spcBef>
              <a:buNone/>
            </a:pPr>
            <a:r>
              <a:rPr lang="en-US" dirty="0" smtClean="0"/>
              <a:t>These are the examples and non-examples from the video. </a:t>
            </a:r>
            <a:endParaRPr dirty="0"/>
          </a:p>
        </p:txBody>
      </p:sp>
    </p:spTree>
    <p:extLst>
      <p:ext uri="{BB962C8B-B14F-4D97-AF65-F5344CB8AC3E}">
        <p14:creationId xmlns:p14="http://schemas.microsoft.com/office/powerpoint/2010/main" val="198403956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4563" y="801688"/>
            <a:ext cx="5670550" cy="4010025"/>
          </a:xfrm>
          <a:prstGeom prst="rect">
            <a:avLst/>
          </a:prstGeom>
        </p:spPr>
      </p:sp>
      <p:sp>
        <p:nvSpPr>
          <p:cNvPr id="3" name="Notes Placeholder 2"/>
          <p:cNvSpPr>
            <a:spLocks noGrp="1"/>
          </p:cNvSpPr>
          <p:nvPr>
            <p:ph type="body" idx="1"/>
          </p:nvPr>
        </p:nvSpPr>
        <p:spPr>
          <a:xfrm>
            <a:off x="755968" y="5078611"/>
            <a:ext cx="6047740" cy="4811316"/>
          </a:xfrm>
          <a:prstGeom prst="rect">
            <a:avLst/>
          </a:prstGeom>
        </p:spPr>
        <p:txBody>
          <a:bodyPr lIns="104287" tIns="52144" rIns="104287" bIns="52144"/>
          <a:lstStyle/>
          <a:p>
            <a:r>
              <a:rPr lang="en-US" sz="1200" kern="1200" dirty="0" smtClean="0">
                <a:solidFill>
                  <a:schemeClr val="tx1"/>
                </a:solidFill>
                <a:latin typeface="+mn-lt"/>
                <a:ea typeface="+mn-ea"/>
                <a:cs typeface="+mn-cs"/>
              </a:rPr>
              <a:t>Tic-tac-toe assignment guides utilize UDL principles of multiple means of representation and multiple means of expression.</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Students are required to complete three activities—either</a:t>
            </a:r>
            <a:r>
              <a:rPr lang="en-US" sz="1200" kern="1200" baseline="0" dirty="0" smtClean="0">
                <a:solidFill>
                  <a:schemeClr val="tx1"/>
                </a:solidFill>
                <a:latin typeface="+mn-lt"/>
                <a:ea typeface="+mn-ea"/>
                <a:cs typeface="+mn-cs"/>
              </a:rPr>
              <a:t> in a row, a column, or diagonally.</a:t>
            </a:r>
            <a:endParaRPr lang="en-US" dirty="0"/>
          </a:p>
        </p:txBody>
      </p:sp>
      <p:sp>
        <p:nvSpPr>
          <p:cNvPr id="4" name="Slide Number Placeholder 3"/>
          <p:cNvSpPr>
            <a:spLocks noGrp="1"/>
          </p:cNvSpPr>
          <p:nvPr>
            <p:ph type="sldNum" sz="quarter" idx="10"/>
          </p:nvPr>
        </p:nvSpPr>
        <p:spPr>
          <a:xfrm>
            <a:off x="4282067" y="10155367"/>
            <a:ext cx="3275859" cy="534591"/>
          </a:xfrm>
          <a:prstGeom prst="rect">
            <a:avLst/>
          </a:prstGeom>
        </p:spPr>
        <p:txBody>
          <a:bodyPr lIns="104287" tIns="52144" rIns="104287" bIns="52144"/>
          <a:lstStyle/>
          <a:p>
            <a:fld id="{22EBC401-D2E9-3D40-BA66-584AED76E025}" type="slidenum">
              <a:rPr lang="en-US" smtClean="0"/>
              <a:t>105</a:t>
            </a:fld>
            <a:endParaRPr lang="en-US" dirty="0"/>
          </a:p>
        </p:txBody>
      </p:sp>
    </p:spTree>
    <p:extLst>
      <p:ext uri="{BB962C8B-B14F-4D97-AF65-F5344CB8AC3E}">
        <p14:creationId xmlns:p14="http://schemas.microsoft.com/office/powerpoint/2010/main" val="4150673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4563" y="801688"/>
            <a:ext cx="5670550" cy="4010025"/>
          </a:xfrm>
          <a:prstGeom prst="rect">
            <a:avLst/>
          </a:prstGeom>
        </p:spPr>
      </p:sp>
      <p:sp>
        <p:nvSpPr>
          <p:cNvPr id="3" name="Notes Placeholder 2"/>
          <p:cNvSpPr>
            <a:spLocks noGrp="1"/>
          </p:cNvSpPr>
          <p:nvPr>
            <p:ph type="body" idx="1"/>
          </p:nvPr>
        </p:nvSpPr>
        <p:spPr>
          <a:xfrm>
            <a:off x="755968" y="5078611"/>
            <a:ext cx="6047740" cy="4811316"/>
          </a:xfrm>
          <a:prstGeom prst="rect">
            <a:avLst/>
          </a:prstGeom>
        </p:spPr>
        <p:txBody>
          <a:bodyPr lIns="104287" tIns="52144" rIns="104287" bIns="52144"/>
          <a:lstStyle/>
          <a:p>
            <a:r>
              <a:rPr lang="en-US" dirty="0" smtClean="0"/>
              <a:t>Handout 12 is</a:t>
            </a:r>
            <a:r>
              <a:rPr lang="en-US" baseline="0" dirty="0" smtClean="0"/>
              <a:t> a template of the assignment guide that you can use in your classroom.</a:t>
            </a:r>
            <a:endParaRPr lang="en-US" dirty="0"/>
          </a:p>
        </p:txBody>
      </p:sp>
      <p:sp>
        <p:nvSpPr>
          <p:cNvPr id="4" name="Slide Number Placeholder 3"/>
          <p:cNvSpPr>
            <a:spLocks noGrp="1"/>
          </p:cNvSpPr>
          <p:nvPr>
            <p:ph type="sldNum" sz="quarter" idx="10"/>
          </p:nvPr>
        </p:nvSpPr>
        <p:spPr>
          <a:xfrm>
            <a:off x="4282067" y="10155367"/>
            <a:ext cx="3275859" cy="534591"/>
          </a:xfrm>
          <a:prstGeom prst="rect">
            <a:avLst/>
          </a:prstGeom>
        </p:spPr>
        <p:txBody>
          <a:bodyPr lIns="104287" tIns="52144" rIns="104287" bIns="52144"/>
          <a:lstStyle/>
          <a:p>
            <a:fld id="{22EBC401-D2E9-3D40-BA66-584AED76E025}" type="slidenum">
              <a:rPr lang="en-US" smtClean="0"/>
              <a:t>106</a:t>
            </a:fld>
            <a:endParaRPr lang="en-US" dirty="0"/>
          </a:p>
        </p:txBody>
      </p:sp>
    </p:spTree>
    <p:extLst>
      <p:ext uri="{BB962C8B-B14F-4D97-AF65-F5344CB8AC3E}">
        <p14:creationId xmlns:p14="http://schemas.microsoft.com/office/powerpoint/2010/main" val="49357852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4563" y="801688"/>
            <a:ext cx="5670550" cy="4010025"/>
          </a:xfrm>
          <a:prstGeom prst="rect">
            <a:avLst/>
          </a:prstGeom>
        </p:spPr>
      </p:sp>
      <p:sp>
        <p:nvSpPr>
          <p:cNvPr id="3" name="Notes Placeholder 2"/>
          <p:cNvSpPr>
            <a:spLocks noGrp="1"/>
          </p:cNvSpPr>
          <p:nvPr>
            <p:ph type="body" idx="1"/>
          </p:nvPr>
        </p:nvSpPr>
        <p:spPr>
          <a:xfrm>
            <a:off x="755968" y="5078611"/>
            <a:ext cx="6047740" cy="4811316"/>
          </a:xfrm>
          <a:prstGeom prst="rect">
            <a:avLst/>
          </a:prstGeom>
        </p:spPr>
        <p:txBody>
          <a:bodyPr lIns="104287" tIns="52144" rIns="104287" bIns="52144"/>
          <a:lstStyle/>
          <a:p>
            <a:r>
              <a:rPr lang="en-US" dirty="0" smtClean="0"/>
              <a:t>In this video, you will hear two teachers describe how they use the tic-tac-toe method to assign projects to students for a unit on the Industrial Revolution. </a:t>
            </a:r>
          </a:p>
          <a:p>
            <a:endParaRPr lang="en-US" dirty="0" smtClean="0"/>
          </a:p>
          <a:p>
            <a:r>
              <a:rPr lang="en-US" dirty="0" smtClean="0"/>
              <a:t>While you watch this video, think about these questions. We will discuss them afterwards.</a:t>
            </a:r>
            <a:endParaRPr lang="en-US" baseline="0" dirty="0" smtClean="0"/>
          </a:p>
          <a:p>
            <a:endParaRPr lang="en-US" baseline="0" dirty="0" smtClean="0"/>
          </a:p>
          <a:p>
            <a:pPr marL="260718" indent="-260718">
              <a:buAutoNum type="arabicParenR"/>
            </a:pPr>
            <a:r>
              <a:rPr lang="en-US" baseline="0" dirty="0" smtClean="0"/>
              <a:t>Why do you think the teachers emphasized that it was important to think about the placement of the projects on the </a:t>
            </a:r>
            <a:r>
              <a:rPr lang="en-US" dirty="0" smtClean="0"/>
              <a:t>tic-tac-toe </a:t>
            </a:r>
            <a:r>
              <a:rPr lang="en-US" baseline="0" dirty="0" smtClean="0"/>
              <a:t>chart?</a:t>
            </a:r>
          </a:p>
          <a:p>
            <a:pPr marL="260718" indent="-260718">
              <a:buAutoNum type="arabicParenR"/>
            </a:pPr>
            <a:r>
              <a:rPr lang="en-US" baseline="0" dirty="0" smtClean="0"/>
              <a:t>How might you have one rubric to assess all these projects?</a:t>
            </a:r>
          </a:p>
          <a:p>
            <a:pPr marL="260718" indent="-260718">
              <a:buAutoNum type="arabicParenR"/>
            </a:pPr>
            <a:endParaRPr lang="en-US" dirty="0"/>
          </a:p>
          <a:p>
            <a:r>
              <a:rPr lang="en-US" dirty="0" smtClean="0"/>
              <a:t>There are many other examples of tic-tac-toe activities. This website by Dr. Dave Edyburn includes links to several </a:t>
            </a:r>
            <a:r>
              <a:rPr lang="en-US" dirty="0"/>
              <a:t>other </a:t>
            </a:r>
            <a:r>
              <a:rPr lang="en-US" dirty="0" smtClean="0"/>
              <a:t>examples: </a:t>
            </a:r>
            <a:r>
              <a:rPr lang="en-US" dirty="0" smtClean="0">
                <a:hlinkClick r:id="rId3"/>
              </a:rPr>
              <a:t>https</a:t>
            </a:r>
            <a:r>
              <a:rPr lang="en-US" dirty="0">
                <a:hlinkClick r:id="rId3"/>
              </a:rPr>
              <a:t>://pantherfile.uwm.edu/edyburn/www/</a:t>
            </a:r>
            <a:r>
              <a:rPr lang="en-US" dirty="0" smtClean="0">
                <a:hlinkClick r:id="rId3"/>
              </a:rPr>
              <a:t>tictactoe.html</a:t>
            </a:r>
            <a:endParaRPr lang="en-US" dirty="0"/>
          </a:p>
        </p:txBody>
      </p:sp>
      <p:sp>
        <p:nvSpPr>
          <p:cNvPr id="4" name="Slide Number Placeholder 3"/>
          <p:cNvSpPr>
            <a:spLocks noGrp="1"/>
          </p:cNvSpPr>
          <p:nvPr>
            <p:ph type="sldNum" sz="quarter" idx="10"/>
          </p:nvPr>
        </p:nvSpPr>
        <p:spPr>
          <a:xfrm>
            <a:off x="4282067" y="10155367"/>
            <a:ext cx="3275859" cy="534591"/>
          </a:xfrm>
          <a:prstGeom prst="rect">
            <a:avLst/>
          </a:prstGeom>
        </p:spPr>
        <p:txBody>
          <a:bodyPr lIns="104287" tIns="52144" rIns="104287" bIns="52144"/>
          <a:lstStyle/>
          <a:p>
            <a:fld id="{22EBC401-D2E9-3D40-BA66-584AED76E025}" type="slidenum">
              <a:rPr lang="en-US" smtClean="0"/>
              <a:t>107</a:t>
            </a:fld>
            <a:endParaRPr lang="en-US" dirty="0"/>
          </a:p>
        </p:txBody>
      </p:sp>
    </p:spTree>
    <p:extLst>
      <p:ext uri="{BB962C8B-B14F-4D97-AF65-F5344CB8AC3E}">
        <p14:creationId xmlns:p14="http://schemas.microsoft.com/office/powerpoint/2010/main" val="27160274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4563" y="801688"/>
            <a:ext cx="5670550" cy="4010025"/>
          </a:xfrm>
          <a:prstGeom prst="rect">
            <a:avLst/>
          </a:prstGeom>
        </p:spPr>
      </p:sp>
      <p:sp>
        <p:nvSpPr>
          <p:cNvPr id="3" name="Notes Placeholder 2"/>
          <p:cNvSpPr>
            <a:spLocks noGrp="1"/>
          </p:cNvSpPr>
          <p:nvPr>
            <p:ph type="body" idx="1"/>
          </p:nvPr>
        </p:nvSpPr>
        <p:spPr>
          <a:xfrm>
            <a:off x="755968" y="5078611"/>
            <a:ext cx="6047740" cy="4811316"/>
          </a:xfrm>
          <a:prstGeom prst="rect">
            <a:avLst/>
          </a:prstGeom>
        </p:spPr>
        <p:txBody>
          <a:bodyPr lIns="104287" tIns="52144" rIns="104287" bIns="52144"/>
          <a:lstStyle/>
          <a:p>
            <a:r>
              <a:rPr lang="en-US" sz="2000" dirty="0" smtClean="0"/>
              <a:t>In this example, the student chose to “interview a poem”</a:t>
            </a:r>
            <a:r>
              <a:rPr lang="en-US" sz="2000" baseline="0" dirty="0" smtClean="0"/>
              <a:t> </a:t>
            </a:r>
            <a:r>
              <a:rPr lang="en-US" sz="2000" dirty="0" smtClean="0"/>
              <a:t>as an option for a project. </a:t>
            </a:r>
            <a:r>
              <a:rPr lang="en-US" sz="2000" dirty="0"/>
              <a:t>T</a:t>
            </a:r>
            <a:r>
              <a:rPr lang="en-US" sz="2000" dirty="0" smtClean="0"/>
              <a:t>he teacher allowed students to fin</a:t>
            </a:r>
            <a:r>
              <a:rPr lang="en-US" sz="2000" baseline="0" dirty="0" smtClean="0"/>
              <a:t>d poems, write questions, and then answer them through video. In this exampl</a:t>
            </a:r>
            <a:r>
              <a:rPr lang="en-US" sz="2000" dirty="0" smtClean="0"/>
              <a:t>e,</a:t>
            </a:r>
            <a:r>
              <a:rPr lang="en-US" sz="2000" baseline="0" dirty="0" smtClean="0"/>
              <a:t> the student completed this assignment by having her parent interview her with the questions</a:t>
            </a:r>
            <a:r>
              <a:rPr lang="en-US" sz="2000" dirty="0" smtClean="0"/>
              <a:t> she created. It is rather funny, but it exemplifies how students can have autonomy and produce learning products that are flexible and still allow teachers to assess their learning. </a:t>
            </a:r>
            <a:endParaRPr lang="en-US" sz="2000" dirty="0"/>
          </a:p>
        </p:txBody>
      </p:sp>
      <p:sp>
        <p:nvSpPr>
          <p:cNvPr id="4" name="Slide Number Placeholder 3"/>
          <p:cNvSpPr>
            <a:spLocks noGrp="1"/>
          </p:cNvSpPr>
          <p:nvPr>
            <p:ph type="sldNum" sz="quarter" idx="10"/>
          </p:nvPr>
        </p:nvSpPr>
        <p:spPr>
          <a:xfrm>
            <a:off x="4282067" y="10155367"/>
            <a:ext cx="3275859" cy="534591"/>
          </a:xfrm>
          <a:prstGeom prst="rect">
            <a:avLst/>
          </a:prstGeom>
        </p:spPr>
        <p:txBody>
          <a:bodyPr lIns="104287" tIns="52144" rIns="104287" bIns="52144"/>
          <a:lstStyle/>
          <a:p>
            <a:fld id="{22EBC401-D2E9-3D40-BA66-584AED76E025}" type="slidenum">
              <a:rPr lang="en-US" smtClean="0"/>
              <a:t>108</a:t>
            </a:fld>
            <a:endParaRPr lang="en-US" dirty="0"/>
          </a:p>
        </p:txBody>
      </p:sp>
    </p:spTree>
    <p:extLst>
      <p:ext uri="{BB962C8B-B14F-4D97-AF65-F5344CB8AC3E}">
        <p14:creationId xmlns:p14="http://schemas.microsoft.com/office/powerpoint/2010/main" val="78717864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4563" y="801688"/>
            <a:ext cx="5670550" cy="4010025"/>
          </a:xfrm>
          <a:prstGeom prst="rect">
            <a:avLst/>
          </a:prstGeom>
        </p:spPr>
      </p:sp>
      <p:sp>
        <p:nvSpPr>
          <p:cNvPr id="3" name="Notes Placeholder 2"/>
          <p:cNvSpPr>
            <a:spLocks noGrp="1"/>
          </p:cNvSpPr>
          <p:nvPr>
            <p:ph type="body" idx="1"/>
          </p:nvPr>
        </p:nvSpPr>
        <p:spPr>
          <a:xfrm>
            <a:off x="755968" y="5078611"/>
            <a:ext cx="6047740" cy="4811316"/>
          </a:xfrm>
          <a:prstGeom prst="rect">
            <a:avLst/>
          </a:prstGeom>
        </p:spPr>
        <p:txBody>
          <a:bodyPr lIns="104287" tIns="52144" rIns="104287" bIns="52144"/>
          <a:lstStyle/>
          <a:p>
            <a:r>
              <a:rPr lang="en-US" dirty="0" smtClean="0"/>
              <a:t>Another way to provide options,</a:t>
            </a:r>
            <a:r>
              <a:rPr lang="en-US" baseline="0" dirty="0" smtClean="0"/>
              <a:t> </a:t>
            </a:r>
            <a:r>
              <a:rPr lang="en-US" dirty="0" smtClean="0"/>
              <a:t>aside from tic-tac-toe,</a:t>
            </a:r>
            <a:r>
              <a:rPr lang="en-US" baseline="0" dirty="0" smtClean="0"/>
              <a:t> </a:t>
            </a:r>
            <a:r>
              <a:rPr lang="en-US" dirty="0" smtClean="0"/>
              <a:t>is to simply provide options for students. This list is from fifth-</a:t>
            </a:r>
            <a:r>
              <a:rPr lang="en-US" dirty="0" smtClean="0">
                <a:solidFill>
                  <a:schemeClr val="tx1"/>
                </a:solidFill>
              </a:rPr>
              <a:t>grade teacher</a:t>
            </a:r>
            <a:r>
              <a:rPr lang="en-US" baseline="0" dirty="0" smtClean="0">
                <a:solidFill>
                  <a:schemeClr val="tx1"/>
                </a:solidFill>
              </a:rPr>
              <a:t> </a:t>
            </a:r>
            <a:r>
              <a:rPr lang="en-US" dirty="0" smtClean="0">
                <a:solidFill>
                  <a:schemeClr val="tx1"/>
                </a:solidFill>
              </a:rPr>
              <a:t>Ms. Alyssa Meyer</a:t>
            </a:r>
            <a:r>
              <a:rPr lang="en-US" dirty="0" smtClean="0"/>
              <a:t>.</a:t>
            </a:r>
          </a:p>
          <a:p>
            <a:endParaRPr lang="en-US" dirty="0"/>
          </a:p>
          <a:p>
            <a:r>
              <a:rPr lang="en-US" dirty="0" smtClean="0"/>
              <a:t>Let’s look at all of these. If you were a student in Ms. Meyer’s class, which choices would be most appealing to you? Why? </a:t>
            </a:r>
          </a:p>
          <a:p>
            <a:endParaRPr lang="en-US" dirty="0"/>
          </a:p>
          <a:p>
            <a:r>
              <a:rPr lang="en-US" dirty="0" smtClean="0"/>
              <a:t>For students with disabilities who may struggle with reading and writing, which choices may be good options? Why?</a:t>
            </a:r>
            <a:endParaRPr lang="en-US" dirty="0"/>
          </a:p>
        </p:txBody>
      </p:sp>
      <p:sp>
        <p:nvSpPr>
          <p:cNvPr id="4" name="Slide Number Placeholder 3"/>
          <p:cNvSpPr>
            <a:spLocks noGrp="1"/>
          </p:cNvSpPr>
          <p:nvPr>
            <p:ph type="sldNum" sz="quarter" idx="10"/>
          </p:nvPr>
        </p:nvSpPr>
        <p:spPr>
          <a:xfrm>
            <a:off x="4282067" y="10155367"/>
            <a:ext cx="3275859" cy="534591"/>
          </a:xfrm>
          <a:prstGeom prst="rect">
            <a:avLst/>
          </a:prstGeom>
        </p:spPr>
        <p:txBody>
          <a:bodyPr lIns="104287" tIns="52144" rIns="104287" bIns="52144"/>
          <a:lstStyle/>
          <a:p>
            <a:fld id="{22EBC401-D2E9-3D40-BA66-584AED76E025}" type="slidenum">
              <a:rPr lang="en-US" smtClean="0"/>
              <a:t>109</a:t>
            </a:fld>
            <a:endParaRPr lang="en-US" dirty="0"/>
          </a:p>
        </p:txBody>
      </p:sp>
    </p:spTree>
    <p:extLst>
      <p:ext uri="{BB962C8B-B14F-4D97-AF65-F5344CB8AC3E}">
        <p14:creationId xmlns:p14="http://schemas.microsoft.com/office/powerpoint/2010/main" val="346286924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4563" y="801688"/>
            <a:ext cx="5670550" cy="4010025"/>
          </a:xfrm>
          <a:prstGeom prst="rect">
            <a:avLst/>
          </a:prstGeom>
        </p:spPr>
      </p:sp>
      <p:sp>
        <p:nvSpPr>
          <p:cNvPr id="3" name="Notes Placeholder 2"/>
          <p:cNvSpPr>
            <a:spLocks noGrp="1"/>
          </p:cNvSpPr>
          <p:nvPr>
            <p:ph type="body" idx="1"/>
          </p:nvPr>
        </p:nvSpPr>
        <p:spPr>
          <a:xfrm>
            <a:off x="755968" y="5078611"/>
            <a:ext cx="6047740" cy="4811316"/>
          </a:xfrm>
          <a:prstGeom prst="rect">
            <a:avLst/>
          </a:prstGeom>
        </p:spPr>
        <p:txBody>
          <a:bodyPr lIns="104287" tIns="52144" rIns="104287" bIns="52144"/>
          <a:lstStyle/>
          <a:p>
            <a:r>
              <a:rPr lang="en-US" dirty="0" smtClean="0"/>
              <a:t>Just like the teachers who taught about the industrial revolution, </a:t>
            </a:r>
            <a:r>
              <a:rPr lang="en-US" baseline="0" dirty="0" smtClean="0"/>
              <a:t>Ms. Meyer</a:t>
            </a:r>
            <a:r>
              <a:rPr lang="en-US" dirty="0" smtClean="0"/>
              <a:t> created one rubric from</a:t>
            </a:r>
            <a:r>
              <a:rPr lang="en-US" baseline="0" dirty="0" smtClean="0"/>
              <a:t> </a:t>
            </a:r>
            <a:r>
              <a:rPr lang="en-US" dirty="0" smtClean="0"/>
              <a:t>which all the reading/book review assignments could be assessed.  </a:t>
            </a:r>
          </a:p>
          <a:p>
            <a:endParaRPr lang="en-US" dirty="0"/>
          </a:p>
          <a:p>
            <a:r>
              <a:rPr lang="en-US" dirty="0" smtClean="0"/>
              <a:t>Let’s look at this rubric and pick some choices from the list. Does this rubric allow Ms. Meyer to assess all the projects on the previous slide?</a:t>
            </a:r>
            <a:endParaRPr lang="en-US" dirty="0"/>
          </a:p>
        </p:txBody>
      </p:sp>
      <p:sp>
        <p:nvSpPr>
          <p:cNvPr id="4" name="Slide Number Placeholder 3"/>
          <p:cNvSpPr>
            <a:spLocks noGrp="1"/>
          </p:cNvSpPr>
          <p:nvPr>
            <p:ph type="sldNum" sz="quarter" idx="10"/>
          </p:nvPr>
        </p:nvSpPr>
        <p:spPr>
          <a:xfrm>
            <a:off x="4282067" y="10155367"/>
            <a:ext cx="3275859" cy="534591"/>
          </a:xfrm>
          <a:prstGeom prst="rect">
            <a:avLst/>
          </a:prstGeom>
        </p:spPr>
        <p:txBody>
          <a:bodyPr lIns="104287" tIns="52144" rIns="104287" bIns="52144"/>
          <a:lstStyle/>
          <a:p>
            <a:fld id="{22EBC401-D2E9-3D40-BA66-584AED76E025}" type="slidenum">
              <a:rPr lang="en-US" smtClean="0"/>
              <a:t>110</a:t>
            </a:fld>
            <a:endParaRPr lang="en-US" dirty="0"/>
          </a:p>
        </p:txBody>
      </p:sp>
    </p:spTree>
    <p:extLst>
      <p:ext uri="{BB962C8B-B14F-4D97-AF65-F5344CB8AC3E}">
        <p14:creationId xmlns:p14="http://schemas.microsoft.com/office/powerpoint/2010/main" val="50384717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4563" y="801688"/>
            <a:ext cx="5670550" cy="4010025"/>
          </a:xfrm>
          <a:prstGeom prst="rect">
            <a:avLst/>
          </a:prstGeom>
        </p:spPr>
      </p:sp>
      <p:sp>
        <p:nvSpPr>
          <p:cNvPr id="3" name="Notes Placeholder 2"/>
          <p:cNvSpPr>
            <a:spLocks noGrp="1"/>
          </p:cNvSpPr>
          <p:nvPr>
            <p:ph type="body" idx="1"/>
          </p:nvPr>
        </p:nvSpPr>
        <p:spPr>
          <a:xfrm>
            <a:off x="755968" y="5078611"/>
            <a:ext cx="6047740" cy="4811316"/>
          </a:xfrm>
          <a:prstGeom prst="rect">
            <a:avLst/>
          </a:prstGeom>
        </p:spPr>
        <p:txBody>
          <a:bodyPr lIns="104287" tIns="52144" rIns="104287" bIns="52144"/>
          <a:lstStyle/>
          <a:p>
            <a:r>
              <a:rPr lang="en-US" dirty="0" smtClean="0"/>
              <a:t>In this example,</a:t>
            </a:r>
            <a:r>
              <a:rPr lang="en-US" baseline="0" dirty="0" smtClean="0"/>
              <a:t> Ms. Meyer asked the students to pick a book with the following criteria: Historical fiction from the World War II era. Students could use the rubric in the previous slide. </a:t>
            </a:r>
          </a:p>
          <a:p>
            <a:endParaRPr lang="en-US" i="1" dirty="0"/>
          </a:p>
          <a:p>
            <a:r>
              <a:rPr lang="en-US" baseline="0" dirty="0" smtClean="0"/>
              <a:t>This student picked a critical scene from the book </a:t>
            </a:r>
            <a:r>
              <a:rPr lang="en-US" i="1" baseline="0" dirty="0" smtClean="0"/>
              <a:t>Under the Blood Red Sun </a:t>
            </a:r>
            <a:r>
              <a:rPr lang="en-US" baseline="0" dirty="0" smtClean="0"/>
              <a:t>and illustrated it in a diorama. She picked the scene in which the Japanese American family decided</a:t>
            </a:r>
            <a:r>
              <a:rPr lang="en-US" dirty="0" smtClean="0"/>
              <a:t> to bury their Japanese artifacts in their backyard for fear that these items would implicate them as enemies. </a:t>
            </a:r>
            <a:endParaRPr lang="en-US" dirty="0"/>
          </a:p>
        </p:txBody>
      </p:sp>
      <p:sp>
        <p:nvSpPr>
          <p:cNvPr id="4" name="Slide Number Placeholder 3"/>
          <p:cNvSpPr>
            <a:spLocks noGrp="1"/>
          </p:cNvSpPr>
          <p:nvPr>
            <p:ph type="sldNum" sz="quarter" idx="10"/>
          </p:nvPr>
        </p:nvSpPr>
        <p:spPr>
          <a:xfrm>
            <a:off x="4282067" y="10155367"/>
            <a:ext cx="3275859" cy="534591"/>
          </a:xfrm>
          <a:prstGeom prst="rect">
            <a:avLst/>
          </a:prstGeom>
        </p:spPr>
        <p:txBody>
          <a:bodyPr lIns="104287" tIns="52144" rIns="104287" bIns="52144"/>
          <a:lstStyle/>
          <a:p>
            <a:fld id="{22EBC401-D2E9-3D40-BA66-584AED76E025}" type="slidenum">
              <a:rPr lang="en-US" smtClean="0"/>
              <a:t>111</a:t>
            </a:fld>
            <a:endParaRPr lang="en-US" dirty="0"/>
          </a:p>
        </p:txBody>
      </p:sp>
    </p:spTree>
    <p:extLst>
      <p:ext uri="{BB962C8B-B14F-4D97-AF65-F5344CB8AC3E}">
        <p14:creationId xmlns:p14="http://schemas.microsoft.com/office/powerpoint/2010/main" val="319406613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4563" y="801688"/>
            <a:ext cx="5670550" cy="4010025"/>
          </a:xfrm>
          <a:prstGeom prst="rect">
            <a:avLst/>
          </a:prstGeom>
        </p:spPr>
      </p:sp>
      <p:sp>
        <p:nvSpPr>
          <p:cNvPr id="3" name="Notes Placeholder 2"/>
          <p:cNvSpPr>
            <a:spLocks noGrp="1"/>
          </p:cNvSpPr>
          <p:nvPr>
            <p:ph type="body" idx="1"/>
          </p:nvPr>
        </p:nvSpPr>
        <p:spPr>
          <a:xfrm>
            <a:off x="755968" y="5078611"/>
            <a:ext cx="6047740" cy="4811316"/>
          </a:xfrm>
          <a:prstGeom prst="rect">
            <a:avLst/>
          </a:prstGeom>
        </p:spPr>
        <p:txBody>
          <a:bodyPr lIns="104287" tIns="52144" rIns="104287" bIns="52144"/>
          <a:lstStyle/>
          <a:p>
            <a:r>
              <a:rPr lang="en-US" dirty="0" smtClean="0"/>
              <a:t>In this example,</a:t>
            </a:r>
            <a:r>
              <a:rPr lang="en-US" baseline="0" dirty="0" smtClean="0"/>
              <a:t> the student decided to compose a song describing the </a:t>
            </a:r>
            <a:r>
              <a:rPr lang="en-US" dirty="0" smtClean="0"/>
              <a:t>plot of</a:t>
            </a:r>
            <a:r>
              <a:rPr lang="en-US" baseline="0" dirty="0" smtClean="0"/>
              <a:t> the book </a:t>
            </a:r>
            <a:r>
              <a:rPr lang="en-US" i="1" baseline="0" dirty="0" smtClean="0"/>
              <a:t>The Princess Diaries</a:t>
            </a:r>
            <a:r>
              <a:rPr lang="en-US" i="1" dirty="0" smtClean="0"/>
              <a:t> </a:t>
            </a:r>
            <a:r>
              <a:rPr lang="en-US" dirty="0" smtClean="0"/>
              <a:t>from the perspective of the main character, Mia</a:t>
            </a:r>
            <a:r>
              <a:rPr lang="en-US" baseline="0" dirty="0" smtClean="0"/>
              <a:t>. Although it is funny to listen to this song, it clearly illustrates that the student understands the main ideas of the story. This student has significant fine motor issues, so writing a book report would have produced a much less detailed product. </a:t>
            </a:r>
          </a:p>
          <a:p>
            <a:endParaRPr lang="en-US" dirty="0"/>
          </a:p>
          <a:p>
            <a:r>
              <a:rPr lang="en-US" dirty="0" smtClean="0"/>
              <a:t>What do you think about the option for creating a diorama or song instead of a book report? </a:t>
            </a:r>
            <a:endParaRPr lang="en-US" dirty="0"/>
          </a:p>
        </p:txBody>
      </p:sp>
      <p:sp>
        <p:nvSpPr>
          <p:cNvPr id="4" name="Slide Number Placeholder 3"/>
          <p:cNvSpPr>
            <a:spLocks noGrp="1"/>
          </p:cNvSpPr>
          <p:nvPr>
            <p:ph type="sldNum" sz="quarter" idx="10"/>
          </p:nvPr>
        </p:nvSpPr>
        <p:spPr>
          <a:xfrm>
            <a:off x="4282067" y="10155367"/>
            <a:ext cx="3275859" cy="534591"/>
          </a:xfrm>
          <a:prstGeom prst="rect">
            <a:avLst/>
          </a:prstGeom>
        </p:spPr>
        <p:txBody>
          <a:bodyPr lIns="104287" tIns="52144" rIns="104287" bIns="52144"/>
          <a:lstStyle/>
          <a:p>
            <a:fld id="{22EBC401-D2E9-3D40-BA66-584AED76E025}" type="slidenum">
              <a:rPr lang="en-US" smtClean="0"/>
              <a:t>112</a:t>
            </a:fld>
            <a:endParaRPr lang="en-US" dirty="0"/>
          </a:p>
        </p:txBody>
      </p:sp>
    </p:spTree>
    <p:extLst>
      <p:ext uri="{BB962C8B-B14F-4D97-AF65-F5344CB8AC3E}">
        <p14:creationId xmlns:p14="http://schemas.microsoft.com/office/powerpoint/2010/main" val="248527138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4563" y="801688"/>
            <a:ext cx="5670550" cy="4010025"/>
          </a:xfrm>
          <a:prstGeom prst="rect">
            <a:avLst/>
          </a:prstGeom>
        </p:spPr>
      </p:sp>
      <p:sp>
        <p:nvSpPr>
          <p:cNvPr id="3" name="Notes Placeholder 2"/>
          <p:cNvSpPr>
            <a:spLocks noGrp="1"/>
          </p:cNvSpPr>
          <p:nvPr>
            <p:ph type="body" idx="1"/>
          </p:nvPr>
        </p:nvSpPr>
        <p:spPr>
          <a:xfrm>
            <a:off x="755968" y="5078611"/>
            <a:ext cx="6047740" cy="4811316"/>
          </a:xfrm>
          <a:prstGeom prst="rect">
            <a:avLst/>
          </a:prstGeom>
        </p:spPr>
        <p:txBody>
          <a:bodyPr lIns="104287" tIns="52144" rIns="104287" bIns="52144"/>
          <a:lstStyle/>
          <a:p>
            <a:r>
              <a:rPr lang="en-US" dirty="0" smtClean="0"/>
              <a:t>In this assignment, you will observe instruction and pay attention to the instructional delivery method, materials, and assessments. Evaluate whether the instruction is consistent with the UDL framework. Which aspects were consistent? Which aspects were not? </a:t>
            </a:r>
          </a:p>
          <a:p>
            <a:endParaRPr lang="en-US" dirty="0"/>
          </a:p>
          <a:p>
            <a:r>
              <a:rPr lang="en-US" dirty="0" smtClean="0"/>
              <a:t>Then, think about how you could teach that lesson in a manner that aligns with the UDL framework. You can present your findings in many ways, including</a:t>
            </a:r>
            <a:r>
              <a:rPr lang="en-US" baseline="0" dirty="0" smtClean="0"/>
              <a:t> a</a:t>
            </a:r>
            <a:r>
              <a:rPr lang="en-US" dirty="0" smtClean="0"/>
              <a:t> multimedia presentation, a traditional paper, a poster, or another method that allows you to express your understanding of UDL in practice. </a:t>
            </a:r>
            <a:endParaRPr lang="en-US" dirty="0"/>
          </a:p>
        </p:txBody>
      </p:sp>
      <p:sp>
        <p:nvSpPr>
          <p:cNvPr id="4" name="Slide Number Placeholder 3"/>
          <p:cNvSpPr>
            <a:spLocks noGrp="1"/>
          </p:cNvSpPr>
          <p:nvPr>
            <p:ph type="sldNum" sz="quarter" idx="10"/>
          </p:nvPr>
        </p:nvSpPr>
        <p:spPr>
          <a:xfrm>
            <a:off x="4282067" y="10155367"/>
            <a:ext cx="3275859" cy="534591"/>
          </a:xfrm>
          <a:prstGeom prst="rect">
            <a:avLst/>
          </a:prstGeom>
        </p:spPr>
        <p:txBody>
          <a:bodyPr lIns="104287" tIns="52144" rIns="104287" bIns="52144"/>
          <a:lstStyle/>
          <a:p>
            <a:fld id="{22EBC401-D2E9-3D40-BA66-584AED76E025}" type="slidenum">
              <a:rPr lang="en-US" smtClean="0"/>
              <a:t>113</a:t>
            </a:fld>
            <a:endParaRPr lang="en-US" dirty="0"/>
          </a:p>
        </p:txBody>
      </p:sp>
    </p:spTree>
    <p:extLst>
      <p:ext uri="{BB962C8B-B14F-4D97-AF65-F5344CB8AC3E}">
        <p14:creationId xmlns:p14="http://schemas.microsoft.com/office/powerpoint/2010/main" val="202722807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4563" y="801688"/>
            <a:ext cx="5670550" cy="4010025"/>
          </a:xfrm>
          <a:prstGeom prst="rect">
            <a:avLst/>
          </a:prstGeom>
        </p:spPr>
      </p:sp>
      <p:sp>
        <p:nvSpPr>
          <p:cNvPr id="3" name="Notes Placeholder 2"/>
          <p:cNvSpPr>
            <a:spLocks noGrp="1"/>
          </p:cNvSpPr>
          <p:nvPr>
            <p:ph type="body" idx="1"/>
          </p:nvPr>
        </p:nvSpPr>
        <p:spPr>
          <a:xfrm>
            <a:off x="755968" y="5078611"/>
            <a:ext cx="6047740" cy="4811316"/>
          </a:xfrm>
          <a:prstGeom prst="rect">
            <a:avLst/>
          </a:prstGeom>
        </p:spPr>
        <p:txBody>
          <a:bodyPr lIns="104287" tIns="52144" rIns="104287" bIns="52144"/>
          <a:lstStyle/>
          <a:p>
            <a:r>
              <a:rPr lang="en-US" sz="1200" kern="1200" dirty="0" smtClean="0">
                <a:solidFill>
                  <a:schemeClr val="tx1"/>
                </a:solidFill>
                <a:effectLst/>
                <a:latin typeface="+mn-lt"/>
                <a:ea typeface="+mn-ea"/>
                <a:cs typeface="+mn-cs"/>
              </a:rPr>
              <a:t>In your description, please provide a description of the materials that were used as well as the teacher’s instructional delivery. For example, describe the content area, grade level, materials, publisher, etc. </a:t>
            </a:r>
          </a:p>
          <a:p>
            <a:endParaRPr lang="en-US" dirty="0" smtClean="0"/>
          </a:p>
          <a:p>
            <a:r>
              <a:rPr lang="en-US" dirty="0" smtClean="0"/>
              <a:t>See Handout 13</a:t>
            </a:r>
            <a:endParaRPr lang="en-US" dirty="0"/>
          </a:p>
        </p:txBody>
      </p:sp>
      <p:sp>
        <p:nvSpPr>
          <p:cNvPr id="4" name="Slide Number Placeholder 3"/>
          <p:cNvSpPr>
            <a:spLocks noGrp="1"/>
          </p:cNvSpPr>
          <p:nvPr>
            <p:ph type="sldNum" sz="quarter" idx="10"/>
          </p:nvPr>
        </p:nvSpPr>
        <p:spPr>
          <a:xfrm>
            <a:off x="4282067" y="10155367"/>
            <a:ext cx="3275859" cy="534591"/>
          </a:xfrm>
          <a:prstGeom prst="rect">
            <a:avLst/>
          </a:prstGeom>
        </p:spPr>
        <p:txBody>
          <a:bodyPr lIns="104287" tIns="52144" rIns="104287" bIns="52144"/>
          <a:lstStyle/>
          <a:p>
            <a:fld id="{22EBC401-D2E9-3D40-BA66-584AED76E025}" type="slidenum">
              <a:rPr lang="en-US" smtClean="0"/>
              <a:t>114</a:t>
            </a:fld>
            <a:endParaRPr lang="en-US" dirty="0"/>
          </a:p>
        </p:txBody>
      </p:sp>
    </p:spTree>
    <p:extLst>
      <p:ext uri="{BB962C8B-B14F-4D97-AF65-F5344CB8AC3E}">
        <p14:creationId xmlns:p14="http://schemas.microsoft.com/office/powerpoint/2010/main" val="12976802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8725" y="1336675"/>
            <a:ext cx="5102225" cy="3608388"/>
          </a:xfrm>
          <a:prstGeom prst="rect">
            <a:avLst/>
          </a:prstGeom>
          <a:noFill/>
          <a:ln w="12700">
            <a:solidFill>
              <a:prstClr val="black"/>
            </a:solidFill>
          </a:ln>
        </p:spPr>
      </p:sp>
      <p:sp>
        <p:nvSpPr>
          <p:cNvPr id="3" name="Notes Placeholder 2"/>
          <p:cNvSpPr>
            <a:spLocks noGrp="1"/>
          </p:cNvSpPr>
          <p:nvPr>
            <p:ph type="body" idx="1"/>
          </p:nvPr>
        </p:nvSpPr>
        <p:spPr>
          <a:xfrm>
            <a:off x="755650" y="5145088"/>
            <a:ext cx="6048375" cy="4210050"/>
          </a:xfrm>
          <a:prstGeom prst="rect">
            <a:avLst/>
          </a:prstGeom>
        </p:spPr>
        <p:txBody>
          <a:bodyPr/>
          <a:lstStyle/>
          <a:p>
            <a:r>
              <a:rPr lang="en-US" dirty="0" smtClean="0"/>
              <a:t>This video is a little more</a:t>
            </a:r>
            <a:r>
              <a:rPr lang="en-US" baseline="0" dirty="0" smtClean="0"/>
              <a:t> than</a:t>
            </a:r>
            <a:r>
              <a:rPr lang="en-US" dirty="0" smtClean="0"/>
              <a:t> 5 minutes long.</a:t>
            </a:r>
            <a:r>
              <a:rPr lang="en-US" baseline="0" dirty="0" smtClean="0"/>
              <a:t> It is about how one home was built using UD. This video is an especially strong example of how UD done well means that accommodations do not have to be made later on. </a:t>
            </a:r>
            <a:endParaRPr lang="en-US" dirty="0"/>
          </a:p>
        </p:txBody>
      </p:sp>
    </p:spTree>
    <p:extLst>
      <p:ext uri="{BB962C8B-B14F-4D97-AF65-F5344CB8AC3E}">
        <p14:creationId xmlns:p14="http://schemas.microsoft.com/office/powerpoint/2010/main" val="321693941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4563" y="801688"/>
            <a:ext cx="5670550" cy="4010025"/>
          </a:xfrm>
          <a:prstGeom prst="rect">
            <a:avLst/>
          </a:prstGeom>
        </p:spPr>
      </p:sp>
      <p:sp>
        <p:nvSpPr>
          <p:cNvPr id="3" name="Notes Placeholder 2"/>
          <p:cNvSpPr>
            <a:spLocks noGrp="1"/>
          </p:cNvSpPr>
          <p:nvPr>
            <p:ph type="body" idx="1"/>
          </p:nvPr>
        </p:nvSpPr>
        <p:spPr>
          <a:xfrm>
            <a:off x="755968" y="5078611"/>
            <a:ext cx="6047740" cy="4811316"/>
          </a:xfrm>
          <a:prstGeom prst="rect">
            <a:avLst/>
          </a:prstGeom>
        </p:spPr>
        <p:txBody>
          <a:bodyPr lIns="104287" tIns="52144" rIns="104287" bIns="52144"/>
          <a:lstStyle/>
          <a:p>
            <a:r>
              <a:rPr lang="en-US" dirty="0" smtClean="0"/>
              <a:t>My parting words are:</a:t>
            </a:r>
            <a:r>
              <a:rPr lang="en-US" baseline="0" dirty="0" smtClean="0"/>
              <a:t> </a:t>
            </a:r>
          </a:p>
          <a:p>
            <a:endParaRPr lang="en-US" baseline="0" dirty="0" smtClean="0"/>
          </a:p>
          <a:p>
            <a:endParaRPr lang="en-US" dirty="0"/>
          </a:p>
        </p:txBody>
      </p:sp>
      <p:sp>
        <p:nvSpPr>
          <p:cNvPr id="4" name="Slide Number Placeholder 3"/>
          <p:cNvSpPr>
            <a:spLocks noGrp="1"/>
          </p:cNvSpPr>
          <p:nvPr>
            <p:ph type="sldNum" sz="quarter" idx="10"/>
          </p:nvPr>
        </p:nvSpPr>
        <p:spPr>
          <a:xfrm>
            <a:off x="4282067" y="10155367"/>
            <a:ext cx="3275859" cy="534591"/>
          </a:xfrm>
          <a:prstGeom prst="rect">
            <a:avLst/>
          </a:prstGeom>
        </p:spPr>
        <p:txBody>
          <a:bodyPr lIns="104287" tIns="52144" rIns="104287" bIns="52144"/>
          <a:lstStyle/>
          <a:p>
            <a:fld id="{22EBC401-D2E9-3D40-BA66-584AED76E025}" type="slidenum">
              <a:rPr lang="en-US" smtClean="0"/>
              <a:t>115</a:t>
            </a:fld>
            <a:endParaRPr lang="en-US" dirty="0"/>
          </a:p>
        </p:txBody>
      </p:sp>
    </p:spTree>
    <p:extLst>
      <p:ext uri="{BB962C8B-B14F-4D97-AF65-F5344CB8AC3E}">
        <p14:creationId xmlns:p14="http://schemas.microsoft.com/office/powerpoint/2010/main" val="220183989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Shape 320"/>
          <p:cNvSpPr txBox="1">
            <a:spLocks noGrp="1"/>
          </p:cNvSpPr>
          <p:nvPr>
            <p:ph type="body" idx="1"/>
          </p:nvPr>
        </p:nvSpPr>
        <p:spPr>
          <a:xfrm>
            <a:off x="228600" y="4343400"/>
            <a:ext cx="5486399" cy="4114800"/>
          </a:xfrm>
          <a:prstGeom prst="rect">
            <a:avLst/>
          </a:prstGeom>
          <a:noFill/>
          <a:ln>
            <a:noFill/>
          </a:ln>
        </p:spPr>
        <p:txBody>
          <a:bodyPr lIns="91425" tIns="91425" rIns="91425" bIns="91425" anchor="ctr" anchorCtr="0">
            <a:noAutofit/>
          </a:bodyPr>
          <a:lstStyle/>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You can use Handout 14 for an exit sheet. </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05637064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4563" y="801688"/>
            <a:ext cx="5670550" cy="4010025"/>
          </a:xfrm>
          <a:prstGeom prst="rect">
            <a:avLst/>
          </a:prstGeom>
        </p:spPr>
      </p:sp>
      <p:sp>
        <p:nvSpPr>
          <p:cNvPr id="3" name="Notes Placeholder 2"/>
          <p:cNvSpPr>
            <a:spLocks noGrp="1"/>
          </p:cNvSpPr>
          <p:nvPr>
            <p:ph type="body" idx="1"/>
          </p:nvPr>
        </p:nvSpPr>
        <p:spPr>
          <a:xfrm>
            <a:off x="755968" y="5078611"/>
            <a:ext cx="6047740" cy="4811316"/>
          </a:xfrm>
          <a:prstGeom prst="rect">
            <a:avLst/>
          </a:prstGeom>
        </p:spPr>
        <p:txBody>
          <a:bodyPr lIns="104287" tIns="52144" rIns="104287" bIns="52144"/>
          <a:lstStyle/>
          <a:p>
            <a:endParaRPr lang="en-US" dirty="0"/>
          </a:p>
        </p:txBody>
      </p:sp>
      <p:sp>
        <p:nvSpPr>
          <p:cNvPr id="4" name="Slide Number Placeholder 3"/>
          <p:cNvSpPr>
            <a:spLocks noGrp="1"/>
          </p:cNvSpPr>
          <p:nvPr>
            <p:ph type="sldNum" sz="quarter" idx="10"/>
          </p:nvPr>
        </p:nvSpPr>
        <p:spPr>
          <a:xfrm>
            <a:off x="4282067" y="10155367"/>
            <a:ext cx="3275859" cy="534591"/>
          </a:xfrm>
          <a:prstGeom prst="rect">
            <a:avLst/>
          </a:prstGeom>
        </p:spPr>
        <p:txBody>
          <a:bodyPr lIns="104287" tIns="52144" rIns="104287" bIns="52144"/>
          <a:lstStyle/>
          <a:p>
            <a:fld id="{22EBC401-D2E9-3D40-BA66-584AED76E025}" type="slidenum">
              <a:rPr lang="en-US" smtClean="0"/>
              <a:t>117</a:t>
            </a:fld>
            <a:endParaRPr lang="en-US" dirty="0"/>
          </a:p>
        </p:txBody>
      </p:sp>
    </p:spTree>
    <p:extLst>
      <p:ext uri="{BB962C8B-B14F-4D97-AF65-F5344CB8AC3E}">
        <p14:creationId xmlns:p14="http://schemas.microsoft.com/office/powerpoint/2010/main" val="2879444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txBox="1">
            <a:spLocks noGrp="1"/>
          </p:cNvSpPr>
          <p:nvPr>
            <p:ph type="body" idx="1"/>
          </p:nvPr>
        </p:nvSpPr>
        <p:spPr>
          <a:xfrm>
            <a:off x="228600" y="4343400"/>
            <a:ext cx="5486399" cy="4114800"/>
          </a:xfrm>
          <a:prstGeom prst="rect">
            <a:avLst/>
          </a:prstGeom>
          <a:noFill/>
          <a:ln>
            <a:noFill/>
          </a:ln>
        </p:spPr>
        <p:txBody>
          <a:bodyPr lIns="91425" tIns="91425" rIns="91425" bIns="91425" anchor="ctr" anchorCtr="0">
            <a:noAutofit/>
          </a:bodyPr>
          <a:lstStyle/>
          <a:p>
            <a:pPr>
              <a:spcBef>
                <a:spcPts val="0"/>
              </a:spcBef>
              <a:buNone/>
            </a:pPr>
            <a:r>
              <a:rPr lang="en-US" dirty="0" smtClean="0"/>
              <a:t>This</a:t>
            </a:r>
            <a:r>
              <a:rPr lang="en-US" baseline="0" dirty="0" smtClean="0"/>
              <a:t> slide serves to offer an opportunity for the participants to synthesize some of the information from the videos. </a:t>
            </a:r>
            <a:endParaRPr dirty="0"/>
          </a:p>
        </p:txBody>
      </p:sp>
    </p:spTree>
    <p:extLst>
      <p:ext uri="{BB962C8B-B14F-4D97-AF65-F5344CB8AC3E}">
        <p14:creationId xmlns:p14="http://schemas.microsoft.com/office/powerpoint/2010/main" val="1442637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txBox="1">
            <a:spLocks noGrp="1"/>
          </p:cNvSpPr>
          <p:nvPr>
            <p:ph type="body" idx="1"/>
          </p:nvPr>
        </p:nvSpPr>
        <p:spPr>
          <a:xfrm>
            <a:off x="228600" y="4343400"/>
            <a:ext cx="5486399" cy="4114800"/>
          </a:xfrm>
          <a:prstGeom prst="rect">
            <a:avLst/>
          </a:prstGeom>
          <a:noFill/>
          <a:ln>
            <a:noFill/>
          </a:ln>
        </p:spPr>
        <p:txBody>
          <a:bodyPr lIns="91425" tIns="91425" rIns="91425" bIns="91425" anchor="ctr" anchorCtr="0">
            <a:noAutofit/>
          </a:bodyPr>
          <a:lstStyle/>
          <a:p>
            <a:pPr>
              <a:spcBef>
                <a:spcPts val="0"/>
              </a:spcBef>
              <a:buNone/>
            </a:pPr>
            <a:r>
              <a:rPr lang="en-US" dirty="0" smtClean="0"/>
              <a:t>This</a:t>
            </a:r>
            <a:r>
              <a:rPr lang="en-US" baseline="0" dirty="0" smtClean="0"/>
              <a:t> slide transitions us from UD to UDL. In architecture, UD is an attempt to make the product fit the user, and in education, UDL is an effort to make the curriculum fit the student, instead of vice versa. This is a critical concept. </a:t>
            </a:r>
            <a:endParaRPr dirty="0"/>
          </a:p>
        </p:txBody>
      </p:sp>
    </p:spTree>
    <p:extLst>
      <p:ext uri="{BB962C8B-B14F-4D97-AF65-F5344CB8AC3E}">
        <p14:creationId xmlns:p14="http://schemas.microsoft.com/office/powerpoint/2010/main" val="4971634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8725" y="1336675"/>
            <a:ext cx="5102225" cy="3608388"/>
          </a:xfrm>
          <a:prstGeom prst="rect">
            <a:avLst/>
          </a:prstGeom>
          <a:noFill/>
          <a:ln w="12700">
            <a:solidFill>
              <a:prstClr val="black"/>
            </a:solidFill>
          </a:ln>
        </p:spPr>
      </p:sp>
      <p:sp>
        <p:nvSpPr>
          <p:cNvPr id="3" name="Notes Placeholder 2"/>
          <p:cNvSpPr>
            <a:spLocks noGrp="1"/>
          </p:cNvSpPr>
          <p:nvPr>
            <p:ph type="body" idx="1"/>
          </p:nvPr>
        </p:nvSpPr>
        <p:spPr>
          <a:xfrm>
            <a:off x="755650" y="5145088"/>
            <a:ext cx="6048375" cy="4210050"/>
          </a:xfrm>
          <a:prstGeom prst="rect">
            <a:avLst/>
          </a:prstGeom>
        </p:spPr>
        <p:txBody>
          <a:bodyPr/>
          <a:lstStyle/>
          <a:p>
            <a:r>
              <a:rPr lang="en-US" dirty="0" smtClean="0"/>
              <a:t>If time permits, you could take a moment at this point to ask participants</a:t>
            </a:r>
            <a:r>
              <a:rPr lang="en-US" baseline="0" dirty="0" smtClean="0"/>
              <a:t> to relate the words to the picture. How does the staircase/ramp relate to course design that is accessible? </a:t>
            </a:r>
            <a:endParaRPr lang="en-US" dirty="0"/>
          </a:p>
        </p:txBody>
      </p:sp>
    </p:spTree>
    <p:extLst>
      <p:ext uri="{BB962C8B-B14F-4D97-AF65-F5344CB8AC3E}">
        <p14:creationId xmlns:p14="http://schemas.microsoft.com/office/powerpoint/2010/main" val="5183984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8725" y="1336675"/>
            <a:ext cx="5102225" cy="3608388"/>
          </a:xfrm>
          <a:prstGeom prst="rect">
            <a:avLst/>
          </a:prstGeom>
          <a:noFill/>
          <a:ln w="12700">
            <a:solidFill>
              <a:prstClr val="black"/>
            </a:solidFill>
          </a:ln>
        </p:spPr>
      </p:sp>
      <p:sp>
        <p:nvSpPr>
          <p:cNvPr id="3" name="Notes Placeholder 2"/>
          <p:cNvSpPr>
            <a:spLocks noGrp="1"/>
          </p:cNvSpPr>
          <p:nvPr>
            <p:ph type="body" idx="1"/>
          </p:nvPr>
        </p:nvSpPr>
        <p:spPr>
          <a:xfrm>
            <a:off x="755650" y="5145088"/>
            <a:ext cx="6048375" cy="4210050"/>
          </a:xfrm>
          <a:prstGeom prst="rect">
            <a:avLst/>
          </a:prstGeom>
        </p:spPr>
        <p:txBody>
          <a:bodyPr/>
          <a:lstStyle/>
          <a:p>
            <a:r>
              <a:rPr lang="en-US" dirty="0" smtClean="0"/>
              <a:t>This chart compares how UD and UDL implementation can be parallel</a:t>
            </a:r>
            <a:r>
              <a:rPr lang="en-US" baseline="0" dirty="0" smtClean="0"/>
              <a:t> experiences. </a:t>
            </a:r>
            <a:endParaRPr lang="en-US" dirty="0"/>
          </a:p>
        </p:txBody>
      </p:sp>
    </p:spTree>
    <p:extLst>
      <p:ext uri="{BB962C8B-B14F-4D97-AF65-F5344CB8AC3E}">
        <p14:creationId xmlns:p14="http://schemas.microsoft.com/office/powerpoint/2010/main" val="29097697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8725" y="1336675"/>
            <a:ext cx="5102225" cy="3608388"/>
          </a:xfrm>
          <a:prstGeom prst="rect">
            <a:avLst/>
          </a:prstGeom>
          <a:noFill/>
          <a:ln w="12700">
            <a:solidFill>
              <a:prstClr val="black"/>
            </a:solidFill>
          </a:ln>
        </p:spPr>
      </p:sp>
      <p:sp>
        <p:nvSpPr>
          <p:cNvPr id="3" name="Notes Placeholder 2"/>
          <p:cNvSpPr>
            <a:spLocks noGrp="1"/>
          </p:cNvSpPr>
          <p:nvPr>
            <p:ph type="body" idx="1"/>
          </p:nvPr>
        </p:nvSpPr>
        <p:spPr>
          <a:xfrm>
            <a:off x="755650" y="5145088"/>
            <a:ext cx="6048375" cy="4210050"/>
          </a:xfrm>
          <a:prstGeom prst="rect">
            <a:avLst/>
          </a:prstGeom>
        </p:spPr>
        <p:txBody>
          <a:bodyPr/>
          <a:lstStyle/>
          <a:p>
            <a:r>
              <a:rPr lang="en-US" dirty="0" smtClean="0"/>
              <a:t>This is the final slide about</a:t>
            </a:r>
            <a:r>
              <a:rPr lang="en-US" baseline="0" dirty="0" smtClean="0"/>
              <a:t> the relationship between UD and UDL. This is the most important takeaway idea from this first part. </a:t>
            </a:r>
            <a:endParaRPr lang="en-US" dirty="0"/>
          </a:p>
        </p:txBody>
      </p:sp>
    </p:spTree>
    <p:extLst>
      <p:ext uri="{BB962C8B-B14F-4D97-AF65-F5344CB8AC3E}">
        <p14:creationId xmlns:p14="http://schemas.microsoft.com/office/powerpoint/2010/main" val="4214504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228600" y="4343400"/>
            <a:ext cx="5486399" cy="4114800"/>
          </a:xfrm>
          <a:prstGeom prst="rect">
            <a:avLst/>
          </a:prstGeom>
          <a:noFill/>
          <a:ln>
            <a:noFill/>
          </a:ln>
        </p:spPr>
        <p:txBody>
          <a:bodyPr lIns="91425" tIns="91425" rIns="91425" bIns="91425" anchor="ctr" anchorCtr="0">
            <a:noAutofit/>
          </a:bodyPr>
          <a:lstStyle/>
          <a:p>
            <a:pPr>
              <a:spcBef>
                <a:spcPts val="0"/>
              </a:spcBef>
              <a:buNone/>
            </a:pPr>
            <a:r>
              <a:rPr lang="en-US" sz="1200" kern="1200" dirty="0" smtClean="0">
                <a:solidFill>
                  <a:schemeClr val="tx1"/>
                </a:solidFill>
                <a:effectLst/>
                <a:latin typeface="+mn-lt"/>
                <a:ea typeface="+mn-ea"/>
                <a:cs typeface="+mn-cs"/>
              </a:rPr>
              <a:t>This is an opportunity for participants to reflect on the ideas that have been introduced so far. Again, you may want to find a reason to get the participants out of their seats, so you could ask someone to read something they learned, and then ask the participants to stand if it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was something they also learned. </a:t>
            </a:r>
            <a:endParaRPr dirty="0"/>
          </a:p>
        </p:txBody>
      </p:sp>
    </p:spTree>
    <p:extLst>
      <p:ext uri="{BB962C8B-B14F-4D97-AF65-F5344CB8AC3E}">
        <p14:creationId xmlns:p14="http://schemas.microsoft.com/office/powerpoint/2010/main" val="15569515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spect="1" noTextEdit="1"/>
          </p:cNvSpPr>
          <p:nvPr>
            <p:ph type="sldImg"/>
          </p:nvPr>
        </p:nvSpPr>
        <p:spPr bwMode="auto">
          <a:xfrm>
            <a:off x="1004888" y="685800"/>
            <a:ext cx="4848225"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Rectangle 3"/>
          <p:cNvSpPr>
            <a:spLocks noGrp="1"/>
          </p:cNvSpPr>
          <p:nvPr>
            <p:ph type="body" idx="1"/>
          </p:nvPr>
        </p:nvSpPr>
        <p:spPr bwMode="auto">
          <a:xfrm>
            <a:off x="685800" y="4343400"/>
            <a:ext cx="548640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ea typeface="ＭＳ Ｐゴシック" panose="020B0600070205080204" pitchFamily="34" charset="-128"/>
              </a:rPr>
              <a:t>The</a:t>
            </a:r>
            <a:r>
              <a:rPr lang="en-US" altLang="en-US" baseline="0" dirty="0" smtClean="0">
                <a:ea typeface="ＭＳ Ｐゴシック" panose="020B0600070205080204" pitchFamily="34" charset="-128"/>
              </a:rPr>
              <a:t> UDL framework is based on learner variability, which is scientifically validated. We all use different parts of our brains to do all kinds of things—no learner is exactly like another learner. This slide shows how even the simplest task is processed in different parts of three people’s brains. </a:t>
            </a:r>
            <a:endParaRPr lang="en-US" altLang="en-US" dirty="0" smtClean="0">
              <a:ea typeface="ＭＳ Ｐゴシック" panose="020B0600070205080204" pitchFamily="34" charset="-128"/>
            </a:endParaRPr>
          </a:p>
        </p:txBody>
      </p:sp>
      <p:sp>
        <p:nvSpPr>
          <p:cNvPr id="49155" name="Date Placeholder 3"/>
          <p:cNvSpPr>
            <a:spLocks noGrp="1"/>
          </p:cNvSpPr>
          <p:nvPr>
            <p:ph type="dt" sz="quarter" idx="1"/>
          </p:nvPr>
        </p:nvSpPr>
        <p:spPr bwMode="auto">
          <a:xfrm>
            <a:off x="3884613" y="0"/>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dirty="0" smtClean="0">
                <a:latin typeface="Calibri" panose="020F0502020204030204" pitchFamily="34" charset="0"/>
              </a:rPr>
              <a:t>10-18-09</a:t>
            </a:r>
          </a:p>
        </p:txBody>
      </p:sp>
      <p:sp>
        <p:nvSpPr>
          <p:cNvPr id="49156" name="Footer Placeholder 4"/>
          <p:cNvSpPr>
            <a:spLocks noGrp="1"/>
          </p:cNvSpPr>
          <p:nvPr>
            <p:ph type="ftr" sz="quarter" idx="4"/>
          </p:nvPr>
        </p:nvSpPr>
        <p:spPr bwMode="auto">
          <a:xfrm>
            <a:off x="0"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200" dirty="0" smtClean="0">
              <a:latin typeface="Calibri" panose="020F0502020204030204" pitchFamily="34" charset="0"/>
            </a:endParaRPr>
          </a:p>
        </p:txBody>
      </p:sp>
    </p:spTree>
    <p:extLst>
      <p:ext uri="{BB962C8B-B14F-4D97-AF65-F5344CB8AC3E}">
        <p14:creationId xmlns:p14="http://schemas.microsoft.com/office/powerpoint/2010/main" val="9866934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txBox="1">
            <a:spLocks noGrp="1"/>
          </p:cNvSpPr>
          <p:nvPr>
            <p:ph type="body" idx="1"/>
          </p:nvPr>
        </p:nvSpPr>
        <p:spPr>
          <a:xfrm>
            <a:off x="228600" y="4343400"/>
            <a:ext cx="5486399" cy="4114800"/>
          </a:xfrm>
          <a:prstGeom prst="rect">
            <a:avLst/>
          </a:prstGeom>
          <a:noFill/>
          <a:ln>
            <a:noFill/>
          </a:ln>
        </p:spPr>
        <p:txBody>
          <a:bodyPr lIns="91425" tIns="91425" rIns="91425" bIns="91425" anchor="ctr" anchorCtr="0">
            <a:noAutofit/>
          </a:bodyPr>
          <a:lstStyle/>
          <a:p>
            <a:r>
              <a:rPr lang="en-US" sz="1200" kern="1200" dirty="0" smtClean="0">
                <a:solidFill>
                  <a:schemeClr val="tx1"/>
                </a:solidFill>
                <a:effectLst/>
                <a:latin typeface="+mn-lt"/>
                <a:ea typeface="+mn-ea"/>
                <a:cs typeface="+mn-cs"/>
              </a:rPr>
              <a:t>This video is 15 minutes and 36 seconds long.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There is a handout that you can use to accompany this video. There is a point in the video at 4:55 when you are prompted to stop the video and then come back after you have had a chance to respond to the prompt. It stops again at 8:55 and asks you to download a worksheet—this is the one in your handout. You will have to click to restart the video both times. After you have watched the video, read the questions aloud and allow the participants to reflect and then respond to the questions with a partner.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218620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txBox="1">
            <a:spLocks noGrp="1"/>
          </p:cNvSpPr>
          <p:nvPr>
            <p:ph type="body" idx="1"/>
          </p:nvPr>
        </p:nvSpPr>
        <p:spPr>
          <a:xfrm>
            <a:off x="228600" y="4343400"/>
            <a:ext cx="5486399" cy="4114800"/>
          </a:xfrm>
          <a:prstGeom prst="rect">
            <a:avLst/>
          </a:prstGeom>
          <a:noFill/>
          <a:ln>
            <a:noFill/>
          </a:ln>
        </p:spPr>
        <p:txBody>
          <a:bodyPr lIns="91425" tIns="91425" rIns="91425" bIns="91425" anchor="ctr" anchorCtr="0">
            <a:noAutofit/>
          </a:bodyPr>
          <a:lstStyle/>
          <a:p>
            <a:pPr rtl="0">
              <a:spcBef>
                <a:spcPts val="0"/>
              </a:spcBef>
              <a:buNone/>
            </a:pPr>
            <a:r>
              <a:rPr lang="en-US" dirty="0" smtClean="0"/>
              <a:t>The</a:t>
            </a:r>
            <a:r>
              <a:rPr lang="en-US" baseline="0" dirty="0" smtClean="0"/>
              <a:t> two primary goals of the CEM are to facilitate an understanding of UDL and create teachers who can and will use the UDL framework. </a:t>
            </a:r>
          </a:p>
          <a:p>
            <a:pPr rtl="0">
              <a:spcBef>
                <a:spcPts val="0"/>
              </a:spcBef>
              <a:buNone/>
            </a:pPr>
            <a:r>
              <a:rPr lang="en-US" b="1" baseline="0" dirty="0" smtClean="0"/>
              <a:t>NOTE: </a:t>
            </a:r>
            <a:r>
              <a:rPr lang="en-US" baseline="0" dirty="0" smtClean="0"/>
              <a:t>If you are going to use the vocabulary handout, this would be a good time to pass it out. </a:t>
            </a:r>
          </a:p>
          <a:p>
            <a:pPr rtl="0">
              <a:spcBef>
                <a:spcPts val="0"/>
              </a:spcBef>
              <a:buNone/>
            </a:pPr>
            <a:endParaRPr lang="en-US" dirty="0"/>
          </a:p>
          <a:p>
            <a:pPr lvl="0" rtl="0">
              <a:spcBef>
                <a:spcPts val="0"/>
              </a:spcBef>
              <a:buNone/>
            </a:pPr>
            <a:endParaRPr dirty="0"/>
          </a:p>
          <a:p>
            <a:pPr>
              <a:spcBef>
                <a:spcPts val="0"/>
              </a:spcBef>
              <a:buNone/>
            </a:pPr>
            <a:endParaRPr dirty="0"/>
          </a:p>
        </p:txBody>
      </p:sp>
    </p:spTree>
    <p:extLst>
      <p:ext uri="{BB962C8B-B14F-4D97-AF65-F5344CB8AC3E}">
        <p14:creationId xmlns:p14="http://schemas.microsoft.com/office/powerpoint/2010/main" val="29389297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txBox="1">
            <a:spLocks noGrp="1"/>
          </p:cNvSpPr>
          <p:nvPr>
            <p:ph type="body" idx="1"/>
          </p:nvPr>
        </p:nvSpPr>
        <p:spPr>
          <a:xfrm>
            <a:off x="228600" y="4343400"/>
            <a:ext cx="5486399" cy="4114800"/>
          </a:xfrm>
          <a:prstGeom prst="rect">
            <a:avLst/>
          </a:prstGeom>
          <a:noFill/>
          <a:ln>
            <a:noFill/>
          </a:ln>
        </p:spPr>
        <p:txBody>
          <a:bodyPr lIns="91425" tIns="91425" rIns="91425" bIns="91425" anchor="ctr" anchorCtr="0">
            <a:noAutofit/>
          </a:bodyPr>
          <a:lstStyle/>
          <a:p>
            <a:pPr>
              <a:spcBef>
                <a:spcPts val="0"/>
              </a:spcBef>
              <a:buNone/>
            </a:pPr>
            <a:r>
              <a:rPr lang="en-US" dirty="0" smtClean="0"/>
              <a:t>This is the first mention in this</a:t>
            </a:r>
            <a:r>
              <a:rPr lang="en-US" baseline="0" dirty="0" smtClean="0"/>
              <a:t> PowerPoint of the three major principles of UDL. All of UDL comes back to these three principles, and these three principles are based entirely on the idea of learner variability, so it is important that you make the connection explicit here. </a:t>
            </a:r>
            <a:endParaRPr dirty="0"/>
          </a:p>
        </p:txBody>
      </p:sp>
    </p:spTree>
    <p:extLst>
      <p:ext uri="{BB962C8B-B14F-4D97-AF65-F5344CB8AC3E}">
        <p14:creationId xmlns:p14="http://schemas.microsoft.com/office/powerpoint/2010/main" val="20074347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8725" y="1336675"/>
            <a:ext cx="5102225" cy="3608388"/>
          </a:xfrm>
          <a:prstGeom prst="rect">
            <a:avLst/>
          </a:prstGeom>
          <a:noFill/>
          <a:ln w="12700">
            <a:solidFill>
              <a:prstClr val="black"/>
            </a:solidFill>
          </a:ln>
        </p:spPr>
      </p:sp>
      <p:sp>
        <p:nvSpPr>
          <p:cNvPr id="3" name="Notes Placeholder 2"/>
          <p:cNvSpPr>
            <a:spLocks noGrp="1"/>
          </p:cNvSpPr>
          <p:nvPr>
            <p:ph type="body" idx="1"/>
          </p:nvPr>
        </p:nvSpPr>
        <p:spPr>
          <a:xfrm>
            <a:off x="755650" y="5145088"/>
            <a:ext cx="6048375" cy="4210050"/>
          </a:xfrm>
          <a:prstGeom prst="rect">
            <a:avLst/>
          </a:prstGeom>
        </p:spPr>
        <p:txBody>
          <a:bodyPr/>
          <a:lstStyle/>
          <a:p>
            <a:r>
              <a:rPr lang="en-US" dirty="0" smtClean="0"/>
              <a:t>This slide and</a:t>
            </a:r>
            <a:r>
              <a:rPr lang="en-US" baseline="0" dirty="0" smtClean="0"/>
              <a:t> the next are text heavy. We suggest that you invite different participants to read the definitions aloud. There is a space on the vocabulary handouts for participants to take notes on these terms. </a:t>
            </a:r>
            <a:endParaRPr lang="en-US" dirty="0"/>
          </a:p>
        </p:txBody>
      </p:sp>
    </p:spTree>
    <p:extLst>
      <p:ext uri="{BB962C8B-B14F-4D97-AF65-F5344CB8AC3E}">
        <p14:creationId xmlns:p14="http://schemas.microsoft.com/office/powerpoint/2010/main" val="42348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8725" y="1336675"/>
            <a:ext cx="5102225" cy="3608388"/>
          </a:xfrm>
          <a:prstGeom prst="rect">
            <a:avLst/>
          </a:prstGeom>
          <a:noFill/>
          <a:ln w="12700">
            <a:solidFill>
              <a:prstClr val="black"/>
            </a:solidFill>
          </a:ln>
        </p:spPr>
      </p:sp>
      <p:sp>
        <p:nvSpPr>
          <p:cNvPr id="3" name="Notes Placeholder 2"/>
          <p:cNvSpPr>
            <a:spLocks noGrp="1"/>
          </p:cNvSpPr>
          <p:nvPr>
            <p:ph type="body" idx="1"/>
          </p:nvPr>
        </p:nvSpPr>
        <p:spPr>
          <a:xfrm>
            <a:off x="755650" y="5145088"/>
            <a:ext cx="6048375" cy="4210050"/>
          </a:xfrm>
          <a:prstGeom prst="rect">
            <a:avLst/>
          </a:prstGeom>
        </p:spPr>
        <p:txBody>
          <a:bodyPr/>
          <a:lstStyle/>
          <a:p>
            <a:endParaRPr lang="en-US" dirty="0"/>
          </a:p>
        </p:txBody>
      </p:sp>
    </p:spTree>
    <p:extLst>
      <p:ext uri="{BB962C8B-B14F-4D97-AF65-F5344CB8AC3E}">
        <p14:creationId xmlns:p14="http://schemas.microsoft.com/office/powerpoint/2010/main" val="36670700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228600" y="4343400"/>
            <a:ext cx="5486399" cy="4114800"/>
          </a:xfrm>
          <a:prstGeom prst="rect">
            <a:avLst/>
          </a:prstGeom>
          <a:noFill/>
          <a:ln>
            <a:noFill/>
          </a:ln>
        </p:spPr>
        <p:txBody>
          <a:bodyPr lIns="91425" tIns="91425" rIns="91425" bIns="91425" anchor="ctr" anchorCtr="0">
            <a:noAutofit/>
          </a:bodyPr>
          <a:lstStyle/>
          <a:p>
            <a:pPr>
              <a:spcBef>
                <a:spcPts val="0"/>
              </a:spcBef>
              <a:buNone/>
            </a:pPr>
            <a:r>
              <a:rPr lang="en-US" dirty="0" smtClean="0"/>
              <a:t>This is another opportunity for participants to revisit their KWL charts. </a:t>
            </a:r>
            <a:endParaRPr dirty="0"/>
          </a:p>
        </p:txBody>
      </p:sp>
    </p:spTree>
    <p:extLst>
      <p:ext uri="{BB962C8B-B14F-4D97-AF65-F5344CB8AC3E}">
        <p14:creationId xmlns:p14="http://schemas.microsoft.com/office/powerpoint/2010/main" val="41614415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8725" y="1336675"/>
            <a:ext cx="5102225" cy="3608388"/>
          </a:xfrm>
          <a:prstGeom prst="rect">
            <a:avLst/>
          </a:prstGeom>
          <a:noFill/>
          <a:ln w="12700">
            <a:solidFill>
              <a:prstClr val="black"/>
            </a:solidFill>
          </a:ln>
        </p:spPr>
      </p:sp>
      <p:sp>
        <p:nvSpPr>
          <p:cNvPr id="3" name="Notes Placeholder 2"/>
          <p:cNvSpPr>
            <a:spLocks noGrp="1"/>
          </p:cNvSpPr>
          <p:nvPr>
            <p:ph type="body" idx="1"/>
          </p:nvPr>
        </p:nvSpPr>
        <p:spPr>
          <a:xfrm>
            <a:off x="755650" y="5145088"/>
            <a:ext cx="6048375" cy="4210050"/>
          </a:xfrm>
          <a:prstGeom prst="rect">
            <a:avLst/>
          </a:prstGeom>
        </p:spPr>
        <p:txBody>
          <a:bodyPr/>
          <a:lstStyle/>
          <a:p>
            <a:r>
              <a:rPr lang="en-US" dirty="0" smtClean="0"/>
              <a:t>This is the same slide the participants saw at the beginning</a:t>
            </a:r>
            <a:r>
              <a:rPr lang="en-US" baseline="0" dirty="0" smtClean="0"/>
              <a:t> of Part 1. We are now getting ready to begin Part 2, which is about what the UDL framework is and how it can be applied in a classroom setting. </a:t>
            </a:r>
            <a:endParaRPr lang="en-US" dirty="0"/>
          </a:p>
        </p:txBody>
      </p:sp>
    </p:spTree>
    <p:extLst>
      <p:ext uri="{BB962C8B-B14F-4D97-AF65-F5344CB8AC3E}">
        <p14:creationId xmlns:p14="http://schemas.microsoft.com/office/powerpoint/2010/main" val="33824359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txBox="1">
            <a:spLocks noGrp="1"/>
          </p:cNvSpPr>
          <p:nvPr>
            <p:ph type="body" idx="1"/>
          </p:nvPr>
        </p:nvSpPr>
        <p:spPr>
          <a:xfrm>
            <a:off x="228600" y="4343400"/>
            <a:ext cx="5486399" cy="4114800"/>
          </a:xfrm>
          <a:prstGeom prst="rect">
            <a:avLst/>
          </a:prstGeom>
          <a:noFill/>
          <a:ln>
            <a:noFill/>
          </a:ln>
        </p:spPr>
        <p:txBody>
          <a:bodyPr lIns="91425" tIns="91425" rIns="91425" bIns="91425" anchor="ctr" anchorCtr="0">
            <a:noAutofit/>
          </a:bodyPr>
          <a:lstStyle/>
          <a:p>
            <a:pPr lvl="0" rtl="0">
              <a:spcBef>
                <a:spcPts val="0"/>
              </a:spcBef>
              <a:buNone/>
            </a:pPr>
            <a:r>
              <a:rPr lang="en-US" dirty="0" smtClean="0"/>
              <a:t>These are the same goals that were at the beginning of Part 1. We are just returning to them as a refresher. </a:t>
            </a:r>
            <a:endParaRPr dirty="0"/>
          </a:p>
          <a:p>
            <a:pPr>
              <a:spcBef>
                <a:spcPts val="0"/>
              </a:spcBef>
              <a:buNone/>
            </a:pPr>
            <a:endParaRPr dirty="0"/>
          </a:p>
        </p:txBody>
      </p:sp>
    </p:spTree>
    <p:extLst>
      <p:ext uri="{BB962C8B-B14F-4D97-AF65-F5344CB8AC3E}">
        <p14:creationId xmlns:p14="http://schemas.microsoft.com/office/powerpoint/2010/main" val="3814184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8725" y="1336675"/>
            <a:ext cx="5102225" cy="3608388"/>
          </a:xfrm>
          <a:prstGeom prst="rect">
            <a:avLst/>
          </a:prstGeom>
          <a:noFill/>
          <a:ln w="12700">
            <a:solidFill>
              <a:prstClr val="black"/>
            </a:solidFill>
          </a:ln>
        </p:spPr>
      </p:sp>
      <p:sp>
        <p:nvSpPr>
          <p:cNvPr id="3" name="Notes Placeholder 2"/>
          <p:cNvSpPr>
            <a:spLocks noGrp="1"/>
          </p:cNvSpPr>
          <p:nvPr>
            <p:ph type="body" idx="1"/>
          </p:nvPr>
        </p:nvSpPr>
        <p:spPr>
          <a:xfrm>
            <a:off x="755650" y="5145088"/>
            <a:ext cx="6048375" cy="4210050"/>
          </a:xfrm>
          <a:prstGeom prst="rect">
            <a:avLst/>
          </a:prstGeom>
        </p:spPr>
        <p:txBody>
          <a:bodyPr/>
          <a:lstStyle/>
          <a:p>
            <a:r>
              <a:rPr lang="en-US" dirty="0" smtClean="0"/>
              <a:t>In this section, we will address these four questions, which are adapted from the essential components from</a:t>
            </a:r>
            <a:r>
              <a:rPr lang="en-US" baseline="0" dirty="0" smtClean="0"/>
              <a:t> the </a:t>
            </a:r>
            <a:r>
              <a:rPr lang="en-US" i="1" baseline="0" dirty="0" smtClean="0"/>
              <a:t>Universal Design for Learning: Recommendations for Teacher Preparation and Professional Development </a:t>
            </a:r>
            <a:r>
              <a:rPr lang="en-US" baseline="0" dirty="0" smtClean="0"/>
              <a:t>innovation configuration (IC) that the CEEDAR Center produced. </a:t>
            </a:r>
          </a:p>
          <a:p>
            <a:r>
              <a:rPr lang="en-US" b="1" baseline="0" dirty="0" smtClean="0"/>
              <a:t>NOTE:</a:t>
            </a:r>
            <a:r>
              <a:rPr lang="en-US" baseline="0" dirty="0" smtClean="0"/>
              <a:t> There is a timeline handout that can pass out now that correlates to these four questions and will serve as a guide through Parts 2 and 3. There is no need to go into depth about these questions at this point or even read them if you passed out the handout. This slide is meant to serve as a guide for what is coming in general, not in detail. </a:t>
            </a:r>
          </a:p>
        </p:txBody>
      </p:sp>
    </p:spTree>
    <p:extLst>
      <p:ext uri="{BB962C8B-B14F-4D97-AF65-F5344CB8AC3E}">
        <p14:creationId xmlns:p14="http://schemas.microsoft.com/office/powerpoint/2010/main" val="10787166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txBox="1">
            <a:spLocks noGrp="1"/>
          </p:cNvSpPr>
          <p:nvPr>
            <p:ph type="body" idx="1"/>
          </p:nvPr>
        </p:nvSpPr>
        <p:spPr>
          <a:xfrm>
            <a:off x="228600" y="4343400"/>
            <a:ext cx="5486399" cy="4114800"/>
          </a:xfrm>
          <a:prstGeom prst="rect">
            <a:avLst/>
          </a:prstGeom>
          <a:noFill/>
          <a:ln>
            <a:noFill/>
          </a:ln>
        </p:spPr>
        <p:txBody>
          <a:bodyPr lIns="91425" tIns="91425" rIns="91425" bIns="91425" anchor="ctr" anchorCtr="0">
            <a:noAutofit/>
          </a:bodyPr>
          <a:lstStyle/>
          <a:p>
            <a:pPr>
              <a:spcBef>
                <a:spcPts val="0"/>
              </a:spcBef>
              <a:buNone/>
            </a:pPr>
            <a:r>
              <a:rPr lang="en-US" baseline="0" dirty="0" smtClean="0"/>
              <a:t>This is the first slide that addresses question 1.1: </a:t>
            </a:r>
            <a:r>
              <a:rPr lang="en-US" sz="1200" kern="1200" dirty="0" smtClean="0">
                <a:solidFill>
                  <a:schemeClr val="tx1"/>
                </a:solidFill>
                <a:effectLst/>
                <a:latin typeface="+mn-lt"/>
                <a:ea typeface="+mn-ea"/>
                <a:cs typeface="+mn-cs"/>
              </a:rPr>
              <a:t>How can the Universal Design for Learning framework reduce barriers to learning and support high expectations for learning?</a:t>
            </a:r>
          </a:p>
          <a:p>
            <a:pPr>
              <a:spcBef>
                <a:spcPts val="0"/>
              </a:spcBef>
              <a:buNone/>
            </a:pPr>
            <a:endParaRPr lang="en-US" sz="1200" kern="1200" baseline="0" dirty="0" smtClean="0">
              <a:solidFill>
                <a:schemeClr val="tx1"/>
              </a:solidFill>
              <a:effectLst/>
              <a:latin typeface="+mn-lt"/>
              <a:cs typeface="Arial"/>
            </a:endParaRPr>
          </a:p>
          <a:p>
            <a:pPr>
              <a:spcBef>
                <a:spcPts val="0"/>
              </a:spcBef>
              <a:buNone/>
            </a:pPr>
            <a:r>
              <a:rPr lang="en-US" baseline="0" dirty="0" smtClean="0"/>
              <a:t>Pass out post-it notes and have everyone write five separate post-its that each have a barrier to learning on it. Then have everyone write another five with high expectations on them. Give them space on a wall to put their post-its up next to others who are similar. (It should turn into a series of clusters.) The purpose of this activity is twofold. It is meant to get the participants thinking about real-</a:t>
            </a:r>
            <a:r>
              <a:rPr lang="en-US" baseline="0" smtClean="0"/>
              <a:t>life example </a:t>
            </a:r>
            <a:r>
              <a:rPr lang="en-US" baseline="0" dirty="0" smtClean="0"/>
              <a:t>rather than abstract concepts so that as they learn more </a:t>
            </a:r>
            <a:r>
              <a:rPr lang="en-US" baseline="0" smtClean="0"/>
              <a:t>about UDL </a:t>
            </a:r>
            <a:r>
              <a:rPr lang="en-US" baseline="0" dirty="0" smtClean="0"/>
              <a:t>they are in the mindset that it is a </a:t>
            </a:r>
            <a:r>
              <a:rPr lang="en-US" baseline="0" smtClean="0"/>
              <a:t>pragmatic framework, </a:t>
            </a:r>
            <a:r>
              <a:rPr lang="en-US" baseline="0" dirty="0" smtClean="0"/>
              <a:t>rather than a theory or idea, and it also to begin the conversation about barriers and expectations. </a:t>
            </a:r>
            <a:endParaRPr lang="en-US" dirty="0"/>
          </a:p>
        </p:txBody>
      </p:sp>
    </p:spTree>
    <p:extLst>
      <p:ext uri="{BB962C8B-B14F-4D97-AF65-F5344CB8AC3E}">
        <p14:creationId xmlns:p14="http://schemas.microsoft.com/office/powerpoint/2010/main" val="19692132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txBox="1">
            <a:spLocks noGrp="1"/>
          </p:cNvSpPr>
          <p:nvPr>
            <p:ph type="body" idx="1"/>
          </p:nvPr>
        </p:nvSpPr>
        <p:spPr>
          <a:xfrm>
            <a:off x="228600" y="4343400"/>
            <a:ext cx="5486399" cy="4114800"/>
          </a:xfrm>
          <a:prstGeom prst="rect">
            <a:avLst/>
          </a:prstGeom>
          <a:noFill/>
          <a:ln>
            <a:noFill/>
          </a:ln>
        </p:spPr>
        <p:txBody>
          <a:bodyPr lIns="91425" tIns="91425" rIns="91425" bIns="91425" anchor="ctr" anchorCtr="0">
            <a:noAutofit/>
          </a:bodyPr>
          <a:lstStyle/>
          <a:p>
            <a:pPr>
              <a:spcBef>
                <a:spcPts val="0"/>
              </a:spcBef>
              <a:buNone/>
            </a:pPr>
            <a:r>
              <a:rPr lang="en-US" dirty="0" smtClean="0"/>
              <a:t>It may be interesting at this point to ask the participants to</a:t>
            </a:r>
            <a:r>
              <a:rPr lang="en-US" baseline="0" dirty="0" smtClean="0"/>
              <a:t> think about the barriers they wrote down and raise up fingers indicating how many of the barriers to learning they wrote down could be addressed by providing multiple means of engagement, representation, action, and expression. </a:t>
            </a:r>
            <a:endParaRPr dirty="0"/>
          </a:p>
        </p:txBody>
      </p:sp>
    </p:spTree>
    <p:extLst>
      <p:ext uri="{BB962C8B-B14F-4D97-AF65-F5344CB8AC3E}">
        <p14:creationId xmlns:p14="http://schemas.microsoft.com/office/powerpoint/2010/main" val="26561542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8725" y="1336675"/>
            <a:ext cx="5102225" cy="3608388"/>
          </a:xfrm>
          <a:prstGeom prst="rect">
            <a:avLst/>
          </a:prstGeom>
          <a:noFill/>
          <a:ln w="12700">
            <a:solidFill>
              <a:prstClr val="black"/>
            </a:solidFill>
          </a:ln>
        </p:spPr>
      </p:sp>
      <p:sp>
        <p:nvSpPr>
          <p:cNvPr id="3" name="Notes Placeholder 2"/>
          <p:cNvSpPr>
            <a:spLocks noGrp="1"/>
          </p:cNvSpPr>
          <p:nvPr>
            <p:ph type="body" idx="1"/>
          </p:nvPr>
        </p:nvSpPr>
        <p:spPr>
          <a:xfrm>
            <a:off x="755650" y="5145088"/>
            <a:ext cx="6048375" cy="4210050"/>
          </a:xfrm>
          <a:prstGeom prst="rect">
            <a:avLst/>
          </a:prstGeom>
        </p:spPr>
        <p:txBody>
          <a:bodyPr/>
          <a:lstStyle/>
          <a:p>
            <a:r>
              <a:rPr lang="en-US" dirty="0" smtClean="0"/>
              <a:t>This slide addresses</a:t>
            </a:r>
            <a:r>
              <a:rPr lang="en-US" baseline="0" dirty="0" smtClean="0"/>
              <a:t> the question of </a:t>
            </a:r>
            <a:r>
              <a:rPr lang="en-US" sz="1200" kern="1200" baseline="0" dirty="0" smtClean="0">
                <a:solidFill>
                  <a:schemeClr val="tx1"/>
                </a:solidFill>
                <a:effectLst/>
                <a:latin typeface="+mn-lt"/>
                <a:ea typeface="+mn-ea"/>
                <a:cs typeface="+mn-cs"/>
              </a:rPr>
              <a:t>h</a:t>
            </a:r>
            <a:r>
              <a:rPr lang="en-US" sz="1200" kern="1200" dirty="0" smtClean="0">
                <a:solidFill>
                  <a:schemeClr val="tx1"/>
                </a:solidFill>
                <a:effectLst/>
                <a:latin typeface="+mn-lt"/>
                <a:ea typeface="+mn-ea"/>
                <a:cs typeface="+mn-cs"/>
              </a:rPr>
              <a:t>ow the UDL framework can reduce barriers to learning and support high expectations for learning? Hopefully, participants</a:t>
            </a:r>
            <a:r>
              <a:rPr lang="en-US" sz="1200" kern="1200" baseline="0" dirty="0" smtClean="0">
                <a:solidFill>
                  <a:schemeClr val="tx1"/>
                </a:solidFill>
                <a:effectLst/>
                <a:latin typeface="+mn-lt"/>
                <a:ea typeface="+mn-ea"/>
                <a:cs typeface="+mn-cs"/>
              </a:rPr>
              <a:t> will say that the barriers would have been reduced and it would have made the task more approachable if the dinner challenge had been created so that people could work in teams, if all of the ingredients had already been bought, if the recipes had been provided, if they had a commercial kitchen in which to work etc. Similarly, the participants may say that scaffolding the dinner challenge, providing a chef guide, or going out to an Indian restaurant first would have been supports that would have allowed them to meet an expectation of success. Depending on time and dynamics, you can have participants respond to this slide individually, with partners, in small groups, with the whole group, or on large posters you have placed around the room. </a:t>
            </a:r>
            <a:endParaRPr lang="en-US" dirty="0"/>
          </a:p>
        </p:txBody>
      </p:sp>
    </p:spTree>
    <p:extLst>
      <p:ext uri="{BB962C8B-B14F-4D97-AF65-F5344CB8AC3E}">
        <p14:creationId xmlns:p14="http://schemas.microsoft.com/office/powerpoint/2010/main" val="2204347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8725" y="1336675"/>
            <a:ext cx="5102225" cy="3608388"/>
          </a:xfrm>
          <a:prstGeom prst="rect">
            <a:avLst/>
          </a:prstGeom>
          <a:noFill/>
          <a:ln w="12700">
            <a:solidFill>
              <a:prstClr val="black"/>
            </a:solidFill>
          </a:ln>
        </p:spPr>
      </p:sp>
      <p:sp>
        <p:nvSpPr>
          <p:cNvPr id="3" name="Notes Placeholder 2"/>
          <p:cNvSpPr>
            <a:spLocks noGrp="1"/>
          </p:cNvSpPr>
          <p:nvPr>
            <p:ph type="body" idx="1"/>
          </p:nvPr>
        </p:nvSpPr>
        <p:spPr>
          <a:xfrm>
            <a:off x="755650" y="5145088"/>
            <a:ext cx="6048375" cy="4210050"/>
          </a:xfrm>
          <a:prstGeom prst="rect">
            <a:avLst/>
          </a:prstGeom>
        </p:spPr>
        <p:txBody>
          <a:bodyPr/>
          <a:lstStyle/>
          <a:p>
            <a:r>
              <a:rPr lang="en-US" dirty="0" smtClean="0"/>
              <a:t>UDL is a framework that directly addresses the law’s demand for the</a:t>
            </a:r>
            <a:r>
              <a:rPr lang="en-US" baseline="0" dirty="0" smtClean="0"/>
              <a:t> general education curriculum to be made accessible to all learners. In a learning environment created with the UDL principles in mind, all students benefit, so it is not only a legal responsibility, but also a moral responsibility. </a:t>
            </a:r>
            <a:endParaRPr lang="en-US" dirty="0"/>
          </a:p>
        </p:txBody>
      </p:sp>
    </p:spTree>
    <p:extLst>
      <p:ext uri="{BB962C8B-B14F-4D97-AF65-F5344CB8AC3E}">
        <p14:creationId xmlns:p14="http://schemas.microsoft.com/office/powerpoint/2010/main" val="5717469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txBox="1">
            <a:spLocks noGrp="1"/>
          </p:cNvSpPr>
          <p:nvPr>
            <p:ph type="body" idx="1"/>
          </p:nvPr>
        </p:nvSpPr>
        <p:spPr>
          <a:xfrm>
            <a:off x="228600" y="4343400"/>
            <a:ext cx="5486399" cy="4114800"/>
          </a:xfrm>
          <a:prstGeom prst="rect">
            <a:avLst/>
          </a:prstGeom>
          <a:noFill/>
          <a:ln>
            <a:noFill/>
          </a:ln>
        </p:spPr>
        <p:txBody>
          <a:bodyPr lIns="91425" tIns="91425" rIns="91425" bIns="91425" anchor="ctr" anchorCtr="0">
            <a:noAutofit/>
          </a:bodyPr>
          <a:lstStyle/>
          <a:p>
            <a:pPr>
              <a:spcBef>
                <a:spcPts val="0"/>
              </a:spcBef>
              <a:buNone/>
            </a:pPr>
            <a:r>
              <a:rPr lang="en-US" dirty="0" smtClean="0"/>
              <a:t>This slide introduces the four curricular</a:t>
            </a:r>
            <a:r>
              <a:rPr lang="en-US" baseline="0" dirty="0" smtClean="0"/>
              <a:t> pillars of UDL. We have moved from 1.1 to 1.2, and we are now focusing on this question: </a:t>
            </a:r>
            <a:r>
              <a:rPr lang="en-US" sz="1200" kern="1200" dirty="0" smtClean="0">
                <a:solidFill>
                  <a:schemeClr val="tx1"/>
                </a:solidFill>
                <a:effectLst/>
                <a:latin typeface="+mn-lt"/>
                <a:ea typeface="+mn-ea"/>
                <a:cs typeface="+mn-cs"/>
              </a:rPr>
              <a:t>How can we apply the four curricular pillars of UDL implementation (i.e., goal, instruction, materials, and assessment) in different instructional contexts? </a:t>
            </a:r>
            <a:r>
              <a:rPr lang="en-US" baseline="0" dirty="0" smtClean="0"/>
              <a:t>We will address each of these four curricular pillars in the following slides. </a:t>
            </a:r>
            <a:endParaRPr lang="en-US" dirty="0"/>
          </a:p>
        </p:txBody>
      </p:sp>
    </p:spTree>
    <p:extLst>
      <p:ext uri="{BB962C8B-B14F-4D97-AF65-F5344CB8AC3E}">
        <p14:creationId xmlns:p14="http://schemas.microsoft.com/office/powerpoint/2010/main" val="11482771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txBox="1">
            <a:spLocks noGrp="1"/>
          </p:cNvSpPr>
          <p:nvPr>
            <p:ph type="body" idx="1"/>
          </p:nvPr>
        </p:nvSpPr>
        <p:spPr>
          <a:xfrm>
            <a:off x="228600" y="4343400"/>
            <a:ext cx="5486399" cy="4114800"/>
          </a:xfrm>
          <a:prstGeom prst="rect">
            <a:avLst/>
          </a:prstGeom>
          <a:noFill/>
          <a:ln>
            <a:noFill/>
          </a:ln>
        </p:spPr>
        <p:txBody>
          <a:bodyPr lIns="91425" tIns="91425" rIns="91425" bIns="91425" anchor="ctr" anchorCtr="0">
            <a:noAutofit/>
          </a:bodyPr>
          <a:lstStyle/>
          <a:p>
            <a:pPr>
              <a:spcBef>
                <a:spcPts val="0"/>
              </a:spcBef>
              <a:buNone/>
            </a:pPr>
            <a:r>
              <a:rPr lang="en-US" dirty="0" smtClean="0"/>
              <a:t>This slide introduces</a:t>
            </a:r>
            <a:r>
              <a:rPr lang="en-US" baseline="0" dirty="0" smtClean="0"/>
              <a:t> the first curricular pillar—goals. </a:t>
            </a:r>
            <a:endParaRPr dirty="0"/>
          </a:p>
        </p:txBody>
      </p:sp>
    </p:spTree>
    <p:extLst>
      <p:ext uri="{BB962C8B-B14F-4D97-AF65-F5344CB8AC3E}">
        <p14:creationId xmlns:p14="http://schemas.microsoft.com/office/powerpoint/2010/main" val="29091765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txBox="1">
            <a:spLocks noGrp="1"/>
          </p:cNvSpPr>
          <p:nvPr>
            <p:ph type="body" idx="1"/>
          </p:nvPr>
        </p:nvSpPr>
        <p:spPr>
          <a:xfrm>
            <a:off x="228600" y="4343400"/>
            <a:ext cx="5486399" cy="4114800"/>
          </a:xfrm>
          <a:prstGeom prst="rect">
            <a:avLst/>
          </a:prstGeom>
          <a:noFill/>
          <a:ln>
            <a:noFill/>
          </a:ln>
        </p:spPr>
        <p:txBody>
          <a:bodyPr lIns="91425" tIns="91425" rIns="91425" bIns="91425" anchor="ctr" anchorCtr="0">
            <a:noAutofit/>
          </a:bodyPr>
          <a:lstStyle/>
          <a:p>
            <a:pPr>
              <a:spcBef>
                <a:spcPts val="0"/>
              </a:spcBef>
              <a:buNone/>
            </a:pPr>
            <a:r>
              <a:rPr lang="en-US" dirty="0" smtClean="0"/>
              <a:t>This slide further expands</a:t>
            </a:r>
            <a:r>
              <a:rPr lang="en-US" baseline="0" dirty="0" smtClean="0"/>
              <a:t> on the idea of goals to include the idea that affective goals are important in a UDL classroom. </a:t>
            </a:r>
            <a:endParaRPr dirty="0"/>
          </a:p>
        </p:txBody>
      </p:sp>
    </p:spTree>
    <p:extLst>
      <p:ext uri="{BB962C8B-B14F-4D97-AF65-F5344CB8AC3E}">
        <p14:creationId xmlns:p14="http://schemas.microsoft.com/office/powerpoint/2010/main" val="13043801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txBox="1">
            <a:spLocks noGrp="1"/>
          </p:cNvSpPr>
          <p:nvPr>
            <p:ph type="body" idx="1"/>
          </p:nvPr>
        </p:nvSpPr>
        <p:spPr>
          <a:xfrm>
            <a:off x="228600" y="4343400"/>
            <a:ext cx="5486399" cy="4114800"/>
          </a:xfrm>
          <a:prstGeom prst="rect">
            <a:avLst/>
          </a:prstGeom>
          <a:noFill/>
          <a:ln>
            <a:noFill/>
          </a:ln>
        </p:spPr>
        <p:txBody>
          <a:bodyPr lIns="91425" tIns="91425" rIns="91425" bIns="91425" anchor="ctr" anchorCtr="0">
            <a:noAutofit/>
          </a:bodyPr>
          <a:lstStyle/>
          <a:p>
            <a:pPr>
              <a:spcBef>
                <a:spcPts val="0"/>
              </a:spcBef>
              <a:buNone/>
            </a:pPr>
            <a:r>
              <a:rPr lang="en-US" dirty="0" smtClean="0"/>
              <a:t>We have</a:t>
            </a:r>
            <a:r>
              <a:rPr lang="en-US" baseline="0" dirty="0" smtClean="0"/>
              <a:t> not</a:t>
            </a:r>
            <a:r>
              <a:rPr lang="en-US" dirty="0" smtClean="0"/>
              <a:t> introduced the three learning networks yet, so if participants ask about them,</a:t>
            </a:r>
            <a:r>
              <a:rPr lang="en-US" baseline="0" dirty="0" smtClean="0"/>
              <a:t> assure them they will learn more two slides from here. </a:t>
            </a:r>
            <a:endParaRPr dirty="0"/>
          </a:p>
        </p:txBody>
      </p:sp>
    </p:spTree>
    <p:extLst>
      <p:ext uri="{BB962C8B-B14F-4D97-AF65-F5344CB8AC3E}">
        <p14:creationId xmlns:p14="http://schemas.microsoft.com/office/powerpoint/2010/main" val="18986441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txBox="1">
            <a:spLocks noGrp="1"/>
          </p:cNvSpPr>
          <p:nvPr>
            <p:ph type="body" idx="1"/>
          </p:nvPr>
        </p:nvSpPr>
        <p:spPr>
          <a:xfrm>
            <a:off x="228600" y="4343400"/>
            <a:ext cx="5486399" cy="4114800"/>
          </a:xfrm>
          <a:prstGeom prst="rect">
            <a:avLst/>
          </a:prstGeom>
          <a:noFill/>
          <a:ln>
            <a:noFill/>
          </a:ln>
        </p:spPr>
        <p:txBody>
          <a:bodyPr lIns="91425" tIns="91425" rIns="91425" bIns="91425" anchor="ctr" anchorCtr="0">
            <a:noAutofit/>
          </a:bodyPr>
          <a:lstStyle/>
          <a:p>
            <a:pPr>
              <a:spcBef>
                <a:spcPts val="0"/>
              </a:spcBef>
              <a:buNone/>
            </a:pPr>
            <a:r>
              <a:rPr lang="en-US" dirty="0" smtClean="0"/>
              <a:t>This slide introduces the second curricular pillar—instruction.</a:t>
            </a:r>
            <a:endParaRPr dirty="0"/>
          </a:p>
        </p:txBody>
      </p:sp>
    </p:spTree>
    <p:extLst>
      <p:ext uri="{BB962C8B-B14F-4D97-AF65-F5344CB8AC3E}">
        <p14:creationId xmlns:p14="http://schemas.microsoft.com/office/powerpoint/2010/main" val="16556360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txBox="1">
            <a:spLocks noGrp="1"/>
          </p:cNvSpPr>
          <p:nvPr>
            <p:ph type="body" idx="1"/>
          </p:nvPr>
        </p:nvSpPr>
        <p:spPr>
          <a:xfrm>
            <a:off x="228600" y="4343400"/>
            <a:ext cx="5486399" cy="4114800"/>
          </a:xfrm>
          <a:prstGeom prst="rect">
            <a:avLst/>
          </a:prstGeom>
          <a:noFill/>
          <a:ln>
            <a:noFill/>
          </a:ln>
        </p:spPr>
        <p:txBody>
          <a:bodyPr lIns="91425" tIns="91425" rIns="91425" bIns="91425" anchor="ctr" anchorCtr="0">
            <a:noAutofit/>
          </a:bodyPr>
          <a:lstStyle/>
          <a:p>
            <a:pPr>
              <a:spcBef>
                <a:spcPts val="0"/>
              </a:spcBef>
              <a:buNone/>
            </a:pPr>
            <a:r>
              <a:rPr lang="en-US" b="1" dirty="0" smtClean="0"/>
              <a:t>NOTE:</a:t>
            </a:r>
            <a:r>
              <a:rPr lang="en-US" b="1" baseline="0" dirty="0" smtClean="0"/>
              <a:t> </a:t>
            </a:r>
            <a:r>
              <a:rPr lang="en-US" dirty="0" smtClean="0"/>
              <a:t>There</a:t>
            </a:r>
            <a:r>
              <a:rPr lang="en-US" baseline="0" dirty="0" smtClean="0"/>
              <a:t> is a handout that goes with this slide that features pictures of the brain networks. This is relevant to the instruction pillar because supporting all three of the brain networks with different instructional methods is key to working with the UDL framework.</a:t>
            </a:r>
            <a:endParaRPr dirty="0"/>
          </a:p>
        </p:txBody>
      </p:sp>
    </p:spTree>
    <p:extLst>
      <p:ext uri="{BB962C8B-B14F-4D97-AF65-F5344CB8AC3E}">
        <p14:creationId xmlns:p14="http://schemas.microsoft.com/office/powerpoint/2010/main" val="6469297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txBox="1">
            <a:spLocks noGrp="1"/>
          </p:cNvSpPr>
          <p:nvPr>
            <p:ph type="body" idx="1"/>
          </p:nvPr>
        </p:nvSpPr>
        <p:spPr>
          <a:xfrm>
            <a:off x="228600" y="4343400"/>
            <a:ext cx="5486399" cy="4114800"/>
          </a:xfrm>
          <a:prstGeom prst="rect">
            <a:avLst/>
          </a:prstGeom>
          <a:noFill/>
          <a:ln>
            <a:noFill/>
          </a:ln>
        </p:spPr>
        <p:txBody>
          <a:bodyPr lIns="91425" tIns="91425" rIns="91425" bIns="91425" anchor="ctr" anchorCtr="0">
            <a:noAutofit/>
          </a:bodyPr>
          <a:lstStyle/>
          <a:p>
            <a:pPr>
              <a:spcBef>
                <a:spcPts val="0"/>
              </a:spcBef>
              <a:buNone/>
            </a:pPr>
            <a:r>
              <a:rPr lang="en-US" dirty="0" smtClean="0"/>
              <a:t>This slide introduces the third curricular</a:t>
            </a:r>
            <a:r>
              <a:rPr lang="en-US" baseline="0" dirty="0" smtClean="0"/>
              <a:t> pillar—materials. </a:t>
            </a:r>
            <a:endParaRPr dirty="0"/>
          </a:p>
        </p:txBody>
      </p:sp>
    </p:spTree>
    <p:extLst>
      <p:ext uri="{BB962C8B-B14F-4D97-AF65-F5344CB8AC3E}">
        <p14:creationId xmlns:p14="http://schemas.microsoft.com/office/powerpoint/2010/main" val="3804264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8725" y="1336675"/>
            <a:ext cx="5102225" cy="3608388"/>
          </a:xfrm>
          <a:prstGeom prst="rect">
            <a:avLst/>
          </a:prstGeom>
          <a:noFill/>
          <a:ln w="12700">
            <a:solidFill>
              <a:prstClr val="black"/>
            </a:solidFill>
          </a:ln>
        </p:spPr>
      </p:sp>
      <p:sp>
        <p:nvSpPr>
          <p:cNvPr id="3" name="Notes Placeholder 2"/>
          <p:cNvSpPr>
            <a:spLocks noGrp="1"/>
          </p:cNvSpPr>
          <p:nvPr>
            <p:ph type="body" idx="1"/>
          </p:nvPr>
        </p:nvSpPr>
        <p:spPr>
          <a:xfrm>
            <a:off x="755650" y="5145088"/>
            <a:ext cx="6048375" cy="4210050"/>
          </a:xfrm>
          <a:prstGeom prst="rect">
            <a:avLst/>
          </a:prstGeom>
        </p:spPr>
        <p:txBody>
          <a:bodyPr/>
          <a:lstStyle/>
          <a:p>
            <a:r>
              <a:rPr lang="en-US" sz="1200" kern="1200" dirty="0" smtClean="0">
                <a:solidFill>
                  <a:schemeClr val="tx1"/>
                </a:solidFill>
                <a:effectLst/>
                <a:latin typeface="+mn-lt"/>
                <a:ea typeface="+mn-ea"/>
                <a:cs typeface="+mn-cs"/>
              </a:rPr>
              <a:t>The video on this slide runs for 3:42. It is about materials that address literacy issues. After the participants watch the video, you can do one of three things: 1. Initiate a discussion about how the materials discussed in the video help students who do not have disabilities. 2. Discuss other materials that help students in other subjects (e.g., science, math). 3. Move on.</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3347658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txBox="1">
            <a:spLocks noGrp="1"/>
          </p:cNvSpPr>
          <p:nvPr>
            <p:ph type="body" idx="1"/>
          </p:nvPr>
        </p:nvSpPr>
        <p:spPr>
          <a:xfrm>
            <a:off x="228600" y="4343400"/>
            <a:ext cx="5486399" cy="4114800"/>
          </a:xfrm>
          <a:prstGeom prst="rect">
            <a:avLst/>
          </a:prstGeom>
          <a:noFill/>
          <a:ln>
            <a:noFill/>
          </a:ln>
        </p:spPr>
        <p:txBody>
          <a:bodyPr lIns="91425" tIns="91425" rIns="91425" bIns="91425" anchor="ctr" anchorCtr="0">
            <a:noAutofit/>
          </a:bodyPr>
          <a:lstStyle/>
          <a:p>
            <a:pPr>
              <a:spcBef>
                <a:spcPts val="0"/>
              </a:spcBef>
              <a:buNone/>
            </a:pPr>
            <a:r>
              <a:rPr lang="en-US" dirty="0" smtClean="0"/>
              <a:t>This slide introduces the fourth curricular pillar</a:t>
            </a:r>
            <a:r>
              <a:rPr lang="en-US" baseline="0" dirty="0" smtClean="0"/>
              <a:t>—assessments. Give the participants a chance to share their ideas with their partners. If it is time to get folks to stand up, you may want people to stand if they have seen this cartoon before. Ask them to keep standing if seeing it while thinking about UDL has given them a new perspective. </a:t>
            </a:r>
            <a:endParaRPr dirty="0"/>
          </a:p>
        </p:txBody>
      </p:sp>
    </p:spTree>
    <p:extLst>
      <p:ext uri="{BB962C8B-B14F-4D97-AF65-F5344CB8AC3E}">
        <p14:creationId xmlns:p14="http://schemas.microsoft.com/office/powerpoint/2010/main" val="40574630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228600" y="4343400"/>
            <a:ext cx="5486399" cy="4114800"/>
          </a:xfrm>
          <a:prstGeom prst="rect">
            <a:avLst/>
          </a:prstGeom>
          <a:noFill/>
          <a:ln>
            <a:noFill/>
          </a:ln>
        </p:spPr>
        <p:txBody>
          <a:bodyPr lIns="91425" tIns="91425" rIns="91425" bIns="91425" anchor="ctr" anchorCtr="0">
            <a:noAutofit/>
          </a:bodyPr>
          <a:lstStyle/>
          <a:p>
            <a:pPr>
              <a:spcBef>
                <a:spcPts val="0"/>
              </a:spcBef>
              <a:buNone/>
            </a:pPr>
            <a:r>
              <a:rPr lang="en-US" dirty="0" smtClean="0"/>
              <a:t>This slide defines assessments in</a:t>
            </a:r>
            <a:r>
              <a:rPr lang="en-US" baseline="0" dirty="0" smtClean="0"/>
              <a:t> UDL terms. </a:t>
            </a:r>
            <a:endParaRPr dirty="0"/>
          </a:p>
        </p:txBody>
      </p:sp>
    </p:spTree>
    <p:extLst>
      <p:ext uri="{BB962C8B-B14F-4D97-AF65-F5344CB8AC3E}">
        <p14:creationId xmlns:p14="http://schemas.microsoft.com/office/powerpoint/2010/main" val="1565385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228600" y="4343400"/>
            <a:ext cx="5486399" cy="4114800"/>
          </a:xfrm>
          <a:prstGeom prst="rect">
            <a:avLst/>
          </a:prstGeom>
          <a:noFill/>
          <a:ln>
            <a:noFill/>
          </a:ln>
        </p:spPr>
        <p:txBody>
          <a:bodyPr lIns="91425" tIns="91425" rIns="91425" bIns="91425" anchor="ctr" anchorCtr="0">
            <a:noAutofit/>
          </a:bodyPr>
          <a:lstStyle/>
          <a:p>
            <a:r>
              <a:rPr lang="en-US" sz="1200" kern="1200" dirty="0" smtClean="0">
                <a:solidFill>
                  <a:schemeClr val="tx1"/>
                </a:solidFill>
                <a:effectLst/>
                <a:latin typeface="+mn-lt"/>
                <a:ea typeface="+mn-ea"/>
                <a:cs typeface="+mn-cs"/>
              </a:rPr>
              <a:t>This PowerPoint is divided into four parts. The first part is an introduction and background, the second part features the bulk of the big UDL ideas, and the final two parts focus on practice.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pPr>
              <a:spcBef>
                <a:spcPts val="0"/>
              </a:spcBef>
              <a:buNone/>
            </a:pPr>
            <a:endParaRPr dirty="0"/>
          </a:p>
        </p:txBody>
      </p:sp>
    </p:spTree>
    <p:extLst>
      <p:ext uri="{BB962C8B-B14F-4D97-AF65-F5344CB8AC3E}">
        <p14:creationId xmlns:p14="http://schemas.microsoft.com/office/powerpoint/2010/main" val="39835099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txBox="1">
            <a:spLocks noGrp="1"/>
          </p:cNvSpPr>
          <p:nvPr>
            <p:ph type="body" idx="1"/>
          </p:nvPr>
        </p:nvSpPr>
        <p:spPr>
          <a:xfrm>
            <a:off x="228600" y="4343400"/>
            <a:ext cx="5486399" cy="4114800"/>
          </a:xfrm>
          <a:prstGeom prst="rect">
            <a:avLst/>
          </a:prstGeom>
          <a:noFill/>
          <a:ln>
            <a:noFill/>
          </a:ln>
        </p:spPr>
        <p:txBody>
          <a:bodyPr lIns="91425" tIns="91425" rIns="91425" bIns="91425" anchor="ctr" anchorCtr="0">
            <a:noAutofit/>
          </a:bodyPr>
          <a:lstStyle/>
          <a:p>
            <a:pPr>
              <a:spcBef>
                <a:spcPts val="0"/>
              </a:spcBef>
              <a:buNone/>
            </a:pPr>
            <a:r>
              <a:rPr lang="en-US" dirty="0" smtClean="0"/>
              <a:t>This slide addresses</a:t>
            </a:r>
            <a:r>
              <a:rPr lang="en-US" baseline="0" dirty="0" smtClean="0"/>
              <a:t> question 1.3: W</a:t>
            </a:r>
            <a:r>
              <a:rPr lang="en-US" sz="1200" kern="1200" dirty="0" smtClean="0">
                <a:solidFill>
                  <a:schemeClr val="tx1"/>
                </a:solidFill>
                <a:effectLst/>
                <a:latin typeface="+mn-lt"/>
                <a:ea typeface="+mn-ea"/>
                <a:cs typeface="+mn-cs"/>
              </a:rPr>
              <a:t>hat are the three principles of the UDL framework and how do they apply to instructional planning, instruction, and environments that support learning? The</a:t>
            </a:r>
            <a:r>
              <a:rPr lang="en-US" sz="1200" kern="1200" baseline="0" dirty="0" smtClean="0">
                <a:solidFill>
                  <a:schemeClr val="tx1"/>
                </a:solidFill>
                <a:effectLst/>
                <a:latin typeface="+mn-lt"/>
                <a:ea typeface="+mn-ea"/>
                <a:cs typeface="+mn-cs"/>
              </a:rPr>
              <a:t> video is mostly a 4-minute and 36 second review of what has already been touched on, but it organizes the information and frames the three principles in the larger ideas.</a:t>
            </a:r>
            <a:r>
              <a:rPr lang="en-US" sz="1200" kern="1200" baseline="0" dirty="0" smtClean="0">
                <a:solidFill>
                  <a:schemeClr val="tx1"/>
                </a:solidFill>
                <a:effectLst/>
              </a:rPr>
              <a:t> </a:t>
            </a:r>
            <a:endParaRPr lang="en-US" dirty="0"/>
          </a:p>
        </p:txBody>
      </p:sp>
    </p:spTree>
    <p:extLst>
      <p:ext uri="{BB962C8B-B14F-4D97-AF65-F5344CB8AC3E}">
        <p14:creationId xmlns:p14="http://schemas.microsoft.com/office/powerpoint/2010/main" val="40064782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txBox="1">
            <a:spLocks noGrp="1"/>
          </p:cNvSpPr>
          <p:nvPr>
            <p:ph type="body" idx="1"/>
          </p:nvPr>
        </p:nvSpPr>
        <p:spPr>
          <a:xfrm>
            <a:off x="228600" y="4343400"/>
            <a:ext cx="5486399" cy="4114800"/>
          </a:xfrm>
          <a:prstGeom prst="rect">
            <a:avLst/>
          </a:prstGeom>
          <a:noFill/>
          <a:ln>
            <a:noFill/>
          </a:ln>
        </p:spPr>
        <p:txBody>
          <a:bodyPr lIns="91425" tIns="91425" rIns="91425" bIns="91425" anchor="ctr" anchorCtr="0">
            <a:noAutofit/>
          </a:bodyPr>
          <a:lstStyle/>
          <a:p>
            <a:pPr>
              <a:spcBef>
                <a:spcPts val="0"/>
              </a:spcBef>
              <a:buNone/>
            </a:pPr>
            <a:r>
              <a:rPr lang="en-US" dirty="0" smtClean="0"/>
              <a:t>This slide introduces question </a:t>
            </a:r>
            <a:r>
              <a:rPr lang="en-US" dirty="0" smtClean="0"/>
              <a:t>1.4</a:t>
            </a:r>
            <a:r>
              <a:rPr lang="en-US" baseline="0" dirty="0" smtClean="0"/>
              <a:t>: H</a:t>
            </a:r>
            <a:r>
              <a:rPr lang="en-US" sz="1200" kern="1200" dirty="0" smtClean="0">
                <a:solidFill>
                  <a:schemeClr val="tx1"/>
                </a:solidFill>
                <a:effectLst/>
                <a:latin typeface="+mn-lt"/>
                <a:ea typeface="+mn-ea"/>
                <a:cs typeface="+mn-cs"/>
              </a:rPr>
              <a:t>ow can the nine UDL guidelines and accompanying checkpoints be used to create instructional environments that support learning? This graphic shows the</a:t>
            </a:r>
            <a:r>
              <a:rPr lang="en-US" sz="1200" kern="1200" baseline="0" dirty="0" smtClean="0">
                <a:solidFill>
                  <a:schemeClr val="tx1"/>
                </a:solidFill>
                <a:effectLst/>
                <a:latin typeface="+mn-lt"/>
                <a:ea typeface="+mn-ea"/>
                <a:cs typeface="+mn-cs"/>
              </a:rPr>
              <a:t> three principles and underneath, the nine guidelines that correlate to each principle. </a:t>
            </a:r>
            <a:endParaRPr lang="en-US" sz="1200" kern="1200" baseline="0" dirty="0" smtClean="0">
              <a:solidFill>
                <a:schemeClr val="tx1"/>
              </a:solidFill>
              <a:effectLst/>
              <a:latin typeface="+mn-lt"/>
              <a:ea typeface="+mn-ea"/>
              <a:cs typeface="+mn-cs"/>
            </a:endParaRPr>
          </a:p>
          <a:p>
            <a:pPr>
              <a:spcBef>
                <a:spcPts val="0"/>
              </a:spcBef>
              <a:buNone/>
            </a:pPr>
            <a:endParaRPr lang="en-US" sz="1200" kern="1200" baseline="0" dirty="0" smtClean="0">
              <a:solidFill>
                <a:schemeClr val="tx1"/>
              </a:solidFill>
              <a:effectLst/>
              <a:latin typeface="+mn-lt"/>
              <a:ea typeface="+mn-ea"/>
              <a:cs typeface="+mn-cs"/>
            </a:endParaRPr>
          </a:p>
          <a:p>
            <a:pPr>
              <a:spcBef>
                <a:spcPts val="0"/>
              </a:spcBef>
              <a:buNone/>
            </a:pPr>
            <a:endParaRPr dirty="0"/>
          </a:p>
        </p:txBody>
      </p:sp>
    </p:spTree>
    <p:extLst>
      <p:ext uri="{BB962C8B-B14F-4D97-AF65-F5344CB8AC3E}">
        <p14:creationId xmlns:p14="http://schemas.microsoft.com/office/powerpoint/2010/main" val="8922427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txBox="1">
            <a:spLocks noGrp="1"/>
          </p:cNvSpPr>
          <p:nvPr>
            <p:ph type="body" idx="1"/>
          </p:nvPr>
        </p:nvSpPr>
        <p:spPr>
          <a:xfrm>
            <a:off x="228600" y="4343400"/>
            <a:ext cx="5486399" cy="4114800"/>
          </a:xfrm>
          <a:prstGeom prst="rect">
            <a:avLst/>
          </a:prstGeom>
          <a:noFill/>
          <a:ln>
            <a:noFill/>
          </a:ln>
        </p:spPr>
        <p:txBody>
          <a:bodyPr lIns="91425" tIns="91425" rIns="91425" bIns="91425" anchor="ctr" anchorCtr="0">
            <a:noAutofit/>
          </a:bodyPr>
          <a:lstStyle/>
          <a:p>
            <a:pPr>
              <a:spcBef>
                <a:spcPts val="0"/>
              </a:spcBef>
              <a:buNone/>
            </a:pPr>
            <a:r>
              <a:rPr lang="en-US" dirty="0" smtClean="0"/>
              <a:t>This</a:t>
            </a:r>
            <a:r>
              <a:rPr lang="en-US" baseline="0" dirty="0" smtClean="0"/>
              <a:t> is an expanded version of the principles and guidelines document that includes the checkpoints. </a:t>
            </a:r>
          </a:p>
          <a:p>
            <a:pPr>
              <a:spcBef>
                <a:spcPts val="0"/>
              </a:spcBef>
              <a:buNone/>
            </a:pPr>
            <a:r>
              <a:rPr lang="en-US" b="1" baseline="0" dirty="0" smtClean="0"/>
              <a:t>NOTE: </a:t>
            </a:r>
            <a:r>
              <a:rPr lang="en-US" baseline="0" dirty="0" smtClean="0"/>
              <a:t>There is a handout of this slide if you would like to pass it out. </a:t>
            </a:r>
            <a:r>
              <a:rPr lang="en-US" dirty="0" smtClean="0"/>
              <a:t> </a:t>
            </a:r>
            <a:endParaRPr lang="en-US" dirty="0"/>
          </a:p>
        </p:txBody>
      </p:sp>
    </p:spTree>
    <p:extLst>
      <p:ext uri="{BB962C8B-B14F-4D97-AF65-F5344CB8AC3E}">
        <p14:creationId xmlns:p14="http://schemas.microsoft.com/office/powerpoint/2010/main" val="30920323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txBox="1">
            <a:spLocks noGrp="1"/>
          </p:cNvSpPr>
          <p:nvPr>
            <p:ph type="body" idx="1"/>
          </p:nvPr>
        </p:nvSpPr>
        <p:spPr>
          <a:xfrm>
            <a:off x="228600" y="4343400"/>
            <a:ext cx="5486399" cy="4114800"/>
          </a:xfrm>
          <a:prstGeom prst="rect">
            <a:avLst/>
          </a:prstGeom>
          <a:noFill/>
          <a:ln>
            <a:noFill/>
          </a:ln>
        </p:spPr>
        <p:txBody>
          <a:bodyPr lIns="91425" tIns="91425" rIns="91425" bIns="91425" anchor="ctr" anchorCtr="0">
            <a:noAutofit/>
          </a:bodyPr>
          <a:lstStyle/>
          <a:p>
            <a:pPr>
              <a:spcBef>
                <a:spcPts val="0"/>
              </a:spcBef>
              <a:buNone/>
            </a:pPr>
            <a:r>
              <a:rPr lang="en-US" sz="1200" kern="1200" dirty="0" smtClean="0">
                <a:solidFill>
                  <a:schemeClr val="tx1"/>
                </a:solidFill>
                <a:effectLst/>
                <a:latin typeface="+mn-lt"/>
                <a:ea typeface="+mn-ea"/>
                <a:cs typeface="+mn-cs"/>
              </a:rPr>
              <a:t>Question </a:t>
            </a:r>
            <a:r>
              <a:rPr lang="en-US" sz="1200" kern="1200" dirty="0" smtClean="0">
                <a:solidFill>
                  <a:schemeClr val="tx1"/>
                </a:solidFill>
                <a:effectLst/>
                <a:latin typeface="+mn-lt"/>
                <a:ea typeface="+mn-ea"/>
                <a:cs typeface="+mn-cs"/>
              </a:rPr>
              <a:t>1.4 </a:t>
            </a:r>
            <a:r>
              <a:rPr lang="en-US" sz="1200" kern="1200" dirty="0" smtClean="0">
                <a:solidFill>
                  <a:schemeClr val="tx1"/>
                </a:solidFill>
                <a:effectLst/>
                <a:latin typeface="+mn-lt"/>
                <a:ea typeface="+mn-ea"/>
                <a:cs typeface="+mn-cs"/>
              </a:rPr>
              <a:t>specifically asks us to think about learning environments, and this jigsaw activity is an attempt to get the participants to engage with the idea of UDL as a framework that does not just address lesson planning, but also asks us to look at our entire environment as a part of the learning process. It is important that the participants have plenty of time to share ideas in their individual groups and share with the larger group. </a:t>
            </a:r>
            <a:endParaRPr lang="en-US" sz="1200" kern="1200" dirty="0" smtClean="0">
              <a:solidFill>
                <a:schemeClr val="tx1"/>
              </a:solidFill>
              <a:effectLst/>
              <a:latin typeface="+mn-lt"/>
              <a:ea typeface="+mn-ea"/>
              <a:cs typeface="+mn-cs"/>
            </a:endParaRPr>
          </a:p>
          <a:p>
            <a:pPr>
              <a:spcBef>
                <a:spcPts val="0"/>
              </a:spcBef>
              <a:buNone/>
            </a:pPr>
            <a:endParaRPr lang="en-US" sz="1200" kern="1200" baseline="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38649524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p:cNvSpPr>
            <a:spLocks noGrp="1" noRot="1" noChangeAspect="1" noChangeArrowheads="1"/>
          </p:cNvSpPr>
          <p:nvPr>
            <p:ph type="sldImg"/>
          </p:nvPr>
        </p:nvSpPr>
        <p:spPr>
          <a:xfrm>
            <a:off x="1004888" y="685800"/>
            <a:ext cx="4848225" cy="3429000"/>
          </a:xfrm>
          <a:prstGeom prst="rect">
            <a:avLst/>
          </a:prstGeom>
          <a:solidFill>
            <a:srgbClr val="FFFFFF"/>
          </a:solidFill>
          <a:ln/>
        </p:spPr>
      </p:sp>
      <p:sp>
        <p:nvSpPr>
          <p:cNvPr id="50178" name="Rectangle 2"/>
          <p:cNvSpPr>
            <a:spLocks noGrp="1" noChangeArrowheads="1"/>
          </p:cNvSpPr>
          <p:nvPr>
            <p:ph type="body" idx="1"/>
          </p:nvPr>
        </p:nvSpPr>
        <p:spPr>
          <a:xfrm>
            <a:off x="685800" y="4343400"/>
            <a:ext cx="5486400" cy="4114800"/>
          </a:xfrm>
          <a:prstGeom prst="rect">
            <a:avLst/>
          </a:prstGeom>
          <a:ln/>
        </p:spPr>
        <p:txBody>
          <a:bodyPr/>
          <a:lstStyle/>
          <a:p>
            <a:r>
              <a:rPr lang="en-US" sz="1200" kern="1200" dirty="0" smtClean="0">
                <a:solidFill>
                  <a:schemeClr val="tx1"/>
                </a:solidFill>
                <a:effectLst/>
                <a:latin typeface="+mn-lt"/>
                <a:ea typeface="+mn-ea"/>
                <a:cs typeface="+mn-cs"/>
              </a:rPr>
              <a:t>This slide begins a series of slides that uses the Food Network show </a:t>
            </a:r>
            <a:r>
              <a:rPr lang="en-US" sz="1200" i="1" kern="1200" dirty="0" smtClean="0">
                <a:solidFill>
                  <a:schemeClr val="tx1"/>
                </a:solidFill>
                <a:effectLst/>
                <a:latin typeface="+mn-lt"/>
                <a:ea typeface="+mn-ea"/>
                <a:cs typeface="+mn-cs"/>
              </a:rPr>
              <a:t>Chopped</a:t>
            </a:r>
            <a:r>
              <a:rPr lang="en-US" sz="1200" kern="1200" dirty="0" smtClean="0">
                <a:solidFill>
                  <a:schemeClr val="tx1"/>
                </a:solidFill>
                <a:effectLst/>
                <a:latin typeface="+mn-lt"/>
                <a:ea typeface="+mn-ea"/>
                <a:cs typeface="+mn-cs"/>
              </a:rPr>
              <a:t> as a metaphor for UDL. This is an open-ended closing activity. For people who are not familiar with </a:t>
            </a:r>
            <a:r>
              <a:rPr lang="en-US" sz="1200" i="1" kern="1200" dirty="0" smtClean="0">
                <a:solidFill>
                  <a:schemeClr val="tx1"/>
                </a:solidFill>
                <a:effectLst/>
                <a:latin typeface="+mn-lt"/>
                <a:ea typeface="+mn-ea"/>
                <a:cs typeface="+mn-cs"/>
              </a:rPr>
              <a:t>Chopped</a:t>
            </a:r>
            <a:r>
              <a:rPr lang="en-US" sz="1200" kern="1200" dirty="0" smtClean="0">
                <a:solidFill>
                  <a:schemeClr val="tx1"/>
                </a:solidFill>
                <a:effectLst/>
                <a:latin typeface="+mn-lt"/>
                <a:ea typeface="+mn-ea"/>
                <a:cs typeface="+mn-cs"/>
              </a:rPr>
              <a:t>, it is like </a:t>
            </a:r>
            <a:r>
              <a:rPr lang="en-US" sz="1200" i="1" kern="1200" dirty="0" smtClean="0">
                <a:solidFill>
                  <a:schemeClr val="tx1"/>
                </a:solidFill>
                <a:effectLst/>
                <a:latin typeface="+mn-lt"/>
                <a:ea typeface="+mn-ea"/>
                <a:cs typeface="+mn-cs"/>
              </a:rPr>
              <a:t>Iron Chef </a:t>
            </a:r>
            <a:r>
              <a:rPr lang="en-US" sz="1200" kern="1200" dirty="0" smtClean="0">
                <a:solidFill>
                  <a:schemeClr val="tx1"/>
                </a:solidFill>
                <a:effectLst/>
                <a:latin typeface="+mn-lt"/>
                <a:ea typeface="+mn-ea"/>
                <a:cs typeface="+mn-cs"/>
              </a:rPr>
              <a:t>and other food competition shows. </a:t>
            </a:r>
            <a:r>
              <a:rPr lang="en-US" sz="1200" i="1" kern="1200" dirty="0" smtClean="0">
                <a:solidFill>
                  <a:schemeClr val="tx1"/>
                </a:solidFill>
                <a:effectLst/>
                <a:latin typeface="+mn-lt"/>
                <a:ea typeface="+mn-ea"/>
                <a:cs typeface="+mn-cs"/>
              </a:rPr>
              <a:t>Chopped </a:t>
            </a:r>
            <a:r>
              <a:rPr lang="en-US" sz="1200" kern="1200" dirty="0" smtClean="0">
                <a:solidFill>
                  <a:schemeClr val="tx1"/>
                </a:solidFill>
                <a:effectLst/>
                <a:latin typeface="+mn-lt"/>
                <a:ea typeface="+mn-ea"/>
                <a:cs typeface="+mn-cs"/>
              </a:rPr>
              <a:t>brings four chefs together to compete. Each chef is given a small amount of time to prepare a dish during each round. The resultant meals are judged on presentation, taste, and use of ingredients. After each round, one chef is “chopped,” or eliminated.  </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9990309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8725" y="1336675"/>
            <a:ext cx="5102225" cy="3608388"/>
          </a:xfrm>
          <a:prstGeom prst="rect">
            <a:avLst/>
          </a:prstGeom>
          <a:noFill/>
          <a:ln w="12700">
            <a:solidFill>
              <a:prstClr val="black"/>
            </a:solidFill>
          </a:ln>
        </p:spPr>
      </p:sp>
      <p:sp>
        <p:nvSpPr>
          <p:cNvPr id="3" name="Notes Placeholder 2"/>
          <p:cNvSpPr>
            <a:spLocks noGrp="1"/>
          </p:cNvSpPr>
          <p:nvPr>
            <p:ph type="body" idx="1"/>
          </p:nvPr>
        </p:nvSpPr>
        <p:spPr>
          <a:xfrm>
            <a:off x="755650" y="5145088"/>
            <a:ext cx="6048375" cy="4210050"/>
          </a:xfrm>
          <a:prstGeom prst="rect">
            <a:avLst/>
          </a:prstGeom>
        </p:spPr>
        <p:txBody>
          <a:bodyPr/>
          <a:lstStyle/>
          <a:p>
            <a:r>
              <a:rPr lang="en-US" dirty="0" smtClean="0"/>
              <a:t>Each chef is given mandatory ingredients.</a:t>
            </a:r>
            <a:r>
              <a:rPr lang="en-US" baseline="0" dirty="0" smtClean="0"/>
              <a:t> These are items that must be included in the final dish the chef presents to the judges. In this example, the mandatory ingredients are sardines, watermelon, and herb cheese. </a:t>
            </a:r>
            <a:endParaRPr lang="en-US" dirty="0"/>
          </a:p>
        </p:txBody>
      </p:sp>
    </p:spTree>
    <p:extLst>
      <p:ext uri="{BB962C8B-B14F-4D97-AF65-F5344CB8AC3E}">
        <p14:creationId xmlns:p14="http://schemas.microsoft.com/office/powerpoint/2010/main" val="33802796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p:cNvSpPr>
            <a:spLocks noGrp="1" noRot="1" noChangeAspect="1" noChangeArrowheads="1"/>
          </p:cNvSpPr>
          <p:nvPr>
            <p:ph type="sldImg"/>
          </p:nvPr>
        </p:nvSpPr>
        <p:spPr>
          <a:xfrm>
            <a:off x="1004888" y="685800"/>
            <a:ext cx="4848225" cy="3429000"/>
          </a:xfrm>
          <a:prstGeom prst="rect">
            <a:avLst/>
          </a:prstGeom>
          <a:solidFill>
            <a:srgbClr val="FFFFFF"/>
          </a:solidFill>
          <a:ln/>
        </p:spPr>
      </p:sp>
      <p:sp>
        <p:nvSpPr>
          <p:cNvPr id="55298" name="Rectangle 2"/>
          <p:cNvSpPr>
            <a:spLocks noGrp="1" noChangeArrowheads="1"/>
          </p:cNvSpPr>
          <p:nvPr>
            <p:ph type="body" idx="1"/>
          </p:nvPr>
        </p:nvSpPr>
        <p:spPr>
          <a:xfrm>
            <a:off x="685800" y="4343400"/>
            <a:ext cx="5486400" cy="4114800"/>
          </a:xfrm>
          <a:prstGeom prst="rect">
            <a:avLst/>
          </a:prstGeom>
          <a:ln/>
        </p:spPr>
        <p:txBody>
          <a:bodyPr/>
          <a:lstStyle/>
          <a:p>
            <a:pPr eaLnBrk="1" hangingPunct="1">
              <a:defRPr/>
            </a:pPr>
            <a:r>
              <a:rPr lang="en-US" sz="2200" dirty="0" smtClean="0">
                <a:latin typeface="Lucida Grande" charset="0"/>
                <a:ea typeface="ＭＳ Ｐゴシック" charset="0"/>
                <a:cs typeface="Lucida Grande" charset="0"/>
                <a:sym typeface="Lucida Grande" charset="0"/>
              </a:rPr>
              <a:t>Chefs are not limited to the mandatory ingredients. In fact, they have access to a fully stocked pantry. Spices, pastas, wine, etc. are all available to enhance the dish. </a:t>
            </a:r>
          </a:p>
        </p:txBody>
      </p:sp>
    </p:spTree>
    <p:extLst>
      <p:ext uri="{BB962C8B-B14F-4D97-AF65-F5344CB8AC3E}">
        <p14:creationId xmlns:p14="http://schemas.microsoft.com/office/powerpoint/2010/main" val="36171787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8725" y="1336675"/>
            <a:ext cx="5102225" cy="3608388"/>
          </a:xfrm>
          <a:prstGeom prst="rect">
            <a:avLst/>
          </a:prstGeom>
          <a:noFill/>
          <a:ln w="12700">
            <a:solidFill>
              <a:prstClr val="black"/>
            </a:solidFill>
          </a:ln>
        </p:spPr>
      </p:sp>
      <p:sp>
        <p:nvSpPr>
          <p:cNvPr id="3" name="Notes Placeholder 2"/>
          <p:cNvSpPr>
            <a:spLocks noGrp="1"/>
          </p:cNvSpPr>
          <p:nvPr>
            <p:ph type="body" idx="1"/>
          </p:nvPr>
        </p:nvSpPr>
        <p:spPr>
          <a:xfrm>
            <a:off x="755650" y="5145088"/>
            <a:ext cx="6048375" cy="4210050"/>
          </a:xfrm>
          <a:prstGeom prst="rect">
            <a:avLst/>
          </a:prstGeom>
        </p:spPr>
        <p:txBody>
          <a:bodyPr/>
          <a:lstStyle/>
          <a:p>
            <a:r>
              <a:rPr lang="en-US" sz="1200" kern="1200" dirty="0" smtClean="0">
                <a:solidFill>
                  <a:schemeClr val="tx1"/>
                </a:solidFill>
                <a:effectLst/>
                <a:latin typeface="+mn-lt"/>
                <a:ea typeface="+mn-ea"/>
                <a:cs typeface="+mn-cs"/>
              </a:rPr>
              <a:t>The kitchen where the chefs work was designed to be efficient and include all of the appliances they could want. Additionally, everything is easy to reach, and the chefs do not have to clean up after themselves. </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1916449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
          <p:cNvSpPr>
            <a:spLocks noGrp="1" noRot="1" noChangeAspect="1" noChangeArrowheads="1"/>
          </p:cNvSpPr>
          <p:nvPr>
            <p:ph type="sldImg"/>
          </p:nvPr>
        </p:nvSpPr>
        <p:spPr>
          <a:xfrm>
            <a:off x="1004888" y="685800"/>
            <a:ext cx="4848225" cy="3429000"/>
          </a:xfrm>
          <a:prstGeom prst="rect">
            <a:avLst/>
          </a:prstGeom>
          <a:solidFill>
            <a:srgbClr val="FFFFFF"/>
          </a:solidFill>
          <a:ln/>
        </p:spPr>
      </p:sp>
      <p:sp>
        <p:nvSpPr>
          <p:cNvPr id="57346" name="Rectangle 2"/>
          <p:cNvSpPr>
            <a:spLocks noGrp="1" noChangeArrowheads="1"/>
          </p:cNvSpPr>
          <p:nvPr>
            <p:ph type="body" idx="1"/>
          </p:nvPr>
        </p:nvSpPr>
        <p:spPr>
          <a:xfrm>
            <a:off x="685800" y="4343400"/>
            <a:ext cx="5486400" cy="4114800"/>
          </a:xfrm>
          <a:prstGeom prst="rect">
            <a:avLst/>
          </a:prstGeom>
          <a:ln/>
        </p:spPr>
        <p:txBody>
          <a:bodyPr/>
          <a:lstStyle/>
          <a:p>
            <a:pPr eaLnBrk="1" hangingPunct="1">
              <a:defRPr/>
            </a:pPr>
            <a:r>
              <a:rPr lang="en-US" sz="2200" dirty="0" smtClean="0">
                <a:latin typeface="Lucida Grande" charset="0"/>
                <a:ea typeface="ＭＳ Ｐゴシック" charset="0"/>
                <a:cs typeface="Lucida Grande" charset="0"/>
                <a:sym typeface="Lucida Grande" charset="0"/>
              </a:rPr>
              <a:t>The resultant dishes are different—they look and taste very different, yet they each contain the mandatory ingredients. </a:t>
            </a:r>
          </a:p>
        </p:txBody>
      </p:sp>
    </p:spTree>
    <p:extLst>
      <p:ext uri="{BB962C8B-B14F-4D97-AF65-F5344CB8AC3E}">
        <p14:creationId xmlns:p14="http://schemas.microsoft.com/office/powerpoint/2010/main" val="7416515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8725" y="1336675"/>
            <a:ext cx="5102225" cy="3608388"/>
          </a:xfrm>
          <a:prstGeom prst="rect">
            <a:avLst/>
          </a:prstGeom>
          <a:noFill/>
          <a:ln w="12700">
            <a:solidFill>
              <a:prstClr val="black"/>
            </a:solidFill>
          </a:ln>
        </p:spPr>
      </p:sp>
      <p:sp>
        <p:nvSpPr>
          <p:cNvPr id="3" name="Notes Placeholder 2"/>
          <p:cNvSpPr>
            <a:spLocks noGrp="1"/>
          </p:cNvSpPr>
          <p:nvPr>
            <p:ph type="body" idx="1"/>
          </p:nvPr>
        </p:nvSpPr>
        <p:spPr>
          <a:xfrm>
            <a:off x="755650" y="5145088"/>
            <a:ext cx="6048375" cy="4210050"/>
          </a:xfrm>
          <a:prstGeom prst="rect">
            <a:avLst/>
          </a:prstGeom>
        </p:spPr>
        <p:txBody>
          <a:bodyPr/>
          <a:lstStyle/>
          <a:p>
            <a:r>
              <a:rPr lang="en-US" sz="1200" b="1" kern="1200" dirty="0" smtClean="0">
                <a:solidFill>
                  <a:schemeClr val="tx1"/>
                </a:solidFill>
                <a:effectLst/>
                <a:latin typeface="+mn-lt"/>
                <a:ea typeface="+mn-ea"/>
                <a:cs typeface="+mn-cs"/>
              </a:rPr>
              <a:t>NOTE: </a:t>
            </a:r>
            <a:r>
              <a:rPr lang="en-US" sz="1200" kern="1200" dirty="0" smtClean="0">
                <a:solidFill>
                  <a:schemeClr val="tx1"/>
                </a:solidFill>
                <a:effectLst/>
                <a:latin typeface="+mn-lt"/>
                <a:ea typeface="+mn-ea"/>
                <a:cs typeface="+mn-cs"/>
              </a:rPr>
              <a:t>The handout is intended to allow the participants to make a full-scale metaphor, connecting all of the parts. There is no right answer to this activity. The participants could connect the show to the essential elements of UDL, a student’s experience of an assignment, a teacher creating a lesson, or building professionals trying to adopt UDL. The goal of this activity is for the participants to think through everything they have learned and form a narrative of the information. </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700243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txBox="1">
            <a:spLocks noGrp="1"/>
          </p:cNvSpPr>
          <p:nvPr>
            <p:ph type="body" idx="1"/>
          </p:nvPr>
        </p:nvSpPr>
        <p:spPr>
          <a:xfrm>
            <a:off x="228600" y="4343400"/>
            <a:ext cx="5486399" cy="4114800"/>
          </a:xfrm>
          <a:prstGeom prst="rect">
            <a:avLst/>
          </a:prstGeom>
          <a:noFill/>
          <a:ln>
            <a:noFill/>
          </a:ln>
        </p:spPr>
        <p:txBody>
          <a:bodyPr lIns="91425" tIns="91425" rIns="91425" bIns="91425" anchor="ctr" anchorCtr="0">
            <a:noAutofit/>
          </a:bodyPr>
          <a:lstStyle/>
          <a:p>
            <a:pPr>
              <a:spcBef>
                <a:spcPts val="0"/>
              </a:spcBef>
              <a:buNone/>
            </a:pPr>
            <a:r>
              <a:rPr lang="en-US" dirty="0" smtClean="0"/>
              <a:t>The first part if this PowerPoint</a:t>
            </a:r>
            <a:r>
              <a:rPr lang="en-US" baseline="0" dirty="0" smtClean="0"/>
              <a:t> focuses on UDL’s roots in architecture and design and the brain science related to learner variability that provides the basis for UDL. </a:t>
            </a:r>
            <a:endParaRPr dirty="0"/>
          </a:p>
        </p:txBody>
      </p:sp>
    </p:spTree>
    <p:extLst>
      <p:ext uri="{BB962C8B-B14F-4D97-AF65-F5344CB8AC3E}">
        <p14:creationId xmlns:p14="http://schemas.microsoft.com/office/powerpoint/2010/main" val="14867906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txBox="1">
            <a:spLocks noGrp="1"/>
          </p:cNvSpPr>
          <p:nvPr>
            <p:ph type="body" idx="1"/>
          </p:nvPr>
        </p:nvSpPr>
        <p:spPr>
          <a:xfrm>
            <a:off x="228600" y="4343400"/>
            <a:ext cx="5486399" cy="4114800"/>
          </a:xfrm>
          <a:prstGeom prst="rect">
            <a:avLst/>
          </a:prstGeom>
          <a:noFill/>
          <a:ln>
            <a:noFill/>
          </a:ln>
        </p:spPr>
        <p:txBody>
          <a:bodyPr lIns="91425" tIns="91425" rIns="91425" bIns="91425" anchor="ctr" anchorCtr="0">
            <a:noAutofit/>
          </a:bodyPr>
          <a:lstStyle/>
          <a:p>
            <a:r>
              <a:rPr lang="en-US" sz="1200" kern="1200" dirty="0" smtClean="0">
                <a:solidFill>
                  <a:schemeClr val="tx1"/>
                </a:solidFill>
                <a:effectLst/>
                <a:latin typeface="+mn-lt"/>
                <a:ea typeface="+mn-ea"/>
                <a:cs typeface="+mn-cs"/>
              </a:rPr>
              <a:t>This is the final chance in Part 2 for participants to add to their KWL charts. If you are a facilitator with a strong grasp of UDL, you may want to collect the KWL charts at this point and make notes of what questions the participants still have that have not been addressed so that you can address them during Part 3.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8274275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txBox="1">
            <a:spLocks noGrp="1"/>
          </p:cNvSpPr>
          <p:nvPr>
            <p:ph type="body" idx="1"/>
          </p:nvPr>
        </p:nvSpPr>
        <p:spPr>
          <a:xfrm>
            <a:off x="228600" y="4343400"/>
            <a:ext cx="5486399" cy="4114800"/>
          </a:xfrm>
          <a:prstGeom prst="rect">
            <a:avLst/>
          </a:prstGeom>
          <a:noFill/>
          <a:ln>
            <a:noFill/>
          </a:ln>
        </p:spPr>
        <p:txBody>
          <a:bodyPr lIns="91425" tIns="91425" rIns="91425" bIns="91425" anchor="ctr" anchorCtr="0">
            <a:noAutofit/>
          </a:bodyPr>
          <a:lstStyle/>
          <a:p>
            <a:pPr>
              <a:spcBef>
                <a:spcPts val="0"/>
              </a:spcBef>
              <a:buNone/>
            </a:pPr>
            <a:endParaRPr/>
          </a:p>
        </p:txBody>
      </p:sp>
    </p:spTree>
    <p:extLst>
      <p:ext uri="{BB962C8B-B14F-4D97-AF65-F5344CB8AC3E}">
        <p14:creationId xmlns:p14="http://schemas.microsoft.com/office/powerpoint/2010/main" val="17451054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txBox="1">
            <a:spLocks noGrp="1"/>
          </p:cNvSpPr>
          <p:nvPr>
            <p:ph type="body" idx="1"/>
          </p:nvPr>
        </p:nvSpPr>
        <p:spPr>
          <a:xfrm>
            <a:off x="228600" y="4343400"/>
            <a:ext cx="5486399" cy="4114800"/>
          </a:xfrm>
          <a:prstGeom prst="rect">
            <a:avLst/>
          </a:prstGeom>
          <a:noFill/>
          <a:ln>
            <a:noFill/>
          </a:ln>
        </p:spPr>
        <p:txBody>
          <a:bodyPr lIns="91425" tIns="91425" rIns="91425" bIns="91425" anchor="ctr" anchorCtr="0">
            <a:noAutofit/>
          </a:bodyPr>
          <a:lstStyle/>
          <a:p>
            <a:pPr>
              <a:spcBef>
                <a:spcPts val="0"/>
              </a:spcBef>
              <a:buNone/>
            </a:pPr>
            <a:r>
              <a:rPr lang="en-US" dirty="0" smtClean="0"/>
              <a:t>This is the beginning of the third section of this PowerPoint. </a:t>
            </a:r>
            <a:endParaRPr dirty="0"/>
          </a:p>
        </p:txBody>
      </p:sp>
    </p:spTree>
    <p:extLst>
      <p:ext uri="{BB962C8B-B14F-4D97-AF65-F5344CB8AC3E}">
        <p14:creationId xmlns:p14="http://schemas.microsoft.com/office/powerpoint/2010/main" val="26994993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Shape 234"/>
          <p:cNvSpPr txBox="1">
            <a:spLocks noGrp="1"/>
          </p:cNvSpPr>
          <p:nvPr>
            <p:ph type="body" idx="1"/>
          </p:nvPr>
        </p:nvSpPr>
        <p:spPr>
          <a:xfrm>
            <a:off x="228600" y="4343400"/>
            <a:ext cx="5486399" cy="4114800"/>
          </a:xfrm>
          <a:prstGeom prst="rect">
            <a:avLst/>
          </a:prstGeom>
          <a:noFill/>
          <a:ln>
            <a:noFill/>
          </a:ln>
        </p:spPr>
        <p:txBody>
          <a:bodyPr lIns="91425" tIns="91425" rIns="91425" bIns="91425" anchor="ctr" anchorCtr="0">
            <a:noAutofit/>
          </a:bodyPr>
          <a:lstStyle/>
          <a:p>
            <a:r>
              <a:rPr lang="en-US" sz="1200" kern="1200" dirty="0" smtClean="0">
                <a:solidFill>
                  <a:schemeClr val="tx1"/>
                </a:solidFill>
                <a:effectLst/>
                <a:latin typeface="+mn-lt"/>
                <a:ea typeface="+mn-ea"/>
                <a:cs typeface="+mn-cs"/>
              </a:rPr>
              <a:t>The purpose of this section is to give participants an opportunity to practice some of the skills they need to implement the UDL framework in their classrooms. </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7465266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txBox="1">
            <a:spLocks noGrp="1"/>
          </p:cNvSpPr>
          <p:nvPr>
            <p:ph type="body" idx="1"/>
          </p:nvPr>
        </p:nvSpPr>
        <p:spPr>
          <a:xfrm>
            <a:off x="228600" y="4343400"/>
            <a:ext cx="5486399" cy="4114800"/>
          </a:xfrm>
          <a:prstGeom prst="rect">
            <a:avLst/>
          </a:prstGeom>
          <a:noFill/>
          <a:ln>
            <a:noFill/>
          </a:ln>
        </p:spPr>
        <p:txBody>
          <a:bodyPr lIns="91425" tIns="91425" rIns="91425" bIns="91425" anchor="ctr" anchorCtr="0">
            <a:noAutofit/>
          </a:bodyPr>
          <a:lstStyle/>
          <a:p>
            <a:pPr rtl="0">
              <a:spcBef>
                <a:spcPts val="0"/>
              </a:spcBef>
              <a:buNone/>
            </a:pPr>
            <a:r>
              <a:rPr lang="en-US" dirty="0" smtClean="0"/>
              <a:t>This is a reiteration of the same</a:t>
            </a:r>
            <a:r>
              <a:rPr lang="en-US" baseline="0" dirty="0" smtClean="0"/>
              <a:t> goals that were introduced in Parts 1 and 2. </a:t>
            </a:r>
            <a:endParaRPr lang="en-US" dirty="0"/>
          </a:p>
          <a:p>
            <a:pPr lvl="0" rtl="0">
              <a:spcBef>
                <a:spcPts val="0"/>
              </a:spcBef>
              <a:buNone/>
            </a:pPr>
            <a:endParaRPr dirty="0"/>
          </a:p>
          <a:p>
            <a:pPr>
              <a:spcBef>
                <a:spcPts val="0"/>
              </a:spcBef>
              <a:buNone/>
            </a:pPr>
            <a:endParaRPr dirty="0"/>
          </a:p>
        </p:txBody>
      </p:sp>
    </p:spTree>
    <p:extLst>
      <p:ext uri="{BB962C8B-B14F-4D97-AF65-F5344CB8AC3E}">
        <p14:creationId xmlns:p14="http://schemas.microsoft.com/office/powerpoint/2010/main" val="7521742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8725" y="1336675"/>
            <a:ext cx="5102225" cy="3608388"/>
          </a:xfrm>
          <a:prstGeom prst="rect">
            <a:avLst/>
          </a:prstGeom>
          <a:noFill/>
          <a:ln w="12700">
            <a:solidFill>
              <a:prstClr val="black"/>
            </a:solidFill>
          </a:ln>
        </p:spPr>
      </p:sp>
      <p:sp>
        <p:nvSpPr>
          <p:cNvPr id="3" name="Notes Placeholder 2"/>
          <p:cNvSpPr>
            <a:spLocks noGrp="1"/>
          </p:cNvSpPr>
          <p:nvPr>
            <p:ph type="body" idx="1"/>
          </p:nvPr>
        </p:nvSpPr>
        <p:spPr>
          <a:xfrm>
            <a:off x="755650" y="5145088"/>
            <a:ext cx="6048375" cy="4210050"/>
          </a:xfrm>
          <a:prstGeom prst="rect">
            <a:avLst/>
          </a:prstGeom>
        </p:spPr>
        <p:txBody>
          <a:bodyPr/>
          <a:lstStyle/>
          <a:p>
            <a:r>
              <a:rPr lang="en-US" dirty="0" smtClean="0"/>
              <a:t>This is the first slide in a short series that uses a road-trip metaphor</a:t>
            </a:r>
            <a:r>
              <a:rPr lang="en-US" baseline="0" dirty="0" smtClean="0"/>
              <a:t> to remind the participants of some of the key ideas about UDL. </a:t>
            </a:r>
            <a:endParaRPr lang="en-US" dirty="0"/>
          </a:p>
        </p:txBody>
      </p:sp>
    </p:spTree>
    <p:extLst>
      <p:ext uri="{BB962C8B-B14F-4D97-AF65-F5344CB8AC3E}">
        <p14:creationId xmlns:p14="http://schemas.microsoft.com/office/powerpoint/2010/main" val="25869363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8725" y="1336675"/>
            <a:ext cx="5102225" cy="3608388"/>
          </a:xfrm>
          <a:prstGeom prst="rect">
            <a:avLst/>
          </a:prstGeom>
          <a:noFill/>
          <a:ln w="12700">
            <a:solidFill>
              <a:prstClr val="black"/>
            </a:solidFill>
          </a:ln>
        </p:spPr>
      </p:sp>
      <p:sp>
        <p:nvSpPr>
          <p:cNvPr id="3" name="Notes Placeholder 2"/>
          <p:cNvSpPr>
            <a:spLocks noGrp="1"/>
          </p:cNvSpPr>
          <p:nvPr>
            <p:ph type="body" idx="1"/>
          </p:nvPr>
        </p:nvSpPr>
        <p:spPr>
          <a:xfrm>
            <a:off x="755650" y="5145088"/>
            <a:ext cx="6048375" cy="4210050"/>
          </a:xfrm>
          <a:prstGeom prst="rect">
            <a:avLst/>
          </a:prstGeom>
        </p:spPr>
        <p:txBody>
          <a:bodyPr/>
          <a:lstStyle/>
          <a:p>
            <a:r>
              <a:rPr lang="en-US" dirty="0" smtClean="0"/>
              <a:t>This graphic is meant</a:t>
            </a:r>
            <a:r>
              <a:rPr lang="en-US" baseline="0" dirty="0" smtClean="0"/>
              <a:t> to look like a GPS. The top four squares are the four curricular pillars—goals, methods, assessment, and materials. The bottom row of squares represents the three big principles of UDL—multiple means of representation, multiple means of expression, and multiple means or engagement. </a:t>
            </a:r>
            <a:endParaRPr lang="en-US" dirty="0"/>
          </a:p>
        </p:txBody>
      </p:sp>
    </p:spTree>
    <p:extLst>
      <p:ext uri="{BB962C8B-B14F-4D97-AF65-F5344CB8AC3E}">
        <p14:creationId xmlns:p14="http://schemas.microsoft.com/office/powerpoint/2010/main" val="19428001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8725" y="1336675"/>
            <a:ext cx="5102225" cy="3608388"/>
          </a:xfrm>
          <a:prstGeom prst="rect">
            <a:avLst/>
          </a:prstGeom>
          <a:noFill/>
          <a:ln w="12700">
            <a:solidFill>
              <a:prstClr val="black"/>
            </a:solidFill>
          </a:ln>
        </p:spPr>
      </p:sp>
      <p:sp>
        <p:nvSpPr>
          <p:cNvPr id="3" name="Notes Placeholder 2"/>
          <p:cNvSpPr>
            <a:spLocks noGrp="1"/>
          </p:cNvSpPr>
          <p:nvPr>
            <p:ph type="body" idx="1"/>
          </p:nvPr>
        </p:nvSpPr>
        <p:spPr>
          <a:xfrm>
            <a:off x="755650" y="5145088"/>
            <a:ext cx="6048375" cy="4210050"/>
          </a:xfrm>
          <a:prstGeom prst="rect">
            <a:avLst/>
          </a:prstGeom>
        </p:spPr>
        <p:txBody>
          <a:bodyPr/>
          <a:lstStyle/>
          <a:p>
            <a:r>
              <a:rPr lang="en-US" dirty="0" smtClean="0"/>
              <a:t>In a</a:t>
            </a:r>
            <a:r>
              <a:rPr lang="en-US" baseline="0" dirty="0" smtClean="0"/>
              <a:t> traditional classroom, teachers write prescriptive goals, like “Students will write a descriptive essay about Greek mythology.” </a:t>
            </a:r>
            <a:endParaRPr lang="en-US" dirty="0"/>
          </a:p>
        </p:txBody>
      </p:sp>
    </p:spTree>
    <p:extLst>
      <p:ext uri="{BB962C8B-B14F-4D97-AF65-F5344CB8AC3E}">
        <p14:creationId xmlns:p14="http://schemas.microsoft.com/office/powerpoint/2010/main" val="14446490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xfrm>
            <a:off x="1004888" y="685800"/>
            <a:ext cx="4848225"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4035" name="Notes Placeholder 2"/>
          <p:cNvSpPr>
            <a:spLocks noGrp="1"/>
          </p:cNvSpPr>
          <p:nvPr>
            <p:ph type="body" idx="1"/>
          </p:nvPr>
        </p:nvSpPr>
        <p:spPr bwMode="auto">
          <a:xfrm>
            <a:off x="685800" y="4343400"/>
            <a:ext cx="548640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smtClean="0">
                <a:solidFill>
                  <a:schemeClr val="tx1"/>
                </a:solidFill>
                <a:effectLst/>
                <a:latin typeface="+mn-lt"/>
                <a:ea typeface="+mn-ea"/>
                <a:cs typeface="+mn-cs"/>
              </a:rPr>
              <a:t>The goal in a traditional classroom is to get from the starting point to the ending point in a single, seemingly efficient way. You may take time here to point out how this route may not work for everyone. Some people may not have cars, for instance, or there may not be sidewalks for people who primarily bike. Public transportation may not offer service on this route, or there may be construction going on that makes the route impassable. Having a single route sometimes works, but often, it does not. </a:t>
            </a:r>
            <a:endParaRPr lang="en-US" sz="1200" kern="1200" dirty="0">
              <a:solidFill>
                <a:schemeClr val="tx1"/>
              </a:solidFill>
              <a:effectLst/>
              <a:latin typeface="+mn-lt"/>
              <a:ea typeface="+mn-ea"/>
              <a:cs typeface="+mn-cs"/>
            </a:endParaRPr>
          </a:p>
        </p:txBody>
      </p:sp>
      <p:sp>
        <p:nvSpPr>
          <p:cNvPr id="44036"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0C994BD2-E124-544C-ABF2-8787A44863B3}" type="slidenum">
              <a:rPr lang="en-US" sz="1200">
                <a:latin typeface="Calibri" charset="0"/>
              </a:rPr>
              <a:pPr eaLnBrk="1" hangingPunct="1"/>
              <a:t>63</a:t>
            </a:fld>
            <a:endParaRPr lang="en-US" sz="1200" dirty="0">
              <a:latin typeface="Calibri" charset="0"/>
            </a:endParaRPr>
          </a:p>
        </p:txBody>
      </p:sp>
    </p:spTree>
    <p:extLst>
      <p:ext uri="{BB962C8B-B14F-4D97-AF65-F5344CB8AC3E}">
        <p14:creationId xmlns:p14="http://schemas.microsoft.com/office/powerpoint/2010/main" val="13021727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8725" y="1336675"/>
            <a:ext cx="5102225" cy="3608388"/>
          </a:xfrm>
          <a:prstGeom prst="rect">
            <a:avLst/>
          </a:prstGeom>
          <a:noFill/>
          <a:ln w="12700">
            <a:solidFill>
              <a:prstClr val="black"/>
            </a:solidFill>
          </a:ln>
        </p:spPr>
      </p:sp>
      <p:sp>
        <p:nvSpPr>
          <p:cNvPr id="3" name="Notes Placeholder 2"/>
          <p:cNvSpPr>
            <a:spLocks noGrp="1"/>
          </p:cNvSpPr>
          <p:nvPr>
            <p:ph type="body" idx="1"/>
          </p:nvPr>
        </p:nvSpPr>
        <p:spPr>
          <a:xfrm>
            <a:off x="755650" y="5145088"/>
            <a:ext cx="6048375" cy="4210050"/>
          </a:xfrm>
          <a:prstGeom prst="rect">
            <a:avLst/>
          </a:prstGeom>
        </p:spPr>
        <p:txBody>
          <a:bodyPr/>
          <a:lstStyle/>
          <a:p>
            <a:r>
              <a:rPr lang="en-US" dirty="0" smtClean="0"/>
              <a:t>The UDL classroom</a:t>
            </a:r>
            <a:r>
              <a:rPr lang="en-US" baseline="0" dirty="0" smtClean="0"/>
              <a:t> teacher writes goals that allow students to show what they know in a variety of ways. </a:t>
            </a:r>
            <a:endParaRPr lang="en-US" dirty="0"/>
          </a:p>
        </p:txBody>
      </p:sp>
    </p:spTree>
    <p:extLst>
      <p:ext uri="{BB962C8B-B14F-4D97-AF65-F5344CB8AC3E}">
        <p14:creationId xmlns:p14="http://schemas.microsoft.com/office/powerpoint/2010/main" val="2828548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txBox="1">
            <a:spLocks noGrp="1"/>
          </p:cNvSpPr>
          <p:nvPr>
            <p:ph type="body" idx="1"/>
          </p:nvPr>
        </p:nvSpPr>
        <p:spPr>
          <a:xfrm>
            <a:off x="228600" y="4343400"/>
            <a:ext cx="5486399" cy="4114800"/>
          </a:xfrm>
          <a:prstGeom prst="rect">
            <a:avLst/>
          </a:prstGeom>
          <a:noFill/>
          <a:ln>
            <a:noFill/>
          </a:ln>
        </p:spPr>
        <p:txBody>
          <a:bodyPr lIns="91425" tIns="91425" rIns="91425" bIns="91425" anchor="ctr" anchorCtr="0">
            <a:noAutofit/>
          </a:bodyPr>
          <a:lstStyle/>
          <a:p>
            <a:pPr>
              <a:spcBef>
                <a:spcPts val="0"/>
              </a:spcBef>
              <a:buNone/>
            </a:pPr>
            <a:r>
              <a:rPr lang="en-US" dirty="0" smtClean="0"/>
              <a:t>Many</a:t>
            </a:r>
            <a:r>
              <a:rPr lang="en-US" baseline="0" dirty="0" smtClean="0"/>
              <a:t> of your participants will be familiar with a KWL chart, but just in case they are not, it would be worthwhile to explain that a KWL chart is a useful classroom tool that we will use as we go through this PowerPoint. The “K” stands for “Know” (as in “What I Already Know”), the “W” stands for “Want” (as in “What I Want to Know”), and the “L” stands for “Learn” (as in “What I Have Learned”). The participants will refer back to this chart multiple times throughout the presentation. </a:t>
            </a:r>
            <a:endParaRPr lang="en-US" dirty="0"/>
          </a:p>
        </p:txBody>
      </p:sp>
    </p:spTree>
    <p:extLst>
      <p:ext uri="{BB962C8B-B14F-4D97-AF65-F5344CB8AC3E}">
        <p14:creationId xmlns:p14="http://schemas.microsoft.com/office/powerpoint/2010/main" val="276608243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8725" y="1336675"/>
            <a:ext cx="5102225" cy="3608388"/>
          </a:xfrm>
          <a:prstGeom prst="rect">
            <a:avLst/>
          </a:prstGeom>
          <a:noFill/>
          <a:ln w="12700">
            <a:solidFill>
              <a:prstClr val="black"/>
            </a:solidFill>
          </a:ln>
        </p:spPr>
      </p:sp>
      <p:sp>
        <p:nvSpPr>
          <p:cNvPr id="3" name="Notes Placeholder 2"/>
          <p:cNvSpPr>
            <a:spLocks noGrp="1"/>
          </p:cNvSpPr>
          <p:nvPr>
            <p:ph type="body" idx="1"/>
          </p:nvPr>
        </p:nvSpPr>
        <p:spPr>
          <a:xfrm>
            <a:off x="755650" y="5145088"/>
            <a:ext cx="6048375" cy="4210050"/>
          </a:xfrm>
          <a:prstGeom prst="rect">
            <a:avLst/>
          </a:prstGeom>
        </p:spPr>
        <p:txBody>
          <a:bodyPr/>
          <a:lstStyle/>
          <a:p>
            <a:r>
              <a:rPr lang="en-US" dirty="0" smtClean="0"/>
              <a:t>The UDL classroom</a:t>
            </a:r>
            <a:r>
              <a:rPr lang="en-US" baseline="0" dirty="0" smtClean="0"/>
              <a:t> offers students (and teachers!) a variety of options so that people can find their own best ways. </a:t>
            </a:r>
            <a:endParaRPr lang="en-US" dirty="0"/>
          </a:p>
        </p:txBody>
      </p:sp>
    </p:spTree>
    <p:extLst>
      <p:ext uri="{BB962C8B-B14F-4D97-AF65-F5344CB8AC3E}">
        <p14:creationId xmlns:p14="http://schemas.microsoft.com/office/powerpoint/2010/main" val="5828993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xfrm>
            <a:off x="1004888" y="685800"/>
            <a:ext cx="4848225"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6563" name="Notes Placeholder 2"/>
          <p:cNvSpPr>
            <a:spLocks noGrp="1"/>
          </p:cNvSpPr>
          <p:nvPr>
            <p:ph type="body" idx="1"/>
          </p:nvPr>
        </p:nvSpPr>
        <p:spPr bwMode="auto">
          <a:xfrm>
            <a:off x="685800" y="4343400"/>
            <a:ext cx="548640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z="1200" kern="1200" dirty="0" smtClean="0">
                <a:solidFill>
                  <a:schemeClr val="tx1"/>
                </a:solidFill>
                <a:effectLst/>
                <a:latin typeface="+mn-lt"/>
                <a:ea typeface="+mn-ea"/>
                <a:cs typeface="+mn-cs"/>
              </a:rPr>
              <a:t>Students can use graphic organizers, PowerPoint, videos, handwritten papers, typed papers, diagrams, oral presentations, podcasts, etc. to present the information they know. This is an example of how a goal can be written with the UDL framework in mind and how multiple means of expression and action can be used to show what students know. This example is limited, but it activates the participants’ memories of the UDL principles and gives them another metaphor to relate to UDL. </a:t>
            </a:r>
            <a:endParaRPr lang="en-US" sz="1200" kern="1200" dirty="0" smtClean="0">
              <a:solidFill>
                <a:schemeClr val="tx1"/>
              </a:solidFill>
              <a:effectLst/>
              <a:latin typeface="+mn-lt"/>
              <a:ea typeface="+mn-ea"/>
              <a:cs typeface="+mn-cs"/>
            </a:endParaRPr>
          </a:p>
          <a:p>
            <a:pPr eaLnBrk="1" hangingPunct="1">
              <a:spcBef>
                <a:spcPct val="0"/>
              </a:spcBef>
            </a:pPr>
            <a:endParaRPr lang="en-US" dirty="0" smtClean="0">
              <a:latin typeface="Calibri" charset="0"/>
              <a:ea typeface="ＭＳ Ｐゴシック" charset="0"/>
              <a:cs typeface="ＭＳ Ｐゴシック" charset="0"/>
            </a:endParaRPr>
          </a:p>
        </p:txBody>
      </p:sp>
      <p:sp>
        <p:nvSpPr>
          <p:cNvPr id="66564"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8289F983-48B0-DB46-A5AF-F3970E952229}" type="slidenum">
              <a:rPr lang="en-US" sz="1200">
                <a:latin typeface="Calibri" charset="0"/>
              </a:rPr>
              <a:pPr eaLnBrk="1" hangingPunct="1"/>
              <a:t>66</a:t>
            </a:fld>
            <a:endParaRPr lang="en-US" sz="1200" dirty="0">
              <a:latin typeface="Calibri" charset="0"/>
            </a:endParaRPr>
          </a:p>
        </p:txBody>
      </p:sp>
    </p:spTree>
    <p:extLst>
      <p:ext uri="{BB962C8B-B14F-4D97-AF65-F5344CB8AC3E}">
        <p14:creationId xmlns:p14="http://schemas.microsoft.com/office/powerpoint/2010/main" val="5827342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Shape 238"/>
          <p:cNvSpPr txBox="1">
            <a:spLocks noGrp="1"/>
          </p:cNvSpPr>
          <p:nvPr>
            <p:ph type="body" idx="1"/>
          </p:nvPr>
        </p:nvSpPr>
        <p:spPr>
          <a:xfrm>
            <a:off x="228600" y="4343400"/>
            <a:ext cx="5486399" cy="4114800"/>
          </a:xfrm>
          <a:prstGeom prst="rect">
            <a:avLst/>
          </a:prstGeom>
          <a:noFill/>
          <a:ln>
            <a:noFill/>
          </a:ln>
        </p:spPr>
        <p:txBody>
          <a:bodyPr lIns="91425" tIns="91425" rIns="91425" bIns="91425" anchor="ctr" anchorCtr="0">
            <a:noAutofit/>
          </a:bodyPr>
          <a:lstStyle/>
          <a:p>
            <a:pPr>
              <a:spcBef>
                <a:spcPts val="0"/>
              </a:spcBef>
              <a:buNone/>
            </a:pPr>
            <a:r>
              <a:rPr lang="en-US" b="1" dirty="0" smtClean="0"/>
              <a:t>NOTE:</a:t>
            </a:r>
            <a:r>
              <a:rPr lang="en-US" b="1" baseline="0" dirty="0" smtClean="0"/>
              <a:t> </a:t>
            </a:r>
            <a:r>
              <a:rPr lang="en-US" dirty="0" smtClean="0"/>
              <a:t>There are two handouts that contain the same information in different activity formats that you can use at this point.</a:t>
            </a:r>
            <a:r>
              <a:rPr lang="en-US" baseline="0" dirty="0" smtClean="0"/>
              <a:t> The activities ask participants to identify examples and non-examples of UDL in the classroom. </a:t>
            </a:r>
            <a:endParaRPr dirty="0"/>
          </a:p>
        </p:txBody>
      </p:sp>
    </p:spTree>
    <p:extLst>
      <p:ext uri="{BB962C8B-B14F-4D97-AF65-F5344CB8AC3E}">
        <p14:creationId xmlns:p14="http://schemas.microsoft.com/office/powerpoint/2010/main" val="252880648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8725" y="1336675"/>
            <a:ext cx="5102225" cy="3608388"/>
          </a:xfrm>
          <a:prstGeom prst="rect">
            <a:avLst/>
          </a:prstGeom>
          <a:noFill/>
          <a:ln w="12700">
            <a:solidFill>
              <a:prstClr val="black"/>
            </a:solidFill>
          </a:ln>
        </p:spPr>
      </p:sp>
      <p:sp>
        <p:nvSpPr>
          <p:cNvPr id="3" name="Notes Placeholder 2"/>
          <p:cNvSpPr>
            <a:spLocks noGrp="1"/>
          </p:cNvSpPr>
          <p:nvPr>
            <p:ph type="body" idx="1"/>
          </p:nvPr>
        </p:nvSpPr>
        <p:spPr>
          <a:xfrm>
            <a:off x="755650" y="5145088"/>
            <a:ext cx="6048375" cy="4210050"/>
          </a:xfrm>
          <a:prstGeom prst="rect">
            <a:avLst/>
          </a:prstGeom>
        </p:spPr>
        <p:txBody>
          <a:bodyPr/>
          <a:lstStyle/>
          <a:p>
            <a:r>
              <a:rPr lang="en-US" dirty="0" smtClean="0"/>
              <a:t>In this section, we will address these five questions, which are adapted from the essential components from</a:t>
            </a:r>
            <a:r>
              <a:rPr lang="en-US" baseline="0" dirty="0" smtClean="0"/>
              <a:t> the </a:t>
            </a:r>
            <a:r>
              <a:rPr lang="en-US" i="1" baseline="0" dirty="0" smtClean="0"/>
              <a:t>Universal Design for Learning: Recommendations for Teacher Preparation and Professional Development </a:t>
            </a:r>
            <a:r>
              <a:rPr lang="en-US" baseline="0" dirty="0" smtClean="0"/>
              <a:t>IC that the CEEDAR Center produced. There is no need to go into depth about these questions at this point or even read them if you passed out the handout. This slide is meant to serve as a guide for what is coming in general, not in detail. </a:t>
            </a:r>
          </a:p>
          <a:p>
            <a:endParaRPr lang="en-US" dirty="0" smtClean="0"/>
          </a:p>
          <a:p>
            <a:endParaRPr lang="en-US" dirty="0"/>
          </a:p>
        </p:txBody>
      </p:sp>
    </p:spTree>
    <p:extLst>
      <p:ext uri="{BB962C8B-B14F-4D97-AF65-F5344CB8AC3E}">
        <p14:creationId xmlns:p14="http://schemas.microsoft.com/office/powerpoint/2010/main" val="431675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8725" y="1336675"/>
            <a:ext cx="5102225" cy="3608388"/>
          </a:xfrm>
          <a:prstGeom prst="rect">
            <a:avLst/>
          </a:prstGeom>
          <a:noFill/>
          <a:ln w="12700">
            <a:solidFill>
              <a:prstClr val="black"/>
            </a:solidFill>
          </a:ln>
        </p:spPr>
      </p:sp>
      <p:sp>
        <p:nvSpPr>
          <p:cNvPr id="3" name="Notes Placeholder 2"/>
          <p:cNvSpPr>
            <a:spLocks noGrp="1"/>
          </p:cNvSpPr>
          <p:nvPr>
            <p:ph type="body" idx="1"/>
          </p:nvPr>
        </p:nvSpPr>
        <p:spPr>
          <a:xfrm>
            <a:off x="755650" y="5145088"/>
            <a:ext cx="6048375" cy="4210050"/>
          </a:xfrm>
          <a:prstGeom prst="rect">
            <a:avLst/>
          </a:prstGeom>
        </p:spPr>
        <p:txBody>
          <a:bodyPr/>
          <a:lstStyle/>
          <a:p>
            <a:r>
              <a:rPr lang="en-US" dirty="0" smtClean="0"/>
              <a:t>This video’s running time is 18:26. It</a:t>
            </a:r>
            <a:r>
              <a:rPr lang="en-US" baseline="0" dirty="0" smtClean="0"/>
              <a:t> is</a:t>
            </a:r>
            <a:r>
              <a:rPr lang="en-US" dirty="0" smtClean="0"/>
              <a:t> a</a:t>
            </a:r>
            <a:r>
              <a:rPr lang="en-US" baseline="0" dirty="0" smtClean="0"/>
              <a:t> video featuring </a:t>
            </a:r>
            <a:r>
              <a:rPr lang="en-US" sz="1200" b="0" i="0" kern="1200" baseline="0" dirty="0" smtClean="0">
                <a:solidFill>
                  <a:schemeClr val="tx1"/>
                </a:solidFill>
                <a:effectLst/>
                <a:latin typeface="+mn-lt"/>
                <a:ea typeface="+mn-ea"/>
                <a:cs typeface="+mn-cs"/>
              </a:rPr>
              <a:t>a h</a:t>
            </a:r>
            <a:r>
              <a:rPr lang="en-US" sz="1200" b="0" i="0" kern="1200" dirty="0" smtClean="0">
                <a:solidFill>
                  <a:schemeClr val="tx1"/>
                </a:solidFill>
                <a:effectLst/>
                <a:latin typeface="+mn-lt"/>
                <a:ea typeface="+mn-ea"/>
                <a:cs typeface="+mn-cs"/>
              </a:rPr>
              <a:t>igh school dropout turned Harvard faculty member who talks about how a simple, new way of thinking helps nurture individual potential.</a:t>
            </a:r>
            <a:r>
              <a:rPr lang="en-US" dirty="0" smtClean="0"/>
              <a:t/>
            </a:r>
            <a:br>
              <a:rPr lang="en-US" dirty="0" smtClean="0"/>
            </a:br>
            <a:r>
              <a:rPr lang="en-US" dirty="0" smtClean="0"/>
              <a:t>After the participants have watched the video, have them respond to the video using</a:t>
            </a:r>
            <a:r>
              <a:rPr lang="en-US" baseline="0" dirty="0" smtClean="0"/>
              <a:t> their handouts. </a:t>
            </a:r>
            <a:r>
              <a:rPr lang="en-US" dirty="0" smtClean="0"/>
              <a:t/>
            </a:r>
            <a:br>
              <a:rPr lang="en-US" dirty="0" smtClean="0"/>
            </a:br>
            <a:endParaRPr lang="en-US" dirty="0"/>
          </a:p>
        </p:txBody>
      </p:sp>
    </p:spTree>
    <p:extLst>
      <p:ext uri="{BB962C8B-B14F-4D97-AF65-F5344CB8AC3E}">
        <p14:creationId xmlns:p14="http://schemas.microsoft.com/office/powerpoint/2010/main" val="16552888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Shape 243"/>
          <p:cNvSpPr txBox="1">
            <a:spLocks noGrp="1"/>
          </p:cNvSpPr>
          <p:nvPr>
            <p:ph type="body" idx="1"/>
          </p:nvPr>
        </p:nvSpPr>
        <p:spPr>
          <a:xfrm>
            <a:off x="228600" y="4343400"/>
            <a:ext cx="5486399" cy="4114800"/>
          </a:xfrm>
          <a:prstGeom prst="rect">
            <a:avLst/>
          </a:prstGeom>
          <a:noFill/>
          <a:ln>
            <a:noFill/>
          </a:ln>
        </p:spPr>
        <p:txBody>
          <a:bodyPr lIns="91425" tIns="91425" rIns="91425" bIns="91425" anchor="ctr" anchorCtr="0">
            <a:noAutofit/>
          </a:bodyPr>
          <a:lstStyle/>
          <a:p>
            <a:pPr>
              <a:spcBef>
                <a:spcPts val="0"/>
              </a:spcBef>
              <a:buNone/>
            </a:pPr>
            <a:r>
              <a:rPr lang="en-US" dirty="0" smtClean="0"/>
              <a:t>This is the first slide that addresses the </a:t>
            </a:r>
            <a:r>
              <a:rPr lang="en-US" dirty="0" smtClean="0"/>
              <a:t>2.1 </a:t>
            </a:r>
            <a:r>
              <a:rPr lang="en-US" dirty="0" smtClean="0"/>
              <a:t>question</a:t>
            </a:r>
            <a:r>
              <a:rPr lang="en-US" baseline="0" dirty="0" smtClean="0"/>
              <a:t>: </a:t>
            </a:r>
            <a:r>
              <a:rPr lang="en-US" sz="1200" kern="1200" dirty="0" smtClean="0">
                <a:solidFill>
                  <a:schemeClr val="tx1"/>
                </a:solidFill>
                <a:effectLst/>
                <a:latin typeface="+mn-lt"/>
                <a:ea typeface="+mn-ea"/>
                <a:cs typeface="+mn-cs"/>
              </a:rPr>
              <a:t>How can we proactively plan instruction using the UDL</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three principles, nine guidelines, and accompanying checkpoints? Take a moment</a:t>
            </a:r>
            <a:r>
              <a:rPr lang="en-US" sz="1200" kern="1200" baseline="0" dirty="0" smtClean="0">
                <a:solidFill>
                  <a:schemeClr val="tx1"/>
                </a:solidFill>
                <a:effectLst/>
                <a:latin typeface="+mn-lt"/>
                <a:ea typeface="+mn-ea"/>
                <a:cs typeface="+mn-cs"/>
              </a:rPr>
              <a:t> to revisit this handout. This may be a good time to ask the participants to highlight one checkpoint they absolutely think they can implement in their classrooms. </a:t>
            </a:r>
            <a:endParaRPr lang="en-US" sz="1200" kern="1200" baseline="0" dirty="0" smtClean="0">
              <a:solidFill>
                <a:schemeClr val="tx1"/>
              </a:solidFill>
              <a:effectLst/>
              <a:latin typeface="+mn-lt"/>
              <a:ea typeface="+mn-ea"/>
              <a:cs typeface="+mn-cs"/>
            </a:endParaRPr>
          </a:p>
          <a:p>
            <a:pPr>
              <a:spcBef>
                <a:spcPts val="0"/>
              </a:spcBef>
              <a:buNone/>
            </a:pPr>
            <a:endParaRPr lang="en-US" sz="1200" kern="1200" baseline="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37086407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8725" y="1336675"/>
            <a:ext cx="5102225" cy="3608388"/>
          </a:xfrm>
          <a:prstGeom prst="rect">
            <a:avLst/>
          </a:prstGeom>
          <a:noFill/>
          <a:ln w="12700">
            <a:solidFill>
              <a:prstClr val="black"/>
            </a:solidFill>
          </a:ln>
        </p:spPr>
      </p:sp>
      <p:sp>
        <p:nvSpPr>
          <p:cNvPr id="3" name="Notes Placeholder 2"/>
          <p:cNvSpPr>
            <a:spLocks noGrp="1"/>
          </p:cNvSpPr>
          <p:nvPr>
            <p:ph type="body" idx="1"/>
          </p:nvPr>
        </p:nvSpPr>
        <p:spPr>
          <a:xfrm>
            <a:off x="755650" y="5145088"/>
            <a:ext cx="6048375" cy="4210050"/>
          </a:xfrm>
          <a:prstGeom prst="rect">
            <a:avLst/>
          </a:prstGeom>
        </p:spPr>
        <p:txBody>
          <a:bodyPr/>
          <a:lstStyle/>
          <a:p>
            <a:r>
              <a:rPr lang="en-US" dirty="0" smtClean="0"/>
              <a:t>This slide features</a:t>
            </a:r>
            <a:r>
              <a:rPr lang="en-US" baseline="0" dirty="0" smtClean="0"/>
              <a:t> </a:t>
            </a:r>
            <a:r>
              <a:rPr lang="en-US" dirty="0" smtClean="0"/>
              <a:t>the same information on</a:t>
            </a:r>
            <a:r>
              <a:rPr lang="en-US" baseline="0" dirty="0" smtClean="0"/>
              <a:t> the handout but in a different format. You can point out that each of the principles has a checkpoint that addresses access, guided practice and supports, and independent practice. </a:t>
            </a:r>
          </a:p>
          <a:p>
            <a:r>
              <a:rPr lang="en-US" baseline="0" dirty="0" smtClean="0"/>
              <a:t> </a:t>
            </a:r>
            <a:endParaRPr lang="en-US" dirty="0"/>
          </a:p>
        </p:txBody>
      </p:sp>
    </p:spTree>
    <p:extLst>
      <p:ext uri="{BB962C8B-B14F-4D97-AF65-F5344CB8AC3E}">
        <p14:creationId xmlns:p14="http://schemas.microsoft.com/office/powerpoint/2010/main" val="131576424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8725" y="1336675"/>
            <a:ext cx="5102225" cy="3608388"/>
          </a:xfrm>
          <a:prstGeom prst="rect">
            <a:avLst/>
          </a:prstGeom>
          <a:noFill/>
          <a:ln w="12700">
            <a:solidFill>
              <a:prstClr val="black"/>
            </a:solidFill>
          </a:ln>
        </p:spPr>
      </p:sp>
      <p:sp>
        <p:nvSpPr>
          <p:cNvPr id="3" name="Notes Placeholder 2"/>
          <p:cNvSpPr>
            <a:spLocks noGrp="1"/>
          </p:cNvSpPr>
          <p:nvPr>
            <p:ph type="body" idx="1"/>
          </p:nvPr>
        </p:nvSpPr>
        <p:spPr>
          <a:xfrm>
            <a:off x="755650" y="5145088"/>
            <a:ext cx="6048375" cy="4210050"/>
          </a:xfrm>
          <a:prstGeom prst="rect">
            <a:avLst/>
          </a:prstGeom>
        </p:spPr>
        <p:txBody>
          <a:bodyPr/>
          <a:lstStyle/>
          <a:p>
            <a:r>
              <a:rPr lang="en-US" dirty="0" smtClean="0"/>
              <a:t>Make sure participants have the UDL guidelines handout. If</a:t>
            </a:r>
            <a:r>
              <a:rPr lang="en-US" baseline="0" dirty="0" smtClean="0"/>
              <a:t> there is time, have each group do each of the principles. </a:t>
            </a:r>
            <a:endParaRPr lang="en-US" dirty="0"/>
          </a:p>
        </p:txBody>
      </p:sp>
    </p:spTree>
    <p:extLst>
      <p:ext uri="{BB962C8B-B14F-4D97-AF65-F5344CB8AC3E}">
        <p14:creationId xmlns:p14="http://schemas.microsoft.com/office/powerpoint/2010/main" val="143381447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Shape 254"/>
          <p:cNvSpPr txBox="1">
            <a:spLocks noGrp="1"/>
          </p:cNvSpPr>
          <p:nvPr>
            <p:ph type="body" idx="1"/>
          </p:nvPr>
        </p:nvSpPr>
        <p:spPr>
          <a:xfrm>
            <a:off x="228600" y="4343400"/>
            <a:ext cx="5486399" cy="4114800"/>
          </a:xfrm>
          <a:prstGeom prst="rect">
            <a:avLst/>
          </a:prstGeom>
          <a:noFill/>
          <a:ln>
            <a:noFill/>
          </a:ln>
        </p:spPr>
        <p:txBody>
          <a:bodyPr lIns="91425" tIns="91425" rIns="91425" bIns="91425" anchor="ctr" anchorCtr="0">
            <a:noAutofit/>
          </a:bodyPr>
          <a:lstStyle/>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There is a handout that goes with this slide. Invite the participants to work on their own or in groups. Invite them to share examples when they are finished. </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21327665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Shape 264"/>
          <p:cNvSpPr txBox="1">
            <a:spLocks noGrp="1"/>
          </p:cNvSpPr>
          <p:nvPr>
            <p:ph type="body" idx="1"/>
          </p:nvPr>
        </p:nvSpPr>
        <p:spPr>
          <a:xfrm>
            <a:off x="228600" y="4343400"/>
            <a:ext cx="5486399" cy="4114800"/>
          </a:xfrm>
          <a:prstGeom prst="rect">
            <a:avLst/>
          </a:prstGeom>
          <a:noFill/>
          <a:ln>
            <a:noFill/>
          </a:ln>
        </p:spPr>
        <p:txBody>
          <a:bodyPr lIns="91425" tIns="91425" rIns="91425" bIns="91425" anchor="ctr" anchorCtr="0">
            <a:noAutofit/>
          </a:bodyPr>
          <a:lstStyle/>
          <a:p>
            <a:r>
              <a:rPr lang="en-US" sz="1200" kern="1200" dirty="0" smtClean="0">
                <a:solidFill>
                  <a:schemeClr val="tx1"/>
                </a:solidFill>
                <a:effectLst/>
                <a:latin typeface="+mn-lt"/>
                <a:ea typeface="+mn-ea"/>
                <a:cs typeface="+mn-cs"/>
              </a:rPr>
              <a:t>This is a great resource for the participants to use as they implement the UDL framework in their classrooms. Encourage participants to use their laptops or phones to immediately sign up.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952744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txBox="1">
            <a:spLocks noGrp="1"/>
          </p:cNvSpPr>
          <p:nvPr>
            <p:ph type="body" idx="1"/>
          </p:nvPr>
        </p:nvSpPr>
        <p:spPr>
          <a:xfrm>
            <a:off x="228600" y="4343400"/>
            <a:ext cx="5486399" cy="4114800"/>
          </a:xfrm>
          <a:prstGeom prst="rect">
            <a:avLst/>
          </a:prstGeom>
          <a:noFill/>
          <a:ln>
            <a:noFill/>
          </a:ln>
        </p:spPr>
        <p:txBody>
          <a:bodyPr lIns="91425" tIns="91425" rIns="91425" bIns="91425" anchor="ctr" anchorCtr="0">
            <a:noAutofit/>
          </a:bodyPr>
          <a:lstStyle/>
          <a:p>
            <a:pPr rtl="0">
              <a:spcBef>
                <a:spcPts val="0"/>
              </a:spcBef>
              <a:buNone/>
            </a:pPr>
            <a:r>
              <a:rPr lang="en-US" dirty="0" smtClean="0"/>
              <a:t>Encourage the participants to be</a:t>
            </a:r>
            <a:r>
              <a:rPr lang="en-US" baseline="0" dirty="0" smtClean="0"/>
              <a:t> thoughtful as they fill this out. There should not be anything in the third column yet unless participants learned something from the IDEA slide. If time permits, ask them to share now with a person near them something they want to learn or something they already know. Another option is to ask them to stand up and find someone else in the room who has a response that is similar to their own. </a:t>
            </a:r>
            <a:endParaRPr lang="en-US" dirty="0"/>
          </a:p>
        </p:txBody>
      </p:sp>
    </p:spTree>
    <p:extLst>
      <p:ext uri="{BB962C8B-B14F-4D97-AF65-F5344CB8AC3E}">
        <p14:creationId xmlns:p14="http://schemas.microsoft.com/office/powerpoint/2010/main" val="152321695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Shape 269"/>
          <p:cNvSpPr txBox="1">
            <a:spLocks noGrp="1"/>
          </p:cNvSpPr>
          <p:nvPr>
            <p:ph type="body" idx="1"/>
          </p:nvPr>
        </p:nvSpPr>
        <p:spPr>
          <a:xfrm>
            <a:off x="228600" y="4343400"/>
            <a:ext cx="5486399" cy="4114800"/>
          </a:xfrm>
          <a:prstGeom prst="rect">
            <a:avLst/>
          </a:prstGeom>
          <a:noFill/>
          <a:ln>
            <a:noFill/>
          </a:ln>
        </p:spPr>
        <p:txBody>
          <a:bodyPr lIns="91425" tIns="91425" rIns="91425" bIns="91425" anchor="ctr" anchorCtr="0">
            <a:noAutofit/>
          </a:bodyPr>
          <a:lstStyle/>
          <a:p>
            <a:r>
              <a:rPr lang="en-US" sz="1200" kern="1200" dirty="0" smtClean="0">
                <a:solidFill>
                  <a:schemeClr val="tx1"/>
                </a:solidFill>
                <a:effectLst/>
                <a:latin typeface="+mn-lt"/>
                <a:ea typeface="+mn-ea"/>
                <a:cs typeface="+mn-cs"/>
              </a:rPr>
              <a:t>You will need to distribute markers and large pieces of paper. It would be awesome if you had prizes for the winners. Anything the participants list that you could use in a classroom is a good answer—iPads, globes, dictionaries, colored pencils, stickers, post-its, etc. The purpose of this activity is to help the participants realize that they have access to many items that can help them create a UDL environment and can be used to plan UDL lessons.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pPr>
              <a:spcBef>
                <a:spcPts val="0"/>
              </a:spcBef>
              <a:buNone/>
            </a:pPr>
            <a:endParaRPr dirty="0"/>
          </a:p>
        </p:txBody>
      </p:sp>
    </p:spTree>
    <p:extLst>
      <p:ext uri="{BB962C8B-B14F-4D97-AF65-F5344CB8AC3E}">
        <p14:creationId xmlns:p14="http://schemas.microsoft.com/office/powerpoint/2010/main" val="288626068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Shape 274"/>
          <p:cNvSpPr txBox="1">
            <a:spLocks noGrp="1"/>
          </p:cNvSpPr>
          <p:nvPr>
            <p:ph type="body" idx="1"/>
          </p:nvPr>
        </p:nvSpPr>
        <p:spPr>
          <a:xfrm>
            <a:off x="228600" y="4343400"/>
            <a:ext cx="5486399" cy="4114800"/>
          </a:xfrm>
          <a:prstGeom prst="rect">
            <a:avLst/>
          </a:prstGeom>
          <a:noFill/>
          <a:ln>
            <a:noFill/>
          </a:ln>
        </p:spPr>
        <p:txBody>
          <a:bodyPr lIns="91425" tIns="91425" rIns="91425" bIns="91425" anchor="ctr" anchorCtr="0">
            <a:noAutofit/>
          </a:bodyPr>
          <a:lstStyle/>
          <a:p>
            <a:r>
              <a:rPr lang="en-US" sz="1200" kern="1200" dirty="0" smtClean="0">
                <a:solidFill>
                  <a:schemeClr val="tx1"/>
                </a:solidFill>
                <a:effectLst/>
                <a:latin typeface="+mn-lt"/>
                <a:ea typeface="+mn-ea"/>
                <a:cs typeface="+mn-cs"/>
              </a:rPr>
              <a:t>Some pre-service participants may not have a lesson they can think about off the top of their heads. Invite them to think of a lesson in which they were recently engaged as a student. Ask how the teacher may have made it more interesting/effective/meaningful using the UDL framework.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pPr>
              <a:spcBef>
                <a:spcPts val="0"/>
              </a:spcBef>
              <a:buNone/>
            </a:pPr>
            <a:endParaRPr dirty="0"/>
          </a:p>
        </p:txBody>
      </p:sp>
    </p:spTree>
    <p:extLst>
      <p:ext uri="{BB962C8B-B14F-4D97-AF65-F5344CB8AC3E}">
        <p14:creationId xmlns:p14="http://schemas.microsoft.com/office/powerpoint/2010/main" val="31309995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Shape 280"/>
          <p:cNvSpPr txBox="1">
            <a:spLocks noGrp="1"/>
          </p:cNvSpPr>
          <p:nvPr>
            <p:ph type="body" idx="1"/>
          </p:nvPr>
        </p:nvSpPr>
        <p:spPr>
          <a:xfrm>
            <a:off x="228600" y="4343400"/>
            <a:ext cx="5486399" cy="4114800"/>
          </a:xfrm>
          <a:prstGeom prst="rect">
            <a:avLst/>
          </a:prstGeom>
          <a:noFill/>
          <a:ln>
            <a:noFill/>
          </a:ln>
        </p:spPr>
        <p:txBody>
          <a:bodyPr lIns="91425" tIns="91425" rIns="91425" bIns="91425" anchor="ctr" anchorCtr="0">
            <a:noAutofit/>
          </a:bodyPr>
          <a:lstStyle/>
          <a:p>
            <a:pPr>
              <a:spcBef>
                <a:spcPts val="0"/>
              </a:spcBef>
              <a:buNone/>
            </a:pPr>
            <a:r>
              <a:rPr lang="en-US" dirty="0" smtClean="0"/>
              <a:t>This is the first slide that addresses question</a:t>
            </a:r>
            <a:r>
              <a:rPr lang="en-US" baseline="0" dirty="0" smtClean="0"/>
              <a:t> </a:t>
            </a:r>
            <a:r>
              <a:rPr lang="en-US" baseline="0" dirty="0" smtClean="0"/>
              <a:t>2.2</a:t>
            </a:r>
            <a:r>
              <a:rPr lang="en-US" baseline="0" dirty="0" smtClean="0"/>
              <a:t>: </a:t>
            </a:r>
            <a:r>
              <a:rPr lang="en-US" sz="1200" kern="1200" dirty="0" smtClean="0">
                <a:solidFill>
                  <a:schemeClr val="tx1"/>
                </a:solidFill>
                <a:effectLst/>
                <a:latin typeface="+mn-lt"/>
                <a:ea typeface="+mn-ea"/>
                <a:cs typeface="+mn-cs"/>
              </a:rPr>
              <a:t>How can we create and evaluate learning environments that align with the UDL framework?</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You could ask the participants how the </a:t>
            </a:r>
            <a:r>
              <a:rPr lang="en-US" sz="1200" i="1" kern="1200" dirty="0" smtClean="0">
                <a:solidFill>
                  <a:schemeClr val="tx1"/>
                </a:solidFill>
                <a:effectLst/>
                <a:latin typeface="+mn-lt"/>
                <a:ea typeface="+mn-ea"/>
                <a:cs typeface="+mn-cs"/>
              </a:rPr>
              <a:t>Creating possible</a:t>
            </a:r>
            <a:r>
              <a:rPr lang="en-US" sz="1200" i="1" kern="1200" baseline="0" dirty="0" smtClean="0">
                <a:solidFill>
                  <a:schemeClr val="tx1"/>
                </a:solidFill>
                <a:effectLst/>
                <a:latin typeface="+mn-lt"/>
                <a:ea typeface="+mn-ea"/>
                <a:cs typeface="+mn-cs"/>
              </a:rPr>
              <a:t> barriers </a:t>
            </a:r>
            <a:r>
              <a:rPr lang="en-US" sz="1200" kern="1200" baseline="0" dirty="0" smtClean="0">
                <a:solidFill>
                  <a:schemeClr val="tx1"/>
                </a:solidFill>
                <a:effectLst/>
                <a:latin typeface="+mn-lt"/>
                <a:ea typeface="+mn-ea"/>
                <a:cs typeface="+mn-cs"/>
              </a:rPr>
              <a:t>example in this slide does create barriers. </a:t>
            </a:r>
            <a:endParaRPr lang="en-US" sz="1200" kern="1200" baseline="0" dirty="0" smtClean="0">
              <a:solidFill>
                <a:schemeClr val="tx1"/>
              </a:solidFill>
              <a:effectLst/>
              <a:latin typeface="+mn-lt"/>
              <a:ea typeface="+mn-ea"/>
              <a:cs typeface="+mn-cs"/>
            </a:endParaRPr>
          </a:p>
          <a:p>
            <a:pPr>
              <a:spcBef>
                <a:spcPts val="0"/>
              </a:spcBef>
              <a:buNone/>
            </a:pPr>
            <a:endParaRPr lang="en-US" sz="1200" kern="1200" baseline="0" dirty="0" smtClean="0">
              <a:solidFill>
                <a:schemeClr val="tx1"/>
              </a:solidFill>
              <a:effectLst/>
              <a:latin typeface="+mn-lt"/>
              <a:ea typeface="+mn-ea"/>
              <a:cs typeface="+mn-cs"/>
            </a:endParaRPr>
          </a:p>
          <a:p>
            <a:pPr>
              <a:spcBef>
                <a:spcPts val="0"/>
              </a:spcBef>
              <a:buNone/>
            </a:pPr>
            <a:endParaRPr dirty="0"/>
          </a:p>
        </p:txBody>
      </p:sp>
    </p:spTree>
    <p:extLst>
      <p:ext uri="{BB962C8B-B14F-4D97-AF65-F5344CB8AC3E}">
        <p14:creationId xmlns:p14="http://schemas.microsoft.com/office/powerpoint/2010/main" val="193389253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8725" y="1336675"/>
            <a:ext cx="5102225" cy="3608388"/>
          </a:xfrm>
          <a:prstGeom prst="rect">
            <a:avLst/>
          </a:prstGeom>
          <a:noFill/>
          <a:ln w="12700">
            <a:solidFill>
              <a:prstClr val="black"/>
            </a:solidFill>
          </a:ln>
        </p:spPr>
      </p:sp>
      <p:sp>
        <p:nvSpPr>
          <p:cNvPr id="3" name="Notes Placeholder 2"/>
          <p:cNvSpPr>
            <a:spLocks noGrp="1"/>
          </p:cNvSpPr>
          <p:nvPr>
            <p:ph type="body" idx="1"/>
          </p:nvPr>
        </p:nvSpPr>
        <p:spPr>
          <a:xfrm>
            <a:off x="755650" y="5145088"/>
            <a:ext cx="6048375" cy="4210050"/>
          </a:xfrm>
          <a:prstGeom prst="rect">
            <a:avLst/>
          </a:prstGeom>
        </p:spPr>
        <p:txBody>
          <a:bodyPr/>
          <a:lstStyle/>
          <a:p>
            <a:r>
              <a:rPr lang="en-US" sz="1200" kern="1200" dirty="0" smtClean="0">
                <a:solidFill>
                  <a:schemeClr val="tx1"/>
                </a:solidFill>
                <a:effectLst/>
                <a:latin typeface="+mn-lt"/>
                <a:ea typeface="+mn-ea"/>
                <a:cs typeface="+mn-cs"/>
              </a:rPr>
              <a:t>This slide presents a good opportunity to share that in a UDL environment, everything has a purpose, and every</a:t>
            </a:r>
            <a:r>
              <a:rPr lang="en-US" sz="1200" kern="1200" baseline="0" dirty="0" smtClean="0">
                <a:solidFill>
                  <a:schemeClr val="tx1"/>
                </a:solidFill>
                <a:effectLst/>
                <a:latin typeface="+mn-lt"/>
                <a:ea typeface="+mn-ea"/>
                <a:cs typeface="+mn-cs"/>
              </a:rPr>
              <a:t> item</a:t>
            </a:r>
            <a:r>
              <a:rPr lang="en-US" sz="1200" kern="1200" dirty="0" smtClean="0">
                <a:solidFill>
                  <a:schemeClr val="tx1"/>
                </a:solidFill>
                <a:effectLst/>
                <a:latin typeface="+mn-lt"/>
                <a:ea typeface="+mn-ea"/>
                <a:cs typeface="+mn-cs"/>
              </a:rPr>
              <a:t> is placed where it can best serve its intended function. If you want, you could ask the participants if they design their homes in this way or if their homes are designed for beauty over function. In an ideal situation, a UDL environment is both visually appealing and functional.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64061968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txBox="1">
            <a:spLocks noGrp="1"/>
          </p:cNvSpPr>
          <p:nvPr>
            <p:ph type="body" idx="1"/>
          </p:nvPr>
        </p:nvSpPr>
        <p:spPr>
          <a:xfrm>
            <a:off x="228600" y="4343400"/>
            <a:ext cx="5486399" cy="4114800"/>
          </a:xfrm>
          <a:prstGeom prst="rect">
            <a:avLst/>
          </a:prstGeom>
          <a:noFill/>
          <a:ln>
            <a:noFill/>
          </a:ln>
        </p:spPr>
        <p:txBody>
          <a:bodyPr lIns="91425" tIns="91425" rIns="91425" bIns="91425" anchor="ctr" anchorCtr="0">
            <a:noAutofit/>
          </a:bodyPr>
          <a:lstStyle/>
          <a:p>
            <a:r>
              <a:rPr lang="en-US" sz="1200" kern="1200" dirty="0" smtClean="0">
                <a:solidFill>
                  <a:schemeClr val="tx1"/>
                </a:solidFill>
                <a:effectLst/>
                <a:latin typeface="+mn-lt"/>
                <a:ea typeface="+mn-ea"/>
                <a:cs typeface="+mn-cs"/>
              </a:rPr>
              <a:t>This slide is the first to address question </a:t>
            </a:r>
            <a:r>
              <a:rPr lang="en-US" sz="1200" kern="1200" dirty="0" smtClean="0">
                <a:solidFill>
                  <a:schemeClr val="tx1"/>
                </a:solidFill>
                <a:effectLst/>
                <a:latin typeface="+mn-lt"/>
                <a:ea typeface="+mn-ea"/>
                <a:cs typeface="+mn-cs"/>
              </a:rPr>
              <a:t>2.3</a:t>
            </a:r>
            <a:r>
              <a:rPr lang="en-US" sz="1200" kern="1200" dirty="0" smtClean="0">
                <a:solidFill>
                  <a:schemeClr val="tx1"/>
                </a:solidFill>
                <a:effectLst/>
                <a:latin typeface="+mn-lt"/>
                <a:ea typeface="+mn-ea"/>
                <a:cs typeface="+mn-cs"/>
              </a:rPr>
              <a:t>: How do we identify and strategically use materials, curricula, and technologies that align instruction with the UDL framework? The link below the </a:t>
            </a:r>
            <a:r>
              <a:rPr lang="en-US" sz="1200" kern="1200" dirty="0" smtClean="0">
                <a:solidFill>
                  <a:schemeClr val="tx1"/>
                </a:solidFill>
                <a:effectLst/>
                <a:latin typeface="+mn-lt"/>
                <a:ea typeface="+mn-ea"/>
                <a:cs typeface="+mn-cs"/>
              </a:rPr>
              <a:t>web</a:t>
            </a:r>
            <a:r>
              <a:rPr lang="en-US" sz="1200" kern="1200" dirty="0" smtClean="0">
                <a:solidFill>
                  <a:schemeClr val="tx1"/>
                </a:solidFill>
                <a:effectLst/>
                <a:latin typeface="+mn-lt"/>
                <a:ea typeface="+mn-ea"/>
                <a:cs typeface="+mn-cs"/>
              </a:rPr>
              <a:t>-page picture on the slide </a:t>
            </a:r>
            <a:r>
              <a:rPr lang="en-US" sz="1200" kern="1200" dirty="0" smtClean="0">
                <a:solidFill>
                  <a:schemeClr val="tx1"/>
                </a:solidFill>
                <a:effectLst/>
                <a:latin typeface="+mn-lt"/>
                <a:ea typeface="+mn-ea"/>
                <a:cs typeface="+mn-cs"/>
              </a:rPr>
              <a:t>links </a:t>
            </a:r>
            <a:r>
              <a:rPr lang="en-US" sz="1200" kern="1200" dirty="0" smtClean="0">
                <a:solidFill>
                  <a:schemeClr val="tx1"/>
                </a:solidFill>
                <a:effectLst/>
                <a:latin typeface="+mn-lt"/>
                <a:ea typeface="+mn-ea"/>
                <a:cs typeface="+mn-cs"/>
              </a:rPr>
              <a:t>to the UDL Toolkit on the CAST website. It is a good resource, and depending on how much time you have and your web-exploring capabilities with the whole group, you may want to navigate through some of the website.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286308944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8725" y="1336675"/>
            <a:ext cx="5102225" cy="3608388"/>
          </a:xfrm>
          <a:prstGeom prst="rect">
            <a:avLst/>
          </a:prstGeom>
          <a:noFill/>
          <a:ln w="12700">
            <a:solidFill>
              <a:prstClr val="black"/>
            </a:solidFill>
          </a:ln>
        </p:spPr>
      </p:sp>
      <p:sp>
        <p:nvSpPr>
          <p:cNvPr id="3" name="Notes Placeholder 2"/>
          <p:cNvSpPr>
            <a:spLocks noGrp="1"/>
          </p:cNvSpPr>
          <p:nvPr>
            <p:ph type="body" idx="1"/>
          </p:nvPr>
        </p:nvSpPr>
        <p:spPr>
          <a:xfrm>
            <a:off x="755650" y="5145088"/>
            <a:ext cx="6048375" cy="4210050"/>
          </a:xfrm>
          <a:prstGeom prst="rect">
            <a:avLst/>
          </a:prstGeo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is an opportunity for the participants to answer a few basic questions to get them to begin to own the next big step, which is taking what they have learned and applying it in their classrooms. Depending on time and energy level, you could have the participants respond on their own or in small groups and have everyone share one answer with the whole group</a:t>
            </a:r>
            <a:r>
              <a:rPr lang="en-US" baseline="0" dirty="0" smtClean="0"/>
              <a:t>. </a:t>
            </a:r>
            <a:endParaRPr lang="en-US" dirty="0"/>
          </a:p>
        </p:txBody>
      </p:sp>
    </p:spTree>
    <p:extLst>
      <p:ext uri="{BB962C8B-B14F-4D97-AF65-F5344CB8AC3E}">
        <p14:creationId xmlns:p14="http://schemas.microsoft.com/office/powerpoint/2010/main" val="17100451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8725" y="1336675"/>
            <a:ext cx="5102225" cy="3608388"/>
          </a:xfrm>
          <a:prstGeom prst="rect">
            <a:avLst/>
          </a:prstGeom>
          <a:noFill/>
          <a:ln w="12700">
            <a:solidFill>
              <a:prstClr val="black"/>
            </a:solidFill>
          </a:ln>
        </p:spPr>
      </p:sp>
      <p:sp>
        <p:nvSpPr>
          <p:cNvPr id="3" name="Notes Placeholder 2"/>
          <p:cNvSpPr>
            <a:spLocks noGrp="1"/>
          </p:cNvSpPr>
          <p:nvPr>
            <p:ph type="body" idx="1"/>
          </p:nvPr>
        </p:nvSpPr>
        <p:spPr>
          <a:xfrm>
            <a:off x="755650" y="5145088"/>
            <a:ext cx="6048375" cy="4210050"/>
          </a:xfrm>
          <a:prstGeom prst="rect">
            <a:avLst/>
          </a:prstGeom>
        </p:spPr>
        <p:txBody>
          <a:bodyPr/>
          <a:lstStyle/>
          <a:p>
            <a:r>
              <a:rPr lang="en-US" dirty="0" smtClean="0"/>
              <a:t>This slide addresses question</a:t>
            </a:r>
            <a:r>
              <a:rPr lang="en-US" baseline="0" dirty="0" smtClean="0"/>
              <a:t> </a:t>
            </a:r>
            <a:r>
              <a:rPr lang="en-US" baseline="0" dirty="0" smtClean="0"/>
              <a:t>2.4</a:t>
            </a:r>
            <a:r>
              <a:rPr lang="en-US" baseline="0" dirty="0" smtClean="0"/>
              <a:t>: </a:t>
            </a:r>
            <a:r>
              <a:rPr lang="en-US" sz="1200" kern="1200" dirty="0" smtClean="0">
                <a:solidFill>
                  <a:schemeClr val="tx1"/>
                </a:solidFill>
                <a:effectLst/>
                <a:latin typeface="+mn-lt"/>
                <a:ea typeface="+mn-ea"/>
                <a:cs typeface="+mn-cs"/>
              </a:rPr>
              <a:t>How do we use progress monitoring and data-based decision making to inform instruction and student learning in order to provide timely mastery-oriented feedback? The 2-minute and 11-second video is</a:t>
            </a:r>
            <a:r>
              <a:rPr lang="en-US" sz="1200" kern="1200" baseline="0" dirty="0" smtClean="0">
                <a:solidFill>
                  <a:schemeClr val="tx1"/>
                </a:solidFill>
                <a:effectLst/>
                <a:latin typeface="+mn-lt"/>
                <a:ea typeface="+mn-ea"/>
                <a:cs typeface="+mn-cs"/>
              </a:rPr>
              <a:t> about a teacher who is using a mid-project review rubric. The question then asks participants to engage in conceptualizing a rubric for this PowerPoint. If you have time, it would be effective to have the participants break into groups and create a rubric that could be used to provide both progress monitoring and mastery-oriented feedback for this presentation. </a:t>
            </a:r>
            <a:endParaRPr lang="en-US" dirty="0"/>
          </a:p>
        </p:txBody>
      </p:sp>
    </p:spTree>
    <p:extLst>
      <p:ext uri="{BB962C8B-B14F-4D97-AF65-F5344CB8AC3E}">
        <p14:creationId xmlns:p14="http://schemas.microsoft.com/office/powerpoint/2010/main" val="156194644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Shape 306"/>
          <p:cNvSpPr txBox="1">
            <a:spLocks noGrp="1"/>
          </p:cNvSpPr>
          <p:nvPr>
            <p:ph type="body" idx="1"/>
          </p:nvPr>
        </p:nvSpPr>
        <p:spPr>
          <a:xfrm>
            <a:off x="228600" y="4343400"/>
            <a:ext cx="5486399" cy="4114800"/>
          </a:xfrm>
          <a:prstGeom prst="rect">
            <a:avLst/>
          </a:prstGeom>
          <a:noFill/>
          <a:ln>
            <a:noFill/>
          </a:ln>
        </p:spPr>
        <p:txBody>
          <a:bodyPr lIns="91425" tIns="91425" rIns="91425" bIns="91425" anchor="ctr" anchorCtr="0">
            <a:noAutofit/>
          </a:bodyPr>
          <a:lstStyle/>
          <a:p>
            <a:pPr>
              <a:spcBef>
                <a:spcPts val="0"/>
              </a:spcBef>
              <a:buNone/>
            </a:pPr>
            <a:r>
              <a:rPr lang="en-US" dirty="0" smtClean="0"/>
              <a:t>This slide</a:t>
            </a:r>
            <a:r>
              <a:rPr lang="en-US" baseline="0" dirty="0" smtClean="0"/>
              <a:t> asks participants to look at question </a:t>
            </a:r>
            <a:r>
              <a:rPr lang="en-US" baseline="0" dirty="0" smtClean="0"/>
              <a:t>2.4 </a:t>
            </a:r>
            <a:r>
              <a:rPr lang="en-US" baseline="0" dirty="0" smtClean="0"/>
              <a:t>from a personal point of view. </a:t>
            </a:r>
            <a:endParaRPr dirty="0"/>
          </a:p>
        </p:txBody>
      </p:sp>
    </p:spTree>
    <p:extLst>
      <p:ext uri="{BB962C8B-B14F-4D97-AF65-F5344CB8AC3E}">
        <p14:creationId xmlns:p14="http://schemas.microsoft.com/office/powerpoint/2010/main" val="288499597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Shape 311"/>
          <p:cNvSpPr txBox="1">
            <a:spLocks noGrp="1"/>
          </p:cNvSpPr>
          <p:nvPr>
            <p:ph type="body" idx="1"/>
          </p:nvPr>
        </p:nvSpPr>
        <p:spPr>
          <a:xfrm>
            <a:off x="228600" y="4343400"/>
            <a:ext cx="5486399" cy="4114800"/>
          </a:xfrm>
          <a:prstGeom prst="rect">
            <a:avLst/>
          </a:prstGeom>
          <a:noFill/>
          <a:ln>
            <a:noFill/>
          </a:ln>
        </p:spPr>
        <p:txBody>
          <a:bodyPr lIns="91425" tIns="91425" rIns="91425" bIns="91425" anchor="ctr" anchorCtr="0">
            <a:noAutofit/>
          </a:bodyPr>
          <a:lstStyle/>
          <a:p>
            <a:pPr>
              <a:spcBef>
                <a:spcPts val="0"/>
              </a:spcBef>
              <a:buNone/>
            </a:pPr>
            <a:r>
              <a:rPr lang="en-US" dirty="0" smtClean="0"/>
              <a:t>This</a:t>
            </a:r>
            <a:r>
              <a:rPr lang="en-US" baseline="0" dirty="0" smtClean="0"/>
              <a:t> slide introduces </a:t>
            </a:r>
            <a:r>
              <a:rPr lang="en-US" baseline="0" smtClean="0"/>
              <a:t>question </a:t>
            </a:r>
            <a:r>
              <a:rPr lang="en-US" baseline="0" smtClean="0"/>
              <a:t>2.5</a:t>
            </a:r>
            <a:r>
              <a:rPr lang="en-US" baseline="0" dirty="0" smtClean="0"/>
              <a:t>: </a:t>
            </a:r>
            <a:r>
              <a:rPr lang="en-US" sz="1200" kern="1200" dirty="0" smtClean="0">
                <a:solidFill>
                  <a:schemeClr val="tx1"/>
                </a:solidFill>
                <a:effectLst/>
                <a:latin typeface="+mn-lt"/>
                <a:ea typeface="+mn-ea"/>
                <a:cs typeface="+mn-cs"/>
              </a:rPr>
              <a:t>How do we strategically integrate EBPs into UDL planning, teaching, and assessment? Your participants’ comfort levels with this question will have a lot to do with their familiarity of EBPs. The websites above are all resources for finding lists and examples of EBPs</a:t>
            </a:r>
            <a:r>
              <a:rPr lang="en-US" sz="1200" kern="1200" baseline="0" dirty="0" smtClean="0">
                <a:solidFill>
                  <a:schemeClr val="tx1"/>
                </a:solidFill>
                <a:effectLst/>
                <a:latin typeface="+mn-lt"/>
                <a:ea typeface="+mn-ea"/>
                <a:cs typeface="+mn-cs"/>
              </a:rPr>
              <a:t>.</a:t>
            </a:r>
            <a:r>
              <a:rPr lang="en-US" baseline="0" dirty="0" smtClean="0"/>
              <a:t> It would be ideal if you could</a:t>
            </a:r>
            <a:r>
              <a:rPr lang="en-US" dirty="0" smtClean="0"/>
              <a:t> </a:t>
            </a:r>
            <a:r>
              <a:rPr lang="en-US" dirty="0"/>
              <a:t>click on the websites </a:t>
            </a:r>
            <a:r>
              <a:rPr lang="en-US" dirty="0" smtClean="0"/>
              <a:t>so that </a:t>
            </a:r>
            <a:r>
              <a:rPr lang="en-US" dirty="0"/>
              <a:t>teachers can see </a:t>
            </a:r>
            <a:r>
              <a:rPr lang="en-US" dirty="0" smtClean="0"/>
              <a:t>the available resources </a:t>
            </a:r>
            <a:r>
              <a:rPr lang="en-US" dirty="0"/>
              <a:t>that are </a:t>
            </a:r>
            <a:r>
              <a:rPr lang="en-US" dirty="0" smtClean="0"/>
              <a:t>available.</a:t>
            </a:r>
            <a:endParaRPr lang="en-US" dirty="0"/>
          </a:p>
        </p:txBody>
      </p:sp>
    </p:spTree>
    <p:extLst>
      <p:ext uri="{BB962C8B-B14F-4D97-AF65-F5344CB8AC3E}">
        <p14:creationId xmlns:p14="http://schemas.microsoft.com/office/powerpoint/2010/main" val="190947729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Shape 316"/>
          <p:cNvSpPr txBox="1">
            <a:spLocks noGrp="1"/>
          </p:cNvSpPr>
          <p:nvPr>
            <p:ph type="body" idx="1"/>
          </p:nvPr>
        </p:nvSpPr>
        <p:spPr>
          <a:xfrm>
            <a:off x="228600" y="4343400"/>
            <a:ext cx="5486399" cy="4114800"/>
          </a:xfrm>
          <a:prstGeom prst="rect">
            <a:avLst/>
          </a:prstGeom>
          <a:noFill/>
          <a:ln>
            <a:noFill/>
          </a:ln>
        </p:spPr>
        <p:txBody>
          <a:bodyPr lIns="91425" tIns="91425" rIns="91425" bIns="91425" anchor="ctr" anchorCtr="0">
            <a:noAutofit/>
          </a:bodyPr>
          <a:lstStyle/>
          <a:p>
            <a:pPr>
              <a:spcBef>
                <a:spcPts val="0"/>
              </a:spcBef>
              <a:buNone/>
            </a:pPr>
            <a:r>
              <a:rPr lang="en-US" dirty="0" smtClean="0"/>
              <a:t>This</a:t>
            </a:r>
            <a:r>
              <a:rPr lang="en-US" baseline="0" dirty="0" smtClean="0"/>
              <a:t> is a</a:t>
            </a:r>
            <a:r>
              <a:rPr lang="en-US" dirty="0" smtClean="0"/>
              <a:t> final opportunity for the participants to think about what they</a:t>
            </a:r>
            <a:r>
              <a:rPr lang="en-US" baseline="0" dirty="0" smtClean="0"/>
              <a:t> are </a:t>
            </a:r>
            <a:r>
              <a:rPr lang="en-US" dirty="0" smtClean="0"/>
              <a:t>already doing or are familiar with and how they can use that knowledge in their UDL implementation. </a:t>
            </a:r>
            <a:endParaRPr dirty="0"/>
          </a:p>
        </p:txBody>
      </p:sp>
    </p:spTree>
    <p:extLst>
      <p:ext uri="{BB962C8B-B14F-4D97-AF65-F5344CB8AC3E}">
        <p14:creationId xmlns:p14="http://schemas.microsoft.com/office/powerpoint/2010/main" val="3165714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txBox="1">
            <a:spLocks noGrp="1"/>
          </p:cNvSpPr>
          <p:nvPr>
            <p:ph type="body" idx="1"/>
          </p:nvPr>
        </p:nvSpPr>
        <p:spPr>
          <a:xfrm>
            <a:off x="228600" y="4343400"/>
            <a:ext cx="5486399" cy="4114800"/>
          </a:xfrm>
          <a:prstGeom prst="rect">
            <a:avLst/>
          </a:prstGeom>
          <a:noFill/>
          <a:ln>
            <a:noFill/>
          </a:ln>
        </p:spPr>
        <p:txBody>
          <a:bodyPr lIns="91425" tIns="91425" rIns="91425" bIns="91425" anchor="ctr" anchorCtr="0">
            <a:noAutofit/>
          </a:bodyPr>
          <a:lstStyle/>
          <a:p>
            <a:pPr>
              <a:spcBef>
                <a:spcPts val="0"/>
              </a:spcBef>
              <a:buNone/>
            </a:pPr>
            <a:r>
              <a:rPr lang="en-US" dirty="0" smtClean="0"/>
              <a:t>This video is</a:t>
            </a:r>
            <a:r>
              <a:rPr lang="en-US" baseline="0" dirty="0" smtClean="0"/>
              <a:t> a little more than 6 minutes long. It is not professionally made, but it is a good, brief introduction to Universal Design (UD) in the world of architecture, landscape, and product design. Before you show it, you may want to briefly explain that UDL has its origins in fields other than education. </a:t>
            </a:r>
            <a:endParaRPr dirty="0"/>
          </a:p>
        </p:txBody>
      </p:sp>
    </p:spTree>
    <p:extLst>
      <p:ext uri="{BB962C8B-B14F-4D97-AF65-F5344CB8AC3E}">
        <p14:creationId xmlns:p14="http://schemas.microsoft.com/office/powerpoint/2010/main" val="206768425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txBox="1">
            <a:spLocks noGrp="1"/>
          </p:cNvSpPr>
          <p:nvPr>
            <p:ph type="body" idx="1"/>
          </p:nvPr>
        </p:nvSpPr>
        <p:spPr>
          <a:xfrm>
            <a:off x="228600" y="4343400"/>
            <a:ext cx="5486399" cy="4114800"/>
          </a:xfrm>
          <a:prstGeom prst="rect">
            <a:avLst/>
          </a:prstGeom>
          <a:noFill/>
          <a:ln>
            <a:noFill/>
          </a:ln>
        </p:spPr>
        <p:txBody>
          <a:bodyPr lIns="91425" tIns="91425" rIns="91425" bIns="91425" anchor="ctr" anchorCtr="0">
            <a:noAutofit/>
          </a:bodyPr>
          <a:lstStyle/>
          <a:p>
            <a:pPr>
              <a:spcBef>
                <a:spcPts val="0"/>
              </a:spcBef>
              <a:buNone/>
            </a:pPr>
            <a:r>
              <a:rPr lang="en-US" dirty="0" smtClean="0"/>
              <a:t>This is the beginning of the fourth and final section of this PowerPoint. </a:t>
            </a:r>
          </a:p>
          <a:p>
            <a:pPr>
              <a:spcBef>
                <a:spcPts val="0"/>
              </a:spcBef>
              <a:buNone/>
            </a:pPr>
            <a:endParaRPr lang="en-US" dirty="0" smtClean="0"/>
          </a:p>
          <a:p>
            <a:r>
              <a:rPr lang="en-US" sz="1200" b="1" kern="1200" dirty="0" smtClean="0">
                <a:solidFill>
                  <a:schemeClr val="tx1"/>
                </a:solidFill>
                <a:effectLst/>
                <a:latin typeface="+mn-lt"/>
                <a:ea typeface="+mn-ea"/>
                <a:cs typeface="+mn-cs"/>
              </a:rPr>
              <a:t>Speaker Notes: </a:t>
            </a:r>
            <a:r>
              <a:rPr lang="en-US" sz="1200" kern="1200" dirty="0" smtClean="0">
                <a:solidFill>
                  <a:schemeClr val="tx1"/>
                </a:solidFill>
                <a:effectLst/>
                <a:latin typeface="+mn-lt"/>
                <a:ea typeface="+mn-ea"/>
                <a:cs typeface="+mn-cs"/>
              </a:rPr>
              <a:t>These speaker notes are intended to facilitate discussion about integrating UDL into instruction. They provide additional details about each of the slides, including examples and context. </a:t>
            </a:r>
          </a:p>
          <a:p>
            <a:pPr>
              <a:spcBef>
                <a:spcPts val="0"/>
              </a:spcBef>
              <a:buNone/>
            </a:pPr>
            <a:endParaRPr dirty="0"/>
          </a:p>
        </p:txBody>
      </p:sp>
    </p:spTree>
    <p:extLst>
      <p:ext uri="{BB962C8B-B14F-4D97-AF65-F5344CB8AC3E}">
        <p14:creationId xmlns:p14="http://schemas.microsoft.com/office/powerpoint/2010/main" val="269949939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4563" y="811213"/>
            <a:ext cx="5670550" cy="4010025"/>
          </a:xfrm>
          <a:prstGeom prst="rect">
            <a:avLst/>
          </a:prstGeom>
        </p:spPr>
      </p:sp>
      <p:sp>
        <p:nvSpPr>
          <p:cNvPr id="3" name="Notes Placeholder 2"/>
          <p:cNvSpPr>
            <a:spLocks noGrp="1"/>
          </p:cNvSpPr>
          <p:nvPr>
            <p:ph type="body" idx="1"/>
          </p:nvPr>
        </p:nvSpPr>
        <p:spPr>
          <a:xfrm>
            <a:off x="251989" y="5078611"/>
            <a:ext cx="7083695" cy="4811316"/>
          </a:xfrm>
          <a:prstGeom prst="rect">
            <a:avLst/>
          </a:prstGeom>
        </p:spPr>
        <p:txBody>
          <a:bodyPr lIns="104287" tIns="52144" rIns="104287" bIns="52144"/>
          <a:lstStyle/>
          <a:p>
            <a:r>
              <a:rPr lang="en-US" sz="1200" kern="1200" dirty="0" smtClean="0">
                <a:solidFill>
                  <a:schemeClr val="tx1"/>
                </a:solidFill>
                <a:effectLst/>
                <a:latin typeface="+mn-lt"/>
                <a:ea typeface="+mn-ea"/>
                <a:cs typeface="+mn-cs"/>
              </a:rPr>
              <a:t>There is often confusion about what IS and what IS NOT UDL. This confusion occurs for several reasons. It is helpful to start by considering what IS and what IS NOT UDL before we talk about how to integrate UDL into instruction. </a:t>
            </a:r>
          </a:p>
          <a:p>
            <a:r>
              <a:rPr lang="en-US" sz="1200" kern="1200" dirty="0" smtClean="0">
                <a:solidFill>
                  <a:schemeClr val="tx1"/>
                </a:solidFill>
                <a:effectLst/>
                <a:latin typeface="+mn-lt"/>
                <a:ea typeface="+mn-ea"/>
                <a:cs typeface="+mn-cs"/>
              </a:rPr>
              <a:t>FIRST, UDL is NOT:</a:t>
            </a:r>
          </a:p>
          <a:p>
            <a:pPr lvl="0"/>
            <a:r>
              <a:rPr lang="en-US" sz="1200" kern="1200" dirty="0" smtClean="0">
                <a:solidFill>
                  <a:schemeClr val="tx1"/>
                </a:solidFill>
                <a:effectLst/>
                <a:latin typeface="+mn-lt"/>
                <a:ea typeface="+mn-ea"/>
                <a:cs typeface="+mn-cs"/>
              </a:rPr>
              <a:t>Modifying instruction after lesson planning. One of the key ideas of UDL is that it proactively accounts for learner variability. Therefore, creating one lesson for most students and then modifying that instruction for a few is not UDL.</a:t>
            </a:r>
          </a:p>
          <a:p>
            <a:pPr lvl="0"/>
            <a:r>
              <a:rPr lang="en-US" sz="1200" kern="1200" dirty="0" smtClean="0">
                <a:solidFill>
                  <a:schemeClr val="tx1"/>
                </a:solidFill>
                <a:effectLst/>
                <a:latin typeface="+mn-lt"/>
                <a:ea typeface="+mn-ea"/>
                <a:cs typeface="+mn-cs"/>
              </a:rPr>
              <a:t>UDL is NOT just about using technology. There is a great deal of debate about the relationship between UDL and technology, and the two are interrelated. The way the field is currently considering the role of technology in UDL is that technology is a tool alongside proactive planning. For example, when I consider reading instruction that is proactively meeting the needs of all learners, I will likely plan to use technology to provide options for representation (e.g., multimedia); action and expression (e.g., presentation software); and engagement (e.g. simulations). In a society in which technology is ubiquitous, it is hard to imagine instruction that does not leverage technology, but technology and UDL are not the same things. However, it is still possible to plan reading instruction without these technologies in a manner that still offers multiple means of representation (e.g., leveled books); action and expression (e.g., dioramas and poetic expressions); and engagement (e.g., options for text activities).</a:t>
            </a:r>
          </a:p>
          <a:p>
            <a:pPr lvl="0"/>
            <a:r>
              <a:rPr lang="en-US" sz="1200" kern="1200" dirty="0" smtClean="0">
                <a:solidFill>
                  <a:schemeClr val="tx1"/>
                </a:solidFill>
                <a:effectLst/>
                <a:latin typeface="+mn-lt"/>
                <a:ea typeface="+mn-ea"/>
                <a:cs typeface="+mn-cs"/>
              </a:rPr>
              <a:t>UDL is not an EBP: There is a great deal of research that points to the positive effect of the UDL framework and evidence associated with each of the checkpoints, but the UDL framework itself is not an EBP. Rather, it is a planning framework in which we can embed EBPs. </a:t>
            </a:r>
          </a:p>
          <a:p>
            <a:pPr lvl="0"/>
            <a:r>
              <a:rPr lang="en-US" sz="1200" kern="1200" dirty="0" smtClean="0">
                <a:solidFill>
                  <a:schemeClr val="tx1"/>
                </a:solidFill>
                <a:effectLst/>
                <a:latin typeface="+mn-lt"/>
                <a:ea typeface="+mn-ea"/>
                <a:cs typeface="+mn-cs"/>
              </a:rPr>
              <a:t>UDL is not the same as differentiated instruction (DI), although the two are very much related. DI emphasizes how the teacher can modify activities, instruction, assignments, and materials to meet the needs of a wider range of learners. According to CAST (2013), UDL is an instructional design approach that is broad and encompasses both the instruction (i.e., goals, assessments, materials, and methods) and the instructional environment from the onset of instructional planning. DI, on the other hand, emphasizes how teachers respond to individual students. Both, in combination, support student success. </a:t>
            </a:r>
          </a:p>
          <a:p>
            <a:r>
              <a:rPr lang="en-US" sz="1200" kern="1200" dirty="0" smtClean="0">
                <a:solidFill>
                  <a:schemeClr val="tx1"/>
                </a:solidFill>
                <a:effectLst/>
                <a:latin typeface="+mn-lt"/>
                <a:ea typeface="+mn-ea"/>
                <a:cs typeface="+mn-cs"/>
              </a:rPr>
              <a:t>Resource: </a:t>
            </a:r>
            <a:r>
              <a:rPr lang="en-US" sz="1200" i="1" kern="1200" dirty="0" smtClean="0">
                <a:solidFill>
                  <a:schemeClr val="tx1"/>
                </a:solidFill>
                <a:effectLst/>
                <a:latin typeface="+mn-lt"/>
                <a:ea typeface="+mn-ea"/>
                <a:cs typeface="+mn-cs"/>
              </a:rPr>
              <a:t>UDL interactions: Universal Design for Learning and Universal Design.</a:t>
            </a:r>
            <a:r>
              <a:rPr lang="en-US" sz="1200" kern="1200" dirty="0" smtClean="0">
                <a:solidFill>
                  <a:schemeClr val="tx1"/>
                </a:solidFill>
                <a:effectLst/>
                <a:latin typeface="+mn-lt"/>
                <a:ea typeface="+mn-ea"/>
                <a:cs typeface="+mn-cs"/>
              </a:rPr>
              <a:t> (2013). Retrieved from </a:t>
            </a:r>
            <a:r>
              <a:rPr lang="en-US" sz="1200" u="sng" kern="1200" dirty="0" smtClean="0">
                <a:solidFill>
                  <a:schemeClr val="tx1"/>
                </a:solidFill>
                <a:effectLst/>
                <a:latin typeface="+mn-lt"/>
                <a:ea typeface="+mn-ea"/>
                <a:cs typeface="+mn-cs"/>
                <a:hlinkClick r:id="rId3"/>
              </a:rPr>
              <a:t>http://www.udlcenter.org/sites/udlcenter.org/files/UDL-DI%20BRIEFfinal.pdf</a:t>
            </a:r>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UDL IS:</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An instructional framework in which EBPs can be embedded: If we proactively plan for learner variability using the three principles of UDL within that instruction, we should be embedding evidence-based strategies and methods. In the reading example above (related to UDL and technology), as students are provided instruction aligned with UDL, teachers are teaching strategies such as paraphrasing and self-questioning. </a:t>
            </a:r>
          </a:p>
          <a:p>
            <a:pPr lvl="0"/>
            <a:r>
              <a:rPr lang="en-US" sz="1200" kern="1200" dirty="0" smtClean="0">
                <a:solidFill>
                  <a:schemeClr val="tx1"/>
                </a:solidFill>
                <a:effectLst/>
                <a:latin typeface="+mn-lt"/>
                <a:ea typeface="+mn-ea"/>
                <a:cs typeface="+mn-cs"/>
              </a:rPr>
              <a:t>A flexible way of thinking about learning, the environment, instruction, and assessment. Because we are not only teaching to the middle/average learner, we are ensuring that our instructional planning is flexible. We cannot have only one content delivery method or one way of assessing learning. Therefore, lesson planning becomes more flexible. In later slides, there will be several examples of how this looks in practice. </a:t>
            </a:r>
          </a:p>
          <a:p>
            <a:pPr lvl="0"/>
            <a:r>
              <a:rPr lang="en-US" sz="1200" kern="1200" dirty="0" smtClean="0">
                <a:solidFill>
                  <a:schemeClr val="tx1"/>
                </a:solidFill>
                <a:effectLst/>
                <a:latin typeface="+mn-lt"/>
                <a:ea typeface="+mn-ea"/>
                <a:cs typeface="+mn-cs"/>
              </a:rPr>
              <a:t>UDL is related to differentiation and often uses the same language, which may cause confusion (see above). There are several resources available to support a deeper understanding of the relationship between differentiation and UDL. For example, The National Center on Accessing the General Curriculum (NCAC) has developed a white paper titled </a:t>
            </a:r>
            <a:r>
              <a:rPr lang="en-US" sz="1200" i="1" kern="1200" dirty="0" smtClean="0">
                <a:solidFill>
                  <a:schemeClr val="tx1"/>
                </a:solidFill>
                <a:effectLst/>
                <a:latin typeface="+mn-lt"/>
                <a:ea typeface="+mn-ea"/>
                <a:cs typeface="+mn-cs"/>
              </a:rPr>
              <a:t>Differentiated Instruction and Implications for UDL Implementation: Effective Classroom Report</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hlinkClick r:id="rId4"/>
              </a:rPr>
              <a:t>http://aim.cast.org/sites/aim.cast.org/files/DI_UDL_10.6.14_0.docx</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a:xfrm>
            <a:off x="4282067" y="10155367"/>
            <a:ext cx="3275859" cy="534591"/>
          </a:xfrm>
          <a:prstGeom prst="rect">
            <a:avLst/>
          </a:prstGeom>
        </p:spPr>
        <p:txBody>
          <a:bodyPr lIns="104287" tIns="52144" rIns="104287" bIns="52144"/>
          <a:lstStyle/>
          <a:p>
            <a:fld id="{22EBC401-D2E9-3D40-BA66-584AED76E025}" type="slidenum">
              <a:rPr lang="en-US" smtClean="0"/>
              <a:t>86</a:t>
            </a:fld>
            <a:endParaRPr lang="en-US" dirty="0"/>
          </a:p>
        </p:txBody>
      </p:sp>
    </p:spTree>
    <p:extLst>
      <p:ext uri="{BB962C8B-B14F-4D97-AF65-F5344CB8AC3E}">
        <p14:creationId xmlns:p14="http://schemas.microsoft.com/office/powerpoint/2010/main" val="417881356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4563" y="801688"/>
            <a:ext cx="5670550" cy="4010025"/>
          </a:xfrm>
          <a:prstGeom prst="rect">
            <a:avLst/>
          </a:prstGeom>
        </p:spPr>
      </p:sp>
      <p:sp>
        <p:nvSpPr>
          <p:cNvPr id="3" name="Notes Placeholder 2"/>
          <p:cNvSpPr>
            <a:spLocks noGrp="1"/>
          </p:cNvSpPr>
          <p:nvPr>
            <p:ph type="body" idx="1"/>
          </p:nvPr>
        </p:nvSpPr>
        <p:spPr>
          <a:xfrm>
            <a:off x="373318" y="5078611"/>
            <a:ext cx="6775709" cy="4940014"/>
          </a:xfrm>
          <a:prstGeom prst="rect">
            <a:avLst/>
          </a:prstGeom>
        </p:spPr>
        <p:txBody>
          <a:bodyPr lIns="104287" tIns="52144" rIns="104287" bIns="52144"/>
          <a:lstStyle/>
          <a:p>
            <a:r>
              <a:rPr lang="en-US" dirty="0" smtClean="0"/>
              <a:t>A</a:t>
            </a:r>
            <a:r>
              <a:rPr lang="en-US" baseline="0" dirty="0" smtClean="0"/>
              <a:t> slide in Part 1 of the </a:t>
            </a:r>
            <a:r>
              <a:rPr lang="en-US" dirty="0" smtClean="0"/>
              <a:t>PowerPoint describes the need to acknowledge learner variability. </a:t>
            </a:r>
          </a:p>
          <a:p>
            <a:endParaRPr lang="en-US" dirty="0" smtClean="0"/>
          </a:p>
          <a:p>
            <a:r>
              <a:rPr lang="en-US" dirty="0" smtClean="0"/>
              <a:t>Question:</a:t>
            </a:r>
            <a:r>
              <a:rPr lang="en-US" baseline="0" dirty="0" smtClean="0"/>
              <a:t> </a:t>
            </a:r>
            <a:r>
              <a:rPr lang="en-US" sz="1200" kern="1200" dirty="0" smtClean="0">
                <a:solidFill>
                  <a:schemeClr val="tx1"/>
                </a:solidFill>
                <a:effectLst/>
                <a:latin typeface="+mn-lt"/>
                <a:ea typeface="+mn-ea"/>
                <a:cs typeface="+mn-cs"/>
              </a:rPr>
              <a:t>What would you say about equity, access, and meaningful engagement? What is a brief example of a student with disabilities succeeding in a content class?</a:t>
            </a:r>
          </a:p>
          <a:p>
            <a:endParaRPr lang="en-US" dirty="0"/>
          </a:p>
          <a:p>
            <a:r>
              <a:rPr lang="en-US" dirty="0" smtClean="0"/>
              <a:t>When working with content teachers</a:t>
            </a:r>
            <a:r>
              <a:rPr lang="en-US" dirty="0"/>
              <a:t> </a:t>
            </a:r>
            <a:r>
              <a:rPr lang="en-US" dirty="0" smtClean="0"/>
              <a:t>(e.g., math, science, history teachers), there are sometimes naïve ideas about what students with and without disabilities can do academically.</a:t>
            </a:r>
          </a:p>
          <a:p>
            <a:pPr marL="195539" indent="-195539">
              <a:buFont typeface="Arial"/>
              <a:buChar char="•"/>
            </a:pPr>
            <a:r>
              <a:rPr lang="en-US" dirty="0"/>
              <a:t>T</a:t>
            </a:r>
            <a:r>
              <a:rPr lang="en-US" dirty="0" smtClean="0"/>
              <a:t>hey may have preconceived ideas about what students can and cannot do based on their disability status, socioeconomic status, etc. Many times, we hear comments such as, “If only they were not so low, we could</a:t>
            </a:r>
            <a:r>
              <a:rPr lang="en-US" baseline="0" dirty="0" smtClean="0"/>
              <a:t> . . . </a:t>
            </a:r>
            <a:r>
              <a:rPr lang="en-US" dirty="0" smtClean="0"/>
              <a:t>” </a:t>
            </a:r>
          </a:p>
          <a:p>
            <a:pPr marL="195539" indent="-195539">
              <a:buFont typeface="Arial"/>
              <a:buChar char="•"/>
            </a:pPr>
            <a:r>
              <a:rPr lang="en-US" dirty="0" smtClean="0"/>
              <a:t>They often also have naïve ideas about which</a:t>
            </a:r>
            <a:r>
              <a:rPr lang="en-US" baseline="0" dirty="0" smtClean="0"/>
              <a:t> </a:t>
            </a:r>
            <a:r>
              <a:rPr lang="en-US" dirty="0" smtClean="0"/>
              <a:t>classes they will teach. For example, many pre-service content teachers think that they will be teaching only advanced content courses. They may not realize that in schools, there are many decisions that go into who teachers which classes, and new teachers are often assigned introductory classes. </a:t>
            </a:r>
          </a:p>
          <a:p>
            <a:pPr marL="195539" indent="-195539">
              <a:buFont typeface="Arial"/>
              <a:buChar char="•"/>
            </a:pPr>
            <a:r>
              <a:rPr lang="en-US" dirty="0" smtClean="0"/>
              <a:t>Last, they often believe that they will not have students with disabilities in their classes because they have little experience with students with disabilities. </a:t>
            </a:r>
          </a:p>
          <a:p>
            <a:endParaRPr lang="en-US" dirty="0"/>
          </a:p>
          <a:p>
            <a:r>
              <a:rPr lang="en-US" dirty="0" smtClean="0"/>
              <a:t>Question: What would you do if you were working with a teacher who stated that students with disabilities did not belong in his/her advanced math or science class? </a:t>
            </a:r>
          </a:p>
          <a:p>
            <a:endParaRPr lang="en-US" dirty="0" smtClean="0"/>
          </a:p>
          <a:p>
            <a:r>
              <a:rPr lang="en-US" dirty="0" smtClean="0"/>
              <a:t>Question: What strategies would you propose to move teachers away from these attitudes about students with disabilities?</a:t>
            </a:r>
            <a:endParaRPr lang="en-US" dirty="0"/>
          </a:p>
        </p:txBody>
      </p:sp>
      <p:sp>
        <p:nvSpPr>
          <p:cNvPr id="4" name="Slide Number Placeholder 3"/>
          <p:cNvSpPr>
            <a:spLocks noGrp="1"/>
          </p:cNvSpPr>
          <p:nvPr>
            <p:ph type="sldNum" sz="quarter" idx="10"/>
          </p:nvPr>
        </p:nvSpPr>
        <p:spPr>
          <a:xfrm>
            <a:off x="4282067" y="10155367"/>
            <a:ext cx="3275859" cy="534591"/>
          </a:xfrm>
          <a:prstGeom prst="rect">
            <a:avLst/>
          </a:prstGeom>
        </p:spPr>
        <p:txBody>
          <a:bodyPr lIns="104287" tIns="52144" rIns="104287" bIns="52144"/>
          <a:lstStyle/>
          <a:p>
            <a:fld id="{22EBC401-D2E9-3D40-BA66-584AED76E025}" type="slidenum">
              <a:rPr lang="en-US" smtClean="0"/>
              <a:t>87</a:t>
            </a:fld>
            <a:endParaRPr lang="en-US" dirty="0"/>
          </a:p>
        </p:txBody>
      </p:sp>
    </p:spTree>
    <p:extLst>
      <p:ext uri="{BB962C8B-B14F-4D97-AF65-F5344CB8AC3E}">
        <p14:creationId xmlns:p14="http://schemas.microsoft.com/office/powerpoint/2010/main" val="209537112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4563" y="801688"/>
            <a:ext cx="5670550" cy="4010025"/>
          </a:xfrm>
          <a:prstGeom prst="rect">
            <a:avLst/>
          </a:prstGeom>
        </p:spPr>
      </p:sp>
      <p:sp>
        <p:nvSpPr>
          <p:cNvPr id="3" name="Notes Placeholder 2"/>
          <p:cNvSpPr>
            <a:spLocks noGrp="1"/>
          </p:cNvSpPr>
          <p:nvPr>
            <p:ph type="body" idx="1"/>
          </p:nvPr>
        </p:nvSpPr>
        <p:spPr>
          <a:xfrm>
            <a:off x="755968" y="5078611"/>
            <a:ext cx="6047740" cy="4811316"/>
          </a:xfrm>
          <a:prstGeom prst="rect">
            <a:avLst/>
          </a:prstGeom>
        </p:spPr>
        <p:txBody>
          <a:bodyPr lIns="104287" tIns="52144" rIns="104287" bIns="52144"/>
          <a:lstStyle/>
          <a:p>
            <a:r>
              <a:rPr lang="en-US" sz="1200" kern="1200" dirty="0" smtClean="0">
                <a:solidFill>
                  <a:schemeClr val="tx1"/>
                </a:solidFill>
                <a:effectLst/>
                <a:latin typeface="+mn-lt"/>
                <a:ea typeface="+mn-ea"/>
                <a:cs typeface="+mn-cs"/>
              </a:rPr>
              <a:t>Although we previously shared that UDL and technology are not the same, it is helpful to provide some examples of how technologies can intersect with pedagogy and proactive planning for learner diversity. These next slides provide a few illustrative examples.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a:xfrm>
            <a:off x="4282067" y="10155367"/>
            <a:ext cx="3275859" cy="534591"/>
          </a:xfrm>
          <a:prstGeom prst="rect">
            <a:avLst/>
          </a:prstGeom>
        </p:spPr>
        <p:txBody>
          <a:bodyPr lIns="104287" tIns="52144" rIns="104287" bIns="52144"/>
          <a:lstStyle/>
          <a:p>
            <a:fld id="{22EBC401-D2E9-3D40-BA66-584AED76E025}" type="slidenum">
              <a:rPr lang="en-US" smtClean="0"/>
              <a:t>88</a:t>
            </a:fld>
            <a:endParaRPr lang="en-US" dirty="0"/>
          </a:p>
        </p:txBody>
      </p:sp>
    </p:spTree>
    <p:extLst>
      <p:ext uri="{BB962C8B-B14F-4D97-AF65-F5344CB8AC3E}">
        <p14:creationId xmlns:p14="http://schemas.microsoft.com/office/powerpoint/2010/main" val="300949179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4563" y="801688"/>
            <a:ext cx="5670550" cy="4010025"/>
          </a:xfrm>
          <a:prstGeom prst="rect">
            <a:avLst/>
          </a:prstGeom>
        </p:spPr>
      </p:sp>
      <p:sp>
        <p:nvSpPr>
          <p:cNvPr id="3" name="Notes Placeholder 2"/>
          <p:cNvSpPr>
            <a:spLocks noGrp="1"/>
          </p:cNvSpPr>
          <p:nvPr>
            <p:ph type="body" idx="1"/>
          </p:nvPr>
        </p:nvSpPr>
        <p:spPr>
          <a:xfrm>
            <a:off x="755968" y="5078611"/>
            <a:ext cx="6047740" cy="4811316"/>
          </a:xfrm>
          <a:prstGeom prst="rect">
            <a:avLst/>
          </a:prstGeom>
        </p:spPr>
        <p:txBody>
          <a:bodyPr lIns="104287" tIns="52144" rIns="104287" bIns="52144"/>
          <a:lstStyle/>
          <a:p>
            <a:r>
              <a:rPr lang="en-US" dirty="0" smtClean="0"/>
              <a:t>Question: What do you think is the relationship between technology and UDL? How do you think technology can facilitate instruction designed through the UDL framework? </a:t>
            </a:r>
          </a:p>
          <a:p>
            <a:endParaRPr lang="en-US" dirty="0"/>
          </a:p>
          <a:p>
            <a:r>
              <a:rPr lang="en-US" dirty="0" smtClean="0"/>
              <a:t>Discuss the relationship between technology and UDL using the examples that the students create.</a:t>
            </a:r>
          </a:p>
          <a:p>
            <a:endParaRPr lang="en-US" dirty="0"/>
          </a:p>
          <a:p>
            <a:r>
              <a:rPr lang="en-US" dirty="0" smtClean="0"/>
              <a:t>The main point is that UDL is more than simply using technology. It</a:t>
            </a:r>
            <a:r>
              <a:rPr lang="en-US" baseline="0" dirty="0" smtClean="0"/>
              <a:t> is </a:t>
            </a:r>
            <a:r>
              <a:rPr lang="en-US" dirty="0" smtClean="0"/>
              <a:t>about the pedagogy and planning, and the technologies are the tools that help facilitate learning and engagement. </a:t>
            </a:r>
            <a:endParaRPr lang="en-US" dirty="0"/>
          </a:p>
        </p:txBody>
      </p:sp>
      <p:sp>
        <p:nvSpPr>
          <p:cNvPr id="4" name="Slide Number Placeholder 3"/>
          <p:cNvSpPr>
            <a:spLocks noGrp="1"/>
          </p:cNvSpPr>
          <p:nvPr>
            <p:ph type="sldNum" sz="quarter" idx="10"/>
          </p:nvPr>
        </p:nvSpPr>
        <p:spPr>
          <a:xfrm>
            <a:off x="4282067" y="10155367"/>
            <a:ext cx="3275859" cy="534591"/>
          </a:xfrm>
          <a:prstGeom prst="rect">
            <a:avLst/>
          </a:prstGeom>
        </p:spPr>
        <p:txBody>
          <a:bodyPr lIns="104287" tIns="52144" rIns="104287" bIns="52144"/>
          <a:lstStyle/>
          <a:p>
            <a:fld id="{22EBC401-D2E9-3D40-BA66-584AED76E025}" type="slidenum">
              <a:rPr lang="en-US" smtClean="0"/>
              <a:t>89</a:t>
            </a:fld>
            <a:endParaRPr lang="en-US" dirty="0"/>
          </a:p>
        </p:txBody>
      </p:sp>
    </p:spTree>
    <p:extLst>
      <p:ext uri="{BB962C8B-B14F-4D97-AF65-F5344CB8AC3E}">
        <p14:creationId xmlns:p14="http://schemas.microsoft.com/office/powerpoint/2010/main" val="387866699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4563" y="801688"/>
            <a:ext cx="5670550" cy="4010025"/>
          </a:xfrm>
          <a:prstGeom prst="rect">
            <a:avLst/>
          </a:prstGeom>
        </p:spPr>
      </p:sp>
      <p:sp>
        <p:nvSpPr>
          <p:cNvPr id="3" name="Notes Placeholder 2"/>
          <p:cNvSpPr>
            <a:spLocks noGrp="1"/>
          </p:cNvSpPr>
          <p:nvPr>
            <p:ph type="body" idx="1"/>
          </p:nvPr>
        </p:nvSpPr>
        <p:spPr>
          <a:xfrm>
            <a:off x="755968" y="5078611"/>
            <a:ext cx="6047740" cy="4811316"/>
          </a:xfrm>
          <a:prstGeom prst="rect">
            <a:avLst/>
          </a:prstGeom>
        </p:spPr>
        <p:txBody>
          <a:bodyPr lIns="104287" tIns="52144" rIns="104287" bIns="52144"/>
          <a:lstStyle/>
          <a:p>
            <a:r>
              <a:rPr lang="en-US" sz="1200" kern="1200" dirty="0" smtClean="0">
                <a:solidFill>
                  <a:schemeClr val="tx1"/>
                </a:solidFill>
                <a:effectLst/>
                <a:latin typeface="+mn-lt"/>
                <a:ea typeface="+mn-ea"/>
                <a:cs typeface="+mn-cs"/>
              </a:rPr>
              <a:t>The examples that follow do not fall into one of the three principles, but they can be examples of all three principles in action. To simplify, we are highlighting them as related to each of the three principles in turn.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Here is a word of wisdom from teachers who have implemented UDL in their classrooms: As a new special or general education teacher, you are going to have to learn so many new things—your students’ needs and strengths, the curricula, the standards, navigating a new school culture, etc. It is important to remember that as you start implementing UDL, you may want to take an incremental approach that is doable. Because there are not many curricula out there that align well with UDL, there is a lot of teacher work that goes into designing this type of instruction. Rather than trying an all-or-nothing approach that may fail and result in giving up on UDL, consider a realistic approach to planning; that is, learn about different resources, materials, assessments, and technologies with the goal of providing instruction that aligns with the UDL framework, but realize that teaching in this manner is difficult and will take time to implement well. Perhaps in one unit, focus on assessment practices that align with UDL. In the next unit, explore various technologies that may increase engagement. </a:t>
            </a:r>
            <a:endParaRPr lang="en-US" dirty="0"/>
          </a:p>
        </p:txBody>
      </p:sp>
      <p:sp>
        <p:nvSpPr>
          <p:cNvPr id="4" name="Slide Number Placeholder 3"/>
          <p:cNvSpPr>
            <a:spLocks noGrp="1"/>
          </p:cNvSpPr>
          <p:nvPr>
            <p:ph type="sldNum" sz="quarter" idx="10"/>
          </p:nvPr>
        </p:nvSpPr>
        <p:spPr>
          <a:xfrm>
            <a:off x="4282067" y="10155367"/>
            <a:ext cx="3275859" cy="534591"/>
          </a:xfrm>
          <a:prstGeom prst="rect">
            <a:avLst/>
          </a:prstGeom>
        </p:spPr>
        <p:txBody>
          <a:bodyPr lIns="104287" tIns="52144" rIns="104287" bIns="52144"/>
          <a:lstStyle/>
          <a:p>
            <a:fld id="{22EBC401-D2E9-3D40-BA66-584AED76E025}" type="slidenum">
              <a:rPr lang="en-US" smtClean="0"/>
              <a:t>90</a:t>
            </a:fld>
            <a:endParaRPr lang="en-US" dirty="0"/>
          </a:p>
        </p:txBody>
      </p:sp>
    </p:spTree>
    <p:extLst>
      <p:ext uri="{BB962C8B-B14F-4D97-AF65-F5344CB8AC3E}">
        <p14:creationId xmlns:p14="http://schemas.microsoft.com/office/powerpoint/2010/main" val="336281839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4563" y="801688"/>
            <a:ext cx="5670550" cy="4010025"/>
          </a:xfrm>
          <a:prstGeom prst="rect">
            <a:avLst/>
          </a:prstGeom>
        </p:spPr>
      </p:sp>
      <p:sp>
        <p:nvSpPr>
          <p:cNvPr id="3" name="Notes Placeholder 2"/>
          <p:cNvSpPr>
            <a:spLocks noGrp="1"/>
          </p:cNvSpPr>
          <p:nvPr>
            <p:ph type="body" idx="1"/>
          </p:nvPr>
        </p:nvSpPr>
        <p:spPr>
          <a:xfrm>
            <a:off x="755968" y="5078611"/>
            <a:ext cx="6047740" cy="4811316"/>
          </a:xfrm>
          <a:prstGeom prst="rect">
            <a:avLst/>
          </a:prstGeom>
        </p:spPr>
        <p:txBody>
          <a:bodyPr lIns="104287" tIns="52144" rIns="104287" bIns="52144"/>
          <a:lstStyle/>
          <a:p>
            <a:r>
              <a:rPr lang="en-US" sz="1200" kern="1200" dirty="0" smtClean="0">
                <a:solidFill>
                  <a:schemeClr val="tx1"/>
                </a:solidFill>
                <a:effectLst/>
                <a:latin typeface="+mn-lt"/>
                <a:ea typeface="+mn-ea"/>
                <a:cs typeface="+mn-cs"/>
              </a:rPr>
              <a:t>Providing multiple means of representation means that students can access content in different ways. Essentially, they can learn content through different pathways. For some students, listening to the teacher lecture and reading the textbook provide the needed context to access content. Other students benefit from different representations of content such as multimedia, simulations, audio books, graphic novels, etc. More representations result in the increased likelihood that students will have access to the instructional content. This does not mean that you, as the teacher, must have ALL of these options ALL of the time; it means that you should consider alternative ways of representing content in your planning. </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a:xfrm>
            <a:off x="4282067" y="10155367"/>
            <a:ext cx="3275859" cy="534591"/>
          </a:xfrm>
          <a:prstGeom prst="rect">
            <a:avLst/>
          </a:prstGeom>
        </p:spPr>
        <p:txBody>
          <a:bodyPr lIns="104287" tIns="52144" rIns="104287" bIns="52144"/>
          <a:lstStyle/>
          <a:p>
            <a:fld id="{22EBC401-D2E9-3D40-BA66-584AED76E025}" type="slidenum">
              <a:rPr lang="en-US" smtClean="0"/>
              <a:t>91</a:t>
            </a:fld>
            <a:endParaRPr lang="en-US" dirty="0"/>
          </a:p>
        </p:txBody>
      </p:sp>
    </p:spTree>
    <p:extLst>
      <p:ext uri="{BB962C8B-B14F-4D97-AF65-F5344CB8AC3E}">
        <p14:creationId xmlns:p14="http://schemas.microsoft.com/office/powerpoint/2010/main" val="30264972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4563" y="801688"/>
            <a:ext cx="5670550" cy="4010025"/>
          </a:xfrm>
          <a:prstGeom prst="rect">
            <a:avLst/>
          </a:prstGeom>
        </p:spPr>
      </p:sp>
      <p:sp>
        <p:nvSpPr>
          <p:cNvPr id="3" name="Notes Placeholder 2"/>
          <p:cNvSpPr>
            <a:spLocks noGrp="1"/>
          </p:cNvSpPr>
          <p:nvPr>
            <p:ph type="body" idx="1"/>
          </p:nvPr>
        </p:nvSpPr>
        <p:spPr>
          <a:xfrm>
            <a:off x="755968" y="5078611"/>
            <a:ext cx="6047740" cy="4811316"/>
          </a:xfrm>
          <a:prstGeom prst="rect">
            <a:avLst/>
          </a:prstGeom>
        </p:spPr>
        <p:txBody>
          <a:bodyPr lIns="104287" tIns="52144" rIns="104287" bIns="52144"/>
          <a:lstStyle/>
          <a:p>
            <a:r>
              <a:rPr lang="en-US" sz="1200" kern="1200" dirty="0" smtClean="0">
                <a:solidFill>
                  <a:schemeClr val="tx1"/>
                </a:solidFill>
                <a:effectLst/>
                <a:latin typeface="+mn-lt"/>
                <a:ea typeface="+mn-ea"/>
                <a:cs typeface="+mn-cs"/>
              </a:rPr>
              <a:t>Because we want multiple ways for students to engage in content, we often end up searching for materials that provide that access. We do not have to create everything as teachers; there are LOTS of materials already available to us. One example is the use of visual dictionaries. Students with disabilities and other struggling learners often struggle with complex concepts, vocabulary, and lack of background knowledge. Using visual representations alongside text and multimedia can be very helpful. Merriam Webster Dictionary, for example, uses visualizations tied to content areas such as astronomy, animal kingdom, foods, society, and sports/games. The pictures above depict both solar panels and parallel circuits alongside associated vocabulary. If students need to understand vocabulary, such as solar radiation, and they can see the visualization of the solar radiation on the solar panel and the absorbing plate within the solar panel, they are more likely to understand how solar panels work compared to simply reading about them in the textbook or listening to the teacher explain them. If the teacher also had an actual solar panel alongside this visual, that would add another representation that would strengthen the association between the concept, the vocabulary, and the process of using solar power. </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a:xfrm>
            <a:off x="4282067" y="10155367"/>
            <a:ext cx="3275859" cy="534591"/>
          </a:xfrm>
          <a:prstGeom prst="rect">
            <a:avLst/>
          </a:prstGeom>
        </p:spPr>
        <p:txBody>
          <a:bodyPr lIns="104287" tIns="52144" rIns="104287" bIns="52144"/>
          <a:lstStyle/>
          <a:p>
            <a:fld id="{22EBC401-D2E9-3D40-BA66-584AED76E025}" type="slidenum">
              <a:rPr lang="en-US" smtClean="0"/>
              <a:t>92</a:t>
            </a:fld>
            <a:endParaRPr lang="en-US" dirty="0"/>
          </a:p>
        </p:txBody>
      </p:sp>
    </p:spTree>
    <p:extLst>
      <p:ext uri="{BB962C8B-B14F-4D97-AF65-F5344CB8AC3E}">
        <p14:creationId xmlns:p14="http://schemas.microsoft.com/office/powerpoint/2010/main" val="330590510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4563" y="801688"/>
            <a:ext cx="5670550" cy="4010025"/>
          </a:xfrm>
          <a:prstGeom prst="rect">
            <a:avLst/>
          </a:prstGeom>
        </p:spPr>
      </p:sp>
      <p:sp>
        <p:nvSpPr>
          <p:cNvPr id="3" name="Notes Placeholder 2"/>
          <p:cNvSpPr>
            <a:spLocks noGrp="1"/>
          </p:cNvSpPr>
          <p:nvPr>
            <p:ph type="body" idx="1"/>
          </p:nvPr>
        </p:nvSpPr>
        <p:spPr>
          <a:xfrm>
            <a:off x="755968" y="5078611"/>
            <a:ext cx="6047740" cy="4811316"/>
          </a:xfrm>
          <a:prstGeom prst="rect">
            <a:avLst/>
          </a:prstGeom>
        </p:spPr>
        <p:txBody>
          <a:bodyPr lIns="104287" tIns="52144" rIns="104287" bIns="52144"/>
          <a:lstStyle/>
          <a:p>
            <a:r>
              <a:rPr lang="en-US" dirty="0" smtClean="0"/>
              <a:t>Videos are another way to represent content in multiple means. This video about Fibonacci</a:t>
            </a:r>
            <a:r>
              <a:rPr lang="en-US" baseline="0" dirty="0" smtClean="0"/>
              <a:t> sequence in nature</a:t>
            </a:r>
            <a:r>
              <a:rPr lang="en-US" dirty="0" smtClean="0"/>
              <a:t> is a great example of how to provide background knowledge</a:t>
            </a:r>
            <a:r>
              <a:rPr lang="en-US" baseline="0" dirty="0" smtClean="0"/>
              <a:t> and different access points to material. </a:t>
            </a:r>
          </a:p>
          <a:p>
            <a:endParaRPr lang="en-US" dirty="0"/>
          </a:p>
          <a:p>
            <a:r>
              <a:rPr lang="en-US" dirty="0" smtClean="0"/>
              <a:t>Let’s watch this video. After you watch this video, reflect on the two areas below and then share.</a:t>
            </a:r>
          </a:p>
          <a:p>
            <a:endParaRPr lang="en-US" dirty="0"/>
          </a:p>
          <a:p>
            <a:pPr marL="260718" indent="-260718">
              <a:buAutoNum type="arabicParenR"/>
            </a:pPr>
            <a:r>
              <a:rPr lang="en-US" dirty="0" smtClean="0"/>
              <a:t>Write down a few mathematical ideas that could be represented through this video.</a:t>
            </a:r>
          </a:p>
          <a:p>
            <a:pPr marL="260718" indent="-260718">
              <a:buAutoNum type="arabicParenR"/>
            </a:pPr>
            <a:r>
              <a:rPr lang="en-US" dirty="0" smtClean="0"/>
              <a:t>Reflect upon which elements of this video can support learning for students with limited background knowledge as well as students who struggle with mathematics. </a:t>
            </a:r>
          </a:p>
          <a:p>
            <a:pPr marL="260718" indent="-260718">
              <a:buAutoNum type="arabicParenR"/>
            </a:pPr>
            <a:endParaRPr lang="en-US" dirty="0"/>
          </a:p>
        </p:txBody>
      </p:sp>
      <p:sp>
        <p:nvSpPr>
          <p:cNvPr id="4" name="Slide Number Placeholder 3"/>
          <p:cNvSpPr>
            <a:spLocks noGrp="1"/>
          </p:cNvSpPr>
          <p:nvPr>
            <p:ph type="sldNum" sz="quarter" idx="10"/>
          </p:nvPr>
        </p:nvSpPr>
        <p:spPr>
          <a:xfrm>
            <a:off x="4282067" y="10155367"/>
            <a:ext cx="3275859" cy="534591"/>
          </a:xfrm>
          <a:prstGeom prst="rect">
            <a:avLst/>
          </a:prstGeom>
        </p:spPr>
        <p:txBody>
          <a:bodyPr lIns="104287" tIns="52144" rIns="104287" bIns="52144"/>
          <a:lstStyle/>
          <a:p>
            <a:fld id="{22EBC401-D2E9-3D40-BA66-584AED76E025}" type="slidenum">
              <a:rPr lang="en-US" smtClean="0"/>
              <a:t>93</a:t>
            </a:fld>
            <a:endParaRPr lang="en-US" dirty="0"/>
          </a:p>
        </p:txBody>
      </p:sp>
    </p:spTree>
    <p:extLst>
      <p:ext uri="{BB962C8B-B14F-4D97-AF65-F5344CB8AC3E}">
        <p14:creationId xmlns:p14="http://schemas.microsoft.com/office/powerpoint/2010/main" val="244313245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4563" y="801688"/>
            <a:ext cx="5670550" cy="4010025"/>
          </a:xfrm>
          <a:prstGeom prst="rect">
            <a:avLst/>
          </a:prstGeom>
        </p:spPr>
      </p:sp>
      <p:sp>
        <p:nvSpPr>
          <p:cNvPr id="3" name="Notes Placeholder 2"/>
          <p:cNvSpPr>
            <a:spLocks noGrp="1"/>
          </p:cNvSpPr>
          <p:nvPr>
            <p:ph type="body" idx="1"/>
          </p:nvPr>
        </p:nvSpPr>
        <p:spPr>
          <a:xfrm>
            <a:off x="755968" y="5078611"/>
            <a:ext cx="6047740" cy="4811316"/>
          </a:xfrm>
          <a:prstGeom prst="rect">
            <a:avLst/>
          </a:prstGeom>
        </p:spPr>
        <p:txBody>
          <a:bodyPr lIns="104287" tIns="52144" rIns="104287" bIns="52144"/>
          <a:lstStyle/>
          <a:p>
            <a:r>
              <a:rPr lang="en-US" dirty="0" smtClean="0"/>
              <a:t>Discussion: How do you typically express your understanding of information you learned in class? Do you have preferred ways of demonstrating your understanding? </a:t>
            </a:r>
          </a:p>
          <a:p>
            <a:endParaRPr lang="en-US" dirty="0"/>
          </a:p>
          <a:p>
            <a:r>
              <a:rPr lang="en-US" sz="1200" kern="1200" dirty="0" smtClean="0">
                <a:solidFill>
                  <a:schemeClr val="tx1"/>
                </a:solidFill>
                <a:effectLst/>
                <a:latin typeface="+mn-lt"/>
                <a:ea typeface="+mn-ea"/>
                <a:cs typeface="+mn-cs"/>
              </a:rPr>
              <a:t>If the students talk about writing papers, doing group projects, etc., discuss advantages and disadvantages of these different formats. The main point here is that along with representing information in multiple ways, it is important to provide students with multiple ways of expressing their understanding. Again, there are technology- and non-technology-based tools that allow students to express their understanding. </a:t>
            </a:r>
            <a:endParaRPr lang="en-US" dirty="0"/>
          </a:p>
        </p:txBody>
      </p:sp>
      <p:sp>
        <p:nvSpPr>
          <p:cNvPr id="4" name="Slide Number Placeholder 3"/>
          <p:cNvSpPr>
            <a:spLocks noGrp="1"/>
          </p:cNvSpPr>
          <p:nvPr>
            <p:ph type="sldNum" sz="quarter" idx="10"/>
          </p:nvPr>
        </p:nvSpPr>
        <p:spPr>
          <a:xfrm>
            <a:off x="4282067" y="10155367"/>
            <a:ext cx="3275859" cy="534591"/>
          </a:xfrm>
          <a:prstGeom prst="rect">
            <a:avLst/>
          </a:prstGeom>
        </p:spPr>
        <p:txBody>
          <a:bodyPr lIns="104287" tIns="52144" rIns="104287" bIns="52144"/>
          <a:lstStyle/>
          <a:p>
            <a:fld id="{22EBC401-D2E9-3D40-BA66-584AED76E025}" type="slidenum">
              <a:rPr lang="en-US" smtClean="0"/>
              <a:t>94</a:t>
            </a:fld>
            <a:endParaRPr lang="en-US" dirty="0"/>
          </a:p>
        </p:txBody>
      </p:sp>
    </p:spTree>
    <p:extLst>
      <p:ext uri="{BB962C8B-B14F-4D97-AF65-F5344CB8AC3E}">
        <p14:creationId xmlns:p14="http://schemas.microsoft.com/office/powerpoint/2010/main" val="3178283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txBox="1">
            <a:spLocks noGrp="1"/>
          </p:cNvSpPr>
          <p:nvPr>
            <p:ph type="body" idx="1"/>
          </p:nvPr>
        </p:nvSpPr>
        <p:spPr>
          <a:xfrm>
            <a:off x="228600" y="4343400"/>
            <a:ext cx="5486399" cy="4114800"/>
          </a:xfrm>
          <a:prstGeom prst="rect">
            <a:avLst/>
          </a:prstGeom>
          <a:noFill/>
          <a:ln>
            <a:noFill/>
          </a:ln>
        </p:spPr>
        <p:txBody>
          <a:bodyPr lIns="91425" tIns="91425" rIns="91425" bIns="91425" anchor="ctr" anchorCtr="0">
            <a:noAutofit/>
          </a:bodyPr>
          <a:lstStyle/>
          <a:p>
            <a:pPr>
              <a:spcBef>
                <a:spcPts val="0"/>
              </a:spcBef>
              <a:buNone/>
            </a:pPr>
            <a:r>
              <a:rPr lang="en-US" dirty="0"/>
              <a:t>These </a:t>
            </a:r>
            <a:r>
              <a:rPr lang="en-US" dirty="0" smtClean="0"/>
              <a:t>principle</a:t>
            </a:r>
            <a:r>
              <a:rPr lang="en-US" baseline="0" dirty="0" smtClean="0"/>
              <a:t>s are taken directly from the video. If time permits, you may want to ask the participants to look around and see if they can find an example or non-example of UD. </a:t>
            </a:r>
            <a:endParaRPr lang="en-US" dirty="0"/>
          </a:p>
        </p:txBody>
      </p:sp>
    </p:spTree>
    <p:extLst>
      <p:ext uri="{BB962C8B-B14F-4D97-AF65-F5344CB8AC3E}">
        <p14:creationId xmlns:p14="http://schemas.microsoft.com/office/powerpoint/2010/main" val="377156121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4563" y="801688"/>
            <a:ext cx="5670550" cy="4010025"/>
          </a:xfrm>
          <a:prstGeom prst="rect">
            <a:avLst/>
          </a:prstGeom>
        </p:spPr>
      </p:sp>
      <p:sp>
        <p:nvSpPr>
          <p:cNvPr id="3" name="Notes Placeholder 2"/>
          <p:cNvSpPr>
            <a:spLocks noGrp="1"/>
          </p:cNvSpPr>
          <p:nvPr>
            <p:ph type="body" idx="1"/>
          </p:nvPr>
        </p:nvSpPr>
        <p:spPr>
          <a:xfrm>
            <a:off x="755968" y="5078611"/>
            <a:ext cx="6047740" cy="4811316"/>
          </a:xfrm>
          <a:prstGeom prst="rect">
            <a:avLst/>
          </a:prstGeom>
        </p:spPr>
        <p:txBody>
          <a:bodyPr lIns="104287" tIns="52144" rIns="104287" bIns="52144"/>
          <a:lstStyle/>
          <a:p>
            <a:r>
              <a:rPr lang="en-US" dirty="0" smtClean="0"/>
              <a:t>Instructional video games and simulations are increasing in availability, and there is a growing body of literature that points toward their use in content instruction to increase engagement and learning.  </a:t>
            </a:r>
          </a:p>
          <a:p>
            <a:endParaRPr lang="en-US" dirty="0"/>
          </a:p>
          <a:p>
            <a:r>
              <a:rPr lang="en-US" dirty="0" smtClean="0"/>
              <a:t>This slide includes some examples of simulations and instructional video games. </a:t>
            </a:r>
          </a:p>
          <a:p>
            <a:endParaRPr lang="en-US" dirty="0"/>
          </a:p>
          <a:p>
            <a:r>
              <a:rPr lang="en-US" dirty="0" smtClean="0"/>
              <a:t>PhET interactive simulations are free, interactive, research-based science and math simulations developed at the University of Colorado. These are typically used for higher grades.</a:t>
            </a:r>
          </a:p>
          <a:p>
            <a:endParaRPr lang="en-US" dirty="0"/>
          </a:p>
          <a:p>
            <a:r>
              <a:rPr lang="en-US" dirty="0" smtClean="0"/>
              <a:t>Gizmos are math and science simulations typically used in Grades 3-12. These are not free, but there is a free trial if you are interested in playing around to see if they are useful to your pre-service program instruction. </a:t>
            </a:r>
          </a:p>
          <a:p>
            <a:endParaRPr lang="en-US" dirty="0"/>
          </a:p>
          <a:p>
            <a:r>
              <a:rPr lang="en-US" dirty="0" smtClean="0"/>
              <a:t>In addition to simulations, there are a growing number of instructional video games tied to content standards. For example, Filament Games has games in areas such as science and civics. </a:t>
            </a:r>
          </a:p>
          <a:p>
            <a:endParaRPr lang="en-US" dirty="0"/>
          </a:p>
          <a:p>
            <a:r>
              <a:rPr lang="en-US" dirty="0" smtClean="0"/>
              <a:t>Watch the video explaining one game called</a:t>
            </a:r>
            <a:r>
              <a:rPr lang="en-US" baseline="0" dirty="0" smtClean="0"/>
              <a:t> </a:t>
            </a:r>
            <a:r>
              <a:rPr lang="en-US" i="1" dirty="0" smtClean="0"/>
              <a:t>You Make Me Sick!</a:t>
            </a:r>
            <a:r>
              <a:rPr lang="en-US" i="1" baseline="0" dirty="0" smtClean="0"/>
              <a:t> </a:t>
            </a:r>
            <a:r>
              <a:rPr lang="en-US" dirty="0" smtClean="0"/>
              <a:t>In this game,</a:t>
            </a:r>
            <a:r>
              <a:rPr lang="en-US" i="1" dirty="0"/>
              <a:t> </a:t>
            </a:r>
            <a:r>
              <a:rPr lang="en-US" dirty="0" smtClean="0"/>
              <a:t>students learn about viruses and bacteria in order to play a game in which they must make someone as sick as possible as fast as possible. They can either engineer their own pathogen or pick from a suite of pathogens. This game also has several cognitive supports that provide hints and background knowledge. </a:t>
            </a:r>
          </a:p>
          <a:p>
            <a:endParaRPr lang="en-US" dirty="0"/>
          </a:p>
          <a:p>
            <a:r>
              <a:rPr lang="en-US" dirty="0" smtClean="0"/>
              <a:t>After watching the video: What are your impressions of using video games or simulations to demonstrate content understanding? Is there a place for video games in traditional instruction? </a:t>
            </a:r>
          </a:p>
          <a:p>
            <a:endParaRPr lang="en-US" dirty="0"/>
          </a:p>
          <a:p>
            <a:r>
              <a:rPr lang="en-US" dirty="0" smtClean="0"/>
              <a:t>Because video games focus on engagement, they often have many pathways into learning and expressing understanding, as illustrated in this game example. It is important to understand that games and simulations will not replace</a:t>
            </a:r>
            <a:r>
              <a:rPr lang="en-US" baseline="0" dirty="0" smtClean="0"/>
              <a:t> </a:t>
            </a:r>
            <a:r>
              <a:rPr lang="en-US" dirty="0" smtClean="0"/>
              <a:t>the teacher. They are there to enhance learning and add multiple pathways to learning. </a:t>
            </a:r>
          </a:p>
          <a:p>
            <a:endParaRPr lang="en-US" dirty="0"/>
          </a:p>
          <a:p>
            <a:endParaRPr lang="en-US" dirty="0"/>
          </a:p>
        </p:txBody>
      </p:sp>
      <p:sp>
        <p:nvSpPr>
          <p:cNvPr id="4" name="Slide Number Placeholder 3"/>
          <p:cNvSpPr>
            <a:spLocks noGrp="1"/>
          </p:cNvSpPr>
          <p:nvPr>
            <p:ph type="sldNum" sz="quarter" idx="10"/>
          </p:nvPr>
        </p:nvSpPr>
        <p:spPr>
          <a:xfrm>
            <a:off x="4282067" y="10155367"/>
            <a:ext cx="3275859" cy="534591"/>
          </a:xfrm>
          <a:prstGeom prst="rect">
            <a:avLst/>
          </a:prstGeom>
        </p:spPr>
        <p:txBody>
          <a:bodyPr lIns="104287" tIns="52144" rIns="104287" bIns="52144"/>
          <a:lstStyle/>
          <a:p>
            <a:fld id="{22EBC401-D2E9-3D40-BA66-584AED76E025}" type="slidenum">
              <a:rPr lang="en-US" smtClean="0"/>
              <a:t>95</a:t>
            </a:fld>
            <a:endParaRPr lang="en-US" dirty="0"/>
          </a:p>
        </p:txBody>
      </p:sp>
    </p:spTree>
    <p:extLst>
      <p:ext uri="{BB962C8B-B14F-4D97-AF65-F5344CB8AC3E}">
        <p14:creationId xmlns:p14="http://schemas.microsoft.com/office/powerpoint/2010/main" val="256228686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4563" y="801688"/>
            <a:ext cx="5670550" cy="4010025"/>
          </a:xfrm>
          <a:prstGeom prst="rect">
            <a:avLst/>
          </a:prstGeom>
        </p:spPr>
      </p:sp>
      <p:sp>
        <p:nvSpPr>
          <p:cNvPr id="3" name="Notes Placeholder 2"/>
          <p:cNvSpPr>
            <a:spLocks noGrp="1"/>
          </p:cNvSpPr>
          <p:nvPr>
            <p:ph type="body" idx="1"/>
          </p:nvPr>
        </p:nvSpPr>
        <p:spPr>
          <a:xfrm>
            <a:off x="755968" y="5078611"/>
            <a:ext cx="6047740" cy="4811316"/>
          </a:xfrm>
          <a:prstGeom prst="rect">
            <a:avLst/>
          </a:prstGeom>
        </p:spPr>
        <p:txBody>
          <a:bodyPr lIns="104287" tIns="52144" rIns="104287" bIns="52144"/>
          <a:lstStyle/>
          <a:p>
            <a:r>
              <a:rPr lang="en-US" sz="1200" kern="1200" dirty="0" smtClean="0">
                <a:solidFill>
                  <a:schemeClr val="tx1"/>
                </a:solidFill>
                <a:effectLst/>
                <a:latin typeface="+mn-lt"/>
                <a:ea typeface="+mn-ea"/>
                <a:cs typeface="+mn-cs"/>
              </a:rPr>
              <a:t>There are also many educational apps available. Given that many schools have already invested in mobile devices, it is helpful to consider how these would fit within the context of UDL-based instructional planning.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Discussion: What kinds of apps to you use? Have you used any apps that support learning</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(e.g., math games)?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Remember, though, that not all technology is equal. Not all mobile devices are accessible, and not all apps result in learning. It is very important to do your homework and reflect upon whether the technology tools/apps under consideration fit within the instruction; have data to support their use for learning; and lead to better representation, expression, and engagement. In one of our early studies, we examined how students used an app for increasing math automaticity with an app game that had them quickly go through math facts. We found that for a significant minority of the students in our study, the pressure of this game led to frustration and was not a good fit. It was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not a great tool for allowing these students to express their understanding. They, therefore, would have chosen another tool for expressing understanding of math facts.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another study, we looked at how students engaged with eBook apps (e.g., Kindle, Nook, iBook). We noticed that although there were many tools built into these that would increase access, the students often did not use these because they did not know when to use supports such as highlighting, tabs, and the embedded dictionary. Therefore, if we wanted students to highlight the main ideas and essential details in passages, we needed to not only teach them this strategy, but also how to use the technology to do so.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a:xfrm>
            <a:off x="4282067" y="10155367"/>
            <a:ext cx="3275859" cy="534591"/>
          </a:xfrm>
          <a:prstGeom prst="rect">
            <a:avLst/>
          </a:prstGeom>
        </p:spPr>
        <p:txBody>
          <a:bodyPr lIns="104287" tIns="52144" rIns="104287" bIns="52144"/>
          <a:lstStyle/>
          <a:p>
            <a:fld id="{C5BBF3AE-9658-A848-928C-C214D6D84FA6}" type="slidenum">
              <a:rPr lang="en-US" smtClean="0"/>
              <a:t>96</a:t>
            </a:fld>
            <a:endParaRPr lang="en-US" dirty="0"/>
          </a:p>
        </p:txBody>
      </p:sp>
    </p:spTree>
    <p:extLst>
      <p:ext uri="{BB962C8B-B14F-4D97-AF65-F5344CB8AC3E}">
        <p14:creationId xmlns:p14="http://schemas.microsoft.com/office/powerpoint/2010/main" val="75806005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4563" y="801688"/>
            <a:ext cx="5670550" cy="4010025"/>
          </a:xfrm>
          <a:prstGeom prst="rect">
            <a:avLst/>
          </a:prstGeom>
        </p:spPr>
      </p:sp>
      <p:sp>
        <p:nvSpPr>
          <p:cNvPr id="3" name="Notes Placeholder 2"/>
          <p:cNvSpPr>
            <a:spLocks noGrp="1"/>
          </p:cNvSpPr>
          <p:nvPr>
            <p:ph type="body" idx="1"/>
          </p:nvPr>
        </p:nvSpPr>
        <p:spPr>
          <a:xfrm>
            <a:off x="755968" y="5078611"/>
            <a:ext cx="6047740" cy="4811316"/>
          </a:xfrm>
          <a:prstGeom prst="rect">
            <a:avLst/>
          </a:prstGeom>
        </p:spPr>
        <p:txBody>
          <a:bodyPr lIns="104287" tIns="52144" rIns="104287" bIns="52144"/>
          <a:lstStyle/>
          <a:p>
            <a:r>
              <a:rPr lang="en-US" sz="1200" kern="1200" dirty="0" smtClean="0">
                <a:solidFill>
                  <a:schemeClr val="tx1"/>
                </a:solidFill>
                <a:effectLst/>
                <a:latin typeface="+mn-lt"/>
                <a:ea typeface="+mn-ea"/>
                <a:cs typeface="+mn-cs"/>
              </a:rPr>
              <a:t>How many of you remember having to do dissection at school? What was that experience like?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Within the UDL framework, you will think about which barriers to learning students face during instruction. What would be difficult for students with disabilities and other struggling learners? Which barriers to learning exist during these types of activities?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There is much debate regarding the ethics of dissection in schools. Regardless of where people fall on the debate, for many students, before doing real dissection or in place of real dissection, a virtual dissection is helpful. These experiences provide three-dimensional views of the animal organs as well as information, background knowledge, and multiple access points to the anatomy content. Therefore, they are great tools for providing background knowledge and practice. </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The frog dissection video is available for purchase on iTunes.</a:t>
            </a:r>
            <a:r>
              <a:rPr lang="en-US" dirty="0" smtClean="0">
                <a:effectLst/>
              </a:rPr>
              <a:t> </a:t>
            </a:r>
            <a:endParaRPr lang="en-US" dirty="0"/>
          </a:p>
        </p:txBody>
      </p:sp>
      <p:sp>
        <p:nvSpPr>
          <p:cNvPr id="4" name="Slide Number Placeholder 3"/>
          <p:cNvSpPr>
            <a:spLocks noGrp="1"/>
          </p:cNvSpPr>
          <p:nvPr>
            <p:ph type="sldNum" sz="quarter" idx="10"/>
          </p:nvPr>
        </p:nvSpPr>
        <p:spPr>
          <a:xfrm>
            <a:off x="4282067" y="10155367"/>
            <a:ext cx="3275859" cy="534591"/>
          </a:xfrm>
          <a:prstGeom prst="rect">
            <a:avLst/>
          </a:prstGeom>
        </p:spPr>
        <p:txBody>
          <a:bodyPr lIns="104287" tIns="52144" rIns="104287" bIns="52144"/>
          <a:lstStyle/>
          <a:p>
            <a:fld id="{22EBC401-D2E9-3D40-BA66-584AED76E025}" type="slidenum">
              <a:rPr lang="en-US" smtClean="0"/>
              <a:t>97</a:t>
            </a:fld>
            <a:endParaRPr lang="en-US" dirty="0"/>
          </a:p>
        </p:txBody>
      </p:sp>
    </p:spTree>
    <p:extLst>
      <p:ext uri="{BB962C8B-B14F-4D97-AF65-F5344CB8AC3E}">
        <p14:creationId xmlns:p14="http://schemas.microsoft.com/office/powerpoint/2010/main" val="400666962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4563" y="801688"/>
            <a:ext cx="5670550" cy="4010025"/>
          </a:xfrm>
          <a:prstGeom prst="rect">
            <a:avLst/>
          </a:prstGeom>
        </p:spPr>
      </p:sp>
      <p:sp>
        <p:nvSpPr>
          <p:cNvPr id="3" name="Notes Placeholder 2"/>
          <p:cNvSpPr>
            <a:spLocks noGrp="1"/>
          </p:cNvSpPr>
          <p:nvPr>
            <p:ph type="body" idx="1"/>
          </p:nvPr>
        </p:nvSpPr>
        <p:spPr>
          <a:xfrm>
            <a:off x="755968" y="5078611"/>
            <a:ext cx="6047740" cy="4811316"/>
          </a:xfrm>
          <a:prstGeom prst="rect">
            <a:avLst/>
          </a:prstGeom>
        </p:spPr>
        <p:txBody>
          <a:bodyPr lIns="104287" tIns="52144" rIns="104287" bIns="52144"/>
          <a:lstStyle/>
          <a:p>
            <a:r>
              <a:rPr lang="en-US" sz="1200" kern="1200" dirty="0" smtClean="0">
                <a:solidFill>
                  <a:schemeClr val="tx1"/>
                </a:solidFill>
                <a:effectLst/>
                <a:latin typeface="+mn-lt"/>
                <a:ea typeface="+mn-ea"/>
                <a:cs typeface="+mn-cs"/>
              </a:rPr>
              <a:t>Google Earth is an example of a global visualization tool. It provides information about oceans, landscape, and landmarks, and it even allows you to find your home. There is body of literature that highlights how such technologies can be used to teach data analysis, environmentally literate students, and even learning about the relationships between local and global environments. While learning geography or astronomy, for example, honing in on states, nations, landmarks, and even looking at planets and stars through Google Earth is a great way of integrating technology.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Again, if a known barrier to learning involves spatially understanding the geography, using a tool like Google Earth can increase meaningful engagement. </a:t>
            </a:r>
            <a:endParaRPr lang="en-US" dirty="0"/>
          </a:p>
        </p:txBody>
      </p:sp>
      <p:sp>
        <p:nvSpPr>
          <p:cNvPr id="4" name="Slide Number Placeholder 3"/>
          <p:cNvSpPr>
            <a:spLocks noGrp="1"/>
          </p:cNvSpPr>
          <p:nvPr>
            <p:ph type="sldNum" sz="quarter" idx="10"/>
          </p:nvPr>
        </p:nvSpPr>
        <p:spPr>
          <a:xfrm>
            <a:off x="4282067" y="10155367"/>
            <a:ext cx="3275859" cy="534591"/>
          </a:xfrm>
          <a:prstGeom prst="rect">
            <a:avLst/>
          </a:prstGeom>
        </p:spPr>
        <p:txBody>
          <a:bodyPr lIns="104287" tIns="52144" rIns="104287" bIns="52144"/>
          <a:lstStyle/>
          <a:p>
            <a:fld id="{22EBC401-D2E9-3D40-BA66-584AED76E025}" type="slidenum">
              <a:rPr lang="en-US" smtClean="0"/>
              <a:t>98</a:t>
            </a:fld>
            <a:endParaRPr lang="en-US" dirty="0"/>
          </a:p>
        </p:txBody>
      </p:sp>
    </p:spTree>
    <p:extLst>
      <p:ext uri="{BB962C8B-B14F-4D97-AF65-F5344CB8AC3E}">
        <p14:creationId xmlns:p14="http://schemas.microsoft.com/office/powerpoint/2010/main" val="218187618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4563" y="801688"/>
            <a:ext cx="5670550" cy="4010025"/>
          </a:xfrm>
          <a:prstGeom prst="rect">
            <a:avLst/>
          </a:prstGeom>
        </p:spPr>
      </p:sp>
      <p:sp>
        <p:nvSpPr>
          <p:cNvPr id="3" name="Notes Placeholder 2"/>
          <p:cNvSpPr>
            <a:spLocks noGrp="1"/>
          </p:cNvSpPr>
          <p:nvPr>
            <p:ph type="body" idx="1"/>
          </p:nvPr>
        </p:nvSpPr>
        <p:spPr>
          <a:xfrm>
            <a:off x="755968" y="5078611"/>
            <a:ext cx="6047740" cy="4811316"/>
          </a:xfrm>
          <a:prstGeom prst="rect">
            <a:avLst/>
          </a:prstGeom>
        </p:spPr>
        <p:txBody>
          <a:bodyPr lIns="104287" tIns="52144" rIns="104287" bIns="52144"/>
          <a:lstStyle/>
          <a:p>
            <a:r>
              <a:rPr lang="en-US" dirty="0" smtClean="0"/>
              <a:t>As you could tell from the previous slides, these technologies and tools do not fall into one clear-cut UDL principle. For example, instructional video games allow students to express their understanding but can certainly increase engagement. Below are a few other examples that fit into all three principles but illustrate multiple means of engagement. </a:t>
            </a:r>
            <a:endParaRPr lang="en-US" dirty="0"/>
          </a:p>
        </p:txBody>
      </p:sp>
      <p:sp>
        <p:nvSpPr>
          <p:cNvPr id="4" name="Slide Number Placeholder 3"/>
          <p:cNvSpPr>
            <a:spLocks noGrp="1"/>
          </p:cNvSpPr>
          <p:nvPr>
            <p:ph type="sldNum" sz="quarter" idx="10"/>
          </p:nvPr>
        </p:nvSpPr>
        <p:spPr>
          <a:xfrm>
            <a:off x="4282067" y="10155367"/>
            <a:ext cx="3275859" cy="534591"/>
          </a:xfrm>
          <a:prstGeom prst="rect">
            <a:avLst/>
          </a:prstGeom>
        </p:spPr>
        <p:txBody>
          <a:bodyPr lIns="104287" tIns="52144" rIns="104287" bIns="52144"/>
          <a:lstStyle/>
          <a:p>
            <a:fld id="{22EBC401-D2E9-3D40-BA66-584AED76E025}" type="slidenum">
              <a:rPr lang="en-US" smtClean="0"/>
              <a:t>99</a:t>
            </a:fld>
            <a:endParaRPr lang="en-US" dirty="0"/>
          </a:p>
        </p:txBody>
      </p:sp>
    </p:spTree>
    <p:extLst>
      <p:ext uri="{BB962C8B-B14F-4D97-AF65-F5344CB8AC3E}">
        <p14:creationId xmlns:p14="http://schemas.microsoft.com/office/powerpoint/2010/main" val="197890678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4563" y="801688"/>
            <a:ext cx="5670550" cy="4010025"/>
          </a:xfrm>
          <a:prstGeom prst="rect">
            <a:avLst/>
          </a:prstGeom>
        </p:spPr>
      </p:sp>
      <p:sp>
        <p:nvSpPr>
          <p:cNvPr id="3" name="Notes Placeholder 2"/>
          <p:cNvSpPr>
            <a:spLocks noGrp="1"/>
          </p:cNvSpPr>
          <p:nvPr>
            <p:ph type="body" idx="1"/>
          </p:nvPr>
        </p:nvSpPr>
        <p:spPr>
          <a:xfrm>
            <a:off x="755968" y="5078611"/>
            <a:ext cx="6047740" cy="4811316"/>
          </a:xfrm>
          <a:prstGeom prst="rect">
            <a:avLst/>
          </a:prstGeom>
        </p:spPr>
        <p:txBody>
          <a:bodyPr lIns="104287" tIns="52144" rIns="104287" bIns="52144"/>
          <a:lstStyle/>
          <a:p>
            <a:r>
              <a:rPr lang="en-US" sz="1200" kern="1200" dirty="0" smtClean="0">
                <a:solidFill>
                  <a:schemeClr val="tx1"/>
                </a:solidFill>
                <a:effectLst/>
                <a:latin typeface="+mn-lt"/>
                <a:ea typeface="+mn-ea"/>
                <a:cs typeface="+mn-cs"/>
              </a:rPr>
              <a:t>Many students struggle with learning fractions. One strategy that supports students in learning mathematics concepts is going through a sequence beginning with concrete representations of concepts and accompanying procedures, then transitioning to graphical representations, and then finally moving on to abstract interactions. As a teacher planning through the UDL framework, you can consider how to help transition students from using manipulatives, such as counters and number lines, to a more abstract representation. Here is an example of how one third-grade teacher did so using Scratch programming.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Scratch is a user-friendly, tile-based programming software that allows students to do computer programming without knowing sophisticated coding such as Python or Java. Scratch makes use of these tiles that attach, much like LEGO blocks.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Third-grade students in this example created story problems using number lines, and they illustrated their story problems using Scratch programming. This is an excellent example of how students can have multiple options for demonstrating their understanding and increase engagement because they have choice in how they create their illustrated story problems. Here, the level of sophistication of the story problems, as well as the level of programming, is different from one student to another, yet students can engage in their own ways. You can learn about Scratch at </a:t>
            </a:r>
            <a:r>
              <a:rPr lang="en-US" sz="1200" u="sng" kern="1200" dirty="0" smtClean="0">
                <a:solidFill>
                  <a:schemeClr val="tx1"/>
                </a:solidFill>
                <a:effectLst/>
                <a:latin typeface="+mn-lt"/>
                <a:ea typeface="+mn-ea"/>
                <a:cs typeface="+mn-cs"/>
                <a:hlinkClick r:id="rId3"/>
              </a:rPr>
              <a:t>https://scratch.mit.edu/</a:t>
            </a:r>
            <a:r>
              <a:rPr lang="en-US" sz="1200" kern="1200" dirty="0" smtClean="0">
                <a:solidFill>
                  <a:schemeClr val="tx1"/>
                </a:solidFill>
                <a:effectLst/>
                <a:latin typeface="+mn-lt"/>
                <a:ea typeface="+mn-ea"/>
                <a:cs typeface="+mn-cs"/>
              </a:rPr>
              <a:t> and about instruction that integrates Scratch into art, math, science, social studies, etc. at the ScratchED community of practice at </a:t>
            </a:r>
            <a:r>
              <a:rPr lang="en-US" sz="1200" u="sng" kern="1200" dirty="0" smtClean="0">
                <a:solidFill>
                  <a:schemeClr val="tx1"/>
                </a:solidFill>
                <a:effectLst/>
                <a:latin typeface="+mn-lt"/>
                <a:ea typeface="+mn-ea"/>
                <a:cs typeface="+mn-cs"/>
                <a:hlinkClick r:id="rId4"/>
              </a:rPr>
              <a:t>http://scratched.gse.harvard.edu/resources</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a:xfrm>
            <a:off x="4282067" y="10155367"/>
            <a:ext cx="3275859" cy="534591"/>
          </a:xfrm>
          <a:prstGeom prst="rect">
            <a:avLst/>
          </a:prstGeom>
        </p:spPr>
        <p:txBody>
          <a:bodyPr lIns="104287" tIns="52144" rIns="104287" bIns="52144"/>
          <a:lstStyle/>
          <a:p>
            <a:fld id="{22EBC401-D2E9-3D40-BA66-584AED76E025}" type="slidenum">
              <a:rPr lang="en-US" smtClean="0"/>
              <a:t>100</a:t>
            </a:fld>
            <a:endParaRPr lang="en-US" dirty="0"/>
          </a:p>
        </p:txBody>
      </p:sp>
    </p:spTree>
    <p:extLst>
      <p:ext uri="{BB962C8B-B14F-4D97-AF65-F5344CB8AC3E}">
        <p14:creationId xmlns:p14="http://schemas.microsoft.com/office/powerpoint/2010/main" val="80422507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4563" y="801688"/>
            <a:ext cx="5670550" cy="4010025"/>
          </a:xfrm>
          <a:prstGeom prst="rect">
            <a:avLst/>
          </a:prstGeom>
        </p:spPr>
      </p:sp>
      <p:sp>
        <p:nvSpPr>
          <p:cNvPr id="3" name="Notes Placeholder 2"/>
          <p:cNvSpPr>
            <a:spLocks noGrp="1"/>
          </p:cNvSpPr>
          <p:nvPr>
            <p:ph type="body" idx="1"/>
          </p:nvPr>
        </p:nvSpPr>
        <p:spPr>
          <a:xfrm>
            <a:off x="755968" y="5078611"/>
            <a:ext cx="6047740" cy="4811316"/>
          </a:xfrm>
          <a:prstGeom prst="rect">
            <a:avLst/>
          </a:prstGeom>
        </p:spPr>
        <p:txBody>
          <a:bodyPr lIns="104287" tIns="52144" rIns="104287" bIns="52144"/>
          <a:lstStyle/>
          <a:p>
            <a:r>
              <a:rPr lang="en-US" dirty="0" smtClean="0"/>
              <a:t>There are a few</a:t>
            </a:r>
            <a:r>
              <a:rPr lang="en-US" baseline="0" dirty="0" smtClean="0"/>
              <a:t> </a:t>
            </a:r>
            <a:r>
              <a:rPr lang="en-US" dirty="0" smtClean="0"/>
              <a:t>points that are important to make. </a:t>
            </a:r>
          </a:p>
          <a:p>
            <a:endParaRPr lang="en-US" dirty="0"/>
          </a:p>
          <a:p>
            <a:r>
              <a:rPr lang="en-US" dirty="0" smtClean="0"/>
              <a:t>First, although UDL allows us to plan instruction to address the variability we see in today’s classrooms, this does not mean that we will not need to individualize instruction for some students. We will always need to provide individualized supports, teach explicit strategies that address the individual needs and</a:t>
            </a:r>
            <a:r>
              <a:rPr lang="en-US" baseline="0" dirty="0" smtClean="0"/>
              <a:t> </a:t>
            </a:r>
            <a:r>
              <a:rPr lang="en-US" dirty="0" smtClean="0"/>
              <a:t>individual education program</a:t>
            </a:r>
            <a:r>
              <a:rPr lang="en-US" baseline="0" dirty="0" smtClean="0"/>
              <a:t> (</a:t>
            </a:r>
            <a:r>
              <a:rPr lang="en-US" dirty="0" smtClean="0"/>
              <a:t>IEP goals), use specialized assistive technologies, and provide accommodations and modifications for some students with disabilities.  </a:t>
            </a:r>
          </a:p>
          <a:p>
            <a:endParaRPr lang="en-US" dirty="0"/>
          </a:p>
          <a:p>
            <a:r>
              <a:rPr lang="en-US" dirty="0" smtClean="0"/>
              <a:t>Second, the point of UDL is to provide accessible and engaging instruction to ALL learners. This means that UDL is not for students in one particular category or another. If we plan for learner variability, instruction will be more enriching for ALL learners. </a:t>
            </a:r>
            <a:endParaRPr lang="en-US" dirty="0"/>
          </a:p>
        </p:txBody>
      </p:sp>
      <p:sp>
        <p:nvSpPr>
          <p:cNvPr id="4" name="Slide Number Placeholder 3"/>
          <p:cNvSpPr>
            <a:spLocks noGrp="1"/>
          </p:cNvSpPr>
          <p:nvPr>
            <p:ph type="sldNum" sz="quarter" idx="10"/>
          </p:nvPr>
        </p:nvSpPr>
        <p:spPr>
          <a:xfrm>
            <a:off x="4282067" y="10155367"/>
            <a:ext cx="3275859" cy="534591"/>
          </a:xfrm>
          <a:prstGeom prst="rect">
            <a:avLst/>
          </a:prstGeom>
        </p:spPr>
        <p:txBody>
          <a:bodyPr lIns="104287" tIns="52144" rIns="104287" bIns="52144"/>
          <a:lstStyle/>
          <a:p>
            <a:fld id="{22EBC401-D2E9-3D40-BA66-584AED76E025}" type="slidenum">
              <a:rPr lang="en-US" smtClean="0"/>
              <a:t>101</a:t>
            </a:fld>
            <a:endParaRPr lang="en-US" dirty="0"/>
          </a:p>
        </p:txBody>
      </p:sp>
    </p:spTree>
    <p:extLst>
      <p:ext uri="{BB962C8B-B14F-4D97-AF65-F5344CB8AC3E}">
        <p14:creationId xmlns:p14="http://schemas.microsoft.com/office/powerpoint/2010/main" val="195675003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4563" y="801688"/>
            <a:ext cx="5670550" cy="4010025"/>
          </a:xfrm>
          <a:prstGeom prst="rect">
            <a:avLst/>
          </a:prstGeom>
        </p:spPr>
      </p:sp>
      <p:sp>
        <p:nvSpPr>
          <p:cNvPr id="3" name="Notes Placeholder 2"/>
          <p:cNvSpPr>
            <a:spLocks noGrp="1"/>
          </p:cNvSpPr>
          <p:nvPr>
            <p:ph type="body" idx="1"/>
          </p:nvPr>
        </p:nvSpPr>
        <p:spPr>
          <a:xfrm>
            <a:off x="755968" y="5078611"/>
            <a:ext cx="6047740" cy="4811316"/>
          </a:xfrm>
          <a:prstGeom prst="rect">
            <a:avLst/>
          </a:prstGeom>
        </p:spPr>
        <p:txBody>
          <a:bodyPr lIns="104287" tIns="52144" rIns="104287" bIns="52144"/>
          <a:lstStyle/>
          <a:p>
            <a:r>
              <a:rPr lang="en-US" dirty="0" smtClean="0"/>
              <a:t>UDL</a:t>
            </a:r>
            <a:r>
              <a:rPr lang="en-US" baseline="0" dirty="0" smtClean="0"/>
              <a:t> is appropriate across all tiers within the </a:t>
            </a:r>
            <a:r>
              <a:rPr lang="en-US" sz="1200" kern="1200" dirty="0" smtClean="0">
                <a:solidFill>
                  <a:schemeClr val="tx1"/>
                </a:solidFill>
                <a:effectLst/>
                <a:latin typeface="+mn-lt"/>
                <a:ea typeface="+mn-ea"/>
                <a:cs typeface="+mn-cs"/>
              </a:rPr>
              <a:t>Multi-Tiered System of Supports </a:t>
            </a:r>
            <a:r>
              <a:rPr lang="en-US" baseline="0" dirty="0" smtClean="0"/>
              <a:t>(MTSS) framework.</a:t>
            </a:r>
            <a:endParaRPr lang="en-US" dirty="0"/>
          </a:p>
        </p:txBody>
      </p:sp>
      <p:sp>
        <p:nvSpPr>
          <p:cNvPr id="4" name="Slide Number Placeholder 3"/>
          <p:cNvSpPr>
            <a:spLocks noGrp="1"/>
          </p:cNvSpPr>
          <p:nvPr>
            <p:ph type="sldNum" sz="quarter" idx="10"/>
          </p:nvPr>
        </p:nvSpPr>
        <p:spPr>
          <a:xfrm>
            <a:off x="4282067" y="10155367"/>
            <a:ext cx="3275859" cy="534591"/>
          </a:xfrm>
          <a:prstGeom prst="rect">
            <a:avLst/>
          </a:prstGeom>
        </p:spPr>
        <p:txBody>
          <a:bodyPr lIns="104287" tIns="52144" rIns="104287" bIns="52144"/>
          <a:lstStyle/>
          <a:p>
            <a:fld id="{22EBC401-D2E9-3D40-BA66-584AED76E025}" type="slidenum">
              <a:rPr lang="en-US" smtClean="0"/>
              <a:t>102</a:t>
            </a:fld>
            <a:endParaRPr lang="en-US" dirty="0"/>
          </a:p>
        </p:txBody>
      </p:sp>
    </p:spTree>
    <p:extLst>
      <p:ext uri="{BB962C8B-B14F-4D97-AF65-F5344CB8AC3E}">
        <p14:creationId xmlns:p14="http://schemas.microsoft.com/office/powerpoint/2010/main" val="107725234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4563" y="801688"/>
            <a:ext cx="5670550" cy="4010025"/>
          </a:xfrm>
          <a:prstGeom prst="rect">
            <a:avLst/>
          </a:prstGeom>
        </p:spPr>
      </p:sp>
      <p:sp>
        <p:nvSpPr>
          <p:cNvPr id="3" name="Notes Placeholder 2"/>
          <p:cNvSpPr>
            <a:spLocks noGrp="1"/>
          </p:cNvSpPr>
          <p:nvPr>
            <p:ph type="body" idx="1"/>
          </p:nvPr>
        </p:nvSpPr>
        <p:spPr>
          <a:xfrm>
            <a:off x="755968" y="5078611"/>
            <a:ext cx="6047740" cy="4811316"/>
          </a:xfrm>
          <a:prstGeom prst="rect">
            <a:avLst/>
          </a:prstGeom>
        </p:spPr>
        <p:txBody>
          <a:bodyPr lIns="104287" tIns="52144" rIns="104287" bIns="52144"/>
          <a:lstStyle/>
          <a:p>
            <a:r>
              <a:rPr lang="en-US" dirty="0" smtClean="0"/>
              <a:t>There are many supports that can help you design instruction through the UDL framework.</a:t>
            </a:r>
            <a:r>
              <a:rPr lang="en-US" baseline="0" dirty="0" smtClean="0"/>
              <a:t> One such resource is UDLinks, which was developed through the Maryland State Department of Education. </a:t>
            </a:r>
            <a:r>
              <a:rPr lang="en-US" dirty="0" smtClean="0">
                <a:hlinkClick r:id="rId3"/>
              </a:rPr>
              <a:t>https://itunes.apple.com/us/app/udlinks/id454517781?mt=8</a:t>
            </a:r>
            <a:endParaRPr lang="en-US" dirty="0" smtClean="0"/>
          </a:p>
          <a:p>
            <a:endParaRPr lang="en-US" dirty="0"/>
          </a:p>
          <a:p>
            <a:r>
              <a:rPr lang="en-US" sz="1200" kern="1200" dirty="0" smtClean="0">
                <a:solidFill>
                  <a:schemeClr val="tx1"/>
                </a:solidFill>
                <a:effectLst/>
                <a:latin typeface="+mn-lt"/>
                <a:ea typeface="+mn-ea"/>
                <a:cs typeface="+mn-cs"/>
              </a:rPr>
              <a:t>The CAST website has a lot of resources, including free tools such as UDL Book Builder, which allows you to create your own digital books to support reading/literacy instruction (</a:t>
            </a:r>
            <a:r>
              <a:rPr lang="en-US" sz="1200" u="sng" kern="1200" dirty="0" smtClean="0">
                <a:solidFill>
                  <a:schemeClr val="tx1"/>
                </a:solidFill>
                <a:effectLst/>
                <a:latin typeface="+mn-lt"/>
                <a:ea typeface="+mn-ea"/>
                <a:cs typeface="+mn-cs"/>
                <a:hlinkClick r:id="rId4"/>
              </a:rPr>
              <a:t>http://bookbuilder.cast.org/</a:t>
            </a:r>
            <a:r>
              <a:rPr lang="en-US" sz="1200" kern="1200" dirty="0" smtClean="0">
                <a:solidFill>
                  <a:schemeClr val="tx1"/>
                </a:solidFill>
                <a:effectLst/>
                <a:latin typeface="+mn-lt"/>
                <a:ea typeface="+mn-ea"/>
                <a:cs typeface="+mn-cs"/>
              </a:rPr>
              <a:t>); iSolveIt, where students can learn math reasoning (</a:t>
            </a:r>
            <a:r>
              <a:rPr lang="en-US" sz="1200" u="sng" kern="1200" dirty="0" smtClean="0">
                <a:solidFill>
                  <a:schemeClr val="tx1"/>
                </a:solidFill>
                <a:effectLst/>
                <a:latin typeface="+mn-lt"/>
                <a:ea typeface="+mn-ea"/>
                <a:cs typeface="+mn-cs"/>
                <a:hlinkClick r:id="rId5"/>
              </a:rPr>
              <a:t>http://isolveit.cast.org/home</a:t>
            </a:r>
            <a:r>
              <a:rPr lang="en-US" sz="1200" kern="1200" dirty="0" smtClean="0">
                <a:solidFill>
                  <a:schemeClr val="tx1"/>
                </a:solidFill>
                <a:effectLst/>
                <a:latin typeface="+mn-lt"/>
                <a:ea typeface="+mn-ea"/>
                <a:cs typeface="+mn-cs"/>
              </a:rPr>
              <a:t>); and CAST Science writer, which scaffolds students’ development of science lab reports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a:t>
            </a:r>
            <a:r>
              <a:rPr lang="en-US" sz="1200" u="sng" kern="1200" dirty="0" smtClean="0">
                <a:solidFill>
                  <a:schemeClr val="tx1"/>
                </a:solidFill>
                <a:effectLst/>
                <a:latin typeface="+mn-lt"/>
                <a:ea typeface="+mn-ea"/>
                <a:cs typeface="+mn-cs"/>
                <a:hlinkClick r:id="rId6"/>
              </a:rPr>
              <a:t>http://sciencewriter.cast.org/welcome;jsessionid=2D68C28F3AF2E7CB1D66F1588861C509</a:t>
            </a:r>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a:xfrm>
            <a:off x="4282067" y="10155367"/>
            <a:ext cx="3275859" cy="534591"/>
          </a:xfrm>
          <a:prstGeom prst="rect">
            <a:avLst/>
          </a:prstGeom>
        </p:spPr>
        <p:txBody>
          <a:bodyPr lIns="104287" tIns="52144" rIns="104287" bIns="52144"/>
          <a:lstStyle/>
          <a:p>
            <a:fld id="{22EBC401-D2E9-3D40-BA66-584AED76E025}" type="slidenum">
              <a:rPr lang="en-US" smtClean="0"/>
              <a:t>103</a:t>
            </a:fld>
            <a:endParaRPr lang="en-US" dirty="0"/>
          </a:p>
        </p:txBody>
      </p:sp>
    </p:spTree>
    <p:extLst>
      <p:ext uri="{BB962C8B-B14F-4D97-AF65-F5344CB8AC3E}">
        <p14:creationId xmlns:p14="http://schemas.microsoft.com/office/powerpoint/2010/main" val="174937987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4563" y="801688"/>
            <a:ext cx="5670550" cy="4010025"/>
          </a:xfrm>
          <a:prstGeom prst="rect">
            <a:avLst/>
          </a:prstGeom>
        </p:spPr>
      </p:sp>
      <p:sp>
        <p:nvSpPr>
          <p:cNvPr id="3" name="Notes Placeholder 2"/>
          <p:cNvSpPr>
            <a:spLocks noGrp="1"/>
          </p:cNvSpPr>
          <p:nvPr>
            <p:ph type="body" idx="1"/>
          </p:nvPr>
        </p:nvSpPr>
        <p:spPr>
          <a:xfrm>
            <a:off x="755968" y="5078611"/>
            <a:ext cx="6047740" cy="4811316"/>
          </a:xfrm>
          <a:prstGeom prst="rect">
            <a:avLst/>
          </a:prstGeom>
        </p:spPr>
        <p:txBody>
          <a:bodyPr lIns="104287" tIns="52144" rIns="104287" bIns="52144"/>
          <a:lstStyle/>
          <a:p>
            <a:endParaRPr lang="en-US" dirty="0"/>
          </a:p>
        </p:txBody>
      </p:sp>
      <p:sp>
        <p:nvSpPr>
          <p:cNvPr id="4" name="Slide Number Placeholder 3"/>
          <p:cNvSpPr>
            <a:spLocks noGrp="1"/>
          </p:cNvSpPr>
          <p:nvPr>
            <p:ph type="sldNum" sz="quarter" idx="10"/>
          </p:nvPr>
        </p:nvSpPr>
        <p:spPr>
          <a:xfrm>
            <a:off x="4282067" y="10155367"/>
            <a:ext cx="3275859" cy="534591"/>
          </a:xfrm>
          <a:prstGeom prst="rect">
            <a:avLst/>
          </a:prstGeom>
        </p:spPr>
        <p:txBody>
          <a:bodyPr lIns="104287" tIns="52144" rIns="104287" bIns="52144"/>
          <a:lstStyle/>
          <a:p>
            <a:fld id="{22EBC401-D2E9-3D40-BA66-584AED76E025}" type="slidenum">
              <a:rPr lang="en-US" smtClean="0"/>
              <a:t>104</a:t>
            </a:fld>
            <a:endParaRPr lang="en-US" dirty="0"/>
          </a:p>
        </p:txBody>
      </p:sp>
    </p:spTree>
    <p:extLst>
      <p:ext uri="{BB962C8B-B14F-4D97-AF65-F5344CB8AC3E}">
        <p14:creationId xmlns:p14="http://schemas.microsoft.com/office/powerpoint/2010/main" val="3783255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01886" y="2348400"/>
            <a:ext cx="9088041" cy="1620430"/>
          </a:xfrm>
        </p:spPr>
        <p:txBody>
          <a:bodyPr/>
          <a:lstStyle/>
          <a:p>
            <a:r>
              <a:rPr lang="en-US" smtClean="0"/>
              <a:t>Click to edit Master title style</a:t>
            </a:r>
            <a:endParaRPr lang="en-US"/>
          </a:p>
        </p:txBody>
      </p:sp>
      <p:sp>
        <p:nvSpPr>
          <p:cNvPr id="3" name="Subtitle 2"/>
          <p:cNvSpPr>
            <a:spLocks noGrp="1"/>
          </p:cNvSpPr>
          <p:nvPr>
            <p:ph type="subTitle" idx="1"/>
          </p:nvPr>
        </p:nvSpPr>
        <p:spPr>
          <a:xfrm>
            <a:off x="1603772" y="4283816"/>
            <a:ext cx="7484269" cy="1931917"/>
          </a:xfrm>
        </p:spPr>
        <p:txBody>
          <a:bodyPr/>
          <a:lstStyle>
            <a:lvl1pPr marL="0" indent="0" algn="ctr">
              <a:buNone/>
              <a:defRPr>
                <a:solidFill>
                  <a:schemeClr val="tx1">
                    <a:tint val="75000"/>
                  </a:schemeClr>
                </a:solidFill>
              </a:defRPr>
            </a:lvl1pPr>
            <a:lvl2pPr marL="503972" indent="0" algn="ctr">
              <a:buNone/>
              <a:defRPr>
                <a:solidFill>
                  <a:schemeClr val="tx1">
                    <a:tint val="75000"/>
                  </a:schemeClr>
                </a:solidFill>
              </a:defRPr>
            </a:lvl2pPr>
            <a:lvl3pPr marL="1007943" indent="0" algn="ctr">
              <a:buNone/>
              <a:defRPr>
                <a:solidFill>
                  <a:schemeClr val="tx1">
                    <a:tint val="75000"/>
                  </a:schemeClr>
                </a:solidFill>
              </a:defRPr>
            </a:lvl3pPr>
            <a:lvl4pPr marL="1511915" indent="0" algn="ctr">
              <a:buNone/>
              <a:defRPr>
                <a:solidFill>
                  <a:schemeClr val="tx1">
                    <a:tint val="75000"/>
                  </a:schemeClr>
                </a:solidFill>
              </a:defRPr>
            </a:lvl4pPr>
            <a:lvl5pPr marL="2015886" indent="0" algn="ctr">
              <a:buNone/>
              <a:defRPr>
                <a:solidFill>
                  <a:schemeClr val="tx1">
                    <a:tint val="75000"/>
                  </a:schemeClr>
                </a:solidFill>
              </a:defRPr>
            </a:lvl5pPr>
            <a:lvl6pPr marL="2519858" indent="0" algn="ctr">
              <a:buNone/>
              <a:defRPr>
                <a:solidFill>
                  <a:schemeClr val="tx1">
                    <a:tint val="75000"/>
                  </a:schemeClr>
                </a:solidFill>
              </a:defRPr>
            </a:lvl6pPr>
            <a:lvl7pPr marL="3023829" indent="0" algn="ctr">
              <a:buNone/>
              <a:defRPr>
                <a:solidFill>
                  <a:schemeClr val="tx1">
                    <a:tint val="75000"/>
                  </a:schemeClr>
                </a:solidFill>
              </a:defRPr>
            </a:lvl7pPr>
            <a:lvl8pPr marL="3527801" indent="0" algn="ctr">
              <a:buNone/>
              <a:defRPr>
                <a:solidFill>
                  <a:schemeClr val="tx1">
                    <a:tint val="75000"/>
                  </a:schemeClr>
                </a:solidFill>
              </a:defRPr>
            </a:lvl8pPr>
            <a:lvl9pPr marL="403177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978644-6AAA-8D43-97E2-41B64FBAE980}" type="datetimeFigureOut">
              <a:rPr lang="en-US" smtClean="0">
                <a:solidFill>
                  <a:prstClr val="black">
                    <a:tint val="75000"/>
                  </a:prstClr>
                </a:solidFill>
              </a:rPr>
              <a:pPr/>
              <a:t>10/11/15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02CEDFB-B2DC-C94F-BFF3-821B3E7822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53838753"/>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978644-6AAA-8D43-97E2-41B64FBAE980}" type="datetimeFigureOut">
              <a:rPr lang="en-US" smtClean="0">
                <a:solidFill>
                  <a:prstClr val="black">
                    <a:tint val="75000"/>
                  </a:prstClr>
                </a:solidFill>
              </a:rPr>
              <a:pPr/>
              <a:t>10/11/15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02CEDFB-B2DC-C94F-BFF3-821B3E7822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68088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51564" y="302738"/>
            <a:ext cx="2405658" cy="645022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4591" y="302738"/>
            <a:ext cx="7038777" cy="645022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978644-6AAA-8D43-97E2-41B64FBAE980}" type="datetimeFigureOut">
              <a:rPr lang="en-US" smtClean="0">
                <a:solidFill>
                  <a:prstClr val="black">
                    <a:tint val="75000"/>
                  </a:prstClr>
                </a:solidFill>
              </a:rPr>
              <a:pPr/>
              <a:t>10/11/15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02CEDFB-B2DC-C94F-BFF3-821B3E7822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295772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01886" y="2348400"/>
            <a:ext cx="9088041" cy="1620430"/>
          </a:xfrm>
        </p:spPr>
        <p:txBody>
          <a:bodyPr/>
          <a:lstStyle/>
          <a:p>
            <a:r>
              <a:rPr lang="en-US" smtClean="0"/>
              <a:t>Click to edit Master title style</a:t>
            </a:r>
            <a:endParaRPr lang="en-US"/>
          </a:p>
        </p:txBody>
      </p:sp>
      <p:sp>
        <p:nvSpPr>
          <p:cNvPr id="3" name="Subtitle 2"/>
          <p:cNvSpPr>
            <a:spLocks noGrp="1"/>
          </p:cNvSpPr>
          <p:nvPr>
            <p:ph type="subTitle" idx="1"/>
          </p:nvPr>
        </p:nvSpPr>
        <p:spPr>
          <a:xfrm>
            <a:off x="1603772" y="4283816"/>
            <a:ext cx="7484269" cy="1931917"/>
          </a:xfrm>
        </p:spPr>
        <p:txBody>
          <a:bodyPr/>
          <a:lstStyle>
            <a:lvl1pPr marL="0" indent="0" algn="ctr">
              <a:buNone/>
              <a:defRPr>
                <a:solidFill>
                  <a:schemeClr val="tx1">
                    <a:tint val="75000"/>
                  </a:schemeClr>
                </a:solidFill>
              </a:defRPr>
            </a:lvl1pPr>
            <a:lvl2pPr marL="503972" indent="0" algn="ctr">
              <a:buNone/>
              <a:defRPr>
                <a:solidFill>
                  <a:schemeClr val="tx1">
                    <a:tint val="75000"/>
                  </a:schemeClr>
                </a:solidFill>
              </a:defRPr>
            </a:lvl2pPr>
            <a:lvl3pPr marL="1007943" indent="0" algn="ctr">
              <a:buNone/>
              <a:defRPr>
                <a:solidFill>
                  <a:schemeClr val="tx1">
                    <a:tint val="75000"/>
                  </a:schemeClr>
                </a:solidFill>
              </a:defRPr>
            </a:lvl3pPr>
            <a:lvl4pPr marL="1511915" indent="0" algn="ctr">
              <a:buNone/>
              <a:defRPr>
                <a:solidFill>
                  <a:schemeClr val="tx1">
                    <a:tint val="75000"/>
                  </a:schemeClr>
                </a:solidFill>
              </a:defRPr>
            </a:lvl4pPr>
            <a:lvl5pPr marL="2015886" indent="0" algn="ctr">
              <a:buNone/>
              <a:defRPr>
                <a:solidFill>
                  <a:schemeClr val="tx1">
                    <a:tint val="75000"/>
                  </a:schemeClr>
                </a:solidFill>
              </a:defRPr>
            </a:lvl5pPr>
            <a:lvl6pPr marL="2519858" indent="0" algn="ctr">
              <a:buNone/>
              <a:defRPr>
                <a:solidFill>
                  <a:schemeClr val="tx1">
                    <a:tint val="75000"/>
                  </a:schemeClr>
                </a:solidFill>
              </a:defRPr>
            </a:lvl6pPr>
            <a:lvl7pPr marL="3023829" indent="0" algn="ctr">
              <a:buNone/>
              <a:defRPr>
                <a:solidFill>
                  <a:schemeClr val="tx1">
                    <a:tint val="75000"/>
                  </a:schemeClr>
                </a:solidFill>
              </a:defRPr>
            </a:lvl7pPr>
            <a:lvl8pPr marL="3527801" indent="0" algn="ctr">
              <a:buNone/>
              <a:defRPr>
                <a:solidFill>
                  <a:schemeClr val="tx1">
                    <a:tint val="75000"/>
                  </a:schemeClr>
                </a:solidFill>
              </a:defRPr>
            </a:lvl8pPr>
            <a:lvl9pPr marL="403177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978644-6AAA-8D43-97E2-41B64FBAE980}" type="datetimeFigureOut">
              <a:rPr lang="en-US" smtClean="0">
                <a:solidFill>
                  <a:prstClr val="black">
                    <a:tint val="75000"/>
                  </a:prstClr>
                </a:solidFill>
              </a:rPr>
              <a:pPr/>
              <a:t>10/11/15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02CEDFB-B2DC-C94F-BFF3-821B3E7822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57688422"/>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978644-6AAA-8D43-97E2-41B64FBAE980}" type="datetimeFigureOut">
              <a:rPr lang="en-US" smtClean="0">
                <a:solidFill>
                  <a:prstClr val="black">
                    <a:tint val="75000"/>
                  </a:prstClr>
                </a:solidFill>
              </a:rPr>
              <a:pPr/>
              <a:t>10/11/15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02CEDFB-B2DC-C94F-BFF3-821B3E7822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81147542"/>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580" y="4857792"/>
            <a:ext cx="9088041" cy="1501435"/>
          </a:xfrm>
        </p:spPr>
        <p:txBody>
          <a:bodyPr anchor="t"/>
          <a:lstStyle>
            <a:lvl1pPr algn="l">
              <a:defRPr sz="4409" b="1" cap="all"/>
            </a:lvl1pPr>
          </a:lstStyle>
          <a:p>
            <a:r>
              <a:rPr lang="en-US" smtClean="0"/>
              <a:t>Click to edit Master title style</a:t>
            </a:r>
            <a:endParaRPr lang="en-US"/>
          </a:p>
        </p:txBody>
      </p:sp>
      <p:sp>
        <p:nvSpPr>
          <p:cNvPr id="3" name="Text Placeholder 2"/>
          <p:cNvSpPr>
            <a:spLocks noGrp="1"/>
          </p:cNvSpPr>
          <p:nvPr>
            <p:ph type="body" idx="1"/>
          </p:nvPr>
        </p:nvSpPr>
        <p:spPr>
          <a:xfrm>
            <a:off x="844580" y="3204114"/>
            <a:ext cx="9088041" cy="1653678"/>
          </a:xfrm>
        </p:spPr>
        <p:txBody>
          <a:bodyPr anchor="b"/>
          <a:lstStyle>
            <a:lvl1pPr marL="0" indent="0">
              <a:buNone/>
              <a:defRPr sz="2205">
                <a:solidFill>
                  <a:schemeClr val="tx1">
                    <a:tint val="75000"/>
                  </a:schemeClr>
                </a:solidFill>
              </a:defRPr>
            </a:lvl1pPr>
            <a:lvl2pPr marL="503972" indent="0">
              <a:buNone/>
              <a:defRPr sz="1984">
                <a:solidFill>
                  <a:schemeClr val="tx1">
                    <a:tint val="75000"/>
                  </a:schemeClr>
                </a:solidFill>
              </a:defRPr>
            </a:lvl2pPr>
            <a:lvl3pPr marL="1007943" indent="0">
              <a:buNone/>
              <a:defRPr sz="1764">
                <a:solidFill>
                  <a:schemeClr val="tx1">
                    <a:tint val="75000"/>
                  </a:schemeClr>
                </a:solidFill>
              </a:defRPr>
            </a:lvl3pPr>
            <a:lvl4pPr marL="1511915" indent="0">
              <a:buNone/>
              <a:defRPr sz="1543">
                <a:solidFill>
                  <a:schemeClr val="tx1">
                    <a:tint val="75000"/>
                  </a:schemeClr>
                </a:solidFill>
              </a:defRPr>
            </a:lvl4pPr>
            <a:lvl5pPr marL="2015886" indent="0">
              <a:buNone/>
              <a:defRPr sz="1543">
                <a:solidFill>
                  <a:schemeClr val="tx1">
                    <a:tint val="75000"/>
                  </a:schemeClr>
                </a:solidFill>
              </a:defRPr>
            </a:lvl5pPr>
            <a:lvl6pPr marL="2519858" indent="0">
              <a:buNone/>
              <a:defRPr sz="1543">
                <a:solidFill>
                  <a:schemeClr val="tx1">
                    <a:tint val="75000"/>
                  </a:schemeClr>
                </a:solidFill>
              </a:defRPr>
            </a:lvl6pPr>
            <a:lvl7pPr marL="3023829" indent="0">
              <a:buNone/>
              <a:defRPr sz="1543">
                <a:solidFill>
                  <a:schemeClr val="tx1">
                    <a:tint val="75000"/>
                  </a:schemeClr>
                </a:solidFill>
              </a:defRPr>
            </a:lvl7pPr>
            <a:lvl8pPr marL="3527801" indent="0">
              <a:buNone/>
              <a:defRPr sz="1543">
                <a:solidFill>
                  <a:schemeClr val="tx1">
                    <a:tint val="75000"/>
                  </a:schemeClr>
                </a:solidFill>
              </a:defRPr>
            </a:lvl8pPr>
            <a:lvl9pPr marL="4031772" indent="0">
              <a:buNone/>
              <a:defRPr sz="154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978644-6AAA-8D43-97E2-41B64FBAE980}" type="datetimeFigureOut">
              <a:rPr lang="en-US" smtClean="0">
                <a:solidFill>
                  <a:prstClr val="black">
                    <a:tint val="75000"/>
                  </a:prstClr>
                </a:solidFill>
              </a:rPr>
              <a:pPr/>
              <a:t>10/11/15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02CEDFB-B2DC-C94F-BFF3-821B3E7822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93081114"/>
      </p:ext>
    </p:extLst>
  </p:cSld>
  <p:clrMapOvr>
    <a:masterClrMapping/>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4591" y="1763925"/>
            <a:ext cx="4722217" cy="4989036"/>
          </a:xfrm>
        </p:spPr>
        <p:txBody>
          <a:bodyPr/>
          <a:lstStyle>
            <a:lvl1pPr>
              <a:defRPr sz="3086"/>
            </a:lvl1pPr>
            <a:lvl2pPr>
              <a:defRPr sz="2646"/>
            </a:lvl2pPr>
            <a:lvl3pPr>
              <a:defRPr sz="2205"/>
            </a:lvl3pPr>
            <a:lvl4pPr>
              <a:defRPr sz="1984"/>
            </a:lvl4pPr>
            <a:lvl5pPr>
              <a:defRPr sz="1984"/>
            </a:lvl5pPr>
            <a:lvl6pPr>
              <a:defRPr sz="1984"/>
            </a:lvl6pPr>
            <a:lvl7pPr>
              <a:defRPr sz="1984"/>
            </a:lvl7pPr>
            <a:lvl8pPr>
              <a:defRPr sz="1984"/>
            </a:lvl8pPr>
            <a:lvl9pPr>
              <a:defRPr sz="1984"/>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35005" y="1763925"/>
            <a:ext cx="4722217" cy="4989036"/>
          </a:xfrm>
        </p:spPr>
        <p:txBody>
          <a:bodyPr/>
          <a:lstStyle>
            <a:lvl1pPr>
              <a:defRPr sz="3086"/>
            </a:lvl1pPr>
            <a:lvl2pPr>
              <a:defRPr sz="2646"/>
            </a:lvl2pPr>
            <a:lvl3pPr>
              <a:defRPr sz="2205"/>
            </a:lvl3pPr>
            <a:lvl4pPr>
              <a:defRPr sz="1984"/>
            </a:lvl4pPr>
            <a:lvl5pPr>
              <a:defRPr sz="1984"/>
            </a:lvl5pPr>
            <a:lvl6pPr>
              <a:defRPr sz="1984"/>
            </a:lvl6pPr>
            <a:lvl7pPr>
              <a:defRPr sz="1984"/>
            </a:lvl7pPr>
            <a:lvl8pPr>
              <a:defRPr sz="1984"/>
            </a:lvl8pPr>
            <a:lvl9pPr>
              <a:defRPr sz="1984"/>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978644-6AAA-8D43-97E2-41B64FBAE980}" type="datetimeFigureOut">
              <a:rPr lang="en-US" smtClean="0">
                <a:solidFill>
                  <a:prstClr val="black">
                    <a:tint val="75000"/>
                  </a:prstClr>
                </a:solidFill>
              </a:rPr>
              <a:pPr/>
              <a:t>10/11/15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02CEDFB-B2DC-C94F-BFF3-821B3E7822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429113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34591" y="1692178"/>
            <a:ext cx="4724074" cy="705219"/>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n-US" smtClean="0"/>
              <a:t>Click to edit Master text styles</a:t>
            </a:r>
          </a:p>
        </p:txBody>
      </p:sp>
      <p:sp>
        <p:nvSpPr>
          <p:cNvPr id="4" name="Content Placeholder 3"/>
          <p:cNvSpPr>
            <a:spLocks noGrp="1"/>
          </p:cNvSpPr>
          <p:nvPr>
            <p:ph sz="half" idx="2"/>
          </p:nvPr>
        </p:nvSpPr>
        <p:spPr>
          <a:xfrm>
            <a:off x="534591" y="2397397"/>
            <a:ext cx="4724074" cy="4355563"/>
          </a:xfrm>
        </p:spPr>
        <p:txBody>
          <a:bodyPr/>
          <a:lstStyle>
            <a:lvl1pPr>
              <a:defRPr sz="2646"/>
            </a:lvl1pPr>
            <a:lvl2pPr>
              <a:defRPr sz="2205"/>
            </a:lvl2pPr>
            <a:lvl3pPr>
              <a:defRPr sz="1984"/>
            </a:lvl3pPr>
            <a:lvl4pPr>
              <a:defRPr sz="1764"/>
            </a:lvl4pPr>
            <a:lvl5pPr>
              <a:defRPr sz="1764"/>
            </a:lvl5pPr>
            <a:lvl6pPr>
              <a:defRPr sz="1764"/>
            </a:lvl6pPr>
            <a:lvl7pPr>
              <a:defRPr sz="1764"/>
            </a:lvl7pPr>
            <a:lvl8pPr>
              <a:defRPr sz="1764"/>
            </a:lvl8pPr>
            <a:lvl9pPr>
              <a:defRPr sz="1764"/>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431293" y="1692178"/>
            <a:ext cx="4725930" cy="705219"/>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n-US" smtClean="0"/>
              <a:t>Click to edit Master text styles</a:t>
            </a:r>
          </a:p>
        </p:txBody>
      </p:sp>
      <p:sp>
        <p:nvSpPr>
          <p:cNvPr id="6" name="Content Placeholder 5"/>
          <p:cNvSpPr>
            <a:spLocks noGrp="1"/>
          </p:cNvSpPr>
          <p:nvPr>
            <p:ph sz="quarter" idx="4"/>
          </p:nvPr>
        </p:nvSpPr>
        <p:spPr>
          <a:xfrm>
            <a:off x="5431293" y="2397397"/>
            <a:ext cx="4725930" cy="4355563"/>
          </a:xfrm>
        </p:spPr>
        <p:txBody>
          <a:bodyPr/>
          <a:lstStyle>
            <a:lvl1pPr>
              <a:defRPr sz="2646"/>
            </a:lvl1pPr>
            <a:lvl2pPr>
              <a:defRPr sz="2205"/>
            </a:lvl2pPr>
            <a:lvl3pPr>
              <a:defRPr sz="1984"/>
            </a:lvl3pPr>
            <a:lvl4pPr>
              <a:defRPr sz="1764"/>
            </a:lvl4pPr>
            <a:lvl5pPr>
              <a:defRPr sz="1764"/>
            </a:lvl5pPr>
            <a:lvl6pPr>
              <a:defRPr sz="1764"/>
            </a:lvl6pPr>
            <a:lvl7pPr>
              <a:defRPr sz="1764"/>
            </a:lvl7pPr>
            <a:lvl8pPr>
              <a:defRPr sz="1764"/>
            </a:lvl8pPr>
            <a:lvl9pPr>
              <a:defRPr sz="1764"/>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978644-6AAA-8D43-97E2-41B64FBAE980}" type="datetimeFigureOut">
              <a:rPr lang="en-US" smtClean="0">
                <a:solidFill>
                  <a:prstClr val="black">
                    <a:tint val="75000"/>
                  </a:prstClr>
                </a:solidFill>
              </a:rPr>
              <a:pPr/>
              <a:t>10/11/15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02CEDFB-B2DC-C94F-BFF3-821B3E7822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211767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978644-6AAA-8D43-97E2-41B64FBAE980}" type="datetimeFigureOut">
              <a:rPr lang="en-US" smtClean="0">
                <a:solidFill>
                  <a:prstClr val="black">
                    <a:tint val="75000"/>
                  </a:prstClr>
                </a:solidFill>
              </a:rPr>
              <a:pPr/>
              <a:t>10/11/15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02CEDFB-B2DC-C94F-BFF3-821B3E7822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375771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978644-6AAA-8D43-97E2-41B64FBAE980}" type="datetimeFigureOut">
              <a:rPr lang="en-US" smtClean="0">
                <a:solidFill>
                  <a:prstClr val="black">
                    <a:tint val="75000"/>
                  </a:prstClr>
                </a:solidFill>
              </a:rPr>
              <a:pPr/>
              <a:t>10/11/15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02CEDFB-B2DC-C94F-BFF3-821B3E7822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397925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4591" y="300987"/>
            <a:ext cx="3517533" cy="1280945"/>
          </a:xfrm>
        </p:spPr>
        <p:txBody>
          <a:bodyPr anchor="b"/>
          <a:lstStyle>
            <a:lvl1pPr algn="l">
              <a:defRPr sz="2205" b="1"/>
            </a:lvl1pPr>
          </a:lstStyle>
          <a:p>
            <a:r>
              <a:rPr lang="en-US" smtClean="0"/>
              <a:t>Click to edit Master title style</a:t>
            </a:r>
            <a:endParaRPr lang="en-US"/>
          </a:p>
        </p:txBody>
      </p:sp>
      <p:sp>
        <p:nvSpPr>
          <p:cNvPr id="3" name="Content Placeholder 2"/>
          <p:cNvSpPr>
            <a:spLocks noGrp="1"/>
          </p:cNvSpPr>
          <p:nvPr>
            <p:ph idx="1"/>
          </p:nvPr>
        </p:nvSpPr>
        <p:spPr>
          <a:xfrm>
            <a:off x="4180202" y="300988"/>
            <a:ext cx="5977020" cy="6451973"/>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34591" y="1581933"/>
            <a:ext cx="3517533" cy="5171028"/>
          </a:xfrm>
        </p:spPr>
        <p:txBody>
          <a:bodyPr/>
          <a:lstStyle>
            <a:lvl1pPr marL="0" indent="0">
              <a:buNone/>
              <a:defRPr sz="1543"/>
            </a:lvl1pPr>
            <a:lvl2pPr marL="503972" indent="0">
              <a:buNone/>
              <a:defRPr sz="1323"/>
            </a:lvl2pPr>
            <a:lvl3pPr marL="1007943" indent="0">
              <a:buNone/>
              <a:defRPr sz="1102"/>
            </a:lvl3pPr>
            <a:lvl4pPr marL="1511915" indent="0">
              <a:buNone/>
              <a:defRPr sz="992"/>
            </a:lvl4pPr>
            <a:lvl5pPr marL="2015886" indent="0">
              <a:buNone/>
              <a:defRPr sz="992"/>
            </a:lvl5pPr>
            <a:lvl6pPr marL="2519858" indent="0">
              <a:buNone/>
              <a:defRPr sz="992"/>
            </a:lvl6pPr>
            <a:lvl7pPr marL="3023829" indent="0">
              <a:buNone/>
              <a:defRPr sz="992"/>
            </a:lvl7pPr>
            <a:lvl8pPr marL="3527801" indent="0">
              <a:buNone/>
              <a:defRPr sz="992"/>
            </a:lvl8pPr>
            <a:lvl9pPr marL="4031772" indent="0">
              <a:buNone/>
              <a:defRPr sz="992"/>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978644-6AAA-8D43-97E2-41B64FBAE980}" type="datetimeFigureOut">
              <a:rPr lang="en-US" smtClean="0">
                <a:solidFill>
                  <a:prstClr val="black">
                    <a:tint val="75000"/>
                  </a:prstClr>
                </a:solidFill>
              </a:rPr>
              <a:pPr/>
              <a:t>10/11/15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02CEDFB-B2DC-C94F-BFF3-821B3E7822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31586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978644-6AAA-8D43-97E2-41B64FBAE980}" type="datetimeFigureOut">
              <a:rPr lang="en-US" smtClean="0">
                <a:solidFill>
                  <a:prstClr val="black">
                    <a:tint val="75000"/>
                  </a:prstClr>
                </a:solidFill>
              </a:rPr>
              <a:pPr/>
              <a:t>10/11/15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02CEDFB-B2DC-C94F-BFF3-821B3E7822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50726484"/>
      </p:ext>
    </p:extLst>
  </p:cSld>
  <p:clrMapOvr>
    <a:masterClrMapping/>
  </p:clrMapOvr>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95670" y="5291772"/>
            <a:ext cx="6415088" cy="624724"/>
          </a:xfrm>
        </p:spPr>
        <p:txBody>
          <a:bodyPr anchor="b"/>
          <a:lstStyle>
            <a:lvl1pPr algn="l">
              <a:defRPr sz="2205" b="1"/>
            </a:lvl1pPr>
          </a:lstStyle>
          <a:p>
            <a:r>
              <a:rPr lang="en-US" smtClean="0"/>
              <a:t>Click to edit Master title style</a:t>
            </a:r>
            <a:endParaRPr lang="en-US"/>
          </a:p>
        </p:txBody>
      </p:sp>
      <p:sp>
        <p:nvSpPr>
          <p:cNvPr id="3" name="Picture Placeholder 2"/>
          <p:cNvSpPr>
            <a:spLocks noGrp="1"/>
          </p:cNvSpPr>
          <p:nvPr>
            <p:ph type="pic" idx="1"/>
          </p:nvPr>
        </p:nvSpPr>
        <p:spPr>
          <a:xfrm>
            <a:off x="2095670" y="675471"/>
            <a:ext cx="6415088" cy="4535805"/>
          </a:xfrm>
        </p:spPr>
        <p:txBody>
          <a:bodyPr/>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endParaRPr lang="en-US" dirty="0"/>
          </a:p>
        </p:txBody>
      </p:sp>
      <p:sp>
        <p:nvSpPr>
          <p:cNvPr id="4" name="Text Placeholder 3"/>
          <p:cNvSpPr>
            <a:spLocks noGrp="1"/>
          </p:cNvSpPr>
          <p:nvPr>
            <p:ph type="body" sz="half" idx="2"/>
          </p:nvPr>
        </p:nvSpPr>
        <p:spPr>
          <a:xfrm>
            <a:off x="2095670" y="5916496"/>
            <a:ext cx="6415088" cy="887211"/>
          </a:xfrm>
        </p:spPr>
        <p:txBody>
          <a:bodyPr/>
          <a:lstStyle>
            <a:lvl1pPr marL="0" indent="0">
              <a:buNone/>
              <a:defRPr sz="1543"/>
            </a:lvl1pPr>
            <a:lvl2pPr marL="503972" indent="0">
              <a:buNone/>
              <a:defRPr sz="1323"/>
            </a:lvl2pPr>
            <a:lvl3pPr marL="1007943" indent="0">
              <a:buNone/>
              <a:defRPr sz="1102"/>
            </a:lvl3pPr>
            <a:lvl4pPr marL="1511915" indent="0">
              <a:buNone/>
              <a:defRPr sz="992"/>
            </a:lvl4pPr>
            <a:lvl5pPr marL="2015886" indent="0">
              <a:buNone/>
              <a:defRPr sz="992"/>
            </a:lvl5pPr>
            <a:lvl6pPr marL="2519858" indent="0">
              <a:buNone/>
              <a:defRPr sz="992"/>
            </a:lvl6pPr>
            <a:lvl7pPr marL="3023829" indent="0">
              <a:buNone/>
              <a:defRPr sz="992"/>
            </a:lvl7pPr>
            <a:lvl8pPr marL="3527801" indent="0">
              <a:buNone/>
              <a:defRPr sz="992"/>
            </a:lvl8pPr>
            <a:lvl9pPr marL="4031772" indent="0">
              <a:buNone/>
              <a:defRPr sz="992"/>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978644-6AAA-8D43-97E2-41B64FBAE980}" type="datetimeFigureOut">
              <a:rPr lang="en-US" smtClean="0">
                <a:solidFill>
                  <a:prstClr val="black">
                    <a:tint val="75000"/>
                  </a:prstClr>
                </a:solidFill>
              </a:rPr>
              <a:pPr/>
              <a:t>10/11/15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02CEDFB-B2DC-C94F-BFF3-821B3E7822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79006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978644-6AAA-8D43-97E2-41B64FBAE980}" type="datetimeFigureOut">
              <a:rPr lang="en-US" smtClean="0">
                <a:solidFill>
                  <a:prstClr val="black">
                    <a:tint val="75000"/>
                  </a:prstClr>
                </a:solidFill>
              </a:rPr>
              <a:pPr/>
              <a:t>10/11/15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02CEDFB-B2DC-C94F-BFF3-821B3E7822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26620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51564" y="302738"/>
            <a:ext cx="2405658" cy="645022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4591" y="302738"/>
            <a:ext cx="7038777" cy="645022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978644-6AAA-8D43-97E2-41B64FBAE980}" type="datetimeFigureOut">
              <a:rPr lang="en-US" smtClean="0">
                <a:solidFill>
                  <a:prstClr val="black">
                    <a:tint val="75000"/>
                  </a:prstClr>
                </a:solidFill>
              </a:rPr>
              <a:pPr/>
              <a:t>10/11/15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02CEDFB-B2DC-C94F-BFF3-821B3E7822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296872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580" y="4857792"/>
            <a:ext cx="9088041" cy="1501435"/>
          </a:xfrm>
        </p:spPr>
        <p:txBody>
          <a:bodyPr anchor="t"/>
          <a:lstStyle>
            <a:lvl1pPr algn="l">
              <a:defRPr sz="4409" b="1" cap="all"/>
            </a:lvl1pPr>
          </a:lstStyle>
          <a:p>
            <a:r>
              <a:rPr lang="en-US" smtClean="0"/>
              <a:t>Click to edit Master title style</a:t>
            </a:r>
            <a:endParaRPr lang="en-US"/>
          </a:p>
        </p:txBody>
      </p:sp>
      <p:sp>
        <p:nvSpPr>
          <p:cNvPr id="3" name="Text Placeholder 2"/>
          <p:cNvSpPr>
            <a:spLocks noGrp="1"/>
          </p:cNvSpPr>
          <p:nvPr>
            <p:ph type="body" idx="1"/>
          </p:nvPr>
        </p:nvSpPr>
        <p:spPr>
          <a:xfrm>
            <a:off x="844580" y="3204114"/>
            <a:ext cx="9088041" cy="1653678"/>
          </a:xfrm>
        </p:spPr>
        <p:txBody>
          <a:bodyPr anchor="b"/>
          <a:lstStyle>
            <a:lvl1pPr marL="0" indent="0">
              <a:buNone/>
              <a:defRPr sz="2205">
                <a:solidFill>
                  <a:schemeClr val="tx1">
                    <a:tint val="75000"/>
                  </a:schemeClr>
                </a:solidFill>
              </a:defRPr>
            </a:lvl1pPr>
            <a:lvl2pPr marL="503972" indent="0">
              <a:buNone/>
              <a:defRPr sz="1984">
                <a:solidFill>
                  <a:schemeClr val="tx1">
                    <a:tint val="75000"/>
                  </a:schemeClr>
                </a:solidFill>
              </a:defRPr>
            </a:lvl2pPr>
            <a:lvl3pPr marL="1007943" indent="0">
              <a:buNone/>
              <a:defRPr sz="1764">
                <a:solidFill>
                  <a:schemeClr val="tx1">
                    <a:tint val="75000"/>
                  </a:schemeClr>
                </a:solidFill>
              </a:defRPr>
            </a:lvl3pPr>
            <a:lvl4pPr marL="1511915" indent="0">
              <a:buNone/>
              <a:defRPr sz="1543">
                <a:solidFill>
                  <a:schemeClr val="tx1">
                    <a:tint val="75000"/>
                  </a:schemeClr>
                </a:solidFill>
              </a:defRPr>
            </a:lvl4pPr>
            <a:lvl5pPr marL="2015886" indent="0">
              <a:buNone/>
              <a:defRPr sz="1543">
                <a:solidFill>
                  <a:schemeClr val="tx1">
                    <a:tint val="75000"/>
                  </a:schemeClr>
                </a:solidFill>
              </a:defRPr>
            </a:lvl5pPr>
            <a:lvl6pPr marL="2519858" indent="0">
              <a:buNone/>
              <a:defRPr sz="1543">
                <a:solidFill>
                  <a:schemeClr val="tx1">
                    <a:tint val="75000"/>
                  </a:schemeClr>
                </a:solidFill>
              </a:defRPr>
            </a:lvl6pPr>
            <a:lvl7pPr marL="3023829" indent="0">
              <a:buNone/>
              <a:defRPr sz="1543">
                <a:solidFill>
                  <a:schemeClr val="tx1">
                    <a:tint val="75000"/>
                  </a:schemeClr>
                </a:solidFill>
              </a:defRPr>
            </a:lvl7pPr>
            <a:lvl8pPr marL="3527801" indent="0">
              <a:buNone/>
              <a:defRPr sz="1543">
                <a:solidFill>
                  <a:schemeClr val="tx1">
                    <a:tint val="75000"/>
                  </a:schemeClr>
                </a:solidFill>
              </a:defRPr>
            </a:lvl8pPr>
            <a:lvl9pPr marL="4031772" indent="0">
              <a:buNone/>
              <a:defRPr sz="154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978644-6AAA-8D43-97E2-41B64FBAE980}" type="datetimeFigureOut">
              <a:rPr lang="en-US" smtClean="0">
                <a:solidFill>
                  <a:prstClr val="black">
                    <a:tint val="75000"/>
                  </a:prstClr>
                </a:solidFill>
              </a:rPr>
              <a:pPr/>
              <a:t>10/11/15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02CEDFB-B2DC-C94F-BFF3-821B3E7822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50573503"/>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4591" y="1763925"/>
            <a:ext cx="4722217" cy="4989036"/>
          </a:xfrm>
        </p:spPr>
        <p:txBody>
          <a:bodyPr/>
          <a:lstStyle>
            <a:lvl1pPr>
              <a:defRPr sz="3086"/>
            </a:lvl1pPr>
            <a:lvl2pPr>
              <a:defRPr sz="2646"/>
            </a:lvl2pPr>
            <a:lvl3pPr>
              <a:defRPr sz="2205"/>
            </a:lvl3pPr>
            <a:lvl4pPr>
              <a:defRPr sz="1984"/>
            </a:lvl4pPr>
            <a:lvl5pPr>
              <a:defRPr sz="1984"/>
            </a:lvl5pPr>
            <a:lvl6pPr>
              <a:defRPr sz="1984"/>
            </a:lvl6pPr>
            <a:lvl7pPr>
              <a:defRPr sz="1984"/>
            </a:lvl7pPr>
            <a:lvl8pPr>
              <a:defRPr sz="1984"/>
            </a:lvl8pPr>
            <a:lvl9pPr>
              <a:defRPr sz="1984"/>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35005" y="1763925"/>
            <a:ext cx="4722217" cy="4989036"/>
          </a:xfrm>
        </p:spPr>
        <p:txBody>
          <a:bodyPr/>
          <a:lstStyle>
            <a:lvl1pPr>
              <a:defRPr sz="3086"/>
            </a:lvl1pPr>
            <a:lvl2pPr>
              <a:defRPr sz="2646"/>
            </a:lvl2pPr>
            <a:lvl3pPr>
              <a:defRPr sz="2205"/>
            </a:lvl3pPr>
            <a:lvl4pPr>
              <a:defRPr sz="1984"/>
            </a:lvl4pPr>
            <a:lvl5pPr>
              <a:defRPr sz="1984"/>
            </a:lvl5pPr>
            <a:lvl6pPr>
              <a:defRPr sz="1984"/>
            </a:lvl6pPr>
            <a:lvl7pPr>
              <a:defRPr sz="1984"/>
            </a:lvl7pPr>
            <a:lvl8pPr>
              <a:defRPr sz="1984"/>
            </a:lvl8pPr>
            <a:lvl9pPr>
              <a:defRPr sz="1984"/>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978644-6AAA-8D43-97E2-41B64FBAE980}" type="datetimeFigureOut">
              <a:rPr lang="en-US" smtClean="0">
                <a:solidFill>
                  <a:prstClr val="black">
                    <a:tint val="75000"/>
                  </a:prstClr>
                </a:solidFill>
              </a:rPr>
              <a:pPr/>
              <a:t>10/11/15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02CEDFB-B2DC-C94F-BFF3-821B3E7822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40276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34591" y="1692178"/>
            <a:ext cx="4724074" cy="705219"/>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n-US" smtClean="0"/>
              <a:t>Click to edit Master text styles</a:t>
            </a:r>
          </a:p>
        </p:txBody>
      </p:sp>
      <p:sp>
        <p:nvSpPr>
          <p:cNvPr id="4" name="Content Placeholder 3"/>
          <p:cNvSpPr>
            <a:spLocks noGrp="1"/>
          </p:cNvSpPr>
          <p:nvPr>
            <p:ph sz="half" idx="2"/>
          </p:nvPr>
        </p:nvSpPr>
        <p:spPr>
          <a:xfrm>
            <a:off x="534591" y="2397397"/>
            <a:ext cx="4724074" cy="4355563"/>
          </a:xfrm>
        </p:spPr>
        <p:txBody>
          <a:bodyPr/>
          <a:lstStyle>
            <a:lvl1pPr>
              <a:defRPr sz="2646"/>
            </a:lvl1pPr>
            <a:lvl2pPr>
              <a:defRPr sz="2205"/>
            </a:lvl2pPr>
            <a:lvl3pPr>
              <a:defRPr sz="1984"/>
            </a:lvl3pPr>
            <a:lvl4pPr>
              <a:defRPr sz="1764"/>
            </a:lvl4pPr>
            <a:lvl5pPr>
              <a:defRPr sz="1764"/>
            </a:lvl5pPr>
            <a:lvl6pPr>
              <a:defRPr sz="1764"/>
            </a:lvl6pPr>
            <a:lvl7pPr>
              <a:defRPr sz="1764"/>
            </a:lvl7pPr>
            <a:lvl8pPr>
              <a:defRPr sz="1764"/>
            </a:lvl8pPr>
            <a:lvl9pPr>
              <a:defRPr sz="1764"/>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431293" y="1692178"/>
            <a:ext cx="4725930" cy="705219"/>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n-US" smtClean="0"/>
              <a:t>Click to edit Master text styles</a:t>
            </a:r>
          </a:p>
        </p:txBody>
      </p:sp>
      <p:sp>
        <p:nvSpPr>
          <p:cNvPr id="6" name="Content Placeholder 5"/>
          <p:cNvSpPr>
            <a:spLocks noGrp="1"/>
          </p:cNvSpPr>
          <p:nvPr>
            <p:ph sz="quarter" idx="4"/>
          </p:nvPr>
        </p:nvSpPr>
        <p:spPr>
          <a:xfrm>
            <a:off x="5431293" y="2397397"/>
            <a:ext cx="4725930" cy="4355563"/>
          </a:xfrm>
        </p:spPr>
        <p:txBody>
          <a:bodyPr/>
          <a:lstStyle>
            <a:lvl1pPr>
              <a:defRPr sz="2646"/>
            </a:lvl1pPr>
            <a:lvl2pPr>
              <a:defRPr sz="2205"/>
            </a:lvl2pPr>
            <a:lvl3pPr>
              <a:defRPr sz="1984"/>
            </a:lvl3pPr>
            <a:lvl4pPr>
              <a:defRPr sz="1764"/>
            </a:lvl4pPr>
            <a:lvl5pPr>
              <a:defRPr sz="1764"/>
            </a:lvl5pPr>
            <a:lvl6pPr>
              <a:defRPr sz="1764"/>
            </a:lvl6pPr>
            <a:lvl7pPr>
              <a:defRPr sz="1764"/>
            </a:lvl7pPr>
            <a:lvl8pPr>
              <a:defRPr sz="1764"/>
            </a:lvl8pPr>
            <a:lvl9pPr>
              <a:defRPr sz="1764"/>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978644-6AAA-8D43-97E2-41B64FBAE980}" type="datetimeFigureOut">
              <a:rPr lang="en-US" smtClean="0">
                <a:solidFill>
                  <a:prstClr val="black">
                    <a:tint val="75000"/>
                  </a:prstClr>
                </a:solidFill>
              </a:rPr>
              <a:pPr/>
              <a:t>10/11/15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02CEDFB-B2DC-C94F-BFF3-821B3E7822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37849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978644-6AAA-8D43-97E2-41B64FBAE980}" type="datetimeFigureOut">
              <a:rPr lang="en-US" smtClean="0">
                <a:solidFill>
                  <a:prstClr val="black">
                    <a:tint val="75000"/>
                  </a:prstClr>
                </a:solidFill>
              </a:rPr>
              <a:pPr/>
              <a:t>10/11/15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02CEDFB-B2DC-C94F-BFF3-821B3E7822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6854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978644-6AAA-8D43-97E2-41B64FBAE980}" type="datetimeFigureOut">
              <a:rPr lang="en-US" smtClean="0">
                <a:solidFill>
                  <a:prstClr val="black">
                    <a:tint val="75000"/>
                  </a:prstClr>
                </a:solidFill>
              </a:rPr>
              <a:pPr/>
              <a:t>10/11/15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02CEDFB-B2DC-C94F-BFF3-821B3E7822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49166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4591" y="300987"/>
            <a:ext cx="3517533" cy="1280945"/>
          </a:xfrm>
        </p:spPr>
        <p:txBody>
          <a:bodyPr anchor="b"/>
          <a:lstStyle>
            <a:lvl1pPr algn="l">
              <a:defRPr sz="2205" b="1"/>
            </a:lvl1pPr>
          </a:lstStyle>
          <a:p>
            <a:r>
              <a:rPr lang="en-US" smtClean="0"/>
              <a:t>Click to edit Master title style</a:t>
            </a:r>
            <a:endParaRPr lang="en-US"/>
          </a:p>
        </p:txBody>
      </p:sp>
      <p:sp>
        <p:nvSpPr>
          <p:cNvPr id="3" name="Content Placeholder 2"/>
          <p:cNvSpPr>
            <a:spLocks noGrp="1"/>
          </p:cNvSpPr>
          <p:nvPr>
            <p:ph idx="1"/>
          </p:nvPr>
        </p:nvSpPr>
        <p:spPr>
          <a:xfrm>
            <a:off x="4180202" y="300988"/>
            <a:ext cx="5977020" cy="6451973"/>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34591" y="1581933"/>
            <a:ext cx="3517533" cy="5171028"/>
          </a:xfrm>
        </p:spPr>
        <p:txBody>
          <a:bodyPr/>
          <a:lstStyle>
            <a:lvl1pPr marL="0" indent="0">
              <a:buNone/>
              <a:defRPr sz="1543"/>
            </a:lvl1pPr>
            <a:lvl2pPr marL="503972" indent="0">
              <a:buNone/>
              <a:defRPr sz="1323"/>
            </a:lvl2pPr>
            <a:lvl3pPr marL="1007943" indent="0">
              <a:buNone/>
              <a:defRPr sz="1102"/>
            </a:lvl3pPr>
            <a:lvl4pPr marL="1511915" indent="0">
              <a:buNone/>
              <a:defRPr sz="992"/>
            </a:lvl4pPr>
            <a:lvl5pPr marL="2015886" indent="0">
              <a:buNone/>
              <a:defRPr sz="992"/>
            </a:lvl5pPr>
            <a:lvl6pPr marL="2519858" indent="0">
              <a:buNone/>
              <a:defRPr sz="992"/>
            </a:lvl6pPr>
            <a:lvl7pPr marL="3023829" indent="0">
              <a:buNone/>
              <a:defRPr sz="992"/>
            </a:lvl7pPr>
            <a:lvl8pPr marL="3527801" indent="0">
              <a:buNone/>
              <a:defRPr sz="992"/>
            </a:lvl8pPr>
            <a:lvl9pPr marL="4031772" indent="0">
              <a:buNone/>
              <a:defRPr sz="992"/>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978644-6AAA-8D43-97E2-41B64FBAE980}" type="datetimeFigureOut">
              <a:rPr lang="en-US" smtClean="0">
                <a:solidFill>
                  <a:prstClr val="black">
                    <a:tint val="75000"/>
                  </a:prstClr>
                </a:solidFill>
              </a:rPr>
              <a:pPr/>
              <a:t>10/11/15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02CEDFB-B2DC-C94F-BFF3-821B3E7822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14512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95670" y="5291772"/>
            <a:ext cx="6415088" cy="624724"/>
          </a:xfrm>
        </p:spPr>
        <p:txBody>
          <a:bodyPr anchor="b"/>
          <a:lstStyle>
            <a:lvl1pPr algn="l">
              <a:defRPr sz="2205" b="1"/>
            </a:lvl1pPr>
          </a:lstStyle>
          <a:p>
            <a:r>
              <a:rPr lang="en-US" smtClean="0"/>
              <a:t>Click to edit Master title style</a:t>
            </a:r>
            <a:endParaRPr lang="en-US"/>
          </a:p>
        </p:txBody>
      </p:sp>
      <p:sp>
        <p:nvSpPr>
          <p:cNvPr id="3" name="Picture Placeholder 2"/>
          <p:cNvSpPr>
            <a:spLocks noGrp="1"/>
          </p:cNvSpPr>
          <p:nvPr>
            <p:ph type="pic" idx="1"/>
          </p:nvPr>
        </p:nvSpPr>
        <p:spPr>
          <a:xfrm>
            <a:off x="2095670" y="675471"/>
            <a:ext cx="6415088" cy="4535805"/>
          </a:xfrm>
        </p:spPr>
        <p:txBody>
          <a:bodyPr/>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endParaRPr lang="en-US" dirty="0"/>
          </a:p>
        </p:txBody>
      </p:sp>
      <p:sp>
        <p:nvSpPr>
          <p:cNvPr id="4" name="Text Placeholder 3"/>
          <p:cNvSpPr>
            <a:spLocks noGrp="1"/>
          </p:cNvSpPr>
          <p:nvPr>
            <p:ph type="body" sz="half" idx="2"/>
          </p:nvPr>
        </p:nvSpPr>
        <p:spPr>
          <a:xfrm>
            <a:off x="2095670" y="5916496"/>
            <a:ext cx="6415088" cy="887211"/>
          </a:xfrm>
        </p:spPr>
        <p:txBody>
          <a:bodyPr/>
          <a:lstStyle>
            <a:lvl1pPr marL="0" indent="0">
              <a:buNone/>
              <a:defRPr sz="1543"/>
            </a:lvl1pPr>
            <a:lvl2pPr marL="503972" indent="0">
              <a:buNone/>
              <a:defRPr sz="1323"/>
            </a:lvl2pPr>
            <a:lvl3pPr marL="1007943" indent="0">
              <a:buNone/>
              <a:defRPr sz="1102"/>
            </a:lvl3pPr>
            <a:lvl4pPr marL="1511915" indent="0">
              <a:buNone/>
              <a:defRPr sz="992"/>
            </a:lvl4pPr>
            <a:lvl5pPr marL="2015886" indent="0">
              <a:buNone/>
              <a:defRPr sz="992"/>
            </a:lvl5pPr>
            <a:lvl6pPr marL="2519858" indent="0">
              <a:buNone/>
              <a:defRPr sz="992"/>
            </a:lvl6pPr>
            <a:lvl7pPr marL="3023829" indent="0">
              <a:buNone/>
              <a:defRPr sz="992"/>
            </a:lvl7pPr>
            <a:lvl8pPr marL="3527801" indent="0">
              <a:buNone/>
              <a:defRPr sz="992"/>
            </a:lvl8pPr>
            <a:lvl9pPr marL="4031772" indent="0">
              <a:buNone/>
              <a:defRPr sz="992"/>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978644-6AAA-8D43-97E2-41B64FBAE980}" type="datetimeFigureOut">
              <a:rPr lang="en-US" smtClean="0">
                <a:solidFill>
                  <a:prstClr val="black">
                    <a:tint val="75000"/>
                  </a:prstClr>
                </a:solidFill>
              </a:rPr>
              <a:pPr/>
              <a:t>10/11/15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02CEDFB-B2DC-C94F-BFF3-821B3E7822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0322021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jp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591" y="302737"/>
            <a:ext cx="9622632" cy="1259946"/>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534591" y="1763925"/>
            <a:ext cx="9622632" cy="49890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534591" y="7006699"/>
            <a:ext cx="2494756" cy="402483"/>
          </a:xfrm>
          <a:prstGeom prst="rect">
            <a:avLst/>
          </a:prstGeom>
        </p:spPr>
        <p:txBody>
          <a:bodyPr vert="horz" lIns="91440" tIns="45720" rIns="91440" bIns="45720" rtlCol="0" anchor="ctr"/>
          <a:lstStyle>
            <a:lvl1pPr algn="l">
              <a:defRPr sz="1323">
                <a:solidFill>
                  <a:schemeClr val="tx1">
                    <a:tint val="75000"/>
                  </a:schemeClr>
                </a:solidFill>
              </a:defRPr>
            </a:lvl1pPr>
          </a:lstStyle>
          <a:p>
            <a:pPr defTabSz="503972"/>
            <a:fld id="{1E978644-6AAA-8D43-97E2-41B64FBAE980}" type="datetimeFigureOut">
              <a:rPr lang="en-US" kern="1200" smtClean="0">
                <a:solidFill>
                  <a:prstClr val="black">
                    <a:tint val="75000"/>
                  </a:prstClr>
                </a:solidFill>
                <a:latin typeface="Calibri"/>
                <a:ea typeface="+mn-ea"/>
                <a:cs typeface="+mn-cs"/>
              </a:rPr>
              <a:pPr defTabSz="503972"/>
              <a:t>10/11/15</a:t>
            </a:fld>
            <a:endParaRPr lang="en-US" kern="1200" dirty="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653036" y="7006699"/>
            <a:ext cx="3385741"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pPr defTabSz="503972"/>
            <a:endParaRPr lang="en-US" kern="1200" dirty="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7662466" y="7006699"/>
            <a:ext cx="2494756" cy="402483"/>
          </a:xfrm>
          <a:prstGeom prst="rect">
            <a:avLst/>
          </a:prstGeom>
        </p:spPr>
        <p:txBody>
          <a:bodyPr vert="horz" lIns="91440" tIns="45720" rIns="91440" bIns="45720" rtlCol="0" anchor="ctr"/>
          <a:lstStyle>
            <a:lvl1pPr algn="r">
              <a:defRPr sz="1323">
                <a:solidFill>
                  <a:schemeClr val="tx1">
                    <a:tint val="75000"/>
                  </a:schemeClr>
                </a:solidFill>
              </a:defRPr>
            </a:lvl1pPr>
          </a:lstStyle>
          <a:p>
            <a:pPr defTabSz="503972"/>
            <a:fld id="{702CEDFB-B2DC-C94F-BFF3-821B3E782216}" type="slidenum">
              <a:rPr lang="en-US" kern="1200" smtClean="0">
                <a:solidFill>
                  <a:prstClr val="black">
                    <a:tint val="75000"/>
                  </a:prstClr>
                </a:solidFill>
                <a:latin typeface="Calibri"/>
                <a:ea typeface="+mn-ea"/>
                <a:cs typeface="+mn-cs"/>
              </a:rPr>
              <a:pPr defTabSz="503972"/>
              <a:t>‹#›</a:t>
            </a:fld>
            <a:endParaRPr lang="en-US" kern="1200" dirty="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639274087"/>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timing>
    <p:tnLst>
      <p:par>
        <p:cTn xmlns:p14="http://schemas.microsoft.com/office/powerpoint/2010/main" id="1" dur="indefinite" restart="never" nodeType="tmRoot"/>
      </p:par>
    </p:tnLst>
  </p:timing>
  <p:txStyles>
    <p:titleStyle>
      <a:lvl1pPr algn="ctr" defTabSz="503972" rtl="0" eaLnBrk="1" latinLnBrk="0" hangingPunct="1">
        <a:spcBef>
          <a:spcPct val="0"/>
        </a:spcBef>
        <a:buNone/>
        <a:defRPr sz="4850" kern="1200">
          <a:solidFill>
            <a:schemeClr val="tx1"/>
          </a:solidFill>
          <a:latin typeface="+mj-lt"/>
          <a:ea typeface="+mj-ea"/>
          <a:cs typeface="+mj-cs"/>
        </a:defRPr>
      </a:lvl1pPr>
    </p:titleStyle>
    <p:bodyStyle>
      <a:lvl1pPr marL="377979" indent="-377979" algn="l" defTabSz="503972" rtl="0" eaLnBrk="1" latinLnBrk="0" hangingPunct="1">
        <a:spcBef>
          <a:spcPct val="20000"/>
        </a:spcBef>
        <a:buFont typeface="Arial"/>
        <a:buChar char="•"/>
        <a:defRPr sz="3527" kern="1200">
          <a:solidFill>
            <a:schemeClr val="tx1"/>
          </a:solidFill>
          <a:latin typeface="+mn-lt"/>
          <a:ea typeface="+mn-ea"/>
          <a:cs typeface="+mn-cs"/>
        </a:defRPr>
      </a:lvl1pPr>
      <a:lvl2pPr marL="818954" indent="-314982" algn="l" defTabSz="503972" rtl="0" eaLnBrk="1" latinLnBrk="0" hangingPunct="1">
        <a:spcBef>
          <a:spcPct val="20000"/>
        </a:spcBef>
        <a:buFont typeface="Arial"/>
        <a:buChar char="–"/>
        <a:defRPr sz="3086" kern="1200">
          <a:solidFill>
            <a:schemeClr val="tx1"/>
          </a:solidFill>
          <a:latin typeface="+mn-lt"/>
          <a:ea typeface="+mn-ea"/>
          <a:cs typeface="+mn-cs"/>
        </a:defRPr>
      </a:lvl2pPr>
      <a:lvl3pPr marL="1259929" indent="-251986" algn="l" defTabSz="503972" rtl="0" eaLnBrk="1" latinLnBrk="0" hangingPunct="1">
        <a:spcBef>
          <a:spcPct val="20000"/>
        </a:spcBef>
        <a:buFont typeface="Arial"/>
        <a:buChar char="•"/>
        <a:defRPr sz="2646" kern="1200">
          <a:solidFill>
            <a:schemeClr val="tx1"/>
          </a:solidFill>
          <a:latin typeface="+mn-lt"/>
          <a:ea typeface="+mn-ea"/>
          <a:cs typeface="+mn-cs"/>
        </a:defRPr>
      </a:lvl3pPr>
      <a:lvl4pPr marL="1763900" indent="-251986" algn="l" defTabSz="503972" rtl="0" eaLnBrk="1" latinLnBrk="0" hangingPunct="1">
        <a:spcBef>
          <a:spcPct val="20000"/>
        </a:spcBef>
        <a:buFont typeface="Arial"/>
        <a:buChar char="–"/>
        <a:defRPr sz="2205" kern="1200">
          <a:solidFill>
            <a:schemeClr val="tx1"/>
          </a:solidFill>
          <a:latin typeface="+mn-lt"/>
          <a:ea typeface="+mn-ea"/>
          <a:cs typeface="+mn-cs"/>
        </a:defRPr>
      </a:lvl4pPr>
      <a:lvl5pPr marL="2267872" indent="-251986" algn="l" defTabSz="503972" rtl="0" eaLnBrk="1" latinLnBrk="0" hangingPunct="1">
        <a:spcBef>
          <a:spcPct val="20000"/>
        </a:spcBef>
        <a:buFont typeface="Arial"/>
        <a:buChar char="»"/>
        <a:defRPr sz="2205" kern="1200">
          <a:solidFill>
            <a:schemeClr val="tx1"/>
          </a:solidFill>
          <a:latin typeface="+mn-lt"/>
          <a:ea typeface="+mn-ea"/>
          <a:cs typeface="+mn-cs"/>
        </a:defRPr>
      </a:lvl5pPr>
      <a:lvl6pPr marL="2771844" indent="-251986" algn="l" defTabSz="503972" rtl="0" eaLnBrk="1" latinLnBrk="0" hangingPunct="1">
        <a:spcBef>
          <a:spcPct val="20000"/>
        </a:spcBef>
        <a:buFont typeface="Arial"/>
        <a:buChar char="•"/>
        <a:defRPr sz="2205" kern="1200">
          <a:solidFill>
            <a:schemeClr val="tx1"/>
          </a:solidFill>
          <a:latin typeface="+mn-lt"/>
          <a:ea typeface="+mn-ea"/>
          <a:cs typeface="+mn-cs"/>
        </a:defRPr>
      </a:lvl6pPr>
      <a:lvl7pPr marL="3275815" indent="-251986" algn="l" defTabSz="503972" rtl="0" eaLnBrk="1" latinLnBrk="0" hangingPunct="1">
        <a:spcBef>
          <a:spcPct val="20000"/>
        </a:spcBef>
        <a:buFont typeface="Arial"/>
        <a:buChar char="•"/>
        <a:defRPr sz="2205" kern="1200">
          <a:solidFill>
            <a:schemeClr val="tx1"/>
          </a:solidFill>
          <a:latin typeface="+mn-lt"/>
          <a:ea typeface="+mn-ea"/>
          <a:cs typeface="+mn-cs"/>
        </a:defRPr>
      </a:lvl7pPr>
      <a:lvl8pPr marL="3779787" indent="-251986" algn="l" defTabSz="503972" rtl="0" eaLnBrk="1" latinLnBrk="0" hangingPunct="1">
        <a:spcBef>
          <a:spcPct val="20000"/>
        </a:spcBef>
        <a:buFont typeface="Arial"/>
        <a:buChar char="•"/>
        <a:defRPr sz="2205" kern="1200">
          <a:solidFill>
            <a:schemeClr val="tx1"/>
          </a:solidFill>
          <a:latin typeface="+mn-lt"/>
          <a:ea typeface="+mn-ea"/>
          <a:cs typeface="+mn-cs"/>
        </a:defRPr>
      </a:lvl8pPr>
      <a:lvl9pPr marL="4283758" indent="-251986" algn="l" defTabSz="503972" rtl="0" eaLnBrk="1" latinLnBrk="0" hangingPunct="1">
        <a:spcBef>
          <a:spcPct val="20000"/>
        </a:spcBef>
        <a:buFont typeface="Arial"/>
        <a:buChar char="•"/>
        <a:defRPr sz="2205" kern="1200">
          <a:solidFill>
            <a:schemeClr val="tx1"/>
          </a:solidFill>
          <a:latin typeface="+mn-lt"/>
          <a:ea typeface="+mn-ea"/>
          <a:cs typeface="+mn-cs"/>
        </a:defRPr>
      </a:lvl9pPr>
    </p:bodyStyle>
    <p:otherStyle>
      <a:defPPr>
        <a:defRPr lang="en-US"/>
      </a:defPPr>
      <a:lvl1pPr marL="0" algn="l" defTabSz="503972" rtl="0" eaLnBrk="1" latinLnBrk="0" hangingPunct="1">
        <a:defRPr sz="1984" kern="1200">
          <a:solidFill>
            <a:schemeClr val="tx1"/>
          </a:solidFill>
          <a:latin typeface="+mn-lt"/>
          <a:ea typeface="+mn-ea"/>
          <a:cs typeface="+mn-cs"/>
        </a:defRPr>
      </a:lvl1pPr>
      <a:lvl2pPr marL="503972" algn="l" defTabSz="503972" rtl="0" eaLnBrk="1" latinLnBrk="0" hangingPunct="1">
        <a:defRPr sz="1984" kern="1200">
          <a:solidFill>
            <a:schemeClr val="tx1"/>
          </a:solidFill>
          <a:latin typeface="+mn-lt"/>
          <a:ea typeface="+mn-ea"/>
          <a:cs typeface="+mn-cs"/>
        </a:defRPr>
      </a:lvl2pPr>
      <a:lvl3pPr marL="1007943" algn="l" defTabSz="503972" rtl="0" eaLnBrk="1" latinLnBrk="0" hangingPunct="1">
        <a:defRPr sz="1984" kern="1200">
          <a:solidFill>
            <a:schemeClr val="tx1"/>
          </a:solidFill>
          <a:latin typeface="+mn-lt"/>
          <a:ea typeface="+mn-ea"/>
          <a:cs typeface="+mn-cs"/>
        </a:defRPr>
      </a:lvl3pPr>
      <a:lvl4pPr marL="1511915" algn="l" defTabSz="503972" rtl="0" eaLnBrk="1" latinLnBrk="0" hangingPunct="1">
        <a:defRPr sz="1984" kern="1200">
          <a:solidFill>
            <a:schemeClr val="tx1"/>
          </a:solidFill>
          <a:latin typeface="+mn-lt"/>
          <a:ea typeface="+mn-ea"/>
          <a:cs typeface="+mn-cs"/>
        </a:defRPr>
      </a:lvl4pPr>
      <a:lvl5pPr marL="2015886" algn="l" defTabSz="503972" rtl="0" eaLnBrk="1" latinLnBrk="0" hangingPunct="1">
        <a:defRPr sz="1984" kern="1200">
          <a:solidFill>
            <a:schemeClr val="tx1"/>
          </a:solidFill>
          <a:latin typeface="+mn-lt"/>
          <a:ea typeface="+mn-ea"/>
          <a:cs typeface="+mn-cs"/>
        </a:defRPr>
      </a:lvl5pPr>
      <a:lvl6pPr marL="2519858" algn="l" defTabSz="503972" rtl="0" eaLnBrk="1" latinLnBrk="0" hangingPunct="1">
        <a:defRPr sz="1984" kern="1200">
          <a:solidFill>
            <a:schemeClr val="tx1"/>
          </a:solidFill>
          <a:latin typeface="+mn-lt"/>
          <a:ea typeface="+mn-ea"/>
          <a:cs typeface="+mn-cs"/>
        </a:defRPr>
      </a:lvl6pPr>
      <a:lvl7pPr marL="3023829" algn="l" defTabSz="503972" rtl="0" eaLnBrk="1" latinLnBrk="0" hangingPunct="1">
        <a:defRPr sz="1984" kern="1200">
          <a:solidFill>
            <a:schemeClr val="tx1"/>
          </a:solidFill>
          <a:latin typeface="+mn-lt"/>
          <a:ea typeface="+mn-ea"/>
          <a:cs typeface="+mn-cs"/>
        </a:defRPr>
      </a:lvl7pPr>
      <a:lvl8pPr marL="3527801" algn="l" defTabSz="503972" rtl="0" eaLnBrk="1" latinLnBrk="0" hangingPunct="1">
        <a:defRPr sz="1984" kern="1200">
          <a:solidFill>
            <a:schemeClr val="tx1"/>
          </a:solidFill>
          <a:latin typeface="+mn-lt"/>
          <a:ea typeface="+mn-ea"/>
          <a:cs typeface="+mn-cs"/>
        </a:defRPr>
      </a:lvl8pPr>
      <a:lvl9pPr marL="4031772" algn="l" defTabSz="503972" rtl="0" eaLnBrk="1" latinLnBrk="0" hangingPunct="1">
        <a:defRPr sz="198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591" y="302737"/>
            <a:ext cx="9622632" cy="1259946"/>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534591" y="1763925"/>
            <a:ext cx="9622632" cy="49890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534591" y="7006699"/>
            <a:ext cx="2494756" cy="402483"/>
          </a:xfrm>
          <a:prstGeom prst="rect">
            <a:avLst/>
          </a:prstGeom>
        </p:spPr>
        <p:txBody>
          <a:bodyPr vert="horz" lIns="91440" tIns="45720" rIns="91440" bIns="45720" rtlCol="0" anchor="ctr"/>
          <a:lstStyle>
            <a:lvl1pPr algn="l">
              <a:defRPr sz="1323">
                <a:solidFill>
                  <a:schemeClr val="tx1">
                    <a:tint val="75000"/>
                  </a:schemeClr>
                </a:solidFill>
              </a:defRPr>
            </a:lvl1pPr>
          </a:lstStyle>
          <a:p>
            <a:pPr defTabSz="503972"/>
            <a:fld id="{1E978644-6AAA-8D43-97E2-41B64FBAE980}" type="datetimeFigureOut">
              <a:rPr lang="en-US" kern="1200" smtClean="0">
                <a:solidFill>
                  <a:prstClr val="black">
                    <a:tint val="75000"/>
                  </a:prstClr>
                </a:solidFill>
                <a:latin typeface="Calibri"/>
                <a:ea typeface="+mn-ea"/>
                <a:cs typeface="+mn-cs"/>
              </a:rPr>
              <a:pPr defTabSz="503972"/>
              <a:t>10/11/15</a:t>
            </a:fld>
            <a:endParaRPr lang="en-US" kern="1200" dirty="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653036" y="7006699"/>
            <a:ext cx="3385741"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pPr defTabSz="503972"/>
            <a:endParaRPr lang="en-US" kern="1200" dirty="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7662466" y="7006699"/>
            <a:ext cx="2494756" cy="402483"/>
          </a:xfrm>
          <a:prstGeom prst="rect">
            <a:avLst/>
          </a:prstGeom>
        </p:spPr>
        <p:txBody>
          <a:bodyPr vert="horz" lIns="91440" tIns="45720" rIns="91440" bIns="45720" rtlCol="0" anchor="ctr"/>
          <a:lstStyle>
            <a:lvl1pPr algn="r">
              <a:defRPr sz="1323">
                <a:solidFill>
                  <a:schemeClr val="tx1">
                    <a:tint val="75000"/>
                  </a:schemeClr>
                </a:solidFill>
              </a:defRPr>
            </a:lvl1pPr>
          </a:lstStyle>
          <a:p>
            <a:pPr defTabSz="503972"/>
            <a:fld id="{702CEDFB-B2DC-C94F-BFF3-821B3E782216}" type="slidenum">
              <a:rPr lang="en-US" kern="1200" smtClean="0">
                <a:solidFill>
                  <a:prstClr val="black">
                    <a:tint val="75000"/>
                  </a:prstClr>
                </a:solidFill>
                <a:latin typeface="Calibri"/>
                <a:ea typeface="+mn-ea"/>
                <a:cs typeface="+mn-cs"/>
              </a:rPr>
              <a:pPr defTabSz="503972"/>
              <a:t>‹#›</a:t>
            </a:fld>
            <a:endParaRPr lang="en-US" kern="1200" dirty="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53014109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iming>
    <p:tnLst>
      <p:par>
        <p:cTn xmlns:p14="http://schemas.microsoft.com/office/powerpoint/2010/main" id="1" dur="indefinite" restart="never" nodeType="tmRoot"/>
      </p:par>
    </p:tnLst>
  </p:timing>
  <p:txStyles>
    <p:titleStyle>
      <a:lvl1pPr algn="ctr" defTabSz="503972" rtl="0" eaLnBrk="1" latinLnBrk="0" hangingPunct="1">
        <a:spcBef>
          <a:spcPct val="0"/>
        </a:spcBef>
        <a:buNone/>
        <a:defRPr sz="4850" kern="1200">
          <a:solidFill>
            <a:schemeClr val="tx1"/>
          </a:solidFill>
          <a:latin typeface="+mj-lt"/>
          <a:ea typeface="+mj-ea"/>
          <a:cs typeface="+mj-cs"/>
        </a:defRPr>
      </a:lvl1pPr>
    </p:titleStyle>
    <p:bodyStyle>
      <a:lvl1pPr marL="377979" indent="-377979" algn="l" defTabSz="503972" rtl="0" eaLnBrk="1" latinLnBrk="0" hangingPunct="1">
        <a:spcBef>
          <a:spcPct val="20000"/>
        </a:spcBef>
        <a:buFont typeface="Arial"/>
        <a:buChar char="•"/>
        <a:defRPr sz="3527" kern="1200">
          <a:solidFill>
            <a:schemeClr val="tx1"/>
          </a:solidFill>
          <a:latin typeface="+mn-lt"/>
          <a:ea typeface="+mn-ea"/>
          <a:cs typeface="+mn-cs"/>
        </a:defRPr>
      </a:lvl1pPr>
      <a:lvl2pPr marL="818954" indent="-314982" algn="l" defTabSz="503972" rtl="0" eaLnBrk="1" latinLnBrk="0" hangingPunct="1">
        <a:spcBef>
          <a:spcPct val="20000"/>
        </a:spcBef>
        <a:buFont typeface="Arial"/>
        <a:buChar char="–"/>
        <a:defRPr sz="3086" kern="1200">
          <a:solidFill>
            <a:schemeClr val="tx1"/>
          </a:solidFill>
          <a:latin typeface="+mn-lt"/>
          <a:ea typeface="+mn-ea"/>
          <a:cs typeface="+mn-cs"/>
        </a:defRPr>
      </a:lvl2pPr>
      <a:lvl3pPr marL="1259929" indent="-251986" algn="l" defTabSz="503972" rtl="0" eaLnBrk="1" latinLnBrk="0" hangingPunct="1">
        <a:spcBef>
          <a:spcPct val="20000"/>
        </a:spcBef>
        <a:buFont typeface="Arial"/>
        <a:buChar char="•"/>
        <a:defRPr sz="2646" kern="1200">
          <a:solidFill>
            <a:schemeClr val="tx1"/>
          </a:solidFill>
          <a:latin typeface="+mn-lt"/>
          <a:ea typeface="+mn-ea"/>
          <a:cs typeface="+mn-cs"/>
        </a:defRPr>
      </a:lvl3pPr>
      <a:lvl4pPr marL="1763900" indent="-251986" algn="l" defTabSz="503972" rtl="0" eaLnBrk="1" latinLnBrk="0" hangingPunct="1">
        <a:spcBef>
          <a:spcPct val="20000"/>
        </a:spcBef>
        <a:buFont typeface="Arial"/>
        <a:buChar char="–"/>
        <a:defRPr sz="2205" kern="1200">
          <a:solidFill>
            <a:schemeClr val="tx1"/>
          </a:solidFill>
          <a:latin typeface="+mn-lt"/>
          <a:ea typeface="+mn-ea"/>
          <a:cs typeface="+mn-cs"/>
        </a:defRPr>
      </a:lvl4pPr>
      <a:lvl5pPr marL="2267872" indent="-251986" algn="l" defTabSz="503972" rtl="0" eaLnBrk="1" latinLnBrk="0" hangingPunct="1">
        <a:spcBef>
          <a:spcPct val="20000"/>
        </a:spcBef>
        <a:buFont typeface="Arial"/>
        <a:buChar char="»"/>
        <a:defRPr sz="2205" kern="1200">
          <a:solidFill>
            <a:schemeClr val="tx1"/>
          </a:solidFill>
          <a:latin typeface="+mn-lt"/>
          <a:ea typeface="+mn-ea"/>
          <a:cs typeface="+mn-cs"/>
        </a:defRPr>
      </a:lvl5pPr>
      <a:lvl6pPr marL="2771844" indent="-251986" algn="l" defTabSz="503972" rtl="0" eaLnBrk="1" latinLnBrk="0" hangingPunct="1">
        <a:spcBef>
          <a:spcPct val="20000"/>
        </a:spcBef>
        <a:buFont typeface="Arial"/>
        <a:buChar char="•"/>
        <a:defRPr sz="2205" kern="1200">
          <a:solidFill>
            <a:schemeClr val="tx1"/>
          </a:solidFill>
          <a:latin typeface="+mn-lt"/>
          <a:ea typeface="+mn-ea"/>
          <a:cs typeface="+mn-cs"/>
        </a:defRPr>
      </a:lvl6pPr>
      <a:lvl7pPr marL="3275815" indent="-251986" algn="l" defTabSz="503972" rtl="0" eaLnBrk="1" latinLnBrk="0" hangingPunct="1">
        <a:spcBef>
          <a:spcPct val="20000"/>
        </a:spcBef>
        <a:buFont typeface="Arial"/>
        <a:buChar char="•"/>
        <a:defRPr sz="2205" kern="1200">
          <a:solidFill>
            <a:schemeClr val="tx1"/>
          </a:solidFill>
          <a:latin typeface="+mn-lt"/>
          <a:ea typeface="+mn-ea"/>
          <a:cs typeface="+mn-cs"/>
        </a:defRPr>
      </a:lvl7pPr>
      <a:lvl8pPr marL="3779787" indent="-251986" algn="l" defTabSz="503972" rtl="0" eaLnBrk="1" latinLnBrk="0" hangingPunct="1">
        <a:spcBef>
          <a:spcPct val="20000"/>
        </a:spcBef>
        <a:buFont typeface="Arial"/>
        <a:buChar char="•"/>
        <a:defRPr sz="2205" kern="1200">
          <a:solidFill>
            <a:schemeClr val="tx1"/>
          </a:solidFill>
          <a:latin typeface="+mn-lt"/>
          <a:ea typeface="+mn-ea"/>
          <a:cs typeface="+mn-cs"/>
        </a:defRPr>
      </a:lvl8pPr>
      <a:lvl9pPr marL="4283758" indent="-251986" algn="l" defTabSz="503972" rtl="0" eaLnBrk="1" latinLnBrk="0" hangingPunct="1">
        <a:spcBef>
          <a:spcPct val="20000"/>
        </a:spcBef>
        <a:buFont typeface="Arial"/>
        <a:buChar char="•"/>
        <a:defRPr sz="2205" kern="1200">
          <a:solidFill>
            <a:schemeClr val="tx1"/>
          </a:solidFill>
          <a:latin typeface="+mn-lt"/>
          <a:ea typeface="+mn-ea"/>
          <a:cs typeface="+mn-cs"/>
        </a:defRPr>
      </a:lvl9pPr>
    </p:bodyStyle>
    <p:otherStyle>
      <a:defPPr>
        <a:defRPr lang="en-US"/>
      </a:defPPr>
      <a:lvl1pPr marL="0" algn="l" defTabSz="503972" rtl="0" eaLnBrk="1" latinLnBrk="0" hangingPunct="1">
        <a:defRPr sz="1984" kern="1200">
          <a:solidFill>
            <a:schemeClr val="tx1"/>
          </a:solidFill>
          <a:latin typeface="+mn-lt"/>
          <a:ea typeface="+mn-ea"/>
          <a:cs typeface="+mn-cs"/>
        </a:defRPr>
      </a:lvl1pPr>
      <a:lvl2pPr marL="503972" algn="l" defTabSz="503972" rtl="0" eaLnBrk="1" latinLnBrk="0" hangingPunct="1">
        <a:defRPr sz="1984" kern="1200">
          <a:solidFill>
            <a:schemeClr val="tx1"/>
          </a:solidFill>
          <a:latin typeface="+mn-lt"/>
          <a:ea typeface="+mn-ea"/>
          <a:cs typeface="+mn-cs"/>
        </a:defRPr>
      </a:lvl2pPr>
      <a:lvl3pPr marL="1007943" algn="l" defTabSz="503972" rtl="0" eaLnBrk="1" latinLnBrk="0" hangingPunct="1">
        <a:defRPr sz="1984" kern="1200">
          <a:solidFill>
            <a:schemeClr val="tx1"/>
          </a:solidFill>
          <a:latin typeface="+mn-lt"/>
          <a:ea typeface="+mn-ea"/>
          <a:cs typeface="+mn-cs"/>
        </a:defRPr>
      </a:lvl3pPr>
      <a:lvl4pPr marL="1511915" algn="l" defTabSz="503972" rtl="0" eaLnBrk="1" latinLnBrk="0" hangingPunct="1">
        <a:defRPr sz="1984" kern="1200">
          <a:solidFill>
            <a:schemeClr val="tx1"/>
          </a:solidFill>
          <a:latin typeface="+mn-lt"/>
          <a:ea typeface="+mn-ea"/>
          <a:cs typeface="+mn-cs"/>
        </a:defRPr>
      </a:lvl4pPr>
      <a:lvl5pPr marL="2015886" algn="l" defTabSz="503972" rtl="0" eaLnBrk="1" latinLnBrk="0" hangingPunct="1">
        <a:defRPr sz="1984" kern="1200">
          <a:solidFill>
            <a:schemeClr val="tx1"/>
          </a:solidFill>
          <a:latin typeface="+mn-lt"/>
          <a:ea typeface="+mn-ea"/>
          <a:cs typeface="+mn-cs"/>
        </a:defRPr>
      </a:lvl5pPr>
      <a:lvl6pPr marL="2519858" algn="l" defTabSz="503972" rtl="0" eaLnBrk="1" latinLnBrk="0" hangingPunct="1">
        <a:defRPr sz="1984" kern="1200">
          <a:solidFill>
            <a:schemeClr val="tx1"/>
          </a:solidFill>
          <a:latin typeface="+mn-lt"/>
          <a:ea typeface="+mn-ea"/>
          <a:cs typeface="+mn-cs"/>
        </a:defRPr>
      </a:lvl6pPr>
      <a:lvl7pPr marL="3023829" algn="l" defTabSz="503972" rtl="0" eaLnBrk="1" latinLnBrk="0" hangingPunct="1">
        <a:defRPr sz="1984" kern="1200">
          <a:solidFill>
            <a:schemeClr val="tx1"/>
          </a:solidFill>
          <a:latin typeface="+mn-lt"/>
          <a:ea typeface="+mn-ea"/>
          <a:cs typeface="+mn-cs"/>
        </a:defRPr>
      </a:lvl7pPr>
      <a:lvl8pPr marL="3527801" algn="l" defTabSz="503972" rtl="0" eaLnBrk="1" latinLnBrk="0" hangingPunct="1">
        <a:defRPr sz="1984" kern="1200">
          <a:solidFill>
            <a:schemeClr val="tx1"/>
          </a:solidFill>
          <a:latin typeface="+mn-lt"/>
          <a:ea typeface="+mn-ea"/>
          <a:cs typeface="+mn-cs"/>
        </a:defRPr>
      </a:lvl8pPr>
      <a:lvl9pPr marL="4031772" algn="l" defTabSz="503972"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comments" Target="../comments/comment1.xml"/><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3" Type="http://schemas.openxmlformats.org/officeDocument/2006/relationships/image" Target="../media/image88.jpg"/><Relationship Id="rId4" Type="http://schemas.openxmlformats.org/officeDocument/2006/relationships/image" Target="../media/image89.jpg"/><Relationship Id="rId1" Type="http://schemas.openxmlformats.org/officeDocument/2006/relationships/slideLayout" Target="../slideLayouts/slideLayout4.xml"/><Relationship Id="rId2" Type="http://schemas.openxmlformats.org/officeDocument/2006/relationships/notesSlide" Target="../notesSlides/notesSlide9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s>
</file>

<file path=ppt/slides/_rels/slide102.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97.xml"/></Relationships>
</file>

<file path=ppt/slides/_rels/slide103.xml.rels><?xml version="1.0" encoding="UTF-8" standalone="yes"?>
<Relationships xmlns="http://schemas.openxmlformats.org/package/2006/relationships"><Relationship Id="rId3" Type="http://schemas.openxmlformats.org/officeDocument/2006/relationships/hyperlink" Target="https://itunes.apple.com/us/app/udlinks/id454517781?mt=8" TargetMode="External"/><Relationship Id="rId4" Type="http://schemas.openxmlformats.org/officeDocument/2006/relationships/image" Target="../media/image90.png"/><Relationship Id="rId5" Type="http://schemas.openxmlformats.org/officeDocument/2006/relationships/image" Target="../media/image91.png"/><Relationship Id="rId1" Type="http://schemas.openxmlformats.org/officeDocument/2006/relationships/slideLayout" Target="../slideLayouts/slideLayout2.xml"/><Relationship Id="rId2" Type="http://schemas.openxmlformats.org/officeDocument/2006/relationships/notesSlide" Target="../notesSlides/notesSlide9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 Id="rId3" Type="http://schemas.openxmlformats.org/officeDocument/2006/relationships/hyperlink" Target="https://vimeo.com/6104437" TargetMode="External"/></Relationships>
</file>

<file path=ppt/slides/_rels/slide108.xml.rels><?xml version="1.0" encoding="UTF-8" standalone="yes"?>
<Relationships xmlns="http://schemas.openxmlformats.org/package/2006/relationships"><Relationship Id="rId3" Type="http://schemas.openxmlformats.org/officeDocument/2006/relationships/hyperlink" Target="https://www.youtube.com/watch?v=y57sYHIDP_Y" TargetMode="External"/><Relationship Id="rId4" Type="http://schemas.openxmlformats.org/officeDocument/2006/relationships/hyperlink" Target="https://www.youtube.com/watch?v=0FySnKVOhfQ&amp;list=UUtyE1Uf5uYQNKAxPBbtn42w&amp;feature=c4-overview" TargetMode="External"/><Relationship Id="rId1" Type="http://schemas.openxmlformats.org/officeDocument/2006/relationships/slideLayout" Target="../slideLayouts/slideLayout4.xml"/><Relationship Id="rId2" Type="http://schemas.openxmlformats.org/officeDocument/2006/relationships/notesSlide" Target="../notesSlides/notesSlide10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5.jpeg"/><Relationship Id="rId1" Type="http://schemas.openxmlformats.org/officeDocument/2006/relationships/video" Target="https://www.youtube.com/embed/-21IeGEu6dE" TargetMode="External"/><Relationship Id="rId2"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 Id="rId3" Type="http://schemas.openxmlformats.org/officeDocument/2006/relationships/image" Target="../media/image92.png"/></Relationships>
</file>

<file path=ppt/slides/_rels/slide111.xml.rels><?xml version="1.0" encoding="UTF-8" standalone="yes"?>
<Relationships xmlns="http://schemas.openxmlformats.org/package/2006/relationships"><Relationship Id="rId3" Type="http://schemas.openxmlformats.org/officeDocument/2006/relationships/image" Target="../media/image93.jpeg"/><Relationship Id="rId4" Type="http://schemas.openxmlformats.org/officeDocument/2006/relationships/image" Target="../media/image94.jpeg"/><Relationship Id="rId5" Type="http://schemas.openxmlformats.org/officeDocument/2006/relationships/image" Target="../media/image95.jpeg"/><Relationship Id="rId1" Type="http://schemas.openxmlformats.org/officeDocument/2006/relationships/slideLayout" Target="../slideLayouts/slideLayout4.xml"/><Relationship Id="rId2" Type="http://schemas.openxmlformats.org/officeDocument/2006/relationships/notesSlide" Target="../notesSlides/notesSlide106.xml"/></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107.xml"/><Relationship Id="rId5" Type="http://schemas.openxmlformats.org/officeDocument/2006/relationships/image" Target="../media/image96.png"/><Relationship Id="rId6" Type="http://schemas.openxmlformats.org/officeDocument/2006/relationships/image" Target="../media/image97.png"/><Relationship Id="rId1" Type="http://schemas.microsoft.com/office/2007/relationships/media" Target="../media/media1.mov"/><Relationship Id="rId2" Type="http://schemas.openxmlformats.org/officeDocument/2006/relationships/audio" Target="../media/media1.mov"/></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2.xml"/><Relationship Id="rId3" Type="http://schemas.openxmlformats.org/officeDocument/2006/relationships/image" Target="../media/image98.jp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9.jpe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0.jpg"/></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hyperlink" Target="http://www.udluniverse.com/" TargetMode="External"/><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hyperlink" Target="http://www.udluniverse.com/" TargetMode="External"/><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10.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hyperlink" Target="http://udlseries.udlcenter.org/presentations/learner_variability.html?plist=explore"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1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2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2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7.xml"/><Relationship Id="rId4" Type="http://schemas.openxmlformats.org/officeDocument/2006/relationships/image" Target="../media/image24.jpeg"/><Relationship Id="rId1" Type="http://schemas.openxmlformats.org/officeDocument/2006/relationships/video" Target="https://www.youtube.com/embed/6U3uKNKMv7s" TargetMode="External"/><Relationship Id="rId2"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2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s>
</file>

<file path=ppt/slides/_rels/slide45.xml.rels><?xml version="1.0" encoding="UTF-8" standalone="yes"?>
<Relationships xmlns="http://schemas.openxmlformats.org/package/2006/relationships"><Relationship Id="rId3" Type="http://schemas.openxmlformats.org/officeDocument/2006/relationships/hyperlink" Target="http://youtube.com/v/bDvKnY0g6e4" TargetMode="External"/><Relationship Id="rId4" Type="http://schemas.openxmlformats.org/officeDocument/2006/relationships/image" Target="../media/image26.jpg"/><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27.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2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29.jpg"/></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39.png"/></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47.png"/></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52.png"/><Relationship Id="rId8" Type="http://schemas.openxmlformats.org/officeDocument/2006/relationships/image" Target="../media/image53.png"/><Relationship Id="rId9" Type="http://schemas.openxmlformats.org/officeDocument/2006/relationships/image" Target="../media/image54.png"/><Relationship Id="rId10" Type="http://schemas.openxmlformats.org/officeDocument/2006/relationships/image" Target="../media/image55.png"/><Relationship Id="rId11"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63.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8.png"/><Relationship Id="rId6"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64.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5.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61.png"/><Relationship Id="rId6"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6.xml.rels><?xml version="1.0" encoding="UTF-8" standalone="yes"?>
<Relationships xmlns="http://schemas.openxmlformats.org/package/2006/relationships"><Relationship Id="rId11" Type="http://schemas.openxmlformats.org/officeDocument/2006/relationships/image" Target="../media/image68.png"/><Relationship Id="rId12"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62.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63.png"/><Relationship Id="rId7" Type="http://schemas.openxmlformats.org/officeDocument/2006/relationships/image" Target="../media/image64.png"/><Relationship Id="rId8" Type="http://schemas.openxmlformats.org/officeDocument/2006/relationships/image" Target="../media/image65.png"/><Relationship Id="rId9" Type="http://schemas.openxmlformats.org/officeDocument/2006/relationships/image" Target="../media/image66.png"/><Relationship Id="rId10" Type="http://schemas.openxmlformats.org/officeDocument/2006/relationships/image" Target="../media/image6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4.xml"/><Relationship Id="rId3" Type="http://schemas.openxmlformats.org/officeDocument/2006/relationships/hyperlink" Target="https://www.youtube.com/watch?v=4eBmyttcfU4"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 Id="rId3" Type="http://schemas.openxmlformats.org/officeDocument/2006/relationships/image" Target="../media/image2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 Id="rId3" Type="http://schemas.openxmlformats.org/officeDocument/2006/relationships/image" Target="../media/image7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7.xml"/><Relationship Id="rId3" Type="http://schemas.openxmlformats.org/officeDocument/2006/relationships/image" Target="../media/image22.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 Id="rId3" Type="http://schemas.openxmlformats.org/officeDocument/2006/relationships/image" Target="../media/image71.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3.xml"/></Relationships>
</file>

<file path=ppt/slides/_rels/slide79.xml.rels><?xml version="1.0" encoding="UTF-8" standalone="yes"?>
<Relationships xmlns="http://schemas.openxmlformats.org/package/2006/relationships"><Relationship Id="rId3" Type="http://schemas.openxmlformats.org/officeDocument/2006/relationships/hyperlink" Target="http://youtube.com/v/V6aGcQrwd-8" TargetMode="External"/><Relationship Id="rId4" Type="http://schemas.openxmlformats.org/officeDocument/2006/relationships/image" Target="../media/image72.jpg"/><Relationship Id="rId1" Type="http://schemas.openxmlformats.org/officeDocument/2006/relationships/slideLayout" Target="../slideLayouts/slideLayout7.xml"/><Relationship Id="rId2" Type="http://schemas.openxmlformats.org/officeDocument/2006/relationships/notesSlide" Target="../notesSlides/notesSlide74.xml"/></Relationships>
</file>

<file path=ppt/slides/_rels/slide8.xml.rels><?xml version="1.0" encoding="UTF-8" standalone="yes"?>
<Relationships xmlns="http://schemas.openxmlformats.org/package/2006/relationships"><Relationship Id="rId3" Type="http://schemas.openxmlformats.org/officeDocument/2006/relationships/hyperlink" Target="http://youtube.com/v/1jB_cQWRRn0" TargetMode="External"/><Relationship Id="rId4" Type="http://schemas.openxmlformats.org/officeDocument/2006/relationships/image" Target="../media/image4.jp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6.xml"/><Relationship Id="rId3" Type="http://schemas.openxmlformats.org/officeDocument/2006/relationships/image" Target="../media/image73.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7.xml"/></Relationships>
</file>

<file path=ppt/slides/_rels/slide83.xml.rels><?xml version="1.0" encoding="UTF-8" standalone="yes"?>
<Relationships xmlns="http://schemas.openxmlformats.org/package/2006/relationships"><Relationship Id="rId3" Type="http://schemas.openxmlformats.org/officeDocument/2006/relationships/hyperlink" Target="http://ies.ed.gov/ncee/wwc/" TargetMode="External"/><Relationship Id="rId4" Type="http://schemas.openxmlformats.org/officeDocument/2006/relationships/hyperlink" Target="http://www.nea.org/tools/17073.htm" TargetMode="External"/><Relationship Id="rId5" Type="http://schemas.openxmlformats.org/officeDocument/2006/relationships/hyperlink" Target="http://ctserc.org/s/index.php?option=com_content&amp;view=section&amp;id=8&amp;Itemid=28" TargetMode="External"/><Relationship Id="rId6" Type="http://schemas.openxmlformats.org/officeDocument/2006/relationships/hyperlink" Target="http://www.cast.org/learningtools/" TargetMode="External"/><Relationship Id="rId1" Type="http://schemas.openxmlformats.org/officeDocument/2006/relationships/slideLayout" Target="../slideLayouts/slideLayout7.xml"/><Relationship Id="rId2" Type="http://schemas.openxmlformats.org/officeDocument/2006/relationships/notesSlide" Target="../notesSlides/notesSlide7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9.xml"/></Relationships>
</file>

<file path=ppt/slides/_rels/slide85.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1" Type="http://schemas.openxmlformats.org/officeDocument/2006/relationships/slideLayout" Target="../slideLayouts/slideLayout1.xml"/><Relationship Id="rId2" Type="http://schemas.openxmlformats.org/officeDocument/2006/relationships/notesSlide" Target="../notesSlides/notesSlide8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3.xml"/><Relationship Id="rId3" Type="http://schemas.openxmlformats.org/officeDocument/2006/relationships/image" Target="../media/image76.png"/></Relationships>
</file>

<file path=ppt/slides/_rels/slide89.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image" Target="../media/image78.png"/><Relationship Id="rId1" Type="http://schemas.openxmlformats.org/officeDocument/2006/relationships/slideLayout" Target="../slideLayouts/slideLayout4.xml"/><Relationship Id="rId2" Type="http://schemas.openxmlformats.org/officeDocument/2006/relationships/notesSlide" Target="../notesSlides/notesSlide8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92.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81.png"/><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8.xml"/><Relationship Id="rId3" Type="http://schemas.openxmlformats.org/officeDocument/2006/relationships/image" Target="../media/image82.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83.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hyperlink" Target="http://youtu.be/tO7VWBLM7CI" TargetMode="Externa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1.xml"/><Relationship Id="rId3" Type="http://schemas.openxmlformats.org/officeDocument/2006/relationships/image" Target="../media/image84.jpeg"/></Relationships>
</file>

<file path=ppt/slides/_rels/slide97.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hyperlink" Target="https://itunes.apple.com/us/app/frog-dissection/id377626675?mt=8" TargetMode="External"/><Relationship Id="rId1" Type="http://schemas.openxmlformats.org/officeDocument/2006/relationships/slideLayout" Target="../slideLayouts/slideLayout2.xml"/><Relationship Id="rId2" Type="http://schemas.openxmlformats.org/officeDocument/2006/relationships/notesSlide" Target="../notesSlides/notesSlide9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86.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8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3" name="Rectangle 125"/>
          <p:cNvSpPr>
            <a:spLocks noChangeArrowheads="1"/>
          </p:cNvSpPr>
          <p:nvPr/>
        </p:nvSpPr>
        <p:spPr bwMode="auto">
          <a:xfrm>
            <a:off x="2171543" y="4731796"/>
            <a:ext cx="6983950" cy="715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defTabSz="503972">
              <a:defRPr/>
            </a:pPr>
            <a:endParaRPr lang="en-US" sz="2205" b="1" kern="1200" dirty="0">
              <a:solidFill>
                <a:srgbClr val="0061AF"/>
              </a:solidFill>
              <a:latin typeface="Calibri"/>
              <a:ea typeface="+mn-ea"/>
              <a:cs typeface="Arial" charset="0"/>
            </a:endParaRPr>
          </a:p>
        </p:txBody>
      </p:sp>
      <p:pic>
        <p:nvPicPr>
          <p:cNvPr id="14339" name="Picture 1" descr="CEEDAR-LogoFinal-simple-white-17.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54208" y="2430646"/>
            <a:ext cx="3575096" cy="1081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10"/>
          <p:cNvSpPr txBox="1">
            <a:spLocks noChangeArrowheads="1"/>
          </p:cNvSpPr>
          <p:nvPr/>
        </p:nvSpPr>
        <p:spPr bwMode="auto">
          <a:xfrm>
            <a:off x="1951052" y="3779837"/>
            <a:ext cx="8224646" cy="1111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503972" eaLnBrk="1" hangingPunct="1">
              <a:lnSpc>
                <a:spcPct val="110000"/>
              </a:lnSpc>
              <a:defRPr/>
            </a:pPr>
            <a:r>
              <a:rPr lang="en-US" sz="3200" b="1" kern="1200" dirty="0">
                <a:solidFill>
                  <a:srgbClr val="0061AF"/>
                </a:solidFill>
              </a:rPr>
              <a:t>Collaboration for Effective Educator Development, </a:t>
            </a:r>
            <a:r>
              <a:rPr lang="en-US" sz="3200" b="1" kern="1200" dirty="0" smtClean="0">
                <a:solidFill>
                  <a:srgbClr val="0061AF"/>
                </a:solidFill>
              </a:rPr>
              <a:t>Accountability, </a:t>
            </a:r>
            <a:r>
              <a:rPr lang="en-US" sz="3200" b="1" kern="1200" dirty="0">
                <a:solidFill>
                  <a:srgbClr val="0061AF"/>
                </a:solidFill>
              </a:rPr>
              <a:t>and Reform  </a:t>
            </a:r>
          </a:p>
        </p:txBody>
      </p:sp>
      <p:sp>
        <p:nvSpPr>
          <p:cNvPr id="14341" name="TextBox 1"/>
          <p:cNvSpPr txBox="1">
            <a:spLocks noChangeArrowheads="1"/>
          </p:cNvSpPr>
          <p:nvPr/>
        </p:nvSpPr>
        <p:spPr bwMode="auto">
          <a:xfrm>
            <a:off x="3996715" y="7034698"/>
            <a:ext cx="2857627" cy="397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503972" eaLnBrk="1" hangingPunct="1"/>
            <a:r>
              <a:rPr lang="en-US" sz="1984" kern="1200" dirty="0">
                <a:solidFill>
                  <a:prstClr val="white"/>
                </a:solidFill>
              </a:rPr>
              <a:t>H325A120003</a:t>
            </a:r>
          </a:p>
        </p:txBody>
      </p:sp>
      <p:sp>
        <p:nvSpPr>
          <p:cNvPr id="2" name="TextBox 1"/>
          <p:cNvSpPr txBox="1"/>
          <p:nvPr/>
        </p:nvSpPr>
        <p:spPr>
          <a:xfrm>
            <a:off x="2512091" y="538027"/>
            <a:ext cx="7040610" cy="769441"/>
          </a:xfrm>
          <a:prstGeom prst="rect">
            <a:avLst/>
          </a:prstGeom>
          <a:noFill/>
        </p:spPr>
        <p:txBody>
          <a:bodyPr wrap="none" rtlCol="0">
            <a:spAutoFit/>
          </a:bodyPr>
          <a:lstStyle/>
          <a:p>
            <a:pPr algn="ctr" defTabSz="503972"/>
            <a:r>
              <a:rPr lang="en-US" sz="4400" b="1" kern="1200" dirty="0">
                <a:solidFill>
                  <a:schemeClr val="accent1"/>
                </a:solidFill>
                <a:latin typeface="+mn-lt"/>
                <a:ea typeface="+mn-ea"/>
              </a:rPr>
              <a:t>Universal Design for Learning</a:t>
            </a:r>
          </a:p>
        </p:txBody>
      </p:sp>
    </p:spTree>
    <p:extLst>
      <p:ext uri="{BB962C8B-B14F-4D97-AF65-F5344CB8AC3E}">
        <p14:creationId xmlns:p14="http://schemas.microsoft.com/office/powerpoint/2010/main" val="182170325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Shape 109"/>
          <p:cNvSpPr txBox="1"/>
          <p:nvPr/>
        </p:nvSpPr>
        <p:spPr>
          <a:xfrm>
            <a:off x="1918741" y="1710283"/>
            <a:ext cx="8620033" cy="5561374"/>
          </a:xfrm>
          <a:prstGeom prst="rect">
            <a:avLst/>
          </a:prstGeom>
          <a:noFill/>
          <a:ln>
            <a:noFill/>
          </a:ln>
        </p:spPr>
        <p:txBody>
          <a:bodyPr lIns="91425" tIns="91425" rIns="91425" bIns="91425" anchor="t" anchorCtr="0">
            <a:noAutofit/>
          </a:bodyPr>
          <a:lstStyle/>
          <a:p>
            <a:pPr rtl="0">
              <a:lnSpc>
                <a:spcPct val="110000"/>
              </a:lnSpc>
              <a:spcBef>
                <a:spcPts val="0"/>
              </a:spcBef>
              <a:buNone/>
            </a:pPr>
            <a:r>
              <a:rPr lang="en-US" sz="2800" b="1" dirty="0">
                <a:solidFill>
                  <a:schemeClr val="accent1"/>
                </a:solidFill>
                <a:latin typeface="+mj-lt"/>
              </a:rPr>
              <a:t>Examples: </a:t>
            </a:r>
          </a:p>
          <a:p>
            <a:pPr marL="381000" lvl="0" indent="-342900" rtl="0">
              <a:lnSpc>
                <a:spcPct val="110000"/>
              </a:lnSpc>
              <a:spcBef>
                <a:spcPts val="0"/>
              </a:spcBef>
              <a:buClr>
                <a:schemeClr val="tx2"/>
              </a:buClr>
              <a:buSzPct val="100000"/>
              <a:buFont typeface="Arial" panose="020B0604020202020204" pitchFamily="34" charset="0"/>
              <a:buChar char="•"/>
            </a:pPr>
            <a:r>
              <a:rPr lang="en-US" sz="2800" dirty="0">
                <a:solidFill>
                  <a:schemeClr val="accent1"/>
                </a:solidFill>
                <a:latin typeface="+mj-lt"/>
              </a:rPr>
              <a:t>Large, </a:t>
            </a:r>
            <a:r>
              <a:rPr lang="en-US" sz="2800" dirty="0" smtClean="0">
                <a:solidFill>
                  <a:schemeClr val="accent1"/>
                </a:solidFill>
                <a:latin typeface="+mj-lt"/>
              </a:rPr>
              <a:t>easy-to-read </a:t>
            </a:r>
            <a:r>
              <a:rPr lang="en-US" sz="2800" dirty="0">
                <a:solidFill>
                  <a:schemeClr val="accent1"/>
                </a:solidFill>
                <a:latin typeface="+mj-lt"/>
              </a:rPr>
              <a:t>signs with </a:t>
            </a:r>
            <a:r>
              <a:rPr lang="en-US" sz="2800" dirty="0" smtClean="0">
                <a:solidFill>
                  <a:schemeClr val="accent1"/>
                </a:solidFill>
                <a:latin typeface="+mj-lt"/>
              </a:rPr>
              <a:t>graphics basket </a:t>
            </a:r>
            <a:r>
              <a:rPr lang="en-US" sz="2800" dirty="0">
                <a:solidFill>
                  <a:schemeClr val="accent1"/>
                </a:solidFill>
                <a:latin typeface="+mj-lt"/>
              </a:rPr>
              <a:t>and pulley </a:t>
            </a:r>
            <a:r>
              <a:rPr lang="en-US" sz="2800" dirty="0" smtClean="0">
                <a:solidFill>
                  <a:schemeClr val="accent1"/>
                </a:solidFill>
                <a:latin typeface="+mj-lt"/>
              </a:rPr>
              <a:t>system.</a:t>
            </a:r>
            <a:endParaRPr lang="en-US" sz="2800" dirty="0">
              <a:solidFill>
                <a:schemeClr val="accent1"/>
              </a:solidFill>
              <a:latin typeface="+mj-lt"/>
            </a:endParaRPr>
          </a:p>
          <a:p>
            <a:pPr marL="381000" lvl="0" indent="-342900" rtl="0">
              <a:lnSpc>
                <a:spcPct val="110000"/>
              </a:lnSpc>
              <a:spcBef>
                <a:spcPts val="0"/>
              </a:spcBef>
              <a:buClr>
                <a:schemeClr val="tx2"/>
              </a:buClr>
              <a:buSzPct val="100000"/>
              <a:buFont typeface="Arial" panose="020B0604020202020204" pitchFamily="34" charset="0"/>
              <a:buChar char="•"/>
            </a:pPr>
            <a:r>
              <a:rPr lang="en-US" sz="2800" dirty="0" smtClean="0">
                <a:solidFill>
                  <a:schemeClr val="accent1"/>
                </a:solidFill>
                <a:latin typeface="+mj-lt"/>
              </a:rPr>
              <a:t>London Eye—entry </a:t>
            </a:r>
            <a:r>
              <a:rPr lang="en-US" sz="2800" dirty="0">
                <a:solidFill>
                  <a:schemeClr val="accent1"/>
                </a:solidFill>
                <a:latin typeface="+mj-lt"/>
              </a:rPr>
              <a:t>at ground level, plenty of </a:t>
            </a:r>
            <a:r>
              <a:rPr lang="en-US" sz="2800" dirty="0" smtClean="0">
                <a:solidFill>
                  <a:schemeClr val="accent1"/>
                </a:solidFill>
                <a:latin typeface="+mj-lt"/>
              </a:rPr>
              <a:t>space.</a:t>
            </a:r>
            <a:endParaRPr lang="en-US" sz="2800" dirty="0">
              <a:solidFill>
                <a:schemeClr val="accent1"/>
              </a:solidFill>
              <a:latin typeface="+mj-lt"/>
            </a:endParaRPr>
          </a:p>
          <a:p>
            <a:pPr marL="381000" lvl="0" indent="-342900" rtl="0">
              <a:lnSpc>
                <a:spcPct val="110000"/>
              </a:lnSpc>
              <a:spcBef>
                <a:spcPts val="0"/>
              </a:spcBef>
              <a:buClr>
                <a:schemeClr val="tx2"/>
              </a:buClr>
              <a:buSzPct val="100000"/>
              <a:buFont typeface="Arial" panose="020B0604020202020204" pitchFamily="34" charset="0"/>
              <a:buChar char="•"/>
            </a:pPr>
            <a:r>
              <a:rPr lang="en-US" sz="2800" dirty="0" smtClean="0">
                <a:solidFill>
                  <a:schemeClr val="accent1"/>
                </a:solidFill>
                <a:latin typeface="+mj-lt"/>
              </a:rPr>
              <a:t>Comfortable</a:t>
            </a:r>
            <a:r>
              <a:rPr lang="en-US" sz="2800" dirty="0">
                <a:solidFill>
                  <a:schemeClr val="accent1"/>
                </a:solidFill>
                <a:latin typeface="+mj-lt"/>
              </a:rPr>
              <a:t>, large seats with open </a:t>
            </a:r>
            <a:r>
              <a:rPr lang="en-US" sz="2800" dirty="0" smtClean="0">
                <a:solidFill>
                  <a:schemeClr val="accent1"/>
                </a:solidFill>
                <a:latin typeface="+mj-lt"/>
              </a:rPr>
              <a:t>approaches.</a:t>
            </a:r>
            <a:endParaRPr lang="en-US" sz="2800" dirty="0">
              <a:solidFill>
                <a:schemeClr val="accent1"/>
              </a:solidFill>
              <a:latin typeface="+mj-lt"/>
            </a:endParaRPr>
          </a:p>
          <a:p>
            <a:pPr marL="381000" lvl="0" indent="-342900" rtl="0">
              <a:lnSpc>
                <a:spcPct val="110000"/>
              </a:lnSpc>
              <a:spcBef>
                <a:spcPts val="0"/>
              </a:spcBef>
              <a:buClr>
                <a:schemeClr val="tx2"/>
              </a:buClr>
              <a:buSzPct val="100000"/>
              <a:buFont typeface="Arial" panose="020B0604020202020204" pitchFamily="34" charset="0"/>
              <a:buChar char="•"/>
            </a:pPr>
            <a:r>
              <a:rPr lang="en-US" sz="2800" dirty="0" smtClean="0">
                <a:solidFill>
                  <a:schemeClr val="accent1"/>
                </a:solidFill>
                <a:latin typeface="+mj-lt"/>
              </a:rPr>
              <a:t>LED </a:t>
            </a:r>
            <a:r>
              <a:rPr lang="en-US" sz="2800" dirty="0">
                <a:solidFill>
                  <a:schemeClr val="accent1"/>
                </a:solidFill>
                <a:latin typeface="+mj-lt"/>
              </a:rPr>
              <a:t>lights on elevator to tell you what floor </a:t>
            </a:r>
            <a:r>
              <a:rPr lang="en-US" sz="2800" dirty="0" smtClean="0">
                <a:solidFill>
                  <a:schemeClr val="accent1"/>
                </a:solidFill>
                <a:latin typeface="+mj-lt"/>
              </a:rPr>
              <a:t>you are on.</a:t>
            </a:r>
            <a:endParaRPr lang="en-US" sz="2800" dirty="0">
              <a:solidFill>
                <a:schemeClr val="accent1"/>
              </a:solidFill>
              <a:latin typeface="+mj-lt"/>
            </a:endParaRPr>
          </a:p>
          <a:p>
            <a:pPr marL="342900" indent="-342900" rtl="0">
              <a:lnSpc>
                <a:spcPct val="110000"/>
              </a:lnSpc>
              <a:spcBef>
                <a:spcPts val="0"/>
              </a:spcBef>
              <a:buFont typeface="Wingdings" panose="05000000000000000000" pitchFamily="2" charset="2"/>
              <a:buChar char="v"/>
            </a:pPr>
            <a:endParaRPr lang="en-US" sz="2800" dirty="0">
              <a:solidFill>
                <a:schemeClr val="accent1"/>
              </a:solidFill>
              <a:latin typeface="+mj-lt"/>
            </a:endParaRPr>
          </a:p>
          <a:p>
            <a:pPr rtl="0">
              <a:lnSpc>
                <a:spcPct val="110000"/>
              </a:lnSpc>
              <a:spcBef>
                <a:spcPts val="0"/>
              </a:spcBef>
              <a:buNone/>
            </a:pPr>
            <a:r>
              <a:rPr lang="en-US" sz="2800" b="1" dirty="0" smtClean="0">
                <a:solidFill>
                  <a:schemeClr val="accent1"/>
                </a:solidFill>
                <a:latin typeface="+mj-lt"/>
              </a:rPr>
              <a:t>Non-Examples</a:t>
            </a:r>
            <a:r>
              <a:rPr lang="en-US" sz="2800" b="1" dirty="0">
                <a:solidFill>
                  <a:schemeClr val="accent1"/>
                </a:solidFill>
                <a:latin typeface="+mj-lt"/>
              </a:rPr>
              <a:t>: </a:t>
            </a:r>
          </a:p>
          <a:p>
            <a:pPr marL="381000" lvl="0" indent="-342900" rtl="0">
              <a:lnSpc>
                <a:spcPct val="110000"/>
              </a:lnSpc>
              <a:spcBef>
                <a:spcPts val="0"/>
              </a:spcBef>
              <a:buClr>
                <a:schemeClr val="tx2"/>
              </a:buClr>
              <a:buSzPct val="100000"/>
              <a:buFont typeface="Arial" panose="020B0604020202020204" pitchFamily="34" charset="0"/>
              <a:buChar char="•"/>
            </a:pPr>
            <a:r>
              <a:rPr lang="en-US" sz="2800" dirty="0">
                <a:solidFill>
                  <a:schemeClr val="accent1"/>
                </a:solidFill>
                <a:latin typeface="+mj-lt"/>
              </a:rPr>
              <a:t>Poorly paved walkways with no </a:t>
            </a:r>
            <a:r>
              <a:rPr lang="en-US" sz="2800" dirty="0" smtClean="0">
                <a:solidFill>
                  <a:schemeClr val="accent1"/>
                </a:solidFill>
                <a:latin typeface="+mj-lt"/>
              </a:rPr>
              <a:t>supports.</a:t>
            </a:r>
            <a:endParaRPr lang="en-US" sz="2800" dirty="0">
              <a:solidFill>
                <a:schemeClr val="accent1"/>
              </a:solidFill>
              <a:latin typeface="+mj-lt"/>
            </a:endParaRPr>
          </a:p>
          <a:p>
            <a:pPr marL="381000" lvl="0" indent="-342900" rtl="0">
              <a:lnSpc>
                <a:spcPct val="110000"/>
              </a:lnSpc>
              <a:spcBef>
                <a:spcPts val="0"/>
              </a:spcBef>
              <a:buClr>
                <a:schemeClr val="tx2"/>
              </a:buClr>
              <a:buSzPct val="100000"/>
              <a:buFont typeface="Arial" panose="020B0604020202020204" pitchFamily="34" charset="0"/>
              <a:buChar char="•"/>
            </a:pPr>
            <a:r>
              <a:rPr lang="en-US" sz="2800" dirty="0">
                <a:solidFill>
                  <a:schemeClr val="accent1"/>
                </a:solidFill>
                <a:latin typeface="+mj-lt"/>
              </a:rPr>
              <a:t>Bathrooms with poor </a:t>
            </a:r>
            <a:r>
              <a:rPr lang="en-US" sz="2800" dirty="0" smtClean="0">
                <a:solidFill>
                  <a:schemeClr val="accent1"/>
                </a:solidFill>
                <a:latin typeface="+mj-lt"/>
              </a:rPr>
              <a:t>supports and not </a:t>
            </a:r>
            <a:r>
              <a:rPr lang="en-US" sz="2800" dirty="0">
                <a:solidFill>
                  <a:schemeClr val="accent1"/>
                </a:solidFill>
                <a:latin typeface="+mj-lt"/>
              </a:rPr>
              <a:t>enough </a:t>
            </a:r>
            <a:r>
              <a:rPr lang="en-US" sz="2800" dirty="0" smtClean="0">
                <a:solidFill>
                  <a:schemeClr val="accent1"/>
                </a:solidFill>
                <a:latin typeface="+mj-lt"/>
              </a:rPr>
              <a:t>room.</a:t>
            </a:r>
            <a:endParaRPr lang="en-US" sz="2800" dirty="0">
              <a:solidFill>
                <a:schemeClr val="accent1"/>
              </a:solidFill>
              <a:latin typeface="+mj-lt"/>
            </a:endParaRPr>
          </a:p>
          <a:p>
            <a:pPr marL="381000" lvl="0" indent="-342900" rtl="0">
              <a:lnSpc>
                <a:spcPct val="110000"/>
              </a:lnSpc>
              <a:spcBef>
                <a:spcPts val="0"/>
              </a:spcBef>
              <a:buClr>
                <a:schemeClr val="tx2"/>
              </a:buClr>
              <a:buSzPct val="100000"/>
              <a:buFont typeface="Arial" panose="020B0604020202020204" pitchFamily="34" charset="0"/>
              <a:buChar char="•"/>
            </a:pPr>
            <a:r>
              <a:rPr lang="en-US" sz="2800" dirty="0">
                <a:solidFill>
                  <a:schemeClr val="accent1"/>
                </a:solidFill>
                <a:latin typeface="+mj-lt"/>
              </a:rPr>
              <a:t>Doorways that are too </a:t>
            </a:r>
            <a:r>
              <a:rPr lang="en-US" sz="2800" dirty="0" smtClean="0">
                <a:solidFill>
                  <a:schemeClr val="accent1"/>
                </a:solidFill>
                <a:latin typeface="+mj-lt"/>
              </a:rPr>
              <a:t>small.</a:t>
            </a:r>
            <a:endParaRPr lang="en-US" sz="2800" dirty="0">
              <a:solidFill>
                <a:schemeClr val="accent1"/>
              </a:solidFill>
              <a:latin typeface="+mj-lt"/>
            </a:endParaRPr>
          </a:p>
          <a:p>
            <a:pPr>
              <a:spcBef>
                <a:spcPts val="0"/>
              </a:spcBef>
              <a:buNone/>
            </a:pPr>
            <a:endParaRPr sz="2400" dirty="0">
              <a:solidFill>
                <a:schemeClr val="tx2"/>
              </a:solidFill>
            </a:endParaRPr>
          </a:p>
        </p:txBody>
      </p:sp>
      <p:sp>
        <p:nvSpPr>
          <p:cNvPr id="2" name="TextBox 1"/>
          <p:cNvSpPr txBox="1"/>
          <p:nvPr/>
        </p:nvSpPr>
        <p:spPr>
          <a:xfrm>
            <a:off x="1918741" y="158533"/>
            <a:ext cx="8199620" cy="1446550"/>
          </a:xfrm>
          <a:prstGeom prst="rect">
            <a:avLst/>
          </a:prstGeom>
          <a:noFill/>
        </p:spPr>
        <p:txBody>
          <a:bodyPr wrap="square" rtlCol="0">
            <a:spAutoFit/>
          </a:bodyPr>
          <a:lstStyle/>
          <a:p>
            <a:pPr algn="ctr"/>
            <a:r>
              <a:rPr lang="en-US" sz="4400" b="1" dirty="0" smtClean="0">
                <a:solidFill>
                  <a:schemeClr val="accent1"/>
                </a:solidFill>
                <a:latin typeface="+mj-lt"/>
              </a:rPr>
              <a:t>Examples and Non-Examples </a:t>
            </a:r>
          </a:p>
          <a:p>
            <a:pPr algn="ctr"/>
            <a:r>
              <a:rPr lang="en-US" sz="4400" b="1" dirty="0" smtClean="0">
                <a:solidFill>
                  <a:schemeClr val="accent1"/>
                </a:solidFill>
                <a:latin typeface="+mj-lt"/>
              </a:rPr>
              <a:t>of UD in Architecture and Design</a:t>
            </a:r>
            <a:endParaRPr lang="en-US" sz="4400" b="1" dirty="0">
              <a:solidFill>
                <a:schemeClr val="accent1"/>
              </a:solidFill>
              <a:latin typeface="+mj-lt"/>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35649" y="302737"/>
            <a:ext cx="8204640" cy="1308225"/>
          </a:xfrm>
        </p:spPr>
        <p:txBody>
          <a:bodyPr>
            <a:noAutofit/>
          </a:bodyPr>
          <a:lstStyle/>
          <a:p>
            <a:r>
              <a:rPr lang="en-US" sz="4000" b="1" dirty="0" smtClean="0">
                <a:solidFill>
                  <a:srgbClr val="4F81BD"/>
                </a:solidFill>
              </a:rPr>
              <a:t>Student Examples: Making Mystery Fraction Problems</a:t>
            </a:r>
            <a:r>
              <a:rPr lang="en-US" sz="4000" b="1" dirty="0">
                <a:solidFill>
                  <a:srgbClr val="4F81BD"/>
                </a:solidFill>
              </a:rPr>
              <a:t> U</a:t>
            </a:r>
            <a:r>
              <a:rPr lang="en-US" sz="4000" b="1" dirty="0" smtClean="0">
                <a:solidFill>
                  <a:srgbClr val="4F81BD"/>
                </a:solidFill>
              </a:rPr>
              <a:t>sing Scratch</a:t>
            </a:r>
            <a:endParaRPr lang="en-US" sz="4000" b="1" dirty="0">
              <a:solidFill>
                <a:srgbClr val="4F81BD"/>
              </a:solidFill>
            </a:endParaRPr>
          </a:p>
        </p:txBody>
      </p:sp>
      <p:pic>
        <p:nvPicPr>
          <p:cNvPr id="7" name="Content Placeholder 6" descr="IMG_0358.jpg"/>
          <p:cNvPicPr>
            <a:picLocks noGrp="1" noChangeAspect="1"/>
          </p:cNvPicPr>
          <p:nvPr>
            <p:ph sz="half" idx="1"/>
          </p:nvPr>
        </p:nvPicPr>
        <p:blipFill>
          <a:blip r:embed="rId3">
            <a:extLst>
              <a:ext uri="{28A0092B-C50C-407E-A947-70E740481C1C}">
                <a14:useLocalDpi xmlns:a14="http://schemas.microsoft.com/office/drawing/2010/main" val="0"/>
              </a:ext>
            </a:extLst>
          </a:blip>
          <a:srcRect t="-24712" b="-24712"/>
          <a:stretch>
            <a:fillRect/>
          </a:stretch>
        </p:blipFill>
        <p:spPr>
          <a:xfrm>
            <a:off x="1723948" y="2048646"/>
            <a:ext cx="4301319" cy="4977267"/>
          </a:xfrm>
        </p:spPr>
      </p:pic>
      <p:pic>
        <p:nvPicPr>
          <p:cNvPr id="8" name="Content Placeholder 7" descr="IMG_0361.jpg"/>
          <p:cNvPicPr>
            <a:picLocks noGrp="1" noChangeAspect="1"/>
          </p:cNvPicPr>
          <p:nvPr>
            <p:ph sz="half" idx="2"/>
          </p:nvPr>
        </p:nvPicPr>
        <p:blipFill>
          <a:blip r:embed="rId4">
            <a:extLst>
              <a:ext uri="{28A0092B-C50C-407E-A947-70E740481C1C}">
                <a14:useLocalDpi xmlns:a14="http://schemas.microsoft.com/office/drawing/2010/main" val="0"/>
              </a:ext>
            </a:extLst>
          </a:blip>
          <a:srcRect t="-24712" b="-24712"/>
          <a:stretch>
            <a:fillRect/>
          </a:stretch>
        </p:blipFill>
        <p:spPr>
          <a:xfrm>
            <a:off x="6092393" y="2083821"/>
            <a:ext cx="4298362" cy="4906917"/>
          </a:xfrm>
        </p:spPr>
      </p:pic>
    </p:spTree>
    <p:extLst>
      <p:ext uri="{BB962C8B-B14F-4D97-AF65-F5344CB8AC3E}">
        <p14:creationId xmlns:p14="http://schemas.microsoft.com/office/powerpoint/2010/main" val="53930745"/>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1539" y="302737"/>
            <a:ext cx="8185683" cy="1259946"/>
          </a:xfrm>
        </p:spPr>
        <p:txBody>
          <a:bodyPr>
            <a:normAutofit/>
          </a:bodyPr>
          <a:lstStyle/>
          <a:p>
            <a:r>
              <a:rPr lang="en-US" sz="4400" b="1" dirty="0" smtClean="0">
                <a:solidFill>
                  <a:srgbClr val="4F81BD"/>
                </a:solidFill>
              </a:rPr>
              <a:t>Important Notes</a:t>
            </a:r>
            <a:endParaRPr lang="en-US" sz="4400" b="1" dirty="0">
              <a:solidFill>
                <a:srgbClr val="4F81BD"/>
              </a:solidFill>
            </a:endParaRPr>
          </a:p>
        </p:txBody>
      </p:sp>
      <p:sp>
        <p:nvSpPr>
          <p:cNvPr id="3" name="Content Placeholder 2"/>
          <p:cNvSpPr>
            <a:spLocks noGrp="1"/>
          </p:cNvSpPr>
          <p:nvPr>
            <p:ph idx="1"/>
          </p:nvPr>
        </p:nvSpPr>
        <p:spPr>
          <a:xfrm>
            <a:off x="1687183" y="1780788"/>
            <a:ext cx="8635639" cy="5572292"/>
          </a:xfrm>
        </p:spPr>
        <p:txBody>
          <a:bodyPr>
            <a:normAutofit/>
          </a:bodyPr>
          <a:lstStyle/>
          <a:p>
            <a:pPr>
              <a:lnSpc>
                <a:spcPct val="110000"/>
              </a:lnSpc>
            </a:pPr>
            <a:r>
              <a:rPr lang="en-US" sz="3200" dirty="0" smtClean="0">
                <a:solidFill>
                  <a:srgbClr val="4F81BD"/>
                </a:solidFill>
              </a:rPr>
              <a:t>UDL does not replace individualization.</a:t>
            </a:r>
          </a:p>
          <a:p>
            <a:pPr>
              <a:lnSpc>
                <a:spcPct val="110000"/>
              </a:lnSpc>
            </a:pPr>
            <a:endParaRPr lang="en-US" sz="3200" dirty="0">
              <a:solidFill>
                <a:srgbClr val="4F81BD"/>
              </a:solidFill>
            </a:endParaRPr>
          </a:p>
          <a:p>
            <a:pPr>
              <a:lnSpc>
                <a:spcPct val="110000"/>
              </a:lnSpc>
            </a:pPr>
            <a:r>
              <a:rPr lang="en-US" sz="3200" dirty="0" smtClean="0">
                <a:solidFill>
                  <a:srgbClr val="4F81BD"/>
                </a:solidFill>
              </a:rPr>
              <a:t>UDL belongs to everyone (e.g., general educators, special educators, students receiving enrichment/gifted services, students with significant disabilities).</a:t>
            </a:r>
          </a:p>
          <a:p>
            <a:pPr>
              <a:lnSpc>
                <a:spcPct val="110000"/>
              </a:lnSpc>
            </a:pPr>
            <a:endParaRPr lang="en-US" sz="3200" dirty="0"/>
          </a:p>
        </p:txBody>
      </p:sp>
    </p:spTree>
    <p:extLst>
      <p:ext uri="{BB962C8B-B14F-4D97-AF65-F5344CB8AC3E}">
        <p14:creationId xmlns:p14="http://schemas.microsoft.com/office/powerpoint/2010/main" val="3464222068"/>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2583" y="302737"/>
            <a:ext cx="8204640" cy="1259946"/>
          </a:xfrm>
        </p:spPr>
        <p:txBody>
          <a:bodyPr>
            <a:normAutofit fontScale="90000"/>
          </a:bodyPr>
          <a:lstStyle/>
          <a:p>
            <a:r>
              <a:rPr lang="en-US" b="1" dirty="0" smtClean="0">
                <a:solidFill>
                  <a:srgbClr val="4F81BD"/>
                </a:solidFill>
              </a:rPr>
              <a:t>UDL, MTSS, and Individualization</a:t>
            </a:r>
            <a:endParaRPr lang="en-US" b="1" dirty="0">
              <a:solidFill>
                <a:srgbClr val="4F81BD"/>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65033797"/>
              </p:ext>
            </p:extLst>
          </p:nvPr>
        </p:nvGraphicFramePr>
        <p:xfrm>
          <a:off x="1800926" y="2086940"/>
          <a:ext cx="8706492" cy="36014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ight Brace 4"/>
          <p:cNvSpPr/>
          <p:nvPr/>
        </p:nvSpPr>
        <p:spPr>
          <a:xfrm>
            <a:off x="7898798" y="2162749"/>
            <a:ext cx="933413" cy="3826189"/>
          </a:xfrm>
          <a:prstGeom prst="rightBrace">
            <a:avLst/>
          </a:prstGeom>
        </p:spPr>
        <p:style>
          <a:lnRef idx="2">
            <a:schemeClr val="accent1"/>
          </a:lnRef>
          <a:fillRef idx="0">
            <a:schemeClr val="accent1"/>
          </a:fillRef>
          <a:effectRef idx="1">
            <a:schemeClr val="accent1"/>
          </a:effectRef>
          <a:fontRef idx="minor">
            <a:schemeClr val="tx1"/>
          </a:fontRef>
        </p:style>
        <p:txBody>
          <a:bodyPr lIns="104287" tIns="52144" rIns="104287" bIns="52144" rtlCol="0" anchor="ctr"/>
          <a:lstStyle/>
          <a:p>
            <a:pPr algn="ctr"/>
            <a:endParaRPr lang="en-US" dirty="0"/>
          </a:p>
        </p:txBody>
      </p:sp>
      <p:sp>
        <p:nvSpPr>
          <p:cNvPr id="6" name="Left Brace 5"/>
          <p:cNvSpPr/>
          <p:nvPr/>
        </p:nvSpPr>
        <p:spPr>
          <a:xfrm>
            <a:off x="3236700" y="2105892"/>
            <a:ext cx="784915" cy="3826189"/>
          </a:xfrm>
          <a:prstGeom prst="leftBrace">
            <a:avLst/>
          </a:prstGeom>
        </p:spPr>
        <p:style>
          <a:lnRef idx="2">
            <a:schemeClr val="accent1"/>
          </a:lnRef>
          <a:fillRef idx="0">
            <a:schemeClr val="accent1"/>
          </a:fillRef>
          <a:effectRef idx="1">
            <a:schemeClr val="accent1"/>
          </a:effectRef>
          <a:fontRef idx="minor">
            <a:schemeClr val="tx1"/>
          </a:fontRef>
        </p:style>
        <p:txBody>
          <a:bodyPr lIns="104287" tIns="52144" rIns="104287" bIns="52144" rtlCol="0" anchor="ctr"/>
          <a:lstStyle/>
          <a:p>
            <a:pPr algn="ctr"/>
            <a:endParaRPr lang="en-US" dirty="0"/>
          </a:p>
        </p:txBody>
      </p:sp>
      <p:sp>
        <p:nvSpPr>
          <p:cNvPr id="7" name="TextBox 6"/>
          <p:cNvSpPr txBox="1"/>
          <p:nvPr/>
        </p:nvSpPr>
        <p:spPr>
          <a:xfrm>
            <a:off x="8866324" y="2754545"/>
            <a:ext cx="1825489" cy="2493653"/>
          </a:xfrm>
          <a:prstGeom prst="rect">
            <a:avLst/>
          </a:prstGeom>
          <a:noFill/>
        </p:spPr>
        <p:txBody>
          <a:bodyPr wrap="square" lIns="104287" tIns="52144" rIns="104287" bIns="52144" rtlCol="0">
            <a:spAutoFit/>
          </a:bodyPr>
          <a:lstStyle/>
          <a:p>
            <a:pPr>
              <a:lnSpc>
                <a:spcPct val="110000"/>
              </a:lnSpc>
            </a:pPr>
            <a:r>
              <a:rPr lang="en-US" sz="2800" dirty="0">
                <a:solidFill>
                  <a:srgbClr val="000090"/>
                </a:solidFill>
                <a:latin typeface="+mn-lt"/>
              </a:rPr>
              <a:t>Tiers are not physical locations.</a:t>
            </a:r>
          </a:p>
          <a:p>
            <a:endParaRPr lang="en-US" sz="3200" dirty="0">
              <a:solidFill>
                <a:srgbClr val="000090"/>
              </a:solidFill>
              <a:latin typeface="+mn-lt"/>
            </a:endParaRPr>
          </a:p>
        </p:txBody>
      </p:sp>
      <p:sp>
        <p:nvSpPr>
          <p:cNvPr id="8" name="TextBox 7"/>
          <p:cNvSpPr txBox="1"/>
          <p:nvPr/>
        </p:nvSpPr>
        <p:spPr>
          <a:xfrm>
            <a:off x="1626265" y="3039157"/>
            <a:ext cx="1928661" cy="1994029"/>
          </a:xfrm>
          <a:prstGeom prst="rect">
            <a:avLst/>
          </a:prstGeom>
          <a:noFill/>
        </p:spPr>
        <p:txBody>
          <a:bodyPr wrap="square" lIns="104287" tIns="52144" rIns="104287" bIns="52144" rtlCol="0">
            <a:spAutoFit/>
          </a:bodyPr>
          <a:lstStyle/>
          <a:p>
            <a:pPr>
              <a:lnSpc>
                <a:spcPct val="110000"/>
              </a:lnSpc>
            </a:pPr>
            <a:r>
              <a:rPr lang="en-US" sz="2800" dirty="0">
                <a:solidFill>
                  <a:srgbClr val="000090"/>
                </a:solidFill>
                <a:latin typeface="+mn-lt"/>
              </a:rPr>
              <a:t>UDL fits throughout  the pyramid</a:t>
            </a:r>
          </a:p>
        </p:txBody>
      </p:sp>
    </p:spTree>
    <p:extLst>
      <p:ext uri="{BB962C8B-B14F-4D97-AF65-F5344CB8AC3E}">
        <p14:creationId xmlns:p14="http://schemas.microsoft.com/office/powerpoint/2010/main" val="3503116245"/>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1539" y="302737"/>
            <a:ext cx="8185683" cy="1259946"/>
          </a:xfrm>
        </p:spPr>
        <p:txBody>
          <a:bodyPr>
            <a:normAutofit/>
          </a:bodyPr>
          <a:lstStyle/>
          <a:p>
            <a:r>
              <a:rPr lang="en-US" sz="4400" b="1" dirty="0" smtClean="0">
                <a:solidFill>
                  <a:srgbClr val="4F81BD"/>
                </a:solidFill>
              </a:rPr>
              <a:t>Resources Available to You</a:t>
            </a:r>
            <a:endParaRPr lang="en-US" sz="4400" b="1" dirty="0">
              <a:solidFill>
                <a:srgbClr val="4F81BD"/>
              </a:solidFill>
            </a:endParaRPr>
          </a:p>
        </p:txBody>
      </p:sp>
      <p:sp>
        <p:nvSpPr>
          <p:cNvPr id="3" name="Content Placeholder 2"/>
          <p:cNvSpPr>
            <a:spLocks noGrp="1"/>
          </p:cNvSpPr>
          <p:nvPr>
            <p:ph idx="1"/>
          </p:nvPr>
        </p:nvSpPr>
        <p:spPr>
          <a:xfrm>
            <a:off x="1649269" y="1562684"/>
            <a:ext cx="8175693" cy="5092281"/>
          </a:xfrm>
        </p:spPr>
        <p:txBody>
          <a:bodyPr>
            <a:normAutofit lnSpcReduction="10000"/>
          </a:bodyPr>
          <a:lstStyle/>
          <a:p>
            <a:pPr>
              <a:lnSpc>
                <a:spcPct val="110000"/>
              </a:lnSpc>
            </a:pPr>
            <a:r>
              <a:rPr lang="en-US" sz="3600" dirty="0">
                <a:solidFill>
                  <a:srgbClr val="4F81BD"/>
                </a:solidFill>
              </a:rPr>
              <a:t>UDLinks</a:t>
            </a:r>
          </a:p>
          <a:p>
            <a:pPr marL="503972" lvl="1" indent="0">
              <a:lnSpc>
                <a:spcPct val="110000"/>
              </a:lnSpc>
              <a:buNone/>
            </a:pPr>
            <a:r>
              <a:rPr lang="en-US" sz="3400" dirty="0" smtClean="0">
                <a:solidFill>
                  <a:srgbClr val="4F81BD"/>
                </a:solidFill>
              </a:rPr>
              <a:t>– Free </a:t>
            </a:r>
            <a:r>
              <a:rPr lang="en-US" sz="3400" dirty="0">
                <a:solidFill>
                  <a:srgbClr val="4F81BD"/>
                </a:solidFill>
              </a:rPr>
              <a:t>App</a:t>
            </a:r>
          </a:p>
          <a:p>
            <a:pPr lvl="1">
              <a:lnSpc>
                <a:spcPct val="110000"/>
              </a:lnSpc>
            </a:pPr>
            <a:r>
              <a:rPr lang="en-US" sz="3400" dirty="0">
                <a:solidFill>
                  <a:srgbClr val="4F81BD"/>
                </a:solidFill>
              </a:rPr>
              <a:t>Maryland State </a:t>
            </a:r>
            <a:r>
              <a:rPr lang="en-US" sz="3400" dirty="0" smtClean="0">
                <a:solidFill>
                  <a:srgbClr val="4F81BD"/>
                </a:solidFill>
              </a:rPr>
              <a:t>Dept. </a:t>
            </a:r>
            <a:r>
              <a:rPr lang="en-US" sz="3400" dirty="0">
                <a:solidFill>
                  <a:srgbClr val="4F81BD"/>
                </a:solidFill>
              </a:rPr>
              <a:t>of </a:t>
            </a:r>
          </a:p>
          <a:p>
            <a:pPr marL="398320" lvl="1" indent="0">
              <a:lnSpc>
                <a:spcPct val="110000"/>
              </a:lnSpc>
              <a:buNone/>
            </a:pPr>
            <a:r>
              <a:rPr lang="en-US" sz="3400" dirty="0">
                <a:solidFill>
                  <a:srgbClr val="4F81BD"/>
                </a:solidFill>
              </a:rPr>
              <a:t>	</a:t>
            </a:r>
            <a:r>
              <a:rPr lang="en-US" sz="3400" dirty="0" smtClean="0">
                <a:solidFill>
                  <a:srgbClr val="4F81BD"/>
                </a:solidFill>
              </a:rPr>
              <a:t>   Education</a:t>
            </a:r>
            <a:endParaRPr lang="en-US" sz="3400" dirty="0">
              <a:solidFill>
                <a:srgbClr val="4F81BD"/>
              </a:solidFill>
            </a:endParaRPr>
          </a:p>
          <a:p>
            <a:pPr marL="463499" indent="-521437">
              <a:lnSpc>
                <a:spcPct val="110000"/>
              </a:lnSpc>
            </a:pPr>
            <a:r>
              <a:rPr lang="en-US" sz="3900" dirty="0">
                <a:solidFill>
                  <a:srgbClr val="4F81BD"/>
                </a:solidFill>
              </a:rPr>
              <a:t>CAST</a:t>
            </a:r>
          </a:p>
          <a:p>
            <a:pPr marL="919756" lvl="1" indent="-521437">
              <a:lnSpc>
                <a:spcPct val="110000"/>
              </a:lnSpc>
            </a:pPr>
            <a:r>
              <a:rPr lang="en-US" sz="3400" dirty="0">
                <a:solidFill>
                  <a:srgbClr val="4F81BD"/>
                </a:solidFill>
              </a:rPr>
              <a:t>Book Builder</a:t>
            </a:r>
          </a:p>
          <a:p>
            <a:pPr marL="919756" lvl="1" indent="-521437">
              <a:lnSpc>
                <a:spcPct val="110000"/>
              </a:lnSpc>
            </a:pPr>
            <a:r>
              <a:rPr lang="en-US" sz="3400" dirty="0" err="1">
                <a:solidFill>
                  <a:srgbClr val="4F81BD"/>
                </a:solidFill>
              </a:rPr>
              <a:t>iSolveit</a:t>
            </a:r>
            <a:endParaRPr lang="en-US" sz="3400" dirty="0">
              <a:solidFill>
                <a:srgbClr val="4F81BD"/>
              </a:solidFill>
            </a:endParaRPr>
          </a:p>
          <a:p>
            <a:pPr marL="919756" lvl="1" indent="-521437">
              <a:lnSpc>
                <a:spcPct val="110000"/>
              </a:lnSpc>
            </a:pPr>
            <a:r>
              <a:rPr lang="en-US" sz="3400" dirty="0">
                <a:solidFill>
                  <a:srgbClr val="4F81BD"/>
                </a:solidFill>
              </a:rPr>
              <a:t>Science Writer</a:t>
            </a:r>
          </a:p>
        </p:txBody>
      </p:sp>
      <p:pic>
        <p:nvPicPr>
          <p:cNvPr id="4" name="Picture 3" descr="Screen Shot 2012-07-31 at 8.08.52 AM.png">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2752" y="1597364"/>
            <a:ext cx="2798283" cy="2415115"/>
          </a:xfrm>
          <a:prstGeom prst="rect">
            <a:avLst/>
          </a:prstGeom>
        </p:spPr>
      </p:pic>
      <p:pic>
        <p:nvPicPr>
          <p:cNvPr id="6" name="Picture 5"/>
          <p:cNvPicPr>
            <a:picLocks noChangeAspect="1"/>
          </p:cNvPicPr>
          <p:nvPr/>
        </p:nvPicPr>
        <p:blipFill>
          <a:blip r:embed="rId5"/>
          <a:stretch>
            <a:fillRect/>
          </a:stretch>
        </p:blipFill>
        <p:spPr>
          <a:xfrm>
            <a:off x="6562321" y="4117578"/>
            <a:ext cx="3712435" cy="2323900"/>
          </a:xfrm>
          <a:prstGeom prst="rect">
            <a:avLst/>
          </a:prstGeom>
        </p:spPr>
      </p:pic>
    </p:spTree>
    <p:extLst>
      <p:ext uri="{BB962C8B-B14F-4D97-AF65-F5344CB8AC3E}">
        <p14:creationId xmlns:p14="http://schemas.microsoft.com/office/powerpoint/2010/main" val="3791072036"/>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0497" y="302737"/>
            <a:ext cx="8166726" cy="1259946"/>
          </a:xfrm>
        </p:spPr>
        <p:txBody>
          <a:bodyPr>
            <a:normAutofit fontScale="90000"/>
          </a:bodyPr>
          <a:lstStyle/>
          <a:p>
            <a:r>
              <a:rPr lang="en-US" b="1" dirty="0" smtClean="0">
                <a:solidFill>
                  <a:srgbClr val="4F81BD"/>
                </a:solidFill>
              </a:rPr>
              <a:t>Examples of Lessons and Assessments</a:t>
            </a:r>
            <a:endParaRPr lang="en-US" b="1" dirty="0">
              <a:solidFill>
                <a:srgbClr val="4F81BD"/>
              </a:solidFill>
            </a:endParaRPr>
          </a:p>
        </p:txBody>
      </p:sp>
      <p:sp>
        <p:nvSpPr>
          <p:cNvPr id="3" name="Content Placeholder 2"/>
          <p:cNvSpPr>
            <a:spLocks noGrp="1"/>
          </p:cNvSpPr>
          <p:nvPr>
            <p:ph idx="1"/>
          </p:nvPr>
        </p:nvSpPr>
        <p:spPr>
          <a:xfrm>
            <a:off x="1687183" y="1763925"/>
            <a:ext cx="8470040" cy="4989036"/>
          </a:xfrm>
        </p:spPr>
        <p:txBody>
          <a:bodyPr>
            <a:normAutofit/>
          </a:bodyPr>
          <a:lstStyle/>
          <a:p>
            <a:r>
              <a:rPr lang="en-US" sz="3200" dirty="0" smtClean="0">
                <a:solidFill>
                  <a:srgbClr val="4F81BD"/>
                </a:solidFill>
              </a:rPr>
              <a:t>Lessons</a:t>
            </a:r>
          </a:p>
          <a:p>
            <a:endParaRPr lang="en-US" sz="3200" dirty="0">
              <a:solidFill>
                <a:srgbClr val="4F81BD"/>
              </a:solidFill>
            </a:endParaRPr>
          </a:p>
          <a:p>
            <a:r>
              <a:rPr lang="en-US" sz="3200" dirty="0" smtClean="0">
                <a:solidFill>
                  <a:srgbClr val="4F81BD"/>
                </a:solidFill>
              </a:rPr>
              <a:t>Assessments</a:t>
            </a:r>
          </a:p>
          <a:p>
            <a:endParaRPr lang="en-US" sz="3200" dirty="0">
              <a:solidFill>
                <a:srgbClr val="4F81BD"/>
              </a:solidFill>
            </a:endParaRPr>
          </a:p>
          <a:p>
            <a:r>
              <a:rPr lang="en-US" sz="3200" dirty="0" smtClean="0">
                <a:solidFill>
                  <a:srgbClr val="4F81BD"/>
                </a:solidFill>
              </a:rPr>
              <a:t>Student Work </a:t>
            </a:r>
            <a:r>
              <a:rPr lang="en-US" sz="3200" dirty="0">
                <a:solidFill>
                  <a:srgbClr val="4F81BD"/>
                </a:solidFill>
              </a:rPr>
              <a:t>E</a:t>
            </a:r>
            <a:r>
              <a:rPr lang="en-US" sz="3200" dirty="0" smtClean="0">
                <a:solidFill>
                  <a:srgbClr val="4F81BD"/>
                </a:solidFill>
              </a:rPr>
              <a:t>xamples</a:t>
            </a:r>
            <a:endParaRPr lang="en-US" sz="3200" dirty="0">
              <a:solidFill>
                <a:srgbClr val="4F81BD"/>
              </a:solidFill>
            </a:endParaRPr>
          </a:p>
        </p:txBody>
      </p:sp>
    </p:spTree>
    <p:extLst>
      <p:ext uri="{BB962C8B-B14F-4D97-AF65-F5344CB8AC3E}">
        <p14:creationId xmlns:p14="http://schemas.microsoft.com/office/powerpoint/2010/main" val="4046840747"/>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317268251"/>
              </p:ext>
            </p:extLst>
          </p:nvPr>
        </p:nvGraphicFramePr>
        <p:xfrm>
          <a:off x="1828891" y="1856563"/>
          <a:ext cx="8704164" cy="5171362"/>
        </p:xfrm>
        <a:graphic>
          <a:graphicData uri="http://schemas.openxmlformats.org/drawingml/2006/table">
            <a:tbl>
              <a:tblPr firstRow="1" bandRow="1">
                <a:tableStyleId>{5C22544A-7EE6-4342-B048-85BDC9FD1C3A}</a:tableStyleId>
              </a:tblPr>
              <a:tblGrid>
                <a:gridCol w="2901388"/>
                <a:gridCol w="2901388"/>
                <a:gridCol w="2901388"/>
              </a:tblGrid>
              <a:tr h="1704980">
                <a:tc>
                  <a:txBody>
                    <a:bodyPr/>
                    <a:lstStyle/>
                    <a:p>
                      <a:pPr>
                        <a:lnSpc>
                          <a:spcPct val="110000"/>
                        </a:lnSpc>
                      </a:pPr>
                      <a:r>
                        <a:rPr lang="en-US" sz="2600" b="0" dirty="0" smtClean="0">
                          <a:solidFill>
                            <a:schemeClr val="tx1"/>
                          </a:solidFill>
                        </a:rPr>
                        <a:t>Find and read</a:t>
                      </a:r>
                      <a:r>
                        <a:rPr lang="en-US" sz="2600" b="0" baseline="0" dirty="0" smtClean="0">
                          <a:solidFill>
                            <a:schemeClr val="tx1"/>
                          </a:solidFill>
                        </a:rPr>
                        <a:t> a poem</a:t>
                      </a:r>
                      <a:r>
                        <a:rPr lang="en-US" sz="2600" b="0" dirty="0" smtClean="0">
                          <a:solidFill>
                            <a:schemeClr val="tx1"/>
                          </a:solidFill>
                        </a:rPr>
                        <a:t> with</a:t>
                      </a:r>
                      <a:r>
                        <a:rPr lang="en-US" sz="2600" b="0" baseline="0" dirty="0" smtClean="0">
                          <a:solidFill>
                            <a:schemeClr val="tx1"/>
                          </a:solidFill>
                        </a:rPr>
                        <a:t> a peer. Have tiered resources.</a:t>
                      </a:r>
                      <a:endParaRPr lang="en-US" sz="2600" b="0" dirty="0">
                        <a:solidFill>
                          <a:schemeClr val="tx1"/>
                        </a:solidFill>
                      </a:endParaRPr>
                    </a:p>
                  </a:txBody>
                  <a:tcPr marL="106918" marR="106918" marT="50398" marB="50398"/>
                </a:tc>
                <a:tc>
                  <a:txBody>
                    <a:bodyPr/>
                    <a:lstStyle/>
                    <a:p>
                      <a:pPr>
                        <a:lnSpc>
                          <a:spcPct val="110000"/>
                        </a:lnSpc>
                      </a:pPr>
                      <a:r>
                        <a:rPr lang="en-US" sz="2600" b="0" dirty="0" smtClean="0">
                          <a:solidFill>
                            <a:schemeClr val="tx1"/>
                          </a:solidFill>
                        </a:rPr>
                        <a:t>Read a biography of a poet (e.g., Shel Silverstein). Have tiered</a:t>
                      </a:r>
                      <a:r>
                        <a:rPr lang="en-US" sz="2600" b="0" baseline="0" dirty="0" smtClean="0">
                          <a:solidFill>
                            <a:schemeClr val="tx1"/>
                          </a:solidFill>
                        </a:rPr>
                        <a:t> books.</a:t>
                      </a:r>
                      <a:endParaRPr lang="en-US" sz="2600" b="0" dirty="0">
                        <a:solidFill>
                          <a:schemeClr val="tx1"/>
                        </a:solidFill>
                      </a:endParaRPr>
                    </a:p>
                  </a:txBody>
                  <a:tcPr marL="106918" marR="106918" marT="50398" marB="50398"/>
                </a:tc>
                <a:tc>
                  <a:txBody>
                    <a:bodyPr/>
                    <a:lstStyle/>
                    <a:p>
                      <a:pPr>
                        <a:lnSpc>
                          <a:spcPct val="110000"/>
                        </a:lnSpc>
                      </a:pPr>
                      <a:r>
                        <a:rPr lang="en-US" sz="2600" b="0" dirty="0" smtClean="0">
                          <a:solidFill>
                            <a:schemeClr val="tx1"/>
                          </a:solidFill>
                        </a:rPr>
                        <a:t>Write</a:t>
                      </a:r>
                      <a:r>
                        <a:rPr lang="en-US" sz="2600" b="0" baseline="0" dirty="0" smtClean="0">
                          <a:solidFill>
                            <a:schemeClr val="tx1"/>
                          </a:solidFill>
                        </a:rPr>
                        <a:t> your own acrostic poem.</a:t>
                      </a:r>
                      <a:endParaRPr lang="en-US" sz="2600" b="0" dirty="0">
                        <a:solidFill>
                          <a:schemeClr val="tx1"/>
                        </a:solidFill>
                      </a:endParaRPr>
                    </a:p>
                  </a:txBody>
                  <a:tcPr marL="106918" marR="106918" marT="50398" marB="50398"/>
                </a:tc>
              </a:tr>
              <a:tr h="1482858">
                <a:tc>
                  <a:txBody>
                    <a:bodyPr/>
                    <a:lstStyle/>
                    <a:p>
                      <a:pPr>
                        <a:lnSpc>
                          <a:spcPct val="110000"/>
                        </a:lnSpc>
                      </a:pPr>
                      <a:r>
                        <a:rPr lang="en-US" sz="2600" dirty="0" smtClean="0"/>
                        <a:t>Write a holiday</a:t>
                      </a:r>
                      <a:r>
                        <a:rPr lang="en-US" sz="2600" baseline="0" dirty="0" smtClean="0"/>
                        <a:t>  poem (e.g., Mother’s Day).</a:t>
                      </a:r>
                      <a:endParaRPr lang="en-US" sz="2600" dirty="0"/>
                    </a:p>
                  </a:txBody>
                  <a:tcPr marL="106918" marR="106918" marT="50398" marB="50398"/>
                </a:tc>
                <a:tc>
                  <a:txBody>
                    <a:bodyPr/>
                    <a:lstStyle/>
                    <a:p>
                      <a:pPr>
                        <a:lnSpc>
                          <a:spcPct val="110000"/>
                        </a:lnSpc>
                      </a:pPr>
                      <a:r>
                        <a:rPr lang="en-US" sz="2600" dirty="0" smtClean="0"/>
                        <a:t>Find rhyming words in a</a:t>
                      </a:r>
                      <a:r>
                        <a:rPr lang="en-US" sz="2600" baseline="0" dirty="0" smtClean="0"/>
                        <a:t> poem.</a:t>
                      </a:r>
                      <a:endParaRPr lang="en-US" sz="2600" dirty="0"/>
                    </a:p>
                  </a:txBody>
                  <a:tcPr marL="106918" marR="106918" marT="50398" marB="50398"/>
                </a:tc>
                <a:tc>
                  <a:txBody>
                    <a:bodyPr/>
                    <a:lstStyle/>
                    <a:p>
                      <a:pPr>
                        <a:lnSpc>
                          <a:spcPct val="110000"/>
                        </a:lnSpc>
                      </a:pPr>
                      <a:r>
                        <a:rPr lang="en-US" sz="2600" dirty="0" smtClean="0"/>
                        <a:t>Illustrate what is happening in a poem.</a:t>
                      </a:r>
                      <a:endParaRPr lang="en-US" sz="2600" dirty="0"/>
                    </a:p>
                  </a:txBody>
                  <a:tcPr marL="106918" marR="106918" marT="50398" marB="50398"/>
                </a:tc>
              </a:tr>
              <a:tr h="1679913">
                <a:tc>
                  <a:txBody>
                    <a:bodyPr/>
                    <a:lstStyle/>
                    <a:p>
                      <a:pPr>
                        <a:lnSpc>
                          <a:spcPct val="110000"/>
                        </a:lnSpc>
                      </a:pPr>
                      <a:r>
                        <a:rPr lang="en-US" sz="2600" dirty="0" smtClean="0"/>
                        <a:t>Interview</a:t>
                      </a:r>
                      <a:r>
                        <a:rPr lang="en-US" sz="2600" baseline="0" dirty="0" smtClean="0"/>
                        <a:t> a poem and provide answers.</a:t>
                      </a:r>
                      <a:endParaRPr lang="en-US" sz="2600" dirty="0"/>
                    </a:p>
                  </a:txBody>
                  <a:tcPr marL="106918" marR="106918" marT="50398" marB="50398"/>
                </a:tc>
                <a:tc>
                  <a:txBody>
                    <a:bodyPr/>
                    <a:lstStyle/>
                    <a:p>
                      <a:pPr>
                        <a:lnSpc>
                          <a:spcPct val="110000"/>
                        </a:lnSpc>
                      </a:pPr>
                      <a:r>
                        <a:rPr lang="en-US" sz="2600" dirty="0" smtClean="0"/>
                        <a:t>Find metaphors, similes, and hyperbole</a:t>
                      </a:r>
                      <a:r>
                        <a:rPr lang="en-US" sz="2600" baseline="0" dirty="0" smtClean="0"/>
                        <a:t> </a:t>
                      </a:r>
                      <a:r>
                        <a:rPr lang="en-US" sz="2600" dirty="0" smtClean="0"/>
                        <a:t>in</a:t>
                      </a:r>
                      <a:r>
                        <a:rPr lang="en-US" sz="2600" baseline="0" dirty="0" smtClean="0"/>
                        <a:t> poems.</a:t>
                      </a:r>
                      <a:endParaRPr lang="en-US" sz="2600" dirty="0"/>
                    </a:p>
                  </a:txBody>
                  <a:tcPr marL="106918" marR="106918" marT="50398" marB="50398"/>
                </a:tc>
                <a:tc>
                  <a:txBody>
                    <a:bodyPr/>
                    <a:lstStyle/>
                    <a:p>
                      <a:pPr>
                        <a:lnSpc>
                          <a:spcPct val="110000"/>
                        </a:lnSpc>
                      </a:pPr>
                      <a:r>
                        <a:rPr lang="en-US" sz="2600" dirty="0" smtClean="0"/>
                        <a:t>Write</a:t>
                      </a:r>
                      <a:r>
                        <a:rPr lang="en-US" sz="2600" baseline="0" dirty="0" smtClean="0"/>
                        <a:t> a poem from a different point of view.</a:t>
                      </a:r>
                      <a:endParaRPr lang="en-US" sz="2600" dirty="0"/>
                    </a:p>
                  </a:txBody>
                  <a:tcPr marL="106918" marR="106918" marT="50398" marB="50398"/>
                </a:tc>
              </a:tr>
            </a:tbl>
          </a:graphicData>
        </a:graphic>
      </p:graphicFrame>
      <p:sp>
        <p:nvSpPr>
          <p:cNvPr id="3" name="Title 2"/>
          <p:cNvSpPr>
            <a:spLocks noGrp="1"/>
          </p:cNvSpPr>
          <p:nvPr>
            <p:ph type="title"/>
          </p:nvPr>
        </p:nvSpPr>
        <p:spPr>
          <a:xfrm>
            <a:off x="2028411" y="302737"/>
            <a:ext cx="8128812" cy="1259946"/>
          </a:xfrm>
        </p:spPr>
        <p:txBody>
          <a:bodyPr>
            <a:normAutofit fontScale="90000"/>
          </a:bodyPr>
          <a:lstStyle/>
          <a:p>
            <a:r>
              <a:rPr lang="en-US" b="1" dirty="0" smtClean="0">
                <a:solidFill>
                  <a:srgbClr val="4F81BD"/>
                </a:solidFill>
              </a:rPr>
              <a:t>Primary Reading (Poetry) </a:t>
            </a:r>
            <a:br>
              <a:rPr lang="en-US" b="1" dirty="0" smtClean="0">
                <a:solidFill>
                  <a:srgbClr val="4F81BD"/>
                </a:solidFill>
              </a:rPr>
            </a:br>
            <a:r>
              <a:rPr lang="en-US" b="1" dirty="0" smtClean="0">
                <a:solidFill>
                  <a:srgbClr val="4F81BD"/>
                </a:solidFill>
              </a:rPr>
              <a:t>Tic-Tac-Toe</a:t>
            </a:r>
            <a:endParaRPr lang="en-US" b="1" dirty="0">
              <a:solidFill>
                <a:srgbClr val="4F81BD"/>
              </a:solidFill>
            </a:endParaRPr>
          </a:p>
        </p:txBody>
      </p:sp>
    </p:spTree>
    <p:extLst>
      <p:ext uri="{BB962C8B-B14F-4D97-AF65-F5344CB8AC3E}">
        <p14:creationId xmlns:p14="http://schemas.microsoft.com/office/powerpoint/2010/main" val="777340229"/>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760935282"/>
              </p:ext>
            </p:extLst>
          </p:nvPr>
        </p:nvGraphicFramePr>
        <p:xfrm>
          <a:off x="2032103" y="1615456"/>
          <a:ext cx="8060664" cy="5532756"/>
        </p:xfrm>
        <a:graphic>
          <a:graphicData uri="http://schemas.openxmlformats.org/drawingml/2006/table">
            <a:tbl>
              <a:tblPr firstRow="1" bandRow="1">
                <a:tableStyleId>{5C22544A-7EE6-4342-B048-85BDC9FD1C3A}</a:tableStyleId>
              </a:tblPr>
              <a:tblGrid>
                <a:gridCol w="2686888"/>
                <a:gridCol w="2686888"/>
                <a:gridCol w="2686888"/>
              </a:tblGrid>
              <a:tr h="1811904">
                <a:tc>
                  <a:txBody>
                    <a:bodyPr/>
                    <a:lstStyle/>
                    <a:p>
                      <a:pPr>
                        <a:lnSpc>
                          <a:spcPct val="110000"/>
                        </a:lnSpc>
                      </a:pPr>
                      <a:r>
                        <a:rPr lang="en-US" sz="2600" b="0" dirty="0" smtClean="0">
                          <a:solidFill>
                            <a:srgbClr val="000000"/>
                          </a:solidFill>
                        </a:rPr>
                        <a:t>You be the teacher: Correct the homework.</a:t>
                      </a:r>
                      <a:endParaRPr lang="en-US" sz="2600" b="0" dirty="0">
                        <a:solidFill>
                          <a:srgbClr val="000000"/>
                        </a:solidFill>
                      </a:endParaRPr>
                    </a:p>
                  </a:txBody>
                  <a:tcPr marL="106918" marR="106918" marT="50398" marB="50398"/>
                </a:tc>
                <a:tc>
                  <a:txBody>
                    <a:bodyPr/>
                    <a:lstStyle/>
                    <a:p>
                      <a:pPr>
                        <a:lnSpc>
                          <a:spcPct val="110000"/>
                        </a:lnSpc>
                      </a:pPr>
                      <a:r>
                        <a:rPr lang="en-US" sz="2600" b="0" dirty="0" smtClean="0">
                          <a:solidFill>
                            <a:srgbClr val="000000"/>
                          </a:solidFill>
                        </a:rPr>
                        <a:t>Watch Khan Academy</a:t>
                      </a:r>
                      <a:r>
                        <a:rPr lang="en-US" sz="2600" b="0" baseline="0" dirty="0" smtClean="0">
                          <a:solidFill>
                            <a:srgbClr val="000000"/>
                          </a:solidFill>
                        </a:rPr>
                        <a:t> video and answer questions.</a:t>
                      </a:r>
                      <a:endParaRPr lang="en-US" sz="2600" b="0" dirty="0">
                        <a:solidFill>
                          <a:srgbClr val="000000"/>
                        </a:solidFill>
                      </a:endParaRPr>
                    </a:p>
                  </a:txBody>
                  <a:tcPr marL="106918" marR="106918" marT="50398" marB="50398"/>
                </a:tc>
                <a:tc>
                  <a:txBody>
                    <a:bodyPr/>
                    <a:lstStyle/>
                    <a:p>
                      <a:pPr>
                        <a:lnSpc>
                          <a:spcPct val="110000"/>
                        </a:lnSpc>
                      </a:pPr>
                      <a:r>
                        <a:rPr lang="en-US" sz="2600" b="0" dirty="0" smtClean="0">
                          <a:solidFill>
                            <a:srgbClr val="000000"/>
                          </a:solidFill>
                        </a:rPr>
                        <a:t>Review work</a:t>
                      </a:r>
                      <a:r>
                        <a:rPr lang="en-US" sz="2600" b="0" baseline="0" dirty="0" smtClean="0">
                          <a:solidFill>
                            <a:srgbClr val="000000"/>
                          </a:solidFill>
                        </a:rPr>
                        <a:t> examples using order of operations.</a:t>
                      </a:r>
                      <a:endParaRPr lang="en-US" sz="2600" b="0" dirty="0">
                        <a:solidFill>
                          <a:srgbClr val="000000"/>
                        </a:solidFill>
                      </a:endParaRPr>
                    </a:p>
                  </a:txBody>
                  <a:tcPr marL="106918" marR="106918" marT="50398" marB="50398"/>
                </a:tc>
              </a:tr>
              <a:tr h="1663867">
                <a:tc>
                  <a:txBody>
                    <a:bodyPr/>
                    <a:lstStyle/>
                    <a:p>
                      <a:pPr>
                        <a:lnSpc>
                          <a:spcPct val="110000"/>
                        </a:lnSpc>
                      </a:pPr>
                      <a:r>
                        <a:rPr lang="en-US" sz="2600" dirty="0" smtClean="0"/>
                        <a:t>Complete a math extended response.</a:t>
                      </a:r>
                      <a:endParaRPr lang="en-US" sz="2600" dirty="0"/>
                    </a:p>
                  </a:txBody>
                  <a:tcPr marL="106918" marR="106918" marT="50398" marB="50398"/>
                </a:tc>
                <a:tc>
                  <a:txBody>
                    <a:bodyPr/>
                    <a:lstStyle/>
                    <a:p>
                      <a:pPr>
                        <a:lnSpc>
                          <a:spcPct val="110000"/>
                        </a:lnSpc>
                      </a:pPr>
                      <a:r>
                        <a:rPr lang="en-US" sz="2600" dirty="0" smtClean="0"/>
                        <a:t>Create</a:t>
                      </a:r>
                      <a:r>
                        <a:rPr lang="en-US" sz="2600" baseline="0" dirty="0" smtClean="0"/>
                        <a:t> data and then write a word problem using that data.</a:t>
                      </a:r>
                      <a:endParaRPr lang="en-US" sz="2600" dirty="0"/>
                    </a:p>
                  </a:txBody>
                  <a:tcPr marL="106918" marR="106918" marT="50398" marB="50398"/>
                </a:tc>
                <a:tc>
                  <a:txBody>
                    <a:bodyPr/>
                    <a:lstStyle/>
                    <a:p>
                      <a:pPr>
                        <a:lnSpc>
                          <a:spcPct val="110000"/>
                        </a:lnSpc>
                      </a:pPr>
                      <a:r>
                        <a:rPr lang="en-US" sz="2600" dirty="0" smtClean="0"/>
                        <a:t>Practice online</a:t>
                      </a:r>
                      <a:r>
                        <a:rPr lang="en-US" sz="2600" baseline="0" dirty="0" smtClean="0"/>
                        <a:t> with algebra tiles.</a:t>
                      </a:r>
                      <a:endParaRPr lang="en-US" sz="2600" dirty="0"/>
                    </a:p>
                  </a:txBody>
                  <a:tcPr marL="106918" marR="106918" marT="50398" marB="50398"/>
                </a:tc>
              </a:tr>
              <a:tr h="1663867">
                <a:tc>
                  <a:txBody>
                    <a:bodyPr/>
                    <a:lstStyle/>
                    <a:p>
                      <a:pPr>
                        <a:lnSpc>
                          <a:spcPct val="110000"/>
                        </a:lnSpc>
                      </a:pPr>
                      <a:r>
                        <a:rPr lang="en-US" sz="2600" dirty="0" smtClean="0"/>
                        <a:t>Print out and complete worksheet.</a:t>
                      </a:r>
                      <a:endParaRPr lang="en-US" sz="2600" dirty="0"/>
                    </a:p>
                  </a:txBody>
                  <a:tcPr marL="106918" marR="106918" marT="50398" marB="50398"/>
                </a:tc>
                <a:tc>
                  <a:txBody>
                    <a:bodyPr/>
                    <a:lstStyle/>
                    <a:p>
                      <a:pPr>
                        <a:lnSpc>
                          <a:spcPct val="110000"/>
                        </a:lnSpc>
                      </a:pPr>
                      <a:r>
                        <a:rPr lang="en-US" sz="2600" dirty="0" smtClean="0"/>
                        <a:t>Create word</a:t>
                      </a:r>
                      <a:r>
                        <a:rPr lang="en-US" sz="2600" baseline="0" dirty="0" smtClean="0"/>
                        <a:t> problems and illustrate them in Scratch.</a:t>
                      </a:r>
                      <a:endParaRPr lang="en-US" sz="2600" dirty="0"/>
                    </a:p>
                  </a:txBody>
                  <a:tcPr marL="106918" marR="106918" marT="50398" marB="50398"/>
                </a:tc>
                <a:tc>
                  <a:txBody>
                    <a:bodyPr/>
                    <a:lstStyle/>
                    <a:p>
                      <a:pPr>
                        <a:lnSpc>
                          <a:spcPct val="110000"/>
                        </a:lnSpc>
                      </a:pPr>
                      <a:r>
                        <a:rPr lang="en-US" sz="2600" dirty="0" smtClean="0"/>
                        <a:t>Complete online</a:t>
                      </a:r>
                      <a:r>
                        <a:rPr lang="en-US" sz="2600" baseline="0" dirty="0" smtClean="0"/>
                        <a:t> algebra game.</a:t>
                      </a:r>
                      <a:endParaRPr lang="en-US" sz="2600" dirty="0"/>
                    </a:p>
                  </a:txBody>
                  <a:tcPr marL="106918" marR="106918" marT="50398" marB="50398"/>
                </a:tc>
              </a:tr>
            </a:tbl>
          </a:graphicData>
        </a:graphic>
      </p:graphicFrame>
      <p:sp>
        <p:nvSpPr>
          <p:cNvPr id="3" name="Title 2"/>
          <p:cNvSpPr>
            <a:spLocks noGrp="1"/>
          </p:cNvSpPr>
          <p:nvPr>
            <p:ph type="title"/>
          </p:nvPr>
        </p:nvSpPr>
        <p:spPr>
          <a:xfrm>
            <a:off x="1952583" y="302737"/>
            <a:ext cx="8204640" cy="1259946"/>
          </a:xfrm>
        </p:spPr>
        <p:txBody>
          <a:bodyPr>
            <a:normAutofit/>
          </a:bodyPr>
          <a:lstStyle/>
          <a:p>
            <a:r>
              <a:rPr lang="en-US" sz="4400" b="1" dirty="0" smtClean="0">
                <a:solidFill>
                  <a:srgbClr val="4F81BD"/>
                </a:solidFill>
              </a:rPr>
              <a:t>Secondary Algebra Tic-Tac-Toe</a:t>
            </a:r>
            <a:endParaRPr lang="en-US" sz="4400" b="1" dirty="0">
              <a:solidFill>
                <a:srgbClr val="4F81BD"/>
              </a:solidFill>
            </a:endParaRPr>
          </a:p>
        </p:txBody>
      </p:sp>
    </p:spTree>
    <p:extLst>
      <p:ext uri="{BB962C8B-B14F-4D97-AF65-F5344CB8AC3E}">
        <p14:creationId xmlns:p14="http://schemas.microsoft.com/office/powerpoint/2010/main" val="2274114290"/>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3625" y="302737"/>
            <a:ext cx="8223597" cy="1259946"/>
          </a:xfrm>
        </p:spPr>
        <p:txBody>
          <a:bodyPr>
            <a:normAutofit fontScale="90000"/>
          </a:bodyPr>
          <a:lstStyle/>
          <a:p>
            <a:r>
              <a:rPr lang="en-US" b="1" dirty="0" smtClean="0">
                <a:solidFill>
                  <a:srgbClr val="4F81BD"/>
                </a:solidFill>
              </a:rPr>
              <a:t>Industrial Revolution Tic-Tac-Toe in Practice</a:t>
            </a:r>
            <a:endParaRPr lang="en-US" b="1" dirty="0">
              <a:solidFill>
                <a:srgbClr val="4F81BD"/>
              </a:solidFill>
            </a:endParaRPr>
          </a:p>
        </p:txBody>
      </p:sp>
      <p:sp>
        <p:nvSpPr>
          <p:cNvPr id="3" name="Content Placeholder 2"/>
          <p:cNvSpPr>
            <a:spLocks noGrp="1"/>
          </p:cNvSpPr>
          <p:nvPr>
            <p:ph idx="1"/>
          </p:nvPr>
        </p:nvSpPr>
        <p:spPr>
          <a:xfrm>
            <a:off x="1668225" y="1763925"/>
            <a:ext cx="8488997" cy="4989036"/>
          </a:xfrm>
        </p:spPr>
        <p:txBody>
          <a:bodyPr/>
          <a:lstStyle/>
          <a:p>
            <a:pPr marL="0" indent="0" algn="ctr">
              <a:lnSpc>
                <a:spcPct val="110000"/>
              </a:lnSpc>
              <a:buNone/>
            </a:pPr>
            <a:r>
              <a:rPr lang="en-US" dirty="0" smtClean="0">
                <a:solidFill>
                  <a:srgbClr val="4F81BD"/>
                </a:solidFill>
              </a:rPr>
              <a:t>In this video, teachers describe how they use this strategy to engage all learners. </a:t>
            </a:r>
          </a:p>
          <a:p>
            <a:pPr>
              <a:lnSpc>
                <a:spcPct val="110000"/>
              </a:lnSpc>
            </a:pPr>
            <a:endParaRPr lang="en-US" dirty="0"/>
          </a:p>
          <a:p>
            <a:pPr marL="0" indent="0" algn="ctr">
              <a:buNone/>
            </a:pPr>
            <a:r>
              <a:rPr lang="en-US" dirty="0">
                <a:hlinkClick r:id="rId3"/>
              </a:rPr>
              <a:t>https://vimeo.com/</a:t>
            </a:r>
            <a:r>
              <a:rPr lang="en-US" dirty="0" smtClean="0">
                <a:hlinkClick r:id="rId3"/>
              </a:rPr>
              <a:t>6104437</a:t>
            </a:r>
            <a:r>
              <a:rPr lang="en-US" dirty="0" smtClean="0"/>
              <a:t> </a:t>
            </a:r>
            <a:endParaRPr lang="en-US" dirty="0"/>
          </a:p>
        </p:txBody>
      </p:sp>
    </p:spTree>
    <p:extLst>
      <p:ext uri="{BB962C8B-B14F-4D97-AF65-F5344CB8AC3E}">
        <p14:creationId xmlns:p14="http://schemas.microsoft.com/office/powerpoint/2010/main" val="3675792483"/>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871434" y="1782878"/>
            <a:ext cx="4322222" cy="4989036"/>
          </a:xfrm>
        </p:spPr>
        <p:txBody>
          <a:bodyPr>
            <a:normAutofit/>
          </a:bodyPr>
          <a:lstStyle/>
          <a:p>
            <a:pPr marL="0" indent="0">
              <a:lnSpc>
                <a:spcPct val="110000"/>
              </a:lnSpc>
              <a:buNone/>
            </a:pPr>
            <a:r>
              <a:rPr lang="en-US" sz="2800" dirty="0" smtClean="0">
                <a:solidFill>
                  <a:srgbClr val="4F81BD"/>
                </a:solidFill>
              </a:rPr>
              <a:t>Poem: Harry Potter in 99 Seconds</a:t>
            </a:r>
          </a:p>
          <a:p>
            <a:pPr>
              <a:lnSpc>
                <a:spcPct val="110000"/>
              </a:lnSpc>
            </a:pPr>
            <a:endParaRPr lang="en-US" sz="2800" dirty="0"/>
          </a:p>
          <a:p>
            <a:pPr marL="0" indent="0">
              <a:lnSpc>
                <a:spcPct val="110000"/>
              </a:lnSpc>
              <a:buNone/>
            </a:pPr>
            <a:r>
              <a:rPr lang="en-US" sz="2800" dirty="0">
                <a:hlinkClick r:id="rId3"/>
              </a:rPr>
              <a:t>https://www.youtube.com/watch?v=y57sYHIDP_Y</a:t>
            </a:r>
            <a:r>
              <a:rPr lang="en-US" sz="2800" dirty="0"/>
              <a:t> </a:t>
            </a:r>
          </a:p>
        </p:txBody>
      </p:sp>
      <p:sp>
        <p:nvSpPr>
          <p:cNvPr id="3" name="Content Placeholder 2"/>
          <p:cNvSpPr>
            <a:spLocks noGrp="1"/>
          </p:cNvSpPr>
          <p:nvPr>
            <p:ph sz="half" idx="2"/>
          </p:nvPr>
        </p:nvSpPr>
        <p:spPr>
          <a:xfrm>
            <a:off x="6253825" y="1763925"/>
            <a:ext cx="4265349" cy="4989036"/>
          </a:xfrm>
        </p:spPr>
        <p:txBody>
          <a:bodyPr>
            <a:noAutofit/>
          </a:bodyPr>
          <a:lstStyle/>
          <a:p>
            <a:pPr marL="0" indent="0">
              <a:lnSpc>
                <a:spcPct val="110000"/>
              </a:lnSpc>
              <a:buNone/>
            </a:pPr>
            <a:r>
              <a:rPr lang="en-US" sz="2800" dirty="0" smtClean="0">
                <a:solidFill>
                  <a:srgbClr val="4F81BD"/>
                </a:solidFill>
              </a:rPr>
              <a:t>K’s Poetry Assignment—Interview With a Poem</a:t>
            </a:r>
          </a:p>
          <a:p>
            <a:pPr marL="0" indent="0">
              <a:lnSpc>
                <a:spcPct val="110000"/>
              </a:lnSpc>
              <a:buNone/>
            </a:pPr>
            <a:r>
              <a:rPr lang="en-US" sz="2800" dirty="0">
                <a:hlinkClick r:id="rId4"/>
              </a:rPr>
              <a:t>https://www.youtube.com/watch?v=0FySnKVOhfQ&amp;list=UUtyE1Uf5uYQNKAxPBbtn42w&amp;feature=c4</a:t>
            </a:r>
            <a:r>
              <a:rPr lang="en-US" sz="2800" dirty="0" smtClean="0">
                <a:hlinkClick r:id="rId4"/>
              </a:rPr>
              <a:t>-overview</a:t>
            </a:r>
            <a:r>
              <a:rPr lang="en-US" sz="2800" dirty="0" smtClean="0"/>
              <a:t> </a:t>
            </a:r>
            <a:endParaRPr lang="en-US" sz="2800" dirty="0"/>
          </a:p>
        </p:txBody>
      </p:sp>
      <p:sp>
        <p:nvSpPr>
          <p:cNvPr id="4" name="Title 3"/>
          <p:cNvSpPr>
            <a:spLocks noGrp="1"/>
          </p:cNvSpPr>
          <p:nvPr>
            <p:ph type="title"/>
          </p:nvPr>
        </p:nvSpPr>
        <p:spPr>
          <a:xfrm>
            <a:off x="1990497" y="302737"/>
            <a:ext cx="8166726" cy="1259946"/>
          </a:xfrm>
        </p:spPr>
        <p:txBody>
          <a:bodyPr>
            <a:normAutofit/>
          </a:bodyPr>
          <a:lstStyle/>
          <a:p>
            <a:r>
              <a:rPr lang="en-US" sz="4400" b="1" dirty="0" smtClean="0">
                <a:solidFill>
                  <a:srgbClr val="4F81BD"/>
                </a:solidFill>
              </a:rPr>
              <a:t>Example: Interview a Poem</a:t>
            </a:r>
            <a:endParaRPr lang="en-US" sz="4400" b="1" dirty="0">
              <a:solidFill>
                <a:srgbClr val="4F81BD"/>
              </a:solidFill>
            </a:endParaRPr>
          </a:p>
        </p:txBody>
      </p:sp>
    </p:spTree>
    <p:extLst>
      <p:ext uri="{BB962C8B-B14F-4D97-AF65-F5344CB8AC3E}">
        <p14:creationId xmlns:p14="http://schemas.microsoft.com/office/powerpoint/2010/main" val="4203106184"/>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1687183" y="1480975"/>
            <a:ext cx="3918436" cy="6222613"/>
          </a:xfrm>
        </p:spPr>
        <p:txBody>
          <a:bodyPr>
            <a:noAutofit/>
          </a:bodyPr>
          <a:lstStyle/>
          <a:p>
            <a:pPr>
              <a:spcBef>
                <a:spcPts val="0"/>
              </a:spcBef>
            </a:pPr>
            <a:r>
              <a:rPr lang="en-US" sz="2200" dirty="0">
                <a:solidFill>
                  <a:srgbClr val="4F81BD"/>
                </a:solidFill>
              </a:rPr>
              <a:t>Interview a character from your book. Write 10 questions that will give your character an opportunity to discuss feelings, roles, etc</a:t>
            </a:r>
            <a:r>
              <a:rPr lang="en-US" sz="2200" dirty="0" smtClean="0">
                <a:solidFill>
                  <a:srgbClr val="4F81BD"/>
                </a:solidFill>
              </a:rPr>
              <a:t>.</a:t>
            </a:r>
          </a:p>
          <a:p>
            <a:pPr marL="0" indent="0">
              <a:spcBef>
                <a:spcPts val="0"/>
              </a:spcBef>
              <a:buNone/>
            </a:pPr>
            <a:endParaRPr lang="en-US" sz="2200" dirty="0">
              <a:solidFill>
                <a:srgbClr val="4F81BD"/>
              </a:solidFill>
            </a:endParaRPr>
          </a:p>
          <a:p>
            <a:pPr>
              <a:spcBef>
                <a:spcPts val="0"/>
              </a:spcBef>
            </a:pPr>
            <a:r>
              <a:rPr lang="en-US" sz="2200" dirty="0">
                <a:solidFill>
                  <a:srgbClr val="4F81BD"/>
                </a:solidFill>
              </a:rPr>
              <a:t>Write a diary that one of the story’s main characters </a:t>
            </a:r>
            <a:r>
              <a:rPr lang="en-US" sz="2200" dirty="0" smtClean="0">
                <a:solidFill>
                  <a:srgbClr val="4F81BD"/>
                </a:solidFill>
              </a:rPr>
              <a:t>may </a:t>
            </a:r>
            <a:r>
              <a:rPr lang="en-US" sz="2200" dirty="0">
                <a:solidFill>
                  <a:srgbClr val="4F81BD"/>
                </a:solidFill>
              </a:rPr>
              <a:t>have kept before, during, or after the story’s events</a:t>
            </a:r>
            <a:r>
              <a:rPr lang="en-US" sz="2200" dirty="0" smtClean="0">
                <a:solidFill>
                  <a:srgbClr val="4F81BD"/>
                </a:solidFill>
              </a:rPr>
              <a:t>.</a:t>
            </a:r>
          </a:p>
          <a:p>
            <a:pPr marL="0" indent="0">
              <a:spcBef>
                <a:spcPts val="0"/>
              </a:spcBef>
              <a:buNone/>
            </a:pPr>
            <a:endParaRPr lang="en-US" sz="2200" dirty="0">
              <a:solidFill>
                <a:srgbClr val="4F81BD"/>
              </a:solidFill>
            </a:endParaRPr>
          </a:p>
          <a:p>
            <a:pPr>
              <a:spcBef>
                <a:spcPts val="0"/>
              </a:spcBef>
            </a:pPr>
            <a:r>
              <a:rPr lang="en-US" sz="2200" dirty="0">
                <a:solidFill>
                  <a:srgbClr val="4F81BD"/>
                </a:solidFill>
              </a:rPr>
              <a:t>Write a newspaper book </a:t>
            </a:r>
            <a:r>
              <a:rPr lang="en-US" sz="2200" dirty="0" smtClean="0">
                <a:solidFill>
                  <a:srgbClr val="4F81BD"/>
                </a:solidFill>
              </a:rPr>
              <a:t>review.</a:t>
            </a:r>
          </a:p>
          <a:p>
            <a:pPr marL="0" indent="0">
              <a:spcBef>
                <a:spcPts val="0"/>
              </a:spcBef>
              <a:buNone/>
            </a:pPr>
            <a:endParaRPr lang="en-US" sz="2200" dirty="0">
              <a:solidFill>
                <a:srgbClr val="4F81BD"/>
              </a:solidFill>
            </a:endParaRPr>
          </a:p>
          <a:p>
            <a:r>
              <a:rPr lang="en-US" sz="2200" dirty="0">
                <a:solidFill>
                  <a:srgbClr val="4F81BD"/>
                </a:solidFill>
              </a:rPr>
              <a:t>Construct a diorama of a main event in the </a:t>
            </a:r>
            <a:r>
              <a:rPr lang="en-US" sz="2200" dirty="0" smtClean="0">
                <a:solidFill>
                  <a:srgbClr val="4F81BD"/>
                </a:solidFill>
              </a:rPr>
              <a:t>book.</a:t>
            </a:r>
            <a:endParaRPr lang="en-US" sz="2200" dirty="0">
              <a:solidFill>
                <a:srgbClr val="4F81BD"/>
              </a:solidFill>
            </a:endParaRPr>
          </a:p>
        </p:txBody>
      </p:sp>
      <p:sp>
        <p:nvSpPr>
          <p:cNvPr id="5" name="Content Placeholder 4"/>
          <p:cNvSpPr>
            <a:spLocks noGrp="1"/>
          </p:cNvSpPr>
          <p:nvPr>
            <p:ph sz="half" idx="2"/>
          </p:nvPr>
        </p:nvSpPr>
        <p:spPr>
          <a:xfrm>
            <a:off x="5775100" y="1505333"/>
            <a:ext cx="4815109" cy="5439365"/>
          </a:xfrm>
        </p:spPr>
        <p:txBody>
          <a:bodyPr>
            <a:noAutofit/>
          </a:bodyPr>
          <a:lstStyle/>
          <a:p>
            <a:pPr>
              <a:spcBef>
                <a:spcPts val="0"/>
              </a:spcBef>
            </a:pPr>
            <a:r>
              <a:rPr lang="en-US" sz="2200" dirty="0">
                <a:solidFill>
                  <a:srgbClr val="4F81BD"/>
                </a:solidFill>
              </a:rPr>
              <a:t>Read a book made into a movie. Compare/contrast book and </a:t>
            </a:r>
            <a:r>
              <a:rPr lang="en-US" sz="2200" dirty="0" smtClean="0">
                <a:solidFill>
                  <a:srgbClr val="4F81BD"/>
                </a:solidFill>
              </a:rPr>
              <a:t>movie.</a:t>
            </a:r>
            <a:endParaRPr lang="en-US" sz="2200" dirty="0">
              <a:solidFill>
                <a:srgbClr val="4F81BD"/>
              </a:solidFill>
            </a:endParaRPr>
          </a:p>
          <a:p>
            <a:pPr marL="0" indent="0">
              <a:spcBef>
                <a:spcPts val="0"/>
              </a:spcBef>
              <a:buNone/>
            </a:pPr>
            <a:endParaRPr lang="en-US" sz="2200" dirty="0">
              <a:solidFill>
                <a:srgbClr val="4F81BD"/>
              </a:solidFill>
            </a:endParaRPr>
          </a:p>
          <a:p>
            <a:pPr>
              <a:spcBef>
                <a:spcPts val="0"/>
              </a:spcBef>
            </a:pPr>
            <a:r>
              <a:rPr lang="en-US" sz="2200" dirty="0">
                <a:solidFill>
                  <a:srgbClr val="4F81BD"/>
                </a:solidFill>
              </a:rPr>
              <a:t>Create a comic book or graphic novel version of a </a:t>
            </a:r>
            <a:r>
              <a:rPr lang="en-US" sz="2200" dirty="0" smtClean="0">
                <a:solidFill>
                  <a:srgbClr val="4F81BD"/>
                </a:solidFill>
              </a:rPr>
              <a:t>book.</a:t>
            </a:r>
            <a:endParaRPr lang="en-US" sz="2200" dirty="0">
              <a:solidFill>
                <a:srgbClr val="4F81BD"/>
              </a:solidFill>
            </a:endParaRPr>
          </a:p>
          <a:p>
            <a:pPr marL="0" indent="0">
              <a:spcBef>
                <a:spcPts val="0"/>
              </a:spcBef>
              <a:buNone/>
            </a:pPr>
            <a:endParaRPr lang="en-US" sz="2200" dirty="0">
              <a:solidFill>
                <a:srgbClr val="4F81BD"/>
              </a:solidFill>
            </a:endParaRPr>
          </a:p>
          <a:p>
            <a:pPr>
              <a:spcBef>
                <a:spcPts val="0"/>
              </a:spcBef>
            </a:pPr>
            <a:r>
              <a:rPr lang="en-US" sz="2200" dirty="0">
                <a:solidFill>
                  <a:srgbClr val="4F81BD"/>
                </a:solidFill>
              </a:rPr>
              <a:t>Design a book jacket including a blurb, author history</a:t>
            </a:r>
            <a:r>
              <a:rPr lang="en-US" sz="2200" dirty="0" smtClean="0">
                <a:solidFill>
                  <a:srgbClr val="4F81BD"/>
                </a:solidFill>
              </a:rPr>
              <a:t>, and illustrations. </a:t>
            </a:r>
            <a:endParaRPr lang="en-US" sz="2200" dirty="0">
              <a:solidFill>
                <a:srgbClr val="4F81BD"/>
              </a:solidFill>
            </a:endParaRPr>
          </a:p>
          <a:p>
            <a:pPr>
              <a:spcBef>
                <a:spcPts val="0"/>
              </a:spcBef>
            </a:pPr>
            <a:endParaRPr lang="en-US" sz="2200" dirty="0">
              <a:solidFill>
                <a:srgbClr val="4F81BD"/>
              </a:solidFill>
            </a:endParaRPr>
          </a:p>
          <a:p>
            <a:pPr>
              <a:spcBef>
                <a:spcPts val="0"/>
              </a:spcBef>
            </a:pPr>
            <a:r>
              <a:rPr lang="en-US" sz="2200" dirty="0">
                <a:solidFill>
                  <a:srgbClr val="4F81BD"/>
                </a:solidFill>
              </a:rPr>
              <a:t>Retell part of the story from a different point of </a:t>
            </a:r>
            <a:r>
              <a:rPr lang="en-US" sz="2200" dirty="0" smtClean="0">
                <a:solidFill>
                  <a:srgbClr val="4F81BD"/>
                </a:solidFill>
              </a:rPr>
              <a:t>view</a:t>
            </a:r>
            <a:endParaRPr lang="en-US" sz="2200" dirty="0">
              <a:solidFill>
                <a:srgbClr val="4F81BD"/>
              </a:solidFill>
            </a:endParaRPr>
          </a:p>
          <a:p>
            <a:pPr marL="0" indent="0">
              <a:spcBef>
                <a:spcPts val="0"/>
              </a:spcBef>
              <a:buNone/>
            </a:pPr>
            <a:endParaRPr lang="en-US" sz="2200" dirty="0">
              <a:solidFill>
                <a:srgbClr val="4F81BD"/>
              </a:solidFill>
            </a:endParaRPr>
          </a:p>
          <a:p>
            <a:pPr>
              <a:spcBef>
                <a:spcPts val="0"/>
              </a:spcBef>
            </a:pPr>
            <a:r>
              <a:rPr lang="en-US" sz="2200" dirty="0">
                <a:solidFill>
                  <a:srgbClr val="4F81BD"/>
                </a:solidFill>
              </a:rPr>
              <a:t>Make a PPT of the book with </a:t>
            </a:r>
            <a:r>
              <a:rPr lang="en-US" sz="2200" dirty="0" smtClean="0">
                <a:solidFill>
                  <a:srgbClr val="4F81BD"/>
                </a:solidFill>
              </a:rPr>
              <a:t>summary and </a:t>
            </a:r>
            <a:r>
              <a:rPr lang="en-US" sz="2200" dirty="0">
                <a:solidFill>
                  <a:srgbClr val="4F81BD"/>
                </a:solidFill>
              </a:rPr>
              <a:t>comparison of main characters to </a:t>
            </a:r>
            <a:r>
              <a:rPr lang="en-US" sz="2200" dirty="0" smtClean="0">
                <a:solidFill>
                  <a:srgbClr val="4F81BD"/>
                </a:solidFill>
              </a:rPr>
              <a:t>yourself.</a:t>
            </a:r>
            <a:endParaRPr lang="en-US" sz="2200" dirty="0">
              <a:solidFill>
                <a:srgbClr val="4F81BD"/>
              </a:solidFill>
            </a:endParaRPr>
          </a:p>
        </p:txBody>
      </p:sp>
      <p:sp>
        <p:nvSpPr>
          <p:cNvPr id="3" name="Title 2"/>
          <p:cNvSpPr>
            <a:spLocks noGrp="1"/>
          </p:cNvSpPr>
          <p:nvPr>
            <p:ph type="title"/>
          </p:nvPr>
        </p:nvSpPr>
        <p:spPr>
          <a:xfrm>
            <a:off x="1990497" y="397501"/>
            <a:ext cx="8128812" cy="742884"/>
          </a:xfrm>
        </p:spPr>
        <p:txBody>
          <a:bodyPr>
            <a:normAutofit fontScale="90000"/>
          </a:bodyPr>
          <a:lstStyle/>
          <a:p>
            <a:r>
              <a:rPr lang="en-US" b="1" dirty="0" smtClean="0">
                <a:solidFill>
                  <a:srgbClr val="4F81BD"/>
                </a:solidFill>
              </a:rPr>
              <a:t>Reading Project Options</a:t>
            </a:r>
            <a:endParaRPr lang="en-US" b="1" dirty="0">
              <a:solidFill>
                <a:srgbClr val="4F81BD"/>
              </a:solidFill>
            </a:endParaRPr>
          </a:p>
        </p:txBody>
      </p:sp>
    </p:spTree>
    <p:extLst>
      <p:ext uri="{BB962C8B-B14F-4D97-AF65-F5344CB8AC3E}">
        <p14:creationId xmlns:p14="http://schemas.microsoft.com/office/powerpoint/2010/main" val="313356634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8701" y="302737"/>
            <a:ext cx="8178521" cy="1259946"/>
          </a:xfrm>
        </p:spPr>
        <p:txBody>
          <a:bodyPr>
            <a:normAutofit fontScale="90000"/>
          </a:bodyPr>
          <a:lstStyle/>
          <a:p>
            <a:r>
              <a:rPr lang="en-US" sz="5400" dirty="0" smtClean="0">
                <a:solidFill>
                  <a:schemeClr val="tx2"/>
                </a:solidFill>
              </a:rPr>
              <a:t/>
            </a:r>
            <a:br>
              <a:rPr lang="en-US" sz="5400" dirty="0" smtClean="0">
                <a:solidFill>
                  <a:schemeClr val="tx2"/>
                </a:solidFill>
              </a:rPr>
            </a:br>
            <a:r>
              <a:rPr lang="en-US" sz="4900" b="1" dirty="0" smtClean="0">
                <a:solidFill>
                  <a:schemeClr val="accent1"/>
                </a:solidFill>
                <a:latin typeface="+mn-lt"/>
                <a:cs typeface="Arial" panose="020B0604020202020204" pitchFamily="34" charset="0"/>
              </a:rPr>
              <a:t>What Is the Origin of UDL?</a:t>
            </a:r>
            <a:r>
              <a:rPr lang="en-US" sz="4900" dirty="0" smtClean="0">
                <a:solidFill>
                  <a:schemeClr val="tx2"/>
                </a:solidFill>
                <a:latin typeface="+mn-lt"/>
              </a:rPr>
              <a:t> </a:t>
            </a:r>
            <a:r>
              <a:rPr lang="en-US" sz="4700" dirty="0">
                <a:solidFill>
                  <a:schemeClr val="tx2"/>
                </a:solidFill>
              </a:rPr>
              <a:t/>
            </a:r>
            <a:br>
              <a:rPr lang="en-US" sz="4700" dirty="0">
                <a:solidFill>
                  <a:schemeClr val="tx2"/>
                </a:solidFill>
              </a:rPr>
            </a:br>
            <a:endParaRPr lang="en-US" sz="4700" dirty="0"/>
          </a:p>
        </p:txBody>
      </p:sp>
      <p:pic>
        <p:nvPicPr>
          <p:cNvPr id="3" name="-21IeGEu6dE"/>
          <p:cNvPicPr>
            <a:picLocks noRot="1" noChangeAspect="1"/>
          </p:cNvPicPr>
          <p:nvPr>
            <a:quickTimeFile r:link="rId1"/>
          </p:nvPr>
        </p:nvPicPr>
        <p:blipFill>
          <a:blip r:embed="rId4"/>
          <a:stretch>
            <a:fillRect/>
          </a:stretch>
        </p:blipFill>
        <p:spPr>
          <a:xfrm>
            <a:off x="3448858" y="3245411"/>
            <a:ext cx="4572000" cy="2571750"/>
          </a:xfrm>
          <a:prstGeom prst="rect">
            <a:avLst/>
          </a:prstGeom>
        </p:spPr>
      </p:pic>
      <p:sp>
        <p:nvSpPr>
          <p:cNvPr id="4" name="TextBox 3"/>
          <p:cNvSpPr txBox="1"/>
          <p:nvPr/>
        </p:nvSpPr>
        <p:spPr>
          <a:xfrm>
            <a:off x="3448858" y="5843104"/>
            <a:ext cx="4631961" cy="307777"/>
          </a:xfrm>
          <a:prstGeom prst="rect">
            <a:avLst/>
          </a:prstGeom>
          <a:noFill/>
        </p:spPr>
        <p:txBody>
          <a:bodyPr wrap="square" rtlCol="0">
            <a:spAutoFit/>
          </a:bodyPr>
          <a:lstStyle/>
          <a:p>
            <a:pPr algn="ctr"/>
            <a:r>
              <a:rPr lang="en-US" dirty="0">
                <a:latin typeface="+mj-lt"/>
              </a:rPr>
              <a:t>https://www.youtube.com/watch?v=-21IeGEu6dE</a:t>
            </a:r>
          </a:p>
        </p:txBody>
      </p:sp>
      <p:sp>
        <p:nvSpPr>
          <p:cNvPr id="5" name="TextBox 4"/>
          <p:cNvSpPr txBox="1"/>
          <p:nvPr/>
        </p:nvSpPr>
        <p:spPr>
          <a:xfrm>
            <a:off x="1978701" y="1740361"/>
            <a:ext cx="8064709" cy="1167499"/>
          </a:xfrm>
          <a:prstGeom prst="rect">
            <a:avLst/>
          </a:prstGeom>
          <a:noFill/>
        </p:spPr>
        <p:txBody>
          <a:bodyPr wrap="square" rtlCol="0">
            <a:spAutoFit/>
          </a:bodyPr>
          <a:lstStyle/>
          <a:p>
            <a:pPr algn="ctr">
              <a:lnSpc>
                <a:spcPct val="110000"/>
              </a:lnSpc>
            </a:pPr>
            <a:r>
              <a:rPr lang="en-US" sz="3200" dirty="0" smtClean="0">
                <a:solidFill>
                  <a:schemeClr val="accent1"/>
                </a:solidFill>
                <a:latin typeface="+mn-lt"/>
              </a:rPr>
              <a:t>The following video is about how a company used UD principles to design a house. </a:t>
            </a:r>
            <a:endParaRPr lang="en-US" sz="3200" dirty="0">
              <a:solidFill>
                <a:schemeClr val="accent1"/>
              </a:solidFill>
              <a:latin typeface="+mn-lt"/>
            </a:endParaRPr>
          </a:p>
        </p:txBody>
      </p:sp>
    </p:spTree>
    <p:extLst>
      <p:ext uri="{BB962C8B-B14F-4D97-AF65-F5344CB8AC3E}">
        <p14:creationId xmlns:p14="http://schemas.microsoft.com/office/powerpoint/2010/main" val="4087725589"/>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4-02-24 at 11.55.59 AM.png"/>
          <p:cNvPicPr>
            <a:picLocks noGrp="1" noChangeAspect="1"/>
          </p:cNvPicPr>
          <p:nvPr>
            <p:ph idx="1"/>
          </p:nvPr>
        </p:nvPicPr>
        <p:blipFill rotWithShape="1">
          <a:blip r:embed="rId3">
            <a:extLst>
              <a:ext uri="{28A0092B-C50C-407E-A947-70E740481C1C}">
                <a14:useLocalDpi xmlns:a14="http://schemas.microsoft.com/office/drawing/2010/main" val="0"/>
              </a:ext>
            </a:extLst>
          </a:blip>
          <a:srcRect l="-17973" r="-2459"/>
          <a:stretch/>
        </p:blipFill>
        <p:spPr>
          <a:xfrm>
            <a:off x="333452" y="1625372"/>
            <a:ext cx="10250405" cy="5544889"/>
          </a:xfrm>
        </p:spPr>
      </p:pic>
      <p:sp>
        <p:nvSpPr>
          <p:cNvPr id="3" name="Title 2"/>
          <p:cNvSpPr>
            <a:spLocks noGrp="1"/>
          </p:cNvSpPr>
          <p:nvPr>
            <p:ph type="title"/>
          </p:nvPr>
        </p:nvSpPr>
        <p:spPr>
          <a:xfrm>
            <a:off x="1971539" y="302737"/>
            <a:ext cx="8185683" cy="1259946"/>
          </a:xfrm>
        </p:spPr>
        <p:txBody>
          <a:bodyPr>
            <a:normAutofit fontScale="90000"/>
          </a:bodyPr>
          <a:lstStyle/>
          <a:p>
            <a:r>
              <a:rPr lang="en-US" b="1" dirty="0" smtClean="0">
                <a:solidFill>
                  <a:srgbClr val="4F81BD"/>
                </a:solidFill>
              </a:rPr>
              <a:t>Reading/Book Review Assignment</a:t>
            </a:r>
            <a:endParaRPr lang="en-US" b="1" dirty="0">
              <a:solidFill>
                <a:srgbClr val="4F81BD"/>
              </a:solidFill>
            </a:endParaRPr>
          </a:p>
        </p:txBody>
      </p:sp>
    </p:spTree>
    <p:extLst>
      <p:ext uri="{BB962C8B-B14F-4D97-AF65-F5344CB8AC3E}">
        <p14:creationId xmlns:p14="http://schemas.microsoft.com/office/powerpoint/2010/main" val="582195414"/>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1611355" y="1894959"/>
            <a:ext cx="4492836" cy="3803341"/>
          </a:xfrm>
        </p:spPr>
        <p:txBody>
          <a:bodyPr>
            <a:normAutofit/>
          </a:bodyPr>
          <a:lstStyle/>
          <a:p>
            <a:pPr>
              <a:lnSpc>
                <a:spcPct val="110000"/>
              </a:lnSpc>
            </a:pPr>
            <a:r>
              <a:rPr lang="en-US" sz="3200" dirty="0" smtClean="0">
                <a:solidFill>
                  <a:srgbClr val="4F81BD"/>
                </a:solidFill>
              </a:rPr>
              <a:t>Book</a:t>
            </a:r>
            <a:r>
              <a:rPr lang="en-US" sz="3200" i="1" dirty="0" smtClean="0">
                <a:solidFill>
                  <a:srgbClr val="4F81BD"/>
                </a:solidFill>
              </a:rPr>
              <a:t>: Under the Blood Red Sun</a:t>
            </a:r>
          </a:p>
          <a:p>
            <a:pPr>
              <a:lnSpc>
                <a:spcPct val="110000"/>
              </a:lnSpc>
            </a:pPr>
            <a:r>
              <a:rPr lang="en-US" sz="3200" dirty="0">
                <a:solidFill>
                  <a:srgbClr val="4F81BD"/>
                </a:solidFill>
              </a:rPr>
              <a:t>Chosen Assignment: Create a diorama and write a descriptive statement.</a:t>
            </a:r>
          </a:p>
          <a:p>
            <a:pPr>
              <a:lnSpc>
                <a:spcPct val="110000"/>
              </a:lnSpc>
            </a:pPr>
            <a:endParaRPr lang="en-US" sz="3200" dirty="0">
              <a:solidFill>
                <a:srgbClr val="4F81BD"/>
              </a:solidFill>
            </a:endParaRPr>
          </a:p>
        </p:txBody>
      </p:sp>
      <p:pic>
        <p:nvPicPr>
          <p:cNvPr id="7" name="Content Placeholder 6" descr="IMG_0980.JPG"/>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t="-22789" b="-22789"/>
          <a:stretch>
            <a:fillRect/>
          </a:stretch>
        </p:blipFill>
        <p:spPr>
          <a:xfrm>
            <a:off x="6310652" y="1080990"/>
            <a:ext cx="3900654" cy="4013094"/>
          </a:xfrm>
        </p:spPr>
      </p:pic>
      <p:sp>
        <p:nvSpPr>
          <p:cNvPr id="4" name="Title 3"/>
          <p:cNvSpPr>
            <a:spLocks noGrp="1"/>
          </p:cNvSpPr>
          <p:nvPr>
            <p:ph type="title"/>
          </p:nvPr>
        </p:nvSpPr>
        <p:spPr>
          <a:xfrm>
            <a:off x="1990497" y="302737"/>
            <a:ext cx="8166726" cy="1259946"/>
          </a:xfrm>
        </p:spPr>
        <p:txBody>
          <a:bodyPr/>
          <a:lstStyle/>
          <a:p>
            <a:r>
              <a:rPr lang="en-US" b="1" dirty="0" smtClean="0">
                <a:solidFill>
                  <a:srgbClr val="4F81BD"/>
                </a:solidFill>
              </a:rPr>
              <a:t>Example: Diorama</a:t>
            </a:r>
            <a:endParaRPr lang="en-US" b="1" dirty="0">
              <a:solidFill>
                <a:srgbClr val="4F81BD"/>
              </a:solidFill>
            </a:endParaRPr>
          </a:p>
        </p:txBody>
      </p:sp>
      <p:pic>
        <p:nvPicPr>
          <p:cNvPr id="8" name="Picture 7" descr="IMG_098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0366" y="5545922"/>
            <a:ext cx="2632582" cy="1861374"/>
          </a:xfrm>
          <a:prstGeom prst="rect">
            <a:avLst/>
          </a:prstGeom>
        </p:spPr>
      </p:pic>
      <p:pic>
        <p:nvPicPr>
          <p:cNvPr id="9" name="Picture 8" descr="IMG_0982.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93748" y="4529181"/>
            <a:ext cx="3112746" cy="2200875"/>
          </a:xfrm>
          <a:prstGeom prst="rect">
            <a:avLst/>
          </a:prstGeom>
        </p:spPr>
      </p:pic>
    </p:spTree>
    <p:extLst>
      <p:ext uri="{BB962C8B-B14F-4D97-AF65-F5344CB8AC3E}">
        <p14:creationId xmlns:p14="http://schemas.microsoft.com/office/powerpoint/2010/main" val="1815313804"/>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861589" y="1801830"/>
            <a:ext cx="4722217" cy="4989036"/>
          </a:xfrm>
        </p:spPr>
        <p:txBody>
          <a:bodyPr>
            <a:normAutofit/>
          </a:bodyPr>
          <a:lstStyle/>
          <a:p>
            <a:r>
              <a:rPr lang="en-US" sz="3200" dirty="0" smtClean="0">
                <a:solidFill>
                  <a:srgbClr val="4F81BD"/>
                </a:solidFill>
              </a:rPr>
              <a:t>Book: </a:t>
            </a:r>
            <a:r>
              <a:rPr lang="en-US" sz="3200" i="1" dirty="0" smtClean="0">
                <a:solidFill>
                  <a:srgbClr val="4F81BD"/>
                </a:solidFill>
              </a:rPr>
              <a:t>Princess Diaries</a:t>
            </a:r>
            <a:endParaRPr lang="en-US" sz="3200" dirty="0" smtClean="0">
              <a:solidFill>
                <a:srgbClr val="4F81BD"/>
              </a:solidFill>
            </a:endParaRPr>
          </a:p>
          <a:p>
            <a:pPr>
              <a:lnSpc>
                <a:spcPct val="110000"/>
              </a:lnSpc>
            </a:pPr>
            <a:r>
              <a:rPr lang="en-US" sz="3200" dirty="0" smtClean="0">
                <a:solidFill>
                  <a:srgbClr val="4F81BD"/>
                </a:solidFill>
              </a:rPr>
              <a:t>Assignment: Write and perform a song.</a:t>
            </a:r>
            <a:endParaRPr lang="en-US" sz="3200" dirty="0">
              <a:solidFill>
                <a:srgbClr val="4F81BD"/>
              </a:solidFill>
            </a:endParaRPr>
          </a:p>
        </p:txBody>
      </p:sp>
      <p:pic>
        <p:nvPicPr>
          <p:cNvPr id="5" name="I Want To Be Mia, Just Mia, Just Me, Dear Diary.mov">
            <a:hlinkClick r:id="" action="ppaction://media"/>
          </p:cNvPr>
          <p:cNvPicPr>
            <a:picLocks noGrp="1" noChangeAspect="1"/>
          </p:cNvPicPr>
          <p:nvPr>
            <p:ph sz="half" idx="2"/>
            <a:audioFile r:link="rId2"/>
            <p:extLst>
              <p:ext uri="{DAA4B4D4-6D71-4841-9C94-3DE7FCFB9230}">
                <p14:media xmlns:p14="http://schemas.microsoft.com/office/powerpoint/2010/main" r:embed="rId1"/>
              </p:ext>
            </p:extLst>
          </p:nvPr>
        </p:nvPicPr>
        <p:blipFill>
          <a:blip r:embed="rId5"/>
          <a:stretch>
            <a:fillRect/>
          </a:stretch>
        </p:blipFill>
        <p:spPr>
          <a:xfrm>
            <a:off x="6828037" y="3819227"/>
            <a:ext cx="950383" cy="895961"/>
          </a:xfrm>
        </p:spPr>
      </p:pic>
      <p:sp>
        <p:nvSpPr>
          <p:cNvPr id="4" name="Title 3"/>
          <p:cNvSpPr>
            <a:spLocks noGrp="1"/>
          </p:cNvSpPr>
          <p:nvPr>
            <p:ph type="title"/>
          </p:nvPr>
        </p:nvSpPr>
        <p:spPr>
          <a:xfrm>
            <a:off x="2009453" y="302737"/>
            <a:ext cx="8147769" cy="1259946"/>
          </a:xfrm>
        </p:spPr>
        <p:txBody>
          <a:bodyPr/>
          <a:lstStyle/>
          <a:p>
            <a:r>
              <a:rPr lang="en-US" b="1" dirty="0">
                <a:solidFill>
                  <a:srgbClr val="4F81BD"/>
                </a:solidFill>
              </a:rPr>
              <a:t>Example: Song </a:t>
            </a:r>
          </a:p>
        </p:txBody>
      </p:sp>
      <p:pic>
        <p:nvPicPr>
          <p:cNvPr id="6" name="Picture 5"/>
          <p:cNvPicPr>
            <a:picLocks noChangeAspect="1"/>
          </p:cNvPicPr>
          <p:nvPr/>
        </p:nvPicPr>
        <p:blipFill>
          <a:blip r:embed="rId6"/>
          <a:stretch>
            <a:fillRect/>
          </a:stretch>
        </p:blipFill>
        <p:spPr>
          <a:xfrm>
            <a:off x="8203374" y="3102537"/>
            <a:ext cx="2046881" cy="3135715"/>
          </a:xfrm>
          <a:prstGeom prst="rect">
            <a:avLst/>
          </a:prstGeom>
        </p:spPr>
      </p:pic>
    </p:spTree>
    <p:extLst>
      <p:ext uri="{BB962C8B-B14F-4D97-AF65-F5344CB8AC3E}">
        <p14:creationId xmlns:p14="http://schemas.microsoft.com/office/powerpoint/2010/main" val="335081457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159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1539" y="302737"/>
            <a:ext cx="8185683" cy="1259946"/>
          </a:xfrm>
        </p:spPr>
        <p:txBody>
          <a:bodyPr>
            <a:normAutofit/>
          </a:bodyPr>
          <a:lstStyle/>
          <a:p>
            <a:r>
              <a:rPr lang="en-US" sz="4400" b="1" dirty="0" smtClean="0">
                <a:solidFill>
                  <a:srgbClr val="4F81BD"/>
                </a:solidFill>
              </a:rPr>
              <a:t>Assignment: Applying UDL </a:t>
            </a:r>
            <a:endParaRPr lang="en-US" sz="4400" b="1" dirty="0">
              <a:solidFill>
                <a:srgbClr val="4F81BD"/>
              </a:solidFill>
            </a:endParaRPr>
          </a:p>
        </p:txBody>
      </p:sp>
      <p:sp>
        <p:nvSpPr>
          <p:cNvPr id="3" name="Content Placeholder 2"/>
          <p:cNvSpPr>
            <a:spLocks noGrp="1"/>
          </p:cNvSpPr>
          <p:nvPr>
            <p:ph idx="1"/>
          </p:nvPr>
        </p:nvSpPr>
        <p:spPr>
          <a:xfrm>
            <a:off x="1668226" y="1763924"/>
            <a:ext cx="8833500" cy="5584113"/>
          </a:xfrm>
        </p:spPr>
        <p:txBody>
          <a:bodyPr>
            <a:normAutofit fontScale="85000" lnSpcReduction="20000"/>
          </a:bodyPr>
          <a:lstStyle/>
          <a:p>
            <a:pPr marL="0" indent="0" algn="ctr">
              <a:buNone/>
            </a:pPr>
            <a:r>
              <a:rPr lang="en-US" sz="3500" b="1" dirty="0">
                <a:solidFill>
                  <a:srgbClr val="4F81BD"/>
                </a:solidFill>
              </a:rPr>
              <a:t>Introductory UDL </a:t>
            </a:r>
            <a:r>
              <a:rPr lang="en-US" sz="3500" b="1" dirty="0" smtClean="0">
                <a:solidFill>
                  <a:srgbClr val="4F81BD"/>
                </a:solidFill>
              </a:rPr>
              <a:t>Assignment</a:t>
            </a:r>
            <a:r>
              <a:rPr lang="en-US" sz="3500" b="1" dirty="0">
                <a:solidFill>
                  <a:srgbClr val="4F81BD"/>
                </a:solidFill>
              </a:rPr>
              <a:t>:</a:t>
            </a:r>
          </a:p>
          <a:p>
            <a:pPr marL="0" indent="0">
              <a:lnSpc>
                <a:spcPct val="120000"/>
              </a:lnSpc>
              <a:buNone/>
            </a:pPr>
            <a:r>
              <a:rPr lang="en-US" sz="2700" dirty="0">
                <a:solidFill>
                  <a:srgbClr val="4F81BD"/>
                </a:solidFill>
              </a:rPr>
              <a:t>For this assignment, you will investigate instruction and curricular materials in your practicum setting </a:t>
            </a:r>
            <a:r>
              <a:rPr lang="en-US" sz="2700" dirty="0" smtClean="0">
                <a:solidFill>
                  <a:srgbClr val="4F81BD"/>
                </a:solidFill>
              </a:rPr>
              <a:t>to:</a:t>
            </a:r>
            <a:endParaRPr lang="en-US" sz="2700" dirty="0">
              <a:solidFill>
                <a:srgbClr val="4F81BD"/>
              </a:solidFill>
            </a:endParaRPr>
          </a:p>
          <a:p>
            <a:pPr marL="0" indent="0">
              <a:lnSpc>
                <a:spcPct val="120000"/>
              </a:lnSpc>
              <a:buNone/>
            </a:pPr>
            <a:r>
              <a:rPr lang="en-US" sz="2700" dirty="0">
                <a:solidFill>
                  <a:srgbClr val="4F81BD"/>
                </a:solidFill>
              </a:rPr>
              <a:t>1.	Assess the level of UDL built into instruction as well as the materials used during instruction, including the curricula, technologies, and assessments.</a:t>
            </a:r>
          </a:p>
          <a:p>
            <a:pPr marL="0" indent="0">
              <a:lnSpc>
                <a:spcPct val="120000"/>
              </a:lnSpc>
              <a:buNone/>
            </a:pPr>
            <a:r>
              <a:rPr lang="en-US" sz="2700" dirty="0">
                <a:solidFill>
                  <a:srgbClr val="4F81BD"/>
                </a:solidFill>
              </a:rPr>
              <a:t>2.	Make recommendations for how to integrate the principles of UDL into the curriculum</a:t>
            </a:r>
            <a:r>
              <a:rPr lang="en-US" sz="2700" dirty="0" smtClean="0">
                <a:solidFill>
                  <a:srgbClr val="4F81BD"/>
                </a:solidFill>
              </a:rPr>
              <a:t>. You </a:t>
            </a:r>
            <a:r>
              <a:rPr lang="en-US" sz="2700" dirty="0">
                <a:solidFill>
                  <a:srgbClr val="4F81BD"/>
                </a:solidFill>
              </a:rPr>
              <a:t>may present your information in a variety of </a:t>
            </a:r>
            <a:r>
              <a:rPr lang="en-US" sz="2700" dirty="0" smtClean="0">
                <a:solidFill>
                  <a:srgbClr val="4F81BD"/>
                </a:solidFill>
              </a:rPr>
              <a:t>formats, including</a:t>
            </a:r>
            <a:endParaRPr lang="en-US" sz="2700" dirty="0">
              <a:solidFill>
                <a:srgbClr val="4F81BD"/>
              </a:solidFill>
            </a:endParaRPr>
          </a:p>
          <a:p>
            <a:pPr lvl="0">
              <a:lnSpc>
                <a:spcPct val="120000"/>
              </a:lnSpc>
            </a:pPr>
            <a:r>
              <a:rPr lang="en-US" sz="2700" dirty="0">
                <a:solidFill>
                  <a:srgbClr val="4F81BD"/>
                </a:solidFill>
              </a:rPr>
              <a:t>a</a:t>
            </a:r>
            <a:r>
              <a:rPr lang="en-US" sz="2700" dirty="0" smtClean="0">
                <a:solidFill>
                  <a:srgbClr val="4F81BD"/>
                </a:solidFill>
              </a:rPr>
              <a:t> </a:t>
            </a:r>
            <a:r>
              <a:rPr lang="en-US" sz="2700" dirty="0">
                <a:solidFill>
                  <a:srgbClr val="4F81BD"/>
                </a:solidFill>
              </a:rPr>
              <a:t>traditional </a:t>
            </a:r>
            <a:r>
              <a:rPr lang="en-US" sz="2700" dirty="0" smtClean="0">
                <a:solidFill>
                  <a:srgbClr val="4F81BD"/>
                </a:solidFill>
              </a:rPr>
              <a:t>paper,</a:t>
            </a:r>
            <a:endParaRPr lang="en-US" sz="2700" dirty="0">
              <a:solidFill>
                <a:srgbClr val="4F81BD"/>
              </a:solidFill>
            </a:endParaRPr>
          </a:p>
          <a:p>
            <a:pPr lvl="0">
              <a:lnSpc>
                <a:spcPct val="120000"/>
              </a:lnSpc>
            </a:pPr>
            <a:r>
              <a:rPr lang="en-US" sz="2700" dirty="0" smtClean="0">
                <a:solidFill>
                  <a:srgbClr val="4F81BD"/>
                </a:solidFill>
              </a:rPr>
              <a:t>PowerPoint/</a:t>
            </a:r>
            <a:r>
              <a:rPr lang="en-US" sz="2700" dirty="0">
                <a:solidFill>
                  <a:srgbClr val="4F81BD"/>
                </a:solidFill>
              </a:rPr>
              <a:t>Keynote/Prezi, etc. </a:t>
            </a:r>
            <a:r>
              <a:rPr lang="en-US" sz="2700" dirty="0" smtClean="0">
                <a:solidFill>
                  <a:srgbClr val="4F81BD"/>
                </a:solidFill>
              </a:rPr>
              <a:t>presentation,</a:t>
            </a:r>
            <a:endParaRPr lang="en-US" sz="2700" dirty="0">
              <a:solidFill>
                <a:srgbClr val="4F81BD"/>
              </a:solidFill>
            </a:endParaRPr>
          </a:p>
          <a:p>
            <a:pPr lvl="0">
              <a:lnSpc>
                <a:spcPct val="120000"/>
              </a:lnSpc>
            </a:pPr>
            <a:r>
              <a:rPr lang="en-US" sz="2700" dirty="0" smtClean="0">
                <a:solidFill>
                  <a:srgbClr val="4F81BD"/>
                </a:solidFill>
              </a:rPr>
              <a:t>poster, and</a:t>
            </a:r>
            <a:endParaRPr lang="en-US" sz="2700" dirty="0">
              <a:solidFill>
                <a:srgbClr val="4F81BD"/>
              </a:solidFill>
            </a:endParaRPr>
          </a:p>
          <a:p>
            <a:pPr lvl="0">
              <a:lnSpc>
                <a:spcPct val="120000"/>
              </a:lnSpc>
            </a:pPr>
            <a:r>
              <a:rPr lang="en-US" sz="2700" dirty="0">
                <a:solidFill>
                  <a:srgbClr val="4F81BD"/>
                </a:solidFill>
              </a:rPr>
              <a:t>m</a:t>
            </a:r>
            <a:r>
              <a:rPr lang="en-US" sz="2700" dirty="0" smtClean="0">
                <a:solidFill>
                  <a:srgbClr val="4F81BD"/>
                </a:solidFill>
              </a:rPr>
              <a:t>ultimedia </a:t>
            </a:r>
            <a:r>
              <a:rPr lang="en-US" sz="2700" dirty="0">
                <a:solidFill>
                  <a:srgbClr val="4F81BD"/>
                </a:solidFill>
              </a:rPr>
              <a:t>presentation such as a short </a:t>
            </a:r>
            <a:r>
              <a:rPr lang="en-US" sz="2700" dirty="0" smtClean="0">
                <a:solidFill>
                  <a:srgbClr val="4F81BD"/>
                </a:solidFill>
              </a:rPr>
              <a:t>video. </a:t>
            </a:r>
            <a:endParaRPr lang="en-US" sz="2700" dirty="0">
              <a:solidFill>
                <a:srgbClr val="4F81BD"/>
              </a:solidFill>
            </a:endParaRPr>
          </a:p>
        </p:txBody>
      </p:sp>
    </p:spTree>
    <p:extLst>
      <p:ext uri="{BB962C8B-B14F-4D97-AF65-F5344CB8AC3E}">
        <p14:creationId xmlns:p14="http://schemas.microsoft.com/office/powerpoint/2010/main" val="1592680104"/>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4669" y="488979"/>
            <a:ext cx="8242554" cy="793478"/>
          </a:xfrm>
        </p:spPr>
        <p:txBody>
          <a:bodyPr>
            <a:normAutofit fontScale="90000"/>
          </a:bodyPr>
          <a:lstStyle/>
          <a:p>
            <a:r>
              <a:rPr lang="en-US" b="1" dirty="0" smtClean="0">
                <a:solidFill>
                  <a:srgbClr val="4F81BD"/>
                </a:solidFill>
              </a:rPr>
              <a:t>Assignment, continued</a:t>
            </a:r>
            <a:endParaRPr lang="en-US" b="1" dirty="0">
              <a:solidFill>
                <a:srgbClr val="4F81BD"/>
              </a:solidFill>
            </a:endParaRPr>
          </a:p>
        </p:txBody>
      </p:sp>
      <p:sp>
        <p:nvSpPr>
          <p:cNvPr id="3" name="Content Placeholder 2"/>
          <p:cNvSpPr>
            <a:spLocks noGrp="1"/>
          </p:cNvSpPr>
          <p:nvPr>
            <p:ph idx="1"/>
          </p:nvPr>
        </p:nvSpPr>
        <p:spPr>
          <a:xfrm>
            <a:off x="1668225" y="1573057"/>
            <a:ext cx="9023587" cy="6201646"/>
          </a:xfrm>
        </p:spPr>
        <p:txBody>
          <a:bodyPr>
            <a:normAutofit fontScale="25000" lnSpcReduction="20000"/>
          </a:bodyPr>
          <a:lstStyle/>
          <a:p>
            <a:pPr marL="0" indent="0">
              <a:buNone/>
            </a:pPr>
            <a:endParaRPr lang="en-US" sz="5800" b="1" u="sng" dirty="0"/>
          </a:p>
          <a:p>
            <a:pPr marL="0" indent="0">
              <a:buNone/>
            </a:pPr>
            <a:r>
              <a:rPr lang="en-US" sz="8000" b="1" dirty="0"/>
              <a:t>Please provide the following</a:t>
            </a:r>
            <a:endParaRPr lang="en-US" sz="8000" dirty="0"/>
          </a:p>
          <a:p>
            <a:pPr marL="0" indent="0">
              <a:buNone/>
            </a:pPr>
            <a:r>
              <a:rPr lang="en-US" sz="5800" dirty="0"/>
              <a:t> </a:t>
            </a:r>
          </a:p>
          <a:p>
            <a:pPr marL="0" indent="0">
              <a:buNone/>
            </a:pPr>
            <a:r>
              <a:rPr lang="en-US" sz="8000" u="sng" dirty="0">
                <a:solidFill>
                  <a:srgbClr val="4F81BD"/>
                </a:solidFill>
              </a:rPr>
              <a:t>Curriculum </a:t>
            </a:r>
            <a:r>
              <a:rPr lang="en-US" sz="8000" u="sng" dirty="0" smtClean="0">
                <a:solidFill>
                  <a:srgbClr val="4F81BD"/>
                </a:solidFill>
              </a:rPr>
              <a:t>material </a:t>
            </a:r>
            <a:r>
              <a:rPr lang="en-US" sz="8000" u="sng" dirty="0">
                <a:solidFill>
                  <a:srgbClr val="4F81BD"/>
                </a:solidFill>
              </a:rPr>
              <a:t>u</a:t>
            </a:r>
            <a:r>
              <a:rPr lang="en-US" sz="8000" u="sng" dirty="0" smtClean="0">
                <a:solidFill>
                  <a:srgbClr val="4F81BD"/>
                </a:solidFill>
              </a:rPr>
              <a:t>sed </a:t>
            </a:r>
            <a:r>
              <a:rPr lang="en-US" sz="8000" u="sng" dirty="0">
                <a:solidFill>
                  <a:srgbClr val="4F81BD"/>
                </a:solidFill>
              </a:rPr>
              <a:t>by the </a:t>
            </a:r>
            <a:r>
              <a:rPr lang="en-US" sz="8000" u="sng" dirty="0" smtClean="0">
                <a:solidFill>
                  <a:srgbClr val="4F81BD"/>
                </a:solidFill>
              </a:rPr>
              <a:t>teacher</a:t>
            </a:r>
            <a:r>
              <a:rPr lang="en-US" sz="8000" dirty="0">
                <a:solidFill>
                  <a:srgbClr val="4F81BD"/>
                </a:solidFill>
              </a:rPr>
              <a:t> </a:t>
            </a:r>
            <a:r>
              <a:rPr lang="en-US" sz="8000" dirty="0" smtClean="0">
                <a:solidFill>
                  <a:srgbClr val="4F81BD"/>
                </a:solidFill>
              </a:rPr>
              <a:t>(e.g., teacher’s </a:t>
            </a:r>
            <a:r>
              <a:rPr lang="en-US" sz="8000" dirty="0">
                <a:solidFill>
                  <a:srgbClr val="4F81BD"/>
                </a:solidFill>
              </a:rPr>
              <a:t>manual lessons, chapter, book, </a:t>
            </a:r>
            <a:r>
              <a:rPr lang="en-US" sz="8000" dirty="0" smtClean="0">
                <a:solidFill>
                  <a:srgbClr val="4F81BD"/>
                </a:solidFill>
              </a:rPr>
              <a:t>technologies):</a:t>
            </a:r>
            <a:endParaRPr lang="en-US" sz="8000" dirty="0">
              <a:solidFill>
                <a:srgbClr val="4F81BD"/>
              </a:solidFill>
            </a:endParaRPr>
          </a:p>
          <a:p>
            <a:pPr lvl="0"/>
            <a:r>
              <a:rPr lang="en-US" sz="8000" dirty="0">
                <a:solidFill>
                  <a:srgbClr val="4F81BD"/>
                </a:solidFill>
              </a:rPr>
              <a:t>Content area </a:t>
            </a:r>
          </a:p>
          <a:p>
            <a:pPr lvl="0"/>
            <a:r>
              <a:rPr lang="en-US" sz="8000" dirty="0">
                <a:solidFill>
                  <a:srgbClr val="4F81BD"/>
                </a:solidFill>
              </a:rPr>
              <a:t>Grade level</a:t>
            </a:r>
          </a:p>
          <a:p>
            <a:pPr lvl="0"/>
            <a:r>
              <a:rPr lang="en-US" sz="8000" dirty="0">
                <a:solidFill>
                  <a:srgbClr val="4F81BD"/>
                </a:solidFill>
              </a:rPr>
              <a:t>Publisher </a:t>
            </a:r>
          </a:p>
          <a:p>
            <a:pPr lvl="0"/>
            <a:r>
              <a:rPr lang="en-US" sz="8000" dirty="0">
                <a:solidFill>
                  <a:srgbClr val="4F81BD"/>
                </a:solidFill>
              </a:rPr>
              <a:t>Year of publication</a:t>
            </a:r>
          </a:p>
          <a:p>
            <a:pPr lvl="0"/>
            <a:r>
              <a:rPr lang="en-US" sz="8000" dirty="0">
                <a:solidFill>
                  <a:srgbClr val="4F81BD"/>
                </a:solidFill>
              </a:rPr>
              <a:t>Description of the materials you reviewed (e.g., teacher’s manual, workbook, textbook, </a:t>
            </a:r>
            <a:r>
              <a:rPr lang="en-US" sz="8000" dirty="0" smtClean="0">
                <a:solidFill>
                  <a:srgbClr val="4F81BD"/>
                </a:solidFill>
              </a:rPr>
              <a:t>DVD)</a:t>
            </a:r>
            <a:endParaRPr lang="en-US" sz="8000" dirty="0">
              <a:solidFill>
                <a:srgbClr val="4F81BD"/>
              </a:solidFill>
            </a:endParaRPr>
          </a:p>
          <a:p>
            <a:pPr marL="0" indent="0">
              <a:buNone/>
            </a:pPr>
            <a:r>
              <a:rPr lang="en-US" sz="8000" dirty="0">
                <a:solidFill>
                  <a:srgbClr val="4F81BD"/>
                </a:solidFill>
              </a:rPr>
              <a:t> </a:t>
            </a:r>
          </a:p>
          <a:p>
            <a:pPr marL="0" indent="0">
              <a:buNone/>
            </a:pPr>
            <a:r>
              <a:rPr lang="en-US" sz="8000" u="sng" dirty="0" smtClean="0">
                <a:solidFill>
                  <a:srgbClr val="4F81BD"/>
                </a:solidFill>
              </a:rPr>
              <a:t>UDL features within instruction and the curriculum materials: </a:t>
            </a:r>
            <a:r>
              <a:rPr lang="en-US" sz="8000" dirty="0" smtClean="0">
                <a:solidFill>
                  <a:srgbClr val="4F81BD"/>
                </a:solidFill>
              </a:rPr>
              <a:t>Please describe how well the principles of UDL were evident within the curriculum that you reviewed. </a:t>
            </a:r>
          </a:p>
          <a:p>
            <a:pPr lvl="0"/>
            <a:r>
              <a:rPr lang="en-US" sz="8000" dirty="0" smtClean="0">
                <a:solidFill>
                  <a:srgbClr val="4F81BD"/>
                </a:solidFill>
              </a:rPr>
              <a:t>Describe the UDL features within the instruction. If there were no UDL features present, please indicate and explain this. Remember to include ALL three UDL principles. </a:t>
            </a:r>
          </a:p>
          <a:p>
            <a:pPr lvl="0"/>
            <a:r>
              <a:rPr lang="en-US" sz="8000" dirty="0" smtClean="0">
                <a:solidFill>
                  <a:srgbClr val="4F81BD"/>
                </a:solidFill>
              </a:rPr>
              <a:t>Describe at least three UDL features (one for each of the three UDL principles) you would include when planning this instruction. </a:t>
            </a:r>
          </a:p>
          <a:p>
            <a:pPr marL="0" indent="0">
              <a:buNone/>
            </a:pPr>
            <a:r>
              <a:rPr lang="en-US" sz="8000" dirty="0" smtClean="0"/>
              <a:t> </a:t>
            </a:r>
          </a:p>
          <a:p>
            <a:endParaRPr lang="en-US" sz="7100" dirty="0"/>
          </a:p>
        </p:txBody>
      </p:sp>
    </p:spTree>
    <p:extLst>
      <p:ext uri="{BB962C8B-B14F-4D97-AF65-F5344CB8AC3E}">
        <p14:creationId xmlns:p14="http://schemas.microsoft.com/office/powerpoint/2010/main" val="933279379"/>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2583" y="302737"/>
            <a:ext cx="8204640" cy="1259946"/>
          </a:xfrm>
          <a:ln>
            <a:solidFill>
              <a:srgbClr val="4F81BD"/>
            </a:solidFill>
          </a:ln>
        </p:spPr>
        <p:txBody>
          <a:bodyPr>
            <a:normAutofit/>
          </a:bodyPr>
          <a:lstStyle/>
          <a:p>
            <a:r>
              <a:rPr lang="en-US" sz="4400" b="1" dirty="0" smtClean="0">
                <a:solidFill>
                  <a:schemeClr val="accent1"/>
                </a:solidFill>
              </a:rPr>
              <a:t>Parting Advice </a:t>
            </a:r>
            <a:endParaRPr lang="en-US" sz="4400" b="1" dirty="0">
              <a:solidFill>
                <a:schemeClr val="accent1"/>
              </a:solidFill>
            </a:endParaRPr>
          </a:p>
        </p:txBody>
      </p:sp>
      <p:sp>
        <p:nvSpPr>
          <p:cNvPr id="3" name="Content Placeholder 2"/>
          <p:cNvSpPr>
            <a:spLocks noGrp="1"/>
          </p:cNvSpPr>
          <p:nvPr>
            <p:ph idx="1"/>
          </p:nvPr>
        </p:nvSpPr>
        <p:spPr>
          <a:xfrm>
            <a:off x="1630311" y="1763925"/>
            <a:ext cx="8526911" cy="4989036"/>
          </a:xfrm>
        </p:spPr>
        <p:txBody>
          <a:bodyPr>
            <a:noAutofit/>
          </a:bodyPr>
          <a:lstStyle/>
          <a:p>
            <a:pPr>
              <a:lnSpc>
                <a:spcPct val="110000"/>
              </a:lnSpc>
            </a:pPr>
            <a:r>
              <a:rPr lang="en-US" sz="3200" dirty="0" smtClean="0">
                <a:solidFill>
                  <a:srgbClr val="4F81BD"/>
                </a:solidFill>
              </a:rPr>
              <a:t>UDL is not an EBP but an instructional planning framework in which to embed these practices. </a:t>
            </a:r>
            <a:endParaRPr lang="en-US" sz="3200" dirty="0">
              <a:solidFill>
                <a:srgbClr val="4F81BD"/>
              </a:solidFill>
            </a:endParaRPr>
          </a:p>
          <a:p>
            <a:pPr>
              <a:lnSpc>
                <a:spcPct val="110000"/>
              </a:lnSpc>
            </a:pPr>
            <a:r>
              <a:rPr lang="en-US" sz="3200" dirty="0" smtClean="0">
                <a:solidFill>
                  <a:srgbClr val="4F81BD"/>
                </a:solidFill>
              </a:rPr>
              <a:t>Start small and build upon emerging knowledge. UDL is not an all-or-nothing process. It takes time! </a:t>
            </a:r>
            <a:endParaRPr lang="en-US" sz="3200" dirty="0">
              <a:solidFill>
                <a:srgbClr val="4F81BD"/>
              </a:solidFill>
            </a:endParaRPr>
          </a:p>
          <a:p>
            <a:pPr>
              <a:lnSpc>
                <a:spcPct val="110000"/>
              </a:lnSpc>
            </a:pPr>
            <a:r>
              <a:rPr lang="en-US" sz="3200" dirty="0" smtClean="0">
                <a:solidFill>
                  <a:srgbClr val="4F81BD"/>
                </a:solidFill>
              </a:rPr>
              <a:t>Collaborate across special and general education to embed UDL in teacher prep programs.</a:t>
            </a:r>
            <a:endParaRPr lang="en-US" sz="3200" dirty="0">
              <a:solidFill>
                <a:srgbClr val="4F81BD"/>
              </a:solidFill>
            </a:endParaRPr>
          </a:p>
        </p:txBody>
      </p:sp>
    </p:spTree>
    <p:extLst>
      <p:ext uri="{BB962C8B-B14F-4D97-AF65-F5344CB8AC3E}">
        <p14:creationId xmlns:p14="http://schemas.microsoft.com/office/powerpoint/2010/main" val="3424727357"/>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Shape 318"/>
          <p:cNvSpPr txBox="1"/>
          <p:nvPr/>
        </p:nvSpPr>
        <p:spPr>
          <a:xfrm>
            <a:off x="2068642" y="1993692"/>
            <a:ext cx="8062107" cy="5109558"/>
          </a:xfrm>
          <a:prstGeom prst="rect">
            <a:avLst/>
          </a:prstGeom>
          <a:noFill/>
          <a:ln>
            <a:noFill/>
          </a:ln>
        </p:spPr>
        <p:txBody>
          <a:bodyPr lIns="91425" tIns="91425" rIns="91425" bIns="91425" anchor="t" anchorCtr="0">
            <a:noAutofit/>
          </a:bodyPr>
          <a:lstStyle/>
          <a:p>
            <a:pPr algn="ctr">
              <a:lnSpc>
                <a:spcPct val="110000"/>
              </a:lnSpc>
            </a:pPr>
            <a:r>
              <a:rPr lang="en-US" sz="3200" dirty="0" smtClean="0">
                <a:solidFill>
                  <a:schemeClr val="accent1"/>
                </a:solidFill>
              </a:rPr>
              <a:t>Your exit sheet is valuable to us—please take a moment to thoroughly complete it</a:t>
            </a:r>
            <a:r>
              <a:rPr lang="en-US" sz="3200" dirty="0">
                <a:solidFill>
                  <a:schemeClr val="accent1"/>
                </a:solidFill>
              </a:rPr>
              <a:t>.</a:t>
            </a:r>
            <a:endParaRPr sz="3200" dirty="0">
              <a:solidFill>
                <a:schemeClr val="accent1"/>
              </a:solidFill>
            </a:endParaRPr>
          </a:p>
          <a:p>
            <a:pPr algn="ctr" rtl="0">
              <a:lnSpc>
                <a:spcPct val="110000"/>
              </a:lnSpc>
              <a:spcBef>
                <a:spcPts val="0"/>
              </a:spcBef>
              <a:buNone/>
            </a:pPr>
            <a:endParaRPr sz="3200" dirty="0">
              <a:solidFill>
                <a:schemeClr val="accent1"/>
              </a:solidFill>
            </a:endParaRPr>
          </a:p>
          <a:p>
            <a:pPr algn="ctr" rtl="0">
              <a:lnSpc>
                <a:spcPct val="110000"/>
              </a:lnSpc>
              <a:spcBef>
                <a:spcPts val="0"/>
              </a:spcBef>
              <a:buNone/>
            </a:pPr>
            <a:r>
              <a:rPr lang="en-US" sz="3200" dirty="0">
                <a:solidFill>
                  <a:schemeClr val="accent1"/>
                </a:solidFill>
              </a:rPr>
              <a:t>This is the end of the UDL </a:t>
            </a:r>
            <a:r>
              <a:rPr lang="en-US" sz="3200" dirty="0" smtClean="0">
                <a:solidFill>
                  <a:schemeClr val="accent1"/>
                </a:solidFill>
              </a:rPr>
              <a:t>PD </a:t>
            </a:r>
            <a:r>
              <a:rPr lang="en-US" sz="3200" dirty="0">
                <a:solidFill>
                  <a:schemeClr val="accent1"/>
                </a:solidFill>
              </a:rPr>
              <a:t>presentation. </a:t>
            </a:r>
          </a:p>
          <a:p>
            <a:pPr algn="ctr" rtl="0">
              <a:lnSpc>
                <a:spcPct val="110000"/>
              </a:lnSpc>
              <a:spcBef>
                <a:spcPts val="0"/>
              </a:spcBef>
              <a:buNone/>
            </a:pPr>
            <a:endParaRPr sz="3200" dirty="0">
              <a:solidFill>
                <a:schemeClr val="accent1"/>
              </a:solidFill>
            </a:endParaRPr>
          </a:p>
          <a:p>
            <a:pPr algn="ctr">
              <a:lnSpc>
                <a:spcPct val="110000"/>
              </a:lnSpc>
              <a:spcBef>
                <a:spcPts val="0"/>
              </a:spcBef>
              <a:buNone/>
            </a:pPr>
            <a:r>
              <a:rPr lang="en-US" sz="3200" dirty="0">
                <a:solidFill>
                  <a:schemeClr val="accent1"/>
                </a:solidFill>
              </a:rPr>
              <a:t>Thank you!</a:t>
            </a:r>
          </a:p>
        </p:txBody>
      </p:sp>
      <p:sp>
        <p:nvSpPr>
          <p:cNvPr id="2" name="TextBox 1"/>
          <p:cNvSpPr txBox="1"/>
          <p:nvPr/>
        </p:nvSpPr>
        <p:spPr>
          <a:xfrm>
            <a:off x="2068642" y="314793"/>
            <a:ext cx="8062107" cy="984885"/>
          </a:xfrm>
          <a:prstGeom prst="rect">
            <a:avLst/>
          </a:prstGeom>
          <a:noFill/>
        </p:spPr>
        <p:txBody>
          <a:bodyPr wrap="square" rtlCol="0">
            <a:spAutoFit/>
          </a:bodyPr>
          <a:lstStyle/>
          <a:p>
            <a:pPr algn="ctr"/>
            <a:endParaRPr lang="en-US" dirty="0">
              <a:solidFill>
                <a:schemeClr val="tx2"/>
              </a:solidFill>
            </a:endParaRPr>
          </a:p>
          <a:p>
            <a:pPr algn="ctr"/>
            <a:r>
              <a:rPr lang="en-US" sz="4400" b="1" dirty="0" smtClean="0">
                <a:solidFill>
                  <a:schemeClr val="accent1"/>
                </a:solidFill>
                <a:latin typeface="+mn-lt"/>
              </a:rPr>
              <a:t>Please Complete the </a:t>
            </a:r>
            <a:r>
              <a:rPr lang="en-US" sz="4400" b="1" dirty="0">
                <a:solidFill>
                  <a:schemeClr val="accent1"/>
                </a:solidFill>
                <a:latin typeface="+mn-lt"/>
              </a:rPr>
              <a:t>E</a:t>
            </a:r>
            <a:r>
              <a:rPr lang="en-US" sz="4400" b="1" dirty="0" smtClean="0">
                <a:solidFill>
                  <a:schemeClr val="accent1"/>
                </a:solidFill>
                <a:latin typeface="+mn-lt"/>
              </a:rPr>
              <a:t>xit Sheet </a:t>
            </a:r>
            <a:endParaRPr lang="en-US" sz="4400" b="1" dirty="0">
              <a:solidFill>
                <a:schemeClr val="accent1"/>
              </a:solidFill>
              <a:latin typeface="+mn-lt"/>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Thank You.jpg"/>
          <p:cNvPicPr>
            <a:picLocks noGrp="1" noChangeAspect="1"/>
          </p:cNvPicPr>
          <p:nvPr>
            <p:ph idx="4294967295"/>
          </p:nvPr>
        </p:nvPicPr>
        <p:blipFill>
          <a:blip r:embed="rId3">
            <a:extLst>
              <a:ext uri="{28A0092B-C50C-407E-A947-70E740481C1C}">
                <a14:useLocalDpi xmlns:a14="http://schemas.microsoft.com/office/drawing/2010/main" val="0"/>
              </a:ext>
            </a:extLst>
          </a:blip>
          <a:srcRect l="-28735" r="-28735"/>
          <a:stretch>
            <a:fillRect/>
          </a:stretch>
        </p:blipFill>
        <p:spPr>
          <a:xfrm>
            <a:off x="1763012" y="1815763"/>
            <a:ext cx="8928801" cy="4359063"/>
          </a:xfrm>
        </p:spPr>
      </p:pic>
      <p:sp>
        <p:nvSpPr>
          <p:cNvPr id="3" name="TextBox 2"/>
          <p:cNvSpPr txBox="1"/>
          <p:nvPr/>
        </p:nvSpPr>
        <p:spPr>
          <a:xfrm>
            <a:off x="2472389" y="524860"/>
            <a:ext cx="7146220" cy="769441"/>
          </a:xfrm>
          <a:prstGeom prst="rect">
            <a:avLst/>
          </a:prstGeom>
          <a:noFill/>
        </p:spPr>
        <p:txBody>
          <a:bodyPr wrap="square" rtlCol="0">
            <a:spAutoFit/>
          </a:bodyPr>
          <a:lstStyle/>
          <a:p>
            <a:pPr algn="ctr"/>
            <a:r>
              <a:rPr lang="en-US" sz="4400" b="1" dirty="0" smtClean="0">
                <a:solidFill>
                  <a:srgbClr val="4F81BD"/>
                </a:solidFill>
                <a:latin typeface="+mn-lt"/>
              </a:rPr>
              <a:t>Thank you</a:t>
            </a:r>
            <a:endParaRPr lang="en-US" sz="4400" b="1" dirty="0">
              <a:solidFill>
                <a:srgbClr val="4F81BD"/>
              </a:solidFill>
              <a:latin typeface="+mn-lt"/>
            </a:endParaRPr>
          </a:p>
        </p:txBody>
      </p:sp>
    </p:spTree>
    <p:extLst>
      <p:ext uri="{BB962C8B-B14F-4D97-AF65-F5344CB8AC3E}">
        <p14:creationId xmlns:p14="http://schemas.microsoft.com/office/powerpoint/2010/main" val="389547065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a:off x="1975803" y="5587217"/>
            <a:ext cx="8044200" cy="1267906"/>
          </a:xfrm>
          <a:prstGeom prst="rect">
            <a:avLst/>
          </a:prstGeom>
          <a:ln>
            <a:solidFill>
              <a:srgbClr val="4F81BD"/>
            </a:solidFill>
          </a:ln>
        </p:spPr>
        <p:txBody>
          <a:bodyPr lIns="104875" tIns="104875" rIns="104875" bIns="104875" anchor="b" anchorCtr="0">
            <a:noAutofit/>
          </a:bodyPr>
          <a:lstStyle/>
          <a:p>
            <a:pPr rtl="0">
              <a:lnSpc>
                <a:spcPct val="110000"/>
              </a:lnSpc>
              <a:spcBef>
                <a:spcPts val="0"/>
              </a:spcBef>
              <a:buNone/>
            </a:pPr>
            <a:r>
              <a:rPr lang="en-US" sz="3200" dirty="0" smtClean="0">
                <a:solidFill>
                  <a:schemeClr val="accent1"/>
                </a:solidFill>
                <a:cs typeface="Arial" panose="020B0604020202020204" pitchFamily="34" charset="0"/>
              </a:rPr>
              <a:t>Discuss with the people near you: What makes these products examples of UD? </a:t>
            </a:r>
            <a:endParaRPr lang="en-US" sz="3200" dirty="0">
              <a:solidFill>
                <a:schemeClr val="accent1"/>
              </a:solidFill>
              <a:cs typeface="Arial" panose="020B0604020202020204" pitchFamily="34" charset="0"/>
            </a:endParaRPr>
          </a:p>
        </p:txBody>
      </p:sp>
      <p:sp>
        <p:nvSpPr>
          <p:cNvPr id="2" name="TextBox 1"/>
          <p:cNvSpPr txBox="1"/>
          <p:nvPr/>
        </p:nvSpPr>
        <p:spPr>
          <a:xfrm>
            <a:off x="2008682" y="524654"/>
            <a:ext cx="8094688" cy="769441"/>
          </a:xfrm>
          <a:prstGeom prst="rect">
            <a:avLst/>
          </a:prstGeom>
          <a:noFill/>
        </p:spPr>
        <p:txBody>
          <a:bodyPr wrap="square" rtlCol="0">
            <a:spAutoFit/>
          </a:bodyPr>
          <a:lstStyle/>
          <a:p>
            <a:pPr algn="ctr"/>
            <a:r>
              <a:rPr lang="en-US" sz="4400" b="1" dirty="0" smtClean="0">
                <a:solidFill>
                  <a:schemeClr val="accent1"/>
                </a:solidFill>
                <a:latin typeface="+mn-lt"/>
              </a:rPr>
              <a:t>UD in Products</a:t>
            </a:r>
            <a:endParaRPr lang="en-US" sz="4400" b="1" dirty="0">
              <a:solidFill>
                <a:schemeClr val="accent1"/>
              </a:solidFill>
              <a:latin typeface="+mn-lt"/>
            </a:endParaRPr>
          </a:p>
        </p:txBody>
      </p:sp>
      <p:pic>
        <p:nvPicPr>
          <p:cNvPr id="1026" name="Picture 2" descr="https://universaldesignfail.files.wordpress.com/2011/03/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7903" y="3520188"/>
            <a:ext cx="4000500" cy="19812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28" name="Picture 4" descr="http://www.omron.com/about/csr/society/customer/universal/img/universal_design_product_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4819010" y="1883821"/>
            <a:ext cx="2128603" cy="183598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30" name="Picture 6" descr="http://universaldesignproducts.com/asterisk/public/resources/content/494/public/img_productDetail_wraps_po%20cop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11907" y="1765660"/>
            <a:ext cx="3081031" cy="166596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32" name="Picture 8" descr="http://st.houzz.com/fimgs/3d011d780e6e57c3_8770-w660-h439-b0-p0--traditional-kitche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25313" y="2755946"/>
            <a:ext cx="3792647" cy="254070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8" name="Shape 118"/>
          <p:cNvPicPr preferRelativeResize="0"/>
          <p:nvPr/>
        </p:nvPicPr>
        <p:blipFill>
          <a:blip r:embed="rId3">
            <a:alphaModFix/>
          </a:blip>
          <a:stretch>
            <a:fillRect/>
          </a:stretch>
        </p:blipFill>
        <p:spPr>
          <a:xfrm>
            <a:off x="3777655" y="1743238"/>
            <a:ext cx="4511906" cy="4012985"/>
          </a:xfrm>
          <a:prstGeom prst="rect">
            <a:avLst/>
          </a:prstGeom>
          <a:noFill/>
          <a:ln>
            <a:noFill/>
          </a:ln>
        </p:spPr>
      </p:pic>
      <p:sp>
        <p:nvSpPr>
          <p:cNvPr id="119" name="Shape 119"/>
          <p:cNvSpPr txBox="1"/>
          <p:nvPr/>
        </p:nvSpPr>
        <p:spPr>
          <a:xfrm>
            <a:off x="1788365" y="5631762"/>
            <a:ext cx="9256799" cy="1293002"/>
          </a:xfrm>
          <a:prstGeom prst="rect">
            <a:avLst/>
          </a:prstGeom>
          <a:noFill/>
          <a:ln>
            <a:noFill/>
          </a:ln>
        </p:spPr>
        <p:txBody>
          <a:bodyPr lIns="91425" tIns="91425" rIns="91425" bIns="91425" anchor="t" anchorCtr="0">
            <a:noAutofit/>
          </a:bodyPr>
          <a:lstStyle/>
          <a:p>
            <a:pPr>
              <a:lnSpc>
                <a:spcPct val="110000"/>
              </a:lnSpc>
              <a:spcBef>
                <a:spcPts val="0"/>
              </a:spcBef>
              <a:buNone/>
            </a:pPr>
            <a:r>
              <a:rPr lang="en-US" sz="3200" dirty="0">
                <a:solidFill>
                  <a:schemeClr val="accent1"/>
                </a:solidFill>
                <a:latin typeface="+mj-lt"/>
              </a:rPr>
              <a:t>In education, UDL is an attempt to fix the curriculum instead of trying to fix the student. </a:t>
            </a:r>
            <a:r>
              <a:rPr lang="en-US" dirty="0">
                <a:solidFill>
                  <a:schemeClr val="tx2"/>
                </a:solidFill>
                <a:latin typeface="+mj-lt"/>
              </a:rPr>
              <a:t>(image from </a:t>
            </a:r>
            <a:r>
              <a:rPr lang="en-US" dirty="0" smtClean="0">
                <a:solidFill>
                  <a:schemeClr val="tx2"/>
                </a:solidFill>
                <a:latin typeface="+mj-lt"/>
              </a:rPr>
              <a:t>CAST, </a:t>
            </a:r>
            <a:r>
              <a:rPr lang="en-US" dirty="0">
                <a:solidFill>
                  <a:schemeClr val="tx2"/>
                </a:solidFill>
                <a:latin typeface="+mj-lt"/>
              </a:rPr>
              <a:t>2013)</a:t>
            </a:r>
          </a:p>
        </p:txBody>
      </p:sp>
      <p:sp>
        <p:nvSpPr>
          <p:cNvPr id="2" name="TextBox 1"/>
          <p:cNvSpPr txBox="1"/>
          <p:nvPr/>
        </p:nvSpPr>
        <p:spPr>
          <a:xfrm>
            <a:off x="1933732" y="449704"/>
            <a:ext cx="8109678" cy="769441"/>
          </a:xfrm>
          <a:prstGeom prst="rect">
            <a:avLst/>
          </a:prstGeom>
          <a:noFill/>
        </p:spPr>
        <p:txBody>
          <a:bodyPr wrap="square" rtlCol="0">
            <a:spAutoFit/>
          </a:bodyPr>
          <a:lstStyle/>
          <a:p>
            <a:pPr algn="ctr"/>
            <a:r>
              <a:rPr lang="en-US" sz="4400" b="1" dirty="0" smtClean="0">
                <a:solidFill>
                  <a:schemeClr val="accent1"/>
                </a:solidFill>
                <a:latin typeface="+mn-lt"/>
              </a:rPr>
              <a:t>Architecture           Education</a:t>
            </a:r>
            <a:endParaRPr lang="en-US" sz="4400" b="1" dirty="0">
              <a:solidFill>
                <a:schemeClr val="accent1"/>
              </a:solidFill>
              <a:latin typeface="+mn-lt"/>
            </a:endParaRPr>
          </a:p>
        </p:txBody>
      </p:sp>
      <p:sp>
        <p:nvSpPr>
          <p:cNvPr id="4" name="Right Arrow 3"/>
          <p:cNvSpPr/>
          <p:nvPr/>
        </p:nvSpPr>
        <p:spPr>
          <a:xfrm>
            <a:off x="5807739" y="742693"/>
            <a:ext cx="1004341" cy="29653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12446616" y="5400977"/>
            <a:ext cx="184666" cy="307777"/>
          </a:xfrm>
          <a:prstGeom prst="rect">
            <a:avLst/>
          </a:prstGeom>
          <a:noFill/>
        </p:spPr>
        <p:txBody>
          <a:bodyPr wrap="none" rtlCol="0">
            <a:spAutoFit/>
          </a:bodyPr>
          <a:lstStyle/>
          <a:p>
            <a:endParaRPr lang="en-US" dirty="0"/>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93692" y="1723869"/>
            <a:ext cx="8109678" cy="2474524"/>
          </a:xfrm>
          <a:prstGeom prst="rect">
            <a:avLst/>
          </a:prstGeom>
          <a:noFill/>
        </p:spPr>
        <p:txBody>
          <a:bodyPr wrap="square" rtlCol="0">
            <a:spAutoFit/>
          </a:bodyPr>
          <a:lstStyle/>
          <a:p>
            <a:pPr>
              <a:lnSpc>
                <a:spcPct val="110000"/>
              </a:lnSpc>
            </a:pPr>
            <a:r>
              <a:rPr lang="en-US" altLang="en-US" sz="3200" dirty="0">
                <a:solidFill>
                  <a:schemeClr val="accent1"/>
                </a:solidFill>
                <a:latin typeface="+mj-lt"/>
              </a:rPr>
              <a:t>UDL is the proactive design of our courses to ensure </a:t>
            </a:r>
            <a:r>
              <a:rPr lang="en-US" altLang="en-US" sz="3200" dirty="0" smtClean="0">
                <a:solidFill>
                  <a:schemeClr val="accent1"/>
                </a:solidFill>
                <a:latin typeface="+mj-lt"/>
              </a:rPr>
              <a:t>that they </a:t>
            </a:r>
            <a:r>
              <a:rPr lang="en-US" altLang="en-US" sz="3200" dirty="0">
                <a:solidFill>
                  <a:schemeClr val="accent1"/>
                </a:solidFill>
                <a:latin typeface="+mj-lt"/>
              </a:rPr>
              <a:t>are educationally accessible regardless of learning </a:t>
            </a:r>
            <a:r>
              <a:rPr lang="en-US" altLang="en-US" sz="3200" dirty="0" smtClean="0">
                <a:solidFill>
                  <a:schemeClr val="accent1"/>
                </a:solidFill>
                <a:latin typeface="+mj-lt"/>
              </a:rPr>
              <a:t>style and </a:t>
            </a:r>
            <a:r>
              <a:rPr lang="en-US" altLang="en-US" sz="3200" dirty="0">
                <a:solidFill>
                  <a:schemeClr val="accent1"/>
                </a:solidFill>
                <a:latin typeface="+mj-lt"/>
              </a:rPr>
              <a:t>physical or sensory abilities.</a:t>
            </a:r>
          </a:p>
          <a:p>
            <a:endParaRPr lang="en-US" dirty="0"/>
          </a:p>
        </p:txBody>
      </p:sp>
      <p:pic>
        <p:nvPicPr>
          <p:cNvPr id="5" name="Picture 4" descr="Example of universal designed staircas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21007" y="3651444"/>
            <a:ext cx="4195763" cy="2805112"/>
          </a:xfrm>
          <a:prstGeom prst="rect">
            <a:avLst/>
          </a:prstGeom>
          <a:noFill/>
          <a:ln w="9525">
            <a:noFill/>
            <a:miter lim="800000"/>
            <a:headEnd/>
            <a:tailEnd/>
          </a:ln>
          <a:effectLst>
            <a:outerShdw blurRad="63500" dist="50800" dir="5400000" algn="ctr" rotWithShape="0">
              <a:srgbClr val="000000">
                <a:alpha val="98999"/>
              </a:srgbClr>
            </a:outerShdw>
          </a:effectLst>
        </p:spPr>
      </p:pic>
      <p:sp>
        <p:nvSpPr>
          <p:cNvPr id="6" name="TextBox 5"/>
          <p:cNvSpPr txBox="1"/>
          <p:nvPr/>
        </p:nvSpPr>
        <p:spPr>
          <a:xfrm>
            <a:off x="2323479" y="469341"/>
            <a:ext cx="7375160" cy="1508105"/>
          </a:xfrm>
          <a:prstGeom prst="rect">
            <a:avLst/>
          </a:prstGeom>
          <a:noFill/>
        </p:spPr>
        <p:txBody>
          <a:bodyPr wrap="square" rtlCol="0">
            <a:spAutoFit/>
          </a:bodyPr>
          <a:lstStyle/>
          <a:p>
            <a:pPr algn="ctr"/>
            <a:r>
              <a:rPr lang="en-US" sz="4400" b="1" dirty="0">
                <a:solidFill>
                  <a:schemeClr val="accent1"/>
                </a:solidFill>
                <a:latin typeface="+mn-lt"/>
              </a:rPr>
              <a:t>Architecture       </a:t>
            </a:r>
            <a:r>
              <a:rPr lang="en-US" sz="4400" b="1" dirty="0" smtClean="0">
                <a:solidFill>
                  <a:schemeClr val="accent1"/>
                </a:solidFill>
                <a:latin typeface="+mn-lt"/>
              </a:rPr>
              <a:t>   Education</a:t>
            </a:r>
            <a:endParaRPr lang="en-US" sz="4400" b="1" dirty="0">
              <a:solidFill>
                <a:schemeClr val="accent1"/>
              </a:solidFill>
              <a:latin typeface="+mn-lt"/>
            </a:endParaRPr>
          </a:p>
          <a:p>
            <a:endParaRPr lang="en-US" sz="4800" dirty="0"/>
          </a:p>
        </p:txBody>
      </p:sp>
      <p:sp>
        <p:nvSpPr>
          <p:cNvPr id="7" name="Right Arrow 6"/>
          <p:cNvSpPr/>
          <p:nvPr/>
        </p:nvSpPr>
        <p:spPr>
          <a:xfrm>
            <a:off x="5756223" y="751563"/>
            <a:ext cx="1004341" cy="29653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p:nvSpPr>
        <p:spPr>
          <a:xfrm>
            <a:off x="6280873" y="6595674"/>
            <a:ext cx="3072989" cy="523220"/>
          </a:xfrm>
          <a:prstGeom prst="rect">
            <a:avLst/>
          </a:prstGeom>
          <a:noFill/>
        </p:spPr>
        <p:txBody>
          <a:bodyPr wrap="square" rtlCol="0">
            <a:spAutoFit/>
          </a:bodyPr>
          <a:lstStyle/>
          <a:p>
            <a:r>
              <a:rPr lang="en-US" dirty="0">
                <a:latin typeface="+mn-lt"/>
              </a:rPr>
              <a:t>From: </a:t>
            </a:r>
            <a:r>
              <a:rPr lang="en-US" dirty="0">
                <a:latin typeface="+mn-lt"/>
                <a:hlinkClick r:id="rId4"/>
              </a:rPr>
              <a:t>http://www.udluniverse.com</a:t>
            </a:r>
            <a:r>
              <a:rPr lang="en-US" dirty="0" smtClean="0">
                <a:latin typeface="+mn-lt"/>
                <a:hlinkClick r:id="rId4"/>
              </a:rPr>
              <a:t>/</a:t>
            </a:r>
            <a:endParaRPr lang="en-US" dirty="0" smtClean="0">
              <a:latin typeface="+mn-lt"/>
            </a:endParaRPr>
          </a:p>
          <a:p>
            <a:r>
              <a:rPr lang="en-US" dirty="0" smtClean="0">
                <a:latin typeface="+mn-lt"/>
              </a:rPr>
              <a:t>Introduction to UDL ppt</a:t>
            </a:r>
            <a:endParaRPr lang="en-US" dirty="0">
              <a:latin typeface="+mn-lt"/>
            </a:endParaRPr>
          </a:p>
        </p:txBody>
      </p:sp>
    </p:spTree>
    <p:extLst>
      <p:ext uri="{BB962C8B-B14F-4D97-AF65-F5344CB8AC3E}">
        <p14:creationId xmlns:p14="http://schemas.microsoft.com/office/powerpoint/2010/main" val="413096398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able"/>
          <p:cNvPicPr>
            <a:picLocks noChangeAspect="1"/>
          </p:cNvPicPr>
          <p:nvPr/>
        </p:nvPicPr>
        <p:blipFill>
          <a:blip r:embed="rId3"/>
          <a:stretch>
            <a:fillRect/>
          </a:stretch>
        </p:blipFill>
        <p:spPr>
          <a:xfrm>
            <a:off x="1965621" y="1765852"/>
            <a:ext cx="8229600" cy="4649788"/>
          </a:xfrm>
          <a:prstGeom prst="rect">
            <a:avLst/>
          </a:prstGeom>
        </p:spPr>
      </p:pic>
      <p:sp>
        <p:nvSpPr>
          <p:cNvPr id="3" name="TextBox 2"/>
          <p:cNvSpPr txBox="1"/>
          <p:nvPr/>
        </p:nvSpPr>
        <p:spPr>
          <a:xfrm>
            <a:off x="2093564" y="444078"/>
            <a:ext cx="8122759" cy="984885"/>
          </a:xfrm>
          <a:prstGeom prst="rect">
            <a:avLst/>
          </a:prstGeom>
          <a:noFill/>
        </p:spPr>
        <p:txBody>
          <a:bodyPr wrap="square" rtlCol="0">
            <a:spAutoFit/>
          </a:bodyPr>
          <a:lstStyle/>
          <a:p>
            <a:pPr algn="ctr"/>
            <a:r>
              <a:rPr lang="en-US" sz="4400" b="1" dirty="0">
                <a:solidFill>
                  <a:schemeClr val="accent1"/>
                </a:solidFill>
                <a:latin typeface="+mn-lt"/>
              </a:rPr>
              <a:t>Architecture       </a:t>
            </a:r>
            <a:r>
              <a:rPr lang="en-US" sz="4400" b="1" dirty="0" smtClean="0">
                <a:solidFill>
                  <a:schemeClr val="accent1"/>
                </a:solidFill>
                <a:latin typeface="+mn-lt"/>
              </a:rPr>
              <a:t>    Education</a:t>
            </a:r>
            <a:endParaRPr lang="en-US" sz="4400" b="1" dirty="0">
              <a:solidFill>
                <a:schemeClr val="accent1"/>
              </a:solidFill>
              <a:latin typeface="+mn-lt"/>
            </a:endParaRPr>
          </a:p>
          <a:p>
            <a:endParaRPr lang="en-US" dirty="0"/>
          </a:p>
        </p:txBody>
      </p:sp>
      <p:sp>
        <p:nvSpPr>
          <p:cNvPr id="4" name="Right Arrow 3"/>
          <p:cNvSpPr/>
          <p:nvPr/>
        </p:nvSpPr>
        <p:spPr>
          <a:xfrm>
            <a:off x="5935815" y="767048"/>
            <a:ext cx="1004341" cy="29653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6760564" y="6449502"/>
            <a:ext cx="2803161" cy="954107"/>
          </a:xfrm>
          <a:prstGeom prst="rect">
            <a:avLst/>
          </a:prstGeom>
          <a:noFill/>
        </p:spPr>
        <p:txBody>
          <a:bodyPr wrap="square" rtlCol="0">
            <a:spAutoFit/>
          </a:bodyPr>
          <a:lstStyle/>
          <a:p>
            <a:r>
              <a:rPr lang="en-US" dirty="0">
                <a:latin typeface="+mn-lt"/>
              </a:rPr>
              <a:t>From: </a:t>
            </a:r>
            <a:r>
              <a:rPr lang="en-US" dirty="0">
                <a:latin typeface="+mn-lt"/>
                <a:hlinkClick r:id="rId4"/>
              </a:rPr>
              <a:t>http://www.udluniverse.com</a:t>
            </a:r>
            <a:r>
              <a:rPr lang="en-US" dirty="0" smtClean="0">
                <a:latin typeface="+mn-lt"/>
                <a:hlinkClick r:id="rId4"/>
              </a:rPr>
              <a:t>/</a:t>
            </a:r>
            <a:endParaRPr lang="en-US" dirty="0" smtClean="0">
              <a:latin typeface="+mn-lt"/>
            </a:endParaRPr>
          </a:p>
          <a:p>
            <a:r>
              <a:rPr lang="en-US" dirty="0" smtClean="0">
                <a:latin typeface="+mn-lt"/>
              </a:rPr>
              <a:t>Introduction to UDL ppt</a:t>
            </a:r>
          </a:p>
          <a:p>
            <a:endParaRPr lang="en-US" dirty="0">
              <a:latin typeface="+mn-lt"/>
            </a:endParaRPr>
          </a:p>
        </p:txBody>
      </p:sp>
    </p:spTree>
    <p:extLst>
      <p:ext uri="{BB962C8B-B14F-4D97-AF65-F5344CB8AC3E}">
        <p14:creationId xmlns:p14="http://schemas.microsoft.com/office/powerpoint/2010/main" val="276601316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50774" y="437883"/>
            <a:ext cx="8178084" cy="769441"/>
          </a:xfrm>
          <a:prstGeom prst="rect">
            <a:avLst/>
          </a:prstGeom>
          <a:noFill/>
        </p:spPr>
        <p:txBody>
          <a:bodyPr wrap="square" rtlCol="0">
            <a:spAutoFit/>
          </a:bodyPr>
          <a:lstStyle/>
          <a:p>
            <a:pPr lvl="0" algn="ctr"/>
            <a:r>
              <a:rPr lang="en-US" sz="4400" b="1" dirty="0">
                <a:solidFill>
                  <a:srgbClr val="4F81BD"/>
                </a:solidFill>
                <a:latin typeface="+mn-lt"/>
              </a:rPr>
              <a:t>Architecture       </a:t>
            </a:r>
            <a:r>
              <a:rPr lang="en-US" sz="4400" b="1" dirty="0" smtClean="0">
                <a:solidFill>
                  <a:srgbClr val="4F81BD"/>
                </a:solidFill>
                <a:latin typeface="+mn-lt"/>
              </a:rPr>
              <a:t>     Education</a:t>
            </a:r>
            <a:endParaRPr lang="en-US" sz="4400" b="1" dirty="0">
              <a:solidFill>
                <a:srgbClr val="4F81BD"/>
              </a:solidFill>
              <a:latin typeface="+mn-lt"/>
            </a:endParaRPr>
          </a:p>
        </p:txBody>
      </p:sp>
      <p:sp>
        <p:nvSpPr>
          <p:cNvPr id="3" name="Right Arrow 2"/>
          <p:cNvSpPr/>
          <p:nvPr/>
        </p:nvSpPr>
        <p:spPr>
          <a:xfrm>
            <a:off x="6025254" y="751563"/>
            <a:ext cx="1004341" cy="29653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1957589" y="1661375"/>
            <a:ext cx="8255357" cy="5182957"/>
          </a:xfrm>
          <a:prstGeom prst="rect">
            <a:avLst/>
          </a:prstGeom>
          <a:noFill/>
        </p:spPr>
        <p:txBody>
          <a:bodyPr wrap="square" rtlCol="0">
            <a:spAutoFit/>
          </a:bodyPr>
          <a:lstStyle/>
          <a:p>
            <a:pPr algn="ctr">
              <a:lnSpc>
                <a:spcPct val="110000"/>
              </a:lnSpc>
            </a:pPr>
            <a:r>
              <a:rPr lang="en-US" sz="3200" dirty="0" smtClean="0">
                <a:solidFill>
                  <a:schemeClr val="accent1"/>
                </a:solidFill>
                <a:latin typeface="+mj-lt"/>
              </a:rPr>
              <a:t>If a building or product is created using the principles of UD, then it is accessible to almost all people without any modifications. </a:t>
            </a:r>
          </a:p>
          <a:p>
            <a:pPr algn="ctr">
              <a:lnSpc>
                <a:spcPct val="110000"/>
              </a:lnSpc>
            </a:pPr>
            <a:r>
              <a:rPr lang="en-US" sz="3200" dirty="0" smtClean="0">
                <a:solidFill>
                  <a:schemeClr val="accent1"/>
                </a:solidFill>
                <a:latin typeface="+mj-lt"/>
              </a:rPr>
              <a:t>________________________</a:t>
            </a:r>
          </a:p>
          <a:p>
            <a:pPr algn="ctr">
              <a:lnSpc>
                <a:spcPct val="110000"/>
              </a:lnSpc>
            </a:pPr>
            <a:endParaRPr lang="en-US" sz="3200" dirty="0">
              <a:solidFill>
                <a:schemeClr val="accent1"/>
              </a:solidFill>
              <a:latin typeface="+mj-lt"/>
            </a:endParaRPr>
          </a:p>
          <a:p>
            <a:pPr algn="ctr">
              <a:lnSpc>
                <a:spcPct val="110000"/>
              </a:lnSpc>
            </a:pPr>
            <a:r>
              <a:rPr lang="en-US" sz="3200" dirty="0" smtClean="0">
                <a:solidFill>
                  <a:schemeClr val="accent1"/>
                </a:solidFill>
                <a:latin typeface="+mj-lt"/>
              </a:rPr>
              <a:t>If a teacher uses the UDL framework to create a lesson, the lesson is accessible to almost all students without any modifications or accommodations. </a:t>
            </a:r>
          </a:p>
          <a:p>
            <a:r>
              <a:rPr lang="en-US" dirty="0" smtClean="0"/>
              <a:t>. </a:t>
            </a:r>
            <a:endParaRPr lang="en-US" dirty="0"/>
          </a:p>
        </p:txBody>
      </p:sp>
    </p:spTree>
    <p:extLst>
      <p:ext uri="{BB962C8B-B14F-4D97-AF65-F5344CB8AC3E}">
        <p14:creationId xmlns:p14="http://schemas.microsoft.com/office/powerpoint/2010/main" val="340209562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Shape 133"/>
          <p:cNvSpPr txBox="1"/>
          <p:nvPr/>
        </p:nvSpPr>
        <p:spPr>
          <a:xfrm>
            <a:off x="1963711" y="1678897"/>
            <a:ext cx="8154650" cy="5366479"/>
          </a:xfrm>
          <a:prstGeom prst="rect">
            <a:avLst/>
          </a:prstGeom>
          <a:noFill/>
          <a:ln>
            <a:noFill/>
          </a:ln>
        </p:spPr>
        <p:txBody>
          <a:bodyPr lIns="91425" tIns="91425" rIns="91425" bIns="91425" anchor="t" anchorCtr="0">
            <a:noAutofit/>
          </a:bodyPr>
          <a:lstStyle/>
          <a:p>
            <a:pPr marL="457200" indent="-457200" rtl="0">
              <a:lnSpc>
                <a:spcPct val="120000"/>
              </a:lnSpc>
              <a:spcBef>
                <a:spcPts val="0"/>
              </a:spcBef>
              <a:buClr>
                <a:schemeClr val="tx2"/>
              </a:buClr>
              <a:buFont typeface="Arial" panose="020B0604020202020204" pitchFamily="34" charset="0"/>
              <a:buChar char="•"/>
            </a:pPr>
            <a:r>
              <a:rPr lang="en-US" sz="3200" dirty="0" smtClean="0">
                <a:solidFill>
                  <a:schemeClr val="accent1"/>
                </a:solidFill>
                <a:latin typeface="+mj-lt"/>
              </a:rPr>
              <a:t>Is </a:t>
            </a:r>
            <a:r>
              <a:rPr lang="en-US" sz="3200" dirty="0">
                <a:solidFill>
                  <a:schemeClr val="accent1"/>
                </a:solidFill>
                <a:latin typeface="+mj-lt"/>
              </a:rPr>
              <a:t>there anything to add </a:t>
            </a:r>
            <a:r>
              <a:rPr lang="en-US" sz="3200" dirty="0" smtClean="0">
                <a:solidFill>
                  <a:schemeClr val="accent1"/>
                </a:solidFill>
                <a:latin typeface="+mj-lt"/>
              </a:rPr>
              <a:t>to the What </a:t>
            </a:r>
            <a:r>
              <a:rPr lang="en-US" sz="3200" dirty="0">
                <a:solidFill>
                  <a:schemeClr val="accent1"/>
                </a:solidFill>
                <a:latin typeface="+mj-lt"/>
              </a:rPr>
              <a:t>Y</a:t>
            </a:r>
            <a:r>
              <a:rPr lang="en-US" sz="3200" dirty="0" smtClean="0">
                <a:solidFill>
                  <a:schemeClr val="accent1"/>
                </a:solidFill>
                <a:latin typeface="+mj-lt"/>
              </a:rPr>
              <a:t>ou Know column? </a:t>
            </a:r>
            <a:endParaRPr sz="3200" dirty="0">
              <a:solidFill>
                <a:schemeClr val="accent1"/>
              </a:solidFill>
              <a:latin typeface="+mj-lt"/>
            </a:endParaRPr>
          </a:p>
          <a:p>
            <a:pPr marL="495300" lvl="0" indent="-457200" rtl="0">
              <a:lnSpc>
                <a:spcPct val="120000"/>
              </a:lnSpc>
              <a:spcBef>
                <a:spcPts val="0"/>
              </a:spcBef>
              <a:buClr>
                <a:schemeClr val="tx2"/>
              </a:buClr>
              <a:buSzPct val="100000"/>
              <a:buFont typeface="Arial" panose="020B0604020202020204" pitchFamily="34" charset="0"/>
              <a:buChar char="•"/>
            </a:pPr>
            <a:r>
              <a:rPr lang="en-US" sz="3200" dirty="0">
                <a:solidFill>
                  <a:schemeClr val="accent1"/>
                </a:solidFill>
                <a:latin typeface="+mj-lt"/>
              </a:rPr>
              <a:t>Are there </a:t>
            </a:r>
            <a:r>
              <a:rPr lang="en-US" sz="3200" dirty="0" smtClean="0">
                <a:solidFill>
                  <a:schemeClr val="accent1"/>
                </a:solidFill>
                <a:latin typeface="+mj-lt"/>
              </a:rPr>
              <a:t>items </a:t>
            </a:r>
            <a:r>
              <a:rPr lang="en-US" sz="3200" dirty="0">
                <a:solidFill>
                  <a:schemeClr val="accent1"/>
                </a:solidFill>
                <a:latin typeface="+mj-lt"/>
              </a:rPr>
              <a:t>to add to the </a:t>
            </a:r>
            <a:r>
              <a:rPr lang="en-US" sz="3200" dirty="0" smtClean="0">
                <a:solidFill>
                  <a:schemeClr val="accent1"/>
                </a:solidFill>
                <a:latin typeface="+mj-lt"/>
              </a:rPr>
              <a:t>Want </a:t>
            </a:r>
            <a:r>
              <a:rPr lang="en-US" sz="3200" dirty="0">
                <a:solidFill>
                  <a:schemeClr val="accent1"/>
                </a:solidFill>
                <a:latin typeface="+mj-lt"/>
              </a:rPr>
              <a:t>to </a:t>
            </a:r>
            <a:r>
              <a:rPr lang="en-US" sz="3200" dirty="0" smtClean="0">
                <a:solidFill>
                  <a:schemeClr val="accent1"/>
                </a:solidFill>
                <a:latin typeface="+mj-lt"/>
              </a:rPr>
              <a:t>Know column?</a:t>
            </a:r>
            <a:endParaRPr sz="3200" dirty="0">
              <a:solidFill>
                <a:schemeClr val="accent1"/>
              </a:solidFill>
              <a:latin typeface="+mj-lt"/>
            </a:endParaRPr>
          </a:p>
          <a:p>
            <a:pPr marL="495300" lvl="0" indent="-457200" rtl="0">
              <a:lnSpc>
                <a:spcPct val="120000"/>
              </a:lnSpc>
              <a:spcBef>
                <a:spcPts val="0"/>
              </a:spcBef>
              <a:buClr>
                <a:schemeClr val="tx2"/>
              </a:buClr>
              <a:buSzPct val="100000"/>
              <a:buFont typeface="Arial" panose="020B0604020202020204" pitchFamily="34" charset="0"/>
              <a:buChar char="•"/>
            </a:pPr>
            <a:r>
              <a:rPr lang="en-US" sz="3200" dirty="0">
                <a:solidFill>
                  <a:schemeClr val="accent1"/>
                </a:solidFill>
                <a:latin typeface="+mj-lt"/>
              </a:rPr>
              <a:t>Have you learned anything </a:t>
            </a:r>
            <a:r>
              <a:rPr lang="en-US" sz="3200" dirty="0" smtClean="0">
                <a:solidFill>
                  <a:schemeClr val="accent1"/>
                </a:solidFill>
                <a:latin typeface="+mj-lt"/>
              </a:rPr>
              <a:t>you can add to the What I Learned column? </a:t>
            </a:r>
            <a:endParaRPr sz="3200" dirty="0">
              <a:solidFill>
                <a:schemeClr val="accent1"/>
              </a:solidFill>
              <a:latin typeface="+mj-lt"/>
            </a:endParaRPr>
          </a:p>
          <a:p>
            <a:pPr marL="457200" indent="-457200" rtl="0">
              <a:lnSpc>
                <a:spcPct val="120000"/>
              </a:lnSpc>
              <a:spcBef>
                <a:spcPts val="0"/>
              </a:spcBef>
              <a:buClr>
                <a:schemeClr val="tx2"/>
              </a:buClr>
              <a:buFont typeface="Arial" panose="020B0604020202020204" pitchFamily="34" charset="0"/>
              <a:buChar char="•"/>
            </a:pPr>
            <a:r>
              <a:rPr lang="en-US" sz="3200" dirty="0" smtClean="0">
                <a:solidFill>
                  <a:schemeClr val="accent1"/>
                </a:solidFill>
                <a:latin typeface="+mj-lt"/>
              </a:rPr>
              <a:t>Remember—you </a:t>
            </a:r>
            <a:r>
              <a:rPr lang="en-US" sz="3200" dirty="0">
                <a:solidFill>
                  <a:schemeClr val="accent1"/>
                </a:solidFill>
                <a:latin typeface="+mj-lt"/>
              </a:rPr>
              <a:t>can use words, phrases, sentences, or pictures. </a:t>
            </a:r>
          </a:p>
          <a:p>
            <a:pPr rtl="0">
              <a:spcBef>
                <a:spcPts val="0"/>
              </a:spcBef>
              <a:buNone/>
            </a:pPr>
            <a:endParaRPr sz="3000" dirty="0">
              <a:solidFill>
                <a:schemeClr val="tx1"/>
              </a:solidFill>
            </a:endParaRPr>
          </a:p>
          <a:p>
            <a:pPr>
              <a:spcBef>
                <a:spcPts val="0"/>
              </a:spcBef>
              <a:buNone/>
            </a:pPr>
            <a:endParaRPr sz="3000" dirty="0">
              <a:solidFill>
                <a:schemeClr val="tx1"/>
              </a:solidFill>
            </a:endParaRPr>
          </a:p>
        </p:txBody>
      </p:sp>
      <p:sp>
        <p:nvSpPr>
          <p:cNvPr id="2" name="TextBox 1"/>
          <p:cNvSpPr txBox="1"/>
          <p:nvPr/>
        </p:nvSpPr>
        <p:spPr>
          <a:xfrm>
            <a:off x="1963711" y="213207"/>
            <a:ext cx="8154650" cy="1446550"/>
          </a:xfrm>
          <a:prstGeom prst="rect">
            <a:avLst/>
          </a:prstGeom>
          <a:noFill/>
        </p:spPr>
        <p:txBody>
          <a:bodyPr wrap="square" rtlCol="0">
            <a:spAutoFit/>
          </a:bodyPr>
          <a:lstStyle/>
          <a:p>
            <a:pPr algn="ctr"/>
            <a:r>
              <a:rPr lang="en-US" sz="4400" b="1" dirty="0" smtClean="0">
                <a:solidFill>
                  <a:schemeClr val="accent1"/>
                </a:solidFill>
                <a:latin typeface="+mn-lt"/>
              </a:rPr>
              <a:t>UDL Introduction: </a:t>
            </a:r>
          </a:p>
          <a:p>
            <a:pPr algn="ctr"/>
            <a:r>
              <a:rPr lang="en-US" sz="4400" b="1" dirty="0" smtClean="0">
                <a:solidFill>
                  <a:schemeClr val="accent1"/>
                </a:solidFill>
                <a:latin typeface="+mn-lt"/>
              </a:rPr>
              <a:t>Revisit KWL Chart</a:t>
            </a:r>
            <a:endParaRPr lang="en-US" sz="4400" b="1" dirty="0">
              <a:solidFill>
                <a:schemeClr val="accent1"/>
              </a:solidFill>
              <a:latin typeface="+mn-lt"/>
            </a:endParaRPr>
          </a:p>
        </p:txBody>
      </p:sp>
    </p:spTree>
    <p:extLst>
      <p:ext uri="{BB962C8B-B14F-4D97-AF65-F5344CB8AC3E}">
        <p14:creationId xmlns:p14="http://schemas.microsoft.com/office/powerpoint/2010/main" val="2543100200"/>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4" name="Picture 11" descr="MRI of a brain with a great amount of red and a spec of blue indicating where activity is taking pl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0019" y="1837421"/>
            <a:ext cx="2572389" cy="1942416"/>
          </a:xfrm>
          <a:prstGeom prst="rect">
            <a:avLst/>
          </a:prstGeom>
          <a:noFill/>
          <a:ln>
            <a:noFill/>
          </a:ln>
          <a:effectLst>
            <a:outerShdw dist="114300" dir="2700000" algn="br"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12" descr="MRI of a brain very little red indicating where activity is taking pla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3309" y="1847921"/>
            <a:ext cx="2572389" cy="1942416"/>
          </a:xfrm>
          <a:prstGeom prst="rect">
            <a:avLst/>
          </a:prstGeom>
          <a:noFill/>
          <a:ln>
            <a:noFill/>
          </a:ln>
          <a:effectLst>
            <a:outerShdw dist="114300" dir="2700000" algn="br"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6" name="Picture 13" descr="MRI of a brain with a bit of red and very little blue indicating where activity is taking pla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2490" y="1847921"/>
            <a:ext cx="2572389" cy="1942416"/>
          </a:xfrm>
          <a:prstGeom prst="rect">
            <a:avLst/>
          </a:prstGeom>
          <a:noFill/>
          <a:ln>
            <a:noFill/>
          </a:ln>
          <a:effectLst>
            <a:outerShdw dist="114300" dir="2700000" algn="br"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7" name="Rectangle 14"/>
          <p:cNvSpPr>
            <a:spLocks noChangeArrowheads="1"/>
          </p:cNvSpPr>
          <p:nvPr/>
        </p:nvSpPr>
        <p:spPr bwMode="auto">
          <a:xfrm>
            <a:off x="1838477" y="3989567"/>
            <a:ext cx="8903617" cy="351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110000"/>
              </a:lnSpc>
            </a:pPr>
            <a:r>
              <a:rPr lang="en-US" altLang="en-US" sz="2600" dirty="0">
                <a:solidFill>
                  <a:schemeClr val="accent1"/>
                </a:solidFill>
                <a:latin typeface="+mj-lt"/>
              </a:rPr>
              <a:t>These three functional magnetic resonance images (fMRI) show brain activity patterns of three different people performing the same </a:t>
            </a:r>
            <a:r>
              <a:rPr lang="en-US" altLang="en-US" sz="2600" dirty="0" smtClean="0">
                <a:solidFill>
                  <a:schemeClr val="accent1"/>
                </a:solidFill>
                <a:latin typeface="+mj-lt"/>
              </a:rPr>
              <a:t>simple finger-tapping </a:t>
            </a:r>
            <a:r>
              <a:rPr lang="en-US" altLang="en-US" sz="2600" dirty="0">
                <a:solidFill>
                  <a:schemeClr val="accent1"/>
                </a:solidFill>
                <a:latin typeface="+mj-lt"/>
              </a:rPr>
              <a:t>task. The level of brain activity during performance of this task is designated using color. Blue indicates a low to moderate level of activity, red indicates a high level of activity, and yellow indicates an extremely high level of activity. </a:t>
            </a:r>
            <a:endParaRPr lang="en-US" altLang="en-US" dirty="0">
              <a:solidFill>
                <a:schemeClr val="accent1"/>
              </a:solidFill>
              <a:latin typeface="+mj-lt"/>
            </a:endParaRPr>
          </a:p>
          <a:p>
            <a:r>
              <a:rPr lang="en-US" altLang="en-US" sz="1100" dirty="0" smtClean="0">
                <a:latin typeface="+mj-lt"/>
              </a:rPr>
              <a:t>CAST</a:t>
            </a:r>
            <a:r>
              <a:rPr lang="en-US" altLang="en-US" sz="1100" dirty="0">
                <a:latin typeface="+mj-lt"/>
              </a:rPr>
              <a:t>: Teaching Every Student</a:t>
            </a:r>
          </a:p>
          <a:p>
            <a:r>
              <a:rPr lang="en-US" altLang="en-US" sz="1100" dirty="0">
                <a:latin typeface="+mj-lt"/>
              </a:rPr>
              <a:t>© 2002-2009</a:t>
            </a:r>
          </a:p>
        </p:txBody>
      </p:sp>
      <p:sp>
        <p:nvSpPr>
          <p:cNvPr id="2" name="TextBox 1"/>
          <p:cNvSpPr txBox="1"/>
          <p:nvPr/>
        </p:nvSpPr>
        <p:spPr>
          <a:xfrm>
            <a:off x="1892490" y="162414"/>
            <a:ext cx="8225871" cy="1661993"/>
          </a:xfrm>
          <a:prstGeom prst="rect">
            <a:avLst/>
          </a:prstGeom>
          <a:noFill/>
        </p:spPr>
        <p:txBody>
          <a:bodyPr wrap="square" rtlCol="0">
            <a:spAutoFit/>
          </a:bodyPr>
          <a:lstStyle/>
          <a:p>
            <a:pPr algn="ctr"/>
            <a:r>
              <a:rPr lang="en-US" sz="4400" b="1" dirty="0" smtClean="0">
                <a:solidFill>
                  <a:schemeClr val="accent1"/>
                </a:solidFill>
                <a:latin typeface="+mn-lt"/>
              </a:rPr>
              <a:t>UDL </a:t>
            </a:r>
            <a:r>
              <a:rPr lang="en-US" sz="4400" b="1" dirty="0">
                <a:solidFill>
                  <a:schemeClr val="accent1"/>
                </a:solidFill>
                <a:latin typeface="+mn-lt"/>
              </a:rPr>
              <a:t>Introduction:</a:t>
            </a:r>
          </a:p>
          <a:p>
            <a:pPr algn="ctr"/>
            <a:r>
              <a:rPr lang="en-US" sz="4400" b="1" dirty="0">
                <a:solidFill>
                  <a:schemeClr val="accent1"/>
                </a:solidFill>
                <a:latin typeface="+mn-lt"/>
              </a:rPr>
              <a:t>Learner Variability</a:t>
            </a:r>
          </a:p>
          <a:p>
            <a:endParaRPr lang="en-US" dirty="0"/>
          </a:p>
        </p:txBody>
      </p:sp>
    </p:spTree>
    <p:extLst>
      <p:ext uri="{BB962C8B-B14F-4D97-AF65-F5344CB8AC3E}">
        <p14:creationId xmlns:p14="http://schemas.microsoft.com/office/powerpoint/2010/main" val="522210600"/>
      </p:ext>
    </p:extLst>
  </p:cSld>
  <p:clrMapOvr>
    <a:masterClrMapping/>
  </p:clrMapOvr>
  <p:transition xmlns:p14="http://schemas.microsoft.com/office/powerpoint/2010/main" spd="med">
    <p:dissolv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Shape 123"/>
          <p:cNvSpPr txBox="1"/>
          <p:nvPr/>
        </p:nvSpPr>
        <p:spPr>
          <a:xfrm>
            <a:off x="1840307" y="2218549"/>
            <a:ext cx="8425170" cy="315155"/>
          </a:xfrm>
          <a:prstGeom prst="rect">
            <a:avLst/>
          </a:prstGeom>
          <a:noFill/>
          <a:ln>
            <a:noFill/>
          </a:ln>
        </p:spPr>
        <p:txBody>
          <a:bodyPr lIns="91425" tIns="91425" rIns="91425" bIns="91425" anchor="t" anchorCtr="0">
            <a:noAutofit/>
          </a:bodyPr>
          <a:lstStyle/>
          <a:p>
            <a:pPr algn="ctr" rtl="0">
              <a:spcBef>
                <a:spcPts val="0"/>
              </a:spcBef>
              <a:buNone/>
            </a:pPr>
            <a:r>
              <a:rPr lang="en-US" sz="1800" u="sng" dirty="0">
                <a:solidFill>
                  <a:schemeClr val="hlink"/>
                </a:solidFill>
                <a:latin typeface="+mn-lt"/>
                <a:hlinkClick r:id="rId3"/>
              </a:rPr>
              <a:t>http://udlseries.udlcenter.org/presentations/learner_variability.html?plist=explore</a:t>
            </a:r>
          </a:p>
          <a:p>
            <a:pPr rtl="0">
              <a:spcBef>
                <a:spcPts val="0"/>
              </a:spcBef>
              <a:buNone/>
            </a:pPr>
            <a:endParaRPr sz="1800" dirty="0"/>
          </a:p>
          <a:p>
            <a:pPr>
              <a:spcBef>
                <a:spcPts val="0"/>
              </a:spcBef>
              <a:buNone/>
            </a:pPr>
            <a:endParaRPr sz="1800" dirty="0"/>
          </a:p>
        </p:txBody>
      </p:sp>
      <p:sp>
        <p:nvSpPr>
          <p:cNvPr id="124" name="Shape 124"/>
          <p:cNvSpPr txBox="1"/>
          <p:nvPr/>
        </p:nvSpPr>
        <p:spPr>
          <a:xfrm>
            <a:off x="2188564" y="1382580"/>
            <a:ext cx="7458835" cy="1600460"/>
          </a:xfrm>
          <a:prstGeom prst="rect">
            <a:avLst/>
          </a:prstGeom>
          <a:noFill/>
          <a:ln>
            <a:noFill/>
          </a:ln>
        </p:spPr>
        <p:txBody>
          <a:bodyPr lIns="91425" tIns="91425" rIns="91425" bIns="91425" anchor="t" anchorCtr="0">
            <a:noAutofit/>
          </a:bodyPr>
          <a:lstStyle/>
          <a:p>
            <a:pPr lvl="0" algn="ctr" rtl="0">
              <a:lnSpc>
                <a:spcPct val="173333"/>
              </a:lnSpc>
              <a:spcBef>
                <a:spcPts val="0"/>
              </a:spcBef>
              <a:spcAft>
                <a:spcPts val="800"/>
              </a:spcAft>
              <a:buNone/>
            </a:pPr>
            <a:r>
              <a:rPr lang="en-US" sz="3200" dirty="0" smtClean="0">
                <a:solidFill>
                  <a:schemeClr val="accent1"/>
                </a:solidFill>
                <a:latin typeface="+mj-lt"/>
              </a:rPr>
              <a:t>A video about </a:t>
            </a:r>
            <a:r>
              <a:rPr lang="en-US" sz="3200" dirty="0">
                <a:solidFill>
                  <a:schemeClr val="accent1"/>
                </a:solidFill>
                <a:latin typeface="+mj-lt"/>
              </a:rPr>
              <a:t>learner variability and </a:t>
            </a:r>
            <a:r>
              <a:rPr lang="en-US" sz="3200" dirty="0" smtClean="0">
                <a:solidFill>
                  <a:schemeClr val="accent1"/>
                </a:solidFill>
                <a:latin typeface="+mj-lt"/>
              </a:rPr>
              <a:t>UDL: </a:t>
            </a:r>
            <a:r>
              <a:rPr lang="en-US" sz="3200" dirty="0" smtClean="0">
                <a:solidFill>
                  <a:schemeClr val="accent1"/>
                </a:solidFill>
              </a:rPr>
              <a:t> </a:t>
            </a:r>
            <a:endParaRPr lang="en-US" sz="3200" dirty="0">
              <a:solidFill>
                <a:schemeClr val="accent1"/>
              </a:solidFill>
            </a:endParaRPr>
          </a:p>
        </p:txBody>
      </p:sp>
      <p:sp>
        <p:nvSpPr>
          <p:cNvPr id="2" name="TextBox 1"/>
          <p:cNvSpPr txBox="1"/>
          <p:nvPr/>
        </p:nvSpPr>
        <p:spPr>
          <a:xfrm>
            <a:off x="1978702" y="177404"/>
            <a:ext cx="8151864" cy="1446550"/>
          </a:xfrm>
          <a:prstGeom prst="rect">
            <a:avLst/>
          </a:prstGeom>
          <a:noFill/>
        </p:spPr>
        <p:txBody>
          <a:bodyPr wrap="square" rtlCol="0">
            <a:spAutoFit/>
          </a:bodyPr>
          <a:lstStyle/>
          <a:p>
            <a:pPr algn="ctr"/>
            <a:r>
              <a:rPr lang="en-US" sz="4400" b="1" dirty="0" smtClean="0">
                <a:solidFill>
                  <a:schemeClr val="accent1"/>
                </a:solidFill>
                <a:latin typeface="+mn-lt"/>
              </a:rPr>
              <a:t>UDL Introduction:</a:t>
            </a:r>
          </a:p>
          <a:p>
            <a:pPr algn="ctr"/>
            <a:r>
              <a:rPr lang="en-US" sz="4400" b="1" dirty="0" smtClean="0">
                <a:solidFill>
                  <a:schemeClr val="accent1"/>
                </a:solidFill>
                <a:latin typeface="+mn-lt"/>
              </a:rPr>
              <a:t>Learner Variability</a:t>
            </a:r>
            <a:endParaRPr lang="en-US" sz="4400" b="1" dirty="0">
              <a:solidFill>
                <a:schemeClr val="accent1"/>
              </a:solidFill>
              <a:latin typeface="+mn-lt"/>
            </a:endParaRPr>
          </a:p>
        </p:txBody>
      </p:sp>
      <p:sp>
        <p:nvSpPr>
          <p:cNvPr id="3" name="TextBox 2"/>
          <p:cNvSpPr txBox="1"/>
          <p:nvPr/>
        </p:nvSpPr>
        <p:spPr>
          <a:xfrm>
            <a:off x="1978702" y="2833143"/>
            <a:ext cx="7514433" cy="4530470"/>
          </a:xfrm>
          <a:prstGeom prst="rect">
            <a:avLst/>
          </a:prstGeom>
          <a:solidFill>
            <a:schemeClr val="bg1"/>
          </a:solidFill>
        </p:spPr>
        <p:txBody>
          <a:bodyPr wrap="square" rtlCol="0">
            <a:spAutoFit/>
          </a:bodyPr>
          <a:lstStyle/>
          <a:p>
            <a:pPr>
              <a:lnSpc>
                <a:spcPct val="110000"/>
              </a:lnSpc>
            </a:pPr>
            <a:r>
              <a:rPr lang="en-US" sz="2800" dirty="0" smtClean="0">
                <a:solidFill>
                  <a:schemeClr val="accent1"/>
                </a:solidFill>
                <a:latin typeface="+mj-lt"/>
              </a:rPr>
              <a:t>After you have watched </a:t>
            </a:r>
            <a:r>
              <a:rPr lang="en-US" sz="2800" dirty="0">
                <a:solidFill>
                  <a:schemeClr val="accent1"/>
                </a:solidFill>
                <a:latin typeface="+mj-lt"/>
              </a:rPr>
              <a:t>the video, think about these three questions</a:t>
            </a:r>
            <a:r>
              <a:rPr lang="en-US" sz="2800" dirty="0" smtClean="0">
                <a:solidFill>
                  <a:schemeClr val="accent1"/>
                </a:solidFill>
                <a:latin typeface="+mj-lt"/>
              </a:rPr>
              <a:t>:</a:t>
            </a:r>
          </a:p>
          <a:p>
            <a:pPr>
              <a:lnSpc>
                <a:spcPct val="110000"/>
              </a:lnSpc>
            </a:pPr>
            <a:endParaRPr lang="en-US" sz="2800" dirty="0">
              <a:solidFill>
                <a:schemeClr val="accent1"/>
              </a:solidFill>
              <a:latin typeface="+mj-lt"/>
            </a:endParaRPr>
          </a:p>
          <a:p>
            <a:pPr fontAlgn="base">
              <a:lnSpc>
                <a:spcPct val="110000"/>
              </a:lnSpc>
            </a:pPr>
            <a:r>
              <a:rPr lang="en-US" sz="2800" dirty="0" smtClean="0">
                <a:solidFill>
                  <a:schemeClr val="accent1"/>
                </a:solidFill>
                <a:latin typeface="+mj-lt"/>
              </a:rPr>
              <a:t>1. Why </a:t>
            </a:r>
            <a:r>
              <a:rPr lang="en-US" sz="2800" dirty="0">
                <a:solidFill>
                  <a:schemeClr val="accent1"/>
                </a:solidFill>
                <a:latin typeface="+mj-lt"/>
              </a:rPr>
              <a:t>are curricula limited if they are designed for the </a:t>
            </a:r>
            <a:r>
              <a:rPr lang="en-US" sz="2800" dirty="0" smtClean="0">
                <a:solidFill>
                  <a:schemeClr val="accent1"/>
                </a:solidFill>
                <a:latin typeface="+mj-lt"/>
              </a:rPr>
              <a:t>average learner?</a:t>
            </a:r>
            <a:endParaRPr lang="en-US" sz="2800" dirty="0">
              <a:solidFill>
                <a:schemeClr val="accent1"/>
              </a:solidFill>
              <a:latin typeface="+mj-lt"/>
            </a:endParaRPr>
          </a:p>
          <a:p>
            <a:pPr fontAlgn="base">
              <a:lnSpc>
                <a:spcPct val="110000"/>
              </a:lnSpc>
            </a:pPr>
            <a:r>
              <a:rPr lang="en-US" sz="2800" dirty="0" smtClean="0">
                <a:solidFill>
                  <a:schemeClr val="accent1"/>
                </a:solidFill>
                <a:latin typeface="+mj-lt"/>
              </a:rPr>
              <a:t>2. What </a:t>
            </a:r>
            <a:r>
              <a:rPr lang="en-US" sz="2800" dirty="0">
                <a:solidFill>
                  <a:schemeClr val="accent1"/>
                </a:solidFill>
                <a:latin typeface="+mj-lt"/>
              </a:rPr>
              <a:t>makes learner variability systematic</a:t>
            </a:r>
            <a:r>
              <a:rPr lang="en-US" sz="2800" dirty="0" smtClean="0">
                <a:solidFill>
                  <a:schemeClr val="accent1"/>
                </a:solidFill>
                <a:latin typeface="+mj-lt"/>
              </a:rPr>
              <a:t>?</a:t>
            </a:r>
          </a:p>
          <a:p>
            <a:pPr fontAlgn="base">
              <a:lnSpc>
                <a:spcPct val="110000"/>
              </a:lnSpc>
            </a:pPr>
            <a:r>
              <a:rPr lang="en-US" sz="2800" dirty="0" smtClean="0">
                <a:solidFill>
                  <a:schemeClr val="accent1"/>
                </a:solidFill>
                <a:latin typeface="+mj-lt"/>
              </a:rPr>
              <a:t>3. Why </a:t>
            </a:r>
            <a:r>
              <a:rPr lang="en-US" sz="2800" dirty="0">
                <a:solidFill>
                  <a:schemeClr val="accent1"/>
                </a:solidFill>
                <a:latin typeface="+mj-lt"/>
              </a:rPr>
              <a:t>is it important for educators to know about systematic learner variability</a:t>
            </a:r>
            <a:r>
              <a:rPr lang="en-US" sz="2800" dirty="0" smtClean="0">
                <a:solidFill>
                  <a:schemeClr val="accent1"/>
                </a:solidFill>
                <a:latin typeface="+mj-lt"/>
              </a:rPr>
              <a:t>?</a:t>
            </a:r>
          </a:p>
          <a:p>
            <a:pPr fontAlgn="base">
              <a:lnSpc>
                <a:spcPct val="110000"/>
              </a:lnSpc>
            </a:pPr>
            <a:r>
              <a:rPr lang="en-US" sz="2800" dirty="0" smtClean="0">
                <a:solidFill>
                  <a:schemeClr val="accent1"/>
                </a:solidFill>
                <a:latin typeface="+mj-lt"/>
              </a:rPr>
              <a:t>Share your thoughts with a partner. </a:t>
            </a:r>
            <a:endParaRPr lang="en-US" sz="2800" dirty="0">
              <a:solidFill>
                <a:schemeClr val="accent1"/>
              </a:solidFill>
              <a:latin typeface="+mj-lt"/>
            </a:endParaRPr>
          </a:p>
          <a:p>
            <a:endParaRPr lang="en-US" dirty="0"/>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Shape 83"/>
          <p:cNvSpPr txBox="1"/>
          <p:nvPr/>
        </p:nvSpPr>
        <p:spPr>
          <a:xfrm>
            <a:off x="2510676" y="1866468"/>
            <a:ext cx="6917399" cy="5540828"/>
          </a:xfrm>
          <a:prstGeom prst="rect">
            <a:avLst/>
          </a:prstGeom>
          <a:noFill/>
          <a:ln w="9525" cap="flat">
            <a:solidFill>
              <a:schemeClr val="lt1"/>
            </a:solidFill>
            <a:prstDash val="solid"/>
            <a:round/>
            <a:headEnd type="none" w="med" len="med"/>
            <a:tailEnd type="none" w="med" len="med"/>
          </a:ln>
        </p:spPr>
        <p:txBody>
          <a:bodyPr lIns="91425" tIns="91425" rIns="91425" bIns="91425" anchor="t" anchorCtr="0">
            <a:noAutofit/>
          </a:bodyPr>
          <a:lstStyle/>
          <a:p>
            <a:pPr marL="514350" lvl="0" indent="-514350" rtl="0">
              <a:lnSpc>
                <a:spcPct val="110000"/>
              </a:lnSpc>
              <a:spcBef>
                <a:spcPts val="0"/>
              </a:spcBef>
              <a:buFont typeface="+mj-lt"/>
              <a:buAutoNum type="arabicPeriod"/>
            </a:pPr>
            <a:r>
              <a:rPr lang="en-US" sz="3200" dirty="0" smtClean="0">
                <a:solidFill>
                  <a:schemeClr val="accent1"/>
                </a:solidFill>
                <a:latin typeface="+mj-lt"/>
              </a:rPr>
              <a:t>By the end of the presentation, participants will understand the Universal Design for Learning (UDL) framework.</a:t>
            </a:r>
          </a:p>
          <a:p>
            <a:pPr marL="514350" lvl="0" indent="-514350" rtl="0">
              <a:lnSpc>
                <a:spcPct val="110000"/>
              </a:lnSpc>
              <a:spcBef>
                <a:spcPts val="0"/>
              </a:spcBef>
              <a:buAutoNum type="arabicPeriod"/>
            </a:pPr>
            <a:endParaRPr lang="en-US" sz="3200" dirty="0">
              <a:solidFill>
                <a:schemeClr val="accent1"/>
              </a:solidFill>
              <a:latin typeface="+mj-lt"/>
            </a:endParaRPr>
          </a:p>
          <a:p>
            <a:pPr marL="514350" lvl="0" indent="-514350" rtl="0">
              <a:lnSpc>
                <a:spcPct val="110000"/>
              </a:lnSpc>
              <a:spcBef>
                <a:spcPts val="0"/>
              </a:spcBef>
              <a:buAutoNum type="arabicPeriod"/>
            </a:pPr>
            <a:r>
              <a:rPr lang="en-US" sz="3200" dirty="0" smtClean="0">
                <a:solidFill>
                  <a:schemeClr val="accent1"/>
                </a:solidFill>
                <a:latin typeface="+mj-lt"/>
              </a:rPr>
              <a:t>By the end of the presentation, participants will be able to apply the UDL framework to support diverse learners in their classroom practices.</a:t>
            </a:r>
            <a:endParaRPr lang="en-US" sz="3200" dirty="0">
              <a:solidFill>
                <a:schemeClr val="accent1"/>
              </a:solidFill>
              <a:latin typeface="+mj-lt"/>
            </a:endParaRPr>
          </a:p>
        </p:txBody>
      </p:sp>
      <p:sp>
        <p:nvSpPr>
          <p:cNvPr id="3" name="TextBox 2"/>
          <p:cNvSpPr txBox="1"/>
          <p:nvPr/>
        </p:nvSpPr>
        <p:spPr>
          <a:xfrm>
            <a:off x="1969324" y="545922"/>
            <a:ext cx="8154650" cy="769441"/>
          </a:xfrm>
          <a:prstGeom prst="rect">
            <a:avLst/>
          </a:prstGeom>
          <a:noFill/>
        </p:spPr>
        <p:txBody>
          <a:bodyPr wrap="square" rtlCol="0">
            <a:spAutoFit/>
          </a:bodyPr>
          <a:lstStyle/>
          <a:p>
            <a:pPr lvl="0" algn="ctr"/>
            <a:r>
              <a:rPr lang="en-US" sz="4400" b="1" dirty="0" smtClean="0">
                <a:solidFill>
                  <a:schemeClr val="accent1"/>
                </a:solidFill>
                <a:latin typeface="+mn-lt"/>
              </a:rPr>
              <a:t>Goals</a:t>
            </a:r>
            <a:endParaRPr lang="en-US" sz="4400" b="1" dirty="0">
              <a:solidFill>
                <a:schemeClr val="accent1"/>
              </a:solidFill>
              <a:latin typeface="+mn-lt"/>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Shape 129"/>
          <p:cNvSpPr txBox="1"/>
          <p:nvPr/>
        </p:nvSpPr>
        <p:spPr>
          <a:xfrm>
            <a:off x="1963710" y="1753849"/>
            <a:ext cx="8105639" cy="5411449"/>
          </a:xfrm>
          <a:prstGeom prst="rect">
            <a:avLst/>
          </a:prstGeom>
          <a:noFill/>
          <a:ln>
            <a:noFill/>
          </a:ln>
        </p:spPr>
        <p:txBody>
          <a:bodyPr lIns="91425" tIns="91425" rIns="91425" bIns="91425" anchor="t" anchorCtr="0">
            <a:noAutofit/>
          </a:bodyPr>
          <a:lstStyle/>
          <a:p>
            <a:pPr rtl="0">
              <a:lnSpc>
                <a:spcPct val="120616"/>
              </a:lnSpc>
              <a:spcBef>
                <a:spcPts val="0"/>
              </a:spcBef>
              <a:buNone/>
            </a:pPr>
            <a:r>
              <a:rPr lang="en-US" sz="3200" dirty="0">
                <a:solidFill>
                  <a:schemeClr val="accent1"/>
                </a:solidFill>
                <a:latin typeface="+mj-lt"/>
              </a:rPr>
              <a:t>The basic UDL premise is that to provide equitable opportunities to reach high standards across variable students in our schools, we </a:t>
            </a:r>
            <a:r>
              <a:rPr lang="en-US" sz="3200" dirty="0" smtClean="0">
                <a:solidFill>
                  <a:schemeClr val="accent1"/>
                </a:solidFill>
                <a:latin typeface="+mj-lt"/>
              </a:rPr>
              <a:t>must</a:t>
            </a:r>
            <a:endParaRPr lang="en-US" sz="3200" dirty="0">
              <a:solidFill>
                <a:schemeClr val="accent1"/>
              </a:solidFill>
              <a:latin typeface="+mj-lt"/>
            </a:endParaRPr>
          </a:p>
          <a:p>
            <a:pPr marL="711200" lvl="0" indent="-457200" rtl="0">
              <a:lnSpc>
                <a:spcPct val="110000"/>
              </a:lnSpc>
              <a:spcBef>
                <a:spcPts val="0"/>
              </a:spcBef>
              <a:buClr>
                <a:schemeClr val="tx2"/>
              </a:buClr>
              <a:buSzPct val="100000"/>
              <a:buFont typeface="Arial" panose="020B0604020202020204" pitchFamily="34" charset="0"/>
              <a:buChar char="•"/>
            </a:pPr>
            <a:r>
              <a:rPr lang="en-US" sz="3200" dirty="0">
                <a:solidFill>
                  <a:schemeClr val="accent1"/>
                </a:solidFill>
                <a:latin typeface="+mj-lt"/>
              </a:rPr>
              <a:t>p</a:t>
            </a:r>
            <a:r>
              <a:rPr lang="en-US" sz="3200" dirty="0" smtClean="0">
                <a:solidFill>
                  <a:schemeClr val="accent1"/>
                </a:solidFill>
                <a:latin typeface="+mj-lt"/>
              </a:rPr>
              <a:t>rovide multiple </a:t>
            </a:r>
            <a:r>
              <a:rPr lang="en-US" sz="3200" dirty="0">
                <a:solidFill>
                  <a:schemeClr val="accent1"/>
                </a:solidFill>
                <a:latin typeface="+mj-lt"/>
              </a:rPr>
              <a:t>means of </a:t>
            </a:r>
            <a:r>
              <a:rPr lang="en-US" sz="3200" dirty="0" smtClean="0">
                <a:solidFill>
                  <a:schemeClr val="accent1"/>
                </a:solidFill>
                <a:latin typeface="+mj-lt"/>
              </a:rPr>
              <a:t>engagement,</a:t>
            </a:r>
            <a:endParaRPr lang="en-US" sz="3200" dirty="0">
              <a:solidFill>
                <a:schemeClr val="accent1"/>
              </a:solidFill>
              <a:latin typeface="+mj-lt"/>
            </a:endParaRPr>
          </a:p>
          <a:p>
            <a:pPr marL="711200" lvl="0" indent="-457200" rtl="0">
              <a:lnSpc>
                <a:spcPct val="110000"/>
              </a:lnSpc>
              <a:spcBef>
                <a:spcPts val="0"/>
              </a:spcBef>
              <a:buClr>
                <a:schemeClr val="tx2"/>
              </a:buClr>
              <a:buSzPct val="100000"/>
              <a:buFont typeface="Arial" panose="020B0604020202020204" pitchFamily="34" charset="0"/>
              <a:buChar char="•"/>
            </a:pPr>
            <a:r>
              <a:rPr lang="en-US" sz="3200" dirty="0">
                <a:solidFill>
                  <a:schemeClr val="accent1"/>
                </a:solidFill>
                <a:latin typeface="+mj-lt"/>
              </a:rPr>
              <a:t>p</a:t>
            </a:r>
            <a:r>
              <a:rPr lang="en-US" sz="3200" dirty="0" smtClean="0">
                <a:solidFill>
                  <a:schemeClr val="accent1"/>
                </a:solidFill>
                <a:latin typeface="+mj-lt"/>
              </a:rPr>
              <a:t>rovide </a:t>
            </a:r>
            <a:r>
              <a:rPr lang="en-US" sz="3200" dirty="0">
                <a:solidFill>
                  <a:schemeClr val="accent1"/>
                </a:solidFill>
                <a:latin typeface="+mj-lt"/>
              </a:rPr>
              <a:t>multiple means of </a:t>
            </a:r>
            <a:r>
              <a:rPr lang="en-US" sz="3200" dirty="0" smtClean="0">
                <a:solidFill>
                  <a:schemeClr val="accent1"/>
                </a:solidFill>
                <a:latin typeface="+mj-lt"/>
              </a:rPr>
              <a:t>representation, and</a:t>
            </a:r>
          </a:p>
          <a:p>
            <a:pPr marL="711200" lvl="0" indent="-457200" rtl="0">
              <a:lnSpc>
                <a:spcPct val="110000"/>
              </a:lnSpc>
              <a:spcBef>
                <a:spcPts val="0"/>
              </a:spcBef>
              <a:buClr>
                <a:schemeClr val="tx2"/>
              </a:buClr>
              <a:buSzPct val="100000"/>
              <a:buFont typeface="Arial" panose="020B0604020202020204" pitchFamily="34" charset="0"/>
              <a:buChar char="•"/>
            </a:pPr>
            <a:r>
              <a:rPr lang="en-US" sz="3200" dirty="0">
                <a:solidFill>
                  <a:schemeClr val="accent1"/>
                </a:solidFill>
                <a:latin typeface="+mj-lt"/>
              </a:rPr>
              <a:t>p</a:t>
            </a:r>
            <a:r>
              <a:rPr lang="en-US" sz="3200" dirty="0" smtClean="0">
                <a:solidFill>
                  <a:schemeClr val="accent1"/>
                </a:solidFill>
                <a:latin typeface="+mj-lt"/>
              </a:rPr>
              <a:t>rovide </a:t>
            </a:r>
            <a:r>
              <a:rPr lang="en-US" sz="3200" dirty="0">
                <a:solidFill>
                  <a:schemeClr val="accent1"/>
                </a:solidFill>
                <a:latin typeface="+mj-lt"/>
              </a:rPr>
              <a:t>multiple means of action and </a:t>
            </a:r>
            <a:r>
              <a:rPr lang="en-US" sz="3200" dirty="0" smtClean="0">
                <a:solidFill>
                  <a:schemeClr val="accent1"/>
                </a:solidFill>
                <a:latin typeface="+mj-lt"/>
              </a:rPr>
              <a:t>expression.</a:t>
            </a:r>
            <a:endParaRPr lang="en-US" sz="3200" dirty="0">
              <a:solidFill>
                <a:schemeClr val="accent1"/>
              </a:solidFill>
              <a:latin typeface="+mj-lt"/>
            </a:endParaRPr>
          </a:p>
          <a:p>
            <a:pPr>
              <a:spcBef>
                <a:spcPts val="0"/>
              </a:spcBef>
              <a:buNone/>
            </a:pPr>
            <a:endParaRPr dirty="0">
              <a:solidFill>
                <a:schemeClr val="tx2"/>
              </a:solidFill>
            </a:endParaRPr>
          </a:p>
        </p:txBody>
      </p:sp>
      <p:sp>
        <p:nvSpPr>
          <p:cNvPr id="2" name="TextBox 1"/>
          <p:cNvSpPr txBox="1"/>
          <p:nvPr/>
        </p:nvSpPr>
        <p:spPr>
          <a:xfrm>
            <a:off x="1963710" y="160474"/>
            <a:ext cx="8105639" cy="1446550"/>
          </a:xfrm>
          <a:prstGeom prst="rect">
            <a:avLst/>
          </a:prstGeom>
          <a:noFill/>
        </p:spPr>
        <p:txBody>
          <a:bodyPr wrap="square" rtlCol="0">
            <a:spAutoFit/>
          </a:bodyPr>
          <a:lstStyle/>
          <a:p>
            <a:pPr algn="ctr"/>
            <a:r>
              <a:rPr lang="en-US" sz="4400" b="1" dirty="0" smtClean="0">
                <a:solidFill>
                  <a:schemeClr val="accent1"/>
                </a:solidFill>
                <a:latin typeface="+mn-lt"/>
              </a:rPr>
              <a:t>UDL Introduction: </a:t>
            </a:r>
          </a:p>
          <a:p>
            <a:pPr algn="ctr"/>
            <a:r>
              <a:rPr lang="en-US" sz="4400" b="1" dirty="0" smtClean="0">
                <a:solidFill>
                  <a:schemeClr val="accent1"/>
                </a:solidFill>
                <a:latin typeface="+mn-lt"/>
              </a:rPr>
              <a:t>Equitable Opportunities</a:t>
            </a:r>
            <a:endParaRPr lang="en-US" sz="4400" b="1" dirty="0">
              <a:solidFill>
                <a:schemeClr val="accent1"/>
              </a:solidFill>
              <a:latin typeface="+mn-lt"/>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0800000" flipV="1">
            <a:off x="1948719" y="494676"/>
            <a:ext cx="8178521" cy="1439056"/>
          </a:xfrm>
        </p:spPr>
        <p:txBody>
          <a:bodyPr>
            <a:normAutofit fontScale="90000"/>
          </a:bodyPr>
          <a:lstStyle/>
          <a:p>
            <a:r>
              <a:rPr lang="en-US" sz="4900" b="1" dirty="0">
                <a:solidFill>
                  <a:schemeClr val="accent1"/>
                </a:solidFill>
                <a:latin typeface="+mn-lt"/>
                <a:cs typeface="Arial" panose="020B0604020202020204" pitchFamily="34" charset="0"/>
              </a:rPr>
              <a:t>UDL Introduction: </a:t>
            </a:r>
            <a:br>
              <a:rPr lang="en-US" sz="4900" b="1" dirty="0">
                <a:solidFill>
                  <a:schemeClr val="accent1"/>
                </a:solidFill>
                <a:latin typeface="+mn-lt"/>
                <a:cs typeface="Arial" panose="020B0604020202020204" pitchFamily="34" charset="0"/>
              </a:rPr>
            </a:br>
            <a:r>
              <a:rPr lang="en-US" sz="4900" b="1" dirty="0" smtClean="0">
                <a:solidFill>
                  <a:schemeClr val="accent1"/>
                </a:solidFill>
                <a:latin typeface="+mn-lt"/>
                <a:cs typeface="Arial" panose="020B0604020202020204" pitchFamily="34" charset="0"/>
              </a:rPr>
              <a:t>Vocabulary</a:t>
            </a:r>
            <a:r>
              <a:rPr lang="en-US" sz="5400" dirty="0">
                <a:solidFill>
                  <a:schemeClr val="tx2"/>
                </a:solidFill>
              </a:rPr>
              <a:t/>
            </a:r>
            <a:br>
              <a:rPr lang="en-US" sz="5400" dirty="0">
                <a:solidFill>
                  <a:schemeClr val="tx2"/>
                </a:solidFill>
              </a:rPr>
            </a:br>
            <a:r>
              <a:rPr lang="en-US" dirty="0" smtClean="0"/>
              <a:t> </a:t>
            </a:r>
            <a:endParaRPr lang="en-US" dirty="0"/>
          </a:p>
        </p:txBody>
      </p:sp>
      <p:sp>
        <p:nvSpPr>
          <p:cNvPr id="4" name="TextBox 3"/>
          <p:cNvSpPr txBox="1"/>
          <p:nvPr/>
        </p:nvSpPr>
        <p:spPr>
          <a:xfrm>
            <a:off x="1949450" y="1993900"/>
            <a:ext cx="8177213" cy="2646879"/>
          </a:xfrm>
          <a:prstGeom prst="rect">
            <a:avLst/>
          </a:prstGeom>
          <a:noFill/>
        </p:spPr>
        <p:txBody>
          <a:bodyPr wrap="square" rtlCol="0" anchor="t">
            <a:spAutoFit/>
          </a:bodyPr>
          <a:lstStyle/>
          <a:p>
            <a:r>
              <a:rPr lang="en-US" sz="2400" b="1" dirty="0">
                <a:solidFill>
                  <a:schemeClr val="accent1"/>
                </a:solidFill>
                <a:latin typeface="+mj-lt"/>
              </a:rPr>
              <a:t>Framework: </a:t>
            </a:r>
            <a:r>
              <a:rPr lang="en-US" sz="2400" dirty="0" smtClean="0">
                <a:solidFill>
                  <a:schemeClr val="accent1"/>
                </a:solidFill>
                <a:latin typeface="+mj-lt"/>
              </a:rPr>
              <a:t>UDL is </a:t>
            </a:r>
            <a:r>
              <a:rPr lang="en-US" sz="2400" dirty="0">
                <a:solidFill>
                  <a:schemeClr val="accent1"/>
                </a:solidFill>
                <a:latin typeface="+mj-lt"/>
              </a:rPr>
              <a:t>a </a:t>
            </a:r>
            <a:r>
              <a:rPr lang="en-US" sz="2400" dirty="0" smtClean="0">
                <a:solidFill>
                  <a:schemeClr val="accent1"/>
                </a:solidFill>
                <a:latin typeface="+mj-lt"/>
              </a:rPr>
              <a:t>framework—not </a:t>
            </a:r>
            <a:r>
              <a:rPr lang="en-US" sz="2400" dirty="0">
                <a:solidFill>
                  <a:schemeClr val="accent1"/>
                </a:solidFill>
                <a:latin typeface="+mj-lt"/>
              </a:rPr>
              <a:t>a checklist. It is the interior frame around which you build the structure that is to become your lesson. Just like a steel or metal building frame, the UDL framework has been carefully calibrated and tested to ensure that it will stand the test of time. </a:t>
            </a:r>
          </a:p>
          <a:p>
            <a:r>
              <a:rPr lang="en-US" sz="1800" dirty="0">
                <a:latin typeface="+mj-lt"/>
              </a:rPr>
              <a:t> </a:t>
            </a:r>
          </a:p>
          <a:p>
            <a:endParaRPr lang="en-US" dirty="0"/>
          </a:p>
          <a:p>
            <a:r>
              <a:rPr lang="en-US" dirty="0"/>
              <a:t> </a:t>
            </a:r>
          </a:p>
        </p:txBody>
      </p:sp>
      <p:pic>
        <p:nvPicPr>
          <p:cNvPr id="5" name="Picture 4"/>
          <p:cNvPicPr>
            <a:picLocks noChangeAspect="1"/>
          </p:cNvPicPr>
          <p:nvPr/>
        </p:nvPicPr>
        <p:blipFill>
          <a:blip r:embed="rId3"/>
          <a:stretch>
            <a:fillRect/>
          </a:stretch>
        </p:blipFill>
        <p:spPr>
          <a:xfrm>
            <a:off x="4649662" y="4552659"/>
            <a:ext cx="2743200" cy="1748516"/>
          </a:xfrm>
          <a:prstGeom prst="rect">
            <a:avLst/>
          </a:prstGeom>
        </p:spPr>
      </p:pic>
    </p:spTree>
    <p:extLst>
      <p:ext uri="{BB962C8B-B14F-4D97-AF65-F5344CB8AC3E}">
        <p14:creationId xmlns:p14="http://schemas.microsoft.com/office/powerpoint/2010/main" val="159151266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8681" y="302737"/>
            <a:ext cx="8148541" cy="1259946"/>
          </a:xfrm>
        </p:spPr>
        <p:txBody>
          <a:bodyPr>
            <a:noAutofit/>
          </a:bodyPr>
          <a:lstStyle/>
          <a:p>
            <a:r>
              <a:rPr lang="en-US" sz="4400" b="1" dirty="0">
                <a:solidFill>
                  <a:schemeClr val="accent1"/>
                </a:solidFill>
                <a:latin typeface="+mn-lt"/>
                <a:cs typeface="Arial" panose="020B0604020202020204" pitchFamily="34" charset="0"/>
              </a:rPr>
              <a:t>UDL Introduction: </a:t>
            </a:r>
            <a:br>
              <a:rPr lang="en-US" sz="4400" b="1" dirty="0">
                <a:solidFill>
                  <a:schemeClr val="accent1"/>
                </a:solidFill>
                <a:latin typeface="+mn-lt"/>
                <a:cs typeface="Arial" panose="020B0604020202020204" pitchFamily="34" charset="0"/>
              </a:rPr>
            </a:br>
            <a:r>
              <a:rPr lang="en-US" sz="4400" b="1" dirty="0">
                <a:solidFill>
                  <a:schemeClr val="accent1"/>
                </a:solidFill>
                <a:latin typeface="+mn-lt"/>
                <a:cs typeface="Arial" panose="020B0604020202020204" pitchFamily="34" charset="0"/>
              </a:rPr>
              <a:t>Vocabulary</a:t>
            </a:r>
          </a:p>
        </p:txBody>
      </p:sp>
      <p:sp>
        <p:nvSpPr>
          <p:cNvPr id="4" name="TextBox 3"/>
          <p:cNvSpPr txBox="1"/>
          <p:nvPr/>
        </p:nvSpPr>
        <p:spPr>
          <a:xfrm>
            <a:off x="2280224" y="1924050"/>
            <a:ext cx="7555346" cy="3416320"/>
          </a:xfrm>
          <a:prstGeom prst="rect">
            <a:avLst/>
          </a:prstGeom>
        </p:spPr>
        <p:txBody>
          <a:bodyPr rtlCol="0">
            <a:spAutoFit/>
          </a:bodyPr>
          <a:lstStyle/>
          <a:p>
            <a:r>
              <a:rPr lang="en-US" sz="2400" b="1" dirty="0">
                <a:solidFill>
                  <a:srgbClr val="4F81BD"/>
                </a:solidFill>
                <a:latin typeface="Calibri" charset="0"/>
              </a:rPr>
              <a:t>Learning Environment: </a:t>
            </a:r>
            <a:r>
              <a:rPr lang="en-US" sz="2400" dirty="0">
                <a:solidFill>
                  <a:srgbClr val="4F81BD"/>
                </a:solidFill>
                <a:latin typeface="Calibri" charset="0"/>
              </a:rPr>
              <a:t>When we talk about the learning environment as it relates to UDL, </a:t>
            </a:r>
            <a:r>
              <a:rPr lang="en-US" sz="2400" dirty="0" smtClean="0">
                <a:solidFill>
                  <a:srgbClr val="4F81BD"/>
                </a:solidFill>
                <a:latin typeface="Calibri" charset="0"/>
              </a:rPr>
              <a:t>we are </a:t>
            </a:r>
            <a:r>
              <a:rPr lang="en-US" sz="2400" dirty="0">
                <a:solidFill>
                  <a:srgbClr val="4F81BD"/>
                </a:solidFill>
                <a:latin typeface="Calibri" charset="0"/>
              </a:rPr>
              <a:t>talking about both the space/location of your </a:t>
            </a:r>
            <a:r>
              <a:rPr lang="en-US" sz="2400" dirty="0" smtClean="0">
                <a:solidFill>
                  <a:srgbClr val="4F81BD"/>
                </a:solidFill>
                <a:latin typeface="Calibri" charset="0"/>
              </a:rPr>
              <a:t>lesson </a:t>
            </a:r>
            <a:r>
              <a:rPr lang="en-US" sz="2400" dirty="0">
                <a:solidFill>
                  <a:srgbClr val="4F81BD"/>
                </a:solidFill>
                <a:latin typeface="Calibri" charset="0"/>
              </a:rPr>
              <a:t>and the way the students can use the space. In an ideal </a:t>
            </a:r>
            <a:r>
              <a:rPr lang="en-US" sz="2400" dirty="0" smtClean="0">
                <a:solidFill>
                  <a:srgbClr val="4F81BD"/>
                </a:solidFill>
                <a:latin typeface="Calibri" charset="0"/>
              </a:rPr>
              <a:t>scenario, </a:t>
            </a:r>
            <a:r>
              <a:rPr lang="en-US" sz="2400" dirty="0">
                <a:solidFill>
                  <a:srgbClr val="4F81BD"/>
                </a:solidFill>
                <a:latin typeface="Calibri" charset="0"/>
              </a:rPr>
              <a:t>a teacher has the opportunity to tailor </a:t>
            </a:r>
            <a:r>
              <a:rPr lang="en-US" sz="2400" dirty="0" smtClean="0">
                <a:solidFill>
                  <a:srgbClr val="4F81BD"/>
                </a:solidFill>
                <a:latin typeface="Calibri" charset="0"/>
              </a:rPr>
              <a:t>spaces </a:t>
            </a:r>
            <a:r>
              <a:rPr lang="en-US" sz="2400" dirty="0">
                <a:solidFill>
                  <a:srgbClr val="4F81BD"/>
                </a:solidFill>
                <a:latin typeface="Calibri" charset="0"/>
              </a:rPr>
              <a:t>to meet the needs of students for each </a:t>
            </a:r>
            <a:r>
              <a:rPr lang="en-US" sz="2400" dirty="0" smtClean="0">
                <a:solidFill>
                  <a:srgbClr val="4F81BD"/>
                </a:solidFill>
                <a:latin typeface="Calibri" charset="0"/>
              </a:rPr>
              <a:t>lesson and </a:t>
            </a:r>
            <a:r>
              <a:rPr lang="en-US" sz="2400" dirty="0">
                <a:solidFill>
                  <a:srgbClr val="4F81BD"/>
                </a:solidFill>
                <a:latin typeface="Calibri" charset="0"/>
              </a:rPr>
              <a:t>provide access to tools, resources, and strategies for learning. Further, the tools and resources are flexible in a UDL environment, meaning their use is not specifically prescribed by the teacher.</a:t>
            </a:r>
            <a:endParaRPr lang="en-US" sz="2400" dirty="0">
              <a:latin typeface="Calibri" charset="0"/>
            </a:endParaRPr>
          </a:p>
        </p:txBody>
      </p:sp>
      <p:pic>
        <p:nvPicPr>
          <p:cNvPr id="5" name="Picture 4"/>
          <p:cNvPicPr>
            <a:picLocks noChangeAspect="1"/>
          </p:cNvPicPr>
          <p:nvPr/>
        </p:nvPicPr>
        <p:blipFill>
          <a:blip r:embed="rId3"/>
          <a:stretch>
            <a:fillRect/>
          </a:stretch>
        </p:blipFill>
        <p:spPr>
          <a:xfrm>
            <a:off x="4306311" y="5363080"/>
            <a:ext cx="2743200" cy="2049116"/>
          </a:xfrm>
          <a:prstGeom prst="rect">
            <a:avLst/>
          </a:prstGeom>
        </p:spPr>
      </p:pic>
      <p:sp>
        <p:nvSpPr>
          <p:cNvPr id="6" name="TextBox 5"/>
          <p:cNvSpPr txBox="1"/>
          <p:nvPr/>
        </p:nvSpPr>
        <p:spPr>
          <a:xfrm>
            <a:off x="7526722" y="6239971"/>
            <a:ext cx="2743200" cy="307777"/>
          </a:xfrm>
          <a:prstGeom prst="rect">
            <a:avLst/>
          </a:prstGeom>
        </p:spPr>
        <p:txBody>
          <a:bodyPr rtlCol="0">
            <a:spAutoFit/>
          </a:bodyPr>
          <a:lstStyle/>
          <a:p>
            <a:pPr algn="ctr"/>
            <a:r>
              <a:rPr lang="en-US" dirty="0" smtClean="0">
                <a:latin typeface="+mn-lt"/>
              </a:rPr>
              <a:t>photo </a:t>
            </a:r>
            <a:r>
              <a:rPr lang="en-US" dirty="0">
                <a:latin typeface="+mn-lt"/>
              </a:rPr>
              <a:t>from </a:t>
            </a:r>
            <a:r>
              <a:rPr lang="en-US" dirty="0" err="1">
                <a:latin typeface="+mn-lt"/>
              </a:rPr>
              <a:t>udlmcps.weebly.com</a:t>
            </a:r>
            <a:endParaRPr lang="en-US" dirty="0">
              <a:latin typeface="+mn-lt"/>
            </a:endParaRPr>
          </a:p>
        </p:txBody>
      </p:sp>
    </p:spTree>
    <p:extLst>
      <p:ext uri="{BB962C8B-B14F-4D97-AF65-F5344CB8AC3E}">
        <p14:creationId xmlns:p14="http://schemas.microsoft.com/office/powerpoint/2010/main" val="45062075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955800" y="305607"/>
            <a:ext cx="8143875" cy="1323168"/>
          </a:xfrm>
          <a:prstGeom prst="rect">
            <a:avLst/>
          </a:prstGeom>
        </p:spPr>
        <p:txBody>
          <a:bodyPr vert="horz" lIns="91440" tIns="45720" rIns="91440" bIns="45720" rtlCol="0" anchor="ctr">
            <a:normAutofit fontScale="90000" lnSpcReduction="10000"/>
          </a:bodyPr>
          <a:lstStyle>
            <a:lvl1pPr algn="ctr" defTabSz="503972" rtl="0" eaLnBrk="1" latinLnBrk="0" hangingPunct="1">
              <a:spcBef>
                <a:spcPct val="0"/>
              </a:spcBef>
              <a:buNone/>
              <a:defRPr sz="4850" kern="1200">
                <a:solidFill>
                  <a:schemeClr val="tx1"/>
                </a:solidFill>
                <a:latin typeface="+mj-lt"/>
                <a:ea typeface="+mj-ea"/>
                <a:cs typeface="+mj-cs"/>
              </a:defRPr>
            </a:lvl1pPr>
          </a:lstStyle>
          <a:p>
            <a:r>
              <a:rPr lang="en-US" b="1" dirty="0">
                <a:solidFill>
                  <a:srgbClr val="4F81BD"/>
                </a:solidFill>
                <a:latin typeface="+mn-lt"/>
              </a:rPr>
              <a:t>UDL Introduction:</a:t>
            </a:r>
            <a:br>
              <a:rPr lang="en-US" b="1" dirty="0">
                <a:solidFill>
                  <a:srgbClr val="4F81BD"/>
                </a:solidFill>
                <a:latin typeface="+mn-lt"/>
              </a:rPr>
            </a:br>
            <a:r>
              <a:rPr lang="en-US" b="1" dirty="0">
                <a:solidFill>
                  <a:srgbClr val="4F81BD"/>
                </a:solidFill>
                <a:latin typeface="+mn-lt"/>
              </a:rPr>
              <a:t>Vocabulary</a:t>
            </a:r>
          </a:p>
        </p:txBody>
      </p:sp>
      <p:sp>
        <p:nvSpPr>
          <p:cNvPr id="4" name="TextBox 3"/>
          <p:cNvSpPr txBox="1"/>
          <p:nvPr/>
        </p:nvSpPr>
        <p:spPr>
          <a:xfrm>
            <a:off x="1921617" y="1755775"/>
            <a:ext cx="6668346" cy="3754438"/>
          </a:xfrm>
          <a:prstGeom prst="rect">
            <a:avLst/>
          </a:prstGeom>
        </p:spPr>
        <p:txBody>
          <a:bodyPr rtlCol="0">
            <a:spAutoFit/>
          </a:bodyPr>
          <a:lstStyle/>
          <a:p>
            <a:r>
              <a:rPr lang="en-US" sz="2800" b="1" dirty="0">
                <a:solidFill>
                  <a:srgbClr val="4F81BD"/>
                </a:solidFill>
                <a:latin typeface="+mn-lt"/>
              </a:rPr>
              <a:t>Lesson Goal</a:t>
            </a:r>
            <a:r>
              <a:rPr lang="en-US" sz="2800" dirty="0">
                <a:solidFill>
                  <a:srgbClr val="4F81BD"/>
                </a:solidFill>
                <a:latin typeface="+mn-lt"/>
              </a:rPr>
              <a:t>: In the UDL </a:t>
            </a:r>
            <a:r>
              <a:rPr lang="en-US" sz="2800" dirty="0" smtClean="0">
                <a:solidFill>
                  <a:srgbClr val="4F81BD"/>
                </a:solidFill>
                <a:latin typeface="+mn-lt"/>
              </a:rPr>
              <a:t>framework, </a:t>
            </a:r>
            <a:r>
              <a:rPr lang="en-US" sz="2800" dirty="0">
                <a:solidFill>
                  <a:srgbClr val="4F81BD"/>
                </a:solidFill>
                <a:latin typeface="+mn-lt"/>
              </a:rPr>
              <a:t>the lesson goal </a:t>
            </a:r>
            <a:r>
              <a:rPr lang="en-US" sz="2800" dirty="0" smtClean="0">
                <a:solidFill>
                  <a:srgbClr val="4F81BD"/>
                </a:solidFill>
                <a:latin typeface="+mn-lt"/>
              </a:rPr>
              <a:t>is most important. </a:t>
            </a:r>
            <a:r>
              <a:rPr lang="en-US" sz="2800" dirty="0">
                <a:solidFill>
                  <a:srgbClr val="4F81BD"/>
                </a:solidFill>
                <a:latin typeface="+mn-lt"/>
              </a:rPr>
              <a:t>A </a:t>
            </a:r>
            <a:r>
              <a:rPr lang="en-US" sz="2800" dirty="0" smtClean="0">
                <a:solidFill>
                  <a:srgbClr val="4F81BD"/>
                </a:solidFill>
                <a:latin typeface="+mn-lt"/>
              </a:rPr>
              <a:t/>
            </a:r>
            <a:br>
              <a:rPr lang="en-US" sz="2800" dirty="0" smtClean="0">
                <a:solidFill>
                  <a:srgbClr val="4F81BD"/>
                </a:solidFill>
                <a:latin typeface="+mn-lt"/>
              </a:rPr>
            </a:br>
            <a:r>
              <a:rPr lang="en-US" sz="2800" dirty="0" smtClean="0">
                <a:solidFill>
                  <a:srgbClr val="4F81BD"/>
                </a:solidFill>
                <a:latin typeface="+mn-lt"/>
              </a:rPr>
              <a:t>well</a:t>
            </a:r>
            <a:r>
              <a:rPr lang="en-US" sz="2800" dirty="0">
                <a:solidFill>
                  <a:srgbClr val="4F81BD"/>
                </a:solidFill>
                <a:latin typeface="+mn-lt"/>
              </a:rPr>
              <a:t>-planned lesson goal will describe what the student is supposed to </a:t>
            </a:r>
            <a:r>
              <a:rPr lang="en-US" sz="2800" dirty="0" smtClean="0">
                <a:solidFill>
                  <a:srgbClr val="4F81BD"/>
                </a:solidFill>
                <a:latin typeface="+mn-lt"/>
              </a:rPr>
              <a:t>learn </a:t>
            </a:r>
            <a:r>
              <a:rPr lang="en-US" sz="2800" dirty="0">
                <a:solidFill>
                  <a:srgbClr val="4F81BD"/>
                </a:solidFill>
                <a:latin typeface="+mn-lt"/>
              </a:rPr>
              <a:t>but not how the student is going to learn. Goals should be observable and measurable, but the means of achieving the goal should be </a:t>
            </a:r>
            <a:r>
              <a:rPr lang="en-US" sz="2800" dirty="0" smtClean="0">
                <a:solidFill>
                  <a:srgbClr val="4F81BD"/>
                </a:solidFill>
                <a:latin typeface="+mn-lt"/>
              </a:rPr>
              <a:t>flexible.</a:t>
            </a:r>
            <a:r>
              <a:rPr lang="en-US" dirty="0" smtClean="0">
                <a:latin typeface="+mn-lt"/>
              </a:rPr>
              <a:t> </a:t>
            </a:r>
            <a:endParaRPr lang="en-US" dirty="0">
              <a:latin typeface="+mn-lt"/>
            </a:endParaRPr>
          </a:p>
          <a:p>
            <a:pPr algn="ctr"/>
            <a:endParaRPr lang="en-US" dirty="0">
              <a:latin typeface="+mn-lt"/>
            </a:endParaRPr>
          </a:p>
        </p:txBody>
      </p:sp>
      <p:pic>
        <p:nvPicPr>
          <p:cNvPr id="5" name="Picture 4"/>
          <p:cNvPicPr>
            <a:picLocks noChangeAspect="1"/>
          </p:cNvPicPr>
          <p:nvPr/>
        </p:nvPicPr>
        <p:blipFill>
          <a:blip r:embed="rId2"/>
          <a:stretch>
            <a:fillRect/>
          </a:stretch>
        </p:blipFill>
        <p:spPr>
          <a:xfrm>
            <a:off x="8047722" y="4371443"/>
            <a:ext cx="2299998" cy="2301343"/>
          </a:xfrm>
          <a:prstGeom prst="rect">
            <a:avLst/>
          </a:prstGeom>
        </p:spPr>
      </p:pic>
    </p:spTree>
    <p:extLst>
      <p:ext uri="{BB962C8B-B14F-4D97-AF65-F5344CB8AC3E}">
        <p14:creationId xmlns:p14="http://schemas.microsoft.com/office/powerpoint/2010/main" val="42456862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025650" y="300038"/>
            <a:ext cx="8159750" cy="1282975"/>
          </a:xfrm>
          <a:prstGeom prst="rect">
            <a:avLst/>
          </a:prstGeom>
        </p:spPr>
        <p:txBody>
          <a:bodyPr vert="horz" lIns="91440" tIns="45720" rIns="91440" bIns="45720" rtlCol="0" anchor="ctr">
            <a:normAutofit fontScale="90000" lnSpcReduction="20000"/>
          </a:bodyPr>
          <a:lstStyle>
            <a:lvl1pPr algn="ctr" defTabSz="503972" rtl="0" eaLnBrk="1" latinLnBrk="0" hangingPunct="1">
              <a:spcBef>
                <a:spcPct val="0"/>
              </a:spcBef>
              <a:buNone/>
              <a:defRPr sz="4850" kern="1200">
                <a:solidFill>
                  <a:schemeClr val="tx1"/>
                </a:solidFill>
                <a:latin typeface="+mj-lt"/>
                <a:ea typeface="+mj-ea"/>
                <a:cs typeface="+mj-cs"/>
              </a:defRPr>
            </a:lvl1pPr>
          </a:lstStyle>
          <a:p>
            <a:r>
              <a:rPr lang="en-US" b="1" smtClean="0">
                <a:solidFill>
                  <a:srgbClr val="4F81BD"/>
                </a:solidFill>
                <a:latin typeface="+mn-lt"/>
              </a:rPr>
              <a:t>UDL Introduction: </a:t>
            </a:r>
            <a:r>
              <a:rPr lang="en-US" smtClean="0">
                <a:latin typeface="+mn-lt"/>
              </a:rPr>
              <a:t> </a:t>
            </a:r>
            <a:br>
              <a:rPr lang="en-US" smtClean="0">
                <a:latin typeface="+mn-lt"/>
              </a:rPr>
            </a:br>
            <a:r>
              <a:rPr lang="en-US" b="1" smtClean="0">
                <a:solidFill>
                  <a:srgbClr val="4F81BD"/>
                </a:solidFill>
                <a:latin typeface="+mn-lt"/>
              </a:rPr>
              <a:t>Vocabulary</a:t>
            </a:r>
            <a:endParaRPr lang="en-US" b="1" dirty="0">
              <a:solidFill>
                <a:srgbClr val="4F81BD"/>
              </a:solidFill>
              <a:latin typeface="+mn-lt"/>
            </a:endParaRPr>
          </a:p>
        </p:txBody>
      </p:sp>
      <p:sp>
        <p:nvSpPr>
          <p:cNvPr id="4" name="TextBox 3"/>
          <p:cNvSpPr txBox="1"/>
          <p:nvPr/>
        </p:nvSpPr>
        <p:spPr>
          <a:xfrm>
            <a:off x="2070100" y="1774825"/>
            <a:ext cx="6900863" cy="3785652"/>
          </a:xfrm>
          <a:prstGeom prst="rect">
            <a:avLst/>
          </a:prstGeom>
        </p:spPr>
        <p:txBody>
          <a:bodyPr rtlCol="0">
            <a:spAutoFit/>
          </a:bodyPr>
          <a:lstStyle/>
          <a:p>
            <a:r>
              <a:rPr lang="en-US" sz="2400" b="1" dirty="0">
                <a:solidFill>
                  <a:srgbClr val="4F81BD"/>
                </a:solidFill>
                <a:latin typeface="+mn-lt"/>
              </a:rPr>
              <a:t>Access</a:t>
            </a:r>
            <a:r>
              <a:rPr lang="en-US" sz="2400" dirty="0">
                <a:solidFill>
                  <a:srgbClr val="4F81BD"/>
                </a:solidFill>
                <a:latin typeface="+mn-lt"/>
              </a:rPr>
              <a:t>: When we use the term </a:t>
            </a:r>
            <a:r>
              <a:rPr lang="en-US" sz="2400" i="1" dirty="0" smtClean="0">
                <a:solidFill>
                  <a:srgbClr val="4F81BD"/>
                </a:solidFill>
                <a:latin typeface="+mn-lt"/>
              </a:rPr>
              <a:t>access</a:t>
            </a:r>
            <a:r>
              <a:rPr lang="en-US" sz="2400" dirty="0" smtClean="0">
                <a:solidFill>
                  <a:srgbClr val="4F81BD"/>
                </a:solidFill>
                <a:latin typeface="+mn-lt"/>
              </a:rPr>
              <a:t> </a:t>
            </a:r>
            <a:r>
              <a:rPr lang="en-US" sz="2400" dirty="0">
                <a:solidFill>
                  <a:srgbClr val="4F81BD"/>
                </a:solidFill>
                <a:latin typeface="+mn-lt"/>
              </a:rPr>
              <a:t>in a conversation about </a:t>
            </a:r>
            <a:r>
              <a:rPr lang="en-US" sz="2400" dirty="0" smtClean="0">
                <a:solidFill>
                  <a:srgbClr val="4F81BD"/>
                </a:solidFill>
                <a:latin typeface="+mn-lt"/>
              </a:rPr>
              <a:t>UDL, </a:t>
            </a:r>
            <a:r>
              <a:rPr lang="en-US" sz="2400" dirty="0">
                <a:solidFill>
                  <a:srgbClr val="4F81BD"/>
                </a:solidFill>
                <a:latin typeface="+mn-lt"/>
              </a:rPr>
              <a:t>we can be referring to a student’s physical ability to access the </a:t>
            </a:r>
            <a:r>
              <a:rPr lang="en-US" sz="2400" dirty="0" smtClean="0">
                <a:solidFill>
                  <a:srgbClr val="4F81BD"/>
                </a:solidFill>
                <a:latin typeface="+mn-lt"/>
              </a:rPr>
              <a:t>information </a:t>
            </a:r>
            <a:r>
              <a:rPr lang="en-US" sz="2400" dirty="0">
                <a:solidFill>
                  <a:srgbClr val="4F81BD"/>
                </a:solidFill>
                <a:latin typeface="+mn-lt"/>
              </a:rPr>
              <a:t>and/or to a student’s ability to connect with the information. If students have </a:t>
            </a:r>
            <a:r>
              <a:rPr lang="en-US" sz="2400" dirty="0" smtClean="0">
                <a:solidFill>
                  <a:srgbClr val="4F81BD"/>
                </a:solidFill>
                <a:latin typeface="+mn-lt"/>
              </a:rPr>
              <a:t>access, </a:t>
            </a:r>
            <a:r>
              <a:rPr lang="en-US" sz="2400" dirty="0">
                <a:solidFill>
                  <a:srgbClr val="4F81BD"/>
                </a:solidFill>
                <a:latin typeface="+mn-lt"/>
              </a:rPr>
              <a:t>it means that they are given a reason to emotionally attach to the lesson; they know they will have a variety of opportunities to interact with the </a:t>
            </a:r>
            <a:r>
              <a:rPr lang="en-US" sz="2400" dirty="0" smtClean="0">
                <a:solidFill>
                  <a:srgbClr val="4F81BD"/>
                </a:solidFill>
                <a:latin typeface="+mn-lt"/>
              </a:rPr>
              <a:t>topic, </a:t>
            </a:r>
            <a:r>
              <a:rPr lang="en-US" sz="2400" dirty="0">
                <a:solidFill>
                  <a:srgbClr val="4F81BD"/>
                </a:solidFill>
                <a:latin typeface="+mn-lt"/>
              </a:rPr>
              <a:t>and they will have multiple chances to demonstrate their understanding of the topic.  </a:t>
            </a:r>
            <a:endParaRPr lang="en-US" sz="2400" dirty="0">
              <a:latin typeface="+mn-lt"/>
            </a:endParaRPr>
          </a:p>
        </p:txBody>
      </p:sp>
      <p:pic>
        <p:nvPicPr>
          <p:cNvPr id="5" name="Picture 4"/>
          <p:cNvPicPr>
            <a:picLocks noChangeAspect="1"/>
          </p:cNvPicPr>
          <p:nvPr/>
        </p:nvPicPr>
        <p:blipFill>
          <a:blip r:embed="rId2"/>
          <a:stretch>
            <a:fillRect/>
          </a:stretch>
        </p:blipFill>
        <p:spPr>
          <a:xfrm>
            <a:off x="7202689" y="5280583"/>
            <a:ext cx="2088949" cy="2088592"/>
          </a:xfrm>
          <a:prstGeom prst="rect">
            <a:avLst/>
          </a:prstGeom>
        </p:spPr>
      </p:pic>
    </p:spTree>
    <p:extLst>
      <p:ext uri="{BB962C8B-B14F-4D97-AF65-F5344CB8AC3E}">
        <p14:creationId xmlns:p14="http://schemas.microsoft.com/office/powerpoint/2010/main" val="29330685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008681" y="302737"/>
            <a:ext cx="8148541" cy="1259946"/>
          </a:xfrm>
        </p:spPr>
        <p:txBody>
          <a:bodyPr>
            <a:noAutofit/>
          </a:bodyPr>
          <a:lstStyle/>
          <a:p>
            <a:r>
              <a:rPr lang="en-US" sz="4400" b="1" dirty="0">
                <a:solidFill>
                  <a:schemeClr val="accent1"/>
                </a:solidFill>
                <a:latin typeface="+mn-lt"/>
                <a:cs typeface="Arial" panose="020B0604020202020204" pitchFamily="34" charset="0"/>
              </a:rPr>
              <a:t>UDL Introduction: </a:t>
            </a:r>
            <a:br>
              <a:rPr lang="en-US" sz="4400" b="1" dirty="0">
                <a:solidFill>
                  <a:schemeClr val="accent1"/>
                </a:solidFill>
                <a:latin typeface="+mn-lt"/>
                <a:cs typeface="Arial" panose="020B0604020202020204" pitchFamily="34" charset="0"/>
              </a:rPr>
            </a:br>
            <a:r>
              <a:rPr lang="en-US" sz="4400" b="1" dirty="0">
                <a:solidFill>
                  <a:schemeClr val="accent1"/>
                </a:solidFill>
                <a:latin typeface="+mn-lt"/>
                <a:cs typeface="Arial" panose="020B0604020202020204" pitchFamily="34" charset="0"/>
              </a:rPr>
              <a:t>Vocabulary</a:t>
            </a:r>
          </a:p>
        </p:txBody>
      </p:sp>
      <p:sp>
        <p:nvSpPr>
          <p:cNvPr id="4" name="TextBox 3"/>
          <p:cNvSpPr txBox="1"/>
          <p:nvPr/>
        </p:nvSpPr>
        <p:spPr>
          <a:xfrm>
            <a:off x="2008188" y="1858963"/>
            <a:ext cx="8148637" cy="3785652"/>
          </a:xfrm>
          <a:prstGeom prst="rect">
            <a:avLst/>
          </a:prstGeom>
          <a:noFill/>
        </p:spPr>
        <p:txBody>
          <a:bodyPr wrap="square" rtlCol="0" anchor="t">
            <a:spAutoFit/>
          </a:bodyPr>
          <a:lstStyle/>
          <a:p>
            <a:endParaRPr lang="en-US" sz="2400" b="1" dirty="0" smtClean="0">
              <a:latin typeface="+mn-lt"/>
            </a:endParaRPr>
          </a:p>
          <a:p>
            <a:r>
              <a:rPr lang="en-US" sz="2400" b="1" dirty="0" smtClean="0">
                <a:solidFill>
                  <a:schemeClr val="accent1"/>
                </a:solidFill>
                <a:latin typeface="+mn-lt"/>
              </a:rPr>
              <a:t>Barriers</a:t>
            </a:r>
            <a:r>
              <a:rPr lang="en-US" sz="2400" dirty="0" smtClean="0">
                <a:solidFill>
                  <a:schemeClr val="accent1"/>
                </a:solidFill>
                <a:latin typeface="+mn-lt"/>
              </a:rPr>
              <a:t>: A barrier in UDL is anything that inhibits a student’s ability to fully engage with the lesson. It can be a physical barrier, a lack of background knowledge, difficulties with learning, or difficulties regarding emotionally connecting with the lesson or the instructor.</a:t>
            </a:r>
          </a:p>
          <a:p>
            <a:endParaRPr lang="en-US" sz="2400" dirty="0">
              <a:latin typeface="+mn-lt"/>
            </a:endParaRPr>
          </a:p>
          <a:p>
            <a:endParaRPr lang="en-US" sz="2400" dirty="0" smtClean="0">
              <a:latin typeface="+mn-lt"/>
            </a:endParaRPr>
          </a:p>
          <a:p>
            <a:endParaRPr lang="en-US" sz="2400" dirty="0">
              <a:latin typeface="+mn-lt"/>
            </a:endParaRPr>
          </a:p>
          <a:p>
            <a:r>
              <a:rPr lang="en-US" sz="2400" dirty="0" smtClean="0">
                <a:latin typeface="+mn-lt"/>
              </a:rPr>
              <a:t> </a:t>
            </a:r>
            <a:endParaRPr lang="en-US" sz="2400" dirty="0">
              <a:latin typeface="+mn-lt"/>
            </a:endParaRPr>
          </a:p>
        </p:txBody>
      </p:sp>
      <p:sp>
        <p:nvSpPr>
          <p:cNvPr id="5" name="TextBox 4"/>
          <p:cNvSpPr txBox="1"/>
          <p:nvPr/>
        </p:nvSpPr>
        <p:spPr>
          <a:xfrm>
            <a:off x="6311974" y="5999163"/>
            <a:ext cx="3186039" cy="1169551"/>
          </a:xfrm>
          <a:prstGeom prst="rect">
            <a:avLst/>
          </a:prstGeom>
        </p:spPr>
        <p:txBody>
          <a:bodyPr rtlCol="0">
            <a:spAutoFit/>
          </a:bodyPr>
          <a:lstStyle/>
          <a:p>
            <a:r>
              <a:rPr lang="en-US" dirty="0">
                <a:latin typeface="+mn-lt"/>
              </a:rPr>
              <a:t>Vocabulary adapted from </a:t>
            </a:r>
            <a:r>
              <a:rPr lang="en-US" i="1" dirty="0">
                <a:latin typeface="+mn-lt"/>
              </a:rPr>
              <a:t>Design and Deliver: Planning and Teaching Using Universal Design for Learning</a:t>
            </a:r>
            <a:r>
              <a:rPr lang="en-US" dirty="0">
                <a:latin typeface="+mn-lt"/>
              </a:rPr>
              <a:t> by Louie Lord Nelson, </a:t>
            </a:r>
            <a:r>
              <a:rPr lang="en-US" dirty="0" err="1">
                <a:latin typeface="+mn-lt"/>
              </a:rPr>
              <a:t>Ph.D</a:t>
            </a:r>
            <a:r>
              <a:rPr lang="en-US" dirty="0">
                <a:latin typeface="+mn-lt"/>
              </a:rPr>
              <a:t> and Allison Posey,  </a:t>
            </a:r>
            <a:r>
              <a:rPr lang="en-US" dirty="0" err="1">
                <a:latin typeface="+mn-lt"/>
              </a:rPr>
              <a:t>M.Ed</a:t>
            </a:r>
            <a:endParaRPr lang="en-US" dirty="0">
              <a:latin typeface="+mn-lt"/>
            </a:endParaRPr>
          </a:p>
        </p:txBody>
      </p:sp>
      <p:pic>
        <p:nvPicPr>
          <p:cNvPr id="6" name="Picture 5"/>
          <p:cNvPicPr>
            <a:picLocks noChangeAspect="1"/>
          </p:cNvPicPr>
          <p:nvPr/>
        </p:nvPicPr>
        <p:blipFill>
          <a:blip r:embed="rId2"/>
          <a:stretch>
            <a:fillRect/>
          </a:stretch>
        </p:blipFill>
        <p:spPr>
          <a:xfrm>
            <a:off x="4480823" y="4148087"/>
            <a:ext cx="2743200" cy="1837944"/>
          </a:xfrm>
          <a:prstGeom prst="rect">
            <a:avLst/>
          </a:prstGeom>
        </p:spPr>
      </p:pic>
    </p:spTree>
    <p:extLst>
      <p:ext uri="{BB962C8B-B14F-4D97-AF65-F5344CB8AC3E}">
        <p14:creationId xmlns:p14="http://schemas.microsoft.com/office/powerpoint/2010/main" val="9891923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Shape 133"/>
          <p:cNvSpPr txBox="1"/>
          <p:nvPr/>
        </p:nvSpPr>
        <p:spPr>
          <a:xfrm>
            <a:off x="1963711" y="1746621"/>
            <a:ext cx="8154650" cy="5366479"/>
          </a:xfrm>
          <a:prstGeom prst="rect">
            <a:avLst/>
          </a:prstGeom>
          <a:noFill/>
          <a:ln>
            <a:noFill/>
          </a:ln>
        </p:spPr>
        <p:txBody>
          <a:bodyPr lIns="91425" tIns="91425" rIns="91425" bIns="91425" anchor="t" anchorCtr="0">
            <a:noAutofit/>
          </a:bodyPr>
          <a:lstStyle/>
          <a:p>
            <a:pPr marL="457200" indent="-457200" rtl="0">
              <a:lnSpc>
                <a:spcPct val="110000"/>
              </a:lnSpc>
              <a:spcBef>
                <a:spcPts val="0"/>
              </a:spcBef>
              <a:buClr>
                <a:schemeClr val="tx2"/>
              </a:buClr>
              <a:buFont typeface="Arial" panose="020B0604020202020204" pitchFamily="34" charset="0"/>
              <a:buChar char="•"/>
            </a:pPr>
            <a:r>
              <a:rPr lang="en-US" sz="3200" dirty="0" smtClean="0">
                <a:solidFill>
                  <a:schemeClr val="accent1"/>
                </a:solidFill>
                <a:latin typeface="+mj-lt"/>
              </a:rPr>
              <a:t>Is </a:t>
            </a:r>
            <a:r>
              <a:rPr lang="en-US" sz="3200" dirty="0">
                <a:solidFill>
                  <a:schemeClr val="accent1"/>
                </a:solidFill>
                <a:latin typeface="+mj-lt"/>
              </a:rPr>
              <a:t>there anything to add to </a:t>
            </a:r>
            <a:r>
              <a:rPr lang="en-US" sz="3200" dirty="0" smtClean="0">
                <a:solidFill>
                  <a:schemeClr val="accent1"/>
                </a:solidFill>
                <a:latin typeface="+mj-lt"/>
              </a:rPr>
              <a:t>the What </a:t>
            </a:r>
            <a:r>
              <a:rPr lang="en-US" sz="3200" dirty="0">
                <a:solidFill>
                  <a:schemeClr val="accent1"/>
                </a:solidFill>
                <a:latin typeface="+mj-lt"/>
              </a:rPr>
              <a:t>Y</a:t>
            </a:r>
            <a:r>
              <a:rPr lang="en-US" sz="3200" dirty="0" smtClean="0">
                <a:solidFill>
                  <a:schemeClr val="accent1"/>
                </a:solidFill>
                <a:latin typeface="+mj-lt"/>
              </a:rPr>
              <a:t>ou Know column? </a:t>
            </a:r>
            <a:endParaRPr sz="3200" dirty="0">
              <a:solidFill>
                <a:schemeClr val="accent1"/>
              </a:solidFill>
              <a:latin typeface="+mj-lt"/>
            </a:endParaRPr>
          </a:p>
          <a:p>
            <a:pPr marL="495300" lvl="0" indent="-457200" rtl="0">
              <a:lnSpc>
                <a:spcPct val="110000"/>
              </a:lnSpc>
              <a:spcBef>
                <a:spcPts val="0"/>
              </a:spcBef>
              <a:buClr>
                <a:schemeClr val="tx2"/>
              </a:buClr>
              <a:buSzPct val="100000"/>
              <a:buFont typeface="Arial" panose="020B0604020202020204" pitchFamily="34" charset="0"/>
              <a:buChar char="•"/>
            </a:pPr>
            <a:r>
              <a:rPr lang="en-US" sz="3200" dirty="0">
                <a:solidFill>
                  <a:schemeClr val="accent1"/>
                </a:solidFill>
                <a:latin typeface="+mj-lt"/>
              </a:rPr>
              <a:t>Are there </a:t>
            </a:r>
            <a:r>
              <a:rPr lang="en-US" sz="3200" dirty="0" smtClean="0">
                <a:solidFill>
                  <a:schemeClr val="accent1"/>
                </a:solidFill>
                <a:latin typeface="+mj-lt"/>
              </a:rPr>
              <a:t>items </a:t>
            </a:r>
            <a:r>
              <a:rPr lang="en-US" sz="3200" dirty="0">
                <a:solidFill>
                  <a:schemeClr val="accent1"/>
                </a:solidFill>
                <a:latin typeface="+mj-lt"/>
              </a:rPr>
              <a:t>to add to the </a:t>
            </a:r>
            <a:r>
              <a:rPr lang="en-US" sz="3200" dirty="0" smtClean="0">
                <a:solidFill>
                  <a:schemeClr val="accent1"/>
                </a:solidFill>
                <a:latin typeface="+mj-lt"/>
              </a:rPr>
              <a:t>Want </a:t>
            </a:r>
            <a:r>
              <a:rPr lang="en-US" sz="3200" dirty="0">
                <a:solidFill>
                  <a:schemeClr val="accent1"/>
                </a:solidFill>
                <a:latin typeface="+mj-lt"/>
              </a:rPr>
              <a:t>to </a:t>
            </a:r>
            <a:r>
              <a:rPr lang="en-US" sz="3200" dirty="0" smtClean="0">
                <a:solidFill>
                  <a:schemeClr val="accent1"/>
                </a:solidFill>
                <a:latin typeface="+mj-lt"/>
              </a:rPr>
              <a:t>Know column?</a:t>
            </a:r>
            <a:endParaRPr sz="3200" dirty="0">
              <a:solidFill>
                <a:schemeClr val="accent1"/>
              </a:solidFill>
              <a:latin typeface="+mj-lt"/>
            </a:endParaRPr>
          </a:p>
          <a:p>
            <a:pPr marL="495300" lvl="0" indent="-457200" rtl="0">
              <a:lnSpc>
                <a:spcPct val="110000"/>
              </a:lnSpc>
              <a:spcBef>
                <a:spcPts val="0"/>
              </a:spcBef>
              <a:buClr>
                <a:schemeClr val="tx2"/>
              </a:buClr>
              <a:buSzPct val="100000"/>
              <a:buFont typeface="Arial" panose="020B0604020202020204" pitchFamily="34" charset="0"/>
              <a:buChar char="•"/>
            </a:pPr>
            <a:r>
              <a:rPr lang="en-US" sz="3200" dirty="0">
                <a:solidFill>
                  <a:schemeClr val="accent1"/>
                </a:solidFill>
                <a:latin typeface="+mj-lt"/>
              </a:rPr>
              <a:t>Have you learned anything </a:t>
            </a:r>
            <a:r>
              <a:rPr lang="en-US" sz="3200" dirty="0" smtClean="0">
                <a:solidFill>
                  <a:schemeClr val="accent1"/>
                </a:solidFill>
                <a:latin typeface="+mj-lt"/>
              </a:rPr>
              <a:t>you can add to the What I Learned column? </a:t>
            </a:r>
            <a:endParaRPr sz="3200" dirty="0">
              <a:solidFill>
                <a:schemeClr val="accent1"/>
              </a:solidFill>
              <a:latin typeface="+mj-lt"/>
            </a:endParaRPr>
          </a:p>
          <a:p>
            <a:pPr marL="457200" indent="-457200" rtl="0">
              <a:lnSpc>
                <a:spcPct val="110000"/>
              </a:lnSpc>
              <a:spcBef>
                <a:spcPts val="0"/>
              </a:spcBef>
              <a:buClr>
                <a:schemeClr val="tx2"/>
              </a:buClr>
              <a:buFont typeface="Arial" panose="020B0604020202020204" pitchFamily="34" charset="0"/>
              <a:buChar char="•"/>
            </a:pPr>
            <a:r>
              <a:rPr lang="en-US" sz="3200" dirty="0" smtClean="0">
                <a:solidFill>
                  <a:schemeClr val="accent1"/>
                </a:solidFill>
                <a:latin typeface="+mj-lt"/>
              </a:rPr>
              <a:t>Remember—you </a:t>
            </a:r>
            <a:r>
              <a:rPr lang="en-US" sz="3200" dirty="0">
                <a:solidFill>
                  <a:schemeClr val="accent1"/>
                </a:solidFill>
                <a:latin typeface="+mj-lt"/>
              </a:rPr>
              <a:t>can use words, phrases, sentences, or pictures. </a:t>
            </a:r>
          </a:p>
          <a:p>
            <a:pPr rtl="0">
              <a:spcBef>
                <a:spcPts val="0"/>
              </a:spcBef>
              <a:buNone/>
            </a:pPr>
            <a:endParaRPr sz="3000" dirty="0">
              <a:solidFill>
                <a:schemeClr val="tx1"/>
              </a:solidFill>
            </a:endParaRPr>
          </a:p>
          <a:p>
            <a:pPr>
              <a:spcBef>
                <a:spcPts val="0"/>
              </a:spcBef>
              <a:buNone/>
            </a:pPr>
            <a:endParaRPr sz="3000" dirty="0">
              <a:solidFill>
                <a:schemeClr val="tx1"/>
              </a:solidFill>
            </a:endParaRPr>
          </a:p>
        </p:txBody>
      </p:sp>
      <p:sp>
        <p:nvSpPr>
          <p:cNvPr id="2" name="TextBox 1"/>
          <p:cNvSpPr txBox="1"/>
          <p:nvPr/>
        </p:nvSpPr>
        <p:spPr>
          <a:xfrm>
            <a:off x="1963711" y="162414"/>
            <a:ext cx="8154650" cy="1446550"/>
          </a:xfrm>
          <a:prstGeom prst="rect">
            <a:avLst/>
          </a:prstGeom>
          <a:noFill/>
        </p:spPr>
        <p:txBody>
          <a:bodyPr wrap="square" rtlCol="0">
            <a:spAutoFit/>
          </a:bodyPr>
          <a:lstStyle/>
          <a:p>
            <a:pPr algn="ctr"/>
            <a:r>
              <a:rPr lang="en-US" sz="4400" b="1" dirty="0" smtClean="0">
                <a:solidFill>
                  <a:schemeClr val="accent1"/>
                </a:solidFill>
                <a:latin typeface="+mn-lt"/>
              </a:rPr>
              <a:t>UDL Introduction: </a:t>
            </a:r>
          </a:p>
          <a:p>
            <a:pPr algn="ctr"/>
            <a:r>
              <a:rPr lang="en-US" sz="4400" b="1" dirty="0" smtClean="0">
                <a:solidFill>
                  <a:schemeClr val="accent1"/>
                </a:solidFill>
                <a:latin typeface="+mn-lt"/>
              </a:rPr>
              <a:t>Revisit KWL Chart</a:t>
            </a:r>
            <a:endParaRPr lang="en-US" sz="4400" b="1" dirty="0">
              <a:solidFill>
                <a:schemeClr val="accent1"/>
              </a:solidFill>
              <a:latin typeface="+mn-lt"/>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6225" y="302737"/>
            <a:ext cx="8160998" cy="1259946"/>
          </a:xfrm>
        </p:spPr>
        <p:txBody>
          <a:bodyPr>
            <a:normAutofit/>
          </a:bodyPr>
          <a:lstStyle/>
          <a:p>
            <a:r>
              <a:rPr lang="en-US" sz="4400" b="1" dirty="0" smtClean="0">
                <a:solidFill>
                  <a:schemeClr val="accent1"/>
                </a:solidFill>
                <a:latin typeface="+mn-lt"/>
                <a:cs typeface="Arial" panose="020B0604020202020204" pitchFamily="34" charset="0"/>
              </a:rPr>
              <a:t>You Have </a:t>
            </a:r>
            <a:r>
              <a:rPr lang="en-US" sz="4400" b="1" dirty="0">
                <a:solidFill>
                  <a:schemeClr val="accent1"/>
                </a:solidFill>
                <a:latin typeface="+mn-lt"/>
                <a:cs typeface="Arial" panose="020B0604020202020204" pitchFamily="34" charset="0"/>
              </a:rPr>
              <a:t>C</a:t>
            </a:r>
            <a:r>
              <a:rPr lang="en-US" sz="4400" b="1" dirty="0" smtClean="0">
                <a:solidFill>
                  <a:schemeClr val="accent1"/>
                </a:solidFill>
                <a:latin typeface="+mn-lt"/>
                <a:cs typeface="Arial" panose="020B0604020202020204" pitchFamily="34" charset="0"/>
              </a:rPr>
              <a:t>ompleted Part 1</a:t>
            </a:r>
            <a:endParaRPr lang="en-US" sz="4400" b="1" dirty="0">
              <a:solidFill>
                <a:schemeClr val="accent1"/>
              </a:solidFill>
              <a:latin typeface="+mn-lt"/>
              <a:cs typeface="Arial" panose="020B0604020202020204" pitchFamily="34" charset="0"/>
            </a:endParaRPr>
          </a:p>
        </p:txBody>
      </p:sp>
      <p:sp>
        <p:nvSpPr>
          <p:cNvPr id="3" name="TextBox 2"/>
          <p:cNvSpPr txBox="1"/>
          <p:nvPr/>
        </p:nvSpPr>
        <p:spPr>
          <a:xfrm>
            <a:off x="1983347" y="2464203"/>
            <a:ext cx="8160998" cy="1723549"/>
          </a:xfrm>
          <a:prstGeom prst="rect">
            <a:avLst/>
          </a:prstGeom>
          <a:noFill/>
        </p:spPr>
        <p:txBody>
          <a:bodyPr wrap="square" rtlCol="0">
            <a:spAutoFit/>
          </a:bodyPr>
          <a:lstStyle/>
          <a:p>
            <a:pPr algn="ctr"/>
            <a:endParaRPr lang="en-US" sz="2800" dirty="0" smtClean="0">
              <a:solidFill>
                <a:schemeClr val="accent1"/>
              </a:solidFill>
              <a:latin typeface="+mn-lt"/>
            </a:endParaRPr>
          </a:p>
          <a:p>
            <a:pPr algn="ctr"/>
            <a:r>
              <a:rPr lang="en-US" sz="3200" dirty="0" smtClean="0">
                <a:solidFill>
                  <a:schemeClr val="accent1"/>
                </a:solidFill>
                <a:latin typeface="+mn-lt"/>
              </a:rPr>
              <a:t>This </a:t>
            </a:r>
            <a:r>
              <a:rPr lang="en-US" sz="3200" dirty="0">
                <a:solidFill>
                  <a:schemeClr val="accent1"/>
                </a:solidFill>
                <a:latin typeface="+mn-lt"/>
              </a:rPr>
              <a:t>is the end of Part 1</a:t>
            </a:r>
            <a:r>
              <a:rPr lang="en-US" sz="3200" dirty="0" smtClean="0">
                <a:solidFill>
                  <a:schemeClr val="accent1"/>
                </a:solidFill>
                <a:latin typeface="+mn-lt"/>
              </a:rPr>
              <a:t> </a:t>
            </a:r>
          </a:p>
          <a:p>
            <a:pPr algn="ctr"/>
            <a:r>
              <a:rPr lang="en-US" sz="3200" dirty="0" smtClean="0">
                <a:solidFill>
                  <a:schemeClr val="accent1"/>
                </a:solidFill>
                <a:latin typeface="+mn-lt"/>
              </a:rPr>
              <a:t>of </a:t>
            </a:r>
            <a:r>
              <a:rPr lang="en-US" sz="3200" dirty="0">
                <a:solidFill>
                  <a:schemeClr val="accent1"/>
                </a:solidFill>
                <a:latin typeface="+mn-lt"/>
              </a:rPr>
              <a:t>the </a:t>
            </a:r>
            <a:r>
              <a:rPr lang="en-US" sz="3200" dirty="0" smtClean="0">
                <a:solidFill>
                  <a:schemeClr val="accent1"/>
                </a:solidFill>
                <a:latin typeface="+mn-lt"/>
              </a:rPr>
              <a:t>PD </a:t>
            </a:r>
            <a:r>
              <a:rPr lang="en-US" sz="3200" dirty="0">
                <a:solidFill>
                  <a:schemeClr val="accent1"/>
                </a:solidFill>
                <a:latin typeface="+mn-lt"/>
              </a:rPr>
              <a:t>presentation on </a:t>
            </a:r>
            <a:r>
              <a:rPr lang="en-US" sz="3200" dirty="0" smtClean="0">
                <a:solidFill>
                  <a:schemeClr val="accent1"/>
                </a:solidFill>
                <a:latin typeface="+mn-lt"/>
              </a:rPr>
              <a:t>UDL</a:t>
            </a:r>
            <a:endParaRPr lang="en-US" sz="3200" dirty="0">
              <a:solidFill>
                <a:schemeClr val="accent1"/>
              </a:solidFill>
              <a:latin typeface="+mn-lt"/>
            </a:endParaRPr>
          </a:p>
          <a:p>
            <a:endParaRPr lang="en-US" dirty="0">
              <a:latin typeface="+mn-lt"/>
            </a:endParaRPr>
          </a:p>
        </p:txBody>
      </p:sp>
    </p:spTree>
    <p:extLst>
      <p:ext uri="{BB962C8B-B14F-4D97-AF65-F5344CB8AC3E}">
        <p14:creationId xmlns:p14="http://schemas.microsoft.com/office/powerpoint/2010/main" val="163999183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0467" y="225463"/>
            <a:ext cx="8186755" cy="1259946"/>
          </a:xfrm>
        </p:spPr>
        <p:txBody>
          <a:bodyPr>
            <a:normAutofit fontScale="90000"/>
          </a:bodyPr>
          <a:lstStyle/>
          <a:p>
            <a:pPr lvl="0"/>
            <a:r>
              <a:rPr lang="en-US" sz="3100" b="1" dirty="0" smtClean="0">
                <a:solidFill>
                  <a:schemeClr val="accent1"/>
                </a:solidFill>
              </a:rPr>
              <a:t/>
            </a:r>
            <a:br>
              <a:rPr lang="en-US" sz="3100" b="1" dirty="0" smtClean="0">
                <a:solidFill>
                  <a:schemeClr val="accent1"/>
                </a:solidFill>
              </a:rPr>
            </a:br>
            <a:r>
              <a:rPr lang="en-US" sz="3100" b="1" dirty="0">
                <a:solidFill>
                  <a:schemeClr val="accent1"/>
                </a:solidFill>
              </a:rPr>
              <a:t/>
            </a:r>
            <a:br>
              <a:rPr lang="en-US" sz="3100" b="1" dirty="0">
                <a:solidFill>
                  <a:schemeClr val="accent1"/>
                </a:solidFill>
              </a:rPr>
            </a:br>
            <a:r>
              <a:rPr lang="en-US" sz="4900" b="1" dirty="0" smtClean="0">
                <a:solidFill>
                  <a:schemeClr val="accent1"/>
                </a:solidFill>
                <a:latin typeface="+mn-lt"/>
                <a:cs typeface="Arial" panose="020B0604020202020204" pitchFamily="34" charset="0"/>
              </a:rPr>
              <a:t>CEM Overview</a:t>
            </a:r>
            <a:r>
              <a:rPr lang="en-US" sz="4900" b="1" dirty="0">
                <a:solidFill>
                  <a:schemeClr val="accent1"/>
                </a:solidFill>
                <a:latin typeface="+mn-lt"/>
              </a:rPr>
              <a:t/>
            </a:r>
            <a:br>
              <a:rPr lang="en-US" sz="4900" b="1" dirty="0">
                <a:solidFill>
                  <a:schemeClr val="accent1"/>
                </a:solidFill>
                <a:latin typeface="+mn-lt"/>
              </a:rPr>
            </a:br>
            <a:endParaRPr lang="en-US" sz="4900" dirty="0">
              <a:latin typeface="+mn-lt"/>
            </a:endParaRPr>
          </a:p>
        </p:txBody>
      </p:sp>
      <p:sp>
        <p:nvSpPr>
          <p:cNvPr id="3" name="TextBox 2"/>
          <p:cNvSpPr txBox="1"/>
          <p:nvPr/>
        </p:nvSpPr>
        <p:spPr>
          <a:xfrm>
            <a:off x="1970468" y="1619697"/>
            <a:ext cx="8186755" cy="6093975"/>
          </a:xfrm>
          <a:prstGeom prst="rect">
            <a:avLst/>
          </a:prstGeom>
          <a:noFill/>
        </p:spPr>
        <p:txBody>
          <a:bodyPr wrap="square" rtlCol="0">
            <a:spAutoFit/>
          </a:bodyPr>
          <a:lstStyle/>
          <a:p>
            <a:pPr marL="38100" lvl="0">
              <a:lnSpc>
                <a:spcPct val="110000"/>
              </a:lnSpc>
              <a:buClr>
                <a:schemeClr val="lt1"/>
              </a:buClr>
              <a:buSzPct val="100000"/>
            </a:pPr>
            <a:r>
              <a:rPr lang="en-US" sz="3200" dirty="0">
                <a:solidFill>
                  <a:schemeClr val="accent1"/>
                </a:solidFill>
                <a:latin typeface="+mn-lt"/>
              </a:rPr>
              <a:t>Part 1: An introduction to UDL, including its origination and the model of learner variability upon which it is </a:t>
            </a:r>
            <a:r>
              <a:rPr lang="en-US" sz="3200" dirty="0" smtClean="0">
                <a:solidFill>
                  <a:schemeClr val="accent1"/>
                </a:solidFill>
                <a:latin typeface="+mn-lt"/>
              </a:rPr>
              <a:t>based. </a:t>
            </a:r>
            <a:endParaRPr lang="en-US" sz="3200" dirty="0">
              <a:solidFill>
                <a:schemeClr val="accent1"/>
              </a:solidFill>
              <a:latin typeface="+mn-lt"/>
            </a:endParaRPr>
          </a:p>
          <a:p>
            <a:pPr marL="38100" lvl="0">
              <a:lnSpc>
                <a:spcPct val="110000"/>
              </a:lnSpc>
              <a:buClr>
                <a:schemeClr val="lt1"/>
              </a:buClr>
              <a:buSzPct val="100000"/>
            </a:pPr>
            <a:endParaRPr lang="en-US" sz="3200" dirty="0">
              <a:solidFill>
                <a:schemeClr val="accent1"/>
              </a:solidFill>
              <a:latin typeface="+mn-lt"/>
            </a:endParaRPr>
          </a:p>
          <a:p>
            <a:pPr marL="38100" lvl="0">
              <a:lnSpc>
                <a:spcPct val="110000"/>
              </a:lnSpc>
              <a:buClr>
                <a:schemeClr val="lt1"/>
              </a:buClr>
              <a:buSzPct val="100000"/>
            </a:pPr>
            <a:r>
              <a:rPr lang="en-US" sz="3200" b="1" dirty="0">
                <a:solidFill>
                  <a:schemeClr val="accent1"/>
                </a:solidFill>
                <a:latin typeface="+mn-lt"/>
              </a:rPr>
              <a:t>Part 2: A general overview</a:t>
            </a:r>
            <a:r>
              <a:rPr lang="en-US" sz="3200" b="1" i="1" dirty="0">
                <a:solidFill>
                  <a:schemeClr val="accent1"/>
                </a:solidFill>
                <a:latin typeface="+mn-lt"/>
              </a:rPr>
              <a:t> </a:t>
            </a:r>
            <a:r>
              <a:rPr lang="en-US" sz="3200" b="1" dirty="0">
                <a:solidFill>
                  <a:schemeClr val="accent1"/>
                </a:solidFill>
                <a:latin typeface="+mn-lt"/>
              </a:rPr>
              <a:t>of how to use the UDL framework for planning instruction for diverse learners.</a:t>
            </a:r>
          </a:p>
          <a:p>
            <a:pPr marL="38100" lvl="0">
              <a:lnSpc>
                <a:spcPct val="110000"/>
              </a:lnSpc>
              <a:buClr>
                <a:schemeClr val="lt1"/>
              </a:buClr>
              <a:buSzPct val="100000"/>
            </a:pPr>
            <a:endParaRPr lang="en-US" sz="3200" dirty="0">
              <a:solidFill>
                <a:schemeClr val="accent1"/>
              </a:solidFill>
              <a:latin typeface="+mn-lt"/>
            </a:endParaRPr>
          </a:p>
          <a:p>
            <a:pPr marL="38100" lvl="0">
              <a:lnSpc>
                <a:spcPct val="110000"/>
              </a:lnSpc>
              <a:buClr>
                <a:schemeClr val="lt1"/>
              </a:buClr>
              <a:buSzPct val="100000"/>
            </a:pPr>
            <a:r>
              <a:rPr lang="en-US" sz="3200" dirty="0">
                <a:solidFill>
                  <a:schemeClr val="accent1"/>
                </a:solidFill>
                <a:latin typeface="+mn-lt"/>
              </a:rPr>
              <a:t>Parts 3 &amp; 4: An opportunity to practice planning instruction using the UDL framework. </a:t>
            </a:r>
          </a:p>
          <a:p>
            <a:pPr lvl="0"/>
            <a:endParaRPr lang="en-US" sz="2400" dirty="0">
              <a:solidFill>
                <a:schemeClr val="accent1"/>
              </a:solidFill>
              <a:latin typeface="+mj-lt"/>
            </a:endParaRPr>
          </a:p>
          <a:p>
            <a:endParaRPr lang="en-US" dirty="0"/>
          </a:p>
        </p:txBody>
      </p:sp>
    </p:spTree>
    <p:extLst>
      <p:ext uri="{BB962C8B-B14F-4D97-AF65-F5344CB8AC3E}">
        <p14:creationId xmlns:p14="http://schemas.microsoft.com/office/powerpoint/2010/main" val="400797512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Shape 83"/>
          <p:cNvSpPr txBox="1"/>
          <p:nvPr/>
        </p:nvSpPr>
        <p:spPr>
          <a:xfrm>
            <a:off x="2510676" y="1724675"/>
            <a:ext cx="6917399" cy="5835000"/>
          </a:xfrm>
          <a:prstGeom prst="rect">
            <a:avLst/>
          </a:prstGeom>
          <a:noFill/>
          <a:ln w="9525" cap="flat">
            <a:solidFill>
              <a:schemeClr val="lt1"/>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endParaRPr lang="en-US" sz="3000" dirty="0">
              <a:solidFill>
                <a:schemeClr val="tx2"/>
              </a:solidFill>
            </a:endParaRPr>
          </a:p>
          <a:p>
            <a:pPr marL="514350" lvl="0" indent="-514350" rtl="0">
              <a:lnSpc>
                <a:spcPct val="110000"/>
              </a:lnSpc>
              <a:spcBef>
                <a:spcPts val="0"/>
              </a:spcBef>
              <a:buAutoNum type="arabicPeriod"/>
            </a:pPr>
            <a:r>
              <a:rPr lang="en-US" sz="3200" dirty="0" smtClean="0">
                <a:solidFill>
                  <a:schemeClr val="accent1"/>
                </a:solidFill>
                <a:latin typeface="+mj-lt"/>
              </a:rPr>
              <a:t>Understand the concepts of UDL.</a:t>
            </a:r>
          </a:p>
          <a:p>
            <a:pPr marL="514350" lvl="0" indent="-514350" rtl="0">
              <a:lnSpc>
                <a:spcPct val="110000"/>
              </a:lnSpc>
              <a:spcBef>
                <a:spcPts val="0"/>
              </a:spcBef>
              <a:buAutoNum type="arabicPeriod"/>
            </a:pPr>
            <a:endParaRPr lang="en-US" sz="3200" dirty="0">
              <a:solidFill>
                <a:schemeClr val="accent1"/>
              </a:solidFill>
              <a:latin typeface="+mj-lt"/>
            </a:endParaRPr>
          </a:p>
          <a:p>
            <a:pPr marL="514350" lvl="0" indent="-514350" rtl="0">
              <a:lnSpc>
                <a:spcPct val="110000"/>
              </a:lnSpc>
              <a:spcBef>
                <a:spcPts val="0"/>
              </a:spcBef>
              <a:buAutoNum type="arabicPeriod"/>
            </a:pPr>
            <a:r>
              <a:rPr lang="en-US" sz="3200" dirty="0" smtClean="0">
                <a:solidFill>
                  <a:schemeClr val="accent1"/>
                </a:solidFill>
                <a:latin typeface="+mj-lt"/>
              </a:rPr>
              <a:t>Apply the concepts of UDL to support diverse learners in your classroom practices.</a:t>
            </a:r>
            <a:endParaRPr lang="en-US" sz="3200" dirty="0">
              <a:solidFill>
                <a:schemeClr val="accent1"/>
              </a:solidFill>
              <a:latin typeface="+mj-lt"/>
            </a:endParaRPr>
          </a:p>
        </p:txBody>
      </p:sp>
      <p:sp>
        <p:nvSpPr>
          <p:cNvPr id="3" name="TextBox 2"/>
          <p:cNvSpPr txBox="1"/>
          <p:nvPr/>
        </p:nvSpPr>
        <p:spPr>
          <a:xfrm>
            <a:off x="1969324" y="393543"/>
            <a:ext cx="8154650" cy="769441"/>
          </a:xfrm>
          <a:prstGeom prst="rect">
            <a:avLst/>
          </a:prstGeom>
          <a:noFill/>
        </p:spPr>
        <p:txBody>
          <a:bodyPr wrap="square" rtlCol="0">
            <a:spAutoFit/>
          </a:bodyPr>
          <a:lstStyle/>
          <a:p>
            <a:pPr lvl="0" algn="ctr"/>
            <a:r>
              <a:rPr lang="en-US" sz="4400" b="1" dirty="0" smtClean="0">
                <a:solidFill>
                  <a:schemeClr val="accent1"/>
                </a:solidFill>
                <a:latin typeface="+mn-lt"/>
              </a:rPr>
              <a:t>Goals</a:t>
            </a:r>
            <a:endParaRPr lang="en-US" sz="4400" b="1" dirty="0">
              <a:solidFill>
                <a:schemeClr val="accent1"/>
              </a:solidFill>
              <a:latin typeface="+mn-lt"/>
            </a:endParaRPr>
          </a:p>
        </p:txBody>
      </p:sp>
    </p:spTree>
    <p:extLst>
      <p:ext uri="{BB962C8B-B14F-4D97-AF65-F5344CB8AC3E}">
        <p14:creationId xmlns:p14="http://schemas.microsoft.com/office/powerpoint/2010/main" val="3281880540"/>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9103" y="302737"/>
            <a:ext cx="8148119" cy="1259946"/>
          </a:xfrm>
        </p:spPr>
        <p:txBody>
          <a:bodyPr>
            <a:normAutofit/>
          </a:bodyPr>
          <a:lstStyle/>
          <a:p>
            <a:r>
              <a:rPr lang="en-US" sz="4400" b="1" dirty="0" smtClean="0">
                <a:solidFill>
                  <a:schemeClr val="accent1"/>
                </a:solidFill>
                <a:latin typeface="+mn-lt"/>
                <a:cs typeface="Arial" panose="020B0604020202020204" pitchFamily="34" charset="0"/>
              </a:rPr>
              <a:t>Why? </a:t>
            </a:r>
            <a:endParaRPr lang="en-US" sz="4400" b="1" dirty="0">
              <a:solidFill>
                <a:schemeClr val="accent1"/>
              </a:solidFill>
              <a:latin typeface="+mn-lt"/>
              <a:cs typeface="Arial" panose="020B0604020202020204" pitchFamily="34" charset="0"/>
            </a:endParaRPr>
          </a:p>
        </p:txBody>
      </p:sp>
      <p:sp>
        <p:nvSpPr>
          <p:cNvPr id="3" name="TextBox 2"/>
          <p:cNvSpPr txBox="1"/>
          <p:nvPr/>
        </p:nvSpPr>
        <p:spPr>
          <a:xfrm>
            <a:off x="2009103" y="2032694"/>
            <a:ext cx="8148119" cy="3145477"/>
          </a:xfrm>
          <a:prstGeom prst="rect">
            <a:avLst/>
          </a:prstGeom>
          <a:noFill/>
        </p:spPr>
        <p:txBody>
          <a:bodyPr wrap="square" rtlCol="0">
            <a:spAutoFit/>
          </a:bodyPr>
          <a:lstStyle/>
          <a:p>
            <a:pPr algn="ctr"/>
            <a:r>
              <a:rPr lang="en-US" sz="3200" dirty="0" smtClean="0">
                <a:solidFill>
                  <a:schemeClr val="accent1"/>
                </a:solidFill>
                <a:latin typeface="+mj-lt"/>
              </a:rPr>
              <a:t>The Challenge:</a:t>
            </a:r>
          </a:p>
          <a:p>
            <a:pPr algn="ctr"/>
            <a:endParaRPr lang="en-US" sz="3200" dirty="0">
              <a:solidFill>
                <a:schemeClr val="accent1"/>
              </a:solidFill>
              <a:latin typeface="+mj-lt"/>
            </a:endParaRPr>
          </a:p>
          <a:p>
            <a:pPr algn="ctr">
              <a:lnSpc>
                <a:spcPct val="110000"/>
              </a:lnSpc>
            </a:pPr>
            <a:r>
              <a:rPr lang="en-US" sz="3200" dirty="0" smtClean="0">
                <a:solidFill>
                  <a:schemeClr val="accent1"/>
                </a:solidFill>
                <a:latin typeface="+mj-lt"/>
              </a:rPr>
              <a:t>Access, participation, and progress in the general education curriculum for all learners</a:t>
            </a:r>
          </a:p>
          <a:p>
            <a:pPr algn="ctr"/>
            <a:endParaRPr lang="en-US" sz="3200" dirty="0">
              <a:solidFill>
                <a:schemeClr val="accent1"/>
              </a:solidFill>
              <a:latin typeface="+mj-lt"/>
            </a:endParaRPr>
          </a:p>
          <a:p>
            <a:pPr algn="ctr"/>
            <a:r>
              <a:rPr lang="en-US" sz="3200" dirty="0" smtClean="0">
                <a:solidFill>
                  <a:schemeClr val="accent1"/>
                </a:solidFill>
                <a:latin typeface="+mj-lt"/>
              </a:rPr>
              <a:t>IDEA (1997)</a:t>
            </a:r>
            <a:endParaRPr lang="en-US" sz="3200" dirty="0">
              <a:solidFill>
                <a:schemeClr val="accent1"/>
              </a:solidFill>
              <a:latin typeface="+mj-lt"/>
            </a:endParaRPr>
          </a:p>
        </p:txBody>
      </p:sp>
    </p:spTree>
    <p:extLst>
      <p:ext uri="{BB962C8B-B14F-4D97-AF65-F5344CB8AC3E}">
        <p14:creationId xmlns:p14="http://schemas.microsoft.com/office/powerpoint/2010/main" val="251566481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3691" y="302737"/>
            <a:ext cx="8163531" cy="1259946"/>
          </a:xfrm>
        </p:spPr>
        <p:txBody>
          <a:bodyPr>
            <a:normAutofit/>
          </a:bodyPr>
          <a:lstStyle/>
          <a:p>
            <a:r>
              <a:rPr lang="en-US" sz="4400" b="1" dirty="0" smtClean="0">
                <a:solidFill>
                  <a:schemeClr val="accent1"/>
                </a:solidFill>
                <a:latin typeface="+mn-lt"/>
                <a:cs typeface="Arial" panose="020B0604020202020204" pitchFamily="34" charset="0"/>
              </a:rPr>
              <a:t>The Four Questions</a:t>
            </a:r>
            <a:endParaRPr lang="en-US" sz="4400" b="1" dirty="0">
              <a:solidFill>
                <a:schemeClr val="accent1"/>
              </a:solidFill>
              <a:latin typeface="+mn-lt"/>
              <a:cs typeface="Arial" panose="020B0604020202020204" pitchFamily="34" charset="0"/>
            </a:endParaRPr>
          </a:p>
        </p:txBody>
      </p:sp>
      <p:sp>
        <p:nvSpPr>
          <p:cNvPr id="3" name="TextBox 2"/>
          <p:cNvSpPr txBox="1"/>
          <p:nvPr/>
        </p:nvSpPr>
        <p:spPr>
          <a:xfrm>
            <a:off x="1993691" y="1562683"/>
            <a:ext cx="8163531" cy="6826483"/>
          </a:xfrm>
          <a:prstGeom prst="rect">
            <a:avLst/>
          </a:prstGeom>
          <a:noFill/>
        </p:spPr>
        <p:txBody>
          <a:bodyPr wrap="square" rtlCol="0">
            <a:spAutoFit/>
          </a:bodyPr>
          <a:lstStyle/>
          <a:p>
            <a:pPr algn="ctr"/>
            <a:endParaRPr lang="en-US" sz="1800" dirty="0" smtClean="0">
              <a:solidFill>
                <a:schemeClr val="accent1"/>
              </a:solidFill>
            </a:endParaRPr>
          </a:p>
          <a:p>
            <a:pPr algn="ctr"/>
            <a:r>
              <a:rPr lang="en-US" sz="3200" dirty="0" smtClean="0">
                <a:solidFill>
                  <a:schemeClr val="accent1"/>
                </a:solidFill>
                <a:latin typeface="+mj-lt"/>
              </a:rPr>
              <a:t>Part 2: </a:t>
            </a:r>
          </a:p>
          <a:p>
            <a:pPr algn="ctr">
              <a:lnSpc>
                <a:spcPct val="120000"/>
              </a:lnSpc>
            </a:pPr>
            <a:r>
              <a:rPr lang="en-US" sz="2300" dirty="0" smtClean="0">
                <a:solidFill>
                  <a:schemeClr val="accent1"/>
                </a:solidFill>
                <a:latin typeface="+mj-lt"/>
              </a:rPr>
              <a:t>In this section, we will look at four big questions.</a:t>
            </a:r>
            <a:endParaRPr lang="en-US" sz="2300" dirty="0">
              <a:solidFill>
                <a:schemeClr val="accent1"/>
              </a:solidFill>
              <a:latin typeface="+mj-lt"/>
            </a:endParaRPr>
          </a:p>
          <a:p>
            <a:pPr>
              <a:lnSpc>
                <a:spcPct val="120000"/>
              </a:lnSpc>
            </a:pPr>
            <a:r>
              <a:rPr lang="en-US" sz="2300" dirty="0" smtClean="0">
                <a:solidFill>
                  <a:schemeClr val="accent1"/>
                </a:solidFill>
                <a:latin typeface="+mj-lt"/>
              </a:rPr>
              <a:t>1. How </a:t>
            </a:r>
            <a:r>
              <a:rPr lang="en-US" sz="2300" dirty="0">
                <a:solidFill>
                  <a:schemeClr val="accent1"/>
                </a:solidFill>
                <a:latin typeface="+mj-lt"/>
              </a:rPr>
              <a:t>can </a:t>
            </a:r>
            <a:r>
              <a:rPr lang="en-US" sz="2300" dirty="0" smtClean="0">
                <a:solidFill>
                  <a:schemeClr val="accent1"/>
                </a:solidFill>
                <a:latin typeface="+mj-lt"/>
              </a:rPr>
              <a:t>the UDL framework </a:t>
            </a:r>
            <a:r>
              <a:rPr lang="en-US" sz="2300" dirty="0">
                <a:solidFill>
                  <a:schemeClr val="accent1"/>
                </a:solidFill>
                <a:latin typeface="+mj-lt"/>
              </a:rPr>
              <a:t>reduce barriers to learning and support high expectations for learning</a:t>
            </a:r>
            <a:r>
              <a:rPr lang="en-US" sz="2300" dirty="0" smtClean="0">
                <a:solidFill>
                  <a:schemeClr val="accent1"/>
                </a:solidFill>
                <a:latin typeface="+mj-lt"/>
              </a:rPr>
              <a:t>?</a:t>
            </a:r>
          </a:p>
          <a:p>
            <a:pPr>
              <a:lnSpc>
                <a:spcPct val="120000"/>
              </a:lnSpc>
            </a:pPr>
            <a:r>
              <a:rPr lang="en-US" sz="2300" dirty="0" smtClean="0">
                <a:solidFill>
                  <a:schemeClr val="accent1"/>
                </a:solidFill>
                <a:latin typeface="+mj-lt"/>
              </a:rPr>
              <a:t>2. How </a:t>
            </a:r>
            <a:r>
              <a:rPr lang="en-US" sz="2300" dirty="0">
                <a:solidFill>
                  <a:schemeClr val="accent1"/>
                </a:solidFill>
                <a:latin typeface="+mj-lt"/>
              </a:rPr>
              <a:t>can we apply the four curricular pillars </a:t>
            </a:r>
            <a:r>
              <a:rPr lang="en-US" sz="2300" dirty="0" smtClean="0">
                <a:solidFill>
                  <a:schemeClr val="accent1"/>
                </a:solidFill>
                <a:latin typeface="+mj-lt"/>
              </a:rPr>
              <a:t>of UDL implementation </a:t>
            </a:r>
            <a:r>
              <a:rPr lang="en-US" sz="2300" dirty="0">
                <a:solidFill>
                  <a:schemeClr val="accent1"/>
                </a:solidFill>
                <a:latin typeface="+mj-lt"/>
              </a:rPr>
              <a:t>(i.e., </a:t>
            </a:r>
            <a:r>
              <a:rPr lang="en-US" sz="2300" dirty="0" smtClean="0">
                <a:solidFill>
                  <a:schemeClr val="accent1"/>
                </a:solidFill>
                <a:latin typeface="+mj-lt"/>
              </a:rPr>
              <a:t>goals, </a:t>
            </a:r>
            <a:r>
              <a:rPr lang="en-US" sz="2300" dirty="0">
                <a:solidFill>
                  <a:schemeClr val="accent1"/>
                </a:solidFill>
                <a:latin typeface="+mj-lt"/>
              </a:rPr>
              <a:t>instruction, materials, and assessment) in different instructional contexts? </a:t>
            </a:r>
          </a:p>
          <a:p>
            <a:pPr>
              <a:lnSpc>
                <a:spcPct val="120000"/>
              </a:lnSpc>
            </a:pPr>
            <a:r>
              <a:rPr lang="en-US" sz="2300" dirty="0" smtClean="0">
                <a:solidFill>
                  <a:schemeClr val="accent1"/>
                </a:solidFill>
                <a:latin typeface="+mj-lt"/>
              </a:rPr>
              <a:t>3. What </a:t>
            </a:r>
            <a:r>
              <a:rPr lang="en-US" sz="2300" dirty="0">
                <a:solidFill>
                  <a:schemeClr val="accent1"/>
                </a:solidFill>
                <a:latin typeface="+mj-lt"/>
              </a:rPr>
              <a:t>are the three principles </a:t>
            </a:r>
            <a:r>
              <a:rPr lang="en-US" sz="2300" dirty="0" smtClean="0">
                <a:solidFill>
                  <a:schemeClr val="accent1"/>
                </a:solidFill>
                <a:latin typeface="+mj-lt"/>
              </a:rPr>
              <a:t>of the UDL framework </a:t>
            </a:r>
            <a:r>
              <a:rPr lang="en-US" sz="2300" dirty="0">
                <a:solidFill>
                  <a:schemeClr val="accent1"/>
                </a:solidFill>
                <a:latin typeface="+mj-lt"/>
              </a:rPr>
              <a:t>and how do they apply to instructional planning, instruction, and environments that support learning</a:t>
            </a:r>
            <a:r>
              <a:rPr lang="en-US" sz="2300" dirty="0" smtClean="0">
                <a:solidFill>
                  <a:schemeClr val="accent1"/>
                </a:solidFill>
                <a:latin typeface="+mj-lt"/>
              </a:rPr>
              <a:t>?</a:t>
            </a:r>
          </a:p>
          <a:p>
            <a:pPr>
              <a:lnSpc>
                <a:spcPct val="120000"/>
              </a:lnSpc>
            </a:pPr>
            <a:r>
              <a:rPr lang="en-US" sz="2300" dirty="0" smtClean="0">
                <a:solidFill>
                  <a:schemeClr val="accent1"/>
                </a:solidFill>
                <a:latin typeface="+mj-lt"/>
              </a:rPr>
              <a:t>4. How </a:t>
            </a:r>
            <a:r>
              <a:rPr lang="en-US" sz="2300" dirty="0">
                <a:solidFill>
                  <a:schemeClr val="accent1"/>
                </a:solidFill>
                <a:latin typeface="+mj-lt"/>
              </a:rPr>
              <a:t>can the </a:t>
            </a:r>
            <a:r>
              <a:rPr lang="en-US" sz="2300" dirty="0" smtClean="0">
                <a:solidFill>
                  <a:schemeClr val="accent1"/>
                </a:solidFill>
                <a:latin typeface="+mj-lt"/>
              </a:rPr>
              <a:t>UDL guidelines </a:t>
            </a:r>
            <a:r>
              <a:rPr lang="en-US" sz="2300" dirty="0">
                <a:solidFill>
                  <a:schemeClr val="accent1"/>
                </a:solidFill>
                <a:latin typeface="+mj-lt"/>
              </a:rPr>
              <a:t>and accompanying checkpoints be used to create instructional environments that support learning?</a:t>
            </a:r>
          </a:p>
          <a:p>
            <a:endParaRPr lang="en-US" dirty="0">
              <a:solidFill>
                <a:schemeClr val="tx1"/>
              </a:solidFill>
            </a:endParaRPr>
          </a:p>
          <a:p>
            <a:endParaRPr lang="en-US" b="1" dirty="0" smtClean="0">
              <a:solidFill>
                <a:schemeClr val="tx2"/>
              </a:solidFill>
            </a:endParaRPr>
          </a:p>
          <a:p>
            <a:endParaRPr lang="en-US" b="1" dirty="0">
              <a:solidFill>
                <a:schemeClr val="tx2"/>
              </a:solidFill>
            </a:endParaRPr>
          </a:p>
          <a:p>
            <a:endParaRPr lang="en-US" dirty="0" smtClean="0"/>
          </a:p>
          <a:p>
            <a:endParaRPr lang="en-US" dirty="0"/>
          </a:p>
          <a:p>
            <a:endParaRPr lang="en-US" dirty="0"/>
          </a:p>
        </p:txBody>
      </p:sp>
    </p:spTree>
    <p:extLst>
      <p:ext uri="{BB962C8B-B14F-4D97-AF65-F5344CB8AC3E}">
        <p14:creationId xmlns:p14="http://schemas.microsoft.com/office/powerpoint/2010/main" val="214403963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Shape 137"/>
          <p:cNvSpPr txBox="1"/>
          <p:nvPr/>
        </p:nvSpPr>
        <p:spPr>
          <a:xfrm>
            <a:off x="2083632" y="282974"/>
            <a:ext cx="7951087" cy="1201053"/>
          </a:xfrm>
          <a:prstGeom prst="rect">
            <a:avLst/>
          </a:prstGeom>
          <a:noFill/>
          <a:ln>
            <a:noFill/>
          </a:ln>
        </p:spPr>
        <p:txBody>
          <a:bodyPr lIns="91425" tIns="91425" rIns="91425" bIns="91425" anchor="t" anchorCtr="0">
            <a:noAutofit/>
          </a:bodyPr>
          <a:lstStyle/>
          <a:p>
            <a:pPr algn="ctr">
              <a:spcBef>
                <a:spcPts val="0"/>
              </a:spcBef>
              <a:buNone/>
            </a:pPr>
            <a:endParaRPr lang="en-US" sz="2400" b="1" dirty="0">
              <a:solidFill>
                <a:schemeClr val="accent1"/>
              </a:solidFill>
            </a:endParaRPr>
          </a:p>
        </p:txBody>
      </p:sp>
      <p:sp>
        <p:nvSpPr>
          <p:cNvPr id="138" name="Shape 138"/>
          <p:cNvSpPr txBox="1"/>
          <p:nvPr/>
        </p:nvSpPr>
        <p:spPr>
          <a:xfrm>
            <a:off x="2690700" y="2357450"/>
            <a:ext cx="5310600" cy="2401499"/>
          </a:xfrm>
          <a:prstGeom prst="rect">
            <a:avLst/>
          </a:prstGeom>
          <a:noFill/>
          <a:ln>
            <a:noFill/>
          </a:ln>
        </p:spPr>
        <p:txBody>
          <a:bodyPr lIns="91425" tIns="91425" rIns="91425" bIns="91425" anchor="t" anchorCtr="0">
            <a:noAutofit/>
          </a:bodyPr>
          <a:lstStyle/>
          <a:p>
            <a:pPr algn="ctr" rtl="0">
              <a:spcBef>
                <a:spcPts val="0"/>
              </a:spcBef>
              <a:buNone/>
            </a:pPr>
            <a:r>
              <a:rPr lang="en-US" sz="3000" dirty="0">
                <a:solidFill>
                  <a:schemeClr val="lt1"/>
                </a:solidFill>
              </a:rPr>
              <a:t>{brainstorm at your table}</a:t>
            </a:r>
          </a:p>
          <a:p>
            <a:pPr algn="ctr" rtl="0">
              <a:spcBef>
                <a:spcPts val="0"/>
              </a:spcBef>
              <a:buNone/>
            </a:pPr>
            <a:endParaRPr sz="3000">
              <a:solidFill>
                <a:schemeClr val="lt1"/>
              </a:solidFill>
            </a:endParaRPr>
          </a:p>
          <a:p>
            <a:pPr algn="ctr" rtl="0">
              <a:spcBef>
                <a:spcPts val="0"/>
              </a:spcBef>
              <a:buNone/>
            </a:pPr>
            <a:r>
              <a:rPr lang="en-US" sz="3000" dirty="0">
                <a:solidFill>
                  <a:schemeClr val="lt1"/>
                </a:solidFill>
              </a:rPr>
              <a:t>What are barriers to learning? </a:t>
            </a:r>
          </a:p>
          <a:p>
            <a:pPr algn="ctr">
              <a:spcBef>
                <a:spcPts val="0"/>
              </a:spcBef>
              <a:buNone/>
            </a:pPr>
            <a:r>
              <a:rPr lang="en-US" sz="3000" dirty="0">
                <a:solidFill>
                  <a:schemeClr val="lt1"/>
                </a:solidFill>
              </a:rPr>
              <a:t>What are high expectations?</a:t>
            </a:r>
            <a:r>
              <a:rPr lang="en-US" sz="3000" dirty="0"/>
              <a:t> </a:t>
            </a:r>
          </a:p>
        </p:txBody>
      </p:sp>
      <p:pic>
        <p:nvPicPr>
          <p:cNvPr id="139" name="Shape 139"/>
          <p:cNvPicPr preferRelativeResize="0"/>
          <p:nvPr/>
        </p:nvPicPr>
        <p:blipFill>
          <a:blip r:embed="rId3">
            <a:alphaModFix/>
          </a:blip>
          <a:stretch>
            <a:fillRect/>
          </a:stretch>
        </p:blipFill>
        <p:spPr>
          <a:xfrm>
            <a:off x="4355065" y="4025815"/>
            <a:ext cx="3408219" cy="3019563"/>
          </a:xfrm>
          <a:prstGeom prst="rect">
            <a:avLst/>
          </a:prstGeom>
          <a:noFill/>
          <a:ln>
            <a:noFill/>
          </a:ln>
        </p:spPr>
      </p:pic>
      <p:sp>
        <p:nvSpPr>
          <p:cNvPr id="2" name="TextBox 1"/>
          <p:cNvSpPr txBox="1"/>
          <p:nvPr/>
        </p:nvSpPr>
        <p:spPr>
          <a:xfrm>
            <a:off x="2083632" y="1798820"/>
            <a:ext cx="8079699" cy="2160591"/>
          </a:xfrm>
          <a:prstGeom prst="rect">
            <a:avLst/>
          </a:prstGeom>
          <a:noFill/>
        </p:spPr>
        <p:txBody>
          <a:bodyPr wrap="square" rtlCol="0">
            <a:spAutoFit/>
          </a:bodyPr>
          <a:lstStyle/>
          <a:p>
            <a:pPr algn="ctr">
              <a:lnSpc>
                <a:spcPct val="110000"/>
              </a:lnSpc>
            </a:pPr>
            <a:r>
              <a:rPr lang="en-US" sz="3200" dirty="0" smtClean="0">
                <a:solidFill>
                  <a:schemeClr val="accent1"/>
                </a:solidFill>
                <a:latin typeface="+mn-lt"/>
              </a:rPr>
              <a:t>What </a:t>
            </a:r>
            <a:r>
              <a:rPr lang="en-US" sz="3200" dirty="0">
                <a:solidFill>
                  <a:schemeClr val="accent1"/>
                </a:solidFill>
                <a:latin typeface="+mn-lt"/>
              </a:rPr>
              <a:t>are barriers to learning? </a:t>
            </a:r>
          </a:p>
          <a:p>
            <a:pPr algn="ctr">
              <a:lnSpc>
                <a:spcPct val="110000"/>
              </a:lnSpc>
            </a:pPr>
            <a:r>
              <a:rPr lang="en-US" sz="3200" dirty="0">
                <a:solidFill>
                  <a:schemeClr val="accent1"/>
                </a:solidFill>
                <a:latin typeface="+mn-lt"/>
              </a:rPr>
              <a:t>What are high expectations</a:t>
            </a:r>
            <a:r>
              <a:rPr lang="en-US" sz="3200" dirty="0" smtClean="0">
                <a:solidFill>
                  <a:schemeClr val="accent1"/>
                </a:solidFill>
                <a:latin typeface="+mn-lt"/>
              </a:rPr>
              <a:t>?</a:t>
            </a:r>
          </a:p>
          <a:p>
            <a:pPr algn="ctr"/>
            <a:endParaRPr lang="en-US" sz="3200" dirty="0">
              <a:solidFill>
                <a:schemeClr val="accent1"/>
              </a:solidFill>
              <a:latin typeface="+mn-lt"/>
            </a:endParaRPr>
          </a:p>
          <a:p>
            <a:pPr algn="ctr"/>
            <a:r>
              <a:rPr lang="en-US" sz="3200" dirty="0">
                <a:solidFill>
                  <a:schemeClr val="accent1"/>
                </a:solidFill>
                <a:latin typeface="+mn-lt"/>
              </a:rPr>
              <a:t>[</a:t>
            </a:r>
            <a:r>
              <a:rPr lang="en-US" sz="3200" dirty="0" smtClean="0">
                <a:solidFill>
                  <a:schemeClr val="accent1"/>
                </a:solidFill>
                <a:latin typeface="+mn-lt"/>
              </a:rPr>
              <a:t>post-it activity</a:t>
            </a:r>
            <a:r>
              <a:rPr lang="en-US" sz="3200" dirty="0">
                <a:solidFill>
                  <a:schemeClr val="accent1"/>
                </a:solidFill>
                <a:latin typeface="+mn-lt"/>
              </a:rPr>
              <a:t>]</a:t>
            </a:r>
          </a:p>
        </p:txBody>
      </p:sp>
      <p:sp>
        <p:nvSpPr>
          <p:cNvPr id="15" name="Rectangle 14"/>
          <p:cNvSpPr/>
          <p:nvPr/>
        </p:nvSpPr>
        <p:spPr>
          <a:xfrm>
            <a:off x="3012626" y="557707"/>
            <a:ext cx="734095" cy="225297"/>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p:cNvSpPr/>
          <p:nvPr/>
        </p:nvSpPr>
        <p:spPr>
          <a:xfrm>
            <a:off x="6626636" y="548089"/>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p:nvSpPr>
        <p:spPr>
          <a:xfrm>
            <a:off x="8402342" y="547435"/>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p:cNvSpPr/>
          <p:nvPr/>
        </p:nvSpPr>
        <p:spPr>
          <a:xfrm>
            <a:off x="4716712" y="547430"/>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p:cNvSpPr/>
          <p:nvPr/>
        </p:nvSpPr>
        <p:spPr>
          <a:xfrm>
            <a:off x="5679626"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p:cNvSpPr/>
          <p:nvPr/>
        </p:nvSpPr>
        <p:spPr>
          <a:xfrm>
            <a:off x="4227344"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p:cNvSpPr/>
          <p:nvPr/>
        </p:nvSpPr>
        <p:spPr>
          <a:xfrm>
            <a:off x="7131908"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ectangle 21"/>
          <p:cNvSpPr/>
          <p:nvPr/>
        </p:nvSpPr>
        <p:spPr>
          <a:xfrm>
            <a:off x="2775062"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p:cNvSpPr/>
          <p:nvPr/>
        </p:nvSpPr>
        <p:spPr>
          <a:xfrm>
            <a:off x="8584190" y="1073176"/>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4" name="Shape 144"/>
          <p:cNvSpPr txBox="1"/>
          <p:nvPr/>
        </p:nvSpPr>
        <p:spPr>
          <a:xfrm>
            <a:off x="642675" y="2807525"/>
            <a:ext cx="9674099" cy="4397400"/>
          </a:xfrm>
          <a:prstGeom prst="rect">
            <a:avLst/>
          </a:prstGeom>
          <a:noFill/>
          <a:ln>
            <a:noFill/>
          </a:ln>
        </p:spPr>
        <p:txBody>
          <a:bodyPr lIns="91425" tIns="91425" rIns="91425" bIns="91425" anchor="t" anchorCtr="0">
            <a:noAutofit/>
          </a:bodyPr>
          <a:lstStyle/>
          <a:p>
            <a:pPr>
              <a:spcBef>
                <a:spcPts val="0"/>
              </a:spcBef>
              <a:buNone/>
            </a:pPr>
            <a:endParaRPr sz="3000"/>
          </a:p>
        </p:txBody>
      </p:sp>
      <p:sp>
        <p:nvSpPr>
          <p:cNvPr id="145" name="Shape 145"/>
          <p:cNvSpPr txBox="1"/>
          <p:nvPr/>
        </p:nvSpPr>
        <p:spPr>
          <a:xfrm>
            <a:off x="2047271" y="1806153"/>
            <a:ext cx="8269503" cy="4813854"/>
          </a:xfrm>
          <a:prstGeom prst="rect">
            <a:avLst/>
          </a:prstGeom>
          <a:noFill/>
          <a:ln>
            <a:noFill/>
          </a:ln>
        </p:spPr>
        <p:txBody>
          <a:bodyPr lIns="91425" tIns="91425" rIns="91425" bIns="91425" anchor="t" anchorCtr="0">
            <a:noAutofit/>
          </a:bodyPr>
          <a:lstStyle/>
          <a:p>
            <a:pPr rtl="0">
              <a:lnSpc>
                <a:spcPct val="110000"/>
              </a:lnSpc>
              <a:spcBef>
                <a:spcPts val="0"/>
              </a:spcBef>
              <a:buNone/>
            </a:pPr>
            <a:r>
              <a:rPr lang="en-US" sz="3200" dirty="0">
                <a:solidFill>
                  <a:schemeClr val="accent1"/>
                </a:solidFill>
                <a:latin typeface="+mj-lt"/>
              </a:rPr>
              <a:t>There are some barriers </a:t>
            </a:r>
            <a:r>
              <a:rPr lang="en-US" sz="3200" dirty="0" smtClean="0">
                <a:solidFill>
                  <a:schemeClr val="accent1"/>
                </a:solidFill>
                <a:latin typeface="+mj-lt"/>
              </a:rPr>
              <a:t>(e.g., feeling </a:t>
            </a:r>
            <a:r>
              <a:rPr lang="en-US" sz="3200" dirty="0">
                <a:solidFill>
                  <a:schemeClr val="accent1"/>
                </a:solidFill>
                <a:latin typeface="+mj-lt"/>
              </a:rPr>
              <a:t>hungry) that UDL </a:t>
            </a:r>
            <a:r>
              <a:rPr lang="en-US" sz="3200" dirty="0" smtClean="0">
                <a:solidFill>
                  <a:schemeClr val="accent1"/>
                </a:solidFill>
                <a:latin typeface="+mj-lt"/>
              </a:rPr>
              <a:t>cannot </a:t>
            </a:r>
            <a:r>
              <a:rPr lang="en-US" sz="3200" dirty="0">
                <a:solidFill>
                  <a:schemeClr val="accent1"/>
                </a:solidFill>
                <a:latin typeface="+mj-lt"/>
              </a:rPr>
              <a:t>fix. But most academic barriers, like poor writing skills, a small vocabulary base, or difficulty with number fluency, can be mediated by providing multiple means of engagement, representation, action, and expression. </a:t>
            </a:r>
            <a:endParaRPr sz="3200" dirty="0">
              <a:solidFill>
                <a:schemeClr val="accent1"/>
              </a:solidFill>
              <a:latin typeface="+mj-lt"/>
            </a:endParaRPr>
          </a:p>
          <a:p>
            <a:pPr>
              <a:lnSpc>
                <a:spcPct val="110000"/>
              </a:lnSpc>
              <a:spcBef>
                <a:spcPts val="0"/>
              </a:spcBef>
              <a:buNone/>
            </a:pPr>
            <a:r>
              <a:rPr lang="en-US" sz="3200" i="1" dirty="0">
                <a:solidFill>
                  <a:schemeClr val="accent1"/>
                </a:solidFill>
                <a:latin typeface="+mj-lt"/>
              </a:rPr>
              <a:t>All students can succeed in a UDL </a:t>
            </a:r>
            <a:r>
              <a:rPr lang="en-US" sz="3200" i="1" dirty="0" smtClean="0">
                <a:solidFill>
                  <a:schemeClr val="accent1"/>
                </a:solidFill>
                <a:latin typeface="+mj-lt"/>
              </a:rPr>
              <a:t>classroom; that is, everyone </a:t>
            </a:r>
            <a:r>
              <a:rPr lang="en-US" sz="3200" i="1" dirty="0">
                <a:solidFill>
                  <a:schemeClr val="accent1"/>
                </a:solidFill>
                <a:latin typeface="+mj-lt"/>
              </a:rPr>
              <a:t>can work </a:t>
            </a:r>
            <a:r>
              <a:rPr lang="en-US" sz="3200" i="1" dirty="0" smtClean="0">
                <a:solidFill>
                  <a:schemeClr val="accent1"/>
                </a:solidFill>
                <a:latin typeface="+mj-lt"/>
              </a:rPr>
              <a:t>toward </a:t>
            </a:r>
            <a:r>
              <a:rPr lang="en-US" sz="3200" i="1" dirty="0">
                <a:solidFill>
                  <a:schemeClr val="accent1"/>
                </a:solidFill>
                <a:latin typeface="+mj-lt"/>
              </a:rPr>
              <a:t>mastery. </a:t>
            </a:r>
          </a:p>
        </p:txBody>
      </p:sp>
      <p:grpSp>
        <p:nvGrpSpPr>
          <p:cNvPr id="2" name="Group 1"/>
          <p:cNvGrpSpPr/>
          <p:nvPr/>
        </p:nvGrpSpPr>
        <p:grpSpPr>
          <a:xfrm>
            <a:off x="2775062" y="547430"/>
            <a:ext cx="6543223" cy="751044"/>
            <a:chOff x="2775062" y="547430"/>
            <a:chExt cx="6543223" cy="751044"/>
          </a:xfrm>
        </p:grpSpPr>
        <p:sp>
          <p:nvSpPr>
            <p:cNvPr id="5" name="Rectangle 4"/>
            <p:cNvSpPr/>
            <p:nvPr/>
          </p:nvSpPr>
          <p:spPr>
            <a:xfrm>
              <a:off x="3012626" y="557707"/>
              <a:ext cx="734095" cy="225297"/>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6626636" y="548089"/>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8402342" y="547435"/>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4716712" y="547430"/>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5679626"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4227344"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7131908"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2775062"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8584190" y="1073176"/>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0" y="1341196"/>
            <a:ext cx="10691813" cy="2693558"/>
          </a:xfrm>
          <a:prstGeom prst="rect">
            <a:avLst/>
          </a:prstGeom>
        </p:spPr>
        <p:txBody>
          <a:bodyPr wrap="square">
            <a:spAutoFit/>
          </a:bodyPr>
          <a:lstStyle/>
          <a:p>
            <a:pPr algn="ctr">
              <a:lnSpc>
                <a:spcPct val="110000"/>
              </a:lnSpc>
            </a:pPr>
            <a:r>
              <a:rPr lang="en-US" sz="2200" dirty="0">
                <a:solidFill>
                  <a:schemeClr val="accent1"/>
                </a:solidFill>
                <a:latin typeface="+mn-lt"/>
              </a:rPr>
              <a:t>Let’s make it all about you for a moment! </a:t>
            </a:r>
          </a:p>
          <a:p>
            <a:pPr algn="ctr">
              <a:lnSpc>
                <a:spcPct val="110000"/>
              </a:lnSpc>
            </a:pPr>
            <a:endParaRPr lang="en-US" sz="2200" dirty="0">
              <a:solidFill>
                <a:schemeClr val="accent1"/>
              </a:solidFill>
              <a:latin typeface="+mn-lt"/>
            </a:endParaRPr>
          </a:p>
          <a:p>
            <a:pPr algn="ctr">
              <a:lnSpc>
                <a:spcPct val="110000"/>
              </a:lnSpc>
            </a:pPr>
            <a:r>
              <a:rPr lang="en-US" sz="2200" dirty="0">
                <a:solidFill>
                  <a:schemeClr val="accent1"/>
                </a:solidFill>
                <a:latin typeface="+mn-lt"/>
              </a:rPr>
              <a:t>Imagine </a:t>
            </a:r>
            <a:r>
              <a:rPr lang="en-US" sz="2200" dirty="0" smtClean="0">
                <a:solidFill>
                  <a:schemeClr val="accent1"/>
                </a:solidFill>
                <a:latin typeface="+mn-lt"/>
              </a:rPr>
              <a:t>that you </a:t>
            </a:r>
            <a:r>
              <a:rPr lang="en-US" sz="2200" dirty="0">
                <a:solidFill>
                  <a:schemeClr val="accent1"/>
                </a:solidFill>
                <a:latin typeface="+mn-lt"/>
              </a:rPr>
              <a:t>a</a:t>
            </a:r>
            <a:r>
              <a:rPr lang="en-US" sz="2200" dirty="0" smtClean="0">
                <a:solidFill>
                  <a:schemeClr val="accent1"/>
                </a:solidFill>
                <a:latin typeface="+mn-lt"/>
              </a:rPr>
              <a:t>re </a:t>
            </a:r>
            <a:r>
              <a:rPr lang="en-US" sz="2200" dirty="0">
                <a:solidFill>
                  <a:schemeClr val="accent1"/>
                </a:solidFill>
                <a:latin typeface="+mn-lt"/>
              </a:rPr>
              <a:t>asked to fix a three-course meal for 12 people. </a:t>
            </a:r>
            <a:r>
              <a:rPr lang="en-US" sz="2200" dirty="0" smtClean="0">
                <a:solidFill>
                  <a:schemeClr val="accent1"/>
                </a:solidFill>
                <a:latin typeface="+mn-lt"/>
              </a:rPr>
              <a:t>Here</a:t>
            </a:r>
            <a:r>
              <a:rPr lang="en-US" sz="2200" dirty="0">
                <a:solidFill>
                  <a:schemeClr val="accent1"/>
                </a:solidFill>
                <a:latin typeface="+mn-lt"/>
              </a:rPr>
              <a:t> </a:t>
            </a:r>
            <a:r>
              <a:rPr lang="en-US" sz="2200" dirty="0" smtClean="0">
                <a:solidFill>
                  <a:schemeClr val="accent1"/>
                </a:solidFill>
                <a:latin typeface="+mn-lt"/>
              </a:rPr>
              <a:t>is </a:t>
            </a:r>
            <a:r>
              <a:rPr lang="en-US" sz="2200" dirty="0">
                <a:solidFill>
                  <a:schemeClr val="accent1"/>
                </a:solidFill>
                <a:latin typeface="+mn-lt"/>
              </a:rPr>
              <a:t>the menu: </a:t>
            </a:r>
          </a:p>
          <a:p>
            <a:pPr algn="ctr">
              <a:lnSpc>
                <a:spcPct val="110000"/>
              </a:lnSpc>
            </a:pPr>
            <a:endParaRPr lang="en-US" sz="2200" dirty="0">
              <a:solidFill>
                <a:schemeClr val="accent1"/>
              </a:solidFill>
              <a:latin typeface="+mn-lt"/>
            </a:endParaRPr>
          </a:p>
          <a:p>
            <a:pPr algn="ctr">
              <a:lnSpc>
                <a:spcPct val="110000"/>
              </a:lnSpc>
            </a:pPr>
            <a:r>
              <a:rPr lang="en-US" sz="2200" dirty="0">
                <a:solidFill>
                  <a:schemeClr val="accent1"/>
                </a:solidFill>
                <a:latin typeface="+mn-lt"/>
              </a:rPr>
              <a:t>First Course: Tandoori Mackerel</a:t>
            </a:r>
          </a:p>
          <a:p>
            <a:pPr algn="ctr">
              <a:lnSpc>
                <a:spcPct val="110000"/>
              </a:lnSpc>
            </a:pPr>
            <a:r>
              <a:rPr lang="en-US" sz="2200" dirty="0">
                <a:solidFill>
                  <a:schemeClr val="accent1"/>
                </a:solidFill>
                <a:latin typeface="+mn-lt"/>
              </a:rPr>
              <a:t>Second Course: Lamb </a:t>
            </a:r>
            <a:r>
              <a:rPr lang="en-US" sz="2200" dirty="0" smtClean="0">
                <a:solidFill>
                  <a:schemeClr val="accent1"/>
                </a:solidFill>
                <a:latin typeface="+mn-lt"/>
              </a:rPr>
              <a:t>Chili </a:t>
            </a:r>
            <a:r>
              <a:rPr lang="en-US" sz="2200" dirty="0">
                <a:solidFill>
                  <a:schemeClr val="accent1"/>
                </a:solidFill>
                <a:latin typeface="+mn-lt"/>
              </a:rPr>
              <a:t>Masala</a:t>
            </a:r>
          </a:p>
          <a:p>
            <a:pPr algn="ctr">
              <a:lnSpc>
                <a:spcPct val="110000"/>
              </a:lnSpc>
            </a:pPr>
            <a:r>
              <a:rPr lang="en-US" sz="2200" dirty="0" smtClean="0">
                <a:solidFill>
                  <a:schemeClr val="accent1"/>
                </a:solidFill>
                <a:latin typeface="+mn-lt"/>
              </a:rPr>
              <a:t>Third Course: </a:t>
            </a:r>
            <a:r>
              <a:rPr lang="en-US" sz="2200" dirty="0">
                <a:solidFill>
                  <a:schemeClr val="accent1"/>
                </a:solidFill>
                <a:latin typeface="+mn-lt"/>
              </a:rPr>
              <a:t>Gulab Jamun</a:t>
            </a:r>
          </a:p>
        </p:txBody>
      </p:sp>
      <p:pic>
        <p:nvPicPr>
          <p:cNvPr id="5" name="Picture 2" descr="http://a4.urbancdn.com/w/s/Dh/QTpaKMgYYU2g6Y-640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3124" y="5069810"/>
            <a:ext cx="4223030" cy="17881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39754" y="4228758"/>
            <a:ext cx="5343525" cy="3065967"/>
          </a:xfrm>
          <a:prstGeom prst="rect">
            <a:avLst/>
          </a:prstGeom>
        </p:spPr>
        <p:txBody>
          <a:bodyPr>
            <a:spAutoFit/>
          </a:bodyPr>
          <a:lstStyle/>
          <a:p>
            <a:pPr>
              <a:lnSpc>
                <a:spcPct val="110000"/>
              </a:lnSpc>
            </a:pPr>
            <a:r>
              <a:rPr lang="en-US" sz="2200" dirty="0" smtClean="0">
                <a:solidFill>
                  <a:schemeClr val="accent1"/>
                </a:solidFill>
                <a:latin typeface="+mn-lt"/>
              </a:rPr>
              <a:t>What </a:t>
            </a:r>
            <a:r>
              <a:rPr lang="en-US" sz="2200" dirty="0">
                <a:solidFill>
                  <a:schemeClr val="accent1"/>
                </a:solidFill>
                <a:latin typeface="+mn-lt"/>
              </a:rPr>
              <a:t>about this </a:t>
            </a:r>
            <a:r>
              <a:rPr lang="en-US" sz="2200" dirty="0" smtClean="0">
                <a:solidFill>
                  <a:schemeClr val="accent1"/>
                </a:solidFill>
                <a:latin typeface="+mn-lt"/>
              </a:rPr>
              <a:t>task would intimidate you? </a:t>
            </a:r>
            <a:endParaRPr lang="en-US" sz="2200" dirty="0">
              <a:solidFill>
                <a:schemeClr val="accent1"/>
              </a:solidFill>
              <a:latin typeface="+mn-lt"/>
            </a:endParaRPr>
          </a:p>
          <a:p>
            <a:pPr>
              <a:lnSpc>
                <a:spcPct val="110000"/>
              </a:lnSpc>
            </a:pPr>
            <a:endParaRPr lang="en-US" sz="2200" dirty="0">
              <a:solidFill>
                <a:schemeClr val="accent1"/>
              </a:solidFill>
              <a:latin typeface="+mn-lt"/>
            </a:endParaRPr>
          </a:p>
          <a:p>
            <a:pPr>
              <a:lnSpc>
                <a:spcPct val="110000"/>
              </a:lnSpc>
            </a:pPr>
            <a:r>
              <a:rPr lang="en-US" sz="2200" dirty="0">
                <a:solidFill>
                  <a:schemeClr val="accent1"/>
                </a:solidFill>
                <a:latin typeface="+mn-lt"/>
              </a:rPr>
              <a:t>What would be your preferred method </a:t>
            </a:r>
            <a:r>
              <a:rPr lang="en-US" sz="2200" dirty="0" smtClean="0">
                <a:solidFill>
                  <a:schemeClr val="accent1"/>
                </a:solidFill>
                <a:latin typeface="+mn-lt"/>
              </a:rPr>
              <a:t>for beginning </a:t>
            </a:r>
            <a:r>
              <a:rPr lang="en-US" sz="2200" dirty="0">
                <a:solidFill>
                  <a:schemeClr val="accent1"/>
                </a:solidFill>
                <a:latin typeface="+mn-lt"/>
              </a:rPr>
              <a:t>to learn about how to prepare this meal? </a:t>
            </a:r>
          </a:p>
          <a:p>
            <a:pPr>
              <a:lnSpc>
                <a:spcPct val="110000"/>
              </a:lnSpc>
            </a:pPr>
            <a:endParaRPr lang="en-US" sz="2200" dirty="0">
              <a:solidFill>
                <a:schemeClr val="accent1"/>
              </a:solidFill>
              <a:latin typeface="+mn-lt"/>
            </a:endParaRPr>
          </a:p>
          <a:p>
            <a:pPr>
              <a:lnSpc>
                <a:spcPct val="110000"/>
              </a:lnSpc>
            </a:pPr>
            <a:r>
              <a:rPr lang="en-US" sz="2200" dirty="0">
                <a:solidFill>
                  <a:schemeClr val="accent1"/>
                </a:solidFill>
                <a:latin typeface="+mn-lt"/>
              </a:rPr>
              <a:t>How would proceed after </a:t>
            </a:r>
            <a:r>
              <a:rPr lang="en-US" sz="2200" dirty="0" smtClean="0">
                <a:solidFill>
                  <a:schemeClr val="accent1"/>
                </a:solidFill>
                <a:latin typeface="+mn-lt"/>
              </a:rPr>
              <a:t>overcoming </a:t>
            </a:r>
            <a:r>
              <a:rPr lang="en-US" sz="2200" dirty="0">
                <a:solidFill>
                  <a:schemeClr val="accent1"/>
                </a:solidFill>
                <a:latin typeface="+mn-lt"/>
              </a:rPr>
              <a:t>your barriers and </a:t>
            </a:r>
            <a:r>
              <a:rPr lang="en-US" sz="2200" dirty="0" smtClean="0">
                <a:solidFill>
                  <a:schemeClr val="accent1"/>
                </a:solidFill>
                <a:latin typeface="+mn-lt"/>
              </a:rPr>
              <a:t>preparing </a:t>
            </a:r>
            <a:r>
              <a:rPr lang="en-US" sz="2200" dirty="0">
                <a:solidFill>
                  <a:schemeClr val="accent1"/>
                </a:solidFill>
                <a:latin typeface="+mn-lt"/>
              </a:rPr>
              <a:t>to begin? </a:t>
            </a:r>
          </a:p>
        </p:txBody>
      </p:sp>
      <p:sp>
        <p:nvSpPr>
          <p:cNvPr id="7" name="Rectangle 6"/>
          <p:cNvSpPr/>
          <p:nvPr/>
        </p:nvSpPr>
        <p:spPr>
          <a:xfrm>
            <a:off x="2322067" y="168306"/>
            <a:ext cx="734095" cy="225297"/>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5936077" y="158688"/>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7711783" y="158034"/>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4026153" y="158029"/>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4989067" y="683776"/>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3536785" y="683776"/>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6441349" y="683776"/>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a:off x="2084503" y="683776"/>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p:nvSpPr>
        <p:spPr>
          <a:xfrm>
            <a:off x="7893631" y="683775"/>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053661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775062" y="547430"/>
            <a:ext cx="6543223" cy="751044"/>
            <a:chOff x="2775062" y="547430"/>
            <a:chExt cx="6543223" cy="751044"/>
          </a:xfrm>
        </p:grpSpPr>
        <p:sp>
          <p:nvSpPr>
            <p:cNvPr id="4" name="Rectangle 3"/>
            <p:cNvSpPr/>
            <p:nvPr/>
          </p:nvSpPr>
          <p:spPr>
            <a:xfrm>
              <a:off x="3012626" y="557707"/>
              <a:ext cx="734095" cy="225297"/>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a:off x="6626636" y="548089"/>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8402342" y="547435"/>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4716712" y="547430"/>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5679626"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4227344"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7131908"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2775062"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8584190" y="1073176"/>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3" name="TextBox 12"/>
          <p:cNvSpPr txBox="1"/>
          <p:nvPr/>
        </p:nvSpPr>
        <p:spPr>
          <a:xfrm>
            <a:off x="1970468" y="1648496"/>
            <a:ext cx="8190963" cy="4419671"/>
          </a:xfrm>
          <a:prstGeom prst="rect">
            <a:avLst/>
          </a:prstGeom>
          <a:noFill/>
        </p:spPr>
        <p:txBody>
          <a:bodyPr wrap="square" rtlCol="0">
            <a:spAutoFit/>
          </a:bodyPr>
          <a:lstStyle/>
          <a:p>
            <a:endParaRPr lang="en-US" dirty="0"/>
          </a:p>
          <a:p>
            <a:endParaRPr lang="en-US" dirty="0" smtClean="0"/>
          </a:p>
          <a:p>
            <a:pPr marL="571500" indent="-571500">
              <a:lnSpc>
                <a:spcPct val="110000"/>
              </a:lnSpc>
              <a:buFont typeface="Wingdings" panose="05000000000000000000" pitchFamily="2" charset="2"/>
              <a:buChar char="v"/>
            </a:pPr>
            <a:r>
              <a:rPr lang="en-US" sz="3200" dirty="0" smtClean="0">
                <a:solidFill>
                  <a:schemeClr val="accent1"/>
                </a:solidFill>
                <a:latin typeface="+mn-lt"/>
              </a:rPr>
              <a:t>If the dinner challenge had been created using the UDL framework, how would it have been different? </a:t>
            </a:r>
          </a:p>
          <a:p>
            <a:pPr marL="571500" indent="-571500">
              <a:lnSpc>
                <a:spcPct val="110000"/>
              </a:lnSpc>
              <a:buFont typeface="Wingdings" panose="05000000000000000000" pitchFamily="2" charset="2"/>
              <a:buChar char="v"/>
            </a:pPr>
            <a:r>
              <a:rPr lang="en-US" sz="3200" dirty="0" smtClean="0">
                <a:solidFill>
                  <a:schemeClr val="accent1"/>
                </a:solidFill>
                <a:latin typeface="+mn-lt"/>
              </a:rPr>
              <a:t>How could the barriers have been reduced? </a:t>
            </a:r>
          </a:p>
          <a:p>
            <a:pPr marL="571500" indent="-571500">
              <a:lnSpc>
                <a:spcPct val="110000"/>
              </a:lnSpc>
              <a:buFont typeface="Wingdings" panose="05000000000000000000" pitchFamily="2" charset="2"/>
              <a:buChar char="v"/>
            </a:pPr>
            <a:r>
              <a:rPr lang="en-US" sz="3200" dirty="0" smtClean="0">
                <a:solidFill>
                  <a:schemeClr val="accent1"/>
                </a:solidFill>
                <a:latin typeface="+mn-lt"/>
              </a:rPr>
              <a:t>How could we have supported the high expectations? </a:t>
            </a:r>
          </a:p>
          <a:p>
            <a:pPr marL="285750" indent="-285750">
              <a:buFont typeface="Wingdings" panose="05000000000000000000" pitchFamily="2" charset="2"/>
              <a:buChar char="v"/>
            </a:pPr>
            <a:endParaRPr lang="en-US" dirty="0"/>
          </a:p>
          <a:p>
            <a:endParaRPr lang="en-US" dirty="0" smtClean="0"/>
          </a:p>
          <a:p>
            <a:endParaRPr lang="en-US" dirty="0"/>
          </a:p>
        </p:txBody>
      </p:sp>
    </p:spTree>
    <p:extLst>
      <p:ext uri="{BB962C8B-B14F-4D97-AF65-F5344CB8AC3E}">
        <p14:creationId xmlns:p14="http://schemas.microsoft.com/office/powerpoint/2010/main" val="86259215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Shape 149"/>
          <p:cNvSpPr txBox="1"/>
          <p:nvPr/>
        </p:nvSpPr>
        <p:spPr>
          <a:xfrm>
            <a:off x="1888760" y="207242"/>
            <a:ext cx="8319541" cy="1381715"/>
          </a:xfrm>
          <a:prstGeom prst="rect">
            <a:avLst/>
          </a:prstGeom>
          <a:noFill/>
          <a:ln>
            <a:noFill/>
          </a:ln>
        </p:spPr>
        <p:txBody>
          <a:bodyPr lIns="91425" tIns="91425" rIns="91425" bIns="91425" anchor="t" anchorCtr="0">
            <a:noAutofit/>
          </a:bodyPr>
          <a:lstStyle/>
          <a:p>
            <a:pPr algn="ctr" rtl="0">
              <a:spcBef>
                <a:spcPts val="0"/>
              </a:spcBef>
              <a:buNone/>
            </a:pPr>
            <a:endParaRPr lang="en-US" sz="2000" b="1" dirty="0">
              <a:solidFill>
                <a:schemeClr val="accent1"/>
              </a:solidFill>
            </a:endParaRPr>
          </a:p>
        </p:txBody>
      </p:sp>
      <p:pic>
        <p:nvPicPr>
          <p:cNvPr id="3" name="Picture 2"/>
          <p:cNvPicPr>
            <a:picLocks noChangeAspect="1"/>
          </p:cNvPicPr>
          <p:nvPr/>
        </p:nvPicPr>
        <p:blipFill>
          <a:blip r:embed="rId3"/>
          <a:stretch>
            <a:fillRect/>
          </a:stretch>
        </p:blipFill>
        <p:spPr>
          <a:xfrm>
            <a:off x="1698171" y="1588957"/>
            <a:ext cx="8084731" cy="5970718"/>
          </a:xfrm>
          <a:prstGeom prst="rect">
            <a:avLst/>
          </a:prstGeom>
        </p:spPr>
      </p:pic>
      <p:sp>
        <p:nvSpPr>
          <p:cNvPr id="4" name="TextBox 3"/>
          <p:cNvSpPr txBox="1"/>
          <p:nvPr/>
        </p:nvSpPr>
        <p:spPr>
          <a:xfrm rot="16200000">
            <a:off x="2413198" y="5306428"/>
            <a:ext cx="1573078" cy="523220"/>
          </a:xfrm>
          <a:prstGeom prst="rect">
            <a:avLst/>
          </a:prstGeom>
          <a:noFill/>
        </p:spPr>
        <p:txBody>
          <a:bodyPr wrap="square" rtlCol="0">
            <a:spAutoFit/>
          </a:bodyPr>
          <a:lstStyle/>
          <a:p>
            <a:r>
              <a:rPr lang="en-US" sz="2800" dirty="0" smtClean="0"/>
              <a:t>Goals</a:t>
            </a:r>
            <a:endParaRPr lang="en-US" sz="2800" dirty="0"/>
          </a:p>
        </p:txBody>
      </p:sp>
      <p:sp>
        <p:nvSpPr>
          <p:cNvPr id="7" name="TextBox 6"/>
          <p:cNvSpPr txBox="1"/>
          <p:nvPr/>
        </p:nvSpPr>
        <p:spPr>
          <a:xfrm rot="16200000">
            <a:off x="3859070" y="5062193"/>
            <a:ext cx="2061546" cy="523220"/>
          </a:xfrm>
          <a:prstGeom prst="rect">
            <a:avLst/>
          </a:prstGeom>
          <a:noFill/>
        </p:spPr>
        <p:txBody>
          <a:bodyPr wrap="square" rtlCol="0">
            <a:spAutoFit/>
          </a:bodyPr>
          <a:lstStyle/>
          <a:p>
            <a:r>
              <a:rPr lang="en-US" sz="2800" dirty="0" smtClean="0"/>
              <a:t>Instruction</a:t>
            </a:r>
            <a:endParaRPr lang="en-US" sz="2800" dirty="0"/>
          </a:p>
        </p:txBody>
      </p:sp>
      <p:sp>
        <p:nvSpPr>
          <p:cNvPr id="8" name="TextBox 7"/>
          <p:cNvSpPr txBox="1"/>
          <p:nvPr/>
        </p:nvSpPr>
        <p:spPr>
          <a:xfrm rot="16200000">
            <a:off x="5702164" y="5193928"/>
            <a:ext cx="1798076" cy="523220"/>
          </a:xfrm>
          <a:prstGeom prst="rect">
            <a:avLst/>
          </a:prstGeom>
          <a:noFill/>
        </p:spPr>
        <p:txBody>
          <a:bodyPr wrap="square" rtlCol="0">
            <a:spAutoFit/>
          </a:bodyPr>
          <a:lstStyle/>
          <a:p>
            <a:r>
              <a:rPr lang="en-US" sz="2800" dirty="0" smtClean="0"/>
              <a:t>Materials</a:t>
            </a:r>
            <a:endParaRPr lang="en-US" sz="2800" dirty="0"/>
          </a:p>
        </p:txBody>
      </p:sp>
      <p:sp>
        <p:nvSpPr>
          <p:cNvPr id="9" name="TextBox 8"/>
          <p:cNvSpPr txBox="1"/>
          <p:nvPr/>
        </p:nvSpPr>
        <p:spPr>
          <a:xfrm rot="16200000">
            <a:off x="7162673" y="4984701"/>
            <a:ext cx="2216530" cy="523220"/>
          </a:xfrm>
          <a:prstGeom prst="rect">
            <a:avLst/>
          </a:prstGeom>
          <a:noFill/>
        </p:spPr>
        <p:txBody>
          <a:bodyPr wrap="square" rtlCol="0">
            <a:spAutoFit/>
          </a:bodyPr>
          <a:lstStyle/>
          <a:p>
            <a:r>
              <a:rPr lang="en-US" sz="2800" dirty="0" smtClean="0"/>
              <a:t>Assessment</a:t>
            </a:r>
            <a:endParaRPr lang="en-US" sz="2800" dirty="0"/>
          </a:p>
        </p:txBody>
      </p:sp>
      <p:sp>
        <p:nvSpPr>
          <p:cNvPr id="5" name="TextBox 4"/>
          <p:cNvSpPr txBox="1"/>
          <p:nvPr/>
        </p:nvSpPr>
        <p:spPr>
          <a:xfrm>
            <a:off x="3832504" y="2433234"/>
            <a:ext cx="3811060" cy="923330"/>
          </a:xfrm>
          <a:prstGeom prst="rect">
            <a:avLst/>
          </a:prstGeom>
          <a:noFill/>
        </p:spPr>
        <p:txBody>
          <a:bodyPr wrap="square" rtlCol="0">
            <a:spAutoFit/>
          </a:bodyPr>
          <a:lstStyle/>
          <a:p>
            <a:pPr algn="ctr"/>
            <a:r>
              <a:rPr lang="en-US" sz="5400" dirty="0" smtClean="0"/>
              <a:t>UDL</a:t>
            </a:r>
            <a:endParaRPr lang="en-US" sz="5400" dirty="0"/>
          </a:p>
        </p:txBody>
      </p:sp>
      <p:sp>
        <p:nvSpPr>
          <p:cNvPr id="10" name="Rectangle 9"/>
          <p:cNvSpPr/>
          <p:nvPr/>
        </p:nvSpPr>
        <p:spPr>
          <a:xfrm>
            <a:off x="3012626" y="55770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6626636" y="548089"/>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8402342" y="547435"/>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4716712" y="547430"/>
            <a:ext cx="734095" cy="225297"/>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a:off x="5679626"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p:nvSpPr>
        <p:spPr>
          <a:xfrm>
            <a:off x="4227344"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p:cNvSpPr/>
          <p:nvPr/>
        </p:nvSpPr>
        <p:spPr>
          <a:xfrm>
            <a:off x="7131908"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p:nvSpPr>
        <p:spPr>
          <a:xfrm>
            <a:off x="2775062"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p:cNvSpPr/>
          <p:nvPr/>
        </p:nvSpPr>
        <p:spPr>
          <a:xfrm>
            <a:off x="8584190" y="1073176"/>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p:nvPr/>
        </p:nvSpPr>
        <p:spPr>
          <a:xfrm>
            <a:off x="1978702" y="1693888"/>
            <a:ext cx="8169639" cy="3840761"/>
          </a:xfrm>
          <a:prstGeom prst="rect">
            <a:avLst/>
          </a:prstGeom>
          <a:noFill/>
          <a:ln>
            <a:noFill/>
          </a:ln>
        </p:spPr>
        <p:txBody>
          <a:bodyPr lIns="91425" tIns="91425" rIns="91425" bIns="91425" anchor="t" anchorCtr="0">
            <a:noAutofit/>
          </a:bodyPr>
          <a:lstStyle/>
          <a:p>
            <a:pPr marL="457200" lvl="0" indent="-419100" rtl="0">
              <a:lnSpc>
                <a:spcPct val="110000"/>
              </a:lnSpc>
              <a:spcBef>
                <a:spcPts val="0"/>
              </a:spcBef>
              <a:buClr>
                <a:schemeClr val="lt1"/>
              </a:buClr>
              <a:buSzPct val="100000"/>
              <a:buFont typeface="Arial"/>
              <a:buChar char="●"/>
            </a:pPr>
            <a:r>
              <a:rPr lang="en-US" sz="3200" dirty="0">
                <a:solidFill>
                  <a:schemeClr val="accent1"/>
                </a:solidFill>
                <a:latin typeface="+mj-lt"/>
              </a:rPr>
              <a:t>Clear learning goals are the foundation of any effective curriculum. Only by clarifying what we want to accomplish and </a:t>
            </a:r>
            <a:r>
              <a:rPr lang="en-US" sz="3200" dirty="0" smtClean="0">
                <a:solidFill>
                  <a:schemeClr val="accent1"/>
                </a:solidFill>
                <a:latin typeface="+mj-lt"/>
              </a:rPr>
              <a:t>when—in </a:t>
            </a:r>
            <a:r>
              <a:rPr lang="en-US" sz="3200" dirty="0">
                <a:solidFill>
                  <a:schemeClr val="accent1"/>
                </a:solidFill>
                <a:latin typeface="+mj-lt"/>
              </a:rPr>
              <a:t>the next 10 minutes, in the next lesson, in the next </a:t>
            </a:r>
            <a:r>
              <a:rPr lang="en-US" sz="3200" dirty="0" smtClean="0">
                <a:solidFill>
                  <a:schemeClr val="accent1"/>
                </a:solidFill>
                <a:latin typeface="+mj-lt"/>
              </a:rPr>
              <a:t>year—can </a:t>
            </a:r>
            <a:r>
              <a:rPr lang="en-US" sz="3200" dirty="0">
                <a:solidFill>
                  <a:schemeClr val="accent1"/>
                </a:solidFill>
                <a:latin typeface="+mj-lt"/>
              </a:rPr>
              <a:t>we begin to consider </a:t>
            </a:r>
            <a:r>
              <a:rPr lang="en-US" sz="3200" dirty="0" smtClean="0">
                <a:solidFill>
                  <a:schemeClr val="accent1"/>
                </a:solidFill>
                <a:latin typeface="+mj-lt"/>
              </a:rPr>
              <a:t>which assessments, </a:t>
            </a:r>
            <a:r>
              <a:rPr lang="en-US" sz="3200" dirty="0">
                <a:solidFill>
                  <a:schemeClr val="accent1"/>
                </a:solidFill>
                <a:latin typeface="+mj-lt"/>
              </a:rPr>
              <a:t>methods, and materials will be most effective. </a:t>
            </a:r>
            <a:r>
              <a:rPr lang="en-US" sz="3200" dirty="0" smtClean="0">
                <a:solidFill>
                  <a:schemeClr val="accent1"/>
                </a:solidFill>
                <a:latin typeface="+mj-lt"/>
              </a:rPr>
              <a:t/>
            </a:r>
            <a:br>
              <a:rPr lang="en-US" sz="3200" dirty="0" smtClean="0">
                <a:solidFill>
                  <a:schemeClr val="accent1"/>
                </a:solidFill>
                <a:latin typeface="+mj-lt"/>
              </a:rPr>
            </a:br>
            <a:endParaRPr sz="3200" dirty="0" smtClean="0">
              <a:solidFill>
                <a:schemeClr val="accent1"/>
              </a:solidFill>
              <a:latin typeface="+mj-lt"/>
            </a:endParaRPr>
          </a:p>
          <a:p>
            <a:pPr marL="457200" lvl="0" indent="-419100" rtl="0">
              <a:lnSpc>
                <a:spcPct val="110000"/>
              </a:lnSpc>
              <a:spcBef>
                <a:spcPts val="0"/>
              </a:spcBef>
              <a:buClr>
                <a:schemeClr val="lt1"/>
              </a:buClr>
              <a:buSzPct val="100000"/>
              <a:buFont typeface="Arial"/>
              <a:buChar char="●"/>
            </a:pPr>
            <a:r>
              <a:rPr lang="en-US" sz="3200" dirty="0">
                <a:solidFill>
                  <a:schemeClr val="accent1"/>
                </a:solidFill>
                <a:latin typeface="+mj-lt"/>
              </a:rPr>
              <a:t>Goals are often described as learning expectations. </a:t>
            </a:r>
          </a:p>
          <a:p>
            <a:pPr>
              <a:spcBef>
                <a:spcPts val="0"/>
              </a:spcBef>
              <a:buNone/>
            </a:pPr>
            <a:endParaRPr sz="3000" dirty="0">
              <a:solidFill>
                <a:schemeClr val="tx1"/>
              </a:solidFill>
            </a:endParaRPr>
          </a:p>
        </p:txBody>
      </p:sp>
      <p:sp>
        <p:nvSpPr>
          <p:cNvPr id="4" name="Rectangle 3"/>
          <p:cNvSpPr/>
          <p:nvPr/>
        </p:nvSpPr>
        <p:spPr>
          <a:xfrm>
            <a:off x="3012626" y="55770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a:off x="6626636" y="548089"/>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8402342" y="547435"/>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4716712" y="547430"/>
            <a:ext cx="734095" cy="225297"/>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5679626"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4227344"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7131908"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2775062"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8584190" y="1073176"/>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p:nvPr/>
        </p:nvSpPr>
        <p:spPr>
          <a:xfrm>
            <a:off x="1918741" y="1823129"/>
            <a:ext cx="8259580" cy="4730715"/>
          </a:xfrm>
          <a:prstGeom prst="rect">
            <a:avLst/>
          </a:prstGeom>
          <a:noFill/>
          <a:ln>
            <a:noFill/>
          </a:ln>
        </p:spPr>
        <p:txBody>
          <a:bodyPr lIns="91425" tIns="91425" rIns="91425" bIns="91425" anchor="t" anchorCtr="0">
            <a:noAutofit/>
          </a:bodyPr>
          <a:lstStyle/>
          <a:p>
            <a:pPr lvl="0" rtl="0">
              <a:lnSpc>
                <a:spcPct val="110000"/>
              </a:lnSpc>
              <a:spcBef>
                <a:spcPts val="0"/>
              </a:spcBef>
              <a:buNone/>
            </a:pPr>
            <a:r>
              <a:rPr lang="en-US" sz="3200" dirty="0" smtClean="0">
                <a:solidFill>
                  <a:schemeClr val="accent1"/>
                </a:solidFill>
                <a:latin typeface="+mj-lt"/>
              </a:rPr>
              <a:t>Traditionally, </a:t>
            </a:r>
            <a:r>
              <a:rPr lang="en-US" sz="3200" dirty="0">
                <a:solidFill>
                  <a:schemeClr val="accent1"/>
                </a:solidFill>
                <a:latin typeface="+mj-lt"/>
              </a:rPr>
              <a:t>goals represent the knowledge and skills that all learners should master and are generally aligned to standards. From a UDL perspective, </a:t>
            </a:r>
            <a:r>
              <a:rPr lang="en-US" sz="3200" dirty="0" smtClean="0">
                <a:solidFill>
                  <a:schemeClr val="accent1"/>
                </a:solidFill>
                <a:latin typeface="+mj-lt"/>
              </a:rPr>
              <a:t>affective</a:t>
            </a:r>
            <a:r>
              <a:rPr lang="en-US" sz="3200" b="1" dirty="0">
                <a:solidFill>
                  <a:schemeClr val="accent1"/>
                </a:solidFill>
                <a:latin typeface="+mj-lt"/>
              </a:rPr>
              <a:t> </a:t>
            </a:r>
            <a:r>
              <a:rPr lang="en-US" sz="3200" dirty="0" smtClean="0">
                <a:solidFill>
                  <a:schemeClr val="accent1"/>
                </a:solidFill>
                <a:latin typeface="+mj-lt"/>
              </a:rPr>
              <a:t>goals </a:t>
            </a:r>
            <a:r>
              <a:rPr lang="en-US" sz="3200" dirty="0">
                <a:solidFill>
                  <a:schemeClr val="accent1"/>
                </a:solidFill>
                <a:latin typeface="+mj-lt"/>
              </a:rPr>
              <a:t>such as developing enthusiasm for learning and an ability </a:t>
            </a:r>
            <a:r>
              <a:rPr lang="en-US" sz="3200" dirty="0" smtClean="0">
                <a:solidFill>
                  <a:schemeClr val="accent1"/>
                </a:solidFill>
                <a:latin typeface="+mj-lt"/>
              </a:rPr>
              <a:t>to</a:t>
            </a:r>
            <a:br>
              <a:rPr lang="en-US" sz="3200" dirty="0" smtClean="0">
                <a:solidFill>
                  <a:schemeClr val="accent1"/>
                </a:solidFill>
                <a:latin typeface="+mj-lt"/>
              </a:rPr>
            </a:br>
            <a:r>
              <a:rPr lang="en-US" sz="3200" dirty="0" smtClean="0">
                <a:solidFill>
                  <a:schemeClr val="accent1"/>
                </a:solidFill>
                <a:latin typeface="+mj-lt"/>
              </a:rPr>
              <a:t>self</a:t>
            </a:r>
            <a:r>
              <a:rPr lang="en-US" sz="3200" dirty="0">
                <a:solidFill>
                  <a:schemeClr val="accent1"/>
                </a:solidFill>
                <a:latin typeface="+mj-lt"/>
              </a:rPr>
              <a:t>-regulate are equally important. In our view, affective goals should be more clearly articulated in </a:t>
            </a:r>
            <a:r>
              <a:rPr lang="en-US" sz="3200" dirty="0" smtClean="0">
                <a:solidFill>
                  <a:schemeClr val="accent1"/>
                </a:solidFill>
                <a:latin typeface="+mj-lt"/>
              </a:rPr>
              <a:t>standards </a:t>
            </a:r>
            <a:r>
              <a:rPr lang="en-US" sz="3200" dirty="0">
                <a:solidFill>
                  <a:schemeClr val="accent1"/>
                </a:solidFill>
                <a:latin typeface="+mj-lt"/>
              </a:rPr>
              <a:t>and, more specifically</a:t>
            </a:r>
            <a:r>
              <a:rPr lang="en-US" sz="3200" dirty="0" smtClean="0">
                <a:solidFill>
                  <a:schemeClr val="accent1"/>
                </a:solidFill>
                <a:latin typeface="+mj-lt"/>
              </a:rPr>
              <a:t>, should be </a:t>
            </a:r>
            <a:r>
              <a:rPr lang="en-US" sz="3200" dirty="0">
                <a:solidFill>
                  <a:schemeClr val="accent1"/>
                </a:solidFill>
                <a:latin typeface="+mj-lt"/>
              </a:rPr>
              <a:t>included in assessment.</a:t>
            </a:r>
          </a:p>
          <a:p>
            <a:pPr marL="4572000" lvl="0" indent="-368300" rtl="0">
              <a:spcBef>
                <a:spcPts val="0"/>
              </a:spcBef>
              <a:buClr>
                <a:schemeClr val="lt1"/>
              </a:buClr>
              <a:buSzPct val="100000"/>
              <a:buFont typeface="Trebuchet MS"/>
              <a:buChar char="-"/>
            </a:pPr>
            <a:r>
              <a:rPr lang="en-US" sz="1050" dirty="0">
                <a:solidFill>
                  <a:schemeClr val="accent1"/>
                </a:solidFill>
                <a:latin typeface="+mj-lt"/>
                <a:ea typeface="Trebuchet MS"/>
                <a:cs typeface="Trebuchet MS"/>
                <a:sym typeface="Trebuchet MS"/>
              </a:rPr>
              <a:t>Universal Design for </a:t>
            </a:r>
            <a:r>
              <a:rPr lang="en-US" sz="1050" dirty="0" smtClean="0">
                <a:solidFill>
                  <a:schemeClr val="accent1"/>
                </a:solidFill>
                <a:latin typeface="+mj-lt"/>
                <a:ea typeface="Trebuchet MS"/>
                <a:cs typeface="Trebuchet MS"/>
                <a:sym typeface="Trebuchet MS"/>
              </a:rPr>
              <a:t>Learning - Theory </a:t>
            </a:r>
            <a:r>
              <a:rPr lang="en-US" sz="1050" dirty="0">
                <a:solidFill>
                  <a:schemeClr val="accent1"/>
                </a:solidFill>
                <a:latin typeface="+mj-lt"/>
                <a:ea typeface="Trebuchet MS"/>
                <a:cs typeface="Trebuchet MS"/>
                <a:sym typeface="Trebuchet MS"/>
              </a:rPr>
              <a:t>and Practice</a:t>
            </a:r>
            <a:r>
              <a:rPr lang="en-US" sz="1000" b="1" dirty="0" smtClean="0">
                <a:solidFill>
                  <a:schemeClr val="accent1"/>
                </a:solidFill>
                <a:latin typeface="+mj-lt"/>
                <a:ea typeface="Trebuchet MS"/>
                <a:cs typeface="Trebuchet MS"/>
                <a:sym typeface="Trebuchet MS"/>
              </a:rPr>
              <a:t>.</a:t>
            </a:r>
          </a:p>
          <a:p>
            <a:pPr marL="4572000" lvl="0" indent="-368300" rtl="0">
              <a:spcBef>
                <a:spcPts val="0"/>
              </a:spcBef>
              <a:buClr>
                <a:schemeClr val="lt1"/>
              </a:buClr>
              <a:buSzPct val="100000"/>
              <a:buFont typeface="Trebuchet MS"/>
              <a:buChar char="-"/>
            </a:pPr>
            <a:r>
              <a:rPr lang="en-US" sz="1000" b="1" dirty="0" smtClean="0">
                <a:solidFill>
                  <a:schemeClr val="accent1"/>
                </a:solidFill>
                <a:latin typeface="+mj-lt"/>
                <a:ea typeface="Trebuchet MS"/>
                <a:cs typeface="Trebuchet MS"/>
                <a:sym typeface="Trebuchet MS"/>
              </a:rPr>
              <a:t> </a:t>
            </a:r>
            <a:r>
              <a:rPr lang="en-US" sz="1000" b="1" dirty="0">
                <a:solidFill>
                  <a:schemeClr val="accent1"/>
                </a:solidFill>
                <a:latin typeface="+mj-lt"/>
                <a:ea typeface="Trebuchet MS"/>
                <a:cs typeface="Trebuchet MS"/>
                <a:sym typeface="Trebuchet MS"/>
              </a:rPr>
              <a:t>By Anne Meyer, David H. Rose, and David Gordon.</a:t>
            </a:r>
          </a:p>
          <a:p>
            <a:pPr lvl="0">
              <a:spcBef>
                <a:spcPts val="0"/>
              </a:spcBef>
              <a:buNone/>
            </a:pPr>
            <a:endParaRPr sz="3000" dirty="0">
              <a:solidFill>
                <a:schemeClr val="tx1"/>
              </a:solidFill>
            </a:endParaRPr>
          </a:p>
        </p:txBody>
      </p:sp>
      <p:sp>
        <p:nvSpPr>
          <p:cNvPr id="4" name="Rectangle 3"/>
          <p:cNvSpPr/>
          <p:nvPr/>
        </p:nvSpPr>
        <p:spPr>
          <a:xfrm>
            <a:off x="3012626" y="55770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a:off x="6626636" y="548089"/>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8402342" y="547435"/>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4716712" y="547430"/>
            <a:ext cx="734095" cy="225297"/>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5679626"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4227344"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7131908"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2775062"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8584190" y="1073176"/>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Shape 164"/>
          <p:cNvSpPr txBox="1"/>
          <p:nvPr/>
        </p:nvSpPr>
        <p:spPr>
          <a:xfrm>
            <a:off x="2743348" y="2156991"/>
            <a:ext cx="6976866" cy="4310637"/>
          </a:xfrm>
          <a:prstGeom prst="rect">
            <a:avLst/>
          </a:prstGeom>
          <a:noFill/>
          <a:ln>
            <a:noFill/>
          </a:ln>
        </p:spPr>
        <p:txBody>
          <a:bodyPr lIns="91425" tIns="91425" rIns="91425" bIns="91425" anchor="t" anchorCtr="0">
            <a:noAutofit/>
          </a:bodyPr>
          <a:lstStyle/>
          <a:p>
            <a:pPr lvl="0" rtl="0">
              <a:lnSpc>
                <a:spcPct val="110000"/>
              </a:lnSpc>
              <a:spcBef>
                <a:spcPts val="0"/>
              </a:spcBef>
              <a:buClr>
                <a:schemeClr val="dk1"/>
              </a:buClr>
              <a:buSzPct val="36666"/>
              <a:buFont typeface="Arial"/>
              <a:buNone/>
            </a:pPr>
            <a:r>
              <a:rPr lang="en-US" sz="3200" dirty="0">
                <a:solidFill>
                  <a:schemeClr val="accent1"/>
                </a:solidFill>
                <a:latin typeface="+mj-lt"/>
              </a:rPr>
              <a:t>From a UDL perspective, effective goals are goals</a:t>
            </a:r>
            <a:r>
              <a:rPr lang="en-US" sz="3200" b="1" dirty="0">
                <a:solidFill>
                  <a:schemeClr val="accent1"/>
                </a:solidFill>
                <a:latin typeface="+mj-lt"/>
              </a:rPr>
              <a:t> </a:t>
            </a:r>
            <a:r>
              <a:rPr lang="en-US" sz="3200" dirty="0" smtClean="0">
                <a:solidFill>
                  <a:schemeClr val="accent1"/>
                </a:solidFill>
                <a:latin typeface="+mj-lt"/>
              </a:rPr>
              <a:t>that</a:t>
            </a:r>
            <a:endParaRPr lang="en-US" sz="3200" dirty="0">
              <a:solidFill>
                <a:schemeClr val="accent1"/>
              </a:solidFill>
              <a:latin typeface="+mj-lt"/>
            </a:endParaRPr>
          </a:p>
          <a:p>
            <a:pPr marL="254000" lvl="0" rtl="0">
              <a:lnSpc>
                <a:spcPct val="110000"/>
              </a:lnSpc>
              <a:spcBef>
                <a:spcPts val="0"/>
              </a:spcBef>
              <a:buClr>
                <a:schemeClr val="lt1"/>
              </a:buClr>
              <a:buSzPct val="100000"/>
            </a:pPr>
            <a:r>
              <a:rPr lang="en-US" sz="3200" dirty="0" smtClean="0">
                <a:solidFill>
                  <a:schemeClr val="accent1"/>
                </a:solidFill>
                <a:latin typeface="+mj-lt"/>
              </a:rPr>
              <a:t>– separate </a:t>
            </a:r>
            <a:r>
              <a:rPr lang="en-US" sz="3200" dirty="0">
                <a:solidFill>
                  <a:schemeClr val="accent1"/>
                </a:solidFill>
                <a:latin typeface="+mj-lt"/>
              </a:rPr>
              <a:t>the means from the </a:t>
            </a:r>
            <a:r>
              <a:rPr lang="en-US" sz="3200" dirty="0" smtClean="0">
                <a:solidFill>
                  <a:schemeClr val="accent1"/>
                </a:solidFill>
                <a:latin typeface="+mj-lt"/>
              </a:rPr>
              <a:t>ends,</a:t>
            </a:r>
            <a:endParaRPr lang="en-US" sz="3200" dirty="0">
              <a:solidFill>
                <a:schemeClr val="accent1"/>
              </a:solidFill>
              <a:latin typeface="+mj-lt"/>
            </a:endParaRPr>
          </a:p>
          <a:p>
            <a:pPr marL="254000" lvl="0" rtl="0">
              <a:lnSpc>
                <a:spcPct val="110000"/>
              </a:lnSpc>
              <a:spcBef>
                <a:spcPts val="0"/>
              </a:spcBef>
              <a:buClr>
                <a:schemeClr val="lt1"/>
              </a:buClr>
              <a:buSzPct val="100000"/>
            </a:pPr>
            <a:r>
              <a:rPr lang="en-US" sz="3200" dirty="0" smtClean="0">
                <a:solidFill>
                  <a:schemeClr val="accent1"/>
                </a:solidFill>
                <a:latin typeface="+mj-lt"/>
              </a:rPr>
              <a:t>– consider </a:t>
            </a:r>
            <a:r>
              <a:rPr lang="en-US" sz="3200" dirty="0">
                <a:solidFill>
                  <a:schemeClr val="accent1"/>
                </a:solidFill>
                <a:latin typeface="+mj-lt"/>
              </a:rPr>
              <a:t>all three </a:t>
            </a:r>
            <a:r>
              <a:rPr lang="en-US" sz="3200" dirty="0" smtClean="0">
                <a:solidFill>
                  <a:schemeClr val="accent1"/>
                </a:solidFill>
                <a:latin typeface="+mj-lt"/>
              </a:rPr>
              <a:t>learning networks,</a:t>
            </a:r>
            <a:endParaRPr lang="en-US" sz="3200" dirty="0">
              <a:solidFill>
                <a:schemeClr val="accent1"/>
              </a:solidFill>
              <a:latin typeface="+mj-lt"/>
            </a:endParaRPr>
          </a:p>
          <a:p>
            <a:pPr marL="254000" lvl="0" rtl="0">
              <a:lnSpc>
                <a:spcPct val="110000"/>
              </a:lnSpc>
              <a:spcBef>
                <a:spcPts val="0"/>
              </a:spcBef>
              <a:buClr>
                <a:schemeClr val="lt1"/>
              </a:buClr>
              <a:buSzPct val="100000"/>
            </a:pPr>
            <a:r>
              <a:rPr lang="en-US" sz="3200" dirty="0" smtClean="0">
                <a:solidFill>
                  <a:schemeClr val="accent1"/>
                </a:solidFill>
                <a:latin typeface="+mj-lt"/>
              </a:rPr>
              <a:t>– challenge all learners, and</a:t>
            </a:r>
            <a:endParaRPr lang="en-US" sz="3200" dirty="0">
              <a:solidFill>
                <a:schemeClr val="accent1"/>
              </a:solidFill>
              <a:latin typeface="+mj-lt"/>
            </a:endParaRPr>
          </a:p>
          <a:p>
            <a:pPr marL="254000" lvl="0" rtl="0">
              <a:lnSpc>
                <a:spcPct val="110000"/>
              </a:lnSpc>
              <a:spcBef>
                <a:spcPts val="0"/>
              </a:spcBef>
              <a:buClr>
                <a:schemeClr val="lt1"/>
              </a:buClr>
              <a:buSzPct val="100000"/>
            </a:pPr>
            <a:r>
              <a:rPr lang="en-US" sz="3200" dirty="0" smtClean="0">
                <a:solidFill>
                  <a:schemeClr val="accent1"/>
                </a:solidFill>
                <a:latin typeface="+mj-lt"/>
              </a:rPr>
              <a:t>– actively involve learners.</a:t>
            </a:r>
            <a:endParaRPr lang="en-US" sz="3200" dirty="0">
              <a:solidFill>
                <a:schemeClr val="accent1"/>
              </a:solidFill>
              <a:latin typeface="+mj-lt"/>
            </a:endParaRPr>
          </a:p>
        </p:txBody>
      </p:sp>
      <p:sp>
        <p:nvSpPr>
          <p:cNvPr id="166" name="Shape 166"/>
          <p:cNvSpPr txBox="1"/>
          <p:nvPr/>
        </p:nvSpPr>
        <p:spPr>
          <a:xfrm>
            <a:off x="5773400" y="5591425"/>
            <a:ext cx="3027299" cy="942900"/>
          </a:xfrm>
          <a:prstGeom prst="rect">
            <a:avLst/>
          </a:prstGeom>
          <a:noFill/>
          <a:ln>
            <a:noFill/>
          </a:ln>
        </p:spPr>
        <p:txBody>
          <a:bodyPr lIns="91425" tIns="91425" rIns="91425" bIns="91425" anchor="t" anchorCtr="0">
            <a:noAutofit/>
          </a:bodyPr>
          <a:lstStyle/>
          <a:p>
            <a:pPr lvl="0" rtl="0">
              <a:spcBef>
                <a:spcPts val="0"/>
              </a:spcBef>
              <a:buClr>
                <a:srgbClr val="000000"/>
              </a:buClr>
              <a:buFont typeface="Arial"/>
              <a:buNone/>
            </a:pPr>
            <a:endParaRPr/>
          </a:p>
        </p:txBody>
      </p:sp>
      <p:sp>
        <p:nvSpPr>
          <p:cNvPr id="7" name="Rectangle 6"/>
          <p:cNvSpPr/>
          <p:nvPr/>
        </p:nvSpPr>
        <p:spPr>
          <a:xfrm>
            <a:off x="3012626" y="55770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6626636" y="548089"/>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8402342" y="547435"/>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4716712" y="547430"/>
            <a:ext cx="734095" cy="225297"/>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5679626"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4227344"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7131908"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a:off x="2775062"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p:nvSpPr>
        <p:spPr>
          <a:xfrm>
            <a:off x="8584190" y="1073176"/>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Shape 171"/>
          <p:cNvSpPr txBox="1"/>
          <p:nvPr/>
        </p:nvSpPr>
        <p:spPr>
          <a:xfrm>
            <a:off x="761075" y="253700"/>
            <a:ext cx="9302099" cy="1437600"/>
          </a:xfrm>
          <a:prstGeom prst="rect">
            <a:avLst/>
          </a:prstGeom>
          <a:noFill/>
          <a:ln>
            <a:noFill/>
          </a:ln>
        </p:spPr>
        <p:txBody>
          <a:bodyPr lIns="91425" tIns="91425" rIns="91425" bIns="91425" anchor="t" anchorCtr="0">
            <a:noAutofit/>
          </a:bodyPr>
          <a:lstStyle/>
          <a:p>
            <a:pPr lvl="0" algn="ctr" rtl="0">
              <a:spcBef>
                <a:spcPts val="0"/>
              </a:spcBef>
              <a:buClr>
                <a:schemeClr val="dk1"/>
              </a:buClr>
              <a:buSzPct val="61111"/>
              <a:buFont typeface="Arial"/>
              <a:buNone/>
            </a:pPr>
            <a:r>
              <a:rPr lang="en-US" sz="1800" b="1" dirty="0">
                <a:solidFill>
                  <a:schemeClr val="lt1"/>
                </a:solidFill>
              </a:rPr>
              <a:t>Question 2: Instruction </a:t>
            </a:r>
          </a:p>
        </p:txBody>
      </p:sp>
      <p:sp>
        <p:nvSpPr>
          <p:cNvPr id="172" name="Shape 172"/>
          <p:cNvSpPr txBox="1"/>
          <p:nvPr/>
        </p:nvSpPr>
        <p:spPr>
          <a:xfrm>
            <a:off x="1963710" y="1805809"/>
            <a:ext cx="8099464" cy="4889382"/>
          </a:xfrm>
          <a:prstGeom prst="rect">
            <a:avLst/>
          </a:prstGeom>
          <a:noFill/>
          <a:ln>
            <a:noFill/>
          </a:ln>
        </p:spPr>
        <p:txBody>
          <a:bodyPr lIns="91425" tIns="91425" rIns="91425" bIns="91425" anchor="t" anchorCtr="0">
            <a:noAutofit/>
          </a:bodyPr>
          <a:lstStyle/>
          <a:p>
            <a:pPr>
              <a:lnSpc>
                <a:spcPct val="110000"/>
              </a:lnSpc>
              <a:spcBef>
                <a:spcPts val="0"/>
              </a:spcBef>
              <a:buNone/>
            </a:pPr>
            <a:r>
              <a:rPr lang="en-US" sz="3200" dirty="0">
                <a:solidFill>
                  <a:schemeClr val="accent1"/>
                </a:solidFill>
                <a:latin typeface="+mj-lt"/>
              </a:rPr>
              <a:t>Instructional methods include the decisions, approaches, procedures, and routines that teachers use to accelerate or enhance learning. Because learners vary in the ways they become and stay motivated to learn, comprehend information, and strategically approach tasks, </a:t>
            </a:r>
            <a:r>
              <a:rPr lang="en-US" sz="3200" i="1" dirty="0">
                <a:solidFill>
                  <a:schemeClr val="accent1"/>
                </a:solidFill>
                <a:latin typeface="+mj-lt"/>
              </a:rPr>
              <a:t>the UDL framework emphasizes the need to employ many kinds of teaching methods.</a:t>
            </a:r>
          </a:p>
        </p:txBody>
      </p:sp>
      <p:sp>
        <p:nvSpPr>
          <p:cNvPr id="5" name="Rectangle 4"/>
          <p:cNvSpPr/>
          <p:nvPr/>
        </p:nvSpPr>
        <p:spPr>
          <a:xfrm>
            <a:off x="3012626" y="55770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6626636" y="548089"/>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8402342" y="547435"/>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4716712" y="547430"/>
            <a:ext cx="734095" cy="225297"/>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5679626"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4227344"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7131908"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2775062"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8584190" y="1073176"/>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Shape 96"/>
          <p:cNvSpPr txBox="1"/>
          <p:nvPr/>
        </p:nvSpPr>
        <p:spPr>
          <a:xfrm>
            <a:off x="1918625" y="1614946"/>
            <a:ext cx="8520300" cy="6424799"/>
          </a:xfrm>
          <a:prstGeom prst="rect">
            <a:avLst/>
          </a:prstGeom>
          <a:noFill/>
          <a:ln>
            <a:noFill/>
          </a:ln>
        </p:spPr>
        <p:txBody>
          <a:bodyPr lIns="91425" tIns="91425" rIns="91425" bIns="91425" anchor="t" anchorCtr="0">
            <a:noAutofit/>
          </a:bodyPr>
          <a:lstStyle/>
          <a:p>
            <a:pPr marL="38100" lvl="0">
              <a:lnSpc>
                <a:spcPct val="110000"/>
              </a:lnSpc>
              <a:buClr>
                <a:schemeClr val="lt1"/>
              </a:buClr>
              <a:buSzPct val="100000"/>
            </a:pPr>
            <a:r>
              <a:rPr lang="en-US" sz="3200" b="1" dirty="0">
                <a:solidFill>
                  <a:schemeClr val="accent1"/>
                </a:solidFill>
                <a:latin typeface="+mj-lt"/>
              </a:rPr>
              <a:t>Part 1: A</a:t>
            </a:r>
            <a:r>
              <a:rPr lang="en-US" sz="3200" b="1" dirty="0" smtClean="0">
                <a:solidFill>
                  <a:schemeClr val="accent1"/>
                </a:solidFill>
                <a:latin typeface="+mj-lt"/>
              </a:rPr>
              <a:t>n </a:t>
            </a:r>
            <a:r>
              <a:rPr lang="en-US" sz="3200" b="1" dirty="0">
                <a:solidFill>
                  <a:schemeClr val="accent1"/>
                </a:solidFill>
                <a:latin typeface="+mj-lt"/>
              </a:rPr>
              <a:t>introduction to </a:t>
            </a:r>
            <a:r>
              <a:rPr lang="en-US" sz="3200" b="1" dirty="0" smtClean="0">
                <a:solidFill>
                  <a:schemeClr val="accent1"/>
                </a:solidFill>
                <a:latin typeface="+mj-lt"/>
              </a:rPr>
              <a:t>UDL, </a:t>
            </a:r>
            <a:r>
              <a:rPr lang="en-US" sz="3200" b="1" dirty="0">
                <a:solidFill>
                  <a:schemeClr val="accent1"/>
                </a:solidFill>
                <a:latin typeface="+mj-lt"/>
              </a:rPr>
              <a:t>including </a:t>
            </a:r>
            <a:r>
              <a:rPr lang="en-US" sz="3200" b="1" dirty="0" smtClean="0">
                <a:solidFill>
                  <a:schemeClr val="accent1"/>
                </a:solidFill>
                <a:latin typeface="+mj-lt"/>
              </a:rPr>
              <a:t>its origination </a:t>
            </a:r>
            <a:r>
              <a:rPr lang="en-US" sz="3200" b="1" dirty="0">
                <a:solidFill>
                  <a:schemeClr val="accent1"/>
                </a:solidFill>
                <a:latin typeface="+mj-lt"/>
              </a:rPr>
              <a:t>and the model of learner variability </a:t>
            </a:r>
            <a:r>
              <a:rPr lang="en-US" sz="3200" b="1" dirty="0" smtClean="0">
                <a:solidFill>
                  <a:schemeClr val="accent1"/>
                </a:solidFill>
                <a:latin typeface="+mj-lt"/>
              </a:rPr>
              <a:t>upon which it is based. </a:t>
            </a:r>
            <a:endParaRPr lang="en-US" sz="3200" b="1" dirty="0">
              <a:solidFill>
                <a:schemeClr val="accent1"/>
              </a:solidFill>
              <a:latin typeface="+mj-lt"/>
            </a:endParaRPr>
          </a:p>
          <a:p>
            <a:pPr marL="38100" lvl="0">
              <a:lnSpc>
                <a:spcPct val="110000"/>
              </a:lnSpc>
              <a:buClr>
                <a:schemeClr val="lt1"/>
              </a:buClr>
              <a:buSzPct val="100000"/>
            </a:pPr>
            <a:endParaRPr lang="en-US" sz="3200" dirty="0">
              <a:solidFill>
                <a:schemeClr val="accent1"/>
              </a:solidFill>
              <a:latin typeface="+mj-lt"/>
            </a:endParaRPr>
          </a:p>
          <a:p>
            <a:pPr marL="38100" lvl="0">
              <a:lnSpc>
                <a:spcPct val="110000"/>
              </a:lnSpc>
              <a:buClr>
                <a:schemeClr val="lt1"/>
              </a:buClr>
              <a:buSzPct val="100000"/>
            </a:pPr>
            <a:r>
              <a:rPr lang="en-US" sz="3200" dirty="0">
                <a:solidFill>
                  <a:schemeClr val="accent1"/>
                </a:solidFill>
                <a:latin typeface="+mj-lt"/>
              </a:rPr>
              <a:t>Part 2: A</a:t>
            </a:r>
            <a:r>
              <a:rPr lang="en-US" sz="3200" dirty="0" smtClean="0">
                <a:solidFill>
                  <a:schemeClr val="accent1"/>
                </a:solidFill>
                <a:latin typeface="+mj-lt"/>
              </a:rPr>
              <a:t> general overview</a:t>
            </a:r>
            <a:r>
              <a:rPr lang="en-US" sz="3200" i="1" dirty="0" smtClean="0">
                <a:solidFill>
                  <a:schemeClr val="accent1"/>
                </a:solidFill>
                <a:latin typeface="+mj-lt"/>
              </a:rPr>
              <a:t> </a:t>
            </a:r>
            <a:r>
              <a:rPr lang="en-US" sz="3200" dirty="0">
                <a:solidFill>
                  <a:schemeClr val="accent1"/>
                </a:solidFill>
                <a:latin typeface="+mj-lt"/>
              </a:rPr>
              <a:t>of how to </a:t>
            </a:r>
            <a:r>
              <a:rPr lang="en-US" sz="3200" dirty="0" smtClean="0">
                <a:solidFill>
                  <a:schemeClr val="accent1"/>
                </a:solidFill>
                <a:latin typeface="+mj-lt"/>
              </a:rPr>
              <a:t>use the UDL </a:t>
            </a:r>
            <a:r>
              <a:rPr lang="en-US" sz="3200" dirty="0">
                <a:solidFill>
                  <a:schemeClr val="accent1"/>
                </a:solidFill>
                <a:latin typeface="+mj-lt"/>
              </a:rPr>
              <a:t>framework for planning instruction for diverse </a:t>
            </a:r>
            <a:r>
              <a:rPr lang="en-US" sz="3200" dirty="0" smtClean="0">
                <a:solidFill>
                  <a:schemeClr val="accent1"/>
                </a:solidFill>
                <a:latin typeface="+mj-lt"/>
              </a:rPr>
              <a:t>learners.</a:t>
            </a:r>
            <a:endParaRPr lang="en-US" sz="3200" dirty="0">
              <a:solidFill>
                <a:schemeClr val="accent1"/>
              </a:solidFill>
              <a:latin typeface="+mj-lt"/>
            </a:endParaRPr>
          </a:p>
          <a:p>
            <a:pPr marL="38100" lvl="0">
              <a:lnSpc>
                <a:spcPct val="110000"/>
              </a:lnSpc>
              <a:buClr>
                <a:schemeClr val="lt1"/>
              </a:buClr>
              <a:buSzPct val="100000"/>
            </a:pPr>
            <a:endParaRPr lang="en-US" sz="3200" dirty="0">
              <a:solidFill>
                <a:schemeClr val="accent1"/>
              </a:solidFill>
              <a:latin typeface="+mj-lt"/>
            </a:endParaRPr>
          </a:p>
          <a:p>
            <a:pPr marL="38100" lvl="0">
              <a:lnSpc>
                <a:spcPct val="110000"/>
              </a:lnSpc>
              <a:buClr>
                <a:schemeClr val="lt1"/>
              </a:buClr>
              <a:buSzPct val="100000"/>
            </a:pPr>
            <a:r>
              <a:rPr lang="en-US" sz="3200" dirty="0" smtClean="0">
                <a:solidFill>
                  <a:schemeClr val="accent1"/>
                </a:solidFill>
                <a:latin typeface="+mj-lt"/>
              </a:rPr>
              <a:t>Parts 3 &amp; 4: </a:t>
            </a:r>
            <a:r>
              <a:rPr lang="en-US" sz="3200" dirty="0">
                <a:solidFill>
                  <a:schemeClr val="accent1"/>
                </a:solidFill>
                <a:latin typeface="+mj-lt"/>
              </a:rPr>
              <a:t>A</a:t>
            </a:r>
            <a:r>
              <a:rPr lang="en-US" sz="3200" dirty="0" smtClean="0">
                <a:solidFill>
                  <a:schemeClr val="accent1"/>
                </a:solidFill>
                <a:latin typeface="+mj-lt"/>
              </a:rPr>
              <a:t>n </a:t>
            </a:r>
            <a:r>
              <a:rPr lang="en-US" sz="3200" dirty="0">
                <a:solidFill>
                  <a:schemeClr val="accent1"/>
                </a:solidFill>
                <a:latin typeface="+mj-lt"/>
              </a:rPr>
              <a:t>opportunity to practice planning instruction using the </a:t>
            </a:r>
            <a:r>
              <a:rPr lang="en-US" sz="3200" dirty="0" smtClean="0">
                <a:solidFill>
                  <a:schemeClr val="accent1"/>
                </a:solidFill>
                <a:latin typeface="+mj-lt"/>
              </a:rPr>
              <a:t>UDL framework. </a:t>
            </a:r>
            <a:endParaRPr lang="en-US" sz="3200" dirty="0">
              <a:solidFill>
                <a:schemeClr val="accent1"/>
              </a:solidFill>
              <a:latin typeface="+mj-lt"/>
            </a:endParaRPr>
          </a:p>
          <a:p>
            <a:pPr lvl="0">
              <a:lnSpc>
                <a:spcPct val="110000"/>
              </a:lnSpc>
            </a:pPr>
            <a:endParaRPr lang="en-US" sz="3200" dirty="0">
              <a:solidFill>
                <a:schemeClr val="accent1"/>
              </a:solidFill>
              <a:latin typeface="+mj-lt"/>
            </a:endParaRPr>
          </a:p>
          <a:p>
            <a:pPr rtl="0">
              <a:spcBef>
                <a:spcPts val="0"/>
              </a:spcBef>
              <a:buNone/>
            </a:pPr>
            <a:endParaRPr sz="3000" dirty="0">
              <a:solidFill>
                <a:schemeClr val="tx1"/>
              </a:solidFill>
            </a:endParaRPr>
          </a:p>
          <a:p>
            <a:pPr>
              <a:spcBef>
                <a:spcPts val="0"/>
              </a:spcBef>
              <a:buNone/>
            </a:pPr>
            <a:endParaRPr sz="3000" dirty="0">
              <a:solidFill>
                <a:schemeClr val="tx1"/>
              </a:solidFill>
            </a:endParaRPr>
          </a:p>
        </p:txBody>
      </p:sp>
      <p:sp>
        <p:nvSpPr>
          <p:cNvPr id="2" name="TextBox 1"/>
          <p:cNvSpPr txBox="1"/>
          <p:nvPr/>
        </p:nvSpPr>
        <p:spPr>
          <a:xfrm>
            <a:off x="1978702" y="486249"/>
            <a:ext cx="8169639" cy="769441"/>
          </a:xfrm>
          <a:prstGeom prst="rect">
            <a:avLst/>
          </a:prstGeom>
          <a:noFill/>
        </p:spPr>
        <p:txBody>
          <a:bodyPr wrap="square" rtlCol="0">
            <a:spAutoFit/>
          </a:bodyPr>
          <a:lstStyle/>
          <a:p>
            <a:pPr algn="ctr"/>
            <a:r>
              <a:rPr lang="en-US" sz="4400" b="1" dirty="0" smtClean="0">
                <a:solidFill>
                  <a:schemeClr val="accent1"/>
                </a:solidFill>
                <a:latin typeface="+mn-lt"/>
              </a:rPr>
              <a:t>CEM Overview</a:t>
            </a:r>
            <a:endParaRPr lang="en-US" sz="4400" b="1" dirty="0">
              <a:solidFill>
                <a:schemeClr val="accent1"/>
              </a:solidFill>
              <a:latin typeface="+mn-lt"/>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Shape 176"/>
          <p:cNvSpPr txBox="1"/>
          <p:nvPr/>
        </p:nvSpPr>
        <p:spPr>
          <a:xfrm>
            <a:off x="389000" y="304425"/>
            <a:ext cx="9927899" cy="1369800"/>
          </a:xfrm>
          <a:prstGeom prst="rect">
            <a:avLst/>
          </a:prstGeom>
          <a:noFill/>
          <a:ln>
            <a:noFill/>
          </a:ln>
        </p:spPr>
        <p:txBody>
          <a:bodyPr lIns="91425" tIns="91425" rIns="91425" bIns="91425" anchor="t" anchorCtr="0">
            <a:noAutofit/>
          </a:bodyPr>
          <a:lstStyle/>
          <a:p>
            <a:pPr lvl="0" algn="ctr" rtl="0">
              <a:spcBef>
                <a:spcPts val="0"/>
              </a:spcBef>
              <a:buClr>
                <a:schemeClr val="dk1"/>
              </a:buClr>
              <a:buSzPct val="61111"/>
              <a:buFont typeface="Arial"/>
              <a:buNone/>
            </a:pPr>
            <a:r>
              <a:rPr lang="en-US" sz="1800" b="1" dirty="0">
                <a:solidFill>
                  <a:schemeClr val="lt1"/>
                </a:solidFill>
              </a:rPr>
              <a:t>Question 2: Instruction</a:t>
            </a:r>
          </a:p>
          <a:p>
            <a:pPr>
              <a:spcBef>
                <a:spcPts val="0"/>
              </a:spcBef>
              <a:buNone/>
            </a:pPr>
            <a:endParaRPr dirty="0"/>
          </a:p>
        </p:txBody>
      </p:sp>
      <p:sp>
        <p:nvSpPr>
          <p:cNvPr id="177" name="Shape 177"/>
          <p:cNvSpPr txBox="1"/>
          <p:nvPr/>
        </p:nvSpPr>
        <p:spPr>
          <a:xfrm>
            <a:off x="1765200" y="1699565"/>
            <a:ext cx="4532700" cy="1995599"/>
          </a:xfrm>
          <a:prstGeom prst="rect">
            <a:avLst/>
          </a:prstGeom>
          <a:noFill/>
          <a:ln>
            <a:noFill/>
          </a:ln>
        </p:spPr>
        <p:txBody>
          <a:bodyPr lIns="91425" tIns="91425" rIns="91425" bIns="91425" anchor="t" anchorCtr="0">
            <a:noAutofit/>
          </a:bodyPr>
          <a:lstStyle/>
          <a:p>
            <a:pPr lvl="0" rtl="0">
              <a:lnSpc>
                <a:spcPct val="110000"/>
              </a:lnSpc>
              <a:spcBef>
                <a:spcPts val="0"/>
              </a:spcBef>
              <a:buClr>
                <a:schemeClr val="dk1"/>
              </a:buClr>
              <a:buSzPct val="61111"/>
              <a:buFont typeface="Arial"/>
              <a:buNone/>
            </a:pPr>
            <a:r>
              <a:rPr lang="en-US" sz="2000" b="1" dirty="0">
                <a:solidFill>
                  <a:schemeClr val="accent1"/>
                </a:solidFill>
                <a:latin typeface="+mj-lt"/>
              </a:rPr>
              <a:t>To support diverse affective networks:</a:t>
            </a:r>
          </a:p>
          <a:p>
            <a:pPr marL="673100" lvl="0" indent="-342900" rtl="0">
              <a:lnSpc>
                <a:spcPct val="110000"/>
              </a:lnSpc>
              <a:spcBef>
                <a:spcPts val="0"/>
              </a:spcBef>
              <a:buClr>
                <a:schemeClr val="tx2"/>
              </a:buClr>
              <a:buSzPct val="100000"/>
              <a:buFont typeface="Arial" panose="020B0604020202020204" pitchFamily="34" charset="0"/>
              <a:buChar char="•"/>
            </a:pPr>
            <a:r>
              <a:rPr lang="en-US" sz="2000" dirty="0">
                <a:solidFill>
                  <a:schemeClr val="accent1"/>
                </a:solidFill>
                <a:latin typeface="+mj-lt"/>
              </a:rPr>
              <a:t>Offer choices of content and </a:t>
            </a:r>
            <a:r>
              <a:rPr lang="en-US" sz="2000" dirty="0" smtClean="0">
                <a:solidFill>
                  <a:schemeClr val="accent1"/>
                </a:solidFill>
                <a:latin typeface="+mj-lt"/>
              </a:rPr>
              <a:t>tools.</a:t>
            </a:r>
            <a:endParaRPr lang="en-US" sz="2000" dirty="0">
              <a:solidFill>
                <a:schemeClr val="accent1"/>
              </a:solidFill>
              <a:latin typeface="+mj-lt"/>
            </a:endParaRPr>
          </a:p>
          <a:p>
            <a:pPr marL="673100" lvl="0" indent="-342900" rtl="0">
              <a:lnSpc>
                <a:spcPct val="110000"/>
              </a:lnSpc>
              <a:spcBef>
                <a:spcPts val="0"/>
              </a:spcBef>
              <a:buClr>
                <a:schemeClr val="tx2"/>
              </a:buClr>
              <a:buSzPct val="100000"/>
              <a:buFont typeface="Arial" panose="020B0604020202020204" pitchFamily="34" charset="0"/>
              <a:buChar char="•"/>
            </a:pPr>
            <a:r>
              <a:rPr lang="en-US" sz="2000" dirty="0">
                <a:solidFill>
                  <a:schemeClr val="accent1"/>
                </a:solidFill>
                <a:latin typeface="+mj-lt"/>
              </a:rPr>
              <a:t>Offer adjustable levels of </a:t>
            </a:r>
            <a:r>
              <a:rPr lang="en-US" sz="2000" dirty="0" smtClean="0">
                <a:solidFill>
                  <a:schemeClr val="accent1"/>
                </a:solidFill>
                <a:latin typeface="+mj-lt"/>
              </a:rPr>
              <a:t>challenge.</a:t>
            </a:r>
            <a:endParaRPr lang="en-US" sz="2000" dirty="0">
              <a:solidFill>
                <a:schemeClr val="accent1"/>
              </a:solidFill>
              <a:latin typeface="+mj-lt"/>
            </a:endParaRPr>
          </a:p>
          <a:p>
            <a:pPr marL="673100" lvl="0" indent="-342900" rtl="0">
              <a:lnSpc>
                <a:spcPct val="110000"/>
              </a:lnSpc>
              <a:spcBef>
                <a:spcPts val="0"/>
              </a:spcBef>
              <a:buClr>
                <a:schemeClr val="tx2"/>
              </a:buClr>
              <a:buSzPct val="100000"/>
              <a:buFont typeface="Arial" panose="020B0604020202020204" pitchFamily="34" charset="0"/>
              <a:buChar char="•"/>
            </a:pPr>
            <a:r>
              <a:rPr lang="en-US" sz="2000" dirty="0">
                <a:solidFill>
                  <a:schemeClr val="accent1"/>
                </a:solidFill>
                <a:latin typeface="+mj-lt"/>
              </a:rPr>
              <a:t>Offer choices of </a:t>
            </a:r>
            <a:r>
              <a:rPr lang="en-US" sz="2000" dirty="0" smtClean="0">
                <a:solidFill>
                  <a:schemeClr val="accent1"/>
                </a:solidFill>
                <a:latin typeface="+mj-lt"/>
              </a:rPr>
              <a:t>rewards.</a:t>
            </a:r>
            <a:endParaRPr lang="en-US" sz="2000" dirty="0">
              <a:solidFill>
                <a:schemeClr val="accent1"/>
              </a:solidFill>
              <a:latin typeface="+mj-lt"/>
            </a:endParaRPr>
          </a:p>
          <a:p>
            <a:pPr marL="673100" lvl="0" indent="-342900" rtl="0">
              <a:lnSpc>
                <a:spcPct val="110000"/>
              </a:lnSpc>
              <a:spcBef>
                <a:spcPts val="0"/>
              </a:spcBef>
              <a:buClr>
                <a:schemeClr val="tx2"/>
              </a:buClr>
              <a:buSzPct val="100000"/>
              <a:buFont typeface="Arial" panose="020B0604020202020204" pitchFamily="34" charset="0"/>
              <a:buChar char="•"/>
            </a:pPr>
            <a:r>
              <a:rPr lang="en-US" sz="2000" dirty="0">
                <a:solidFill>
                  <a:schemeClr val="accent1"/>
                </a:solidFill>
                <a:latin typeface="+mj-lt"/>
              </a:rPr>
              <a:t>Offer choices of learning </a:t>
            </a:r>
            <a:r>
              <a:rPr lang="en-US" sz="2000" dirty="0" smtClean="0">
                <a:solidFill>
                  <a:schemeClr val="accent1"/>
                </a:solidFill>
                <a:latin typeface="+mj-lt"/>
              </a:rPr>
              <a:t>context.</a:t>
            </a:r>
            <a:endParaRPr lang="en-US" sz="2000" dirty="0">
              <a:solidFill>
                <a:schemeClr val="accent1"/>
              </a:solidFill>
              <a:latin typeface="+mj-lt"/>
            </a:endParaRPr>
          </a:p>
          <a:p>
            <a:pPr>
              <a:spcBef>
                <a:spcPts val="0"/>
              </a:spcBef>
              <a:buNone/>
            </a:pPr>
            <a:endParaRPr dirty="0">
              <a:solidFill>
                <a:schemeClr val="tx1"/>
              </a:solidFill>
            </a:endParaRPr>
          </a:p>
        </p:txBody>
      </p:sp>
      <p:sp>
        <p:nvSpPr>
          <p:cNvPr id="178" name="Shape 178"/>
          <p:cNvSpPr txBox="1"/>
          <p:nvPr/>
        </p:nvSpPr>
        <p:spPr>
          <a:xfrm>
            <a:off x="5830479" y="3537727"/>
            <a:ext cx="5023199" cy="3095100"/>
          </a:xfrm>
          <a:prstGeom prst="rect">
            <a:avLst/>
          </a:prstGeom>
          <a:noFill/>
          <a:ln>
            <a:noFill/>
          </a:ln>
        </p:spPr>
        <p:txBody>
          <a:bodyPr lIns="91425" tIns="91425" rIns="91425" bIns="91425" anchor="t" anchorCtr="0">
            <a:noAutofit/>
          </a:bodyPr>
          <a:lstStyle/>
          <a:p>
            <a:pPr lvl="0" rtl="0">
              <a:lnSpc>
                <a:spcPct val="110000"/>
              </a:lnSpc>
              <a:spcBef>
                <a:spcPts val="0"/>
              </a:spcBef>
              <a:buClr>
                <a:schemeClr val="dk1"/>
              </a:buClr>
              <a:buSzPct val="61111"/>
              <a:buFont typeface="Arial"/>
              <a:buNone/>
            </a:pPr>
            <a:r>
              <a:rPr lang="en-US" sz="2000" b="1" dirty="0">
                <a:solidFill>
                  <a:schemeClr val="accent1"/>
                </a:solidFill>
                <a:latin typeface="+mj-lt"/>
              </a:rPr>
              <a:t>To support diverse strategic networks:</a:t>
            </a:r>
          </a:p>
          <a:p>
            <a:pPr marL="673100" lvl="0" indent="-342900" rtl="0">
              <a:lnSpc>
                <a:spcPct val="110000"/>
              </a:lnSpc>
              <a:spcBef>
                <a:spcPts val="0"/>
              </a:spcBef>
              <a:buClr>
                <a:schemeClr val="tx2"/>
              </a:buClr>
              <a:buSzPct val="100000"/>
              <a:buFont typeface="Arial" panose="020B0604020202020204" pitchFamily="34" charset="0"/>
              <a:buChar char="•"/>
            </a:pPr>
            <a:r>
              <a:rPr lang="en-US" sz="2000" dirty="0">
                <a:solidFill>
                  <a:schemeClr val="accent1"/>
                </a:solidFill>
                <a:latin typeface="+mj-lt"/>
              </a:rPr>
              <a:t>Provide flexible models of skilled </a:t>
            </a:r>
            <a:r>
              <a:rPr lang="en-US" sz="2000" dirty="0" smtClean="0">
                <a:solidFill>
                  <a:schemeClr val="accent1"/>
                </a:solidFill>
                <a:latin typeface="+mj-lt"/>
              </a:rPr>
              <a:t>performance.</a:t>
            </a:r>
            <a:endParaRPr lang="en-US" sz="2000" dirty="0">
              <a:solidFill>
                <a:schemeClr val="accent1"/>
              </a:solidFill>
              <a:latin typeface="+mj-lt"/>
            </a:endParaRPr>
          </a:p>
          <a:p>
            <a:pPr marL="673100" lvl="0" indent="-342900" rtl="0">
              <a:lnSpc>
                <a:spcPct val="110000"/>
              </a:lnSpc>
              <a:spcBef>
                <a:spcPts val="0"/>
              </a:spcBef>
              <a:buClr>
                <a:schemeClr val="tx2"/>
              </a:buClr>
              <a:buSzPct val="100000"/>
              <a:buFont typeface="Arial" panose="020B0604020202020204" pitchFamily="34" charset="0"/>
              <a:buChar char="•"/>
            </a:pPr>
            <a:r>
              <a:rPr lang="en-US" sz="2000" dirty="0">
                <a:solidFill>
                  <a:schemeClr val="accent1"/>
                </a:solidFill>
                <a:latin typeface="+mj-lt"/>
              </a:rPr>
              <a:t>Provide opportunities to practice with </a:t>
            </a:r>
            <a:r>
              <a:rPr lang="en-US" sz="2000" dirty="0" smtClean="0">
                <a:solidFill>
                  <a:schemeClr val="accent1"/>
                </a:solidFill>
                <a:latin typeface="+mj-lt"/>
              </a:rPr>
              <a:t>supports.</a:t>
            </a:r>
            <a:endParaRPr lang="en-US" sz="2000" dirty="0">
              <a:solidFill>
                <a:schemeClr val="accent1"/>
              </a:solidFill>
              <a:latin typeface="+mj-lt"/>
            </a:endParaRPr>
          </a:p>
          <a:p>
            <a:pPr marL="673100" lvl="0" indent="-342900" rtl="0">
              <a:lnSpc>
                <a:spcPct val="110000"/>
              </a:lnSpc>
              <a:spcBef>
                <a:spcPts val="0"/>
              </a:spcBef>
              <a:buClr>
                <a:schemeClr val="tx2"/>
              </a:buClr>
              <a:buSzPct val="100000"/>
              <a:buFont typeface="Arial" panose="020B0604020202020204" pitchFamily="34" charset="0"/>
              <a:buChar char="•"/>
            </a:pPr>
            <a:r>
              <a:rPr lang="en-US" sz="2000" dirty="0">
                <a:solidFill>
                  <a:schemeClr val="accent1"/>
                </a:solidFill>
                <a:latin typeface="+mj-lt"/>
              </a:rPr>
              <a:t>Provide ongoing, relevant </a:t>
            </a:r>
            <a:r>
              <a:rPr lang="en-US" sz="2000" dirty="0" smtClean="0">
                <a:solidFill>
                  <a:schemeClr val="accent1"/>
                </a:solidFill>
                <a:latin typeface="+mj-lt"/>
              </a:rPr>
              <a:t>feedback.</a:t>
            </a:r>
            <a:endParaRPr lang="en-US" sz="2000" dirty="0">
              <a:solidFill>
                <a:schemeClr val="accent1"/>
              </a:solidFill>
              <a:latin typeface="+mj-lt"/>
            </a:endParaRPr>
          </a:p>
          <a:p>
            <a:pPr marL="673100" lvl="0" indent="-342900" rtl="0">
              <a:lnSpc>
                <a:spcPct val="110000"/>
              </a:lnSpc>
              <a:spcBef>
                <a:spcPts val="0"/>
              </a:spcBef>
              <a:buClr>
                <a:schemeClr val="tx2"/>
              </a:buClr>
              <a:buSzPct val="100000"/>
              <a:buFont typeface="Arial" panose="020B0604020202020204" pitchFamily="34" charset="0"/>
              <a:buChar char="•"/>
            </a:pPr>
            <a:r>
              <a:rPr lang="en-US" sz="2000" dirty="0">
                <a:solidFill>
                  <a:schemeClr val="accent1"/>
                </a:solidFill>
                <a:latin typeface="+mj-lt"/>
              </a:rPr>
              <a:t>Offer flexible opportunities for demonstrating </a:t>
            </a:r>
            <a:r>
              <a:rPr lang="en-US" sz="2000" dirty="0" smtClean="0">
                <a:solidFill>
                  <a:schemeClr val="accent1"/>
                </a:solidFill>
                <a:latin typeface="+mj-lt"/>
              </a:rPr>
              <a:t>skill.</a:t>
            </a:r>
            <a:endParaRPr lang="en-US" sz="2000" dirty="0">
              <a:solidFill>
                <a:schemeClr val="accent1"/>
              </a:solidFill>
              <a:latin typeface="+mj-lt"/>
            </a:endParaRPr>
          </a:p>
          <a:p>
            <a:pPr>
              <a:spcBef>
                <a:spcPts val="0"/>
              </a:spcBef>
              <a:buNone/>
            </a:pPr>
            <a:endParaRPr dirty="0"/>
          </a:p>
        </p:txBody>
      </p:sp>
      <p:sp>
        <p:nvSpPr>
          <p:cNvPr id="179" name="Shape 179"/>
          <p:cNvSpPr txBox="1"/>
          <p:nvPr/>
        </p:nvSpPr>
        <p:spPr>
          <a:xfrm>
            <a:off x="1879041" y="3812181"/>
            <a:ext cx="4110000" cy="2604775"/>
          </a:xfrm>
          <a:prstGeom prst="rect">
            <a:avLst/>
          </a:prstGeom>
          <a:noFill/>
          <a:ln>
            <a:noFill/>
          </a:ln>
        </p:spPr>
        <p:txBody>
          <a:bodyPr lIns="91425" tIns="91425" rIns="91425" bIns="91425" anchor="t" anchorCtr="0">
            <a:noAutofit/>
          </a:bodyPr>
          <a:lstStyle/>
          <a:p>
            <a:pPr lvl="0" rtl="0">
              <a:lnSpc>
                <a:spcPct val="110000"/>
              </a:lnSpc>
              <a:spcBef>
                <a:spcPts val="0"/>
              </a:spcBef>
              <a:buClr>
                <a:schemeClr val="dk1"/>
              </a:buClr>
              <a:buSzPct val="61111"/>
              <a:buFont typeface="Arial"/>
              <a:buNone/>
            </a:pPr>
            <a:r>
              <a:rPr lang="en-US" sz="2000" b="1" dirty="0">
                <a:solidFill>
                  <a:schemeClr val="accent1"/>
                </a:solidFill>
                <a:latin typeface="+mj-lt"/>
              </a:rPr>
              <a:t>To support diverse recognition networks:</a:t>
            </a:r>
          </a:p>
          <a:p>
            <a:pPr marL="673100" lvl="0" indent="-342900" rtl="0">
              <a:lnSpc>
                <a:spcPct val="110000"/>
              </a:lnSpc>
              <a:spcBef>
                <a:spcPts val="0"/>
              </a:spcBef>
              <a:buClr>
                <a:schemeClr val="tx2"/>
              </a:buClr>
              <a:buSzPct val="100000"/>
              <a:buFont typeface="Arial" panose="020B0604020202020204" pitchFamily="34" charset="0"/>
              <a:buChar char="•"/>
            </a:pPr>
            <a:r>
              <a:rPr lang="en-US" sz="2000" dirty="0">
                <a:solidFill>
                  <a:schemeClr val="accent1"/>
                </a:solidFill>
                <a:latin typeface="+mj-lt"/>
              </a:rPr>
              <a:t>Provide multiple </a:t>
            </a:r>
            <a:r>
              <a:rPr lang="en-US" sz="2000" dirty="0" smtClean="0">
                <a:solidFill>
                  <a:schemeClr val="accent1"/>
                </a:solidFill>
                <a:latin typeface="+mj-lt"/>
              </a:rPr>
              <a:t>examples.</a:t>
            </a:r>
            <a:endParaRPr lang="en-US" sz="2000" dirty="0">
              <a:solidFill>
                <a:schemeClr val="accent1"/>
              </a:solidFill>
              <a:latin typeface="+mj-lt"/>
            </a:endParaRPr>
          </a:p>
          <a:p>
            <a:pPr marL="673100" lvl="0" indent="-342900" rtl="0">
              <a:lnSpc>
                <a:spcPct val="110000"/>
              </a:lnSpc>
              <a:spcBef>
                <a:spcPts val="0"/>
              </a:spcBef>
              <a:buClr>
                <a:schemeClr val="tx2"/>
              </a:buClr>
              <a:buSzPct val="100000"/>
              <a:buFont typeface="Arial" panose="020B0604020202020204" pitchFamily="34" charset="0"/>
              <a:buChar char="•"/>
            </a:pPr>
            <a:r>
              <a:rPr lang="en-US" sz="2000" dirty="0">
                <a:solidFill>
                  <a:schemeClr val="accent1"/>
                </a:solidFill>
                <a:latin typeface="+mj-lt"/>
              </a:rPr>
              <a:t>Highlight critical </a:t>
            </a:r>
            <a:r>
              <a:rPr lang="en-US" sz="2000" dirty="0" smtClean="0">
                <a:solidFill>
                  <a:schemeClr val="accent1"/>
                </a:solidFill>
                <a:latin typeface="+mj-lt"/>
              </a:rPr>
              <a:t>features.</a:t>
            </a:r>
            <a:endParaRPr lang="en-US" sz="2000" dirty="0">
              <a:solidFill>
                <a:schemeClr val="accent1"/>
              </a:solidFill>
              <a:latin typeface="+mj-lt"/>
            </a:endParaRPr>
          </a:p>
          <a:p>
            <a:pPr marL="673100" lvl="0" indent="-342900" rtl="0">
              <a:lnSpc>
                <a:spcPct val="110000"/>
              </a:lnSpc>
              <a:spcBef>
                <a:spcPts val="0"/>
              </a:spcBef>
              <a:buClr>
                <a:schemeClr val="tx2"/>
              </a:buClr>
              <a:buSzPct val="100000"/>
              <a:buFont typeface="Arial" panose="020B0604020202020204" pitchFamily="34" charset="0"/>
              <a:buChar char="•"/>
            </a:pPr>
            <a:r>
              <a:rPr lang="en-US" sz="2000" dirty="0">
                <a:solidFill>
                  <a:schemeClr val="accent1"/>
                </a:solidFill>
                <a:latin typeface="+mj-lt"/>
              </a:rPr>
              <a:t>Provide multiple media and </a:t>
            </a:r>
            <a:r>
              <a:rPr lang="en-US" sz="2000" dirty="0" smtClean="0">
                <a:solidFill>
                  <a:schemeClr val="accent1"/>
                </a:solidFill>
                <a:latin typeface="+mj-lt"/>
              </a:rPr>
              <a:t>formats.</a:t>
            </a:r>
            <a:endParaRPr lang="en-US" sz="2000" dirty="0">
              <a:solidFill>
                <a:schemeClr val="accent1"/>
              </a:solidFill>
              <a:latin typeface="+mj-lt"/>
            </a:endParaRPr>
          </a:p>
          <a:p>
            <a:pPr marL="673100" lvl="0" indent="-342900" rtl="0">
              <a:lnSpc>
                <a:spcPct val="110000"/>
              </a:lnSpc>
              <a:spcBef>
                <a:spcPts val="0"/>
              </a:spcBef>
              <a:buClr>
                <a:schemeClr val="tx2"/>
              </a:buClr>
              <a:buSzPct val="100000"/>
              <a:buFont typeface="Arial" panose="020B0604020202020204" pitchFamily="34" charset="0"/>
              <a:buChar char="•"/>
            </a:pPr>
            <a:r>
              <a:rPr lang="en-US" sz="2000" dirty="0">
                <a:solidFill>
                  <a:schemeClr val="accent1"/>
                </a:solidFill>
                <a:latin typeface="+mj-lt"/>
              </a:rPr>
              <a:t>Support background </a:t>
            </a:r>
            <a:r>
              <a:rPr lang="en-US" sz="2000" dirty="0" smtClean="0">
                <a:solidFill>
                  <a:schemeClr val="accent1"/>
                </a:solidFill>
                <a:latin typeface="+mj-lt"/>
              </a:rPr>
              <a:t>context.</a:t>
            </a:r>
            <a:endParaRPr lang="en-US" sz="2000" dirty="0">
              <a:solidFill>
                <a:schemeClr val="accent1"/>
              </a:solidFill>
              <a:latin typeface="+mj-lt"/>
            </a:endParaRPr>
          </a:p>
          <a:p>
            <a:pPr>
              <a:spcBef>
                <a:spcPts val="0"/>
              </a:spcBef>
              <a:buNone/>
            </a:pPr>
            <a:endParaRPr dirty="0"/>
          </a:p>
        </p:txBody>
      </p:sp>
      <p:sp>
        <p:nvSpPr>
          <p:cNvPr id="2" name="TextBox 1"/>
          <p:cNvSpPr txBox="1"/>
          <p:nvPr/>
        </p:nvSpPr>
        <p:spPr>
          <a:xfrm>
            <a:off x="1963711" y="304425"/>
            <a:ext cx="8139659" cy="523220"/>
          </a:xfrm>
          <a:prstGeom prst="rect">
            <a:avLst/>
          </a:prstGeom>
          <a:noFill/>
        </p:spPr>
        <p:txBody>
          <a:bodyPr wrap="square" rtlCol="0">
            <a:spAutoFit/>
          </a:bodyPr>
          <a:lstStyle/>
          <a:p>
            <a:endParaRPr lang="en-US" dirty="0"/>
          </a:p>
          <a:p>
            <a:endParaRPr lang="en-US" dirty="0"/>
          </a:p>
        </p:txBody>
      </p:sp>
      <p:sp>
        <p:nvSpPr>
          <p:cNvPr id="7" name="Rectangle 6"/>
          <p:cNvSpPr/>
          <p:nvPr/>
        </p:nvSpPr>
        <p:spPr>
          <a:xfrm>
            <a:off x="3012626" y="55770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6626636" y="548089"/>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8402342" y="547435"/>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4716712" y="547430"/>
            <a:ext cx="734095" cy="225297"/>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5679626"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4227344"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7131908"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a:off x="2775062"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p:nvSpPr>
        <p:spPr>
          <a:xfrm>
            <a:off x="8584190" y="1073176"/>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4" name="Shape 184"/>
          <p:cNvSpPr txBox="1"/>
          <p:nvPr/>
        </p:nvSpPr>
        <p:spPr>
          <a:xfrm>
            <a:off x="1903749" y="1705925"/>
            <a:ext cx="8184630" cy="3373364"/>
          </a:xfrm>
          <a:prstGeom prst="rect">
            <a:avLst/>
          </a:prstGeom>
          <a:noFill/>
          <a:ln>
            <a:noFill/>
          </a:ln>
        </p:spPr>
        <p:txBody>
          <a:bodyPr lIns="91425" tIns="91425" rIns="91425" bIns="91425" anchor="t" anchorCtr="0">
            <a:noAutofit/>
          </a:bodyPr>
          <a:lstStyle/>
          <a:p>
            <a:pPr lvl="0" algn="ctr" rtl="0">
              <a:lnSpc>
                <a:spcPct val="110000"/>
              </a:lnSpc>
              <a:spcBef>
                <a:spcPts val="0"/>
              </a:spcBef>
              <a:buClr>
                <a:schemeClr val="dk1"/>
              </a:buClr>
              <a:buSzPct val="36666"/>
              <a:buFont typeface="Arial"/>
              <a:buNone/>
            </a:pPr>
            <a:endParaRPr lang="en-US" sz="3200" dirty="0" smtClean="0">
              <a:solidFill>
                <a:schemeClr val="accent1"/>
              </a:solidFill>
              <a:latin typeface="+mn-lt"/>
            </a:endParaRPr>
          </a:p>
          <a:p>
            <a:pPr lvl="0" algn="ctr" rtl="0">
              <a:lnSpc>
                <a:spcPct val="110000"/>
              </a:lnSpc>
              <a:spcBef>
                <a:spcPts val="0"/>
              </a:spcBef>
              <a:buClr>
                <a:schemeClr val="dk1"/>
              </a:buClr>
              <a:buSzPct val="36666"/>
              <a:buFont typeface="Arial"/>
              <a:buNone/>
            </a:pPr>
            <a:r>
              <a:rPr lang="en-US" sz="3200" dirty="0" smtClean="0">
                <a:solidFill>
                  <a:schemeClr val="accent1"/>
                </a:solidFill>
                <a:latin typeface="+mn-lt"/>
              </a:rPr>
              <a:t>According </a:t>
            </a:r>
            <a:r>
              <a:rPr lang="en-US" sz="3200" dirty="0">
                <a:solidFill>
                  <a:schemeClr val="accent1"/>
                </a:solidFill>
                <a:latin typeface="+mn-lt"/>
              </a:rPr>
              <a:t>to UDL</a:t>
            </a:r>
            <a:r>
              <a:rPr lang="en-US" sz="3200" dirty="0" smtClean="0">
                <a:solidFill>
                  <a:schemeClr val="accent1"/>
                </a:solidFill>
                <a:latin typeface="+mn-lt"/>
              </a:rPr>
              <a:t>, effective </a:t>
            </a:r>
            <a:r>
              <a:rPr lang="en-US" sz="3200" dirty="0">
                <a:solidFill>
                  <a:schemeClr val="accent1"/>
                </a:solidFill>
                <a:latin typeface="+mn-lt"/>
              </a:rPr>
              <a:t>materials are those </a:t>
            </a:r>
            <a:r>
              <a:rPr lang="en-US" sz="3200" dirty="0" smtClean="0">
                <a:solidFill>
                  <a:schemeClr val="accent1"/>
                </a:solidFill>
                <a:latin typeface="+mn-lt"/>
              </a:rPr>
              <a:t>that</a:t>
            </a:r>
            <a:r>
              <a:rPr lang="en-US" sz="3200" dirty="0">
                <a:solidFill>
                  <a:schemeClr val="accent1"/>
                </a:solidFill>
                <a:latin typeface="+mn-lt"/>
              </a:rPr>
              <a:t> </a:t>
            </a:r>
            <a:r>
              <a:rPr lang="en-US" sz="3200" dirty="0" smtClean="0">
                <a:solidFill>
                  <a:schemeClr val="accent1"/>
                </a:solidFill>
                <a:latin typeface="+mn-lt"/>
              </a:rPr>
              <a:t>align </a:t>
            </a:r>
            <a:r>
              <a:rPr lang="en-US" sz="3200" dirty="0">
                <a:solidFill>
                  <a:schemeClr val="accent1"/>
                </a:solidFill>
                <a:latin typeface="+mn-lt"/>
              </a:rPr>
              <a:t>to </a:t>
            </a:r>
            <a:r>
              <a:rPr lang="en-US" sz="3200" dirty="0" smtClean="0">
                <a:solidFill>
                  <a:schemeClr val="accent1"/>
                </a:solidFill>
                <a:latin typeface="+mn-lt"/>
              </a:rPr>
              <a:t>goals and</a:t>
            </a:r>
            <a:r>
              <a:rPr lang="en-US" sz="3200" dirty="0">
                <a:solidFill>
                  <a:schemeClr val="accent1"/>
                </a:solidFill>
                <a:latin typeface="+mn-lt"/>
              </a:rPr>
              <a:t> </a:t>
            </a:r>
            <a:r>
              <a:rPr lang="en-US" sz="3200" dirty="0" smtClean="0">
                <a:solidFill>
                  <a:schemeClr val="accent1"/>
                </a:solidFill>
                <a:latin typeface="+mn-lt"/>
              </a:rPr>
              <a:t>engage </a:t>
            </a:r>
            <a:r>
              <a:rPr lang="en-US" sz="3200" dirty="0">
                <a:solidFill>
                  <a:schemeClr val="accent1"/>
                </a:solidFill>
                <a:latin typeface="+mn-lt"/>
              </a:rPr>
              <a:t>learners in becoming </a:t>
            </a:r>
            <a:r>
              <a:rPr lang="en-US" sz="3200" dirty="0" smtClean="0">
                <a:solidFill>
                  <a:schemeClr val="accent1"/>
                </a:solidFill>
                <a:latin typeface="+mn-lt"/>
              </a:rPr>
              <a:t>proactive</a:t>
            </a:r>
            <a:r>
              <a:rPr lang="en-US" sz="3200" dirty="0">
                <a:solidFill>
                  <a:schemeClr val="accent1"/>
                </a:solidFill>
                <a:latin typeface="+mn-lt"/>
              </a:rPr>
              <a:t>.</a:t>
            </a:r>
          </a:p>
          <a:p>
            <a:pPr marL="285750" indent="-285750" algn="ctr">
              <a:spcBef>
                <a:spcPts val="0"/>
              </a:spcBef>
              <a:buFont typeface="Arial" panose="020B0604020202020204" pitchFamily="34" charset="0"/>
              <a:buChar char="•"/>
            </a:pPr>
            <a:endParaRPr dirty="0">
              <a:solidFill>
                <a:schemeClr val="tx2"/>
              </a:solidFill>
              <a:latin typeface="+mn-lt"/>
            </a:endParaRPr>
          </a:p>
        </p:txBody>
      </p:sp>
      <p:sp>
        <p:nvSpPr>
          <p:cNvPr id="4" name="Rectangle 3"/>
          <p:cNvSpPr/>
          <p:nvPr/>
        </p:nvSpPr>
        <p:spPr>
          <a:xfrm>
            <a:off x="3012626" y="55770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a:off x="6626636" y="548089"/>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8402342" y="547435"/>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4716712" y="547430"/>
            <a:ext cx="734095" cy="225297"/>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5679626"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4227344"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7131908"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2775062"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8584190" y="1073176"/>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3692" y="452637"/>
            <a:ext cx="8139659" cy="1259946"/>
          </a:xfrm>
        </p:spPr>
        <p:txBody>
          <a:bodyPr>
            <a:noAutofit/>
          </a:bodyPr>
          <a:lstStyle/>
          <a:p>
            <a:r>
              <a:rPr lang="en-US" sz="2000" b="1" dirty="0">
                <a:solidFill>
                  <a:schemeClr val="tx2"/>
                </a:solidFill>
              </a:rPr>
              <a:t/>
            </a:r>
            <a:br>
              <a:rPr lang="en-US" sz="2000" b="1" dirty="0">
                <a:solidFill>
                  <a:schemeClr val="tx2"/>
                </a:solidFill>
              </a:rPr>
            </a:br>
            <a:endParaRPr lang="en-US" sz="2000" dirty="0"/>
          </a:p>
        </p:txBody>
      </p:sp>
      <p:sp>
        <p:nvSpPr>
          <p:cNvPr id="3" name="TextBox 2"/>
          <p:cNvSpPr txBox="1"/>
          <p:nvPr/>
        </p:nvSpPr>
        <p:spPr>
          <a:xfrm>
            <a:off x="1993692" y="1828494"/>
            <a:ext cx="8139659" cy="2689967"/>
          </a:xfrm>
          <a:prstGeom prst="rect">
            <a:avLst/>
          </a:prstGeom>
          <a:noFill/>
        </p:spPr>
        <p:txBody>
          <a:bodyPr wrap="square" rtlCol="0">
            <a:spAutoFit/>
          </a:bodyPr>
          <a:lstStyle/>
          <a:p>
            <a:pPr>
              <a:lnSpc>
                <a:spcPct val="110000"/>
              </a:lnSpc>
            </a:pPr>
            <a:r>
              <a:rPr lang="en-US" sz="3200" dirty="0" smtClean="0">
                <a:solidFill>
                  <a:schemeClr val="accent1"/>
                </a:solidFill>
                <a:latin typeface="+mj-lt"/>
              </a:rPr>
              <a:t>The National Center on Accessible Educational Materials (AEM) is one resource for finding flexible tools for students to use in the classroom. Here is a brief introduction video: </a:t>
            </a:r>
          </a:p>
          <a:p>
            <a:endParaRPr lang="en-US" dirty="0"/>
          </a:p>
          <a:p>
            <a:endParaRPr lang="en-US" dirty="0"/>
          </a:p>
        </p:txBody>
      </p:sp>
      <p:pic>
        <p:nvPicPr>
          <p:cNvPr id="6" name="6U3uKNKMv7s"/>
          <p:cNvPicPr>
            <a:picLocks noRot="1" noChangeAspect="1"/>
          </p:cNvPicPr>
          <p:nvPr>
            <a:quickTimeFile r:link="rId1"/>
          </p:nvPr>
        </p:nvPicPr>
        <p:blipFill>
          <a:blip r:embed="rId4"/>
          <a:stretch>
            <a:fillRect/>
          </a:stretch>
        </p:blipFill>
        <p:spPr>
          <a:xfrm>
            <a:off x="3746721" y="4369158"/>
            <a:ext cx="4572000" cy="2571750"/>
          </a:xfrm>
          <a:prstGeom prst="rect">
            <a:avLst/>
          </a:prstGeom>
        </p:spPr>
      </p:pic>
      <p:sp>
        <p:nvSpPr>
          <p:cNvPr id="7" name="TextBox 6"/>
          <p:cNvSpPr txBox="1"/>
          <p:nvPr/>
        </p:nvSpPr>
        <p:spPr>
          <a:xfrm>
            <a:off x="2488367" y="7147956"/>
            <a:ext cx="7150308" cy="307777"/>
          </a:xfrm>
          <a:prstGeom prst="rect">
            <a:avLst/>
          </a:prstGeom>
          <a:noFill/>
        </p:spPr>
        <p:txBody>
          <a:bodyPr wrap="square" rtlCol="0">
            <a:spAutoFit/>
          </a:bodyPr>
          <a:lstStyle/>
          <a:p>
            <a:pPr algn="ctr"/>
            <a:r>
              <a:rPr lang="en-US" dirty="0">
                <a:latin typeface="+mn-lt"/>
              </a:rPr>
              <a:t>https://www.youtube.com/watch?v=6U3uKNKMv7s</a:t>
            </a:r>
          </a:p>
        </p:txBody>
      </p:sp>
      <p:sp>
        <p:nvSpPr>
          <p:cNvPr id="8" name="Rectangle 7"/>
          <p:cNvSpPr/>
          <p:nvPr/>
        </p:nvSpPr>
        <p:spPr>
          <a:xfrm>
            <a:off x="3012626" y="55770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6626636" y="548089"/>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8402342" y="547435"/>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4716712" y="547430"/>
            <a:ext cx="734095" cy="225297"/>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5679626"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4227344"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a:off x="7131908"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p:nvSpPr>
        <p:spPr>
          <a:xfrm>
            <a:off x="2775062"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p:cNvSpPr/>
          <p:nvPr/>
        </p:nvSpPr>
        <p:spPr>
          <a:xfrm>
            <a:off x="8584190" y="1073176"/>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8131493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Shape 188"/>
          <p:cNvSpPr txBox="1"/>
          <p:nvPr/>
        </p:nvSpPr>
        <p:spPr>
          <a:xfrm>
            <a:off x="612075" y="281225"/>
            <a:ext cx="9644399" cy="1670700"/>
          </a:xfrm>
          <a:prstGeom prst="rect">
            <a:avLst/>
          </a:prstGeom>
          <a:noFill/>
          <a:ln>
            <a:noFill/>
          </a:ln>
        </p:spPr>
        <p:txBody>
          <a:bodyPr lIns="91425" tIns="91425" rIns="91425" bIns="91425" anchor="t" anchorCtr="0">
            <a:noAutofit/>
          </a:bodyPr>
          <a:lstStyle/>
          <a:p>
            <a:pPr lvl="0" algn="ctr" rtl="0">
              <a:spcBef>
                <a:spcPts val="0"/>
              </a:spcBef>
              <a:buClr>
                <a:schemeClr val="dk1"/>
              </a:buClr>
              <a:buSzPct val="61111"/>
              <a:buFont typeface="Arial"/>
              <a:buNone/>
            </a:pPr>
            <a:r>
              <a:rPr lang="en-US" sz="1800" b="1" dirty="0">
                <a:solidFill>
                  <a:schemeClr val="lt1"/>
                </a:solidFill>
              </a:rPr>
              <a:t>Question 2: Assessment</a:t>
            </a:r>
          </a:p>
        </p:txBody>
      </p:sp>
      <p:sp>
        <p:nvSpPr>
          <p:cNvPr id="189" name="Shape 189"/>
          <p:cNvSpPr txBox="1"/>
          <p:nvPr/>
        </p:nvSpPr>
        <p:spPr>
          <a:xfrm>
            <a:off x="2982271" y="5831174"/>
            <a:ext cx="5996837" cy="1728501"/>
          </a:xfrm>
          <a:prstGeom prst="rect">
            <a:avLst/>
          </a:prstGeom>
          <a:solidFill>
            <a:schemeClr val="bg1"/>
          </a:solidFill>
          <a:ln>
            <a:noFill/>
          </a:ln>
        </p:spPr>
        <p:txBody>
          <a:bodyPr lIns="91425" tIns="91425" rIns="91425" bIns="91425" anchor="t" anchorCtr="0">
            <a:noAutofit/>
          </a:bodyPr>
          <a:lstStyle/>
          <a:p>
            <a:pPr algn="ctr" rtl="0">
              <a:lnSpc>
                <a:spcPct val="110000"/>
              </a:lnSpc>
              <a:spcBef>
                <a:spcPts val="0"/>
              </a:spcBef>
              <a:buNone/>
            </a:pPr>
            <a:r>
              <a:rPr lang="en-US" sz="2400" dirty="0">
                <a:solidFill>
                  <a:schemeClr val="accent1"/>
                </a:solidFill>
                <a:latin typeface="+mj-lt"/>
              </a:rPr>
              <a:t>Turn and talk to your partner:</a:t>
            </a:r>
          </a:p>
          <a:p>
            <a:pPr algn="ctr" rtl="0">
              <a:lnSpc>
                <a:spcPct val="110000"/>
              </a:lnSpc>
              <a:spcBef>
                <a:spcPts val="0"/>
              </a:spcBef>
              <a:buNone/>
            </a:pPr>
            <a:r>
              <a:rPr lang="en-US" sz="2400" dirty="0">
                <a:solidFill>
                  <a:schemeClr val="accent1"/>
                </a:solidFill>
                <a:latin typeface="+mj-lt"/>
              </a:rPr>
              <a:t>Why is this cartoon funny?</a:t>
            </a:r>
          </a:p>
          <a:p>
            <a:pPr algn="ctr">
              <a:lnSpc>
                <a:spcPct val="110000"/>
              </a:lnSpc>
              <a:spcBef>
                <a:spcPts val="0"/>
              </a:spcBef>
              <a:buNone/>
            </a:pPr>
            <a:r>
              <a:rPr lang="en-US" sz="2400" dirty="0">
                <a:solidFill>
                  <a:schemeClr val="accent1"/>
                </a:solidFill>
                <a:latin typeface="+mj-lt"/>
              </a:rPr>
              <a:t>How </a:t>
            </a:r>
            <a:r>
              <a:rPr lang="en-US" sz="2400" dirty="0" smtClean="0">
                <a:solidFill>
                  <a:schemeClr val="accent1"/>
                </a:solidFill>
                <a:latin typeface="+mj-lt"/>
              </a:rPr>
              <a:t>does </a:t>
            </a:r>
            <a:r>
              <a:rPr lang="en-US" sz="2400" dirty="0">
                <a:solidFill>
                  <a:schemeClr val="accent1"/>
                </a:solidFill>
                <a:latin typeface="+mj-lt"/>
              </a:rPr>
              <a:t>it connect to UDL and assessment?</a:t>
            </a:r>
          </a:p>
        </p:txBody>
      </p:sp>
      <p:pic>
        <p:nvPicPr>
          <p:cNvPr id="190" name="Shape 190"/>
          <p:cNvPicPr preferRelativeResize="0"/>
          <p:nvPr/>
        </p:nvPicPr>
        <p:blipFill>
          <a:blip r:embed="rId3">
            <a:alphaModFix/>
          </a:blip>
          <a:stretch>
            <a:fillRect/>
          </a:stretch>
        </p:blipFill>
        <p:spPr>
          <a:xfrm>
            <a:off x="2982271" y="1637382"/>
            <a:ext cx="5996837" cy="4193792"/>
          </a:xfrm>
          <a:prstGeom prst="rect">
            <a:avLst/>
          </a:prstGeom>
          <a:noFill/>
          <a:ln>
            <a:noFill/>
          </a:ln>
        </p:spPr>
      </p:pic>
      <p:sp>
        <p:nvSpPr>
          <p:cNvPr id="6" name="Rectangle 5"/>
          <p:cNvSpPr/>
          <p:nvPr/>
        </p:nvSpPr>
        <p:spPr>
          <a:xfrm>
            <a:off x="3012626" y="55770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6626636" y="548089"/>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8402342" y="547435"/>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4716712" y="547430"/>
            <a:ext cx="734095" cy="225297"/>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5679626"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4227344"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7131908"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2775062"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a:off x="8584190" y="1073176"/>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5" name="Shape 195"/>
          <p:cNvSpPr txBox="1"/>
          <p:nvPr/>
        </p:nvSpPr>
        <p:spPr>
          <a:xfrm>
            <a:off x="1905335" y="1757437"/>
            <a:ext cx="8523900" cy="4464899"/>
          </a:xfrm>
          <a:prstGeom prst="rect">
            <a:avLst/>
          </a:prstGeom>
          <a:noFill/>
          <a:ln>
            <a:noFill/>
          </a:ln>
        </p:spPr>
        <p:txBody>
          <a:bodyPr lIns="91425" tIns="91425" rIns="91425" bIns="91425" anchor="t" anchorCtr="0">
            <a:noAutofit/>
          </a:bodyPr>
          <a:lstStyle/>
          <a:p>
            <a:pPr lvl="0" rtl="0">
              <a:lnSpc>
                <a:spcPct val="120616"/>
              </a:lnSpc>
              <a:spcBef>
                <a:spcPts val="0"/>
              </a:spcBef>
              <a:buClr>
                <a:schemeClr val="dk1"/>
              </a:buClr>
              <a:buSzPct val="36666"/>
              <a:buFont typeface="Arial"/>
              <a:buNone/>
            </a:pPr>
            <a:r>
              <a:rPr lang="en-US" sz="3200" dirty="0">
                <a:solidFill>
                  <a:schemeClr val="accent1"/>
                </a:solidFill>
                <a:latin typeface="+mj-lt"/>
              </a:rPr>
              <a:t>From a UDL perspective, effective </a:t>
            </a:r>
            <a:r>
              <a:rPr lang="en-US" sz="3200" dirty="0" smtClean="0">
                <a:solidFill>
                  <a:schemeClr val="accent1"/>
                </a:solidFill>
                <a:latin typeface="+mj-lt"/>
              </a:rPr>
              <a:t>assessments</a:t>
            </a:r>
            <a:endParaRPr lang="en-US" sz="3200" dirty="0">
              <a:solidFill>
                <a:schemeClr val="accent1"/>
              </a:solidFill>
              <a:latin typeface="+mj-lt"/>
            </a:endParaRPr>
          </a:p>
          <a:p>
            <a:pPr marL="673100" lvl="0" indent="-419100" rtl="0">
              <a:lnSpc>
                <a:spcPct val="120616"/>
              </a:lnSpc>
              <a:spcBef>
                <a:spcPts val="0"/>
              </a:spcBef>
              <a:buClr>
                <a:schemeClr val="lt1"/>
              </a:buClr>
              <a:buSzPct val="100000"/>
              <a:buFont typeface="Arial"/>
              <a:buChar char="●"/>
            </a:pPr>
            <a:r>
              <a:rPr lang="en-US" sz="3200" dirty="0" smtClean="0">
                <a:solidFill>
                  <a:schemeClr val="accent1"/>
                </a:solidFill>
                <a:latin typeface="+mj-lt"/>
              </a:rPr>
              <a:t>– are </a:t>
            </a:r>
            <a:r>
              <a:rPr lang="en-US" sz="3200" dirty="0">
                <a:solidFill>
                  <a:schemeClr val="accent1"/>
                </a:solidFill>
                <a:latin typeface="+mj-lt"/>
              </a:rPr>
              <a:t>ongoing and focused on learner </a:t>
            </a:r>
            <a:r>
              <a:rPr lang="en-US" sz="3200" dirty="0" smtClean="0">
                <a:solidFill>
                  <a:schemeClr val="accent1"/>
                </a:solidFill>
                <a:latin typeface="+mj-lt"/>
              </a:rPr>
              <a:t>           		progress;</a:t>
            </a:r>
            <a:endParaRPr lang="en-US" sz="3200" dirty="0">
              <a:solidFill>
                <a:schemeClr val="accent1"/>
              </a:solidFill>
              <a:latin typeface="+mj-lt"/>
            </a:endParaRPr>
          </a:p>
          <a:p>
            <a:pPr marL="673100" lvl="0" indent="-419100" rtl="0">
              <a:lnSpc>
                <a:spcPct val="120616"/>
              </a:lnSpc>
              <a:spcBef>
                <a:spcPts val="0"/>
              </a:spcBef>
              <a:buClr>
                <a:schemeClr val="lt1"/>
              </a:buClr>
              <a:buSzPct val="100000"/>
              <a:buFont typeface="Arial"/>
              <a:buChar char="●"/>
            </a:pPr>
            <a:r>
              <a:rPr lang="en-US" sz="3200" dirty="0" smtClean="0">
                <a:solidFill>
                  <a:schemeClr val="accent1"/>
                </a:solidFill>
                <a:latin typeface="+mj-lt"/>
              </a:rPr>
              <a:t>– measure </a:t>
            </a:r>
            <a:r>
              <a:rPr lang="en-US" sz="3200" dirty="0">
                <a:solidFill>
                  <a:schemeClr val="accent1"/>
                </a:solidFill>
                <a:latin typeface="+mj-lt"/>
              </a:rPr>
              <a:t>both product and </a:t>
            </a:r>
            <a:r>
              <a:rPr lang="en-US" sz="3200" dirty="0" smtClean="0">
                <a:solidFill>
                  <a:schemeClr val="accent1"/>
                </a:solidFill>
                <a:latin typeface="+mj-lt"/>
              </a:rPr>
              <a:t>process,</a:t>
            </a:r>
            <a:endParaRPr lang="en-US" sz="3200" dirty="0">
              <a:solidFill>
                <a:schemeClr val="accent1"/>
              </a:solidFill>
              <a:latin typeface="+mj-lt"/>
            </a:endParaRPr>
          </a:p>
          <a:p>
            <a:pPr marL="673100" lvl="0" indent="-419100" rtl="0">
              <a:lnSpc>
                <a:spcPct val="120616"/>
              </a:lnSpc>
              <a:spcBef>
                <a:spcPts val="0"/>
              </a:spcBef>
              <a:buClr>
                <a:schemeClr val="lt1"/>
              </a:buClr>
              <a:buSzPct val="100000"/>
              <a:buFont typeface="Arial"/>
              <a:buChar char="●"/>
            </a:pPr>
            <a:r>
              <a:rPr lang="en-US" sz="3200" dirty="0" smtClean="0">
                <a:solidFill>
                  <a:schemeClr val="accent1"/>
                </a:solidFill>
                <a:latin typeface="+mj-lt"/>
              </a:rPr>
              <a:t>– are </a:t>
            </a:r>
            <a:r>
              <a:rPr lang="en-US" sz="3200" dirty="0">
                <a:solidFill>
                  <a:schemeClr val="accent1"/>
                </a:solidFill>
                <a:latin typeface="+mj-lt"/>
              </a:rPr>
              <a:t>flexible, not </a:t>
            </a:r>
            <a:r>
              <a:rPr lang="en-US" sz="3200" dirty="0" smtClean="0">
                <a:solidFill>
                  <a:schemeClr val="accent1"/>
                </a:solidFill>
                <a:latin typeface="+mj-lt"/>
              </a:rPr>
              <a:t>fixed;</a:t>
            </a:r>
            <a:endParaRPr lang="en-US" sz="3200" dirty="0">
              <a:solidFill>
                <a:schemeClr val="accent1"/>
              </a:solidFill>
              <a:latin typeface="+mj-lt"/>
            </a:endParaRPr>
          </a:p>
          <a:p>
            <a:pPr marL="673100" lvl="0" indent="-419100" rtl="0">
              <a:lnSpc>
                <a:spcPct val="120616"/>
              </a:lnSpc>
              <a:spcBef>
                <a:spcPts val="0"/>
              </a:spcBef>
              <a:buClr>
                <a:schemeClr val="lt1"/>
              </a:buClr>
              <a:buSzPct val="100000"/>
              <a:buFont typeface="Arial"/>
              <a:buChar char="●"/>
            </a:pPr>
            <a:r>
              <a:rPr lang="en-US" sz="3200" dirty="0" smtClean="0">
                <a:solidFill>
                  <a:schemeClr val="accent1"/>
                </a:solidFill>
                <a:latin typeface="+mj-lt"/>
              </a:rPr>
              <a:t>– are </a:t>
            </a:r>
            <a:r>
              <a:rPr lang="en-US" sz="3200" dirty="0">
                <a:solidFill>
                  <a:schemeClr val="accent1"/>
                </a:solidFill>
                <a:latin typeface="+mj-lt"/>
              </a:rPr>
              <a:t>construct </a:t>
            </a:r>
            <a:r>
              <a:rPr lang="en-US" sz="3200" dirty="0" smtClean="0">
                <a:solidFill>
                  <a:schemeClr val="accent1"/>
                </a:solidFill>
                <a:latin typeface="+mj-lt"/>
              </a:rPr>
              <a:t>relevant</a:t>
            </a:r>
            <a:r>
              <a:rPr lang="en-US" sz="3200" dirty="0">
                <a:solidFill>
                  <a:schemeClr val="accent1"/>
                </a:solidFill>
                <a:latin typeface="+mj-lt"/>
              </a:rPr>
              <a:t>;</a:t>
            </a:r>
            <a:r>
              <a:rPr lang="en-US" sz="3200" dirty="0" smtClean="0">
                <a:solidFill>
                  <a:schemeClr val="accent1"/>
                </a:solidFill>
                <a:latin typeface="+mj-lt"/>
              </a:rPr>
              <a:t> and</a:t>
            </a:r>
            <a:endParaRPr lang="en-US" sz="3200" dirty="0">
              <a:solidFill>
                <a:schemeClr val="accent1"/>
              </a:solidFill>
              <a:latin typeface="+mj-lt"/>
            </a:endParaRPr>
          </a:p>
          <a:p>
            <a:pPr marL="673100" lvl="0" indent="-419100" rtl="0">
              <a:lnSpc>
                <a:spcPct val="120616"/>
              </a:lnSpc>
              <a:spcBef>
                <a:spcPts val="0"/>
              </a:spcBef>
              <a:buClr>
                <a:schemeClr val="lt1"/>
              </a:buClr>
              <a:buSzPct val="100000"/>
              <a:buFont typeface="Arial"/>
              <a:buChar char="●"/>
            </a:pPr>
            <a:r>
              <a:rPr lang="en-US" sz="3200" dirty="0" smtClean="0">
                <a:solidFill>
                  <a:schemeClr val="accent1"/>
                </a:solidFill>
                <a:latin typeface="+mj-lt"/>
              </a:rPr>
              <a:t>– actively </a:t>
            </a:r>
            <a:r>
              <a:rPr lang="en-US" sz="3200" dirty="0">
                <a:solidFill>
                  <a:schemeClr val="accent1"/>
                </a:solidFill>
                <a:latin typeface="+mj-lt"/>
              </a:rPr>
              <a:t>inform and involve learners.</a:t>
            </a:r>
          </a:p>
          <a:p>
            <a:pPr>
              <a:spcBef>
                <a:spcPts val="0"/>
              </a:spcBef>
              <a:buNone/>
            </a:pPr>
            <a:endParaRPr dirty="0">
              <a:solidFill>
                <a:schemeClr val="tx1"/>
              </a:solidFill>
            </a:endParaRPr>
          </a:p>
        </p:txBody>
      </p:sp>
      <p:sp>
        <p:nvSpPr>
          <p:cNvPr id="4" name="Rectangle 3"/>
          <p:cNvSpPr/>
          <p:nvPr/>
        </p:nvSpPr>
        <p:spPr>
          <a:xfrm>
            <a:off x="3012626" y="55770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a:off x="6626636" y="548089"/>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8402342" y="547435"/>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4716712" y="547430"/>
            <a:ext cx="734095" cy="225297"/>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5679626"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4227344"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7131908"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2775062"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8584190" y="1073176"/>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Shape 199"/>
          <p:cNvSpPr txBox="1"/>
          <p:nvPr/>
        </p:nvSpPr>
        <p:spPr>
          <a:xfrm>
            <a:off x="1888761" y="287525"/>
            <a:ext cx="8360263" cy="117209"/>
          </a:xfrm>
          <a:prstGeom prst="rect">
            <a:avLst/>
          </a:prstGeom>
          <a:noFill/>
          <a:ln>
            <a:noFill/>
          </a:ln>
        </p:spPr>
        <p:txBody>
          <a:bodyPr lIns="91425" tIns="91425" rIns="91425" bIns="91425" anchor="t" anchorCtr="0">
            <a:noAutofit/>
          </a:bodyPr>
          <a:lstStyle/>
          <a:p>
            <a:pPr algn="ctr" rtl="0">
              <a:spcBef>
                <a:spcPts val="0"/>
              </a:spcBef>
              <a:buNone/>
            </a:pPr>
            <a:endParaRPr lang="en-US" sz="1800" b="1" dirty="0">
              <a:solidFill>
                <a:schemeClr val="accent1"/>
              </a:solidFill>
            </a:endParaRPr>
          </a:p>
        </p:txBody>
      </p:sp>
      <p:sp>
        <p:nvSpPr>
          <p:cNvPr id="201" name="Shape 201">
            <a:hlinkClick r:id="rId3"/>
          </p:cNvPr>
          <p:cNvSpPr/>
          <p:nvPr/>
        </p:nvSpPr>
        <p:spPr>
          <a:xfrm>
            <a:off x="3535079" y="1881795"/>
            <a:ext cx="5067625" cy="3408000"/>
          </a:xfrm>
          <a:prstGeom prst="rect">
            <a:avLst/>
          </a:prstGeom>
          <a:blipFill>
            <a:blip r:embed="rId4">
              <a:alphaModFix/>
            </a:blip>
            <a:stretch>
              <a:fillRect/>
            </a:stretch>
          </a:blipFill>
          <a:ln>
            <a:noFill/>
          </a:ln>
        </p:spPr>
      </p:sp>
      <p:sp>
        <p:nvSpPr>
          <p:cNvPr id="2" name="TextBox 1"/>
          <p:cNvSpPr txBox="1"/>
          <p:nvPr/>
        </p:nvSpPr>
        <p:spPr>
          <a:xfrm>
            <a:off x="4047345" y="5381469"/>
            <a:ext cx="4242216" cy="307777"/>
          </a:xfrm>
          <a:prstGeom prst="rect">
            <a:avLst/>
          </a:prstGeom>
          <a:noFill/>
        </p:spPr>
        <p:txBody>
          <a:bodyPr wrap="square" rtlCol="0">
            <a:spAutoFit/>
          </a:bodyPr>
          <a:lstStyle/>
          <a:p>
            <a:r>
              <a:rPr lang="en-US" dirty="0">
                <a:latin typeface="+mn-lt"/>
              </a:rPr>
              <a:t>https://www.youtube.com/watch?v=bDvKnY0g6e4</a:t>
            </a:r>
          </a:p>
        </p:txBody>
      </p:sp>
      <p:sp>
        <p:nvSpPr>
          <p:cNvPr id="5" name="Rectangle 4"/>
          <p:cNvSpPr/>
          <p:nvPr/>
        </p:nvSpPr>
        <p:spPr>
          <a:xfrm>
            <a:off x="3012626" y="55770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6626636" y="548089"/>
            <a:ext cx="734095" cy="225297"/>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8402342" y="547435"/>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4716712" y="547430"/>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5679626"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4227344"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7131908"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2775062"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8584190" y="1073176"/>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6" name="Shape 206"/>
          <p:cNvPicPr preferRelativeResize="0"/>
          <p:nvPr/>
        </p:nvPicPr>
        <p:blipFill>
          <a:blip r:embed="rId3">
            <a:alphaModFix/>
          </a:blip>
          <a:stretch>
            <a:fillRect/>
          </a:stretch>
        </p:blipFill>
        <p:spPr>
          <a:xfrm>
            <a:off x="195943" y="2103124"/>
            <a:ext cx="10382499" cy="2469942"/>
          </a:xfrm>
          <a:prstGeom prst="rect">
            <a:avLst/>
          </a:prstGeom>
          <a:noFill/>
          <a:ln>
            <a:noFill/>
          </a:ln>
        </p:spPr>
      </p:pic>
      <p:sp>
        <p:nvSpPr>
          <p:cNvPr id="207" name="Shape 207"/>
          <p:cNvSpPr txBox="1"/>
          <p:nvPr/>
        </p:nvSpPr>
        <p:spPr>
          <a:xfrm>
            <a:off x="195943" y="5583557"/>
            <a:ext cx="10343309" cy="1031699"/>
          </a:xfrm>
          <a:prstGeom prst="rect">
            <a:avLst/>
          </a:prstGeom>
          <a:noFill/>
          <a:ln>
            <a:noFill/>
          </a:ln>
        </p:spPr>
        <p:txBody>
          <a:bodyPr lIns="91425" tIns="91425" rIns="91425" bIns="91425" anchor="t" anchorCtr="0">
            <a:noAutofit/>
          </a:bodyPr>
          <a:lstStyle/>
          <a:p>
            <a:pPr algn="ctr">
              <a:spcBef>
                <a:spcPts val="0"/>
              </a:spcBef>
              <a:buNone/>
            </a:pPr>
            <a:r>
              <a:rPr lang="en-US" sz="2400" b="1" dirty="0">
                <a:solidFill>
                  <a:schemeClr val="accent1"/>
                </a:solidFill>
                <a:latin typeface="+mj-lt"/>
              </a:rPr>
              <a:t>9 Guidelines</a:t>
            </a:r>
          </a:p>
        </p:txBody>
      </p:sp>
      <p:sp>
        <p:nvSpPr>
          <p:cNvPr id="208" name="Shape 208"/>
          <p:cNvSpPr/>
          <p:nvPr/>
        </p:nvSpPr>
        <p:spPr>
          <a:xfrm>
            <a:off x="5167292" y="4957758"/>
            <a:ext cx="439799" cy="625799"/>
          </a:xfrm>
          <a:prstGeom prst="upArrow">
            <a:avLst>
              <a:gd name="adj1" fmla="val 50000"/>
              <a:gd name="adj2" fmla="val 50000"/>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6" name="Rectangle 5"/>
          <p:cNvSpPr/>
          <p:nvPr/>
        </p:nvSpPr>
        <p:spPr>
          <a:xfrm>
            <a:off x="3012626" y="55770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6626636" y="548089"/>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8402342" y="547435"/>
            <a:ext cx="734095" cy="225297"/>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4716712" y="547430"/>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5679626"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4227344"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7131908"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2775062"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a:off x="8584190" y="1073176"/>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Shape 212"/>
          <p:cNvPicPr preferRelativeResize="0"/>
          <p:nvPr/>
        </p:nvPicPr>
        <p:blipFill>
          <a:blip r:embed="rId3">
            <a:alphaModFix/>
          </a:blip>
          <a:stretch>
            <a:fillRect/>
          </a:stretch>
        </p:blipFill>
        <p:spPr>
          <a:xfrm>
            <a:off x="-1" y="16931"/>
            <a:ext cx="10691813" cy="7559675"/>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7422" y="1664784"/>
            <a:ext cx="2975303" cy="18055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p:cNvSpPr txBox="1"/>
          <p:nvPr/>
        </p:nvSpPr>
        <p:spPr>
          <a:xfrm>
            <a:off x="6977199" y="-1551845"/>
            <a:ext cx="2818557" cy="4966773"/>
          </a:xfrm>
          <a:prstGeom prst="rect">
            <a:avLst/>
          </a:prstGeom>
          <a:noFill/>
        </p:spPr>
        <p:txBody>
          <a:bodyPr wrap="square" rtlCol="0">
            <a:spAutoFit/>
          </a:bodyPr>
          <a:lstStyle/>
          <a:p>
            <a:endParaRPr lang="en-US" dirty="0"/>
          </a:p>
        </p:txBody>
      </p:sp>
      <p:sp>
        <p:nvSpPr>
          <p:cNvPr id="4" name="TextBox 3"/>
          <p:cNvSpPr txBox="1"/>
          <p:nvPr/>
        </p:nvSpPr>
        <p:spPr>
          <a:xfrm>
            <a:off x="1978702" y="1764406"/>
            <a:ext cx="8184629" cy="5367623"/>
          </a:xfrm>
          <a:prstGeom prst="rect">
            <a:avLst/>
          </a:prstGeom>
          <a:noFill/>
        </p:spPr>
        <p:txBody>
          <a:bodyPr wrap="square" rtlCol="0">
            <a:spAutoFit/>
          </a:bodyPr>
          <a:lstStyle/>
          <a:p>
            <a:pPr>
              <a:lnSpc>
                <a:spcPct val="110000"/>
              </a:lnSpc>
            </a:pPr>
            <a:r>
              <a:rPr lang="en-US" sz="2400" dirty="0" smtClean="0">
                <a:solidFill>
                  <a:schemeClr val="accent1"/>
                </a:solidFill>
                <a:latin typeface="+mj-lt"/>
              </a:rPr>
              <a:t>Jigsaw Activity: </a:t>
            </a:r>
          </a:p>
          <a:p>
            <a:pPr>
              <a:lnSpc>
                <a:spcPct val="110000"/>
              </a:lnSpc>
            </a:pPr>
            <a:endParaRPr lang="en-US" sz="2400" dirty="0">
              <a:solidFill>
                <a:schemeClr val="accent1"/>
              </a:solidFill>
              <a:latin typeface="+mj-lt"/>
            </a:endParaRPr>
          </a:p>
          <a:p>
            <a:pPr>
              <a:lnSpc>
                <a:spcPct val="110000"/>
              </a:lnSpc>
            </a:pPr>
            <a:r>
              <a:rPr lang="en-US" sz="2400" dirty="0" smtClean="0">
                <a:solidFill>
                  <a:schemeClr val="accent1"/>
                </a:solidFill>
                <a:latin typeface="+mj-lt"/>
              </a:rPr>
              <a:t>Separate into three groups. </a:t>
            </a:r>
          </a:p>
          <a:p>
            <a:pPr>
              <a:lnSpc>
                <a:spcPct val="110000"/>
              </a:lnSpc>
            </a:pPr>
            <a:r>
              <a:rPr lang="en-US" sz="2400" dirty="0" smtClean="0">
                <a:solidFill>
                  <a:schemeClr val="accent1"/>
                </a:solidFill>
                <a:latin typeface="+mj-lt"/>
              </a:rPr>
              <a:t>Group </a:t>
            </a:r>
            <a:r>
              <a:rPr lang="en-US" sz="2400" dirty="0">
                <a:solidFill>
                  <a:schemeClr val="accent1"/>
                </a:solidFill>
                <a:latin typeface="+mj-lt"/>
              </a:rPr>
              <a:t>1</a:t>
            </a:r>
            <a:r>
              <a:rPr lang="en-US" sz="2400" dirty="0" smtClean="0">
                <a:solidFill>
                  <a:schemeClr val="accent1"/>
                </a:solidFill>
                <a:latin typeface="+mj-lt"/>
              </a:rPr>
              <a:t> will focus on classrooms. </a:t>
            </a:r>
          </a:p>
          <a:p>
            <a:pPr>
              <a:lnSpc>
                <a:spcPct val="110000"/>
              </a:lnSpc>
            </a:pPr>
            <a:r>
              <a:rPr lang="en-US" sz="2400" dirty="0" smtClean="0">
                <a:solidFill>
                  <a:schemeClr val="accent1"/>
                </a:solidFill>
                <a:latin typeface="+mj-lt"/>
              </a:rPr>
              <a:t>Group </a:t>
            </a:r>
            <a:r>
              <a:rPr lang="en-US" sz="2400" dirty="0">
                <a:solidFill>
                  <a:schemeClr val="accent1"/>
                </a:solidFill>
                <a:latin typeface="+mj-lt"/>
              </a:rPr>
              <a:t>2</a:t>
            </a:r>
            <a:r>
              <a:rPr lang="en-US" sz="2400" dirty="0" smtClean="0">
                <a:solidFill>
                  <a:schemeClr val="accent1"/>
                </a:solidFill>
                <a:latin typeface="+mj-lt"/>
              </a:rPr>
              <a:t> will focus on online tools, especially teacher websites. </a:t>
            </a:r>
          </a:p>
          <a:p>
            <a:pPr>
              <a:lnSpc>
                <a:spcPct val="110000"/>
              </a:lnSpc>
            </a:pPr>
            <a:r>
              <a:rPr lang="en-US" sz="2400" dirty="0" smtClean="0">
                <a:solidFill>
                  <a:schemeClr val="accent1"/>
                </a:solidFill>
                <a:latin typeface="+mj-lt"/>
              </a:rPr>
              <a:t>Group </a:t>
            </a:r>
            <a:r>
              <a:rPr lang="en-US" sz="2400" dirty="0">
                <a:solidFill>
                  <a:schemeClr val="accent1"/>
                </a:solidFill>
                <a:latin typeface="+mj-lt"/>
              </a:rPr>
              <a:t>3</a:t>
            </a:r>
            <a:r>
              <a:rPr lang="en-US" sz="2400" dirty="0" smtClean="0">
                <a:solidFill>
                  <a:schemeClr val="accent1"/>
                </a:solidFill>
                <a:latin typeface="+mj-lt"/>
              </a:rPr>
              <a:t> will focus on the school environment beyond the classroom. </a:t>
            </a:r>
          </a:p>
          <a:p>
            <a:pPr>
              <a:lnSpc>
                <a:spcPct val="110000"/>
              </a:lnSpc>
            </a:pPr>
            <a:r>
              <a:rPr lang="en-US" sz="2400" dirty="0" smtClean="0">
                <a:solidFill>
                  <a:schemeClr val="accent1"/>
                </a:solidFill>
                <a:latin typeface="+mj-lt"/>
              </a:rPr>
              <a:t>In your groups, generate examples of qualities that your instructional environment would have if it were carefully designed with the UDL framework in mind. Please be prepared to present your ideas to the rest of the group, either in a list form, picture form, digital format, or something else that works for your group. </a:t>
            </a:r>
          </a:p>
        </p:txBody>
      </p:sp>
      <p:grpSp>
        <p:nvGrpSpPr>
          <p:cNvPr id="2" name="Group 1"/>
          <p:cNvGrpSpPr/>
          <p:nvPr/>
        </p:nvGrpSpPr>
        <p:grpSpPr>
          <a:xfrm>
            <a:off x="2775062" y="547430"/>
            <a:ext cx="6543223" cy="751044"/>
            <a:chOff x="2775062" y="547430"/>
            <a:chExt cx="6543223" cy="751044"/>
          </a:xfrm>
        </p:grpSpPr>
        <p:sp>
          <p:nvSpPr>
            <p:cNvPr id="6" name="Rectangle 5"/>
            <p:cNvSpPr/>
            <p:nvPr/>
          </p:nvSpPr>
          <p:spPr>
            <a:xfrm>
              <a:off x="3012626" y="55770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6626636" y="548089"/>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8402342" y="547435"/>
              <a:ext cx="734095" cy="225297"/>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4716712" y="547430"/>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5679626"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4227344"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7131908"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2775062"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a:off x="8584190" y="1073176"/>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4642" y="1933257"/>
            <a:ext cx="8311046" cy="3233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430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4558" y="3390316"/>
            <a:ext cx="3464851" cy="461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4301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8023" y="4219181"/>
            <a:ext cx="2334400" cy="3111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4301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47669" y="4450058"/>
            <a:ext cx="2334400" cy="3109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43014"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8330" y="3779838"/>
            <a:ext cx="3086868" cy="4114073"/>
          </a:xfrm>
          <a:prstGeom prst="rect">
            <a:avLst/>
          </a:prstGeom>
          <a:noFill/>
          <a:ln>
            <a:noFill/>
          </a:ln>
          <a:extLst/>
        </p:spPr>
      </p:pic>
      <p:sp>
        <p:nvSpPr>
          <p:cNvPr id="3" name="TextBox 2"/>
          <p:cNvSpPr txBox="1"/>
          <p:nvPr/>
        </p:nvSpPr>
        <p:spPr>
          <a:xfrm>
            <a:off x="1985963" y="528641"/>
            <a:ext cx="8143875" cy="769441"/>
          </a:xfrm>
          <a:prstGeom prst="rect">
            <a:avLst/>
          </a:prstGeom>
          <a:noFill/>
        </p:spPr>
        <p:txBody>
          <a:bodyPr wrap="square" rtlCol="0">
            <a:spAutoFit/>
          </a:bodyPr>
          <a:lstStyle/>
          <a:p>
            <a:pPr algn="ctr"/>
            <a:r>
              <a:rPr lang="en-US" sz="4400" b="1" dirty="0" smtClean="0">
                <a:solidFill>
                  <a:schemeClr val="accent1"/>
                </a:solidFill>
                <a:latin typeface="+mn-lt"/>
              </a:rPr>
              <a:t>Part </a:t>
            </a:r>
            <a:r>
              <a:rPr lang="en-US" sz="4400" b="1" dirty="0">
                <a:solidFill>
                  <a:schemeClr val="accent1"/>
                </a:solidFill>
                <a:latin typeface="+mn-lt"/>
              </a:rPr>
              <a:t>2</a:t>
            </a:r>
            <a:r>
              <a:rPr lang="en-US" sz="4400" b="1" dirty="0" smtClean="0">
                <a:solidFill>
                  <a:schemeClr val="accent1"/>
                </a:solidFill>
                <a:latin typeface="+mn-lt"/>
              </a:rPr>
              <a:t> Closing Activity</a:t>
            </a:r>
            <a:endParaRPr lang="en-US" sz="4400" b="1" dirty="0">
              <a:solidFill>
                <a:schemeClr val="accent1"/>
              </a:solidFill>
              <a:latin typeface="+mn-lt"/>
            </a:endParaRPr>
          </a:p>
        </p:txBody>
      </p:sp>
    </p:spTree>
    <p:extLst>
      <p:ext uri="{BB962C8B-B14F-4D97-AF65-F5344CB8AC3E}">
        <p14:creationId xmlns:p14="http://schemas.microsoft.com/office/powerpoint/2010/main" val="944964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Shape 77"/>
          <p:cNvSpPr txBox="1"/>
          <p:nvPr/>
        </p:nvSpPr>
        <p:spPr>
          <a:xfrm>
            <a:off x="1963711" y="467293"/>
            <a:ext cx="8109679" cy="881822"/>
          </a:xfrm>
          <a:prstGeom prst="rect">
            <a:avLst/>
          </a:prstGeom>
          <a:noFill/>
          <a:ln>
            <a:noFill/>
          </a:ln>
        </p:spPr>
        <p:txBody>
          <a:bodyPr lIns="91425" tIns="91425" rIns="91425" bIns="91425" anchor="t" anchorCtr="0">
            <a:noAutofit/>
          </a:bodyPr>
          <a:lstStyle/>
          <a:p>
            <a:pPr algn="ctr"/>
            <a:r>
              <a:rPr lang="en-US" sz="4400" b="1" dirty="0" smtClean="0">
                <a:solidFill>
                  <a:schemeClr val="accent1"/>
                </a:solidFill>
                <a:latin typeface="+mn-lt"/>
              </a:rPr>
              <a:t>UDL</a:t>
            </a:r>
            <a:endParaRPr sz="4400" b="1" dirty="0">
              <a:solidFill>
                <a:schemeClr val="accent1"/>
              </a:solidFill>
              <a:latin typeface="+mn-lt"/>
            </a:endParaRPr>
          </a:p>
        </p:txBody>
      </p:sp>
      <p:sp>
        <p:nvSpPr>
          <p:cNvPr id="78" name="Shape 78"/>
          <p:cNvSpPr txBox="1">
            <a:spLocks noGrp="1"/>
          </p:cNvSpPr>
          <p:nvPr>
            <p:ph type="ctrTitle"/>
          </p:nvPr>
        </p:nvSpPr>
        <p:spPr>
          <a:xfrm>
            <a:off x="1723869" y="2513292"/>
            <a:ext cx="8838701" cy="1620430"/>
          </a:xfrm>
          <a:prstGeom prst="rect">
            <a:avLst/>
          </a:prstGeom>
        </p:spPr>
        <p:txBody>
          <a:bodyPr lIns="104875" tIns="104875" rIns="104875" bIns="104875" anchor="b" anchorCtr="0">
            <a:noAutofit/>
          </a:bodyPr>
          <a:lstStyle/>
          <a:p>
            <a:pPr algn="ctr">
              <a:spcBef>
                <a:spcPts val="0"/>
              </a:spcBef>
              <a:buNone/>
            </a:pPr>
            <a:r>
              <a:rPr lang="en-US" sz="3200" dirty="0" smtClean="0">
                <a:solidFill>
                  <a:schemeClr val="accent1"/>
                </a:solidFill>
              </a:rPr>
              <a:t>Part 1: UDL History and Research Base </a:t>
            </a:r>
            <a:endParaRPr lang="en-US" sz="3200" dirty="0">
              <a:solidFill>
                <a:schemeClr val="accent1"/>
              </a:solidFill>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71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3845" y="1604177"/>
            <a:ext cx="4154321" cy="3074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471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429059"/>
            <a:ext cx="3779838" cy="3130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4710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0706" y="4549804"/>
            <a:ext cx="3583846" cy="2889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4710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76430" y="15518"/>
            <a:ext cx="2189155" cy="70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Rectangle 1"/>
          <p:cNvSpPr/>
          <p:nvPr/>
        </p:nvSpPr>
        <p:spPr>
          <a:xfrm>
            <a:off x="2753756" y="852447"/>
            <a:ext cx="5589190" cy="769441"/>
          </a:xfrm>
          <a:prstGeom prst="rect">
            <a:avLst/>
          </a:prstGeom>
        </p:spPr>
        <p:txBody>
          <a:bodyPr wrap="none">
            <a:spAutoFit/>
          </a:bodyPr>
          <a:lstStyle/>
          <a:p>
            <a:r>
              <a:rPr lang="en-US" sz="4400" b="1" dirty="0" smtClean="0">
                <a:solidFill>
                  <a:schemeClr val="accent1"/>
                </a:solidFill>
                <a:latin typeface="+mn-lt"/>
              </a:rPr>
              <a:t>Mandatory Ingredients </a:t>
            </a:r>
            <a:endParaRPr lang="en-US" sz="4400" b="1" dirty="0">
              <a:solidFill>
                <a:schemeClr val="accent1"/>
              </a:solidFill>
              <a:latin typeface="+mn-lt"/>
            </a:endParaRPr>
          </a:p>
        </p:txBody>
      </p:sp>
    </p:spTree>
    <p:extLst>
      <p:ext uri="{BB962C8B-B14F-4D97-AF65-F5344CB8AC3E}">
        <p14:creationId xmlns:p14="http://schemas.microsoft.com/office/powerpoint/2010/main" val="23973174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4274"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7105" y="1114450"/>
            <a:ext cx="5710869" cy="6409753"/>
          </a:xfrm>
          <a:prstGeom prst="rect">
            <a:avLst/>
          </a:prstGeom>
          <a:noFill/>
          <a:ln>
            <a:noFill/>
          </a:ln>
          <a:effectLst>
            <a:outerShdw blurRad="38100" dist="12699" dir="54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 name="Rectangle 2"/>
          <p:cNvSpPr/>
          <p:nvPr/>
        </p:nvSpPr>
        <p:spPr>
          <a:xfrm>
            <a:off x="751089" y="137781"/>
            <a:ext cx="9335108" cy="769441"/>
          </a:xfrm>
          <a:prstGeom prst="rect">
            <a:avLst/>
          </a:prstGeom>
        </p:spPr>
        <p:txBody>
          <a:bodyPr wrap="none">
            <a:spAutoFit/>
          </a:bodyPr>
          <a:lstStyle/>
          <a:p>
            <a:r>
              <a:rPr lang="en-US" sz="4400" b="1" dirty="0" smtClean="0">
                <a:solidFill>
                  <a:schemeClr val="accent1"/>
                </a:solidFill>
                <a:latin typeface="+mn-lt"/>
              </a:rPr>
              <a:t>Supports to Help Complement the Dish </a:t>
            </a:r>
            <a:endParaRPr lang="en-US" sz="4400" b="1" dirty="0">
              <a:solidFill>
                <a:schemeClr val="accent1"/>
              </a:solidFill>
              <a:latin typeface="+mn-lt"/>
            </a:endParaRPr>
          </a:p>
        </p:txBody>
      </p:sp>
    </p:spTree>
    <p:extLst>
      <p:ext uri="{BB962C8B-B14F-4D97-AF65-F5344CB8AC3E}">
        <p14:creationId xmlns:p14="http://schemas.microsoft.com/office/powerpoint/2010/main" val="29801341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196" y="3588827"/>
            <a:ext cx="4261689" cy="3108699"/>
          </a:xfrm>
          <a:prstGeom prst="rect">
            <a:avLst/>
          </a:prstGeom>
          <a:noFill/>
          <a:ln>
            <a:noFill/>
          </a:ln>
          <a:effectLst>
            <a:outerShdw blurRad="38100" dist="12699" dir="54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 name="Picture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196" y="219355"/>
            <a:ext cx="4261689" cy="2853297"/>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5" name="TextBox 4"/>
          <p:cNvSpPr txBox="1"/>
          <p:nvPr/>
        </p:nvSpPr>
        <p:spPr>
          <a:xfrm>
            <a:off x="4924697" y="1120691"/>
            <a:ext cx="5538651" cy="5174749"/>
          </a:xfrm>
          <a:prstGeom prst="rect">
            <a:avLst/>
          </a:prstGeom>
          <a:noFill/>
        </p:spPr>
        <p:txBody>
          <a:bodyPr wrap="square" rtlCol="0">
            <a:spAutoFit/>
          </a:bodyPr>
          <a:lstStyle/>
          <a:p>
            <a:endParaRPr lang="en-US" dirty="0">
              <a:solidFill>
                <a:schemeClr val="accent1"/>
              </a:solidFill>
            </a:endParaRPr>
          </a:p>
          <a:p>
            <a:pPr>
              <a:lnSpc>
                <a:spcPct val="110000"/>
              </a:lnSpc>
            </a:pPr>
            <a:r>
              <a:rPr lang="en-US" sz="3200" dirty="0" smtClean="0">
                <a:solidFill>
                  <a:schemeClr val="accent1"/>
                </a:solidFill>
                <a:latin typeface="+mn-lt"/>
              </a:rPr>
              <a:t>Chefs work in a kitchen stocked with all of the appliances, amenities, and space that they need. </a:t>
            </a:r>
          </a:p>
          <a:p>
            <a:pPr>
              <a:lnSpc>
                <a:spcPct val="110000"/>
              </a:lnSpc>
            </a:pPr>
            <a:endParaRPr lang="en-US" sz="3200" dirty="0">
              <a:solidFill>
                <a:schemeClr val="accent1"/>
              </a:solidFill>
              <a:latin typeface="+mn-lt"/>
            </a:endParaRPr>
          </a:p>
          <a:p>
            <a:pPr>
              <a:lnSpc>
                <a:spcPct val="110000"/>
              </a:lnSpc>
            </a:pPr>
            <a:r>
              <a:rPr lang="en-US" sz="3200" dirty="0" smtClean="0">
                <a:solidFill>
                  <a:schemeClr val="accent1"/>
                </a:solidFill>
                <a:latin typeface="+mn-lt"/>
              </a:rPr>
              <a:t>The results would be very different if the chefs were told to work in an old-fashioned kitchen. </a:t>
            </a:r>
            <a:endParaRPr lang="en-US" sz="3200" dirty="0">
              <a:solidFill>
                <a:schemeClr val="accent1"/>
              </a:solidFill>
              <a:latin typeface="+mn-lt"/>
            </a:endParaRPr>
          </a:p>
        </p:txBody>
      </p:sp>
    </p:spTree>
    <p:extLst>
      <p:ext uri="{BB962C8B-B14F-4D97-AF65-F5344CB8AC3E}">
        <p14:creationId xmlns:p14="http://schemas.microsoft.com/office/powerpoint/2010/main" val="932440780"/>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p:nvGrpSpPr>
        <p:grpSpPr>
          <a:xfrm>
            <a:off x="1256909" y="728062"/>
            <a:ext cx="7912064" cy="5694312"/>
            <a:chOff x="680607" y="248489"/>
            <a:chExt cx="9379596" cy="7193941"/>
          </a:xfrm>
        </p:grpSpPr>
        <p:pic>
          <p:nvPicPr>
            <p:cNvPr id="56321"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2146" y="248489"/>
              <a:ext cx="4478057" cy="3562847"/>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56322"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607" y="262488"/>
              <a:ext cx="4527056" cy="3583846"/>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56323" name="Pictur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1396" y="3853334"/>
              <a:ext cx="4450059" cy="3534848"/>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nvGrpSpPr>
            <p:cNvPr id="52229" name="Group 6"/>
            <p:cNvGrpSpPr>
              <a:grpSpLocks/>
            </p:cNvGrpSpPr>
            <p:nvPr/>
          </p:nvGrpSpPr>
          <p:grpSpPr bwMode="auto">
            <a:xfrm>
              <a:off x="689357" y="3858584"/>
              <a:ext cx="4507806" cy="3583846"/>
              <a:chOff x="0" y="0"/>
              <a:chExt cx="3664" cy="2912"/>
            </a:xfrm>
          </p:grpSpPr>
          <p:pic>
            <p:nvPicPr>
              <p:cNvPr id="52230" name="Picture 4"/>
              <p:cNvPicPr>
                <a:picLocks noChangeAspect="1" noChangeArrowheads="1"/>
              </p:cNvPicPr>
              <p:nvPr/>
            </p:nvPicPr>
            <p:blipFill>
              <a:blip r:embed="rId6">
                <a:extLst>
                  <a:ext uri="{28A0092B-C50C-407E-A947-70E740481C1C}">
                    <a14:useLocalDpi xmlns:a14="http://schemas.microsoft.com/office/drawing/2010/main" val="0"/>
                  </a:ext>
                </a:extLst>
              </a:blip>
              <a:srcRect l="17320" t="626" r="18529"/>
              <a:stretch>
                <a:fillRect/>
              </a:stretch>
            </p:blipFill>
            <p:spPr bwMode="auto">
              <a:xfrm>
                <a:off x="128" y="96"/>
                <a:ext cx="3408" cy="2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52231" name="Picture 5"/>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3664" cy="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grpSp>
    </p:spTree>
    <p:extLst>
      <p:ext uri="{BB962C8B-B14F-4D97-AF65-F5344CB8AC3E}">
        <p14:creationId xmlns:p14="http://schemas.microsoft.com/office/powerpoint/2010/main" val="845683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49824" y="1900497"/>
            <a:ext cx="8216152" cy="3557897"/>
          </a:xfrm>
          <a:prstGeom prst="rect">
            <a:avLst/>
          </a:prstGeom>
          <a:noFill/>
        </p:spPr>
        <p:txBody>
          <a:bodyPr wrap="square" rtlCol="0">
            <a:spAutoFit/>
          </a:bodyPr>
          <a:lstStyle/>
          <a:p>
            <a:pPr>
              <a:lnSpc>
                <a:spcPct val="110000"/>
              </a:lnSpc>
            </a:pPr>
            <a:r>
              <a:rPr lang="en-US" sz="3200" dirty="0" smtClean="0">
                <a:solidFill>
                  <a:schemeClr val="accent1"/>
                </a:solidFill>
                <a:latin typeface="+mn-lt"/>
              </a:rPr>
              <a:t>The television show </a:t>
            </a:r>
            <a:r>
              <a:rPr lang="en-US" sz="3200" i="1" dirty="0" smtClean="0">
                <a:solidFill>
                  <a:schemeClr val="accent1"/>
                </a:solidFill>
                <a:latin typeface="+mn-lt"/>
              </a:rPr>
              <a:t>Chopped</a:t>
            </a:r>
            <a:r>
              <a:rPr lang="en-US" sz="3200" dirty="0" smtClean="0">
                <a:solidFill>
                  <a:schemeClr val="accent1"/>
                </a:solidFill>
                <a:latin typeface="+mn-lt"/>
              </a:rPr>
              <a:t> can be a metaphor for UDL in a variety of ways. What metaphor do you see in this example? There is a handout with the images on it. Write, draw, or in some way demonstrate a connection between </a:t>
            </a:r>
            <a:r>
              <a:rPr lang="en-US" sz="3200" i="1" dirty="0" smtClean="0">
                <a:solidFill>
                  <a:schemeClr val="accent1"/>
                </a:solidFill>
                <a:latin typeface="+mn-lt"/>
              </a:rPr>
              <a:t>Chopped</a:t>
            </a:r>
            <a:r>
              <a:rPr lang="en-US" sz="3200" dirty="0" smtClean="0">
                <a:solidFill>
                  <a:schemeClr val="accent1"/>
                </a:solidFill>
                <a:latin typeface="+mn-lt"/>
              </a:rPr>
              <a:t> and UDL. </a:t>
            </a:r>
          </a:p>
          <a:p>
            <a:endParaRPr lang="en-US" dirty="0">
              <a:solidFill>
                <a:schemeClr val="accent1"/>
              </a:solidFill>
            </a:endParaRPr>
          </a:p>
        </p:txBody>
      </p:sp>
      <p:sp>
        <p:nvSpPr>
          <p:cNvPr id="5" name="TextBox 4"/>
          <p:cNvSpPr txBox="1"/>
          <p:nvPr/>
        </p:nvSpPr>
        <p:spPr>
          <a:xfrm>
            <a:off x="1985963" y="528641"/>
            <a:ext cx="8143875" cy="769441"/>
          </a:xfrm>
          <a:prstGeom prst="rect">
            <a:avLst/>
          </a:prstGeom>
          <a:noFill/>
        </p:spPr>
        <p:txBody>
          <a:bodyPr wrap="square" rtlCol="0">
            <a:spAutoFit/>
          </a:bodyPr>
          <a:lstStyle/>
          <a:p>
            <a:pPr algn="ctr"/>
            <a:r>
              <a:rPr lang="en-US" sz="4400" b="1" dirty="0" smtClean="0">
                <a:solidFill>
                  <a:schemeClr val="accent1"/>
                </a:solidFill>
                <a:latin typeface="+mn-lt"/>
              </a:rPr>
              <a:t>Part </a:t>
            </a:r>
            <a:r>
              <a:rPr lang="en-US" sz="4400" b="1" dirty="0">
                <a:solidFill>
                  <a:schemeClr val="accent1"/>
                </a:solidFill>
                <a:latin typeface="+mn-lt"/>
              </a:rPr>
              <a:t>2</a:t>
            </a:r>
            <a:r>
              <a:rPr lang="en-US" sz="4400" b="1" dirty="0" smtClean="0">
                <a:solidFill>
                  <a:schemeClr val="accent1"/>
                </a:solidFill>
                <a:latin typeface="+mn-lt"/>
              </a:rPr>
              <a:t> Closing Activity</a:t>
            </a:r>
            <a:endParaRPr lang="en-US" sz="4400" b="1" dirty="0">
              <a:solidFill>
                <a:schemeClr val="accent1"/>
              </a:solidFill>
              <a:latin typeface="+mn-lt"/>
            </a:endParaRPr>
          </a:p>
        </p:txBody>
      </p:sp>
    </p:spTree>
    <p:extLst>
      <p:ext uri="{BB962C8B-B14F-4D97-AF65-F5344CB8AC3E}">
        <p14:creationId xmlns:p14="http://schemas.microsoft.com/office/powerpoint/2010/main" val="1814793687"/>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Shape 220"/>
          <p:cNvSpPr txBox="1"/>
          <p:nvPr/>
        </p:nvSpPr>
        <p:spPr>
          <a:xfrm>
            <a:off x="2008683" y="1464618"/>
            <a:ext cx="8034728" cy="5934213"/>
          </a:xfrm>
          <a:prstGeom prst="rect">
            <a:avLst/>
          </a:prstGeom>
          <a:noFill/>
          <a:ln>
            <a:noFill/>
          </a:ln>
        </p:spPr>
        <p:txBody>
          <a:bodyPr lIns="91425" tIns="91425" rIns="91425" bIns="91425" anchor="t" anchorCtr="0">
            <a:noAutofit/>
          </a:bodyPr>
          <a:lstStyle/>
          <a:p>
            <a:pPr marL="457200" indent="-457200">
              <a:lnSpc>
                <a:spcPct val="120000"/>
              </a:lnSpc>
              <a:buClr>
                <a:schemeClr val="tx2"/>
              </a:buClr>
              <a:buFont typeface="Arial" panose="020B0604020202020204" pitchFamily="34" charset="0"/>
              <a:buChar char="•"/>
            </a:pPr>
            <a:r>
              <a:rPr lang="en-US" sz="3200" dirty="0">
                <a:solidFill>
                  <a:schemeClr val="accent1"/>
                </a:solidFill>
                <a:latin typeface="+mn-lt"/>
              </a:rPr>
              <a:t>Is there anything to add to the What You Know column? </a:t>
            </a:r>
          </a:p>
          <a:p>
            <a:pPr marL="495300" lvl="0" indent="-457200">
              <a:lnSpc>
                <a:spcPct val="120000"/>
              </a:lnSpc>
              <a:buClr>
                <a:schemeClr val="tx2"/>
              </a:buClr>
              <a:buSzPct val="100000"/>
              <a:buFont typeface="Arial" panose="020B0604020202020204" pitchFamily="34" charset="0"/>
              <a:buChar char="•"/>
            </a:pPr>
            <a:r>
              <a:rPr lang="en-US" sz="3200" dirty="0">
                <a:solidFill>
                  <a:schemeClr val="accent1"/>
                </a:solidFill>
                <a:latin typeface="+mn-lt"/>
              </a:rPr>
              <a:t>Are there items to add to the Want to Know column?</a:t>
            </a:r>
          </a:p>
          <a:p>
            <a:pPr marL="495300" lvl="0" indent="-457200">
              <a:lnSpc>
                <a:spcPct val="120000"/>
              </a:lnSpc>
              <a:buClr>
                <a:schemeClr val="tx2"/>
              </a:buClr>
              <a:buSzPct val="100000"/>
              <a:buFont typeface="Arial" panose="020B0604020202020204" pitchFamily="34" charset="0"/>
              <a:buChar char="•"/>
            </a:pPr>
            <a:r>
              <a:rPr lang="en-US" sz="3200" dirty="0">
                <a:solidFill>
                  <a:schemeClr val="accent1"/>
                </a:solidFill>
                <a:latin typeface="+mn-lt"/>
              </a:rPr>
              <a:t>Have you learned anything you can add to the What I Learned column? </a:t>
            </a:r>
          </a:p>
          <a:p>
            <a:pPr marL="457200" indent="-457200">
              <a:lnSpc>
                <a:spcPct val="120000"/>
              </a:lnSpc>
              <a:buClr>
                <a:schemeClr val="tx2"/>
              </a:buClr>
              <a:buFont typeface="Arial" panose="020B0604020202020204" pitchFamily="34" charset="0"/>
              <a:buChar char="•"/>
            </a:pPr>
            <a:r>
              <a:rPr lang="en-US" sz="3200" dirty="0">
                <a:solidFill>
                  <a:schemeClr val="accent1"/>
                </a:solidFill>
                <a:latin typeface="+mn-lt"/>
              </a:rPr>
              <a:t>Remember—you can use words, phrases, sentences, or pictures. </a:t>
            </a:r>
          </a:p>
        </p:txBody>
      </p:sp>
      <p:sp>
        <p:nvSpPr>
          <p:cNvPr id="2" name="TextBox 1"/>
          <p:cNvSpPr txBox="1"/>
          <p:nvPr/>
        </p:nvSpPr>
        <p:spPr>
          <a:xfrm>
            <a:off x="2008683" y="539646"/>
            <a:ext cx="8154649" cy="769441"/>
          </a:xfrm>
          <a:prstGeom prst="rect">
            <a:avLst/>
          </a:prstGeom>
          <a:noFill/>
        </p:spPr>
        <p:txBody>
          <a:bodyPr wrap="square" rtlCol="0">
            <a:spAutoFit/>
          </a:bodyPr>
          <a:lstStyle/>
          <a:p>
            <a:pPr algn="ctr"/>
            <a:r>
              <a:rPr lang="en-US" sz="4400" b="1" dirty="0" smtClean="0">
                <a:solidFill>
                  <a:schemeClr val="accent1"/>
                </a:solidFill>
                <a:latin typeface="+mn-lt"/>
              </a:rPr>
              <a:t>Time to Return to the KWL Pages </a:t>
            </a:r>
            <a:endParaRPr lang="en-US" sz="4400" b="1" dirty="0">
              <a:solidFill>
                <a:schemeClr val="accent1"/>
              </a:solidFill>
              <a:latin typeface="+mn-lt"/>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Shape 224"/>
          <p:cNvSpPr txBox="1"/>
          <p:nvPr/>
        </p:nvSpPr>
        <p:spPr>
          <a:xfrm>
            <a:off x="1930600" y="2282650"/>
            <a:ext cx="8151899" cy="2259370"/>
          </a:xfrm>
          <a:prstGeom prst="rect">
            <a:avLst/>
          </a:prstGeom>
          <a:noFill/>
          <a:ln>
            <a:noFill/>
          </a:ln>
        </p:spPr>
        <p:txBody>
          <a:bodyPr lIns="91425" tIns="91425" rIns="91425" bIns="91425" anchor="t" anchorCtr="0">
            <a:noAutofit/>
          </a:bodyPr>
          <a:lstStyle/>
          <a:p>
            <a:pPr algn="ctr" rtl="0">
              <a:spcBef>
                <a:spcPts val="0"/>
              </a:spcBef>
              <a:buNone/>
            </a:pPr>
            <a:endParaRPr lang="en-US" sz="3000" dirty="0" smtClean="0">
              <a:solidFill>
                <a:schemeClr val="accent1"/>
              </a:solidFill>
            </a:endParaRPr>
          </a:p>
          <a:p>
            <a:pPr algn="ctr" rtl="0">
              <a:lnSpc>
                <a:spcPct val="110000"/>
              </a:lnSpc>
              <a:spcBef>
                <a:spcPts val="0"/>
              </a:spcBef>
              <a:buNone/>
            </a:pPr>
            <a:r>
              <a:rPr lang="en-US" sz="3200" dirty="0" smtClean="0">
                <a:solidFill>
                  <a:schemeClr val="accent1"/>
                </a:solidFill>
                <a:latin typeface="+mn-lt"/>
              </a:rPr>
              <a:t>This </a:t>
            </a:r>
            <a:r>
              <a:rPr lang="en-US" sz="3200" dirty="0">
                <a:solidFill>
                  <a:schemeClr val="accent1"/>
                </a:solidFill>
                <a:latin typeface="+mn-lt"/>
              </a:rPr>
              <a:t>is the end of </a:t>
            </a:r>
            <a:r>
              <a:rPr lang="en-US" sz="3200" dirty="0" smtClean="0">
                <a:solidFill>
                  <a:schemeClr val="accent1"/>
                </a:solidFill>
                <a:latin typeface="+mn-lt"/>
              </a:rPr>
              <a:t>Part 2</a:t>
            </a:r>
          </a:p>
          <a:p>
            <a:pPr algn="ctr" rtl="0">
              <a:lnSpc>
                <a:spcPct val="110000"/>
              </a:lnSpc>
              <a:spcBef>
                <a:spcPts val="0"/>
              </a:spcBef>
              <a:buNone/>
            </a:pPr>
            <a:r>
              <a:rPr lang="en-US" sz="3200" dirty="0" smtClean="0">
                <a:solidFill>
                  <a:schemeClr val="accent1"/>
                </a:solidFill>
                <a:latin typeface="+mn-lt"/>
              </a:rPr>
              <a:t>of </a:t>
            </a:r>
            <a:r>
              <a:rPr lang="en-US" sz="3200" dirty="0">
                <a:solidFill>
                  <a:schemeClr val="accent1"/>
                </a:solidFill>
                <a:latin typeface="+mn-lt"/>
              </a:rPr>
              <a:t>the </a:t>
            </a:r>
            <a:r>
              <a:rPr lang="en-US" sz="3200" dirty="0" smtClean="0">
                <a:solidFill>
                  <a:schemeClr val="accent1"/>
                </a:solidFill>
                <a:latin typeface="+mn-lt"/>
              </a:rPr>
              <a:t>PD </a:t>
            </a:r>
            <a:r>
              <a:rPr lang="en-US" sz="3200" dirty="0">
                <a:solidFill>
                  <a:schemeClr val="accent1"/>
                </a:solidFill>
                <a:latin typeface="+mn-lt"/>
              </a:rPr>
              <a:t>presentation on </a:t>
            </a:r>
            <a:r>
              <a:rPr lang="en-US" sz="3200" dirty="0" smtClean="0">
                <a:solidFill>
                  <a:schemeClr val="accent1"/>
                </a:solidFill>
                <a:latin typeface="+mn-lt"/>
              </a:rPr>
              <a:t>UDL</a:t>
            </a:r>
            <a:endParaRPr lang="en-US" sz="3200" dirty="0">
              <a:solidFill>
                <a:schemeClr val="accent1"/>
              </a:solidFill>
              <a:latin typeface="+mn-lt"/>
            </a:endParaRPr>
          </a:p>
          <a:p>
            <a:pPr algn="ctr">
              <a:spcBef>
                <a:spcPts val="0"/>
              </a:spcBef>
              <a:buNone/>
            </a:pPr>
            <a:endParaRPr sz="3000" dirty="0">
              <a:solidFill>
                <a:schemeClr val="tx1"/>
              </a:solidFill>
            </a:endParaRPr>
          </a:p>
        </p:txBody>
      </p:sp>
      <p:sp>
        <p:nvSpPr>
          <p:cNvPr id="2" name="TextBox 1"/>
          <p:cNvSpPr txBox="1"/>
          <p:nvPr/>
        </p:nvSpPr>
        <p:spPr>
          <a:xfrm>
            <a:off x="1930600" y="540913"/>
            <a:ext cx="8243710" cy="769441"/>
          </a:xfrm>
          <a:prstGeom prst="rect">
            <a:avLst/>
          </a:prstGeom>
          <a:noFill/>
        </p:spPr>
        <p:txBody>
          <a:bodyPr wrap="square" rtlCol="0">
            <a:spAutoFit/>
          </a:bodyPr>
          <a:lstStyle/>
          <a:p>
            <a:pPr algn="ctr"/>
            <a:r>
              <a:rPr lang="en-US" sz="4400" b="1" dirty="0">
                <a:solidFill>
                  <a:schemeClr val="accent1"/>
                </a:solidFill>
                <a:latin typeface="+mn-lt"/>
                <a:cs typeface="Arial" panose="020B0604020202020204" pitchFamily="34" charset="0"/>
              </a:rPr>
              <a:t>You </a:t>
            </a:r>
            <a:r>
              <a:rPr lang="en-US" sz="4400" b="1" dirty="0" smtClean="0">
                <a:solidFill>
                  <a:schemeClr val="accent1"/>
                </a:solidFill>
                <a:latin typeface="+mn-lt"/>
                <a:cs typeface="Arial" panose="020B0604020202020204" pitchFamily="34" charset="0"/>
              </a:rPr>
              <a:t>Have </a:t>
            </a:r>
            <a:r>
              <a:rPr lang="en-US" sz="4400" b="1" dirty="0">
                <a:solidFill>
                  <a:schemeClr val="accent1"/>
                </a:solidFill>
                <a:latin typeface="+mn-lt"/>
                <a:cs typeface="Arial" panose="020B0604020202020204" pitchFamily="34" charset="0"/>
              </a:rPr>
              <a:t>C</a:t>
            </a:r>
            <a:r>
              <a:rPr lang="en-US" sz="4400" b="1" dirty="0" smtClean="0">
                <a:solidFill>
                  <a:schemeClr val="accent1"/>
                </a:solidFill>
                <a:latin typeface="+mn-lt"/>
                <a:cs typeface="Arial" panose="020B0604020202020204" pitchFamily="34" charset="0"/>
              </a:rPr>
              <a:t>ompleted Part 2</a:t>
            </a:r>
            <a:endParaRPr lang="en-US" sz="4400" dirty="0">
              <a:latin typeface="+mn-lt"/>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Shape 228"/>
          <p:cNvSpPr txBox="1"/>
          <p:nvPr/>
        </p:nvSpPr>
        <p:spPr>
          <a:xfrm>
            <a:off x="1663908" y="1851150"/>
            <a:ext cx="8803616" cy="3857699"/>
          </a:xfrm>
          <a:prstGeom prst="rect">
            <a:avLst/>
          </a:prstGeom>
          <a:noFill/>
          <a:ln>
            <a:noFill/>
          </a:ln>
        </p:spPr>
        <p:txBody>
          <a:bodyPr lIns="91425" tIns="91425" rIns="91425" bIns="91425" anchor="t" anchorCtr="0">
            <a:noAutofit/>
          </a:bodyPr>
          <a:lstStyle/>
          <a:p>
            <a:pPr algn="ctr" rtl="0">
              <a:spcBef>
                <a:spcPts val="0"/>
              </a:spcBef>
              <a:buNone/>
            </a:pPr>
            <a:endParaRPr sz="3000" dirty="0">
              <a:solidFill>
                <a:schemeClr val="accent1"/>
              </a:solidFill>
            </a:endParaRPr>
          </a:p>
          <a:p>
            <a:pPr algn="l" rtl="0">
              <a:spcBef>
                <a:spcPts val="0"/>
              </a:spcBef>
              <a:buNone/>
            </a:pPr>
            <a:endParaRPr sz="3000" dirty="0">
              <a:solidFill>
                <a:schemeClr val="accent1"/>
              </a:solidFill>
            </a:endParaRPr>
          </a:p>
          <a:p>
            <a:pPr algn="ctr">
              <a:spcBef>
                <a:spcPts val="0"/>
              </a:spcBef>
              <a:buNone/>
            </a:pPr>
            <a:r>
              <a:rPr lang="en-US" sz="3200" dirty="0">
                <a:solidFill>
                  <a:schemeClr val="accent1"/>
                </a:solidFill>
                <a:latin typeface="+mj-lt"/>
              </a:rPr>
              <a:t>Part </a:t>
            </a:r>
            <a:r>
              <a:rPr lang="en-US" sz="3200" dirty="0" smtClean="0">
                <a:solidFill>
                  <a:schemeClr val="accent1"/>
                </a:solidFill>
                <a:latin typeface="+mj-lt"/>
              </a:rPr>
              <a:t>3: </a:t>
            </a:r>
            <a:r>
              <a:rPr lang="en-US" sz="3200" dirty="0">
                <a:solidFill>
                  <a:schemeClr val="accent1"/>
                </a:solidFill>
                <a:latin typeface="+mj-lt"/>
              </a:rPr>
              <a:t>Putting UDL Into Action</a:t>
            </a:r>
          </a:p>
        </p:txBody>
      </p:sp>
      <p:sp>
        <p:nvSpPr>
          <p:cNvPr id="2" name="TextBox 1"/>
          <p:cNvSpPr txBox="1"/>
          <p:nvPr/>
        </p:nvSpPr>
        <p:spPr>
          <a:xfrm>
            <a:off x="1978702" y="494673"/>
            <a:ext cx="8154649" cy="769441"/>
          </a:xfrm>
          <a:prstGeom prst="rect">
            <a:avLst/>
          </a:prstGeom>
          <a:noFill/>
        </p:spPr>
        <p:txBody>
          <a:bodyPr wrap="square" rtlCol="0">
            <a:spAutoFit/>
          </a:bodyPr>
          <a:lstStyle/>
          <a:p>
            <a:pPr algn="ctr"/>
            <a:r>
              <a:rPr lang="en-US" sz="4400" b="1" dirty="0" smtClean="0">
                <a:solidFill>
                  <a:schemeClr val="accent1"/>
                </a:solidFill>
                <a:latin typeface="+mn-lt"/>
              </a:rPr>
              <a:t>UDL</a:t>
            </a:r>
            <a:endParaRPr lang="en-US" sz="4400" b="1" dirty="0">
              <a:solidFill>
                <a:schemeClr val="accent1"/>
              </a:solidFill>
              <a:latin typeface="+mn-lt"/>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Shape 232"/>
          <p:cNvSpPr txBox="1"/>
          <p:nvPr/>
        </p:nvSpPr>
        <p:spPr>
          <a:xfrm>
            <a:off x="1843790" y="1676165"/>
            <a:ext cx="8420909" cy="5299392"/>
          </a:xfrm>
          <a:prstGeom prst="rect">
            <a:avLst/>
          </a:prstGeom>
          <a:noFill/>
          <a:ln>
            <a:noFill/>
          </a:ln>
        </p:spPr>
        <p:txBody>
          <a:bodyPr lIns="91425" tIns="91425" rIns="91425" bIns="91425" anchor="ctr" anchorCtr="0">
            <a:noAutofit/>
          </a:bodyPr>
          <a:lstStyle/>
          <a:p>
            <a:pPr marL="38100" lvl="0" rtl="0">
              <a:spcBef>
                <a:spcPts val="0"/>
              </a:spcBef>
              <a:buClr>
                <a:schemeClr val="lt1"/>
              </a:buClr>
              <a:buSzPct val="100000"/>
            </a:pPr>
            <a:endParaRPr lang="en-US" sz="3000" dirty="0" smtClean="0">
              <a:solidFill>
                <a:schemeClr val="accent1"/>
              </a:solidFill>
              <a:latin typeface="+mn-lt"/>
            </a:endParaRPr>
          </a:p>
          <a:p>
            <a:pPr marL="38100" lvl="0">
              <a:lnSpc>
                <a:spcPct val="110000"/>
              </a:lnSpc>
              <a:buClr>
                <a:schemeClr val="lt1"/>
              </a:buClr>
              <a:buSzPct val="100000"/>
            </a:pPr>
            <a:r>
              <a:rPr lang="en-US" sz="3200" dirty="0">
                <a:solidFill>
                  <a:schemeClr val="accent1"/>
                </a:solidFill>
                <a:latin typeface="+mn-lt"/>
              </a:rPr>
              <a:t>Part 1: An introduction to UDL, including its origination and the model of learner variability upon which it is </a:t>
            </a:r>
            <a:r>
              <a:rPr lang="en-US" sz="3200" dirty="0" smtClean="0">
                <a:solidFill>
                  <a:schemeClr val="accent1"/>
                </a:solidFill>
                <a:latin typeface="+mn-lt"/>
              </a:rPr>
              <a:t>based. </a:t>
            </a:r>
            <a:endParaRPr lang="en-US" sz="3200" dirty="0">
              <a:solidFill>
                <a:schemeClr val="accent1"/>
              </a:solidFill>
              <a:latin typeface="+mn-lt"/>
            </a:endParaRPr>
          </a:p>
          <a:p>
            <a:pPr marL="38100" lvl="0">
              <a:lnSpc>
                <a:spcPct val="110000"/>
              </a:lnSpc>
              <a:buClr>
                <a:schemeClr val="lt1"/>
              </a:buClr>
              <a:buSzPct val="100000"/>
            </a:pPr>
            <a:endParaRPr lang="en-US" sz="3200" dirty="0">
              <a:solidFill>
                <a:schemeClr val="accent1"/>
              </a:solidFill>
              <a:latin typeface="+mn-lt"/>
            </a:endParaRPr>
          </a:p>
          <a:p>
            <a:pPr marL="38100" lvl="0">
              <a:lnSpc>
                <a:spcPct val="110000"/>
              </a:lnSpc>
              <a:buClr>
                <a:schemeClr val="lt1"/>
              </a:buClr>
              <a:buSzPct val="100000"/>
            </a:pPr>
            <a:r>
              <a:rPr lang="en-US" sz="3200" dirty="0">
                <a:solidFill>
                  <a:schemeClr val="accent1"/>
                </a:solidFill>
                <a:latin typeface="+mn-lt"/>
              </a:rPr>
              <a:t>Part 2: A general overview</a:t>
            </a:r>
            <a:r>
              <a:rPr lang="en-US" sz="3200" i="1" dirty="0">
                <a:solidFill>
                  <a:schemeClr val="accent1"/>
                </a:solidFill>
                <a:latin typeface="+mn-lt"/>
              </a:rPr>
              <a:t> </a:t>
            </a:r>
            <a:r>
              <a:rPr lang="en-US" sz="3200" dirty="0">
                <a:solidFill>
                  <a:schemeClr val="accent1"/>
                </a:solidFill>
                <a:latin typeface="+mn-lt"/>
              </a:rPr>
              <a:t>of how to use the UDL framework for planning instruction for diverse learners.</a:t>
            </a:r>
          </a:p>
          <a:p>
            <a:pPr marL="38100" lvl="0">
              <a:lnSpc>
                <a:spcPct val="110000"/>
              </a:lnSpc>
              <a:buClr>
                <a:schemeClr val="lt1"/>
              </a:buClr>
              <a:buSzPct val="100000"/>
            </a:pPr>
            <a:endParaRPr lang="en-US" sz="3200" dirty="0">
              <a:solidFill>
                <a:schemeClr val="accent1"/>
              </a:solidFill>
              <a:latin typeface="+mn-lt"/>
            </a:endParaRPr>
          </a:p>
          <a:p>
            <a:pPr marL="38100" lvl="0">
              <a:lnSpc>
                <a:spcPct val="110000"/>
              </a:lnSpc>
              <a:buClr>
                <a:schemeClr val="lt1"/>
              </a:buClr>
              <a:buSzPct val="100000"/>
            </a:pPr>
            <a:r>
              <a:rPr lang="en-US" sz="3200" b="1" dirty="0">
                <a:solidFill>
                  <a:schemeClr val="accent1"/>
                </a:solidFill>
                <a:latin typeface="+mn-lt"/>
              </a:rPr>
              <a:t>Parts 3 &amp; 4: An opportunity to practice planning instruction using the UDL framework. </a:t>
            </a:r>
          </a:p>
          <a:p>
            <a:pPr lvl="0">
              <a:lnSpc>
                <a:spcPct val="110000"/>
              </a:lnSpc>
            </a:pPr>
            <a:endParaRPr lang="en-US" sz="2400" dirty="0">
              <a:solidFill>
                <a:schemeClr val="accent1"/>
              </a:solidFill>
              <a:latin typeface="+mj-lt"/>
            </a:endParaRPr>
          </a:p>
        </p:txBody>
      </p:sp>
      <p:sp>
        <p:nvSpPr>
          <p:cNvPr id="4" name="Title 1"/>
          <p:cNvSpPr>
            <a:spLocks noGrp="1"/>
          </p:cNvSpPr>
          <p:nvPr>
            <p:ph type="title"/>
          </p:nvPr>
        </p:nvSpPr>
        <p:spPr>
          <a:xfrm>
            <a:off x="1970467" y="225463"/>
            <a:ext cx="8186755" cy="1259946"/>
          </a:xfrm>
        </p:spPr>
        <p:txBody>
          <a:bodyPr>
            <a:normAutofit fontScale="90000"/>
          </a:bodyPr>
          <a:lstStyle/>
          <a:p>
            <a:pPr lvl="0"/>
            <a:r>
              <a:rPr lang="en-US" sz="3100" b="1" dirty="0" smtClean="0">
                <a:solidFill>
                  <a:schemeClr val="accent1"/>
                </a:solidFill>
              </a:rPr>
              <a:t/>
            </a:r>
            <a:br>
              <a:rPr lang="en-US" sz="3100" b="1" dirty="0" smtClean="0">
                <a:solidFill>
                  <a:schemeClr val="accent1"/>
                </a:solidFill>
              </a:rPr>
            </a:br>
            <a:r>
              <a:rPr lang="en-US" sz="3100" b="1" dirty="0">
                <a:solidFill>
                  <a:schemeClr val="accent1"/>
                </a:solidFill>
              </a:rPr>
              <a:t/>
            </a:r>
            <a:br>
              <a:rPr lang="en-US" sz="3100" b="1" dirty="0">
                <a:solidFill>
                  <a:schemeClr val="accent1"/>
                </a:solidFill>
              </a:rPr>
            </a:br>
            <a:r>
              <a:rPr lang="en-US" sz="4900" b="1" dirty="0" smtClean="0">
                <a:solidFill>
                  <a:schemeClr val="accent1"/>
                </a:solidFill>
                <a:latin typeface="+mn-lt"/>
                <a:cs typeface="Arial" panose="020B0604020202020204" pitchFamily="34" charset="0"/>
              </a:rPr>
              <a:t>CEM Overview</a:t>
            </a:r>
            <a:r>
              <a:rPr lang="en-US" sz="5400" b="1" dirty="0">
                <a:solidFill>
                  <a:schemeClr val="accent1"/>
                </a:solidFill>
              </a:rPr>
              <a:t/>
            </a:r>
            <a:br>
              <a:rPr lang="en-US" sz="5400" b="1" dirty="0">
                <a:solidFill>
                  <a:schemeClr val="accent1"/>
                </a:solidFill>
              </a:rPr>
            </a:br>
            <a:endParaRPr lang="en-US" dirty="0"/>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Shape 83"/>
          <p:cNvSpPr txBox="1"/>
          <p:nvPr/>
        </p:nvSpPr>
        <p:spPr>
          <a:xfrm>
            <a:off x="2510676" y="1724675"/>
            <a:ext cx="6917399" cy="5835000"/>
          </a:xfrm>
          <a:prstGeom prst="rect">
            <a:avLst/>
          </a:prstGeom>
          <a:noFill/>
          <a:ln w="9525" cap="flat">
            <a:solidFill>
              <a:schemeClr val="lt1"/>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endParaRPr lang="en-US" sz="3000" dirty="0">
              <a:solidFill>
                <a:schemeClr val="tx2"/>
              </a:solidFill>
            </a:endParaRPr>
          </a:p>
          <a:p>
            <a:pPr marL="514350" lvl="0" indent="-514350" rtl="0">
              <a:lnSpc>
                <a:spcPct val="110000"/>
              </a:lnSpc>
              <a:spcBef>
                <a:spcPts val="0"/>
              </a:spcBef>
              <a:buAutoNum type="arabicPeriod"/>
            </a:pPr>
            <a:r>
              <a:rPr lang="en-US" sz="3200" dirty="0" smtClean="0">
                <a:solidFill>
                  <a:schemeClr val="accent1"/>
                </a:solidFill>
                <a:latin typeface="+mj-lt"/>
              </a:rPr>
              <a:t>Understand the concepts of UDL.</a:t>
            </a:r>
          </a:p>
          <a:p>
            <a:pPr marL="514350" lvl="0" indent="-514350" rtl="0">
              <a:lnSpc>
                <a:spcPct val="110000"/>
              </a:lnSpc>
              <a:spcBef>
                <a:spcPts val="0"/>
              </a:spcBef>
              <a:buAutoNum type="arabicPeriod"/>
            </a:pPr>
            <a:endParaRPr lang="en-US" sz="3200" dirty="0">
              <a:solidFill>
                <a:schemeClr val="accent1"/>
              </a:solidFill>
              <a:latin typeface="+mj-lt"/>
            </a:endParaRPr>
          </a:p>
          <a:p>
            <a:pPr marL="514350" lvl="0" indent="-514350" rtl="0">
              <a:lnSpc>
                <a:spcPct val="110000"/>
              </a:lnSpc>
              <a:spcBef>
                <a:spcPts val="0"/>
              </a:spcBef>
              <a:buAutoNum type="arabicPeriod"/>
            </a:pPr>
            <a:r>
              <a:rPr lang="en-US" sz="3200" dirty="0" smtClean="0">
                <a:solidFill>
                  <a:schemeClr val="accent1"/>
                </a:solidFill>
                <a:latin typeface="+mj-lt"/>
              </a:rPr>
              <a:t>Apply the concepts UDL to support diverse learners in your classroom practices.</a:t>
            </a:r>
            <a:endParaRPr lang="en-US" sz="3200" dirty="0">
              <a:solidFill>
                <a:schemeClr val="accent1"/>
              </a:solidFill>
              <a:latin typeface="+mj-lt"/>
            </a:endParaRPr>
          </a:p>
        </p:txBody>
      </p:sp>
      <p:sp>
        <p:nvSpPr>
          <p:cNvPr id="3" name="TextBox 2"/>
          <p:cNvSpPr txBox="1"/>
          <p:nvPr/>
        </p:nvSpPr>
        <p:spPr>
          <a:xfrm>
            <a:off x="1969324" y="393543"/>
            <a:ext cx="8154650" cy="769441"/>
          </a:xfrm>
          <a:prstGeom prst="rect">
            <a:avLst/>
          </a:prstGeom>
          <a:noFill/>
        </p:spPr>
        <p:txBody>
          <a:bodyPr wrap="square" rtlCol="0">
            <a:spAutoFit/>
          </a:bodyPr>
          <a:lstStyle/>
          <a:p>
            <a:pPr lvl="0" algn="ctr"/>
            <a:r>
              <a:rPr lang="en-US" sz="4400" b="1" dirty="0" smtClean="0">
                <a:solidFill>
                  <a:schemeClr val="accent1"/>
                </a:solidFill>
                <a:latin typeface="+mn-lt"/>
              </a:rPr>
              <a:t>Goals</a:t>
            </a:r>
            <a:endParaRPr lang="en-US" sz="4400" b="1" dirty="0">
              <a:solidFill>
                <a:schemeClr val="accent1"/>
              </a:solidFill>
              <a:latin typeface="+mn-lt"/>
            </a:endParaRPr>
          </a:p>
        </p:txBody>
      </p:sp>
    </p:spTree>
    <p:extLst>
      <p:ext uri="{BB962C8B-B14F-4D97-AF65-F5344CB8AC3E}">
        <p14:creationId xmlns:p14="http://schemas.microsoft.com/office/powerpoint/2010/main" val="1832556518"/>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Shape 87"/>
          <p:cNvSpPr txBox="1"/>
          <p:nvPr/>
        </p:nvSpPr>
        <p:spPr>
          <a:xfrm>
            <a:off x="1903752" y="1509589"/>
            <a:ext cx="8259580" cy="5366478"/>
          </a:xfrm>
          <a:prstGeom prst="rect">
            <a:avLst/>
          </a:prstGeom>
          <a:noFill/>
          <a:ln>
            <a:noFill/>
          </a:ln>
        </p:spPr>
        <p:txBody>
          <a:bodyPr lIns="91425" tIns="91425" rIns="91425" bIns="91425" anchor="t" anchorCtr="0">
            <a:noAutofit/>
          </a:bodyPr>
          <a:lstStyle/>
          <a:p>
            <a:pPr algn="ctr" rtl="0">
              <a:lnSpc>
                <a:spcPct val="110000"/>
              </a:lnSpc>
              <a:spcBef>
                <a:spcPts val="0"/>
              </a:spcBef>
              <a:buNone/>
            </a:pPr>
            <a:r>
              <a:rPr lang="en-US" sz="2800" dirty="0" smtClean="0">
                <a:solidFill>
                  <a:schemeClr val="accent1"/>
                </a:solidFill>
                <a:latin typeface="+mj-lt"/>
              </a:rPr>
              <a:t>You </a:t>
            </a:r>
            <a:r>
              <a:rPr lang="en-US" sz="2800" dirty="0">
                <a:solidFill>
                  <a:schemeClr val="accent1"/>
                </a:solidFill>
                <a:latin typeface="+mj-lt"/>
              </a:rPr>
              <a:t>need: </a:t>
            </a:r>
          </a:p>
          <a:p>
            <a:pPr marL="38100" lvl="0" algn="ctr" rtl="0">
              <a:lnSpc>
                <a:spcPct val="110000"/>
              </a:lnSpc>
              <a:spcBef>
                <a:spcPts val="0"/>
              </a:spcBef>
              <a:buClr>
                <a:schemeClr val="lt1"/>
              </a:buClr>
              <a:buSzPct val="100000"/>
            </a:pPr>
            <a:r>
              <a:rPr lang="en-US" sz="2800" dirty="0">
                <a:solidFill>
                  <a:schemeClr val="accent1"/>
                </a:solidFill>
                <a:latin typeface="+mj-lt"/>
              </a:rPr>
              <a:t>One piece of paper</a:t>
            </a:r>
          </a:p>
          <a:p>
            <a:pPr marL="38100" lvl="0" algn="ctr" rtl="0">
              <a:lnSpc>
                <a:spcPct val="110000"/>
              </a:lnSpc>
              <a:spcBef>
                <a:spcPts val="0"/>
              </a:spcBef>
              <a:buClr>
                <a:schemeClr val="lt1"/>
              </a:buClr>
              <a:buSzPct val="100000"/>
            </a:pPr>
            <a:r>
              <a:rPr lang="en-US" sz="2800" dirty="0" smtClean="0">
                <a:solidFill>
                  <a:schemeClr val="accent1"/>
                </a:solidFill>
                <a:latin typeface="+mj-lt"/>
              </a:rPr>
              <a:t>A pen or pencil </a:t>
            </a:r>
            <a:endParaRPr lang="en-US" sz="2800" dirty="0">
              <a:solidFill>
                <a:schemeClr val="accent1"/>
              </a:solidFill>
              <a:latin typeface="+mj-lt"/>
            </a:endParaRPr>
          </a:p>
          <a:p>
            <a:pPr rtl="0">
              <a:lnSpc>
                <a:spcPct val="110000"/>
              </a:lnSpc>
              <a:spcBef>
                <a:spcPts val="0"/>
              </a:spcBef>
              <a:buNone/>
            </a:pPr>
            <a:r>
              <a:rPr lang="en-US" sz="3000" dirty="0">
                <a:solidFill>
                  <a:schemeClr val="accent1"/>
                </a:solidFill>
                <a:latin typeface="+mj-lt"/>
              </a:rPr>
              <a:t>Steps: </a:t>
            </a:r>
          </a:p>
          <a:p>
            <a:pPr marL="38100" lvl="0" rtl="0">
              <a:lnSpc>
                <a:spcPct val="110000"/>
              </a:lnSpc>
              <a:spcBef>
                <a:spcPts val="0"/>
              </a:spcBef>
              <a:buClr>
                <a:schemeClr val="lt1"/>
              </a:buClr>
              <a:buSzPct val="100000"/>
            </a:pPr>
            <a:r>
              <a:rPr lang="en-US" sz="3000" dirty="0" smtClean="0">
                <a:solidFill>
                  <a:schemeClr val="accent1"/>
                </a:solidFill>
                <a:latin typeface="+mj-lt"/>
              </a:rPr>
              <a:t>1. Divide </a:t>
            </a:r>
            <a:r>
              <a:rPr lang="en-US" sz="3000" dirty="0">
                <a:solidFill>
                  <a:schemeClr val="accent1"/>
                </a:solidFill>
                <a:latin typeface="+mj-lt"/>
              </a:rPr>
              <a:t>your paper into three </a:t>
            </a:r>
            <a:r>
              <a:rPr lang="en-US" sz="3000" dirty="0" smtClean="0">
                <a:solidFill>
                  <a:schemeClr val="accent1"/>
                </a:solidFill>
                <a:latin typeface="+mj-lt"/>
              </a:rPr>
              <a:t>equal-sized columns. </a:t>
            </a:r>
          </a:p>
          <a:p>
            <a:pPr marL="38100" lvl="0" rtl="0">
              <a:lnSpc>
                <a:spcPct val="110000"/>
              </a:lnSpc>
              <a:spcBef>
                <a:spcPts val="0"/>
              </a:spcBef>
              <a:buClr>
                <a:schemeClr val="lt1"/>
              </a:buClr>
              <a:buSzPct val="100000"/>
            </a:pPr>
            <a:r>
              <a:rPr lang="en-US" sz="3000" dirty="0" smtClean="0">
                <a:solidFill>
                  <a:schemeClr val="accent1"/>
                </a:solidFill>
                <a:latin typeface="+mj-lt"/>
              </a:rPr>
              <a:t>2. Label </a:t>
            </a:r>
            <a:r>
              <a:rPr lang="en-US" sz="3000" dirty="0">
                <a:solidFill>
                  <a:schemeClr val="accent1"/>
                </a:solidFill>
                <a:latin typeface="+mj-lt"/>
              </a:rPr>
              <a:t>the first </a:t>
            </a:r>
            <a:r>
              <a:rPr lang="en-US" sz="3000" dirty="0" smtClean="0">
                <a:solidFill>
                  <a:schemeClr val="accent1"/>
                </a:solidFill>
                <a:latin typeface="+mj-lt"/>
              </a:rPr>
              <a:t>column: What </a:t>
            </a:r>
            <a:r>
              <a:rPr lang="en-US" sz="3000" dirty="0">
                <a:solidFill>
                  <a:schemeClr val="accent1"/>
                </a:solidFill>
                <a:latin typeface="+mj-lt"/>
              </a:rPr>
              <a:t>I Know About </a:t>
            </a:r>
            <a:r>
              <a:rPr lang="en-US" sz="3000" dirty="0" smtClean="0">
                <a:solidFill>
                  <a:schemeClr val="accent1"/>
                </a:solidFill>
                <a:latin typeface="+mj-lt"/>
              </a:rPr>
              <a:t>UDL.</a:t>
            </a:r>
            <a:endParaRPr sz="3000" dirty="0">
              <a:solidFill>
                <a:schemeClr val="accent1"/>
              </a:solidFill>
              <a:latin typeface="+mj-lt"/>
            </a:endParaRPr>
          </a:p>
          <a:p>
            <a:pPr marL="38100" lvl="0" rtl="0">
              <a:lnSpc>
                <a:spcPct val="110000"/>
              </a:lnSpc>
              <a:spcBef>
                <a:spcPts val="0"/>
              </a:spcBef>
              <a:buClr>
                <a:schemeClr val="lt1"/>
              </a:buClr>
              <a:buSzPct val="100000"/>
            </a:pPr>
            <a:r>
              <a:rPr lang="en-US" sz="3000" dirty="0" smtClean="0">
                <a:solidFill>
                  <a:schemeClr val="accent1"/>
                </a:solidFill>
                <a:latin typeface="+mj-lt"/>
              </a:rPr>
              <a:t>3. Label </a:t>
            </a:r>
            <a:r>
              <a:rPr lang="en-US" sz="3000" dirty="0">
                <a:solidFill>
                  <a:schemeClr val="accent1"/>
                </a:solidFill>
                <a:latin typeface="+mj-lt"/>
              </a:rPr>
              <a:t>the second </a:t>
            </a:r>
            <a:r>
              <a:rPr lang="en-US" sz="3000" dirty="0" smtClean="0">
                <a:solidFill>
                  <a:schemeClr val="accent1"/>
                </a:solidFill>
                <a:latin typeface="+mj-lt"/>
              </a:rPr>
              <a:t>column: What </a:t>
            </a:r>
            <a:r>
              <a:rPr lang="en-US" sz="3000" dirty="0">
                <a:solidFill>
                  <a:schemeClr val="accent1"/>
                </a:solidFill>
                <a:latin typeface="+mj-lt"/>
              </a:rPr>
              <a:t>I Want to </a:t>
            </a:r>
            <a:r>
              <a:rPr lang="en-US" sz="3000" dirty="0" smtClean="0">
                <a:solidFill>
                  <a:schemeClr val="accent1"/>
                </a:solidFill>
                <a:latin typeface="+mj-lt"/>
              </a:rPr>
              <a:t>Know </a:t>
            </a:r>
            <a:r>
              <a:rPr lang="en-US" sz="3000" dirty="0">
                <a:solidFill>
                  <a:schemeClr val="accent1"/>
                </a:solidFill>
                <a:latin typeface="+mj-lt"/>
              </a:rPr>
              <a:t>About </a:t>
            </a:r>
            <a:r>
              <a:rPr lang="en-US" sz="3000" dirty="0" smtClean="0">
                <a:solidFill>
                  <a:schemeClr val="accent1"/>
                </a:solidFill>
                <a:latin typeface="+mj-lt"/>
              </a:rPr>
              <a:t>UDL.</a:t>
            </a:r>
            <a:endParaRPr sz="3000" dirty="0">
              <a:solidFill>
                <a:schemeClr val="accent1"/>
              </a:solidFill>
              <a:latin typeface="+mj-lt"/>
            </a:endParaRPr>
          </a:p>
          <a:p>
            <a:pPr marL="38100" lvl="0" rtl="0">
              <a:lnSpc>
                <a:spcPct val="110000"/>
              </a:lnSpc>
              <a:spcBef>
                <a:spcPts val="0"/>
              </a:spcBef>
              <a:buClr>
                <a:schemeClr val="lt1"/>
              </a:buClr>
              <a:buSzPct val="100000"/>
            </a:pPr>
            <a:r>
              <a:rPr lang="en-US" sz="3000" dirty="0" smtClean="0">
                <a:solidFill>
                  <a:schemeClr val="accent1"/>
                </a:solidFill>
                <a:latin typeface="+mj-lt"/>
              </a:rPr>
              <a:t>4. Label </a:t>
            </a:r>
            <a:r>
              <a:rPr lang="en-US" sz="3000" dirty="0">
                <a:solidFill>
                  <a:schemeClr val="accent1"/>
                </a:solidFill>
                <a:latin typeface="+mj-lt"/>
              </a:rPr>
              <a:t>the third </a:t>
            </a:r>
            <a:r>
              <a:rPr lang="en-US" sz="3000" dirty="0" smtClean="0">
                <a:solidFill>
                  <a:schemeClr val="accent1"/>
                </a:solidFill>
                <a:latin typeface="+mj-lt"/>
              </a:rPr>
              <a:t>column: What </a:t>
            </a:r>
            <a:r>
              <a:rPr lang="en-US" sz="3000" dirty="0">
                <a:solidFill>
                  <a:schemeClr val="accent1"/>
                </a:solidFill>
                <a:latin typeface="+mj-lt"/>
              </a:rPr>
              <a:t>I </a:t>
            </a:r>
            <a:r>
              <a:rPr lang="en-US" sz="3000" dirty="0" smtClean="0">
                <a:solidFill>
                  <a:schemeClr val="accent1"/>
                </a:solidFill>
                <a:latin typeface="+mj-lt"/>
              </a:rPr>
              <a:t>Have Learned </a:t>
            </a:r>
            <a:r>
              <a:rPr lang="en-US" sz="3000" dirty="0">
                <a:solidFill>
                  <a:schemeClr val="accent1"/>
                </a:solidFill>
                <a:latin typeface="+mj-lt"/>
              </a:rPr>
              <a:t>About </a:t>
            </a:r>
            <a:r>
              <a:rPr lang="en-US" sz="3000" dirty="0" smtClean="0">
                <a:solidFill>
                  <a:schemeClr val="accent1"/>
                </a:solidFill>
                <a:latin typeface="+mj-lt"/>
              </a:rPr>
              <a:t>UDL.</a:t>
            </a:r>
            <a:endParaRPr lang="en-US" sz="3000" dirty="0">
              <a:solidFill>
                <a:schemeClr val="accent1"/>
              </a:solidFill>
              <a:latin typeface="+mj-lt"/>
            </a:endParaRPr>
          </a:p>
        </p:txBody>
      </p:sp>
      <p:sp>
        <p:nvSpPr>
          <p:cNvPr id="2" name="TextBox 1"/>
          <p:cNvSpPr txBox="1"/>
          <p:nvPr/>
        </p:nvSpPr>
        <p:spPr>
          <a:xfrm>
            <a:off x="1903752" y="509666"/>
            <a:ext cx="8259580" cy="769441"/>
          </a:xfrm>
          <a:prstGeom prst="rect">
            <a:avLst/>
          </a:prstGeom>
          <a:noFill/>
        </p:spPr>
        <p:txBody>
          <a:bodyPr wrap="square" rtlCol="0">
            <a:spAutoFit/>
          </a:bodyPr>
          <a:lstStyle/>
          <a:p>
            <a:pPr algn="ctr"/>
            <a:r>
              <a:rPr lang="en-US" sz="4400" b="1" dirty="0" smtClean="0">
                <a:solidFill>
                  <a:schemeClr val="accent1"/>
                </a:solidFill>
                <a:latin typeface="+mn-lt"/>
              </a:rPr>
              <a:t>Let’s Start </a:t>
            </a:r>
            <a:r>
              <a:rPr lang="en-US" sz="4400" b="1" dirty="0">
                <a:solidFill>
                  <a:schemeClr val="accent1"/>
                </a:solidFill>
                <a:latin typeface="+mn-lt"/>
              </a:rPr>
              <a:t>W</a:t>
            </a:r>
            <a:r>
              <a:rPr lang="en-US" sz="4400" b="1" dirty="0" smtClean="0">
                <a:solidFill>
                  <a:schemeClr val="accent1"/>
                </a:solidFill>
                <a:latin typeface="+mn-lt"/>
              </a:rPr>
              <a:t>ith a KWL Chart</a:t>
            </a:r>
            <a:endParaRPr lang="en-US" sz="4400" b="1" dirty="0">
              <a:solidFill>
                <a:schemeClr val="accent1"/>
              </a:solidFill>
              <a:latin typeface="+mn-lt"/>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4" name="Picture 7"/>
          <p:cNvPicPr>
            <a:picLocks noChangeAspect="1"/>
          </p:cNvPicPr>
          <p:nvPr/>
        </p:nvPicPr>
        <p:blipFill>
          <a:blip r:embed="rId3">
            <a:lum bright="22000" contrast="26000"/>
            <a:extLst>
              <a:ext uri="{28A0092B-C50C-407E-A947-70E740481C1C}">
                <a14:useLocalDpi xmlns:a14="http://schemas.microsoft.com/office/drawing/2010/main" val="0"/>
              </a:ext>
            </a:extLst>
          </a:blip>
          <a:srcRect l="6667" t="7777" r="5833" b="26666"/>
          <a:stretch>
            <a:fillRect/>
          </a:stretch>
        </p:blipFill>
        <p:spPr bwMode="auto">
          <a:xfrm>
            <a:off x="2069698" y="1721226"/>
            <a:ext cx="7948360" cy="4973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949823" y="302737"/>
            <a:ext cx="8207399" cy="1259946"/>
          </a:xfrm>
        </p:spPr>
        <p:txBody>
          <a:bodyPr>
            <a:normAutofit fontScale="90000"/>
          </a:bodyPr>
          <a:lstStyle/>
          <a:p>
            <a:r>
              <a:rPr lang="en-US" sz="5400" dirty="0" smtClean="0">
                <a:solidFill>
                  <a:schemeClr val="accent1"/>
                </a:solidFill>
                <a:latin typeface="Arial" panose="020B0604020202020204" pitchFamily="34" charset="0"/>
                <a:cs typeface="Arial" panose="020B0604020202020204" pitchFamily="34" charset="0"/>
              </a:rPr>
              <a:t/>
            </a:r>
            <a:br>
              <a:rPr lang="en-US" sz="5400" dirty="0" smtClean="0">
                <a:solidFill>
                  <a:schemeClr val="accent1"/>
                </a:solidFill>
                <a:latin typeface="Arial" panose="020B0604020202020204" pitchFamily="34" charset="0"/>
                <a:cs typeface="Arial" panose="020B0604020202020204" pitchFamily="34" charset="0"/>
              </a:rPr>
            </a:br>
            <a:r>
              <a:rPr lang="en-US" sz="4900" b="1" dirty="0" smtClean="0">
                <a:solidFill>
                  <a:schemeClr val="accent1"/>
                </a:solidFill>
                <a:latin typeface="+mn-lt"/>
                <a:cs typeface="Arial" panose="020B0604020202020204" pitchFamily="34" charset="0"/>
              </a:rPr>
              <a:t>UDL Road-Trip Review</a:t>
            </a:r>
            <a:r>
              <a:rPr lang="en-US" sz="5400" b="1" dirty="0">
                <a:solidFill>
                  <a:schemeClr val="accent1"/>
                </a:solidFill>
              </a:rPr>
              <a:t/>
            </a:r>
            <a:br>
              <a:rPr lang="en-US" sz="5400" b="1" dirty="0">
                <a:solidFill>
                  <a:schemeClr val="accent1"/>
                </a:solidFill>
              </a:rPr>
            </a:br>
            <a:endParaRPr lang="en-US" dirty="0"/>
          </a:p>
        </p:txBody>
      </p:sp>
    </p:spTree>
    <p:extLst>
      <p:ext uri="{BB962C8B-B14F-4D97-AF65-F5344CB8AC3E}">
        <p14:creationId xmlns:p14="http://schemas.microsoft.com/office/powerpoint/2010/main" val="8899537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6866" name="Group 31"/>
          <p:cNvGrpSpPr>
            <a:grpSpLocks/>
          </p:cNvGrpSpPr>
          <p:nvPr/>
        </p:nvGrpSpPr>
        <p:grpSpPr bwMode="auto">
          <a:xfrm>
            <a:off x="1303669" y="1289449"/>
            <a:ext cx="8600881" cy="5878792"/>
            <a:chOff x="-1" y="0"/>
            <a:chExt cx="9233257" cy="6858000"/>
          </a:xfrm>
        </p:grpSpPr>
        <p:pic>
          <p:nvPicPr>
            <p:cNvPr id="36915" name="Picture 32"/>
            <p:cNvPicPr>
              <a:picLocks noChangeAspect="1"/>
            </p:cNvPicPr>
            <p:nvPr/>
          </p:nvPicPr>
          <p:blipFill>
            <a:blip r:embed="rId3">
              <a:lum bright="52000" contrast="-2000"/>
              <a:extLst>
                <a:ext uri="{28A0092B-C50C-407E-A947-70E740481C1C}">
                  <a14:useLocalDpi xmlns:a14="http://schemas.microsoft.com/office/drawing/2010/main" val="0"/>
                </a:ext>
              </a:extLst>
            </a:blip>
            <a:srcRect t="25000"/>
            <a:stretch>
              <a:fillRect/>
            </a:stretch>
          </p:blipFill>
          <p:spPr bwMode="auto">
            <a:xfrm>
              <a:off x="-1" y="0"/>
              <a:ext cx="923325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916" name="Group 42"/>
            <p:cNvGrpSpPr>
              <a:grpSpLocks/>
            </p:cNvGrpSpPr>
            <p:nvPr/>
          </p:nvGrpSpPr>
          <p:grpSpPr bwMode="auto">
            <a:xfrm>
              <a:off x="76200" y="0"/>
              <a:ext cx="9006840" cy="6858000"/>
              <a:chOff x="-1524000" y="0"/>
              <a:chExt cx="9006840" cy="6858000"/>
            </a:xfrm>
          </p:grpSpPr>
          <p:pic>
            <p:nvPicPr>
              <p:cNvPr id="36917" name="Picture 43"/>
              <p:cNvPicPr>
                <a:picLocks noChangeAspect="1"/>
              </p:cNvPicPr>
              <p:nvPr/>
            </p:nvPicPr>
            <p:blipFill>
              <a:blip r:embed="rId4">
                <a:extLst>
                  <a:ext uri="{28A0092B-C50C-407E-A947-70E740481C1C}">
                    <a14:useLocalDpi xmlns:a14="http://schemas.microsoft.com/office/drawing/2010/main" val="0"/>
                  </a:ext>
                </a:extLst>
              </a:blip>
              <a:srcRect t="17613"/>
              <a:stretch>
                <a:fillRect/>
              </a:stretch>
            </p:blipFill>
            <p:spPr bwMode="auto">
              <a:xfrm>
                <a:off x="-1524000" y="0"/>
                <a:ext cx="900684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ectangle 44"/>
              <p:cNvSpPr>
                <a:spLocks noChangeArrowheads="1"/>
              </p:cNvSpPr>
              <p:nvPr/>
            </p:nvSpPr>
            <p:spPr bwMode="auto">
              <a:xfrm>
                <a:off x="-457156" y="1871663"/>
                <a:ext cx="6780473" cy="4113212"/>
              </a:xfrm>
              <a:prstGeom prst="rect">
                <a:avLst/>
              </a:prstGeom>
              <a:solidFill>
                <a:srgbClr val="DCE6F2"/>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sz="1543" dirty="0">
                  <a:solidFill>
                    <a:srgbClr val="FFFFFF"/>
                  </a:solidFill>
                  <a:latin typeface="Calibri" pitchFamily="-107" charset="0"/>
                  <a:ea typeface="Arial" pitchFamily="-107" charset="0"/>
                  <a:cs typeface="Arial" pitchFamily="-107" charset="0"/>
                </a:endParaRPr>
              </a:p>
            </p:txBody>
          </p:sp>
        </p:grpSp>
      </p:grpSp>
      <p:grpSp>
        <p:nvGrpSpPr>
          <p:cNvPr id="2" name="Group 1"/>
          <p:cNvGrpSpPr/>
          <p:nvPr/>
        </p:nvGrpSpPr>
        <p:grpSpPr>
          <a:xfrm>
            <a:off x="2685797" y="2959361"/>
            <a:ext cx="5836624" cy="3460423"/>
            <a:chOff x="1678064" y="2183906"/>
            <a:chExt cx="7267438" cy="4283816"/>
          </a:xfrm>
        </p:grpSpPr>
        <p:sp>
          <p:nvSpPr>
            <p:cNvPr id="30" name="AutoShape 18"/>
            <p:cNvSpPr>
              <a:spLocks/>
            </p:cNvSpPr>
            <p:nvPr/>
          </p:nvSpPr>
          <p:spPr bwMode="auto">
            <a:xfrm>
              <a:off x="1916053" y="5879747"/>
              <a:ext cx="1917918" cy="587975"/>
            </a:xfrm>
            <a:prstGeom prst="roundRect">
              <a:avLst>
                <a:gd name="adj" fmla="val 35713"/>
              </a:avLst>
            </a:prstGeom>
            <a:solidFill>
              <a:srgbClr val="FFFF00"/>
            </a:solidFill>
            <a:ln w="25400" cap="flat">
              <a:solidFill>
                <a:schemeClr val="tx1"/>
              </a:solidFill>
              <a:prstDash val="solid"/>
              <a:miter lim="800000"/>
              <a:headEnd type="none" w="med" len="med"/>
              <a:tailEnd type="none" w="med" len="med"/>
            </a:ln>
          </p:spPr>
          <p:txBody>
            <a:bodyPr lIns="0" tIns="0" rIns="0" bIns="0" anchor="ctr"/>
            <a:lstStyle/>
            <a:p>
              <a:pPr algn="ctr"/>
              <a:r>
                <a:rPr lang="en-US" sz="2646" dirty="0">
                  <a:effectLst>
                    <a:outerShdw blurRad="38100" dist="38100" dir="2700000" algn="tl">
                      <a:srgbClr val="FFFFFF"/>
                    </a:outerShdw>
                  </a:effectLst>
                  <a:latin typeface="Gill Sans" charset="0"/>
                  <a:sym typeface="Gill Sans" charset="0"/>
                </a:rPr>
                <a:t>Back</a:t>
              </a:r>
            </a:p>
          </p:txBody>
        </p:sp>
        <p:sp>
          <p:nvSpPr>
            <p:cNvPr id="31" name="AutoShape 19"/>
            <p:cNvSpPr>
              <a:spLocks/>
            </p:cNvSpPr>
            <p:nvPr/>
          </p:nvSpPr>
          <p:spPr bwMode="auto">
            <a:xfrm>
              <a:off x="6773845" y="5879747"/>
              <a:ext cx="1931917" cy="587975"/>
            </a:xfrm>
            <a:prstGeom prst="roundRect">
              <a:avLst>
                <a:gd name="adj" fmla="val 35713"/>
              </a:avLst>
            </a:prstGeom>
            <a:solidFill>
              <a:srgbClr val="FF0000"/>
            </a:solidFill>
            <a:ln w="25400" cap="flat">
              <a:solidFill>
                <a:schemeClr val="tx1"/>
              </a:solidFill>
              <a:prstDash val="solid"/>
              <a:miter lim="800000"/>
              <a:headEnd type="none" w="med" len="med"/>
              <a:tailEnd type="none" w="med" len="med"/>
            </a:ln>
          </p:spPr>
          <p:txBody>
            <a:bodyPr lIns="0" tIns="0" rIns="0" bIns="0" anchor="ctr"/>
            <a:lstStyle/>
            <a:p>
              <a:pPr algn="ctr"/>
              <a:r>
                <a:rPr lang="en-US" sz="2646" dirty="0">
                  <a:effectLst>
                    <a:outerShdw blurRad="38100" dist="38100" dir="2700000" algn="tl">
                      <a:srgbClr val="FFFFFF"/>
                    </a:outerShdw>
                  </a:effectLst>
                  <a:latin typeface="Gill Sans" charset="0"/>
                  <a:sym typeface="Gill Sans" charset="0"/>
                </a:rPr>
                <a:t>Detour</a:t>
              </a:r>
            </a:p>
          </p:txBody>
        </p:sp>
        <p:sp>
          <p:nvSpPr>
            <p:cNvPr id="34" name="AutoShape 7"/>
            <p:cNvSpPr>
              <a:spLocks/>
            </p:cNvSpPr>
            <p:nvPr/>
          </p:nvSpPr>
          <p:spPr bwMode="auto">
            <a:xfrm>
              <a:off x="1678064" y="4017827"/>
              <a:ext cx="1735925" cy="1679928"/>
            </a:xfrm>
            <a:prstGeom prst="roundRect">
              <a:avLst>
                <a:gd name="adj" fmla="val 9491"/>
              </a:avLst>
            </a:prstGeom>
            <a:solidFill>
              <a:srgbClr val="FFFFFF"/>
            </a:solidFill>
            <a:ln w="25400" cap="flat">
              <a:solidFill>
                <a:schemeClr val="tx1"/>
              </a:solidFill>
              <a:prstDash val="solid"/>
              <a:miter lim="800000"/>
              <a:headEnd type="none" w="med" len="med"/>
              <a:tailEnd type="none" w="med" len="med"/>
            </a:ln>
          </p:spPr>
          <p:txBody>
            <a:bodyPr lIns="0" tIns="0" rIns="0" bIns="0" anchor="ctr"/>
            <a:lstStyle/>
            <a:p>
              <a:pPr algn="ctr"/>
              <a:r>
                <a:rPr lang="en-US" sz="1800" dirty="0">
                  <a:effectLst>
                    <a:outerShdw blurRad="38100" dist="38100" dir="2700000" algn="tl">
                      <a:srgbClr val="DDDDDD"/>
                    </a:outerShdw>
                  </a:effectLst>
                  <a:latin typeface="Arial" panose="020B0604020202020204" pitchFamily="34" charset="0"/>
                  <a:cs typeface="Arial" panose="020B0604020202020204" pitchFamily="34" charset="0"/>
                  <a:sym typeface="Gill Sans" charset="0"/>
                </a:rPr>
                <a:t>3 Principles of UDL </a:t>
              </a:r>
              <a:r>
                <a:rPr lang="en-US" sz="1800" dirty="0" smtClean="0">
                  <a:effectLst>
                    <a:outerShdw blurRad="38100" dist="38100" dir="2700000" algn="tl">
                      <a:srgbClr val="DDDDDD"/>
                    </a:outerShdw>
                  </a:effectLst>
                  <a:latin typeface="Arial" panose="020B0604020202020204" pitchFamily="34" charset="0"/>
                  <a:cs typeface="Arial" panose="020B0604020202020204" pitchFamily="34" charset="0"/>
                  <a:sym typeface="Gill Sans" charset="0"/>
                </a:rPr>
                <a:t> </a:t>
              </a:r>
              <a:r>
                <a:rPr lang="en-US" sz="1800" i="1" dirty="0">
                  <a:effectLst>
                    <a:outerShdw blurRad="38100" dist="38100" dir="2700000" algn="tl">
                      <a:srgbClr val="DDDDDD"/>
                    </a:outerShdw>
                  </a:effectLst>
                  <a:latin typeface="Arial" panose="020B0604020202020204" pitchFamily="34" charset="0"/>
                  <a:cs typeface="Arial" panose="020B0604020202020204" pitchFamily="34" charset="0"/>
                  <a:sym typeface="Gill Sans" charset="0"/>
                </a:rPr>
                <a:t>Multiple Means of:</a:t>
              </a:r>
            </a:p>
          </p:txBody>
        </p:sp>
        <p:grpSp>
          <p:nvGrpSpPr>
            <p:cNvPr id="14" name="Group 45"/>
            <p:cNvGrpSpPr>
              <a:grpSpLocks/>
            </p:cNvGrpSpPr>
            <p:nvPr/>
          </p:nvGrpSpPr>
          <p:grpSpPr bwMode="auto">
            <a:xfrm>
              <a:off x="1678064" y="2183906"/>
              <a:ext cx="1735925" cy="1679928"/>
              <a:chOff x="1242390" y="1993900"/>
              <a:chExt cx="1574800" cy="1524000"/>
            </a:xfrm>
          </p:grpSpPr>
          <p:sp>
            <p:nvSpPr>
              <p:cNvPr id="47" name="AutoShape 7"/>
              <p:cNvSpPr>
                <a:spLocks/>
              </p:cNvSpPr>
              <p:nvPr/>
            </p:nvSpPr>
            <p:spPr bwMode="auto">
              <a:xfrm>
                <a:off x="1242390" y="1993900"/>
                <a:ext cx="1574800" cy="1524000"/>
              </a:xfrm>
              <a:prstGeom prst="roundRect">
                <a:avLst>
                  <a:gd name="adj" fmla="val 9491"/>
                </a:avLst>
              </a:prstGeom>
              <a:solidFill>
                <a:srgbClr val="FFFF00"/>
              </a:solidFill>
              <a:ln w="25400" cap="flat">
                <a:solidFill>
                  <a:schemeClr val="tx1"/>
                </a:solidFill>
                <a:prstDash val="solid"/>
                <a:miter lim="800000"/>
                <a:headEnd type="none" w="med" len="med"/>
                <a:tailEnd type="none" w="med" len="med"/>
              </a:ln>
            </p:spPr>
            <p:txBody>
              <a:bodyPr lIns="0" tIns="0" rIns="0" bIns="0" anchor="ctr"/>
              <a:lstStyle/>
              <a:p>
                <a:endParaRPr lang="en-US" sz="2976" dirty="0">
                  <a:effectLst>
                    <a:outerShdw blurRad="38100" dist="38100" dir="2700000" algn="tl">
                      <a:srgbClr val="FFFFFF"/>
                    </a:outerShdw>
                  </a:effectLst>
                  <a:latin typeface="Gill Sans" charset="0"/>
                  <a:sym typeface="Gill Sans" charset="0"/>
                </a:endParaRPr>
              </a:p>
              <a:p>
                <a:endParaRPr lang="en-US" sz="2976" dirty="0">
                  <a:effectLst>
                    <a:outerShdw blurRad="38100" dist="38100" dir="2700000" algn="tl">
                      <a:srgbClr val="FFFFFF"/>
                    </a:outerShdw>
                  </a:effectLst>
                  <a:latin typeface="Gill Sans" charset="0"/>
                  <a:sym typeface="Gill Sans" charset="0"/>
                </a:endParaRPr>
              </a:p>
              <a:p>
                <a:pPr algn="ctr"/>
                <a:r>
                  <a:rPr lang="en-US" sz="2000" dirty="0">
                    <a:effectLst>
                      <a:outerShdw blurRad="38100" dist="38100" dir="2700000" algn="tl">
                        <a:srgbClr val="FFFFFF"/>
                      </a:outerShdw>
                    </a:effectLst>
                    <a:latin typeface="Arial" panose="020B0604020202020204" pitchFamily="34" charset="0"/>
                    <a:cs typeface="Arial" panose="020B0604020202020204" pitchFamily="34" charset="0"/>
                    <a:sym typeface="Gill Sans" charset="0"/>
                  </a:rPr>
                  <a:t>Goals</a:t>
                </a:r>
              </a:p>
            </p:txBody>
          </p:sp>
          <p:pic>
            <p:nvPicPr>
              <p:cNvPr id="36898" name="Picture 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4190" y="2086934"/>
                <a:ext cx="709053" cy="89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grpSp>
          <p:nvGrpSpPr>
            <p:cNvPr id="15" name="Group 51"/>
            <p:cNvGrpSpPr>
              <a:grpSpLocks/>
            </p:cNvGrpSpPr>
            <p:nvPr/>
          </p:nvGrpSpPr>
          <p:grpSpPr bwMode="auto">
            <a:xfrm>
              <a:off x="3508485" y="4017827"/>
              <a:ext cx="1735925" cy="1679928"/>
              <a:chOff x="2902775" y="3670300"/>
              <a:chExt cx="1574800" cy="1524000"/>
            </a:xfrm>
          </p:grpSpPr>
          <p:sp>
            <p:nvSpPr>
              <p:cNvPr id="53" name="AutoShape 3"/>
              <p:cNvSpPr>
                <a:spLocks/>
              </p:cNvSpPr>
              <p:nvPr/>
            </p:nvSpPr>
            <p:spPr bwMode="auto">
              <a:xfrm>
                <a:off x="2902775" y="3670300"/>
                <a:ext cx="1574800" cy="1524000"/>
              </a:xfrm>
              <a:prstGeom prst="roundRect">
                <a:avLst>
                  <a:gd name="adj" fmla="val 9431"/>
                </a:avLst>
              </a:prstGeom>
              <a:solidFill>
                <a:srgbClr val="FF0000"/>
              </a:solidFill>
              <a:ln w="25400" cap="flat">
                <a:solidFill>
                  <a:schemeClr val="tx1"/>
                </a:solidFill>
                <a:prstDash val="solid"/>
                <a:miter lim="800000"/>
                <a:headEnd type="none" w="med" len="med"/>
                <a:tailEnd type="none" w="med" len="med"/>
              </a:ln>
            </p:spPr>
            <p:txBody>
              <a:bodyPr lIns="0" tIns="0" rIns="0" bIns="0" anchor="ctr"/>
              <a:lstStyle/>
              <a:p>
                <a:pPr>
                  <a:defRPr/>
                </a:pPr>
                <a:endParaRPr lang="en-US" sz="3307" dirty="0">
                  <a:effectLst>
                    <a:outerShdw blurRad="38100" dist="38100" dir="2700000" algn="tl">
                      <a:srgbClr val="FFFFFF"/>
                    </a:outerShdw>
                  </a:effectLst>
                  <a:latin typeface="Gill Sans" pitchFamily="-107" charset="0"/>
                  <a:ea typeface="Arial" pitchFamily="-107" charset="0"/>
                  <a:cs typeface="Arial" pitchFamily="-107" charset="0"/>
                  <a:sym typeface="Gill Sans" pitchFamily="-107" charset="0"/>
                </a:endParaRPr>
              </a:p>
              <a:p>
                <a:pPr>
                  <a:defRPr/>
                </a:pPr>
                <a:endParaRPr lang="en-US" sz="3307" dirty="0">
                  <a:effectLst>
                    <a:outerShdw blurRad="38100" dist="38100" dir="2700000" algn="tl">
                      <a:srgbClr val="FFFFFF"/>
                    </a:outerShdw>
                  </a:effectLst>
                  <a:latin typeface="Gill Sans" pitchFamily="-107" charset="0"/>
                  <a:ea typeface="Arial" pitchFamily="-107" charset="0"/>
                  <a:cs typeface="Arial" pitchFamily="-107" charset="0"/>
                  <a:sym typeface="Gill Sans" pitchFamily="-107" charset="0"/>
                </a:endParaRPr>
              </a:p>
              <a:p>
                <a:pPr algn="ctr">
                  <a:defRPr/>
                </a:pPr>
                <a:r>
                  <a:rPr lang="en-US" dirty="0">
                    <a:latin typeface="Arial" panose="020B0604020202020204" pitchFamily="34" charset="0"/>
                    <a:ea typeface="Arial" pitchFamily="-107" charset="0"/>
                    <a:cs typeface="Arial" panose="020B0604020202020204" pitchFamily="34" charset="0"/>
                    <a:sym typeface="Gill Sans" pitchFamily="-107" charset="0"/>
                  </a:rPr>
                  <a:t>Representation</a:t>
                </a:r>
              </a:p>
            </p:txBody>
          </p:sp>
          <p:pic>
            <p:nvPicPr>
              <p:cNvPr id="36896" name="Picture 53"/>
              <p:cNvPicPr>
                <a:picLocks noChangeAspect="1"/>
              </p:cNvPicPr>
              <p:nvPr/>
            </p:nvPicPr>
            <p:blipFill>
              <a:blip r:embed="rId6">
                <a:extLst>
                  <a:ext uri="{28A0092B-C50C-407E-A947-70E740481C1C}">
                    <a14:useLocalDpi xmlns:a14="http://schemas.microsoft.com/office/drawing/2010/main" val="0"/>
                  </a:ext>
                </a:extLst>
              </a:blip>
              <a:srcRect l="9692" t="6190" r="9932" b="10004"/>
              <a:stretch>
                <a:fillRect/>
              </a:stretch>
            </p:blipFill>
            <p:spPr bwMode="auto">
              <a:xfrm>
                <a:off x="3198191" y="3726126"/>
                <a:ext cx="969619" cy="1010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 name="Group 48"/>
            <p:cNvGrpSpPr>
              <a:grpSpLocks/>
            </p:cNvGrpSpPr>
            <p:nvPr/>
          </p:nvGrpSpPr>
          <p:grpSpPr bwMode="auto">
            <a:xfrm>
              <a:off x="3508485" y="2211903"/>
              <a:ext cx="1735925" cy="1679928"/>
              <a:chOff x="2904985" y="2006599"/>
              <a:chExt cx="1574800" cy="1524000"/>
            </a:xfrm>
          </p:grpSpPr>
          <p:sp>
            <p:nvSpPr>
              <p:cNvPr id="50" name="AutoShape 3"/>
              <p:cNvSpPr>
                <a:spLocks/>
              </p:cNvSpPr>
              <p:nvPr/>
            </p:nvSpPr>
            <p:spPr bwMode="auto">
              <a:xfrm>
                <a:off x="2904985" y="2006599"/>
                <a:ext cx="1574800" cy="1524000"/>
              </a:xfrm>
              <a:prstGeom prst="roundRect">
                <a:avLst>
                  <a:gd name="adj" fmla="val 9431"/>
                </a:avLst>
              </a:prstGeom>
              <a:solidFill>
                <a:srgbClr val="0000FF"/>
              </a:solidFill>
              <a:ln w="25400" cap="flat">
                <a:solidFill>
                  <a:schemeClr val="tx1"/>
                </a:solidFill>
                <a:prstDash val="solid"/>
                <a:miter lim="800000"/>
                <a:headEnd type="none" w="med" len="med"/>
                <a:tailEnd type="none" w="med" len="med"/>
              </a:ln>
            </p:spPr>
            <p:txBody>
              <a:bodyPr lIns="0" tIns="0" rIns="0" bIns="0" anchor="ctr"/>
              <a:lstStyle/>
              <a:p>
                <a:pPr>
                  <a:defRPr/>
                </a:pPr>
                <a:endParaRPr lang="en-US" sz="3307" dirty="0">
                  <a:effectLst>
                    <a:outerShdw blurRad="38100" dist="38100" dir="2700000" algn="tl">
                      <a:srgbClr val="FFFFFF"/>
                    </a:outerShdw>
                  </a:effectLst>
                  <a:latin typeface="Gill Sans" pitchFamily="-107" charset="0"/>
                  <a:ea typeface="Arial" pitchFamily="-107" charset="0"/>
                  <a:cs typeface="Arial" pitchFamily="-107" charset="0"/>
                  <a:sym typeface="Gill Sans" pitchFamily="-107" charset="0"/>
                </a:endParaRPr>
              </a:p>
              <a:p>
                <a:pPr>
                  <a:defRPr/>
                </a:pPr>
                <a:endParaRPr lang="en-US" sz="3307" dirty="0">
                  <a:effectLst>
                    <a:outerShdw blurRad="38100" dist="38100" dir="2700000" algn="tl">
                      <a:srgbClr val="FFFFFF"/>
                    </a:outerShdw>
                  </a:effectLst>
                  <a:latin typeface="Gill Sans" pitchFamily="-107" charset="0"/>
                  <a:ea typeface="Arial" pitchFamily="-107" charset="0"/>
                  <a:cs typeface="Arial" pitchFamily="-107" charset="0"/>
                  <a:sym typeface="Gill Sans" pitchFamily="-107" charset="0"/>
                </a:endParaRPr>
              </a:p>
              <a:p>
                <a:pPr algn="ctr">
                  <a:defRPr/>
                </a:pPr>
                <a:r>
                  <a:rPr lang="en-US" sz="2000" dirty="0">
                    <a:latin typeface="Arial" panose="020B0604020202020204" pitchFamily="34" charset="0"/>
                    <a:ea typeface="Arial" pitchFamily="-107" charset="0"/>
                    <a:cs typeface="Arial" panose="020B0604020202020204" pitchFamily="34" charset="0"/>
                    <a:sym typeface="Gill Sans" pitchFamily="-107" charset="0"/>
                  </a:rPr>
                  <a:t>Methods</a:t>
                </a:r>
              </a:p>
            </p:txBody>
          </p:sp>
          <p:pic>
            <p:nvPicPr>
              <p:cNvPr id="36894" name="Picture 5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198190" y="2146300"/>
                <a:ext cx="890592" cy="954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 name="Group 54"/>
            <p:cNvGrpSpPr>
              <a:grpSpLocks/>
            </p:cNvGrpSpPr>
            <p:nvPr/>
          </p:nvGrpSpPr>
          <p:grpSpPr bwMode="auto">
            <a:xfrm>
              <a:off x="5356406" y="2211904"/>
              <a:ext cx="1735925" cy="1679928"/>
              <a:chOff x="4581385" y="2006600"/>
              <a:chExt cx="1574800" cy="1524000"/>
            </a:xfrm>
          </p:grpSpPr>
          <p:sp>
            <p:nvSpPr>
              <p:cNvPr id="56" name="AutoShape 3"/>
              <p:cNvSpPr>
                <a:spLocks/>
              </p:cNvSpPr>
              <p:nvPr/>
            </p:nvSpPr>
            <p:spPr bwMode="auto">
              <a:xfrm>
                <a:off x="4581385" y="2006600"/>
                <a:ext cx="1574800" cy="1524000"/>
              </a:xfrm>
              <a:prstGeom prst="roundRect">
                <a:avLst>
                  <a:gd name="adj" fmla="val 9431"/>
                </a:avLst>
              </a:prstGeom>
              <a:solidFill>
                <a:schemeClr val="tx1"/>
              </a:solidFill>
              <a:ln w="25400" cap="flat">
                <a:solidFill>
                  <a:schemeClr val="tx1"/>
                </a:solidFill>
                <a:prstDash val="solid"/>
                <a:miter lim="800000"/>
                <a:headEnd type="none" w="med" len="med"/>
                <a:tailEnd type="none" w="med" len="med"/>
              </a:ln>
            </p:spPr>
            <p:txBody>
              <a:bodyPr lIns="0" tIns="0" rIns="0" bIns="0" anchor="ctr"/>
              <a:lstStyle/>
              <a:p>
                <a:pPr>
                  <a:defRPr/>
                </a:pPr>
                <a:endParaRPr lang="en-US" sz="3307" dirty="0">
                  <a:effectLst>
                    <a:outerShdw blurRad="38100" dist="38100" dir="2700000" algn="tl">
                      <a:srgbClr val="FFFFFF"/>
                    </a:outerShdw>
                  </a:effectLst>
                  <a:latin typeface="Gill Sans" pitchFamily="-107" charset="0"/>
                  <a:ea typeface="Arial" pitchFamily="-107" charset="0"/>
                  <a:cs typeface="Arial" pitchFamily="-107" charset="0"/>
                  <a:sym typeface="Gill Sans" pitchFamily="-107" charset="0"/>
                </a:endParaRPr>
              </a:p>
              <a:p>
                <a:pPr>
                  <a:defRPr/>
                </a:pPr>
                <a:endParaRPr lang="en-US" sz="3307" dirty="0">
                  <a:effectLst>
                    <a:outerShdw blurRad="38100" dist="38100" dir="2700000" algn="tl">
                      <a:srgbClr val="FFFFFF"/>
                    </a:outerShdw>
                  </a:effectLst>
                  <a:latin typeface="Gill Sans" pitchFamily="-107" charset="0"/>
                  <a:ea typeface="Arial" pitchFamily="-107" charset="0"/>
                  <a:cs typeface="Arial" pitchFamily="-107" charset="0"/>
                  <a:sym typeface="Gill Sans" pitchFamily="-107" charset="0"/>
                </a:endParaRPr>
              </a:p>
              <a:p>
                <a:pPr algn="ctr">
                  <a:defRPr/>
                </a:pPr>
                <a:r>
                  <a:rPr lang="en-US" sz="1800" dirty="0">
                    <a:solidFill>
                      <a:schemeClr val="bg1"/>
                    </a:solidFill>
                    <a:latin typeface="Arial" panose="020B0604020202020204" pitchFamily="34" charset="0"/>
                    <a:ea typeface="Arial" pitchFamily="-107" charset="0"/>
                    <a:cs typeface="Arial" panose="020B0604020202020204" pitchFamily="34" charset="0"/>
                    <a:sym typeface="Gill Sans" pitchFamily="-107" charset="0"/>
                  </a:rPr>
                  <a:t>Assessment</a:t>
                </a:r>
              </a:p>
            </p:txBody>
          </p:sp>
          <p:pic>
            <p:nvPicPr>
              <p:cNvPr id="36892" name="Picture 56"/>
              <p:cNvPicPr>
                <a:picLocks noChangeAspect="1"/>
              </p:cNvPicPr>
              <p:nvPr/>
            </p:nvPicPr>
            <p:blipFill>
              <a:blip r:embed="rId8">
                <a:extLst>
                  <a:ext uri="{28A0092B-C50C-407E-A947-70E740481C1C}">
                    <a14:useLocalDpi xmlns:a14="http://schemas.microsoft.com/office/drawing/2010/main" val="0"/>
                  </a:ext>
                </a:extLst>
              </a:blip>
              <a:srcRect l="8772" r="10466" b="6000"/>
              <a:stretch>
                <a:fillRect/>
              </a:stretch>
            </p:blipFill>
            <p:spPr bwMode="auto">
              <a:xfrm>
                <a:off x="4848289" y="2148898"/>
                <a:ext cx="1044511" cy="911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 name="Group 57"/>
            <p:cNvGrpSpPr>
              <a:grpSpLocks/>
            </p:cNvGrpSpPr>
            <p:nvPr/>
          </p:nvGrpSpPr>
          <p:grpSpPr bwMode="auto">
            <a:xfrm>
              <a:off x="7209577" y="2183906"/>
              <a:ext cx="1735925" cy="1679928"/>
              <a:chOff x="6246190" y="1993900"/>
              <a:chExt cx="1574800" cy="1524000"/>
            </a:xfrm>
          </p:grpSpPr>
          <p:sp>
            <p:nvSpPr>
              <p:cNvPr id="59" name="AutoShape 3"/>
              <p:cNvSpPr>
                <a:spLocks/>
              </p:cNvSpPr>
              <p:nvPr/>
            </p:nvSpPr>
            <p:spPr bwMode="auto">
              <a:xfrm>
                <a:off x="6246190" y="1993900"/>
                <a:ext cx="1574800" cy="1524000"/>
              </a:xfrm>
              <a:prstGeom prst="roundRect">
                <a:avLst>
                  <a:gd name="adj" fmla="val 9431"/>
                </a:avLst>
              </a:prstGeom>
              <a:solidFill>
                <a:srgbClr val="CA00CA"/>
              </a:solidFill>
              <a:ln w="25400" cap="flat">
                <a:solidFill>
                  <a:schemeClr val="tx1"/>
                </a:solidFill>
                <a:prstDash val="solid"/>
                <a:miter lim="800000"/>
                <a:headEnd type="none" w="med" len="med"/>
                <a:tailEnd type="none" w="med" len="med"/>
              </a:ln>
            </p:spPr>
            <p:txBody>
              <a:bodyPr lIns="0" tIns="0" rIns="0" bIns="0" anchor="ctr"/>
              <a:lstStyle/>
              <a:p>
                <a:pPr>
                  <a:defRPr/>
                </a:pPr>
                <a:endParaRPr lang="en-US" sz="3307" dirty="0">
                  <a:effectLst>
                    <a:outerShdw blurRad="38100" dist="38100" dir="2700000" algn="tl">
                      <a:srgbClr val="FFFFFF"/>
                    </a:outerShdw>
                  </a:effectLst>
                  <a:latin typeface="Gill Sans" pitchFamily="-107" charset="0"/>
                  <a:ea typeface="Arial" pitchFamily="-107" charset="0"/>
                  <a:cs typeface="Arial" pitchFamily="-107" charset="0"/>
                  <a:sym typeface="Gill Sans" pitchFamily="-107" charset="0"/>
                </a:endParaRPr>
              </a:p>
              <a:p>
                <a:pPr>
                  <a:defRPr/>
                </a:pPr>
                <a:endParaRPr lang="en-US" sz="3307" dirty="0">
                  <a:effectLst>
                    <a:outerShdw blurRad="38100" dist="38100" dir="2700000" algn="tl">
                      <a:srgbClr val="FFFFFF"/>
                    </a:outerShdw>
                  </a:effectLst>
                  <a:latin typeface="Gill Sans" pitchFamily="-107" charset="0"/>
                  <a:ea typeface="Arial" pitchFamily="-107" charset="0"/>
                  <a:cs typeface="Arial" pitchFamily="-107" charset="0"/>
                  <a:sym typeface="Gill Sans" pitchFamily="-107" charset="0"/>
                </a:endParaRPr>
              </a:p>
              <a:p>
                <a:pPr algn="ctr">
                  <a:defRPr/>
                </a:pPr>
                <a:r>
                  <a:rPr lang="en-US" sz="2000" dirty="0">
                    <a:latin typeface="Arial" panose="020B0604020202020204" pitchFamily="34" charset="0"/>
                    <a:ea typeface="Arial" pitchFamily="-107" charset="0"/>
                    <a:cs typeface="Arial" panose="020B0604020202020204" pitchFamily="34" charset="0"/>
                    <a:sym typeface="Gill Sans" pitchFamily="-107" charset="0"/>
                  </a:rPr>
                  <a:t>Materials</a:t>
                </a:r>
              </a:p>
            </p:txBody>
          </p:sp>
          <p:pic>
            <p:nvPicPr>
              <p:cNvPr id="36890" name="Picture 59"/>
              <p:cNvPicPr>
                <a:picLocks noChangeAspect="1"/>
              </p:cNvPicPr>
              <p:nvPr/>
            </p:nvPicPr>
            <p:blipFill>
              <a:blip r:embed="rId9">
                <a:extLst>
                  <a:ext uri="{28A0092B-C50C-407E-A947-70E740481C1C}">
                    <a14:useLocalDpi xmlns:a14="http://schemas.microsoft.com/office/drawing/2010/main" val="0"/>
                  </a:ext>
                </a:extLst>
              </a:blip>
              <a:srcRect b="14207"/>
              <a:stretch>
                <a:fillRect/>
              </a:stretch>
            </p:blipFill>
            <p:spPr bwMode="auto">
              <a:xfrm>
                <a:off x="6325847" y="2077118"/>
                <a:ext cx="1430975"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Group 60"/>
            <p:cNvGrpSpPr>
              <a:grpSpLocks/>
            </p:cNvGrpSpPr>
            <p:nvPr/>
          </p:nvGrpSpPr>
          <p:grpSpPr bwMode="auto">
            <a:xfrm>
              <a:off x="7188578" y="4017827"/>
              <a:ext cx="1735925" cy="1679928"/>
              <a:chOff x="6243980" y="3657600"/>
              <a:chExt cx="1574800" cy="1524000"/>
            </a:xfrm>
          </p:grpSpPr>
          <p:sp>
            <p:nvSpPr>
              <p:cNvPr id="62" name="AutoShape 3"/>
              <p:cNvSpPr>
                <a:spLocks/>
              </p:cNvSpPr>
              <p:nvPr/>
            </p:nvSpPr>
            <p:spPr bwMode="auto">
              <a:xfrm>
                <a:off x="6243980" y="3657600"/>
                <a:ext cx="1574800" cy="1524000"/>
              </a:xfrm>
              <a:prstGeom prst="roundRect">
                <a:avLst>
                  <a:gd name="adj" fmla="val 9431"/>
                </a:avLst>
              </a:prstGeom>
              <a:solidFill>
                <a:srgbClr val="FFFF00"/>
              </a:solidFill>
              <a:ln w="25400" cap="flat">
                <a:solidFill>
                  <a:schemeClr val="tx1"/>
                </a:solidFill>
                <a:prstDash val="solid"/>
                <a:miter lim="800000"/>
                <a:headEnd type="none" w="med" len="med"/>
                <a:tailEnd type="none" w="med" len="med"/>
              </a:ln>
            </p:spPr>
            <p:txBody>
              <a:bodyPr lIns="0" tIns="0" rIns="0" bIns="0" anchor="ctr"/>
              <a:lstStyle/>
              <a:p>
                <a:pPr>
                  <a:defRPr/>
                </a:pPr>
                <a:endParaRPr lang="en-US" sz="3307" dirty="0">
                  <a:effectLst>
                    <a:outerShdw blurRad="38100" dist="38100" dir="2700000" algn="tl">
                      <a:srgbClr val="FFFFFF"/>
                    </a:outerShdw>
                  </a:effectLst>
                  <a:latin typeface="Gill Sans" pitchFamily="-107" charset="0"/>
                  <a:ea typeface="Arial" pitchFamily="-107" charset="0"/>
                  <a:cs typeface="Arial" pitchFamily="-107" charset="0"/>
                  <a:sym typeface="Gill Sans" pitchFamily="-107" charset="0"/>
                </a:endParaRPr>
              </a:p>
              <a:p>
                <a:pPr>
                  <a:defRPr/>
                </a:pPr>
                <a:endParaRPr lang="en-US" sz="3307" dirty="0">
                  <a:effectLst>
                    <a:outerShdw blurRad="38100" dist="38100" dir="2700000" algn="tl">
                      <a:srgbClr val="FFFFFF"/>
                    </a:outerShdw>
                  </a:effectLst>
                  <a:latin typeface="Gill Sans" pitchFamily="-107" charset="0"/>
                  <a:ea typeface="Arial" pitchFamily="-107" charset="0"/>
                  <a:cs typeface="Arial" pitchFamily="-107" charset="0"/>
                  <a:sym typeface="Gill Sans" pitchFamily="-107" charset="0"/>
                </a:endParaRPr>
              </a:p>
              <a:p>
                <a:pPr algn="ctr">
                  <a:defRPr/>
                </a:pPr>
                <a:r>
                  <a:rPr lang="en-US" sz="1600" dirty="0">
                    <a:latin typeface="Arial" panose="020B0604020202020204" pitchFamily="34" charset="0"/>
                    <a:ea typeface="Arial" pitchFamily="-107" charset="0"/>
                    <a:cs typeface="Arial" panose="020B0604020202020204" pitchFamily="34" charset="0"/>
                    <a:sym typeface="Gill Sans" pitchFamily="-107" charset="0"/>
                  </a:rPr>
                  <a:t>Engagement</a:t>
                </a:r>
              </a:p>
            </p:txBody>
          </p:sp>
          <p:pic>
            <p:nvPicPr>
              <p:cNvPr id="36888" name="Picture 6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550990" y="3746500"/>
                <a:ext cx="934003" cy="934003"/>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21" name="Group 63"/>
            <p:cNvGrpSpPr>
              <a:grpSpLocks/>
            </p:cNvGrpSpPr>
            <p:nvPr/>
          </p:nvGrpSpPr>
          <p:grpSpPr bwMode="auto">
            <a:xfrm>
              <a:off x="5345906" y="4031826"/>
              <a:ext cx="1735925" cy="1679928"/>
              <a:chOff x="4572000" y="3657600"/>
              <a:chExt cx="1574800" cy="1524000"/>
            </a:xfrm>
          </p:grpSpPr>
          <p:sp>
            <p:nvSpPr>
              <p:cNvPr id="65" name="AutoShape 3"/>
              <p:cNvSpPr>
                <a:spLocks/>
              </p:cNvSpPr>
              <p:nvPr/>
            </p:nvSpPr>
            <p:spPr bwMode="auto">
              <a:xfrm>
                <a:off x="4572000" y="3657600"/>
                <a:ext cx="1574800" cy="1524000"/>
              </a:xfrm>
              <a:prstGeom prst="roundRect">
                <a:avLst>
                  <a:gd name="adj" fmla="val 9431"/>
                </a:avLst>
              </a:prstGeom>
              <a:solidFill>
                <a:srgbClr val="FF6600"/>
              </a:solidFill>
              <a:ln w="25400" cap="flat">
                <a:solidFill>
                  <a:schemeClr val="tx1"/>
                </a:solidFill>
                <a:prstDash val="solid"/>
                <a:miter lim="800000"/>
                <a:headEnd type="none" w="med" len="med"/>
                <a:tailEnd type="none" w="med" len="med"/>
              </a:ln>
            </p:spPr>
            <p:txBody>
              <a:bodyPr lIns="0" tIns="0" rIns="0" bIns="0" anchor="ctr"/>
              <a:lstStyle/>
              <a:p>
                <a:pPr>
                  <a:defRPr/>
                </a:pPr>
                <a:endParaRPr lang="en-US" sz="3307" dirty="0">
                  <a:effectLst>
                    <a:outerShdw blurRad="38100" dist="38100" dir="2700000" algn="tl">
                      <a:srgbClr val="FFFFFF"/>
                    </a:outerShdw>
                  </a:effectLst>
                  <a:latin typeface="Gill Sans" pitchFamily="-107" charset="0"/>
                  <a:ea typeface="Arial" pitchFamily="-107" charset="0"/>
                  <a:cs typeface="Arial" pitchFamily="-107" charset="0"/>
                  <a:sym typeface="Gill Sans" pitchFamily="-107" charset="0"/>
                </a:endParaRPr>
              </a:p>
              <a:p>
                <a:pPr>
                  <a:defRPr/>
                </a:pPr>
                <a:endParaRPr lang="en-US" sz="3307" dirty="0">
                  <a:effectLst>
                    <a:outerShdw blurRad="38100" dist="38100" dir="2700000" algn="tl">
                      <a:srgbClr val="FFFFFF"/>
                    </a:outerShdw>
                  </a:effectLst>
                  <a:latin typeface="Gill Sans" pitchFamily="-107" charset="0"/>
                  <a:ea typeface="Arial" pitchFamily="-107" charset="0"/>
                  <a:cs typeface="Arial" pitchFamily="-107" charset="0"/>
                  <a:sym typeface="Gill Sans" pitchFamily="-107" charset="0"/>
                </a:endParaRPr>
              </a:p>
              <a:p>
                <a:pPr algn="ctr">
                  <a:defRPr/>
                </a:pPr>
                <a:r>
                  <a:rPr lang="en-US" sz="1600" dirty="0">
                    <a:latin typeface="Arial" panose="020B0604020202020204" pitchFamily="34" charset="0"/>
                    <a:ea typeface="Arial" pitchFamily="-107" charset="0"/>
                    <a:cs typeface="Arial" panose="020B0604020202020204" pitchFamily="34" charset="0"/>
                    <a:sym typeface="Gill Sans" pitchFamily="-107" charset="0"/>
                  </a:rPr>
                  <a:t>Expression</a:t>
                </a:r>
              </a:p>
            </p:txBody>
          </p:sp>
          <p:pic>
            <p:nvPicPr>
              <p:cNvPr id="36886" name="Picture 6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830643" y="3695529"/>
                <a:ext cx="1056310" cy="1041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4" name="TextBox 3"/>
          <p:cNvSpPr txBox="1"/>
          <p:nvPr/>
        </p:nvSpPr>
        <p:spPr>
          <a:xfrm>
            <a:off x="1199166" y="334990"/>
            <a:ext cx="8222044" cy="769441"/>
          </a:xfrm>
          <a:prstGeom prst="rect">
            <a:avLst/>
          </a:prstGeom>
          <a:noFill/>
        </p:spPr>
        <p:txBody>
          <a:bodyPr wrap="square" rtlCol="0">
            <a:spAutoFit/>
          </a:bodyPr>
          <a:lstStyle/>
          <a:p>
            <a:pPr algn="ctr"/>
            <a:r>
              <a:rPr lang="en-US" sz="4400" b="1" dirty="0" smtClean="0">
                <a:solidFill>
                  <a:schemeClr val="accent1"/>
                </a:solidFill>
                <a:latin typeface="+mn-lt"/>
              </a:rPr>
              <a:t>UDL Road-Trip Review</a:t>
            </a:r>
            <a:endParaRPr lang="en-US" sz="4400" b="1" dirty="0">
              <a:solidFill>
                <a:schemeClr val="accent1"/>
              </a:solidFill>
              <a:latin typeface="+mn-lt"/>
            </a:endParaRPr>
          </a:p>
        </p:txBody>
      </p:sp>
    </p:spTree>
    <p:extLst>
      <p:ext uri="{BB962C8B-B14F-4D97-AF65-F5344CB8AC3E}">
        <p14:creationId xmlns:p14="http://schemas.microsoft.com/office/powerpoint/2010/main" val="1007930240"/>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985565" y="1183341"/>
            <a:ext cx="8581631" cy="5919133"/>
            <a:chOff x="1902053" y="1640541"/>
            <a:chExt cx="8581631" cy="5919133"/>
          </a:xfrm>
        </p:grpSpPr>
        <p:grpSp>
          <p:nvGrpSpPr>
            <p:cNvPr id="41986" name="Group 14"/>
            <p:cNvGrpSpPr>
              <a:grpSpLocks/>
            </p:cNvGrpSpPr>
            <p:nvPr/>
          </p:nvGrpSpPr>
          <p:grpSpPr bwMode="auto">
            <a:xfrm>
              <a:off x="1902053" y="1640541"/>
              <a:ext cx="8581631" cy="5919133"/>
              <a:chOff x="-1" y="0"/>
              <a:chExt cx="9233257" cy="6858000"/>
            </a:xfrm>
          </p:grpSpPr>
          <p:pic>
            <p:nvPicPr>
              <p:cNvPr id="41996" name="Picture 15"/>
              <p:cNvPicPr>
                <a:picLocks noChangeAspect="1"/>
              </p:cNvPicPr>
              <p:nvPr/>
            </p:nvPicPr>
            <p:blipFill>
              <a:blip r:embed="rId3">
                <a:lum bright="52000" contrast="-2000"/>
                <a:extLst>
                  <a:ext uri="{28A0092B-C50C-407E-A947-70E740481C1C}">
                    <a14:useLocalDpi xmlns:a14="http://schemas.microsoft.com/office/drawing/2010/main" val="0"/>
                  </a:ext>
                </a:extLst>
              </a:blip>
              <a:srcRect t="25000"/>
              <a:stretch>
                <a:fillRect/>
              </a:stretch>
            </p:blipFill>
            <p:spPr bwMode="auto">
              <a:xfrm>
                <a:off x="-1" y="0"/>
                <a:ext cx="923325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997" name="Group 16"/>
              <p:cNvGrpSpPr>
                <a:grpSpLocks/>
              </p:cNvGrpSpPr>
              <p:nvPr/>
            </p:nvGrpSpPr>
            <p:grpSpPr bwMode="auto">
              <a:xfrm>
                <a:off x="76200" y="0"/>
                <a:ext cx="9006840" cy="6858000"/>
                <a:chOff x="-1524000" y="0"/>
                <a:chExt cx="9006840" cy="6858000"/>
              </a:xfrm>
            </p:grpSpPr>
            <p:pic>
              <p:nvPicPr>
                <p:cNvPr id="41998" name="Picture 17"/>
                <p:cNvPicPr>
                  <a:picLocks noChangeAspect="1"/>
                </p:cNvPicPr>
                <p:nvPr/>
              </p:nvPicPr>
              <p:blipFill>
                <a:blip r:embed="rId4">
                  <a:extLst>
                    <a:ext uri="{28A0092B-C50C-407E-A947-70E740481C1C}">
                      <a14:useLocalDpi xmlns:a14="http://schemas.microsoft.com/office/drawing/2010/main" val="0"/>
                    </a:ext>
                  </a:extLst>
                </a:blip>
                <a:srcRect t="17613"/>
                <a:stretch>
                  <a:fillRect/>
                </a:stretch>
              </p:blipFill>
              <p:spPr bwMode="auto">
                <a:xfrm>
                  <a:off x="-1524000" y="0"/>
                  <a:ext cx="900684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p:cNvSpPr>
                  <a:spLocks noChangeArrowheads="1"/>
                </p:cNvSpPr>
                <p:nvPr/>
              </p:nvSpPr>
              <p:spPr bwMode="auto">
                <a:xfrm>
                  <a:off x="-457157" y="1790700"/>
                  <a:ext cx="6780475" cy="4300538"/>
                </a:xfrm>
                <a:prstGeom prst="rect">
                  <a:avLst/>
                </a:prstGeom>
                <a:solidFill>
                  <a:srgbClr val="DCE6F2"/>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543" dirty="0">
                    <a:solidFill>
                      <a:srgbClr val="FFFFFF"/>
                    </a:solidFill>
                    <a:latin typeface="Calibri" pitchFamily="-107" charset="0"/>
                    <a:ea typeface="Arial" pitchFamily="-107" charset="0"/>
                    <a:cs typeface="Arial" pitchFamily="-107" charset="0"/>
                  </a:endParaRPr>
                </a:p>
              </p:txBody>
            </p:sp>
          </p:grpSp>
        </p:grpSp>
        <p:grpSp>
          <p:nvGrpSpPr>
            <p:cNvPr id="41988" name="Group 8"/>
            <p:cNvGrpSpPr>
              <a:grpSpLocks/>
            </p:cNvGrpSpPr>
            <p:nvPr/>
          </p:nvGrpSpPr>
          <p:grpSpPr bwMode="auto">
            <a:xfrm>
              <a:off x="3215606" y="3301756"/>
              <a:ext cx="1065704" cy="1091953"/>
              <a:chOff x="3517014" y="3534507"/>
              <a:chExt cx="1574800" cy="1524000"/>
            </a:xfrm>
          </p:grpSpPr>
          <p:sp>
            <p:nvSpPr>
              <p:cNvPr id="10" name="AutoShape 7"/>
              <p:cNvSpPr>
                <a:spLocks/>
              </p:cNvSpPr>
              <p:nvPr/>
            </p:nvSpPr>
            <p:spPr bwMode="auto">
              <a:xfrm>
                <a:off x="3517014" y="3534507"/>
                <a:ext cx="1574800" cy="1524000"/>
              </a:xfrm>
              <a:prstGeom prst="roundRect">
                <a:avLst>
                  <a:gd name="adj" fmla="val 9491"/>
                </a:avLst>
              </a:prstGeom>
              <a:solidFill>
                <a:srgbClr val="FFFF00"/>
              </a:solidFill>
              <a:ln w="25400" cap="flat">
                <a:solidFill>
                  <a:schemeClr val="tx1"/>
                </a:solidFill>
                <a:prstDash val="solid"/>
                <a:miter lim="800000"/>
                <a:headEnd type="none" w="med" len="med"/>
                <a:tailEnd type="none" w="med" len="med"/>
              </a:ln>
            </p:spPr>
            <p:txBody>
              <a:bodyPr lIns="0" tIns="0" rIns="0" bIns="0" anchor="ctr"/>
              <a:lstStyle/>
              <a:p>
                <a:endParaRPr lang="en-US" sz="2976" dirty="0">
                  <a:effectLst>
                    <a:outerShdw blurRad="38100" dist="38100" dir="2700000" algn="tl">
                      <a:srgbClr val="FFFFFF"/>
                    </a:outerShdw>
                  </a:effectLst>
                  <a:latin typeface="Gill Sans" charset="0"/>
                  <a:cs typeface="Gill Sans" charset="0"/>
                  <a:sym typeface="Gill Sans" charset="0"/>
                </a:endParaRPr>
              </a:p>
              <a:p>
                <a:endParaRPr lang="en-US" sz="882" dirty="0">
                  <a:effectLst>
                    <a:outerShdw blurRad="38100" dist="38100" dir="2700000" algn="tl">
                      <a:srgbClr val="FFFFFF"/>
                    </a:outerShdw>
                  </a:effectLst>
                  <a:latin typeface="Gill Sans" charset="0"/>
                  <a:cs typeface="Gill Sans" charset="0"/>
                  <a:sym typeface="Gill Sans" charset="0"/>
                </a:endParaRPr>
              </a:p>
              <a:p>
                <a:endParaRPr lang="en-US" sz="882" dirty="0">
                  <a:effectLst>
                    <a:outerShdw blurRad="38100" dist="38100" dir="2700000" algn="tl">
                      <a:srgbClr val="FFFFFF"/>
                    </a:outerShdw>
                  </a:effectLst>
                  <a:latin typeface="Gill Sans" charset="0"/>
                  <a:cs typeface="Gill Sans" charset="0"/>
                  <a:sym typeface="Gill Sans" charset="0"/>
                </a:endParaRPr>
              </a:p>
              <a:p>
                <a:endParaRPr lang="en-US" sz="882" dirty="0">
                  <a:effectLst>
                    <a:outerShdw blurRad="38100" dist="38100" dir="2700000" algn="tl">
                      <a:srgbClr val="FFFFFF"/>
                    </a:outerShdw>
                  </a:effectLst>
                  <a:latin typeface="Gill Sans" charset="0"/>
                  <a:cs typeface="Gill Sans" charset="0"/>
                  <a:sym typeface="Gill Sans" charset="0"/>
                </a:endParaRPr>
              </a:p>
              <a:p>
                <a:pPr algn="ctr"/>
                <a:r>
                  <a:rPr lang="en-US" sz="1543" dirty="0">
                    <a:effectLst>
                      <a:outerShdw blurRad="38100" dist="38100" dir="2700000" algn="tl">
                        <a:srgbClr val="FFFFFF"/>
                      </a:outerShdw>
                    </a:effectLst>
                    <a:latin typeface="Gill Sans" charset="0"/>
                    <a:cs typeface="Gill Sans" charset="0"/>
                    <a:sym typeface="Gill Sans" charset="0"/>
                  </a:rPr>
                  <a:t>Goals</a:t>
                </a:r>
              </a:p>
              <a:p>
                <a:pPr algn="ctr"/>
                <a:endParaRPr lang="en-US" sz="1543" dirty="0">
                  <a:effectLst>
                    <a:outerShdw blurRad="38100" dist="38100" dir="2700000" algn="tl">
                      <a:srgbClr val="FFFFFF"/>
                    </a:outerShdw>
                  </a:effectLst>
                  <a:latin typeface="Gill Sans" charset="0"/>
                  <a:cs typeface="Gill Sans" charset="0"/>
                  <a:sym typeface="Gill Sans" charset="0"/>
                </a:endParaRPr>
              </a:p>
            </p:txBody>
          </p:sp>
          <p:pic>
            <p:nvPicPr>
              <p:cNvPr id="41995" name="Picture 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9887" y="3649397"/>
                <a:ext cx="709053" cy="89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grpSp>
          <p:nvGrpSpPr>
            <p:cNvPr id="41989" name="Group 11"/>
            <p:cNvGrpSpPr>
              <a:grpSpLocks/>
            </p:cNvGrpSpPr>
            <p:nvPr/>
          </p:nvGrpSpPr>
          <p:grpSpPr bwMode="auto">
            <a:xfrm>
              <a:off x="4463944" y="3249627"/>
              <a:ext cx="4619801" cy="1091953"/>
              <a:chOff x="1085843" y="1930400"/>
              <a:chExt cx="1298625" cy="1524000"/>
            </a:xfrm>
          </p:grpSpPr>
          <p:sp>
            <p:nvSpPr>
              <p:cNvPr id="13" name="AutoShape 7"/>
              <p:cNvSpPr>
                <a:spLocks/>
              </p:cNvSpPr>
              <p:nvPr/>
            </p:nvSpPr>
            <p:spPr bwMode="auto">
              <a:xfrm>
                <a:off x="1085843" y="1930400"/>
                <a:ext cx="1298625" cy="1524000"/>
              </a:xfrm>
              <a:prstGeom prst="roundRect">
                <a:avLst>
                  <a:gd name="adj" fmla="val 9491"/>
                </a:avLst>
              </a:prstGeom>
              <a:solidFill>
                <a:srgbClr val="DDD9C3"/>
              </a:solidFill>
              <a:ln w="9525">
                <a:solidFill>
                  <a:srgbClr val="98B954"/>
                </a:solidFill>
                <a:round/>
                <a:headEnd/>
                <a:tailEnd/>
              </a:ln>
              <a:effectLst>
                <a:outerShdw blurRad="63500" dist="20000" dir="5400000" rotWithShape="0">
                  <a:srgbClr val="000000">
                    <a:alpha val="37999"/>
                  </a:srgbClr>
                </a:outerShdw>
              </a:effectLst>
            </p:spPr>
            <p:txBody>
              <a:bodyPr lIns="0" tIns="0" rIns="0" bIns="0" anchor="ctr"/>
              <a:lstStyle/>
              <a:p>
                <a:pPr algn="ctr"/>
                <a:r>
                  <a:rPr lang="en-US" sz="3527" dirty="0">
                    <a:effectLst>
                      <a:outerShdw blurRad="38100" dist="38100" dir="2700000" algn="tl">
                        <a:srgbClr val="FFFFFF"/>
                      </a:outerShdw>
                    </a:effectLst>
                    <a:latin typeface="Gill Sans" charset="0"/>
                    <a:cs typeface="Gill Sans" charset="0"/>
                    <a:sym typeface="Gill Sans" charset="0"/>
                  </a:rPr>
                  <a:t>        Traditional Route</a:t>
                </a:r>
              </a:p>
            </p:txBody>
          </p:sp>
          <p:pic>
            <p:nvPicPr>
              <p:cNvPr id="41993" name="Picture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09454" y="2125785"/>
                <a:ext cx="292754" cy="1191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990" name="AutoShape 18"/>
            <p:cNvSpPr>
              <a:spLocks/>
            </p:cNvSpPr>
            <p:nvPr/>
          </p:nvSpPr>
          <p:spPr bwMode="auto">
            <a:xfrm>
              <a:off x="3383310" y="6173734"/>
              <a:ext cx="1917918" cy="587975"/>
            </a:xfrm>
            <a:prstGeom prst="roundRect">
              <a:avLst>
                <a:gd name="adj" fmla="val 35713"/>
              </a:avLst>
            </a:prstGeom>
            <a:solidFill>
              <a:srgbClr val="FFFF00"/>
            </a:solidFill>
            <a:ln w="25400">
              <a:solidFill>
                <a:schemeClr val="tx1"/>
              </a:solidFill>
              <a:miter lim="800000"/>
              <a:headEnd/>
              <a:tailEnd/>
            </a:ln>
          </p:spPr>
          <p:txBody>
            <a:bodyPr lIns="0" tIns="0" rIns="0" bIns="0" anchor="ctr"/>
            <a:lstStyle/>
            <a:p>
              <a:pPr algn="ctr"/>
              <a:r>
                <a:rPr lang="en-US" sz="2646" dirty="0">
                  <a:latin typeface="Gill Sans" charset="0"/>
                  <a:sym typeface="Gill Sans" charset="0"/>
                </a:rPr>
                <a:t>Back</a:t>
              </a:r>
            </a:p>
          </p:txBody>
        </p:sp>
        <p:sp>
          <p:nvSpPr>
            <p:cNvPr id="41991" name="AutoShape 19"/>
            <p:cNvSpPr>
              <a:spLocks/>
            </p:cNvSpPr>
            <p:nvPr/>
          </p:nvSpPr>
          <p:spPr bwMode="auto">
            <a:xfrm>
              <a:off x="6907349" y="6173733"/>
              <a:ext cx="1931917" cy="587975"/>
            </a:xfrm>
            <a:prstGeom prst="roundRect">
              <a:avLst>
                <a:gd name="adj" fmla="val 35713"/>
              </a:avLst>
            </a:prstGeom>
            <a:solidFill>
              <a:srgbClr val="FF0000">
                <a:alpha val="50195"/>
              </a:srgbClr>
            </a:solidFill>
            <a:ln w="25400">
              <a:solidFill>
                <a:srgbClr val="BBE0E3"/>
              </a:solidFill>
              <a:miter lim="800000"/>
              <a:headEnd/>
              <a:tailEnd/>
            </a:ln>
          </p:spPr>
          <p:txBody>
            <a:bodyPr lIns="0" tIns="0" rIns="0" bIns="0" anchor="ctr"/>
            <a:lstStyle/>
            <a:p>
              <a:pPr algn="ctr"/>
              <a:r>
                <a:rPr lang="en-US" sz="2646" dirty="0">
                  <a:solidFill>
                    <a:srgbClr val="7F7F7F"/>
                  </a:solidFill>
                  <a:latin typeface="Gill Sans" charset="0"/>
                  <a:cs typeface="Gill Sans" charset="0"/>
                  <a:sym typeface="Gill Sans" charset="0"/>
                </a:rPr>
                <a:t>Detour</a:t>
              </a:r>
            </a:p>
          </p:txBody>
        </p:sp>
        <p:sp>
          <p:nvSpPr>
            <p:cNvPr id="2" name="TextBox 1"/>
            <p:cNvSpPr txBox="1"/>
            <p:nvPr/>
          </p:nvSpPr>
          <p:spPr>
            <a:xfrm>
              <a:off x="3215606" y="4581850"/>
              <a:ext cx="5868139" cy="954107"/>
            </a:xfrm>
            <a:prstGeom prst="rect">
              <a:avLst/>
            </a:prstGeom>
            <a:noFill/>
          </p:spPr>
          <p:txBody>
            <a:bodyPr wrap="square" rtlCol="0">
              <a:spAutoFit/>
            </a:bodyPr>
            <a:lstStyle/>
            <a:p>
              <a:r>
                <a:rPr lang="en-US" sz="2800" dirty="0" smtClean="0"/>
                <a:t>Students will write a descriptive essay about Greek mythology</a:t>
              </a:r>
              <a:endParaRPr lang="en-US" sz="2800" dirty="0"/>
            </a:p>
          </p:txBody>
        </p:sp>
      </p:grpSp>
      <p:sp>
        <p:nvSpPr>
          <p:cNvPr id="3" name="TextBox 2"/>
          <p:cNvSpPr txBox="1"/>
          <p:nvPr/>
        </p:nvSpPr>
        <p:spPr>
          <a:xfrm>
            <a:off x="985565" y="173221"/>
            <a:ext cx="8166206" cy="769441"/>
          </a:xfrm>
          <a:prstGeom prst="rect">
            <a:avLst/>
          </a:prstGeom>
          <a:noFill/>
        </p:spPr>
        <p:txBody>
          <a:bodyPr wrap="square" rtlCol="0">
            <a:spAutoFit/>
          </a:bodyPr>
          <a:lstStyle/>
          <a:p>
            <a:pPr algn="ctr"/>
            <a:r>
              <a:rPr lang="en-US" sz="4400" b="1" dirty="0" smtClean="0">
                <a:solidFill>
                  <a:schemeClr val="accent1"/>
                </a:solidFill>
                <a:latin typeface="+mn-lt"/>
              </a:rPr>
              <a:t>UDL Road-Trip Review</a:t>
            </a:r>
            <a:endParaRPr lang="en-US" sz="4400" b="1" dirty="0">
              <a:solidFill>
                <a:schemeClr val="accent1"/>
              </a:solidFill>
              <a:latin typeface="+mn-lt"/>
            </a:endParaRPr>
          </a:p>
        </p:txBody>
      </p:sp>
    </p:spTree>
    <p:extLst>
      <p:ext uri="{BB962C8B-B14F-4D97-AF65-F5344CB8AC3E}">
        <p14:creationId xmlns:p14="http://schemas.microsoft.com/office/powerpoint/2010/main" val="2637443903"/>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1073279" y="1237513"/>
            <a:ext cx="8581631" cy="5851898"/>
            <a:chOff x="1902053" y="1707776"/>
            <a:chExt cx="8581631" cy="5851898"/>
          </a:xfrm>
        </p:grpSpPr>
        <p:grpSp>
          <p:nvGrpSpPr>
            <p:cNvPr id="43010" name="Group 10"/>
            <p:cNvGrpSpPr>
              <a:grpSpLocks/>
            </p:cNvGrpSpPr>
            <p:nvPr/>
          </p:nvGrpSpPr>
          <p:grpSpPr bwMode="auto">
            <a:xfrm>
              <a:off x="1902053" y="1707776"/>
              <a:ext cx="8581631" cy="5851898"/>
              <a:chOff x="-1" y="0"/>
              <a:chExt cx="9233257" cy="6858000"/>
            </a:xfrm>
          </p:grpSpPr>
          <p:pic>
            <p:nvPicPr>
              <p:cNvPr id="43017" name="Picture 11"/>
              <p:cNvPicPr>
                <a:picLocks noChangeAspect="1"/>
              </p:cNvPicPr>
              <p:nvPr/>
            </p:nvPicPr>
            <p:blipFill>
              <a:blip r:embed="rId3">
                <a:lum bright="52000" contrast="-2000"/>
                <a:extLst>
                  <a:ext uri="{28A0092B-C50C-407E-A947-70E740481C1C}">
                    <a14:useLocalDpi xmlns:a14="http://schemas.microsoft.com/office/drawing/2010/main" val="0"/>
                  </a:ext>
                </a:extLst>
              </a:blip>
              <a:srcRect t="25000"/>
              <a:stretch>
                <a:fillRect/>
              </a:stretch>
            </p:blipFill>
            <p:spPr bwMode="auto">
              <a:xfrm>
                <a:off x="-1" y="0"/>
                <a:ext cx="923325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018" name="Group 12"/>
              <p:cNvGrpSpPr>
                <a:grpSpLocks/>
              </p:cNvGrpSpPr>
              <p:nvPr/>
            </p:nvGrpSpPr>
            <p:grpSpPr bwMode="auto">
              <a:xfrm>
                <a:off x="76200" y="0"/>
                <a:ext cx="9006840" cy="6858000"/>
                <a:chOff x="-1524000" y="0"/>
                <a:chExt cx="9006840" cy="6858000"/>
              </a:xfrm>
            </p:grpSpPr>
            <p:pic>
              <p:nvPicPr>
                <p:cNvPr id="43019" name="Picture 13"/>
                <p:cNvPicPr>
                  <a:picLocks noChangeAspect="1"/>
                </p:cNvPicPr>
                <p:nvPr/>
              </p:nvPicPr>
              <p:blipFill>
                <a:blip r:embed="rId4">
                  <a:extLst>
                    <a:ext uri="{28A0092B-C50C-407E-A947-70E740481C1C}">
                      <a14:useLocalDpi xmlns:a14="http://schemas.microsoft.com/office/drawing/2010/main" val="0"/>
                    </a:ext>
                  </a:extLst>
                </a:blip>
                <a:srcRect t="17613"/>
                <a:stretch>
                  <a:fillRect/>
                </a:stretch>
              </p:blipFill>
              <p:spPr bwMode="auto">
                <a:xfrm>
                  <a:off x="-1524000" y="0"/>
                  <a:ext cx="900684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a:spLocks noChangeArrowheads="1"/>
                </p:cNvSpPr>
                <p:nvPr/>
              </p:nvSpPr>
              <p:spPr bwMode="auto">
                <a:xfrm>
                  <a:off x="-457157" y="1871663"/>
                  <a:ext cx="6780475" cy="4113212"/>
                </a:xfrm>
                <a:prstGeom prst="rect">
                  <a:avLst/>
                </a:prstGeom>
                <a:solidFill>
                  <a:srgbClr val="DCE6F2"/>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543" dirty="0">
                    <a:solidFill>
                      <a:srgbClr val="FFFFFF"/>
                    </a:solidFill>
                    <a:latin typeface="Calibri" pitchFamily="-107" charset="0"/>
                    <a:ea typeface="Arial" pitchFamily="-107" charset="0"/>
                    <a:cs typeface="Arial" pitchFamily="-107" charset="0"/>
                  </a:endParaRPr>
                </a:p>
              </p:txBody>
            </p:sp>
          </p:grpSp>
        </p:grpSp>
        <p:pic>
          <p:nvPicPr>
            <p:cNvPr id="43011" name="Picture 4"/>
            <p:cNvPicPr>
              <a:picLocks noChangeAspect="1"/>
            </p:cNvPicPr>
            <p:nvPr/>
          </p:nvPicPr>
          <p:blipFill>
            <a:blip r:embed="rId5">
              <a:extLst>
                <a:ext uri="{28A0092B-C50C-407E-A947-70E740481C1C}">
                  <a14:useLocalDpi xmlns:a14="http://schemas.microsoft.com/office/drawing/2010/main" val="0"/>
                </a:ext>
              </a:extLst>
            </a:blip>
            <a:srcRect r="6615"/>
            <a:stretch>
              <a:fillRect/>
            </a:stretch>
          </p:blipFill>
          <p:spPr bwMode="auto">
            <a:xfrm>
              <a:off x="2964427" y="3304857"/>
              <a:ext cx="6301952" cy="350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3012" name="Group 5"/>
          <p:cNvGrpSpPr>
            <a:grpSpLocks/>
          </p:cNvGrpSpPr>
          <p:nvPr/>
        </p:nvGrpSpPr>
        <p:grpSpPr bwMode="auto">
          <a:xfrm>
            <a:off x="2135652" y="2834593"/>
            <a:ext cx="2572311" cy="559753"/>
            <a:chOff x="745279" y="1835201"/>
            <a:chExt cx="1208982" cy="1152769"/>
          </a:xfrm>
        </p:grpSpPr>
        <p:sp>
          <p:nvSpPr>
            <p:cNvPr id="9" name="AutoShape 7"/>
            <p:cNvSpPr>
              <a:spLocks/>
            </p:cNvSpPr>
            <p:nvPr/>
          </p:nvSpPr>
          <p:spPr bwMode="auto">
            <a:xfrm>
              <a:off x="745279" y="1835201"/>
              <a:ext cx="1208982" cy="1152769"/>
            </a:xfrm>
            <a:prstGeom prst="roundRect">
              <a:avLst>
                <a:gd name="adj" fmla="val 9491"/>
              </a:avLst>
            </a:prstGeom>
            <a:solidFill>
              <a:srgbClr val="DDD9C3"/>
            </a:solidFill>
            <a:ln w="9525">
              <a:solidFill>
                <a:srgbClr val="98B954"/>
              </a:solidFill>
              <a:round/>
              <a:headEnd/>
              <a:tailEnd/>
            </a:ln>
            <a:effectLst>
              <a:outerShdw blurRad="63500" dist="20000" dir="5400000" rotWithShape="0">
                <a:srgbClr val="000000">
                  <a:alpha val="37999"/>
                </a:srgbClr>
              </a:outerShdw>
            </a:effectLst>
          </p:spPr>
          <p:txBody>
            <a:bodyPr lIns="0" tIns="0" rIns="0" bIns="0" anchor="ctr"/>
            <a:lstStyle/>
            <a:p>
              <a:pPr algn="ctr"/>
              <a:r>
                <a:rPr lang="en-US" sz="3307" dirty="0">
                  <a:effectLst>
                    <a:outerShdw blurRad="38100" dist="38100" dir="2700000" algn="tl">
                      <a:srgbClr val="FFFFFF"/>
                    </a:outerShdw>
                  </a:effectLst>
                  <a:latin typeface="Gill Sans" charset="0"/>
                  <a:cs typeface="Gill Sans" charset="0"/>
                  <a:sym typeface="Gill Sans" charset="0"/>
                </a:rPr>
                <a:t>   </a:t>
              </a:r>
              <a:r>
                <a:rPr lang="en-US" sz="1600" dirty="0" smtClean="0">
                  <a:effectLst>
                    <a:outerShdw blurRad="38100" dist="38100" dir="2700000" algn="tl">
                      <a:srgbClr val="FFFFFF"/>
                    </a:outerShdw>
                  </a:effectLst>
                  <a:latin typeface="Gill Sans" charset="0"/>
                  <a:cs typeface="Gill Sans" charset="0"/>
                  <a:sym typeface="Gill Sans" charset="0"/>
                </a:rPr>
                <a:t>Traditional </a:t>
              </a:r>
              <a:r>
                <a:rPr lang="en-US" sz="1600" dirty="0">
                  <a:effectLst>
                    <a:outerShdw blurRad="38100" dist="38100" dir="2700000" algn="tl">
                      <a:srgbClr val="FFFFFF"/>
                    </a:outerShdw>
                  </a:effectLst>
                  <a:latin typeface="Gill Sans" charset="0"/>
                  <a:cs typeface="Gill Sans" charset="0"/>
                  <a:sym typeface="Gill Sans" charset="0"/>
                </a:rPr>
                <a:t>Route</a:t>
              </a:r>
            </a:p>
          </p:txBody>
        </p:sp>
        <p:pic>
          <p:nvPicPr>
            <p:cNvPr id="43016"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94689" y="1932893"/>
              <a:ext cx="262982" cy="99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p:cNvSpPr txBox="1"/>
          <p:nvPr/>
        </p:nvSpPr>
        <p:spPr>
          <a:xfrm>
            <a:off x="1073279" y="139794"/>
            <a:ext cx="8193100" cy="769441"/>
          </a:xfrm>
          <a:prstGeom prst="rect">
            <a:avLst/>
          </a:prstGeom>
          <a:noFill/>
        </p:spPr>
        <p:txBody>
          <a:bodyPr wrap="square" rtlCol="0">
            <a:spAutoFit/>
          </a:bodyPr>
          <a:lstStyle/>
          <a:p>
            <a:pPr algn="ctr"/>
            <a:r>
              <a:rPr lang="en-US" sz="4400" b="1" dirty="0" smtClean="0">
                <a:solidFill>
                  <a:schemeClr val="accent1"/>
                </a:solidFill>
                <a:latin typeface="+mn-lt"/>
              </a:rPr>
              <a:t>UDL Road-Trip Review</a:t>
            </a:r>
            <a:endParaRPr lang="en-US" sz="4400" b="1" dirty="0">
              <a:solidFill>
                <a:schemeClr val="accent1"/>
              </a:solidFill>
              <a:latin typeface="+mn-lt"/>
            </a:endParaRPr>
          </a:p>
        </p:txBody>
      </p:sp>
    </p:spTree>
    <p:extLst>
      <p:ext uri="{BB962C8B-B14F-4D97-AF65-F5344CB8AC3E}">
        <p14:creationId xmlns:p14="http://schemas.microsoft.com/office/powerpoint/2010/main" val="2341758617"/>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1103672" y="233323"/>
            <a:ext cx="8166206" cy="769441"/>
          </a:xfrm>
          <a:prstGeom prst="rect">
            <a:avLst/>
          </a:prstGeom>
          <a:noFill/>
        </p:spPr>
        <p:txBody>
          <a:bodyPr wrap="square" rtlCol="0">
            <a:spAutoFit/>
          </a:bodyPr>
          <a:lstStyle/>
          <a:p>
            <a:pPr algn="ctr"/>
            <a:r>
              <a:rPr lang="en-US" sz="4400" b="1" dirty="0" smtClean="0">
                <a:solidFill>
                  <a:schemeClr val="accent1"/>
                </a:solidFill>
                <a:latin typeface="+mn-lt"/>
              </a:rPr>
              <a:t>UDL Road-Trip Review</a:t>
            </a:r>
            <a:endParaRPr lang="en-US" sz="4400" b="1" dirty="0">
              <a:solidFill>
                <a:schemeClr val="accent1"/>
              </a:solidFill>
              <a:latin typeface="+mn-lt"/>
            </a:endParaRPr>
          </a:p>
        </p:txBody>
      </p:sp>
      <p:grpSp>
        <p:nvGrpSpPr>
          <p:cNvPr id="4" name="Group 3"/>
          <p:cNvGrpSpPr/>
          <p:nvPr/>
        </p:nvGrpSpPr>
        <p:grpSpPr>
          <a:xfrm>
            <a:off x="1103672" y="1208031"/>
            <a:ext cx="8581631" cy="5919133"/>
            <a:chOff x="1902053" y="1640541"/>
            <a:chExt cx="8581631" cy="5919133"/>
          </a:xfrm>
        </p:grpSpPr>
        <p:grpSp>
          <p:nvGrpSpPr>
            <p:cNvPr id="41986" name="Group 14"/>
            <p:cNvGrpSpPr>
              <a:grpSpLocks/>
            </p:cNvGrpSpPr>
            <p:nvPr/>
          </p:nvGrpSpPr>
          <p:grpSpPr bwMode="auto">
            <a:xfrm>
              <a:off x="1902053" y="1640541"/>
              <a:ext cx="8581631" cy="5919133"/>
              <a:chOff x="-1" y="0"/>
              <a:chExt cx="9233257" cy="6858000"/>
            </a:xfrm>
          </p:grpSpPr>
          <p:pic>
            <p:nvPicPr>
              <p:cNvPr id="41996" name="Picture 15"/>
              <p:cNvPicPr>
                <a:picLocks noChangeAspect="1"/>
              </p:cNvPicPr>
              <p:nvPr/>
            </p:nvPicPr>
            <p:blipFill>
              <a:blip r:embed="rId3">
                <a:lum bright="52000" contrast="-2000"/>
                <a:extLst>
                  <a:ext uri="{28A0092B-C50C-407E-A947-70E740481C1C}">
                    <a14:useLocalDpi xmlns:a14="http://schemas.microsoft.com/office/drawing/2010/main" val="0"/>
                  </a:ext>
                </a:extLst>
              </a:blip>
              <a:srcRect t="25000"/>
              <a:stretch>
                <a:fillRect/>
              </a:stretch>
            </p:blipFill>
            <p:spPr bwMode="auto">
              <a:xfrm>
                <a:off x="-1" y="0"/>
                <a:ext cx="923325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997" name="Group 16"/>
              <p:cNvGrpSpPr>
                <a:grpSpLocks/>
              </p:cNvGrpSpPr>
              <p:nvPr/>
            </p:nvGrpSpPr>
            <p:grpSpPr bwMode="auto">
              <a:xfrm>
                <a:off x="76200" y="0"/>
                <a:ext cx="9006840" cy="6858000"/>
                <a:chOff x="-1524000" y="0"/>
                <a:chExt cx="9006840" cy="6858000"/>
              </a:xfrm>
            </p:grpSpPr>
            <p:pic>
              <p:nvPicPr>
                <p:cNvPr id="41998" name="Picture 17"/>
                <p:cNvPicPr>
                  <a:picLocks noChangeAspect="1"/>
                </p:cNvPicPr>
                <p:nvPr/>
              </p:nvPicPr>
              <p:blipFill>
                <a:blip r:embed="rId4">
                  <a:extLst>
                    <a:ext uri="{28A0092B-C50C-407E-A947-70E740481C1C}">
                      <a14:useLocalDpi xmlns:a14="http://schemas.microsoft.com/office/drawing/2010/main" val="0"/>
                    </a:ext>
                  </a:extLst>
                </a:blip>
                <a:srcRect t="17613"/>
                <a:stretch>
                  <a:fillRect/>
                </a:stretch>
              </p:blipFill>
              <p:spPr bwMode="auto">
                <a:xfrm>
                  <a:off x="-1524000" y="0"/>
                  <a:ext cx="900684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p:cNvSpPr>
                  <a:spLocks noChangeArrowheads="1"/>
                </p:cNvSpPr>
                <p:nvPr/>
              </p:nvSpPr>
              <p:spPr bwMode="auto">
                <a:xfrm>
                  <a:off x="-457157" y="1790700"/>
                  <a:ext cx="6780475" cy="4300538"/>
                </a:xfrm>
                <a:prstGeom prst="rect">
                  <a:avLst/>
                </a:prstGeom>
                <a:solidFill>
                  <a:srgbClr val="DCE6F2"/>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543" dirty="0">
                    <a:solidFill>
                      <a:srgbClr val="FFFFFF"/>
                    </a:solidFill>
                    <a:latin typeface="Calibri" pitchFamily="-107" charset="0"/>
                    <a:ea typeface="Arial" pitchFamily="-107" charset="0"/>
                    <a:cs typeface="Arial" pitchFamily="-107" charset="0"/>
                  </a:endParaRPr>
                </a:p>
              </p:txBody>
            </p:sp>
          </p:grpSp>
        </p:grpSp>
        <p:grpSp>
          <p:nvGrpSpPr>
            <p:cNvPr id="41988" name="Group 8"/>
            <p:cNvGrpSpPr>
              <a:grpSpLocks/>
            </p:cNvGrpSpPr>
            <p:nvPr/>
          </p:nvGrpSpPr>
          <p:grpSpPr bwMode="auto">
            <a:xfrm>
              <a:off x="3215606" y="3301756"/>
              <a:ext cx="1065704" cy="1091953"/>
              <a:chOff x="3517014" y="3534507"/>
              <a:chExt cx="1574800" cy="1524000"/>
            </a:xfrm>
          </p:grpSpPr>
          <p:sp>
            <p:nvSpPr>
              <p:cNvPr id="10" name="AutoShape 7"/>
              <p:cNvSpPr>
                <a:spLocks/>
              </p:cNvSpPr>
              <p:nvPr/>
            </p:nvSpPr>
            <p:spPr bwMode="auto">
              <a:xfrm>
                <a:off x="3517014" y="3534507"/>
                <a:ext cx="1574800" cy="1524000"/>
              </a:xfrm>
              <a:prstGeom prst="roundRect">
                <a:avLst>
                  <a:gd name="adj" fmla="val 9491"/>
                </a:avLst>
              </a:prstGeom>
              <a:solidFill>
                <a:srgbClr val="FFFF00"/>
              </a:solidFill>
              <a:ln w="25400" cap="flat">
                <a:solidFill>
                  <a:schemeClr val="tx1"/>
                </a:solidFill>
                <a:prstDash val="solid"/>
                <a:miter lim="800000"/>
                <a:headEnd type="none" w="med" len="med"/>
                <a:tailEnd type="none" w="med" len="med"/>
              </a:ln>
            </p:spPr>
            <p:txBody>
              <a:bodyPr lIns="0" tIns="0" rIns="0" bIns="0" anchor="ctr"/>
              <a:lstStyle/>
              <a:p>
                <a:endParaRPr lang="en-US" sz="2976" dirty="0">
                  <a:effectLst>
                    <a:outerShdw blurRad="38100" dist="38100" dir="2700000" algn="tl">
                      <a:srgbClr val="FFFFFF"/>
                    </a:outerShdw>
                  </a:effectLst>
                  <a:latin typeface="Gill Sans" charset="0"/>
                  <a:cs typeface="Gill Sans" charset="0"/>
                  <a:sym typeface="Gill Sans" charset="0"/>
                </a:endParaRPr>
              </a:p>
              <a:p>
                <a:endParaRPr lang="en-US" sz="882" dirty="0">
                  <a:effectLst>
                    <a:outerShdw blurRad="38100" dist="38100" dir="2700000" algn="tl">
                      <a:srgbClr val="FFFFFF"/>
                    </a:outerShdw>
                  </a:effectLst>
                  <a:latin typeface="Gill Sans" charset="0"/>
                  <a:cs typeface="Gill Sans" charset="0"/>
                  <a:sym typeface="Gill Sans" charset="0"/>
                </a:endParaRPr>
              </a:p>
              <a:p>
                <a:endParaRPr lang="en-US" sz="882" dirty="0">
                  <a:effectLst>
                    <a:outerShdw blurRad="38100" dist="38100" dir="2700000" algn="tl">
                      <a:srgbClr val="FFFFFF"/>
                    </a:outerShdw>
                  </a:effectLst>
                  <a:latin typeface="Gill Sans" charset="0"/>
                  <a:cs typeface="Gill Sans" charset="0"/>
                  <a:sym typeface="Gill Sans" charset="0"/>
                </a:endParaRPr>
              </a:p>
              <a:p>
                <a:endParaRPr lang="en-US" sz="882" dirty="0">
                  <a:effectLst>
                    <a:outerShdw blurRad="38100" dist="38100" dir="2700000" algn="tl">
                      <a:srgbClr val="FFFFFF"/>
                    </a:outerShdw>
                  </a:effectLst>
                  <a:latin typeface="Gill Sans" charset="0"/>
                  <a:cs typeface="Gill Sans" charset="0"/>
                  <a:sym typeface="Gill Sans" charset="0"/>
                </a:endParaRPr>
              </a:p>
              <a:p>
                <a:pPr algn="ctr"/>
                <a:r>
                  <a:rPr lang="en-US" sz="1543" dirty="0">
                    <a:effectLst>
                      <a:outerShdw blurRad="38100" dist="38100" dir="2700000" algn="tl">
                        <a:srgbClr val="FFFFFF"/>
                      </a:outerShdw>
                    </a:effectLst>
                    <a:latin typeface="Gill Sans" charset="0"/>
                    <a:cs typeface="Gill Sans" charset="0"/>
                    <a:sym typeface="Gill Sans" charset="0"/>
                  </a:rPr>
                  <a:t>Goals</a:t>
                </a:r>
              </a:p>
              <a:p>
                <a:pPr algn="ctr"/>
                <a:endParaRPr lang="en-US" sz="1543" dirty="0">
                  <a:effectLst>
                    <a:outerShdw blurRad="38100" dist="38100" dir="2700000" algn="tl">
                      <a:srgbClr val="FFFFFF"/>
                    </a:outerShdw>
                  </a:effectLst>
                  <a:latin typeface="Gill Sans" charset="0"/>
                  <a:cs typeface="Gill Sans" charset="0"/>
                  <a:sym typeface="Gill Sans" charset="0"/>
                </a:endParaRPr>
              </a:p>
            </p:txBody>
          </p:sp>
          <p:pic>
            <p:nvPicPr>
              <p:cNvPr id="41995" name="Picture 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9887" y="3649397"/>
                <a:ext cx="709053" cy="89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1990" name="AutoShape 18"/>
            <p:cNvSpPr>
              <a:spLocks/>
            </p:cNvSpPr>
            <p:nvPr/>
          </p:nvSpPr>
          <p:spPr bwMode="auto">
            <a:xfrm>
              <a:off x="3383310" y="6173734"/>
              <a:ext cx="1917918" cy="587975"/>
            </a:xfrm>
            <a:prstGeom prst="roundRect">
              <a:avLst>
                <a:gd name="adj" fmla="val 35713"/>
              </a:avLst>
            </a:prstGeom>
            <a:solidFill>
              <a:srgbClr val="FFFF00"/>
            </a:solidFill>
            <a:ln w="25400">
              <a:solidFill>
                <a:schemeClr val="tx1"/>
              </a:solidFill>
              <a:miter lim="800000"/>
              <a:headEnd/>
              <a:tailEnd/>
            </a:ln>
          </p:spPr>
          <p:txBody>
            <a:bodyPr lIns="0" tIns="0" rIns="0" bIns="0" anchor="ctr"/>
            <a:lstStyle/>
            <a:p>
              <a:pPr algn="ctr"/>
              <a:r>
                <a:rPr lang="en-US" sz="2646" dirty="0">
                  <a:latin typeface="Gill Sans" charset="0"/>
                  <a:sym typeface="Gill Sans" charset="0"/>
                </a:rPr>
                <a:t>Back</a:t>
              </a:r>
            </a:p>
          </p:txBody>
        </p:sp>
        <p:sp>
          <p:nvSpPr>
            <p:cNvPr id="41991" name="AutoShape 19"/>
            <p:cNvSpPr>
              <a:spLocks/>
            </p:cNvSpPr>
            <p:nvPr/>
          </p:nvSpPr>
          <p:spPr bwMode="auto">
            <a:xfrm>
              <a:off x="6907349" y="6173733"/>
              <a:ext cx="1931917" cy="587975"/>
            </a:xfrm>
            <a:prstGeom prst="roundRect">
              <a:avLst>
                <a:gd name="adj" fmla="val 35713"/>
              </a:avLst>
            </a:prstGeom>
            <a:solidFill>
              <a:srgbClr val="FF0000">
                <a:alpha val="50195"/>
              </a:srgbClr>
            </a:solidFill>
            <a:ln w="25400">
              <a:solidFill>
                <a:srgbClr val="BBE0E3"/>
              </a:solidFill>
              <a:miter lim="800000"/>
              <a:headEnd/>
              <a:tailEnd/>
            </a:ln>
          </p:spPr>
          <p:txBody>
            <a:bodyPr lIns="0" tIns="0" rIns="0" bIns="0" anchor="ctr"/>
            <a:lstStyle/>
            <a:p>
              <a:pPr algn="ctr"/>
              <a:r>
                <a:rPr lang="en-US" sz="2646" dirty="0">
                  <a:solidFill>
                    <a:srgbClr val="7F7F7F"/>
                  </a:solidFill>
                  <a:latin typeface="Gill Sans" charset="0"/>
                  <a:cs typeface="Gill Sans" charset="0"/>
                  <a:sym typeface="Gill Sans" charset="0"/>
                </a:rPr>
                <a:t>Detour</a:t>
              </a:r>
            </a:p>
          </p:txBody>
        </p:sp>
        <p:sp>
          <p:nvSpPr>
            <p:cNvPr id="2" name="TextBox 1"/>
            <p:cNvSpPr txBox="1"/>
            <p:nvPr/>
          </p:nvSpPr>
          <p:spPr>
            <a:xfrm>
              <a:off x="3215606" y="4581850"/>
              <a:ext cx="5868139" cy="954107"/>
            </a:xfrm>
            <a:prstGeom prst="rect">
              <a:avLst/>
            </a:prstGeom>
            <a:noFill/>
          </p:spPr>
          <p:txBody>
            <a:bodyPr wrap="square" rtlCol="0">
              <a:spAutoFit/>
            </a:bodyPr>
            <a:lstStyle/>
            <a:p>
              <a:r>
                <a:rPr lang="en-US" sz="2800" dirty="0" smtClean="0"/>
                <a:t>Students will demonstrate knowledge about Greek mythology</a:t>
              </a:r>
              <a:endParaRPr lang="en-US" sz="2800" dirty="0"/>
            </a:p>
          </p:txBody>
        </p:sp>
        <p:sp>
          <p:nvSpPr>
            <p:cNvPr id="17" name="AutoShape 7"/>
            <p:cNvSpPr>
              <a:spLocks/>
            </p:cNvSpPr>
            <p:nvPr/>
          </p:nvSpPr>
          <p:spPr bwMode="auto">
            <a:xfrm>
              <a:off x="4532488" y="3364183"/>
              <a:ext cx="4306778" cy="885087"/>
            </a:xfrm>
            <a:prstGeom prst="roundRect">
              <a:avLst>
                <a:gd name="adj" fmla="val 9491"/>
              </a:avLst>
            </a:prstGeom>
            <a:gradFill rotWithShape="1">
              <a:gsLst>
                <a:gs pos="0">
                  <a:srgbClr val="769535"/>
                </a:gs>
                <a:gs pos="80000">
                  <a:srgbClr val="9BC348"/>
                </a:gs>
                <a:gs pos="100000">
                  <a:srgbClr val="9CC746"/>
                </a:gs>
              </a:gsLst>
              <a:lin ang="16200000"/>
            </a:gradFill>
            <a:ln w="9525">
              <a:solidFill>
                <a:srgbClr val="98B954"/>
              </a:solidFill>
              <a:round/>
              <a:headEnd/>
              <a:tailEnd/>
            </a:ln>
            <a:effectLst>
              <a:outerShdw blurRad="63500" dist="23000" dir="5400000" rotWithShape="0">
                <a:srgbClr val="000000">
                  <a:alpha val="34999"/>
                </a:srgbClr>
              </a:outerShdw>
            </a:effectLst>
          </p:spPr>
          <p:txBody>
            <a:bodyPr lIns="0" tIns="0" rIns="0" bIns="0" anchor="ctr"/>
            <a:lstStyle/>
            <a:p>
              <a:pPr algn="ctr"/>
              <a:r>
                <a:rPr lang="en-US" sz="3800" dirty="0" smtClean="0">
                  <a:effectLst>
                    <a:outerShdw blurRad="38100" dist="38100" dir="2700000" algn="tl">
                      <a:srgbClr val="FFFFFF"/>
                    </a:outerShdw>
                  </a:effectLst>
                  <a:latin typeface="Gill Sans" charset="0"/>
                  <a:cs typeface="Gill Sans" charset="0"/>
                  <a:sym typeface="Gill Sans" charset="0"/>
                </a:rPr>
                <a:t>     UDL Route</a:t>
              </a:r>
              <a:endParaRPr lang="en-US" sz="3800" dirty="0">
                <a:effectLst>
                  <a:outerShdw blurRad="38100" dist="38100" dir="2700000" algn="tl">
                    <a:srgbClr val="FFFFFF"/>
                  </a:outerShdw>
                </a:effectLst>
                <a:latin typeface="Gill Sans" charset="0"/>
                <a:cs typeface="Gill Sans" charset="0"/>
                <a:sym typeface="Gill Sans" charset="0"/>
              </a:endParaRPr>
            </a:p>
          </p:txBody>
        </p:sp>
      </p:grpSp>
      <p:pic>
        <p:nvPicPr>
          <p:cNvPr id="18" name="Picture 10"/>
          <p:cNvPicPr>
            <a:picLocks noChangeAspect="1"/>
          </p:cNvPicPr>
          <p:nvPr/>
        </p:nvPicPr>
        <p:blipFill>
          <a:blip r:embed="rId6">
            <a:extLst>
              <a:ext uri="{28A0092B-C50C-407E-A947-70E740481C1C}">
                <a14:useLocalDpi xmlns:a14="http://schemas.microsoft.com/office/drawing/2010/main" val="0"/>
              </a:ext>
            </a:extLst>
          </a:blip>
          <a:srcRect l="10625" t="16667" r="8749" b="19698"/>
          <a:stretch>
            <a:fillRect/>
          </a:stretch>
        </p:blipFill>
        <p:spPr bwMode="auto">
          <a:xfrm>
            <a:off x="3775864" y="3014962"/>
            <a:ext cx="979784" cy="718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8570258"/>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p:nvGrpSpPr>
        <p:grpSpPr>
          <a:xfrm>
            <a:off x="892460" y="1446135"/>
            <a:ext cx="8581631" cy="5865345"/>
            <a:chOff x="1902053" y="1694329"/>
            <a:chExt cx="8581631" cy="5865345"/>
          </a:xfrm>
        </p:grpSpPr>
        <p:grpSp>
          <p:nvGrpSpPr>
            <p:cNvPr id="64514" name="Group 11"/>
            <p:cNvGrpSpPr>
              <a:grpSpLocks/>
            </p:cNvGrpSpPr>
            <p:nvPr/>
          </p:nvGrpSpPr>
          <p:grpSpPr bwMode="auto">
            <a:xfrm>
              <a:off x="1902053" y="1694329"/>
              <a:ext cx="8581631" cy="5865345"/>
              <a:chOff x="-1" y="0"/>
              <a:chExt cx="9233257" cy="6858000"/>
            </a:xfrm>
          </p:grpSpPr>
          <p:pic>
            <p:nvPicPr>
              <p:cNvPr id="64521" name="Picture 12"/>
              <p:cNvPicPr>
                <a:picLocks noChangeAspect="1"/>
              </p:cNvPicPr>
              <p:nvPr/>
            </p:nvPicPr>
            <p:blipFill>
              <a:blip r:embed="rId3">
                <a:lum bright="52000" contrast="-2000"/>
                <a:extLst>
                  <a:ext uri="{28A0092B-C50C-407E-A947-70E740481C1C}">
                    <a14:useLocalDpi xmlns:a14="http://schemas.microsoft.com/office/drawing/2010/main" val="0"/>
                  </a:ext>
                </a:extLst>
              </a:blip>
              <a:srcRect t="25000"/>
              <a:stretch>
                <a:fillRect/>
              </a:stretch>
            </p:blipFill>
            <p:spPr bwMode="auto">
              <a:xfrm>
                <a:off x="-1" y="0"/>
                <a:ext cx="923325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4522" name="Group 13"/>
              <p:cNvGrpSpPr>
                <a:grpSpLocks/>
              </p:cNvGrpSpPr>
              <p:nvPr/>
            </p:nvGrpSpPr>
            <p:grpSpPr bwMode="auto">
              <a:xfrm>
                <a:off x="76200" y="0"/>
                <a:ext cx="9006840" cy="6858000"/>
                <a:chOff x="-1524000" y="0"/>
                <a:chExt cx="9006840" cy="6858000"/>
              </a:xfrm>
            </p:grpSpPr>
            <p:pic>
              <p:nvPicPr>
                <p:cNvPr id="64523" name="Picture 14"/>
                <p:cNvPicPr>
                  <a:picLocks noChangeAspect="1"/>
                </p:cNvPicPr>
                <p:nvPr/>
              </p:nvPicPr>
              <p:blipFill>
                <a:blip r:embed="rId4">
                  <a:extLst>
                    <a:ext uri="{28A0092B-C50C-407E-A947-70E740481C1C}">
                      <a14:useLocalDpi xmlns:a14="http://schemas.microsoft.com/office/drawing/2010/main" val="0"/>
                    </a:ext>
                  </a:extLst>
                </a:blip>
                <a:srcRect t="17613"/>
                <a:stretch>
                  <a:fillRect/>
                </a:stretch>
              </p:blipFill>
              <p:spPr bwMode="auto">
                <a:xfrm>
                  <a:off x="-1524000" y="0"/>
                  <a:ext cx="900684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a:spLocks noChangeArrowheads="1"/>
                </p:cNvSpPr>
                <p:nvPr/>
              </p:nvSpPr>
              <p:spPr bwMode="auto">
                <a:xfrm>
                  <a:off x="-457157" y="1871663"/>
                  <a:ext cx="6780475" cy="4113212"/>
                </a:xfrm>
                <a:prstGeom prst="rect">
                  <a:avLst/>
                </a:prstGeom>
                <a:solidFill>
                  <a:srgbClr val="DCE6F2"/>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543" dirty="0">
                    <a:solidFill>
                      <a:srgbClr val="FFFFFF"/>
                    </a:solidFill>
                    <a:latin typeface="Calibri" pitchFamily="-107" charset="0"/>
                    <a:ea typeface="Arial" pitchFamily="-107" charset="0"/>
                    <a:cs typeface="Arial" pitchFamily="-107" charset="0"/>
                  </a:endParaRPr>
                </a:p>
              </p:txBody>
            </p:sp>
          </p:grpSp>
        </p:grpSp>
        <p:pic>
          <p:nvPicPr>
            <p:cNvPr id="6" name="Picture 5"/>
            <p:cNvPicPr>
              <a:picLocks noChangeAspect="1"/>
            </p:cNvPicPr>
            <p:nvPr/>
          </p:nvPicPr>
          <p:blipFill>
            <a:blip r:embed="rId5">
              <a:extLst>
                <a:ext uri="{28A0092B-C50C-407E-A947-70E740481C1C}">
                  <a14:useLocalDpi xmlns:a14="http://schemas.microsoft.com/office/drawing/2010/main" val="0"/>
                </a:ext>
              </a:extLst>
            </a:blip>
            <a:srcRect r="8163"/>
            <a:stretch>
              <a:fillRect/>
            </a:stretch>
          </p:blipFill>
          <p:spPr bwMode="auto">
            <a:xfrm>
              <a:off x="2964428" y="3295080"/>
              <a:ext cx="6301951" cy="3517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4516" name="Group 15"/>
            <p:cNvGrpSpPr>
              <a:grpSpLocks/>
            </p:cNvGrpSpPr>
            <p:nvPr/>
          </p:nvGrpSpPr>
          <p:grpSpPr bwMode="auto">
            <a:xfrm>
              <a:off x="2964428" y="3295080"/>
              <a:ext cx="3681842" cy="1091953"/>
              <a:chOff x="1371600" y="1981200"/>
              <a:chExt cx="3340100" cy="990600"/>
            </a:xfrm>
          </p:grpSpPr>
          <p:sp>
            <p:nvSpPr>
              <p:cNvPr id="10" name="AutoShape 7"/>
              <p:cNvSpPr>
                <a:spLocks/>
              </p:cNvSpPr>
              <p:nvPr/>
            </p:nvSpPr>
            <p:spPr bwMode="auto">
              <a:xfrm>
                <a:off x="1371600" y="1981200"/>
                <a:ext cx="3340100" cy="990600"/>
              </a:xfrm>
              <a:prstGeom prst="roundRect">
                <a:avLst>
                  <a:gd name="adj" fmla="val 9491"/>
                </a:avLst>
              </a:prstGeom>
              <a:gradFill rotWithShape="1">
                <a:gsLst>
                  <a:gs pos="0">
                    <a:srgbClr val="769535"/>
                  </a:gs>
                  <a:gs pos="80000">
                    <a:srgbClr val="9BC348"/>
                  </a:gs>
                  <a:gs pos="100000">
                    <a:srgbClr val="9CC746"/>
                  </a:gs>
                </a:gsLst>
                <a:lin ang="16200000"/>
              </a:gradFill>
              <a:ln w="9525">
                <a:solidFill>
                  <a:srgbClr val="98B954"/>
                </a:solidFill>
                <a:round/>
                <a:headEnd/>
                <a:tailEnd/>
              </a:ln>
              <a:effectLst>
                <a:outerShdw blurRad="63500" dist="23000" dir="5400000" rotWithShape="0">
                  <a:srgbClr val="000000">
                    <a:alpha val="34999"/>
                  </a:srgbClr>
                </a:outerShdw>
              </a:effectLst>
            </p:spPr>
            <p:txBody>
              <a:bodyPr lIns="0" tIns="0" rIns="0" bIns="0" anchor="ctr"/>
              <a:lstStyle/>
              <a:p>
                <a:pPr algn="ctr"/>
                <a:r>
                  <a:rPr lang="en-US" sz="2425" dirty="0">
                    <a:effectLst>
                      <a:outerShdw blurRad="38100" dist="38100" dir="2700000" algn="tl">
                        <a:srgbClr val="FFFFFF"/>
                      </a:outerShdw>
                    </a:effectLst>
                    <a:latin typeface="Gill Sans" charset="0"/>
                    <a:cs typeface="Gill Sans" charset="0"/>
                    <a:sym typeface="Gill Sans" charset="0"/>
                  </a:rPr>
                  <a:t>                 </a:t>
                </a:r>
                <a:r>
                  <a:rPr lang="en-US" sz="3417" dirty="0">
                    <a:effectLst>
                      <a:outerShdw blurRad="38100" dist="38100" dir="2700000" algn="tl">
                        <a:srgbClr val="FFFFFF"/>
                      </a:outerShdw>
                    </a:effectLst>
                    <a:latin typeface="Gill Sans" charset="0"/>
                    <a:cs typeface="Gill Sans" charset="0"/>
                    <a:sym typeface="Gill Sans" charset="0"/>
                  </a:rPr>
                  <a:t>UDL Route</a:t>
                </a:r>
              </a:p>
            </p:txBody>
          </p:sp>
          <p:pic>
            <p:nvPicPr>
              <p:cNvPr id="64520" name="Picture 10"/>
              <p:cNvPicPr>
                <a:picLocks noChangeAspect="1"/>
              </p:cNvPicPr>
              <p:nvPr/>
            </p:nvPicPr>
            <p:blipFill>
              <a:blip r:embed="rId6">
                <a:extLst>
                  <a:ext uri="{28A0092B-C50C-407E-A947-70E740481C1C}">
                    <a14:useLocalDpi xmlns:a14="http://schemas.microsoft.com/office/drawing/2010/main" val="0"/>
                  </a:ext>
                </a:extLst>
              </a:blip>
              <a:srcRect l="10625" t="16667" r="8749" b="19698"/>
              <a:stretch>
                <a:fillRect/>
              </a:stretch>
            </p:blipFill>
            <p:spPr bwMode="auto">
              <a:xfrm>
                <a:off x="1524000" y="2057400"/>
                <a:ext cx="1143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3" name="TextBox 2"/>
          <p:cNvSpPr txBox="1"/>
          <p:nvPr/>
        </p:nvSpPr>
        <p:spPr>
          <a:xfrm>
            <a:off x="1100173" y="175004"/>
            <a:ext cx="8166206" cy="984885"/>
          </a:xfrm>
          <a:prstGeom prst="rect">
            <a:avLst/>
          </a:prstGeom>
          <a:noFill/>
        </p:spPr>
        <p:txBody>
          <a:bodyPr wrap="square" rtlCol="0">
            <a:spAutoFit/>
          </a:bodyPr>
          <a:lstStyle/>
          <a:p>
            <a:pPr algn="ctr"/>
            <a:r>
              <a:rPr lang="en-US" sz="4400" b="1" dirty="0">
                <a:solidFill>
                  <a:schemeClr val="accent1"/>
                </a:solidFill>
                <a:latin typeface="+mn-lt"/>
              </a:rPr>
              <a:t>UDL </a:t>
            </a:r>
            <a:r>
              <a:rPr lang="en-US" sz="4400" b="1" dirty="0" smtClean="0">
                <a:solidFill>
                  <a:schemeClr val="accent1"/>
                </a:solidFill>
                <a:latin typeface="+mn-lt"/>
              </a:rPr>
              <a:t>Road-Trip </a:t>
            </a:r>
            <a:r>
              <a:rPr lang="en-US" sz="4400" b="1" dirty="0">
                <a:solidFill>
                  <a:schemeClr val="accent1"/>
                </a:solidFill>
                <a:latin typeface="+mn-lt"/>
              </a:rPr>
              <a:t>Review</a:t>
            </a:r>
          </a:p>
          <a:p>
            <a:endParaRPr lang="en-US" dirty="0"/>
          </a:p>
        </p:txBody>
      </p:sp>
    </p:spTree>
    <p:extLst>
      <p:ext uri="{BB962C8B-B14F-4D97-AF65-F5344CB8AC3E}">
        <p14:creationId xmlns:p14="http://schemas.microsoft.com/office/powerpoint/2010/main" val="354383164"/>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386516">
            <a:off x="3641855" y="4011274"/>
            <a:ext cx="1112952" cy="1112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1411780" y="1144921"/>
            <a:ext cx="8382833" cy="5204917"/>
            <a:chOff x="1828800" y="1667435"/>
            <a:chExt cx="8654884" cy="5892239"/>
          </a:xfrm>
        </p:grpSpPr>
        <p:grpSp>
          <p:nvGrpSpPr>
            <p:cNvPr id="65538" name="Group 30"/>
            <p:cNvGrpSpPr>
              <a:grpSpLocks/>
            </p:cNvGrpSpPr>
            <p:nvPr/>
          </p:nvGrpSpPr>
          <p:grpSpPr bwMode="auto">
            <a:xfrm>
              <a:off x="1828800" y="1667435"/>
              <a:ext cx="8654884" cy="5892239"/>
              <a:chOff x="-1" y="0"/>
              <a:chExt cx="9233257" cy="6858000"/>
            </a:xfrm>
          </p:grpSpPr>
          <p:pic>
            <p:nvPicPr>
              <p:cNvPr id="65550" name="Picture 31"/>
              <p:cNvPicPr>
                <a:picLocks noChangeAspect="1"/>
              </p:cNvPicPr>
              <p:nvPr/>
            </p:nvPicPr>
            <p:blipFill>
              <a:blip r:embed="rId4">
                <a:lum bright="52000" contrast="-2000"/>
                <a:extLst>
                  <a:ext uri="{28A0092B-C50C-407E-A947-70E740481C1C}">
                    <a14:useLocalDpi xmlns:a14="http://schemas.microsoft.com/office/drawing/2010/main" val="0"/>
                  </a:ext>
                </a:extLst>
              </a:blip>
              <a:srcRect t="25000"/>
              <a:stretch>
                <a:fillRect/>
              </a:stretch>
            </p:blipFill>
            <p:spPr bwMode="auto">
              <a:xfrm>
                <a:off x="-1" y="0"/>
                <a:ext cx="923325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5551" name="Group 32"/>
              <p:cNvGrpSpPr>
                <a:grpSpLocks/>
              </p:cNvGrpSpPr>
              <p:nvPr/>
            </p:nvGrpSpPr>
            <p:grpSpPr bwMode="auto">
              <a:xfrm>
                <a:off x="76200" y="0"/>
                <a:ext cx="9006840" cy="6858000"/>
                <a:chOff x="-1524000" y="0"/>
                <a:chExt cx="9006840" cy="6858000"/>
              </a:xfrm>
            </p:grpSpPr>
            <p:pic>
              <p:nvPicPr>
                <p:cNvPr id="65552" name="Picture 33"/>
                <p:cNvPicPr>
                  <a:picLocks noChangeAspect="1"/>
                </p:cNvPicPr>
                <p:nvPr/>
              </p:nvPicPr>
              <p:blipFill>
                <a:blip r:embed="rId5">
                  <a:extLst>
                    <a:ext uri="{28A0092B-C50C-407E-A947-70E740481C1C}">
                      <a14:useLocalDpi xmlns:a14="http://schemas.microsoft.com/office/drawing/2010/main" val="0"/>
                    </a:ext>
                  </a:extLst>
                </a:blip>
                <a:srcRect t="17613"/>
                <a:stretch>
                  <a:fillRect/>
                </a:stretch>
              </p:blipFill>
              <p:spPr bwMode="auto">
                <a:xfrm>
                  <a:off x="-1524000" y="0"/>
                  <a:ext cx="900684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34"/>
                <p:cNvSpPr>
                  <a:spLocks noChangeArrowheads="1"/>
                </p:cNvSpPr>
                <p:nvPr/>
              </p:nvSpPr>
              <p:spPr bwMode="auto">
                <a:xfrm>
                  <a:off x="-457157" y="1803400"/>
                  <a:ext cx="6780475" cy="4232275"/>
                </a:xfrm>
                <a:prstGeom prst="rect">
                  <a:avLst/>
                </a:prstGeom>
                <a:solidFill>
                  <a:srgbClr val="DCE6F2"/>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543" dirty="0">
                    <a:solidFill>
                      <a:srgbClr val="FFFFFF"/>
                    </a:solidFill>
                    <a:latin typeface="Calibri" pitchFamily="-107" charset="0"/>
                    <a:ea typeface="Arial" pitchFamily="-107" charset="0"/>
                    <a:cs typeface="Arial" pitchFamily="-107" charset="0"/>
                  </a:endParaRPr>
                </a:p>
              </p:txBody>
            </p:sp>
          </p:grpSp>
        </p:grpSp>
        <p:pic>
          <p:nvPicPr>
            <p:cNvPr id="16" name="Picture 1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20221258">
              <a:off x="5044578" y="4001649"/>
              <a:ext cx="927460" cy="1132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rcRect b="13408"/>
            <a:stretch>
              <a:fillRect/>
            </a:stretch>
          </p:blipFill>
          <p:spPr bwMode="auto">
            <a:xfrm>
              <a:off x="6248738" y="3837056"/>
              <a:ext cx="1293064" cy="872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20782232">
              <a:off x="6456894" y="5082786"/>
              <a:ext cx="1237173" cy="1322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125355" y="5164926"/>
              <a:ext cx="1158450" cy="153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1062766">
              <a:off x="4994212" y="5517011"/>
              <a:ext cx="1335219" cy="103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p:cNvPicPr>
              <a:picLocks noChangeAspect="1"/>
            </p:cNvPicPr>
            <p:nvPr/>
          </p:nvPicPr>
          <p:blipFill>
            <a:blip r:embed="rId11">
              <a:extLst>
                <a:ext uri="{28A0092B-C50C-407E-A947-70E740481C1C}">
                  <a14:useLocalDpi xmlns:a14="http://schemas.microsoft.com/office/drawing/2010/main" val="0"/>
                </a:ext>
              </a:extLst>
            </a:blip>
            <a:srcRect l="14740" r="14211"/>
            <a:stretch>
              <a:fillRect/>
            </a:stretch>
          </p:blipFill>
          <p:spPr bwMode="auto">
            <a:xfrm>
              <a:off x="8265244" y="5711462"/>
              <a:ext cx="839964" cy="1039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7" name="TextBox 11"/>
            <p:cNvSpPr txBox="1">
              <a:spLocks noChangeArrowheads="1"/>
            </p:cNvSpPr>
            <p:nvPr/>
          </p:nvSpPr>
          <p:spPr bwMode="auto">
            <a:xfrm>
              <a:off x="2900244" y="3278214"/>
              <a:ext cx="2547890" cy="516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US" sz="2756" dirty="0">
                  <a:latin typeface="Calibri" charset="0"/>
                </a:rPr>
                <a:t>Route</a:t>
              </a:r>
              <a:r>
                <a:rPr lang="en-US" sz="2756" b="1" u="sng" dirty="0">
                  <a:solidFill>
                    <a:srgbClr val="0000FF"/>
                  </a:solidFill>
                  <a:latin typeface="Calibri" charset="0"/>
                </a:rPr>
                <a:t>s</a:t>
              </a:r>
              <a:r>
                <a:rPr lang="en-US" sz="2756" dirty="0">
                  <a:latin typeface="Calibri" charset="0"/>
                </a:rPr>
                <a:t>  =</a:t>
              </a:r>
            </a:p>
          </p:txBody>
        </p:sp>
        <p:pic>
          <p:nvPicPr>
            <p:cNvPr id="27" name="Picture 26"/>
            <p:cNvPicPr>
              <a:picLocks noChangeAspect="1"/>
            </p:cNvPicPr>
            <p:nvPr/>
          </p:nvPicPr>
          <p:blipFill>
            <a:blip r:embed="rId12">
              <a:extLst>
                <a:ext uri="{28A0092B-C50C-407E-A947-70E740481C1C}">
                  <a14:useLocalDpi xmlns:a14="http://schemas.microsoft.com/office/drawing/2010/main" val="0"/>
                </a:ext>
              </a:extLst>
            </a:blip>
            <a:srcRect l="22278" t="4913" r="5043" b="8382"/>
            <a:stretch>
              <a:fillRect/>
            </a:stretch>
          </p:blipFill>
          <p:spPr bwMode="auto">
            <a:xfrm rot="1237669">
              <a:off x="7922047" y="4002493"/>
              <a:ext cx="1036921" cy="1373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
          <p:cNvSpPr/>
          <p:nvPr/>
        </p:nvSpPr>
        <p:spPr>
          <a:xfrm>
            <a:off x="2825572" y="188946"/>
            <a:ext cx="5365471" cy="769441"/>
          </a:xfrm>
          <a:prstGeom prst="rect">
            <a:avLst/>
          </a:prstGeom>
        </p:spPr>
        <p:txBody>
          <a:bodyPr wrap="none">
            <a:spAutoFit/>
          </a:bodyPr>
          <a:lstStyle/>
          <a:p>
            <a:pPr algn="ctr"/>
            <a:r>
              <a:rPr lang="en-US" sz="4400" b="1" dirty="0">
                <a:solidFill>
                  <a:schemeClr val="accent1"/>
                </a:solidFill>
                <a:latin typeface="+mn-lt"/>
              </a:rPr>
              <a:t>UDL </a:t>
            </a:r>
            <a:r>
              <a:rPr lang="en-US" sz="4400" b="1" dirty="0" smtClean="0">
                <a:solidFill>
                  <a:schemeClr val="accent1"/>
                </a:solidFill>
                <a:latin typeface="+mn-lt"/>
              </a:rPr>
              <a:t>Road-Trip </a:t>
            </a:r>
            <a:r>
              <a:rPr lang="en-US" sz="4400" b="1" dirty="0">
                <a:solidFill>
                  <a:schemeClr val="accent1"/>
                </a:solidFill>
                <a:latin typeface="+mn-lt"/>
              </a:rPr>
              <a:t>Review</a:t>
            </a:r>
          </a:p>
        </p:txBody>
      </p:sp>
      <p:sp>
        <p:nvSpPr>
          <p:cNvPr id="20" name="TextBox 19"/>
          <p:cNvSpPr txBox="1"/>
          <p:nvPr/>
        </p:nvSpPr>
        <p:spPr>
          <a:xfrm>
            <a:off x="6677272" y="6629400"/>
            <a:ext cx="3468905" cy="523220"/>
          </a:xfrm>
          <a:prstGeom prst="rect">
            <a:avLst/>
          </a:prstGeom>
          <a:noFill/>
        </p:spPr>
        <p:txBody>
          <a:bodyPr wrap="square" rtlCol="0">
            <a:spAutoFit/>
          </a:bodyPr>
          <a:lstStyle/>
          <a:p>
            <a:pPr algn="r"/>
            <a:r>
              <a:rPr lang="en-US" dirty="0" smtClean="0">
                <a:latin typeface="+mn-lt"/>
              </a:rPr>
              <a:t>GPS graphic and Chopped slides adapted from a PowerPoint by Jeff </a:t>
            </a:r>
            <a:r>
              <a:rPr lang="en-US" dirty="0" err="1" smtClean="0">
                <a:latin typeface="+mn-lt"/>
              </a:rPr>
              <a:t>Diedrich</a:t>
            </a:r>
            <a:endParaRPr lang="en-US" dirty="0">
              <a:latin typeface="+mn-lt"/>
            </a:endParaRPr>
          </a:p>
        </p:txBody>
      </p:sp>
    </p:spTree>
    <p:extLst>
      <p:ext uri="{BB962C8B-B14F-4D97-AF65-F5344CB8AC3E}">
        <p14:creationId xmlns:p14="http://schemas.microsoft.com/office/powerpoint/2010/main" val="38865153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edg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Shape 236"/>
          <p:cNvSpPr txBox="1"/>
          <p:nvPr/>
        </p:nvSpPr>
        <p:spPr>
          <a:xfrm>
            <a:off x="1933731" y="1906498"/>
            <a:ext cx="8585893" cy="5386906"/>
          </a:xfrm>
          <a:prstGeom prst="rect">
            <a:avLst/>
          </a:prstGeom>
          <a:noFill/>
          <a:ln>
            <a:noFill/>
          </a:ln>
        </p:spPr>
        <p:txBody>
          <a:bodyPr lIns="91425" tIns="91425" rIns="91425" bIns="91425" anchor="t" anchorCtr="0">
            <a:noAutofit/>
          </a:bodyPr>
          <a:lstStyle/>
          <a:p>
            <a:pPr marL="38100" lvl="0" rtl="0">
              <a:lnSpc>
                <a:spcPct val="110000"/>
              </a:lnSpc>
              <a:spcBef>
                <a:spcPts val="0"/>
              </a:spcBef>
              <a:buClr>
                <a:schemeClr val="lt1"/>
              </a:buClr>
              <a:buSzPct val="100000"/>
            </a:pPr>
            <a:r>
              <a:rPr lang="en-US" sz="3000" dirty="0" smtClean="0">
                <a:solidFill>
                  <a:schemeClr val="accent1"/>
                </a:solidFill>
                <a:latin typeface="+mj-lt"/>
              </a:rPr>
              <a:t>1. </a:t>
            </a:r>
            <a:r>
              <a:rPr lang="en-US" sz="3200" dirty="0" smtClean="0">
                <a:solidFill>
                  <a:schemeClr val="accent1"/>
                </a:solidFill>
                <a:latin typeface="+mj-lt"/>
              </a:rPr>
              <a:t>What </a:t>
            </a:r>
            <a:r>
              <a:rPr lang="en-US" sz="3200" dirty="0">
                <a:solidFill>
                  <a:schemeClr val="accent1"/>
                </a:solidFill>
                <a:latin typeface="+mj-lt"/>
              </a:rPr>
              <a:t>is UDL? </a:t>
            </a:r>
            <a:r>
              <a:rPr lang="en-US" sz="3200" dirty="0" smtClean="0">
                <a:solidFill>
                  <a:schemeClr val="accent1"/>
                </a:solidFill>
                <a:latin typeface="+mj-lt"/>
              </a:rPr>
              <a:t>(handout </a:t>
            </a:r>
            <a:r>
              <a:rPr lang="en-US" sz="3200" dirty="0">
                <a:solidFill>
                  <a:schemeClr val="accent1"/>
                </a:solidFill>
                <a:latin typeface="+mj-lt"/>
              </a:rPr>
              <a:t>a</a:t>
            </a:r>
            <a:r>
              <a:rPr lang="en-US" sz="3200" dirty="0" smtClean="0">
                <a:solidFill>
                  <a:schemeClr val="accent1"/>
                </a:solidFill>
                <a:latin typeface="+mj-lt"/>
              </a:rPr>
              <a:t>ctivity)</a:t>
            </a:r>
            <a:endParaRPr lang="en-US" sz="3200" dirty="0">
              <a:solidFill>
                <a:schemeClr val="accent1"/>
              </a:solidFill>
              <a:latin typeface="+mj-lt"/>
            </a:endParaRPr>
          </a:p>
          <a:p>
            <a:pPr lvl="0" rtl="0">
              <a:lnSpc>
                <a:spcPct val="110000"/>
              </a:lnSpc>
              <a:spcBef>
                <a:spcPts val="0"/>
              </a:spcBef>
              <a:buNone/>
            </a:pPr>
            <a:endParaRPr sz="3200" dirty="0">
              <a:solidFill>
                <a:schemeClr val="accent1"/>
              </a:solidFill>
              <a:latin typeface="+mj-lt"/>
            </a:endParaRPr>
          </a:p>
          <a:p>
            <a:pPr marL="38100" lvl="0" rtl="0">
              <a:lnSpc>
                <a:spcPct val="110000"/>
              </a:lnSpc>
              <a:spcBef>
                <a:spcPts val="0"/>
              </a:spcBef>
              <a:buClr>
                <a:schemeClr val="lt1"/>
              </a:buClr>
              <a:buSzPct val="100000"/>
            </a:pPr>
            <a:r>
              <a:rPr lang="en-US" sz="3200" dirty="0" smtClean="0">
                <a:solidFill>
                  <a:schemeClr val="accent1"/>
                </a:solidFill>
                <a:latin typeface="+mj-lt"/>
              </a:rPr>
              <a:t>2. Why </a:t>
            </a:r>
            <a:r>
              <a:rPr lang="en-US" sz="3200" dirty="0">
                <a:solidFill>
                  <a:schemeClr val="accent1"/>
                </a:solidFill>
                <a:latin typeface="+mj-lt"/>
              </a:rPr>
              <a:t>is it worthwhile to practice implementing </a:t>
            </a:r>
            <a:r>
              <a:rPr lang="en-US" sz="3200" dirty="0" smtClean="0">
                <a:solidFill>
                  <a:schemeClr val="accent1"/>
                </a:solidFill>
                <a:latin typeface="+mj-lt"/>
              </a:rPr>
              <a:t>   the </a:t>
            </a:r>
            <a:r>
              <a:rPr lang="en-US" sz="3200" dirty="0">
                <a:solidFill>
                  <a:schemeClr val="accent1"/>
                </a:solidFill>
                <a:latin typeface="+mj-lt"/>
              </a:rPr>
              <a:t>UDL framework? </a:t>
            </a:r>
          </a:p>
          <a:p>
            <a:pPr lvl="0" rtl="0">
              <a:lnSpc>
                <a:spcPct val="110000"/>
              </a:lnSpc>
              <a:spcBef>
                <a:spcPts val="0"/>
              </a:spcBef>
              <a:buNone/>
            </a:pPr>
            <a:endParaRPr sz="3200" dirty="0">
              <a:solidFill>
                <a:schemeClr val="accent1"/>
              </a:solidFill>
              <a:latin typeface="+mj-lt"/>
            </a:endParaRPr>
          </a:p>
          <a:p>
            <a:pPr marL="38100" lvl="0" rtl="0">
              <a:lnSpc>
                <a:spcPct val="110000"/>
              </a:lnSpc>
              <a:spcBef>
                <a:spcPts val="0"/>
              </a:spcBef>
              <a:buClr>
                <a:schemeClr val="lt1"/>
              </a:buClr>
              <a:buSzPct val="100000"/>
            </a:pPr>
            <a:r>
              <a:rPr lang="en-US" sz="3200" dirty="0" smtClean="0">
                <a:solidFill>
                  <a:schemeClr val="accent1"/>
                </a:solidFill>
                <a:latin typeface="+mj-lt"/>
              </a:rPr>
              <a:t>3. On </a:t>
            </a:r>
            <a:r>
              <a:rPr lang="en-US" sz="3200" dirty="0">
                <a:solidFill>
                  <a:schemeClr val="accent1"/>
                </a:solidFill>
                <a:latin typeface="+mj-lt"/>
              </a:rPr>
              <a:t>a scale of </a:t>
            </a:r>
            <a:r>
              <a:rPr lang="en-US" sz="3200" dirty="0" smtClean="0">
                <a:solidFill>
                  <a:schemeClr val="accent1"/>
                </a:solidFill>
                <a:latin typeface="+mj-lt"/>
              </a:rPr>
              <a:t>1-100</a:t>
            </a:r>
            <a:r>
              <a:rPr lang="en-US" sz="3200" dirty="0">
                <a:solidFill>
                  <a:schemeClr val="accent1"/>
                </a:solidFill>
                <a:latin typeface="+mj-lt"/>
              </a:rPr>
              <a:t>, how much do you already use the principles of UDL in your classroom? </a:t>
            </a:r>
            <a:r>
              <a:rPr lang="en-US" sz="3200" dirty="0" smtClean="0">
                <a:solidFill>
                  <a:schemeClr val="accent1"/>
                </a:solidFill>
                <a:latin typeface="+mj-lt"/>
              </a:rPr>
              <a:t/>
            </a:r>
            <a:br>
              <a:rPr lang="en-US" sz="3200" dirty="0" smtClean="0">
                <a:solidFill>
                  <a:schemeClr val="accent1"/>
                </a:solidFill>
                <a:latin typeface="+mj-lt"/>
              </a:rPr>
            </a:br>
            <a:r>
              <a:rPr lang="en-US" sz="3200" dirty="0" smtClean="0">
                <a:solidFill>
                  <a:schemeClr val="accent1"/>
                </a:solidFill>
                <a:latin typeface="+mj-lt"/>
              </a:rPr>
              <a:t>(</a:t>
            </a:r>
            <a:r>
              <a:rPr lang="en-US" sz="3200" dirty="0">
                <a:solidFill>
                  <a:schemeClr val="accent1"/>
                </a:solidFill>
                <a:latin typeface="+mj-lt"/>
              </a:rPr>
              <a:t>1 = not at </a:t>
            </a:r>
            <a:r>
              <a:rPr lang="en-US" sz="3200" dirty="0" smtClean="0">
                <a:solidFill>
                  <a:schemeClr val="accent1"/>
                </a:solidFill>
                <a:latin typeface="+mj-lt"/>
              </a:rPr>
              <a:t>all; </a:t>
            </a:r>
            <a:r>
              <a:rPr lang="en-US" sz="3200" dirty="0">
                <a:solidFill>
                  <a:schemeClr val="accent1"/>
                </a:solidFill>
                <a:latin typeface="+mj-lt"/>
              </a:rPr>
              <a:t>100 = all day, every day) </a:t>
            </a:r>
          </a:p>
          <a:p>
            <a:pPr rtl="0">
              <a:lnSpc>
                <a:spcPct val="110000"/>
              </a:lnSpc>
              <a:spcBef>
                <a:spcPts val="0"/>
              </a:spcBef>
              <a:buNone/>
            </a:pPr>
            <a:endParaRPr sz="3200" dirty="0">
              <a:solidFill>
                <a:schemeClr val="tx1"/>
              </a:solidFill>
            </a:endParaRPr>
          </a:p>
          <a:p>
            <a:pPr>
              <a:lnSpc>
                <a:spcPct val="110000"/>
              </a:lnSpc>
              <a:spcBef>
                <a:spcPts val="0"/>
              </a:spcBef>
              <a:buNone/>
            </a:pPr>
            <a:endParaRPr sz="3200" dirty="0">
              <a:solidFill>
                <a:schemeClr val="tx1"/>
              </a:solidFill>
            </a:endParaRPr>
          </a:p>
        </p:txBody>
      </p:sp>
      <p:sp>
        <p:nvSpPr>
          <p:cNvPr id="2" name="TextBox 1"/>
          <p:cNvSpPr txBox="1"/>
          <p:nvPr/>
        </p:nvSpPr>
        <p:spPr>
          <a:xfrm>
            <a:off x="2034862" y="585249"/>
            <a:ext cx="8087932" cy="769441"/>
          </a:xfrm>
          <a:prstGeom prst="rect">
            <a:avLst/>
          </a:prstGeom>
          <a:noFill/>
        </p:spPr>
        <p:txBody>
          <a:bodyPr wrap="square" rtlCol="0">
            <a:spAutoFit/>
          </a:bodyPr>
          <a:lstStyle/>
          <a:p>
            <a:pPr algn="ctr"/>
            <a:r>
              <a:rPr lang="en-US" sz="4400" b="1" dirty="0">
                <a:solidFill>
                  <a:schemeClr val="accent1"/>
                </a:solidFill>
                <a:latin typeface="+mn-lt"/>
              </a:rPr>
              <a:t>L</a:t>
            </a:r>
            <a:r>
              <a:rPr lang="en-US" sz="4400" b="1" dirty="0" smtClean="0">
                <a:solidFill>
                  <a:schemeClr val="accent1"/>
                </a:solidFill>
                <a:latin typeface="+mn-lt"/>
              </a:rPr>
              <a:t>et’s Review in Your </a:t>
            </a:r>
            <a:r>
              <a:rPr lang="en-US" sz="4400" b="1" dirty="0">
                <a:solidFill>
                  <a:schemeClr val="accent1"/>
                </a:solidFill>
                <a:latin typeface="+mn-lt"/>
              </a:rPr>
              <a:t>O</a:t>
            </a:r>
            <a:r>
              <a:rPr lang="en-US" sz="4400" b="1" dirty="0" smtClean="0">
                <a:solidFill>
                  <a:schemeClr val="accent1"/>
                </a:solidFill>
                <a:latin typeface="+mn-lt"/>
              </a:rPr>
              <a:t>wn </a:t>
            </a:r>
            <a:r>
              <a:rPr lang="en-US" sz="4400" b="1" dirty="0">
                <a:solidFill>
                  <a:schemeClr val="accent1"/>
                </a:solidFill>
                <a:latin typeface="+mn-lt"/>
              </a:rPr>
              <a:t>W</a:t>
            </a:r>
            <a:r>
              <a:rPr lang="en-US" sz="4400" b="1" dirty="0" smtClean="0">
                <a:solidFill>
                  <a:schemeClr val="accent1"/>
                </a:solidFill>
                <a:latin typeface="+mn-lt"/>
              </a:rPr>
              <a:t>ords </a:t>
            </a:r>
            <a:endParaRPr lang="en-US" sz="4400" b="1" dirty="0">
              <a:solidFill>
                <a:schemeClr val="accent1"/>
              </a:solidFill>
              <a:latin typeface="+mn-lt"/>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3345" y="302737"/>
            <a:ext cx="8173877" cy="1259946"/>
          </a:xfrm>
        </p:spPr>
        <p:txBody>
          <a:bodyPr>
            <a:normAutofit/>
          </a:bodyPr>
          <a:lstStyle/>
          <a:p>
            <a:r>
              <a:rPr lang="en-US" sz="4400" b="1" dirty="0" smtClean="0">
                <a:solidFill>
                  <a:schemeClr val="accent1"/>
                </a:solidFill>
                <a:latin typeface="+mn-lt"/>
                <a:cs typeface="Arial" panose="020B0604020202020204" pitchFamily="34" charset="0"/>
              </a:rPr>
              <a:t>The Five Questions</a:t>
            </a:r>
            <a:endParaRPr lang="en-US" sz="4400" b="1" dirty="0">
              <a:solidFill>
                <a:schemeClr val="accent1"/>
              </a:solidFill>
              <a:latin typeface="+mn-lt"/>
              <a:cs typeface="Arial" panose="020B0604020202020204" pitchFamily="34" charset="0"/>
            </a:endParaRPr>
          </a:p>
        </p:txBody>
      </p:sp>
      <p:sp>
        <p:nvSpPr>
          <p:cNvPr id="3" name="TextBox 2"/>
          <p:cNvSpPr txBox="1"/>
          <p:nvPr/>
        </p:nvSpPr>
        <p:spPr>
          <a:xfrm>
            <a:off x="1983345" y="1470647"/>
            <a:ext cx="8173877" cy="5466111"/>
          </a:xfrm>
          <a:prstGeom prst="rect">
            <a:avLst/>
          </a:prstGeom>
          <a:noFill/>
        </p:spPr>
        <p:txBody>
          <a:bodyPr wrap="square" rtlCol="0">
            <a:spAutoFit/>
          </a:bodyPr>
          <a:lstStyle/>
          <a:p>
            <a:pPr algn="ctr">
              <a:lnSpc>
                <a:spcPct val="110000"/>
              </a:lnSpc>
            </a:pPr>
            <a:r>
              <a:rPr lang="en-US" sz="3200" dirty="0" smtClean="0">
                <a:solidFill>
                  <a:srgbClr val="4F81BD"/>
                </a:solidFill>
                <a:latin typeface="+mj-lt"/>
              </a:rPr>
              <a:t>Part 3</a:t>
            </a:r>
          </a:p>
          <a:p>
            <a:pPr algn="ctr">
              <a:lnSpc>
                <a:spcPct val="110000"/>
              </a:lnSpc>
            </a:pPr>
            <a:r>
              <a:rPr lang="en-US" sz="2000" dirty="0" smtClean="0">
                <a:solidFill>
                  <a:srgbClr val="4F81BD"/>
                </a:solidFill>
                <a:latin typeface="+mj-lt"/>
              </a:rPr>
              <a:t>In this section, we will work with five questions. </a:t>
            </a:r>
          </a:p>
          <a:p>
            <a:pPr>
              <a:lnSpc>
                <a:spcPct val="110000"/>
              </a:lnSpc>
            </a:pPr>
            <a:endParaRPr lang="en-US" sz="2000" dirty="0">
              <a:solidFill>
                <a:srgbClr val="4F81BD"/>
              </a:solidFill>
              <a:latin typeface="+mj-lt"/>
            </a:endParaRPr>
          </a:p>
          <a:p>
            <a:pPr>
              <a:lnSpc>
                <a:spcPct val="110000"/>
              </a:lnSpc>
            </a:pPr>
            <a:r>
              <a:rPr lang="en-US" sz="2000" dirty="0" smtClean="0">
                <a:solidFill>
                  <a:srgbClr val="4F81BD"/>
                </a:solidFill>
                <a:latin typeface="+mj-lt"/>
              </a:rPr>
              <a:t>1. How </a:t>
            </a:r>
            <a:r>
              <a:rPr lang="en-US" sz="2000" dirty="0">
                <a:solidFill>
                  <a:srgbClr val="4F81BD"/>
                </a:solidFill>
                <a:latin typeface="+mj-lt"/>
              </a:rPr>
              <a:t>can we proactively plan instruction </a:t>
            </a:r>
            <a:r>
              <a:rPr lang="en-US" sz="2000" dirty="0" smtClean="0">
                <a:solidFill>
                  <a:srgbClr val="4F81BD"/>
                </a:solidFill>
                <a:latin typeface="+mj-lt"/>
              </a:rPr>
              <a:t>using the UDL framework three </a:t>
            </a:r>
            <a:r>
              <a:rPr lang="en-US" sz="2000" dirty="0">
                <a:solidFill>
                  <a:srgbClr val="4F81BD"/>
                </a:solidFill>
                <a:latin typeface="+mj-lt"/>
              </a:rPr>
              <a:t>principles, nine guidelines, and accompanying checkpoints? </a:t>
            </a:r>
          </a:p>
          <a:p>
            <a:pPr>
              <a:lnSpc>
                <a:spcPct val="110000"/>
              </a:lnSpc>
            </a:pPr>
            <a:r>
              <a:rPr lang="en-US" sz="2000" dirty="0" smtClean="0">
                <a:solidFill>
                  <a:srgbClr val="4F81BD"/>
                </a:solidFill>
                <a:latin typeface="+mj-lt"/>
              </a:rPr>
              <a:t>2. How </a:t>
            </a:r>
            <a:r>
              <a:rPr lang="en-US" sz="2000" dirty="0">
                <a:solidFill>
                  <a:srgbClr val="4F81BD"/>
                </a:solidFill>
                <a:latin typeface="+mj-lt"/>
              </a:rPr>
              <a:t>can we create and evaluate learning environments that align with the </a:t>
            </a:r>
            <a:r>
              <a:rPr lang="en-US" sz="2000" dirty="0" smtClean="0">
                <a:solidFill>
                  <a:srgbClr val="4F81BD"/>
                </a:solidFill>
                <a:latin typeface="+mj-lt"/>
              </a:rPr>
              <a:t>UDL framework?</a:t>
            </a:r>
            <a:endParaRPr lang="en-US" sz="2000" dirty="0">
              <a:solidFill>
                <a:srgbClr val="4F81BD"/>
              </a:solidFill>
              <a:latin typeface="+mj-lt"/>
            </a:endParaRPr>
          </a:p>
          <a:p>
            <a:pPr>
              <a:lnSpc>
                <a:spcPct val="110000"/>
              </a:lnSpc>
            </a:pPr>
            <a:r>
              <a:rPr lang="en-US" sz="2000" dirty="0" smtClean="0">
                <a:solidFill>
                  <a:srgbClr val="4F81BD"/>
                </a:solidFill>
                <a:latin typeface="+mj-lt"/>
              </a:rPr>
              <a:t>3. How </a:t>
            </a:r>
            <a:r>
              <a:rPr lang="en-US" sz="2000" dirty="0">
                <a:solidFill>
                  <a:srgbClr val="4F81BD"/>
                </a:solidFill>
                <a:latin typeface="+mj-lt"/>
              </a:rPr>
              <a:t>do we identify and strategically use materials, curricula, and technologies that align instruction with the </a:t>
            </a:r>
            <a:r>
              <a:rPr lang="en-US" sz="2000" dirty="0" smtClean="0">
                <a:solidFill>
                  <a:srgbClr val="4F81BD"/>
                </a:solidFill>
                <a:latin typeface="+mj-lt"/>
              </a:rPr>
              <a:t>UDL framework?</a:t>
            </a:r>
            <a:endParaRPr lang="en-US" sz="2000" dirty="0">
              <a:solidFill>
                <a:srgbClr val="4F81BD"/>
              </a:solidFill>
              <a:latin typeface="+mj-lt"/>
            </a:endParaRPr>
          </a:p>
          <a:p>
            <a:pPr lvl="0">
              <a:lnSpc>
                <a:spcPct val="110000"/>
              </a:lnSpc>
              <a:buClr>
                <a:schemeClr val="dk1"/>
              </a:buClr>
              <a:buSzPct val="61111"/>
            </a:pPr>
            <a:r>
              <a:rPr lang="en-US" sz="2000" dirty="0" smtClean="0">
                <a:solidFill>
                  <a:srgbClr val="4F81BD"/>
                </a:solidFill>
                <a:latin typeface="+mj-lt"/>
              </a:rPr>
              <a:t>4. How </a:t>
            </a:r>
            <a:r>
              <a:rPr lang="en-US" sz="2000" dirty="0">
                <a:solidFill>
                  <a:srgbClr val="4F81BD"/>
                </a:solidFill>
                <a:latin typeface="+mj-lt"/>
              </a:rPr>
              <a:t>do we use progress monitoring and data-based decision making to inform instruction and student learning in order to provide </a:t>
            </a:r>
            <a:r>
              <a:rPr lang="en-US" sz="2000" dirty="0" smtClean="0">
                <a:solidFill>
                  <a:srgbClr val="4F81BD"/>
                </a:solidFill>
                <a:latin typeface="+mj-lt"/>
              </a:rPr>
              <a:t>timely, </a:t>
            </a:r>
            <a:br>
              <a:rPr lang="en-US" sz="2000" dirty="0" smtClean="0">
                <a:solidFill>
                  <a:srgbClr val="4F81BD"/>
                </a:solidFill>
                <a:latin typeface="+mj-lt"/>
              </a:rPr>
            </a:br>
            <a:r>
              <a:rPr lang="en-US" sz="2000" dirty="0" smtClean="0">
                <a:solidFill>
                  <a:srgbClr val="4F81BD"/>
                </a:solidFill>
                <a:latin typeface="+mj-lt"/>
              </a:rPr>
              <a:t>mastery</a:t>
            </a:r>
            <a:r>
              <a:rPr lang="en-US" sz="2000" dirty="0">
                <a:solidFill>
                  <a:srgbClr val="4F81BD"/>
                </a:solidFill>
                <a:latin typeface="+mj-lt"/>
              </a:rPr>
              <a:t>-oriented feedback</a:t>
            </a:r>
            <a:r>
              <a:rPr lang="en-US" sz="2000" dirty="0" smtClean="0">
                <a:solidFill>
                  <a:srgbClr val="4F81BD"/>
                </a:solidFill>
                <a:latin typeface="+mj-lt"/>
              </a:rPr>
              <a:t>?</a:t>
            </a:r>
            <a:endParaRPr lang="en-US" sz="2000" dirty="0">
              <a:solidFill>
                <a:srgbClr val="4F81BD"/>
              </a:solidFill>
              <a:latin typeface="+mj-lt"/>
            </a:endParaRPr>
          </a:p>
          <a:p>
            <a:pPr lvl="0">
              <a:lnSpc>
                <a:spcPct val="110000"/>
              </a:lnSpc>
              <a:buClr>
                <a:schemeClr val="dk1"/>
              </a:buClr>
              <a:buSzPct val="61111"/>
            </a:pPr>
            <a:r>
              <a:rPr lang="en-US" sz="2000" dirty="0" smtClean="0">
                <a:solidFill>
                  <a:srgbClr val="4F81BD"/>
                </a:solidFill>
                <a:latin typeface="+mj-lt"/>
              </a:rPr>
              <a:t>5. </a:t>
            </a:r>
            <a:r>
              <a:rPr lang="en-US" sz="2000" dirty="0">
                <a:solidFill>
                  <a:srgbClr val="4F81BD"/>
                </a:solidFill>
                <a:latin typeface="+mj-lt"/>
              </a:rPr>
              <a:t>How do we strategically integrate evidence-based </a:t>
            </a:r>
            <a:r>
              <a:rPr lang="en-US" sz="2000" dirty="0" smtClean="0">
                <a:solidFill>
                  <a:srgbClr val="4F81BD"/>
                </a:solidFill>
                <a:latin typeface="+mj-lt"/>
              </a:rPr>
              <a:t>practices (EBPs) </a:t>
            </a:r>
            <a:r>
              <a:rPr lang="en-US" sz="2000" dirty="0">
                <a:solidFill>
                  <a:srgbClr val="4F81BD"/>
                </a:solidFill>
                <a:latin typeface="+mj-lt"/>
              </a:rPr>
              <a:t>into </a:t>
            </a:r>
            <a:r>
              <a:rPr lang="en-US" sz="2000" dirty="0" smtClean="0">
                <a:solidFill>
                  <a:srgbClr val="4F81BD"/>
                </a:solidFill>
                <a:latin typeface="+mj-lt"/>
              </a:rPr>
              <a:t>UDL planning</a:t>
            </a:r>
            <a:r>
              <a:rPr lang="en-US" sz="2000" dirty="0">
                <a:solidFill>
                  <a:srgbClr val="4F81BD"/>
                </a:solidFill>
                <a:latin typeface="+mj-lt"/>
              </a:rPr>
              <a:t>, teaching, and assessment?</a:t>
            </a:r>
          </a:p>
          <a:p>
            <a:pPr lvl="0" algn="ctr">
              <a:buClr>
                <a:schemeClr val="dk1"/>
              </a:buClr>
              <a:buSzPct val="61111"/>
            </a:pPr>
            <a:endParaRPr lang="en-US" b="1" dirty="0">
              <a:solidFill>
                <a:schemeClr val="tx2"/>
              </a:solidFill>
            </a:endParaRPr>
          </a:p>
          <a:p>
            <a:endParaRPr lang="en-US" dirty="0"/>
          </a:p>
        </p:txBody>
      </p:sp>
    </p:spTree>
    <p:extLst>
      <p:ext uri="{BB962C8B-B14F-4D97-AF65-F5344CB8AC3E}">
        <p14:creationId xmlns:p14="http://schemas.microsoft.com/office/powerpoint/2010/main" val="2998817526"/>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3731" y="314793"/>
            <a:ext cx="8184630" cy="1367811"/>
          </a:xfrm>
        </p:spPr>
        <p:txBody>
          <a:bodyPr>
            <a:normAutofit/>
          </a:bodyPr>
          <a:lstStyle/>
          <a:p>
            <a:r>
              <a:rPr lang="en-US" sz="4400" b="1" dirty="0" smtClean="0">
                <a:solidFill>
                  <a:schemeClr val="accent1"/>
                </a:solidFill>
                <a:latin typeface="+mn-lt"/>
                <a:cs typeface="Arial" panose="020B0604020202020204" pitchFamily="34" charset="0"/>
              </a:rPr>
              <a:t>UDL Implementation </a:t>
            </a:r>
            <a:endParaRPr lang="en-US" sz="4400" b="1" dirty="0">
              <a:solidFill>
                <a:schemeClr val="accent1"/>
              </a:solidFill>
              <a:latin typeface="+mn-lt"/>
              <a:cs typeface="Arial" panose="020B0604020202020204" pitchFamily="34" charset="0"/>
            </a:endParaRPr>
          </a:p>
        </p:txBody>
      </p:sp>
      <p:sp>
        <p:nvSpPr>
          <p:cNvPr id="3" name="TextBox 2"/>
          <p:cNvSpPr txBox="1"/>
          <p:nvPr/>
        </p:nvSpPr>
        <p:spPr>
          <a:xfrm>
            <a:off x="2053652" y="2158584"/>
            <a:ext cx="8064709" cy="5398400"/>
          </a:xfrm>
          <a:prstGeom prst="rect">
            <a:avLst/>
          </a:prstGeom>
          <a:noFill/>
        </p:spPr>
        <p:txBody>
          <a:bodyPr wrap="square" rtlCol="0">
            <a:spAutoFit/>
          </a:bodyPr>
          <a:lstStyle/>
          <a:p>
            <a:pPr algn="ctr">
              <a:lnSpc>
                <a:spcPct val="110000"/>
              </a:lnSpc>
            </a:pPr>
            <a:r>
              <a:rPr lang="en-US" sz="3200" dirty="0" smtClean="0">
                <a:solidFill>
                  <a:schemeClr val="accent1"/>
                </a:solidFill>
                <a:latin typeface="+mj-lt"/>
              </a:rPr>
              <a:t>Can you design to the edges?</a:t>
            </a:r>
          </a:p>
          <a:p>
            <a:pPr algn="ctr">
              <a:lnSpc>
                <a:spcPct val="110000"/>
              </a:lnSpc>
            </a:pPr>
            <a:endParaRPr lang="en-US" sz="3200" dirty="0">
              <a:solidFill>
                <a:schemeClr val="accent1"/>
              </a:solidFill>
              <a:latin typeface="+mj-lt"/>
            </a:endParaRPr>
          </a:p>
          <a:p>
            <a:pPr algn="ctr">
              <a:lnSpc>
                <a:spcPct val="110000"/>
              </a:lnSpc>
            </a:pPr>
            <a:r>
              <a:rPr lang="en-US" sz="3200" dirty="0" smtClean="0">
                <a:solidFill>
                  <a:schemeClr val="accent1"/>
                </a:solidFill>
                <a:latin typeface="+mj-lt"/>
              </a:rPr>
              <a:t>Watch this video: </a:t>
            </a:r>
          </a:p>
          <a:p>
            <a:pPr algn="ctr">
              <a:lnSpc>
                <a:spcPct val="110000"/>
              </a:lnSpc>
            </a:pPr>
            <a:r>
              <a:rPr lang="en-US" sz="3200" dirty="0">
                <a:solidFill>
                  <a:schemeClr val="accent1"/>
                </a:solidFill>
                <a:latin typeface="+mj-lt"/>
                <a:hlinkClick r:id="rId3"/>
              </a:rPr>
              <a:t>https://</a:t>
            </a:r>
            <a:r>
              <a:rPr lang="en-US" sz="3200" dirty="0" smtClean="0">
                <a:solidFill>
                  <a:schemeClr val="accent1"/>
                </a:solidFill>
                <a:latin typeface="+mj-lt"/>
                <a:hlinkClick r:id="rId3"/>
              </a:rPr>
              <a:t>www.youtube.com/watch?v=4eBmyttcfU4</a:t>
            </a:r>
            <a:endParaRPr lang="en-US" sz="3200" dirty="0" smtClean="0">
              <a:solidFill>
                <a:schemeClr val="accent1"/>
              </a:solidFill>
              <a:latin typeface="+mj-lt"/>
            </a:endParaRPr>
          </a:p>
          <a:p>
            <a:pPr algn="ctr">
              <a:lnSpc>
                <a:spcPct val="110000"/>
              </a:lnSpc>
            </a:pPr>
            <a:endParaRPr lang="en-US" sz="3200" dirty="0">
              <a:solidFill>
                <a:schemeClr val="accent1"/>
              </a:solidFill>
              <a:latin typeface="+mj-lt"/>
            </a:endParaRPr>
          </a:p>
          <a:p>
            <a:pPr algn="ctr">
              <a:lnSpc>
                <a:spcPct val="110000"/>
              </a:lnSpc>
            </a:pPr>
            <a:r>
              <a:rPr lang="en-US" sz="3200" dirty="0" smtClean="0">
                <a:solidFill>
                  <a:schemeClr val="accent1"/>
                </a:solidFill>
                <a:latin typeface="+mj-lt"/>
              </a:rPr>
              <a:t>After you watch the video, respond and/or reflect with a partner about the metaphor on your handout. </a:t>
            </a:r>
          </a:p>
          <a:p>
            <a:endParaRPr lang="en-US" dirty="0"/>
          </a:p>
          <a:p>
            <a:r>
              <a:rPr lang="en-US" dirty="0" smtClean="0"/>
              <a:t> </a:t>
            </a:r>
            <a:endParaRPr lang="en-US" dirty="0"/>
          </a:p>
        </p:txBody>
      </p:sp>
    </p:spTree>
    <p:extLst>
      <p:ext uri="{BB962C8B-B14F-4D97-AF65-F5344CB8AC3E}">
        <p14:creationId xmlns:p14="http://schemas.microsoft.com/office/powerpoint/2010/main" val="88775339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Shape 91"/>
          <p:cNvPicPr preferRelativeResize="0"/>
          <p:nvPr/>
        </p:nvPicPr>
        <p:blipFill>
          <a:blip r:embed="rId3">
            <a:alphaModFix/>
          </a:blip>
          <a:stretch>
            <a:fillRect/>
          </a:stretch>
        </p:blipFill>
        <p:spPr>
          <a:xfrm>
            <a:off x="1948720" y="1783829"/>
            <a:ext cx="7693965" cy="4864964"/>
          </a:xfrm>
          <a:prstGeom prst="rect">
            <a:avLst/>
          </a:prstGeom>
          <a:noFill/>
          <a:ln>
            <a:noFill/>
          </a:ln>
        </p:spPr>
      </p:pic>
      <p:sp>
        <p:nvSpPr>
          <p:cNvPr id="92" name="Shape 92"/>
          <p:cNvSpPr txBox="1"/>
          <p:nvPr/>
        </p:nvSpPr>
        <p:spPr>
          <a:xfrm>
            <a:off x="2373902" y="2774061"/>
            <a:ext cx="6843599" cy="2884499"/>
          </a:xfrm>
          <a:prstGeom prst="rect">
            <a:avLst/>
          </a:prstGeom>
          <a:noFill/>
          <a:ln>
            <a:noFill/>
          </a:ln>
        </p:spPr>
        <p:txBody>
          <a:bodyPr lIns="91425" tIns="91425" rIns="91425" bIns="91425" anchor="t" anchorCtr="0">
            <a:noAutofit/>
          </a:bodyPr>
          <a:lstStyle/>
          <a:p>
            <a:pPr algn="ctr">
              <a:lnSpc>
                <a:spcPct val="110000"/>
              </a:lnSpc>
              <a:spcBef>
                <a:spcPts val="0"/>
              </a:spcBef>
              <a:buNone/>
            </a:pPr>
            <a:r>
              <a:rPr lang="en-US" sz="3600" dirty="0">
                <a:solidFill>
                  <a:schemeClr val="tx2"/>
                </a:solidFill>
                <a:latin typeface="+mj-lt"/>
              </a:rPr>
              <a:t>You can fill in your KWL </a:t>
            </a:r>
            <a:r>
              <a:rPr lang="en-US" sz="3600" dirty="0" smtClean="0">
                <a:solidFill>
                  <a:schemeClr val="tx2"/>
                </a:solidFill>
                <a:latin typeface="+mj-lt"/>
              </a:rPr>
              <a:t>columns </a:t>
            </a:r>
            <a:r>
              <a:rPr lang="en-US" sz="3600" dirty="0">
                <a:solidFill>
                  <a:schemeClr val="tx2"/>
                </a:solidFill>
                <a:latin typeface="+mj-lt"/>
              </a:rPr>
              <a:t>with words, phrases, sentences, or pictures. Keep them </a:t>
            </a:r>
            <a:r>
              <a:rPr lang="en-US" sz="3600" dirty="0" smtClean="0">
                <a:solidFill>
                  <a:schemeClr val="tx2"/>
                </a:solidFill>
                <a:latin typeface="+mj-lt"/>
              </a:rPr>
              <a:t>handy—we will use </a:t>
            </a:r>
            <a:r>
              <a:rPr lang="en-US" sz="3600" dirty="0">
                <a:solidFill>
                  <a:schemeClr val="tx2"/>
                </a:solidFill>
                <a:latin typeface="+mj-lt"/>
              </a:rPr>
              <a:t>them often! </a:t>
            </a:r>
          </a:p>
        </p:txBody>
      </p:sp>
      <p:sp>
        <p:nvSpPr>
          <p:cNvPr id="2" name="TextBox 1"/>
          <p:cNvSpPr txBox="1"/>
          <p:nvPr/>
        </p:nvSpPr>
        <p:spPr>
          <a:xfrm>
            <a:off x="1948720" y="472005"/>
            <a:ext cx="8199621" cy="769441"/>
          </a:xfrm>
          <a:prstGeom prst="rect">
            <a:avLst/>
          </a:prstGeom>
          <a:noFill/>
        </p:spPr>
        <p:txBody>
          <a:bodyPr wrap="square" rtlCol="0">
            <a:spAutoFit/>
          </a:bodyPr>
          <a:lstStyle/>
          <a:p>
            <a:pPr algn="ctr"/>
            <a:r>
              <a:rPr lang="en-US" sz="4400" b="1" dirty="0" smtClean="0">
                <a:solidFill>
                  <a:schemeClr val="accent1"/>
                </a:solidFill>
                <a:latin typeface="+mn-lt"/>
              </a:rPr>
              <a:t>KWL Chart</a:t>
            </a:r>
            <a:endParaRPr lang="en-US" sz="4400" b="1" dirty="0">
              <a:solidFill>
                <a:schemeClr val="accent1"/>
              </a:solidFill>
              <a:latin typeface="+mn-lt"/>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Shape 240"/>
          <p:cNvSpPr txBox="1"/>
          <p:nvPr/>
        </p:nvSpPr>
        <p:spPr>
          <a:xfrm>
            <a:off x="1956950" y="269823"/>
            <a:ext cx="8221372" cy="1379096"/>
          </a:xfrm>
          <a:prstGeom prst="rect">
            <a:avLst/>
          </a:prstGeom>
          <a:noFill/>
          <a:ln>
            <a:noFill/>
          </a:ln>
        </p:spPr>
        <p:txBody>
          <a:bodyPr lIns="91425" tIns="91425" rIns="91425" bIns="91425" anchor="t" anchorCtr="0">
            <a:noAutofit/>
          </a:bodyPr>
          <a:lstStyle/>
          <a:p>
            <a:pPr algn="ctr" rtl="0">
              <a:spcBef>
                <a:spcPts val="0"/>
              </a:spcBef>
              <a:buNone/>
            </a:pPr>
            <a:endParaRPr lang="en-US" sz="2000" b="1" dirty="0">
              <a:solidFill>
                <a:schemeClr val="accent1"/>
              </a:solidFill>
            </a:endParaRPr>
          </a:p>
        </p:txBody>
      </p:sp>
      <p:pic>
        <p:nvPicPr>
          <p:cNvPr id="241" name="Shape 241"/>
          <p:cNvPicPr preferRelativeResize="0"/>
          <p:nvPr/>
        </p:nvPicPr>
        <p:blipFill>
          <a:blip r:embed="rId3">
            <a:alphaModFix/>
          </a:blip>
          <a:stretch>
            <a:fillRect/>
          </a:stretch>
        </p:blipFill>
        <p:spPr>
          <a:xfrm>
            <a:off x="2309216" y="1648919"/>
            <a:ext cx="7554309" cy="5291527"/>
          </a:xfrm>
          <a:prstGeom prst="rect">
            <a:avLst/>
          </a:prstGeom>
          <a:noFill/>
          <a:ln>
            <a:noFill/>
          </a:ln>
        </p:spPr>
      </p:pic>
      <p:sp>
        <p:nvSpPr>
          <p:cNvPr id="4" name="Rectangle 3"/>
          <p:cNvSpPr/>
          <p:nvPr/>
        </p:nvSpPr>
        <p:spPr>
          <a:xfrm>
            <a:off x="3012626" y="55770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a:off x="6626636" y="548089"/>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8402342" y="547435"/>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4716712" y="547430"/>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5679626"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4227344"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7131908"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2775062" y="1073177"/>
            <a:ext cx="734095" cy="225297"/>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8584190" y="1073176"/>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4161" t="11042" r="21403" b="14157"/>
          <a:stretch/>
        </p:blipFill>
        <p:spPr>
          <a:xfrm>
            <a:off x="-52253" y="0"/>
            <a:ext cx="11582753" cy="7559675"/>
          </a:xfrm>
          <a:prstGeom prst="rect">
            <a:avLst/>
          </a:prstGeom>
        </p:spPr>
      </p:pic>
    </p:spTree>
    <p:extLst>
      <p:ext uri="{BB962C8B-B14F-4D97-AF65-F5344CB8AC3E}">
        <p14:creationId xmlns:p14="http://schemas.microsoft.com/office/powerpoint/2010/main" val="3659924818"/>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96225" y="998201"/>
            <a:ext cx="8160998" cy="1259946"/>
          </a:xfrm>
        </p:spPr>
        <p:txBody>
          <a:bodyPr>
            <a:normAutofit fontScale="90000"/>
          </a:bodyPr>
          <a:lstStyle/>
          <a:p>
            <a:r>
              <a:rPr lang="en-US" sz="5400" b="1" dirty="0">
                <a:solidFill>
                  <a:schemeClr val="accent1"/>
                </a:solidFill>
                <a:latin typeface="Arial" panose="020B0604020202020204" pitchFamily="34" charset="0"/>
                <a:cs typeface="Arial" panose="020B0604020202020204" pitchFamily="34" charset="0"/>
              </a:rPr>
              <a:t/>
            </a:r>
            <a:br>
              <a:rPr lang="en-US" sz="5400" b="1" dirty="0">
                <a:solidFill>
                  <a:schemeClr val="accent1"/>
                </a:solidFill>
                <a:latin typeface="Arial" panose="020B0604020202020204" pitchFamily="34" charset="0"/>
                <a:cs typeface="Arial" panose="020B0604020202020204" pitchFamily="34" charset="0"/>
              </a:rPr>
            </a:br>
            <a:r>
              <a:rPr lang="en-US" sz="5400" b="1" dirty="0">
                <a:solidFill>
                  <a:schemeClr val="tx2"/>
                </a:solidFill>
              </a:rPr>
              <a:t/>
            </a:r>
            <a:br>
              <a:rPr lang="en-US" sz="5400" b="1" dirty="0">
                <a:solidFill>
                  <a:schemeClr val="tx2"/>
                </a:solidFill>
              </a:rPr>
            </a:br>
            <a:endParaRPr lang="en-US" dirty="0"/>
          </a:p>
        </p:txBody>
      </p:sp>
      <p:sp>
        <p:nvSpPr>
          <p:cNvPr id="3" name="TextBox 2"/>
          <p:cNvSpPr txBox="1"/>
          <p:nvPr/>
        </p:nvSpPr>
        <p:spPr>
          <a:xfrm>
            <a:off x="4275786" y="367249"/>
            <a:ext cx="5881437" cy="3690241"/>
          </a:xfrm>
          <a:prstGeom prst="rect">
            <a:avLst/>
          </a:prstGeom>
          <a:noFill/>
        </p:spPr>
        <p:txBody>
          <a:bodyPr wrap="square" rtlCol="0">
            <a:spAutoFit/>
          </a:bodyPr>
          <a:lstStyle/>
          <a:p>
            <a:pPr algn="ctr">
              <a:lnSpc>
                <a:spcPct val="110000"/>
              </a:lnSpc>
            </a:pPr>
            <a:r>
              <a:rPr lang="en-US" sz="2200" dirty="0" smtClean="0">
                <a:solidFill>
                  <a:schemeClr val="accent1"/>
                </a:solidFill>
                <a:latin typeface="+mj-lt"/>
              </a:rPr>
              <a:t>Let’s return to our Indian meal that we were asked to prepare in Part </a:t>
            </a:r>
            <a:r>
              <a:rPr lang="en-US" sz="2200" dirty="0">
                <a:solidFill>
                  <a:schemeClr val="accent1"/>
                </a:solidFill>
                <a:latin typeface="+mj-lt"/>
              </a:rPr>
              <a:t>1</a:t>
            </a:r>
            <a:r>
              <a:rPr lang="en-US" sz="2200" dirty="0" smtClean="0">
                <a:solidFill>
                  <a:schemeClr val="accent1"/>
                </a:solidFill>
                <a:latin typeface="+mj-lt"/>
              </a:rPr>
              <a:t>.</a:t>
            </a:r>
          </a:p>
          <a:p>
            <a:pPr algn="ctr">
              <a:lnSpc>
                <a:spcPct val="110000"/>
              </a:lnSpc>
            </a:pPr>
            <a:endParaRPr lang="en-US" sz="2200" dirty="0">
              <a:solidFill>
                <a:schemeClr val="accent1"/>
              </a:solidFill>
              <a:latin typeface="+mj-lt"/>
            </a:endParaRPr>
          </a:p>
          <a:p>
            <a:pPr algn="ctr">
              <a:lnSpc>
                <a:spcPct val="110000"/>
              </a:lnSpc>
            </a:pPr>
            <a:r>
              <a:rPr lang="en-US" sz="2200" dirty="0" smtClean="0">
                <a:solidFill>
                  <a:schemeClr val="accent1"/>
                </a:solidFill>
                <a:latin typeface="+mj-lt"/>
              </a:rPr>
              <a:t>Remember—you were asked to fix a three-course meal for 12 people. Here</a:t>
            </a:r>
            <a:r>
              <a:rPr lang="en-US" sz="2200" dirty="0">
                <a:solidFill>
                  <a:schemeClr val="accent1"/>
                </a:solidFill>
                <a:latin typeface="+mj-lt"/>
              </a:rPr>
              <a:t> </a:t>
            </a:r>
            <a:r>
              <a:rPr lang="en-US" sz="2200" dirty="0" smtClean="0">
                <a:solidFill>
                  <a:schemeClr val="accent1"/>
                </a:solidFill>
                <a:latin typeface="+mj-lt"/>
              </a:rPr>
              <a:t>is the menu: </a:t>
            </a:r>
          </a:p>
          <a:p>
            <a:pPr algn="ctr">
              <a:lnSpc>
                <a:spcPct val="110000"/>
              </a:lnSpc>
            </a:pPr>
            <a:endParaRPr lang="en-US" sz="2200" dirty="0">
              <a:solidFill>
                <a:schemeClr val="accent1"/>
              </a:solidFill>
              <a:latin typeface="+mj-lt"/>
            </a:endParaRPr>
          </a:p>
          <a:p>
            <a:pPr algn="ctr">
              <a:lnSpc>
                <a:spcPct val="110000"/>
              </a:lnSpc>
            </a:pPr>
            <a:r>
              <a:rPr lang="en-US" sz="2200" dirty="0" smtClean="0">
                <a:solidFill>
                  <a:schemeClr val="accent1"/>
                </a:solidFill>
                <a:latin typeface="+mj-lt"/>
              </a:rPr>
              <a:t>First Course: Tandoori Mackerel</a:t>
            </a:r>
          </a:p>
          <a:p>
            <a:pPr algn="ctr">
              <a:lnSpc>
                <a:spcPct val="110000"/>
              </a:lnSpc>
            </a:pPr>
            <a:r>
              <a:rPr lang="en-US" sz="2200" dirty="0" smtClean="0">
                <a:solidFill>
                  <a:schemeClr val="accent1"/>
                </a:solidFill>
                <a:latin typeface="+mj-lt"/>
              </a:rPr>
              <a:t>Second Course: Lamb Chili Masala</a:t>
            </a:r>
          </a:p>
          <a:p>
            <a:pPr algn="ctr">
              <a:lnSpc>
                <a:spcPct val="110000"/>
              </a:lnSpc>
            </a:pPr>
            <a:r>
              <a:rPr lang="en-US" sz="2200" dirty="0" smtClean="0">
                <a:solidFill>
                  <a:schemeClr val="accent1"/>
                </a:solidFill>
                <a:latin typeface="+mj-lt"/>
              </a:rPr>
              <a:t>Third Course: </a:t>
            </a:r>
            <a:r>
              <a:rPr lang="en-US" sz="2200" dirty="0">
                <a:solidFill>
                  <a:schemeClr val="accent1"/>
                </a:solidFill>
                <a:latin typeface="+mn-lt"/>
              </a:rPr>
              <a:t>Gulab Jamun</a:t>
            </a:r>
          </a:p>
          <a:p>
            <a:endParaRPr lang="en-US" sz="1600" dirty="0">
              <a:latin typeface="+mj-lt"/>
            </a:endParaRPr>
          </a:p>
        </p:txBody>
      </p:sp>
      <p:pic>
        <p:nvPicPr>
          <p:cNvPr id="3074" name="Picture 2" descr="http://a4.urbancdn.com/w/s/Dh/QTpaKMgYYU2g6Y-640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874" y="367249"/>
            <a:ext cx="3456702" cy="146369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67874" y="3940936"/>
            <a:ext cx="9777648" cy="3065967"/>
          </a:xfrm>
          <a:prstGeom prst="rect">
            <a:avLst/>
          </a:prstGeom>
          <a:noFill/>
        </p:spPr>
        <p:txBody>
          <a:bodyPr wrap="square" rtlCol="0">
            <a:spAutoFit/>
          </a:bodyPr>
          <a:lstStyle/>
          <a:p>
            <a:pPr>
              <a:lnSpc>
                <a:spcPct val="110000"/>
              </a:lnSpc>
            </a:pPr>
            <a:r>
              <a:rPr lang="en-US" sz="2200" dirty="0" smtClean="0">
                <a:solidFill>
                  <a:schemeClr val="accent1"/>
                </a:solidFill>
                <a:latin typeface="+mj-lt"/>
              </a:rPr>
              <a:t>Separate into three groups. </a:t>
            </a:r>
          </a:p>
          <a:p>
            <a:pPr>
              <a:lnSpc>
                <a:spcPct val="110000"/>
              </a:lnSpc>
            </a:pPr>
            <a:r>
              <a:rPr lang="en-US" sz="2200" dirty="0" smtClean="0">
                <a:solidFill>
                  <a:schemeClr val="accent1"/>
                </a:solidFill>
                <a:latin typeface="+mj-lt"/>
              </a:rPr>
              <a:t>Group </a:t>
            </a:r>
            <a:r>
              <a:rPr lang="en-US" sz="2200" dirty="0">
                <a:solidFill>
                  <a:schemeClr val="accent1"/>
                </a:solidFill>
                <a:latin typeface="+mj-lt"/>
              </a:rPr>
              <a:t>1</a:t>
            </a:r>
            <a:r>
              <a:rPr lang="en-US" sz="2200" dirty="0" smtClean="0">
                <a:solidFill>
                  <a:schemeClr val="accent1"/>
                </a:solidFill>
                <a:latin typeface="+mj-lt"/>
              </a:rPr>
              <a:t>—focus on the Engagement principle. </a:t>
            </a:r>
          </a:p>
          <a:p>
            <a:pPr>
              <a:lnSpc>
                <a:spcPct val="110000"/>
              </a:lnSpc>
            </a:pPr>
            <a:r>
              <a:rPr lang="en-US" sz="2200" dirty="0" smtClean="0">
                <a:solidFill>
                  <a:schemeClr val="accent1"/>
                </a:solidFill>
                <a:latin typeface="+mj-lt"/>
              </a:rPr>
              <a:t>Group </a:t>
            </a:r>
            <a:r>
              <a:rPr lang="en-US" sz="2200" dirty="0">
                <a:solidFill>
                  <a:schemeClr val="accent1"/>
                </a:solidFill>
                <a:latin typeface="+mj-lt"/>
              </a:rPr>
              <a:t>2</a:t>
            </a:r>
            <a:r>
              <a:rPr lang="en-US" sz="2200" dirty="0" smtClean="0">
                <a:solidFill>
                  <a:schemeClr val="accent1"/>
                </a:solidFill>
                <a:latin typeface="+mj-lt"/>
              </a:rPr>
              <a:t>—focus on the Representation principle. </a:t>
            </a:r>
          </a:p>
          <a:p>
            <a:pPr>
              <a:lnSpc>
                <a:spcPct val="110000"/>
              </a:lnSpc>
            </a:pPr>
            <a:r>
              <a:rPr lang="en-US" sz="2200" dirty="0" smtClean="0">
                <a:solidFill>
                  <a:schemeClr val="accent1"/>
                </a:solidFill>
                <a:latin typeface="+mj-lt"/>
              </a:rPr>
              <a:t>Group 3—focus on the Action and Expression principle.</a:t>
            </a:r>
          </a:p>
          <a:p>
            <a:pPr>
              <a:lnSpc>
                <a:spcPct val="110000"/>
              </a:lnSpc>
            </a:pPr>
            <a:endParaRPr lang="en-US" sz="2200" dirty="0">
              <a:solidFill>
                <a:schemeClr val="accent1"/>
              </a:solidFill>
              <a:latin typeface="+mj-lt"/>
            </a:endParaRPr>
          </a:p>
          <a:p>
            <a:pPr>
              <a:lnSpc>
                <a:spcPct val="110000"/>
              </a:lnSpc>
            </a:pPr>
            <a:r>
              <a:rPr lang="en-US" sz="2200" dirty="0" smtClean="0">
                <a:solidFill>
                  <a:schemeClr val="accent1"/>
                </a:solidFill>
                <a:latin typeface="+mj-lt"/>
              </a:rPr>
              <a:t>Go through the guidelines and checkpoints and determine what it would look like if you were guiding students through the process of making this meal. How would you address each of the points that fall under the umbrella of your principle?   </a:t>
            </a:r>
            <a:endParaRPr lang="en-US" sz="2200" dirty="0">
              <a:solidFill>
                <a:schemeClr val="accent1"/>
              </a:solidFill>
              <a:latin typeface="+mj-lt"/>
            </a:endParaRPr>
          </a:p>
        </p:txBody>
      </p:sp>
    </p:spTree>
    <p:extLst>
      <p:ext uri="{BB962C8B-B14F-4D97-AF65-F5344CB8AC3E}">
        <p14:creationId xmlns:p14="http://schemas.microsoft.com/office/powerpoint/2010/main" val="1339513320"/>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2" name="Shape 252"/>
          <p:cNvSpPr txBox="1"/>
          <p:nvPr/>
        </p:nvSpPr>
        <p:spPr>
          <a:xfrm>
            <a:off x="524300" y="321350"/>
            <a:ext cx="9741600" cy="1576199"/>
          </a:xfrm>
          <a:prstGeom prst="rect">
            <a:avLst/>
          </a:prstGeom>
          <a:noFill/>
          <a:ln>
            <a:noFill/>
          </a:ln>
        </p:spPr>
        <p:txBody>
          <a:bodyPr lIns="91425" tIns="91425" rIns="91425" bIns="91425" anchor="t" anchorCtr="0">
            <a:noAutofit/>
          </a:bodyPr>
          <a:lstStyle/>
          <a:p>
            <a:pPr lvl="0" algn="ctr" rtl="0">
              <a:spcBef>
                <a:spcPts val="0"/>
              </a:spcBef>
              <a:buClr>
                <a:schemeClr val="dk1"/>
              </a:buClr>
              <a:buSzPct val="61111"/>
              <a:buFont typeface="Arial"/>
              <a:buNone/>
            </a:pPr>
            <a:r>
              <a:rPr lang="en-US" sz="1800" b="1" dirty="0">
                <a:solidFill>
                  <a:schemeClr val="lt1"/>
                </a:solidFill>
              </a:rPr>
              <a:t>Question 1</a:t>
            </a:r>
          </a:p>
          <a:p>
            <a:pPr lvl="0" algn="ctr" rtl="0">
              <a:spcBef>
                <a:spcPts val="0"/>
              </a:spcBef>
              <a:buClr>
                <a:schemeClr val="dk1"/>
              </a:buClr>
              <a:buFont typeface="Arial"/>
              <a:buNone/>
            </a:pPr>
            <a:endParaRPr dirty="0"/>
          </a:p>
        </p:txBody>
      </p:sp>
      <p:sp>
        <p:nvSpPr>
          <p:cNvPr id="3" name="TextBox 2"/>
          <p:cNvSpPr txBox="1"/>
          <p:nvPr/>
        </p:nvSpPr>
        <p:spPr>
          <a:xfrm>
            <a:off x="1993692" y="1712889"/>
            <a:ext cx="8124669" cy="1354217"/>
          </a:xfrm>
          <a:prstGeom prst="rect">
            <a:avLst/>
          </a:prstGeom>
          <a:noFill/>
        </p:spPr>
        <p:txBody>
          <a:bodyPr wrap="square" rtlCol="0">
            <a:spAutoFit/>
          </a:bodyPr>
          <a:lstStyle/>
          <a:p>
            <a:pPr algn="ctr"/>
            <a:r>
              <a:rPr lang="en-US" sz="2400" dirty="0" smtClean="0">
                <a:solidFill>
                  <a:schemeClr val="accent1"/>
                </a:solidFill>
                <a:latin typeface="+mj-lt"/>
              </a:rPr>
              <a:t>Let’s re-write some lesson objectives using phrases that fit within the UDL framework. </a:t>
            </a:r>
          </a:p>
          <a:p>
            <a:endParaRPr lang="en-US" sz="2000" dirty="0">
              <a:solidFill>
                <a:schemeClr val="accent1"/>
              </a:solidFill>
              <a:latin typeface="+mj-lt"/>
            </a:endParaRPr>
          </a:p>
          <a:p>
            <a:endParaRPr lang="en-US" dirty="0" smtClean="0"/>
          </a:p>
        </p:txBody>
      </p:sp>
      <p:sp>
        <p:nvSpPr>
          <p:cNvPr id="4" name="TextBox 3"/>
          <p:cNvSpPr txBox="1"/>
          <p:nvPr/>
        </p:nvSpPr>
        <p:spPr>
          <a:xfrm>
            <a:off x="1698171" y="2431928"/>
            <a:ext cx="4193177" cy="4001095"/>
          </a:xfrm>
          <a:prstGeom prst="rect">
            <a:avLst/>
          </a:prstGeom>
          <a:solidFill>
            <a:schemeClr val="bg1"/>
          </a:solidFill>
        </p:spPr>
        <p:txBody>
          <a:bodyPr wrap="square" rtlCol="0">
            <a:spAutoFit/>
          </a:bodyPr>
          <a:lstStyle/>
          <a:p>
            <a:r>
              <a:rPr lang="en-US" sz="2000" dirty="0" smtClean="0">
                <a:solidFill>
                  <a:schemeClr val="accent1"/>
                </a:solidFill>
              </a:rPr>
              <a:t> </a:t>
            </a:r>
          </a:p>
          <a:p>
            <a:endParaRPr lang="en-US" dirty="0" smtClean="0">
              <a:solidFill>
                <a:schemeClr val="accent1"/>
              </a:solidFill>
              <a:latin typeface="+mj-lt"/>
            </a:endParaRPr>
          </a:p>
          <a:p>
            <a:pPr marL="285750" indent="-285750">
              <a:buFont typeface="Arial" panose="020B0604020202020204" pitchFamily="34" charset="0"/>
              <a:buChar char="•"/>
            </a:pPr>
            <a:r>
              <a:rPr lang="en-US" sz="2400" dirty="0" smtClean="0">
                <a:solidFill>
                  <a:schemeClr val="accent1"/>
                </a:solidFill>
                <a:latin typeface="+mj-lt"/>
              </a:rPr>
              <a:t>Read</a:t>
            </a:r>
            <a:endParaRPr lang="en-US" sz="2400" dirty="0">
              <a:solidFill>
                <a:schemeClr val="accent1"/>
              </a:solidFill>
              <a:latin typeface="+mj-lt"/>
            </a:endParaRPr>
          </a:p>
          <a:p>
            <a:pPr marL="285750" indent="-285750">
              <a:buFont typeface="Arial" panose="020B0604020202020204" pitchFamily="34" charset="0"/>
              <a:buChar char="•"/>
            </a:pPr>
            <a:r>
              <a:rPr lang="en-US" sz="2400" dirty="0" smtClean="0">
                <a:solidFill>
                  <a:schemeClr val="accent1"/>
                </a:solidFill>
                <a:latin typeface="+mj-lt"/>
              </a:rPr>
              <a:t>Listen</a:t>
            </a:r>
            <a:endParaRPr lang="en-US" sz="2400" dirty="0">
              <a:solidFill>
                <a:schemeClr val="accent1"/>
              </a:solidFill>
              <a:latin typeface="+mj-lt"/>
            </a:endParaRPr>
          </a:p>
          <a:p>
            <a:pPr marL="285750" indent="-285750">
              <a:buFont typeface="Arial" panose="020B0604020202020204" pitchFamily="34" charset="0"/>
              <a:buChar char="•"/>
            </a:pPr>
            <a:r>
              <a:rPr lang="en-US" sz="2400" dirty="0" smtClean="0">
                <a:solidFill>
                  <a:schemeClr val="accent1"/>
                </a:solidFill>
                <a:latin typeface="+mj-lt"/>
              </a:rPr>
              <a:t>Write</a:t>
            </a:r>
            <a:endParaRPr lang="en-US" sz="2400" dirty="0">
              <a:solidFill>
                <a:schemeClr val="accent1"/>
              </a:solidFill>
              <a:latin typeface="+mj-lt"/>
            </a:endParaRPr>
          </a:p>
          <a:p>
            <a:pPr marL="285750" indent="-285750">
              <a:buFont typeface="Arial" panose="020B0604020202020204" pitchFamily="34" charset="0"/>
              <a:buChar char="•"/>
            </a:pPr>
            <a:r>
              <a:rPr lang="en-US" sz="2400" dirty="0" smtClean="0">
                <a:solidFill>
                  <a:schemeClr val="accent1"/>
                </a:solidFill>
                <a:latin typeface="+mj-lt"/>
              </a:rPr>
              <a:t>Speak</a:t>
            </a:r>
            <a:endParaRPr lang="en-US" sz="2400" dirty="0">
              <a:solidFill>
                <a:schemeClr val="accent1"/>
              </a:solidFill>
              <a:latin typeface="+mj-lt"/>
            </a:endParaRPr>
          </a:p>
          <a:p>
            <a:pPr marL="285750" indent="-285750">
              <a:buFont typeface="Arial" panose="020B0604020202020204" pitchFamily="34" charset="0"/>
              <a:buChar char="•"/>
            </a:pPr>
            <a:r>
              <a:rPr lang="en-US" sz="2400" dirty="0" smtClean="0">
                <a:solidFill>
                  <a:schemeClr val="accent1"/>
                </a:solidFill>
                <a:latin typeface="+mj-lt"/>
              </a:rPr>
              <a:t>Manipulate calculations</a:t>
            </a:r>
            <a:endParaRPr lang="en-US" sz="2400" dirty="0">
              <a:solidFill>
                <a:schemeClr val="accent1"/>
              </a:solidFill>
              <a:latin typeface="+mj-lt"/>
            </a:endParaRPr>
          </a:p>
          <a:p>
            <a:pPr marL="285750" indent="-285750">
              <a:buFont typeface="Arial" panose="020B0604020202020204" pitchFamily="34" charset="0"/>
              <a:buChar char="•"/>
            </a:pPr>
            <a:r>
              <a:rPr lang="en-US" sz="2400" dirty="0" smtClean="0">
                <a:solidFill>
                  <a:schemeClr val="accent1"/>
                </a:solidFill>
                <a:latin typeface="+mj-lt"/>
              </a:rPr>
              <a:t>Remember concepts</a:t>
            </a:r>
            <a:endParaRPr lang="en-US" sz="2400" dirty="0">
              <a:solidFill>
                <a:schemeClr val="accent1"/>
              </a:solidFill>
              <a:latin typeface="+mj-lt"/>
            </a:endParaRPr>
          </a:p>
          <a:p>
            <a:pPr marL="285750" indent="-285750">
              <a:buFont typeface="Arial" panose="020B0604020202020204" pitchFamily="34" charset="0"/>
              <a:buChar char="•"/>
            </a:pPr>
            <a:r>
              <a:rPr lang="en-US" sz="2400" dirty="0" smtClean="0">
                <a:solidFill>
                  <a:schemeClr val="accent1"/>
                </a:solidFill>
                <a:latin typeface="+mj-lt"/>
              </a:rPr>
              <a:t>Remember procedures</a:t>
            </a:r>
            <a:endParaRPr lang="en-US" sz="2400" dirty="0">
              <a:latin typeface="+mj-lt"/>
            </a:endParaRPr>
          </a:p>
          <a:p>
            <a:pPr marL="285750" indent="-285750">
              <a:buFont typeface="Arial" panose="020B0604020202020204" pitchFamily="34" charset="0"/>
              <a:buChar char="•"/>
            </a:pPr>
            <a:r>
              <a:rPr lang="en-US" sz="2400" dirty="0" smtClean="0">
                <a:solidFill>
                  <a:schemeClr val="accent1"/>
                </a:solidFill>
                <a:latin typeface="+mj-lt"/>
              </a:rPr>
              <a:t>Solve problems</a:t>
            </a:r>
          </a:p>
          <a:p>
            <a:endParaRPr lang="en-US" dirty="0"/>
          </a:p>
          <a:p>
            <a:endParaRPr lang="en-US" dirty="0"/>
          </a:p>
        </p:txBody>
      </p:sp>
      <p:sp>
        <p:nvSpPr>
          <p:cNvPr id="5" name="TextBox 4"/>
          <p:cNvSpPr txBox="1"/>
          <p:nvPr/>
        </p:nvSpPr>
        <p:spPr>
          <a:xfrm>
            <a:off x="5773783" y="2419667"/>
            <a:ext cx="4418348" cy="4955203"/>
          </a:xfrm>
          <a:prstGeom prst="rect">
            <a:avLst/>
          </a:prstGeom>
          <a:solidFill>
            <a:schemeClr val="bg1"/>
          </a:solidFill>
        </p:spPr>
        <p:txBody>
          <a:bodyPr wrap="square" rtlCol="0">
            <a:spAutoFit/>
          </a:bodyPr>
          <a:lstStyle/>
          <a:p>
            <a:endParaRPr lang="en-US" dirty="0" smtClean="0"/>
          </a:p>
          <a:p>
            <a:endParaRPr lang="en-US" dirty="0" smtClean="0"/>
          </a:p>
          <a:p>
            <a:pPr marL="285750" indent="-285750">
              <a:lnSpc>
                <a:spcPct val="110000"/>
              </a:lnSpc>
              <a:buFont typeface="Wingdings" panose="05000000000000000000" pitchFamily="2" charset="2"/>
              <a:buChar char="v"/>
            </a:pPr>
            <a:r>
              <a:rPr lang="en-US" sz="2400" dirty="0" smtClean="0">
                <a:solidFill>
                  <a:schemeClr val="accent1"/>
                </a:solidFill>
                <a:latin typeface="+mj-lt"/>
              </a:rPr>
              <a:t>Take in information</a:t>
            </a:r>
          </a:p>
          <a:p>
            <a:pPr marL="285750" indent="-285750">
              <a:lnSpc>
                <a:spcPct val="110000"/>
              </a:lnSpc>
              <a:buFont typeface="Wingdings" panose="05000000000000000000" pitchFamily="2" charset="2"/>
              <a:buChar char="v"/>
            </a:pPr>
            <a:r>
              <a:rPr lang="en-US" sz="2400" dirty="0" smtClean="0">
                <a:solidFill>
                  <a:schemeClr val="accent1"/>
                </a:solidFill>
                <a:latin typeface="+mj-lt"/>
              </a:rPr>
              <a:t>Express information</a:t>
            </a:r>
            <a:endParaRPr lang="en-US" sz="2400" dirty="0">
              <a:solidFill>
                <a:schemeClr val="accent1"/>
              </a:solidFill>
              <a:latin typeface="+mj-lt"/>
            </a:endParaRPr>
          </a:p>
          <a:p>
            <a:pPr marL="285750" indent="-285750">
              <a:lnSpc>
                <a:spcPct val="110000"/>
              </a:lnSpc>
              <a:buFont typeface="Wingdings" panose="05000000000000000000" pitchFamily="2" charset="2"/>
              <a:buChar char="v"/>
            </a:pPr>
            <a:r>
              <a:rPr lang="en-US" sz="2400" dirty="0" smtClean="0">
                <a:solidFill>
                  <a:schemeClr val="accent1"/>
                </a:solidFill>
                <a:latin typeface="+mj-lt"/>
              </a:rPr>
              <a:t>Demonstrate understanding of processes</a:t>
            </a:r>
            <a:endParaRPr lang="en-US" sz="2400" dirty="0">
              <a:solidFill>
                <a:schemeClr val="accent1"/>
              </a:solidFill>
              <a:latin typeface="+mj-lt"/>
            </a:endParaRPr>
          </a:p>
          <a:p>
            <a:pPr marL="285750" indent="-285750">
              <a:lnSpc>
                <a:spcPct val="110000"/>
              </a:lnSpc>
              <a:buFont typeface="Wingdings" panose="05000000000000000000" pitchFamily="2" charset="2"/>
              <a:buChar char="v"/>
            </a:pPr>
            <a:r>
              <a:rPr lang="en-US" sz="2400" dirty="0" smtClean="0">
                <a:solidFill>
                  <a:schemeClr val="accent1"/>
                </a:solidFill>
                <a:latin typeface="+mj-lt"/>
              </a:rPr>
              <a:t>Demonstrate understanding of concepts and ideas</a:t>
            </a:r>
            <a:endParaRPr lang="en-US" sz="2400" dirty="0">
              <a:solidFill>
                <a:schemeClr val="accent1"/>
              </a:solidFill>
              <a:latin typeface="+mj-lt"/>
            </a:endParaRPr>
          </a:p>
          <a:p>
            <a:pPr marL="285750" indent="-285750">
              <a:lnSpc>
                <a:spcPct val="110000"/>
              </a:lnSpc>
              <a:buFont typeface="Wingdings" panose="05000000000000000000" pitchFamily="2" charset="2"/>
              <a:buChar char="v"/>
            </a:pPr>
            <a:r>
              <a:rPr lang="en-US" sz="2400" dirty="0" smtClean="0">
                <a:solidFill>
                  <a:schemeClr val="accent1"/>
                </a:solidFill>
                <a:latin typeface="+mj-lt"/>
              </a:rPr>
              <a:t>Show what they know through personally accessible formats</a:t>
            </a:r>
          </a:p>
          <a:p>
            <a:pPr marL="285750" indent="-285750">
              <a:lnSpc>
                <a:spcPct val="110000"/>
              </a:lnSpc>
              <a:buFont typeface="Wingdings" panose="05000000000000000000" pitchFamily="2" charset="2"/>
              <a:buChar char="v"/>
            </a:pPr>
            <a:r>
              <a:rPr lang="en-US" sz="2400" dirty="0" smtClean="0">
                <a:solidFill>
                  <a:schemeClr val="accent1"/>
                </a:solidFill>
                <a:latin typeface="+mj-lt"/>
              </a:rPr>
              <a:t>Create a representation of what they know</a:t>
            </a:r>
          </a:p>
          <a:p>
            <a:endParaRPr lang="en-US" sz="2400" b="1" dirty="0">
              <a:solidFill>
                <a:schemeClr val="accent1"/>
              </a:solidFill>
              <a:latin typeface="+mj-lt"/>
            </a:endParaRPr>
          </a:p>
        </p:txBody>
      </p:sp>
      <p:sp>
        <p:nvSpPr>
          <p:cNvPr id="6" name="TextBox 5"/>
          <p:cNvSpPr txBox="1"/>
          <p:nvPr/>
        </p:nvSpPr>
        <p:spPr>
          <a:xfrm>
            <a:off x="1698171" y="2354191"/>
            <a:ext cx="2967747" cy="584775"/>
          </a:xfrm>
          <a:prstGeom prst="rect">
            <a:avLst/>
          </a:prstGeom>
          <a:noFill/>
        </p:spPr>
        <p:txBody>
          <a:bodyPr wrap="square" rtlCol="0">
            <a:spAutoFit/>
          </a:bodyPr>
          <a:lstStyle/>
          <a:p>
            <a:pPr algn="ctr"/>
            <a:r>
              <a:rPr lang="en-US" sz="3200" b="1" u="sng" dirty="0" smtClean="0">
                <a:solidFill>
                  <a:schemeClr val="accent1"/>
                </a:solidFill>
                <a:latin typeface="+mj-lt"/>
              </a:rPr>
              <a:t>Move from here                                            </a:t>
            </a:r>
            <a:endParaRPr lang="en-US" sz="3200" b="1" u="sng" dirty="0">
              <a:solidFill>
                <a:schemeClr val="accent1"/>
              </a:solidFill>
              <a:latin typeface="+mj-lt"/>
            </a:endParaRPr>
          </a:p>
        </p:txBody>
      </p:sp>
      <p:sp>
        <p:nvSpPr>
          <p:cNvPr id="8" name="Rectangle 7"/>
          <p:cNvSpPr/>
          <p:nvPr/>
        </p:nvSpPr>
        <p:spPr>
          <a:xfrm>
            <a:off x="3012626" y="55770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6626636" y="548089"/>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8402342" y="547435"/>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4716712" y="547430"/>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5679626"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4227344"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a:off x="7131908"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p:nvSpPr>
        <p:spPr>
          <a:xfrm>
            <a:off x="2775062" y="1073177"/>
            <a:ext cx="734095" cy="225297"/>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p:cNvSpPr/>
          <p:nvPr/>
        </p:nvSpPr>
        <p:spPr>
          <a:xfrm>
            <a:off x="8584190" y="1073176"/>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extBox 1"/>
          <p:cNvSpPr txBox="1"/>
          <p:nvPr/>
        </p:nvSpPr>
        <p:spPr>
          <a:xfrm>
            <a:off x="5873922" y="2354191"/>
            <a:ext cx="2197381" cy="584775"/>
          </a:xfrm>
          <a:prstGeom prst="rect">
            <a:avLst/>
          </a:prstGeom>
          <a:noFill/>
        </p:spPr>
        <p:txBody>
          <a:bodyPr wrap="square" rtlCol="0">
            <a:spAutoFit/>
          </a:bodyPr>
          <a:lstStyle/>
          <a:p>
            <a:r>
              <a:rPr lang="en-US" sz="3200" b="1" u="sng" dirty="0" smtClean="0">
                <a:solidFill>
                  <a:schemeClr val="accent1"/>
                </a:solidFill>
                <a:latin typeface="+mj-lt"/>
              </a:rPr>
              <a:t>to </a:t>
            </a:r>
            <a:r>
              <a:rPr lang="en-US" sz="3200" b="1" u="sng" dirty="0">
                <a:solidFill>
                  <a:schemeClr val="accent1"/>
                </a:solidFill>
                <a:latin typeface="+mj-lt"/>
              </a:rPr>
              <a:t>here                                            </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2" name="Shape 262"/>
          <p:cNvSpPr txBox="1"/>
          <p:nvPr/>
        </p:nvSpPr>
        <p:spPr>
          <a:xfrm>
            <a:off x="558125" y="338250"/>
            <a:ext cx="9741899" cy="1894199"/>
          </a:xfrm>
          <a:prstGeom prst="rect">
            <a:avLst/>
          </a:prstGeom>
          <a:noFill/>
          <a:ln>
            <a:noFill/>
          </a:ln>
        </p:spPr>
        <p:txBody>
          <a:bodyPr lIns="91425" tIns="91425" rIns="91425" bIns="91425" anchor="t" anchorCtr="0">
            <a:noAutofit/>
          </a:bodyPr>
          <a:lstStyle/>
          <a:p>
            <a:pPr lvl="0" algn="ctr" rtl="0">
              <a:spcBef>
                <a:spcPts val="0"/>
              </a:spcBef>
              <a:buClr>
                <a:schemeClr val="dk1"/>
              </a:buClr>
              <a:buSzPct val="61111"/>
              <a:buFont typeface="Arial"/>
              <a:buNone/>
            </a:pPr>
            <a:r>
              <a:rPr lang="en-US" sz="1800" b="1" dirty="0">
                <a:solidFill>
                  <a:schemeClr val="lt1"/>
                </a:solidFill>
              </a:rPr>
              <a:t>Question 1</a:t>
            </a:r>
          </a:p>
          <a:p>
            <a:pPr lvl="0" algn="ctr" rtl="0">
              <a:spcBef>
                <a:spcPts val="0"/>
              </a:spcBef>
              <a:buClr>
                <a:schemeClr val="dk1"/>
              </a:buClr>
              <a:buFont typeface="Arial"/>
              <a:buNone/>
            </a:pPr>
            <a:endParaRPr dirty="0"/>
          </a:p>
        </p:txBody>
      </p:sp>
      <p:pic>
        <p:nvPicPr>
          <p:cNvPr id="3" name="Picture 2"/>
          <p:cNvPicPr>
            <a:picLocks noChangeAspect="1"/>
          </p:cNvPicPr>
          <p:nvPr/>
        </p:nvPicPr>
        <p:blipFill rotWithShape="1">
          <a:blip r:embed="rId3"/>
          <a:srcRect l="15643" t="11446" r="18730" b="5279"/>
          <a:stretch/>
        </p:blipFill>
        <p:spPr>
          <a:xfrm>
            <a:off x="656822" y="1796112"/>
            <a:ext cx="6954591" cy="4961572"/>
          </a:xfrm>
          <a:prstGeom prst="rect">
            <a:avLst/>
          </a:prstGeom>
        </p:spPr>
      </p:pic>
      <p:sp>
        <p:nvSpPr>
          <p:cNvPr id="4" name="TextBox 3"/>
          <p:cNvSpPr txBox="1"/>
          <p:nvPr/>
        </p:nvSpPr>
        <p:spPr>
          <a:xfrm>
            <a:off x="7791718" y="1803358"/>
            <a:ext cx="2609707" cy="5016757"/>
          </a:xfrm>
          <a:prstGeom prst="rect">
            <a:avLst/>
          </a:prstGeom>
          <a:noFill/>
        </p:spPr>
        <p:txBody>
          <a:bodyPr wrap="square" rtlCol="0">
            <a:spAutoFit/>
          </a:bodyPr>
          <a:lstStyle/>
          <a:p>
            <a:pPr>
              <a:lnSpc>
                <a:spcPct val="110000"/>
              </a:lnSpc>
            </a:pPr>
            <a:r>
              <a:rPr lang="en-US" sz="2000" dirty="0" smtClean="0">
                <a:solidFill>
                  <a:schemeClr val="accent1"/>
                </a:solidFill>
                <a:latin typeface="+mj-lt"/>
              </a:rPr>
              <a:t>The CAST UDL Exchange is an amazing resource. There are lesson plans, resource collections, and a lesson-building tool all in one place. Let’s all take a moment to register an account right now. </a:t>
            </a:r>
          </a:p>
          <a:p>
            <a:endParaRPr lang="en-US" sz="2000" dirty="0">
              <a:solidFill>
                <a:schemeClr val="accent1"/>
              </a:solidFill>
              <a:latin typeface="+mj-lt"/>
            </a:endParaRPr>
          </a:p>
          <a:p>
            <a:r>
              <a:rPr lang="en-US" sz="2000" dirty="0">
                <a:solidFill>
                  <a:schemeClr val="accent1"/>
                </a:solidFill>
                <a:latin typeface="+mj-lt"/>
              </a:rPr>
              <a:t>URL: </a:t>
            </a:r>
            <a:r>
              <a:rPr lang="en-US" sz="2000" u="sng" dirty="0">
                <a:solidFill>
                  <a:schemeClr val="tx2"/>
                </a:solidFill>
                <a:latin typeface="+mj-lt"/>
              </a:rPr>
              <a:t>http://udlexchange</a:t>
            </a:r>
            <a:r>
              <a:rPr lang="en-US" sz="2000" u="sng" dirty="0" smtClean="0">
                <a:solidFill>
                  <a:schemeClr val="tx2"/>
                </a:solidFill>
                <a:latin typeface="+mj-lt"/>
              </a:rPr>
              <a:t>.</a:t>
            </a:r>
          </a:p>
          <a:p>
            <a:r>
              <a:rPr lang="en-US" sz="2000" u="sng" dirty="0" smtClean="0">
                <a:solidFill>
                  <a:schemeClr val="tx2"/>
                </a:solidFill>
                <a:latin typeface="+mj-lt"/>
              </a:rPr>
              <a:t>cast.org/</a:t>
            </a:r>
          </a:p>
          <a:p>
            <a:endParaRPr lang="en-US" sz="2000" dirty="0">
              <a:solidFill>
                <a:schemeClr val="accent1"/>
              </a:solidFill>
            </a:endParaRPr>
          </a:p>
        </p:txBody>
      </p:sp>
      <p:sp>
        <p:nvSpPr>
          <p:cNvPr id="6" name="Rectangle 5"/>
          <p:cNvSpPr/>
          <p:nvPr/>
        </p:nvSpPr>
        <p:spPr>
          <a:xfrm>
            <a:off x="3012626" y="55770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6626636" y="548089"/>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8402342" y="547435"/>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4716712" y="547430"/>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5679626"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4227344"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7131908"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2775062" y="1073177"/>
            <a:ext cx="734095" cy="225297"/>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a:off x="8584190" y="1073176"/>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7" name="Shape 267"/>
          <p:cNvSpPr txBox="1"/>
          <p:nvPr/>
        </p:nvSpPr>
        <p:spPr>
          <a:xfrm>
            <a:off x="1978702" y="1805063"/>
            <a:ext cx="8202898" cy="4617300"/>
          </a:xfrm>
          <a:prstGeom prst="rect">
            <a:avLst/>
          </a:prstGeom>
          <a:noFill/>
          <a:ln>
            <a:noFill/>
          </a:ln>
        </p:spPr>
        <p:txBody>
          <a:bodyPr lIns="91425" tIns="91425" rIns="91425" bIns="91425" anchor="t" anchorCtr="0">
            <a:noAutofit/>
          </a:bodyPr>
          <a:lstStyle/>
          <a:p>
            <a:pPr algn="ctr" rtl="0">
              <a:lnSpc>
                <a:spcPct val="110000"/>
              </a:lnSpc>
              <a:spcBef>
                <a:spcPts val="0"/>
              </a:spcBef>
              <a:buNone/>
            </a:pPr>
            <a:r>
              <a:rPr lang="en-US" sz="3000" dirty="0">
                <a:solidFill>
                  <a:schemeClr val="accent1"/>
                </a:solidFill>
                <a:latin typeface="+mj-lt"/>
              </a:rPr>
              <a:t>Materials Competition!</a:t>
            </a:r>
          </a:p>
          <a:p>
            <a:pPr rtl="0">
              <a:lnSpc>
                <a:spcPct val="110000"/>
              </a:lnSpc>
              <a:spcBef>
                <a:spcPts val="0"/>
              </a:spcBef>
              <a:buNone/>
            </a:pPr>
            <a:endParaRPr sz="3000" dirty="0">
              <a:solidFill>
                <a:schemeClr val="accent1"/>
              </a:solidFill>
              <a:latin typeface="+mj-lt"/>
            </a:endParaRPr>
          </a:p>
          <a:p>
            <a:pPr marL="38100" lvl="0" rtl="0">
              <a:lnSpc>
                <a:spcPct val="110000"/>
              </a:lnSpc>
              <a:spcBef>
                <a:spcPts val="0"/>
              </a:spcBef>
              <a:buClr>
                <a:schemeClr val="lt1"/>
              </a:buClr>
              <a:buSzPct val="100000"/>
            </a:pPr>
            <a:r>
              <a:rPr lang="en-US" sz="3000" dirty="0">
                <a:solidFill>
                  <a:schemeClr val="accent1"/>
                </a:solidFill>
                <a:latin typeface="+mj-lt"/>
              </a:rPr>
              <a:t>Each table has a large piece of paper. </a:t>
            </a:r>
          </a:p>
          <a:p>
            <a:pPr marL="38100" lvl="0" rtl="0">
              <a:lnSpc>
                <a:spcPct val="110000"/>
              </a:lnSpc>
              <a:spcBef>
                <a:spcPts val="0"/>
              </a:spcBef>
              <a:buClr>
                <a:schemeClr val="lt1"/>
              </a:buClr>
              <a:buSzPct val="100000"/>
            </a:pPr>
            <a:endParaRPr lang="en-US" sz="3000" dirty="0" smtClean="0">
              <a:solidFill>
                <a:schemeClr val="accent1"/>
              </a:solidFill>
              <a:latin typeface="+mj-lt"/>
            </a:endParaRPr>
          </a:p>
          <a:p>
            <a:pPr marL="38100" lvl="0" rtl="0">
              <a:lnSpc>
                <a:spcPct val="110000"/>
              </a:lnSpc>
              <a:spcBef>
                <a:spcPts val="0"/>
              </a:spcBef>
              <a:buClr>
                <a:schemeClr val="lt1"/>
              </a:buClr>
              <a:buSzPct val="100000"/>
            </a:pPr>
            <a:r>
              <a:rPr lang="en-US" sz="3000" dirty="0" smtClean="0">
                <a:solidFill>
                  <a:schemeClr val="accent1"/>
                </a:solidFill>
                <a:latin typeface="+mj-lt"/>
              </a:rPr>
              <a:t>We are </a:t>
            </a:r>
            <a:r>
              <a:rPr lang="en-US" sz="3000" dirty="0">
                <a:solidFill>
                  <a:schemeClr val="accent1"/>
                </a:solidFill>
                <a:latin typeface="+mj-lt"/>
              </a:rPr>
              <a:t>going to set a timer for </a:t>
            </a:r>
            <a:r>
              <a:rPr lang="en-US" sz="3000" dirty="0" smtClean="0">
                <a:solidFill>
                  <a:schemeClr val="accent1"/>
                </a:solidFill>
                <a:latin typeface="+mj-lt"/>
              </a:rPr>
              <a:t>5 </a:t>
            </a:r>
            <a:r>
              <a:rPr lang="en-US" sz="3000" dirty="0">
                <a:solidFill>
                  <a:schemeClr val="accent1"/>
                </a:solidFill>
                <a:latin typeface="+mj-lt"/>
              </a:rPr>
              <a:t>minutes. </a:t>
            </a:r>
          </a:p>
          <a:p>
            <a:pPr marL="38100" lvl="0" rtl="0">
              <a:lnSpc>
                <a:spcPct val="110000"/>
              </a:lnSpc>
              <a:spcBef>
                <a:spcPts val="0"/>
              </a:spcBef>
              <a:buClr>
                <a:schemeClr val="lt1"/>
              </a:buClr>
              <a:buSzPct val="100000"/>
            </a:pPr>
            <a:endParaRPr lang="en-US" sz="3000" dirty="0" smtClean="0">
              <a:solidFill>
                <a:schemeClr val="accent1"/>
              </a:solidFill>
              <a:latin typeface="+mj-lt"/>
            </a:endParaRPr>
          </a:p>
          <a:p>
            <a:pPr marL="38100" lvl="0" rtl="0">
              <a:lnSpc>
                <a:spcPct val="110000"/>
              </a:lnSpc>
              <a:spcBef>
                <a:spcPts val="0"/>
              </a:spcBef>
              <a:buClr>
                <a:schemeClr val="lt1"/>
              </a:buClr>
              <a:buSzPct val="100000"/>
            </a:pPr>
            <a:r>
              <a:rPr lang="en-US" sz="3000" dirty="0" smtClean="0">
                <a:solidFill>
                  <a:schemeClr val="accent1"/>
                </a:solidFill>
                <a:latin typeface="+mj-lt"/>
              </a:rPr>
              <a:t>The </a:t>
            </a:r>
            <a:r>
              <a:rPr lang="en-US" sz="3000" dirty="0">
                <a:solidFill>
                  <a:schemeClr val="accent1"/>
                </a:solidFill>
                <a:latin typeface="+mj-lt"/>
              </a:rPr>
              <a:t>team that can list the most materials and means of representation in </a:t>
            </a:r>
            <a:r>
              <a:rPr lang="en-US" sz="3000" dirty="0" smtClean="0">
                <a:solidFill>
                  <a:schemeClr val="accent1"/>
                </a:solidFill>
                <a:latin typeface="+mj-lt"/>
              </a:rPr>
              <a:t>5 </a:t>
            </a:r>
            <a:r>
              <a:rPr lang="en-US" sz="3000" dirty="0">
                <a:solidFill>
                  <a:schemeClr val="accent1"/>
                </a:solidFill>
                <a:latin typeface="+mj-lt"/>
              </a:rPr>
              <a:t>minutes wins. </a:t>
            </a:r>
          </a:p>
          <a:p>
            <a:pPr rtl="0">
              <a:lnSpc>
                <a:spcPct val="110000"/>
              </a:lnSpc>
              <a:spcBef>
                <a:spcPts val="0"/>
              </a:spcBef>
              <a:buNone/>
            </a:pPr>
            <a:endParaRPr sz="3000" dirty="0">
              <a:solidFill>
                <a:schemeClr val="accent1"/>
              </a:solidFill>
              <a:latin typeface="+mj-lt"/>
            </a:endParaRPr>
          </a:p>
          <a:p>
            <a:pPr>
              <a:lnSpc>
                <a:spcPct val="110000"/>
              </a:lnSpc>
              <a:spcBef>
                <a:spcPts val="0"/>
              </a:spcBef>
              <a:buNone/>
            </a:pPr>
            <a:r>
              <a:rPr lang="en-US" sz="3000" i="1" dirty="0">
                <a:solidFill>
                  <a:schemeClr val="accent1"/>
                </a:solidFill>
                <a:latin typeface="+mj-lt"/>
              </a:rPr>
              <a:t>Examples: Highlighters, Quizlet, Venn </a:t>
            </a:r>
            <a:r>
              <a:rPr lang="en-US" sz="3000" i="1" dirty="0" smtClean="0">
                <a:solidFill>
                  <a:schemeClr val="accent1"/>
                </a:solidFill>
                <a:latin typeface="+mj-lt"/>
              </a:rPr>
              <a:t>Diagrams</a:t>
            </a:r>
            <a:endParaRPr lang="en-US" sz="3000" i="1" dirty="0">
              <a:solidFill>
                <a:schemeClr val="accent1"/>
              </a:solidFill>
              <a:latin typeface="+mj-lt"/>
            </a:endParaRPr>
          </a:p>
        </p:txBody>
      </p:sp>
      <p:sp>
        <p:nvSpPr>
          <p:cNvPr id="4" name="Rectangle 3"/>
          <p:cNvSpPr/>
          <p:nvPr/>
        </p:nvSpPr>
        <p:spPr>
          <a:xfrm>
            <a:off x="3012626" y="55770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a:off x="6626636" y="548089"/>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8402342" y="547435"/>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4716712" y="547430"/>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5679626"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4227344"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7131908"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2775062" y="1073177"/>
            <a:ext cx="734095" cy="225297"/>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8584190" y="1073176"/>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Shape 271"/>
          <p:cNvSpPr txBox="1"/>
          <p:nvPr/>
        </p:nvSpPr>
        <p:spPr>
          <a:xfrm>
            <a:off x="1978702" y="248889"/>
            <a:ext cx="8202822" cy="1271452"/>
          </a:xfrm>
          <a:prstGeom prst="rect">
            <a:avLst/>
          </a:prstGeom>
          <a:noFill/>
          <a:ln>
            <a:noFill/>
          </a:ln>
        </p:spPr>
        <p:txBody>
          <a:bodyPr lIns="91425" tIns="91425" rIns="91425" bIns="91425" anchor="t" anchorCtr="0">
            <a:noAutofit/>
          </a:bodyPr>
          <a:lstStyle/>
          <a:p>
            <a:pPr algn="ctr"/>
            <a:endParaRPr lang="en-US" sz="2000" b="1" dirty="0">
              <a:solidFill>
                <a:schemeClr val="accent1"/>
              </a:solidFill>
            </a:endParaRPr>
          </a:p>
        </p:txBody>
      </p:sp>
      <p:sp>
        <p:nvSpPr>
          <p:cNvPr id="272" name="Shape 272"/>
          <p:cNvSpPr txBox="1"/>
          <p:nvPr/>
        </p:nvSpPr>
        <p:spPr>
          <a:xfrm>
            <a:off x="1873770" y="1792624"/>
            <a:ext cx="8409079" cy="5496876"/>
          </a:xfrm>
          <a:prstGeom prst="rect">
            <a:avLst/>
          </a:prstGeom>
          <a:noFill/>
          <a:ln>
            <a:noFill/>
          </a:ln>
        </p:spPr>
        <p:txBody>
          <a:bodyPr lIns="91425" tIns="91425" rIns="91425" bIns="91425" anchor="t" anchorCtr="0">
            <a:noAutofit/>
          </a:bodyPr>
          <a:lstStyle/>
          <a:p>
            <a:pPr rtl="0">
              <a:lnSpc>
                <a:spcPct val="110000"/>
              </a:lnSpc>
              <a:spcBef>
                <a:spcPts val="0"/>
              </a:spcBef>
              <a:buNone/>
            </a:pPr>
            <a:r>
              <a:rPr lang="en-US" sz="3200" dirty="0">
                <a:solidFill>
                  <a:schemeClr val="accent1"/>
                </a:solidFill>
                <a:latin typeface="+mj-lt"/>
              </a:rPr>
              <a:t>Self-reflection time: </a:t>
            </a:r>
          </a:p>
          <a:p>
            <a:pPr marL="38100" lvl="0" rtl="0">
              <a:lnSpc>
                <a:spcPct val="110000"/>
              </a:lnSpc>
              <a:spcBef>
                <a:spcPts val="0"/>
              </a:spcBef>
              <a:buClr>
                <a:srgbClr val="FFFFFF"/>
              </a:buClr>
              <a:buSzPct val="100000"/>
            </a:pPr>
            <a:endParaRPr lang="en-US" sz="3200" dirty="0">
              <a:solidFill>
                <a:schemeClr val="accent1"/>
              </a:solidFill>
              <a:latin typeface="+mj-lt"/>
            </a:endParaRPr>
          </a:p>
          <a:p>
            <a:pPr marL="38100" lvl="0" rtl="0">
              <a:lnSpc>
                <a:spcPct val="110000"/>
              </a:lnSpc>
              <a:spcBef>
                <a:spcPts val="0"/>
              </a:spcBef>
              <a:buClr>
                <a:srgbClr val="FFFFFF"/>
              </a:buClr>
              <a:buSzPct val="100000"/>
            </a:pPr>
            <a:r>
              <a:rPr lang="en-US" sz="3200" dirty="0" smtClean="0">
                <a:solidFill>
                  <a:schemeClr val="accent1"/>
                </a:solidFill>
                <a:latin typeface="+mj-lt"/>
              </a:rPr>
              <a:t>1. What </a:t>
            </a:r>
            <a:r>
              <a:rPr lang="en-US" sz="3200" dirty="0">
                <a:solidFill>
                  <a:schemeClr val="accent1"/>
                </a:solidFill>
                <a:latin typeface="+mj-lt"/>
              </a:rPr>
              <a:t>is </a:t>
            </a:r>
            <a:r>
              <a:rPr lang="en-US" sz="3200" i="1" dirty="0">
                <a:solidFill>
                  <a:schemeClr val="accent1"/>
                </a:solidFill>
                <a:latin typeface="+mj-lt"/>
              </a:rPr>
              <a:t>one lesson</a:t>
            </a:r>
            <a:r>
              <a:rPr lang="en-US" sz="3200" dirty="0">
                <a:solidFill>
                  <a:schemeClr val="accent1"/>
                </a:solidFill>
                <a:latin typeface="+mj-lt"/>
              </a:rPr>
              <a:t> that you could adjust to incorporate more ideas from the UDL framework? </a:t>
            </a:r>
          </a:p>
          <a:p>
            <a:pPr marL="38100" lvl="0" rtl="0">
              <a:lnSpc>
                <a:spcPct val="110000"/>
              </a:lnSpc>
              <a:spcBef>
                <a:spcPts val="0"/>
              </a:spcBef>
              <a:buClr>
                <a:srgbClr val="FFFFFF"/>
              </a:buClr>
              <a:buSzPct val="100000"/>
            </a:pPr>
            <a:r>
              <a:rPr lang="en-US" sz="3200" dirty="0" smtClean="0">
                <a:solidFill>
                  <a:schemeClr val="accent1"/>
                </a:solidFill>
                <a:latin typeface="+mj-lt"/>
              </a:rPr>
              <a:t>2. How </a:t>
            </a:r>
            <a:r>
              <a:rPr lang="en-US" sz="3200" dirty="0">
                <a:solidFill>
                  <a:schemeClr val="accent1"/>
                </a:solidFill>
                <a:latin typeface="+mj-lt"/>
              </a:rPr>
              <a:t>would you adjust it?</a:t>
            </a:r>
          </a:p>
          <a:p>
            <a:pPr marL="457200" lvl="0" indent="-419100" rtl="0">
              <a:lnSpc>
                <a:spcPct val="110000"/>
              </a:lnSpc>
              <a:spcBef>
                <a:spcPts val="0"/>
              </a:spcBef>
              <a:buClr>
                <a:schemeClr val="lt1"/>
              </a:buClr>
              <a:buSzPct val="100000"/>
              <a:buFont typeface="Arial"/>
              <a:buChar char="●"/>
            </a:pPr>
            <a:endParaRPr lang="en-US" sz="3200" dirty="0" smtClean="0">
              <a:solidFill>
                <a:schemeClr val="accent1"/>
              </a:solidFill>
              <a:latin typeface="+mj-lt"/>
            </a:endParaRPr>
          </a:p>
          <a:p>
            <a:pPr marL="38100" lvl="0" rtl="0">
              <a:lnSpc>
                <a:spcPct val="110000"/>
              </a:lnSpc>
              <a:spcBef>
                <a:spcPts val="0"/>
              </a:spcBef>
              <a:buClr>
                <a:schemeClr val="lt1"/>
              </a:buClr>
              <a:buSzPct val="100000"/>
            </a:pPr>
            <a:r>
              <a:rPr lang="en-US" sz="3200" dirty="0" smtClean="0">
                <a:solidFill>
                  <a:schemeClr val="accent1"/>
                </a:solidFill>
                <a:latin typeface="+mj-lt"/>
              </a:rPr>
              <a:t>Jot </a:t>
            </a:r>
            <a:r>
              <a:rPr lang="en-US" sz="3200" dirty="0">
                <a:solidFill>
                  <a:schemeClr val="accent1"/>
                </a:solidFill>
                <a:latin typeface="+mj-lt"/>
              </a:rPr>
              <a:t>down your ideas. Then, highlight the parts of your UDL </a:t>
            </a:r>
            <a:r>
              <a:rPr lang="en-US" sz="3200" dirty="0" smtClean="0">
                <a:solidFill>
                  <a:schemeClr val="accent1"/>
                </a:solidFill>
                <a:latin typeface="+mj-lt"/>
              </a:rPr>
              <a:t>guidelines </a:t>
            </a:r>
            <a:r>
              <a:rPr lang="en-US" sz="3200" dirty="0">
                <a:solidFill>
                  <a:schemeClr val="accent1"/>
                </a:solidFill>
                <a:latin typeface="+mj-lt"/>
              </a:rPr>
              <a:t>sheet that will be addressed with these changes. </a:t>
            </a:r>
          </a:p>
          <a:p>
            <a:pPr lvl="0" rtl="0">
              <a:spcBef>
                <a:spcPts val="0"/>
              </a:spcBef>
              <a:buNone/>
            </a:pPr>
            <a:endParaRPr sz="3000" dirty="0">
              <a:solidFill>
                <a:schemeClr val="accent1"/>
              </a:solidFill>
              <a:latin typeface="+mj-lt"/>
            </a:endParaRPr>
          </a:p>
          <a:p>
            <a:pPr rtl="0">
              <a:spcBef>
                <a:spcPts val="0"/>
              </a:spcBef>
              <a:buNone/>
            </a:pPr>
            <a:endParaRPr sz="3000" dirty="0">
              <a:solidFill>
                <a:schemeClr val="tx2"/>
              </a:solidFill>
            </a:endParaRPr>
          </a:p>
          <a:p>
            <a:pPr>
              <a:spcBef>
                <a:spcPts val="0"/>
              </a:spcBef>
              <a:buNone/>
            </a:pPr>
            <a:endParaRPr sz="3000" dirty="0">
              <a:solidFill>
                <a:schemeClr val="tx2"/>
              </a:solidFill>
            </a:endParaRPr>
          </a:p>
        </p:txBody>
      </p:sp>
      <p:sp>
        <p:nvSpPr>
          <p:cNvPr id="4" name="Rectangle 3"/>
          <p:cNvSpPr/>
          <p:nvPr/>
        </p:nvSpPr>
        <p:spPr>
          <a:xfrm>
            <a:off x="3012626" y="55770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a:off x="6626636" y="548089"/>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8402342" y="547435"/>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4716712" y="547430"/>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5679626"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4227344"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7131908"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2775062" y="1073177"/>
            <a:ext cx="734095" cy="225297"/>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8584190" y="1073176"/>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Shape 276"/>
          <p:cNvSpPr txBox="1"/>
          <p:nvPr/>
        </p:nvSpPr>
        <p:spPr>
          <a:xfrm>
            <a:off x="558125" y="321350"/>
            <a:ext cx="9623399" cy="2655300"/>
          </a:xfrm>
          <a:prstGeom prst="rect">
            <a:avLst/>
          </a:prstGeom>
          <a:noFill/>
          <a:ln>
            <a:noFill/>
          </a:ln>
        </p:spPr>
        <p:txBody>
          <a:bodyPr lIns="91425" tIns="91425" rIns="91425" bIns="91425" anchor="t" anchorCtr="0">
            <a:noAutofit/>
          </a:bodyPr>
          <a:lstStyle/>
          <a:p>
            <a:pPr>
              <a:spcBef>
                <a:spcPts val="0"/>
              </a:spcBef>
              <a:buNone/>
            </a:pPr>
            <a:endParaRPr sz="3000"/>
          </a:p>
        </p:txBody>
      </p:sp>
      <p:sp>
        <p:nvSpPr>
          <p:cNvPr id="277" name="Shape 277"/>
          <p:cNvSpPr txBox="1"/>
          <p:nvPr/>
        </p:nvSpPr>
        <p:spPr>
          <a:xfrm>
            <a:off x="2008682" y="270600"/>
            <a:ext cx="8172842" cy="1288377"/>
          </a:xfrm>
          <a:prstGeom prst="rect">
            <a:avLst/>
          </a:prstGeom>
          <a:noFill/>
          <a:ln>
            <a:noFill/>
          </a:ln>
        </p:spPr>
        <p:txBody>
          <a:bodyPr lIns="91425" tIns="91425" rIns="91425" bIns="91425" anchor="t" anchorCtr="0">
            <a:noAutofit/>
          </a:bodyPr>
          <a:lstStyle/>
          <a:p>
            <a:pPr algn="ctr" rtl="0">
              <a:spcBef>
                <a:spcPts val="0"/>
              </a:spcBef>
              <a:buNone/>
            </a:pPr>
            <a:endParaRPr lang="en-US" sz="2000" b="1" dirty="0">
              <a:solidFill>
                <a:schemeClr val="accent1"/>
              </a:solidFill>
            </a:endParaRPr>
          </a:p>
        </p:txBody>
      </p:sp>
      <p:sp>
        <p:nvSpPr>
          <p:cNvPr id="278" name="Shape 278"/>
          <p:cNvSpPr txBox="1"/>
          <p:nvPr/>
        </p:nvSpPr>
        <p:spPr>
          <a:xfrm>
            <a:off x="2008682" y="1609727"/>
            <a:ext cx="8172768" cy="4236437"/>
          </a:xfrm>
          <a:prstGeom prst="rect">
            <a:avLst/>
          </a:prstGeom>
          <a:noFill/>
          <a:ln>
            <a:noFill/>
          </a:ln>
        </p:spPr>
        <p:txBody>
          <a:bodyPr lIns="91425" tIns="91425" rIns="91425" bIns="91425" anchor="t" anchorCtr="0">
            <a:noAutofit/>
          </a:bodyPr>
          <a:lstStyle/>
          <a:p>
            <a:pPr algn="ctr" rtl="0">
              <a:lnSpc>
                <a:spcPct val="110000"/>
              </a:lnSpc>
              <a:spcBef>
                <a:spcPts val="0"/>
              </a:spcBef>
              <a:buNone/>
            </a:pPr>
            <a:r>
              <a:rPr lang="en-US" sz="2400" b="1" dirty="0" smtClean="0">
                <a:solidFill>
                  <a:schemeClr val="accent1"/>
                </a:solidFill>
                <a:latin typeface="+mj-lt"/>
              </a:rPr>
              <a:t>Learning Environment </a:t>
            </a:r>
          </a:p>
          <a:p>
            <a:pPr algn="ctr" rtl="0">
              <a:lnSpc>
                <a:spcPct val="110000"/>
              </a:lnSpc>
              <a:spcBef>
                <a:spcPts val="0"/>
              </a:spcBef>
              <a:buNone/>
            </a:pPr>
            <a:r>
              <a:rPr lang="en-US" sz="2400" b="1" dirty="0" smtClean="0">
                <a:solidFill>
                  <a:schemeClr val="accent1"/>
                </a:solidFill>
                <a:latin typeface="+mj-lt"/>
              </a:rPr>
              <a:t>Creating Barriers </a:t>
            </a:r>
            <a:r>
              <a:rPr lang="en-US" sz="2400" b="1" dirty="0">
                <a:solidFill>
                  <a:schemeClr val="accent1"/>
                </a:solidFill>
                <a:latin typeface="+mj-lt"/>
              </a:rPr>
              <a:t>V</a:t>
            </a:r>
            <a:r>
              <a:rPr lang="en-US" sz="2400" b="1" dirty="0" smtClean="0">
                <a:solidFill>
                  <a:schemeClr val="accent1"/>
                </a:solidFill>
                <a:latin typeface="+mj-lt"/>
              </a:rPr>
              <a:t>ersus Removing Barriers</a:t>
            </a:r>
          </a:p>
          <a:p>
            <a:pPr rtl="0">
              <a:lnSpc>
                <a:spcPct val="110000"/>
              </a:lnSpc>
              <a:spcBef>
                <a:spcPts val="0"/>
              </a:spcBef>
              <a:buNone/>
            </a:pPr>
            <a:endParaRPr lang="en-US" sz="2400" dirty="0">
              <a:solidFill>
                <a:schemeClr val="accent1"/>
              </a:solidFill>
              <a:latin typeface="+mj-lt"/>
            </a:endParaRPr>
          </a:p>
          <a:p>
            <a:pPr rtl="0">
              <a:lnSpc>
                <a:spcPct val="110000"/>
              </a:lnSpc>
              <a:spcBef>
                <a:spcPts val="0"/>
              </a:spcBef>
              <a:buNone/>
            </a:pPr>
            <a:r>
              <a:rPr lang="en-US" sz="2400" b="1" dirty="0" smtClean="0">
                <a:solidFill>
                  <a:schemeClr val="accent1"/>
                </a:solidFill>
                <a:latin typeface="+mj-lt"/>
              </a:rPr>
              <a:t>Creating possible barriers</a:t>
            </a:r>
            <a:r>
              <a:rPr lang="en-US" sz="2400" dirty="0" smtClean="0">
                <a:solidFill>
                  <a:schemeClr val="accent1"/>
                </a:solidFill>
                <a:latin typeface="+mj-lt"/>
              </a:rPr>
              <a:t>: Student desks remain in rows and columns throughout the year. This way, the students face you, and you can see what they are doing at all times while you lecture, display information on the screen, and have them work at their desks. </a:t>
            </a:r>
          </a:p>
          <a:p>
            <a:pPr rtl="0">
              <a:lnSpc>
                <a:spcPct val="110000"/>
              </a:lnSpc>
              <a:spcBef>
                <a:spcPts val="0"/>
              </a:spcBef>
              <a:buNone/>
            </a:pPr>
            <a:endParaRPr lang="en-US" sz="2400" dirty="0">
              <a:solidFill>
                <a:schemeClr val="accent1"/>
              </a:solidFill>
              <a:latin typeface="+mj-lt"/>
            </a:endParaRPr>
          </a:p>
          <a:p>
            <a:pPr rtl="0">
              <a:lnSpc>
                <a:spcPct val="110000"/>
              </a:lnSpc>
              <a:spcBef>
                <a:spcPts val="0"/>
              </a:spcBef>
              <a:buNone/>
            </a:pPr>
            <a:r>
              <a:rPr lang="en-US" sz="2400" b="1" dirty="0" smtClean="0">
                <a:solidFill>
                  <a:schemeClr val="accent1"/>
                </a:solidFill>
                <a:latin typeface="+mj-lt"/>
              </a:rPr>
              <a:t>Removing barriers</a:t>
            </a:r>
            <a:r>
              <a:rPr lang="en-US" sz="2400" dirty="0" smtClean="0">
                <a:solidFill>
                  <a:schemeClr val="accent1"/>
                </a:solidFill>
                <a:latin typeface="+mj-lt"/>
              </a:rPr>
              <a:t>: Student desks are moved based on the structure of the lesson (e.g., collaborative work, individual work, partner work, presentations) and desired learning (e.g., students will combine their predictions of random issues to develop a group hypotheses). </a:t>
            </a:r>
            <a:endParaRPr sz="2400" dirty="0">
              <a:latin typeface="+mj-lt"/>
            </a:endParaRPr>
          </a:p>
          <a:p>
            <a:pPr lvl="0" rtl="0">
              <a:spcBef>
                <a:spcPts val="0"/>
              </a:spcBef>
              <a:buNone/>
            </a:pPr>
            <a:endParaRPr dirty="0">
              <a:latin typeface="+mj-lt"/>
            </a:endParaRPr>
          </a:p>
        </p:txBody>
      </p:sp>
      <p:grpSp>
        <p:nvGrpSpPr>
          <p:cNvPr id="3" name="Group 2"/>
          <p:cNvGrpSpPr/>
          <p:nvPr/>
        </p:nvGrpSpPr>
        <p:grpSpPr>
          <a:xfrm>
            <a:off x="2775062" y="547430"/>
            <a:ext cx="6543223" cy="751044"/>
            <a:chOff x="2775062" y="547430"/>
            <a:chExt cx="6543223" cy="751044"/>
          </a:xfrm>
        </p:grpSpPr>
        <p:sp>
          <p:nvSpPr>
            <p:cNvPr id="6" name="Rectangle 5"/>
            <p:cNvSpPr/>
            <p:nvPr/>
          </p:nvSpPr>
          <p:spPr>
            <a:xfrm>
              <a:off x="3012626" y="55770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6626636" y="548089"/>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8402342" y="547435"/>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4716712" y="547430"/>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5679626"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4227344" y="1073177"/>
              <a:ext cx="734095" cy="225297"/>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7131908"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2775062"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a:off x="8584190" y="1073176"/>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775062" y="547430"/>
            <a:ext cx="6543223" cy="751044"/>
            <a:chOff x="2775062" y="547430"/>
            <a:chExt cx="6543223" cy="751044"/>
          </a:xfrm>
        </p:grpSpPr>
        <p:sp>
          <p:nvSpPr>
            <p:cNvPr id="4" name="Rectangle 3"/>
            <p:cNvSpPr/>
            <p:nvPr/>
          </p:nvSpPr>
          <p:spPr>
            <a:xfrm>
              <a:off x="3012626" y="55770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a:off x="6626636" y="548089"/>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8402342" y="547435"/>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4716712" y="547430"/>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5679626"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4227344" y="1073177"/>
              <a:ext cx="734095" cy="225297"/>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7131908"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2775062"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8584190" y="1073176"/>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3" name="TextBox 12"/>
          <p:cNvSpPr txBox="1"/>
          <p:nvPr/>
        </p:nvSpPr>
        <p:spPr>
          <a:xfrm>
            <a:off x="1971675" y="1671638"/>
            <a:ext cx="8158163" cy="4364272"/>
          </a:xfrm>
          <a:prstGeom prst="rect">
            <a:avLst/>
          </a:prstGeom>
          <a:noFill/>
        </p:spPr>
        <p:txBody>
          <a:bodyPr wrap="square" rtlCol="0">
            <a:spAutoFit/>
          </a:bodyPr>
          <a:lstStyle/>
          <a:p>
            <a:pPr algn="ctr">
              <a:lnSpc>
                <a:spcPct val="110000"/>
              </a:lnSpc>
            </a:pPr>
            <a:r>
              <a:rPr lang="en-US" sz="2400" b="1" dirty="0">
                <a:solidFill>
                  <a:schemeClr val="accent1"/>
                </a:solidFill>
                <a:latin typeface="+mn-lt"/>
              </a:rPr>
              <a:t>Learning Environment </a:t>
            </a:r>
          </a:p>
          <a:p>
            <a:pPr algn="ctr">
              <a:lnSpc>
                <a:spcPct val="110000"/>
              </a:lnSpc>
            </a:pPr>
            <a:r>
              <a:rPr lang="en-US" sz="2400" b="1" dirty="0">
                <a:solidFill>
                  <a:schemeClr val="accent1"/>
                </a:solidFill>
                <a:latin typeface="+mn-lt"/>
              </a:rPr>
              <a:t>Creating Barriers </a:t>
            </a:r>
            <a:r>
              <a:rPr lang="en-US" sz="2400" b="1" dirty="0" smtClean="0">
                <a:solidFill>
                  <a:schemeClr val="accent1"/>
                </a:solidFill>
                <a:latin typeface="+mn-lt"/>
              </a:rPr>
              <a:t>Versus </a:t>
            </a:r>
            <a:r>
              <a:rPr lang="en-US" sz="2400" b="1" dirty="0">
                <a:solidFill>
                  <a:schemeClr val="accent1"/>
                </a:solidFill>
                <a:latin typeface="+mn-lt"/>
              </a:rPr>
              <a:t>Removing Barriers</a:t>
            </a:r>
          </a:p>
          <a:p>
            <a:pPr>
              <a:lnSpc>
                <a:spcPct val="110000"/>
              </a:lnSpc>
            </a:pPr>
            <a:endParaRPr lang="en-US" sz="2400" dirty="0">
              <a:solidFill>
                <a:schemeClr val="accent1"/>
              </a:solidFill>
              <a:latin typeface="+mn-lt"/>
            </a:endParaRPr>
          </a:p>
          <a:p>
            <a:pPr>
              <a:lnSpc>
                <a:spcPct val="110000"/>
              </a:lnSpc>
            </a:pPr>
            <a:r>
              <a:rPr lang="en-US" sz="2400" b="1" dirty="0" smtClean="0">
                <a:solidFill>
                  <a:schemeClr val="accent1"/>
                </a:solidFill>
                <a:latin typeface="+mn-lt"/>
              </a:rPr>
              <a:t>Creating possible barriers</a:t>
            </a:r>
            <a:r>
              <a:rPr lang="en-US" sz="2400" dirty="0" smtClean="0">
                <a:solidFill>
                  <a:schemeClr val="accent1"/>
                </a:solidFill>
                <a:latin typeface="+mn-lt"/>
              </a:rPr>
              <a:t>: Alphabet posters are hung on the narrowest wall because they visually look best there.</a:t>
            </a:r>
          </a:p>
          <a:p>
            <a:pPr>
              <a:lnSpc>
                <a:spcPct val="110000"/>
              </a:lnSpc>
            </a:pPr>
            <a:endParaRPr lang="en-US" sz="2400" dirty="0" smtClean="0">
              <a:solidFill>
                <a:schemeClr val="accent1"/>
              </a:solidFill>
              <a:latin typeface="+mn-lt"/>
            </a:endParaRPr>
          </a:p>
          <a:p>
            <a:pPr>
              <a:lnSpc>
                <a:spcPct val="110000"/>
              </a:lnSpc>
            </a:pPr>
            <a:r>
              <a:rPr lang="en-US" sz="2400" b="1" dirty="0" smtClean="0">
                <a:solidFill>
                  <a:schemeClr val="accent1"/>
                </a:solidFill>
                <a:latin typeface="+mn-lt"/>
              </a:rPr>
              <a:t>Removing barriers</a:t>
            </a:r>
            <a:r>
              <a:rPr lang="en-US" sz="2400" dirty="0" smtClean="0">
                <a:solidFill>
                  <a:schemeClr val="accent1"/>
                </a:solidFill>
                <a:latin typeface="+mn-lt"/>
              </a:rPr>
              <a:t>: Alphabet posters are hung in a spot where learners can </a:t>
            </a:r>
            <a:r>
              <a:rPr lang="en-US" sz="2400" dirty="0" smtClean="0">
                <a:solidFill>
                  <a:schemeClr val="accent1"/>
                </a:solidFill>
              </a:rPr>
              <a:t>easily </a:t>
            </a:r>
            <a:r>
              <a:rPr lang="en-US" sz="2400" dirty="0" smtClean="0">
                <a:solidFill>
                  <a:schemeClr val="accent1"/>
                </a:solidFill>
                <a:latin typeface="+mn-lt"/>
              </a:rPr>
              <a:t>see them, and they are consistently used as a teaching tool. </a:t>
            </a:r>
          </a:p>
          <a:p>
            <a:endParaRPr lang="en-US" dirty="0">
              <a:solidFill>
                <a:schemeClr val="accent1"/>
              </a:solidFill>
            </a:endParaRPr>
          </a:p>
          <a:p>
            <a:pPr lvl="0"/>
            <a:endParaRPr lang="en-US" sz="1200" dirty="0"/>
          </a:p>
          <a:p>
            <a:endParaRPr lang="en-US" dirty="0"/>
          </a:p>
        </p:txBody>
      </p:sp>
      <p:sp>
        <p:nvSpPr>
          <p:cNvPr id="14" name="TextBox 13"/>
          <p:cNvSpPr txBox="1"/>
          <p:nvPr/>
        </p:nvSpPr>
        <p:spPr>
          <a:xfrm>
            <a:off x="5216577" y="5876144"/>
            <a:ext cx="4964947" cy="1292662"/>
          </a:xfrm>
          <a:prstGeom prst="rect">
            <a:avLst/>
          </a:prstGeom>
          <a:noFill/>
        </p:spPr>
        <p:txBody>
          <a:bodyPr wrap="square" rtlCol="0">
            <a:spAutoFit/>
          </a:bodyPr>
          <a:lstStyle/>
          <a:p>
            <a:pPr lvl="2"/>
            <a:r>
              <a:rPr lang="en-US" sz="1600" dirty="0" smtClean="0">
                <a:solidFill>
                  <a:schemeClr val="accent1"/>
                </a:solidFill>
              </a:rPr>
              <a:t>                                                                         </a:t>
            </a:r>
            <a:r>
              <a:rPr lang="en-US" sz="1600" dirty="0" smtClean="0">
                <a:solidFill>
                  <a:schemeClr val="accent1"/>
                </a:solidFill>
                <a:latin typeface="+mj-lt"/>
              </a:rPr>
              <a:t>Adapted </a:t>
            </a:r>
            <a:r>
              <a:rPr lang="en-US" sz="1600" dirty="0">
                <a:solidFill>
                  <a:schemeClr val="accent1"/>
                </a:solidFill>
                <a:latin typeface="+mj-lt"/>
              </a:rPr>
              <a:t>from </a:t>
            </a:r>
            <a:r>
              <a:rPr lang="en-US" sz="1600" i="1" dirty="0">
                <a:solidFill>
                  <a:schemeClr val="accent1"/>
                </a:solidFill>
                <a:latin typeface="+mj-lt"/>
              </a:rPr>
              <a:t>Design and Deliver, Planning and       </a:t>
            </a:r>
            <a:r>
              <a:rPr lang="en-US" sz="1600" i="1" dirty="0" smtClean="0">
                <a:solidFill>
                  <a:schemeClr val="accent1"/>
                </a:solidFill>
                <a:latin typeface="+mj-lt"/>
              </a:rPr>
              <a:t>Teaching </a:t>
            </a:r>
            <a:r>
              <a:rPr lang="en-US" sz="1600" i="1" dirty="0">
                <a:solidFill>
                  <a:schemeClr val="accent1"/>
                </a:solidFill>
                <a:latin typeface="+mj-lt"/>
              </a:rPr>
              <a:t>Using Universal Design </a:t>
            </a:r>
            <a:r>
              <a:rPr lang="en-US" sz="1600" i="1" dirty="0" smtClean="0">
                <a:solidFill>
                  <a:schemeClr val="accent1"/>
                </a:solidFill>
                <a:latin typeface="+mj-lt"/>
              </a:rPr>
              <a:t>for Learning </a:t>
            </a:r>
            <a:r>
              <a:rPr lang="en-US" sz="1600" dirty="0" smtClean="0">
                <a:solidFill>
                  <a:schemeClr val="accent1"/>
                </a:solidFill>
                <a:latin typeface="+mj-lt"/>
              </a:rPr>
              <a:t>by Loui Lord </a:t>
            </a:r>
            <a:r>
              <a:rPr lang="en-US" sz="1600" dirty="0">
                <a:solidFill>
                  <a:schemeClr val="accent1"/>
                </a:solidFill>
                <a:latin typeface="+mj-lt"/>
              </a:rPr>
              <a:t>Nelson</a:t>
            </a:r>
          </a:p>
          <a:p>
            <a:endParaRPr lang="en-US" dirty="0"/>
          </a:p>
        </p:txBody>
      </p:sp>
    </p:spTree>
    <p:extLst>
      <p:ext uri="{BB962C8B-B14F-4D97-AF65-F5344CB8AC3E}">
        <p14:creationId xmlns:p14="http://schemas.microsoft.com/office/powerpoint/2010/main" val="1405426485"/>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p:nvPr/>
        </p:nvSpPr>
        <p:spPr>
          <a:xfrm>
            <a:off x="1978702" y="329784"/>
            <a:ext cx="8184629" cy="1184223"/>
          </a:xfrm>
          <a:prstGeom prst="rect">
            <a:avLst/>
          </a:prstGeom>
          <a:noFill/>
          <a:ln>
            <a:noFill/>
          </a:ln>
        </p:spPr>
        <p:txBody>
          <a:bodyPr lIns="91425" tIns="91425" rIns="91425" bIns="91425" anchor="t" anchorCtr="0">
            <a:noAutofit/>
          </a:bodyPr>
          <a:lstStyle/>
          <a:p>
            <a:pPr algn="ctr" rtl="0">
              <a:spcBef>
                <a:spcPts val="0"/>
              </a:spcBef>
              <a:buNone/>
            </a:pPr>
            <a:endParaRPr lang="en-US" sz="1800" b="1" dirty="0">
              <a:solidFill>
                <a:schemeClr val="accent1"/>
              </a:solidFill>
            </a:endParaRPr>
          </a:p>
        </p:txBody>
      </p:sp>
      <p:sp>
        <p:nvSpPr>
          <p:cNvPr id="283" name="Shape 283">
            <a:hlinkClick r:id="rId3"/>
          </p:cNvPr>
          <p:cNvSpPr/>
          <p:nvPr/>
        </p:nvSpPr>
        <p:spPr>
          <a:xfrm>
            <a:off x="3785016" y="2260405"/>
            <a:ext cx="4572000" cy="3429000"/>
          </a:xfrm>
          <a:prstGeom prst="rect">
            <a:avLst/>
          </a:prstGeom>
          <a:blipFill>
            <a:blip r:embed="rId4">
              <a:alphaModFix/>
            </a:blip>
            <a:stretch>
              <a:fillRect/>
            </a:stretch>
          </a:blipFill>
          <a:ln>
            <a:noFill/>
          </a:ln>
        </p:spPr>
      </p:sp>
      <p:sp>
        <p:nvSpPr>
          <p:cNvPr id="2" name="TextBox 1"/>
          <p:cNvSpPr txBox="1"/>
          <p:nvPr/>
        </p:nvSpPr>
        <p:spPr>
          <a:xfrm>
            <a:off x="3785016" y="5689405"/>
            <a:ext cx="4572000" cy="307777"/>
          </a:xfrm>
          <a:prstGeom prst="rect">
            <a:avLst/>
          </a:prstGeom>
          <a:noFill/>
        </p:spPr>
        <p:txBody>
          <a:bodyPr wrap="square" rtlCol="0">
            <a:spAutoFit/>
          </a:bodyPr>
          <a:lstStyle/>
          <a:p>
            <a:pPr algn="ctr"/>
            <a:r>
              <a:rPr lang="en-US" dirty="0">
                <a:latin typeface="+mn-lt"/>
              </a:rPr>
              <a:t>http://udl-toolkit.cast.org/home</a:t>
            </a:r>
          </a:p>
        </p:txBody>
      </p:sp>
      <p:grpSp>
        <p:nvGrpSpPr>
          <p:cNvPr id="3" name="Group 2"/>
          <p:cNvGrpSpPr/>
          <p:nvPr/>
        </p:nvGrpSpPr>
        <p:grpSpPr>
          <a:xfrm>
            <a:off x="2775062" y="547430"/>
            <a:ext cx="6543223" cy="751044"/>
            <a:chOff x="2775062" y="547430"/>
            <a:chExt cx="6543223" cy="751044"/>
          </a:xfrm>
        </p:grpSpPr>
        <p:sp>
          <p:nvSpPr>
            <p:cNvPr id="5" name="Rectangle 4"/>
            <p:cNvSpPr/>
            <p:nvPr/>
          </p:nvSpPr>
          <p:spPr>
            <a:xfrm>
              <a:off x="3012626" y="55770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6626636" y="548089"/>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8402342" y="547435"/>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4716712" y="547430"/>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5679626" y="1073177"/>
              <a:ext cx="734095" cy="225297"/>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4227344"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7131908"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2775062"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8584190" y="1073176"/>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p:nvPr/>
        </p:nvSpPr>
        <p:spPr>
          <a:xfrm>
            <a:off x="1993692" y="442382"/>
            <a:ext cx="8139659" cy="1204637"/>
          </a:xfrm>
          <a:prstGeom prst="rect">
            <a:avLst/>
          </a:prstGeom>
          <a:noFill/>
          <a:ln>
            <a:noFill/>
          </a:ln>
        </p:spPr>
        <p:txBody>
          <a:bodyPr lIns="91425" tIns="91425" rIns="91425" bIns="91425" anchor="t" anchorCtr="0">
            <a:noAutofit/>
          </a:bodyPr>
          <a:lstStyle/>
          <a:p>
            <a:pPr algn="ctr" rtl="0">
              <a:spcBef>
                <a:spcPts val="0"/>
              </a:spcBef>
              <a:buNone/>
            </a:pPr>
            <a:r>
              <a:rPr lang="en-US" sz="4400" b="1" dirty="0" smtClean="0">
                <a:solidFill>
                  <a:schemeClr val="accent1"/>
                </a:solidFill>
                <a:latin typeface="+mn-lt"/>
              </a:rPr>
              <a:t>What Is the Origin of UDL?</a:t>
            </a:r>
            <a:endParaRPr lang="en-US" sz="4400" b="1" dirty="0">
              <a:solidFill>
                <a:schemeClr val="accent1"/>
              </a:solidFill>
              <a:latin typeface="+mn-lt"/>
            </a:endParaRPr>
          </a:p>
          <a:p>
            <a:pPr rtl="0">
              <a:spcBef>
                <a:spcPts val="0"/>
              </a:spcBef>
              <a:buNone/>
            </a:pPr>
            <a:endParaRPr sz="3000" dirty="0">
              <a:solidFill>
                <a:schemeClr val="tx1"/>
              </a:solidFill>
              <a:latin typeface="+mn-lt"/>
            </a:endParaRPr>
          </a:p>
          <a:p>
            <a:pPr>
              <a:spcBef>
                <a:spcPts val="0"/>
              </a:spcBef>
              <a:buNone/>
            </a:pPr>
            <a:endParaRPr sz="3000" dirty="0">
              <a:solidFill>
                <a:schemeClr val="tx1"/>
              </a:solidFill>
            </a:endParaRPr>
          </a:p>
        </p:txBody>
      </p:sp>
      <p:sp>
        <p:nvSpPr>
          <p:cNvPr id="101" name="Shape 101">
            <a:hlinkClick r:id="rId3"/>
          </p:cNvPr>
          <p:cNvSpPr/>
          <p:nvPr/>
        </p:nvSpPr>
        <p:spPr>
          <a:xfrm>
            <a:off x="3932419" y="2844392"/>
            <a:ext cx="4262203" cy="3280296"/>
          </a:xfrm>
          <a:prstGeom prst="rect">
            <a:avLst/>
          </a:prstGeom>
          <a:blipFill>
            <a:blip r:embed="rId4">
              <a:alphaModFix/>
            </a:blip>
            <a:stretch>
              <a:fillRect/>
            </a:stretch>
          </a:blipFill>
          <a:ln>
            <a:noFill/>
          </a:ln>
        </p:spPr>
      </p:sp>
      <p:sp>
        <p:nvSpPr>
          <p:cNvPr id="2" name="TextBox 1"/>
          <p:cNvSpPr txBox="1"/>
          <p:nvPr/>
        </p:nvSpPr>
        <p:spPr>
          <a:xfrm>
            <a:off x="2061147" y="1621261"/>
            <a:ext cx="8004748" cy="1391150"/>
          </a:xfrm>
          <a:prstGeom prst="rect">
            <a:avLst/>
          </a:prstGeom>
          <a:noFill/>
        </p:spPr>
        <p:txBody>
          <a:bodyPr wrap="square" rtlCol="0">
            <a:spAutoFit/>
          </a:bodyPr>
          <a:lstStyle/>
          <a:p>
            <a:pPr algn="ctr">
              <a:lnSpc>
                <a:spcPct val="110000"/>
              </a:lnSpc>
            </a:pPr>
            <a:r>
              <a:rPr lang="en-US" sz="3200" dirty="0" smtClean="0">
                <a:solidFill>
                  <a:schemeClr val="accent1"/>
                </a:solidFill>
                <a:latin typeface="+mj-lt"/>
              </a:rPr>
              <a:t>The following video shows how UDL </a:t>
            </a:r>
            <a:r>
              <a:rPr lang="en-US" sz="3200" dirty="0">
                <a:solidFill>
                  <a:schemeClr val="accent1"/>
                </a:solidFill>
                <a:latin typeface="+mj-lt"/>
              </a:rPr>
              <a:t>comes from the world of architecture and </a:t>
            </a:r>
            <a:r>
              <a:rPr lang="en-US" sz="3200" dirty="0" smtClean="0">
                <a:solidFill>
                  <a:schemeClr val="accent1"/>
                </a:solidFill>
                <a:latin typeface="+mj-lt"/>
              </a:rPr>
              <a:t>design</a:t>
            </a:r>
            <a:r>
              <a:rPr lang="en-US" sz="3200" dirty="0">
                <a:solidFill>
                  <a:schemeClr val="accent1"/>
                </a:solidFill>
                <a:latin typeface="+mj-lt"/>
              </a:rPr>
              <a:t>.</a:t>
            </a:r>
            <a:r>
              <a:rPr lang="en-US" sz="3200" dirty="0" smtClean="0">
                <a:solidFill>
                  <a:schemeClr val="accent1"/>
                </a:solidFill>
                <a:latin typeface="+mj-lt"/>
              </a:rPr>
              <a:t>  </a:t>
            </a:r>
            <a:endParaRPr lang="en-US" sz="3200" dirty="0">
              <a:solidFill>
                <a:schemeClr val="accent1"/>
              </a:solidFill>
              <a:latin typeface="+mj-lt"/>
            </a:endParaRPr>
          </a:p>
          <a:p>
            <a:endParaRPr lang="en-US" dirty="0">
              <a:solidFill>
                <a:schemeClr val="tx2"/>
              </a:solidFill>
            </a:endParaRPr>
          </a:p>
        </p:txBody>
      </p:sp>
      <p:sp>
        <p:nvSpPr>
          <p:cNvPr id="3" name="TextBox 2"/>
          <p:cNvSpPr txBox="1"/>
          <p:nvPr/>
        </p:nvSpPr>
        <p:spPr>
          <a:xfrm>
            <a:off x="3932419" y="6229218"/>
            <a:ext cx="4262203" cy="307777"/>
          </a:xfrm>
          <a:prstGeom prst="rect">
            <a:avLst/>
          </a:prstGeom>
          <a:noFill/>
        </p:spPr>
        <p:txBody>
          <a:bodyPr wrap="square" rtlCol="0">
            <a:spAutoFit/>
          </a:bodyPr>
          <a:lstStyle/>
          <a:p>
            <a:r>
              <a:rPr lang="en-US" dirty="0">
                <a:latin typeface="+mn-lt"/>
              </a:rPr>
              <a:t>https://www.youtube.com/watch?v=1jB_cQWRRn0</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775062" y="547430"/>
            <a:ext cx="6543223" cy="751044"/>
            <a:chOff x="2775062" y="547430"/>
            <a:chExt cx="6543223" cy="751044"/>
          </a:xfrm>
        </p:grpSpPr>
        <p:sp>
          <p:nvSpPr>
            <p:cNvPr id="6" name="Rectangle 5"/>
            <p:cNvSpPr/>
            <p:nvPr/>
          </p:nvSpPr>
          <p:spPr>
            <a:xfrm>
              <a:off x="3012626" y="55770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6626636" y="548089"/>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8402342" y="547435"/>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4716712" y="547430"/>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5679626" y="1073177"/>
              <a:ext cx="734095" cy="225297"/>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4227344"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7131908"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2775062"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a:off x="8584190" y="1073176"/>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6" name="TextBox 15"/>
          <p:cNvSpPr txBox="1"/>
          <p:nvPr/>
        </p:nvSpPr>
        <p:spPr>
          <a:xfrm>
            <a:off x="1957388" y="1628775"/>
            <a:ext cx="8186737" cy="4959306"/>
          </a:xfrm>
          <a:prstGeom prst="rect">
            <a:avLst/>
          </a:prstGeom>
          <a:noFill/>
        </p:spPr>
        <p:txBody>
          <a:bodyPr wrap="square" rtlCol="0">
            <a:spAutoFit/>
          </a:bodyPr>
          <a:lstStyle/>
          <a:p>
            <a:pPr>
              <a:lnSpc>
                <a:spcPct val="110000"/>
              </a:lnSpc>
            </a:pPr>
            <a:r>
              <a:rPr lang="en-US" sz="3200" dirty="0" smtClean="0">
                <a:solidFill>
                  <a:schemeClr val="accent1"/>
                </a:solidFill>
                <a:latin typeface="+mn-lt"/>
              </a:rPr>
              <a:t>Time to create your own personal plan of action for implementing UDL. </a:t>
            </a:r>
          </a:p>
          <a:p>
            <a:pPr>
              <a:lnSpc>
                <a:spcPct val="110000"/>
              </a:lnSpc>
            </a:pPr>
            <a:endParaRPr lang="en-US" sz="3200" dirty="0">
              <a:solidFill>
                <a:schemeClr val="accent1"/>
              </a:solidFill>
              <a:latin typeface="+mn-lt"/>
            </a:endParaRPr>
          </a:p>
          <a:p>
            <a:pPr marL="457200" indent="-457200">
              <a:lnSpc>
                <a:spcPct val="110000"/>
              </a:lnSpc>
              <a:buFont typeface="Wingdings" panose="05000000000000000000" pitchFamily="2" charset="2"/>
              <a:buChar char="v"/>
            </a:pPr>
            <a:r>
              <a:rPr lang="en-US" sz="3200" dirty="0" smtClean="0">
                <a:solidFill>
                  <a:schemeClr val="accent1"/>
                </a:solidFill>
                <a:latin typeface="+mn-lt"/>
              </a:rPr>
              <a:t>What part of your curriculum will you try to adjust to incorporate more of the UDL framework? </a:t>
            </a:r>
            <a:endParaRPr lang="en-US" sz="3200" dirty="0">
              <a:solidFill>
                <a:schemeClr val="accent1"/>
              </a:solidFill>
              <a:latin typeface="+mn-lt"/>
            </a:endParaRPr>
          </a:p>
          <a:p>
            <a:pPr marL="457200" indent="-457200">
              <a:lnSpc>
                <a:spcPct val="110000"/>
              </a:lnSpc>
              <a:buFont typeface="Wingdings" panose="05000000000000000000" pitchFamily="2" charset="2"/>
              <a:buChar char="v"/>
            </a:pPr>
            <a:r>
              <a:rPr lang="en-US" sz="3200" dirty="0" smtClean="0">
                <a:solidFill>
                  <a:schemeClr val="accent1"/>
                </a:solidFill>
                <a:latin typeface="+mn-lt"/>
              </a:rPr>
              <a:t>What materials and technology will you use? </a:t>
            </a:r>
            <a:endParaRPr lang="en-US" sz="3200" dirty="0">
              <a:solidFill>
                <a:schemeClr val="accent1"/>
              </a:solidFill>
              <a:latin typeface="+mn-lt"/>
            </a:endParaRPr>
          </a:p>
          <a:p>
            <a:pPr marL="457200" indent="-457200">
              <a:lnSpc>
                <a:spcPct val="110000"/>
              </a:lnSpc>
              <a:buFont typeface="Wingdings" panose="05000000000000000000" pitchFamily="2" charset="2"/>
              <a:buChar char="v"/>
            </a:pPr>
            <a:r>
              <a:rPr lang="en-US" sz="3200" dirty="0" smtClean="0">
                <a:solidFill>
                  <a:schemeClr val="accent1"/>
                </a:solidFill>
                <a:latin typeface="+mn-lt"/>
              </a:rPr>
              <a:t>How will get support and feedback about your process? </a:t>
            </a:r>
          </a:p>
        </p:txBody>
      </p:sp>
    </p:spTree>
    <p:extLst>
      <p:ext uri="{BB962C8B-B14F-4D97-AF65-F5344CB8AC3E}">
        <p14:creationId xmlns:p14="http://schemas.microsoft.com/office/powerpoint/2010/main" val="564608861"/>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2674" t="19456" r="33380" b="19629"/>
          <a:stretch/>
        </p:blipFill>
        <p:spPr>
          <a:xfrm>
            <a:off x="5409127" y="1815994"/>
            <a:ext cx="4726546" cy="3000706"/>
          </a:xfrm>
          <a:prstGeom prst="rect">
            <a:avLst/>
          </a:prstGeom>
        </p:spPr>
      </p:pic>
      <p:sp>
        <p:nvSpPr>
          <p:cNvPr id="4" name="TextBox 3"/>
          <p:cNvSpPr txBox="1"/>
          <p:nvPr/>
        </p:nvSpPr>
        <p:spPr>
          <a:xfrm>
            <a:off x="5409127" y="4816700"/>
            <a:ext cx="4958366" cy="307777"/>
          </a:xfrm>
          <a:prstGeom prst="rect">
            <a:avLst/>
          </a:prstGeom>
          <a:noFill/>
        </p:spPr>
        <p:txBody>
          <a:bodyPr wrap="square" rtlCol="0">
            <a:spAutoFit/>
          </a:bodyPr>
          <a:lstStyle/>
          <a:p>
            <a:r>
              <a:rPr lang="en-US" dirty="0">
                <a:latin typeface="+mn-lt"/>
              </a:rPr>
              <a:t>https://www.teachingchannel.org/videos/designing-rubrics#</a:t>
            </a:r>
          </a:p>
        </p:txBody>
      </p:sp>
      <p:sp>
        <p:nvSpPr>
          <p:cNvPr id="5" name="TextBox 4"/>
          <p:cNvSpPr txBox="1"/>
          <p:nvPr/>
        </p:nvSpPr>
        <p:spPr>
          <a:xfrm>
            <a:off x="1983346" y="1724865"/>
            <a:ext cx="3309871" cy="5367623"/>
          </a:xfrm>
          <a:prstGeom prst="rect">
            <a:avLst/>
          </a:prstGeom>
          <a:noFill/>
        </p:spPr>
        <p:txBody>
          <a:bodyPr wrap="square" rtlCol="0">
            <a:spAutoFit/>
          </a:bodyPr>
          <a:lstStyle/>
          <a:p>
            <a:pPr>
              <a:lnSpc>
                <a:spcPct val="110000"/>
              </a:lnSpc>
            </a:pPr>
            <a:r>
              <a:rPr lang="en-US" sz="2400" dirty="0" smtClean="0">
                <a:solidFill>
                  <a:schemeClr val="accent1"/>
                </a:solidFill>
                <a:latin typeface="+mj-lt"/>
              </a:rPr>
              <a:t>As you watch this video, think about how the practice of responding to a rubric serves as a progress-monitoring tool and as a way of giving mastery-oriented feedback.  </a:t>
            </a:r>
          </a:p>
          <a:p>
            <a:pPr>
              <a:lnSpc>
                <a:spcPct val="110000"/>
              </a:lnSpc>
            </a:pPr>
            <a:endParaRPr lang="en-US" sz="2400" dirty="0">
              <a:solidFill>
                <a:schemeClr val="accent1"/>
              </a:solidFill>
              <a:latin typeface="+mj-lt"/>
            </a:endParaRPr>
          </a:p>
          <a:p>
            <a:pPr>
              <a:lnSpc>
                <a:spcPct val="110000"/>
              </a:lnSpc>
            </a:pPr>
            <a:r>
              <a:rPr lang="en-US" sz="2400" dirty="0" smtClean="0">
                <a:solidFill>
                  <a:schemeClr val="accent1"/>
                </a:solidFill>
                <a:latin typeface="+mj-lt"/>
              </a:rPr>
              <a:t>If we were to create a rubric for this UDL presentation, what would it look like? </a:t>
            </a:r>
            <a:endParaRPr lang="en-US" sz="2400" dirty="0">
              <a:solidFill>
                <a:schemeClr val="accent1"/>
              </a:solidFill>
              <a:latin typeface="+mj-lt"/>
            </a:endParaRPr>
          </a:p>
        </p:txBody>
      </p:sp>
      <p:sp>
        <p:nvSpPr>
          <p:cNvPr id="6" name="Rectangle 5"/>
          <p:cNvSpPr/>
          <p:nvPr/>
        </p:nvSpPr>
        <p:spPr>
          <a:xfrm>
            <a:off x="3012626" y="55770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6626636" y="548089"/>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8402342" y="547435"/>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4716712" y="547430"/>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5679626"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4227344"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7131908" y="1073177"/>
            <a:ext cx="734095" cy="225297"/>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2775062"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a:off x="8584190" y="1073176"/>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27104091"/>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Shape 303"/>
          <p:cNvSpPr txBox="1"/>
          <p:nvPr/>
        </p:nvSpPr>
        <p:spPr>
          <a:xfrm>
            <a:off x="1993691" y="287525"/>
            <a:ext cx="8103333" cy="1488300"/>
          </a:xfrm>
          <a:prstGeom prst="rect">
            <a:avLst/>
          </a:prstGeom>
          <a:noFill/>
          <a:ln>
            <a:noFill/>
          </a:ln>
        </p:spPr>
        <p:txBody>
          <a:bodyPr lIns="91425" tIns="91425" rIns="91425" bIns="91425" anchor="t" anchorCtr="0">
            <a:noAutofit/>
          </a:bodyPr>
          <a:lstStyle/>
          <a:p>
            <a:pPr lvl="0" algn="ctr" rtl="0">
              <a:spcBef>
                <a:spcPts val="0"/>
              </a:spcBef>
              <a:buClr>
                <a:schemeClr val="dk1"/>
              </a:buClr>
              <a:buSzPct val="61111"/>
              <a:buFont typeface="Arial"/>
              <a:buNone/>
            </a:pPr>
            <a:endParaRPr lang="en-US" sz="1800" b="1" dirty="0">
              <a:solidFill>
                <a:schemeClr val="accent1"/>
              </a:solidFill>
            </a:endParaRPr>
          </a:p>
        </p:txBody>
      </p:sp>
      <p:sp>
        <p:nvSpPr>
          <p:cNvPr id="304" name="Shape 304"/>
          <p:cNvSpPr txBox="1"/>
          <p:nvPr/>
        </p:nvSpPr>
        <p:spPr>
          <a:xfrm>
            <a:off x="1993691" y="2147925"/>
            <a:ext cx="8120033" cy="2723878"/>
          </a:xfrm>
          <a:prstGeom prst="rect">
            <a:avLst/>
          </a:prstGeom>
          <a:noFill/>
          <a:ln>
            <a:noFill/>
          </a:ln>
        </p:spPr>
        <p:txBody>
          <a:bodyPr lIns="91425" tIns="91425" rIns="91425" bIns="91425" anchor="t" anchorCtr="0">
            <a:noAutofit/>
          </a:bodyPr>
          <a:lstStyle/>
          <a:p>
            <a:pPr rtl="0">
              <a:lnSpc>
                <a:spcPct val="110000"/>
              </a:lnSpc>
              <a:spcBef>
                <a:spcPts val="0"/>
              </a:spcBef>
              <a:buNone/>
            </a:pPr>
            <a:r>
              <a:rPr lang="en-US" sz="3200" dirty="0">
                <a:solidFill>
                  <a:schemeClr val="accent1"/>
                </a:solidFill>
                <a:latin typeface="+mj-lt"/>
              </a:rPr>
              <a:t>Choose one unit you </a:t>
            </a:r>
            <a:r>
              <a:rPr lang="en-US" sz="3200" dirty="0" smtClean="0">
                <a:solidFill>
                  <a:schemeClr val="accent1"/>
                </a:solidFill>
                <a:latin typeface="+mj-lt"/>
              </a:rPr>
              <a:t>teach or you can imagine teaching </a:t>
            </a:r>
            <a:r>
              <a:rPr lang="en-US" sz="3200" dirty="0">
                <a:solidFill>
                  <a:schemeClr val="accent1"/>
                </a:solidFill>
                <a:latin typeface="+mj-lt"/>
              </a:rPr>
              <a:t>and outline, draw, </a:t>
            </a:r>
            <a:r>
              <a:rPr lang="en-US" sz="3200" dirty="0" smtClean="0">
                <a:solidFill>
                  <a:schemeClr val="accent1"/>
                </a:solidFill>
                <a:latin typeface="+mj-lt"/>
              </a:rPr>
              <a:t>or describe </a:t>
            </a:r>
            <a:r>
              <a:rPr lang="en-US" sz="3200" dirty="0">
                <a:solidFill>
                  <a:schemeClr val="accent1"/>
                </a:solidFill>
                <a:latin typeface="+mj-lt"/>
              </a:rPr>
              <a:t>to a </a:t>
            </a:r>
            <a:r>
              <a:rPr lang="en-US" sz="3200" dirty="0" smtClean="0">
                <a:solidFill>
                  <a:schemeClr val="accent1"/>
                </a:solidFill>
                <a:latin typeface="+mj-lt"/>
              </a:rPr>
              <a:t>friend </a:t>
            </a:r>
            <a:r>
              <a:rPr lang="en-US" sz="3200" dirty="0">
                <a:solidFill>
                  <a:schemeClr val="accent1"/>
                </a:solidFill>
                <a:latin typeface="+mj-lt"/>
              </a:rPr>
              <a:t>or write about how you are going to implement better progress monitoring, </a:t>
            </a:r>
            <a:r>
              <a:rPr lang="en-US" sz="3200" dirty="0" smtClean="0">
                <a:solidFill>
                  <a:schemeClr val="accent1"/>
                </a:solidFill>
                <a:latin typeface="+mj-lt"/>
              </a:rPr>
              <a:t/>
            </a:r>
            <a:br>
              <a:rPr lang="en-US" sz="3200" dirty="0" smtClean="0">
                <a:solidFill>
                  <a:schemeClr val="accent1"/>
                </a:solidFill>
                <a:latin typeface="+mj-lt"/>
              </a:rPr>
            </a:br>
            <a:r>
              <a:rPr lang="en-US" sz="3200" dirty="0" smtClean="0">
                <a:solidFill>
                  <a:schemeClr val="accent1"/>
                </a:solidFill>
                <a:latin typeface="+mj-lt"/>
              </a:rPr>
              <a:t>data</a:t>
            </a:r>
            <a:r>
              <a:rPr lang="en-US" sz="3200" dirty="0">
                <a:solidFill>
                  <a:schemeClr val="accent1"/>
                </a:solidFill>
                <a:latin typeface="+mj-lt"/>
              </a:rPr>
              <a:t>-based decision making, and </a:t>
            </a:r>
            <a:r>
              <a:rPr lang="en-US" sz="3200" dirty="0" smtClean="0">
                <a:solidFill>
                  <a:schemeClr val="accent1"/>
                </a:solidFill>
                <a:latin typeface="+mj-lt"/>
              </a:rPr>
              <a:t/>
            </a:r>
            <a:br>
              <a:rPr lang="en-US" sz="3200" dirty="0" smtClean="0">
                <a:solidFill>
                  <a:schemeClr val="accent1"/>
                </a:solidFill>
                <a:latin typeface="+mj-lt"/>
              </a:rPr>
            </a:br>
            <a:r>
              <a:rPr lang="en-US" sz="3200" dirty="0" smtClean="0">
                <a:solidFill>
                  <a:schemeClr val="accent1"/>
                </a:solidFill>
                <a:latin typeface="+mj-lt"/>
              </a:rPr>
              <a:t>mastery</a:t>
            </a:r>
            <a:r>
              <a:rPr lang="en-US" sz="3200" dirty="0">
                <a:solidFill>
                  <a:schemeClr val="accent1"/>
                </a:solidFill>
                <a:latin typeface="+mj-lt"/>
              </a:rPr>
              <a:t>-oriented feedback. </a:t>
            </a:r>
          </a:p>
          <a:p>
            <a:pPr>
              <a:spcBef>
                <a:spcPts val="0"/>
              </a:spcBef>
              <a:buNone/>
            </a:pPr>
            <a:endParaRPr dirty="0">
              <a:solidFill>
                <a:schemeClr val="tx2"/>
              </a:solidFill>
            </a:endParaRPr>
          </a:p>
        </p:txBody>
      </p:sp>
      <p:sp>
        <p:nvSpPr>
          <p:cNvPr id="4" name="Rectangle 3"/>
          <p:cNvSpPr/>
          <p:nvPr/>
        </p:nvSpPr>
        <p:spPr>
          <a:xfrm>
            <a:off x="3012626" y="55770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a:off x="6626636" y="548089"/>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8402342" y="547435"/>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4716712" y="547430"/>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5679626"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4227344"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7131908" y="1073177"/>
            <a:ext cx="734095" cy="225297"/>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2775062"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8584190" y="1073176"/>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Shape 308"/>
          <p:cNvSpPr txBox="1"/>
          <p:nvPr/>
        </p:nvSpPr>
        <p:spPr>
          <a:xfrm>
            <a:off x="1978701" y="227819"/>
            <a:ext cx="8194973" cy="1213136"/>
          </a:xfrm>
          <a:prstGeom prst="rect">
            <a:avLst/>
          </a:prstGeom>
          <a:noFill/>
          <a:ln>
            <a:noFill/>
          </a:ln>
        </p:spPr>
        <p:txBody>
          <a:bodyPr lIns="91425" tIns="91425" rIns="91425" bIns="91425" anchor="t" anchorCtr="0">
            <a:noAutofit/>
          </a:bodyPr>
          <a:lstStyle/>
          <a:p>
            <a:pPr algn="ctr" rtl="0">
              <a:spcBef>
                <a:spcPts val="0"/>
              </a:spcBef>
              <a:buNone/>
            </a:pPr>
            <a:endParaRPr lang="en-US" sz="2000" b="1" dirty="0">
              <a:solidFill>
                <a:schemeClr val="accent1"/>
              </a:solidFill>
            </a:endParaRPr>
          </a:p>
        </p:txBody>
      </p:sp>
      <p:sp>
        <p:nvSpPr>
          <p:cNvPr id="309" name="Shape 309"/>
          <p:cNvSpPr txBox="1"/>
          <p:nvPr/>
        </p:nvSpPr>
        <p:spPr>
          <a:xfrm>
            <a:off x="1978701" y="1833014"/>
            <a:ext cx="8270423" cy="4126684"/>
          </a:xfrm>
          <a:prstGeom prst="rect">
            <a:avLst/>
          </a:prstGeom>
          <a:noFill/>
          <a:ln>
            <a:noFill/>
          </a:ln>
        </p:spPr>
        <p:txBody>
          <a:bodyPr lIns="91425" tIns="91425" rIns="91425" bIns="91425" anchor="t" anchorCtr="0">
            <a:noAutofit/>
          </a:bodyPr>
          <a:lstStyle/>
          <a:p>
            <a:pPr algn="ctr" rtl="0">
              <a:spcBef>
                <a:spcPts val="0"/>
              </a:spcBef>
              <a:buNone/>
            </a:pPr>
            <a:r>
              <a:rPr lang="en-US" sz="2400" dirty="0">
                <a:solidFill>
                  <a:srgbClr val="FFFFFF"/>
                </a:solidFill>
              </a:rPr>
              <a:t>Evidence-Based Practice Websites:</a:t>
            </a:r>
            <a:r>
              <a:rPr lang="en-US" sz="1800" dirty="0"/>
              <a:t> </a:t>
            </a:r>
          </a:p>
          <a:p>
            <a:pPr algn="ctr" rtl="0">
              <a:spcBef>
                <a:spcPts val="0"/>
              </a:spcBef>
              <a:buNone/>
            </a:pPr>
            <a:endParaRPr dirty="0"/>
          </a:p>
          <a:p>
            <a:pPr algn="ctr" rtl="0">
              <a:spcBef>
                <a:spcPts val="0"/>
              </a:spcBef>
              <a:buNone/>
            </a:pPr>
            <a:r>
              <a:rPr lang="en-US" sz="3200" dirty="0">
                <a:solidFill>
                  <a:srgbClr val="FFFFFF"/>
                </a:solidFill>
                <a:latin typeface="+mj-lt"/>
                <a:hlinkClick r:id="rId3"/>
              </a:rPr>
              <a:t>What Works Clearinghouse</a:t>
            </a:r>
          </a:p>
          <a:p>
            <a:pPr algn="ctr" rtl="0">
              <a:spcBef>
                <a:spcPts val="0"/>
              </a:spcBef>
              <a:buNone/>
            </a:pPr>
            <a:endParaRPr sz="3200" dirty="0">
              <a:solidFill>
                <a:srgbClr val="FFFFFF"/>
              </a:solidFill>
              <a:latin typeface="+mj-lt"/>
            </a:endParaRPr>
          </a:p>
          <a:p>
            <a:pPr algn="ctr" rtl="0">
              <a:spcBef>
                <a:spcPts val="0"/>
              </a:spcBef>
              <a:buNone/>
            </a:pPr>
            <a:r>
              <a:rPr lang="en-US" sz="3200" dirty="0">
                <a:solidFill>
                  <a:srgbClr val="FFFFFF"/>
                </a:solidFill>
                <a:latin typeface="+mj-lt"/>
                <a:hlinkClick r:id="rId4"/>
              </a:rPr>
              <a:t>NEA Research Tool for Best Practices</a:t>
            </a:r>
          </a:p>
          <a:p>
            <a:pPr algn="ctr" rtl="0">
              <a:spcBef>
                <a:spcPts val="0"/>
              </a:spcBef>
              <a:buNone/>
            </a:pPr>
            <a:endParaRPr sz="3200" dirty="0">
              <a:solidFill>
                <a:srgbClr val="FFFFFF"/>
              </a:solidFill>
              <a:latin typeface="+mj-lt"/>
            </a:endParaRPr>
          </a:p>
          <a:p>
            <a:pPr algn="ctr">
              <a:spcBef>
                <a:spcPts val="0"/>
              </a:spcBef>
              <a:buNone/>
            </a:pPr>
            <a:r>
              <a:rPr lang="en-US" sz="3200" dirty="0">
                <a:solidFill>
                  <a:srgbClr val="FFFFFF"/>
                </a:solidFill>
                <a:latin typeface="+mj-lt"/>
                <a:hlinkClick r:id="rId5"/>
              </a:rPr>
              <a:t>SERC Resource Page for Best </a:t>
            </a:r>
            <a:r>
              <a:rPr lang="en-US" sz="3200" dirty="0" smtClean="0">
                <a:solidFill>
                  <a:srgbClr val="FFFFFF"/>
                </a:solidFill>
                <a:latin typeface="+mj-lt"/>
                <a:hlinkClick r:id="rId5"/>
              </a:rPr>
              <a:t>Practices</a:t>
            </a:r>
          </a:p>
          <a:p>
            <a:pPr algn="ctr">
              <a:spcBef>
                <a:spcPts val="0"/>
              </a:spcBef>
              <a:buNone/>
            </a:pPr>
            <a:endParaRPr lang="en-US" sz="3200" dirty="0">
              <a:solidFill>
                <a:srgbClr val="FFFFFF"/>
              </a:solidFill>
              <a:latin typeface="+mj-lt"/>
              <a:hlinkClick r:id="rId5"/>
            </a:endParaRPr>
          </a:p>
          <a:p>
            <a:pPr algn="ctr">
              <a:spcBef>
                <a:spcPts val="0"/>
              </a:spcBef>
              <a:buNone/>
            </a:pPr>
            <a:r>
              <a:rPr lang="en-US" sz="3200" dirty="0" smtClean="0">
                <a:solidFill>
                  <a:srgbClr val="FFFFFF"/>
                </a:solidFill>
                <a:latin typeface="+mj-lt"/>
                <a:hlinkClick r:id="rId6"/>
              </a:rPr>
              <a:t>CAST Learning Tools</a:t>
            </a:r>
            <a:endParaRPr lang="en-US" sz="3200" dirty="0">
              <a:solidFill>
                <a:srgbClr val="FFFFFF"/>
              </a:solidFill>
              <a:latin typeface="+mj-lt"/>
              <a:hlinkClick r:id="rId5"/>
            </a:endParaRPr>
          </a:p>
        </p:txBody>
      </p:sp>
      <p:sp>
        <p:nvSpPr>
          <p:cNvPr id="4" name="Rectangle 3"/>
          <p:cNvSpPr/>
          <p:nvPr/>
        </p:nvSpPr>
        <p:spPr>
          <a:xfrm>
            <a:off x="3012626" y="55770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a:off x="6626636" y="548089"/>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8402342" y="547435"/>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4716712" y="547430"/>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5679626"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4227344"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7131908"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2775062"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8584190" y="1073176"/>
            <a:ext cx="734095" cy="225297"/>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Shape 313"/>
          <p:cNvSpPr txBox="1"/>
          <p:nvPr/>
        </p:nvSpPr>
        <p:spPr>
          <a:xfrm>
            <a:off x="1993692" y="235196"/>
            <a:ext cx="8139659" cy="1273800"/>
          </a:xfrm>
          <a:prstGeom prst="rect">
            <a:avLst/>
          </a:prstGeom>
          <a:noFill/>
          <a:ln>
            <a:noFill/>
          </a:ln>
        </p:spPr>
        <p:txBody>
          <a:bodyPr lIns="91425" tIns="91425" rIns="91425" bIns="91425" anchor="t" anchorCtr="0">
            <a:noAutofit/>
          </a:bodyPr>
          <a:lstStyle/>
          <a:p>
            <a:pPr lvl="0" algn="ctr" rtl="0">
              <a:spcBef>
                <a:spcPts val="0"/>
              </a:spcBef>
              <a:buClr>
                <a:schemeClr val="dk1"/>
              </a:buClr>
              <a:buSzPct val="61111"/>
              <a:buFont typeface="Arial"/>
              <a:buNone/>
            </a:pPr>
            <a:endParaRPr lang="en-US" sz="2000" b="1" dirty="0">
              <a:solidFill>
                <a:schemeClr val="accent1"/>
              </a:solidFill>
            </a:endParaRPr>
          </a:p>
        </p:txBody>
      </p:sp>
      <p:sp>
        <p:nvSpPr>
          <p:cNvPr id="314" name="Shape 314"/>
          <p:cNvSpPr txBox="1"/>
          <p:nvPr/>
        </p:nvSpPr>
        <p:spPr>
          <a:xfrm>
            <a:off x="1993691" y="1623167"/>
            <a:ext cx="8289561" cy="4317600"/>
          </a:xfrm>
          <a:prstGeom prst="rect">
            <a:avLst/>
          </a:prstGeom>
          <a:noFill/>
          <a:ln>
            <a:noFill/>
          </a:ln>
        </p:spPr>
        <p:txBody>
          <a:bodyPr lIns="91425" tIns="91425" rIns="91425" bIns="91425" anchor="t" anchorCtr="0">
            <a:noAutofit/>
          </a:bodyPr>
          <a:lstStyle/>
          <a:p>
            <a:pPr lvl="0" rtl="0">
              <a:lnSpc>
                <a:spcPct val="110000"/>
              </a:lnSpc>
              <a:spcBef>
                <a:spcPts val="0"/>
              </a:spcBef>
              <a:buClr>
                <a:schemeClr val="dk1"/>
              </a:buClr>
              <a:buSzPct val="45833"/>
              <a:buFont typeface="Arial"/>
              <a:buNone/>
            </a:pPr>
            <a:r>
              <a:rPr lang="en-US" sz="2800" dirty="0">
                <a:solidFill>
                  <a:schemeClr val="accent1"/>
                </a:solidFill>
                <a:latin typeface="+mj-lt"/>
              </a:rPr>
              <a:t>What are the </a:t>
            </a:r>
            <a:r>
              <a:rPr lang="en-US" sz="2800" dirty="0" smtClean="0">
                <a:solidFill>
                  <a:schemeClr val="accent1"/>
                </a:solidFill>
                <a:latin typeface="+mj-lt"/>
              </a:rPr>
              <a:t>EBPs you </a:t>
            </a:r>
            <a:r>
              <a:rPr lang="en-US" sz="2800" dirty="0">
                <a:solidFill>
                  <a:schemeClr val="accent1"/>
                </a:solidFill>
                <a:latin typeface="+mj-lt"/>
              </a:rPr>
              <a:t>use? </a:t>
            </a:r>
          </a:p>
          <a:p>
            <a:pPr lvl="0" rtl="0">
              <a:lnSpc>
                <a:spcPct val="110000"/>
              </a:lnSpc>
              <a:spcBef>
                <a:spcPts val="0"/>
              </a:spcBef>
              <a:buClr>
                <a:schemeClr val="dk1"/>
              </a:buClr>
              <a:buFont typeface="Arial"/>
              <a:buNone/>
            </a:pPr>
            <a:endParaRPr sz="2800" dirty="0">
              <a:solidFill>
                <a:schemeClr val="accent1"/>
              </a:solidFill>
              <a:latin typeface="+mj-lt"/>
            </a:endParaRPr>
          </a:p>
          <a:p>
            <a:pPr lvl="0" rtl="0">
              <a:lnSpc>
                <a:spcPct val="110000"/>
              </a:lnSpc>
              <a:spcBef>
                <a:spcPts val="0"/>
              </a:spcBef>
              <a:buClr>
                <a:schemeClr val="dk1"/>
              </a:buClr>
              <a:buSzPct val="45833"/>
              <a:buFont typeface="Arial"/>
              <a:buNone/>
            </a:pPr>
            <a:r>
              <a:rPr lang="en-US" sz="2800" dirty="0">
                <a:solidFill>
                  <a:schemeClr val="accent1"/>
                </a:solidFill>
                <a:latin typeface="+mj-lt"/>
              </a:rPr>
              <a:t>Create a </a:t>
            </a:r>
            <a:r>
              <a:rPr lang="en-US" sz="2800" dirty="0" smtClean="0">
                <a:solidFill>
                  <a:schemeClr val="accent1"/>
                </a:solidFill>
                <a:latin typeface="+mj-lt"/>
              </a:rPr>
              <a:t>poster, by yourself or with others, </a:t>
            </a:r>
            <a:r>
              <a:rPr lang="en-US" sz="2800" dirty="0">
                <a:solidFill>
                  <a:schemeClr val="accent1"/>
                </a:solidFill>
                <a:latin typeface="+mj-lt"/>
              </a:rPr>
              <a:t>that lists or illustrates or in some other way </a:t>
            </a:r>
            <a:r>
              <a:rPr lang="en-US" sz="2800" dirty="0" smtClean="0">
                <a:solidFill>
                  <a:schemeClr val="accent1"/>
                </a:solidFill>
                <a:latin typeface="+mj-lt"/>
              </a:rPr>
              <a:t>conveys some of </a:t>
            </a:r>
            <a:r>
              <a:rPr lang="en-US" sz="2800" dirty="0">
                <a:solidFill>
                  <a:schemeClr val="accent1"/>
                </a:solidFill>
                <a:latin typeface="+mj-lt"/>
              </a:rPr>
              <a:t>the </a:t>
            </a:r>
            <a:r>
              <a:rPr lang="en-US" sz="2800" dirty="0" smtClean="0">
                <a:solidFill>
                  <a:schemeClr val="accent1"/>
                </a:solidFill>
                <a:latin typeface="+mj-lt"/>
              </a:rPr>
              <a:t>EBPs with which </a:t>
            </a:r>
            <a:r>
              <a:rPr lang="en-US" sz="2800" dirty="0">
                <a:solidFill>
                  <a:schemeClr val="accent1"/>
                </a:solidFill>
                <a:latin typeface="+mj-lt"/>
              </a:rPr>
              <a:t>you </a:t>
            </a:r>
            <a:r>
              <a:rPr lang="en-US" sz="2800" dirty="0" smtClean="0">
                <a:solidFill>
                  <a:schemeClr val="accent1"/>
                </a:solidFill>
                <a:latin typeface="+mj-lt"/>
              </a:rPr>
              <a:t>are already familiar or that you already use. Keep this information on one side of the poster.</a:t>
            </a:r>
            <a:endParaRPr lang="en-US" sz="2800" dirty="0">
              <a:solidFill>
                <a:schemeClr val="accent1"/>
              </a:solidFill>
              <a:latin typeface="+mj-lt"/>
            </a:endParaRPr>
          </a:p>
          <a:p>
            <a:pPr lvl="0" rtl="0">
              <a:lnSpc>
                <a:spcPct val="110000"/>
              </a:lnSpc>
              <a:spcBef>
                <a:spcPts val="0"/>
              </a:spcBef>
              <a:buClr>
                <a:schemeClr val="dk1"/>
              </a:buClr>
              <a:buFont typeface="Arial"/>
              <a:buNone/>
            </a:pPr>
            <a:endParaRPr lang="en-US" sz="2800" dirty="0" smtClean="0">
              <a:solidFill>
                <a:schemeClr val="accent1"/>
              </a:solidFill>
              <a:latin typeface="+mj-lt"/>
            </a:endParaRPr>
          </a:p>
          <a:p>
            <a:pPr lvl="0" rtl="0">
              <a:lnSpc>
                <a:spcPct val="110000"/>
              </a:lnSpc>
              <a:spcBef>
                <a:spcPts val="0"/>
              </a:spcBef>
              <a:buClr>
                <a:schemeClr val="dk1"/>
              </a:buClr>
              <a:buFont typeface="Arial"/>
              <a:buNone/>
            </a:pPr>
            <a:r>
              <a:rPr lang="en-US" sz="2800" dirty="0" smtClean="0">
                <a:solidFill>
                  <a:schemeClr val="accent1"/>
                </a:solidFill>
                <a:latin typeface="+mj-lt"/>
              </a:rPr>
              <a:t>On the other side of the poster, demonstrate in some way how you can connect these EBPs with the UDL framework. </a:t>
            </a:r>
            <a:endParaRPr sz="2800" dirty="0">
              <a:solidFill>
                <a:schemeClr val="accent1"/>
              </a:solidFill>
              <a:latin typeface="+mj-lt"/>
            </a:endParaRPr>
          </a:p>
        </p:txBody>
      </p:sp>
      <p:sp>
        <p:nvSpPr>
          <p:cNvPr id="4" name="Rectangle 3"/>
          <p:cNvSpPr/>
          <p:nvPr/>
        </p:nvSpPr>
        <p:spPr>
          <a:xfrm>
            <a:off x="3012626" y="55770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a:off x="6626636" y="548089"/>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8402342" y="547435"/>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4716712" y="547430"/>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5679626"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4227344"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7131908"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2775062" y="1073177"/>
            <a:ext cx="734095" cy="22529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8584190" y="1073176"/>
            <a:ext cx="734095" cy="225297"/>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Shape 228"/>
          <p:cNvSpPr txBox="1"/>
          <p:nvPr/>
        </p:nvSpPr>
        <p:spPr>
          <a:xfrm>
            <a:off x="4261033" y="4131644"/>
            <a:ext cx="6430780" cy="2350109"/>
          </a:xfrm>
          <a:prstGeom prst="rect">
            <a:avLst/>
          </a:prstGeom>
          <a:noFill/>
          <a:ln>
            <a:noFill/>
          </a:ln>
        </p:spPr>
        <p:txBody>
          <a:bodyPr lIns="91425" tIns="91425" rIns="91425" bIns="91425" anchor="t" anchorCtr="0">
            <a:noAutofit/>
          </a:bodyPr>
          <a:lstStyle/>
          <a:p>
            <a:pPr algn="ctr">
              <a:lnSpc>
                <a:spcPct val="110000"/>
              </a:lnSpc>
              <a:spcBef>
                <a:spcPts val="0"/>
              </a:spcBef>
              <a:buNone/>
            </a:pPr>
            <a:r>
              <a:rPr lang="en-US" sz="3200" dirty="0" smtClean="0">
                <a:solidFill>
                  <a:schemeClr val="accent1"/>
                </a:solidFill>
                <a:latin typeface="+mj-lt"/>
              </a:rPr>
              <a:t>Part </a:t>
            </a:r>
            <a:r>
              <a:rPr lang="en-US" sz="3200" dirty="0">
                <a:solidFill>
                  <a:schemeClr val="accent1"/>
                </a:solidFill>
                <a:latin typeface="+mj-lt"/>
              </a:rPr>
              <a:t>4</a:t>
            </a:r>
            <a:r>
              <a:rPr lang="en-US" sz="3200" dirty="0" smtClean="0">
                <a:solidFill>
                  <a:schemeClr val="accent1"/>
                </a:solidFill>
                <a:latin typeface="+mj-lt"/>
              </a:rPr>
              <a:t>: A Deeper Dive Into UDL Implementation</a:t>
            </a:r>
            <a:endParaRPr lang="en-US" sz="3200" dirty="0">
              <a:solidFill>
                <a:schemeClr val="accent1"/>
              </a:solidFill>
              <a:latin typeface="+mj-lt"/>
            </a:endParaRPr>
          </a:p>
        </p:txBody>
      </p:sp>
      <p:sp>
        <p:nvSpPr>
          <p:cNvPr id="2" name="TextBox 1"/>
          <p:cNvSpPr txBox="1"/>
          <p:nvPr/>
        </p:nvSpPr>
        <p:spPr>
          <a:xfrm>
            <a:off x="1978702" y="494673"/>
            <a:ext cx="8154649" cy="769441"/>
          </a:xfrm>
          <a:prstGeom prst="rect">
            <a:avLst/>
          </a:prstGeom>
          <a:noFill/>
        </p:spPr>
        <p:txBody>
          <a:bodyPr wrap="square" rtlCol="0">
            <a:spAutoFit/>
          </a:bodyPr>
          <a:lstStyle/>
          <a:p>
            <a:pPr algn="ctr"/>
            <a:r>
              <a:rPr lang="en-US" sz="4400" b="1" dirty="0" smtClean="0">
                <a:solidFill>
                  <a:schemeClr val="accent1"/>
                </a:solidFill>
                <a:latin typeface="+mn-lt"/>
              </a:rPr>
              <a:t>UDL</a:t>
            </a:r>
            <a:endParaRPr lang="en-US" sz="4400" b="1" dirty="0">
              <a:solidFill>
                <a:schemeClr val="accent1"/>
              </a:solidFill>
              <a:latin typeface="+mn-lt"/>
            </a:endParaRPr>
          </a:p>
        </p:txBody>
      </p:sp>
      <p:pic>
        <p:nvPicPr>
          <p:cNvPr id="5" name="Picture 4"/>
          <p:cNvPicPr>
            <a:picLocks noChangeAspect="1"/>
          </p:cNvPicPr>
          <p:nvPr/>
        </p:nvPicPr>
        <p:blipFill>
          <a:blip r:embed="rId3"/>
          <a:stretch>
            <a:fillRect/>
          </a:stretch>
        </p:blipFill>
        <p:spPr>
          <a:xfrm>
            <a:off x="1641738" y="2842064"/>
            <a:ext cx="2396829" cy="2742146"/>
          </a:xfrm>
          <a:prstGeom prst="rect">
            <a:avLst/>
          </a:prstGeom>
        </p:spPr>
      </p:pic>
      <p:pic>
        <p:nvPicPr>
          <p:cNvPr id="6" name="Picture 5"/>
          <p:cNvPicPr>
            <a:picLocks/>
          </p:cNvPicPr>
          <p:nvPr/>
        </p:nvPicPr>
        <p:blipFill>
          <a:blip r:embed="rId4"/>
          <a:stretch>
            <a:fillRect/>
          </a:stretch>
        </p:blipFill>
        <p:spPr>
          <a:xfrm>
            <a:off x="5368002" y="1708663"/>
            <a:ext cx="4776765" cy="2286677"/>
          </a:xfrm>
          <a:prstGeom prst="rect">
            <a:avLst/>
          </a:prstGeom>
        </p:spPr>
      </p:pic>
    </p:spTree>
    <p:extLst>
      <p:ext uri="{BB962C8B-B14F-4D97-AF65-F5344CB8AC3E}">
        <p14:creationId xmlns:p14="http://schemas.microsoft.com/office/powerpoint/2010/main" val="3750637365"/>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0497" y="302737"/>
            <a:ext cx="8166726" cy="1259946"/>
          </a:xfrm>
        </p:spPr>
        <p:txBody>
          <a:bodyPr>
            <a:normAutofit/>
          </a:bodyPr>
          <a:lstStyle/>
          <a:p>
            <a:r>
              <a:rPr lang="en-US" sz="4400" b="1" dirty="0" smtClean="0">
                <a:solidFill>
                  <a:srgbClr val="4F81BD"/>
                </a:solidFill>
              </a:rPr>
              <a:t>Clarifying Some Confusions </a:t>
            </a:r>
            <a:endParaRPr lang="en-US" sz="4400" b="1" dirty="0">
              <a:solidFill>
                <a:srgbClr val="4F81BD"/>
              </a:solidFill>
            </a:endParaRPr>
          </a:p>
        </p:txBody>
      </p:sp>
      <p:sp>
        <p:nvSpPr>
          <p:cNvPr id="4" name="Text Placeholder 3"/>
          <p:cNvSpPr>
            <a:spLocks noGrp="1"/>
          </p:cNvSpPr>
          <p:nvPr>
            <p:ph type="body" idx="1"/>
          </p:nvPr>
        </p:nvSpPr>
        <p:spPr>
          <a:xfrm>
            <a:off x="1630311" y="1692178"/>
            <a:ext cx="3628353" cy="705219"/>
          </a:xfrm>
        </p:spPr>
        <p:txBody>
          <a:bodyPr/>
          <a:lstStyle/>
          <a:p>
            <a:r>
              <a:rPr lang="en-US" dirty="0" smtClean="0">
                <a:solidFill>
                  <a:srgbClr val="4F81BD"/>
                </a:solidFill>
              </a:rPr>
              <a:t>UDL is NOT . . .</a:t>
            </a:r>
            <a:endParaRPr lang="en-US" dirty="0">
              <a:solidFill>
                <a:srgbClr val="4F81BD"/>
              </a:solidFill>
            </a:endParaRPr>
          </a:p>
        </p:txBody>
      </p:sp>
      <p:sp>
        <p:nvSpPr>
          <p:cNvPr id="3" name="Content Placeholder 2"/>
          <p:cNvSpPr>
            <a:spLocks noGrp="1"/>
          </p:cNvSpPr>
          <p:nvPr>
            <p:ph sz="half" idx="2"/>
          </p:nvPr>
        </p:nvSpPr>
        <p:spPr>
          <a:xfrm>
            <a:off x="1668225" y="2454256"/>
            <a:ext cx="4417009" cy="4596071"/>
          </a:xfrm>
        </p:spPr>
        <p:txBody>
          <a:bodyPr>
            <a:noAutofit/>
          </a:bodyPr>
          <a:lstStyle/>
          <a:p>
            <a:pPr>
              <a:lnSpc>
                <a:spcPct val="110000"/>
              </a:lnSpc>
              <a:spcBef>
                <a:spcPts val="1200"/>
              </a:spcBef>
            </a:pPr>
            <a:r>
              <a:rPr lang="en-US" sz="2200" dirty="0" smtClean="0">
                <a:solidFill>
                  <a:srgbClr val="4F81BD"/>
                </a:solidFill>
              </a:rPr>
              <a:t>modifying </a:t>
            </a:r>
            <a:r>
              <a:rPr lang="en-US" sz="2200" dirty="0">
                <a:solidFill>
                  <a:srgbClr val="4F81BD"/>
                </a:solidFill>
              </a:rPr>
              <a:t>instruction after lesson </a:t>
            </a:r>
            <a:r>
              <a:rPr lang="en-US" sz="2200" dirty="0" smtClean="0">
                <a:solidFill>
                  <a:srgbClr val="4F81BD"/>
                </a:solidFill>
              </a:rPr>
              <a:t>planning.</a:t>
            </a:r>
            <a:endParaRPr lang="en-US" sz="2200" dirty="0">
              <a:solidFill>
                <a:srgbClr val="4F81BD"/>
              </a:solidFill>
            </a:endParaRPr>
          </a:p>
          <a:p>
            <a:pPr>
              <a:lnSpc>
                <a:spcPct val="110000"/>
              </a:lnSpc>
              <a:spcBef>
                <a:spcPts val="1200"/>
              </a:spcBef>
            </a:pPr>
            <a:r>
              <a:rPr lang="en-US" sz="2200" dirty="0" smtClean="0">
                <a:solidFill>
                  <a:srgbClr val="4F81BD"/>
                </a:solidFill>
              </a:rPr>
              <a:t>just </a:t>
            </a:r>
            <a:r>
              <a:rPr lang="en-US" sz="2200" dirty="0">
                <a:solidFill>
                  <a:srgbClr val="4F81BD"/>
                </a:solidFill>
              </a:rPr>
              <a:t>about using </a:t>
            </a:r>
            <a:r>
              <a:rPr lang="en-US" sz="2200" dirty="0" smtClean="0">
                <a:solidFill>
                  <a:srgbClr val="4F81BD"/>
                </a:solidFill>
              </a:rPr>
              <a:t>technology, although </a:t>
            </a:r>
            <a:r>
              <a:rPr lang="en-US" sz="2200" dirty="0">
                <a:solidFill>
                  <a:srgbClr val="4F81BD"/>
                </a:solidFill>
              </a:rPr>
              <a:t>tech is important</a:t>
            </a:r>
            <a:r>
              <a:rPr lang="en-US" sz="2200" dirty="0" smtClean="0">
                <a:solidFill>
                  <a:srgbClr val="4F81BD"/>
                </a:solidFill>
              </a:rPr>
              <a:t>!</a:t>
            </a:r>
            <a:endParaRPr lang="en-US" sz="2200" dirty="0">
              <a:solidFill>
                <a:srgbClr val="4F81BD"/>
              </a:solidFill>
            </a:endParaRPr>
          </a:p>
          <a:p>
            <a:pPr>
              <a:lnSpc>
                <a:spcPct val="110000"/>
              </a:lnSpc>
              <a:spcBef>
                <a:spcPts val="1200"/>
              </a:spcBef>
            </a:pPr>
            <a:r>
              <a:rPr lang="en-US" sz="2200" dirty="0" smtClean="0">
                <a:solidFill>
                  <a:srgbClr val="4F81BD"/>
                </a:solidFill>
              </a:rPr>
              <a:t>an EBP.</a:t>
            </a:r>
            <a:endParaRPr lang="en-US" sz="2200" dirty="0">
              <a:solidFill>
                <a:srgbClr val="4F81BD"/>
              </a:solidFill>
            </a:endParaRPr>
          </a:p>
          <a:p>
            <a:pPr>
              <a:lnSpc>
                <a:spcPct val="110000"/>
              </a:lnSpc>
              <a:spcBef>
                <a:spcPts val="1200"/>
              </a:spcBef>
            </a:pPr>
            <a:r>
              <a:rPr lang="en-US" sz="2200" dirty="0">
                <a:solidFill>
                  <a:srgbClr val="4F81BD"/>
                </a:solidFill>
              </a:rPr>
              <a:t>t</a:t>
            </a:r>
            <a:r>
              <a:rPr lang="en-US" sz="2200" dirty="0" smtClean="0">
                <a:solidFill>
                  <a:srgbClr val="4F81BD"/>
                </a:solidFill>
              </a:rPr>
              <a:t>he </a:t>
            </a:r>
            <a:r>
              <a:rPr lang="en-US" sz="2200" dirty="0">
                <a:solidFill>
                  <a:srgbClr val="4F81BD"/>
                </a:solidFill>
              </a:rPr>
              <a:t>same thing as differentiated </a:t>
            </a:r>
            <a:r>
              <a:rPr lang="en-US" sz="2200" dirty="0" smtClean="0">
                <a:solidFill>
                  <a:srgbClr val="4F81BD"/>
                </a:solidFill>
              </a:rPr>
              <a:t>Instruction (DI). </a:t>
            </a:r>
            <a:endParaRPr lang="en-US" sz="2200" dirty="0">
              <a:solidFill>
                <a:srgbClr val="4F81BD"/>
              </a:solidFill>
            </a:endParaRPr>
          </a:p>
        </p:txBody>
      </p:sp>
      <p:sp>
        <p:nvSpPr>
          <p:cNvPr id="5" name="Text Placeholder 4"/>
          <p:cNvSpPr>
            <a:spLocks noGrp="1"/>
          </p:cNvSpPr>
          <p:nvPr>
            <p:ph type="body" sz="quarter" idx="3"/>
          </p:nvPr>
        </p:nvSpPr>
        <p:spPr>
          <a:xfrm>
            <a:off x="6092577" y="1654273"/>
            <a:ext cx="4223646" cy="705219"/>
          </a:xfrm>
        </p:spPr>
        <p:txBody>
          <a:bodyPr/>
          <a:lstStyle/>
          <a:p>
            <a:r>
              <a:rPr lang="en-US" dirty="0" smtClean="0">
                <a:solidFill>
                  <a:srgbClr val="4F81BD"/>
                </a:solidFill>
              </a:rPr>
              <a:t>UDL is</a:t>
            </a:r>
            <a:r>
              <a:rPr lang="en-US" dirty="0">
                <a:solidFill>
                  <a:srgbClr val="4F81BD"/>
                </a:solidFill>
              </a:rPr>
              <a:t> </a:t>
            </a:r>
            <a:r>
              <a:rPr lang="en-US" dirty="0" smtClean="0">
                <a:solidFill>
                  <a:srgbClr val="4F81BD"/>
                </a:solidFill>
              </a:rPr>
              <a:t>. . .</a:t>
            </a:r>
            <a:endParaRPr lang="en-US" dirty="0">
              <a:solidFill>
                <a:srgbClr val="4F81BD"/>
              </a:solidFill>
            </a:endParaRPr>
          </a:p>
        </p:txBody>
      </p:sp>
      <p:sp>
        <p:nvSpPr>
          <p:cNvPr id="6" name="Content Placeholder 5"/>
          <p:cNvSpPr>
            <a:spLocks noGrp="1"/>
          </p:cNvSpPr>
          <p:nvPr>
            <p:ph sz="quarter" idx="4"/>
          </p:nvPr>
        </p:nvSpPr>
        <p:spPr>
          <a:xfrm>
            <a:off x="6085234" y="2397396"/>
            <a:ext cx="4344930" cy="4989413"/>
          </a:xfrm>
        </p:spPr>
        <p:txBody>
          <a:bodyPr>
            <a:noAutofit/>
          </a:bodyPr>
          <a:lstStyle/>
          <a:p>
            <a:pPr>
              <a:lnSpc>
                <a:spcPct val="130000"/>
              </a:lnSpc>
              <a:spcBef>
                <a:spcPts val="1248"/>
              </a:spcBef>
            </a:pPr>
            <a:r>
              <a:rPr lang="en-US" sz="2200" dirty="0">
                <a:solidFill>
                  <a:srgbClr val="4F81BD"/>
                </a:solidFill>
              </a:rPr>
              <a:t>a</a:t>
            </a:r>
            <a:r>
              <a:rPr lang="en-US" sz="2200" dirty="0" smtClean="0">
                <a:solidFill>
                  <a:srgbClr val="4F81BD"/>
                </a:solidFill>
              </a:rPr>
              <a:t>n </a:t>
            </a:r>
            <a:r>
              <a:rPr lang="en-US" sz="2200" dirty="0">
                <a:solidFill>
                  <a:srgbClr val="4F81BD"/>
                </a:solidFill>
              </a:rPr>
              <a:t>instructional planning framework for embedding </a:t>
            </a:r>
            <a:r>
              <a:rPr lang="en-US" sz="2200" dirty="0" smtClean="0">
                <a:solidFill>
                  <a:srgbClr val="4F81BD"/>
                </a:solidFill>
              </a:rPr>
              <a:t>EBPs.</a:t>
            </a:r>
            <a:endParaRPr lang="en-US" sz="2200" dirty="0">
              <a:solidFill>
                <a:srgbClr val="4F81BD"/>
              </a:solidFill>
            </a:endParaRPr>
          </a:p>
          <a:p>
            <a:pPr>
              <a:lnSpc>
                <a:spcPct val="130000"/>
              </a:lnSpc>
              <a:spcBef>
                <a:spcPts val="1248"/>
              </a:spcBef>
            </a:pPr>
            <a:r>
              <a:rPr lang="en-US" sz="2200" dirty="0">
                <a:solidFill>
                  <a:srgbClr val="4F81BD"/>
                </a:solidFill>
              </a:rPr>
              <a:t>a</a:t>
            </a:r>
            <a:r>
              <a:rPr lang="en-US" sz="2200" dirty="0" smtClean="0">
                <a:solidFill>
                  <a:srgbClr val="4F81BD"/>
                </a:solidFill>
              </a:rPr>
              <a:t> </a:t>
            </a:r>
            <a:r>
              <a:rPr lang="en-US" sz="2200" dirty="0">
                <a:solidFill>
                  <a:srgbClr val="4F81BD"/>
                </a:solidFill>
              </a:rPr>
              <a:t>flexible method of thinking </a:t>
            </a:r>
            <a:r>
              <a:rPr lang="en-US" sz="2200" dirty="0" smtClean="0">
                <a:solidFill>
                  <a:srgbClr val="4F81BD"/>
                </a:solidFill>
              </a:rPr>
              <a:t>about </a:t>
            </a:r>
            <a:r>
              <a:rPr lang="en-US" sz="2200" dirty="0">
                <a:solidFill>
                  <a:srgbClr val="4F81BD"/>
                </a:solidFill>
              </a:rPr>
              <a:t>the learning environment, instruction, assessment, and instructional </a:t>
            </a:r>
            <a:r>
              <a:rPr lang="en-US" sz="2200" dirty="0" smtClean="0">
                <a:solidFill>
                  <a:srgbClr val="4F81BD"/>
                </a:solidFill>
              </a:rPr>
              <a:t>materials.</a:t>
            </a:r>
            <a:endParaRPr lang="en-US" sz="2200" dirty="0">
              <a:solidFill>
                <a:srgbClr val="4F81BD"/>
              </a:solidFill>
            </a:endParaRPr>
          </a:p>
          <a:p>
            <a:pPr>
              <a:lnSpc>
                <a:spcPct val="130000"/>
              </a:lnSpc>
              <a:spcBef>
                <a:spcPts val="1248"/>
              </a:spcBef>
            </a:pPr>
            <a:r>
              <a:rPr lang="en-US" sz="2200" dirty="0">
                <a:solidFill>
                  <a:srgbClr val="4F81BD"/>
                </a:solidFill>
              </a:rPr>
              <a:t>r</a:t>
            </a:r>
            <a:r>
              <a:rPr lang="en-US" sz="2200" dirty="0" smtClean="0">
                <a:solidFill>
                  <a:srgbClr val="4F81BD"/>
                </a:solidFill>
              </a:rPr>
              <a:t>elated </a:t>
            </a:r>
            <a:r>
              <a:rPr lang="en-US" sz="2200" dirty="0">
                <a:solidFill>
                  <a:srgbClr val="4F81BD"/>
                </a:solidFill>
              </a:rPr>
              <a:t>to differentiation, which fits within the UDL </a:t>
            </a:r>
            <a:r>
              <a:rPr lang="en-US" sz="2200" dirty="0" smtClean="0">
                <a:solidFill>
                  <a:srgbClr val="4F81BD"/>
                </a:solidFill>
              </a:rPr>
              <a:t>framework.</a:t>
            </a:r>
            <a:endParaRPr lang="en-US" sz="2200" dirty="0">
              <a:solidFill>
                <a:srgbClr val="4F81BD"/>
              </a:solidFill>
            </a:endParaRPr>
          </a:p>
        </p:txBody>
      </p:sp>
    </p:spTree>
    <p:extLst>
      <p:ext uri="{BB962C8B-B14F-4D97-AF65-F5344CB8AC3E}">
        <p14:creationId xmlns:p14="http://schemas.microsoft.com/office/powerpoint/2010/main" val="292978767"/>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1539" y="247861"/>
            <a:ext cx="8185683" cy="1325195"/>
          </a:xfrm>
        </p:spPr>
        <p:txBody>
          <a:bodyPr>
            <a:normAutofit/>
          </a:bodyPr>
          <a:lstStyle/>
          <a:p>
            <a:r>
              <a:rPr lang="en-US" sz="4400" b="1" dirty="0">
                <a:solidFill>
                  <a:srgbClr val="4F81BD"/>
                </a:solidFill>
              </a:rPr>
              <a:t>Acknowledge </a:t>
            </a:r>
            <a:r>
              <a:rPr lang="en-US" sz="4400" b="1" dirty="0" smtClean="0">
                <a:solidFill>
                  <a:srgbClr val="4F81BD"/>
                </a:solidFill>
              </a:rPr>
              <a:t>Learner </a:t>
            </a:r>
            <a:r>
              <a:rPr lang="en-US" sz="4400" b="1" dirty="0">
                <a:solidFill>
                  <a:srgbClr val="4F81BD"/>
                </a:solidFill>
              </a:rPr>
              <a:t>V</a:t>
            </a:r>
            <a:r>
              <a:rPr lang="en-US" sz="4400" b="1" dirty="0" smtClean="0">
                <a:solidFill>
                  <a:srgbClr val="4F81BD"/>
                </a:solidFill>
              </a:rPr>
              <a:t>ariability</a:t>
            </a:r>
            <a:endParaRPr lang="en-US" sz="4400" b="1" dirty="0">
              <a:solidFill>
                <a:srgbClr val="4F81BD"/>
              </a:solidFill>
            </a:endParaRPr>
          </a:p>
        </p:txBody>
      </p:sp>
      <p:sp>
        <p:nvSpPr>
          <p:cNvPr id="3" name="Content Placeholder 2"/>
          <p:cNvSpPr>
            <a:spLocks noGrp="1"/>
          </p:cNvSpPr>
          <p:nvPr>
            <p:ph idx="1"/>
          </p:nvPr>
        </p:nvSpPr>
        <p:spPr>
          <a:xfrm>
            <a:off x="1668226" y="1592008"/>
            <a:ext cx="8853804" cy="5609289"/>
          </a:xfrm>
        </p:spPr>
        <p:txBody>
          <a:bodyPr>
            <a:noAutofit/>
          </a:bodyPr>
          <a:lstStyle/>
          <a:p>
            <a:pPr>
              <a:lnSpc>
                <a:spcPct val="110000"/>
              </a:lnSpc>
            </a:pPr>
            <a:r>
              <a:rPr lang="en-US" sz="2800" dirty="0">
                <a:solidFill>
                  <a:srgbClr val="4F81BD"/>
                </a:solidFill>
              </a:rPr>
              <a:t>Once teachers get over the “myth of the average </a:t>
            </a:r>
            <a:r>
              <a:rPr lang="en-US" sz="2800" dirty="0" smtClean="0">
                <a:solidFill>
                  <a:srgbClr val="4F81BD"/>
                </a:solidFill>
              </a:rPr>
              <a:t>learner,” </a:t>
            </a:r>
            <a:r>
              <a:rPr lang="en-US" sz="2800" dirty="0">
                <a:solidFill>
                  <a:srgbClr val="4F81BD"/>
                </a:solidFill>
              </a:rPr>
              <a:t>they start to work </a:t>
            </a:r>
            <a:r>
              <a:rPr lang="en-US" sz="2800" dirty="0" smtClean="0">
                <a:solidFill>
                  <a:srgbClr val="4F81BD"/>
                </a:solidFill>
              </a:rPr>
              <a:t>on:</a:t>
            </a:r>
          </a:p>
          <a:p>
            <a:pPr marL="503972" lvl="1" indent="0">
              <a:lnSpc>
                <a:spcPct val="110000"/>
              </a:lnSpc>
              <a:buNone/>
            </a:pPr>
            <a:r>
              <a:rPr lang="en-US" sz="2800" dirty="0" smtClean="0">
                <a:solidFill>
                  <a:srgbClr val="4F81BD"/>
                </a:solidFill>
              </a:rPr>
              <a:t>– UDL, differentiation, tiered </a:t>
            </a:r>
            <a:r>
              <a:rPr lang="en-US" sz="2800" dirty="0">
                <a:solidFill>
                  <a:srgbClr val="4F81BD"/>
                </a:solidFill>
              </a:rPr>
              <a:t>i</a:t>
            </a:r>
            <a:r>
              <a:rPr lang="en-US" sz="2800" dirty="0" smtClean="0">
                <a:solidFill>
                  <a:srgbClr val="4F81BD"/>
                </a:solidFill>
              </a:rPr>
              <a:t>nstruction</a:t>
            </a:r>
          </a:p>
          <a:p>
            <a:pPr>
              <a:lnSpc>
                <a:spcPct val="110000"/>
              </a:lnSpc>
            </a:pPr>
            <a:r>
              <a:rPr lang="en-US" sz="2800" dirty="0" smtClean="0">
                <a:solidFill>
                  <a:srgbClr val="4F81BD"/>
                </a:solidFill>
              </a:rPr>
              <a:t>This </a:t>
            </a:r>
            <a:r>
              <a:rPr lang="en-US" sz="2800" dirty="0">
                <a:solidFill>
                  <a:srgbClr val="4F81BD"/>
                </a:solidFill>
              </a:rPr>
              <a:t>is sometimes challenging for content teachers.</a:t>
            </a:r>
          </a:p>
          <a:p>
            <a:pPr marL="503972" lvl="1" indent="0">
              <a:lnSpc>
                <a:spcPct val="110000"/>
              </a:lnSpc>
              <a:buNone/>
            </a:pPr>
            <a:r>
              <a:rPr lang="en-US" sz="2800" dirty="0" smtClean="0">
                <a:solidFill>
                  <a:srgbClr val="4F81BD"/>
                </a:solidFill>
              </a:rPr>
              <a:t>– Belief </a:t>
            </a:r>
            <a:r>
              <a:rPr lang="en-US" sz="2800" dirty="0">
                <a:solidFill>
                  <a:srgbClr val="4F81BD"/>
                </a:solidFill>
              </a:rPr>
              <a:t>about what students can and </a:t>
            </a:r>
            <a:r>
              <a:rPr lang="en-US" sz="2800" dirty="0" smtClean="0">
                <a:solidFill>
                  <a:srgbClr val="4F81BD"/>
                </a:solidFill>
              </a:rPr>
              <a:t>cannot </a:t>
            </a:r>
            <a:r>
              <a:rPr lang="en-US" sz="2800" dirty="0">
                <a:solidFill>
                  <a:srgbClr val="4F81BD"/>
                </a:solidFill>
              </a:rPr>
              <a:t>do based on </a:t>
            </a:r>
            <a:r>
              <a:rPr lang="en-US" sz="2800" dirty="0" smtClean="0">
                <a:solidFill>
                  <a:srgbClr val="4F81BD"/>
                </a:solidFill>
              </a:rPr>
              <a:t>labels.</a:t>
            </a:r>
            <a:endParaRPr lang="en-US" sz="2800" dirty="0">
              <a:solidFill>
                <a:srgbClr val="4F81BD"/>
              </a:solidFill>
            </a:endParaRPr>
          </a:p>
          <a:p>
            <a:pPr marL="503972" lvl="1" indent="0">
              <a:lnSpc>
                <a:spcPct val="110000"/>
              </a:lnSpc>
              <a:buNone/>
            </a:pPr>
            <a:r>
              <a:rPr lang="en-US" sz="2800" dirty="0" smtClean="0">
                <a:solidFill>
                  <a:srgbClr val="4F81BD"/>
                </a:solidFill>
              </a:rPr>
              <a:t>– Belief </a:t>
            </a:r>
            <a:r>
              <a:rPr lang="en-US" sz="2800" dirty="0">
                <a:solidFill>
                  <a:srgbClr val="4F81BD"/>
                </a:solidFill>
              </a:rPr>
              <a:t>that they will only teach advanced courses (e.g., AP P</a:t>
            </a:r>
            <a:r>
              <a:rPr lang="en-US" sz="2800" dirty="0" smtClean="0">
                <a:solidFill>
                  <a:srgbClr val="4F81BD"/>
                </a:solidFill>
              </a:rPr>
              <a:t>hysics </a:t>
            </a:r>
            <a:r>
              <a:rPr lang="en-US" sz="2800" dirty="0">
                <a:solidFill>
                  <a:srgbClr val="4F81BD"/>
                </a:solidFill>
              </a:rPr>
              <a:t>vs. R</a:t>
            </a:r>
            <a:r>
              <a:rPr lang="en-US" sz="2800" dirty="0" smtClean="0">
                <a:solidFill>
                  <a:srgbClr val="4F81BD"/>
                </a:solidFill>
              </a:rPr>
              <a:t>emedial </a:t>
            </a:r>
            <a:r>
              <a:rPr lang="en-US" sz="2800" dirty="0">
                <a:solidFill>
                  <a:srgbClr val="4F81BD"/>
                </a:solidFill>
              </a:rPr>
              <a:t>Earth S</a:t>
            </a:r>
            <a:r>
              <a:rPr lang="en-US" sz="2800" dirty="0" smtClean="0">
                <a:solidFill>
                  <a:srgbClr val="4F81BD"/>
                </a:solidFill>
              </a:rPr>
              <a:t>cience</a:t>
            </a:r>
            <a:r>
              <a:rPr lang="en-US" sz="2800" dirty="0">
                <a:solidFill>
                  <a:srgbClr val="4F81BD"/>
                </a:solidFill>
              </a:rPr>
              <a:t>; C</a:t>
            </a:r>
            <a:r>
              <a:rPr lang="en-US" sz="2800" dirty="0" smtClean="0">
                <a:solidFill>
                  <a:srgbClr val="4F81BD"/>
                </a:solidFill>
              </a:rPr>
              <a:t>alculus </a:t>
            </a:r>
            <a:r>
              <a:rPr lang="en-US" sz="2800" dirty="0">
                <a:solidFill>
                  <a:srgbClr val="4F81BD"/>
                </a:solidFill>
              </a:rPr>
              <a:t>vs. </a:t>
            </a:r>
            <a:r>
              <a:rPr lang="en-US" sz="2800" dirty="0" smtClean="0">
                <a:solidFill>
                  <a:srgbClr val="4F81BD"/>
                </a:solidFill>
              </a:rPr>
              <a:t>Algebra </a:t>
            </a:r>
            <a:r>
              <a:rPr lang="en-US" sz="2800" dirty="0">
                <a:solidFill>
                  <a:srgbClr val="4F81BD"/>
                </a:solidFill>
              </a:rPr>
              <a:t>1</a:t>
            </a:r>
            <a:r>
              <a:rPr lang="en-US" sz="2800" dirty="0" smtClean="0">
                <a:solidFill>
                  <a:srgbClr val="4F81BD"/>
                </a:solidFill>
              </a:rPr>
              <a:t>).</a:t>
            </a:r>
            <a:endParaRPr lang="en-US" sz="2800" dirty="0">
              <a:solidFill>
                <a:srgbClr val="4F81BD"/>
              </a:solidFill>
            </a:endParaRPr>
          </a:p>
          <a:p>
            <a:pPr marL="503972" lvl="1" indent="0">
              <a:lnSpc>
                <a:spcPct val="110000"/>
              </a:lnSpc>
              <a:buNone/>
            </a:pPr>
            <a:r>
              <a:rPr lang="en-US" sz="2800" dirty="0" smtClean="0">
                <a:solidFill>
                  <a:srgbClr val="4F81BD"/>
                </a:solidFill>
              </a:rPr>
              <a:t>– Belief </a:t>
            </a:r>
            <a:r>
              <a:rPr lang="en-US" sz="2800" dirty="0">
                <a:solidFill>
                  <a:srgbClr val="4F81BD"/>
                </a:solidFill>
              </a:rPr>
              <a:t>that they will not have students with disabilities in their </a:t>
            </a:r>
            <a:r>
              <a:rPr lang="en-US" sz="2800" dirty="0" smtClean="0">
                <a:solidFill>
                  <a:srgbClr val="4F81BD"/>
                </a:solidFill>
              </a:rPr>
              <a:t>classes.</a:t>
            </a:r>
            <a:endParaRPr lang="en-US" sz="2800" dirty="0">
              <a:solidFill>
                <a:srgbClr val="4F81BD"/>
              </a:solidFill>
            </a:endParaRPr>
          </a:p>
          <a:p>
            <a:pPr lvl="1"/>
            <a:endParaRPr lang="en-US" sz="3000" dirty="0"/>
          </a:p>
          <a:p>
            <a:pPr lvl="1"/>
            <a:endParaRPr lang="en-US" sz="3000" dirty="0"/>
          </a:p>
        </p:txBody>
      </p:sp>
    </p:spTree>
    <p:extLst>
      <p:ext uri="{BB962C8B-B14F-4D97-AF65-F5344CB8AC3E}">
        <p14:creationId xmlns:p14="http://schemas.microsoft.com/office/powerpoint/2010/main" val="517774494"/>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630312" y="3720642"/>
            <a:ext cx="9061501" cy="2003010"/>
          </a:xfrm>
        </p:spPr>
        <p:txBody>
          <a:bodyPr>
            <a:normAutofit fontScale="90000"/>
          </a:bodyPr>
          <a:lstStyle/>
          <a:p>
            <a:pPr>
              <a:lnSpc>
                <a:spcPct val="110000"/>
              </a:lnSpc>
            </a:pPr>
            <a:r>
              <a:rPr lang="en-US" b="1" dirty="0" smtClean="0">
                <a:solidFill>
                  <a:srgbClr val="4F81BD"/>
                </a:solidFill>
              </a:rPr>
              <a:t>Integrating Technology Tools to Support Students in Learning</a:t>
            </a:r>
            <a:r>
              <a:rPr lang="en-US" b="1" dirty="0">
                <a:solidFill>
                  <a:srgbClr val="4F81BD"/>
                </a:solidFill>
              </a:rPr>
              <a:t> </a:t>
            </a:r>
            <a:r>
              <a:rPr lang="en-US" b="1" dirty="0" smtClean="0">
                <a:solidFill>
                  <a:srgbClr val="4F81BD"/>
                </a:solidFill>
              </a:rPr>
              <a:t/>
            </a:r>
            <a:br>
              <a:rPr lang="en-US" b="1" dirty="0" smtClean="0">
                <a:solidFill>
                  <a:srgbClr val="4F81BD"/>
                </a:solidFill>
              </a:rPr>
            </a:br>
            <a:r>
              <a:rPr lang="en-US" b="1" dirty="0" smtClean="0">
                <a:solidFill>
                  <a:srgbClr val="4F81BD"/>
                </a:solidFill>
              </a:rPr>
              <a:t>From a UDL Perspective</a:t>
            </a:r>
            <a:endParaRPr lang="en-US" b="1" dirty="0">
              <a:solidFill>
                <a:srgbClr val="4F81BD"/>
              </a:solidFill>
            </a:endParaRPr>
          </a:p>
        </p:txBody>
      </p:sp>
      <p:pic>
        <p:nvPicPr>
          <p:cNvPr id="8" name="Picture 7"/>
          <p:cNvPicPr>
            <a:picLocks noChangeAspect="1"/>
          </p:cNvPicPr>
          <p:nvPr/>
        </p:nvPicPr>
        <p:blipFill>
          <a:blip r:embed="rId3"/>
          <a:stretch>
            <a:fillRect/>
          </a:stretch>
        </p:blipFill>
        <p:spPr>
          <a:xfrm>
            <a:off x="3293810" y="728215"/>
            <a:ext cx="4197131" cy="3077503"/>
          </a:xfrm>
          <a:prstGeom prst="rect">
            <a:avLst/>
          </a:prstGeom>
        </p:spPr>
      </p:pic>
    </p:spTree>
    <p:extLst>
      <p:ext uri="{BB962C8B-B14F-4D97-AF65-F5344CB8AC3E}">
        <p14:creationId xmlns:p14="http://schemas.microsoft.com/office/powerpoint/2010/main" val="582052651"/>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1539" y="302737"/>
            <a:ext cx="8185683" cy="1259946"/>
          </a:xfrm>
        </p:spPr>
        <p:txBody>
          <a:bodyPr>
            <a:normAutofit fontScale="90000"/>
          </a:bodyPr>
          <a:lstStyle/>
          <a:p>
            <a:r>
              <a:rPr lang="en-US" b="1" dirty="0" smtClean="0">
                <a:solidFill>
                  <a:srgbClr val="4F81BD"/>
                </a:solidFill>
              </a:rPr>
              <a:t>UDL </a:t>
            </a:r>
            <a:r>
              <a:rPr lang="en-US" b="1" dirty="0">
                <a:solidFill>
                  <a:srgbClr val="4F81BD"/>
                </a:solidFill>
              </a:rPr>
              <a:t>I</a:t>
            </a:r>
            <a:r>
              <a:rPr lang="en-US" b="1" dirty="0" smtClean="0">
                <a:solidFill>
                  <a:srgbClr val="4F81BD"/>
                </a:solidFill>
              </a:rPr>
              <a:t>s More </a:t>
            </a:r>
            <a:r>
              <a:rPr lang="en-US" b="1" dirty="0">
                <a:solidFill>
                  <a:srgbClr val="4F81BD"/>
                </a:solidFill>
              </a:rPr>
              <a:t>T</a:t>
            </a:r>
            <a:r>
              <a:rPr lang="en-US" b="1" dirty="0" smtClean="0">
                <a:solidFill>
                  <a:srgbClr val="4F81BD"/>
                </a:solidFill>
              </a:rPr>
              <a:t>han </a:t>
            </a:r>
            <a:br>
              <a:rPr lang="en-US" b="1" dirty="0" smtClean="0">
                <a:solidFill>
                  <a:srgbClr val="4F81BD"/>
                </a:solidFill>
              </a:rPr>
            </a:br>
            <a:r>
              <a:rPr lang="en-US" b="1" dirty="0" smtClean="0">
                <a:solidFill>
                  <a:srgbClr val="4F81BD"/>
                </a:solidFill>
              </a:rPr>
              <a:t>Simply </a:t>
            </a:r>
            <a:r>
              <a:rPr lang="en-US" b="1" dirty="0">
                <a:solidFill>
                  <a:srgbClr val="4F81BD"/>
                </a:solidFill>
              </a:rPr>
              <a:t>U</a:t>
            </a:r>
            <a:r>
              <a:rPr lang="en-US" b="1" dirty="0" smtClean="0">
                <a:solidFill>
                  <a:srgbClr val="4F81BD"/>
                </a:solidFill>
              </a:rPr>
              <a:t>sing </a:t>
            </a:r>
            <a:r>
              <a:rPr lang="en-US" b="1" dirty="0">
                <a:solidFill>
                  <a:srgbClr val="4F81BD"/>
                </a:solidFill>
              </a:rPr>
              <a:t>T</a:t>
            </a:r>
            <a:r>
              <a:rPr lang="en-US" b="1" dirty="0" smtClean="0">
                <a:solidFill>
                  <a:srgbClr val="4F81BD"/>
                </a:solidFill>
              </a:rPr>
              <a:t>echnology!</a:t>
            </a:r>
            <a:endParaRPr lang="en-US" b="1" dirty="0">
              <a:solidFill>
                <a:srgbClr val="4F81BD"/>
              </a:solidFill>
            </a:endParaRPr>
          </a:p>
        </p:txBody>
      </p:sp>
      <p:pic>
        <p:nvPicPr>
          <p:cNvPr id="11" name="Content Placeholder 10" descr="iphone and ipad.jpg"/>
          <p:cNvPicPr>
            <a:picLocks noGrp="1" noChangeAspect="1"/>
          </p:cNvPicPr>
          <p:nvPr>
            <p:ph sz="half" idx="1"/>
          </p:nvPr>
        </p:nvPicPr>
        <p:blipFill>
          <a:blip r:embed="rId3">
            <a:extLst>
              <a:ext uri="{28A0092B-C50C-407E-A947-70E740481C1C}">
                <a14:useLocalDpi xmlns:a14="http://schemas.microsoft.com/office/drawing/2010/main" val="0"/>
              </a:ext>
            </a:extLst>
          </a:blip>
          <a:srcRect l="4374" r="4374"/>
          <a:stretch>
            <a:fillRect/>
          </a:stretch>
        </p:blipFill>
        <p:spPr>
          <a:xfrm>
            <a:off x="2563035" y="1669192"/>
            <a:ext cx="3702531" cy="4111152"/>
          </a:xfrm>
        </p:spPr>
      </p:pic>
      <p:sp>
        <p:nvSpPr>
          <p:cNvPr id="4" name="Slide Number Placeholder 3"/>
          <p:cNvSpPr>
            <a:spLocks noGrp="1"/>
          </p:cNvSpPr>
          <p:nvPr>
            <p:ph type="sldNum" sz="quarter" idx="12"/>
          </p:nvPr>
        </p:nvSpPr>
        <p:spPr/>
        <p:txBody>
          <a:bodyPr/>
          <a:lstStyle/>
          <a:p>
            <a:fld id="{1C122D01-9CA9-5F4C-AA06-450365BCF563}" type="slidenum">
              <a:rPr lang="en-US" smtClean="0"/>
              <a:pPr/>
              <a:t>89</a:t>
            </a:fld>
            <a:endParaRPr lang="en-US" dirty="0"/>
          </a:p>
        </p:txBody>
      </p:sp>
      <p:sp>
        <p:nvSpPr>
          <p:cNvPr id="3" name="TextBox 2"/>
          <p:cNvSpPr txBox="1"/>
          <p:nvPr/>
        </p:nvSpPr>
        <p:spPr>
          <a:xfrm>
            <a:off x="2249604" y="5866398"/>
            <a:ext cx="8018859" cy="597749"/>
          </a:xfrm>
          <a:prstGeom prst="rect">
            <a:avLst/>
          </a:prstGeom>
          <a:noFill/>
        </p:spPr>
        <p:txBody>
          <a:bodyPr wrap="square" lIns="104287" tIns="52144" rIns="104287" bIns="52144" rtlCol="0">
            <a:spAutoFit/>
          </a:bodyPr>
          <a:lstStyle/>
          <a:p>
            <a:pPr algn="ctr"/>
            <a:r>
              <a:rPr lang="en-US" sz="3200" b="1" dirty="0" smtClean="0">
                <a:solidFill>
                  <a:srgbClr val="000090"/>
                </a:solidFill>
                <a:latin typeface="+mn-lt"/>
              </a:rPr>
              <a:t>It</a:t>
            </a:r>
            <a:r>
              <a:rPr lang="en-US" sz="3200" b="1" dirty="0">
                <a:solidFill>
                  <a:srgbClr val="000090"/>
                </a:solidFill>
                <a:latin typeface="+mn-lt"/>
              </a:rPr>
              <a:t> i</a:t>
            </a:r>
            <a:r>
              <a:rPr lang="en-US" sz="3200" b="1" dirty="0" smtClean="0">
                <a:solidFill>
                  <a:srgbClr val="000090"/>
                </a:solidFill>
                <a:latin typeface="+mn-lt"/>
              </a:rPr>
              <a:t>s </a:t>
            </a:r>
            <a:r>
              <a:rPr lang="en-US" sz="3200" b="1" dirty="0">
                <a:solidFill>
                  <a:srgbClr val="000090"/>
                </a:solidFill>
                <a:latin typeface="+mn-lt"/>
              </a:rPr>
              <a:t>a</a:t>
            </a:r>
            <a:r>
              <a:rPr lang="en-US" sz="3200" b="1" dirty="0" smtClean="0">
                <a:solidFill>
                  <a:srgbClr val="000090"/>
                </a:solidFill>
                <a:latin typeface="+mn-lt"/>
              </a:rPr>
              <a:t>bout </a:t>
            </a:r>
            <a:r>
              <a:rPr lang="en-US" sz="3200" b="1" dirty="0">
                <a:solidFill>
                  <a:srgbClr val="000090"/>
                </a:solidFill>
                <a:latin typeface="+mn-lt"/>
              </a:rPr>
              <a:t>the pedagogy and </a:t>
            </a:r>
            <a:r>
              <a:rPr lang="en-US" sz="3200" b="1" dirty="0" smtClean="0">
                <a:solidFill>
                  <a:srgbClr val="000090"/>
                </a:solidFill>
                <a:latin typeface="+mn-lt"/>
              </a:rPr>
              <a:t>planning</a:t>
            </a:r>
            <a:r>
              <a:rPr lang="en-US" sz="3200" b="1" dirty="0">
                <a:solidFill>
                  <a:srgbClr val="000090"/>
                </a:solidFill>
                <a:latin typeface="+mn-lt"/>
              </a:rPr>
              <a:t>!</a:t>
            </a:r>
          </a:p>
        </p:txBody>
      </p:sp>
      <p:pic>
        <p:nvPicPr>
          <p:cNvPr id="6" name="Content Placeholder 5" descr="Screen Shot 2015-04-24 at 7.38.56 AM.png"/>
          <p:cNvPicPr>
            <a:picLocks noGrp="1" noChangeAspect="1"/>
          </p:cNvPicPr>
          <p:nvPr>
            <p:ph sz="half" idx="2"/>
          </p:nvPr>
        </p:nvPicPr>
        <p:blipFill>
          <a:blip r:embed="rId4">
            <a:extLst>
              <a:ext uri="{28A0092B-C50C-407E-A947-70E740481C1C}">
                <a14:useLocalDpi xmlns:a14="http://schemas.microsoft.com/office/drawing/2010/main" val="0"/>
              </a:ext>
            </a:extLst>
          </a:blip>
          <a:srcRect t="-9600" b="-9600"/>
          <a:stretch>
            <a:fillRect/>
          </a:stretch>
        </p:blipFill>
        <p:spPr>
          <a:xfrm>
            <a:off x="6468546" y="1763953"/>
            <a:ext cx="3698222" cy="4111159"/>
          </a:xfrm>
        </p:spPr>
      </p:pic>
    </p:spTree>
    <p:extLst>
      <p:ext uri="{BB962C8B-B14F-4D97-AF65-F5344CB8AC3E}">
        <p14:creationId xmlns:p14="http://schemas.microsoft.com/office/powerpoint/2010/main" val="117447719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p:nvPr/>
        </p:nvSpPr>
        <p:spPr>
          <a:xfrm>
            <a:off x="1918740" y="1258970"/>
            <a:ext cx="8169639" cy="5648862"/>
          </a:xfrm>
          <a:prstGeom prst="rect">
            <a:avLst/>
          </a:prstGeom>
          <a:noFill/>
          <a:ln>
            <a:noFill/>
          </a:ln>
        </p:spPr>
        <p:txBody>
          <a:bodyPr lIns="91425" tIns="91425" rIns="91425" bIns="91425" anchor="t" anchorCtr="0">
            <a:noAutofit/>
          </a:bodyPr>
          <a:lstStyle/>
          <a:p>
            <a:pPr algn="ctr" rtl="0">
              <a:lnSpc>
                <a:spcPct val="110000"/>
              </a:lnSpc>
              <a:spcBef>
                <a:spcPts val="0"/>
              </a:spcBef>
              <a:buNone/>
            </a:pPr>
            <a:r>
              <a:rPr lang="en-US" sz="1800" dirty="0" smtClean="0">
                <a:solidFill>
                  <a:schemeClr val="tx1"/>
                </a:solidFill>
                <a:latin typeface="+mj-lt"/>
              </a:rPr>
              <a:t>: </a:t>
            </a:r>
            <a:endParaRPr lang="en-US" sz="1800" dirty="0">
              <a:solidFill>
                <a:schemeClr val="tx1"/>
              </a:solidFill>
              <a:latin typeface="+mj-lt"/>
            </a:endParaRPr>
          </a:p>
          <a:p>
            <a:pPr marL="361950" lvl="0" indent="-285750" rtl="0">
              <a:lnSpc>
                <a:spcPct val="110000"/>
              </a:lnSpc>
              <a:spcBef>
                <a:spcPts val="0"/>
              </a:spcBef>
              <a:buClr>
                <a:schemeClr val="tx2"/>
              </a:buClr>
              <a:buSzPct val="100000"/>
              <a:buFont typeface="Arial" panose="020B0604020202020204" pitchFamily="34" charset="0"/>
              <a:buChar char="•"/>
            </a:pPr>
            <a:r>
              <a:rPr lang="en-US" sz="2800" dirty="0" smtClean="0">
                <a:solidFill>
                  <a:schemeClr val="accent1"/>
                </a:solidFill>
                <a:latin typeface="+mj-lt"/>
              </a:rPr>
              <a:t>Equitable Use—useful </a:t>
            </a:r>
            <a:r>
              <a:rPr lang="en-US" sz="2800" dirty="0">
                <a:solidFill>
                  <a:schemeClr val="accent1"/>
                </a:solidFill>
                <a:latin typeface="+mj-lt"/>
              </a:rPr>
              <a:t>and appealing to all </a:t>
            </a:r>
            <a:r>
              <a:rPr lang="en-US" sz="2800" dirty="0" smtClean="0">
                <a:solidFill>
                  <a:schemeClr val="accent1"/>
                </a:solidFill>
                <a:latin typeface="+mj-lt"/>
              </a:rPr>
              <a:t>users.</a:t>
            </a:r>
            <a:endParaRPr lang="en-US" sz="2800" dirty="0">
              <a:solidFill>
                <a:schemeClr val="accent1"/>
              </a:solidFill>
              <a:latin typeface="+mj-lt"/>
            </a:endParaRPr>
          </a:p>
          <a:p>
            <a:pPr marL="361950" lvl="0" indent="-285750" rtl="0">
              <a:lnSpc>
                <a:spcPct val="110000"/>
              </a:lnSpc>
              <a:spcBef>
                <a:spcPts val="0"/>
              </a:spcBef>
              <a:buClr>
                <a:schemeClr val="tx2"/>
              </a:buClr>
              <a:buSzPct val="100000"/>
              <a:buFont typeface="Arial" panose="020B0604020202020204" pitchFamily="34" charset="0"/>
              <a:buChar char="•"/>
            </a:pPr>
            <a:r>
              <a:rPr lang="en-US" sz="2800" dirty="0" smtClean="0">
                <a:solidFill>
                  <a:schemeClr val="accent1"/>
                </a:solidFill>
                <a:latin typeface="+mj-lt"/>
              </a:rPr>
              <a:t>Flexibility in Use—caters </a:t>
            </a:r>
            <a:r>
              <a:rPr lang="en-US" sz="2800" dirty="0">
                <a:solidFill>
                  <a:schemeClr val="accent1"/>
                </a:solidFill>
                <a:latin typeface="+mj-lt"/>
              </a:rPr>
              <a:t>to individual preferences and </a:t>
            </a:r>
            <a:r>
              <a:rPr lang="en-US" sz="2800" dirty="0" smtClean="0">
                <a:solidFill>
                  <a:schemeClr val="accent1"/>
                </a:solidFill>
                <a:latin typeface="+mj-lt"/>
              </a:rPr>
              <a:t>abilities.</a:t>
            </a:r>
            <a:endParaRPr sz="2800" dirty="0">
              <a:solidFill>
                <a:schemeClr val="accent1"/>
              </a:solidFill>
              <a:latin typeface="+mj-lt"/>
            </a:endParaRPr>
          </a:p>
          <a:p>
            <a:pPr marL="361950" lvl="0" indent="-285750" rtl="0">
              <a:lnSpc>
                <a:spcPct val="110000"/>
              </a:lnSpc>
              <a:spcBef>
                <a:spcPts val="0"/>
              </a:spcBef>
              <a:buClr>
                <a:schemeClr val="tx2"/>
              </a:buClr>
              <a:buSzPct val="100000"/>
              <a:buFont typeface="Arial" panose="020B0604020202020204" pitchFamily="34" charset="0"/>
              <a:buChar char="•"/>
            </a:pPr>
            <a:r>
              <a:rPr lang="en-US" sz="2800" dirty="0">
                <a:solidFill>
                  <a:schemeClr val="accent1"/>
                </a:solidFill>
                <a:latin typeface="+mj-lt"/>
              </a:rPr>
              <a:t>Simple and Intuitive </a:t>
            </a:r>
            <a:r>
              <a:rPr lang="en-US" sz="2800" dirty="0" smtClean="0">
                <a:solidFill>
                  <a:schemeClr val="accent1"/>
                </a:solidFill>
                <a:latin typeface="+mj-lt"/>
              </a:rPr>
              <a:t>Use—design </a:t>
            </a:r>
            <a:r>
              <a:rPr lang="en-US" sz="2800" dirty="0">
                <a:solidFill>
                  <a:schemeClr val="accent1"/>
                </a:solidFill>
                <a:latin typeface="+mj-lt"/>
              </a:rPr>
              <a:t>is easy to </a:t>
            </a:r>
            <a:r>
              <a:rPr lang="en-US" sz="2800" dirty="0" smtClean="0">
                <a:solidFill>
                  <a:schemeClr val="accent1"/>
                </a:solidFill>
                <a:latin typeface="+mj-lt"/>
              </a:rPr>
              <a:t>understand.</a:t>
            </a:r>
            <a:endParaRPr sz="2800" dirty="0">
              <a:solidFill>
                <a:schemeClr val="accent1"/>
              </a:solidFill>
              <a:latin typeface="+mj-lt"/>
            </a:endParaRPr>
          </a:p>
          <a:p>
            <a:pPr marL="361950" lvl="0" indent="-285750" rtl="0">
              <a:lnSpc>
                <a:spcPct val="110000"/>
              </a:lnSpc>
              <a:spcBef>
                <a:spcPts val="0"/>
              </a:spcBef>
              <a:buClr>
                <a:schemeClr val="tx2"/>
              </a:buClr>
              <a:buSzPct val="100000"/>
              <a:buFont typeface="Arial" panose="020B0604020202020204" pitchFamily="34" charset="0"/>
              <a:buChar char="•"/>
            </a:pPr>
            <a:r>
              <a:rPr lang="en-US" sz="2800" dirty="0">
                <a:solidFill>
                  <a:schemeClr val="accent1"/>
                </a:solidFill>
                <a:latin typeface="+mj-lt"/>
              </a:rPr>
              <a:t>Perceptible </a:t>
            </a:r>
            <a:r>
              <a:rPr lang="en-US" sz="2800" dirty="0" smtClean="0">
                <a:solidFill>
                  <a:schemeClr val="accent1"/>
                </a:solidFill>
                <a:latin typeface="+mj-lt"/>
              </a:rPr>
              <a:t>Information—necessary </a:t>
            </a:r>
            <a:r>
              <a:rPr lang="en-US" sz="2800" dirty="0">
                <a:solidFill>
                  <a:schemeClr val="accent1"/>
                </a:solidFill>
                <a:latin typeface="+mj-lt"/>
              </a:rPr>
              <a:t>information is clear to all </a:t>
            </a:r>
            <a:r>
              <a:rPr lang="en-US" sz="2800" dirty="0" smtClean="0">
                <a:solidFill>
                  <a:schemeClr val="accent1"/>
                </a:solidFill>
                <a:latin typeface="+mj-lt"/>
              </a:rPr>
              <a:t>users.</a:t>
            </a:r>
            <a:endParaRPr sz="2800" dirty="0">
              <a:solidFill>
                <a:schemeClr val="accent1"/>
              </a:solidFill>
              <a:latin typeface="+mj-lt"/>
            </a:endParaRPr>
          </a:p>
          <a:p>
            <a:pPr marL="361950" lvl="0" indent="-285750" rtl="0">
              <a:lnSpc>
                <a:spcPct val="110000"/>
              </a:lnSpc>
              <a:spcBef>
                <a:spcPts val="0"/>
              </a:spcBef>
              <a:buClr>
                <a:schemeClr val="tx2"/>
              </a:buClr>
              <a:buSzPct val="100000"/>
              <a:buFont typeface="Arial" panose="020B0604020202020204" pitchFamily="34" charset="0"/>
              <a:buChar char="•"/>
            </a:pPr>
            <a:r>
              <a:rPr lang="en-US" sz="2800" dirty="0">
                <a:solidFill>
                  <a:schemeClr val="accent1"/>
                </a:solidFill>
                <a:latin typeface="+mj-lt"/>
              </a:rPr>
              <a:t>Tolerance for </a:t>
            </a:r>
            <a:r>
              <a:rPr lang="en-US" sz="2800" dirty="0" smtClean="0">
                <a:solidFill>
                  <a:schemeClr val="accent1"/>
                </a:solidFill>
                <a:latin typeface="+mj-lt"/>
              </a:rPr>
              <a:t>Error—minimizes </a:t>
            </a:r>
            <a:r>
              <a:rPr lang="en-US" sz="2800" dirty="0">
                <a:solidFill>
                  <a:schemeClr val="accent1"/>
                </a:solidFill>
                <a:latin typeface="+mj-lt"/>
              </a:rPr>
              <a:t>user </a:t>
            </a:r>
            <a:r>
              <a:rPr lang="en-US" sz="2800" dirty="0" smtClean="0">
                <a:solidFill>
                  <a:schemeClr val="accent1"/>
                </a:solidFill>
                <a:latin typeface="+mj-lt"/>
              </a:rPr>
              <a:t>hazards.</a:t>
            </a:r>
            <a:endParaRPr sz="2800" dirty="0">
              <a:solidFill>
                <a:schemeClr val="accent1"/>
              </a:solidFill>
              <a:latin typeface="+mj-lt"/>
            </a:endParaRPr>
          </a:p>
          <a:p>
            <a:pPr marL="361950" lvl="0" indent="-285750" rtl="0">
              <a:lnSpc>
                <a:spcPct val="110000"/>
              </a:lnSpc>
              <a:spcBef>
                <a:spcPts val="0"/>
              </a:spcBef>
              <a:buClr>
                <a:schemeClr val="tx2"/>
              </a:buClr>
              <a:buSzPct val="100000"/>
              <a:buFont typeface="Arial" panose="020B0604020202020204" pitchFamily="34" charset="0"/>
              <a:buChar char="•"/>
            </a:pPr>
            <a:r>
              <a:rPr lang="en-US" sz="2800" dirty="0" smtClean="0">
                <a:solidFill>
                  <a:schemeClr val="accent1"/>
                </a:solidFill>
                <a:latin typeface="+mj-lt"/>
              </a:rPr>
              <a:t>Low </a:t>
            </a:r>
            <a:r>
              <a:rPr lang="en-US" sz="2800" dirty="0">
                <a:solidFill>
                  <a:schemeClr val="accent1"/>
                </a:solidFill>
                <a:latin typeface="+mj-lt"/>
              </a:rPr>
              <a:t>Physical </a:t>
            </a:r>
            <a:r>
              <a:rPr lang="en-US" sz="2800" dirty="0" smtClean="0">
                <a:solidFill>
                  <a:schemeClr val="accent1"/>
                </a:solidFill>
                <a:latin typeface="+mj-lt"/>
              </a:rPr>
              <a:t>Effort—comfortable </a:t>
            </a:r>
            <a:r>
              <a:rPr lang="en-US" sz="2800" dirty="0">
                <a:solidFill>
                  <a:schemeClr val="accent1"/>
                </a:solidFill>
                <a:latin typeface="+mj-lt"/>
              </a:rPr>
              <a:t>and </a:t>
            </a:r>
            <a:r>
              <a:rPr lang="en-US" sz="2800" dirty="0" smtClean="0">
                <a:solidFill>
                  <a:schemeClr val="accent1"/>
                </a:solidFill>
                <a:latin typeface="+mj-lt"/>
              </a:rPr>
              <a:t/>
            </a:r>
            <a:br>
              <a:rPr lang="en-US" sz="2800" dirty="0" smtClean="0">
                <a:solidFill>
                  <a:schemeClr val="accent1"/>
                </a:solidFill>
                <a:latin typeface="+mj-lt"/>
              </a:rPr>
            </a:br>
            <a:r>
              <a:rPr lang="en-US" sz="2800" dirty="0" smtClean="0">
                <a:solidFill>
                  <a:schemeClr val="accent1"/>
                </a:solidFill>
                <a:latin typeface="+mj-lt"/>
              </a:rPr>
              <a:t>non-strenuous.</a:t>
            </a:r>
            <a:endParaRPr sz="2800" dirty="0">
              <a:solidFill>
                <a:schemeClr val="accent1"/>
              </a:solidFill>
              <a:latin typeface="+mj-lt"/>
            </a:endParaRPr>
          </a:p>
          <a:p>
            <a:pPr marL="361950" lvl="0" indent="-285750">
              <a:lnSpc>
                <a:spcPct val="110000"/>
              </a:lnSpc>
              <a:spcBef>
                <a:spcPts val="0"/>
              </a:spcBef>
              <a:buClr>
                <a:schemeClr val="tx2"/>
              </a:buClr>
              <a:buSzPct val="100000"/>
              <a:buFont typeface="Arial" panose="020B0604020202020204" pitchFamily="34" charset="0"/>
              <a:buChar char="•"/>
            </a:pPr>
            <a:r>
              <a:rPr lang="en-US" sz="2800" dirty="0">
                <a:solidFill>
                  <a:schemeClr val="accent1"/>
                </a:solidFill>
                <a:latin typeface="+mj-lt"/>
              </a:rPr>
              <a:t>Size and Space for Approach for </a:t>
            </a:r>
            <a:r>
              <a:rPr lang="en-US" sz="2800" dirty="0" smtClean="0">
                <a:solidFill>
                  <a:schemeClr val="accent1"/>
                </a:solidFill>
                <a:latin typeface="+mj-lt"/>
              </a:rPr>
              <a:t>Use—proper </a:t>
            </a:r>
            <a:r>
              <a:rPr lang="en-US" sz="2800" dirty="0">
                <a:solidFill>
                  <a:schemeClr val="accent1"/>
                </a:solidFill>
                <a:latin typeface="+mj-lt"/>
              </a:rPr>
              <a:t>size and space provided for all </a:t>
            </a:r>
            <a:r>
              <a:rPr lang="en-US" sz="2800" dirty="0" smtClean="0">
                <a:solidFill>
                  <a:schemeClr val="accent1"/>
                </a:solidFill>
                <a:latin typeface="+mj-lt"/>
              </a:rPr>
              <a:t>users.</a:t>
            </a:r>
            <a:endParaRPr lang="en-US" sz="2800" dirty="0">
              <a:solidFill>
                <a:schemeClr val="accent1"/>
              </a:solidFill>
              <a:latin typeface="+mj-lt"/>
            </a:endParaRPr>
          </a:p>
        </p:txBody>
      </p:sp>
      <p:sp>
        <p:nvSpPr>
          <p:cNvPr id="2" name="TextBox 1"/>
          <p:cNvSpPr txBox="1"/>
          <p:nvPr/>
        </p:nvSpPr>
        <p:spPr>
          <a:xfrm>
            <a:off x="1918740" y="190457"/>
            <a:ext cx="8169639" cy="1446550"/>
          </a:xfrm>
          <a:prstGeom prst="rect">
            <a:avLst/>
          </a:prstGeom>
          <a:noFill/>
        </p:spPr>
        <p:txBody>
          <a:bodyPr wrap="square" rtlCol="0">
            <a:spAutoFit/>
          </a:bodyPr>
          <a:lstStyle/>
          <a:p>
            <a:pPr algn="ctr"/>
            <a:r>
              <a:rPr lang="en-US" sz="4400" b="1" dirty="0" smtClean="0">
                <a:solidFill>
                  <a:schemeClr val="accent1"/>
                </a:solidFill>
                <a:latin typeface="+mn-lt"/>
              </a:rPr>
              <a:t>UD Principles in </a:t>
            </a:r>
            <a:br>
              <a:rPr lang="en-US" sz="4400" b="1" dirty="0" smtClean="0">
                <a:solidFill>
                  <a:schemeClr val="accent1"/>
                </a:solidFill>
                <a:latin typeface="+mn-lt"/>
              </a:rPr>
            </a:br>
            <a:r>
              <a:rPr lang="en-US" sz="4400" b="1" dirty="0" smtClean="0">
                <a:solidFill>
                  <a:schemeClr val="accent1"/>
                </a:solidFill>
                <a:latin typeface="+mn-lt"/>
              </a:rPr>
              <a:t>Architecture </a:t>
            </a:r>
            <a:r>
              <a:rPr lang="en-US" sz="4400" b="1" dirty="0">
                <a:solidFill>
                  <a:schemeClr val="accent1"/>
                </a:solidFill>
                <a:latin typeface="+mn-lt"/>
              </a:rPr>
              <a:t>and </a:t>
            </a:r>
            <a:r>
              <a:rPr lang="en-US" sz="4400" b="1" dirty="0" smtClean="0">
                <a:solidFill>
                  <a:schemeClr val="accent1"/>
                </a:solidFill>
                <a:latin typeface="+mn-lt"/>
              </a:rPr>
              <a:t>Design</a:t>
            </a:r>
            <a:endParaRPr lang="en-US" sz="4400" b="1" dirty="0">
              <a:solidFill>
                <a:schemeClr val="accent1"/>
              </a:solidFill>
              <a:latin typeface="+mn-lt"/>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34198" y="196737"/>
            <a:ext cx="8147073" cy="1446550"/>
          </a:xfrm>
          <a:prstGeom prst="rect">
            <a:avLst/>
          </a:prstGeom>
          <a:noFill/>
        </p:spPr>
        <p:txBody>
          <a:bodyPr wrap="square" rtlCol="0">
            <a:spAutoFit/>
          </a:bodyPr>
          <a:lstStyle/>
          <a:p>
            <a:pPr algn="ctr"/>
            <a:r>
              <a:rPr lang="en-US" sz="4400" b="1" dirty="0" smtClean="0">
                <a:solidFill>
                  <a:srgbClr val="4F81BD"/>
                </a:solidFill>
                <a:latin typeface="+mj-lt"/>
              </a:rPr>
              <a:t>Applying the 3 Principles of UDL:  Some Examples</a:t>
            </a:r>
            <a:endParaRPr lang="en-US" sz="4400" b="1" dirty="0">
              <a:solidFill>
                <a:srgbClr val="4F81BD"/>
              </a:solidFill>
              <a:latin typeface="+mj-lt"/>
            </a:endParaRPr>
          </a:p>
        </p:txBody>
      </p:sp>
    </p:spTree>
    <p:extLst>
      <p:ext uri="{BB962C8B-B14F-4D97-AF65-F5344CB8AC3E}">
        <p14:creationId xmlns:p14="http://schemas.microsoft.com/office/powerpoint/2010/main" val="1709404777"/>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2583" y="302737"/>
            <a:ext cx="8204640" cy="1259946"/>
          </a:xfrm>
        </p:spPr>
        <p:txBody>
          <a:bodyPr>
            <a:normAutofit fontScale="90000"/>
          </a:bodyPr>
          <a:lstStyle/>
          <a:p>
            <a:r>
              <a:rPr lang="en-US" b="1" dirty="0" smtClean="0">
                <a:solidFill>
                  <a:srgbClr val="4F81BD"/>
                </a:solidFill>
              </a:rPr>
              <a:t>Multiple Means of Representation</a:t>
            </a:r>
            <a:endParaRPr lang="en-US" b="1" dirty="0">
              <a:solidFill>
                <a:srgbClr val="4F81BD"/>
              </a:solidFill>
            </a:endParaRPr>
          </a:p>
        </p:txBody>
      </p:sp>
      <p:sp>
        <p:nvSpPr>
          <p:cNvPr id="3" name="Content Placeholder 2"/>
          <p:cNvSpPr>
            <a:spLocks noGrp="1"/>
          </p:cNvSpPr>
          <p:nvPr>
            <p:ph idx="1"/>
          </p:nvPr>
        </p:nvSpPr>
        <p:spPr>
          <a:xfrm>
            <a:off x="1781969" y="1992176"/>
            <a:ext cx="8687534" cy="4206172"/>
          </a:xfrm>
        </p:spPr>
        <p:txBody>
          <a:bodyPr>
            <a:normAutofit/>
          </a:bodyPr>
          <a:lstStyle/>
          <a:p>
            <a:pPr>
              <a:lnSpc>
                <a:spcPct val="110000"/>
              </a:lnSpc>
            </a:pPr>
            <a:r>
              <a:rPr lang="en-US" sz="3200" dirty="0">
                <a:solidFill>
                  <a:srgbClr val="4F81BD"/>
                </a:solidFill>
              </a:rPr>
              <a:t>Options in how students acquire information and </a:t>
            </a:r>
            <a:r>
              <a:rPr lang="en-US" sz="3200" dirty="0" smtClean="0">
                <a:solidFill>
                  <a:srgbClr val="4F81BD"/>
                </a:solidFill>
              </a:rPr>
              <a:t>knowledge.</a:t>
            </a:r>
            <a:endParaRPr lang="en-US" sz="3200" dirty="0">
              <a:solidFill>
                <a:srgbClr val="4F81BD"/>
              </a:solidFill>
            </a:endParaRPr>
          </a:p>
          <a:p>
            <a:pPr>
              <a:lnSpc>
                <a:spcPct val="110000"/>
              </a:lnSpc>
            </a:pPr>
            <a:r>
              <a:rPr lang="en-US" sz="3200" dirty="0">
                <a:solidFill>
                  <a:srgbClr val="4F81BD"/>
                </a:solidFill>
              </a:rPr>
              <a:t>LOTS of different ways of presenting information to </a:t>
            </a:r>
            <a:r>
              <a:rPr lang="en-US" sz="3200" dirty="0" smtClean="0">
                <a:solidFill>
                  <a:srgbClr val="4F81BD"/>
                </a:solidFill>
              </a:rPr>
              <a:t>students.</a:t>
            </a:r>
            <a:endParaRPr lang="en-US" sz="3200" dirty="0">
              <a:solidFill>
                <a:srgbClr val="4F81BD"/>
              </a:solidFill>
            </a:endParaRPr>
          </a:p>
          <a:p>
            <a:pPr>
              <a:lnSpc>
                <a:spcPct val="110000"/>
              </a:lnSpc>
            </a:pPr>
            <a:r>
              <a:rPr lang="en-US" sz="3200" dirty="0">
                <a:solidFill>
                  <a:srgbClr val="4F81BD"/>
                </a:solidFill>
              </a:rPr>
              <a:t>A few </a:t>
            </a:r>
            <a:r>
              <a:rPr lang="en-US" sz="3200" dirty="0" smtClean="0">
                <a:solidFill>
                  <a:srgbClr val="4F81BD"/>
                </a:solidFill>
              </a:rPr>
              <a:t>examples . . . </a:t>
            </a:r>
            <a:endParaRPr lang="en-US" sz="3200" dirty="0">
              <a:solidFill>
                <a:srgbClr val="4F81BD"/>
              </a:solidFill>
            </a:endParaRPr>
          </a:p>
          <a:p>
            <a:endParaRPr lang="en-US" sz="3600" dirty="0"/>
          </a:p>
        </p:txBody>
      </p:sp>
    </p:spTree>
    <p:extLst>
      <p:ext uri="{BB962C8B-B14F-4D97-AF65-F5344CB8AC3E}">
        <p14:creationId xmlns:p14="http://schemas.microsoft.com/office/powerpoint/2010/main" val="440297834"/>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6139" y="1245946"/>
            <a:ext cx="7554841" cy="1259946"/>
          </a:xfrm>
        </p:spPr>
        <p:txBody>
          <a:bodyPr/>
          <a:lstStyle/>
          <a:p>
            <a:r>
              <a:rPr lang="en-US" sz="3400" dirty="0"/>
              <a:t/>
            </a:r>
            <a:br>
              <a:rPr lang="en-US" sz="3400" dirty="0"/>
            </a:br>
            <a:r>
              <a:rPr lang="en-US" sz="3400" dirty="0">
                <a:solidFill>
                  <a:srgbClr val="4F81BD"/>
                </a:solidFill>
              </a:rPr>
              <a:t>http://visual.merriam-webster.com/</a:t>
            </a:r>
          </a:p>
        </p:txBody>
      </p:sp>
      <p:pic>
        <p:nvPicPr>
          <p:cNvPr id="5" name="Picture 4" descr="Screen Shot 2012-07-30 at 11.58.4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4694" y="0"/>
            <a:ext cx="1767119" cy="1875919"/>
          </a:xfrm>
          <a:prstGeom prst="rect">
            <a:avLst/>
          </a:prstGeom>
        </p:spPr>
      </p:pic>
      <p:sp>
        <p:nvSpPr>
          <p:cNvPr id="6" name="Title 1"/>
          <p:cNvSpPr txBox="1">
            <a:spLocks/>
          </p:cNvSpPr>
          <p:nvPr/>
        </p:nvSpPr>
        <p:spPr>
          <a:xfrm>
            <a:off x="1990497" y="412773"/>
            <a:ext cx="6995176" cy="1259946"/>
          </a:xfrm>
          <a:prstGeom prst="rect">
            <a:avLst/>
          </a:prstGeom>
        </p:spPr>
        <p:txBody>
          <a:bodyPr vert="horz" lIns="104287" tIns="52144" rIns="104287" bIns="52144"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lgn="ctr"/>
            <a:r>
              <a:rPr lang="en-US" sz="4400" b="1" dirty="0" smtClean="0">
                <a:solidFill>
                  <a:srgbClr val="4F81BD"/>
                </a:solidFill>
              </a:rPr>
              <a:t>Example: Visual Dictionaries</a:t>
            </a:r>
            <a:endParaRPr lang="en-US" sz="4400" b="1" dirty="0">
              <a:solidFill>
                <a:srgbClr val="4F81BD"/>
              </a:solidFill>
            </a:endParaRPr>
          </a:p>
        </p:txBody>
      </p:sp>
      <p:pic>
        <p:nvPicPr>
          <p:cNvPr id="7" name="Picture 6" descr="Screen Shot 2013-10-23 at 1.41.0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1902" y="3287107"/>
            <a:ext cx="4111121" cy="3649431"/>
          </a:xfrm>
          <a:prstGeom prst="rect">
            <a:avLst/>
          </a:prstGeom>
        </p:spPr>
      </p:pic>
      <p:pic>
        <p:nvPicPr>
          <p:cNvPr id="9" name="Picture 8" descr="Screen Shot 2013-10-23 at 1.42.12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2290" y="3306057"/>
            <a:ext cx="4106750" cy="3405612"/>
          </a:xfrm>
          <a:prstGeom prst="rect">
            <a:avLst/>
          </a:prstGeom>
        </p:spPr>
      </p:pic>
      <p:sp>
        <p:nvSpPr>
          <p:cNvPr id="10" name="TextBox 9"/>
          <p:cNvSpPr txBox="1"/>
          <p:nvPr/>
        </p:nvSpPr>
        <p:spPr>
          <a:xfrm>
            <a:off x="1754927" y="2669774"/>
            <a:ext cx="3611457" cy="520805"/>
          </a:xfrm>
          <a:prstGeom prst="rect">
            <a:avLst/>
          </a:prstGeom>
          <a:noFill/>
        </p:spPr>
        <p:txBody>
          <a:bodyPr wrap="square" lIns="104287" tIns="52144" rIns="104287" bIns="52144" rtlCol="0">
            <a:spAutoFit/>
          </a:bodyPr>
          <a:lstStyle/>
          <a:p>
            <a:pPr algn="ctr"/>
            <a:r>
              <a:rPr lang="en-US" sz="2700" b="1" dirty="0"/>
              <a:t>Solar Panel</a:t>
            </a:r>
          </a:p>
        </p:txBody>
      </p:sp>
      <p:sp>
        <p:nvSpPr>
          <p:cNvPr id="11" name="TextBox 10"/>
          <p:cNvSpPr txBox="1"/>
          <p:nvPr/>
        </p:nvSpPr>
        <p:spPr>
          <a:xfrm>
            <a:off x="6388065" y="2678565"/>
            <a:ext cx="3611457" cy="520805"/>
          </a:xfrm>
          <a:prstGeom prst="rect">
            <a:avLst/>
          </a:prstGeom>
          <a:noFill/>
        </p:spPr>
        <p:txBody>
          <a:bodyPr wrap="square" lIns="104287" tIns="52144" rIns="104287" bIns="52144" rtlCol="0">
            <a:spAutoFit/>
          </a:bodyPr>
          <a:lstStyle/>
          <a:p>
            <a:pPr algn="ctr"/>
            <a:r>
              <a:rPr lang="en-US" sz="2700" b="1" dirty="0"/>
              <a:t>Parallel Circuit </a:t>
            </a:r>
          </a:p>
        </p:txBody>
      </p:sp>
    </p:spTree>
    <p:extLst>
      <p:ext uri="{BB962C8B-B14F-4D97-AF65-F5344CB8AC3E}">
        <p14:creationId xmlns:p14="http://schemas.microsoft.com/office/powerpoint/2010/main" val="1222575834"/>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0497" y="302737"/>
            <a:ext cx="8166726" cy="1259946"/>
          </a:xfrm>
        </p:spPr>
        <p:txBody>
          <a:bodyPr>
            <a:normAutofit/>
          </a:bodyPr>
          <a:lstStyle/>
          <a:p>
            <a:r>
              <a:rPr lang="en-US" sz="4400" b="1" dirty="0" smtClean="0">
                <a:solidFill>
                  <a:srgbClr val="4F81BD"/>
                </a:solidFill>
              </a:rPr>
              <a:t>Example: Videos </a:t>
            </a:r>
            <a:endParaRPr lang="en-US" sz="4400" b="1" dirty="0">
              <a:solidFill>
                <a:srgbClr val="4F81BD"/>
              </a:solidFill>
            </a:endParaRPr>
          </a:p>
        </p:txBody>
      </p:sp>
      <p:sp>
        <p:nvSpPr>
          <p:cNvPr id="3" name="Content Placeholder 2"/>
          <p:cNvSpPr>
            <a:spLocks noGrp="1"/>
          </p:cNvSpPr>
          <p:nvPr>
            <p:ph sz="half" idx="1"/>
          </p:nvPr>
        </p:nvSpPr>
        <p:spPr>
          <a:xfrm>
            <a:off x="1668226" y="1850445"/>
            <a:ext cx="4554544" cy="4989036"/>
          </a:xfrm>
        </p:spPr>
        <p:txBody>
          <a:bodyPr>
            <a:noAutofit/>
          </a:bodyPr>
          <a:lstStyle/>
          <a:p>
            <a:pPr>
              <a:lnSpc>
                <a:spcPct val="110000"/>
              </a:lnSpc>
            </a:pPr>
            <a:r>
              <a:rPr lang="en-US" sz="2700" dirty="0">
                <a:solidFill>
                  <a:srgbClr val="4F81BD"/>
                </a:solidFill>
              </a:rPr>
              <a:t>Teacher Tube/You Tube</a:t>
            </a:r>
          </a:p>
          <a:p>
            <a:pPr>
              <a:lnSpc>
                <a:spcPct val="110000"/>
              </a:lnSpc>
            </a:pPr>
            <a:r>
              <a:rPr lang="en-US" sz="2700" dirty="0">
                <a:solidFill>
                  <a:srgbClr val="4F81BD"/>
                </a:solidFill>
              </a:rPr>
              <a:t>Khan Academy</a:t>
            </a:r>
          </a:p>
          <a:p>
            <a:pPr>
              <a:lnSpc>
                <a:spcPct val="110000"/>
              </a:lnSpc>
            </a:pPr>
            <a:r>
              <a:rPr lang="en-US" sz="2700" dirty="0">
                <a:solidFill>
                  <a:srgbClr val="4F81BD"/>
                </a:solidFill>
              </a:rPr>
              <a:t>Vimeo</a:t>
            </a:r>
          </a:p>
          <a:p>
            <a:pPr>
              <a:lnSpc>
                <a:spcPct val="110000"/>
              </a:lnSpc>
            </a:pPr>
            <a:r>
              <a:rPr lang="en-US" sz="2700" dirty="0">
                <a:solidFill>
                  <a:srgbClr val="4F81BD"/>
                </a:solidFill>
              </a:rPr>
              <a:t>Fibonacci example</a:t>
            </a:r>
          </a:p>
          <a:p>
            <a:pPr marL="503972" lvl="1" indent="0">
              <a:lnSpc>
                <a:spcPct val="110000"/>
              </a:lnSpc>
              <a:buNone/>
            </a:pPr>
            <a:r>
              <a:rPr lang="en-US" sz="2700" dirty="0" smtClean="0">
                <a:solidFill>
                  <a:srgbClr val="4F81BD"/>
                </a:solidFill>
              </a:rPr>
              <a:t>—Teaching </a:t>
            </a:r>
            <a:r>
              <a:rPr lang="en-US" sz="2700" dirty="0">
                <a:solidFill>
                  <a:srgbClr val="4F81BD"/>
                </a:solidFill>
              </a:rPr>
              <a:t>standards related to patterns, sequencing, and relating math to the real </a:t>
            </a:r>
            <a:r>
              <a:rPr lang="en-US" sz="2700" dirty="0" smtClean="0">
                <a:solidFill>
                  <a:srgbClr val="4F81BD"/>
                </a:solidFill>
              </a:rPr>
              <a:t>world.</a:t>
            </a:r>
            <a:endParaRPr lang="en-US" sz="2700" dirty="0">
              <a:solidFill>
                <a:srgbClr val="4F81BD"/>
              </a:solidFill>
            </a:endParaRPr>
          </a:p>
          <a:p>
            <a:pPr lvl="1">
              <a:lnSpc>
                <a:spcPct val="110000"/>
              </a:lnSpc>
            </a:pPr>
            <a:endParaRPr lang="en-US" sz="2700" dirty="0"/>
          </a:p>
          <a:p>
            <a:pPr marL="503972" lvl="1" indent="0">
              <a:buNone/>
            </a:pPr>
            <a:r>
              <a:rPr lang="en-US" sz="2500" dirty="0"/>
              <a:t> </a:t>
            </a:r>
          </a:p>
        </p:txBody>
      </p:sp>
      <p:sp>
        <p:nvSpPr>
          <p:cNvPr id="5" name="Content Placeholder 4"/>
          <p:cNvSpPr>
            <a:spLocks noGrp="1"/>
          </p:cNvSpPr>
          <p:nvPr>
            <p:ph sz="half" idx="2"/>
          </p:nvPr>
        </p:nvSpPr>
        <p:spPr>
          <a:xfrm>
            <a:off x="6293762" y="1848725"/>
            <a:ext cx="4398051" cy="1154451"/>
          </a:xfrm>
        </p:spPr>
        <p:txBody>
          <a:bodyPr>
            <a:normAutofit/>
          </a:bodyPr>
          <a:lstStyle/>
          <a:p>
            <a:r>
              <a:rPr lang="pt-BR" dirty="0">
                <a:solidFill>
                  <a:srgbClr val="4F81BD"/>
                </a:solidFill>
              </a:rPr>
              <a:t>http://vimeo.com/9953368</a:t>
            </a:r>
            <a:endParaRPr lang="en-US" dirty="0">
              <a:solidFill>
                <a:srgbClr val="4F81BD"/>
              </a:solidFill>
            </a:endParaRPr>
          </a:p>
        </p:txBody>
      </p:sp>
      <p:pic>
        <p:nvPicPr>
          <p:cNvPr id="4" name="Picture 3" descr="Screen Shot 2013-10-23 at 1.44.0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5400" y="3230605"/>
            <a:ext cx="4336413" cy="2602875"/>
          </a:xfrm>
          <a:prstGeom prst="rect">
            <a:avLst/>
          </a:prstGeom>
        </p:spPr>
      </p:pic>
    </p:spTree>
    <p:extLst>
      <p:ext uri="{BB962C8B-B14F-4D97-AF65-F5344CB8AC3E}">
        <p14:creationId xmlns:p14="http://schemas.microsoft.com/office/powerpoint/2010/main" val="2843654818"/>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9453" y="302737"/>
            <a:ext cx="8147769" cy="1259946"/>
          </a:xfrm>
        </p:spPr>
        <p:txBody>
          <a:bodyPr>
            <a:normAutofit fontScale="90000"/>
          </a:bodyPr>
          <a:lstStyle/>
          <a:p>
            <a:r>
              <a:rPr lang="en-US" b="1" dirty="0" smtClean="0">
                <a:solidFill>
                  <a:srgbClr val="4F81BD"/>
                </a:solidFill>
              </a:rPr>
              <a:t>Multiple Means of Action and Expression</a:t>
            </a:r>
            <a:endParaRPr lang="en-US" b="1" dirty="0">
              <a:solidFill>
                <a:srgbClr val="4F81BD"/>
              </a:solidFill>
            </a:endParaRPr>
          </a:p>
        </p:txBody>
      </p:sp>
      <p:sp>
        <p:nvSpPr>
          <p:cNvPr id="3" name="Content Placeholder 2"/>
          <p:cNvSpPr>
            <a:spLocks noGrp="1"/>
          </p:cNvSpPr>
          <p:nvPr>
            <p:ph idx="1"/>
          </p:nvPr>
        </p:nvSpPr>
        <p:spPr>
          <a:xfrm>
            <a:off x="1687183" y="1763925"/>
            <a:ext cx="8470040" cy="4989036"/>
          </a:xfrm>
        </p:spPr>
        <p:txBody>
          <a:bodyPr>
            <a:normAutofit/>
          </a:bodyPr>
          <a:lstStyle/>
          <a:p>
            <a:pPr>
              <a:lnSpc>
                <a:spcPct val="110000"/>
              </a:lnSpc>
            </a:pPr>
            <a:r>
              <a:rPr lang="en-US" sz="3600" dirty="0">
                <a:solidFill>
                  <a:srgbClr val="4F81BD"/>
                </a:solidFill>
              </a:rPr>
              <a:t>Different ways of demonstrating </a:t>
            </a:r>
            <a:r>
              <a:rPr lang="en-US" sz="3600" dirty="0" smtClean="0">
                <a:solidFill>
                  <a:srgbClr val="4F81BD"/>
                </a:solidFill>
              </a:rPr>
              <a:t>understanding.</a:t>
            </a:r>
            <a:endParaRPr lang="en-US" sz="3600" dirty="0">
              <a:solidFill>
                <a:srgbClr val="4F81BD"/>
              </a:solidFill>
            </a:endParaRPr>
          </a:p>
        </p:txBody>
      </p:sp>
      <p:pic>
        <p:nvPicPr>
          <p:cNvPr id="5" name="Picture 4" descr="ide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3854" y="2741177"/>
            <a:ext cx="4348853" cy="3074869"/>
          </a:xfrm>
          <a:prstGeom prst="rect">
            <a:avLst/>
          </a:prstGeom>
        </p:spPr>
      </p:pic>
    </p:spTree>
    <p:extLst>
      <p:ext uri="{BB962C8B-B14F-4D97-AF65-F5344CB8AC3E}">
        <p14:creationId xmlns:p14="http://schemas.microsoft.com/office/powerpoint/2010/main" val="2547712963"/>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0497" y="302737"/>
            <a:ext cx="8166726" cy="1259946"/>
          </a:xfrm>
        </p:spPr>
        <p:txBody>
          <a:bodyPr>
            <a:normAutofit/>
          </a:bodyPr>
          <a:lstStyle/>
          <a:p>
            <a:r>
              <a:rPr lang="en-US" sz="4400" b="1" dirty="0" smtClean="0">
                <a:solidFill>
                  <a:srgbClr val="4F81BD"/>
                </a:solidFill>
              </a:rPr>
              <a:t>Simulations and Video Games</a:t>
            </a:r>
            <a:endParaRPr lang="en-US" sz="4400" b="1" dirty="0">
              <a:solidFill>
                <a:srgbClr val="4F81BD"/>
              </a:solidFill>
            </a:endParaRPr>
          </a:p>
        </p:txBody>
      </p:sp>
      <p:sp>
        <p:nvSpPr>
          <p:cNvPr id="3" name="Content Placeholder 2"/>
          <p:cNvSpPr>
            <a:spLocks noGrp="1"/>
          </p:cNvSpPr>
          <p:nvPr>
            <p:ph idx="1"/>
          </p:nvPr>
        </p:nvSpPr>
        <p:spPr>
          <a:xfrm>
            <a:off x="1668226" y="2107124"/>
            <a:ext cx="9023587" cy="4739796"/>
          </a:xfrm>
        </p:spPr>
        <p:txBody>
          <a:bodyPr>
            <a:normAutofit/>
          </a:bodyPr>
          <a:lstStyle/>
          <a:p>
            <a:pPr>
              <a:lnSpc>
                <a:spcPct val="110000"/>
              </a:lnSpc>
            </a:pPr>
            <a:r>
              <a:rPr lang="en-US" sz="3200" dirty="0">
                <a:solidFill>
                  <a:srgbClr val="4F81BD"/>
                </a:solidFill>
              </a:rPr>
              <a:t>PhET interactive </a:t>
            </a:r>
            <a:r>
              <a:rPr lang="en-US" sz="3200" dirty="0" smtClean="0">
                <a:solidFill>
                  <a:srgbClr val="4F81BD"/>
                </a:solidFill>
              </a:rPr>
              <a:t>simulations</a:t>
            </a:r>
            <a:endParaRPr lang="en-US" sz="3200" dirty="0">
              <a:solidFill>
                <a:srgbClr val="4F81BD"/>
              </a:solidFill>
            </a:endParaRPr>
          </a:p>
          <a:p>
            <a:pPr>
              <a:lnSpc>
                <a:spcPct val="110000"/>
              </a:lnSpc>
            </a:pPr>
            <a:r>
              <a:rPr lang="en-US" sz="3200" dirty="0" smtClean="0">
                <a:solidFill>
                  <a:srgbClr val="4F81BD"/>
                </a:solidFill>
              </a:rPr>
              <a:t>Gizmos</a:t>
            </a:r>
            <a:endParaRPr lang="en-US" sz="3200" dirty="0">
              <a:solidFill>
                <a:srgbClr val="4F81BD"/>
              </a:solidFill>
            </a:endParaRPr>
          </a:p>
          <a:p>
            <a:pPr>
              <a:lnSpc>
                <a:spcPct val="110000"/>
              </a:lnSpc>
            </a:pPr>
            <a:r>
              <a:rPr lang="en-US" sz="3200" dirty="0">
                <a:solidFill>
                  <a:srgbClr val="4F81BD"/>
                </a:solidFill>
              </a:rPr>
              <a:t>Filament </a:t>
            </a:r>
            <a:r>
              <a:rPr lang="en-US" sz="3200" dirty="0" smtClean="0">
                <a:solidFill>
                  <a:srgbClr val="4F81BD"/>
                </a:solidFill>
              </a:rPr>
              <a:t>Games</a:t>
            </a:r>
            <a:endParaRPr lang="en-US" sz="3200" dirty="0">
              <a:solidFill>
                <a:srgbClr val="4F81BD"/>
              </a:solidFill>
            </a:endParaRPr>
          </a:p>
          <a:p>
            <a:pPr>
              <a:lnSpc>
                <a:spcPct val="110000"/>
              </a:lnSpc>
            </a:pPr>
            <a:r>
              <a:rPr lang="en-US" sz="3200" dirty="0">
                <a:solidFill>
                  <a:srgbClr val="4F81BD"/>
                </a:solidFill>
              </a:rPr>
              <a:t>Example: </a:t>
            </a:r>
            <a:r>
              <a:rPr lang="en-US" sz="3200" i="1" dirty="0">
                <a:solidFill>
                  <a:srgbClr val="4F81BD"/>
                </a:solidFill>
              </a:rPr>
              <a:t>You Make </a:t>
            </a:r>
            <a:r>
              <a:rPr lang="en-US" sz="3200" i="1" dirty="0" smtClean="0">
                <a:solidFill>
                  <a:srgbClr val="4F81BD"/>
                </a:solidFill>
              </a:rPr>
              <a:t>Me Sick!</a:t>
            </a:r>
            <a:endParaRPr lang="en-US" sz="3200" i="1" dirty="0">
              <a:solidFill>
                <a:srgbClr val="4F81BD"/>
              </a:solidFill>
            </a:endParaRPr>
          </a:p>
          <a:p>
            <a:pPr lvl="1">
              <a:lnSpc>
                <a:spcPct val="110000"/>
              </a:lnSpc>
            </a:pPr>
            <a:r>
              <a:rPr lang="en-US" sz="3200" dirty="0">
                <a:solidFill>
                  <a:srgbClr val="4F81BD"/>
                </a:solidFill>
              </a:rPr>
              <a:t>Learn about bacteria, viruses, general germs, staying healthy, etc. </a:t>
            </a:r>
          </a:p>
          <a:p>
            <a:pPr marL="0" indent="0">
              <a:lnSpc>
                <a:spcPct val="110000"/>
              </a:lnSpc>
              <a:buNone/>
            </a:pPr>
            <a:r>
              <a:rPr lang="en-US" sz="3200" dirty="0" smtClean="0">
                <a:solidFill>
                  <a:srgbClr val="4F81BD"/>
                </a:solidFill>
                <a:hlinkClick r:id="rId3"/>
              </a:rPr>
              <a:t>http</a:t>
            </a:r>
            <a:r>
              <a:rPr lang="en-US" sz="3200" dirty="0">
                <a:solidFill>
                  <a:srgbClr val="4F81BD"/>
                </a:solidFill>
                <a:hlinkClick r:id="rId3"/>
              </a:rPr>
              <a:t>://youtu.be/tO7VWBLM7CI</a:t>
            </a:r>
            <a:endParaRPr lang="en-US" sz="3200" dirty="0">
              <a:solidFill>
                <a:srgbClr val="4F81BD"/>
              </a:solidFill>
            </a:endParaRPr>
          </a:p>
          <a:p>
            <a:endParaRPr lang="en-US" sz="3600" dirty="0"/>
          </a:p>
        </p:txBody>
      </p:sp>
    </p:spTree>
    <p:extLst>
      <p:ext uri="{BB962C8B-B14F-4D97-AF65-F5344CB8AC3E}">
        <p14:creationId xmlns:p14="http://schemas.microsoft.com/office/powerpoint/2010/main" val="2534879216"/>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2583" y="302737"/>
            <a:ext cx="8204640" cy="1259946"/>
          </a:xfrm>
        </p:spPr>
        <p:txBody>
          <a:bodyPr>
            <a:normAutofit/>
          </a:bodyPr>
          <a:lstStyle/>
          <a:p>
            <a:r>
              <a:rPr lang="en-US" sz="4400" b="1" dirty="0" smtClean="0">
                <a:solidFill>
                  <a:srgbClr val="4F81BD"/>
                </a:solidFill>
              </a:rPr>
              <a:t>Apps for Learning</a:t>
            </a:r>
            <a:endParaRPr lang="en-US" sz="4400" b="1" dirty="0">
              <a:solidFill>
                <a:srgbClr val="4F81BD"/>
              </a:solidFill>
            </a:endParaRPr>
          </a:p>
        </p:txBody>
      </p:sp>
      <p:sp>
        <p:nvSpPr>
          <p:cNvPr id="3" name="Content Placeholder 2"/>
          <p:cNvSpPr>
            <a:spLocks noGrp="1"/>
          </p:cNvSpPr>
          <p:nvPr>
            <p:ph sz="half" idx="1"/>
          </p:nvPr>
        </p:nvSpPr>
        <p:spPr>
          <a:xfrm>
            <a:off x="1592397" y="1880421"/>
            <a:ext cx="4511793" cy="4989036"/>
          </a:xfrm>
        </p:spPr>
        <p:txBody>
          <a:bodyPr>
            <a:normAutofit/>
          </a:bodyPr>
          <a:lstStyle/>
          <a:p>
            <a:pPr>
              <a:lnSpc>
                <a:spcPct val="110000"/>
              </a:lnSpc>
            </a:pPr>
            <a:r>
              <a:rPr lang="en-US" sz="3200" dirty="0" smtClean="0">
                <a:solidFill>
                  <a:srgbClr val="4F81BD"/>
                </a:solidFill>
              </a:rPr>
              <a:t>Across content areas</a:t>
            </a:r>
          </a:p>
          <a:p>
            <a:pPr>
              <a:lnSpc>
                <a:spcPct val="110000"/>
              </a:lnSpc>
            </a:pPr>
            <a:r>
              <a:rPr lang="en-US" sz="3200" dirty="0" smtClean="0">
                <a:solidFill>
                  <a:srgbClr val="4F81BD"/>
                </a:solidFill>
              </a:rPr>
              <a:t>Many are free</a:t>
            </a:r>
          </a:p>
          <a:p>
            <a:pPr>
              <a:lnSpc>
                <a:spcPct val="110000"/>
              </a:lnSpc>
            </a:pPr>
            <a:r>
              <a:rPr lang="en-US" sz="3200" dirty="0" smtClean="0">
                <a:solidFill>
                  <a:srgbClr val="4F81BD"/>
                </a:solidFill>
              </a:rPr>
              <a:t>Schools investing more and more in mobile technologies</a:t>
            </a:r>
          </a:p>
          <a:p>
            <a:pPr marL="0" indent="0">
              <a:lnSpc>
                <a:spcPct val="110000"/>
              </a:lnSpc>
              <a:buNone/>
            </a:pPr>
            <a:endParaRPr lang="en-US" sz="3200" dirty="0" smtClean="0"/>
          </a:p>
        </p:txBody>
      </p:sp>
      <p:pic>
        <p:nvPicPr>
          <p:cNvPr id="5" name="Content Placeholder 4" descr="technology-in-the-classroom-kids-ipad.jpg"/>
          <p:cNvPicPr>
            <a:picLocks noGrp="1" noChangeAspect="1"/>
          </p:cNvPicPr>
          <p:nvPr>
            <p:ph sz="half" idx="2"/>
          </p:nvPr>
        </p:nvPicPr>
        <p:blipFill>
          <a:blip r:embed="rId3">
            <a:extLst>
              <a:ext uri="{28A0092B-C50C-407E-A947-70E740481C1C}">
                <a14:useLocalDpi xmlns:a14="http://schemas.microsoft.com/office/drawing/2010/main" val="0"/>
              </a:ext>
            </a:extLst>
          </a:blip>
          <a:srcRect l="21209" r="21209"/>
          <a:stretch>
            <a:fillRect/>
          </a:stretch>
        </p:blipFill>
        <p:spPr>
          <a:xfrm>
            <a:off x="6212256" y="1763928"/>
            <a:ext cx="4338148" cy="4797004"/>
          </a:xfrm>
        </p:spPr>
      </p:pic>
    </p:spTree>
    <p:extLst>
      <p:ext uri="{BB962C8B-B14F-4D97-AF65-F5344CB8AC3E}">
        <p14:creationId xmlns:p14="http://schemas.microsoft.com/office/powerpoint/2010/main" val="4020044607"/>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9453" y="302737"/>
            <a:ext cx="8147769" cy="1259946"/>
          </a:xfrm>
        </p:spPr>
        <p:txBody>
          <a:bodyPr>
            <a:normAutofit/>
          </a:bodyPr>
          <a:lstStyle/>
          <a:p>
            <a:r>
              <a:rPr lang="en-US" sz="4400" b="1" dirty="0" smtClean="0">
                <a:solidFill>
                  <a:srgbClr val="4F81BD"/>
                </a:solidFill>
              </a:rPr>
              <a:t>Examples: Science </a:t>
            </a:r>
            <a:r>
              <a:rPr lang="en-US" sz="4400" b="1" dirty="0">
                <a:solidFill>
                  <a:srgbClr val="4F81BD"/>
                </a:solidFill>
              </a:rPr>
              <a:t>A</a:t>
            </a:r>
            <a:r>
              <a:rPr lang="en-US" sz="4400" b="1" dirty="0" smtClean="0">
                <a:solidFill>
                  <a:srgbClr val="4F81BD"/>
                </a:solidFill>
              </a:rPr>
              <a:t>pps</a:t>
            </a:r>
            <a:endParaRPr lang="en-US" sz="4400" b="1" dirty="0">
              <a:solidFill>
                <a:srgbClr val="4F81BD"/>
              </a:solidFill>
            </a:endParaRPr>
          </a:p>
        </p:txBody>
      </p:sp>
      <p:sp>
        <p:nvSpPr>
          <p:cNvPr id="4" name="Slide Number Placeholder 3"/>
          <p:cNvSpPr>
            <a:spLocks noGrp="1"/>
          </p:cNvSpPr>
          <p:nvPr>
            <p:ph type="sldNum" sz="quarter" idx="12"/>
          </p:nvPr>
        </p:nvSpPr>
        <p:spPr/>
        <p:txBody>
          <a:bodyPr/>
          <a:lstStyle/>
          <a:p>
            <a:fld id="{1C122D01-9CA9-5F4C-AA06-450365BCF563}" type="slidenum">
              <a:rPr lang="en-US" smtClean="0"/>
              <a:pPr/>
              <a:t>97</a:t>
            </a:fld>
            <a:endParaRPr lang="en-US" dirty="0"/>
          </a:p>
        </p:txBody>
      </p:sp>
      <p:pic>
        <p:nvPicPr>
          <p:cNvPr id="10" name="Picture 9" descr="frogdissection.jpg"/>
          <p:cNvPicPr>
            <a:picLocks noChangeAspect="1"/>
          </p:cNvPicPr>
          <p:nvPr/>
        </p:nvPicPr>
        <p:blipFill>
          <a:blip r:embed="rId3"/>
          <a:stretch>
            <a:fillRect/>
          </a:stretch>
        </p:blipFill>
        <p:spPr>
          <a:xfrm>
            <a:off x="1647674" y="2040660"/>
            <a:ext cx="2970832" cy="3250094"/>
          </a:xfrm>
          <a:prstGeom prst="rect">
            <a:avLst/>
          </a:prstGeom>
        </p:spPr>
      </p:pic>
      <p:sp>
        <p:nvSpPr>
          <p:cNvPr id="11" name="TextBox 10"/>
          <p:cNvSpPr txBox="1"/>
          <p:nvPr/>
        </p:nvSpPr>
        <p:spPr>
          <a:xfrm>
            <a:off x="4710672" y="1945897"/>
            <a:ext cx="5981141" cy="3888906"/>
          </a:xfrm>
          <a:prstGeom prst="rect">
            <a:avLst/>
          </a:prstGeom>
          <a:noFill/>
        </p:spPr>
        <p:txBody>
          <a:bodyPr wrap="square" lIns="104287" tIns="52144" rIns="104287" bIns="52144" rtlCol="0">
            <a:spAutoFit/>
          </a:bodyPr>
          <a:lstStyle/>
          <a:p>
            <a:pPr>
              <a:lnSpc>
                <a:spcPct val="110000"/>
              </a:lnSpc>
            </a:pPr>
            <a:r>
              <a:rPr lang="en-US" sz="3200" dirty="0">
                <a:solidFill>
                  <a:srgbClr val="4F81BD"/>
                </a:solidFill>
                <a:latin typeface="+mn-lt"/>
              </a:rPr>
              <a:t>Frog dissection: Virtually dissect and explore the inner workings of your frog. </a:t>
            </a:r>
            <a:r>
              <a:rPr lang="en-US" sz="3200" dirty="0" smtClean="0">
                <a:solidFill>
                  <a:srgbClr val="4F81BD"/>
                </a:solidFill>
                <a:latin typeface="+mn-lt"/>
              </a:rPr>
              <a:t>Also </a:t>
            </a:r>
            <a:r>
              <a:rPr lang="en-US" sz="3200" dirty="0">
                <a:solidFill>
                  <a:srgbClr val="4F81BD"/>
                </a:solidFill>
                <a:latin typeface="+mn-lt"/>
              </a:rPr>
              <a:t>contains extended content about frogs.</a:t>
            </a:r>
          </a:p>
          <a:p>
            <a:pPr>
              <a:lnSpc>
                <a:spcPct val="110000"/>
              </a:lnSpc>
            </a:pPr>
            <a:r>
              <a:rPr lang="en-US" sz="3200" dirty="0">
                <a:solidFill>
                  <a:srgbClr val="4F81BD"/>
                </a:solidFill>
                <a:latin typeface="+mn-lt"/>
                <a:hlinkClick r:id="rId4"/>
              </a:rPr>
              <a:t>https://itunes.apple.com/us/app/frog-dissection/id377626675?mt=</a:t>
            </a:r>
            <a:r>
              <a:rPr lang="en-US" sz="3200" dirty="0" smtClean="0">
                <a:solidFill>
                  <a:srgbClr val="4F81BD"/>
                </a:solidFill>
                <a:latin typeface="+mn-lt"/>
                <a:hlinkClick r:id="rId4"/>
              </a:rPr>
              <a:t>8</a:t>
            </a:r>
            <a:r>
              <a:rPr lang="en-US" sz="3200" dirty="0" smtClean="0">
                <a:solidFill>
                  <a:srgbClr val="4F81BD"/>
                </a:solidFill>
                <a:latin typeface="+mn-lt"/>
              </a:rPr>
              <a:t> </a:t>
            </a:r>
            <a:endParaRPr lang="en-US" sz="3200" dirty="0">
              <a:solidFill>
                <a:srgbClr val="4F81BD"/>
              </a:solidFill>
              <a:latin typeface="+mn-lt"/>
            </a:endParaRPr>
          </a:p>
        </p:txBody>
      </p:sp>
    </p:spTree>
    <p:extLst>
      <p:ext uri="{BB962C8B-B14F-4D97-AF65-F5344CB8AC3E}">
        <p14:creationId xmlns:p14="http://schemas.microsoft.com/office/powerpoint/2010/main" val="5663172"/>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1539" y="302737"/>
            <a:ext cx="8185683" cy="1259946"/>
          </a:xfrm>
        </p:spPr>
        <p:txBody>
          <a:bodyPr>
            <a:normAutofit/>
          </a:bodyPr>
          <a:lstStyle/>
          <a:p>
            <a:r>
              <a:rPr lang="en-US" sz="4400" b="1" dirty="0" smtClean="0">
                <a:solidFill>
                  <a:srgbClr val="4F81BD"/>
                </a:solidFill>
              </a:rPr>
              <a:t>Google Earth</a:t>
            </a:r>
            <a:endParaRPr lang="en-US" sz="4400" b="1" dirty="0">
              <a:solidFill>
                <a:srgbClr val="4F81BD"/>
              </a:solidFill>
            </a:endParaRPr>
          </a:p>
        </p:txBody>
      </p:sp>
      <p:sp>
        <p:nvSpPr>
          <p:cNvPr id="3" name="Content Placeholder 2"/>
          <p:cNvSpPr>
            <a:spLocks noGrp="1"/>
          </p:cNvSpPr>
          <p:nvPr>
            <p:ph idx="1"/>
          </p:nvPr>
        </p:nvSpPr>
        <p:spPr>
          <a:xfrm>
            <a:off x="1634104" y="1711216"/>
            <a:ext cx="9290371" cy="4015078"/>
          </a:xfrm>
        </p:spPr>
        <p:txBody>
          <a:bodyPr>
            <a:normAutofit/>
          </a:bodyPr>
          <a:lstStyle/>
          <a:p>
            <a:pPr marL="0" indent="0">
              <a:lnSpc>
                <a:spcPct val="110000"/>
              </a:lnSpc>
              <a:buNone/>
            </a:pPr>
            <a:r>
              <a:rPr lang="en-US" sz="3600" dirty="0" smtClean="0">
                <a:solidFill>
                  <a:srgbClr val="4F81BD"/>
                </a:solidFill>
              </a:rPr>
              <a:t>	</a:t>
            </a:r>
            <a:r>
              <a:rPr lang="en-US" sz="3200" dirty="0" smtClean="0">
                <a:solidFill>
                  <a:srgbClr val="4F81BD"/>
                </a:solidFill>
              </a:rPr>
              <a:t>Satellite </a:t>
            </a:r>
            <a:r>
              <a:rPr lang="en-US" sz="3200" dirty="0">
                <a:solidFill>
                  <a:srgbClr val="4F81BD"/>
                </a:solidFill>
              </a:rPr>
              <a:t>images from anywhere on Earth </a:t>
            </a:r>
          </a:p>
          <a:p>
            <a:pPr lvl="1">
              <a:lnSpc>
                <a:spcPct val="110000"/>
              </a:lnSpc>
            </a:pPr>
            <a:r>
              <a:rPr lang="en-US" sz="3200" dirty="0">
                <a:solidFill>
                  <a:srgbClr val="4F81BD"/>
                </a:solidFill>
              </a:rPr>
              <a:t>Under the sea</a:t>
            </a:r>
          </a:p>
          <a:p>
            <a:pPr lvl="1">
              <a:lnSpc>
                <a:spcPct val="110000"/>
              </a:lnSpc>
            </a:pPr>
            <a:r>
              <a:rPr lang="en-US" sz="3200" dirty="0">
                <a:solidFill>
                  <a:srgbClr val="4F81BD"/>
                </a:solidFill>
              </a:rPr>
              <a:t>Through time</a:t>
            </a:r>
          </a:p>
          <a:p>
            <a:pPr lvl="1">
              <a:lnSpc>
                <a:spcPct val="110000"/>
              </a:lnSpc>
            </a:pPr>
            <a:r>
              <a:rPr lang="en-US" sz="3200" dirty="0">
                <a:solidFill>
                  <a:srgbClr val="4F81BD"/>
                </a:solidFill>
              </a:rPr>
              <a:t>Famous landmarks</a:t>
            </a:r>
          </a:p>
          <a:p>
            <a:pPr lvl="1">
              <a:lnSpc>
                <a:spcPct val="110000"/>
              </a:lnSpc>
            </a:pPr>
            <a:r>
              <a:rPr lang="en-US" sz="3200" dirty="0">
                <a:solidFill>
                  <a:srgbClr val="4F81BD"/>
                </a:solidFill>
              </a:rPr>
              <a:t>Your house</a:t>
            </a:r>
          </a:p>
        </p:txBody>
      </p:sp>
      <p:pic>
        <p:nvPicPr>
          <p:cNvPr id="4" name="Picture 3" descr="Screen Shot 2012-07-30 at 10.39.3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5677" y="2436775"/>
            <a:ext cx="4476136" cy="3815179"/>
          </a:xfrm>
          <a:prstGeom prst="rect">
            <a:avLst/>
          </a:prstGeom>
        </p:spPr>
      </p:pic>
    </p:spTree>
    <p:extLst>
      <p:ext uri="{BB962C8B-B14F-4D97-AF65-F5344CB8AC3E}">
        <p14:creationId xmlns:p14="http://schemas.microsoft.com/office/powerpoint/2010/main" val="2983148509"/>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2583" y="302737"/>
            <a:ext cx="8204640" cy="1259946"/>
          </a:xfrm>
        </p:spPr>
        <p:txBody>
          <a:bodyPr>
            <a:normAutofit fontScale="90000"/>
          </a:bodyPr>
          <a:lstStyle/>
          <a:p>
            <a:r>
              <a:rPr lang="en-US" b="1" dirty="0" smtClean="0">
                <a:solidFill>
                  <a:srgbClr val="4F81BD"/>
                </a:solidFill>
              </a:rPr>
              <a:t>Multiple Means of Engagement</a:t>
            </a:r>
            <a:endParaRPr lang="en-US" b="1" dirty="0">
              <a:solidFill>
                <a:srgbClr val="4F81BD"/>
              </a:solidFill>
            </a:endParaRPr>
          </a:p>
        </p:txBody>
      </p:sp>
      <p:sp>
        <p:nvSpPr>
          <p:cNvPr id="5" name="Content Placeholder 4"/>
          <p:cNvSpPr>
            <a:spLocks noGrp="1"/>
          </p:cNvSpPr>
          <p:nvPr>
            <p:ph idx="1"/>
          </p:nvPr>
        </p:nvSpPr>
        <p:spPr>
          <a:xfrm>
            <a:off x="1706140" y="1868181"/>
            <a:ext cx="8839193" cy="4275067"/>
          </a:xfrm>
        </p:spPr>
        <p:txBody>
          <a:bodyPr>
            <a:normAutofit/>
          </a:bodyPr>
          <a:lstStyle/>
          <a:p>
            <a:pPr marL="0" indent="0">
              <a:lnSpc>
                <a:spcPct val="110000"/>
              </a:lnSpc>
              <a:buNone/>
            </a:pPr>
            <a:r>
              <a:rPr lang="en-US" sz="3600" dirty="0" smtClean="0">
                <a:solidFill>
                  <a:srgbClr val="4F81BD"/>
                </a:solidFill>
              </a:rPr>
              <a:t>	Options </a:t>
            </a:r>
            <a:r>
              <a:rPr lang="en-US" sz="3600" dirty="0">
                <a:solidFill>
                  <a:srgbClr val="4F81BD"/>
                </a:solidFill>
              </a:rPr>
              <a:t>for tapping into the learners’ </a:t>
            </a:r>
            <a:r>
              <a:rPr lang="en-US" sz="3600" dirty="0" smtClean="0">
                <a:solidFill>
                  <a:srgbClr val="4F81BD"/>
                </a:solidFill>
              </a:rPr>
              <a:t>	interests </a:t>
            </a:r>
            <a:r>
              <a:rPr lang="en-US" sz="3600" dirty="0">
                <a:solidFill>
                  <a:srgbClr val="4F81BD"/>
                </a:solidFill>
              </a:rPr>
              <a:t>and motivation. </a:t>
            </a:r>
          </a:p>
        </p:txBody>
      </p:sp>
      <p:pic>
        <p:nvPicPr>
          <p:cNvPr id="7" name="Picture 6" descr="motivat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6629" y="3317589"/>
            <a:ext cx="4781872" cy="2991222"/>
          </a:xfrm>
          <a:prstGeom prst="rect">
            <a:avLst/>
          </a:prstGeom>
        </p:spPr>
      </p:pic>
    </p:spTree>
    <p:extLst>
      <p:ext uri="{BB962C8B-B14F-4D97-AF65-F5344CB8AC3E}">
        <p14:creationId xmlns:p14="http://schemas.microsoft.com/office/powerpoint/2010/main" val="263354815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22847</TotalTime>
  <Words>12496</Words>
  <Application>Microsoft Macintosh PowerPoint</Application>
  <PresentationFormat>Custom</PresentationFormat>
  <Paragraphs>899</Paragraphs>
  <Slides>117</Slides>
  <Notes>112</Notes>
  <HiddenSlides>0</HiddenSlides>
  <MMClips>3</MMClips>
  <ScaleCrop>false</ScaleCrop>
  <HeadingPairs>
    <vt:vector size="4" baseType="variant">
      <vt:variant>
        <vt:lpstr>Theme</vt:lpstr>
      </vt:variant>
      <vt:variant>
        <vt:i4>2</vt:i4>
      </vt:variant>
      <vt:variant>
        <vt:lpstr>Slide Titles</vt:lpstr>
      </vt:variant>
      <vt:variant>
        <vt:i4>117</vt:i4>
      </vt:variant>
    </vt:vector>
  </HeadingPairs>
  <TitlesOfParts>
    <vt:vector size="119" baseType="lpstr">
      <vt:lpstr>2_Office Theme</vt:lpstr>
      <vt:lpstr>Office Theme</vt:lpstr>
      <vt:lpstr>PowerPoint Presentation</vt:lpstr>
      <vt:lpstr>PowerPoint Presentation</vt:lpstr>
      <vt:lpstr>Why? </vt:lpstr>
      <vt:lpstr>PowerPoint Presentation</vt:lpstr>
      <vt:lpstr>Part 1: UDL History and Research Base </vt:lpstr>
      <vt:lpstr>PowerPoint Presentation</vt:lpstr>
      <vt:lpstr>PowerPoint Presentation</vt:lpstr>
      <vt:lpstr>PowerPoint Presentation</vt:lpstr>
      <vt:lpstr>PowerPoint Presentation</vt:lpstr>
      <vt:lpstr>PowerPoint Presentation</vt:lpstr>
      <vt:lpstr> What Is the Origin of UDL?  </vt:lpstr>
      <vt:lpstr>Discuss with the people near you: What makes these products examples of UD?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UDL Introduction:  Vocabulary  </vt:lpstr>
      <vt:lpstr>UDL Introduction:  Vocabulary</vt:lpstr>
      <vt:lpstr>PowerPoint Presentation</vt:lpstr>
      <vt:lpstr>PowerPoint Presentation</vt:lpstr>
      <vt:lpstr>UDL Introduction:  Vocabulary</vt:lpstr>
      <vt:lpstr>PowerPoint Presentation</vt:lpstr>
      <vt:lpstr>You Have Completed Part 1</vt:lpstr>
      <vt:lpstr>  CEM Overview </vt:lpstr>
      <vt:lpstr>PowerPoint Presentation</vt:lpstr>
      <vt:lpstr>The Four 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CEM Overview </vt:lpstr>
      <vt:lpstr>PowerPoint Presentation</vt:lpstr>
      <vt:lpstr> UDL Road-Trip Review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Five Questions</vt:lpstr>
      <vt:lpstr>UDL Implementation </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Clarifying Some Confusions </vt:lpstr>
      <vt:lpstr>Acknowledge Learner Variability</vt:lpstr>
      <vt:lpstr>Integrating Technology Tools to Support Students in Learning  From a UDL Perspective</vt:lpstr>
      <vt:lpstr>UDL Is More Than  Simply Using Technology!</vt:lpstr>
      <vt:lpstr>PowerPoint Presentation</vt:lpstr>
      <vt:lpstr>Multiple Means of Representation</vt:lpstr>
      <vt:lpstr> http://visual.merriam-webster.com/</vt:lpstr>
      <vt:lpstr>Example: Videos </vt:lpstr>
      <vt:lpstr>Multiple Means of Action and Expression</vt:lpstr>
      <vt:lpstr>Simulations and Video Games</vt:lpstr>
      <vt:lpstr>Apps for Learning</vt:lpstr>
      <vt:lpstr>Examples: Science Apps</vt:lpstr>
      <vt:lpstr>Google Earth</vt:lpstr>
      <vt:lpstr>Multiple Means of Engagement</vt:lpstr>
      <vt:lpstr>Student Examples: Making Mystery Fraction Problems Using Scratch</vt:lpstr>
      <vt:lpstr>Important Notes</vt:lpstr>
      <vt:lpstr>UDL, MTSS, and Individualization</vt:lpstr>
      <vt:lpstr>Resources Available to You</vt:lpstr>
      <vt:lpstr>Examples of Lessons and Assessments</vt:lpstr>
      <vt:lpstr>Primary Reading (Poetry)  Tic-Tac-Toe</vt:lpstr>
      <vt:lpstr>Secondary Algebra Tic-Tac-Toe</vt:lpstr>
      <vt:lpstr>Industrial Revolution Tic-Tac-Toe in Practice</vt:lpstr>
      <vt:lpstr>Example: Interview a Poem</vt:lpstr>
      <vt:lpstr>Reading Project Options</vt:lpstr>
      <vt:lpstr>Reading/Book Review Assignment</vt:lpstr>
      <vt:lpstr>Example: Diorama</vt:lpstr>
      <vt:lpstr>Example: Song </vt:lpstr>
      <vt:lpstr>Assignment: Applying UDL </vt:lpstr>
      <vt:lpstr>Assignment, continued</vt:lpstr>
      <vt:lpstr>Parting Advice </vt:lpstr>
      <vt:lpstr>PowerPoint Presentation</vt:lpstr>
      <vt:lpstr>PowerPoint Presentation</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Liz Meitl</dc:creator>
  <cp:keywords/>
  <dc:description/>
  <cp:lastModifiedBy>APA Style</cp:lastModifiedBy>
  <cp:revision>282</cp:revision>
  <dcterms:modified xsi:type="dcterms:W3CDTF">2015-10-11T18:44:58Z</dcterms:modified>
  <cp:category/>
</cp:coreProperties>
</file>