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42"/>
  </p:notesMasterIdLst>
  <p:handoutMasterIdLst>
    <p:handoutMasterId r:id="rId43"/>
  </p:handoutMasterIdLst>
  <p:sldIdLst>
    <p:sldId id="306" r:id="rId3"/>
    <p:sldId id="257" r:id="rId4"/>
    <p:sldId id="307" r:id="rId5"/>
    <p:sldId id="296" r:id="rId6"/>
    <p:sldId id="308" r:id="rId7"/>
    <p:sldId id="298" r:id="rId8"/>
    <p:sldId id="309" r:id="rId9"/>
    <p:sldId id="300" r:id="rId10"/>
    <p:sldId id="310" r:id="rId11"/>
    <p:sldId id="302" r:id="rId12"/>
    <p:sldId id="303" r:id="rId13"/>
    <p:sldId id="311" r:id="rId14"/>
    <p:sldId id="312" r:id="rId15"/>
    <p:sldId id="313" r:id="rId16"/>
    <p:sldId id="314" r:id="rId17"/>
    <p:sldId id="268" r:id="rId18"/>
    <p:sldId id="315" r:id="rId19"/>
    <p:sldId id="316" r:id="rId20"/>
    <p:sldId id="317" r:id="rId21"/>
    <p:sldId id="272" r:id="rId22"/>
    <p:sldId id="290" r:id="rId23"/>
    <p:sldId id="291" r:id="rId24"/>
    <p:sldId id="318" r:id="rId25"/>
    <p:sldId id="319" r:id="rId26"/>
    <p:sldId id="320" r:id="rId27"/>
    <p:sldId id="294" r:id="rId28"/>
    <p:sldId id="295" r:id="rId29"/>
    <p:sldId id="321" r:id="rId30"/>
    <p:sldId id="275" r:id="rId31"/>
    <p:sldId id="322" r:id="rId32"/>
    <p:sldId id="323" r:id="rId33"/>
    <p:sldId id="324" r:id="rId34"/>
    <p:sldId id="325" r:id="rId35"/>
    <p:sldId id="326" r:id="rId36"/>
    <p:sldId id="282" r:id="rId37"/>
    <p:sldId id="276" r:id="rId38"/>
    <p:sldId id="283" r:id="rId39"/>
    <p:sldId id="284" r:id="rId40"/>
    <p:sldId id="32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5" autoAdjust="0"/>
  </p:normalViewPr>
  <p:slideViewPr>
    <p:cSldViewPr>
      <p:cViewPr varScale="1">
        <p:scale>
          <a:sx n="82" d="100"/>
          <a:sy n="82"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518B0-0157-EA4F-9352-CCF43EDD14F7}" type="doc">
      <dgm:prSet loTypeId="urn:microsoft.com/office/officeart/2005/8/layout/hProcess9" loCatId="" qsTypeId="urn:microsoft.com/office/officeart/2005/8/quickstyle/simple4" qsCatId="simple" csTypeId="urn:microsoft.com/office/officeart/2005/8/colors/accent2_2" csCatId="accent2" phldr="1"/>
      <dgm:spPr/>
    </dgm:pt>
    <dgm:pt modelId="{FD778093-1F1D-BA4B-9B5D-D6033B26ED3D}">
      <dgm:prSet phldrT="[Text]" custT="1"/>
      <dgm:spPr/>
      <dgm:t>
        <a:bodyPr/>
        <a:lstStyle/>
        <a:p>
          <a:r>
            <a:rPr lang="en-US" sz="2200" dirty="0" smtClean="0"/>
            <a:t>Step 1 </a:t>
          </a:r>
        </a:p>
        <a:p>
          <a:r>
            <a:rPr lang="en-US" sz="2200" dirty="0" smtClean="0"/>
            <a:t>Train 1st</a:t>
          </a:r>
          <a:endParaRPr lang="en-US" sz="2200" dirty="0"/>
        </a:p>
      </dgm:t>
    </dgm:pt>
    <dgm:pt modelId="{5C8AB9BE-1554-8744-ADD8-3CB3DF465BE4}" type="parTrans" cxnId="{F06C7474-7589-C24E-992C-C816BA75B603}">
      <dgm:prSet/>
      <dgm:spPr/>
      <dgm:t>
        <a:bodyPr/>
        <a:lstStyle/>
        <a:p>
          <a:endParaRPr lang="en-US"/>
        </a:p>
      </dgm:t>
    </dgm:pt>
    <dgm:pt modelId="{780CF387-ED7C-FB49-BBB8-B375A4D928A8}" type="sibTrans" cxnId="{F06C7474-7589-C24E-992C-C816BA75B603}">
      <dgm:prSet/>
      <dgm:spPr/>
      <dgm:t>
        <a:bodyPr/>
        <a:lstStyle/>
        <a:p>
          <a:endParaRPr lang="en-US"/>
        </a:p>
      </dgm:t>
    </dgm:pt>
    <dgm:pt modelId="{A524B4A1-F5B4-F94D-9D0A-742A62B08379}">
      <dgm:prSet phldrT="[Text]" custT="1"/>
      <dgm:spPr/>
      <dgm:t>
        <a:bodyPr/>
        <a:lstStyle/>
        <a:p>
          <a:r>
            <a:rPr lang="en-US" sz="2200" dirty="0" smtClean="0"/>
            <a:t>Step 2 Train 2nd</a:t>
          </a:r>
          <a:endParaRPr lang="en-US" sz="2200" dirty="0"/>
        </a:p>
      </dgm:t>
    </dgm:pt>
    <dgm:pt modelId="{E6452142-5057-B949-83BE-9D2326F72C0D}" type="parTrans" cxnId="{11C76432-D91C-DE4C-8768-6E9A438F0ABD}">
      <dgm:prSet/>
      <dgm:spPr/>
      <dgm:t>
        <a:bodyPr/>
        <a:lstStyle/>
        <a:p>
          <a:endParaRPr lang="en-US"/>
        </a:p>
      </dgm:t>
    </dgm:pt>
    <dgm:pt modelId="{00567F7B-5EF7-F043-B7D2-503007FC87B2}" type="sibTrans" cxnId="{11C76432-D91C-DE4C-8768-6E9A438F0ABD}">
      <dgm:prSet/>
      <dgm:spPr/>
      <dgm:t>
        <a:bodyPr/>
        <a:lstStyle/>
        <a:p>
          <a:endParaRPr lang="en-US"/>
        </a:p>
      </dgm:t>
    </dgm:pt>
    <dgm:pt modelId="{99FB6C97-5431-0942-B857-A1C0729E1340}">
      <dgm:prSet phldrT="[Text]" custT="1"/>
      <dgm:spPr/>
      <dgm:t>
        <a:bodyPr/>
        <a:lstStyle/>
        <a:p>
          <a:r>
            <a:rPr lang="en-US" sz="2200" dirty="0" smtClean="0"/>
            <a:t>Step 3 Train 3rd</a:t>
          </a:r>
          <a:endParaRPr lang="en-US" sz="2200" dirty="0"/>
        </a:p>
      </dgm:t>
    </dgm:pt>
    <dgm:pt modelId="{55D9A952-FDBF-6D4A-A556-A389D7004422}" type="parTrans" cxnId="{A55BCA0F-DC4C-DE4F-80CA-35082511FB1C}">
      <dgm:prSet/>
      <dgm:spPr/>
      <dgm:t>
        <a:bodyPr/>
        <a:lstStyle/>
        <a:p>
          <a:endParaRPr lang="en-US"/>
        </a:p>
      </dgm:t>
    </dgm:pt>
    <dgm:pt modelId="{18070283-5CE4-6746-A70B-3B1B539F220A}" type="sibTrans" cxnId="{A55BCA0F-DC4C-DE4F-80CA-35082511FB1C}">
      <dgm:prSet/>
      <dgm:spPr/>
      <dgm:t>
        <a:bodyPr/>
        <a:lstStyle/>
        <a:p>
          <a:endParaRPr lang="en-US"/>
        </a:p>
      </dgm:t>
    </dgm:pt>
    <dgm:pt modelId="{FC09AB16-3808-8941-918C-7DF65F1A7A3E}" type="pres">
      <dgm:prSet presAssocID="{918518B0-0157-EA4F-9352-CCF43EDD14F7}" presName="CompostProcess" presStyleCnt="0">
        <dgm:presLayoutVars>
          <dgm:dir/>
          <dgm:resizeHandles val="exact"/>
        </dgm:presLayoutVars>
      </dgm:prSet>
      <dgm:spPr/>
    </dgm:pt>
    <dgm:pt modelId="{7B4BE56B-BF9F-044C-8BA4-FC6F8679D3F6}" type="pres">
      <dgm:prSet presAssocID="{918518B0-0157-EA4F-9352-CCF43EDD14F7}" presName="arrow" presStyleLbl="bgShp" presStyleIdx="0" presStyleCnt="1"/>
      <dgm:spPr/>
    </dgm:pt>
    <dgm:pt modelId="{D9BC51C8-A42D-B24B-8AFD-7816E5F8FA62}" type="pres">
      <dgm:prSet presAssocID="{918518B0-0157-EA4F-9352-CCF43EDD14F7}" presName="linearProcess" presStyleCnt="0"/>
      <dgm:spPr/>
    </dgm:pt>
    <dgm:pt modelId="{C1D6AFC5-11BB-E448-995D-E85FF3C3E783}" type="pres">
      <dgm:prSet presAssocID="{FD778093-1F1D-BA4B-9B5D-D6033B26ED3D}" presName="textNode" presStyleLbl="node1" presStyleIdx="0" presStyleCnt="3">
        <dgm:presLayoutVars>
          <dgm:bulletEnabled val="1"/>
        </dgm:presLayoutVars>
      </dgm:prSet>
      <dgm:spPr/>
      <dgm:t>
        <a:bodyPr/>
        <a:lstStyle/>
        <a:p>
          <a:endParaRPr lang="en-US"/>
        </a:p>
      </dgm:t>
    </dgm:pt>
    <dgm:pt modelId="{43FBAD0D-6AE2-C84A-A674-06941F1611BF}" type="pres">
      <dgm:prSet presAssocID="{780CF387-ED7C-FB49-BBB8-B375A4D928A8}" presName="sibTrans" presStyleCnt="0"/>
      <dgm:spPr/>
    </dgm:pt>
    <dgm:pt modelId="{330008D9-29DE-274B-ABC8-9E392CAA3FBC}" type="pres">
      <dgm:prSet presAssocID="{A524B4A1-F5B4-F94D-9D0A-742A62B08379}" presName="textNode" presStyleLbl="node1" presStyleIdx="1" presStyleCnt="3">
        <dgm:presLayoutVars>
          <dgm:bulletEnabled val="1"/>
        </dgm:presLayoutVars>
      </dgm:prSet>
      <dgm:spPr/>
      <dgm:t>
        <a:bodyPr/>
        <a:lstStyle/>
        <a:p>
          <a:endParaRPr lang="en-US"/>
        </a:p>
      </dgm:t>
    </dgm:pt>
    <dgm:pt modelId="{F4C8283E-2770-9A44-88FC-0A22BA6F2B06}" type="pres">
      <dgm:prSet presAssocID="{00567F7B-5EF7-F043-B7D2-503007FC87B2}" presName="sibTrans" presStyleCnt="0"/>
      <dgm:spPr/>
    </dgm:pt>
    <dgm:pt modelId="{96FF8AB9-21D7-154C-8433-6CDFC58C029C}" type="pres">
      <dgm:prSet presAssocID="{99FB6C97-5431-0942-B857-A1C0729E1340}" presName="textNode" presStyleLbl="node1" presStyleIdx="2" presStyleCnt="3">
        <dgm:presLayoutVars>
          <dgm:bulletEnabled val="1"/>
        </dgm:presLayoutVars>
      </dgm:prSet>
      <dgm:spPr/>
      <dgm:t>
        <a:bodyPr/>
        <a:lstStyle/>
        <a:p>
          <a:endParaRPr lang="en-US"/>
        </a:p>
      </dgm:t>
    </dgm:pt>
  </dgm:ptLst>
  <dgm:cxnLst>
    <dgm:cxn modelId="{9E015A5A-6F59-D94F-AAF0-54DF61FF7016}" type="presOf" srcId="{99FB6C97-5431-0942-B857-A1C0729E1340}" destId="{96FF8AB9-21D7-154C-8433-6CDFC58C029C}" srcOrd="0" destOrd="0" presId="urn:microsoft.com/office/officeart/2005/8/layout/hProcess9"/>
    <dgm:cxn modelId="{A9218F03-FB87-0742-BE6C-3068F5F19921}" type="presOf" srcId="{FD778093-1F1D-BA4B-9B5D-D6033B26ED3D}" destId="{C1D6AFC5-11BB-E448-995D-E85FF3C3E783}" srcOrd="0" destOrd="0" presId="urn:microsoft.com/office/officeart/2005/8/layout/hProcess9"/>
    <dgm:cxn modelId="{4F3C675A-6DA8-BA45-A846-671479578635}" type="presOf" srcId="{918518B0-0157-EA4F-9352-CCF43EDD14F7}" destId="{FC09AB16-3808-8941-918C-7DF65F1A7A3E}" srcOrd="0" destOrd="0" presId="urn:microsoft.com/office/officeart/2005/8/layout/hProcess9"/>
    <dgm:cxn modelId="{F06C7474-7589-C24E-992C-C816BA75B603}" srcId="{918518B0-0157-EA4F-9352-CCF43EDD14F7}" destId="{FD778093-1F1D-BA4B-9B5D-D6033B26ED3D}" srcOrd="0" destOrd="0" parTransId="{5C8AB9BE-1554-8744-ADD8-3CB3DF465BE4}" sibTransId="{780CF387-ED7C-FB49-BBB8-B375A4D928A8}"/>
    <dgm:cxn modelId="{11C76432-D91C-DE4C-8768-6E9A438F0ABD}" srcId="{918518B0-0157-EA4F-9352-CCF43EDD14F7}" destId="{A524B4A1-F5B4-F94D-9D0A-742A62B08379}" srcOrd="1" destOrd="0" parTransId="{E6452142-5057-B949-83BE-9D2326F72C0D}" sibTransId="{00567F7B-5EF7-F043-B7D2-503007FC87B2}"/>
    <dgm:cxn modelId="{010D149F-35F9-4E48-998D-03C4DDC25811}" type="presOf" srcId="{A524B4A1-F5B4-F94D-9D0A-742A62B08379}" destId="{330008D9-29DE-274B-ABC8-9E392CAA3FBC}" srcOrd="0" destOrd="0" presId="urn:microsoft.com/office/officeart/2005/8/layout/hProcess9"/>
    <dgm:cxn modelId="{A55BCA0F-DC4C-DE4F-80CA-35082511FB1C}" srcId="{918518B0-0157-EA4F-9352-CCF43EDD14F7}" destId="{99FB6C97-5431-0942-B857-A1C0729E1340}" srcOrd="2" destOrd="0" parTransId="{55D9A952-FDBF-6D4A-A556-A389D7004422}" sibTransId="{18070283-5CE4-6746-A70B-3B1B539F220A}"/>
    <dgm:cxn modelId="{38F32A0A-AE04-454B-8E96-8E66A65C5968}" type="presParOf" srcId="{FC09AB16-3808-8941-918C-7DF65F1A7A3E}" destId="{7B4BE56B-BF9F-044C-8BA4-FC6F8679D3F6}" srcOrd="0" destOrd="0" presId="urn:microsoft.com/office/officeart/2005/8/layout/hProcess9"/>
    <dgm:cxn modelId="{657F0553-9FDF-C14E-B8CF-4A932B84E322}" type="presParOf" srcId="{FC09AB16-3808-8941-918C-7DF65F1A7A3E}" destId="{D9BC51C8-A42D-B24B-8AFD-7816E5F8FA62}" srcOrd="1" destOrd="0" presId="urn:microsoft.com/office/officeart/2005/8/layout/hProcess9"/>
    <dgm:cxn modelId="{E9AC6E80-A8D2-244A-AA69-DD9AF57E75AF}" type="presParOf" srcId="{D9BC51C8-A42D-B24B-8AFD-7816E5F8FA62}" destId="{C1D6AFC5-11BB-E448-995D-E85FF3C3E783}" srcOrd="0" destOrd="0" presId="urn:microsoft.com/office/officeart/2005/8/layout/hProcess9"/>
    <dgm:cxn modelId="{AB90A36F-F0BE-C04D-8304-EC12C9CA101C}" type="presParOf" srcId="{D9BC51C8-A42D-B24B-8AFD-7816E5F8FA62}" destId="{43FBAD0D-6AE2-C84A-A674-06941F1611BF}" srcOrd="1" destOrd="0" presId="urn:microsoft.com/office/officeart/2005/8/layout/hProcess9"/>
    <dgm:cxn modelId="{CA8B3CED-67B7-7F47-8F97-4B30256A636A}" type="presParOf" srcId="{D9BC51C8-A42D-B24B-8AFD-7816E5F8FA62}" destId="{330008D9-29DE-274B-ABC8-9E392CAA3FBC}" srcOrd="2" destOrd="0" presId="urn:microsoft.com/office/officeart/2005/8/layout/hProcess9"/>
    <dgm:cxn modelId="{5A4301D6-6165-C741-B459-2750336C8DB4}" type="presParOf" srcId="{D9BC51C8-A42D-B24B-8AFD-7816E5F8FA62}" destId="{F4C8283E-2770-9A44-88FC-0A22BA6F2B06}" srcOrd="3" destOrd="0" presId="urn:microsoft.com/office/officeart/2005/8/layout/hProcess9"/>
    <dgm:cxn modelId="{59D560BA-6323-1B40-82AE-DA2D08C94A9A}" type="presParOf" srcId="{D9BC51C8-A42D-B24B-8AFD-7816E5F8FA62}" destId="{96FF8AB9-21D7-154C-8433-6CDFC58C029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518B0-0157-EA4F-9352-CCF43EDD14F7}" type="doc">
      <dgm:prSet loTypeId="urn:microsoft.com/office/officeart/2005/8/layout/hProcess9" loCatId="" qsTypeId="urn:microsoft.com/office/officeart/2005/8/quickstyle/simple4" qsCatId="simple" csTypeId="urn:microsoft.com/office/officeart/2005/8/colors/accent2_2" csCatId="accent2" phldr="1"/>
      <dgm:spPr/>
    </dgm:pt>
    <dgm:pt modelId="{6E559597-F780-084A-B2B1-BC97CAE0C888}">
      <dgm:prSet/>
      <dgm:spPr/>
      <dgm:t>
        <a:bodyPr/>
        <a:lstStyle/>
        <a:p>
          <a:r>
            <a:rPr lang="en-US" dirty="0" smtClean="0"/>
            <a:t>Step 3 Train 1st</a:t>
          </a:r>
          <a:endParaRPr lang="en-US" dirty="0"/>
        </a:p>
      </dgm:t>
    </dgm:pt>
    <dgm:pt modelId="{0134E513-1AE5-DF48-B34D-1F5E4DEBB26C}" type="parTrans" cxnId="{CD0CBC7D-54C1-9B43-9531-4BB62ADAF5AE}">
      <dgm:prSet/>
      <dgm:spPr/>
      <dgm:t>
        <a:bodyPr/>
        <a:lstStyle/>
        <a:p>
          <a:endParaRPr lang="en-US"/>
        </a:p>
      </dgm:t>
    </dgm:pt>
    <dgm:pt modelId="{E70AE42F-2FE6-704E-BE02-858B73F40915}" type="sibTrans" cxnId="{CD0CBC7D-54C1-9B43-9531-4BB62ADAF5AE}">
      <dgm:prSet/>
      <dgm:spPr/>
      <dgm:t>
        <a:bodyPr/>
        <a:lstStyle/>
        <a:p>
          <a:endParaRPr lang="en-US"/>
        </a:p>
      </dgm:t>
    </dgm:pt>
    <dgm:pt modelId="{21D7A6AD-3276-304B-A250-CB7CEED0B52C}">
      <dgm:prSet/>
      <dgm:spPr/>
      <dgm:t>
        <a:bodyPr/>
        <a:lstStyle/>
        <a:p>
          <a:r>
            <a:rPr lang="en-US" dirty="0" smtClean="0"/>
            <a:t>Step 2 Train 2</a:t>
          </a:r>
          <a:r>
            <a:rPr lang="en-US" baseline="30000" dirty="0" smtClean="0"/>
            <a:t>nd</a:t>
          </a:r>
          <a:endParaRPr lang="en-US" dirty="0"/>
        </a:p>
      </dgm:t>
    </dgm:pt>
    <dgm:pt modelId="{16A20D00-C359-024E-B377-20A53A82F059}" type="parTrans" cxnId="{57D6991A-77D7-8545-A3C2-9BC752AFC389}">
      <dgm:prSet/>
      <dgm:spPr/>
      <dgm:t>
        <a:bodyPr/>
        <a:lstStyle/>
        <a:p>
          <a:endParaRPr lang="en-US"/>
        </a:p>
      </dgm:t>
    </dgm:pt>
    <dgm:pt modelId="{44EA56C2-AD38-4B47-B182-E5DF52E795DA}" type="sibTrans" cxnId="{57D6991A-77D7-8545-A3C2-9BC752AFC389}">
      <dgm:prSet/>
      <dgm:spPr/>
      <dgm:t>
        <a:bodyPr/>
        <a:lstStyle/>
        <a:p>
          <a:endParaRPr lang="en-US"/>
        </a:p>
      </dgm:t>
    </dgm:pt>
    <dgm:pt modelId="{32A87392-F8D6-3F4E-9FB9-C8C4C3331AF4}">
      <dgm:prSet/>
      <dgm:spPr/>
      <dgm:t>
        <a:bodyPr/>
        <a:lstStyle/>
        <a:p>
          <a:r>
            <a:rPr lang="en-US" dirty="0" smtClean="0"/>
            <a:t>Step 1 Train 3rd</a:t>
          </a:r>
          <a:endParaRPr lang="en-US" dirty="0"/>
        </a:p>
      </dgm:t>
    </dgm:pt>
    <dgm:pt modelId="{E5A5E67E-439A-AF43-9D81-A816BE69B5BA}" type="parTrans" cxnId="{E67BA464-0374-2841-BEDB-447BE55D325E}">
      <dgm:prSet/>
      <dgm:spPr/>
      <dgm:t>
        <a:bodyPr/>
        <a:lstStyle/>
        <a:p>
          <a:endParaRPr lang="en-US"/>
        </a:p>
      </dgm:t>
    </dgm:pt>
    <dgm:pt modelId="{B1B125D0-7049-9E43-91BC-62B933FA3FBD}" type="sibTrans" cxnId="{E67BA464-0374-2841-BEDB-447BE55D325E}">
      <dgm:prSet/>
      <dgm:spPr/>
      <dgm:t>
        <a:bodyPr/>
        <a:lstStyle/>
        <a:p>
          <a:endParaRPr lang="en-US"/>
        </a:p>
      </dgm:t>
    </dgm:pt>
    <dgm:pt modelId="{FC09AB16-3808-8941-918C-7DF65F1A7A3E}" type="pres">
      <dgm:prSet presAssocID="{918518B0-0157-EA4F-9352-CCF43EDD14F7}" presName="CompostProcess" presStyleCnt="0">
        <dgm:presLayoutVars>
          <dgm:dir val="rev"/>
          <dgm:resizeHandles val="exact"/>
        </dgm:presLayoutVars>
      </dgm:prSet>
      <dgm:spPr/>
    </dgm:pt>
    <dgm:pt modelId="{7B4BE56B-BF9F-044C-8BA4-FC6F8679D3F6}" type="pres">
      <dgm:prSet presAssocID="{918518B0-0157-EA4F-9352-CCF43EDD14F7}" presName="arrow" presStyleLbl="bgShp" presStyleIdx="0" presStyleCnt="1"/>
      <dgm:spPr/>
    </dgm:pt>
    <dgm:pt modelId="{D9BC51C8-A42D-B24B-8AFD-7816E5F8FA62}" type="pres">
      <dgm:prSet presAssocID="{918518B0-0157-EA4F-9352-CCF43EDD14F7}" presName="linearProcess" presStyleCnt="0"/>
      <dgm:spPr/>
    </dgm:pt>
    <dgm:pt modelId="{425DCF82-11EE-5145-B53A-EE7A877590E2}" type="pres">
      <dgm:prSet presAssocID="{6E559597-F780-084A-B2B1-BC97CAE0C888}" presName="textNode" presStyleLbl="node1" presStyleIdx="0" presStyleCnt="3">
        <dgm:presLayoutVars>
          <dgm:bulletEnabled val="1"/>
        </dgm:presLayoutVars>
      </dgm:prSet>
      <dgm:spPr/>
      <dgm:t>
        <a:bodyPr/>
        <a:lstStyle/>
        <a:p>
          <a:endParaRPr lang="en-US"/>
        </a:p>
      </dgm:t>
    </dgm:pt>
    <dgm:pt modelId="{0D1FAA1F-41DC-1F42-83E6-8EAC626189CC}" type="pres">
      <dgm:prSet presAssocID="{E70AE42F-2FE6-704E-BE02-858B73F40915}" presName="sibTrans" presStyleCnt="0"/>
      <dgm:spPr/>
    </dgm:pt>
    <dgm:pt modelId="{39FFAFF5-3DF3-2148-901E-04DE534258A8}" type="pres">
      <dgm:prSet presAssocID="{21D7A6AD-3276-304B-A250-CB7CEED0B52C}" presName="textNode" presStyleLbl="node1" presStyleIdx="1" presStyleCnt="3">
        <dgm:presLayoutVars>
          <dgm:bulletEnabled val="1"/>
        </dgm:presLayoutVars>
      </dgm:prSet>
      <dgm:spPr/>
      <dgm:t>
        <a:bodyPr/>
        <a:lstStyle/>
        <a:p>
          <a:endParaRPr lang="en-US"/>
        </a:p>
      </dgm:t>
    </dgm:pt>
    <dgm:pt modelId="{92A072EB-6329-0E4C-8E3E-1128AEA34B67}" type="pres">
      <dgm:prSet presAssocID="{44EA56C2-AD38-4B47-B182-E5DF52E795DA}" presName="sibTrans" presStyleCnt="0"/>
      <dgm:spPr/>
    </dgm:pt>
    <dgm:pt modelId="{39BA1036-A246-3C44-9830-BE35BF989CBE}" type="pres">
      <dgm:prSet presAssocID="{32A87392-F8D6-3F4E-9FB9-C8C4C3331AF4}" presName="textNode" presStyleLbl="node1" presStyleIdx="2" presStyleCnt="3">
        <dgm:presLayoutVars>
          <dgm:bulletEnabled val="1"/>
        </dgm:presLayoutVars>
      </dgm:prSet>
      <dgm:spPr/>
      <dgm:t>
        <a:bodyPr/>
        <a:lstStyle/>
        <a:p>
          <a:endParaRPr lang="en-US"/>
        </a:p>
      </dgm:t>
    </dgm:pt>
  </dgm:ptLst>
  <dgm:cxnLst>
    <dgm:cxn modelId="{57D6991A-77D7-8545-A3C2-9BC752AFC389}" srcId="{918518B0-0157-EA4F-9352-CCF43EDD14F7}" destId="{21D7A6AD-3276-304B-A250-CB7CEED0B52C}" srcOrd="1" destOrd="0" parTransId="{16A20D00-C359-024E-B377-20A53A82F059}" sibTransId="{44EA56C2-AD38-4B47-B182-E5DF52E795DA}"/>
    <dgm:cxn modelId="{5F633A7B-493C-A14A-BC8A-FBCB08067C7A}" type="presOf" srcId="{21D7A6AD-3276-304B-A250-CB7CEED0B52C}" destId="{39FFAFF5-3DF3-2148-901E-04DE534258A8}" srcOrd="0" destOrd="0" presId="urn:microsoft.com/office/officeart/2005/8/layout/hProcess9"/>
    <dgm:cxn modelId="{2E25C8B2-4499-4449-95BA-04EF0CC6477F}" type="presOf" srcId="{918518B0-0157-EA4F-9352-CCF43EDD14F7}" destId="{FC09AB16-3808-8941-918C-7DF65F1A7A3E}" srcOrd="0" destOrd="0" presId="urn:microsoft.com/office/officeart/2005/8/layout/hProcess9"/>
    <dgm:cxn modelId="{B24122BA-BE42-444E-82CA-67285C68EBEC}" type="presOf" srcId="{32A87392-F8D6-3F4E-9FB9-C8C4C3331AF4}" destId="{39BA1036-A246-3C44-9830-BE35BF989CBE}" srcOrd="0" destOrd="0" presId="urn:microsoft.com/office/officeart/2005/8/layout/hProcess9"/>
    <dgm:cxn modelId="{ED3FD838-B853-3446-AC3A-2FB89C55879B}" type="presOf" srcId="{6E559597-F780-084A-B2B1-BC97CAE0C888}" destId="{425DCF82-11EE-5145-B53A-EE7A877590E2}" srcOrd="0" destOrd="0" presId="urn:microsoft.com/office/officeart/2005/8/layout/hProcess9"/>
    <dgm:cxn modelId="{CD0CBC7D-54C1-9B43-9531-4BB62ADAF5AE}" srcId="{918518B0-0157-EA4F-9352-CCF43EDD14F7}" destId="{6E559597-F780-084A-B2B1-BC97CAE0C888}" srcOrd="0" destOrd="0" parTransId="{0134E513-1AE5-DF48-B34D-1F5E4DEBB26C}" sibTransId="{E70AE42F-2FE6-704E-BE02-858B73F40915}"/>
    <dgm:cxn modelId="{E67BA464-0374-2841-BEDB-447BE55D325E}" srcId="{918518B0-0157-EA4F-9352-CCF43EDD14F7}" destId="{32A87392-F8D6-3F4E-9FB9-C8C4C3331AF4}" srcOrd="2" destOrd="0" parTransId="{E5A5E67E-439A-AF43-9D81-A816BE69B5BA}" sibTransId="{B1B125D0-7049-9E43-91BC-62B933FA3FBD}"/>
    <dgm:cxn modelId="{1E409107-A09D-914E-9AB8-A24C7278D50D}" type="presParOf" srcId="{FC09AB16-3808-8941-918C-7DF65F1A7A3E}" destId="{7B4BE56B-BF9F-044C-8BA4-FC6F8679D3F6}" srcOrd="0" destOrd="0" presId="urn:microsoft.com/office/officeart/2005/8/layout/hProcess9"/>
    <dgm:cxn modelId="{1DFDE678-5FE8-A647-A2E3-E8A9FE795556}" type="presParOf" srcId="{FC09AB16-3808-8941-918C-7DF65F1A7A3E}" destId="{D9BC51C8-A42D-B24B-8AFD-7816E5F8FA62}" srcOrd="1" destOrd="0" presId="urn:microsoft.com/office/officeart/2005/8/layout/hProcess9"/>
    <dgm:cxn modelId="{D6C058B5-1094-B941-A7EC-69AAD233D945}" type="presParOf" srcId="{D9BC51C8-A42D-B24B-8AFD-7816E5F8FA62}" destId="{425DCF82-11EE-5145-B53A-EE7A877590E2}" srcOrd="0" destOrd="0" presId="urn:microsoft.com/office/officeart/2005/8/layout/hProcess9"/>
    <dgm:cxn modelId="{922806D3-9BFC-0C4A-AA61-BD4196F939FC}" type="presParOf" srcId="{D9BC51C8-A42D-B24B-8AFD-7816E5F8FA62}" destId="{0D1FAA1F-41DC-1F42-83E6-8EAC626189CC}" srcOrd="1" destOrd="0" presId="urn:microsoft.com/office/officeart/2005/8/layout/hProcess9"/>
    <dgm:cxn modelId="{2BD67779-422F-0442-A1D3-B2A63BD23024}" type="presParOf" srcId="{D9BC51C8-A42D-B24B-8AFD-7816E5F8FA62}" destId="{39FFAFF5-3DF3-2148-901E-04DE534258A8}" srcOrd="2" destOrd="0" presId="urn:microsoft.com/office/officeart/2005/8/layout/hProcess9"/>
    <dgm:cxn modelId="{7794BDB8-A54C-484C-AA07-D058CDEBAD47}" type="presParOf" srcId="{D9BC51C8-A42D-B24B-8AFD-7816E5F8FA62}" destId="{92A072EB-6329-0E4C-8E3E-1128AEA34B67}" srcOrd="3" destOrd="0" presId="urn:microsoft.com/office/officeart/2005/8/layout/hProcess9"/>
    <dgm:cxn modelId="{7FA09B01-6363-B94D-9F1A-E6C9C62D1724}" type="presParOf" srcId="{D9BC51C8-A42D-B24B-8AFD-7816E5F8FA62}" destId="{39BA1036-A246-3C44-9830-BE35BF989C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518B0-0157-EA4F-9352-CCF43EDD14F7}" type="doc">
      <dgm:prSet loTypeId="urn:microsoft.com/office/officeart/2005/8/layout/hProcess9" loCatId="" qsTypeId="urn:microsoft.com/office/officeart/2005/8/quickstyle/simple4" qsCatId="simple" csTypeId="urn:microsoft.com/office/officeart/2005/8/colors/accent2_2" csCatId="accent2" phldr="1"/>
      <dgm:spPr/>
    </dgm:pt>
    <dgm:pt modelId="{6E559597-F780-084A-B2B1-BC97CAE0C888}">
      <dgm:prSet/>
      <dgm:spPr/>
      <dgm:t>
        <a:bodyPr/>
        <a:lstStyle/>
        <a:p>
          <a:r>
            <a:rPr lang="en-US" dirty="0" smtClean="0"/>
            <a:t>Step 1 Train 1st</a:t>
          </a:r>
          <a:endParaRPr lang="en-US" dirty="0"/>
        </a:p>
      </dgm:t>
    </dgm:pt>
    <dgm:pt modelId="{0134E513-1AE5-DF48-B34D-1F5E4DEBB26C}" type="parTrans" cxnId="{CD0CBC7D-54C1-9B43-9531-4BB62ADAF5AE}">
      <dgm:prSet/>
      <dgm:spPr/>
      <dgm:t>
        <a:bodyPr/>
        <a:lstStyle/>
        <a:p>
          <a:endParaRPr lang="en-US"/>
        </a:p>
      </dgm:t>
    </dgm:pt>
    <dgm:pt modelId="{E70AE42F-2FE6-704E-BE02-858B73F40915}" type="sibTrans" cxnId="{CD0CBC7D-54C1-9B43-9531-4BB62ADAF5AE}">
      <dgm:prSet/>
      <dgm:spPr/>
      <dgm:t>
        <a:bodyPr/>
        <a:lstStyle/>
        <a:p>
          <a:endParaRPr lang="en-US"/>
        </a:p>
      </dgm:t>
    </dgm:pt>
    <dgm:pt modelId="{21D7A6AD-3276-304B-A250-CB7CEED0B52C}">
      <dgm:prSet/>
      <dgm:spPr/>
      <dgm:t>
        <a:bodyPr/>
        <a:lstStyle/>
        <a:p>
          <a:r>
            <a:rPr lang="en-US" dirty="0" smtClean="0"/>
            <a:t>Step 2 Train 1st</a:t>
          </a:r>
          <a:endParaRPr lang="en-US" dirty="0"/>
        </a:p>
      </dgm:t>
    </dgm:pt>
    <dgm:pt modelId="{16A20D00-C359-024E-B377-20A53A82F059}" type="parTrans" cxnId="{57D6991A-77D7-8545-A3C2-9BC752AFC389}">
      <dgm:prSet/>
      <dgm:spPr/>
      <dgm:t>
        <a:bodyPr/>
        <a:lstStyle/>
        <a:p>
          <a:endParaRPr lang="en-US"/>
        </a:p>
      </dgm:t>
    </dgm:pt>
    <dgm:pt modelId="{44EA56C2-AD38-4B47-B182-E5DF52E795DA}" type="sibTrans" cxnId="{57D6991A-77D7-8545-A3C2-9BC752AFC389}">
      <dgm:prSet/>
      <dgm:spPr/>
      <dgm:t>
        <a:bodyPr/>
        <a:lstStyle/>
        <a:p>
          <a:endParaRPr lang="en-US"/>
        </a:p>
      </dgm:t>
    </dgm:pt>
    <dgm:pt modelId="{32A87392-F8D6-3F4E-9FB9-C8C4C3331AF4}">
      <dgm:prSet/>
      <dgm:spPr/>
      <dgm:t>
        <a:bodyPr/>
        <a:lstStyle/>
        <a:p>
          <a:r>
            <a:rPr lang="en-US" dirty="0" smtClean="0"/>
            <a:t>Step 3 Train 1st</a:t>
          </a:r>
          <a:endParaRPr lang="en-US" dirty="0"/>
        </a:p>
      </dgm:t>
    </dgm:pt>
    <dgm:pt modelId="{E5A5E67E-439A-AF43-9D81-A816BE69B5BA}" type="parTrans" cxnId="{E67BA464-0374-2841-BEDB-447BE55D325E}">
      <dgm:prSet/>
      <dgm:spPr/>
      <dgm:t>
        <a:bodyPr/>
        <a:lstStyle/>
        <a:p>
          <a:endParaRPr lang="en-US"/>
        </a:p>
      </dgm:t>
    </dgm:pt>
    <dgm:pt modelId="{B1B125D0-7049-9E43-91BC-62B933FA3FBD}" type="sibTrans" cxnId="{E67BA464-0374-2841-BEDB-447BE55D325E}">
      <dgm:prSet/>
      <dgm:spPr/>
      <dgm:t>
        <a:bodyPr/>
        <a:lstStyle/>
        <a:p>
          <a:endParaRPr lang="en-US"/>
        </a:p>
      </dgm:t>
    </dgm:pt>
    <dgm:pt modelId="{FC09AB16-3808-8941-918C-7DF65F1A7A3E}" type="pres">
      <dgm:prSet presAssocID="{918518B0-0157-EA4F-9352-CCF43EDD14F7}" presName="CompostProcess" presStyleCnt="0">
        <dgm:presLayoutVars>
          <dgm:dir/>
          <dgm:resizeHandles val="exact"/>
        </dgm:presLayoutVars>
      </dgm:prSet>
      <dgm:spPr/>
    </dgm:pt>
    <dgm:pt modelId="{7B4BE56B-BF9F-044C-8BA4-FC6F8679D3F6}" type="pres">
      <dgm:prSet presAssocID="{918518B0-0157-EA4F-9352-CCF43EDD14F7}" presName="arrow" presStyleLbl="bgShp" presStyleIdx="0" presStyleCnt="1"/>
      <dgm:spPr/>
    </dgm:pt>
    <dgm:pt modelId="{D9BC51C8-A42D-B24B-8AFD-7816E5F8FA62}" type="pres">
      <dgm:prSet presAssocID="{918518B0-0157-EA4F-9352-CCF43EDD14F7}" presName="linearProcess" presStyleCnt="0"/>
      <dgm:spPr/>
    </dgm:pt>
    <dgm:pt modelId="{425DCF82-11EE-5145-B53A-EE7A877590E2}" type="pres">
      <dgm:prSet presAssocID="{6E559597-F780-084A-B2B1-BC97CAE0C888}" presName="textNode" presStyleLbl="node1" presStyleIdx="0" presStyleCnt="3">
        <dgm:presLayoutVars>
          <dgm:bulletEnabled val="1"/>
        </dgm:presLayoutVars>
      </dgm:prSet>
      <dgm:spPr/>
      <dgm:t>
        <a:bodyPr/>
        <a:lstStyle/>
        <a:p>
          <a:endParaRPr lang="en-US"/>
        </a:p>
      </dgm:t>
    </dgm:pt>
    <dgm:pt modelId="{0D1FAA1F-41DC-1F42-83E6-8EAC626189CC}" type="pres">
      <dgm:prSet presAssocID="{E70AE42F-2FE6-704E-BE02-858B73F40915}" presName="sibTrans" presStyleCnt="0"/>
      <dgm:spPr/>
    </dgm:pt>
    <dgm:pt modelId="{39FFAFF5-3DF3-2148-901E-04DE534258A8}" type="pres">
      <dgm:prSet presAssocID="{21D7A6AD-3276-304B-A250-CB7CEED0B52C}" presName="textNode" presStyleLbl="node1" presStyleIdx="1" presStyleCnt="3">
        <dgm:presLayoutVars>
          <dgm:bulletEnabled val="1"/>
        </dgm:presLayoutVars>
      </dgm:prSet>
      <dgm:spPr/>
      <dgm:t>
        <a:bodyPr/>
        <a:lstStyle/>
        <a:p>
          <a:endParaRPr lang="en-US"/>
        </a:p>
      </dgm:t>
    </dgm:pt>
    <dgm:pt modelId="{92A072EB-6329-0E4C-8E3E-1128AEA34B67}" type="pres">
      <dgm:prSet presAssocID="{44EA56C2-AD38-4B47-B182-E5DF52E795DA}" presName="sibTrans" presStyleCnt="0"/>
      <dgm:spPr/>
    </dgm:pt>
    <dgm:pt modelId="{39BA1036-A246-3C44-9830-BE35BF989CBE}" type="pres">
      <dgm:prSet presAssocID="{32A87392-F8D6-3F4E-9FB9-C8C4C3331AF4}" presName="textNode" presStyleLbl="node1" presStyleIdx="2" presStyleCnt="3">
        <dgm:presLayoutVars>
          <dgm:bulletEnabled val="1"/>
        </dgm:presLayoutVars>
      </dgm:prSet>
      <dgm:spPr/>
      <dgm:t>
        <a:bodyPr/>
        <a:lstStyle/>
        <a:p>
          <a:endParaRPr lang="en-US"/>
        </a:p>
      </dgm:t>
    </dgm:pt>
  </dgm:ptLst>
  <dgm:cxnLst>
    <dgm:cxn modelId="{57D6991A-77D7-8545-A3C2-9BC752AFC389}" srcId="{918518B0-0157-EA4F-9352-CCF43EDD14F7}" destId="{21D7A6AD-3276-304B-A250-CB7CEED0B52C}" srcOrd="1" destOrd="0" parTransId="{16A20D00-C359-024E-B377-20A53A82F059}" sibTransId="{44EA56C2-AD38-4B47-B182-E5DF52E795DA}"/>
    <dgm:cxn modelId="{E7A0E2FE-5EEB-D640-B60C-AA7F6C829D0D}" type="presOf" srcId="{32A87392-F8D6-3F4E-9FB9-C8C4C3331AF4}" destId="{39BA1036-A246-3C44-9830-BE35BF989CBE}" srcOrd="0" destOrd="0" presId="urn:microsoft.com/office/officeart/2005/8/layout/hProcess9"/>
    <dgm:cxn modelId="{8B71F43C-17CD-654A-94A0-A7B1BF589A66}" type="presOf" srcId="{6E559597-F780-084A-B2B1-BC97CAE0C888}" destId="{425DCF82-11EE-5145-B53A-EE7A877590E2}" srcOrd="0" destOrd="0" presId="urn:microsoft.com/office/officeart/2005/8/layout/hProcess9"/>
    <dgm:cxn modelId="{6B1FBFA9-EAD0-DA42-9924-DE461F1C9818}" type="presOf" srcId="{21D7A6AD-3276-304B-A250-CB7CEED0B52C}" destId="{39FFAFF5-3DF3-2148-901E-04DE534258A8}" srcOrd="0" destOrd="0" presId="urn:microsoft.com/office/officeart/2005/8/layout/hProcess9"/>
    <dgm:cxn modelId="{CD0CBC7D-54C1-9B43-9531-4BB62ADAF5AE}" srcId="{918518B0-0157-EA4F-9352-CCF43EDD14F7}" destId="{6E559597-F780-084A-B2B1-BC97CAE0C888}" srcOrd="0" destOrd="0" parTransId="{0134E513-1AE5-DF48-B34D-1F5E4DEBB26C}" sibTransId="{E70AE42F-2FE6-704E-BE02-858B73F40915}"/>
    <dgm:cxn modelId="{C809EB81-3ED6-4541-A7D6-8872368C4163}" type="presOf" srcId="{918518B0-0157-EA4F-9352-CCF43EDD14F7}" destId="{FC09AB16-3808-8941-918C-7DF65F1A7A3E}" srcOrd="0" destOrd="0" presId="urn:microsoft.com/office/officeart/2005/8/layout/hProcess9"/>
    <dgm:cxn modelId="{E67BA464-0374-2841-BEDB-447BE55D325E}" srcId="{918518B0-0157-EA4F-9352-CCF43EDD14F7}" destId="{32A87392-F8D6-3F4E-9FB9-C8C4C3331AF4}" srcOrd="2" destOrd="0" parTransId="{E5A5E67E-439A-AF43-9D81-A816BE69B5BA}" sibTransId="{B1B125D0-7049-9E43-91BC-62B933FA3FBD}"/>
    <dgm:cxn modelId="{3B5027D3-43FA-BD45-A08A-A9148D5B0CBF}" type="presParOf" srcId="{FC09AB16-3808-8941-918C-7DF65F1A7A3E}" destId="{7B4BE56B-BF9F-044C-8BA4-FC6F8679D3F6}" srcOrd="0" destOrd="0" presId="urn:microsoft.com/office/officeart/2005/8/layout/hProcess9"/>
    <dgm:cxn modelId="{B2A342F9-32E2-E345-A4A4-172EA2E694E4}" type="presParOf" srcId="{FC09AB16-3808-8941-918C-7DF65F1A7A3E}" destId="{D9BC51C8-A42D-B24B-8AFD-7816E5F8FA62}" srcOrd="1" destOrd="0" presId="urn:microsoft.com/office/officeart/2005/8/layout/hProcess9"/>
    <dgm:cxn modelId="{0B4DB1E2-7B8D-2847-AEB6-53BD8904A383}" type="presParOf" srcId="{D9BC51C8-A42D-B24B-8AFD-7816E5F8FA62}" destId="{425DCF82-11EE-5145-B53A-EE7A877590E2}" srcOrd="0" destOrd="0" presId="urn:microsoft.com/office/officeart/2005/8/layout/hProcess9"/>
    <dgm:cxn modelId="{E8AE2AA0-0FCA-E040-8F5B-8F0B1C776687}" type="presParOf" srcId="{D9BC51C8-A42D-B24B-8AFD-7816E5F8FA62}" destId="{0D1FAA1F-41DC-1F42-83E6-8EAC626189CC}" srcOrd="1" destOrd="0" presId="urn:microsoft.com/office/officeart/2005/8/layout/hProcess9"/>
    <dgm:cxn modelId="{21B06B92-931B-F54D-B86F-9CCC2B0A7D33}" type="presParOf" srcId="{D9BC51C8-A42D-B24B-8AFD-7816E5F8FA62}" destId="{39FFAFF5-3DF3-2148-901E-04DE534258A8}" srcOrd="2" destOrd="0" presId="urn:microsoft.com/office/officeart/2005/8/layout/hProcess9"/>
    <dgm:cxn modelId="{A204C885-70C0-A14F-8BF0-B314B1558056}" type="presParOf" srcId="{D9BC51C8-A42D-B24B-8AFD-7816E5F8FA62}" destId="{92A072EB-6329-0E4C-8E3E-1128AEA34B67}" srcOrd="3" destOrd="0" presId="urn:microsoft.com/office/officeart/2005/8/layout/hProcess9"/>
    <dgm:cxn modelId="{28C0E9F9-8ACD-A449-97B5-20E5A6741098}" type="presParOf" srcId="{D9BC51C8-A42D-B24B-8AFD-7816E5F8FA62}" destId="{39BA1036-A246-3C44-9830-BE35BF989C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BE56B-BF9F-044C-8BA4-FC6F8679D3F6}">
      <dsp:nvSpPr>
        <dsp:cNvPr id="0" name=""/>
        <dsp:cNvSpPr/>
      </dsp:nvSpPr>
      <dsp:spPr>
        <a:xfrm>
          <a:off x="391885" y="0"/>
          <a:ext cx="4441371" cy="2340428"/>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D6AFC5-11BB-E448-995D-E85FF3C3E783}">
      <dsp:nvSpPr>
        <dsp:cNvPr id="0" name=""/>
        <dsp:cNvSpPr/>
      </dsp:nvSpPr>
      <dsp:spPr>
        <a:xfrm>
          <a:off x="0" y="702128"/>
          <a:ext cx="1567542" cy="93617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Step 1 </a:t>
          </a:r>
        </a:p>
        <a:p>
          <a:pPr lvl="0" algn="ctr" defTabSz="977900">
            <a:lnSpc>
              <a:spcPct val="90000"/>
            </a:lnSpc>
            <a:spcBef>
              <a:spcPct val="0"/>
            </a:spcBef>
            <a:spcAft>
              <a:spcPct val="35000"/>
            </a:spcAft>
          </a:pPr>
          <a:r>
            <a:rPr lang="en-US" sz="2200" kern="1200" dirty="0" smtClean="0"/>
            <a:t>Train 1st</a:t>
          </a:r>
          <a:endParaRPr lang="en-US" sz="2200" kern="1200" dirty="0"/>
        </a:p>
      </dsp:txBody>
      <dsp:txXfrm>
        <a:off x="45700" y="747828"/>
        <a:ext cx="1476142" cy="844771"/>
      </dsp:txXfrm>
    </dsp:sp>
    <dsp:sp modelId="{330008D9-29DE-274B-ABC8-9E392CAA3FBC}">
      <dsp:nvSpPr>
        <dsp:cNvPr id="0" name=""/>
        <dsp:cNvSpPr/>
      </dsp:nvSpPr>
      <dsp:spPr>
        <a:xfrm>
          <a:off x="1828800" y="702128"/>
          <a:ext cx="1567542" cy="93617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Step 2 Train 2nd</a:t>
          </a:r>
          <a:endParaRPr lang="en-US" sz="2200" kern="1200" dirty="0"/>
        </a:p>
      </dsp:txBody>
      <dsp:txXfrm>
        <a:off x="1874500" y="747828"/>
        <a:ext cx="1476142" cy="844771"/>
      </dsp:txXfrm>
    </dsp:sp>
    <dsp:sp modelId="{96FF8AB9-21D7-154C-8433-6CDFC58C029C}">
      <dsp:nvSpPr>
        <dsp:cNvPr id="0" name=""/>
        <dsp:cNvSpPr/>
      </dsp:nvSpPr>
      <dsp:spPr>
        <a:xfrm>
          <a:off x="3657600" y="702128"/>
          <a:ext cx="1567542" cy="93617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Step 3 Train 3rd</a:t>
          </a:r>
          <a:endParaRPr lang="en-US" sz="2200" kern="1200" dirty="0"/>
        </a:p>
      </dsp:txBody>
      <dsp:txXfrm>
        <a:off x="3703300" y="747828"/>
        <a:ext cx="1476142" cy="844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BE56B-BF9F-044C-8BA4-FC6F8679D3F6}">
      <dsp:nvSpPr>
        <dsp:cNvPr id="0" name=""/>
        <dsp:cNvSpPr/>
      </dsp:nvSpPr>
      <dsp:spPr>
        <a:xfrm>
          <a:off x="332014" y="0"/>
          <a:ext cx="3762827" cy="1759857"/>
        </a:xfrm>
        <a:prstGeom prst="lef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5DCF82-11EE-5145-B53A-EE7A877590E2}">
      <dsp:nvSpPr>
        <dsp:cNvPr id="0" name=""/>
        <dsp:cNvSpPr/>
      </dsp:nvSpPr>
      <dsp:spPr>
        <a:xfrm>
          <a:off x="2948787" y="527957"/>
          <a:ext cx="1328056" cy="70394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3 Train 1st</a:t>
          </a:r>
          <a:endParaRPr lang="en-US" sz="1700" kern="1200" dirty="0"/>
        </a:p>
      </dsp:txBody>
      <dsp:txXfrm>
        <a:off x="2983151" y="562321"/>
        <a:ext cx="1259328" cy="635214"/>
      </dsp:txXfrm>
    </dsp:sp>
    <dsp:sp modelId="{39FFAFF5-3DF3-2148-901E-04DE534258A8}">
      <dsp:nvSpPr>
        <dsp:cNvPr id="0" name=""/>
        <dsp:cNvSpPr/>
      </dsp:nvSpPr>
      <dsp:spPr>
        <a:xfrm>
          <a:off x="1549399" y="527957"/>
          <a:ext cx="1328056" cy="70394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2 Train 2</a:t>
          </a:r>
          <a:r>
            <a:rPr lang="en-US" sz="1700" kern="1200" baseline="30000" dirty="0" smtClean="0"/>
            <a:t>nd</a:t>
          </a:r>
          <a:endParaRPr lang="en-US" sz="1700" kern="1200" dirty="0"/>
        </a:p>
      </dsp:txBody>
      <dsp:txXfrm>
        <a:off x="1583763" y="562321"/>
        <a:ext cx="1259328" cy="635214"/>
      </dsp:txXfrm>
    </dsp:sp>
    <dsp:sp modelId="{39BA1036-A246-3C44-9830-BE35BF989CBE}">
      <dsp:nvSpPr>
        <dsp:cNvPr id="0" name=""/>
        <dsp:cNvSpPr/>
      </dsp:nvSpPr>
      <dsp:spPr>
        <a:xfrm>
          <a:off x="150011" y="527957"/>
          <a:ext cx="1328056" cy="70394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Step 1 Train 3rd</a:t>
          </a:r>
          <a:endParaRPr lang="en-US" sz="1700" kern="1200" dirty="0"/>
        </a:p>
      </dsp:txBody>
      <dsp:txXfrm>
        <a:off x="184375" y="562321"/>
        <a:ext cx="1259328" cy="635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BE56B-BF9F-044C-8BA4-FC6F8679D3F6}">
      <dsp:nvSpPr>
        <dsp:cNvPr id="0" name=""/>
        <dsp:cNvSpPr/>
      </dsp:nvSpPr>
      <dsp:spPr>
        <a:xfrm>
          <a:off x="395967" y="0"/>
          <a:ext cx="4487636" cy="2137229"/>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5DCF82-11EE-5145-B53A-EE7A877590E2}">
      <dsp:nvSpPr>
        <dsp:cNvPr id="0" name=""/>
        <dsp:cNvSpPr/>
      </dsp:nvSpPr>
      <dsp:spPr>
        <a:xfrm>
          <a:off x="178907" y="641168"/>
          <a:ext cx="1583871" cy="85489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Step 1 Train 1st</a:t>
          </a:r>
          <a:endParaRPr lang="en-US" sz="2100" kern="1200" dirty="0"/>
        </a:p>
      </dsp:txBody>
      <dsp:txXfrm>
        <a:off x="220639" y="682900"/>
        <a:ext cx="1500407" cy="771427"/>
      </dsp:txXfrm>
    </dsp:sp>
    <dsp:sp modelId="{39FFAFF5-3DF3-2148-901E-04DE534258A8}">
      <dsp:nvSpPr>
        <dsp:cNvPr id="0" name=""/>
        <dsp:cNvSpPr/>
      </dsp:nvSpPr>
      <dsp:spPr>
        <a:xfrm>
          <a:off x="1847850" y="641168"/>
          <a:ext cx="1583871" cy="85489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Step 2 Train 1st</a:t>
          </a:r>
          <a:endParaRPr lang="en-US" sz="2100" kern="1200" dirty="0"/>
        </a:p>
      </dsp:txBody>
      <dsp:txXfrm>
        <a:off x="1889582" y="682900"/>
        <a:ext cx="1500407" cy="771427"/>
      </dsp:txXfrm>
    </dsp:sp>
    <dsp:sp modelId="{39BA1036-A246-3C44-9830-BE35BF989CBE}">
      <dsp:nvSpPr>
        <dsp:cNvPr id="0" name=""/>
        <dsp:cNvSpPr/>
      </dsp:nvSpPr>
      <dsp:spPr>
        <a:xfrm>
          <a:off x="3516793" y="641168"/>
          <a:ext cx="1583871" cy="85489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Step 3 Train 1st</a:t>
          </a:r>
          <a:endParaRPr lang="en-US" sz="2100" kern="1200" dirty="0"/>
        </a:p>
      </dsp:txBody>
      <dsp:txXfrm>
        <a:off x="3558525" y="682900"/>
        <a:ext cx="1500407" cy="7714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A26C2-2ECB-469C-B80A-3C5621DA62F4}" type="datetimeFigureOut">
              <a:rPr lang="en-US" smtClean="0"/>
              <a:t>11/11/14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CF4E4B-D85D-4443-B945-11871B2C9708}" type="slidenum">
              <a:rPr lang="en-US" smtClean="0"/>
              <a:t>‹#›</a:t>
            </a:fld>
            <a:endParaRPr lang="en-US"/>
          </a:p>
        </p:txBody>
      </p:sp>
    </p:spTree>
    <p:extLst>
      <p:ext uri="{BB962C8B-B14F-4D97-AF65-F5344CB8AC3E}">
        <p14:creationId xmlns:p14="http://schemas.microsoft.com/office/powerpoint/2010/main" val="394110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BAD29-C16C-43F4-8BD8-DD9FEF6F8723}" type="datetimeFigureOut">
              <a:rPr lang="en-US" smtClean="0"/>
              <a:pPr/>
              <a:t>11/11/14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114DA-46EC-4EBA-AE5E-52F9FF418143}" type="slidenum">
              <a:rPr lang="en-US" smtClean="0"/>
              <a:pPr/>
              <a:t>‹#›</a:t>
            </a:fld>
            <a:endParaRPr lang="en-US"/>
          </a:p>
        </p:txBody>
      </p:sp>
    </p:spTree>
    <p:extLst>
      <p:ext uri="{BB962C8B-B14F-4D97-AF65-F5344CB8AC3E}">
        <p14:creationId xmlns:p14="http://schemas.microsoft.com/office/powerpoint/2010/main" val="79287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9780" indent="-284531" eaLnBrk="0" hangingPunct="0">
              <a:defRPr sz="2400">
                <a:solidFill>
                  <a:schemeClr val="tx1"/>
                </a:solidFill>
                <a:latin typeface="Arial" charset="0"/>
                <a:ea typeface="ＭＳ Ｐゴシック" charset="0"/>
              </a:defRPr>
            </a:lvl2pPr>
            <a:lvl3pPr marL="1138124" indent="-227625" eaLnBrk="0" hangingPunct="0">
              <a:defRPr sz="2400">
                <a:solidFill>
                  <a:schemeClr val="tx1"/>
                </a:solidFill>
                <a:latin typeface="Arial" charset="0"/>
                <a:ea typeface="ＭＳ Ｐゴシック" charset="0"/>
              </a:defRPr>
            </a:lvl3pPr>
            <a:lvl4pPr marL="1593373" indent="-227625" eaLnBrk="0" hangingPunct="0">
              <a:defRPr sz="2400">
                <a:solidFill>
                  <a:schemeClr val="tx1"/>
                </a:solidFill>
                <a:latin typeface="Arial" charset="0"/>
                <a:ea typeface="ＭＳ Ｐゴシック" charset="0"/>
              </a:defRPr>
            </a:lvl4pPr>
            <a:lvl5pPr marL="2048623" indent="-227625" eaLnBrk="0" hangingPunct="0">
              <a:defRPr sz="2400">
                <a:solidFill>
                  <a:schemeClr val="tx1"/>
                </a:solidFill>
                <a:latin typeface="Arial" charset="0"/>
                <a:ea typeface="ＭＳ Ｐゴシック" charset="0"/>
              </a:defRPr>
            </a:lvl5pPr>
            <a:lvl6pPr marL="2503873" indent="-227625" eaLnBrk="0" fontAlgn="base" hangingPunct="0">
              <a:spcBef>
                <a:spcPct val="0"/>
              </a:spcBef>
              <a:spcAft>
                <a:spcPct val="0"/>
              </a:spcAft>
              <a:defRPr sz="2400">
                <a:solidFill>
                  <a:schemeClr val="tx1"/>
                </a:solidFill>
                <a:latin typeface="Arial" charset="0"/>
                <a:ea typeface="ＭＳ Ｐゴシック" charset="0"/>
              </a:defRPr>
            </a:lvl6pPr>
            <a:lvl7pPr marL="2959122" indent="-227625" eaLnBrk="0" fontAlgn="base" hangingPunct="0">
              <a:spcBef>
                <a:spcPct val="0"/>
              </a:spcBef>
              <a:spcAft>
                <a:spcPct val="0"/>
              </a:spcAft>
              <a:defRPr sz="2400">
                <a:solidFill>
                  <a:schemeClr val="tx1"/>
                </a:solidFill>
                <a:latin typeface="Arial" charset="0"/>
                <a:ea typeface="ＭＳ Ｐゴシック" charset="0"/>
              </a:defRPr>
            </a:lvl7pPr>
            <a:lvl8pPr marL="3414372" indent="-227625" eaLnBrk="0" fontAlgn="base" hangingPunct="0">
              <a:spcBef>
                <a:spcPct val="0"/>
              </a:spcBef>
              <a:spcAft>
                <a:spcPct val="0"/>
              </a:spcAft>
              <a:defRPr sz="2400">
                <a:solidFill>
                  <a:schemeClr val="tx1"/>
                </a:solidFill>
                <a:latin typeface="Arial" charset="0"/>
                <a:ea typeface="ＭＳ Ｐゴシック" charset="0"/>
              </a:defRPr>
            </a:lvl8pPr>
            <a:lvl9pPr marL="3869621" indent="-2276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8CBB7-5559-5540-BA03-6B6131DF8BA8}"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video</a:t>
            </a:r>
            <a:r>
              <a:rPr lang="en-US" baseline="0" dirty="0" smtClean="0"/>
              <a:t> example of a student learning the steps to use a vending machine with total task instruction.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10</a:t>
            </a:fld>
            <a:endParaRPr lang="en-US"/>
          </a:p>
        </p:txBody>
      </p:sp>
    </p:spTree>
    <p:extLst>
      <p:ext uri="{BB962C8B-B14F-4D97-AF65-F5344CB8AC3E}">
        <p14:creationId xmlns:p14="http://schemas.microsoft.com/office/powerpoint/2010/main" val="96466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11</a:t>
            </a:fld>
            <a:endParaRPr lang="en-US"/>
          </a:p>
        </p:txBody>
      </p:sp>
    </p:spTree>
    <p:extLst>
      <p:ext uri="{BB962C8B-B14F-4D97-AF65-F5344CB8AC3E}">
        <p14:creationId xmlns:p14="http://schemas.microsoft.com/office/powerpoint/2010/main" val="115545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it is time to learn how to teach a</a:t>
            </a:r>
            <a:r>
              <a:rPr lang="en-US" baseline="0" dirty="0" smtClean="0"/>
              <a:t> skill, whether it is a single discrete skill or the steps of a task analysis (a chained skill). </a:t>
            </a:r>
            <a:r>
              <a:rPr lang="en-US" dirty="0" smtClean="0"/>
              <a:t>The basic principle of a stimulus,</a:t>
            </a:r>
            <a:r>
              <a:rPr lang="en-US" baseline="0" dirty="0" smtClean="0"/>
              <a:t> response, consequence contingency is critical to understanding the relationship between the stimuli and </a:t>
            </a:r>
            <a:r>
              <a:rPr lang="en-US" baseline="0" dirty="0" err="1" smtClean="0"/>
              <a:t>reinforcers</a:t>
            </a:r>
            <a:r>
              <a:rPr lang="en-US" baseline="0" dirty="0" smtClean="0"/>
              <a:t> we select and the student response. Responses are any observable, measurable behavior. We measure discrete, or singular, responses as performed independently correct, prompted correct, incorrect, or not performed at all (no response). Initially, we may need to provide prompts in addition to the stimulus to help students make a correct response. The goal is to fade these prompts over time so that students are making independent correct responses. Reinforcing every correct response, both independent correct and prompted correct, is very important. Choosing </a:t>
            </a:r>
            <a:r>
              <a:rPr lang="en-US" baseline="0" dirty="0" err="1" smtClean="0"/>
              <a:t>reinforcers</a:t>
            </a:r>
            <a:r>
              <a:rPr lang="en-US" baseline="0" dirty="0" smtClean="0"/>
              <a:t> that are desirable to each particular student is critical to the effectiveness of the </a:t>
            </a:r>
            <a:r>
              <a:rPr lang="en-US" baseline="0" dirty="0" err="1" smtClean="0"/>
              <a:t>reinforcer</a:t>
            </a:r>
            <a:r>
              <a:rPr lang="en-US" baseline="0" dirty="0" smtClean="0"/>
              <a:t> in promoting learning. The stimulus itself is not a prompt, but rather, the signal a teacher uses to let the student know it’s time to make a specific response. The stimulus might be a sight word flashcard, or the teacher giving a verbal directional cue, like “Pick up your tray.”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has occurred when the student</a:t>
            </a:r>
            <a:r>
              <a:rPr lang="en-US" baseline="0" dirty="0" smtClean="0"/>
              <a:t> is presented with a stimulus (e.g., the teacher says: “Read this word” and shows a sight word card) and the student reads “cat” without any help or prompting. The “be quiet” means we must give students an opportunity to perform the response independently in order to assess if learning has actually occurred. It can be tricky for teachers to withhold help, but it’s important to know what the students truly can and cannot do independently.</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SD, or discriminative stimulus, is the cue for the student to respond. It’s what the student sees or hears that lets him know he is</a:t>
            </a:r>
            <a:r>
              <a:rPr lang="en-US" baseline="0" dirty="0" smtClean="0"/>
              <a:t> supposed to perform a certain skill. The SD does not provide any hints or help as to how to perform the skill or what the correct response actually is. It can be a question, asked verbally. It can be a flashcard the student needs to read. It can be an equation for the student to solve.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student cannot perform a skill in</a:t>
            </a:r>
            <a:r>
              <a:rPr lang="en-US" baseline="0" dirty="0" smtClean="0"/>
              <a:t> the presence of the stimulus alone, prompts may be needed. Maybe the target behavior is for the student to write his name. Initially, the teacher would deliver the directional cue, “Write your name, Sam.” In order to write his name, Sam needed the teacher to first model how to write “S - a – m” using stamps and an ink pad. Eventually, by practicing several times following the teacher’s model, Sam learns to stamp his name without the model prompt. Now, when the teacher says, “Write your name, Sam,” Sam picks up the stamps and stamps his name independently. Learning has occurred, and the stimulus control has shifted from the prompt (the model) to the directional cue (“Write your name, Sam”). In the coat example on the slide, this prompt, or help, was added to the stimulus materials (the flash card).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Prompts can be</a:t>
            </a:r>
            <a:r>
              <a:rPr lang="en-US" baseline="0" dirty="0" smtClean="0"/>
              <a:t> in many different forms, including verbal, modeling, pointing or gesturing, physical, or alterations made to a tangible target stimulus, like adding a picture of a target word on a word card.</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Stimulus prompts are supports the teacher makes and adds</a:t>
            </a:r>
            <a:r>
              <a:rPr lang="en-US" baseline="0" dirty="0" smtClean="0"/>
              <a:t> to lesson materials. Response prompts are teacher behaviors that are delivered after the initial directional cue. For example, after providing the directional cue, “Show me the number 5,” the teacher can provide response prompts as needed.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examples of stimulus prompts (on the left) and response prompts (on the right). What additional examples</a:t>
            </a:r>
            <a:r>
              <a:rPr lang="en-US" baseline="0" dirty="0" smtClean="0"/>
              <a:t> can you think of?</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continually help students (provide prompts), students may never be motivated to perform the skill independently. To prevent students from becoming dependent on prompts, we have to fade prompts. Fading stimulus prompts can be time consuming, as it often requires creating duplicate sets of materials with varying degrees of supports. There are several response prompt procedures that include guidelines for fading prompts in the instruction itself.</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the session </a:t>
            </a:r>
            <a:r>
              <a:rPr lang="en-US" dirty="0" smtClean="0"/>
              <a:t>goals are to clearly define prompts and specific prompting systems that promote</a:t>
            </a:r>
            <a:r>
              <a:rPr lang="en-US" baseline="0" dirty="0" smtClean="0"/>
              <a:t> student learning.</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response prompt procedure we will discuss is called “Time Delay.” “Time Delay” refers to a specific set of instructional</a:t>
            </a:r>
            <a:r>
              <a:rPr lang="en-US" baseline="0" dirty="0" smtClean="0"/>
              <a:t> procedures. Sometimes this term is misused, confused with the concept of “time increment.” For instance, we may insert a 5-s increment of time between delivery of prompts. This time increment is not interchangeable with the procedures of “Time Delay.” The basic premise of the procedures for time delay is to initially pair a target stimulus with a prompt and eventually insert a small increment of time between the target stimulus and the prompt. This increment allows students a chance to answer independently if possible, but if students are not able to answer, the prompt will be provided quickly (following the predetermined delay increment).</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beginning</a:t>
            </a:r>
            <a:r>
              <a:rPr lang="en-US" baseline="0" dirty="0" smtClean="0"/>
              <a:t> time delay procedures, you must ensure you have identified a true controlling prompt. If the student is not able to successfully perform the skill after receiving the prompt, then a true controlling prompt has not been identified. Often a model prompt is selected as the controlling prompt, because most students are able to successfully perform most skills after given a clear model. Only one controlling prompt is selected and used when using time delay to teach a specific skill.</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21</a:t>
            </a:fld>
            <a:endParaRPr lang="en-US"/>
          </a:p>
        </p:txBody>
      </p:sp>
    </p:spTree>
    <p:extLst>
      <p:ext uri="{BB962C8B-B14F-4D97-AF65-F5344CB8AC3E}">
        <p14:creationId xmlns:p14="http://schemas.microsoft.com/office/powerpoint/2010/main" val="218477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specific steps for implementing time delay.</a:t>
            </a:r>
            <a:r>
              <a:rPr lang="en-US" baseline="0" dirty="0" smtClean="0"/>
              <a:t> Watch the video clip and identify each step of the procedures. Identify if this is constant or progressive time delay.</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22</a:t>
            </a:fld>
            <a:endParaRPr lang="en-US"/>
          </a:p>
        </p:txBody>
      </p:sp>
    </p:spTree>
    <p:extLst>
      <p:ext uri="{BB962C8B-B14F-4D97-AF65-F5344CB8AC3E}">
        <p14:creationId xmlns:p14="http://schemas.microsoft.com/office/powerpoint/2010/main" val="352723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two response prompt procedures we will talk about can be described as prompt hierarchies.</a:t>
            </a:r>
            <a:r>
              <a:rPr lang="en-US" baseline="0" dirty="0" smtClean="0"/>
              <a:t> While time delay utilized only one prompt (the controlling prompt for a particular skill), these two prompting systems utilize a hierarchy of prompts. Hierarchies can be ordered from “least to most” intrusive or most to least” intrusive.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to instruction, select three response prompts that a teacher can implement separately. Verbal – model – physical is how you would order these three types of prompts from least intrusive to most intrusive. Remember, a verbal prompt is NOT the same as a directional cue. This prompt is additional information that is told to the student that explains exactly how to perform a skill. The model prompt involves demonstrating the skill fully, and a physical prompt (the most intrusive type) involves physically guiding the student to perform the skill. The same delay interval will be used throughout instruction (e.g., 5-s between delivery of directional cue, then verbal cue, then model cue, and then physical cue, if needed). The student should receive praise for all independent or prompted correct responses. Prompted correct responses occur if the student performs the skill without an error, even if the student required the most intrusive prompt in the hierarchy. Remember to increase the intensity of the reinforcement based on the level of independence exhibited by the student. This differential reinforcement will help teach the student that it is most desirable to perform the skill independently.</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24</a:t>
            </a:fld>
            <a:endParaRPr lang="en-US"/>
          </a:p>
        </p:txBody>
      </p:sp>
    </p:spTree>
    <p:extLst>
      <p:ext uri="{BB962C8B-B14F-4D97-AF65-F5344CB8AC3E}">
        <p14:creationId xmlns:p14="http://schemas.microsoft.com/office/powerpoint/2010/main" val="1649531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beginning of each instructional session, and throughout the session as needed, tell the student not to guess if he or she does not know the answer. Instead, teach the student to wait for help if the answer is not known. It is important to prevent the student from making an error at possible. Instead, they should have repeated opportunities to perform the skill correctly, even if prompted, and receive reinforcement for performing the correct skill. The prompts in the least to most procedures are self-fading, which helps promote independent responses.</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25</a:t>
            </a:fld>
            <a:endParaRPr lang="en-US"/>
          </a:p>
        </p:txBody>
      </p:sp>
    </p:spTree>
    <p:extLst>
      <p:ext uri="{BB962C8B-B14F-4D97-AF65-F5344CB8AC3E}">
        <p14:creationId xmlns:p14="http://schemas.microsoft.com/office/powerpoint/2010/main" val="601217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the least to most, the most to least system begins with a controlling prompt. This may be a full physical prompt or a model prompt. The teacher will decide how many sessions to conduct using the controlling prompt before switching to the next level of prompting. This method is a good choice for motor skills that may be require maximum prompting upfront to avoid injury.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26</a:t>
            </a:fld>
            <a:endParaRPr lang="en-US"/>
          </a:p>
        </p:txBody>
      </p:sp>
    </p:spTree>
    <p:extLst>
      <p:ext uri="{BB962C8B-B14F-4D97-AF65-F5344CB8AC3E}">
        <p14:creationId xmlns:p14="http://schemas.microsoft.com/office/powerpoint/2010/main" val="237240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 teacher might teach three sessions while delivering the controlling prompt (a model prompt) immediately after the directional</a:t>
            </a:r>
            <a:r>
              <a:rPr lang="en-US" baseline="0" dirty="0" smtClean="0"/>
              <a:t> cue. If the student is able to perform the skill across all three sessions, the teacher can drop to the next level of prompting for three sessions. Now the teacher provides the directional cue followed by a gestural or pointing prompt. If the student is able to perform the skill consistently at this level of prompting, the teacher can drop back to another level of prompting (e.g., a verbal prompt), and after another three sessions, the teacher can allow the student to perform the skill independently.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27</a:t>
            </a:fld>
            <a:endParaRPr lang="en-US"/>
          </a:p>
        </p:txBody>
      </p:sp>
    </p:spTree>
    <p:extLst>
      <p:ext uri="{BB962C8B-B14F-4D97-AF65-F5344CB8AC3E}">
        <p14:creationId xmlns:p14="http://schemas.microsoft.com/office/powerpoint/2010/main" val="409339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reiterates the importance of promoting independent responses by delivering no more support or prompts than needed. It is important to know the students well and be clear about their present level of performance prior to teaching a skill. </a:t>
            </a:r>
          </a:p>
          <a:p>
            <a:endParaRPr lang="en-US" baseline="0" dirty="0" smtClean="0"/>
          </a:p>
          <a:p>
            <a:r>
              <a:rPr lang="en-US" baseline="0" dirty="0" smtClean="0"/>
              <a:t>If you anticipate an error, try and interrupt the error and provide the next level of prompting. If the student is reaching for an incorrect response, this interruption might be gently guiding the students hand to the correct response instead. Ideally, the student would only ever make the correct response, first after receiving prompting and over time, independently.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keep detailed record of the prompting levels at which students perform the skill because this information is valuable for demonstrating progress. For students who have not yet progressed to responding after a model prompt, this shift, from needing physical prompts to needing model prompts, is a substantial accomplishment. While independent student responses are still the “gold standard” and represent true learning, progress across prompting levels should not be discredited.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to be aware of “learned helplessness,” the tendency for our students not to try to learn or participate</a:t>
            </a:r>
            <a:r>
              <a:rPr lang="en-US" baseline="0" dirty="0" smtClean="0"/>
              <a:t> in independent responses because of a history of other people doing a task for a student. We have to ensure both the tasks we select and the methods we choose for the student to demonstrate learning are promoting the greatest degree of independent response. Real student achievement occurs when a student is making an intentional response to demonstrate understanding of content. If a student is only ever mimicking a model, always being physically guided to make a response, or if someone else is selecting the response for the student, this is NOT real student achievement. This is “something else,” and we should be careful to promote real achievement.</a:t>
            </a:r>
            <a:endParaRPr lang="en-US" dirty="0"/>
          </a:p>
        </p:txBody>
      </p:sp>
      <p:sp>
        <p:nvSpPr>
          <p:cNvPr id="4" name="Slide Number Placeholder 3"/>
          <p:cNvSpPr>
            <a:spLocks noGrp="1"/>
          </p:cNvSpPr>
          <p:nvPr>
            <p:ph type="sldNum" sz="quarter" idx="10"/>
          </p:nvPr>
        </p:nvSpPr>
        <p:spPr/>
        <p:txBody>
          <a:bodyPr/>
          <a:lstStyle/>
          <a:p>
            <a:fld id="{30DDB793-9A87-4D7C-8739-33DBAD26BE1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have hierarchies within a prompting level. Applying this concept to academics is a relatively new application for students with moderate and severe disabilities. For example,</a:t>
            </a:r>
            <a:r>
              <a:rPr lang="en-US" baseline="0" dirty="0" smtClean="0"/>
              <a:t> to teach listening comprehension of text, a teacher might deliver a least to most prompting system using various levels of verbal prompts. In this example, the first prompt, if needed, is a reread of the entire paragraph in which the answer is contained. After a delay, if needed, the next level of prompting is a reread of three sentences that contain the answer. The final prompt, if needed, is a reread of the target sentence. These are all types of verbal prompts. A final model prompt, in which the teacher points to and says the target response, could be delivered as the most intrusive level of prompting if needed.</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picture to the right, the student is using eye gaze to respond. The teacher is using a stimulus prompt (flashlight) in this early stage of learning. She will fade this using time delay (by waiting longer for Sheila to make the response before adding the light).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Carlos has autism and</a:t>
            </a:r>
            <a:r>
              <a:rPr lang="en-US" baseline="0" dirty="0" smtClean="0"/>
              <a:t> his vocal responding is traditionally </a:t>
            </a:r>
            <a:r>
              <a:rPr lang="en-US" baseline="0" dirty="0" err="1" smtClean="0"/>
              <a:t>echolaliac</a:t>
            </a:r>
            <a:r>
              <a:rPr lang="en-US" baseline="0" dirty="0" smtClean="0"/>
              <a:t>. Carlos is learning to use a communication app on an iPad to voice phonemes and read connected text. His teacher is using time delay to teach him to identify phonemes and blend and segment sounds that he could not voice on his own.</a:t>
            </a:r>
            <a:endParaRPr lang="en-US" dirty="0" smtClean="0"/>
          </a:p>
          <a:p>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need to plan for prompt fading when</a:t>
            </a:r>
            <a:r>
              <a:rPr lang="en-US" baseline="0" dirty="0" smtClean="0"/>
              <a:t> initially designing instruction. Prompts fading may depend on student progress, but the understanding that prompts may need to be intentionally faded is something teachers should articulate in their lesson plans.</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Initially, you may need to fully</a:t>
            </a:r>
            <a:r>
              <a:rPr lang="en-US" baseline="0" dirty="0" smtClean="0"/>
              <a:t> praise all correct responses. Quickly fade to differential reinforcement, in which independent correct responses receive the greatest level of praise. Make it more desirable to perform a skill independently than with prompting.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Progressive time delay</a:t>
            </a:r>
            <a:r>
              <a:rPr lang="en-US" baseline="0" dirty="0" smtClean="0"/>
              <a:t> is based on this concept. Time increments gradually increase across trials or sessions.</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the basic contingency of stimulus, response, consequence. The stimulus is the task direction, or directional cue. Prompts are either added to the stimulus (stimulus prompts) or inserted in tandem with or after the delivery of the stimulus (response prompts). These prompts are intended to promote a high level of correct responses and help the student avoid making an error. </a:t>
            </a:r>
          </a:p>
          <a:p>
            <a:endParaRPr lang="en-US" baseline="0" dirty="0" smtClean="0"/>
          </a:p>
          <a:p>
            <a:r>
              <a:rPr lang="en-US" baseline="0" dirty="0" smtClean="0"/>
              <a:t>It is critical to ensure the student is ready to receive instruction. A new way to think about the structure of the contingency is: get student’s attention, provide stimulus, wait for student response, provide reinforcement. The act of obtaining student attention (e.g., saying, “Look” or “Time to work” or “Are you ready” and saying the student’s name) is not a prompt. This is just a way to set the stage for learning to occur.</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it’s good practice for teachers (and researchers) to document or code the exact</a:t>
            </a:r>
            <a:r>
              <a:rPr lang="en-US" baseline="0" dirty="0" smtClean="0"/>
              <a:t> level of prompting needed for the student to respond correctly, researchers typically only graph independent student responses.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should plan for fading prompts</a:t>
            </a:r>
            <a:r>
              <a:rPr lang="en-US" baseline="0" dirty="0" smtClean="0"/>
              <a:t> when designing instruction. Giving a student the opportunity to answer independently gives a student an opportunity to demonstrate learning and promote self-determination skills.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designing instruction for teaching a skill, you first have to decide if the skill is discrete (can be performed by the student in one step) or chained (requires multiple steps to perform). For skills that require multiple steps, each step must be taught. First, a teacher will write a task analysis of all of the steps necessary to perform the skill. For instance, consider all of the steps it takes to prepare a salad for dinner. After identifying the steps, you must decide how you will train the steps. This clip demonstrates the steps in a task analysis.</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4</a:t>
            </a:fld>
            <a:endParaRPr lang="en-US"/>
          </a:p>
        </p:txBody>
      </p:sp>
    </p:spTree>
    <p:extLst>
      <p:ext uri="{BB962C8B-B14F-4D97-AF65-F5344CB8AC3E}">
        <p14:creationId xmlns:p14="http://schemas.microsoft.com/office/powerpoint/2010/main" val="285914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is</a:t>
            </a:r>
            <a:r>
              <a:rPr lang="en-US" baseline="0" dirty="0" smtClean="0"/>
              <a:t> the sequence of training if using forward chaining.</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5</a:t>
            </a:fld>
            <a:endParaRPr lang="en-US"/>
          </a:p>
        </p:txBody>
      </p:sp>
    </p:spTree>
    <p:extLst>
      <p:ext uri="{BB962C8B-B14F-4D97-AF65-F5344CB8AC3E}">
        <p14:creationId xmlns:p14="http://schemas.microsoft.com/office/powerpoint/2010/main" val="204683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video example of forward chaining.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6</a:t>
            </a:fld>
            <a:endParaRPr lang="en-US"/>
          </a:p>
        </p:txBody>
      </p:sp>
    </p:spTree>
    <p:extLst>
      <p:ext uri="{BB962C8B-B14F-4D97-AF65-F5344CB8AC3E}">
        <p14:creationId xmlns:p14="http://schemas.microsoft.com/office/powerpoint/2010/main" val="256746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steps for backward chaining. Notice how this differs</a:t>
            </a:r>
            <a:r>
              <a:rPr lang="en-US" baseline="0" dirty="0" smtClean="0"/>
              <a:t> from forward chaining.</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7</a:t>
            </a:fld>
            <a:endParaRPr lang="en-US"/>
          </a:p>
        </p:txBody>
      </p:sp>
    </p:spTree>
    <p:extLst>
      <p:ext uri="{BB962C8B-B14F-4D97-AF65-F5344CB8AC3E}">
        <p14:creationId xmlns:p14="http://schemas.microsoft.com/office/powerpoint/2010/main" val="134694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video example of backward chaining</a:t>
            </a:r>
            <a:r>
              <a:rPr lang="en-US" baseline="0" dirty="0" smtClean="0"/>
              <a:t> to teach the skill </a:t>
            </a:r>
            <a:r>
              <a:rPr lang="en-US" baseline="0" dirty="0" err="1" smtClean="0"/>
              <a:t>handwashing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8</a:t>
            </a:fld>
            <a:endParaRPr lang="en-US"/>
          </a:p>
        </p:txBody>
      </p:sp>
    </p:spTree>
    <p:extLst>
      <p:ext uri="{BB962C8B-B14F-4D97-AF65-F5344CB8AC3E}">
        <p14:creationId xmlns:p14="http://schemas.microsoft.com/office/powerpoint/2010/main" val="315520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method is total task. A benefit of total task is students receive exposure to all steps in the task analysis during each teaching session. </a:t>
            </a:r>
            <a:endParaRPr lang="en-US" dirty="0"/>
          </a:p>
        </p:txBody>
      </p:sp>
      <p:sp>
        <p:nvSpPr>
          <p:cNvPr id="4" name="Slide Number Placeholder 3"/>
          <p:cNvSpPr>
            <a:spLocks noGrp="1"/>
          </p:cNvSpPr>
          <p:nvPr>
            <p:ph type="sldNum" sz="quarter" idx="10"/>
          </p:nvPr>
        </p:nvSpPr>
        <p:spPr/>
        <p:txBody>
          <a:bodyPr/>
          <a:lstStyle/>
          <a:p>
            <a:fld id="{2B2114DA-46EC-4EBA-AE5E-52F9FF418143}" type="slidenum">
              <a:rPr lang="en-US" smtClean="0"/>
              <a:pPr/>
              <a:t>9</a:t>
            </a:fld>
            <a:endParaRPr lang="en-US"/>
          </a:p>
        </p:txBody>
      </p:sp>
    </p:spTree>
    <p:extLst>
      <p:ext uri="{BB962C8B-B14F-4D97-AF65-F5344CB8AC3E}">
        <p14:creationId xmlns:p14="http://schemas.microsoft.com/office/powerpoint/2010/main" val="112466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dirty="0"/>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endParaRPr lang="en-US"/>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1697850352"/>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2077720001"/>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3718666399"/>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99361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DBA70CE6-77A5-CD41-8670-406FC4A4206E}"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19156083"/>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0910D4C8-9816-9344-8A55-C9E276A0CBC0}"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464807286"/>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4A86054E-BEBA-784D-93B8-23052FD63C9B}"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25016"/>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92D1EE5C-689B-824B-AE1A-D3B0D324C1C6}"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035081550"/>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E2AD1F05-B4F8-F94E-B142-21E9807FE2B3}"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747582968"/>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56C38384-7708-0F4F-B158-92C0FAD51B59}"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661119557"/>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8A82A385-974F-374C-8A3E-F565DE16F33D}"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64439849"/>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641689207"/>
      </p:ext>
    </p:extLst>
  </p:cSld>
  <p:clrMapOvr>
    <a:masterClrMapping/>
  </p:clrMapOvr>
  <p:transition xmlns:p14="http://schemas.microsoft.com/office/powerpoint/2010/mai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557555A2-8DCE-F947-9B9A-25EA75D5FE29}"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406661410"/>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231EC14A-043B-F94F-83A0-606F7217DFE2}"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4004911101"/>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F667C181-2480-C84A-BF50-462DDAA0F8C1}"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884999632"/>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fontAlgn="base">
              <a:spcBef>
                <a:spcPct val="0"/>
              </a:spcBef>
              <a:spcAft>
                <a:spcPct val="0"/>
              </a:spcAft>
              <a:defRPr/>
            </a:pPr>
            <a:fld id="{635C55A5-452E-104F-88BA-528D64CFA567}" type="slidenum">
              <a:rPr lang="es-ES">
                <a:solidFill>
                  <a:srgbClr val="0367B3"/>
                </a:solidFill>
                <a:latin typeface="Arial" charset="0"/>
                <a:ea typeface="ＭＳ Ｐゴシック" charset="0"/>
              </a:rPr>
              <a:pPr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134531845"/>
      </p:ext>
    </p:extLst>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8719745"/>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341374748"/>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2878584431"/>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4039608591"/>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1389603650"/>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96403607"/>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4163415058"/>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fld id="{0D8057B1-21E4-477A-91C7-69BF8A291FDA}" type="datetimeFigureOut">
              <a:rPr lang="en-US" smtClean="0"/>
              <a:pPr/>
              <a:t>11/11/14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fld id="{B6A0741E-FF52-4C64-98B6-3BDB254C68F0}" type="slidenum">
              <a:rPr lang="en-US" smtClean="0"/>
              <a:pPr/>
              <a:t>‹#›</a:t>
            </a:fld>
            <a:endParaRPr lang="en-US"/>
          </a:p>
        </p:txBody>
      </p:sp>
    </p:spTree>
    <p:extLst>
      <p:ext uri="{BB962C8B-B14F-4D97-AF65-F5344CB8AC3E}">
        <p14:creationId xmlns:p14="http://schemas.microsoft.com/office/powerpoint/2010/main" val="474393844"/>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xmlns:p14="http://schemas.microsoft.com/office/powerpoint/2010/main" spd="slow"/>
  <p:txStyles>
    <p:titleStyle>
      <a:lvl1pPr algn="ctr" rtl="0" eaLnBrk="1" fontAlgn="base" hangingPunct="1">
        <a:spcBef>
          <a:spcPct val="0"/>
        </a:spcBef>
        <a:spcAft>
          <a:spcPct val="0"/>
        </a:spcAft>
        <a:defRPr sz="4400" b="1">
          <a:solidFill>
            <a:srgbClr val="0061AF"/>
          </a:solidFill>
          <a:latin typeface="+mj-lt"/>
          <a:ea typeface="+mj-ea"/>
          <a:cs typeface="+mj-cs"/>
        </a:defRPr>
      </a:lvl1pPr>
      <a:lvl2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2pPr>
      <a:lvl3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3pPr>
      <a:lvl4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4pPr>
      <a:lvl5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1" fontAlgn="base" hangingPunct="1">
        <a:spcBef>
          <a:spcPct val="20000"/>
        </a:spcBef>
        <a:spcAft>
          <a:spcPct val="0"/>
        </a:spcAft>
        <a:buChar char="–"/>
        <a:defRPr sz="2800">
          <a:solidFill>
            <a:srgbClr val="0061AF"/>
          </a:solidFill>
          <a:latin typeface="+mn-lt"/>
          <a:ea typeface="Arial" charset="0"/>
          <a:cs typeface="+mn-cs"/>
        </a:defRPr>
      </a:lvl2pPr>
      <a:lvl3pPr marL="1143000" indent="-228600" algn="l" rtl="0" eaLnBrk="1" fontAlgn="base" hangingPunct="1">
        <a:spcBef>
          <a:spcPct val="20000"/>
        </a:spcBef>
        <a:spcAft>
          <a:spcPct val="0"/>
        </a:spcAft>
        <a:buChar char="•"/>
        <a:defRPr sz="2400">
          <a:solidFill>
            <a:srgbClr val="0061AF"/>
          </a:solidFill>
          <a:latin typeface="+mn-lt"/>
          <a:ea typeface="Arial" charset="0"/>
          <a:cs typeface="+mn-cs"/>
        </a:defRPr>
      </a:lvl3pPr>
      <a:lvl4pPr marL="1600200" indent="-228600" algn="l" rtl="0" eaLnBrk="1" fontAlgn="base" hangingPunct="1">
        <a:spcBef>
          <a:spcPct val="20000"/>
        </a:spcBef>
        <a:spcAft>
          <a:spcPct val="0"/>
        </a:spcAft>
        <a:buChar char="–"/>
        <a:defRPr sz="2000">
          <a:solidFill>
            <a:srgbClr val="0061AF"/>
          </a:solidFill>
          <a:latin typeface="+mn-lt"/>
          <a:ea typeface="Arial" charset="0"/>
          <a:cs typeface="+mn-cs"/>
        </a:defRPr>
      </a:lvl4pPr>
      <a:lvl5pPr marL="2057400" indent="-228600" algn="l" rtl="0" eaLnBrk="1" fontAlgn="base" hangingPunct="1">
        <a:spcBef>
          <a:spcPct val="20000"/>
        </a:spcBef>
        <a:spcAft>
          <a:spcPct val="0"/>
        </a:spcAft>
        <a:buChar char="»"/>
        <a:defRPr sz="2000">
          <a:solidFill>
            <a:srgbClr val="0061AF"/>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8947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xmlns:p14="http://schemas.microsoft.com/office/powerpoint/2010/main" spd="slow"/>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mast.ecu.edu/modules/ta/concept/"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youtu.be/CssFi6TbRF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youtu.be/NG0ADknJBYY"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mP7qh6x4O9I"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LbBj4Tzi9CQ"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110"/>
          <p:cNvSpPr txBox="1">
            <a:spLocks noChangeArrowheads="1"/>
          </p:cNvSpPr>
          <p:nvPr/>
        </p:nvSpPr>
        <p:spPr bwMode="auto">
          <a:xfrm>
            <a:off x="76200" y="3352800"/>
            <a:ext cx="8991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dirty="0">
                <a:solidFill>
                  <a:srgbClr val="0362B1"/>
                </a:solidFill>
                <a:latin typeface="Arial"/>
                <a:ea typeface="ＭＳ Ｐゴシック"/>
                <a:cs typeface="Arial"/>
              </a:rPr>
              <a:t>Prompting: Impact on Inferences about Student </a:t>
            </a:r>
            <a:r>
              <a:rPr lang="en-US" sz="2800" dirty="0" smtClean="0">
                <a:solidFill>
                  <a:srgbClr val="0362B1"/>
                </a:solidFill>
                <a:latin typeface="Arial"/>
                <a:ea typeface="ＭＳ Ｐゴシック"/>
                <a:cs typeface="Arial"/>
              </a:rPr>
              <a:t>Learning</a:t>
            </a:r>
          </a:p>
          <a:p>
            <a:pPr eaLnBrk="1" hangingPunct="1">
              <a:defRPr/>
            </a:pPr>
            <a:endParaRPr lang="en-US" sz="1400" dirty="0">
              <a:solidFill>
                <a:srgbClr val="0362B1"/>
              </a:solidFill>
              <a:latin typeface="Arial"/>
              <a:ea typeface="ＭＳ Ｐゴシック"/>
              <a:cs typeface="Arial"/>
            </a:endParaRPr>
          </a:p>
          <a:p>
            <a:pPr eaLnBrk="1" hangingPunct="1">
              <a:defRPr/>
            </a:pPr>
            <a:r>
              <a:rPr lang="en-US" sz="1600" dirty="0">
                <a:solidFill>
                  <a:srgbClr val="0362B1"/>
                </a:solidFill>
                <a:latin typeface="Arial"/>
                <a:ea typeface="ＭＳ Ｐゴシック"/>
                <a:cs typeface="Arial"/>
              </a:rPr>
              <a:t>Developed by Diane Browder, Leah Wood</a:t>
            </a:r>
            <a:r>
              <a:rPr lang="en-US" sz="1600">
                <a:solidFill>
                  <a:srgbClr val="0362B1"/>
                </a:solidFill>
                <a:latin typeface="Arial"/>
                <a:ea typeface="ＭＳ Ｐゴシック"/>
                <a:cs typeface="Arial"/>
              </a:rPr>
              <a:t>, </a:t>
            </a:r>
            <a:r>
              <a:rPr lang="en-US" sz="1600" smtClean="0">
                <a:solidFill>
                  <a:srgbClr val="0362B1"/>
                </a:solidFill>
                <a:latin typeface="Arial"/>
                <a:ea typeface="ＭＳ Ｐゴシック"/>
                <a:cs typeface="Arial"/>
              </a:rPr>
              <a:t>and Caryn </a:t>
            </a:r>
            <a:r>
              <a:rPr lang="en-US" sz="1600" dirty="0" smtClean="0">
                <a:solidFill>
                  <a:srgbClr val="0362B1"/>
                </a:solidFill>
                <a:latin typeface="Arial"/>
                <a:ea typeface="ＭＳ Ｐゴシック"/>
                <a:cs typeface="Arial"/>
              </a:rPr>
              <a:t>Allison for CEEDAR</a:t>
            </a:r>
            <a:endParaRPr lang="en-US" sz="1600" dirty="0">
              <a:solidFill>
                <a:srgbClr val="0362B1"/>
              </a:solidFill>
              <a:latin typeface="Arial"/>
              <a:ea typeface="ＭＳ Ｐゴシック"/>
              <a:cs typeface="Arial"/>
            </a:endParaRPr>
          </a:p>
        </p:txBody>
      </p:sp>
      <p:sp>
        <p:nvSpPr>
          <p:cNvPr id="14340" name="TextBox 1"/>
          <p:cNvSpPr txBox="1">
            <a:spLocks noChangeArrowheads="1"/>
          </p:cNvSpPr>
          <p:nvPr/>
        </p:nvSpPr>
        <p:spPr bwMode="auto">
          <a:xfrm>
            <a:off x="2971800" y="6248400"/>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dirty="0" smtClean="0">
                <a:solidFill>
                  <a:srgbClr val="FFFFFF"/>
                </a:solidFill>
              </a:rPr>
              <a:t>Project #H325A120003</a:t>
            </a:r>
            <a:endParaRPr lang="en-US" sz="1200" dirty="0" smtClean="0">
              <a:solidFill>
                <a:srgbClr val="FFFFFF"/>
              </a:solidFill>
            </a:endParaRPr>
          </a:p>
        </p:txBody>
      </p:sp>
      <p:pic>
        <p:nvPicPr>
          <p:cNvPr id="14341"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9318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TT</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err="1">
                <a:hlinkClick r:id="rId3"/>
              </a:rPr>
              <a:t>mast.ecu.edu</a:t>
            </a:r>
            <a:r>
              <a:rPr lang="en-US" dirty="0">
                <a:hlinkClick r:id="rId3"/>
              </a:rPr>
              <a:t>/modules/ta/concept/</a:t>
            </a:r>
            <a:endParaRPr lang="en-US" dirty="0"/>
          </a:p>
        </p:txBody>
      </p:sp>
      <p:pic>
        <p:nvPicPr>
          <p:cNvPr id="4" name="Picture 3"/>
          <p:cNvPicPr>
            <a:picLocks noChangeAspect="1"/>
          </p:cNvPicPr>
          <p:nvPr/>
        </p:nvPicPr>
        <p:blipFill>
          <a:blip r:embed="rId4"/>
          <a:stretch>
            <a:fillRect/>
          </a:stretch>
        </p:blipFill>
        <p:spPr>
          <a:xfrm>
            <a:off x="5562600" y="2743200"/>
            <a:ext cx="2442029" cy="2623531"/>
          </a:xfrm>
          <a:prstGeom prst="rect">
            <a:avLst/>
          </a:prstGeom>
        </p:spPr>
      </p:pic>
    </p:spTree>
    <p:extLst>
      <p:ext uri="{BB962C8B-B14F-4D97-AF65-F5344CB8AC3E}">
        <p14:creationId xmlns:p14="http://schemas.microsoft.com/office/powerpoint/2010/main" val="12503103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a:t>W</a:t>
            </a:r>
            <a:r>
              <a:rPr lang="en-US" dirty="0" smtClean="0"/>
              <a:t>ork </a:t>
            </a:r>
            <a:r>
              <a:rPr lang="en-US" dirty="0"/>
              <a:t>in a small group to develop a task analysis for performing a functional or academic task. </a:t>
            </a:r>
            <a:endParaRPr lang="en-US" dirty="0" smtClean="0"/>
          </a:p>
          <a:p>
            <a:r>
              <a:rPr lang="en-US" dirty="0" smtClean="0"/>
              <a:t>Demonstrate </a:t>
            </a:r>
            <a:r>
              <a:rPr lang="en-US" dirty="0"/>
              <a:t>task analysis for the whole group </a:t>
            </a:r>
            <a:r>
              <a:rPr lang="en-US" dirty="0" smtClean="0"/>
              <a:t> </a:t>
            </a:r>
          </a:p>
          <a:p>
            <a:r>
              <a:rPr lang="en-US" dirty="0"/>
              <a:t>D</a:t>
            </a:r>
            <a:r>
              <a:rPr lang="en-US" dirty="0" smtClean="0"/>
              <a:t>escribe </a:t>
            </a:r>
            <a:r>
              <a:rPr lang="en-US" dirty="0"/>
              <a:t>the chaining procedure that would be used to teach the steps. </a:t>
            </a:r>
          </a:p>
        </p:txBody>
      </p:sp>
    </p:spTree>
    <p:extLst>
      <p:ext uri="{BB962C8B-B14F-4D97-AF65-F5344CB8AC3E}">
        <p14:creationId xmlns:p14="http://schemas.microsoft.com/office/powerpoint/2010/main" val="213949650"/>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304800"/>
            <a:ext cx="7086600" cy="1143000"/>
          </a:xfrm>
        </p:spPr>
        <p:txBody>
          <a:bodyPr>
            <a:noAutofit/>
          </a:bodyPr>
          <a:lstStyle/>
          <a:p>
            <a:r>
              <a:rPr lang="en-US" sz="3600" dirty="0" smtClean="0"/>
              <a:t>Prompting is from Principles of Applied Behavior Analysis</a:t>
            </a:r>
            <a:endParaRPr lang="en-US" sz="3600" dirty="0"/>
          </a:p>
        </p:txBody>
      </p:sp>
      <p:sp>
        <p:nvSpPr>
          <p:cNvPr id="6" name="Content Placeholder 5"/>
          <p:cNvSpPr>
            <a:spLocks noGrp="1"/>
          </p:cNvSpPr>
          <p:nvPr>
            <p:ph sz="half" idx="1"/>
          </p:nvPr>
        </p:nvSpPr>
        <p:spPr>
          <a:xfrm>
            <a:off x="1524000" y="1600200"/>
            <a:ext cx="3886200" cy="4525963"/>
          </a:xfrm>
        </p:spPr>
        <p:txBody>
          <a:bodyPr>
            <a:normAutofit fontScale="85000" lnSpcReduction="20000"/>
          </a:bodyPr>
          <a:lstStyle/>
          <a:p>
            <a:r>
              <a:rPr lang="en-US" dirty="0" smtClean="0"/>
              <a:t>From principles of applied behavior analysis</a:t>
            </a:r>
          </a:p>
          <a:p>
            <a:pPr lvl="1"/>
            <a:r>
              <a:rPr lang="en-US" dirty="0" smtClean="0"/>
              <a:t>Basic principle is that every response is preceded by stimulus and followed by a consequence</a:t>
            </a:r>
          </a:p>
          <a:p>
            <a:pPr lvl="2"/>
            <a:r>
              <a:rPr lang="en-US" dirty="0" err="1" smtClean="0"/>
              <a:t>Reinforcer</a:t>
            </a:r>
            <a:r>
              <a:rPr lang="en-US" dirty="0" smtClean="0"/>
              <a:t>: a consequence that increases the recurrence of the response in the presence of this target stimulus</a:t>
            </a:r>
          </a:p>
          <a:p>
            <a:pPr lvl="2"/>
            <a:r>
              <a:rPr lang="en-US" dirty="0" smtClean="0"/>
              <a:t>The stimulus becomes a discriminative stimulus for making the response</a:t>
            </a:r>
          </a:p>
          <a:p>
            <a:pPr lvl="1">
              <a:buNone/>
            </a:pPr>
            <a:endParaRPr lang="en-US" dirty="0"/>
          </a:p>
        </p:txBody>
      </p:sp>
      <p:pic>
        <p:nvPicPr>
          <p:cNvPr id="2" name="Picture 1" descr="LS0032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752600"/>
            <a:ext cx="1411224" cy="2457642"/>
          </a:xfrm>
          <a:prstGeom prst="rect">
            <a:avLst/>
          </a:prstGeom>
        </p:spPr>
      </p:pic>
      <p:pic>
        <p:nvPicPr>
          <p:cNvPr id="3" name="Picture 2" descr="AA04453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19600"/>
            <a:ext cx="1825760" cy="1820427"/>
          </a:xfrm>
          <a:prstGeom prst="rect">
            <a:avLst/>
          </a:prstGeom>
        </p:spPr>
      </p:pic>
      <p:pic>
        <p:nvPicPr>
          <p:cNvPr id="4" name="Picture 3" descr="200377269-0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581400"/>
            <a:ext cx="3121152" cy="1591056"/>
          </a:xfrm>
          <a:prstGeom prst="rect">
            <a:avLst/>
          </a:prstGeom>
        </p:spPr>
      </p:pic>
    </p:spTree>
    <p:extLst>
      <p:ext uri="{BB962C8B-B14F-4D97-AF65-F5344CB8AC3E}">
        <p14:creationId xmlns:p14="http://schemas.microsoft.com/office/powerpoint/2010/main" val="990958736"/>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Has Occurred…</a:t>
            </a:r>
            <a:endParaRPr lang="en-US" dirty="0"/>
          </a:p>
        </p:txBody>
      </p:sp>
      <p:sp>
        <p:nvSpPr>
          <p:cNvPr id="3" name="Content Placeholder 2"/>
          <p:cNvSpPr>
            <a:spLocks noGrp="1"/>
          </p:cNvSpPr>
          <p:nvPr>
            <p:ph sz="half" idx="1"/>
          </p:nvPr>
        </p:nvSpPr>
        <p:spPr>
          <a:xfrm>
            <a:off x="1905000" y="1676400"/>
            <a:ext cx="3886200" cy="4525963"/>
          </a:xfrm>
        </p:spPr>
        <p:txBody>
          <a:bodyPr/>
          <a:lstStyle/>
          <a:p>
            <a:r>
              <a:rPr lang="en-US" dirty="0" smtClean="0"/>
              <a:t>When individual consistently makes a response in the presence of a specific, discriminative stimulus</a:t>
            </a:r>
          </a:p>
          <a:p>
            <a:r>
              <a:rPr lang="en-US" dirty="0" smtClean="0"/>
              <a:t>This is called “stimulus control”</a:t>
            </a:r>
            <a:endParaRPr lang="en-US" dirty="0"/>
          </a:p>
        </p:txBody>
      </p:sp>
      <p:pic>
        <p:nvPicPr>
          <p:cNvPr id="2050" name="Picture 2" descr="C:\Users\dbrowder\AppData\Local\Microsoft\Windows\Temporary Internet Files\Content.IE5\C5KH0C6M\MCj01047160000[1].wmf"/>
          <p:cNvPicPr>
            <a:picLocks noChangeAspect="1" noChangeArrowheads="1"/>
          </p:cNvPicPr>
          <p:nvPr/>
        </p:nvPicPr>
        <p:blipFill>
          <a:blip r:embed="rId3"/>
          <a:srcRect/>
          <a:stretch>
            <a:fillRect/>
          </a:stretch>
        </p:blipFill>
        <p:spPr bwMode="auto">
          <a:xfrm>
            <a:off x="5410200" y="3276600"/>
            <a:ext cx="3340857" cy="1188720"/>
          </a:xfrm>
          <a:prstGeom prst="rect">
            <a:avLst/>
          </a:prstGeom>
          <a:noFill/>
        </p:spPr>
      </p:pic>
    </p:spTree>
    <p:extLst>
      <p:ext uri="{BB962C8B-B14F-4D97-AF65-F5344CB8AC3E}">
        <p14:creationId xmlns:p14="http://schemas.microsoft.com/office/powerpoint/2010/main" val="1087194063"/>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Discriminative Stimulus is the Cue to Respond</a:t>
            </a:r>
            <a:endParaRPr lang="en-US" sz="3600" dirty="0"/>
          </a:p>
        </p:txBody>
      </p:sp>
      <p:sp>
        <p:nvSpPr>
          <p:cNvPr id="3" name="Content Placeholder 2"/>
          <p:cNvSpPr>
            <a:spLocks noGrp="1"/>
          </p:cNvSpPr>
          <p:nvPr>
            <p:ph sz="half" idx="1"/>
          </p:nvPr>
        </p:nvSpPr>
        <p:spPr>
          <a:xfrm>
            <a:off x="1676400" y="1600200"/>
            <a:ext cx="3505200" cy="4525963"/>
          </a:xfrm>
        </p:spPr>
        <p:txBody>
          <a:bodyPr>
            <a:normAutofit fontScale="92500" lnSpcReduction="20000"/>
          </a:bodyPr>
          <a:lstStyle/>
          <a:p>
            <a:r>
              <a:rPr lang="en-US" dirty="0" smtClean="0"/>
              <a:t>Examples</a:t>
            </a:r>
          </a:p>
          <a:p>
            <a:pPr lvl="1"/>
            <a:r>
              <a:rPr lang="en-US" dirty="0" smtClean="0"/>
              <a:t>Stimulus: “coat”</a:t>
            </a:r>
          </a:p>
          <a:p>
            <a:pPr lvl="2"/>
            <a:r>
              <a:rPr lang="en-US" dirty="0" smtClean="0"/>
              <a:t>Response: reads “coat”</a:t>
            </a:r>
          </a:p>
          <a:p>
            <a:pPr lvl="1"/>
            <a:r>
              <a:rPr lang="en-US" dirty="0" smtClean="0"/>
              <a:t>Stimulus: 3+3=</a:t>
            </a:r>
          </a:p>
          <a:p>
            <a:pPr lvl="2"/>
            <a:r>
              <a:rPr lang="en-US" dirty="0" smtClean="0"/>
              <a:t>A) 5</a:t>
            </a:r>
          </a:p>
          <a:p>
            <a:pPr lvl="2"/>
            <a:r>
              <a:rPr lang="en-US" dirty="0" smtClean="0"/>
              <a:t>B) 9</a:t>
            </a:r>
          </a:p>
          <a:p>
            <a:pPr lvl="2"/>
            <a:r>
              <a:rPr lang="en-US" dirty="0" smtClean="0"/>
              <a:t>C) 6</a:t>
            </a:r>
          </a:p>
          <a:p>
            <a:pPr lvl="2"/>
            <a:r>
              <a:rPr lang="en-US" dirty="0" smtClean="0"/>
              <a:t>Response: selects c)</a:t>
            </a:r>
          </a:p>
          <a:p>
            <a:pPr lvl="1"/>
            <a:r>
              <a:rPr lang="en-US" dirty="0" smtClean="0"/>
              <a:t>Stimulus: “Where do we get apples?”</a:t>
            </a:r>
          </a:p>
          <a:p>
            <a:pPr lvl="2"/>
            <a:r>
              <a:rPr lang="en-US" dirty="0" smtClean="0"/>
              <a:t>Response: “From a tree”</a:t>
            </a:r>
          </a:p>
          <a:p>
            <a:pPr lvl="1"/>
            <a:endParaRPr lang="en-US" dirty="0"/>
          </a:p>
        </p:txBody>
      </p:sp>
      <p:sp>
        <p:nvSpPr>
          <p:cNvPr id="4" name="Content Placeholder 3"/>
          <p:cNvSpPr>
            <a:spLocks noGrp="1"/>
          </p:cNvSpPr>
          <p:nvPr>
            <p:ph sz="half" idx="2"/>
          </p:nvPr>
        </p:nvSpPr>
        <p:spPr>
          <a:xfrm>
            <a:off x="5181600" y="1600200"/>
            <a:ext cx="3505200" cy="4525963"/>
          </a:xfrm>
        </p:spPr>
        <p:txBody>
          <a:bodyPr>
            <a:normAutofit fontScale="92500" lnSpcReduction="20000"/>
          </a:bodyPr>
          <a:lstStyle/>
          <a:p>
            <a:r>
              <a:rPr lang="en-US" dirty="0" smtClean="0"/>
              <a:t>Note:</a:t>
            </a:r>
          </a:p>
          <a:p>
            <a:pPr lvl="1"/>
            <a:r>
              <a:rPr lang="en-US" dirty="0" smtClean="0"/>
              <a:t>In each of these examples, the student has an equal chance of being right or wrong…the stimulus or cue to respond in no way provides help with the answer</a:t>
            </a:r>
            <a:endParaRPr lang="en-US" dirty="0"/>
          </a:p>
        </p:txBody>
      </p:sp>
    </p:spTree>
    <p:extLst>
      <p:ext uri="{BB962C8B-B14F-4D97-AF65-F5344CB8AC3E}">
        <p14:creationId xmlns:p14="http://schemas.microsoft.com/office/powerpoint/2010/main" val="3140266647"/>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Stimulus</a:t>
            </a:r>
            <a:endParaRPr lang="en-US" dirty="0"/>
          </a:p>
        </p:txBody>
      </p:sp>
      <p:sp>
        <p:nvSpPr>
          <p:cNvPr id="3" name="Content Placeholder 2"/>
          <p:cNvSpPr>
            <a:spLocks noGrp="1"/>
          </p:cNvSpPr>
          <p:nvPr>
            <p:ph sz="half" idx="1"/>
          </p:nvPr>
        </p:nvSpPr>
        <p:spPr>
          <a:xfrm>
            <a:off x="1524000" y="1600200"/>
            <a:ext cx="3581400" cy="4525963"/>
          </a:xfrm>
        </p:spPr>
        <p:txBody>
          <a:bodyPr/>
          <a:lstStyle/>
          <a:p>
            <a:r>
              <a:rPr lang="en-US" dirty="0" smtClean="0"/>
              <a:t>If the target stimulus does not control the behavior, pair it with a stimulus that does to develop stimulus control</a:t>
            </a:r>
          </a:p>
          <a:p>
            <a:pPr lvl="1"/>
            <a:r>
              <a:rPr lang="en-US" dirty="0" smtClean="0"/>
              <a:t>This supplementary antecedent stimulus is a prompt</a:t>
            </a:r>
            <a:endParaRPr lang="en-US" dirty="0"/>
          </a:p>
        </p:txBody>
      </p:sp>
      <p:sp>
        <p:nvSpPr>
          <p:cNvPr id="4" name="Content Placeholder 3"/>
          <p:cNvSpPr>
            <a:spLocks noGrp="1"/>
          </p:cNvSpPr>
          <p:nvPr>
            <p:ph sz="half" idx="2"/>
          </p:nvPr>
        </p:nvSpPr>
        <p:spPr>
          <a:xfrm>
            <a:off x="5029200" y="1600200"/>
            <a:ext cx="3733800" cy="4525963"/>
          </a:xfrm>
        </p:spPr>
        <p:txBody>
          <a:bodyPr/>
          <a:lstStyle/>
          <a:p>
            <a:pPr>
              <a:buFont typeface="Wingdings" charset="2"/>
              <a:buChar char="²"/>
            </a:pPr>
            <a:r>
              <a:rPr lang="en-US" dirty="0" smtClean="0"/>
              <a:t>When shown cards with sight words and told, “find the word ‘coat’,” the student does not select ‘coat’</a:t>
            </a:r>
          </a:p>
          <a:p>
            <a:pPr>
              <a:buFont typeface="Wingdings" charset="2"/>
              <a:buChar char="²"/>
            </a:pPr>
            <a:r>
              <a:rPr lang="en-US" dirty="0" smtClean="0"/>
              <a:t>So something is added to the flash card and task direction</a:t>
            </a:r>
            <a:endParaRPr lang="en-US" dirty="0"/>
          </a:p>
        </p:txBody>
      </p:sp>
    </p:spTree>
    <p:extLst>
      <p:ext uri="{BB962C8B-B14F-4D97-AF65-F5344CB8AC3E}">
        <p14:creationId xmlns:p14="http://schemas.microsoft.com/office/powerpoint/2010/main" val="58061389"/>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 of a Prompt</a:t>
            </a:r>
            <a:endParaRPr lang="en-US" dirty="0"/>
          </a:p>
        </p:txBody>
      </p:sp>
      <p:sp>
        <p:nvSpPr>
          <p:cNvPr id="6" name="Content Placeholder 5"/>
          <p:cNvSpPr>
            <a:spLocks noGrp="1"/>
          </p:cNvSpPr>
          <p:nvPr>
            <p:ph idx="1"/>
          </p:nvPr>
        </p:nvSpPr>
        <p:spPr/>
        <p:txBody>
          <a:bodyPr/>
          <a:lstStyle/>
          <a:p>
            <a:r>
              <a:rPr lang="en-US" dirty="0" smtClean="0"/>
              <a:t>Stimuli added to the target stimulus to help the student make the target response</a:t>
            </a:r>
            <a:endParaRPr lang="en-US" dirty="0"/>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Types of Prompts</a:t>
            </a:r>
            <a:endParaRPr lang="en-US" dirty="0"/>
          </a:p>
        </p:txBody>
      </p:sp>
      <p:sp>
        <p:nvSpPr>
          <p:cNvPr id="5" name="Text Placeholder 4"/>
          <p:cNvSpPr>
            <a:spLocks noGrp="1"/>
          </p:cNvSpPr>
          <p:nvPr>
            <p:ph type="body" idx="1"/>
          </p:nvPr>
        </p:nvSpPr>
        <p:spPr>
          <a:xfrm>
            <a:off x="1676400" y="1524000"/>
            <a:ext cx="3735388" cy="639762"/>
          </a:xfrm>
        </p:spPr>
        <p:txBody>
          <a:bodyPr/>
          <a:lstStyle/>
          <a:p>
            <a:r>
              <a:rPr lang="en-US" dirty="0" smtClean="0"/>
              <a:t>Stimulus Prompts</a:t>
            </a:r>
            <a:endParaRPr lang="en-US" dirty="0"/>
          </a:p>
        </p:txBody>
      </p:sp>
      <p:sp>
        <p:nvSpPr>
          <p:cNvPr id="6" name="Content Placeholder 5"/>
          <p:cNvSpPr>
            <a:spLocks noGrp="1"/>
          </p:cNvSpPr>
          <p:nvPr>
            <p:ph sz="half" idx="2"/>
          </p:nvPr>
        </p:nvSpPr>
        <p:spPr>
          <a:xfrm>
            <a:off x="1676400" y="2163762"/>
            <a:ext cx="3735388" cy="3951288"/>
          </a:xfrm>
        </p:spPr>
        <p:txBody>
          <a:bodyPr/>
          <a:lstStyle/>
          <a:p>
            <a:r>
              <a:rPr lang="en-US" dirty="0" smtClean="0"/>
              <a:t>Embedded in the materials</a:t>
            </a:r>
          </a:p>
          <a:p>
            <a:pPr lvl="1"/>
            <a:r>
              <a:rPr lang="en-US" dirty="0" smtClean="0"/>
              <a:t>Color coding correct answer</a:t>
            </a:r>
          </a:p>
          <a:p>
            <a:pPr lvl="1"/>
            <a:r>
              <a:rPr lang="en-US" dirty="0" smtClean="0"/>
              <a:t>Position cue</a:t>
            </a:r>
          </a:p>
          <a:p>
            <a:pPr lvl="1"/>
            <a:r>
              <a:rPr lang="en-US" dirty="0" smtClean="0"/>
              <a:t>Making correct answer more salient (e.g., bold; larger font)</a:t>
            </a:r>
          </a:p>
          <a:p>
            <a:pPr lvl="1"/>
            <a:endParaRPr lang="en-US" dirty="0"/>
          </a:p>
        </p:txBody>
      </p:sp>
      <p:sp>
        <p:nvSpPr>
          <p:cNvPr id="7" name="Text Placeholder 6"/>
          <p:cNvSpPr>
            <a:spLocks noGrp="1"/>
          </p:cNvSpPr>
          <p:nvPr>
            <p:ph type="body" sz="quarter" idx="3"/>
          </p:nvPr>
        </p:nvSpPr>
        <p:spPr>
          <a:xfrm>
            <a:off x="5181600" y="1524000"/>
            <a:ext cx="3733799" cy="639762"/>
          </a:xfrm>
        </p:spPr>
        <p:txBody>
          <a:bodyPr/>
          <a:lstStyle/>
          <a:p>
            <a:r>
              <a:rPr lang="en-US" dirty="0" smtClean="0"/>
              <a:t>Response Prompts</a:t>
            </a:r>
            <a:endParaRPr lang="en-US" dirty="0"/>
          </a:p>
        </p:txBody>
      </p:sp>
      <p:sp>
        <p:nvSpPr>
          <p:cNvPr id="8" name="Content Placeholder 7"/>
          <p:cNvSpPr>
            <a:spLocks noGrp="1"/>
          </p:cNvSpPr>
          <p:nvPr>
            <p:ph sz="quarter" idx="4"/>
          </p:nvPr>
        </p:nvSpPr>
        <p:spPr>
          <a:xfrm>
            <a:off x="5181600" y="2163762"/>
            <a:ext cx="3733799" cy="3951288"/>
          </a:xfrm>
        </p:spPr>
        <p:txBody>
          <a:bodyPr/>
          <a:lstStyle/>
          <a:p>
            <a:r>
              <a:rPr lang="en-US" dirty="0" smtClean="0"/>
              <a:t>Provided by the teacher</a:t>
            </a:r>
          </a:p>
          <a:p>
            <a:pPr lvl="1"/>
            <a:r>
              <a:rPr lang="en-US" dirty="0" smtClean="0"/>
              <a:t>Tell student the student how to respond</a:t>
            </a:r>
          </a:p>
          <a:p>
            <a:pPr lvl="2"/>
            <a:r>
              <a:rPr lang="en-US" dirty="0" smtClean="0"/>
              <a:t>Verbal prompt</a:t>
            </a:r>
          </a:p>
          <a:p>
            <a:pPr lvl="1"/>
            <a:r>
              <a:rPr lang="en-US" dirty="0" smtClean="0"/>
              <a:t>Show the student how to respond</a:t>
            </a:r>
          </a:p>
          <a:p>
            <a:pPr lvl="2"/>
            <a:r>
              <a:rPr lang="en-US" dirty="0" smtClean="0"/>
              <a:t>Model prompt</a:t>
            </a:r>
          </a:p>
          <a:p>
            <a:pPr lvl="1"/>
            <a:r>
              <a:rPr lang="en-US" dirty="0" smtClean="0"/>
              <a:t>Guide the student to make the motor response</a:t>
            </a:r>
          </a:p>
          <a:p>
            <a:pPr lvl="2"/>
            <a:r>
              <a:rPr lang="en-US" dirty="0" smtClean="0"/>
              <a:t>Physical prompt</a:t>
            </a:r>
            <a:endParaRPr lang="en-US" dirty="0"/>
          </a:p>
        </p:txBody>
      </p:sp>
    </p:spTree>
    <p:extLst>
      <p:ext uri="{BB962C8B-B14F-4D97-AF65-F5344CB8AC3E}">
        <p14:creationId xmlns:p14="http://schemas.microsoft.com/office/powerpoint/2010/main" val="3097254001"/>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a:t>
            </a:r>
            <a:endParaRPr lang="en-US" dirty="0"/>
          </a:p>
        </p:txBody>
      </p:sp>
      <p:sp>
        <p:nvSpPr>
          <p:cNvPr id="3" name="Text Placeholder 2"/>
          <p:cNvSpPr>
            <a:spLocks noGrp="1"/>
          </p:cNvSpPr>
          <p:nvPr>
            <p:ph type="body" idx="1"/>
          </p:nvPr>
        </p:nvSpPr>
        <p:spPr>
          <a:xfrm>
            <a:off x="1676400" y="1447800"/>
            <a:ext cx="3506997" cy="639762"/>
          </a:xfrm>
        </p:spPr>
        <p:txBody>
          <a:bodyPr>
            <a:normAutofit fontScale="85000" lnSpcReduction="20000"/>
          </a:bodyPr>
          <a:lstStyle/>
          <a:p>
            <a:r>
              <a:rPr lang="en-US" dirty="0" smtClean="0"/>
              <a:t>Where do we find apples? (shows three pictures)</a:t>
            </a:r>
            <a:endParaRPr lang="en-US" dirty="0"/>
          </a:p>
        </p:txBody>
      </p:sp>
      <p:sp>
        <p:nvSpPr>
          <p:cNvPr id="4" name="Content Placeholder 3"/>
          <p:cNvSpPr>
            <a:spLocks noGrp="1"/>
          </p:cNvSpPr>
          <p:nvPr>
            <p:ph sz="half" idx="2"/>
          </p:nvPr>
        </p:nvSpPr>
        <p:spPr>
          <a:xfrm>
            <a:off x="5184775" y="2198687"/>
            <a:ext cx="3502025" cy="3951288"/>
          </a:xfrm>
        </p:spPr>
        <p:txBody>
          <a:bodyPr/>
          <a:lstStyle/>
          <a:p>
            <a:r>
              <a:rPr lang="en-US" sz="2000" dirty="0" smtClean="0"/>
              <a:t>“On trees, point to the word ‘trees’”</a:t>
            </a:r>
          </a:p>
          <a:p>
            <a:pPr lvl="1"/>
            <a:r>
              <a:rPr lang="en-US" sz="1800" dirty="0" smtClean="0"/>
              <a:t>Verbal prompt</a:t>
            </a:r>
          </a:p>
          <a:p>
            <a:r>
              <a:rPr lang="en-US" sz="2000" dirty="0" smtClean="0"/>
              <a:t>“On trees, this one; point like this”</a:t>
            </a:r>
          </a:p>
          <a:p>
            <a:pPr lvl="1"/>
            <a:r>
              <a:rPr lang="en-US" sz="1800" dirty="0" smtClean="0"/>
              <a:t>Models pointing to ‘trees’</a:t>
            </a:r>
          </a:p>
          <a:p>
            <a:r>
              <a:rPr lang="en-US" sz="2000" dirty="0" smtClean="0"/>
              <a:t>“On trees, let me help you point”</a:t>
            </a:r>
          </a:p>
          <a:p>
            <a:pPr lvl="1"/>
            <a:r>
              <a:rPr lang="en-US" sz="1800" dirty="0" smtClean="0"/>
              <a:t>Guides student to point to ‘trees’</a:t>
            </a:r>
          </a:p>
        </p:txBody>
      </p:sp>
      <p:sp>
        <p:nvSpPr>
          <p:cNvPr id="5" name="Text Placeholder 4"/>
          <p:cNvSpPr>
            <a:spLocks noGrp="1"/>
          </p:cNvSpPr>
          <p:nvPr>
            <p:ph type="body" sz="quarter" idx="3"/>
          </p:nvPr>
        </p:nvSpPr>
        <p:spPr>
          <a:xfrm>
            <a:off x="5181600" y="1524000"/>
            <a:ext cx="3657600" cy="639762"/>
          </a:xfrm>
        </p:spPr>
        <p:txBody>
          <a:bodyPr>
            <a:noAutofit/>
          </a:bodyPr>
          <a:lstStyle/>
          <a:p>
            <a:pPr>
              <a:spcBef>
                <a:spcPts val="0"/>
              </a:spcBef>
            </a:pPr>
            <a:r>
              <a:rPr lang="en-US" sz="2000" dirty="0" smtClean="0"/>
              <a:t>Where do we find apples? (shows three pictures)</a:t>
            </a:r>
            <a:endParaRPr lang="en-US" sz="2000" dirty="0"/>
          </a:p>
        </p:txBody>
      </p:sp>
      <p:sp>
        <p:nvSpPr>
          <p:cNvPr id="6" name="Content Placeholder 5"/>
          <p:cNvSpPr>
            <a:spLocks noGrp="1"/>
          </p:cNvSpPr>
          <p:nvPr>
            <p:ph sz="quarter" idx="4"/>
          </p:nvPr>
        </p:nvSpPr>
        <p:spPr>
          <a:xfrm>
            <a:off x="1676400" y="2198687"/>
            <a:ext cx="3508375" cy="3951288"/>
          </a:xfrm>
        </p:spPr>
        <p:txBody>
          <a:bodyPr/>
          <a:lstStyle/>
          <a:p>
            <a:r>
              <a:rPr lang="en-US" sz="2000" dirty="0" smtClean="0"/>
              <a:t>Places picture of trees closer to student </a:t>
            </a:r>
          </a:p>
          <a:p>
            <a:pPr lvl="1"/>
            <a:r>
              <a:rPr lang="en-US" sz="1800" dirty="0" smtClean="0"/>
              <a:t>Position cue</a:t>
            </a:r>
          </a:p>
          <a:p>
            <a:r>
              <a:rPr lang="en-US" sz="2000" dirty="0" smtClean="0"/>
              <a:t>Puts a red dot on the corner of the correct card</a:t>
            </a:r>
          </a:p>
          <a:p>
            <a:pPr lvl="1"/>
            <a:r>
              <a:rPr lang="en-US" sz="1800" dirty="0" smtClean="0"/>
              <a:t>Color coding</a:t>
            </a:r>
          </a:p>
          <a:p>
            <a:r>
              <a:rPr lang="en-US" sz="2000" dirty="0" smtClean="0"/>
              <a:t>Has picture of tree with apples drawn on ‘trees’ card</a:t>
            </a:r>
          </a:p>
          <a:p>
            <a:pPr lvl="1"/>
            <a:r>
              <a:rPr lang="en-US" sz="1800" dirty="0" smtClean="0"/>
              <a:t>Picture cue</a:t>
            </a:r>
            <a:endParaRPr lang="en-US" sz="1800" dirty="0"/>
          </a:p>
        </p:txBody>
      </p:sp>
    </p:spTree>
    <p:extLst>
      <p:ext uri="{BB962C8B-B14F-4D97-AF65-F5344CB8AC3E}">
        <p14:creationId xmlns:p14="http://schemas.microsoft.com/office/powerpoint/2010/main" val="888773745"/>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smtClean="0"/>
              <a:t>To Establish Stimulus Control (Show Learning), Prompts are Faded</a:t>
            </a:r>
            <a:endParaRPr lang="en-US" sz="2800" dirty="0"/>
          </a:p>
        </p:txBody>
      </p:sp>
      <p:sp>
        <p:nvSpPr>
          <p:cNvPr id="9" name="Text Placeholder 8"/>
          <p:cNvSpPr>
            <a:spLocks noGrp="1"/>
          </p:cNvSpPr>
          <p:nvPr>
            <p:ph type="body" idx="1"/>
          </p:nvPr>
        </p:nvSpPr>
        <p:spPr>
          <a:xfrm>
            <a:off x="1676400" y="1600200"/>
            <a:ext cx="3506788" cy="639762"/>
          </a:xfrm>
        </p:spPr>
        <p:txBody>
          <a:bodyPr/>
          <a:lstStyle/>
          <a:p>
            <a:r>
              <a:rPr lang="en-US" dirty="0" smtClean="0"/>
              <a:t>Stimulus Prompt Fading</a:t>
            </a:r>
            <a:endParaRPr lang="en-US" dirty="0"/>
          </a:p>
        </p:txBody>
      </p:sp>
      <p:sp>
        <p:nvSpPr>
          <p:cNvPr id="10" name="Content Placeholder 9"/>
          <p:cNvSpPr>
            <a:spLocks noGrp="1"/>
          </p:cNvSpPr>
          <p:nvPr>
            <p:ph sz="half" idx="2"/>
          </p:nvPr>
        </p:nvSpPr>
        <p:spPr>
          <a:xfrm>
            <a:off x="1676400" y="2286000"/>
            <a:ext cx="3506788" cy="3829050"/>
          </a:xfrm>
        </p:spPr>
        <p:txBody>
          <a:bodyPr/>
          <a:lstStyle/>
          <a:p>
            <a:r>
              <a:rPr lang="en-US" dirty="0" smtClean="0"/>
              <a:t>Make less salient across teaching trials</a:t>
            </a:r>
          </a:p>
          <a:p>
            <a:pPr lvl="1"/>
            <a:r>
              <a:rPr lang="en-US" dirty="0" smtClean="0"/>
              <a:t>The red dot becomes smaller and smaller on each trial</a:t>
            </a:r>
          </a:p>
          <a:p>
            <a:pPr lvl="1"/>
            <a:r>
              <a:rPr lang="en-US" dirty="0" smtClean="0"/>
              <a:t>The placement of the correct card is put closer to the other card on each trial</a:t>
            </a:r>
          </a:p>
          <a:p>
            <a:pPr lvl="1"/>
            <a:r>
              <a:rPr lang="en-US" dirty="0" smtClean="0"/>
              <a:t>Parts of the apple tree are erased on each trial</a:t>
            </a:r>
            <a:endParaRPr lang="en-US" dirty="0"/>
          </a:p>
        </p:txBody>
      </p:sp>
      <p:sp>
        <p:nvSpPr>
          <p:cNvPr id="11" name="Text Placeholder 10"/>
          <p:cNvSpPr>
            <a:spLocks noGrp="1"/>
          </p:cNvSpPr>
          <p:nvPr>
            <p:ph type="body" sz="quarter" idx="3"/>
          </p:nvPr>
        </p:nvSpPr>
        <p:spPr>
          <a:xfrm>
            <a:off x="5181600" y="1600200"/>
            <a:ext cx="3505200" cy="639762"/>
          </a:xfrm>
        </p:spPr>
        <p:txBody>
          <a:bodyPr/>
          <a:lstStyle/>
          <a:p>
            <a:r>
              <a:rPr lang="en-US" dirty="0" smtClean="0"/>
              <a:t>Response Prompt Fading</a:t>
            </a:r>
            <a:endParaRPr lang="en-US" dirty="0"/>
          </a:p>
        </p:txBody>
      </p:sp>
      <p:sp>
        <p:nvSpPr>
          <p:cNvPr id="12" name="Content Placeholder 11"/>
          <p:cNvSpPr>
            <a:spLocks noGrp="1"/>
          </p:cNvSpPr>
          <p:nvPr>
            <p:ph sz="quarter" idx="4"/>
          </p:nvPr>
        </p:nvSpPr>
        <p:spPr>
          <a:xfrm>
            <a:off x="5181600" y="2286000"/>
            <a:ext cx="3505200" cy="3829050"/>
          </a:xfrm>
        </p:spPr>
        <p:txBody>
          <a:bodyPr/>
          <a:lstStyle/>
          <a:p>
            <a:r>
              <a:rPr lang="en-US" dirty="0" smtClean="0"/>
              <a:t>Time Delay</a:t>
            </a:r>
          </a:p>
          <a:p>
            <a:r>
              <a:rPr lang="en-US" dirty="0" smtClean="0"/>
              <a:t>Least to Most Intrusive Prompting</a:t>
            </a:r>
          </a:p>
          <a:p>
            <a:r>
              <a:rPr lang="en-US" dirty="0" smtClean="0"/>
              <a:t>Most to Least Intrusive Prompting</a:t>
            </a:r>
            <a:endParaRPr lang="en-US" dirty="0"/>
          </a:p>
        </p:txBody>
      </p:sp>
    </p:spTree>
    <p:extLst>
      <p:ext uri="{BB962C8B-B14F-4D97-AF65-F5344CB8AC3E}">
        <p14:creationId xmlns:p14="http://schemas.microsoft.com/office/powerpoint/2010/main" val="888383490"/>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Presentation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Describe how to create a task analysis</a:t>
            </a:r>
          </a:p>
          <a:p>
            <a:r>
              <a:rPr lang="en-US" dirty="0" smtClean="0"/>
              <a:t>Define prompts and contrast with supports, assistive technology, and scaffolding</a:t>
            </a:r>
          </a:p>
          <a:p>
            <a:r>
              <a:rPr lang="en-US" dirty="0" smtClean="0"/>
              <a:t>Describe how prompts are used to promote student learning</a:t>
            </a:r>
          </a:p>
          <a:p>
            <a:pPr lvl="1"/>
            <a:r>
              <a:rPr lang="en-US" dirty="0" smtClean="0"/>
              <a:t>Differentiate between response and stimulus prompts</a:t>
            </a:r>
          </a:p>
          <a:p>
            <a:pPr lvl="1"/>
            <a:r>
              <a:rPr lang="en-US" dirty="0" smtClean="0"/>
              <a:t>Identify ways to fade prompts for independent student responding</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Time Delay</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Pair the target stimulus with prompt</a:t>
            </a:r>
          </a:p>
          <a:p>
            <a:pPr lvl="1"/>
            <a:r>
              <a:rPr lang="en-US" dirty="0" smtClean="0"/>
              <a:t>E.g., Model correct answer immediately </a:t>
            </a:r>
          </a:p>
          <a:p>
            <a:pPr lvl="2"/>
            <a:r>
              <a:rPr lang="en-US" dirty="0" smtClean="0"/>
              <a:t>“Where do we find apples? On trees, this one..” (points to answer)</a:t>
            </a:r>
          </a:p>
          <a:p>
            <a:r>
              <a:rPr lang="en-US" dirty="0" smtClean="0"/>
              <a:t>Add small increments of time to transfer stimulus control from prompt to target stimulus</a:t>
            </a:r>
          </a:p>
          <a:p>
            <a:pPr lvl="2"/>
            <a:r>
              <a:rPr lang="en-US" dirty="0" smtClean="0"/>
              <a:t>“Where do we find applies?” (Waits 4 seconds for student to anticipate correct response. If no answer, models correct response)</a:t>
            </a:r>
          </a:p>
          <a:p>
            <a:pPr lvl="1"/>
            <a:r>
              <a:rPr lang="en-US" dirty="0" smtClean="0"/>
              <a:t>When implemented correctly, can produce near errorless learning</a:t>
            </a:r>
          </a:p>
          <a:p>
            <a:pPr lvl="1"/>
            <a:endParaRPr lang="en-US" dirty="0" smtClean="0"/>
          </a:p>
          <a:p>
            <a:pPr lvl="1"/>
            <a:endParaRPr lang="en-US" dirty="0"/>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Delay </a:t>
            </a:r>
            <a:endParaRPr lang="en-US" dirty="0"/>
          </a:p>
        </p:txBody>
      </p:sp>
      <p:sp>
        <p:nvSpPr>
          <p:cNvPr id="3" name="Content Placeholder 2"/>
          <p:cNvSpPr>
            <a:spLocks noGrp="1"/>
          </p:cNvSpPr>
          <p:nvPr>
            <p:ph idx="1"/>
          </p:nvPr>
        </p:nvSpPr>
        <p:spPr/>
        <p:txBody>
          <a:bodyPr>
            <a:normAutofit fontScale="92500"/>
          </a:bodyPr>
          <a:lstStyle/>
          <a:p>
            <a:r>
              <a:rPr lang="en-US" dirty="0" smtClean="0"/>
              <a:t>Two types:</a:t>
            </a:r>
          </a:p>
          <a:p>
            <a:pPr lvl="1"/>
            <a:r>
              <a:rPr lang="en-US" dirty="0" smtClean="0"/>
              <a:t>Constant Time Delay </a:t>
            </a:r>
          </a:p>
          <a:p>
            <a:pPr lvl="1"/>
            <a:r>
              <a:rPr lang="en-US" dirty="0" smtClean="0"/>
              <a:t>Progressive Time Delay </a:t>
            </a:r>
          </a:p>
          <a:p>
            <a:r>
              <a:rPr lang="en-US" dirty="0" smtClean="0"/>
              <a:t>ALL types start with zero-delay (0-s) trials</a:t>
            </a:r>
          </a:p>
          <a:p>
            <a:r>
              <a:rPr lang="en-US" dirty="0" smtClean="0"/>
              <a:t>Only ONE response prompt is used</a:t>
            </a:r>
          </a:p>
          <a:p>
            <a:pPr lvl="1"/>
            <a:r>
              <a:rPr lang="en-US" dirty="0" smtClean="0"/>
              <a:t>This is called CONTROLLING PROMPT</a:t>
            </a:r>
            <a:endParaRPr lang="en-US" dirty="0"/>
          </a:p>
        </p:txBody>
      </p:sp>
    </p:spTree>
    <p:extLst>
      <p:ext uri="{BB962C8B-B14F-4D97-AF65-F5344CB8AC3E}">
        <p14:creationId xmlns:p14="http://schemas.microsoft.com/office/powerpoint/2010/main" val="22226755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Time Delay</a:t>
            </a:r>
            <a:endParaRPr lang="en-US" dirty="0"/>
          </a:p>
        </p:txBody>
      </p:sp>
      <p:sp>
        <p:nvSpPr>
          <p:cNvPr id="3" name="Content Placeholder 2"/>
          <p:cNvSpPr>
            <a:spLocks noGrp="1"/>
          </p:cNvSpPr>
          <p:nvPr>
            <p:ph idx="1"/>
          </p:nvPr>
        </p:nvSpPr>
        <p:spPr>
          <a:xfrm>
            <a:off x="1676401" y="1600200"/>
            <a:ext cx="7010400" cy="4648200"/>
          </a:xfrm>
        </p:spPr>
        <p:txBody>
          <a:bodyPr>
            <a:normAutofit fontScale="77500" lnSpcReduction="20000"/>
          </a:bodyPr>
          <a:lstStyle/>
          <a:p>
            <a:pPr marL="457200" indent="-457200">
              <a:buFont typeface="+mj-lt"/>
              <a:buAutoNum type="arabicPeriod"/>
            </a:pPr>
            <a:r>
              <a:rPr lang="en-US" dirty="0" smtClean="0"/>
              <a:t>Directional cue  (e.g., “Touch the word ‘cat’.”)</a:t>
            </a:r>
          </a:p>
          <a:p>
            <a:pPr marL="457200" indent="-457200">
              <a:buFont typeface="+mj-lt"/>
              <a:buAutoNum type="arabicPeriod"/>
            </a:pPr>
            <a:r>
              <a:rPr lang="en-US" dirty="0" smtClean="0"/>
              <a:t>Delay (0-s or #-s)  </a:t>
            </a:r>
          </a:p>
          <a:p>
            <a:pPr marL="746125" lvl="1" indent="-457200">
              <a:buFont typeface="Arial"/>
              <a:buChar char="•"/>
            </a:pPr>
            <a:r>
              <a:rPr lang="en-US" b="1" dirty="0" smtClean="0"/>
              <a:t>Constant Time Delay:</a:t>
            </a:r>
            <a:r>
              <a:rPr lang="en-US" dirty="0" smtClean="0"/>
              <a:t> Increment is always the same (e.g., 4-s)</a:t>
            </a:r>
          </a:p>
          <a:p>
            <a:pPr marL="746125" lvl="1" indent="-457200">
              <a:buFont typeface="Arial"/>
              <a:buChar char="•"/>
            </a:pPr>
            <a:r>
              <a:rPr lang="en-US" b="1" dirty="0" smtClean="0"/>
              <a:t>Progressive Time Delay: </a:t>
            </a:r>
            <a:r>
              <a:rPr lang="en-US" dirty="0" smtClean="0"/>
              <a:t>Delay time increases incrementally across sessions or trials (e.g., 2-s, 4-s, 6-s)</a:t>
            </a:r>
          </a:p>
          <a:p>
            <a:pPr marL="457200" indent="-457200">
              <a:buFont typeface="+mj-lt"/>
              <a:buAutoNum type="arabicPeriod"/>
            </a:pPr>
            <a:r>
              <a:rPr lang="en-US" dirty="0" smtClean="0"/>
              <a:t>Prompt (e.g., “Here is ‘cat’.” Pointing. “Touch ‘cat’.”)</a:t>
            </a:r>
          </a:p>
          <a:p>
            <a:pPr marL="457200" indent="-457200">
              <a:buFont typeface="+mj-lt"/>
              <a:buAutoNum type="arabicPeriod"/>
            </a:pPr>
            <a:r>
              <a:rPr lang="en-US" dirty="0" smtClean="0"/>
              <a:t>Reinforce (praise) OR error correction (prompt, student responds, no praise)</a:t>
            </a:r>
          </a:p>
          <a:p>
            <a:pPr marL="0" indent="0">
              <a:buNone/>
            </a:pPr>
            <a:r>
              <a:rPr lang="en-US" dirty="0" smtClean="0"/>
              <a:t>Example vide: </a:t>
            </a:r>
            <a:r>
              <a:rPr lang="en-US" dirty="0" smtClean="0">
                <a:hlinkClick r:id="rId3"/>
              </a:rPr>
              <a:t>http</a:t>
            </a:r>
            <a:r>
              <a:rPr lang="en-US" dirty="0">
                <a:hlinkClick r:id="rId3"/>
              </a:rPr>
              <a:t>://youtu.be/CssFi6TbRFo</a:t>
            </a:r>
            <a:endParaRPr lang="en-US" dirty="0" smtClean="0"/>
          </a:p>
        </p:txBody>
      </p:sp>
    </p:spTree>
    <p:extLst>
      <p:ext uri="{BB962C8B-B14F-4D97-AF65-F5344CB8AC3E}">
        <p14:creationId xmlns:p14="http://schemas.microsoft.com/office/powerpoint/2010/main" val="7813194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Prompt Hierarchies</a:t>
            </a:r>
            <a:endParaRPr lang="en-US" dirty="0"/>
          </a:p>
        </p:txBody>
      </p:sp>
      <p:sp>
        <p:nvSpPr>
          <p:cNvPr id="5" name="Text Placeholder 4"/>
          <p:cNvSpPr>
            <a:spLocks noGrp="1"/>
          </p:cNvSpPr>
          <p:nvPr>
            <p:ph type="body" idx="1"/>
          </p:nvPr>
        </p:nvSpPr>
        <p:spPr>
          <a:xfrm>
            <a:off x="1676400" y="1371600"/>
            <a:ext cx="3506788" cy="639762"/>
          </a:xfrm>
        </p:spPr>
        <p:txBody>
          <a:bodyPr/>
          <a:lstStyle/>
          <a:p>
            <a:r>
              <a:rPr lang="en-US" dirty="0" smtClean="0"/>
              <a:t>Least to Most</a:t>
            </a:r>
            <a:endParaRPr lang="en-US" dirty="0"/>
          </a:p>
        </p:txBody>
      </p:sp>
      <p:sp>
        <p:nvSpPr>
          <p:cNvPr id="6" name="Content Placeholder 5"/>
          <p:cNvSpPr>
            <a:spLocks noGrp="1"/>
          </p:cNvSpPr>
          <p:nvPr>
            <p:ph sz="half" idx="2"/>
          </p:nvPr>
        </p:nvSpPr>
        <p:spPr>
          <a:xfrm>
            <a:off x="1676400" y="2011362"/>
            <a:ext cx="3506788" cy="3951288"/>
          </a:xfrm>
        </p:spPr>
        <p:txBody>
          <a:bodyPr>
            <a:normAutofit fontScale="92500" lnSpcReduction="20000"/>
          </a:bodyPr>
          <a:lstStyle/>
          <a:p>
            <a:r>
              <a:rPr lang="en-US" dirty="0" smtClean="0"/>
              <a:t>Wait 3 seconds  for independent response</a:t>
            </a:r>
          </a:p>
          <a:p>
            <a:r>
              <a:rPr lang="en-US" dirty="0" smtClean="0"/>
              <a:t>If no response, give verbal prompt…wait 3 seconds</a:t>
            </a:r>
          </a:p>
          <a:p>
            <a:r>
              <a:rPr lang="en-US" dirty="0" smtClean="0"/>
              <a:t>If no response, give model prompt…wait 3 seconds</a:t>
            </a:r>
          </a:p>
          <a:p>
            <a:r>
              <a:rPr lang="en-US" dirty="0" smtClean="0"/>
              <a:t>If no response, physically guide correct</a:t>
            </a:r>
          </a:p>
          <a:p>
            <a:pPr lvl="1"/>
            <a:r>
              <a:rPr lang="en-US" dirty="0" smtClean="0"/>
              <a:t>Begins to make error on any step, interrupt and give next level prompt.</a:t>
            </a:r>
            <a:endParaRPr lang="en-US" dirty="0"/>
          </a:p>
        </p:txBody>
      </p:sp>
      <p:sp>
        <p:nvSpPr>
          <p:cNvPr id="7" name="Text Placeholder 6"/>
          <p:cNvSpPr>
            <a:spLocks noGrp="1"/>
          </p:cNvSpPr>
          <p:nvPr>
            <p:ph type="body" sz="quarter" idx="3"/>
          </p:nvPr>
        </p:nvSpPr>
        <p:spPr>
          <a:xfrm>
            <a:off x="5105400" y="1371600"/>
            <a:ext cx="3584575" cy="639762"/>
          </a:xfrm>
        </p:spPr>
        <p:txBody>
          <a:bodyPr/>
          <a:lstStyle/>
          <a:p>
            <a:r>
              <a:rPr lang="en-US" dirty="0" smtClean="0"/>
              <a:t>Most to Least</a:t>
            </a:r>
            <a:endParaRPr lang="en-US" dirty="0"/>
          </a:p>
        </p:txBody>
      </p:sp>
      <p:sp>
        <p:nvSpPr>
          <p:cNvPr id="8" name="Content Placeholder 7"/>
          <p:cNvSpPr>
            <a:spLocks noGrp="1"/>
          </p:cNvSpPr>
          <p:nvPr>
            <p:ph sz="quarter" idx="4"/>
          </p:nvPr>
        </p:nvSpPr>
        <p:spPr>
          <a:xfrm>
            <a:off x="5105400" y="2011362"/>
            <a:ext cx="3584575" cy="3951288"/>
          </a:xfrm>
        </p:spPr>
        <p:txBody>
          <a:bodyPr/>
          <a:lstStyle/>
          <a:p>
            <a:r>
              <a:rPr lang="en-US" sz="2200" dirty="0" smtClean="0"/>
              <a:t>Physically guide on first trials of learning</a:t>
            </a:r>
          </a:p>
          <a:p>
            <a:r>
              <a:rPr lang="en-US" sz="2200" dirty="0" smtClean="0"/>
              <a:t>After set number of trials, fade to model prompt</a:t>
            </a:r>
          </a:p>
          <a:p>
            <a:r>
              <a:rPr lang="en-US" sz="2200" dirty="0" smtClean="0"/>
              <a:t>After set number of trials, fade to verbal prompt</a:t>
            </a:r>
          </a:p>
          <a:p>
            <a:r>
              <a:rPr lang="en-US" sz="2200" dirty="0" smtClean="0"/>
              <a:t>After set number of trials, wait for independent response </a:t>
            </a:r>
          </a:p>
        </p:txBody>
      </p:sp>
    </p:spTree>
    <p:extLst>
      <p:ext uri="{BB962C8B-B14F-4D97-AF65-F5344CB8AC3E}">
        <p14:creationId xmlns:p14="http://schemas.microsoft.com/office/powerpoint/2010/main" val="4031661107"/>
      </p:ext>
    </p:extLst>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to Most steps</a:t>
            </a:r>
            <a:endParaRPr lang="en-US" dirty="0"/>
          </a:p>
        </p:txBody>
      </p:sp>
      <p:sp>
        <p:nvSpPr>
          <p:cNvPr id="3" name="Content Placeholder 2"/>
          <p:cNvSpPr>
            <a:spLocks noGrp="1"/>
          </p:cNvSpPr>
          <p:nvPr>
            <p:ph idx="1"/>
          </p:nvPr>
        </p:nvSpPr>
        <p:spPr>
          <a:xfrm>
            <a:off x="1676400" y="1676400"/>
            <a:ext cx="6997926" cy="4724400"/>
          </a:xfrm>
        </p:spPr>
        <p:txBody>
          <a:bodyPr>
            <a:normAutofit fontScale="85000" lnSpcReduction="20000"/>
          </a:bodyPr>
          <a:lstStyle/>
          <a:p>
            <a:r>
              <a:rPr lang="en-US" dirty="0" smtClean="0"/>
              <a:t>Teacher picks about 3 response prompts and orders them from least to most intrusive</a:t>
            </a:r>
          </a:p>
          <a:p>
            <a:pPr lvl="1"/>
            <a:r>
              <a:rPr lang="en-US" dirty="0" smtClean="0"/>
              <a:t>PRACTICE: Order these- physical, verbal, model</a:t>
            </a:r>
          </a:p>
          <a:p>
            <a:r>
              <a:rPr lang="en-US" dirty="0" smtClean="0"/>
              <a:t>Select a delay interval (e.g., 4-s, 5-s)</a:t>
            </a:r>
          </a:p>
          <a:p>
            <a:r>
              <a:rPr lang="en-US" b="1" dirty="0" smtClean="0"/>
              <a:t>First</a:t>
            </a:r>
            <a:r>
              <a:rPr lang="en-US" dirty="0" smtClean="0"/>
              <a:t>: provide directional cue</a:t>
            </a:r>
          </a:p>
          <a:p>
            <a:r>
              <a:rPr lang="en-US" b="1" dirty="0" smtClean="0"/>
              <a:t>Second</a:t>
            </a:r>
            <a:r>
              <a:rPr lang="en-US" dirty="0" smtClean="0"/>
              <a:t>: wait for the specified delay (e.g., 4-s)</a:t>
            </a:r>
          </a:p>
          <a:p>
            <a:r>
              <a:rPr lang="en-US" b="1" dirty="0" smtClean="0"/>
              <a:t>Third</a:t>
            </a:r>
            <a:r>
              <a:rPr lang="en-US" dirty="0" smtClean="0"/>
              <a:t>: </a:t>
            </a:r>
            <a:r>
              <a:rPr lang="en-US" dirty="0"/>
              <a:t>p</a:t>
            </a:r>
            <a:r>
              <a:rPr lang="en-US" dirty="0" smtClean="0"/>
              <a:t>raise (if correct within 4-s), OR if student does not respond, after 4-s, provide first prompt</a:t>
            </a:r>
          </a:p>
          <a:p>
            <a:endParaRPr lang="en-US" dirty="0"/>
          </a:p>
        </p:txBody>
      </p:sp>
    </p:spTree>
    <p:extLst>
      <p:ext uri="{BB962C8B-B14F-4D97-AF65-F5344CB8AC3E}">
        <p14:creationId xmlns:p14="http://schemas.microsoft.com/office/powerpoint/2010/main" val="4024554862"/>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Least to Most</a:t>
            </a:r>
            <a:br>
              <a:rPr lang="en-US" sz="3600" dirty="0" smtClean="0"/>
            </a:br>
            <a:r>
              <a:rPr lang="en-US" sz="3600" dirty="0" smtClean="0"/>
              <a:t>Error Correction &amp; Fading</a:t>
            </a:r>
            <a:endParaRPr lang="en-US" sz="3600" dirty="0"/>
          </a:p>
        </p:txBody>
      </p:sp>
      <p:sp>
        <p:nvSpPr>
          <p:cNvPr id="3" name="Content Placeholder 2"/>
          <p:cNvSpPr>
            <a:spLocks noGrp="1"/>
          </p:cNvSpPr>
          <p:nvPr>
            <p:ph idx="1"/>
          </p:nvPr>
        </p:nvSpPr>
        <p:spPr>
          <a:xfrm>
            <a:off x="1676400" y="1600200"/>
            <a:ext cx="7010400" cy="4952999"/>
          </a:xfrm>
        </p:spPr>
        <p:txBody>
          <a:bodyPr>
            <a:normAutofit fontScale="85000" lnSpcReduction="20000"/>
          </a:bodyPr>
          <a:lstStyle/>
          <a:p>
            <a:r>
              <a:rPr lang="en-US" dirty="0" smtClean="0"/>
              <a:t>What if student makes an error? </a:t>
            </a:r>
            <a:endParaRPr lang="en-US" dirty="0"/>
          </a:p>
          <a:p>
            <a:pPr lvl="1"/>
            <a:r>
              <a:rPr lang="en-US" dirty="0" smtClean="0"/>
              <a:t>Skip to most intrusive prompt (e.g., show or demonstrate the answer)</a:t>
            </a:r>
          </a:p>
          <a:p>
            <a:pPr lvl="1"/>
            <a:r>
              <a:rPr lang="en-US" dirty="0" smtClean="0"/>
              <a:t>Tell student to repeat response after you have modeled it</a:t>
            </a:r>
          </a:p>
          <a:p>
            <a:pPr lvl="1"/>
            <a:r>
              <a:rPr lang="en-US" dirty="0" smtClean="0"/>
              <a:t>Do not praise, even after student repeats response</a:t>
            </a:r>
          </a:p>
          <a:p>
            <a:r>
              <a:rPr lang="en-US" dirty="0"/>
              <a:t>The prompts are </a:t>
            </a:r>
            <a:r>
              <a:rPr lang="en-US" u="sng" dirty="0"/>
              <a:t>self-faded</a:t>
            </a:r>
          </a:p>
          <a:p>
            <a:pPr lvl="1"/>
            <a:r>
              <a:rPr lang="en-US" dirty="0"/>
              <a:t>Students ability to respond dictates the level of prompt used; as student becomes better at the skill, less intrusive prompts are delivered (the teacher doesn’t decide when to fade prompts- this is based on the student’s own progress)</a:t>
            </a:r>
          </a:p>
          <a:p>
            <a:endParaRPr lang="en-US"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576820639"/>
      </p:ext>
    </p:extLst>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to Least steps</a:t>
            </a:r>
            <a:endParaRPr lang="en-US" dirty="0"/>
          </a:p>
        </p:txBody>
      </p:sp>
      <p:sp>
        <p:nvSpPr>
          <p:cNvPr id="3" name="Content Placeholder 2"/>
          <p:cNvSpPr>
            <a:spLocks noGrp="1"/>
          </p:cNvSpPr>
          <p:nvPr>
            <p:ph idx="1"/>
          </p:nvPr>
        </p:nvSpPr>
        <p:spPr/>
        <p:txBody>
          <a:bodyPr/>
          <a:lstStyle/>
          <a:p>
            <a:r>
              <a:rPr lang="en-US" dirty="0" smtClean="0"/>
              <a:t>Teacher begins with the prompt that is most likely to result in a correct student response (e.g., physical prompt)</a:t>
            </a:r>
          </a:p>
          <a:p>
            <a:r>
              <a:rPr lang="en-US" dirty="0" smtClean="0"/>
              <a:t>Over trials, less intrusive prompts are used (e.g., verbal prompt)</a:t>
            </a:r>
          </a:p>
        </p:txBody>
      </p:sp>
    </p:spTree>
    <p:extLst>
      <p:ext uri="{BB962C8B-B14F-4D97-AF65-F5344CB8AC3E}">
        <p14:creationId xmlns:p14="http://schemas.microsoft.com/office/powerpoint/2010/main" val="2000697181"/>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Fading Most to Least Prompts</a:t>
            </a:r>
            <a:endParaRPr lang="en-US" sz="3600" dirty="0"/>
          </a:p>
        </p:txBody>
      </p:sp>
      <p:sp>
        <p:nvSpPr>
          <p:cNvPr id="3" name="Content Placeholder 2"/>
          <p:cNvSpPr>
            <a:spLocks noGrp="1"/>
          </p:cNvSpPr>
          <p:nvPr>
            <p:ph idx="1"/>
          </p:nvPr>
        </p:nvSpPr>
        <p:spPr/>
        <p:txBody>
          <a:bodyPr/>
          <a:lstStyle/>
          <a:p>
            <a:r>
              <a:rPr lang="en-US" dirty="0"/>
              <a:t>Teacher decides before beginning instruction how many trials to conduct at each level of prompting</a:t>
            </a:r>
          </a:p>
          <a:p>
            <a:r>
              <a:rPr lang="en-US" b="1" dirty="0" smtClean="0"/>
              <a:t>Review: </a:t>
            </a:r>
            <a:r>
              <a:rPr lang="en-US" dirty="0" smtClean="0"/>
              <a:t>How were prompts faded in a system of least prompts? Time delay?</a:t>
            </a:r>
            <a:endParaRPr lang="en-US" dirty="0"/>
          </a:p>
        </p:txBody>
      </p:sp>
    </p:spTree>
    <p:extLst>
      <p:ext uri="{BB962C8B-B14F-4D97-AF65-F5344CB8AC3E}">
        <p14:creationId xmlns:p14="http://schemas.microsoft.com/office/powerpoint/2010/main" val="1700919237"/>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Important Points</a:t>
            </a:r>
            <a:endParaRPr lang="en-US" dirty="0"/>
          </a:p>
        </p:txBody>
      </p:sp>
      <p:sp>
        <p:nvSpPr>
          <p:cNvPr id="3" name="Text Placeholder 2"/>
          <p:cNvSpPr>
            <a:spLocks noGrp="1"/>
          </p:cNvSpPr>
          <p:nvPr>
            <p:ph type="body" idx="1"/>
          </p:nvPr>
        </p:nvSpPr>
        <p:spPr>
          <a:xfrm>
            <a:off x="1676400" y="1524000"/>
            <a:ext cx="3506788" cy="639762"/>
          </a:xfrm>
        </p:spPr>
        <p:txBody>
          <a:bodyPr/>
          <a:lstStyle/>
          <a:p>
            <a:r>
              <a:rPr lang="en-US" dirty="0" smtClean="0"/>
              <a:t>Reinforcement</a:t>
            </a:r>
            <a:endParaRPr lang="en-US" dirty="0"/>
          </a:p>
        </p:txBody>
      </p:sp>
      <p:sp>
        <p:nvSpPr>
          <p:cNvPr id="4" name="Content Placeholder 3"/>
          <p:cNvSpPr>
            <a:spLocks noGrp="1"/>
          </p:cNvSpPr>
          <p:nvPr>
            <p:ph sz="half" idx="2"/>
          </p:nvPr>
        </p:nvSpPr>
        <p:spPr>
          <a:xfrm>
            <a:off x="1676400" y="2163762"/>
            <a:ext cx="3506788" cy="3951288"/>
          </a:xfrm>
        </p:spPr>
        <p:txBody>
          <a:bodyPr/>
          <a:lstStyle/>
          <a:p>
            <a:r>
              <a:rPr lang="en-US" dirty="0" smtClean="0"/>
              <a:t>Praise student for making correct response with no more assistance than needed on prior trials</a:t>
            </a:r>
          </a:p>
          <a:p>
            <a:pPr lvl="1"/>
            <a:r>
              <a:rPr lang="en-US" dirty="0"/>
              <a:t>e</a:t>
            </a:r>
            <a:r>
              <a:rPr lang="en-US" dirty="0" smtClean="0"/>
              <a:t>.g., If student can make response with verbal prompt, don’t praise waiting for a model prompt</a:t>
            </a:r>
            <a:endParaRPr lang="en-US" dirty="0"/>
          </a:p>
        </p:txBody>
      </p:sp>
      <p:sp>
        <p:nvSpPr>
          <p:cNvPr id="5" name="Text Placeholder 4"/>
          <p:cNvSpPr>
            <a:spLocks noGrp="1"/>
          </p:cNvSpPr>
          <p:nvPr>
            <p:ph type="body" sz="quarter" idx="3"/>
          </p:nvPr>
        </p:nvSpPr>
        <p:spPr>
          <a:xfrm>
            <a:off x="5181601" y="1524000"/>
            <a:ext cx="3505200" cy="639762"/>
          </a:xfrm>
        </p:spPr>
        <p:txBody>
          <a:bodyPr/>
          <a:lstStyle/>
          <a:p>
            <a:r>
              <a:rPr lang="en-US" dirty="0" smtClean="0"/>
              <a:t>Error Correction</a:t>
            </a:r>
            <a:endParaRPr lang="en-US" dirty="0"/>
          </a:p>
        </p:txBody>
      </p:sp>
      <p:sp>
        <p:nvSpPr>
          <p:cNvPr id="6" name="Content Placeholder 5"/>
          <p:cNvSpPr>
            <a:spLocks noGrp="1"/>
          </p:cNvSpPr>
          <p:nvPr>
            <p:ph sz="quarter" idx="4"/>
          </p:nvPr>
        </p:nvSpPr>
        <p:spPr>
          <a:xfrm>
            <a:off x="5181601" y="2163762"/>
            <a:ext cx="3505200" cy="3951288"/>
          </a:xfrm>
        </p:spPr>
        <p:txBody>
          <a:bodyPr/>
          <a:lstStyle/>
          <a:p>
            <a:r>
              <a:rPr lang="en-US" dirty="0" smtClean="0"/>
              <a:t>In time delay, use small increments of time to discourage errors</a:t>
            </a:r>
          </a:p>
          <a:p>
            <a:pPr lvl="1"/>
            <a:r>
              <a:rPr lang="en-US" dirty="0" smtClean="0"/>
              <a:t>Correct any errors and remind student to wait for help if needed.</a:t>
            </a:r>
          </a:p>
          <a:p>
            <a:r>
              <a:rPr lang="en-US" dirty="0" smtClean="0"/>
              <a:t>In prompt hierarchies, may correct error but try to interrupt and give next level prompt</a:t>
            </a:r>
            <a:endParaRPr lang="en-US" dirty="0"/>
          </a:p>
        </p:txBody>
      </p:sp>
    </p:spTree>
    <p:extLst>
      <p:ext uri="{BB962C8B-B14F-4D97-AF65-F5344CB8AC3E}">
        <p14:creationId xmlns:p14="http://schemas.microsoft.com/office/powerpoint/2010/main" val="2995589182"/>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Has Occurred…</a:t>
            </a:r>
            <a:endParaRPr lang="en-US" dirty="0"/>
          </a:p>
        </p:txBody>
      </p:sp>
      <p:sp>
        <p:nvSpPr>
          <p:cNvPr id="3" name="Text Placeholder 2"/>
          <p:cNvSpPr>
            <a:spLocks noGrp="1"/>
          </p:cNvSpPr>
          <p:nvPr>
            <p:ph type="body" idx="1"/>
          </p:nvPr>
        </p:nvSpPr>
        <p:spPr>
          <a:xfrm>
            <a:off x="1676400" y="1676400"/>
            <a:ext cx="3505200" cy="639762"/>
          </a:xfrm>
        </p:spPr>
        <p:txBody>
          <a:bodyPr/>
          <a:lstStyle/>
          <a:p>
            <a:r>
              <a:rPr lang="en-US" dirty="0" smtClean="0"/>
              <a:t>Transfer of stimulus control</a:t>
            </a:r>
            <a:endParaRPr lang="en-US" dirty="0"/>
          </a:p>
        </p:txBody>
      </p:sp>
      <p:sp>
        <p:nvSpPr>
          <p:cNvPr id="4" name="Content Placeholder 3"/>
          <p:cNvSpPr>
            <a:spLocks noGrp="1"/>
          </p:cNvSpPr>
          <p:nvPr>
            <p:ph sz="half" idx="2"/>
          </p:nvPr>
        </p:nvSpPr>
        <p:spPr>
          <a:xfrm>
            <a:off x="1676400" y="2316162"/>
            <a:ext cx="3505200" cy="3951288"/>
          </a:xfrm>
        </p:spPr>
        <p:txBody>
          <a:bodyPr/>
          <a:lstStyle/>
          <a:p>
            <a:r>
              <a:rPr lang="en-US" dirty="0" smtClean="0"/>
              <a:t>From prompt to the target stimulus</a:t>
            </a:r>
          </a:p>
          <a:p>
            <a:pPr lvl="1"/>
            <a:r>
              <a:rPr lang="en-US" dirty="0" smtClean="0"/>
              <a:t>e.g., Student can now select correct answer with no teacher assistance</a:t>
            </a:r>
            <a:endParaRPr lang="en-US" dirty="0"/>
          </a:p>
        </p:txBody>
      </p:sp>
      <p:sp>
        <p:nvSpPr>
          <p:cNvPr id="5" name="Text Placeholder 4"/>
          <p:cNvSpPr>
            <a:spLocks noGrp="1"/>
          </p:cNvSpPr>
          <p:nvPr>
            <p:ph type="body" sz="quarter" idx="3"/>
          </p:nvPr>
        </p:nvSpPr>
        <p:spPr>
          <a:xfrm>
            <a:off x="5181600" y="1371600"/>
            <a:ext cx="3505200" cy="639762"/>
          </a:xfrm>
        </p:spPr>
        <p:txBody>
          <a:bodyPr/>
          <a:lstStyle/>
          <a:p>
            <a:r>
              <a:rPr lang="en-US" dirty="0" smtClean="0"/>
              <a:t>Progress…</a:t>
            </a:r>
            <a:endParaRPr lang="en-US" dirty="0"/>
          </a:p>
        </p:txBody>
      </p:sp>
      <p:sp>
        <p:nvSpPr>
          <p:cNvPr id="6" name="Content Placeholder 5"/>
          <p:cNvSpPr>
            <a:spLocks noGrp="1"/>
          </p:cNvSpPr>
          <p:nvPr>
            <p:ph sz="quarter" idx="4"/>
          </p:nvPr>
        </p:nvSpPr>
        <p:spPr>
          <a:xfrm>
            <a:off x="5181600" y="2011362"/>
            <a:ext cx="3505200" cy="3951288"/>
          </a:xfrm>
        </p:spPr>
        <p:txBody>
          <a:bodyPr/>
          <a:lstStyle/>
          <a:p>
            <a:r>
              <a:rPr lang="en-US" dirty="0" smtClean="0"/>
              <a:t>Because learning can be slow, teachers may keep track of progress by noting movement from one prompt level to the next </a:t>
            </a:r>
          </a:p>
          <a:p>
            <a:pPr lvl="1"/>
            <a:r>
              <a:rPr lang="en-US" dirty="0"/>
              <a:t>e</a:t>
            </a:r>
            <a:r>
              <a:rPr lang="en-US" dirty="0" smtClean="0"/>
              <a:t>.g., Did need physical guidance, now only needs a model</a:t>
            </a:r>
          </a:p>
          <a:p>
            <a:pPr lvl="2"/>
            <a:r>
              <a:rPr lang="en-US" dirty="0" smtClean="0"/>
              <a:t>1.  M</a:t>
            </a:r>
          </a:p>
          <a:p>
            <a:pPr lvl="2"/>
            <a:r>
              <a:rPr lang="en-US" dirty="0" smtClean="0"/>
              <a:t>2.  M</a:t>
            </a:r>
          </a:p>
          <a:p>
            <a:pPr lvl="2"/>
            <a:r>
              <a:rPr lang="en-US" dirty="0" smtClean="0"/>
              <a:t>3.  M</a:t>
            </a:r>
            <a:endParaRPr lang="en-US" dirty="0"/>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sz="3600" dirty="0" smtClean="0"/>
              <a:t>Student </a:t>
            </a:r>
            <a:r>
              <a:rPr lang="en-US" sz="3600" dirty="0"/>
              <a:t>Achievement </a:t>
            </a:r>
            <a:r>
              <a:rPr lang="en-US" sz="3600" dirty="0" smtClean="0"/>
              <a:t>vs. </a:t>
            </a:r>
            <a:r>
              <a:rPr lang="en-US" sz="3600" dirty="0"/>
              <a:t>“Something Else”</a:t>
            </a:r>
          </a:p>
        </p:txBody>
      </p:sp>
      <p:sp>
        <p:nvSpPr>
          <p:cNvPr id="169987" name="Rectangle 3"/>
          <p:cNvSpPr>
            <a:spLocks noGrp="1" noChangeArrowheads="1"/>
          </p:cNvSpPr>
          <p:nvPr>
            <p:ph sz="half" idx="1"/>
          </p:nvPr>
        </p:nvSpPr>
        <p:spPr>
          <a:xfrm>
            <a:off x="1676400" y="1524000"/>
            <a:ext cx="3602037" cy="4824412"/>
          </a:xfrm>
        </p:spPr>
        <p:txBody>
          <a:bodyPr/>
          <a:lstStyle/>
          <a:p>
            <a:pPr>
              <a:lnSpc>
                <a:spcPct val="90000"/>
              </a:lnSpc>
            </a:pPr>
            <a:r>
              <a:rPr lang="en-US" dirty="0"/>
              <a:t>Student achievement</a:t>
            </a:r>
          </a:p>
          <a:p>
            <a:pPr lvl="1">
              <a:lnSpc>
                <a:spcPct val="90000"/>
              </a:lnSpc>
            </a:pPr>
            <a:r>
              <a:rPr lang="en-US" dirty="0"/>
              <a:t>Select picture for main idea</a:t>
            </a:r>
          </a:p>
          <a:p>
            <a:pPr lvl="2">
              <a:lnSpc>
                <a:spcPct val="90000"/>
              </a:lnSpc>
            </a:pPr>
            <a:r>
              <a:rPr lang="en-US" dirty="0"/>
              <a:t>Full credit- eye gaze, point</a:t>
            </a:r>
          </a:p>
          <a:p>
            <a:pPr lvl="1">
              <a:lnSpc>
                <a:spcPct val="90000"/>
              </a:lnSpc>
            </a:pPr>
            <a:r>
              <a:rPr lang="en-US" dirty="0"/>
              <a:t>Find main idea across stories</a:t>
            </a:r>
          </a:p>
          <a:p>
            <a:pPr lvl="1">
              <a:lnSpc>
                <a:spcPct val="90000"/>
              </a:lnSpc>
            </a:pPr>
            <a:r>
              <a:rPr lang="en-US" dirty="0"/>
              <a:t>More credit for more complex text</a:t>
            </a:r>
          </a:p>
          <a:p>
            <a:pPr lvl="1">
              <a:lnSpc>
                <a:spcPct val="90000"/>
              </a:lnSpc>
              <a:buFont typeface="Wingdings" pitchFamily="2" charset="2"/>
              <a:buNone/>
            </a:pPr>
            <a:endParaRPr lang="en-US" dirty="0"/>
          </a:p>
          <a:p>
            <a:pPr lvl="2">
              <a:lnSpc>
                <a:spcPct val="90000"/>
              </a:lnSpc>
              <a:buFont typeface="Wingdings" pitchFamily="2" charset="2"/>
              <a:buNone/>
            </a:pPr>
            <a:endParaRPr lang="en-US" dirty="0"/>
          </a:p>
        </p:txBody>
      </p:sp>
      <p:sp>
        <p:nvSpPr>
          <p:cNvPr id="169988" name="Rectangle 4"/>
          <p:cNvSpPr>
            <a:spLocks noGrp="1" noChangeArrowheads="1"/>
          </p:cNvSpPr>
          <p:nvPr>
            <p:ph sz="half" idx="2"/>
          </p:nvPr>
        </p:nvSpPr>
        <p:spPr>
          <a:xfrm>
            <a:off x="5181600" y="1524000"/>
            <a:ext cx="3581400" cy="4824412"/>
          </a:xfrm>
        </p:spPr>
        <p:txBody>
          <a:bodyPr/>
          <a:lstStyle/>
          <a:p>
            <a:r>
              <a:rPr lang="en-US" dirty="0"/>
              <a:t>“Something Else”</a:t>
            </a:r>
          </a:p>
          <a:p>
            <a:pPr lvl="1"/>
            <a:r>
              <a:rPr lang="en-US" dirty="0"/>
              <a:t>Select picture with model prompt- point where I point</a:t>
            </a:r>
          </a:p>
          <a:p>
            <a:pPr lvl="1"/>
            <a:r>
              <a:rPr lang="en-US" dirty="0"/>
              <a:t>Student works with peer who selects the picture</a:t>
            </a:r>
          </a:p>
          <a:p>
            <a:pPr lvl="1"/>
            <a:r>
              <a:rPr lang="en-US" dirty="0"/>
              <a:t>Student did not select picture, but could check “not my best work”</a:t>
            </a:r>
          </a:p>
        </p:txBody>
      </p:sp>
    </p:spTree>
    <p:extLst>
      <p:ext uri="{BB962C8B-B14F-4D97-AF65-F5344CB8AC3E}">
        <p14:creationId xmlns:p14="http://schemas.microsoft.com/office/powerpoint/2010/main" val="2394484689"/>
      </p:ext>
    </p:extLst>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Scaffolding?</a:t>
            </a:r>
            <a:endParaRPr lang="en-US" dirty="0"/>
          </a:p>
        </p:txBody>
      </p:sp>
      <p:sp>
        <p:nvSpPr>
          <p:cNvPr id="3" name="Text Placeholder 2"/>
          <p:cNvSpPr>
            <a:spLocks noGrp="1"/>
          </p:cNvSpPr>
          <p:nvPr>
            <p:ph type="body" idx="1"/>
          </p:nvPr>
        </p:nvSpPr>
        <p:spPr>
          <a:xfrm>
            <a:off x="1676400" y="1524000"/>
            <a:ext cx="3506788" cy="639762"/>
          </a:xfrm>
        </p:spPr>
        <p:txBody>
          <a:bodyPr>
            <a:normAutofit fontScale="85000" lnSpcReduction="20000"/>
          </a:bodyPr>
          <a:lstStyle/>
          <a:p>
            <a:r>
              <a:rPr lang="en-US" dirty="0" smtClean="0"/>
              <a:t>Behaviorist would consider a verbal prompt hierarchy</a:t>
            </a:r>
            <a:endParaRPr lang="en-US" dirty="0"/>
          </a:p>
        </p:txBody>
      </p:sp>
      <p:sp>
        <p:nvSpPr>
          <p:cNvPr id="4" name="Content Placeholder 3"/>
          <p:cNvSpPr>
            <a:spLocks noGrp="1"/>
          </p:cNvSpPr>
          <p:nvPr>
            <p:ph sz="half" idx="2"/>
          </p:nvPr>
        </p:nvSpPr>
        <p:spPr>
          <a:xfrm>
            <a:off x="1447800" y="2133600"/>
            <a:ext cx="3582988" cy="3981450"/>
          </a:xfrm>
        </p:spPr>
        <p:txBody>
          <a:bodyPr/>
          <a:lstStyle/>
          <a:p>
            <a:r>
              <a:rPr lang="en-US" sz="2000" dirty="0" smtClean="0"/>
              <a:t>Where do we get apples?</a:t>
            </a:r>
          </a:p>
          <a:p>
            <a:pPr lvl="1"/>
            <a:r>
              <a:rPr lang="en-US" sz="1800" dirty="0" smtClean="0"/>
              <a:t>Let’s read the paragraph again (rereads paragraph)</a:t>
            </a:r>
          </a:p>
          <a:p>
            <a:pPr lvl="1"/>
            <a:r>
              <a:rPr lang="en-US" sz="1800" dirty="0" smtClean="0"/>
              <a:t>Let me read some key sentences (rereads sentences with correct answer)</a:t>
            </a:r>
          </a:p>
          <a:p>
            <a:pPr lvl="1"/>
            <a:r>
              <a:rPr lang="en-US" sz="1800" dirty="0" smtClean="0"/>
              <a:t>Listen to this sentence- “The apples came from an orchard of well established trees.”</a:t>
            </a:r>
            <a:endParaRPr lang="en-US" sz="1800" dirty="0"/>
          </a:p>
        </p:txBody>
      </p:sp>
      <p:sp>
        <p:nvSpPr>
          <p:cNvPr id="5" name="Text Placeholder 4"/>
          <p:cNvSpPr>
            <a:spLocks noGrp="1"/>
          </p:cNvSpPr>
          <p:nvPr>
            <p:ph type="body" sz="quarter" idx="3"/>
          </p:nvPr>
        </p:nvSpPr>
        <p:spPr>
          <a:xfrm>
            <a:off x="5105400" y="1524000"/>
            <a:ext cx="3584575" cy="639762"/>
          </a:xfrm>
        </p:spPr>
        <p:txBody>
          <a:bodyPr>
            <a:normAutofit fontScale="85000" lnSpcReduction="20000"/>
          </a:bodyPr>
          <a:lstStyle/>
          <a:p>
            <a:r>
              <a:rPr lang="en-US" dirty="0" smtClean="0"/>
              <a:t>New for this population…because new to academics</a:t>
            </a:r>
            <a:endParaRPr lang="en-US" dirty="0"/>
          </a:p>
        </p:txBody>
      </p:sp>
      <p:pic>
        <p:nvPicPr>
          <p:cNvPr id="3074" name="Picture 2" descr="C:\Users\dbrowder\AppData\Local\Microsoft\Windows\Temporary Internet Files\Content.IE5\4YMGTY2M\MPj04392920000[1].jpg"/>
          <p:cNvPicPr>
            <a:picLocks noGrp="1" noChangeAspect="1" noChangeArrowheads="1"/>
          </p:cNvPicPr>
          <p:nvPr>
            <p:ph sz="quarter" idx="4"/>
          </p:nvPr>
        </p:nvPicPr>
        <p:blipFill>
          <a:blip r:embed="rId3" cstate="print"/>
          <a:srcRect l="15745" r="15745"/>
          <a:stretch>
            <a:fillRect/>
          </a:stretch>
        </p:blipFill>
        <p:spPr bwMode="auto">
          <a:xfrm>
            <a:off x="5105400" y="2286000"/>
            <a:ext cx="3538380" cy="3459163"/>
          </a:xfrm>
          <a:prstGeom prst="rect">
            <a:avLst/>
          </a:prstGeom>
          <a:noFill/>
        </p:spPr>
      </p:pic>
    </p:spTree>
    <p:extLst>
      <p:ext uri="{BB962C8B-B14F-4D97-AF65-F5344CB8AC3E}">
        <p14:creationId xmlns:p14="http://schemas.microsoft.com/office/powerpoint/2010/main" val="3424054170"/>
      </p:ext>
    </p:extLst>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smtClean="0"/>
              <a:t>Five Ways to Eliminate Prompts </a:t>
            </a:r>
            <a:br>
              <a:rPr lang="en-US" sz="3200" dirty="0" smtClean="0"/>
            </a:br>
            <a:r>
              <a:rPr lang="en-US" sz="3200" dirty="0" smtClean="0"/>
              <a:t>1. Change Response Mode</a:t>
            </a:r>
            <a:endParaRPr lang="en-US" sz="3200" dirty="0"/>
          </a:p>
        </p:txBody>
      </p:sp>
      <p:sp>
        <p:nvSpPr>
          <p:cNvPr id="8" name="Content Placeholder 7"/>
          <p:cNvSpPr>
            <a:spLocks noGrp="1"/>
          </p:cNvSpPr>
          <p:nvPr>
            <p:ph sz="half" idx="1"/>
          </p:nvPr>
        </p:nvSpPr>
        <p:spPr>
          <a:xfrm>
            <a:off x="1676400" y="1752600"/>
            <a:ext cx="7010400" cy="1219200"/>
          </a:xfrm>
        </p:spPr>
        <p:txBody>
          <a:bodyPr>
            <a:noAutofit/>
          </a:bodyPr>
          <a:lstStyle/>
          <a:p>
            <a:r>
              <a:rPr lang="en-US" sz="2400" dirty="0" smtClean="0"/>
              <a:t>Define an active response the student CAN make; minimize the barrier of response mode</a:t>
            </a:r>
          </a:p>
          <a:p>
            <a:pPr lvl="1"/>
            <a:endParaRPr lang="en-US" sz="1600" dirty="0"/>
          </a:p>
        </p:txBody>
      </p:sp>
      <p:pic>
        <p:nvPicPr>
          <p:cNvPr id="1026" name="Picture 2" descr="C:\Users\algermel\Downloads\na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19400"/>
            <a:ext cx="5418667"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5943600"/>
            <a:ext cx="5486400" cy="307777"/>
          </a:xfrm>
          <a:prstGeom prst="rect">
            <a:avLst/>
          </a:prstGeom>
          <a:noFill/>
        </p:spPr>
        <p:txBody>
          <a:bodyPr wrap="square" rtlCol="0">
            <a:spAutoFit/>
          </a:bodyPr>
          <a:lstStyle/>
          <a:p>
            <a:r>
              <a:rPr lang="en-US" sz="1400" dirty="0" smtClean="0"/>
              <a:t>Permission to use photograph obtained from Attainment Company</a:t>
            </a:r>
            <a:endParaRPr lang="en-US" sz="1400" dirty="0"/>
          </a:p>
        </p:txBody>
      </p:sp>
    </p:spTree>
    <p:extLst>
      <p:ext uri="{BB962C8B-B14F-4D97-AF65-F5344CB8AC3E}">
        <p14:creationId xmlns:p14="http://schemas.microsoft.com/office/powerpoint/2010/main" val="113626664"/>
      </p:ext>
    </p:extLst>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Five Ways to Eliminate Prompts</a:t>
            </a:r>
            <a:br>
              <a:rPr lang="en-US" sz="3200" dirty="0" smtClean="0"/>
            </a:br>
            <a:r>
              <a:rPr lang="en-US" sz="3200" dirty="0" smtClean="0"/>
              <a:t>2. Assistive Technology</a:t>
            </a:r>
            <a:endParaRPr lang="en-US" sz="3200" dirty="0"/>
          </a:p>
        </p:txBody>
      </p:sp>
      <p:sp>
        <p:nvSpPr>
          <p:cNvPr id="3" name="Content Placeholder 2"/>
          <p:cNvSpPr>
            <a:spLocks noGrp="1"/>
          </p:cNvSpPr>
          <p:nvPr>
            <p:ph sz="half" idx="1"/>
          </p:nvPr>
        </p:nvSpPr>
        <p:spPr>
          <a:xfrm>
            <a:off x="1676399" y="1600200"/>
            <a:ext cx="7128933" cy="4525963"/>
          </a:xfrm>
        </p:spPr>
        <p:txBody>
          <a:bodyPr>
            <a:normAutofit/>
          </a:bodyPr>
          <a:lstStyle/>
          <a:p>
            <a:r>
              <a:rPr lang="en-US" dirty="0" smtClean="0"/>
              <a:t>Use AT to remove barriers to responding</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09800"/>
            <a:ext cx="663786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2200" y="6096000"/>
            <a:ext cx="5967248" cy="307777"/>
          </a:xfrm>
          <a:prstGeom prst="rect">
            <a:avLst/>
          </a:prstGeom>
          <a:noFill/>
        </p:spPr>
        <p:txBody>
          <a:bodyPr wrap="square" rtlCol="0">
            <a:spAutoFit/>
          </a:bodyPr>
          <a:lstStyle/>
          <a:p>
            <a:r>
              <a:rPr lang="en-US" sz="1400" dirty="0" smtClean="0"/>
              <a:t>Permission to use photograph obtained from Attainment Company</a:t>
            </a:r>
            <a:endParaRPr lang="en-US" sz="1400" dirty="0"/>
          </a:p>
        </p:txBody>
      </p:sp>
    </p:spTree>
    <p:extLst>
      <p:ext uri="{BB962C8B-B14F-4D97-AF65-F5344CB8AC3E}">
        <p14:creationId xmlns:p14="http://schemas.microsoft.com/office/powerpoint/2010/main" val="1114304137"/>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Five Ways to Eliminate Prompts</a:t>
            </a:r>
            <a:br>
              <a:rPr lang="en-US" sz="3200" dirty="0" smtClean="0"/>
            </a:br>
            <a:r>
              <a:rPr lang="en-US" sz="3200" dirty="0" smtClean="0"/>
              <a:t>3. Use Prompt Fading</a:t>
            </a:r>
            <a:endParaRPr lang="en-US" sz="3200" dirty="0"/>
          </a:p>
        </p:txBody>
      </p:sp>
      <p:sp>
        <p:nvSpPr>
          <p:cNvPr id="4" name="Text Placeholder 3"/>
          <p:cNvSpPr>
            <a:spLocks noGrp="1"/>
          </p:cNvSpPr>
          <p:nvPr>
            <p:ph type="body" idx="1"/>
          </p:nvPr>
        </p:nvSpPr>
        <p:spPr>
          <a:xfrm>
            <a:off x="1676400" y="1524000"/>
            <a:ext cx="3429000" cy="715962"/>
          </a:xfrm>
        </p:spPr>
        <p:txBody>
          <a:bodyPr>
            <a:noAutofit/>
          </a:bodyPr>
          <a:lstStyle/>
          <a:p>
            <a:r>
              <a:rPr lang="en-US" sz="1800" dirty="0" smtClean="0"/>
              <a:t>Response Prompts (Teacher delivers during instruction)</a:t>
            </a:r>
            <a:endParaRPr lang="en-US" sz="1800" dirty="0"/>
          </a:p>
        </p:txBody>
      </p:sp>
      <p:sp>
        <p:nvSpPr>
          <p:cNvPr id="3" name="Content Placeholder 2"/>
          <p:cNvSpPr>
            <a:spLocks noGrp="1"/>
          </p:cNvSpPr>
          <p:nvPr>
            <p:ph sz="half" idx="2"/>
          </p:nvPr>
        </p:nvSpPr>
        <p:spPr>
          <a:xfrm>
            <a:off x="1676400" y="2286000"/>
            <a:ext cx="3201988" cy="3951288"/>
          </a:xfrm>
        </p:spPr>
        <p:txBody>
          <a:bodyPr/>
          <a:lstStyle/>
          <a:p>
            <a:r>
              <a:rPr lang="en-US" dirty="0" smtClean="0"/>
              <a:t>Use time delay or a prompt hierarchy to fade teacher response prompts</a:t>
            </a:r>
          </a:p>
          <a:p>
            <a:pPr lvl="1">
              <a:buNone/>
            </a:pPr>
            <a:endParaRPr lang="en-US" dirty="0"/>
          </a:p>
        </p:txBody>
      </p:sp>
      <p:sp>
        <p:nvSpPr>
          <p:cNvPr id="5" name="Text Placeholder 4"/>
          <p:cNvSpPr>
            <a:spLocks noGrp="1"/>
          </p:cNvSpPr>
          <p:nvPr>
            <p:ph type="body" sz="quarter" idx="3"/>
          </p:nvPr>
        </p:nvSpPr>
        <p:spPr>
          <a:xfrm>
            <a:off x="5181599" y="1600200"/>
            <a:ext cx="3657601" cy="639762"/>
          </a:xfrm>
        </p:spPr>
        <p:txBody>
          <a:bodyPr>
            <a:normAutofit fontScale="85000" lnSpcReduction="20000"/>
          </a:bodyPr>
          <a:lstStyle/>
          <a:p>
            <a:r>
              <a:rPr lang="en-US" dirty="0" smtClean="0"/>
              <a:t>Stimulus prompts (embedded in the materials)</a:t>
            </a:r>
            <a:endParaRPr lang="en-US" dirty="0"/>
          </a:p>
        </p:txBody>
      </p:sp>
      <p:sp>
        <p:nvSpPr>
          <p:cNvPr id="6" name="Content Placeholder 5"/>
          <p:cNvSpPr>
            <a:spLocks noGrp="1"/>
          </p:cNvSpPr>
          <p:nvPr>
            <p:ph sz="quarter" idx="4"/>
          </p:nvPr>
        </p:nvSpPr>
        <p:spPr>
          <a:xfrm>
            <a:off x="5181598" y="2286000"/>
            <a:ext cx="3657601" cy="3951288"/>
          </a:xfrm>
        </p:spPr>
        <p:txBody>
          <a:bodyPr/>
          <a:lstStyle/>
          <a:p>
            <a:r>
              <a:rPr lang="en-US" dirty="0" smtClean="0"/>
              <a:t>Reduce salience of any stimulus prompts across teaching trials</a:t>
            </a:r>
            <a:endParaRPr lang="en-US" dirty="0"/>
          </a:p>
        </p:txBody>
      </p:sp>
    </p:spTree>
    <p:extLst>
      <p:ext uri="{BB962C8B-B14F-4D97-AF65-F5344CB8AC3E}">
        <p14:creationId xmlns:p14="http://schemas.microsoft.com/office/powerpoint/2010/main" val="3201739288"/>
      </p:ext>
    </p:extLst>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smtClean="0"/>
              <a:t>Five Ways to Eliminate Prompts</a:t>
            </a:r>
            <a:br>
              <a:rPr lang="en-US" sz="3200" dirty="0" smtClean="0"/>
            </a:br>
            <a:r>
              <a:rPr lang="en-US" sz="3200" dirty="0" smtClean="0"/>
              <a:t>4. Use Differential Reinforcement</a:t>
            </a:r>
            <a:endParaRPr lang="en-US" sz="3200" dirty="0"/>
          </a:p>
        </p:txBody>
      </p:sp>
      <p:sp>
        <p:nvSpPr>
          <p:cNvPr id="8" name="Content Placeholder 7"/>
          <p:cNvSpPr>
            <a:spLocks noGrp="1"/>
          </p:cNvSpPr>
          <p:nvPr>
            <p:ph idx="1"/>
          </p:nvPr>
        </p:nvSpPr>
        <p:spPr/>
        <p:txBody>
          <a:bodyPr>
            <a:normAutofit fontScale="77500" lnSpcReduction="20000"/>
          </a:bodyPr>
          <a:lstStyle/>
          <a:p>
            <a:r>
              <a:rPr lang="en-US" dirty="0" smtClean="0"/>
              <a:t>Reinforce students for responding without teacher assistance during instruction</a:t>
            </a:r>
          </a:p>
          <a:p>
            <a:pPr lvl="1"/>
            <a:r>
              <a:rPr lang="en-US" dirty="0" smtClean="0"/>
              <a:t>Ms. Williams praised correct responses with our without prompts, but when a student made a correct response without help, she gave the student a “high five” and an enthusiastic “Wow! By yourself!”</a:t>
            </a:r>
          </a:p>
          <a:p>
            <a:pPr lvl="1"/>
            <a:r>
              <a:rPr lang="en-US" dirty="0" smtClean="0"/>
              <a:t>Mr. Thomas recognized responses made without teacher help by giving students tokens for each unprompted correct; at the end of the lesson enough tokens earned the leisure material of choice</a:t>
            </a:r>
            <a:endParaRPr lang="en-US" dirty="0"/>
          </a:p>
        </p:txBody>
      </p:sp>
    </p:spTree>
    <p:extLst>
      <p:ext uri="{BB962C8B-B14F-4D97-AF65-F5344CB8AC3E}">
        <p14:creationId xmlns:p14="http://schemas.microsoft.com/office/powerpoint/2010/main" val="2886808633"/>
      </p:ext>
    </p:extLst>
  </p:cSld>
  <p:clrMapOvr>
    <a:masterClrMapping/>
  </p:clrMapOvr>
  <p:transition xmlns:p14="http://schemas.microsoft.com/office/powerpoint/2010/mai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Five Ways to Eliminate Prompts</a:t>
            </a:r>
            <a:br>
              <a:rPr lang="en-US" sz="3200" dirty="0" smtClean="0"/>
            </a:br>
            <a:r>
              <a:rPr lang="en-US" sz="3200" dirty="0" smtClean="0"/>
              <a:t>5. Increase the Delay</a:t>
            </a:r>
            <a:endParaRPr lang="en-US" sz="3200" dirty="0"/>
          </a:p>
        </p:txBody>
      </p:sp>
      <p:sp>
        <p:nvSpPr>
          <p:cNvPr id="3" name="Content Placeholder 2"/>
          <p:cNvSpPr>
            <a:spLocks noGrp="1"/>
          </p:cNvSpPr>
          <p:nvPr>
            <p:ph idx="1"/>
          </p:nvPr>
        </p:nvSpPr>
        <p:spPr/>
        <p:txBody>
          <a:bodyPr/>
          <a:lstStyle/>
          <a:p>
            <a:r>
              <a:rPr lang="en-US" dirty="0" smtClean="0"/>
              <a:t>Wait longer for an independent response before giving the prompt</a:t>
            </a:r>
          </a:p>
          <a:p>
            <a:pPr lvl="1"/>
            <a:r>
              <a:rPr lang="en-US" dirty="0" smtClean="0"/>
              <a:t>In the beginning the teacher may also need to let the student know why s/he is waiting</a:t>
            </a:r>
          </a:p>
          <a:p>
            <a:pPr lvl="2"/>
            <a:r>
              <a:rPr lang="en-US" dirty="0" smtClean="0"/>
              <a:t>“You try it…”</a:t>
            </a:r>
          </a:p>
        </p:txBody>
      </p:sp>
    </p:spTree>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Prompt Confusion</a:t>
            </a:r>
            <a:endParaRPr lang="en-US" dirty="0"/>
          </a:p>
        </p:txBody>
      </p:sp>
      <p:sp>
        <p:nvSpPr>
          <p:cNvPr id="8" name="Content Placeholder 7"/>
          <p:cNvSpPr>
            <a:spLocks noGrp="1"/>
          </p:cNvSpPr>
          <p:nvPr>
            <p:ph idx="1"/>
          </p:nvPr>
        </p:nvSpPr>
        <p:spPr/>
        <p:txBody>
          <a:bodyPr/>
          <a:lstStyle/>
          <a:p>
            <a:r>
              <a:rPr lang="en-US" dirty="0" smtClean="0"/>
              <a:t>The task direction is not a prompt</a:t>
            </a:r>
          </a:p>
          <a:p>
            <a:pPr lvl="1"/>
            <a:r>
              <a:rPr lang="en-US" dirty="0" smtClean="0"/>
              <a:t>“Read the word” is NOT a verbal prompt; it’s the cue to respond</a:t>
            </a:r>
          </a:p>
          <a:p>
            <a:r>
              <a:rPr lang="en-US" dirty="0" smtClean="0"/>
              <a:t>Support to get student ready to respond is not a prompt</a:t>
            </a:r>
          </a:p>
          <a:p>
            <a:pPr lvl="1"/>
            <a:r>
              <a:rPr lang="en-US" dirty="0" smtClean="0"/>
              <a:t>Placing students hands above all answers so can slide hand to correct card is NOT a physical prompt</a:t>
            </a:r>
            <a:endParaRPr lang="en-US" dirty="0"/>
          </a:p>
        </p:txBody>
      </p:sp>
    </p:spTree>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Prompts and Research</a:t>
            </a:r>
            <a:endParaRPr lang="en-US" dirty="0"/>
          </a:p>
        </p:txBody>
      </p:sp>
      <p:sp>
        <p:nvSpPr>
          <p:cNvPr id="3" name="Content Placeholder 2"/>
          <p:cNvSpPr>
            <a:spLocks noGrp="1"/>
          </p:cNvSpPr>
          <p:nvPr>
            <p:ph idx="1"/>
          </p:nvPr>
        </p:nvSpPr>
        <p:spPr/>
        <p:txBody>
          <a:bodyPr/>
          <a:lstStyle/>
          <a:p>
            <a:r>
              <a:rPr lang="en-US" sz="2800" dirty="0" smtClean="0"/>
              <a:t>The standard for showing learning in research with students with moderate and severe developmental disabilities is unprompted correct responses</a:t>
            </a:r>
          </a:p>
          <a:p>
            <a:pPr lvl="1"/>
            <a:r>
              <a:rPr lang="en-US" sz="2400" dirty="0" smtClean="0"/>
              <a:t>Typically only independent correct responses are graphed</a:t>
            </a:r>
          </a:p>
          <a:p>
            <a:pPr lvl="1"/>
            <a:r>
              <a:rPr lang="en-US" sz="2400" dirty="0" smtClean="0"/>
              <a:t>Sometimes researchers will also graph prompted responses to show how prompted responses decreased as independent responses increased</a:t>
            </a:r>
            <a:endParaRPr lang="en-US" sz="2400" dirty="0"/>
          </a:p>
        </p:txBody>
      </p:sp>
    </p:spTree>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Learning</a:t>
            </a:r>
            <a:endParaRPr lang="en-US" dirty="0"/>
          </a:p>
        </p:txBody>
      </p:sp>
      <p:sp>
        <p:nvSpPr>
          <p:cNvPr id="3" name="Content Placeholder 2"/>
          <p:cNvSpPr>
            <a:spLocks noGrp="1"/>
          </p:cNvSpPr>
          <p:nvPr>
            <p:ph idx="1"/>
          </p:nvPr>
        </p:nvSpPr>
        <p:spPr/>
        <p:txBody>
          <a:bodyPr/>
          <a:lstStyle/>
          <a:p>
            <a:r>
              <a:rPr lang="en-US" dirty="0" smtClean="0"/>
              <a:t>Although the standard for research is responding without prompting for showing skill acquisition in research, the amount of learning may be small and occur after extended instruction (e.g., months)</a:t>
            </a:r>
          </a:p>
          <a:p>
            <a:pPr lvl="1"/>
            <a:r>
              <a:rPr lang="en-US" dirty="0" smtClean="0"/>
              <a:t>For example</a:t>
            </a:r>
          </a:p>
          <a:p>
            <a:pPr lvl="2"/>
            <a:r>
              <a:rPr lang="en-US" dirty="0" smtClean="0"/>
              <a:t>Naming five sight words</a:t>
            </a:r>
          </a:p>
          <a:p>
            <a:pPr lvl="2"/>
            <a:r>
              <a:rPr lang="en-US" dirty="0" smtClean="0"/>
              <a:t>Counting out dollars up to 10</a:t>
            </a:r>
            <a:endParaRPr lang="en-US" dirty="0"/>
          </a:p>
        </p:txBody>
      </p:sp>
    </p:spTree>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FINAL THOUGHT</a:t>
            </a:r>
            <a:br>
              <a:rPr lang="en-US" sz="3600" dirty="0" smtClean="0"/>
            </a:br>
            <a:r>
              <a:rPr lang="en-US" sz="3600" dirty="0" smtClean="0"/>
              <a:t>Can we infer student learning?</a:t>
            </a:r>
            <a:endParaRPr lang="en-US" sz="3600" dirty="0"/>
          </a:p>
        </p:txBody>
      </p:sp>
      <p:sp>
        <p:nvSpPr>
          <p:cNvPr id="6" name="Text Placeholder 5"/>
          <p:cNvSpPr>
            <a:spLocks noGrp="1"/>
          </p:cNvSpPr>
          <p:nvPr>
            <p:ph type="body" idx="1"/>
          </p:nvPr>
        </p:nvSpPr>
        <p:spPr>
          <a:xfrm>
            <a:off x="1676400" y="1524000"/>
            <a:ext cx="3659188" cy="639762"/>
          </a:xfrm>
        </p:spPr>
        <p:txBody>
          <a:bodyPr>
            <a:normAutofit fontScale="85000" lnSpcReduction="20000"/>
          </a:bodyPr>
          <a:lstStyle/>
          <a:p>
            <a:r>
              <a:rPr lang="en-US" dirty="0" smtClean="0"/>
              <a:t>YES...equal opportunity for student to be right or wrong</a:t>
            </a:r>
            <a:endParaRPr lang="en-US" dirty="0"/>
          </a:p>
        </p:txBody>
      </p:sp>
      <p:sp>
        <p:nvSpPr>
          <p:cNvPr id="7" name="Content Placeholder 6"/>
          <p:cNvSpPr>
            <a:spLocks noGrp="1"/>
          </p:cNvSpPr>
          <p:nvPr>
            <p:ph sz="half" idx="2"/>
          </p:nvPr>
        </p:nvSpPr>
        <p:spPr>
          <a:xfrm>
            <a:off x="1676400" y="2163762"/>
            <a:ext cx="3659188" cy="3951288"/>
          </a:xfrm>
        </p:spPr>
        <p:txBody>
          <a:bodyPr>
            <a:normAutofit fontScale="77500" lnSpcReduction="20000"/>
          </a:bodyPr>
          <a:lstStyle/>
          <a:p>
            <a:r>
              <a:rPr lang="en-US" dirty="0" smtClean="0"/>
              <a:t>Using an alternative response mode (e.g., eye gaze)</a:t>
            </a:r>
          </a:p>
          <a:p>
            <a:r>
              <a:rPr lang="en-US" dirty="0" smtClean="0"/>
              <a:t>Using assistive technology</a:t>
            </a:r>
          </a:p>
          <a:p>
            <a:r>
              <a:rPr lang="en-US" dirty="0" smtClean="0"/>
              <a:t>Support to get ready to respond (e.g., moving hands onto the table; better positioning in chair)</a:t>
            </a:r>
          </a:p>
          <a:p>
            <a:r>
              <a:rPr lang="en-US" dirty="0" smtClean="0"/>
              <a:t>Universal design of test materials</a:t>
            </a:r>
          </a:p>
          <a:p>
            <a:r>
              <a:rPr lang="en-US" dirty="0" smtClean="0"/>
              <a:t>Giving a direction to make a response (e.g., “show me the answer”)</a:t>
            </a:r>
          </a:p>
          <a:p>
            <a:r>
              <a:rPr lang="en-US" dirty="0" smtClean="0"/>
              <a:t>Measuring simpler, smaller responses</a:t>
            </a:r>
            <a:endParaRPr lang="en-US" dirty="0"/>
          </a:p>
        </p:txBody>
      </p:sp>
      <p:sp>
        <p:nvSpPr>
          <p:cNvPr id="8" name="Text Placeholder 7"/>
          <p:cNvSpPr>
            <a:spLocks noGrp="1"/>
          </p:cNvSpPr>
          <p:nvPr>
            <p:ph type="body" sz="quarter" idx="3"/>
          </p:nvPr>
        </p:nvSpPr>
        <p:spPr>
          <a:xfrm>
            <a:off x="5334000" y="1524000"/>
            <a:ext cx="3505200" cy="639762"/>
          </a:xfrm>
        </p:spPr>
        <p:txBody>
          <a:bodyPr/>
          <a:lstStyle/>
          <a:p>
            <a:r>
              <a:rPr lang="en-US" dirty="0" smtClean="0"/>
              <a:t>SOMEWHAT</a:t>
            </a:r>
            <a:endParaRPr lang="en-US" dirty="0"/>
          </a:p>
        </p:txBody>
      </p:sp>
      <p:sp>
        <p:nvSpPr>
          <p:cNvPr id="9" name="Content Placeholder 8"/>
          <p:cNvSpPr>
            <a:spLocks noGrp="1"/>
          </p:cNvSpPr>
          <p:nvPr>
            <p:ph sz="quarter" idx="4"/>
          </p:nvPr>
        </p:nvSpPr>
        <p:spPr>
          <a:xfrm>
            <a:off x="5334000" y="2163762"/>
            <a:ext cx="3505200" cy="3951288"/>
          </a:xfrm>
        </p:spPr>
        <p:txBody>
          <a:bodyPr/>
          <a:lstStyle/>
          <a:p>
            <a:r>
              <a:rPr lang="en-US" dirty="0" smtClean="0"/>
              <a:t>Partially faded stimulus prompt</a:t>
            </a:r>
          </a:p>
          <a:p>
            <a:r>
              <a:rPr lang="en-US" dirty="0" smtClean="0"/>
              <a:t>Verbal direction; model</a:t>
            </a:r>
          </a:p>
          <a:p>
            <a:endParaRPr lang="en-US" dirty="0"/>
          </a:p>
          <a:p>
            <a:pPr>
              <a:buNone/>
            </a:pPr>
            <a:r>
              <a:rPr lang="en-US" b="1" dirty="0" smtClean="0"/>
              <a:t>NO</a:t>
            </a:r>
          </a:p>
          <a:p>
            <a:r>
              <a:rPr lang="en-US" dirty="0" smtClean="0"/>
              <a:t>Full physical guidance</a:t>
            </a:r>
            <a:endParaRPr lang="en-US" dirty="0"/>
          </a:p>
        </p:txBody>
      </p:sp>
    </p:spTree>
    <p:extLst>
      <p:ext uri="{BB962C8B-B14F-4D97-AF65-F5344CB8AC3E}">
        <p14:creationId xmlns:p14="http://schemas.microsoft.com/office/powerpoint/2010/main" val="488058581"/>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analysis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Forward chaining (FC)</a:t>
            </a:r>
          </a:p>
          <a:p>
            <a:pPr marL="457200" indent="-457200">
              <a:buFont typeface="+mj-lt"/>
              <a:buAutoNum type="arabicPeriod"/>
            </a:pPr>
            <a:r>
              <a:rPr lang="en-US" dirty="0" smtClean="0"/>
              <a:t>Backward chaining (BC)</a:t>
            </a:r>
          </a:p>
          <a:p>
            <a:pPr marL="457200" indent="-457200">
              <a:buFont typeface="+mj-lt"/>
              <a:buAutoNum type="arabicPeriod"/>
            </a:pPr>
            <a:r>
              <a:rPr lang="en-US" dirty="0" smtClean="0"/>
              <a:t>Total task (TT)</a:t>
            </a:r>
          </a:p>
          <a:p>
            <a:pPr>
              <a:buFont typeface="Arial"/>
              <a:buChar char="•"/>
            </a:pPr>
            <a:r>
              <a:rPr lang="en-US" dirty="0"/>
              <a:t>Video Example: </a:t>
            </a:r>
            <a:r>
              <a:rPr lang="en-US" dirty="0">
                <a:hlinkClick r:id="rId3"/>
              </a:rPr>
              <a:t>http://</a:t>
            </a:r>
            <a:r>
              <a:rPr lang="en-US" dirty="0" err="1">
                <a:hlinkClick r:id="rId3"/>
              </a:rPr>
              <a:t>youtu.be</a:t>
            </a:r>
            <a:r>
              <a:rPr lang="en-US" dirty="0">
                <a:hlinkClick r:id="rId3"/>
              </a:rPr>
              <a:t>/NG0ADknJBYY</a:t>
            </a:r>
            <a:endParaRPr lang="en-US" dirty="0"/>
          </a:p>
        </p:txBody>
      </p:sp>
    </p:spTree>
    <p:extLst>
      <p:ext uri="{BB962C8B-B14F-4D97-AF65-F5344CB8AC3E}">
        <p14:creationId xmlns:p14="http://schemas.microsoft.com/office/powerpoint/2010/main" val="22491624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Chaining (FC)</a:t>
            </a:r>
            <a:endParaRPr lang="en-US" dirty="0"/>
          </a:p>
        </p:txBody>
      </p:sp>
      <p:sp>
        <p:nvSpPr>
          <p:cNvPr id="3" name="Content Placeholder 2"/>
          <p:cNvSpPr>
            <a:spLocks noGrp="1"/>
          </p:cNvSpPr>
          <p:nvPr>
            <p:ph idx="1"/>
          </p:nvPr>
        </p:nvSpPr>
        <p:spPr/>
        <p:txBody>
          <a:bodyPr/>
          <a:lstStyle/>
          <a:p>
            <a:r>
              <a:rPr lang="en-US" dirty="0" smtClean="0"/>
              <a:t>Train one step at a time</a:t>
            </a:r>
          </a:p>
          <a:p>
            <a:r>
              <a:rPr lang="en-US" dirty="0" smtClean="0"/>
              <a:t>First step in a task analysis is trained to mastery before teaching second step</a:t>
            </a:r>
            <a:endParaRPr lang="en-US" dirty="0"/>
          </a:p>
        </p:txBody>
      </p:sp>
      <p:graphicFrame>
        <p:nvGraphicFramePr>
          <p:cNvPr id="5" name="Diagram 4"/>
          <p:cNvGraphicFramePr/>
          <p:nvPr>
            <p:extLst>
              <p:ext uri="{D42A27DB-BD31-4B8C-83A1-F6EECF244321}">
                <p14:modId xmlns:p14="http://schemas.microsoft.com/office/powerpoint/2010/main" val="1084790878"/>
              </p:ext>
            </p:extLst>
          </p:nvPr>
        </p:nvGraphicFramePr>
        <p:xfrm>
          <a:off x="2819400" y="3505200"/>
          <a:ext cx="5225143" cy="234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4552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FC</a:t>
            </a:r>
            <a:endParaRPr lang="en-US" dirty="0"/>
          </a:p>
        </p:txBody>
      </p:sp>
      <p:sp>
        <p:nvSpPr>
          <p:cNvPr id="3" name="Content Placeholder 2"/>
          <p:cNvSpPr>
            <a:spLocks noGrp="1"/>
          </p:cNvSpPr>
          <p:nvPr>
            <p:ph idx="1"/>
          </p:nvPr>
        </p:nvSpPr>
        <p:spPr/>
        <p:txBody>
          <a:bodyPr/>
          <a:lstStyle/>
          <a:p>
            <a:r>
              <a:rPr lang="en-US" dirty="0">
                <a:hlinkClick r:id="rId3"/>
              </a:rPr>
              <a:t>http://youtu.be/mP7qh6x4O9I</a:t>
            </a:r>
            <a:endParaRPr lang="en-US" dirty="0"/>
          </a:p>
        </p:txBody>
      </p:sp>
      <p:pic>
        <p:nvPicPr>
          <p:cNvPr id="5" name="Picture 4"/>
          <p:cNvPicPr>
            <a:picLocks noChangeAspect="1"/>
          </p:cNvPicPr>
          <p:nvPr/>
        </p:nvPicPr>
        <p:blipFill>
          <a:blip r:embed="rId4"/>
          <a:stretch>
            <a:fillRect/>
          </a:stretch>
        </p:blipFill>
        <p:spPr>
          <a:xfrm>
            <a:off x="3276600" y="2362200"/>
            <a:ext cx="3816677" cy="2764971"/>
          </a:xfrm>
          <a:prstGeom prst="rect">
            <a:avLst/>
          </a:prstGeom>
        </p:spPr>
      </p:pic>
    </p:spTree>
    <p:extLst>
      <p:ext uri="{BB962C8B-B14F-4D97-AF65-F5344CB8AC3E}">
        <p14:creationId xmlns:p14="http://schemas.microsoft.com/office/powerpoint/2010/main" val="25819010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Backwards Chaining (BC)</a:t>
            </a:r>
            <a:endParaRPr lang="en-US" sz="4000" dirty="0"/>
          </a:p>
        </p:txBody>
      </p:sp>
      <p:sp>
        <p:nvSpPr>
          <p:cNvPr id="3" name="Content Placeholder 2"/>
          <p:cNvSpPr>
            <a:spLocks noGrp="1"/>
          </p:cNvSpPr>
          <p:nvPr>
            <p:ph idx="1"/>
          </p:nvPr>
        </p:nvSpPr>
        <p:spPr>
          <a:xfrm>
            <a:off x="1676400" y="1752600"/>
            <a:ext cx="7031038" cy="3388658"/>
          </a:xfrm>
        </p:spPr>
        <p:txBody>
          <a:bodyPr/>
          <a:lstStyle/>
          <a:p>
            <a:r>
              <a:rPr lang="en-US" sz="2400" dirty="0"/>
              <a:t>Train one step at a time</a:t>
            </a:r>
          </a:p>
          <a:p>
            <a:r>
              <a:rPr lang="en-US" sz="2400" dirty="0" smtClean="0"/>
              <a:t>Instructor performs all steps in the TA for the student except the very last step – this step is trained to mastery. </a:t>
            </a:r>
            <a:endParaRPr lang="en-US" sz="2400" dirty="0"/>
          </a:p>
          <a:p>
            <a:r>
              <a:rPr lang="en-US" sz="2400" dirty="0" smtClean="0"/>
              <a:t>Then, the instructor performs all but the last two steps in the TA – this step is trained to mastery…</a:t>
            </a:r>
            <a:endParaRPr lang="en-US" sz="2400"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650896623"/>
              </p:ext>
            </p:extLst>
          </p:nvPr>
        </p:nvGraphicFramePr>
        <p:xfrm>
          <a:off x="3559890" y="4370445"/>
          <a:ext cx="4426856" cy="1759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4040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BC</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err="1">
                <a:hlinkClick r:id="rId3"/>
              </a:rPr>
              <a:t>youtu.be</a:t>
            </a:r>
            <a:r>
              <a:rPr lang="en-US" dirty="0">
                <a:hlinkClick r:id="rId3"/>
              </a:rPr>
              <a:t>/LbBj4Tzi9CQ</a:t>
            </a:r>
            <a:endParaRPr lang="en-US" dirty="0"/>
          </a:p>
        </p:txBody>
      </p:sp>
      <p:pic>
        <p:nvPicPr>
          <p:cNvPr id="5" name="Picture 4"/>
          <p:cNvPicPr>
            <a:picLocks noChangeAspect="1"/>
          </p:cNvPicPr>
          <p:nvPr/>
        </p:nvPicPr>
        <p:blipFill>
          <a:blip r:embed="rId4"/>
          <a:stretch>
            <a:fillRect/>
          </a:stretch>
        </p:blipFill>
        <p:spPr>
          <a:xfrm>
            <a:off x="4038600" y="2286000"/>
            <a:ext cx="2213429" cy="2766786"/>
          </a:xfrm>
          <a:prstGeom prst="rect">
            <a:avLst/>
          </a:prstGeom>
        </p:spPr>
      </p:pic>
    </p:spTree>
    <p:extLst>
      <p:ext uri="{BB962C8B-B14F-4D97-AF65-F5344CB8AC3E}">
        <p14:creationId xmlns:p14="http://schemas.microsoft.com/office/powerpoint/2010/main" val="5532159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Task (TT)</a:t>
            </a:r>
            <a:endParaRPr lang="en-US" dirty="0"/>
          </a:p>
        </p:txBody>
      </p:sp>
      <p:sp>
        <p:nvSpPr>
          <p:cNvPr id="3" name="Content Placeholder 2"/>
          <p:cNvSpPr>
            <a:spLocks noGrp="1"/>
          </p:cNvSpPr>
          <p:nvPr>
            <p:ph idx="1"/>
          </p:nvPr>
        </p:nvSpPr>
        <p:spPr/>
        <p:txBody>
          <a:bodyPr/>
          <a:lstStyle/>
          <a:p>
            <a:r>
              <a:rPr lang="en-US" dirty="0" smtClean="0"/>
              <a:t>Teach all steps of the TA each time you teach it</a:t>
            </a:r>
          </a:p>
          <a:p>
            <a:r>
              <a:rPr lang="en-US" dirty="0" smtClean="0"/>
              <a:t>Continue until all steps are mastered</a:t>
            </a:r>
            <a:endParaRPr lang="en-US" dirty="0"/>
          </a:p>
        </p:txBody>
      </p:sp>
      <p:graphicFrame>
        <p:nvGraphicFramePr>
          <p:cNvPr id="4" name="Diagram 3"/>
          <p:cNvGraphicFramePr/>
          <p:nvPr>
            <p:extLst>
              <p:ext uri="{D42A27DB-BD31-4B8C-83A1-F6EECF244321}">
                <p14:modId xmlns:p14="http://schemas.microsoft.com/office/powerpoint/2010/main" val="4102174899"/>
              </p:ext>
            </p:extLst>
          </p:nvPr>
        </p:nvGraphicFramePr>
        <p:xfrm>
          <a:off x="3200400" y="3505200"/>
          <a:ext cx="5279572" cy="213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3868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CEEDARR">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CEEDARR.thmx</Template>
  <TotalTime>2107</TotalTime>
  <Words>5014</Words>
  <Application>Microsoft Macintosh PowerPoint</Application>
  <PresentationFormat>On-screen Show (4:3)</PresentationFormat>
  <Paragraphs>328</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CEEDARR</vt:lpstr>
      <vt:lpstr>Diseño predeterminado</vt:lpstr>
      <vt:lpstr>PowerPoint Presentation</vt:lpstr>
      <vt:lpstr>Goals for Presentation</vt:lpstr>
      <vt:lpstr>Student Achievement vs. “Something Else”</vt:lpstr>
      <vt:lpstr>Task analysis</vt:lpstr>
      <vt:lpstr>Forward Chaining (FC)</vt:lpstr>
      <vt:lpstr>Example of FC</vt:lpstr>
      <vt:lpstr>Backwards Chaining (BC)</vt:lpstr>
      <vt:lpstr>Example of BC</vt:lpstr>
      <vt:lpstr>Total Task (TT)</vt:lpstr>
      <vt:lpstr>Example of TT</vt:lpstr>
      <vt:lpstr>Your Turn</vt:lpstr>
      <vt:lpstr>Prompting is from Principles of Applied Behavior Analysis</vt:lpstr>
      <vt:lpstr>Learning Has Occurred…</vt:lpstr>
      <vt:lpstr>Discriminative Stimulus is the Cue to Respond</vt:lpstr>
      <vt:lpstr>Add a Stimulus</vt:lpstr>
      <vt:lpstr>Definition of a Prompt</vt:lpstr>
      <vt:lpstr>Two Types of Prompts</vt:lpstr>
      <vt:lpstr>Two Examples</vt:lpstr>
      <vt:lpstr>To Establish Stimulus Control (Show Learning), Prompts are Faded</vt:lpstr>
      <vt:lpstr>Time Delay</vt:lpstr>
      <vt:lpstr>Time Delay </vt:lpstr>
      <vt:lpstr>Steps for Time Delay</vt:lpstr>
      <vt:lpstr>Prompt Hierarchies</vt:lpstr>
      <vt:lpstr>Least to Most steps</vt:lpstr>
      <vt:lpstr>Least to Most Error Correction &amp; Fading</vt:lpstr>
      <vt:lpstr>Most to Least steps</vt:lpstr>
      <vt:lpstr>Fading Most to Least Prompts</vt:lpstr>
      <vt:lpstr>Two Important Points</vt:lpstr>
      <vt:lpstr>Learning Has Occurred…</vt:lpstr>
      <vt:lpstr>What about Scaffolding?</vt:lpstr>
      <vt:lpstr>Five Ways to Eliminate Prompts  1. Change Response Mode</vt:lpstr>
      <vt:lpstr>Five Ways to Eliminate Prompts 2. Assistive Technology</vt:lpstr>
      <vt:lpstr>Five Ways to Eliminate Prompts 3. Use Prompt Fading</vt:lpstr>
      <vt:lpstr>Five Ways to Eliminate Prompts 4. Use Differential Reinforcement</vt:lpstr>
      <vt:lpstr>Five Ways to Eliminate Prompts 5. Increase the Delay</vt:lpstr>
      <vt:lpstr>Prompt Confusion</vt:lpstr>
      <vt:lpstr>Prompts and Research</vt:lpstr>
      <vt:lpstr>How Much Learning</vt:lpstr>
      <vt:lpstr>FINAL THOUGHT Can we infer student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Prompting: Impact on Inferences about Student Learning</dc:title>
  <dc:creator>dbrowder</dc:creator>
  <cp:lastModifiedBy>Erica McCray</cp:lastModifiedBy>
  <cp:revision>68</cp:revision>
  <dcterms:created xsi:type="dcterms:W3CDTF">2008-11-10T18:54:48Z</dcterms:created>
  <dcterms:modified xsi:type="dcterms:W3CDTF">2014-11-11T17:40:03Z</dcterms:modified>
</cp:coreProperties>
</file>