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408" r:id="rId2"/>
    <p:sldId id="291" r:id="rId3"/>
    <p:sldId id="409" r:id="rId4"/>
    <p:sldId id="321" r:id="rId5"/>
    <p:sldId id="402" r:id="rId6"/>
    <p:sldId id="311" r:id="rId7"/>
    <p:sldId id="285" r:id="rId8"/>
    <p:sldId id="312" r:id="rId9"/>
    <p:sldId id="323" r:id="rId10"/>
    <p:sldId id="313" r:id="rId11"/>
    <p:sldId id="334" r:id="rId12"/>
    <p:sldId id="331" r:id="rId13"/>
    <p:sldId id="332" r:id="rId14"/>
    <p:sldId id="337" r:id="rId15"/>
    <p:sldId id="314" r:id="rId16"/>
    <p:sldId id="315" r:id="rId17"/>
    <p:sldId id="324" r:id="rId18"/>
    <p:sldId id="316" r:id="rId19"/>
    <p:sldId id="325" r:id="rId20"/>
    <p:sldId id="326" r:id="rId21"/>
    <p:sldId id="327" r:id="rId22"/>
    <p:sldId id="328" r:id="rId23"/>
    <p:sldId id="329" r:id="rId24"/>
    <p:sldId id="330" r:id="rId25"/>
    <p:sldId id="338" r:id="rId26"/>
    <p:sldId id="318" r:id="rId27"/>
    <p:sldId id="336" r:id="rId28"/>
    <p:sldId id="339" r:id="rId29"/>
    <p:sldId id="340" r:id="rId30"/>
    <p:sldId id="341" r:id="rId31"/>
    <p:sldId id="342" r:id="rId32"/>
    <p:sldId id="343" r:id="rId33"/>
    <p:sldId id="344" r:id="rId34"/>
    <p:sldId id="345" r:id="rId35"/>
    <p:sldId id="346" r:id="rId36"/>
    <p:sldId id="347" r:id="rId37"/>
    <p:sldId id="410" r:id="rId38"/>
    <p:sldId id="320" r:id="rId39"/>
    <p:sldId id="382" r:id="rId40"/>
    <p:sldId id="405" r:id="rId41"/>
    <p:sldId id="406" r:id="rId42"/>
    <p:sldId id="381" r:id="rId43"/>
    <p:sldId id="403" r:id="rId44"/>
    <p:sldId id="407" r:id="rId45"/>
    <p:sldId id="404" r:id="rId46"/>
    <p:sldId id="357" r:id="rId47"/>
    <p:sldId id="349" r:id="rId48"/>
    <p:sldId id="350" r:id="rId49"/>
    <p:sldId id="351" r:id="rId50"/>
    <p:sldId id="352" r:id="rId51"/>
    <p:sldId id="353" r:id="rId52"/>
    <p:sldId id="354" r:id="rId53"/>
    <p:sldId id="355" r:id="rId54"/>
    <p:sldId id="356" r:id="rId55"/>
    <p:sldId id="358" r:id="rId56"/>
    <p:sldId id="359" r:id="rId57"/>
    <p:sldId id="362" r:id="rId58"/>
    <p:sldId id="363" r:id="rId59"/>
    <p:sldId id="360" r:id="rId60"/>
    <p:sldId id="361" r:id="rId61"/>
    <p:sldId id="364" r:id="rId62"/>
    <p:sldId id="366" r:id="rId63"/>
    <p:sldId id="368" r:id="rId64"/>
    <p:sldId id="367" r:id="rId65"/>
    <p:sldId id="369" r:id="rId66"/>
    <p:sldId id="370" r:id="rId67"/>
    <p:sldId id="390" r:id="rId68"/>
    <p:sldId id="372" r:id="rId69"/>
    <p:sldId id="380" r:id="rId70"/>
    <p:sldId id="384" r:id="rId71"/>
    <p:sldId id="383" r:id="rId72"/>
    <p:sldId id="385" r:id="rId73"/>
    <p:sldId id="386" r:id="rId74"/>
    <p:sldId id="388" r:id="rId75"/>
    <p:sldId id="387" r:id="rId76"/>
    <p:sldId id="389" r:id="rId77"/>
    <p:sldId id="348" r:id="rId78"/>
    <p:sldId id="391" r:id="rId79"/>
    <p:sldId id="392" r:id="rId80"/>
    <p:sldId id="394" r:id="rId81"/>
    <p:sldId id="395" r:id="rId82"/>
    <p:sldId id="396" r:id="rId83"/>
    <p:sldId id="397" r:id="rId84"/>
    <p:sldId id="401" r:id="rId85"/>
    <p:sldId id="398" r:id="rId86"/>
    <p:sldId id="400" r:id="rId87"/>
    <p:sldId id="399" r:id="rId88"/>
    <p:sldId id="378" r:id="rId89"/>
    <p:sldId id="411" r:id="rId90"/>
    <p:sldId id="374" r:id="rId91"/>
    <p:sldId id="373" r:id="rId92"/>
    <p:sldId id="376" r:id="rId93"/>
    <p:sldId id="375"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B7B0AB-ED17-41B5-8794-54218B268728}">
          <p14:sldIdLst>
            <p14:sldId id="408"/>
            <p14:sldId id="291"/>
            <p14:sldId id="409"/>
            <p14:sldId id="321"/>
            <p14:sldId id="402"/>
            <p14:sldId id="311"/>
            <p14:sldId id="285"/>
            <p14:sldId id="312"/>
            <p14:sldId id="323"/>
            <p14:sldId id="313"/>
            <p14:sldId id="334"/>
            <p14:sldId id="331"/>
            <p14:sldId id="332"/>
            <p14:sldId id="337"/>
            <p14:sldId id="314"/>
            <p14:sldId id="315"/>
            <p14:sldId id="324"/>
            <p14:sldId id="316"/>
            <p14:sldId id="325"/>
            <p14:sldId id="326"/>
            <p14:sldId id="327"/>
            <p14:sldId id="328"/>
            <p14:sldId id="329"/>
            <p14:sldId id="330"/>
            <p14:sldId id="338"/>
            <p14:sldId id="318"/>
            <p14:sldId id="336"/>
            <p14:sldId id="339"/>
            <p14:sldId id="340"/>
            <p14:sldId id="341"/>
            <p14:sldId id="342"/>
            <p14:sldId id="343"/>
            <p14:sldId id="344"/>
            <p14:sldId id="345"/>
            <p14:sldId id="346"/>
            <p14:sldId id="347"/>
            <p14:sldId id="410"/>
            <p14:sldId id="320"/>
            <p14:sldId id="382"/>
            <p14:sldId id="405"/>
            <p14:sldId id="406"/>
            <p14:sldId id="381"/>
            <p14:sldId id="403"/>
            <p14:sldId id="407"/>
            <p14:sldId id="404"/>
            <p14:sldId id="357"/>
            <p14:sldId id="349"/>
            <p14:sldId id="350"/>
            <p14:sldId id="351"/>
            <p14:sldId id="352"/>
            <p14:sldId id="353"/>
            <p14:sldId id="354"/>
            <p14:sldId id="355"/>
            <p14:sldId id="356"/>
            <p14:sldId id="358"/>
            <p14:sldId id="359"/>
            <p14:sldId id="362"/>
            <p14:sldId id="363"/>
            <p14:sldId id="360"/>
            <p14:sldId id="361"/>
            <p14:sldId id="364"/>
            <p14:sldId id="366"/>
            <p14:sldId id="368"/>
            <p14:sldId id="367"/>
            <p14:sldId id="369"/>
            <p14:sldId id="370"/>
            <p14:sldId id="390"/>
            <p14:sldId id="372"/>
            <p14:sldId id="380"/>
            <p14:sldId id="384"/>
            <p14:sldId id="383"/>
            <p14:sldId id="385"/>
            <p14:sldId id="386"/>
            <p14:sldId id="388"/>
            <p14:sldId id="387"/>
            <p14:sldId id="389"/>
            <p14:sldId id="348"/>
            <p14:sldId id="391"/>
            <p14:sldId id="392"/>
            <p14:sldId id="394"/>
            <p14:sldId id="395"/>
            <p14:sldId id="396"/>
            <p14:sldId id="397"/>
            <p14:sldId id="401"/>
            <p14:sldId id="398"/>
            <p14:sldId id="400"/>
            <p14:sldId id="399"/>
            <p14:sldId id="378"/>
            <p14:sldId id="411"/>
            <p14:sldId id="374"/>
            <p14:sldId id="373"/>
            <p14:sldId id="376"/>
            <p14:sldId id="37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chle, Laura" initials="LBK" lastIdx="8" clrIdx="0"/>
  <p:cmAuthor id="1" name="Laura Berry Kuchle" initials="LBK" lastIdx="22" clrIdx="1"/>
  <p:cmAuthor id="2" name="Laura Berry Kuchl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2E3"/>
    <a:srgbClr val="99CCFF"/>
    <a:srgbClr val="CCECFF"/>
    <a:srgbClr val="9FB8CD"/>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00" autoAdjust="0"/>
  </p:normalViewPr>
  <p:slideViewPr>
    <p:cSldViewPr>
      <p:cViewPr>
        <p:scale>
          <a:sx n="75" d="100"/>
          <a:sy n="75" d="100"/>
        </p:scale>
        <p:origin x="-78" y="-2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112" y="3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66E6B-1EFA-4308-B24C-074193EF2A10}"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n-US"/>
        </a:p>
      </dgm:t>
    </dgm:pt>
    <dgm:pt modelId="{6129E639-2305-468C-B955-47297D6F1B5E}">
      <dgm:prSet phldrT="[Text]"/>
      <dgm:spPr/>
      <dgm:t>
        <a:bodyPr/>
        <a:lstStyle/>
        <a:p>
          <a:r>
            <a:rPr lang="en-US" dirty="0" smtClean="0"/>
            <a:t>Identify target behavior(s)</a:t>
          </a:r>
          <a:endParaRPr lang="en-US" dirty="0"/>
        </a:p>
      </dgm:t>
    </dgm:pt>
    <dgm:pt modelId="{209CC75C-37A5-4D5C-BD8A-81E7A5EF89EE}" type="parTrans" cxnId="{1636C529-CA36-441C-963B-A19A15B2C285}">
      <dgm:prSet/>
      <dgm:spPr/>
      <dgm:t>
        <a:bodyPr/>
        <a:lstStyle/>
        <a:p>
          <a:endParaRPr lang="en-US"/>
        </a:p>
      </dgm:t>
    </dgm:pt>
    <dgm:pt modelId="{A1B712FE-12D3-4350-954C-9D8729FAE4B2}" type="sibTrans" cxnId="{1636C529-CA36-441C-963B-A19A15B2C285}">
      <dgm:prSet/>
      <dgm:spPr/>
      <dgm:t>
        <a:bodyPr/>
        <a:lstStyle/>
        <a:p>
          <a:endParaRPr lang="en-US" dirty="0"/>
        </a:p>
      </dgm:t>
    </dgm:pt>
    <dgm:pt modelId="{727A3B1D-B049-4C83-B928-D800FAE9BF3B}">
      <dgm:prSet phldrT="[Text]"/>
      <dgm:spPr/>
      <dgm:t>
        <a:bodyPr/>
        <a:lstStyle/>
        <a:p>
          <a:r>
            <a:rPr lang="en-US" dirty="0" smtClean="0"/>
            <a:t>Hypothesize function of behavior(s)</a:t>
          </a:r>
          <a:endParaRPr lang="en-US" dirty="0"/>
        </a:p>
      </dgm:t>
    </dgm:pt>
    <dgm:pt modelId="{E77D4546-5C2D-4B29-B9A0-F2A3CC914AD9}" type="parTrans" cxnId="{3D00CBA9-85A2-438A-8077-A5E3F1C6778C}">
      <dgm:prSet/>
      <dgm:spPr/>
      <dgm:t>
        <a:bodyPr/>
        <a:lstStyle/>
        <a:p>
          <a:endParaRPr lang="en-US"/>
        </a:p>
      </dgm:t>
    </dgm:pt>
    <dgm:pt modelId="{5C541189-0397-48BF-B603-F955324BD7D0}" type="sibTrans" cxnId="{3D00CBA9-85A2-438A-8077-A5E3F1C6778C}">
      <dgm:prSet/>
      <dgm:spPr/>
      <dgm:t>
        <a:bodyPr/>
        <a:lstStyle/>
        <a:p>
          <a:endParaRPr lang="en-US" dirty="0"/>
        </a:p>
      </dgm:t>
    </dgm:pt>
    <dgm:pt modelId="{392A6184-5D25-4E58-8DFC-D94058DBCF20}">
      <dgm:prSet phldrT="[Text]"/>
      <dgm:spPr/>
      <dgm:t>
        <a:bodyPr/>
        <a:lstStyle/>
        <a:p>
          <a:r>
            <a:rPr lang="en-US" dirty="0" smtClean="0"/>
            <a:t>Develop function-based behavior intervention plan</a:t>
          </a:r>
          <a:endParaRPr lang="en-US" dirty="0"/>
        </a:p>
      </dgm:t>
    </dgm:pt>
    <dgm:pt modelId="{25C1273C-6919-4CC0-B100-D3779782155C}" type="parTrans" cxnId="{2B6F6577-0BB1-47F3-B24F-5A26C5EF29FB}">
      <dgm:prSet/>
      <dgm:spPr/>
      <dgm:t>
        <a:bodyPr/>
        <a:lstStyle/>
        <a:p>
          <a:endParaRPr lang="en-US"/>
        </a:p>
      </dgm:t>
    </dgm:pt>
    <dgm:pt modelId="{1787014E-15E5-4613-AB6C-F85D92483882}" type="sibTrans" cxnId="{2B6F6577-0BB1-47F3-B24F-5A26C5EF29FB}">
      <dgm:prSet/>
      <dgm:spPr/>
      <dgm:t>
        <a:bodyPr/>
        <a:lstStyle/>
        <a:p>
          <a:endParaRPr lang="en-US" dirty="0"/>
        </a:p>
      </dgm:t>
    </dgm:pt>
    <dgm:pt modelId="{3435F360-4C96-494A-89BF-47B12A34098B}">
      <dgm:prSet phldrT="[Text]"/>
      <dgm:spPr/>
      <dgm:t>
        <a:bodyPr/>
        <a:lstStyle/>
        <a:p>
          <a:r>
            <a:rPr lang="en-US" dirty="0" smtClean="0"/>
            <a:t>Monitor student progress and plan implementation</a:t>
          </a:r>
          <a:endParaRPr lang="en-US" dirty="0"/>
        </a:p>
      </dgm:t>
    </dgm:pt>
    <dgm:pt modelId="{B4FC1284-F85A-4F03-9496-E22973E75F15}" type="parTrans" cxnId="{E80A800C-A564-4E79-B6B9-C448D22B1E68}">
      <dgm:prSet/>
      <dgm:spPr/>
      <dgm:t>
        <a:bodyPr/>
        <a:lstStyle/>
        <a:p>
          <a:endParaRPr lang="en-US"/>
        </a:p>
      </dgm:t>
    </dgm:pt>
    <dgm:pt modelId="{DACE369E-9B21-417A-A98D-8BB7A8F5234D}" type="sibTrans" cxnId="{E80A800C-A564-4E79-B6B9-C448D22B1E68}">
      <dgm:prSet/>
      <dgm:spPr/>
      <dgm:t>
        <a:bodyPr/>
        <a:lstStyle/>
        <a:p>
          <a:endParaRPr lang="en-US" dirty="0"/>
        </a:p>
      </dgm:t>
    </dgm:pt>
    <dgm:pt modelId="{72DE8954-2DEF-431A-86EE-750DE7EC64E4}" type="pres">
      <dgm:prSet presAssocID="{34D66E6B-1EFA-4308-B24C-074193EF2A10}" presName="cycle" presStyleCnt="0">
        <dgm:presLayoutVars>
          <dgm:dir/>
          <dgm:resizeHandles val="exact"/>
        </dgm:presLayoutVars>
      </dgm:prSet>
      <dgm:spPr/>
      <dgm:t>
        <a:bodyPr/>
        <a:lstStyle/>
        <a:p>
          <a:endParaRPr lang="en-US"/>
        </a:p>
      </dgm:t>
    </dgm:pt>
    <dgm:pt modelId="{95DCAFAD-8DB3-4B6B-834E-2CC393FDECD2}" type="pres">
      <dgm:prSet presAssocID="{6129E639-2305-468C-B955-47297D6F1B5E}" presName="node" presStyleLbl="node1" presStyleIdx="0" presStyleCnt="4" custScaleX="121000" custScaleY="121000">
        <dgm:presLayoutVars>
          <dgm:bulletEnabled val="1"/>
        </dgm:presLayoutVars>
      </dgm:prSet>
      <dgm:spPr/>
      <dgm:t>
        <a:bodyPr/>
        <a:lstStyle/>
        <a:p>
          <a:endParaRPr lang="en-US"/>
        </a:p>
      </dgm:t>
    </dgm:pt>
    <dgm:pt modelId="{F8A16CA3-6665-4067-8583-7D59C0B04765}" type="pres">
      <dgm:prSet presAssocID="{6129E639-2305-468C-B955-47297D6F1B5E}" presName="spNode" presStyleCnt="0"/>
      <dgm:spPr/>
    </dgm:pt>
    <dgm:pt modelId="{68EEF68D-64A5-47E3-853E-6EC40A788D86}" type="pres">
      <dgm:prSet presAssocID="{A1B712FE-12D3-4350-954C-9D8729FAE4B2}" presName="sibTrans" presStyleLbl="sibTrans1D1" presStyleIdx="0" presStyleCnt="4"/>
      <dgm:spPr/>
      <dgm:t>
        <a:bodyPr/>
        <a:lstStyle/>
        <a:p>
          <a:endParaRPr lang="en-US"/>
        </a:p>
      </dgm:t>
    </dgm:pt>
    <dgm:pt modelId="{E7F7304B-622C-41C5-8BB7-12A1E6C48B0D}" type="pres">
      <dgm:prSet presAssocID="{727A3B1D-B049-4C83-B928-D800FAE9BF3B}" presName="node" presStyleLbl="node1" presStyleIdx="1" presStyleCnt="4" custScaleX="121000" custScaleY="121000">
        <dgm:presLayoutVars>
          <dgm:bulletEnabled val="1"/>
        </dgm:presLayoutVars>
      </dgm:prSet>
      <dgm:spPr/>
      <dgm:t>
        <a:bodyPr/>
        <a:lstStyle/>
        <a:p>
          <a:endParaRPr lang="en-US"/>
        </a:p>
      </dgm:t>
    </dgm:pt>
    <dgm:pt modelId="{7EF3650D-3FC4-44B4-8A3F-955907D1D841}" type="pres">
      <dgm:prSet presAssocID="{727A3B1D-B049-4C83-B928-D800FAE9BF3B}" presName="spNode" presStyleCnt="0"/>
      <dgm:spPr/>
    </dgm:pt>
    <dgm:pt modelId="{16731F34-E17C-4812-8DD9-FA3D77A40E89}" type="pres">
      <dgm:prSet presAssocID="{5C541189-0397-48BF-B603-F955324BD7D0}" presName="sibTrans" presStyleLbl="sibTrans1D1" presStyleIdx="1" presStyleCnt="4"/>
      <dgm:spPr/>
      <dgm:t>
        <a:bodyPr/>
        <a:lstStyle/>
        <a:p>
          <a:endParaRPr lang="en-US"/>
        </a:p>
      </dgm:t>
    </dgm:pt>
    <dgm:pt modelId="{CA5D93E1-E597-4B14-A5FF-74CAECE77623}" type="pres">
      <dgm:prSet presAssocID="{392A6184-5D25-4E58-8DFC-D94058DBCF20}" presName="node" presStyleLbl="node1" presStyleIdx="2" presStyleCnt="4" custScaleX="121000" custScaleY="121000">
        <dgm:presLayoutVars>
          <dgm:bulletEnabled val="1"/>
        </dgm:presLayoutVars>
      </dgm:prSet>
      <dgm:spPr/>
      <dgm:t>
        <a:bodyPr/>
        <a:lstStyle/>
        <a:p>
          <a:endParaRPr lang="en-US"/>
        </a:p>
      </dgm:t>
    </dgm:pt>
    <dgm:pt modelId="{E6B21FBB-1240-47C4-9C61-C1F8D42A2B8A}" type="pres">
      <dgm:prSet presAssocID="{392A6184-5D25-4E58-8DFC-D94058DBCF20}" presName="spNode" presStyleCnt="0"/>
      <dgm:spPr/>
    </dgm:pt>
    <dgm:pt modelId="{A3A6DAAF-7017-4DA9-B8E1-7785A41B32D7}" type="pres">
      <dgm:prSet presAssocID="{1787014E-15E5-4613-AB6C-F85D92483882}" presName="sibTrans" presStyleLbl="sibTrans1D1" presStyleIdx="2" presStyleCnt="4"/>
      <dgm:spPr/>
      <dgm:t>
        <a:bodyPr/>
        <a:lstStyle/>
        <a:p>
          <a:endParaRPr lang="en-US"/>
        </a:p>
      </dgm:t>
    </dgm:pt>
    <dgm:pt modelId="{16F86E4F-AD58-4AAD-8AB1-0FA04B8645E0}" type="pres">
      <dgm:prSet presAssocID="{3435F360-4C96-494A-89BF-47B12A34098B}" presName="node" presStyleLbl="node1" presStyleIdx="3" presStyleCnt="4" custScaleX="121000" custScaleY="121000">
        <dgm:presLayoutVars>
          <dgm:bulletEnabled val="1"/>
        </dgm:presLayoutVars>
      </dgm:prSet>
      <dgm:spPr/>
      <dgm:t>
        <a:bodyPr/>
        <a:lstStyle/>
        <a:p>
          <a:endParaRPr lang="en-US"/>
        </a:p>
      </dgm:t>
    </dgm:pt>
    <dgm:pt modelId="{67443411-15E8-446C-B672-3A53D8628F5B}" type="pres">
      <dgm:prSet presAssocID="{3435F360-4C96-494A-89BF-47B12A34098B}" presName="spNode" presStyleCnt="0"/>
      <dgm:spPr/>
    </dgm:pt>
    <dgm:pt modelId="{4A902E26-CA02-4165-806F-F3C4EB9FB1BF}" type="pres">
      <dgm:prSet presAssocID="{DACE369E-9B21-417A-A98D-8BB7A8F5234D}" presName="sibTrans" presStyleLbl="sibTrans1D1" presStyleIdx="3" presStyleCnt="4"/>
      <dgm:spPr/>
      <dgm:t>
        <a:bodyPr/>
        <a:lstStyle/>
        <a:p>
          <a:endParaRPr lang="en-US"/>
        </a:p>
      </dgm:t>
    </dgm:pt>
  </dgm:ptLst>
  <dgm:cxnLst>
    <dgm:cxn modelId="{C02FC2BE-4AD3-450D-96FA-FF247E71717E}" type="presOf" srcId="{1787014E-15E5-4613-AB6C-F85D92483882}" destId="{A3A6DAAF-7017-4DA9-B8E1-7785A41B32D7}" srcOrd="0" destOrd="0" presId="urn:microsoft.com/office/officeart/2005/8/layout/cycle5"/>
    <dgm:cxn modelId="{E80A800C-A564-4E79-B6B9-C448D22B1E68}" srcId="{34D66E6B-1EFA-4308-B24C-074193EF2A10}" destId="{3435F360-4C96-494A-89BF-47B12A34098B}" srcOrd="3" destOrd="0" parTransId="{B4FC1284-F85A-4F03-9496-E22973E75F15}" sibTransId="{DACE369E-9B21-417A-A98D-8BB7A8F5234D}"/>
    <dgm:cxn modelId="{3D00CBA9-85A2-438A-8077-A5E3F1C6778C}" srcId="{34D66E6B-1EFA-4308-B24C-074193EF2A10}" destId="{727A3B1D-B049-4C83-B928-D800FAE9BF3B}" srcOrd="1" destOrd="0" parTransId="{E77D4546-5C2D-4B29-B9A0-F2A3CC914AD9}" sibTransId="{5C541189-0397-48BF-B603-F955324BD7D0}"/>
    <dgm:cxn modelId="{B737DF3F-D383-4B7F-9D8A-BD4F7A01D2B1}" type="presOf" srcId="{5C541189-0397-48BF-B603-F955324BD7D0}" destId="{16731F34-E17C-4812-8DD9-FA3D77A40E89}" srcOrd="0" destOrd="0" presId="urn:microsoft.com/office/officeart/2005/8/layout/cycle5"/>
    <dgm:cxn modelId="{E51F7CF3-7593-4FBC-8976-4C657F711B25}" type="presOf" srcId="{392A6184-5D25-4E58-8DFC-D94058DBCF20}" destId="{CA5D93E1-E597-4B14-A5FF-74CAECE77623}" srcOrd="0" destOrd="0" presId="urn:microsoft.com/office/officeart/2005/8/layout/cycle5"/>
    <dgm:cxn modelId="{DE2A01A1-4A0B-4900-BF80-047088883F7A}" type="presOf" srcId="{727A3B1D-B049-4C83-B928-D800FAE9BF3B}" destId="{E7F7304B-622C-41C5-8BB7-12A1E6C48B0D}" srcOrd="0" destOrd="0" presId="urn:microsoft.com/office/officeart/2005/8/layout/cycle5"/>
    <dgm:cxn modelId="{2B6F6577-0BB1-47F3-B24F-5A26C5EF29FB}" srcId="{34D66E6B-1EFA-4308-B24C-074193EF2A10}" destId="{392A6184-5D25-4E58-8DFC-D94058DBCF20}" srcOrd="2" destOrd="0" parTransId="{25C1273C-6919-4CC0-B100-D3779782155C}" sibTransId="{1787014E-15E5-4613-AB6C-F85D92483882}"/>
    <dgm:cxn modelId="{88CCAF7C-47DF-485B-99E3-E9DED6BC4CE8}" type="presOf" srcId="{DACE369E-9B21-417A-A98D-8BB7A8F5234D}" destId="{4A902E26-CA02-4165-806F-F3C4EB9FB1BF}" srcOrd="0" destOrd="0" presId="urn:microsoft.com/office/officeart/2005/8/layout/cycle5"/>
    <dgm:cxn modelId="{8C2BDBF8-05B8-4F43-871A-FF7244FA92EA}" type="presOf" srcId="{34D66E6B-1EFA-4308-B24C-074193EF2A10}" destId="{72DE8954-2DEF-431A-86EE-750DE7EC64E4}" srcOrd="0" destOrd="0" presId="urn:microsoft.com/office/officeart/2005/8/layout/cycle5"/>
    <dgm:cxn modelId="{B2955C32-9E69-4957-9B93-0FB4F665521A}" type="presOf" srcId="{3435F360-4C96-494A-89BF-47B12A34098B}" destId="{16F86E4F-AD58-4AAD-8AB1-0FA04B8645E0}" srcOrd="0" destOrd="0" presId="urn:microsoft.com/office/officeart/2005/8/layout/cycle5"/>
    <dgm:cxn modelId="{AB0BE5B2-CA3D-4A86-98E0-FB75C453580F}" type="presOf" srcId="{6129E639-2305-468C-B955-47297D6F1B5E}" destId="{95DCAFAD-8DB3-4B6B-834E-2CC393FDECD2}" srcOrd="0" destOrd="0" presId="urn:microsoft.com/office/officeart/2005/8/layout/cycle5"/>
    <dgm:cxn modelId="{1636C529-CA36-441C-963B-A19A15B2C285}" srcId="{34D66E6B-1EFA-4308-B24C-074193EF2A10}" destId="{6129E639-2305-468C-B955-47297D6F1B5E}" srcOrd="0" destOrd="0" parTransId="{209CC75C-37A5-4D5C-BD8A-81E7A5EF89EE}" sibTransId="{A1B712FE-12D3-4350-954C-9D8729FAE4B2}"/>
    <dgm:cxn modelId="{749B239C-BDFE-4A7F-958F-0AE1C05E2021}" type="presOf" srcId="{A1B712FE-12D3-4350-954C-9D8729FAE4B2}" destId="{68EEF68D-64A5-47E3-853E-6EC40A788D86}" srcOrd="0" destOrd="0" presId="urn:microsoft.com/office/officeart/2005/8/layout/cycle5"/>
    <dgm:cxn modelId="{9350CD7A-4019-4314-A93F-F4070A3A59AE}" type="presParOf" srcId="{72DE8954-2DEF-431A-86EE-750DE7EC64E4}" destId="{95DCAFAD-8DB3-4B6B-834E-2CC393FDECD2}" srcOrd="0" destOrd="0" presId="urn:microsoft.com/office/officeart/2005/8/layout/cycle5"/>
    <dgm:cxn modelId="{299C129B-D326-4D60-9748-7EC250997E6D}" type="presParOf" srcId="{72DE8954-2DEF-431A-86EE-750DE7EC64E4}" destId="{F8A16CA3-6665-4067-8583-7D59C0B04765}" srcOrd="1" destOrd="0" presId="urn:microsoft.com/office/officeart/2005/8/layout/cycle5"/>
    <dgm:cxn modelId="{0103E70B-D84B-41B3-AE98-C304DC69B40C}" type="presParOf" srcId="{72DE8954-2DEF-431A-86EE-750DE7EC64E4}" destId="{68EEF68D-64A5-47E3-853E-6EC40A788D86}" srcOrd="2" destOrd="0" presId="urn:microsoft.com/office/officeart/2005/8/layout/cycle5"/>
    <dgm:cxn modelId="{FB54B07D-559C-4FA2-A832-7F26BED8F13D}" type="presParOf" srcId="{72DE8954-2DEF-431A-86EE-750DE7EC64E4}" destId="{E7F7304B-622C-41C5-8BB7-12A1E6C48B0D}" srcOrd="3" destOrd="0" presId="urn:microsoft.com/office/officeart/2005/8/layout/cycle5"/>
    <dgm:cxn modelId="{04BEC05E-7AE6-43F9-8C00-EA46C0F4ECE8}" type="presParOf" srcId="{72DE8954-2DEF-431A-86EE-750DE7EC64E4}" destId="{7EF3650D-3FC4-44B4-8A3F-955907D1D841}" srcOrd="4" destOrd="0" presId="urn:microsoft.com/office/officeart/2005/8/layout/cycle5"/>
    <dgm:cxn modelId="{B4C5E9B8-52A5-437D-B75F-63D0DCD57E6F}" type="presParOf" srcId="{72DE8954-2DEF-431A-86EE-750DE7EC64E4}" destId="{16731F34-E17C-4812-8DD9-FA3D77A40E89}" srcOrd="5" destOrd="0" presId="urn:microsoft.com/office/officeart/2005/8/layout/cycle5"/>
    <dgm:cxn modelId="{E3F5B2F1-864D-486D-BA9E-6C5DE44F1263}" type="presParOf" srcId="{72DE8954-2DEF-431A-86EE-750DE7EC64E4}" destId="{CA5D93E1-E597-4B14-A5FF-74CAECE77623}" srcOrd="6" destOrd="0" presId="urn:microsoft.com/office/officeart/2005/8/layout/cycle5"/>
    <dgm:cxn modelId="{CC6ECC17-8588-4158-82B4-90EB8C7A24C3}" type="presParOf" srcId="{72DE8954-2DEF-431A-86EE-750DE7EC64E4}" destId="{E6B21FBB-1240-47C4-9C61-C1F8D42A2B8A}" srcOrd="7" destOrd="0" presId="urn:microsoft.com/office/officeart/2005/8/layout/cycle5"/>
    <dgm:cxn modelId="{FE2B2853-4A40-4813-94FA-AFCCA8C43AB3}" type="presParOf" srcId="{72DE8954-2DEF-431A-86EE-750DE7EC64E4}" destId="{A3A6DAAF-7017-4DA9-B8E1-7785A41B32D7}" srcOrd="8" destOrd="0" presId="urn:microsoft.com/office/officeart/2005/8/layout/cycle5"/>
    <dgm:cxn modelId="{A43493FF-16C3-49E6-BF04-1C984B75E40B}" type="presParOf" srcId="{72DE8954-2DEF-431A-86EE-750DE7EC64E4}" destId="{16F86E4F-AD58-4AAD-8AB1-0FA04B8645E0}" srcOrd="9" destOrd="0" presId="urn:microsoft.com/office/officeart/2005/8/layout/cycle5"/>
    <dgm:cxn modelId="{4F5F58FF-41D9-47D0-A471-6FDF8584C9C3}" type="presParOf" srcId="{72DE8954-2DEF-431A-86EE-750DE7EC64E4}" destId="{67443411-15E8-446C-B672-3A53D8628F5B}" srcOrd="10" destOrd="0" presId="urn:microsoft.com/office/officeart/2005/8/layout/cycle5"/>
    <dgm:cxn modelId="{3042B414-BF93-477E-AD7C-F55C1003E9FA}" type="presParOf" srcId="{72DE8954-2DEF-431A-86EE-750DE7EC64E4}" destId="{4A902E26-CA02-4165-806F-F3C4EB9FB1B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66E6B-1EFA-4308-B24C-074193EF2A10}"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n-US"/>
        </a:p>
      </dgm:t>
    </dgm:pt>
    <dgm:pt modelId="{6129E639-2305-468C-B955-47297D6F1B5E}">
      <dgm:prSet phldrT="[Text]"/>
      <dgm:spPr>
        <a:solidFill>
          <a:schemeClr val="accent2">
            <a:lumMod val="60000"/>
            <a:lumOff val="40000"/>
          </a:schemeClr>
        </a:solidFill>
      </dgm:spPr>
      <dgm:t>
        <a:bodyPr/>
        <a:lstStyle/>
        <a:p>
          <a:r>
            <a:rPr lang="en-US" dirty="0" smtClean="0"/>
            <a:t>Identify target behavior(s)</a:t>
          </a:r>
          <a:endParaRPr lang="en-US" dirty="0"/>
        </a:p>
      </dgm:t>
    </dgm:pt>
    <dgm:pt modelId="{209CC75C-37A5-4D5C-BD8A-81E7A5EF89EE}" type="parTrans" cxnId="{1636C529-CA36-441C-963B-A19A15B2C285}">
      <dgm:prSet/>
      <dgm:spPr/>
      <dgm:t>
        <a:bodyPr/>
        <a:lstStyle/>
        <a:p>
          <a:endParaRPr lang="en-US"/>
        </a:p>
      </dgm:t>
    </dgm:pt>
    <dgm:pt modelId="{A1B712FE-12D3-4350-954C-9D8729FAE4B2}" type="sibTrans" cxnId="{1636C529-CA36-441C-963B-A19A15B2C285}">
      <dgm:prSet/>
      <dgm:spPr/>
      <dgm:t>
        <a:bodyPr/>
        <a:lstStyle/>
        <a:p>
          <a:endParaRPr lang="en-US" dirty="0"/>
        </a:p>
      </dgm:t>
    </dgm:pt>
    <dgm:pt modelId="{727A3B1D-B049-4C83-B928-D800FAE9BF3B}">
      <dgm:prSet phldrT="[Text]"/>
      <dgm:spPr/>
      <dgm:t>
        <a:bodyPr/>
        <a:lstStyle/>
        <a:p>
          <a:r>
            <a:rPr lang="en-US" dirty="0" smtClean="0"/>
            <a:t>Hypothesize function of behavior(s)</a:t>
          </a:r>
          <a:endParaRPr lang="en-US" dirty="0"/>
        </a:p>
      </dgm:t>
    </dgm:pt>
    <dgm:pt modelId="{E77D4546-5C2D-4B29-B9A0-F2A3CC914AD9}" type="parTrans" cxnId="{3D00CBA9-85A2-438A-8077-A5E3F1C6778C}">
      <dgm:prSet/>
      <dgm:spPr/>
      <dgm:t>
        <a:bodyPr/>
        <a:lstStyle/>
        <a:p>
          <a:endParaRPr lang="en-US"/>
        </a:p>
      </dgm:t>
    </dgm:pt>
    <dgm:pt modelId="{5C541189-0397-48BF-B603-F955324BD7D0}" type="sibTrans" cxnId="{3D00CBA9-85A2-438A-8077-A5E3F1C6778C}">
      <dgm:prSet/>
      <dgm:spPr/>
      <dgm:t>
        <a:bodyPr/>
        <a:lstStyle/>
        <a:p>
          <a:endParaRPr lang="en-US" dirty="0"/>
        </a:p>
      </dgm:t>
    </dgm:pt>
    <dgm:pt modelId="{392A6184-5D25-4E58-8DFC-D94058DBCF20}">
      <dgm:prSet phldrT="[Text]"/>
      <dgm:spPr/>
      <dgm:t>
        <a:bodyPr/>
        <a:lstStyle/>
        <a:p>
          <a:r>
            <a:rPr lang="en-US" dirty="0" smtClean="0"/>
            <a:t>Develop function-based behavior intervention plan</a:t>
          </a:r>
          <a:endParaRPr lang="en-US" dirty="0"/>
        </a:p>
      </dgm:t>
    </dgm:pt>
    <dgm:pt modelId="{25C1273C-6919-4CC0-B100-D3779782155C}" type="parTrans" cxnId="{2B6F6577-0BB1-47F3-B24F-5A26C5EF29FB}">
      <dgm:prSet/>
      <dgm:spPr/>
      <dgm:t>
        <a:bodyPr/>
        <a:lstStyle/>
        <a:p>
          <a:endParaRPr lang="en-US"/>
        </a:p>
      </dgm:t>
    </dgm:pt>
    <dgm:pt modelId="{1787014E-15E5-4613-AB6C-F85D92483882}" type="sibTrans" cxnId="{2B6F6577-0BB1-47F3-B24F-5A26C5EF29FB}">
      <dgm:prSet/>
      <dgm:spPr/>
      <dgm:t>
        <a:bodyPr/>
        <a:lstStyle/>
        <a:p>
          <a:endParaRPr lang="en-US" dirty="0"/>
        </a:p>
      </dgm:t>
    </dgm:pt>
    <dgm:pt modelId="{3435F360-4C96-494A-89BF-47B12A34098B}">
      <dgm:prSet phldrT="[Text]"/>
      <dgm:spPr/>
      <dgm:t>
        <a:bodyPr/>
        <a:lstStyle/>
        <a:p>
          <a:r>
            <a:rPr lang="en-US" dirty="0" smtClean="0"/>
            <a:t>Monitor student progress and plan implementation</a:t>
          </a:r>
          <a:endParaRPr lang="en-US" dirty="0"/>
        </a:p>
      </dgm:t>
    </dgm:pt>
    <dgm:pt modelId="{B4FC1284-F85A-4F03-9496-E22973E75F15}" type="parTrans" cxnId="{E80A800C-A564-4E79-B6B9-C448D22B1E68}">
      <dgm:prSet/>
      <dgm:spPr/>
      <dgm:t>
        <a:bodyPr/>
        <a:lstStyle/>
        <a:p>
          <a:endParaRPr lang="en-US"/>
        </a:p>
      </dgm:t>
    </dgm:pt>
    <dgm:pt modelId="{DACE369E-9B21-417A-A98D-8BB7A8F5234D}" type="sibTrans" cxnId="{E80A800C-A564-4E79-B6B9-C448D22B1E68}">
      <dgm:prSet/>
      <dgm:spPr/>
      <dgm:t>
        <a:bodyPr/>
        <a:lstStyle/>
        <a:p>
          <a:endParaRPr lang="en-US" dirty="0"/>
        </a:p>
      </dgm:t>
    </dgm:pt>
    <dgm:pt modelId="{72DE8954-2DEF-431A-86EE-750DE7EC64E4}" type="pres">
      <dgm:prSet presAssocID="{34D66E6B-1EFA-4308-B24C-074193EF2A10}" presName="cycle" presStyleCnt="0">
        <dgm:presLayoutVars>
          <dgm:dir/>
          <dgm:resizeHandles val="exact"/>
        </dgm:presLayoutVars>
      </dgm:prSet>
      <dgm:spPr/>
      <dgm:t>
        <a:bodyPr/>
        <a:lstStyle/>
        <a:p>
          <a:endParaRPr lang="en-US"/>
        </a:p>
      </dgm:t>
    </dgm:pt>
    <dgm:pt modelId="{95DCAFAD-8DB3-4B6B-834E-2CC393FDECD2}" type="pres">
      <dgm:prSet presAssocID="{6129E639-2305-468C-B955-47297D6F1B5E}" presName="node" presStyleLbl="node1" presStyleIdx="0" presStyleCnt="4" custScaleX="121000" custScaleY="121000">
        <dgm:presLayoutVars>
          <dgm:bulletEnabled val="1"/>
        </dgm:presLayoutVars>
      </dgm:prSet>
      <dgm:spPr/>
      <dgm:t>
        <a:bodyPr/>
        <a:lstStyle/>
        <a:p>
          <a:endParaRPr lang="en-US"/>
        </a:p>
      </dgm:t>
    </dgm:pt>
    <dgm:pt modelId="{F8A16CA3-6665-4067-8583-7D59C0B04765}" type="pres">
      <dgm:prSet presAssocID="{6129E639-2305-468C-B955-47297D6F1B5E}" presName="spNode" presStyleCnt="0"/>
      <dgm:spPr/>
    </dgm:pt>
    <dgm:pt modelId="{68EEF68D-64A5-47E3-853E-6EC40A788D86}" type="pres">
      <dgm:prSet presAssocID="{A1B712FE-12D3-4350-954C-9D8729FAE4B2}" presName="sibTrans" presStyleLbl="sibTrans1D1" presStyleIdx="0" presStyleCnt="4"/>
      <dgm:spPr/>
      <dgm:t>
        <a:bodyPr/>
        <a:lstStyle/>
        <a:p>
          <a:endParaRPr lang="en-US"/>
        </a:p>
      </dgm:t>
    </dgm:pt>
    <dgm:pt modelId="{E7F7304B-622C-41C5-8BB7-12A1E6C48B0D}" type="pres">
      <dgm:prSet presAssocID="{727A3B1D-B049-4C83-B928-D800FAE9BF3B}" presName="node" presStyleLbl="node1" presStyleIdx="1" presStyleCnt="4" custScaleX="121000" custScaleY="121000">
        <dgm:presLayoutVars>
          <dgm:bulletEnabled val="1"/>
        </dgm:presLayoutVars>
      </dgm:prSet>
      <dgm:spPr/>
      <dgm:t>
        <a:bodyPr/>
        <a:lstStyle/>
        <a:p>
          <a:endParaRPr lang="en-US"/>
        </a:p>
      </dgm:t>
    </dgm:pt>
    <dgm:pt modelId="{7EF3650D-3FC4-44B4-8A3F-955907D1D841}" type="pres">
      <dgm:prSet presAssocID="{727A3B1D-B049-4C83-B928-D800FAE9BF3B}" presName="spNode" presStyleCnt="0"/>
      <dgm:spPr/>
    </dgm:pt>
    <dgm:pt modelId="{16731F34-E17C-4812-8DD9-FA3D77A40E89}" type="pres">
      <dgm:prSet presAssocID="{5C541189-0397-48BF-B603-F955324BD7D0}" presName="sibTrans" presStyleLbl="sibTrans1D1" presStyleIdx="1" presStyleCnt="4"/>
      <dgm:spPr/>
      <dgm:t>
        <a:bodyPr/>
        <a:lstStyle/>
        <a:p>
          <a:endParaRPr lang="en-US"/>
        </a:p>
      </dgm:t>
    </dgm:pt>
    <dgm:pt modelId="{CA5D93E1-E597-4B14-A5FF-74CAECE77623}" type="pres">
      <dgm:prSet presAssocID="{392A6184-5D25-4E58-8DFC-D94058DBCF20}" presName="node" presStyleLbl="node1" presStyleIdx="2" presStyleCnt="4" custScaleX="121000" custScaleY="121000">
        <dgm:presLayoutVars>
          <dgm:bulletEnabled val="1"/>
        </dgm:presLayoutVars>
      </dgm:prSet>
      <dgm:spPr/>
      <dgm:t>
        <a:bodyPr/>
        <a:lstStyle/>
        <a:p>
          <a:endParaRPr lang="en-US"/>
        </a:p>
      </dgm:t>
    </dgm:pt>
    <dgm:pt modelId="{E6B21FBB-1240-47C4-9C61-C1F8D42A2B8A}" type="pres">
      <dgm:prSet presAssocID="{392A6184-5D25-4E58-8DFC-D94058DBCF20}" presName="spNode" presStyleCnt="0"/>
      <dgm:spPr/>
    </dgm:pt>
    <dgm:pt modelId="{A3A6DAAF-7017-4DA9-B8E1-7785A41B32D7}" type="pres">
      <dgm:prSet presAssocID="{1787014E-15E5-4613-AB6C-F85D92483882}" presName="sibTrans" presStyleLbl="sibTrans1D1" presStyleIdx="2" presStyleCnt="4"/>
      <dgm:spPr/>
      <dgm:t>
        <a:bodyPr/>
        <a:lstStyle/>
        <a:p>
          <a:endParaRPr lang="en-US"/>
        </a:p>
      </dgm:t>
    </dgm:pt>
    <dgm:pt modelId="{16F86E4F-AD58-4AAD-8AB1-0FA04B8645E0}" type="pres">
      <dgm:prSet presAssocID="{3435F360-4C96-494A-89BF-47B12A34098B}" presName="node" presStyleLbl="node1" presStyleIdx="3" presStyleCnt="4" custScaleX="121000" custScaleY="121000">
        <dgm:presLayoutVars>
          <dgm:bulletEnabled val="1"/>
        </dgm:presLayoutVars>
      </dgm:prSet>
      <dgm:spPr/>
      <dgm:t>
        <a:bodyPr/>
        <a:lstStyle/>
        <a:p>
          <a:endParaRPr lang="en-US"/>
        </a:p>
      </dgm:t>
    </dgm:pt>
    <dgm:pt modelId="{67443411-15E8-446C-B672-3A53D8628F5B}" type="pres">
      <dgm:prSet presAssocID="{3435F360-4C96-494A-89BF-47B12A34098B}" presName="spNode" presStyleCnt="0"/>
      <dgm:spPr/>
    </dgm:pt>
    <dgm:pt modelId="{4A902E26-CA02-4165-806F-F3C4EB9FB1BF}" type="pres">
      <dgm:prSet presAssocID="{DACE369E-9B21-417A-A98D-8BB7A8F5234D}" presName="sibTrans" presStyleLbl="sibTrans1D1" presStyleIdx="3" presStyleCnt="4"/>
      <dgm:spPr/>
      <dgm:t>
        <a:bodyPr/>
        <a:lstStyle/>
        <a:p>
          <a:endParaRPr lang="en-US"/>
        </a:p>
      </dgm:t>
    </dgm:pt>
  </dgm:ptLst>
  <dgm:cxnLst>
    <dgm:cxn modelId="{DFB62F7A-500E-4EB8-94C8-74A3B5793755}" type="presOf" srcId="{34D66E6B-1EFA-4308-B24C-074193EF2A10}" destId="{72DE8954-2DEF-431A-86EE-750DE7EC64E4}" srcOrd="0" destOrd="0" presId="urn:microsoft.com/office/officeart/2005/8/layout/cycle5"/>
    <dgm:cxn modelId="{E80A800C-A564-4E79-B6B9-C448D22B1E68}" srcId="{34D66E6B-1EFA-4308-B24C-074193EF2A10}" destId="{3435F360-4C96-494A-89BF-47B12A34098B}" srcOrd="3" destOrd="0" parTransId="{B4FC1284-F85A-4F03-9496-E22973E75F15}" sibTransId="{DACE369E-9B21-417A-A98D-8BB7A8F5234D}"/>
    <dgm:cxn modelId="{89B231E6-B7CA-4116-A84F-21ABF09ABF00}" type="presOf" srcId="{1787014E-15E5-4613-AB6C-F85D92483882}" destId="{A3A6DAAF-7017-4DA9-B8E1-7785A41B32D7}" srcOrd="0" destOrd="0" presId="urn:microsoft.com/office/officeart/2005/8/layout/cycle5"/>
    <dgm:cxn modelId="{3D00CBA9-85A2-438A-8077-A5E3F1C6778C}" srcId="{34D66E6B-1EFA-4308-B24C-074193EF2A10}" destId="{727A3B1D-B049-4C83-B928-D800FAE9BF3B}" srcOrd="1" destOrd="0" parTransId="{E77D4546-5C2D-4B29-B9A0-F2A3CC914AD9}" sibTransId="{5C541189-0397-48BF-B603-F955324BD7D0}"/>
    <dgm:cxn modelId="{694217A2-22E2-41F5-A7D1-C1EC1A5D8E3E}" type="presOf" srcId="{5C541189-0397-48BF-B603-F955324BD7D0}" destId="{16731F34-E17C-4812-8DD9-FA3D77A40E89}" srcOrd="0" destOrd="0" presId="urn:microsoft.com/office/officeart/2005/8/layout/cycle5"/>
    <dgm:cxn modelId="{B434D984-7E6D-467C-9B78-7A30A4618867}" type="presOf" srcId="{A1B712FE-12D3-4350-954C-9D8729FAE4B2}" destId="{68EEF68D-64A5-47E3-853E-6EC40A788D86}" srcOrd="0" destOrd="0" presId="urn:microsoft.com/office/officeart/2005/8/layout/cycle5"/>
    <dgm:cxn modelId="{FB13A121-DE44-4E37-86F9-F56E303B15B0}" type="presOf" srcId="{3435F360-4C96-494A-89BF-47B12A34098B}" destId="{16F86E4F-AD58-4AAD-8AB1-0FA04B8645E0}" srcOrd="0" destOrd="0" presId="urn:microsoft.com/office/officeart/2005/8/layout/cycle5"/>
    <dgm:cxn modelId="{2B6F6577-0BB1-47F3-B24F-5A26C5EF29FB}" srcId="{34D66E6B-1EFA-4308-B24C-074193EF2A10}" destId="{392A6184-5D25-4E58-8DFC-D94058DBCF20}" srcOrd="2" destOrd="0" parTransId="{25C1273C-6919-4CC0-B100-D3779782155C}" sibTransId="{1787014E-15E5-4613-AB6C-F85D92483882}"/>
    <dgm:cxn modelId="{A202C56E-D39C-402F-8F89-88595FAE5EF8}" type="presOf" srcId="{DACE369E-9B21-417A-A98D-8BB7A8F5234D}" destId="{4A902E26-CA02-4165-806F-F3C4EB9FB1BF}" srcOrd="0" destOrd="0" presId="urn:microsoft.com/office/officeart/2005/8/layout/cycle5"/>
    <dgm:cxn modelId="{E26A882D-8731-4CB0-888E-B90DFB4DB5CA}" type="presOf" srcId="{6129E639-2305-468C-B955-47297D6F1B5E}" destId="{95DCAFAD-8DB3-4B6B-834E-2CC393FDECD2}" srcOrd="0" destOrd="0" presId="urn:microsoft.com/office/officeart/2005/8/layout/cycle5"/>
    <dgm:cxn modelId="{3BFDDC8E-B71E-41FC-8712-1640DD0A383F}" type="presOf" srcId="{392A6184-5D25-4E58-8DFC-D94058DBCF20}" destId="{CA5D93E1-E597-4B14-A5FF-74CAECE77623}" srcOrd="0" destOrd="0" presId="urn:microsoft.com/office/officeart/2005/8/layout/cycle5"/>
    <dgm:cxn modelId="{1636C529-CA36-441C-963B-A19A15B2C285}" srcId="{34D66E6B-1EFA-4308-B24C-074193EF2A10}" destId="{6129E639-2305-468C-B955-47297D6F1B5E}" srcOrd="0" destOrd="0" parTransId="{209CC75C-37A5-4D5C-BD8A-81E7A5EF89EE}" sibTransId="{A1B712FE-12D3-4350-954C-9D8729FAE4B2}"/>
    <dgm:cxn modelId="{A719610A-8014-4CDC-BA8E-A64A923BFB57}" type="presOf" srcId="{727A3B1D-B049-4C83-B928-D800FAE9BF3B}" destId="{E7F7304B-622C-41C5-8BB7-12A1E6C48B0D}" srcOrd="0" destOrd="0" presId="urn:microsoft.com/office/officeart/2005/8/layout/cycle5"/>
    <dgm:cxn modelId="{17E70518-C74C-4023-B6BC-2C9C2046F654}" type="presParOf" srcId="{72DE8954-2DEF-431A-86EE-750DE7EC64E4}" destId="{95DCAFAD-8DB3-4B6B-834E-2CC393FDECD2}" srcOrd="0" destOrd="0" presId="urn:microsoft.com/office/officeart/2005/8/layout/cycle5"/>
    <dgm:cxn modelId="{7C888E41-E8EF-40FC-8717-D94AA21F6A59}" type="presParOf" srcId="{72DE8954-2DEF-431A-86EE-750DE7EC64E4}" destId="{F8A16CA3-6665-4067-8583-7D59C0B04765}" srcOrd="1" destOrd="0" presId="urn:microsoft.com/office/officeart/2005/8/layout/cycle5"/>
    <dgm:cxn modelId="{6EE654A4-A000-401B-B776-B1C9EA54E520}" type="presParOf" srcId="{72DE8954-2DEF-431A-86EE-750DE7EC64E4}" destId="{68EEF68D-64A5-47E3-853E-6EC40A788D86}" srcOrd="2" destOrd="0" presId="urn:microsoft.com/office/officeart/2005/8/layout/cycle5"/>
    <dgm:cxn modelId="{7A8D0FA3-3094-4CBA-8DEC-0CDB62041593}" type="presParOf" srcId="{72DE8954-2DEF-431A-86EE-750DE7EC64E4}" destId="{E7F7304B-622C-41C5-8BB7-12A1E6C48B0D}" srcOrd="3" destOrd="0" presId="urn:microsoft.com/office/officeart/2005/8/layout/cycle5"/>
    <dgm:cxn modelId="{5B6BACDA-4E4B-4714-8256-2F7B95D7C632}" type="presParOf" srcId="{72DE8954-2DEF-431A-86EE-750DE7EC64E4}" destId="{7EF3650D-3FC4-44B4-8A3F-955907D1D841}" srcOrd="4" destOrd="0" presId="urn:microsoft.com/office/officeart/2005/8/layout/cycle5"/>
    <dgm:cxn modelId="{888C5445-394C-480B-BEE7-F77123BD9F2B}" type="presParOf" srcId="{72DE8954-2DEF-431A-86EE-750DE7EC64E4}" destId="{16731F34-E17C-4812-8DD9-FA3D77A40E89}" srcOrd="5" destOrd="0" presId="urn:microsoft.com/office/officeart/2005/8/layout/cycle5"/>
    <dgm:cxn modelId="{4134D650-F2D6-44DA-A905-369D9AFC7576}" type="presParOf" srcId="{72DE8954-2DEF-431A-86EE-750DE7EC64E4}" destId="{CA5D93E1-E597-4B14-A5FF-74CAECE77623}" srcOrd="6" destOrd="0" presId="urn:microsoft.com/office/officeart/2005/8/layout/cycle5"/>
    <dgm:cxn modelId="{1D88E5F7-990C-452A-B897-4D1E2DEA7E01}" type="presParOf" srcId="{72DE8954-2DEF-431A-86EE-750DE7EC64E4}" destId="{E6B21FBB-1240-47C4-9C61-C1F8D42A2B8A}" srcOrd="7" destOrd="0" presId="urn:microsoft.com/office/officeart/2005/8/layout/cycle5"/>
    <dgm:cxn modelId="{BE149145-3AD1-472E-B138-EDE811E03A67}" type="presParOf" srcId="{72DE8954-2DEF-431A-86EE-750DE7EC64E4}" destId="{A3A6DAAF-7017-4DA9-B8E1-7785A41B32D7}" srcOrd="8" destOrd="0" presId="urn:microsoft.com/office/officeart/2005/8/layout/cycle5"/>
    <dgm:cxn modelId="{426F97A6-D79E-475B-884E-C7303BFF4C0A}" type="presParOf" srcId="{72DE8954-2DEF-431A-86EE-750DE7EC64E4}" destId="{16F86E4F-AD58-4AAD-8AB1-0FA04B8645E0}" srcOrd="9" destOrd="0" presId="urn:microsoft.com/office/officeart/2005/8/layout/cycle5"/>
    <dgm:cxn modelId="{D598E5E8-CF23-4643-8C69-580600F1EBAF}" type="presParOf" srcId="{72DE8954-2DEF-431A-86EE-750DE7EC64E4}" destId="{67443411-15E8-446C-B672-3A53D8628F5B}" srcOrd="10" destOrd="0" presId="urn:microsoft.com/office/officeart/2005/8/layout/cycle5"/>
    <dgm:cxn modelId="{693E3A88-96F7-4248-9D6C-B75025E78A0B}" type="presParOf" srcId="{72DE8954-2DEF-431A-86EE-750DE7EC64E4}" destId="{4A902E26-CA02-4165-806F-F3C4EB9FB1B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6FDB3F-C8AF-4C1A-AB06-851B9FA91629}"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8663DD48-CC2E-4D38-A555-B5D787CF19FB}">
      <dgm:prSet phldrT="[Text]"/>
      <dgm:spPr/>
      <dgm:t>
        <a:bodyPr/>
        <a:lstStyle/>
        <a:p>
          <a:r>
            <a:rPr lang="en-US" dirty="0" smtClean="0"/>
            <a:t>Ambiguous</a:t>
          </a:r>
          <a:endParaRPr lang="en-US" dirty="0"/>
        </a:p>
      </dgm:t>
    </dgm:pt>
    <dgm:pt modelId="{80A4995B-500A-4F56-8F84-25FA43D23DB6}" type="parTrans" cxnId="{372F8E54-1754-4192-9323-1E412CD7C6A6}">
      <dgm:prSet/>
      <dgm:spPr/>
      <dgm:t>
        <a:bodyPr/>
        <a:lstStyle/>
        <a:p>
          <a:endParaRPr lang="en-US"/>
        </a:p>
      </dgm:t>
    </dgm:pt>
    <dgm:pt modelId="{4467DB46-18E8-4898-8F20-F56E5968EF1C}" type="sibTrans" cxnId="{372F8E54-1754-4192-9323-1E412CD7C6A6}">
      <dgm:prSet/>
      <dgm:spPr/>
      <dgm:t>
        <a:bodyPr/>
        <a:lstStyle/>
        <a:p>
          <a:endParaRPr lang="en-US"/>
        </a:p>
      </dgm:t>
    </dgm:pt>
    <dgm:pt modelId="{7AA5D4B7-65C2-4FDC-B041-DDBEAB6B8B5C}">
      <dgm:prSet phldrT="[Text]"/>
      <dgm:spPr/>
      <dgm:t>
        <a:bodyPr/>
        <a:lstStyle/>
        <a:p>
          <a:r>
            <a:rPr lang="en-US" dirty="0" smtClean="0"/>
            <a:t>Observable</a:t>
          </a:r>
          <a:endParaRPr lang="en-US" dirty="0"/>
        </a:p>
      </dgm:t>
    </dgm:pt>
    <dgm:pt modelId="{272CC717-EE8F-4C05-A9F7-BF89E2FDDFE9}" type="parTrans" cxnId="{21078982-6A5A-4E41-87BF-DCCDEB6A7EEE}">
      <dgm:prSet/>
      <dgm:spPr/>
      <dgm:t>
        <a:bodyPr/>
        <a:lstStyle/>
        <a:p>
          <a:endParaRPr lang="en-US"/>
        </a:p>
      </dgm:t>
    </dgm:pt>
    <dgm:pt modelId="{48B5734F-C457-4167-9327-09A0F9AD947B}" type="sibTrans" cxnId="{21078982-6A5A-4E41-87BF-DCCDEB6A7EEE}">
      <dgm:prSet/>
      <dgm:spPr/>
      <dgm:t>
        <a:bodyPr/>
        <a:lstStyle/>
        <a:p>
          <a:endParaRPr lang="en-US"/>
        </a:p>
      </dgm:t>
    </dgm:pt>
    <dgm:pt modelId="{DAE631F1-30E8-49DF-B181-8644E8998C56}">
      <dgm:prSet phldrT="[Text]"/>
      <dgm:spPr/>
      <dgm:t>
        <a:bodyPr/>
        <a:lstStyle/>
        <a:p>
          <a:r>
            <a:rPr lang="en-US" dirty="0" smtClean="0"/>
            <a:t>Hits</a:t>
          </a:r>
          <a:endParaRPr lang="en-US" dirty="0"/>
        </a:p>
      </dgm:t>
    </dgm:pt>
    <dgm:pt modelId="{08108499-4987-4E94-9D4D-5FFAB9930D9A}" type="parTrans" cxnId="{4084E199-5548-4A33-AE3B-26438DA76B0D}">
      <dgm:prSet/>
      <dgm:spPr/>
      <dgm:t>
        <a:bodyPr/>
        <a:lstStyle/>
        <a:p>
          <a:endParaRPr lang="en-US"/>
        </a:p>
      </dgm:t>
    </dgm:pt>
    <dgm:pt modelId="{F3D27FA4-64D6-43E9-9227-BB161C8DD33B}" type="sibTrans" cxnId="{4084E199-5548-4A33-AE3B-26438DA76B0D}">
      <dgm:prSet/>
      <dgm:spPr/>
      <dgm:t>
        <a:bodyPr/>
        <a:lstStyle/>
        <a:p>
          <a:endParaRPr lang="en-US"/>
        </a:p>
      </dgm:t>
    </dgm:pt>
    <dgm:pt modelId="{0501D2AE-380D-441D-B743-FFC3ACBFE808}">
      <dgm:prSet phldrT="[Text]"/>
      <dgm:spPr/>
      <dgm:t>
        <a:bodyPr/>
        <a:lstStyle/>
        <a:p>
          <a:r>
            <a:rPr lang="en-US" dirty="0" smtClean="0"/>
            <a:t>Looks</a:t>
          </a:r>
          <a:endParaRPr lang="en-US" dirty="0"/>
        </a:p>
      </dgm:t>
    </dgm:pt>
    <dgm:pt modelId="{365660E3-0B34-4CFD-A6B7-1D2200F7D696}" type="parTrans" cxnId="{73FA4262-D697-4083-8885-3C868F0E8157}">
      <dgm:prSet/>
      <dgm:spPr/>
      <dgm:t>
        <a:bodyPr/>
        <a:lstStyle/>
        <a:p>
          <a:endParaRPr lang="en-US"/>
        </a:p>
      </dgm:t>
    </dgm:pt>
    <dgm:pt modelId="{B8F0F56A-BE27-449B-A3AA-8B8A945F0765}" type="sibTrans" cxnId="{73FA4262-D697-4083-8885-3C868F0E8157}">
      <dgm:prSet/>
      <dgm:spPr/>
      <dgm:t>
        <a:bodyPr/>
        <a:lstStyle/>
        <a:p>
          <a:endParaRPr lang="en-US"/>
        </a:p>
      </dgm:t>
    </dgm:pt>
    <dgm:pt modelId="{5A9B5319-1A56-4546-8E11-83041FB928C8}">
      <dgm:prSet phldrT="[Text]"/>
      <dgm:spPr/>
      <dgm:t>
        <a:bodyPr/>
        <a:lstStyle/>
        <a:p>
          <a:r>
            <a:rPr lang="en-US" dirty="0" smtClean="0"/>
            <a:t>Pokes</a:t>
          </a:r>
          <a:endParaRPr lang="en-US" dirty="0"/>
        </a:p>
      </dgm:t>
    </dgm:pt>
    <dgm:pt modelId="{AF7D437C-0373-44C7-B01D-5B959CFE2B44}" type="parTrans" cxnId="{77A94E50-A913-49BA-A5DC-AFA1F478D9CF}">
      <dgm:prSet/>
      <dgm:spPr/>
      <dgm:t>
        <a:bodyPr/>
        <a:lstStyle/>
        <a:p>
          <a:endParaRPr lang="en-US"/>
        </a:p>
      </dgm:t>
    </dgm:pt>
    <dgm:pt modelId="{F768F133-6070-41C8-A29E-FA5731EB856E}" type="sibTrans" cxnId="{77A94E50-A913-49BA-A5DC-AFA1F478D9CF}">
      <dgm:prSet/>
      <dgm:spPr/>
      <dgm:t>
        <a:bodyPr/>
        <a:lstStyle/>
        <a:p>
          <a:endParaRPr lang="en-US"/>
        </a:p>
      </dgm:t>
    </dgm:pt>
    <dgm:pt modelId="{366DC123-1AF2-4916-AB12-20F03C9D2D8A}">
      <dgm:prSet phldrT="[Text]"/>
      <dgm:spPr/>
      <dgm:t>
        <a:bodyPr/>
        <a:lstStyle/>
        <a:p>
          <a:r>
            <a:rPr lang="en-US" dirty="0" smtClean="0"/>
            <a:t>Raises hand</a:t>
          </a:r>
          <a:endParaRPr lang="en-US" dirty="0"/>
        </a:p>
      </dgm:t>
    </dgm:pt>
    <dgm:pt modelId="{55EF7324-FE09-4C5F-A28E-FD74B17818C8}" type="parTrans" cxnId="{1EFA9DFD-91C6-4FC4-86BB-DFF50C6CC945}">
      <dgm:prSet/>
      <dgm:spPr/>
      <dgm:t>
        <a:bodyPr/>
        <a:lstStyle/>
        <a:p>
          <a:endParaRPr lang="en-US"/>
        </a:p>
      </dgm:t>
    </dgm:pt>
    <dgm:pt modelId="{5042525D-EF53-4946-8765-CCA035DF0D6F}" type="sibTrans" cxnId="{1EFA9DFD-91C6-4FC4-86BB-DFF50C6CC945}">
      <dgm:prSet/>
      <dgm:spPr/>
      <dgm:t>
        <a:bodyPr/>
        <a:lstStyle/>
        <a:p>
          <a:endParaRPr lang="en-US"/>
        </a:p>
      </dgm:t>
    </dgm:pt>
    <dgm:pt modelId="{8BD5904D-8AC1-4EA4-99EB-415035595A2B}">
      <dgm:prSet phldrT="[Text]"/>
      <dgm:spPr/>
      <dgm:t>
        <a:bodyPr/>
        <a:lstStyle/>
        <a:p>
          <a:r>
            <a:rPr lang="en-US" dirty="0" smtClean="0"/>
            <a:t>Seated</a:t>
          </a:r>
          <a:endParaRPr lang="en-US" dirty="0"/>
        </a:p>
      </dgm:t>
    </dgm:pt>
    <dgm:pt modelId="{7D377B96-9703-4678-96DA-7F91CCB6E06A}" type="parTrans" cxnId="{043222E7-795D-4961-8F6A-6D26DDE0EA5C}">
      <dgm:prSet/>
      <dgm:spPr/>
      <dgm:t>
        <a:bodyPr/>
        <a:lstStyle/>
        <a:p>
          <a:endParaRPr lang="en-US"/>
        </a:p>
      </dgm:t>
    </dgm:pt>
    <dgm:pt modelId="{AAF21EC9-20F3-441B-A578-93A0D663976C}" type="sibTrans" cxnId="{043222E7-795D-4961-8F6A-6D26DDE0EA5C}">
      <dgm:prSet/>
      <dgm:spPr/>
      <dgm:t>
        <a:bodyPr/>
        <a:lstStyle/>
        <a:p>
          <a:endParaRPr lang="en-US"/>
        </a:p>
      </dgm:t>
    </dgm:pt>
    <dgm:pt modelId="{8EA21888-49C3-405C-A23A-1DA6E204DE1F}">
      <dgm:prSet phldrT="[Text]"/>
      <dgm:spPr/>
      <dgm:t>
        <a:bodyPr/>
        <a:lstStyle/>
        <a:p>
          <a:r>
            <a:rPr lang="en-US" dirty="0" smtClean="0"/>
            <a:t>Takes</a:t>
          </a:r>
          <a:endParaRPr lang="en-US" dirty="0"/>
        </a:p>
      </dgm:t>
    </dgm:pt>
    <dgm:pt modelId="{29B9DF34-3EA6-4BCF-93B5-64C9E9B0CC28}" type="parTrans" cxnId="{8CD678DA-1C11-4E97-8085-0702B0DC8058}">
      <dgm:prSet/>
      <dgm:spPr/>
      <dgm:t>
        <a:bodyPr/>
        <a:lstStyle/>
        <a:p>
          <a:endParaRPr lang="en-US"/>
        </a:p>
      </dgm:t>
    </dgm:pt>
    <dgm:pt modelId="{DA09764B-AD01-4472-9FD6-E7A94C05FBEA}" type="sibTrans" cxnId="{8CD678DA-1C11-4E97-8085-0702B0DC8058}">
      <dgm:prSet/>
      <dgm:spPr/>
      <dgm:t>
        <a:bodyPr/>
        <a:lstStyle/>
        <a:p>
          <a:endParaRPr lang="en-US"/>
        </a:p>
      </dgm:t>
    </dgm:pt>
    <dgm:pt modelId="{241A767E-1A96-4216-B350-A0B5296F4B2F}">
      <dgm:prSet phldrT="[Text]"/>
      <dgm:spPr/>
      <dgm:t>
        <a:bodyPr/>
        <a:lstStyle/>
        <a:p>
          <a:r>
            <a:rPr lang="en-US" dirty="0" smtClean="0"/>
            <a:t>Requests</a:t>
          </a:r>
          <a:endParaRPr lang="en-US" dirty="0"/>
        </a:p>
      </dgm:t>
    </dgm:pt>
    <dgm:pt modelId="{06698633-9A27-4999-A3DC-47B4F6E34265}" type="parTrans" cxnId="{A95141A0-2A4B-43F8-B761-91B6AF015FB8}">
      <dgm:prSet/>
      <dgm:spPr/>
      <dgm:t>
        <a:bodyPr/>
        <a:lstStyle/>
        <a:p>
          <a:endParaRPr lang="en-US"/>
        </a:p>
      </dgm:t>
    </dgm:pt>
    <dgm:pt modelId="{BCDBCC08-3219-4415-9823-DD0D50997483}" type="sibTrans" cxnId="{A95141A0-2A4B-43F8-B761-91B6AF015FB8}">
      <dgm:prSet/>
      <dgm:spPr/>
      <dgm:t>
        <a:bodyPr/>
        <a:lstStyle/>
        <a:p>
          <a:endParaRPr lang="en-US"/>
        </a:p>
      </dgm:t>
    </dgm:pt>
    <dgm:pt modelId="{924BF5FD-0A39-4255-AA02-CF47076202F1}">
      <dgm:prSet phldrT="[Text]"/>
      <dgm:spPr/>
      <dgm:t>
        <a:bodyPr/>
        <a:lstStyle/>
        <a:p>
          <a:r>
            <a:rPr lang="en-US" dirty="0" smtClean="0"/>
            <a:t>Apathetic</a:t>
          </a:r>
          <a:endParaRPr lang="en-US" dirty="0"/>
        </a:p>
      </dgm:t>
    </dgm:pt>
    <dgm:pt modelId="{9F0607B1-CE40-4ADF-8F12-DB5DD9D21B57}" type="parTrans" cxnId="{CD9858EA-C54B-4A0A-A901-0C17DA39CC3A}">
      <dgm:prSet/>
      <dgm:spPr/>
      <dgm:t>
        <a:bodyPr/>
        <a:lstStyle/>
        <a:p>
          <a:endParaRPr lang="en-US"/>
        </a:p>
      </dgm:t>
    </dgm:pt>
    <dgm:pt modelId="{F5780B0F-7995-4CE4-B508-5161C8383D38}" type="sibTrans" cxnId="{CD9858EA-C54B-4A0A-A901-0C17DA39CC3A}">
      <dgm:prSet/>
      <dgm:spPr/>
      <dgm:t>
        <a:bodyPr/>
        <a:lstStyle/>
        <a:p>
          <a:endParaRPr lang="en-US"/>
        </a:p>
      </dgm:t>
    </dgm:pt>
    <dgm:pt modelId="{0C0DD049-856B-462F-9E00-3E835D2A5E33}">
      <dgm:prSet phldrT="[Text]"/>
      <dgm:spPr/>
      <dgm:t>
        <a:bodyPr/>
        <a:lstStyle/>
        <a:p>
          <a:r>
            <a:rPr lang="en-US" dirty="0" smtClean="0"/>
            <a:t>Aggressive</a:t>
          </a:r>
          <a:endParaRPr lang="en-US" dirty="0"/>
        </a:p>
      </dgm:t>
    </dgm:pt>
    <dgm:pt modelId="{4A360752-A17A-4A9D-BFB8-ABFF3EE9D332}" type="parTrans" cxnId="{FA955AAF-93E3-492A-80A3-272E0B653EBD}">
      <dgm:prSet/>
      <dgm:spPr/>
      <dgm:t>
        <a:bodyPr/>
        <a:lstStyle/>
        <a:p>
          <a:endParaRPr lang="en-US"/>
        </a:p>
      </dgm:t>
    </dgm:pt>
    <dgm:pt modelId="{7CD17797-43DE-482D-826D-A888EEFE06D1}" type="sibTrans" cxnId="{FA955AAF-93E3-492A-80A3-272E0B653EBD}">
      <dgm:prSet/>
      <dgm:spPr/>
      <dgm:t>
        <a:bodyPr/>
        <a:lstStyle/>
        <a:p>
          <a:endParaRPr lang="en-US"/>
        </a:p>
      </dgm:t>
    </dgm:pt>
    <dgm:pt modelId="{F1B153AC-E1D8-4971-B7A8-2947406AAE5E}">
      <dgm:prSet phldrT="[Text]"/>
      <dgm:spPr/>
      <dgm:t>
        <a:bodyPr/>
        <a:lstStyle/>
        <a:p>
          <a:r>
            <a:rPr lang="en-US" dirty="0" smtClean="0"/>
            <a:t>Bad attitude</a:t>
          </a:r>
          <a:endParaRPr lang="en-US" dirty="0"/>
        </a:p>
      </dgm:t>
    </dgm:pt>
    <dgm:pt modelId="{9B648B6C-5BB9-46FB-9194-F649AC5D8842}" type="parTrans" cxnId="{5DEDB91A-99BD-49E0-95EE-B5060A97520C}">
      <dgm:prSet/>
      <dgm:spPr/>
      <dgm:t>
        <a:bodyPr/>
        <a:lstStyle/>
        <a:p>
          <a:endParaRPr lang="en-US"/>
        </a:p>
      </dgm:t>
    </dgm:pt>
    <dgm:pt modelId="{1FF4EAF8-5535-47CD-852E-3E46C2E3454B}" type="sibTrans" cxnId="{5DEDB91A-99BD-49E0-95EE-B5060A97520C}">
      <dgm:prSet/>
      <dgm:spPr/>
      <dgm:t>
        <a:bodyPr/>
        <a:lstStyle/>
        <a:p>
          <a:endParaRPr lang="en-US"/>
        </a:p>
      </dgm:t>
    </dgm:pt>
    <dgm:pt modelId="{B16804C8-E221-4DD4-A320-ECC819F9EC64}">
      <dgm:prSet phldrT="[Text]"/>
      <dgm:spPr/>
      <dgm:t>
        <a:bodyPr/>
        <a:lstStyle/>
        <a:p>
          <a:r>
            <a:rPr lang="en-US" dirty="0" smtClean="0"/>
            <a:t>Defiant</a:t>
          </a:r>
          <a:endParaRPr lang="en-US" dirty="0"/>
        </a:p>
      </dgm:t>
    </dgm:pt>
    <dgm:pt modelId="{8A2F0BE9-5AD8-4254-89B5-14E9CE8674D8}" type="parTrans" cxnId="{B3667344-D1D4-4A4F-AEF7-5389486CCF9C}">
      <dgm:prSet/>
      <dgm:spPr/>
      <dgm:t>
        <a:bodyPr/>
        <a:lstStyle/>
        <a:p>
          <a:endParaRPr lang="en-US"/>
        </a:p>
      </dgm:t>
    </dgm:pt>
    <dgm:pt modelId="{558DF182-D32D-4275-AC03-ED36D2CE07E2}" type="sibTrans" cxnId="{B3667344-D1D4-4A4F-AEF7-5389486CCF9C}">
      <dgm:prSet/>
      <dgm:spPr/>
      <dgm:t>
        <a:bodyPr/>
        <a:lstStyle/>
        <a:p>
          <a:endParaRPr lang="en-US"/>
        </a:p>
      </dgm:t>
    </dgm:pt>
    <dgm:pt modelId="{443AB320-00DC-4C75-82DA-8AB8297F05A2}">
      <dgm:prSet phldrT="[Text]"/>
      <dgm:spPr/>
      <dgm:t>
        <a:bodyPr/>
        <a:lstStyle/>
        <a:p>
          <a:r>
            <a:rPr lang="en-US" dirty="0" smtClean="0"/>
            <a:t>Hyperactive</a:t>
          </a:r>
          <a:endParaRPr lang="en-US" dirty="0"/>
        </a:p>
      </dgm:t>
    </dgm:pt>
    <dgm:pt modelId="{4DB34C5E-2BB7-4C19-84B1-30F503FE0859}" type="parTrans" cxnId="{D6953288-406F-4788-AC19-9495406CA8A7}">
      <dgm:prSet/>
      <dgm:spPr/>
      <dgm:t>
        <a:bodyPr/>
        <a:lstStyle/>
        <a:p>
          <a:endParaRPr lang="en-US"/>
        </a:p>
      </dgm:t>
    </dgm:pt>
    <dgm:pt modelId="{2C128497-7A34-4DFB-8FCC-35D20F9E7301}" type="sibTrans" cxnId="{D6953288-406F-4788-AC19-9495406CA8A7}">
      <dgm:prSet/>
      <dgm:spPr/>
      <dgm:t>
        <a:bodyPr/>
        <a:lstStyle/>
        <a:p>
          <a:endParaRPr lang="en-US"/>
        </a:p>
      </dgm:t>
    </dgm:pt>
    <dgm:pt modelId="{1B956392-71E9-46D6-B2AD-5D40D45163C7}">
      <dgm:prSet phldrT="[Text]"/>
      <dgm:spPr/>
      <dgm:t>
        <a:bodyPr/>
        <a:lstStyle/>
        <a:p>
          <a:r>
            <a:rPr lang="en-US" dirty="0" smtClean="0"/>
            <a:t>Lazy</a:t>
          </a:r>
          <a:endParaRPr lang="en-US" dirty="0"/>
        </a:p>
      </dgm:t>
    </dgm:pt>
    <dgm:pt modelId="{40D64A9D-C049-4352-AE4D-BF4EBCBAA2D0}" type="parTrans" cxnId="{C9F4566C-353D-402B-93B4-26CD9B77006B}">
      <dgm:prSet/>
      <dgm:spPr/>
      <dgm:t>
        <a:bodyPr/>
        <a:lstStyle/>
        <a:p>
          <a:endParaRPr lang="en-US"/>
        </a:p>
      </dgm:t>
    </dgm:pt>
    <dgm:pt modelId="{0A789D7F-663C-4AD5-BD94-42519AA275EB}" type="sibTrans" cxnId="{C9F4566C-353D-402B-93B4-26CD9B77006B}">
      <dgm:prSet/>
      <dgm:spPr/>
      <dgm:t>
        <a:bodyPr/>
        <a:lstStyle/>
        <a:p>
          <a:endParaRPr lang="en-US"/>
        </a:p>
      </dgm:t>
    </dgm:pt>
    <dgm:pt modelId="{3D67B616-BE1F-4E0B-A3B3-F77840FA4E80}">
      <dgm:prSet phldrT="[Text]"/>
      <dgm:spPr/>
      <dgm:t>
        <a:bodyPr/>
        <a:lstStyle/>
        <a:p>
          <a:r>
            <a:rPr lang="en-US" dirty="0" smtClean="0"/>
            <a:t>Unmotivated</a:t>
          </a:r>
          <a:endParaRPr lang="en-US" dirty="0"/>
        </a:p>
      </dgm:t>
    </dgm:pt>
    <dgm:pt modelId="{E9A6638E-EF8C-4CA9-A2D5-5415B236A2D9}" type="parTrans" cxnId="{583C76B4-F1D2-4E6D-BBDE-0C7A08D81469}">
      <dgm:prSet/>
      <dgm:spPr/>
      <dgm:t>
        <a:bodyPr/>
        <a:lstStyle/>
        <a:p>
          <a:endParaRPr lang="en-US"/>
        </a:p>
      </dgm:t>
    </dgm:pt>
    <dgm:pt modelId="{1626AB52-FE56-47A1-8445-A432998FFA02}" type="sibTrans" cxnId="{583C76B4-F1D2-4E6D-BBDE-0C7A08D81469}">
      <dgm:prSet/>
      <dgm:spPr/>
      <dgm:t>
        <a:bodyPr/>
        <a:lstStyle/>
        <a:p>
          <a:endParaRPr lang="en-US"/>
        </a:p>
      </dgm:t>
    </dgm:pt>
    <dgm:pt modelId="{D817B31E-536E-40BE-A588-8F8B00256371}" type="pres">
      <dgm:prSet presAssocID="{5B6FDB3F-C8AF-4C1A-AB06-851B9FA91629}" presName="Name0" presStyleCnt="0">
        <dgm:presLayoutVars>
          <dgm:dir/>
          <dgm:animLvl val="lvl"/>
          <dgm:resizeHandles val="exact"/>
        </dgm:presLayoutVars>
      </dgm:prSet>
      <dgm:spPr/>
      <dgm:t>
        <a:bodyPr/>
        <a:lstStyle/>
        <a:p>
          <a:endParaRPr lang="en-US"/>
        </a:p>
      </dgm:t>
    </dgm:pt>
    <dgm:pt modelId="{F521173E-E9DF-4658-BEE0-386949F97807}" type="pres">
      <dgm:prSet presAssocID="{8663DD48-CC2E-4D38-A555-B5D787CF19FB}" presName="composite" presStyleCnt="0"/>
      <dgm:spPr/>
    </dgm:pt>
    <dgm:pt modelId="{2084D978-E011-4455-ACDC-CF5D56909075}" type="pres">
      <dgm:prSet presAssocID="{8663DD48-CC2E-4D38-A555-B5D787CF19FB}" presName="parTx" presStyleLbl="alignNode1" presStyleIdx="0" presStyleCnt="2">
        <dgm:presLayoutVars>
          <dgm:chMax val="0"/>
          <dgm:chPref val="0"/>
          <dgm:bulletEnabled val="1"/>
        </dgm:presLayoutVars>
      </dgm:prSet>
      <dgm:spPr/>
      <dgm:t>
        <a:bodyPr/>
        <a:lstStyle/>
        <a:p>
          <a:endParaRPr lang="en-US"/>
        </a:p>
      </dgm:t>
    </dgm:pt>
    <dgm:pt modelId="{04302669-834D-4B78-8D45-8D8B280ED366}" type="pres">
      <dgm:prSet presAssocID="{8663DD48-CC2E-4D38-A555-B5D787CF19FB}" presName="desTx" presStyleLbl="alignAccFollowNode1" presStyleIdx="0" presStyleCnt="2">
        <dgm:presLayoutVars>
          <dgm:bulletEnabled val="1"/>
        </dgm:presLayoutVars>
      </dgm:prSet>
      <dgm:spPr/>
      <dgm:t>
        <a:bodyPr/>
        <a:lstStyle/>
        <a:p>
          <a:endParaRPr lang="en-US"/>
        </a:p>
      </dgm:t>
    </dgm:pt>
    <dgm:pt modelId="{A7C88EB9-C7F8-48EF-8CAC-6ADF93B59E2D}" type="pres">
      <dgm:prSet presAssocID="{4467DB46-18E8-4898-8F20-F56E5968EF1C}" presName="space" presStyleCnt="0"/>
      <dgm:spPr/>
    </dgm:pt>
    <dgm:pt modelId="{E96ECA47-2CC7-4080-BFD2-D10E5C3E86B8}" type="pres">
      <dgm:prSet presAssocID="{7AA5D4B7-65C2-4FDC-B041-DDBEAB6B8B5C}" presName="composite" presStyleCnt="0"/>
      <dgm:spPr/>
    </dgm:pt>
    <dgm:pt modelId="{B480799A-DF97-4A1D-B38A-81E81FF56A36}" type="pres">
      <dgm:prSet presAssocID="{7AA5D4B7-65C2-4FDC-B041-DDBEAB6B8B5C}" presName="parTx" presStyleLbl="alignNode1" presStyleIdx="1" presStyleCnt="2">
        <dgm:presLayoutVars>
          <dgm:chMax val="0"/>
          <dgm:chPref val="0"/>
          <dgm:bulletEnabled val="1"/>
        </dgm:presLayoutVars>
      </dgm:prSet>
      <dgm:spPr/>
      <dgm:t>
        <a:bodyPr/>
        <a:lstStyle/>
        <a:p>
          <a:endParaRPr lang="en-US"/>
        </a:p>
      </dgm:t>
    </dgm:pt>
    <dgm:pt modelId="{01402ABC-A4B2-4147-8167-226F43D2B4A4}" type="pres">
      <dgm:prSet presAssocID="{7AA5D4B7-65C2-4FDC-B041-DDBEAB6B8B5C}" presName="desTx" presStyleLbl="alignAccFollowNode1" presStyleIdx="1" presStyleCnt="2">
        <dgm:presLayoutVars>
          <dgm:bulletEnabled val="1"/>
        </dgm:presLayoutVars>
      </dgm:prSet>
      <dgm:spPr/>
      <dgm:t>
        <a:bodyPr/>
        <a:lstStyle/>
        <a:p>
          <a:endParaRPr lang="en-US"/>
        </a:p>
      </dgm:t>
    </dgm:pt>
  </dgm:ptLst>
  <dgm:cxnLst>
    <dgm:cxn modelId="{BB5900C2-BFF1-4379-AFDA-227E653EC9F1}" type="presOf" srcId="{3D67B616-BE1F-4E0B-A3B3-F77840FA4E80}" destId="{04302669-834D-4B78-8D45-8D8B280ED366}" srcOrd="0" destOrd="6" presId="urn:microsoft.com/office/officeart/2005/8/layout/hList1"/>
    <dgm:cxn modelId="{E34DC813-9EEA-4366-AA36-6E9EFE5AD7AC}" type="presOf" srcId="{8EA21888-49C3-405C-A23A-1DA6E204DE1F}" destId="{01402ABC-A4B2-4147-8167-226F43D2B4A4}" srcOrd="0" destOrd="5" presId="urn:microsoft.com/office/officeart/2005/8/layout/hList1"/>
    <dgm:cxn modelId="{73FA4262-D697-4083-8885-3C868F0E8157}" srcId="{7AA5D4B7-65C2-4FDC-B041-DDBEAB6B8B5C}" destId="{0501D2AE-380D-441D-B743-FFC3ACBFE808}" srcOrd="1" destOrd="0" parTransId="{365660E3-0B34-4CFD-A6B7-1D2200F7D696}" sibTransId="{B8F0F56A-BE27-449B-A3AA-8B8A945F0765}"/>
    <dgm:cxn modelId="{48D41954-79F4-4AB9-B694-04C85295F945}" type="presOf" srcId="{8BD5904D-8AC1-4EA4-99EB-415035595A2B}" destId="{01402ABC-A4B2-4147-8167-226F43D2B4A4}" srcOrd="0" destOrd="4" presId="urn:microsoft.com/office/officeart/2005/8/layout/hList1"/>
    <dgm:cxn modelId="{5BCB60F3-2D24-4548-91C1-55B7BD44CAA2}" type="presOf" srcId="{5A9B5319-1A56-4546-8E11-83041FB928C8}" destId="{01402ABC-A4B2-4147-8167-226F43D2B4A4}" srcOrd="0" destOrd="2" presId="urn:microsoft.com/office/officeart/2005/8/layout/hList1"/>
    <dgm:cxn modelId="{21078982-6A5A-4E41-87BF-DCCDEB6A7EEE}" srcId="{5B6FDB3F-C8AF-4C1A-AB06-851B9FA91629}" destId="{7AA5D4B7-65C2-4FDC-B041-DDBEAB6B8B5C}" srcOrd="1" destOrd="0" parTransId="{272CC717-EE8F-4C05-A9F7-BF89E2FDDFE9}" sibTransId="{48B5734F-C457-4167-9327-09A0F9AD947B}"/>
    <dgm:cxn modelId="{D4E3A890-552D-4C16-ABCA-B0FA1D0DF354}" type="presOf" srcId="{0501D2AE-380D-441D-B743-FFC3ACBFE808}" destId="{01402ABC-A4B2-4147-8167-226F43D2B4A4}" srcOrd="0" destOrd="1" presId="urn:microsoft.com/office/officeart/2005/8/layout/hList1"/>
    <dgm:cxn modelId="{FA955AAF-93E3-492A-80A3-272E0B653EBD}" srcId="{8663DD48-CC2E-4D38-A555-B5D787CF19FB}" destId="{0C0DD049-856B-462F-9E00-3E835D2A5E33}" srcOrd="1" destOrd="0" parTransId="{4A360752-A17A-4A9D-BFB8-ABFF3EE9D332}" sibTransId="{7CD17797-43DE-482D-826D-A888EEFE06D1}"/>
    <dgm:cxn modelId="{1EFA9DFD-91C6-4FC4-86BB-DFF50C6CC945}" srcId="{7AA5D4B7-65C2-4FDC-B041-DDBEAB6B8B5C}" destId="{366DC123-1AF2-4916-AB12-20F03C9D2D8A}" srcOrd="3" destOrd="0" parTransId="{55EF7324-FE09-4C5F-A28E-FD74B17818C8}" sibTransId="{5042525D-EF53-4946-8765-CCA035DF0D6F}"/>
    <dgm:cxn modelId="{80351053-9D5C-40DE-8B2B-3C19DF87F751}" type="presOf" srcId="{DAE631F1-30E8-49DF-B181-8644E8998C56}" destId="{01402ABC-A4B2-4147-8167-226F43D2B4A4}" srcOrd="0" destOrd="0" presId="urn:microsoft.com/office/officeart/2005/8/layout/hList1"/>
    <dgm:cxn modelId="{07D91CA0-6E21-4E46-A157-77F1850709CC}" type="presOf" srcId="{8663DD48-CC2E-4D38-A555-B5D787CF19FB}" destId="{2084D978-E011-4455-ACDC-CF5D56909075}" srcOrd="0" destOrd="0" presId="urn:microsoft.com/office/officeart/2005/8/layout/hList1"/>
    <dgm:cxn modelId="{A3333B9C-E5BD-41EF-8ED0-1622B7791F51}" type="presOf" srcId="{7AA5D4B7-65C2-4FDC-B041-DDBEAB6B8B5C}" destId="{B480799A-DF97-4A1D-B38A-81E81FF56A36}" srcOrd="0" destOrd="0" presId="urn:microsoft.com/office/officeart/2005/8/layout/hList1"/>
    <dgm:cxn modelId="{8CD678DA-1C11-4E97-8085-0702B0DC8058}" srcId="{7AA5D4B7-65C2-4FDC-B041-DDBEAB6B8B5C}" destId="{8EA21888-49C3-405C-A23A-1DA6E204DE1F}" srcOrd="5" destOrd="0" parTransId="{29B9DF34-3EA6-4BCF-93B5-64C9E9B0CC28}" sibTransId="{DA09764B-AD01-4472-9FD6-E7A94C05FBEA}"/>
    <dgm:cxn modelId="{CD9858EA-C54B-4A0A-A901-0C17DA39CC3A}" srcId="{8663DD48-CC2E-4D38-A555-B5D787CF19FB}" destId="{924BF5FD-0A39-4255-AA02-CF47076202F1}" srcOrd="0" destOrd="0" parTransId="{9F0607B1-CE40-4ADF-8F12-DB5DD9D21B57}" sibTransId="{F5780B0F-7995-4CE4-B508-5161C8383D38}"/>
    <dgm:cxn modelId="{B3667344-D1D4-4A4F-AEF7-5389486CCF9C}" srcId="{8663DD48-CC2E-4D38-A555-B5D787CF19FB}" destId="{B16804C8-E221-4DD4-A320-ECC819F9EC64}" srcOrd="3" destOrd="0" parTransId="{8A2F0BE9-5AD8-4254-89B5-14E9CE8674D8}" sibTransId="{558DF182-D32D-4275-AC03-ED36D2CE07E2}"/>
    <dgm:cxn modelId="{7AA8A966-2DAC-4659-BE3D-81C9254FB391}" type="presOf" srcId="{241A767E-1A96-4216-B350-A0B5296F4B2F}" destId="{01402ABC-A4B2-4147-8167-226F43D2B4A4}" srcOrd="0" destOrd="6" presId="urn:microsoft.com/office/officeart/2005/8/layout/hList1"/>
    <dgm:cxn modelId="{2790423B-7C8E-4E6C-9597-DC42AAF128E4}" type="presOf" srcId="{0C0DD049-856B-462F-9E00-3E835D2A5E33}" destId="{04302669-834D-4B78-8D45-8D8B280ED366}" srcOrd="0" destOrd="1" presId="urn:microsoft.com/office/officeart/2005/8/layout/hList1"/>
    <dgm:cxn modelId="{4084E199-5548-4A33-AE3B-26438DA76B0D}" srcId="{7AA5D4B7-65C2-4FDC-B041-DDBEAB6B8B5C}" destId="{DAE631F1-30E8-49DF-B181-8644E8998C56}" srcOrd="0" destOrd="0" parTransId="{08108499-4987-4E94-9D4D-5FFAB9930D9A}" sibTransId="{F3D27FA4-64D6-43E9-9227-BB161C8DD33B}"/>
    <dgm:cxn modelId="{372F8E54-1754-4192-9323-1E412CD7C6A6}" srcId="{5B6FDB3F-C8AF-4C1A-AB06-851B9FA91629}" destId="{8663DD48-CC2E-4D38-A555-B5D787CF19FB}" srcOrd="0" destOrd="0" parTransId="{80A4995B-500A-4F56-8F84-25FA43D23DB6}" sibTransId="{4467DB46-18E8-4898-8F20-F56E5968EF1C}"/>
    <dgm:cxn modelId="{85296CEC-247E-4A48-A850-1D507C74BFB4}" type="presOf" srcId="{924BF5FD-0A39-4255-AA02-CF47076202F1}" destId="{04302669-834D-4B78-8D45-8D8B280ED366}" srcOrd="0" destOrd="0" presId="urn:microsoft.com/office/officeart/2005/8/layout/hList1"/>
    <dgm:cxn modelId="{B9DE21A5-0538-4FAE-9719-BED783AF5C4D}" type="presOf" srcId="{B16804C8-E221-4DD4-A320-ECC819F9EC64}" destId="{04302669-834D-4B78-8D45-8D8B280ED366}" srcOrd="0" destOrd="3" presId="urn:microsoft.com/office/officeart/2005/8/layout/hList1"/>
    <dgm:cxn modelId="{043222E7-795D-4961-8F6A-6D26DDE0EA5C}" srcId="{7AA5D4B7-65C2-4FDC-B041-DDBEAB6B8B5C}" destId="{8BD5904D-8AC1-4EA4-99EB-415035595A2B}" srcOrd="4" destOrd="0" parTransId="{7D377B96-9703-4678-96DA-7F91CCB6E06A}" sibTransId="{AAF21EC9-20F3-441B-A578-93A0D663976C}"/>
    <dgm:cxn modelId="{F7D00BA5-5F12-4031-B3CA-5D74087FC55D}" type="presOf" srcId="{1B956392-71E9-46D6-B2AD-5D40D45163C7}" destId="{04302669-834D-4B78-8D45-8D8B280ED366}" srcOrd="0" destOrd="5" presId="urn:microsoft.com/office/officeart/2005/8/layout/hList1"/>
    <dgm:cxn modelId="{3B09F811-DED6-4A3D-A24B-EE7A8795F5C8}" type="presOf" srcId="{F1B153AC-E1D8-4971-B7A8-2947406AAE5E}" destId="{04302669-834D-4B78-8D45-8D8B280ED366}" srcOrd="0" destOrd="2" presId="urn:microsoft.com/office/officeart/2005/8/layout/hList1"/>
    <dgm:cxn modelId="{5DEDB91A-99BD-49E0-95EE-B5060A97520C}" srcId="{8663DD48-CC2E-4D38-A555-B5D787CF19FB}" destId="{F1B153AC-E1D8-4971-B7A8-2947406AAE5E}" srcOrd="2" destOrd="0" parTransId="{9B648B6C-5BB9-46FB-9194-F649AC5D8842}" sibTransId="{1FF4EAF8-5535-47CD-852E-3E46C2E3454B}"/>
    <dgm:cxn modelId="{89DB4630-2613-4A03-88C2-A8D048AB9519}" type="presOf" srcId="{443AB320-00DC-4C75-82DA-8AB8297F05A2}" destId="{04302669-834D-4B78-8D45-8D8B280ED366}" srcOrd="0" destOrd="4" presId="urn:microsoft.com/office/officeart/2005/8/layout/hList1"/>
    <dgm:cxn modelId="{FFBEEB13-512F-4DD4-8025-7F085398A20E}" type="presOf" srcId="{5B6FDB3F-C8AF-4C1A-AB06-851B9FA91629}" destId="{D817B31E-536E-40BE-A588-8F8B00256371}" srcOrd="0" destOrd="0" presId="urn:microsoft.com/office/officeart/2005/8/layout/hList1"/>
    <dgm:cxn modelId="{A95141A0-2A4B-43F8-B761-91B6AF015FB8}" srcId="{7AA5D4B7-65C2-4FDC-B041-DDBEAB6B8B5C}" destId="{241A767E-1A96-4216-B350-A0B5296F4B2F}" srcOrd="6" destOrd="0" parTransId="{06698633-9A27-4999-A3DC-47B4F6E34265}" sibTransId="{BCDBCC08-3219-4415-9823-DD0D50997483}"/>
    <dgm:cxn modelId="{C9F4566C-353D-402B-93B4-26CD9B77006B}" srcId="{8663DD48-CC2E-4D38-A555-B5D787CF19FB}" destId="{1B956392-71E9-46D6-B2AD-5D40D45163C7}" srcOrd="5" destOrd="0" parTransId="{40D64A9D-C049-4352-AE4D-BF4EBCBAA2D0}" sibTransId="{0A789D7F-663C-4AD5-BD94-42519AA275EB}"/>
    <dgm:cxn modelId="{77A94E50-A913-49BA-A5DC-AFA1F478D9CF}" srcId="{7AA5D4B7-65C2-4FDC-B041-DDBEAB6B8B5C}" destId="{5A9B5319-1A56-4546-8E11-83041FB928C8}" srcOrd="2" destOrd="0" parTransId="{AF7D437C-0373-44C7-B01D-5B959CFE2B44}" sibTransId="{F768F133-6070-41C8-A29E-FA5731EB856E}"/>
    <dgm:cxn modelId="{D6953288-406F-4788-AC19-9495406CA8A7}" srcId="{8663DD48-CC2E-4D38-A555-B5D787CF19FB}" destId="{443AB320-00DC-4C75-82DA-8AB8297F05A2}" srcOrd="4" destOrd="0" parTransId="{4DB34C5E-2BB7-4C19-84B1-30F503FE0859}" sibTransId="{2C128497-7A34-4DFB-8FCC-35D20F9E7301}"/>
    <dgm:cxn modelId="{7AA2006D-3F70-4142-AD6C-ED008DD27F11}" type="presOf" srcId="{366DC123-1AF2-4916-AB12-20F03C9D2D8A}" destId="{01402ABC-A4B2-4147-8167-226F43D2B4A4}" srcOrd="0" destOrd="3" presId="urn:microsoft.com/office/officeart/2005/8/layout/hList1"/>
    <dgm:cxn modelId="{583C76B4-F1D2-4E6D-BBDE-0C7A08D81469}" srcId="{8663DD48-CC2E-4D38-A555-B5D787CF19FB}" destId="{3D67B616-BE1F-4E0B-A3B3-F77840FA4E80}" srcOrd="6" destOrd="0" parTransId="{E9A6638E-EF8C-4CA9-A2D5-5415B236A2D9}" sibTransId="{1626AB52-FE56-47A1-8445-A432998FFA02}"/>
    <dgm:cxn modelId="{E9D38C93-0FF1-4CB8-B118-6F9B4A45F7F4}" type="presParOf" srcId="{D817B31E-536E-40BE-A588-8F8B00256371}" destId="{F521173E-E9DF-4658-BEE0-386949F97807}" srcOrd="0" destOrd="0" presId="urn:microsoft.com/office/officeart/2005/8/layout/hList1"/>
    <dgm:cxn modelId="{D12907A0-B260-41D2-8A55-B0E3DD5BC660}" type="presParOf" srcId="{F521173E-E9DF-4658-BEE0-386949F97807}" destId="{2084D978-E011-4455-ACDC-CF5D56909075}" srcOrd="0" destOrd="0" presId="urn:microsoft.com/office/officeart/2005/8/layout/hList1"/>
    <dgm:cxn modelId="{3ED9FB94-BD9F-47F7-A84C-6F75512BA804}" type="presParOf" srcId="{F521173E-E9DF-4658-BEE0-386949F97807}" destId="{04302669-834D-4B78-8D45-8D8B280ED366}" srcOrd="1" destOrd="0" presId="urn:microsoft.com/office/officeart/2005/8/layout/hList1"/>
    <dgm:cxn modelId="{49056C26-982C-4109-B7ED-30FA6B0EDF8F}" type="presParOf" srcId="{D817B31E-536E-40BE-A588-8F8B00256371}" destId="{A7C88EB9-C7F8-48EF-8CAC-6ADF93B59E2D}" srcOrd="1" destOrd="0" presId="urn:microsoft.com/office/officeart/2005/8/layout/hList1"/>
    <dgm:cxn modelId="{1911C4E4-7CA2-4A2D-AC98-E83C5101EE3E}" type="presParOf" srcId="{D817B31E-536E-40BE-A588-8F8B00256371}" destId="{E96ECA47-2CC7-4080-BFD2-D10E5C3E86B8}" srcOrd="2" destOrd="0" presId="urn:microsoft.com/office/officeart/2005/8/layout/hList1"/>
    <dgm:cxn modelId="{37ED216E-D03A-4F1F-ACE1-0B41601146CB}" type="presParOf" srcId="{E96ECA47-2CC7-4080-BFD2-D10E5C3E86B8}" destId="{B480799A-DF97-4A1D-B38A-81E81FF56A36}" srcOrd="0" destOrd="0" presId="urn:microsoft.com/office/officeart/2005/8/layout/hList1"/>
    <dgm:cxn modelId="{E80390A3-4E62-4945-9AD2-7F32B7A74DFD}" type="presParOf" srcId="{E96ECA47-2CC7-4080-BFD2-D10E5C3E86B8}" destId="{01402ABC-A4B2-4147-8167-226F43D2B4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D66E6B-1EFA-4308-B24C-074193EF2A10}"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n-US"/>
        </a:p>
      </dgm:t>
    </dgm:pt>
    <dgm:pt modelId="{6129E639-2305-468C-B955-47297D6F1B5E}">
      <dgm:prSet phldrT="[Text]"/>
      <dgm:spPr/>
      <dgm:t>
        <a:bodyPr/>
        <a:lstStyle/>
        <a:p>
          <a:r>
            <a:rPr lang="en-US" dirty="0" smtClean="0"/>
            <a:t>Identify target behavior(s)</a:t>
          </a:r>
          <a:endParaRPr lang="en-US" dirty="0"/>
        </a:p>
      </dgm:t>
    </dgm:pt>
    <dgm:pt modelId="{209CC75C-37A5-4D5C-BD8A-81E7A5EF89EE}" type="parTrans" cxnId="{1636C529-CA36-441C-963B-A19A15B2C285}">
      <dgm:prSet/>
      <dgm:spPr/>
      <dgm:t>
        <a:bodyPr/>
        <a:lstStyle/>
        <a:p>
          <a:endParaRPr lang="en-US"/>
        </a:p>
      </dgm:t>
    </dgm:pt>
    <dgm:pt modelId="{A1B712FE-12D3-4350-954C-9D8729FAE4B2}" type="sibTrans" cxnId="{1636C529-CA36-441C-963B-A19A15B2C285}">
      <dgm:prSet/>
      <dgm:spPr/>
      <dgm:t>
        <a:bodyPr/>
        <a:lstStyle/>
        <a:p>
          <a:endParaRPr lang="en-US" dirty="0"/>
        </a:p>
      </dgm:t>
    </dgm:pt>
    <dgm:pt modelId="{727A3B1D-B049-4C83-B928-D800FAE9BF3B}">
      <dgm:prSet phldrT="[Text]"/>
      <dgm:spPr/>
      <dgm:t>
        <a:bodyPr/>
        <a:lstStyle/>
        <a:p>
          <a:r>
            <a:rPr lang="en-US" dirty="0" smtClean="0"/>
            <a:t>Hypothesize function of behavior(s)</a:t>
          </a:r>
          <a:endParaRPr lang="en-US" dirty="0"/>
        </a:p>
      </dgm:t>
    </dgm:pt>
    <dgm:pt modelId="{E77D4546-5C2D-4B29-B9A0-F2A3CC914AD9}" type="parTrans" cxnId="{3D00CBA9-85A2-438A-8077-A5E3F1C6778C}">
      <dgm:prSet/>
      <dgm:spPr/>
      <dgm:t>
        <a:bodyPr/>
        <a:lstStyle/>
        <a:p>
          <a:endParaRPr lang="en-US"/>
        </a:p>
      </dgm:t>
    </dgm:pt>
    <dgm:pt modelId="{5C541189-0397-48BF-B603-F955324BD7D0}" type="sibTrans" cxnId="{3D00CBA9-85A2-438A-8077-A5E3F1C6778C}">
      <dgm:prSet/>
      <dgm:spPr/>
      <dgm:t>
        <a:bodyPr/>
        <a:lstStyle/>
        <a:p>
          <a:endParaRPr lang="en-US" dirty="0"/>
        </a:p>
      </dgm:t>
    </dgm:pt>
    <dgm:pt modelId="{392A6184-5D25-4E58-8DFC-D94058DBCF20}">
      <dgm:prSet phldrT="[Text]"/>
      <dgm:spPr/>
      <dgm:t>
        <a:bodyPr/>
        <a:lstStyle/>
        <a:p>
          <a:r>
            <a:rPr lang="en-US" dirty="0" smtClean="0"/>
            <a:t>Develop function-based behavior intervention plan</a:t>
          </a:r>
          <a:endParaRPr lang="en-US" dirty="0"/>
        </a:p>
      </dgm:t>
    </dgm:pt>
    <dgm:pt modelId="{25C1273C-6919-4CC0-B100-D3779782155C}" type="parTrans" cxnId="{2B6F6577-0BB1-47F3-B24F-5A26C5EF29FB}">
      <dgm:prSet/>
      <dgm:spPr/>
      <dgm:t>
        <a:bodyPr/>
        <a:lstStyle/>
        <a:p>
          <a:endParaRPr lang="en-US"/>
        </a:p>
      </dgm:t>
    </dgm:pt>
    <dgm:pt modelId="{1787014E-15E5-4613-AB6C-F85D92483882}" type="sibTrans" cxnId="{2B6F6577-0BB1-47F3-B24F-5A26C5EF29FB}">
      <dgm:prSet/>
      <dgm:spPr/>
      <dgm:t>
        <a:bodyPr/>
        <a:lstStyle/>
        <a:p>
          <a:endParaRPr lang="en-US" dirty="0"/>
        </a:p>
      </dgm:t>
    </dgm:pt>
    <dgm:pt modelId="{3435F360-4C96-494A-89BF-47B12A34098B}">
      <dgm:prSet phldrT="[Text]"/>
      <dgm:spPr>
        <a:solidFill>
          <a:srgbClr val="00B0F0"/>
        </a:solidFill>
      </dgm:spPr>
      <dgm:t>
        <a:bodyPr/>
        <a:lstStyle/>
        <a:p>
          <a:r>
            <a:rPr lang="en-US" dirty="0" smtClean="0"/>
            <a:t>Monitor student progress and plan implementation</a:t>
          </a:r>
          <a:endParaRPr lang="en-US" dirty="0"/>
        </a:p>
      </dgm:t>
    </dgm:pt>
    <dgm:pt modelId="{B4FC1284-F85A-4F03-9496-E22973E75F15}" type="parTrans" cxnId="{E80A800C-A564-4E79-B6B9-C448D22B1E68}">
      <dgm:prSet/>
      <dgm:spPr/>
      <dgm:t>
        <a:bodyPr/>
        <a:lstStyle/>
        <a:p>
          <a:endParaRPr lang="en-US"/>
        </a:p>
      </dgm:t>
    </dgm:pt>
    <dgm:pt modelId="{DACE369E-9B21-417A-A98D-8BB7A8F5234D}" type="sibTrans" cxnId="{E80A800C-A564-4E79-B6B9-C448D22B1E68}">
      <dgm:prSet/>
      <dgm:spPr/>
      <dgm:t>
        <a:bodyPr/>
        <a:lstStyle/>
        <a:p>
          <a:endParaRPr lang="en-US" dirty="0"/>
        </a:p>
      </dgm:t>
    </dgm:pt>
    <dgm:pt modelId="{72DE8954-2DEF-431A-86EE-750DE7EC64E4}" type="pres">
      <dgm:prSet presAssocID="{34D66E6B-1EFA-4308-B24C-074193EF2A10}" presName="cycle" presStyleCnt="0">
        <dgm:presLayoutVars>
          <dgm:dir/>
          <dgm:resizeHandles val="exact"/>
        </dgm:presLayoutVars>
      </dgm:prSet>
      <dgm:spPr/>
      <dgm:t>
        <a:bodyPr/>
        <a:lstStyle/>
        <a:p>
          <a:endParaRPr lang="en-US"/>
        </a:p>
      </dgm:t>
    </dgm:pt>
    <dgm:pt modelId="{95DCAFAD-8DB3-4B6B-834E-2CC393FDECD2}" type="pres">
      <dgm:prSet presAssocID="{6129E639-2305-468C-B955-47297D6F1B5E}" presName="node" presStyleLbl="node1" presStyleIdx="0" presStyleCnt="4" custScaleX="121000" custScaleY="121000">
        <dgm:presLayoutVars>
          <dgm:bulletEnabled val="1"/>
        </dgm:presLayoutVars>
      </dgm:prSet>
      <dgm:spPr/>
      <dgm:t>
        <a:bodyPr/>
        <a:lstStyle/>
        <a:p>
          <a:endParaRPr lang="en-US"/>
        </a:p>
      </dgm:t>
    </dgm:pt>
    <dgm:pt modelId="{F8A16CA3-6665-4067-8583-7D59C0B04765}" type="pres">
      <dgm:prSet presAssocID="{6129E639-2305-468C-B955-47297D6F1B5E}" presName="spNode" presStyleCnt="0"/>
      <dgm:spPr/>
    </dgm:pt>
    <dgm:pt modelId="{68EEF68D-64A5-47E3-853E-6EC40A788D86}" type="pres">
      <dgm:prSet presAssocID="{A1B712FE-12D3-4350-954C-9D8729FAE4B2}" presName="sibTrans" presStyleLbl="sibTrans1D1" presStyleIdx="0" presStyleCnt="4"/>
      <dgm:spPr/>
      <dgm:t>
        <a:bodyPr/>
        <a:lstStyle/>
        <a:p>
          <a:endParaRPr lang="en-US"/>
        </a:p>
      </dgm:t>
    </dgm:pt>
    <dgm:pt modelId="{E7F7304B-622C-41C5-8BB7-12A1E6C48B0D}" type="pres">
      <dgm:prSet presAssocID="{727A3B1D-B049-4C83-B928-D800FAE9BF3B}" presName="node" presStyleLbl="node1" presStyleIdx="1" presStyleCnt="4" custScaleX="121000" custScaleY="121000">
        <dgm:presLayoutVars>
          <dgm:bulletEnabled val="1"/>
        </dgm:presLayoutVars>
      </dgm:prSet>
      <dgm:spPr/>
      <dgm:t>
        <a:bodyPr/>
        <a:lstStyle/>
        <a:p>
          <a:endParaRPr lang="en-US"/>
        </a:p>
      </dgm:t>
    </dgm:pt>
    <dgm:pt modelId="{7EF3650D-3FC4-44B4-8A3F-955907D1D841}" type="pres">
      <dgm:prSet presAssocID="{727A3B1D-B049-4C83-B928-D800FAE9BF3B}" presName="spNode" presStyleCnt="0"/>
      <dgm:spPr/>
    </dgm:pt>
    <dgm:pt modelId="{16731F34-E17C-4812-8DD9-FA3D77A40E89}" type="pres">
      <dgm:prSet presAssocID="{5C541189-0397-48BF-B603-F955324BD7D0}" presName="sibTrans" presStyleLbl="sibTrans1D1" presStyleIdx="1" presStyleCnt="4"/>
      <dgm:spPr/>
      <dgm:t>
        <a:bodyPr/>
        <a:lstStyle/>
        <a:p>
          <a:endParaRPr lang="en-US"/>
        </a:p>
      </dgm:t>
    </dgm:pt>
    <dgm:pt modelId="{CA5D93E1-E597-4B14-A5FF-74CAECE77623}" type="pres">
      <dgm:prSet presAssocID="{392A6184-5D25-4E58-8DFC-D94058DBCF20}" presName="node" presStyleLbl="node1" presStyleIdx="2" presStyleCnt="4" custScaleX="121000" custScaleY="121000">
        <dgm:presLayoutVars>
          <dgm:bulletEnabled val="1"/>
        </dgm:presLayoutVars>
      </dgm:prSet>
      <dgm:spPr/>
      <dgm:t>
        <a:bodyPr/>
        <a:lstStyle/>
        <a:p>
          <a:endParaRPr lang="en-US"/>
        </a:p>
      </dgm:t>
    </dgm:pt>
    <dgm:pt modelId="{E6B21FBB-1240-47C4-9C61-C1F8D42A2B8A}" type="pres">
      <dgm:prSet presAssocID="{392A6184-5D25-4E58-8DFC-D94058DBCF20}" presName="spNode" presStyleCnt="0"/>
      <dgm:spPr/>
    </dgm:pt>
    <dgm:pt modelId="{A3A6DAAF-7017-4DA9-B8E1-7785A41B32D7}" type="pres">
      <dgm:prSet presAssocID="{1787014E-15E5-4613-AB6C-F85D92483882}" presName="sibTrans" presStyleLbl="sibTrans1D1" presStyleIdx="2" presStyleCnt="4"/>
      <dgm:spPr/>
      <dgm:t>
        <a:bodyPr/>
        <a:lstStyle/>
        <a:p>
          <a:endParaRPr lang="en-US"/>
        </a:p>
      </dgm:t>
    </dgm:pt>
    <dgm:pt modelId="{16F86E4F-AD58-4AAD-8AB1-0FA04B8645E0}" type="pres">
      <dgm:prSet presAssocID="{3435F360-4C96-494A-89BF-47B12A34098B}" presName="node" presStyleLbl="node1" presStyleIdx="3" presStyleCnt="4" custScaleX="121000" custScaleY="121000">
        <dgm:presLayoutVars>
          <dgm:bulletEnabled val="1"/>
        </dgm:presLayoutVars>
      </dgm:prSet>
      <dgm:spPr/>
      <dgm:t>
        <a:bodyPr/>
        <a:lstStyle/>
        <a:p>
          <a:endParaRPr lang="en-US"/>
        </a:p>
      </dgm:t>
    </dgm:pt>
    <dgm:pt modelId="{67443411-15E8-446C-B672-3A53D8628F5B}" type="pres">
      <dgm:prSet presAssocID="{3435F360-4C96-494A-89BF-47B12A34098B}" presName="spNode" presStyleCnt="0"/>
      <dgm:spPr/>
    </dgm:pt>
    <dgm:pt modelId="{4A902E26-CA02-4165-806F-F3C4EB9FB1BF}" type="pres">
      <dgm:prSet presAssocID="{DACE369E-9B21-417A-A98D-8BB7A8F5234D}" presName="sibTrans" presStyleLbl="sibTrans1D1" presStyleIdx="3" presStyleCnt="4"/>
      <dgm:spPr/>
      <dgm:t>
        <a:bodyPr/>
        <a:lstStyle/>
        <a:p>
          <a:endParaRPr lang="en-US"/>
        </a:p>
      </dgm:t>
    </dgm:pt>
  </dgm:ptLst>
  <dgm:cxnLst>
    <dgm:cxn modelId="{E80A800C-A564-4E79-B6B9-C448D22B1E68}" srcId="{34D66E6B-1EFA-4308-B24C-074193EF2A10}" destId="{3435F360-4C96-494A-89BF-47B12A34098B}" srcOrd="3" destOrd="0" parTransId="{B4FC1284-F85A-4F03-9496-E22973E75F15}" sibTransId="{DACE369E-9B21-417A-A98D-8BB7A8F5234D}"/>
    <dgm:cxn modelId="{3D00CBA9-85A2-438A-8077-A5E3F1C6778C}" srcId="{34D66E6B-1EFA-4308-B24C-074193EF2A10}" destId="{727A3B1D-B049-4C83-B928-D800FAE9BF3B}" srcOrd="1" destOrd="0" parTransId="{E77D4546-5C2D-4B29-B9A0-F2A3CC914AD9}" sibTransId="{5C541189-0397-48BF-B603-F955324BD7D0}"/>
    <dgm:cxn modelId="{1C703033-0BE1-4246-8C47-ECDA2521340C}" type="presOf" srcId="{3435F360-4C96-494A-89BF-47B12A34098B}" destId="{16F86E4F-AD58-4AAD-8AB1-0FA04B8645E0}" srcOrd="0" destOrd="0" presId="urn:microsoft.com/office/officeart/2005/8/layout/cycle5"/>
    <dgm:cxn modelId="{990E8014-7696-4AEF-91BF-A4BA571251E9}" type="presOf" srcId="{34D66E6B-1EFA-4308-B24C-074193EF2A10}" destId="{72DE8954-2DEF-431A-86EE-750DE7EC64E4}" srcOrd="0" destOrd="0" presId="urn:microsoft.com/office/officeart/2005/8/layout/cycle5"/>
    <dgm:cxn modelId="{09537E5E-83D2-4843-ACB8-5165CB4B41A4}" type="presOf" srcId="{DACE369E-9B21-417A-A98D-8BB7A8F5234D}" destId="{4A902E26-CA02-4165-806F-F3C4EB9FB1BF}" srcOrd="0" destOrd="0" presId="urn:microsoft.com/office/officeart/2005/8/layout/cycle5"/>
    <dgm:cxn modelId="{D54EA491-5C08-453E-8758-A8B01D9FC1A1}" type="presOf" srcId="{1787014E-15E5-4613-AB6C-F85D92483882}" destId="{A3A6DAAF-7017-4DA9-B8E1-7785A41B32D7}" srcOrd="0" destOrd="0" presId="urn:microsoft.com/office/officeart/2005/8/layout/cycle5"/>
    <dgm:cxn modelId="{8F5E9155-BCA8-460E-B1EE-E727F99E20FD}" type="presOf" srcId="{A1B712FE-12D3-4350-954C-9D8729FAE4B2}" destId="{68EEF68D-64A5-47E3-853E-6EC40A788D86}" srcOrd="0" destOrd="0" presId="urn:microsoft.com/office/officeart/2005/8/layout/cycle5"/>
    <dgm:cxn modelId="{2B6F6577-0BB1-47F3-B24F-5A26C5EF29FB}" srcId="{34D66E6B-1EFA-4308-B24C-074193EF2A10}" destId="{392A6184-5D25-4E58-8DFC-D94058DBCF20}" srcOrd="2" destOrd="0" parTransId="{25C1273C-6919-4CC0-B100-D3779782155C}" sibTransId="{1787014E-15E5-4613-AB6C-F85D92483882}"/>
    <dgm:cxn modelId="{10275F8F-E158-4745-A947-D11D0D3E786D}" type="presOf" srcId="{727A3B1D-B049-4C83-B928-D800FAE9BF3B}" destId="{E7F7304B-622C-41C5-8BB7-12A1E6C48B0D}" srcOrd="0" destOrd="0" presId="urn:microsoft.com/office/officeart/2005/8/layout/cycle5"/>
    <dgm:cxn modelId="{75529E5A-1318-4909-9337-DD5ACD750E14}" type="presOf" srcId="{392A6184-5D25-4E58-8DFC-D94058DBCF20}" destId="{CA5D93E1-E597-4B14-A5FF-74CAECE77623}" srcOrd="0" destOrd="0" presId="urn:microsoft.com/office/officeart/2005/8/layout/cycle5"/>
    <dgm:cxn modelId="{4EFC9ED9-7E65-46F4-B187-CE0109251C8A}" type="presOf" srcId="{6129E639-2305-468C-B955-47297D6F1B5E}" destId="{95DCAFAD-8DB3-4B6B-834E-2CC393FDECD2}" srcOrd="0" destOrd="0" presId="urn:microsoft.com/office/officeart/2005/8/layout/cycle5"/>
    <dgm:cxn modelId="{FC8F5C15-0A26-41F9-A99F-8A02BC1CC886}" type="presOf" srcId="{5C541189-0397-48BF-B603-F955324BD7D0}" destId="{16731F34-E17C-4812-8DD9-FA3D77A40E89}" srcOrd="0" destOrd="0" presId="urn:microsoft.com/office/officeart/2005/8/layout/cycle5"/>
    <dgm:cxn modelId="{1636C529-CA36-441C-963B-A19A15B2C285}" srcId="{34D66E6B-1EFA-4308-B24C-074193EF2A10}" destId="{6129E639-2305-468C-B955-47297D6F1B5E}" srcOrd="0" destOrd="0" parTransId="{209CC75C-37A5-4D5C-BD8A-81E7A5EF89EE}" sibTransId="{A1B712FE-12D3-4350-954C-9D8729FAE4B2}"/>
    <dgm:cxn modelId="{B24381F4-2BD1-491C-A561-2394C60A1D09}" type="presParOf" srcId="{72DE8954-2DEF-431A-86EE-750DE7EC64E4}" destId="{95DCAFAD-8DB3-4B6B-834E-2CC393FDECD2}" srcOrd="0" destOrd="0" presId="urn:microsoft.com/office/officeart/2005/8/layout/cycle5"/>
    <dgm:cxn modelId="{2C157AD2-EEE5-4CF3-B919-F97E2A7A58A1}" type="presParOf" srcId="{72DE8954-2DEF-431A-86EE-750DE7EC64E4}" destId="{F8A16CA3-6665-4067-8583-7D59C0B04765}" srcOrd="1" destOrd="0" presId="urn:microsoft.com/office/officeart/2005/8/layout/cycle5"/>
    <dgm:cxn modelId="{5A552617-EE1D-4ED1-B2A6-C59E700E7A84}" type="presParOf" srcId="{72DE8954-2DEF-431A-86EE-750DE7EC64E4}" destId="{68EEF68D-64A5-47E3-853E-6EC40A788D86}" srcOrd="2" destOrd="0" presId="urn:microsoft.com/office/officeart/2005/8/layout/cycle5"/>
    <dgm:cxn modelId="{11DA9021-ADBB-4AF9-82A2-9DE1BD72623F}" type="presParOf" srcId="{72DE8954-2DEF-431A-86EE-750DE7EC64E4}" destId="{E7F7304B-622C-41C5-8BB7-12A1E6C48B0D}" srcOrd="3" destOrd="0" presId="urn:microsoft.com/office/officeart/2005/8/layout/cycle5"/>
    <dgm:cxn modelId="{BCC13197-02C2-40E6-A125-2D4122284803}" type="presParOf" srcId="{72DE8954-2DEF-431A-86EE-750DE7EC64E4}" destId="{7EF3650D-3FC4-44B4-8A3F-955907D1D841}" srcOrd="4" destOrd="0" presId="urn:microsoft.com/office/officeart/2005/8/layout/cycle5"/>
    <dgm:cxn modelId="{BCEFD155-91E7-4388-B9A3-893BDF561AC4}" type="presParOf" srcId="{72DE8954-2DEF-431A-86EE-750DE7EC64E4}" destId="{16731F34-E17C-4812-8DD9-FA3D77A40E89}" srcOrd="5" destOrd="0" presId="urn:microsoft.com/office/officeart/2005/8/layout/cycle5"/>
    <dgm:cxn modelId="{FA2F4299-67E1-4186-9574-2BA340114CBE}" type="presParOf" srcId="{72DE8954-2DEF-431A-86EE-750DE7EC64E4}" destId="{CA5D93E1-E597-4B14-A5FF-74CAECE77623}" srcOrd="6" destOrd="0" presId="urn:microsoft.com/office/officeart/2005/8/layout/cycle5"/>
    <dgm:cxn modelId="{9F6BE0DF-987A-4D24-AB3C-7A85E2A61064}" type="presParOf" srcId="{72DE8954-2DEF-431A-86EE-750DE7EC64E4}" destId="{E6B21FBB-1240-47C4-9C61-C1F8D42A2B8A}" srcOrd="7" destOrd="0" presId="urn:microsoft.com/office/officeart/2005/8/layout/cycle5"/>
    <dgm:cxn modelId="{21E101EB-FF95-4E7A-9E55-4D5504AF261B}" type="presParOf" srcId="{72DE8954-2DEF-431A-86EE-750DE7EC64E4}" destId="{A3A6DAAF-7017-4DA9-B8E1-7785A41B32D7}" srcOrd="8" destOrd="0" presId="urn:microsoft.com/office/officeart/2005/8/layout/cycle5"/>
    <dgm:cxn modelId="{5C345E74-B608-46D0-84BC-B460FFF62EAE}" type="presParOf" srcId="{72DE8954-2DEF-431A-86EE-750DE7EC64E4}" destId="{16F86E4F-AD58-4AAD-8AB1-0FA04B8645E0}" srcOrd="9" destOrd="0" presId="urn:microsoft.com/office/officeart/2005/8/layout/cycle5"/>
    <dgm:cxn modelId="{2D920612-1A4F-48AE-9D04-5631B7E49986}" type="presParOf" srcId="{72DE8954-2DEF-431A-86EE-750DE7EC64E4}" destId="{67443411-15E8-446C-B672-3A53D8628F5B}" srcOrd="10" destOrd="0" presId="urn:microsoft.com/office/officeart/2005/8/layout/cycle5"/>
    <dgm:cxn modelId="{1ACD4518-EA32-48F0-98B3-BC6B8DF84577}" type="presParOf" srcId="{72DE8954-2DEF-431A-86EE-750DE7EC64E4}" destId="{4A902E26-CA02-4165-806F-F3C4EB9FB1B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CBF81F-0E34-4277-8917-CE14E469FD51}" type="doc">
      <dgm:prSet loTypeId="urn:microsoft.com/office/officeart/2005/8/layout/rings+Icon" loCatId="officeonline" qsTypeId="urn:microsoft.com/office/officeart/2005/8/quickstyle/simple1" qsCatId="simple" csTypeId="urn:microsoft.com/office/officeart/2005/8/colors/accent2_2" csCatId="accent2" phldr="1"/>
      <dgm:spPr/>
    </dgm:pt>
    <dgm:pt modelId="{EE6C9BB7-7644-487A-AF50-2F9561A7B812}">
      <dgm:prSet phldrT="[Text]"/>
      <dgm:spPr/>
      <dgm:t>
        <a:bodyPr/>
        <a:lstStyle/>
        <a:p>
          <a:r>
            <a:rPr lang="en-US" dirty="0" smtClean="0"/>
            <a:t>Systematic Direct Observation</a:t>
          </a:r>
          <a:endParaRPr lang="en-US" dirty="0"/>
        </a:p>
      </dgm:t>
    </dgm:pt>
    <dgm:pt modelId="{FDB4F73E-5587-4A2B-83CA-B2F33907AA46}" type="parTrans" cxnId="{D4C474A8-15BE-4761-80A1-F61B8902BCC4}">
      <dgm:prSet/>
      <dgm:spPr/>
      <dgm:t>
        <a:bodyPr/>
        <a:lstStyle/>
        <a:p>
          <a:endParaRPr lang="en-US"/>
        </a:p>
      </dgm:t>
    </dgm:pt>
    <dgm:pt modelId="{0FAB6D4D-CCFD-43DE-8C14-F436C2F474C6}" type="sibTrans" cxnId="{D4C474A8-15BE-4761-80A1-F61B8902BCC4}">
      <dgm:prSet/>
      <dgm:spPr/>
      <dgm:t>
        <a:bodyPr/>
        <a:lstStyle/>
        <a:p>
          <a:endParaRPr lang="en-US"/>
        </a:p>
      </dgm:t>
    </dgm:pt>
    <dgm:pt modelId="{B598E4D1-6C90-4C18-B6A9-28AD8BEAF68E}">
      <dgm:prSet phldrT="[Text]"/>
      <dgm:spPr/>
      <dgm:t>
        <a:bodyPr/>
        <a:lstStyle/>
        <a:p>
          <a:r>
            <a:rPr lang="en-US" dirty="0" smtClean="0"/>
            <a:t>Direct Behavior Rating (DBR)</a:t>
          </a:r>
          <a:endParaRPr lang="en-US" dirty="0"/>
        </a:p>
      </dgm:t>
    </dgm:pt>
    <dgm:pt modelId="{31F6DDE8-E980-4262-AF0B-65EEAEAF2E05}" type="parTrans" cxnId="{10C96B0C-115C-45FD-99C4-AF7BB3F682B6}">
      <dgm:prSet/>
      <dgm:spPr/>
      <dgm:t>
        <a:bodyPr/>
        <a:lstStyle/>
        <a:p>
          <a:endParaRPr lang="en-US"/>
        </a:p>
      </dgm:t>
    </dgm:pt>
    <dgm:pt modelId="{86F65667-B641-4E10-A3A3-F2DD13F1B75E}" type="sibTrans" cxnId="{10C96B0C-115C-45FD-99C4-AF7BB3F682B6}">
      <dgm:prSet/>
      <dgm:spPr/>
      <dgm:t>
        <a:bodyPr/>
        <a:lstStyle/>
        <a:p>
          <a:endParaRPr lang="en-US"/>
        </a:p>
      </dgm:t>
    </dgm:pt>
    <dgm:pt modelId="{DFC3E7E5-23D5-4FB8-837B-1A29390D50EE}" type="pres">
      <dgm:prSet presAssocID="{6ACBF81F-0E34-4277-8917-CE14E469FD51}" presName="Name0" presStyleCnt="0">
        <dgm:presLayoutVars>
          <dgm:chMax val="7"/>
          <dgm:dir/>
          <dgm:resizeHandles val="exact"/>
        </dgm:presLayoutVars>
      </dgm:prSet>
      <dgm:spPr/>
    </dgm:pt>
    <dgm:pt modelId="{229683C0-C523-479C-8008-93C65D74A4DA}" type="pres">
      <dgm:prSet presAssocID="{6ACBF81F-0E34-4277-8917-CE14E469FD51}" presName="ellipse1" presStyleLbl="vennNode1" presStyleIdx="0" presStyleCnt="2" custScaleX="156482" custScaleY="156471" custLinFactNeighborX="-36999" custLinFactNeighborY="33117">
        <dgm:presLayoutVars>
          <dgm:bulletEnabled val="1"/>
        </dgm:presLayoutVars>
      </dgm:prSet>
      <dgm:spPr/>
      <dgm:t>
        <a:bodyPr/>
        <a:lstStyle/>
        <a:p>
          <a:endParaRPr lang="en-US"/>
        </a:p>
      </dgm:t>
    </dgm:pt>
    <dgm:pt modelId="{29E51499-B9B7-421C-96F9-BF5B0881B69F}" type="pres">
      <dgm:prSet presAssocID="{6ACBF81F-0E34-4277-8917-CE14E469FD51}" presName="ellipse2" presStyleLbl="vennNode1" presStyleIdx="1" presStyleCnt="2" custScaleX="156482" custScaleY="156471" custLinFactNeighborX="37298" custLinFactNeighborY="-32676">
        <dgm:presLayoutVars>
          <dgm:bulletEnabled val="1"/>
        </dgm:presLayoutVars>
      </dgm:prSet>
      <dgm:spPr/>
      <dgm:t>
        <a:bodyPr/>
        <a:lstStyle/>
        <a:p>
          <a:endParaRPr lang="en-US"/>
        </a:p>
      </dgm:t>
    </dgm:pt>
  </dgm:ptLst>
  <dgm:cxnLst>
    <dgm:cxn modelId="{3D4DFAA6-8F38-4BFE-BC10-E20B278B6778}" type="presOf" srcId="{B598E4D1-6C90-4C18-B6A9-28AD8BEAF68E}" destId="{29E51499-B9B7-421C-96F9-BF5B0881B69F}" srcOrd="0" destOrd="0" presId="urn:microsoft.com/office/officeart/2005/8/layout/rings+Icon"/>
    <dgm:cxn modelId="{C416B861-5F7C-430C-9544-551B6F6D8E34}" type="presOf" srcId="{6ACBF81F-0E34-4277-8917-CE14E469FD51}" destId="{DFC3E7E5-23D5-4FB8-837B-1A29390D50EE}" srcOrd="0" destOrd="0" presId="urn:microsoft.com/office/officeart/2005/8/layout/rings+Icon"/>
    <dgm:cxn modelId="{D4C474A8-15BE-4761-80A1-F61B8902BCC4}" srcId="{6ACBF81F-0E34-4277-8917-CE14E469FD51}" destId="{EE6C9BB7-7644-487A-AF50-2F9561A7B812}" srcOrd="0" destOrd="0" parTransId="{FDB4F73E-5587-4A2B-83CA-B2F33907AA46}" sibTransId="{0FAB6D4D-CCFD-43DE-8C14-F436C2F474C6}"/>
    <dgm:cxn modelId="{10C96B0C-115C-45FD-99C4-AF7BB3F682B6}" srcId="{6ACBF81F-0E34-4277-8917-CE14E469FD51}" destId="{B598E4D1-6C90-4C18-B6A9-28AD8BEAF68E}" srcOrd="1" destOrd="0" parTransId="{31F6DDE8-E980-4262-AF0B-65EEAEAF2E05}" sibTransId="{86F65667-B641-4E10-A3A3-F2DD13F1B75E}"/>
    <dgm:cxn modelId="{E760883B-5EA5-4BF7-81F3-8D4E22E0A778}" type="presOf" srcId="{EE6C9BB7-7644-487A-AF50-2F9561A7B812}" destId="{229683C0-C523-479C-8008-93C65D74A4DA}" srcOrd="0" destOrd="0" presId="urn:microsoft.com/office/officeart/2005/8/layout/rings+Icon"/>
    <dgm:cxn modelId="{1213A924-AAD3-4441-AF94-DA619C499C61}" type="presParOf" srcId="{DFC3E7E5-23D5-4FB8-837B-1A29390D50EE}" destId="{229683C0-C523-479C-8008-93C65D74A4DA}" srcOrd="0" destOrd="0" presId="urn:microsoft.com/office/officeart/2005/8/layout/rings+Icon"/>
    <dgm:cxn modelId="{AC9EF228-11C9-4973-90A9-31410C32CE53}" type="presParOf" srcId="{DFC3E7E5-23D5-4FB8-837B-1A29390D50EE}" destId="{29E51499-B9B7-421C-96F9-BF5B0881B69F}"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E7C3BF-E0A1-4878-8C81-84166CC65B39}" type="doc">
      <dgm:prSet loTypeId="urn:microsoft.com/office/officeart/2008/layout/RadialCluster" loCatId="cycle" qsTypeId="urn:microsoft.com/office/officeart/2005/8/quickstyle/simple2" qsCatId="simple" csTypeId="urn:microsoft.com/office/officeart/2005/8/colors/accent2_2" csCatId="accent2" phldr="1"/>
      <dgm:spPr/>
      <dgm:t>
        <a:bodyPr/>
        <a:lstStyle/>
        <a:p>
          <a:endParaRPr lang="en-US"/>
        </a:p>
      </dgm:t>
    </dgm:pt>
    <dgm:pt modelId="{C811BA35-844B-4E6C-A6DF-5E9A1AE849B2}">
      <dgm:prSet phldrT="[Text]"/>
      <dgm:spPr/>
      <dgm:t>
        <a:bodyPr/>
        <a:lstStyle/>
        <a:p>
          <a:r>
            <a:rPr lang="en-US" b="1" dirty="0" smtClean="0"/>
            <a:t>School Success</a:t>
          </a:r>
          <a:endParaRPr lang="en-US" b="1" dirty="0"/>
        </a:p>
      </dgm:t>
    </dgm:pt>
    <dgm:pt modelId="{FEFB83AA-6050-4DFA-9CB8-D19D96A9CBC5}" type="parTrans" cxnId="{6D012D96-3A39-4276-BD48-D2DA8716C76B}">
      <dgm:prSet/>
      <dgm:spPr/>
      <dgm:t>
        <a:bodyPr/>
        <a:lstStyle/>
        <a:p>
          <a:endParaRPr lang="en-US"/>
        </a:p>
      </dgm:t>
    </dgm:pt>
    <dgm:pt modelId="{031176EE-1331-4977-BB84-A48BE68336C2}" type="sibTrans" cxnId="{6D012D96-3A39-4276-BD48-D2DA8716C76B}">
      <dgm:prSet/>
      <dgm:spPr/>
      <dgm:t>
        <a:bodyPr/>
        <a:lstStyle/>
        <a:p>
          <a:endParaRPr lang="en-US"/>
        </a:p>
      </dgm:t>
    </dgm:pt>
    <dgm:pt modelId="{2FA6B49C-FD9E-4B25-8E7E-C3EF7704885C}">
      <dgm:prSet phldrT="[Text]"/>
      <dgm:spPr/>
      <dgm:t>
        <a:bodyPr/>
        <a:lstStyle/>
        <a:p>
          <a:r>
            <a:rPr lang="en-US" b="1" dirty="0" smtClean="0"/>
            <a:t>Academically Engaged</a:t>
          </a:r>
          <a:endParaRPr lang="en-US" b="1" dirty="0"/>
        </a:p>
      </dgm:t>
    </dgm:pt>
    <dgm:pt modelId="{FD695A1C-38CA-4538-9680-20A052B390F4}" type="parTrans" cxnId="{AD898C86-69F8-44DD-9C10-A8EEF5CEEDCF}">
      <dgm:prSet/>
      <dgm:spPr/>
      <dgm:t>
        <a:bodyPr/>
        <a:lstStyle/>
        <a:p>
          <a:endParaRPr lang="en-US" dirty="0"/>
        </a:p>
      </dgm:t>
    </dgm:pt>
    <dgm:pt modelId="{BA58D296-E657-4F3F-8791-6BEBF276ABAF}" type="sibTrans" cxnId="{AD898C86-69F8-44DD-9C10-A8EEF5CEEDCF}">
      <dgm:prSet/>
      <dgm:spPr/>
      <dgm:t>
        <a:bodyPr/>
        <a:lstStyle/>
        <a:p>
          <a:endParaRPr lang="en-US"/>
        </a:p>
      </dgm:t>
    </dgm:pt>
    <dgm:pt modelId="{B918F3E5-8F30-49B6-91D1-FB84A9F9867F}">
      <dgm:prSet phldrT="[Text]"/>
      <dgm:spPr/>
      <dgm:t>
        <a:bodyPr/>
        <a:lstStyle/>
        <a:p>
          <a:r>
            <a:rPr lang="en-US" b="1" u="sng" dirty="0" smtClean="0"/>
            <a:t>Non</a:t>
          </a:r>
          <a:r>
            <a:rPr lang="en-US" b="1" dirty="0" smtClean="0"/>
            <a:t>-Disruptive</a:t>
          </a:r>
          <a:endParaRPr lang="en-US" b="1" dirty="0"/>
        </a:p>
      </dgm:t>
    </dgm:pt>
    <dgm:pt modelId="{7277E3DC-154E-4F95-9B47-C28A8CF4A7FD}" type="parTrans" cxnId="{F001553E-5B1C-4DEA-8834-7D282B6A36FD}">
      <dgm:prSet/>
      <dgm:spPr/>
      <dgm:t>
        <a:bodyPr/>
        <a:lstStyle/>
        <a:p>
          <a:endParaRPr lang="en-US" dirty="0"/>
        </a:p>
      </dgm:t>
    </dgm:pt>
    <dgm:pt modelId="{BEC0591D-C557-4AAB-A004-19CF2E7195C8}" type="sibTrans" cxnId="{F001553E-5B1C-4DEA-8834-7D282B6A36FD}">
      <dgm:prSet/>
      <dgm:spPr/>
      <dgm:t>
        <a:bodyPr/>
        <a:lstStyle/>
        <a:p>
          <a:endParaRPr lang="en-US"/>
        </a:p>
      </dgm:t>
    </dgm:pt>
    <dgm:pt modelId="{1501B12B-28A3-4AEF-B8C4-0CCE7E7FC781}">
      <dgm:prSet phldrT="[Text]"/>
      <dgm:spPr/>
      <dgm:t>
        <a:bodyPr/>
        <a:lstStyle/>
        <a:p>
          <a:r>
            <a:rPr lang="en-US" b="1" dirty="0" smtClean="0"/>
            <a:t>Respectful</a:t>
          </a:r>
          <a:endParaRPr lang="en-US" b="1" dirty="0"/>
        </a:p>
      </dgm:t>
    </dgm:pt>
    <dgm:pt modelId="{73D3093C-9DF4-4C48-9C17-B9E08044AF2F}" type="parTrans" cxnId="{68EC0B9C-D8BC-4F98-BD8A-7CDF88ABD474}">
      <dgm:prSet/>
      <dgm:spPr/>
      <dgm:t>
        <a:bodyPr/>
        <a:lstStyle/>
        <a:p>
          <a:endParaRPr lang="en-US" dirty="0"/>
        </a:p>
      </dgm:t>
    </dgm:pt>
    <dgm:pt modelId="{89015690-3A80-4536-BBD6-F7726C5EA527}" type="sibTrans" cxnId="{68EC0B9C-D8BC-4F98-BD8A-7CDF88ABD474}">
      <dgm:prSet/>
      <dgm:spPr/>
      <dgm:t>
        <a:bodyPr/>
        <a:lstStyle/>
        <a:p>
          <a:endParaRPr lang="en-US"/>
        </a:p>
      </dgm:t>
    </dgm:pt>
    <dgm:pt modelId="{A452B485-AF8F-4D22-A5A0-2167B292D829}" type="pres">
      <dgm:prSet presAssocID="{DCE7C3BF-E0A1-4878-8C81-84166CC65B39}" presName="Name0" presStyleCnt="0">
        <dgm:presLayoutVars>
          <dgm:chMax val="1"/>
          <dgm:chPref val="1"/>
          <dgm:dir/>
          <dgm:animOne val="branch"/>
          <dgm:animLvl val="lvl"/>
        </dgm:presLayoutVars>
      </dgm:prSet>
      <dgm:spPr/>
      <dgm:t>
        <a:bodyPr/>
        <a:lstStyle/>
        <a:p>
          <a:endParaRPr lang="en-US"/>
        </a:p>
      </dgm:t>
    </dgm:pt>
    <dgm:pt modelId="{A33A8935-E28C-4539-8135-5EE85D0B29A3}" type="pres">
      <dgm:prSet presAssocID="{C811BA35-844B-4E6C-A6DF-5E9A1AE849B2}" presName="singleCycle" presStyleCnt="0"/>
      <dgm:spPr/>
      <dgm:t>
        <a:bodyPr/>
        <a:lstStyle/>
        <a:p>
          <a:endParaRPr lang="en-US"/>
        </a:p>
      </dgm:t>
    </dgm:pt>
    <dgm:pt modelId="{B1164F52-A874-4399-89D0-FB9EE96E0A2B}" type="pres">
      <dgm:prSet presAssocID="{C811BA35-844B-4E6C-A6DF-5E9A1AE849B2}" presName="singleCenter" presStyleLbl="node1" presStyleIdx="0" presStyleCnt="4" custScaleX="254166" custScaleY="78807" custLinFactNeighborX="-1269" custLinFactNeighborY="-10805">
        <dgm:presLayoutVars>
          <dgm:chMax val="7"/>
          <dgm:chPref val="7"/>
        </dgm:presLayoutVars>
      </dgm:prSet>
      <dgm:spPr/>
      <dgm:t>
        <a:bodyPr/>
        <a:lstStyle/>
        <a:p>
          <a:endParaRPr lang="en-US"/>
        </a:p>
      </dgm:t>
    </dgm:pt>
    <dgm:pt modelId="{CE8734D0-7DAA-4F4F-86CD-61498011E5E9}" type="pres">
      <dgm:prSet presAssocID="{FD695A1C-38CA-4538-9680-20A052B390F4}" presName="Name56" presStyleLbl="parChTrans1D2" presStyleIdx="0" presStyleCnt="3"/>
      <dgm:spPr/>
      <dgm:t>
        <a:bodyPr/>
        <a:lstStyle/>
        <a:p>
          <a:endParaRPr lang="en-US"/>
        </a:p>
      </dgm:t>
    </dgm:pt>
    <dgm:pt modelId="{99F9EA36-BE2F-4920-8670-69A804D48E19}" type="pres">
      <dgm:prSet presAssocID="{2FA6B49C-FD9E-4B25-8E7E-C3EF7704885C}" presName="text0" presStyleLbl="node1" presStyleIdx="1" presStyleCnt="4" custScaleX="189505" custScaleY="189810" custRadScaleRad="94726">
        <dgm:presLayoutVars>
          <dgm:bulletEnabled val="1"/>
        </dgm:presLayoutVars>
      </dgm:prSet>
      <dgm:spPr/>
      <dgm:t>
        <a:bodyPr/>
        <a:lstStyle/>
        <a:p>
          <a:endParaRPr lang="en-US"/>
        </a:p>
      </dgm:t>
    </dgm:pt>
    <dgm:pt modelId="{BC91E78A-D034-4AAB-A168-C54A5E1AB714}" type="pres">
      <dgm:prSet presAssocID="{7277E3DC-154E-4F95-9B47-C28A8CF4A7FD}" presName="Name56" presStyleLbl="parChTrans1D2" presStyleIdx="1" presStyleCnt="3"/>
      <dgm:spPr/>
      <dgm:t>
        <a:bodyPr/>
        <a:lstStyle/>
        <a:p>
          <a:endParaRPr lang="en-US"/>
        </a:p>
      </dgm:t>
    </dgm:pt>
    <dgm:pt modelId="{04E002FF-9588-4B20-ADB4-758356DD846D}" type="pres">
      <dgm:prSet presAssocID="{B918F3E5-8F30-49B6-91D1-FB84A9F9867F}" presName="text0" presStyleLbl="node1" presStyleIdx="2" presStyleCnt="4" custScaleX="189505" custScaleY="189810" custRadScaleRad="102738" custRadScaleInc="4246">
        <dgm:presLayoutVars>
          <dgm:bulletEnabled val="1"/>
        </dgm:presLayoutVars>
      </dgm:prSet>
      <dgm:spPr/>
      <dgm:t>
        <a:bodyPr/>
        <a:lstStyle/>
        <a:p>
          <a:endParaRPr lang="en-US"/>
        </a:p>
      </dgm:t>
    </dgm:pt>
    <dgm:pt modelId="{D6B6FAAC-FD42-4DA4-8BF4-3D1BB605B68D}" type="pres">
      <dgm:prSet presAssocID="{73D3093C-9DF4-4C48-9C17-B9E08044AF2F}" presName="Name56" presStyleLbl="parChTrans1D2" presStyleIdx="2" presStyleCnt="3"/>
      <dgm:spPr/>
      <dgm:t>
        <a:bodyPr/>
        <a:lstStyle/>
        <a:p>
          <a:endParaRPr lang="en-US"/>
        </a:p>
      </dgm:t>
    </dgm:pt>
    <dgm:pt modelId="{7F7B6E75-EF98-4AE0-9D93-9EA89848584D}" type="pres">
      <dgm:prSet presAssocID="{1501B12B-28A3-4AEF-B8C4-0CCE7E7FC781}" presName="text0" presStyleLbl="node1" presStyleIdx="3" presStyleCnt="4" custScaleX="189505" custScaleY="189810" custRadScaleRad="102738" custRadScaleInc="-4246">
        <dgm:presLayoutVars>
          <dgm:bulletEnabled val="1"/>
        </dgm:presLayoutVars>
      </dgm:prSet>
      <dgm:spPr/>
      <dgm:t>
        <a:bodyPr/>
        <a:lstStyle/>
        <a:p>
          <a:endParaRPr lang="en-US"/>
        </a:p>
      </dgm:t>
    </dgm:pt>
  </dgm:ptLst>
  <dgm:cxnLst>
    <dgm:cxn modelId="{1F61954C-21B0-43AD-A208-16A8AA3CE73D}" type="presOf" srcId="{DCE7C3BF-E0A1-4878-8C81-84166CC65B39}" destId="{A452B485-AF8F-4D22-A5A0-2167B292D829}" srcOrd="0" destOrd="0" presId="urn:microsoft.com/office/officeart/2008/layout/RadialCluster"/>
    <dgm:cxn modelId="{AD898C86-69F8-44DD-9C10-A8EEF5CEEDCF}" srcId="{C811BA35-844B-4E6C-A6DF-5E9A1AE849B2}" destId="{2FA6B49C-FD9E-4B25-8E7E-C3EF7704885C}" srcOrd="0" destOrd="0" parTransId="{FD695A1C-38CA-4538-9680-20A052B390F4}" sibTransId="{BA58D296-E657-4F3F-8791-6BEBF276ABAF}"/>
    <dgm:cxn modelId="{6D012D96-3A39-4276-BD48-D2DA8716C76B}" srcId="{DCE7C3BF-E0A1-4878-8C81-84166CC65B39}" destId="{C811BA35-844B-4E6C-A6DF-5E9A1AE849B2}" srcOrd="0" destOrd="0" parTransId="{FEFB83AA-6050-4DFA-9CB8-D19D96A9CBC5}" sibTransId="{031176EE-1331-4977-BB84-A48BE68336C2}"/>
    <dgm:cxn modelId="{13039A47-0F7F-45B6-B79A-AC410E406AFE}" type="presOf" srcId="{B918F3E5-8F30-49B6-91D1-FB84A9F9867F}" destId="{04E002FF-9588-4B20-ADB4-758356DD846D}" srcOrd="0" destOrd="0" presId="urn:microsoft.com/office/officeart/2008/layout/RadialCluster"/>
    <dgm:cxn modelId="{92C34719-5A71-46AF-AB5C-3E9152FA1BD0}" type="presOf" srcId="{73D3093C-9DF4-4C48-9C17-B9E08044AF2F}" destId="{D6B6FAAC-FD42-4DA4-8BF4-3D1BB605B68D}" srcOrd="0" destOrd="0" presId="urn:microsoft.com/office/officeart/2008/layout/RadialCluster"/>
    <dgm:cxn modelId="{B9DAF8AB-5609-4283-A694-CECD00DD2D24}" type="presOf" srcId="{7277E3DC-154E-4F95-9B47-C28A8CF4A7FD}" destId="{BC91E78A-D034-4AAB-A168-C54A5E1AB714}" srcOrd="0" destOrd="0" presId="urn:microsoft.com/office/officeart/2008/layout/RadialCluster"/>
    <dgm:cxn modelId="{1FACFC50-1AAE-45FC-AE0A-5851895444F0}" type="presOf" srcId="{2FA6B49C-FD9E-4B25-8E7E-C3EF7704885C}" destId="{99F9EA36-BE2F-4920-8670-69A804D48E19}" srcOrd="0" destOrd="0" presId="urn:microsoft.com/office/officeart/2008/layout/RadialCluster"/>
    <dgm:cxn modelId="{9B8DA7AC-FE04-4346-B06B-DCB23D0C8BAB}" type="presOf" srcId="{C811BA35-844B-4E6C-A6DF-5E9A1AE849B2}" destId="{B1164F52-A874-4399-89D0-FB9EE96E0A2B}" srcOrd="0" destOrd="0" presId="urn:microsoft.com/office/officeart/2008/layout/RadialCluster"/>
    <dgm:cxn modelId="{F9BA76B0-4F48-4B23-9354-57AADA8EE125}" type="presOf" srcId="{1501B12B-28A3-4AEF-B8C4-0CCE7E7FC781}" destId="{7F7B6E75-EF98-4AE0-9D93-9EA89848584D}" srcOrd="0" destOrd="0" presId="urn:microsoft.com/office/officeart/2008/layout/RadialCluster"/>
    <dgm:cxn modelId="{68EC0B9C-D8BC-4F98-BD8A-7CDF88ABD474}" srcId="{C811BA35-844B-4E6C-A6DF-5E9A1AE849B2}" destId="{1501B12B-28A3-4AEF-B8C4-0CCE7E7FC781}" srcOrd="2" destOrd="0" parTransId="{73D3093C-9DF4-4C48-9C17-B9E08044AF2F}" sibTransId="{89015690-3A80-4536-BBD6-F7726C5EA527}"/>
    <dgm:cxn modelId="{42DFE0FA-03F0-45FD-824F-5D0CCBA4F083}" type="presOf" srcId="{FD695A1C-38CA-4538-9680-20A052B390F4}" destId="{CE8734D0-7DAA-4F4F-86CD-61498011E5E9}" srcOrd="0" destOrd="0" presId="urn:microsoft.com/office/officeart/2008/layout/RadialCluster"/>
    <dgm:cxn modelId="{F001553E-5B1C-4DEA-8834-7D282B6A36FD}" srcId="{C811BA35-844B-4E6C-A6DF-5E9A1AE849B2}" destId="{B918F3E5-8F30-49B6-91D1-FB84A9F9867F}" srcOrd="1" destOrd="0" parTransId="{7277E3DC-154E-4F95-9B47-C28A8CF4A7FD}" sibTransId="{BEC0591D-C557-4AAB-A004-19CF2E7195C8}"/>
    <dgm:cxn modelId="{AD863B0B-50B1-4C34-B637-0AA1C88789AB}" type="presParOf" srcId="{A452B485-AF8F-4D22-A5A0-2167B292D829}" destId="{A33A8935-E28C-4539-8135-5EE85D0B29A3}" srcOrd="0" destOrd="0" presId="urn:microsoft.com/office/officeart/2008/layout/RadialCluster"/>
    <dgm:cxn modelId="{7C774D89-68A0-4F77-AA8D-7F7F50E08956}" type="presParOf" srcId="{A33A8935-E28C-4539-8135-5EE85D0B29A3}" destId="{B1164F52-A874-4399-89D0-FB9EE96E0A2B}" srcOrd="0" destOrd="0" presId="urn:microsoft.com/office/officeart/2008/layout/RadialCluster"/>
    <dgm:cxn modelId="{C7556708-F2FA-43B2-8F9B-43EAD2FF8A18}" type="presParOf" srcId="{A33A8935-E28C-4539-8135-5EE85D0B29A3}" destId="{CE8734D0-7DAA-4F4F-86CD-61498011E5E9}" srcOrd="1" destOrd="0" presId="urn:microsoft.com/office/officeart/2008/layout/RadialCluster"/>
    <dgm:cxn modelId="{E09DC673-0A0D-41F2-9E0A-19F9F54765DB}" type="presParOf" srcId="{A33A8935-E28C-4539-8135-5EE85D0B29A3}" destId="{99F9EA36-BE2F-4920-8670-69A804D48E19}" srcOrd="2" destOrd="0" presId="urn:microsoft.com/office/officeart/2008/layout/RadialCluster"/>
    <dgm:cxn modelId="{98180B6D-0F01-4798-ABF4-395E32FECABA}" type="presParOf" srcId="{A33A8935-E28C-4539-8135-5EE85D0B29A3}" destId="{BC91E78A-D034-4AAB-A168-C54A5E1AB714}" srcOrd="3" destOrd="0" presId="urn:microsoft.com/office/officeart/2008/layout/RadialCluster"/>
    <dgm:cxn modelId="{FF85C1F2-7568-4136-9AB6-59654CEC76EB}" type="presParOf" srcId="{A33A8935-E28C-4539-8135-5EE85D0B29A3}" destId="{04E002FF-9588-4B20-ADB4-758356DD846D}" srcOrd="4" destOrd="0" presId="urn:microsoft.com/office/officeart/2008/layout/RadialCluster"/>
    <dgm:cxn modelId="{03F2E938-4ECF-496B-8B45-0EDC7DFD22E9}" type="presParOf" srcId="{A33A8935-E28C-4539-8135-5EE85D0B29A3}" destId="{D6B6FAAC-FD42-4DA4-8BF4-3D1BB605B68D}" srcOrd="5" destOrd="0" presId="urn:microsoft.com/office/officeart/2008/layout/RadialCluster"/>
    <dgm:cxn modelId="{95B2C0CB-A3DA-46CB-8F77-6FEC3140FACE}" type="presParOf" srcId="{A33A8935-E28C-4539-8135-5EE85D0B29A3}" destId="{7F7B6E75-EF98-4AE0-9D93-9EA89848584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AFAD-8DB3-4B6B-834E-2CC393FDECD2}">
      <dsp:nvSpPr>
        <dsp:cNvPr id="0" name=""/>
        <dsp:cNvSpPr/>
      </dsp:nvSpPr>
      <dsp:spPr>
        <a:xfrm>
          <a:off x="2730067" y="-111049"/>
          <a:ext cx="2007464" cy="13048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Identify target behavior(s)</a:t>
          </a:r>
          <a:endParaRPr lang="en-US" sz="1800" kern="1200" dirty="0"/>
        </a:p>
      </dsp:txBody>
      <dsp:txXfrm>
        <a:off x="2793765" y="-47351"/>
        <a:ext cx="1880068" cy="1177455"/>
      </dsp:txXfrm>
    </dsp:sp>
    <dsp:sp modelId="{68EEF68D-64A5-47E3-853E-6EC40A788D86}">
      <dsp:nvSpPr>
        <dsp:cNvPr id="0" name=""/>
        <dsp:cNvSpPr/>
      </dsp:nvSpPr>
      <dsp:spPr>
        <a:xfrm>
          <a:off x="1951076" y="541376"/>
          <a:ext cx="3565446" cy="3565446"/>
        </a:xfrm>
        <a:custGeom>
          <a:avLst/>
          <a:gdLst/>
          <a:ahLst/>
          <a:cxnLst/>
          <a:rect l="0" t="0" r="0" b="0"/>
          <a:pathLst>
            <a:path>
              <a:moveTo>
                <a:pt x="2952705" y="437642"/>
              </a:moveTo>
              <a:arcTo wR="1782723" hR="1782723" stAng="18661049" swAng="124580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F7304B-622C-41C5-8BB7-12A1E6C48B0D}">
      <dsp:nvSpPr>
        <dsp:cNvPr id="0" name=""/>
        <dsp:cNvSpPr/>
      </dsp:nvSpPr>
      <dsp:spPr>
        <a:xfrm>
          <a:off x="4512791" y="1671674"/>
          <a:ext cx="2007464" cy="13048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Hypothesize function of behavior(s)</a:t>
          </a:r>
          <a:endParaRPr lang="en-US" sz="1800" kern="1200" dirty="0"/>
        </a:p>
      </dsp:txBody>
      <dsp:txXfrm>
        <a:off x="4576489" y="1735372"/>
        <a:ext cx="1880068" cy="1177455"/>
      </dsp:txXfrm>
    </dsp:sp>
    <dsp:sp modelId="{16731F34-E17C-4812-8DD9-FA3D77A40E89}">
      <dsp:nvSpPr>
        <dsp:cNvPr id="0" name=""/>
        <dsp:cNvSpPr/>
      </dsp:nvSpPr>
      <dsp:spPr>
        <a:xfrm>
          <a:off x="1951076" y="541376"/>
          <a:ext cx="3565446" cy="3565446"/>
        </a:xfrm>
        <a:custGeom>
          <a:avLst/>
          <a:gdLst/>
          <a:ahLst/>
          <a:cxnLst/>
          <a:rect l="0" t="0" r="0" b="0"/>
          <a:pathLst>
            <a:path>
              <a:moveTo>
                <a:pt x="3353563" y="2625673"/>
              </a:moveTo>
              <a:arcTo wR="1782723" hR="1782723" stAng="1693144" swAng="124580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5D93E1-E597-4B14-A5FF-74CAECE77623}">
      <dsp:nvSpPr>
        <dsp:cNvPr id="0" name=""/>
        <dsp:cNvSpPr/>
      </dsp:nvSpPr>
      <dsp:spPr>
        <a:xfrm>
          <a:off x="2730067" y="3454397"/>
          <a:ext cx="2007464" cy="13048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Develop function-based behavior intervention plan</a:t>
          </a:r>
          <a:endParaRPr lang="en-US" sz="1800" kern="1200" dirty="0"/>
        </a:p>
      </dsp:txBody>
      <dsp:txXfrm>
        <a:off x="2793765" y="3518095"/>
        <a:ext cx="1880068" cy="1177455"/>
      </dsp:txXfrm>
    </dsp:sp>
    <dsp:sp modelId="{A3A6DAAF-7017-4DA9-B8E1-7785A41B32D7}">
      <dsp:nvSpPr>
        <dsp:cNvPr id="0" name=""/>
        <dsp:cNvSpPr/>
      </dsp:nvSpPr>
      <dsp:spPr>
        <a:xfrm>
          <a:off x="1951076" y="541376"/>
          <a:ext cx="3565446" cy="3565446"/>
        </a:xfrm>
        <a:custGeom>
          <a:avLst/>
          <a:gdLst/>
          <a:ahLst/>
          <a:cxnLst/>
          <a:rect l="0" t="0" r="0" b="0"/>
          <a:pathLst>
            <a:path>
              <a:moveTo>
                <a:pt x="612740" y="3127804"/>
              </a:moveTo>
              <a:arcTo wR="1782723" hR="1782723" stAng="7861049" swAng="124580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6F86E4F-AD58-4AAD-8AB1-0FA04B8645E0}">
      <dsp:nvSpPr>
        <dsp:cNvPr id="0" name=""/>
        <dsp:cNvSpPr/>
      </dsp:nvSpPr>
      <dsp:spPr>
        <a:xfrm>
          <a:off x="947344" y="1671674"/>
          <a:ext cx="2007464" cy="13048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Monitor student progress and plan implementation</a:t>
          </a:r>
          <a:endParaRPr lang="en-US" sz="1800" kern="1200" dirty="0"/>
        </a:p>
      </dsp:txBody>
      <dsp:txXfrm>
        <a:off x="1011042" y="1735372"/>
        <a:ext cx="1880068" cy="1177455"/>
      </dsp:txXfrm>
    </dsp:sp>
    <dsp:sp modelId="{4A902E26-CA02-4165-806F-F3C4EB9FB1BF}">
      <dsp:nvSpPr>
        <dsp:cNvPr id="0" name=""/>
        <dsp:cNvSpPr/>
      </dsp:nvSpPr>
      <dsp:spPr>
        <a:xfrm>
          <a:off x="1951076" y="541376"/>
          <a:ext cx="3565446" cy="3565446"/>
        </a:xfrm>
        <a:custGeom>
          <a:avLst/>
          <a:gdLst/>
          <a:ahLst/>
          <a:cxnLst/>
          <a:rect l="0" t="0" r="0" b="0"/>
          <a:pathLst>
            <a:path>
              <a:moveTo>
                <a:pt x="211883" y="939773"/>
              </a:moveTo>
              <a:arcTo wR="1782723" hR="1782723" stAng="12493144" swAng="124580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AFAD-8DB3-4B6B-834E-2CC393FDECD2}">
      <dsp:nvSpPr>
        <dsp:cNvPr id="0" name=""/>
        <dsp:cNvSpPr/>
      </dsp:nvSpPr>
      <dsp:spPr>
        <a:xfrm>
          <a:off x="1679881" y="-81213"/>
          <a:ext cx="1440836" cy="936543"/>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Identify target behavior(s)</a:t>
          </a:r>
          <a:endParaRPr lang="en-US" sz="1300" kern="1200" dirty="0"/>
        </a:p>
      </dsp:txBody>
      <dsp:txXfrm>
        <a:off x="1725599" y="-35495"/>
        <a:ext cx="1349400" cy="845107"/>
      </dsp:txXfrm>
    </dsp:sp>
    <dsp:sp modelId="{68EEF68D-64A5-47E3-853E-6EC40A788D86}">
      <dsp:nvSpPr>
        <dsp:cNvPr id="0" name=""/>
        <dsp:cNvSpPr/>
      </dsp:nvSpPr>
      <dsp:spPr>
        <a:xfrm>
          <a:off x="1122306" y="387057"/>
          <a:ext cx="2555986" cy="2555986"/>
        </a:xfrm>
        <a:custGeom>
          <a:avLst/>
          <a:gdLst/>
          <a:ahLst/>
          <a:cxnLst/>
          <a:rect l="0" t="0" r="0" b="0"/>
          <a:pathLst>
            <a:path>
              <a:moveTo>
                <a:pt x="2117278" y="314216"/>
              </a:moveTo>
              <a:arcTo wR="1277993" hR="1277993" stAng="18663019" swAng="124306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F7304B-622C-41C5-8BB7-12A1E6C48B0D}">
      <dsp:nvSpPr>
        <dsp:cNvPr id="0" name=""/>
        <dsp:cNvSpPr/>
      </dsp:nvSpPr>
      <dsp:spPr>
        <a:xfrm>
          <a:off x="2957874" y="1196779"/>
          <a:ext cx="1440836" cy="9365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Hypothesize function of behavior(s)</a:t>
          </a:r>
          <a:endParaRPr lang="en-US" sz="1300" kern="1200" dirty="0"/>
        </a:p>
      </dsp:txBody>
      <dsp:txXfrm>
        <a:off x="3003592" y="1242497"/>
        <a:ext cx="1349400" cy="845107"/>
      </dsp:txXfrm>
    </dsp:sp>
    <dsp:sp modelId="{16731F34-E17C-4812-8DD9-FA3D77A40E89}">
      <dsp:nvSpPr>
        <dsp:cNvPr id="0" name=""/>
        <dsp:cNvSpPr/>
      </dsp:nvSpPr>
      <dsp:spPr>
        <a:xfrm>
          <a:off x="1122306" y="387057"/>
          <a:ext cx="2555986" cy="2555986"/>
        </a:xfrm>
        <a:custGeom>
          <a:avLst/>
          <a:gdLst/>
          <a:ahLst/>
          <a:cxnLst/>
          <a:rect l="0" t="0" r="0" b="0"/>
          <a:pathLst>
            <a:path>
              <a:moveTo>
                <a:pt x="2403955" y="1882538"/>
              </a:moveTo>
              <a:arcTo wR="1277993" hR="1277993" stAng="1693921" swAng="124306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5D93E1-E597-4B14-A5FF-74CAECE77623}">
      <dsp:nvSpPr>
        <dsp:cNvPr id="0" name=""/>
        <dsp:cNvSpPr/>
      </dsp:nvSpPr>
      <dsp:spPr>
        <a:xfrm>
          <a:off x="1679881" y="2474772"/>
          <a:ext cx="1440836" cy="9365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Develop function-based behavior intervention plan</a:t>
          </a:r>
          <a:endParaRPr lang="en-US" sz="1300" kern="1200" dirty="0"/>
        </a:p>
      </dsp:txBody>
      <dsp:txXfrm>
        <a:off x="1725599" y="2520490"/>
        <a:ext cx="1349400" cy="845107"/>
      </dsp:txXfrm>
    </dsp:sp>
    <dsp:sp modelId="{A3A6DAAF-7017-4DA9-B8E1-7785A41B32D7}">
      <dsp:nvSpPr>
        <dsp:cNvPr id="0" name=""/>
        <dsp:cNvSpPr/>
      </dsp:nvSpPr>
      <dsp:spPr>
        <a:xfrm>
          <a:off x="1122306" y="387057"/>
          <a:ext cx="2555986" cy="2555986"/>
        </a:xfrm>
        <a:custGeom>
          <a:avLst/>
          <a:gdLst/>
          <a:ahLst/>
          <a:cxnLst/>
          <a:rect l="0" t="0" r="0" b="0"/>
          <a:pathLst>
            <a:path>
              <a:moveTo>
                <a:pt x="438707" y="2241770"/>
              </a:moveTo>
              <a:arcTo wR="1277993" hR="1277993" stAng="7863019" swAng="124306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6F86E4F-AD58-4AAD-8AB1-0FA04B8645E0}">
      <dsp:nvSpPr>
        <dsp:cNvPr id="0" name=""/>
        <dsp:cNvSpPr/>
      </dsp:nvSpPr>
      <dsp:spPr>
        <a:xfrm>
          <a:off x="401888" y="1196779"/>
          <a:ext cx="1440836" cy="9365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Monitor student progress and plan implementation</a:t>
          </a:r>
          <a:endParaRPr lang="en-US" sz="1300" kern="1200" dirty="0"/>
        </a:p>
      </dsp:txBody>
      <dsp:txXfrm>
        <a:off x="447606" y="1242497"/>
        <a:ext cx="1349400" cy="845107"/>
      </dsp:txXfrm>
    </dsp:sp>
    <dsp:sp modelId="{4A902E26-CA02-4165-806F-F3C4EB9FB1BF}">
      <dsp:nvSpPr>
        <dsp:cNvPr id="0" name=""/>
        <dsp:cNvSpPr/>
      </dsp:nvSpPr>
      <dsp:spPr>
        <a:xfrm>
          <a:off x="1122306" y="387057"/>
          <a:ext cx="2555986" cy="2555986"/>
        </a:xfrm>
        <a:custGeom>
          <a:avLst/>
          <a:gdLst/>
          <a:ahLst/>
          <a:cxnLst/>
          <a:rect l="0" t="0" r="0" b="0"/>
          <a:pathLst>
            <a:path>
              <a:moveTo>
                <a:pt x="152030" y="673447"/>
              </a:moveTo>
              <a:arcTo wR="1277993" hR="1277993" stAng="12493921" swAng="1243061"/>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4D978-E011-4455-ACDC-CF5D56909075}">
      <dsp:nvSpPr>
        <dsp:cNvPr id="0" name=""/>
        <dsp:cNvSpPr/>
      </dsp:nvSpPr>
      <dsp:spPr>
        <a:xfrm>
          <a:off x="34" y="43709"/>
          <a:ext cx="3268437" cy="892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Ambiguous</a:t>
          </a:r>
          <a:endParaRPr lang="en-US" sz="3100" kern="1200" dirty="0"/>
        </a:p>
      </dsp:txBody>
      <dsp:txXfrm>
        <a:off x="34" y="43709"/>
        <a:ext cx="3268437" cy="892800"/>
      </dsp:txXfrm>
    </dsp:sp>
    <dsp:sp modelId="{04302669-834D-4B78-8D45-8D8B280ED366}">
      <dsp:nvSpPr>
        <dsp:cNvPr id="0" name=""/>
        <dsp:cNvSpPr/>
      </dsp:nvSpPr>
      <dsp:spPr>
        <a:xfrm>
          <a:off x="34" y="936509"/>
          <a:ext cx="3268437" cy="37441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t>Apathetic</a:t>
          </a:r>
          <a:endParaRPr lang="en-US" sz="3100" kern="1200" dirty="0"/>
        </a:p>
        <a:p>
          <a:pPr marL="285750" lvl="1" indent="-285750" algn="l" defTabSz="1377950">
            <a:lnSpc>
              <a:spcPct val="90000"/>
            </a:lnSpc>
            <a:spcBef>
              <a:spcPct val="0"/>
            </a:spcBef>
            <a:spcAft>
              <a:spcPct val="15000"/>
            </a:spcAft>
            <a:buChar char="••"/>
          </a:pPr>
          <a:r>
            <a:rPr lang="en-US" sz="3100" kern="1200" dirty="0" smtClean="0"/>
            <a:t>Aggressive</a:t>
          </a:r>
          <a:endParaRPr lang="en-US" sz="3100" kern="1200" dirty="0"/>
        </a:p>
        <a:p>
          <a:pPr marL="285750" lvl="1" indent="-285750" algn="l" defTabSz="1377950">
            <a:lnSpc>
              <a:spcPct val="90000"/>
            </a:lnSpc>
            <a:spcBef>
              <a:spcPct val="0"/>
            </a:spcBef>
            <a:spcAft>
              <a:spcPct val="15000"/>
            </a:spcAft>
            <a:buChar char="••"/>
          </a:pPr>
          <a:r>
            <a:rPr lang="en-US" sz="3100" kern="1200" dirty="0" smtClean="0"/>
            <a:t>Bad attitude</a:t>
          </a:r>
          <a:endParaRPr lang="en-US" sz="3100" kern="1200" dirty="0"/>
        </a:p>
        <a:p>
          <a:pPr marL="285750" lvl="1" indent="-285750" algn="l" defTabSz="1377950">
            <a:lnSpc>
              <a:spcPct val="90000"/>
            </a:lnSpc>
            <a:spcBef>
              <a:spcPct val="0"/>
            </a:spcBef>
            <a:spcAft>
              <a:spcPct val="15000"/>
            </a:spcAft>
            <a:buChar char="••"/>
          </a:pPr>
          <a:r>
            <a:rPr lang="en-US" sz="3100" kern="1200" dirty="0" smtClean="0"/>
            <a:t>Defiant</a:t>
          </a:r>
          <a:endParaRPr lang="en-US" sz="3100" kern="1200" dirty="0"/>
        </a:p>
        <a:p>
          <a:pPr marL="285750" lvl="1" indent="-285750" algn="l" defTabSz="1377950">
            <a:lnSpc>
              <a:spcPct val="90000"/>
            </a:lnSpc>
            <a:spcBef>
              <a:spcPct val="0"/>
            </a:spcBef>
            <a:spcAft>
              <a:spcPct val="15000"/>
            </a:spcAft>
            <a:buChar char="••"/>
          </a:pPr>
          <a:r>
            <a:rPr lang="en-US" sz="3100" kern="1200" dirty="0" smtClean="0"/>
            <a:t>Hyperactive</a:t>
          </a:r>
          <a:endParaRPr lang="en-US" sz="3100" kern="1200" dirty="0"/>
        </a:p>
        <a:p>
          <a:pPr marL="285750" lvl="1" indent="-285750" algn="l" defTabSz="1377950">
            <a:lnSpc>
              <a:spcPct val="90000"/>
            </a:lnSpc>
            <a:spcBef>
              <a:spcPct val="0"/>
            </a:spcBef>
            <a:spcAft>
              <a:spcPct val="15000"/>
            </a:spcAft>
            <a:buChar char="••"/>
          </a:pPr>
          <a:r>
            <a:rPr lang="en-US" sz="3100" kern="1200" dirty="0" smtClean="0"/>
            <a:t>Lazy</a:t>
          </a:r>
          <a:endParaRPr lang="en-US" sz="3100" kern="1200" dirty="0"/>
        </a:p>
        <a:p>
          <a:pPr marL="285750" lvl="1" indent="-285750" algn="l" defTabSz="1377950">
            <a:lnSpc>
              <a:spcPct val="90000"/>
            </a:lnSpc>
            <a:spcBef>
              <a:spcPct val="0"/>
            </a:spcBef>
            <a:spcAft>
              <a:spcPct val="15000"/>
            </a:spcAft>
            <a:buChar char="••"/>
          </a:pPr>
          <a:r>
            <a:rPr lang="en-US" sz="3100" kern="1200" dirty="0" smtClean="0"/>
            <a:t>Unmotivated</a:t>
          </a:r>
          <a:endParaRPr lang="en-US" sz="3100" kern="1200" dirty="0"/>
        </a:p>
      </dsp:txBody>
      <dsp:txXfrm>
        <a:off x="34" y="936509"/>
        <a:ext cx="3268437" cy="3744180"/>
      </dsp:txXfrm>
    </dsp:sp>
    <dsp:sp modelId="{B480799A-DF97-4A1D-B38A-81E81FF56A36}">
      <dsp:nvSpPr>
        <dsp:cNvPr id="0" name=""/>
        <dsp:cNvSpPr/>
      </dsp:nvSpPr>
      <dsp:spPr>
        <a:xfrm>
          <a:off x="3726053" y="43709"/>
          <a:ext cx="3268437" cy="892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Observable</a:t>
          </a:r>
          <a:endParaRPr lang="en-US" sz="3100" kern="1200" dirty="0"/>
        </a:p>
      </dsp:txBody>
      <dsp:txXfrm>
        <a:off x="3726053" y="43709"/>
        <a:ext cx="3268437" cy="892800"/>
      </dsp:txXfrm>
    </dsp:sp>
    <dsp:sp modelId="{01402ABC-A4B2-4147-8167-226F43D2B4A4}">
      <dsp:nvSpPr>
        <dsp:cNvPr id="0" name=""/>
        <dsp:cNvSpPr/>
      </dsp:nvSpPr>
      <dsp:spPr>
        <a:xfrm>
          <a:off x="3726053" y="936509"/>
          <a:ext cx="3268437" cy="37441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t>Hits</a:t>
          </a:r>
          <a:endParaRPr lang="en-US" sz="3100" kern="1200" dirty="0"/>
        </a:p>
        <a:p>
          <a:pPr marL="285750" lvl="1" indent="-285750" algn="l" defTabSz="1377950">
            <a:lnSpc>
              <a:spcPct val="90000"/>
            </a:lnSpc>
            <a:spcBef>
              <a:spcPct val="0"/>
            </a:spcBef>
            <a:spcAft>
              <a:spcPct val="15000"/>
            </a:spcAft>
            <a:buChar char="••"/>
          </a:pPr>
          <a:r>
            <a:rPr lang="en-US" sz="3100" kern="1200" dirty="0" smtClean="0"/>
            <a:t>Looks</a:t>
          </a:r>
          <a:endParaRPr lang="en-US" sz="3100" kern="1200" dirty="0"/>
        </a:p>
        <a:p>
          <a:pPr marL="285750" lvl="1" indent="-285750" algn="l" defTabSz="1377950">
            <a:lnSpc>
              <a:spcPct val="90000"/>
            </a:lnSpc>
            <a:spcBef>
              <a:spcPct val="0"/>
            </a:spcBef>
            <a:spcAft>
              <a:spcPct val="15000"/>
            </a:spcAft>
            <a:buChar char="••"/>
          </a:pPr>
          <a:r>
            <a:rPr lang="en-US" sz="3100" kern="1200" dirty="0" smtClean="0"/>
            <a:t>Pokes</a:t>
          </a:r>
          <a:endParaRPr lang="en-US" sz="3100" kern="1200" dirty="0"/>
        </a:p>
        <a:p>
          <a:pPr marL="285750" lvl="1" indent="-285750" algn="l" defTabSz="1377950">
            <a:lnSpc>
              <a:spcPct val="90000"/>
            </a:lnSpc>
            <a:spcBef>
              <a:spcPct val="0"/>
            </a:spcBef>
            <a:spcAft>
              <a:spcPct val="15000"/>
            </a:spcAft>
            <a:buChar char="••"/>
          </a:pPr>
          <a:r>
            <a:rPr lang="en-US" sz="3100" kern="1200" dirty="0" smtClean="0"/>
            <a:t>Raises hand</a:t>
          </a:r>
          <a:endParaRPr lang="en-US" sz="3100" kern="1200" dirty="0"/>
        </a:p>
        <a:p>
          <a:pPr marL="285750" lvl="1" indent="-285750" algn="l" defTabSz="1377950">
            <a:lnSpc>
              <a:spcPct val="90000"/>
            </a:lnSpc>
            <a:spcBef>
              <a:spcPct val="0"/>
            </a:spcBef>
            <a:spcAft>
              <a:spcPct val="15000"/>
            </a:spcAft>
            <a:buChar char="••"/>
          </a:pPr>
          <a:r>
            <a:rPr lang="en-US" sz="3100" kern="1200" dirty="0" smtClean="0"/>
            <a:t>Seated</a:t>
          </a:r>
          <a:endParaRPr lang="en-US" sz="3100" kern="1200" dirty="0"/>
        </a:p>
        <a:p>
          <a:pPr marL="285750" lvl="1" indent="-285750" algn="l" defTabSz="1377950">
            <a:lnSpc>
              <a:spcPct val="90000"/>
            </a:lnSpc>
            <a:spcBef>
              <a:spcPct val="0"/>
            </a:spcBef>
            <a:spcAft>
              <a:spcPct val="15000"/>
            </a:spcAft>
            <a:buChar char="••"/>
          </a:pPr>
          <a:r>
            <a:rPr lang="en-US" sz="3100" kern="1200" dirty="0" smtClean="0"/>
            <a:t>Takes</a:t>
          </a:r>
          <a:endParaRPr lang="en-US" sz="3100" kern="1200" dirty="0"/>
        </a:p>
        <a:p>
          <a:pPr marL="285750" lvl="1" indent="-285750" algn="l" defTabSz="1377950">
            <a:lnSpc>
              <a:spcPct val="90000"/>
            </a:lnSpc>
            <a:spcBef>
              <a:spcPct val="0"/>
            </a:spcBef>
            <a:spcAft>
              <a:spcPct val="15000"/>
            </a:spcAft>
            <a:buChar char="••"/>
          </a:pPr>
          <a:r>
            <a:rPr lang="en-US" sz="3100" kern="1200" dirty="0" smtClean="0"/>
            <a:t>Requests</a:t>
          </a:r>
          <a:endParaRPr lang="en-US" sz="3100" kern="1200" dirty="0"/>
        </a:p>
      </dsp:txBody>
      <dsp:txXfrm>
        <a:off x="3726053" y="936509"/>
        <a:ext cx="3268437" cy="3744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AFAD-8DB3-4B6B-834E-2CC393FDECD2}">
      <dsp:nvSpPr>
        <dsp:cNvPr id="0" name=""/>
        <dsp:cNvSpPr/>
      </dsp:nvSpPr>
      <dsp:spPr>
        <a:xfrm>
          <a:off x="2730067" y="-111049"/>
          <a:ext cx="2007464" cy="13048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Identify target behavior(s)</a:t>
          </a:r>
          <a:endParaRPr lang="en-US" sz="1800" kern="1200" dirty="0"/>
        </a:p>
      </dsp:txBody>
      <dsp:txXfrm>
        <a:off x="2793765" y="-47351"/>
        <a:ext cx="1880068" cy="1177455"/>
      </dsp:txXfrm>
    </dsp:sp>
    <dsp:sp modelId="{68EEF68D-64A5-47E3-853E-6EC40A788D86}">
      <dsp:nvSpPr>
        <dsp:cNvPr id="0" name=""/>
        <dsp:cNvSpPr/>
      </dsp:nvSpPr>
      <dsp:spPr>
        <a:xfrm>
          <a:off x="1951076" y="541376"/>
          <a:ext cx="3565446" cy="3565446"/>
        </a:xfrm>
        <a:custGeom>
          <a:avLst/>
          <a:gdLst/>
          <a:ahLst/>
          <a:cxnLst/>
          <a:rect l="0" t="0" r="0" b="0"/>
          <a:pathLst>
            <a:path>
              <a:moveTo>
                <a:pt x="2952705" y="437642"/>
              </a:moveTo>
              <a:arcTo wR="1782723" hR="1782723" stAng="18661049" swAng="124580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F7304B-622C-41C5-8BB7-12A1E6C48B0D}">
      <dsp:nvSpPr>
        <dsp:cNvPr id="0" name=""/>
        <dsp:cNvSpPr/>
      </dsp:nvSpPr>
      <dsp:spPr>
        <a:xfrm>
          <a:off x="4512791" y="1671674"/>
          <a:ext cx="2007464" cy="13048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Hypothesize function of behavior(s)</a:t>
          </a:r>
          <a:endParaRPr lang="en-US" sz="1800" kern="1200" dirty="0"/>
        </a:p>
      </dsp:txBody>
      <dsp:txXfrm>
        <a:off x="4576489" y="1735372"/>
        <a:ext cx="1880068" cy="1177455"/>
      </dsp:txXfrm>
    </dsp:sp>
    <dsp:sp modelId="{16731F34-E17C-4812-8DD9-FA3D77A40E89}">
      <dsp:nvSpPr>
        <dsp:cNvPr id="0" name=""/>
        <dsp:cNvSpPr/>
      </dsp:nvSpPr>
      <dsp:spPr>
        <a:xfrm>
          <a:off x="1951076" y="541376"/>
          <a:ext cx="3565446" cy="3565446"/>
        </a:xfrm>
        <a:custGeom>
          <a:avLst/>
          <a:gdLst/>
          <a:ahLst/>
          <a:cxnLst/>
          <a:rect l="0" t="0" r="0" b="0"/>
          <a:pathLst>
            <a:path>
              <a:moveTo>
                <a:pt x="3353563" y="2625673"/>
              </a:moveTo>
              <a:arcTo wR="1782723" hR="1782723" stAng="1693144" swAng="124580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5D93E1-E597-4B14-A5FF-74CAECE77623}">
      <dsp:nvSpPr>
        <dsp:cNvPr id="0" name=""/>
        <dsp:cNvSpPr/>
      </dsp:nvSpPr>
      <dsp:spPr>
        <a:xfrm>
          <a:off x="2730067" y="3454397"/>
          <a:ext cx="2007464" cy="13048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Develop function-based behavior intervention plan</a:t>
          </a:r>
          <a:endParaRPr lang="en-US" sz="1800" kern="1200" dirty="0"/>
        </a:p>
      </dsp:txBody>
      <dsp:txXfrm>
        <a:off x="2793765" y="3518095"/>
        <a:ext cx="1880068" cy="1177455"/>
      </dsp:txXfrm>
    </dsp:sp>
    <dsp:sp modelId="{A3A6DAAF-7017-4DA9-B8E1-7785A41B32D7}">
      <dsp:nvSpPr>
        <dsp:cNvPr id="0" name=""/>
        <dsp:cNvSpPr/>
      </dsp:nvSpPr>
      <dsp:spPr>
        <a:xfrm>
          <a:off x="1951076" y="541376"/>
          <a:ext cx="3565446" cy="3565446"/>
        </a:xfrm>
        <a:custGeom>
          <a:avLst/>
          <a:gdLst/>
          <a:ahLst/>
          <a:cxnLst/>
          <a:rect l="0" t="0" r="0" b="0"/>
          <a:pathLst>
            <a:path>
              <a:moveTo>
                <a:pt x="612740" y="3127804"/>
              </a:moveTo>
              <a:arcTo wR="1782723" hR="1782723" stAng="7861049" swAng="124580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6F86E4F-AD58-4AAD-8AB1-0FA04B8645E0}">
      <dsp:nvSpPr>
        <dsp:cNvPr id="0" name=""/>
        <dsp:cNvSpPr/>
      </dsp:nvSpPr>
      <dsp:spPr>
        <a:xfrm>
          <a:off x="947344" y="1671674"/>
          <a:ext cx="2007464" cy="1304851"/>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Monitor student progress and plan implementation</a:t>
          </a:r>
          <a:endParaRPr lang="en-US" sz="1800" kern="1200" dirty="0"/>
        </a:p>
      </dsp:txBody>
      <dsp:txXfrm>
        <a:off x="1011042" y="1735372"/>
        <a:ext cx="1880068" cy="1177455"/>
      </dsp:txXfrm>
    </dsp:sp>
    <dsp:sp modelId="{4A902E26-CA02-4165-806F-F3C4EB9FB1BF}">
      <dsp:nvSpPr>
        <dsp:cNvPr id="0" name=""/>
        <dsp:cNvSpPr/>
      </dsp:nvSpPr>
      <dsp:spPr>
        <a:xfrm>
          <a:off x="1951076" y="541376"/>
          <a:ext cx="3565446" cy="3565446"/>
        </a:xfrm>
        <a:custGeom>
          <a:avLst/>
          <a:gdLst/>
          <a:ahLst/>
          <a:cxnLst/>
          <a:rect l="0" t="0" r="0" b="0"/>
          <a:pathLst>
            <a:path>
              <a:moveTo>
                <a:pt x="211883" y="939773"/>
              </a:moveTo>
              <a:arcTo wR="1782723" hR="1782723" stAng="12493144" swAng="124580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83C0-C523-479C-8008-93C65D74A4DA}">
      <dsp:nvSpPr>
        <dsp:cNvPr id="0" name=""/>
        <dsp:cNvSpPr/>
      </dsp:nvSpPr>
      <dsp:spPr>
        <a:xfrm>
          <a:off x="1157440" y="114108"/>
          <a:ext cx="3657610" cy="365761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Systematic Direct Observation</a:t>
          </a:r>
          <a:endParaRPr lang="en-US" sz="3100" kern="1200" dirty="0"/>
        </a:p>
      </dsp:txBody>
      <dsp:txXfrm>
        <a:off x="1693085" y="649753"/>
        <a:ext cx="2586320" cy="2586321"/>
      </dsp:txXfrm>
    </dsp:sp>
    <dsp:sp modelId="{29E51499-B9B7-421C-96F9-BF5B0881B69F}">
      <dsp:nvSpPr>
        <dsp:cNvPr id="0" name=""/>
        <dsp:cNvSpPr/>
      </dsp:nvSpPr>
      <dsp:spPr>
        <a:xfrm>
          <a:off x="4097100" y="135180"/>
          <a:ext cx="3657610" cy="365761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Direct Behavior Rating (DBR)</a:t>
          </a:r>
          <a:endParaRPr lang="en-US" sz="3100" kern="1200" dirty="0"/>
        </a:p>
      </dsp:txBody>
      <dsp:txXfrm>
        <a:off x="4632745" y="670825"/>
        <a:ext cx="2586320" cy="2586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64F52-A874-4399-89D0-FB9EE96E0A2B}">
      <dsp:nvSpPr>
        <dsp:cNvPr id="0" name=""/>
        <dsp:cNvSpPr/>
      </dsp:nvSpPr>
      <dsp:spPr>
        <a:xfrm>
          <a:off x="1613031" y="1516423"/>
          <a:ext cx="2909474" cy="90211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b="1" kern="1200" dirty="0" smtClean="0"/>
            <a:t>School Success</a:t>
          </a:r>
          <a:endParaRPr lang="en-US" sz="2700" b="1" kern="1200" dirty="0"/>
        </a:p>
      </dsp:txBody>
      <dsp:txXfrm>
        <a:off x="1657069" y="1560461"/>
        <a:ext cx="2821398" cy="814038"/>
      </dsp:txXfrm>
    </dsp:sp>
    <dsp:sp modelId="{CE8734D0-7DAA-4F4F-86CD-61498011E5E9}">
      <dsp:nvSpPr>
        <dsp:cNvPr id="0" name=""/>
        <dsp:cNvSpPr/>
      </dsp:nvSpPr>
      <dsp:spPr>
        <a:xfrm rot="16319283">
          <a:off x="3031736" y="1462908"/>
          <a:ext cx="107093" cy="0"/>
        </a:xfrm>
        <a:custGeom>
          <a:avLst/>
          <a:gdLst/>
          <a:ahLst/>
          <a:cxnLst/>
          <a:rect l="0" t="0" r="0" b="0"/>
          <a:pathLst>
            <a:path>
              <a:moveTo>
                <a:pt x="0" y="0"/>
              </a:moveTo>
              <a:lnTo>
                <a:pt x="10709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F9EA36-BE2F-4920-8670-69A804D48E19}">
      <dsp:nvSpPr>
        <dsp:cNvPr id="0" name=""/>
        <dsp:cNvSpPr/>
      </dsp:nvSpPr>
      <dsp:spPr>
        <a:xfrm>
          <a:off x="2385694" y="-46369"/>
          <a:ext cx="1453424" cy="145576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b="1" kern="1200" dirty="0" smtClean="0"/>
            <a:t>Academically Engaged</a:t>
          </a:r>
          <a:endParaRPr lang="en-US" sz="1500" b="1" kern="1200" dirty="0"/>
        </a:p>
      </dsp:txBody>
      <dsp:txXfrm>
        <a:off x="2456644" y="24581"/>
        <a:ext cx="1311524" cy="1313863"/>
      </dsp:txXfrm>
    </dsp:sp>
    <dsp:sp modelId="{BC91E78A-D034-4AAB-A168-C54A5E1AB714}">
      <dsp:nvSpPr>
        <dsp:cNvPr id="0" name=""/>
        <dsp:cNvSpPr/>
      </dsp:nvSpPr>
      <dsp:spPr>
        <a:xfrm rot="2326576">
          <a:off x="3589721" y="2530851"/>
          <a:ext cx="358668" cy="0"/>
        </a:xfrm>
        <a:custGeom>
          <a:avLst/>
          <a:gdLst/>
          <a:ahLst/>
          <a:cxnLst/>
          <a:rect l="0" t="0" r="0" b="0"/>
          <a:pathLst>
            <a:path>
              <a:moveTo>
                <a:pt x="0" y="0"/>
              </a:moveTo>
              <a:lnTo>
                <a:pt x="358668"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E002FF-9588-4B20-ADB4-758356DD846D}">
      <dsp:nvSpPr>
        <dsp:cNvPr id="0" name=""/>
        <dsp:cNvSpPr/>
      </dsp:nvSpPr>
      <dsp:spPr>
        <a:xfrm>
          <a:off x="3908863" y="2499079"/>
          <a:ext cx="1453424" cy="145576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b="1" u="sng" kern="1200" dirty="0" smtClean="0"/>
            <a:t>Non</a:t>
          </a:r>
          <a:r>
            <a:rPr lang="en-US" sz="1900" b="1" kern="1200" dirty="0" smtClean="0"/>
            <a:t>-Disruptive</a:t>
          </a:r>
          <a:endParaRPr lang="en-US" sz="1900" b="1" kern="1200" dirty="0"/>
        </a:p>
      </dsp:txBody>
      <dsp:txXfrm>
        <a:off x="3979813" y="2570029"/>
        <a:ext cx="1311524" cy="1313863"/>
      </dsp:txXfrm>
    </dsp:sp>
    <dsp:sp modelId="{D6B6FAAC-FD42-4DA4-8BF4-3D1BB605B68D}">
      <dsp:nvSpPr>
        <dsp:cNvPr id="0" name=""/>
        <dsp:cNvSpPr/>
      </dsp:nvSpPr>
      <dsp:spPr>
        <a:xfrm rot="8374446">
          <a:off x="2281087" y="2513225"/>
          <a:ext cx="292037" cy="0"/>
        </a:xfrm>
        <a:custGeom>
          <a:avLst/>
          <a:gdLst/>
          <a:ahLst/>
          <a:cxnLst/>
          <a:rect l="0" t="0" r="0" b="0"/>
          <a:pathLst>
            <a:path>
              <a:moveTo>
                <a:pt x="0" y="0"/>
              </a:moveTo>
              <a:lnTo>
                <a:pt x="29203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7B6E75-EF98-4AE0-9D93-9EA89848584D}">
      <dsp:nvSpPr>
        <dsp:cNvPr id="0" name=""/>
        <dsp:cNvSpPr/>
      </dsp:nvSpPr>
      <dsp:spPr>
        <a:xfrm>
          <a:off x="862525" y="2499079"/>
          <a:ext cx="1453424" cy="145576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t>Respectful</a:t>
          </a:r>
          <a:endParaRPr lang="en-US" sz="1800" b="1" kern="1200" dirty="0"/>
        </a:p>
      </dsp:txBody>
      <dsp:txXfrm>
        <a:off x="933475" y="2570029"/>
        <a:ext cx="1311524" cy="131386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6E843-536A-4C80-8645-80A4A0DA5932}" type="datetimeFigureOut">
              <a:rPr lang="en-US" smtClean="0"/>
              <a:pPr/>
              <a:t>9/10/2014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9DA82-0948-4812-A78B-BE6AF51C4604}" type="slidenum">
              <a:rPr lang="en-US" smtClean="0"/>
              <a:pPr/>
              <a:t>‹#›</a:t>
            </a:fld>
            <a:endParaRPr lang="en-US" dirty="0"/>
          </a:p>
        </p:txBody>
      </p:sp>
    </p:spTree>
    <p:extLst>
      <p:ext uri="{BB962C8B-B14F-4D97-AF65-F5344CB8AC3E}">
        <p14:creationId xmlns:p14="http://schemas.microsoft.com/office/powerpoint/2010/main" val="369352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pitchFamily="34" charset="-128"/>
              </a:rPr>
              <a:t>Part 4 of the CEEDAR Course Enhancement Module on Evidence-Based Behavioral Interventions focuses on identifying and monitoring a target behavior for the purpose of designing and evaluating intensive, individualized interventions. Part 5 will address the design and implementation of intensive intervention. While all educators should have some knowledge of the content in these sections, those who provide intensive behavioral intervention will need more in-depth knowledge and practice in application.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pitchFamily="34" charset="-128"/>
              </a:rPr>
              <a:t>Part </a:t>
            </a:r>
            <a:r>
              <a:rPr lang="en-US" dirty="0" smtClean="0">
                <a:ea typeface="ＭＳ Ｐゴシック" pitchFamily="34" charset="-128"/>
              </a:rPr>
              <a:t>4 </a:t>
            </a:r>
            <a:r>
              <a:rPr lang="en-US" baseline="0" dirty="0" smtClean="0">
                <a:ea typeface="ＭＳ Ｐゴシック" pitchFamily="34" charset="-128"/>
              </a:rPr>
              <a:t>builds on the content presented in the previous three parts of the module. In particular, the audience should be familiar with the ABCs of behavior (Part 1) and progress monitoring (Part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 typeface="Arial" pitchFamily="34" charset="0"/>
              <a:buNone/>
              <a:tabLst/>
              <a:defRPr/>
            </a:pPr>
            <a:r>
              <a:rPr lang="en-US" u="none" dirty="0" smtClean="0"/>
              <a:t>Speaker notes are provided for most of the PowerPoint</a:t>
            </a:r>
            <a:r>
              <a:rPr lang="en-US" u="none" baseline="0" dirty="0" smtClean="0"/>
              <a:t> slides included in each of the five parts of this CEM. The notes provide additional details about the information presented in a particular slide, including the context for the information being presented as well as further elaboration of key points being discussed. </a:t>
            </a:r>
            <a:r>
              <a:rPr lang="en-US" baseline="0" dirty="0" smtClean="0"/>
              <a:t> Thus, the speaker notes are intended as a guide for a presenter who is using the PowerPoint slides and may be modified as needed.</a:t>
            </a:r>
            <a:endParaRPr lang="en-US" baseline="0"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pitchFamily="34" charset="-128"/>
            </a:endParaRPr>
          </a:p>
          <a:p>
            <a:r>
              <a:rPr lang="en-US" sz="1200" u="sng" dirty="0" smtClean="0"/>
              <a:t>Instructions for using the speaker notes</a:t>
            </a:r>
          </a:p>
          <a:p>
            <a:pPr marL="171707" indent="-171707">
              <a:buFont typeface="Arial" pitchFamily="34" charset="0"/>
              <a:buChar char="•"/>
            </a:pPr>
            <a:r>
              <a:rPr lang="en-US" sz="1200" dirty="0" smtClean="0"/>
              <a:t>Text formatted in standard font is a sample script for the presenter.</a:t>
            </a:r>
            <a:r>
              <a:rPr lang="en-US" sz="1200" baseline="0" dirty="0" smtClean="0"/>
              <a:t> While these may be read verbatim, speaker notes are intended as a guide for the presenter and may be modified as needed.</a:t>
            </a:r>
          </a:p>
          <a:p>
            <a:pPr marL="171707" indent="-171707">
              <a:buFont typeface="Arial" pitchFamily="34" charset="0"/>
              <a:buChar char="•"/>
            </a:pPr>
            <a:r>
              <a:rPr lang="en-US" sz="1200" dirty="0" smtClean="0"/>
              <a:t>Text formatted in </a:t>
            </a:r>
            <a:r>
              <a:rPr lang="en-US" sz="1200" i="1" dirty="0" smtClean="0"/>
              <a:t>italics </a:t>
            </a:r>
            <a:r>
              <a:rPr lang="en-US" sz="1200" dirty="0" smtClean="0"/>
              <a:t>is intended as directions or notes for the facilitator; italicized text is not meant to be read aloud.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pitchFamily="34" charset="-128"/>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862" indent="-285716" eaLnBrk="0" hangingPunct="0">
              <a:defRPr sz="2400">
                <a:solidFill>
                  <a:schemeClr val="tx1"/>
                </a:solidFill>
                <a:latin typeface="Arial" pitchFamily="34" charset="0"/>
                <a:ea typeface="ＭＳ Ｐゴシック" pitchFamily="34" charset="-128"/>
              </a:defRPr>
            </a:lvl2pPr>
            <a:lvl3pPr marL="1142865" indent="-228573" eaLnBrk="0" hangingPunct="0">
              <a:defRPr sz="2400">
                <a:solidFill>
                  <a:schemeClr val="tx1"/>
                </a:solidFill>
                <a:latin typeface="Arial" pitchFamily="34" charset="0"/>
                <a:ea typeface="ＭＳ Ｐゴシック" pitchFamily="34" charset="-128"/>
              </a:defRPr>
            </a:lvl3pPr>
            <a:lvl4pPr marL="1600011" indent="-228573" eaLnBrk="0" hangingPunct="0">
              <a:defRPr sz="2400">
                <a:solidFill>
                  <a:schemeClr val="tx1"/>
                </a:solidFill>
                <a:latin typeface="Arial" pitchFamily="34" charset="0"/>
                <a:ea typeface="ＭＳ Ｐゴシック" pitchFamily="34" charset="-128"/>
              </a:defRPr>
            </a:lvl4pPr>
            <a:lvl5pPr marL="2057156" indent="-228573" eaLnBrk="0" hangingPunct="0">
              <a:defRPr sz="2400">
                <a:solidFill>
                  <a:schemeClr val="tx1"/>
                </a:solidFill>
                <a:latin typeface="Arial" pitchFamily="34" charset="0"/>
                <a:ea typeface="ＭＳ Ｐゴシック" pitchFamily="34" charset="-128"/>
              </a:defRPr>
            </a:lvl5pPr>
            <a:lvl6pPr marL="2514303" indent="-22857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449" indent="-22857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594" indent="-22857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741" indent="-22857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FB836E-9014-4C65-913B-31E14F53E42A}" type="slidenum">
              <a:rPr lang="en-US" sz="1200">
                <a:solidFill>
                  <a:prstClr val="black"/>
                </a:solidFill>
              </a:rPr>
              <a:pPr eaLnBrk="1" hangingPunct="1"/>
              <a:t>1</a:t>
            </a:fld>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See part 3 for information</a:t>
            </a:r>
            <a:r>
              <a:rPr lang="en-US" i="0" baseline="0" dirty="0" smtClean="0"/>
              <a:t> on selecting evidence-based supplemental interventions. Part 5 will talk about making evidence-based intervention adaptations aligned to function to provide individualized, </a:t>
            </a:r>
            <a:r>
              <a:rPr lang="en-US" i="0" baseline="0" smtClean="0"/>
              <a:t>intensive intervention.</a:t>
            </a:r>
            <a:endParaRPr lang="en-US" i="0" dirty="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10</a:t>
            </a:fld>
            <a:endParaRPr lang="en-US" dirty="0"/>
          </a:p>
        </p:txBody>
      </p:sp>
    </p:spTree>
    <p:extLst>
      <p:ext uri="{BB962C8B-B14F-4D97-AF65-F5344CB8AC3E}">
        <p14:creationId xmlns:p14="http://schemas.microsoft.com/office/powerpoint/2010/main" val="25851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 Click to bring up the arrows:</a:t>
            </a:r>
          </a:p>
          <a:p>
            <a:endParaRPr lang="en-US" i="1" dirty="0" smtClean="0"/>
          </a:p>
          <a:p>
            <a:pPr marL="228600" indent="-228600">
              <a:buFont typeface="+mj-lt"/>
              <a:buAutoNum type="arabicPeriod"/>
            </a:pPr>
            <a:r>
              <a:rPr lang="en-US" i="0" dirty="0" smtClean="0"/>
              <a:t>Once we identify a target behavior…</a:t>
            </a:r>
          </a:p>
          <a:p>
            <a:pPr marL="228600" indent="-228600">
              <a:buFont typeface="+mj-lt"/>
              <a:buAutoNum type="arabicPeriod"/>
            </a:pPr>
            <a:r>
              <a:rPr lang="en-US" i="0" dirty="0" smtClean="0"/>
              <a:t>We hypothesize its function to inform…</a:t>
            </a:r>
          </a:p>
          <a:p>
            <a:pPr marL="228600" indent="-228600">
              <a:buFont typeface="+mj-lt"/>
              <a:buAutoNum type="arabicPeriod"/>
            </a:pPr>
            <a:r>
              <a:rPr lang="en-US" i="0" dirty="0" smtClean="0"/>
              <a:t>Intervention</a:t>
            </a:r>
            <a:r>
              <a:rPr lang="en-US" i="0" baseline="0" dirty="0" smtClean="0"/>
              <a:t> planning. We then… </a:t>
            </a:r>
          </a:p>
          <a:p>
            <a:pPr marL="228600" indent="-228600">
              <a:buFont typeface="+mj-lt"/>
              <a:buAutoNum type="arabicPeriod"/>
            </a:pPr>
            <a:r>
              <a:rPr lang="en-US" i="0" baseline="0" dirty="0" smtClean="0"/>
              <a:t>Monitor changes in that behavior to see if the intervention is working for that student. If it’s not working, we may need to revisit an earlier step in the problem-solving process.</a:t>
            </a:r>
            <a:endParaRPr lang="en-US" i="0"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11</a:t>
            </a:fld>
            <a:endParaRPr lang="en-US" dirty="0"/>
          </a:p>
        </p:txBody>
      </p:sp>
    </p:spTree>
    <p:extLst>
      <p:ext uri="{BB962C8B-B14F-4D97-AF65-F5344CB8AC3E}">
        <p14:creationId xmlns:p14="http://schemas.microsoft.com/office/powerpoint/2010/main" val="3450950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Different team members may play different roles,</a:t>
            </a:r>
            <a:r>
              <a:rPr lang="en-US" i="0" baseline="0" dirty="0" smtClean="0"/>
              <a:t> such as helping to understand the problem behavior, designing the intervention, implementing the intervention, and tracking behavior to monitor progress.</a:t>
            </a:r>
            <a:endParaRPr lang="en-US" i="0" dirty="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12</a:t>
            </a:fld>
            <a:endParaRPr lang="en-US" dirty="0"/>
          </a:p>
        </p:txBody>
      </p:sp>
    </p:spTree>
    <p:extLst>
      <p:ext uri="{BB962C8B-B14F-4D97-AF65-F5344CB8AC3E}">
        <p14:creationId xmlns:p14="http://schemas.microsoft.com/office/powerpoint/2010/main" val="355405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Team composition may vary depending on the situation, but we always need at least one person with expertise in behavior.  Most of all, we need a breadth and depth of knowledge of the student and the behaviors of concern across relevant settings.</a:t>
            </a:r>
            <a:endParaRPr lang="en-US" i="0" dirty="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13</a:t>
            </a:fld>
            <a:endParaRPr lang="en-US" dirty="0"/>
          </a:p>
        </p:txBody>
      </p:sp>
    </p:spTree>
    <p:extLst>
      <p:ext uri="{BB962C8B-B14F-4D97-AF65-F5344CB8AC3E}">
        <p14:creationId xmlns:p14="http://schemas.microsoft.com/office/powerpoint/2010/main" val="3451823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students with intensive needs display clear “problem” behaviors</a:t>
            </a:r>
            <a:r>
              <a:rPr lang="en-US" baseline="0" dirty="0" smtClean="0"/>
              <a:t> that are not acceptable in the school setting. They may be disruptive or even dangerous and they may interfere with learning. At other times, the concern may be that the student is NOT doing something, such as not attending class, not turning in homework, or not interacting with peers.</a:t>
            </a:r>
          </a:p>
          <a:p>
            <a:endParaRPr lang="en-US" baseline="0" dirty="0" smtClean="0"/>
          </a:p>
          <a:p>
            <a:r>
              <a:rPr lang="en-US" baseline="0" dirty="0" smtClean="0"/>
              <a:t>The current situation of concern may encompass many behaviors, but we need to select no more than a few target behaviors to try and change through intervention.  Selecting too many behaviors may make it harder to determine function and plan intervention, and it will make it more difficult to monitor progress.  We will talk more about the importance of prioritizing target behaviors.</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14</a:t>
            </a:fld>
            <a:endParaRPr lang="en-US" dirty="0"/>
          </a:p>
        </p:txBody>
      </p:sp>
    </p:spTree>
    <p:extLst>
      <p:ext uri="{BB962C8B-B14F-4D97-AF65-F5344CB8AC3E}">
        <p14:creationId xmlns:p14="http://schemas.microsoft.com/office/powerpoint/2010/main" val="2199161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Soon,</a:t>
            </a:r>
            <a:r>
              <a:rPr lang="en-US" i="0" baseline="0" dirty="0" smtClean="0"/>
              <a:t> we will go over each of these steps, but first we want to talk about ways to learn more about an individual student’s behavior.</a:t>
            </a:r>
            <a:endParaRPr lang="en-US" i="0" dirty="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15</a:t>
            </a:fld>
            <a:endParaRPr lang="en-US" dirty="0"/>
          </a:p>
        </p:txBody>
      </p:sp>
    </p:spTree>
    <p:extLst>
      <p:ext uri="{BB962C8B-B14F-4D97-AF65-F5344CB8AC3E}">
        <p14:creationId xmlns:p14="http://schemas.microsoft.com/office/powerpoint/2010/main" val="4228584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This section discusses methods for gathering information on student behavior. This information will help us identify</a:t>
            </a:r>
            <a:r>
              <a:rPr lang="en-US" baseline="0" dirty="0" smtClean="0">
                <a:ea typeface="ＭＳ Ｐゴシック" pitchFamily="34" charset="-128"/>
              </a:rPr>
              <a:t> a target behavior, and it will inform later parts of intervention planning,</a:t>
            </a:r>
            <a:r>
              <a:rPr lang="en-US" dirty="0" smtClean="0">
                <a:ea typeface="ＭＳ Ｐゴシック" pitchFamily="34" charset="-128"/>
              </a:rPr>
              <a:t> covered in Part 5</a:t>
            </a:r>
            <a:r>
              <a:rPr lang="en-US" baseline="0" dirty="0" smtClean="0">
                <a:ea typeface="ＭＳ Ｐゴシック" pitchFamily="34" charset="-128"/>
              </a:rPr>
              <a:t>.</a:t>
            </a:r>
            <a:endParaRPr lang="en-US" dirty="0" smtClean="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FAC86D-F6F9-49D6-90E2-B59498D41870}" type="slidenum">
              <a:rPr lang="en-US" sz="1200">
                <a:solidFill>
                  <a:prstClr val="black"/>
                </a:solidFill>
              </a:rPr>
              <a:pPr eaLnBrk="1" hangingPunct="1"/>
              <a:t>16</a:t>
            </a:fld>
            <a:endParaRPr lang="en-US" sz="1200"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features </a:t>
            </a:r>
            <a:r>
              <a:rPr lang="en-US" baseline="0" dirty="0" smtClean="0"/>
              <a:t>help us describe and define behaviors. They may also help us prioritize among potential target behaviors. Information on the context in which the behavior is more or less likely to occur will later help us determine the behavior’s function.</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17</a:t>
            </a:fld>
            <a:endParaRPr lang="en-US" dirty="0"/>
          </a:p>
        </p:txBody>
      </p:sp>
    </p:spTree>
    <p:extLst>
      <p:ext uri="{BB962C8B-B14F-4D97-AF65-F5344CB8AC3E}">
        <p14:creationId xmlns:p14="http://schemas.microsoft.com/office/powerpoint/2010/main" val="195766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 of behavior will guide intervention planning, as we will discuss in Part 5.</a:t>
            </a:r>
            <a:endParaRPr lang="en-US" dirty="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18</a:t>
            </a:fld>
            <a:endParaRPr lang="en-US" dirty="0"/>
          </a:p>
        </p:txBody>
      </p:sp>
    </p:spTree>
    <p:extLst>
      <p:ext uri="{BB962C8B-B14F-4D97-AF65-F5344CB8AC3E}">
        <p14:creationId xmlns:p14="http://schemas.microsoft.com/office/powerpoint/2010/main" val="316180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a:t>
            </a:r>
            <a:r>
              <a:rPr lang="en-US" baseline="0" dirty="0" smtClean="0"/>
              <a:t> sources of information can be considered in order to make a stronger decision. Some of these methods will also help us develop a functional hypothesis.</a:t>
            </a:r>
          </a:p>
          <a:p>
            <a:endParaRPr lang="en-US" baseline="0" dirty="0" smtClean="0"/>
          </a:p>
          <a:p>
            <a:r>
              <a:rPr lang="en-US" baseline="0" dirty="0" smtClean="0"/>
              <a:t>Different methods may be completed by different educators, or even parents or students, depending on their knowledge of behavior and the student.</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19</a:t>
            </a:fld>
            <a:endParaRPr lang="en-US" dirty="0"/>
          </a:p>
        </p:txBody>
      </p:sp>
    </p:spTree>
    <p:extLst>
      <p:ext uri="{BB962C8B-B14F-4D97-AF65-F5344CB8AC3E}">
        <p14:creationId xmlns:p14="http://schemas.microsoft.com/office/powerpoint/2010/main" val="42167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a:t>
            </a:r>
            <a:endParaRPr lang="en-US" i="1"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2</a:t>
            </a:fld>
            <a:endParaRPr lang="en-US" dirty="0"/>
          </a:p>
        </p:txBody>
      </p:sp>
    </p:spTree>
    <p:extLst>
      <p:ext uri="{BB962C8B-B14F-4D97-AF65-F5344CB8AC3E}">
        <p14:creationId xmlns:p14="http://schemas.microsoft.com/office/powerpoint/2010/main" val="920558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Checklists may be particularly helpful when</a:t>
            </a:r>
            <a:r>
              <a:rPr lang="en-US" baseline="0" dirty="0" smtClean="0"/>
              <a:t> we are first identifying all the behaviors of concern before prioritizing the target behaviors we will monitor. Some established rating scales ask teachers about specific behaviors to identify areas of concern (such as hyperactivity) and may also provide a risk status or compare a student’s behavior to national peer norms. Some commercial checklists come in different versions for teachers, parents, and students.</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20</a:t>
            </a:fld>
            <a:endParaRPr lang="en-US" dirty="0"/>
          </a:p>
        </p:txBody>
      </p:sp>
    </p:spTree>
    <p:extLst>
      <p:ext uri="{BB962C8B-B14F-4D97-AF65-F5344CB8AC3E}">
        <p14:creationId xmlns:p14="http://schemas.microsoft.com/office/powerpoint/2010/main" val="884380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the questions in the handout.</a:t>
            </a:r>
          </a:p>
          <a:p>
            <a:endParaRPr lang="en-US" i="1" dirty="0" smtClean="0"/>
          </a:p>
          <a:p>
            <a:r>
              <a:rPr lang="en-US" dirty="0" smtClean="0"/>
              <a:t>The sample questionnaire in Handout #9 begins</a:t>
            </a:r>
            <a:r>
              <a:rPr lang="en-US" baseline="0" dirty="0" smtClean="0"/>
              <a:t> with questions that can help with problem identification.</a:t>
            </a:r>
            <a:r>
              <a:rPr lang="en-US" dirty="0" smtClean="0"/>
              <a:t> Later questions could help with preliminary ABC analysis</a:t>
            </a:r>
            <a:r>
              <a:rPr lang="en-US" baseline="0" dirty="0" smtClean="0"/>
              <a:t>. The last question can help a team prioritize behaviors.</a:t>
            </a:r>
          </a:p>
          <a:p>
            <a:endParaRPr lang="en-US" baseline="0" dirty="0" smtClean="0"/>
          </a:p>
          <a:p>
            <a:r>
              <a:rPr lang="en-US" baseline="0" dirty="0" smtClean="0"/>
              <a:t>When we talk about functional assessments of behavior in Part 5, we’ll look at a longer, more detailed interview form.</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21</a:t>
            </a:fld>
            <a:endParaRPr lang="en-US" dirty="0"/>
          </a:p>
        </p:txBody>
      </p:sp>
    </p:spTree>
    <p:extLst>
      <p:ext uri="{BB962C8B-B14F-4D97-AF65-F5344CB8AC3E}">
        <p14:creationId xmlns:p14="http://schemas.microsoft.com/office/powerpoint/2010/main" val="3972919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Anecdotal reports can serve a dual purpose. By recording the key features of the behavior each time it occurs,</a:t>
            </a:r>
            <a:r>
              <a:rPr lang="en-US" baseline="0" dirty="0" smtClean="0"/>
              <a:t> we can get information that can help us prioritize target behaviors according to frequency, duration, and intensity. Since these forms also include information on setting, antecedents, and consequences for each event, we can look for patterns that might help us hypothesize the behavior’s function during the functional behavior assessment (FBA).</a:t>
            </a:r>
          </a:p>
          <a:p>
            <a:endParaRPr lang="en-US" baseline="0" dirty="0" smtClean="0"/>
          </a:p>
          <a:p>
            <a:r>
              <a:rPr lang="en-US" baseline="0" dirty="0" smtClean="0"/>
              <a:t>The ABC Anecdotal Report provides a template for recording ABC information about each occurrence of the behavior. </a:t>
            </a:r>
            <a:r>
              <a:rPr lang="en-US" i="1" baseline="0" dirty="0" smtClean="0"/>
              <a:t>Review this form.</a:t>
            </a:r>
          </a:p>
          <a:p>
            <a:endParaRPr lang="en-US" i="1" baseline="0" dirty="0" smtClean="0"/>
          </a:p>
          <a:p>
            <a:r>
              <a:rPr lang="en-US" i="0" baseline="0" dirty="0" smtClean="0"/>
              <a:t>NCII’s ABC Checklist shows how anecdotal reports can incorporate a checklist format to allow quicker recording of the ABCs. This may work best when the student’s ABCs are fairly common, or when you know a student well enough to make a customized checklist for his or her common ABCs.</a:t>
            </a:r>
            <a:endParaRPr lang="en-US" i="0"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22</a:t>
            </a:fld>
            <a:endParaRPr lang="en-US" dirty="0"/>
          </a:p>
        </p:txBody>
      </p:sp>
    </p:spTree>
    <p:extLst>
      <p:ext uri="{BB962C8B-B14F-4D97-AF65-F5344CB8AC3E}">
        <p14:creationId xmlns:p14="http://schemas.microsoft.com/office/powerpoint/2010/main" val="3676151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event-based methods include frequency, duration, and latency. Time-based methods include whole interval, partial interval, and momentary time sampling.</a:t>
            </a:r>
          </a:p>
          <a:p>
            <a:endParaRPr lang="en-US" baseline="0" dirty="0" smtClean="0"/>
          </a:p>
          <a:p>
            <a:r>
              <a:rPr lang="en-US" baseline="0" dirty="0" smtClean="0"/>
              <a:t>Because these methods require careful observation for a period of time, they are time and labor intensive. They also require more training than other methods. School psychologists and other behavior specialists may need to be called in. For these reasons, you probably only want to do this as needed. It may be a great source of information for defining a problem and developing a hypothesis, but it is probably not feasible for frequent progress monitoring. We’ll talk more about this later.</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23</a:t>
            </a:fld>
            <a:endParaRPr lang="en-US" dirty="0"/>
          </a:p>
        </p:txBody>
      </p:sp>
    </p:spTree>
    <p:extLst>
      <p:ext uri="{BB962C8B-B14F-4D97-AF65-F5344CB8AC3E}">
        <p14:creationId xmlns:p14="http://schemas.microsoft.com/office/powerpoint/2010/main" val="1458529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 get information directly from those people who best know</a:t>
            </a:r>
            <a:r>
              <a:rPr lang="en-US" baseline="0" dirty="0" smtClean="0"/>
              <a:t> the student. Anecdotal reports may be simple enough for the teacher to complete. Questionnaires, interviews, and checklists or rating scales are all good ways to get information from school staff and, when appropriate, the parent or even the student. School leaders should think about who among their staff is qualified to conduct interviews and interpret results. Some standardized rating scales will need to be scored by someone familiar with that tool.</a:t>
            </a:r>
          </a:p>
          <a:p>
            <a:endParaRPr lang="en-US" baseline="0" dirty="0" smtClean="0"/>
          </a:p>
          <a:p>
            <a:r>
              <a:rPr lang="en-US" baseline="0" dirty="0" smtClean="0"/>
              <a:t>When the most reliable and detailed information is needed, we turn to systematic direct observations. A classroom teacher cannot do this while also instructing, so a trained observer will need to visit the classroom. To save time on these observations, use the information from other methods to identify the best times and settings to observe.</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24</a:t>
            </a:fld>
            <a:endParaRPr lang="en-US" dirty="0"/>
          </a:p>
        </p:txBody>
      </p:sp>
    </p:spTree>
    <p:extLst>
      <p:ext uri="{BB962C8B-B14F-4D97-AF65-F5344CB8AC3E}">
        <p14:creationId xmlns:p14="http://schemas.microsoft.com/office/powerpoint/2010/main" val="1122331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25</a:t>
            </a:fld>
            <a:endParaRPr lang="en-US" dirty="0"/>
          </a:p>
        </p:txBody>
      </p:sp>
    </p:spTree>
    <p:extLst>
      <p:ext uri="{BB962C8B-B14F-4D97-AF65-F5344CB8AC3E}">
        <p14:creationId xmlns:p14="http://schemas.microsoft.com/office/powerpoint/2010/main" val="2072366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This section describes the process used to identify behaviors of concern, prioritize one or a few target behaviors,</a:t>
            </a:r>
            <a:r>
              <a:rPr lang="en-US" baseline="0" dirty="0" smtClean="0">
                <a:ea typeface="ＭＳ Ｐゴシック" pitchFamily="34" charset="-128"/>
              </a:rPr>
              <a:t> and define target behaviors in objective, measurable terms.</a:t>
            </a:r>
            <a:endParaRPr lang="en-US" dirty="0" smtClean="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FAC86D-F6F9-49D6-90E2-B59498D41870}" type="slidenum">
              <a:rPr lang="en-US" sz="1200">
                <a:solidFill>
                  <a:prstClr val="black"/>
                </a:solidFill>
              </a:rPr>
              <a:pPr eaLnBrk="1" hangingPunct="1"/>
              <a:t>26</a:t>
            </a:fld>
            <a:endParaRPr lang="en-US" sz="1200"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looked at ways to gather</a:t>
            </a:r>
            <a:r>
              <a:rPr lang="en-US" baseline="0" dirty="0" smtClean="0"/>
              <a:t> behavioral information, let’s look back at our steps for identifying target behaviors.</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27</a:t>
            </a:fld>
            <a:endParaRPr lang="en-US" dirty="0"/>
          </a:p>
        </p:txBody>
      </p:sp>
    </p:spTree>
    <p:extLst>
      <p:ext uri="{BB962C8B-B14F-4D97-AF65-F5344CB8AC3E}">
        <p14:creationId xmlns:p14="http://schemas.microsoft.com/office/powerpoint/2010/main" val="3450950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talk about defining the problem, we’ll go into more</a:t>
            </a:r>
            <a:r>
              <a:rPr lang="en-US" baseline="0" dirty="0" smtClean="0"/>
              <a:t> detail about making good, observable, measureable behavior definitions. For now, try to avoid vague behaviors like “bad attitude” and think about behaviors we could ultimately use for progress monitoring.</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28</a:t>
            </a:fld>
            <a:endParaRPr lang="en-US" dirty="0"/>
          </a:p>
        </p:txBody>
      </p:sp>
    </p:spTree>
    <p:extLst>
      <p:ext uri="{BB962C8B-B14F-4D97-AF65-F5344CB8AC3E}">
        <p14:creationId xmlns:p14="http://schemas.microsoft.com/office/powerpoint/2010/main" val="410420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have many behaviors of concern, why can’t we address</a:t>
            </a:r>
            <a:r>
              <a:rPr lang="en-US" baseline="0" dirty="0" smtClean="0"/>
              <a:t> them all at once? If we have too many target behaviors, it will not be practical to collect enough data on them all for either initial planning or progress monitoring. </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29</a:t>
            </a:fld>
            <a:endParaRPr lang="en-US" dirty="0"/>
          </a:p>
        </p:txBody>
      </p:sp>
    </p:spTree>
    <p:extLst>
      <p:ext uri="{BB962C8B-B14F-4D97-AF65-F5344CB8AC3E}">
        <p14:creationId xmlns:p14="http://schemas.microsoft.com/office/powerpoint/2010/main" val="336523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resources can be found on these websites, as well as other sources cited throughout this presentation.</a:t>
            </a:r>
            <a:endParaRPr lang="en-US" dirty="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3</a:t>
            </a:fld>
            <a:endParaRPr lang="en-US" dirty="0"/>
          </a:p>
        </p:txBody>
      </p:sp>
    </p:spTree>
    <p:extLst>
      <p:ext uri="{BB962C8B-B14F-4D97-AF65-F5344CB8AC3E}">
        <p14:creationId xmlns:p14="http://schemas.microsoft.com/office/powerpoint/2010/main" val="2463850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Select target behaviors that are most important for school success.</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30</a:t>
            </a:fld>
            <a:endParaRPr lang="en-US" dirty="0"/>
          </a:p>
        </p:txBody>
      </p:sp>
    </p:spTree>
    <p:extLst>
      <p:ext uri="{BB962C8B-B14F-4D97-AF65-F5344CB8AC3E}">
        <p14:creationId xmlns:p14="http://schemas.microsoft.com/office/powerpoint/2010/main" val="1360074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lstStyle/>
          <a:p>
            <a:r>
              <a:rPr lang="en-US" b="1" dirty="0" smtClean="0"/>
              <a:t>Activity Directions - </a:t>
            </a:r>
            <a:r>
              <a:rPr lang="en-US" dirty="0" smtClean="0"/>
              <a:t>Depending</a:t>
            </a:r>
            <a:r>
              <a:rPr lang="en-US" baseline="0" dirty="0" smtClean="0"/>
              <a:t> on the size of the group, start the discussion in pairs or small groups before sharing out as a whole group. Chose one person to be the note taker and one person who will be the reporter</a:t>
            </a:r>
            <a:r>
              <a:rPr lang="en-US" dirty="0" smtClean="0"/>
              <a:t> to report out to the whole group.</a:t>
            </a:r>
          </a:p>
          <a:p>
            <a:endParaRPr lang="en-US" dirty="0"/>
          </a:p>
          <a:p>
            <a:r>
              <a:rPr lang="en-US" b="1" dirty="0" smtClean="0"/>
              <a:t>Possible</a:t>
            </a:r>
            <a:r>
              <a:rPr lang="en-US" b="1" baseline="0" dirty="0" smtClean="0"/>
              <a:t> talking points include:</a:t>
            </a:r>
          </a:p>
          <a:p>
            <a:endParaRPr lang="en-US" baseline="0" dirty="0" smtClean="0"/>
          </a:p>
          <a:p>
            <a:r>
              <a:rPr lang="en-US" baseline="0" dirty="0" smtClean="0"/>
              <a:t>How might this vary?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Danger: </a:t>
            </a:r>
            <a:r>
              <a:rPr lang="en-US" baseline="0" dirty="0" smtClean="0"/>
              <a:t>The same behavior may be more or less dangerous depending on different students’ age/ size/ strength.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Learning: </a:t>
            </a:r>
            <a:r>
              <a:rPr lang="en-US" baseline="0" dirty="0" smtClean="0"/>
              <a:t>Age/grade may impact which behaviors most interfere with school success.</a:t>
            </a:r>
          </a:p>
          <a:p>
            <a:pPr marL="171450" indent="-171450" algn="l">
              <a:buFont typeface="Arial" panose="020B0604020202020204" pitchFamily="34" charset="0"/>
              <a:buChar char="•"/>
            </a:pPr>
            <a:r>
              <a:rPr lang="en-US" b="1" baseline="0" dirty="0" smtClean="0"/>
              <a:t>Frequency: </a:t>
            </a:r>
            <a:r>
              <a:rPr lang="en-US" baseline="0" dirty="0" smtClean="0"/>
              <a:t>Particularly intense or dangerous behaviors may be a higher priority than more frequent behaviors that are less dangerous or interfering.</a:t>
            </a:r>
          </a:p>
          <a:p>
            <a:pPr marL="171450" indent="-171450" algn="l">
              <a:buFont typeface="Arial" panose="020B0604020202020204" pitchFamily="34" charset="0"/>
              <a:buChar char="•"/>
            </a:pPr>
            <a:r>
              <a:rPr lang="en-US" b="1" dirty="0" smtClean="0"/>
              <a:t>Positive attention: </a:t>
            </a:r>
            <a:r>
              <a:rPr lang="en-US" dirty="0" smtClean="0"/>
              <a:t>Some students will not be motivated</a:t>
            </a:r>
            <a:r>
              <a:rPr lang="en-US" baseline="0" dirty="0" smtClean="0"/>
              <a:t> by increased positive attention, so it would not increase a behavior’s priority.</a:t>
            </a:r>
          </a:p>
          <a:p>
            <a:pPr marL="171450" indent="-171450" algn="l">
              <a:buFont typeface="Arial" panose="020B0604020202020204" pitchFamily="34" charset="0"/>
              <a:buChar char="•"/>
            </a:pPr>
            <a:endParaRPr lang="en-US" baseline="0" dirty="0" smtClean="0"/>
          </a:p>
          <a:p>
            <a:pPr marL="0" indent="0" algn="l">
              <a:buFont typeface="Arial" panose="020B0604020202020204" pitchFamily="34" charset="0"/>
              <a:buNone/>
            </a:pPr>
            <a:r>
              <a:rPr lang="en-US" baseline="0" dirty="0" smtClean="0"/>
              <a:t>Different responses: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Parents or students might have different priorities than educators regarding what behaviors are most important for the student’s success.</a:t>
            </a:r>
          </a:p>
          <a:p>
            <a:pPr marL="171450" indent="-171450" algn="l">
              <a:buFont typeface="Arial" panose="020B0604020202020204" pitchFamily="34" charset="0"/>
              <a:buChar char="•"/>
            </a:pPr>
            <a:r>
              <a:rPr lang="en-US" baseline="0" dirty="0" smtClean="0"/>
              <a:t>Different rates of the behavior in different settings, including with different people present, will influence how often a teacher or parent sees a potential target behavior, if at all.</a:t>
            </a:r>
          </a:p>
          <a:p>
            <a:pPr marL="171450" indent="-171450" algn="l">
              <a:buFont typeface="Arial" panose="020B0604020202020204" pitchFamily="34" charset="0"/>
              <a:buChar char="•"/>
            </a:pPr>
            <a:r>
              <a:rPr lang="en-US" baseline="0" dirty="0" smtClean="0"/>
              <a:t>The same behavior may be more or less disruptive or dangerous depending on the setting.</a:t>
            </a:r>
          </a:p>
          <a:p>
            <a:pPr marL="171450" indent="-171450" algn="l">
              <a:buFont typeface="Arial" panose="020B0604020202020204" pitchFamily="34" charset="0"/>
              <a:buChar char="•"/>
            </a:pPr>
            <a:r>
              <a:rPr lang="en-US" baseline="0" dirty="0" smtClean="0"/>
              <a:t>Positive attention may be more available in certain settings or may be more likely to be provided by certain staff members.</a:t>
            </a:r>
          </a:p>
          <a:p>
            <a:pPr marL="171450" indent="-171450" algn="l">
              <a:buFont typeface="Arial" panose="020B0604020202020204" pitchFamily="34" charset="0"/>
              <a:buChar char="•"/>
            </a:pPr>
            <a:endParaRPr lang="en-US" baseline="0" dirty="0" smtClean="0"/>
          </a:p>
          <a:p>
            <a:pPr marL="171450" indent="-171450" algn="l">
              <a:buFont typeface="Arial" panose="020B0604020202020204" pitchFamily="34" charset="0"/>
              <a:buChar char="•"/>
            </a:pPr>
            <a:endParaRPr lang="en-US" baseline="0" dirty="0" smtClean="0"/>
          </a:p>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31</a:t>
            </a:fld>
            <a:endParaRPr lang="en-US" dirty="0"/>
          </a:p>
        </p:txBody>
      </p:sp>
    </p:spTree>
    <p:extLst>
      <p:ext uri="{BB962C8B-B14F-4D97-AF65-F5344CB8AC3E}">
        <p14:creationId xmlns:p14="http://schemas.microsoft.com/office/powerpoint/2010/main" val="3440294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identified</a:t>
            </a:r>
            <a:r>
              <a:rPr lang="en-US" baseline="0" dirty="0" smtClean="0"/>
              <a:t> our target behaviors, we must define them.</a:t>
            </a:r>
            <a:endParaRPr lang="en-US"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32</a:t>
            </a:fld>
            <a:endParaRPr lang="en-US" dirty="0"/>
          </a:p>
        </p:txBody>
      </p:sp>
    </p:spTree>
    <p:extLst>
      <p:ext uri="{BB962C8B-B14F-4D97-AF65-F5344CB8AC3E}">
        <p14:creationId xmlns:p14="http://schemas.microsoft.com/office/powerpoint/2010/main" val="4067369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33</a:t>
            </a:fld>
            <a:endParaRPr lang="en-US" dirty="0"/>
          </a:p>
        </p:txBody>
      </p:sp>
    </p:spTree>
    <p:extLst>
      <p:ext uri="{BB962C8B-B14F-4D97-AF65-F5344CB8AC3E}">
        <p14:creationId xmlns:p14="http://schemas.microsoft.com/office/powerpoint/2010/main" val="1685962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34</a:t>
            </a:fld>
            <a:endParaRPr lang="en-US" dirty="0"/>
          </a:p>
        </p:txBody>
      </p:sp>
    </p:spTree>
    <p:extLst>
      <p:ext uri="{BB962C8B-B14F-4D97-AF65-F5344CB8AC3E}">
        <p14:creationId xmlns:p14="http://schemas.microsoft.com/office/powerpoint/2010/main" val="1341033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35</a:t>
            </a:fld>
            <a:endParaRPr lang="en-US" dirty="0"/>
          </a:p>
        </p:txBody>
      </p:sp>
    </p:spTree>
    <p:extLst>
      <p:ext uri="{BB962C8B-B14F-4D97-AF65-F5344CB8AC3E}">
        <p14:creationId xmlns:p14="http://schemas.microsoft.com/office/powerpoint/2010/main" val="2529374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a:t>
            </a:r>
            <a:r>
              <a:rPr lang="en-US" i="1" baseline="0" dirty="0" smtClean="0"/>
              <a:t> Click to bring up sample definitions. </a:t>
            </a:r>
          </a:p>
          <a:p>
            <a:endParaRPr lang="en-US" i="0" baseline="0" dirty="0" smtClean="0"/>
          </a:p>
          <a:p>
            <a:r>
              <a:rPr lang="en-US" i="0" baseline="0" dirty="0" smtClean="0"/>
              <a:t>First, pose the question and give the audience time to think of examples, perhaps by discussing the question in small groups. Share the examples on the slide and allow the audience to share other examples.</a:t>
            </a:r>
            <a:endParaRPr lang="en-US" i="0"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36</a:t>
            </a:fld>
            <a:endParaRPr lang="en-US" dirty="0"/>
          </a:p>
        </p:txBody>
      </p:sp>
    </p:spTree>
    <p:extLst>
      <p:ext uri="{BB962C8B-B14F-4D97-AF65-F5344CB8AC3E}">
        <p14:creationId xmlns:p14="http://schemas.microsoft.com/office/powerpoint/2010/main" val="4132816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1" dirty="0" smtClean="0"/>
              <a:t>Purpose of the activity - </a:t>
            </a:r>
            <a:r>
              <a:rPr lang="en-US" i="1" dirty="0" smtClean="0"/>
              <a:t> Help participants describe/clarify ambiguous target behaviors so that they can be objectively defined</a:t>
            </a:r>
            <a:r>
              <a:rPr lang="en-US" i="1" baseline="0" dirty="0" smtClean="0"/>
              <a:t> and measured</a:t>
            </a:r>
            <a:r>
              <a:rPr lang="en-US" i="1" dirty="0" smtClean="0"/>
              <a:t>.</a:t>
            </a:r>
            <a:endParaRPr lang="en-US" b="1" i="1" dirty="0" smtClean="0"/>
          </a:p>
          <a:p>
            <a:pPr lvl="0"/>
            <a:endParaRPr lang="en-US" b="1" i="1" dirty="0"/>
          </a:p>
          <a:p>
            <a:pPr lvl="0"/>
            <a:r>
              <a:rPr lang="en-US" b="1" i="1" dirty="0" smtClean="0"/>
              <a:t>Directions for the activity –</a:t>
            </a:r>
          </a:p>
          <a:p>
            <a:pPr lvl="0"/>
            <a:endParaRPr lang="en-US" i="1" dirty="0"/>
          </a:p>
          <a:p>
            <a:pPr marL="228600" lvl="0" indent="-228600">
              <a:buFont typeface="+mj-lt"/>
              <a:buAutoNum type="arabicPeriod"/>
            </a:pPr>
            <a:r>
              <a:rPr lang="en-US" i="1" dirty="0" smtClean="0"/>
              <a:t>Divide the participants into five table groups.</a:t>
            </a:r>
          </a:p>
          <a:p>
            <a:pPr marL="228600" lvl="0" indent="-228600">
              <a:buFont typeface="+mj-lt"/>
              <a:buAutoNum type="arabicPeriod"/>
            </a:pPr>
            <a:r>
              <a:rPr lang="en-US" i="1" dirty="0" smtClean="0"/>
              <a:t>Assign each group one of the ambiguous target behaviors listed on the slide.</a:t>
            </a:r>
          </a:p>
          <a:p>
            <a:pPr marL="228600" lvl="0" indent="-228600">
              <a:buFont typeface="+mj-lt"/>
              <a:buAutoNum type="arabicPeriod"/>
            </a:pPr>
            <a:r>
              <a:rPr lang="en-US" i="1" dirty="0" smtClean="0"/>
              <a:t>Give each table group a piece of chart paper and markers.</a:t>
            </a:r>
          </a:p>
          <a:p>
            <a:pPr marL="228600" lvl="0" indent="-228600">
              <a:buFont typeface="+mj-lt"/>
              <a:buAutoNum type="arabicPeriod"/>
            </a:pPr>
            <a:r>
              <a:rPr lang="en-US" i="1" dirty="0" smtClean="0"/>
              <a:t>Groups should  </a:t>
            </a:r>
            <a:r>
              <a:rPr lang="en-US" i="1" smtClean="0"/>
              <a:t>define and generate </a:t>
            </a:r>
            <a:r>
              <a:rPr lang="en-US" i="1" dirty="0" smtClean="0"/>
              <a:t>as many examples of the targeted behavior as possible using words, pictures, and phrases that illustrate the behavior being as specific as possible. Encourage groups to be creative in their presentation.</a:t>
            </a:r>
          </a:p>
          <a:p>
            <a:pPr marL="228600" lvl="0" indent="-228600">
              <a:buFont typeface="+mj-lt"/>
              <a:buAutoNum type="arabicPeriod"/>
            </a:pPr>
            <a:r>
              <a:rPr lang="en-US" i="1" dirty="0" smtClean="0"/>
              <a:t>When all groups are finished, give each group an opportunity to share their work. See if other group members can add other examples.</a:t>
            </a:r>
          </a:p>
          <a:p>
            <a:pPr marL="228600" lvl="0" indent="-228600">
              <a:buFont typeface="+mj-lt"/>
              <a:buAutoNum type="arabicPeriod"/>
            </a:pPr>
            <a:r>
              <a:rPr lang="en-US" i="1" dirty="0" smtClean="0"/>
              <a:t>Display the charts around the room for participants to review during break or lunch.</a:t>
            </a:r>
          </a:p>
          <a:p>
            <a:pPr marL="228600" lvl="0" indent="-228600">
              <a:buFont typeface="+mj-lt"/>
              <a:buAutoNum type="arabicPeriod"/>
            </a:pPr>
            <a:endParaRPr lang="en-US" b="1" i="1" dirty="0"/>
          </a:p>
          <a:p>
            <a:pPr lvl="0"/>
            <a:r>
              <a:rPr lang="en-US" b="1" i="1" dirty="0" smtClean="0"/>
              <a:t>Pulling it all together </a:t>
            </a:r>
            <a:r>
              <a:rPr lang="en-US" i="1" dirty="0" smtClean="0"/>
              <a:t>– Charts can serve as a model for participants to remind them to be as specific and concise as possible when describing student behavior(s).</a:t>
            </a:r>
          </a:p>
          <a:p>
            <a:pPr lvl="0"/>
            <a:endParaRPr lang="en-US" dirty="0" smtClean="0"/>
          </a:p>
          <a:p>
            <a:pPr lvl="0"/>
            <a:r>
              <a:rPr lang="en-US" dirty="0"/>
              <a:t>	</a:t>
            </a:r>
            <a:endParaRPr lang="en-US" dirty="0" smtClean="0"/>
          </a:p>
        </p:txBody>
      </p:sp>
      <p:sp>
        <p:nvSpPr>
          <p:cNvPr id="4" name="Slide Number Placeholder 3"/>
          <p:cNvSpPr>
            <a:spLocks noGrp="1"/>
          </p:cNvSpPr>
          <p:nvPr>
            <p:ph type="sldNum" sz="quarter" idx="10"/>
          </p:nvPr>
        </p:nvSpPr>
        <p:spPr/>
        <p:txBody>
          <a:bodyPr/>
          <a:lstStyle/>
          <a:p>
            <a:fld id="{6959DA82-0948-4812-A78B-BE6AF51C4604}" type="slidenum">
              <a:rPr lang="en-US" smtClean="0"/>
              <a:pPr/>
              <a:t>37</a:t>
            </a:fld>
            <a:endParaRPr lang="en-US" dirty="0"/>
          </a:p>
        </p:txBody>
      </p:sp>
    </p:spTree>
    <p:extLst>
      <p:ext uri="{BB962C8B-B14F-4D97-AF65-F5344CB8AC3E}">
        <p14:creationId xmlns:p14="http://schemas.microsoft.com/office/powerpoint/2010/main" val="768420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While progress monitoring was introduced in Part 3,</a:t>
            </a:r>
            <a:r>
              <a:rPr lang="en-US" baseline="0" dirty="0" smtClean="0">
                <a:ea typeface="ＭＳ Ｐゴシック" pitchFamily="34" charset="-128"/>
              </a:rPr>
              <a:t> this section focuses on progress monitoring using a student’s individually selected target behaviors. We will discuss general considerations as well as potential methods and tools for progress monitoring.</a:t>
            </a:r>
            <a:endParaRPr lang="en-US" dirty="0" smtClean="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FAC86D-F6F9-49D6-90E2-B59498D41870}" type="slidenum">
              <a:rPr lang="en-US" sz="1200">
                <a:solidFill>
                  <a:prstClr val="black"/>
                </a:solidFill>
              </a:rPr>
              <a:pPr eaLnBrk="1" hangingPunct="1"/>
              <a:t>38</a:t>
            </a:fld>
            <a:endParaRPr lang="en-US" sz="1200"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defined our target behavior,</a:t>
            </a:r>
            <a:r>
              <a:rPr lang="en-US" baseline="0" dirty="0" smtClean="0"/>
              <a:t> how do we measure it? We’ll need this for progress monitoring.</a:t>
            </a:r>
          </a:p>
          <a:p>
            <a:endParaRPr lang="en-US" baseline="0" dirty="0" smtClean="0"/>
          </a:p>
          <a:p>
            <a:r>
              <a:rPr lang="en-US" baseline="0" dirty="0" smtClean="0"/>
              <a:t>We’ll talk about functional hypotheses and intervention planning in Part 5.</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39</a:t>
            </a:fld>
            <a:endParaRPr lang="en-US" dirty="0"/>
          </a:p>
        </p:txBody>
      </p:sp>
    </p:spTree>
    <p:extLst>
      <p:ext uri="{BB962C8B-B14F-4D97-AF65-F5344CB8AC3E}">
        <p14:creationId xmlns:p14="http://schemas.microsoft.com/office/powerpoint/2010/main" val="157763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Intensive interventions are usually reserved for students who have not sufficiently</a:t>
            </a:r>
            <a:r>
              <a:rPr lang="en-US" baseline="0" dirty="0" smtClean="0"/>
              <a:t> responded to universal and supplemental supports.</a:t>
            </a:r>
            <a:endParaRPr lang="en-US" dirty="0" smtClean="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4</a:t>
            </a:fld>
            <a:endParaRPr lang="en-US" dirty="0"/>
          </a:p>
        </p:txBody>
      </p:sp>
    </p:spTree>
    <p:extLst>
      <p:ext uri="{BB962C8B-B14F-4D97-AF65-F5344CB8AC3E}">
        <p14:creationId xmlns:p14="http://schemas.microsoft.com/office/powerpoint/2010/main" val="2964202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40</a:t>
            </a:fld>
            <a:endParaRPr lang="en-US" dirty="0"/>
          </a:p>
        </p:txBody>
      </p:sp>
    </p:spTree>
    <p:extLst>
      <p:ext uri="{BB962C8B-B14F-4D97-AF65-F5344CB8AC3E}">
        <p14:creationId xmlns:p14="http://schemas.microsoft.com/office/powerpoint/2010/main" val="555564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Some types</a:t>
            </a:r>
            <a:r>
              <a:rPr lang="en-US" i="0" baseline="0" dirty="0" smtClean="0"/>
              <a:t> of behavior progress monitoring data can easily be collected much more frequently than every 20 days. Simple rating scales may be used weekly, daily, or even every class period.  Any kind of point system associated with a behavioral intervention will yield data every time the intervention is implemented (e.g., see examples of Check In Check Out cards in Parts 3 and 4). If we are monitoring the frequency of behavior, we will collect data whenever the behavior occurs and review the counts regularly. </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41</a:t>
            </a:fld>
            <a:endParaRPr lang="en-US" dirty="0"/>
          </a:p>
        </p:txBody>
      </p:sp>
    </p:spTree>
    <p:extLst>
      <p:ext uri="{BB962C8B-B14F-4D97-AF65-F5344CB8AC3E}">
        <p14:creationId xmlns:p14="http://schemas.microsoft.com/office/powerpoint/2010/main" val="3410397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42</a:t>
            </a:fld>
            <a:endParaRPr lang="en-US" dirty="0"/>
          </a:p>
        </p:txBody>
      </p:sp>
    </p:spTree>
    <p:extLst>
      <p:ext uri="{BB962C8B-B14F-4D97-AF65-F5344CB8AC3E}">
        <p14:creationId xmlns:p14="http://schemas.microsoft.com/office/powerpoint/2010/main" val="38805121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43</a:t>
            </a:fld>
            <a:endParaRPr lang="en-US" dirty="0"/>
          </a:p>
        </p:txBody>
      </p:sp>
    </p:spTree>
    <p:extLst>
      <p:ext uri="{BB962C8B-B14F-4D97-AF65-F5344CB8AC3E}">
        <p14:creationId xmlns:p14="http://schemas.microsoft.com/office/powerpoint/2010/main" val="801185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44</a:t>
            </a:fld>
            <a:endParaRPr lang="en-US" dirty="0"/>
          </a:p>
        </p:txBody>
      </p:sp>
    </p:spTree>
    <p:extLst>
      <p:ext uri="{BB962C8B-B14F-4D97-AF65-F5344CB8AC3E}">
        <p14:creationId xmlns:p14="http://schemas.microsoft.com/office/powerpoint/2010/main" val="3391434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a:t>
            </a:r>
            <a:r>
              <a:rPr lang="en-US" i="1" baseline="0" dirty="0" smtClean="0"/>
              <a:t> s</a:t>
            </a:r>
            <a:r>
              <a:rPr lang="en-US" i="1" dirty="0" smtClean="0"/>
              <a:t>creenshot was taken 3/21/2014; the tools chart will be updated in the</a:t>
            </a:r>
            <a:r>
              <a:rPr lang="en-US" i="1" baseline="0" dirty="0" smtClean="0"/>
              <a:t> summer of 2014.</a:t>
            </a:r>
            <a:endParaRPr lang="en-US" i="1" dirty="0" smtClean="0"/>
          </a:p>
          <a:p>
            <a:endParaRPr lang="en-US" dirty="0" smtClean="0"/>
          </a:p>
          <a:p>
            <a:r>
              <a:rPr lang="en-US" dirty="0" smtClean="0"/>
              <a:t>We recommend a live demo; click on a tool or rating bubble for more information.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the tool chart includes</a:t>
            </a:r>
            <a:r>
              <a:rPr lang="en-US" baseline="0" dirty="0" smtClean="0"/>
              <a:t> information on Direct Behavior Rating</a:t>
            </a:r>
            <a:r>
              <a:rPr lang="en-GB" sz="1200" kern="1200" dirty="0" smtClean="0">
                <a:latin typeface="+mn-lt"/>
                <a:ea typeface="+mn-ea"/>
                <a:cs typeface="+mn-cs"/>
              </a:rPr>
              <a:t>—</a:t>
            </a:r>
            <a:r>
              <a:rPr lang="en-US" baseline="0" dirty="0" smtClean="0"/>
              <a:t>a tool we will discuss in this section.</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45</a:t>
            </a:fld>
            <a:endParaRPr lang="en-US" dirty="0"/>
          </a:p>
        </p:txBody>
      </p:sp>
    </p:spTree>
    <p:extLst>
      <p:ext uri="{BB962C8B-B14F-4D97-AF65-F5344CB8AC3E}">
        <p14:creationId xmlns:p14="http://schemas.microsoft.com/office/powerpoint/2010/main" val="2410490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Before we discuss specific methods </a:t>
            </a:r>
            <a:r>
              <a:rPr lang="en-US" baseline="0" dirty="0" smtClean="0"/>
              <a:t>to measure </a:t>
            </a:r>
            <a:r>
              <a:rPr lang="en-US" dirty="0" smtClean="0"/>
              <a:t>the target behavior</a:t>
            </a:r>
            <a:r>
              <a:rPr lang="en-US" baseline="0" dirty="0" smtClean="0"/>
              <a:t>, we should</a:t>
            </a:r>
            <a:r>
              <a:rPr lang="en-US" dirty="0" smtClean="0"/>
              <a:t> discuss general considerations for creating a progress monitoring plan</a:t>
            </a:r>
            <a:r>
              <a:rPr lang="en-US" baseline="0" dirty="0" smtClean="0"/>
              <a:t>. Recall that progress monitoring for students in need of individualized behavioral interventions requires data to be collected more often than for less intensive interventions. The teacher and school team must consider the most appropriate schedule. Is daily assessment needed, or is weekly assessment enough? The f</a:t>
            </a:r>
            <a:r>
              <a:rPr lang="en-US" dirty="0" smtClean="0"/>
              <a:t>requency should reflect the intensity of the behavior and the timelines for making intervention decisions.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questions to consider relate to who will collect the data, at what times, and in what context(s). The</a:t>
            </a:r>
            <a:r>
              <a:rPr lang="en-US" dirty="0" smtClean="0"/>
              <a:t> answers to these questions will depend on the selected target behavior and the student’s behavioral patterns.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it is necessary to design the procedures for ensuring the data are entered for evaluation.</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46</a:t>
            </a:fld>
            <a:endParaRPr lang="en-US" dirty="0"/>
          </a:p>
        </p:txBody>
      </p:sp>
    </p:spTree>
    <p:extLst>
      <p:ext uri="{BB962C8B-B14F-4D97-AF65-F5344CB8AC3E}">
        <p14:creationId xmlns:p14="http://schemas.microsoft.com/office/powerpoint/2010/main" val="2803674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review two behavioral assessment methods that can be used for progress monitoring.</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47</a:t>
            </a:fld>
            <a:endParaRPr lang="en-US" dirty="0"/>
          </a:p>
        </p:txBody>
      </p:sp>
    </p:spTree>
    <p:extLst>
      <p:ext uri="{BB962C8B-B14F-4D97-AF65-F5344CB8AC3E}">
        <p14:creationId xmlns:p14="http://schemas.microsoft.com/office/powerpoint/2010/main" val="26513800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Frequency:</a:t>
            </a:r>
            <a:r>
              <a:rPr lang="en-US" baseline="0" dirty="0" smtClean="0"/>
              <a:t> The </a:t>
            </a:r>
            <a:r>
              <a:rPr lang="en-US" dirty="0" smtClean="0"/>
              <a:t>number of times the behavior occurs.</a:t>
            </a:r>
          </a:p>
          <a:p>
            <a:pPr marL="171450" indent="-171450">
              <a:buFont typeface="Arial" panose="020B0604020202020204" pitchFamily="34" charset="0"/>
              <a:buChar char="•"/>
            </a:pPr>
            <a:r>
              <a:rPr lang="en-US" dirty="0" smtClean="0"/>
              <a:t>Rate:</a:t>
            </a:r>
            <a:r>
              <a:rPr lang="en-US" baseline="0" dirty="0" smtClean="0"/>
              <a:t> The </a:t>
            </a:r>
            <a:r>
              <a:rPr lang="en-US" dirty="0" smtClean="0"/>
              <a:t>number of times it occurs within a given time period (e.g., 10 times per hour).</a:t>
            </a:r>
          </a:p>
          <a:p>
            <a:pPr marL="171450" indent="-171450">
              <a:buFont typeface="Arial" panose="020B0604020202020204" pitchFamily="34" charset="0"/>
              <a:buChar char="•"/>
            </a:pPr>
            <a:r>
              <a:rPr lang="en-US" dirty="0" smtClean="0"/>
              <a:t>Duration:</a:t>
            </a:r>
            <a:r>
              <a:rPr lang="en-US" baseline="0" dirty="0" smtClean="0"/>
              <a:t> How long </a:t>
            </a:r>
            <a:r>
              <a:rPr lang="en-US" dirty="0" smtClean="0"/>
              <a:t>the behavior lasts.</a:t>
            </a:r>
          </a:p>
          <a:p>
            <a:pPr marL="171450" indent="-171450">
              <a:buFont typeface="Arial" panose="020B0604020202020204" pitchFamily="34" charset="0"/>
              <a:buChar char="•"/>
            </a:pPr>
            <a:r>
              <a:rPr lang="en-US" dirty="0" smtClean="0"/>
              <a:t>Latency:</a:t>
            </a:r>
            <a:r>
              <a:rPr lang="en-US" baseline="0" dirty="0" smtClean="0"/>
              <a:t> The </a:t>
            </a:r>
            <a:r>
              <a:rPr lang="en-US" dirty="0" smtClean="0"/>
              <a:t>temporal relation of the behavior to other events (e.g., time to respond).</a:t>
            </a:r>
          </a:p>
          <a:p>
            <a:pPr marL="171450" indent="-171450">
              <a:buFont typeface="Arial" panose="020B0604020202020204" pitchFamily="34" charset="0"/>
              <a:buChar char="•"/>
            </a:pPr>
            <a:r>
              <a:rPr lang="en-US" dirty="0" smtClean="0"/>
              <a:t>Intensity:</a:t>
            </a:r>
            <a:r>
              <a:rPr lang="en-US" baseline="0" dirty="0" smtClean="0"/>
              <a:t> The </a:t>
            </a:r>
            <a:r>
              <a:rPr lang="en-US" dirty="0" smtClean="0"/>
              <a:t>the magnitude or strength of the behavior.</a:t>
            </a:r>
          </a:p>
          <a:p>
            <a:endParaRPr lang="en-US" i="1" dirty="0"/>
          </a:p>
        </p:txBody>
      </p:sp>
      <p:sp>
        <p:nvSpPr>
          <p:cNvPr id="4" name="Slide Number Placeholder 3"/>
          <p:cNvSpPr>
            <a:spLocks noGrp="1"/>
          </p:cNvSpPr>
          <p:nvPr>
            <p:ph type="sldNum" sz="quarter" idx="10"/>
          </p:nvPr>
        </p:nvSpPr>
        <p:spPr/>
        <p:txBody>
          <a:bodyPr/>
          <a:lstStyle/>
          <a:p>
            <a:fld id="{C37219A1-B05F-4445-B3A1-23BE9A0A4496}" type="slidenum">
              <a:rPr lang="en-US" smtClean="0"/>
              <a:pPr/>
              <a:t>48</a:t>
            </a:fld>
            <a:endParaRPr lang="en-US" dirty="0"/>
          </a:p>
        </p:txBody>
      </p:sp>
    </p:spTree>
    <p:extLst>
      <p:ext uri="{BB962C8B-B14F-4D97-AF65-F5344CB8AC3E}">
        <p14:creationId xmlns:p14="http://schemas.microsoft.com/office/powerpoint/2010/main" val="4132816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Purpose of the activity – </a:t>
            </a:r>
            <a:r>
              <a:rPr lang="en-US" i="1" dirty="0" smtClean="0"/>
              <a:t>To practice identifying the observable dimensions for behaviors</a:t>
            </a:r>
          </a:p>
          <a:p>
            <a:endParaRPr lang="en-US" i="1" dirty="0"/>
          </a:p>
          <a:p>
            <a:r>
              <a:rPr lang="en-US" b="1" i="1" dirty="0" smtClean="0"/>
              <a:t>Directions for the activity</a:t>
            </a:r>
          </a:p>
          <a:p>
            <a:pPr marL="228600" indent="-228600">
              <a:buFont typeface="+mj-lt"/>
              <a:buAutoNum type="arabicPeriod"/>
            </a:pPr>
            <a:r>
              <a:rPr lang="en-US" dirty="0" smtClean="0"/>
              <a:t>Look at the sample behaviors listed on the slide. </a:t>
            </a:r>
          </a:p>
          <a:p>
            <a:pPr marL="228600" indent="-228600">
              <a:buFont typeface="+mj-lt"/>
              <a:buAutoNum type="arabicPeriod"/>
            </a:pPr>
            <a:r>
              <a:rPr lang="en-US" dirty="0" smtClean="0"/>
              <a:t>As a group, write down at least one dimension</a:t>
            </a:r>
            <a:r>
              <a:rPr lang="en-US" baseline="0" dirty="0" smtClean="0"/>
              <a:t> that could be used to measure each behavior. </a:t>
            </a:r>
            <a:r>
              <a:rPr lang="en-US" i="1" baseline="0" dirty="0" smtClean="0"/>
              <a:t>Give each</a:t>
            </a:r>
            <a:r>
              <a:rPr lang="en-US" i="1" dirty="0" smtClean="0"/>
              <a:t> table group time to reflect and answer. As soon as the table group has come to consensus, everyone at that table group stands up. As soon as all groups are standing, call on the table group finished first to give their answer. </a:t>
            </a:r>
          </a:p>
          <a:p>
            <a:pPr marL="228600" indent="-228600">
              <a:buFont typeface="+mj-lt"/>
              <a:buAutoNum type="arabicPeriod"/>
            </a:pPr>
            <a:r>
              <a:rPr lang="en-US" i="1" dirty="0" smtClean="0"/>
              <a:t>See if the other groups agree. If they don’t, have a class discussion and come to consensus.</a:t>
            </a:r>
          </a:p>
          <a:p>
            <a:pPr marL="228600" indent="-228600">
              <a:buFont typeface="+mj-lt"/>
              <a:buAutoNum type="arabicPeriod"/>
            </a:pPr>
            <a:r>
              <a:rPr lang="en-US" i="1" dirty="0" smtClean="0"/>
              <a:t>Proceed in the same way with the other behaviors listed on the slide. </a:t>
            </a:r>
          </a:p>
          <a:p>
            <a:pPr marL="228600" indent="-228600">
              <a:buFont typeface="+mj-lt"/>
              <a:buAutoNum type="arabicPeriod"/>
            </a:pPr>
            <a:r>
              <a:rPr lang="en-US" i="1" dirty="0" smtClean="0"/>
              <a:t>See possible answers below.</a:t>
            </a:r>
          </a:p>
          <a:p>
            <a:r>
              <a:rPr lang="en-US" dirty="0" smtClean="0"/>
              <a:t> </a:t>
            </a:r>
          </a:p>
          <a:p>
            <a:r>
              <a:rPr lang="en-US" b="1" baseline="0" dirty="0" smtClean="0"/>
              <a:t>Possible answers:</a:t>
            </a:r>
            <a:endParaRPr lang="en-US" baseline="0" dirty="0" smtClean="0"/>
          </a:p>
          <a:p>
            <a:pPr marL="171450" indent="-171450">
              <a:buFont typeface="Arial" panose="020B0604020202020204" pitchFamily="34" charset="0"/>
              <a:buChar char="•"/>
            </a:pPr>
            <a:r>
              <a:rPr lang="en-US" baseline="0" dirty="0" smtClean="0"/>
              <a:t>Kyle: Frequency or rate</a:t>
            </a:r>
          </a:p>
          <a:p>
            <a:pPr marL="171450" indent="-171450">
              <a:buFont typeface="Arial" panose="020B0604020202020204" pitchFamily="34" charset="0"/>
              <a:buChar char="•"/>
            </a:pPr>
            <a:r>
              <a:rPr lang="en-US" baseline="0" dirty="0" smtClean="0"/>
              <a:t>Sara: Percentage of tasks completed, frequency (assignments submitted)</a:t>
            </a:r>
          </a:p>
          <a:p>
            <a:pPr marL="171450" indent="-171450">
              <a:buFont typeface="Arial" panose="020B0604020202020204" pitchFamily="34" charset="0"/>
              <a:buChar char="•"/>
            </a:pPr>
            <a:r>
              <a:rPr lang="en-US" baseline="0" dirty="0" smtClean="0"/>
              <a:t>Brad: Latency (from the time of the request to the execution of the task), percentage of requests</a:t>
            </a:r>
          </a:p>
          <a:p>
            <a:pPr marL="171450" indent="-171450">
              <a:buFont typeface="Arial" panose="020B0604020202020204" pitchFamily="34" charset="0"/>
              <a:buChar char="•"/>
            </a:pPr>
            <a:r>
              <a:rPr lang="en-US" baseline="0" dirty="0" smtClean="0"/>
              <a:t>Bonnie: Frequency or rate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4346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1866" indent="-284616" eaLnBrk="0" hangingPunct="0">
              <a:spcBef>
                <a:spcPct val="30000"/>
              </a:spcBef>
              <a:defRPr sz="1200">
                <a:solidFill>
                  <a:schemeClr val="tx1"/>
                </a:solidFill>
                <a:latin typeface="Calibri" pitchFamily="34" charset="0"/>
                <a:ea typeface="ＭＳ Ｐゴシック" pitchFamily="34" charset="-128"/>
              </a:defRPr>
            </a:lvl2pPr>
            <a:lvl3pPr marL="1141571" indent="-227070" eaLnBrk="0" hangingPunct="0">
              <a:spcBef>
                <a:spcPct val="30000"/>
              </a:spcBef>
              <a:defRPr sz="1200">
                <a:solidFill>
                  <a:schemeClr val="tx1"/>
                </a:solidFill>
                <a:latin typeface="Calibri" pitchFamily="34" charset="0"/>
                <a:ea typeface="ＭＳ Ｐゴシック" pitchFamily="34" charset="-128"/>
              </a:defRPr>
            </a:lvl3pPr>
            <a:lvl4pPr marL="1598821" indent="-227070" eaLnBrk="0" hangingPunct="0">
              <a:spcBef>
                <a:spcPct val="30000"/>
              </a:spcBef>
              <a:defRPr sz="1200">
                <a:solidFill>
                  <a:schemeClr val="tx1"/>
                </a:solidFill>
                <a:latin typeface="Calibri" pitchFamily="34" charset="0"/>
                <a:ea typeface="ＭＳ Ｐゴシック" pitchFamily="34" charset="-128"/>
              </a:defRPr>
            </a:lvl4pPr>
            <a:lvl5pPr marL="2056072" indent="-227070" eaLnBrk="0" hangingPunct="0">
              <a:spcBef>
                <a:spcPct val="30000"/>
              </a:spcBef>
              <a:defRPr sz="1200">
                <a:solidFill>
                  <a:schemeClr val="tx1"/>
                </a:solidFill>
                <a:latin typeface="Calibri" pitchFamily="34" charset="0"/>
                <a:ea typeface="ＭＳ Ｐゴシック" pitchFamily="34" charset="-128"/>
              </a:defRPr>
            </a:lvl5pPr>
            <a:lvl6pPr marL="2503991" indent="-22707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1910" indent="-22707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99828" indent="-22707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47747" indent="-22707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1A12B60-3A4B-4ED4-992D-3B9D579833EA}" type="slidenum">
              <a:rPr lang="en-US" altLang="en-US" smtClean="0">
                <a:latin typeface="Arial" charset="0"/>
                <a:cs typeface="Arial" charset="0"/>
              </a:rPr>
              <a:pPr eaLnBrk="1" hangingPunct="1">
                <a:spcBef>
                  <a:spcPct val="0"/>
                </a:spcBef>
              </a:pPr>
              <a:t>5</a:t>
            </a:fld>
            <a:endParaRPr lang="en-US" altLang="en-US" dirty="0" smtClean="0">
              <a:latin typeface="Arial" charset="0"/>
              <a:cs typeface="Arial" charset="0"/>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a three-tiered model of support, intensive behavioral intervention would fall in Tier 3. Because</a:t>
            </a:r>
            <a:r>
              <a:rPr lang="en-US" baseline="0" dirty="0" smtClean="0"/>
              <a:t> individualized intervention is too intensive to provide to all students, it is reserved for the small percentage of students whose needs can not be met with universal and supplementation supports (Tiers 1 and 2).</a:t>
            </a:r>
            <a:endParaRPr lang="en-US" dirty="0" smtClean="0"/>
          </a:p>
          <a:p>
            <a:endParaRPr lang="en-US" dirty="0" smtClean="0"/>
          </a:p>
          <a:p>
            <a:r>
              <a:rPr lang="en-US" dirty="0" smtClean="0"/>
              <a:t>Part 2 covers the PBIS framework and universal supports.  Part 3 addresses supplemental interventions.  Parts 4 and 5 focus on intensive intervention.  Part 4 focuses on the target behaviors that allow for data-based individualization of supports.</a:t>
            </a:r>
            <a:endParaRPr lang="en-US" dirty="0"/>
          </a:p>
          <a:p>
            <a:pPr eaLnBrk="1" hangingPunct="1"/>
            <a:endParaRPr lang="en-US" altLang="en-US" dirty="0" smtClean="0">
              <a:latin typeface="Arial"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Systematic direct observation offers several advantages. First, the data collected are closely aligned with the behavior being observed. Another advantage is its flexibility for collecting data on a wide range of behaviors. Virtually all behavior that can be seen can be the subject of direct observation techniques. Lastly, a wide range of procedures is available for collecting data. These methods can be readily adapted to allow behavior data to be collected along various dimensions and for a variety of purposes.</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382383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t>
            </a:r>
            <a:r>
              <a:rPr lang="en-US" baseline="0" dirty="0" smtClean="0"/>
              <a:t>systematic direct observation can provide very strong and useful data, these methods are often time intensive and difficult to implement, particularly within the context of busy school classrooms. Because of the difficulty of having to attend to instruction, behavior management, and data collection (not to mention a whole host of other issues!), the primary advantage of systematic direct observation</a:t>
            </a:r>
            <a:r>
              <a:rPr lang="en-US" dirty="0">
                <a:latin typeface="Arial" charset="0"/>
              </a:rPr>
              <a:t>—</a:t>
            </a:r>
            <a:r>
              <a:rPr lang="en-US" baseline="0" dirty="0" smtClean="0"/>
              <a:t>that the method provides a direct index of behavior</a:t>
            </a:r>
            <a:r>
              <a:rPr lang="en-US" dirty="0">
                <a:latin typeface="Arial" charset="0"/>
              </a:rPr>
              <a:t>—</a:t>
            </a:r>
            <a:r>
              <a:rPr lang="en-US" baseline="0" dirty="0" smtClean="0"/>
              <a:t>might be lost. Moreover, if the method is not feasible and requires too much effort, it is </a:t>
            </a:r>
            <a:r>
              <a:rPr lang="en-US" dirty="0"/>
              <a:t>not likely to </a:t>
            </a:r>
            <a:r>
              <a:rPr lang="en-US" baseline="0" dirty="0" smtClean="0"/>
              <a:t>be used. This would result in no progress monitoring data and no opportunity for data-based individualization.</a:t>
            </a:r>
          </a:p>
          <a:p>
            <a:endParaRPr lang="en-US" dirty="0"/>
          </a:p>
          <a:p>
            <a:r>
              <a:rPr lang="en-US" dirty="0" smtClean="0"/>
              <a:t>These limitations do not mean that SDO should never be used—it is often an important part of understanding student behavior and collecting baseline data. However, for the purpose of progress monitoring, it is often too intensive for a teacher to consistently collect SDO data during instruction, and it is rarely feasible for an external observer to help frequently over an extended period of time.</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310936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a:t>
            </a:r>
            <a:r>
              <a:rPr lang="en-US" baseline="0" dirty="0" smtClean="0"/>
              <a:t> these limitations, there are some important lessons to be learned from direct observation techniques. The primary advantage of this method is that it provides a direct reflection of the behavior. We want our data to provide accurate information on the chosen dimension of our clearly defined target behavior. For example, if the behavior of concern is desk flips during math, we need to choose a data collection method that tracks how often the behavior occurs (the frequency or rate). Work refusal might be considered in terms of the percentage of work requests the student refuses, or we might want to know how long the student spent refusing to do work (duration). The final consideration is feasibility. If a strong method is too difficult to sustain, it will not be useful for progress monitoring.</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431650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Fortunately,</a:t>
            </a:r>
            <a:r>
              <a:rPr lang="en-US" baseline="0" dirty="0" smtClean="0"/>
              <a:t> there is an alternative method to the often burdensome direct observation approach. Direct Behavior Rating (DBR) can be adapted to focus on a range of target behaviors while also providing an opportunity to measure broader, more general outcomes. The premise of DBR is that teachers can reliably and accurately rate student behavior on a continuum after a specified period of time. These ratings are then used to monitor student progress.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DBR can also be</a:t>
            </a:r>
            <a:r>
              <a:rPr lang="en-US" dirty="0" smtClean="0"/>
              <a:t> completed by the student,</a:t>
            </a:r>
            <a:r>
              <a:rPr lang="en-US" baseline="0" dirty="0" smtClean="0"/>
              <a:t> </a:t>
            </a:r>
            <a:r>
              <a:rPr lang="en-US" dirty="0" smtClean="0"/>
              <a:t>the parents, or others who directly observe the student. Multiple versions of DBR forms are available on the DBR website.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42932275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19">
              <a:defRPr/>
            </a:pPr>
            <a:r>
              <a:rPr lang="en-US" i="1" dirty="0" smtClean="0"/>
              <a:t>Refer to Direct Behavior Rating (DBR) Form:</a:t>
            </a:r>
            <a:r>
              <a:rPr lang="en-US" i="1" baseline="0" dirty="0" smtClean="0"/>
              <a:t> 3 Standard Behaviors, available for download from http://www.directbehaviorratings.org/cms/files/pdf/V%201.4%20DBR%20Standard%20Form%20with%203%20Standard%20Behaviors.pdf</a:t>
            </a:r>
          </a:p>
          <a:p>
            <a:pPr defTabSz="897119">
              <a:defRPr/>
            </a:pPr>
            <a:endParaRPr lang="en-US" dirty="0" smtClean="0"/>
          </a:p>
          <a:p>
            <a:r>
              <a:rPr lang="en-US" baseline="0" dirty="0" smtClean="0"/>
              <a:t>DBR can be used with three pre-defined, standard behaviors: (a) academically engaged behavior; (b) non-disruptive behavior (looking for reduced occurrence of disruptive behavior); and (c) respectful behavior. These are broader behaviors that are needed for successful school functioning. We will consider the application of these examples and then discuss how to incorporate students’ individualized target behaviors into the instrument.</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1140364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55</a:t>
            </a:fld>
            <a:endParaRPr lang="en-US" dirty="0"/>
          </a:p>
        </p:txBody>
      </p:sp>
    </p:spTree>
    <p:extLst>
      <p:ext uri="{BB962C8B-B14F-4D97-AF65-F5344CB8AC3E}">
        <p14:creationId xmlns:p14="http://schemas.microsoft.com/office/powerpoint/2010/main" val="2362214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82">
              <a:defRPr/>
            </a:pPr>
            <a:r>
              <a:rPr lang="en-US" i="1" dirty="0" smtClean="0"/>
              <a:t>Animated slide. Click to bring up Interpretation.</a:t>
            </a:r>
          </a:p>
        </p:txBody>
      </p:sp>
      <p:sp>
        <p:nvSpPr>
          <p:cNvPr id="4" name="Slide Number Placeholder 3"/>
          <p:cNvSpPr>
            <a:spLocks noGrp="1"/>
          </p:cNvSpPr>
          <p:nvPr>
            <p:ph type="sldNum" sz="quarter" idx="10"/>
          </p:nvPr>
        </p:nvSpPr>
        <p:spPr/>
        <p:txBody>
          <a:bodyPr/>
          <a:lstStyle/>
          <a:p>
            <a:fld id="{1BCF944E-AC27-4BEA-9C0A-695BFCE7C965}" type="slidenum">
              <a:rPr lang="en-US" smtClean="0"/>
              <a:pPr/>
              <a:t>56</a:t>
            </a:fld>
            <a:endParaRPr lang="en-US" dirty="0"/>
          </a:p>
        </p:txBody>
      </p:sp>
    </p:spTree>
    <p:extLst>
      <p:ext uri="{BB962C8B-B14F-4D97-AF65-F5344CB8AC3E}">
        <p14:creationId xmlns:p14="http://schemas.microsoft.com/office/powerpoint/2010/main" val="38546340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57</a:t>
            </a:fld>
            <a:endParaRPr lang="en-US" dirty="0"/>
          </a:p>
        </p:txBody>
      </p:sp>
    </p:spTree>
    <p:extLst>
      <p:ext uri="{BB962C8B-B14F-4D97-AF65-F5344CB8AC3E}">
        <p14:creationId xmlns:p14="http://schemas.microsoft.com/office/powerpoint/2010/main" val="2339526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82">
              <a:defRPr/>
            </a:pPr>
            <a:r>
              <a:rPr lang="en-US" i="1" dirty="0" smtClean="0"/>
              <a:t>Animated slide. Click to bring up Interpretation.</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58</a:t>
            </a:fld>
            <a:endParaRPr lang="en-US" dirty="0"/>
          </a:p>
        </p:txBody>
      </p:sp>
    </p:spTree>
    <p:extLst>
      <p:ext uri="{BB962C8B-B14F-4D97-AF65-F5344CB8AC3E}">
        <p14:creationId xmlns:p14="http://schemas.microsoft.com/office/powerpoint/2010/main" val="6401183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59</a:t>
            </a:fld>
            <a:endParaRPr lang="en-US" dirty="0"/>
          </a:p>
        </p:txBody>
      </p:sp>
    </p:spTree>
    <p:extLst>
      <p:ext uri="{BB962C8B-B14F-4D97-AF65-F5344CB8AC3E}">
        <p14:creationId xmlns:p14="http://schemas.microsoft.com/office/powerpoint/2010/main" val="202000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At</a:t>
            </a:r>
            <a:r>
              <a:rPr lang="en-US" i="0" baseline="0" dirty="0" smtClean="0"/>
              <a:t> the intensive level, it is crucial to first identify the individual student’s target behavior or behaviors so that we can understand behavior concerns in greater depth.  Understanding the ABCs of this behavior (see Part 1) will help us determine the behavior’s function and plan an intervention (to be covered in Part 5).  This target behavior can also be monitored so we know if the intervention is working for the student.</a:t>
            </a:r>
            <a:endParaRPr lang="en-US" i="0"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6</a:t>
            </a:fld>
            <a:endParaRPr lang="en-US" dirty="0"/>
          </a:p>
        </p:txBody>
      </p:sp>
    </p:spTree>
    <p:extLst>
      <p:ext uri="{BB962C8B-B14F-4D97-AF65-F5344CB8AC3E}">
        <p14:creationId xmlns:p14="http://schemas.microsoft.com/office/powerpoint/2010/main" val="19633915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Animated slide. Click to bring up Interpretation.</a:t>
            </a:r>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60</a:t>
            </a:fld>
            <a:endParaRPr lang="en-US" dirty="0"/>
          </a:p>
        </p:txBody>
      </p:sp>
    </p:spTree>
    <p:extLst>
      <p:ext uri="{BB962C8B-B14F-4D97-AF65-F5344CB8AC3E}">
        <p14:creationId xmlns:p14="http://schemas.microsoft.com/office/powerpoint/2010/main" val="1627009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8572164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Provide or reference Direct Behavior Rating (DBR) Form – Fill-in Behaviors (V 1.3 DBR Standard Form – Fill-in Behaviors</a:t>
            </a:r>
            <a:r>
              <a:rPr lang="en-US" i="1" dirty="0" smtClean="0"/>
              <a:t>),</a:t>
            </a:r>
            <a:r>
              <a:rPr lang="en-US" i="1" baseline="0" dirty="0" smtClean="0"/>
              <a:t> available for download from http://www.directbehaviorratings.org/cms/files//pdf/V%201.3%20DBR%20Standard%20Form%20-%20Fill-in%20Behaviors.pdf</a:t>
            </a:r>
            <a:endParaRPr lang="en-US" i="1" dirty="0"/>
          </a:p>
          <a:p>
            <a:endParaRPr lang="en-US" dirty="0" smtClean="0"/>
          </a:p>
          <a:p>
            <a:r>
              <a:rPr lang="en-US" dirty="0" smtClean="0"/>
              <a:t>The </a:t>
            </a:r>
            <a:r>
              <a:rPr lang="en-US" dirty="0"/>
              <a:t>standard DBR items are useful for tracking a student on broad indicators of school success. However, the data-based individualization process often will require the tracking of behaviors specific to the particular student. The DBR form also provides an option to fill in your own target behaviors. This will require school personnel to clearly define the target behaviors and align them with specific criteria </a:t>
            </a:r>
            <a:r>
              <a:rPr lang="en-US" dirty="0" smtClean="0"/>
              <a:t>or anchors to </a:t>
            </a:r>
            <a:r>
              <a:rPr lang="en-US" dirty="0"/>
              <a:t>increase the consistency of the ratings. Examples of this alignment include considering whether the behavior occurs a lot or little, or the percentage of time during which the behavior occurs.</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62</a:t>
            </a:fld>
            <a:endParaRPr lang="en-US" dirty="0"/>
          </a:p>
        </p:txBody>
      </p:sp>
    </p:spTree>
    <p:extLst>
      <p:ext uri="{BB962C8B-B14F-4D97-AF65-F5344CB8AC3E}">
        <p14:creationId xmlns:p14="http://schemas.microsoft.com/office/powerpoint/2010/main" val="26772772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574368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119">
              <a:defRPr/>
            </a:pPr>
            <a:r>
              <a:rPr lang="en-US" i="1" dirty="0" smtClean="0"/>
              <a:t>Animated slide. Click to bring up table.</a:t>
            </a:r>
          </a:p>
          <a:p>
            <a:endParaRPr lang="en-US" dirty="0"/>
          </a:p>
          <a:p>
            <a:r>
              <a:rPr lang="en-US" dirty="0"/>
              <a:t>As much as possible, DBR anchors are based on the preliminary information collected to identify, prioritize, and define the target </a:t>
            </a:r>
            <a:r>
              <a:rPr lang="en-US" dirty="0" smtClean="0"/>
              <a:t>behavior. Information related to the frequency of the behavior, or how likely it is to occur (e.g., the percentage of time), can </a:t>
            </a:r>
            <a:r>
              <a:rPr lang="en-US" dirty="0"/>
              <a:t>be used to determine whether the behavior is occurring at high, moderate, or low levels during a particular time period.</a:t>
            </a:r>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184185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0404316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preliminary data included direct observation, you may know the range of frequencies</a:t>
            </a:r>
            <a:r>
              <a:rPr lang="en-US" baseline="0" dirty="0" smtClean="0"/>
              <a:t> for your target behavior, and you can set the upper range as a rating of 10.</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583144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a:t>
            </a:r>
            <a:r>
              <a:rPr lang="en-US" i="1" dirty="0" smtClean="0"/>
              <a:t>slide and handout.</a:t>
            </a:r>
          </a:p>
          <a:p>
            <a:endParaRPr lang="en-US" i="1" dirty="0" smtClean="0"/>
          </a:p>
          <a:p>
            <a:r>
              <a:rPr lang="en-US" b="1" i="1" dirty="0" smtClean="0"/>
              <a:t>Activity-To be completed independently and reviewed in pairs</a:t>
            </a:r>
          </a:p>
          <a:p>
            <a:endParaRPr lang="en-US" i="1" dirty="0" smtClean="0"/>
          </a:p>
          <a:p>
            <a:r>
              <a:rPr lang="en-US" b="1" i="1" dirty="0" smtClean="0"/>
              <a:t>Purpose</a:t>
            </a:r>
            <a:r>
              <a:rPr lang="en-US" b="1" i="1" baseline="0" dirty="0" smtClean="0"/>
              <a:t> of the activity- </a:t>
            </a:r>
            <a:r>
              <a:rPr lang="en-US" i="1" baseline="0" dirty="0" smtClean="0"/>
              <a:t>Practice filling out a DBR Individualization for</a:t>
            </a:r>
            <a:r>
              <a:rPr lang="en-US" i="1" dirty="0" smtClean="0"/>
              <a:t> a single target behavior. This activity will address behavioral definitions as well as DBR anchors.</a:t>
            </a:r>
            <a:endParaRPr lang="en-US" i="1" baseline="0" dirty="0" smtClean="0"/>
          </a:p>
          <a:p>
            <a:endParaRPr lang="en-US" b="1" i="1" baseline="0" dirty="0" smtClean="0"/>
          </a:p>
          <a:p>
            <a:r>
              <a:rPr lang="en-US" b="1" i="1" baseline="0" dirty="0" smtClean="0"/>
              <a:t>Directions for the activity </a:t>
            </a:r>
          </a:p>
          <a:p>
            <a:pPr marL="228600" indent="-228600">
              <a:buFont typeface="+mj-lt"/>
              <a:buAutoNum type="arabicPeriod"/>
            </a:pPr>
            <a:r>
              <a:rPr lang="en-US" dirty="0" smtClean="0"/>
              <a:t>Think of a student that you have previously worked with.</a:t>
            </a:r>
          </a:p>
          <a:p>
            <a:pPr marL="228600" indent="-228600">
              <a:buFont typeface="+mj-lt"/>
              <a:buAutoNum type="arabicPeriod"/>
            </a:pPr>
            <a:r>
              <a:rPr lang="en-US" baseline="0" dirty="0" smtClean="0"/>
              <a:t>On handout #</a:t>
            </a:r>
            <a:r>
              <a:rPr lang="en-US" baseline="0" dirty="0" smtClean="0">
                <a:solidFill>
                  <a:srgbClr val="FF0000"/>
                </a:solidFill>
              </a:rPr>
              <a:t>12</a:t>
            </a:r>
            <a:r>
              <a:rPr lang="en-US" baseline="0" dirty="0" smtClean="0"/>
              <a:t>, fill out the Direct Behavior Rating (DBR) Individualization form. </a:t>
            </a:r>
            <a:r>
              <a:rPr lang="en-US" i="1" baseline="0" dirty="0" smtClean="0"/>
              <a:t>To save time, you may choose to have them do this for only a single target behavior, although the form has room for up to three.</a:t>
            </a:r>
            <a:endParaRPr lang="en-US" baseline="0" dirty="0" smtClean="0"/>
          </a:p>
          <a:p>
            <a:pPr marL="228600" indent="-228600">
              <a:buFont typeface="+mj-lt"/>
              <a:buAutoNum type="arabicPeriod"/>
            </a:pPr>
            <a:r>
              <a:rPr lang="en-US" i="1" dirty="0" smtClean="0"/>
              <a:t>When participants have finished, pair them up and have them share their form with a partner and discuss.</a:t>
            </a:r>
          </a:p>
          <a:p>
            <a:pPr marL="228600" indent="-228600">
              <a:buFont typeface="+mj-lt"/>
              <a:buAutoNum type="arabicPeriod"/>
            </a:pPr>
            <a:r>
              <a:rPr lang="en-US" i="1" baseline="0" dirty="0" smtClean="0"/>
              <a:t>Debrief</a:t>
            </a:r>
            <a:r>
              <a:rPr lang="en-US" i="1" dirty="0" smtClean="0"/>
              <a:t> with the whole group.</a:t>
            </a:r>
          </a:p>
          <a:p>
            <a:r>
              <a:rPr lang="en-US" dirty="0"/>
              <a:t>	</a:t>
            </a:r>
            <a:r>
              <a:rPr lang="en-US" dirty="0" smtClean="0"/>
              <a:t>*Was it difficult or easy to identify the target behavior(s) and provide the definitions?</a:t>
            </a:r>
          </a:p>
          <a:p>
            <a:r>
              <a:rPr lang="en-US" dirty="0"/>
              <a:t>	</a:t>
            </a:r>
            <a:r>
              <a:rPr lang="en-US" dirty="0" smtClean="0"/>
              <a:t>*How difficult was it to provide DBR anchors for the target behavior(s).</a:t>
            </a:r>
          </a:p>
          <a:p>
            <a:r>
              <a:rPr lang="en-US" dirty="0"/>
              <a:t>	</a:t>
            </a:r>
            <a:r>
              <a:rPr lang="en-US" dirty="0" smtClean="0"/>
              <a:t>*Did you find this activity worthwhile to complete? Please explain.</a:t>
            </a:r>
          </a:p>
          <a:p>
            <a:endParaRPr lang="en-US" dirty="0" smtClean="0"/>
          </a:p>
          <a:p>
            <a:r>
              <a:rPr lang="en-US" b="1" i="1" dirty="0" smtClean="0"/>
              <a:t>Putting It All Together – </a:t>
            </a:r>
            <a:r>
              <a:rPr lang="en-US" i="1" dirty="0" smtClean="0"/>
              <a:t>By completing the DBR handout and sharing with a partner, participants will begin to feel more comfortable filling out the form and using it in their classroom. Discussing together will create additional learning.</a:t>
            </a:r>
          </a:p>
          <a:p>
            <a:r>
              <a:rPr lang="en-US" dirty="0"/>
              <a:t>	</a:t>
            </a:r>
            <a:endParaRPr lang="en-US" dirty="0" smtClean="0"/>
          </a:p>
          <a:p>
            <a:r>
              <a:rPr lang="en-US" baseline="0" dirty="0" smtClean="0"/>
              <a:t>		</a:t>
            </a:r>
            <a:r>
              <a:rPr lang="en-US" baseline="0" dirty="0"/>
              <a:t>	</a:t>
            </a:r>
            <a:endParaRPr lang="en-US" baseline="0" dirty="0" smtClean="0"/>
          </a:p>
          <a:p>
            <a:pPr marL="228600" indent="-228600">
              <a:buFont typeface="+mj-lt"/>
              <a:buAutoNum type="arabicPeriod"/>
            </a:pPr>
            <a:endParaRPr lang="en-US" i="1" dirty="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67</a:t>
            </a:fld>
            <a:endParaRPr lang="en-US" dirty="0"/>
          </a:p>
        </p:txBody>
      </p:sp>
    </p:spTree>
    <p:extLst>
      <p:ext uri="{BB962C8B-B14F-4D97-AF65-F5344CB8AC3E}">
        <p14:creationId xmlns:p14="http://schemas.microsoft.com/office/powerpoint/2010/main" val="16748600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i="1" dirty="0"/>
          </a:p>
        </p:txBody>
      </p:sp>
      <p:sp>
        <p:nvSpPr>
          <p:cNvPr id="4" name="Slide Number Placeholder 3"/>
          <p:cNvSpPr>
            <a:spLocks noGrp="1"/>
          </p:cNvSpPr>
          <p:nvPr>
            <p:ph type="sldNum" sz="quarter" idx="10"/>
          </p:nvPr>
        </p:nvSpPr>
        <p:spPr/>
        <p:txBody>
          <a:bodyPr/>
          <a:lstStyle/>
          <a:p>
            <a:fld id="{1BCF944E-AC27-4BEA-9C0A-695BFCE7C965}"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2389393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the process for entering data has</a:t>
            </a:r>
            <a:r>
              <a:rPr lang="en-US" baseline="0" dirty="0" smtClean="0"/>
              <a:t> been outlined, it is necessary to pilot the tool and establish how the individual is currently performing on the tool before intervention begins. The purpose of this “try-it-out” phase is to make sure the DBR anchors and ratings are reflective of student behavior, and to determine a present level of functioning (the baseline). There are no set rules for how long this phase needs to last, but we need enough information to determine whether the tool is accurately reflecting student behavior. The general recommendation is five or more assessment points. Indications of problems with the tool might be the collection of data that are inconsistent with other data on the same target behavior or that seem unlikely to be sensitive to changes in the target behavior. In such cases, it might be necessary to revise the definition or anchors to make sure the instrument is providing accurate assessments of individual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69</a:t>
            </a:fld>
            <a:endParaRPr lang="en-US" dirty="0"/>
          </a:p>
        </p:txBody>
      </p:sp>
    </p:spTree>
    <p:extLst>
      <p:ext uri="{BB962C8B-B14F-4D97-AF65-F5344CB8AC3E}">
        <p14:creationId xmlns:p14="http://schemas.microsoft.com/office/powerpoint/2010/main" val="381581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ea typeface="ＭＳ Ｐゴシック" pitchFamily="34" charset="-128"/>
              </a:rPr>
              <a:t>In this section, we will provide a brief overview </a:t>
            </a:r>
            <a:r>
              <a:rPr lang="en-US" dirty="0">
                <a:ea typeface="ＭＳ Ｐゴシック" pitchFamily="34" charset="-128"/>
              </a:rPr>
              <a:t>of the role of target behaviors </a:t>
            </a:r>
            <a:r>
              <a:rPr lang="en-US" dirty="0" smtClean="0">
                <a:ea typeface="ＭＳ Ｐゴシック" pitchFamily="34" charset="-128"/>
              </a:rPr>
              <a:t>in data-based individualization---a framework for providing intensive intervention.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FAC86D-F6F9-49D6-90E2-B59498D41870}" type="slidenum">
              <a:rPr lang="en-US" sz="1200">
                <a:solidFill>
                  <a:prstClr val="black"/>
                </a:solidFill>
              </a:rPr>
              <a:pPr eaLnBrk="1" hangingPunct="1"/>
              <a:t>7</a:t>
            </a:fld>
            <a:endParaRPr lang="en-US" sz="1200" dirty="0">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This section discusses considerations for using progress</a:t>
            </a:r>
            <a:r>
              <a:rPr lang="en-US" baseline="0" dirty="0" smtClean="0">
                <a:ea typeface="ＭＳ Ｐゴシック" pitchFamily="34" charset="-128"/>
              </a:rPr>
              <a:t> monitoring data to make intervention decisions. For information on interpreting graphed data, see Part 3.</a:t>
            </a:r>
            <a:endParaRPr lang="en-US" dirty="0" smtClean="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FAC86D-F6F9-49D6-90E2-B59498D41870}" type="slidenum">
              <a:rPr lang="en-US" sz="1200">
                <a:solidFill>
                  <a:prstClr val="black"/>
                </a:solidFill>
              </a:rPr>
              <a:pPr eaLnBrk="1" hangingPunct="1"/>
              <a:t>70</a:t>
            </a:fld>
            <a:endParaRPr lang="en-US" sz="1200" dirty="0">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consideration for evaluation is the actual management of the data. This includes determining the process for moving the ratings from the DBR form into some tool for graphing. This might include using a graphing program such as Microsoft Excel, a website such as Chart Dog from interventioncentral.com, or you may do it by hand. NCII also offers a tool to graph a small set of DBR data points (see the progress monitoring module listed in the resources at the end of this PowerPoint).</a:t>
            </a:r>
          </a:p>
          <a:p>
            <a:endParaRPr lang="en-US" baseline="0" dirty="0" smtClean="0"/>
          </a:p>
          <a:p>
            <a:r>
              <a:rPr lang="en-US" i="1" baseline="0" dirty="0" smtClean="0"/>
              <a:t>As time allows, preview available tools such as Chart Dog or the NCII graphing tool.</a:t>
            </a:r>
          </a:p>
          <a:p>
            <a:endParaRPr lang="en-US" i="1" baseline="0" dirty="0" smtClean="0"/>
          </a:p>
          <a:p>
            <a:r>
              <a:rPr lang="en-US" i="0" baseline="0" dirty="0" smtClean="0"/>
              <a:t>Remember, however, that entering data is not enough!  We have to analyze it and use it to make intervention decisions.  We’ll talk about this in the next few slides.  Part 3 talks more about interpreting graphed behavior data.</a:t>
            </a:r>
            <a:endParaRPr lang="en-US" i="0"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71</a:t>
            </a:fld>
            <a:endParaRPr lang="en-US" dirty="0"/>
          </a:p>
        </p:txBody>
      </p:sp>
    </p:spTree>
    <p:extLst>
      <p:ext uri="{BB962C8B-B14F-4D97-AF65-F5344CB8AC3E}">
        <p14:creationId xmlns:p14="http://schemas.microsoft.com/office/powerpoint/2010/main" val="12849854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72</a:t>
            </a:fld>
            <a:endParaRPr lang="en-US" dirty="0"/>
          </a:p>
        </p:txBody>
      </p:sp>
    </p:spTree>
    <p:extLst>
      <p:ext uri="{BB962C8B-B14F-4D97-AF65-F5344CB8AC3E}">
        <p14:creationId xmlns:p14="http://schemas.microsoft.com/office/powerpoint/2010/main" val="23292892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collected during the baseline or pre-intervention phase can tell</a:t>
            </a:r>
            <a:r>
              <a:rPr lang="en-US" baseline="0" dirty="0" smtClean="0"/>
              <a:t> you about the student’s current performance, helping the team determine a reasonable goal.</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73</a:t>
            </a:fld>
            <a:endParaRPr lang="en-US" dirty="0"/>
          </a:p>
        </p:txBody>
      </p:sp>
    </p:spTree>
    <p:extLst>
      <p:ext uri="{BB962C8B-B14F-4D97-AF65-F5344CB8AC3E}">
        <p14:creationId xmlns:p14="http://schemas.microsoft.com/office/powerpoint/2010/main" val="27818293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Variable data could reflect a problem with the tool, but they may also reflect true variations in student behavior. We can look for patterns in the data to see if we can find antecedents that predict the behavior (see the ABCs of behavior in Part 1). These</a:t>
            </a:r>
            <a:r>
              <a:rPr lang="en-US" baseline="0" dirty="0" smtClean="0"/>
              <a:t> </a:t>
            </a:r>
            <a:r>
              <a:rPr lang="en-US" dirty="0" smtClean="0"/>
              <a:t>might relate to the setting or the task the student has been asked to complete, or they might relate to student engagement or motivation. Remember to consider not only triggering antecedents but also setting events such as student health or events at home.  We’ll talk more about analyzing function in Part 5, but these points highlight the importance</a:t>
            </a:r>
            <a:r>
              <a:rPr lang="en-US" baseline="0" dirty="0" smtClean="0"/>
              <a:t> of communicating with parents and students about patterns in behavior and the influence of non-school factors.</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74</a:t>
            </a:fld>
            <a:endParaRPr lang="en-US" dirty="0"/>
          </a:p>
        </p:txBody>
      </p:sp>
    </p:spTree>
    <p:extLst>
      <p:ext uri="{BB962C8B-B14F-4D97-AF65-F5344CB8AC3E}">
        <p14:creationId xmlns:p14="http://schemas.microsoft.com/office/powerpoint/2010/main" val="26257609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75</a:t>
            </a:fld>
            <a:endParaRPr lang="en-US" dirty="0"/>
          </a:p>
        </p:txBody>
      </p:sp>
    </p:spTree>
    <p:extLst>
      <p:ext uri="{BB962C8B-B14F-4D97-AF65-F5344CB8AC3E}">
        <p14:creationId xmlns:p14="http://schemas.microsoft.com/office/powerpoint/2010/main" val="25388768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school team will review the data at the end of the month to determine whether Jacob was responsive and decide on next steps.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Activity Extension</a:t>
            </a:r>
            <a:r>
              <a:rPr lang="en-US" baseline="0" dirty="0" smtClean="0"/>
              <a:t> – Think about the student that you used to fill out DBR handout #12. Create some sample decision rules for that student. Share with the same partner as before when you are finished.</a:t>
            </a:r>
            <a:endParaRPr lang="en-US" dirty="0" smtClean="0"/>
          </a:p>
          <a:p>
            <a:endParaRPr lang="en-US" dirty="0" smtClean="0"/>
          </a:p>
          <a:p>
            <a:r>
              <a:rPr lang="en-US" dirty="0" smtClean="0"/>
              <a:t>For more information</a:t>
            </a:r>
            <a:r>
              <a:rPr lang="en-US" baseline="0" dirty="0" smtClean="0"/>
              <a:t> on visual analysis, see Part 3.</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76</a:t>
            </a:fld>
            <a:endParaRPr lang="en-US" dirty="0"/>
          </a:p>
        </p:txBody>
      </p:sp>
    </p:spTree>
    <p:extLst>
      <p:ext uri="{BB962C8B-B14F-4D97-AF65-F5344CB8AC3E}">
        <p14:creationId xmlns:p14="http://schemas.microsoft.com/office/powerpoint/2010/main" val="13317369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This</a:t>
            </a:r>
            <a:r>
              <a:rPr lang="en-US" baseline="0" dirty="0" smtClean="0">
                <a:ea typeface="ＭＳ Ｐゴシック" pitchFamily="34" charset="-128"/>
              </a:rPr>
              <a:t> case study shows how Jeff’s support team identifies and monitors his target behaviors.</a:t>
            </a:r>
            <a:endParaRPr lang="en-US" dirty="0" smtClean="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FAC86D-F6F9-49D6-90E2-B59498D41870}" type="slidenum">
              <a:rPr lang="en-US" sz="1200">
                <a:solidFill>
                  <a:prstClr val="black"/>
                </a:solidFill>
              </a:rPr>
              <a:pPr eaLnBrk="1" hangingPunct="1"/>
              <a:t>77</a:t>
            </a:fld>
            <a:endParaRPr lang="en-US" sz="1200" dirty="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78</a:t>
            </a:fld>
            <a:endParaRPr lang="en-US" dirty="0"/>
          </a:p>
        </p:txBody>
      </p:sp>
    </p:spTree>
    <p:extLst>
      <p:ext uri="{BB962C8B-B14F-4D97-AF65-F5344CB8AC3E}">
        <p14:creationId xmlns:p14="http://schemas.microsoft.com/office/powerpoint/2010/main" val="26149940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team meeting, Mrs. Coleman identified these</a:t>
            </a:r>
            <a:r>
              <a:rPr lang="en-US" baseline="0" dirty="0" smtClean="0"/>
              <a:t> </a:t>
            </a:r>
            <a:r>
              <a:rPr lang="en-US" dirty="0" smtClean="0"/>
              <a:t>potential target behaviors for Jeff.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i="1" dirty="0" smtClean="0"/>
              <a:t>Read the list.</a:t>
            </a:r>
          </a:p>
          <a:p>
            <a:endParaRPr lang="en-US" i="1" dirty="0" smtClean="0"/>
          </a:p>
          <a:p>
            <a:r>
              <a:rPr lang="en-US" i="0" dirty="0" smtClean="0"/>
              <a:t>The</a:t>
            </a:r>
            <a:r>
              <a:rPr lang="en-US" i="0" baseline="0" dirty="0" smtClean="0"/>
              <a:t> team decided to collect observational data to learn more about these behaviors.</a:t>
            </a:r>
            <a:endParaRPr lang="en-US" i="0" dirty="0" smtClean="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79</a:t>
            </a:fld>
            <a:endParaRPr lang="en-US" dirty="0"/>
          </a:p>
        </p:txBody>
      </p:sp>
    </p:spTree>
    <p:extLst>
      <p:ext uri="{BB962C8B-B14F-4D97-AF65-F5344CB8AC3E}">
        <p14:creationId xmlns:p14="http://schemas.microsoft.com/office/powerpoint/2010/main" val="267887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talk about this more in Part 5 of the module, which focuses on intensive behavioral intervention.</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8</a:t>
            </a:fld>
            <a:endParaRPr lang="en-US" dirty="0"/>
          </a:p>
        </p:txBody>
      </p:sp>
    </p:spTree>
    <p:extLst>
      <p:ext uri="{BB962C8B-B14F-4D97-AF65-F5344CB8AC3E}">
        <p14:creationId xmlns:p14="http://schemas.microsoft.com/office/powerpoint/2010/main" val="39775423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team decided to prioritize the two behaviors that most interfered</a:t>
            </a:r>
            <a:r>
              <a:rPr lang="en-US" baseline="0" dirty="0" smtClean="0"/>
              <a:t> with learning for Jeff and his peers. While hitting and kicking did not occur as often as the other behaviors, they</a:t>
            </a:r>
            <a:r>
              <a:rPr lang="en-US" dirty="0" smtClean="0"/>
              <a:t> are</a:t>
            </a:r>
            <a:r>
              <a:rPr lang="en-US" baseline="0" dirty="0" smtClean="0"/>
              <a:t> potentially dangerous and need to be monitored.</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80</a:t>
            </a:fld>
            <a:endParaRPr lang="en-US" dirty="0"/>
          </a:p>
        </p:txBody>
      </p:sp>
    </p:spTree>
    <p:extLst>
      <p:ext uri="{BB962C8B-B14F-4D97-AF65-F5344CB8AC3E}">
        <p14:creationId xmlns:p14="http://schemas.microsoft.com/office/powerpoint/2010/main" val="8469684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81</a:t>
            </a:fld>
            <a:endParaRPr lang="en-US" dirty="0"/>
          </a:p>
        </p:txBody>
      </p:sp>
    </p:spTree>
    <p:extLst>
      <p:ext uri="{BB962C8B-B14F-4D97-AF65-F5344CB8AC3E}">
        <p14:creationId xmlns:p14="http://schemas.microsoft.com/office/powerpoint/2010/main" val="26920674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make intervention decisions, the team will primarily focus on threats. However, they also wanted to monitor disruptive behavior,</a:t>
            </a:r>
            <a:r>
              <a:rPr lang="en-US" baseline="0" dirty="0" smtClean="0"/>
              <a:t> since it encompasses some of his other frequent behaviors such as being out of his seat and talking out. Academic engagement is also included on the DBR form to see if reducing disruptive and threatening behavior helps Jeff participate more in class.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hits/kicks are dangerous,</a:t>
            </a:r>
            <a:r>
              <a:rPr lang="en-US" baseline="0" dirty="0" smtClean="0"/>
              <a:t> they are rare enough that the team did not think they needed to be included on a daily DBR form. </a:t>
            </a:r>
            <a:r>
              <a:rPr lang="en-US" dirty="0" smtClean="0"/>
              <a:t>This behavior will be tracked by a frequency count, with ODRs serving as a</a:t>
            </a:r>
            <a:r>
              <a:rPr lang="en-US" baseline="0" dirty="0" smtClean="0"/>
              <a:t> record.</a:t>
            </a:r>
            <a:endParaRPr lang="en-US" dirty="0" smtClean="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82</a:t>
            </a:fld>
            <a:endParaRPr lang="en-US" dirty="0"/>
          </a:p>
        </p:txBody>
      </p:sp>
    </p:spTree>
    <p:extLst>
      <p:ext uri="{BB962C8B-B14F-4D97-AF65-F5344CB8AC3E}">
        <p14:creationId xmlns:p14="http://schemas.microsoft.com/office/powerpoint/2010/main" val="42353334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83</a:t>
            </a:fld>
            <a:endParaRPr lang="en-US" dirty="0"/>
          </a:p>
        </p:txBody>
      </p:sp>
    </p:spTree>
    <p:extLst>
      <p:ext uri="{BB962C8B-B14F-4D97-AF65-F5344CB8AC3E}">
        <p14:creationId xmlns:p14="http://schemas.microsoft.com/office/powerpoint/2010/main" val="14772039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Jeff is not responsive in</a:t>
            </a:r>
            <a:r>
              <a:rPr lang="en-US" baseline="0" dirty="0" smtClean="0"/>
              <a:t> one or more of the target behaviors, the team will consider if the intervention needs more time to work or should be adapted.</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84</a:t>
            </a:fld>
            <a:endParaRPr lang="en-US" dirty="0"/>
          </a:p>
        </p:txBody>
      </p:sp>
    </p:spTree>
    <p:extLst>
      <p:ext uri="{BB962C8B-B14F-4D97-AF65-F5344CB8AC3E}">
        <p14:creationId xmlns:p14="http://schemas.microsoft.com/office/powerpoint/2010/main" val="41211574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graph tell us about Jeff’s threatening behavior before and after the intensive intervention was introduced?</a:t>
            </a:r>
          </a:p>
          <a:p>
            <a:endParaRPr lang="en-US" dirty="0"/>
          </a:p>
          <a:p>
            <a:r>
              <a:rPr lang="en-US" i="1" dirty="0" smtClean="0"/>
              <a:t>Give participants a few moments to think about how to answer this question based on the graphed data. If time allows, discuss as a group.</a:t>
            </a:r>
          </a:p>
          <a:p>
            <a:endParaRPr lang="en-US" dirty="0"/>
          </a:p>
          <a:p>
            <a:r>
              <a:rPr lang="en-US" dirty="0" smtClean="0"/>
              <a:t>During</a:t>
            </a:r>
            <a:r>
              <a:rPr lang="en-US" baseline="0" dirty="0" smtClean="0"/>
              <a:t> the intervention, Jeff’s threatening behavior dropped in level and showed a decreasing trend.</a:t>
            </a:r>
          </a:p>
        </p:txBody>
      </p:sp>
      <p:sp>
        <p:nvSpPr>
          <p:cNvPr id="4" name="Slide Number Placeholder 3"/>
          <p:cNvSpPr>
            <a:spLocks noGrp="1"/>
          </p:cNvSpPr>
          <p:nvPr>
            <p:ph type="sldNum" sz="quarter" idx="10"/>
          </p:nvPr>
        </p:nvSpPr>
        <p:spPr/>
        <p:txBody>
          <a:bodyPr/>
          <a:lstStyle/>
          <a:p>
            <a:fld id="{1BCF944E-AC27-4BEA-9C0A-695BFCE7C965}" type="slidenum">
              <a:rPr lang="en-US" smtClean="0"/>
              <a:pPr/>
              <a:t>85</a:t>
            </a:fld>
            <a:endParaRPr lang="en-US" dirty="0"/>
          </a:p>
        </p:txBody>
      </p:sp>
    </p:spTree>
    <p:extLst>
      <p:ext uri="{BB962C8B-B14F-4D97-AF65-F5344CB8AC3E}">
        <p14:creationId xmlns:p14="http://schemas.microsoft.com/office/powerpoint/2010/main" val="13763246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Jeff’s </a:t>
            </a:r>
            <a:r>
              <a:rPr lang="en-US" dirty="0" smtClean="0"/>
              <a:t>disruptive behavior change </a:t>
            </a:r>
            <a:r>
              <a:rPr lang="en-US" dirty="0"/>
              <a:t>after the intensive intervention was introduced?</a:t>
            </a:r>
          </a:p>
          <a:p>
            <a:endParaRPr lang="en-US" dirty="0"/>
          </a:p>
          <a:p>
            <a:r>
              <a:rPr lang="en-US" i="1" dirty="0"/>
              <a:t>Give participants a few moments to think about how to answer this question based on the graphed data. </a:t>
            </a:r>
            <a:r>
              <a:rPr lang="en-US" i="1" dirty="0" smtClean="0"/>
              <a:t>If </a:t>
            </a:r>
            <a:r>
              <a:rPr lang="en-US" i="1" dirty="0"/>
              <a:t>time allows, discuss as a group.</a:t>
            </a:r>
          </a:p>
          <a:p>
            <a:endParaRPr lang="en-US" dirty="0"/>
          </a:p>
          <a:p>
            <a:r>
              <a:rPr lang="en-US" dirty="0" smtClean="0"/>
              <a:t>Jeff’s disruptive</a:t>
            </a:r>
            <a:r>
              <a:rPr lang="en-US" baseline="0" dirty="0" smtClean="0"/>
              <a:t> ratings showed a small decrease in level after the intervention was introduced.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86</a:t>
            </a:fld>
            <a:endParaRPr lang="en-US" dirty="0"/>
          </a:p>
        </p:txBody>
      </p:sp>
    </p:spTree>
    <p:extLst>
      <p:ext uri="{BB962C8B-B14F-4D97-AF65-F5344CB8AC3E}">
        <p14:creationId xmlns:p14="http://schemas.microsoft.com/office/powerpoint/2010/main" val="13313313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Jeff’s academic engagement change after </a:t>
            </a:r>
            <a:r>
              <a:rPr lang="en-US" dirty="0"/>
              <a:t>the intensive intervention was introduced?</a:t>
            </a:r>
          </a:p>
          <a:p>
            <a:endParaRPr lang="en-US" dirty="0"/>
          </a:p>
          <a:p>
            <a:r>
              <a:rPr lang="en-US" i="1" dirty="0"/>
              <a:t>Give participants a few moments to think about how to answer this question based on the graphed data</a:t>
            </a:r>
            <a:r>
              <a:rPr lang="en-US" i="1" dirty="0" smtClean="0"/>
              <a:t>. </a:t>
            </a:r>
            <a:r>
              <a:rPr lang="en-US" i="1" dirty="0"/>
              <a:t>If time allows, discuss as a group.</a:t>
            </a:r>
          </a:p>
          <a:p>
            <a:endParaRPr lang="en-US" dirty="0"/>
          </a:p>
          <a:p>
            <a:r>
              <a:rPr lang="en-US" dirty="0" smtClean="0"/>
              <a:t>Jeff’s engagement</a:t>
            </a:r>
            <a:r>
              <a:rPr lang="en-US" baseline="0" dirty="0" smtClean="0"/>
              <a:t> was variable both before and during the intervention. We cannot see any clear change in the level or trend of his engagement data.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Taken together, these three graphs suggest that the intervention has helped reduce concerning behaviors such as threats and disruptions, but it has not helped Jeff become more academically engaged. Jeff needs additional support in this area.</a:t>
            </a:r>
            <a:endParaRPr lang="en-US" dirty="0" smtClean="0"/>
          </a:p>
          <a:p>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87</a:t>
            </a:fld>
            <a:endParaRPr lang="en-US" dirty="0"/>
          </a:p>
        </p:txBody>
      </p:sp>
    </p:spTree>
    <p:extLst>
      <p:ext uri="{BB962C8B-B14F-4D97-AF65-F5344CB8AC3E}">
        <p14:creationId xmlns:p14="http://schemas.microsoft.com/office/powerpoint/2010/main" val="10450594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Individualized intervention requires individualized assessment.</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88</a:t>
            </a:fld>
            <a:endParaRPr lang="en-US" dirty="0"/>
          </a:p>
        </p:txBody>
      </p:sp>
    </p:spTree>
    <p:extLst>
      <p:ext uri="{BB962C8B-B14F-4D97-AF65-F5344CB8AC3E}">
        <p14:creationId xmlns:p14="http://schemas.microsoft.com/office/powerpoint/2010/main" val="35829372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Activity</a:t>
            </a:r>
          </a:p>
          <a:p>
            <a:endParaRPr lang="en-US" i="1" dirty="0" smtClean="0"/>
          </a:p>
          <a:p>
            <a:r>
              <a:rPr lang="en-US" b="1" i="1" dirty="0" smtClean="0"/>
              <a:t>Purpose of the activity</a:t>
            </a:r>
            <a:r>
              <a:rPr lang="en-US" b="1" i="1" baseline="0" dirty="0" smtClean="0"/>
              <a:t> </a:t>
            </a:r>
            <a:r>
              <a:rPr lang="en-US" i="1" baseline="0" dirty="0" smtClean="0"/>
              <a:t>– Review concepts presented in Part 4 of the Behavior Module</a:t>
            </a:r>
          </a:p>
          <a:p>
            <a:endParaRPr lang="en-US" i="1" baseline="0" dirty="0" smtClean="0"/>
          </a:p>
          <a:p>
            <a:r>
              <a:rPr lang="en-US" b="1" i="1" baseline="0" dirty="0" smtClean="0"/>
              <a:t>Directions</a:t>
            </a:r>
            <a:r>
              <a:rPr lang="en-US" i="1" baseline="0" dirty="0" smtClean="0"/>
              <a:t> </a:t>
            </a:r>
            <a:endParaRPr lang="en-US" i="1" dirty="0"/>
          </a:p>
          <a:p>
            <a:pPr marL="228600" indent="-228600">
              <a:buFont typeface="+mj-lt"/>
              <a:buAutoNum type="arabicPeriod"/>
            </a:pPr>
            <a:r>
              <a:rPr lang="en-US" i="1" baseline="0" dirty="0" smtClean="0"/>
              <a:t>Have participants follow the direction on the slide.</a:t>
            </a:r>
          </a:p>
          <a:p>
            <a:pPr marL="228600" indent="-228600">
              <a:buFont typeface="+mj-lt"/>
              <a:buAutoNum type="arabicPeriod"/>
            </a:pPr>
            <a:r>
              <a:rPr lang="en-US" i="1" dirty="0" smtClean="0"/>
              <a:t>Collect </a:t>
            </a:r>
            <a:r>
              <a:rPr lang="en-US" i="1" dirty="0"/>
              <a:t>and mix up </a:t>
            </a:r>
            <a:r>
              <a:rPr lang="en-US" i="1" dirty="0" smtClean="0"/>
              <a:t>questions in </a:t>
            </a:r>
            <a:r>
              <a:rPr lang="en-US" i="1" dirty="0"/>
              <a:t>a bowl</a:t>
            </a:r>
            <a:r>
              <a:rPr lang="en-US" i="1" dirty="0" smtClean="0"/>
              <a:t>.</a:t>
            </a:r>
          </a:p>
          <a:p>
            <a:pPr marL="228600" indent="-228600">
              <a:buFont typeface="+mj-lt"/>
              <a:buAutoNum type="arabicPeriod"/>
            </a:pPr>
            <a:r>
              <a:rPr lang="en-US" i="1" dirty="0" smtClean="0"/>
              <a:t>Draw </a:t>
            </a:r>
            <a:r>
              <a:rPr lang="en-US" i="1" dirty="0"/>
              <a:t>questions and have participants answer</a:t>
            </a:r>
            <a:r>
              <a:rPr lang="en-US" i="1" dirty="0" smtClean="0"/>
              <a:t>.</a:t>
            </a:r>
          </a:p>
          <a:p>
            <a:pPr marL="228600" indent="-228600">
              <a:buFont typeface="+mj-lt"/>
              <a:buAutoNum type="arabicPeriod"/>
            </a:pPr>
            <a:endParaRPr lang="en-US" i="1" dirty="0"/>
          </a:p>
          <a:p>
            <a:r>
              <a:rPr lang="en-US" b="1" i="1" dirty="0" smtClean="0"/>
              <a:t>Putting it all together </a:t>
            </a:r>
            <a:r>
              <a:rPr lang="en-US" i="1" dirty="0" smtClean="0"/>
              <a:t>– This serves as a review for Part 4 as well as an introduction to Part 5 of the Behavior Module and helps participants take ownership of their learning.</a:t>
            </a:r>
            <a:r>
              <a:rPr lang="en-US" dirty="0"/>
              <a:t/>
            </a:r>
            <a:br>
              <a:rPr lang="en-US" dirty="0"/>
            </a:br>
            <a:r>
              <a:rPr lang="en-US" dirty="0"/>
              <a:t/>
            </a:r>
            <a:br>
              <a:rPr lang="en-US" dirty="0"/>
            </a:br>
            <a:endParaRPr lang="en-US" dirty="0" smtClean="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89</a:t>
            </a:fld>
            <a:endParaRPr lang="en-US" dirty="0"/>
          </a:p>
        </p:txBody>
      </p:sp>
    </p:spTree>
    <p:extLst>
      <p:ext uri="{BB962C8B-B14F-4D97-AF65-F5344CB8AC3E}">
        <p14:creationId xmlns:p14="http://schemas.microsoft.com/office/powerpoint/2010/main" val="138496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Throughout the DBI process, we use progress monitoring data to evaluate a student’s response to intervention, moving to the next component as needed:</a:t>
            </a:r>
          </a:p>
          <a:p>
            <a:endParaRPr lang="en-US" b="0" dirty="0" smtClean="0"/>
          </a:p>
          <a:p>
            <a:pPr marL="538576" indent="-538576">
              <a:buAutoNum type="arabicPeriod"/>
            </a:pPr>
            <a:r>
              <a:rPr lang="en-US" dirty="0" smtClean="0"/>
              <a:t>We usually begin by intensifying the supplemental </a:t>
            </a:r>
            <a:r>
              <a:rPr lang="en-US" baseline="0" dirty="0" smtClean="0"/>
              <a:t>intervention already being used. This intervention should be evidence based (see Part 3). </a:t>
            </a:r>
            <a:endParaRPr lang="en-US" dirty="0" smtClean="0"/>
          </a:p>
          <a:p>
            <a:pPr marL="538576" indent="-538576">
              <a:buAutoNum type="arabicPeriod"/>
            </a:pPr>
            <a:r>
              <a:rPr lang="en-US" dirty="0" smtClean="0"/>
              <a:t>Progress monitoring data are used to evaluate the</a:t>
            </a:r>
            <a:r>
              <a:rPr lang="en-US" baseline="0" dirty="0" smtClean="0"/>
              <a:t> student’s response to the intensified intervention. If the student is still not showing enough progress, we need to collect more information on</a:t>
            </a:r>
            <a:r>
              <a:rPr lang="en-US" dirty="0" smtClean="0"/>
              <a:t> the student’s current skills and needs.</a:t>
            </a:r>
            <a:endParaRPr lang="en-US" baseline="0" dirty="0" smtClean="0"/>
          </a:p>
          <a:p>
            <a:pPr marL="538576" indent="-538576">
              <a:buAutoNum type="arabicPeriod"/>
            </a:pPr>
            <a:r>
              <a:rPr lang="en-US" dirty="0" smtClean="0"/>
              <a:t>Informal</a:t>
            </a:r>
            <a:r>
              <a:rPr lang="en-US" baseline="0" dirty="0" smtClean="0"/>
              <a:t> d</a:t>
            </a:r>
            <a:r>
              <a:rPr lang="en-US" dirty="0" smtClean="0"/>
              <a:t>iagnostic assessment data</a:t>
            </a:r>
            <a:r>
              <a:rPr lang="en-US" baseline="0" dirty="0" smtClean="0"/>
              <a:t> are used </a:t>
            </a:r>
            <a:r>
              <a:rPr lang="en-US" dirty="0" smtClean="0"/>
              <a:t>to identify skill</a:t>
            </a:r>
            <a:r>
              <a:rPr lang="en-US" baseline="0" dirty="0" smtClean="0"/>
              <a:t> deficits and the function of the problem behavior.</a:t>
            </a:r>
            <a:endParaRPr lang="en-US" dirty="0" smtClean="0"/>
          </a:p>
          <a:p>
            <a:pPr marL="538576" indent="-538576">
              <a:buAutoNum type="arabicPeriod"/>
            </a:pPr>
            <a:r>
              <a:rPr lang="en-US" baseline="0" dirty="0" smtClean="0"/>
              <a:t>Based on these identified needs, we may choose to adapt the current intervention or try a new intervention.</a:t>
            </a:r>
            <a:endParaRPr lang="en-US" dirty="0" smtClean="0"/>
          </a:p>
          <a:p>
            <a:pPr marL="538576" indent="-538576">
              <a:buAutoNum type="arabicPeriod"/>
            </a:pPr>
            <a:r>
              <a:rPr lang="en-US" dirty="0" smtClean="0"/>
              <a:t>We continue monitoring progress, making intervention changes as needed.</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9</a:t>
            </a:fld>
            <a:endParaRPr lang="en-US" dirty="0"/>
          </a:p>
        </p:txBody>
      </p:sp>
    </p:spTree>
    <p:extLst>
      <p:ext uri="{BB962C8B-B14F-4D97-AF65-F5344CB8AC3E}">
        <p14:creationId xmlns:p14="http://schemas.microsoft.com/office/powerpoint/2010/main" val="29329579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This section provides internet resources on progress monitoring behavioral interventions.</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FAC86D-F6F9-49D6-90E2-B59498D41870}" type="slidenum">
              <a:rPr lang="en-US" sz="1200">
                <a:solidFill>
                  <a:prstClr val="black"/>
                </a:solidFill>
              </a:rPr>
              <a:pPr eaLnBrk="1" hangingPunct="1"/>
              <a:t>90</a:t>
            </a:fld>
            <a:endParaRPr lang="en-US" sz="1200" dirty="0">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module focuses on behavioral progress monitoring within the context of the DBI process. It addresses: (a) the methods available for behavioral progress monitoring, including (but not limited to) Direct Behavior Rating (DBR); and (b) using progress monitoring data to make decisions about behavioral interventions.</a:t>
            </a:r>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91</a:t>
            </a:fld>
            <a:endParaRPr lang="en-US" dirty="0"/>
          </a:p>
        </p:txBody>
      </p:sp>
    </p:spTree>
    <p:extLst>
      <p:ext uri="{BB962C8B-B14F-4D97-AF65-F5344CB8AC3E}">
        <p14:creationId xmlns:p14="http://schemas.microsoft.com/office/powerpoint/2010/main" val="16361587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form</a:t>
            </a:r>
            <a:r>
              <a:rPr lang="en-US" baseline="0" dirty="0" smtClean="0"/>
              <a:t> versions:</a:t>
            </a:r>
          </a:p>
          <a:p>
            <a:pPr marL="628650" lvl="1" indent="-171450">
              <a:buFont typeface="Arial" panose="020B0604020202020204" pitchFamily="34" charset="0"/>
              <a:buChar char="•"/>
            </a:pPr>
            <a:r>
              <a:rPr lang="en-US" dirty="0" smtClean="0"/>
              <a:t>Standard behaviors</a:t>
            </a:r>
          </a:p>
          <a:p>
            <a:pPr marL="628650" lvl="1" indent="-171450">
              <a:buFont typeface="Arial" panose="020B0604020202020204" pitchFamily="34" charset="0"/>
              <a:buChar char="•"/>
            </a:pPr>
            <a:r>
              <a:rPr lang="en-US" dirty="0" smtClean="0"/>
              <a:t>Fill-in</a:t>
            </a:r>
          </a:p>
          <a:p>
            <a:pPr marL="628650" lvl="1" indent="-171450">
              <a:buFont typeface="Arial" panose="020B0604020202020204" pitchFamily="34" charset="0"/>
              <a:buChar char="•"/>
            </a:pPr>
            <a:r>
              <a:rPr lang="en-US" dirty="0" smtClean="0"/>
              <a:t>Booklets with graphing charts</a:t>
            </a:r>
          </a:p>
          <a:p>
            <a:pPr marL="628650" lvl="1" indent="-171450">
              <a:buFont typeface="Arial" panose="020B0604020202020204" pitchFamily="34" charset="0"/>
              <a:buChar char="•"/>
            </a:pPr>
            <a:r>
              <a:rPr lang="en-US" dirty="0" smtClean="0"/>
              <a:t>Smiley faces (e.g., for use with small children learning to self-monitor</a:t>
            </a:r>
            <a:r>
              <a:rPr lang="en-US" baseline="0" dirty="0" smtClean="0"/>
              <a:t> behavior)</a:t>
            </a:r>
            <a:endParaRPr lang="en-US" dirty="0" smtClean="0"/>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92</a:t>
            </a:fld>
            <a:endParaRPr lang="en-US" dirty="0"/>
          </a:p>
        </p:txBody>
      </p:sp>
    </p:spTree>
    <p:extLst>
      <p:ext uri="{BB962C8B-B14F-4D97-AF65-F5344CB8AC3E}">
        <p14:creationId xmlns:p14="http://schemas.microsoft.com/office/powerpoint/2010/main" val="8627640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a:p>
            <a:endParaRPr lang="en-US" dirty="0"/>
          </a:p>
        </p:txBody>
      </p:sp>
      <p:sp>
        <p:nvSpPr>
          <p:cNvPr id="4" name="Slide Number Placeholder 3"/>
          <p:cNvSpPr>
            <a:spLocks noGrp="1"/>
          </p:cNvSpPr>
          <p:nvPr>
            <p:ph type="sldNum" sz="quarter" idx="10"/>
          </p:nvPr>
        </p:nvSpPr>
        <p:spPr/>
        <p:txBody>
          <a:bodyPr/>
          <a:lstStyle/>
          <a:p>
            <a:fld id="{6959DA82-0948-4812-A78B-BE6AF51C4604}" type="slidenum">
              <a:rPr lang="en-US" smtClean="0"/>
              <a:pPr/>
              <a:t>93</a:t>
            </a:fld>
            <a:endParaRPr lang="en-US" dirty="0"/>
          </a:p>
        </p:txBody>
      </p:sp>
    </p:spTree>
    <p:extLst>
      <p:ext uri="{BB962C8B-B14F-4D97-AF65-F5344CB8AC3E}">
        <p14:creationId xmlns:p14="http://schemas.microsoft.com/office/powerpoint/2010/main" val="41842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173312E3-0E0A-45BF-8C9A-3390E2672B4E}" type="slidenum">
              <a:rPr lang="es-ES" smtClean="0">
                <a:solidFill>
                  <a:srgbClr val="0367B3"/>
                </a:solidFill>
              </a:rPr>
              <a:pPr fontAlgn="base">
                <a:spcBef>
                  <a:spcPct val="0"/>
                </a:spcBef>
                <a:spcAft>
                  <a:spcPct val="0"/>
                </a:spcAft>
              </a:pPr>
              <a:t>‹#›</a:t>
            </a:fld>
            <a:endParaRPr lang="es-ES" smtClean="0">
              <a:solidFill>
                <a:srgbClr val="0367B3"/>
              </a:solidFill>
            </a:endParaRPr>
          </a:p>
        </p:txBody>
      </p:sp>
    </p:spTree>
    <p:extLst>
      <p:ext uri="{BB962C8B-B14F-4D97-AF65-F5344CB8AC3E}">
        <p14:creationId xmlns:p14="http://schemas.microsoft.com/office/powerpoint/2010/main" val="181297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350C6E3-B8C7-4C32-A192-7B1A76914397}" type="slidenum">
              <a:rPr lang="es-ES" smtClean="0">
                <a:solidFill>
                  <a:srgbClr val="0367B3"/>
                </a:solidFill>
              </a:rPr>
              <a:pPr fontAlgn="base">
                <a:spcBef>
                  <a:spcPct val="0"/>
                </a:spcBef>
                <a:spcAft>
                  <a:spcPct val="0"/>
                </a:spcAft>
              </a:pPr>
              <a:t>‹#›</a:t>
            </a:fld>
            <a:endParaRPr lang="es-ES" smtClean="0">
              <a:solidFill>
                <a:srgbClr val="0367B3"/>
              </a:solidFill>
            </a:endParaRPr>
          </a:p>
        </p:txBody>
      </p:sp>
    </p:spTree>
    <p:extLst>
      <p:ext uri="{BB962C8B-B14F-4D97-AF65-F5344CB8AC3E}">
        <p14:creationId xmlns:p14="http://schemas.microsoft.com/office/powerpoint/2010/main" val="398369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F3F25CC9-A5E7-4F5A-B76E-150CEAD23692}" type="slidenum">
              <a:rPr lang="es-ES" smtClean="0">
                <a:solidFill>
                  <a:srgbClr val="0367B3"/>
                </a:solidFill>
              </a:rPr>
              <a:pPr fontAlgn="base">
                <a:spcBef>
                  <a:spcPct val="0"/>
                </a:spcBef>
                <a:spcAft>
                  <a:spcPct val="0"/>
                </a:spcAft>
              </a:pPr>
              <a:t>‹#›</a:t>
            </a:fld>
            <a:endParaRPr lang="es-ES" smtClean="0">
              <a:solidFill>
                <a:srgbClr val="0367B3"/>
              </a:solidFill>
            </a:endParaRPr>
          </a:p>
        </p:txBody>
      </p:sp>
    </p:spTree>
    <p:extLst>
      <p:ext uri="{BB962C8B-B14F-4D97-AF65-F5344CB8AC3E}">
        <p14:creationId xmlns:p14="http://schemas.microsoft.com/office/powerpoint/2010/main" val="204105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7700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713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812609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323717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6A88DF38-5C3F-4C19-97BF-B23D7AA0F230}" type="slidenum">
              <a:rPr lang="es-ES" smtClean="0">
                <a:solidFill>
                  <a:srgbClr val="0367B3"/>
                </a:solidFill>
              </a:rPr>
              <a:pPr fontAlgn="base">
                <a:spcBef>
                  <a:spcPct val="0"/>
                </a:spcBef>
                <a:spcAft>
                  <a:spcPct val="0"/>
                </a:spcAft>
              </a:pPr>
              <a:t>‹#›</a:t>
            </a:fld>
            <a:endParaRPr lang="es-ES" smtClean="0">
              <a:solidFill>
                <a:srgbClr val="0367B3"/>
              </a:solidFill>
            </a:endParaRPr>
          </a:p>
        </p:txBody>
      </p:sp>
    </p:spTree>
    <p:extLst>
      <p:ext uri="{BB962C8B-B14F-4D97-AF65-F5344CB8AC3E}">
        <p14:creationId xmlns:p14="http://schemas.microsoft.com/office/powerpoint/2010/main" val="189011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B505B29-4C6B-4D69-BE30-7C6973D5CB94}" type="slidenum">
              <a:rPr lang="es-ES" smtClean="0">
                <a:solidFill>
                  <a:srgbClr val="0367B3"/>
                </a:solidFill>
              </a:rPr>
              <a:pPr fontAlgn="base">
                <a:spcBef>
                  <a:spcPct val="0"/>
                </a:spcBef>
                <a:spcAft>
                  <a:spcPct val="0"/>
                </a:spcAft>
              </a:pPr>
              <a:t>‹#›</a:t>
            </a:fld>
            <a:endParaRPr lang="es-ES" smtClean="0">
              <a:solidFill>
                <a:srgbClr val="0367B3"/>
              </a:solidFill>
            </a:endParaRPr>
          </a:p>
        </p:txBody>
      </p:sp>
    </p:spTree>
    <p:extLst>
      <p:ext uri="{BB962C8B-B14F-4D97-AF65-F5344CB8AC3E}">
        <p14:creationId xmlns:p14="http://schemas.microsoft.com/office/powerpoint/2010/main" val="144607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AB31DE61-0CAA-4A81-9FCD-A4ACD97D5D30}" type="slidenum">
              <a:rPr lang="es-ES" smtClean="0">
                <a:solidFill>
                  <a:srgbClr val="0367B3"/>
                </a:solidFill>
              </a:rPr>
              <a:pPr fontAlgn="base">
                <a:spcBef>
                  <a:spcPct val="0"/>
                </a:spcBef>
                <a:spcAft>
                  <a:spcPct val="0"/>
                </a:spcAft>
              </a:pPr>
              <a:t>‹#›</a:t>
            </a:fld>
            <a:endParaRPr lang="es-ES" smtClean="0">
              <a:solidFill>
                <a:srgbClr val="0367B3"/>
              </a:solidFill>
            </a:endParaRPr>
          </a:p>
        </p:txBody>
      </p:sp>
    </p:spTree>
    <p:extLst>
      <p:ext uri="{BB962C8B-B14F-4D97-AF65-F5344CB8AC3E}">
        <p14:creationId xmlns:p14="http://schemas.microsoft.com/office/powerpoint/2010/main" val="257468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1F9EC4D5-D006-4584-B322-8FE53006A344}" type="slidenum">
              <a:rPr lang="es-ES" smtClean="0">
                <a:solidFill>
                  <a:srgbClr val="0367B3"/>
                </a:solidFill>
              </a:rPr>
              <a:pPr fontAlgn="base">
                <a:spcBef>
                  <a:spcPct val="0"/>
                </a:spcBef>
                <a:spcAft>
                  <a:spcPct val="0"/>
                </a:spcAft>
              </a:pPr>
              <a:t>‹#›</a:t>
            </a:fld>
            <a:endParaRPr lang="es-ES" smtClean="0">
              <a:solidFill>
                <a:srgbClr val="0367B3"/>
              </a:solidFill>
            </a:endParaRPr>
          </a:p>
        </p:txBody>
      </p:sp>
    </p:spTree>
    <p:extLst>
      <p:ext uri="{BB962C8B-B14F-4D97-AF65-F5344CB8AC3E}">
        <p14:creationId xmlns:p14="http://schemas.microsoft.com/office/powerpoint/2010/main" val="428753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C00286CC-A63D-44A7-A041-9E88A833750B}" type="slidenum">
              <a:rPr lang="es-ES" smtClean="0">
                <a:solidFill>
                  <a:srgbClr val="0367B3"/>
                </a:solidFill>
              </a:rPr>
              <a:pPr fontAlgn="base">
                <a:spcBef>
                  <a:spcPct val="0"/>
                </a:spcBef>
                <a:spcAft>
                  <a:spcPct val="0"/>
                </a:spcAft>
              </a:pPr>
              <a:t>‹#›</a:t>
            </a:fld>
            <a:endParaRPr lang="es-ES" smtClean="0">
              <a:solidFill>
                <a:srgbClr val="0367B3"/>
              </a:solidFill>
            </a:endParaRPr>
          </a:p>
        </p:txBody>
      </p:sp>
    </p:spTree>
    <p:extLst>
      <p:ext uri="{BB962C8B-B14F-4D97-AF65-F5344CB8AC3E}">
        <p14:creationId xmlns:p14="http://schemas.microsoft.com/office/powerpoint/2010/main" val="303352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45F37A7-9FB8-453D-9F2F-35B7AC889D31}" type="slidenum">
              <a:rPr lang="es-ES" smtClean="0">
                <a:solidFill>
                  <a:srgbClr val="0367B3"/>
                </a:solidFill>
              </a:rPr>
              <a:pPr fontAlgn="base">
                <a:spcBef>
                  <a:spcPct val="0"/>
                </a:spcBef>
                <a:spcAft>
                  <a:spcPct val="0"/>
                </a:spcAft>
              </a:pPr>
              <a:t>‹#›</a:t>
            </a:fld>
            <a:endParaRPr lang="es-ES" smtClean="0">
              <a:solidFill>
                <a:srgbClr val="0367B3"/>
              </a:solidFill>
            </a:endParaRPr>
          </a:p>
        </p:txBody>
      </p:sp>
    </p:spTree>
    <p:extLst>
      <p:ext uri="{BB962C8B-B14F-4D97-AF65-F5344CB8AC3E}">
        <p14:creationId xmlns:p14="http://schemas.microsoft.com/office/powerpoint/2010/main" val="133533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C25E54B4-8782-419C-AAF9-A733B3CB3D8C}" type="slidenum">
              <a:rPr lang="es-ES" smtClean="0">
                <a:solidFill>
                  <a:srgbClr val="0367B3"/>
                </a:solidFill>
              </a:rPr>
              <a:pPr fontAlgn="base">
                <a:spcBef>
                  <a:spcPct val="0"/>
                </a:spcBef>
                <a:spcAft>
                  <a:spcPct val="0"/>
                </a:spcAft>
              </a:pPr>
              <a:t>‹#›</a:t>
            </a:fld>
            <a:endParaRPr lang="es-ES" smtClean="0">
              <a:solidFill>
                <a:srgbClr val="0367B3"/>
              </a:solidFill>
            </a:endParaRPr>
          </a:p>
        </p:txBody>
      </p:sp>
    </p:spTree>
    <p:extLst>
      <p:ext uri="{BB962C8B-B14F-4D97-AF65-F5344CB8AC3E}">
        <p14:creationId xmlns:p14="http://schemas.microsoft.com/office/powerpoint/2010/main" val="143083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Arial" charset="0"/>
              </a:defRPr>
            </a:lvl1pPr>
          </a:lstStyle>
          <a:p>
            <a:pPr fontAlgn="base">
              <a:spcBef>
                <a:spcPct val="0"/>
              </a:spcBef>
              <a:spcAft>
                <a:spcPct val="0"/>
              </a:spcAft>
              <a:defRPr/>
            </a:pPr>
            <a:endParaRPr lang="es-ES">
              <a:solidFill>
                <a:srgbClr val="0367B3"/>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2C4BB968-6B11-43FB-AE57-47480B422E6C}" type="slidenum">
              <a:rPr lang="es-ES" smtClean="0">
                <a:solidFill>
                  <a:srgbClr val="0367B3"/>
                </a:solidFill>
              </a:rPr>
              <a:pPr fontAlgn="base">
                <a:spcBef>
                  <a:spcPct val="0"/>
                </a:spcBef>
                <a:spcAft>
                  <a:spcPct val="0"/>
                </a:spcAft>
              </a:pPr>
              <a:t>‹#›</a:t>
            </a:fld>
            <a:endParaRPr lang="es-ES" smtClean="0">
              <a:solidFill>
                <a:srgbClr val="0367B3"/>
              </a:solidFill>
            </a:endParaRPr>
          </a:p>
        </p:txBody>
      </p:sp>
    </p:spTree>
    <p:extLst>
      <p:ext uri="{BB962C8B-B14F-4D97-AF65-F5344CB8AC3E}">
        <p14:creationId xmlns:p14="http://schemas.microsoft.com/office/powerpoint/2010/main" val="316158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a:ext uri="{FAA26D3D-D897-4be2-8F04-BA451C77F1D7}">
              <ma14:placeholderFlag xmlns="" xmlns:ma14="http://schemas.microsoft.com/office/mac/drawingml/2011/main" xmlns:mv="urn:schemas-microsoft-com:mac:vml" xmlns:mc="http://schemas.openxmlformats.org/markup-compatibility/2006" val="1"/>
            </a:ext>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28" name="Picture 1" descr="CEEDAR-LogoFinal-simple-white-17.png"/>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798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pitchFamily="2" charset="2"/>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tensiveintervention.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pbis.org/" TargetMode="External"/><Relationship Id="rId4" Type="http://schemas.openxmlformats.org/officeDocument/2006/relationships/hyperlink" Target="http://www.directbehaviorratings.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intensiveintervention.org/chart/behavioral-progress-monitoring-tool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directbehaviorratings.co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tensiveintervention.org/content/dbi-training-ser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hyperlink" Target="http://www.intensiveintervention.org/resource/monitoring-student-progress-behavioral-interventions-dbi-training-series-module-3"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directbehaviorratings.org/cms/"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intensiveintervention.org/ask-the-expert/dbr-overview"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73" name="Rectangle 125"/>
          <p:cNvSpPr>
            <a:spLocks noChangeArrowheads="1"/>
          </p:cNvSpPr>
          <p:nvPr/>
        </p:nvSpPr>
        <p:spPr bwMode="auto">
          <a:xfrm>
            <a:off x="228600" y="4292600"/>
            <a:ext cx="8762999"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fontAlgn="base">
              <a:spcBef>
                <a:spcPct val="0"/>
              </a:spcBef>
              <a:spcAft>
                <a:spcPct val="0"/>
              </a:spcAft>
              <a:defRPr/>
            </a:pPr>
            <a:r>
              <a:rPr lang="en-US" b="1" dirty="0" smtClean="0">
                <a:solidFill>
                  <a:srgbClr val="0061AF"/>
                </a:solidFill>
              </a:rPr>
              <a:t>Course Enhancement Module on Evidence-Based Behavioral Interventions: Part 4 (</a:t>
            </a:r>
            <a:r>
              <a:rPr lang="en-US" b="1" dirty="0">
                <a:solidFill>
                  <a:srgbClr val="0061AF"/>
                </a:solidFill>
              </a:rPr>
              <a:t>Identifying and Monitoring </a:t>
            </a:r>
            <a:r>
              <a:rPr lang="en-US" b="1" dirty="0" smtClean="0">
                <a:solidFill>
                  <a:srgbClr val="0061AF"/>
                </a:solidFill>
              </a:rPr>
              <a:t>a Target </a:t>
            </a:r>
            <a:r>
              <a:rPr lang="en-US" b="1" dirty="0">
                <a:solidFill>
                  <a:srgbClr val="0061AF"/>
                </a:solidFill>
              </a:rPr>
              <a:t>Behavior for Intensive </a:t>
            </a:r>
            <a:r>
              <a:rPr lang="en-US" b="1" dirty="0" smtClean="0">
                <a:solidFill>
                  <a:srgbClr val="0061AF"/>
                </a:solidFill>
              </a:rPr>
              <a:t>Intervention) </a:t>
            </a:r>
            <a:endParaRPr lang="en-US" b="1" dirty="0">
              <a:solidFill>
                <a:srgbClr val="0061AF"/>
              </a:solidFill>
            </a:endParaRPr>
          </a:p>
        </p:txBody>
      </p:sp>
      <p:pic>
        <p:nvPicPr>
          <p:cNvPr id="14339" name="Picture 1" descr="CEEDAR-LogoFinal-simple-white-1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990600"/>
            <a:ext cx="3243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0"/>
          <p:cNvSpPr txBox="1">
            <a:spLocks noChangeArrowheads="1"/>
          </p:cNvSpPr>
          <p:nvPr/>
        </p:nvSpPr>
        <p:spPr bwMode="auto">
          <a:xfrm>
            <a:off x="539750" y="3429000"/>
            <a:ext cx="80645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eaLnBrk="1" hangingPunct="1">
              <a:defRPr/>
            </a:pPr>
            <a:r>
              <a:rPr lang="en-US" sz="2800" b="1" dirty="0" smtClean="0">
                <a:solidFill>
                  <a:srgbClr val="0061AF"/>
                </a:solidFill>
              </a:rPr>
              <a:t>Collaboration for Effective Educator Development, Accountability, and Reform  </a:t>
            </a:r>
          </a:p>
        </p:txBody>
      </p:sp>
      <p:sp>
        <p:nvSpPr>
          <p:cNvPr id="14341" name="TextBox 1"/>
          <p:cNvSpPr txBox="1">
            <a:spLocks noChangeArrowheads="1"/>
          </p:cNvSpPr>
          <p:nvPr/>
        </p:nvSpPr>
        <p:spPr bwMode="auto">
          <a:xfrm>
            <a:off x="3348038" y="6381750"/>
            <a:ext cx="259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800" dirty="0" smtClean="0">
                <a:solidFill>
                  <a:srgbClr val="FFFFFF"/>
                </a:solidFill>
              </a:rPr>
              <a:t>H325A120003</a:t>
            </a:r>
          </a:p>
        </p:txBody>
      </p:sp>
    </p:spTree>
    <p:extLst>
      <p:ext uri="{BB962C8B-B14F-4D97-AF65-F5344CB8AC3E}">
        <p14:creationId xmlns:p14="http://schemas.microsoft.com/office/powerpoint/2010/main" val="434246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Behaviors in the DBI Process</a:t>
            </a:r>
            <a:endParaRPr lang="en-US" dirty="0"/>
          </a:p>
        </p:txBody>
      </p:sp>
      <p:sp>
        <p:nvSpPr>
          <p:cNvPr id="3" name="Content Placeholder 2"/>
          <p:cNvSpPr>
            <a:spLocks noGrp="1"/>
          </p:cNvSpPr>
          <p:nvPr>
            <p:ph idx="1"/>
          </p:nvPr>
        </p:nvSpPr>
        <p:spPr/>
        <p:txBody>
          <a:bodyPr/>
          <a:lstStyle/>
          <a:p>
            <a:r>
              <a:rPr lang="en-US" dirty="0" smtClean="0"/>
              <a:t>Progress monitor the target behavior to determine when the intervention needs to be modified.</a:t>
            </a:r>
          </a:p>
          <a:p>
            <a:r>
              <a:rPr lang="en-US" dirty="0" smtClean="0"/>
              <a:t>Perform diagnostic assessments to determine the function of the behavior, which guides modifications (intervention is individualized to meet student needs).</a:t>
            </a:r>
            <a:endParaRPr lang="en-US" dirty="0"/>
          </a:p>
        </p:txBody>
      </p:sp>
    </p:spTree>
    <p:extLst>
      <p:ext uri="{BB962C8B-B14F-4D97-AF65-F5344CB8AC3E}">
        <p14:creationId xmlns:p14="http://schemas.microsoft.com/office/powerpoint/2010/main" val="2321536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 for Behavior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4457352"/>
              </p:ext>
            </p:extLst>
          </p:nvPr>
        </p:nvGraphicFramePr>
        <p:xfrm>
          <a:off x="1524001" y="1600200"/>
          <a:ext cx="7467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descr="An arrow points to Diagnostic Assessment - to determine specific needs of non-responsive students."/>
          <p:cNvSpPr/>
          <p:nvPr/>
        </p:nvSpPr>
        <p:spPr>
          <a:xfrm>
            <a:off x="2981501" y="1752600"/>
            <a:ext cx="1438099" cy="914400"/>
          </a:xfrm>
          <a:prstGeom prst="rightArrow">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7" name="Right Arrow 6" descr="An arrow points to Diagnostic Assessment - to determine specific needs of non-responsive students."/>
          <p:cNvSpPr/>
          <p:nvPr/>
        </p:nvSpPr>
        <p:spPr>
          <a:xfrm>
            <a:off x="2971800" y="5334000"/>
            <a:ext cx="1438099" cy="914400"/>
          </a:xfrm>
          <a:prstGeom prst="rightArrow">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8" name="Right Arrow 7" descr="An arrow points to Diagnostic Assessment - to determine specific needs of non-responsive students."/>
          <p:cNvSpPr/>
          <p:nvPr/>
        </p:nvSpPr>
        <p:spPr>
          <a:xfrm>
            <a:off x="4810301" y="3505200"/>
            <a:ext cx="1438099" cy="914400"/>
          </a:xfrm>
          <a:prstGeom prst="rightArrow">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9" name="Right Arrow 8" descr="An arrow points to Diagnostic Assessment - to determine specific needs of non-responsive students."/>
          <p:cNvSpPr/>
          <p:nvPr/>
        </p:nvSpPr>
        <p:spPr>
          <a:xfrm>
            <a:off x="1152701" y="3492500"/>
            <a:ext cx="1438099" cy="914400"/>
          </a:xfrm>
          <a:prstGeom prst="rightArrow">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7111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xit" presetSubtype="0" fill="hold" grpId="1"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smtClean="0"/>
              <a:t>Introducing a Collaborative Problem-Solving </a:t>
            </a:r>
            <a:r>
              <a:rPr lang="en-US" sz="4100" dirty="0"/>
              <a:t>T</a:t>
            </a:r>
            <a:r>
              <a:rPr lang="en-US" sz="4100" dirty="0" smtClean="0"/>
              <a:t>eam</a:t>
            </a:r>
            <a:endParaRPr lang="en-US" sz="4100" dirty="0"/>
          </a:p>
        </p:txBody>
      </p:sp>
      <p:sp>
        <p:nvSpPr>
          <p:cNvPr id="3" name="Content Placeholder 2"/>
          <p:cNvSpPr>
            <a:spLocks noGrp="1"/>
          </p:cNvSpPr>
          <p:nvPr>
            <p:ph idx="1"/>
          </p:nvPr>
        </p:nvSpPr>
        <p:spPr/>
        <p:txBody>
          <a:bodyPr/>
          <a:lstStyle/>
          <a:p>
            <a:pPr marL="0" indent="0">
              <a:buNone/>
            </a:pPr>
            <a:r>
              <a:rPr lang="en-US" dirty="0" smtClean="0"/>
              <a:t>A problem-solving or behavior support team should meet to review data to</a:t>
            </a:r>
          </a:p>
          <a:p>
            <a:r>
              <a:rPr lang="en-US" dirty="0" smtClean="0"/>
              <a:t>Consider behavior across settings</a:t>
            </a:r>
          </a:p>
          <a:p>
            <a:r>
              <a:rPr lang="en-US" dirty="0" smtClean="0"/>
              <a:t>Pool expertise</a:t>
            </a:r>
          </a:p>
          <a:p>
            <a:endParaRPr lang="en-US" dirty="0" smtClean="0"/>
          </a:p>
        </p:txBody>
      </p:sp>
    </p:spTree>
    <p:extLst>
      <p:ext uri="{BB962C8B-B14F-4D97-AF65-F5344CB8AC3E}">
        <p14:creationId xmlns:p14="http://schemas.microsoft.com/office/powerpoint/2010/main" val="4255502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Representative Team</a:t>
            </a:r>
            <a:endParaRPr lang="en-US" dirty="0"/>
          </a:p>
        </p:txBody>
      </p:sp>
      <p:sp>
        <p:nvSpPr>
          <p:cNvPr id="3" name="Content Placeholder 2"/>
          <p:cNvSpPr>
            <a:spLocks noGrp="1"/>
          </p:cNvSpPr>
          <p:nvPr>
            <p:ph idx="1"/>
          </p:nvPr>
        </p:nvSpPr>
        <p:spPr/>
        <p:txBody>
          <a:bodyPr/>
          <a:lstStyle/>
          <a:p>
            <a:pPr marL="0" indent="0">
              <a:buNone/>
            </a:pPr>
            <a:r>
              <a:rPr lang="en-US" dirty="0" smtClean="0"/>
              <a:t>Consider including</a:t>
            </a:r>
          </a:p>
          <a:p>
            <a:r>
              <a:rPr lang="en-US" sz="2800" dirty="0" smtClean="0"/>
              <a:t>The student’s </a:t>
            </a:r>
            <a:r>
              <a:rPr lang="en-US" sz="2800" dirty="0"/>
              <a:t>teacher(s)</a:t>
            </a:r>
          </a:p>
          <a:p>
            <a:r>
              <a:rPr lang="en-US" sz="2800" dirty="0" smtClean="0"/>
              <a:t>Specialists (e.g., counselor, school psychologist, social worker, behavior analyst)</a:t>
            </a:r>
          </a:p>
          <a:p>
            <a:r>
              <a:rPr lang="en-US" sz="2800" dirty="0" smtClean="0"/>
              <a:t>Special </a:t>
            </a:r>
            <a:r>
              <a:rPr lang="en-US" sz="2800" dirty="0"/>
              <a:t>education </a:t>
            </a:r>
            <a:r>
              <a:rPr lang="en-US" sz="2800" dirty="0" smtClean="0"/>
              <a:t>teacher(s), </a:t>
            </a:r>
            <a:r>
              <a:rPr lang="en-US" sz="2800" dirty="0"/>
              <a:t>when </a:t>
            </a:r>
            <a:r>
              <a:rPr lang="en-US" sz="2800" dirty="0" smtClean="0"/>
              <a:t>appropriate</a:t>
            </a:r>
          </a:p>
          <a:p>
            <a:r>
              <a:rPr lang="en-US" sz="2800" dirty="0" smtClean="0"/>
              <a:t>Administrator(s) and other school staff</a:t>
            </a:r>
          </a:p>
          <a:p>
            <a:r>
              <a:rPr lang="en-US" sz="2800" dirty="0" smtClean="0"/>
              <a:t>Family</a:t>
            </a:r>
          </a:p>
          <a:p>
            <a:r>
              <a:rPr lang="en-US" sz="2800" dirty="0" smtClean="0"/>
              <a:t>Student</a:t>
            </a:r>
            <a:endParaRPr lang="en-US" sz="2800" dirty="0"/>
          </a:p>
          <a:p>
            <a:endParaRPr lang="en-US" dirty="0"/>
          </a:p>
        </p:txBody>
      </p:sp>
    </p:spTree>
    <p:extLst>
      <p:ext uri="{BB962C8B-B14F-4D97-AF65-F5344CB8AC3E}">
        <p14:creationId xmlns:p14="http://schemas.microsoft.com/office/powerpoint/2010/main" val="149967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Team Task: Identify the Problem</a:t>
            </a:r>
            <a:endParaRPr lang="en-US" dirty="0"/>
          </a:p>
        </p:txBody>
      </p:sp>
      <p:sp>
        <p:nvSpPr>
          <p:cNvPr id="3" name="Content Placeholder 2"/>
          <p:cNvSpPr>
            <a:spLocks noGrp="1"/>
          </p:cNvSpPr>
          <p:nvPr>
            <p:ph idx="1"/>
          </p:nvPr>
        </p:nvSpPr>
        <p:spPr>
          <a:xfrm>
            <a:off x="1692275" y="1600200"/>
            <a:ext cx="7375525" cy="4953000"/>
          </a:xfrm>
        </p:spPr>
        <p:txBody>
          <a:bodyPr/>
          <a:lstStyle/>
          <a:p>
            <a:r>
              <a:rPr lang="en-US" sz="3000" dirty="0" smtClean="0"/>
              <a:t>How is the student’s current behavior different from what we expect to see?</a:t>
            </a:r>
          </a:p>
          <a:p>
            <a:pPr lvl="1"/>
            <a:r>
              <a:rPr lang="en-US" sz="2600" dirty="0"/>
              <a:t>Unacceptable behavior(s)</a:t>
            </a:r>
          </a:p>
          <a:p>
            <a:pPr lvl="1"/>
            <a:r>
              <a:rPr lang="en-US" sz="2600" dirty="0" smtClean="0"/>
              <a:t>Failure to perform the expected behavior(s)</a:t>
            </a:r>
          </a:p>
          <a:p>
            <a:pPr>
              <a:buNone/>
            </a:pPr>
            <a:endParaRPr lang="en-US" sz="1400" dirty="0" smtClean="0"/>
          </a:p>
          <a:p>
            <a:r>
              <a:rPr lang="en-US" sz="3000" dirty="0" smtClean="0"/>
              <a:t>What is our target behavior for intervention and progress monitoring?</a:t>
            </a:r>
          </a:p>
        </p:txBody>
      </p:sp>
      <p:sp>
        <p:nvSpPr>
          <p:cNvPr id="4" name="TextBox 3"/>
          <p:cNvSpPr txBox="1"/>
          <p:nvPr/>
        </p:nvSpPr>
        <p:spPr>
          <a:xfrm>
            <a:off x="1524000" y="4800600"/>
            <a:ext cx="6705600" cy="1736646"/>
          </a:xfrm>
          <a:prstGeom prst="roundRect">
            <a:avLst/>
          </a:prstGeom>
          <a:solidFill>
            <a:srgbClr val="99FF99"/>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t>Does a disability or other factor impact the student’s ability to perform the expected behavior, or their likelihood of performing that behavior?</a:t>
            </a:r>
            <a:endParaRPr lang="en-US" sz="2400" dirty="0"/>
          </a:p>
        </p:txBody>
      </p:sp>
    </p:spTree>
    <p:extLst>
      <p:ext uri="{BB962C8B-B14F-4D97-AF65-F5344CB8AC3E}">
        <p14:creationId xmlns:p14="http://schemas.microsoft.com/office/powerpoint/2010/main" val="3751891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for Identifying Target Behaviors</a:t>
            </a:r>
            <a:endParaRPr lang="en-US" dirty="0"/>
          </a:p>
        </p:txBody>
      </p:sp>
      <p:sp>
        <p:nvSpPr>
          <p:cNvPr id="3" name="Content Placeholder 2"/>
          <p:cNvSpPr>
            <a:spLocks noGrp="1"/>
          </p:cNvSpPr>
          <p:nvPr>
            <p:ph idx="1"/>
          </p:nvPr>
        </p:nvSpPr>
        <p:spPr/>
        <p:txBody>
          <a:bodyPr/>
          <a:lstStyle/>
          <a:p>
            <a:r>
              <a:rPr lang="en-US" dirty="0"/>
              <a:t>Identify behavior(s) of concern</a:t>
            </a:r>
          </a:p>
          <a:p>
            <a:r>
              <a:rPr lang="en-US" dirty="0"/>
              <a:t>Prioritize target behavior(s)</a:t>
            </a:r>
          </a:p>
          <a:p>
            <a:r>
              <a:rPr lang="en-US" dirty="0"/>
              <a:t>Define the target behavior(s)</a:t>
            </a:r>
          </a:p>
          <a:p>
            <a:endParaRPr lang="en-US" dirty="0"/>
          </a:p>
        </p:txBody>
      </p:sp>
    </p:spTree>
    <p:extLst>
      <p:ext uri="{BB962C8B-B14F-4D97-AF65-F5344CB8AC3E}">
        <p14:creationId xmlns:p14="http://schemas.microsoft.com/office/powerpoint/2010/main" val="417173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80928"/>
            <a:ext cx="7272808" cy="3010272"/>
          </a:xfr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a:defRPr/>
            </a:pPr>
            <a:r>
              <a:rPr lang="en-US" sz="4000" dirty="0" smtClean="0">
                <a:ln w="1905"/>
                <a:solidFill>
                  <a:schemeClr val="tx1"/>
                </a:solidFill>
                <a:effectLst>
                  <a:innerShdw blurRad="69850" dist="43180" dir="5400000">
                    <a:srgbClr val="000000">
                      <a:alpha val="65000"/>
                    </a:srgbClr>
                  </a:innerShdw>
                </a:effectLst>
              </a:rPr>
              <a:t>Gathering Information on Student Behavior</a:t>
            </a:r>
            <a:endParaRPr lang="en-US" sz="3200" dirty="0">
              <a:ln w="1905"/>
              <a:solidFill>
                <a:schemeClr val="tx1"/>
              </a:solidFill>
              <a:effectLst>
                <a:innerShdw blurRad="69850" dist="43180" dir="5400000">
                  <a:srgbClr val="000000">
                    <a:alpha val="65000"/>
                  </a:srgbClr>
                </a:innerShdw>
              </a:effectLst>
            </a:endParaRPr>
          </a:p>
        </p:txBody>
      </p:sp>
      <p:pic>
        <p:nvPicPr>
          <p:cNvPr id="1638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08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77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Need to Know About Behavior?</a:t>
            </a:r>
            <a:endParaRPr lang="en-US" dirty="0"/>
          </a:p>
        </p:txBody>
      </p:sp>
      <p:sp>
        <p:nvSpPr>
          <p:cNvPr id="3" name="Content Placeholder 2"/>
          <p:cNvSpPr>
            <a:spLocks noGrp="1"/>
          </p:cNvSpPr>
          <p:nvPr>
            <p:ph idx="1"/>
          </p:nvPr>
        </p:nvSpPr>
        <p:spPr/>
        <p:txBody>
          <a:bodyPr/>
          <a:lstStyle/>
          <a:p>
            <a:r>
              <a:rPr lang="en-US" dirty="0" smtClean="0"/>
              <a:t>Key features of the behavior:</a:t>
            </a:r>
          </a:p>
          <a:p>
            <a:pPr lvl="1"/>
            <a:r>
              <a:rPr lang="en-US" dirty="0" smtClean="0"/>
              <a:t>What </a:t>
            </a:r>
            <a:r>
              <a:rPr lang="en-US" dirty="0"/>
              <a:t>does it look like?</a:t>
            </a:r>
          </a:p>
          <a:p>
            <a:pPr lvl="1"/>
            <a:r>
              <a:rPr lang="en-US" dirty="0"/>
              <a:t>How long does it last?</a:t>
            </a:r>
          </a:p>
          <a:p>
            <a:pPr lvl="1"/>
            <a:r>
              <a:rPr lang="en-US" dirty="0"/>
              <a:t>How frequently does it occur?</a:t>
            </a:r>
          </a:p>
          <a:p>
            <a:pPr lvl="1"/>
            <a:r>
              <a:rPr lang="en-US" dirty="0"/>
              <a:t>How intense is it</a:t>
            </a:r>
            <a:r>
              <a:rPr lang="en-US" dirty="0" smtClean="0"/>
              <a:t>?</a:t>
            </a:r>
          </a:p>
          <a:p>
            <a:r>
              <a:rPr lang="en-US" dirty="0" smtClean="0"/>
              <a:t>Context(s) of occurrence</a:t>
            </a:r>
            <a:endParaRPr lang="en-US" dirty="0"/>
          </a:p>
          <a:p>
            <a:endParaRPr lang="en-US" dirty="0"/>
          </a:p>
        </p:txBody>
      </p:sp>
    </p:spTree>
    <p:extLst>
      <p:ext uri="{BB962C8B-B14F-4D97-AF65-F5344CB8AC3E}">
        <p14:creationId xmlns:p14="http://schemas.microsoft.com/office/powerpoint/2010/main" val="2957679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Want to Know?</a:t>
            </a:r>
            <a:endParaRPr lang="en-US" dirty="0"/>
          </a:p>
        </p:txBody>
      </p:sp>
      <p:sp>
        <p:nvSpPr>
          <p:cNvPr id="3" name="Content Placeholder 2"/>
          <p:cNvSpPr>
            <a:spLocks noGrp="1"/>
          </p:cNvSpPr>
          <p:nvPr>
            <p:ph idx="1"/>
          </p:nvPr>
        </p:nvSpPr>
        <p:spPr/>
        <p:txBody>
          <a:bodyPr/>
          <a:lstStyle/>
          <a:p>
            <a:pPr>
              <a:buNone/>
            </a:pPr>
            <a:r>
              <a:rPr lang="en-US" sz="3000" dirty="0" smtClean="0"/>
              <a:t>We want to</a:t>
            </a:r>
          </a:p>
          <a:p>
            <a:r>
              <a:rPr lang="en-US" sz="3000" dirty="0" smtClean="0"/>
              <a:t>Determine which behaviors of concern are the most meaningful targets for change</a:t>
            </a:r>
          </a:p>
          <a:p>
            <a:r>
              <a:rPr lang="en-US" sz="3000" dirty="0" smtClean="0"/>
              <a:t>Clearly define the behavior for reliable progress monitoring</a:t>
            </a:r>
          </a:p>
          <a:p>
            <a:pPr>
              <a:buNone/>
            </a:pPr>
            <a:endParaRPr lang="en-US" sz="3000" dirty="0" smtClean="0"/>
          </a:p>
          <a:p>
            <a:pPr marL="0" indent="0">
              <a:buNone/>
            </a:pPr>
            <a:r>
              <a:rPr lang="en-US" sz="3000" dirty="0" smtClean="0"/>
              <a:t>Some methods used to identify the target behavior may also provide preliminary information on function.</a:t>
            </a:r>
          </a:p>
          <a:p>
            <a:pPr>
              <a:buNone/>
            </a:pPr>
            <a:endParaRPr lang="en-US" sz="2400" dirty="0"/>
          </a:p>
        </p:txBody>
      </p:sp>
    </p:spTree>
    <p:extLst>
      <p:ext uri="{BB962C8B-B14F-4D97-AF65-F5344CB8AC3E}">
        <p14:creationId xmlns:p14="http://schemas.microsoft.com/office/powerpoint/2010/main" val="2705792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a:t>
            </a:r>
            <a:endParaRPr lang="en-US" dirty="0"/>
          </a:p>
        </p:txBody>
      </p:sp>
      <p:sp>
        <p:nvSpPr>
          <p:cNvPr id="3" name="Content Placeholder 2"/>
          <p:cNvSpPr>
            <a:spLocks noGrp="1"/>
          </p:cNvSpPr>
          <p:nvPr>
            <p:ph idx="1"/>
          </p:nvPr>
        </p:nvSpPr>
        <p:spPr/>
        <p:txBody>
          <a:bodyPr/>
          <a:lstStyle/>
          <a:p>
            <a:pPr marL="0" indent="0">
              <a:buNone/>
            </a:pPr>
            <a:r>
              <a:rPr lang="en-US" dirty="0" smtClean="0"/>
              <a:t>Information on potential target behaviors may be gathered</a:t>
            </a:r>
          </a:p>
          <a:p>
            <a:r>
              <a:rPr lang="en-US" dirty="0" smtClean="0"/>
              <a:t>Retrospectively</a:t>
            </a:r>
          </a:p>
          <a:p>
            <a:pPr lvl="1"/>
            <a:r>
              <a:rPr lang="en-US" dirty="0" smtClean="0"/>
              <a:t>Checklists</a:t>
            </a:r>
          </a:p>
          <a:p>
            <a:pPr lvl="1"/>
            <a:r>
              <a:rPr lang="en-US" dirty="0" smtClean="0"/>
              <a:t>Questionnaires/interviews</a:t>
            </a:r>
          </a:p>
          <a:p>
            <a:r>
              <a:rPr lang="en-US" dirty="0" smtClean="0"/>
              <a:t>In real time or soon after the event</a:t>
            </a:r>
          </a:p>
          <a:p>
            <a:pPr lvl="1"/>
            <a:r>
              <a:rPr lang="en-US" dirty="0"/>
              <a:t>A</a:t>
            </a:r>
            <a:r>
              <a:rPr lang="en-US" dirty="0" smtClean="0"/>
              <a:t>necdotal reports</a:t>
            </a:r>
          </a:p>
          <a:p>
            <a:pPr lvl="1"/>
            <a:r>
              <a:rPr lang="en-US" dirty="0" smtClean="0"/>
              <a:t>Direct </a:t>
            </a:r>
            <a:r>
              <a:rPr lang="en-US" dirty="0"/>
              <a:t>observation</a:t>
            </a:r>
          </a:p>
          <a:p>
            <a:endParaRPr lang="en-US" dirty="0"/>
          </a:p>
        </p:txBody>
      </p:sp>
    </p:spTree>
    <p:extLst>
      <p:ext uri="{BB962C8B-B14F-4D97-AF65-F5344CB8AC3E}">
        <p14:creationId xmlns:p14="http://schemas.microsoft.com/office/powerpoint/2010/main" val="251392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Part 4: Identifying </a:t>
            </a:r>
            <a:r>
              <a:rPr lang="en-US" sz="2800" dirty="0"/>
              <a:t>and Monitoring a Target Behavior for Intensive Intervention</a:t>
            </a:r>
          </a:p>
        </p:txBody>
      </p:sp>
      <p:sp>
        <p:nvSpPr>
          <p:cNvPr id="3" name="Content Placeholder 2"/>
          <p:cNvSpPr>
            <a:spLocks noGrp="1"/>
          </p:cNvSpPr>
          <p:nvPr>
            <p:ph idx="1"/>
          </p:nvPr>
        </p:nvSpPr>
        <p:spPr>
          <a:xfrm>
            <a:off x="1692275" y="1600200"/>
            <a:ext cx="6994525" cy="5105400"/>
          </a:xfrm>
        </p:spPr>
        <p:txBody>
          <a:bodyPr/>
          <a:lstStyle/>
          <a:p>
            <a:r>
              <a:rPr lang="en-US" dirty="0" smtClean="0"/>
              <a:t>Introduction to Data-Based Individualization</a:t>
            </a:r>
          </a:p>
          <a:p>
            <a:r>
              <a:rPr lang="en-US" dirty="0" smtClean="0"/>
              <a:t>Gathering Information on Behavior</a:t>
            </a:r>
          </a:p>
          <a:p>
            <a:r>
              <a:rPr lang="en-US" dirty="0" smtClean="0"/>
              <a:t>Identifying </a:t>
            </a:r>
            <a:r>
              <a:rPr lang="en-US" dirty="0"/>
              <a:t>T</a:t>
            </a:r>
            <a:r>
              <a:rPr lang="en-US" dirty="0" smtClean="0"/>
              <a:t>arget Behaviors</a:t>
            </a:r>
          </a:p>
          <a:p>
            <a:r>
              <a:rPr lang="en-US" dirty="0" smtClean="0"/>
              <a:t>Progress Monitoring Target Behaviors</a:t>
            </a:r>
          </a:p>
          <a:p>
            <a:r>
              <a:rPr lang="en-US" dirty="0" smtClean="0"/>
              <a:t>Case Study: Progress Monitoring Jeff’s Target Behaviors</a:t>
            </a:r>
          </a:p>
          <a:p>
            <a:r>
              <a:rPr lang="en-US" dirty="0" smtClean="0"/>
              <a:t>Additional Resources</a:t>
            </a:r>
            <a:endParaRPr lang="en-US" dirty="0"/>
          </a:p>
        </p:txBody>
      </p:sp>
    </p:spTree>
    <p:extLst>
      <p:ext uri="{BB962C8B-B14F-4D97-AF65-F5344CB8AC3E}">
        <p14:creationId xmlns:p14="http://schemas.microsoft.com/office/powerpoint/2010/main" val="294743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Checklists</a:t>
            </a:r>
            <a:endParaRPr lang="en-US" dirty="0"/>
          </a:p>
        </p:txBody>
      </p:sp>
      <p:sp>
        <p:nvSpPr>
          <p:cNvPr id="3" name="Content Placeholder 2"/>
          <p:cNvSpPr>
            <a:spLocks noGrp="1"/>
          </p:cNvSpPr>
          <p:nvPr>
            <p:ph idx="1"/>
          </p:nvPr>
        </p:nvSpPr>
        <p:spPr/>
        <p:txBody>
          <a:bodyPr/>
          <a:lstStyle/>
          <a:p>
            <a:r>
              <a:rPr lang="en-US" dirty="0"/>
              <a:t>Help identify and describe behaviors</a:t>
            </a:r>
            <a:endParaRPr lang="en-US" dirty="0" smtClean="0"/>
          </a:p>
          <a:p>
            <a:r>
              <a:rPr lang="en-US" dirty="0" smtClean="0"/>
              <a:t>Allow you to select </a:t>
            </a:r>
            <a:r>
              <a:rPr lang="en-US" dirty="0"/>
              <a:t>from among many specific behaviors, often sorted into broader categories of </a:t>
            </a:r>
            <a:r>
              <a:rPr lang="en-US" dirty="0" smtClean="0"/>
              <a:t>behavior</a:t>
            </a:r>
          </a:p>
          <a:p>
            <a:r>
              <a:rPr lang="en-US" dirty="0" smtClean="0"/>
              <a:t>Identify areas of need or describe risk status (if you are using a commercial product that offers this option)</a:t>
            </a:r>
          </a:p>
          <a:p>
            <a:endParaRPr lang="en-US" dirty="0"/>
          </a:p>
        </p:txBody>
      </p:sp>
    </p:spTree>
    <p:extLst>
      <p:ext uri="{BB962C8B-B14F-4D97-AF65-F5344CB8AC3E}">
        <p14:creationId xmlns:p14="http://schemas.microsoft.com/office/powerpoint/2010/main" val="1284252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Questionnaires/Interviews</a:t>
            </a:r>
            <a:endParaRPr lang="en-US" sz="4200" dirty="0"/>
          </a:p>
        </p:txBody>
      </p:sp>
      <p:sp>
        <p:nvSpPr>
          <p:cNvPr id="3" name="Content Placeholder 2"/>
          <p:cNvSpPr>
            <a:spLocks noGrp="1"/>
          </p:cNvSpPr>
          <p:nvPr>
            <p:ph idx="1"/>
          </p:nvPr>
        </p:nvSpPr>
        <p:spPr/>
        <p:txBody>
          <a:bodyPr/>
          <a:lstStyle/>
          <a:p>
            <a:pPr marL="0" indent="0">
              <a:buNone/>
            </a:pPr>
            <a:r>
              <a:rPr lang="en-US" sz="3000" dirty="0" smtClean="0"/>
              <a:t>These are used to gather information from school personnel who commonly interact with the student in order to</a:t>
            </a:r>
          </a:p>
          <a:p>
            <a:r>
              <a:rPr lang="en-US" sz="3000" dirty="0" smtClean="0"/>
              <a:t>Clarify the reason for referral</a:t>
            </a:r>
          </a:p>
          <a:p>
            <a:r>
              <a:rPr lang="en-US" sz="3000" dirty="0" smtClean="0"/>
              <a:t>Obtain a description of the behavior</a:t>
            </a:r>
          </a:p>
          <a:p>
            <a:r>
              <a:rPr lang="en-US" sz="3000" dirty="0" smtClean="0"/>
              <a:t>Search for antecedents and consequences that may maintain the behavior of concern</a:t>
            </a:r>
          </a:p>
        </p:txBody>
      </p:sp>
      <p:sp>
        <p:nvSpPr>
          <p:cNvPr id="4" name="TextBox 3"/>
          <p:cNvSpPr txBox="1"/>
          <p:nvPr/>
        </p:nvSpPr>
        <p:spPr>
          <a:xfrm>
            <a:off x="1676400" y="5791200"/>
            <a:ext cx="5029200" cy="919401"/>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schemeClr val="tx1"/>
                </a:solidFill>
              </a:rPr>
              <a:t>Handout #9: </a:t>
            </a:r>
            <a:r>
              <a:rPr lang="en-US" sz="2400" i="1" dirty="0" smtClean="0">
                <a:solidFill>
                  <a:schemeClr val="tx1"/>
                </a:solidFill>
              </a:rPr>
              <a:t>Target Behavior Questionnaire</a:t>
            </a:r>
            <a:endParaRPr lang="en-US" sz="2400" i="1" dirty="0">
              <a:solidFill>
                <a:schemeClr val="tx1"/>
              </a:solidFill>
            </a:endParaRPr>
          </a:p>
        </p:txBody>
      </p:sp>
    </p:spTree>
    <p:extLst>
      <p:ext uri="{BB962C8B-B14F-4D97-AF65-F5344CB8AC3E}">
        <p14:creationId xmlns:p14="http://schemas.microsoft.com/office/powerpoint/2010/main" val="1048828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Anecdotal Reports</a:t>
            </a:r>
            <a:endParaRPr lang="en-US" dirty="0"/>
          </a:p>
        </p:txBody>
      </p:sp>
      <p:sp>
        <p:nvSpPr>
          <p:cNvPr id="3" name="Content Placeholder 2"/>
          <p:cNvSpPr>
            <a:spLocks noGrp="1"/>
          </p:cNvSpPr>
          <p:nvPr>
            <p:ph idx="1"/>
          </p:nvPr>
        </p:nvSpPr>
        <p:spPr/>
        <p:txBody>
          <a:bodyPr/>
          <a:lstStyle/>
          <a:p>
            <a:r>
              <a:rPr lang="en-US" dirty="0" smtClean="0"/>
              <a:t>Provide the ABCs for each event:</a:t>
            </a:r>
          </a:p>
          <a:p>
            <a:pPr lvl="1"/>
            <a:r>
              <a:rPr lang="en-US" dirty="0" smtClean="0"/>
              <a:t>Behavior frequency, duration, and intensity</a:t>
            </a:r>
          </a:p>
          <a:p>
            <a:pPr lvl="1"/>
            <a:r>
              <a:rPr lang="en-US" dirty="0" smtClean="0"/>
              <a:t>Preliminary information on antecedents and consequences</a:t>
            </a:r>
          </a:p>
          <a:p>
            <a:r>
              <a:rPr lang="en-US" dirty="0" smtClean="0"/>
              <a:t>Use narrative and checklist formats</a:t>
            </a:r>
            <a:endParaRPr lang="en-US" dirty="0"/>
          </a:p>
        </p:txBody>
      </p:sp>
      <p:sp>
        <p:nvSpPr>
          <p:cNvPr id="4" name="TextBox 3"/>
          <p:cNvSpPr txBox="1"/>
          <p:nvPr/>
        </p:nvSpPr>
        <p:spPr>
          <a:xfrm>
            <a:off x="1447800" y="5257800"/>
            <a:ext cx="6934200" cy="919401"/>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schemeClr val="tx1"/>
                </a:solidFill>
              </a:rPr>
              <a:t>Handout #10: </a:t>
            </a:r>
            <a:r>
              <a:rPr lang="en-US" sz="2400" i="1" dirty="0" smtClean="0">
                <a:solidFill>
                  <a:schemeClr val="tx1"/>
                </a:solidFill>
              </a:rPr>
              <a:t>ABC </a:t>
            </a:r>
            <a:r>
              <a:rPr lang="en-US" sz="2400" i="1" dirty="0">
                <a:solidFill>
                  <a:schemeClr val="tx1"/>
                </a:solidFill>
              </a:rPr>
              <a:t>Anecdotal </a:t>
            </a:r>
            <a:r>
              <a:rPr lang="en-US" sz="2400" i="1" dirty="0" smtClean="0">
                <a:solidFill>
                  <a:schemeClr val="tx1"/>
                </a:solidFill>
              </a:rPr>
              <a:t>Report</a:t>
            </a:r>
          </a:p>
          <a:p>
            <a:r>
              <a:rPr lang="en-US" sz="2400" dirty="0" smtClean="0">
                <a:solidFill>
                  <a:schemeClr val="tx1"/>
                </a:solidFill>
              </a:rPr>
              <a:t>Handout # 11: </a:t>
            </a:r>
            <a:r>
              <a:rPr lang="en-US" sz="2400" i="1" dirty="0" smtClean="0">
                <a:solidFill>
                  <a:schemeClr val="tx1"/>
                </a:solidFill>
              </a:rPr>
              <a:t>ABC Checklist</a:t>
            </a:r>
            <a:endParaRPr lang="en-US" sz="2400" dirty="0">
              <a:solidFill>
                <a:schemeClr val="tx1"/>
              </a:solidFill>
            </a:endParaRPr>
          </a:p>
        </p:txBody>
      </p:sp>
    </p:spTree>
    <p:extLst>
      <p:ext uri="{BB962C8B-B14F-4D97-AF65-F5344CB8AC3E}">
        <p14:creationId xmlns:p14="http://schemas.microsoft.com/office/powerpoint/2010/main" val="2021994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Direct Observation</a:t>
            </a:r>
            <a:endParaRPr lang="en-US" dirty="0"/>
          </a:p>
        </p:txBody>
      </p:sp>
      <p:sp>
        <p:nvSpPr>
          <p:cNvPr id="3" name="Content Placeholder 2"/>
          <p:cNvSpPr>
            <a:spLocks noGrp="1"/>
          </p:cNvSpPr>
          <p:nvPr>
            <p:ph idx="1"/>
          </p:nvPr>
        </p:nvSpPr>
        <p:spPr>
          <a:xfrm>
            <a:off x="1692275" y="1600200"/>
            <a:ext cx="7146925" cy="3629025"/>
          </a:xfrm>
        </p:spPr>
        <p:txBody>
          <a:bodyPr/>
          <a:lstStyle/>
          <a:p>
            <a:r>
              <a:rPr lang="en-US" sz="2600" dirty="0" smtClean="0"/>
              <a:t>Is considered the “gold standard,”</a:t>
            </a:r>
            <a:r>
              <a:rPr lang="en-GB" sz="2600" dirty="0" smtClean="0"/>
              <a:t> because it offers a </a:t>
            </a:r>
            <a:r>
              <a:rPr lang="en-US" sz="2600" dirty="0" smtClean="0"/>
              <a:t>direct representation of a student’s behavior (the observer systematically records behavior as it occurs)</a:t>
            </a:r>
          </a:p>
          <a:p>
            <a:r>
              <a:rPr lang="en-US" sz="2600" dirty="0" smtClean="0"/>
              <a:t>Can be</a:t>
            </a:r>
          </a:p>
          <a:p>
            <a:pPr lvl="1"/>
            <a:r>
              <a:rPr lang="en-US" sz="2600" dirty="0" smtClean="0"/>
              <a:t>Event-based</a:t>
            </a:r>
          </a:p>
          <a:p>
            <a:pPr lvl="1"/>
            <a:r>
              <a:rPr lang="en-US" sz="2600" dirty="0" smtClean="0"/>
              <a:t>Time-based</a:t>
            </a:r>
          </a:p>
          <a:p>
            <a:r>
              <a:rPr lang="en-US" sz="2600" dirty="0" smtClean="0"/>
              <a:t>Is the most intensive method</a:t>
            </a:r>
            <a:r>
              <a:rPr lang="en-GB" sz="2600" dirty="0" smtClean="0"/>
              <a:t> of progress monitoring in terms of the </a:t>
            </a:r>
            <a:r>
              <a:rPr lang="en-US" sz="2600" dirty="0" smtClean="0"/>
              <a:t>staff qualifications and time commitment it requires</a:t>
            </a:r>
            <a:endParaRPr lang="en-US" sz="2600" dirty="0"/>
          </a:p>
        </p:txBody>
      </p:sp>
    </p:spTree>
    <p:extLst>
      <p:ext uri="{BB962C8B-B14F-4D97-AF65-F5344CB8AC3E}">
        <p14:creationId xmlns:p14="http://schemas.microsoft.com/office/powerpoint/2010/main" val="3102329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Collects This Information?</a:t>
            </a:r>
            <a:endParaRPr lang="en-US" dirty="0"/>
          </a:p>
        </p:txBody>
      </p:sp>
      <p:sp>
        <p:nvSpPr>
          <p:cNvPr id="3" name="Content Placeholder 2"/>
          <p:cNvSpPr>
            <a:spLocks noGrp="1"/>
          </p:cNvSpPr>
          <p:nvPr>
            <p:ph idx="1"/>
          </p:nvPr>
        </p:nvSpPr>
        <p:spPr/>
        <p:txBody>
          <a:bodyPr/>
          <a:lstStyle/>
          <a:p>
            <a:r>
              <a:rPr lang="en-US" sz="2700" dirty="0" smtClean="0"/>
              <a:t>We want information from people who know the student best:</a:t>
            </a:r>
          </a:p>
          <a:p>
            <a:pPr lvl="1"/>
            <a:r>
              <a:rPr lang="en-US" sz="2700" dirty="0" smtClean="0"/>
              <a:t>The student</a:t>
            </a:r>
          </a:p>
          <a:p>
            <a:pPr lvl="1"/>
            <a:r>
              <a:rPr lang="en-US" sz="2700" dirty="0" smtClean="0"/>
              <a:t>The student’s teacher or other school staff</a:t>
            </a:r>
          </a:p>
          <a:p>
            <a:pPr lvl="1"/>
            <a:r>
              <a:rPr lang="en-US" sz="2700" dirty="0" smtClean="0"/>
              <a:t>The parent(s)</a:t>
            </a:r>
          </a:p>
          <a:p>
            <a:r>
              <a:rPr lang="en-US" sz="2700" dirty="0" smtClean="0"/>
              <a:t>Trained specialists (e.g., the school psychologist or a behavior specialist) may be needed to interpret results or conduct systematic direct observations.</a:t>
            </a:r>
            <a:endParaRPr lang="en-US" sz="2700" dirty="0"/>
          </a:p>
        </p:txBody>
      </p:sp>
    </p:spTree>
    <p:extLst>
      <p:ext uri="{BB962C8B-B14F-4D97-AF65-F5344CB8AC3E}">
        <p14:creationId xmlns:p14="http://schemas.microsoft.com/office/powerpoint/2010/main" val="526401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 Information</a:t>
            </a:r>
            <a:endParaRPr lang="en-US" dirty="0"/>
          </a:p>
        </p:txBody>
      </p:sp>
      <p:sp>
        <p:nvSpPr>
          <p:cNvPr id="3" name="Content Placeholder 2"/>
          <p:cNvSpPr>
            <a:spLocks noGrp="1"/>
          </p:cNvSpPr>
          <p:nvPr>
            <p:ph idx="1"/>
          </p:nvPr>
        </p:nvSpPr>
        <p:spPr/>
        <p:txBody>
          <a:bodyPr/>
          <a:lstStyle/>
          <a:p>
            <a:r>
              <a:rPr lang="en-US" dirty="0" smtClean="0"/>
              <a:t>Not all methods need to be used, but you can use more than one.</a:t>
            </a:r>
          </a:p>
          <a:p>
            <a:r>
              <a:rPr lang="en-US" dirty="0" smtClean="0"/>
              <a:t>During the team meeting, review all available data sources to look for patterns or inconsistencies.</a:t>
            </a:r>
            <a:endParaRPr lang="en-US" dirty="0"/>
          </a:p>
        </p:txBody>
      </p:sp>
    </p:spTree>
    <p:extLst>
      <p:ext uri="{BB962C8B-B14F-4D97-AF65-F5344CB8AC3E}">
        <p14:creationId xmlns:p14="http://schemas.microsoft.com/office/powerpoint/2010/main" val="247329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80928"/>
            <a:ext cx="7272808" cy="3010272"/>
          </a:xfr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a:defRPr/>
            </a:pPr>
            <a:r>
              <a:rPr lang="en-US" sz="4000" dirty="0" smtClean="0">
                <a:ln w="1905"/>
                <a:solidFill>
                  <a:schemeClr val="tx1"/>
                </a:solidFill>
                <a:effectLst>
                  <a:innerShdw blurRad="69850" dist="43180" dir="5400000">
                    <a:srgbClr val="000000">
                      <a:alpha val="65000"/>
                    </a:srgbClr>
                  </a:innerShdw>
                </a:effectLst>
              </a:rPr>
              <a:t>Identifying Target Behaviors</a:t>
            </a:r>
            <a:endParaRPr lang="en-US" sz="3200" dirty="0">
              <a:ln w="1905"/>
              <a:solidFill>
                <a:schemeClr val="tx1"/>
              </a:solidFill>
              <a:effectLst>
                <a:innerShdw blurRad="69850" dist="43180" dir="5400000">
                  <a:srgbClr val="000000">
                    <a:alpha val="65000"/>
                  </a:srgbClr>
                </a:innerShdw>
              </a:effectLst>
            </a:endParaRPr>
          </a:p>
        </p:txBody>
      </p:sp>
      <p:pic>
        <p:nvPicPr>
          <p:cNvPr id="1638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08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2190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Target Behavior(s)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2488505"/>
              </p:ext>
            </p:extLst>
          </p:nvPr>
        </p:nvGraphicFramePr>
        <p:xfrm>
          <a:off x="2667000" y="3356650"/>
          <a:ext cx="4800600" cy="3330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a:lstStyle>
          <a:p>
            <a:r>
              <a:rPr lang="en-US" sz="2800" kern="0" dirty="0" smtClean="0"/>
              <a:t>Identify behavior(s) of concern</a:t>
            </a:r>
          </a:p>
          <a:p>
            <a:r>
              <a:rPr lang="en-US" sz="2800" kern="0" dirty="0" smtClean="0"/>
              <a:t>Prioritize target behavior(s)</a:t>
            </a:r>
          </a:p>
          <a:p>
            <a:r>
              <a:rPr lang="en-US" sz="2800" kern="0" dirty="0" smtClean="0"/>
              <a:t>Define the target behavior(s)</a:t>
            </a:r>
            <a:endParaRPr lang="en-US" sz="2800" kern="0" dirty="0"/>
          </a:p>
        </p:txBody>
      </p:sp>
    </p:spTree>
    <p:extLst>
      <p:ext uri="{BB962C8B-B14F-4D97-AF65-F5344CB8AC3E}">
        <p14:creationId xmlns:p14="http://schemas.microsoft.com/office/powerpoint/2010/main" val="489341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Behaviors of Concern </a:t>
            </a:r>
            <a:endParaRPr lang="en-US" dirty="0"/>
          </a:p>
        </p:txBody>
      </p:sp>
      <p:sp>
        <p:nvSpPr>
          <p:cNvPr id="3" name="Content Placeholder 2"/>
          <p:cNvSpPr>
            <a:spLocks noGrp="1"/>
          </p:cNvSpPr>
          <p:nvPr>
            <p:ph idx="1"/>
          </p:nvPr>
        </p:nvSpPr>
        <p:spPr/>
        <p:txBody>
          <a:bodyPr/>
          <a:lstStyle/>
          <a:p>
            <a:r>
              <a:rPr lang="en-US" dirty="0" smtClean="0"/>
              <a:t>Generate a list of potential target behaviors:</a:t>
            </a:r>
          </a:p>
          <a:p>
            <a:pPr lvl="1"/>
            <a:r>
              <a:rPr lang="en-US" dirty="0" smtClean="0"/>
              <a:t>Using teacher reports/interviews</a:t>
            </a:r>
          </a:p>
          <a:p>
            <a:pPr lvl="1"/>
            <a:r>
              <a:rPr lang="en-US" dirty="0" smtClean="0"/>
              <a:t>In a team meeting</a:t>
            </a:r>
          </a:p>
          <a:p>
            <a:r>
              <a:rPr lang="en-US" dirty="0" smtClean="0"/>
              <a:t>Focus on measurable behaviors: </a:t>
            </a:r>
          </a:p>
          <a:p>
            <a:pPr lvl="1"/>
            <a:r>
              <a:rPr lang="en-US" dirty="0" smtClean="0"/>
              <a:t>Behaviors that are objectively observable</a:t>
            </a:r>
          </a:p>
          <a:p>
            <a:pPr lvl="1"/>
            <a:r>
              <a:rPr lang="en-US" dirty="0" smtClean="0"/>
              <a:t>Behaviors that are quantifiable (e.g., you can record frequency, latency, or duration)</a:t>
            </a:r>
          </a:p>
          <a:p>
            <a:pPr lvl="1"/>
            <a:endParaRPr lang="en-US" dirty="0"/>
          </a:p>
        </p:txBody>
      </p:sp>
    </p:spTree>
    <p:extLst>
      <p:ext uri="{BB962C8B-B14F-4D97-AF65-F5344CB8AC3E}">
        <p14:creationId xmlns:p14="http://schemas.microsoft.com/office/powerpoint/2010/main" val="1077500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Prioritize?</a:t>
            </a:r>
            <a:endParaRPr lang="en-US" dirty="0"/>
          </a:p>
        </p:txBody>
      </p:sp>
      <p:sp>
        <p:nvSpPr>
          <p:cNvPr id="3" name="Content Placeholder 2"/>
          <p:cNvSpPr>
            <a:spLocks noGrp="1"/>
          </p:cNvSpPr>
          <p:nvPr>
            <p:ph idx="1"/>
          </p:nvPr>
        </p:nvSpPr>
        <p:spPr/>
        <p:txBody>
          <a:bodyPr/>
          <a:lstStyle/>
          <a:p>
            <a:r>
              <a:rPr lang="en-US" dirty="0" smtClean="0"/>
              <a:t>Data collection will be more feasible</a:t>
            </a:r>
          </a:p>
          <a:p>
            <a:r>
              <a:rPr lang="en-US" dirty="0" smtClean="0"/>
              <a:t>Data analysis will be more efficient</a:t>
            </a:r>
          </a:p>
          <a:p>
            <a:r>
              <a:rPr lang="en-US" dirty="0" smtClean="0"/>
              <a:t>Intervention decisions will be</a:t>
            </a:r>
          </a:p>
          <a:p>
            <a:pPr lvl="1"/>
            <a:r>
              <a:rPr lang="en-US" dirty="0" smtClean="0"/>
              <a:t>Made more quickly</a:t>
            </a:r>
          </a:p>
          <a:p>
            <a:pPr lvl="1"/>
            <a:r>
              <a:rPr lang="en-US" dirty="0" smtClean="0"/>
              <a:t>Based on the most important behavior(s) for a given student</a:t>
            </a:r>
          </a:p>
          <a:p>
            <a:endParaRPr lang="en-US" dirty="0"/>
          </a:p>
        </p:txBody>
      </p:sp>
    </p:spTree>
    <p:extLst>
      <p:ext uri="{BB962C8B-B14F-4D97-AF65-F5344CB8AC3E}">
        <p14:creationId xmlns:p14="http://schemas.microsoft.com/office/powerpoint/2010/main" val="2436462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pPr marL="0" indent="0">
              <a:buNone/>
            </a:pPr>
            <a:r>
              <a:rPr lang="en-US" sz="3000" dirty="0" smtClean="0"/>
              <a:t>Part 4 of this module uses content and resources from</a:t>
            </a:r>
          </a:p>
          <a:p>
            <a:r>
              <a:rPr lang="en-US" sz="3000" dirty="0"/>
              <a:t>The National Center on Intensive Intervention (NCII) </a:t>
            </a:r>
            <a:r>
              <a:rPr lang="en-US" sz="3000" dirty="0" smtClean="0">
                <a:hlinkClick r:id="rId3"/>
              </a:rPr>
              <a:t>www.intensiveintervention.org</a:t>
            </a:r>
            <a:r>
              <a:rPr lang="en-US" sz="3000" dirty="0" smtClean="0"/>
              <a:t> </a:t>
            </a:r>
            <a:endParaRPr lang="en-US" sz="3000" dirty="0"/>
          </a:p>
          <a:p>
            <a:r>
              <a:rPr lang="en-US" sz="3000" dirty="0"/>
              <a:t>Direct Behavior Ratings </a:t>
            </a:r>
            <a:r>
              <a:rPr lang="en-US" sz="3000" dirty="0" smtClean="0"/>
              <a:t>(DBR) </a:t>
            </a:r>
            <a:r>
              <a:rPr lang="en-US" sz="3000" dirty="0" smtClean="0">
                <a:hlinkClick r:id="rId4"/>
              </a:rPr>
              <a:t>www.directbehaviorratings.com</a:t>
            </a:r>
            <a:endParaRPr lang="en-US" sz="3000" dirty="0" smtClean="0"/>
          </a:p>
          <a:p>
            <a:r>
              <a:rPr lang="en-US" sz="3000" dirty="0"/>
              <a:t>OSEP Technical Assistance Center on Positive Behavioral Interventions and </a:t>
            </a:r>
            <a:r>
              <a:rPr lang="en-US" sz="3000" dirty="0" smtClean="0"/>
              <a:t>Supports (PBIS) </a:t>
            </a:r>
            <a:r>
              <a:rPr lang="en-US" sz="3000" dirty="0" smtClean="0">
                <a:hlinkClick r:id="rId5"/>
              </a:rPr>
              <a:t>www.pbis.org</a:t>
            </a:r>
            <a:r>
              <a:rPr lang="en-US" sz="3000" dirty="0" smtClean="0"/>
              <a:t> </a:t>
            </a:r>
            <a:endParaRPr lang="en-US" sz="3000" dirty="0"/>
          </a:p>
          <a:p>
            <a:endParaRPr lang="en-US" dirty="0"/>
          </a:p>
        </p:txBody>
      </p:sp>
    </p:spTree>
    <p:extLst>
      <p:ext uri="{BB962C8B-B14F-4D97-AF65-F5344CB8AC3E}">
        <p14:creationId xmlns:p14="http://schemas.microsoft.com/office/powerpoint/2010/main" val="3694879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Prioritizing Target Behavior(s)</a:t>
            </a:r>
            <a:endParaRPr lang="en-US" dirty="0"/>
          </a:p>
        </p:txBody>
      </p:sp>
      <p:sp>
        <p:nvSpPr>
          <p:cNvPr id="3" name="Content Placeholder 2"/>
          <p:cNvSpPr>
            <a:spLocks noGrp="1"/>
          </p:cNvSpPr>
          <p:nvPr>
            <p:ph idx="1"/>
          </p:nvPr>
        </p:nvSpPr>
        <p:spPr/>
        <p:txBody>
          <a:bodyPr/>
          <a:lstStyle/>
          <a:p>
            <a:pPr marL="0" indent="0">
              <a:buNone/>
            </a:pPr>
            <a:r>
              <a:rPr lang="en-US" sz="3100" dirty="0" smtClean="0"/>
              <a:t>Does </a:t>
            </a:r>
            <a:r>
              <a:rPr lang="en-US" sz="3100" dirty="0"/>
              <a:t>the </a:t>
            </a:r>
            <a:r>
              <a:rPr lang="en-US" sz="3100" dirty="0" smtClean="0"/>
              <a:t>behavior</a:t>
            </a:r>
          </a:p>
          <a:p>
            <a:r>
              <a:rPr lang="en-US" sz="3100" dirty="0" smtClean="0"/>
              <a:t>Present a danger </a:t>
            </a:r>
            <a:r>
              <a:rPr lang="en-US" sz="3100" dirty="0"/>
              <a:t>to the student or </a:t>
            </a:r>
            <a:r>
              <a:rPr lang="en-US" sz="3100" dirty="0" smtClean="0"/>
              <a:t>others?</a:t>
            </a:r>
            <a:endParaRPr lang="en-US" sz="3100" dirty="0"/>
          </a:p>
          <a:p>
            <a:r>
              <a:rPr lang="en-US" sz="3100" dirty="0" smtClean="0"/>
              <a:t>Interfere </a:t>
            </a:r>
            <a:r>
              <a:rPr lang="en-US" sz="3100" dirty="0"/>
              <a:t>with learning?</a:t>
            </a:r>
          </a:p>
          <a:p>
            <a:r>
              <a:rPr lang="en-US" sz="3100" dirty="0" smtClean="0"/>
              <a:t>Occur frequently?</a:t>
            </a:r>
          </a:p>
          <a:p>
            <a:r>
              <a:rPr lang="en-US" sz="3100" dirty="0" smtClean="0"/>
              <a:t>Limit the student’s access to positive attention?</a:t>
            </a:r>
            <a:endParaRPr lang="en-US" sz="3100" dirty="0"/>
          </a:p>
          <a:p>
            <a:endParaRPr lang="en-US" dirty="0"/>
          </a:p>
        </p:txBody>
      </p:sp>
      <p:sp>
        <p:nvSpPr>
          <p:cNvPr id="5" name="TextBox 4"/>
          <p:cNvSpPr txBox="1"/>
          <p:nvPr/>
        </p:nvSpPr>
        <p:spPr>
          <a:xfrm>
            <a:off x="1524000" y="5466477"/>
            <a:ext cx="6705600" cy="1328023"/>
          </a:xfrm>
          <a:prstGeom prst="roundRect">
            <a:avLst/>
          </a:prstGeom>
          <a:solidFill>
            <a:srgbClr val="99FF99"/>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t>What is school success for this student at this time? Consider academic, social, and functional goals.</a:t>
            </a:r>
            <a:endParaRPr lang="en-US" sz="2400" dirty="0"/>
          </a:p>
        </p:txBody>
      </p:sp>
    </p:spTree>
    <p:extLst>
      <p:ext uri="{BB962C8B-B14F-4D97-AF65-F5344CB8AC3E}">
        <p14:creationId xmlns:p14="http://schemas.microsoft.com/office/powerpoint/2010/main" val="2692228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Do you think some questions or considerations from the previous slide are particularly relevant?</a:t>
            </a:r>
          </a:p>
          <a:p>
            <a:r>
              <a:rPr lang="en-US" dirty="0" smtClean="0"/>
              <a:t>How might they vary by student or situation?</a:t>
            </a:r>
          </a:p>
          <a:p>
            <a:r>
              <a:rPr lang="en-US" dirty="0" smtClean="0"/>
              <a:t>How might different people answer the same questions differently?</a:t>
            </a:r>
          </a:p>
          <a:p>
            <a:pPr lvl="1"/>
            <a:r>
              <a:rPr lang="en-US" dirty="0" smtClean="0"/>
              <a:t>Different teachers or staff</a:t>
            </a:r>
          </a:p>
          <a:p>
            <a:pPr lvl="1"/>
            <a:r>
              <a:rPr lang="en-US" dirty="0" smtClean="0"/>
              <a:t>Parents</a:t>
            </a:r>
          </a:p>
          <a:p>
            <a:pPr lvl="1"/>
            <a:r>
              <a:rPr lang="en-US" dirty="0" smtClean="0"/>
              <a:t>Students </a:t>
            </a:r>
            <a:endParaRPr lang="en-US" dirty="0"/>
          </a:p>
        </p:txBody>
      </p:sp>
    </p:spTree>
    <p:extLst>
      <p:ext uri="{BB962C8B-B14F-4D97-AF65-F5344CB8AC3E}">
        <p14:creationId xmlns:p14="http://schemas.microsoft.com/office/powerpoint/2010/main" val="2378760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the Target Behavior</a:t>
            </a:r>
            <a:endParaRPr lang="en-US" dirty="0"/>
          </a:p>
        </p:txBody>
      </p:sp>
      <p:sp>
        <p:nvSpPr>
          <p:cNvPr id="3" name="Content Placeholder 2"/>
          <p:cNvSpPr>
            <a:spLocks noGrp="1"/>
          </p:cNvSpPr>
          <p:nvPr>
            <p:ph idx="1"/>
          </p:nvPr>
        </p:nvSpPr>
        <p:spPr/>
        <p:txBody>
          <a:bodyPr/>
          <a:lstStyle/>
          <a:p>
            <a:r>
              <a:rPr lang="en-US" dirty="0"/>
              <a:t>Use objective language referring only to observable characteristics of the behavior.</a:t>
            </a:r>
          </a:p>
          <a:p>
            <a:r>
              <a:rPr lang="en-US" dirty="0"/>
              <a:t>Delineate the boundaries of what the behavior does and does not include.</a:t>
            </a:r>
          </a:p>
          <a:p>
            <a:r>
              <a:rPr lang="en-US" dirty="0" smtClean="0"/>
              <a:t>Allow </a:t>
            </a:r>
            <a:r>
              <a:rPr lang="en-US" dirty="0"/>
              <a:t>for the behavior to be readily </a:t>
            </a:r>
            <a:r>
              <a:rPr lang="en-US" dirty="0" smtClean="0"/>
              <a:t>measured</a:t>
            </a:r>
            <a:r>
              <a:rPr lang="en-US" dirty="0"/>
              <a:t> </a:t>
            </a:r>
            <a:r>
              <a:rPr lang="en-US" dirty="0" smtClean="0"/>
              <a:t>by different observers.</a:t>
            </a:r>
            <a:endParaRPr lang="en-US" dirty="0"/>
          </a:p>
        </p:txBody>
      </p:sp>
    </p:spTree>
    <p:extLst>
      <p:ext uri="{BB962C8B-B14F-4D97-AF65-F5344CB8AC3E}">
        <p14:creationId xmlns:p14="http://schemas.microsoft.com/office/powerpoint/2010/main" val="1242412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Observable Language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5520699"/>
              </p:ext>
            </p:extLst>
          </p:nvPr>
        </p:nvGraphicFramePr>
        <p:xfrm>
          <a:off x="1692275" y="1600200"/>
          <a:ext cx="6994525"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1810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Delineate Boundaries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3621705"/>
              </p:ext>
            </p:extLst>
          </p:nvPr>
        </p:nvGraphicFramePr>
        <p:xfrm>
          <a:off x="1692275" y="1600200"/>
          <a:ext cx="6994524" cy="3627120"/>
        </p:xfrm>
        <a:graphic>
          <a:graphicData uri="http://schemas.openxmlformats.org/drawingml/2006/table">
            <a:tbl>
              <a:tblPr firstRow="1">
                <a:tableStyleId>{21E4AEA4-8DFA-4A89-87EB-49C32662AFE0}</a:tableStyleId>
              </a:tblPr>
              <a:tblGrid>
                <a:gridCol w="1508125"/>
                <a:gridCol w="3154891"/>
                <a:gridCol w="2331508"/>
              </a:tblGrid>
              <a:tr h="370840">
                <a:tc>
                  <a:txBody>
                    <a:bodyPr/>
                    <a:lstStyle/>
                    <a:p>
                      <a:r>
                        <a:rPr lang="en-US" sz="2000" dirty="0" smtClean="0"/>
                        <a:t>Behavior</a:t>
                      </a:r>
                      <a:endParaRPr lang="en-US" sz="2000" dirty="0"/>
                    </a:p>
                  </a:txBody>
                  <a:tcPr/>
                </a:tc>
                <a:tc>
                  <a:txBody>
                    <a:bodyPr/>
                    <a:lstStyle/>
                    <a:p>
                      <a:r>
                        <a:rPr lang="en-US" sz="2000" dirty="0" smtClean="0"/>
                        <a:t>Examples</a:t>
                      </a:r>
                      <a:endParaRPr lang="en-US" sz="2000" dirty="0"/>
                    </a:p>
                  </a:txBody>
                  <a:tcPr/>
                </a:tc>
                <a:tc>
                  <a:txBody>
                    <a:bodyPr/>
                    <a:lstStyle/>
                    <a:p>
                      <a:r>
                        <a:rPr lang="en-US" sz="2000" dirty="0" smtClean="0"/>
                        <a:t>Non-Examples</a:t>
                      </a:r>
                      <a:endParaRPr lang="en-US" sz="2000" dirty="0"/>
                    </a:p>
                  </a:txBody>
                  <a:tcPr/>
                </a:tc>
              </a:tr>
              <a:tr h="370840">
                <a:tc>
                  <a:txBody>
                    <a:bodyPr/>
                    <a:lstStyle/>
                    <a:p>
                      <a:r>
                        <a:rPr lang="en-US" sz="2000" dirty="0" smtClean="0"/>
                        <a:t>Kicks</a:t>
                      </a:r>
                      <a:endParaRPr lang="en-US" sz="2000" dirty="0"/>
                    </a:p>
                  </a:txBody>
                  <a:tcPr/>
                </a:tc>
                <a:tc>
                  <a:txBody>
                    <a:bodyPr/>
                    <a:lstStyle/>
                    <a:p>
                      <a:r>
                        <a:rPr lang="en-US" sz="2000" dirty="0" smtClean="0"/>
                        <a:t>The student extends his/her leg toward another person with the intent to injure or harm.</a:t>
                      </a:r>
                    </a:p>
                  </a:txBody>
                  <a:tcPr/>
                </a:tc>
                <a:tc>
                  <a:txBody>
                    <a:bodyPr/>
                    <a:lstStyle/>
                    <a:p>
                      <a:r>
                        <a:rPr lang="en-US" sz="2000" dirty="0" smtClean="0"/>
                        <a:t>The student extends his/her leg for stretching or play.</a:t>
                      </a:r>
                    </a:p>
                  </a:txBody>
                  <a:tcPr/>
                </a:tc>
              </a:tr>
              <a:tr h="370840">
                <a:tc>
                  <a:txBody>
                    <a:bodyPr/>
                    <a:lstStyle/>
                    <a:p>
                      <a:r>
                        <a:rPr lang="en-US" sz="2000" dirty="0" smtClean="0"/>
                        <a:t>Calls out</a:t>
                      </a:r>
                      <a:endParaRPr lang="en-US" sz="2000" dirty="0"/>
                    </a:p>
                  </a:txBody>
                  <a:tcPr/>
                </a:tc>
                <a:tc>
                  <a:txBody>
                    <a:bodyPr/>
                    <a:lstStyle/>
                    <a:p>
                      <a:r>
                        <a:rPr lang="en-US" sz="2000" dirty="0" smtClean="0"/>
                        <a:t>The student makes verbal statements during instructional tasks that were not prompted by a question or not focused on the academic material.</a:t>
                      </a:r>
                    </a:p>
                  </a:txBody>
                  <a:tcPr/>
                </a:tc>
                <a:tc>
                  <a:txBody>
                    <a:bodyPr/>
                    <a:lstStyle/>
                    <a:p>
                      <a:r>
                        <a:rPr lang="en-US" sz="2000" dirty="0" smtClean="0"/>
                        <a:t>The student makes an incorrect choral response or asks questions about an assignment.</a:t>
                      </a:r>
                    </a:p>
                  </a:txBody>
                  <a:tcPr/>
                </a:tc>
              </a:tr>
            </a:tbl>
          </a:graphicData>
        </a:graphic>
      </p:graphicFrame>
    </p:spTree>
    <p:extLst>
      <p:ext uri="{BB962C8B-B14F-4D97-AF65-F5344CB8AC3E}">
        <p14:creationId xmlns:p14="http://schemas.microsoft.com/office/powerpoint/2010/main" val="898331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Definitions</a:t>
            </a:r>
            <a:endParaRPr lang="en-US" dirty="0"/>
          </a:p>
        </p:txBody>
      </p:sp>
      <p:graphicFrame>
        <p:nvGraphicFramePr>
          <p:cNvPr id="4" name="Group 47" descr="A 4  by 3 table of Target Behavior Definition Examples.  The first row includes three column headers: bad, better, and best.  The last three rows each contain a different behavior with the three levels of definition.  In the second row, the bad definition is Rick loses control. A better definition is Rick cries and tantrums.  The best definition is Rick cries, flops to the floor, kicks feet, pounds fists on floor, and/or grabs at objects.&#10;&#10;The third row defines a second behavior.  A bad defnition is Tara is disruptive. A better definition is Tara makes inappropriate comments during class.  The best definition is Tara curses at teacher or peers, talks excessively about unrelated tasks/work, or insults peers during class.&#10;&#10;The last row defines a third behavior.  A bad defnition is Robin has been acting withdrawn. A better definition is Robin is not engaging with peers. The best definition is Robin sits quietly by herself at her desk and does not speak with other students, even those that approach her to engage.&#10;&#10;&#10;&#10;&#10;&#10;"/>
          <p:cNvGraphicFramePr>
            <a:graphicFrameLocks noGrp="1"/>
          </p:cNvGraphicFramePr>
          <p:nvPr>
            <p:extLst>
              <p:ext uri="{D42A27DB-BD31-4B8C-83A1-F6EECF244321}">
                <p14:modId xmlns:p14="http://schemas.microsoft.com/office/powerpoint/2010/main" val="3239599752"/>
              </p:ext>
            </p:extLst>
          </p:nvPr>
        </p:nvGraphicFramePr>
        <p:xfrm>
          <a:off x="1600200" y="1600200"/>
          <a:ext cx="7297882" cy="4643714"/>
        </p:xfrm>
        <a:graphic>
          <a:graphicData uri="http://schemas.openxmlformats.org/drawingml/2006/table">
            <a:tbl>
              <a:tblPr firstRow="1">
                <a:tableStyleId>{073A0DAA-6AF3-43AB-8588-CEC1D06C72B9}</a:tableStyleId>
              </a:tblPr>
              <a:tblGrid>
                <a:gridCol w="1447800"/>
                <a:gridCol w="1758979"/>
                <a:gridCol w="4091103"/>
              </a:tblGrid>
              <a:tr h="5494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Bad</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Better</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Best</a:t>
                      </a:r>
                      <a:endParaRPr kumimoji="0" lang="en-US" sz="2000" b="1" i="0" u="none" strike="noStrike" cap="none" normalizeH="0" baseline="0" dirty="0">
                        <a:ln>
                          <a:noFill/>
                        </a:ln>
                        <a:solidFill>
                          <a:srgbClr val="000000"/>
                        </a:solidFill>
                        <a:effectLst/>
                        <a:latin typeface="+mn-lt"/>
                        <a:ea typeface="ＭＳ Ｐゴシック" charset="0"/>
                        <a:cs typeface="Arial" charset="0"/>
                      </a:endParaRPr>
                    </a:p>
                  </a:txBody>
                  <a:tcPr anchor="ctr" horzOverflow="overflow"/>
                </a:tc>
              </a:tr>
              <a:tr h="120869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Rick loses control.</a:t>
                      </a:r>
                      <a:endParaRPr kumimoji="0" lang="en-US" sz="2000" u="none" strike="noStrike" cap="none" normalizeH="0" baseline="0" dirty="0" smtClean="0">
                        <a:ln>
                          <a:noFill/>
                        </a:ln>
                        <a:solidFill>
                          <a:schemeClr val="tx2">
                            <a:lumMod val="75000"/>
                          </a:schemeClr>
                        </a:solidFill>
                        <a:effectLst/>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Rick cries and tantrums.</a:t>
                      </a:r>
                      <a:endParaRPr kumimoji="0" lang="en-US" sz="2000" b="0" i="0" u="none" strike="noStrike" cap="none" normalizeH="0" baseline="0" dirty="0">
                        <a:ln>
                          <a:noFill/>
                        </a:ln>
                        <a:solidFill>
                          <a:schemeClr val="tx2">
                            <a:lumMod val="75000"/>
                          </a:schemeClr>
                        </a:solidFill>
                        <a:effectLst/>
                        <a:latin typeface="+mn-lt"/>
                        <a:ea typeface="ＭＳ Ｐゴシック" charset="0"/>
                        <a:cs typeface="Arial"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u="none" strike="noStrike" cap="none" normalizeH="0" baseline="0" dirty="0" smtClean="0">
                          <a:ln>
                            <a:noFill/>
                          </a:ln>
                          <a:effectLst/>
                        </a:rPr>
                        <a:t>Rick cries, flops to the floor, kicks his feet, pounds his fists on the floor, and/or grabs at objects.</a:t>
                      </a:r>
                      <a:endParaRPr kumimoji="0" lang="en-US" sz="2000" u="none" strike="noStrike" cap="none" normalizeH="0" baseline="0" dirty="0" smtClean="0">
                        <a:ln>
                          <a:noFill/>
                        </a:ln>
                        <a:solidFill>
                          <a:schemeClr val="tx2">
                            <a:lumMod val="75000"/>
                          </a:schemeClr>
                        </a:solidFill>
                        <a:effectLst/>
                      </a:endParaRPr>
                    </a:p>
                  </a:txBody>
                  <a:tcPr anchor="ctr" horzOverflow="overflow"/>
                </a:tc>
              </a:tr>
              <a:tr h="1574969">
                <a:tc>
                  <a:txBody>
                    <a:bodyPr/>
                    <a:lstStyle/>
                    <a:p>
                      <a:r>
                        <a:rPr lang="en-US" sz="2000" dirty="0" smtClean="0"/>
                        <a:t>Tara</a:t>
                      </a:r>
                      <a:r>
                        <a:rPr lang="en-US" sz="2000" baseline="0" dirty="0" smtClean="0"/>
                        <a:t> is disruptive.</a:t>
                      </a:r>
                      <a:endParaRPr lang="en-US" sz="2000" dirty="0">
                        <a:solidFill>
                          <a:schemeClr val="tx2">
                            <a:lumMod val="75000"/>
                          </a:schemeClr>
                        </a:solidFill>
                      </a:endParaRPr>
                    </a:p>
                  </a:txBody>
                  <a:tcPr/>
                </a:tc>
                <a:tc>
                  <a:txBody>
                    <a:bodyPr/>
                    <a:lstStyle/>
                    <a:p>
                      <a:r>
                        <a:rPr lang="en-US" sz="2000" dirty="0" smtClean="0"/>
                        <a:t>Tara makes inappropriate</a:t>
                      </a:r>
                      <a:r>
                        <a:rPr lang="en-US" sz="2000" baseline="0" dirty="0" smtClean="0"/>
                        <a:t> comments during class.</a:t>
                      </a:r>
                      <a:endParaRPr lang="en-US" sz="2000" dirty="0">
                        <a:solidFill>
                          <a:schemeClr val="tx2">
                            <a:lumMod val="75000"/>
                          </a:schemeClr>
                        </a:solidFill>
                      </a:endParaRPr>
                    </a:p>
                  </a:txBody>
                  <a:tcPr/>
                </a:tc>
                <a:tc>
                  <a:txBody>
                    <a:bodyPr/>
                    <a:lstStyle/>
                    <a:p>
                      <a:r>
                        <a:rPr lang="en-US" sz="2000" dirty="0" smtClean="0"/>
                        <a:t>Tara curses at the teacher or her peers, talks excessively</a:t>
                      </a:r>
                      <a:r>
                        <a:rPr lang="en-US" sz="2000" baseline="0" dirty="0" smtClean="0"/>
                        <a:t> about unrelated tasks/work, or insults her peers during class.</a:t>
                      </a:r>
                      <a:endParaRPr lang="en-US" sz="2000" dirty="0">
                        <a:solidFill>
                          <a:schemeClr val="tx2">
                            <a:lumMod val="75000"/>
                          </a:schemeClr>
                        </a:solidFill>
                      </a:endParaRPr>
                    </a:p>
                  </a:txBody>
                  <a:tcPr/>
                </a:tc>
              </a:tr>
              <a:tr h="1208697">
                <a:tc>
                  <a:txBody>
                    <a:bodyPr/>
                    <a:lstStyle/>
                    <a:p>
                      <a:r>
                        <a:rPr lang="en-US" sz="2000" dirty="0" smtClean="0"/>
                        <a:t>Robin</a:t>
                      </a:r>
                      <a:r>
                        <a:rPr lang="en-US" sz="2000" baseline="0" dirty="0" smtClean="0"/>
                        <a:t> has been acting withdrawn.</a:t>
                      </a:r>
                      <a:endParaRPr lang="en-US" sz="2000" dirty="0">
                        <a:solidFill>
                          <a:schemeClr val="tx2">
                            <a:lumMod val="75000"/>
                          </a:schemeClr>
                        </a:solidFill>
                      </a:endParaRPr>
                    </a:p>
                  </a:txBody>
                  <a:tcPr/>
                </a:tc>
                <a:tc>
                  <a:txBody>
                    <a:bodyPr/>
                    <a:lstStyle/>
                    <a:p>
                      <a:r>
                        <a:rPr lang="en-US" sz="2000" dirty="0" smtClean="0"/>
                        <a:t>Robin is</a:t>
                      </a:r>
                      <a:r>
                        <a:rPr lang="en-US" sz="2000" baseline="0" dirty="0" smtClean="0"/>
                        <a:t> not engaging with her peers.</a:t>
                      </a:r>
                      <a:endParaRPr lang="en-US" sz="2000" dirty="0">
                        <a:solidFill>
                          <a:schemeClr val="tx2">
                            <a:lumMod val="75000"/>
                          </a:schemeClr>
                        </a:solidFill>
                      </a:endParaRPr>
                    </a:p>
                  </a:txBody>
                  <a:tcPr/>
                </a:tc>
                <a:tc>
                  <a:txBody>
                    <a:bodyPr/>
                    <a:lstStyle/>
                    <a:p>
                      <a:r>
                        <a:rPr lang="en-US" sz="2000" dirty="0" smtClean="0"/>
                        <a:t>Robin sits quietly</a:t>
                      </a:r>
                      <a:r>
                        <a:rPr lang="en-US" sz="2000" baseline="0" dirty="0" smtClean="0"/>
                        <a:t> by herself at her desk and does not speak with other students, </a:t>
                      </a:r>
                      <a:r>
                        <a:rPr lang="en-US" sz="2000" spc="-10" baseline="0" dirty="0" smtClean="0"/>
                        <a:t>even those who approach her to engage.</a:t>
                      </a:r>
                      <a:endParaRPr lang="en-US" sz="2000" spc="-10" dirty="0">
                        <a:solidFill>
                          <a:schemeClr val="tx2">
                            <a:lumMod val="75000"/>
                          </a:schemeClr>
                        </a:solidFill>
                      </a:endParaRPr>
                    </a:p>
                  </a:txBody>
                  <a:tcPr/>
                </a:tc>
              </a:tr>
            </a:tbl>
          </a:graphicData>
        </a:graphic>
      </p:graphicFrame>
    </p:spTree>
    <p:extLst>
      <p:ext uri="{BB962C8B-B14F-4D97-AF65-F5344CB8AC3E}">
        <p14:creationId xmlns:p14="http://schemas.microsoft.com/office/powerpoint/2010/main" val="228333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pPr marL="0" indent="0">
              <a:buNone/>
            </a:pPr>
            <a:r>
              <a:rPr lang="en-US" sz="2800" dirty="0" smtClean="0"/>
              <a:t>What target behavior definitions might fit the broad, ambiguous concern that “Lisa is rude”?</a:t>
            </a:r>
          </a:p>
          <a:p>
            <a:r>
              <a:rPr lang="en-US" sz="2800" dirty="0" smtClean="0"/>
              <a:t>Lisa interrupts other speakers without raising her hand or otherwise requesting a turn to speak.</a:t>
            </a:r>
          </a:p>
          <a:p>
            <a:r>
              <a:rPr lang="en-US" sz="2800" dirty="0" smtClean="0"/>
              <a:t>Lisa takes objects that others are using without asking.</a:t>
            </a:r>
          </a:p>
          <a:p>
            <a:r>
              <a:rPr lang="en-US" sz="2800" dirty="0" smtClean="0"/>
              <a:t>Lisa makes noises during class that interfere with others’ ability to attend to instruction.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5727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1692275" y="1600200"/>
            <a:ext cx="6994525" cy="4419600"/>
          </a:xfrm>
        </p:spPr>
        <p:txBody>
          <a:bodyPr/>
          <a:lstStyle/>
          <a:p>
            <a:pPr marL="0" indent="0">
              <a:buNone/>
            </a:pPr>
            <a:r>
              <a:rPr lang="en-US" dirty="0" smtClean="0"/>
              <a:t>List examples of possible target behaviors for the following broad, ambiguous behaviors:</a:t>
            </a:r>
          </a:p>
          <a:p>
            <a:pPr>
              <a:buFont typeface="Wingdings" panose="05000000000000000000" pitchFamily="2" charset="2"/>
              <a:buChar char="Ø"/>
            </a:pPr>
            <a:r>
              <a:rPr lang="en-US" dirty="0" smtClean="0"/>
              <a:t>Aggressive</a:t>
            </a:r>
          </a:p>
          <a:p>
            <a:pPr>
              <a:buFont typeface="Wingdings" panose="05000000000000000000" pitchFamily="2" charset="2"/>
              <a:buChar char="Ø"/>
            </a:pPr>
            <a:r>
              <a:rPr lang="en-US" dirty="0" smtClean="0"/>
              <a:t>Defiant</a:t>
            </a:r>
          </a:p>
          <a:p>
            <a:pPr>
              <a:buFont typeface="Wingdings" panose="05000000000000000000" pitchFamily="2" charset="2"/>
              <a:buChar char="Ø"/>
            </a:pPr>
            <a:r>
              <a:rPr lang="en-US" dirty="0" smtClean="0"/>
              <a:t>Lazy</a:t>
            </a:r>
          </a:p>
          <a:p>
            <a:pPr>
              <a:buFont typeface="Wingdings" panose="05000000000000000000" pitchFamily="2" charset="2"/>
              <a:buChar char="Ø"/>
            </a:pPr>
            <a:r>
              <a:rPr lang="en-US" dirty="0" smtClean="0"/>
              <a:t>Unmotivated</a:t>
            </a:r>
          </a:p>
          <a:p>
            <a:pPr>
              <a:buFont typeface="Wingdings" panose="05000000000000000000" pitchFamily="2" charset="2"/>
              <a:buChar char="Ø"/>
            </a:pPr>
            <a:r>
              <a:rPr lang="en-US" dirty="0" smtClean="0"/>
              <a:t>Hyperactive</a:t>
            </a:r>
          </a:p>
          <a:p>
            <a:pPr>
              <a:buFont typeface="Wingdings" panose="05000000000000000000" pitchFamily="2" charset="2"/>
              <a:buChar char="Ø"/>
            </a:pPr>
            <a:endParaRPr lang="en-US" dirty="0" smtClean="0"/>
          </a:p>
          <a:p>
            <a:pPr marL="0" indent="0">
              <a:buNone/>
            </a:pPr>
            <a:r>
              <a:rPr lang="en-US" dirty="0"/>
              <a:t>	</a:t>
            </a:r>
          </a:p>
        </p:txBody>
      </p:sp>
    </p:spTree>
    <p:extLst>
      <p:ext uri="{BB962C8B-B14F-4D97-AF65-F5344CB8AC3E}">
        <p14:creationId xmlns:p14="http://schemas.microsoft.com/office/powerpoint/2010/main" val="397304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80928"/>
            <a:ext cx="7272808" cy="3010272"/>
          </a:xfr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a:defRPr/>
            </a:pPr>
            <a:r>
              <a:rPr lang="en-US" sz="4000" dirty="0" smtClean="0">
                <a:ln w="1905"/>
                <a:solidFill>
                  <a:schemeClr val="tx1"/>
                </a:solidFill>
                <a:effectLst>
                  <a:innerShdw blurRad="69850" dist="43180" dir="5400000">
                    <a:srgbClr val="000000">
                      <a:alpha val="65000"/>
                    </a:srgbClr>
                  </a:innerShdw>
                </a:effectLst>
              </a:rPr>
              <a:t>Progress Monitoring Target Behaviors</a:t>
            </a:r>
            <a:endParaRPr lang="en-US" sz="3200" dirty="0">
              <a:ln w="1905"/>
              <a:solidFill>
                <a:schemeClr val="tx1"/>
              </a:solidFill>
              <a:effectLst>
                <a:innerShdw blurRad="69850" dist="43180" dir="5400000">
                  <a:srgbClr val="000000">
                    <a:alpha val="65000"/>
                  </a:srgbClr>
                </a:innerShdw>
              </a:effectLst>
            </a:endParaRPr>
          </a:p>
        </p:txBody>
      </p:sp>
      <p:pic>
        <p:nvPicPr>
          <p:cNvPr id="1638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08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851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Target Behaviors Inform All Steps in the Problem-Solving Process</a:t>
            </a:r>
            <a:endParaRPr lang="en-US" sz="3200" dirty="0"/>
          </a:p>
        </p:txBody>
      </p:sp>
      <p:graphicFrame>
        <p:nvGraphicFramePr>
          <p:cNvPr id="3" name="Content Placeholder 3"/>
          <p:cNvGraphicFramePr>
            <a:graphicFrameLocks/>
          </p:cNvGraphicFramePr>
          <p:nvPr>
            <p:extLst>
              <p:ext uri="{D42A27DB-BD31-4B8C-83A1-F6EECF244321}">
                <p14:modId xmlns:p14="http://schemas.microsoft.com/office/powerpoint/2010/main" val="414115734"/>
              </p:ext>
            </p:extLst>
          </p:nvPr>
        </p:nvGraphicFramePr>
        <p:xfrm>
          <a:off x="1524001" y="1600200"/>
          <a:ext cx="7467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3801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Intensive Intervention</a:t>
            </a:r>
            <a:endParaRPr lang="en-US" dirty="0"/>
          </a:p>
        </p:txBody>
      </p:sp>
      <p:sp>
        <p:nvSpPr>
          <p:cNvPr id="3" name="Content Placeholder 2"/>
          <p:cNvSpPr>
            <a:spLocks noGrp="1"/>
          </p:cNvSpPr>
          <p:nvPr>
            <p:ph idx="1"/>
          </p:nvPr>
        </p:nvSpPr>
        <p:spPr/>
        <p:txBody>
          <a:bodyPr/>
          <a:lstStyle/>
          <a:p>
            <a:r>
              <a:rPr lang="en-US" dirty="0" smtClean="0"/>
              <a:t>Intensive intervention is designed to address severe and persistent learning or behavior difficulties.</a:t>
            </a:r>
          </a:p>
          <a:p>
            <a:r>
              <a:rPr lang="en-US" dirty="0" smtClean="0"/>
              <a:t>Intensive behavioral interventions should be</a:t>
            </a:r>
          </a:p>
          <a:p>
            <a:pPr lvl="1"/>
            <a:r>
              <a:rPr lang="en-US" sz="3200" dirty="0" smtClean="0"/>
              <a:t>Driven by data</a:t>
            </a:r>
          </a:p>
          <a:p>
            <a:pPr lvl="1"/>
            <a:r>
              <a:rPr lang="en-US" sz="3200" dirty="0" smtClean="0"/>
              <a:t>Characterized by increased intensity and individualization</a:t>
            </a:r>
            <a:endParaRPr lang="en-US" sz="3200" dirty="0"/>
          </a:p>
        </p:txBody>
      </p:sp>
    </p:spTree>
    <p:extLst>
      <p:ext uri="{BB962C8B-B14F-4D97-AF65-F5344CB8AC3E}">
        <p14:creationId xmlns:p14="http://schemas.microsoft.com/office/powerpoint/2010/main" val="298137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What Is Progress Monitoring for Intensive Interventions?</a:t>
            </a:r>
            <a:endParaRPr lang="en-US" sz="3800" dirty="0"/>
          </a:p>
        </p:txBody>
      </p:sp>
      <p:sp>
        <p:nvSpPr>
          <p:cNvPr id="3" name="Content Placeholder 2"/>
          <p:cNvSpPr>
            <a:spLocks noGrp="1"/>
          </p:cNvSpPr>
          <p:nvPr>
            <p:ph idx="1"/>
          </p:nvPr>
        </p:nvSpPr>
        <p:spPr/>
        <p:txBody>
          <a:bodyPr/>
          <a:lstStyle/>
          <a:p>
            <a:pPr marL="0" indent="0">
              <a:buNone/>
            </a:pPr>
            <a:r>
              <a:rPr lang="en-US" dirty="0" smtClean="0"/>
              <a:t>NCII </a:t>
            </a:r>
            <a:r>
              <a:rPr lang="en-US" dirty="0"/>
              <a:t>defines behavioral progress monitoring </a:t>
            </a:r>
            <a:r>
              <a:rPr lang="en-US" dirty="0" smtClean="0"/>
              <a:t>as </a:t>
            </a:r>
            <a:r>
              <a:rPr lang="en-US" dirty="0"/>
              <a:t>repeated measurement of</a:t>
            </a:r>
            <a:r>
              <a:rPr lang="en-US" dirty="0" smtClean="0"/>
              <a:t> the targeted behavior </a:t>
            </a:r>
            <a:r>
              <a:rPr lang="en-US" dirty="0"/>
              <a:t>for the purpose of helping educators determine the effectiveness of intervention programs for students in</a:t>
            </a:r>
            <a:r>
              <a:rPr lang="en-US" dirty="0" smtClean="0"/>
              <a:t> Grades K</a:t>
            </a:r>
            <a:r>
              <a:rPr lang="en-GB" dirty="0" smtClean="0"/>
              <a:t>–</a:t>
            </a:r>
            <a:r>
              <a:rPr lang="en-US" dirty="0" smtClean="0"/>
              <a:t>12 </a:t>
            </a:r>
            <a:r>
              <a:rPr lang="en-US" dirty="0"/>
              <a:t>who have intensive social, emotional, or behavioral </a:t>
            </a:r>
            <a:r>
              <a:rPr lang="en-US" dirty="0" smtClean="0"/>
              <a:t>needs.</a:t>
            </a:r>
            <a:endParaRPr lang="en-US" dirty="0"/>
          </a:p>
        </p:txBody>
      </p:sp>
    </p:spTree>
    <p:extLst>
      <p:ext uri="{BB962C8B-B14F-4D97-AF65-F5344CB8AC3E}">
        <p14:creationId xmlns:p14="http://schemas.microsoft.com/office/powerpoint/2010/main" val="2145548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Often Should We Monitor Progress?</a:t>
            </a:r>
            <a:endParaRPr lang="en-US" dirty="0"/>
          </a:p>
        </p:txBody>
      </p:sp>
      <p:sp>
        <p:nvSpPr>
          <p:cNvPr id="3" name="Content Placeholder 2"/>
          <p:cNvSpPr>
            <a:spLocks noGrp="1"/>
          </p:cNvSpPr>
          <p:nvPr>
            <p:ph idx="1"/>
          </p:nvPr>
        </p:nvSpPr>
        <p:spPr/>
        <p:txBody>
          <a:bodyPr/>
          <a:lstStyle/>
          <a:p>
            <a:pPr marL="0" indent="0">
              <a:buNone/>
            </a:pPr>
            <a:r>
              <a:rPr lang="en-US" dirty="0" smtClean="0"/>
              <a:t>For monitoring intensive interventions, NCII recommends collecting progress </a:t>
            </a:r>
            <a:r>
              <a:rPr lang="en-US" dirty="0"/>
              <a:t>monitoring </a:t>
            </a:r>
            <a:r>
              <a:rPr lang="en-US" dirty="0" smtClean="0"/>
              <a:t>data </a:t>
            </a:r>
            <a:r>
              <a:rPr lang="en-US" dirty="0"/>
              <a:t>at least every 20 </a:t>
            </a:r>
            <a:r>
              <a:rPr lang="en-US" dirty="0" smtClean="0"/>
              <a:t>days</a:t>
            </a:r>
            <a:r>
              <a:rPr lang="en-GB" dirty="0" smtClean="0"/>
              <a:t>—</a:t>
            </a:r>
            <a:r>
              <a:rPr lang="en-US" dirty="0" smtClean="0"/>
              <a:t>or </a:t>
            </a:r>
            <a:r>
              <a:rPr lang="en-US" dirty="0"/>
              <a:t>more frequently depending on the </a:t>
            </a:r>
            <a:r>
              <a:rPr lang="en-US" dirty="0" smtClean="0"/>
              <a:t>construct</a:t>
            </a:r>
            <a:r>
              <a:rPr lang="en-GB" dirty="0" smtClean="0"/>
              <a:t>—</a:t>
            </a:r>
            <a:r>
              <a:rPr lang="en-US" dirty="0" smtClean="0"/>
              <a:t>to </a:t>
            </a:r>
            <a:r>
              <a:rPr lang="en-US" dirty="0"/>
              <a:t>evaluate whether</a:t>
            </a:r>
            <a:r>
              <a:rPr lang="en-US" dirty="0" smtClean="0"/>
              <a:t> the student’s </a:t>
            </a:r>
            <a:r>
              <a:rPr lang="en-US" dirty="0"/>
              <a:t>progress is adequate to meet</a:t>
            </a:r>
            <a:r>
              <a:rPr lang="en-US" dirty="0" smtClean="0"/>
              <a:t> their </a:t>
            </a:r>
            <a:r>
              <a:rPr lang="en-US" dirty="0"/>
              <a:t>long-term behavioral goal</a:t>
            </a:r>
            <a:r>
              <a:rPr lang="en-US" dirty="0" smtClean="0"/>
              <a:t>.</a:t>
            </a:r>
            <a:endParaRPr lang="en-US" dirty="0"/>
          </a:p>
        </p:txBody>
      </p:sp>
    </p:spTree>
    <p:extLst>
      <p:ext uri="{BB962C8B-B14F-4D97-AF65-F5344CB8AC3E}">
        <p14:creationId xmlns:p14="http://schemas.microsoft.com/office/powerpoint/2010/main" val="1508501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Progress Monitoring Tools</a:t>
            </a:r>
            <a:endParaRPr lang="en-US" dirty="0"/>
          </a:p>
        </p:txBody>
      </p:sp>
      <p:sp>
        <p:nvSpPr>
          <p:cNvPr id="3" name="Content Placeholder 2"/>
          <p:cNvSpPr>
            <a:spLocks noGrp="1"/>
          </p:cNvSpPr>
          <p:nvPr>
            <p:ph idx="1"/>
          </p:nvPr>
        </p:nvSpPr>
        <p:spPr/>
        <p:txBody>
          <a:bodyPr/>
          <a:lstStyle/>
          <a:p>
            <a:pPr>
              <a:buNone/>
            </a:pPr>
            <a:r>
              <a:rPr lang="en-US" dirty="0" smtClean="0"/>
              <a:t>These tools</a:t>
            </a:r>
          </a:p>
          <a:p>
            <a:r>
              <a:rPr lang="en-US" dirty="0" smtClean="0"/>
              <a:t>Accurately reflect student behavior</a:t>
            </a:r>
          </a:p>
          <a:p>
            <a:r>
              <a:rPr lang="en-US" dirty="0" smtClean="0"/>
              <a:t>Can be used repeatedly</a:t>
            </a:r>
          </a:p>
          <a:p>
            <a:r>
              <a:rPr lang="en-US" dirty="0" smtClean="0"/>
              <a:t>Are sensitive to change</a:t>
            </a:r>
          </a:p>
          <a:p>
            <a:r>
              <a:rPr lang="en-US" dirty="0" smtClean="0"/>
              <a:t>Help guide decisions about behavioral intervention</a:t>
            </a:r>
          </a:p>
          <a:p>
            <a:pPr lvl="1"/>
            <a:endParaRPr lang="en-US" dirty="0"/>
          </a:p>
        </p:txBody>
      </p:sp>
    </p:spTree>
    <p:extLst>
      <p:ext uri="{BB962C8B-B14F-4D97-AF65-F5344CB8AC3E}">
        <p14:creationId xmlns:p14="http://schemas.microsoft.com/office/powerpoint/2010/main" val="1425722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NCII Behavioral Progress Monitoring Tools Chart</a:t>
            </a:r>
          </a:p>
        </p:txBody>
      </p:sp>
      <p:sp>
        <p:nvSpPr>
          <p:cNvPr id="4" name="Content Placeholder 3"/>
          <p:cNvSpPr>
            <a:spLocks noGrp="1"/>
          </p:cNvSpPr>
          <p:nvPr>
            <p:ph idx="1"/>
          </p:nvPr>
        </p:nvSpPr>
        <p:spPr/>
        <p:txBody>
          <a:bodyPr/>
          <a:lstStyle/>
          <a:p>
            <a:r>
              <a:rPr lang="en-US" dirty="0" smtClean="0"/>
              <a:t>Tool developers voluntarily submit evidence to the Technical Review Committee. (This is not an exhaustive list of tools.)</a:t>
            </a:r>
          </a:p>
          <a:p>
            <a:r>
              <a:rPr lang="en-US" dirty="0" smtClean="0"/>
              <a:t>Tools are rated against a set of standards, rather than being compared with each other.</a:t>
            </a:r>
          </a:p>
        </p:txBody>
      </p:sp>
    </p:spTree>
    <p:extLst>
      <p:ext uri="{BB962C8B-B14F-4D97-AF65-F5344CB8AC3E}">
        <p14:creationId xmlns:p14="http://schemas.microsoft.com/office/powerpoint/2010/main" val="3320513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NCII Behavioral Progress Monitoring Tools Chart</a:t>
            </a:r>
          </a:p>
        </p:txBody>
      </p:sp>
      <p:sp>
        <p:nvSpPr>
          <p:cNvPr id="4" name="Content Placeholder 3"/>
          <p:cNvSpPr>
            <a:spLocks noGrp="1"/>
          </p:cNvSpPr>
          <p:nvPr>
            <p:ph idx="1"/>
          </p:nvPr>
        </p:nvSpPr>
        <p:spPr/>
        <p:txBody>
          <a:bodyPr/>
          <a:lstStyle/>
          <a:p>
            <a:pPr marL="0" indent="0">
              <a:buNone/>
            </a:pPr>
            <a:r>
              <a:rPr lang="en-US" dirty="0" smtClean="0"/>
              <a:t>Ratings on</a:t>
            </a:r>
          </a:p>
          <a:p>
            <a:r>
              <a:rPr lang="en-US" dirty="0" smtClean="0"/>
              <a:t>Technical Standards</a:t>
            </a:r>
          </a:p>
          <a:p>
            <a:pPr lvl="1"/>
            <a:r>
              <a:rPr lang="en-US" dirty="0" smtClean="0"/>
              <a:t>Psychometric Standards</a:t>
            </a:r>
          </a:p>
          <a:p>
            <a:pPr lvl="1"/>
            <a:r>
              <a:rPr lang="en-US" dirty="0" smtClean="0"/>
              <a:t>Progress </a:t>
            </a:r>
            <a:r>
              <a:rPr lang="en-US" dirty="0"/>
              <a:t>Monitoring </a:t>
            </a:r>
            <a:r>
              <a:rPr lang="en-US" dirty="0" smtClean="0"/>
              <a:t>Standards</a:t>
            </a:r>
          </a:p>
          <a:p>
            <a:pPr lvl="1"/>
            <a:r>
              <a:rPr lang="en-US" dirty="0" smtClean="0"/>
              <a:t>Data-Based </a:t>
            </a:r>
            <a:r>
              <a:rPr lang="en-US" dirty="0"/>
              <a:t>Individualization </a:t>
            </a:r>
            <a:r>
              <a:rPr lang="en-US" dirty="0" smtClean="0"/>
              <a:t>Standards</a:t>
            </a:r>
          </a:p>
          <a:p>
            <a:r>
              <a:rPr lang="en-US" dirty="0" smtClean="0"/>
              <a:t>Usability</a:t>
            </a:r>
            <a:endParaRPr lang="en-US" dirty="0"/>
          </a:p>
        </p:txBody>
      </p:sp>
    </p:spTree>
    <p:extLst>
      <p:ext uri="{BB962C8B-B14F-4D97-AF65-F5344CB8AC3E}">
        <p14:creationId xmlns:p14="http://schemas.microsoft.com/office/powerpoint/2010/main" val="3841754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NCII Behavioral Progress Monitoring Tools Chart</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79" t="26231" r="26024" b="12057"/>
          <a:stretch/>
        </p:blipFill>
        <p:spPr bwMode="auto">
          <a:xfrm>
            <a:off x="1600200" y="2286000"/>
            <a:ext cx="6286501" cy="443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76400" y="1524000"/>
            <a:ext cx="4572000" cy="923330"/>
          </a:xfrm>
          <a:prstGeom prst="rect">
            <a:avLst/>
          </a:prstGeom>
        </p:spPr>
        <p:txBody>
          <a:bodyPr>
            <a:spAutoFit/>
          </a:bodyPr>
          <a:lstStyle/>
          <a:p>
            <a:r>
              <a:rPr lang="en-US" dirty="0">
                <a:hlinkClick r:id="rId4"/>
              </a:rPr>
              <a:t>http://</a:t>
            </a:r>
            <a:r>
              <a:rPr lang="en-US" dirty="0" smtClean="0">
                <a:hlinkClick r:id="rId4"/>
              </a:rPr>
              <a:t>www.intensiveintervention.org/chart/behavioral-progress-monitoring-tools</a:t>
            </a:r>
            <a:endParaRPr lang="en-US" dirty="0" smtClean="0"/>
          </a:p>
          <a:p>
            <a:endParaRPr lang="en-US" dirty="0"/>
          </a:p>
        </p:txBody>
      </p:sp>
    </p:spTree>
    <p:extLst>
      <p:ext uri="{BB962C8B-B14F-4D97-AF65-F5344CB8AC3E}">
        <p14:creationId xmlns:p14="http://schemas.microsoft.com/office/powerpoint/2010/main" val="2099751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Measurement Approach</a:t>
            </a:r>
            <a:endParaRPr lang="en-US" dirty="0"/>
          </a:p>
        </p:txBody>
      </p:sp>
      <p:sp>
        <p:nvSpPr>
          <p:cNvPr id="3" name="Content Placeholder 2"/>
          <p:cNvSpPr>
            <a:spLocks noGrp="1"/>
          </p:cNvSpPr>
          <p:nvPr>
            <p:ph idx="1"/>
          </p:nvPr>
        </p:nvSpPr>
        <p:spPr/>
        <p:txBody>
          <a:bodyPr/>
          <a:lstStyle/>
          <a:p>
            <a:pPr marL="0" indent="0">
              <a:buNone/>
            </a:pPr>
            <a:r>
              <a:rPr lang="en-US" b="1" dirty="0"/>
              <a:t>Initial considerations:</a:t>
            </a:r>
          </a:p>
          <a:p>
            <a:r>
              <a:rPr lang="en-US" sz="2800" dirty="0"/>
              <a:t>How often will data be collected?</a:t>
            </a:r>
            <a:endParaRPr lang="en-US" sz="2800" dirty="0" smtClean="0"/>
          </a:p>
          <a:p>
            <a:pPr lvl="1"/>
            <a:r>
              <a:rPr lang="en-US" sz="2400" dirty="0" smtClean="0"/>
              <a:t>This relates </a:t>
            </a:r>
            <a:r>
              <a:rPr lang="en-US" sz="2400" dirty="0"/>
              <a:t>to</a:t>
            </a:r>
            <a:r>
              <a:rPr lang="en-US" sz="2400" dirty="0" smtClean="0"/>
              <a:t> the intensity of the </a:t>
            </a:r>
            <a:r>
              <a:rPr lang="en-US" sz="2400" dirty="0"/>
              <a:t>behavior and</a:t>
            </a:r>
            <a:r>
              <a:rPr lang="en-US" sz="2400" dirty="0" smtClean="0"/>
              <a:t> the timelines </a:t>
            </a:r>
            <a:r>
              <a:rPr lang="en-US" sz="2400" dirty="0"/>
              <a:t>for making intervention decisions</a:t>
            </a:r>
          </a:p>
          <a:p>
            <a:r>
              <a:rPr lang="en-US" sz="2800" dirty="0" smtClean="0"/>
              <a:t>When, where, and by whom will </a:t>
            </a:r>
            <a:r>
              <a:rPr lang="en-US" sz="2800" dirty="0"/>
              <a:t>data be collected?</a:t>
            </a:r>
          </a:p>
          <a:p>
            <a:r>
              <a:rPr lang="en-US" sz="2800" dirty="0" smtClean="0"/>
              <a:t>When </a:t>
            </a:r>
            <a:r>
              <a:rPr lang="en-US" sz="2800" dirty="0"/>
              <a:t>and how will the data be entered to allow for evaluation?</a:t>
            </a:r>
          </a:p>
          <a:p>
            <a:endParaRPr lang="en-US" dirty="0"/>
          </a:p>
        </p:txBody>
      </p:sp>
    </p:spTree>
    <p:extLst>
      <p:ext uri="{BB962C8B-B14F-4D97-AF65-F5344CB8AC3E}">
        <p14:creationId xmlns:p14="http://schemas.microsoft.com/office/powerpoint/2010/main" val="41581960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 Methods</a:t>
            </a:r>
            <a:endParaRPr lang="en-US" dirty="0"/>
          </a:p>
        </p:txBody>
      </p:sp>
      <p:graphicFrame>
        <p:nvGraphicFramePr>
          <p:cNvPr id="3" name="Diagram 2" descr="An venn diagram shows two overlapping circles.  The left circle says Systematic Direct Observation.  The right circle says Direct Behavior Rating (DBR)&#10;&#10;There are many approaches to data collection available and each has its own strengths and limitations. The traditional method for collecting student data is through systematic direct observation techniques. Although we will briefly describe the methods associated with this approach, our emphasis here will be on using an emerging technology called “Direct Behavior Rating” which increases the feasibility of data collection without sacrificing the quality of the data. Specifically, we will consider how to incorporate the target behaviors into the DBR form and use it in conjunction with standard behaviors included on the standard form.&#10;"/>
          <p:cNvGraphicFramePr/>
          <p:nvPr>
            <p:extLst>
              <p:ext uri="{D42A27DB-BD31-4B8C-83A1-F6EECF244321}">
                <p14:modId xmlns:p14="http://schemas.microsoft.com/office/powerpoint/2010/main" val="2284556703"/>
              </p:ext>
            </p:extLst>
          </p:nvPr>
        </p:nvGraphicFramePr>
        <p:xfrm>
          <a:off x="772237" y="1905000"/>
          <a:ext cx="8905163" cy="3896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2970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Systematic </a:t>
            </a:r>
            <a:r>
              <a:rPr lang="en-US" dirty="0" smtClean="0"/>
              <a:t>Direct Observation (SDO)</a:t>
            </a:r>
            <a:endParaRPr lang="en-US" dirty="0"/>
          </a:p>
        </p:txBody>
      </p:sp>
      <p:sp>
        <p:nvSpPr>
          <p:cNvPr id="3" name="Content Placeholder 2"/>
          <p:cNvSpPr>
            <a:spLocks noGrp="1"/>
          </p:cNvSpPr>
          <p:nvPr>
            <p:ph idx="1"/>
          </p:nvPr>
        </p:nvSpPr>
        <p:spPr/>
        <p:txBody>
          <a:bodyPr/>
          <a:lstStyle/>
          <a:p>
            <a:pPr marL="0" indent="0">
              <a:buNone/>
            </a:pPr>
            <a:r>
              <a:rPr lang="en-US" dirty="0"/>
              <a:t>Observable dimensions of behavior </a:t>
            </a:r>
            <a:r>
              <a:rPr lang="en-US" dirty="0" smtClean="0"/>
              <a:t>include</a:t>
            </a:r>
          </a:p>
          <a:p>
            <a:r>
              <a:rPr lang="en-US" dirty="0" smtClean="0"/>
              <a:t>Frequency</a:t>
            </a:r>
          </a:p>
          <a:p>
            <a:r>
              <a:rPr lang="en-US" dirty="0" smtClean="0"/>
              <a:t>Rate</a:t>
            </a:r>
          </a:p>
          <a:p>
            <a:r>
              <a:rPr lang="en-US" dirty="0" smtClean="0"/>
              <a:t>Duration</a:t>
            </a:r>
          </a:p>
          <a:p>
            <a:r>
              <a:rPr lang="en-US" dirty="0" smtClean="0"/>
              <a:t>Latency</a:t>
            </a:r>
          </a:p>
          <a:p>
            <a:r>
              <a:rPr lang="en-US" dirty="0" smtClean="0"/>
              <a:t>Intensity</a:t>
            </a:r>
          </a:p>
          <a:p>
            <a:pPr marL="0" indent="0">
              <a:buNone/>
            </a:pPr>
            <a:endParaRPr lang="en-US" dirty="0"/>
          </a:p>
        </p:txBody>
      </p:sp>
    </p:spTree>
    <p:extLst>
      <p:ext uri="{BB962C8B-B14F-4D97-AF65-F5344CB8AC3E}">
        <p14:creationId xmlns:p14="http://schemas.microsoft.com/office/powerpoint/2010/main" val="2504890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Practice Activity</a:t>
            </a:r>
            <a:endParaRPr lang="en-US" dirty="0">
              <a:latin typeface="+mj-lt"/>
            </a:endParaRPr>
          </a:p>
        </p:txBody>
      </p:sp>
      <p:sp>
        <p:nvSpPr>
          <p:cNvPr id="4" name="Content Placeholder 3"/>
          <p:cNvSpPr>
            <a:spLocks noGrp="1"/>
          </p:cNvSpPr>
          <p:nvPr>
            <p:ph idx="1"/>
          </p:nvPr>
        </p:nvSpPr>
        <p:spPr/>
        <p:txBody>
          <a:bodyPr/>
          <a:lstStyle/>
          <a:p>
            <a:pPr marL="0" indent="0">
              <a:buNone/>
            </a:pPr>
            <a:r>
              <a:rPr lang="en-US" dirty="0"/>
              <a:t>What</a:t>
            </a:r>
            <a:r>
              <a:rPr lang="en-US" dirty="0" smtClean="0"/>
              <a:t> dimension </a:t>
            </a:r>
            <a:r>
              <a:rPr lang="en-US" dirty="0"/>
              <a:t>w</a:t>
            </a:r>
            <a:r>
              <a:rPr lang="en-US" dirty="0" smtClean="0"/>
              <a:t>ould </a:t>
            </a:r>
            <a:r>
              <a:rPr lang="en-US" dirty="0"/>
              <a:t>y</a:t>
            </a:r>
            <a:r>
              <a:rPr lang="en-US" dirty="0" smtClean="0"/>
              <a:t>ou </a:t>
            </a:r>
            <a:r>
              <a:rPr lang="en-US" dirty="0"/>
              <a:t>u</a:t>
            </a:r>
            <a:r>
              <a:rPr lang="en-US" dirty="0" smtClean="0"/>
              <a:t>se </a:t>
            </a:r>
            <a:r>
              <a:rPr lang="en-US" dirty="0"/>
              <a:t>for</a:t>
            </a:r>
            <a:r>
              <a:rPr lang="en-US" dirty="0" smtClean="0"/>
              <a:t> each of the following behaviors?</a:t>
            </a:r>
          </a:p>
          <a:p>
            <a:r>
              <a:rPr lang="en-US" dirty="0" smtClean="0"/>
              <a:t>Kyle raising his hand</a:t>
            </a:r>
          </a:p>
          <a:p>
            <a:r>
              <a:rPr lang="en-US" dirty="0" smtClean="0"/>
              <a:t>Sara completing the task</a:t>
            </a:r>
          </a:p>
          <a:p>
            <a:r>
              <a:rPr lang="en-US" dirty="0" smtClean="0"/>
              <a:t>Brad </a:t>
            </a:r>
            <a:r>
              <a:rPr lang="en-US" dirty="0"/>
              <a:t>following directions</a:t>
            </a:r>
            <a:r>
              <a:rPr lang="en-US" dirty="0" smtClean="0"/>
              <a:t> upon request</a:t>
            </a:r>
            <a:endParaRPr lang="en-US" dirty="0"/>
          </a:p>
          <a:p>
            <a:r>
              <a:rPr lang="en-US" dirty="0" smtClean="0"/>
              <a:t>Bonnie engaging in </a:t>
            </a:r>
            <a:r>
              <a:rPr lang="en-US" dirty="0"/>
              <a:t>positive social interactions during </a:t>
            </a:r>
            <a:r>
              <a:rPr lang="en-US" dirty="0" smtClean="0"/>
              <a:t>recess</a:t>
            </a:r>
            <a:endParaRPr lang="en-US" dirty="0"/>
          </a:p>
          <a:p>
            <a:endParaRPr lang="en-US" sz="2200" dirty="0"/>
          </a:p>
        </p:txBody>
      </p:sp>
    </p:spTree>
    <p:extLst>
      <p:ext uri="{BB962C8B-B14F-4D97-AF65-F5344CB8AC3E}">
        <p14:creationId xmlns:p14="http://schemas.microsoft.com/office/powerpoint/2010/main" val="399442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3200400" y="1143000"/>
            <a:ext cx="3657600" cy="5257800"/>
          </a:xfrm>
          <a:prstGeom prst="triangle">
            <a:avLst>
              <a:gd name="adj" fmla="val 50000"/>
            </a:avLst>
          </a:prstGeom>
          <a:solidFill>
            <a:srgbClr val="00FF00"/>
          </a:solidFill>
          <a:ln w="9525">
            <a:solidFill>
              <a:schemeClr val="tx1"/>
            </a:solidFill>
            <a:miter lim="800000"/>
            <a:headEnd/>
            <a:tailEnd/>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75" name="AutoShape 3"/>
          <p:cNvSpPr>
            <a:spLocks noChangeArrowheads="1"/>
          </p:cNvSpPr>
          <p:nvPr/>
        </p:nvSpPr>
        <p:spPr bwMode="auto">
          <a:xfrm>
            <a:off x="4572000" y="1066800"/>
            <a:ext cx="914400" cy="1371600"/>
          </a:xfrm>
          <a:prstGeom prst="triangle">
            <a:avLst>
              <a:gd name="adj" fmla="val 50000"/>
            </a:avLst>
          </a:prstGeom>
          <a:solidFill>
            <a:srgbClr val="FFFF00"/>
          </a:solidFill>
          <a:ln w="9525">
            <a:solidFill>
              <a:schemeClr val="tx1"/>
            </a:solidFill>
            <a:miter lim="800000"/>
            <a:headEnd/>
            <a:tailEnd/>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76" name="AutoShape 4"/>
          <p:cNvSpPr>
            <a:spLocks noChangeArrowheads="1"/>
          </p:cNvSpPr>
          <p:nvPr/>
        </p:nvSpPr>
        <p:spPr bwMode="auto">
          <a:xfrm>
            <a:off x="4830763" y="1066800"/>
            <a:ext cx="404812" cy="609600"/>
          </a:xfrm>
          <a:prstGeom prst="triangle">
            <a:avLst>
              <a:gd name="adj" fmla="val 50000"/>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77" name="AutoShape 5"/>
          <p:cNvSpPr>
            <a:spLocks/>
          </p:cNvSpPr>
          <p:nvPr/>
        </p:nvSpPr>
        <p:spPr bwMode="auto">
          <a:xfrm rot="1068829">
            <a:off x="3581400" y="838200"/>
            <a:ext cx="457200" cy="5673725"/>
          </a:xfrm>
          <a:prstGeom prst="leftBrace">
            <a:avLst>
              <a:gd name="adj1" fmla="val 10341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78" name="Text Box 6"/>
          <p:cNvSpPr txBox="1">
            <a:spLocks noChangeArrowheads="1"/>
          </p:cNvSpPr>
          <p:nvPr/>
        </p:nvSpPr>
        <p:spPr bwMode="auto">
          <a:xfrm>
            <a:off x="1476375" y="2967038"/>
            <a:ext cx="2333625" cy="14779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Universal:</a:t>
            </a:r>
          </a:p>
          <a:p>
            <a:pPr algn="ctr">
              <a:spcBef>
                <a:spcPct val="0"/>
              </a:spcBef>
              <a:buFontTx/>
              <a:buNone/>
            </a:pPr>
            <a:r>
              <a:rPr lang="en-US" altLang="en-US" sz="1800" dirty="0" smtClean="0">
                <a:solidFill>
                  <a:schemeClr val="tx1"/>
                </a:solidFill>
              </a:rPr>
              <a:t>School/</a:t>
            </a:r>
            <a:r>
              <a:rPr lang="en-US" altLang="en-US" sz="1800" dirty="0">
                <a:solidFill>
                  <a:schemeClr val="tx1"/>
                </a:solidFill>
              </a:rPr>
              <a:t>Classroom-</a:t>
            </a:r>
          </a:p>
          <a:p>
            <a:pPr algn="ctr">
              <a:spcBef>
                <a:spcPct val="0"/>
              </a:spcBef>
              <a:buFontTx/>
              <a:buNone/>
            </a:pPr>
            <a:r>
              <a:rPr lang="en-US" altLang="en-US" sz="1800" dirty="0">
                <a:solidFill>
                  <a:schemeClr val="tx1"/>
                </a:solidFill>
              </a:rPr>
              <a:t>Wide Systems for</a:t>
            </a:r>
          </a:p>
          <a:p>
            <a:pPr algn="ctr">
              <a:spcBef>
                <a:spcPct val="0"/>
              </a:spcBef>
              <a:buFontTx/>
              <a:buNone/>
            </a:pPr>
            <a:r>
              <a:rPr lang="en-US" altLang="en-US" sz="1800" dirty="0">
                <a:solidFill>
                  <a:schemeClr val="tx1"/>
                </a:solidFill>
              </a:rPr>
              <a:t>All Students,</a:t>
            </a:r>
          </a:p>
          <a:p>
            <a:pPr algn="ctr">
              <a:spcBef>
                <a:spcPct val="0"/>
              </a:spcBef>
              <a:buFontTx/>
              <a:buNone/>
            </a:pPr>
            <a:r>
              <a:rPr lang="en-US" altLang="en-US" sz="1800" dirty="0">
                <a:solidFill>
                  <a:schemeClr val="tx1"/>
                </a:solidFill>
              </a:rPr>
              <a:t>Staff,</a:t>
            </a:r>
            <a:r>
              <a:rPr lang="en-US" altLang="en-US" sz="1800" dirty="0" smtClean="0">
                <a:solidFill>
                  <a:schemeClr val="tx1"/>
                </a:solidFill>
              </a:rPr>
              <a:t> and </a:t>
            </a:r>
            <a:r>
              <a:rPr lang="en-US" altLang="en-US" sz="1800" dirty="0">
                <a:solidFill>
                  <a:schemeClr val="tx1"/>
                </a:solidFill>
              </a:rPr>
              <a:t>Settings</a:t>
            </a:r>
          </a:p>
        </p:txBody>
      </p:sp>
      <p:sp>
        <p:nvSpPr>
          <p:cNvPr id="54279" name="AutoShape 7"/>
          <p:cNvSpPr>
            <a:spLocks/>
          </p:cNvSpPr>
          <p:nvPr/>
        </p:nvSpPr>
        <p:spPr bwMode="auto">
          <a:xfrm rot="-1184886">
            <a:off x="5562600" y="990600"/>
            <a:ext cx="304800" cy="609600"/>
          </a:xfrm>
          <a:prstGeom prst="righ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80" name="AutoShape 8"/>
          <p:cNvSpPr>
            <a:spLocks/>
          </p:cNvSpPr>
          <p:nvPr/>
        </p:nvSpPr>
        <p:spPr bwMode="auto">
          <a:xfrm rot="-1243991">
            <a:off x="5384800" y="935038"/>
            <a:ext cx="304800" cy="1447800"/>
          </a:xfrm>
          <a:prstGeom prst="rightBrace">
            <a:avLst>
              <a:gd name="adj1" fmla="val 39583"/>
              <a:gd name="adj2" fmla="val 79222"/>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81" name="Text Box 9"/>
          <p:cNvSpPr txBox="1">
            <a:spLocks noChangeArrowheads="1"/>
          </p:cNvSpPr>
          <p:nvPr/>
        </p:nvSpPr>
        <p:spPr bwMode="auto">
          <a:xfrm>
            <a:off x="5997575" y="1905000"/>
            <a:ext cx="2689225" cy="1200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Supplemental: Specialized Systems for Students</a:t>
            </a:r>
            <a:r>
              <a:rPr lang="en-US" altLang="en-US" sz="1800" dirty="0" smtClean="0">
                <a:solidFill>
                  <a:schemeClr val="tx1"/>
                </a:solidFill>
              </a:rPr>
              <a:t> With </a:t>
            </a:r>
            <a:r>
              <a:rPr lang="en-US" altLang="en-US" sz="1800" dirty="0">
                <a:solidFill>
                  <a:schemeClr val="tx1"/>
                </a:solidFill>
              </a:rPr>
              <a:t>At-Risk Behavior</a:t>
            </a:r>
          </a:p>
        </p:txBody>
      </p:sp>
      <p:sp>
        <p:nvSpPr>
          <p:cNvPr id="54282" name="Text Box 10"/>
          <p:cNvSpPr txBox="1">
            <a:spLocks noChangeArrowheads="1"/>
          </p:cNvSpPr>
          <p:nvPr/>
        </p:nvSpPr>
        <p:spPr bwMode="auto">
          <a:xfrm>
            <a:off x="6019800" y="304800"/>
            <a:ext cx="2667000" cy="14747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rgbClr val="FF0000"/>
                </a:solidFill>
              </a:rPr>
              <a:t>Individual/Intensive:</a:t>
            </a:r>
          </a:p>
          <a:p>
            <a:pPr algn="ctr">
              <a:spcBef>
                <a:spcPct val="0"/>
              </a:spcBef>
              <a:buFontTx/>
              <a:buNone/>
            </a:pPr>
            <a:r>
              <a:rPr lang="en-US" altLang="en-US" sz="1800" dirty="0">
                <a:solidFill>
                  <a:srgbClr val="FF0000"/>
                </a:solidFill>
              </a:rPr>
              <a:t>Specialized </a:t>
            </a:r>
          </a:p>
          <a:p>
            <a:pPr algn="ctr">
              <a:spcBef>
                <a:spcPct val="0"/>
              </a:spcBef>
              <a:buFontTx/>
              <a:buNone/>
            </a:pPr>
            <a:r>
              <a:rPr lang="en-US" altLang="en-US" sz="1800" dirty="0">
                <a:solidFill>
                  <a:srgbClr val="FF0000"/>
                </a:solidFill>
              </a:rPr>
              <a:t>Individualized</a:t>
            </a:r>
          </a:p>
          <a:p>
            <a:pPr algn="ctr">
              <a:spcBef>
                <a:spcPct val="0"/>
              </a:spcBef>
              <a:buFontTx/>
              <a:buNone/>
            </a:pPr>
            <a:r>
              <a:rPr lang="en-US" altLang="en-US" sz="1800" dirty="0">
                <a:solidFill>
                  <a:srgbClr val="FF0000"/>
                </a:solidFill>
              </a:rPr>
              <a:t>Systems for Students</a:t>
            </a:r>
            <a:r>
              <a:rPr lang="en-US" altLang="en-US" sz="1800" dirty="0" smtClean="0">
                <a:solidFill>
                  <a:srgbClr val="FF0000"/>
                </a:solidFill>
              </a:rPr>
              <a:t> With </a:t>
            </a:r>
            <a:r>
              <a:rPr lang="en-US" altLang="en-US" sz="1800" dirty="0">
                <a:solidFill>
                  <a:srgbClr val="FF0000"/>
                </a:solidFill>
              </a:rPr>
              <a:t>High-Risk Behavior</a:t>
            </a:r>
          </a:p>
        </p:txBody>
      </p:sp>
      <p:sp>
        <p:nvSpPr>
          <p:cNvPr id="54283" name="Text Box 11"/>
          <p:cNvSpPr txBox="1">
            <a:spLocks noChangeArrowheads="1"/>
          </p:cNvSpPr>
          <p:nvPr/>
        </p:nvSpPr>
        <p:spPr bwMode="auto">
          <a:xfrm>
            <a:off x="3886200" y="59436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~80% of Students</a:t>
            </a:r>
          </a:p>
        </p:txBody>
      </p:sp>
      <p:sp>
        <p:nvSpPr>
          <p:cNvPr id="54284" name="Text Box 12"/>
          <p:cNvSpPr txBox="1">
            <a:spLocks noChangeArrowheads="1"/>
          </p:cNvSpPr>
          <p:nvPr/>
        </p:nvSpPr>
        <p:spPr bwMode="auto">
          <a:xfrm>
            <a:off x="4625975" y="2057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~15% </a:t>
            </a:r>
          </a:p>
        </p:txBody>
      </p:sp>
      <p:sp>
        <p:nvSpPr>
          <p:cNvPr id="54285" name="Text Box 13"/>
          <p:cNvSpPr txBox="1">
            <a:spLocks noChangeArrowheads="1"/>
          </p:cNvSpPr>
          <p:nvPr/>
        </p:nvSpPr>
        <p:spPr bwMode="auto">
          <a:xfrm>
            <a:off x="4616450" y="1295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~5% </a:t>
            </a:r>
          </a:p>
        </p:txBody>
      </p:sp>
      <p:sp>
        <p:nvSpPr>
          <p:cNvPr id="54286" name="Text Box 14"/>
          <p:cNvSpPr txBox="1">
            <a:spLocks noChangeArrowheads="1"/>
          </p:cNvSpPr>
          <p:nvPr/>
        </p:nvSpPr>
        <p:spPr bwMode="auto">
          <a:xfrm>
            <a:off x="685800" y="528638"/>
            <a:ext cx="2962275" cy="1662112"/>
          </a:xfrm>
          <a:prstGeom prst="rect">
            <a:avLst/>
          </a:prstGeom>
          <a:solidFill>
            <a:srgbClr val="99CCFF"/>
          </a:solidFill>
          <a:ln w="19050">
            <a:solidFill>
              <a:schemeClr val="tx2"/>
            </a:solidFill>
            <a:miter lim="800000"/>
            <a:headEnd/>
            <a:tailEnd/>
          </a:ln>
        </p:spPr>
        <p:txBody>
          <a:bodyPr>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algn="ctr">
              <a:spcBef>
                <a:spcPct val="0"/>
              </a:spcBef>
              <a:buFontTx/>
              <a:buNone/>
            </a:pPr>
            <a:r>
              <a:rPr lang="en-US" altLang="en-US" sz="1800" dirty="0">
                <a:solidFill>
                  <a:schemeClr val="tx1"/>
                </a:solidFill>
              </a:rPr>
              <a:t>CONTINUUM OF</a:t>
            </a:r>
          </a:p>
          <a:p>
            <a:pPr algn="ctr">
              <a:spcBef>
                <a:spcPct val="0"/>
              </a:spcBef>
              <a:buFontTx/>
              <a:buNone/>
            </a:pPr>
            <a:r>
              <a:rPr lang="en-US" altLang="en-US" sz="1800" dirty="0" smtClean="0">
                <a:solidFill>
                  <a:schemeClr val="tx1"/>
                </a:solidFill>
              </a:rPr>
              <a:t>SCHOOLWIDE </a:t>
            </a:r>
            <a:endParaRPr lang="en-US" altLang="en-US" sz="1800" dirty="0">
              <a:solidFill>
                <a:schemeClr val="tx1"/>
              </a:solidFill>
            </a:endParaRPr>
          </a:p>
          <a:p>
            <a:pPr algn="ctr">
              <a:spcBef>
                <a:spcPct val="0"/>
              </a:spcBef>
              <a:buFontTx/>
              <a:buNone/>
            </a:pPr>
            <a:r>
              <a:rPr lang="en-US" altLang="en-US" sz="1800" dirty="0">
                <a:solidFill>
                  <a:schemeClr val="tx1"/>
                </a:solidFill>
              </a:rPr>
              <a:t>INSTRUCTIONAL</a:t>
            </a:r>
            <a:r>
              <a:rPr lang="en-US" altLang="en-US" sz="1800" dirty="0" smtClean="0">
                <a:solidFill>
                  <a:schemeClr val="tx1"/>
                </a:solidFill>
              </a:rPr>
              <a:t> AND </a:t>
            </a:r>
            <a:endParaRPr lang="en-US" altLang="en-US" sz="1800" dirty="0">
              <a:solidFill>
                <a:schemeClr val="tx1"/>
              </a:solidFill>
            </a:endParaRPr>
          </a:p>
          <a:p>
            <a:pPr algn="ctr">
              <a:spcBef>
                <a:spcPct val="0"/>
              </a:spcBef>
              <a:buFontTx/>
              <a:buNone/>
            </a:pPr>
            <a:r>
              <a:rPr lang="en-US" altLang="en-US" sz="1800" dirty="0">
                <a:solidFill>
                  <a:schemeClr val="tx1"/>
                </a:solidFill>
              </a:rPr>
              <a:t>POSITIVE BEHAVIOR</a:t>
            </a:r>
          </a:p>
          <a:p>
            <a:pPr algn="ctr">
              <a:spcBef>
                <a:spcPct val="0"/>
              </a:spcBef>
              <a:buFontTx/>
              <a:buNone/>
            </a:pPr>
            <a:r>
              <a:rPr lang="en-US" altLang="en-US" sz="1800" dirty="0">
                <a:solidFill>
                  <a:schemeClr val="tx1"/>
                </a:solidFill>
              </a:rPr>
              <a:t>SUPPORT</a:t>
            </a:r>
          </a:p>
          <a:p>
            <a:pPr algn="ctr">
              <a:spcBef>
                <a:spcPct val="0"/>
              </a:spcBef>
              <a:buFontTx/>
              <a:buNone/>
            </a:pPr>
            <a:r>
              <a:rPr lang="en-US" altLang="en-US" sz="1200" dirty="0">
                <a:solidFill>
                  <a:schemeClr val="tx1"/>
                </a:solidFill>
              </a:rPr>
              <a:t>(PBIS.org)</a:t>
            </a:r>
          </a:p>
        </p:txBody>
      </p:sp>
      <p:sp>
        <p:nvSpPr>
          <p:cNvPr id="54287" name="Oval 15"/>
          <p:cNvSpPr>
            <a:spLocks noChangeArrowheads="1"/>
          </p:cNvSpPr>
          <p:nvPr/>
        </p:nvSpPr>
        <p:spPr bwMode="auto">
          <a:xfrm>
            <a:off x="4571999" y="1143000"/>
            <a:ext cx="965201" cy="762000"/>
          </a:xfrm>
          <a:prstGeom prst="ellipse">
            <a:avLst/>
          </a:prstGeom>
          <a:noFill/>
          <a:ln w="7620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
        <p:nvSpPr>
          <p:cNvPr id="54288" name="Rectangle 16"/>
          <p:cNvSpPr>
            <a:spLocks noChangeArrowheads="1"/>
          </p:cNvSpPr>
          <p:nvPr/>
        </p:nvSpPr>
        <p:spPr bwMode="auto">
          <a:xfrm>
            <a:off x="4659313" y="1360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²"/>
              <a:defRPr sz="3200">
                <a:solidFill>
                  <a:srgbClr val="0061AF"/>
                </a:solidFill>
                <a:latin typeface="Arial" charset="0"/>
                <a:ea typeface="ＭＳ Ｐゴシック" pitchFamily="34" charset="-128"/>
                <a:cs typeface="Arial" charset="0"/>
              </a:defRPr>
            </a:lvl1pPr>
            <a:lvl2pPr marL="742950" indent="-285750" eaLnBrk="0" hangingPunct="0">
              <a:spcBef>
                <a:spcPct val="20000"/>
              </a:spcBef>
              <a:buChar char="–"/>
              <a:defRPr sz="2800">
                <a:solidFill>
                  <a:srgbClr val="0061AF"/>
                </a:solidFill>
                <a:latin typeface="Arial" charset="0"/>
                <a:ea typeface="Arial" charset="0"/>
                <a:cs typeface="Arial" charset="0"/>
              </a:defRPr>
            </a:lvl2pPr>
            <a:lvl3pPr marL="1143000" indent="-228600" eaLnBrk="0" hangingPunct="0">
              <a:spcBef>
                <a:spcPct val="20000"/>
              </a:spcBef>
              <a:buChar char="•"/>
              <a:defRPr sz="2400">
                <a:solidFill>
                  <a:srgbClr val="0061AF"/>
                </a:solidFill>
                <a:latin typeface="Arial" charset="0"/>
                <a:ea typeface="Arial" charset="0"/>
                <a:cs typeface="Arial" charset="0"/>
              </a:defRPr>
            </a:lvl3pPr>
            <a:lvl4pPr marL="1600200" indent="-228600" eaLnBrk="0" hangingPunct="0">
              <a:spcBef>
                <a:spcPct val="20000"/>
              </a:spcBef>
              <a:buChar char="–"/>
              <a:defRPr sz="2000">
                <a:solidFill>
                  <a:srgbClr val="0061AF"/>
                </a:solidFill>
                <a:latin typeface="Arial" charset="0"/>
                <a:ea typeface="Arial" charset="0"/>
                <a:cs typeface="Arial" charset="0"/>
              </a:defRPr>
            </a:lvl4pPr>
            <a:lvl5pPr marL="2057400" indent="-228600" eaLnBrk="0" hangingPunct="0">
              <a:spcBef>
                <a:spcPct val="20000"/>
              </a:spcBef>
              <a:buChar char="»"/>
              <a:defRPr sz="2000">
                <a:solidFill>
                  <a:srgbClr val="0061AF"/>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rgbClr val="0061AF"/>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rgbClr val="0061AF"/>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rgbClr val="0061AF"/>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rgbClr val="0061AF"/>
                </a:solidFill>
                <a:latin typeface="Arial" charset="0"/>
                <a:ea typeface="Arial" charset="0"/>
                <a:cs typeface="Arial" charset="0"/>
              </a:defRPr>
            </a:lvl9pPr>
          </a:lstStyle>
          <a:p>
            <a:pPr eaLnBrk="1" hangingPunct="1">
              <a:spcBef>
                <a:spcPct val="0"/>
              </a:spcBef>
              <a:buFontTx/>
              <a:buNone/>
            </a:pPr>
            <a:endParaRPr lang="en-US" altLang="en-US" sz="1800" dirty="0">
              <a:solidFill>
                <a:schemeClr val="tx1"/>
              </a:solidFill>
            </a:endParaRPr>
          </a:p>
        </p:txBody>
      </p:sp>
    </p:spTree>
    <p:extLst>
      <p:ext uri="{BB962C8B-B14F-4D97-AF65-F5344CB8AC3E}">
        <p14:creationId xmlns:p14="http://schemas.microsoft.com/office/powerpoint/2010/main" val="3798663179"/>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SDO Strengths</a:t>
            </a:r>
            <a:endParaRPr lang="en-US" dirty="0"/>
          </a:p>
        </p:txBody>
      </p:sp>
      <p:sp>
        <p:nvSpPr>
          <p:cNvPr id="5" name="Content Placeholder 4"/>
          <p:cNvSpPr>
            <a:spLocks noGrp="1"/>
          </p:cNvSpPr>
          <p:nvPr>
            <p:ph idx="1"/>
          </p:nvPr>
        </p:nvSpPr>
        <p:spPr/>
        <p:txBody>
          <a:bodyPr/>
          <a:lstStyle/>
          <a:p>
            <a:r>
              <a:rPr lang="en-US" dirty="0"/>
              <a:t>Observation data are a direct representation of the behavior.</a:t>
            </a:r>
          </a:p>
          <a:p>
            <a:r>
              <a:rPr lang="en-US" dirty="0"/>
              <a:t>Direct observation is applicable to a wide range of observable behaviors.</a:t>
            </a:r>
          </a:p>
          <a:p>
            <a:r>
              <a:rPr lang="en-US" dirty="0"/>
              <a:t>Adaptable procedures can measure various dimensions of behavior.</a:t>
            </a:r>
          </a:p>
          <a:p>
            <a:endParaRPr lang="en-US" dirty="0"/>
          </a:p>
        </p:txBody>
      </p:sp>
    </p:spTree>
    <p:extLst>
      <p:ext uri="{BB962C8B-B14F-4D97-AF65-F5344CB8AC3E}">
        <p14:creationId xmlns:p14="http://schemas.microsoft.com/office/powerpoint/2010/main" val="29274058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SDO for Progress Monitoring</a:t>
            </a:r>
            <a:endParaRPr lang="en-US" dirty="0"/>
          </a:p>
        </p:txBody>
      </p:sp>
      <p:sp>
        <p:nvSpPr>
          <p:cNvPr id="6" name="Content Placeholder 5"/>
          <p:cNvSpPr>
            <a:spLocks noGrp="1"/>
          </p:cNvSpPr>
          <p:nvPr>
            <p:ph idx="1"/>
          </p:nvPr>
        </p:nvSpPr>
        <p:spPr/>
        <p:txBody>
          <a:bodyPr/>
          <a:lstStyle/>
          <a:p>
            <a:r>
              <a:rPr lang="en-US" dirty="0" smtClean="0"/>
              <a:t>Time-intensive</a:t>
            </a:r>
            <a:endParaRPr lang="en-US" dirty="0"/>
          </a:p>
          <a:p>
            <a:r>
              <a:rPr lang="en-US" dirty="0"/>
              <a:t>May require</a:t>
            </a:r>
            <a:r>
              <a:rPr lang="en-US" dirty="0" smtClean="0"/>
              <a:t> a trained </a:t>
            </a:r>
            <a:r>
              <a:rPr lang="en-US" dirty="0"/>
              <a:t>observer</a:t>
            </a:r>
          </a:p>
          <a:p>
            <a:r>
              <a:rPr lang="en-US" dirty="0"/>
              <a:t>Can be difficult to implement </a:t>
            </a:r>
            <a:r>
              <a:rPr lang="en-US" dirty="0" smtClean="0"/>
              <a:t>if the </a:t>
            </a:r>
            <a:r>
              <a:rPr lang="en-US" dirty="0"/>
              <a:t>observer must perform</a:t>
            </a:r>
            <a:r>
              <a:rPr lang="en-US" dirty="0" smtClean="0"/>
              <a:t> other </a:t>
            </a:r>
            <a:r>
              <a:rPr lang="en-US" dirty="0"/>
              <a:t>duties </a:t>
            </a:r>
            <a:r>
              <a:rPr lang="en-US" dirty="0" smtClean="0"/>
              <a:t>at the </a:t>
            </a:r>
            <a:r>
              <a:rPr lang="en-US" dirty="0"/>
              <a:t>same time, such as teaching</a:t>
            </a:r>
          </a:p>
          <a:p>
            <a:endParaRPr lang="en-US" dirty="0"/>
          </a:p>
        </p:txBody>
      </p:sp>
    </p:spTree>
    <p:extLst>
      <p:ext uri="{BB962C8B-B14F-4D97-AF65-F5344CB8AC3E}">
        <p14:creationId xmlns:p14="http://schemas.microsoft.com/office/powerpoint/2010/main" val="7814330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SDO Lessons</a:t>
            </a:r>
            <a:endParaRPr lang="en-US" dirty="0"/>
          </a:p>
        </p:txBody>
      </p:sp>
      <p:sp>
        <p:nvSpPr>
          <p:cNvPr id="5" name="Content Placeholder 4"/>
          <p:cNvSpPr>
            <a:spLocks noGrp="1"/>
          </p:cNvSpPr>
          <p:nvPr>
            <p:ph idx="1"/>
          </p:nvPr>
        </p:nvSpPr>
        <p:spPr/>
        <p:txBody>
          <a:bodyPr/>
          <a:lstStyle/>
          <a:p>
            <a:r>
              <a:rPr lang="en-US" dirty="0"/>
              <a:t>Align</a:t>
            </a:r>
            <a:r>
              <a:rPr lang="en-US" dirty="0" smtClean="0"/>
              <a:t> the method with the </a:t>
            </a:r>
            <a:r>
              <a:rPr lang="en-US" dirty="0"/>
              <a:t>target </a:t>
            </a:r>
            <a:r>
              <a:rPr lang="en-US" dirty="0" smtClean="0"/>
              <a:t>behavior. Think about</a:t>
            </a:r>
          </a:p>
          <a:p>
            <a:pPr lvl="1"/>
            <a:r>
              <a:rPr lang="en-US" dirty="0" smtClean="0"/>
              <a:t>The definition of the behavior</a:t>
            </a:r>
          </a:p>
          <a:p>
            <a:pPr lvl="1"/>
            <a:r>
              <a:rPr lang="en-US" dirty="0" smtClean="0"/>
              <a:t>The dimension you want to track</a:t>
            </a:r>
          </a:p>
          <a:p>
            <a:r>
              <a:rPr lang="en-US" dirty="0" smtClean="0"/>
              <a:t>Ensure the data </a:t>
            </a:r>
            <a:r>
              <a:rPr lang="en-US" dirty="0"/>
              <a:t>collection method</a:t>
            </a:r>
            <a:r>
              <a:rPr lang="en-US" dirty="0" smtClean="0"/>
              <a:t> is </a:t>
            </a:r>
            <a:r>
              <a:rPr lang="en-US" dirty="0"/>
              <a:t>feasible to implement</a:t>
            </a:r>
          </a:p>
        </p:txBody>
      </p:sp>
    </p:spTree>
    <p:extLst>
      <p:ext uri="{BB962C8B-B14F-4D97-AF65-F5344CB8AC3E}">
        <p14:creationId xmlns:p14="http://schemas.microsoft.com/office/powerpoint/2010/main" val="32937919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Behavior Rating (DBR)</a:t>
            </a:r>
            <a:endParaRPr lang="en-US" dirty="0"/>
          </a:p>
        </p:txBody>
      </p:sp>
      <p:sp>
        <p:nvSpPr>
          <p:cNvPr id="4" name="Content Placeholder 3"/>
          <p:cNvSpPr>
            <a:spLocks noGrp="1"/>
          </p:cNvSpPr>
          <p:nvPr>
            <p:ph idx="1"/>
          </p:nvPr>
        </p:nvSpPr>
        <p:spPr/>
        <p:txBody>
          <a:bodyPr/>
          <a:lstStyle/>
          <a:p>
            <a:r>
              <a:rPr lang="en-US" dirty="0" smtClean="0"/>
              <a:t>Allows teachers to reliably </a:t>
            </a:r>
            <a:r>
              <a:rPr lang="en-US" dirty="0"/>
              <a:t>and accurately rate student behavior on a continuum</a:t>
            </a:r>
            <a:r>
              <a:rPr lang="en-US" dirty="0" smtClean="0"/>
              <a:t> after a specified </a:t>
            </a:r>
            <a:r>
              <a:rPr lang="en-US" dirty="0"/>
              <a:t>period of </a:t>
            </a:r>
            <a:r>
              <a:rPr lang="en-US" dirty="0" smtClean="0"/>
              <a:t>time has elapsed (e.g., math class)</a:t>
            </a:r>
          </a:p>
          <a:p>
            <a:r>
              <a:rPr lang="en-US" dirty="0" smtClean="0"/>
              <a:t>Can be used to measure general outcomes or individualized target behaviors</a:t>
            </a:r>
          </a:p>
          <a:p>
            <a:endParaRPr lang="en-US" dirty="0" smtClean="0"/>
          </a:p>
          <a:p>
            <a:pPr marL="0" indent="0">
              <a:buNone/>
            </a:pPr>
            <a:r>
              <a:rPr lang="en-US" dirty="0" smtClean="0">
                <a:hlinkClick r:id="rId3"/>
              </a:rPr>
              <a:t>www.directbehaviorratings.com</a:t>
            </a:r>
            <a:endParaRPr lang="en-US" dirty="0" smtClean="0"/>
          </a:p>
          <a:p>
            <a:pPr marL="0" indent="0">
              <a:buNone/>
            </a:pPr>
            <a:endParaRPr lang="en-US" dirty="0"/>
          </a:p>
        </p:txBody>
      </p:sp>
    </p:spTree>
    <p:extLst>
      <p:ext uri="{BB962C8B-B14F-4D97-AF65-F5344CB8AC3E}">
        <p14:creationId xmlns:p14="http://schemas.microsoft.com/office/powerpoint/2010/main" val="11018611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diagram shows a central rectangle labeled school success.  Three connected rectangles surround this.  They reflect the three standard DBR behaviors: academically engaged behavior, non-disruptive behavior (looking for reduced occurrence of disruptive behavior), and respectful behavior. The advantage of having these three behaviors on the standard form is that you will be able to track the target behavior you have identified for your student while also gaining a better understanding of broader behaviors that are needed for successful school functioning. We will consider the application of these examples and then discuss how to incorporate the individualized target behavior for your students into the instrument.&#10;"/>
          <p:cNvGraphicFramePr>
            <a:graphicFrameLocks noGrp="1"/>
          </p:cNvGraphicFramePr>
          <p:nvPr>
            <p:ph idx="1"/>
            <p:extLst>
              <p:ext uri="{D42A27DB-BD31-4B8C-83A1-F6EECF244321}">
                <p14:modId xmlns:p14="http://schemas.microsoft.com/office/powerpoint/2010/main" val="968219363"/>
              </p:ext>
            </p:extLst>
          </p:nvPr>
        </p:nvGraphicFramePr>
        <p:xfrm>
          <a:off x="914400" y="1524000"/>
          <a:ext cx="6224814" cy="3815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DBR Standard Behaviors</a:t>
            </a:r>
            <a:endParaRPr lang="en-US" dirty="0"/>
          </a:p>
        </p:txBody>
      </p:sp>
      <p:sp>
        <p:nvSpPr>
          <p:cNvPr id="8" name="Rectangle 7"/>
          <p:cNvSpPr/>
          <p:nvPr/>
        </p:nvSpPr>
        <p:spPr>
          <a:xfrm>
            <a:off x="6247181" y="2086788"/>
            <a:ext cx="2695231" cy="2215991"/>
          </a:xfrm>
          <a:prstGeom prst="rect">
            <a:avLst/>
          </a:prstGeom>
        </p:spPr>
        <p:txBody>
          <a:bodyPr wrap="square">
            <a:spAutoFit/>
          </a:bodyPr>
          <a:lstStyle/>
          <a:p>
            <a:r>
              <a:rPr lang="en-US" sz="1400" dirty="0" smtClean="0">
                <a:solidFill>
                  <a:srgbClr val="000000"/>
                </a:solidFill>
                <a:ea typeface="ＭＳ Ｐゴシック" charset="-128"/>
              </a:rPr>
              <a:t>Permission </a:t>
            </a:r>
            <a:r>
              <a:rPr lang="en-US" sz="1400" dirty="0">
                <a:solidFill>
                  <a:srgbClr val="000000"/>
                </a:solidFill>
                <a:ea typeface="ＭＳ Ｐゴシック" charset="-128"/>
              </a:rPr>
              <a:t>for </a:t>
            </a:r>
            <a:r>
              <a:rPr lang="en-US" sz="1400" dirty="0" smtClean="0">
                <a:solidFill>
                  <a:srgbClr val="000000"/>
                </a:solidFill>
                <a:ea typeface="ＭＳ Ｐゴシック" charset="-128"/>
              </a:rPr>
              <a:t>using the DBR form as part of this module has been granted by the </a:t>
            </a:r>
            <a:r>
              <a:rPr lang="en-US" sz="1400" dirty="0">
                <a:solidFill>
                  <a:srgbClr val="000000"/>
                </a:solidFill>
                <a:ea typeface="ＭＳ Ｐゴシック" charset="-128"/>
              </a:rPr>
              <a:t>authors for educational purposes </a:t>
            </a:r>
            <a:r>
              <a:rPr lang="en-US" sz="1400" dirty="0" smtClean="0">
                <a:solidFill>
                  <a:srgbClr val="000000"/>
                </a:solidFill>
                <a:ea typeface="ＭＳ Ｐゴシック" charset="-128"/>
              </a:rPr>
              <a:t>only (Chafouleas, Riley-Tillman, Christ, &amp; Sugai, 2009).</a:t>
            </a:r>
          </a:p>
          <a:p>
            <a:endParaRPr lang="en-US" sz="1400" dirty="0" smtClean="0">
              <a:solidFill>
                <a:srgbClr val="000000"/>
              </a:solidFill>
              <a:ea typeface="ＭＳ Ｐゴシック" charset="-128"/>
            </a:endParaRPr>
          </a:p>
          <a:p>
            <a:endParaRPr lang="en-US" sz="1200" dirty="0" smtClean="0">
              <a:solidFill>
                <a:srgbClr val="000000"/>
              </a:solidFill>
              <a:ea typeface="ＭＳ Ｐゴシック" charset="-128"/>
            </a:endParaRPr>
          </a:p>
          <a:p>
            <a:r>
              <a:rPr lang="en-US" sz="1200" dirty="0" smtClean="0">
                <a:solidFill>
                  <a:srgbClr val="000000"/>
                </a:solidFill>
                <a:ea typeface="ＭＳ Ｐゴシック" charset="-128"/>
              </a:rPr>
              <a:t>www.directbehaviorratings.org</a:t>
            </a:r>
            <a:endParaRPr lang="en-US" sz="1200" dirty="0">
              <a:solidFill>
                <a:srgbClr val="000000"/>
              </a:solidFill>
              <a:ea typeface="ＭＳ Ｐゴシック" charset="-128"/>
            </a:endParaRPr>
          </a:p>
          <a:p>
            <a:endParaRPr lang="en-US" sz="1600" dirty="0">
              <a:solidFill>
                <a:srgbClr val="000000"/>
              </a:solidFill>
              <a:ea typeface="ＭＳ Ｐゴシック" charset="-128"/>
            </a:endParaRPr>
          </a:p>
        </p:txBody>
      </p:sp>
      <p:sp>
        <p:nvSpPr>
          <p:cNvPr id="9" name="TextBox 8"/>
          <p:cNvSpPr txBox="1"/>
          <p:nvPr/>
        </p:nvSpPr>
        <p:spPr>
          <a:xfrm>
            <a:off x="1371600" y="5529977"/>
            <a:ext cx="5791200" cy="1328023"/>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i="1" dirty="0" smtClean="0"/>
              <a:t>Direct Behavior Rating (DBR) Form: 3 Standard Behaviors </a:t>
            </a:r>
            <a:r>
              <a:rPr lang="en-US" sz="2400" dirty="0"/>
              <a:t>available from </a:t>
            </a:r>
            <a:r>
              <a:rPr lang="en-US" sz="2400" dirty="0" smtClean="0"/>
              <a:t>www.directbehaviorratings.org</a:t>
            </a:r>
            <a:endParaRPr lang="en-US" sz="2400" i="1" dirty="0"/>
          </a:p>
        </p:txBody>
      </p:sp>
    </p:spTree>
    <p:extLst>
      <p:ext uri="{BB962C8B-B14F-4D97-AF65-F5344CB8AC3E}">
        <p14:creationId xmlns:p14="http://schemas.microsoft.com/office/powerpoint/2010/main" val="21885538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DBR: Academic Engagement</a:t>
            </a:r>
            <a:endParaRPr lang="en-US" dirty="0"/>
          </a:p>
        </p:txBody>
      </p:sp>
      <p:sp>
        <p:nvSpPr>
          <p:cNvPr id="4" name="Content Placeholder 3"/>
          <p:cNvSpPr>
            <a:spLocks noGrp="1"/>
          </p:cNvSpPr>
          <p:nvPr>
            <p:ph idx="1"/>
          </p:nvPr>
        </p:nvSpPr>
        <p:spPr/>
        <p:txBody>
          <a:bodyPr/>
          <a:lstStyle/>
          <a:p>
            <a:r>
              <a:rPr lang="en-US" dirty="0" smtClean="0"/>
              <a:t>Active </a:t>
            </a:r>
            <a:r>
              <a:rPr lang="en-US" dirty="0"/>
              <a:t>or passive participation in the classroom activity</a:t>
            </a:r>
          </a:p>
          <a:p>
            <a:r>
              <a:rPr lang="en-US" dirty="0"/>
              <a:t>Examples include writing, </a:t>
            </a:r>
            <a:r>
              <a:rPr lang="en-US" dirty="0" smtClean="0"/>
              <a:t>raising a </a:t>
            </a:r>
            <a:r>
              <a:rPr lang="en-US" dirty="0"/>
              <a:t>hand, answering a question, talking about a lesson, listening to the teacher, reading silently, and looking at instructional </a:t>
            </a:r>
            <a:r>
              <a:rPr lang="en-US" dirty="0" smtClean="0"/>
              <a:t>materials</a:t>
            </a:r>
            <a:endParaRPr lang="en-US" dirty="0"/>
          </a:p>
          <a:p>
            <a:endParaRPr lang="en-US" dirty="0"/>
          </a:p>
        </p:txBody>
      </p:sp>
      <p:sp>
        <p:nvSpPr>
          <p:cNvPr id="9" name="Rectangle 8"/>
          <p:cNvSpPr/>
          <p:nvPr/>
        </p:nvSpPr>
        <p:spPr>
          <a:xfrm>
            <a:off x="1600200" y="6414983"/>
            <a:ext cx="5063490" cy="338554"/>
          </a:xfrm>
          <a:prstGeom prst="rect">
            <a:avLst/>
          </a:prstGeom>
        </p:spPr>
        <p:txBody>
          <a:bodyPr wrap="square">
            <a:spAutoFit/>
          </a:bodyPr>
          <a:lstStyle/>
          <a:p>
            <a:r>
              <a:rPr lang="en-US" sz="1600" dirty="0" smtClean="0"/>
              <a:t>(Chafouleas</a:t>
            </a:r>
            <a:r>
              <a:rPr lang="en-US" sz="1600" dirty="0"/>
              <a:t>, </a:t>
            </a:r>
            <a:r>
              <a:rPr lang="en-US" sz="1600" dirty="0" smtClean="0"/>
              <a:t>Riley-Tillman</a:t>
            </a:r>
            <a:r>
              <a:rPr lang="en-US" sz="1600" dirty="0"/>
              <a:t>, </a:t>
            </a:r>
            <a:r>
              <a:rPr lang="en-US" sz="1600" dirty="0" smtClean="0"/>
              <a:t>Christ</a:t>
            </a:r>
            <a:r>
              <a:rPr lang="en-US" sz="1600" dirty="0"/>
              <a:t>, </a:t>
            </a:r>
            <a:r>
              <a:rPr lang="en-US" sz="1600" dirty="0" smtClean="0"/>
              <a:t>&amp; </a:t>
            </a:r>
            <a:r>
              <a:rPr lang="en-US" sz="1600" dirty="0"/>
              <a:t>Sugai, </a:t>
            </a:r>
            <a:r>
              <a:rPr lang="en-US" sz="1600" dirty="0" smtClean="0"/>
              <a:t>2009)</a:t>
            </a:r>
          </a:p>
        </p:txBody>
      </p:sp>
    </p:spTree>
    <p:extLst>
      <p:ext uri="{BB962C8B-B14F-4D97-AF65-F5344CB8AC3E}">
        <p14:creationId xmlns:p14="http://schemas.microsoft.com/office/powerpoint/2010/main" val="19218280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Engagement Example</a:t>
            </a:r>
            <a:endParaRPr lang="en-US" dirty="0"/>
          </a:p>
        </p:txBody>
      </p:sp>
      <p:sp>
        <p:nvSpPr>
          <p:cNvPr id="5" name="Rectangle 12"/>
          <p:cNvSpPr>
            <a:spLocks/>
          </p:cNvSpPr>
          <p:nvPr/>
        </p:nvSpPr>
        <p:spPr bwMode="auto">
          <a:xfrm>
            <a:off x="1660049" y="1600200"/>
            <a:ext cx="6721951" cy="909863"/>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endParaRPr lang="en-US" sz="400" dirty="0">
              <a:solidFill>
                <a:schemeClr val="tx2">
                  <a:lumMod val="75000"/>
                </a:schemeClr>
              </a:solidFill>
              <a:latin typeface="Arial Bold" pitchFamily="34" charset="0"/>
              <a:ea typeface="Lucida Grande"/>
              <a:cs typeface="Lucida Grande"/>
              <a:sym typeface="Arial Bold" pitchFamily="34" charset="0"/>
            </a:endParaRPr>
          </a:p>
          <a:p>
            <a:pPr marL="39688" algn="ctr"/>
            <a:r>
              <a:rPr lang="en-US" sz="1600" dirty="0">
                <a:solidFill>
                  <a:schemeClr val="tx2">
                    <a:lumMod val="75000"/>
                  </a:schemeClr>
                </a:solidFill>
                <a:latin typeface="Arial Bold" pitchFamily="34" charset="0"/>
                <a:cs typeface="Arial Bold" pitchFamily="34" charset="0"/>
                <a:sym typeface="Arial Bold" pitchFamily="34" charset="0"/>
              </a:rPr>
              <a:t>Academically </a:t>
            </a:r>
            <a:r>
              <a:rPr lang="en-US" sz="1600" dirty="0" smtClean="0">
                <a:solidFill>
                  <a:schemeClr val="tx2">
                    <a:lumMod val="75000"/>
                  </a:schemeClr>
                </a:solidFill>
                <a:latin typeface="Arial Bold" pitchFamily="34" charset="0"/>
                <a:cs typeface="Arial Bold" pitchFamily="34" charset="0"/>
                <a:sym typeface="Arial Bold" pitchFamily="34" charset="0"/>
              </a:rPr>
              <a:t>Engaged</a:t>
            </a:r>
            <a:endParaRPr lang="en-US" sz="1600" dirty="0">
              <a:solidFill>
                <a:schemeClr val="tx2">
                  <a:lumMod val="75000"/>
                </a:schemeClr>
              </a:solidFill>
              <a:ea typeface="Lucida Grande"/>
              <a:cs typeface="Lucida Grande"/>
            </a:endParaRPr>
          </a:p>
          <a:p>
            <a:pPr marL="39688" algn="ctr"/>
            <a:r>
              <a:rPr lang="en-US" sz="1600" dirty="0">
                <a:solidFill>
                  <a:schemeClr val="tx2">
                    <a:lumMod val="75000"/>
                  </a:schemeClr>
                </a:solidFill>
              </a:rPr>
              <a:t>Place a mark along the line that best reflects the percentage of total time the student was </a:t>
            </a:r>
            <a:r>
              <a:rPr lang="en-US" sz="1600" dirty="0" smtClean="0">
                <a:solidFill>
                  <a:schemeClr val="tx2">
                    <a:lumMod val="75000"/>
                  </a:schemeClr>
                </a:solidFill>
              </a:rPr>
              <a:t>academically </a:t>
            </a:r>
            <a:r>
              <a:rPr lang="en-US" sz="1600" dirty="0">
                <a:solidFill>
                  <a:schemeClr val="tx2">
                    <a:lumMod val="75000"/>
                  </a:schemeClr>
                </a:solidFill>
              </a:rPr>
              <a:t>e</a:t>
            </a:r>
            <a:r>
              <a:rPr lang="en-US" sz="1600" dirty="0" smtClean="0">
                <a:solidFill>
                  <a:schemeClr val="tx2">
                    <a:lumMod val="75000"/>
                  </a:schemeClr>
                </a:solidFill>
              </a:rPr>
              <a:t>ngaged </a:t>
            </a:r>
            <a:r>
              <a:rPr lang="en-US" sz="1600" dirty="0">
                <a:solidFill>
                  <a:schemeClr val="tx2">
                    <a:lumMod val="75000"/>
                  </a:schemeClr>
                </a:solidFill>
              </a:rPr>
              <a:t>during math today.</a:t>
            </a:r>
          </a:p>
        </p:txBody>
      </p:sp>
      <p:pic>
        <p:nvPicPr>
          <p:cNvPr id="2050" name="Picture 2" descr="An image of a DBR rating form for academically engaged behavior.  A number line shows percent of total ti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449" y="2590800"/>
            <a:ext cx="6721951" cy="162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descr="A purple circle selects a rating of six, which indicates the behavior occurred 60% of the time."/>
          <p:cNvSpPr/>
          <p:nvPr/>
        </p:nvSpPr>
        <p:spPr>
          <a:xfrm>
            <a:off x="6324600" y="2903619"/>
            <a:ext cx="208547" cy="224590"/>
          </a:xfrm>
          <a:prstGeom prst="ellipse">
            <a:avLst/>
          </a:prstGeom>
          <a:solidFill>
            <a:schemeClr val="accent1">
              <a:lumMod val="75000"/>
            </a:schemeClr>
          </a:solidFill>
          <a:ln w="38100"/>
          <a:effectLst>
            <a:glow rad="2286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6"/>
          <p:cNvSpPr>
            <a:spLocks/>
          </p:cNvSpPr>
          <p:nvPr/>
        </p:nvSpPr>
        <p:spPr bwMode="auto">
          <a:xfrm>
            <a:off x="1689077" y="4478037"/>
            <a:ext cx="6968693" cy="1008360"/>
          </a:xfrm>
          <a:prstGeom prst="rect">
            <a:avLst/>
          </a:prstGeom>
          <a:solidFill>
            <a:schemeClr val="bg1"/>
          </a:solidFill>
          <a:ln>
            <a:noFill/>
          </a:ln>
        </p:spPr>
        <p:txBody>
          <a:bodyPr lIns="0" tIns="0" rIns="40639" bIns="0"/>
          <a:lstStyle/>
          <a:p>
            <a:pPr marL="39688"/>
            <a:r>
              <a:rPr lang="en-US" sz="2200" b="1" dirty="0">
                <a:solidFill>
                  <a:schemeClr val="tx2">
                    <a:lumMod val="75000"/>
                  </a:schemeClr>
                </a:solidFill>
              </a:rPr>
              <a:t>Interpretation: </a:t>
            </a:r>
            <a:r>
              <a:rPr lang="en-US" sz="2200" dirty="0">
                <a:solidFill>
                  <a:schemeClr val="tx2">
                    <a:lumMod val="75000"/>
                  </a:schemeClr>
                </a:solidFill>
              </a:rPr>
              <a:t>The </a:t>
            </a:r>
            <a:r>
              <a:rPr lang="en-US" sz="2200" dirty="0" smtClean="0">
                <a:solidFill>
                  <a:schemeClr val="tx2">
                    <a:lumMod val="75000"/>
                  </a:schemeClr>
                </a:solidFill>
              </a:rPr>
              <a:t>teacher estimated that the student </a:t>
            </a:r>
            <a:r>
              <a:rPr lang="en-US" sz="2200" dirty="0">
                <a:solidFill>
                  <a:schemeClr val="tx2">
                    <a:lumMod val="75000"/>
                  </a:schemeClr>
                </a:solidFill>
              </a:rPr>
              <a:t>displayed </a:t>
            </a:r>
            <a:r>
              <a:rPr lang="en-US" sz="2200" dirty="0">
                <a:solidFill>
                  <a:schemeClr val="tx2">
                    <a:lumMod val="75000"/>
                  </a:schemeClr>
                </a:solidFill>
                <a:latin typeface="Arial Italic" pitchFamily="34" charset="0"/>
                <a:cs typeface="Arial Italic" pitchFamily="34" charset="0"/>
                <a:sym typeface="Arial Italic" pitchFamily="34" charset="0"/>
              </a:rPr>
              <a:t>academically engaged </a:t>
            </a:r>
            <a:r>
              <a:rPr lang="en-US" sz="2200" dirty="0">
                <a:solidFill>
                  <a:schemeClr val="tx2">
                    <a:lumMod val="75000"/>
                  </a:schemeClr>
                </a:solidFill>
              </a:rPr>
              <a:t>behavior during </a:t>
            </a:r>
            <a:r>
              <a:rPr lang="en-US" sz="2200" dirty="0" smtClean="0">
                <a:solidFill>
                  <a:schemeClr val="tx2">
                    <a:lumMod val="75000"/>
                  </a:schemeClr>
                </a:solidFill>
              </a:rPr>
              <a:t>60 percent </a:t>
            </a:r>
            <a:r>
              <a:rPr lang="en-US" sz="2200" dirty="0">
                <a:solidFill>
                  <a:schemeClr val="tx2">
                    <a:lumMod val="75000"/>
                  </a:schemeClr>
                </a:solidFill>
              </a:rPr>
              <a:t>of </a:t>
            </a:r>
            <a:r>
              <a:rPr lang="en-US" sz="2200" dirty="0" smtClean="0">
                <a:solidFill>
                  <a:schemeClr val="tx2">
                    <a:lumMod val="75000"/>
                  </a:schemeClr>
                </a:solidFill>
              </a:rPr>
              <a:t>large-group mathematics </a:t>
            </a:r>
            <a:r>
              <a:rPr lang="en-US" sz="2200" dirty="0">
                <a:solidFill>
                  <a:schemeClr val="tx2">
                    <a:lumMod val="75000"/>
                  </a:schemeClr>
                </a:solidFill>
              </a:rPr>
              <a:t>instruction today.</a:t>
            </a:r>
          </a:p>
        </p:txBody>
      </p:sp>
      <p:sp>
        <p:nvSpPr>
          <p:cNvPr id="13" name="Rectangle 12"/>
          <p:cNvSpPr/>
          <p:nvPr/>
        </p:nvSpPr>
        <p:spPr>
          <a:xfrm>
            <a:off x="1605620" y="6338039"/>
            <a:ext cx="6572250" cy="338554"/>
          </a:xfrm>
          <a:prstGeom prst="rect">
            <a:avLst/>
          </a:prstGeom>
        </p:spPr>
        <p:txBody>
          <a:bodyPr wrap="square">
            <a:spAutoFit/>
          </a:bodyPr>
          <a:lstStyle/>
          <a:p>
            <a:r>
              <a:rPr lang="en-US" sz="1600" dirty="0" smtClean="0"/>
              <a:t>Slide adapted from </a:t>
            </a:r>
            <a:r>
              <a:rPr lang="en-US" sz="1600" dirty="0"/>
              <a:t>Chafouleas </a:t>
            </a:r>
            <a:r>
              <a:rPr lang="en-US" sz="1600" dirty="0" smtClean="0"/>
              <a:t>(2011) with permission.</a:t>
            </a:r>
            <a:endParaRPr lang="en-US" sz="1600" dirty="0"/>
          </a:p>
        </p:txBody>
      </p:sp>
    </p:spTree>
    <p:extLst>
      <p:ext uri="{BB962C8B-B14F-4D97-AF65-F5344CB8AC3E}">
        <p14:creationId xmlns:p14="http://schemas.microsoft.com/office/powerpoint/2010/main" val="7912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DBR: Respectful</a:t>
            </a:r>
            <a:endParaRPr lang="en-US" dirty="0"/>
          </a:p>
        </p:txBody>
      </p:sp>
      <p:sp>
        <p:nvSpPr>
          <p:cNvPr id="7" name="Content Placeholder 6"/>
          <p:cNvSpPr>
            <a:spLocks noGrp="1"/>
          </p:cNvSpPr>
          <p:nvPr>
            <p:ph idx="1"/>
          </p:nvPr>
        </p:nvSpPr>
        <p:spPr>
          <a:xfrm>
            <a:off x="1676400" y="1447800"/>
            <a:ext cx="6994525" cy="3629025"/>
          </a:xfrm>
        </p:spPr>
        <p:txBody>
          <a:bodyPr/>
          <a:lstStyle/>
          <a:p>
            <a:endParaRPr lang="en-US" sz="2800" dirty="0" smtClean="0"/>
          </a:p>
          <a:p>
            <a:r>
              <a:rPr lang="en-US" sz="2800" dirty="0" smtClean="0"/>
              <a:t>Compliant </a:t>
            </a:r>
            <a:r>
              <a:rPr lang="en-US" sz="2800" dirty="0"/>
              <a:t>and polite behavior in response to adult </a:t>
            </a:r>
            <a:r>
              <a:rPr lang="en-US" sz="2800" dirty="0" smtClean="0"/>
              <a:t>direction </a:t>
            </a:r>
            <a:r>
              <a:rPr lang="en-US" sz="2800" dirty="0"/>
              <a:t>and/or </a:t>
            </a:r>
            <a:r>
              <a:rPr lang="en-US" sz="2800" dirty="0" smtClean="0"/>
              <a:t>interactions with peers and adults</a:t>
            </a:r>
          </a:p>
          <a:p>
            <a:r>
              <a:rPr lang="en-US" sz="2800" dirty="0" smtClean="0"/>
              <a:t>Examples include following the teacher’s direction, engaging in prosocial peer interactions, responding positively to an adult’s request, and engaging in verbal or physical disruption without a negative tone/connotation</a:t>
            </a:r>
            <a:endParaRPr lang="en-US" sz="2800" dirty="0"/>
          </a:p>
          <a:p>
            <a:endParaRPr lang="en-US" dirty="0"/>
          </a:p>
        </p:txBody>
      </p:sp>
      <p:sp>
        <p:nvSpPr>
          <p:cNvPr id="6" name="Rectangle 5"/>
          <p:cNvSpPr/>
          <p:nvPr/>
        </p:nvSpPr>
        <p:spPr>
          <a:xfrm>
            <a:off x="1447800" y="6491927"/>
            <a:ext cx="5063490" cy="338554"/>
          </a:xfrm>
          <a:prstGeom prst="rect">
            <a:avLst/>
          </a:prstGeom>
        </p:spPr>
        <p:txBody>
          <a:bodyPr wrap="square">
            <a:spAutoFit/>
          </a:bodyPr>
          <a:lstStyle/>
          <a:p>
            <a:r>
              <a:rPr lang="en-US" sz="1600" dirty="0" smtClean="0"/>
              <a:t>(Chafouleas</a:t>
            </a:r>
            <a:r>
              <a:rPr lang="en-US" sz="1600" dirty="0"/>
              <a:t>, </a:t>
            </a:r>
            <a:r>
              <a:rPr lang="en-US" sz="1600" dirty="0" smtClean="0"/>
              <a:t>Riley-Tillman</a:t>
            </a:r>
            <a:r>
              <a:rPr lang="en-US" sz="1600" dirty="0"/>
              <a:t>, </a:t>
            </a:r>
            <a:r>
              <a:rPr lang="en-US" sz="1600" dirty="0" smtClean="0"/>
              <a:t>Christ</a:t>
            </a:r>
            <a:r>
              <a:rPr lang="en-US" sz="1600" dirty="0"/>
              <a:t>, </a:t>
            </a:r>
            <a:r>
              <a:rPr lang="en-US" sz="1600" dirty="0" smtClean="0"/>
              <a:t>&amp; </a:t>
            </a:r>
            <a:r>
              <a:rPr lang="en-US" sz="1600" dirty="0"/>
              <a:t>Sugai, </a:t>
            </a:r>
            <a:r>
              <a:rPr lang="en-US" sz="1600" dirty="0" smtClean="0"/>
              <a:t>2009)</a:t>
            </a:r>
            <a:endParaRPr lang="en-US" sz="1600" dirty="0"/>
          </a:p>
        </p:txBody>
      </p:sp>
    </p:spTree>
    <p:extLst>
      <p:ext uri="{BB962C8B-B14F-4D97-AF65-F5344CB8AC3E}">
        <p14:creationId xmlns:p14="http://schemas.microsoft.com/office/powerpoint/2010/main" val="29665114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Respectful Example</a:t>
            </a:r>
            <a:endParaRPr lang="en-US" dirty="0"/>
          </a:p>
        </p:txBody>
      </p:sp>
      <p:sp>
        <p:nvSpPr>
          <p:cNvPr id="8" name="Rectangle 12"/>
          <p:cNvSpPr>
            <a:spLocks/>
          </p:cNvSpPr>
          <p:nvPr/>
        </p:nvSpPr>
        <p:spPr bwMode="auto">
          <a:xfrm>
            <a:off x="1643743" y="1752600"/>
            <a:ext cx="6966857" cy="88083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endParaRPr lang="en-US" sz="400" dirty="0">
              <a:solidFill>
                <a:schemeClr val="tx2">
                  <a:lumMod val="75000"/>
                </a:schemeClr>
              </a:solidFill>
              <a:latin typeface="Arial Bold" pitchFamily="34" charset="0"/>
              <a:ea typeface="Lucida Grande"/>
              <a:cs typeface="Lucida Grande"/>
              <a:sym typeface="Arial Bold" pitchFamily="34" charset="0"/>
            </a:endParaRPr>
          </a:p>
          <a:p>
            <a:pPr marL="39688" algn="ctr"/>
            <a:r>
              <a:rPr lang="en-US" sz="1600" dirty="0" smtClean="0">
                <a:solidFill>
                  <a:schemeClr val="tx2">
                    <a:lumMod val="75000"/>
                  </a:schemeClr>
                </a:solidFill>
                <a:latin typeface="Arial Bold" pitchFamily="34" charset="0"/>
                <a:cs typeface="Arial Bold" pitchFamily="34" charset="0"/>
                <a:sym typeface="Arial Bold" pitchFamily="34" charset="0"/>
              </a:rPr>
              <a:t>Respectful</a:t>
            </a:r>
            <a:endParaRPr lang="en-US" sz="1600" dirty="0">
              <a:solidFill>
                <a:schemeClr val="tx2">
                  <a:lumMod val="75000"/>
                </a:schemeClr>
              </a:solidFill>
              <a:latin typeface="Arial Bold" pitchFamily="34" charset="0"/>
              <a:cs typeface="Arial Bold" pitchFamily="34" charset="0"/>
              <a:sym typeface="Arial Bold" pitchFamily="34" charset="0"/>
            </a:endParaRPr>
          </a:p>
          <a:p>
            <a:pPr marL="39688" algn="ctr"/>
            <a:r>
              <a:rPr lang="en-US" sz="1600" dirty="0" smtClean="0">
                <a:solidFill>
                  <a:schemeClr val="tx2">
                    <a:lumMod val="75000"/>
                  </a:schemeClr>
                </a:solidFill>
              </a:rPr>
              <a:t>Place </a:t>
            </a:r>
            <a:r>
              <a:rPr lang="en-US" sz="1600" dirty="0">
                <a:solidFill>
                  <a:schemeClr val="tx2">
                    <a:lumMod val="75000"/>
                  </a:schemeClr>
                </a:solidFill>
              </a:rPr>
              <a:t>a mark along the line that best reflects the percentage of total time the student was </a:t>
            </a:r>
            <a:r>
              <a:rPr lang="en-US" sz="1600" dirty="0" smtClean="0">
                <a:solidFill>
                  <a:schemeClr val="tx2">
                    <a:lumMod val="75000"/>
                  </a:schemeClr>
                </a:solidFill>
              </a:rPr>
              <a:t>respectful during language arts today</a:t>
            </a:r>
            <a:r>
              <a:rPr lang="en-US" sz="1600" dirty="0">
                <a:solidFill>
                  <a:schemeClr val="tx2">
                    <a:lumMod val="75000"/>
                  </a:schemeClr>
                </a:solidFill>
              </a:rPr>
              <a:t>.</a:t>
            </a:r>
          </a:p>
        </p:txBody>
      </p:sp>
      <p:pic>
        <p:nvPicPr>
          <p:cNvPr id="10" name="Picture 2" descr="An image of a DBR rating form for  respectful behavior.  A number line shows percent of total ti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024" y="2964780"/>
            <a:ext cx="7070293" cy="170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descr="A purple circle selects a rating of 8, which indicates the behavior occurred 80% of the time."/>
          <p:cNvSpPr/>
          <p:nvPr/>
        </p:nvSpPr>
        <p:spPr>
          <a:xfrm>
            <a:off x="7335253" y="3280610"/>
            <a:ext cx="208547" cy="224590"/>
          </a:xfrm>
          <a:prstGeom prst="ellipse">
            <a:avLst/>
          </a:prstGeom>
          <a:solidFill>
            <a:schemeClr val="accent1">
              <a:lumMod val="75000"/>
            </a:schemeClr>
          </a:solidFill>
          <a:ln w="38100"/>
          <a:effectLst>
            <a:glow rad="2286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6"/>
          <p:cNvSpPr>
            <a:spLocks/>
          </p:cNvSpPr>
          <p:nvPr/>
        </p:nvSpPr>
        <p:spPr bwMode="auto">
          <a:xfrm>
            <a:off x="1579324" y="4800600"/>
            <a:ext cx="7378722" cy="1066800"/>
          </a:xfrm>
          <a:prstGeom prst="rect">
            <a:avLst/>
          </a:prstGeom>
          <a:solidFill>
            <a:schemeClr val="bg1"/>
          </a:solidFill>
          <a:ln>
            <a:noFill/>
          </a:ln>
        </p:spPr>
        <p:txBody>
          <a:bodyPr lIns="0" tIns="0" rIns="40639" bIns="0"/>
          <a:lstStyle/>
          <a:p>
            <a:pPr marL="39688"/>
            <a:r>
              <a:rPr lang="en-US" sz="2200" b="1" dirty="0">
                <a:solidFill>
                  <a:schemeClr val="tx2">
                    <a:lumMod val="75000"/>
                  </a:schemeClr>
                </a:solidFill>
              </a:rPr>
              <a:t>Interpretation: </a:t>
            </a:r>
            <a:r>
              <a:rPr lang="en-US" sz="2200" dirty="0">
                <a:solidFill>
                  <a:schemeClr val="tx2">
                    <a:lumMod val="75000"/>
                  </a:schemeClr>
                </a:solidFill>
              </a:rPr>
              <a:t>The teacher estimated that the </a:t>
            </a:r>
            <a:r>
              <a:rPr lang="en-US" sz="2200" dirty="0" smtClean="0">
                <a:solidFill>
                  <a:schemeClr val="tx2">
                    <a:lumMod val="75000"/>
                  </a:schemeClr>
                </a:solidFill>
              </a:rPr>
              <a:t>student </a:t>
            </a:r>
            <a:r>
              <a:rPr lang="en-US" sz="2200" dirty="0">
                <a:solidFill>
                  <a:schemeClr val="tx2">
                    <a:lumMod val="75000"/>
                  </a:schemeClr>
                </a:solidFill>
              </a:rPr>
              <a:t>displayed </a:t>
            </a:r>
            <a:r>
              <a:rPr lang="en-US" sz="2200" dirty="0" smtClean="0">
                <a:solidFill>
                  <a:schemeClr val="tx2">
                    <a:lumMod val="75000"/>
                  </a:schemeClr>
                </a:solidFill>
              </a:rPr>
              <a:t>respectful behavior for 80 percent </a:t>
            </a:r>
            <a:r>
              <a:rPr lang="en-US" sz="2200" dirty="0">
                <a:solidFill>
                  <a:schemeClr val="tx2">
                    <a:lumMod val="75000"/>
                  </a:schemeClr>
                </a:solidFill>
              </a:rPr>
              <a:t>of </a:t>
            </a:r>
            <a:r>
              <a:rPr lang="en-US" sz="2200" dirty="0" smtClean="0">
                <a:solidFill>
                  <a:schemeClr val="tx2">
                    <a:lumMod val="75000"/>
                  </a:schemeClr>
                </a:solidFill>
              </a:rPr>
              <a:t>whole-class language arts today.</a:t>
            </a:r>
            <a:endParaRPr lang="en-US" sz="2200" dirty="0">
              <a:solidFill>
                <a:schemeClr val="tx2">
                  <a:lumMod val="75000"/>
                </a:schemeClr>
              </a:solidFill>
            </a:endParaRPr>
          </a:p>
        </p:txBody>
      </p:sp>
      <p:sp>
        <p:nvSpPr>
          <p:cNvPr id="15" name="Rectangle 14"/>
          <p:cNvSpPr/>
          <p:nvPr/>
        </p:nvSpPr>
        <p:spPr>
          <a:xfrm>
            <a:off x="1643743" y="6403553"/>
            <a:ext cx="5532120" cy="338554"/>
          </a:xfrm>
          <a:prstGeom prst="rect">
            <a:avLst/>
          </a:prstGeom>
        </p:spPr>
        <p:txBody>
          <a:bodyPr wrap="square">
            <a:spAutoFit/>
          </a:bodyPr>
          <a:lstStyle/>
          <a:p>
            <a:r>
              <a:rPr lang="en-US" sz="1600" dirty="0" smtClean="0"/>
              <a:t>Slide adapted from </a:t>
            </a:r>
            <a:r>
              <a:rPr lang="en-US" sz="1600" dirty="0"/>
              <a:t>Chafouleas </a:t>
            </a:r>
            <a:r>
              <a:rPr lang="en-US" sz="1600" dirty="0" smtClean="0"/>
              <a:t>(2011) with permission.</a:t>
            </a:r>
            <a:endParaRPr lang="en-US" sz="1600" dirty="0"/>
          </a:p>
        </p:txBody>
      </p:sp>
    </p:spTree>
    <p:extLst>
      <p:ext uri="{BB962C8B-B14F-4D97-AF65-F5344CB8AC3E}">
        <p14:creationId xmlns:p14="http://schemas.microsoft.com/office/powerpoint/2010/main" val="396730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DBR: Disruptive</a:t>
            </a:r>
            <a:endParaRPr lang="en-US" dirty="0"/>
          </a:p>
        </p:txBody>
      </p:sp>
      <p:sp>
        <p:nvSpPr>
          <p:cNvPr id="7" name="Content Placeholder 6"/>
          <p:cNvSpPr>
            <a:spLocks noGrp="1"/>
          </p:cNvSpPr>
          <p:nvPr>
            <p:ph idx="1"/>
          </p:nvPr>
        </p:nvSpPr>
        <p:spPr/>
        <p:txBody>
          <a:bodyPr/>
          <a:lstStyle/>
          <a:p>
            <a:r>
              <a:rPr lang="en-US" dirty="0"/>
              <a:t>A student action that interrupts regular school or classroom activity</a:t>
            </a:r>
          </a:p>
          <a:p>
            <a:r>
              <a:rPr lang="en-US" dirty="0"/>
              <a:t>Examples include </a:t>
            </a:r>
            <a:r>
              <a:rPr lang="en-US" dirty="0" smtClean="0"/>
              <a:t>being out of their </a:t>
            </a:r>
            <a:r>
              <a:rPr lang="en-US" dirty="0"/>
              <a:t>seat, fidgeting, playing with objects, acting aggressively, and talking/yelling about things that are unrelated to classroom </a:t>
            </a:r>
            <a:r>
              <a:rPr lang="en-US" dirty="0" smtClean="0"/>
              <a:t>instruction</a:t>
            </a:r>
            <a:endParaRPr lang="en-US" dirty="0"/>
          </a:p>
          <a:p>
            <a:endParaRPr lang="en-US" dirty="0"/>
          </a:p>
        </p:txBody>
      </p:sp>
      <p:sp>
        <p:nvSpPr>
          <p:cNvPr id="6" name="Rectangle 5"/>
          <p:cNvSpPr/>
          <p:nvPr/>
        </p:nvSpPr>
        <p:spPr>
          <a:xfrm>
            <a:off x="1686469" y="6245706"/>
            <a:ext cx="5063490" cy="338554"/>
          </a:xfrm>
          <a:prstGeom prst="rect">
            <a:avLst/>
          </a:prstGeom>
        </p:spPr>
        <p:txBody>
          <a:bodyPr wrap="square">
            <a:spAutoFit/>
          </a:bodyPr>
          <a:lstStyle/>
          <a:p>
            <a:r>
              <a:rPr lang="en-US" sz="1600" dirty="0" smtClean="0"/>
              <a:t>(Chafouleas</a:t>
            </a:r>
            <a:r>
              <a:rPr lang="en-US" sz="1600" dirty="0"/>
              <a:t>, </a:t>
            </a:r>
            <a:r>
              <a:rPr lang="en-US" sz="1600" dirty="0" smtClean="0"/>
              <a:t>Riley-Tillman</a:t>
            </a:r>
            <a:r>
              <a:rPr lang="en-US" sz="1600" dirty="0"/>
              <a:t>, </a:t>
            </a:r>
            <a:r>
              <a:rPr lang="en-US" sz="1600" dirty="0" smtClean="0"/>
              <a:t>Christ</a:t>
            </a:r>
            <a:r>
              <a:rPr lang="en-US" sz="1600" dirty="0"/>
              <a:t>, </a:t>
            </a:r>
            <a:r>
              <a:rPr lang="en-US" sz="1600" dirty="0" smtClean="0"/>
              <a:t>&amp; </a:t>
            </a:r>
            <a:r>
              <a:rPr lang="en-US" sz="1600" dirty="0"/>
              <a:t>Sugai, </a:t>
            </a:r>
            <a:r>
              <a:rPr lang="en-US" sz="1600" dirty="0" smtClean="0"/>
              <a:t>2009)</a:t>
            </a:r>
            <a:endParaRPr lang="en-US" sz="1600" dirty="0"/>
          </a:p>
        </p:txBody>
      </p:sp>
    </p:spTree>
    <p:extLst>
      <p:ext uri="{BB962C8B-B14F-4D97-AF65-F5344CB8AC3E}">
        <p14:creationId xmlns:p14="http://schemas.microsoft.com/office/powerpoint/2010/main" val="2840170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Behavior</a:t>
            </a:r>
            <a:endParaRPr lang="en-US" dirty="0"/>
          </a:p>
        </p:txBody>
      </p:sp>
      <p:sp>
        <p:nvSpPr>
          <p:cNvPr id="3" name="Content Placeholder 2"/>
          <p:cNvSpPr>
            <a:spLocks noGrp="1"/>
          </p:cNvSpPr>
          <p:nvPr>
            <p:ph idx="1"/>
          </p:nvPr>
        </p:nvSpPr>
        <p:spPr/>
        <p:txBody>
          <a:bodyPr/>
          <a:lstStyle/>
          <a:p>
            <a:pPr marL="0" indent="0">
              <a:buNone/>
            </a:pPr>
            <a:r>
              <a:rPr lang="en-US" dirty="0" smtClean="0"/>
              <a:t>The target behavior is the behavior we want the intervention to change.</a:t>
            </a:r>
          </a:p>
          <a:p>
            <a:r>
              <a:rPr lang="en-US" dirty="0" smtClean="0"/>
              <a:t>The function of the target behavior guides intervention planning</a:t>
            </a:r>
          </a:p>
          <a:p>
            <a:r>
              <a:rPr lang="en-US" dirty="0" smtClean="0"/>
              <a:t>The target behavior is tracked to monitor </a:t>
            </a:r>
            <a:r>
              <a:rPr lang="en-US" dirty="0"/>
              <a:t>the </a:t>
            </a:r>
            <a:r>
              <a:rPr lang="en-US" dirty="0" smtClean="0"/>
              <a:t>student’s </a:t>
            </a:r>
            <a:r>
              <a:rPr lang="en-US" dirty="0"/>
              <a:t>progress</a:t>
            </a:r>
          </a:p>
        </p:txBody>
      </p:sp>
      <p:sp>
        <p:nvSpPr>
          <p:cNvPr id="4" name="TextBox 3"/>
          <p:cNvSpPr txBox="1"/>
          <p:nvPr/>
        </p:nvSpPr>
        <p:spPr>
          <a:xfrm>
            <a:off x="1524000" y="4800600"/>
            <a:ext cx="6705600" cy="1736646"/>
          </a:xfrm>
          <a:prstGeom prst="roundRect">
            <a:avLst/>
          </a:prstGeom>
          <a:solidFill>
            <a:srgbClr val="99FF99"/>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t>By planning based on an individually selected target behavior, we take individual differences into account and make sure the intervention is working for a given student.</a:t>
            </a:r>
            <a:endParaRPr lang="en-US" sz="2400" dirty="0"/>
          </a:p>
        </p:txBody>
      </p:sp>
    </p:spTree>
    <p:extLst>
      <p:ext uri="{BB962C8B-B14F-4D97-AF65-F5344CB8AC3E}">
        <p14:creationId xmlns:p14="http://schemas.microsoft.com/office/powerpoint/2010/main" val="41026177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Disruptive Example</a:t>
            </a:r>
            <a:endParaRPr lang="en-US" dirty="0"/>
          </a:p>
        </p:txBody>
      </p:sp>
      <p:sp>
        <p:nvSpPr>
          <p:cNvPr id="4" name="Rectangle 12"/>
          <p:cNvSpPr>
            <a:spLocks/>
          </p:cNvSpPr>
          <p:nvPr/>
        </p:nvSpPr>
        <p:spPr bwMode="auto">
          <a:xfrm>
            <a:off x="1752600" y="1752600"/>
            <a:ext cx="6564086" cy="85367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endParaRPr lang="en-US" sz="400" dirty="0">
              <a:solidFill>
                <a:schemeClr val="tx2">
                  <a:lumMod val="75000"/>
                </a:schemeClr>
              </a:solidFill>
              <a:latin typeface="Arial Bold" pitchFamily="34" charset="0"/>
              <a:ea typeface="Lucida Grande"/>
              <a:cs typeface="Lucida Grande"/>
              <a:sym typeface="Arial Bold" pitchFamily="34" charset="0"/>
            </a:endParaRPr>
          </a:p>
          <a:p>
            <a:pPr marL="39688" algn="ctr"/>
            <a:r>
              <a:rPr lang="en-US" sz="1600" dirty="0" smtClean="0">
                <a:solidFill>
                  <a:schemeClr val="tx2">
                    <a:lumMod val="75000"/>
                  </a:schemeClr>
                </a:solidFill>
                <a:latin typeface="Arial Bold" pitchFamily="34" charset="0"/>
                <a:cs typeface="Arial Bold" pitchFamily="34" charset="0"/>
                <a:sym typeface="Arial Bold" pitchFamily="34" charset="0"/>
              </a:rPr>
              <a:t>Disruptive</a:t>
            </a:r>
            <a:endParaRPr lang="en-US" sz="1600" dirty="0">
              <a:solidFill>
                <a:schemeClr val="tx2">
                  <a:lumMod val="75000"/>
                </a:schemeClr>
              </a:solidFill>
              <a:ea typeface="Lucida Grande"/>
              <a:cs typeface="Lucida Grande"/>
            </a:endParaRPr>
          </a:p>
          <a:p>
            <a:pPr marL="39688" algn="ctr"/>
            <a:r>
              <a:rPr lang="en-US" sz="1600" dirty="0">
                <a:solidFill>
                  <a:schemeClr val="tx2">
                    <a:lumMod val="75000"/>
                  </a:schemeClr>
                </a:solidFill>
              </a:rPr>
              <a:t>Place a mark along the line that best reflects the percentage of total time the student was </a:t>
            </a:r>
            <a:r>
              <a:rPr lang="en-US" sz="1600" dirty="0" smtClean="0">
                <a:solidFill>
                  <a:schemeClr val="tx2">
                    <a:lumMod val="75000"/>
                  </a:schemeClr>
                </a:solidFill>
              </a:rPr>
              <a:t>disruptive during small-group science today</a:t>
            </a:r>
            <a:r>
              <a:rPr lang="en-US" sz="1600" dirty="0">
                <a:solidFill>
                  <a:schemeClr val="tx2">
                    <a:lumMod val="75000"/>
                  </a:schemeClr>
                </a:solidFill>
              </a:rPr>
              <a:t>.</a:t>
            </a:r>
          </a:p>
        </p:txBody>
      </p:sp>
      <p:pic>
        <p:nvPicPr>
          <p:cNvPr id="6" name="Picture 2" descr="An image of a DBR rating form for disruptivebehavior.  A number line shows percent of total tim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03" y="2693179"/>
            <a:ext cx="7378722" cy="178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descr="A purple circle selects a rating of three, which indicates the behavior occurred 30% of the time."/>
          <p:cNvSpPr/>
          <p:nvPr/>
        </p:nvSpPr>
        <p:spPr>
          <a:xfrm>
            <a:off x="4988497" y="3070340"/>
            <a:ext cx="208547" cy="224590"/>
          </a:xfrm>
          <a:prstGeom prst="ellipse">
            <a:avLst/>
          </a:prstGeom>
          <a:solidFill>
            <a:schemeClr val="accent1">
              <a:lumMod val="75000"/>
            </a:schemeClr>
          </a:solidFill>
          <a:ln w="38100"/>
          <a:effectLst>
            <a:glow rad="2286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6"/>
          <p:cNvSpPr>
            <a:spLocks/>
          </p:cNvSpPr>
          <p:nvPr/>
        </p:nvSpPr>
        <p:spPr bwMode="auto">
          <a:xfrm>
            <a:off x="1655921" y="4611362"/>
            <a:ext cx="7210414" cy="1031394"/>
          </a:xfrm>
          <a:prstGeom prst="rect">
            <a:avLst/>
          </a:prstGeom>
          <a:solidFill>
            <a:schemeClr val="bg1"/>
          </a:solidFill>
          <a:ln>
            <a:noFill/>
          </a:ln>
        </p:spPr>
        <p:txBody>
          <a:bodyPr lIns="0" tIns="0" rIns="40639" bIns="0"/>
          <a:lstStyle/>
          <a:p>
            <a:pPr marL="39688"/>
            <a:r>
              <a:rPr lang="en-US" sz="2200" b="1" dirty="0">
                <a:solidFill>
                  <a:schemeClr val="tx2">
                    <a:lumMod val="75000"/>
                  </a:schemeClr>
                </a:solidFill>
              </a:rPr>
              <a:t>Interpretation: </a:t>
            </a:r>
            <a:r>
              <a:rPr lang="en-US" sz="2200" dirty="0">
                <a:solidFill>
                  <a:schemeClr val="tx2">
                    <a:lumMod val="75000"/>
                  </a:schemeClr>
                </a:solidFill>
              </a:rPr>
              <a:t>The teacher estimated that the student </a:t>
            </a:r>
            <a:r>
              <a:rPr lang="en-US" sz="2200" dirty="0" smtClean="0">
                <a:solidFill>
                  <a:schemeClr val="tx2">
                    <a:lumMod val="75000"/>
                  </a:schemeClr>
                </a:solidFill>
              </a:rPr>
              <a:t>displayed </a:t>
            </a:r>
            <a:r>
              <a:rPr lang="en-US" sz="2200" dirty="0" smtClean="0">
                <a:solidFill>
                  <a:schemeClr val="tx2">
                    <a:lumMod val="75000"/>
                  </a:schemeClr>
                </a:solidFill>
                <a:latin typeface="Arial Italic" pitchFamily="34" charset="0"/>
                <a:cs typeface="Arial Italic" pitchFamily="34" charset="0"/>
                <a:sym typeface="Arial Italic" pitchFamily="34" charset="0"/>
              </a:rPr>
              <a:t>disruptive </a:t>
            </a:r>
            <a:r>
              <a:rPr lang="en-US" sz="2200" dirty="0" smtClean="0">
                <a:solidFill>
                  <a:schemeClr val="tx2">
                    <a:lumMod val="75000"/>
                  </a:schemeClr>
                </a:solidFill>
              </a:rPr>
              <a:t>behavior </a:t>
            </a:r>
            <a:r>
              <a:rPr lang="en-US" sz="2200" dirty="0">
                <a:solidFill>
                  <a:schemeClr val="tx2">
                    <a:lumMod val="75000"/>
                  </a:schemeClr>
                </a:solidFill>
              </a:rPr>
              <a:t>during </a:t>
            </a:r>
            <a:r>
              <a:rPr lang="en-US" sz="2200" dirty="0" smtClean="0">
                <a:solidFill>
                  <a:schemeClr val="tx2">
                    <a:lumMod val="75000"/>
                  </a:schemeClr>
                </a:solidFill>
              </a:rPr>
              <a:t>30 percent </a:t>
            </a:r>
            <a:r>
              <a:rPr lang="en-US" sz="2200" dirty="0">
                <a:solidFill>
                  <a:schemeClr val="tx2">
                    <a:lumMod val="75000"/>
                  </a:schemeClr>
                </a:solidFill>
              </a:rPr>
              <a:t>of </a:t>
            </a:r>
            <a:r>
              <a:rPr lang="en-US" sz="2200" dirty="0" smtClean="0">
                <a:solidFill>
                  <a:schemeClr val="tx2">
                    <a:lumMod val="75000"/>
                  </a:schemeClr>
                </a:solidFill>
              </a:rPr>
              <a:t>small-group science instruction </a:t>
            </a:r>
            <a:r>
              <a:rPr lang="en-US" sz="2200" dirty="0">
                <a:solidFill>
                  <a:schemeClr val="tx2">
                    <a:lumMod val="75000"/>
                  </a:schemeClr>
                </a:solidFill>
              </a:rPr>
              <a:t>today.</a:t>
            </a:r>
          </a:p>
        </p:txBody>
      </p:sp>
      <p:sp>
        <p:nvSpPr>
          <p:cNvPr id="11" name="Rectangle 10"/>
          <p:cNvSpPr/>
          <p:nvPr/>
        </p:nvSpPr>
        <p:spPr>
          <a:xfrm>
            <a:off x="1590771" y="6414983"/>
            <a:ext cx="5532120" cy="338554"/>
          </a:xfrm>
          <a:prstGeom prst="rect">
            <a:avLst/>
          </a:prstGeom>
        </p:spPr>
        <p:txBody>
          <a:bodyPr wrap="square">
            <a:spAutoFit/>
          </a:bodyPr>
          <a:lstStyle/>
          <a:p>
            <a:r>
              <a:rPr lang="en-US" sz="1600" dirty="0" smtClean="0"/>
              <a:t>Slide adapted from </a:t>
            </a:r>
            <a:r>
              <a:rPr lang="en-US" sz="1600" dirty="0"/>
              <a:t>Chafouleas </a:t>
            </a:r>
            <a:r>
              <a:rPr lang="en-US" sz="1600" dirty="0" smtClean="0"/>
              <a:t>(2011) with permission.</a:t>
            </a:r>
            <a:endParaRPr lang="en-US" sz="1600" dirty="0"/>
          </a:p>
        </p:txBody>
      </p:sp>
    </p:spTree>
    <p:extLst>
      <p:ext uri="{BB962C8B-B14F-4D97-AF65-F5344CB8AC3E}">
        <p14:creationId xmlns:p14="http://schemas.microsoft.com/office/powerpoint/2010/main" val="324353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DBR Standard Item Takeaways</a:t>
            </a:r>
            <a:endParaRPr lang="en-US" dirty="0"/>
          </a:p>
        </p:txBody>
      </p:sp>
      <p:sp>
        <p:nvSpPr>
          <p:cNvPr id="6" name="Content Placeholder 5"/>
          <p:cNvSpPr>
            <a:spLocks noGrp="1"/>
          </p:cNvSpPr>
          <p:nvPr>
            <p:ph idx="1"/>
          </p:nvPr>
        </p:nvSpPr>
        <p:spPr/>
        <p:txBody>
          <a:bodyPr/>
          <a:lstStyle/>
          <a:p>
            <a:r>
              <a:rPr lang="en-US" dirty="0"/>
              <a:t>All standard item behaviors are defined clearly.</a:t>
            </a:r>
          </a:p>
          <a:p>
            <a:r>
              <a:rPr lang="en-US" dirty="0"/>
              <a:t>Examples are provided for what constitutes the behavior.</a:t>
            </a:r>
          </a:p>
          <a:p>
            <a:r>
              <a:rPr lang="en-US" dirty="0"/>
              <a:t>All behaviors can be readily measured, and interpretations for responses are stated clearly.</a:t>
            </a:r>
          </a:p>
          <a:p>
            <a:endParaRPr lang="en-US" dirty="0"/>
          </a:p>
        </p:txBody>
      </p:sp>
    </p:spTree>
    <p:extLst>
      <p:ext uri="{BB962C8B-B14F-4D97-AF65-F5344CB8AC3E}">
        <p14:creationId xmlns:p14="http://schemas.microsoft.com/office/powerpoint/2010/main" val="11753238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DBR </a:t>
            </a:r>
            <a:r>
              <a:rPr lang="en-US" dirty="0" smtClean="0"/>
              <a:t>Fill-In Behaviors</a:t>
            </a:r>
            <a:endParaRPr lang="en-US" dirty="0"/>
          </a:p>
        </p:txBody>
      </p:sp>
      <p:sp>
        <p:nvSpPr>
          <p:cNvPr id="7" name="TextBox 6"/>
          <p:cNvSpPr txBox="1"/>
          <p:nvPr/>
        </p:nvSpPr>
        <p:spPr>
          <a:xfrm>
            <a:off x="6019800" y="3558301"/>
            <a:ext cx="2971800" cy="1702594"/>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i="1" dirty="0" smtClean="0"/>
              <a:t>Direct Behavior Rating (DBR) Form – Fill-in Behaviors </a:t>
            </a:r>
            <a:r>
              <a:rPr lang="en-US" sz="2000" dirty="0"/>
              <a:t>available from </a:t>
            </a:r>
            <a:r>
              <a:rPr lang="en-US" sz="1400" dirty="0" smtClean="0"/>
              <a:t>www.directbehaviorratings.org</a:t>
            </a:r>
            <a:endParaRPr lang="en-US" sz="1400" i="1" dirty="0">
              <a:solidFill>
                <a:srgbClr val="FFFFFF"/>
              </a:solidFill>
            </a:endParaRPr>
          </a:p>
        </p:txBody>
      </p:sp>
      <p:sp>
        <p:nvSpPr>
          <p:cNvPr id="2" name="Content Placeholder 1"/>
          <p:cNvSpPr>
            <a:spLocks noGrp="1"/>
          </p:cNvSpPr>
          <p:nvPr>
            <p:ph idx="1"/>
          </p:nvPr>
        </p:nvSpPr>
        <p:spPr>
          <a:xfrm>
            <a:off x="1692275" y="1600200"/>
            <a:ext cx="6994525" cy="5105400"/>
          </a:xfrm>
        </p:spPr>
        <p:txBody>
          <a:bodyPr/>
          <a:lstStyle/>
          <a:p>
            <a:r>
              <a:rPr lang="en-US" sz="2800" dirty="0"/>
              <a:t>Use DBR</a:t>
            </a:r>
            <a:r>
              <a:rPr lang="en-US" sz="2800" dirty="0" smtClean="0"/>
              <a:t> to track a </a:t>
            </a:r>
            <a:r>
              <a:rPr lang="en-US" sz="2800" dirty="0"/>
              <a:t>student’s individualized target behavior.</a:t>
            </a:r>
            <a:endParaRPr lang="en-US" sz="2800" dirty="0" smtClean="0"/>
          </a:p>
          <a:p>
            <a:r>
              <a:rPr lang="en-US" sz="2800" dirty="0" smtClean="0"/>
              <a:t>Individualized target behaviors can be combined with standard DBR behaviors.</a:t>
            </a:r>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3731894"/>
            <a:ext cx="4560887" cy="312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48401" y="5867400"/>
            <a:ext cx="1905000" cy="830997"/>
          </a:xfrm>
          <a:prstGeom prst="rect">
            <a:avLst/>
          </a:prstGeom>
          <a:noFill/>
        </p:spPr>
        <p:txBody>
          <a:bodyPr wrap="square" rtlCol="0">
            <a:spAutoFit/>
          </a:bodyPr>
          <a:lstStyle/>
          <a:p>
            <a:r>
              <a:rPr lang="en-US" sz="1600" dirty="0" smtClean="0"/>
              <a:t>(</a:t>
            </a:r>
            <a:r>
              <a:rPr lang="en-US" sz="1600" dirty="0"/>
              <a:t>Chafouleas, Riley-Tillman, &amp; Christ, </a:t>
            </a:r>
            <a:r>
              <a:rPr lang="en-US" sz="1600" dirty="0" smtClean="0"/>
              <a:t>2010)</a:t>
            </a:r>
            <a:endParaRPr lang="en-US" sz="1600" dirty="0"/>
          </a:p>
        </p:txBody>
      </p:sp>
    </p:spTree>
    <p:extLst>
      <p:ext uri="{BB962C8B-B14F-4D97-AF65-F5344CB8AC3E}">
        <p14:creationId xmlns:p14="http://schemas.microsoft.com/office/powerpoint/2010/main" val="40128482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Developing</a:t>
            </a:r>
            <a:r>
              <a:rPr lang="en-US" sz="4000" dirty="0" smtClean="0"/>
              <a:t> a DBR </a:t>
            </a:r>
            <a:r>
              <a:rPr lang="en-US" sz="4000" dirty="0"/>
              <a:t>Behavior </a:t>
            </a:r>
            <a:br>
              <a:rPr lang="en-US" sz="4000" dirty="0"/>
            </a:br>
            <a:r>
              <a:rPr lang="en-US" sz="4000" dirty="0" smtClean="0"/>
              <a:t>Definition</a:t>
            </a:r>
            <a:endParaRPr lang="en-US" sz="4000" dirty="0"/>
          </a:p>
        </p:txBody>
      </p:sp>
      <p:sp>
        <p:nvSpPr>
          <p:cNvPr id="4" name="Content Placeholder 3"/>
          <p:cNvSpPr>
            <a:spLocks noGrp="1"/>
          </p:cNvSpPr>
          <p:nvPr>
            <p:ph idx="1"/>
          </p:nvPr>
        </p:nvSpPr>
        <p:spPr/>
        <p:txBody>
          <a:bodyPr/>
          <a:lstStyle/>
          <a:p>
            <a:pPr marL="0" indent="0">
              <a:buNone/>
            </a:pPr>
            <a:r>
              <a:rPr lang="en-US" b="1" dirty="0"/>
              <a:t>Example Operational Definition:</a:t>
            </a:r>
          </a:p>
          <a:p>
            <a:pPr marL="0" indent="0">
              <a:buNone/>
            </a:pPr>
            <a:r>
              <a:rPr lang="en-US" dirty="0"/>
              <a:t>Toby’s aggression is defined as any behavior that involves making contact with others in an attempt to injure or harm. This includes punching, hitting, kicking, spitting, scratching, pushing, and biting. This does not include patting on the back or shaking hands.</a:t>
            </a:r>
          </a:p>
          <a:p>
            <a:endParaRPr lang="en-US" dirty="0"/>
          </a:p>
        </p:txBody>
      </p:sp>
    </p:spTree>
    <p:extLst>
      <p:ext uri="{BB962C8B-B14F-4D97-AF65-F5344CB8AC3E}">
        <p14:creationId xmlns:p14="http://schemas.microsoft.com/office/powerpoint/2010/main" val="16900498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DBR Rating Scale Anchors</a:t>
            </a:r>
            <a:endParaRPr lang="en-US" dirty="0"/>
          </a:p>
        </p:txBody>
      </p:sp>
      <p:sp>
        <p:nvSpPr>
          <p:cNvPr id="4" name="Content Placeholder 3"/>
          <p:cNvSpPr>
            <a:spLocks noGrp="1"/>
          </p:cNvSpPr>
          <p:nvPr>
            <p:ph idx="1"/>
          </p:nvPr>
        </p:nvSpPr>
        <p:spPr/>
        <p:txBody>
          <a:bodyPr/>
          <a:lstStyle/>
          <a:p>
            <a:r>
              <a:rPr lang="en-US" dirty="0"/>
              <a:t>Target behavior information is used to develop clear anchors for ratings.</a:t>
            </a:r>
          </a:p>
          <a:p>
            <a:r>
              <a:rPr lang="en-US" dirty="0"/>
              <a:t>Anchors are used to gauge whether the behavior was occurring at low, medium, or high levels.</a:t>
            </a:r>
          </a:p>
          <a:p>
            <a:endParaRPr lang="en-US" dirty="0"/>
          </a:p>
        </p:txBody>
      </p:sp>
      <p:graphicFrame>
        <p:nvGraphicFramePr>
          <p:cNvPr id="7" name="Group 8" descr="A table provides sample anchors for DBR.  The top row provides three general levels, low, medium and high.  The second row provides DBR ratings 0 through 10.  Low corresponds to 0 to 2.  Ratings are 3 to 5 are medium.  Ratings of 8 to 10 are high.  The third row relates the rating to the percent of time the behavior occrured.  0 = 0 percent, 1 = 10 percent, etc., up to 10 = 100%"/>
          <p:cNvGraphicFramePr>
            <a:graphicFrameLocks noGrp="1"/>
          </p:cNvGraphicFramePr>
          <p:nvPr>
            <p:extLst>
              <p:ext uri="{D42A27DB-BD31-4B8C-83A1-F6EECF244321}">
                <p14:modId xmlns:p14="http://schemas.microsoft.com/office/powerpoint/2010/main" val="4288302769"/>
              </p:ext>
            </p:extLst>
          </p:nvPr>
        </p:nvGraphicFramePr>
        <p:xfrm>
          <a:off x="1600201" y="4419600"/>
          <a:ext cx="7233478" cy="1484085"/>
        </p:xfrm>
        <a:graphic>
          <a:graphicData uri="http://schemas.openxmlformats.org/drawingml/2006/table">
            <a:tbl>
              <a:tblPr firstRow="1"/>
              <a:tblGrid>
                <a:gridCol w="609599"/>
                <a:gridCol w="533400"/>
                <a:gridCol w="694085"/>
                <a:gridCol w="543862"/>
                <a:gridCol w="563051"/>
                <a:gridCol w="1094602"/>
                <a:gridCol w="609600"/>
                <a:gridCol w="619111"/>
                <a:gridCol w="551327"/>
                <a:gridCol w="582162"/>
                <a:gridCol w="832679"/>
              </a:tblGrid>
              <a:tr h="433163">
                <a:tc gridSpan="3">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rgbClr val="FFFFFF"/>
                          </a:solidFill>
                          <a:effectLst/>
                          <a:latin typeface="Gill Sans MT Bold" charset="0"/>
                          <a:ea typeface="Gill Sans MT Bold" charset="0"/>
                          <a:cs typeface="Gill Sans MT Bold" charset="0"/>
                          <a:sym typeface="Gill Sans MT Bold" charset="0"/>
                        </a:rPr>
                        <a:t>Low</a:t>
                      </a: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638CAE"/>
                    </a:solidFill>
                  </a:tcPr>
                </a:tc>
                <a:tc hMerge="1">
                  <a:txBody>
                    <a:bodyPr/>
                    <a:lstStyle/>
                    <a:p>
                      <a:endParaRPr lang="en-US"/>
                    </a:p>
                  </a:txBody>
                  <a:tcPr/>
                </a:tc>
                <a:tc hMerge="1">
                  <a:txBody>
                    <a:bodyPr/>
                    <a:lstStyle/>
                    <a:p>
                      <a:endParaRPr lang="en-US"/>
                    </a:p>
                  </a:txBody>
                  <a:tcPr/>
                </a:tc>
                <a:tc gridSpan="5">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rgbClr val="FFFFFF"/>
                          </a:solidFill>
                          <a:effectLst/>
                          <a:latin typeface="Gill Sans MT Bold" charset="0"/>
                          <a:ea typeface="Gill Sans MT Bold" charset="0"/>
                          <a:cs typeface="Gill Sans MT Bold" charset="0"/>
                          <a:sym typeface="Gill Sans MT Bold" charset="0"/>
                        </a:rPr>
                        <a:t>Medium</a:t>
                      </a:r>
                    </a:p>
                  </a:txBody>
                  <a:tcPr marL="50800" marR="50800" marT="50800" marB="5080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638CA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rgbClr val="FFFFFF"/>
                          </a:solidFill>
                          <a:effectLst/>
                          <a:latin typeface="Gill Sans MT Bold" charset="0"/>
                          <a:ea typeface="Gill Sans MT Bold" charset="0"/>
                          <a:cs typeface="Gill Sans MT Bold" charset="0"/>
                          <a:sym typeface="Gill Sans MT Bold" charset="0"/>
                        </a:rPr>
                        <a:t>High</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638CAE"/>
                    </a:solidFill>
                  </a:tcPr>
                </a:tc>
                <a:tc hMerge="1">
                  <a:txBody>
                    <a:bodyPr/>
                    <a:lstStyle/>
                    <a:p>
                      <a:endParaRPr lang="en-US"/>
                    </a:p>
                  </a:txBody>
                  <a:tcPr/>
                </a:tc>
                <a:tc hMerge="1">
                  <a:txBody>
                    <a:bodyPr/>
                    <a:lstStyle/>
                    <a:p>
                      <a:endParaRPr lang="en-US"/>
                    </a:p>
                  </a:txBody>
                  <a:tcPr/>
                </a:tc>
              </a:tr>
              <a:tr h="433163">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FB8C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1</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2</a:t>
                      </a: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3</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4</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5</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FB8C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6</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7</a:t>
                      </a: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8</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9</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FB8CD"/>
                    </a:solidFill>
                  </a:tcPr>
                </a:tc>
              </a:tr>
              <a:tr h="617759">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Bold" charset="0"/>
                          <a:ea typeface="Gill Sans MT Bold" charset="0"/>
                          <a:cs typeface="Gill Sans MT Bold" charset="0"/>
                          <a:sym typeface="Gill Sans MT Bold" charset="0"/>
                        </a:rPr>
                        <a:t>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FB8C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20%</a:t>
                      </a: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30%</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40%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Bold" charset="0"/>
                          <a:ea typeface="Gill Sans MT Bold" charset="0"/>
                          <a:cs typeface="Gill Sans MT Bold" charset="0"/>
                          <a:sym typeface="Gill Sans MT Bold" charset="0"/>
                        </a:rPr>
                        <a:t>50</a:t>
                      </a:r>
                      <a:r>
                        <a:rPr kumimoji="0" lang="en-US" sz="1600" b="0" i="0" u="none" strike="noStrike" cap="none" normalizeH="0" baseline="0" dirty="0" smtClean="0">
                          <a:ln>
                            <a:noFill/>
                          </a:ln>
                          <a:solidFill>
                            <a:schemeClr val="tx1"/>
                          </a:solidFill>
                          <a:effectLst/>
                          <a:latin typeface="Gill Sans MT Bold" charset="0"/>
                          <a:ea typeface="Gill Sans MT Bold" charset="0"/>
                          <a:cs typeface="Gill Sans MT Bold" charset="0"/>
                          <a:sym typeface="Gill Sans MT Bold" charset="0"/>
                        </a:rPr>
                        <a:t>%</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FB8C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60%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70%</a:t>
                      </a: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80%</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pitchFamily="34" charset="0"/>
                          <a:ea typeface="ヒラギノ角ゴ ProN W3" charset="0"/>
                          <a:cs typeface="ヒラギノ角ゴ ProN W3" charset="0"/>
                          <a:sym typeface="Gill Sans MT" pitchFamily="34" charset="0"/>
                        </a:rPr>
                        <a:t>90%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6ED"/>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Gill Sans MT Bold" charset="0"/>
                          <a:ea typeface="Gill Sans MT Bold" charset="0"/>
                          <a:cs typeface="Gill Sans MT Bold" charset="0"/>
                          <a:sym typeface="Gill Sans MT Bold" charset="0"/>
                        </a:rPr>
                        <a:t>100%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FB8CD"/>
                    </a:solidFill>
                  </a:tcPr>
                </a:tc>
              </a:tr>
            </a:tbl>
          </a:graphicData>
        </a:graphic>
      </p:graphicFrame>
      <p:sp>
        <p:nvSpPr>
          <p:cNvPr id="11" name="Rectangle 10"/>
          <p:cNvSpPr/>
          <p:nvPr/>
        </p:nvSpPr>
        <p:spPr>
          <a:xfrm>
            <a:off x="1447800" y="6491927"/>
            <a:ext cx="5950915" cy="338554"/>
          </a:xfrm>
          <a:prstGeom prst="rect">
            <a:avLst/>
          </a:prstGeom>
        </p:spPr>
        <p:txBody>
          <a:bodyPr wrap="square">
            <a:spAutoFit/>
          </a:bodyPr>
          <a:lstStyle/>
          <a:p>
            <a:r>
              <a:rPr lang="en-US" sz="1600" dirty="0" smtClean="0">
                <a:ea typeface="ＭＳ Ｐゴシック" charset="-128"/>
              </a:rPr>
              <a:t>Slide adapted from Chafouleas et al. (2011) with permission.</a:t>
            </a:r>
            <a:endParaRPr lang="en-US" sz="1600" dirty="0">
              <a:ea typeface="ＭＳ Ｐゴシック" charset="-128"/>
            </a:endParaRPr>
          </a:p>
        </p:txBody>
      </p:sp>
    </p:spTree>
    <p:extLst>
      <p:ext uri="{BB962C8B-B14F-4D97-AF65-F5344CB8AC3E}">
        <p14:creationId xmlns:p14="http://schemas.microsoft.com/office/powerpoint/2010/main" val="303153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Developing Toby’s DBR Anchors</a:t>
            </a:r>
            <a:endParaRPr lang="en-US" dirty="0"/>
          </a:p>
        </p:txBody>
      </p:sp>
      <p:sp>
        <p:nvSpPr>
          <p:cNvPr id="4" name="Content Placeholder 3"/>
          <p:cNvSpPr>
            <a:spLocks noGrp="1"/>
          </p:cNvSpPr>
          <p:nvPr>
            <p:ph idx="1"/>
          </p:nvPr>
        </p:nvSpPr>
        <p:spPr/>
        <p:txBody>
          <a:bodyPr/>
          <a:lstStyle/>
          <a:p>
            <a:pPr marL="0" indent="0">
              <a:buNone/>
            </a:pPr>
            <a:r>
              <a:rPr lang="en-US" dirty="0" smtClean="0"/>
              <a:t>Data reviewed at the team meeting indicated that Toby’s aggression</a:t>
            </a:r>
            <a:endParaRPr lang="en-US" dirty="0"/>
          </a:p>
          <a:p>
            <a:r>
              <a:rPr lang="en-US" dirty="0" smtClean="0"/>
              <a:t>Mostly occurred during math class</a:t>
            </a:r>
          </a:p>
          <a:p>
            <a:r>
              <a:rPr lang="en-US" dirty="0" smtClean="0"/>
              <a:t>Encompassed many different behaviors</a:t>
            </a:r>
          </a:p>
          <a:p>
            <a:r>
              <a:rPr lang="en-US" dirty="0" smtClean="0"/>
              <a:t>Occurred 0</a:t>
            </a:r>
            <a:r>
              <a:rPr lang="en-GB" dirty="0" smtClean="0"/>
              <a:t>–</a:t>
            </a:r>
            <a:r>
              <a:rPr lang="en-US" dirty="0" smtClean="0"/>
              <a:t>12 times per math class</a:t>
            </a:r>
            <a:endParaRPr lang="en-US" dirty="0"/>
          </a:p>
        </p:txBody>
      </p:sp>
    </p:spTree>
    <p:extLst>
      <p:ext uri="{BB962C8B-B14F-4D97-AF65-F5344CB8AC3E}">
        <p14:creationId xmlns:p14="http://schemas.microsoft.com/office/powerpoint/2010/main" val="28656268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Toby’s DBR Anchors</a:t>
            </a:r>
            <a:endParaRPr lang="en-US" dirty="0"/>
          </a:p>
        </p:txBody>
      </p:sp>
      <p:sp>
        <p:nvSpPr>
          <p:cNvPr id="6" name="Content Placeholder 5"/>
          <p:cNvSpPr>
            <a:spLocks noGrp="1"/>
          </p:cNvSpPr>
          <p:nvPr>
            <p:ph idx="1"/>
          </p:nvPr>
        </p:nvSpPr>
        <p:spPr/>
        <p:txBody>
          <a:bodyPr/>
          <a:lstStyle/>
          <a:p>
            <a:pPr marL="0" indent="0">
              <a:buNone/>
            </a:pPr>
            <a:r>
              <a:rPr lang="en-US" dirty="0" smtClean="0"/>
              <a:t>Anchors may reflect the frequency of the behavior per period rather than the percentage of the period during which the behavior occurs.</a:t>
            </a:r>
            <a:endParaRPr lang="en-US" dirty="0"/>
          </a:p>
        </p:txBody>
      </p:sp>
      <p:graphicFrame>
        <p:nvGraphicFramePr>
          <p:cNvPr id="4" name="Group 8" descr="A table provides sample anchors for DBR.  The top row provides three general levels, low, medium and high.  The second row provides DBR ratings 0 through 10.  Low corresponds to 0 to 2.  Ratings are 3 to 5 are medium.  Ratings of 8 to 10 are high.  The third row relates the rating to the frequency of the behavior.  0 = 0 occurrences, 1 = 1 to 2 occurrences, 2 = 3 occurrences, 3 = 4 occurrences.  This pattern continues up to 9 = 10 occurrences.  A rating of 10 indicates more than 10 occurrences of the target behavior."/>
          <p:cNvGraphicFramePr>
            <a:graphicFrameLocks noGrp="1"/>
          </p:cNvGraphicFramePr>
          <p:nvPr>
            <p:extLst>
              <p:ext uri="{D42A27DB-BD31-4B8C-83A1-F6EECF244321}">
                <p14:modId xmlns:p14="http://schemas.microsoft.com/office/powerpoint/2010/main" val="2079621022"/>
              </p:ext>
            </p:extLst>
          </p:nvPr>
        </p:nvGraphicFramePr>
        <p:xfrm>
          <a:off x="1447800" y="3962400"/>
          <a:ext cx="7543800" cy="1407394"/>
        </p:xfrm>
        <a:graphic>
          <a:graphicData uri="http://schemas.openxmlformats.org/drawingml/2006/table">
            <a:tbl>
              <a:tblPr firstRow="1"/>
              <a:tblGrid>
                <a:gridCol w="1188715"/>
                <a:gridCol w="545954"/>
                <a:gridCol w="839645"/>
                <a:gridCol w="527597"/>
                <a:gridCol w="527597"/>
                <a:gridCol w="527597"/>
                <a:gridCol w="527597"/>
                <a:gridCol w="527597"/>
                <a:gridCol w="527597"/>
                <a:gridCol w="470386"/>
                <a:gridCol w="571518"/>
                <a:gridCol w="762000"/>
              </a:tblGrid>
              <a:tr h="298077">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endParaRPr kumimoji="0" lang="en-US" sz="1800" b="0" i="0" u="none" strike="noStrike" cap="none" normalizeH="0" baseline="0" dirty="0" smtClean="0">
                        <a:ln>
                          <a:noFill/>
                        </a:ln>
                        <a:solidFill>
                          <a:srgbClr val="FFFFFF"/>
                        </a:solidFill>
                        <a:effectLst/>
                        <a:latin typeface="Gill Sans MT Bold" charset="0"/>
                        <a:ea typeface="Gill Sans MT Bold" charset="0"/>
                        <a:cs typeface="Gill Sans MT Bold" charset="0"/>
                        <a:sym typeface="Gill Sans MT Bold" charset="0"/>
                      </a:endParaRP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tc gridSpan="3">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rgbClr val="FFFFFF"/>
                          </a:solidFill>
                          <a:effectLst/>
                          <a:latin typeface="Gill Sans MT Bold" charset="0"/>
                          <a:ea typeface="Gill Sans MT Bold" charset="0"/>
                          <a:cs typeface="Gill Sans MT Bold" charset="0"/>
                          <a:sym typeface="Gill Sans MT Bold" charset="0"/>
                        </a:rPr>
                        <a:t>Low</a:t>
                      </a:r>
                    </a:p>
                  </a:txBody>
                  <a:tcPr marL="50800" marR="50800" marT="50800" marB="5080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c gridSpan="5">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rgbClr val="FFFFFF"/>
                          </a:solidFill>
                          <a:effectLst/>
                          <a:latin typeface="Gill Sans MT Bold" charset="0"/>
                          <a:ea typeface="Gill Sans MT Bold" charset="0"/>
                          <a:cs typeface="Gill Sans MT Bold" charset="0"/>
                          <a:sym typeface="Gill Sans MT Bold" charset="0"/>
                        </a:rPr>
                        <a:t>Medium</a:t>
                      </a:r>
                    </a:p>
                  </a:txBody>
                  <a:tcPr marL="50800" marR="50800" marT="50800" marB="5080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rgbClr val="FFFFFF"/>
                          </a:solidFill>
                          <a:effectLst/>
                          <a:latin typeface="Gill Sans MT Bold" charset="0"/>
                          <a:ea typeface="Gill Sans MT Bold" charset="0"/>
                          <a:cs typeface="Gill Sans MT Bold" charset="0"/>
                          <a:sym typeface="Gill Sans MT Bold" charset="0"/>
                        </a:rPr>
                        <a:t>High</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r>
              <a:tr h="442194">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600" b="0" i="0" u="none" strike="noStrike" cap="none" normalizeH="0" baseline="0" dirty="0" smtClean="0">
                          <a:ln>
                            <a:noFill/>
                          </a:ln>
                          <a:solidFill>
                            <a:schemeClr val="bg1"/>
                          </a:solidFill>
                          <a:effectLst/>
                          <a:latin typeface="Gill Sans MT" pitchFamily="34" charset="0"/>
                          <a:ea typeface="ヒラギノ角ゴ ProN W3" charset="0"/>
                          <a:cs typeface="ヒラギノ角ゴ ProN W3" charset="0"/>
                          <a:sym typeface="Gill Sans MT" pitchFamily="34" charset="0"/>
                        </a:rPr>
                        <a:t>Rating</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1</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2</a:t>
                      </a: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3</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4</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5</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6</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7</a:t>
                      </a: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8</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9</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r>
              <a:tr h="575561">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600" b="0" i="0" u="none" strike="noStrike" cap="none" normalizeH="0" baseline="0" dirty="0" smtClean="0">
                          <a:ln>
                            <a:noFill/>
                          </a:ln>
                          <a:solidFill>
                            <a:schemeClr val="bg1"/>
                          </a:solidFill>
                          <a:effectLst/>
                          <a:latin typeface="Gill Sans MT" pitchFamily="34" charset="0"/>
                          <a:ea typeface="Gill Sans MT Bold" charset="0"/>
                          <a:cs typeface="Gill Sans MT Bold" charset="0"/>
                          <a:sym typeface="Gill Sans MT Bold" charset="0"/>
                        </a:rPr>
                        <a:t>Frequency of behavior</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Gill Sans MT Bold" charset="0"/>
                          <a:cs typeface="Gill Sans MT Bold" charset="0"/>
                          <a:sym typeface="Gill Sans MT Bold" charset="0"/>
                        </a:rPr>
                        <a:t>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1</a:t>
                      </a:r>
                      <a:r>
                        <a:rPr lang="en-US" sz="1800" kern="1200" dirty="0" smtClean="0">
                          <a:solidFill>
                            <a:schemeClr val="tx1"/>
                          </a:solidFill>
                          <a:latin typeface="+mn-lt"/>
                          <a:ea typeface="+mn-ea"/>
                          <a:cs typeface="+mn-cs"/>
                        </a:rPr>
                        <a:t>–</a:t>
                      </a: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2</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3</a:t>
                      </a: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4</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5</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Gill Sans MT Bold" charset="0"/>
                          <a:cs typeface="Gill Sans MT Bold" charset="0"/>
                          <a:sym typeface="Gill Sans MT Bold" charset="0"/>
                        </a:rPr>
                        <a:t>6</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7</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algn="ctr"/>
                      <a:r>
                        <a:rPr lang="en-US" sz="1800" dirty="0" smtClean="0">
                          <a:latin typeface="+mn-lt"/>
                        </a:rPr>
                        <a:t>8</a:t>
                      </a:r>
                      <a:endParaRPr lang="en-US" sz="1800" dirty="0">
                        <a:latin typeface="+mn-lt"/>
                      </a:endParaRP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9</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Gill Sans MT Bold" charset="0"/>
                          <a:cs typeface="Gill Sans MT Bold" charset="0"/>
                          <a:sym typeface="Gill Sans MT Bold" charset="0"/>
                        </a:rPr>
                        <a:t>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r>
            </a:tbl>
          </a:graphicData>
        </a:graphic>
      </p:graphicFrame>
    </p:spTree>
    <p:extLst>
      <p:ext uri="{BB962C8B-B14F-4D97-AF65-F5344CB8AC3E}">
        <p14:creationId xmlns:p14="http://schemas.microsoft.com/office/powerpoint/2010/main" val="21851136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Individualizing the DBR Form</a:t>
            </a:r>
            <a:endParaRPr lang="en-US" dirty="0"/>
          </a:p>
        </p:txBody>
      </p:sp>
      <p:sp>
        <p:nvSpPr>
          <p:cNvPr id="3" name="Content Placeholder 2"/>
          <p:cNvSpPr>
            <a:spLocks noGrp="1"/>
          </p:cNvSpPr>
          <p:nvPr>
            <p:ph idx="1"/>
          </p:nvPr>
        </p:nvSpPr>
        <p:spPr/>
        <p:txBody>
          <a:bodyPr/>
          <a:lstStyle/>
          <a:p>
            <a:r>
              <a:rPr lang="en-US" sz="3000" dirty="0" smtClean="0"/>
              <a:t>NCII developed a handout to help you individualize a fill-in DBR form.</a:t>
            </a:r>
          </a:p>
          <a:p>
            <a:r>
              <a:rPr lang="en-US" sz="3000" dirty="0" smtClean="0"/>
              <a:t>For each target behavior, consider the</a:t>
            </a:r>
          </a:p>
          <a:p>
            <a:pPr lvl="1"/>
            <a:r>
              <a:rPr lang="en-US" sz="2600" dirty="0" smtClean="0"/>
              <a:t>Measurable definition</a:t>
            </a:r>
          </a:p>
          <a:p>
            <a:pPr lvl="1"/>
            <a:r>
              <a:rPr lang="en-US" sz="2600" dirty="0" smtClean="0"/>
              <a:t>Anchors (based on data, where possible)</a:t>
            </a:r>
          </a:p>
          <a:p>
            <a:pPr lvl="1"/>
            <a:r>
              <a:rPr lang="en-US" sz="2600" dirty="0" smtClean="0"/>
              <a:t>Observation period</a:t>
            </a:r>
          </a:p>
          <a:p>
            <a:pPr lvl="1"/>
            <a:r>
              <a:rPr lang="en-US" sz="2600" dirty="0" smtClean="0"/>
              <a:t>Current performance and goal</a:t>
            </a:r>
            <a:endParaRPr lang="en-US" sz="2600" dirty="0"/>
          </a:p>
        </p:txBody>
      </p:sp>
      <p:sp>
        <p:nvSpPr>
          <p:cNvPr id="4" name="TextBox 3"/>
          <p:cNvSpPr txBox="1"/>
          <p:nvPr/>
        </p:nvSpPr>
        <p:spPr>
          <a:xfrm>
            <a:off x="1524000" y="5791200"/>
            <a:ext cx="6692900" cy="919401"/>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schemeClr val="tx1"/>
                </a:solidFill>
              </a:rPr>
              <a:t>Handout #12: </a:t>
            </a:r>
            <a:r>
              <a:rPr lang="en-US" sz="2400" i="1" dirty="0" smtClean="0">
                <a:solidFill>
                  <a:schemeClr val="tx1"/>
                </a:solidFill>
              </a:rPr>
              <a:t>Direct </a:t>
            </a:r>
            <a:r>
              <a:rPr lang="en-US" sz="2400" i="1" dirty="0">
                <a:solidFill>
                  <a:schemeClr val="tx1"/>
                </a:solidFill>
              </a:rPr>
              <a:t>Behavior Rating (DBR) Individualization </a:t>
            </a:r>
            <a:r>
              <a:rPr lang="en-US" sz="2400" i="1" dirty="0" smtClean="0">
                <a:solidFill>
                  <a:schemeClr val="tx1"/>
                </a:solidFill>
              </a:rPr>
              <a:t>Form</a:t>
            </a:r>
            <a:endParaRPr lang="en-US" sz="2400" i="1" dirty="0">
              <a:solidFill>
                <a:schemeClr val="tx1"/>
              </a:solidFill>
            </a:endParaRPr>
          </a:p>
        </p:txBody>
      </p:sp>
    </p:spTree>
    <p:extLst>
      <p:ext uri="{BB962C8B-B14F-4D97-AF65-F5344CB8AC3E}">
        <p14:creationId xmlns:p14="http://schemas.microsoft.com/office/powerpoint/2010/main" val="39911256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Implementing DBR</a:t>
            </a:r>
            <a:endParaRPr lang="en-US" dirty="0"/>
          </a:p>
        </p:txBody>
      </p:sp>
      <p:sp>
        <p:nvSpPr>
          <p:cNvPr id="6" name="Content Placeholder 5"/>
          <p:cNvSpPr>
            <a:spLocks noGrp="1"/>
          </p:cNvSpPr>
          <p:nvPr>
            <p:ph idx="1"/>
          </p:nvPr>
        </p:nvSpPr>
        <p:spPr/>
        <p:txBody>
          <a:bodyPr/>
          <a:lstStyle/>
          <a:p>
            <a:r>
              <a:rPr lang="en-US" sz="3000" dirty="0"/>
              <a:t>Review</a:t>
            </a:r>
            <a:r>
              <a:rPr lang="en-US" sz="3000" dirty="0" smtClean="0"/>
              <a:t> the definitions </a:t>
            </a:r>
            <a:r>
              <a:rPr lang="en-US" sz="3000" dirty="0"/>
              <a:t>and </a:t>
            </a:r>
            <a:r>
              <a:rPr lang="en-US" sz="3000" dirty="0" smtClean="0"/>
              <a:t>anchors</a:t>
            </a:r>
          </a:p>
          <a:p>
            <a:r>
              <a:rPr lang="en-US" sz="3000" dirty="0" smtClean="0"/>
              <a:t>Have the form </a:t>
            </a:r>
            <a:r>
              <a:rPr lang="en-US" sz="3000" dirty="0"/>
              <a:t>ready to be </a:t>
            </a:r>
            <a:r>
              <a:rPr lang="en-US" sz="3000" dirty="0" smtClean="0"/>
              <a:t>completed</a:t>
            </a:r>
            <a:endParaRPr lang="en-US" sz="3000" dirty="0"/>
          </a:p>
          <a:p>
            <a:r>
              <a:rPr lang="en-US" sz="3000" dirty="0"/>
              <a:t>Complete</a:t>
            </a:r>
            <a:r>
              <a:rPr lang="en-US" sz="3000" dirty="0" smtClean="0"/>
              <a:t> the ratings </a:t>
            </a:r>
            <a:r>
              <a:rPr lang="en-US" sz="3000" dirty="0"/>
              <a:t>immediately after the </a:t>
            </a:r>
            <a:r>
              <a:rPr lang="en-US" sz="3000" dirty="0" smtClean="0"/>
              <a:t>pre-specified </a:t>
            </a:r>
            <a:r>
              <a:rPr lang="en-US" sz="3000" dirty="0"/>
              <a:t>time period only </a:t>
            </a:r>
            <a:r>
              <a:rPr lang="en-US" sz="3000" dirty="0" smtClean="0"/>
              <a:t>if</a:t>
            </a:r>
          </a:p>
          <a:p>
            <a:pPr lvl="1"/>
            <a:r>
              <a:rPr lang="en-US" sz="2600" dirty="0"/>
              <a:t>You directly observed the student for a sufficient amount of time</a:t>
            </a:r>
          </a:p>
          <a:p>
            <a:pPr lvl="1"/>
            <a:r>
              <a:rPr lang="en-US" sz="2600" dirty="0" smtClean="0"/>
              <a:t>You </a:t>
            </a:r>
            <a:r>
              <a:rPr lang="en-US" sz="2600" dirty="0"/>
              <a:t>are able to complete the form soon after the end of the </a:t>
            </a:r>
            <a:r>
              <a:rPr lang="en-US" sz="2600" dirty="0" smtClean="0"/>
              <a:t>activity</a:t>
            </a:r>
            <a:endParaRPr lang="en-US" sz="2600" dirty="0"/>
          </a:p>
          <a:p>
            <a:endParaRPr lang="en-US" dirty="0"/>
          </a:p>
        </p:txBody>
      </p:sp>
      <p:sp>
        <p:nvSpPr>
          <p:cNvPr id="5" name="Rectangle 4"/>
          <p:cNvSpPr/>
          <p:nvPr/>
        </p:nvSpPr>
        <p:spPr>
          <a:xfrm>
            <a:off x="1524000" y="6414983"/>
            <a:ext cx="5892394" cy="338554"/>
          </a:xfrm>
          <a:prstGeom prst="rect">
            <a:avLst/>
          </a:prstGeom>
        </p:spPr>
        <p:txBody>
          <a:bodyPr wrap="square">
            <a:spAutoFit/>
          </a:bodyPr>
          <a:lstStyle/>
          <a:p>
            <a:r>
              <a:rPr lang="en-US" sz="1600" dirty="0" smtClean="0">
                <a:ea typeface="ＭＳ Ｐゴシック" charset="-128"/>
              </a:rPr>
              <a:t>Slide adapted from </a:t>
            </a:r>
            <a:r>
              <a:rPr lang="en-US" sz="1600" dirty="0">
                <a:ea typeface="ＭＳ Ｐゴシック" charset="-128"/>
              </a:rPr>
              <a:t>Chafouleas </a:t>
            </a:r>
            <a:r>
              <a:rPr lang="en-US" sz="1600" dirty="0" smtClean="0">
                <a:ea typeface="ＭＳ Ｐゴシック" charset="-128"/>
              </a:rPr>
              <a:t>et al. (2011) with permission.</a:t>
            </a:r>
            <a:endParaRPr lang="en-US" sz="1600" dirty="0">
              <a:ea typeface="ＭＳ Ｐゴシック" charset="-128"/>
            </a:endParaRPr>
          </a:p>
        </p:txBody>
      </p:sp>
    </p:spTree>
    <p:extLst>
      <p:ext uri="{BB962C8B-B14F-4D97-AF65-F5344CB8AC3E}">
        <p14:creationId xmlns:p14="http://schemas.microsoft.com/office/powerpoint/2010/main" val="28048975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Baseline or Pre-Intervention Data Collection</a:t>
            </a:r>
            <a:endParaRPr lang="en-US" sz="4000" dirty="0"/>
          </a:p>
        </p:txBody>
      </p:sp>
      <p:sp>
        <p:nvSpPr>
          <p:cNvPr id="3" name="Content Placeholder 2"/>
          <p:cNvSpPr>
            <a:spLocks noGrp="1"/>
          </p:cNvSpPr>
          <p:nvPr>
            <p:ph idx="1"/>
          </p:nvPr>
        </p:nvSpPr>
        <p:spPr/>
        <p:txBody>
          <a:bodyPr/>
          <a:lstStyle/>
          <a:p>
            <a:r>
              <a:rPr lang="en-US" sz="3000" dirty="0" smtClean="0"/>
              <a:t>Five or more data points are recommended to</a:t>
            </a:r>
          </a:p>
          <a:p>
            <a:pPr lvl="1"/>
            <a:r>
              <a:rPr lang="en-US" sz="3000" dirty="0" smtClean="0"/>
              <a:t>Pilot test the tool</a:t>
            </a:r>
          </a:p>
          <a:p>
            <a:pPr lvl="1"/>
            <a:r>
              <a:rPr lang="en-US" sz="3000" dirty="0" smtClean="0"/>
              <a:t>Determine current performance as measured by this tool</a:t>
            </a:r>
          </a:p>
          <a:p>
            <a:r>
              <a:rPr lang="en-US" sz="3000" dirty="0" smtClean="0"/>
              <a:t>Revisit the definition and anchors if</a:t>
            </a:r>
          </a:p>
          <a:p>
            <a:pPr lvl="1"/>
            <a:r>
              <a:rPr lang="en-US" sz="3000" dirty="0" smtClean="0"/>
              <a:t>DBR data are inconsistent with other data on the target behavior</a:t>
            </a:r>
          </a:p>
          <a:p>
            <a:pPr lvl="1"/>
            <a:r>
              <a:rPr lang="en-US" sz="3000" dirty="0" smtClean="0"/>
              <a:t>The tool seems unlikely to be sensitive to change</a:t>
            </a:r>
          </a:p>
          <a:p>
            <a:pPr lvl="1"/>
            <a:endParaRPr lang="en-US" dirty="0"/>
          </a:p>
        </p:txBody>
      </p:sp>
    </p:spTree>
    <p:extLst>
      <p:ext uri="{BB962C8B-B14F-4D97-AF65-F5344CB8AC3E}">
        <p14:creationId xmlns:p14="http://schemas.microsoft.com/office/powerpoint/2010/main" val="3458365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933328"/>
            <a:ext cx="7272808" cy="3010272"/>
          </a:xfr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a:defRPr/>
            </a:pPr>
            <a:r>
              <a:rPr lang="en-US" sz="4000" dirty="0" smtClean="0">
                <a:ln w="1905"/>
                <a:solidFill>
                  <a:schemeClr val="tx1"/>
                </a:solidFill>
                <a:effectLst>
                  <a:innerShdw blurRad="69850" dist="43180" dir="5400000">
                    <a:srgbClr val="000000">
                      <a:alpha val="65000"/>
                    </a:srgbClr>
                  </a:innerShdw>
                </a:effectLst>
              </a:rPr>
              <a:t>Introduction to Data-Based Individualization:</a:t>
            </a:r>
            <a:br>
              <a:rPr lang="en-US" sz="4000" dirty="0" smtClean="0">
                <a:ln w="1905"/>
                <a:solidFill>
                  <a:schemeClr val="tx1"/>
                </a:solidFill>
                <a:effectLst>
                  <a:innerShdw blurRad="69850" dist="43180" dir="5400000">
                    <a:srgbClr val="000000">
                      <a:alpha val="65000"/>
                    </a:srgbClr>
                  </a:innerShdw>
                </a:effectLst>
              </a:rPr>
            </a:br>
            <a:r>
              <a:rPr lang="en-US" sz="3200" dirty="0">
                <a:ln w="1905"/>
                <a:solidFill>
                  <a:schemeClr val="tx1"/>
                </a:solidFill>
                <a:effectLst>
                  <a:innerShdw blurRad="69850" dist="43180" dir="5400000">
                    <a:srgbClr val="000000">
                      <a:alpha val="65000"/>
                    </a:srgbClr>
                  </a:innerShdw>
                </a:effectLst>
              </a:rPr>
              <a:t/>
            </a:r>
            <a:br>
              <a:rPr lang="en-US" sz="3200" dirty="0">
                <a:ln w="1905"/>
                <a:solidFill>
                  <a:schemeClr val="tx1"/>
                </a:solidFill>
                <a:effectLst>
                  <a:innerShdw blurRad="69850" dist="43180" dir="5400000">
                    <a:srgbClr val="000000">
                      <a:alpha val="65000"/>
                    </a:srgbClr>
                  </a:innerShdw>
                </a:effectLst>
              </a:rPr>
            </a:br>
            <a:r>
              <a:rPr lang="en-US" sz="3200" dirty="0" smtClean="0">
                <a:ln w="1905"/>
                <a:solidFill>
                  <a:schemeClr val="tx1"/>
                </a:solidFill>
                <a:effectLst>
                  <a:innerShdw blurRad="69850" dist="43180" dir="5400000">
                    <a:srgbClr val="000000">
                      <a:alpha val="65000"/>
                    </a:srgbClr>
                  </a:innerShdw>
                </a:effectLst>
              </a:rPr>
              <a:t>The Role of Target Behaviors in Intensive Intervention</a:t>
            </a:r>
            <a:endParaRPr lang="en-US" sz="3200" dirty="0">
              <a:ln w="1905"/>
              <a:solidFill>
                <a:schemeClr val="tx1"/>
              </a:solidFill>
              <a:effectLst>
                <a:innerShdw blurRad="69850" dist="43180" dir="5400000">
                  <a:srgbClr val="000000">
                    <a:alpha val="65000"/>
                  </a:srgbClr>
                </a:innerShdw>
              </a:effectLst>
            </a:endParaRPr>
          </a:p>
        </p:txBody>
      </p:sp>
      <p:pic>
        <p:nvPicPr>
          <p:cNvPr id="1638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08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7242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857128"/>
            <a:ext cx="7272808" cy="3315072"/>
          </a:xfr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a:defRPr/>
            </a:pPr>
            <a:r>
              <a:rPr lang="en-US" sz="4000" dirty="0" smtClean="0">
                <a:ln w="1905"/>
                <a:solidFill>
                  <a:schemeClr val="tx1"/>
                </a:solidFill>
                <a:effectLst>
                  <a:innerShdw blurRad="69850" dist="43180" dir="5400000">
                    <a:srgbClr val="000000">
                      <a:alpha val="65000"/>
                    </a:srgbClr>
                  </a:innerShdw>
                </a:effectLst>
              </a:rPr>
              <a:t>Using Progress Monitoring Data:</a:t>
            </a:r>
            <a:br>
              <a:rPr lang="en-US" sz="4000" dirty="0" smtClean="0">
                <a:ln w="1905"/>
                <a:solidFill>
                  <a:schemeClr val="tx1"/>
                </a:solidFill>
                <a:effectLst>
                  <a:innerShdw blurRad="69850" dist="43180" dir="5400000">
                    <a:srgbClr val="000000">
                      <a:alpha val="65000"/>
                    </a:srgbClr>
                  </a:innerShdw>
                </a:effectLst>
              </a:rPr>
            </a:br>
            <a:r>
              <a:rPr lang="en-US" sz="4000" dirty="0" smtClean="0">
                <a:ln w="1905"/>
                <a:solidFill>
                  <a:schemeClr val="tx1"/>
                </a:solidFill>
                <a:effectLst>
                  <a:innerShdw blurRad="69850" dist="43180" dir="5400000">
                    <a:srgbClr val="000000">
                      <a:alpha val="65000"/>
                    </a:srgbClr>
                  </a:innerShdw>
                </a:effectLst>
              </a:rPr>
              <a:t/>
            </a:r>
            <a:br>
              <a:rPr lang="en-US" sz="4000" dirty="0" smtClean="0">
                <a:ln w="1905"/>
                <a:solidFill>
                  <a:schemeClr val="tx1"/>
                </a:solidFill>
                <a:effectLst>
                  <a:innerShdw blurRad="69850" dist="43180" dir="5400000">
                    <a:srgbClr val="000000">
                      <a:alpha val="65000"/>
                    </a:srgbClr>
                  </a:innerShdw>
                </a:effectLst>
              </a:rPr>
            </a:br>
            <a:r>
              <a:rPr lang="en-US" sz="3600" dirty="0" smtClean="0">
                <a:ln w="1905"/>
                <a:solidFill>
                  <a:schemeClr val="tx1"/>
                </a:solidFill>
                <a:effectLst>
                  <a:innerShdw blurRad="69850" dist="43180" dir="5400000">
                    <a:srgbClr val="000000">
                      <a:alpha val="65000"/>
                    </a:srgbClr>
                  </a:innerShdw>
                </a:effectLst>
              </a:rPr>
              <a:t>Is the Intervention Working or Do We Need a Change?</a:t>
            </a:r>
            <a:endParaRPr lang="en-US" sz="2800" dirty="0">
              <a:ln w="1905"/>
              <a:solidFill>
                <a:schemeClr val="tx1"/>
              </a:solidFill>
              <a:effectLst>
                <a:innerShdw blurRad="69850" dist="43180" dir="5400000">
                  <a:srgbClr val="000000">
                    <a:alpha val="65000"/>
                  </a:srgbClr>
                </a:innerShdw>
              </a:effectLst>
            </a:endParaRPr>
          </a:p>
        </p:txBody>
      </p:sp>
      <p:pic>
        <p:nvPicPr>
          <p:cNvPr id="1638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08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8971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Data</a:t>
            </a:r>
            <a:endParaRPr lang="en-US" dirty="0"/>
          </a:p>
        </p:txBody>
      </p:sp>
      <p:sp>
        <p:nvSpPr>
          <p:cNvPr id="3" name="Content Placeholder 2"/>
          <p:cNvSpPr>
            <a:spLocks noGrp="1"/>
          </p:cNvSpPr>
          <p:nvPr>
            <p:ph idx="1"/>
          </p:nvPr>
        </p:nvSpPr>
        <p:spPr/>
        <p:txBody>
          <a:bodyPr/>
          <a:lstStyle/>
          <a:p>
            <a:r>
              <a:rPr lang="en-US" dirty="0"/>
              <a:t>Graphing data </a:t>
            </a:r>
            <a:r>
              <a:rPr lang="en-US" dirty="0" smtClean="0"/>
              <a:t>allows for </a:t>
            </a:r>
            <a:r>
              <a:rPr lang="en-US" dirty="0"/>
              <a:t>visual analysis to support evaluation.</a:t>
            </a:r>
          </a:p>
          <a:p>
            <a:r>
              <a:rPr lang="en-US" dirty="0" smtClean="0"/>
              <a:t>Questions </a:t>
            </a:r>
            <a:r>
              <a:rPr lang="en-US" dirty="0"/>
              <a:t>to </a:t>
            </a:r>
            <a:r>
              <a:rPr lang="en-US" dirty="0" smtClean="0"/>
              <a:t>consider: </a:t>
            </a:r>
            <a:endParaRPr lang="en-US" dirty="0"/>
          </a:p>
          <a:p>
            <a:pPr lvl="1"/>
            <a:r>
              <a:rPr lang="en-US" dirty="0"/>
              <a:t>Who will be responsible for </a:t>
            </a:r>
            <a:r>
              <a:rPr lang="en-US" dirty="0" smtClean="0"/>
              <a:t>entering/ </a:t>
            </a:r>
            <a:r>
              <a:rPr lang="en-US" dirty="0"/>
              <a:t>graphing the data?</a:t>
            </a:r>
          </a:p>
          <a:p>
            <a:pPr lvl="1"/>
            <a:r>
              <a:rPr lang="en-US" dirty="0"/>
              <a:t>How often will the data be reviewed?</a:t>
            </a:r>
          </a:p>
          <a:p>
            <a:pPr lvl="1"/>
            <a:r>
              <a:rPr lang="en-US" dirty="0" smtClean="0"/>
              <a:t>Who will review the data?</a:t>
            </a:r>
            <a:endParaRPr lang="en-US" dirty="0"/>
          </a:p>
          <a:p>
            <a:endParaRPr lang="en-US" dirty="0"/>
          </a:p>
        </p:txBody>
      </p:sp>
    </p:spTree>
    <p:extLst>
      <p:ext uri="{BB962C8B-B14F-4D97-AF65-F5344CB8AC3E}">
        <p14:creationId xmlns:p14="http://schemas.microsoft.com/office/powerpoint/2010/main" val="17719942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Progress Monitoring Data</a:t>
            </a:r>
            <a:endParaRPr lang="en-US" dirty="0"/>
          </a:p>
        </p:txBody>
      </p:sp>
      <p:sp>
        <p:nvSpPr>
          <p:cNvPr id="3" name="Content Placeholder 2"/>
          <p:cNvSpPr>
            <a:spLocks noGrp="1"/>
          </p:cNvSpPr>
          <p:nvPr>
            <p:ph idx="1"/>
          </p:nvPr>
        </p:nvSpPr>
        <p:spPr/>
        <p:txBody>
          <a:bodyPr/>
          <a:lstStyle/>
          <a:p>
            <a:pPr>
              <a:buNone/>
            </a:pPr>
            <a:r>
              <a:rPr lang="en-US" dirty="0" smtClean="0"/>
              <a:t>These data are used to</a:t>
            </a:r>
          </a:p>
          <a:p>
            <a:r>
              <a:rPr lang="en-US" dirty="0" smtClean="0"/>
              <a:t>Establish the baseline</a:t>
            </a:r>
          </a:p>
          <a:p>
            <a:r>
              <a:rPr lang="en-US" dirty="0"/>
              <a:t>Set a </a:t>
            </a:r>
            <a:r>
              <a:rPr lang="en-US" dirty="0" smtClean="0"/>
              <a:t>goal</a:t>
            </a:r>
          </a:p>
          <a:p>
            <a:r>
              <a:rPr lang="en-US" dirty="0"/>
              <a:t>Make data-based </a:t>
            </a:r>
            <a:r>
              <a:rPr lang="en-US" dirty="0" smtClean="0"/>
              <a:t>decisions</a:t>
            </a:r>
          </a:p>
          <a:p>
            <a:endParaRPr lang="en-US" dirty="0"/>
          </a:p>
        </p:txBody>
      </p:sp>
    </p:spTree>
    <p:extLst>
      <p:ext uri="{BB962C8B-B14F-4D97-AF65-F5344CB8AC3E}">
        <p14:creationId xmlns:p14="http://schemas.microsoft.com/office/powerpoint/2010/main" val="24112136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Intervention </a:t>
            </a:r>
            <a:br>
              <a:rPr lang="en-US" dirty="0"/>
            </a:br>
            <a:r>
              <a:rPr lang="en-US" dirty="0"/>
              <a:t>Decision Rules</a:t>
            </a:r>
          </a:p>
        </p:txBody>
      </p:sp>
      <p:sp>
        <p:nvSpPr>
          <p:cNvPr id="3" name="Content Placeholder 2"/>
          <p:cNvSpPr>
            <a:spLocks noGrp="1"/>
          </p:cNvSpPr>
          <p:nvPr>
            <p:ph idx="1"/>
          </p:nvPr>
        </p:nvSpPr>
        <p:spPr/>
        <p:txBody>
          <a:bodyPr/>
          <a:lstStyle/>
          <a:p>
            <a:r>
              <a:rPr lang="en-US" dirty="0" smtClean="0"/>
              <a:t>Individualize the process—define </a:t>
            </a:r>
            <a:r>
              <a:rPr lang="en-US" dirty="0"/>
              <a:t>responsiveness up front to assist with evaluation</a:t>
            </a:r>
          </a:p>
          <a:p>
            <a:r>
              <a:rPr lang="en-US" dirty="0"/>
              <a:t>Make goals ambitious but </a:t>
            </a:r>
            <a:r>
              <a:rPr lang="en-US" dirty="0" smtClean="0"/>
              <a:t>feasible, considering</a:t>
            </a:r>
          </a:p>
          <a:p>
            <a:pPr lvl="1"/>
            <a:r>
              <a:rPr lang="en-US" dirty="0" smtClean="0"/>
              <a:t>The student’s current performance</a:t>
            </a:r>
          </a:p>
          <a:p>
            <a:pPr lvl="1"/>
            <a:r>
              <a:rPr lang="en-US" dirty="0" smtClean="0"/>
              <a:t>Expected or acceptable levels for the target behavior</a:t>
            </a:r>
            <a:endParaRPr lang="en-US" dirty="0"/>
          </a:p>
        </p:txBody>
      </p:sp>
      <p:sp>
        <p:nvSpPr>
          <p:cNvPr id="4" name="TextBox 3"/>
          <p:cNvSpPr txBox="1"/>
          <p:nvPr/>
        </p:nvSpPr>
        <p:spPr>
          <a:xfrm>
            <a:off x="1511300" y="5887799"/>
            <a:ext cx="6705600" cy="919401"/>
          </a:xfrm>
          <a:prstGeom prst="roundRect">
            <a:avLst/>
          </a:prstGeom>
          <a:solidFill>
            <a:srgbClr val="99FF99"/>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t>Are there any reasons the student should not be expected to reach peer levels right away?</a:t>
            </a:r>
            <a:endParaRPr lang="en-US" sz="2400" dirty="0"/>
          </a:p>
        </p:txBody>
      </p:sp>
    </p:spTree>
    <p:extLst>
      <p:ext uri="{BB962C8B-B14F-4D97-AF65-F5344CB8AC3E}">
        <p14:creationId xmlns:p14="http://schemas.microsoft.com/office/powerpoint/2010/main" val="19234599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DBR Goals</a:t>
            </a:r>
            <a:endParaRPr lang="en-US" dirty="0"/>
          </a:p>
        </p:txBody>
      </p:sp>
      <p:sp>
        <p:nvSpPr>
          <p:cNvPr id="3" name="Content Placeholder 2"/>
          <p:cNvSpPr>
            <a:spLocks noGrp="1"/>
          </p:cNvSpPr>
          <p:nvPr>
            <p:ph idx="1"/>
          </p:nvPr>
        </p:nvSpPr>
        <p:spPr/>
        <p:txBody>
          <a:bodyPr/>
          <a:lstStyle/>
          <a:p>
            <a:r>
              <a:rPr lang="en-US" sz="2800" dirty="0"/>
              <a:t>Are there expected levels for the classroom or school?</a:t>
            </a:r>
          </a:p>
          <a:p>
            <a:r>
              <a:rPr lang="en-US" sz="2800" dirty="0" smtClean="0"/>
              <a:t>Link the goals to pilot data and anchors:</a:t>
            </a:r>
          </a:p>
          <a:p>
            <a:pPr lvl="1"/>
            <a:r>
              <a:rPr lang="en-US" sz="2400" dirty="0" smtClean="0"/>
              <a:t>Do we consider baseline levels to be low, medium, or high?</a:t>
            </a:r>
          </a:p>
          <a:p>
            <a:pPr lvl="1"/>
            <a:r>
              <a:rPr lang="en-US" sz="2400" dirty="0" smtClean="0"/>
              <a:t>How much change is reasonable in a given period of time?</a:t>
            </a:r>
            <a:endParaRPr lang="en-US" sz="2400" dirty="0"/>
          </a:p>
        </p:txBody>
      </p:sp>
      <p:sp>
        <p:nvSpPr>
          <p:cNvPr id="4" name="TextBox 3"/>
          <p:cNvSpPr txBox="1"/>
          <p:nvPr/>
        </p:nvSpPr>
        <p:spPr>
          <a:xfrm>
            <a:off x="1524000" y="5466477"/>
            <a:ext cx="6705600" cy="1328023"/>
          </a:xfrm>
          <a:prstGeom prst="roundRect">
            <a:avLst/>
          </a:prstGeom>
          <a:solidFill>
            <a:srgbClr val="99FF99"/>
          </a:solidFill>
          <a:ln>
            <a:noFill/>
          </a:ln>
          <a:effectLst>
            <a:outerShdw blurRad="44450" dist="27940" dir="5400000" algn="ctr">
              <a:srgbClr val="000000">
                <a:alpha val="32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t>Were baseline data stable? If not, do we know why the student’s behavior might be so variable?</a:t>
            </a:r>
            <a:endParaRPr lang="en-US" sz="2400" dirty="0"/>
          </a:p>
        </p:txBody>
      </p:sp>
    </p:spTree>
    <p:extLst>
      <p:ext uri="{BB962C8B-B14F-4D97-AF65-F5344CB8AC3E}">
        <p14:creationId xmlns:p14="http://schemas.microsoft.com/office/powerpoint/2010/main" val="277572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Decision Rules</a:t>
            </a:r>
          </a:p>
        </p:txBody>
      </p:sp>
      <p:sp>
        <p:nvSpPr>
          <p:cNvPr id="3" name="Content Placeholder 2"/>
          <p:cNvSpPr>
            <a:spLocks noGrp="1"/>
          </p:cNvSpPr>
          <p:nvPr>
            <p:ph idx="1"/>
          </p:nvPr>
        </p:nvSpPr>
        <p:spPr/>
        <p:txBody>
          <a:bodyPr/>
          <a:lstStyle/>
          <a:p>
            <a:r>
              <a:rPr lang="en-US" dirty="0"/>
              <a:t>Specify an amount of time the intervention </a:t>
            </a:r>
            <a:r>
              <a:rPr lang="en-US" dirty="0" smtClean="0"/>
              <a:t>must be </a:t>
            </a:r>
            <a:r>
              <a:rPr lang="en-US" dirty="0"/>
              <a:t>in </a:t>
            </a:r>
            <a:r>
              <a:rPr lang="en-US" dirty="0" smtClean="0"/>
              <a:t>place for </a:t>
            </a:r>
            <a:r>
              <a:rPr lang="en-US" dirty="0"/>
              <a:t>before</a:t>
            </a:r>
            <a:r>
              <a:rPr lang="en-US" dirty="0" smtClean="0"/>
              <a:t> any revisions are made.</a:t>
            </a:r>
            <a:endParaRPr lang="en-US" dirty="0"/>
          </a:p>
          <a:p>
            <a:r>
              <a:rPr lang="en-US" dirty="0" smtClean="0"/>
              <a:t>Goals </a:t>
            </a:r>
            <a:r>
              <a:rPr lang="en-US" dirty="0"/>
              <a:t>should not be static; they can change and evolve over time depending on student responsiveness.</a:t>
            </a:r>
          </a:p>
          <a:p>
            <a:endParaRPr lang="en-US" dirty="0"/>
          </a:p>
        </p:txBody>
      </p:sp>
    </p:spTree>
    <p:extLst>
      <p:ext uri="{BB962C8B-B14F-4D97-AF65-F5344CB8AC3E}">
        <p14:creationId xmlns:p14="http://schemas.microsoft.com/office/powerpoint/2010/main" val="30463663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Decision Rules</a:t>
            </a:r>
          </a:p>
        </p:txBody>
      </p:sp>
      <p:sp>
        <p:nvSpPr>
          <p:cNvPr id="3" name="Content Placeholder 2"/>
          <p:cNvSpPr>
            <a:spLocks noGrp="1"/>
          </p:cNvSpPr>
          <p:nvPr>
            <p:ph idx="1"/>
          </p:nvPr>
        </p:nvSpPr>
        <p:spPr/>
        <p:txBody>
          <a:bodyPr/>
          <a:lstStyle/>
          <a:p>
            <a:r>
              <a:rPr lang="en-US" sz="2700" dirty="0" smtClean="0"/>
              <a:t>Jacob </a:t>
            </a:r>
            <a:r>
              <a:rPr lang="en-US" sz="2700" dirty="0"/>
              <a:t>will be deemed </a:t>
            </a:r>
            <a:r>
              <a:rPr lang="en-US" sz="2700" dirty="0" smtClean="0"/>
              <a:t>non-responsive </a:t>
            </a:r>
            <a:r>
              <a:rPr lang="en-US" sz="2700" dirty="0"/>
              <a:t>if his verbal aggression DBR ratings in mathematics class average more than five for a </a:t>
            </a:r>
            <a:r>
              <a:rPr lang="en-US" sz="2700" dirty="0" smtClean="0"/>
              <a:t>one-month </a:t>
            </a:r>
            <a:r>
              <a:rPr lang="en-US" sz="2700" dirty="0"/>
              <a:t>period following introduction of the intervention</a:t>
            </a:r>
            <a:r>
              <a:rPr lang="en-US" sz="2700" dirty="0" smtClean="0"/>
              <a:t>.</a:t>
            </a:r>
            <a:endParaRPr lang="en-US" sz="2700" dirty="0"/>
          </a:p>
          <a:p>
            <a:r>
              <a:rPr lang="en-US" sz="2700" dirty="0"/>
              <a:t>Jacob will be deemed responsive if his verbal aggression DBR ratings in mathematics class</a:t>
            </a:r>
            <a:r>
              <a:rPr lang="en-US" sz="2700" dirty="0" smtClean="0"/>
              <a:t> improve </a:t>
            </a:r>
            <a:r>
              <a:rPr lang="en-US" sz="2700" dirty="0"/>
              <a:t>after the introduction of the intervention (as evidenced </a:t>
            </a:r>
            <a:r>
              <a:rPr lang="en-US" sz="2700" dirty="0" smtClean="0"/>
              <a:t>by visual analysis of the trend, level, and/or </a:t>
            </a:r>
            <a:r>
              <a:rPr lang="en-US" sz="2700" dirty="0"/>
              <a:t>stability</a:t>
            </a:r>
            <a:r>
              <a:rPr lang="en-US" sz="2700" dirty="0" smtClean="0"/>
              <a:t> of graphed data</a:t>
            </a:r>
            <a:r>
              <a:rPr lang="en-US" sz="2700" dirty="0"/>
              <a:t>).</a:t>
            </a:r>
          </a:p>
          <a:p>
            <a:endParaRPr lang="en-US" dirty="0"/>
          </a:p>
        </p:txBody>
      </p:sp>
    </p:spTree>
    <p:extLst>
      <p:ext uri="{BB962C8B-B14F-4D97-AF65-F5344CB8AC3E}">
        <p14:creationId xmlns:p14="http://schemas.microsoft.com/office/powerpoint/2010/main" val="21035148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80928"/>
            <a:ext cx="7272808" cy="3010272"/>
          </a:xfr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r>
              <a:rPr lang="en-US" sz="4000" dirty="0" smtClean="0">
                <a:ln w="1905"/>
                <a:solidFill>
                  <a:schemeClr val="tx1"/>
                </a:solidFill>
                <a:effectLst>
                  <a:innerShdw blurRad="69850" dist="43180" dir="5400000">
                    <a:srgbClr val="000000">
                      <a:alpha val="65000"/>
                    </a:srgbClr>
                  </a:innerShdw>
                </a:effectLst>
              </a:rPr>
              <a:t>Case Study: P</a:t>
            </a:r>
            <a:r>
              <a:rPr lang="en-US" sz="4000" dirty="0" smtClean="0"/>
              <a:t>rogress Monitoring </a:t>
            </a:r>
            <a:r>
              <a:rPr lang="en-US" sz="4000" dirty="0"/>
              <a:t>Jeff’s </a:t>
            </a:r>
            <a:r>
              <a:rPr lang="en-US" sz="4000" dirty="0" smtClean="0"/>
              <a:t>Target Behaviors</a:t>
            </a:r>
            <a:endParaRPr lang="en-US" sz="4000" dirty="0"/>
          </a:p>
        </p:txBody>
      </p:sp>
      <p:pic>
        <p:nvPicPr>
          <p:cNvPr id="1638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08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7730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Jeff</a:t>
            </a:r>
            <a:endParaRPr lang="en-US" dirty="0"/>
          </a:p>
        </p:txBody>
      </p:sp>
      <p:sp>
        <p:nvSpPr>
          <p:cNvPr id="3" name="Content Placeholder 2"/>
          <p:cNvSpPr>
            <a:spLocks noGrp="1"/>
          </p:cNvSpPr>
          <p:nvPr>
            <p:ph idx="1"/>
          </p:nvPr>
        </p:nvSpPr>
        <p:spPr/>
        <p:txBody>
          <a:bodyPr/>
          <a:lstStyle/>
          <a:p>
            <a:pPr marL="0" indent="0">
              <a:buNone/>
            </a:pPr>
            <a:r>
              <a:rPr lang="en-US" sz="2800" dirty="0"/>
              <a:t>Jeff is a 12-year-old student who is consistently demonstrating disruptive behaviors in </a:t>
            </a:r>
            <a:r>
              <a:rPr lang="en-US" sz="2800" dirty="0" smtClean="0"/>
              <a:t>class, </a:t>
            </a:r>
            <a:r>
              <a:rPr lang="en-US" sz="2800" dirty="0"/>
              <a:t>such as calling out, talking back, and interrupting peers. </a:t>
            </a:r>
            <a:r>
              <a:rPr lang="en-US" sz="2800" dirty="0" smtClean="0"/>
              <a:t>Despite supplemental </a:t>
            </a:r>
            <a:r>
              <a:rPr lang="en-US" sz="2800" dirty="0"/>
              <a:t>intervention </a:t>
            </a:r>
            <a:r>
              <a:rPr lang="en-US" sz="2800" dirty="0" smtClean="0"/>
              <a:t>supports, </a:t>
            </a:r>
            <a:r>
              <a:rPr lang="en-US" sz="2800" dirty="0"/>
              <a:t>Jeff’s disruptive behaviors seemed to increase in frequency and intensity, leading to no significant reduction in the number of Office Discipline Referrals (ODRs). Jeff’s teacher, Mrs. Coleman, referred him to the school team.</a:t>
            </a:r>
          </a:p>
          <a:p>
            <a:endParaRPr lang="en-US" dirty="0"/>
          </a:p>
        </p:txBody>
      </p:sp>
    </p:spTree>
    <p:extLst>
      <p:ext uri="{BB962C8B-B14F-4D97-AF65-F5344CB8AC3E}">
        <p14:creationId xmlns:p14="http://schemas.microsoft.com/office/powerpoint/2010/main" val="14940001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Jeff’s </a:t>
            </a:r>
            <a:r>
              <a:rPr lang="en-US" dirty="0"/>
              <a:t>Potential Target Behaviors</a:t>
            </a:r>
          </a:p>
        </p:txBody>
      </p:sp>
      <p:sp>
        <p:nvSpPr>
          <p:cNvPr id="3" name="Content Placeholder 2"/>
          <p:cNvSpPr>
            <a:spLocks noGrp="1"/>
          </p:cNvSpPr>
          <p:nvPr>
            <p:ph idx="1"/>
          </p:nvPr>
        </p:nvSpPr>
        <p:spPr/>
        <p:txBody>
          <a:bodyPr/>
          <a:lstStyle/>
          <a:p>
            <a:r>
              <a:rPr lang="en-US" dirty="0" smtClean="0"/>
              <a:t>Gets out </a:t>
            </a:r>
            <a:r>
              <a:rPr lang="en-US" dirty="0"/>
              <a:t>of</a:t>
            </a:r>
            <a:r>
              <a:rPr lang="en-US" dirty="0" smtClean="0"/>
              <a:t> his seat</a:t>
            </a:r>
            <a:endParaRPr lang="en-US" dirty="0"/>
          </a:p>
          <a:p>
            <a:r>
              <a:rPr lang="en-US" dirty="0"/>
              <a:t>Curses</a:t>
            </a:r>
          </a:p>
          <a:p>
            <a:r>
              <a:rPr lang="en-US" dirty="0"/>
              <a:t>Talks out</a:t>
            </a:r>
          </a:p>
          <a:p>
            <a:r>
              <a:rPr lang="en-US" dirty="0"/>
              <a:t>Threatens</a:t>
            </a:r>
          </a:p>
          <a:p>
            <a:r>
              <a:rPr lang="en-US" dirty="0"/>
              <a:t>Fights</a:t>
            </a:r>
          </a:p>
          <a:p>
            <a:r>
              <a:rPr lang="en-US" dirty="0"/>
              <a:t>Argues</a:t>
            </a:r>
          </a:p>
          <a:p>
            <a:r>
              <a:rPr lang="en-US" dirty="0" smtClean="0"/>
              <a:t>Hits and kicks</a:t>
            </a:r>
            <a:endParaRPr lang="en-US" dirty="0"/>
          </a:p>
          <a:p>
            <a:endParaRPr lang="en-US" dirty="0"/>
          </a:p>
        </p:txBody>
      </p:sp>
    </p:spTree>
    <p:extLst>
      <p:ext uri="{BB962C8B-B14F-4D97-AF65-F5344CB8AC3E}">
        <p14:creationId xmlns:p14="http://schemas.microsoft.com/office/powerpoint/2010/main" val="3304870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Data-Based Individualization (DBI)</a:t>
            </a:r>
            <a:endParaRPr lang="en-US" dirty="0"/>
          </a:p>
        </p:txBody>
      </p:sp>
      <p:sp>
        <p:nvSpPr>
          <p:cNvPr id="3" name="Content Placeholder 2"/>
          <p:cNvSpPr>
            <a:spLocks noGrp="1"/>
          </p:cNvSpPr>
          <p:nvPr>
            <p:ph idx="1"/>
          </p:nvPr>
        </p:nvSpPr>
        <p:spPr/>
        <p:txBody>
          <a:bodyPr/>
          <a:lstStyle/>
          <a:p>
            <a:r>
              <a:rPr lang="en-US" dirty="0" smtClean="0"/>
              <a:t>DBI is a systematic method for using data to determine when and how to intensify intervention.</a:t>
            </a:r>
          </a:p>
          <a:p>
            <a:r>
              <a:rPr lang="en-US" dirty="0" smtClean="0"/>
              <a:t>See the DBI training series and other resources from the National Center on Intensive Intervention (NCII) at: </a:t>
            </a:r>
            <a:r>
              <a:rPr lang="en-US" dirty="0">
                <a:hlinkClick r:id="rId3"/>
              </a:rPr>
              <a:t>http://</a:t>
            </a:r>
            <a:r>
              <a:rPr lang="en-US" dirty="0" smtClean="0">
                <a:hlinkClick r:id="rId3"/>
              </a:rPr>
              <a:t>www.intensiveintervention.org/content/dbi-training-series</a:t>
            </a:r>
            <a:endParaRPr lang="en-US" dirty="0" smtClean="0"/>
          </a:p>
          <a:p>
            <a:endParaRPr lang="en-US" dirty="0" smtClean="0"/>
          </a:p>
        </p:txBody>
      </p:sp>
    </p:spTree>
    <p:extLst>
      <p:ext uri="{BB962C8B-B14F-4D97-AF65-F5344CB8AC3E}">
        <p14:creationId xmlns:p14="http://schemas.microsoft.com/office/powerpoint/2010/main" val="24261521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Considerations for Prioritization</a:t>
            </a:r>
            <a:endParaRPr lang="en-US" dirty="0"/>
          </a:p>
        </p:txBody>
      </p:sp>
      <p:sp>
        <p:nvSpPr>
          <p:cNvPr id="3" name="Content Placeholder 2"/>
          <p:cNvSpPr>
            <a:spLocks noGrp="1"/>
          </p:cNvSpPr>
          <p:nvPr>
            <p:ph idx="1"/>
          </p:nvPr>
        </p:nvSpPr>
        <p:spPr/>
        <p:txBody>
          <a:bodyPr/>
          <a:lstStyle/>
          <a:p>
            <a:r>
              <a:rPr lang="en-US" dirty="0" smtClean="0"/>
              <a:t>The most </a:t>
            </a:r>
            <a:r>
              <a:rPr lang="en-US" dirty="0"/>
              <a:t>frequent behaviors: threatens, curses, argues, and talks out</a:t>
            </a:r>
            <a:endParaRPr lang="en-US" dirty="0" smtClean="0"/>
          </a:p>
          <a:p>
            <a:r>
              <a:rPr lang="en-US" dirty="0" smtClean="0"/>
              <a:t>The most </a:t>
            </a:r>
            <a:r>
              <a:rPr lang="en-US" dirty="0"/>
              <a:t>dangerous behaviors: </a:t>
            </a:r>
            <a:r>
              <a:rPr lang="en-US" dirty="0" smtClean="0"/>
              <a:t>hits/kicks</a:t>
            </a:r>
          </a:p>
          <a:p>
            <a:r>
              <a:rPr lang="en-US" dirty="0" smtClean="0"/>
              <a:t>The most </a:t>
            </a:r>
            <a:r>
              <a:rPr lang="en-US" dirty="0"/>
              <a:t>interfering behaviors: </a:t>
            </a:r>
            <a:r>
              <a:rPr lang="en-US" dirty="0" smtClean="0"/>
              <a:t>hits/kicks</a:t>
            </a:r>
            <a:r>
              <a:rPr lang="en-US" dirty="0"/>
              <a:t>, threatens</a:t>
            </a:r>
          </a:p>
          <a:p>
            <a:endParaRPr lang="en-US" dirty="0"/>
          </a:p>
        </p:txBody>
      </p:sp>
    </p:spTree>
    <p:extLst>
      <p:ext uri="{BB962C8B-B14F-4D97-AF65-F5344CB8AC3E}">
        <p14:creationId xmlns:p14="http://schemas.microsoft.com/office/powerpoint/2010/main" val="28181682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100" dirty="0"/>
              <a:t>Jeff’s </a:t>
            </a:r>
            <a:r>
              <a:rPr lang="en-US" sz="4100" dirty="0" smtClean="0"/>
              <a:t>Individualized Target </a:t>
            </a:r>
            <a:r>
              <a:rPr lang="en-US" sz="4100" dirty="0"/>
              <a:t>Behavior Definitions</a:t>
            </a:r>
          </a:p>
        </p:txBody>
      </p:sp>
      <p:graphicFrame>
        <p:nvGraphicFramePr>
          <p:cNvPr id="4" name="Table 3" descr="A 3 by 2 table provides Jeff’s Target Behavior Definitions.  The first column lists the behavior.  The second column provides the definition.  Hit/ kick is defined as Jeff will be considered to be hitting or kicking if his foot or hand makes contact with another student with the intent to cause harm. The physical contact must be initiated by Jeff and put forth with sufficient intensity to cause harm for the intended target. Hitting and kicking will not include instances in which Jeff accidentally touches a student with his hand or foot.&#10;&#10;The second target behavior is threaten.  Threats are verbal statements that refer to harming other people including peers or teachers. This will include statements such as “I will throttle you” or “I will knock you out,” but will not include statements such as “I said, leave me alone” or other statements indicating an attempt to cope with the situation.&#10;&#10;"/>
          <p:cNvGraphicFramePr>
            <a:graphicFrameLocks noGrp="1"/>
          </p:cNvGraphicFramePr>
          <p:nvPr>
            <p:extLst>
              <p:ext uri="{D42A27DB-BD31-4B8C-83A1-F6EECF244321}">
                <p14:modId xmlns:p14="http://schemas.microsoft.com/office/powerpoint/2010/main" val="41624966"/>
              </p:ext>
            </p:extLst>
          </p:nvPr>
        </p:nvGraphicFramePr>
        <p:xfrm>
          <a:off x="1676400" y="1676400"/>
          <a:ext cx="7332518" cy="4266186"/>
        </p:xfrm>
        <a:graphic>
          <a:graphicData uri="http://schemas.openxmlformats.org/drawingml/2006/table">
            <a:tbl>
              <a:tblPr firstRow="1">
                <a:tableStyleId>{B301B821-A1FF-4177-AEE7-76D212191A09}</a:tableStyleId>
              </a:tblPr>
              <a:tblGrid>
                <a:gridCol w="1522239"/>
                <a:gridCol w="5810279"/>
              </a:tblGrid>
              <a:tr h="517146">
                <a:tc>
                  <a:txBody>
                    <a:bodyPr/>
                    <a:lstStyle/>
                    <a:p>
                      <a:r>
                        <a:rPr lang="en-US" dirty="0" smtClean="0"/>
                        <a:t>Behavior</a:t>
                      </a:r>
                      <a:endParaRPr lang="en-US" dirty="0"/>
                    </a:p>
                  </a:txBody>
                  <a:tcPr marL="102566" marR="10256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lumMod val="75000"/>
                      </a:schemeClr>
                    </a:solidFill>
                  </a:tcPr>
                </a:tc>
                <a:tc>
                  <a:txBody>
                    <a:bodyPr/>
                    <a:lstStyle/>
                    <a:p>
                      <a:r>
                        <a:rPr lang="en-US" dirty="0" smtClean="0"/>
                        <a:t>Definition</a:t>
                      </a:r>
                      <a:endParaRPr lang="en-US" dirty="0"/>
                    </a:p>
                  </a:txBody>
                  <a:tcPr marL="102566" marR="10256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1">
                        <a:lumMod val="75000"/>
                      </a:schemeClr>
                    </a:solidFill>
                  </a:tcPr>
                </a:tc>
              </a:tr>
              <a:tr h="1965155">
                <a:tc>
                  <a:txBody>
                    <a:bodyPr/>
                    <a:lstStyle/>
                    <a:p>
                      <a:r>
                        <a:rPr lang="en-US" dirty="0" smtClean="0">
                          <a:solidFill>
                            <a:schemeClr val="tx2">
                              <a:lumMod val="75000"/>
                            </a:schemeClr>
                          </a:solidFill>
                        </a:rPr>
                        <a:t>Hits/Kicks</a:t>
                      </a:r>
                      <a:endParaRPr lang="en-US" dirty="0">
                        <a:solidFill>
                          <a:schemeClr val="tx2">
                            <a:lumMod val="75000"/>
                          </a:schemeClr>
                        </a:solidFill>
                      </a:endParaRPr>
                    </a:p>
                  </a:txBody>
                  <a:tcPr marL="102566" marR="102566">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dirty="0" smtClean="0">
                          <a:solidFill>
                            <a:schemeClr val="tx2">
                              <a:lumMod val="75000"/>
                            </a:schemeClr>
                          </a:solidFill>
                        </a:rPr>
                        <a:t>Jeff</a:t>
                      </a:r>
                      <a:r>
                        <a:rPr lang="en-US" baseline="0" dirty="0" smtClean="0">
                          <a:solidFill>
                            <a:schemeClr val="tx2">
                              <a:lumMod val="75000"/>
                            </a:schemeClr>
                          </a:solidFill>
                        </a:rPr>
                        <a:t> will be considered to be hitting or kicking if his foot or hand makes contact with another student with the intent to cause harm. The physical contact must be initiated by Jeff and put forth with sufficient intensity to harm the intended target</a:t>
                      </a:r>
                      <a:r>
                        <a:rPr lang="en-US" dirty="0" smtClean="0">
                          <a:solidFill>
                            <a:schemeClr val="tx2">
                              <a:lumMod val="75000"/>
                            </a:schemeClr>
                          </a:solidFill>
                        </a:rPr>
                        <a:t>. Hitting and kicking</a:t>
                      </a:r>
                      <a:r>
                        <a:rPr lang="en-US" baseline="0" dirty="0" smtClean="0">
                          <a:solidFill>
                            <a:schemeClr val="tx2">
                              <a:lumMod val="75000"/>
                            </a:schemeClr>
                          </a:solidFill>
                        </a:rPr>
                        <a:t> </a:t>
                      </a:r>
                      <a:r>
                        <a:rPr lang="en-US" dirty="0" smtClean="0">
                          <a:solidFill>
                            <a:schemeClr val="tx2">
                              <a:lumMod val="75000"/>
                            </a:schemeClr>
                          </a:solidFill>
                        </a:rPr>
                        <a:t>will not include instances in which Jeff accidentally touches</a:t>
                      </a:r>
                      <a:r>
                        <a:rPr lang="en-US" baseline="0" dirty="0" smtClean="0">
                          <a:solidFill>
                            <a:schemeClr val="tx2">
                              <a:lumMod val="75000"/>
                            </a:schemeClr>
                          </a:solidFill>
                        </a:rPr>
                        <a:t> a student with his hand or foot.</a:t>
                      </a:r>
                      <a:endParaRPr lang="en-US" dirty="0">
                        <a:solidFill>
                          <a:schemeClr val="tx2">
                            <a:lumMod val="75000"/>
                          </a:schemeClr>
                        </a:solidFill>
                      </a:endParaRPr>
                    </a:p>
                  </a:txBody>
                  <a:tcPr marL="102566" marR="102566">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r h="1654867">
                <a:tc>
                  <a:txBody>
                    <a:bodyPr/>
                    <a:lstStyle/>
                    <a:p>
                      <a:r>
                        <a:rPr lang="en-US" dirty="0" smtClean="0">
                          <a:solidFill>
                            <a:schemeClr val="tx2">
                              <a:lumMod val="75000"/>
                            </a:schemeClr>
                          </a:solidFill>
                        </a:rPr>
                        <a:t>Threats</a:t>
                      </a:r>
                      <a:endParaRPr lang="en-US" dirty="0">
                        <a:solidFill>
                          <a:schemeClr val="tx2">
                            <a:lumMod val="75000"/>
                          </a:schemeClr>
                        </a:solidFill>
                      </a:endParaRPr>
                    </a:p>
                  </a:txBody>
                  <a:tcPr marL="102566" marR="102566">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a:txBody>
                    <a:bodyPr/>
                    <a:lstStyle/>
                    <a:p>
                      <a:r>
                        <a:rPr lang="en-US" dirty="0" smtClean="0">
                          <a:solidFill>
                            <a:schemeClr val="tx2">
                              <a:lumMod val="75000"/>
                            </a:schemeClr>
                          </a:solidFill>
                        </a:rPr>
                        <a:t>Threats are verbal statements that</a:t>
                      </a:r>
                      <a:r>
                        <a:rPr lang="en-US" baseline="0" dirty="0" smtClean="0">
                          <a:solidFill>
                            <a:schemeClr val="tx2">
                              <a:lumMod val="75000"/>
                            </a:schemeClr>
                          </a:solidFill>
                        </a:rPr>
                        <a:t> refer to harming other people including peers or teachers. Threats will include statements such as “I will throttle you” or “I will knock you out,” but will not include statements such as “I said, leave me alone,” or other statements indicating an attempt to cope with the situation.</a:t>
                      </a:r>
                      <a:endParaRPr lang="en-US" dirty="0">
                        <a:solidFill>
                          <a:schemeClr val="tx2">
                            <a:lumMod val="75000"/>
                          </a:schemeClr>
                        </a:solidFill>
                      </a:endParaRPr>
                    </a:p>
                  </a:txBody>
                  <a:tcPr marL="102566" marR="102566">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3064767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Jeff’s Progress Monitoring Plan</a:t>
            </a:r>
            <a:endParaRPr lang="en-US" dirty="0"/>
          </a:p>
        </p:txBody>
      </p:sp>
      <p:sp>
        <p:nvSpPr>
          <p:cNvPr id="3" name="Content Placeholder 2"/>
          <p:cNvSpPr>
            <a:spLocks noGrp="1"/>
          </p:cNvSpPr>
          <p:nvPr>
            <p:ph idx="1"/>
          </p:nvPr>
        </p:nvSpPr>
        <p:spPr/>
        <p:txBody>
          <a:bodyPr/>
          <a:lstStyle/>
          <a:p>
            <a:r>
              <a:rPr lang="en-US" dirty="0" smtClean="0"/>
              <a:t>Mrs. Coleman will complete the DBR form each day, which will record</a:t>
            </a:r>
          </a:p>
          <a:p>
            <a:pPr lvl="1"/>
            <a:r>
              <a:rPr lang="en-US" sz="3200" dirty="0" smtClean="0"/>
              <a:t>Threats</a:t>
            </a:r>
          </a:p>
          <a:p>
            <a:pPr lvl="1"/>
            <a:r>
              <a:rPr lang="en-US" sz="3200" dirty="0" smtClean="0"/>
              <a:t>Disruptive behavior</a:t>
            </a:r>
          </a:p>
          <a:p>
            <a:pPr lvl="1"/>
            <a:r>
              <a:rPr lang="en-US" sz="3200" dirty="0" smtClean="0"/>
              <a:t>Academic engagement</a:t>
            </a:r>
          </a:p>
          <a:p>
            <a:r>
              <a:rPr lang="en-US" dirty="0" smtClean="0"/>
              <a:t>Mrs. Coleman will enter and graph the data once a week.</a:t>
            </a:r>
          </a:p>
          <a:p>
            <a:pPr lvl="1"/>
            <a:endParaRPr lang="en-US" dirty="0"/>
          </a:p>
        </p:txBody>
      </p:sp>
    </p:spTree>
    <p:extLst>
      <p:ext uri="{BB962C8B-B14F-4D97-AF65-F5344CB8AC3E}">
        <p14:creationId xmlns:p14="http://schemas.microsoft.com/office/powerpoint/2010/main" val="32141109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Jeff’s DBR for Threats</a:t>
            </a:r>
            <a:endParaRPr lang="en-US" dirty="0"/>
          </a:p>
        </p:txBody>
      </p:sp>
      <p:pic>
        <p:nvPicPr>
          <p:cNvPr id="4" name="Picture 3" descr="An image of Jeff's DBR for threats."/>
          <p:cNvPicPr>
            <a:picLocks noChangeAspect="1" noChangeArrowheads="1"/>
          </p:cNvPicPr>
          <p:nvPr/>
        </p:nvPicPr>
        <p:blipFill rotWithShape="1">
          <a:blip r:embed="rId3">
            <a:extLst>
              <a:ext uri="{28A0092B-C50C-407E-A947-70E740481C1C}">
                <a14:useLocalDpi xmlns:a14="http://schemas.microsoft.com/office/drawing/2010/main" val="0"/>
              </a:ext>
            </a:extLst>
          </a:blip>
          <a:srcRect b="46043"/>
          <a:stretch/>
        </p:blipFill>
        <p:spPr bwMode="auto">
          <a:xfrm>
            <a:off x="2423886" y="1475751"/>
            <a:ext cx="6262914" cy="23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86200" y="2667000"/>
            <a:ext cx="4223657" cy="1169551"/>
          </a:xfrm>
          <a:prstGeom prst="rect">
            <a:avLst/>
          </a:prstGeom>
          <a:noFill/>
        </p:spPr>
        <p:txBody>
          <a:bodyPr wrap="square" rtlCol="0">
            <a:spAutoFit/>
          </a:bodyPr>
          <a:lstStyle/>
          <a:p>
            <a:r>
              <a:rPr lang="en-US" sz="1400" dirty="0">
                <a:solidFill>
                  <a:schemeClr val="tx2">
                    <a:lumMod val="75000"/>
                  </a:schemeClr>
                </a:solidFill>
                <a:latin typeface="Calibri" pitchFamily="34" charset="0"/>
              </a:rPr>
              <a:t>Threats </a:t>
            </a:r>
            <a:r>
              <a:rPr lang="en-US" sz="1400" dirty="0" smtClean="0">
                <a:solidFill>
                  <a:schemeClr val="tx2">
                    <a:lumMod val="75000"/>
                  </a:schemeClr>
                </a:solidFill>
                <a:latin typeface="Calibri" pitchFamily="34" charset="0"/>
              </a:rPr>
              <a:t>are verbal </a:t>
            </a:r>
            <a:r>
              <a:rPr lang="en-US" sz="1400" dirty="0">
                <a:solidFill>
                  <a:schemeClr val="tx2">
                    <a:lumMod val="75000"/>
                  </a:schemeClr>
                </a:solidFill>
                <a:latin typeface="Calibri" pitchFamily="34" charset="0"/>
              </a:rPr>
              <a:t>statements that refer to harming other </a:t>
            </a:r>
            <a:r>
              <a:rPr lang="en-US" sz="1400" dirty="0" smtClean="0">
                <a:solidFill>
                  <a:schemeClr val="tx2">
                    <a:lumMod val="75000"/>
                  </a:schemeClr>
                </a:solidFill>
                <a:latin typeface="Calibri" pitchFamily="34" charset="0"/>
              </a:rPr>
              <a:t>people, </a:t>
            </a:r>
            <a:r>
              <a:rPr lang="en-US" sz="1400" dirty="0">
                <a:solidFill>
                  <a:schemeClr val="tx2">
                    <a:lumMod val="75000"/>
                  </a:schemeClr>
                </a:solidFill>
                <a:latin typeface="Calibri" pitchFamily="34" charset="0"/>
              </a:rPr>
              <a:t>including peers or </a:t>
            </a:r>
            <a:r>
              <a:rPr lang="en-US" sz="1400" dirty="0" smtClean="0">
                <a:solidFill>
                  <a:schemeClr val="tx2">
                    <a:lumMod val="75000"/>
                  </a:schemeClr>
                </a:solidFill>
                <a:latin typeface="Calibri" pitchFamily="34" charset="0"/>
              </a:rPr>
              <a:t>teachers. Anchors are 0 = 0 threats per observation, 1 = 1−2 per observation, 2 = 3 per observation, 5 = 6 per observation, 9 = 10 per observation, 10 = &gt;10 per observation.</a:t>
            </a:r>
            <a:endParaRPr lang="en-US" sz="1400" dirty="0">
              <a:solidFill>
                <a:schemeClr val="tx2">
                  <a:lumMod val="75000"/>
                </a:schemeClr>
              </a:solidFill>
              <a:latin typeface="Calibri" pitchFamily="34" charset="0"/>
            </a:endParaRPr>
          </a:p>
        </p:txBody>
      </p:sp>
      <p:sp>
        <p:nvSpPr>
          <p:cNvPr id="6" name="TextBox 5"/>
          <p:cNvSpPr txBox="1"/>
          <p:nvPr/>
        </p:nvSpPr>
        <p:spPr>
          <a:xfrm>
            <a:off x="1474560" y="6354177"/>
            <a:ext cx="4080783" cy="338554"/>
          </a:xfrm>
          <a:prstGeom prst="rect">
            <a:avLst/>
          </a:prstGeom>
          <a:noFill/>
        </p:spPr>
        <p:txBody>
          <a:bodyPr wrap="square" rtlCol="0">
            <a:spAutoFit/>
          </a:bodyPr>
          <a:lstStyle/>
          <a:p>
            <a:r>
              <a:rPr lang="en-US" sz="1600" dirty="0" smtClean="0"/>
              <a:t>(</a:t>
            </a:r>
            <a:r>
              <a:rPr lang="en-US" sz="1600" dirty="0"/>
              <a:t>Chafouleas, Riley-Tillman, &amp; Christ, </a:t>
            </a:r>
            <a:r>
              <a:rPr lang="en-US" sz="1600" dirty="0" smtClean="0"/>
              <a:t>2010)</a:t>
            </a:r>
            <a:endParaRPr lang="en-US" sz="1600" dirty="0"/>
          </a:p>
        </p:txBody>
      </p:sp>
      <p:graphicFrame>
        <p:nvGraphicFramePr>
          <p:cNvPr id="7" name="Group 8" descr="A table provides sample anchors for DBR.  The top row provides three general levels, low, medium and high.  The second row provides DBR ratings 0 through 10.  Low corresponds to 0 to 2.  Ratings are 3 to 5 are medium.  Ratings of 8 to 10 are high.  The third row relates the rating to the frequency of the behavior.  0 = 0 occurrences, 1 = 1 to 2 occurrences, 2 = 3 occurrences, 3 = 4 occurrences.  This pattern continues up to 9 = 10 occurrences.  A rating of 10 indicates more than 10 occurrences of the target behavior."/>
          <p:cNvGraphicFramePr>
            <a:graphicFrameLocks noGrp="1"/>
          </p:cNvGraphicFramePr>
          <p:nvPr>
            <p:extLst>
              <p:ext uri="{D42A27DB-BD31-4B8C-83A1-F6EECF244321}">
                <p14:modId xmlns:p14="http://schemas.microsoft.com/office/powerpoint/2010/main" val="322998162"/>
              </p:ext>
            </p:extLst>
          </p:nvPr>
        </p:nvGraphicFramePr>
        <p:xfrm>
          <a:off x="1447800" y="4191000"/>
          <a:ext cx="7543800" cy="1407394"/>
        </p:xfrm>
        <a:graphic>
          <a:graphicData uri="http://schemas.openxmlformats.org/drawingml/2006/table">
            <a:tbl>
              <a:tblPr firstRow="1"/>
              <a:tblGrid>
                <a:gridCol w="1188715"/>
                <a:gridCol w="545954"/>
                <a:gridCol w="839645"/>
                <a:gridCol w="527597"/>
                <a:gridCol w="527597"/>
                <a:gridCol w="527597"/>
                <a:gridCol w="527597"/>
                <a:gridCol w="527597"/>
                <a:gridCol w="527597"/>
                <a:gridCol w="470386"/>
                <a:gridCol w="571518"/>
                <a:gridCol w="762000"/>
              </a:tblGrid>
              <a:tr h="298077">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endParaRPr kumimoji="0" lang="en-US" sz="1800" b="0" i="0" u="none" strike="noStrike" cap="none" normalizeH="0" baseline="0" dirty="0" smtClean="0">
                        <a:ln>
                          <a:noFill/>
                        </a:ln>
                        <a:solidFill>
                          <a:srgbClr val="FFFFFF"/>
                        </a:solidFill>
                        <a:effectLst/>
                        <a:latin typeface="Gill Sans MT Bold" charset="0"/>
                        <a:ea typeface="Gill Sans MT Bold" charset="0"/>
                        <a:cs typeface="Gill Sans MT Bold" charset="0"/>
                        <a:sym typeface="Gill Sans MT Bold" charset="0"/>
                      </a:endParaRP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solidFill>
                  </a:tcPr>
                </a:tc>
                <a:tc gridSpan="3">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rgbClr val="FFFFFF"/>
                          </a:solidFill>
                          <a:effectLst/>
                          <a:latin typeface="Gill Sans MT Bold" charset="0"/>
                          <a:ea typeface="Gill Sans MT Bold" charset="0"/>
                          <a:cs typeface="Gill Sans MT Bold" charset="0"/>
                          <a:sym typeface="Gill Sans MT Bold" charset="0"/>
                        </a:rPr>
                        <a:t>Low</a:t>
                      </a:r>
                    </a:p>
                  </a:txBody>
                  <a:tcPr marL="50800" marR="50800" marT="50800" marB="5080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c gridSpan="5">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rgbClr val="FFFFFF"/>
                          </a:solidFill>
                          <a:effectLst/>
                          <a:latin typeface="Gill Sans MT Bold" charset="0"/>
                          <a:ea typeface="Gill Sans MT Bold" charset="0"/>
                          <a:cs typeface="Gill Sans MT Bold" charset="0"/>
                          <a:sym typeface="Gill Sans MT Bold" charset="0"/>
                        </a:rPr>
                        <a:t>Medium</a:t>
                      </a:r>
                    </a:p>
                  </a:txBody>
                  <a:tcPr marL="50800" marR="50800" marT="50800" marB="5080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rgbClr val="FFFFFF"/>
                          </a:solidFill>
                          <a:effectLst/>
                          <a:latin typeface="Gill Sans MT Bold" charset="0"/>
                          <a:ea typeface="Gill Sans MT Bold" charset="0"/>
                          <a:cs typeface="Gill Sans MT Bold" charset="0"/>
                          <a:sym typeface="Gill Sans MT Bold" charset="0"/>
                        </a:rPr>
                        <a:t>High</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r>
              <a:tr h="442194">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600" b="0" i="0" u="none" strike="noStrike" cap="none" normalizeH="0" baseline="0" dirty="0" smtClean="0">
                          <a:ln>
                            <a:noFill/>
                          </a:ln>
                          <a:solidFill>
                            <a:schemeClr val="bg1"/>
                          </a:solidFill>
                          <a:effectLst/>
                          <a:latin typeface="Gill Sans MT" pitchFamily="34" charset="0"/>
                          <a:ea typeface="ヒラギノ角ゴ ProN W3" charset="0"/>
                          <a:cs typeface="ヒラギノ角ゴ ProN W3" charset="0"/>
                          <a:sym typeface="Gill Sans MT" pitchFamily="34" charset="0"/>
                        </a:rPr>
                        <a:t>Rating</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1</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2</a:t>
                      </a: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3</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4</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5</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6</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7</a:t>
                      </a: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8</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9</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r>
              <a:tr h="575561">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600" b="0" i="0" u="none" strike="noStrike" cap="none" normalizeH="0" baseline="0" dirty="0" smtClean="0">
                          <a:ln>
                            <a:noFill/>
                          </a:ln>
                          <a:solidFill>
                            <a:schemeClr val="bg1"/>
                          </a:solidFill>
                          <a:effectLst/>
                          <a:latin typeface="Gill Sans MT" pitchFamily="34" charset="0"/>
                          <a:ea typeface="Gill Sans MT Bold" charset="0"/>
                          <a:cs typeface="Gill Sans MT Bold" charset="0"/>
                          <a:sym typeface="Gill Sans MT Bold" charset="0"/>
                        </a:rPr>
                        <a:t>Frequency of behavior</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6699"/>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Gill Sans MT Bold" charset="0"/>
                          <a:cs typeface="Gill Sans MT Bold" charset="0"/>
                          <a:sym typeface="Gill Sans MT Bold" charset="0"/>
                        </a:rPr>
                        <a:t>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1</a:t>
                      </a:r>
                      <a:r>
                        <a:rPr lang="en-US" sz="1800" kern="1200" dirty="0" smtClean="0">
                          <a:solidFill>
                            <a:schemeClr val="tx1"/>
                          </a:solidFill>
                          <a:latin typeface="+mn-lt"/>
                          <a:ea typeface="+mn-ea"/>
                          <a:cs typeface="+mn-cs"/>
                        </a:rPr>
                        <a:t>–</a:t>
                      </a: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2</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3</a:t>
                      </a: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4</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5</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Gill Sans MT Bold" charset="0"/>
                          <a:cs typeface="Gill Sans MT Bold" charset="0"/>
                          <a:sym typeface="Gill Sans MT Bold" charset="0"/>
                        </a:rPr>
                        <a:t>6</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7</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algn="ctr"/>
                      <a:r>
                        <a:rPr lang="en-US" sz="1800" dirty="0" smtClean="0">
                          <a:latin typeface="+mn-lt"/>
                        </a:rPr>
                        <a:t>8</a:t>
                      </a:r>
                      <a:endParaRPr lang="en-US" sz="1800" dirty="0">
                        <a:latin typeface="+mn-lt"/>
                      </a:endParaRPr>
                    </a:p>
                  </a:txBody>
                  <a:tcPr marL="50800" marR="50800" marT="50800" marB="50800" horzOverflow="overflow">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9</a:t>
                      </a:r>
                    </a:p>
                  </a:txBody>
                  <a:tcPr marL="50800" marR="50800" marT="50800" marB="50800" horzOverflow="overflow">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ヒラギノ角ゴ ProN W3" charset="0"/>
                          <a:cs typeface="ヒラギノ角ゴ ProN W3" charset="0"/>
                          <a:sym typeface="Gill Sans MT" pitchFamily="34" charset="0"/>
                        </a:rPr>
                        <a:t>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BC2E3"/>
                    </a:solidFill>
                  </a:tcPr>
                </a:tc>
                <a:tc>
                  <a:txBody>
                    <a:bodyPr/>
                    <a:lstStyle/>
                    <a:p>
                      <a:pPr marL="39688" marR="0" lvl="0" indent="0" algn="ctr" defTabSz="914400" rtl="0" eaLnBrk="1" fontAlgn="base" latinLnBrk="0" hangingPunct="1">
                        <a:lnSpc>
                          <a:spcPct val="100000"/>
                        </a:lnSpc>
                        <a:spcBef>
                          <a:spcPct val="0"/>
                        </a:spcBef>
                        <a:spcAft>
                          <a:spcPct val="0"/>
                        </a:spcAft>
                        <a:buClr>
                          <a:srgbClr val="727CA3"/>
                        </a:buClr>
                        <a:buSzPct val="75000"/>
                        <a:buFont typeface="Wingdings 3" pitchFamily="18" charset="2"/>
                        <a:buNone/>
                        <a:tabLst/>
                      </a:pPr>
                      <a:r>
                        <a:rPr kumimoji="0" lang="en-US" sz="1800" b="0" i="0" u="none" strike="noStrike" cap="none" normalizeH="0" baseline="0" dirty="0" smtClean="0">
                          <a:ln>
                            <a:noFill/>
                          </a:ln>
                          <a:solidFill>
                            <a:schemeClr val="tx1"/>
                          </a:solidFill>
                          <a:effectLst/>
                          <a:latin typeface="+mn-lt"/>
                          <a:ea typeface="Gill Sans MT Bold" charset="0"/>
                          <a:cs typeface="Gill Sans MT Bold" charset="0"/>
                          <a:sym typeface="Gill Sans MT Bold" charset="0"/>
                        </a:rPr>
                        <a:t>10+</a:t>
                      </a:r>
                    </a:p>
                  </a:txBody>
                  <a:tcPr marL="50800" marR="50800" marT="50800" marB="508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3">
                        <a:lumMod val="75000"/>
                      </a:schemeClr>
                    </a:solidFill>
                  </a:tcPr>
                </a:tc>
              </a:tr>
            </a:tbl>
          </a:graphicData>
        </a:graphic>
      </p:graphicFrame>
    </p:spTree>
    <p:extLst>
      <p:ext uri="{BB962C8B-B14F-4D97-AF65-F5344CB8AC3E}">
        <p14:creationId xmlns:p14="http://schemas.microsoft.com/office/powerpoint/2010/main" val="6075959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Jeff’s Goals and Decision Rules</a:t>
            </a:r>
            <a:endParaRPr lang="en-US" dirty="0"/>
          </a:p>
        </p:txBody>
      </p:sp>
      <p:sp>
        <p:nvSpPr>
          <p:cNvPr id="3" name="Content Placeholder 2"/>
          <p:cNvSpPr>
            <a:spLocks noGrp="1"/>
          </p:cNvSpPr>
          <p:nvPr>
            <p:ph idx="1"/>
          </p:nvPr>
        </p:nvSpPr>
        <p:spPr/>
        <p:txBody>
          <a:bodyPr/>
          <a:lstStyle/>
          <a:p>
            <a:r>
              <a:rPr lang="en-US" sz="2800" dirty="0" smtClean="0"/>
              <a:t>Long-term goals:</a:t>
            </a:r>
          </a:p>
          <a:p>
            <a:pPr lvl="1"/>
            <a:r>
              <a:rPr lang="en-US" sz="2400" dirty="0" smtClean="0"/>
              <a:t>No threats, hits, or kicks</a:t>
            </a:r>
          </a:p>
          <a:p>
            <a:pPr lvl="1"/>
            <a:r>
              <a:rPr lang="en-US" sz="2400" dirty="0" smtClean="0"/>
              <a:t>Reach peer norms for disruptive behavior (20 percent) and academic engagement (80 percent)</a:t>
            </a:r>
          </a:p>
          <a:p>
            <a:r>
              <a:rPr lang="en-US" sz="2800" dirty="0" smtClean="0"/>
              <a:t>Decision rules:</a:t>
            </a:r>
          </a:p>
          <a:p>
            <a:pPr lvl="1"/>
            <a:r>
              <a:rPr lang="en-US" sz="2400" dirty="0" smtClean="0"/>
              <a:t>Evaluate the intervention in two weeks</a:t>
            </a:r>
          </a:p>
          <a:p>
            <a:pPr lvl="1"/>
            <a:r>
              <a:rPr lang="en-US" sz="2400" dirty="0" smtClean="0"/>
              <a:t>Consider Jeff responsive if the data visually improve</a:t>
            </a:r>
          </a:p>
          <a:p>
            <a:pPr lvl="1"/>
            <a:r>
              <a:rPr lang="en-US" sz="2400" dirty="0" smtClean="0"/>
              <a:t>Consider fading the intervention when the goals are met</a:t>
            </a:r>
            <a:endParaRPr lang="en-US" sz="2400" dirty="0"/>
          </a:p>
        </p:txBody>
      </p:sp>
    </p:spTree>
    <p:extLst>
      <p:ext uri="{BB962C8B-B14F-4D97-AF65-F5344CB8AC3E}">
        <p14:creationId xmlns:p14="http://schemas.microsoft.com/office/powerpoint/2010/main" val="18774960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Jeff’s Target Behavior Data (Threatens)</a:t>
            </a:r>
            <a:endParaRPr lang="en-US" dirty="0"/>
          </a:p>
        </p:txBody>
      </p:sp>
      <p:pic>
        <p:nvPicPr>
          <p:cNvPr id="5122" name="Picture 2" descr="&#10;A line graph shows disruptive DBR rating on the vertical axis and date on the horizontal axis.  A vertical line separates 7 days of pre intervention data from 8 days of intervention data.  The pre intervention data range from 7 to 9 and show a flat trend.  The post intervention data range from 0 to 4 with a decreasing tren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959006"/>
            <a:ext cx="6195368" cy="43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5338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Jeff’s Target Behavior Data </a:t>
            </a:r>
            <a:r>
              <a:rPr lang="en-US" dirty="0" smtClean="0"/>
              <a:t>(Disruptive)</a:t>
            </a:r>
            <a:endParaRPr lang="en-US" dirty="0"/>
          </a:p>
        </p:txBody>
      </p:sp>
      <p:pic>
        <p:nvPicPr>
          <p:cNvPr id="7171" name="Picture 3" descr="A line graph shows DBR disruptive rating on the vertical axis and date on the horizontal axis.  A vertical line separates 7 days of pre intervention data from 8 days of intervention data.  The pre intervention data range from 7 to 9 and show a flat trend.  The post intervention data range from 5 to 7 with a flat trend.&#10;&#10;Jeff’s disruptive ratings showed a small decrease in level after the intervention was introduced.  Taken together, these three graphs suggest that the intervention has helped reduce concerning behaviors such as threats and disruptions, but has not helped Jeff become more academically engag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17" y="1676401"/>
            <a:ext cx="6375383" cy="462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2087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Jeff’s Target Behavior Data </a:t>
            </a:r>
            <a:r>
              <a:rPr lang="en-US" dirty="0" smtClean="0"/>
              <a:t>(Engagement)</a:t>
            </a:r>
            <a:endParaRPr lang="en-US" dirty="0"/>
          </a:p>
        </p:txBody>
      </p:sp>
      <p:pic>
        <p:nvPicPr>
          <p:cNvPr id="6149" name="Picture 5" descr="A line graph shows DBR engagement rating on the vertical axis and date on the horizontal axis.  A vertical line separates 7 days of pre intervention data from 8 days of intervention data.  The pre intervention data range from 2 to 4 and are variable.  The post intervention data range from 2 to 5 and are variable.&#10;&#10;We cannot see a clear change in the level or trend of Jeff's engagement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872" y="1930402"/>
            <a:ext cx="6247327" cy="45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5333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Closing…</a:t>
            </a:r>
            <a:endParaRPr lang="en-US" dirty="0"/>
          </a:p>
        </p:txBody>
      </p:sp>
      <p:sp>
        <p:nvSpPr>
          <p:cNvPr id="3" name="Content Placeholder 2"/>
          <p:cNvSpPr>
            <a:spLocks noGrp="1"/>
          </p:cNvSpPr>
          <p:nvPr>
            <p:ph idx="1"/>
          </p:nvPr>
        </p:nvSpPr>
        <p:spPr/>
        <p:txBody>
          <a:bodyPr/>
          <a:lstStyle/>
          <a:p>
            <a:r>
              <a:rPr lang="en-US" dirty="0" smtClean="0"/>
              <a:t>DBI requires identifying and defining a target behavior for</a:t>
            </a:r>
          </a:p>
          <a:p>
            <a:pPr lvl="1"/>
            <a:r>
              <a:rPr lang="en-US" dirty="0" smtClean="0"/>
              <a:t>Intervention planning</a:t>
            </a:r>
          </a:p>
          <a:p>
            <a:pPr lvl="1"/>
            <a:r>
              <a:rPr lang="en-US" dirty="0" smtClean="0"/>
              <a:t>Progress monitoring</a:t>
            </a:r>
          </a:p>
          <a:p>
            <a:r>
              <a:rPr lang="en-US" dirty="0" smtClean="0"/>
              <a:t>Individualized behavior assessment is an intensive process. Reserve DBI for only those students with the most intensive needs (3</a:t>
            </a:r>
            <a:r>
              <a:rPr lang="en-GB" dirty="0" smtClean="0"/>
              <a:t>–</a:t>
            </a:r>
            <a:r>
              <a:rPr lang="en-US" dirty="0" smtClean="0"/>
              <a:t>5 percent of the school population).</a:t>
            </a:r>
          </a:p>
          <a:p>
            <a:endParaRPr lang="en-US" dirty="0" smtClean="0"/>
          </a:p>
          <a:p>
            <a:endParaRPr lang="en-US" dirty="0" smtClean="0"/>
          </a:p>
          <a:p>
            <a:endParaRPr lang="en-US" dirty="0"/>
          </a:p>
        </p:txBody>
      </p:sp>
    </p:spTree>
    <p:extLst>
      <p:ext uri="{BB962C8B-B14F-4D97-AF65-F5344CB8AC3E}">
        <p14:creationId xmlns:p14="http://schemas.microsoft.com/office/powerpoint/2010/main" val="25026464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Activity</a:t>
            </a:r>
            <a:endParaRPr lang="en-US" dirty="0"/>
          </a:p>
        </p:txBody>
      </p:sp>
      <p:sp>
        <p:nvSpPr>
          <p:cNvPr id="3" name="Content Placeholder 2"/>
          <p:cNvSpPr>
            <a:spLocks noGrp="1"/>
          </p:cNvSpPr>
          <p:nvPr>
            <p:ph idx="1"/>
          </p:nvPr>
        </p:nvSpPr>
        <p:spPr>
          <a:xfrm>
            <a:off x="1692275" y="1981200"/>
            <a:ext cx="6994525" cy="3248025"/>
          </a:xfrm>
        </p:spPr>
        <p:txBody>
          <a:bodyPr/>
          <a:lstStyle/>
          <a:p>
            <a:pPr marL="0" indent="0">
              <a:buNone/>
            </a:pPr>
            <a:r>
              <a:rPr lang="en-US" sz="3600" dirty="0" smtClean="0"/>
              <a:t>Fishbowl Activity</a:t>
            </a:r>
            <a:endParaRPr lang="en-US" dirty="0" smtClean="0"/>
          </a:p>
          <a:p>
            <a:pPr marL="0" indent="0">
              <a:buNone/>
            </a:pPr>
            <a:r>
              <a:rPr lang="en-US" dirty="0"/>
              <a:t>	</a:t>
            </a:r>
            <a:r>
              <a:rPr lang="en-US" dirty="0" smtClean="0"/>
              <a:t>Anonymously write </a:t>
            </a:r>
            <a:r>
              <a:rPr lang="en-US" dirty="0"/>
              <a:t>down a </a:t>
            </a:r>
            <a:r>
              <a:rPr lang="en-US" dirty="0" smtClean="0"/>
              <a:t>	question </a:t>
            </a:r>
            <a:r>
              <a:rPr lang="en-US" dirty="0"/>
              <a:t>that </a:t>
            </a:r>
            <a:r>
              <a:rPr lang="en-US" dirty="0" smtClean="0"/>
              <a:t>you have </a:t>
            </a:r>
            <a:r>
              <a:rPr lang="en-US" dirty="0"/>
              <a:t>about the </a:t>
            </a:r>
            <a:r>
              <a:rPr lang="en-US" dirty="0" smtClean="0"/>
              <a:t>	lesson today. </a:t>
            </a:r>
            <a:endParaRPr lang="en-US" dirty="0"/>
          </a:p>
        </p:txBody>
      </p:sp>
    </p:spTree>
    <p:extLst>
      <p:ext uri="{BB962C8B-B14F-4D97-AF65-F5344CB8AC3E}">
        <p14:creationId xmlns:p14="http://schemas.microsoft.com/office/powerpoint/2010/main" val="282916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DBI Steps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Deliver the secondary (supplemental) intervention program with greater intensity</a:t>
            </a:r>
          </a:p>
          <a:p>
            <a:pPr marL="514350" indent="-514350">
              <a:buFont typeface="+mj-lt"/>
              <a:buAutoNum type="arabicPeriod"/>
            </a:pPr>
            <a:r>
              <a:rPr lang="en-US" dirty="0" smtClean="0"/>
              <a:t>Monitor progress</a:t>
            </a:r>
          </a:p>
          <a:p>
            <a:pPr marL="514350" indent="-514350">
              <a:buFont typeface="+mj-lt"/>
              <a:buAutoNum type="arabicPeriod"/>
            </a:pPr>
            <a:r>
              <a:rPr lang="en-US" dirty="0" smtClean="0"/>
              <a:t>Perform diagnostic assessments</a:t>
            </a:r>
          </a:p>
          <a:p>
            <a:pPr marL="514350" indent="-514350">
              <a:buFont typeface="+mj-lt"/>
              <a:buAutoNum type="arabicPeriod"/>
            </a:pPr>
            <a:r>
              <a:rPr lang="en-US" dirty="0" smtClean="0"/>
              <a:t>Adapt the intervention</a:t>
            </a:r>
          </a:p>
          <a:p>
            <a:pPr marL="514350" indent="-514350">
              <a:buFont typeface="+mj-lt"/>
              <a:buAutoNum type="arabicPeriod"/>
            </a:pPr>
            <a:r>
              <a:rPr lang="en-US" dirty="0" smtClean="0"/>
              <a:t>Continue progress monitoring, adapting the intervention when needed to ensure adequate progress</a:t>
            </a:r>
          </a:p>
          <a:p>
            <a:endParaRPr lang="en-US" dirty="0"/>
          </a:p>
        </p:txBody>
      </p:sp>
    </p:spTree>
    <p:extLst>
      <p:ext uri="{BB962C8B-B14F-4D97-AF65-F5344CB8AC3E}">
        <p14:creationId xmlns:p14="http://schemas.microsoft.com/office/powerpoint/2010/main" val="18654620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780928"/>
            <a:ext cx="7272808" cy="3010272"/>
          </a:xfrm>
          <a:noFill/>
          <a:ln>
            <a:no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a:defRPr/>
            </a:pPr>
            <a:r>
              <a:rPr lang="en-US" sz="4000" dirty="0" smtClean="0">
                <a:ln w="1905"/>
                <a:solidFill>
                  <a:schemeClr val="tx1"/>
                </a:solidFill>
                <a:effectLst>
                  <a:innerShdw blurRad="69850" dist="43180" dir="5400000">
                    <a:srgbClr val="000000">
                      <a:alpha val="65000"/>
                    </a:srgbClr>
                  </a:innerShdw>
                </a:effectLst>
              </a:rPr>
              <a:t>Additional Resources</a:t>
            </a:r>
            <a:endParaRPr lang="en-US" sz="3200" dirty="0">
              <a:ln w="1905"/>
              <a:solidFill>
                <a:schemeClr val="tx1"/>
              </a:solidFill>
              <a:effectLst>
                <a:innerShdw blurRad="69850" dist="43180" dir="5400000">
                  <a:srgbClr val="000000">
                    <a:alpha val="65000"/>
                  </a:srgbClr>
                </a:innerShdw>
              </a:effectLst>
            </a:endParaRPr>
          </a:p>
        </p:txBody>
      </p:sp>
      <p:pic>
        <p:nvPicPr>
          <p:cNvPr id="1638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08050"/>
            <a:ext cx="727233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0687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NCII Progress Monitoring Module</a:t>
            </a:r>
            <a:endParaRPr lang="en-US" dirty="0"/>
          </a:p>
        </p:txBody>
      </p:sp>
      <p:sp>
        <p:nvSpPr>
          <p:cNvPr id="3" name="Content Placeholder 2"/>
          <p:cNvSpPr>
            <a:spLocks noGrp="1"/>
          </p:cNvSpPr>
          <p:nvPr>
            <p:ph idx="1"/>
          </p:nvPr>
        </p:nvSpPr>
        <p:spPr/>
        <p:txBody>
          <a:bodyPr/>
          <a:lstStyle/>
          <a:p>
            <a:pPr marL="0" indent="0">
              <a:buNone/>
            </a:pPr>
            <a:r>
              <a:rPr lang="en-US" sz="2700" dirty="0" smtClean="0"/>
              <a:t>Monitoring Student </a:t>
            </a:r>
            <a:r>
              <a:rPr lang="en-US" sz="2700" dirty="0"/>
              <a:t>Progress for Behavioral Interventions (DBI Training Series Module 3) </a:t>
            </a:r>
            <a:r>
              <a:rPr lang="en-US" sz="2700" u="sng" dirty="0">
                <a:hlinkClick r:id="rId3"/>
              </a:rPr>
              <a:t>http://</a:t>
            </a:r>
            <a:r>
              <a:rPr lang="en-US" sz="2700" u="sng" dirty="0" smtClean="0">
                <a:hlinkClick r:id="rId3"/>
              </a:rPr>
              <a:t>www.intensiveintervention.org/resource/monitoring-student-progress-behavioral-interventions-dbi-training-series-module-3</a:t>
            </a:r>
            <a:endParaRPr lang="en-US" sz="2700" u="sng" dirty="0" smtClean="0"/>
          </a:p>
          <a:p>
            <a:pPr marL="0" indent="0">
              <a:buNone/>
            </a:pPr>
            <a:endParaRPr lang="en-US" sz="2700" u="sng" dirty="0" smtClean="0"/>
          </a:p>
          <a:p>
            <a:pPr marL="0" indent="0">
              <a:buNone/>
            </a:pPr>
            <a:r>
              <a:rPr lang="en-US" sz="2700" dirty="0" smtClean="0"/>
              <a:t>Note: The presentation is designed for qualified trainers, but the module also includes handouts and other resources for practitioners.</a:t>
            </a:r>
            <a:endParaRPr lang="en-US" sz="2700" dirty="0"/>
          </a:p>
        </p:txBody>
      </p:sp>
    </p:spTree>
    <p:extLst>
      <p:ext uri="{BB962C8B-B14F-4D97-AF65-F5344CB8AC3E}">
        <p14:creationId xmlns:p14="http://schemas.microsoft.com/office/powerpoint/2010/main" val="39286038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Behavior Rating</a:t>
            </a:r>
            <a:endParaRPr lang="en-US" dirty="0"/>
          </a:p>
        </p:txBody>
      </p:sp>
      <p:sp>
        <p:nvSpPr>
          <p:cNvPr id="3" name="Content Placeholder 2"/>
          <p:cNvSpPr>
            <a:spLocks noGrp="1"/>
          </p:cNvSpPr>
          <p:nvPr>
            <p:ph idx="1"/>
          </p:nvPr>
        </p:nvSpPr>
        <p:spPr/>
        <p:txBody>
          <a:bodyPr/>
          <a:lstStyle/>
          <a:p>
            <a:pPr>
              <a:buNone/>
            </a:pPr>
            <a:r>
              <a:rPr lang="en-US" dirty="0">
                <a:hlinkClick r:id="rId3"/>
              </a:rPr>
              <a:t>http://www.directbehaviorratings.org/cms</a:t>
            </a:r>
            <a:r>
              <a:rPr lang="en-US" dirty="0" smtClean="0">
                <a:hlinkClick r:id="rId3"/>
              </a:rPr>
              <a:t>/</a:t>
            </a:r>
            <a:endParaRPr lang="en-US" dirty="0" smtClean="0"/>
          </a:p>
          <a:p>
            <a:pPr>
              <a:spcBef>
                <a:spcPts val="1824"/>
              </a:spcBef>
              <a:buNone/>
            </a:pPr>
            <a:r>
              <a:rPr lang="en-US" dirty="0" smtClean="0"/>
              <a:t>This website provides</a:t>
            </a:r>
          </a:p>
          <a:p>
            <a:r>
              <a:rPr lang="en-US" dirty="0" smtClean="0"/>
              <a:t>Multiple versions of DBR forms</a:t>
            </a:r>
          </a:p>
          <a:p>
            <a:r>
              <a:rPr lang="en-US" dirty="0" smtClean="0"/>
              <a:t>Instructions and a DBR overview</a:t>
            </a:r>
          </a:p>
          <a:p>
            <a:r>
              <a:rPr lang="en-US" dirty="0" smtClean="0"/>
              <a:t>Evidence that supports using DBR</a:t>
            </a:r>
          </a:p>
          <a:p>
            <a:r>
              <a:rPr lang="en-US" dirty="0" smtClean="0"/>
              <a:t>Information about DBR as a component of an incentive program or self-management intervention</a:t>
            </a:r>
          </a:p>
          <a:p>
            <a:endParaRPr lang="en-US" dirty="0"/>
          </a:p>
        </p:txBody>
      </p:sp>
    </p:spTree>
    <p:extLst>
      <p:ext uri="{BB962C8B-B14F-4D97-AF65-F5344CB8AC3E}">
        <p14:creationId xmlns:p14="http://schemas.microsoft.com/office/powerpoint/2010/main" val="153998124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NCII </a:t>
            </a:r>
            <a:r>
              <a:rPr lang="en-US" dirty="0"/>
              <a:t>Direct Behavior Rating </a:t>
            </a:r>
            <a:r>
              <a:rPr lang="en-US" dirty="0" smtClean="0"/>
              <a:t>Overview</a:t>
            </a:r>
            <a:endParaRPr lang="en-US" dirty="0"/>
          </a:p>
        </p:txBody>
      </p:sp>
      <p:sp>
        <p:nvSpPr>
          <p:cNvPr id="3" name="Content Placeholder 2"/>
          <p:cNvSpPr>
            <a:spLocks noGrp="1"/>
          </p:cNvSpPr>
          <p:nvPr>
            <p:ph idx="1"/>
          </p:nvPr>
        </p:nvSpPr>
        <p:spPr/>
        <p:txBody>
          <a:bodyPr/>
          <a:lstStyle/>
          <a:p>
            <a:pPr marL="0" indent="0">
              <a:buNone/>
            </a:pPr>
            <a:r>
              <a:rPr lang="en-US" dirty="0" smtClean="0"/>
              <a:t>NCII’s overview of DBR is available (as a video, a PowerPoint, and a PowerPoint with embedded audio) at </a:t>
            </a:r>
          </a:p>
          <a:p>
            <a:pPr marL="0" indent="0">
              <a:buNone/>
            </a:pPr>
            <a:r>
              <a:rPr lang="en-US" dirty="0" smtClean="0">
                <a:hlinkClick r:id="rId3"/>
              </a:rPr>
              <a:t>http://www.intensiveintervention.org/ask-the-expert/dbr-overview</a:t>
            </a:r>
            <a:endParaRPr lang="en-US" dirty="0" smtClean="0"/>
          </a:p>
          <a:p>
            <a:pPr marL="0" indent="0">
              <a:buNone/>
            </a:pPr>
            <a:r>
              <a:rPr lang="en-US" dirty="0" smtClean="0"/>
              <a:t>It serves as </a:t>
            </a:r>
            <a:r>
              <a:rPr lang="en-US" dirty="0"/>
              <a:t>a refresher and</a:t>
            </a:r>
            <a:r>
              <a:rPr lang="en-US" dirty="0" smtClean="0"/>
              <a:t> an extension of the Monitoring </a:t>
            </a:r>
            <a:r>
              <a:rPr lang="en-US" dirty="0"/>
              <a:t>Student Progress for Behavioral </a:t>
            </a:r>
            <a:r>
              <a:rPr lang="en-US" dirty="0" smtClean="0"/>
              <a:t>Interventions module.</a:t>
            </a:r>
          </a:p>
          <a:p>
            <a:endParaRPr lang="en-US" dirty="0" smtClean="0"/>
          </a:p>
          <a:p>
            <a:endParaRPr lang="en-US" dirty="0"/>
          </a:p>
        </p:txBody>
      </p:sp>
    </p:spTree>
    <p:extLst>
      <p:ext uri="{BB962C8B-B14F-4D97-AF65-F5344CB8AC3E}">
        <p14:creationId xmlns:p14="http://schemas.microsoft.com/office/powerpoint/2010/main" val="3005005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3680</TotalTime>
  <Words>9159</Words>
  <Application>Microsoft Office PowerPoint</Application>
  <PresentationFormat>On-screen Show (4:3)</PresentationFormat>
  <Paragraphs>911</Paragraphs>
  <Slides>93</Slides>
  <Notes>93</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1_Diseño predeterminado</vt:lpstr>
      <vt:lpstr>PowerPoint Presentation</vt:lpstr>
      <vt:lpstr>Part 4: Identifying and Monitoring a Target Behavior for Intensive Intervention</vt:lpstr>
      <vt:lpstr>Note</vt:lpstr>
      <vt:lpstr>Intensive Intervention</vt:lpstr>
      <vt:lpstr>PowerPoint Presentation</vt:lpstr>
      <vt:lpstr>Target Behavior</vt:lpstr>
      <vt:lpstr>Introduction to Data-Based Individualization:  The Role of Target Behaviors in Intensive Intervention</vt:lpstr>
      <vt:lpstr>Data-Based Individualization (DBI)</vt:lpstr>
      <vt:lpstr>DBI Steps</vt:lpstr>
      <vt:lpstr>Target Behaviors in the DBI Process</vt:lpstr>
      <vt:lpstr>Problem Solving for Behavior</vt:lpstr>
      <vt:lpstr>Introducing a Collaborative Problem-Solving Team</vt:lpstr>
      <vt:lpstr>Representative Team</vt:lpstr>
      <vt:lpstr>First Team Task: Identify the Problem</vt:lpstr>
      <vt:lpstr>Steps for Identifying Target Behaviors</vt:lpstr>
      <vt:lpstr>Gathering Information on Student Behavior</vt:lpstr>
      <vt:lpstr>What Do We Need to Know About Behavior?</vt:lpstr>
      <vt:lpstr>Why Do We Want to Know?</vt:lpstr>
      <vt:lpstr>Data Collection Methods</vt:lpstr>
      <vt:lpstr>Checklists</vt:lpstr>
      <vt:lpstr>Questionnaires/Interviews</vt:lpstr>
      <vt:lpstr>Anecdotal Reports</vt:lpstr>
      <vt:lpstr>Systematic Direct Observation</vt:lpstr>
      <vt:lpstr>Who Collects This Information?</vt:lpstr>
      <vt:lpstr>Integrate Information</vt:lpstr>
      <vt:lpstr>Identifying Target Behaviors</vt:lpstr>
      <vt:lpstr>Identify Target Behavior(s)</vt:lpstr>
      <vt:lpstr>Identify Behaviors of Concern </vt:lpstr>
      <vt:lpstr>Why Prioritize?</vt:lpstr>
      <vt:lpstr>Prioritizing Target Behavior(s)</vt:lpstr>
      <vt:lpstr>Discussion</vt:lpstr>
      <vt:lpstr>Define the Target Behavior</vt:lpstr>
      <vt:lpstr>Objective, Observable Language</vt:lpstr>
      <vt:lpstr>Delineate Boundaries</vt:lpstr>
      <vt:lpstr>Improving Definitions</vt:lpstr>
      <vt:lpstr>Practice</vt:lpstr>
      <vt:lpstr>Activity</vt:lpstr>
      <vt:lpstr>Progress Monitoring Target Behaviors</vt:lpstr>
      <vt:lpstr>Target Behaviors Inform All Steps in the Problem-Solving Process</vt:lpstr>
      <vt:lpstr>What Is Progress Monitoring for Intensive Interventions?</vt:lpstr>
      <vt:lpstr>How Often Should We Monitor Progress?</vt:lpstr>
      <vt:lpstr>Progress Monitoring Tools</vt:lpstr>
      <vt:lpstr>NCII Behavioral Progress Monitoring Tools Chart</vt:lpstr>
      <vt:lpstr>NCII Behavioral Progress Monitoring Tools Chart</vt:lpstr>
      <vt:lpstr>NCII Behavioral Progress Monitoring Tools Chart</vt:lpstr>
      <vt:lpstr>Developing a Measurement Approach</vt:lpstr>
      <vt:lpstr>Progress Monitoring Methods</vt:lpstr>
      <vt:lpstr>Systematic Direct Observation (SDO)</vt:lpstr>
      <vt:lpstr>Practice Activity</vt:lpstr>
      <vt:lpstr>SDO Strengths</vt:lpstr>
      <vt:lpstr>Limitations of SDO for Progress Monitoring</vt:lpstr>
      <vt:lpstr>SDO Lessons</vt:lpstr>
      <vt:lpstr>Direct Behavior Rating (DBR)</vt:lpstr>
      <vt:lpstr>DBR Standard Behaviors</vt:lpstr>
      <vt:lpstr>DBR: Academic Engagement</vt:lpstr>
      <vt:lpstr>Academic Engagement Example</vt:lpstr>
      <vt:lpstr>DBR: Respectful</vt:lpstr>
      <vt:lpstr>Respectful Example</vt:lpstr>
      <vt:lpstr>DBR: Disruptive</vt:lpstr>
      <vt:lpstr>Disruptive Example</vt:lpstr>
      <vt:lpstr>DBR Standard Item Takeaways</vt:lpstr>
      <vt:lpstr>DBR Fill-In Behaviors</vt:lpstr>
      <vt:lpstr>Developing a DBR Behavior  Definition</vt:lpstr>
      <vt:lpstr>DBR Rating Scale Anchors</vt:lpstr>
      <vt:lpstr>Developing Toby’s DBR Anchors</vt:lpstr>
      <vt:lpstr>Toby’s DBR Anchors</vt:lpstr>
      <vt:lpstr>Activity: Individualizing the DBR Form</vt:lpstr>
      <vt:lpstr>Tips for Implementing DBR</vt:lpstr>
      <vt:lpstr>Baseline or Pre-Intervention Data Collection</vt:lpstr>
      <vt:lpstr>Using Progress Monitoring Data:  Is the Intervention Working or Do We Need a Change?</vt:lpstr>
      <vt:lpstr>Managing Data</vt:lpstr>
      <vt:lpstr>Using Progress Monitoring Data</vt:lpstr>
      <vt:lpstr>Developing Intervention  Decision Rules</vt:lpstr>
      <vt:lpstr>Setting DBR Goals</vt:lpstr>
      <vt:lpstr>Guidelines for Decision Rules</vt:lpstr>
      <vt:lpstr>Sample Decision Rules</vt:lpstr>
      <vt:lpstr>Case Study: Progress Monitoring Jeff’s Target Behaviors</vt:lpstr>
      <vt:lpstr>Meet Jeff</vt:lpstr>
      <vt:lpstr>Jeff’s Potential Target Behaviors</vt:lpstr>
      <vt:lpstr>Considerations for Prioritization</vt:lpstr>
      <vt:lpstr>Jeff’s Individualized Target Behavior Definitions</vt:lpstr>
      <vt:lpstr>Jeff’s Progress Monitoring Plan</vt:lpstr>
      <vt:lpstr>Jeff’s DBR for Threats</vt:lpstr>
      <vt:lpstr>Jeff’s Goals and Decision Rules</vt:lpstr>
      <vt:lpstr>Jeff’s Target Behavior Data (Threatens)</vt:lpstr>
      <vt:lpstr>Jeff’s Target Behavior Data (Disruptive)</vt:lpstr>
      <vt:lpstr>Jeff’s Target Behavior Data (Engagement)</vt:lpstr>
      <vt:lpstr>In Closing…</vt:lpstr>
      <vt:lpstr>Exit Activity</vt:lpstr>
      <vt:lpstr>Additional Resources</vt:lpstr>
      <vt:lpstr>NCII Progress Monitoring Module</vt:lpstr>
      <vt:lpstr>Direct Behavior Rating</vt:lpstr>
      <vt:lpstr>NCII Direct Behavior Rating Overview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behavior  Why do students behave the way they do?</dc:title>
  <dc:creator>Kuchle, Laura</dc:creator>
  <cp:lastModifiedBy>Kuchle, Laura</cp:lastModifiedBy>
  <cp:revision>808</cp:revision>
  <dcterms:created xsi:type="dcterms:W3CDTF">2014-04-04T05:41:16Z</dcterms:created>
  <dcterms:modified xsi:type="dcterms:W3CDTF">2014-09-10T17:49:16Z</dcterms:modified>
</cp:coreProperties>
</file>