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57" r:id="rId2"/>
    <p:sldMasterId id="2147484065" r:id="rId3"/>
    <p:sldMasterId id="2147485571" r:id="rId4"/>
    <p:sldMasterId id="2147485579" r:id="rId5"/>
    <p:sldMasterId id="2147485587" r:id="rId6"/>
    <p:sldMasterId id="2147485595" r:id="rId7"/>
    <p:sldMasterId id="2147490766" r:id="rId8"/>
  </p:sldMasterIdLst>
  <p:notesMasterIdLst>
    <p:notesMasterId r:id="rId75"/>
  </p:notesMasterIdLst>
  <p:handoutMasterIdLst>
    <p:handoutMasterId r:id="rId76"/>
  </p:handoutMasterIdLst>
  <p:sldIdLst>
    <p:sldId id="700" r:id="rId9"/>
    <p:sldId id="699" r:id="rId10"/>
    <p:sldId id="708" r:id="rId11"/>
    <p:sldId id="701" r:id="rId12"/>
    <p:sldId id="524" r:id="rId13"/>
    <p:sldId id="602" r:id="rId14"/>
    <p:sldId id="508" r:id="rId15"/>
    <p:sldId id="518" r:id="rId16"/>
    <p:sldId id="519" r:id="rId17"/>
    <p:sldId id="706" r:id="rId18"/>
    <p:sldId id="321" r:id="rId19"/>
    <p:sldId id="470" r:id="rId20"/>
    <p:sldId id="631" r:id="rId21"/>
    <p:sldId id="510" r:id="rId22"/>
    <p:sldId id="633" r:id="rId23"/>
    <p:sldId id="634" r:id="rId24"/>
    <p:sldId id="638" r:id="rId25"/>
    <p:sldId id="639" r:id="rId26"/>
    <p:sldId id="682" r:id="rId27"/>
    <p:sldId id="702" r:id="rId28"/>
    <p:sldId id="655" r:id="rId29"/>
    <p:sldId id="656" r:id="rId30"/>
    <p:sldId id="522" r:id="rId31"/>
    <p:sldId id="480" r:id="rId32"/>
    <p:sldId id="526" r:id="rId33"/>
    <p:sldId id="683" r:id="rId34"/>
    <p:sldId id="687" r:id="rId35"/>
    <p:sldId id="359" r:id="rId36"/>
    <p:sldId id="360" r:id="rId37"/>
    <p:sldId id="703" r:id="rId38"/>
    <p:sldId id="677" r:id="rId39"/>
    <p:sldId id="709" r:id="rId40"/>
    <p:sldId id="482" r:id="rId41"/>
    <p:sldId id="484" r:id="rId42"/>
    <p:sldId id="486" r:id="rId43"/>
    <p:sldId id="488" r:id="rId44"/>
    <p:sldId id="657" r:id="rId45"/>
    <p:sldId id="679" r:id="rId46"/>
    <p:sldId id="539" r:id="rId47"/>
    <p:sldId id="672" r:id="rId48"/>
    <p:sldId id="555" r:id="rId49"/>
    <p:sldId id="541" r:id="rId50"/>
    <p:sldId id="705" r:id="rId51"/>
    <p:sldId id="641" r:id="rId52"/>
    <p:sldId id="642" r:id="rId53"/>
    <p:sldId id="643" r:id="rId54"/>
    <p:sldId id="644" r:id="rId55"/>
    <p:sldId id="645" r:id="rId56"/>
    <p:sldId id="646" r:id="rId57"/>
    <p:sldId id="647" r:id="rId58"/>
    <p:sldId id="649" r:id="rId59"/>
    <p:sldId id="650" r:id="rId60"/>
    <p:sldId id="704" r:id="rId61"/>
    <p:sldId id="668" r:id="rId62"/>
    <p:sldId id="662" r:id="rId63"/>
    <p:sldId id="660" r:id="rId64"/>
    <p:sldId id="663" r:id="rId65"/>
    <p:sldId id="664" r:id="rId66"/>
    <p:sldId id="665" r:id="rId67"/>
    <p:sldId id="666" r:id="rId68"/>
    <p:sldId id="681" r:id="rId69"/>
    <p:sldId id="680" r:id="rId70"/>
    <p:sldId id="410" r:id="rId71"/>
    <p:sldId id="572" r:id="rId72"/>
    <p:sldId id="371" r:id="rId73"/>
    <p:sldId id="710" r:id="rId74"/>
  </p:sldIdLst>
  <p:sldSz cx="9144000" cy="6858000" type="screen4x3"/>
  <p:notesSz cx="7023100" cy="9309100"/>
  <p:defaultTextStyle>
    <a:defPPr>
      <a:defRPr lang="es-E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son, Stephanie" initials="J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F"/>
    <a:srgbClr val="025198"/>
    <a:srgbClr val="DAEDEF"/>
    <a:srgbClr val="422C16"/>
    <a:srgbClr val="0C788E"/>
    <a:srgbClr val="000099"/>
    <a:srgbClr val="1C1C1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7" autoAdjust="0"/>
    <p:restoredTop sz="76835" autoAdjust="0"/>
  </p:normalViewPr>
  <p:slideViewPr>
    <p:cSldViewPr>
      <p:cViewPr varScale="1">
        <p:scale>
          <a:sx n="56" d="100"/>
          <a:sy n="56" d="100"/>
        </p:scale>
        <p:origin x="-1704" y="-102"/>
      </p:cViewPr>
      <p:guideLst>
        <p:guide orient="horz" pos="2160"/>
        <p:guide pos="2880"/>
      </p:guideLst>
    </p:cSldViewPr>
  </p:slideViewPr>
  <p:outlineViewPr>
    <p:cViewPr>
      <p:scale>
        <a:sx n="33" d="100"/>
        <a:sy n="33" d="100"/>
      </p:scale>
      <p:origin x="0" y="19752"/>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1626" y="102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25A1E-9AA2-42D7-8023-0121DDAD522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EDBCB4D9-2F50-45C1-840F-1D3D0E8B4157}">
      <dgm:prSet phldrT="[Text]"/>
      <dgm:spPr>
        <a:solidFill>
          <a:srgbClr val="FF0000"/>
        </a:solidFill>
      </dgm:spPr>
      <dgm:t>
        <a:bodyPr/>
        <a:lstStyle/>
        <a:p>
          <a:r>
            <a:rPr lang="en-US" dirty="0" smtClean="0"/>
            <a:t>Data allow us to…</a:t>
          </a:r>
          <a:endParaRPr lang="en-US" dirty="0"/>
        </a:p>
      </dgm:t>
    </dgm:pt>
    <dgm:pt modelId="{2F16622E-E83F-4E32-ABF0-74619505E22A}" type="parTrans" cxnId="{06CF7FC9-721C-4D43-BEED-56522E5ABC16}">
      <dgm:prSet/>
      <dgm:spPr/>
      <dgm:t>
        <a:bodyPr/>
        <a:lstStyle/>
        <a:p>
          <a:endParaRPr lang="en-US"/>
        </a:p>
      </dgm:t>
    </dgm:pt>
    <dgm:pt modelId="{FB217FD8-9E13-4630-9024-5AA70DA8F1A0}" type="sibTrans" cxnId="{06CF7FC9-721C-4D43-BEED-56522E5ABC16}">
      <dgm:prSet/>
      <dgm:spPr/>
      <dgm:t>
        <a:bodyPr/>
        <a:lstStyle/>
        <a:p>
          <a:endParaRPr lang="en-US"/>
        </a:p>
      </dgm:t>
    </dgm:pt>
    <dgm:pt modelId="{3BC6C9A3-252C-4BFE-A21C-2C3BCE2F72D5}">
      <dgm:prSet phldrT="[Text]" custT="1"/>
      <dgm:spPr>
        <a:solidFill>
          <a:srgbClr val="0061AF"/>
        </a:solidFill>
      </dgm:spPr>
      <dgm:t>
        <a:bodyPr/>
        <a:lstStyle/>
        <a:p>
          <a:r>
            <a:rPr lang="en-US" sz="1800" dirty="0" smtClean="0"/>
            <a:t>Assess current performance</a:t>
          </a:r>
          <a:endParaRPr lang="en-US" sz="1800" dirty="0"/>
        </a:p>
      </dgm:t>
    </dgm:pt>
    <dgm:pt modelId="{5BD7692D-03F5-40F0-931A-346FD686EE9B}" type="parTrans" cxnId="{D551A5C4-7886-40F7-8BC0-0F4185189CBB}">
      <dgm:prSet/>
      <dgm:spPr>
        <a:solidFill>
          <a:srgbClr val="FFFF00"/>
        </a:solidFill>
      </dgm:spPr>
      <dgm:t>
        <a:bodyPr/>
        <a:lstStyle/>
        <a:p>
          <a:endParaRPr lang="en-US" dirty="0"/>
        </a:p>
      </dgm:t>
    </dgm:pt>
    <dgm:pt modelId="{BEE379F7-E25D-43A9-868A-98D352165968}" type="sibTrans" cxnId="{D551A5C4-7886-40F7-8BC0-0F4185189CBB}">
      <dgm:prSet/>
      <dgm:spPr/>
      <dgm:t>
        <a:bodyPr/>
        <a:lstStyle/>
        <a:p>
          <a:endParaRPr lang="en-US"/>
        </a:p>
      </dgm:t>
    </dgm:pt>
    <dgm:pt modelId="{FE36F305-A163-4576-BEBA-7D1008C01D81}">
      <dgm:prSet phldrT="[Text]" custT="1"/>
      <dgm:spPr>
        <a:solidFill>
          <a:srgbClr val="0061AF"/>
        </a:solidFill>
      </dgm:spPr>
      <dgm:t>
        <a:bodyPr/>
        <a:lstStyle/>
        <a:p>
          <a:r>
            <a:rPr lang="en-US" sz="1800" dirty="0" smtClean="0"/>
            <a:t>Determine the rate of progress or response to the intervention</a:t>
          </a:r>
          <a:endParaRPr lang="en-US" sz="1800" dirty="0"/>
        </a:p>
      </dgm:t>
    </dgm:pt>
    <dgm:pt modelId="{D5C6CC5A-8047-4932-A182-17ECF292B2AF}" type="parTrans" cxnId="{C429298B-BDAF-480B-BFD1-306429FCE1E8}">
      <dgm:prSet/>
      <dgm:spPr>
        <a:solidFill>
          <a:srgbClr val="FFFF00"/>
        </a:solidFill>
      </dgm:spPr>
      <dgm:t>
        <a:bodyPr/>
        <a:lstStyle/>
        <a:p>
          <a:endParaRPr lang="en-US" dirty="0"/>
        </a:p>
      </dgm:t>
    </dgm:pt>
    <dgm:pt modelId="{8EB992B3-A5C0-45C1-8C41-8042B49B8CCA}" type="sibTrans" cxnId="{C429298B-BDAF-480B-BFD1-306429FCE1E8}">
      <dgm:prSet/>
      <dgm:spPr/>
      <dgm:t>
        <a:bodyPr/>
        <a:lstStyle/>
        <a:p>
          <a:endParaRPr lang="en-US"/>
        </a:p>
      </dgm:t>
    </dgm:pt>
    <dgm:pt modelId="{CE9CD007-1E37-443C-A7F6-41B116784173}">
      <dgm:prSet custT="1"/>
      <dgm:spPr>
        <a:solidFill>
          <a:srgbClr val="0061AF"/>
        </a:solidFill>
      </dgm:spPr>
      <dgm:t>
        <a:bodyPr/>
        <a:lstStyle/>
        <a:p>
          <a:r>
            <a:rPr lang="en-US" sz="1800" dirty="0" smtClean="0"/>
            <a:t>Identify when an intervention change is needed</a:t>
          </a:r>
          <a:endParaRPr lang="en-US" sz="1800" dirty="0"/>
        </a:p>
      </dgm:t>
    </dgm:pt>
    <dgm:pt modelId="{C4FE7B3E-50EC-4D8B-B34B-6A0C008C070A}" type="parTrans" cxnId="{CE2E4E8B-0F04-4D60-9373-0B5246B78AFA}">
      <dgm:prSet/>
      <dgm:spPr>
        <a:solidFill>
          <a:srgbClr val="FFFF00"/>
        </a:solidFill>
      </dgm:spPr>
      <dgm:t>
        <a:bodyPr/>
        <a:lstStyle/>
        <a:p>
          <a:endParaRPr lang="en-US" dirty="0"/>
        </a:p>
      </dgm:t>
    </dgm:pt>
    <dgm:pt modelId="{AB9F7694-4C01-4300-B7C7-E9A0765F7CB1}" type="sibTrans" cxnId="{CE2E4E8B-0F04-4D60-9373-0B5246B78AFA}">
      <dgm:prSet/>
      <dgm:spPr/>
      <dgm:t>
        <a:bodyPr/>
        <a:lstStyle/>
        <a:p>
          <a:endParaRPr lang="en-US"/>
        </a:p>
      </dgm:t>
    </dgm:pt>
    <dgm:pt modelId="{42B3EF34-2D3B-4BE9-A568-709C6F4568FF}">
      <dgm:prSet custT="1"/>
      <dgm:spPr>
        <a:solidFill>
          <a:srgbClr val="0061AF"/>
        </a:solidFill>
      </dgm:spPr>
      <dgm:t>
        <a:bodyPr/>
        <a:lstStyle/>
        <a:p>
          <a:r>
            <a:rPr lang="en-US" sz="1800" dirty="0" smtClean="0"/>
            <a:t>Hypothesize potential sources of need</a:t>
          </a:r>
          <a:endParaRPr lang="en-US" sz="1800" dirty="0"/>
        </a:p>
      </dgm:t>
    </dgm:pt>
    <dgm:pt modelId="{0ACD95D1-0391-4A6F-8532-BD0207B98C99}" type="parTrans" cxnId="{761D001D-26E0-4A87-9E64-A5DBBD9C7DA5}">
      <dgm:prSet/>
      <dgm:spPr>
        <a:solidFill>
          <a:srgbClr val="FFFF00"/>
        </a:solidFill>
      </dgm:spPr>
      <dgm:t>
        <a:bodyPr/>
        <a:lstStyle/>
        <a:p>
          <a:endParaRPr lang="en-US" dirty="0"/>
        </a:p>
      </dgm:t>
    </dgm:pt>
    <dgm:pt modelId="{3CECF216-0E43-4E03-A336-7322D0E76EB4}" type="sibTrans" cxnId="{761D001D-26E0-4A87-9E64-A5DBBD9C7DA5}">
      <dgm:prSet/>
      <dgm:spPr/>
      <dgm:t>
        <a:bodyPr/>
        <a:lstStyle/>
        <a:p>
          <a:endParaRPr lang="en-US"/>
        </a:p>
      </dgm:t>
    </dgm:pt>
    <dgm:pt modelId="{AF18EB13-BEED-4556-A30E-1E943BF45B6D}" type="pres">
      <dgm:prSet presAssocID="{20E25A1E-9AA2-42D7-8023-0121DDAD522E}" presName="cycle" presStyleCnt="0">
        <dgm:presLayoutVars>
          <dgm:chMax val="1"/>
          <dgm:dir/>
          <dgm:animLvl val="ctr"/>
          <dgm:resizeHandles val="exact"/>
        </dgm:presLayoutVars>
      </dgm:prSet>
      <dgm:spPr/>
      <dgm:t>
        <a:bodyPr/>
        <a:lstStyle/>
        <a:p>
          <a:endParaRPr lang="en-US"/>
        </a:p>
      </dgm:t>
    </dgm:pt>
    <dgm:pt modelId="{C4476550-6511-4593-86CA-5E87C4D26F50}" type="pres">
      <dgm:prSet presAssocID="{EDBCB4D9-2F50-45C1-840F-1D3D0E8B4157}" presName="centerShape" presStyleLbl="node0" presStyleIdx="0" presStyleCnt="1"/>
      <dgm:spPr/>
      <dgm:t>
        <a:bodyPr/>
        <a:lstStyle/>
        <a:p>
          <a:endParaRPr lang="en-US"/>
        </a:p>
      </dgm:t>
    </dgm:pt>
    <dgm:pt modelId="{2467E778-F970-4D71-B9D2-3292FB8A7219}" type="pres">
      <dgm:prSet presAssocID="{5BD7692D-03F5-40F0-931A-346FD686EE9B}" presName="parTrans" presStyleLbl="bgSibTrans2D1" presStyleIdx="0" presStyleCnt="4" custAng="21524175" custFlipHor="1" custScaleX="34081" custLinFactNeighborX="35960" custLinFactNeighborY="21040"/>
      <dgm:spPr/>
      <dgm:t>
        <a:bodyPr/>
        <a:lstStyle/>
        <a:p>
          <a:endParaRPr lang="en-US"/>
        </a:p>
      </dgm:t>
    </dgm:pt>
    <dgm:pt modelId="{1549E20F-65EF-484A-A63C-3BF5B9637A83}" type="pres">
      <dgm:prSet presAssocID="{3BC6C9A3-252C-4BFE-A21C-2C3BCE2F72D5}" presName="node" presStyleLbl="node1" presStyleIdx="0" presStyleCnt="4" custScaleX="116475" custRadScaleRad="114631" custRadScaleInc="-30525">
        <dgm:presLayoutVars>
          <dgm:bulletEnabled val="1"/>
        </dgm:presLayoutVars>
      </dgm:prSet>
      <dgm:spPr/>
      <dgm:t>
        <a:bodyPr/>
        <a:lstStyle/>
        <a:p>
          <a:endParaRPr lang="en-US"/>
        </a:p>
      </dgm:t>
    </dgm:pt>
    <dgm:pt modelId="{155E36FD-1A0F-4BF9-A044-88F0B85558F1}" type="pres">
      <dgm:prSet presAssocID="{D5C6CC5A-8047-4932-A182-17ECF292B2AF}" presName="parTrans" presStyleLbl="bgSibTrans2D1" presStyleIdx="1" presStyleCnt="4" custAng="10766525" custScaleX="42666" custLinFactNeighborX="15856" custLinFactNeighborY="83309"/>
      <dgm:spPr/>
      <dgm:t>
        <a:bodyPr/>
        <a:lstStyle/>
        <a:p>
          <a:endParaRPr lang="en-US"/>
        </a:p>
      </dgm:t>
    </dgm:pt>
    <dgm:pt modelId="{E765FE02-8B9B-47C6-ABA5-737989C31CC4}" type="pres">
      <dgm:prSet presAssocID="{FE36F305-A163-4576-BEBA-7D1008C01D81}" presName="node" presStyleLbl="node1" presStyleIdx="1" presStyleCnt="4" custScaleX="148530" custRadScaleRad="100411" custRadScaleInc="-28542">
        <dgm:presLayoutVars>
          <dgm:bulletEnabled val="1"/>
        </dgm:presLayoutVars>
      </dgm:prSet>
      <dgm:spPr/>
      <dgm:t>
        <a:bodyPr/>
        <a:lstStyle/>
        <a:p>
          <a:endParaRPr lang="en-US"/>
        </a:p>
      </dgm:t>
    </dgm:pt>
    <dgm:pt modelId="{D6E8DE8C-8A98-47E2-8C9E-8D6B96873FD5}" type="pres">
      <dgm:prSet presAssocID="{C4FE7B3E-50EC-4D8B-B34B-6A0C008C070A}" presName="parTrans" presStyleLbl="bgSibTrans2D1" presStyleIdx="2" presStyleCnt="4" custAng="11024973" custScaleX="40811" custLinFactNeighborX="-24522" custLinFactNeighborY="76732"/>
      <dgm:spPr/>
      <dgm:t>
        <a:bodyPr/>
        <a:lstStyle/>
        <a:p>
          <a:endParaRPr lang="en-US"/>
        </a:p>
      </dgm:t>
    </dgm:pt>
    <dgm:pt modelId="{FC09DC9C-857F-4E69-84DE-E5D464085700}" type="pres">
      <dgm:prSet presAssocID="{CE9CD007-1E37-443C-A7F6-41B116784173}" presName="node" presStyleLbl="node1" presStyleIdx="2" presStyleCnt="4" custScaleX="155678" custRadScaleRad="114278" custRadScaleInc="46829">
        <dgm:presLayoutVars>
          <dgm:bulletEnabled val="1"/>
        </dgm:presLayoutVars>
      </dgm:prSet>
      <dgm:spPr/>
      <dgm:t>
        <a:bodyPr/>
        <a:lstStyle/>
        <a:p>
          <a:endParaRPr lang="en-US"/>
        </a:p>
      </dgm:t>
    </dgm:pt>
    <dgm:pt modelId="{E318B82C-59EE-420F-A248-B5CE1624A9E4}" type="pres">
      <dgm:prSet presAssocID="{0ACD95D1-0391-4A6F-8532-BD0207B98C99}" presName="parTrans" presStyleLbl="bgSibTrans2D1" presStyleIdx="3" presStyleCnt="4" custAng="10815102" custScaleX="34042" custScaleY="92185" custLinFactNeighborX="-37286" custLinFactNeighborY="13134"/>
      <dgm:spPr/>
      <dgm:t>
        <a:bodyPr/>
        <a:lstStyle/>
        <a:p>
          <a:endParaRPr lang="en-US"/>
        </a:p>
      </dgm:t>
    </dgm:pt>
    <dgm:pt modelId="{053A2683-9B55-413E-859F-791AD901B2B5}" type="pres">
      <dgm:prSet presAssocID="{42B3EF34-2D3B-4BE9-A568-709C6F4568FF}" presName="node" presStyleLbl="node1" presStyleIdx="3" presStyleCnt="4" custScaleX="124926" custRadScaleRad="109503" custRadScaleInc="31893">
        <dgm:presLayoutVars>
          <dgm:bulletEnabled val="1"/>
        </dgm:presLayoutVars>
      </dgm:prSet>
      <dgm:spPr/>
      <dgm:t>
        <a:bodyPr/>
        <a:lstStyle/>
        <a:p>
          <a:endParaRPr lang="en-US"/>
        </a:p>
      </dgm:t>
    </dgm:pt>
  </dgm:ptLst>
  <dgm:cxnLst>
    <dgm:cxn modelId="{0434300D-88CC-4F61-B1E8-E47CEF0123D2}" type="presOf" srcId="{20E25A1E-9AA2-42D7-8023-0121DDAD522E}" destId="{AF18EB13-BEED-4556-A30E-1E943BF45B6D}" srcOrd="0" destOrd="0" presId="urn:microsoft.com/office/officeart/2005/8/layout/radial4"/>
    <dgm:cxn modelId="{55D68ECE-FAF9-49C8-9936-9A3CF871AF3C}" type="presOf" srcId="{C4FE7B3E-50EC-4D8B-B34B-6A0C008C070A}" destId="{D6E8DE8C-8A98-47E2-8C9E-8D6B96873FD5}" srcOrd="0" destOrd="0" presId="urn:microsoft.com/office/officeart/2005/8/layout/radial4"/>
    <dgm:cxn modelId="{B08987C8-5D24-4E72-BAB5-14E5101F1907}" type="presOf" srcId="{D5C6CC5A-8047-4932-A182-17ECF292B2AF}" destId="{155E36FD-1A0F-4BF9-A044-88F0B85558F1}" srcOrd="0" destOrd="0" presId="urn:microsoft.com/office/officeart/2005/8/layout/radial4"/>
    <dgm:cxn modelId="{761D001D-26E0-4A87-9E64-A5DBBD9C7DA5}" srcId="{EDBCB4D9-2F50-45C1-840F-1D3D0E8B4157}" destId="{42B3EF34-2D3B-4BE9-A568-709C6F4568FF}" srcOrd="3" destOrd="0" parTransId="{0ACD95D1-0391-4A6F-8532-BD0207B98C99}" sibTransId="{3CECF216-0E43-4E03-A336-7322D0E76EB4}"/>
    <dgm:cxn modelId="{DDF606D7-E12A-4AE6-B89D-7F4B757E0D31}" type="presOf" srcId="{EDBCB4D9-2F50-45C1-840F-1D3D0E8B4157}" destId="{C4476550-6511-4593-86CA-5E87C4D26F50}" srcOrd="0" destOrd="0" presId="urn:microsoft.com/office/officeart/2005/8/layout/radial4"/>
    <dgm:cxn modelId="{B18864EA-DC7D-4556-A82A-FD19100FC622}" type="presOf" srcId="{FE36F305-A163-4576-BEBA-7D1008C01D81}" destId="{E765FE02-8B9B-47C6-ABA5-737989C31CC4}" srcOrd="0" destOrd="0" presId="urn:microsoft.com/office/officeart/2005/8/layout/radial4"/>
    <dgm:cxn modelId="{CE2E4E8B-0F04-4D60-9373-0B5246B78AFA}" srcId="{EDBCB4D9-2F50-45C1-840F-1D3D0E8B4157}" destId="{CE9CD007-1E37-443C-A7F6-41B116784173}" srcOrd="2" destOrd="0" parTransId="{C4FE7B3E-50EC-4D8B-B34B-6A0C008C070A}" sibTransId="{AB9F7694-4C01-4300-B7C7-E9A0765F7CB1}"/>
    <dgm:cxn modelId="{69119EA8-58C6-4F60-9D73-030672801683}" type="presOf" srcId="{5BD7692D-03F5-40F0-931A-346FD686EE9B}" destId="{2467E778-F970-4D71-B9D2-3292FB8A7219}" srcOrd="0" destOrd="0" presId="urn:microsoft.com/office/officeart/2005/8/layout/radial4"/>
    <dgm:cxn modelId="{C429298B-BDAF-480B-BFD1-306429FCE1E8}" srcId="{EDBCB4D9-2F50-45C1-840F-1D3D0E8B4157}" destId="{FE36F305-A163-4576-BEBA-7D1008C01D81}" srcOrd="1" destOrd="0" parTransId="{D5C6CC5A-8047-4932-A182-17ECF292B2AF}" sibTransId="{8EB992B3-A5C0-45C1-8C41-8042B49B8CCA}"/>
    <dgm:cxn modelId="{40ADF5FD-08E2-465E-A26C-11420469A699}" type="presOf" srcId="{CE9CD007-1E37-443C-A7F6-41B116784173}" destId="{FC09DC9C-857F-4E69-84DE-E5D464085700}" srcOrd="0" destOrd="0" presId="urn:microsoft.com/office/officeart/2005/8/layout/radial4"/>
    <dgm:cxn modelId="{2D2A3DAF-E37C-4998-B397-B559C5F3DF4D}" type="presOf" srcId="{42B3EF34-2D3B-4BE9-A568-709C6F4568FF}" destId="{053A2683-9B55-413E-859F-791AD901B2B5}" srcOrd="0" destOrd="0" presId="urn:microsoft.com/office/officeart/2005/8/layout/radial4"/>
    <dgm:cxn modelId="{D551A5C4-7886-40F7-8BC0-0F4185189CBB}" srcId="{EDBCB4D9-2F50-45C1-840F-1D3D0E8B4157}" destId="{3BC6C9A3-252C-4BFE-A21C-2C3BCE2F72D5}" srcOrd="0" destOrd="0" parTransId="{5BD7692D-03F5-40F0-931A-346FD686EE9B}" sibTransId="{BEE379F7-E25D-43A9-868A-98D352165968}"/>
    <dgm:cxn modelId="{269EA653-8673-4E71-B032-B589A22D57B0}" type="presOf" srcId="{3BC6C9A3-252C-4BFE-A21C-2C3BCE2F72D5}" destId="{1549E20F-65EF-484A-A63C-3BF5B9637A83}" srcOrd="0" destOrd="0" presId="urn:microsoft.com/office/officeart/2005/8/layout/radial4"/>
    <dgm:cxn modelId="{4EC0D20D-013F-4C05-959A-E1A7F4E734E7}" type="presOf" srcId="{0ACD95D1-0391-4A6F-8532-BD0207B98C99}" destId="{E318B82C-59EE-420F-A248-B5CE1624A9E4}" srcOrd="0" destOrd="0" presId="urn:microsoft.com/office/officeart/2005/8/layout/radial4"/>
    <dgm:cxn modelId="{06CF7FC9-721C-4D43-BEED-56522E5ABC16}" srcId="{20E25A1E-9AA2-42D7-8023-0121DDAD522E}" destId="{EDBCB4D9-2F50-45C1-840F-1D3D0E8B4157}" srcOrd="0" destOrd="0" parTransId="{2F16622E-E83F-4E32-ABF0-74619505E22A}" sibTransId="{FB217FD8-9E13-4630-9024-5AA70DA8F1A0}"/>
    <dgm:cxn modelId="{FB1200EA-868D-48B0-B2EF-E51B0B916AF7}" type="presParOf" srcId="{AF18EB13-BEED-4556-A30E-1E943BF45B6D}" destId="{C4476550-6511-4593-86CA-5E87C4D26F50}" srcOrd="0" destOrd="0" presId="urn:microsoft.com/office/officeart/2005/8/layout/radial4"/>
    <dgm:cxn modelId="{7E8B7584-D873-4550-BD44-4D9BE99BD8BA}" type="presParOf" srcId="{AF18EB13-BEED-4556-A30E-1E943BF45B6D}" destId="{2467E778-F970-4D71-B9D2-3292FB8A7219}" srcOrd="1" destOrd="0" presId="urn:microsoft.com/office/officeart/2005/8/layout/radial4"/>
    <dgm:cxn modelId="{CE76402E-0783-4B76-BE46-31B73E43343B}" type="presParOf" srcId="{AF18EB13-BEED-4556-A30E-1E943BF45B6D}" destId="{1549E20F-65EF-484A-A63C-3BF5B9637A83}" srcOrd="2" destOrd="0" presId="urn:microsoft.com/office/officeart/2005/8/layout/radial4"/>
    <dgm:cxn modelId="{CD9ECCCE-83DE-4420-8493-BC1538E12E22}" type="presParOf" srcId="{AF18EB13-BEED-4556-A30E-1E943BF45B6D}" destId="{155E36FD-1A0F-4BF9-A044-88F0B85558F1}" srcOrd="3" destOrd="0" presId="urn:microsoft.com/office/officeart/2005/8/layout/radial4"/>
    <dgm:cxn modelId="{DEC12DB6-CC9E-4800-9C09-4FC5FEF77A97}" type="presParOf" srcId="{AF18EB13-BEED-4556-A30E-1E943BF45B6D}" destId="{E765FE02-8B9B-47C6-ABA5-737989C31CC4}" srcOrd="4" destOrd="0" presId="urn:microsoft.com/office/officeart/2005/8/layout/radial4"/>
    <dgm:cxn modelId="{CE269CF0-831C-4C6F-AE4A-608A2D7A1CBD}" type="presParOf" srcId="{AF18EB13-BEED-4556-A30E-1E943BF45B6D}" destId="{D6E8DE8C-8A98-47E2-8C9E-8D6B96873FD5}" srcOrd="5" destOrd="0" presId="urn:microsoft.com/office/officeart/2005/8/layout/radial4"/>
    <dgm:cxn modelId="{604C5A00-D096-401F-899C-870D94C5FD89}" type="presParOf" srcId="{AF18EB13-BEED-4556-A30E-1E943BF45B6D}" destId="{FC09DC9C-857F-4E69-84DE-E5D464085700}" srcOrd="6" destOrd="0" presId="urn:microsoft.com/office/officeart/2005/8/layout/radial4"/>
    <dgm:cxn modelId="{651D8418-8EDB-40F4-B5E4-3142D293D5DC}" type="presParOf" srcId="{AF18EB13-BEED-4556-A30E-1E943BF45B6D}" destId="{E318B82C-59EE-420F-A248-B5CE1624A9E4}" srcOrd="7" destOrd="0" presId="urn:microsoft.com/office/officeart/2005/8/layout/radial4"/>
    <dgm:cxn modelId="{0E15A722-761D-4AB7-A3E3-1A3F8A4CB116}" type="presParOf" srcId="{AF18EB13-BEED-4556-A30E-1E943BF45B6D}" destId="{053A2683-9B55-413E-859F-791AD901B2B5}"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21FFBC-E568-4441-B0F9-4D2B73F88CF5}" type="doc">
      <dgm:prSet loTypeId="urn:microsoft.com/office/officeart/2005/8/layout/radial1" loCatId="cycle" qsTypeId="urn:microsoft.com/office/officeart/2005/8/quickstyle/simple1" qsCatId="simple" csTypeId="urn:microsoft.com/office/officeart/2005/8/colors/colorful1#2" csCatId="colorful" phldr="1"/>
      <dgm:spPr/>
      <dgm:t>
        <a:bodyPr/>
        <a:lstStyle/>
        <a:p>
          <a:endParaRPr lang="en-US"/>
        </a:p>
      </dgm:t>
    </dgm:pt>
    <dgm:pt modelId="{C502EB0F-44CF-4DB6-813D-63C5DE3A2011}">
      <dgm:prSet phldrT="[Text]" custT="1"/>
      <dgm:spPr>
        <a:xfrm>
          <a:off x="3522530" y="1398918"/>
          <a:ext cx="2011625" cy="1005812"/>
        </a:xfrm>
        <a:solidFill>
          <a:srgbClr val="48709F">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1600" b="1" dirty="0" smtClean="0">
              <a:solidFill>
                <a:schemeClr val="bg1"/>
              </a:solidFill>
              <a:latin typeface="Arial"/>
              <a:ea typeface="+mn-ea"/>
              <a:cs typeface="+mn-cs"/>
            </a:rPr>
            <a:t>Accountability</a:t>
          </a:r>
          <a:endParaRPr lang="en-US" sz="1600" b="1" dirty="0">
            <a:solidFill>
              <a:schemeClr val="bg1"/>
            </a:solidFill>
            <a:latin typeface="Arial"/>
            <a:ea typeface="+mn-ea"/>
            <a:cs typeface="+mn-cs"/>
          </a:endParaRPr>
        </a:p>
      </dgm:t>
    </dgm:pt>
    <dgm:pt modelId="{4B7886FA-EECB-483B-A978-9E5ABECD97C6}" type="parTrans" cxnId="{D6D12763-AF14-47BF-AEF2-907798432625}">
      <dgm:prSet/>
      <dgm:spPr/>
      <dgm:t>
        <a:bodyPr/>
        <a:lstStyle/>
        <a:p>
          <a:endParaRPr lang="en-US"/>
        </a:p>
      </dgm:t>
    </dgm:pt>
    <dgm:pt modelId="{27A2A55D-D58C-4832-9274-9D4DED0287F3}" type="sibTrans" cxnId="{D6D12763-AF14-47BF-AEF2-907798432625}">
      <dgm:prSet/>
      <dgm:spPr/>
      <dgm:t>
        <a:bodyPr/>
        <a:lstStyle/>
        <a:p>
          <a:endParaRPr lang="en-US"/>
        </a:p>
      </dgm:t>
    </dgm:pt>
    <dgm:pt modelId="{C6EB61C3-C053-4952-852F-C2F92999574B}">
      <dgm:prSet phldrT="[Text]" custT="1"/>
      <dgm:spPr>
        <a:xfrm>
          <a:off x="3556603" y="-9764"/>
          <a:ext cx="2011625" cy="1097252"/>
        </a:xfrm>
        <a:solidFill>
          <a:srgbClr val="A74D15">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1600" b="1" dirty="0" smtClean="0">
              <a:solidFill>
                <a:srgbClr val="FFFFFF"/>
              </a:solidFill>
              <a:latin typeface="Arial"/>
              <a:ea typeface="+mn-ea"/>
              <a:cs typeface="+mn-cs"/>
            </a:rPr>
            <a:t>Evaluation</a:t>
          </a:r>
          <a:endParaRPr lang="en-US" sz="1600" b="1" dirty="0">
            <a:solidFill>
              <a:srgbClr val="FFFFFF"/>
            </a:solidFill>
            <a:latin typeface="Arial"/>
            <a:ea typeface="+mn-ea"/>
            <a:cs typeface="+mn-cs"/>
          </a:endParaRPr>
        </a:p>
      </dgm:t>
    </dgm:pt>
    <dgm:pt modelId="{670818A2-D27C-4931-9478-6FFD17266116}" type="parTrans" cxnId="{331BB9DC-24B3-4EAC-A4BB-817C2781E07B}">
      <dgm:prSet/>
      <dgm:spPr>
        <a:xfrm rot="16285924">
          <a:off x="4388999" y="1232798"/>
          <a:ext cx="311618" cy="20798"/>
        </a:xfrm>
        <a:noFill/>
        <a:ln w="25400" cap="flat" cmpd="sng" algn="ctr">
          <a:solidFill>
            <a:srgbClr val="A74D15">
              <a:hueOff val="0"/>
              <a:satOff val="0"/>
              <a:lumOff val="0"/>
              <a:alphaOff val="0"/>
            </a:srgbClr>
          </a:solidFill>
          <a:prstDash val="solid"/>
        </a:ln>
        <a:effectLst/>
      </dgm:spPr>
      <dgm:t>
        <a:bodyPr/>
        <a:lstStyle/>
        <a:p>
          <a:endParaRPr lang="en-US" dirty="0">
            <a:solidFill>
              <a:srgbClr val="000000">
                <a:hueOff val="0"/>
                <a:satOff val="0"/>
                <a:lumOff val="0"/>
                <a:alphaOff val="0"/>
              </a:srgbClr>
            </a:solidFill>
            <a:latin typeface="Arial"/>
            <a:ea typeface="+mn-ea"/>
            <a:cs typeface="+mn-cs"/>
          </a:endParaRPr>
        </a:p>
      </dgm:t>
    </dgm:pt>
    <dgm:pt modelId="{3918EFA5-B0EC-4AAF-B7D5-4C4F169A91AD}" type="sibTrans" cxnId="{331BB9DC-24B3-4EAC-A4BB-817C2781E07B}">
      <dgm:prSet/>
      <dgm:spPr/>
      <dgm:t>
        <a:bodyPr/>
        <a:lstStyle/>
        <a:p>
          <a:endParaRPr lang="en-US"/>
        </a:p>
      </dgm:t>
    </dgm:pt>
    <dgm:pt modelId="{35323C82-1179-4BC3-B335-EEA23C7A3230}">
      <dgm:prSet phldrT="[Text]" custT="1"/>
      <dgm:spPr>
        <a:xfrm>
          <a:off x="5596352" y="1319920"/>
          <a:ext cx="2011625" cy="1097252"/>
        </a:xfrm>
        <a:solidFill>
          <a:srgbClr val="73AF2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1600" b="1" dirty="0" smtClean="0">
              <a:solidFill>
                <a:srgbClr val="FFFFFF"/>
              </a:solidFill>
              <a:latin typeface="Arial"/>
              <a:ea typeface="+mn-ea"/>
              <a:cs typeface="+mn-cs"/>
            </a:rPr>
            <a:t>Transparency</a:t>
          </a:r>
          <a:endParaRPr lang="en-US" sz="1600" b="1" dirty="0">
            <a:solidFill>
              <a:srgbClr val="FFFFFF"/>
            </a:solidFill>
            <a:latin typeface="Arial"/>
            <a:ea typeface="+mn-ea"/>
            <a:cs typeface="+mn-cs"/>
          </a:endParaRPr>
        </a:p>
      </dgm:t>
    </dgm:pt>
    <dgm:pt modelId="{E73217E7-CD25-4754-8A08-03562286C0CE}" type="parTrans" cxnId="{E740AEC0-2170-46FA-8F05-2B10D874DEA3}">
      <dgm:prSet/>
      <dgm:spPr>
        <a:xfrm rot="21544839">
          <a:off x="5533634" y="1874787"/>
          <a:ext cx="63157" cy="20798"/>
        </a:xfrm>
        <a:noFill/>
        <a:ln w="25400" cap="flat" cmpd="sng" algn="ctr">
          <a:solidFill>
            <a:srgbClr val="A74D15">
              <a:hueOff val="0"/>
              <a:satOff val="0"/>
              <a:lumOff val="0"/>
              <a:alphaOff val="0"/>
            </a:srgbClr>
          </a:solidFill>
          <a:prstDash val="solid"/>
        </a:ln>
        <a:effectLst/>
      </dgm:spPr>
      <dgm:t>
        <a:bodyPr/>
        <a:lstStyle/>
        <a:p>
          <a:endParaRPr lang="en-US" dirty="0">
            <a:solidFill>
              <a:srgbClr val="000000">
                <a:hueOff val="0"/>
                <a:satOff val="0"/>
                <a:lumOff val="0"/>
                <a:alphaOff val="0"/>
              </a:srgbClr>
            </a:solidFill>
            <a:latin typeface="Arial"/>
            <a:ea typeface="+mn-ea"/>
            <a:cs typeface="+mn-cs"/>
          </a:endParaRPr>
        </a:p>
      </dgm:t>
    </dgm:pt>
    <dgm:pt modelId="{1D98B800-F63D-48CC-BDF8-31896740ED20}" type="sibTrans" cxnId="{E740AEC0-2170-46FA-8F05-2B10D874DEA3}">
      <dgm:prSet/>
      <dgm:spPr/>
      <dgm:t>
        <a:bodyPr/>
        <a:lstStyle/>
        <a:p>
          <a:endParaRPr lang="en-US"/>
        </a:p>
      </dgm:t>
    </dgm:pt>
    <dgm:pt modelId="{DF582367-1854-4151-BA47-66E52AB34E9A}">
      <dgm:prSet phldrT="[Text]" custT="1"/>
      <dgm:spPr>
        <a:xfrm>
          <a:off x="3522530" y="2716162"/>
          <a:ext cx="2011625" cy="1097252"/>
        </a:xfrm>
        <a:solidFill>
          <a:srgbClr val="773C75">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1600" b="1" dirty="0" smtClean="0">
              <a:solidFill>
                <a:srgbClr val="FFFFFF"/>
              </a:solidFill>
              <a:latin typeface="Arial"/>
              <a:ea typeface="+mn-ea"/>
              <a:cs typeface="+mn-cs"/>
            </a:rPr>
            <a:t>Justification</a:t>
          </a:r>
          <a:endParaRPr lang="en-US" sz="1600" b="1" dirty="0">
            <a:solidFill>
              <a:srgbClr val="FFFFFF"/>
            </a:solidFill>
            <a:latin typeface="Arial"/>
            <a:ea typeface="+mn-ea"/>
            <a:cs typeface="+mn-cs"/>
          </a:endParaRPr>
        </a:p>
      </dgm:t>
    </dgm:pt>
    <dgm:pt modelId="{69779FA8-A430-41D9-8248-6195B0AB1EB0}" type="parTrans" cxnId="{910E5E45-72D4-42AE-BD20-5C7BFF5A8723}">
      <dgm:prSet/>
      <dgm:spPr>
        <a:xfrm rot="5400000">
          <a:off x="4372628" y="2550047"/>
          <a:ext cx="311430" cy="20798"/>
        </a:xfrm>
        <a:noFill/>
        <a:ln w="25400" cap="flat" cmpd="sng" algn="ctr">
          <a:solidFill>
            <a:srgbClr val="A74D15">
              <a:hueOff val="0"/>
              <a:satOff val="0"/>
              <a:lumOff val="0"/>
              <a:alphaOff val="0"/>
            </a:srgbClr>
          </a:solidFill>
          <a:prstDash val="solid"/>
        </a:ln>
        <a:effectLst/>
      </dgm:spPr>
      <dgm:t>
        <a:bodyPr/>
        <a:lstStyle/>
        <a:p>
          <a:endParaRPr lang="en-US" dirty="0">
            <a:solidFill>
              <a:srgbClr val="000000">
                <a:hueOff val="0"/>
                <a:satOff val="0"/>
                <a:lumOff val="0"/>
                <a:alphaOff val="0"/>
              </a:srgbClr>
            </a:solidFill>
            <a:latin typeface="Arial"/>
            <a:ea typeface="+mn-ea"/>
            <a:cs typeface="+mn-cs"/>
          </a:endParaRPr>
        </a:p>
      </dgm:t>
    </dgm:pt>
    <dgm:pt modelId="{CF05E4BF-8AA1-426F-A58F-2819B144A9FB}" type="sibTrans" cxnId="{910E5E45-72D4-42AE-BD20-5C7BFF5A8723}">
      <dgm:prSet/>
      <dgm:spPr/>
      <dgm:t>
        <a:bodyPr/>
        <a:lstStyle/>
        <a:p>
          <a:endParaRPr lang="en-US"/>
        </a:p>
      </dgm:t>
    </dgm:pt>
    <dgm:pt modelId="{7F32818D-8CC0-415C-91E1-215091ADFC56}">
      <dgm:prSet phldrT="[Text]" custT="1"/>
      <dgm:spPr>
        <a:xfrm>
          <a:off x="1436022" y="1342923"/>
          <a:ext cx="2011625" cy="1097252"/>
        </a:xfrm>
        <a:solidFill>
          <a:srgbClr val="EFB21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1600" b="1" dirty="0" smtClean="0">
              <a:solidFill>
                <a:srgbClr val="FFFFFF"/>
              </a:solidFill>
              <a:latin typeface="Arial"/>
              <a:ea typeface="+mn-ea"/>
              <a:cs typeface="+mn-cs"/>
            </a:rPr>
            <a:t>Dissemination</a:t>
          </a:r>
          <a:endParaRPr lang="en-US" sz="1600" b="1" dirty="0">
            <a:solidFill>
              <a:srgbClr val="FFFFFF"/>
            </a:solidFill>
            <a:latin typeface="Arial"/>
            <a:ea typeface="+mn-ea"/>
            <a:cs typeface="+mn-cs"/>
          </a:endParaRPr>
        </a:p>
      </dgm:t>
    </dgm:pt>
    <dgm:pt modelId="{468F1A54-958D-4C6A-91F1-D8D5298DA20F}" type="parTrans" cxnId="{92D0C388-51A2-4476-BFB1-923DDE07EF7E}">
      <dgm:prSet/>
      <dgm:spPr>
        <a:xfrm rot="10816929">
          <a:off x="3447607" y="1886288"/>
          <a:ext cx="74972" cy="20798"/>
        </a:xfrm>
        <a:noFill/>
        <a:ln w="25400" cap="flat" cmpd="sng" algn="ctr">
          <a:solidFill>
            <a:srgbClr val="A74D15">
              <a:hueOff val="0"/>
              <a:satOff val="0"/>
              <a:lumOff val="0"/>
              <a:alphaOff val="0"/>
            </a:srgbClr>
          </a:solidFill>
          <a:prstDash val="solid"/>
        </a:ln>
        <a:effectLst/>
      </dgm:spPr>
      <dgm:t>
        <a:bodyPr/>
        <a:lstStyle/>
        <a:p>
          <a:endParaRPr lang="en-US" dirty="0">
            <a:solidFill>
              <a:srgbClr val="000000">
                <a:hueOff val="0"/>
                <a:satOff val="0"/>
                <a:lumOff val="0"/>
                <a:alphaOff val="0"/>
              </a:srgbClr>
            </a:solidFill>
            <a:latin typeface="Arial"/>
            <a:ea typeface="+mn-ea"/>
            <a:cs typeface="+mn-cs"/>
          </a:endParaRPr>
        </a:p>
      </dgm:t>
    </dgm:pt>
    <dgm:pt modelId="{419C02EF-5533-40A4-B350-FED0A3216EF9}" type="sibTrans" cxnId="{92D0C388-51A2-4476-BFB1-923DDE07EF7E}">
      <dgm:prSet/>
      <dgm:spPr/>
      <dgm:t>
        <a:bodyPr/>
        <a:lstStyle/>
        <a:p>
          <a:endParaRPr lang="en-US"/>
        </a:p>
      </dgm:t>
    </dgm:pt>
    <dgm:pt modelId="{7B700878-FD2F-4B5F-AD4D-44CA21332F13}" type="pres">
      <dgm:prSet presAssocID="{C421FFBC-E568-4441-B0F9-4D2B73F88CF5}" presName="cycle" presStyleCnt="0">
        <dgm:presLayoutVars>
          <dgm:chMax val="1"/>
          <dgm:dir/>
          <dgm:animLvl val="ctr"/>
          <dgm:resizeHandles val="exact"/>
        </dgm:presLayoutVars>
      </dgm:prSet>
      <dgm:spPr/>
      <dgm:t>
        <a:bodyPr/>
        <a:lstStyle/>
        <a:p>
          <a:endParaRPr lang="en-US"/>
        </a:p>
      </dgm:t>
    </dgm:pt>
    <dgm:pt modelId="{E69D778E-125A-4BBE-A62B-A9E132832823}" type="pres">
      <dgm:prSet presAssocID="{C502EB0F-44CF-4DB6-813D-63C5DE3A2011}" presName="centerShape" presStyleLbl="node0" presStyleIdx="0" presStyleCnt="1" custScaleX="192232" custScaleY="96116"/>
      <dgm:spPr>
        <a:prstGeom prst="ellipse">
          <a:avLst/>
        </a:prstGeom>
      </dgm:spPr>
      <dgm:t>
        <a:bodyPr/>
        <a:lstStyle/>
        <a:p>
          <a:endParaRPr lang="en-US"/>
        </a:p>
      </dgm:t>
    </dgm:pt>
    <dgm:pt modelId="{6407E823-9FC6-4792-B877-EA951CE85E96}" type="pres">
      <dgm:prSet presAssocID="{670818A2-D27C-4931-9478-6FFD17266116}" presName="Name9" presStyleLbl="parChTrans1D2" presStyleIdx="0" presStyleCnt="4"/>
      <dgm:spPr>
        <a:custGeom>
          <a:avLst/>
          <a:gdLst/>
          <a:ahLst/>
          <a:cxnLst/>
          <a:rect l="0" t="0" r="0" b="0"/>
          <a:pathLst>
            <a:path>
              <a:moveTo>
                <a:pt x="0" y="10399"/>
              </a:moveTo>
              <a:lnTo>
                <a:pt x="311618" y="10399"/>
              </a:lnTo>
            </a:path>
          </a:pathLst>
        </a:custGeom>
      </dgm:spPr>
      <dgm:t>
        <a:bodyPr/>
        <a:lstStyle/>
        <a:p>
          <a:endParaRPr lang="en-US"/>
        </a:p>
      </dgm:t>
    </dgm:pt>
    <dgm:pt modelId="{4D8CA89B-12A8-433B-952D-D438C6386862}" type="pres">
      <dgm:prSet presAssocID="{670818A2-D27C-4931-9478-6FFD17266116}" presName="connTx" presStyleLbl="parChTrans1D2" presStyleIdx="0" presStyleCnt="4"/>
      <dgm:spPr/>
      <dgm:t>
        <a:bodyPr/>
        <a:lstStyle/>
        <a:p>
          <a:endParaRPr lang="en-US"/>
        </a:p>
      </dgm:t>
    </dgm:pt>
    <dgm:pt modelId="{9DA0E262-552E-4211-8702-D0730844D85B}" type="pres">
      <dgm:prSet presAssocID="{C6EB61C3-C053-4952-852F-C2F92999574B}" presName="node" presStyleLbl="node1" presStyleIdx="0" presStyleCnt="4" custScaleX="192232" custScaleY="104854" custRadScaleRad="152397" custRadScaleInc="7607">
        <dgm:presLayoutVars>
          <dgm:bulletEnabled val="1"/>
        </dgm:presLayoutVars>
      </dgm:prSet>
      <dgm:spPr>
        <a:prstGeom prst="ellipse">
          <a:avLst/>
        </a:prstGeom>
      </dgm:spPr>
      <dgm:t>
        <a:bodyPr/>
        <a:lstStyle/>
        <a:p>
          <a:endParaRPr lang="en-US"/>
        </a:p>
      </dgm:t>
    </dgm:pt>
    <dgm:pt modelId="{76F71EF2-A8AE-4B43-9D44-B6D2225B92FE}" type="pres">
      <dgm:prSet presAssocID="{E73217E7-CD25-4754-8A08-03562286C0CE}" presName="Name9" presStyleLbl="parChTrans1D2" presStyleIdx="1" presStyleCnt="4"/>
      <dgm:spPr>
        <a:custGeom>
          <a:avLst/>
          <a:gdLst/>
          <a:ahLst/>
          <a:cxnLst/>
          <a:rect l="0" t="0" r="0" b="0"/>
          <a:pathLst>
            <a:path>
              <a:moveTo>
                <a:pt x="0" y="10399"/>
              </a:moveTo>
              <a:lnTo>
                <a:pt x="63157" y="10399"/>
              </a:lnTo>
            </a:path>
          </a:pathLst>
        </a:custGeom>
      </dgm:spPr>
      <dgm:t>
        <a:bodyPr/>
        <a:lstStyle/>
        <a:p>
          <a:endParaRPr lang="en-US"/>
        </a:p>
      </dgm:t>
    </dgm:pt>
    <dgm:pt modelId="{CE85EEFF-5FC7-40C7-A33A-F363C10D4B6C}" type="pres">
      <dgm:prSet presAssocID="{E73217E7-CD25-4754-8A08-03562286C0CE}" presName="connTx" presStyleLbl="parChTrans1D2" presStyleIdx="1" presStyleCnt="4"/>
      <dgm:spPr/>
      <dgm:t>
        <a:bodyPr/>
        <a:lstStyle/>
        <a:p>
          <a:endParaRPr lang="en-US"/>
        </a:p>
      </dgm:t>
    </dgm:pt>
    <dgm:pt modelId="{E394FFEA-CBA7-4D43-9DA6-9C2C691B071E}" type="pres">
      <dgm:prSet presAssocID="{35323C82-1179-4BC3-B335-EEA23C7A3230}" presName="node" presStyleLbl="node1" presStyleIdx="1" presStyleCnt="4" custScaleX="192232" custScaleY="104854" custRadScaleRad="152175" custRadScaleInc="-2043">
        <dgm:presLayoutVars>
          <dgm:bulletEnabled val="1"/>
        </dgm:presLayoutVars>
      </dgm:prSet>
      <dgm:spPr>
        <a:prstGeom prst="ellipse">
          <a:avLst/>
        </a:prstGeom>
      </dgm:spPr>
      <dgm:t>
        <a:bodyPr/>
        <a:lstStyle/>
        <a:p>
          <a:endParaRPr lang="en-US"/>
        </a:p>
      </dgm:t>
    </dgm:pt>
    <dgm:pt modelId="{1D5BEB5A-67D3-468D-B26C-6826ADBF92BA}" type="pres">
      <dgm:prSet presAssocID="{69779FA8-A430-41D9-8248-6195B0AB1EB0}" presName="Name9" presStyleLbl="parChTrans1D2" presStyleIdx="2" presStyleCnt="4"/>
      <dgm:spPr>
        <a:custGeom>
          <a:avLst/>
          <a:gdLst/>
          <a:ahLst/>
          <a:cxnLst/>
          <a:rect l="0" t="0" r="0" b="0"/>
          <a:pathLst>
            <a:path>
              <a:moveTo>
                <a:pt x="0" y="10399"/>
              </a:moveTo>
              <a:lnTo>
                <a:pt x="311430" y="10399"/>
              </a:lnTo>
            </a:path>
          </a:pathLst>
        </a:custGeom>
      </dgm:spPr>
      <dgm:t>
        <a:bodyPr/>
        <a:lstStyle/>
        <a:p>
          <a:endParaRPr lang="en-US"/>
        </a:p>
      </dgm:t>
    </dgm:pt>
    <dgm:pt modelId="{1120E232-664B-4001-99EF-F190F9C23052}" type="pres">
      <dgm:prSet presAssocID="{69779FA8-A430-41D9-8248-6195B0AB1EB0}" presName="connTx" presStyleLbl="parChTrans1D2" presStyleIdx="2" presStyleCnt="4"/>
      <dgm:spPr/>
      <dgm:t>
        <a:bodyPr/>
        <a:lstStyle/>
        <a:p>
          <a:endParaRPr lang="en-US"/>
        </a:p>
      </dgm:t>
    </dgm:pt>
    <dgm:pt modelId="{BBFD3FB5-F1B3-4EE2-A736-212EDDFCA96C}" type="pres">
      <dgm:prSet presAssocID="{DF582367-1854-4151-BA47-66E52AB34E9A}" presName="node" presStyleLbl="node1" presStyleIdx="2" presStyleCnt="4" custScaleX="192232" custScaleY="104854">
        <dgm:presLayoutVars>
          <dgm:bulletEnabled val="1"/>
        </dgm:presLayoutVars>
      </dgm:prSet>
      <dgm:spPr>
        <a:prstGeom prst="ellipse">
          <a:avLst/>
        </a:prstGeom>
      </dgm:spPr>
      <dgm:t>
        <a:bodyPr/>
        <a:lstStyle/>
        <a:p>
          <a:endParaRPr lang="en-US"/>
        </a:p>
      </dgm:t>
    </dgm:pt>
    <dgm:pt modelId="{254BD58B-A48B-4DD4-8372-C5B92C713D94}" type="pres">
      <dgm:prSet presAssocID="{468F1A54-958D-4C6A-91F1-D8D5298DA20F}" presName="Name9" presStyleLbl="parChTrans1D2" presStyleIdx="3" presStyleCnt="4"/>
      <dgm:spPr>
        <a:custGeom>
          <a:avLst/>
          <a:gdLst/>
          <a:ahLst/>
          <a:cxnLst/>
          <a:rect l="0" t="0" r="0" b="0"/>
          <a:pathLst>
            <a:path>
              <a:moveTo>
                <a:pt x="0" y="10399"/>
              </a:moveTo>
              <a:lnTo>
                <a:pt x="74972" y="10399"/>
              </a:lnTo>
            </a:path>
          </a:pathLst>
        </a:custGeom>
      </dgm:spPr>
      <dgm:t>
        <a:bodyPr/>
        <a:lstStyle/>
        <a:p>
          <a:endParaRPr lang="en-US"/>
        </a:p>
      </dgm:t>
    </dgm:pt>
    <dgm:pt modelId="{33CECB22-4224-4614-AB3F-5B1576EE5BAD}" type="pres">
      <dgm:prSet presAssocID="{468F1A54-958D-4C6A-91F1-D8D5298DA20F}" presName="connTx" presStyleLbl="parChTrans1D2" presStyleIdx="3" presStyleCnt="4"/>
      <dgm:spPr/>
      <dgm:t>
        <a:bodyPr/>
        <a:lstStyle/>
        <a:p>
          <a:endParaRPr lang="en-US"/>
        </a:p>
      </dgm:t>
    </dgm:pt>
    <dgm:pt modelId="{E153B5BE-B738-43F8-9CFC-933897CC0E2E}" type="pres">
      <dgm:prSet presAssocID="{7F32818D-8CC0-415C-91E1-215091ADFC56}" presName="node" presStyleLbl="node1" presStyleIdx="3" presStyleCnt="4" custScaleX="192232" custScaleY="104854" custRadScaleRad="153088" custRadScaleInc="627">
        <dgm:presLayoutVars>
          <dgm:bulletEnabled val="1"/>
        </dgm:presLayoutVars>
      </dgm:prSet>
      <dgm:spPr>
        <a:prstGeom prst="ellipse">
          <a:avLst/>
        </a:prstGeom>
      </dgm:spPr>
      <dgm:t>
        <a:bodyPr/>
        <a:lstStyle/>
        <a:p>
          <a:endParaRPr lang="en-US"/>
        </a:p>
      </dgm:t>
    </dgm:pt>
  </dgm:ptLst>
  <dgm:cxnLst>
    <dgm:cxn modelId="{D6D12763-AF14-47BF-AEF2-907798432625}" srcId="{C421FFBC-E568-4441-B0F9-4D2B73F88CF5}" destId="{C502EB0F-44CF-4DB6-813D-63C5DE3A2011}" srcOrd="0" destOrd="0" parTransId="{4B7886FA-EECB-483B-A978-9E5ABECD97C6}" sibTransId="{27A2A55D-D58C-4832-9274-9D4DED0287F3}"/>
    <dgm:cxn modelId="{C7FFD7BF-D9EA-44D0-BEFE-D4BD1A4BC979}" type="presOf" srcId="{C6EB61C3-C053-4952-852F-C2F92999574B}" destId="{9DA0E262-552E-4211-8702-D0730844D85B}" srcOrd="0" destOrd="0" presId="urn:microsoft.com/office/officeart/2005/8/layout/radial1"/>
    <dgm:cxn modelId="{4CA3FB7B-E964-4DA7-B807-220493F07896}" type="presOf" srcId="{DF582367-1854-4151-BA47-66E52AB34E9A}" destId="{BBFD3FB5-F1B3-4EE2-A736-212EDDFCA96C}" srcOrd="0" destOrd="0" presId="urn:microsoft.com/office/officeart/2005/8/layout/radial1"/>
    <dgm:cxn modelId="{92D0C388-51A2-4476-BFB1-923DDE07EF7E}" srcId="{C502EB0F-44CF-4DB6-813D-63C5DE3A2011}" destId="{7F32818D-8CC0-415C-91E1-215091ADFC56}" srcOrd="3" destOrd="0" parTransId="{468F1A54-958D-4C6A-91F1-D8D5298DA20F}" sibTransId="{419C02EF-5533-40A4-B350-FED0A3216EF9}"/>
    <dgm:cxn modelId="{DEBF5954-0E73-474B-81F4-6C256AA47C31}" type="presOf" srcId="{C421FFBC-E568-4441-B0F9-4D2B73F88CF5}" destId="{7B700878-FD2F-4B5F-AD4D-44CA21332F13}" srcOrd="0" destOrd="0" presId="urn:microsoft.com/office/officeart/2005/8/layout/radial1"/>
    <dgm:cxn modelId="{368F4891-80DD-4745-9D78-5CD5227605A9}" type="presOf" srcId="{35323C82-1179-4BC3-B335-EEA23C7A3230}" destId="{E394FFEA-CBA7-4D43-9DA6-9C2C691B071E}" srcOrd="0" destOrd="0" presId="urn:microsoft.com/office/officeart/2005/8/layout/radial1"/>
    <dgm:cxn modelId="{6005666A-9E6E-43E1-A522-7554D555D148}" type="presOf" srcId="{C502EB0F-44CF-4DB6-813D-63C5DE3A2011}" destId="{E69D778E-125A-4BBE-A62B-A9E132832823}" srcOrd="0" destOrd="0" presId="urn:microsoft.com/office/officeart/2005/8/layout/radial1"/>
    <dgm:cxn modelId="{BF7DDDEE-EB82-47D8-860F-4015D6F23DC1}" type="presOf" srcId="{E73217E7-CD25-4754-8A08-03562286C0CE}" destId="{76F71EF2-A8AE-4B43-9D44-B6D2225B92FE}" srcOrd="0" destOrd="0" presId="urn:microsoft.com/office/officeart/2005/8/layout/radial1"/>
    <dgm:cxn modelId="{E740AEC0-2170-46FA-8F05-2B10D874DEA3}" srcId="{C502EB0F-44CF-4DB6-813D-63C5DE3A2011}" destId="{35323C82-1179-4BC3-B335-EEA23C7A3230}" srcOrd="1" destOrd="0" parTransId="{E73217E7-CD25-4754-8A08-03562286C0CE}" sibTransId="{1D98B800-F63D-48CC-BDF8-31896740ED20}"/>
    <dgm:cxn modelId="{3E8C31B4-4086-4D64-B565-6B6DBFC990CE}" type="presOf" srcId="{670818A2-D27C-4931-9478-6FFD17266116}" destId="{6407E823-9FC6-4792-B877-EA951CE85E96}" srcOrd="0" destOrd="0" presId="urn:microsoft.com/office/officeart/2005/8/layout/radial1"/>
    <dgm:cxn modelId="{59373794-10DB-4C15-8D3B-AA0CE35A3F07}" type="presOf" srcId="{7F32818D-8CC0-415C-91E1-215091ADFC56}" destId="{E153B5BE-B738-43F8-9CFC-933897CC0E2E}" srcOrd="0" destOrd="0" presId="urn:microsoft.com/office/officeart/2005/8/layout/radial1"/>
    <dgm:cxn modelId="{68DBC318-3E24-4560-9B19-378380F598E4}" type="presOf" srcId="{E73217E7-CD25-4754-8A08-03562286C0CE}" destId="{CE85EEFF-5FC7-40C7-A33A-F363C10D4B6C}" srcOrd="1" destOrd="0" presId="urn:microsoft.com/office/officeart/2005/8/layout/radial1"/>
    <dgm:cxn modelId="{331BB9DC-24B3-4EAC-A4BB-817C2781E07B}" srcId="{C502EB0F-44CF-4DB6-813D-63C5DE3A2011}" destId="{C6EB61C3-C053-4952-852F-C2F92999574B}" srcOrd="0" destOrd="0" parTransId="{670818A2-D27C-4931-9478-6FFD17266116}" sibTransId="{3918EFA5-B0EC-4AAF-B7D5-4C4F169A91AD}"/>
    <dgm:cxn modelId="{910E5E45-72D4-42AE-BD20-5C7BFF5A8723}" srcId="{C502EB0F-44CF-4DB6-813D-63C5DE3A2011}" destId="{DF582367-1854-4151-BA47-66E52AB34E9A}" srcOrd="2" destOrd="0" parTransId="{69779FA8-A430-41D9-8248-6195B0AB1EB0}" sibTransId="{CF05E4BF-8AA1-426F-A58F-2819B144A9FB}"/>
    <dgm:cxn modelId="{38DD4B56-70B2-4B19-A63B-B4D34C4E807C}" type="presOf" srcId="{468F1A54-958D-4C6A-91F1-D8D5298DA20F}" destId="{254BD58B-A48B-4DD4-8372-C5B92C713D94}" srcOrd="0" destOrd="0" presId="urn:microsoft.com/office/officeart/2005/8/layout/radial1"/>
    <dgm:cxn modelId="{51FE815B-31D2-4814-83B6-510DACC5C4B1}" type="presOf" srcId="{69779FA8-A430-41D9-8248-6195B0AB1EB0}" destId="{1120E232-664B-4001-99EF-F190F9C23052}" srcOrd="1" destOrd="0" presId="urn:microsoft.com/office/officeart/2005/8/layout/radial1"/>
    <dgm:cxn modelId="{45AA6CA6-F363-48D9-A427-C73FA813E7F9}" type="presOf" srcId="{69779FA8-A430-41D9-8248-6195B0AB1EB0}" destId="{1D5BEB5A-67D3-468D-B26C-6826ADBF92BA}" srcOrd="0" destOrd="0" presId="urn:microsoft.com/office/officeart/2005/8/layout/radial1"/>
    <dgm:cxn modelId="{A79CED16-DE44-4345-8451-AA2C6F6FBD8F}" type="presOf" srcId="{670818A2-D27C-4931-9478-6FFD17266116}" destId="{4D8CA89B-12A8-433B-952D-D438C6386862}" srcOrd="1" destOrd="0" presId="urn:microsoft.com/office/officeart/2005/8/layout/radial1"/>
    <dgm:cxn modelId="{9A2038B7-5CFC-4E4D-9188-A439A5FE9C02}" type="presOf" srcId="{468F1A54-958D-4C6A-91F1-D8D5298DA20F}" destId="{33CECB22-4224-4614-AB3F-5B1576EE5BAD}" srcOrd="1" destOrd="0" presId="urn:microsoft.com/office/officeart/2005/8/layout/radial1"/>
    <dgm:cxn modelId="{7FCA24DB-3788-4501-98AB-0BE04993BE12}" type="presParOf" srcId="{7B700878-FD2F-4B5F-AD4D-44CA21332F13}" destId="{E69D778E-125A-4BBE-A62B-A9E132832823}" srcOrd="0" destOrd="0" presId="urn:microsoft.com/office/officeart/2005/8/layout/radial1"/>
    <dgm:cxn modelId="{EA34BBA0-4F9F-4436-BEC5-DF456B2852D3}" type="presParOf" srcId="{7B700878-FD2F-4B5F-AD4D-44CA21332F13}" destId="{6407E823-9FC6-4792-B877-EA951CE85E96}" srcOrd="1" destOrd="0" presId="urn:microsoft.com/office/officeart/2005/8/layout/radial1"/>
    <dgm:cxn modelId="{C324D136-2DC9-456F-AA37-60F47689C9CF}" type="presParOf" srcId="{6407E823-9FC6-4792-B877-EA951CE85E96}" destId="{4D8CA89B-12A8-433B-952D-D438C6386862}" srcOrd="0" destOrd="0" presId="urn:microsoft.com/office/officeart/2005/8/layout/radial1"/>
    <dgm:cxn modelId="{8E3CB870-C405-48D0-A173-546E886151AA}" type="presParOf" srcId="{7B700878-FD2F-4B5F-AD4D-44CA21332F13}" destId="{9DA0E262-552E-4211-8702-D0730844D85B}" srcOrd="2" destOrd="0" presId="urn:microsoft.com/office/officeart/2005/8/layout/radial1"/>
    <dgm:cxn modelId="{8B984C95-772A-40F5-AC73-577466ED7CF3}" type="presParOf" srcId="{7B700878-FD2F-4B5F-AD4D-44CA21332F13}" destId="{76F71EF2-A8AE-4B43-9D44-B6D2225B92FE}" srcOrd="3" destOrd="0" presId="urn:microsoft.com/office/officeart/2005/8/layout/radial1"/>
    <dgm:cxn modelId="{AE539682-AF8A-4B5B-A8C1-42988BACD516}" type="presParOf" srcId="{76F71EF2-A8AE-4B43-9D44-B6D2225B92FE}" destId="{CE85EEFF-5FC7-40C7-A33A-F363C10D4B6C}" srcOrd="0" destOrd="0" presId="urn:microsoft.com/office/officeart/2005/8/layout/radial1"/>
    <dgm:cxn modelId="{F8ADF50A-733A-4E91-8EE9-14B06EA23169}" type="presParOf" srcId="{7B700878-FD2F-4B5F-AD4D-44CA21332F13}" destId="{E394FFEA-CBA7-4D43-9DA6-9C2C691B071E}" srcOrd="4" destOrd="0" presId="urn:microsoft.com/office/officeart/2005/8/layout/radial1"/>
    <dgm:cxn modelId="{BCB6FCA3-3982-4401-8C61-FFA74CA7858C}" type="presParOf" srcId="{7B700878-FD2F-4B5F-AD4D-44CA21332F13}" destId="{1D5BEB5A-67D3-468D-B26C-6826ADBF92BA}" srcOrd="5" destOrd="0" presId="urn:microsoft.com/office/officeart/2005/8/layout/radial1"/>
    <dgm:cxn modelId="{2D7F54F0-499F-4838-AB57-582B8E6E581B}" type="presParOf" srcId="{1D5BEB5A-67D3-468D-B26C-6826ADBF92BA}" destId="{1120E232-664B-4001-99EF-F190F9C23052}" srcOrd="0" destOrd="0" presId="urn:microsoft.com/office/officeart/2005/8/layout/radial1"/>
    <dgm:cxn modelId="{A3985F8F-A180-4E02-A53F-4AC8EE741E52}" type="presParOf" srcId="{7B700878-FD2F-4B5F-AD4D-44CA21332F13}" destId="{BBFD3FB5-F1B3-4EE2-A736-212EDDFCA96C}" srcOrd="6" destOrd="0" presId="urn:microsoft.com/office/officeart/2005/8/layout/radial1"/>
    <dgm:cxn modelId="{DFDA8771-30E5-4D79-8938-764991AF9CC7}" type="presParOf" srcId="{7B700878-FD2F-4B5F-AD4D-44CA21332F13}" destId="{254BD58B-A48B-4DD4-8372-C5B92C713D94}" srcOrd="7" destOrd="0" presId="urn:microsoft.com/office/officeart/2005/8/layout/radial1"/>
    <dgm:cxn modelId="{386269AB-0658-4695-BC27-4BB09F674441}" type="presParOf" srcId="{254BD58B-A48B-4DD4-8372-C5B92C713D94}" destId="{33CECB22-4224-4614-AB3F-5B1576EE5BAD}" srcOrd="0" destOrd="0" presId="urn:microsoft.com/office/officeart/2005/8/layout/radial1"/>
    <dgm:cxn modelId="{08435498-CBD6-49E9-9EEE-16FB6C9BDB1D}" type="presParOf" srcId="{7B700878-FD2F-4B5F-AD4D-44CA21332F13}" destId="{E153B5BE-B738-43F8-9CFC-933897CC0E2E}"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76550-6511-4593-86CA-5E87C4D26F50}">
      <dsp:nvSpPr>
        <dsp:cNvPr id="0" name=""/>
        <dsp:cNvSpPr/>
      </dsp:nvSpPr>
      <dsp:spPr>
        <a:xfrm>
          <a:off x="2736294" y="1965168"/>
          <a:ext cx="1874994" cy="1874994"/>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Data allow us to…</a:t>
          </a:r>
          <a:endParaRPr lang="en-US" sz="3100" kern="1200" dirty="0"/>
        </a:p>
      </dsp:txBody>
      <dsp:txXfrm>
        <a:off x="3010881" y="2239755"/>
        <a:ext cx="1325820" cy="1325820"/>
      </dsp:txXfrm>
    </dsp:sp>
    <dsp:sp modelId="{2467E778-F970-4D71-B9D2-3292FB8A7219}">
      <dsp:nvSpPr>
        <dsp:cNvPr id="0" name=""/>
        <dsp:cNvSpPr/>
      </dsp:nvSpPr>
      <dsp:spPr>
        <a:xfrm rot="10796202" flipH="1">
          <a:off x="2144100" y="2705435"/>
          <a:ext cx="547398" cy="534373"/>
        </a:xfrm>
        <a:prstGeom prst="lef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1549E20F-65EF-484A-A63C-3BF5B9637A83}">
      <dsp:nvSpPr>
        <dsp:cNvPr id="0" name=""/>
        <dsp:cNvSpPr/>
      </dsp:nvSpPr>
      <dsp:spPr>
        <a:xfrm>
          <a:off x="0" y="2129093"/>
          <a:ext cx="2074705" cy="1424996"/>
        </a:xfrm>
        <a:prstGeom prst="roundRect">
          <a:avLst>
            <a:gd name="adj" fmla="val 10000"/>
          </a:avLst>
        </a:prstGeom>
        <a:solidFill>
          <a:srgbClr val="0061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Assess current performance</a:t>
          </a:r>
          <a:endParaRPr lang="en-US" sz="1800" kern="1200" dirty="0"/>
        </a:p>
      </dsp:txBody>
      <dsp:txXfrm>
        <a:off x="41737" y="2170830"/>
        <a:ext cx="1991231" cy="1341522"/>
      </dsp:txXfrm>
    </dsp:sp>
    <dsp:sp modelId="{155E36FD-1A0F-4BF9-A044-88F0B85558F1}">
      <dsp:nvSpPr>
        <dsp:cNvPr id="0" name=""/>
        <dsp:cNvSpPr/>
      </dsp:nvSpPr>
      <dsp:spPr>
        <a:xfrm rot="3095891">
          <a:off x="2539973" y="1720405"/>
          <a:ext cx="600037" cy="534373"/>
        </a:xfrm>
        <a:prstGeom prst="lef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E765FE02-8B9B-47C6-ABA5-737989C31CC4}">
      <dsp:nvSpPr>
        <dsp:cNvPr id="0" name=""/>
        <dsp:cNvSpPr/>
      </dsp:nvSpPr>
      <dsp:spPr>
        <a:xfrm>
          <a:off x="862749" y="274622"/>
          <a:ext cx="2645683" cy="1424996"/>
        </a:xfrm>
        <a:prstGeom prst="roundRect">
          <a:avLst>
            <a:gd name="adj" fmla="val 10000"/>
          </a:avLst>
        </a:prstGeom>
        <a:solidFill>
          <a:srgbClr val="0061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Determine the rate of progress or response to the intervention</a:t>
          </a:r>
          <a:endParaRPr lang="en-US" sz="1800" kern="1200" dirty="0"/>
        </a:p>
      </dsp:txBody>
      <dsp:txXfrm>
        <a:off x="904486" y="316359"/>
        <a:ext cx="2562209" cy="1341522"/>
      </dsp:txXfrm>
    </dsp:sp>
    <dsp:sp modelId="{D6E8DE8C-8A98-47E2-8C9E-8D6B96873FD5}">
      <dsp:nvSpPr>
        <dsp:cNvPr id="0" name=""/>
        <dsp:cNvSpPr/>
      </dsp:nvSpPr>
      <dsp:spPr>
        <a:xfrm rot="8389356">
          <a:off x="4267601" y="1727935"/>
          <a:ext cx="703144" cy="534373"/>
        </a:xfrm>
        <a:prstGeom prst="lef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FC09DC9C-857F-4E69-84DE-E5D464085700}">
      <dsp:nvSpPr>
        <dsp:cNvPr id="0" name=""/>
        <dsp:cNvSpPr/>
      </dsp:nvSpPr>
      <dsp:spPr>
        <a:xfrm>
          <a:off x="4275616" y="274955"/>
          <a:ext cx="2773006" cy="1424996"/>
        </a:xfrm>
        <a:prstGeom prst="roundRect">
          <a:avLst>
            <a:gd name="adj" fmla="val 10000"/>
          </a:avLst>
        </a:prstGeom>
        <a:solidFill>
          <a:srgbClr val="0061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Identify when an intervention change is needed</a:t>
          </a:r>
          <a:endParaRPr lang="en-US" sz="1800" kern="1200" dirty="0"/>
        </a:p>
      </dsp:txBody>
      <dsp:txXfrm>
        <a:off x="4317353" y="316692"/>
        <a:ext cx="2689532" cy="1341522"/>
      </dsp:txXfrm>
    </dsp:sp>
    <dsp:sp modelId="{E318B82C-59EE-420F-A248-B5CE1624A9E4}">
      <dsp:nvSpPr>
        <dsp:cNvPr id="0" name=""/>
        <dsp:cNvSpPr/>
      </dsp:nvSpPr>
      <dsp:spPr>
        <a:xfrm rot="10776084">
          <a:off x="4635466" y="2705731"/>
          <a:ext cx="546599" cy="492612"/>
        </a:xfrm>
        <a:prstGeom prst="lef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053A2683-9B55-413E-859F-791AD901B2B5}">
      <dsp:nvSpPr>
        <dsp:cNvPr id="0" name=""/>
        <dsp:cNvSpPr/>
      </dsp:nvSpPr>
      <dsp:spPr>
        <a:xfrm>
          <a:off x="5197612" y="2160243"/>
          <a:ext cx="2225238" cy="1424996"/>
        </a:xfrm>
        <a:prstGeom prst="roundRect">
          <a:avLst>
            <a:gd name="adj" fmla="val 10000"/>
          </a:avLst>
        </a:prstGeom>
        <a:solidFill>
          <a:srgbClr val="0061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Hypothesize potential sources of need</a:t>
          </a:r>
          <a:endParaRPr lang="en-US" sz="1800" kern="1200" dirty="0"/>
        </a:p>
      </dsp:txBody>
      <dsp:txXfrm>
        <a:off x="5239349" y="2201980"/>
        <a:ext cx="2141764" cy="1341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D778E-125A-4BBE-A62B-A9E132832823}">
      <dsp:nvSpPr>
        <dsp:cNvPr id="0" name=""/>
        <dsp:cNvSpPr/>
      </dsp:nvSpPr>
      <dsp:spPr>
        <a:xfrm>
          <a:off x="2900321" y="1398895"/>
          <a:ext cx="2011716" cy="1005858"/>
        </a:xfrm>
        <a:prstGeom prst="ellipse">
          <a:avLst/>
        </a:prstGeom>
        <a:solidFill>
          <a:srgbClr val="48709F">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Arial"/>
              <a:ea typeface="+mn-ea"/>
              <a:cs typeface="+mn-cs"/>
            </a:rPr>
            <a:t>Accountability</a:t>
          </a:r>
          <a:endParaRPr lang="en-US" sz="1600" b="1" kern="1200" dirty="0">
            <a:solidFill>
              <a:schemeClr val="bg1"/>
            </a:solidFill>
            <a:latin typeface="Arial"/>
            <a:ea typeface="+mn-ea"/>
            <a:cs typeface="+mn-cs"/>
          </a:endParaRPr>
        </a:p>
      </dsp:txBody>
      <dsp:txXfrm>
        <a:off x="3194930" y="1546199"/>
        <a:ext cx="1422498" cy="711250"/>
      </dsp:txXfrm>
    </dsp:sp>
    <dsp:sp modelId="{6407E823-9FC6-4792-B877-EA951CE85E96}">
      <dsp:nvSpPr>
        <dsp:cNvPr id="0" name=""/>
        <dsp:cNvSpPr/>
      </dsp:nvSpPr>
      <dsp:spPr>
        <a:xfrm rot="16511961">
          <a:off x="3809230" y="1231121"/>
          <a:ext cx="313767" cy="24111"/>
        </a:xfrm>
        <a:custGeom>
          <a:avLst/>
          <a:gdLst/>
          <a:ahLst/>
          <a:cxnLst/>
          <a:rect l="0" t="0" r="0" b="0"/>
          <a:pathLst>
            <a:path>
              <a:moveTo>
                <a:pt x="0" y="10399"/>
              </a:moveTo>
              <a:lnTo>
                <a:pt x="311618" y="10399"/>
              </a:lnTo>
            </a:path>
          </a:pathLst>
        </a:custGeom>
        <a:noFill/>
        <a:ln w="25400" cap="flat" cmpd="sng" algn="ctr">
          <a:solidFill>
            <a:srgbClr val="A74D15">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3958269" y="1235333"/>
        <a:ext cx="15688" cy="15688"/>
      </dsp:txXfrm>
    </dsp:sp>
    <dsp:sp modelId="{9DA0E262-552E-4211-8702-D0730844D85B}">
      <dsp:nvSpPr>
        <dsp:cNvPr id="0" name=""/>
        <dsp:cNvSpPr/>
      </dsp:nvSpPr>
      <dsp:spPr>
        <a:xfrm>
          <a:off x="3024336" y="-9688"/>
          <a:ext cx="2011716" cy="1097302"/>
        </a:xfrm>
        <a:prstGeom prst="ellipse">
          <a:avLst/>
        </a:prstGeom>
        <a:solidFill>
          <a:srgbClr val="A74D15">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latin typeface="Arial"/>
              <a:ea typeface="+mn-ea"/>
              <a:cs typeface="+mn-cs"/>
            </a:rPr>
            <a:t>Evaluation</a:t>
          </a:r>
          <a:endParaRPr lang="en-US" sz="1600" b="1" kern="1200" dirty="0">
            <a:solidFill>
              <a:srgbClr val="FFFFFF"/>
            </a:solidFill>
            <a:latin typeface="Arial"/>
            <a:ea typeface="+mn-ea"/>
            <a:cs typeface="+mn-cs"/>
          </a:endParaRPr>
        </a:p>
      </dsp:txBody>
      <dsp:txXfrm>
        <a:off x="3318945" y="151008"/>
        <a:ext cx="1422498" cy="775910"/>
      </dsp:txXfrm>
    </dsp:sp>
    <dsp:sp modelId="{76F71EF2-A8AE-4B43-9D44-B6D2225B92FE}">
      <dsp:nvSpPr>
        <dsp:cNvPr id="0" name=""/>
        <dsp:cNvSpPr/>
      </dsp:nvSpPr>
      <dsp:spPr>
        <a:xfrm rot="21544839">
          <a:off x="4911516" y="1873131"/>
          <a:ext cx="62912" cy="24111"/>
        </a:xfrm>
        <a:custGeom>
          <a:avLst/>
          <a:gdLst/>
          <a:ahLst/>
          <a:cxnLst/>
          <a:rect l="0" t="0" r="0" b="0"/>
          <a:pathLst>
            <a:path>
              <a:moveTo>
                <a:pt x="0" y="10399"/>
              </a:moveTo>
              <a:lnTo>
                <a:pt x="63157" y="10399"/>
              </a:lnTo>
            </a:path>
          </a:pathLst>
        </a:custGeom>
        <a:noFill/>
        <a:ln w="25400" cap="flat" cmpd="sng" algn="ctr">
          <a:solidFill>
            <a:srgbClr val="A74D15">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4941400" y="1883614"/>
        <a:ext cx="3145" cy="3145"/>
      </dsp:txXfrm>
    </dsp:sp>
    <dsp:sp modelId="{E394FFEA-CBA7-4D43-9DA6-9C2C691B071E}">
      <dsp:nvSpPr>
        <dsp:cNvPr id="0" name=""/>
        <dsp:cNvSpPr/>
      </dsp:nvSpPr>
      <dsp:spPr>
        <a:xfrm>
          <a:off x="4973990" y="1319897"/>
          <a:ext cx="2011716" cy="1097302"/>
        </a:xfrm>
        <a:prstGeom prst="ellipse">
          <a:avLst/>
        </a:prstGeom>
        <a:solidFill>
          <a:srgbClr val="73AF2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latin typeface="Arial"/>
              <a:ea typeface="+mn-ea"/>
              <a:cs typeface="+mn-cs"/>
            </a:rPr>
            <a:t>Transparency</a:t>
          </a:r>
          <a:endParaRPr lang="en-US" sz="1600" b="1" kern="1200" dirty="0">
            <a:solidFill>
              <a:srgbClr val="FFFFFF"/>
            </a:solidFill>
            <a:latin typeface="Arial"/>
            <a:ea typeface="+mn-ea"/>
            <a:cs typeface="+mn-cs"/>
          </a:endParaRPr>
        </a:p>
      </dsp:txBody>
      <dsp:txXfrm>
        <a:off x="5268599" y="1480593"/>
        <a:ext cx="1422498" cy="775910"/>
      </dsp:txXfrm>
    </dsp:sp>
    <dsp:sp modelId="{1D5BEB5A-67D3-468D-B26C-6826ADBF92BA}">
      <dsp:nvSpPr>
        <dsp:cNvPr id="0" name=""/>
        <dsp:cNvSpPr/>
      </dsp:nvSpPr>
      <dsp:spPr>
        <a:xfrm rot="5400000">
          <a:off x="3750539" y="2548339"/>
          <a:ext cx="311281" cy="24111"/>
        </a:xfrm>
        <a:custGeom>
          <a:avLst/>
          <a:gdLst/>
          <a:ahLst/>
          <a:cxnLst/>
          <a:rect l="0" t="0" r="0" b="0"/>
          <a:pathLst>
            <a:path>
              <a:moveTo>
                <a:pt x="0" y="10399"/>
              </a:moveTo>
              <a:lnTo>
                <a:pt x="311430" y="10399"/>
              </a:lnTo>
            </a:path>
          </a:pathLst>
        </a:custGeom>
        <a:noFill/>
        <a:ln w="25400" cap="flat" cmpd="sng" algn="ctr">
          <a:solidFill>
            <a:srgbClr val="A74D15">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3898397" y="2552613"/>
        <a:ext cx="15564" cy="15564"/>
      </dsp:txXfrm>
    </dsp:sp>
    <dsp:sp modelId="{BBFD3FB5-F1B3-4EE2-A736-212EDDFCA96C}">
      <dsp:nvSpPr>
        <dsp:cNvPr id="0" name=""/>
        <dsp:cNvSpPr/>
      </dsp:nvSpPr>
      <dsp:spPr>
        <a:xfrm>
          <a:off x="2900321" y="2716036"/>
          <a:ext cx="2011716" cy="1097302"/>
        </a:xfrm>
        <a:prstGeom prst="ellipse">
          <a:avLst/>
        </a:prstGeom>
        <a:solidFill>
          <a:srgbClr val="773C75">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latin typeface="Arial"/>
              <a:ea typeface="+mn-ea"/>
              <a:cs typeface="+mn-cs"/>
            </a:rPr>
            <a:t>Justification</a:t>
          </a:r>
          <a:endParaRPr lang="en-US" sz="1600" b="1" kern="1200" dirty="0">
            <a:solidFill>
              <a:srgbClr val="FFFFFF"/>
            </a:solidFill>
            <a:latin typeface="Arial"/>
            <a:ea typeface="+mn-ea"/>
            <a:cs typeface="+mn-cs"/>
          </a:endParaRPr>
        </a:p>
      </dsp:txBody>
      <dsp:txXfrm>
        <a:off x="3194930" y="2876732"/>
        <a:ext cx="1422498" cy="775910"/>
      </dsp:txXfrm>
    </dsp:sp>
    <dsp:sp modelId="{254BD58B-A48B-4DD4-8372-C5B92C713D94}">
      <dsp:nvSpPr>
        <dsp:cNvPr id="0" name=""/>
        <dsp:cNvSpPr/>
      </dsp:nvSpPr>
      <dsp:spPr>
        <a:xfrm rot="10816929">
          <a:off x="2825643" y="1884631"/>
          <a:ext cx="74726" cy="24111"/>
        </a:xfrm>
        <a:custGeom>
          <a:avLst/>
          <a:gdLst/>
          <a:ahLst/>
          <a:cxnLst/>
          <a:rect l="0" t="0" r="0" b="0"/>
          <a:pathLst>
            <a:path>
              <a:moveTo>
                <a:pt x="0" y="10399"/>
              </a:moveTo>
              <a:lnTo>
                <a:pt x="74972" y="10399"/>
              </a:lnTo>
            </a:path>
          </a:pathLst>
        </a:custGeom>
        <a:noFill/>
        <a:ln w="25400" cap="flat" cmpd="sng" algn="ctr">
          <a:solidFill>
            <a:srgbClr val="A74D15">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rot="10800000">
        <a:off x="2861139" y="1894819"/>
        <a:ext cx="3736" cy="3736"/>
      </dsp:txXfrm>
    </dsp:sp>
    <dsp:sp modelId="{E153B5BE-B738-43F8-9CFC-933897CC0E2E}">
      <dsp:nvSpPr>
        <dsp:cNvPr id="0" name=""/>
        <dsp:cNvSpPr/>
      </dsp:nvSpPr>
      <dsp:spPr>
        <a:xfrm>
          <a:off x="813968" y="1342899"/>
          <a:ext cx="2011716" cy="1097302"/>
        </a:xfrm>
        <a:prstGeom prst="ellipse">
          <a:avLst/>
        </a:prstGeom>
        <a:solidFill>
          <a:srgbClr val="EFB21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latin typeface="Arial"/>
              <a:ea typeface="+mn-ea"/>
              <a:cs typeface="+mn-cs"/>
            </a:rPr>
            <a:t>Dissemination</a:t>
          </a:r>
          <a:endParaRPr lang="en-US" sz="1600" b="1" kern="1200" dirty="0">
            <a:solidFill>
              <a:srgbClr val="FFFFFF"/>
            </a:solidFill>
            <a:latin typeface="Arial"/>
            <a:ea typeface="+mn-ea"/>
            <a:cs typeface="+mn-cs"/>
          </a:endParaRPr>
        </a:p>
      </dsp:txBody>
      <dsp:txXfrm>
        <a:off x="1108577" y="1503595"/>
        <a:ext cx="1422498" cy="77591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6B9B758B-2EE8-4780-9EDF-D3AEA9CB3514}" type="datetimeFigureOut">
              <a:rPr lang="en-US" smtClean="0"/>
              <a:t>8/27/2014</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F48B0032-03B2-4DD6-B652-D7E39AB4885D}" type="slidenum">
              <a:rPr lang="en-US" smtClean="0"/>
              <a:t>‹#›</a:t>
            </a:fld>
            <a:endParaRPr lang="en-US"/>
          </a:p>
        </p:txBody>
      </p:sp>
    </p:spTree>
    <p:extLst>
      <p:ext uri="{BB962C8B-B14F-4D97-AF65-F5344CB8AC3E}">
        <p14:creationId xmlns:p14="http://schemas.microsoft.com/office/powerpoint/2010/main" val="17654323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atin typeface="Arial"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a:defRPr sz="1200">
                <a:latin typeface="Arial" pitchFamily="34" charset="0"/>
              </a:defRPr>
            </a:lvl1pPr>
          </a:lstStyle>
          <a:p>
            <a:pPr>
              <a:defRPr/>
            </a:pPr>
            <a:fld id="{C4E9B835-70C6-4616-871B-F31116996691}" type="datetimeFigureOut">
              <a:rPr lang="en-US" altLang="en-US"/>
              <a:pPr>
                <a:defRPr/>
              </a:pPr>
              <a:t>8/27/2014</a:t>
            </a:fld>
            <a:endParaRPr lang="en-US" alt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smtClean="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a:defRPr sz="1200">
                <a:latin typeface="Arial" charset="0"/>
                <a:ea typeface="ＭＳ Ｐゴシック" charset="0"/>
                <a:cs typeface="ＭＳ Ｐゴシック" charset="0"/>
              </a:defRPr>
            </a:lvl1pPr>
          </a:lstStyle>
          <a:p>
            <a:pPr>
              <a:defRPr/>
            </a:pPr>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atin typeface="Arial" pitchFamily="34" charset="0"/>
              </a:defRPr>
            </a:lvl1pPr>
          </a:lstStyle>
          <a:p>
            <a:pPr>
              <a:defRPr/>
            </a:pPr>
            <a:fld id="{26EFF938-97B4-4C89-8E54-4B421C3BF589}" type="slidenum">
              <a:rPr lang="en-US" altLang="en-US"/>
              <a:pPr>
                <a:defRPr/>
              </a:pPr>
              <a:t>‹#›</a:t>
            </a:fld>
            <a:endParaRPr lang="en-US" altLang="en-US" dirty="0"/>
          </a:p>
        </p:txBody>
      </p:sp>
    </p:spTree>
    <p:extLst>
      <p:ext uri="{BB962C8B-B14F-4D97-AF65-F5344CB8AC3E}">
        <p14:creationId xmlns:p14="http://schemas.microsoft.com/office/powerpoint/2010/main" val="1218513279"/>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miblsi.cenmi.org/"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miblsi.cenmi.org/LinkClick.aspx?link=650&amp;tabid=73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fontAlgn="auto" hangingPunct="1">
              <a:spcBef>
                <a:spcPts val="0"/>
              </a:spcBef>
              <a:spcAft>
                <a:spcPts val="0"/>
              </a:spcAft>
              <a:defRPr/>
            </a:pPr>
            <a:r>
              <a:rPr lang="en-US" dirty="0" smtClean="0">
                <a:ea typeface="ＭＳ Ｐゴシック" pitchFamily="34" charset="-128"/>
              </a:rPr>
              <a:t>In Part 3 </a:t>
            </a:r>
            <a:r>
              <a:rPr lang="en-US" dirty="0">
                <a:ea typeface="ＭＳ Ｐゴシック" pitchFamily="34" charset="-128"/>
              </a:rPr>
              <a:t>of the </a:t>
            </a:r>
            <a:r>
              <a:rPr lang="en-US" b="0" dirty="0">
                <a:ea typeface="ＭＳ Ｐゴシック" pitchFamily="34" charset="-128"/>
              </a:rPr>
              <a:t>CEEDAR </a:t>
            </a:r>
            <a:r>
              <a:rPr lang="en-US" b="0" dirty="0" smtClean="0">
                <a:ea typeface="ＭＳ Ｐゴシック" pitchFamily="34" charset="-128"/>
              </a:rPr>
              <a:t>Course Enhancement </a:t>
            </a:r>
            <a:r>
              <a:rPr lang="en-US" b="0" dirty="0">
                <a:ea typeface="ＭＳ Ｐゴシック" pitchFamily="34" charset="-128"/>
              </a:rPr>
              <a:t>Module on Evidence-Based Behavioral </a:t>
            </a:r>
            <a:r>
              <a:rPr lang="en-US" b="0" i="1" dirty="0" smtClean="0">
                <a:ea typeface="ＭＳ Ｐゴシック" pitchFamily="34" charset="-128"/>
              </a:rPr>
              <a:t>Interventions</a:t>
            </a:r>
            <a:r>
              <a:rPr lang="en-US" b="0" i="0" dirty="0" smtClean="0">
                <a:ea typeface="ＭＳ Ｐゴシック" pitchFamily="34" charset="-128"/>
              </a:rPr>
              <a:t>,</a:t>
            </a:r>
            <a:r>
              <a:rPr lang="en-US" b="0" i="1" dirty="0" smtClean="0">
                <a:ea typeface="ＭＳ Ｐゴシック" pitchFamily="34" charset="-128"/>
              </a:rPr>
              <a:t> </a:t>
            </a:r>
            <a:r>
              <a:rPr lang="en-US" b="0" i="0" dirty="0" smtClean="0">
                <a:ea typeface="ＭＳ Ｐゴシック" pitchFamily="34" charset="-128"/>
              </a:rPr>
              <a:t>you will learn about the importance</a:t>
            </a:r>
            <a:r>
              <a:rPr lang="en-US" b="0" i="0" baseline="0" dirty="0" smtClean="0">
                <a:ea typeface="ＭＳ Ｐゴシック" pitchFamily="34" charset="-128"/>
              </a:rPr>
              <a:t> of implementing</a:t>
            </a:r>
            <a:r>
              <a:rPr lang="en-US" b="0" i="0" dirty="0" smtClean="0">
                <a:ea typeface="ＭＳ Ｐゴシック" pitchFamily="34" charset="-128"/>
              </a:rPr>
              <a:t> supplemental behavior interventions, and</a:t>
            </a:r>
            <a:r>
              <a:rPr lang="en-US" b="0" i="0" baseline="0" dirty="0" smtClean="0">
                <a:ea typeface="ＭＳ Ｐゴシック" pitchFamily="34" charset="-128"/>
              </a:rPr>
              <a:t> using data </a:t>
            </a:r>
            <a:r>
              <a:rPr lang="en-US" dirty="0" smtClean="0">
                <a:ea typeface="ＭＳ Ｐゴシック" pitchFamily="34" charset="-128"/>
              </a:rPr>
              <a:t>to assess if the</a:t>
            </a:r>
            <a:r>
              <a:rPr lang="en-US" baseline="0" dirty="0" smtClean="0">
                <a:ea typeface="ＭＳ Ｐゴシック" pitchFamily="34" charset="-128"/>
              </a:rPr>
              <a:t> </a:t>
            </a:r>
            <a:r>
              <a:rPr lang="en-US" dirty="0" smtClean="0">
                <a:ea typeface="ＭＳ Ｐゴシック" pitchFamily="34" charset="-128"/>
              </a:rPr>
              <a:t>intervention(s) are working to improve student behavior.</a:t>
            </a:r>
            <a:endParaRPr lang="en-US" dirty="0">
              <a:ea typeface="ＭＳ Ｐゴシック" pitchFamily="34" charset="-128"/>
            </a:endParaRPr>
          </a:p>
          <a:p>
            <a:pPr defTabSz="914400" eaLnBrk="1" fontAlgn="auto" hangingPunct="1">
              <a:spcBef>
                <a:spcPts val="0"/>
              </a:spcBef>
              <a:spcAft>
                <a:spcPts val="0"/>
              </a:spcAft>
              <a:defRPr/>
            </a:pPr>
            <a:endParaRPr lang="en-US" dirty="0">
              <a:ea typeface="ＭＳ Ｐゴシック" pitchFamily="34" charset="-128"/>
            </a:endParaRPr>
          </a:p>
          <a:p>
            <a:pPr defTabSz="914400" eaLnBrk="1" fontAlgn="auto" hangingPunct="1">
              <a:spcBef>
                <a:spcPts val="0"/>
              </a:spcBef>
              <a:spcAft>
                <a:spcPts val="0"/>
              </a:spcAft>
              <a:defRPr/>
            </a:pPr>
            <a:r>
              <a:rPr lang="en-US" dirty="0" smtClean="0">
                <a:ea typeface="ＭＳ Ｐゴシック" pitchFamily="34" charset="-128"/>
              </a:rPr>
              <a:t>Part 3 </a:t>
            </a:r>
            <a:r>
              <a:rPr lang="en-US" dirty="0">
                <a:ea typeface="ＭＳ Ｐゴシック" pitchFamily="34" charset="-128"/>
              </a:rPr>
              <a:t>builds</a:t>
            </a:r>
            <a:r>
              <a:rPr lang="en-US" dirty="0" smtClean="0">
                <a:ea typeface="ＭＳ Ｐゴシック" pitchFamily="34" charset="-128"/>
              </a:rPr>
              <a:t> on the content in Parts 1 and 2.</a:t>
            </a:r>
          </a:p>
          <a:p>
            <a:pPr marL="0" marR="0" indent="0" algn="l" defTabSz="457200" rtl="0" eaLnBrk="0" fontAlgn="base" latinLnBrk="0" hangingPunct="0">
              <a:lnSpc>
                <a:spcPct val="100000"/>
              </a:lnSpc>
              <a:spcBef>
                <a:spcPct val="30000"/>
              </a:spcBef>
              <a:spcAft>
                <a:spcPct val="0"/>
              </a:spcAft>
              <a:buClrTx/>
              <a:buSzTx/>
              <a:buFont typeface="Arial" pitchFamily="34" charset="0"/>
              <a:buNone/>
              <a:tabLst/>
              <a:defRPr/>
            </a:pPr>
            <a:endParaRPr lang="en-US" u="none"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US" u="none" dirty="0" smtClean="0"/>
              <a:t>Speaker notes are provided for most of the PowerPoint</a:t>
            </a:r>
            <a:r>
              <a:rPr lang="en-US" u="none" baseline="0" dirty="0" smtClean="0"/>
              <a:t> slides included in each of the five parts of this CEM. The notes provide additional details about the information presented in a particular slide, including the context for the information being presented as well as further elaboration of key points being discussed. </a:t>
            </a:r>
            <a:r>
              <a:rPr lang="en-US" baseline="0" dirty="0" smtClean="0"/>
              <a:t> Thus, the speaker notes are intended as a guide for a presenter who is using the PowerPoint slides and may be modified as needed.</a:t>
            </a:r>
          </a:p>
          <a:p>
            <a:pPr marL="171707" indent="-171707">
              <a:buFont typeface="Arial" pitchFamily="34" charset="0"/>
              <a:buChar char="•"/>
            </a:pPr>
            <a:endParaRPr lang="en-US" dirty="0" smtClean="0"/>
          </a:p>
          <a:p>
            <a:r>
              <a:rPr lang="en-US" u="sng" dirty="0" smtClean="0"/>
              <a:t>Instructions </a:t>
            </a:r>
            <a:r>
              <a:rPr lang="en-US" u="sng" dirty="0"/>
              <a:t>for using the speaker notes</a:t>
            </a:r>
          </a:p>
          <a:p>
            <a:pPr marL="171707" indent="-171707">
              <a:buFont typeface="Arial" pitchFamily="34" charset="0"/>
              <a:buChar char="•"/>
            </a:pPr>
            <a:r>
              <a:rPr lang="en-US" dirty="0"/>
              <a:t>Text formatted in standard font is a sample script for the presenter. While these may be read verbatim, speaker notes are intended as a guide for the presenter and may be modified as needed.</a:t>
            </a:r>
          </a:p>
          <a:p>
            <a:pPr marL="171707" indent="-171707">
              <a:buFont typeface="Arial" pitchFamily="34" charset="0"/>
              <a:buChar char="•"/>
            </a:pPr>
            <a:r>
              <a:rPr lang="en-US" dirty="0"/>
              <a:t>Text formatted in </a:t>
            </a:r>
            <a:r>
              <a:rPr lang="en-US" i="1" dirty="0"/>
              <a:t>italics </a:t>
            </a:r>
            <a:r>
              <a:rPr lang="en-US" dirty="0"/>
              <a:t>is intended as directions or notes for the facilitator; italicized text is not meant to be read aloud. </a:t>
            </a:r>
          </a:p>
          <a:p>
            <a:pPr marL="171707" indent="-171707">
              <a:buFont typeface="Arial" pitchFamily="34" charset="0"/>
              <a:buChar char="•"/>
            </a:pPr>
            <a:r>
              <a:rPr lang="en-US" dirty="0"/>
              <a:t>Text formatted in </a:t>
            </a:r>
            <a:r>
              <a:rPr lang="en-US" u="sng" dirty="0"/>
              <a:t>underline</a:t>
            </a:r>
            <a:r>
              <a:rPr lang="en-US" dirty="0"/>
              <a:t> indicates an appropriate time to click to bring up the next stage of animation in an animated slide</a:t>
            </a:r>
            <a:r>
              <a:rPr lang="en-US" dirty="0" smtClean="0"/>
              <a:t>.</a:t>
            </a:r>
          </a:p>
          <a:p>
            <a:pPr marL="171707" indent="-171707">
              <a:buFont typeface="Arial" pitchFamily="34" charset="0"/>
              <a:buChar char="•"/>
            </a:pPr>
            <a:endParaRPr lang="en-US" dirty="0" smtClean="0"/>
          </a:p>
        </p:txBody>
      </p:sp>
    </p:spTree>
    <p:extLst>
      <p:ext uri="{BB962C8B-B14F-4D97-AF65-F5344CB8AC3E}">
        <p14:creationId xmlns:p14="http://schemas.microsoft.com/office/powerpoint/2010/main" val="1600443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you will learn how to match the behavior intervention to student need, implement the intervention with fidelity, and progress </a:t>
            </a:r>
            <a:r>
              <a:rPr lang="en-US" dirty="0"/>
              <a:t>monitor to see if the intervention is </a:t>
            </a:r>
            <a:r>
              <a:rPr lang="en-US" dirty="0" smtClean="0"/>
              <a:t>working</a:t>
            </a:r>
            <a:r>
              <a:rPr lang="en-US" dirty="0"/>
              <a:t> </a:t>
            </a:r>
            <a:r>
              <a:rPr lang="en-US" dirty="0" smtClean="0"/>
              <a:t>and student behavior is improving.</a:t>
            </a:r>
            <a:endParaRPr lang="en-US" dirty="0"/>
          </a:p>
        </p:txBody>
      </p:sp>
    </p:spTree>
    <p:extLst>
      <p:ext uri="{BB962C8B-B14F-4D97-AF65-F5344CB8AC3E}">
        <p14:creationId xmlns:p14="http://schemas.microsoft.com/office/powerpoint/2010/main" val="3140942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The 4-step implementation process includes these steps. We will talk about each step in more detail in the following slides.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xfrm>
            <a:off x="701675" y="4421188"/>
            <a:ext cx="5619750"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ea typeface="ＭＳ Ｐゴシック" pitchFamily="34" charset="-128"/>
              </a:rPr>
              <a:t>Note: </a:t>
            </a:r>
            <a:r>
              <a:rPr lang="en-US" altLang="en-US" dirty="0" smtClean="0">
                <a:ea typeface="ＭＳ Ｐゴシック" pitchFamily="34" charset="-128"/>
              </a:rPr>
              <a:t>Office </a:t>
            </a:r>
            <a:r>
              <a:rPr lang="en-US" altLang="en-US" dirty="0">
                <a:ea typeface="ＭＳ Ｐゴシック" pitchFamily="34" charset="-128"/>
              </a:rPr>
              <a:t>discipline referrals </a:t>
            </a:r>
            <a:r>
              <a:rPr lang="en-US" altLang="en-US" dirty="0" smtClean="0">
                <a:ea typeface="ＭＳ Ｐゴシック" pitchFamily="34" charset="-128"/>
              </a:rPr>
              <a:t>or ODRs are also referred to as incident reports.</a:t>
            </a:r>
            <a:endParaRPr lang="en-US" altLang="en-US" dirty="0">
              <a:ea typeface="ＭＳ Ｐゴシック" pitchFamily="34" charset="-128"/>
            </a:endParaRPr>
          </a:p>
          <a:p>
            <a:endParaRPr lang="en-US" altLang="en-US" dirty="0" smtClean="0">
              <a:ea typeface="ＭＳ Ｐゴシック" pitchFamily="34" charset="-128"/>
            </a:endParaRPr>
          </a:p>
          <a:p>
            <a:r>
              <a:rPr lang="en-US" altLang="en-US" dirty="0" smtClean="0">
                <a:ea typeface="ＭＳ Ｐゴシック" pitchFamily="34" charset="-128"/>
              </a:rPr>
              <a:t>Identifying “at-risk” students might be the responsibility of your school’s leadership team, but you should know what the processes are for identifying students who are at risk.</a:t>
            </a:r>
          </a:p>
          <a:p>
            <a:endParaRPr lang="en-US" altLang="en-US" dirty="0" smtClean="0">
              <a:ea typeface="ＭＳ Ｐゴシック" pitchFamily="34" charset="-128"/>
            </a:endParaRPr>
          </a:p>
          <a:p>
            <a:r>
              <a:rPr lang="en-US" altLang="en-US" dirty="0">
                <a:ea typeface="ＭＳ Ｐゴシック" pitchFamily="34" charset="-128"/>
              </a:rPr>
              <a:t>Multiple methods are used to identify students for </a:t>
            </a:r>
            <a:r>
              <a:rPr lang="en-US" altLang="en-US" dirty="0" smtClean="0">
                <a:ea typeface="ＭＳ Ｐゴシック" pitchFamily="34" charset="-128"/>
              </a:rPr>
              <a:t>supplemental supports. </a:t>
            </a:r>
            <a:r>
              <a:rPr lang="en-US" altLang="en-US" dirty="0">
                <a:ea typeface="ＭＳ Ｐゴシック" pitchFamily="34" charset="-128"/>
              </a:rPr>
              <a:t>Students should be identified through various methods, such as office discipline referrals, screenings, teacher nominations, parent and support service recommendations, formative assessments,</a:t>
            </a:r>
            <a:r>
              <a:rPr lang="en-US" altLang="en-US" dirty="0" smtClean="0">
                <a:ea typeface="ＭＳ Ｐゴシック" pitchFamily="34" charset="-128"/>
              </a:rPr>
              <a:t> and</a:t>
            </a:r>
            <a:r>
              <a:rPr lang="en-US" altLang="en-US" baseline="0" dirty="0" smtClean="0">
                <a:ea typeface="ＭＳ Ｐゴシック" pitchFamily="34" charset="-128"/>
              </a:rPr>
              <a:t> so on</a:t>
            </a:r>
            <a:r>
              <a:rPr lang="en-US" altLang="en-US" dirty="0" smtClean="0">
                <a:ea typeface="ＭＳ Ｐゴシック" pitchFamily="34" charset="-128"/>
              </a:rPr>
              <a:t>. </a:t>
            </a:r>
            <a:r>
              <a:rPr lang="en-US" altLang="en-US" dirty="0">
                <a:ea typeface="ＭＳ Ｐゴシック" pitchFamily="34" charset="-128"/>
              </a:rPr>
              <a:t>No single method is likely to identify all the students who may need </a:t>
            </a:r>
            <a:r>
              <a:rPr lang="en-US" altLang="en-US" dirty="0" smtClean="0">
                <a:ea typeface="ＭＳ Ｐゴシック" pitchFamily="34" charset="-128"/>
              </a:rPr>
              <a:t>supplemental supports. The identification methods selected should be efficient in terms of their cost and amount of time they require from school personnel.</a:t>
            </a:r>
          </a:p>
          <a:p>
            <a:endParaRPr lang="en-US" altLang="en-US" dirty="0" smtClean="0">
              <a:ea typeface="ＭＳ Ｐゴシック" pitchFamily="34" charset="-128"/>
            </a:endParaRPr>
          </a:p>
          <a:p>
            <a:r>
              <a:rPr lang="en-US" altLang="en-US" dirty="0" smtClean="0">
                <a:ea typeface="ＭＳ Ｐゴシック" pitchFamily="34" charset="-128"/>
              </a:rPr>
              <a:t>Identify students early before problems develop to a level that requires intensive intervention.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A = Antecedent. What happens before the behavior?</a:t>
            </a:r>
          </a:p>
          <a:p>
            <a:r>
              <a:rPr lang="en-US" altLang="en-US" dirty="0" smtClean="0">
                <a:ea typeface="ＭＳ Ｐゴシック" pitchFamily="34" charset="-128"/>
              </a:rPr>
              <a:t>B = Behavior. What does the person do (measureable or observable)?</a:t>
            </a:r>
          </a:p>
          <a:p>
            <a:r>
              <a:rPr lang="en-US" altLang="en-US" dirty="0" smtClean="0">
                <a:ea typeface="ＭＳ Ｐゴシック" pitchFamily="34" charset="-128"/>
              </a:rPr>
              <a:t>C = Consequences. What happens</a:t>
            </a:r>
            <a:r>
              <a:rPr lang="en-US" altLang="en-US" baseline="0" dirty="0" smtClean="0">
                <a:ea typeface="ＭＳ Ｐゴシック" pitchFamily="34" charset="-128"/>
              </a:rPr>
              <a:t> after the behavior?</a:t>
            </a:r>
            <a:r>
              <a:rPr lang="en-US" altLang="en-US" dirty="0" smtClean="0">
                <a:ea typeface="ＭＳ Ｐゴシック" pitchFamily="34" charset="-128"/>
              </a:rPr>
              <a:t> </a:t>
            </a:r>
          </a:p>
          <a:p>
            <a:endParaRPr lang="en-US" altLang="en-US" dirty="0" smtClean="0">
              <a:ea typeface="ＭＳ Ｐゴシック" pitchFamily="34" charset="-128"/>
            </a:endParaRPr>
          </a:p>
          <a:p>
            <a:r>
              <a:rPr lang="en-US" altLang="en-US" dirty="0" smtClean="0">
                <a:ea typeface="ＭＳ Ｐゴシック" pitchFamily="34" charset="-128"/>
              </a:rPr>
              <a:t>Ask yourself, is the student performing the behavior to get something or avoid something?</a:t>
            </a:r>
          </a:p>
          <a:p>
            <a:endParaRPr lang="en-US" altLang="en-US" dirty="0" smtClean="0">
              <a:ea typeface="ＭＳ Ｐゴシック" pitchFamily="34" charset="-128"/>
            </a:endParaRPr>
          </a:p>
          <a:p>
            <a:r>
              <a:rPr lang="en-US" altLang="en-US" dirty="0" smtClean="0">
                <a:ea typeface="ＭＳ Ｐゴシック" pitchFamily="34" charset="-128"/>
              </a:rPr>
              <a:t>We will talk about the specific secondary interventions you can choose from later in the</a:t>
            </a:r>
            <a:r>
              <a:rPr lang="en-US" altLang="en-US" baseline="0" dirty="0" smtClean="0">
                <a:ea typeface="ＭＳ Ｐゴシック" pitchFamily="34" charset="-128"/>
              </a:rPr>
              <a:t> presentation</a:t>
            </a:r>
            <a:r>
              <a:rPr lang="en-US" altLang="en-US" dirty="0" smtClean="0">
                <a:ea typeface="ＭＳ Ｐゴシック" pitchFamily="34" charset="-128"/>
              </a:rPr>
              <a:t>.</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Identify students that have </a:t>
            </a:r>
            <a:r>
              <a:rPr lang="en-US" altLang="en-US" b="1" dirty="0" smtClean="0">
                <a:ea typeface="ＭＳ Ｐゴシック" pitchFamily="34" charset="-128"/>
              </a:rPr>
              <a:t>academic and behavior </a:t>
            </a:r>
            <a:r>
              <a:rPr lang="en-US" altLang="en-US" dirty="0" smtClean="0">
                <a:ea typeface="ＭＳ Ｐゴシック" pitchFamily="34" charset="-128"/>
              </a:rPr>
              <a:t>challenges. Consider that their behavior challenges could be related to their academic challenges.</a:t>
            </a:r>
          </a:p>
          <a:p>
            <a:endParaRPr lang="en-US" altLang="en-US" dirty="0">
              <a:ea typeface="ＭＳ Ｐゴシック" pitchFamily="34" charset="-128"/>
            </a:endParaRPr>
          </a:p>
          <a:p>
            <a:r>
              <a:rPr lang="en-US" altLang="en-US" i="1" dirty="0" smtClean="0">
                <a:ea typeface="ＭＳ Ｐゴシック" pitchFamily="34" charset="-128"/>
              </a:rPr>
              <a:t>Discuss as a group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xfrm>
            <a:off x="701675" y="4421188"/>
            <a:ext cx="5619750" cy="4481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altLang="en-US" sz="1100" b="1" dirty="0" smtClean="0">
                <a:ea typeface="ＭＳ Ｐゴシック" pitchFamily="34" charset="-128"/>
              </a:rPr>
              <a:t>Who </a:t>
            </a:r>
            <a:r>
              <a:rPr lang="en-US" altLang="en-US" sz="1100" dirty="0" smtClean="0">
                <a:ea typeface="ＭＳ Ｐゴシック" pitchFamily="34" charset="-128"/>
              </a:rPr>
              <a:t>will deliver the intervention? Has the person(s) been properly trained?</a:t>
            </a:r>
          </a:p>
          <a:p>
            <a:pPr lvl="1"/>
            <a:r>
              <a:rPr lang="en-US" altLang="en-US" sz="1100" b="1" dirty="0" smtClean="0">
                <a:ea typeface="ＭＳ Ｐゴシック" pitchFamily="34" charset="-128"/>
              </a:rPr>
              <a:t>When and where </a:t>
            </a:r>
            <a:r>
              <a:rPr lang="en-US" altLang="en-US" sz="1100" dirty="0" smtClean="0">
                <a:ea typeface="ＭＳ Ｐゴシック" pitchFamily="34" charset="-128"/>
              </a:rPr>
              <a:t>will the intervention be delivered?</a:t>
            </a:r>
          </a:p>
          <a:p>
            <a:pPr lvl="1"/>
            <a:r>
              <a:rPr lang="en-US" altLang="en-US" sz="1100" b="1" dirty="0" smtClean="0">
                <a:ea typeface="ＭＳ Ｐゴシック" pitchFamily="34" charset="-128"/>
              </a:rPr>
              <a:t>What</a:t>
            </a:r>
            <a:r>
              <a:rPr lang="en-US" altLang="en-US" sz="1100" b="1" baseline="0" dirty="0" smtClean="0">
                <a:ea typeface="ＭＳ Ｐゴシック" pitchFamily="34" charset="-128"/>
              </a:rPr>
              <a:t> is the d</a:t>
            </a:r>
            <a:r>
              <a:rPr lang="en-US" altLang="en-US" sz="1100" b="1" dirty="0" smtClean="0">
                <a:ea typeface="ＭＳ Ｐゴシック" pitchFamily="34" charset="-128"/>
              </a:rPr>
              <a:t>uration </a:t>
            </a:r>
            <a:r>
              <a:rPr lang="en-US" altLang="en-US" sz="1100" dirty="0" smtClean="0">
                <a:ea typeface="ＭＳ Ｐゴシック" pitchFamily="34" charset="-128"/>
              </a:rPr>
              <a:t>of the intervention?</a:t>
            </a:r>
          </a:p>
          <a:p>
            <a:pPr lvl="1"/>
            <a:endParaRPr lang="en-US" altLang="en-US" sz="1100" dirty="0" smtClean="0">
              <a:ea typeface="ＭＳ Ｐゴシック" pitchFamily="34" charset="-128"/>
            </a:endParaRPr>
          </a:p>
          <a:p>
            <a:pPr lvl="1"/>
            <a:r>
              <a:rPr lang="en-US" altLang="en-US" sz="1100" b="1" dirty="0" smtClean="0">
                <a:ea typeface="ＭＳ Ｐゴシック" pitchFamily="34" charset="-128"/>
              </a:rPr>
              <a:t>Purpose of the activity – </a:t>
            </a:r>
            <a:r>
              <a:rPr lang="en-US" altLang="en-US" sz="1100" dirty="0" smtClean="0">
                <a:ea typeface="ＭＳ Ｐゴシック" pitchFamily="34" charset="-128"/>
              </a:rPr>
              <a:t>This activity will help you understand how an intervention should be delivered to achieve the desired outcome(s) for students. </a:t>
            </a:r>
          </a:p>
          <a:p>
            <a:pPr lvl="1"/>
            <a:endParaRPr lang="en-US" altLang="en-US" sz="1100" dirty="0">
              <a:ea typeface="ＭＳ Ｐゴシック" pitchFamily="34" charset="-128"/>
            </a:endParaRPr>
          </a:p>
          <a:p>
            <a:pPr lvl="1"/>
            <a:r>
              <a:rPr lang="en-US" altLang="en-US" sz="1100" b="1" dirty="0" smtClean="0">
                <a:ea typeface="ＭＳ Ｐゴシック" pitchFamily="34" charset="-128"/>
              </a:rPr>
              <a:t>Directions for the activity-</a:t>
            </a:r>
          </a:p>
          <a:p>
            <a:pPr lvl="1"/>
            <a:r>
              <a:rPr lang="en-US" altLang="en-US" sz="1100" dirty="0" smtClean="0">
                <a:ea typeface="ＭＳ Ｐゴシック" pitchFamily="34" charset="-128"/>
              </a:rPr>
              <a:t>With a partner:</a:t>
            </a:r>
          </a:p>
          <a:p>
            <a:pPr marL="685800" lvl="1" indent="-228600">
              <a:buFont typeface="+mj-lt"/>
              <a:buAutoNum type="arabicPeriod"/>
            </a:pPr>
            <a:r>
              <a:rPr lang="en-US" altLang="en-US" sz="1100" dirty="0" smtClean="0">
                <a:ea typeface="ＭＳ Ｐゴシック" pitchFamily="34" charset="-128"/>
              </a:rPr>
              <a:t>Fold a sheet of paper into three parts vertically (hotdog fold). Mark the first column who, the second column when/where, and the third column duration.</a:t>
            </a:r>
          </a:p>
          <a:p>
            <a:pPr marL="685800" lvl="1" indent="-228600">
              <a:buFont typeface="+mj-lt"/>
              <a:buAutoNum type="arabicPeriod"/>
            </a:pPr>
            <a:r>
              <a:rPr lang="en-US" altLang="en-US" sz="1100" dirty="0" smtClean="0">
                <a:ea typeface="ＭＳ Ｐゴシック" pitchFamily="34" charset="-128"/>
              </a:rPr>
              <a:t>In column one, list various people in a school that could deliver a behavior intervention (e.g., classroom teacher, classroom aide, guidance counselor, etc.)</a:t>
            </a:r>
          </a:p>
          <a:p>
            <a:pPr marL="685800" lvl="1" indent="-228600">
              <a:buFont typeface="+mj-lt"/>
              <a:buAutoNum type="arabicPeriod"/>
            </a:pPr>
            <a:r>
              <a:rPr lang="en-US" altLang="en-US" sz="1100" dirty="0" smtClean="0">
                <a:ea typeface="ＭＳ Ｐゴシック" pitchFamily="34" charset="-128"/>
              </a:rPr>
              <a:t>In column two, list when and where the behavior intervention can be implemented (e.g., all day, in the morning, at lunch</a:t>
            </a:r>
            <a:r>
              <a:rPr lang="en-US" altLang="en-US" sz="1100" baseline="0" dirty="0" smtClean="0">
                <a:ea typeface="ＭＳ Ｐゴシック" pitchFamily="34" charset="-128"/>
              </a:rPr>
              <a:t> </a:t>
            </a:r>
            <a:r>
              <a:rPr lang="en-US" altLang="en-US" sz="1100" dirty="0" smtClean="0">
                <a:ea typeface="ＭＳ Ｐゴシック" pitchFamily="34" charset="-128"/>
              </a:rPr>
              <a:t>and recess, etc.)</a:t>
            </a:r>
          </a:p>
          <a:p>
            <a:pPr marL="685800" lvl="1" indent="-228600">
              <a:buFont typeface="+mj-lt"/>
              <a:buAutoNum type="arabicPeriod"/>
            </a:pPr>
            <a:r>
              <a:rPr lang="en-US" altLang="en-US" sz="1100" dirty="0" smtClean="0">
                <a:ea typeface="ＭＳ Ｐゴシック" pitchFamily="34" charset="-128"/>
              </a:rPr>
              <a:t>In column three, list the amount of time per day, week, month (if applicable) a behavior intervention can last (e.g., a social skills club might last one month)</a:t>
            </a:r>
          </a:p>
          <a:p>
            <a:pPr marL="685800" lvl="1" indent="-228600">
              <a:buFont typeface="+mj-lt"/>
              <a:buAutoNum type="arabicPeriod"/>
            </a:pPr>
            <a:r>
              <a:rPr lang="en-US" altLang="en-US" sz="1100" dirty="0" smtClean="0">
                <a:ea typeface="ＭＳ Ｐゴシック" pitchFamily="34" charset="-128"/>
              </a:rPr>
              <a:t>Discuss in a large group. </a:t>
            </a:r>
          </a:p>
          <a:p>
            <a:pPr lvl="1"/>
            <a:endParaRPr lang="en-US" altLang="en-US" sz="1100" dirty="0" smtClean="0">
              <a:ea typeface="ＭＳ Ｐゴシック" pitchFamily="34" charset="-128"/>
            </a:endParaRPr>
          </a:p>
          <a:p>
            <a:pPr lvl="1"/>
            <a:r>
              <a:rPr lang="en-US" altLang="en-US" sz="1100" b="1" dirty="0" smtClean="0">
                <a:ea typeface="ＭＳ Ｐゴシック" pitchFamily="34" charset="-128"/>
              </a:rPr>
              <a:t>Putting it all together – </a:t>
            </a:r>
            <a:r>
              <a:rPr lang="en-US" altLang="en-US" sz="1100" dirty="0" smtClean="0">
                <a:ea typeface="ＭＳ Ｐゴシック" pitchFamily="34" charset="-128"/>
              </a:rPr>
              <a:t>It is important that the intervention be implemented by properly trained </a:t>
            </a:r>
            <a:r>
              <a:rPr lang="en-US" altLang="en-US" sz="1100" dirty="0">
                <a:ea typeface="ＭＳ Ｐゴシック" pitchFamily="34" charset="-128"/>
              </a:rPr>
              <a:t>school personnel</a:t>
            </a:r>
            <a:r>
              <a:rPr lang="en-US" altLang="en-US" sz="1100" dirty="0" smtClean="0">
                <a:ea typeface="ＭＳ Ｐゴシック" pitchFamily="34" charset="-128"/>
              </a:rPr>
              <a:t> at specific location(s) in the school setting and have a specific timeline in place to measure if the intervention is successful.</a:t>
            </a:r>
          </a:p>
          <a:p>
            <a:pPr marL="685800" lvl="1" indent="-228600">
              <a:buFont typeface="+mj-lt"/>
              <a:buAutoNum type="arabicPeriod"/>
            </a:pPr>
            <a:endParaRPr lang="en-US" altLang="en-US" sz="1100" b="1" dirty="0" smtClean="0">
              <a:ea typeface="ＭＳ Ｐゴシック" pitchFamily="34" charset="-128"/>
            </a:endParaRPr>
          </a:p>
          <a:p>
            <a:endParaRPr lang="en-US" altLang="en-US" sz="1100" b="1" dirty="0"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Let’s define progress monitoring. </a:t>
            </a:r>
            <a:r>
              <a:rPr lang="en-US" altLang="en-US" i="1" dirty="0" smtClean="0">
                <a:ea typeface="ＭＳ Ｐゴシック" pitchFamily="34" charset="-128"/>
              </a:rPr>
              <a:t>Discuss the definition above. </a:t>
            </a:r>
            <a:r>
              <a:rPr lang="en-US" altLang="en-US" dirty="0" smtClean="0">
                <a:ea typeface="ＭＳ Ｐゴシック" pitchFamily="34" charset="-128"/>
              </a:rPr>
              <a:t>Why is progress monitoring important</a:t>
            </a:r>
            <a:r>
              <a:rPr lang="en-US" altLang="en-US" i="1" dirty="0" smtClean="0">
                <a:ea typeface="ＭＳ Ｐゴシック" pitchFamily="34" charset="-128"/>
              </a:rPr>
              <a:t>? (It tells us if a behavior intervention is working for a particular student.)</a:t>
            </a:r>
          </a:p>
          <a:p>
            <a:endParaRPr lang="en-US" altLang="en-US" dirty="0">
              <a:ea typeface="ＭＳ Ｐゴシック" pitchFamily="34" charset="-128"/>
            </a:endParaRPr>
          </a:p>
          <a:p>
            <a:r>
              <a:rPr lang="en-US" altLang="en-US" dirty="0" smtClean="0">
                <a:ea typeface="ＭＳ Ｐゴシック" pitchFamily="34" charset="-128"/>
              </a:rPr>
              <a:t>Behavioral progress monitoring is more than simply collecting assessment data—we must also analyze the data to determine whether the intervention is working or not.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uses for progress monitoring data. </a:t>
            </a:r>
            <a:r>
              <a:rPr lang="en-US" i="1" dirty="0" smtClean="0"/>
              <a:t>Discuss each one and explain why it is important.</a:t>
            </a:r>
          </a:p>
          <a:p>
            <a:endParaRPr lang="en-US" dirty="0" smtClean="0"/>
          </a:p>
          <a:p>
            <a:r>
              <a:rPr lang="en-US" dirty="0" smtClean="0"/>
              <a:t>Data results help us to:</a:t>
            </a:r>
          </a:p>
          <a:p>
            <a:pPr>
              <a:buFont typeface="Arial"/>
              <a:buChar char="•"/>
            </a:pPr>
            <a:r>
              <a:rPr lang="en-US" dirty="0" smtClean="0"/>
              <a:t> Hypothesize the potential sources of need </a:t>
            </a:r>
          </a:p>
          <a:p>
            <a:pPr>
              <a:buFont typeface="Arial"/>
              <a:buChar char="•"/>
            </a:pPr>
            <a:r>
              <a:rPr lang="en-US" dirty="0" smtClean="0"/>
              <a:t> Identify when an intervention change is needed</a:t>
            </a:r>
          </a:p>
          <a:p>
            <a:pPr>
              <a:buFont typeface="Arial"/>
              <a:buChar char="•"/>
            </a:pPr>
            <a:r>
              <a:rPr lang="en-US" dirty="0" smtClean="0"/>
              <a:t> Determine the rate of progress or response to the intervention</a:t>
            </a:r>
          </a:p>
          <a:p>
            <a:pPr>
              <a:buFont typeface="Arial"/>
              <a:buChar char="•"/>
            </a:pPr>
            <a:r>
              <a:rPr lang="en-US" dirty="0" smtClean="0"/>
              <a:t> Assess current performance</a:t>
            </a:r>
            <a:endParaRPr lang="en-US" dirty="0"/>
          </a:p>
        </p:txBody>
      </p:sp>
    </p:spTree>
    <p:extLst>
      <p:ext uri="{BB962C8B-B14F-4D97-AF65-F5344CB8AC3E}">
        <p14:creationId xmlns:p14="http://schemas.microsoft.com/office/powerpoint/2010/main" val="1826685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itchFamily="34" charset="-128"/>
              </a:rPr>
              <a:t>Ultimately, the information generated through progress monitoring will support an evaluation of the intervention’s effectiveness, increase the transparency of</a:t>
            </a:r>
            <a:r>
              <a:rPr lang="en-GB" sz="1200" kern="1200" dirty="0" smtClean="0">
                <a:solidFill>
                  <a:schemeClr val="tx1"/>
                </a:solidFill>
                <a:latin typeface="+mn-lt"/>
                <a:ea typeface="ＭＳ Ｐゴシック" charset="0"/>
                <a:cs typeface="ＭＳ Ｐゴシック" charset="0"/>
              </a:rPr>
              <a:t>—</a:t>
            </a:r>
            <a:r>
              <a:rPr lang="en-US" altLang="en-US" dirty="0" smtClean="0">
                <a:ea typeface="ＭＳ Ｐゴシック" pitchFamily="34" charset="-128"/>
              </a:rPr>
              <a:t>and provide justification for</a:t>
            </a:r>
            <a:r>
              <a:rPr lang="en-GB" sz="1200" kern="1200" dirty="0" smtClean="0">
                <a:solidFill>
                  <a:schemeClr val="tx1"/>
                </a:solidFill>
                <a:latin typeface="+mn-lt"/>
                <a:ea typeface="ＭＳ Ｐゴシック" charset="0"/>
                <a:cs typeface="ＭＳ Ｐゴシック" charset="0"/>
              </a:rPr>
              <a:t>—</a:t>
            </a:r>
            <a:r>
              <a:rPr lang="en-US" altLang="en-US" dirty="0" smtClean="0">
                <a:ea typeface="ＭＳ Ｐゴシック" pitchFamily="34" charset="-128"/>
              </a:rPr>
              <a:t>programming decisions, and allow information to be readily disseminated among key stakeholders. </a:t>
            </a:r>
          </a:p>
          <a:p>
            <a:endParaRPr lang="en-US" altLang="en-US" dirty="0">
              <a:ea typeface="ＭＳ Ｐゴシック" pitchFamily="34" charset="-128"/>
            </a:endParaRPr>
          </a:p>
          <a:p>
            <a:endParaRPr lang="en-US" altLang="en-US" dirty="0"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ea typeface="ＭＳ Ｐゴシック" pitchFamily="34" charset="-128"/>
              </a:rPr>
              <a:t>Purpose of the activity </a:t>
            </a:r>
            <a:r>
              <a:rPr lang="en-US" altLang="en-US" dirty="0" smtClean="0">
                <a:ea typeface="ＭＳ Ｐゴシック" pitchFamily="34" charset="-128"/>
              </a:rPr>
              <a:t>is to </a:t>
            </a:r>
            <a:r>
              <a:rPr lang="en-US" altLang="en-US" dirty="0">
                <a:ea typeface="ＭＳ Ｐゴシック" pitchFamily="34" charset="-128"/>
              </a:rPr>
              <a:t>r</a:t>
            </a:r>
            <a:r>
              <a:rPr lang="en-US" altLang="en-US" dirty="0" smtClean="0">
                <a:ea typeface="ＭＳ Ｐゴシック" pitchFamily="34" charset="-128"/>
              </a:rPr>
              <a:t>eview the implementation process and make sure that the intervention is implemented with fidelity to achieve desired outcomes.</a:t>
            </a:r>
          </a:p>
          <a:p>
            <a:endParaRPr lang="en-US" altLang="en-US" dirty="0" smtClean="0">
              <a:ea typeface="ＭＳ Ｐゴシック" pitchFamily="34" charset="-128"/>
            </a:endParaRPr>
          </a:p>
          <a:p>
            <a:r>
              <a:rPr lang="en-US" altLang="en-US" b="1" dirty="0" smtClean="0">
                <a:ea typeface="ＭＳ Ｐゴシック" pitchFamily="34" charset="-128"/>
              </a:rPr>
              <a:t>Directions: </a:t>
            </a:r>
            <a:endParaRPr lang="en-US" altLang="en-US" dirty="0" smtClean="0">
              <a:ea typeface="ＭＳ Ｐゴシック" pitchFamily="34" charset="-128"/>
            </a:endParaRPr>
          </a:p>
          <a:p>
            <a:r>
              <a:rPr lang="en-US" altLang="en-US" i="1" dirty="0" smtClean="0">
                <a:ea typeface="ＭＳ Ｐゴシック" pitchFamily="34" charset="-128"/>
              </a:rPr>
              <a:t>This activity has been designed to be completed in pairs. Adult learning principles suggest that it is important for partners</a:t>
            </a:r>
            <a:r>
              <a:rPr lang="en-US" altLang="en-US" i="1" baseline="0" dirty="0" smtClean="0">
                <a:ea typeface="ＭＳ Ｐゴシック" pitchFamily="34" charset="-128"/>
              </a:rPr>
              <a:t> </a:t>
            </a:r>
            <a:r>
              <a:rPr lang="en-US" altLang="en-US" i="1" dirty="0" smtClean="0">
                <a:ea typeface="ＭＳ Ｐゴシック" pitchFamily="34" charset="-128"/>
              </a:rPr>
              <a:t>to work together in learning new content. For example, two partners can share information and build on each others’ ideas. However, this activity can also be adapted for individuals or small groups.</a:t>
            </a:r>
          </a:p>
          <a:p>
            <a:r>
              <a:rPr lang="en-US" altLang="en-US" dirty="0" smtClean="0">
                <a:ea typeface="ＭＳ Ｐゴシック" pitchFamily="34" charset="-128"/>
              </a:rPr>
              <a:t>With a partner:</a:t>
            </a:r>
            <a:endParaRPr lang="en-US" altLang="en-US" dirty="0">
              <a:ea typeface="ＭＳ Ｐゴシック" pitchFamily="34" charset="-128"/>
            </a:endParaRPr>
          </a:p>
          <a:p>
            <a:pPr marL="228600" indent="-228600">
              <a:buFont typeface="+mj-lt"/>
              <a:buAutoNum type="arabicPeriod"/>
            </a:pPr>
            <a:r>
              <a:rPr lang="en-US" altLang="en-US" dirty="0" smtClean="0">
                <a:ea typeface="ＭＳ Ｐゴシック" pitchFamily="34" charset="-128"/>
              </a:rPr>
              <a:t>Read and discuss the directions on the slide.</a:t>
            </a:r>
          </a:p>
          <a:p>
            <a:pPr marL="228600" indent="-228600">
              <a:buFont typeface="+mj-lt"/>
              <a:buAutoNum type="arabicPeriod"/>
            </a:pPr>
            <a:r>
              <a:rPr lang="en-US" altLang="en-US" dirty="0" smtClean="0">
                <a:ea typeface="ＭＳ Ｐゴシック" pitchFamily="34" charset="-128"/>
              </a:rPr>
              <a:t>Use handout #5 to fill in the four steps in the implementation process.</a:t>
            </a:r>
          </a:p>
          <a:p>
            <a:pPr marL="228600" indent="-228600">
              <a:buFont typeface="+mj-lt"/>
              <a:buAutoNum type="arabicPeriod"/>
            </a:pPr>
            <a:r>
              <a:rPr lang="en-US" altLang="en-US" i="1" dirty="0" smtClean="0">
                <a:ea typeface="ＭＳ Ｐゴシック" pitchFamily="34" charset="-128"/>
              </a:rPr>
              <a:t>Answer question 3 in a large group to allow for additional learning and processing.</a:t>
            </a:r>
          </a:p>
          <a:p>
            <a:pPr marL="228600" indent="-228600">
              <a:buFont typeface="+mj-lt"/>
              <a:buAutoNum type="arabicPeriod"/>
            </a:pPr>
            <a:endParaRPr lang="en-US" altLang="en-US" i="1" dirty="0">
              <a:ea typeface="ＭＳ Ｐゴシック" pitchFamily="34" charset="-128"/>
            </a:endParaRPr>
          </a:p>
          <a:p>
            <a:r>
              <a:rPr lang="en-US" altLang="en-US" b="1" dirty="0" smtClean="0">
                <a:ea typeface="ＭＳ Ｐゴシック" pitchFamily="34" charset="-128"/>
              </a:rPr>
              <a:t>Purpose of the activity </a:t>
            </a:r>
            <a:r>
              <a:rPr lang="en-US" altLang="en-US" dirty="0" smtClean="0">
                <a:ea typeface="ＭＳ Ｐゴシック" pitchFamily="34" charset="-128"/>
              </a:rPr>
              <a:t>– </a:t>
            </a:r>
            <a:r>
              <a:rPr lang="en-US" altLang="en-US" i="1" dirty="0" smtClean="0">
                <a:ea typeface="ＭＳ Ｐゴシック" pitchFamily="34" charset="-128"/>
              </a:rPr>
              <a:t>This activity will serve as a review for participants. </a:t>
            </a:r>
            <a:r>
              <a:rPr lang="en-US" altLang="en-US" dirty="0" smtClean="0">
                <a:ea typeface="ＭＳ Ｐゴシック" pitchFamily="34" charset="-128"/>
              </a:rPr>
              <a:t>It is important that the intervention be implemented as directed to achieve the desired outcome(s).</a:t>
            </a:r>
            <a:endParaRPr lang="en-US" altLang="en-US" dirty="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topics that will be covered in Part 3 of this module.</a:t>
            </a:r>
            <a:endParaRPr lang="en-US" dirty="0"/>
          </a:p>
          <a:p>
            <a:endParaRPr lang="en-US" dirty="0"/>
          </a:p>
          <a:p>
            <a:r>
              <a:rPr lang="en-US" i="1" dirty="0" smtClean="0"/>
              <a:t>Give participants time to read this slide.</a:t>
            </a:r>
          </a:p>
          <a:p>
            <a:endParaRPr lang="en-US" dirty="0"/>
          </a:p>
        </p:txBody>
      </p:sp>
    </p:spTree>
    <p:extLst>
      <p:ext uri="{BB962C8B-B14F-4D97-AF65-F5344CB8AC3E}">
        <p14:creationId xmlns:p14="http://schemas.microsoft.com/office/powerpoint/2010/main" val="1639996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In this section, you will learn how to choose evidence-based interventions</a:t>
            </a:r>
            <a:r>
              <a:rPr lang="en-US" baseline="0" dirty="0" smtClean="0"/>
              <a:t> and </a:t>
            </a:r>
            <a:r>
              <a:rPr lang="en-US" dirty="0" smtClean="0"/>
              <a:t>why it is important to implement these</a:t>
            </a:r>
            <a:r>
              <a:rPr lang="en-US" baseline="0" dirty="0" smtClean="0"/>
              <a:t> </a:t>
            </a:r>
            <a:r>
              <a:rPr lang="en-US" dirty="0" smtClean="0"/>
              <a:t>interventions with fidelity.</a:t>
            </a:r>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43533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ea typeface="ＭＳ Ｐゴシック" pitchFamily="34" charset="-128"/>
              </a:rPr>
              <a:t>Note</a:t>
            </a:r>
            <a:r>
              <a:rPr lang="en-US" altLang="en-US" dirty="0" smtClean="0">
                <a:ea typeface="ＭＳ Ｐゴシック" pitchFamily="34" charset="-128"/>
              </a:rPr>
              <a:t> </a:t>
            </a:r>
            <a:r>
              <a:rPr lang="en-US" altLang="en-US" i="1" dirty="0" smtClean="0">
                <a:ea typeface="ＭＳ Ｐゴシック" pitchFamily="34" charset="-128"/>
              </a:rPr>
              <a:t>– Evidence–based interventions implemented with fidelity were discussed in Part </a:t>
            </a:r>
            <a:r>
              <a:rPr lang="en-US" altLang="en-US" i="1" dirty="0">
                <a:ea typeface="ＭＳ Ｐゴシック" pitchFamily="34" charset="-128"/>
              </a:rPr>
              <a:t>1</a:t>
            </a:r>
            <a:r>
              <a:rPr lang="en-US" altLang="en-US" i="1" dirty="0" smtClean="0">
                <a:ea typeface="ＭＳ Ｐゴシック" pitchFamily="34" charset="-128"/>
              </a:rPr>
              <a:t>  of the Behavior CEM. It is discussed in this part as well for review and additional information related to secondary interventions. Instructors can decide which slides, if any, they would like to use for review.</a:t>
            </a:r>
          </a:p>
          <a:p>
            <a:endParaRPr lang="en-US" altLang="en-US" dirty="0" smtClean="0">
              <a:ea typeface="ＭＳ Ｐゴシック" pitchFamily="34" charset="-128"/>
            </a:endParaRPr>
          </a:p>
          <a:p>
            <a:r>
              <a:rPr lang="en-US" altLang="en-US" dirty="0" smtClean="0">
                <a:ea typeface="ＭＳ Ｐゴシック" pitchFamily="34" charset="-128"/>
              </a:rPr>
              <a:t>First, </a:t>
            </a:r>
            <a:r>
              <a:rPr lang="en-US" altLang="en-US" dirty="0">
                <a:ea typeface="ＭＳ Ｐゴシック" pitchFamily="34" charset="-128"/>
              </a:rPr>
              <a:t>let’s take a </a:t>
            </a:r>
            <a:r>
              <a:rPr lang="en-US" altLang="en-US" dirty="0" smtClean="0">
                <a:ea typeface="ＭＳ Ｐゴシック" pitchFamily="34" charset="-128"/>
              </a:rPr>
              <a:t>look (or review) </a:t>
            </a:r>
            <a:r>
              <a:rPr lang="en-US" altLang="en-US" dirty="0">
                <a:ea typeface="ＭＳ Ｐゴシック" pitchFamily="34" charset="-128"/>
              </a:rPr>
              <a:t>at what it means for a secondary intervention to be </a:t>
            </a:r>
            <a:r>
              <a:rPr lang="en-US" altLang="en-US" b="1" dirty="0" smtClean="0">
                <a:ea typeface="ＭＳ Ｐゴシック" pitchFamily="34" charset="-128"/>
              </a:rPr>
              <a:t>evidence-based.</a:t>
            </a:r>
          </a:p>
          <a:p>
            <a:r>
              <a:rPr lang="en-US" altLang="en-US" dirty="0" smtClean="0">
                <a:ea typeface="ＭＳ Ｐゴシック" pitchFamily="34" charset="-128"/>
              </a:rPr>
              <a:t>Evidence-based </a:t>
            </a:r>
            <a:r>
              <a:rPr lang="en-US" altLang="en-US" dirty="0">
                <a:ea typeface="ＭＳ Ｐゴシック" pitchFamily="34" charset="-128"/>
              </a:rPr>
              <a:t>interventions are </a:t>
            </a:r>
            <a:r>
              <a:rPr lang="en-US" altLang="en-US" b="1" dirty="0">
                <a:ea typeface="ＭＳ Ｐゴシック" pitchFamily="34" charset="-128"/>
              </a:rPr>
              <a:t>recommended for secondary and intensive levels of prevention</a:t>
            </a:r>
            <a:r>
              <a:rPr lang="en-US" altLang="en-US" dirty="0">
                <a:ea typeface="ＭＳ Ｐゴシック" pitchFamily="34" charset="-128"/>
              </a:rPr>
              <a:t>. These materials</a:t>
            </a:r>
            <a:r>
              <a:rPr lang="en-US" altLang="en-US" dirty="0" smtClean="0">
                <a:ea typeface="ＭＳ Ｐゴシック" pitchFamily="34" charset="-128"/>
              </a:rPr>
              <a:t> have been </a:t>
            </a:r>
            <a:r>
              <a:rPr lang="en-US" altLang="en-US" b="1" dirty="0" smtClean="0">
                <a:ea typeface="ＭＳ Ｐゴシック" pitchFamily="34" charset="-128"/>
              </a:rPr>
              <a:t>evaluated </a:t>
            </a:r>
            <a:r>
              <a:rPr lang="en-US" altLang="en-US" b="1" dirty="0">
                <a:ea typeface="ＭＳ Ｐゴシック" pitchFamily="34" charset="-128"/>
              </a:rPr>
              <a:t>using rigorous research design</a:t>
            </a:r>
            <a:r>
              <a:rPr lang="en-US" altLang="en-US" dirty="0">
                <a:ea typeface="ＭＳ Ｐゴシック" pitchFamily="34" charset="-128"/>
              </a:rPr>
              <a:t>, and there is </a:t>
            </a:r>
            <a:r>
              <a:rPr lang="en-US" altLang="en-US" b="1" dirty="0">
                <a:ea typeface="ＭＳ Ｐゴシック" pitchFamily="34" charset="-128"/>
              </a:rPr>
              <a:t>evidence</a:t>
            </a:r>
            <a:r>
              <a:rPr lang="en-US" altLang="en-US" b="1" dirty="0" smtClean="0">
                <a:ea typeface="ＭＳ Ｐゴシック" pitchFamily="34" charset="-128"/>
              </a:rPr>
              <a:t> that</a:t>
            </a:r>
            <a:r>
              <a:rPr lang="en-US" altLang="en-US" b="1" baseline="0" dirty="0" smtClean="0">
                <a:ea typeface="ＭＳ Ｐゴシック" pitchFamily="34" charset="-128"/>
              </a:rPr>
              <a:t> they have had</a:t>
            </a:r>
            <a:r>
              <a:rPr lang="en-US" altLang="en-US" b="1" dirty="0" smtClean="0">
                <a:ea typeface="ＭＳ Ｐゴシック" pitchFamily="34" charset="-128"/>
              </a:rPr>
              <a:t> </a:t>
            </a:r>
            <a:r>
              <a:rPr lang="en-US" altLang="en-US" b="1" dirty="0">
                <a:ea typeface="ＭＳ Ｐゴシック" pitchFamily="34" charset="-128"/>
              </a:rPr>
              <a:t>positive </a:t>
            </a:r>
            <a:r>
              <a:rPr lang="en-US" altLang="en-US" b="1" dirty="0" smtClean="0">
                <a:ea typeface="ＭＳ Ｐゴシック" pitchFamily="34" charset="-128"/>
              </a:rPr>
              <a:t>effects</a:t>
            </a:r>
            <a:r>
              <a:rPr lang="en-US" altLang="en-US" b="1" baseline="0" dirty="0" smtClean="0">
                <a:ea typeface="ＭＳ Ｐゴシック" pitchFamily="34" charset="-128"/>
              </a:rPr>
              <a:t> on the</a:t>
            </a:r>
            <a:r>
              <a:rPr lang="en-US" altLang="en-US" b="1" dirty="0" smtClean="0">
                <a:ea typeface="ＭＳ Ｐゴシック" pitchFamily="34" charset="-128"/>
              </a:rPr>
              <a:t> </a:t>
            </a:r>
            <a:r>
              <a:rPr lang="en-US" altLang="en-US" b="1" dirty="0">
                <a:ea typeface="ＭＳ Ｐゴシック" pitchFamily="34" charset="-128"/>
              </a:rPr>
              <a:t>students who received</a:t>
            </a:r>
            <a:r>
              <a:rPr lang="en-US" altLang="en-US" b="1" dirty="0" smtClean="0">
                <a:ea typeface="ＭＳ Ｐゴシック" pitchFamily="34" charset="-128"/>
              </a:rPr>
              <a:t> them</a:t>
            </a:r>
            <a:r>
              <a:rPr lang="en-US" altLang="en-US" dirty="0" smtClean="0">
                <a:ea typeface="ＭＳ Ｐゴシック" pitchFamily="34" charset="-128"/>
              </a:rPr>
              <a:t>. </a:t>
            </a:r>
            <a:r>
              <a:rPr lang="en-US" altLang="en-US" dirty="0">
                <a:ea typeface="ＭＳ Ｐゴシック" pitchFamily="34" charset="-128"/>
              </a:rPr>
              <a:t>This means that programs used as secondary interventions have been rigorously evaluated as a whole, and that the specific intervention program was found to have positive effects for students receiving the</a:t>
            </a:r>
            <a:r>
              <a:rPr lang="en-US" altLang="en-US" dirty="0" smtClean="0">
                <a:ea typeface="ＭＳ Ｐゴシック" pitchFamily="34" charset="-128"/>
              </a:rPr>
              <a:t> program</a:t>
            </a:r>
            <a:r>
              <a:rPr lang="en-US" altLang="en-US" dirty="0">
                <a:ea typeface="ＭＳ Ｐゴシック" pitchFamily="34" charset="-128"/>
              </a:rPr>
              <a:t>. </a:t>
            </a:r>
          </a:p>
          <a:p>
            <a:endParaRPr lang="en-US" altLang="en-US" dirty="0"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How do you know if a program or strategy is evidence-based?</a:t>
            </a:r>
            <a:endParaRPr lang="en-US" dirty="0">
              <a:ea typeface="ＭＳ Ｐゴシック" pitchFamily="34" charset="-128"/>
            </a:endParaRPr>
          </a:p>
          <a:p>
            <a:pPr>
              <a:defRPr/>
            </a:pPr>
            <a:r>
              <a:rPr lang="en-US" dirty="0">
                <a:ea typeface="ＭＳ Ｐゴシック" pitchFamily="34" charset="-128"/>
              </a:rPr>
              <a:t>You can focus your efforts by looking at these areas when examining the evidence base:</a:t>
            </a:r>
          </a:p>
          <a:p>
            <a:pPr marL="182880" indent="-182880">
              <a:buFontTx/>
              <a:buChar char="•"/>
              <a:defRPr/>
            </a:pPr>
            <a:r>
              <a:rPr lang="en-US" dirty="0">
                <a:ea typeface="ＭＳ Ｐゴシック" pitchFamily="34" charset="-128"/>
              </a:rPr>
              <a:t>First, consider the </a:t>
            </a:r>
            <a:r>
              <a:rPr lang="en-US" b="1" dirty="0">
                <a:ea typeface="ＭＳ Ｐゴシック" pitchFamily="34" charset="-128"/>
              </a:rPr>
              <a:t>type</a:t>
            </a:r>
            <a:r>
              <a:rPr lang="en-US" dirty="0">
                <a:ea typeface="ＭＳ Ｐゴシック" pitchFamily="34" charset="-128"/>
              </a:rPr>
              <a:t> of information and</a:t>
            </a:r>
            <a:r>
              <a:rPr lang="en-US" dirty="0" smtClean="0">
                <a:ea typeface="ＭＳ Ｐゴシック" pitchFamily="34" charset="-128"/>
              </a:rPr>
              <a:t> the </a:t>
            </a:r>
            <a:r>
              <a:rPr lang="en-US" b="1" dirty="0" smtClean="0">
                <a:ea typeface="ＭＳ Ｐゴシック" pitchFamily="34" charset="-128"/>
              </a:rPr>
              <a:t>source</a:t>
            </a:r>
            <a:r>
              <a:rPr lang="en-US" dirty="0" smtClean="0">
                <a:ea typeface="ＭＳ Ｐゴシック" pitchFamily="34" charset="-128"/>
              </a:rPr>
              <a:t> </a:t>
            </a:r>
            <a:r>
              <a:rPr lang="en-US" dirty="0">
                <a:ea typeface="ＭＳ Ｐゴシック" pitchFamily="34" charset="-128"/>
              </a:rPr>
              <a:t>from which you are gathering this information</a:t>
            </a:r>
            <a:r>
              <a:rPr lang="en-US" dirty="0" smtClean="0">
                <a:ea typeface="ＭＳ Ｐゴシック" pitchFamily="34" charset="-128"/>
              </a:rPr>
              <a:t>. </a:t>
            </a:r>
            <a:r>
              <a:rPr lang="en-US" dirty="0">
                <a:ea typeface="ＭＳ Ｐゴシック" pitchFamily="34" charset="-128"/>
              </a:rPr>
              <a:t>Is the information coming from the intervention vendor or a reputable website?</a:t>
            </a:r>
            <a:r>
              <a:rPr lang="en-US" dirty="0" smtClean="0">
                <a:ea typeface="ＭＳ Ｐゴシック" pitchFamily="34" charset="-128"/>
              </a:rPr>
              <a:t> It is also worth considering the type </a:t>
            </a:r>
            <a:r>
              <a:rPr lang="en-US" dirty="0">
                <a:ea typeface="ＭＳ Ｐゴシック" pitchFamily="34" charset="-128"/>
              </a:rPr>
              <a:t>of </a:t>
            </a:r>
            <a:r>
              <a:rPr lang="en-US" dirty="0" smtClean="0">
                <a:ea typeface="ＭＳ Ｐゴシック" pitchFamily="34" charset="-128"/>
              </a:rPr>
              <a:t>evidence that </a:t>
            </a:r>
            <a:r>
              <a:rPr lang="en-US" dirty="0">
                <a:ea typeface="ＭＳ Ｐゴシック" pitchFamily="34" charset="-128"/>
              </a:rPr>
              <a:t>is </a:t>
            </a:r>
            <a:r>
              <a:rPr lang="en-US" dirty="0" smtClean="0">
                <a:ea typeface="ＭＳ Ｐゴシック" pitchFamily="34" charset="-128"/>
              </a:rPr>
              <a:t>available. </a:t>
            </a:r>
            <a:r>
              <a:rPr lang="en-US" dirty="0">
                <a:ea typeface="ＭＳ Ｐゴシック" pitchFamily="34" charset="-128"/>
              </a:rPr>
              <a:t>Did the study involve experimental </a:t>
            </a:r>
            <a:r>
              <a:rPr lang="en-US" dirty="0" smtClean="0">
                <a:ea typeface="ＭＳ Ｐゴシック" pitchFamily="34" charset="-128"/>
              </a:rPr>
              <a:t>design</a:t>
            </a:r>
            <a:r>
              <a:rPr lang="en-US" baseline="0" dirty="0" smtClean="0">
                <a:ea typeface="ＭＳ Ｐゴシック" pitchFamily="34" charset="-128"/>
              </a:rPr>
              <a:t> (i.e., </a:t>
            </a:r>
            <a:r>
              <a:rPr lang="en-US" dirty="0" smtClean="0">
                <a:ea typeface="ＭＳ Ｐゴシック" pitchFamily="34" charset="-128"/>
              </a:rPr>
              <a:t>where </a:t>
            </a:r>
            <a:r>
              <a:rPr lang="en-US" dirty="0">
                <a:ea typeface="ＭＳ Ｐゴシック" pitchFamily="34" charset="-128"/>
              </a:rPr>
              <a:t>the intervention group was compared to an equivalent control </a:t>
            </a:r>
            <a:r>
              <a:rPr lang="en-US" dirty="0" smtClean="0">
                <a:ea typeface="ＭＳ Ｐゴシック" pitchFamily="34" charset="-128"/>
              </a:rPr>
              <a:t>group?). </a:t>
            </a:r>
            <a:endParaRPr lang="en-US" dirty="0">
              <a:ea typeface="ＭＳ Ｐゴシック" pitchFamily="34" charset="-128"/>
            </a:endParaRPr>
          </a:p>
          <a:p>
            <a:pPr marL="182880" indent="-182880">
              <a:buFontTx/>
              <a:buChar char="•"/>
              <a:defRPr/>
            </a:pPr>
            <a:r>
              <a:rPr lang="en-US" dirty="0">
                <a:ea typeface="ＭＳ Ｐゴシック" pitchFamily="34" charset="-128"/>
              </a:rPr>
              <a:t>Next, consider the </a:t>
            </a:r>
            <a:r>
              <a:rPr lang="en-US" b="1" dirty="0">
                <a:ea typeface="ＭＳ Ｐゴシック" pitchFamily="34" charset="-128"/>
              </a:rPr>
              <a:t>population</a:t>
            </a:r>
            <a:r>
              <a:rPr lang="en-US" dirty="0">
                <a:ea typeface="ＭＳ Ｐゴシック" pitchFamily="34" charset="-128"/>
              </a:rPr>
              <a:t>. For which populations has the program been researched and found effective? Is the sample described</a:t>
            </a:r>
            <a:r>
              <a:rPr lang="en-US" dirty="0" smtClean="0">
                <a:ea typeface="ＭＳ Ｐゴシック" pitchFamily="34" charset="-128"/>
              </a:rPr>
              <a:t>? </a:t>
            </a:r>
            <a:r>
              <a:rPr lang="en-US" dirty="0">
                <a:ea typeface="ＭＳ Ｐゴシック" pitchFamily="34" charset="-128"/>
              </a:rPr>
              <a:t>Is the population similar </a:t>
            </a:r>
            <a:r>
              <a:rPr lang="en-US" dirty="0" smtClean="0">
                <a:ea typeface="ＭＳ Ｐゴシック" pitchFamily="34" charset="-128"/>
              </a:rPr>
              <a:t>to, </a:t>
            </a:r>
            <a:r>
              <a:rPr lang="en-US" dirty="0">
                <a:ea typeface="ＭＳ Ｐゴシック" pitchFamily="34" charset="-128"/>
              </a:rPr>
              <a:t>or representative </a:t>
            </a:r>
            <a:r>
              <a:rPr lang="en-US" dirty="0" smtClean="0">
                <a:ea typeface="ＭＳ Ｐゴシック" pitchFamily="34" charset="-128"/>
              </a:rPr>
              <a:t>of, </a:t>
            </a:r>
            <a:r>
              <a:rPr lang="en-US" dirty="0">
                <a:ea typeface="ＭＳ Ｐゴシック" pitchFamily="34" charset="-128"/>
              </a:rPr>
              <a:t>your student population? Are there different effects for different population groups? </a:t>
            </a:r>
          </a:p>
          <a:p>
            <a:pPr marL="182880" indent="-182880">
              <a:buFontTx/>
              <a:buChar char="•"/>
              <a:defRPr/>
            </a:pPr>
            <a:r>
              <a:rPr lang="en-US" dirty="0">
                <a:ea typeface="ＭＳ Ｐゴシック" pitchFamily="34" charset="-128"/>
              </a:rPr>
              <a:t>It </a:t>
            </a:r>
            <a:r>
              <a:rPr lang="en-US" dirty="0" smtClean="0">
                <a:ea typeface="ＭＳ Ｐゴシック" pitchFamily="34" charset="-128"/>
              </a:rPr>
              <a:t>is</a:t>
            </a:r>
            <a:r>
              <a:rPr lang="en-US" baseline="0" dirty="0" smtClean="0">
                <a:ea typeface="ＭＳ Ｐゴシック" pitchFamily="34" charset="-128"/>
              </a:rPr>
              <a:t> also</a:t>
            </a:r>
            <a:r>
              <a:rPr lang="en-US" dirty="0" smtClean="0">
                <a:ea typeface="ＭＳ Ｐゴシック" pitchFamily="34" charset="-128"/>
              </a:rPr>
              <a:t> </a:t>
            </a:r>
            <a:r>
              <a:rPr lang="en-US" dirty="0">
                <a:ea typeface="ＭＳ Ｐゴシック" pitchFamily="34" charset="-128"/>
              </a:rPr>
              <a:t>important to consider whether or not the </a:t>
            </a:r>
            <a:r>
              <a:rPr lang="en-US" b="1" dirty="0">
                <a:ea typeface="ＭＳ Ｐゴシック" pitchFamily="34" charset="-128"/>
              </a:rPr>
              <a:t>desired outcomes</a:t>
            </a:r>
            <a:r>
              <a:rPr lang="en-US" dirty="0">
                <a:ea typeface="ＭＳ Ｐゴシック" pitchFamily="34" charset="-128"/>
              </a:rPr>
              <a:t> assessed in a study are relevant to the outcomes you hope to achieve with an intervention. </a:t>
            </a:r>
          </a:p>
          <a:p>
            <a:pPr marL="182880" indent="-182880">
              <a:buFontTx/>
              <a:buChar char="•"/>
              <a:defRPr/>
            </a:pPr>
            <a:r>
              <a:rPr lang="en-US" dirty="0">
                <a:ea typeface="ＭＳ Ｐゴシック" pitchFamily="34" charset="-128"/>
              </a:rPr>
              <a:t>Finally, consider the </a:t>
            </a:r>
            <a:r>
              <a:rPr lang="en-US" b="1" dirty="0">
                <a:ea typeface="ＭＳ Ｐゴシック" pitchFamily="34" charset="-128"/>
              </a:rPr>
              <a:t>effects</a:t>
            </a:r>
            <a:r>
              <a:rPr lang="en-US" b="1" dirty="0" smtClean="0">
                <a:ea typeface="ＭＳ Ｐゴシック" pitchFamily="34" charset="-128"/>
              </a:rPr>
              <a:t>. </a:t>
            </a:r>
            <a:r>
              <a:rPr lang="en-US" dirty="0">
                <a:ea typeface="ＭＳ Ｐゴシック" pitchFamily="34" charset="-128"/>
              </a:rPr>
              <a:t>Were the effects</a:t>
            </a:r>
            <a:r>
              <a:rPr lang="en-US" dirty="0" smtClean="0">
                <a:ea typeface="ＭＳ Ｐゴシック" pitchFamily="34" charset="-128"/>
              </a:rPr>
              <a:t> identified in </a:t>
            </a:r>
            <a:r>
              <a:rPr lang="en-US" dirty="0">
                <a:ea typeface="ＭＳ Ｐゴシック" pitchFamily="34" charset="-128"/>
              </a:rPr>
              <a:t>the study </a:t>
            </a:r>
            <a:r>
              <a:rPr lang="en-US" dirty="0" smtClean="0">
                <a:ea typeface="ＭＳ Ｐゴシック" pitchFamily="34" charset="-128"/>
              </a:rPr>
              <a:t>large?</a:t>
            </a:r>
            <a:endParaRPr lang="en-US" altLang="en-US" dirty="0"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Here are some examples of evidence-based interventions that meet the criteria we just talked about.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ea typeface="ＭＳ Ｐゴシック" pitchFamily="34" charset="-128"/>
              </a:rPr>
              <a:t>Note: </a:t>
            </a:r>
            <a:r>
              <a:rPr lang="en-US" altLang="en-US" dirty="0" smtClean="0">
                <a:ea typeface="ＭＳ Ｐゴシック" pitchFamily="34" charset="-128"/>
              </a:rPr>
              <a:t>We are not personally supporting these programs. They are presented here for informational purposes only. </a:t>
            </a:r>
            <a:r>
              <a:rPr lang="en-US" altLang="en-US" dirty="0" smtClean="0"/>
              <a:t>T</a:t>
            </a:r>
            <a:r>
              <a:rPr lang="en-US" dirty="0" smtClean="0"/>
              <a:t>hey </a:t>
            </a:r>
            <a:r>
              <a:rPr lang="en-US" dirty="0"/>
              <a:t>are </a:t>
            </a:r>
            <a:r>
              <a:rPr lang="en-US" dirty="0" smtClean="0"/>
              <a:t>programs </a:t>
            </a:r>
            <a:r>
              <a:rPr lang="en-US" dirty="0"/>
              <a:t>that have been found, by the PBIS Center, to be evidence-based.</a:t>
            </a:r>
            <a:endParaRPr lang="en-US" altLang="en-US" dirty="0">
              <a:ea typeface="ＭＳ Ｐゴシック" pitchFamily="34" charset="-128"/>
            </a:endParaRPr>
          </a:p>
          <a:p>
            <a:endParaRPr lang="en-US" altLang="en-US" dirty="0" smtClean="0">
              <a:ea typeface="ＭＳ Ｐゴシック" pitchFamily="34" charset="-128"/>
            </a:endParaRPr>
          </a:p>
          <a:p>
            <a:pPr marL="171450" indent="-171450">
              <a:buFontTx/>
              <a:buChar char="•"/>
            </a:pPr>
            <a:r>
              <a:rPr lang="en-US" altLang="en-US" dirty="0" smtClean="0">
                <a:ea typeface="ＭＳ Ｐゴシック" pitchFamily="34" charset="-128"/>
              </a:rPr>
              <a:t>Here are some examples of curricula that have been found, by the PBIS Center, to be evidence-based.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smtClean="0">
                <a:ea typeface="ＭＳ Ｐゴシック" pitchFamily="34" charset="-128"/>
              </a:rPr>
              <a:t>This slide lists websites for resources that are evidence-based.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b="1" dirty="0" smtClean="0">
                <a:ea typeface="ＭＳ Ｐゴシック" pitchFamily="34" charset="-128"/>
              </a:rPr>
              <a:t>Note - </a:t>
            </a:r>
            <a:r>
              <a:rPr lang="en-US" altLang="en-US" sz="1100" i="1" dirty="0" smtClean="0">
                <a:ea typeface="ＭＳ Ｐゴシック" pitchFamily="34" charset="-128"/>
              </a:rPr>
              <a:t>Computers need to be available to students in order to complete this activity. This activity can be completed during class or as a homework assignment. In addition, it can be completed individually or in pairs.</a:t>
            </a:r>
          </a:p>
          <a:p>
            <a:endParaRPr lang="en-US" altLang="en-US" sz="1100" i="1" dirty="0">
              <a:ea typeface="ＭＳ Ｐゴシック" pitchFamily="34" charset="-128"/>
            </a:endParaRPr>
          </a:p>
          <a:p>
            <a:r>
              <a:rPr lang="en-US" altLang="en-US" sz="1100" b="1" dirty="0" smtClean="0">
                <a:ea typeface="ＭＳ Ｐゴシック" pitchFamily="34" charset="-128"/>
              </a:rPr>
              <a:t>Purpose of the activity – </a:t>
            </a:r>
            <a:r>
              <a:rPr lang="en-US" altLang="en-US" sz="1100" i="1" dirty="0" smtClean="0">
                <a:ea typeface="ＭＳ Ｐゴシック" pitchFamily="34" charset="-128"/>
              </a:rPr>
              <a:t>To familiarize participants with various evidence-based curricula  that is available.</a:t>
            </a:r>
          </a:p>
          <a:p>
            <a:endParaRPr lang="en-US" altLang="en-US" sz="1100" dirty="0" smtClean="0">
              <a:ea typeface="ＭＳ Ｐゴシック" pitchFamily="34" charset="-128"/>
            </a:endParaRPr>
          </a:p>
          <a:p>
            <a:pPr>
              <a:defRPr/>
            </a:pPr>
            <a:r>
              <a:rPr lang="en-US" altLang="en-US" sz="1100" b="1" dirty="0">
                <a:ea typeface="ＭＳ Ｐゴシック" pitchFamily="34" charset="-128"/>
              </a:rPr>
              <a:t>Directions for the activity:</a:t>
            </a:r>
            <a:endParaRPr lang="en-US" altLang="en-US" sz="1100" dirty="0" smtClean="0">
              <a:ea typeface="ＭＳ Ｐゴシック" pitchFamily="34" charset="-128"/>
            </a:endParaRPr>
          </a:p>
          <a:p>
            <a:pPr marL="228600" marR="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altLang="en-US" sz="1100" i="1" dirty="0" smtClean="0">
                <a:ea typeface="ＭＳ Ｐゴシック" pitchFamily="34" charset="-128"/>
              </a:rPr>
              <a:t>Allow participants time to sign</a:t>
            </a:r>
            <a:r>
              <a:rPr lang="en-US" altLang="en-US" sz="1100" i="1" baseline="0" dirty="0" smtClean="0">
                <a:ea typeface="ＭＳ Ｐゴシック" pitchFamily="34" charset="-128"/>
              </a:rPr>
              <a:t> </a:t>
            </a:r>
            <a:r>
              <a:rPr lang="en-US" altLang="en-US" sz="1100" i="1" dirty="0" smtClean="0">
                <a:ea typeface="ＭＳ Ｐゴシック" pitchFamily="34" charset="-128"/>
              </a:rPr>
              <a:t>up for the curricula that they would like to review. </a:t>
            </a:r>
          </a:p>
          <a:p>
            <a:pPr marL="228600" marR="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altLang="en-US" sz="1100" i="1" dirty="0" smtClean="0">
                <a:ea typeface="ＭＳ Ｐゴシック" pitchFamily="34" charset="-128"/>
              </a:rPr>
              <a:t>Form groups according to curricula choices. Make sure groups are even in number.</a:t>
            </a:r>
          </a:p>
          <a:p>
            <a:pPr marL="228600" marR="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altLang="en-US" sz="1100" i="1" dirty="0" smtClean="0">
                <a:ea typeface="ＭＳ Ｐゴシック" pitchFamily="34" charset="-128"/>
              </a:rPr>
              <a:t>Have groups review information that is available on the web for their specific curricula and </a:t>
            </a:r>
            <a:r>
              <a:rPr lang="en-US" altLang="en-US" sz="1100" i="1" dirty="0">
                <a:ea typeface="ＭＳ Ｐゴシック" pitchFamily="34" charset="-128"/>
              </a:rPr>
              <a:t>a</a:t>
            </a:r>
            <a:r>
              <a:rPr lang="en-US" altLang="en-US" sz="1100" i="1" dirty="0" smtClean="0">
                <a:ea typeface="ＭＳ Ｐゴシック" pitchFamily="34" charset="-128"/>
              </a:rPr>
              <a:t>nswer the four questions on the slide using Handout #6.</a:t>
            </a:r>
          </a:p>
          <a:p>
            <a:pPr marL="228600" marR="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altLang="en-US" sz="1100" i="1" dirty="0" smtClean="0">
                <a:ea typeface="ＭＳ Ｐゴシック" pitchFamily="34" charset="-128"/>
              </a:rPr>
              <a:t>Debrief – Have each group share their findings with the large group. Inform participants that they will be the expert on their curricula and will impart their knowledge to the large group so all participants will have a better understanding of the various evidence-based curricula.</a:t>
            </a:r>
          </a:p>
          <a:p>
            <a:pPr marR="0" algn="l" defTabSz="457200" rtl="0" eaLnBrk="0" fontAlgn="base" latinLnBrk="0" hangingPunct="0">
              <a:lnSpc>
                <a:spcPct val="100000"/>
              </a:lnSpc>
              <a:spcBef>
                <a:spcPct val="30000"/>
              </a:spcBef>
              <a:spcAft>
                <a:spcPct val="0"/>
              </a:spcAft>
              <a:buClrTx/>
              <a:buSzTx/>
              <a:tabLst/>
              <a:defRPr/>
            </a:pPr>
            <a:endParaRPr lang="en-US" altLang="en-US" sz="1100" i="1" dirty="0">
              <a:ea typeface="ＭＳ Ｐゴシック" pitchFamily="34" charset="-128"/>
            </a:endParaRPr>
          </a:p>
          <a:p>
            <a:pPr marR="0" algn="l" defTabSz="457200" rtl="0" eaLnBrk="0" fontAlgn="base" latinLnBrk="0" hangingPunct="0">
              <a:lnSpc>
                <a:spcPct val="100000"/>
              </a:lnSpc>
              <a:spcBef>
                <a:spcPct val="30000"/>
              </a:spcBef>
              <a:spcAft>
                <a:spcPct val="0"/>
              </a:spcAft>
              <a:buClrTx/>
              <a:buSzTx/>
              <a:tabLst/>
              <a:defRPr/>
            </a:pPr>
            <a:r>
              <a:rPr lang="en-US" altLang="en-US" sz="1100" b="1" i="1" dirty="0" smtClean="0">
                <a:ea typeface="ＭＳ Ｐゴシック" pitchFamily="34" charset="-128"/>
              </a:rPr>
              <a:t>Putting it all together – </a:t>
            </a:r>
            <a:r>
              <a:rPr lang="en-US" altLang="en-US" sz="1100" i="1" dirty="0" smtClean="0">
                <a:ea typeface="ＭＳ Ｐゴシック" pitchFamily="34" charset="-128"/>
              </a:rPr>
              <a:t>Participants should now be aware of the various evidence-based curricula available to address behavior issues in the classroom.</a:t>
            </a:r>
            <a:endParaRPr lang="en-US" altLang="en-US" sz="1100" dirty="0" smtClean="0">
              <a:ea typeface="ＭＳ Ｐゴシック" pitchFamily="34" charset="-128"/>
            </a:endParaRPr>
          </a:p>
          <a:p>
            <a:pPr marL="228600" marR="0" indent="-228600" algn="l" defTabSz="457200" rtl="0" eaLnBrk="0" fontAlgn="base" latinLnBrk="0" hangingPunct="0">
              <a:lnSpc>
                <a:spcPct val="100000"/>
              </a:lnSpc>
              <a:spcBef>
                <a:spcPct val="30000"/>
              </a:spcBef>
              <a:spcAft>
                <a:spcPct val="0"/>
              </a:spcAft>
              <a:buClrTx/>
              <a:buSzTx/>
              <a:buFont typeface="+mj-lt"/>
              <a:buAutoNum type="arabicPeriod"/>
              <a:tabLst/>
              <a:defRPr/>
            </a:pPr>
            <a:endParaRPr lang="en-US" altLang="en-US" sz="1100" i="1" dirty="0">
              <a:ea typeface="ＭＳ Ｐゴシック" pitchFamily="34" charset="-128"/>
            </a:endParaRPr>
          </a:p>
          <a:p>
            <a:pPr marR="0" algn="l" defTabSz="457200" rtl="0" eaLnBrk="0" fontAlgn="base" latinLnBrk="0" hangingPunct="0">
              <a:lnSpc>
                <a:spcPct val="100000"/>
              </a:lnSpc>
              <a:spcBef>
                <a:spcPct val="30000"/>
              </a:spcBef>
              <a:spcAft>
                <a:spcPct val="0"/>
              </a:spcAft>
              <a:buClrTx/>
              <a:buSzTx/>
              <a:tabLst/>
              <a:defRPr/>
            </a:pPr>
            <a:endParaRPr lang="en-US" altLang="en-US" sz="1100" i="1" dirty="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Now let’s discuss what it means to deliver supplemental interventions with </a:t>
            </a:r>
            <a:r>
              <a:rPr lang="en-US" altLang="en-US" b="1" dirty="0" smtClean="0">
                <a:ea typeface="ＭＳ Ｐゴシック" pitchFamily="34" charset="-128"/>
              </a:rPr>
              <a:t>fidelity </a:t>
            </a:r>
            <a:r>
              <a:rPr lang="en-US" altLang="en-US" dirty="0" smtClean="0">
                <a:ea typeface="ＭＳ Ｐゴシック" pitchFamily="34" charset="-128"/>
              </a:rPr>
              <a:t>and why it is important.</a:t>
            </a:r>
          </a:p>
          <a:p>
            <a:endParaRPr lang="en-US" altLang="en-US" dirty="0" smtClean="0">
              <a:ea typeface="ＭＳ Ｐゴシック" pitchFamily="34" charset="-128"/>
            </a:endParaRPr>
          </a:p>
          <a:p>
            <a:r>
              <a:rPr lang="en-US" altLang="en-US" dirty="0">
                <a:ea typeface="ＭＳ Ｐゴシック" pitchFamily="34" charset="-128"/>
                <a:cs typeface="Arial" charset="0"/>
              </a:rPr>
              <a:t>Fidelity refers to how closely prescribed procedures are </a:t>
            </a:r>
            <a:r>
              <a:rPr lang="en-US" altLang="en-US" dirty="0" smtClean="0">
                <a:ea typeface="ＭＳ Ｐゴシック" pitchFamily="34" charset="-128"/>
                <a:cs typeface="Arial" charset="0"/>
              </a:rPr>
              <a:t>followed and, </a:t>
            </a:r>
            <a:r>
              <a:rPr lang="en-US" altLang="en-US" dirty="0">
                <a:ea typeface="ＭＳ Ｐゴシック" pitchFamily="34" charset="-128"/>
                <a:cs typeface="Arial" charset="0"/>
              </a:rPr>
              <a:t>in the context of schools, </a:t>
            </a:r>
            <a:r>
              <a:rPr lang="en-US" altLang="en-US" b="1" dirty="0">
                <a:ea typeface="ＭＳ Ｐゴシック" pitchFamily="34" charset="-128"/>
                <a:cs typeface="Arial" charset="0"/>
              </a:rPr>
              <a:t>the degree to which teachers implement programs the way</a:t>
            </a:r>
            <a:r>
              <a:rPr lang="en-US" altLang="en-US" b="1" dirty="0" smtClean="0">
                <a:ea typeface="ＭＳ Ｐゴシック" pitchFamily="34" charset="-128"/>
                <a:cs typeface="Arial" charset="0"/>
              </a:rPr>
              <a:t> program</a:t>
            </a:r>
            <a:r>
              <a:rPr lang="en-US" altLang="en-US" b="1" baseline="0" dirty="0" smtClean="0">
                <a:ea typeface="ＭＳ Ｐゴシック" pitchFamily="34" charset="-128"/>
                <a:cs typeface="Arial" charset="0"/>
              </a:rPr>
              <a:t> developers</a:t>
            </a:r>
            <a:r>
              <a:rPr lang="en-US" altLang="en-US" b="1" dirty="0" smtClean="0">
                <a:ea typeface="ＭＳ Ｐゴシック" pitchFamily="34" charset="-128"/>
                <a:cs typeface="Arial" charset="0"/>
              </a:rPr>
              <a:t> intended</a:t>
            </a:r>
            <a:r>
              <a:rPr lang="en-US" altLang="en-US" dirty="0" smtClean="0">
                <a:ea typeface="ＭＳ Ｐゴシック" pitchFamily="34" charset="-128"/>
                <a:cs typeface="Arial" charset="0"/>
              </a:rPr>
              <a:t>. </a:t>
            </a:r>
            <a:r>
              <a:rPr lang="en-US" altLang="en-US" dirty="0">
                <a:ea typeface="ＭＳ Ｐゴシック" pitchFamily="34" charset="-128"/>
                <a:cs typeface="Arial" charset="0"/>
              </a:rPr>
              <a:t>It also relates to the quality of the implementation. </a:t>
            </a:r>
            <a:r>
              <a:rPr lang="en-US" altLang="en-US" dirty="0" smtClean="0">
                <a:ea typeface="ＭＳ Ｐゴシック" pitchFamily="34" charset="-128"/>
                <a:cs typeface="Arial" charset="0"/>
              </a:rPr>
              <a:t>This </a:t>
            </a:r>
            <a:r>
              <a:rPr lang="en-US" altLang="en-US" dirty="0">
                <a:ea typeface="ＭＳ Ｐゴシック" pitchFamily="34" charset="-128"/>
                <a:cs typeface="Arial" charset="0"/>
              </a:rPr>
              <a:t>means that teachers are implementing the intervention with </a:t>
            </a:r>
            <a:r>
              <a:rPr lang="en-US" altLang="en-US" b="1" dirty="0">
                <a:ea typeface="ＭＳ Ｐゴシック" pitchFamily="34" charset="-128"/>
                <a:cs typeface="Arial" charset="0"/>
              </a:rPr>
              <a:t>consistency and </a:t>
            </a:r>
            <a:r>
              <a:rPr lang="en-US" altLang="en-US" b="1" dirty="0" smtClean="0">
                <a:ea typeface="ＭＳ Ｐゴシック" pitchFamily="34" charset="-128"/>
                <a:cs typeface="Arial" charset="0"/>
              </a:rPr>
              <a:t>accuracy </a:t>
            </a:r>
            <a:r>
              <a:rPr lang="en-US" altLang="en-US" dirty="0" smtClean="0">
                <a:ea typeface="ＭＳ Ｐゴシック" pitchFamily="34" charset="-128"/>
                <a:cs typeface="Arial" charset="0"/>
              </a:rPr>
              <a:t>and </a:t>
            </a:r>
            <a:r>
              <a:rPr lang="en-US" altLang="en-US" dirty="0">
                <a:ea typeface="ＭＳ Ｐゴシック" pitchFamily="34" charset="-128"/>
                <a:cs typeface="Arial" charset="0"/>
              </a:rPr>
              <a:t>adhering to the instructional plan with </a:t>
            </a:r>
            <a:r>
              <a:rPr lang="en-US" altLang="en-US" b="1" dirty="0">
                <a:ea typeface="ＭＳ Ｐゴシック" pitchFamily="34" charset="-128"/>
                <a:cs typeface="Arial" charset="0"/>
              </a:rPr>
              <a:t>integrity</a:t>
            </a:r>
            <a:r>
              <a:rPr lang="en-US" altLang="en-US" dirty="0">
                <a:ea typeface="ＭＳ Ｐゴシック" pitchFamily="34" charset="-128"/>
                <a:cs typeface="Arial" charset="0"/>
              </a:rPr>
              <a:t>. </a:t>
            </a:r>
          </a:p>
          <a:p>
            <a:endParaRPr lang="en-US" altLang="en-US" dirty="0">
              <a:ea typeface="ＭＳ Ｐゴシック" pitchFamily="34" charset="-128"/>
              <a:cs typeface="Arial" charset="0"/>
            </a:endParaRPr>
          </a:p>
          <a:p>
            <a:r>
              <a:rPr lang="en-US" altLang="en-US" i="1" dirty="0">
                <a:ea typeface="ＭＳ Ｐゴシック" pitchFamily="34" charset="-128"/>
                <a:cs typeface="Arial" charset="0"/>
              </a:rPr>
              <a:t>Note: Throughout discussions of </a:t>
            </a:r>
            <a:r>
              <a:rPr lang="en-US" altLang="en-US" i="1" dirty="0" smtClean="0">
                <a:ea typeface="ＭＳ Ｐゴシック" pitchFamily="34" charset="-128"/>
                <a:cs typeface="Arial" charset="0"/>
              </a:rPr>
              <a:t>fidelity, </a:t>
            </a:r>
            <a:r>
              <a:rPr lang="en-US" altLang="en-US" i="1" dirty="0">
                <a:ea typeface="ＭＳ Ｐゴシック" pitchFamily="34" charset="-128"/>
                <a:cs typeface="Arial" charset="0"/>
              </a:rPr>
              <a:t>it is important to ensure that teachers believe that they work in an open, non-threatening environment that values their skills and </a:t>
            </a:r>
            <a:r>
              <a:rPr lang="en-US" altLang="en-US" i="1" dirty="0" smtClean="0">
                <a:ea typeface="ＭＳ Ｐゴシック" pitchFamily="34" charset="-128"/>
                <a:cs typeface="Arial" charset="0"/>
              </a:rPr>
              <a:t>expertise</a:t>
            </a:r>
            <a:r>
              <a:rPr lang="en-US" altLang="en-US" i="1" baseline="0" dirty="0" smtClean="0">
                <a:ea typeface="ＭＳ Ｐゴシック" pitchFamily="34" charset="-128"/>
                <a:cs typeface="Arial" charset="0"/>
              </a:rPr>
              <a:t> and </a:t>
            </a:r>
            <a:r>
              <a:rPr lang="en-US" altLang="en-US" i="1" dirty="0" smtClean="0">
                <a:ea typeface="ＭＳ Ｐゴシック" pitchFamily="34" charset="-128"/>
                <a:cs typeface="Arial" charset="0"/>
              </a:rPr>
              <a:t>allows them to </a:t>
            </a:r>
            <a:r>
              <a:rPr lang="en-US" altLang="en-US" i="1" dirty="0">
                <a:ea typeface="ＭＳ Ｐゴシック" pitchFamily="34" charset="-128"/>
                <a:cs typeface="Arial" charset="0"/>
              </a:rPr>
              <a:t>learn from their colleagues. With a system of open communication and productive feedback, fidelity checks of classroom techniques and the essential components of </a:t>
            </a:r>
            <a:r>
              <a:rPr lang="en-US" altLang="en-US" i="1" dirty="0" smtClean="0">
                <a:ea typeface="ＭＳ Ｐゴシック" pitchFamily="34" charset="-128"/>
                <a:cs typeface="Arial" charset="0"/>
              </a:rPr>
              <a:t>multi</a:t>
            </a:r>
            <a:r>
              <a:rPr lang="en-US" altLang="en-US" i="1" baseline="0" dirty="0" smtClean="0">
                <a:ea typeface="ＭＳ Ｐゴシック" pitchFamily="34" charset="-128"/>
                <a:cs typeface="Arial" charset="0"/>
              </a:rPr>
              <a:t>-t</a:t>
            </a:r>
            <a:r>
              <a:rPr lang="en-US" altLang="en-US" i="1" dirty="0" smtClean="0">
                <a:ea typeface="ＭＳ Ｐゴシック" pitchFamily="34" charset="-128"/>
                <a:cs typeface="Arial" charset="0"/>
              </a:rPr>
              <a:t>iered </a:t>
            </a:r>
            <a:r>
              <a:rPr lang="en-US" altLang="en-US" i="1" dirty="0">
                <a:ea typeface="ＭＳ Ｐゴシック" pitchFamily="34" charset="-128"/>
                <a:cs typeface="Arial" charset="0"/>
              </a:rPr>
              <a:t>systems of support can be a useful and supportive way for teachers to collaborate and become a stronger teaching network. This may be a useful discussion point for some groups.</a:t>
            </a:r>
          </a:p>
          <a:p>
            <a:r>
              <a:rPr lang="en-US" altLang="en-US" b="1" dirty="0">
                <a:ea typeface="ＭＳ Ｐゴシック" pitchFamily="34" charset="-128"/>
                <a:cs typeface="Arial" charset="0"/>
              </a:rPr>
              <a:t> </a:t>
            </a:r>
            <a:endParaRPr lang="en-US" altLang="en-US" dirty="0">
              <a:ea typeface="ＭＳ Ｐゴシック" pitchFamily="34" charset="-128"/>
              <a:cs typeface="Arial" charset="0"/>
            </a:endParaRPr>
          </a:p>
          <a:p>
            <a:endParaRPr lang="en-US" altLang="en-US" dirty="0"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ea typeface="ＭＳ Ｐゴシック" pitchFamily="34" charset="-128"/>
                <a:cs typeface="Arial" charset="0"/>
              </a:rPr>
              <a:t>Why is fidelity important? </a:t>
            </a:r>
            <a:r>
              <a:rPr lang="en-US" altLang="en-US" dirty="0" smtClean="0">
                <a:ea typeface="ＭＳ Ｐゴシック" pitchFamily="34" charset="-128"/>
                <a:cs typeface="Arial" charset="0"/>
              </a:rPr>
              <a:t>If teachers aren't consistent and accurate in delivering supplemental interventions, they aren’t able to confidently explain a student's lack of response to an intervention. Did the student make insufficient progress because they require more intensive intervention? Or, did the student make insufficient progress because the supplemental intervention wasn’t delivered with fidelity? Without practicing consistency and integrity in intervention delivery, </a:t>
            </a:r>
            <a:r>
              <a:rPr lang="en-US" altLang="en-US" b="1" dirty="0" smtClean="0">
                <a:ea typeface="ＭＳ Ｐゴシック" pitchFamily="34" charset="-128"/>
                <a:cs typeface="Arial" charset="0"/>
              </a:rPr>
              <a:t>we can't link, </a:t>
            </a:r>
            <a:r>
              <a:rPr lang="en-US" altLang="en-US" dirty="0" smtClean="0">
                <a:ea typeface="ＭＳ Ｐゴシック" pitchFamily="34" charset="-128"/>
                <a:cs typeface="Arial" charset="0"/>
              </a:rPr>
              <a:t>or attribute, </a:t>
            </a:r>
            <a:r>
              <a:rPr lang="en-US" altLang="en-US" b="1" dirty="0" smtClean="0">
                <a:ea typeface="ＭＳ Ｐゴシック" pitchFamily="34" charset="-128"/>
                <a:cs typeface="Arial" charset="0"/>
              </a:rPr>
              <a:t>student outcomes to the instruction </a:t>
            </a:r>
            <a:r>
              <a:rPr lang="en-US" altLang="en-US" dirty="0" smtClean="0">
                <a:ea typeface="ＭＳ Ｐゴシック" pitchFamily="34" charset="-128"/>
                <a:cs typeface="Arial" charset="0"/>
              </a:rPr>
              <a:t>provided.</a:t>
            </a:r>
            <a:r>
              <a:rPr lang="en-US" altLang="en-US" b="1" dirty="0" smtClean="0">
                <a:ea typeface="ＭＳ Ｐゴシック" pitchFamily="34" charset="-128"/>
                <a:cs typeface="Arial" charset="0"/>
              </a:rPr>
              <a:t> </a:t>
            </a:r>
            <a:r>
              <a:rPr lang="en-US" altLang="en-US" dirty="0" smtClean="0">
                <a:ea typeface="ＭＳ Ｐゴシック" pitchFamily="34" charset="-128"/>
                <a:cs typeface="Arial" charset="0"/>
              </a:rPr>
              <a:t>Fidelity allows us to evaluate the effectiveness of the supplemental intervention, and it tells us when a student may require a more intensive level of intervention.</a:t>
            </a:r>
            <a:r>
              <a:rPr lang="en-US" altLang="en-US" b="1" dirty="0">
                <a:ea typeface="ＭＳ Ｐゴシック" pitchFamily="34" charset="-128"/>
                <a:cs typeface="Arial" charset="0"/>
              </a:rPr>
              <a:t> </a:t>
            </a:r>
            <a:endParaRPr lang="en-US" altLang="en-US" dirty="0">
              <a:ea typeface="ＭＳ Ｐゴシック" pitchFamily="34" charset="-128"/>
              <a:cs typeface="Arial" charset="0"/>
            </a:endParaRPr>
          </a:p>
          <a:p>
            <a:r>
              <a:rPr lang="en-US" altLang="en-US" dirty="0">
                <a:ea typeface="ＭＳ Ｐゴシック" pitchFamily="34" charset="-128"/>
                <a:cs typeface="Arial" charset="0"/>
              </a:rPr>
              <a:t> </a:t>
            </a:r>
          </a:p>
          <a:p>
            <a:pPr eaLnBrk="1" hangingPunct="1">
              <a:spcBef>
                <a:spcPct val="0"/>
              </a:spcBef>
            </a:pPr>
            <a:r>
              <a:rPr lang="en-US" altLang="en-US" dirty="0">
                <a:ea typeface="ＭＳ Ｐゴシック" pitchFamily="34" charset="-128"/>
                <a:cs typeface="Arial" charset="0"/>
              </a:rPr>
              <a:t>Furthermore, Pierangelo and Giuliani</a:t>
            </a:r>
            <a:r>
              <a:rPr lang="en-US" altLang="en-US" dirty="0" smtClean="0">
                <a:ea typeface="ＭＳ Ｐゴシック" pitchFamily="34" charset="-128"/>
                <a:cs typeface="Arial" charset="0"/>
              </a:rPr>
              <a:t> (</a:t>
            </a:r>
            <a:r>
              <a:rPr lang="en-US" altLang="en-US" dirty="0">
                <a:ea typeface="ＭＳ Ｐゴシック" pitchFamily="34" charset="-128"/>
                <a:cs typeface="Arial" charset="0"/>
              </a:rPr>
              <a:t>2008) concluded that positive student outcomes are particularly dependent on aspects of fidelity within the framework of a tiered support system.</a:t>
            </a:r>
            <a:r>
              <a:rPr lang="en-US" altLang="en-US" dirty="0" smtClean="0">
                <a:ea typeface="ＭＳ Ｐゴシック" pitchFamily="34" charset="-128"/>
                <a:cs typeface="Arial" charset="0"/>
              </a:rPr>
              <a:t> One </a:t>
            </a:r>
            <a:r>
              <a:rPr lang="en-US" altLang="en-US" dirty="0">
                <a:ea typeface="ＭＳ Ｐゴシック" pitchFamily="34" charset="-128"/>
                <a:cs typeface="Arial" charset="0"/>
              </a:rPr>
              <a:t>of these aspects is </a:t>
            </a:r>
            <a:r>
              <a:rPr lang="en-US" altLang="en-US" b="1" dirty="0">
                <a:ea typeface="ＭＳ Ｐゴシック" pitchFamily="34" charset="-128"/>
                <a:cs typeface="Arial" charset="0"/>
              </a:rPr>
              <a:t>fidelity of implementation at the classroom </a:t>
            </a:r>
            <a:r>
              <a:rPr lang="en-US" altLang="en-US" dirty="0">
                <a:ea typeface="ＭＳ Ｐゴシック" pitchFamily="34" charset="-128"/>
                <a:cs typeface="Arial" charset="0"/>
              </a:rPr>
              <a:t>or </a:t>
            </a:r>
            <a:r>
              <a:rPr lang="en-US" altLang="en-US" b="1" dirty="0">
                <a:ea typeface="ＭＳ Ｐゴシック" pitchFamily="34" charset="-128"/>
                <a:cs typeface="Arial" charset="0"/>
              </a:rPr>
              <a:t>teacher level.</a:t>
            </a:r>
            <a:endParaRPr lang="en-US" altLang="en-US" dirty="0">
              <a:ea typeface="ＭＳ Ｐゴシック" pitchFamily="34" charset="-128"/>
              <a:cs typeface="Arial" charset="0"/>
            </a:endParaRPr>
          </a:p>
          <a:p>
            <a:pPr eaLnBrk="1" hangingPunct="1">
              <a:spcBef>
                <a:spcPct val="0"/>
              </a:spcBef>
            </a:pPr>
            <a:endParaRPr lang="en-US" altLang="en-US" b="1" dirty="0">
              <a:latin typeface="Calibri" pitchFamily="34" charset="0"/>
              <a:ea typeface="ＭＳ Ｐゴシック" pitchFamily="34" charset="-128"/>
            </a:endParaRPr>
          </a:p>
          <a:p>
            <a:endParaRPr lang="en-US" altLang="en-US" dirty="0" smtClean="0">
              <a:ea typeface="ＭＳ Ｐゴシック" pitchFamily="34" charset="-128"/>
              <a:cs typeface="Arial" charset="0"/>
            </a:endParaRPr>
          </a:p>
          <a:p>
            <a:endParaRPr lang="en-US" altLang="en-US" dirty="0">
              <a:ea typeface="ＭＳ Ｐゴシック" pitchFamily="34" charset="-128"/>
              <a:cs typeface="Arial" charset="0"/>
            </a:endParaRPr>
          </a:p>
          <a:p>
            <a:endParaRPr lang="en-US" altLang="en-US" dirty="0" smtClean="0">
              <a:ea typeface="ＭＳ Ｐゴシック" pitchFamily="34" charset="-128"/>
              <a:cs typeface="Arial" charset="0"/>
            </a:endParaRPr>
          </a:p>
          <a:p>
            <a:r>
              <a:rPr lang="en-US" altLang="en-US" dirty="0" smtClean="0">
                <a:ea typeface="ＭＳ Ｐゴシック" pitchFamily="34" charset="-128"/>
                <a:cs typeface="Arial" charset="0"/>
              </a:rPr>
              <a:t> </a:t>
            </a:r>
          </a:p>
          <a:p>
            <a:pPr eaLnBrk="1" hangingPunct="1">
              <a:spcBef>
                <a:spcPct val="0"/>
              </a:spcBef>
            </a:pPr>
            <a:endParaRPr lang="en-US" altLang="en-US" b="1" dirty="0"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xfrm>
            <a:off x="969963" y="4421188"/>
            <a:ext cx="5486400" cy="433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63550" rtl="0" eaLnBrk="1" fontAlgn="base" latinLnBrk="0" hangingPunct="1">
              <a:lnSpc>
                <a:spcPct val="80000"/>
              </a:lnSpc>
              <a:spcBef>
                <a:spcPct val="0"/>
              </a:spcBef>
              <a:spcAft>
                <a:spcPct val="0"/>
              </a:spcAft>
              <a:buClrTx/>
              <a:buSzTx/>
              <a:buFontTx/>
              <a:buNone/>
              <a:tabLst/>
              <a:defRPr/>
            </a:pPr>
            <a:r>
              <a:rPr lang="en-US" altLang="en-US" sz="800" b="1" dirty="0" smtClean="0">
                <a:ea typeface="ＭＳ Ｐゴシック" pitchFamily="34" charset="-128"/>
              </a:rPr>
              <a:t>Interactive slide</a:t>
            </a:r>
            <a:endParaRPr lang="en-GB" altLang="en-US" dirty="0"/>
          </a:p>
          <a:p>
            <a:pPr marL="0" marR="0" indent="0" algn="l" defTabSz="463550" rtl="0" eaLnBrk="1" fontAlgn="base" latinLnBrk="0" hangingPunct="1">
              <a:lnSpc>
                <a:spcPct val="80000"/>
              </a:lnSpc>
              <a:spcBef>
                <a:spcPct val="0"/>
              </a:spcBef>
              <a:spcAft>
                <a:spcPct val="0"/>
              </a:spcAft>
              <a:buClrTx/>
              <a:buSzTx/>
              <a:buFontTx/>
              <a:buNone/>
              <a:tabLst/>
              <a:defRPr/>
            </a:pPr>
            <a:endParaRPr lang="en-US" altLang="en-US" sz="800" dirty="0" smtClean="0">
              <a:ea typeface="ＭＳ Ｐゴシック" pitchFamily="34" charset="-128"/>
            </a:endParaRPr>
          </a:p>
          <a:p>
            <a:pPr defTabSz="463550" eaLnBrk="1" hangingPunct="1">
              <a:lnSpc>
                <a:spcPct val="80000"/>
              </a:lnSpc>
              <a:spcBef>
                <a:spcPct val="0"/>
              </a:spcBef>
            </a:pPr>
            <a:r>
              <a:rPr lang="en-US" altLang="en-US" sz="800" dirty="0" smtClean="0">
                <a:ea typeface="ＭＳ Ｐゴシック" pitchFamily="34" charset="-128"/>
              </a:rPr>
              <a:t>This graphic provides one</a:t>
            </a:r>
            <a:r>
              <a:rPr lang="en-US" altLang="en-US" sz="800" baseline="0" dirty="0" smtClean="0">
                <a:ea typeface="ＭＳ Ｐゴシック" pitchFamily="34" charset="-128"/>
              </a:rPr>
              <a:t> </a:t>
            </a:r>
            <a:r>
              <a:rPr lang="en-US" altLang="en-US" sz="800" dirty="0" smtClean="0">
                <a:ea typeface="ＭＳ Ｐゴシック" pitchFamily="34" charset="-128"/>
              </a:rPr>
              <a:t>example of how to think about fidelity, and it includes the elements of </a:t>
            </a:r>
            <a:r>
              <a:rPr lang="en-US" altLang="en-US" sz="800" b="1" dirty="0" smtClean="0">
                <a:ea typeface="ＭＳ Ｐゴシック" pitchFamily="34" charset="-128"/>
              </a:rPr>
              <a:t>adherence, exposure, quality of delivery, program specificity, and student engagement.   </a:t>
            </a:r>
            <a:endParaRPr lang="en-US" altLang="en-US" sz="800" dirty="0" smtClean="0">
              <a:ea typeface="ＭＳ Ｐゴシック" pitchFamily="34" charset="-128"/>
            </a:endParaRPr>
          </a:p>
          <a:p>
            <a:pPr defTabSz="463550" eaLnBrk="1" hangingPunct="1">
              <a:lnSpc>
                <a:spcPct val="80000"/>
              </a:lnSpc>
              <a:spcBef>
                <a:spcPct val="0"/>
              </a:spcBef>
            </a:pPr>
            <a:endParaRPr lang="en-US" altLang="en-US" sz="800" dirty="0" smtClean="0">
              <a:ea typeface="ＭＳ Ｐゴシック" pitchFamily="34" charset="-128"/>
            </a:endParaRPr>
          </a:p>
          <a:p>
            <a:pPr defTabSz="463550" eaLnBrk="1" hangingPunct="1">
              <a:lnSpc>
                <a:spcPct val="80000"/>
              </a:lnSpc>
              <a:spcBef>
                <a:spcPct val="0"/>
              </a:spcBef>
            </a:pPr>
            <a:r>
              <a:rPr lang="en-US" altLang="en-US" sz="800" dirty="0" smtClean="0">
                <a:ea typeface="ＭＳ Ｐゴシック" pitchFamily="34" charset="-128"/>
              </a:rPr>
              <a:t>Schools should have procedures in place to monitor the fidelity with</a:t>
            </a:r>
            <a:r>
              <a:rPr lang="en-US" altLang="en-US" sz="800" baseline="0" dirty="0" smtClean="0">
                <a:ea typeface="ＭＳ Ｐゴシック" pitchFamily="34" charset="-128"/>
              </a:rPr>
              <a:t> which they implement</a:t>
            </a:r>
            <a:r>
              <a:rPr lang="en-US" altLang="en-US" sz="800" dirty="0" smtClean="0">
                <a:ea typeface="ＭＳ Ｐゴシック" pitchFamily="34" charset="-128"/>
              </a:rPr>
              <a:t> supplemental interventions. While these don’t have to be formal, it is important to consider whether or not schools are implementing programs the way that they are intended to be delivered. In the midst of all the responsibilities of educators, small checks can make a big difference in keeping services for students on track. </a:t>
            </a:r>
          </a:p>
          <a:p>
            <a:pPr defTabSz="463550" eaLnBrk="1" hangingPunct="1">
              <a:lnSpc>
                <a:spcPct val="80000"/>
              </a:lnSpc>
              <a:spcBef>
                <a:spcPct val="0"/>
              </a:spcBef>
            </a:pPr>
            <a:endParaRPr lang="en-US" altLang="en-US" sz="800" b="1" dirty="0" smtClean="0">
              <a:ea typeface="ＭＳ Ｐゴシック" pitchFamily="34" charset="-128"/>
            </a:endParaRPr>
          </a:p>
          <a:p>
            <a:pPr defTabSz="463550" eaLnBrk="1" hangingPunct="1">
              <a:lnSpc>
                <a:spcPct val="80000"/>
              </a:lnSpc>
              <a:spcBef>
                <a:spcPct val="0"/>
              </a:spcBef>
            </a:pPr>
            <a:r>
              <a:rPr lang="en-US" altLang="en-US" sz="800" i="1" dirty="0" smtClean="0">
                <a:ea typeface="ＭＳ Ｐゴシック" pitchFamily="34" charset="-128"/>
              </a:rPr>
              <a:t>Note: The notes on each element of fidelity are animated to pop up with each click. Click ahead each time you discuss a new element of fidelity, and click again to close that element.</a:t>
            </a:r>
          </a:p>
          <a:p>
            <a:pPr defTabSz="463550" eaLnBrk="1" hangingPunct="1">
              <a:lnSpc>
                <a:spcPct val="80000"/>
              </a:lnSpc>
              <a:spcBef>
                <a:spcPct val="0"/>
              </a:spcBef>
            </a:pPr>
            <a:endParaRPr lang="en-US" altLang="en-US" sz="800" b="1" i="1" dirty="0" smtClean="0">
              <a:ea typeface="ＭＳ Ｐゴシック" pitchFamily="34" charset="-128"/>
            </a:endParaRPr>
          </a:p>
          <a:p>
            <a:pPr defTabSz="463550" eaLnBrk="1" hangingPunct="1">
              <a:lnSpc>
                <a:spcPct val="80000"/>
              </a:lnSpc>
              <a:spcBef>
                <a:spcPct val="0"/>
              </a:spcBef>
              <a:buFontTx/>
              <a:buNone/>
            </a:pPr>
            <a:r>
              <a:rPr lang="en-US" altLang="en-US" sz="800" b="1" i="0" dirty="0" smtClean="0">
                <a:ea typeface="ＭＳ Ｐゴシック" pitchFamily="34" charset="-128"/>
              </a:rPr>
              <a:t>1.</a:t>
            </a:r>
            <a:r>
              <a:rPr lang="en-US" altLang="en-US" sz="800" i="0" dirty="0" smtClean="0">
                <a:ea typeface="ＭＳ Ｐゴシック" pitchFamily="34" charset="-128"/>
              </a:rPr>
              <a:t> </a:t>
            </a:r>
            <a:r>
              <a:rPr lang="en-US" altLang="en-US" sz="800" i="1" dirty="0" smtClean="0">
                <a:ea typeface="ＭＳ Ｐゴシック" pitchFamily="34" charset="-128"/>
              </a:rPr>
              <a:t>(Click) </a:t>
            </a:r>
            <a:r>
              <a:rPr lang="en-US" altLang="en-US" sz="800" dirty="0" smtClean="0">
                <a:ea typeface="ＭＳ Ｐゴシック" pitchFamily="34" charset="-128"/>
              </a:rPr>
              <a:t>When we discuss </a:t>
            </a:r>
            <a:r>
              <a:rPr lang="en-US" altLang="en-US" sz="800" b="1" dirty="0" smtClean="0">
                <a:ea typeface="ＭＳ Ｐゴシック" pitchFamily="34" charset="-128"/>
              </a:rPr>
              <a:t>adherence </a:t>
            </a:r>
            <a:r>
              <a:rPr lang="en-US" altLang="en-US" sz="800" dirty="0" smtClean="0">
                <a:ea typeface="ＭＳ Ｐゴシック" pitchFamily="34" charset="-128"/>
              </a:rPr>
              <a:t>we are focused on </a:t>
            </a:r>
            <a:r>
              <a:rPr lang="en-US" altLang="en-US" sz="800" b="1" dirty="0" smtClean="0">
                <a:ea typeface="ＭＳ Ｐゴシック" pitchFamily="34" charset="-128"/>
              </a:rPr>
              <a:t>how well we stick to the plan/curriculum/assessment, </a:t>
            </a:r>
            <a:r>
              <a:rPr lang="en-US" altLang="en-US" sz="800" dirty="0" smtClean="0">
                <a:ea typeface="ＭＳ Ｐゴシック" pitchFamily="34" charset="-128"/>
              </a:rPr>
              <a:t>or</a:t>
            </a:r>
            <a:r>
              <a:rPr lang="en-US" altLang="en-US" sz="800" baseline="0" dirty="0" smtClean="0">
                <a:ea typeface="ＭＳ Ｐゴシック" pitchFamily="34" charset="-128"/>
              </a:rPr>
              <a:t> whether we are</a:t>
            </a:r>
            <a:r>
              <a:rPr lang="en-US" altLang="en-US" sz="800" dirty="0" smtClean="0">
                <a:ea typeface="ＭＳ Ｐゴシック" pitchFamily="34" charset="-128"/>
              </a:rPr>
              <a:t> implementing the plan/curriculum/assessment as it was intended to be implemented based on research. For a supplemental intervention, this may mean how well teachers implement all pieces of an intervention, and whether they implement</a:t>
            </a:r>
            <a:r>
              <a:rPr lang="en-US" altLang="en-US" sz="800" baseline="0" dirty="0" smtClean="0">
                <a:ea typeface="ＭＳ Ｐゴシック" pitchFamily="34" charset="-128"/>
              </a:rPr>
              <a:t> them </a:t>
            </a:r>
            <a:r>
              <a:rPr lang="en-US" altLang="en-US" sz="800" dirty="0" smtClean="0">
                <a:ea typeface="ＭＳ Ｐゴシック" pitchFamily="34" charset="-128"/>
              </a:rPr>
              <a:t>in the way they were intended to be implemented. This doesn’t necessarily mean that teachers should follow a script word for word, but covering certain content with appropriate pacing and relevant language and techniques is important. </a:t>
            </a:r>
            <a:r>
              <a:rPr lang="en-US" altLang="en-US" sz="800" i="1" dirty="0" smtClean="0">
                <a:ea typeface="ＭＳ Ｐゴシック" pitchFamily="34" charset="-128"/>
              </a:rPr>
              <a:t>(Click)</a:t>
            </a:r>
            <a:endParaRPr lang="en-US" altLang="en-US" sz="800" dirty="0" smtClean="0">
              <a:ea typeface="ＭＳ Ｐゴシック" pitchFamily="34" charset="-128"/>
            </a:endParaRPr>
          </a:p>
          <a:p>
            <a:pPr defTabSz="463550" eaLnBrk="1" hangingPunct="1">
              <a:lnSpc>
                <a:spcPct val="80000"/>
              </a:lnSpc>
              <a:spcBef>
                <a:spcPct val="0"/>
              </a:spcBef>
            </a:pPr>
            <a:endParaRPr lang="en-US" altLang="en-US" sz="800" dirty="0" smtClean="0">
              <a:ea typeface="ＭＳ Ｐゴシック" pitchFamily="34" charset="-128"/>
            </a:endParaRPr>
          </a:p>
          <a:p>
            <a:pPr defTabSz="463550" eaLnBrk="1" hangingPunct="1">
              <a:lnSpc>
                <a:spcPct val="80000"/>
              </a:lnSpc>
              <a:spcBef>
                <a:spcPct val="0"/>
              </a:spcBef>
            </a:pPr>
            <a:r>
              <a:rPr lang="en-US" altLang="en-US" sz="800" b="1" dirty="0" smtClean="0">
                <a:ea typeface="ＭＳ Ｐゴシック" pitchFamily="34" charset="-128"/>
              </a:rPr>
              <a:t>2. </a:t>
            </a:r>
            <a:r>
              <a:rPr lang="en-US" altLang="en-US" sz="800" i="1" dirty="0" smtClean="0">
                <a:ea typeface="ＭＳ Ｐゴシック" pitchFamily="34" charset="-128"/>
              </a:rPr>
              <a:t>(Click) </a:t>
            </a:r>
            <a:r>
              <a:rPr lang="en-US" altLang="en-US" sz="800" b="1" dirty="0" smtClean="0">
                <a:ea typeface="ＭＳ Ｐゴシック" pitchFamily="34" charset="-128"/>
              </a:rPr>
              <a:t>Duration/Exposure</a:t>
            </a:r>
            <a:r>
              <a:rPr lang="en-US" altLang="en-US" sz="800" dirty="0" smtClean="0">
                <a:ea typeface="ＭＳ Ｐゴシック" pitchFamily="34" charset="-128"/>
              </a:rPr>
              <a:t> refers to </a:t>
            </a:r>
            <a:r>
              <a:rPr lang="en-US" altLang="en-US" sz="800" b="1" dirty="0" smtClean="0">
                <a:ea typeface="ＭＳ Ｐゴシック" pitchFamily="34" charset="-128"/>
              </a:rPr>
              <a:t>how often a student receives an intervention</a:t>
            </a:r>
            <a:r>
              <a:rPr lang="en-US" altLang="en-US" sz="800" dirty="0" smtClean="0">
                <a:ea typeface="ＭＳ Ｐゴシック" pitchFamily="34" charset="-128"/>
              </a:rPr>
              <a:t> and </a:t>
            </a:r>
            <a:r>
              <a:rPr lang="en-US" altLang="en-US" sz="800" b="1" dirty="0" smtClean="0">
                <a:ea typeface="ＭＳ Ｐゴシック" pitchFamily="34" charset="-128"/>
              </a:rPr>
              <a:t>how long an intervention lasts</a:t>
            </a:r>
            <a:r>
              <a:rPr lang="en-US" altLang="en-US" sz="800" dirty="0" smtClean="0">
                <a:ea typeface="ＭＳ Ｐゴシック" pitchFamily="34" charset="-128"/>
              </a:rPr>
              <a:t>. When thinking about fidelity, we are considering whether the exposure/duration being used with a student matches the recommendation by the author/publisher of the curriculum. </a:t>
            </a:r>
          </a:p>
          <a:p>
            <a:pPr defTabSz="463550" eaLnBrk="1" hangingPunct="1">
              <a:lnSpc>
                <a:spcPct val="80000"/>
              </a:lnSpc>
              <a:spcBef>
                <a:spcPct val="0"/>
              </a:spcBef>
            </a:pPr>
            <a:endParaRPr lang="en-US" altLang="en-US" sz="800" dirty="0" smtClean="0">
              <a:ea typeface="ＭＳ Ｐゴシック" pitchFamily="34" charset="-128"/>
            </a:endParaRPr>
          </a:p>
          <a:p>
            <a:pPr defTabSz="463550" eaLnBrk="1" hangingPunct="1">
              <a:lnSpc>
                <a:spcPct val="80000"/>
              </a:lnSpc>
              <a:spcBef>
                <a:spcPct val="0"/>
              </a:spcBef>
            </a:pPr>
            <a:r>
              <a:rPr lang="en-US" altLang="en-US" sz="800" dirty="0" smtClean="0">
                <a:ea typeface="ＭＳ Ｐゴシック" pitchFamily="34" charset="-128"/>
              </a:rPr>
              <a:t>In the case of supplemental interventions, developers and researchers typically specify the required exposure/duration that is needed for the intervention to be effective for most students. If the intervention developer calls for the intervention three days a week, for 45 minutes each day, is the student receiving this dosage? </a:t>
            </a:r>
            <a:r>
              <a:rPr lang="en-US" altLang="en-US" sz="800" i="1" dirty="0" smtClean="0">
                <a:ea typeface="ＭＳ Ｐゴシック" pitchFamily="34" charset="-128"/>
              </a:rPr>
              <a:t>(Click)</a:t>
            </a:r>
            <a:endParaRPr lang="en-US" altLang="en-US" sz="800" dirty="0" smtClean="0">
              <a:ea typeface="ＭＳ Ｐゴシック" pitchFamily="34" charset="-128"/>
            </a:endParaRPr>
          </a:p>
          <a:p>
            <a:pPr defTabSz="463550" eaLnBrk="1" hangingPunct="1">
              <a:lnSpc>
                <a:spcPct val="80000"/>
              </a:lnSpc>
              <a:spcBef>
                <a:spcPct val="0"/>
              </a:spcBef>
            </a:pPr>
            <a:endParaRPr lang="en-US" altLang="en-US" sz="800" dirty="0" smtClean="0">
              <a:ea typeface="ＭＳ Ｐゴシック" pitchFamily="34" charset="-128"/>
            </a:endParaRPr>
          </a:p>
          <a:p>
            <a:pPr defTabSz="463550" eaLnBrk="1" hangingPunct="1">
              <a:lnSpc>
                <a:spcPct val="80000"/>
              </a:lnSpc>
              <a:spcBef>
                <a:spcPct val="0"/>
              </a:spcBef>
            </a:pPr>
            <a:r>
              <a:rPr lang="en-US" altLang="en-US" sz="800" b="1" dirty="0" smtClean="0">
                <a:ea typeface="ＭＳ Ｐゴシック" pitchFamily="34" charset="-128"/>
              </a:rPr>
              <a:t>3. </a:t>
            </a:r>
            <a:r>
              <a:rPr lang="en-US" altLang="en-US" sz="800" i="1" dirty="0" smtClean="0">
                <a:ea typeface="ＭＳ Ｐゴシック" pitchFamily="34" charset="-128"/>
              </a:rPr>
              <a:t>(Click) </a:t>
            </a:r>
            <a:r>
              <a:rPr lang="en-US" altLang="en-US" sz="800" dirty="0" smtClean="0">
                <a:ea typeface="ＭＳ Ｐゴシック" pitchFamily="34" charset="-128"/>
              </a:rPr>
              <a:t>Not only is it important to adhere to the plan/curriculum/assessment, but it is also important to look at the </a:t>
            </a:r>
            <a:r>
              <a:rPr lang="en-US" altLang="en-US" sz="800" b="1" dirty="0" smtClean="0">
                <a:ea typeface="ＭＳ Ｐゴシック" pitchFamily="34" charset="-128"/>
              </a:rPr>
              <a:t>quality of the delivery</a:t>
            </a:r>
            <a:r>
              <a:rPr lang="en-US" altLang="en-US" sz="800" dirty="0" smtClean="0">
                <a:ea typeface="ＭＳ Ｐゴシック" pitchFamily="34" charset="-128"/>
              </a:rPr>
              <a:t>. This refers to</a:t>
            </a:r>
            <a:r>
              <a:rPr lang="en-US" altLang="en-US" sz="800" b="1" dirty="0" smtClean="0">
                <a:ea typeface="ＭＳ Ｐゴシック" pitchFamily="34" charset="-128"/>
              </a:rPr>
              <a:t> </a:t>
            </a:r>
            <a:r>
              <a:rPr lang="en-US" altLang="en-US" sz="800" dirty="0" smtClean="0">
                <a:ea typeface="ＭＳ Ｐゴシック" pitchFamily="34" charset="-128"/>
              </a:rPr>
              <a:t>how well the intervention, assessment, or instruction is delivered. For example, </a:t>
            </a:r>
            <a:r>
              <a:rPr lang="en-US" altLang="en-US" sz="800" b="1" dirty="0" smtClean="0">
                <a:ea typeface="ＭＳ Ｐゴシック" pitchFamily="34" charset="-128"/>
              </a:rPr>
              <a:t>do you use good teaching practices</a:t>
            </a:r>
            <a:r>
              <a:rPr lang="en-US" altLang="en-US" sz="800" dirty="0" smtClean="0">
                <a:ea typeface="ＭＳ Ｐゴシック" pitchFamily="34" charset="-128"/>
              </a:rPr>
              <a:t>? Quality instructional delivery also means that teachers are engaged in what they’re teaching and animated in their delivery, not simply reading from a script. Providing teachers with constructive feedback on their instructional delivery is one way to improve the quality of delivery for supplemental interventions. </a:t>
            </a:r>
            <a:r>
              <a:rPr lang="en-US" altLang="en-US" sz="800" i="1" dirty="0" smtClean="0">
                <a:ea typeface="ＭＳ Ｐゴシック" pitchFamily="34" charset="-128"/>
              </a:rPr>
              <a:t>(Click)</a:t>
            </a:r>
            <a:endParaRPr lang="en-US" altLang="en-US" sz="800" dirty="0" smtClean="0">
              <a:ea typeface="ＭＳ Ｐゴシック" pitchFamily="34" charset="-128"/>
            </a:endParaRPr>
          </a:p>
          <a:p>
            <a:pPr defTabSz="463550" eaLnBrk="1" hangingPunct="1">
              <a:lnSpc>
                <a:spcPct val="80000"/>
              </a:lnSpc>
              <a:spcBef>
                <a:spcPct val="0"/>
              </a:spcBef>
            </a:pPr>
            <a:endParaRPr lang="en-US" altLang="en-US" sz="800" dirty="0" smtClean="0">
              <a:ea typeface="ＭＳ Ｐゴシック" pitchFamily="34" charset="-128"/>
            </a:endParaRPr>
          </a:p>
          <a:p>
            <a:pPr defTabSz="463550" eaLnBrk="1" hangingPunct="1">
              <a:lnSpc>
                <a:spcPct val="80000"/>
              </a:lnSpc>
              <a:spcBef>
                <a:spcPct val="0"/>
              </a:spcBef>
            </a:pPr>
            <a:r>
              <a:rPr lang="en-US" altLang="en-US" sz="800" b="1" dirty="0" smtClean="0">
                <a:ea typeface="ＭＳ Ｐゴシック" pitchFamily="34" charset="-128"/>
              </a:rPr>
              <a:t>4. </a:t>
            </a:r>
            <a:r>
              <a:rPr lang="en-US" altLang="en-US" sz="800" i="1" dirty="0" smtClean="0">
                <a:ea typeface="ＭＳ Ｐゴシック" pitchFamily="34" charset="-128"/>
              </a:rPr>
              <a:t>(Click)</a:t>
            </a:r>
            <a:r>
              <a:rPr lang="en-US" altLang="en-US" sz="800" dirty="0" smtClean="0">
                <a:ea typeface="ＭＳ Ｐゴシック" pitchFamily="34" charset="-128"/>
              </a:rPr>
              <a:t> Another component is </a:t>
            </a:r>
            <a:r>
              <a:rPr lang="en-US" altLang="en-US" sz="800" b="1" dirty="0" smtClean="0">
                <a:ea typeface="ＭＳ Ｐゴシック" pitchFamily="34" charset="-128"/>
              </a:rPr>
              <a:t>program specificity</a:t>
            </a:r>
            <a:r>
              <a:rPr lang="en-US" altLang="en-US" sz="800" dirty="0" smtClean="0">
                <a:ea typeface="ＭＳ Ｐゴシック" pitchFamily="34" charset="-128"/>
              </a:rPr>
              <a:t>,</a:t>
            </a:r>
            <a:r>
              <a:rPr lang="en-US" altLang="en-US" sz="800" b="1" dirty="0" smtClean="0">
                <a:ea typeface="ＭＳ Ｐゴシック" pitchFamily="34" charset="-128"/>
              </a:rPr>
              <a:t> </a:t>
            </a:r>
            <a:r>
              <a:rPr lang="en-US" altLang="en-US" sz="800" dirty="0" smtClean="0">
                <a:ea typeface="ＭＳ Ｐゴシック" pitchFamily="34" charset="-128"/>
              </a:rPr>
              <a:t>or </a:t>
            </a:r>
            <a:r>
              <a:rPr lang="en-US" altLang="en-US" sz="800" b="1" dirty="0" smtClean="0">
                <a:ea typeface="ＭＳ Ｐゴシック" pitchFamily="34" charset="-128"/>
              </a:rPr>
              <a:t>how well the intervention is defined and how different it is from other interventions</a:t>
            </a:r>
            <a:r>
              <a:rPr lang="en-US" altLang="en-US" sz="800" dirty="0" smtClean="0">
                <a:ea typeface="ＭＳ Ｐゴシック" pitchFamily="34" charset="-128"/>
              </a:rPr>
              <a:t>. Having clearly defined interventions/assessments allows teachers to more easily adhere to the program as defined. Is the intervention a good match for the student’s needs? Or does every low reader get the same intervention? </a:t>
            </a:r>
            <a:r>
              <a:rPr lang="en-US" altLang="en-US" sz="800" i="1" dirty="0" smtClean="0">
                <a:ea typeface="ＭＳ Ｐゴシック" pitchFamily="34" charset="-128"/>
              </a:rPr>
              <a:t>(Click)</a:t>
            </a:r>
            <a:endParaRPr lang="en-US" altLang="en-US" sz="800" dirty="0" smtClean="0">
              <a:ea typeface="ＭＳ Ｐゴシック" pitchFamily="34" charset="-128"/>
            </a:endParaRPr>
          </a:p>
          <a:p>
            <a:pPr defTabSz="463550" eaLnBrk="1" hangingPunct="1">
              <a:lnSpc>
                <a:spcPct val="80000"/>
              </a:lnSpc>
              <a:spcBef>
                <a:spcPct val="0"/>
              </a:spcBef>
            </a:pPr>
            <a:endParaRPr lang="en-US" altLang="en-US" sz="800" dirty="0" smtClean="0">
              <a:ea typeface="ＭＳ Ｐゴシック" pitchFamily="34" charset="-128"/>
            </a:endParaRPr>
          </a:p>
          <a:p>
            <a:pPr defTabSz="463550" eaLnBrk="1" hangingPunct="1">
              <a:lnSpc>
                <a:spcPct val="80000"/>
              </a:lnSpc>
              <a:spcBef>
                <a:spcPct val="0"/>
              </a:spcBef>
            </a:pPr>
            <a:r>
              <a:rPr lang="en-US" altLang="en-US" sz="800" b="1" dirty="0" smtClean="0">
                <a:ea typeface="ＭＳ Ｐゴシック" pitchFamily="34" charset="-128"/>
              </a:rPr>
              <a:t>5. </a:t>
            </a:r>
            <a:r>
              <a:rPr lang="en-US" altLang="en-US" sz="800" i="1" dirty="0" smtClean="0">
                <a:ea typeface="ＭＳ Ｐゴシック" pitchFamily="34" charset="-128"/>
              </a:rPr>
              <a:t>(Click)</a:t>
            </a:r>
            <a:r>
              <a:rPr lang="en-US" altLang="en-US" sz="800" dirty="0" smtClean="0">
                <a:ea typeface="ＭＳ Ｐゴシック" pitchFamily="34" charset="-128"/>
              </a:rPr>
              <a:t> Just as the quality of the delivery is critical, it also is important to focus on </a:t>
            </a:r>
            <a:r>
              <a:rPr lang="en-US" altLang="en-US" sz="800" b="1" dirty="0" smtClean="0">
                <a:ea typeface="ＭＳ Ｐゴシック" pitchFamily="34" charset="-128"/>
              </a:rPr>
              <a:t>student engagement</a:t>
            </a:r>
            <a:r>
              <a:rPr lang="en-US" altLang="en-US" sz="800" dirty="0" smtClean="0">
                <a:ea typeface="ＭＳ Ｐゴシック" pitchFamily="34" charset="-128"/>
              </a:rPr>
              <a:t>,</a:t>
            </a:r>
            <a:r>
              <a:rPr lang="en-US" altLang="en-US" sz="800" b="1" dirty="0" smtClean="0">
                <a:ea typeface="ＭＳ Ｐゴシック" pitchFamily="34" charset="-128"/>
              </a:rPr>
              <a:t> </a:t>
            </a:r>
            <a:r>
              <a:rPr lang="en-US" altLang="en-US" sz="800" dirty="0" smtClean="0">
                <a:ea typeface="ＭＳ Ｐゴシック" pitchFamily="34" charset="-128"/>
              </a:rPr>
              <a:t>or </a:t>
            </a:r>
            <a:r>
              <a:rPr lang="en-US" altLang="en-US" sz="800" b="1" dirty="0" smtClean="0">
                <a:ea typeface="ＭＳ Ｐゴシック" pitchFamily="34" charset="-128"/>
              </a:rPr>
              <a:t>how engaged and involved the students are in the intervention or activity</a:t>
            </a:r>
            <a:r>
              <a:rPr lang="en-US" altLang="en-US" sz="800" dirty="0" smtClean="0">
                <a:ea typeface="ＭＳ Ｐゴシック" pitchFamily="34" charset="-128"/>
              </a:rPr>
              <a:t>. Following a prescribed program alone is often not enough. Consider whether or not competing behaviors make it difficult for students to take part in the intervention as designed. During the delivery of supplemental interventions, teachers may need to use behavior management strategies to manage student behaviors, including providing choice, adding elements of competition, and offering frequent opportunities to respond.</a:t>
            </a:r>
            <a:r>
              <a:rPr lang="en-US" altLang="en-US" sz="800" i="1" dirty="0" smtClean="0">
                <a:ea typeface="ＭＳ Ｐゴシック" pitchFamily="34" charset="-128"/>
              </a:rPr>
              <a:t> (Click)</a:t>
            </a:r>
            <a:endParaRPr lang="en-US" altLang="en-US" sz="800" dirty="0" smtClean="0">
              <a:ea typeface="ＭＳ Ｐゴシック" pitchFamily="34" charset="-128"/>
            </a:endParaRPr>
          </a:p>
          <a:p>
            <a:pPr defTabSz="463550" eaLnBrk="1" hangingPunct="1">
              <a:lnSpc>
                <a:spcPct val="80000"/>
              </a:lnSpc>
              <a:spcBef>
                <a:spcPct val="0"/>
              </a:spcBef>
            </a:pPr>
            <a:endParaRPr lang="en-US" altLang="en-US" sz="800" dirty="0" smtClean="0">
              <a:ea typeface="ＭＳ Ｐゴシック" pitchFamily="34" charset="-128"/>
            </a:endParaRPr>
          </a:p>
          <a:p>
            <a:pPr defTabSz="463550" eaLnBrk="1" hangingPunct="1">
              <a:lnSpc>
                <a:spcPct val="80000"/>
              </a:lnSpc>
              <a:spcBef>
                <a:spcPct val="0"/>
              </a:spcBef>
            </a:pPr>
            <a:endParaRPr lang="en-US" altLang="en-US" sz="800" dirty="0" smtClean="0">
              <a:ea typeface="ＭＳ Ｐゴシック" pitchFamily="34" charset="-128"/>
            </a:endParaRPr>
          </a:p>
          <a:p>
            <a:pPr defTabSz="463550" eaLnBrk="1" hangingPunct="1">
              <a:lnSpc>
                <a:spcPct val="80000"/>
              </a:lnSpc>
              <a:spcBef>
                <a:spcPct val="0"/>
              </a:spcBef>
            </a:pPr>
            <a:endParaRPr lang="en-US" altLang="en-US" sz="800" dirty="0" smtClean="0">
              <a:ea typeface="ＭＳ Ｐゴシック" pitchFamily="34" charset="-128"/>
            </a:endParaRPr>
          </a:p>
          <a:p>
            <a:pPr defTabSz="463550" eaLnBrk="1" hangingPunct="1">
              <a:lnSpc>
                <a:spcPct val="80000"/>
              </a:lnSpc>
              <a:spcBef>
                <a:spcPct val="0"/>
              </a:spcBef>
            </a:pPr>
            <a:endParaRPr lang="en-US" altLang="en-US" sz="800" dirty="0" smtClean="0">
              <a:ea typeface="ＭＳ Ｐゴシック" pitchFamily="34" charset="-128"/>
            </a:endParaRPr>
          </a:p>
          <a:p>
            <a:pPr defTabSz="463550">
              <a:lnSpc>
                <a:spcPct val="80000"/>
              </a:lnSpc>
            </a:pPr>
            <a:endParaRPr lang="en-US" altLang="en-US" sz="800"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622300"/>
            <a:ext cx="4654550" cy="3490913"/>
          </a:xfrm>
        </p:spPr>
      </p:sp>
      <p:sp>
        <p:nvSpPr>
          <p:cNvPr id="3" name="Notes Placeholder 2"/>
          <p:cNvSpPr>
            <a:spLocks noGrp="1"/>
          </p:cNvSpPr>
          <p:nvPr>
            <p:ph type="body" idx="1"/>
          </p:nvPr>
        </p:nvSpPr>
        <p:spPr/>
        <p:txBody>
          <a:bodyPr/>
          <a:lstStyle/>
          <a:p>
            <a:r>
              <a:rPr lang="en-US" i="1" dirty="0" smtClean="0"/>
              <a:t>Briefly give time for participates to view the slide.</a:t>
            </a:r>
            <a:endParaRPr lang="en-US" i="1" dirty="0"/>
          </a:p>
        </p:txBody>
      </p:sp>
    </p:spTree>
    <p:extLst>
      <p:ext uri="{BB962C8B-B14F-4D97-AF65-F5344CB8AC3E}">
        <p14:creationId xmlns:p14="http://schemas.microsoft.com/office/powerpoint/2010/main" val="2463850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21188"/>
            <a:ext cx="5619750" cy="4697858"/>
          </a:xfrm>
        </p:spPr>
        <p:txBody>
          <a:bodyPr/>
          <a:lstStyle/>
          <a:p>
            <a:r>
              <a:rPr lang="en-US" dirty="0" smtClean="0"/>
              <a:t>In this section, you will be introduced to two specific supplemental interventions and strategies and will learn how to implement</a:t>
            </a:r>
            <a:r>
              <a:rPr lang="en-US" baseline="0" dirty="0" smtClean="0"/>
              <a:t> them.</a:t>
            </a:r>
            <a:endParaRPr lang="en-US" dirty="0" smtClean="0"/>
          </a:p>
          <a:p>
            <a:endParaRPr lang="en-US" dirty="0"/>
          </a:p>
          <a:p>
            <a:r>
              <a:rPr lang="en-US" dirty="0" smtClean="0"/>
              <a:t> </a:t>
            </a:r>
            <a:endParaRPr lang="en-US" dirty="0"/>
          </a:p>
        </p:txBody>
      </p:sp>
    </p:spTree>
    <p:extLst>
      <p:ext uri="{BB962C8B-B14F-4D97-AF65-F5344CB8AC3E}">
        <p14:creationId xmlns:p14="http://schemas.microsoft.com/office/powerpoint/2010/main" val="1504186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a:ea typeface="ＭＳ Ｐゴシック" pitchFamily="34" charset="-128"/>
              </a:rPr>
              <a:t>Give participants time to read the slide and discuss.</a:t>
            </a:r>
          </a:p>
          <a:p>
            <a:endParaRPr lang="en-US" altLang="en-US" dirty="0" smtClean="0">
              <a:ea typeface="ＭＳ Ｐゴシック" pitchFamily="34" charset="-128"/>
            </a:endParaRPr>
          </a:p>
          <a:p>
            <a:r>
              <a:rPr lang="en-US" altLang="en-US" dirty="0" smtClean="0">
                <a:ea typeface="ＭＳ Ｐゴシック" pitchFamily="34" charset="-128"/>
              </a:rPr>
              <a:t>Social skills are not the same as behavior. Rather, they are components of behavior that help an individual understand and adapt across a variety of social settings.</a:t>
            </a:r>
          </a:p>
          <a:p>
            <a:endParaRPr lang="en-US" altLang="en-US" i="1" dirty="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21188"/>
            <a:ext cx="5619750" cy="4409826"/>
          </a:xfrm>
        </p:spPr>
        <p:txBody>
          <a:bodyPr/>
          <a:lstStyle/>
          <a:p>
            <a:r>
              <a:rPr lang="en-US" b="1" dirty="0" smtClean="0"/>
              <a:t>Purpose of the activity- </a:t>
            </a:r>
            <a:r>
              <a:rPr lang="en-US" dirty="0" smtClean="0"/>
              <a:t>Sometime it is difficult for students to give and accept compliments from their peers.</a:t>
            </a:r>
          </a:p>
          <a:p>
            <a:endParaRPr lang="en-US" dirty="0"/>
          </a:p>
          <a:p>
            <a:r>
              <a:rPr lang="en-US" b="1" dirty="0" smtClean="0"/>
              <a:t>Directions for the activity</a:t>
            </a:r>
          </a:p>
          <a:p>
            <a:pPr marL="228600" indent="-228600">
              <a:buFont typeface="+mj-lt"/>
              <a:buAutoNum type="arabicPeriod"/>
            </a:pPr>
            <a:r>
              <a:rPr lang="en-US" i="1" dirty="0" smtClean="0"/>
              <a:t>Turn on some music and have participants walk around the room in any direction. After about 30 seconds, stop the music.</a:t>
            </a:r>
          </a:p>
          <a:p>
            <a:pPr marL="228600" indent="-228600">
              <a:buFont typeface="+mj-lt"/>
              <a:buAutoNum type="arabicPeriod"/>
            </a:pPr>
            <a:r>
              <a:rPr lang="en-US" i="1" dirty="0" smtClean="0"/>
              <a:t>Participants pair up with someone near them. They introduce themselves to each other and then give each other a complement. When compliments are given, participants acknowledge them.</a:t>
            </a:r>
          </a:p>
          <a:p>
            <a:pPr marL="228600" indent="-228600">
              <a:buFont typeface="+mj-lt"/>
              <a:buAutoNum type="arabicPeriod"/>
            </a:pPr>
            <a:r>
              <a:rPr lang="en-US" i="1" dirty="0" smtClean="0"/>
              <a:t>When partners appear finished, continue to play the music and have participants continue walking around the room again.</a:t>
            </a:r>
          </a:p>
          <a:p>
            <a:pPr marL="228600" indent="-228600">
              <a:buFont typeface="+mj-lt"/>
              <a:buAutoNum type="arabicPeriod"/>
            </a:pPr>
            <a:r>
              <a:rPr lang="en-US" i="1" dirty="0" smtClean="0"/>
              <a:t>Stop the music after 30 seconds and repeat the same activity.</a:t>
            </a:r>
          </a:p>
          <a:p>
            <a:pPr marL="228600" indent="-228600">
              <a:buFont typeface="+mj-lt"/>
              <a:buAutoNum type="arabicPeriod"/>
            </a:pPr>
            <a:r>
              <a:rPr lang="en-US" i="1" dirty="0" smtClean="0"/>
              <a:t>Continue with this process until participants meet and compliment three to five new people.</a:t>
            </a:r>
          </a:p>
          <a:p>
            <a:pPr marL="228600" indent="-228600">
              <a:buFont typeface="+mj-lt"/>
              <a:buAutoNum type="arabicPeriod"/>
            </a:pPr>
            <a:r>
              <a:rPr lang="en-US" i="1" dirty="0" smtClean="0"/>
              <a:t>When participants are finished with the activity, discuss as a group how it felt to give and accept compliments. Why might students have a difficult time with this social skill? Why is it important for students to know how to give and receive compliments?</a:t>
            </a:r>
          </a:p>
          <a:p>
            <a:endParaRPr lang="en-US" dirty="0"/>
          </a:p>
          <a:p>
            <a:r>
              <a:rPr lang="en-US" b="1" dirty="0" smtClean="0"/>
              <a:t>Putting it all together - </a:t>
            </a:r>
            <a:r>
              <a:rPr lang="en-US" dirty="0"/>
              <a:t>This is an activity that </a:t>
            </a:r>
            <a:r>
              <a:rPr lang="en-US" dirty="0" smtClean="0"/>
              <a:t>you </a:t>
            </a:r>
            <a:r>
              <a:rPr lang="en-US" dirty="0"/>
              <a:t>can do with </a:t>
            </a:r>
            <a:r>
              <a:rPr lang="en-US" dirty="0" smtClean="0"/>
              <a:t>your </a:t>
            </a:r>
            <a:r>
              <a:rPr lang="en-US" dirty="0"/>
              <a:t>students to </a:t>
            </a:r>
            <a:r>
              <a:rPr lang="en-US" dirty="0" smtClean="0"/>
              <a:t>practice/model accepting </a:t>
            </a:r>
            <a:r>
              <a:rPr lang="en-US" dirty="0"/>
              <a:t>and giving </a:t>
            </a:r>
            <a:r>
              <a:rPr lang="en-US" dirty="0" smtClean="0"/>
              <a:t>compliments. It is an important social skill for students.</a:t>
            </a:r>
          </a:p>
        </p:txBody>
      </p:sp>
    </p:spTree>
    <p:extLst>
      <p:ext uri="{BB962C8B-B14F-4D97-AF65-F5344CB8AC3E}">
        <p14:creationId xmlns:p14="http://schemas.microsoft.com/office/powerpoint/2010/main" val="340497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Three components to teaching specific behaviors are modeling, coaching, and self-management. You want to couple each of these with positive reinforcement. Let’s look more closely.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a:buChar char="•"/>
            </a:pPr>
            <a:r>
              <a:rPr lang="en-US" altLang="en-US" dirty="0" smtClean="0">
                <a:ea typeface="ＭＳ Ｐゴシック" pitchFamily="34" charset="-128"/>
              </a:rPr>
              <a:t> An adult or peer </a:t>
            </a:r>
            <a:r>
              <a:rPr lang="en-US" altLang="en-US" b="1" dirty="0" smtClean="0">
                <a:ea typeface="ＭＳ Ｐゴシック" pitchFamily="34" charset="-128"/>
              </a:rPr>
              <a:t>demonstrates the skill or behavior </a:t>
            </a:r>
            <a:r>
              <a:rPr lang="en-US" altLang="en-US" dirty="0" smtClean="0">
                <a:ea typeface="ＭＳ Ｐゴシック" pitchFamily="34" charset="-128"/>
              </a:rPr>
              <a:t>to be learned (for example, walking through the hall appropriately).</a:t>
            </a:r>
          </a:p>
          <a:p>
            <a:pPr>
              <a:buFont typeface="Arial"/>
              <a:buChar char="•"/>
            </a:pPr>
            <a:r>
              <a:rPr lang="en-US" altLang="en-US" b="1" dirty="0" smtClean="0">
                <a:ea typeface="ＭＳ Ｐゴシック" pitchFamily="34" charset="-128"/>
              </a:rPr>
              <a:t> The modeling may be contrived. </a:t>
            </a:r>
            <a:r>
              <a:rPr lang="en-US" altLang="en-US" dirty="0" smtClean="0">
                <a:ea typeface="ＭＳ Ｐゴシック" pitchFamily="34" charset="-128"/>
              </a:rPr>
              <a:t>(For</a:t>
            </a:r>
            <a:r>
              <a:rPr lang="en-US" altLang="en-US" baseline="0" dirty="0" smtClean="0">
                <a:ea typeface="ＭＳ Ｐゴシック" pitchFamily="34" charset="-128"/>
              </a:rPr>
              <a:t> example</a:t>
            </a:r>
            <a:r>
              <a:rPr lang="en-US" altLang="en-US" dirty="0" smtClean="0">
                <a:ea typeface="ＭＳ Ｐゴシック" pitchFamily="34" charset="-128"/>
              </a:rPr>
              <a:t>, a teacher says to his student, "I am going to show you how to walk appropriately through the hall" and follows this by walking down the hall with his arms by his side, going directly to the destination, looking ahead, and not talking. The teacher then stops and points out to the student all the things that he just did and then shows the student again.)</a:t>
            </a:r>
          </a:p>
          <a:p>
            <a:pPr>
              <a:buFont typeface="Arial"/>
              <a:buChar char="•"/>
            </a:pPr>
            <a:r>
              <a:rPr lang="en-US" altLang="en-US" b="1" dirty="0" smtClean="0">
                <a:ea typeface="ＭＳ Ｐゴシック" pitchFamily="34" charset="-128"/>
              </a:rPr>
              <a:t> The modeling may be natural. </a:t>
            </a:r>
            <a:r>
              <a:rPr lang="en-US" altLang="en-US" dirty="0" smtClean="0">
                <a:ea typeface="ＭＳ Ｐゴシック" pitchFamily="34" charset="-128"/>
              </a:rPr>
              <a:t>(For</a:t>
            </a:r>
            <a:r>
              <a:rPr lang="en-US" altLang="en-US" baseline="0" dirty="0" smtClean="0">
                <a:ea typeface="ＭＳ Ｐゴシック" pitchFamily="34" charset="-128"/>
              </a:rPr>
              <a:t> example,</a:t>
            </a:r>
            <a:r>
              <a:rPr lang="en-US" altLang="en-US" dirty="0" smtClean="0">
                <a:ea typeface="ＭＳ Ｐゴシック" pitchFamily="34" charset="-128"/>
              </a:rPr>
              <a:t> while observing another class, a teacher says to her student, "Look how Annie is walking down the hall. She has her hands by her side, she is looking straight ahead, she goes directly to the library, and she is silent.”)</a:t>
            </a:r>
          </a:p>
          <a:p>
            <a:pPr>
              <a:buFont typeface="Arial"/>
              <a:buChar char="•"/>
            </a:pPr>
            <a:r>
              <a:rPr lang="en-US" altLang="en-US" b="1" dirty="0" smtClean="0">
                <a:ea typeface="ＭＳ Ｐゴシック" pitchFamily="34" charset="-128"/>
              </a:rPr>
              <a:t> A verbal explanation is given </a:t>
            </a:r>
            <a:r>
              <a:rPr lang="en-US" altLang="en-US" dirty="0" smtClean="0">
                <a:ea typeface="ＭＳ Ｐゴシック" pitchFamily="34" charset="-128"/>
              </a:rPr>
              <a:t>to the student to describe the skill they are seeing. </a:t>
            </a:r>
            <a:r>
              <a:rPr lang="en-US" altLang="en-US" b="1" dirty="0" smtClean="0">
                <a:ea typeface="ＭＳ Ｐゴシック" pitchFamily="34" charset="-128"/>
              </a:rPr>
              <a:t>The student must be aware of the model and the correct behavior </a:t>
            </a:r>
            <a:r>
              <a:rPr lang="en-US" altLang="en-US" dirty="0" smtClean="0">
                <a:ea typeface="ＭＳ Ｐゴシック" pitchFamily="34" charset="-128"/>
              </a:rPr>
              <a:t>in order for it to be effective.</a:t>
            </a:r>
          </a:p>
          <a:p>
            <a:endParaRPr lang="en-US" altLang="en-US" dirty="0"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As a student practices the skill, his or her </a:t>
            </a:r>
            <a:r>
              <a:rPr lang="en-US" altLang="en-US" b="1" dirty="0" smtClean="0">
                <a:ea typeface="ＭＳ Ｐゴシック" pitchFamily="34" charset="-128"/>
              </a:rPr>
              <a:t>teacher provides prompts when necessary. </a:t>
            </a:r>
            <a:r>
              <a:rPr lang="en-US" altLang="en-US" dirty="0" smtClean="0">
                <a:ea typeface="ＭＳ Ｐゴシック" pitchFamily="34" charset="-128"/>
              </a:rPr>
              <a:t>(For</a:t>
            </a:r>
            <a:r>
              <a:rPr lang="en-US" altLang="en-US" baseline="0" dirty="0" smtClean="0">
                <a:ea typeface="ＭＳ Ｐゴシック" pitchFamily="34" charset="-128"/>
              </a:rPr>
              <a:t> example</a:t>
            </a:r>
            <a:r>
              <a:rPr lang="en-US" altLang="en-US" dirty="0" smtClean="0">
                <a:ea typeface="ＭＳ Ｐゴシック" pitchFamily="34" charset="-128"/>
              </a:rPr>
              <a:t>, "Jordan, remember that your hands belong at your sides when you are walking down the hall.”)</a:t>
            </a:r>
          </a:p>
          <a:p>
            <a:endParaRPr lang="en-US" altLang="en-US" dirty="0" smtClean="0">
              <a:ea typeface="ＭＳ Ｐゴシック" pitchFamily="34" charset="-128"/>
            </a:endParaRPr>
          </a:p>
          <a:p>
            <a:r>
              <a:rPr lang="en-US" altLang="en-US" b="1" dirty="0" smtClean="0">
                <a:ea typeface="ＭＳ Ｐゴシック" pitchFamily="34" charset="-128"/>
              </a:rPr>
              <a:t>The teacher provides immediate feedback </a:t>
            </a:r>
            <a:r>
              <a:rPr lang="en-US" altLang="en-US" dirty="0" smtClean="0">
                <a:ea typeface="ＭＳ Ｐゴシック" pitchFamily="34" charset="-128"/>
              </a:rPr>
              <a:t>to the student on their progress toward the skill. (For</a:t>
            </a:r>
            <a:r>
              <a:rPr lang="en-US" altLang="en-US" baseline="0" dirty="0" smtClean="0">
                <a:ea typeface="ＭＳ Ｐゴシック" pitchFamily="34" charset="-128"/>
              </a:rPr>
              <a:t> example,</a:t>
            </a:r>
            <a:r>
              <a:rPr lang="en-US" altLang="en-US" dirty="0" smtClean="0">
                <a:ea typeface="ＭＳ Ｐゴシック" pitchFamily="34" charset="-128"/>
              </a:rPr>
              <a:t> "Jordan, you did a great job keeping your hands in place and going directly to the cafeteria. Next time, don't forget to do it silently.")</a:t>
            </a:r>
          </a:p>
          <a:p>
            <a:endParaRPr lang="en-US" altLang="en-US" dirty="0" smtClean="0">
              <a:ea typeface="ＭＳ Ｐゴシック" pitchFamily="34" charset="-128"/>
            </a:endParaRPr>
          </a:p>
          <a:p>
            <a:r>
              <a:rPr lang="en-US" altLang="en-US" b="1" dirty="0" smtClean="0">
                <a:ea typeface="ＭＳ Ｐゴシック" pitchFamily="34" charset="-128"/>
              </a:rPr>
              <a:t>The teacher discusses the skill with the student </a:t>
            </a:r>
            <a:r>
              <a:rPr lang="en-US" altLang="en-US" dirty="0" smtClean="0">
                <a:ea typeface="ＭＳ Ｐゴシック" pitchFamily="34" charset="-128"/>
              </a:rPr>
              <a:t>so the student can also provide feedback on how he</a:t>
            </a:r>
            <a:r>
              <a:rPr lang="en-US" altLang="en-US" baseline="0" dirty="0" smtClean="0">
                <a:ea typeface="ＭＳ Ｐゴシック" pitchFamily="34" charset="-128"/>
              </a:rPr>
              <a:t> or </a:t>
            </a:r>
            <a:r>
              <a:rPr lang="en-US" altLang="en-US" dirty="0" smtClean="0">
                <a:ea typeface="ＭＳ Ｐゴシック" pitchFamily="34" charset="-128"/>
              </a:rPr>
              <a:t>she did. (For</a:t>
            </a:r>
            <a:r>
              <a:rPr lang="en-US" altLang="en-US" baseline="0" dirty="0" smtClean="0">
                <a:ea typeface="ＭＳ Ｐゴシック" pitchFamily="34" charset="-128"/>
              </a:rPr>
              <a:t> example,</a:t>
            </a:r>
            <a:r>
              <a:rPr lang="en-US" altLang="en-US" dirty="0" smtClean="0">
                <a:ea typeface="ＭＳ Ｐゴシック" pitchFamily="34" charset="-128"/>
              </a:rPr>
              <a:t> "Jordan, how do you feel about how you walked down the hall today?” "Well, Ms. Teacher, I had some trouble keeping silent.")</a:t>
            </a:r>
          </a:p>
          <a:p>
            <a:endParaRPr lang="en-US" altLang="en-US" dirty="0" smtClean="0">
              <a:ea typeface="ＭＳ Ｐゴシック" pitchFamily="34" charset="-128"/>
            </a:endParaRPr>
          </a:p>
          <a:p>
            <a:r>
              <a:rPr lang="en-US" altLang="en-US" dirty="0" smtClean="0">
                <a:ea typeface="ＭＳ Ｐゴシック" pitchFamily="34" charset="-128"/>
              </a:rPr>
              <a:t>Additional prompts might be verbal</a:t>
            </a:r>
            <a:r>
              <a:rPr lang="en-US" altLang="en-US" baseline="0" dirty="0" smtClean="0">
                <a:ea typeface="ＭＳ Ｐゴシック" pitchFamily="34" charset="-128"/>
              </a:rPr>
              <a:t> or</a:t>
            </a:r>
            <a:r>
              <a:rPr lang="en-US" altLang="en-US" dirty="0" smtClean="0">
                <a:ea typeface="ＭＳ Ｐゴシック" pitchFamily="34" charset="-128"/>
              </a:rPr>
              <a:t> non-verbal.</a:t>
            </a:r>
          </a:p>
          <a:p>
            <a:endParaRPr lang="en-US" altLang="en-US" dirty="0"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ea typeface="ＭＳ Ｐゴシック" pitchFamily="34" charset="-128"/>
              </a:rPr>
              <a:t>Self-management </a:t>
            </a:r>
            <a:r>
              <a:rPr lang="en-US" altLang="en-US" dirty="0" smtClean="0">
                <a:ea typeface="ＭＳ Ｐゴシック" pitchFamily="34" charset="-128"/>
              </a:rPr>
              <a:t>is the ideal. You want students to manage their behavior and notice when they are doing it correctly (or not). Self-management comes out of coaching.</a:t>
            </a:r>
          </a:p>
          <a:p>
            <a:endParaRPr lang="en-US" altLang="en-US" dirty="0" smtClean="0">
              <a:ea typeface="ＭＳ Ｐゴシック" pitchFamily="34" charset="-128"/>
            </a:endParaRPr>
          </a:p>
          <a:p>
            <a:r>
              <a:rPr lang="en-US" altLang="en-US" b="1" dirty="0" smtClean="0">
                <a:ea typeface="ＭＳ Ｐゴシック" pitchFamily="34" charset="-128"/>
              </a:rPr>
              <a:t>Students receive regular feedback on the skill in the beginning, </a:t>
            </a:r>
            <a:r>
              <a:rPr lang="en-US" altLang="en-US" b="0" dirty="0" smtClean="0">
                <a:ea typeface="ＭＳ Ｐゴシック" pitchFamily="34" charset="-128"/>
              </a:rPr>
              <a:t>but</a:t>
            </a:r>
            <a:r>
              <a:rPr lang="en-US" altLang="en-US" dirty="0" smtClean="0">
                <a:ea typeface="ＭＳ Ｐゴシック" pitchFamily="34" charset="-128"/>
              </a:rPr>
              <a:t> the teacher reduces how often that feedback is offered as students refine the skill.</a:t>
            </a:r>
          </a:p>
          <a:p>
            <a:endParaRPr lang="en-US" altLang="en-US" dirty="0" smtClean="0">
              <a:ea typeface="ＭＳ Ｐゴシック" pitchFamily="34" charset="-128"/>
            </a:endParaRPr>
          </a:p>
          <a:p>
            <a:r>
              <a:rPr lang="en-US" altLang="en-US" b="1" dirty="0" smtClean="0">
                <a:ea typeface="ＭＳ Ｐゴシック" pitchFamily="34" charset="-128"/>
              </a:rPr>
              <a:t>Students are given cues </a:t>
            </a:r>
            <a:r>
              <a:rPr lang="en-US" altLang="en-US" dirty="0" smtClean="0">
                <a:ea typeface="ＭＳ Ｐゴシック" pitchFamily="34" charset="-128"/>
              </a:rPr>
              <a:t>or a way to prompt themselves to remember the behavior and know when to use it. (For</a:t>
            </a:r>
            <a:r>
              <a:rPr lang="en-US" altLang="en-US" baseline="0" dirty="0" smtClean="0">
                <a:ea typeface="ＭＳ Ｐゴシック" pitchFamily="34" charset="-128"/>
              </a:rPr>
              <a:t> example,</a:t>
            </a:r>
            <a:r>
              <a:rPr lang="en-US" altLang="en-US" dirty="0" smtClean="0">
                <a:ea typeface="ＭＳ Ｐゴシック" pitchFamily="34" charset="-128"/>
              </a:rPr>
              <a:t> a series of pictures by the door shows appropriate walking behaviors that the student sees on the way out of the classroom.)</a:t>
            </a:r>
          </a:p>
          <a:p>
            <a:endParaRPr lang="en-US" altLang="en-US" dirty="0" smtClean="0">
              <a:ea typeface="ＭＳ Ｐゴシック" pitchFamily="34" charset="-128"/>
            </a:endParaRPr>
          </a:p>
          <a:p>
            <a:r>
              <a:rPr lang="en-US" altLang="en-US" b="1" dirty="0" smtClean="0">
                <a:ea typeface="ＭＳ Ｐゴシック" pitchFamily="34" charset="-128"/>
              </a:rPr>
              <a:t>Students are given a way to measure their behavior </a:t>
            </a:r>
            <a:r>
              <a:rPr lang="en-US" altLang="en-US" dirty="0" smtClean="0">
                <a:ea typeface="ＭＳ Ｐゴシック" pitchFamily="34" charset="-128"/>
              </a:rPr>
              <a:t>and reflect on whether they completed the skill or not. (For</a:t>
            </a:r>
            <a:r>
              <a:rPr lang="en-US" altLang="en-US" baseline="0" dirty="0" smtClean="0">
                <a:ea typeface="ＭＳ Ｐゴシック" pitchFamily="34" charset="-128"/>
              </a:rPr>
              <a:t> example,</a:t>
            </a:r>
            <a:r>
              <a:rPr lang="en-US" altLang="en-US" dirty="0" smtClean="0">
                <a:ea typeface="ＭＳ Ｐゴシック" pitchFamily="34" charset="-128"/>
              </a:rPr>
              <a:t> a checklist at the student's desk or in a notebook, where the student can check off each element of appropriate hall walking and whether or not it was done.)</a:t>
            </a:r>
          </a:p>
          <a:p>
            <a:endParaRPr lang="en-US" altLang="en-US" dirty="0" smtClean="0">
              <a:ea typeface="ＭＳ Ｐゴシック" pitchFamily="34" charset="-128"/>
            </a:endParaRPr>
          </a:p>
          <a:p>
            <a:r>
              <a:rPr lang="en-US" altLang="en-US" dirty="0" smtClean="0">
                <a:ea typeface="ＭＳ Ｐゴシック" pitchFamily="34" charset="-128"/>
              </a:rPr>
              <a:t>Students are taught to self-monitor their own behavior during a specific time period. The student records his or her own behavior at predetermined intervals on a data sheet. The teacher also periodically observes the student, records the student's behavior, and provides feedback on the accuracy of the student's recording. Goal-setting is a key component of this procedure.</a:t>
            </a:r>
          </a:p>
          <a:p>
            <a:endParaRPr lang="en-US" altLang="en-US" dirty="0"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types of </a:t>
            </a:r>
            <a:r>
              <a:rPr lang="en-US" dirty="0" err="1" smtClean="0"/>
              <a:t>reinforcers</a:t>
            </a:r>
            <a:r>
              <a:rPr lang="en-US" dirty="0" smtClean="0"/>
              <a:t> </a:t>
            </a:r>
            <a:r>
              <a:rPr lang="en-US" dirty="0"/>
              <a:t>that can be used to increase behaviors, but it is important to note that the type of reinforcer</a:t>
            </a:r>
            <a:r>
              <a:rPr lang="en-US" dirty="0" smtClean="0"/>
              <a:t> you use </a:t>
            </a:r>
            <a:r>
              <a:rPr lang="en-US" dirty="0"/>
              <a:t>depends upon the individual and the situation. While gold stars and tokens might be very effective reinforcement for a</a:t>
            </a:r>
            <a:r>
              <a:rPr lang="en-US" dirty="0" smtClean="0"/>
              <a:t> student</a:t>
            </a:r>
            <a:r>
              <a:rPr lang="en-US" baseline="0" dirty="0" smtClean="0"/>
              <a:t> in the second grade</a:t>
            </a:r>
            <a:r>
              <a:rPr lang="en-US" dirty="0" smtClean="0"/>
              <a:t>, </a:t>
            </a:r>
            <a:r>
              <a:rPr lang="en-US" dirty="0"/>
              <a:t>they are not going to have the same effect with a </a:t>
            </a:r>
            <a:r>
              <a:rPr lang="en-US" dirty="0" smtClean="0"/>
              <a:t>high-school </a:t>
            </a:r>
            <a:r>
              <a:rPr lang="en-US" dirty="0"/>
              <a:t>or college student. </a:t>
            </a:r>
          </a:p>
          <a:p>
            <a:endParaRPr lang="en-US" dirty="0"/>
          </a:p>
        </p:txBody>
      </p:sp>
    </p:spTree>
    <p:extLst>
      <p:ext uri="{BB962C8B-B14F-4D97-AF65-F5344CB8AC3E}">
        <p14:creationId xmlns:p14="http://schemas.microsoft.com/office/powerpoint/2010/main" val="2309582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600"/>
              </a:spcAft>
            </a:pPr>
            <a:r>
              <a:rPr lang="en-US" altLang="en-US" dirty="0" smtClean="0">
                <a:ea typeface="ＭＳ Ｐゴシック" pitchFamily="34" charset="-128"/>
                <a:cs typeface="Arial" charset="0"/>
              </a:rPr>
              <a:t>Check In Check Out (CICO) </a:t>
            </a:r>
            <a:r>
              <a:rPr lang="en-US" altLang="en-US" dirty="0">
                <a:ea typeface="ＭＳ Ｐゴシック" pitchFamily="34" charset="-128"/>
                <a:cs typeface="Arial" charset="0"/>
              </a:rPr>
              <a:t>is an intervention that is also known by several other names, including the Behavior Education Program; Check, Connect, and Expect; and Hello, Update, Goodbye (HUG). </a:t>
            </a:r>
          </a:p>
          <a:p>
            <a:pPr eaLnBrk="1" hangingPunct="1"/>
            <a:r>
              <a:rPr lang="en-US" altLang="en-US" dirty="0">
                <a:ea typeface="ＭＳ Ｐゴシック" pitchFamily="34" charset="-128"/>
                <a:cs typeface="Arial" charset="0"/>
              </a:rPr>
              <a:t>CICO is commonly used because of the research base supporting the positive impact</a:t>
            </a:r>
            <a:r>
              <a:rPr lang="en-US" altLang="en-US" dirty="0" smtClean="0">
                <a:ea typeface="ＭＳ Ｐゴシック" pitchFamily="34" charset="-128"/>
                <a:cs typeface="Arial" charset="0"/>
              </a:rPr>
              <a:t> it has on </a:t>
            </a:r>
            <a:r>
              <a:rPr lang="en-US" altLang="en-US" dirty="0">
                <a:ea typeface="ＭＳ Ｐゴシック" pitchFamily="34" charset="-128"/>
                <a:cs typeface="Arial" charset="0"/>
              </a:rPr>
              <a:t>students. It is an excellent intervention when the function of behavior is </a:t>
            </a:r>
            <a:r>
              <a:rPr lang="en-US" altLang="en-US" dirty="0" smtClean="0">
                <a:ea typeface="ＭＳ Ｐゴシック" pitchFamily="34" charset="-128"/>
                <a:cs typeface="Arial" charset="0"/>
              </a:rPr>
              <a:t>attention-based</a:t>
            </a:r>
            <a:r>
              <a:rPr lang="en-US" altLang="en-US" dirty="0">
                <a:ea typeface="ＭＳ Ｐゴシック" pitchFamily="34" charset="-128"/>
                <a:cs typeface="Arial" charset="0"/>
              </a:rPr>
              <a:t>. It is also a quick and easy intervention that requires minimal amounts of time before and after school and provides predictability and structure</a:t>
            </a:r>
            <a:r>
              <a:rPr lang="en-US" altLang="en-US" dirty="0" smtClean="0">
                <a:ea typeface="ＭＳ Ｐゴシック" pitchFamily="34" charset="-128"/>
                <a:cs typeface="Arial" charset="0"/>
              </a:rPr>
              <a:t> in </a:t>
            </a:r>
            <a:r>
              <a:rPr lang="en-US" altLang="en-US" dirty="0">
                <a:ea typeface="ＭＳ Ｐゴシック" pitchFamily="34" charset="-128"/>
                <a:cs typeface="Arial" charset="0"/>
              </a:rPr>
              <a:t>a student’s day. It increases the frequency of positive adult </a:t>
            </a:r>
            <a:r>
              <a:rPr lang="en-US" altLang="en-US" dirty="0" smtClean="0">
                <a:ea typeface="ＭＳ Ｐゴシック" pitchFamily="34" charset="-128"/>
                <a:cs typeface="Arial" charset="0"/>
              </a:rPr>
              <a:t>contact, which </a:t>
            </a:r>
            <a:r>
              <a:rPr lang="en-US" altLang="en-US" dirty="0">
                <a:ea typeface="ＭＳ Ｐゴシック" pitchFamily="34" charset="-128"/>
                <a:cs typeface="Arial" charset="0"/>
              </a:rPr>
              <a:t>is structured to encourage, motivate, and support the student</a:t>
            </a:r>
            <a:r>
              <a:rPr lang="en-US" altLang="en-US" dirty="0" smtClean="0">
                <a:ea typeface="ＭＳ Ｐゴシック" pitchFamily="34" charset="-128"/>
                <a:cs typeface="Arial" charset="0"/>
              </a:rPr>
              <a:t>.</a:t>
            </a:r>
          </a:p>
          <a:p>
            <a:pPr eaLnBrk="1" hangingPunct="1"/>
            <a:endParaRPr lang="en-US" altLang="en-US" dirty="0">
              <a:ea typeface="ＭＳ Ｐゴシック" pitchFamily="34" charset="-128"/>
              <a:cs typeface="Arial" charset="0"/>
            </a:endParaRPr>
          </a:p>
          <a:p>
            <a:r>
              <a:rPr lang="en-US" b="1" dirty="0"/>
              <a:t>Check In Check Out (CICO)</a:t>
            </a:r>
            <a:endParaRPr lang="en-US" b="1" dirty="0" smtClean="0"/>
          </a:p>
          <a:p>
            <a:r>
              <a:rPr lang="en-US" b="1" dirty="0" smtClean="0"/>
              <a:t>Purpose</a:t>
            </a:r>
            <a:r>
              <a:rPr lang="en-US" b="1" dirty="0"/>
              <a:t>: </a:t>
            </a:r>
            <a:r>
              <a:rPr lang="en-US" dirty="0"/>
              <a:t>The Check In Check Out (CICO) process will provide </a:t>
            </a:r>
            <a:r>
              <a:rPr lang="en-US" dirty="0" smtClean="0"/>
              <a:t>systematic</a:t>
            </a:r>
            <a:r>
              <a:rPr lang="en-US" baseline="0" dirty="0" smtClean="0"/>
              <a:t> </a:t>
            </a:r>
            <a:r>
              <a:rPr lang="en-US" dirty="0" smtClean="0"/>
              <a:t>performance </a:t>
            </a:r>
            <a:r>
              <a:rPr lang="en-US" dirty="0"/>
              <a:t>feedback for identified </a:t>
            </a:r>
            <a:r>
              <a:rPr lang="en-US" dirty="0" smtClean="0"/>
              <a:t>supplemental </a:t>
            </a:r>
            <a:r>
              <a:rPr lang="en-US" dirty="0"/>
              <a:t>students who may benefit from daily organizational and behavioral support and positive adult attention. </a:t>
            </a:r>
            <a:r>
              <a:rPr lang="en-US" dirty="0" smtClean="0"/>
              <a:t>This</a:t>
            </a:r>
            <a:r>
              <a:rPr lang="en-US" baseline="0" dirty="0" smtClean="0"/>
              <a:t> </a:t>
            </a:r>
            <a:r>
              <a:rPr lang="en-US" dirty="0" smtClean="0"/>
              <a:t>intervention </a:t>
            </a:r>
            <a:r>
              <a:rPr lang="en-US" dirty="0"/>
              <a:t>is most appropriate for students who seek or enjoy adult attention. </a:t>
            </a:r>
            <a:r>
              <a:rPr lang="en-US" dirty="0" smtClean="0"/>
              <a:t>The</a:t>
            </a:r>
            <a:r>
              <a:rPr lang="en-US" baseline="0" dirty="0" smtClean="0"/>
              <a:t> </a:t>
            </a:r>
            <a:r>
              <a:rPr lang="en-US" dirty="0" smtClean="0"/>
              <a:t>intervention </a:t>
            </a:r>
            <a:r>
              <a:rPr lang="en-US" dirty="0"/>
              <a:t>also provides a positive communication link between home and school</a:t>
            </a:r>
            <a:r>
              <a:rPr lang="en-US" dirty="0" smtClean="0"/>
              <a:t>,</a:t>
            </a:r>
            <a:r>
              <a:rPr lang="en-US" baseline="0" dirty="0" smtClean="0"/>
              <a:t> </a:t>
            </a:r>
            <a:r>
              <a:rPr lang="en-US" dirty="0" smtClean="0"/>
              <a:t>sets </a:t>
            </a:r>
            <a:r>
              <a:rPr lang="en-US" dirty="0"/>
              <a:t>students up for </a:t>
            </a:r>
            <a:r>
              <a:rPr lang="en-US" dirty="0" smtClean="0"/>
              <a:t>success </a:t>
            </a:r>
            <a:r>
              <a:rPr lang="en-US" dirty="0"/>
              <a:t>each morning, and can be faded to develop student self management.</a:t>
            </a:r>
          </a:p>
          <a:p>
            <a:pPr eaLnBrk="1" hangingPunct="1"/>
            <a:endParaRPr lang="en-US" altLang="en-US" i="1" dirty="0">
              <a:ea typeface="ＭＳ Ｐゴシック" pitchFamily="34" charset="-128"/>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Rot="1" noChangeAspect="1" noChangeArrowheads="1" noTextEdit="1"/>
          </p:cNvSpPr>
          <p:nvPr>
            <p:ph type="sldImg"/>
          </p:nvPr>
        </p:nvSpPr>
        <p:spPr bwMode="auto">
          <a:xfrm>
            <a:off x="1185863"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8" name="Rectangle 3"/>
          <p:cNvSpPr>
            <a:spLocks noGrp="1" noChangeArrowheads="1"/>
          </p:cNvSpPr>
          <p:nvPr>
            <p:ph type="body" idx="1"/>
          </p:nvPr>
        </p:nvSpPr>
        <p:spPr bwMode="auto">
          <a:xfrm>
            <a:off x="935038" y="4422775"/>
            <a:ext cx="5153025"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altLang="en-US" i="1" dirty="0" smtClean="0">
                <a:solidFill>
                  <a:srgbClr val="000000"/>
                </a:solidFill>
                <a:ea typeface="ＭＳ Ｐゴシック" pitchFamily="34" charset="-128"/>
              </a:rPr>
              <a:t>Source: </a:t>
            </a:r>
            <a:r>
              <a:rPr lang="en-US" altLang="en-US" dirty="0" smtClean="0">
                <a:solidFill>
                  <a:srgbClr val="000000"/>
                </a:solidFill>
                <a:ea typeface="ＭＳ Ｐゴシック" pitchFamily="34" charset="-128"/>
              </a:rPr>
              <a:t>Michigan’s Integrated Behavior and Learning Support Initiative (</a:t>
            </a:r>
            <a:r>
              <a:rPr lang="en-US" altLang="en-US" dirty="0" smtClean="0">
                <a:solidFill>
                  <a:srgbClr val="000000"/>
                </a:solidFill>
                <a:ea typeface="ＭＳ Ｐゴシック" pitchFamily="34" charset="-128"/>
                <a:hlinkClick r:id="rId3"/>
              </a:rPr>
              <a:t>http://miblsi.cenmi.org</a:t>
            </a:r>
            <a:r>
              <a:rPr lang="en-US" altLang="en-US" dirty="0" smtClean="0">
                <a:solidFill>
                  <a:srgbClr val="000000"/>
                </a:solidFill>
                <a:ea typeface="ＭＳ Ｐゴシック" pitchFamily="34" charset="-128"/>
              </a:rPr>
              <a:t>)</a:t>
            </a:r>
          </a:p>
          <a:p>
            <a:pPr eaLnBrk="1" hangingPunct="1">
              <a:lnSpc>
                <a:spcPct val="80000"/>
              </a:lnSpc>
            </a:pPr>
            <a:endParaRPr lang="en-US" altLang="en-US" dirty="0">
              <a:solidFill>
                <a:srgbClr val="000000"/>
              </a:solidFill>
              <a:ea typeface="ＭＳ Ｐゴシック" pitchFamily="34" charset="-128"/>
            </a:endParaRPr>
          </a:p>
          <a:p>
            <a:r>
              <a:rPr lang="en-US" dirty="0"/>
              <a:t>The Check In Check Out program is sometimes referred to as the Behavior Education Program (BEP). Students are presented with daily/weekly goals and</a:t>
            </a:r>
            <a:r>
              <a:rPr lang="en-US" dirty="0" smtClean="0"/>
              <a:t> they receive </a:t>
            </a:r>
            <a:r>
              <a:rPr lang="en-US" dirty="0"/>
              <a:t>frequent feedback on meeting</a:t>
            </a:r>
            <a:r>
              <a:rPr lang="en-US" dirty="0" smtClean="0"/>
              <a:t> those goals </a:t>
            </a:r>
            <a:r>
              <a:rPr lang="en-US" dirty="0"/>
              <a:t>throughout the day. The feedback system is connected to the </a:t>
            </a:r>
            <a:r>
              <a:rPr lang="en-US" dirty="0">
                <a:hlinkClick r:id="rId4" action="ppaction://hlinkfile"/>
              </a:rPr>
              <a:t>schoolwide behavior </a:t>
            </a:r>
            <a:r>
              <a:rPr lang="en-US" dirty="0" smtClean="0">
                <a:hlinkClick r:id="rId4" action="ppaction://hlinkfile"/>
              </a:rPr>
              <a:t>expectations</a:t>
            </a:r>
            <a:r>
              <a:rPr lang="en-US" dirty="0" smtClean="0"/>
              <a:t> or universal tier. </a:t>
            </a:r>
            <a:r>
              <a:rPr lang="en-US" dirty="0"/>
              <a:t>Basic features of the </a:t>
            </a:r>
            <a:r>
              <a:rPr lang="en-US" dirty="0" smtClean="0"/>
              <a:t>Check In</a:t>
            </a:r>
            <a:r>
              <a:rPr lang="en-US" baseline="0" dirty="0" smtClean="0"/>
              <a:t> </a:t>
            </a:r>
            <a:r>
              <a:rPr lang="en-US" dirty="0" smtClean="0"/>
              <a:t>Check Out </a:t>
            </a:r>
            <a:r>
              <a:rPr lang="en-US" dirty="0"/>
              <a:t>program include:</a:t>
            </a:r>
            <a:endParaRPr lang="en-US" dirty="0" smtClean="0"/>
          </a:p>
          <a:p>
            <a:endParaRPr lang="en-US" dirty="0" smtClean="0"/>
          </a:p>
          <a:p>
            <a:pPr>
              <a:buFont typeface="Arial"/>
              <a:buChar char="•"/>
            </a:pPr>
            <a:r>
              <a:rPr lang="en-US" baseline="0" dirty="0" smtClean="0"/>
              <a:t> Identifying students and providing support </a:t>
            </a:r>
            <a:r>
              <a:rPr lang="en-US" dirty="0" smtClean="0"/>
              <a:t>within </a:t>
            </a:r>
            <a:r>
              <a:rPr lang="en-US" dirty="0"/>
              <a:t>a week</a:t>
            </a:r>
            <a:endParaRPr lang="en-US" dirty="0" smtClean="0"/>
          </a:p>
          <a:p>
            <a:pPr>
              <a:buFont typeface="Arial"/>
              <a:buChar char="•"/>
            </a:pPr>
            <a:r>
              <a:rPr lang="en-US" dirty="0" smtClean="0"/>
              <a:t> Having students check in </a:t>
            </a:r>
            <a:r>
              <a:rPr lang="en-US" dirty="0"/>
              <a:t>and </a:t>
            </a:r>
            <a:r>
              <a:rPr lang="en-US" dirty="0" smtClean="0"/>
              <a:t>check out </a:t>
            </a:r>
            <a:r>
              <a:rPr lang="en-US" dirty="0"/>
              <a:t>daily with an adult at school</a:t>
            </a:r>
            <a:endParaRPr lang="en-US" dirty="0" smtClean="0"/>
          </a:p>
          <a:p>
            <a:pPr>
              <a:buFont typeface="Arial"/>
              <a:buChar char="•"/>
            </a:pPr>
            <a:r>
              <a:rPr lang="en-US" dirty="0" smtClean="0"/>
              <a:t> Having teachers</a:t>
            </a:r>
            <a:r>
              <a:rPr lang="en-US" baseline="0" dirty="0" smtClean="0"/>
              <a:t> provide r</a:t>
            </a:r>
            <a:r>
              <a:rPr lang="en-US" dirty="0" smtClean="0"/>
              <a:t>egular </a:t>
            </a:r>
            <a:r>
              <a:rPr lang="en-US" dirty="0"/>
              <a:t>feedback and </a:t>
            </a:r>
            <a:r>
              <a:rPr lang="en-US" dirty="0" smtClean="0"/>
              <a:t>reinforcement</a:t>
            </a:r>
          </a:p>
          <a:p>
            <a:pPr>
              <a:buFont typeface="Arial"/>
              <a:buChar char="•"/>
            </a:pPr>
            <a:r>
              <a:rPr lang="en-US" dirty="0" smtClean="0"/>
              <a:t> Incorporating a</a:t>
            </a:r>
            <a:r>
              <a:rPr lang="en-US" baseline="0" dirty="0" smtClean="0"/>
              <a:t> f</a:t>
            </a:r>
            <a:r>
              <a:rPr lang="en-US" dirty="0" smtClean="0"/>
              <a:t>amily </a:t>
            </a:r>
            <a:r>
              <a:rPr lang="en-US" dirty="0"/>
              <a:t>component</a:t>
            </a:r>
            <a:endParaRPr lang="en-US" dirty="0" smtClean="0"/>
          </a:p>
          <a:p>
            <a:pPr>
              <a:buFont typeface="Arial"/>
              <a:buChar char="•"/>
            </a:pPr>
            <a:r>
              <a:rPr lang="en-US" dirty="0" smtClean="0"/>
              <a:t> Using daily </a:t>
            </a:r>
            <a:r>
              <a:rPr lang="en-US" dirty="0"/>
              <a:t>performance data</a:t>
            </a:r>
            <a:r>
              <a:rPr lang="en-US" dirty="0" smtClean="0"/>
              <a:t> to </a:t>
            </a:r>
            <a:r>
              <a:rPr lang="en-US" dirty="0"/>
              <a:t>evaluate progress</a:t>
            </a:r>
          </a:p>
          <a:p>
            <a:pPr eaLnBrk="1" hangingPunct="1">
              <a:lnSpc>
                <a:spcPct val="80000"/>
              </a:lnSpc>
            </a:pPr>
            <a:endParaRPr lang="en-US" alt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you will learn what supplemental interventions are, how they fit into the Positive </a:t>
            </a:r>
            <a:r>
              <a:rPr lang="en-US" dirty="0"/>
              <a:t>Behavioral Interventions and </a:t>
            </a:r>
            <a:r>
              <a:rPr lang="en-US" dirty="0" smtClean="0"/>
              <a:t>Supports (PBIS) model, and what their key characteristics are.</a:t>
            </a:r>
            <a:endParaRPr lang="en-US" dirty="0"/>
          </a:p>
        </p:txBody>
      </p:sp>
    </p:spTree>
    <p:extLst>
      <p:ext uri="{BB962C8B-B14F-4D97-AF65-F5344CB8AC3E}">
        <p14:creationId xmlns:p14="http://schemas.microsoft.com/office/powerpoint/2010/main" val="20627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3060"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ea typeface="ＭＳ Ｐゴシック" pitchFamily="34" charset="-128"/>
              </a:rPr>
              <a:t>CICO is commonly used as a supplemental intervention. However, for those students who need intensive intervention, CICO may not be sufficient on its own and</a:t>
            </a:r>
            <a:r>
              <a:rPr lang="en-US" altLang="en-US" baseline="0" dirty="0" smtClean="0">
                <a:ea typeface="ＭＳ Ｐゴシック" pitchFamily="34" charset="-128"/>
              </a:rPr>
              <a:t> it may not</a:t>
            </a:r>
            <a:r>
              <a:rPr lang="en-US" altLang="en-US" dirty="0" smtClean="0">
                <a:ea typeface="ＭＳ Ｐゴシック" pitchFamily="34" charset="-128"/>
              </a:rPr>
              <a:t> address more complex behavioral challenges. Typically, en route to a Tier 3 Intervention, you can implement changes</a:t>
            </a:r>
            <a:r>
              <a:rPr lang="en-US" altLang="en-US" baseline="0" dirty="0" smtClean="0">
                <a:ea typeface="ＭＳ Ｐゴシック" pitchFamily="34" charset="-128"/>
              </a:rPr>
              <a:t> at the</a:t>
            </a:r>
            <a:r>
              <a:rPr lang="en-US" altLang="en-US" dirty="0" smtClean="0">
                <a:ea typeface="ＭＳ Ｐゴシック" pitchFamily="34" charset="-128"/>
              </a:rPr>
              <a:t> individual level, such as changing the CICO adult, adding peer support, and adding extra check-in times.</a:t>
            </a:r>
          </a:p>
          <a:p>
            <a:pPr eaLnBrk="1" hangingPunct="1"/>
            <a:endParaRPr lang="en-US" altLang="en-US" dirty="0" smtClean="0">
              <a:latin typeface="Arial"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2"/>
          <p:cNvSpPr>
            <a:spLocks noGrp="1" noRot="1" noChangeAspect="1" noChangeArrowheads="1" noTextEdit="1"/>
          </p:cNvSpPr>
          <p:nvPr>
            <p:ph type="sldImg"/>
          </p:nvPr>
        </p:nvSpPr>
        <p:spPr bwMode="auto">
          <a:xfrm>
            <a:off x="1185863"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6" name="Rectangle 3"/>
          <p:cNvSpPr>
            <a:spLocks noGrp="1" noChangeArrowheads="1"/>
          </p:cNvSpPr>
          <p:nvPr>
            <p:ph type="body" idx="1"/>
          </p:nvPr>
        </p:nvSpPr>
        <p:spPr bwMode="auto">
          <a:xfrm>
            <a:off x="936625" y="4421188"/>
            <a:ext cx="5149850"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Arial" charset="0"/>
                <a:ea typeface="ＭＳ Ｐゴシック" pitchFamily="34" charset="-128"/>
              </a:rPr>
              <a:t>Here is one example of a CICO report form.</a:t>
            </a:r>
          </a:p>
          <a:p>
            <a:pPr eaLnBrk="1" hangingPunct="1"/>
            <a:r>
              <a:rPr lang="en-US" b="1" dirty="0"/>
              <a:t>H</a:t>
            </a:r>
            <a:r>
              <a:rPr lang="en-US" dirty="0"/>
              <a:t>elping </a:t>
            </a:r>
            <a:r>
              <a:rPr lang="en-US" b="1" dirty="0"/>
              <a:t>A</a:t>
            </a:r>
            <a:r>
              <a:rPr lang="en-US" dirty="0"/>
              <a:t> </a:t>
            </a:r>
            <a:r>
              <a:rPr lang="en-US" b="1" dirty="0"/>
              <a:t>W</a:t>
            </a:r>
            <a:r>
              <a:rPr lang="en-US" dirty="0"/>
              <a:t>inning </a:t>
            </a:r>
            <a:r>
              <a:rPr lang="en-US" b="1" dirty="0" smtClean="0"/>
              <a:t>K</a:t>
            </a:r>
            <a:r>
              <a:rPr lang="en-US" dirty="0" smtClean="0"/>
              <a:t>id = HAWK</a:t>
            </a:r>
            <a:endParaRPr lang="en-US" altLang="en-US" dirty="0" smtClean="0">
              <a:latin typeface="Arial"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ea typeface="ＭＳ Ｐゴシック" pitchFamily="34" charset="-128"/>
              </a:rPr>
              <a:t>Another example of a CICO form. Decide on a form that is appropriate for the age of the student you are working with or have the student create his own check in check out card to create “buy-in.”</a:t>
            </a:r>
          </a:p>
          <a:p>
            <a:pPr eaLnBrk="1" hangingPunct="1"/>
            <a:endParaRPr lang="en-US" altLang="en-US" dirty="0">
              <a:ea typeface="ＭＳ Ｐゴシック" pitchFamily="34" charset="-128"/>
            </a:endParaRPr>
          </a:p>
          <a:p>
            <a:pPr eaLnBrk="1" hangingPunct="1"/>
            <a:r>
              <a:rPr lang="en-US" altLang="en-US" dirty="0" smtClean="0">
                <a:ea typeface="ＭＳ Ｐゴシック" pitchFamily="34" charset="-128"/>
              </a:rPr>
              <a:t>Hello, Update, Goodbye = H.U.G</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you will learn how to measure student progress by analyzing data in order to assess if the behavior intervention(s) is working or needs to be changed.</a:t>
            </a:r>
            <a:endParaRPr lang="en-US" dirty="0"/>
          </a:p>
        </p:txBody>
      </p:sp>
    </p:spTree>
    <p:extLst>
      <p:ext uri="{BB962C8B-B14F-4D97-AF65-F5344CB8AC3E}">
        <p14:creationId xmlns:p14="http://schemas.microsoft.com/office/powerpoint/2010/main" val="4260691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Why is it important to collect data?</a:t>
            </a:r>
          </a:p>
          <a:p>
            <a:r>
              <a:rPr lang="en-US" altLang="en-US" dirty="0">
                <a:ea typeface="ＭＳ Ｐゴシック" pitchFamily="34" charset="-128"/>
              </a:rPr>
              <a:t>	</a:t>
            </a:r>
            <a:r>
              <a:rPr lang="en-US" altLang="en-US" i="1" dirty="0" smtClean="0">
                <a:ea typeface="ＭＳ Ｐゴシック" pitchFamily="34" charset="-128"/>
              </a:rPr>
              <a:t>Possible responses:</a:t>
            </a:r>
          </a:p>
          <a:p>
            <a:pPr marL="628650" lvl="1" indent="-171450">
              <a:buFont typeface="Arial" panose="020B0604020202020204" pitchFamily="34" charset="0"/>
              <a:buChar char="•"/>
            </a:pPr>
            <a:r>
              <a:rPr lang="en-US" altLang="en-US" i="1" dirty="0" smtClean="0">
                <a:ea typeface="ＭＳ Ｐゴシック" pitchFamily="34" charset="-128"/>
              </a:rPr>
              <a:t>Lets</a:t>
            </a:r>
            <a:r>
              <a:rPr lang="en-US" altLang="en-US" i="1" baseline="0" dirty="0" smtClean="0">
                <a:ea typeface="ＭＳ Ｐゴシック" pitchFamily="34" charset="-128"/>
              </a:rPr>
              <a:t> </a:t>
            </a:r>
            <a:r>
              <a:rPr lang="en-US" altLang="en-US" i="1" dirty="0" smtClean="0">
                <a:ea typeface="ＭＳ Ｐゴシック" pitchFamily="34" charset="-128"/>
              </a:rPr>
              <a:t>you know if an intervention is working.</a:t>
            </a:r>
          </a:p>
          <a:p>
            <a:pPr marL="628650" lvl="1" indent="-171450">
              <a:buFont typeface="Arial" panose="020B0604020202020204" pitchFamily="34" charset="0"/>
              <a:buChar char="•"/>
            </a:pPr>
            <a:r>
              <a:rPr lang="en-US" altLang="en-US" i="1" dirty="0" smtClean="0">
                <a:ea typeface="ＭＳ Ｐゴシック" pitchFamily="34" charset="-128"/>
              </a:rPr>
              <a:t>Lets you know if more intensive intervention is necessary.</a:t>
            </a:r>
          </a:p>
          <a:p>
            <a:pPr marL="628650" lvl="1" indent="-171450">
              <a:buFont typeface="Arial" panose="020B0604020202020204" pitchFamily="34" charset="0"/>
              <a:buChar char="•"/>
            </a:pPr>
            <a:r>
              <a:rPr lang="en-US" altLang="en-US" i="1" dirty="0" smtClean="0">
                <a:ea typeface="ＭＳ Ｐゴシック" pitchFamily="34" charset="-128"/>
              </a:rPr>
              <a:t>Share with other faculty members and parents</a:t>
            </a:r>
          </a:p>
          <a:p>
            <a:pPr marL="628650" lvl="1" indent="-171450">
              <a:buFont typeface="Arial" panose="020B0604020202020204" pitchFamily="34" charset="0"/>
              <a:buChar char="•"/>
            </a:pPr>
            <a:r>
              <a:rPr lang="en-US" altLang="en-US" i="1" dirty="0" smtClean="0">
                <a:ea typeface="ＭＳ Ｐゴシック" pitchFamily="34" charset="-128"/>
              </a:rPr>
              <a:t>Informs instruction (if academics play a part in the undesired behavior).</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Let’s look at some data to see if our intervention is working. </a:t>
            </a:r>
          </a:p>
          <a:p>
            <a:r>
              <a:rPr lang="en-US" altLang="en-US" dirty="0" smtClean="0">
                <a:ea typeface="ＭＳ Ｐゴシック" pitchFamily="34" charset="-128"/>
              </a:rPr>
              <a:t>Study the two graphs on the slide. What is the data telling you?</a:t>
            </a:r>
          </a:p>
          <a:p>
            <a:endParaRPr lang="en-US" altLang="en-US" dirty="0" smtClean="0">
              <a:ea typeface="ＭＳ Ｐゴシック" pitchFamily="34" charset="-128"/>
            </a:endParaRPr>
          </a:p>
          <a:p>
            <a:r>
              <a:rPr lang="en-US" altLang="en-US" dirty="0" smtClean="0">
                <a:ea typeface="ＭＳ Ｐゴシック" pitchFamily="34" charset="-128"/>
              </a:rPr>
              <a:t>We sometimes want our target behavior to decrease (see the graph on the right). We sometimes want our target behavior to increase (see the graph on the left).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a:p>
            <a:r>
              <a:rPr lang="en-US" altLang="en-US" i="1" dirty="0">
                <a:ea typeface="ＭＳ Ｐゴシック" pitchFamily="34" charset="-128"/>
              </a:rPr>
              <a:t>Discuss the situation and analysis on the slide</a:t>
            </a:r>
            <a:r>
              <a:rPr lang="en-US" altLang="en-US" i="1" dirty="0" smtClean="0">
                <a:ea typeface="ＭＳ Ｐゴシック" pitchFamily="34" charset="-128"/>
              </a:rPr>
              <a:t>.</a:t>
            </a:r>
          </a:p>
          <a:p>
            <a:endParaRPr lang="en-US" altLang="en-US" dirty="0">
              <a:ea typeface="ＭＳ Ｐゴシック" pitchFamily="34" charset="-128"/>
            </a:endParaRPr>
          </a:p>
          <a:p>
            <a:r>
              <a:rPr lang="en-US" altLang="en-US" dirty="0" smtClean="0">
                <a:ea typeface="ＭＳ Ｐゴシック" pitchFamily="34" charset="-128"/>
              </a:rPr>
              <a:t>Based on the graphs on the previous slide, the behavior improved after the intervention.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itchFamily="34" charset="-128"/>
              </a:rPr>
              <a:t>Study the graph on this slide. What is it telling you</a:t>
            </a:r>
            <a:r>
              <a:rPr lang="en-US" altLang="en-US" dirty="0" smtClean="0">
                <a:ea typeface="ＭＳ Ｐゴシック" pitchFamily="34" charset="-128"/>
              </a:rPr>
              <a:t>? Discuss with your neighbor.</a:t>
            </a:r>
          </a:p>
          <a:p>
            <a:endParaRPr lang="en-US" altLang="en-US" dirty="0">
              <a:ea typeface="ＭＳ Ｐゴシック" pitchFamily="34" charset="-128"/>
            </a:endParaRPr>
          </a:p>
          <a:p>
            <a:r>
              <a:rPr lang="en-US" altLang="en-US" dirty="0" smtClean="0">
                <a:ea typeface="ＭＳ Ｐゴシック" pitchFamily="34" charset="-128"/>
              </a:rPr>
              <a:t>No change looks very similar for both academics and behavior.</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i="1" dirty="0" smtClean="0"/>
              <a:t>Give participants time to read the slide and discuss the possible interpretations listed on the slide.</a:t>
            </a:r>
            <a:endParaRPr lang="en-US" i="1"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Study the graph on this slide. What is it telling you? Discuss with a partner.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a:ea typeface="ＭＳ Ｐゴシック" pitchFamily="34" charset="-128"/>
              </a:rPr>
              <a:t>Give participants time to read the two bullets on the slide. </a:t>
            </a:r>
          </a:p>
          <a:p>
            <a:endParaRPr lang="en-US" altLang="en-US" dirty="0" smtClean="0">
              <a:ea typeface="ＭＳ Ｐゴシック" pitchFamily="34" charset="-128"/>
            </a:endParaRPr>
          </a:p>
          <a:p>
            <a:r>
              <a:rPr lang="en-US" altLang="en-US" dirty="0">
                <a:ea typeface="ＭＳ Ｐゴシック" pitchFamily="34" charset="-128"/>
              </a:rPr>
              <a:t>We will now move on to discuss the </a:t>
            </a:r>
            <a:r>
              <a:rPr lang="en-US" altLang="en-US" b="1" dirty="0" smtClean="0">
                <a:ea typeface="ＭＳ Ｐゴシック" pitchFamily="34" charset="-128"/>
              </a:rPr>
              <a:t>supplemental interventions</a:t>
            </a:r>
            <a:r>
              <a:rPr lang="en-US" altLang="en-US" dirty="0" smtClean="0">
                <a:ea typeface="ＭＳ Ｐゴシック" pitchFamily="34" charset="-128"/>
              </a:rPr>
              <a:t>, also referred to as the </a:t>
            </a:r>
            <a:r>
              <a:rPr lang="en-US" altLang="en-US" b="1" dirty="0" smtClean="0">
                <a:ea typeface="ＭＳ Ｐゴシック" pitchFamily="34" charset="-128"/>
              </a:rPr>
              <a:t>secondary tier</a:t>
            </a:r>
            <a:r>
              <a:rPr lang="en-US" altLang="en-US" dirty="0">
                <a:ea typeface="ＭＳ Ｐゴシック" pitchFamily="34" charset="-128"/>
              </a:rPr>
              <a:t> </a:t>
            </a:r>
            <a:r>
              <a:rPr lang="en-US" altLang="en-US" dirty="0" smtClean="0">
                <a:ea typeface="ＭＳ Ｐゴシック" pitchFamily="34" charset="-128"/>
              </a:rPr>
              <a:t>or tier 2. </a:t>
            </a:r>
            <a:r>
              <a:rPr lang="en-US" altLang="en-US" dirty="0">
                <a:ea typeface="ＭＳ Ｐゴシック" pitchFamily="34" charset="-128"/>
              </a:rPr>
              <a:t>Interventions at the </a:t>
            </a:r>
            <a:r>
              <a:rPr lang="en-US" altLang="en-US" dirty="0" smtClean="0">
                <a:ea typeface="ＭＳ Ｐゴシック" pitchFamily="34" charset="-128"/>
              </a:rPr>
              <a:t>supplemental </a:t>
            </a:r>
            <a:r>
              <a:rPr lang="en-US" altLang="en-US" dirty="0">
                <a:ea typeface="ＭＳ Ｐゴシック" pitchFamily="34" charset="-128"/>
              </a:rPr>
              <a:t>tier address the learning or behavioral challenges </a:t>
            </a:r>
            <a:r>
              <a:rPr lang="en-US" altLang="en-US" dirty="0" smtClean="0">
                <a:ea typeface="ＭＳ Ｐゴシック" pitchFamily="34" charset="-128"/>
              </a:rPr>
              <a:t>of </a:t>
            </a:r>
            <a:r>
              <a:rPr lang="en-US" altLang="en-US" dirty="0">
                <a:ea typeface="ＭＳ Ｐゴシック" pitchFamily="34" charset="-128"/>
              </a:rPr>
              <a:t>at-risk </a:t>
            </a:r>
            <a:r>
              <a:rPr lang="en-US" altLang="en-US" dirty="0" smtClean="0">
                <a:ea typeface="ＭＳ Ｐゴシック" pitchFamily="34" charset="-128"/>
              </a:rPr>
              <a:t>students.</a:t>
            </a:r>
            <a:r>
              <a:rPr lang="en-US" altLang="en-US" baseline="0" dirty="0" smtClean="0">
                <a:ea typeface="ＭＳ Ｐゴシック" pitchFamily="34" charset="-128"/>
              </a:rPr>
              <a:t> </a:t>
            </a:r>
            <a:r>
              <a:rPr lang="en-US" altLang="en-US" dirty="0" smtClean="0">
                <a:ea typeface="ＭＳ Ｐゴシック" pitchFamily="34" charset="-128"/>
              </a:rPr>
              <a:t>The intervention(s) </a:t>
            </a:r>
            <a:r>
              <a:rPr lang="en-US" altLang="en-US" dirty="0">
                <a:ea typeface="ＭＳ Ｐゴシック" pitchFamily="34" charset="-128"/>
              </a:rPr>
              <a:t>is targeted, evidence-based, and supplemental to core instruction.</a:t>
            </a:r>
            <a:r>
              <a:rPr lang="en-US" altLang="en-US" dirty="0" smtClean="0">
                <a:ea typeface="ＭＳ Ｐゴシック" pitchFamily="34" charset="-128"/>
              </a:rPr>
              <a:t> These </a:t>
            </a:r>
            <a:r>
              <a:rPr lang="en-US" altLang="en-US" dirty="0">
                <a:ea typeface="ＭＳ Ｐゴシック" pitchFamily="34" charset="-128"/>
              </a:rPr>
              <a:t>interventions are delivered to </a:t>
            </a:r>
            <a:r>
              <a:rPr lang="en-US" altLang="en-US" b="1" dirty="0">
                <a:ea typeface="ＭＳ Ｐゴシック" pitchFamily="34" charset="-128"/>
              </a:rPr>
              <a:t>small </a:t>
            </a:r>
            <a:r>
              <a:rPr lang="en-US" altLang="en-US" b="1" dirty="0" smtClean="0">
                <a:ea typeface="ＭＳ Ｐゴシック" pitchFamily="34" charset="-128"/>
              </a:rPr>
              <a:t>groups</a:t>
            </a:r>
            <a:r>
              <a:rPr lang="en-US" altLang="en-US" b="0" dirty="0" smtClean="0">
                <a:ea typeface="ＭＳ Ｐゴシック" pitchFamily="34" charset="-128"/>
              </a:rPr>
              <a:t>,</a:t>
            </a:r>
            <a:r>
              <a:rPr lang="en-US" altLang="en-US" b="1" dirty="0" smtClean="0">
                <a:ea typeface="ＭＳ Ｐゴシック" pitchFamily="34" charset="-128"/>
              </a:rPr>
              <a:t> </a:t>
            </a:r>
            <a:r>
              <a:rPr lang="en-US" altLang="en-US" dirty="0" smtClean="0">
                <a:ea typeface="ＭＳ Ｐゴシック" pitchFamily="34" charset="-128"/>
              </a:rPr>
              <a:t>and they </a:t>
            </a:r>
            <a:r>
              <a:rPr lang="en-US" altLang="en-US" dirty="0">
                <a:ea typeface="ＭＳ Ｐゴシック" pitchFamily="34" charset="-128"/>
              </a:rPr>
              <a:t>occur in either the general education classroom or another general education setting, such as an intervention block.</a:t>
            </a:r>
            <a:r>
              <a:rPr lang="en-US" altLang="en-US" dirty="0" smtClean="0">
                <a:ea typeface="ＭＳ Ｐゴシック" pitchFamily="34" charset="-128"/>
              </a:rPr>
              <a:t> The </a:t>
            </a:r>
            <a:r>
              <a:rPr lang="en-US" altLang="en-US" dirty="0">
                <a:ea typeface="ＭＳ Ｐゴシック" pitchFamily="34" charset="-128"/>
              </a:rPr>
              <a:t>types of </a:t>
            </a:r>
            <a:r>
              <a:rPr lang="en-US" altLang="en-US" b="1" dirty="0">
                <a:ea typeface="ＭＳ Ｐゴシック" pitchFamily="34" charset="-128"/>
              </a:rPr>
              <a:t>assessments</a:t>
            </a:r>
            <a:r>
              <a:rPr lang="en-US" altLang="en-US" dirty="0">
                <a:ea typeface="ＭＳ Ｐゴシック" pitchFamily="34" charset="-128"/>
              </a:rPr>
              <a:t> used in the secondary tier are the same </a:t>
            </a:r>
            <a:r>
              <a:rPr lang="en-US" altLang="en-US" dirty="0" smtClean="0">
                <a:ea typeface="ＭＳ Ｐゴシック" pitchFamily="34" charset="-128"/>
              </a:rPr>
              <a:t>as those used in </a:t>
            </a:r>
            <a:r>
              <a:rPr lang="en-US" altLang="en-US" dirty="0">
                <a:ea typeface="ＭＳ Ｐゴシック" pitchFamily="34" charset="-128"/>
              </a:rPr>
              <a:t>the primary tier, but </a:t>
            </a:r>
            <a:r>
              <a:rPr lang="en-US" altLang="en-US" b="1" dirty="0">
                <a:ea typeface="ＭＳ Ｐゴシック" pitchFamily="34" charset="-128"/>
              </a:rPr>
              <a:t>progress monitoring </a:t>
            </a:r>
            <a:r>
              <a:rPr lang="en-US" altLang="en-US" dirty="0">
                <a:ea typeface="ＭＳ Ｐゴシック" pitchFamily="34" charset="-128"/>
              </a:rPr>
              <a:t>occurs with greater frequency to measure</a:t>
            </a:r>
            <a:r>
              <a:rPr lang="en-US" altLang="en-US" dirty="0" smtClean="0">
                <a:ea typeface="ＭＳ Ｐゴシック" pitchFamily="34" charset="-128"/>
              </a:rPr>
              <a:t> the student’s </a:t>
            </a:r>
            <a:r>
              <a:rPr lang="en-US" altLang="en-US" dirty="0">
                <a:ea typeface="ＭＳ Ｐゴシック" pitchFamily="34" charset="-128"/>
              </a:rPr>
              <a:t>responsiveness to the secondary intervention. </a:t>
            </a:r>
            <a:endParaRPr lang="en-US" altLang="en-US" dirty="0" smtClean="0">
              <a:ea typeface="ＭＳ Ｐゴシック" pitchFamily="34" charset="-128"/>
            </a:endParaRPr>
          </a:p>
          <a:p>
            <a:endParaRPr lang="en-US" altLang="en-US" i="1" dirty="0" smtClean="0">
              <a:ea typeface="ＭＳ Ｐゴシック" pitchFamily="34" charset="-128"/>
            </a:endParaRPr>
          </a:p>
          <a:p>
            <a:endParaRPr lang="en-US" altLang="en-US" dirty="0" smtClean="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Based on the previous slide:</a:t>
            </a:r>
          </a:p>
          <a:p>
            <a:endParaRPr lang="en-US" altLang="en-US" dirty="0" smtClean="0">
              <a:ea typeface="ＭＳ Ｐゴシック" pitchFamily="34" charset="-128"/>
            </a:endParaRPr>
          </a:p>
          <a:p>
            <a:r>
              <a:rPr lang="en-US" altLang="en-US" dirty="0" smtClean="0">
                <a:ea typeface="ＭＳ Ｐゴシック" pitchFamily="34" charset="-128"/>
              </a:rPr>
              <a:t>Review the situation and possible explanations on the slide and discuss.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Arial" charset="0"/>
                <a:ea typeface="ＭＳ Ｐゴシック" pitchFamily="34" charset="-128"/>
              </a:rPr>
              <a:t>What is this daily data telling you? Discuss with a partner.</a:t>
            </a:r>
          </a:p>
          <a:p>
            <a:pPr eaLnBrk="1" hangingPunct="1"/>
            <a:endParaRPr lang="en-US" altLang="en-US" dirty="0">
              <a:latin typeface="Arial" charset="0"/>
              <a:ea typeface="ＭＳ Ｐゴシック" pitchFamily="34" charset="-128"/>
            </a:endParaRPr>
          </a:p>
          <a:p>
            <a:pPr eaLnBrk="1" hangingPunct="1"/>
            <a:r>
              <a:rPr lang="en-US" altLang="en-US" dirty="0" smtClean="0">
                <a:latin typeface="Arial" charset="0"/>
                <a:ea typeface="ＭＳ Ｐゴシック" pitchFamily="34" charset="-128"/>
              </a:rPr>
              <a:t>What would your next steps be for this student?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Arial" charset="0"/>
                <a:ea typeface="ＭＳ Ｐゴシック" pitchFamily="34" charset="-128"/>
              </a:rPr>
              <a:t>What is this daily data telling you? Discuss with a partner.</a:t>
            </a:r>
          </a:p>
          <a:p>
            <a:pPr eaLnBrk="1" hangingPunct="1"/>
            <a:endParaRPr lang="en-US" altLang="en-US" dirty="0">
              <a:latin typeface="Arial" charset="0"/>
              <a:ea typeface="ＭＳ Ｐゴシック" pitchFamily="34" charset="-128"/>
            </a:endParaRPr>
          </a:p>
          <a:p>
            <a:pPr eaLnBrk="1" hangingPunct="1"/>
            <a:r>
              <a:rPr lang="en-US" altLang="en-US" dirty="0" smtClean="0">
                <a:latin typeface="Arial" charset="0"/>
                <a:ea typeface="ＭＳ Ｐゴシック" pitchFamily="34" charset="-128"/>
              </a:rPr>
              <a:t>What would your next steps be for this student?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you will meet Ryan, who is receiving the supplemental intervention, Check In Check Out, for behavior concerns. This case study will illustrate the various topics that we talked about in Part 3 of this behavior module.</a:t>
            </a:r>
            <a:endParaRPr lang="en-US" dirty="0"/>
          </a:p>
        </p:txBody>
      </p:sp>
    </p:spTree>
    <p:extLst>
      <p:ext uri="{BB962C8B-B14F-4D97-AF65-F5344CB8AC3E}">
        <p14:creationId xmlns:p14="http://schemas.microsoft.com/office/powerpoint/2010/main" val="21742618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participants time to read Ryan’s case study. Discuss his background and intervention platform.</a:t>
            </a:r>
            <a:endParaRPr lang="en-US" dirty="0"/>
          </a:p>
        </p:txBody>
      </p:sp>
    </p:spTree>
    <p:extLst>
      <p:ext uri="{BB962C8B-B14F-4D97-AF65-F5344CB8AC3E}">
        <p14:creationId xmlns:p14="http://schemas.microsoft.com/office/powerpoint/2010/main" val="936395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coordinator should be a dedicated staff person(s) who will oversee Ryan’s progress.</a:t>
            </a:r>
            <a:endParaRPr lang="en-US" dirty="0"/>
          </a:p>
        </p:txBody>
      </p:sp>
    </p:spTree>
    <p:extLst>
      <p:ext uri="{BB962C8B-B14F-4D97-AF65-F5344CB8AC3E}">
        <p14:creationId xmlns:p14="http://schemas.microsoft.com/office/powerpoint/2010/main" val="15506030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Ryan’s check in check out card. </a:t>
            </a:r>
            <a:endParaRPr lang="en-US" dirty="0"/>
          </a:p>
        </p:txBody>
      </p:sp>
    </p:spTree>
    <p:extLst>
      <p:ext uri="{BB962C8B-B14F-4D97-AF65-F5344CB8AC3E}">
        <p14:creationId xmlns:p14="http://schemas.microsoft.com/office/powerpoint/2010/main" val="27250862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in check out checklist for implementing the intervention with fidelity.</a:t>
            </a:r>
            <a:endParaRPr lang="en-US" dirty="0"/>
          </a:p>
        </p:txBody>
      </p:sp>
    </p:spTree>
    <p:extLst>
      <p:ext uri="{BB962C8B-B14F-4D97-AF65-F5344CB8AC3E}">
        <p14:creationId xmlns:p14="http://schemas.microsoft.com/office/powerpoint/2010/main" val="19218976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 and discuss.</a:t>
            </a:r>
            <a:endParaRPr lang="en-US" i="1" dirty="0"/>
          </a:p>
        </p:txBody>
      </p:sp>
    </p:spTree>
    <p:extLst>
      <p:ext uri="{BB962C8B-B14F-4D97-AF65-F5344CB8AC3E}">
        <p14:creationId xmlns:p14="http://schemas.microsoft.com/office/powerpoint/2010/main" val="7513943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the data on Ryan tell us? Is the intervention (CICO) working for him?</a:t>
            </a:r>
            <a:endParaRPr lang="en-US" dirty="0"/>
          </a:p>
        </p:txBody>
      </p:sp>
    </p:spTree>
    <p:extLst>
      <p:ext uri="{BB962C8B-B14F-4D97-AF65-F5344CB8AC3E}">
        <p14:creationId xmlns:p14="http://schemas.microsoft.com/office/powerpoint/2010/main" val="106799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 </a:t>
            </a:r>
            <a:r>
              <a:rPr lang="en-US" dirty="0"/>
              <a:t>logic of the triangle suggests that most </a:t>
            </a:r>
            <a:r>
              <a:rPr lang="en-US" dirty="0" smtClean="0"/>
              <a:t>students</a:t>
            </a:r>
            <a:r>
              <a:rPr lang="en-GB" sz="1200" kern="1200" dirty="0" smtClean="0">
                <a:solidFill>
                  <a:schemeClr val="tx1"/>
                </a:solidFill>
                <a:latin typeface="+mn-lt"/>
                <a:ea typeface="ＭＳ Ｐゴシック" charset="0"/>
                <a:cs typeface="ＭＳ Ｐゴシック" charset="0"/>
              </a:rPr>
              <a:t>—</a:t>
            </a:r>
            <a:r>
              <a:rPr lang="en-US" dirty="0" smtClean="0"/>
              <a:t>about 80</a:t>
            </a:r>
            <a:r>
              <a:rPr lang="en-US" baseline="0" dirty="0" smtClean="0"/>
              <a:t> percent</a:t>
            </a:r>
            <a:r>
              <a:rPr lang="en-GB" sz="1200" kern="1200" dirty="0" smtClean="0">
                <a:solidFill>
                  <a:schemeClr val="tx1"/>
                </a:solidFill>
                <a:latin typeface="+mn-lt"/>
                <a:ea typeface="ＭＳ Ｐゴシック" charset="0"/>
                <a:cs typeface="ＭＳ Ｐゴシック" charset="0"/>
              </a:rPr>
              <a:t>—</a:t>
            </a:r>
            <a:r>
              <a:rPr lang="en-US" dirty="0" smtClean="0"/>
              <a:t>will </a:t>
            </a:r>
            <a:r>
              <a:rPr lang="en-US" dirty="0"/>
              <a:t>respond positively to strong, </a:t>
            </a:r>
            <a:r>
              <a:rPr lang="en-US" dirty="0" smtClean="0"/>
              <a:t>systematic </a:t>
            </a:r>
            <a:r>
              <a:rPr lang="en-US" dirty="0"/>
              <a:t>prevention techniques. This implies that about </a:t>
            </a:r>
            <a:r>
              <a:rPr lang="en-US" dirty="0" smtClean="0"/>
              <a:t>20</a:t>
            </a:r>
            <a:r>
              <a:rPr lang="en-US" baseline="0" dirty="0" smtClean="0"/>
              <a:t> percent</a:t>
            </a:r>
            <a:r>
              <a:rPr lang="en-US" dirty="0" smtClean="0"/>
              <a:t> </a:t>
            </a:r>
            <a:r>
              <a:rPr lang="en-US" dirty="0"/>
              <a:t>of students, therefore, will not be responsive to </a:t>
            </a:r>
            <a:r>
              <a:rPr lang="en-US" dirty="0" smtClean="0"/>
              <a:t>the </a:t>
            </a:r>
            <a:r>
              <a:rPr lang="en-US" dirty="0"/>
              <a:t>supports widely available in schools to promote prosocial behavior. </a:t>
            </a:r>
            <a:r>
              <a:rPr lang="en-US" dirty="0" smtClean="0"/>
              <a:t>The </a:t>
            </a:r>
            <a:r>
              <a:rPr lang="en-US" dirty="0"/>
              <a:t>students who are non-responsive will require further support to maintain appropriate behavior in schools. </a:t>
            </a:r>
          </a:p>
          <a:p>
            <a:endParaRPr lang="en-US" dirty="0"/>
          </a:p>
          <a:p>
            <a:r>
              <a:rPr lang="en-US" dirty="0"/>
              <a:t>The typical process is to move these non-responding students to an intervention that will provide additional feedback on student behavior and opportunities to access rewards and positive attention. Fortunately, many of </a:t>
            </a:r>
            <a:r>
              <a:rPr lang="en-US" dirty="0" smtClean="0"/>
              <a:t>the </a:t>
            </a:r>
            <a:r>
              <a:rPr lang="en-US" dirty="0"/>
              <a:t>students who demonstrated difficulty will show </a:t>
            </a:r>
            <a:r>
              <a:rPr lang="en-US" dirty="0" smtClean="0"/>
              <a:t>improvement</a:t>
            </a:r>
            <a:r>
              <a:rPr lang="en-US" dirty="0"/>
              <a:t>. The anticipated response </a:t>
            </a:r>
            <a:r>
              <a:rPr lang="en-US" dirty="0" smtClean="0"/>
              <a:t>rate</a:t>
            </a:r>
            <a:r>
              <a:rPr lang="en-US" baseline="0" dirty="0" smtClean="0"/>
              <a:t> to preventative and secondary intervention supports</a:t>
            </a:r>
            <a:r>
              <a:rPr lang="en-US" dirty="0" smtClean="0"/>
              <a:t> </a:t>
            </a:r>
            <a:r>
              <a:rPr lang="en-US" dirty="0"/>
              <a:t>is about </a:t>
            </a:r>
            <a:r>
              <a:rPr lang="en-US" dirty="0" smtClean="0"/>
              <a:t>15</a:t>
            </a:r>
            <a:r>
              <a:rPr lang="en-US" baseline="0" dirty="0" smtClean="0"/>
              <a:t> percent</a:t>
            </a:r>
            <a:r>
              <a:rPr lang="en-US" dirty="0" smtClean="0"/>
              <a:t>. Five</a:t>
            </a:r>
            <a:r>
              <a:rPr lang="en-US" baseline="0" dirty="0" smtClean="0"/>
              <a:t> percent of</a:t>
            </a:r>
            <a:r>
              <a:rPr lang="en-US" dirty="0" smtClean="0"/>
              <a:t> </a:t>
            </a:r>
            <a:r>
              <a:rPr lang="en-US" dirty="0"/>
              <a:t>students</a:t>
            </a:r>
            <a:r>
              <a:rPr lang="en-US" dirty="0" smtClean="0"/>
              <a:t> will not</a:t>
            </a:r>
            <a:r>
              <a:rPr lang="en-US" baseline="0" dirty="0" smtClean="0"/>
              <a:t> be</a:t>
            </a:r>
            <a:r>
              <a:rPr lang="en-US" dirty="0" smtClean="0"/>
              <a:t> </a:t>
            </a:r>
            <a:r>
              <a:rPr lang="en-US" dirty="0"/>
              <a:t>responsive to preventative or secondary intervention supports. </a:t>
            </a:r>
          </a:p>
          <a:p>
            <a:endParaRPr lang="en-US" dirty="0"/>
          </a:p>
          <a:p>
            <a:pPr eaLnBrk="1" hangingPunct="1"/>
            <a:endParaRPr lang="en-US" altLang="en-US" dirty="0" smtClean="0">
              <a:latin typeface="Arial" charset="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Do you agree with the implementation team? Explain</a:t>
            </a:r>
          </a:p>
          <a:p>
            <a:r>
              <a:rPr lang="en-US" altLang="en-US" dirty="0" smtClean="0">
                <a:ea typeface="ＭＳ Ｐゴシック" pitchFamily="34" charset="-128"/>
              </a:rPr>
              <a:t>What would next steps be?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Case study number two. Take a few minutes to read about Aiden.</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ea typeface="ＭＳ Ｐゴシック" pitchFamily="34" charset="-128"/>
              </a:rPr>
              <a:t>Purpose of the activity –</a:t>
            </a:r>
            <a:r>
              <a:rPr lang="en-US" altLang="en-US" dirty="0" smtClean="0">
                <a:ea typeface="ＭＳ Ｐゴシック" pitchFamily="34" charset="-128"/>
              </a:rPr>
              <a:t> In your classroom you might have a student like Aiden. This activity will prepare you to take the necessary steps to make sure student(s) with behavior issues are successful both academically and behaviorally.</a:t>
            </a:r>
            <a:endParaRPr lang="en-US" altLang="en-US" b="1" dirty="0" smtClean="0">
              <a:ea typeface="ＭＳ Ｐゴシック" pitchFamily="34" charset="-128"/>
            </a:endParaRPr>
          </a:p>
          <a:p>
            <a:r>
              <a:rPr lang="en-US" altLang="en-US" b="1" dirty="0" smtClean="0">
                <a:ea typeface="ＭＳ Ｐゴシック" pitchFamily="34" charset="-128"/>
              </a:rPr>
              <a:t>Directions:</a:t>
            </a:r>
          </a:p>
          <a:p>
            <a:r>
              <a:rPr lang="en-US" altLang="en-US" i="1" dirty="0" smtClean="0">
                <a:ea typeface="ＭＳ Ｐゴシック" pitchFamily="34" charset="-128"/>
              </a:rPr>
              <a:t>Work in groups of 3-4 students.</a:t>
            </a:r>
          </a:p>
          <a:p>
            <a:pPr marL="228600" indent="-228600">
              <a:buFont typeface="+mj-lt"/>
              <a:buAutoNum type="arabicPeriod"/>
            </a:pPr>
            <a:r>
              <a:rPr lang="en-US" altLang="en-US" i="1" dirty="0" smtClean="0">
                <a:ea typeface="ＭＳ Ｐゴシック" pitchFamily="34" charset="-128"/>
              </a:rPr>
              <a:t>Allow 30-45 minutes for groups to reread Aiden’s case study, brainstorm  and discuss </a:t>
            </a:r>
          </a:p>
          <a:p>
            <a:r>
              <a:rPr lang="en-US" altLang="en-US" i="1" dirty="0" smtClean="0">
                <a:ea typeface="ＭＳ Ｐゴシック" pitchFamily="34" charset="-128"/>
              </a:rPr>
              <a:t>the four questions on the slide. Groups will choose one person to record ideas on chart paper and one person to be the speaker. The speaker will share the group’s ideas with the large group</a:t>
            </a:r>
            <a:r>
              <a:rPr lang="en-US" altLang="en-US" i="1" dirty="0">
                <a:ea typeface="ＭＳ Ｐゴシック" pitchFamily="34" charset="-128"/>
              </a:rPr>
              <a:t>.</a:t>
            </a:r>
            <a:endParaRPr lang="en-US" altLang="en-US" i="1" dirty="0" smtClean="0">
              <a:ea typeface="ＭＳ Ｐゴシック" pitchFamily="34" charset="-128"/>
            </a:endParaRPr>
          </a:p>
          <a:p>
            <a:r>
              <a:rPr lang="en-US" altLang="en-US" i="1" dirty="0" smtClean="0">
                <a:ea typeface="ＭＳ Ｐゴシック" pitchFamily="34" charset="-128"/>
              </a:rPr>
              <a:t>2.    After all the groups have shared their recommendations, try to come to consensus regarding how to best help Aiden.</a:t>
            </a:r>
          </a:p>
          <a:p>
            <a:r>
              <a:rPr lang="en-US" altLang="en-US" b="1" dirty="0" smtClean="0">
                <a:ea typeface="ＭＳ Ｐゴシック" pitchFamily="34" charset="-128"/>
              </a:rPr>
              <a:t>Debrief </a:t>
            </a:r>
            <a:r>
              <a:rPr lang="en-US" altLang="en-US" dirty="0" smtClean="0">
                <a:ea typeface="ＭＳ Ｐゴシック" pitchFamily="34" charset="-128"/>
              </a:rPr>
              <a:t>– </a:t>
            </a:r>
            <a:r>
              <a:rPr lang="en-US" altLang="en-US" i="1" dirty="0" smtClean="0">
                <a:ea typeface="ＭＳ Ｐゴシック" pitchFamily="34" charset="-128"/>
              </a:rPr>
              <a:t>Allowing participants to collaborate together will help them see that it is important to have more than just the classroom teacher make decisions about a student(s) intervention. Other staff in a school will be instrumental in the success of a student(s)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There will be times when a supplemental intervention will not be sufficient for a student(s) and an intensive intervention is needed. We will learn more about intensive interventions in Part 4.</a:t>
            </a:r>
          </a:p>
          <a:p>
            <a:endParaRPr lang="en-US" altLang="en-US" dirty="0">
              <a:ea typeface="ＭＳ Ｐゴシック" pitchFamily="34" charset="-128"/>
            </a:endParaRPr>
          </a:p>
          <a:p>
            <a:r>
              <a:rPr lang="en-US" altLang="en-US" dirty="0" smtClean="0">
                <a:ea typeface="ＭＳ Ｐゴシック" pitchFamily="34" charset="-128"/>
              </a:rPr>
              <a:t>Read and study the slide to gain a better understanding of the difference between supplemental and intensive interventions</a:t>
            </a:r>
            <a:r>
              <a:rPr lang="en-US" altLang="en-US" i="1" dirty="0" smtClean="0">
                <a:ea typeface="ＭＳ Ｐゴシック" pitchFamily="34" charset="-128"/>
              </a:rPr>
              <a:t>. Give participants time to read the slide and then discuss together.</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In most cases, we would not determine that a student requires </a:t>
            </a:r>
            <a:r>
              <a:rPr lang="en-US" altLang="en-US" smtClean="0">
                <a:ea typeface="ＭＳ Ｐゴシック" pitchFamily="34" charset="-128"/>
              </a:rPr>
              <a:t>intensive intervention </a:t>
            </a:r>
            <a:r>
              <a:rPr lang="en-US" altLang="en-US" dirty="0" smtClean="0">
                <a:ea typeface="ＭＳ Ｐゴシック" pitchFamily="34" charset="-128"/>
              </a:rPr>
              <a:t>until we have evidence that she or he is not responding to supplemental intervention. Key questions in reviewing this evidence include:</a:t>
            </a:r>
          </a:p>
          <a:p>
            <a:pPr marL="227013" lvl="1" indent="-227013">
              <a:buFont typeface="Wingdings" pitchFamily="2" charset="2"/>
              <a:buChar char="§"/>
            </a:pPr>
            <a:r>
              <a:rPr lang="en-US" altLang="en-US" b="1" dirty="0" smtClean="0">
                <a:ea typeface="ＭＳ Ｐゴシック" pitchFamily="34" charset="-128"/>
              </a:rPr>
              <a:t>Has the student been taught using an evidence-based supplemental intervention program (if available) that is appropriate for his or her needs? </a:t>
            </a:r>
            <a:r>
              <a:rPr lang="en-US" altLang="en-US" dirty="0" smtClean="0">
                <a:ea typeface="ＭＳ Ｐゴシック" pitchFamily="34" charset="-128"/>
              </a:rPr>
              <a:t>The supplemental intervention should match the student’s identified needs.</a:t>
            </a:r>
          </a:p>
          <a:p>
            <a:pPr marL="227013" lvl="1" indent="-227013">
              <a:buFont typeface="Wingdings" pitchFamily="2" charset="2"/>
              <a:buChar char="§"/>
            </a:pPr>
            <a:r>
              <a:rPr lang="en-US" altLang="en-US" b="1" dirty="0" smtClean="0">
                <a:ea typeface="ＭＳ Ｐゴシック" pitchFamily="34" charset="-128"/>
              </a:rPr>
              <a:t>Has the program been implemented with fidelity? </a:t>
            </a:r>
            <a:r>
              <a:rPr lang="en-US" altLang="en-US" dirty="0" smtClean="0">
                <a:ea typeface="ＭＳ Ｐゴシック" pitchFamily="34" charset="-128"/>
              </a:rPr>
              <a:t>Fidelity addresses whether or not the intervention is being delivered as planned.</a:t>
            </a:r>
          </a:p>
          <a:p>
            <a:pPr marL="469900" lvl="2" indent="-241300">
              <a:buFontTx/>
              <a:buChar char="•"/>
            </a:pPr>
            <a:r>
              <a:rPr lang="en-US" altLang="en-US" b="1" dirty="0" smtClean="0">
                <a:ea typeface="ＭＳ Ｐゴシック" pitchFamily="34" charset="-128"/>
              </a:rPr>
              <a:t>Content</a:t>
            </a:r>
            <a:r>
              <a:rPr lang="en-US" altLang="en-US" dirty="0" smtClean="0">
                <a:ea typeface="ＭＳ Ｐゴシック" pitchFamily="34" charset="-128"/>
              </a:rPr>
              <a:t>. Are all key components being delivered per the instructions?</a:t>
            </a:r>
          </a:p>
          <a:p>
            <a:pPr marL="469900" lvl="2" indent="-241300">
              <a:buFontTx/>
              <a:buChar char="•"/>
            </a:pPr>
            <a:r>
              <a:rPr lang="en-US" altLang="en-US" b="1" dirty="0" smtClean="0">
                <a:ea typeface="ＭＳ Ｐゴシック" pitchFamily="34" charset="-128"/>
              </a:rPr>
              <a:t>Dosage/schedule</a:t>
            </a:r>
            <a:r>
              <a:rPr lang="en-US" altLang="en-US" dirty="0" smtClean="0">
                <a:ea typeface="ＭＳ Ｐゴシック" pitchFamily="34" charset="-128"/>
              </a:rPr>
              <a:t>. Has the intervention been delivered as intended in terms of frequency and length of sessions?</a:t>
            </a:r>
          </a:p>
          <a:p>
            <a:pPr marL="469900" lvl="2" indent="-241300">
              <a:buFontTx/>
              <a:buChar char="•"/>
            </a:pPr>
            <a:r>
              <a:rPr lang="en-US" altLang="en-US" b="1" dirty="0" smtClean="0">
                <a:ea typeface="ＭＳ Ｐゴシック" pitchFamily="34" charset="-128"/>
              </a:rPr>
              <a:t>Group size</a:t>
            </a:r>
            <a:r>
              <a:rPr lang="en-US" altLang="en-US" dirty="0" smtClean="0">
                <a:ea typeface="ＭＳ Ｐゴシック" pitchFamily="34" charset="-128"/>
              </a:rPr>
              <a:t>. Is the group the size recommended by the intervention developer? You might also want to consider the group composition:</a:t>
            </a:r>
            <a:r>
              <a:rPr lang="en-US" altLang="en-US" baseline="0" dirty="0" smtClean="0">
                <a:ea typeface="ＭＳ Ｐゴシック" pitchFamily="34" charset="-128"/>
              </a:rPr>
              <a:t> D</a:t>
            </a:r>
            <a:r>
              <a:rPr lang="en-US" altLang="en-US" dirty="0" smtClean="0">
                <a:ea typeface="ＭＳ Ｐゴシック" pitchFamily="34" charset="-128"/>
              </a:rPr>
              <a:t>o these students have similar needs that match the intervention? Do any students have competing behavior issues?</a:t>
            </a:r>
          </a:p>
          <a:p>
            <a:pPr marL="227013" lvl="1" indent="-227013">
              <a:buFont typeface="Wingdings" pitchFamily="2" charset="2"/>
              <a:buChar char="§"/>
            </a:pPr>
            <a:r>
              <a:rPr lang="en-US" altLang="en-US" b="1" dirty="0" smtClean="0">
                <a:ea typeface="ＭＳ Ｐゴシック" pitchFamily="34" charset="-128"/>
              </a:rPr>
              <a:t>Has the program been implemented for a sufficient amount of time to determine the response? </a:t>
            </a:r>
            <a:r>
              <a:rPr lang="en-US" altLang="en-US" dirty="0" smtClean="0">
                <a:ea typeface="ＭＳ Ｐゴシック" pitchFamily="34" charset="-128"/>
              </a:rPr>
              <a:t>Consider this question in terms of how long the intervention is intended to be implemented for, and consider whether there is enough data to detect a change in performance.</a:t>
            </a:r>
            <a:endParaRPr lang="en-US" altLang="en-US" sz="1300" dirty="0" smtClean="0">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In summary, implementing effective supplemental interventions is crucial for schools to establish a </a:t>
            </a:r>
            <a:r>
              <a:rPr lang="en-US" altLang="en-US" b="1" dirty="0" smtClean="0">
                <a:ea typeface="ＭＳ Ｐゴシック" pitchFamily="34" charset="-128"/>
              </a:rPr>
              <a:t>foundation for intensive intervention</a:t>
            </a:r>
            <a:r>
              <a:rPr lang="en-US" altLang="en-US" dirty="0" smtClean="0">
                <a:ea typeface="ＭＳ Ｐゴシック" pitchFamily="34" charset="-128"/>
              </a:rPr>
              <a:t>. When supplemental interventions are </a:t>
            </a:r>
            <a:r>
              <a:rPr lang="en-US" altLang="en-US" b="1" dirty="0" smtClean="0">
                <a:ea typeface="ＭＳ Ｐゴシック" pitchFamily="34" charset="-128"/>
              </a:rPr>
              <a:t>evidence-based and implemented with fidelity</a:t>
            </a:r>
            <a:r>
              <a:rPr lang="en-US" altLang="en-US" dirty="0" smtClean="0">
                <a:ea typeface="ＭＳ Ｐゴシック" pitchFamily="34" charset="-128"/>
              </a:rPr>
              <a:t>, schools are able to meet the needs of most at-risk students and obtain a clearer sense of which students require intensive intervention. Furthermore, the way supplemental interventions are implemented has </a:t>
            </a:r>
            <a:r>
              <a:rPr lang="en-US" altLang="en-US" b="1" dirty="0" smtClean="0">
                <a:ea typeface="ＭＳ Ｐゴシック" pitchFamily="34" charset="-128"/>
              </a:rPr>
              <a:t>important implications for identifying </a:t>
            </a:r>
            <a:r>
              <a:rPr lang="en-US" altLang="en-US" dirty="0" smtClean="0">
                <a:ea typeface="ＭＳ Ｐゴシック" pitchFamily="34" charset="-128"/>
              </a:rPr>
              <a:t>students. IDEA regulations for identifying students with specific learning disabilities no longer require the use of the discrepancy model, and they allow schools to identify students using</a:t>
            </a:r>
            <a:r>
              <a:rPr lang="en-US" altLang="en-US" baseline="0" dirty="0" smtClean="0">
                <a:ea typeface="ＭＳ Ｐゴシック" pitchFamily="34" charset="-128"/>
              </a:rPr>
              <a:t> </a:t>
            </a:r>
            <a:r>
              <a:rPr lang="en-US" altLang="en-US" dirty="0" smtClean="0">
                <a:ea typeface="ＭＳ Ｐゴシック" pitchFamily="34" charset="-128"/>
              </a:rPr>
              <a:t>a process based on the child’s response to scientific, research-based intervention. With this in mind, it is crucial for schools to have effective systems for evidence-based supplemental interventions in place, as a child’s responsiveness to these interventions has a large impact on their identification and future services.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Exit Activity </a:t>
            </a:r>
            <a:r>
              <a:rPr lang="en-US" dirty="0" smtClean="0"/>
              <a:t>– </a:t>
            </a:r>
            <a:r>
              <a:rPr lang="en-US" dirty="0" err="1" smtClean="0"/>
              <a:t>Alphaboxes</a:t>
            </a:r>
            <a:endParaRPr lang="en-US" dirty="0" smtClean="0"/>
          </a:p>
          <a:p>
            <a:pPr lvl="0"/>
            <a:endParaRPr lang="en-US" dirty="0" smtClean="0"/>
          </a:p>
          <a:p>
            <a:pPr lvl="0"/>
            <a:r>
              <a:rPr lang="en-US" b="1" dirty="0" smtClean="0"/>
              <a:t>Purpose of the activity </a:t>
            </a:r>
            <a:r>
              <a:rPr lang="en-US" dirty="0" smtClean="0"/>
              <a:t>is to review the main content presented in  Part 3 of the behavior module.</a:t>
            </a:r>
          </a:p>
          <a:p>
            <a:pPr lvl="0"/>
            <a:endParaRPr lang="en-US" dirty="0"/>
          </a:p>
          <a:p>
            <a:pPr lvl="0"/>
            <a:r>
              <a:rPr lang="en-US" b="1" i="1" dirty="0" smtClean="0"/>
              <a:t>Directions for the activity </a:t>
            </a:r>
          </a:p>
          <a:p>
            <a:pPr marL="228600" lvl="0" indent="-228600">
              <a:buFont typeface="+mj-lt"/>
              <a:buAutoNum type="arabicPeriod"/>
            </a:pPr>
            <a:r>
              <a:rPr lang="en-US" i="1" dirty="0" smtClean="0"/>
              <a:t>Each </a:t>
            </a:r>
            <a:r>
              <a:rPr lang="en-US" i="1" dirty="0"/>
              <a:t>student takes an index card (from a stack prepared with one letter of the alphabet written on each).  The letter on their card is their “assigned” letter.  </a:t>
            </a:r>
            <a:endParaRPr lang="en-US" i="1" dirty="0" smtClean="0"/>
          </a:p>
          <a:p>
            <a:pPr marL="228600" lvl="0" indent="-228600">
              <a:buFont typeface="+mj-lt"/>
              <a:buAutoNum type="arabicPeriod"/>
            </a:pPr>
            <a:r>
              <a:rPr lang="en-US" i="1" dirty="0" smtClean="0"/>
              <a:t>Each participant </a:t>
            </a:r>
            <a:r>
              <a:rPr lang="en-US" i="1" dirty="0"/>
              <a:t>prepares a display on </a:t>
            </a:r>
            <a:r>
              <a:rPr lang="en-US" i="1" dirty="0" smtClean="0"/>
              <a:t>their file card.  </a:t>
            </a:r>
            <a:r>
              <a:rPr lang="en-US" i="1" dirty="0"/>
              <a:t>Each </a:t>
            </a:r>
            <a:r>
              <a:rPr lang="en-US" i="1" dirty="0" smtClean="0"/>
              <a:t>file card </a:t>
            </a:r>
            <a:r>
              <a:rPr lang="en-US" i="1" dirty="0"/>
              <a:t>should contain </a:t>
            </a:r>
            <a:r>
              <a:rPr lang="en-US" i="1" dirty="0" smtClean="0"/>
              <a:t>the alphabet </a:t>
            </a:r>
            <a:r>
              <a:rPr lang="en-US" i="1" dirty="0"/>
              <a:t>letter, </a:t>
            </a:r>
            <a:r>
              <a:rPr lang="en-US" i="1" dirty="0" smtClean="0"/>
              <a:t>a word or idea beginning with the letter and </a:t>
            </a:r>
            <a:r>
              <a:rPr lang="en-US" i="1" dirty="0"/>
              <a:t>a visual (related to the word or idea</a:t>
            </a:r>
            <a:r>
              <a:rPr lang="en-US" i="1" dirty="0" smtClean="0"/>
              <a:t>).</a:t>
            </a:r>
          </a:p>
          <a:p>
            <a:pPr marL="228600" lvl="0" indent="-228600">
              <a:buFont typeface="+mj-lt"/>
              <a:buAutoNum type="arabicPeriod"/>
            </a:pPr>
            <a:r>
              <a:rPr lang="en-US" i="1" dirty="0" smtClean="0"/>
              <a:t>Starting </a:t>
            </a:r>
            <a:r>
              <a:rPr lang="en-US" i="1" dirty="0"/>
              <a:t>with A and continuing through the alphabet, each </a:t>
            </a:r>
            <a:r>
              <a:rPr lang="en-US" i="1" dirty="0" smtClean="0"/>
              <a:t>participant </a:t>
            </a:r>
            <a:r>
              <a:rPr lang="en-US" i="1" dirty="0"/>
              <a:t>shares his/her idea, tells why it was selected, and explains what the visual </a:t>
            </a:r>
            <a:r>
              <a:rPr lang="en-US" i="1" dirty="0" smtClean="0"/>
              <a:t>represents.</a:t>
            </a:r>
          </a:p>
          <a:p>
            <a:pPr marL="228600" lvl="0" indent="-228600">
              <a:buFont typeface="+mj-lt"/>
              <a:buAutoNum type="arabicPeriod"/>
            </a:pPr>
            <a:r>
              <a:rPr lang="en-US" i="1" dirty="0" smtClean="0"/>
              <a:t>Once the cards are shared they can be displayed in alphabetical order around the room and participates can do a gallery walk for a review of Part 3 of the behavior module.</a:t>
            </a:r>
          </a:p>
          <a:p>
            <a:pPr lvl="0"/>
            <a:endParaRPr lang="en-US" i="1" dirty="0" smtClean="0"/>
          </a:p>
          <a:p>
            <a:pPr lvl="0"/>
            <a:r>
              <a:rPr lang="en-US" b="1" dirty="0" smtClean="0"/>
              <a:t>Pulling it all together</a:t>
            </a:r>
            <a:endParaRPr lang="en-US" dirty="0"/>
          </a:p>
          <a:p>
            <a:pPr lvl="0"/>
            <a:r>
              <a:rPr lang="en-US" dirty="0" smtClean="0"/>
              <a:t>The gallery walk will serve as a review for participants. </a:t>
            </a:r>
            <a:endParaRPr lang="en-US" dirty="0"/>
          </a:p>
          <a:p>
            <a:pPr lvl="0"/>
            <a:endParaRPr lang="en-US" dirty="0"/>
          </a:p>
          <a:p>
            <a:endParaRPr lang="en-US" dirty="0"/>
          </a:p>
          <a:p>
            <a:r>
              <a:rPr lang="en-US" dirty="0"/>
              <a:t> </a:t>
            </a:r>
          </a:p>
          <a:p>
            <a:endParaRPr lang="en-US" dirty="0"/>
          </a:p>
          <a:p>
            <a:endParaRPr lang="en-US" dirty="0"/>
          </a:p>
        </p:txBody>
      </p:sp>
    </p:spTree>
    <p:extLst>
      <p:ext uri="{BB962C8B-B14F-4D97-AF65-F5344CB8AC3E}">
        <p14:creationId xmlns:p14="http://schemas.microsoft.com/office/powerpoint/2010/main" val="605342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Remember, </a:t>
            </a:r>
            <a:r>
              <a:rPr lang="en-US" altLang="en-US" dirty="0">
                <a:ea typeface="ＭＳ Ｐゴシック" pitchFamily="34" charset="-128"/>
              </a:rPr>
              <a:t>s</a:t>
            </a:r>
            <a:r>
              <a:rPr lang="en-US" altLang="en-US" dirty="0" smtClean="0">
                <a:ea typeface="ＭＳ Ｐゴシック" pitchFamily="34" charset="-128"/>
              </a:rPr>
              <a:t>upplemental </a:t>
            </a:r>
            <a:r>
              <a:rPr lang="en-US" altLang="en-US" dirty="0">
                <a:ea typeface="ＭＳ Ｐゴシック" pitchFamily="34" charset="-128"/>
              </a:rPr>
              <a:t>Interventions are used for students who do not respond to</a:t>
            </a:r>
            <a:r>
              <a:rPr lang="en-US" altLang="en-US" dirty="0" smtClean="0">
                <a:ea typeface="ＭＳ Ｐゴシック" pitchFamily="34" charset="-128"/>
              </a:rPr>
              <a:t> universal </a:t>
            </a:r>
            <a:r>
              <a:rPr lang="en-US" altLang="en-US" dirty="0">
                <a:ea typeface="ＭＳ Ｐゴシック" pitchFamily="34" charset="-128"/>
              </a:rPr>
              <a:t>i</a:t>
            </a:r>
            <a:r>
              <a:rPr lang="en-US" altLang="en-US" dirty="0" smtClean="0">
                <a:ea typeface="ＭＳ Ｐゴシック" pitchFamily="34" charset="-128"/>
              </a:rPr>
              <a:t>nterventions. No more than 15</a:t>
            </a:r>
            <a:r>
              <a:rPr lang="en-US" altLang="en-US" baseline="0" dirty="0" smtClean="0">
                <a:ea typeface="ＭＳ Ｐゴシック" pitchFamily="34" charset="-128"/>
              </a:rPr>
              <a:t> percent</a:t>
            </a:r>
            <a:r>
              <a:rPr lang="en-US" altLang="en-US" dirty="0" smtClean="0">
                <a:ea typeface="ＭＳ Ｐゴシック" pitchFamily="34" charset="-128"/>
              </a:rPr>
              <a:t> of students should be identified as needing supplemental interventions.</a:t>
            </a:r>
          </a:p>
          <a:p>
            <a:endParaRPr lang="en-US" altLang="en-US" b="1" dirty="0">
              <a:ea typeface="ＭＳ Ｐゴシック" pitchFamily="34" charset="-128"/>
              <a:cs typeface="Arial" charset="0"/>
            </a:endParaRPr>
          </a:p>
          <a:p>
            <a:pPr eaLnBrk="1" hangingPunct="1"/>
            <a:r>
              <a:rPr lang="en-US" altLang="en-US" b="1" dirty="0" smtClean="0">
                <a:ea typeface="ＭＳ Ｐゴシック" pitchFamily="34" charset="-128"/>
                <a:cs typeface="Arial" charset="0"/>
              </a:rPr>
              <a:t>Why </a:t>
            </a:r>
            <a:r>
              <a:rPr lang="en-US" altLang="en-US" b="1" dirty="0">
                <a:ea typeface="ＭＳ Ｐゴシック" pitchFamily="34" charset="-128"/>
                <a:cs typeface="Arial" charset="0"/>
              </a:rPr>
              <a:t>are secondary interventions so important</a:t>
            </a:r>
            <a:r>
              <a:rPr lang="en-US" altLang="en-US" b="1" dirty="0" smtClean="0">
                <a:ea typeface="ＭＳ Ｐゴシック" pitchFamily="34" charset="-128"/>
                <a:cs typeface="Arial" charset="0"/>
              </a:rPr>
              <a:t>? </a:t>
            </a:r>
            <a:r>
              <a:rPr lang="en-US" altLang="en-US" dirty="0">
                <a:ea typeface="ＭＳ Ｐゴシック" pitchFamily="34" charset="-128"/>
                <a:cs typeface="Arial" charset="0"/>
              </a:rPr>
              <a:t>By providing secondary interventions in academics and behavior to students who are flagged as “at </a:t>
            </a:r>
            <a:r>
              <a:rPr lang="en-US" altLang="en-US" dirty="0" smtClean="0">
                <a:ea typeface="ＭＳ Ｐゴシック" pitchFamily="34" charset="-128"/>
                <a:cs typeface="Arial" charset="0"/>
              </a:rPr>
              <a:t>risk,” </a:t>
            </a:r>
            <a:r>
              <a:rPr lang="en-US" altLang="en-US" dirty="0">
                <a:ea typeface="ＭＳ Ｐゴシック" pitchFamily="34" charset="-128"/>
                <a:cs typeface="Arial" charset="0"/>
              </a:rPr>
              <a:t>schools are able to effectively </a:t>
            </a:r>
            <a:r>
              <a:rPr lang="en-US" altLang="en-US" b="1" dirty="0">
                <a:ea typeface="ＭＳ Ｐゴシック" pitchFamily="34" charset="-128"/>
                <a:cs typeface="Arial" charset="0"/>
              </a:rPr>
              <a:t>meet the needs </a:t>
            </a:r>
            <a:r>
              <a:rPr lang="en-US" altLang="en-US" dirty="0">
                <a:ea typeface="ＭＳ Ｐゴシック" pitchFamily="34" charset="-128"/>
                <a:cs typeface="Arial" charset="0"/>
              </a:rPr>
              <a:t>of the majority of these students </a:t>
            </a:r>
            <a:r>
              <a:rPr lang="en-US" altLang="en-US" dirty="0" smtClean="0">
                <a:ea typeface="ＭＳ Ｐゴシック" pitchFamily="34" charset="-128"/>
                <a:cs typeface="Arial" charset="0"/>
              </a:rPr>
              <a:t>and can </a:t>
            </a:r>
            <a:r>
              <a:rPr lang="en-US" altLang="en-US" dirty="0">
                <a:ea typeface="ＭＳ Ｐゴシック" pitchFamily="34" charset="-128"/>
                <a:cs typeface="Arial" charset="0"/>
              </a:rPr>
              <a:t>begin to close the performance gap</a:t>
            </a:r>
            <a:r>
              <a:rPr lang="en-US" altLang="en-US" dirty="0" smtClean="0">
                <a:ea typeface="ＭＳ Ｐゴシック" pitchFamily="34" charset="-128"/>
                <a:cs typeface="Arial" charset="0"/>
              </a:rPr>
              <a:t> that </a:t>
            </a:r>
            <a:r>
              <a:rPr lang="en-US" altLang="en-US" dirty="0">
                <a:ea typeface="ＭＳ Ｐゴシック" pitchFamily="34" charset="-128"/>
                <a:cs typeface="Arial" charset="0"/>
              </a:rPr>
              <a:t>may exist between them and their grade-level peers.  </a:t>
            </a:r>
          </a:p>
          <a:p>
            <a:pPr eaLnBrk="1" hangingPunct="1"/>
            <a:endParaRPr lang="en-US" altLang="en-US" dirty="0">
              <a:ea typeface="ＭＳ Ｐゴシック" pitchFamily="34" charset="-128"/>
              <a:cs typeface="Arial" charset="0"/>
            </a:endParaRPr>
          </a:p>
          <a:p>
            <a:pPr eaLnBrk="1" hangingPunct="1"/>
            <a:r>
              <a:rPr lang="en-US" altLang="en-US" dirty="0">
                <a:ea typeface="ＭＳ Ｐゴシック" pitchFamily="34" charset="-128"/>
                <a:cs typeface="Arial" charset="0"/>
              </a:rPr>
              <a:t>Because secondary interventions are </a:t>
            </a:r>
            <a:r>
              <a:rPr lang="en-US" altLang="en-US" dirty="0" smtClean="0">
                <a:ea typeface="ＭＳ Ｐゴシック" pitchFamily="34" charset="-128"/>
                <a:cs typeface="Arial" charset="0"/>
              </a:rPr>
              <a:t>standardized and often scripted, and because they </a:t>
            </a:r>
            <a:r>
              <a:rPr lang="en-US" altLang="en-US" dirty="0">
                <a:ea typeface="ＭＳ Ｐゴシック" pitchFamily="34" charset="-128"/>
                <a:cs typeface="Arial" charset="0"/>
              </a:rPr>
              <a:t>include resources, they provide a means for schools to meet the needs of at-risk students and allow resources (including teachers’ time) to be used more efficiently. Effective secondary intervention programs provide teams with a more accurate picture of which students require intensive intervention. Additionally, data collected on a student’s response to an evidence-based secondary intervention program may be used as part of the Specific Learning Disability (</a:t>
            </a:r>
            <a:r>
              <a:rPr lang="en-US" altLang="en-US" b="1" dirty="0">
                <a:ea typeface="ＭＳ Ｐゴシック" pitchFamily="34" charset="-128"/>
                <a:cs typeface="Arial" charset="0"/>
              </a:rPr>
              <a:t>SLD) identification </a:t>
            </a:r>
            <a:r>
              <a:rPr lang="en-US" altLang="en-US" dirty="0">
                <a:ea typeface="ＭＳ Ｐゴシック" pitchFamily="34" charset="-128"/>
                <a:cs typeface="Arial" charset="0"/>
              </a:rPr>
              <a:t>process in your district or state, in accordance with state law. </a:t>
            </a:r>
            <a:endParaRPr lang="en-US" altLang="en-US" dirty="0" smtClean="0">
              <a:ea typeface="ＭＳ Ｐゴシック" pitchFamily="34" charset="-128"/>
              <a:cs typeface="Arial" charset="0"/>
            </a:endParaRPr>
          </a:p>
          <a:p>
            <a:pPr eaLnBrk="1" hangingPunct="1"/>
            <a:endParaRPr lang="en-US" altLang="en-US" dirty="0">
              <a:ea typeface="ＭＳ Ｐゴシック" pitchFamily="34" charset="-128"/>
              <a:cs typeface="Arial" charset="0"/>
            </a:endParaRPr>
          </a:p>
          <a:p>
            <a:pPr eaLnBrk="1" hangingPunct="1"/>
            <a:r>
              <a:rPr lang="en-US" altLang="en-US" b="1" dirty="0" smtClean="0">
                <a:ea typeface="ＭＳ Ｐゴシック" pitchFamily="34" charset="-128"/>
              </a:rPr>
              <a:t>Note: </a:t>
            </a:r>
            <a:r>
              <a:rPr lang="en-US" altLang="en-US" dirty="0" smtClean="0">
                <a:ea typeface="ＭＳ Ｐゴシック" pitchFamily="34" charset="-128"/>
              </a:rPr>
              <a:t>The Check</a:t>
            </a:r>
            <a:r>
              <a:rPr lang="en-US" altLang="en-US" baseline="0" dirty="0" smtClean="0">
                <a:ea typeface="ＭＳ Ｐゴシック" pitchFamily="34" charset="-128"/>
              </a:rPr>
              <a:t> In </a:t>
            </a:r>
            <a:r>
              <a:rPr lang="en-US" altLang="en-US" dirty="0" smtClean="0">
                <a:ea typeface="ＭＳ Ｐゴシック" pitchFamily="34" charset="-128"/>
              </a:rPr>
              <a:t>Check</a:t>
            </a:r>
            <a:r>
              <a:rPr lang="en-US" altLang="en-US" baseline="0" dirty="0" smtClean="0">
                <a:ea typeface="ＭＳ Ｐゴシック" pitchFamily="34" charset="-128"/>
              </a:rPr>
              <a:t> O</a:t>
            </a:r>
            <a:r>
              <a:rPr lang="en-US" altLang="en-US" dirty="0" smtClean="0">
                <a:ea typeface="ＭＳ Ｐゴシック" pitchFamily="34" charset="-128"/>
              </a:rPr>
              <a:t>ut strategy will </a:t>
            </a:r>
            <a:r>
              <a:rPr lang="en-US" altLang="en-US" dirty="0">
                <a:ea typeface="ＭＳ Ｐゴシック" pitchFamily="34" charset="-128"/>
              </a:rPr>
              <a:t>be described in more</a:t>
            </a:r>
            <a:r>
              <a:rPr lang="en-US" altLang="en-US" dirty="0" smtClean="0">
                <a:ea typeface="ＭＳ Ｐゴシック" pitchFamily="34" charset="-128"/>
              </a:rPr>
              <a:t> detail </a:t>
            </a:r>
            <a:r>
              <a:rPr lang="en-US" altLang="en-US" dirty="0">
                <a:ea typeface="ＭＳ Ｐゴシック" pitchFamily="34" charset="-128"/>
              </a:rPr>
              <a:t>later in the </a:t>
            </a:r>
            <a:r>
              <a:rPr lang="en-US" altLang="en-US" dirty="0" smtClean="0">
                <a:ea typeface="ＭＳ Ｐゴシック" pitchFamily="34" charset="-128"/>
              </a:rPr>
              <a:t>presentation.</a:t>
            </a:r>
            <a:endParaRPr lang="en-US" altLang="en-US" dirty="0">
              <a:ea typeface="ＭＳ Ｐゴシック" pitchFamily="34" charset="-128"/>
              <a:cs typeface="Arial" charset="0"/>
            </a:endParaRPr>
          </a:p>
          <a:p>
            <a:pPr eaLnBrk="1" hangingPunct="1"/>
            <a:endParaRPr lang="en-US" altLang="en-US" dirty="0">
              <a:ea typeface="ＭＳ Ｐゴシック" pitchFamily="34" charset="-128"/>
              <a:cs typeface="Arial" charset="0"/>
            </a:endParaRPr>
          </a:p>
          <a:p>
            <a:endParaRPr lang="en-US" altLang="en-US" dirty="0" smtClean="0">
              <a:ea typeface="ＭＳ Ｐゴシック" pitchFamily="34" charset="-128"/>
            </a:endParaRPr>
          </a:p>
          <a:p>
            <a:endParaRPr lang="en-US" altLang="en-US" dirty="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We’ll now </a:t>
            </a:r>
            <a:r>
              <a:rPr lang="en-US" altLang="en-US" dirty="0">
                <a:ea typeface="ＭＳ Ｐゴシック" pitchFamily="34" charset="-128"/>
              </a:rPr>
              <a:t>discuss </a:t>
            </a:r>
            <a:r>
              <a:rPr lang="en-US" altLang="en-US" dirty="0" smtClean="0">
                <a:ea typeface="ＭＳ Ｐゴシック" pitchFamily="34" charset="-128"/>
              </a:rPr>
              <a:t>some of the </a:t>
            </a:r>
            <a:r>
              <a:rPr lang="en-US" altLang="en-US" dirty="0">
                <a:ea typeface="ＭＳ Ｐゴシック" pitchFamily="34" charset="-128"/>
              </a:rPr>
              <a:t>key elements of secondary interventions</a:t>
            </a:r>
            <a:r>
              <a:rPr lang="en-US" altLang="en-US" dirty="0" smtClean="0">
                <a:ea typeface="ＭＳ Ｐゴシック" pitchFamily="34" charset="-128"/>
              </a:rPr>
              <a:t>.</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Supplemental intervention supports should be available in school so that students can be added to the intervention at any time. Some interventions are organized so that students can begin receiving supports quickly. Other interventions, such as group counseling or other group approaches, may have a set cycle that</a:t>
            </a:r>
            <a:r>
              <a:rPr lang="en-US" altLang="en-US" baseline="0" dirty="0" smtClean="0">
                <a:latin typeface="Times New Roman" pitchFamily="18" charset="0"/>
                <a:ea typeface="ＭＳ Ｐゴシック" pitchFamily="34" charset="-128"/>
              </a:rPr>
              <a:t> dictates when a student can</a:t>
            </a:r>
            <a:r>
              <a:rPr lang="en-US" altLang="en-US" dirty="0" smtClean="0">
                <a:latin typeface="Times New Roman" pitchFamily="18" charset="0"/>
                <a:ea typeface="ＭＳ Ｐゴシック" pitchFamily="34" charset="-128"/>
              </a:rPr>
              <a:t> join a group, as well as a preparation period prior to initiating the intervention.</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Some supplemental interventions may require classroom teachers to modify traditional methods or implement new teaching practices (e.g., increase positive feedback, monitor student progress, and evaluate behavioral and academic progress). Ideally, supplemental interventions will fit within existing classroom routines, require minimal changes to methods and strategies, and require only a few more minutes of teacher time each day.</a:t>
            </a:r>
          </a:p>
          <a:p>
            <a:endParaRPr lang="en-US" altLang="en-US" dirty="0" smtClean="0">
              <a:ea typeface="ＭＳ Ｐゴシック" pitchFamily="34" charset="-128"/>
            </a:endParaRPr>
          </a:p>
          <a:p>
            <a:r>
              <a:rPr lang="en-US" altLang="en-US" dirty="0" smtClean="0">
                <a:latin typeface="Times New Roman" pitchFamily="18" charset="0"/>
                <a:ea typeface="ＭＳ Ｐゴシック" pitchFamily="34" charset="-128"/>
              </a:rPr>
              <a:t>The skill sets classroom teachers need are consistent with quality instruction or can be easily learned. Strategies that require intensive training and skill development not typically present in the repertoire of classroom teachers may be beyond the scope of supplemental interventions and may be considered intensive interventions.</a:t>
            </a:r>
            <a:endParaRPr lang="en-US" altLang="en-US" dirty="0" smtClean="0">
              <a:ea typeface="ＭＳ Ｐゴシック" pitchFamily="34" charset="-128"/>
            </a:endParaRPr>
          </a:p>
          <a:p>
            <a:endParaRPr lang="en-US" alt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Times New Roman" pitchFamily="18" charset="0"/>
                <a:ea typeface="ＭＳ Ｐゴシック" pitchFamily="34" charset="-128"/>
              </a:rPr>
              <a:t>S</a:t>
            </a:r>
            <a:r>
              <a:rPr lang="en-US" altLang="en-US" dirty="0" smtClean="0">
                <a:latin typeface="Times New Roman" pitchFamily="18" charset="0"/>
                <a:ea typeface="ＭＳ Ｐゴシック" pitchFamily="34" charset="-128"/>
              </a:rPr>
              <a:t>upplemental interventions should be consistent with the </a:t>
            </a:r>
            <a:r>
              <a:rPr lang="en-US" altLang="en-US" dirty="0">
                <a:latin typeface="Times New Roman" pitchFamily="18" charset="0"/>
                <a:ea typeface="ＭＳ Ｐゴシック" pitchFamily="34" charset="-128"/>
              </a:rPr>
              <a:t>u</a:t>
            </a:r>
            <a:r>
              <a:rPr lang="en-US" altLang="en-US" dirty="0" smtClean="0">
                <a:latin typeface="Times New Roman" pitchFamily="18" charset="0"/>
                <a:ea typeface="ＭＳ Ｐゴシック" pitchFamily="34" charset="-128"/>
              </a:rPr>
              <a:t>niversal approaches the school has developed. Schoolwide expectations should be taught and applied consistently across all three tiers (levels) for greater consistency in implementation.</a:t>
            </a:r>
          </a:p>
          <a:p>
            <a:endParaRPr lang="en-US" altLang="en-US" dirty="0" smtClean="0">
              <a:ea typeface="ＭＳ Ｐゴシック" pitchFamily="34" charset="-128"/>
            </a:endParaRPr>
          </a:p>
          <a:p>
            <a:r>
              <a:rPr lang="en-US" altLang="en-US" dirty="0" smtClean="0">
                <a:latin typeface="Times New Roman" pitchFamily="18" charset="0"/>
                <a:ea typeface="ＭＳ Ｐゴシック" pitchFamily="34" charset="-128"/>
              </a:rPr>
              <a:t>All staff should understand the rationale and be able to describe the supplemental interventions</a:t>
            </a:r>
            <a:r>
              <a:rPr lang="en-US" altLang="en-US" dirty="0">
                <a:latin typeface="Times New Roman" pitchFamily="18" charset="0"/>
                <a:ea typeface="ＭＳ Ｐゴシック" pitchFamily="34" charset="-128"/>
              </a:rPr>
              <a:t> </a:t>
            </a:r>
            <a:r>
              <a:rPr lang="en-US" altLang="en-US" dirty="0" smtClean="0">
                <a:latin typeface="Times New Roman" pitchFamily="18" charset="0"/>
                <a:ea typeface="ＭＳ Ｐゴシック" pitchFamily="34" charset="-128"/>
              </a:rPr>
              <a:t>used in their school. Staff with responsibility for implementation should</a:t>
            </a:r>
            <a:r>
              <a:rPr lang="en-US" altLang="en-US" baseline="0" dirty="0" smtClean="0">
                <a:latin typeface="Times New Roman" pitchFamily="18" charset="0"/>
                <a:ea typeface="ＭＳ Ｐゴシック" pitchFamily="34" charset="-128"/>
              </a:rPr>
              <a:t> </a:t>
            </a:r>
            <a:r>
              <a:rPr lang="en-US" altLang="en-US" dirty="0" smtClean="0">
                <a:latin typeface="Times New Roman" pitchFamily="18" charset="0"/>
                <a:ea typeface="ＭＳ Ｐゴシック" pitchFamily="34" charset="-128"/>
              </a:rPr>
              <a:t>have the training, skills, and administrative support to implement with fidelity.</a:t>
            </a:r>
            <a:endParaRPr lang="en-US" alt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dirty="0"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6" name="Slide Number Placeholder 5"/>
          <p:cNvSpPr>
            <a:spLocks noGrp="1"/>
          </p:cNvSpPr>
          <p:nvPr>
            <p:ph type="sldNum" sz="quarter" idx="16"/>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61E2A17A-20FA-4A06-A5B3-8F94E978A56B}" type="slidenum">
              <a:rPr lang="es-ES" altLang="en-US"/>
              <a:pPr>
                <a:defRPr/>
              </a:pPr>
              <a:t>‹#›</a:t>
            </a:fld>
            <a:endParaRPr lang="es-ES" altLang="en-US" dirty="0"/>
          </a:p>
        </p:txBody>
      </p:sp>
    </p:spTree>
    <p:extLst>
      <p:ext uri="{BB962C8B-B14F-4D97-AF65-F5344CB8AC3E}">
        <p14:creationId xmlns:p14="http://schemas.microsoft.com/office/powerpoint/2010/main" val="426826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F51C0F6E-874D-492C-972C-043A1991B98C}" type="slidenum">
              <a:rPr lang="es-ES" altLang="en-US"/>
              <a:pPr>
                <a:defRPr/>
              </a:pPr>
              <a:t>‹#›</a:t>
            </a:fld>
            <a:endParaRPr lang="es-ES" altLang="en-US" dirty="0"/>
          </a:p>
        </p:txBody>
      </p:sp>
    </p:spTree>
    <p:extLst>
      <p:ext uri="{BB962C8B-B14F-4D97-AF65-F5344CB8AC3E}">
        <p14:creationId xmlns:p14="http://schemas.microsoft.com/office/powerpoint/2010/main" val="332280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3BFF637D-0187-45AB-85EF-4B8197825271}" type="slidenum">
              <a:rPr lang="es-ES" altLang="en-US"/>
              <a:pPr>
                <a:defRPr/>
              </a:pPr>
              <a:t>‹#›</a:t>
            </a:fld>
            <a:endParaRPr lang="es-ES" altLang="en-US" dirty="0"/>
          </a:p>
        </p:txBody>
      </p:sp>
    </p:spTree>
    <p:extLst>
      <p:ext uri="{BB962C8B-B14F-4D97-AF65-F5344CB8AC3E}">
        <p14:creationId xmlns:p14="http://schemas.microsoft.com/office/powerpoint/2010/main" val="4014576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5337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a:xfrm>
            <a:off x="8755063" y="6507163"/>
            <a:ext cx="157162" cy="153987"/>
          </a:xfrm>
          <a:prstGeom prst="rect">
            <a:avLst/>
          </a:prstGeom>
        </p:spPr>
        <p:txBody>
          <a:bodyPr/>
          <a:lstStyle>
            <a:lvl1pPr algn="r">
              <a:defRPr>
                <a:latin typeface="Arial" charset="0"/>
              </a:defRPr>
            </a:lvl1pPr>
          </a:lstStyle>
          <a:p>
            <a:pPr>
              <a:defRPr/>
            </a:pPr>
            <a:fld id="{831233AB-455D-4111-85FA-3210A7E12323}" type="slidenum">
              <a:rPr lang="en-US"/>
              <a:pPr>
                <a:defRPr/>
              </a:pPr>
              <a:t>‹#›</a:t>
            </a:fld>
            <a:endParaRPr lang="en-US" dirty="0"/>
          </a:p>
        </p:txBody>
      </p:sp>
    </p:spTree>
    <p:extLst>
      <p:ext uri="{BB962C8B-B14F-4D97-AF65-F5344CB8AC3E}">
        <p14:creationId xmlns:p14="http://schemas.microsoft.com/office/powerpoint/2010/main" val="2467453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a:xfrm>
            <a:off x="8755063" y="6507163"/>
            <a:ext cx="157162" cy="153987"/>
          </a:xfrm>
          <a:prstGeom prst="rect">
            <a:avLst/>
          </a:prstGeom>
        </p:spPr>
        <p:txBody>
          <a:bodyPr/>
          <a:lstStyle>
            <a:lvl1pPr algn="r">
              <a:defRPr>
                <a:latin typeface="Arial" charset="0"/>
              </a:defRPr>
            </a:lvl1pPr>
          </a:lstStyle>
          <a:p>
            <a:pPr>
              <a:defRPr/>
            </a:pPr>
            <a:fld id="{5E7FEF83-F06C-45C2-9CD9-F1072B1F845D}" type="slidenum">
              <a:rPr lang="en-US"/>
              <a:pPr>
                <a:defRPr/>
              </a:pPr>
              <a:t>‹#›</a:t>
            </a:fld>
            <a:endParaRPr lang="en-US" dirty="0"/>
          </a:p>
        </p:txBody>
      </p:sp>
    </p:spTree>
    <p:extLst>
      <p:ext uri="{BB962C8B-B14F-4D97-AF65-F5344CB8AC3E}">
        <p14:creationId xmlns:p14="http://schemas.microsoft.com/office/powerpoint/2010/main" val="3216313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755063" y="6507163"/>
            <a:ext cx="157162" cy="153987"/>
          </a:xfrm>
          <a:prstGeom prst="rect">
            <a:avLst/>
          </a:prstGeom>
        </p:spPr>
        <p:txBody>
          <a:bodyPr/>
          <a:lstStyle>
            <a:lvl1pPr>
              <a:defRPr>
                <a:latin typeface="Arial" charset="0"/>
              </a:defRPr>
            </a:lvl1pPr>
          </a:lstStyle>
          <a:p>
            <a:pPr>
              <a:defRPr/>
            </a:pPr>
            <a:fld id="{D95F42F0-AFE9-47C5-863E-1F98076ED981}" type="slidenum">
              <a:rPr lang="en-US"/>
              <a:pPr>
                <a:defRPr/>
              </a:pPr>
              <a:t>‹#›</a:t>
            </a:fld>
            <a:endParaRPr lang="en-US" dirty="0"/>
          </a:p>
        </p:txBody>
      </p:sp>
    </p:spTree>
    <p:extLst>
      <p:ext uri="{BB962C8B-B14F-4D97-AF65-F5344CB8AC3E}">
        <p14:creationId xmlns:p14="http://schemas.microsoft.com/office/powerpoint/2010/main" val="1300116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lgn="r">
              <a:defRPr/>
            </a:lvl1pPr>
          </a:lstStyle>
          <a:p>
            <a:pPr>
              <a:defRPr/>
            </a:pPr>
            <a:fld id="{788341DF-2960-4447-8499-B9CD633ED880}" type="slidenum">
              <a:rPr/>
              <a:pPr>
                <a:defRPr/>
              </a:pPr>
              <a:t>‹#›</a:t>
            </a:fld>
            <a:endParaRPr dirty="0"/>
          </a:p>
        </p:txBody>
      </p:sp>
    </p:spTree>
    <p:extLst>
      <p:ext uri="{BB962C8B-B14F-4D97-AF65-F5344CB8AC3E}">
        <p14:creationId xmlns:p14="http://schemas.microsoft.com/office/powerpoint/2010/main" val="1720735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lgn="r">
              <a:defRPr/>
            </a:lvl1pPr>
          </a:lstStyle>
          <a:p>
            <a:pPr>
              <a:defRPr/>
            </a:pPr>
            <a:fld id="{4E9CF9B1-66B8-411D-A991-1C3A3B29B5BA}" type="slidenum">
              <a:rPr/>
              <a:pPr>
                <a:defRPr/>
              </a:pPr>
              <a:t>‹#›</a:t>
            </a:fld>
            <a:endParaRPr dirty="0"/>
          </a:p>
        </p:txBody>
      </p:sp>
    </p:spTree>
    <p:extLst>
      <p:ext uri="{BB962C8B-B14F-4D97-AF65-F5344CB8AC3E}">
        <p14:creationId xmlns:p14="http://schemas.microsoft.com/office/powerpoint/2010/main" val="3342844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4B16D6A4-B4CD-4B2A-80FB-CAD4E26559F2}" type="slidenum">
              <a:rPr/>
              <a:pPr>
                <a:defRPr/>
              </a:pPr>
              <a:t>‹#›</a:t>
            </a:fld>
            <a:endParaRPr dirty="0"/>
          </a:p>
        </p:txBody>
      </p:sp>
    </p:spTree>
    <p:extLst>
      <p:ext uri="{BB962C8B-B14F-4D97-AF65-F5344CB8AC3E}">
        <p14:creationId xmlns:p14="http://schemas.microsoft.com/office/powerpoint/2010/main" val="1603160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6AAC2F9D-E965-438E-96D4-F658A581B9ED}" type="slidenum">
              <a:rPr/>
              <a:pPr>
                <a:defRPr/>
              </a:pPr>
              <a:t>‹#›</a:t>
            </a:fld>
            <a:endParaRPr dirty="0"/>
          </a:p>
        </p:txBody>
      </p:sp>
    </p:spTree>
    <p:extLst>
      <p:ext uri="{BB962C8B-B14F-4D97-AF65-F5344CB8AC3E}">
        <p14:creationId xmlns:p14="http://schemas.microsoft.com/office/powerpoint/2010/main" val="228756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679B38A3-D30A-4D6D-BC3B-F76F8BD951C4}" type="slidenum">
              <a:rPr lang="es-ES" altLang="en-US"/>
              <a:pPr>
                <a:defRPr/>
              </a:pPr>
              <a:t>‹#›</a:t>
            </a:fld>
            <a:endParaRPr lang="es-ES" altLang="en-US" dirty="0"/>
          </a:p>
        </p:txBody>
      </p:sp>
    </p:spTree>
    <p:extLst>
      <p:ext uri="{BB962C8B-B14F-4D97-AF65-F5344CB8AC3E}">
        <p14:creationId xmlns:p14="http://schemas.microsoft.com/office/powerpoint/2010/main" val="740903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51C91B53-F3D3-4A5F-B875-58DF533742BB}" type="slidenum">
              <a:rPr/>
              <a:pPr>
                <a:defRPr/>
              </a:pPr>
              <a:t>‹#›</a:t>
            </a:fld>
            <a:endParaRPr dirty="0"/>
          </a:p>
        </p:txBody>
      </p:sp>
    </p:spTree>
    <p:extLst>
      <p:ext uri="{BB962C8B-B14F-4D97-AF65-F5344CB8AC3E}">
        <p14:creationId xmlns:p14="http://schemas.microsoft.com/office/powerpoint/2010/main" val="3523384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996405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2400">
                <a:solidFill>
                  <a:srgbClr val="000000"/>
                </a:solidFill>
                <a:latin typeface="Arial" pitchFamily="34" charset="0"/>
                <a:ea typeface="ＭＳ Ｐゴシック" charset="-128"/>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sz="2400">
                <a:solidFill>
                  <a:srgbClr val="000000"/>
                </a:solidFill>
                <a:latin typeface="Arial" pitchFamily="34" charset="0"/>
                <a:ea typeface="ＭＳ Ｐゴシック"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141094-5325-4202-B397-7DE63CA2DD3A}" type="slidenum">
              <a:rPr/>
              <a:pPr>
                <a:defRPr/>
              </a:pPr>
              <a:t>‹#›</a:t>
            </a:fld>
            <a:endParaRPr dirty="0"/>
          </a:p>
        </p:txBody>
      </p:sp>
    </p:spTree>
    <p:extLst>
      <p:ext uri="{BB962C8B-B14F-4D97-AF65-F5344CB8AC3E}">
        <p14:creationId xmlns:p14="http://schemas.microsoft.com/office/powerpoint/2010/main" val="213629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lgn="r">
              <a:defRPr/>
            </a:lvl1pPr>
          </a:lstStyle>
          <a:p>
            <a:pPr>
              <a:defRPr/>
            </a:pPr>
            <a:fld id="{F5A03978-56A5-4469-BD48-F60F5D55CF5A}" type="slidenum">
              <a:rPr lang="en-US"/>
              <a:pPr>
                <a:defRPr/>
              </a:pPr>
              <a:t>‹#›</a:t>
            </a:fld>
            <a:endParaRPr lang="en-US" dirty="0"/>
          </a:p>
        </p:txBody>
      </p:sp>
    </p:spTree>
    <p:extLst>
      <p:ext uri="{BB962C8B-B14F-4D97-AF65-F5344CB8AC3E}">
        <p14:creationId xmlns:p14="http://schemas.microsoft.com/office/powerpoint/2010/main" val="1836726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lgn="r">
              <a:defRPr/>
            </a:lvl1pPr>
          </a:lstStyle>
          <a:p>
            <a:pPr>
              <a:defRPr/>
            </a:pPr>
            <a:fld id="{EF981218-A880-4CF8-828F-DB46F7BB81EC}" type="slidenum">
              <a:rPr lang="en-US"/>
              <a:pPr>
                <a:defRPr/>
              </a:pPr>
              <a:t>‹#›</a:t>
            </a:fld>
            <a:endParaRPr lang="en-US" dirty="0"/>
          </a:p>
        </p:txBody>
      </p:sp>
    </p:spTree>
    <p:extLst>
      <p:ext uri="{BB962C8B-B14F-4D97-AF65-F5344CB8AC3E}">
        <p14:creationId xmlns:p14="http://schemas.microsoft.com/office/powerpoint/2010/main" val="4124551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642EACAC-91A5-4AFC-816D-FA771C17CBB4}" type="slidenum">
              <a:rPr lang="en-US"/>
              <a:pPr>
                <a:defRPr/>
              </a:pPr>
              <a:t>‹#›</a:t>
            </a:fld>
            <a:endParaRPr lang="en-US" dirty="0"/>
          </a:p>
        </p:txBody>
      </p:sp>
    </p:spTree>
    <p:extLst>
      <p:ext uri="{BB962C8B-B14F-4D97-AF65-F5344CB8AC3E}">
        <p14:creationId xmlns:p14="http://schemas.microsoft.com/office/powerpoint/2010/main" val="2155406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788AE9BF-8E9D-4D97-BD27-4C10A654AC0F}" type="slidenum">
              <a:rPr lang="en-US"/>
              <a:pPr>
                <a:defRPr/>
              </a:pPr>
              <a:t>‹#›</a:t>
            </a:fld>
            <a:endParaRPr lang="en-US" dirty="0"/>
          </a:p>
        </p:txBody>
      </p:sp>
    </p:spTree>
    <p:extLst>
      <p:ext uri="{BB962C8B-B14F-4D97-AF65-F5344CB8AC3E}">
        <p14:creationId xmlns:p14="http://schemas.microsoft.com/office/powerpoint/2010/main" val="3935716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D224FE6C-A36B-4A0D-B1B1-1A2DC934832E}" type="slidenum">
              <a:rPr lang="en-US"/>
              <a:pPr>
                <a:defRPr/>
              </a:pPr>
              <a:t>‹#›</a:t>
            </a:fld>
            <a:endParaRPr lang="en-US" dirty="0"/>
          </a:p>
        </p:txBody>
      </p:sp>
    </p:spTree>
    <p:extLst>
      <p:ext uri="{BB962C8B-B14F-4D97-AF65-F5344CB8AC3E}">
        <p14:creationId xmlns:p14="http://schemas.microsoft.com/office/powerpoint/2010/main" val="3625387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089302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411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79C5D59A-54AA-4CEE-877F-C7EB8246E3CA}" type="slidenum">
              <a:rPr lang="es-ES" altLang="en-US"/>
              <a:pPr>
                <a:defRPr/>
              </a:pPr>
              <a:t>‹#›</a:t>
            </a:fld>
            <a:endParaRPr lang="es-ES" altLang="en-US" dirty="0"/>
          </a:p>
        </p:txBody>
      </p:sp>
    </p:spTree>
    <p:extLst>
      <p:ext uri="{BB962C8B-B14F-4D97-AF65-F5344CB8AC3E}">
        <p14:creationId xmlns:p14="http://schemas.microsoft.com/office/powerpoint/2010/main" val="3210607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23865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743156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92099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052232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25669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3029256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pPr lvl="0"/>
            <a:endParaRPr lang="en-US" noProof="0"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
        <p:nvSpPr>
          <p:cNvPr id="5" name="Slide Number Placeholder 1"/>
          <p:cNvSpPr>
            <a:spLocks noGrp="1"/>
          </p:cNvSpPr>
          <p:nvPr>
            <p:ph type="sldNum" sz="quarter" idx="11"/>
          </p:nvPr>
        </p:nvSpPr>
        <p:spPr/>
        <p:txBody>
          <a:bodyPr/>
          <a:lstStyle>
            <a:lvl1pPr algn="r">
              <a:defRPr/>
            </a:lvl1pPr>
          </a:lstStyle>
          <a:p>
            <a:pPr>
              <a:defRPr/>
            </a:pPr>
            <a:fld id="{BB5CFF6B-4F3F-4D03-A249-439CBC5F1FFA}" type="slidenum">
              <a:rPr lang="en-US"/>
              <a:pPr>
                <a:defRPr/>
              </a:pPr>
              <a:t>‹#›</a:t>
            </a:fld>
            <a:endParaRPr lang="en-US" dirty="0"/>
          </a:p>
        </p:txBody>
      </p:sp>
    </p:spTree>
    <p:extLst>
      <p:ext uri="{BB962C8B-B14F-4D97-AF65-F5344CB8AC3E}">
        <p14:creationId xmlns:p14="http://schemas.microsoft.com/office/powerpoint/2010/main" val="3007054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2D9B41EC-7E76-4434-BD8A-2D720349DF6F}" type="slidenum">
              <a:rPr lang="en-US"/>
              <a:pPr>
                <a:defRPr/>
              </a:pPr>
              <a:t>‹#›</a:t>
            </a:fld>
            <a:endParaRPr lang="en-US" dirty="0"/>
          </a:p>
        </p:txBody>
      </p:sp>
    </p:spTree>
    <p:extLst>
      <p:ext uri="{BB962C8B-B14F-4D97-AF65-F5344CB8AC3E}">
        <p14:creationId xmlns:p14="http://schemas.microsoft.com/office/powerpoint/2010/main" val="850107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FD4FA02D-82FA-4C16-B629-FD1CEADCCD91}" type="slidenum">
              <a:rPr/>
              <a:pPr>
                <a:defRPr/>
              </a:pPr>
              <a:t>‹#›</a:t>
            </a:fld>
            <a:endParaRPr dirty="0"/>
          </a:p>
        </p:txBody>
      </p:sp>
    </p:spTree>
    <p:extLst>
      <p:ext uri="{BB962C8B-B14F-4D97-AF65-F5344CB8AC3E}">
        <p14:creationId xmlns:p14="http://schemas.microsoft.com/office/powerpoint/2010/main" val="1489187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F6877330-6372-43EA-8E6F-5AC38DE875A4}" type="slidenum">
              <a:rPr/>
              <a:pPr>
                <a:defRPr/>
              </a:pPr>
              <a:t>‹#›</a:t>
            </a:fld>
            <a:endParaRPr dirty="0"/>
          </a:p>
        </p:txBody>
      </p:sp>
    </p:spTree>
    <p:extLst>
      <p:ext uri="{BB962C8B-B14F-4D97-AF65-F5344CB8AC3E}">
        <p14:creationId xmlns:p14="http://schemas.microsoft.com/office/powerpoint/2010/main" val="365447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44C12C29-E4D5-46C8-A4B6-BD484026D912}" type="slidenum">
              <a:rPr lang="es-ES" altLang="en-US"/>
              <a:pPr>
                <a:defRPr/>
              </a:pPr>
              <a:t>‹#›</a:t>
            </a:fld>
            <a:endParaRPr lang="es-ES" altLang="en-US" dirty="0"/>
          </a:p>
        </p:txBody>
      </p:sp>
    </p:spTree>
    <p:extLst>
      <p:ext uri="{BB962C8B-B14F-4D97-AF65-F5344CB8AC3E}">
        <p14:creationId xmlns:p14="http://schemas.microsoft.com/office/powerpoint/2010/main" val="19377993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42B3AB9B-DCBF-4552-BE2D-69CD3C74A605}" type="slidenum">
              <a:rPr/>
              <a:pPr>
                <a:defRPr/>
              </a:pPr>
              <a:t>‹#›</a:t>
            </a:fld>
            <a:endParaRPr dirty="0"/>
          </a:p>
        </p:txBody>
      </p:sp>
    </p:spTree>
    <p:extLst>
      <p:ext uri="{BB962C8B-B14F-4D97-AF65-F5344CB8AC3E}">
        <p14:creationId xmlns:p14="http://schemas.microsoft.com/office/powerpoint/2010/main" val="915624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C005A508-5A4D-4FAF-B9CC-ABBBEE39E042}" type="slidenum">
              <a:rPr/>
              <a:pPr>
                <a:defRPr/>
              </a:pPr>
              <a:t>‹#›</a:t>
            </a:fld>
            <a:endParaRPr dirty="0"/>
          </a:p>
        </p:txBody>
      </p:sp>
    </p:spTree>
    <p:extLst>
      <p:ext uri="{BB962C8B-B14F-4D97-AF65-F5344CB8AC3E}">
        <p14:creationId xmlns:p14="http://schemas.microsoft.com/office/powerpoint/2010/main" val="3301213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89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2133600"/>
            <a:ext cx="37719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133600"/>
            <a:ext cx="37719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7" name="Rectangle 6"/>
          <p:cNvSpPr>
            <a:spLocks noGrp="1" noChangeArrowheads="1"/>
          </p:cNvSpPr>
          <p:nvPr>
            <p:ph type="sldNum" sz="quarter" idx="12"/>
          </p:nvPr>
        </p:nvSpPr>
        <p:spPr/>
        <p:txBody>
          <a:bodyPr/>
          <a:lstStyle>
            <a:lvl1pPr algn="l">
              <a:defRPr/>
            </a:lvl1pPr>
          </a:lstStyle>
          <a:p>
            <a:pPr>
              <a:defRPr/>
            </a:pPr>
            <a:fld id="{69D0A95D-ACA9-47DF-B042-28F4BBA70CAD}" type="slidenum">
              <a:rPr/>
              <a:pPr>
                <a:defRPr/>
              </a:pPr>
              <a:t>‹#›</a:t>
            </a:fld>
            <a:endParaRPr dirty="0"/>
          </a:p>
        </p:txBody>
      </p:sp>
    </p:spTree>
    <p:extLst>
      <p:ext uri="{BB962C8B-B14F-4D97-AF65-F5344CB8AC3E}">
        <p14:creationId xmlns:p14="http://schemas.microsoft.com/office/powerpoint/2010/main" val="3576400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a:defRPr sz="2400">
                <a:solidFill>
                  <a:srgbClr val="000000"/>
                </a:solidFill>
                <a:latin typeface="Arial" pitchFamily="34" charset="0"/>
                <a:ea typeface="ＭＳ Ｐゴシック"/>
              </a:defRPr>
            </a:lvl1pPr>
          </a:lstStyle>
          <a:p>
            <a:pPr>
              <a:defRPr/>
            </a:pPr>
            <a:fld id="{F2EDA4BF-F08B-46E4-ABDD-01A578C4266A}" type="datetimeFigureOut">
              <a:rPr lang="en-US"/>
              <a:pPr>
                <a:defRPr/>
              </a:pPr>
              <a:t>8/27/2014</a:t>
            </a:fld>
            <a:endParaRPr lang="en-US" dirty="0"/>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lgn="l">
              <a:defRPr>
                <a:solidFill>
                  <a:srgbClr val="4E76A0"/>
                </a:solidFill>
              </a:defRPr>
            </a:lvl1pPr>
          </a:lstStyle>
          <a:p>
            <a:pPr>
              <a:defRPr/>
            </a:pPr>
            <a:fld id="{DB7F1359-ABC7-4CA9-8724-F92211061FD9}" type="slidenum">
              <a:rPr/>
              <a:pPr>
                <a:defRPr/>
              </a:pPr>
              <a:t>‹#›</a:t>
            </a:fld>
            <a:endParaRPr dirty="0"/>
          </a:p>
        </p:txBody>
      </p:sp>
    </p:spTree>
    <p:extLst>
      <p:ext uri="{BB962C8B-B14F-4D97-AF65-F5344CB8AC3E}">
        <p14:creationId xmlns:p14="http://schemas.microsoft.com/office/powerpoint/2010/main" val="369420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6" name="Rectangle 6"/>
          <p:cNvSpPr>
            <a:spLocks noGrp="1" noChangeArrowheads="1"/>
          </p:cNvSpPr>
          <p:nvPr>
            <p:ph type="sldNum" sz="quarter" idx="12"/>
          </p:nvPr>
        </p:nvSpPr>
        <p:spPr/>
        <p:txBody>
          <a:bodyPr/>
          <a:lstStyle>
            <a:lvl1pPr algn="l">
              <a:defRPr/>
            </a:lvl1pPr>
          </a:lstStyle>
          <a:p>
            <a:pPr>
              <a:defRPr/>
            </a:pPr>
            <a:fld id="{8AB66CCC-00A1-48E3-8125-AC4C059BC35F}" type="slidenum">
              <a:rPr/>
              <a:pPr>
                <a:defRPr/>
              </a:pPr>
              <a:t>‹#›</a:t>
            </a:fld>
            <a:endParaRPr dirty="0"/>
          </a:p>
        </p:txBody>
      </p:sp>
    </p:spTree>
    <p:extLst>
      <p:ext uri="{BB962C8B-B14F-4D97-AF65-F5344CB8AC3E}">
        <p14:creationId xmlns:p14="http://schemas.microsoft.com/office/powerpoint/2010/main" val="26899527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A14F31EB-BD6B-485F-A137-2E501BE40441}" type="slidenum">
              <a:rPr/>
              <a:pPr>
                <a:defRPr/>
              </a:pPr>
              <a:t>‹#›</a:t>
            </a:fld>
            <a:endParaRPr dirty="0"/>
          </a:p>
        </p:txBody>
      </p:sp>
    </p:spTree>
    <p:extLst>
      <p:ext uri="{BB962C8B-B14F-4D97-AF65-F5344CB8AC3E}">
        <p14:creationId xmlns:p14="http://schemas.microsoft.com/office/powerpoint/2010/main" val="1677385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390ACC84-9720-44A8-B9AD-CEB56B3CA5B3}" type="slidenum">
              <a:rPr/>
              <a:pPr>
                <a:defRPr/>
              </a:pPr>
              <a:t>‹#›</a:t>
            </a:fld>
            <a:endParaRPr dirty="0"/>
          </a:p>
        </p:txBody>
      </p:sp>
    </p:spTree>
    <p:extLst>
      <p:ext uri="{BB962C8B-B14F-4D97-AF65-F5344CB8AC3E}">
        <p14:creationId xmlns:p14="http://schemas.microsoft.com/office/powerpoint/2010/main" val="4205648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61B3650F-7D8E-4ACA-ABC0-9EF337E76336}" type="slidenum">
              <a:rPr/>
              <a:pPr>
                <a:defRPr/>
              </a:pPr>
              <a:t>‹#›</a:t>
            </a:fld>
            <a:endParaRPr dirty="0"/>
          </a:p>
        </p:txBody>
      </p:sp>
    </p:spTree>
    <p:extLst>
      <p:ext uri="{BB962C8B-B14F-4D97-AF65-F5344CB8AC3E}">
        <p14:creationId xmlns:p14="http://schemas.microsoft.com/office/powerpoint/2010/main" val="18470756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C3FB4EEC-CA6C-4AEE-8865-79A1D72EF64B}" type="slidenum">
              <a:rPr/>
              <a:pPr>
                <a:defRPr/>
              </a:pPr>
              <a:t>‹#›</a:t>
            </a:fld>
            <a:endParaRPr dirty="0"/>
          </a:p>
        </p:txBody>
      </p:sp>
    </p:spTree>
    <p:extLst>
      <p:ext uri="{BB962C8B-B14F-4D97-AF65-F5344CB8AC3E}">
        <p14:creationId xmlns:p14="http://schemas.microsoft.com/office/powerpoint/2010/main" val="3847100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89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2133600"/>
            <a:ext cx="37719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133600"/>
            <a:ext cx="37719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7" name="Rectangle 6"/>
          <p:cNvSpPr>
            <a:spLocks noGrp="1" noChangeArrowheads="1"/>
          </p:cNvSpPr>
          <p:nvPr>
            <p:ph type="sldNum" sz="quarter" idx="12"/>
          </p:nvPr>
        </p:nvSpPr>
        <p:spPr/>
        <p:txBody>
          <a:bodyPr/>
          <a:lstStyle>
            <a:lvl1pPr algn="l">
              <a:defRPr/>
            </a:lvl1pPr>
          </a:lstStyle>
          <a:p>
            <a:pPr>
              <a:defRPr/>
            </a:pPr>
            <a:fld id="{104D5DB4-715A-447B-93BC-26753918565F}" type="slidenum">
              <a:rPr/>
              <a:pPr>
                <a:defRPr/>
              </a:pPr>
              <a:t>‹#›</a:t>
            </a:fld>
            <a:endParaRPr dirty="0"/>
          </a:p>
        </p:txBody>
      </p:sp>
    </p:spTree>
    <p:extLst>
      <p:ext uri="{BB962C8B-B14F-4D97-AF65-F5344CB8AC3E}">
        <p14:creationId xmlns:p14="http://schemas.microsoft.com/office/powerpoint/2010/main" val="231935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9" name="Slide Number Placeholder 8"/>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8843A63-2E7B-4D4C-9D5B-CE924085328D}" type="slidenum">
              <a:rPr lang="es-ES" altLang="en-US"/>
              <a:pPr>
                <a:defRPr/>
              </a:pPr>
              <a:t>‹#›</a:t>
            </a:fld>
            <a:endParaRPr lang="es-ES" altLang="en-US" dirty="0"/>
          </a:p>
        </p:txBody>
      </p:sp>
    </p:spTree>
    <p:extLst>
      <p:ext uri="{BB962C8B-B14F-4D97-AF65-F5344CB8AC3E}">
        <p14:creationId xmlns:p14="http://schemas.microsoft.com/office/powerpoint/2010/main" val="2543603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a:defRPr sz="2400">
                <a:solidFill>
                  <a:srgbClr val="000000"/>
                </a:solidFill>
                <a:latin typeface="Arial" pitchFamily="34" charset="0"/>
                <a:ea typeface="ＭＳ Ｐゴシック"/>
              </a:defRPr>
            </a:lvl1pPr>
          </a:lstStyle>
          <a:p>
            <a:pPr>
              <a:defRPr/>
            </a:pPr>
            <a:fld id="{1AA8373B-D316-4731-A0E9-FF01929E2C4E}" type="datetimeFigureOut">
              <a:rPr lang="en-US"/>
              <a:pPr>
                <a:defRPr/>
              </a:pPr>
              <a:t>8/27/2014</a:t>
            </a:fld>
            <a:endParaRPr lang="en-US" dirty="0"/>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lgn="l">
              <a:defRPr>
                <a:solidFill>
                  <a:srgbClr val="4E76A0"/>
                </a:solidFill>
              </a:defRPr>
            </a:lvl1pPr>
          </a:lstStyle>
          <a:p>
            <a:pPr>
              <a:defRPr/>
            </a:pPr>
            <a:fld id="{25291197-426C-48AE-AB1D-451442BD01C5}" type="slidenum">
              <a:rPr/>
              <a:pPr>
                <a:defRPr/>
              </a:pPr>
              <a:t>‹#›</a:t>
            </a:fld>
            <a:endParaRPr dirty="0"/>
          </a:p>
        </p:txBody>
      </p:sp>
    </p:spTree>
    <p:extLst>
      <p:ext uri="{BB962C8B-B14F-4D97-AF65-F5344CB8AC3E}">
        <p14:creationId xmlns:p14="http://schemas.microsoft.com/office/powerpoint/2010/main" val="22185097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6" name="Rectangle 6"/>
          <p:cNvSpPr>
            <a:spLocks noGrp="1" noChangeArrowheads="1"/>
          </p:cNvSpPr>
          <p:nvPr>
            <p:ph type="sldNum" sz="quarter" idx="12"/>
          </p:nvPr>
        </p:nvSpPr>
        <p:spPr/>
        <p:txBody>
          <a:bodyPr/>
          <a:lstStyle>
            <a:lvl1pPr algn="l">
              <a:defRPr/>
            </a:lvl1pPr>
          </a:lstStyle>
          <a:p>
            <a:pPr>
              <a:defRPr/>
            </a:pPr>
            <a:fld id="{A8A996F1-3D95-4D88-BA16-88743605A06E}" type="slidenum">
              <a:rPr/>
              <a:pPr>
                <a:defRPr/>
              </a:pPr>
              <a:t>‹#›</a:t>
            </a:fld>
            <a:endParaRPr dirty="0"/>
          </a:p>
        </p:txBody>
      </p:sp>
    </p:spTree>
    <p:extLst>
      <p:ext uri="{BB962C8B-B14F-4D97-AF65-F5344CB8AC3E}">
        <p14:creationId xmlns:p14="http://schemas.microsoft.com/office/powerpoint/2010/main" val="999198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C411553B-BD29-4D20-B49E-063EC8367A65}" type="slidenum">
              <a:rPr/>
              <a:pPr>
                <a:defRPr/>
              </a:pPr>
              <a:t>‹#›</a:t>
            </a:fld>
            <a:endParaRPr dirty="0"/>
          </a:p>
        </p:txBody>
      </p:sp>
    </p:spTree>
    <p:extLst>
      <p:ext uri="{BB962C8B-B14F-4D97-AF65-F5344CB8AC3E}">
        <p14:creationId xmlns:p14="http://schemas.microsoft.com/office/powerpoint/2010/main" val="15077677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C83345C1-4290-4D0F-9A23-D30A746FC48A}" type="slidenum">
              <a:rPr/>
              <a:pPr>
                <a:defRPr/>
              </a:pPr>
              <a:t>‹#›</a:t>
            </a:fld>
            <a:endParaRPr dirty="0"/>
          </a:p>
        </p:txBody>
      </p:sp>
    </p:spTree>
    <p:extLst>
      <p:ext uri="{BB962C8B-B14F-4D97-AF65-F5344CB8AC3E}">
        <p14:creationId xmlns:p14="http://schemas.microsoft.com/office/powerpoint/2010/main" val="32146816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5E0B0DB8-5648-4B72-871E-6762AD23CCE7}" type="slidenum">
              <a:rPr/>
              <a:pPr>
                <a:defRPr/>
              </a:pPr>
              <a:t>‹#›</a:t>
            </a:fld>
            <a:endParaRPr dirty="0"/>
          </a:p>
        </p:txBody>
      </p:sp>
    </p:spTree>
    <p:extLst>
      <p:ext uri="{BB962C8B-B14F-4D97-AF65-F5344CB8AC3E}">
        <p14:creationId xmlns:p14="http://schemas.microsoft.com/office/powerpoint/2010/main" val="29322418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3BF62013-BEFB-4AA7-A47A-E56D9740EFD0}" type="slidenum">
              <a:rPr/>
              <a:pPr>
                <a:defRPr/>
              </a:pPr>
              <a:t>‹#›</a:t>
            </a:fld>
            <a:endParaRPr dirty="0"/>
          </a:p>
        </p:txBody>
      </p:sp>
    </p:spTree>
    <p:extLst>
      <p:ext uri="{BB962C8B-B14F-4D97-AF65-F5344CB8AC3E}">
        <p14:creationId xmlns:p14="http://schemas.microsoft.com/office/powerpoint/2010/main" val="30171223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89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2133600"/>
            <a:ext cx="37719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133600"/>
            <a:ext cx="37719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7" name="Rectangle 6"/>
          <p:cNvSpPr>
            <a:spLocks noGrp="1" noChangeArrowheads="1"/>
          </p:cNvSpPr>
          <p:nvPr>
            <p:ph type="sldNum" sz="quarter" idx="12"/>
          </p:nvPr>
        </p:nvSpPr>
        <p:spPr/>
        <p:txBody>
          <a:bodyPr/>
          <a:lstStyle>
            <a:lvl1pPr algn="l">
              <a:defRPr/>
            </a:lvl1pPr>
          </a:lstStyle>
          <a:p>
            <a:pPr>
              <a:defRPr/>
            </a:pPr>
            <a:fld id="{DD7EDD20-0282-4CA8-AA08-EA0AADD638D3}" type="slidenum">
              <a:rPr/>
              <a:pPr>
                <a:defRPr/>
              </a:pPr>
              <a:t>‹#›</a:t>
            </a:fld>
            <a:endParaRPr dirty="0"/>
          </a:p>
        </p:txBody>
      </p:sp>
    </p:spTree>
    <p:extLst>
      <p:ext uri="{BB962C8B-B14F-4D97-AF65-F5344CB8AC3E}">
        <p14:creationId xmlns:p14="http://schemas.microsoft.com/office/powerpoint/2010/main" val="4312211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a:defRPr sz="2400">
                <a:solidFill>
                  <a:srgbClr val="000000"/>
                </a:solidFill>
                <a:latin typeface="Arial" pitchFamily="34" charset="0"/>
                <a:ea typeface="ＭＳ Ｐゴシック"/>
              </a:defRPr>
            </a:lvl1pPr>
          </a:lstStyle>
          <a:p>
            <a:pPr>
              <a:defRPr/>
            </a:pPr>
            <a:fld id="{82820FA8-EF90-41BA-B9C8-01EBF0D6F4E9}" type="datetimeFigureOut">
              <a:rPr lang="en-US"/>
              <a:pPr>
                <a:defRPr/>
              </a:pPr>
              <a:t>8/27/2014</a:t>
            </a:fld>
            <a:endParaRPr lang="en-US" dirty="0"/>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lgn="l">
              <a:defRPr>
                <a:solidFill>
                  <a:srgbClr val="4E76A0"/>
                </a:solidFill>
              </a:defRPr>
            </a:lvl1pPr>
          </a:lstStyle>
          <a:p>
            <a:pPr>
              <a:defRPr/>
            </a:pPr>
            <a:fld id="{01AA68A9-FF60-4310-B794-2372CBFD1872}" type="slidenum">
              <a:rPr/>
              <a:pPr>
                <a:defRPr/>
              </a:pPr>
              <a:t>‹#›</a:t>
            </a:fld>
            <a:endParaRPr dirty="0"/>
          </a:p>
        </p:txBody>
      </p:sp>
    </p:spTree>
    <p:extLst>
      <p:ext uri="{BB962C8B-B14F-4D97-AF65-F5344CB8AC3E}">
        <p14:creationId xmlns:p14="http://schemas.microsoft.com/office/powerpoint/2010/main" val="25989132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6" name="Rectangle 6"/>
          <p:cNvSpPr>
            <a:spLocks noGrp="1" noChangeArrowheads="1"/>
          </p:cNvSpPr>
          <p:nvPr>
            <p:ph type="sldNum" sz="quarter" idx="12"/>
          </p:nvPr>
        </p:nvSpPr>
        <p:spPr/>
        <p:txBody>
          <a:bodyPr/>
          <a:lstStyle>
            <a:lvl1pPr algn="l">
              <a:defRPr/>
            </a:lvl1pPr>
          </a:lstStyle>
          <a:p>
            <a:pPr>
              <a:defRPr/>
            </a:pPr>
            <a:fld id="{7DE8FDC4-E88F-4E08-8585-E18B4077B204}" type="slidenum">
              <a:rPr/>
              <a:pPr>
                <a:defRPr/>
              </a:pPr>
              <a:t>‹#›</a:t>
            </a:fld>
            <a:endParaRPr dirty="0"/>
          </a:p>
        </p:txBody>
      </p:sp>
    </p:spTree>
    <p:extLst>
      <p:ext uri="{BB962C8B-B14F-4D97-AF65-F5344CB8AC3E}">
        <p14:creationId xmlns:p14="http://schemas.microsoft.com/office/powerpoint/2010/main" val="9614084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01B05186-178B-4CBB-BB5F-82D7173B85AB}" type="slidenum">
              <a:rPr/>
              <a:pPr>
                <a:defRPr/>
              </a:pPr>
              <a:t>‹#›</a:t>
            </a:fld>
            <a:endParaRPr dirty="0"/>
          </a:p>
        </p:txBody>
      </p:sp>
    </p:spTree>
    <p:extLst>
      <p:ext uri="{BB962C8B-B14F-4D97-AF65-F5344CB8AC3E}">
        <p14:creationId xmlns:p14="http://schemas.microsoft.com/office/powerpoint/2010/main" val="194953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3CA3DF2D-9A27-49B8-90FA-C4A76DBA5DA5}" type="slidenum">
              <a:rPr lang="es-ES" altLang="en-US"/>
              <a:pPr>
                <a:defRPr/>
              </a:pPr>
              <a:t>‹#›</a:t>
            </a:fld>
            <a:endParaRPr lang="es-ES" altLang="en-US" dirty="0"/>
          </a:p>
        </p:txBody>
      </p:sp>
    </p:spTree>
    <p:extLst>
      <p:ext uri="{BB962C8B-B14F-4D97-AF65-F5344CB8AC3E}">
        <p14:creationId xmlns:p14="http://schemas.microsoft.com/office/powerpoint/2010/main" val="28369730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63A711A3-34FF-4D9A-BF23-83BB6C378431}" type="slidenum">
              <a:rPr/>
              <a:pPr>
                <a:defRPr/>
              </a:pPr>
              <a:t>‹#›</a:t>
            </a:fld>
            <a:endParaRPr dirty="0"/>
          </a:p>
        </p:txBody>
      </p:sp>
    </p:spTree>
    <p:extLst>
      <p:ext uri="{BB962C8B-B14F-4D97-AF65-F5344CB8AC3E}">
        <p14:creationId xmlns:p14="http://schemas.microsoft.com/office/powerpoint/2010/main" val="17876836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C1F227B2-9F68-4C3F-A495-53D49307E177}" type="slidenum">
              <a:rPr/>
              <a:pPr>
                <a:defRPr/>
              </a:pPr>
              <a:t>‹#›</a:t>
            </a:fld>
            <a:endParaRPr dirty="0"/>
          </a:p>
        </p:txBody>
      </p:sp>
    </p:spTree>
    <p:extLst>
      <p:ext uri="{BB962C8B-B14F-4D97-AF65-F5344CB8AC3E}">
        <p14:creationId xmlns:p14="http://schemas.microsoft.com/office/powerpoint/2010/main" val="6854935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ED896A43-3EA3-4516-AEE8-2CC86D137FA3}" type="slidenum">
              <a:rPr/>
              <a:pPr>
                <a:defRPr/>
              </a:pPr>
              <a:t>‹#›</a:t>
            </a:fld>
            <a:endParaRPr dirty="0"/>
          </a:p>
        </p:txBody>
      </p:sp>
    </p:spTree>
    <p:extLst>
      <p:ext uri="{BB962C8B-B14F-4D97-AF65-F5344CB8AC3E}">
        <p14:creationId xmlns:p14="http://schemas.microsoft.com/office/powerpoint/2010/main" val="3664890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89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2133600"/>
            <a:ext cx="37719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133600"/>
            <a:ext cx="37719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7" name="Rectangle 6"/>
          <p:cNvSpPr>
            <a:spLocks noGrp="1" noChangeArrowheads="1"/>
          </p:cNvSpPr>
          <p:nvPr>
            <p:ph type="sldNum" sz="quarter" idx="12"/>
          </p:nvPr>
        </p:nvSpPr>
        <p:spPr/>
        <p:txBody>
          <a:bodyPr/>
          <a:lstStyle>
            <a:lvl1pPr algn="l">
              <a:defRPr/>
            </a:lvl1pPr>
          </a:lstStyle>
          <a:p>
            <a:pPr>
              <a:defRPr/>
            </a:pPr>
            <a:fld id="{2227BD9D-1090-4070-AD2C-6384677B523F}" type="slidenum">
              <a:rPr/>
              <a:pPr>
                <a:defRPr/>
              </a:pPr>
              <a:t>‹#›</a:t>
            </a:fld>
            <a:endParaRPr dirty="0"/>
          </a:p>
        </p:txBody>
      </p:sp>
    </p:spTree>
    <p:extLst>
      <p:ext uri="{BB962C8B-B14F-4D97-AF65-F5344CB8AC3E}">
        <p14:creationId xmlns:p14="http://schemas.microsoft.com/office/powerpoint/2010/main" val="24304931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a:defRPr sz="2400">
                <a:solidFill>
                  <a:srgbClr val="000000"/>
                </a:solidFill>
                <a:latin typeface="Arial" pitchFamily="34" charset="0"/>
                <a:ea typeface="ＭＳ Ｐゴシック"/>
              </a:defRPr>
            </a:lvl1pPr>
          </a:lstStyle>
          <a:p>
            <a:pPr>
              <a:defRPr/>
            </a:pPr>
            <a:fld id="{BB8C7CA8-41D2-4C99-98A0-2E8678A0A061}" type="datetimeFigureOut">
              <a:rPr lang="en-US"/>
              <a:pPr>
                <a:defRPr/>
              </a:pPr>
              <a:t>8/27/2014</a:t>
            </a:fld>
            <a:endParaRPr lang="en-US" dirty="0"/>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lgn="l">
              <a:defRPr>
                <a:solidFill>
                  <a:srgbClr val="4E76A0"/>
                </a:solidFill>
              </a:defRPr>
            </a:lvl1pPr>
          </a:lstStyle>
          <a:p>
            <a:pPr>
              <a:defRPr/>
            </a:pPr>
            <a:fld id="{9489017E-6FA6-4618-849E-9A938765F8E1}" type="slidenum">
              <a:rPr/>
              <a:pPr>
                <a:defRPr/>
              </a:pPr>
              <a:t>‹#›</a:t>
            </a:fld>
            <a:endParaRPr dirty="0"/>
          </a:p>
        </p:txBody>
      </p:sp>
    </p:spTree>
    <p:extLst>
      <p:ext uri="{BB962C8B-B14F-4D97-AF65-F5344CB8AC3E}">
        <p14:creationId xmlns:p14="http://schemas.microsoft.com/office/powerpoint/2010/main" val="39148546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sz="2400">
                <a:solidFill>
                  <a:srgbClr val="000000"/>
                </a:solidFill>
                <a:latin typeface="Arial" pitchFamily="34" charset="0"/>
                <a:ea typeface="ＭＳ Ｐゴシック"/>
              </a:defRPr>
            </a:lvl1pPr>
          </a:lstStyle>
          <a:p>
            <a:pPr>
              <a:defRPr/>
            </a:pPr>
            <a:endParaRPr lang="en-US" dirty="0"/>
          </a:p>
        </p:txBody>
      </p:sp>
      <p:sp>
        <p:nvSpPr>
          <p:cNvPr id="6" name="Rectangle 6"/>
          <p:cNvSpPr>
            <a:spLocks noGrp="1" noChangeArrowheads="1"/>
          </p:cNvSpPr>
          <p:nvPr>
            <p:ph type="sldNum" sz="quarter" idx="12"/>
          </p:nvPr>
        </p:nvSpPr>
        <p:spPr/>
        <p:txBody>
          <a:bodyPr/>
          <a:lstStyle>
            <a:lvl1pPr algn="l">
              <a:defRPr/>
            </a:lvl1pPr>
          </a:lstStyle>
          <a:p>
            <a:pPr>
              <a:defRPr/>
            </a:pPr>
            <a:fld id="{FBFCAF76-3DAC-4804-9A88-CE24BE38503D}" type="slidenum">
              <a:rPr/>
              <a:pPr>
                <a:defRPr/>
              </a:pPr>
              <a:t>‹#›</a:t>
            </a:fld>
            <a:endParaRPr dirty="0"/>
          </a:p>
        </p:txBody>
      </p:sp>
    </p:spTree>
    <p:extLst>
      <p:ext uri="{BB962C8B-B14F-4D97-AF65-F5344CB8AC3E}">
        <p14:creationId xmlns:p14="http://schemas.microsoft.com/office/powerpoint/2010/main" val="22014090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dirty="0"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6" name="Slide Number Placeholder 5"/>
          <p:cNvSpPr>
            <a:spLocks noGrp="1"/>
          </p:cNvSpPr>
          <p:nvPr>
            <p:ph type="sldNum" sz="quarter" idx="16"/>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246E6760-E742-4C5B-AB60-7BEA0C64D787}" type="slidenum">
              <a:rPr lang="es-ES" altLang="en-US">
                <a:solidFill>
                  <a:srgbClr val="0367B3"/>
                </a:solidFill>
              </a:rPr>
              <a:pPr>
                <a:defRPr/>
              </a:pPr>
              <a:t>‹#›</a:t>
            </a:fld>
            <a:endParaRPr lang="es-ES" altLang="en-US">
              <a:solidFill>
                <a:srgbClr val="0367B3"/>
              </a:solidFill>
            </a:endParaRPr>
          </a:p>
        </p:txBody>
      </p:sp>
    </p:spTree>
    <p:extLst>
      <p:ext uri="{BB962C8B-B14F-4D97-AF65-F5344CB8AC3E}">
        <p14:creationId xmlns:p14="http://schemas.microsoft.com/office/powerpoint/2010/main" val="25211042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9A1C5CAB-7FD6-48C4-B942-C9305B77B191}" type="slidenum">
              <a:rPr lang="es-ES" altLang="en-US">
                <a:solidFill>
                  <a:srgbClr val="0367B3"/>
                </a:solidFill>
              </a:rPr>
              <a:pPr>
                <a:defRPr/>
              </a:pPr>
              <a:t>‹#›</a:t>
            </a:fld>
            <a:endParaRPr lang="es-ES" altLang="en-US">
              <a:solidFill>
                <a:srgbClr val="0367B3"/>
              </a:solidFill>
            </a:endParaRPr>
          </a:p>
        </p:txBody>
      </p:sp>
    </p:spTree>
    <p:extLst>
      <p:ext uri="{BB962C8B-B14F-4D97-AF65-F5344CB8AC3E}">
        <p14:creationId xmlns:p14="http://schemas.microsoft.com/office/powerpoint/2010/main" val="31037011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A36B00DF-AF5D-4ABB-A6EE-4991998ADAD9}" type="slidenum">
              <a:rPr lang="es-ES" altLang="en-US">
                <a:solidFill>
                  <a:srgbClr val="0367B3"/>
                </a:solidFill>
              </a:rPr>
              <a:pPr>
                <a:defRPr/>
              </a:pPr>
              <a:t>‹#›</a:t>
            </a:fld>
            <a:endParaRPr lang="es-ES" altLang="en-US">
              <a:solidFill>
                <a:srgbClr val="0367B3"/>
              </a:solidFill>
            </a:endParaRPr>
          </a:p>
        </p:txBody>
      </p:sp>
    </p:spTree>
    <p:extLst>
      <p:ext uri="{BB962C8B-B14F-4D97-AF65-F5344CB8AC3E}">
        <p14:creationId xmlns:p14="http://schemas.microsoft.com/office/powerpoint/2010/main" val="32404311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2BB321C3-CE6B-4D93-92DC-BAE9E3F863C2}" type="slidenum">
              <a:rPr lang="es-ES" altLang="en-US">
                <a:solidFill>
                  <a:srgbClr val="0367B3"/>
                </a:solidFill>
              </a:rPr>
              <a:pPr>
                <a:defRPr/>
              </a:pPr>
              <a:t>‹#›</a:t>
            </a:fld>
            <a:endParaRPr lang="es-ES" altLang="en-US">
              <a:solidFill>
                <a:srgbClr val="0367B3"/>
              </a:solidFill>
            </a:endParaRPr>
          </a:p>
        </p:txBody>
      </p:sp>
    </p:spTree>
    <p:extLst>
      <p:ext uri="{BB962C8B-B14F-4D97-AF65-F5344CB8AC3E}">
        <p14:creationId xmlns:p14="http://schemas.microsoft.com/office/powerpoint/2010/main" val="345256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4" name="Slide Number Placeholder 3"/>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973422DE-CB5B-40B5-A826-BD40CF1E1203}" type="slidenum">
              <a:rPr lang="es-ES" altLang="en-US"/>
              <a:pPr>
                <a:defRPr/>
              </a:pPr>
              <a:t>‹#›</a:t>
            </a:fld>
            <a:endParaRPr lang="es-ES" altLang="en-US" dirty="0"/>
          </a:p>
        </p:txBody>
      </p:sp>
    </p:spTree>
    <p:extLst>
      <p:ext uri="{BB962C8B-B14F-4D97-AF65-F5344CB8AC3E}">
        <p14:creationId xmlns:p14="http://schemas.microsoft.com/office/powerpoint/2010/main" val="9165130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39EF019E-A64B-43CD-96B6-3D5B534DA043}" type="slidenum">
              <a:rPr lang="es-ES" altLang="en-US">
                <a:solidFill>
                  <a:srgbClr val="0367B3"/>
                </a:solidFill>
              </a:rPr>
              <a:pPr>
                <a:defRPr/>
              </a:pPr>
              <a:t>‹#›</a:t>
            </a:fld>
            <a:endParaRPr lang="es-ES" altLang="en-US">
              <a:solidFill>
                <a:srgbClr val="0367B3"/>
              </a:solidFill>
            </a:endParaRPr>
          </a:p>
        </p:txBody>
      </p:sp>
    </p:spTree>
    <p:extLst>
      <p:ext uri="{BB962C8B-B14F-4D97-AF65-F5344CB8AC3E}">
        <p14:creationId xmlns:p14="http://schemas.microsoft.com/office/powerpoint/2010/main" val="39551671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98E6F29-0AB4-429D-876B-DEA737D5E050}" type="slidenum">
              <a:rPr lang="es-ES" altLang="en-US">
                <a:solidFill>
                  <a:srgbClr val="0367B3"/>
                </a:solidFill>
              </a:rPr>
              <a:pPr>
                <a:defRPr/>
              </a:pPr>
              <a:t>‹#›</a:t>
            </a:fld>
            <a:endParaRPr lang="es-ES" altLang="en-US">
              <a:solidFill>
                <a:srgbClr val="0367B3"/>
              </a:solidFill>
            </a:endParaRPr>
          </a:p>
        </p:txBody>
      </p:sp>
    </p:spTree>
    <p:extLst>
      <p:ext uri="{BB962C8B-B14F-4D97-AF65-F5344CB8AC3E}">
        <p14:creationId xmlns:p14="http://schemas.microsoft.com/office/powerpoint/2010/main" val="37203814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1B24F13-08B7-4670-8CC2-34C3F4AE5176}" type="slidenum">
              <a:rPr lang="es-ES" altLang="en-US">
                <a:solidFill>
                  <a:srgbClr val="0367B3"/>
                </a:solidFill>
              </a:rPr>
              <a:pPr>
                <a:defRPr/>
              </a:pPr>
              <a:t>‹#›</a:t>
            </a:fld>
            <a:endParaRPr lang="es-ES" altLang="en-US">
              <a:solidFill>
                <a:srgbClr val="0367B3"/>
              </a:solidFill>
            </a:endParaRPr>
          </a:p>
        </p:txBody>
      </p:sp>
    </p:spTree>
    <p:extLst>
      <p:ext uri="{BB962C8B-B14F-4D97-AF65-F5344CB8AC3E}">
        <p14:creationId xmlns:p14="http://schemas.microsoft.com/office/powerpoint/2010/main" val="11959660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70139288-8F04-4684-96DA-39A87FEC75E6}" type="slidenum">
              <a:rPr lang="es-ES" altLang="en-US">
                <a:solidFill>
                  <a:srgbClr val="0367B3"/>
                </a:solidFill>
              </a:rPr>
              <a:pPr>
                <a:defRPr/>
              </a:pPr>
              <a:t>‹#›</a:t>
            </a:fld>
            <a:endParaRPr lang="es-ES" altLang="en-US">
              <a:solidFill>
                <a:srgbClr val="0367B3"/>
              </a:solidFill>
            </a:endParaRPr>
          </a:p>
        </p:txBody>
      </p:sp>
    </p:spTree>
    <p:extLst>
      <p:ext uri="{BB962C8B-B14F-4D97-AF65-F5344CB8AC3E}">
        <p14:creationId xmlns:p14="http://schemas.microsoft.com/office/powerpoint/2010/main" val="8985135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0FF42BB-66A4-46CD-90D3-79053F5E5AD0}" type="slidenum">
              <a:rPr lang="es-ES" altLang="en-US">
                <a:solidFill>
                  <a:srgbClr val="0367B3"/>
                </a:solidFill>
              </a:rPr>
              <a:pPr>
                <a:defRPr/>
              </a:pPr>
              <a:t>‹#›</a:t>
            </a:fld>
            <a:endParaRPr lang="es-ES" altLang="en-US">
              <a:solidFill>
                <a:srgbClr val="0367B3"/>
              </a:solidFill>
            </a:endParaRPr>
          </a:p>
        </p:txBody>
      </p:sp>
    </p:spTree>
    <p:extLst>
      <p:ext uri="{BB962C8B-B14F-4D97-AF65-F5344CB8AC3E}">
        <p14:creationId xmlns:p14="http://schemas.microsoft.com/office/powerpoint/2010/main" val="36261022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16D0FB2-DCC9-4092-AE0D-484FFF57A239}" type="slidenum">
              <a:rPr lang="es-ES" altLang="en-US">
                <a:solidFill>
                  <a:srgbClr val="0367B3"/>
                </a:solidFill>
              </a:rPr>
              <a:pPr>
                <a:defRPr/>
              </a:pPr>
              <a:t>‹#›</a:t>
            </a:fld>
            <a:endParaRPr lang="es-ES" altLang="en-US">
              <a:solidFill>
                <a:srgbClr val="0367B3"/>
              </a:solidFill>
            </a:endParaRPr>
          </a:p>
        </p:txBody>
      </p:sp>
    </p:spTree>
    <p:extLst>
      <p:ext uri="{BB962C8B-B14F-4D97-AF65-F5344CB8AC3E}">
        <p14:creationId xmlns:p14="http://schemas.microsoft.com/office/powerpoint/2010/main" val="5834109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6BDC619C-F3B4-4405-B397-DE0FF262EA15}" type="slidenum">
              <a:rPr lang="es-ES" altLang="en-US">
                <a:solidFill>
                  <a:srgbClr val="0367B3"/>
                </a:solidFill>
              </a:rPr>
              <a:pPr>
                <a:defRPr/>
              </a:pPr>
              <a:t>‹#›</a:t>
            </a:fld>
            <a:endParaRPr lang="es-ES" altLang="en-US">
              <a:solidFill>
                <a:srgbClr val="0367B3"/>
              </a:solidFill>
            </a:endParaRPr>
          </a:p>
        </p:txBody>
      </p:sp>
    </p:spTree>
    <p:extLst>
      <p:ext uri="{BB962C8B-B14F-4D97-AF65-F5344CB8AC3E}">
        <p14:creationId xmlns:p14="http://schemas.microsoft.com/office/powerpoint/2010/main" val="2647242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06672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8755063" y="6507163"/>
            <a:ext cx="157162" cy="153987"/>
          </a:xfrm>
          <a:prstGeom prst="rect">
            <a:avLst/>
          </a:prstGeom>
        </p:spPr>
        <p:txBody>
          <a:bodyPr/>
          <a:lstStyle>
            <a:lvl1pPr algn="r">
              <a:defRPr>
                <a:latin typeface="Arial" charset="0"/>
              </a:defRPr>
            </a:lvl1pPr>
          </a:lstStyle>
          <a:p>
            <a:pPr>
              <a:defRPr/>
            </a:pPr>
            <a:fld id="{F34DC7BB-7B4A-4913-91AC-C39B0563A00D}" type="slidenum">
              <a:rPr lang="en-US">
                <a:solidFill>
                  <a:srgbClr val="0367B3"/>
                </a:solidFill>
              </a:rPr>
              <a:pPr>
                <a:defRPr/>
              </a:pPr>
              <a:t>‹#›</a:t>
            </a:fld>
            <a:endParaRPr lang="en-US" dirty="0">
              <a:solidFill>
                <a:srgbClr val="0367B3"/>
              </a:solidFill>
            </a:endParaRPr>
          </a:p>
        </p:txBody>
      </p:sp>
    </p:spTree>
    <p:extLst>
      <p:ext uri="{BB962C8B-B14F-4D97-AF65-F5344CB8AC3E}">
        <p14:creationId xmlns:p14="http://schemas.microsoft.com/office/powerpoint/2010/main" val="230621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9543B907-40B0-4055-B92B-8D4A969FC808}" type="slidenum">
              <a:rPr lang="es-ES" altLang="en-US"/>
              <a:pPr>
                <a:defRPr/>
              </a:pPr>
              <a:t>‹#›</a:t>
            </a:fld>
            <a:endParaRPr lang="es-ES" altLang="en-US" dirty="0"/>
          </a:p>
        </p:txBody>
      </p:sp>
    </p:spTree>
    <p:extLst>
      <p:ext uri="{BB962C8B-B14F-4D97-AF65-F5344CB8AC3E}">
        <p14:creationId xmlns:p14="http://schemas.microsoft.com/office/powerpoint/2010/main" val="365394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276163A-C561-4FF1-B3CC-5651998D8C68}" type="slidenum">
              <a:rPr lang="es-ES" altLang="en-US"/>
              <a:pPr>
                <a:defRPr/>
              </a:pPr>
              <a:t>‹#›</a:t>
            </a:fld>
            <a:endParaRPr lang="es-ES" altLang="en-US" dirty="0"/>
          </a:p>
        </p:txBody>
      </p:sp>
    </p:spTree>
    <p:extLst>
      <p:ext uri="{BB962C8B-B14F-4D97-AF65-F5344CB8AC3E}">
        <p14:creationId xmlns:p14="http://schemas.microsoft.com/office/powerpoint/2010/main" val="239187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4.jpe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3.png"/><Relationship Id="rId2" Type="http://schemas.openxmlformats.org/officeDocument/2006/relationships/slideLayout" Target="../slideLayouts/slideLayout67.xml"/><Relationship Id="rId16" Type="http://schemas.openxmlformats.org/officeDocument/2006/relationships/image" Target="../media/image2.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jpe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ln>
            <a:solidFill>
              <a:srgbClr val="0061AF"/>
            </a:solidFill>
          </a:ln>
          <a:extLst>
            <a:ext uri="{FAA26D3D-D897-4be2-8F04-BA451C77F1D7}"/>
          </a:ex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1692275" y="1600200"/>
            <a:ext cx="699452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pic>
        <p:nvPicPr>
          <p:cNvPr id="1028" name="Picture 1" descr="CEEDAR-LogoFinal-simple-white-17.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07950" y="6381750"/>
            <a:ext cx="12588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223250" y="6092825"/>
            <a:ext cx="9080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725" r:id="rId1"/>
    <p:sldLayoutId id="2147490726" r:id="rId2"/>
    <p:sldLayoutId id="2147490727" r:id="rId3"/>
    <p:sldLayoutId id="2147490728" r:id="rId4"/>
    <p:sldLayoutId id="2147490729" r:id="rId5"/>
    <p:sldLayoutId id="2147490730" r:id="rId6"/>
    <p:sldLayoutId id="2147490731" r:id="rId7"/>
    <p:sldLayoutId id="2147490732" r:id="rId8"/>
    <p:sldLayoutId id="2147490733" r:id="rId9"/>
    <p:sldLayoutId id="2147490734" r:id="rId10"/>
    <p:sldLayoutId id="2147490735" r:id="rId11"/>
    <p:sldLayoutId id="2147490701" r:id="rId12"/>
    <p:sldLayoutId id="2147490736" r:id="rId13"/>
    <p:sldLayoutId id="2147490737" r:id="rId14"/>
    <p:sldLayoutId id="2147490738" r:id="rId15"/>
  </p:sldLayoutIdLst>
  <p:txStyles>
    <p:titleStyle>
      <a:lvl1pPr algn="ctr" rtl="0" eaLnBrk="0" fontAlgn="base" hangingPunct="0">
        <a:spcBef>
          <a:spcPct val="0"/>
        </a:spcBef>
        <a:spcAft>
          <a:spcPct val="0"/>
        </a:spcAft>
        <a:defRPr sz="4400" b="1">
          <a:solidFill>
            <a:srgbClr val="0061AF"/>
          </a:solidFill>
          <a:latin typeface="+mj-lt"/>
          <a:ea typeface="+mj-ea"/>
          <a:cs typeface="+mj-cs"/>
        </a:defRPr>
      </a:lvl1pPr>
      <a:lvl2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2pPr>
      <a:lvl3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3pPr>
      <a:lvl4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4pPr>
      <a:lvl5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Wingdings" pitchFamily="2" charset="2"/>
        <a:buChar char="²"/>
        <a:defRPr sz="3200">
          <a:solidFill>
            <a:srgbClr val="0061AF"/>
          </a:solidFill>
          <a:latin typeface="+mn-lt"/>
          <a:ea typeface="+mn-ea"/>
          <a:cs typeface="+mn-cs"/>
        </a:defRPr>
      </a:lvl1pPr>
      <a:lvl2pPr marL="742950" indent="-285750" algn="l" rtl="0" eaLnBrk="0" fontAlgn="base" hangingPunct="0">
        <a:spcBef>
          <a:spcPct val="20000"/>
        </a:spcBef>
        <a:spcAft>
          <a:spcPct val="0"/>
        </a:spcAft>
        <a:buChar char="–"/>
        <a:defRPr sz="2800">
          <a:solidFill>
            <a:srgbClr val="0061AF"/>
          </a:solidFill>
          <a:latin typeface="+mn-lt"/>
          <a:ea typeface="Arial" charset="0"/>
          <a:cs typeface="+mn-cs"/>
        </a:defRPr>
      </a:lvl2pPr>
      <a:lvl3pPr marL="1143000" indent="-228600" algn="l" rtl="0" eaLnBrk="0" fontAlgn="base" hangingPunct="0">
        <a:spcBef>
          <a:spcPct val="20000"/>
        </a:spcBef>
        <a:spcAft>
          <a:spcPct val="0"/>
        </a:spcAft>
        <a:buChar char="•"/>
        <a:defRPr sz="2400">
          <a:solidFill>
            <a:srgbClr val="0061AF"/>
          </a:solidFill>
          <a:latin typeface="+mn-lt"/>
          <a:ea typeface="Arial" charset="0"/>
          <a:cs typeface="+mn-cs"/>
        </a:defRPr>
      </a:lvl3pPr>
      <a:lvl4pPr marL="1600200" indent="-228600" algn="l" rtl="0" eaLnBrk="0" fontAlgn="base" hangingPunct="0">
        <a:spcBef>
          <a:spcPct val="20000"/>
        </a:spcBef>
        <a:spcAft>
          <a:spcPct val="0"/>
        </a:spcAft>
        <a:buChar char="–"/>
        <a:defRPr sz="2000">
          <a:solidFill>
            <a:srgbClr val="0061AF"/>
          </a:solidFill>
          <a:latin typeface="+mn-lt"/>
          <a:ea typeface="Arial" charset="0"/>
          <a:cs typeface="+mn-cs"/>
        </a:defRPr>
      </a:lvl4pPr>
      <a:lvl5pPr marL="2057400" indent="-228600" algn="l" rtl="0" eaLnBrk="0" fontAlgn="base" hangingPunct="0">
        <a:spcBef>
          <a:spcPct val="20000"/>
        </a:spcBef>
        <a:spcAft>
          <a:spcPct val="0"/>
        </a:spcAft>
        <a:buChar char="»"/>
        <a:defRPr sz="2000">
          <a:solidFill>
            <a:srgbClr val="0061AF"/>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gray">
          <a:xfrm>
            <a:off x="0" y="0"/>
            <a:ext cx="9180513"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gray">
          <a:xfrm>
            <a:off x="687388" y="317500"/>
            <a:ext cx="82248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wrap="none" lIns="0" tIns="0" rIns="0" bIns="0" anchor="b" anchorCtr="0">
            <a:spAutoFit/>
          </a:bodyPr>
          <a:lstStyle>
            <a:lvl1pPr>
              <a:defRPr lang="en-US" sz="1000">
                <a:solidFill>
                  <a:srgbClr val="FFFFFF">
                    <a:lumMod val="75000"/>
                  </a:srgbClr>
                </a:solidFill>
                <a:latin typeface="+mn-lt"/>
                <a:ea typeface="ＭＳ Ｐゴシック" charset="-128"/>
                <a:cs typeface="+mn-cs"/>
              </a:defRPr>
            </a:lvl1pPr>
          </a:lstStyle>
          <a:p>
            <a:pPr>
              <a:defRPr/>
            </a:pPr>
            <a:fld id="{5A0E4D79-B303-4230-8EB3-E990B9D45DEE}"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90739" r:id="rId1"/>
    <p:sldLayoutId id="2147490740" r:id="rId2"/>
    <p:sldLayoutId id="2147490702" r:id="rId3"/>
    <p:sldLayoutId id="2147490703" r:id="rId4"/>
    <p:sldLayoutId id="2147490704" r:id="rId5"/>
    <p:sldLayoutId id="2147490741" r:id="rId6"/>
    <p:sldLayoutId id="2147490742" r:id="rId7"/>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gray">
          <a:xfrm>
            <a:off x="0" y="0"/>
            <a:ext cx="9180513"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gray">
          <a:xfrm>
            <a:off x="687388" y="317500"/>
            <a:ext cx="82248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vert="horz" wrap="none" lIns="0" tIns="0" rIns="0" bIns="0" numCol="1" anchor="b" anchorCtr="0" compatLnSpc="1">
            <a:prstTxWarp prst="textNoShape">
              <a:avLst/>
            </a:prstTxWarp>
            <a:spAutoFit/>
          </a:bodyPr>
          <a:lstStyle>
            <a:lvl1pPr>
              <a:defRPr sz="1000">
                <a:solidFill>
                  <a:srgbClr val="BFBFBF"/>
                </a:solidFill>
                <a:latin typeface="Arial" pitchFamily="34" charset="0"/>
                <a:cs typeface="+mn-cs"/>
              </a:defRPr>
            </a:lvl1pPr>
          </a:lstStyle>
          <a:p>
            <a:pPr>
              <a:defRPr/>
            </a:pPr>
            <a:fld id="{923ADF88-1A54-4200-954D-378D3197805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743" r:id="rId1"/>
    <p:sldLayoutId id="2147490744" r:id="rId2"/>
    <p:sldLayoutId id="2147490705" r:id="rId3"/>
    <p:sldLayoutId id="2147490706" r:id="rId4"/>
    <p:sldLayoutId id="2147490707" r:id="rId5"/>
    <p:sldLayoutId id="2147490745" r:id="rId6"/>
    <p:sldLayoutId id="2147490746" r:id="rId7"/>
    <p:sldLayoutId id="2147490747" r:id="rId8"/>
    <p:sldLayoutId id="2147490748" r:id="rId9"/>
    <p:sldLayoutId id="2147490749" r:id="rId10"/>
    <p:sldLayoutId id="2147490750" r:id="rId11"/>
    <p:sldLayoutId id="2147490751" r:id="rId12"/>
    <p:sldLayoutId id="2147490752" r:id="rId13"/>
    <p:sldLayoutId id="2147490753" r:id="rId14"/>
    <p:sldLayoutId id="2147490708" r:id="rId1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5" descr="2201 AIR Corporate Template Bkg Slid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gray">
          <a:xfrm>
            <a:off x="0" y="0"/>
            <a:ext cx="923607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gray">
          <a:xfrm>
            <a:off x="687388" y="317500"/>
            <a:ext cx="82248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wrap="none" lIns="0" tIns="0" rIns="0" bIns="0">
            <a:spAutoFit/>
          </a:bodyPr>
          <a:lstStyle>
            <a:lvl1pPr algn="r">
              <a:defRPr lang="en-US" sz="1000">
                <a:solidFill>
                  <a:srgbClr val="FFFFFF">
                    <a:lumMod val="75000"/>
                  </a:srgbClr>
                </a:solidFill>
                <a:latin typeface="+mn-lt"/>
                <a:ea typeface="ＭＳ Ｐゴシック" charset="-128"/>
                <a:cs typeface="+mn-cs"/>
              </a:defRPr>
            </a:lvl1pPr>
          </a:lstStyle>
          <a:p>
            <a:pPr>
              <a:defRPr/>
            </a:pPr>
            <a:fld id="{DCE49F2A-22F6-44A2-8F0D-35640E197F98}"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90709" r:id="rId1"/>
    <p:sldLayoutId id="2147490710" r:id="rId2"/>
    <p:sldLayoutId id="2147490711" r:id="rId3"/>
    <p:sldLayoutId id="2147490712" r:id="rId4"/>
    <p:sldLayoutId id="2147490754" r:id="rId5"/>
    <p:sldLayoutId id="2147490755" r:id="rId6"/>
    <p:sldLayoutId id="2147490756" r:id="rId7"/>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5" descr="2201 AIR Corporate Template Bkg Slid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gray">
          <a:xfrm>
            <a:off x="0" y="0"/>
            <a:ext cx="923607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gray">
          <a:xfrm>
            <a:off x="687388" y="317500"/>
            <a:ext cx="82248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wrap="none" lIns="0" tIns="0" rIns="0" bIns="0">
            <a:spAutoFit/>
          </a:bodyPr>
          <a:lstStyle>
            <a:lvl1pPr algn="r">
              <a:defRPr lang="en-US" sz="1000">
                <a:solidFill>
                  <a:srgbClr val="FFFFFF">
                    <a:lumMod val="75000"/>
                  </a:srgbClr>
                </a:solidFill>
                <a:latin typeface="+mn-lt"/>
                <a:ea typeface="ＭＳ Ｐゴシック" charset="-128"/>
                <a:cs typeface="+mn-cs"/>
              </a:defRPr>
            </a:lvl1pPr>
          </a:lstStyle>
          <a:p>
            <a:pPr>
              <a:defRPr/>
            </a:pPr>
            <a:fld id="{03710263-32F9-41AB-BAE2-B545AD8B2648}"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90713" r:id="rId1"/>
    <p:sldLayoutId id="2147490714" r:id="rId2"/>
    <p:sldLayoutId id="2147490715" r:id="rId3"/>
    <p:sldLayoutId id="2147490716" r:id="rId4"/>
    <p:sldLayoutId id="2147490757" r:id="rId5"/>
    <p:sldLayoutId id="2147490758" r:id="rId6"/>
    <p:sldLayoutId id="2147490759" r:id="rId7"/>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5" descr="2201 AIR Corporate Template Bkg Slid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gray">
          <a:xfrm>
            <a:off x="0" y="0"/>
            <a:ext cx="923607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gray">
          <a:xfrm>
            <a:off x="687388" y="317500"/>
            <a:ext cx="82248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wrap="none" lIns="0" tIns="0" rIns="0" bIns="0">
            <a:spAutoFit/>
          </a:bodyPr>
          <a:lstStyle>
            <a:lvl1pPr algn="r">
              <a:defRPr lang="en-US" sz="1000">
                <a:solidFill>
                  <a:srgbClr val="FFFFFF">
                    <a:lumMod val="75000"/>
                  </a:srgbClr>
                </a:solidFill>
                <a:latin typeface="+mn-lt"/>
                <a:ea typeface="ＭＳ Ｐゴシック" charset="-128"/>
                <a:cs typeface="+mn-cs"/>
              </a:defRPr>
            </a:lvl1pPr>
          </a:lstStyle>
          <a:p>
            <a:pPr>
              <a:defRPr/>
            </a:pPr>
            <a:fld id="{1BE20E50-C695-44D8-B557-339AB7C5B2DE}"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90717" r:id="rId1"/>
    <p:sldLayoutId id="2147490718" r:id="rId2"/>
    <p:sldLayoutId id="2147490719" r:id="rId3"/>
    <p:sldLayoutId id="2147490720" r:id="rId4"/>
    <p:sldLayoutId id="2147490760" r:id="rId5"/>
    <p:sldLayoutId id="2147490761" r:id="rId6"/>
    <p:sldLayoutId id="2147490762" r:id="rId7"/>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5" descr="2201 AIR Corporate Template Bkg Slid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gray">
          <a:xfrm>
            <a:off x="0" y="0"/>
            <a:ext cx="923607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gray">
          <a:xfrm>
            <a:off x="687388" y="317500"/>
            <a:ext cx="82248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wrap="none" lIns="0" tIns="0" rIns="0" bIns="0">
            <a:spAutoFit/>
          </a:bodyPr>
          <a:lstStyle>
            <a:lvl1pPr algn="r">
              <a:defRPr lang="en-US" sz="1000">
                <a:solidFill>
                  <a:srgbClr val="FFFFFF">
                    <a:lumMod val="75000"/>
                  </a:srgbClr>
                </a:solidFill>
                <a:latin typeface="+mn-lt"/>
                <a:ea typeface="ＭＳ Ｐゴシック" charset="-128"/>
                <a:cs typeface="+mn-cs"/>
              </a:defRPr>
            </a:lvl1pPr>
          </a:lstStyle>
          <a:p>
            <a:pPr>
              <a:defRPr/>
            </a:pPr>
            <a:fld id="{B033015B-8D3A-4C89-ADB7-D3C9BA4AD339}"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90721" r:id="rId1"/>
    <p:sldLayoutId id="2147490722" r:id="rId2"/>
    <p:sldLayoutId id="2147490723" r:id="rId3"/>
    <p:sldLayoutId id="2147490724" r:id="rId4"/>
    <p:sldLayoutId id="2147490763" r:id="rId5"/>
    <p:sldLayoutId id="2147490764" r:id="rId6"/>
    <p:sldLayoutId id="2147490765" r:id="rId7"/>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ln>
            <a:solidFill>
              <a:srgbClr val="0061AF"/>
            </a:solidFill>
          </a:ln>
          <a:extLst>
            <a:ext uri="{FAA26D3D-D897-4be2-8F04-BA451C77F1D7}"/>
          </a:ex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1692275" y="1600200"/>
            <a:ext cx="699452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pic>
        <p:nvPicPr>
          <p:cNvPr id="1028" name="Picture 1" descr="CEEDAR-LogoFinal-simple-white-17.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07950" y="6381750"/>
            <a:ext cx="12588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223250" y="6092825"/>
            <a:ext cx="9080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566677"/>
      </p:ext>
    </p:extLst>
  </p:cSld>
  <p:clrMap bg1="lt1" tx1="dk1" bg2="lt2" tx2="dk2" accent1="accent1" accent2="accent2" accent3="accent3" accent4="accent4" accent5="accent5" accent6="accent6" hlink="hlink" folHlink="folHlink"/>
  <p:sldLayoutIdLst>
    <p:sldLayoutId id="2147490767" r:id="rId1"/>
    <p:sldLayoutId id="2147490768" r:id="rId2"/>
    <p:sldLayoutId id="2147490769" r:id="rId3"/>
    <p:sldLayoutId id="2147490770" r:id="rId4"/>
    <p:sldLayoutId id="2147490771" r:id="rId5"/>
    <p:sldLayoutId id="2147490772" r:id="rId6"/>
    <p:sldLayoutId id="2147490773" r:id="rId7"/>
    <p:sldLayoutId id="2147490774" r:id="rId8"/>
    <p:sldLayoutId id="2147490775" r:id="rId9"/>
    <p:sldLayoutId id="2147490776" r:id="rId10"/>
    <p:sldLayoutId id="2147490777" r:id="rId11"/>
    <p:sldLayoutId id="2147490778" r:id="rId12"/>
    <p:sldLayoutId id="2147490779" r:id="rId13"/>
  </p:sldLayoutIdLst>
  <p:txStyles>
    <p:titleStyle>
      <a:lvl1pPr algn="ctr" rtl="0" eaLnBrk="0" fontAlgn="base" hangingPunct="0">
        <a:spcBef>
          <a:spcPct val="0"/>
        </a:spcBef>
        <a:spcAft>
          <a:spcPct val="0"/>
        </a:spcAft>
        <a:defRPr sz="4400" b="1">
          <a:solidFill>
            <a:srgbClr val="0061AF"/>
          </a:solidFill>
          <a:latin typeface="+mj-lt"/>
          <a:ea typeface="+mj-ea"/>
          <a:cs typeface="+mj-cs"/>
        </a:defRPr>
      </a:lvl1pPr>
      <a:lvl2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2pPr>
      <a:lvl3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3pPr>
      <a:lvl4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4pPr>
      <a:lvl5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Wingdings" pitchFamily="2" charset="2"/>
        <a:buChar char="²"/>
        <a:defRPr sz="3200">
          <a:solidFill>
            <a:srgbClr val="0061AF"/>
          </a:solidFill>
          <a:latin typeface="+mn-lt"/>
          <a:ea typeface="+mn-ea"/>
          <a:cs typeface="+mn-cs"/>
        </a:defRPr>
      </a:lvl1pPr>
      <a:lvl2pPr marL="742950" indent="-285750" algn="l" rtl="0" eaLnBrk="0" fontAlgn="base" hangingPunct="0">
        <a:spcBef>
          <a:spcPct val="20000"/>
        </a:spcBef>
        <a:spcAft>
          <a:spcPct val="0"/>
        </a:spcAft>
        <a:buChar char="–"/>
        <a:defRPr sz="2800">
          <a:solidFill>
            <a:srgbClr val="0061AF"/>
          </a:solidFill>
          <a:latin typeface="+mn-lt"/>
          <a:ea typeface="Arial" charset="0"/>
          <a:cs typeface="+mn-cs"/>
        </a:defRPr>
      </a:lvl2pPr>
      <a:lvl3pPr marL="1143000" indent="-228600" algn="l" rtl="0" eaLnBrk="0" fontAlgn="base" hangingPunct="0">
        <a:spcBef>
          <a:spcPct val="20000"/>
        </a:spcBef>
        <a:spcAft>
          <a:spcPct val="0"/>
        </a:spcAft>
        <a:buChar char="•"/>
        <a:defRPr sz="2400">
          <a:solidFill>
            <a:srgbClr val="0061AF"/>
          </a:solidFill>
          <a:latin typeface="+mn-lt"/>
          <a:ea typeface="Arial" charset="0"/>
          <a:cs typeface="+mn-cs"/>
        </a:defRPr>
      </a:lvl3pPr>
      <a:lvl4pPr marL="1600200" indent="-228600" algn="l" rtl="0" eaLnBrk="0" fontAlgn="base" hangingPunct="0">
        <a:spcBef>
          <a:spcPct val="20000"/>
        </a:spcBef>
        <a:spcAft>
          <a:spcPct val="0"/>
        </a:spcAft>
        <a:buChar char="–"/>
        <a:defRPr sz="2000">
          <a:solidFill>
            <a:srgbClr val="0061AF"/>
          </a:solidFill>
          <a:latin typeface="+mn-lt"/>
          <a:ea typeface="Arial" charset="0"/>
          <a:cs typeface="+mn-cs"/>
        </a:defRPr>
      </a:lvl4pPr>
      <a:lvl5pPr marL="2057400" indent="-228600" algn="l" rtl="0" eaLnBrk="0" fontAlgn="base" hangingPunct="0">
        <a:spcBef>
          <a:spcPct val="20000"/>
        </a:spcBef>
        <a:spcAft>
          <a:spcPct val="0"/>
        </a:spcAft>
        <a:buChar char="»"/>
        <a:defRPr sz="2000">
          <a:solidFill>
            <a:srgbClr val="0061AF"/>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ww.pbis.org/"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hyperlink" Target="http://flpbs.fmhi.usf.edu/index.cfm" TargetMode="External"/><Relationship Id="rId3" Type="http://schemas.openxmlformats.org/officeDocument/2006/relationships/hyperlink" Target="http://ies.ed.go/ncee/wwc/" TargetMode="External"/><Relationship Id="rId7" Type="http://schemas.openxmlformats.org/officeDocument/2006/relationships/hyperlink" Target="http://iris.peabody.vanderbilt.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hyperlink" Target="http://www.teachingld.org/Id_resources/alerts/" TargetMode="External"/><Relationship Id="rId4" Type="http://schemas.openxmlformats.org/officeDocument/2006/relationships/hyperlink" Target="http://www.promisingpractices.ne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pbismissouri.org/" TargetMode="External"/><Relationship Id="rId5" Type="http://schemas.openxmlformats.org/officeDocument/2006/relationships/hyperlink" Target="http://www.flpbs.fmhi.usf.edu/" TargetMode="External"/><Relationship Id="rId4" Type="http://schemas.openxmlformats.org/officeDocument/2006/relationships/hyperlink" Target="http://www.pbis.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wmf"/><Relationship Id="rId4" Type="http://schemas.openxmlformats.org/officeDocument/2006/relationships/oleObject" Target="../embeddings/oleObject3.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2.wmf"/><Relationship Id="rId4" Type="http://schemas.openxmlformats.org/officeDocument/2006/relationships/oleObject" Target="../embeddings/oleObject4.bin"/></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image" Target="../media/image25.emf"/><Relationship Id="rId5" Type="http://schemas.openxmlformats.org/officeDocument/2006/relationships/oleObject" Target="../embeddings/Microsoft_Excel_97-2003_Worksheet3.xls"/><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73" name="Rectangle 125"/>
          <p:cNvSpPr>
            <a:spLocks noChangeArrowheads="1"/>
          </p:cNvSpPr>
          <p:nvPr/>
        </p:nvSpPr>
        <p:spPr bwMode="auto">
          <a:xfrm>
            <a:off x="539750" y="4292600"/>
            <a:ext cx="82804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600" b="1" dirty="0" smtClean="0">
                <a:solidFill>
                  <a:srgbClr val="0061AF"/>
                </a:solidFill>
              </a:rPr>
              <a:t>Course Enhancement </a:t>
            </a:r>
            <a:r>
              <a:rPr lang="en-US" sz="1600" b="1" dirty="0">
                <a:solidFill>
                  <a:srgbClr val="0061AF"/>
                </a:solidFill>
              </a:rPr>
              <a:t>Module on Evidence-Based Behavioral </a:t>
            </a:r>
            <a:r>
              <a:rPr lang="en-US" sz="1600" b="1" dirty="0" smtClean="0">
                <a:solidFill>
                  <a:srgbClr val="0061AF"/>
                </a:solidFill>
              </a:rPr>
              <a:t>Interventions:</a:t>
            </a:r>
          </a:p>
          <a:p>
            <a:pPr algn="ctr" eaLnBrk="1" hangingPunct="1">
              <a:defRPr/>
            </a:pPr>
            <a:r>
              <a:rPr lang="en-US" sz="1600" b="1" dirty="0">
                <a:solidFill>
                  <a:srgbClr val="0061AF"/>
                </a:solidFill>
              </a:rPr>
              <a:t>Part 3 (Supplemental</a:t>
            </a:r>
            <a:r>
              <a:rPr lang="en-US" sz="1600" b="1" dirty="0" smtClean="0">
                <a:solidFill>
                  <a:srgbClr val="0061AF"/>
                </a:solidFill>
              </a:rPr>
              <a:t> Behavioral </a:t>
            </a:r>
            <a:r>
              <a:rPr lang="en-US" sz="1600" b="1" dirty="0">
                <a:solidFill>
                  <a:srgbClr val="0061AF"/>
                </a:solidFill>
              </a:rPr>
              <a:t>Interventions)</a:t>
            </a:r>
            <a:r>
              <a:rPr lang="en-US" sz="1600" b="1" dirty="0" smtClean="0">
                <a:solidFill>
                  <a:srgbClr val="0061AF"/>
                </a:solidFill>
              </a:rPr>
              <a:t> </a:t>
            </a:r>
            <a:endParaRPr lang="en-US" altLang="en-US" sz="1200" b="1" dirty="0" smtClean="0">
              <a:solidFill>
                <a:srgbClr val="0061AF"/>
              </a:solidFill>
            </a:endParaRPr>
          </a:p>
        </p:txBody>
      </p:sp>
      <p:pic>
        <p:nvPicPr>
          <p:cNvPr id="14339" name="Picture 1" descr="CEEDAR-LogoFinal-simple-white-1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205038"/>
            <a:ext cx="32432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0"/>
          <p:cNvSpPr txBox="1">
            <a:spLocks noChangeArrowheads="1"/>
          </p:cNvSpPr>
          <p:nvPr/>
        </p:nvSpPr>
        <p:spPr bwMode="auto">
          <a:xfrm>
            <a:off x="539750" y="3429000"/>
            <a:ext cx="80645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eaLnBrk="1" hangingPunct="1">
              <a:defRPr/>
            </a:pPr>
            <a:r>
              <a:rPr lang="en-US" sz="2800" b="1" dirty="0" smtClean="0">
                <a:solidFill>
                  <a:srgbClr val="0061AF"/>
                </a:solidFill>
              </a:rPr>
              <a:t>Collaboration for Effective Educator Development, Accountability, and Reform  </a:t>
            </a:r>
          </a:p>
        </p:txBody>
      </p:sp>
      <p:sp>
        <p:nvSpPr>
          <p:cNvPr id="14341" name="TextBox 1"/>
          <p:cNvSpPr txBox="1">
            <a:spLocks noChangeArrowheads="1"/>
          </p:cNvSpPr>
          <p:nvPr/>
        </p:nvSpPr>
        <p:spPr bwMode="auto">
          <a:xfrm>
            <a:off x="3348038" y="6381750"/>
            <a:ext cx="2592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rgbClr val="0061AF"/>
                </a:solidFill>
                <a:latin typeface="Arial" pitchFamily="34" charset="0"/>
                <a:ea typeface="Arial" pitchFamily="34" charset="0"/>
                <a:cs typeface="Arial" pitchFamily="34" charset="0"/>
              </a:defRPr>
            </a:lvl2pPr>
            <a:lvl3pPr marL="1143000" indent="-228600" eaLnBrk="0" hangingPunct="0">
              <a:spcBef>
                <a:spcPct val="20000"/>
              </a:spcBef>
              <a:buChar char="•"/>
              <a:defRPr sz="2400">
                <a:solidFill>
                  <a:srgbClr val="0061AF"/>
                </a:solidFill>
                <a:latin typeface="Arial" pitchFamily="34" charset="0"/>
                <a:ea typeface="Arial" pitchFamily="34" charset="0"/>
                <a:cs typeface="Arial" pitchFamily="34" charset="0"/>
              </a:defRPr>
            </a:lvl3pPr>
            <a:lvl4pPr marL="1600200" indent="-228600" eaLnBrk="0" hangingPunct="0">
              <a:spcBef>
                <a:spcPct val="20000"/>
              </a:spcBef>
              <a:buChar char="–"/>
              <a:defRPr sz="2000">
                <a:solidFill>
                  <a:srgbClr val="0061AF"/>
                </a:solidFill>
                <a:latin typeface="Arial" pitchFamily="34" charset="0"/>
                <a:ea typeface="Arial" pitchFamily="34" charset="0"/>
                <a:cs typeface="Arial" pitchFamily="34" charset="0"/>
              </a:defRPr>
            </a:lvl4pPr>
            <a:lvl5pPr marL="2057400" indent="-228600" eaLnBrk="0" hangingPunct="0">
              <a:spcBef>
                <a:spcPct val="20000"/>
              </a:spcBef>
              <a:buChar char="»"/>
              <a:defRPr sz="2000">
                <a:solidFill>
                  <a:srgbClr val="0061AF"/>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rgbClr val="0061AF"/>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rgbClr val="0061AF"/>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rgbClr val="0061AF"/>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rgbClr val="0061AF"/>
                </a:solidFill>
                <a:latin typeface="Arial" pitchFamily="34" charset="0"/>
                <a:ea typeface="Arial" pitchFamily="34" charset="0"/>
                <a:cs typeface="Arial" pitchFamily="34" charset="0"/>
              </a:defRPr>
            </a:lvl9pPr>
          </a:lstStyle>
          <a:p>
            <a:pPr algn="ctr" eaLnBrk="1" hangingPunct="1">
              <a:spcBef>
                <a:spcPct val="0"/>
              </a:spcBef>
              <a:buFontTx/>
              <a:buNone/>
            </a:pPr>
            <a:r>
              <a:rPr lang="en-US" altLang="en-US" sz="1800" dirty="0">
                <a:solidFill>
                  <a:srgbClr val="FFFFFF"/>
                </a:solidFill>
              </a:rPr>
              <a:t>H325A120003</a:t>
            </a:r>
          </a:p>
        </p:txBody>
      </p:sp>
    </p:spTree>
    <p:extLst>
      <p:ext uri="{BB962C8B-B14F-4D97-AF65-F5344CB8AC3E}">
        <p14:creationId xmlns:p14="http://schemas.microsoft.com/office/powerpoint/2010/main" val="585384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54050"/>
            <a:ext cx="727233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599730" y="2852738"/>
            <a:ext cx="7272808" cy="2705472"/>
          </a:xfrm>
          <a:prstGeom prst="rect">
            <a:avLst/>
          </a:prstGeom>
          <a:noFill/>
          <a:ln>
            <a:noFill/>
          </a:ln>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lvl1pPr algn="ctr" rtl="0" eaLnBrk="0" fontAlgn="base" hangingPunct="0">
              <a:spcBef>
                <a:spcPct val="0"/>
              </a:spcBef>
              <a:spcAft>
                <a:spcPct val="0"/>
              </a:spcAft>
              <a:defRPr sz="4400" b="1">
                <a:solidFill>
                  <a:srgbClr val="0061AF"/>
                </a:solidFill>
                <a:latin typeface="+mj-lt"/>
                <a:ea typeface="+mj-ea"/>
                <a:cs typeface="+mj-cs"/>
              </a:defRPr>
            </a:lvl1pPr>
            <a:lvl2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2pPr>
            <a:lvl3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3pPr>
            <a:lvl4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4pPr>
            <a:lvl5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a:defRPr/>
            </a:pPr>
            <a:r>
              <a:rPr lang="en-US" sz="4000" kern="0" dirty="0">
                <a:ln w="1905"/>
                <a:solidFill>
                  <a:schemeClr val="tx1"/>
                </a:solidFill>
                <a:effectLst>
                  <a:innerShdw blurRad="69850" dist="43180" dir="5400000">
                    <a:srgbClr val="000000">
                      <a:alpha val="65000"/>
                    </a:srgbClr>
                  </a:innerShdw>
                </a:effectLst>
              </a:rPr>
              <a:t>The Implementation Process</a:t>
            </a:r>
          </a:p>
        </p:txBody>
      </p:sp>
    </p:spTree>
    <p:extLst>
      <p:ext uri="{BB962C8B-B14F-4D97-AF65-F5344CB8AC3E}">
        <p14:creationId xmlns:p14="http://schemas.microsoft.com/office/powerpoint/2010/main" val="2627969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ln>
            <a:miter lim="800000"/>
            <a:headEnd/>
            <a:tailEnd/>
          </a:ln>
        </p:spPr>
        <p:txBody>
          <a:bodyPr/>
          <a:lstStyle/>
          <a:p>
            <a:r>
              <a:rPr lang="en-US" altLang="en-US" dirty="0" smtClean="0"/>
              <a:t>The Implementation Process</a:t>
            </a:r>
          </a:p>
        </p:txBody>
      </p:sp>
      <p:sp>
        <p:nvSpPr>
          <p:cNvPr id="3" name="Content Placeholder 2"/>
          <p:cNvSpPr>
            <a:spLocks noGrp="1"/>
          </p:cNvSpPr>
          <p:nvPr>
            <p:ph idx="1"/>
          </p:nvPr>
        </p:nvSpPr>
        <p:spPr>
          <a:xfrm>
            <a:off x="1692275" y="1916113"/>
            <a:ext cx="6994525" cy="3313112"/>
          </a:xfrm>
        </p:spPr>
        <p:txBody>
          <a:bodyPr/>
          <a:lstStyle/>
          <a:p>
            <a:pPr marL="0" indent="0">
              <a:buFont typeface="Wingdings" pitchFamily="2" charset="2"/>
              <a:buNone/>
              <a:defRPr/>
            </a:pPr>
            <a:r>
              <a:rPr lang="en-US" dirty="0" smtClean="0"/>
              <a:t>1. Identify students at risk</a:t>
            </a:r>
          </a:p>
          <a:p>
            <a:pPr marL="0" indent="0">
              <a:buFont typeface="Wingdings" pitchFamily="2" charset="2"/>
              <a:buNone/>
              <a:defRPr/>
            </a:pPr>
            <a:r>
              <a:rPr lang="en-US" dirty="0" smtClean="0"/>
              <a:t>2. Match intervention to student need</a:t>
            </a:r>
          </a:p>
          <a:p>
            <a:pPr marL="0" indent="0">
              <a:buFont typeface="Wingdings" pitchFamily="2" charset="2"/>
              <a:buNone/>
              <a:defRPr/>
            </a:pPr>
            <a:r>
              <a:rPr lang="en-US" dirty="0" smtClean="0"/>
              <a:t>3. Implement intervention</a:t>
            </a:r>
          </a:p>
          <a:p>
            <a:pPr marL="0" indent="0">
              <a:buFont typeface="Wingdings" pitchFamily="2" charset="2"/>
              <a:buNone/>
              <a:defRPr/>
            </a:pPr>
            <a:r>
              <a:rPr lang="en-US" dirty="0" smtClean="0"/>
              <a:t>4. Progress </a:t>
            </a:r>
            <a:r>
              <a:rPr lang="en-US" dirty="0"/>
              <a:t>m</a:t>
            </a:r>
            <a:r>
              <a:rPr lang="en-US" dirty="0" smtClean="0"/>
              <a:t>onitor</a:t>
            </a:r>
          </a:p>
          <a:p>
            <a:pP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p:cNvSpPr>
            <a:spLocks noGrp="1"/>
          </p:cNvSpPr>
          <p:nvPr>
            <p:ph type="title"/>
          </p:nvPr>
        </p:nvSpPr>
        <p:spPr>
          <a:ln>
            <a:miter lim="800000"/>
            <a:headEnd/>
            <a:tailEnd/>
          </a:ln>
        </p:spPr>
        <p:txBody>
          <a:bodyPr/>
          <a:lstStyle/>
          <a:p>
            <a:r>
              <a:rPr lang="en-US" altLang="en-US" dirty="0" smtClean="0"/>
              <a:t>1. Identifying “At-Risk” Students </a:t>
            </a:r>
          </a:p>
        </p:txBody>
      </p:sp>
      <p:sp>
        <p:nvSpPr>
          <p:cNvPr id="2" name="Content Placeholder 1"/>
          <p:cNvSpPr>
            <a:spLocks noGrp="1"/>
          </p:cNvSpPr>
          <p:nvPr>
            <p:ph idx="1"/>
          </p:nvPr>
        </p:nvSpPr>
        <p:spPr>
          <a:xfrm>
            <a:off x="1692275" y="1557338"/>
            <a:ext cx="6994525" cy="5300662"/>
          </a:xfrm>
        </p:spPr>
        <p:txBody>
          <a:bodyPr/>
          <a:lstStyle/>
          <a:p>
            <a:pPr>
              <a:defRPr/>
            </a:pPr>
            <a:r>
              <a:rPr lang="en-US" sz="2600" dirty="0" smtClean="0"/>
              <a:t>Office discipline referrals (ODRs)</a:t>
            </a:r>
          </a:p>
          <a:p>
            <a:pPr lvl="1">
              <a:defRPr/>
            </a:pPr>
            <a:r>
              <a:rPr lang="en-US" sz="2400" dirty="0" smtClean="0"/>
              <a:t>These identify students who are not successful at the universal level</a:t>
            </a:r>
          </a:p>
          <a:p>
            <a:pPr>
              <a:defRPr/>
            </a:pPr>
            <a:r>
              <a:rPr lang="en-US" sz="2600" dirty="0" smtClean="0"/>
              <a:t>Teacher referrals</a:t>
            </a:r>
          </a:p>
          <a:p>
            <a:pPr lvl="1">
              <a:defRPr/>
            </a:pPr>
            <a:r>
              <a:rPr lang="en-US" sz="2400" dirty="0" smtClean="0"/>
              <a:t>These follow a clear process</a:t>
            </a:r>
          </a:p>
          <a:p>
            <a:pPr lvl="1">
              <a:defRPr/>
            </a:pPr>
            <a:r>
              <a:rPr lang="en-US" sz="2400" dirty="0" smtClean="0"/>
              <a:t>They also provide supporting data</a:t>
            </a:r>
          </a:p>
          <a:p>
            <a:pPr>
              <a:defRPr/>
            </a:pPr>
            <a:r>
              <a:rPr lang="en-US" sz="2600" dirty="0" smtClean="0"/>
              <a:t>Screening</a:t>
            </a:r>
          </a:p>
          <a:p>
            <a:pPr lvl="1">
              <a:defRPr/>
            </a:pPr>
            <a:r>
              <a:rPr lang="en-US" sz="2400" dirty="0" smtClean="0"/>
              <a:t>This involves the use of a tool or checklist, such as</a:t>
            </a:r>
          </a:p>
          <a:p>
            <a:pPr lvl="2">
              <a:defRPr/>
            </a:pPr>
            <a:r>
              <a:rPr lang="en-US" sz="2000" dirty="0" smtClean="0"/>
              <a:t>Systematic </a:t>
            </a:r>
            <a:r>
              <a:rPr lang="en-US" sz="2000" dirty="0"/>
              <a:t>Screening for Behavior Disorders </a:t>
            </a:r>
            <a:r>
              <a:rPr lang="en-US" sz="2000" dirty="0" smtClean="0"/>
              <a:t>(SSBD)</a:t>
            </a:r>
          </a:p>
          <a:p>
            <a:pPr lvl="2">
              <a:defRPr/>
            </a:pPr>
            <a:r>
              <a:rPr lang="en-US" sz="2000" dirty="0" smtClean="0"/>
              <a:t>Walker</a:t>
            </a:r>
            <a:r>
              <a:rPr lang="en-US" sz="2000" dirty="0"/>
              <a:t>-McConnell Scales </a:t>
            </a:r>
          </a:p>
          <a:p>
            <a:pPr lvl="2">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a:ln>
            <a:miter lim="800000"/>
            <a:headEnd/>
            <a:tailEnd/>
          </a:ln>
        </p:spPr>
        <p:txBody>
          <a:bodyPr/>
          <a:lstStyle/>
          <a:p>
            <a:r>
              <a:rPr lang="en-US" altLang="en-US" dirty="0" smtClean="0"/>
              <a:t>2. Match Intervention to Student Need</a:t>
            </a:r>
          </a:p>
        </p:txBody>
      </p:sp>
      <p:sp>
        <p:nvSpPr>
          <p:cNvPr id="4" name="Content Placeholder 3"/>
          <p:cNvSpPr>
            <a:spLocks noGrp="1"/>
          </p:cNvSpPr>
          <p:nvPr>
            <p:ph idx="1"/>
          </p:nvPr>
        </p:nvSpPr>
        <p:spPr>
          <a:xfrm>
            <a:off x="1692275" y="1772816"/>
            <a:ext cx="6994525" cy="3456409"/>
          </a:xfrm>
        </p:spPr>
        <p:txBody>
          <a:bodyPr/>
          <a:lstStyle/>
          <a:p>
            <a:pPr>
              <a:defRPr/>
            </a:pPr>
            <a:r>
              <a:rPr lang="en-US" dirty="0" smtClean="0"/>
              <a:t>Remember the ABCs of behavior</a:t>
            </a:r>
          </a:p>
          <a:p>
            <a:pPr>
              <a:defRPr/>
            </a:pPr>
            <a:r>
              <a:rPr lang="en-US" dirty="0" smtClean="0"/>
              <a:t>Choose an intervention(s) that matches the likely function of the behavior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350" y="1700213"/>
            <a:ext cx="7508875" cy="4206875"/>
          </a:xfrm>
        </p:spPr>
        <p:txBody>
          <a:bodyPr/>
          <a:lstStyle/>
          <a:p>
            <a:pPr>
              <a:defRPr/>
            </a:pPr>
            <a:r>
              <a:rPr lang="en-US" dirty="0" smtClean="0">
                <a:solidFill>
                  <a:schemeClr val="tx1"/>
                </a:solidFill>
              </a:rPr>
              <a:t>Students displaying inappropriate behaviors may need more academic supports.</a:t>
            </a:r>
          </a:p>
          <a:p>
            <a:pPr>
              <a:defRPr/>
            </a:pPr>
            <a:r>
              <a:rPr lang="en-US" dirty="0" smtClean="0">
                <a:solidFill>
                  <a:schemeClr val="tx1"/>
                </a:solidFill>
              </a:rPr>
              <a:t>Curriculum-based assessment should be used to monitor academic performance.</a:t>
            </a:r>
          </a:p>
          <a:p>
            <a:pPr lvl="1">
              <a:defRPr/>
            </a:pPr>
            <a:endParaRPr lang="en-US" dirty="0" smtClean="0">
              <a:solidFill>
                <a:schemeClr val="tx1"/>
              </a:solidFill>
            </a:endParaRPr>
          </a:p>
          <a:p>
            <a:pPr marL="457200" lvl="1" indent="0">
              <a:buFontTx/>
              <a:buNone/>
              <a:defRPr/>
            </a:pPr>
            <a:r>
              <a:rPr lang="en-US" dirty="0" smtClean="0">
                <a:solidFill>
                  <a:schemeClr val="tx1"/>
                </a:solidFill>
              </a:rPr>
              <a:t>Center on Response to Intervention</a:t>
            </a:r>
          </a:p>
          <a:p>
            <a:pPr marL="914400" lvl="2" indent="0">
              <a:buFontTx/>
              <a:buNone/>
              <a:defRPr/>
            </a:pPr>
            <a:r>
              <a:rPr lang="en-US" dirty="0" smtClean="0">
                <a:solidFill>
                  <a:schemeClr val="tx1"/>
                </a:solidFill>
              </a:rPr>
              <a:t>www.rti4success.org</a:t>
            </a:r>
            <a:endParaRPr lang="en-US" dirty="0">
              <a:solidFill>
                <a:schemeClr val="tx1"/>
              </a:solidFill>
            </a:endParaRPr>
          </a:p>
        </p:txBody>
      </p:sp>
      <p:sp>
        <p:nvSpPr>
          <p:cNvPr id="62467" name="Title 2"/>
          <p:cNvSpPr>
            <a:spLocks noGrp="1"/>
          </p:cNvSpPr>
          <p:nvPr>
            <p:ph type="title"/>
          </p:nvPr>
        </p:nvSpPr>
        <p:spPr>
          <a:ln>
            <a:miter lim="800000"/>
            <a:headEnd/>
            <a:tailEnd/>
          </a:ln>
        </p:spPr>
        <p:txBody>
          <a:bodyPr/>
          <a:lstStyle/>
          <a:p>
            <a:r>
              <a:rPr lang="en-US" altLang="en-US" dirty="0" smtClean="0"/>
              <a:t>Academic Supports</a:t>
            </a:r>
          </a:p>
        </p:txBody>
      </p:sp>
      <p:pic>
        <p:nvPicPr>
          <p:cNvPr id="6246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9488" y="4216400"/>
            <a:ext cx="23145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ln>
            <a:miter lim="800000"/>
            <a:headEnd/>
            <a:tailEnd/>
          </a:ln>
        </p:spPr>
        <p:txBody>
          <a:bodyPr/>
          <a:lstStyle/>
          <a:p>
            <a:r>
              <a:rPr lang="en-US" altLang="en-US" dirty="0" smtClean="0"/>
              <a:t>3. Implement the Intervention</a:t>
            </a:r>
          </a:p>
        </p:txBody>
      </p:sp>
      <p:sp>
        <p:nvSpPr>
          <p:cNvPr id="3" name="Content Placeholder 2"/>
          <p:cNvSpPr>
            <a:spLocks noGrp="1"/>
          </p:cNvSpPr>
          <p:nvPr>
            <p:ph idx="1"/>
          </p:nvPr>
        </p:nvSpPr>
        <p:spPr>
          <a:xfrm>
            <a:off x="1692275" y="1773238"/>
            <a:ext cx="6994525" cy="3455987"/>
          </a:xfrm>
        </p:spPr>
        <p:txBody>
          <a:bodyPr/>
          <a:lstStyle/>
          <a:p>
            <a:pPr>
              <a:defRPr/>
            </a:pPr>
            <a:r>
              <a:rPr lang="en-US" dirty="0" smtClean="0"/>
              <a:t>Make a plan for implementing the intervention in accordance with the developers’ directions:</a:t>
            </a:r>
          </a:p>
          <a:p>
            <a:pPr lvl="1">
              <a:defRPr/>
            </a:pPr>
            <a:r>
              <a:rPr lang="en-US" b="1" dirty="0" smtClean="0"/>
              <a:t>Who will deliver the intervention? </a:t>
            </a:r>
          </a:p>
          <a:p>
            <a:pPr lvl="1">
              <a:defRPr/>
            </a:pPr>
            <a:r>
              <a:rPr lang="en-US" b="1" dirty="0" smtClean="0"/>
              <a:t>When and where?</a:t>
            </a:r>
            <a:endParaRPr lang="en-US" dirty="0" smtClean="0">
              <a:solidFill>
                <a:schemeClr val="tx1"/>
              </a:solidFill>
            </a:endParaRPr>
          </a:p>
          <a:p>
            <a:pPr lvl="1">
              <a:defRPr/>
            </a:pPr>
            <a:r>
              <a:rPr lang="en-US" b="1" dirty="0" smtClean="0"/>
              <a:t>For how long? </a:t>
            </a:r>
          </a:p>
          <a:p>
            <a:pPr marL="0" indent="0">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6375" y="1628775"/>
            <a:ext cx="7435850" cy="4159250"/>
          </a:xfrm>
        </p:spPr>
        <p:txBody>
          <a:bodyPr/>
          <a:lstStyle/>
          <a:p>
            <a:pPr>
              <a:defRPr/>
            </a:pPr>
            <a:r>
              <a:rPr lang="en-US" sz="2400" dirty="0" smtClean="0">
                <a:solidFill>
                  <a:srgbClr val="0061AF"/>
                </a:solidFill>
              </a:rPr>
              <a:t>Progress monitoring is the process of systematically </a:t>
            </a:r>
            <a:r>
              <a:rPr lang="en-US" sz="2400" b="1" dirty="0" smtClean="0">
                <a:solidFill>
                  <a:srgbClr val="0061AF"/>
                </a:solidFill>
              </a:rPr>
              <a:t>planning, collecting, </a:t>
            </a:r>
            <a:r>
              <a:rPr lang="en-US" sz="2400" dirty="0" smtClean="0">
                <a:solidFill>
                  <a:srgbClr val="0061AF"/>
                </a:solidFill>
              </a:rPr>
              <a:t>and </a:t>
            </a:r>
            <a:r>
              <a:rPr lang="en-US" sz="2400" b="1" dirty="0" smtClean="0">
                <a:solidFill>
                  <a:srgbClr val="0061AF"/>
                </a:solidFill>
              </a:rPr>
              <a:t>evaluating </a:t>
            </a:r>
            <a:r>
              <a:rPr lang="en-US" sz="2400" dirty="0" smtClean="0">
                <a:solidFill>
                  <a:srgbClr val="0061AF"/>
                </a:solidFill>
              </a:rPr>
              <a:t>data to inform programming decisions. Progress monitoring</a:t>
            </a:r>
          </a:p>
          <a:p>
            <a:pPr marL="228600" lvl="1" indent="-228600">
              <a:buFont typeface="Wingdings" pitchFamily="2" charset="2"/>
              <a:buChar char="§"/>
              <a:defRPr/>
            </a:pPr>
            <a:r>
              <a:rPr lang="en-US" sz="2400" dirty="0" smtClean="0">
                <a:solidFill>
                  <a:srgbClr val="0061AF"/>
                </a:solidFill>
              </a:rPr>
              <a:t>Provides a basis for determining whether an intervention is effective for a given student</a:t>
            </a:r>
          </a:p>
          <a:p>
            <a:pPr marL="228600" lvl="1" indent="-228600">
              <a:buFont typeface="Wingdings" pitchFamily="2" charset="2"/>
              <a:buChar char="§"/>
              <a:defRPr/>
            </a:pPr>
            <a:r>
              <a:rPr lang="en-US" sz="2400" dirty="0" smtClean="0">
                <a:solidFill>
                  <a:srgbClr val="0061AF"/>
                </a:solidFill>
              </a:rPr>
              <a:t>Assists </a:t>
            </a:r>
            <a:r>
              <a:rPr lang="en-US" sz="2400" dirty="0">
                <a:solidFill>
                  <a:srgbClr val="0061AF"/>
                </a:solidFill>
              </a:rPr>
              <a:t>with developing effective intervention plans</a:t>
            </a:r>
          </a:p>
          <a:p>
            <a:pPr marL="457200" lvl="1" indent="-457200">
              <a:buFont typeface="Wingdings" pitchFamily="2" charset="2"/>
              <a:buChar char="§"/>
              <a:defRPr/>
            </a:pPr>
            <a:endParaRPr lang="en-US" sz="2400" dirty="0">
              <a:solidFill>
                <a:srgbClr val="0061AF"/>
              </a:solidFill>
            </a:endParaRPr>
          </a:p>
        </p:txBody>
      </p:sp>
      <p:sp>
        <p:nvSpPr>
          <p:cNvPr id="64515" name="Title 1"/>
          <p:cNvSpPr>
            <a:spLocks noGrp="1"/>
          </p:cNvSpPr>
          <p:nvPr>
            <p:ph type="title"/>
          </p:nvPr>
        </p:nvSpPr>
        <p:spPr>
          <a:ln>
            <a:miter lim="800000"/>
            <a:headEnd/>
            <a:tailEnd/>
          </a:ln>
        </p:spPr>
        <p:txBody>
          <a:bodyPr/>
          <a:lstStyle/>
          <a:p>
            <a:r>
              <a:rPr lang="en-US" altLang="en-US" dirty="0" smtClean="0"/>
              <a:t>4. Progress Monitoring</a:t>
            </a:r>
          </a:p>
        </p:txBody>
      </p:sp>
      <p:sp>
        <p:nvSpPr>
          <p:cNvPr id="5" name="TextBox 4"/>
          <p:cNvSpPr txBox="1"/>
          <p:nvPr/>
        </p:nvSpPr>
        <p:spPr>
          <a:xfrm>
            <a:off x="1524000" y="4876800"/>
            <a:ext cx="6324600" cy="1736725"/>
          </a:xfrm>
          <a:prstGeom prst="roundRect">
            <a:avLst/>
          </a:prstGeom>
          <a:solidFill>
            <a:srgbClr val="99FF99"/>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2400" dirty="0"/>
              <a:t>Evidence-based supplemental interventions work for many students.</a:t>
            </a:r>
            <a:r>
              <a:rPr lang="en-US" sz="2400" dirty="0" smtClean="0"/>
              <a:t> Monitor progress to determine </a:t>
            </a:r>
            <a:r>
              <a:rPr lang="en-US" sz="2400" dirty="0"/>
              <a:t>if the plan is working for </a:t>
            </a:r>
            <a:r>
              <a:rPr lang="en-US" sz="2400" i="1" dirty="0"/>
              <a:t>this</a:t>
            </a:r>
            <a:r>
              <a:rPr lang="en-US" sz="2400" dirty="0"/>
              <a:t> student.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ln>
            <a:miter lim="800000"/>
            <a:headEnd/>
            <a:tailEnd/>
          </a:ln>
        </p:spPr>
        <p:txBody>
          <a:bodyPr/>
          <a:lstStyle/>
          <a:p>
            <a:r>
              <a:rPr lang="en-US" altLang="en-US" dirty="0" smtClean="0"/>
              <a:t>Progress Monitoring Uses</a:t>
            </a:r>
          </a:p>
        </p:txBody>
      </p:sp>
      <p:graphicFrame>
        <p:nvGraphicFramePr>
          <p:cNvPr id="3" name="Diagram 2" descr="A converging radial diagram with four rectangles pointing toward a central circle which states - Data allow us to.  The four rectangles are - Estimate rates of improvement over time, Compare the efficacy of different forms of instruction,&#10;Identify students who are not demonstrating adequate progress, and Determine when an instructional change is needed&#10;"/>
          <p:cNvGraphicFramePr/>
          <p:nvPr/>
        </p:nvGraphicFramePr>
        <p:xfrm>
          <a:off x="1547664" y="1700808"/>
          <a:ext cx="7422851" cy="3840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ln>
            <a:miter lim="800000"/>
            <a:headEnd/>
            <a:tailEnd/>
          </a:ln>
        </p:spPr>
        <p:txBody>
          <a:bodyPr/>
          <a:lstStyle/>
          <a:p>
            <a:r>
              <a:rPr lang="en-US" altLang="en-US" dirty="0" smtClean="0"/>
              <a:t>Progress Monitoring Benefits</a:t>
            </a:r>
          </a:p>
        </p:txBody>
      </p:sp>
      <p:graphicFrame>
        <p:nvGraphicFramePr>
          <p:cNvPr id="7" name="Content Placeholder 3" descr="A graphic depicts the benefits of progress monitoring. A central oval, which says accountability, is connected to four ovals surrounding it.  One oval says evaluation and indicates that progress monitoring data can help a team evaluate an intervention's effectiveness. Two ovals, transparency and justification, relate to using data to make programming decisions in a systemic way. The fourth oval, dissemination, reflects the use of progress monitoring data to share information with key stakeholers."/>
          <p:cNvGraphicFramePr>
            <a:graphicFrameLocks/>
          </p:cNvGraphicFramePr>
          <p:nvPr/>
        </p:nvGraphicFramePr>
        <p:xfrm>
          <a:off x="1331640" y="1772816"/>
          <a:ext cx="7812360" cy="3803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6375" y="1844675"/>
            <a:ext cx="7435850" cy="4492625"/>
          </a:xfrm>
        </p:spPr>
        <p:txBody>
          <a:bodyPr/>
          <a:lstStyle/>
          <a:p>
            <a:pPr>
              <a:defRPr/>
            </a:pPr>
            <a:r>
              <a:rPr lang="en-US" dirty="0" smtClean="0">
                <a:solidFill>
                  <a:srgbClr val="0061AF"/>
                </a:solidFill>
              </a:rPr>
              <a:t>With a partner: </a:t>
            </a:r>
          </a:p>
          <a:p>
            <a:pPr marL="514350" indent="-514350">
              <a:buFont typeface="+mj-lt"/>
              <a:buAutoNum type="arabicPeriod"/>
              <a:defRPr/>
            </a:pPr>
            <a:r>
              <a:rPr lang="en-US" dirty="0" smtClean="0">
                <a:solidFill>
                  <a:srgbClr val="0061AF"/>
                </a:solidFill>
              </a:rPr>
              <a:t>List the four steps in the implementation process</a:t>
            </a:r>
          </a:p>
          <a:p>
            <a:pPr marL="514350" indent="-514350">
              <a:buFont typeface="+mj-lt"/>
              <a:buAutoNum type="arabicPeriod"/>
              <a:defRPr/>
            </a:pPr>
            <a:r>
              <a:rPr lang="en-US" dirty="0" smtClean="0">
                <a:solidFill>
                  <a:srgbClr val="0061AF"/>
                </a:solidFill>
              </a:rPr>
              <a:t>Write as many facts as you can that describe each step</a:t>
            </a:r>
          </a:p>
          <a:p>
            <a:pPr marL="514350" indent="-514350">
              <a:buFont typeface="+mj-lt"/>
              <a:buAutoNum type="arabicPeriod"/>
              <a:defRPr/>
            </a:pPr>
            <a:r>
              <a:rPr lang="en-US" dirty="0" smtClean="0">
                <a:solidFill>
                  <a:srgbClr val="0061AF"/>
                </a:solidFill>
              </a:rPr>
              <a:t>Explain why each step is important</a:t>
            </a:r>
          </a:p>
          <a:p>
            <a:pPr>
              <a:defRPr/>
            </a:pPr>
            <a:endParaRPr lang="en-US" dirty="0">
              <a:solidFill>
                <a:srgbClr val="0061AF"/>
              </a:solidFill>
            </a:endParaRPr>
          </a:p>
        </p:txBody>
      </p:sp>
      <p:sp>
        <p:nvSpPr>
          <p:cNvPr id="67587" name="Title 2"/>
          <p:cNvSpPr>
            <a:spLocks noGrp="1"/>
          </p:cNvSpPr>
          <p:nvPr>
            <p:ph type="title"/>
          </p:nvPr>
        </p:nvSpPr>
        <p:spPr>
          <a:ln>
            <a:miter lim="800000"/>
            <a:headEnd/>
            <a:tailEnd/>
          </a:ln>
        </p:spPr>
        <p:txBody>
          <a:bodyPr/>
          <a:lstStyle/>
          <a:p>
            <a:r>
              <a:rPr lang="en-US" altLang="en-US" dirty="0" smtClean="0"/>
              <a:t>Activity: How Much Do You Remember?</a:t>
            </a:r>
          </a:p>
        </p:txBody>
      </p:sp>
      <p:sp>
        <p:nvSpPr>
          <p:cNvPr id="5" name="TextBox 4"/>
          <p:cNvSpPr txBox="1"/>
          <p:nvPr/>
        </p:nvSpPr>
        <p:spPr>
          <a:xfrm>
            <a:off x="1524000" y="5805264"/>
            <a:ext cx="6400800" cy="919401"/>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defRPr/>
            </a:pPr>
            <a:r>
              <a:rPr lang="en-US" sz="2400" dirty="0"/>
              <a:t>Handout </a:t>
            </a:r>
            <a:r>
              <a:rPr lang="en-US" sz="2400" dirty="0" smtClean="0"/>
              <a:t>#5: </a:t>
            </a:r>
            <a:r>
              <a:rPr lang="en-US" sz="2400" i="1" dirty="0" smtClean="0"/>
              <a:t>The </a:t>
            </a:r>
            <a:r>
              <a:rPr lang="en-US" sz="2400" i="1" dirty="0" smtClean="0">
                <a:latin typeface="Arial" charset="0"/>
              </a:rPr>
              <a:t>Four Steps </a:t>
            </a:r>
            <a:r>
              <a:rPr lang="en-US" sz="2400" i="1" dirty="0">
                <a:latin typeface="Arial" charset="0"/>
              </a:rPr>
              <a:t>in the Implementation Process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ln>
            <a:miter lim="800000"/>
            <a:headEnd/>
            <a:tailEnd/>
          </a:ln>
        </p:spPr>
        <p:txBody>
          <a:bodyPr/>
          <a:lstStyle/>
          <a:p>
            <a:r>
              <a:rPr lang="en-US" altLang="en-US" dirty="0" smtClean="0"/>
              <a:t>Part 3: Supplemental Behavioral Interventions</a:t>
            </a:r>
          </a:p>
        </p:txBody>
      </p:sp>
      <p:sp>
        <p:nvSpPr>
          <p:cNvPr id="3" name="Content Placeholder 2"/>
          <p:cNvSpPr>
            <a:spLocks noGrp="1"/>
          </p:cNvSpPr>
          <p:nvPr>
            <p:ph idx="1"/>
          </p:nvPr>
        </p:nvSpPr>
        <p:spPr>
          <a:xfrm>
            <a:off x="1692275" y="1600200"/>
            <a:ext cx="6994525" cy="4997152"/>
          </a:xfrm>
        </p:spPr>
        <p:txBody>
          <a:bodyPr/>
          <a:lstStyle/>
          <a:p>
            <a:pPr>
              <a:defRPr/>
            </a:pPr>
            <a:r>
              <a:rPr lang="en-US" sz="2900" dirty="0">
                <a:solidFill>
                  <a:schemeClr val="tx1"/>
                </a:solidFill>
              </a:rPr>
              <a:t>What</a:t>
            </a:r>
            <a:r>
              <a:rPr lang="en-US" sz="2900" dirty="0" smtClean="0">
                <a:solidFill>
                  <a:schemeClr val="tx1"/>
                </a:solidFill>
              </a:rPr>
              <a:t> Are </a:t>
            </a:r>
            <a:r>
              <a:rPr lang="en-US" sz="2900" dirty="0">
                <a:solidFill>
                  <a:schemeClr val="tx1"/>
                </a:solidFill>
              </a:rPr>
              <a:t>Supplemental Interventions?</a:t>
            </a:r>
          </a:p>
          <a:p>
            <a:pPr>
              <a:defRPr/>
            </a:pPr>
            <a:r>
              <a:rPr lang="en-US" sz="2900" dirty="0">
                <a:solidFill>
                  <a:schemeClr val="tx1"/>
                </a:solidFill>
              </a:rPr>
              <a:t>The Implementation Process</a:t>
            </a:r>
          </a:p>
          <a:p>
            <a:pPr>
              <a:defRPr/>
            </a:pPr>
            <a:r>
              <a:rPr lang="en-US" altLang="en-US" sz="2900" dirty="0" smtClean="0">
                <a:solidFill>
                  <a:schemeClr val="tx1"/>
                </a:solidFill>
              </a:rPr>
              <a:t>The </a:t>
            </a:r>
            <a:r>
              <a:rPr lang="en-US" altLang="en-US" sz="2900" dirty="0">
                <a:solidFill>
                  <a:schemeClr val="tx1"/>
                </a:solidFill>
              </a:rPr>
              <a:t>Importance of Choosing Evidence-Based </a:t>
            </a:r>
            <a:r>
              <a:rPr lang="en-US" altLang="en-US" sz="2900" dirty="0" smtClean="0">
                <a:solidFill>
                  <a:schemeClr val="tx1"/>
                </a:solidFill>
              </a:rPr>
              <a:t>Behavioral Interventions </a:t>
            </a:r>
            <a:r>
              <a:rPr lang="en-US" altLang="en-US" sz="2900" dirty="0">
                <a:solidFill>
                  <a:schemeClr val="tx1"/>
                </a:solidFill>
              </a:rPr>
              <a:t>and Implementing Them</a:t>
            </a:r>
            <a:r>
              <a:rPr lang="en-US" altLang="en-US" sz="2900" dirty="0" smtClean="0">
                <a:solidFill>
                  <a:schemeClr val="tx1"/>
                </a:solidFill>
              </a:rPr>
              <a:t> With </a:t>
            </a:r>
            <a:r>
              <a:rPr lang="en-US" altLang="en-US" sz="2900" dirty="0">
                <a:solidFill>
                  <a:schemeClr val="tx1"/>
                </a:solidFill>
              </a:rPr>
              <a:t>Fidelity</a:t>
            </a:r>
            <a:r>
              <a:rPr lang="en-US" sz="2900" dirty="0">
                <a:solidFill>
                  <a:schemeClr val="tx1"/>
                </a:solidFill>
              </a:rPr>
              <a:t> </a:t>
            </a:r>
          </a:p>
          <a:p>
            <a:pPr>
              <a:defRPr/>
            </a:pPr>
            <a:r>
              <a:rPr lang="en-US" sz="2900" dirty="0">
                <a:solidFill>
                  <a:schemeClr val="tx1"/>
                </a:solidFill>
              </a:rPr>
              <a:t>Examples of Supplemental Interventions and </a:t>
            </a:r>
            <a:r>
              <a:rPr lang="en-US" altLang="en-US" sz="2900" dirty="0">
                <a:solidFill>
                  <a:schemeClr val="tx1"/>
                </a:solidFill>
              </a:rPr>
              <a:t>Strategies </a:t>
            </a:r>
            <a:endParaRPr lang="en-US" altLang="en-US" sz="2900" dirty="0" smtClean="0">
              <a:solidFill>
                <a:schemeClr val="tx1"/>
              </a:solidFill>
            </a:endParaRPr>
          </a:p>
          <a:p>
            <a:pPr>
              <a:defRPr/>
            </a:pPr>
            <a:r>
              <a:rPr lang="en-US" sz="2900" dirty="0" smtClean="0">
                <a:solidFill>
                  <a:schemeClr val="tx1"/>
                </a:solidFill>
              </a:rPr>
              <a:t>Measuring </a:t>
            </a:r>
            <a:r>
              <a:rPr lang="en-US" sz="2900" dirty="0">
                <a:solidFill>
                  <a:schemeClr val="tx1"/>
                </a:solidFill>
              </a:rPr>
              <a:t>Student Progress</a:t>
            </a:r>
          </a:p>
          <a:p>
            <a:pPr>
              <a:defRPr/>
            </a:pPr>
            <a:r>
              <a:rPr lang="en-US" sz="2900">
                <a:solidFill>
                  <a:schemeClr val="tx1"/>
                </a:solidFill>
              </a:rPr>
              <a:t>Case </a:t>
            </a:r>
            <a:r>
              <a:rPr lang="en-US" sz="2900" smtClean="0">
                <a:solidFill>
                  <a:schemeClr val="tx1"/>
                </a:solidFill>
              </a:rPr>
              <a:t>Studies: </a:t>
            </a:r>
            <a:r>
              <a:rPr lang="en-US" sz="2900" dirty="0">
                <a:solidFill>
                  <a:schemeClr val="tx1"/>
                </a:solidFill>
              </a:rPr>
              <a:t>Meet Ryan </a:t>
            </a:r>
            <a:r>
              <a:rPr lang="en-US" sz="2900" dirty="0" smtClean="0">
                <a:solidFill>
                  <a:schemeClr val="tx1"/>
                </a:solidFill>
              </a:rPr>
              <a:t>and Aiden</a:t>
            </a:r>
            <a:endParaRPr lang="en-US" sz="2900" dirty="0">
              <a:solidFill>
                <a:schemeClr val="tx1"/>
              </a:solidFill>
            </a:endParaRPr>
          </a:p>
          <a:p>
            <a:pPr>
              <a:defRPr/>
            </a:pP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54050"/>
            <a:ext cx="727233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599730" y="2852738"/>
            <a:ext cx="7272808" cy="2705472"/>
          </a:xfrm>
          <a:prstGeom prst="rect">
            <a:avLst/>
          </a:prstGeom>
          <a:noFill/>
          <a:ln>
            <a:noFill/>
          </a:ln>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lvl1pPr algn="ctr" rtl="0" eaLnBrk="0" fontAlgn="base" hangingPunct="0">
              <a:spcBef>
                <a:spcPct val="0"/>
              </a:spcBef>
              <a:spcAft>
                <a:spcPct val="0"/>
              </a:spcAft>
              <a:defRPr sz="4400" b="1">
                <a:solidFill>
                  <a:srgbClr val="0061AF"/>
                </a:solidFill>
                <a:latin typeface="+mj-lt"/>
                <a:ea typeface="+mj-ea"/>
                <a:cs typeface="+mj-cs"/>
              </a:defRPr>
            </a:lvl1pPr>
            <a:lvl2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2pPr>
            <a:lvl3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3pPr>
            <a:lvl4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4pPr>
            <a:lvl5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a:defRPr/>
            </a:pPr>
            <a:r>
              <a:rPr lang="en-US" sz="4000" b="0" kern="0" dirty="0">
                <a:ln w="1905"/>
                <a:solidFill>
                  <a:schemeClr val="tx1"/>
                </a:solidFill>
                <a:effectLst>
                  <a:innerShdw blurRad="69850" dist="43180" dir="5400000">
                    <a:srgbClr val="000000">
                      <a:alpha val="65000"/>
                    </a:srgbClr>
                  </a:innerShdw>
                </a:effectLst>
              </a:rPr>
              <a:t>The Importance of Choosing </a:t>
            </a:r>
            <a:r>
              <a:rPr lang="en-US" sz="4000" kern="0" dirty="0">
                <a:ln w="1905"/>
                <a:solidFill>
                  <a:schemeClr val="tx1"/>
                </a:solidFill>
                <a:effectLst>
                  <a:innerShdw blurRad="69850" dist="43180" dir="5400000">
                    <a:srgbClr val="000000">
                      <a:alpha val="65000"/>
                    </a:srgbClr>
                  </a:innerShdw>
                </a:effectLst>
              </a:rPr>
              <a:t>Evidence-Based Behavioral Interventions </a:t>
            </a:r>
            <a:r>
              <a:rPr lang="en-US" sz="4000" b="0" kern="0" dirty="0">
                <a:ln w="1905"/>
                <a:solidFill>
                  <a:schemeClr val="tx1"/>
                </a:solidFill>
                <a:effectLst>
                  <a:innerShdw blurRad="69850" dist="43180" dir="5400000">
                    <a:srgbClr val="000000">
                      <a:alpha val="65000"/>
                    </a:srgbClr>
                  </a:innerShdw>
                </a:effectLst>
              </a:rPr>
              <a:t>and Implementing Them</a:t>
            </a:r>
            <a:r>
              <a:rPr lang="en-US" sz="4000" b="0" kern="0" dirty="0" smtClean="0">
                <a:ln w="1905"/>
                <a:solidFill>
                  <a:schemeClr val="tx1"/>
                </a:solidFill>
                <a:effectLst>
                  <a:innerShdw blurRad="69850" dist="43180" dir="5400000">
                    <a:srgbClr val="000000">
                      <a:alpha val="65000"/>
                    </a:srgbClr>
                  </a:innerShdw>
                </a:effectLst>
              </a:rPr>
              <a:t> With </a:t>
            </a:r>
            <a:r>
              <a:rPr lang="en-US" sz="4000" kern="0" dirty="0" smtClean="0">
                <a:ln w="1905"/>
                <a:solidFill>
                  <a:schemeClr val="tx1"/>
                </a:solidFill>
                <a:effectLst>
                  <a:innerShdw blurRad="69850" dist="43180" dir="5400000">
                    <a:srgbClr val="000000">
                      <a:alpha val="65000"/>
                    </a:srgbClr>
                  </a:innerShdw>
                </a:effectLst>
              </a:rPr>
              <a:t>Fidelity</a:t>
            </a:r>
            <a:endParaRPr lang="en-US" sz="4000" b="0" kern="0"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27969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ln>
            <a:miter lim="800000"/>
            <a:headEnd/>
            <a:tailEnd/>
          </a:ln>
        </p:spPr>
        <p:txBody>
          <a:bodyPr/>
          <a:lstStyle/>
          <a:p>
            <a:r>
              <a:rPr lang="en-US" altLang="en-US" sz="4200" dirty="0" smtClean="0"/>
              <a:t>Evidence-Based and Implemented With Fidelity</a:t>
            </a:r>
          </a:p>
        </p:txBody>
      </p:sp>
      <p:sp>
        <p:nvSpPr>
          <p:cNvPr id="3" name="Content Placeholder 2"/>
          <p:cNvSpPr>
            <a:spLocks noGrp="1"/>
          </p:cNvSpPr>
          <p:nvPr>
            <p:ph idx="1"/>
          </p:nvPr>
        </p:nvSpPr>
        <p:spPr/>
        <p:txBody>
          <a:bodyPr/>
          <a:lstStyle/>
          <a:p>
            <a:pPr marL="514350" indent="-514350">
              <a:buFont typeface="Arial" pitchFamily="34" charset="0"/>
              <a:buAutoNum type="arabicPeriod"/>
              <a:defRPr/>
            </a:pPr>
            <a:r>
              <a:rPr lang="en-US" altLang="en-US" dirty="0" smtClean="0"/>
              <a:t>Evidence-Based Intervention</a:t>
            </a:r>
          </a:p>
          <a:p>
            <a:pPr marL="514350" indent="-514350">
              <a:buFont typeface="Arial" pitchFamily="34" charset="0"/>
              <a:buAutoNum type="arabicPeriod"/>
              <a:defRPr/>
            </a:pPr>
            <a:r>
              <a:rPr lang="en-US" altLang="en-US" dirty="0" smtClean="0"/>
              <a:t>Fidelity</a:t>
            </a:r>
          </a:p>
          <a:p>
            <a:pPr marL="914400" lvl="1" indent="-514350">
              <a:buFontTx/>
              <a:buAutoNum type="alphaLcParenR"/>
              <a:defRPr/>
            </a:pPr>
            <a:r>
              <a:rPr lang="en-US" altLang="en-US" dirty="0" smtClean="0">
                <a:ea typeface="Arial" pitchFamily="34" charset="0"/>
              </a:rPr>
              <a:t>Adherence</a:t>
            </a:r>
          </a:p>
          <a:p>
            <a:pPr marL="914400" lvl="1" indent="-514350">
              <a:buFontTx/>
              <a:buAutoNum type="alphaLcParenR"/>
              <a:defRPr/>
            </a:pPr>
            <a:r>
              <a:rPr lang="en-US" altLang="en-US" dirty="0" smtClean="0">
                <a:ea typeface="Arial" pitchFamily="34" charset="0"/>
              </a:rPr>
              <a:t>Student Engagement</a:t>
            </a:r>
          </a:p>
          <a:p>
            <a:pPr marL="914400" lvl="1" indent="-514350">
              <a:buFontTx/>
              <a:buAutoNum type="alphaLcParenR"/>
              <a:defRPr/>
            </a:pPr>
            <a:r>
              <a:rPr lang="en-US" altLang="en-US" dirty="0" smtClean="0">
                <a:ea typeface="Arial" pitchFamily="34" charset="0"/>
              </a:rPr>
              <a:t>Program Specificity</a:t>
            </a:r>
          </a:p>
          <a:p>
            <a:pPr marL="914400" lvl="1" indent="-514350">
              <a:buFontTx/>
              <a:buAutoNum type="alphaLcParenR"/>
              <a:defRPr/>
            </a:pPr>
            <a:r>
              <a:rPr lang="en-US" altLang="en-US" dirty="0" smtClean="0">
                <a:ea typeface="Arial" pitchFamily="34" charset="0"/>
              </a:rPr>
              <a:t>Quality of Delivery</a:t>
            </a:r>
          </a:p>
          <a:p>
            <a:pPr marL="914400" lvl="1" indent="-514350">
              <a:buFontTx/>
              <a:buAutoNum type="alphaLcParenR"/>
              <a:defRPr/>
            </a:pPr>
            <a:r>
              <a:rPr lang="en-US" altLang="en-US" dirty="0" smtClean="0">
                <a:ea typeface="Arial" pitchFamily="34" charset="0"/>
              </a:rPr>
              <a:t>Exposure</a:t>
            </a:r>
          </a:p>
        </p:txBody>
      </p:sp>
      <p:sp>
        <p:nvSpPr>
          <p:cNvPr id="2" name="TextBox 1"/>
          <p:cNvSpPr txBox="1"/>
          <p:nvPr/>
        </p:nvSpPr>
        <p:spPr>
          <a:xfrm>
            <a:off x="1692275" y="1660524"/>
            <a:ext cx="6120085" cy="616347"/>
          </a:xfrm>
          <a:prstGeom prst="rect">
            <a:avLst/>
          </a:prstGeom>
          <a:noFill/>
          <a:ln>
            <a:solidFill>
              <a:schemeClr val="accent3">
                <a:lumMod val="65000"/>
              </a:schemeClr>
            </a:solidFill>
          </a:ln>
        </p:spPr>
        <p:txBody>
          <a:bodyPr wrap="square">
            <a:spAutoFit/>
          </a:bodyPr>
          <a:lstStyle/>
          <a:p>
            <a:pP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ln>
            <a:miter lim="800000"/>
            <a:headEnd/>
            <a:tailEnd/>
          </a:ln>
        </p:spPr>
        <p:txBody>
          <a:bodyPr/>
          <a:lstStyle/>
          <a:p>
            <a:r>
              <a:rPr lang="en-US" altLang="en-US" dirty="0" smtClean="0"/>
              <a:t>Evidence-Based Interventions</a:t>
            </a:r>
          </a:p>
        </p:txBody>
      </p:sp>
      <p:sp>
        <p:nvSpPr>
          <p:cNvPr id="3" name="Content Placeholder 2"/>
          <p:cNvSpPr>
            <a:spLocks noGrp="1"/>
          </p:cNvSpPr>
          <p:nvPr>
            <p:ph idx="1"/>
          </p:nvPr>
        </p:nvSpPr>
        <p:spPr>
          <a:xfrm>
            <a:off x="1692275" y="1600200"/>
            <a:ext cx="6994525" cy="3989388"/>
          </a:xfrm>
        </p:spPr>
        <p:txBody>
          <a:bodyPr/>
          <a:lstStyle/>
          <a:p>
            <a:pPr>
              <a:defRPr/>
            </a:pPr>
            <a:r>
              <a:rPr lang="en-US" dirty="0"/>
              <a:t>Evidence-based interventions (</a:t>
            </a:r>
            <a:r>
              <a:rPr lang="en-US" dirty="0" smtClean="0"/>
              <a:t>EBIs) reflect a base of research evidence that documents their effectiveness.</a:t>
            </a:r>
          </a:p>
          <a:p>
            <a:pPr>
              <a:defRPr/>
            </a:pPr>
            <a:r>
              <a:rPr lang="en-US" dirty="0" smtClean="0"/>
              <a:t>EBIs are </a:t>
            </a:r>
            <a:r>
              <a:rPr lang="en-US" dirty="0"/>
              <a:t>likely to be effective in changing target behavior if implemented with </a:t>
            </a:r>
            <a:r>
              <a:rPr lang="en-US" dirty="0" smtClean="0"/>
              <a:t>fidelity.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350" y="1700213"/>
            <a:ext cx="7508875" cy="4465637"/>
          </a:xfrm>
        </p:spPr>
        <p:txBody>
          <a:bodyPr/>
          <a:lstStyle/>
          <a:p>
            <a:pPr>
              <a:defRPr/>
            </a:pPr>
            <a:r>
              <a:rPr lang="en-US" sz="2800" dirty="0" smtClean="0">
                <a:solidFill>
                  <a:srgbClr val="0061AF"/>
                </a:solidFill>
              </a:rPr>
              <a:t>Some commonly used and well-researched interventions include</a:t>
            </a:r>
          </a:p>
          <a:p>
            <a:pPr marL="457200" indent="-457200">
              <a:buFont typeface="Wingdings" pitchFamily="2" charset="2"/>
              <a:buChar char=""/>
              <a:defRPr/>
            </a:pPr>
            <a:r>
              <a:rPr lang="en-US" sz="2400" dirty="0" smtClean="0">
                <a:solidFill>
                  <a:srgbClr val="0061AF"/>
                </a:solidFill>
              </a:rPr>
              <a:t>The Behavior Education Program (also known as Check In Check Out)</a:t>
            </a:r>
          </a:p>
          <a:p>
            <a:pPr marL="457200" indent="-457200">
              <a:buFont typeface="Wingdings" pitchFamily="2" charset="2"/>
              <a:buChar char=""/>
              <a:defRPr/>
            </a:pPr>
            <a:r>
              <a:rPr lang="en-US" sz="2400" dirty="0" smtClean="0">
                <a:solidFill>
                  <a:srgbClr val="0061AF"/>
                </a:solidFill>
              </a:rPr>
              <a:t>Check &amp; Connect</a:t>
            </a:r>
          </a:p>
          <a:p>
            <a:pPr marL="457200" indent="-457200">
              <a:buFont typeface="Wingdings" pitchFamily="2" charset="2"/>
              <a:buChar char=""/>
              <a:defRPr/>
            </a:pPr>
            <a:r>
              <a:rPr lang="en-US" sz="2400" dirty="0" smtClean="0">
                <a:solidFill>
                  <a:srgbClr val="0061AF"/>
                </a:solidFill>
              </a:rPr>
              <a:t>Social Skills Instructional Groups</a:t>
            </a:r>
          </a:p>
          <a:p>
            <a:pPr marL="457200" indent="-457200">
              <a:buFont typeface="Wingdings" pitchFamily="2" charset="2"/>
              <a:buChar char=""/>
              <a:defRPr/>
            </a:pPr>
            <a:r>
              <a:rPr lang="en-US" sz="2400" dirty="0" smtClean="0">
                <a:solidFill>
                  <a:srgbClr val="0061AF"/>
                </a:solidFill>
              </a:rPr>
              <a:t>Academic Instructional Groups</a:t>
            </a:r>
          </a:p>
          <a:p>
            <a:pPr marL="457200" indent="-457200">
              <a:buFont typeface="Wingdings" pitchFamily="2" charset="2"/>
              <a:buChar char=""/>
              <a:defRPr/>
            </a:pPr>
            <a:r>
              <a:rPr lang="en-US" sz="2400" dirty="0" smtClean="0">
                <a:solidFill>
                  <a:srgbClr val="0061AF"/>
                </a:solidFill>
              </a:rPr>
              <a:t>Academic Accommodations</a:t>
            </a:r>
          </a:p>
          <a:p>
            <a:pPr marL="457200" indent="-457200">
              <a:buFont typeface="Wingdings" pitchFamily="2" charset="2"/>
              <a:buChar char=""/>
              <a:defRPr/>
            </a:pPr>
            <a:r>
              <a:rPr lang="en-US" sz="2400" dirty="0">
                <a:solidFill>
                  <a:srgbClr val="0061AF"/>
                </a:solidFill>
              </a:rPr>
              <a:t>S</a:t>
            </a:r>
            <a:r>
              <a:rPr lang="en-US" sz="2400" dirty="0" smtClean="0">
                <a:solidFill>
                  <a:srgbClr val="0061AF"/>
                </a:solidFill>
              </a:rPr>
              <a:t>upplemental Environmental Interventions</a:t>
            </a:r>
          </a:p>
          <a:p>
            <a:pPr>
              <a:defRPr/>
            </a:pPr>
            <a:r>
              <a:rPr lang="en-US" sz="2400" dirty="0">
                <a:solidFill>
                  <a:srgbClr val="0061AF"/>
                </a:solidFill>
              </a:rPr>
              <a:t>	</a:t>
            </a:r>
            <a:r>
              <a:rPr lang="en-US" sz="2400" dirty="0" smtClean="0">
                <a:solidFill>
                  <a:srgbClr val="0061AF"/>
                </a:solidFill>
              </a:rPr>
              <a:t>			</a:t>
            </a:r>
            <a:r>
              <a:rPr lang="en-US" sz="2000" dirty="0" smtClean="0">
                <a:solidFill>
                  <a:srgbClr val="0061AF"/>
                </a:solidFill>
              </a:rPr>
              <a:t>pbismissouri.org</a:t>
            </a:r>
            <a:endParaRPr lang="en-US" sz="2000" dirty="0">
              <a:solidFill>
                <a:srgbClr val="0061AF"/>
              </a:solidFill>
            </a:endParaRPr>
          </a:p>
        </p:txBody>
      </p:sp>
      <p:sp>
        <p:nvSpPr>
          <p:cNvPr id="71683" name="Title 2"/>
          <p:cNvSpPr>
            <a:spLocks noGrp="1"/>
          </p:cNvSpPr>
          <p:nvPr>
            <p:ph type="title"/>
          </p:nvPr>
        </p:nvSpPr>
        <p:spPr>
          <a:ln>
            <a:miter lim="800000"/>
            <a:headEnd/>
            <a:tailEnd/>
          </a:ln>
        </p:spPr>
        <p:txBody>
          <a:bodyPr/>
          <a:lstStyle/>
          <a:p>
            <a:r>
              <a:rPr lang="en-US" altLang="en-US" dirty="0" smtClean="0"/>
              <a:t>Examples of Evidence-Based Interventions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350" y="1700213"/>
            <a:ext cx="7508875" cy="4206875"/>
          </a:xfrm>
        </p:spPr>
        <p:txBody>
          <a:bodyPr/>
          <a:lstStyle/>
          <a:p>
            <a:pPr>
              <a:lnSpc>
                <a:spcPct val="90000"/>
              </a:lnSpc>
              <a:defRPr/>
            </a:pPr>
            <a:r>
              <a:rPr lang="en-US" sz="2400" dirty="0" smtClean="0">
                <a:solidFill>
                  <a:srgbClr val="0061AF"/>
                </a:solidFill>
              </a:rPr>
              <a:t>Bully-Proofing Your </a:t>
            </a:r>
            <a:r>
              <a:rPr lang="en-US" sz="2400" dirty="0">
                <a:solidFill>
                  <a:srgbClr val="0061AF"/>
                </a:solidFill>
              </a:rPr>
              <a:t>School </a:t>
            </a:r>
          </a:p>
          <a:p>
            <a:pPr>
              <a:lnSpc>
                <a:spcPct val="90000"/>
              </a:lnSpc>
              <a:defRPr/>
            </a:pPr>
            <a:r>
              <a:rPr lang="en-US" sz="2400" dirty="0">
                <a:solidFill>
                  <a:srgbClr val="0061AF"/>
                </a:solidFill>
              </a:rPr>
              <a:t>Cool Tools: An Active Approach to Social Responsibility </a:t>
            </a:r>
          </a:p>
          <a:p>
            <a:pPr>
              <a:lnSpc>
                <a:spcPct val="90000"/>
              </a:lnSpc>
              <a:defRPr/>
            </a:pPr>
            <a:r>
              <a:rPr lang="en-US" sz="2400" dirty="0">
                <a:solidFill>
                  <a:srgbClr val="0061AF"/>
                </a:solidFill>
              </a:rPr>
              <a:t>First Steps to Success </a:t>
            </a:r>
          </a:p>
          <a:p>
            <a:pPr>
              <a:lnSpc>
                <a:spcPct val="90000"/>
              </a:lnSpc>
              <a:defRPr/>
            </a:pPr>
            <a:r>
              <a:rPr lang="en-US" sz="2400" dirty="0">
                <a:solidFill>
                  <a:srgbClr val="0061AF"/>
                </a:solidFill>
              </a:rPr>
              <a:t>Good Talking Words</a:t>
            </a:r>
          </a:p>
          <a:p>
            <a:pPr>
              <a:lnSpc>
                <a:spcPct val="90000"/>
              </a:lnSpc>
              <a:defRPr/>
            </a:pPr>
            <a:r>
              <a:rPr lang="en-US" sz="2400" dirty="0">
                <a:solidFill>
                  <a:srgbClr val="0061AF"/>
                </a:solidFill>
              </a:rPr>
              <a:t>Second Step Violence-Prevention Curricula </a:t>
            </a:r>
          </a:p>
          <a:p>
            <a:pPr>
              <a:lnSpc>
                <a:spcPct val="90000"/>
              </a:lnSpc>
              <a:defRPr/>
            </a:pPr>
            <a:r>
              <a:rPr lang="en-US" sz="2400" dirty="0">
                <a:solidFill>
                  <a:srgbClr val="0061AF"/>
                </a:solidFill>
              </a:rPr>
              <a:t>Stop and Think</a:t>
            </a:r>
          </a:p>
          <a:p>
            <a:pPr>
              <a:lnSpc>
                <a:spcPct val="90000"/>
              </a:lnSpc>
              <a:defRPr/>
            </a:pPr>
            <a:r>
              <a:rPr lang="en-US" sz="2400" dirty="0">
                <a:solidFill>
                  <a:srgbClr val="0061AF"/>
                </a:solidFill>
              </a:rPr>
              <a:t>Skillstreaming</a:t>
            </a:r>
          </a:p>
          <a:p>
            <a:pPr>
              <a:lnSpc>
                <a:spcPct val="90000"/>
              </a:lnSpc>
              <a:defRPr/>
            </a:pPr>
            <a:r>
              <a:rPr lang="en-US" sz="2400" dirty="0">
                <a:solidFill>
                  <a:srgbClr val="0061AF"/>
                </a:solidFill>
              </a:rPr>
              <a:t>The Social Skills Curriculum </a:t>
            </a:r>
          </a:p>
          <a:p>
            <a:pPr>
              <a:lnSpc>
                <a:spcPct val="90000"/>
              </a:lnSpc>
              <a:defRPr/>
            </a:pPr>
            <a:r>
              <a:rPr lang="en-US" sz="2400" dirty="0" smtClean="0">
                <a:solidFill>
                  <a:srgbClr val="0061AF"/>
                </a:solidFill>
              </a:rPr>
              <a:t>The </a:t>
            </a:r>
            <a:r>
              <a:rPr lang="en-US" sz="2400" dirty="0">
                <a:solidFill>
                  <a:srgbClr val="0061AF"/>
                </a:solidFill>
              </a:rPr>
              <a:t>Walker Social Skills Curriculum: The Accepts Program  </a:t>
            </a:r>
          </a:p>
          <a:p>
            <a:pPr>
              <a:defRPr/>
            </a:pPr>
            <a:endParaRPr lang="en-US" sz="2400" dirty="0"/>
          </a:p>
        </p:txBody>
      </p:sp>
      <p:sp>
        <p:nvSpPr>
          <p:cNvPr id="72707" name="Title 2"/>
          <p:cNvSpPr>
            <a:spLocks noGrp="1"/>
          </p:cNvSpPr>
          <p:nvPr>
            <p:ph type="title"/>
          </p:nvPr>
        </p:nvSpPr>
        <p:spPr>
          <a:ln>
            <a:miter lim="800000"/>
            <a:headEnd/>
            <a:tailEnd/>
          </a:ln>
        </p:spPr>
        <p:txBody>
          <a:bodyPr/>
          <a:lstStyle/>
          <a:p>
            <a:r>
              <a:rPr lang="en-US" altLang="en-US" sz="4200" dirty="0" smtClean="0"/>
              <a:t>Examples of Evidence-Based Behavior Curricula</a:t>
            </a:r>
          </a:p>
        </p:txBody>
      </p:sp>
      <p:sp>
        <p:nvSpPr>
          <p:cNvPr id="72709" name="TextBox 4"/>
          <p:cNvSpPr txBox="1">
            <a:spLocks noChangeArrowheads="1"/>
          </p:cNvSpPr>
          <p:nvPr/>
        </p:nvSpPr>
        <p:spPr bwMode="auto">
          <a:xfrm>
            <a:off x="6435725" y="5619750"/>
            <a:ext cx="2703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r>
              <a:rPr lang="en-US" altLang="en-US" sz="1600" dirty="0">
                <a:solidFill>
                  <a:schemeClr val="tx1"/>
                </a:solidFill>
              </a:rPr>
              <a:t>PBIS Center, </a:t>
            </a:r>
            <a:r>
              <a:rPr lang="en-US" altLang="en-US" sz="1600" dirty="0">
                <a:solidFill>
                  <a:schemeClr val="tx1"/>
                </a:solidFill>
                <a:hlinkClick r:id="rId3"/>
              </a:rPr>
              <a:t>www.pbis.org</a:t>
            </a:r>
            <a:r>
              <a:rPr lang="en-US" altLang="en-US" sz="1600" dirty="0">
                <a:solidFill>
                  <a:schemeClr val="tx1"/>
                </a:solidFill>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ln>
            <a:miter lim="800000"/>
            <a:headEnd/>
            <a:tailEnd/>
          </a:ln>
        </p:spPr>
        <p:txBody>
          <a:bodyPr/>
          <a:lstStyle/>
          <a:p>
            <a:r>
              <a:rPr lang="en-US" altLang="en-US" sz="4000" dirty="0" smtClean="0"/>
              <a:t>Resources to Locate Evidenced-Based Practices</a:t>
            </a:r>
          </a:p>
        </p:txBody>
      </p:sp>
      <p:sp>
        <p:nvSpPr>
          <p:cNvPr id="3" name="Content Placeholder 2"/>
          <p:cNvSpPr>
            <a:spLocks noGrp="1"/>
          </p:cNvSpPr>
          <p:nvPr>
            <p:ph idx="1"/>
          </p:nvPr>
        </p:nvSpPr>
        <p:spPr>
          <a:xfrm>
            <a:off x="1692275" y="1600200"/>
            <a:ext cx="6994525" cy="4708525"/>
          </a:xfrm>
        </p:spPr>
        <p:txBody>
          <a:bodyPr/>
          <a:lstStyle/>
          <a:p>
            <a:pPr marL="0" indent="0">
              <a:buFont typeface="Wingdings" pitchFamily="2" charset="2"/>
              <a:buNone/>
              <a:defRPr/>
            </a:pPr>
            <a:r>
              <a:rPr lang="en-US" sz="2200" dirty="0" smtClean="0"/>
              <a:t>What Works Clearing House</a:t>
            </a:r>
          </a:p>
          <a:p>
            <a:pPr marL="0" indent="0">
              <a:buFont typeface="Wingdings" pitchFamily="2" charset="2"/>
              <a:buNone/>
              <a:defRPr/>
            </a:pPr>
            <a:r>
              <a:rPr lang="en-US" sz="2200" dirty="0"/>
              <a:t>	</a:t>
            </a:r>
            <a:r>
              <a:rPr lang="en-US" sz="2200" dirty="0" smtClean="0"/>
              <a:t>-  </a:t>
            </a:r>
            <a:r>
              <a:rPr lang="en-US" sz="2200" dirty="0" smtClean="0">
                <a:hlinkClick r:id="rId3"/>
              </a:rPr>
              <a:t>http://ies.ed.go/ncee/wwc/</a:t>
            </a:r>
            <a:endParaRPr lang="en-US" sz="2200" dirty="0" smtClean="0"/>
          </a:p>
          <a:p>
            <a:pPr marL="0" indent="0">
              <a:buFont typeface="Wingdings" pitchFamily="2" charset="2"/>
              <a:buNone/>
              <a:defRPr/>
            </a:pPr>
            <a:r>
              <a:rPr lang="en-US" sz="2200" dirty="0" smtClean="0"/>
              <a:t>Promising Practices Network</a:t>
            </a:r>
          </a:p>
          <a:p>
            <a:pPr marL="0" indent="0">
              <a:buFont typeface="Wingdings" pitchFamily="2" charset="2"/>
              <a:buNone/>
              <a:defRPr/>
            </a:pPr>
            <a:r>
              <a:rPr lang="en-US" sz="2200" dirty="0"/>
              <a:t>	</a:t>
            </a:r>
            <a:r>
              <a:rPr lang="en-US" sz="2200" dirty="0" smtClean="0"/>
              <a:t>- </a:t>
            </a:r>
            <a:r>
              <a:rPr lang="en-US" sz="2200" dirty="0" smtClean="0">
                <a:hlinkClick r:id="rId4"/>
              </a:rPr>
              <a:t>http://www.promisingpractices.net/</a:t>
            </a:r>
            <a:endParaRPr lang="en-US" sz="2200" dirty="0" smtClean="0"/>
          </a:p>
          <a:p>
            <a:pPr marL="0" indent="0">
              <a:buFont typeface="Wingdings" pitchFamily="2" charset="2"/>
              <a:buNone/>
              <a:defRPr/>
            </a:pPr>
            <a:r>
              <a:rPr lang="en-US" sz="2200" dirty="0" smtClean="0"/>
              <a:t>Current Practices Alert</a:t>
            </a:r>
          </a:p>
          <a:p>
            <a:pPr marL="0" indent="0">
              <a:buFont typeface="Wingdings" pitchFamily="2" charset="2"/>
              <a:buNone/>
              <a:defRPr/>
            </a:pPr>
            <a:r>
              <a:rPr lang="en-US" sz="2200" dirty="0"/>
              <a:t>	</a:t>
            </a:r>
            <a:r>
              <a:rPr lang="en-US" sz="2200" dirty="0" smtClean="0"/>
              <a:t>- </a:t>
            </a:r>
            <a:r>
              <a:rPr lang="en-US" sz="2200" dirty="0" smtClean="0">
                <a:hlinkClick r:id="rId5"/>
              </a:rPr>
              <a:t>http://www.teachingld.org/Id_resources/alerts/</a:t>
            </a:r>
          </a:p>
          <a:p>
            <a:pPr marL="0" indent="0">
              <a:buFont typeface="Wingdings" pitchFamily="2" charset="2"/>
              <a:buNone/>
              <a:defRPr/>
            </a:pPr>
            <a:r>
              <a:rPr lang="en-US" sz="2200" dirty="0" smtClean="0"/>
              <a:t>Evidence Based Interventions Network</a:t>
            </a:r>
          </a:p>
          <a:p>
            <a:pPr marL="0" indent="0">
              <a:buFont typeface="Wingdings" pitchFamily="2" charset="2"/>
              <a:buNone/>
              <a:defRPr/>
            </a:pPr>
            <a:r>
              <a:rPr lang="en-US" sz="2200" dirty="0" smtClean="0"/>
              <a:t>	 </a:t>
            </a:r>
            <a:r>
              <a:rPr lang="en-US" sz="2200" dirty="0" smtClean="0">
                <a:hlinkClick r:id="rId6" action="ppaction://hlinksldjump"/>
              </a:rPr>
              <a:t>-</a:t>
            </a:r>
            <a:r>
              <a:rPr lang="en-US" sz="2200" dirty="0">
                <a:hlinkClick r:id="rId6" action="ppaction://hlinksldjump"/>
              </a:rPr>
              <a:t>http://ebi.missouri.edu</a:t>
            </a:r>
            <a:r>
              <a:rPr lang="en-US" sz="2200" dirty="0" smtClean="0">
                <a:hlinkClick r:id="rId6" action="ppaction://hlinksldjump"/>
              </a:rPr>
              <a:t>/</a:t>
            </a:r>
            <a:endParaRPr lang="en-US" sz="2200" dirty="0" smtClean="0"/>
          </a:p>
          <a:p>
            <a:pPr marL="0" indent="0">
              <a:buFont typeface="Wingdings" pitchFamily="2" charset="2"/>
              <a:buNone/>
              <a:defRPr/>
            </a:pPr>
            <a:r>
              <a:rPr lang="en-US" sz="2200" dirty="0" smtClean="0"/>
              <a:t>IRIS Center </a:t>
            </a:r>
          </a:p>
          <a:p>
            <a:pPr marL="800100" lvl="2" indent="0">
              <a:buFontTx/>
              <a:buNone/>
              <a:defRPr/>
            </a:pPr>
            <a:r>
              <a:rPr lang="en-US" sz="2200" u="sng" dirty="0" smtClean="0">
                <a:ea typeface="ＭＳ Ｐゴシック"/>
                <a:hlinkClick r:id="rId7"/>
              </a:rPr>
              <a:t> - http</a:t>
            </a:r>
            <a:r>
              <a:rPr lang="en-US" sz="2200" u="sng" dirty="0">
                <a:ea typeface="ＭＳ Ｐゴシック"/>
                <a:hlinkClick r:id="rId7"/>
              </a:rPr>
              <a:t>://iris.peabody.vanderbilt.edu</a:t>
            </a:r>
            <a:endParaRPr lang="en-US" sz="2200" dirty="0" smtClean="0"/>
          </a:p>
          <a:p>
            <a:pPr marL="0" indent="0">
              <a:buFont typeface="Wingdings" pitchFamily="2" charset="2"/>
              <a:buNone/>
              <a:defRPr/>
            </a:pPr>
            <a:r>
              <a:rPr lang="en-US" sz="2200" dirty="0" smtClean="0"/>
              <a:t>Florida’s Positive Behavior Support Project</a:t>
            </a:r>
          </a:p>
          <a:p>
            <a:pPr marL="0" indent="0">
              <a:buFont typeface="Wingdings" pitchFamily="2" charset="2"/>
              <a:buNone/>
              <a:defRPr/>
            </a:pPr>
            <a:r>
              <a:rPr lang="en-US" sz="2200" dirty="0"/>
              <a:t>	</a:t>
            </a:r>
            <a:r>
              <a:rPr lang="en-US" sz="2200" dirty="0">
                <a:hlinkClick r:id="rId8"/>
              </a:rPr>
              <a:t> </a:t>
            </a:r>
            <a:r>
              <a:rPr lang="en-US" sz="2200" dirty="0" smtClean="0">
                <a:hlinkClick r:id="rId8"/>
              </a:rPr>
              <a:t>- http</a:t>
            </a:r>
            <a:r>
              <a:rPr lang="en-US" sz="2200" dirty="0">
                <a:hlinkClick r:id="rId8"/>
              </a:rPr>
              <a:t>://flpbs.fmhi.usf.edu/index.cfm</a:t>
            </a:r>
            <a:endParaRPr lang="en-US" sz="2200" dirty="0" smtClean="0"/>
          </a:p>
          <a:p>
            <a:pPr marL="0" indent="0">
              <a:buFont typeface="Wingdings" pitchFamily="2" charset="2"/>
              <a:buNone/>
              <a:defRPr/>
            </a:pPr>
            <a:endParaRPr lang="en-US" sz="2000" dirty="0" smtClean="0"/>
          </a:p>
          <a:p>
            <a:pPr marL="0" indent="0">
              <a:buFont typeface="Wingdings" pitchFamily="2" charset="2"/>
              <a:buNone/>
              <a:defRPr/>
            </a:pPr>
            <a:endParaRPr lang="en-US" sz="2000" dirty="0" smtClean="0"/>
          </a:p>
          <a:p>
            <a:pPr marL="0" indent="0">
              <a:buFont typeface="Wingdings" pitchFamily="2" charset="2"/>
              <a:buNone/>
              <a:defRPr/>
            </a:pPr>
            <a:endParaRPr lang="en-US" sz="2000" dirty="0" smtClean="0"/>
          </a:p>
          <a:p>
            <a:pPr marL="0" indent="0">
              <a:buFont typeface="Wingdings" pitchFamily="2" charset="2"/>
              <a:buNone/>
              <a:defRPr/>
            </a:pP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350" y="1628775"/>
            <a:ext cx="7508875" cy="4278313"/>
          </a:xfrm>
        </p:spPr>
        <p:txBody>
          <a:bodyPr/>
          <a:lstStyle/>
          <a:p>
            <a:pPr>
              <a:defRPr/>
            </a:pPr>
            <a:r>
              <a:rPr lang="en-US" sz="2400" dirty="0" smtClean="0">
                <a:solidFill>
                  <a:srgbClr val="0061AF"/>
                </a:solidFill>
              </a:rPr>
              <a:t>Using the list of evidence-based curricula provided, choose one or two that you would like to learn more about.</a:t>
            </a:r>
          </a:p>
          <a:p>
            <a:pPr>
              <a:defRPr/>
            </a:pPr>
            <a:r>
              <a:rPr lang="en-US" sz="2400" dirty="0" smtClean="0">
                <a:solidFill>
                  <a:srgbClr val="0061AF"/>
                </a:solidFill>
              </a:rPr>
              <a:t>Research these curricula so you can explain them to the group. Provide the group with information about:</a:t>
            </a:r>
            <a:endParaRPr lang="en-US" sz="2000" dirty="0" smtClean="0">
              <a:solidFill>
                <a:srgbClr val="0061AF"/>
              </a:solidFill>
              <a:cs typeface="Arial"/>
            </a:endParaRPr>
          </a:p>
          <a:p>
            <a:pPr lvl="1"/>
            <a:r>
              <a:rPr lang="en-US" sz="2000" dirty="0">
                <a:solidFill>
                  <a:srgbClr val="0061AF"/>
                </a:solidFill>
                <a:cs typeface="Arial"/>
              </a:rPr>
              <a:t>Which students would </a:t>
            </a:r>
            <a:r>
              <a:rPr lang="en-US" sz="2000" dirty="0" smtClean="0">
                <a:solidFill>
                  <a:srgbClr val="0061AF"/>
                </a:solidFill>
                <a:cs typeface="Arial"/>
              </a:rPr>
              <a:t>benefit from the curricula</a:t>
            </a:r>
          </a:p>
          <a:p>
            <a:pPr lvl="1"/>
            <a:r>
              <a:rPr lang="en-US" sz="2000" dirty="0">
                <a:solidFill>
                  <a:srgbClr val="0061AF"/>
                </a:solidFill>
                <a:cs typeface="Arial"/>
              </a:rPr>
              <a:t>Who should implement</a:t>
            </a:r>
            <a:r>
              <a:rPr lang="en-US" sz="2000" dirty="0" smtClean="0">
                <a:solidFill>
                  <a:srgbClr val="0061AF"/>
                </a:solidFill>
                <a:cs typeface="Arial"/>
              </a:rPr>
              <a:t> them</a:t>
            </a:r>
          </a:p>
          <a:p>
            <a:pPr lvl="1"/>
            <a:r>
              <a:rPr lang="en-US" sz="2000" dirty="0">
                <a:solidFill>
                  <a:srgbClr val="0061AF"/>
                </a:solidFill>
                <a:cs typeface="Arial"/>
              </a:rPr>
              <a:t>How long</a:t>
            </a:r>
            <a:r>
              <a:rPr lang="en-US" sz="2000" dirty="0" smtClean="0">
                <a:solidFill>
                  <a:srgbClr val="0061AF"/>
                </a:solidFill>
                <a:cs typeface="Arial"/>
              </a:rPr>
              <a:t> they should be implemented for</a:t>
            </a:r>
          </a:p>
          <a:p>
            <a:pPr lvl="1"/>
            <a:r>
              <a:rPr lang="en-US" sz="2000" dirty="0" smtClean="0">
                <a:solidFill>
                  <a:srgbClr val="0061AF"/>
                </a:solidFill>
                <a:cs typeface="Arial"/>
              </a:rPr>
              <a:t>How to determine whether they are working</a:t>
            </a:r>
          </a:p>
          <a:p>
            <a:pPr lvl="1"/>
            <a:endParaRPr lang="en-US" sz="2000" dirty="0" smtClean="0">
              <a:solidFill>
                <a:srgbClr val="0061AF"/>
              </a:solidFill>
              <a:cs typeface="Arial"/>
            </a:endParaRPr>
          </a:p>
          <a:p>
            <a:pPr lvl="1"/>
            <a:endParaRPr lang="en-US" sz="2000" dirty="0">
              <a:solidFill>
                <a:srgbClr val="0061AF"/>
              </a:solidFill>
              <a:cs typeface="Arial"/>
            </a:endParaRPr>
          </a:p>
          <a:p>
            <a:pPr lvl="2">
              <a:buFont typeface="Wingdings" panose="05000000000000000000" pitchFamily="2" charset="2"/>
              <a:buChar char="§"/>
              <a:defRPr/>
            </a:pPr>
            <a:endParaRPr lang="en-US" sz="1800" dirty="0">
              <a:solidFill>
                <a:srgbClr val="0061AF"/>
              </a:solidFill>
            </a:endParaRPr>
          </a:p>
          <a:p>
            <a:pPr marL="914400" lvl="2" indent="0">
              <a:buFontTx/>
              <a:buNone/>
              <a:defRPr/>
            </a:pPr>
            <a:r>
              <a:rPr lang="en-US" sz="1800" dirty="0">
                <a:solidFill>
                  <a:srgbClr val="0061AF"/>
                </a:solidFill>
              </a:rPr>
              <a:t>	</a:t>
            </a:r>
            <a:r>
              <a:rPr lang="en-US" sz="1800" dirty="0" smtClean="0">
                <a:solidFill>
                  <a:srgbClr val="0061AF"/>
                </a:solidFill>
              </a:rPr>
              <a:t>	</a:t>
            </a:r>
          </a:p>
          <a:p>
            <a:pPr marL="0" indent="0">
              <a:buFont typeface="Wingdings" pitchFamily="2" charset="2"/>
              <a:buNone/>
              <a:defRPr/>
            </a:pPr>
            <a:endParaRPr lang="en-US" sz="1800" dirty="0">
              <a:solidFill>
                <a:srgbClr val="0061AF"/>
              </a:solidFill>
            </a:endParaRPr>
          </a:p>
        </p:txBody>
      </p:sp>
      <p:sp>
        <p:nvSpPr>
          <p:cNvPr id="74755" name="Title 2"/>
          <p:cNvSpPr>
            <a:spLocks noGrp="1"/>
          </p:cNvSpPr>
          <p:nvPr>
            <p:ph type="title"/>
          </p:nvPr>
        </p:nvSpPr>
        <p:spPr>
          <a:ln>
            <a:miter lim="800000"/>
            <a:headEnd/>
            <a:tailEnd/>
          </a:ln>
        </p:spPr>
        <p:txBody>
          <a:bodyPr/>
          <a:lstStyle/>
          <a:p>
            <a:r>
              <a:rPr lang="en-US" altLang="en-US" dirty="0" smtClean="0"/>
              <a:t>Activity: Evidence-Based Behavior Curricula</a:t>
            </a:r>
          </a:p>
        </p:txBody>
      </p:sp>
      <p:sp>
        <p:nvSpPr>
          <p:cNvPr id="6" name="TextBox 5"/>
          <p:cNvSpPr txBox="1"/>
          <p:nvPr/>
        </p:nvSpPr>
        <p:spPr>
          <a:xfrm>
            <a:off x="1619672" y="5805264"/>
            <a:ext cx="6400800" cy="919401"/>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defRPr/>
            </a:pPr>
            <a:r>
              <a:rPr lang="en-US" sz="2400" dirty="0"/>
              <a:t>Handout </a:t>
            </a:r>
            <a:r>
              <a:rPr lang="en-US" sz="2400" dirty="0" smtClean="0"/>
              <a:t>#6: </a:t>
            </a:r>
            <a:r>
              <a:rPr lang="en-US" sz="2400" i="1" dirty="0" smtClean="0"/>
              <a:t>Examples of </a:t>
            </a:r>
            <a:r>
              <a:rPr lang="en-US" sz="2400" i="1" dirty="0" smtClean="0">
                <a:latin typeface="Arial" charset="0"/>
              </a:rPr>
              <a:t>Evidence-Based </a:t>
            </a:r>
            <a:r>
              <a:rPr lang="en-US" sz="2400" i="1" dirty="0">
                <a:latin typeface="Arial" charset="0"/>
              </a:rPr>
              <a:t>Behavior Curricula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A box highlights the text, &quot;fidelity&quot;."/>
          <p:cNvSpPr/>
          <p:nvPr/>
        </p:nvSpPr>
        <p:spPr>
          <a:xfrm>
            <a:off x="1619250" y="2349500"/>
            <a:ext cx="5630863" cy="503238"/>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FFFFFF"/>
              </a:solidFill>
            </a:endParaRPr>
          </a:p>
        </p:txBody>
      </p:sp>
      <p:sp>
        <p:nvSpPr>
          <p:cNvPr id="75779" name="Title 1"/>
          <p:cNvSpPr>
            <a:spLocks noGrp="1"/>
          </p:cNvSpPr>
          <p:nvPr>
            <p:ph type="title"/>
          </p:nvPr>
        </p:nvSpPr>
        <p:spPr>
          <a:ln>
            <a:miter lim="800000"/>
            <a:headEnd/>
            <a:tailEnd/>
          </a:ln>
        </p:spPr>
        <p:txBody>
          <a:bodyPr/>
          <a:lstStyle/>
          <a:p>
            <a:pPr eaLnBrk="1" hangingPunct="1"/>
            <a:r>
              <a:rPr lang="en-US" altLang="en-US" sz="4200" dirty="0" smtClean="0"/>
              <a:t>Elements of Supplemental Interventions</a:t>
            </a:r>
          </a:p>
        </p:txBody>
      </p:sp>
      <p:sp>
        <p:nvSpPr>
          <p:cNvPr id="3" name="Content Placeholder 2"/>
          <p:cNvSpPr>
            <a:spLocks noGrp="1"/>
          </p:cNvSpPr>
          <p:nvPr>
            <p:ph idx="1"/>
          </p:nvPr>
        </p:nvSpPr>
        <p:spPr>
          <a:xfrm>
            <a:off x="1692275" y="1600200"/>
            <a:ext cx="7146925" cy="4038600"/>
          </a:xfrm>
        </p:spPr>
        <p:txBody>
          <a:bodyPr/>
          <a:lstStyle/>
          <a:p>
            <a:pPr marL="514350" indent="-514350" eaLnBrk="1" hangingPunct="1">
              <a:spcBef>
                <a:spcPts val="1200"/>
              </a:spcBef>
              <a:spcAft>
                <a:spcPts val="1200"/>
              </a:spcAft>
              <a:buFont typeface="Arial" pitchFamily="34" charset="0"/>
              <a:buAutoNum type="arabicPeriod"/>
              <a:defRPr/>
            </a:pPr>
            <a:r>
              <a:rPr lang="en-US" altLang="en-US" b="1" dirty="0" smtClean="0"/>
              <a:t>Evidence-Based Intervention</a:t>
            </a:r>
          </a:p>
          <a:p>
            <a:pPr marL="514350" indent="-514350" eaLnBrk="1" hangingPunct="1">
              <a:spcAft>
                <a:spcPts val="600"/>
              </a:spcAft>
              <a:buFont typeface="Arial" pitchFamily="34" charset="0"/>
              <a:buAutoNum type="arabicPeriod" startAt="2"/>
              <a:defRPr/>
            </a:pPr>
            <a:r>
              <a:rPr lang="en-US" altLang="en-US" b="1" dirty="0" smtClean="0"/>
              <a:t>Fidelity</a:t>
            </a:r>
          </a:p>
          <a:p>
            <a:pPr marL="971550" lvl="1" indent="-457200" eaLnBrk="1" hangingPunct="1">
              <a:buFontTx/>
              <a:buAutoNum type="alphaLcParenR"/>
              <a:defRPr/>
            </a:pPr>
            <a:r>
              <a:rPr lang="en-US" altLang="en-US" dirty="0" smtClean="0">
                <a:ea typeface="Arial" pitchFamily="34" charset="0"/>
              </a:rPr>
              <a:t>Adherence</a:t>
            </a:r>
          </a:p>
          <a:p>
            <a:pPr marL="971550" lvl="1" indent="-457200" eaLnBrk="1" hangingPunct="1">
              <a:buFontTx/>
              <a:buAutoNum type="alphaLcParenR"/>
              <a:defRPr/>
            </a:pPr>
            <a:r>
              <a:rPr lang="en-US" altLang="en-US" dirty="0" smtClean="0">
                <a:ea typeface="Arial" pitchFamily="34" charset="0"/>
              </a:rPr>
              <a:t>Student Engagement</a:t>
            </a:r>
          </a:p>
          <a:p>
            <a:pPr marL="971550" lvl="1" indent="-457200" eaLnBrk="1" hangingPunct="1">
              <a:buFontTx/>
              <a:buAutoNum type="alphaLcParenR"/>
              <a:defRPr/>
            </a:pPr>
            <a:r>
              <a:rPr lang="en-US" altLang="en-US" dirty="0" smtClean="0">
                <a:ea typeface="Arial" pitchFamily="34" charset="0"/>
              </a:rPr>
              <a:t>Program Specificity</a:t>
            </a:r>
          </a:p>
          <a:p>
            <a:pPr marL="971550" lvl="1" indent="-457200" eaLnBrk="1" hangingPunct="1">
              <a:buFontTx/>
              <a:buAutoNum type="alphaLcParenR"/>
              <a:defRPr/>
            </a:pPr>
            <a:r>
              <a:rPr lang="en-US" altLang="en-US" dirty="0" smtClean="0">
                <a:ea typeface="Arial" pitchFamily="34" charset="0"/>
              </a:rPr>
              <a:t>Quality of Delivery</a:t>
            </a:r>
          </a:p>
          <a:p>
            <a:pPr marL="971550" lvl="1" indent="-457200" eaLnBrk="1" hangingPunct="1">
              <a:buFontTx/>
              <a:buAutoNum type="alphaLcParenR"/>
              <a:defRPr/>
            </a:pPr>
            <a:r>
              <a:rPr lang="en-US" altLang="en-US" dirty="0" smtClean="0">
                <a:ea typeface="Arial" pitchFamily="34" charset="0"/>
              </a:rPr>
              <a:t>Exposure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ln>
            <a:miter lim="800000"/>
            <a:headEnd/>
            <a:tailEnd/>
          </a:ln>
        </p:spPr>
        <p:txBody>
          <a:bodyPr/>
          <a:lstStyle/>
          <a:p>
            <a:pPr eaLnBrk="1" hangingPunct="1"/>
            <a:r>
              <a:rPr lang="en-US" altLang="en-US" dirty="0" smtClean="0"/>
              <a:t>Why Is Fidelity Important?</a:t>
            </a:r>
          </a:p>
        </p:txBody>
      </p:sp>
      <p:sp>
        <p:nvSpPr>
          <p:cNvPr id="2" name="Content Placeholder 2"/>
          <p:cNvSpPr>
            <a:spLocks noGrp="1"/>
          </p:cNvSpPr>
          <p:nvPr>
            <p:ph idx="1"/>
          </p:nvPr>
        </p:nvSpPr>
        <p:spPr>
          <a:xfrm>
            <a:off x="1692275" y="1600200"/>
            <a:ext cx="6994525" cy="3792538"/>
          </a:xfrm>
        </p:spPr>
        <p:txBody>
          <a:bodyPr/>
          <a:lstStyle/>
          <a:p>
            <a:pPr eaLnBrk="1" hangingPunct="1">
              <a:defRPr/>
            </a:pPr>
            <a:r>
              <a:rPr lang="en-US" altLang="en-US" dirty="0" smtClean="0"/>
              <a:t>Ensures that intervention has been implemented as intended</a:t>
            </a:r>
          </a:p>
          <a:p>
            <a:pPr eaLnBrk="1" hangingPunct="1">
              <a:defRPr/>
            </a:pPr>
            <a:r>
              <a:rPr lang="en-US" altLang="en-US" dirty="0" smtClean="0"/>
              <a:t>Allows us to link student outcomes to intervention</a:t>
            </a:r>
          </a:p>
          <a:p>
            <a:pPr eaLnBrk="1" hangingPunct="1">
              <a:defRPr/>
            </a:pPr>
            <a:r>
              <a:rPr lang="en-US" altLang="en-US" dirty="0" smtClean="0"/>
              <a:t>Helps us to determine if the intervention is effective and make instructional decisions</a:t>
            </a:r>
          </a:p>
          <a:p>
            <a:pPr eaLnBrk="1" hangingPunct="1">
              <a:defRPr/>
            </a:pPr>
            <a:r>
              <a:rPr lang="en-US" altLang="en-US" dirty="0" smtClean="0"/>
              <a:t>Helps us achieve positive student outcomes</a:t>
            </a:r>
          </a:p>
        </p:txBody>
      </p:sp>
      <p:sp>
        <p:nvSpPr>
          <p:cNvPr id="76805" name="TextBox 4"/>
          <p:cNvSpPr txBox="1">
            <a:spLocks noChangeArrowheads="1"/>
          </p:cNvSpPr>
          <p:nvPr/>
        </p:nvSpPr>
        <p:spPr bwMode="auto">
          <a:xfrm rot="10800000" flipV="1">
            <a:off x="5220072" y="5565577"/>
            <a:ext cx="2880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r>
              <a:rPr lang="en-US" altLang="en-US" sz="1400" dirty="0">
                <a:solidFill>
                  <a:srgbClr val="4E76A0"/>
                </a:solidFill>
              </a:rPr>
              <a:t>                                                       </a:t>
            </a:r>
            <a:r>
              <a:rPr lang="en-US" altLang="en-US" sz="1400" dirty="0" smtClean="0">
                <a:solidFill>
                  <a:srgbClr val="4E76A0"/>
                </a:solidFill>
              </a:rPr>
              <a:t> (</a:t>
            </a:r>
            <a:r>
              <a:rPr lang="en-US" altLang="en-US" sz="1400" dirty="0">
                <a:solidFill>
                  <a:srgbClr val="4E76A0"/>
                </a:solidFill>
              </a:rPr>
              <a:t>Pierangelo &amp; Giuliani</a:t>
            </a:r>
            <a:r>
              <a:rPr lang="en-US" altLang="en-US" sz="1400" dirty="0" smtClean="0">
                <a:solidFill>
                  <a:srgbClr val="4E76A0"/>
                </a:solidFill>
              </a:rPr>
              <a:t>, 2008</a:t>
            </a:r>
            <a:r>
              <a:rPr lang="en-US" altLang="en-US" sz="1400" dirty="0">
                <a:solidFill>
                  <a:srgbClr val="4E76A0"/>
                </a:solidFill>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Chart 8" descr="There is a circle divided into 5 equal sections in the center of the slide.  The sections represent the five elements of fidelity and read: adherence, exposure, quality of delivery, program specificity, and student engagement.  Each element is described outside the circle.  Adherence means how well do we stick to the plan/curriculum/assessment?  Exposure means how often does a student recieve an intervention?  How long does an intervention last? Quality of delivery means how well is the intervention, assessment, or instruction delivered?  Do you use good teaching practices? Program specificity means how well is the intervention defined and different from other interventions?  Student engagement means how engaged and involved are the students in this intervention or activity?"/>
          <p:cNvGraphicFramePr>
            <a:graphicFrameLocks/>
          </p:cNvGraphicFramePr>
          <p:nvPr/>
        </p:nvGraphicFramePr>
        <p:xfrm>
          <a:off x="-50800" y="1397000"/>
          <a:ext cx="9245600" cy="5010150"/>
        </p:xfrm>
        <a:graphic>
          <a:graphicData uri="http://schemas.openxmlformats.org/presentationml/2006/ole">
            <mc:AlternateContent xmlns:mc="http://schemas.openxmlformats.org/markup-compatibility/2006">
              <mc:Choice xmlns:v="urn:schemas-microsoft-com:vml" Requires="v">
                <p:oleObj spid="_x0000_s78266" r:id="rId5" imgW="9242337" imgH="5011346" progId="Excel.Sheet.8">
                  <p:embed/>
                </p:oleObj>
              </mc:Choice>
              <mc:Fallback>
                <p:oleObj r:id="rId5" imgW="9242337" imgH="5011346" progId="Excel.Sheet.8">
                  <p:embed/>
                  <p:pic>
                    <p:nvPicPr>
                      <p:cNvPr id="0" name="Picture 172" descr="There is a circle divided into 5 equal sections in the center of the slide.  The sections represent the five elements of fidelity and read: adherence, exposure, quality of delivery, program specificity, and student engagement.  Each element is described outside the circle.  Adherence means how well do we stick to the plan/curriculum/assessment?  Exposure means how often does a student recieve an intervention?  How long does an intervention last? Quality of delivery means how well is the intervention, assessment, or instruction delivered?  Do you use good teaching practices? Program specificity means how well is the intervention defined and different from other interventions?  Student engagement means how engaged and involved are the students in this intervention or activity?"/>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1397000"/>
                        <a:ext cx="9245600" cy="5010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827" name="Title 1"/>
          <p:cNvSpPr>
            <a:spLocks noGrp="1"/>
          </p:cNvSpPr>
          <p:nvPr>
            <p:ph type="title"/>
          </p:nvPr>
        </p:nvSpPr>
        <p:spPr>
          <a:solidFill>
            <a:schemeClr val="bg1"/>
          </a:solidFill>
          <a:ln>
            <a:miter lim="800000"/>
            <a:headEnd/>
            <a:tailEnd/>
          </a:ln>
        </p:spPr>
        <p:txBody>
          <a:bodyPr/>
          <a:lstStyle/>
          <a:p>
            <a:r>
              <a:rPr lang="en-US" altLang="en-US" dirty="0" smtClean="0"/>
              <a:t>Five Elements of Fidelity</a:t>
            </a:r>
          </a:p>
        </p:txBody>
      </p:sp>
      <p:sp>
        <p:nvSpPr>
          <p:cNvPr id="77829" name="TextBox 6"/>
          <p:cNvSpPr txBox="1">
            <a:spLocks noChangeArrowheads="1"/>
          </p:cNvSpPr>
          <p:nvPr/>
        </p:nvSpPr>
        <p:spPr bwMode="auto">
          <a:xfrm>
            <a:off x="4495800" y="6096000"/>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r>
              <a:rPr lang="en-US" altLang="en-US" sz="1400" dirty="0">
                <a:solidFill>
                  <a:srgbClr val="000000"/>
                </a:solidFill>
              </a:rPr>
              <a:t>(Dane &amp; Schneider, 1998; Gresham et al., 1993; O’Donnell, </a:t>
            </a:r>
            <a:r>
              <a:rPr lang="en-US" altLang="en-US" sz="1400" dirty="0" smtClean="0">
                <a:solidFill>
                  <a:srgbClr val="000000"/>
                </a:solidFill>
              </a:rPr>
              <a:t>2008)</a:t>
            </a:r>
            <a:endParaRPr lang="en-US" altLang="en-US" sz="1400" dirty="0">
              <a:solidFill>
                <a:srgbClr val="000000"/>
              </a:solidFill>
            </a:endParaRPr>
          </a:p>
        </p:txBody>
      </p:sp>
      <p:sp>
        <p:nvSpPr>
          <p:cNvPr id="8" name="TextBox 7"/>
          <p:cNvSpPr txBox="1">
            <a:spLocks noChangeArrowheads="1"/>
          </p:cNvSpPr>
          <p:nvPr/>
        </p:nvSpPr>
        <p:spPr bwMode="auto">
          <a:xfrm>
            <a:off x="6248400" y="1930400"/>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r>
              <a:rPr lang="en-US" altLang="en-US" sz="1800" b="1" dirty="0">
                <a:solidFill>
                  <a:srgbClr val="000000"/>
                </a:solidFill>
              </a:rPr>
              <a:t>Adherence:</a:t>
            </a:r>
            <a:r>
              <a:rPr lang="en-US" altLang="en-US" sz="1800" dirty="0">
                <a:solidFill>
                  <a:srgbClr val="000000"/>
                </a:solidFill>
              </a:rPr>
              <a:t> How well do we stick to the plan, curriculum, or assessment? </a:t>
            </a:r>
          </a:p>
        </p:txBody>
      </p:sp>
      <p:sp>
        <p:nvSpPr>
          <p:cNvPr id="10" name="TextBox 9"/>
          <p:cNvSpPr txBox="1">
            <a:spLocks noChangeArrowheads="1"/>
          </p:cNvSpPr>
          <p:nvPr/>
        </p:nvSpPr>
        <p:spPr bwMode="auto">
          <a:xfrm>
            <a:off x="6248400" y="3503613"/>
            <a:ext cx="2667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Clr>
                <a:srgbClr val="B9880D"/>
              </a:buClr>
              <a:buFontTx/>
              <a:buNone/>
            </a:pPr>
            <a:r>
              <a:rPr lang="en-US" altLang="en-US" sz="1800" b="1" dirty="0">
                <a:solidFill>
                  <a:srgbClr val="000000"/>
                </a:solidFill>
              </a:rPr>
              <a:t>Exposure/Duration:</a:t>
            </a:r>
            <a:r>
              <a:rPr lang="en-US" altLang="en-US" sz="1800" dirty="0">
                <a:solidFill>
                  <a:srgbClr val="000000"/>
                </a:solidFill>
              </a:rPr>
              <a:t> How often does a student receive an intervention? How long does an intervention last? </a:t>
            </a:r>
          </a:p>
        </p:txBody>
      </p:sp>
      <p:sp>
        <p:nvSpPr>
          <p:cNvPr id="11" name="TextBox 7"/>
          <p:cNvSpPr txBox="1">
            <a:spLocks noChangeArrowheads="1"/>
          </p:cNvSpPr>
          <p:nvPr/>
        </p:nvSpPr>
        <p:spPr bwMode="auto">
          <a:xfrm>
            <a:off x="1600200" y="5297488"/>
            <a:ext cx="658177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Clr>
                <a:srgbClr val="B9880D"/>
              </a:buClr>
              <a:buFontTx/>
              <a:buNone/>
            </a:pPr>
            <a:r>
              <a:rPr lang="en-US" altLang="en-US" sz="1800" b="1" dirty="0">
                <a:solidFill>
                  <a:srgbClr val="000000"/>
                </a:solidFill>
              </a:rPr>
              <a:t>Quality of Delivery: </a:t>
            </a:r>
            <a:r>
              <a:rPr lang="en-US" altLang="en-US" sz="1800" dirty="0">
                <a:solidFill>
                  <a:srgbClr val="000000"/>
                </a:solidFill>
              </a:rPr>
              <a:t>How well is the intervention, assessment, or instruction delivered? Do you use good teaching practices?</a:t>
            </a:r>
            <a:endParaRPr lang="en-US" altLang="en-US" sz="1100" dirty="0">
              <a:solidFill>
                <a:srgbClr val="000000"/>
              </a:solidFill>
            </a:endParaRPr>
          </a:p>
        </p:txBody>
      </p:sp>
      <p:sp>
        <p:nvSpPr>
          <p:cNvPr id="12" name="TextBox 7"/>
          <p:cNvSpPr txBox="1">
            <a:spLocks noChangeArrowheads="1"/>
          </p:cNvSpPr>
          <p:nvPr/>
        </p:nvSpPr>
        <p:spPr bwMode="auto">
          <a:xfrm>
            <a:off x="250825" y="3284538"/>
            <a:ext cx="2568575" cy="17543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r>
              <a:rPr lang="en-US" altLang="en-US" sz="1800" b="1" dirty="0">
                <a:solidFill>
                  <a:srgbClr val="000000"/>
                </a:solidFill>
              </a:rPr>
              <a:t>Program</a:t>
            </a:r>
            <a:r>
              <a:rPr lang="en-US" altLang="en-US" sz="1800" b="1" dirty="0" smtClean="0">
                <a:solidFill>
                  <a:srgbClr val="000000"/>
                </a:solidFill>
              </a:rPr>
              <a:t> Specificity</a:t>
            </a:r>
            <a:r>
              <a:rPr lang="en-US" altLang="en-US" sz="1800" b="1" dirty="0">
                <a:solidFill>
                  <a:srgbClr val="000000"/>
                </a:solidFill>
              </a:rPr>
              <a:t>: </a:t>
            </a:r>
            <a:r>
              <a:rPr lang="en-US" altLang="en-US" sz="1800" dirty="0">
                <a:solidFill>
                  <a:srgbClr val="000000"/>
                </a:solidFill>
              </a:rPr>
              <a:t>How well is the intervention defined and</a:t>
            </a:r>
            <a:r>
              <a:rPr lang="en-US" altLang="en-US" sz="1800" dirty="0" smtClean="0">
                <a:solidFill>
                  <a:srgbClr val="000000"/>
                </a:solidFill>
              </a:rPr>
              <a:t> how is it different </a:t>
            </a:r>
            <a:r>
              <a:rPr lang="en-US" altLang="en-US" sz="1800" dirty="0">
                <a:solidFill>
                  <a:srgbClr val="000000"/>
                </a:solidFill>
              </a:rPr>
              <a:t>from other interventions?</a:t>
            </a:r>
          </a:p>
        </p:txBody>
      </p:sp>
      <p:sp>
        <p:nvSpPr>
          <p:cNvPr id="15" name="TextBox 7"/>
          <p:cNvSpPr txBox="1">
            <a:spLocks noChangeArrowheads="1"/>
          </p:cNvSpPr>
          <p:nvPr/>
        </p:nvSpPr>
        <p:spPr bwMode="auto">
          <a:xfrm>
            <a:off x="250825" y="1700213"/>
            <a:ext cx="2644775"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r>
              <a:rPr lang="en-US" altLang="en-US" sz="1800" b="1" dirty="0">
                <a:solidFill>
                  <a:srgbClr val="000000"/>
                </a:solidFill>
              </a:rPr>
              <a:t>Student Engagement: </a:t>
            </a:r>
            <a:r>
              <a:rPr lang="en-US" altLang="en-US" sz="1800" dirty="0">
                <a:solidFill>
                  <a:srgbClr val="000000"/>
                </a:solidFill>
              </a:rPr>
              <a:t>How engaged and involved are the students in this intervention or activity?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1"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1"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grpId="1"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animBg="1"/>
      <p:bldP spid="11" grpId="1" animBg="1"/>
      <p:bldP spid="12" grpId="0" animBg="1"/>
      <p:bldP spid="12" grpId="1" animBg="1"/>
      <p:bldP spid="15" grpId="0" animBg="1"/>
      <p:bldP spid="1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a:xfrm>
            <a:off x="1692275" y="1600200"/>
            <a:ext cx="6994525" cy="4637112"/>
          </a:xfrm>
        </p:spPr>
        <p:txBody>
          <a:bodyPr/>
          <a:lstStyle/>
          <a:p>
            <a:pPr marL="0" indent="0">
              <a:buNone/>
            </a:pPr>
            <a:r>
              <a:rPr lang="en-US" sz="3000" dirty="0" smtClean="0"/>
              <a:t>Part 3 uses content and resources from</a:t>
            </a:r>
          </a:p>
          <a:p>
            <a:r>
              <a:rPr lang="en-US" sz="2500" dirty="0"/>
              <a:t>The National Center on Intensive Intervention (NCII) </a:t>
            </a:r>
            <a:r>
              <a:rPr lang="en-US" sz="2500" dirty="0">
                <a:hlinkClick r:id="rId3"/>
              </a:rPr>
              <a:t>www.intensiveintervention.org</a:t>
            </a:r>
            <a:r>
              <a:rPr lang="en-US" sz="2500" dirty="0"/>
              <a:t> </a:t>
            </a:r>
          </a:p>
          <a:p>
            <a:r>
              <a:rPr lang="en-US" sz="2500" dirty="0"/>
              <a:t>OSEP Technical Assistance Center on Positive Behavioral Interventions and Supports (PBIS) </a:t>
            </a:r>
            <a:r>
              <a:rPr lang="en-US" sz="2500" dirty="0">
                <a:hlinkClick r:id="rId4"/>
              </a:rPr>
              <a:t>www.pbis.org</a:t>
            </a:r>
            <a:r>
              <a:rPr lang="en-US" sz="2500" dirty="0"/>
              <a:t> </a:t>
            </a:r>
            <a:endParaRPr lang="en-US" sz="2500" dirty="0" smtClean="0"/>
          </a:p>
          <a:p>
            <a:r>
              <a:rPr lang="en-US" sz="2500" dirty="0" smtClean="0"/>
              <a:t>Florida’s Positive </a:t>
            </a:r>
            <a:r>
              <a:rPr lang="en-US" sz="2500" dirty="0"/>
              <a:t>B</a:t>
            </a:r>
            <a:r>
              <a:rPr lang="en-US" sz="2500" dirty="0" smtClean="0"/>
              <a:t>ehavior Support</a:t>
            </a:r>
          </a:p>
          <a:p>
            <a:pPr marL="0" indent="0">
              <a:buNone/>
            </a:pPr>
            <a:r>
              <a:rPr lang="en-US" sz="2500" dirty="0"/>
              <a:t> </a:t>
            </a:r>
            <a:r>
              <a:rPr lang="en-US" sz="2500" dirty="0" smtClean="0"/>
              <a:t>   </a:t>
            </a:r>
            <a:r>
              <a:rPr lang="en-US" sz="2500" dirty="0" smtClean="0">
                <a:hlinkClick r:id="rId5"/>
              </a:rPr>
              <a:t>www.flpbs.fmhi.usf.edu</a:t>
            </a:r>
            <a:endParaRPr lang="en-US" sz="2500" dirty="0" smtClean="0"/>
          </a:p>
          <a:p>
            <a:pPr lvl="0"/>
            <a:r>
              <a:rPr lang="en-US" sz="2500" dirty="0" smtClean="0"/>
              <a:t>Missouri Schoolwide Positive Behavior Support</a:t>
            </a:r>
          </a:p>
          <a:p>
            <a:pPr marL="0" lvl="0" indent="0">
              <a:buNone/>
            </a:pPr>
            <a:r>
              <a:rPr lang="en-US" sz="2500" dirty="0"/>
              <a:t> </a:t>
            </a:r>
            <a:r>
              <a:rPr lang="en-US" sz="2500" dirty="0" smtClean="0"/>
              <a:t>    </a:t>
            </a:r>
            <a:r>
              <a:rPr lang="en-US" sz="2500" dirty="0" smtClean="0">
                <a:hlinkClick r:id="rId6"/>
              </a:rPr>
              <a:t>www.pbismissouri.org</a:t>
            </a:r>
            <a:endParaRPr lang="en-US" sz="2500" dirty="0" smtClean="0"/>
          </a:p>
          <a:p>
            <a:pPr marL="0" lvl="0" indent="0">
              <a:buNone/>
            </a:pPr>
            <a:endParaRPr lang="en-US" sz="2400" dirty="0" smtClean="0"/>
          </a:p>
          <a:p>
            <a:pPr marL="0" lvl="0" indent="0">
              <a:buNone/>
            </a:pPr>
            <a:endParaRPr lang="en-US" sz="2400" dirty="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800" dirty="0"/>
          </a:p>
          <a:p>
            <a:endParaRPr lang="en-US" dirty="0"/>
          </a:p>
        </p:txBody>
      </p:sp>
    </p:spTree>
    <p:extLst>
      <p:ext uri="{BB962C8B-B14F-4D97-AF65-F5344CB8AC3E}">
        <p14:creationId xmlns:p14="http://schemas.microsoft.com/office/powerpoint/2010/main" val="1175682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54050"/>
            <a:ext cx="727233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599730" y="2852738"/>
            <a:ext cx="7272808" cy="2705472"/>
          </a:xfrm>
          <a:prstGeom prst="rect">
            <a:avLst/>
          </a:prstGeom>
          <a:noFill/>
          <a:ln>
            <a:noFill/>
          </a:ln>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lvl1pPr algn="ctr" rtl="0" eaLnBrk="0" fontAlgn="base" hangingPunct="0">
              <a:spcBef>
                <a:spcPct val="0"/>
              </a:spcBef>
              <a:spcAft>
                <a:spcPct val="0"/>
              </a:spcAft>
              <a:defRPr sz="4400" b="1">
                <a:solidFill>
                  <a:srgbClr val="0061AF"/>
                </a:solidFill>
                <a:latin typeface="+mj-lt"/>
                <a:ea typeface="+mj-ea"/>
                <a:cs typeface="+mj-cs"/>
              </a:defRPr>
            </a:lvl1pPr>
            <a:lvl2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2pPr>
            <a:lvl3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3pPr>
            <a:lvl4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4pPr>
            <a:lvl5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a:defRPr/>
            </a:pPr>
            <a:r>
              <a:rPr lang="en-US" sz="4000" kern="0" dirty="0">
                <a:ln w="1905"/>
                <a:solidFill>
                  <a:schemeClr val="tx1"/>
                </a:solidFill>
                <a:effectLst>
                  <a:innerShdw blurRad="69850" dist="43180" dir="5400000">
                    <a:srgbClr val="000000">
                      <a:alpha val="65000"/>
                    </a:srgbClr>
                  </a:innerShdw>
                </a:effectLst>
              </a:rPr>
              <a:t>Examples of Supplemental Interventions and </a:t>
            </a:r>
            <a:r>
              <a:rPr lang="en-US" sz="4000" kern="0" dirty="0" smtClean="0">
                <a:ln w="1905"/>
                <a:solidFill>
                  <a:schemeClr val="tx1"/>
                </a:solidFill>
                <a:effectLst>
                  <a:innerShdw blurRad="69850" dist="43180" dir="5400000">
                    <a:srgbClr val="000000">
                      <a:alpha val="65000"/>
                    </a:srgbClr>
                  </a:innerShdw>
                </a:effectLst>
              </a:rPr>
              <a:t>Strategies</a:t>
            </a:r>
          </a:p>
          <a:p>
            <a:pPr>
              <a:defRPr/>
            </a:pPr>
            <a:endParaRPr lang="en-US" sz="2400" kern="0" dirty="0">
              <a:ln w="1905"/>
              <a:solidFill>
                <a:schemeClr val="tx1"/>
              </a:solidFill>
              <a:effectLst>
                <a:innerShdw blurRad="69850" dist="43180" dir="5400000">
                  <a:srgbClr val="000000">
                    <a:alpha val="65000"/>
                  </a:srgbClr>
                </a:innerShdw>
              </a:effectLst>
            </a:endParaRPr>
          </a:p>
          <a:p>
            <a:pPr>
              <a:defRPr/>
            </a:pPr>
            <a:r>
              <a:rPr lang="en-US" sz="3200" kern="0" dirty="0">
                <a:ln w="1905"/>
                <a:solidFill>
                  <a:schemeClr val="tx1"/>
                </a:solidFill>
                <a:effectLst>
                  <a:innerShdw blurRad="69850" dist="43180" dir="5400000">
                    <a:srgbClr val="000000">
                      <a:alpha val="65000"/>
                    </a:srgbClr>
                  </a:innerShdw>
                </a:effectLst>
              </a:rPr>
              <a:t>Social Skills Instruction</a:t>
            </a:r>
          </a:p>
          <a:p>
            <a:pPr>
              <a:defRPr/>
            </a:pPr>
            <a:r>
              <a:rPr lang="en-US" sz="3200" kern="0" dirty="0" smtClean="0">
                <a:ln w="1905"/>
                <a:solidFill>
                  <a:schemeClr val="tx1"/>
                </a:solidFill>
                <a:effectLst>
                  <a:innerShdw blurRad="69850" dist="43180" dir="5400000">
                    <a:srgbClr val="000000">
                      <a:alpha val="65000"/>
                    </a:srgbClr>
                  </a:innerShdw>
                </a:effectLst>
              </a:rPr>
              <a:t>Check In Check Out</a:t>
            </a:r>
            <a:endParaRPr lang="en-US" sz="3200" kern="0"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27969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ln>
            <a:miter lim="800000"/>
            <a:headEnd/>
            <a:tailEnd/>
          </a:ln>
        </p:spPr>
        <p:txBody>
          <a:bodyPr/>
          <a:lstStyle/>
          <a:p>
            <a:r>
              <a:rPr lang="en-US" altLang="en-US" dirty="0" smtClean="0"/>
              <a:t>What Are Social Skills?</a:t>
            </a:r>
          </a:p>
        </p:txBody>
      </p:sp>
      <p:sp>
        <p:nvSpPr>
          <p:cNvPr id="3" name="Content Placeholder 2"/>
          <p:cNvSpPr>
            <a:spLocks noGrp="1"/>
          </p:cNvSpPr>
          <p:nvPr>
            <p:ph idx="1"/>
          </p:nvPr>
        </p:nvSpPr>
        <p:spPr>
          <a:xfrm>
            <a:off x="1403350" y="1773238"/>
            <a:ext cx="7508875" cy="4014787"/>
          </a:xfrm>
        </p:spPr>
        <p:txBody>
          <a:bodyPr/>
          <a:lstStyle/>
          <a:p>
            <a:pPr>
              <a:defRPr/>
            </a:pPr>
            <a:r>
              <a:rPr lang="en-US" dirty="0">
                <a:solidFill>
                  <a:srgbClr val="0061AF"/>
                </a:solidFill>
              </a:rPr>
              <a:t>Social skills </a:t>
            </a:r>
            <a:r>
              <a:rPr lang="en-US" dirty="0" smtClean="0">
                <a:solidFill>
                  <a:srgbClr val="0061AF"/>
                </a:solidFill>
              </a:rPr>
              <a:t>can </a:t>
            </a:r>
            <a:r>
              <a:rPr lang="en-US" dirty="0">
                <a:solidFill>
                  <a:srgbClr val="0061AF"/>
                </a:solidFill>
              </a:rPr>
              <a:t>be defined within the context of social and emotional </a:t>
            </a:r>
            <a:r>
              <a:rPr lang="en-US" dirty="0" smtClean="0">
                <a:solidFill>
                  <a:srgbClr val="0061AF"/>
                </a:solidFill>
              </a:rPr>
              <a:t>learning—recognizing </a:t>
            </a:r>
            <a:r>
              <a:rPr lang="en-US" dirty="0">
                <a:solidFill>
                  <a:srgbClr val="0061AF"/>
                </a:solidFill>
              </a:rPr>
              <a:t>and managing our emotions,</a:t>
            </a:r>
            <a:r>
              <a:rPr lang="en-US" dirty="0" smtClean="0">
                <a:solidFill>
                  <a:srgbClr val="0061AF"/>
                </a:solidFill>
              </a:rPr>
              <a:t> caring and developing concern </a:t>
            </a:r>
            <a:r>
              <a:rPr lang="en-US" dirty="0">
                <a:solidFill>
                  <a:srgbClr val="0061AF"/>
                </a:solidFill>
              </a:rPr>
              <a:t>for others, establishing positive relationships, making responsible decisions, and handling challenging situations constructively and ethically (</a:t>
            </a:r>
            <a:r>
              <a:rPr lang="en-US" sz="2000" dirty="0">
                <a:solidFill>
                  <a:srgbClr val="0061AF"/>
                </a:solidFill>
              </a:rPr>
              <a:t>Zins, Weissbert, Wang, &amp; Walberg, 2004</a:t>
            </a:r>
            <a:r>
              <a:rPr lang="en-US" dirty="0">
                <a:solidFill>
                  <a:srgbClr val="0061AF"/>
                </a:solidFill>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648" y="1772816"/>
            <a:ext cx="7508577" cy="4824536"/>
          </a:xfrm>
        </p:spPr>
        <p:txBody>
          <a:bodyPr/>
          <a:lstStyle/>
          <a:p>
            <a:pPr marL="514350" indent="-514350">
              <a:buFont typeface="+mj-lt"/>
              <a:buAutoNum type="arabicPeriod"/>
            </a:pPr>
            <a:r>
              <a:rPr lang="en-US" dirty="0" smtClean="0">
                <a:solidFill>
                  <a:srgbClr val="0061AF"/>
                </a:solidFill>
              </a:rPr>
              <a:t>When the music starts walk around the room.</a:t>
            </a:r>
          </a:p>
          <a:p>
            <a:pPr marL="514350" indent="-514350">
              <a:buFont typeface="+mj-lt"/>
              <a:buAutoNum type="arabicPeriod"/>
            </a:pPr>
            <a:r>
              <a:rPr lang="en-US" dirty="0" smtClean="0">
                <a:solidFill>
                  <a:srgbClr val="0061AF"/>
                </a:solidFill>
              </a:rPr>
              <a:t>When the music stops, introduce yourself to someone standing near you.</a:t>
            </a:r>
          </a:p>
          <a:p>
            <a:pPr marL="514350" indent="-514350">
              <a:buFont typeface="+mj-lt"/>
              <a:buAutoNum type="arabicPeriod"/>
            </a:pPr>
            <a:r>
              <a:rPr lang="en-US" dirty="0" smtClean="0">
                <a:solidFill>
                  <a:srgbClr val="0061AF"/>
                </a:solidFill>
              </a:rPr>
              <a:t>Give each other a compliment.</a:t>
            </a:r>
          </a:p>
          <a:p>
            <a:pPr marL="514350" indent="-514350">
              <a:buFont typeface="+mj-lt"/>
              <a:buAutoNum type="arabicPeriod"/>
            </a:pPr>
            <a:r>
              <a:rPr lang="en-US" dirty="0" smtClean="0">
                <a:solidFill>
                  <a:srgbClr val="0061AF"/>
                </a:solidFill>
              </a:rPr>
              <a:t>After the activity, discuss: </a:t>
            </a:r>
          </a:p>
          <a:p>
            <a:pPr marL="914400" lvl="1" indent="-514350">
              <a:buFont typeface="Wingdings" panose="05000000000000000000" pitchFamily="2" charset="2"/>
              <a:buChar char="v"/>
            </a:pPr>
            <a:r>
              <a:rPr lang="en-US" dirty="0" smtClean="0">
                <a:solidFill>
                  <a:srgbClr val="0061AF"/>
                </a:solidFill>
              </a:rPr>
              <a:t>How did it feel to give and receive compliments? </a:t>
            </a:r>
          </a:p>
          <a:p>
            <a:pPr marL="914400" lvl="1" indent="-514350">
              <a:buFont typeface="Wingdings" panose="05000000000000000000" pitchFamily="2" charset="2"/>
              <a:buChar char="v"/>
            </a:pPr>
            <a:r>
              <a:rPr lang="en-US" dirty="0" smtClean="0">
                <a:solidFill>
                  <a:srgbClr val="0061AF"/>
                </a:solidFill>
              </a:rPr>
              <a:t>Why is it important for students to understand how to give and receive compliments?</a:t>
            </a:r>
            <a:endParaRPr lang="en-US" dirty="0">
              <a:solidFill>
                <a:srgbClr val="0061AF"/>
              </a:solidFill>
            </a:endParaRPr>
          </a:p>
        </p:txBody>
      </p:sp>
      <p:sp>
        <p:nvSpPr>
          <p:cNvPr id="3" name="Title 2"/>
          <p:cNvSpPr>
            <a:spLocks noGrp="1"/>
          </p:cNvSpPr>
          <p:nvPr>
            <p:ph type="title"/>
          </p:nvPr>
        </p:nvSpPr>
        <p:spPr/>
        <p:txBody>
          <a:bodyPr/>
          <a:lstStyle/>
          <a:p>
            <a:r>
              <a:rPr lang="en-US" dirty="0" smtClean="0"/>
              <a:t>Activity – Giving and Accepting Compliments</a:t>
            </a:r>
            <a:endParaRPr lang="en-US" dirty="0"/>
          </a:p>
        </p:txBody>
      </p:sp>
    </p:spTree>
    <p:extLst>
      <p:ext uri="{BB962C8B-B14F-4D97-AF65-F5344CB8AC3E}">
        <p14:creationId xmlns:p14="http://schemas.microsoft.com/office/powerpoint/2010/main" val="2353123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1913" y="1557338"/>
            <a:ext cx="7580312" cy="4349750"/>
          </a:xfrm>
        </p:spPr>
        <p:txBody>
          <a:bodyPr/>
          <a:lstStyle/>
          <a:p>
            <a:pPr>
              <a:defRPr/>
            </a:pPr>
            <a:r>
              <a:rPr lang="en-US" dirty="0" smtClean="0">
                <a:solidFill>
                  <a:schemeClr val="tx1"/>
                </a:solidFill>
              </a:rPr>
              <a:t>Modeling</a:t>
            </a:r>
          </a:p>
          <a:p>
            <a:pPr>
              <a:defRPr/>
            </a:pPr>
            <a:r>
              <a:rPr lang="en-US" dirty="0" smtClean="0">
                <a:solidFill>
                  <a:schemeClr val="tx1"/>
                </a:solidFill>
              </a:rPr>
              <a:t>Coaching </a:t>
            </a:r>
          </a:p>
          <a:p>
            <a:pPr>
              <a:defRPr/>
            </a:pPr>
            <a:r>
              <a:rPr lang="en-US" dirty="0" smtClean="0">
                <a:solidFill>
                  <a:schemeClr val="tx1"/>
                </a:solidFill>
              </a:rPr>
              <a:t>Self-management</a:t>
            </a:r>
          </a:p>
          <a:p>
            <a:pPr>
              <a:defRPr/>
            </a:pPr>
            <a:r>
              <a:rPr lang="en-US" dirty="0" smtClean="0">
                <a:solidFill>
                  <a:schemeClr val="tx1"/>
                </a:solidFill>
              </a:rPr>
              <a:t>Positive reinforcement</a:t>
            </a:r>
          </a:p>
          <a:p>
            <a:pPr marL="0" indent="0">
              <a:buFont typeface="Wingdings" pitchFamily="2" charset="2"/>
              <a:buNone/>
              <a:defRPr/>
            </a:pPr>
            <a:endParaRPr lang="en-US" dirty="0" smtClean="0">
              <a:solidFill>
                <a:schemeClr val="tx1"/>
              </a:solidFill>
            </a:endParaRPr>
          </a:p>
        </p:txBody>
      </p:sp>
      <p:sp>
        <p:nvSpPr>
          <p:cNvPr id="83971" name="Title 2"/>
          <p:cNvSpPr>
            <a:spLocks noGrp="1"/>
          </p:cNvSpPr>
          <p:nvPr>
            <p:ph type="title"/>
          </p:nvPr>
        </p:nvSpPr>
        <p:spPr>
          <a:ln>
            <a:miter lim="800000"/>
            <a:headEnd/>
            <a:tailEnd/>
          </a:ln>
        </p:spPr>
        <p:txBody>
          <a:bodyPr/>
          <a:lstStyle/>
          <a:p>
            <a:r>
              <a:rPr lang="en-US" altLang="en-US" dirty="0" smtClean="0"/>
              <a:t>How Do We Teach Social Skills?</a:t>
            </a:r>
          </a:p>
        </p:txBody>
      </p:sp>
      <p:pic>
        <p:nvPicPr>
          <p:cNvPr id="83973" name="Picture 1" descr="C:\Documents and Settings\mstorm\Local Settings\Temporary Internet Files\Content.IE5\78H527T0\MC90008888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141663"/>
            <a:ext cx="2735262"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19250" y="4005263"/>
            <a:ext cx="4105275" cy="2060138"/>
          </a:xfrm>
          <a:prstGeom prst="roundRect">
            <a:avLst/>
          </a:prstGeom>
          <a:solidFill>
            <a:srgbClr val="99FF99"/>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2300" dirty="0" smtClean="0"/>
              <a:t>Students </a:t>
            </a:r>
            <a:r>
              <a:rPr lang="en-US" sz="2300" dirty="0"/>
              <a:t>with disabilities may need additional modeling, coaching,</a:t>
            </a:r>
            <a:r>
              <a:rPr lang="en-US" sz="2300" dirty="0" smtClean="0"/>
              <a:t> self-management, and positive reinforcement.</a:t>
            </a:r>
            <a:endParaRPr lang="en-US" sz="23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350" y="1628775"/>
            <a:ext cx="7508875" cy="4278313"/>
          </a:xfrm>
        </p:spPr>
        <p:txBody>
          <a:bodyPr/>
          <a:lstStyle/>
          <a:p>
            <a:pPr>
              <a:defRPr/>
            </a:pPr>
            <a:r>
              <a:rPr lang="en-US" dirty="0" smtClean="0">
                <a:solidFill>
                  <a:schemeClr val="tx1"/>
                </a:solidFill>
              </a:rPr>
              <a:t>Demonstration of the skill or behavior</a:t>
            </a:r>
          </a:p>
          <a:p>
            <a:pPr>
              <a:defRPr/>
            </a:pPr>
            <a:r>
              <a:rPr lang="en-US" dirty="0" smtClean="0">
                <a:solidFill>
                  <a:schemeClr val="tx1"/>
                </a:solidFill>
              </a:rPr>
              <a:t>Contrived or natural</a:t>
            </a:r>
          </a:p>
          <a:p>
            <a:pPr>
              <a:defRPr/>
            </a:pPr>
            <a:r>
              <a:rPr lang="en-US" dirty="0" smtClean="0">
                <a:solidFill>
                  <a:schemeClr val="tx1"/>
                </a:solidFill>
              </a:rPr>
              <a:t>Verbal explanation</a:t>
            </a:r>
          </a:p>
          <a:p>
            <a:pPr>
              <a:defRPr/>
            </a:pPr>
            <a:r>
              <a:rPr lang="en-US" dirty="0" smtClean="0">
                <a:solidFill>
                  <a:schemeClr val="tx1"/>
                </a:solidFill>
              </a:rPr>
              <a:t>Student is aware of both the model </a:t>
            </a:r>
            <a:r>
              <a:rPr lang="en-US" b="1" dirty="0" smtClean="0">
                <a:solidFill>
                  <a:schemeClr val="tx1"/>
                </a:solidFill>
              </a:rPr>
              <a:t>and </a:t>
            </a:r>
            <a:r>
              <a:rPr lang="en-US" dirty="0" smtClean="0">
                <a:solidFill>
                  <a:schemeClr val="tx1"/>
                </a:solidFill>
              </a:rPr>
              <a:t>the behavior</a:t>
            </a:r>
          </a:p>
          <a:p>
            <a:pPr>
              <a:defRPr/>
            </a:pPr>
            <a:endParaRPr lang="en-US" dirty="0" smtClean="0">
              <a:solidFill>
                <a:schemeClr val="tx1"/>
              </a:solidFill>
            </a:endParaRPr>
          </a:p>
          <a:p>
            <a:pPr marL="0" indent="0">
              <a:buFont typeface="Wingdings" pitchFamily="2" charset="2"/>
              <a:buNone/>
              <a:defRPr/>
            </a:pPr>
            <a:endParaRPr lang="en-US" dirty="0"/>
          </a:p>
        </p:txBody>
      </p:sp>
      <p:sp>
        <p:nvSpPr>
          <p:cNvPr id="84995" name="Title 2"/>
          <p:cNvSpPr>
            <a:spLocks noGrp="1"/>
          </p:cNvSpPr>
          <p:nvPr>
            <p:ph type="title"/>
          </p:nvPr>
        </p:nvSpPr>
        <p:spPr>
          <a:ln>
            <a:miter lim="800000"/>
            <a:headEnd/>
            <a:tailEnd/>
          </a:ln>
        </p:spPr>
        <p:txBody>
          <a:bodyPr/>
          <a:lstStyle/>
          <a:p>
            <a:r>
              <a:rPr lang="en-US" altLang="en-US" dirty="0" smtClean="0"/>
              <a:t>Modeling</a:t>
            </a:r>
          </a:p>
        </p:txBody>
      </p:sp>
      <p:pic>
        <p:nvPicPr>
          <p:cNvPr id="84997" name="Picture 2" descr="C:\Users\mstorm\AppData\Local\Microsoft\Windows\Temporary Internet Files\Content.IE5\XJHFHZXJ\MP90038286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75" y="4508500"/>
            <a:ext cx="20002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35150" y="4508500"/>
            <a:ext cx="3529013" cy="1600438"/>
          </a:xfrm>
          <a:prstGeom prst="roundRect">
            <a:avLst/>
          </a:prstGeom>
          <a:solidFill>
            <a:srgbClr val="99FF99"/>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2200" dirty="0"/>
              <a:t>Students with disabilities may need more explicit modeling </a:t>
            </a:r>
            <a:r>
              <a:rPr lang="en-US" sz="2200" dirty="0" smtClean="0"/>
              <a:t>examples, </a:t>
            </a:r>
            <a:r>
              <a:rPr lang="en-US" sz="2200" dirty="0"/>
              <a:t>both </a:t>
            </a:r>
            <a:r>
              <a:rPr lang="en-US" sz="2200" dirty="0" smtClean="0"/>
              <a:t>verbal </a:t>
            </a:r>
            <a:r>
              <a:rPr lang="en-US" sz="2200" dirty="0"/>
              <a:t>and non-</a:t>
            </a:r>
            <a:r>
              <a:rPr lang="en-US" sz="2200" dirty="0" smtClean="0"/>
              <a:t>verbal.</a:t>
            </a:r>
            <a:endParaRPr lang="en-US" sz="2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9632" y="1052736"/>
            <a:ext cx="7652593" cy="5192490"/>
          </a:xfrm>
        </p:spPr>
        <p:txBody>
          <a:bodyPr/>
          <a:lstStyle/>
          <a:p>
            <a:pPr marL="0" indent="0">
              <a:buFont typeface="Wingdings" pitchFamily="2" charset="2"/>
              <a:buNone/>
              <a:defRPr/>
            </a:pPr>
            <a:endParaRPr lang="en-US" dirty="0" smtClean="0">
              <a:solidFill>
                <a:schemeClr val="tx1"/>
              </a:solidFill>
            </a:endParaRPr>
          </a:p>
          <a:p>
            <a:pPr>
              <a:defRPr/>
            </a:pPr>
            <a:r>
              <a:rPr lang="en-US" sz="2800" dirty="0" smtClean="0">
                <a:solidFill>
                  <a:schemeClr val="tx1"/>
                </a:solidFill>
              </a:rPr>
              <a:t>Goes hand-in-hand with modeling</a:t>
            </a:r>
          </a:p>
          <a:p>
            <a:pPr>
              <a:defRPr/>
            </a:pPr>
            <a:r>
              <a:rPr lang="en-US" sz="2800" dirty="0" smtClean="0">
                <a:solidFill>
                  <a:schemeClr val="tx1"/>
                </a:solidFill>
              </a:rPr>
              <a:t>Requires immediate feedback from the teacher</a:t>
            </a:r>
          </a:p>
          <a:p>
            <a:pPr>
              <a:defRPr/>
            </a:pPr>
            <a:r>
              <a:rPr lang="en-US" sz="2800" dirty="0" smtClean="0">
                <a:solidFill>
                  <a:schemeClr val="tx1"/>
                </a:solidFill>
              </a:rPr>
              <a:t>Involves discussion</a:t>
            </a:r>
          </a:p>
          <a:p>
            <a:pPr>
              <a:defRPr/>
            </a:pPr>
            <a:r>
              <a:rPr lang="en-US" sz="2800" dirty="0" smtClean="0">
                <a:solidFill>
                  <a:schemeClr val="tx1"/>
                </a:solidFill>
              </a:rPr>
              <a:t>Invites student feedback</a:t>
            </a:r>
          </a:p>
          <a:p>
            <a:pPr marL="0" indent="0">
              <a:buFont typeface="Wingdings" pitchFamily="2" charset="2"/>
              <a:buNone/>
              <a:defRPr/>
            </a:pPr>
            <a:endParaRPr lang="en-US" dirty="0" smtClean="0">
              <a:solidFill>
                <a:schemeClr val="tx1"/>
              </a:solidFill>
            </a:endParaRPr>
          </a:p>
          <a:p>
            <a:pPr marL="0" indent="0">
              <a:buFont typeface="Wingdings" pitchFamily="2" charset="2"/>
              <a:buNone/>
              <a:defRPr/>
            </a:pPr>
            <a:endParaRPr lang="en-US" dirty="0">
              <a:solidFill>
                <a:schemeClr val="tx1"/>
              </a:solidFill>
            </a:endParaRPr>
          </a:p>
        </p:txBody>
      </p:sp>
      <p:sp>
        <p:nvSpPr>
          <p:cNvPr id="86019" name="Title 2"/>
          <p:cNvSpPr>
            <a:spLocks noGrp="1"/>
          </p:cNvSpPr>
          <p:nvPr>
            <p:ph type="title"/>
          </p:nvPr>
        </p:nvSpPr>
        <p:spPr>
          <a:ln>
            <a:miter lim="800000"/>
            <a:headEnd/>
            <a:tailEnd/>
          </a:ln>
        </p:spPr>
        <p:txBody>
          <a:bodyPr/>
          <a:lstStyle/>
          <a:p>
            <a:r>
              <a:rPr lang="en-US" altLang="en-US" dirty="0" smtClean="0"/>
              <a:t>Coaching</a:t>
            </a:r>
          </a:p>
        </p:txBody>
      </p:sp>
      <p:pic>
        <p:nvPicPr>
          <p:cNvPr id="86021" name="Picture 2" descr="C:\Users\mstorm\AppData\Local\Microsoft\Windows\Temporary Internet Files\Content.IE5\BAI3GXJ4\MC90028897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316288"/>
            <a:ext cx="304165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835150" y="4508500"/>
            <a:ext cx="3529013" cy="1736725"/>
          </a:xfrm>
          <a:prstGeom prst="roundRect">
            <a:avLst/>
          </a:prstGeom>
          <a:solidFill>
            <a:srgbClr val="99FF99"/>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2400" dirty="0"/>
              <a:t>Students with disabilities may need immediate feedback more often.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350" y="1844675"/>
            <a:ext cx="7508875" cy="4062413"/>
          </a:xfrm>
        </p:spPr>
        <p:txBody>
          <a:bodyPr/>
          <a:lstStyle/>
          <a:p>
            <a:pPr>
              <a:defRPr/>
            </a:pPr>
            <a:r>
              <a:rPr lang="en-US" dirty="0" smtClean="0">
                <a:solidFill>
                  <a:schemeClr val="tx1"/>
                </a:solidFill>
              </a:rPr>
              <a:t>Is the ideal</a:t>
            </a:r>
          </a:p>
          <a:p>
            <a:pPr>
              <a:defRPr/>
            </a:pPr>
            <a:r>
              <a:rPr lang="en-US" dirty="0" smtClean="0">
                <a:solidFill>
                  <a:schemeClr val="tx1"/>
                </a:solidFill>
              </a:rPr>
              <a:t>Requires regular feedback in the beginning</a:t>
            </a:r>
          </a:p>
          <a:p>
            <a:pPr>
              <a:defRPr/>
            </a:pPr>
            <a:r>
              <a:rPr lang="en-US" dirty="0" smtClean="0">
                <a:solidFill>
                  <a:schemeClr val="tx1"/>
                </a:solidFill>
              </a:rPr>
              <a:t>Involves cues</a:t>
            </a:r>
          </a:p>
          <a:p>
            <a:pPr>
              <a:defRPr/>
            </a:pPr>
            <a:r>
              <a:rPr lang="en-US" dirty="0" smtClean="0">
                <a:solidFill>
                  <a:schemeClr val="tx1"/>
                </a:solidFill>
              </a:rPr>
              <a:t>Invites reflection</a:t>
            </a:r>
          </a:p>
          <a:p>
            <a:pPr marL="0" indent="0">
              <a:buFont typeface="Wingdings" pitchFamily="2" charset="2"/>
              <a:buNone/>
              <a:defRPr/>
            </a:pPr>
            <a:endParaRPr lang="en-US" dirty="0">
              <a:solidFill>
                <a:schemeClr val="tx1"/>
              </a:solidFill>
            </a:endParaRPr>
          </a:p>
        </p:txBody>
      </p:sp>
      <p:sp>
        <p:nvSpPr>
          <p:cNvPr id="87043" name="Title 2"/>
          <p:cNvSpPr>
            <a:spLocks noGrp="1"/>
          </p:cNvSpPr>
          <p:nvPr>
            <p:ph type="title"/>
          </p:nvPr>
        </p:nvSpPr>
        <p:spPr>
          <a:ln>
            <a:miter lim="800000"/>
            <a:headEnd/>
            <a:tailEnd/>
          </a:ln>
        </p:spPr>
        <p:txBody>
          <a:bodyPr/>
          <a:lstStyle/>
          <a:p>
            <a:r>
              <a:rPr lang="en-US" altLang="en-US" dirty="0" smtClean="0"/>
              <a:t>Self-Management</a:t>
            </a:r>
          </a:p>
        </p:txBody>
      </p:sp>
      <p:pic>
        <p:nvPicPr>
          <p:cNvPr id="87045" name="Picture 3" descr="C:\Users\mstorm\AppData\Local\Microsoft\Windows\Temporary Internet Files\Content.IE5\DDU5KHTQ\MP90044864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550" y="3430588"/>
            <a:ext cx="2011363"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676400" y="4800600"/>
            <a:ext cx="5056188" cy="1736725"/>
          </a:xfrm>
          <a:prstGeom prst="roundRect">
            <a:avLst/>
          </a:prstGeom>
          <a:solidFill>
            <a:srgbClr val="99FF99"/>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2400" dirty="0"/>
              <a:t>Self management might be more difficult for students with disabilities and younger students.</a:t>
            </a:r>
          </a:p>
          <a:p>
            <a:pPr>
              <a:defRPr/>
            </a:pPr>
            <a:r>
              <a:rPr lang="en-US" sz="2400" dirty="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350" y="1557338"/>
            <a:ext cx="7508875" cy="4349750"/>
          </a:xfrm>
        </p:spPr>
        <p:txBody>
          <a:bodyPr/>
          <a:lstStyle/>
          <a:p>
            <a:pPr>
              <a:defRPr/>
            </a:pPr>
            <a:r>
              <a:rPr lang="en-US" dirty="0">
                <a:solidFill>
                  <a:srgbClr val="0061AF"/>
                </a:solidFill>
              </a:rPr>
              <a:t>Positive reinforcement works by </a:t>
            </a:r>
            <a:r>
              <a:rPr lang="en-US" i="1" dirty="0">
                <a:solidFill>
                  <a:srgbClr val="0061AF"/>
                </a:solidFill>
              </a:rPr>
              <a:t>presenting </a:t>
            </a:r>
            <a:r>
              <a:rPr lang="en-US" dirty="0">
                <a:solidFill>
                  <a:srgbClr val="0061AF"/>
                </a:solidFill>
              </a:rPr>
              <a:t>a motivating/reinforcing stimulus to the </a:t>
            </a:r>
            <a:r>
              <a:rPr lang="en-US" dirty="0" smtClean="0">
                <a:solidFill>
                  <a:srgbClr val="0061AF"/>
                </a:solidFill>
              </a:rPr>
              <a:t>student </a:t>
            </a:r>
            <a:r>
              <a:rPr lang="en-US" dirty="0">
                <a:solidFill>
                  <a:srgbClr val="0061AF"/>
                </a:solidFill>
              </a:rPr>
              <a:t>after the desired behavior is exhibited, making the behavior more likely to happen in the future.</a:t>
            </a:r>
          </a:p>
          <a:p>
            <a:pPr marL="0" indent="0">
              <a:buFont typeface="Wingdings" pitchFamily="2" charset="2"/>
              <a:buNone/>
              <a:defRPr/>
            </a:pPr>
            <a:endParaRPr lang="en-US" dirty="0"/>
          </a:p>
        </p:txBody>
      </p:sp>
      <p:sp>
        <p:nvSpPr>
          <p:cNvPr id="88067" name="Title 2"/>
          <p:cNvSpPr>
            <a:spLocks noGrp="1"/>
          </p:cNvSpPr>
          <p:nvPr>
            <p:ph type="title"/>
          </p:nvPr>
        </p:nvSpPr>
        <p:spPr>
          <a:ln>
            <a:miter lim="800000"/>
            <a:headEnd/>
            <a:tailEnd/>
          </a:ln>
        </p:spPr>
        <p:txBody>
          <a:bodyPr/>
          <a:lstStyle/>
          <a:p>
            <a:r>
              <a:rPr lang="en-US" altLang="en-US" dirty="0" smtClean="0"/>
              <a:t>Positive Reinforcement</a:t>
            </a:r>
          </a:p>
        </p:txBody>
      </p:sp>
      <p:sp>
        <p:nvSpPr>
          <p:cNvPr id="4" name="TextBox 3"/>
          <p:cNvSpPr txBox="1"/>
          <p:nvPr/>
        </p:nvSpPr>
        <p:spPr>
          <a:xfrm>
            <a:off x="2700338" y="4603750"/>
            <a:ext cx="4679950" cy="919401"/>
          </a:xfrm>
          <a:prstGeom prst="roundRect">
            <a:avLst/>
          </a:prstGeom>
          <a:solidFill>
            <a:srgbClr val="99FF99"/>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2400" dirty="0"/>
              <a:t>Reminder:</a:t>
            </a:r>
            <a:r>
              <a:rPr lang="en-US" sz="2400" dirty="0" smtClean="0"/>
              <a:t> Different people respond to different reinforcers!</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idx="4294967295"/>
          </p:nvPr>
        </p:nvSpPr>
        <p:spPr>
          <a:xfrm>
            <a:off x="2124075" y="620713"/>
            <a:ext cx="6048375" cy="2682875"/>
          </a:xfrm>
          <a:solidFill>
            <a:schemeClr val="bg1"/>
          </a:solidFill>
          <a:ln>
            <a:miter lim="800000"/>
            <a:headEnd/>
            <a:tailEnd/>
          </a:ln>
        </p:spPr>
        <p:txBody>
          <a:bodyPr/>
          <a:lstStyle/>
          <a:p>
            <a:pPr eaLnBrk="1" hangingPunct="1"/>
            <a:r>
              <a:rPr lang="en-US" altLang="en-US" sz="4800" dirty="0" smtClean="0"/>
              <a:t/>
            </a:r>
            <a:br>
              <a:rPr lang="en-US" altLang="en-US" sz="4800" dirty="0" smtClean="0"/>
            </a:br>
            <a:r>
              <a:rPr lang="en-US" altLang="en-US" dirty="0" smtClean="0"/>
              <a:t>Check In Check Out:</a:t>
            </a:r>
            <a:br>
              <a:rPr lang="en-US" altLang="en-US" dirty="0" smtClean="0"/>
            </a:br>
            <a:r>
              <a:rPr lang="en-US" altLang="en-US" dirty="0" smtClean="0"/>
              <a:t>A Targeted Intervention</a:t>
            </a:r>
            <a:br>
              <a:rPr lang="en-US" altLang="en-US" dirty="0" smtClean="0"/>
            </a:br>
            <a:r>
              <a:rPr lang="en-US" altLang="en-US" dirty="0" smtClean="0"/>
              <a:t/>
            </a:r>
            <a:br>
              <a:rPr lang="en-US" altLang="en-US" dirty="0" smtClean="0"/>
            </a:br>
            <a:endParaRPr lang="en-US" altLang="en-US" dirty="0" smtClean="0"/>
          </a:p>
        </p:txBody>
      </p:sp>
      <p:sp>
        <p:nvSpPr>
          <p:cNvPr id="69635" name="Rectangle 3"/>
          <p:cNvSpPr>
            <a:spLocks noGrp="1" noChangeArrowheads="1"/>
          </p:cNvSpPr>
          <p:nvPr>
            <p:ph type="subTitle" idx="4294967295"/>
          </p:nvPr>
        </p:nvSpPr>
        <p:spPr>
          <a:xfrm>
            <a:off x="1447800" y="3765550"/>
            <a:ext cx="7696200" cy="2057400"/>
          </a:xfrm>
        </p:spPr>
        <p:txBody>
          <a:bodyPr/>
          <a:lstStyle/>
          <a:p>
            <a:pPr eaLnBrk="1" hangingPunct="1">
              <a:lnSpc>
                <a:spcPct val="80000"/>
              </a:lnSpc>
              <a:defRPr/>
            </a:pPr>
            <a:r>
              <a:rPr lang="en-US" altLang="en-US" sz="2600" dirty="0" smtClean="0"/>
              <a:t>Rob Horner, George Sugai, Anne Todd, Celeste Rossetto Dickey, Cindy Anderson, Terry Scott</a:t>
            </a:r>
          </a:p>
          <a:p>
            <a:pPr marL="0" indent="0" eaLnBrk="1" hangingPunct="1">
              <a:lnSpc>
                <a:spcPct val="80000"/>
              </a:lnSpc>
              <a:buFont typeface="Wingdings" pitchFamily="2" charset="2"/>
              <a:buNone/>
              <a:defRPr/>
            </a:pPr>
            <a:r>
              <a:rPr lang="en-US" altLang="en-US" sz="2000" dirty="0" smtClean="0"/>
              <a:t>	</a:t>
            </a:r>
            <a:r>
              <a:rPr lang="en-US" altLang="en-US" sz="2200" dirty="0" smtClean="0"/>
              <a:t>University of Oregon and University of Connecticut</a:t>
            </a:r>
          </a:p>
          <a:p>
            <a:pPr marL="0" indent="0" eaLnBrk="1" hangingPunct="1">
              <a:lnSpc>
                <a:spcPct val="80000"/>
              </a:lnSpc>
              <a:buFont typeface="Wingdings" pitchFamily="2" charset="2"/>
              <a:buNone/>
              <a:defRPr/>
            </a:pPr>
            <a:endParaRPr lang="en-US" altLang="en-US" sz="2000" dirty="0"/>
          </a:p>
          <a:p>
            <a:pPr marL="0" indent="0" eaLnBrk="1" hangingPunct="1">
              <a:lnSpc>
                <a:spcPct val="80000"/>
              </a:lnSpc>
              <a:buFont typeface="Wingdings" pitchFamily="2" charset="2"/>
              <a:buNone/>
              <a:defRPr/>
            </a:pPr>
            <a:endParaRPr lang="en-US" altLang="en-US" sz="2000" dirty="0" smtClean="0"/>
          </a:p>
          <a:p>
            <a:pPr marL="0" indent="0" eaLnBrk="1" hangingPunct="1">
              <a:lnSpc>
                <a:spcPct val="80000"/>
              </a:lnSpc>
              <a:buFont typeface="Wingdings" pitchFamily="2" charset="2"/>
              <a:buNone/>
              <a:defRPr/>
            </a:pPr>
            <a:endParaRPr lang="en-US" altLang="en-US" sz="2000" dirty="0" smtClean="0"/>
          </a:p>
        </p:txBody>
      </p:sp>
      <p:sp>
        <p:nvSpPr>
          <p:cNvPr id="6" name="TextBox 5"/>
          <p:cNvSpPr txBox="1"/>
          <p:nvPr/>
        </p:nvSpPr>
        <p:spPr>
          <a:xfrm>
            <a:off x="1619672" y="5805264"/>
            <a:ext cx="6400800" cy="919401"/>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defRPr/>
            </a:pPr>
            <a:r>
              <a:rPr lang="en-US" sz="2400" dirty="0"/>
              <a:t>Handout </a:t>
            </a:r>
            <a:r>
              <a:rPr lang="en-US" sz="2400" dirty="0" smtClean="0"/>
              <a:t>#7: </a:t>
            </a:r>
            <a:r>
              <a:rPr lang="en-US" sz="2400" i="1" dirty="0"/>
              <a:t>Examples of Evidence-Based Behavior Interventions</a:t>
            </a:r>
            <a:endParaRPr lang="en-US" sz="2400" i="1" dirty="0">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0" y="4038600"/>
            <a:ext cx="9144000" cy="2608263"/>
          </a:xfrm>
        </p:spPr>
        <p:txBody>
          <a:bodyPr/>
          <a:lstStyle/>
          <a:p>
            <a:pPr marL="469900" indent="-469900">
              <a:defRPr/>
            </a:pPr>
            <a:endParaRPr lang="en-US" altLang="en-US" sz="2800" dirty="0" smtClean="0"/>
          </a:p>
          <a:p>
            <a:pPr marL="469900" indent="-469900">
              <a:defRPr/>
            </a:pPr>
            <a:endParaRPr lang="en-US" altLang="en-US" dirty="0" smtClean="0"/>
          </a:p>
          <a:p>
            <a:pPr marL="0" indent="0">
              <a:buFont typeface="Wingdings" pitchFamily="2" charset="2"/>
              <a:buNone/>
              <a:defRPr/>
            </a:pPr>
            <a:endParaRPr lang="en-US" altLang="en-US" dirty="0" smtClean="0"/>
          </a:p>
        </p:txBody>
      </p:sp>
      <p:sp>
        <p:nvSpPr>
          <p:cNvPr id="100355" name="Text Box 3"/>
          <p:cNvSpPr txBox="1">
            <a:spLocks noChangeArrowheads="1"/>
          </p:cNvSpPr>
          <p:nvPr/>
        </p:nvSpPr>
        <p:spPr bwMode="auto">
          <a:xfrm>
            <a:off x="914400" y="381000"/>
            <a:ext cx="220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50000"/>
              </a:spcBef>
              <a:buFontTx/>
              <a:buNone/>
            </a:pPr>
            <a:endParaRPr lang="en-US" altLang="en-US" sz="1200" dirty="0">
              <a:solidFill>
                <a:schemeClr val="tx1"/>
              </a:solidFill>
              <a:latin typeface="Tahoma" pitchFamily="34" charset="0"/>
            </a:endParaRPr>
          </a:p>
        </p:txBody>
      </p:sp>
      <p:sp>
        <p:nvSpPr>
          <p:cNvPr id="100356" name="Rectangle 4"/>
          <p:cNvSpPr>
            <a:spLocks noChangeArrowheads="1"/>
          </p:cNvSpPr>
          <p:nvPr/>
        </p:nvSpPr>
        <p:spPr bwMode="auto">
          <a:xfrm>
            <a:off x="1066800" y="304800"/>
            <a:ext cx="3810000" cy="533400"/>
          </a:xfrm>
          <a:prstGeom prst="rect">
            <a:avLst/>
          </a:prstGeom>
          <a:solidFill>
            <a:srgbClr val="CC99FF"/>
          </a:solidFill>
          <a:ln w="12700">
            <a:solidFill>
              <a:schemeClr val="tx1"/>
            </a:solidFill>
            <a:miter lim="800000"/>
            <a:headEnd type="none" w="sm" len="sm"/>
            <a:tailEnd type="none" w="sm" len="sm"/>
          </a:ln>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600" b="1" dirty="0">
                <a:solidFill>
                  <a:srgbClr val="000000"/>
                </a:solidFill>
                <a:latin typeface="Tahoma" pitchFamily="34" charset="0"/>
              </a:rPr>
              <a:t>Student Recommended for CICO</a:t>
            </a:r>
          </a:p>
        </p:txBody>
      </p:sp>
      <p:sp>
        <p:nvSpPr>
          <p:cNvPr id="100357" name="Rectangle 5"/>
          <p:cNvSpPr>
            <a:spLocks noChangeArrowheads="1"/>
          </p:cNvSpPr>
          <p:nvPr/>
        </p:nvSpPr>
        <p:spPr bwMode="auto">
          <a:xfrm>
            <a:off x="1066800" y="1295400"/>
            <a:ext cx="3886200" cy="762000"/>
          </a:xfrm>
          <a:prstGeom prst="rect">
            <a:avLst/>
          </a:prstGeom>
          <a:solidFill>
            <a:srgbClr val="CC99FF"/>
          </a:solidFill>
          <a:ln w="12700">
            <a:solidFill>
              <a:schemeClr val="tx1"/>
            </a:solidFill>
            <a:miter lim="800000"/>
            <a:headEnd type="none" w="sm" len="sm"/>
            <a:tailEnd type="none" w="sm" len="sm"/>
          </a:ln>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600" b="1" dirty="0">
                <a:solidFill>
                  <a:srgbClr val="000000"/>
                </a:solidFill>
                <a:latin typeface="Tahoma" pitchFamily="34" charset="0"/>
              </a:rPr>
              <a:t>CICO </a:t>
            </a:r>
            <a:r>
              <a:rPr lang="en-US" altLang="en-US" sz="1600" b="1" dirty="0" smtClean="0">
                <a:solidFill>
                  <a:srgbClr val="000000"/>
                </a:solidFill>
                <a:latin typeface="Tahoma" pitchFamily="34" charset="0"/>
              </a:rPr>
              <a:t>Is </a:t>
            </a:r>
            <a:r>
              <a:rPr lang="en-US" altLang="en-US" sz="1600" b="1" dirty="0">
                <a:solidFill>
                  <a:srgbClr val="000000"/>
                </a:solidFill>
                <a:latin typeface="Tahoma" pitchFamily="34" charset="0"/>
              </a:rPr>
              <a:t>Implemented</a:t>
            </a:r>
          </a:p>
          <a:p>
            <a:pPr algn="ctr">
              <a:spcBef>
                <a:spcPct val="0"/>
              </a:spcBef>
              <a:buFontTx/>
              <a:buNone/>
            </a:pPr>
            <a:endParaRPr lang="en-US" altLang="en-US" sz="1600" b="1" dirty="0">
              <a:solidFill>
                <a:srgbClr val="000000"/>
              </a:solidFill>
              <a:latin typeface="Tahoma" pitchFamily="34" charset="0"/>
            </a:endParaRPr>
          </a:p>
          <a:p>
            <a:pPr algn="ctr">
              <a:spcBef>
                <a:spcPct val="0"/>
              </a:spcBef>
              <a:buFontTx/>
              <a:buNone/>
            </a:pPr>
            <a:r>
              <a:rPr lang="en-US" altLang="en-US" sz="1600" b="1" dirty="0">
                <a:solidFill>
                  <a:srgbClr val="000000"/>
                </a:solidFill>
                <a:latin typeface="Tahoma" pitchFamily="34" charset="0"/>
              </a:rPr>
              <a:t>Teach/</a:t>
            </a:r>
            <a:r>
              <a:rPr lang="en-US" altLang="en-US" sz="1600" b="1" dirty="0" smtClean="0">
                <a:solidFill>
                  <a:srgbClr val="000000"/>
                </a:solidFill>
                <a:latin typeface="Tahoma" pitchFamily="34" charset="0"/>
              </a:rPr>
              <a:t>Role-Play </a:t>
            </a:r>
            <a:r>
              <a:rPr lang="en-US" altLang="en-US" sz="1600" b="1" dirty="0">
                <a:solidFill>
                  <a:srgbClr val="000000"/>
                </a:solidFill>
                <a:latin typeface="Tahoma" pitchFamily="34" charset="0"/>
              </a:rPr>
              <a:t>Skills</a:t>
            </a:r>
          </a:p>
        </p:txBody>
      </p:sp>
      <p:sp>
        <p:nvSpPr>
          <p:cNvPr id="100358" name="Line 6"/>
          <p:cNvSpPr>
            <a:spLocks noChangeShapeType="1"/>
          </p:cNvSpPr>
          <p:nvPr/>
        </p:nvSpPr>
        <p:spPr bwMode="auto">
          <a:xfrm>
            <a:off x="3124200" y="838200"/>
            <a:ext cx="0" cy="381000"/>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75783" name="Rectangle 7"/>
          <p:cNvSpPr>
            <a:spLocks noChangeArrowheads="1"/>
          </p:cNvSpPr>
          <p:nvPr/>
        </p:nvSpPr>
        <p:spPr bwMode="auto">
          <a:xfrm>
            <a:off x="6172200" y="2590800"/>
            <a:ext cx="2133600" cy="914400"/>
          </a:xfrm>
          <a:prstGeom prst="rect">
            <a:avLst/>
          </a:prstGeom>
          <a:solidFill>
            <a:srgbClr val="00FFFF"/>
          </a:solidFill>
          <a:ln w="12700">
            <a:solidFill>
              <a:schemeClr val="tx1"/>
            </a:solidFill>
            <a:miter lim="800000"/>
            <a:headEnd type="none" w="sm" len="sm"/>
            <a:tailEnd type="none" w="sm" len="sm"/>
          </a:ln>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600" dirty="0">
                <a:solidFill>
                  <a:srgbClr val="000000"/>
                </a:solidFill>
                <a:latin typeface="Tahoma" pitchFamily="34" charset="0"/>
              </a:rPr>
              <a:t>CICO Coordinator</a:t>
            </a:r>
          </a:p>
          <a:p>
            <a:pPr algn="ctr">
              <a:spcBef>
                <a:spcPct val="0"/>
              </a:spcBef>
              <a:buFontTx/>
              <a:buNone/>
            </a:pPr>
            <a:r>
              <a:rPr lang="en-US" altLang="en-US" sz="1600" dirty="0">
                <a:solidFill>
                  <a:srgbClr val="000000"/>
                </a:solidFill>
                <a:latin typeface="Tahoma" pitchFamily="34" charset="0"/>
              </a:rPr>
              <a:t>Summarizes Data </a:t>
            </a:r>
          </a:p>
          <a:p>
            <a:pPr algn="ctr">
              <a:spcBef>
                <a:spcPct val="0"/>
              </a:spcBef>
              <a:buFontTx/>
              <a:buNone/>
            </a:pPr>
            <a:r>
              <a:rPr lang="en-US" altLang="en-US" sz="1600" dirty="0">
                <a:solidFill>
                  <a:srgbClr val="000000"/>
                </a:solidFill>
                <a:latin typeface="Tahoma" pitchFamily="34" charset="0"/>
              </a:rPr>
              <a:t>For Decision Making</a:t>
            </a:r>
          </a:p>
        </p:txBody>
      </p:sp>
      <p:sp>
        <p:nvSpPr>
          <p:cNvPr id="75784" name="Rectangle 8"/>
          <p:cNvSpPr>
            <a:spLocks noChangeArrowheads="1"/>
          </p:cNvSpPr>
          <p:nvPr/>
        </p:nvSpPr>
        <p:spPr bwMode="auto">
          <a:xfrm>
            <a:off x="7924800" y="6019800"/>
            <a:ext cx="1219200" cy="685800"/>
          </a:xfrm>
          <a:prstGeom prst="rect">
            <a:avLst/>
          </a:prstGeom>
          <a:solidFill>
            <a:srgbClr val="99FF99"/>
          </a:solidFill>
          <a:ln w="12700">
            <a:solidFill>
              <a:schemeClr val="tx1"/>
            </a:solidFill>
            <a:miter lim="800000"/>
            <a:headEnd type="none" w="sm" len="sm"/>
            <a:tailEnd type="none" w="sm" len="sm"/>
          </a:ln>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600" dirty="0">
                <a:solidFill>
                  <a:srgbClr val="000000"/>
                </a:solidFill>
                <a:latin typeface="Tahoma" pitchFamily="34" charset="0"/>
              </a:rPr>
              <a:t>Exit </a:t>
            </a:r>
          </a:p>
          <a:p>
            <a:pPr algn="ctr">
              <a:spcBef>
                <a:spcPct val="0"/>
              </a:spcBef>
              <a:buFontTx/>
              <a:buNone/>
            </a:pPr>
            <a:r>
              <a:rPr lang="en-US" altLang="en-US" sz="1600" dirty="0">
                <a:solidFill>
                  <a:srgbClr val="000000"/>
                </a:solidFill>
                <a:latin typeface="Tahoma" pitchFamily="34" charset="0"/>
              </a:rPr>
              <a:t>Program</a:t>
            </a:r>
          </a:p>
        </p:txBody>
      </p:sp>
      <p:grpSp>
        <p:nvGrpSpPr>
          <p:cNvPr id="2" name="Group 9"/>
          <p:cNvGrpSpPr>
            <a:grpSpLocks/>
          </p:cNvGrpSpPr>
          <p:nvPr/>
        </p:nvGrpSpPr>
        <p:grpSpPr bwMode="auto">
          <a:xfrm>
            <a:off x="6096000" y="3505200"/>
            <a:ext cx="2286000" cy="1371600"/>
            <a:chOff x="3840" y="2208"/>
            <a:chExt cx="1440" cy="864"/>
          </a:xfrm>
        </p:grpSpPr>
        <p:sp>
          <p:nvSpPr>
            <p:cNvPr id="100384" name="Rectangle 10"/>
            <p:cNvSpPr>
              <a:spLocks noChangeArrowheads="1"/>
            </p:cNvSpPr>
            <p:nvPr/>
          </p:nvSpPr>
          <p:spPr bwMode="auto">
            <a:xfrm>
              <a:off x="3840" y="2544"/>
              <a:ext cx="1440" cy="528"/>
            </a:xfrm>
            <a:prstGeom prst="rect">
              <a:avLst/>
            </a:prstGeom>
            <a:solidFill>
              <a:srgbClr val="00FFFF"/>
            </a:solidFill>
            <a:ln w="12700">
              <a:solidFill>
                <a:schemeClr val="tx1"/>
              </a:solidFill>
              <a:miter lim="800000"/>
              <a:headEnd type="none" w="sm" len="sm"/>
              <a:tailEnd type="none" w="sm" len="sm"/>
            </a:ln>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600" dirty="0" smtClean="0">
                  <a:solidFill>
                    <a:srgbClr val="000000"/>
                  </a:solidFill>
                  <a:latin typeface="Tahoma" pitchFamily="34" charset="0"/>
                </a:rPr>
                <a:t>Bi-Weekly </a:t>
              </a:r>
              <a:r>
                <a:rPr lang="en-US" altLang="en-US" sz="1600" dirty="0">
                  <a:solidFill>
                    <a:srgbClr val="000000"/>
                  </a:solidFill>
                  <a:latin typeface="Tahoma" pitchFamily="34" charset="0"/>
                </a:rPr>
                <a:t>Meeting</a:t>
              </a:r>
            </a:p>
            <a:p>
              <a:pPr algn="ctr">
                <a:spcBef>
                  <a:spcPct val="0"/>
                </a:spcBef>
                <a:buFontTx/>
                <a:buNone/>
              </a:pPr>
              <a:r>
                <a:rPr lang="en-US" altLang="en-US" sz="1600" dirty="0">
                  <a:solidFill>
                    <a:srgbClr val="000000"/>
                  </a:solidFill>
                  <a:latin typeface="Tahoma" pitchFamily="34" charset="0"/>
                </a:rPr>
                <a:t>to Assess Student </a:t>
              </a:r>
            </a:p>
            <a:p>
              <a:pPr algn="ctr">
                <a:spcBef>
                  <a:spcPct val="0"/>
                </a:spcBef>
                <a:buFontTx/>
                <a:buNone/>
              </a:pPr>
              <a:r>
                <a:rPr lang="en-US" altLang="en-US" sz="1600" dirty="0">
                  <a:solidFill>
                    <a:srgbClr val="000000"/>
                  </a:solidFill>
                  <a:latin typeface="Tahoma" pitchFamily="34" charset="0"/>
                </a:rPr>
                <a:t>Progress</a:t>
              </a:r>
            </a:p>
          </p:txBody>
        </p:sp>
        <p:sp>
          <p:nvSpPr>
            <p:cNvPr id="100385" name="Line 11"/>
            <p:cNvSpPr>
              <a:spLocks noChangeShapeType="1"/>
            </p:cNvSpPr>
            <p:nvPr/>
          </p:nvSpPr>
          <p:spPr bwMode="auto">
            <a:xfrm>
              <a:off x="4560" y="2208"/>
              <a:ext cx="0" cy="336"/>
            </a:xfrm>
            <a:prstGeom prst="line">
              <a:avLst/>
            </a:prstGeom>
            <a:noFill/>
            <a:ln w="1905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75788" name="Line 12"/>
          <p:cNvSpPr>
            <a:spLocks noChangeShapeType="1"/>
          </p:cNvSpPr>
          <p:nvPr/>
        </p:nvSpPr>
        <p:spPr bwMode="auto">
          <a:xfrm>
            <a:off x="7391400" y="4953000"/>
            <a:ext cx="990600" cy="990600"/>
          </a:xfrm>
          <a:prstGeom prst="line">
            <a:avLst/>
          </a:prstGeom>
          <a:noFill/>
          <a:ln w="1905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75789" name="Line 13"/>
          <p:cNvSpPr>
            <a:spLocks noChangeShapeType="1"/>
          </p:cNvSpPr>
          <p:nvPr/>
        </p:nvSpPr>
        <p:spPr bwMode="auto">
          <a:xfrm flipH="1">
            <a:off x="1447800" y="6324600"/>
            <a:ext cx="4038600" cy="38100"/>
          </a:xfrm>
          <a:prstGeom prst="line">
            <a:avLst/>
          </a:prstGeom>
          <a:noFill/>
          <a:ln w="1905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75790" name="Line 14"/>
          <p:cNvSpPr>
            <a:spLocks noChangeShapeType="1"/>
          </p:cNvSpPr>
          <p:nvPr/>
        </p:nvSpPr>
        <p:spPr bwMode="auto">
          <a:xfrm flipV="1">
            <a:off x="304800" y="1600200"/>
            <a:ext cx="0" cy="4648200"/>
          </a:xfrm>
          <a:prstGeom prst="line">
            <a:avLst/>
          </a:prstGeom>
          <a:noFill/>
          <a:ln w="1905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75791" name="Line 15"/>
          <p:cNvSpPr>
            <a:spLocks noChangeShapeType="1"/>
          </p:cNvSpPr>
          <p:nvPr/>
        </p:nvSpPr>
        <p:spPr bwMode="auto">
          <a:xfrm>
            <a:off x="304800" y="1600200"/>
            <a:ext cx="762000" cy="0"/>
          </a:xfrm>
          <a:prstGeom prst="line">
            <a:avLst/>
          </a:prstGeom>
          <a:noFill/>
          <a:ln w="1905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75792" name="Line 16"/>
          <p:cNvSpPr>
            <a:spLocks noChangeShapeType="1"/>
          </p:cNvSpPr>
          <p:nvPr/>
        </p:nvSpPr>
        <p:spPr bwMode="auto">
          <a:xfrm flipH="1">
            <a:off x="5486400" y="4876800"/>
            <a:ext cx="762000" cy="1295400"/>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3" name="Group 17"/>
          <p:cNvGrpSpPr>
            <a:grpSpLocks/>
          </p:cNvGrpSpPr>
          <p:nvPr/>
        </p:nvGrpSpPr>
        <p:grpSpPr bwMode="auto">
          <a:xfrm>
            <a:off x="1447800" y="1905000"/>
            <a:ext cx="4038600" cy="4038600"/>
            <a:chOff x="912" y="1200"/>
            <a:chExt cx="2544" cy="2544"/>
          </a:xfrm>
        </p:grpSpPr>
        <p:sp>
          <p:nvSpPr>
            <p:cNvPr id="100375" name="Oval 18"/>
            <p:cNvSpPr>
              <a:spLocks noChangeArrowheads="1"/>
            </p:cNvSpPr>
            <p:nvPr/>
          </p:nvSpPr>
          <p:spPr bwMode="auto">
            <a:xfrm>
              <a:off x="912" y="2400"/>
              <a:ext cx="984" cy="624"/>
            </a:xfrm>
            <a:prstGeom prst="ellipse">
              <a:avLst/>
            </a:prstGeom>
            <a:solidFill>
              <a:srgbClr val="FFFF99"/>
            </a:solidFill>
            <a:ln w="12700">
              <a:solidFill>
                <a:schemeClr val="tx1"/>
              </a:solidFill>
              <a:round/>
              <a:headEnd type="none" w="sm" len="sm"/>
              <a:tailEnd type="none" w="sm" len="sm"/>
            </a:ln>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600" dirty="0">
                  <a:solidFill>
                    <a:srgbClr val="000000"/>
                  </a:solidFill>
                  <a:latin typeface="Tahoma" pitchFamily="34" charset="0"/>
                </a:rPr>
                <a:t>Parent</a:t>
              </a:r>
            </a:p>
            <a:p>
              <a:pPr algn="ctr">
                <a:spcBef>
                  <a:spcPct val="0"/>
                </a:spcBef>
                <a:buFontTx/>
                <a:buNone/>
              </a:pPr>
              <a:r>
                <a:rPr lang="en-US" altLang="en-US" sz="1600" dirty="0">
                  <a:solidFill>
                    <a:srgbClr val="000000"/>
                  </a:solidFill>
                  <a:latin typeface="Tahoma" pitchFamily="34" charset="0"/>
                </a:rPr>
                <a:t>Feedback</a:t>
              </a:r>
            </a:p>
          </p:txBody>
        </p:sp>
        <p:sp>
          <p:nvSpPr>
            <p:cNvPr id="100376" name="Oval 19"/>
            <p:cNvSpPr>
              <a:spLocks noChangeArrowheads="1"/>
            </p:cNvSpPr>
            <p:nvPr/>
          </p:nvSpPr>
          <p:spPr bwMode="auto">
            <a:xfrm>
              <a:off x="2400" y="2400"/>
              <a:ext cx="1056" cy="624"/>
            </a:xfrm>
            <a:prstGeom prst="ellipse">
              <a:avLst/>
            </a:prstGeom>
            <a:solidFill>
              <a:srgbClr val="FFFF99"/>
            </a:solidFill>
            <a:ln w="12700">
              <a:solidFill>
                <a:schemeClr val="tx1"/>
              </a:solidFill>
              <a:round/>
              <a:headEnd type="none" w="sm" len="sm"/>
              <a:tailEnd type="none" w="sm" len="sm"/>
            </a:ln>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600" dirty="0">
                  <a:solidFill>
                    <a:srgbClr val="000000"/>
                  </a:solidFill>
                  <a:latin typeface="Tahoma" pitchFamily="34" charset="0"/>
                </a:rPr>
                <a:t>Regular Teacher </a:t>
              </a:r>
            </a:p>
            <a:p>
              <a:pPr algn="ctr">
                <a:spcBef>
                  <a:spcPct val="0"/>
                </a:spcBef>
                <a:buFontTx/>
                <a:buNone/>
              </a:pPr>
              <a:r>
                <a:rPr lang="en-US" altLang="en-US" sz="1600" dirty="0">
                  <a:solidFill>
                    <a:srgbClr val="000000"/>
                  </a:solidFill>
                  <a:latin typeface="Tahoma" pitchFamily="34" charset="0"/>
                </a:rPr>
                <a:t>Feedback</a:t>
              </a:r>
            </a:p>
          </p:txBody>
        </p:sp>
        <p:sp>
          <p:nvSpPr>
            <p:cNvPr id="100377" name="Oval 20"/>
            <p:cNvSpPr>
              <a:spLocks noChangeArrowheads="1"/>
            </p:cNvSpPr>
            <p:nvPr/>
          </p:nvSpPr>
          <p:spPr bwMode="auto">
            <a:xfrm>
              <a:off x="1488" y="3120"/>
              <a:ext cx="1056" cy="624"/>
            </a:xfrm>
            <a:prstGeom prst="ellipse">
              <a:avLst/>
            </a:prstGeom>
            <a:solidFill>
              <a:srgbClr val="FFFF99"/>
            </a:solidFill>
            <a:ln w="12700">
              <a:solidFill>
                <a:schemeClr val="tx1"/>
              </a:solidFill>
              <a:round/>
              <a:headEnd type="none" w="sm" len="sm"/>
              <a:tailEnd type="none" w="sm" len="sm"/>
            </a:ln>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600" dirty="0">
                  <a:solidFill>
                    <a:srgbClr val="000000"/>
                  </a:solidFill>
                  <a:latin typeface="Tahoma" pitchFamily="34" charset="0"/>
                </a:rPr>
                <a:t>Afternoon</a:t>
              </a:r>
            </a:p>
            <a:p>
              <a:pPr algn="ctr">
                <a:spcBef>
                  <a:spcPct val="0"/>
                </a:spcBef>
                <a:buFontTx/>
                <a:buNone/>
              </a:pPr>
              <a:r>
                <a:rPr lang="en-US" altLang="en-US" sz="1600" dirty="0">
                  <a:solidFill>
                    <a:srgbClr val="000000"/>
                  </a:solidFill>
                  <a:latin typeface="Tahoma" pitchFamily="34" charset="0"/>
                </a:rPr>
                <a:t>Check</a:t>
              </a:r>
              <a:r>
                <a:rPr lang="en-US" altLang="en-US" sz="1600" dirty="0" smtClean="0">
                  <a:solidFill>
                    <a:srgbClr val="000000"/>
                  </a:solidFill>
                  <a:latin typeface="Tahoma" pitchFamily="34" charset="0"/>
                </a:rPr>
                <a:t>-Out</a:t>
              </a:r>
              <a:endParaRPr lang="en-US" altLang="en-US" sz="1600" dirty="0">
                <a:solidFill>
                  <a:srgbClr val="000000"/>
                </a:solidFill>
                <a:latin typeface="Tahoma" pitchFamily="34" charset="0"/>
              </a:endParaRPr>
            </a:p>
          </p:txBody>
        </p:sp>
        <p:sp>
          <p:nvSpPr>
            <p:cNvPr id="100378" name="Oval 21"/>
            <p:cNvSpPr>
              <a:spLocks noChangeArrowheads="1"/>
            </p:cNvSpPr>
            <p:nvPr/>
          </p:nvSpPr>
          <p:spPr bwMode="auto">
            <a:xfrm>
              <a:off x="1488" y="1680"/>
              <a:ext cx="1056" cy="624"/>
            </a:xfrm>
            <a:prstGeom prst="ellipse">
              <a:avLst/>
            </a:prstGeom>
            <a:solidFill>
              <a:srgbClr val="FFFF99"/>
            </a:solidFill>
            <a:ln w="12700">
              <a:solidFill>
                <a:schemeClr val="tx1"/>
              </a:solidFill>
              <a:round/>
              <a:headEnd type="none" w="sm" len="sm"/>
              <a:tailEnd type="none" w="sm" len="sm"/>
            </a:ln>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600" dirty="0">
                  <a:solidFill>
                    <a:srgbClr val="000000"/>
                  </a:solidFill>
                  <a:latin typeface="Tahoma" pitchFamily="34" charset="0"/>
                </a:rPr>
                <a:t>Morning </a:t>
              </a:r>
            </a:p>
            <a:p>
              <a:pPr algn="ctr">
                <a:spcBef>
                  <a:spcPct val="0"/>
                </a:spcBef>
                <a:buFontTx/>
                <a:buNone/>
              </a:pPr>
              <a:r>
                <a:rPr lang="en-US" altLang="en-US" sz="1600" dirty="0">
                  <a:solidFill>
                    <a:srgbClr val="000000"/>
                  </a:solidFill>
                  <a:latin typeface="Tahoma" pitchFamily="34" charset="0"/>
                </a:rPr>
                <a:t>Check</a:t>
              </a:r>
              <a:r>
                <a:rPr lang="en-US" altLang="en-US" sz="1600" dirty="0" smtClean="0">
                  <a:solidFill>
                    <a:srgbClr val="000000"/>
                  </a:solidFill>
                  <a:latin typeface="Tahoma" pitchFamily="34" charset="0"/>
                </a:rPr>
                <a:t>-In</a:t>
              </a:r>
              <a:endParaRPr lang="en-US" altLang="en-US" sz="1600" dirty="0">
                <a:solidFill>
                  <a:srgbClr val="000000"/>
                </a:solidFill>
                <a:latin typeface="Tahoma" pitchFamily="34" charset="0"/>
              </a:endParaRPr>
            </a:p>
          </p:txBody>
        </p:sp>
        <p:sp>
          <p:nvSpPr>
            <p:cNvPr id="100379" name="Line 22"/>
            <p:cNvSpPr>
              <a:spLocks noChangeShapeType="1"/>
            </p:cNvSpPr>
            <p:nvPr/>
          </p:nvSpPr>
          <p:spPr bwMode="auto">
            <a:xfrm>
              <a:off x="1968" y="1200"/>
              <a:ext cx="0" cy="432"/>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00380" name="Line 23"/>
            <p:cNvSpPr>
              <a:spLocks noChangeShapeType="1"/>
            </p:cNvSpPr>
            <p:nvPr/>
          </p:nvSpPr>
          <p:spPr bwMode="auto">
            <a:xfrm rot="21044074" flipH="1">
              <a:off x="2448" y="3024"/>
              <a:ext cx="336" cy="240"/>
            </a:xfrm>
            <a:prstGeom prst="line">
              <a:avLst/>
            </a:prstGeom>
            <a:noFill/>
            <a:ln w="1905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0381" name="Line 24"/>
            <p:cNvSpPr>
              <a:spLocks noChangeShapeType="1"/>
            </p:cNvSpPr>
            <p:nvPr/>
          </p:nvSpPr>
          <p:spPr bwMode="auto">
            <a:xfrm flipH="1" flipV="1">
              <a:off x="1248" y="2976"/>
              <a:ext cx="288" cy="288"/>
            </a:xfrm>
            <a:prstGeom prst="line">
              <a:avLst/>
            </a:prstGeom>
            <a:noFill/>
            <a:ln w="1905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0382" name="Line 25"/>
            <p:cNvSpPr>
              <a:spLocks noChangeShapeType="1"/>
            </p:cNvSpPr>
            <p:nvPr/>
          </p:nvSpPr>
          <p:spPr bwMode="auto">
            <a:xfrm flipV="1">
              <a:off x="1200" y="2208"/>
              <a:ext cx="384" cy="240"/>
            </a:xfrm>
            <a:prstGeom prst="line">
              <a:avLst/>
            </a:prstGeom>
            <a:noFill/>
            <a:ln w="1905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0383" name="Line 26"/>
            <p:cNvSpPr>
              <a:spLocks noChangeShapeType="1"/>
            </p:cNvSpPr>
            <p:nvPr/>
          </p:nvSpPr>
          <p:spPr bwMode="auto">
            <a:xfrm>
              <a:off x="2448" y="2208"/>
              <a:ext cx="240" cy="192"/>
            </a:xfrm>
            <a:prstGeom prst="line">
              <a:avLst/>
            </a:prstGeom>
            <a:noFill/>
            <a:ln w="19050">
              <a:solidFill>
                <a:schemeClr val="tx1"/>
              </a:solidFill>
              <a:round/>
              <a:headEnd type="none" w="sm" len="sm"/>
              <a:tailEnd type="triangle" w="lg" len="sm"/>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75803" name="Line 27"/>
          <p:cNvSpPr>
            <a:spLocks noChangeShapeType="1"/>
          </p:cNvSpPr>
          <p:nvPr/>
        </p:nvSpPr>
        <p:spPr bwMode="auto">
          <a:xfrm>
            <a:off x="4114800" y="3200400"/>
            <a:ext cx="1981200" cy="0"/>
          </a:xfrm>
          <a:prstGeom prst="line">
            <a:avLst/>
          </a:prstGeom>
          <a:noFill/>
          <a:ln w="1905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4" name="Group 28"/>
          <p:cNvGrpSpPr>
            <a:grpSpLocks/>
          </p:cNvGrpSpPr>
          <p:nvPr/>
        </p:nvGrpSpPr>
        <p:grpSpPr bwMode="auto">
          <a:xfrm>
            <a:off x="5562600" y="4953000"/>
            <a:ext cx="1981200" cy="1693863"/>
            <a:chOff x="3504" y="3120"/>
            <a:chExt cx="1248" cy="1067"/>
          </a:xfrm>
        </p:grpSpPr>
        <p:sp>
          <p:nvSpPr>
            <p:cNvPr id="100372" name="Rectangle 29"/>
            <p:cNvSpPr>
              <a:spLocks noChangeArrowheads="1"/>
            </p:cNvSpPr>
            <p:nvPr/>
          </p:nvSpPr>
          <p:spPr bwMode="auto">
            <a:xfrm>
              <a:off x="3984" y="3755"/>
              <a:ext cx="768" cy="432"/>
            </a:xfrm>
            <a:prstGeom prst="rect">
              <a:avLst/>
            </a:prstGeom>
            <a:solidFill>
              <a:srgbClr val="99FF99"/>
            </a:solidFill>
            <a:ln w="12700">
              <a:solidFill>
                <a:schemeClr val="tx1"/>
              </a:solidFill>
              <a:miter lim="800000"/>
              <a:headEnd type="none" w="sm" len="sm"/>
              <a:tailEnd type="none" w="sm" len="sm"/>
            </a:ln>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600" dirty="0">
                  <a:solidFill>
                    <a:srgbClr val="000000"/>
                  </a:solidFill>
                  <a:latin typeface="Tahoma" pitchFamily="34" charset="0"/>
                </a:rPr>
                <a:t>Revise</a:t>
              </a:r>
            </a:p>
            <a:p>
              <a:pPr algn="ctr">
                <a:spcBef>
                  <a:spcPct val="0"/>
                </a:spcBef>
                <a:buFontTx/>
                <a:buNone/>
              </a:pPr>
              <a:r>
                <a:rPr lang="en-US" altLang="en-US" sz="1600" dirty="0">
                  <a:solidFill>
                    <a:srgbClr val="000000"/>
                  </a:solidFill>
                  <a:latin typeface="Tahoma" pitchFamily="34" charset="0"/>
                </a:rPr>
                <a:t>Program</a:t>
              </a:r>
            </a:p>
          </p:txBody>
        </p:sp>
        <p:sp>
          <p:nvSpPr>
            <p:cNvPr id="100373" name="Line 30"/>
            <p:cNvSpPr>
              <a:spLocks noChangeShapeType="1"/>
            </p:cNvSpPr>
            <p:nvPr/>
          </p:nvSpPr>
          <p:spPr bwMode="auto">
            <a:xfrm flipH="1">
              <a:off x="4368" y="3120"/>
              <a:ext cx="0" cy="624"/>
            </a:xfrm>
            <a:prstGeom prst="line">
              <a:avLst/>
            </a:prstGeom>
            <a:noFill/>
            <a:ln w="1905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0374" name="Line 31"/>
            <p:cNvSpPr>
              <a:spLocks noChangeShapeType="1"/>
            </p:cNvSpPr>
            <p:nvPr/>
          </p:nvSpPr>
          <p:spPr bwMode="auto">
            <a:xfrm flipH="1">
              <a:off x="3504" y="3984"/>
              <a:ext cx="336" cy="0"/>
            </a:xfrm>
            <a:prstGeom prst="line">
              <a:avLst/>
            </a:prstGeom>
            <a:noFill/>
            <a:ln w="1905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dirty="0"/>
            </a:p>
          </p:txBody>
        </p:sp>
      </p:grpSp>
      <p:sp>
        <p:nvSpPr>
          <p:cNvPr id="100370" name="Text Box 32"/>
          <p:cNvSpPr txBox="1">
            <a:spLocks noChangeArrowheads="1"/>
          </p:cNvSpPr>
          <p:nvPr/>
        </p:nvSpPr>
        <p:spPr bwMode="auto">
          <a:xfrm>
            <a:off x="5541963" y="371475"/>
            <a:ext cx="3200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50000"/>
              </a:spcBef>
              <a:buFontTx/>
              <a:buNone/>
            </a:pPr>
            <a:r>
              <a:rPr lang="en-US" altLang="en-US" sz="3600" dirty="0">
                <a:solidFill>
                  <a:schemeClr val="tx1"/>
                </a:solidFill>
              </a:rPr>
              <a:t>Check In Check Out (CICO)</a:t>
            </a:r>
          </a:p>
        </p:txBody>
      </p:sp>
      <p:sp>
        <p:nvSpPr>
          <p:cNvPr id="100371" name="Rectangle 4"/>
          <p:cNvSpPr>
            <a:spLocks noChangeArrowheads="1"/>
          </p:cNvSpPr>
          <p:nvPr/>
        </p:nvSpPr>
        <p:spPr bwMode="auto">
          <a:xfrm rot="10800000" flipV="1">
            <a:off x="107950" y="4240545"/>
            <a:ext cx="133985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r>
              <a:rPr lang="en-US" altLang="en-US" sz="1100" i="1" dirty="0">
                <a:solidFill>
                  <a:schemeClr val="bg1"/>
                </a:solidFill>
              </a:rPr>
              <a:t>Source: </a:t>
            </a:r>
            <a:r>
              <a:rPr lang="en-US" altLang="en-US" sz="1100" dirty="0">
                <a:solidFill>
                  <a:schemeClr val="bg1"/>
                </a:solidFill>
              </a:rPr>
              <a:t>Michigan’s Integrated Behavior and Learning Support Initiative (http://miblsi.cenmi.org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803"/>
                                        </p:tgtEl>
                                        <p:attrNameLst>
                                          <p:attrName>style.visibility</p:attrName>
                                        </p:attrNameLst>
                                      </p:cBhvr>
                                      <p:to>
                                        <p:strVal val="visible"/>
                                      </p:to>
                                    </p:set>
                                    <p:anim calcmode="lin" valueType="num">
                                      <p:cBhvr additive="base">
                                        <p:cTn id="13" dur="500" fill="hold"/>
                                        <p:tgtEl>
                                          <p:spTgt spid="75803"/>
                                        </p:tgtEl>
                                        <p:attrNameLst>
                                          <p:attrName>ppt_x</p:attrName>
                                        </p:attrNameLst>
                                      </p:cBhvr>
                                      <p:tavLst>
                                        <p:tav tm="0">
                                          <p:val>
                                            <p:strVal val="#ppt_x"/>
                                          </p:val>
                                        </p:tav>
                                        <p:tav tm="100000">
                                          <p:val>
                                            <p:strVal val="#ppt_x"/>
                                          </p:val>
                                        </p:tav>
                                      </p:tavLst>
                                    </p:anim>
                                    <p:anim calcmode="lin" valueType="num">
                                      <p:cBhvr additive="base">
                                        <p:cTn id="14" dur="500" fill="hold"/>
                                        <p:tgtEl>
                                          <p:spTgt spid="7580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5783"/>
                                        </p:tgtEl>
                                        <p:attrNameLst>
                                          <p:attrName>style.visibility</p:attrName>
                                        </p:attrNameLst>
                                      </p:cBhvr>
                                      <p:to>
                                        <p:strVal val="visible"/>
                                      </p:to>
                                    </p:set>
                                    <p:anim calcmode="lin" valueType="num">
                                      <p:cBhvr additive="base">
                                        <p:cTn id="17" dur="500" fill="hold"/>
                                        <p:tgtEl>
                                          <p:spTgt spid="75783"/>
                                        </p:tgtEl>
                                        <p:attrNameLst>
                                          <p:attrName>ppt_x</p:attrName>
                                        </p:attrNameLst>
                                      </p:cBhvr>
                                      <p:tavLst>
                                        <p:tav tm="0">
                                          <p:val>
                                            <p:strVal val="#ppt_x"/>
                                          </p:val>
                                        </p:tav>
                                        <p:tav tm="100000">
                                          <p:val>
                                            <p:strVal val="#ppt_x"/>
                                          </p:val>
                                        </p:tav>
                                      </p:tavLst>
                                    </p:anim>
                                    <p:anim calcmode="lin" valueType="num">
                                      <p:cBhvr additive="base">
                                        <p:cTn id="18" dur="500" fill="hold"/>
                                        <p:tgtEl>
                                          <p:spTgt spid="7578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5789"/>
                                        </p:tgtEl>
                                        <p:attrNameLst>
                                          <p:attrName>style.visibility</p:attrName>
                                        </p:attrNameLst>
                                      </p:cBhvr>
                                      <p:to>
                                        <p:strVal val="visible"/>
                                      </p:to>
                                    </p:set>
                                    <p:anim calcmode="lin" valueType="num">
                                      <p:cBhvr additive="base">
                                        <p:cTn id="29" dur="500" fill="hold"/>
                                        <p:tgtEl>
                                          <p:spTgt spid="75789"/>
                                        </p:tgtEl>
                                        <p:attrNameLst>
                                          <p:attrName>ppt_x</p:attrName>
                                        </p:attrNameLst>
                                      </p:cBhvr>
                                      <p:tavLst>
                                        <p:tav tm="0">
                                          <p:val>
                                            <p:strVal val="#ppt_x"/>
                                          </p:val>
                                        </p:tav>
                                        <p:tav tm="100000">
                                          <p:val>
                                            <p:strVal val="#ppt_x"/>
                                          </p:val>
                                        </p:tav>
                                      </p:tavLst>
                                    </p:anim>
                                    <p:anim calcmode="lin" valueType="num">
                                      <p:cBhvr additive="base">
                                        <p:cTn id="30" dur="500" fill="hold"/>
                                        <p:tgtEl>
                                          <p:spTgt spid="7578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5792"/>
                                        </p:tgtEl>
                                        <p:attrNameLst>
                                          <p:attrName>style.visibility</p:attrName>
                                        </p:attrNameLst>
                                      </p:cBhvr>
                                      <p:to>
                                        <p:strVal val="visible"/>
                                      </p:to>
                                    </p:set>
                                    <p:anim calcmode="lin" valueType="num">
                                      <p:cBhvr additive="base">
                                        <p:cTn id="33" dur="500" fill="hold"/>
                                        <p:tgtEl>
                                          <p:spTgt spid="75792"/>
                                        </p:tgtEl>
                                        <p:attrNameLst>
                                          <p:attrName>ppt_x</p:attrName>
                                        </p:attrNameLst>
                                      </p:cBhvr>
                                      <p:tavLst>
                                        <p:tav tm="0">
                                          <p:val>
                                            <p:strVal val="#ppt_x"/>
                                          </p:val>
                                        </p:tav>
                                        <p:tav tm="100000">
                                          <p:val>
                                            <p:strVal val="#ppt_x"/>
                                          </p:val>
                                        </p:tav>
                                      </p:tavLst>
                                    </p:anim>
                                    <p:anim calcmode="lin" valueType="num">
                                      <p:cBhvr additive="base">
                                        <p:cTn id="34" dur="500" fill="hold"/>
                                        <p:tgtEl>
                                          <p:spTgt spid="7579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5790"/>
                                        </p:tgtEl>
                                        <p:attrNameLst>
                                          <p:attrName>style.visibility</p:attrName>
                                        </p:attrNameLst>
                                      </p:cBhvr>
                                      <p:to>
                                        <p:strVal val="visible"/>
                                      </p:to>
                                    </p:set>
                                    <p:anim calcmode="lin" valueType="num">
                                      <p:cBhvr additive="base">
                                        <p:cTn id="37" dur="500" fill="hold"/>
                                        <p:tgtEl>
                                          <p:spTgt spid="75790"/>
                                        </p:tgtEl>
                                        <p:attrNameLst>
                                          <p:attrName>ppt_x</p:attrName>
                                        </p:attrNameLst>
                                      </p:cBhvr>
                                      <p:tavLst>
                                        <p:tav tm="0">
                                          <p:val>
                                            <p:strVal val="#ppt_x"/>
                                          </p:val>
                                        </p:tav>
                                        <p:tav tm="100000">
                                          <p:val>
                                            <p:strVal val="#ppt_x"/>
                                          </p:val>
                                        </p:tav>
                                      </p:tavLst>
                                    </p:anim>
                                    <p:anim calcmode="lin" valueType="num">
                                      <p:cBhvr additive="base">
                                        <p:cTn id="38" dur="500" fill="hold"/>
                                        <p:tgtEl>
                                          <p:spTgt spid="7579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5791"/>
                                        </p:tgtEl>
                                        <p:attrNameLst>
                                          <p:attrName>style.visibility</p:attrName>
                                        </p:attrNameLst>
                                      </p:cBhvr>
                                      <p:to>
                                        <p:strVal val="visible"/>
                                      </p:to>
                                    </p:set>
                                    <p:anim calcmode="lin" valueType="num">
                                      <p:cBhvr additive="base">
                                        <p:cTn id="41" dur="500" fill="hold"/>
                                        <p:tgtEl>
                                          <p:spTgt spid="75791"/>
                                        </p:tgtEl>
                                        <p:attrNameLst>
                                          <p:attrName>ppt_x</p:attrName>
                                        </p:attrNameLst>
                                      </p:cBhvr>
                                      <p:tavLst>
                                        <p:tav tm="0">
                                          <p:val>
                                            <p:strVal val="#ppt_x"/>
                                          </p:val>
                                        </p:tav>
                                        <p:tav tm="100000">
                                          <p:val>
                                            <p:strVal val="#ppt_x"/>
                                          </p:val>
                                        </p:tav>
                                      </p:tavLst>
                                    </p:anim>
                                    <p:anim calcmode="lin" valueType="num">
                                      <p:cBhvr additive="base">
                                        <p:cTn id="42" dur="500" fill="hold"/>
                                        <p:tgtEl>
                                          <p:spTgt spid="75791"/>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5788"/>
                                        </p:tgtEl>
                                        <p:attrNameLst>
                                          <p:attrName>style.visibility</p:attrName>
                                        </p:attrNameLst>
                                      </p:cBhvr>
                                      <p:to>
                                        <p:strVal val="visible"/>
                                      </p:to>
                                    </p:set>
                                    <p:anim calcmode="lin" valueType="num">
                                      <p:cBhvr additive="base">
                                        <p:cTn id="53" dur="500" fill="hold"/>
                                        <p:tgtEl>
                                          <p:spTgt spid="75788"/>
                                        </p:tgtEl>
                                        <p:attrNameLst>
                                          <p:attrName>ppt_x</p:attrName>
                                        </p:attrNameLst>
                                      </p:cBhvr>
                                      <p:tavLst>
                                        <p:tav tm="0">
                                          <p:val>
                                            <p:strVal val="#ppt_x"/>
                                          </p:val>
                                        </p:tav>
                                        <p:tav tm="100000">
                                          <p:val>
                                            <p:strVal val="#ppt_x"/>
                                          </p:val>
                                        </p:tav>
                                      </p:tavLst>
                                    </p:anim>
                                    <p:anim calcmode="lin" valueType="num">
                                      <p:cBhvr additive="base">
                                        <p:cTn id="54" dur="500" fill="hold"/>
                                        <p:tgtEl>
                                          <p:spTgt spid="7578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5784"/>
                                        </p:tgtEl>
                                        <p:attrNameLst>
                                          <p:attrName>style.visibility</p:attrName>
                                        </p:attrNameLst>
                                      </p:cBhvr>
                                      <p:to>
                                        <p:strVal val="visible"/>
                                      </p:to>
                                    </p:set>
                                    <p:anim calcmode="lin" valueType="num">
                                      <p:cBhvr additive="base">
                                        <p:cTn id="57" dur="500" fill="hold"/>
                                        <p:tgtEl>
                                          <p:spTgt spid="75784"/>
                                        </p:tgtEl>
                                        <p:attrNameLst>
                                          <p:attrName>ppt_x</p:attrName>
                                        </p:attrNameLst>
                                      </p:cBhvr>
                                      <p:tavLst>
                                        <p:tav tm="0">
                                          <p:val>
                                            <p:strVal val="#ppt_x"/>
                                          </p:val>
                                        </p:tav>
                                        <p:tav tm="100000">
                                          <p:val>
                                            <p:strVal val="#ppt_x"/>
                                          </p:val>
                                        </p:tav>
                                      </p:tavLst>
                                    </p:anim>
                                    <p:anim calcmode="lin" valueType="num">
                                      <p:cBhvr additive="base">
                                        <p:cTn id="58" dur="500" fill="hold"/>
                                        <p:tgtEl>
                                          <p:spTgt spid="757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animBg="1"/>
      <p:bldP spid="75784" grpId="0" animBg="1"/>
      <p:bldP spid="75788" grpId="0" animBg="1"/>
      <p:bldP spid="75789" grpId="0" animBg="1"/>
      <p:bldP spid="75790" grpId="0" animBg="1"/>
      <p:bldP spid="75791" grpId="0" animBg="1"/>
      <p:bldP spid="75792" grpId="0" animBg="1"/>
      <p:bldP spid="758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54050"/>
            <a:ext cx="727233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599730" y="2852738"/>
            <a:ext cx="7272808" cy="2705472"/>
          </a:xfrm>
          <a:prstGeom prst="rect">
            <a:avLst/>
          </a:prstGeom>
          <a:noFill/>
          <a:ln>
            <a:noFill/>
          </a:ln>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lvl1pPr algn="ctr" rtl="0" eaLnBrk="0" fontAlgn="base" hangingPunct="0">
              <a:spcBef>
                <a:spcPct val="0"/>
              </a:spcBef>
              <a:spcAft>
                <a:spcPct val="0"/>
              </a:spcAft>
              <a:defRPr sz="4400" b="1">
                <a:solidFill>
                  <a:srgbClr val="0061AF"/>
                </a:solidFill>
                <a:latin typeface="+mj-lt"/>
                <a:ea typeface="+mj-ea"/>
                <a:cs typeface="+mj-cs"/>
              </a:defRPr>
            </a:lvl1pPr>
            <a:lvl2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2pPr>
            <a:lvl3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3pPr>
            <a:lvl4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4pPr>
            <a:lvl5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a:defRPr/>
            </a:pPr>
            <a:r>
              <a:rPr lang="en-US" sz="4000" kern="0" dirty="0">
                <a:ln w="1905"/>
                <a:solidFill>
                  <a:schemeClr val="tx1"/>
                </a:solidFill>
                <a:effectLst>
                  <a:innerShdw blurRad="69850" dist="43180" dir="5400000">
                    <a:srgbClr val="000000">
                      <a:alpha val="65000"/>
                    </a:srgbClr>
                  </a:innerShdw>
                </a:effectLst>
              </a:rPr>
              <a:t>What</a:t>
            </a:r>
            <a:r>
              <a:rPr lang="en-US" sz="4000" kern="0" dirty="0" smtClean="0">
                <a:ln w="1905"/>
                <a:solidFill>
                  <a:schemeClr val="tx1"/>
                </a:solidFill>
                <a:effectLst>
                  <a:innerShdw blurRad="69850" dist="43180" dir="5400000">
                    <a:srgbClr val="000000">
                      <a:alpha val="65000"/>
                    </a:srgbClr>
                  </a:innerShdw>
                </a:effectLst>
              </a:rPr>
              <a:t> Are </a:t>
            </a:r>
            <a:r>
              <a:rPr lang="en-US" sz="4000" kern="0" dirty="0">
                <a:ln w="1905"/>
                <a:solidFill>
                  <a:schemeClr val="tx1"/>
                </a:solidFill>
                <a:effectLst>
                  <a:innerShdw blurRad="69850" dist="43180" dir="5400000">
                    <a:srgbClr val="000000">
                      <a:alpha val="65000"/>
                    </a:srgbClr>
                  </a:innerShdw>
                </a:effectLst>
              </a:rPr>
              <a:t>Supplemental Interventions?</a:t>
            </a:r>
          </a:p>
        </p:txBody>
      </p:sp>
    </p:spTree>
    <p:extLst>
      <p:ext uri="{BB962C8B-B14F-4D97-AF65-F5344CB8AC3E}">
        <p14:creationId xmlns:p14="http://schemas.microsoft.com/office/powerpoint/2010/main" val="17875294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itle 1"/>
          <p:cNvSpPr>
            <a:spLocks noGrp="1"/>
          </p:cNvSpPr>
          <p:nvPr>
            <p:ph type="title"/>
          </p:nvPr>
        </p:nvSpPr>
        <p:spPr>
          <a:ln>
            <a:miter lim="800000"/>
            <a:headEnd/>
            <a:tailEnd/>
          </a:ln>
        </p:spPr>
        <p:txBody>
          <a:bodyPr/>
          <a:lstStyle/>
          <a:p>
            <a:pPr eaLnBrk="1" hangingPunct="1"/>
            <a:r>
              <a:rPr lang="en-US" altLang="en-US" sz="3500" dirty="0" smtClean="0"/>
              <a:t>Who Should Receive the Check In Check Out Intervention?</a:t>
            </a:r>
          </a:p>
        </p:txBody>
      </p:sp>
      <p:sp>
        <p:nvSpPr>
          <p:cNvPr id="2" name="Content Placeholder 1"/>
          <p:cNvSpPr>
            <a:spLocks noGrp="1"/>
          </p:cNvSpPr>
          <p:nvPr>
            <p:ph idx="1"/>
          </p:nvPr>
        </p:nvSpPr>
        <p:spPr/>
        <p:txBody>
          <a:bodyPr/>
          <a:lstStyle/>
          <a:p>
            <a:r>
              <a:rPr lang="en-US" sz="2400" dirty="0" smtClean="0"/>
              <a:t>Students engaging in externalizing behaviors</a:t>
            </a:r>
            <a:endParaRPr lang="en-US" sz="2400" dirty="0"/>
          </a:p>
          <a:p>
            <a:r>
              <a:rPr lang="en-US" sz="2400" dirty="0"/>
              <a:t>Less than 15 percent of students</a:t>
            </a:r>
          </a:p>
          <a:p>
            <a:r>
              <a:rPr lang="en-US" sz="2400" dirty="0"/>
              <a:t>Students with multiple referrals </a:t>
            </a:r>
            <a:r>
              <a:rPr lang="en-US" sz="2400" dirty="0" smtClean="0"/>
              <a:t>(i.e., two </a:t>
            </a:r>
            <a:r>
              <a:rPr lang="en-US" sz="2400" dirty="0"/>
              <a:t>to five major referrals)</a:t>
            </a:r>
          </a:p>
          <a:p>
            <a:r>
              <a:rPr lang="en-US" sz="2400" dirty="0"/>
              <a:t>Students who receive several minor referrals</a:t>
            </a:r>
          </a:p>
          <a:p>
            <a:r>
              <a:rPr lang="en-US" sz="2400" dirty="0"/>
              <a:t>Students who receive referrals in multiple settings </a:t>
            </a:r>
          </a:p>
          <a:p>
            <a:r>
              <a:rPr lang="en-US" sz="2400" dirty="0"/>
              <a:t>Students who find adult attention rewarding or reinforcing</a:t>
            </a:r>
          </a:p>
          <a:p>
            <a:endParaRPr lang="en-US" dirty="0"/>
          </a:p>
        </p:txBody>
      </p:sp>
      <p:sp>
        <p:nvSpPr>
          <p:cNvPr id="98309" name="Rectangle 5"/>
          <p:cNvSpPr>
            <a:spLocks noChangeArrowheads="1"/>
          </p:cNvSpPr>
          <p:nvPr/>
        </p:nvSpPr>
        <p:spPr bwMode="auto">
          <a:xfrm rot="10800000" flipV="1">
            <a:off x="1524000" y="6335712"/>
            <a:ext cx="6696744"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r>
              <a:rPr lang="en-US" altLang="en-US" sz="1400" i="1" dirty="0"/>
              <a:t>Source: </a:t>
            </a:r>
            <a:r>
              <a:rPr lang="en-US" altLang="en-US" sz="1400" dirty="0"/>
              <a:t>Michigan’s Integrated Behavior and Learning Support Initiative (http://miblsi.cenmi.org)/</a:t>
            </a:r>
          </a:p>
        </p:txBody>
      </p:sp>
      <p:sp>
        <p:nvSpPr>
          <p:cNvPr id="8" name="TextBox 7"/>
          <p:cNvSpPr txBox="1"/>
          <p:nvPr/>
        </p:nvSpPr>
        <p:spPr>
          <a:xfrm>
            <a:off x="1518120" y="5401838"/>
            <a:ext cx="7632848" cy="783193"/>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defRPr/>
            </a:pPr>
            <a:r>
              <a:rPr lang="en-US" sz="2000" dirty="0"/>
              <a:t>Handout </a:t>
            </a:r>
            <a:r>
              <a:rPr lang="en-US" sz="2000" dirty="0" smtClean="0"/>
              <a:t>#8: </a:t>
            </a:r>
            <a:r>
              <a:rPr lang="en-US" sz="2000" i="1" dirty="0"/>
              <a:t>Worksheet for Identifying Students for Check In Check Out</a:t>
            </a:r>
            <a:endParaRPr lang="en-US" sz="2000" i="1" dirty="0">
              <a:latin typeface="Arial"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0" y="-250825"/>
            <a:ext cx="9144000" cy="1128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endParaRPr lang="en-US" altLang="en-US" sz="1800" b="1" dirty="0">
              <a:solidFill>
                <a:srgbClr val="000000"/>
              </a:solidFill>
            </a:endParaRPr>
          </a:p>
          <a:p>
            <a:pPr algn="ctr">
              <a:spcBef>
                <a:spcPct val="0"/>
              </a:spcBef>
              <a:buFontTx/>
              <a:buNone/>
            </a:pPr>
            <a:r>
              <a:rPr lang="en-US" altLang="en-US" sz="1800" b="1" dirty="0" smtClean="0">
                <a:solidFill>
                  <a:srgbClr val="000000"/>
                </a:solidFill>
              </a:rPr>
              <a:t>HAWK </a:t>
            </a:r>
            <a:r>
              <a:rPr lang="en-US" altLang="en-US" sz="1800" b="1" dirty="0">
                <a:solidFill>
                  <a:srgbClr val="000000"/>
                </a:solidFill>
              </a:rPr>
              <a:t>Report</a:t>
            </a:r>
            <a:endParaRPr lang="en-US" altLang="en-US" sz="1800" b="1" dirty="0">
              <a:solidFill>
                <a:srgbClr val="000000"/>
              </a:solidFill>
              <a:latin typeface="Times New Roman" pitchFamily="18" charset="0"/>
              <a:cs typeface="Times New Roman" pitchFamily="18" charset="0"/>
            </a:endParaRPr>
          </a:p>
          <a:p>
            <a:pPr algn="ctr">
              <a:spcBef>
                <a:spcPct val="0"/>
              </a:spcBef>
              <a:buFontTx/>
              <a:buNone/>
            </a:pPr>
            <a:r>
              <a:rPr lang="en-US" altLang="en-US" sz="1800" b="1" dirty="0">
                <a:solidFill>
                  <a:srgbClr val="000000"/>
                </a:solidFill>
                <a:latin typeface="Times New Roman" pitchFamily="18" charset="0"/>
                <a:cs typeface="Times New Roman" pitchFamily="18" charset="0"/>
              </a:rPr>
              <a:t>Date ________            Student _______________</a:t>
            </a:r>
            <a:r>
              <a:rPr lang="en-US" altLang="en-US" sz="1800" b="1" dirty="0">
                <a:solidFill>
                  <a:srgbClr val="000000"/>
                </a:solidFill>
              </a:rPr>
              <a:t>Teacher___________________</a:t>
            </a:r>
          </a:p>
          <a:p>
            <a:pPr algn="ctr">
              <a:spcBef>
                <a:spcPct val="0"/>
              </a:spcBef>
              <a:buFontTx/>
              <a:buNone/>
            </a:pPr>
            <a:r>
              <a:rPr lang="en-US" altLang="en-US" sz="1400" b="1" dirty="0">
                <a:solidFill>
                  <a:srgbClr val="000000"/>
                </a:solidFill>
                <a:latin typeface="Times New Roman" pitchFamily="18" charset="0"/>
                <a:cs typeface="Times New Roman" pitchFamily="18" charset="0"/>
              </a:rPr>
              <a:t>		</a:t>
            </a:r>
          </a:p>
        </p:txBody>
      </p:sp>
      <p:graphicFrame>
        <p:nvGraphicFramePr>
          <p:cNvPr id="54275" name="Group 3"/>
          <p:cNvGraphicFramePr>
            <a:graphicFrameLocks noGrp="1"/>
          </p:cNvGraphicFramePr>
          <p:nvPr/>
        </p:nvGraphicFramePr>
        <p:xfrm>
          <a:off x="0" y="906463"/>
          <a:ext cx="9143999" cy="5978526"/>
        </p:xfrm>
        <a:graphic>
          <a:graphicData uri="http://schemas.openxmlformats.org/drawingml/2006/table">
            <a:tbl>
              <a:tblPr/>
              <a:tblGrid>
                <a:gridCol w="1522372"/>
                <a:gridCol w="1732410"/>
                <a:gridCol w="1706359"/>
                <a:gridCol w="1517487"/>
                <a:gridCol w="1598897"/>
                <a:gridCol w="1066474"/>
              </a:tblGrid>
              <a:tr h="640032">
                <a:tc rowSpan="2">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endParaRPr kumimoji="0" lang="en-US" sz="1800" b="1"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2"/>
                        </a:buClr>
                        <a:buSzPct val="70000"/>
                        <a:buFont typeface="Wingdings" pitchFamily="2" charset="2"/>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0 = Not Yet</a:t>
                      </a:r>
                    </a:p>
                    <a:p>
                      <a:pPr marL="0" marR="0" lvl="0" indent="0" algn="l" defTabSz="914400" rtl="0" eaLnBrk="0" fontAlgn="base" latinLnBrk="0" hangingPunct="0">
                        <a:lnSpc>
                          <a:spcPct val="100000"/>
                        </a:lnSpc>
                        <a:spcBef>
                          <a:spcPct val="0"/>
                        </a:spcBef>
                        <a:spcAft>
                          <a:spcPct val="0"/>
                        </a:spcAft>
                        <a:buClr>
                          <a:schemeClr val="bg2"/>
                        </a:buClr>
                        <a:buSzPct val="70000"/>
                        <a:buFont typeface="Wingdings" pitchFamily="2" charset="2"/>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1= Good</a:t>
                      </a:r>
                    </a:p>
                    <a:p>
                      <a:pPr marL="0" marR="0" lvl="0" indent="0" algn="l" defTabSz="914400" rtl="0" eaLnBrk="0" fontAlgn="base" latinLnBrk="0" hangingPunct="0">
                        <a:lnSpc>
                          <a:spcPct val="100000"/>
                        </a:lnSpc>
                        <a:spcBef>
                          <a:spcPct val="0"/>
                        </a:spcBef>
                        <a:spcAft>
                          <a:spcPct val="0"/>
                        </a:spcAft>
                        <a:buClr>
                          <a:schemeClr val="bg2"/>
                        </a:buClr>
                        <a:buSzPct val="70000"/>
                        <a:buFont typeface="Wingdings" pitchFamily="2" charset="2"/>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2= Excellent</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Be Safe</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Be Respectful</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Be Your Personal Best</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hMerge="1">
                  <a:txBody>
                    <a:bodyPr/>
                    <a:lstStyle/>
                    <a:p>
                      <a:endParaRPr lang="en-US"/>
                    </a:p>
                  </a:txBody>
                  <a:tcPr/>
                </a:tc>
                <a:tc rowSpan="2">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Teacher   initials</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823802">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   Keep hands, feet, and objects to self  </a:t>
                      </a:r>
                      <a:endParaRPr kumimoji="0" lang="en-US" sz="16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    Use kind words </a:t>
                      </a:r>
                    </a:p>
                    <a:p>
                      <a:pPr marL="0" marR="0" lvl="0" indent="0" algn="ctr" defTabSz="914400" rtl="0" eaLnBrk="0" fontAlgn="base" latinLnBrk="0" hangingPunct="0">
                        <a:lnSpc>
                          <a:spcPct val="100000"/>
                        </a:lnSpc>
                        <a:spcBef>
                          <a:spcPct val="0"/>
                        </a:spcBef>
                        <a:spcAft>
                          <a:spcPct val="0"/>
                        </a:spcAft>
                        <a:buClr>
                          <a:schemeClr val="bg2"/>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      and actions  </a:t>
                      </a:r>
                      <a:endParaRPr kumimoji="0" lang="en-US" sz="16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   Follow directions</a:t>
                      </a:r>
                      <a:endParaRPr kumimoji="0" lang="en-US" sz="16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   Working in class</a:t>
                      </a:r>
                      <a:endParaRPr kumimoji="0" lang="en-US" sz="16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vMerge="1">
                  <a:txBody>
                    <a:bodyPr/>
                    <a:lstStyle/>
                    <a:p>
                      <a:endParaRPr lang="en-US"/>
                    </a:p>
                  </a:txBody>
                  <a:tcPr/>
                </a:tc>
              </a:tr>
              <a:tr h="485710">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Class</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85710">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Recess</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574598">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Class</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87298">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Lunch</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573011">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Class</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85710">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Recess</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574598">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Class</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848057">
                <a:tc gridSpan="2">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     Total Points =    </a:t>
                      </a:r>
                      <a:r>
                        <a:rPr kumimoji="0" lang="en-US" sz="1200" b="1" i="0" u="sng" strike="noStrike" cap="none" normalizeH="0" baseline="0" dirty="0" smtClean="0">
                          <a:ln>
                            <a:noFill/>
                          </a:ln>
                          <a:solidFill>
                            <a:srgbClr val="000000"/>
                          </a:solidFill>
                          <a:effectLst/>
                          <a:latin typeface="Times New Roman" pitchFamily="18" charset="0"/>
                          <a:cs typeface="Times New Roman" pitchFamily="18" charset="0"/>
                        </a:rPr>
                        <a:t>                       </a:t>
                      </a:r>
                      <a:endParaRPr kumimoji="0" lang="en-US" sz="1200" b="1"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2"/>
                        </a:buClr>
                        <a:buSzPct val="70000"/>
                        <a:buFont typeface="Wingdings" pitchFamily="2" charset="2"/>
                        <a:buNone/>
                        <a:tabLst/>
                      </a:pP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Points Possible =            50</a:t>
                      </a:r>
                      <a:endParaRPr kumimoji="0" lang="en-US" sz="12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hMerge="1">
                  <a:txBody>
                    <a:bodyPr/>
                    <a:lstStyle/>
                    <a:p>
                      <a:endParaRPr lang="en-US"/>
                    </a:p>
                  </a:txBody>
                  <a:tcPr/>
                </a:tc>
                <a:tc gridSpan="2">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             Today ______________%</a:t>
                      </a:r>
                      <a:endParaRPr kumimoji="0" lang="en-US" sz="12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hMerge="1">
                  <a:txBody>
                    <a:bodyPr/>
                    <a:lstStyle/>
                    <a:p>
                      <a:endParaRPr lang="en-US"/>
                    </a:p>
                  </a:txBody>
                  <a:tcPr/>
                </a:tc>
                <a:tc gridSpan="2">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        Goal ______________%</a:t>
                      </a:r>
                      <a:endParaRPr kumimoji="0" lang="en-US" sz="1200" b="1" i="0" u="none" strike="noStrike" cap="none" normalizeH="0" baseline="0" dirty="0" smtClean="0">
                        <a:ln>
                          <a:noFill/>
                        </a:ln>
                        <a:solidFill>
                          <a:srgbClr val="000000"/>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hMerge="1">
                  <a:txBody>
                    <a:bodyPr/>
                    <a:lstStyle/>
                    <a:p>
                      <a:endParaRPr lang="en-US"/>
                    </a:p>
                  </a:txBody>
                  <a:tcPr/>
                </a:tc>
              </a:tr>
            </a:tbl>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813" y="157163"/>
            <a:ext cx="7483475" cy="58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54050"/>
            <a:ext cx="727233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599730" y="2852738"/>
            <a:ext cx="7272808" cy="2705472"/>
          </a:xfrm>
          <a:prstGeom prst="rect">
            <a:avLst/>
          </a:prstGeom>
          <a:noFill/>
          <a:ln>
            <a:noFill/>
          </a:ln>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lvl1pPr algn="ctr" rtl="0" eaLnBrk="0" fontAlgn="base" hangingPunct="0">
              <a:spcBef>
                <a:spcPct val="0"/>
              </a:spcBef>
              <a:spcAft>
                <a:spcPct val="0"/>
              </a:spcAft>
              <a:defRPr sz="4400" b="1">
                <a:solidFill>
                  <a:srgbClr val="0061AF"/>
                </a:solidFill>
                <a:latin typeface="+mj-lt"/>
                <a:ea typeface="+mj-ea"/>
                <a:cs typeface="+mj-cs"/>
              </a:defRPr>
            </a:lvl1pPr>
            <a:lvl2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2pPr>
            <a:lvl3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3pPr>
            <a:lvl4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4pPr>
            <a:lvl5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a:defRPr/>
            </a:pPr>
            <a:r>
              <a:rPr lang="en-US" sz="4000" kern="0" dirty="0">
                <a:ln w="1905"/>
                <a:solidFill>
                  <a:schemeClr val="tx1"/>
                </a:solidFill>
                <a:effectLst>
                  <a:innerShdw blurRad="69850" dist="43180" dir="5400000">
                    <a:srgbClr val="000000">
                      <a:alpha val="65000"/>
                    </a:srgbClr>
                  </a:innerShdw>
                </a:effectLst>
              </a:rPr>
              <a:t>Measuring Student Progress</a:t>
            </a:r>
          </a:p>
        </p:txBody>
      </p:sp>
    </p:spTree>
    <p:extLst>
      <p:ext uri="{BB962C8B-B14F-4D97-AF65-F5344CB8AC3E}">
        <p14:creationId xmlns:p14="http://schemas.microsoft.com/office/powerpoint/2010/main" val="26279699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350" y="2133600"/>
            <a:ext cx="7508875" cy="3773488"/>
          </a:xfrm>
        </p:spPr>
        <p:txBody>
          <a:bodyPr/>
          <a:lstStyle/>
          <a:p>
            <a:pPr>
              <a:defRPr/>
            </a:pPr>
            <a:r>
              <a:rPr lang="en-US" dirty="0">
                <a:solidFill>
                  <a:srgbClr val="0061AF"/>
                </a:solidFill>
              </a:rPr>
              <a:t>Data to assess </a:t>
            </a:r>
            <a:r>
              <a:rPr lang="en-US" dirty="0" smtClean="0">
                <a:solidFill>
                  <a:srgbClr val="0061AF"/>
                </a:solidFill>
              </a:rPr>
              <a:t>impact:</a:t>
            </a:r>
          </a:p>
          <a:p>
            <a:pPr lvl="1">
              <a:defRPr/>
            </a:pPr>
            <a:r>
              <a:rPr lang="en-US" dirty="0">
                <a:solidFill>
                  <a:srgbClr val="0061AF"/>
                </a:solidFill>
              </a:rPr>
              <a:t>Office Daily Referrals (ODRs)</a:t>
            </a:r>
          </a:p>
          <a:p>
            <a:pPr lvl="1">
              <a:defRPr/>
            </a:pPr>
            <a:r>
              <a:rPr lang="en-US" dirty="0" smtClean="0">
                <a:solidFill>
                  <a:srgbClr val="0061AF"/>
                </a:solidFill>
              </a:rPr>
              <a:t>Data collected as part of the intervention (e.g., check-in, check-out points)</a:t>
            </a:r>
            <a:endParaRPr lang="en-US" dirty="0">
              <a:solidFill>
                <a:srgbClr val="0061AF"/>
              </a:solidFill>
            </a:endParaRPr>
          </a:p>
          <a:p>
            <a:pPr>
              <a:defRPr/>
            </a:pPr>
            <a:r>
              <a:rPr lang="en-US" dirty="0">
                <a:solidFill>
                  <a:srgbClr val="0061AF"/>
                </a:solidFill>
              </a:rPr>
              <a:t>Data to assess </a:t>
            </a:r>
            <a:r>
              <a:rPr lang="en-US" dirty="0" smtClean="0">
                <a:solidFill>
                  <a:srgbClr val="0061AF"/>
                </a:solidFill>
              </a:rPr>
              <a:t>implementation: </a:t>
            </a:r>
            <a:endParaRPr lang="en-US" dirty="0">
              <a:solidFill>
                <a:srgbClr val="0061AF"/>
              </a:solidFill>
            </a:endParaRPr>
          </a:p>
          <a:p>
            <a:pPr lvl="1">
              <a:defRPr/>
            </a:pPr>
            <a:r>
              <a:rPr lang="en-US" dirty="0" smtClean="0">
                <a:solidFill>
                  <a:srgbClr val="0061AF"/>
                </a:solidFill>
              </a:rPr>
              <a:t>Implementation checklists</a:t>
            </a:r>
          </a:p>
          <a:p>
            <a:pPr lvl="1">
              <a:defRPr/>
            </a:pPr>
            <a:r>
              <a:rPr lang="en-US" dirty="0" smtClean="0">
                <a:solidFill>
                  <a:srgbClr val="0061AF"/>
                </a:solidFill>
              </a:rPr>
              <a:t>Classroom observations</a:t>
            </a:r>
            <a:endParaRPr lang="en-US" dirty="0">
              <a:solidFill>
                <a:srgbClr val="0061AF"/>
              </a:solidFill>
            </a:endParaRPr>
          </a:p>
          <a:p>
            <a:pPr>
              <a:defRPr/>
            </a:pPr>
            <a:endParaRPr lang="en-US" dirty="0"/>
          </a:p>
        </p:txBody>
      </p:sp>
      <p:sp>
        <p:nvSpPr>
          <p:cNvPr id="111619" name="Title 2"/>
          <p:cNvSpPr>
            <a:spLocks noGrp="1"/>
          </p:cNvSpPr>
          <p:nvPr>
            <p:ph type="title"/>
          </p:nvPr>
        </p:nvSpPr>
        <p:spPr>
          <a:ln>
            <a:miter lim="800000"/>
            <a:headEnd/>
            <a:tailEnd/>
          </a:ln>
        </p:spPr>
        <p:txBody>
          <a:bodyPr/>
          <a:lstStyle/>
          <a:p>
            <a:r>
              <a:rPr lang="en-US" altLang="en-US" sz="4000" dirty="0" smtClean="0"/>
              <a:t>Data Collected for Supplemental Interventions</a:t>
            </a:r>
          </a:p>
        </p:txBody>
      </p:sp>
      <p:pic>
        <p:nvPicPr>
          <p:cNvPr id="111621" name="Picture 4" descr="C:\Users\mstorm\AppData\Local\Microsoft\Windows\Temporary Internet Files\Content.IE5\BAI3GXJ4\MC90043492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038600"/>
            <a:ext cx="15398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2"/>
          <p:cNvSpPr>
            <a:spLocks noGrp="1"/>
          </p:cNvSpPr>
          <p:nvPr>
            <p:ph type="title"/>
          </p:nvPr>
        </p:nvSpPr>
        <p:spPr>
          <a:ln>
            <a:miter lim="800000"/>
            <a:headEnd/>
            <a:tailEnd/>
          </a:ln>
        </p:spPr>
        <p:txBody>
          <a:bodyPr/>
          <a:lstStyle/>
          <a:p>
            <a:r>
              <a:rPr lang="en-US" altLang="en-US" sz="4000" dirty="0" smtClean="0"/>
              <a:t>Pattern: Improved Behavior </a:t>
            </a:r>
            <a:br>
              <a:rPr lang="en-US" altLang="en-US" sz="4000" dirty="0" smtClean="0"/>
            </a:br>
            <a:r>
              <a:rPr lang="en-US" altLang="en-US" sz="4000" dirty="0" smtClean="0"/>
              <a:t>After Intervention Change</a:t>
            </a:r>
          </a:p>
        </p:txBody>
      </p:sp>
      <p:pic>
        <p:nvPicPr>
          <p:cNvPr id="112643"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403647" y="1931988"/>
            <a:ext cx="3672409" cy="3873500"/>
          </a:xfrm>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931988"/>
            <a:ext cx="3816424" cy="38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03350" y="2055813"/>
            <a:ext cx="7508875" cy="3851275"/>
          </a:xfrm>
        </p:spPr>
        <p:txBody>
          <a:bodyPr/>
          <a:lstStyle/>
          <a:p>
            <a:pPr>
              <a:defRPr/>
            </a:pPr>
            <a:r>
              <a:rPr lang="en-US" b="1" dirty="0" smtClean="0">
                <a:solidFill>
                  <a:srgbClr val="0061AF"/>
                </a:solidFill>
              </a:rPr>
              <a:t>Situation:</a:t>
            </a:r>
            <a:r>
              <a:rPr lang="en-US" dirty="0" smtClean="0">
                <a:solidFill>
                  <a:srgbClr val="0061AF"/>
                </a:solidFill>
              </a:rPr>
              <a:t> The student’s response improves </a:t>
            </a:r>
            <a:r>
              <a:rPr lang="en-US" dirty="0">
                <a:solidFill>
                  <a:srgbClr val="0061AF"/>
                </a:solidFill>
              </a:rPr>
              <a:t>after an intervention change (direction depends on target behavior</a:t>
            </a:r>
            <a:r>
              <a:rPr lang="en-US" dirty="0" smtClean="0">
                <a:solidFill>
                  <a:srgbClr val="0061AF"/>
                </a:solidFill>
              </a:rPr>
              <a:t>).</a:t>
            </a:r>
          </a:p>
          <a:p>
            <a:pPr>
              <a:defRPr/>
            </a:pPr>
            <a:r>
              <a:rPr lang="en-US" b="1" dirty="0" smtClean="0">
                <a:solidFill>
                  <a:srgbClr val="0061AF"/>
                </a:solidFill>
              </a:rPr>
              <a:t>Analysis:</a:t>
            </a:r>
            <a:r>
              <a:rPr lang="en-US" dirty="0" smtClean="0">
                <a:solidFill>
                  <a:srgbClr val="0061AF"/>
                </a:solidFill>
              </a:rPr>
              <a:t> No change in intervention is needed at this time. Continue monitoring until a change is needed or the goal is met.</a:t>
            </a:r>
            <a:endParaRPr lang="en-US" dirty="0">
              <a:solidFill>
                <a:srgbClr val="0061AF"/>
              </a:solidFill>
            </a:endParaRPr>
          </a:p>
        </p:txBody>
      </p:sp>
      <p:sp>
        <p:nvSpPr>
          <p:cNvPr id="113667" name="Title 1"/>
          <p:cNvSpPr>
            <a:spLocks noGrp="1"/>
          </p:cNvSpPr>
          <p:nvPr>
            <p:ph type="title"/>
          </p:nvPr>
        </p:nvSpPr>
        <p:spPr>
          <a:ln>
            <a:miter lim="800000"/>
            <a:headEnd/>
            <a:tailEnd/>
          </a:ln>
        </p:spPr>
        <p:txBody>
          <a:bodyPr/>
          <a:lstStyle/>
          <a:p>
            <a:r>
              <a:rPr lang="en-US" altLang="en-US" sz="3600" dirty="0" smtClean="0"/>
              <a:t>Interpreting Improved Behavior </a:t>
            </a:r>
            <a:br>
              <a:rPr lang="en-US" altLang="en-US" sz="3600" dirty="0" smtClean="0"/>
            </a:br>
            <a:r>
              <a:rPr lang="en-US" altLang="en-US" sz="3600" dirty="0" smtClean="0"/>
              <a:t>After Intervention Change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2"/>
          <p:cNvSpPr>
            <a:spLocks noGrp="1"/>
          </p:cNvSpPr>
          <p:nvPr>
            <p:ph type="title"/>
          </p:nvPr>
        </p:nvSpPr>
        <p:spPr>
          <a:ln>
            <a:miter lim="800000"/>
            <a:headEnd/>
            <a:tailEnd/>
          </a:ln>
        </p:spPr>
        <p:txBody>
          <a:bodyPr/>
          <a:lstStyle/>
          <a:p>
            <a:r>
              <a:rPr lang="en-US" altLang="en-US" dirty="0" smtClean="0"/>
              <a:t>Pattern: No Change in Behavior</a:t>
            </a:r>
          </a:p>
        </p:txBody>
      </p:sp>
      <p:pic>
        <p:nvPicPr>
          <p:cNvPr id="114691"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27313" y="1989138"/>
            <a:ext cx="5305425" cy="3851275"/>
          </a:xfrm>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350" y="1773238"/>
            <a:ext cx="7508875" cy="4133850"/>
          </a:xfrm>
        </p:spPr>
        <p:txBody>
          <a:bodyPr/>
          <a:lstStyle/>
          <a:p>
            <a:pPr>
              <a:defRPr/>
            </a:pPr>
            <a:r>
              <a:rPr lang="en-US" sz="2600" b="1" dirty="0" smtClean="0">
                <a:solidFill>
                  <a:srgbClr val="0061AF"/>
                </a:solidFill>
              </a:rPr>
              <a:t>Situation:</a:t>
            </a:r>
            <a:r>
              <a:rPr lang="en-US" sz="2600" dirty="0" smtClean="0">
                <a:solidFill>
                  <a:srgbClr val="0061AF"/>
                </a:solidFill>
              </a:rPr>
              <a:t> The data are similar before and after the change in intervention.</a:t>
            </a:r>
          </a:p>
          <a:p>
            <a:pPr>
              <a:defRPr/>
            </a:pPr>
            <a:r>
              <a:rPr lang="en-US" sz="2600" b="1" dirty="0" smtClean="0">
                <a:solidFill>
                  <a:srgbClr val="0061AF"/>
                </a:solidFill>
              </a:rPr>
              <a:t>Possible interpretations:</a:t>
            </a:r>
          </a:p>
          <a:p>
            <a:pPr lvl="1">
              <a:defRPr/>
            </a:pPr>
            <a:r>
              <a:rPr lang="en-US" sz="2200" dirty="0" smtClean="0">
                <a:solidFill>
                  <a:srgbClr val="0061AF"/>
                </a:solidFill>
              </a:rPr>
              <a:t>The student is not responding to the intervention.</a:t>
            </a:r>
          </a:p>
          <a:p>
            <a:pPr lvl="1">
              <a:defRPr/>
            </a:pPr>
            <a:r>
              <a:rPr lang="en-US" sz="2200" dirty="0">
                <a:solidFill>
                  <a:srgbClr val="0061AF"/>
                </a:solidFill>
              </a:rPr>
              <a:t>The student has not received the intervention with </a:t>
            </a:r>
            <a:r>
              <a:rPr lang="en-US" sz="2200" dirty="0" smtClean="0">
                <a:solidFill>
                  <a:srgbClr val="0061AF"/>
                </a:solidFill>
              </a:rPr>
              <a:t>fidelity.</a:t>
            </a:r>
            <a:endParaRPr lang="en-US" sz="2200" dirty="0">
              <a:solidFill>
                <a:srgbClr val="0061AF"/>
              </a:solidFill>
            </a:endParaRPr>
          </a:p>
          <a:p>
            <a:pPr lvl="1">
              <a:defRPr/>
            </a:pPr>
            <a:r>
              <a:rPr lang="en-US" sz="2200" dirty="0" smtClean="0">
                <a:solidFill>
                  <a:srgbClr val="0061AF"/>
                </a:solidFill>
              </a:rPr>
              <a:t>The DBR tool is not sensitive to change for this behavior (revisit definition or anchors).</a:t>
            </a:r>
          </a:p>
          <a:p>
            <a:pPr lvl="1">
              <a:defRPr/>
            </a:pPr>
            <a:r>
              <a:rPr lang="en-US" sz="2200" dirty="0" smtClean="0">
                <a:solidFill>
                  <a:srgbClr val="0061AF"/>
                </a:solidFill>
              </a:rPr>
              <a:t>The intervention is not an appropriate match for the student’s needs.</a:t>
            </a:r>
          </a:p>
          <a:p>
            <a:pPr lvl="1">
              <a:defRPr/>
            </a:pPr>
            <a:r>
              <a:rPr lang="en-US" sz="2200" dirty="0" smtClean="0">
                <a:solidFill>
                  <a:srgbClr val="0061AF"/>
                </a:solidFill>
              </a:rPr>
              <a:t>The intervention is not addressing the function of the behavior</a:t>
            </a:r>
            <a:r>
              <a:rPr lang="en-US" sz="2200" dirty="0" smtClean="0"/>
              <a:t>.</a:t>
            </a:r>
            <a:endParaRPr lang="en-US" sz="2200" dirty="0"/>
          </a:p>
        </p:txBody>
      </p:sp>
      <p:sp>
        <p:nvSpPr>
          <p:cNvPr id="115715" name="Title 2"/>
          <p:cNvSpPr>
            <a:spLocks noGrp="1"/>
          </p:cNvSpPr>
          <p:nvPr>
            <p:ph type="title"/>
          </p:nvPr>
        </p:nvSpPr>
        <p:spPr>
          <a:ln>
            <a:miter lim="800000"/>
            <a:headEnd/>
            <a:tailEnd/>
          </a:ln>
        </p:spPr>
        <p:txBody>
          <a:bodyPr/>
          <a:lstStyle/>
          <a:p>
            <a:r>
              <a:rPr lang="en-US" altLang="en-US" dirty="0" smtClean="0"/>
              <a:t>Interpreting No 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8" name="Content Placeholder 3"/>
          <p:cNvGraphicFramePr>
            <a:graphicFrameLocks noGrp="1"/>
          </p:cNvGraphicFramePr>
          <p:nvPr>
            <p:ph idx="1"/>
          </p:nvPr>
        </p:nvGraphicFramePr>
        <p:xfrm>
          <a:off x="1308100" y="1973263"/>
          <a:ext cx="6503988" cy="3683000"/>
        </p:xfrm>
        <a:graphic>
          <a:graphicData uri="http://schemas.openxmlformats.org/presentationml/2006/ole">
            <mc:AlternateContent xmlns:mc="http://schemas.openxmlformats.org/markup-compatibility/2006">
              <mc:Choice xmlns:v="urn:schemas-microsoft-com:vml" Requires="v">
                <p:oleObj spid="_x0000_s117172" r:id="rId5" imgW="6504996" imgH="3682303" progId="Excel.Sheet.8">
                  <p:embed/>
                </p:oleObj>
              </mc:Choice>
              <mc:Fallback>
                <p:oleObj r:id="rId5" imgW="6504996" imgH="3682303" progId="Excel.Sheet.8">
                  <p:embed/>
                  <p:pic>
                    <p:nvPicPr>
                      <p:cNvPr id="0" name="Picture 168"/>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8100" y="1973263"/>
                        <a:ext cx="6503988" cy="368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6739" name="Title 2"/>
          <p:cNvSpPr>
            <a:spLocks noGrp="1"/>
          </p:cNvSpPr>
          <p:nvPr>
            <p:ph type="title"/>
          </p:nvPr>
        </p:nvSpPr>
        <p:spPr>
          <a:ln>
            <a:miter lim="800000"/>
            <a:headEnd/>
            <a:tailEnd/>
          </a:ln>
        </p:spPr>
        <p:txBody>
          <a:bodyPr/>
          <a:lstStyle/>
          <a:p>
            <a:r>
              <a:rPr lang="en-US" altLang="en-US" dirty="0" smtClean="0"/>
              <a:t>Pattern: Highly Variable Data</a:t>
            </a:r>
          </a:p>
        </p:txBody>
      </p:sp>
      <p:cxnSp>
        <p:nvCxnSpPr>
          <p:cNvPr id="6" name="Straight Connector 5"/>
          <p:cNvCxnSpPr/>
          <p:nvPr/>
        </p:nvCxnSpPr>
        <p:spPr>
          <a:xfrm flipV="1">
            <a:off x="4168775" y="2035175"/>
            <a:ext cx="0" cy="30861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381245" y="2507585"/>
            <a:ext cx="430887" cy="2140971"/>
          </a:xfrm>
          <a:prstGeom prst="rect">
            <a:avLst/>
          </a:prstGeom>
          <a:noFill/>
        </p:spPr>
        <p:txBody>
          <a:bodyPr vert="vert270" wrap="none">
            <a:spAutoFit/>
          </a:bodyPr>
          <a:lstStyle/>
          <a:p>
            <a:pPr>
              <a:defRPr/>
            </a:pPr>
            <a:r>
              <a:rPr lang="en-US" sz="1600" dirty="0">
                <a:solidFill>
                  <a:srgbClr val="000000"/>
                </a:solidFill>
              </a:rPr>
              <a:t>Disruptive DBR Rating</a:t>
            </a:r>
          </a:p>
        </p:txBody>
      </p:sp>
      <p:sp>
        <p:nvSpPr>
          <p:cNvPr id="116742" name="TextBox 10"/>
          <p:cNvSpPr txBox="1">
            <a:spLocks noChangeArrowheads="1"/>
          </p:cNvSpPr>
          <p:nvPr/>
        </p:nvSpPr>
        <p:spPr bwMode="auto">
          <a:xfrm>
            <a:off x="2209800" y="5605463"/>
            <a:ext cx="2351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r>
              <a:rPr lang="en-US" altLang="en-US" sz="1600" dirty="0">
                <a:solidFill>
                  <a:srgbClr val="000000"/>
                </a:solidFill>
              </a:rPr>
              <a:t>Number of School Days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ln>
            <a:miter lim="800000"/>
            <a:headEnd/>
            <a:tailEnd/>
          </a:ln>
        </p:spPr>
        <p:txBody>
          <a:bodyPr/>
          <a:lstStyle/>
          <a:p>
            <a:r>
              <a:rPr lang="en-US" altLang="en-US" dirty="0" smtClean="0"/>
              <a:t>What Are Supplemental Interventions?</a:t>
            </a:r>
          </a:p>
        </p:txBody>
      </p:sp>
      <p:sp>
        <p:nvSpPr>
          <p:cNvPr id="3" name="Content Placeholder 2"/>
          <p:cNvSpPr>
            <a:spLocks noGrp="1"/>
          </p:cNvSpPr>
          <p:nvPr>
            <p:ph idx="1"/>
          </p:nvPr>
        </p:nvSpPr>
        <p:spPr/>
        <p:txBody>
          <a:bodyPr/>
          <a:lstStyle/>
          <a:p>
            <a:pPr>
              <a:defRPr/>
            </a:pPr>
            <a:r>
              <a:rPr lang="en-US" sz="2800" dirty="0"/>
              <a:t>S</a:t>
            </a:r>
            <a:r>
              <a:rPr lang="en-US" sz="2800" dirty="0" smtClean="0"/>
              <a:t>upplemental interventions are designed for at-risk students and students who are not responding to universal strategies.</a:t>
            </a:r>
          </a:p>
          <a:p>
            <a:pPr marL="0" indent="0">
              <a:buFont typeface="Wingdings" pitchFamily="2" charset="2"/>
              <a:buNone/>
              <a:defRPr/>
            </a:pPr>
            <a:endParaRPr lang="en-US" sz="2800" dirty="0" smtClean="0"/>
          </a:p>
          <a:p>
            <a:pPr>
              <a:defRPr/>
            </a:pPr>
            <a:r>
              <a:rPr lang="en-US" sz="2800" dirty="0" smtClean="0"/>
              <a:t>Universal strategies can be effective for approximately 80 percent of students. Supplemental interventions can have a positive impact on approximately 15 percent of students.</a:t>
            </a:r>
          </a:p>
          <a:p>
            <a:pPr marL="1828800" lvl="4" indent="0">
              <a:buFontTx/>
              <a:buNone/>
              <a:defRPr/>
            </a:pPr>
            <a:endParaRPr lang="en-US" sz="1600" dirty="0" smtClean="0"/>
          </a:p>
          <a:p>
            <a:pPr marL="1828800" lvl="4" indent="0">
              <a:buFontTx/>
              <a:buNone/>
              <a:defRPr/>
            </a:pPr>
            <a:r>
              <a:rPr lang="en-US" sz="1600" dirty="0" smtClean="0"/>
              <a:t>	(Filter et al., 2007; Kett &amp; Nelson, 2010)</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6375" y="2055813"/>
            <a:ext cx="7435850" cy="3851275"/>
          </a:xfrm>
        </p:spPr>
        <p:txBody>
          <a:bodyPr/>
          <a:lstStyle/>
          <a:p>
            <a:pPr>
              <a:defRPr/>
            </a:pPr>
            <a:r>
              <a:rPr lang="en-US" b="1" dirty="0" smtClean="0">
                <a:solidFill>
                  <a:srgbClr val="0061AF"/>
                </a:solidFill>
              </a:rPr>
              <a:t>Situation:</a:t>
            </a:r>
            <a:r>
              <a:rPr lang="en-US" dirty="0" smtClean="0">
                <a:solidFill>
                  <a:srgbClr val="0061AF"/>
                </a:solidFill>
              </a:rPr>
              <a:t> Data are inconsistent.</a:t>
            </a:r>
          </a:p>
          <a:p>
            <a:pPr>
              <a:defRPr/>
            </a:pPr>
            <a:r>
              <a:rPr lang="en-US" b="1" dirty="0" smtClean="0">
                <a:solidFill>
                  <a:srgbClr val="0061AF"/>
                </a:solidFill>
              </a:rPr>
              <a:t>Possible explanations:</a:t>
            </a:r>
          </a:p>
          <a:p>
            <a:pPr lvl="1">
              <a:defRPr/>
            </a:pPr>
            <a:r>
              <a:rPr lang="en-US" sz="2400" dirty="0">
                <a:solidFill>
                  <a:srgbClr val="0061AF"/>
                </a:solidFill>
              </a:rPr>
              <a:t>The DBR </a:t>
            </a:r>
            <a:r>
              <a:rPr lang="en-US" sz="2400" dirty="0" smtClean="0">
                <a:solidFill>
                  <a:srgbClr val="0061AF"/>
                </a:solidFill>
              </a:rPr>
              <a:t>tool is not reliable for this behavior (revisit definition </a:t>
            </a:r>
            <a:r>
              <a:rPr lang="en-US" sz="2400" dirty="0">
                <a:solidFill>
                  <a:srgbClr val="0061AF"/>
                </a:solidFill>
              </a:rPr>
              <a:t>or </a:t>
            </a:r>
            <a:r>
              <a:rPr lang="en-US" sz="2400" dirty="0" smtClean="0">
                <a:solidFill>
                  <a:srgbClr val="0061AF"/>
                </a:solidFill>
              </a:rPr>
              <a:t>anchors).</a:t>
            </a:r>
          </a:p>
          <a:p>
            <a:pPr lvl="1">
              <a:defRPr/>
            </a:pPr>
            <a:r>
              <a:rPr lang="en-US" sz="2400" dirty="0" smtClean="0">
                <a:solidFill>
                  <a:srgbClr val="0061AF"/>
                </a:solidFill>
              </a:rPr>
              <a:t>The administration of the assessment is inconsistent.</a:t>
            </a:r>
          </a:p>
          <a:p>
            <a:pPr lvl="1">
              <a:defRPr/>
            </a:pPr>
            <a:r>
              <a:rPr lang="en-US" sz="2400" dirty="0" smtClean="0">
                <a:solidFill>
                  <a:srgbClr val="0061AF"/>
                </a:solidFill>
              </a:rPr>
              <a:t>The behavior is as variable as the data suggest. Look for patterns in the setting, time of day, day of week, etc.</a:t>
            </a:r>
            <a:endParaRPr lang="en-US" sz="2400" dirty="0">
              <a:solidFill>
                <a:srgbClr val="0061AF"/>
              </a:solidFill>
            </a:endParaRPr>
          </a:p>
        </p:txBody>
      </p:sp>
      <p:sp>
        <p:nvSpPr>
          <p:cNvPr id="117763" name="Title 2"/>
          <p:cNvSpPr>
            <a:spLocks noGrp="1"/>
          </p:cNvSpPr>
          <p:nvPr>
            <p:ph type="title"/>
          </p:nvPr>
        </p:nvSpPr>
        <p:spPr>
          <a:ln>
            <a:miter lim="800000"/>
            <a:headEnd/>
            <a:tailEnd/>
          </a:ln>
        </p:spPr>
        <p:txBody>
          <a:bodyPr/>
          <a:lstStyle/>
          <a:p>
            <a:r>
              <a:rPr lang="en-US" altLang="en-US" dirty="0" smtClean="0"/>
              <a:t>Interpreting Highly Variable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6" name="Object 2"/>
          <p:cNvGraphicFramePr>
            <a:graphicFrameLocks noChangeAspect="1"/>
          </p:cNvGraphicFramePr>
          <p:nvPr/>
        </p:nvGraphicFramePr>
        <p:xfrm>
          <a:off x="0" y="1219200"/>
          <a:ext cx="9144000" cy="5638800"/>
        </p:xfrm>
        <a:graphic>
          <a:graphicData uri="http://schemas.openxmlformats.org/presentationml/2006/ole">
            <mc:AlternateContent xmlns:mc="http://schemas.openxmlformats.org/markup-compatibility/2006">
              <mc:Choice xmlns:v="urn:schemas-microsoft-com:vml" Requires="v">
                <p:oleObj spid="_x0000_s119218" name="Chart" r:id="rId4" imgW="7581960" imgH="4152960" progId="">
                  <p:embed/>
                </p:oleObj>
              </mc:Choice>
              <mc:Fallback>
                <p:oleObj name="Chart" r:id="rId4" imgW="7581960" imgH="4152960" progId="">
                  <p:embed/>
                  <p:pic>
                    <p:nvPicPr>
                      <p:cNvPr id="0" name="Picture 1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87" name="Rectangle 3"/>
          <p:cNvSpPr>
            <a:spLocks noGrp="1" noChangeArrowheads="1"/>
          </p:cNvSpPr>
          <p:nvPr>
            <p:ph type="title"/>
          </p:nvPr>
        </p:nvSpPr>
        <p:spPr>
          <a:xfrm>
            <a:off x="0" y="0"/>
            <a:ext cx="9144000" cy="1600200"/>
          </a:xfrm>
          <a:ln>
            <a:miter lim="800000"/>
            <a:headEnd/>
            <a:tailEnd/>
          </a:ln>
        </p:spPr>
        <p:txBody>
          <a:bodyPr/>
          <a:lstStyle/>
          <a:p>
            <a:pPr eaLnBrk="1" hangingPunct="1"/>
            <a:r>
              <a:rPr lang="en-US" altLang="en-US" dirty="0" smtClean="0"/>
              <a:t>Daily Data Used for Decision Making</a:t>
            </a:r>
          </a:p>
        </p:txBody>
      </p:sp>
      <p:sp>
        <p:nvSpPr>
          <p:cNvPr id="2" name="Rectangle 1"/>
          <p:cNvSpPr/>
          <p:nvPr/>
        </p:nvSpPr>
        <p:spPr>
          <a:xfrm>
            <a:off x="2438400" y="1556792"/>
            <a:ext cx="4419600" cy="5768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Steve’s CICO Performance</a:t>
            </a:r>
          </a:p>
          <a:p>
            <a:pPr algn="ctr">
              <a:defRPr/>
            </a:pPr>
            <a:r>
              <a:rPr lang="en-US" b="1" dirty="0" smtClean="0">
                <a:solidFill>
                  <a:schemeClr val="tx1"/>
                </a:solidFill>
              </a:rPr>
              <a:t>2010-2012</a:t>
            </a:r>
            <a:endParaRPr lang="en-US" b="1" dirty="0">
              <a:solidFill>
                <a:schemeClr val="tx1"/>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475656" y="116632"/>
            <a:ext cx="7560840" cy="1152128"/>
          </a:xfrm>
          <a:ln>
            <a:miter lim="800000"/>
            <a:headEnd/>
            <a:tailEnd/>
          </a:ln>
        </p:spPr>
        <p:txBody>
          <a:bodyPr/>
          <a:lstStyle/>
          <a:p>
            <a:pPr eaLnBrk="1" hangingPunct="1"/>
            <a:r>
              <a:rPr lang="en-US" altLang="en-US" sz="3700" dirty="0" smtClean="0"/>
              <a:t>Daily Data Used for Decision Making</a:t>
            </a:r>
            <a:endParaRPr lang="en-US" altLang="en-US" sz="3700" dirty="0" smtClean="0">
              <a:solidFill>
                <a:schemeClr val="bg1"/>
              </a:solidFill>
            </a:endParaRPr>
          </a:p>
        </p:txBody>
      </p:sp>
      <p:graphicFrame>
        <p:nvGraphicFramePr>
          <p:cNvPr id="119811" name="Object 3"/>
          <p:cNvGraphicFramePr>
            <a:graphicFrameLocks noGrp="1" noChangeAspect="1"/>
          </p:cNvGraphicFramePr>
          <p:nvPr>
            <p:ph idx="1"/>
          </p:nvPr>
        </p:nvGraphicFramePr>
        <p:xfrm>
          <a:off x="781050" y="1687513"/>
          <a:ext cx="7581900" cy="4352925"/>
        </p:xfrm>
        <a:graphic>
          <a:graphicData uri="http://schemas.openxmlformats.org/presentationml/2006/ole">
            <mc:AlternateContent xmlns:mc="http://schemas.openxmlformats.org/markup-compatibility/2006">
              <mc:Choice xmlns:v="urn:schemas-microsoft-com:vml" Requires="v">
                <p:oleObj spid="_x0000_s120242" name="Chart" r:id="rId4" imgW="7581960" imgH="4352760" progId="">
                  <p:embed/>
                </p:oleObj>
              </mc:Choice>
              <mc:Fallback>
                <p:oleObj name="Chart" r:id="rId4" imgW="7581960" imgH="4352760" progId="">
                  <p:embed/>
                  <p:pic>
                    <p:nvPicPr>
                      <p:cNvPr id="0" name="Picture 16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 y="1687513"/>
                        <a:ext cx="75819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2514600" y="1447800"/>
            <a:ext cx="44196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Rachelle’s CICO Performance</a:t>
            </a:r>
          </a:p>
          <a:p>
            <a:pPr algn="ctr">
              <a:defRPr/>
            </a:pPr>
            <a:r>
              <a:rPr lang="en-US" b="1" dirty="0">
                <a:solidFill>
                  <a:schemeClr val="tx1"/>
                </a:solidFill>
              </a:rPr>
              <a:t>2010-2012</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54050"/>
            <a:ext cx="727233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599730" y="2852738"/>
            <a:ext cx="7272808" cy="2705472"/>
          </a:xfrm>
          <a:prstGeom prst="rect">
            <a:avLst/>
          </a:prstGeom>
          <a:noFill/>
          <a:ln>
            <a:noFill/>
          </a:ln>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lvl1pPr algn="ctr" rtl="0" eaLnBrk="0" fontAlgn="base" hangingPunct="0">
              <a:spcBef>
                <a:spcPct val="0"/>
              </a:spcBef>
              <a:spcAft>
                <a:spcPct val="0"/>
              </a:spcAft>
              <a:defRPr sz="4400" b="1">
                <a:solidFill>
                  <a:srgbClr val="0061AF"/>
                </a:solidFill>
                <a:latin typeface="+mj-lt"/>
                <a:ea typeface="+mj-ea"/>
                <a:cs typeface="+mj-cs"/>
              </a:defRPr>
            </a:lvl1pPr>
            <a:lvl2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2pPr>
            <a:lvl3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3pPr>
            <a:lvl4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4pPr>
            <a:lvl5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eaLnBrk="1" hangingPunct="1"/>
            <a:r>
              <a:rPr lang="en-US" altLang="en-US" sz="4000" dirty="0">
                <a:solidFill>
                  <a:schemeClr val="tx1"/>
                </a:solidFill>
              </a:rPr>
              <a:t>Case </a:t>
            </a:r>
            <a:r>
              <a:rPr lang="en-US" altLang="en-US" sz="4000" dirty="0" smtClean="0">
                <a:solidFill>
                  <a:schemeClr val="tx1"/>
                </a:solidFill>
              </a:rPr>
              <a:t>Studies:</a:t>
            </a:r>
          </a:p>
          <a:p>
            <a:pPr eaLnBrk="1" hangingPunct="1"/>
            <a:r>
              <a:rPr lang="en-US" altLang="en-US" sz="4000" dirty="0" smtClean="0">
                <a:solidFill>
                  <a:schemeClr val="tx1"/>
                </a:solidFill>
              </a:rPr>
              <a:t>Meet Ryan and Aiden</a:t>
            </a:r>
            <a:endParaRPr lang="en-US" altLang="en-US" sz="4000" dirty="0">
              <a:solidFill>
                <a:schemeClr val="tx1"/>
              </a:solidFill>
            </a:endParaRPr>
          </a:p>
          <a:p>
            <a:pPr>
              <a:defRPr/>
            </a:pPr>
            <a:endParaRPr lang="en-US" sz="4000" kern="0"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279699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ln>
            <a:miter lim="800000"/>
            <a:headEnd/>
            <a:tailEnd/>
          </a:ln>
        </p:spPr>
        <p:txBody>
          <a:bodyPr/>
          <a:lstStyle/>
          <a:p>
            <a:r>
              <a:rPr lang="en-US" altLang="en-US" dirty="0" smtClean="0"/>
              <a:t>Student Example</a:t>
            </a:r>
          </a:p>
        </p:txBody>
      </p:sp>
      <p:sp>
        <p:nvSpPr>
          <p:cNvPr id="5" name="Content Placeholder 4"/>
          <p:cNvSpPr>
            <a:spLocks noGrp="1"/>
          </p:cNvSpPr>
          <p:nvPr>
            <p:ph sz="half" idx="2"/>
          </p:nvPr>
        </p:nvSpPr>
        <p:spPr>
          <a:xfrm>
            <a:off x="1574800" y="1600200"/>
            <a:ext cx="7112000" cy="4152900"/>
          </a:xfrm>
          <a:ln>
            <a:solidFill>
              <a:schemeClr val="bg2">
                <a:lumMod val="10000"/>
              </a:schemeClr>
            </a:solidFill>
          </a:ln>
        </p:spPr>
        <p:txBody>
          <a:bodyPr/>
          <a:lstStyle/>
          <a:p>
            <a:pPr algn="ctr">
              <a:buFont typeface="Wingdings" pitchFamily="2" charset="2"/>
              <a:buNone/>
              <a:defRPr/>
            </a:pPr>
            <a:r>
              <a:rPr lang="en-US" dirty="0" smtClean="0"/>
              <a:t>Ryan</a:t>
            </a:r>
          </a:p>
          <a:p>
            <a:pPr marL="0" indent="0">
              <a:buFont typeface="Wingdings" pitchFamily="2" charset="2"/>
              <a:buNone/>
              <a:defRPr/>
            </a:pPr>
            <a:r>
              <a:rPr lang="en-US" sz="2200" b="1" dirty="0" smtClean="0"/>
              <a:t>Background: </a:t>
            </a:r>
            <a:r>
              <a:rPr lang="en-US" sz="2200" dirty="0" smtClean="0"/>
              <a:t>Ryan was identified as having externalizing behavior problems in January of his fourth-grade year. Ryan had an excessive number of office disciplinary referrals (ODRs) and frequently instigated fights with other students.</a:t>
            </a:r>
          </a:p>
          <a:p>
            <a:pPr marL="0" indent="0">
              <a:buFont typeface="Wingdings" pitchFamily="2" charset="2"/>
              <a:buNone/>
              <a:defRPr/>
            </a:pPr>
            <a:endParaRPr lang="en-US" sz="2200" b="1" dirty="0" smtClean="0"/>
          </a:p>
          <a:p>
            <a:pPr marL="0" indent="0">
              <a:buFont typeface="Wingdings" pitchFamily="2" charset="2"/>
              <a:buNone/>
              <a:defRPr/>
            </a:pPr>
            <a:r>
              <a:rPr lang="en-US" sz="2200" b="1" dirty="0" smtClean="0"/>
              <a:t>Intervention Platform: </a:t>
            </a:r>
            <a:r>
              <a:rPr lang="en-US" sz="2200" dirty="0" smtClean="0"/>
              <a:t>Because of Ryan’s excessive ODRs, a Check In Check Out system was implemented.</a:t>
            </a:r>
          </a:p>
          <a:p>
            <a:pPr>
              <a:defRPr/>
            </a:pPr>
            <a:endParaRPr lang="en-US" sz="1600" b="1" dirty="0" smtClean="0"/>
          </a:p>
          <a:p>
            <a:pPr>
              <a:buFont typeface="Wingdings" pitchFamily="2" charset="2"/>
              <a:buNone/>
              <a:defRPr/>
            </a:pPr>
            <a:endParaRPr lang="en-US" sz="1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1692275" y="333375"/>
            <a:ext cx="6994525" cy="1150938"/>
          </a:xfrm>
          <a:ln>
            <a:miter lim="800000"/>
            <a:headEnd/>
            <a:tailEnd/>
          </a:ln>
        </p:spPr>
        <p:txBody>
          <a:bodyPr/>
          <a:lstStyle/>
          <a:p>
            <a:r>
              <a:rPr lang="en-US" altLang="en-US" sz="4000" dirty="0" smtClean="0"/>
              <a:t/>
            </a:r>
            <a:br>
              <a:rPr lang="en-US" altLang="en-US" sz="4000" dirty="0" smtClean="0"/>
            </a:br>
            <a:r>
              <a:rPr lang="en-US" altLang="en-US" dirty="0" smtClean="0"/>
              <a:t>Check In Check Out </a:t>
            </a:r>
            <a:br>
              <a:rPr lang="en-US" altLang="en-US" dirty="0" smtClean="0"/>
            </a:br>
            <a:r>
              <a:rPr lang="en-US" altLang="en-US" dirty="0" smtClean="0"/>
              <a:t>Procedures for Ryan</a:t>
            </a:r>
            <a:br>
              <a:rPr lang="en-US" altLang="en-US" dirty="0" smtClean="0"/>
            </a:br>
            <a:endParaRPr lang="en-US" altLang="en-US" b="0" dirty="0" smtClean="0"/>
          </a:p>
        </p:txBody>
      </p:sp>
      <p:sp>
        <p:nvSpPr>
          <p:cNvPr id="4" name="Content Placeholder 3"/>
          <p:cNvSpPr>
            <a:spLocks noGrp="1"/>
          </p:cNvSpPr>
          <p:nvPr>
            <p:ph sz="half" idx="2"/>
          </p:nvPr>
        </p:nvSpPr>
        <p:spPr>
          <a:xfrm>
            <a:off x="1708150" y="1700808"/>
            <a:ext cx="6978650" cy="5040560"/>
          </a:xfrm>
          <a:ln>
            <a:solidFill>
              <a:schemeClr val="bg2">
                <a:lumMod val="10000"/>
              </a:schemeClr>
            </a:solidFill>
          </a:ln>
        </p:spPr>
        <p:txBody>
          <a:bodyPr/>
          <a:lstStyle/>
          <a:p>
            <a:pPr>
              <a:defRPr/>
            </a:pPr>
            <a:r>
              <a:rPr lang="en-US" sz="2400" dirty="0" smtClean="0"/>
              <a:t>Dedicated staff person “checks in” with the student to get ready for the day</a:t>
            </a:r>
          </a:p>
          <a:p>
            <a:pPr>
              <a:defRPr/>
            </a:pPr>
            <a:r>
              <a:rPr lang="en-US" sz="2400" dirty="0" smtClean="0"/>
              <a:t>Teachers provide feedback on student goals (aligned with schoolwide expectations) throughout the day</a:t>
            </a:r>
          </a:p>
          <a:p>
            <a:pPr>
              <a:defRPr/>
            </a:pPr>
            <a:r>
              <a:rPr lang="en-US" sz="2400" dirty="0" smtClean="0"/>
              <a:t>Dedicated staff person “checks out” with the student to reflect on the day</a:t>
            </a:r>
          </a:p>
          <a:p>
            <a:pPr>
              <a:defRPr/>
            </a:pPr>
            <a:r>
              <a:rPr lang="en-US" sz="2400" dirty="0" smtClean="0"/>
              <a:t>Student accumulates points that can be traded at pre-determined times for activities, prizes, or free time</a:t>
            </a:r>
          </a:p>
          <a:p>
            <a:pPr>
              <a:defRPr/>
            </a:pPr>
            <a:r>
              <a:rPr lang="en-US" sz="2400" dirty="0" smtClean="0"/>
              <a:t>Staff collect data daily and review student progress weekly</a:t>
            </a:r>
          </a:p>
          <a:p>
            <a:pPr>
              <a:defRPr/>
            </a:pPr>
            <a:endParaRPr lang="en-US" sz="24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ln>
            <a:miter lim="800000"/>
            <a:headEnd/>
            <a:tailEnd/>
          </a:ln>
        </p:spPr>
        <p:txBody>
          <a:bodyPr/>
          <a:lstStyle/>
          <a:p>
            <a:r>
              <a:rPr lang="en-US" altLang="en-US" dirty="0" smtClean="0"/>
              <a:t>Ryan’s Check In</a:t>
            </a:r>
            <a:br>
              <a:rPr lang="en-US" altLang="en-US" dirty="0" smtClean="0"/>
            </a:br>
            <a:r>
              <a:rPr lang="en-US" altLang="en-US" dirty="0" smtClean="0"/>
              <a:t>Check Out Card</a:t>
            </a:r>
          </a:p>
        </p:txBody>
      </p:sp>
      <p:graphicFrame>
        <p:nvGraphicFramePr>
          <p:cNvPr id="4" name="Table 3"/>
          <p:cNvGraphicFramePr>
            <a:graphicFrameLocks noGrp="1"/>
          </p:cNvGraphicFramePr>
          <p:nvPr/>
        </p:nvGraphicFramePr>
        <p:xfrm>
          <a:off x="1400175" y="1724025"/>
          <a:ext cx="7058025" cy="3654426"/>
        </p:xfrm>
        <a:graphic>
          <a:graphicData uri="http://schemas.openxmlformats.org/drawingml/2006/table">
            <a:tbl>
              <a:tblPr/>
              <a:tblGrid>
                <a:gridCol w="1077211"/>
                <a:gridCol w="885257"/>
                <a:gridCol w="889422"/>
                <a:gridCol w="867187"/>
                <a:gridCol w="771789"/>
                <a:gridCol w="900284"/>
                <a:gridCol w="828675"/>
                <a:gridCol w="838200"/>
              </a:tblGrid>
              <a:tr h="757087">
                <a:tc>
                  <a:txBody>
                    <a:bodyPr/>
                    <a:lstStyle/>
                    <a:p>
                      <a:pPr marL="0" marR="0" algn="ctr">
                        <a:lnSpc>
                          <a:spcPct val="115000"/>
                        </a:lnSpc>
                        <a:spcBef>
                          <a:spcPts val="0"/>
                        </a:spcBef>
                        <a:spcAft>
                          <a:spcPts val="0"/>
                        </a:spcAft>
                      </a:pPr>
                      <a:r>
                        <a:rPr lang="en-US" sz="1600" dirty="0">
                          <a:effectLst/>
                          <a:latin typeface="Comic Sans MS"/>
                          <a:ea typeface="Calibri"/>
                          <a:cs typeface="Times New Roman"/>
                        </a:rPr>
                        <a:t>GOALS</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600" dirty="0">
                          <a:effectLst/>
                          <a:latin typeface="Comic Sans MS"/>
                          <a:ea typeface="Calibri"/>
                          <a:cs typeface="Times New Roman"/>
                        </a:rPr>
                        <a:t>Period  1</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effectLst/>
                          <a:latin typeface="Comic Sans MS"/>
                          <a:ea typeface="Calibri"/>
                          <a:cs typeface="Times New Roman"/>
                        </a:rPr>
                        <a:t>Period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effectLst/>
                          <a:latin typeface="Comic Sans MS"/>
                          <a:ea typeface="Calibri"/>
                          <a:cs typeface="Times New Roman"/>
                        </a:rPr>
                        <a:t>Period 3</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effectLst/>
                          <a:latin typeface="Comic Sans MS"/>
                          <a:ea typeface="Calibri"/>
                          <a:cs typeface="Times New Roman"/>
                        </a:rPr>
                        <a:t>Lunch</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effectLst/>
                          <a:latin typeface="Comic Sans MS"/>
                          <a:ea typeface="Calibri"/>
                          <a:cs typeface="Times New Roman"/>
                        </a:rPr>
                        <a:t>Recess</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effectLst/>
                          <a:latin typeface="Comic Sans MS"/>
                          <a:ea typeface="Calibri"/>
                          <a:cs typeface="Times New Roman"/>
                        </a:rPr>
                        <a:t>Period 4</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effectLst/>
                          <a:latin typeface="Comic Sans MS"/>
                          <a:ea typeface="Calibri"/>
                          <a:cs typeface="Times New Roman"/>
                        </a:rPr>
                        <a:t>Period     5</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02143">
                <a:tc>
                  <a:txBody>
                    <a:bodyPr/>
                    <a:lstStyle/>
                    <a:p>
                      <a:pPr marL="0" marR="0" algn="just">
                        <a:lnSpc>
                          <a:spcPct val="115000"/>
                        </a:lnSpc>
                        <a:spcBef>
                          <a:spcPts val="0"/>
                        </a:spcBef>
                        <a:spcAft>
                          <a:spcPts val="0"/>
                        </a:spcAft>
                      </a:pPr>
                      <a:endParaRPr lang="en-US" sz="1400" dirty="0" smtClean="0">
                        <a:effectLst/>
                        <a:latin typeface="Comic Sans MS"/>
                        <a:ea typeface="Calibri"/>
                        <a:cs typeface="Times New Roman"/>
                      </a:endParaRPr>
                    </a:p>
                    <a:p>
                      <a:pPr marL="0" marR="0" algn="just">
                        <a:lnSpc>
                          <a:spcPct val="115000"/>
                        </a:lnSpc>
                        <a:spcBef>
                          <a:spcPts val="0"/>
                        </a:spcBef>
                        <a:spcAft>
                          <a:spcPts val="0"/>
                        </a:spcAft>
                      </a:pPr>
                      <a:r>
                        <a:rPr lang="en-US" sz="1400" dirty="0" smtClean="0">
                          <a:effectLst/>
                          <a:latin typeface="Comic Sans MS"/>
                          <a:ea typeface="Calibri"/>
                          <a:cs typeface="Times New Roman"/>
                        </a:rPr>
                        <a:t>Be </a:t>
                      </a:r>
                      <a:r>
                        <a:rPr lang="en-US" sz="1400" dirty="0">
                          <a:effectLst/>
                          <a:latin typeface="Comic Sans MS"/>
                          <a:ea typeface="Calibri"/>
                          <a:cs typeface="Times New Roman"/>
                        </a:rPr>
                        <a:t>Safe</a:t>
                      </a:r>
                      <a:endParaRPr lang="en-US" sz="1400" dirty="0">
                        <a:effectLst/>
                        <a:latin typeface="Calibri"/>
                        <a:ea typeface="Calibri"/>
                        <a:cs typeface="Times New Roman"/>
                      </a:endParaRPr>
                    </a:p>
                    <a:p>
                      <a:pPr marL="0" marR="0" algn="just">
                        <a:lnSpc>
                          <a:spcPct val="115000"/>
                        </a:lnSpc>
                        <a:spcBef>
                          <a:spcPts val="0"/>
                        </a:spcBef>
                        <a:spcAft>
                          <a:spcPts val="0"/>
                        </a:spcAft>
                      </a:pPr>
                      <a:r>
                        <a:rPr lang="en-US" sz="1400" dirty="0">
                          <a:effectLst/>
                          <a:latin typeface="Comic Sans MS"/>
                          <a:ea typeface="Calibri"/>
                          <a:cs typeface="Times New Roman"/>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0746">
                <a:tc>
                  <a:txBody>
                    <a:bodyPr/>
                    <a:lstStyle/>
                    <a:p>
                      <a:pPr marL="0" marR="0" algn="just">
                        <a:lnSpc>
                          <a:spcPct val="115000"/>
                        </a:lnSpc>
                        <a:spcBef>
                          <a:spcPts val="0"/>
                        </a:spcBef>
                        <a:spcAft>
                          <a:spcPts val="0"/>
                        </a:spcAft>
                      </a:pPr>
                      <a:r>
                        <a:rPr lang="en-US" sz="1400" dirty="0">
                          <a:effectLst/>
                          <a:latin typeface="Comic Sans MS"/>
                          <a:ea typeface="Calibri"/>
                          <a:cs typeface="Times New Roman"/>
                        </a:rPr>
                        <a:t>Be Respectful</a:t>
                      </a:r>
                      <a:endParaRPr lang="en-US" sz="1400" dirty="0">
                        <a:effectLst/>
                        <a:latin typeface="Calibri"/>
                        <a:ea typeface="Calibri"/>
                        <a:cs typeface="Times New Roman"/>
                      </a:endParaRPr>
                    </a:p>
                    <a:p>
                      <a:pPr marL="0" marR="0" algn="just">
                        <a:lnSpc>
                          <a:spcPct val="115000"/>
                        </a:lnSpc>
                        <a:spcBef>
                          <a:spcPts val="0"/>
                        </a:spcBef>
                        <a:spcAft>
                          <a:spcPts val="0"/>
                        </a:spcAft>
                      </a:pPr>
                      <a:r>
                        <a:rPr lang="en-US" sz="1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092">
                <a:tc>
                  <a:txBody>
                    <a:bodyPr/>
                    <a:lstStyle/>
                    <a:p>
                      <a:pPr marL="0" marR="0" algn="just">
                        <a:lnSpc>
                          <a:spcPct val="115000"/>
                        </a:lnSpc>
                        <a:spcBef>
                          <a:spcPts val="0"/>
                        </a:spcBef>
                        <a:spcAft>
                          <a:spcPts val="0"/>
                        </a:spcAft>
                      </a:pPr>
                      <a:endParaRPr lang="en-US" sz="1400" dirty="0" smtClean="0">
                        <a:effectLst/>
                        <a:latin typeface="Comic Sans MS"/>
                        <a:ea typeface="Calibri"/>
                        <a:cs typeface="Times New Roman"/>
                      </a:endParaRPr>
                    </a:p>
                    <a:p>
                      <a:pPr marL="0" marR="0" algn="just">
                        <a:lnSpc>
                          <a:spcPct val="115000"/>
                        </a:lnSpc>
                        <a:spcBef>
                          <a:spcPts val="0"/>
                        </a:spcBef>
                        <a:spcAft>
                          <a:spcPts val="0"/>
                        </a:spcAft>
                      </a:pPr>
                      <a:r>
                        <a:rPr lang="en-US" sz="1400" dirty="0" smtClean="0">
                          <a:effectLst/>
                          <a:latin typeface="Comic Sans MS"/>
                          <a:ea typeface="Calibri"/>
                          <a:cs typeface="Times New Roman"/>
                        </a:rPr>
                        <a:t>Work </a:t>
                      </a:r>
                      <a:r>
                        <a:rPr lang="en-US" sz="1400" dirty="0">
                          <a:effectLst/>
                          <a:latin typeface="Comic Sans MS"/>
                          <a:ea typeface="Calibri"/>
                          <a:cs typeface="Times New Roman"/>
                        </a:rPr>
                        <a:t>Hard</a:t>
                      </a:r>
                      <a:endParaRPr lang="en-US" sz="1400" dirty="0">
                        <a:effectLst/>
                        <a:latin typeface="Calibri"/>
                        <a:ea typeface="Calibri"/>
                        <a:cs typeface="Times New Roman"/>
                      </a:endParaRPr>
                    </a:p>
                    <a:p>
                      <a:pPr marL="0" marR="0" algn="just">
                        <a:lnSpc>
                          <a:spcPct val="115000"/>
                        </a:lnSpc>
                        <a:spcBef>
                          <a:spcPts val="0"/>
                        </a:spcBef>
                        <a:spcAft>
                          <a:spcPts val="0"/>
                        </a:spcAft>
                      </a:pPr>
                      <a:r>
                        <a:rPr lang="en-US" sz="1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a:t>
                      </a:r>
                      <a:r>
                        <a:rPr lang="en-US" sz="1200" dirty="0" smtClean="0">
                          <a:effectLst/>
                          <a:latin typeface="Comic Sans MS"/>
                          <a:ea typeface="Calibri"/>
                          <a:cs typeface="Times New Roman"/>
                        </a:rPr>
                        <a:t>2</a:t>
                      </a:r>
                    </a:p>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358">
                <a:tc>
                  <a:txBody>
                    <a:bodyPr/>
                    <a:lstStyle/>
                    <a:p>
                      <a:pPr marL="0" marR="0" algn="just">
                        <a:lnSpc>
                          <a:spcPct val="115000"/>
                        </a:lnSpc>
                        <a:spcBef>
                          <a:spcPts val="0"/>
                        </a:spcBef>
                        <a:spcAft>
                          <a:spcPts val="0"/>
                        </a:spcAft>
                      </a:pPr>
                      <a:endParaRPr lang="en-US" sz="1100" dirty="0" smtClean="0">
                        <a:effectLst/>
                        <a:latin typeface="Comic Sans MS"/>
                        <a:ea typeface="Calibri"/>
                        <a:cs typeface="Times New Roman"/>
                      </a:endParaRPr>
                    </a:p>
                    <a:p>
                      <a:pPr marL="0" marR="0" algn="just">
                        <a:lnSpc>
                          <a:spcPct val="115000"/>
                        </a:lnSpc>
                        <a:spcBef>
                          <a:spcPts val="0"/>
                        </a:spcBef>
                        <a:spcAft>
                          <a:spcPts val="0"/>
                        </a:spcAft>
                      </a:pPr>
                      <a:r>
                        <a:rPr lang="en-US" sz="1100" dirty="0" smtClean="0">
                          <a:effectLst/>
                          <a:latin typeface="Comic Sans MS"/>
                          <a:ea typeface="Calibri"/>
                          <a:cs typeface="Times New Roman"/>
                        </a:rPr>
                        <a:t>TOTAL</a:t>
                      </a:r>
                      <a:endParaRPr lang="en-US" sz="1100" dirty="0">
                        <a:effectLst/>
                        <a:latin typeface="Calibri"/>
                        <a:ea typeface="Calibri"/>
                        <a:cs typeface="Times New Roman"/>
                      </a:endParaRPr>
                    </a:p>
                    <a:p>
                      <a:pPr marL="0" marR="0" algn="just">
                        <a:lnSpc>
                          <a:spcPct val="115000"/>
                        </a:lnSpc>
                        <a:spcBef>
                          <a:spcPts val="0"/>
                        </a:spcBef>
                        <a:spcAft>
                          <a:spcPts val="0"/>
                        </a:spcAft>
                      </a:pPr>
                      <a:r>
                        <a:rPr lang="en-US" sz="1100" dirty="0">
                          <a:effectLst/>
                          <a:latin typeface="Comic Sans MS"/>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200" dirty="0">
                          <a:effectLst/>
                          <a:latin typeface="Comic Sans MS"/>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omic Sans MS"/>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omic Sans MS"/>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omic Sans MS"/>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omic Sans MS"/>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omic Sans MS"/>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omic Sans MS"/>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3963" name="TextBox 2"/>
          <p:cNvSpPr txBox="1">
            <a:spLocks noChangeArrowheads="1"/>
          </p:cNvSpPr>
          <p:nvPr/>
        </p:nvSpPr>
        <p:spPr bwMode="auto">
          <a:xfrm>
            <a:off x="1371600" y="5667375"/>
            <a:ext cx="65595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r>
              <a:rPr lang="en-US" altLang="en-US" sz="1800" dirty="0">
                <a:solidFill>
                  <a:schemeClr val="tx1"/>
                </a:solidFill>
              </a:rPr>
              <a:t>0 = Goal not met</a:t>
            </a:r>
          </a:p>
          <a:p>
            <a:pPr eaLnBrk="1" hangingPunct="1">
              <a:spcBef>
                <a:spcPct val="0"/>
              </a:spcBef>
              <a:buFontTx/>
              <a:buNone/>
            </a:pPr>
            <a:r>
              <a:rPr lang="en-US" altLang="en-US" sz="1800" dirty="0">
                <a:solidFill>
                  <a:schemeClr val="tx1"/>
                </a:solidFill>
              </a:rPr>
              <a:t>1 = Goal partially met</a:t>
            </a:r>
          </a:p>
          <a:p>
            <a:pPr eaLnBrk="1" hangingPunct="1">
              <a:spcBef>
                <a:spcPct val="0"/>
              </a:spcBef>
              <a:buFontTx/>
              <a:buNone/>
            </a:pPr>
            <a:r>
              <a:rPr lang="en-US" altLang="en-US" sz="1800" dirty="0">
                <a:solidFill>
                  <a:schemeClr val="tx1"/>
                </a:solidFill>
              </a:rPr>
              <a:t>2 = Goal fully met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ln>
            <a:miter lim="800000"/>
            <a:headEnd/>
            <a:tailEnd/>
          </a:ln>
        </p:spPr>
        <p:txBody>
          <a:bodyPr/>
          <a:lstStyle/>
          <a:p>
            <a:r>
              <a:rPr lang="en-US" altLang="en-US" dirty="0" smtClean="0"/>
              <a:t>Ryan</a:t>
            </a:r>
          </a:p>
        </p:txBody>
      </p:sp>
      <p:sp>
        <p:nvSpPr>
          <p:cNvPr id="4" name="Content Placeholder 3"/>
          <p:cNvSpPr>
            <a:spLocks noGrp="1"/>
          </p:cNvSpPr>
          <p:nvPr>
            <p:ph sz="half" idx="2"/>
          </p:nvPr>
        </p:nvSpPr>
        <p:spPr>
          <a:xfrm>
            <a:off x="1708150" y="1600200"/>
            <a:ext cx="6978650" cy="4419600"/>
          </a:xfrm>
          <a:ln>
            <a:solidFill>
              <a:schemeClr val="bg2">
                <a:lumMod val="10000"/>
              </a:schemeClr>
            </a:solidFill>
          </a:ln>
        </p:spPr>
        <p:txBody>
          <a:bodyPr/>
          <a:lstStyle/>
          <a:p>
            <a:pPr algn="ctr">
              <a:buFont typeface="Wingdings" pitchFamily="2" charset="2"/>
              <a:buNone/>
              <a:defRPr/>
            </a:pPr>
            <a:r>
              <a:rPr lang="en-US" b="1" dirty="0" smtClean="0"/>
              <a:t>Check In Check Out </a:t>
            </a:r>
          </a:p>
          <a:p>
            <a:pPr algn="ctr">
              <a:buFont typeface="Wingdings" pitchFamily="2" charset="2"/>
              <a:buNone/>
              <a:defRPr/>
            </a:pPr>
            <a:r>
              <a:rPr lang="en-US" b="1" dirty="0" smtClean="0"/>
              <a:t>Fidelity</a:t>
            </a:r>
          </a:p>
          <a:p>
            <a:pPr algn="ctr">
              <a:buFont typeface="Wingdings" pitchFamily="2" charset="2"/>
              <a:buNone/>
              <a:defRPr/>
            </a:pPr>
            <a:endParaRPr lang="en-US" sz="2000" b="1" dirty="0" smtClean="0"/>
          </a:p>
          <a:p>
            <a:pPr marL="111125" lvl="2" indent="0">
              <a:buFontTx/>
              <a:buNone/>
              <a:defRPr/>
            </a:pP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1612309559"/>
              </p:ext>
            </p:extLst>
          </p:nvPr>
        </p:nvGraphicFramePr>
        <p:xfrm>
          <a:off x="2243138" y="2565400"/>
          <a:ext cx="6080125" cy="2798764"/>
        </p:xfrm>
        <a:graphic>
          <a:graphicData uri="http://schemas.openxmlformats.org/drawingml/2006/table">
            <a:tbl>
              <a:tblPr firstRow="1" firstCol="1" bandRow="1"/>
              <a:tblGrid>
                <a:gridCol w="697157"/>
                <a:gridCol w="5382968"/>
              </a:tblGrid>
              <a:tr h="699691">
                <a:tc>
                  <a:txBody>
                    <a:bodyPr/>
                    <a:lstStyle/>
                    <a:p>
                      <a:pPr marL="0" marR="0">
                        <a:lnSpc>
                          <a:spcPct val="115000"/>
                        </a:lnSpc>
                        <a:spcBef>
                          <a:spcPts val="0"/>
                        </a:spcBef>
                        <a:spcAft>
                          <a:spcPts val="0"/>
                        </a:spcAft>
                      </a:pPr>
                      <a:endParaRPr lang="en-US" sz="1000" dirty="0">
                        <a:effectLst/>
                        <a:latin typeface="Arial"/>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Check-in </a:t>
                      </a:r>
                      <a:r>
                        <a:rPr lang="en-US" sz="1800" dirty="0">
                          <a:effectLst/>
                          <a:latin typeface="Calibri"/>
                          <a:ea typeface="Calibri"/>
                          <a:cs typeface="Times New Roman"/>
                        </a:rPr>
                        <a:t>and</a:t>
                      </a:r>
                      <a:r>
                        <a:rPr lang="en-US" sz="1800" dirty="0" smtClean="0">
                          <a:effectLst/>
                          <a:latin typeface="Calibri"/>
                          <a:ea typeface="Calibri"/>
                          <a:cs typeface="Times New Roman"/>
                        </a:rPr>
                        <a:t> check-out </a:t>
                      </a:r>
                      <a:r>
                        <a:rPr lang="en-US" sz="1800" dirty="0">
                          <a:effectLst/>
                          <a:latin typeface="Calibri"/>
                          <a:ea typeface="Calibri"/>
                          <a:cs typeface="Times New Roman"/>
                        </a:rPr>
                        <a:t>occur daily</a:t>
                      </a:r>
                      <a:endParaRPr lang="en-US" sz="1100" dirty="0">
                        <a:effectLst/>
                        <a:latin typeface="Calibri"/>
                        <a:ea typeface="Calibri"/>
                        <a:cs typeface="Times New Roman"/>
                      </a:endParaRPr>
                    </a:p>
                    <a:p>
                      <a:pPr marL="0" marR="0">
                        <a:lnSpc>
                          <a:spcPct val="115000"/>
                        </a:lnSpc>
                        <a:spcBef>
                          <a:spcPts val="0"/>
                        </a:spcBef>
                        <a:spcAft>
                          <a:spcPts val="0"/>
                        </a:spcAft>
                      </a:pPr>
                      <a:r>
                        <a:rPr lang="en-US" sz="1800" dirty="0">
                          <a:effectLst/>
                          <a:latin typeface="Calibri"/>
                          <a:ea typeface="Calibri"/>
                          <a:cs typeface="Times New Roman"/>
                        </a:rPr>
                        <a:t> </a:t>
                      </a:r>
                      <a:endParaRPr lang="en-US" sz="1100" dirty="0">
                        <a:effectLst/>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691">
                <a:tc>
                  <a:txBody>
                    <a:bodyPr/>
                    <a:lstStyle/>
                    <a:p>
                      <a:pPr marL="0" marR="0">
                        <a:lnSpc>
                          <a:spcPct val="115000"/>
                        </a:lnSpc>
                        <a:spcBef>
                          <a:spcPts val="0"/>
                        </a:spcBef>
                        <a:spcAft>
                          <a:spcPts val="0"/>
                        </a:spcAft>
                      </a:pPr>
                      <a:endParaRPr lang="en-US" sz="1000" dirty="0">
                        <a:effectLst/>
                        <a:latin typeface="Arial"/>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Dedicated staff person is consistently available</a:t>
                      </a:r>
                      <a:endParaRPr lang="en-US" sz="1100" dirty="0">
                        <a:effectLst/>
                        <a:latin typeface="Calibri"/>
                        <a:ea typeface="Calibri"/>
                        <a:cs typeface="Times New Roman"/>
                      </a:endParaRPr>
                    </a:p>
                    <a:p>
                      <a:pPr marL="0" marR="0">
                        <a:lnSpc>
                          <a:spcPct val="115000"/>
                        </a:lnSpc>
                        <a:spcBef>
                          <a:spcPts val="0"/>
                        </a:spcBef>
                        <a:spcAft>
                          <a:spcPts val="0"/>
                        </a:spcAft>
                      </a:pPr>
                      <a:r>
                        <a:rPr lang="en-US" sz="1800" dirty="0">
                          <a:effectLst/>
                          <a:latin typeface="Calibri"/>
                          <a:ea typeface="Calibri"/>
                          <a:cs typeface="Times New Roman"/>
                        </a:rPr>
                        <a:t> </a:t>
                      </a:r>
                      <a:endParaRPr lang="en-US" sz="1100" dirty="0">
                        <a:effectLst/>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691">
                <a:tc>
                  <a:txBody>
                    <a:bodyPr/>
                    <a:lstStyle/>
                    <a:p>
                      <a:pPr marL="0" marR="0">
                        <a:lnSpc>
                          <a:spcPct val="115000"/>
                        </a:lnSpc>
                        <a:spcBef>
                          <a:spcPts val="0"/>
                        </a:spcBef>
                        <a:spcAft>
                          <a:spcPts val="0"/>
                        </a:spcAft>
                      </a:pPr>
                      <a:endParaRPr lang="en-US" sz="1000" dirty="0">
                        <a:effectLst/>
                        <a:latin typeface="Arial"/>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Student goals align</a:t>
                      </a:r>
                      <a:r>
                        <a:rPr lang="en-US" sz="1800" dirty="0" smtClean="0">
                          <a:effectLst/>
                          <a:latin typeface="Calibri"/>
                          <a:ea typeface="Calibri"/>
                          <a:cs typeface="Times New Roman"/>
                        </a:rPr>
                        <a:t> with schoolwide expectations</a:t>
                      </a:r>
                      <a:endParaRPr lang="en-US" sz="1100" dirty="0">
                        <a:effectLst/>
                        <a:latin typeface="Calibri"/>
                        <a:ea typeface="Calibri"/>
                        <a:cs typeface="Times New Roman"/>
                      </a:endParaRPr>
                    </a:p>
                    <a:p>
                      <a:pPr marL="0" marR="0">
                        <a:lnSpc>
                          <a:spcPct val="115000"/>
                        </a:lnSpc>
                        <a:spcBef>
                          <a:spcPts val="0"/>
                        </a:spcBef>
                        <a:spcAft>
                          <a:spcPts val="0"/>
                        </a:spcAft>
                      </a:pPr>
                      <a:r>
                        <a:rPr lang="en-US" sz="1800" dirty="0">
                          <a:effectLst/>
                          <a:latin typeface="Calibri"/>
                          <a:ea typeface="Calibri"/>
                          <a:cs typeface="Times New Roman"/>
                        </a:rPr>
                        <a:t> </a:t>
                      </a:r>
                      <a:endParaRPr lang="en-US" sz="1100" dirty="0">
                        <a:effectLst/>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691">
                <a:tc>
                  <a:txBody>
                    <a:bodyPr/>
                    <a:lstStyle/>
                    <a:p>
                      <a:pPr marL="0" marR="0">
                        <a:lnSpc>
                          <a:spcPct val="115000"/>
                        </a:lnSpc>
                        <a:spcBef>
                          <a:spcPts val="0"/>
                        </a:spcBef>
                        <a:spcAft>
                          <a:spcPts val="0"/>
                        </a:spcAft>
                      </a:pPr>
                      <a:endParaRPr lang="en-US" sz="1000" dirty="0">
                        <a:effectLst/>
                        <a:latin typeface="Arial"/>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Student is provided feedback in different settings throughout the </a:t>
                      </a:r>
                      <a:r>
                        <a:rPr lang="en-US" sz="1800" dirty="0" smtClean="0">
                          <a:effectLst/>
                          <a:latin typeface="Calibri"/>
                          <a:ea typeface="Calibri"/>
                          <a:cs typeface="Times New Roman"/>
                        </a:rPr>
                        <a:t>day</a:t>
                      </a:r>
                      <a:endParaRPr lang="en-US" sz="1100" dirty="0">
                        <a:effectLst/>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249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763" y="2901950"/>
            <a:ext cx="50482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763" y="3560763"/>
            <a:ext cx="5048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575" y="4171950"/>
            <a:ext cx="5048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75" y="4810125"/>
            <a:ext cx="5048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1606550" y="188913"/>
            <a:ext cx="7289800" cy="1368425"/>
          </a:xfrm>
          <a:ln>
            <a:miter lim="800000"/>
            <a:headEnd/>
            <a:tailEnd/>
          </a:ln>
        </p:spPr>
        <p:txBody>
          <a:bodyPr/>
          <a:lstStyle/>
          <a:p>
            <a:r>
              <a:rPr lang="en-US" altLang="en-US" dirty="0" smtClean="0"/>
              <a:t>Progress Monitoring:</a:t>
            </a:r>
            <a:br>
              <a:rPr lang="en-US" altLang="en-US" dirty="0" smtClean="0"/>
            </a:br>
            <a:r>
              <a:rPr lang="en-US" altLang="en-US" sz="2800" b="0" dirty="0" smtClean="0"/>
              <a:t>Are We Doing What We Said We Would Do?</a:t>
            </a:r>
            <a:br>
              <a:rPr lang="en-US" altLang="en-US" sz="2800" b="0" dirty="0" smtClean="0"/>
            </a:br>
            <a:r>
              <a:rPr lang="en-US" altLang="en-US" sz="2800" b="0" dirty="0" smtClean="0"/>
              <a:t>Is it Working?</a:t>
            </a:r>
          </a:p>
        </p:txBody>
      </p:sp>
      <p:sp>
        <p:nvSpPr>
          <p:cNvPr id="4" name="Content Placeholder 3"/>
          <p:cNvSpPr>
            <a:spLocks noGrp="1"/>
          </p:cNvSpPr>
          <p:nvPr>
            <p:ph sz="half" idx="2"/>
          </p:nvPr>
        </p:nvSpPr>
        <p:spPr>
          <a:xfrm>
            <a:off x="1606550" y="1628775"/>
            <a:ext cx="7080250" cy="4162425"/>
          </a:xfrm>
          <a:ln>
            <a:solidFill>
              <a:schemeClr val="bg2">
                <a:lumMod val="10000"/>
              </a:schemeClr>
            </a:solidFill>
          </a:ln>
        </p:spPr>
        <p:txBody>
          <a:bodyPr/>
          <a:lstStyle/>
          <a:p>
            <a:pPr algn="ctr">
              <a:spcBef>
                <a:spcPts val="0"/>
              </a:spcBef>
              <a:buFont typeface="Wingdings" pitchFamily="2" charset="2"/>
              <a:buNone/>
              <a:defRPr/>
            </a:pPr>
            <a:endParaRPr lang="en-US" sz="2000" b="1" dirty="0" smtClean="0"/>
          </a:p>
          <a:p>
            <a:pPr>
              <a:spcBef>
                <a:spcPts val="0"/>
              </a:spcBef>
              <a:defRPr/>
            </a:pPr>
            <a:r>
              <a:rPr lang="en-US" sz="2100" b="1" dirty="0" smtClean="0"/>
              <a:t>Progress monitoring tool: </a:t>
            </a:r>
            <a:r>
              <a:rPr lang="en-US" sz="2100" dirty="0" smtClean="0"/>
              <a:t>Check In Check Out card</a:t>
            </a:r>
          </a:p>
          <a:p>
            <a:pPr marL="0" indent="0">
              <a:spcBef>
                <a:spcPts val="0"/>
              </a:spcBef>
              <a:buFont typeface="Wingdings" pitchFamily="2" charset="2"/>
              <a:buNone/>
              <a:defRPr/>
            </a:pPr>
            <a:endParaRPr lang="en-US" sz="2100" dirty="0" smtClean="0"/>
          </a:p>
          <a:p>
            <a:pPr>
              <a:spcBef>
                <a:spcPts val="0"/>
              </a:spcBef>
              <a:defRPr/>
            </a:pPr>
            <a:r>
              <a:rPr lang="en-US" sz="2100" b="1" dirty="0" smtClean="0"/>
              <a:t>Measure(s): </a:t>
            </a:r>
            <a:r>
              <a:rPr lang="en-US" sz="2100" dirty="0" smtClean="0"/>
              <a:t>1. Percent of daily Check In Check Out  		     points</a:t>
            </a:r>
          </a:p>
          <a:p>
            <a:pPr marL="0" indent="0">
              <a:spcBef>
                <a:spcPts val="0"/>
              </a:spcBef>
              <a:buFont typeface="Wingdings" pitchFamily="2" charset="2"/>
              <a:buNone/>
              <a:defRPr/>
            </a:pPr>
            <a:r>
              <a:rPr lang="en-US" sz="2100" b="1" dirty="0"/>
              <a:t> </a:t>
            </a:r>
            <a:r>
              <a:rPr lang="en-US" sz="2100" b="1" dirty="0" smtClean="0"/>
              <a:t>                         </a:t>
            </a:r>
            <a:r>
              <a:rPr lang="en-US" sz="2100" dirty="0" smtClean="0"/>
              <a:t>2. ODRs</a:t>
            </a:r>
            <a:r>
              <a:rPr lang="en-US" sz="2100" b="1" dirty="0" smtClean="0"/>
              <a:t> </a:t>
            </a:r>
          </a:p>
          <a:p>
            <a:pPr marL="0" indent="0">
              <a:spcBef>
                <a:spcPts val="0"/>
              </a:spcBef>
              <a:buFont typeface="Wingdings" pitchFamily="2" charset="2"/>
              <a:buNone/>
              <a:defRPr/>
            </a:pPr>
            <a:r>
              <a:rPr lang="en-US" sz="2100" b="1" dirty="0"/>
              <a:t> </a:t>
            </a:r>
            <a:r>
              <a:rPr lang="en-US" sz="2100" b="1" dirty="0" smtClean="0"/>
              <a:t>                         </a:t>
            </a:r>
            <a:r>
              <a:rPr lang="en-US" sz="2100" dirty="0" smtClean="0"/>
              <a:t>3. Teacher fidelity </a:t>
            </a:r>
            <a:endParaRPr lang="en-US" sz="2100" b="1" dirty="0" smtClean="0"/>
          </a:p>
          <a:p>
            <a:pPr marL="0" indent="0">
              <a:spcBef>
                <a:spcPts val="0"/>
              </a:spcBef>
              <a:buFont typeface="Wingdings" pitchFamily="2" charset="2"/>
              <a:buNone/>
              <a:defRPr/>
            </a:pPr>
            <a:endParaRPr lang="en-US" sz="2100" b="1" dirty="0" smtClean="0"/>
          </a:p>
          <a:p>
            <a:pPr>
              <a:spcBef>
                <a:spcPts val="0"/>
              </a:spcBef>
              <a:defRPr/>
            </a:pPr>
            <a:r>
              <a:rPr lang="en-US" sz="2100" b="1" dirty="0" smtClean="0"/>
              <a:t>Outcome: </a:t>
            </a:r>
            <a:r>
              <a:rPr lang="en-US" sz="2100" dirty="0" smtClean="0"/>
              <a:t>Although some progress was evident, Ryan continued to have an unacceptable number of ODRs based on school cut points, and he met his daily report card goal of earning 80 percent of his CICO points only 40 percent of the time. </a:t>
            </a:r>
            <a:endParaRPr lang="en-US" sz="2100" b="1" dirty="0"/>
          </a:p>
        </p:txBody>
      </p:sp>
      <p:sp>
        <p:nvSpPr>
          <p:cNvPr id="125956" name="TextBox 4"/>
          <p:cNvSpPr txBox="1">
            <a:spLocks noChangeArrowheads="1"/>
          </p:cNvSpPr>
          <p:nvPr/>
        </p:nvSpPr>
        <p:spPr bwMode="auto">
          <a:xfrm>
            <a:off x="1606551" y="5889624"/>
            <a:ext cx="64706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r>
              <a:rPr lang="en-US" altLang="en-US" sz="1600" dirty="0">
                <a:solidFill>
                  <a:schemeClr val="tx1"/>
                </a:solidFill>
              </a:rPr>
              <a:t>*Unlike academics, it may be unrealistic to expect behavior to change</a:t>
            </a:r>
            <a:r>
              <a:rPr lang="en-US" altLang="en-US" sz="1600" dirty="0" smtClean="0">
                <a:solidFill>
                  <a:schemeClr val="tx1"/>
                </a:solidFill>
              </a:rPr>
              <a:t> along a </a:t>
            </a:r>
            <a:r>
              <a:rPr lang="en-US" altLang="en-US" sz="1600" dirty="0">
                <a:solidFill>
                  <a:schemeClr val="tx1"/>
                </a:solidFill>
              </a:rPr>
              <a:t>linear progression.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1562100" y="115888"/>
            <a:ext cx="7289800" cy="1009650"/>
          </a:xfrm>
          <a:ln>
            <a:miter lim="800000"/>
            <a:headEnd/>
            <a:tailEnd/>
          </a:ln>
        </p:spPr>
        <p:txBody>
          <a:bodyPr/>
          <a:lstStyle/>
          <a:p>
            <a:r>
              <a:rPr lang="en-US" altLang="en-US" dirty="0" smtClean="0"/>
              <a:t>Progress Monitoring: </a:t>
            </a:r>
            <a:r>
              <a:rPr lang="en-US" altLang="en-US" b="0" dirty="0" smtClean="0"/>
              <a:t/>
            </a:r>
            <a:br>
              <a:rPr lang="en-US" altLang="en-US" b="0" dirty="0" smtClean="0"/>
            </a:br>
            <a:r>
              <a:rPr lang="en-US" altLang="en-US" sz="3200" b="0" dirty="0" smtClean="0"/>
              <a:t>Is it Working?</a:t>
            </a:r>
            <a:endParaRPr lang="en-US" altLang="en-US" sz="3200" dirty="0" smtClean="0"/>
          </a:p>
        </p:txBody>
      </p:sp>
      <p:graphicFrame>
        <p:nvGraphicFramePr>
          <p:cNvPr id="126979" name="Chart 3"/>
          <p:cNvGraphicFramePr>
            <a:graphicFrameLocks/>
          </p:cNvGraphicFramePr>
          <p:nvPr/>
        </p:nvGraphicFramePr>
        <p:xfrm>
          <a:off x="1412875" y="1289050"/>
          <a:ext cx="7329488" cy="4668838"/>
        </p:xfrm>
        <a:graphic>
          <a:graphicData uri="http://schemas.openxmlformats.org/presentationml/2006/ole">
            <mc:AlternateContent xmlns:mc="http://schemas.openxmlformats.org/markup-compatibility/2006">
              <mc:Choice xmlns:v="urn:schemas-microsoft-com:vml" Requires="v">
                <p:oleObj spid="_x0000_s127409" name="Chart" r:id="rId5" imgW="9753600" imgH="6210300" progId="Excel.Sheet.8">
                  <p:embed/>
                </p:oleObj>
              </mc:Choice>
              <mc:Fallback>
                <p:oleObj name="Chart" r:id="rId5" imgW="9753600" imgH="6210300" progId="Excel.Sheet.8">
                  <p:embed/>
                  <p:pic>
                    <p:nvPicPr>
                      <p:cNvPr id="0" name="Picture 16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2875" y="1289050"/>
                        <a:ext cx="7329488" cy="466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3200400" y="1143000"/>
            <a:ext cx="3657600" cy="5257800"/>
          </a:xfrm>
          <a:prstGeom prst="triangle">
            <a:avLst>
              <a:gd name="adj" fmla="val 50000"/>
            </a:avLst>
          </a:prstGeom>
          <a:solidFill>
            <a:srgbClr val="00FF00"/>
          </a:solidFill>
          <a:ln w="9525">
            <a:solidFill>
              <a:schemeClr val="tx1"/>
            </a:solidFill>
            <a:miter lim="800000"/>
            <a:headEnd/>
            <a:tailEnd/>
          </a:ln>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endParaRPr lang="en-US" altLang="en-US" sz="1800" dirty="0">
              <a:solidFill>
                <a:schemeClr val="tx1"/>
              </a:solidFill>
            </a:endParaRPr>
          </a:p>
        </p:txBody>
      </p:sp>
      <p:sp>
        <p:nvSpPr>
          <p:cNvPr id="54275" name="AutoShape 3"/>
          <p:cNvSpPr>
            <a:spLocks noChangeArrowheads="1"/>
          </p:cNvSpPr>
          <p:nvPr/>
        </p:nvSpPr>
        <p:spPr bwMode="auto">
          <a:xfrm>
            <a:off x="4572000" y="1066800"/>
            <a:ext cx="914400" cy="1371600"/>
          </a:xfrm>
          <a:prstGeom prst="triangle">
            <a:avLst>
              <a:gd name="adj" fmla="val 50000"/>
            </a:avLst>
          </a:prstGeom>
          <a:solidFill>
            <a:srgbClr val="FFFF00"/>
          </a:solidFill>
          <a:ln w="9525">
            <a:solidFill>
              <a:schemeClr val="tx1"/>
            </a:solidFill>
            <a:miter lim="800000"/>
            <a:headEnd/>
            <a:tailEnd/>
          </a:ln>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endParaRPr lang="en-US" altLang="en-US" sz="1800" dirty="0">
              <a:solidFill>
                <a:schemeClr val="tx1"/>
              </a:solidFill>
            </a:endParaRPr>
          </a:p>
        </p:txBody>
      </p:sp>
      <p:sp>
        <p:nvSpPr>
          <p:cNvPr id="54276" name="AutoShape 4"/>
          <p:cNvSpPr>
            <a:spLocks noChangeArrowheads="1"/>
          </p:cNvSpPr>
          <p:nvPr/>
        </p:nvSpPr>
        <p:spPr bwMode="auto">
          <a:xfrm>
            <a:off x="4830763" y="1066800"/>
            <a:ext cx="404812" cy="609600"/>
          </a:xfrm>
          <a:prstGeom prst="triangle">
            <a:avLst>
              <a:gd name="adj" fmla="val 50000"/>
            </a:avLst>
          </a:prstGeom>
          <a:solidFill>
            <a:srgbClr val="FF0000"/>
          </a:solidFill>
          <a:ln w="9525">
            <a:solidFill>
              <a:schemeClr val="tx1"/>
            </a:solidFill>
            <a:miter lim="800000"/>
            <a:headEnd/>
            <a:tailEnd/>
          </a:ln>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endParaRPr lang="en-US" altLang="en-US" sz="1800" dirty="0">
              <a:solidFill>
                <a:schemeClr val="tx1"/>
              </a:solidFill>
            </a:endParaRPr>
          </a:p>
        </p:txBody>
      </p:sp>
      <p:sp>
        <p:nvSpPr>
          <p:cNvPr id="54277" name="AutoShape 5"/>
          <p:cNvSpPr>
            <a:spLocks/>
          </p:cNvSpPr>
          <p:nvPr/>
        </p:nvSpPr>
        <p:spPr bwMode="auto">
          <a:xfrm rot="1068829">
            <a:off x="3581400" y="838200"/>
            <a:ext cx="457200" cy="5673725"/>
          </a:xfrm>
          <a:prstGeom prst="leftBrace">
            <a:avLst>
              <a:gd name="adj1" fmla="val 10341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endParaRPr lang="en-US" altLang="en-US" sz="1800" dirty="0">
              <a:solidFill>
                <a:schemeClr val="tx1"/>
              </a:solidFill>
            </a:endParaRPr>
          </a:p>
        </p:txBody>
      </p:sp>
      <p:sp>
        <p:nvSpPr>
          <p:cNvPr id="54278" name="Text Box 6"/>
          <p:cNvSpPr txBox="1">
            <a:spLocks noChangeArrowheads="1"/>
          </p:cNvSpPr>
          <p:nvPr/>
        </p:nvSpPr>
        <p:spPr bwMode="auto">
          <a:xfrm>
            <a:off x="1476375" y="2967038"/>
            <a:ext cx="2333625" cy="147796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800" dirty="0">
                <a:solidFill>
                  <a:schemeClr val="tx1"/>
                </a:solidFill>
              </a:rPr>
              <a:t>Universal:</a:t>
            </a:r>
          </a:p>
          <a:p>
            <a:pPr algn="ctr">
              <a:spcBef>
                <a:spcPct val="0"/>
              </a:spcBef>
              <a:buFontTx/>
              <a:buNone/>
            </a:pPr>
            <a:r>
              <a:rPr lang="en-US" altLang="en-US" sz="1800" dirty="0" smtClean="0">
                <a:solidFill>
                  <a:schemeClr val="tx1"/>
                </a:solidFill>
              </a:rPr>
              <a:t>School/</a:t>
            </a:r>
            <a:r>
              <a:rPr lang="en-US" altLang="en-US" sz="1800" dirty="0">
                <a:solidFill>
                  <a:schemeClr val="tx1"/>
                </a:solidFill>
              </a:rPr>
              <a:t>Classroom-</a:t>
            </a:r>
          </a:p>
          <a:p>
            <a:pPr algn="ctr">
              <a:spcBef>
                <a:spcPct val="0"/>
              </a:spcBef>
              <a:buFontTx/>
              <a:buNone/>
            </a:pPr>
            <a:r>
              <a:rPr lang="en-US" altLang="en-US" sz="1800" dirty="0">
                <a:solidFill>
                  <a:schemeClr val="tx1"/>
                </a:solidFill>
              </a:rPr>
              <a:t>Wide Systems for</a:t>
            </a:r>
          </a:p>
          <a:p>
            <a:pPr algn="ctr">
              <a:spcBef>
                <a:spcPct val="0"/>
              </a:spcBef>
              <a:buFontTx/>
              <a:buNone/>
            </a:pPr>
            <a:r>
              <a:rPr lang="en-US" altLang="en-US" sz="1800" dirty="0">
                <a:solidFill>
                  <a:schemeClr val="tx1"/>
                </a:solidFill>
              </a:rPr>
              <a:t>All Students,</a:t>
            </a:r>
          </a:p>
          <a:p>
            <a:pPr algn="ctr">
              <a:spcBef>
                <a:spcPct val="0"/>
              </a:spcBef>
              <a:buFontTx/>
              <a:buNone/>
            </a:pPr>
            <a:r>
              <a:rPr lang="en-US" altLang="en-US" sz="1800" dirty="0">
                <a:solidFill>
                  <a:schemeClr val="tx1"/>
                </a:solidFill>
              </a:rPr>
              <a:t>Staff,</a:t>
            </a:r>
            <a:r>
              <a:rPr lang="en-US" altLang="en-US" sz="1800" dirty="0" smtClean="0">
                <a:solidFill>
                  <a:schemeClr val="tx1"/>
                </a:solidFill>
              </a:rPr>
              <a:t> and </a:t>
            </a:r>
            <a:r>
              <a:rPr lang="en-US" altLang="en-US" sz="1800" dirty="0">
                <a:solidFill>
                  <a:schemeClr val="tx1"/>
                </a:solidFill>
              </a:rPr>
              <a:t>Settings</a:t>
            </a:r>
          </a:p>
        </p:txBody>
      </p:sp>
      <p:sp>
        <p:nvSpPr>
          <p:cNvPr id="54279" name="AutoShape 7"/>
          <p:cNvSpPr>
            <a:spLocks/>
          </p:cNvSpPr>
          <p:nvPr/>
        </p:nvSpPr>
        <p:spPr bwMode="auto">
          <a:xfrm rot="-1184886">
            <a:off x="5562600" y="990600"/>
            <a:ext cx="304800" cy="609600"/>
          </a:xfrm>
          <a:prstGeom prst="rightBrace">
            <a:avLst>
              <a:gd name="adj1" fmla="val 1666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endParaRPr lang="en-US" altLang="en-US" sz="1800" dirty="0">
              <a:solidFill>
                <a:schemeClr val="tx1"/>
              </a:solidFill>
            </a:endParaRPr>
          </a:p>
        </p:txBody>
      </p:sp>
      <p:sp>
        <p:nvSpPr>
          <p:cNvPr id="54280" name="AutoShape 8"/>
          <p:cNvSpPr>
            <a:spLocks/>
          </p:cNvSpPr>
          <p:nvPr/>
        </p:nvSpPr>
        <p:spPr bwMode="auto">
          <a:xfrm rot="-1243991">
            <a:off x="5384800" y="935038"/>
            <a:ext cx="304800" cy="1447800"/>
          </a:xfrm>
          <a:prstGeom prst="rightBrace">
            <a:avLst>
              <a:gd name="adj1" fmla="val 39583"/>
              <a:gd name="adj2" fmla="val 79222"/>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endParaRPr lang="en-US" altLang="en-US" sz="1800" dirty="0">
              <a:solidFill>
                <a:schemeClr val="tx1"/>
              </a:solidFill>
            </a:endParaRPr>
          </a:p>
        </p:txBody>
      </p:sp>
      <p:sp>
        <p:nvSpPr>
          <p:cNvPr id="54281" name="Text Box 9"/>
          <p:cNvSpPr txBox="1">
            <a:spLocks noChangeArrowheads="1"/>
          </p:cNvSpPr>
          <p:nvPr/>
        </p:nvSpPr>
        <p:spPr bwMode="auto">
          <a:xfrm>
            <a:off x="5997575" y="1905000"/>
            <a:ext cx="2689225" cy="12001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800" dirty="0">
                <a:solidFill>
                  <a:srgbClr val="FF0000"/>
                </a:solidFill>
              </a:rPr>
              <a:t>Supplemental: Specialized Systems for Students</a:t>
            </a:r>
            <a:r>
              <a:rPr lang="en-US" altLang="en-US" sz="1800" dirty="0" smtClean="0">
                <a:solidFill>
                  <a:srgbClr val="FF0000"/>
                </a:solidFill>
              </a:rPr>
              <a:t> With </a:t>
            </a:r>
            <a:r>
              <a:rPr lang="en-US" altLang="en-US" sz="1800" dirty="0">
                <a:solidFill>
                  <a:srgbClr val="FF0000"/>
                </a:solidFill>
              </a:rPr>
              <a:t>At-Risk Behavior</a:t>
            </a:r>
            <a:endParaRPr lang="en-US" altLang="en-US" sz="1800" dirty="0">
              <a:solidFill>
                <a:schemeClr val="tx1"/>
              </a:solidFill>
            </a:endParaRPr>
          </a:p>
        </p:txBody>
      </p:sp>
      <p:sp>
        <p:nvSpPr>
          <p:cNvPr id="54282" name="Text Box 10"/>
          <p:cNvSpPr txBox="1">
            <a:spLocks noChangeArrowheads="1"/>
          </p:cNvSpPr>
          <p:nvPr/>
        </p:nvSpPr>
        <p:spPr bwMode="auto">
          <a:xfrm>
            <a:off x="6019800" y="304800"/>
            <a:ext cx="2667000" cy="14747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800" dirty="0">
                <a:solidFill>
                  <a:schemeClr val="tx1"/>
                </a:solidFill>
              </a:rPr>
              <a:t>Individual/Intensive:</a:t>
            </a:r>
          </a:p>
          <a:p>
            <a:pPr algn="ctr">
              <a:spcBef>
                <a:spcPct val="0"/>
              </a:spcBef>
              <a:buFontTx/>
              <a:buNone/>
            </a:pPr>
            <a:r>
              <a:rPr lang="en-US" altLang="en-US" sz="1800" dirty="0">
                <a:solidFill>
                  <a:schemeClr val="tx1"/>
                </a:solidFill>
              </a:rPr>
              <a:t>Specialized </a:t>
            </a:r>
          </a:p>
          <a:p>
            <a:pPr algn="ctr">
              <a:spcBef>
                <a:spcPct val="0"/>
              </a:spcBef>
              <a:buFontTx/>
              <a:buNone/>
            </a:pPr>
            <a:r>
              <a:rPr lang="en-US" altLang="en-US" sz="1800" dirty="0">
                <a:solidFill>
                  <a:schemeClr val="tx1"/>
                </a:solidFill>
              </a:rPr>
              <a:t>Individualized</a:t>
            </a:r>
          </a:p>
          <a:p>
            <a:pPr algn="ctr">
              <a:spcBef>
                <a:spcPct val="0"/>
              </a:spcBef>
              <a:buFontTx/>
              <a:buNone/>
            </a:pPr>
            <a:r>
              <a:rPr lang="en-US" altLang="en-US" sz="1800" dirty="0">
                <a:solidFill>
                  <a:schemeClr val="tx1"/>
                </a:solidFill>
              </a:rPr>
              <a:t>Systems for Students</a:t>
            </a:r>
            <a:r>
              <a:rPr lang="en-US" altLang="en-US" sz="1800" dirty="0" smtClean="0">
                <a:solidFill>
                  <a:schemeClr val="tx1"/>
                </a:solidFill>
              </a:rPr>
              <a:t> With </a:t>
            </a:r>
            <a:r>
              <a:rPr lang="en-US" altLang="en-US" sz="1800" dirty="0">
                <a:solidFill>
                  <a:schemeClr val="tx1"/>
                </a:solidFill>
              </a:rPr>
              <a:t>High-Risk Behavior</a:t>
            </a:r>
          </a:p>
        </p:txBody>
      </p:sp>
      <p:sp>
        <p:nvSpPr>
          <p:cNvPr id="54283" name="Text Box 11"/>
          <p:cNvSpPr txBox="1">
            <a:spLocks noChangeArrowheads="1"/>
          </p:cNvSpPr>
          <p:nvPr/>
        </p:nvSpPr>
        <p:spPr bwMode="auto">
          <a:xfrm>
            <a:off x="3886200" y="59436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800" dirty="0">
                <a:solidFill>
                  <a:schemeClr val="tx1"/>
                </a:solidFill>
              </a:rPr>
              <a:t>~80% of Students</a:t>
            </a:r>
          </a:p>
        </p:txBody>
      </p:sp>
      <p:sp>
        <p:nvSpPr>
          <p:cNvPr id="54284" name="Text Box 12"/>
          <p:cNvSpPr txBox="1">
            <a:spLocks noChangeArrowheads="1"/>
          </p:cNvSpPr>
          <p:nvPr/>
        </p:nvSpPr>
        <p:spPr bwMode="auto">
          <a:xfrm>
            <a:off x="4625975" y="2057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800" dirty="0">
                <a:solidFill>
                  <a:schemeClr val="tx1"/>
                </a:solidFill>
              </a:rPr>
              <a:t>~15% </a:t>
            </a:r>
          </a:p>
        </p:txBody>
      </p:sp>
      <p:sp>
        <p:nvSpPr>
          <p:cNvPr id="54285" name="Text Box 13"/>
          <p:cNvSpPr txBox="1">
            <a:spLocks noChangeArrowheads="1"/>
          </p:cNvSpPr>
          <p:nvPr/>
        </p:nvSpPr>
        <p:spPr bwMode="auto">
          <a:xfrm>
            <a:off x="4616450" y="1295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800" dirty="0">
                <a:solidFill>
                  <a:schemeClr val="tx1"/>
                </a:solidFill>
              </a:rPr>
              <a:t>~5% </a:t>
            </a:r>
          </a:p>
        </p:txBody>
      </p:sp>
      <p:sp>
        <p:nvSpPr>
          <p:cNvPr id="54286" name="Text Box 14"/>
          <p:cNvSpPr txBox="1">
            <a:spLocks noChangeArrowheads="1"/>
          </p:cNvSpPr>
          <p:nvPr/>
        </p:nvSpPr>
        <p:spPr bwMode="auto">
          <a:xfrm>
            <a:off x="685800" y="528638"/>
            <a:ext cx="2962275" cy="1662112"/>
          </a:xfrm>
          <a:prstGeom prst="rect">
            <a:avLst/>
          </a:prstGeom>
          <a:solidFill>
            <a:srgbClr val="99CCFF"/>
          </a:solidFill>
          <a:ln w="19050">
            <a:solidFill>
              <a:schemeClr val="tx2"/>
            </a:solidFill>
            <a:miter lim="800000"/>
            <a:headEnd/>
            <a:tailEnd/>
          </a:ln>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800" dirty="0">
                <a:solidFill>
                  <a:schemeClr val="tx1"/>
                </a:solidFill>
              </a:rPr>
              <a:t>CONTINUUM OF</a:t>
            </a:r>
          </a:p>
          <a:p>
            <a:pPr algn="ctr">
              <a:spcBef>
                <a:spcPct val="0"/>
              </a:spcBef>
              <a:buFontTx/>
              <a:buNone/>
            </a:pPr>
            <a:r>
              <a:rPr lang="en-US" altLang="en-US" sz="1800" dirty="0" smtClean="0">
                <a:solidFill>
                  <a:schemeClr val="tx1"/>
                </a:solidFill>
              </a:rPr>
              <a:t>SCHOOLWIDE </a:t>
            </a:r>
            <a:endParaRPr lang="en-US" altLang="en-US" sz="1800" dirty="0">
              <a:solidFill>
                <a:schemeClr val="tx1"/>
              </a:solidFill>
            </a:endParaRPr>
          </a:p>
          <a:p>
            <a:pPr algn="ctr">
              <a:spcBef>
                <a:spcPct val="0"/>
              </a:spcBef>
              <a:buFontTx/>
              <a:buNone/>
            </a:pPr>
            <a:r>
              <a:rPr lang="en-US" altLang="en-US" sz="1800" dirty="0">
                <a:solidFill>
                  <a:schemeClr val="tx1"/>
                </a:solidFill>
              </a:rPr>
              <a:t>INSTRUCTIONAL</a:t>
            </a:r>
            <a:r>
              <a:rPr lang="en-US" altLang="en-US" sz="1800" dirty="0" smtClean="0">
                <a:solidFill>
                  <a:schemeClr val="tx1"/>
                </a:solidFill>
              </a:rPr>
              <a:t> AND </a:t>
            </a:r>
            <a:endParaRPr lang="en-US" altLang="en-US" sz="1800" dirty="0">
              <a:solidFill>
                <a:schemeClr val="tx1"/>
              </a:solidFill>
            </a:endParaRPr>
          </a:p>
          <a:p>
            <a:pPr algn="ctr">
              <a:spcBef>
                <a:spcPct val="0"/>
              </a:spcBef>
              <a:buFontTx/>
              <a:buNone/>
            </a:pPr>
            <a:r>
              <a:rPr lang="en-US" altLang="en-US" sz="1800" dirty="0">
                <a:solidFill>
                  <a:schemeClr val="tx1"/>
                </a:solidFill>
              </a:rPr>
              <a:t>POSITIVE BEHAVIOR</a:t>
            </a:r>
          </a:p>
          <a:p>
            <a:pPr algn="ctr">
              <a:spcBef>
                <a:spcPct val="0"/>
              </a:spcBef>
              <a:buFontTx/>
              <a:buNone/>
            </a:pPr>
            <a:r>
              <a:rPr lang="en-US" altLang="en-US" sz="1800" dirty="0">
                <a:solidFill>
                  <a:schemeClr val="tx1"/>
                </a:solidFill>
              </a:rPr>
              <a:t>SUPPORT</a:t>
            </a:r>
          </a:p>
          <a:p>
            <a:pPr algn="ctr">
              <a:spcBef>
                <a:spcPct val="0"/>
              </a:spcBef>
              <a:buFontTx/>
              <a:buNone/>
            </a:pPr>
            <a:r>
              <a:rPr lang="en-US" altLang="en-US" sz="1200" dirty="0">
                <a:solidFill>
                  <a:schemeClr val="tx1"/>
                </a:solidFill>
              </a:rPr>
              <a:t>(PBIS.org)</a:t>
            </a:r>
          </a:p>
        </p:txBody>
      </p:sp>
      <p:sp>
        <p:nvSpPr>
          <p:cNvPr id="54287" name="Oval 15"/>
          <p:cNvSpPr>
            <a:spLocks noChangeArrowheads="1"/>
          </p:cNvSpPr>
          <p:nvPr/>
        </p:nvSpPr>
        <p:spPr bwMode="auto">
          <a:xfrm>
            <a:off x="4283075" y="1662113"/>
            <a:ext cx="1524000" cy="1119187"/>
          </a:xfrm>
          <a:prstGeom prst="ellipse">
            <a:avLst/>
          </a:prstGeom>
          <a:noFill/>
          <a:ln w="76200">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endParaRPr lang="en-US" altLang="en-US" sz="1800" dirty="0">
              <a:solidFill>
                <a:schemeClr val="tx1"/>
              </a:solidFill>
            </a:endParaRPr>
          </a:p>
        </p:txBody>
      </p:sp>
      <p:sp>
        <p:nvSpPr>
          <p:cNvPr id="54288" name="Rectangle 16"/>
          <p:cNvSpPr>
            <a:spLocks noChangeArrowheads="1"/>
          </p:cNvSpPr>
          <p:nvPr/>
        </p:nvSpPr>
        <p:spPr bwMode="auto">
          <a:xfrm>
            <a:off x="4659313"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endParaRPr lang="en-US" altLang="en-US" sz="1800" dirty="0">
              <a:solidFill>
                <a:schemeClr val="tx1"/>
              </a:solidFill>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ln>
            <a:miter lim="800000"/>
            <a:headEnd/>
            <a:tailEnd/>
          </a:ln>
        </p:spPr>
        <p:txBody>
          <a:bodyPr/>
          <a:lstStyle/>
          <a:p>
            <a:r>
              <a:rPr lang="en-US" altLang="en-US" dirty="0" smtClean="0"/>
              <a:t>Next Steps </a:t>
            </a:r>
          </a:p>
        </p:txBody>
      </p:sp>
      <p:sp>
        <p:nvSpPr>
          <p:cNvPr id="2" name="Content Placeholder 1"/>
          <p:cNvSpPr>
            <a:spLocks noGrp="1"/>
          </p:cNvSpPr>
          <p:nvPr>
            <p:ph idx="1"/>
          </p:nvPr>
        </p:nvSpPr>
        <p:spPr/>
        <p:txBody>
          <a:bodyPr/>
          <a:lstStyle/>
          <a:p>
            <a:r>
              <a:rPr lang="en-US" dirty="0"/>
              <a:t>Despite </a:t>
            </a:r>
            <a:r>
              <a:rPr lang="en-US" dirty="0" smtClean="0"/>
              <a:t>supplemental </a:t>
            </a:r>
            <a:r>
              <a:rPr lang="en-US" dirty="0"/>
              <a:t>interventions delivered with fidelity, Ryan continued to make insufficient progress.</a:t>
            </a:r>
          </a:p>
          <a:p>
            <a:r>
              <a:rPr lang="en-US" dirty="0" smtClean="0"/>
              <a:t>The </a:t>
            </a:r>
            <a:r>
              <a:rPr lang="en-US" dirty="0"/>
              <a:t>intervention teams decided that more intensive supports were needed. </a:t>
            </a:r>
          </a:p>
          <a:p>
            <a:r>
              <a:rPr lang="en-US" dirty="0" smtClean="0"/>
              <a:t>The </a:t>
            </a:r>
            <a:r>
              <a:rPr lang="en-US" dirty="0"/>
              <a:t>team needs to problem solve and hypothesize what modifications may be effective.</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350" y="1700213"/>
            <a:ext cx="7508875" cy="4087812"/>
          </a:xfrm>
        </p:spPr>
        <p:txBody>
          <a:bodyPr/>
          <a:lstStyle/>
          <a:p>
            <a:pPr>
              <a:defRPr/>
            </a:pPr>
            <a:r>
              <a:rPr lang="en-US" sz="2700" b="1" dirty="0">
                <a:solidFill>
                  <a:srgbClr val="0061AF"/>
                </a:solidFill>
              </a:rPr>
              <a:t>Background: </a:t>
            </a:r>
            <a:endParaRPr lang="en-US" sz="2700" b="1" dirty="0" smtClean="0">
              <a:solidFill>
                <a:srgbClr val="0061AF"/>
              </a:solidFill>
            </a:endParaRPr>
          </a:p>
          <a:p>
            <a:pPr>
              <a:defRPr/>
            </a:pPr>
            <a:r>
              <a:rPr lang="en-US" sz="2700" dirty="0" smtClean="0">
                <a:solidFill>
                  <a:srgbClr val="0061AF"/>
                </a:solidFill>
              </a:rPr>
              <a:t>Aiden is a 12-year-old boy enrolled in the seventh grade. School records indicate that he has had difficulty getting along with his teachers and he gets easily frustrated when given certain academic assignments, especially in mathematics. He refused to complete his work and causes disruptions in the classroom. When the teacher gives back mathematics quizzes and tests, he usually rips his up. None of Aiden’s peers want to sit next to him.</a:t>
            </a:r>
            <a:endParaRPr lang="en-US" sz="2700" dirty="0">
              <a:solidFill>
                <a:srgbClr val="0061AF"/>
              </a:solidFill>
            </a:endParaRPr>
          </a:p>
        </p:txBody>
      </p:sp>
      <p:sp>
        <p:nvSpPr>
          <p:cNvPr id="130051" name="Title 2"/>
          <p:cNvSpPr>
            <a:spLocks noGrp="1"/>
          </p:cNvSpPr>
          <p:nvPr>
            <p:ph type="title"/>
          </p:nvPr>
        </p:nvSpPr>
        <p:spPr>
          <a:ln>
            <a:miter lim="800000"/>
            <a:headEnd/>
            <a:tailEnd/>
          </a:ln>
        </p:spPr>
        <p:txBody>
          <a:bodyPr/>
          <a:lstStyle/>
          <a:p>
            <a:r>
              <a:rPr lang="en-US" altLang="en-US" dirty="0" smtClean="0"/>
              <a:t>Aiden’s Story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350" y="1628775"/>
            <a:ext cx="7508875" cy="4464050"/>
          </a:xfrm>
        </p:spPr>
        <p:txBody>
          <a:bodyPr/>
          <a:lstStyle/>
          <a:p>
            <a:pPr>
              <a:defRPr/>
            </a:pPr>
            <a:r>
              <a:rPr lang="en-US" dirty="0" smtClean="0">
                <a:solidFill>
                  <a:srgbClr val="0061AF"/>
                </a:solidFill>
              </a:rPr>
              <a:t>Review Aiden’s case study and decide the following:</a:t>
            </a:r>
          </a:p>
          <a:p>
            <a:pPr marL="514350" indent="-514350">
              <a:buFont typeface="+mj-lt"/>
              <a:buAutoNum type="arabicPeriod"/>
              <a:defRPr/>
            </a:pPr>
            <a:r>
              <a:rPr lang="en-US" sz="2800" dirty="0" smtClean="0">
                <a:solidFill>
                  <a:srgbClr val="0061AF"/>
                </a:solidFill>
              </a:rPr>
              <a:t>What is the behavior issue?</a:t>
            </a:r>
          </a:p>
          <a:p>
            <a:pPr marL="514350" indent="-514350">
              <a:buFont typeface="+mj-lt"/>
              <a:buAutoNum type="arabicPeriod"/>
              <a:defRPr/>
            </a:pPr>
            <a:r>
              <a:rPr lang="en-US" sz="2800" dirty="0" smtClean="0">
                <a:solidFill>
                  <a:srgbClr val="0061AF"/>
                </a:solidFill>
              </a:rPr>
              <a:t>How you would address it? What intervention would you use and why?</a:t>
            </a:r>
          </a:p>
          <a:p>
            <a:pPr marL="514350" indent="-514350">
              <a:buFont typeface="+mj-lt"/>
              <a:buAutoNum type="arabicPeriod"/>
              <a:defRPr/>
            </a:pPr>
            <a:r>
              <a:rPr lang="en-US" sz="2800" dirty="0" smtClean="0">
                <a:solidFill>
                  <a:srgbClr val="0061AF"/>
                </a:solidFill>
              </a:rPr>
              <a:t>How would you implement the intervention?</a:t>
            </a:r>
          </a:p>
          <a:p>
            <a:pPr marL="514350" indent="-514350">
              <a:buFont typeface="+mj-lt"/>
              <a:buAutoNum type="arabicPeriod"/>
              <a:defRPr/>
            </a:pPr>
            <a:r>
              <a:rPr lang="en-US" sz="2800" dirty="0" smtClean="0">
                <a:solidFill>
                  <a:srgbClr val="0061AF"/>
                </a:solidFill>
              </a:rPr>
              <a:t>How would you tell if it was working?</a:t>
            </a:r>
            <a:endParaRPr lang="en-US" sz="2800" dirty="0">
              <a:solidFill>
                <a:srgbClr val="0061AF"/>
              </a:solidFill>
            </a:endParaRPr>
          </a:p>
        </p:txBody>
      </p:sp>
      <p:sp>
        <p:nvSpPr>
          <p:cNvPr id="129027" name="Title 2"/>
          <p:cNvSpPr>
            <a:spLocks noGrp="1"/>
          </p:cNvSpPr>
          <p:nvPr>
            <p:ph type="title"/>
          </p:nvPr>
        </p:nvSpPr>
        <p:spPr>
          <a:ln>
            <a:miter lim="800000"/>
            <a:headEnd/>
            <a:tailEnd/>
          </a:ln>
        </p:spPr>
        <p:txBody>
          <a:bodyPr/>
          <a:lstStyle/>
          <a:p>
            <a:r>
              <a:rPr lang="en-US" altLang="en-US" dirty="0" smtClean="0"/>
              <a:t>Activity – Case Study</a:t>
            </a:r>
          </a:p>
        </p:txBody>
      </p:sp>
      <p:sp>
        <p:nvSpPr>
          <p:cNvPr id="129028" name="TextBox 3"/>
          <p:cNvSpPr txBox="1">
            <a:spLocks noChangeArrowheads="1"/>
          </p:cNvSpPr>
          <p:nvPr/>
        </p:nvSpPr>
        <p:spPr bwMode="auto">
          <a:xfrm>
            <a:off x="1331913" y="2636838"/>
            <a:ext cx="74168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endParaRPr lang="en-US" altLang="en-US" sz="1800" dirty="0">
              <a:solidFill>
                <a:schemeClr val="tx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1692275" y="115888"/>
            <a:ext cx="6994525" cy="1512887"/>
          </a:xfrm>
          <a:ln>
            <a:miter lim="800000"/>
            <a:headEnd/>
            <a:tailEnd/>
          </a:ln>
        </p:spPr>
        <p:txBody>
          <a:bodyPr/>
          <a:lstStyle/>
          <a:p>
            <a:r>
              <a:rPr lang="en-US" altLang="en-US" sz="3600" dirty="0" smtClean="0"/>
              <a:t>Distinction Between Supplemental Intervention and Intensive Interventions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5654416"/>
              </p:ext>
            </p:extLst>
          </p:nvPr>
        </p:nvGraphicFramePr>
        <p:xfrm>
          <a:off x="1692275" y="1692275"/>
          <a:ext cx="7451724" cy="5056189"/>
        </p:xfrm>
        <a:graphic>
          <a:graphicData uri="http://schemas.openxmlformats.org/drawingml/2006/table">
            <a:tbl>
              <a:tblPr firstRow="1" bandRow="1">
                <a:tableStyleId>{21E4AEA4-8DFA-4A89-87EB-49C32662AFE0}</a:tableStyleId>
              </a:tblPr>
              <a:tblGrid>
                <a:gridCol w="1800056"/>
                <a:gridCol w="2952092"/>
                <a:gridCol w="2699576"/>
              </a:tblGrid>
              <a:tr h="365797">
                <a:tc>
                  <a:txBody>
                    <a:bodyPr/>
                    <a:lstStyle/>
                    <a:p>
                      <a:endParaRPr lang="en-US" sz="1800" dirty="0"/>
                    </a:p>
                  </a:txBody>
                  <a:tcPr marL="91433" marR="91433" marT="45725" marB="45725"/>
                </a:tc>
                <a:tc>
                  <a:txBody>
                    <a:bodyPr/>
                    <a:lstStyle/>
                    <a:p>
                      <a:r>
                        <a:rPr lang="en-US" sz="1800" dirty="0" smtClean="0"/>
                        <a:t>Supplemental </a:t>
                      </a:r>
                      <a:endParaRPr lang="en-US" sz="1800" dirty="0">
                        <a:solidFill>
                          <a:srgbClr val="422C16"/>
                        </a:solidFill>
                      </a:endParaRPr>
                    </a:p>
                  </a:txBody>
                  <a:tcPr marL="91433" marR="91433" marT="45725" marB="45725"/>
                </a:tc>
                <a:tc>
                  <a:txBody>
                    <a:bodyPr/>
                    <a:lstStyle/>
                    <a:p>
                      <a:r>
                        <a:rPr lang="en-US" sz="1800" dirty="0" smtClean="0"/>
                        <a:t>Intensive </a:t>
                      </a:r>
                      <a:endParaRPr lang="en-US" sz="1800" dirty="0">
                        <a:solidFill>
                          <a:srgbClr val="422C16"/>
                        </a:solidFill>
                      </a:endParaRPr>
                    </a:p>
                  </a:txBody>
                  <a:tcPr marL="91433" marR="91433" marT="45725" marB="45725"/>
                </a:tc>
              </a:tr>
              <a:tr h="1310773">
                <a:tc>
                  <a:txBody>
                    <a:bodyPr/>
                    <a:lstStyle/>
                    <a:p>
                      <a:r>
                        <a:rPr lang="en-US" sz="1600" dirty="0" smtClean="0"/>
                        <a:t>Instruction</a:t>
                      </a:r>
                      <a:endParaRPr lang="en-US" sz="1600" dirty="0"/>
                    </a:p>
                  </a:txBody>
                  <a:tcPr marL="91433" marR="91433" marT="45725" marB="45725"/>
                </a:tc>
                <a:tc>
                  <a:txBody>
                    <a:bodyPr/>
                    <a:lstStyle/>
                    <a:p>
                      <a:r>
                        <a:rPr lang="en-US" sz="1600" dirty="0" smtClean="0"/>
                        <a:t>Follow standardized, evidence-based</a:t>
                      </a:r>
                      <a:r>
                        <a:rPr lang="en-US" sz="1600" baseline="0" dirty="0" smtClean="0"/>
                        <a:t> programs as designed</a:t>
                      </a:r>
                      <a:endParaRPr lang="en-US" sz="1600" dirty="0"/>
                    </a:p>
                  </a:txBody>
                  <a:tcPr marL="91433" marR="91433" marT="45725" marB="45725"/>
                </a:tc>
                <a:tc>
                  <a:txBody>
                    <a:bodyPr/>
                    <a:lstStyle/>
                    <a:p>
                      <a:r>
                        <a:rPr lang="en-US" sz="1600" dirty="0" smtClean="0"/>
                        <a:t>Use standardized,</a:t>
                      </a:r>
                      <a:r>
                        <a:rPr lang="en-US" sz="1600" baseline="0" dirty="0" smtClean="0"/>
                        <a:t> evidence-based programs as a platform, but adapt instruction based on student data</a:t>
                      </a:r>
                      <a:endParaRPr lang="en-US" sz="1600" dirty="0"/>
                    </a:p>
                  </a:txBody>
                  <a:tcPr marL="91433" marR="91433" marT="45725" marB="45725"/>
                </a:tc>
              </a:tr>
              <a:tr h="823043">
                <a:tc>
                  <a:txBody>
                    <a:bodyPr/>
                    <a:lstStyle/>
                    <a:p>
                      <a:r>
                        <a:rPr lang="en-US" sz="1600" dirty="0" smtClean="0"/>
                        <a:t>Duration and Timeframe</a:t>
                      </a:r>
                      <a:endParaRPr lang="en-US" sz="1600" dirty="0"/>
                    </a:p>
                  </a:txBody>
                  <a:tcPr marL="91433" marR="91433" marT="45725" marB="45725"/>
                </a:tc>
                <a:tc>
                  <a:txBody>
                    <a:bodyPr/>
                    <a:lstStyle/>
                    <a:p>
                      <a:r>
                        <a:rPr lang="en-US" sz="1600" dirty="0" smtClean="0"/>
                        <a:t>Use the duration and timeframe defined</a:t>
                      </a:r>
                      <a:r>
                        <a:rPr lang="en-US" sz="1600" baseline="0" dirty="0" smtClean="0"/>
                        <a:t> by the developer</a:t>
                      </a:r>
                      <a:endParaRPr lang="en-US" sz="1600" dirty="0"/>
                    </a:p>
                  </a:txBody>
                  <a:tcPr marL="91433" marR="91433" marT="45725" marB="45725"/>
                </a:tc>
                <a:tc>
                  <a:txBody>
                    <a:bodyPr/>
                    <a:lstStyle/>
                    <a:p>
                      <a:r>
                        <a:rPr lang="en-US" sz="1600" dirty="0" smtClean="0"/>
                        <a:t>Increase the</a:t>
                      </a:r>
                      <a:r>
                        <a:rPr lang="en-US" sz="1600" baseline="0" dirty="0" smtClean="0"/>
                        <a:t> frequency and/or duration to meet student needs</a:t>
                      </a:r>
                      <a:endParaRPr lang="en-US" sz="1600" dirty="0"/>
                    </a:p>
                  </a:txBody>
                  <a:tcPr marL="91433" marR="91433" marT="45725" marB="45725"/>
                </a:tc>
              </a:tr>
              <a:tr h="579179">
                <a:tc>
                  <a:txBody>
                    <a:bodyPr/>
                    <a:lstStyle/>
                    <a:p>
                      <a:r>
                        <a:rPr lang="en-US" sz="1600" dirty="0" smtClean="0"/>
                        <a:t>Group Size</a:t>
                      </a:r>
                      <a:endParaRPr lang="en-US" sz="1600" dirty="0"/>
                    </a:p>
                  </a:txBody>
                  <a:tcPr marL="91433" marR="91433" marT="45725" marB="45725"/>
                </a:tc>
                <a:tc>
                  <a:txBody>
                    <a:bodyPr/>
                    <a:lstStyle/>
                    <a:p>
                      <a:r>
                        <a:rPr lang="en-US" sz="1600" dirty="0" smtClean="0"/>
                        <a:t>Use</a:t>
                      </a:r>
                      <a:r>
                        <a:rPr lang="en-US" sz="1600" baseline="0" dirty="0" smtClean="0"/>
                        <a:t> the group size </a:t>
                      </a:r>
                      <a:r>
                        <a:rPr lang="en-US" sz="1600" dirty="0" smtClean="0"/>
                        <a:t>defined by the developer</a:t>
                      </a:r>
                      <a:endParaRPr lang="en-US" sz="1600" dirty="0"/>
                    </a:p>
                  </a:txBody>
                  <a:tcPr marL="91433" marR="91433" marT="45725" marB="45725"/>
                </a:tc>
                <a:tc>
                  <a:txBody>
                    <a:bodyPr/>
                    <a:lstStyle/>
                    <a:p>
                      <a:r>
                        <a:rPr lang="en-US" sz="1600" dirty="0" smtClean="0"/>
                        <a:t>Decrease group size to meet student needs </a:t>
                      </a:r>
                      <a:endParaRPr lang="en-US" sz="1600" dirty="0"/>
                    </a:p>
                  </a:txBody>
                  <a:tcPr marL="91433" marR="91433" marT="45725" marB="45725"/>
                </a:tc>
              </a:tr>
              <a:tr h="579179">
                <a:tc>
                  <a:txBody>
                    <a:bodyPr/>
                    <a:lstStyle/>
                    <a:p>
                      <a:r>
                        <a:rPr lang="en-US" sz="1600" dirty="0" smtClean="0"/>
                        <a:t>Progress Monitoring</a:t>
                      </a:r>
                      <a:endParaRPr lang="en-US" sz="1600" dirty="0"/>
                    </a:p>
                  </a:txBody>
                  <a:tcPr marL="91433" marR="91433" marT="45725" marB="45725"/>
                </a:tc>
                <a:tc>
                  <a:txBody>
                    <a:bodyPr/>
                    <a:lstStyle/>
                    <a:p>
                      <a:r>
                        <a:rPr lang="en-US" sz="1600" dirty="0" smtClean="0"/>
                        <a:t>At least once per month</a:t>
                      </a:r>
                      <a:endParaRPr lang="en-US" sz="1600" dirty="0"/>
                    </a:p>
                  </a:txBody>
                  <a:tcPr marL="91433" marR="91433" marT="45725" marB="45725"/>
                </a:tc>
                <a:tc>
                  <a:txBody>
                    <a:bodyPr/>
                    <a:lstStyle/>
                    <a:p>
                      <a:r>
                        <a:rPr lang="en-US" sz="1600" dirty="0" smtClean="0"/>
                        <a:t>Weekly</a:t>
                      </a:r>
                      <a:endParaRPr lang="en-US" sz="1600" dirty="0"/>
                    </a:p>
                  </a:txBody>
                  <a:tcPr marL="91433" marR="91433" marT="45725" marB="45725"/>
                </a:tc>
              </a:tr>
              <a:tr h="1398218">
                <a:tc>
                  <a:txBody>
                    <a:bodyPr/>
                    <a:lstStyle/>
                    <a:p>
                      <a:r>
                        <a:rPr lang="en-US" sz="1600" dirty="0" smtClean="0"/>
                        <a:t>Population Served</a:t>
                      </a:r>
                      <a:endParaRPr lang="en-US" sz="1600" dirty="0"/>
                    </a:p>
                  </a:txBody>
                  <a:tcPr marL="91433" marR="91433" marT="45725" marB="45725"/>
                </a:tc>
                <a:tc>
                  <a:txBody>
                    <a:bodyPr/>
                    <a:lstStyle/>
                    <a:p>
                      <a:r>
                        <a:rPr lang="en-US" sz="1600" dirty="0" smtClean="0"/>
                        <a:t>At-risk</a:t>
                      </a:r>
                      <a:r>
                        <a:rPr lang="en-US" sz="1600" baseline="0" dirty="0" smtClean="0"/>
                        <a:t> (typically 15% of the student population)</a:t>
                      </a:r>
                      <a:endParaRPr lang="en-US" sz="1600" dirty="0"/>
                    </a:p>
                  </a:txBody>
                  <a:tcPr marL="91433" marR="91433" marT="45725" marB="45725"/>
                </a:tc>
                <a:tc>
                  <a:txBody>
                    <a:bodyPr/>
                    <a:lstStyle/>
                    <a:p>
                      <a:r>
                        <a:rPr lang="en-US" sz="1600" dirty="0" smtClean="0"/>
                        <a:t>Significant and persistent</a:t>
                      </a:r>
                      <a:r>
                        <a:rPr lang="en-US" sz="1600" baseline="0" dirty="0" smtClean="0"/>
                        <a:t> learning and/or behavior needs (3-5% of the student population)</a:t>
                      </a:r>
                      <a:endParaRPr lang="en-US" sz="1600" dirty="0"/>
                    </a:p>
                  </a:txBody>
                  <a:tcPr marL="91433" marR="91433" marT="45725" marB="45725"/>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itle 1"/>
          <p:cNvSpPr>
            <a:spLocks noGrp="1"/>
          </p:cNvSpPr>
          <p:nvPr>
            <p:ph type="title"/>
          </p:nvPr>
        </p:nvSpPr>
        <p:spPr>
          <a:ln>
            <a:miter lim="800000"/>
            <a:headEnd/>
            <a:tailEnd/>
          </a:ln>
        </p:spPr>
        <p:txBody>
          <a:bodyPr/>
          <a:lstStyle/>
          <a:p>
            <a:r>
              <a:rPr lang="en-US" altLang="en-US" sz="3800" dirty="0" smtClean="0"/>
              <a:t>Key Questions to Ask Before Intensive Interventions</a:t>
            </a:r>
          </a:p>
        </p:txBody>
      </p:sp>
      <p:sp>
        <p:nvSpPr>
          <p:cNvPr id="4" name="Content Placeholder 3"/>
          <p:cNvSpPr>
            <a:spLocks noGrp="1"/>
          </p:cNvSpPr>
          <p:nvPr>
            <p:ph idx="1"/>
          </p:nvPr>
        </p:nvSpPr>
        <p:spPr/>
        <p:txBody>
          <a:bodyPr/>
          <a:lstStyle/>
          <a:p>
            <a:r>
              <a:rPr lang="en-US" sz="2400" dirty="0"/>
              <a:t>Has the student been taught using an evidence-</a:t>
            </a:r>
            <a:r>
              <a:rPr lang="en-US" sz="2400" dirty="0" smtClean="0"/>
              <a:t>based, supplemental </a:t>
            </a:r>
            <a:r>
              <a:rPr lang="en-US" sz="2400" dirty="0"/>
              <a:t>intervention program (if available) that is appropriate for his or her needs?</a:t>
            </a:r>
          </a:p>
          <a:p>
            <a:r>
              <a:rPr lang="en-US" sz="2400" dirty="0"/>
              <a:t>Has the program been implemented with fidelity?</a:t>
            </a:r>
          </a:p>
          <a:p>
            <a:pPr lvl="1"/>
            <a:r>
              <a:rPr lang="en-US" sz="2000" dirty="0"/>
              <a:t>Content</a:t>
            </a:r>
          </a:p>
          <a:p>
            <a:pPr lvl="1"/>
            <a:r>
              <a:rPr lang="en-US" sz="2000" dirty="0"/>
              <a:t>Dosage</a:t>
            </a:r>
            <a:r>
              <a:rPr lang="en-US" sz="2000" dirty="0" smtClean="0"/>
              <a:t>/schedule</a:t>
            </a:r>
            <a:endParaRPr lang="en-US" sz="2000" dirty="0"/>
          </a:p>
          <a:p>
            <a:pPr lvl="1"/>
            <a:r>
              <a:rPr lang="en-US" sz="2000" dirty="0"/>
              <a:t>Group size</a:t>
            </a:r>
          </a:p>
          <a:p>
            <a:r>
              <a:rPr lang="en-US" sz="2400" dirty="0"/>
              <a:t>Has the program been implemented for a sufficient amount of time to </a:t>
            </a:r>
            <a:r>
              <a:rPr lang="en-US" sz="2400" dirty="0" smtClean="0"/>
              <a:t>determine the </a:t>
            </a:r>
            <a:r>
              <a:rPr lang="en-US" sz="2400" dirty="0"/>
              <a:t>response?</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2"/>
          <p:cNvSpPr>
            <a:spLocks noGrp="1"/>
          </p:cNvSpPr>
          <p:nvPr>
            <p:ph type="title"/>
          </p:nvPr>
        </p:nvSpPr>
        <p:spPr>
          <a:solidFill>
            <a:schemeClr val="bg1"/>
          </a:solidFill>
          <a:ln>
            <a:miter lim="800000"/>
            <a:headEnd/>
            <a:tailEnd/>
          </a:ln>
        </p:spPr>
        <p:txBody>
          <a:bodyPr/>
          <a:lstStyle/>
          <a:p>
            <a:r>
              <a:rPr lang="en-US" altLang="en-US" dirty="0" smtClean="0"/>
              <a:t>In Summary</a:t>
            </a:r>
          </a:p>
        </p:txBody>
      </p:sp>
      <p:sp>
        <p:nvSpPr>
          <p:cNvPr id="82946" name="Content Placeholder 1"/>
          <p:cNvSpPr>
            <a:spLocks noGrp="1"/>
          </p:cNvSpPr>
          <p:nvPr>
            <p:ph idx="1"/>
          </p:nvPr>
        </p:nvSpPr>
        <p:spPr/>
        <p:txBody>
          <a:bodyPr/>
          <a:lstStyle/>
          <a:p>
            <a:pPr marL="0" indent="0">
              <a:buFont typeface="Wingdings" pitchFamily="2" charset="2"/>
              <a:buNone/>
              <a:defRPr/>
            </a:pPr>
            <a:endParaRPr lang="en-US" sz="900" b="1" dirty="0" smtClean="0">
              <a:solidFill>
                <a:srgbClr val="3B5978"/>
              </a:solidFill>
            </a:endParaRPr>
          </a:p>
          <a:p>
            <a:pPr marL="0" indent="0">
              <a:buFont typeface="Wingdings" pitchFamily="2" charset="2"/>
              <a:buNone/>
              <a:defRPr/>
            </a:pPr>
            <a:r>
              <a:rPr lang="en-US" dirty="0"/>
              <a:t>S</a:t>
            </a:r>
            <a:r>
              <a:rPr lang="en-US" dirty="0" smtClean="0"/>
              <a:t>upplemental interventions should</a:t>
            </a:r>
          </a:p>
          <a:p>
            <a:pPr>
              <a:defRPr/>
            </a:pPr>
            <a:r>
              <a:rPr lang="en-US" dirty="0" smtClean="0"/>
              <a:t>Be evidence-based and implemented with fidelity</a:t>
            </a:r>
          </a:p>
          <a:p>
            <a:pPr>
              <a:defRPr/>
            </a:pPr>
            <a:r>
              <a:rPr lang="en-US" dirty="0" smtClean="0"/>
              <a:t>Help </a:t>
            </a:r>
            <a:r>
              <a:rPr lang="en-US" dirty="0"/>
              <a:t>students be successful, both academically and </a:t>
            </a:r>
            <a:r>
              <a:rPr lang="en-US" dirty="0" smtClean="0"/>
              <a:t>behaviorally</a:t>
            </a:r>
          </a:p>
          <a:p>
            <a:pPr>
              <a:defRPr/>
            </a:pPr>
            <a:r>
              <a:rPr lang="en-US" dirty="0"/>
              <a:t>S</a:t>
            </a:r>
            <a:r>
              <a:rPr lang="en-US" dirty="0" smtClean="0"/>
              <a:t>et </a:t>
            </a:r>
            <a:r>
              <a:rPr lang="en-US" dirty="0"/>
              <a:t>the foundation for intensive </a:t>
            </a:r>
            <a:r>
              <a:rPr lang="en-US" dirty="0" smtClean="0"/>
              <a:t>intervention, if necessary</a:t>
            </a:r>
          </a:p>
          <a:p>
            <a:pPr>
              <a:defRPr/>
            </a:pPr>
            <a:endParaRPr lang="en-US" sz="2800" dirty="0"/>
          </a:p>
          <a:p>
            <a:pPr>
              <a:defRPr/>
            </a:pPr>
            <a:endParaRPr lang="en-US" sz="2800" dirty="0" smtClean="0">
              <a:solidFill>
                <a:srgbClr val="3B5978"/>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 </a:t>
            </a:r>
            <a:r>
              <a:rPr lang="en-US" dirty="0" err="1" smtClean="0"/>
              <a:t>Alphaboxes</a:t>
            </a:r>
            <a:endParaRPr lang="en-US" dirty="0"/>
          </a:p>
        </p:txBody>
      </p:sp>
      <p:sp>
        <p:nvSpPr>
          <p:cNvPr id="3" name="Content Placeholder 2"/>
          <p:cNvSpPr>
            <a:spLocks noGrp="1"/>
          </p:cNvSpPr>
          <p:nvPr>
            <p:ph idx="1"/>
          </p:nvPr>
        </p:nvSpPr>
        <p:spPr>
          <a:xfrm>
            <a:off x="1692275" y="1600200"/>
            <a:ext cx="6994525" cy="4277072"/>
          </a:xfrm>
        </p:spPr>
        <p:txBody>
          <a:bodyPr/>
          <a:lstStyle/>
          <a:p>
            <a:pPr marL="514350" indent="-514350">
              <a:buFont typeface="+mj-lt"/>
              <a:buAutoNum type="arabicPeriod"/>
            </a:pPr>
            <a:r>
              <a:rPr lang="en-US" dirty="0" smtClean="0"/>
              <a:t>Pick a card. The letter on the card is your assigned letter.</a:t>
            </a:r>
          </a:p>
          <a:p>
            <a:pPr marL="514350" lvl="0" indent="-514350">
              <a:buFont typeface="+mj-lt"/>
              <a:buAutoNum type="arabicPeriod"/>
            </a:pPr>
            <a:r>
              <a:rPr lang="en-US" dirty="0" smtClean="0"/>
              <a:t>Prepare </a:t>
            </a:r>
            <a:r>
              <a:rPr lang="en-US" dirty="0"/>
              <a:t>a display on their file card.  Each file </a:t>
            </a:r>
            <a:r>
              <a:rPr lang="en-US" dirty="0" smtClean="0"/>
              <a:t>card should contain a </a:t>
            </a:r>
            <a:r>
              <a:rPr lang="en-US" dirty="0"/>
              <a:t>word or idea beginning with </a:t>
            </a:r>
            <a:r>
              <a:rPr lang="en-US" dirty="0" smtClean="0"/>
              <a:t>the assigned </a:t>
            </a:r>
            <a:r>
              <a:rPr lang="en-US" dirty="0"/>
              <a:t>letter and a visual (related to the word or idea</a:t>
            </a:r>
            <a:r>
              <a:rPr lang="en-US" dirty="0" smtClean="0"/>
              <a:t>).</a:t>
            </a:r>
          </a:p>
          <a:p>
            <a:pPr marL="514350" lvl="0" indent="-514350">
              <a:buFont typeface="+mj-lt"/>
              <a:buAutoNum type="arabicPeriod"/>
            </a:pPr>
            <a:r>
              <a:rPr lang="en-US" dirty="0" smtClean="0"/>
              <a:t>Share your card with the group.</a:t>
            </a:r>
          </a:p>
          <a:p>
            <a:pPr marL="514350" lvl="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541296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6375" y="1700213"/>
            <a:ext cx="7435850" cy="4206875"/>
          </a:xfrm>
        </p:spPr>
        <p:txBody>
          <a:bodyPr/>
          <a:lstStyle/>
          <a:p>
            <a:pPr eaLnBrk="1" hangingPunct="1">
              <a:lnSpc>
                <a:spcPct val="150000"/>
              </a:lnSpc>
              <a:defRPr/>
            </a:pPr>
            <a:r>
              <a:rPr lang="en-US" dirty="0" smtClean="0">
                <a:solidFill>
                  <a:schemeClr val="tx1"/>
                </a:solidFill>
              </a:rPr>
              <a:t>No more than 15 percent of students identified as “at risk”</a:t>
            </a:r>
          </a:p>
          <a:p>
            <a:pPr eaLnBrk="1" hangingPunct="1">
              <a:defRPr/>
            </a:pPr>
            <a:r>
              <a:rPr lang="en-US" dirty="0" smtClean="0">
                <a:solidFill>
                  <a:schemeClr val="tx1"/>
                </a:solidFill>
              </a:rPr>
              <a:t>Examples of supplemental</a:t>
            </a:r>
          </a:p>
          <a:p>
            <a:pPr marL="0" indent="0" eaLnBrk="1" hangingPunct="1">
              <a:buFont typeface="Wingdings" pitchFamily="2" charset="2"/>
              <a:buNone/>
              <a:defRPr/>
            </a:pPr>
            <a:r>
              <a:rPr lang="en-US" dirty="0">
                <a:solidFill>
                  <a:schemeClr val="tx1"/>
                </a:solidFill>
              </a:rPr>
              <a:t> </a:t>
            </a:r>
            <a:r>
              <a:rPr lang="en-US" dirty="0" smtClean="0">
                <a:solidFill>
                  <a:schemeClr val="tx1"/>
                </a:solidFill>
              </a:rPr>
              <a:t>  interventions:</a:t>
            </a:r>
          </a:p>
          <a:p>
            <a:pPr lvl="2" eaLnBrk="1" hangingPunct="1">
              <a:defRPr/>
            </a:pPr>
            <a:r>
              <a:rPr lang="en-US" sz="2400" dirty="0" smtClean="0">
                <a:solidFill>
                  <a:schemeClr val="tx1"/>
                </a:solidFill>
              </a:rPr>
              <a:t>Social skills instruction</a:t>
            </a:r>
          </a:p>
          <a:p>
            <a:pPr lvl="2" eaLnBrk="1" hangingPunct="1">
              <a:defRPr/>
            </a:pPr>
            <a:r>
              <a:rPr lang="en-US" sz="2400" dirty="0" smtClean="0">
                <a:solidFill>
                  <a:schemeClr val="tx1"/>
                </a:solidFill>
              </a:rPr>
              <a:t>Check In Check Out (CICO)</a:t>
            </a:r>
            <a:endParaRPr lang="en-US" sz="2400" dirty="0">
              <a:solidFill>
                <a:schemeClr val="tx1"/>
              </a:solidFill>
            </a:endParaRPr>
          </a:p>
        </p:txBody>
      </p:sp>
      <p:sp>
        <p:nvSpPr>
          <p:cNvPr id="55299" name="Title 2"/>
          <p:cNvSpPr>
            <a:spLocks noGrp="1"/>
          </p:cNvSpPr>
          <p:nvPr>
            <p:ph type="title"/>
          </p:nvPr>
        </p:nvSpPr>
        <p:spPr>
          <a:ln>
            <a:miter lim="800000"/>
            <a:headEnd/>
            <a:tailEnd/>
          </a:ln>
        </p:spPr>
        <p:txBody>
          <a:bodyPr/>
          <a:lstStyle/>
          <a:p>
            <a:r>
              <a:rPr lang="en-US" altLang="en-US" dirty="0" smtClean="0"/>
              <a:t>Supplemental Interventions</a:t>
            </a:r>
          </a:p>
        </p:txBody>
      </p:sp>
      <p:pic>
        <p:nvPicPr>
          <p:cNvPr id="5530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514600"/>
            <a:ext cx="1889125"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11"/>
          <p:cNvSpPr txBox="1">
            <a:spLocks noChangeArrowheads="1"/>
          </p:cNvSpPr>
          <p:nvPr/>
        </p:nvSpPr>
        <p:spPr bwMode="auto">
          <a:xfrm>
            <a:off x="7524750" y="3859213"/>
            <a:ext cx="768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r>
              <a:rPr lang="en-US" altLang="en-US" sz="1600" dirty="0">
                <a:solidFill>
                  <a:schemeClr val="tx1"/>
                </a:solidFill>
              </a:rPr>
              <a:t>~15%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350" y="1916113"/>
            <a:ext cx="7508875" cy="3871912"/>
          </a:xfrm>
        </p:spPr>
        <p:txBody>
          <a:bodyPr/>
          <a:lstStyle/>
          <a:p>
            <a:pPr marL="342900" indent="-342900">
              <a:buFont typeface="Wingdings" pitchFamily="2" charset="2"/>
              <a:buChar char="Ø"/>
              <a:defRPr/>
            </a:pPr>
            <a:r>
              <a:rPr lang="en-US" dirty="0" smtClean="0">
                <a:solidFill>
                  <a:schemeClr val="tx1"/>
                </a:solidFill>
              </a:rPr>
              <a:t>Continuously available</a:t>
            </a:r>
          </a:p>
          <a:p>
            <a:pPr marL="342900" indent="-342900">
              <a:buFont typeface="Wingdings" pitchFamily="2" charset="2"/>
              <a:buChar char="Ø"/>
              <a:defRPr/>
            </a:pPr>
            <a:r>
              <a:rPr lang="en-US" dirty="0" smtClean="0">
                <a:solidFill>
                  <a:schemeClr val="tx1"/>
                </a:solidFill>
              </a:rPr>
              <a:t>Quickly </a:t>
            </a:r>
            <a:r>
              <a:rPr lang="en-US" dirty="0">
                <a:solidFill>
                  <a:schemeClr val="tx1"/>
                </a:solidFill>
              </a:rPr>
              <a:t>and easily </a:t>
            </a:r>
            <a:r>
              <a:rPr lang="en-US" dirty="0" smtClean="0">
                <a:solidFill>
                  <a:schemeClr val="tx1"/>
                </a:solidFill>
              </a:rPr>
              <a:t>accessible</a:t>
            </a:r>
          </a:p>
          <a:p>
            <a:pPr marL="342900" indent="-342900">
              <a:buFont typeface="Wingdings" pitchFamily="2" charset="2"/>
              <a:buChar char="Ø"/>
              <a:defRPr/>
            </a:pPr>
            <a:r>
              <a:rPr lang="en-US" dirty="0">
                <a:solidFill>
                  <a:schemeClr val="tx1"/>
                </a:solidFill>
              </a:rPr>
              <a:t>Minimal time commitment required from classroom </a:t>
            </a:r>
            <a:r>
              <a:rPr lang="en-US" dirty="0" smtClean="0">
                <a:solidFill>
                  <a:schemeClr val="tx1"/>
                </a:solidFill>
              </a:rPr>
              <a:t>teachers</a:t>
            </a:r>
          </a:p>
          <a:p>
            <a:pPr marL="342900" indent="-342900">
              <a:buFont typeface="Wingdings" pitchFamily="2" charset="2"/>
              <a:buChar char="Ø"/>
              <a:defRPr/>
            </a:pPr>
            <a:r>
              <a:rPr lang="en-US" dirty="0" smtClean="0">
                <a:solidFill>
                  <a:schemeClr val="tx1"/>
                </a:solidFill>
              </a:rPr>
              <a:t>Required skill sets can be easily learned by classroom teachers</a:t>
            </a:r>
          </a:p>
          <a:p>
            <a:pPr marL="342900" indent="-342900">
              <a:buFont typeface="Wingdings" pitchFamily="2" charset="2"/>
              <a:buChar char="Ø"/>
              <a:defRPr/>
            </a:pPr>
            <a:r>
              <a:rPr lang="en-US" dirty="0" smtClean="0">
                <a:solidFill>
                  <a:schemeClr val="tx1"/>
                </a:solidFill>
              </a:rPr>
              <a:t>Aligned </a:t>
            </a:r>
            <a:r>
              <a:rPr lang="en-US" dirty="0">
                <a:solidFill>
                  <a:schemeClr val="tx1"/>
                </a:solidFill>
              </a:rPr>
              <a:t>with </a:t>
            </a:r>
            <a:r>
              <a:rPr lang="en-US" dirty="0" smtClean="0">
                <a:solidFill>
                  <a:schemeClr val="tx1"/>
                </a:solidFill>
              </a:rPr>
              <a:t>schoolwide expectations</a:t>
            </a:r>
          </a:p>
          <a:p>
            <a:pPr>
              <a:defRPr/>
            </a:pPr>
            <a:r>
              <a:rPr lang="en-US" sz="2800" dirty="0">
                <a:solidFill>
                  <a:schemeClr val="tx1"/>
                </a:solidFill>
              </a:rPr>
              <a:t>	</a:t>
            </a:r>
            <a:r>
              <a:rPr lang="en-US" sz="2800" dirty="0" smtClean="0">
                <a:solidFill>
                  <a:schemeClr val="tx1"/>
                </a:solidFill>
              </a:rPr>
              <a:t>			</a:t>
            </a:r>
            <a:r>
              <a:rPr lang="en-US" sz="1800" dirty="0" smtClean="0">
                <a:solidFill>
                  <a:schemeClr val="tx1"/>
                </a:solidFill>
              </a:rPr>
              <a:t>(Crone, Hawken, &amp; Horner, 2010)</a:t>
            </a:r>
            <a:endParaRPr lang="en-US" sz="1800" dirty="0">
              <a:solidFill>
                <a:schemeClr val="tx1"/>
              </a:solidFill>
            </a:endParaRPr>
          </a:p>
          <a:p>
            <a:pPr>
              <a:defRPr/>
            </a:pPr>
            <a:endParaRPr lang="en-US" sz="2800" i="1" dirty="0">
              <a:solidFill>
                <a:schemeClr val="tx1"/>
              </a:solidFill>
            </a:endParaRPr>
          </a:p>
          <a:p>
            <a:pPr>
              <a:defRPr/>
            </a:pPr>
            <a:endParaRPr lang="en-US" sz="2400" i="1" dirty="0">
              <a:solidFill>
                <a:schemeClr val="tx1"/>
              </a:solidFill>
              <a:latin typeface="Times New Roman"/>
            </a:endParaRPr>
          </a:p>
          <a:p>
            <a:pPr>
              <a:defRPr/>
            </a:pPr>
            <a:endParaRPr lang="en-US" sz="2400" i="1" dirty="0">
              <a:latin typeface="Times New Roman"/>
            </a:endParaRPr>
          </a:p>
        </p:txBody>
      </p:sp>
      <p:sp>
        <p:nvSpPr>
          <p:cNvPr id="56323" name="Title 2"/>
          <p:cNvSpPr>
            <a:spLocks noGrp="1"/>
          </p:cNvSpPr>
          <p:nvPr>
            <p:ph type="title"/>
          </p:nvPr>
        </p:nvSpPr>
        <p:spPr>
          <a:xfrm>
            <a:off x="1692275" y="274638"/>
            <a:ext cx="6994525" cy="1425575"/>
          </a:xfrm>
          <a:ln>
            <a:miter lim="800000"/>
            <a:headEnd/>
            <a:tailEnd/>
          </a:ln>
        </p:spPr>
        <p:txBody>
          <a:bodyPr/>
          <a:lstStyle/>
          <a:p>
            <a:r>
              <a:rPr lang="en-US" altLang="en-US" dirty="0" smtClean="0"/>
              <a:t>Key Characteristics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350" y="1700213"/>
            <a:ext cx="7508875" cy="4087812"/>
          </a:xfrm>
        </p:spPr>
        <p:txBody>
          <a:bodyPr/>
          <a:lstStyle/>
          <a:p>
            <a:pPr marL="457200" indent="-457200">
              <a:buFont typeface="Wingdings" pitchFamily="2" charset="2"/>
              <a:buChar char="Ø"/>
              <a:defRPr/>
            </a:pPr>
            <a:r>
              <a:rPr lang="en-US" dirty="0" smtClean="0">
                <a:solidFill>
                  <a:schemeClr val="tx1"/>
                </a:solidFill>
              </a:rPr>
              <a:t>Staff</a:t>
            </a:r>
            <a:r>
              <a:rPr lang="en-US" dirty="0">
                <a:solidFill>
                  <a:schemeClr val="tx1"/>
                </a:solidFill>
              </a:rPr>
              <a:t>/faculty are aware of the intervention(s) and their roles in the </a:t>
            </a:r>
            <a:r>
              <a:rPr lang="en-US" dirty="0" smtClean="0">
                <a:solidFill>
                  <a:schemeClr val="tx1"/>
                </a:solidFill>
              </a:rPr>
              <a:t>process</a:t>
            </a:r>
          </a:p>
          <a:p>
            <a:pPr marL="457200" indent="-457200">
              <a:buFont typeface="Wingdings" pitchFamily="2" charset="2"/>
              <a:buChar char="Ø"/>
              <a:defRPr/>
            </a:pPr>
            <a:r>
              <a:rPr lang="en-US" dirty="0" smtClean="0">
                <a:solidFill>
                  <a:schemeClr val="tx1"/>
                </a:solidFill>
              </a:rPr>
              <a:t>The intervention(s) is consistently </a:t>
            </a:r>
            <a:r>
              <a:rPr lang="en-US" dirty="0">
                <a:solidFill>
                  <a:schemeClr val="tx1"/>
                </a:solidFill>
              </a:rPr>
              <a:t>implemented with most students, but with some </a:t>
            </a:r>
            <a:r>
              <a:rPr lang="en-US" dirty="0" smtClean="0">
                <a:solidFill>
                  <a:schemeClr val="tx1"/>
                </a:solidFill>
              </a:rPr>
              <a:t>flexibility</a:t>
            </a:r>
          </a:p>
          <a:p>
            <a:pPr marL="457200" indent="-457200">
              <a:buFont typeface="Wingdings" pitchFamily="2" charset="2"/>
              <a:buChar char="Ø"/>
              <a:defRPr/>
            </a:pPr>
            <a:r>
              <a:rPr lang="en-US" dirty="0" smtClean="0">
                <a:solidFill>
                  <a:schemeClr val="tx1"/>
                </a:solidFill>
              </a:rPr>
              <a:t>The selected program is </a:t>
            </a:r>
            <a:r>
              <a:rPr lang="en-US" dirty="0">
                <a:solidFill>
                  <a:schemeClr val="tx1"/>
                </a:solidFill>
              </a:rPr>
              <a:t>matched to the function of the student’s behavior</a:t>
            </a:r>
          </a:p>
          <a:p>
            <a:pPr>
              <a:defRPr/>
            </a:pPr>
            <a:endParaRPr lang="en-US" sz="2800" i="1" dirty="0">
              <a:solidFill>
                <a:schemeClr val="tx1"/>
              </a:solidFill>
            </a:endParaRPr>
          </a:p>
          <a:p>
            <a:pPr>
              <a:defRPr/>
            </a:pPr>
            <a:endParaRPr lang="en-US" i="1" dirty="0">
              <a:latin typeface="Times New Roman"/>
            </a:endParaRPr>
          </a:p>
        </p:txBody>
      </p:sp>
      <p:sp>
        <p:nvSpPr>
          <p:cNvPr id="57347" name="Title 2"/>
          <p:cNvSpPr>
            <a:spLocks noGrp="1"/>
          </p:cNvSpPr>
          <p:nvPr>
            <p:ph type="title"/>
          </p:nvPr>
        </p:nvSpPr>
        <p:spPr>
          <a:ln>
            <a:miter lim="800000"/>
            <a:headEnd/>
            <a:tailEnd/>
          </a:ln>
        </p:spPr>
        <p:txBody>
          <a:bodyPr/>
          <a:lstStyle/>
          <a:p>
            <a:r>
              <a:rPr lang="en-US" altLang="en-US" dirty="0" smtClean="0"/>
              <a:t>Key Characteristics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Custom 2">
      <a:dk1>
        <a:srgbClr val="0367B3"/>
      </a:dk1>
      <a:lt1>
        <a:srgbClr val="FFFFFF"/>
      </a:lt1>
      <a:dk2>
        <a:srgbClr val="0362B1"/>
      </a:dk2>
      <a:lt2>
        <a:srgbClr val="808080"/>
      </a:lt2>
      <a:accent1>
        <a:srgbClr val="BBE0E3"/>
      </a:accent1>
      <a:accent2>
        <a:srgbClr val="0066B2"/>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iseño predeterminado">
  <a:themeElements>
    <a:clrScheme name="Custom 2">
      <a:dk1>
        <a:srgbClr val="0367B3"/>
      </a:dk1>
      <a:lt1>
        <a:srgbClr val="FFFFFF"/>
      </a:lt1>
      <a:dk2>
        <a:srgbClr val="0362B1"/>
      </a:dk2>
      <a:lt2>
        <a:srgbClr val="808080"/>
      </a:lt2>
      <a:accent1>
        <a:srgbClr val="BBE0E3"/>
      </a:accent1>
      <a:accent2>
        <a:srgbClr val="0066B2"/>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16684</TotalTime>
  <Words>8395</Words>
  <Application>Microsoft Office PowerPoint</Application>
  <PresentationFormat>On-screen Show (4:3)</PresentationFormat>
  <Paragraphs>825</Paragraphs>
  <Slides>66</Slides>
  <Notes>66</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66</vt:i4>
      </vt:variant>
    </vt:vector>
  </HeadingPairs>
  <TitlesOfParts>
    <vt:vector size="76" baseType="lpstr">
      <vt:lpstr>Diseño predeterminado</vt:lpstr>
      <vt:lpstr>1_Basic</vt:lpstr>
      <vt:lpstr>2_Basic</vt:lpstr>
      <vt:lpstr>Basic</vt:lpstr>
      <vt:lpstr>3_Basic</vt:lpstr>
      <vt:lpstr>4_Basic</vt:lpstr>
      <vt:lpstr>5_Basic</vt:lpstr>
      <vt:lpstr>1_Diseño predeterminado</vt:lpstr>
      <vt:lpstr>Microsoft Excel 97-2003 Worksheet</vt:lpstr>
      <vt:lpstr>Chart</vt:lpstr>
      <vt:lpstr>PowerPoint Presentation</vt:lpstr>
      <vt:lpstr>Part 3: Supplemental Behavioral Interventions</vt:lpstr>
      <vt:lpstr>Note</vt:lpstr>
      <vt:lpstr>PowerPoint Presentation</vt:lpstr>
      <vt:lpstr>What Are Supplemental Interventions?</vt:lpstr>
      <vt:lpstr>PowerPoint Presentation</vt:lpstr>
      <vt:lpstr>Supplemental Interventions</vt:lpstr>
      <vt:lpstr>Key Characteristics</vt:lpstr>
      <vt:lpstr>Key Characteristics</vt:lpstr>
      <vt:lpstr>PowerPoint Presentation</vt:lpstr>
      <vt:lpstr>The Implementation Process</vt:lpstr>
      <vt:lpstr>1. Identifying “At-Risk” Students </vt:lpstr>
      <vt:lpstr>2. Match Intervention to Student Need</vt:lpstr>
      <vt:lpstr>Academic Supports</vt:lpstr>
      <vt:lpstr>3. Implement the Intervention</vt:lpstr>
      <vt:lpstr>4. Progress Monitoring</vt:lpstr>
      <vt:lpstr>Progress Monitoring Uses</vt:lpstr>
      <vt:lpstr>Progress Monitoring Benefits</vt:lpstr>
      <vt:lpstr>Activity: How Much Do You Remember?</vt:lpstr>
      <vt:lpstr>PowerPoint Presentation</vt:lpstr>
      <vt:lpstr>Evidence-Based and Implemented With Fidelity</vt:lpstr>
      <vt:lpstr>Evidence-Based Interventions</vt:lpstr>
      <vt:lpstr>Examples of Evidence-Based Interventions</vt:lpstr>
      <vt:lpstr>Examples of Evidence-Based Behavior Curricula</vt:lpstr>
      <vt:lpstr>Resources to Locate Evidenced-Based Practices</vt:lpstr>
      <vt:lpstr>Activity: Evidence-Based Behavior Curricula</vt:lpstr>
      <vt:lpstr>Elements of Supplemental Interventions</vt:lpstr>
      <vt:lpstr>Why Is Fidelity Important?</vt:lpstr>
      <vt:lpstr>Five Elements of Fidelity</vt:lpstr>
      <vt:lpstr>PowerPoint Presentation</vt:lpstr>
      <vt:lpstr>What Are Social Skills?</vt:lpstr>
      <vt:lpstr>Activity – Giving and Accepting Compliments</vt:lpstr>
      <vt:lpstr>How Do We Teach Social Skills?</vt:lpstr>
      <vt:lpstr>Modeling</vt:lpstr>
      <vt:lpstr>Coaching</vt:lpstr>
      <vt:lpstr>Self-Management</vt:lpstr>
      <vt:lpstr>Positive Reinforcement</vt:lpstr>
      <vt:lpstr> Check In Check Out: A Targeted Intervention  </vt:lpstr>
      <vt:lpstr>PowerPoint Presentation</vt:lpstr>
      <vt:lpstr>Who Should Receive the Check In Check Out Intervention?</vt:lpstr>
      <vt:lpstr>PowerPoint Presentation</vt:lpstr>
      <vt:lpstr>PowerPoint Presentation</vt:lpstr>
      <vt:lpstr>PowerPoint Presentation</vt:lpstr>
      <vt:lpstr>Data Collected for Supplemental Interventions</vt:lpstr>
      <vt:lpstr>Pattern: Improved Behavior  After Intervention Change</vt:lpstr>
      <vt:lpstr>Interpreting Improved Behavior  After Intervention Change </vt:lpstr>
      <vt:lpstr>Pattern: No Change in Behavior</vt:lpstr>
      <vt:lpstr>Interpreting No Change</vt:lpstr>
      <vt:lpstr>Pattern: Highly Variable Data</vt:lpstr>
      <vt:lpstr>Interpreting Highly Variable Data</vt:lpstr>
      <vt:lpstr>Daily Data Used for Decision Making</vt:lpstr>
      <vt:lpstr>Daily Data Used for Decision Making</vt:lpstr>
      <vt:lpstr>PowerPoint Presentation</vt:lpstr>
      <vt:lpstr>Student Example</vt:lpstr>
      <vt:lpstr> Check In Check Out  Procedures for Ryan </vt:lpstr>
      <vt:lpstr>Ryan’s Check In Check Out Card</vt:lpstr>
      <vt:lpstr>Ryan</vt:lpstr>
      <vt:lpstr>Progress Monitoring: Are We Doing What We Said We Would Do? Is it Working?</vt:lpstr>
      <vt:lpstr>Progress Monitoring:  Is it Working?</vt:lpstr>
      <vt:lpstr>Next Steps </vt:lpstr>
      <vt:lpstr>Aiden’s Story</vt:lpstr>
      <vt:lpstr>Activity – Case Study</vt:lpstr>
      <vt:lpstr>Distinction Between Supplemental Intervention and Intensive Interventions</vt:lpstr>
      <vt:lpstr>Key Questions to Ask Before Intensive Interventions</vt:lpstr>
      <vt:lpstr>In Summary</vt:lpstr>
      <vt:lpstr>Activity – Alphaboxes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Littman, Judith</cp:lastModifiedBy>
  <cp:revision>2111</cp:revision>
  <cp:lastPrinted>2014-02-24T19:10:36Z</cp:lastPrinted>
  <dcterms:created xsi:type="dcterms:W3CDTF">2014-04-03T06:24:22Z</dcterms:created>
  <dcterms:modified xsi:type="dcterms:W3CDTF">2014-08-28T00:28:38Z</dcterms:modified>
</cp:coreProperties>
</file>