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4358" r:id="rId2"/>
  </p:sldMasterIdLst>
  <p:notesMasterIdLst>
    <p:notesMasterId r:id="rId41"/>
  </p:notesMasterIdLst>
  <p:sldIdLst>
    <p:sldId id="256" r:id="rId3"/>
    <p:sldId id="402" r:id="rId4"/>
    <p:sldId id="492" r:id="rId5"/>
    <p:sldId id="404" r:id="rId6"/>
    <p:sldId id="414" r:id="rId7"/>
    <p:sldId id="406" r:id="rId8"/>
    <p:sldId id="407" r:id="rId9"/>
    <p:sldId id="408" r:id="rId10"/>
    <p:sldId id="409" r:id="rId11"/>
    <p:sldId id="410" r:id="rId12"/>
    <p:sldId id="411" r:id="rId13"/>
    <p:sldId id="455" r:id="rId14"/>
    <p:sldId id="280" r:id="rId15"/>
    <p:sldId id="441" r:id="rId16"/>
    <p:sldId id="442" r:id="rId17"/>
    <p:sldId id="443" r:id="rId18"/>
    <p:sldId id="491" r:id="rId19"/>
    <p:sldId id="416" r:id="rId20"/>
    <p:sldId id="456" r:id="rId21"/>
    <p:sldId id="427" r:id="rId22"/>
    <p:sldId id="429" r:id="rId23"/>
    <p:sldId id="430" r:id="rId24"/>
    <p:sldId id="431" r:id="rId25"/>
    <p:sldId id="436" r:id="rId26"/>
    <p:sldId id="437" r:id="rId27"/>
    <p:sldId id="438" r:id="rId28"/>
    <p:sldId id="432" r:id="rId29"/>
    <p:sldId id="457" r:id="rId30"/>
    <p:sldId id="439" r:id="rId31"/>
    <p:sldId id="440" r:id="rId32"/>
    <p:sldId id="405" r:id="rId33"/>
    <p:sldId id="445" r:id="rId34"/>
    <p:sldId id="446" r:id="rId35"/>
    <p:sldId id="447" r:id="rId36"/>
    <p:sldId id="449" r:id="rId37"/>
    <p:sldId id="452" r:id="rId38"/>
    <p:sldId id="444" r:id="rId39"/>
    <p:sldId id="494" r:id="rId4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Berry Kuchle" initials="LBK" lastIdx="7" clrIdx="0"/>
  <p:cmAuthor id="1" name="Kuchle, Laura" initials="LBK" lastIdx="11" clrIdx="1"/>
  <p:cmAuthor id="2" name="Jackson, Stephanie" initials="JS" lastIdx="1" clrIdx="2"/>
  <p:cmAuthor id="3" name="Littman, Judith" initials="LJ" lastIdx="2" clrIdx="3"/>
  <p:cmAuthor id="4" name="mmcinerney" initials="m" lastIdx="0"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061AF"/>
    <a:srgbClr val="0C788E"/>
    <a:srgbClr val="025198"/>
    <a:srgbClr val="000099"/>
    <a:srgbClr val="1C1C1C"/>
    <a:srgbClr val="660066"/>
    <a:srgbClr val="0000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40" autoAdjust="0"/>
  </p:normalViewPr>
  <p:slideViewPr>
    <p:cSldViewPr>
      <p:cViewPr varScale="1">
        <p:scale>
          <a:sx n="73" d="100"/>
          <a:sy n="73" d="100"/>
        </p:scale>
        <p:origin x="-26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890" y="1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E9ADA6-E215-0146-AE0C-9D07886E2D6D}"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14B626BD-080E-EF4C-978B-A543F9E5B6CD}">
      <dgm:prSet phldrT="[Text]"/>
      <dgm:spPr/>
      <dgm:t>
        <a:bodyPr/>
        <a:lstStyle/>
        <a:p>
          <a:r>
            <a:rPr lang="en-US" dirty="0" smtClean="0"/>
            <a:t>Practice</a:t>
          </a:r>
          <a:endParaRPr lang="en-US" dirty="0"/>
        </a:p>
      </dgm:t>
    </dgm:pt>
    <dgm:pt modelId="{F1EB151C-ABF1-EE45-8FB0-8F5A565EDD88}" type="parTrans" cxnId="{57E693FA-C877-9C4D-B34C-6D04722D2DBB}">
      <dgm:prSet/>
      <dgm:spPr/>
      <dgm:t>
        <a:bodyPr/>
        <a:lstStyle/>
        <a:p>
          <a:endParaRPr lang="en-US"/>
        </a:p>
      </dgm:t>
    </dgm:pt>
    <dgm:pt modelId="{4EB13010-2734-2745-9030-45F4118A7C95}" type="sibTrans" cxnId="{57E693FA-C877-9C4D-B34C-6D04722D2DBB}">
      <dgm:prSet/>
      <dgm:spPr>
        <a:solidFill>
          <a:schemeClr val="accent3">
            <a:lumMod val="75000"/>
          </a:schemeClr>
        </a:solidFill>
      </dgm:spPr>
      <dgm:t>
        <a:bodyPr/>
        <a:lstStyle/>
        <a:p>
          <a:endParaRPr lang="en-US"/>
        </a:p>
      </dgm:t>
    </dgm:pt>
    <dgm:pt modelId="{E0C628BE-5AE7-AE4E-BF7A-2DD525EC3893}">
      <dgm:prSet phldrT="[Text]"/>
      <dgm:spPr/>
      <dgm:t>
        <a:bodyPr/>
        <a:lstStyle/>
        <a:p>
          <a:r>
            <a:rPr lang="en-US" dirty="0" smtClean="0"/>
            <a:t>Feedback</a:t>
          </a:r>
          <a:endParaRPr lang="en-US" dirty="0"/>
        </a:p>
      </dgm:t>
    </dgm:pt>
    <dgm:pt modelId="{AEDC2639-BC8A-4B4F-9597-B57305AACB08}" type="parTrans" cxnId="{33886EA5-3DA9-4D40-98EA-23956E67133F}">
      <dgm:prSet/>
      <dgm:spPr/>
      <dgm:t>
        <a:bodyPr/>
        <a:lstStyle/>
        <a:p>
          <a:endParaRPr lang="en-US"/>
        </a:p>
      </dgm:t>
    </dgm:pt>
    <dgm:pt modelId="{1AB75BC2-5321-A240-9456-B302EEEB167E}" type="sibTrans" cxnId="{33886EA5-3DA9-4D40-98EA-23956E67133F}">
      <dgm:prSet/>
      <dgm:spPr>
        <a:solidFill>
          <a:schemeClr val="accent3">
            <a:lumMod val="75000"/>
          </a:schemeClr>
        </a:solidFill>
      </dgm:spPr>
      <dgm:t>
        <a:bodyPr/>
        <a:lstStyle/>
        <a:p>
          <a:endParaRPr lang="en-US"/>
        </a:p>
      </dgm:t>
    </dgm:pt>
    <dgm:pt modelId="{D1A77A9D-657F-354F-9BD8-ACE9635EB0E8}">
      <dgm:prSet phldrT="[Text]"/>
      <dgm:spPr/>
      <dgm:t>
        <a:bodyPr/>
        <a:lstStyle/>
        <a:p>
          <a:r>
            <a:rPr lang="en-US" dirty="0" smtClean="0"/>
            <a:t>Model</a:t>
          </a:r>
          <a:endParaRPr lang="en-US" dirty="0"/>
        </a:p>
      </dgm:t>
    </dgm:pt>
    <dgm:pt modelId="{EE91677C-3D94-5145-B46D-7F95E80B33A4}" type="parTrans" cxnId="{D083D6B2-CB16-C548-9198-0E1CB29AC4B7}">
      <dgm:prSet/>
      <dgm:spPr/>
      <dgm:t>
        <a:bodyPr/>
        <a:lstStyle/>
        <a:p>
          <a:endParaRPr lang="en-US"/>
        </a:p>
      </dgm:t>
    </dgm:pt>
    <dgm:pt modelId="{77958134-52CB-404C-82EC-7A11AB2C32D1}" type="sibTrans" cxnId="{D083D6B2-CB16-C548-9198-0E1CB29AC4B7}">
      <dgm:prSet/>
      <dgm:spPr>
        <a:solidFill>
          <a:schemeClr val="accent3">
            <a:lumMod val="75000"/>
          </a:schemeClr>
        </a:solidFill>
      </dgm:spPr>
      <dgm:t>
        <a:bodyPr/>
        <a:lstStyle/>
        <a:p>
          <a:endParaRPr lang="en-US"/>
        </a:p>
      </dgm:t>
    </dgm:pt>
    <dgm:pt modelId="{8FBD7C7D-5880-3944-AFF7-A8869C5F151D}">
      <dgm:prSet phldrT="[Text]"/>
      <dgm:spPr/>
      <dgm:t>
        <a:bodyPr/>
        <a:lstStyle/>
        <a:p>
          <a:r>
            <a:rPr lang="en-US" dirty="0" smtClean="0"/>
            <a:t>Describe</a:t>
          </a:r>
          <a:endParaRPr lang="en-US" dirty="0"/>
        </a:p>
      </dgm:t>
    </dgm:pt>
    <dgm:pt modelId="{D6A5690C-3136-A748-9966-416BC6CBFA3B}" type="parTrans" cxnId="{2C809EFD-9CC4-9240-894E-294FB070CF81}">
      <dgm:prSet/>
      <dgm:spPr/>
      <dgm:t>
        <a:bodyPr/>
        <a:lstStyle/>
        <a:p>
          <a:endParaRPr lang="en-US"/>
        </a:p>
      </dgm:t>
    </dgm:pt>
    <dgm:pt modelId="{91A07549-15FB-BF4A-9D97-53C221315776}" type="sibTrans" cxnId="{2C809EFD-9CC4-9240-894E-294FB070CF81}">
      <dgm:prSet/>
      <dgm:spPr>
        <a:solidFill>
          <a:schemeClr val="accent3">
            <a:lumMod val="75000"/>
          </a:schemeClr>
        </a:solidFill>
      </dgm:spPr>
      <dgm:t>
        <a:bodyPr/>
        <a:lstStyle/>
        <a:p>
          <a:endParaRPr lang="en-US"/>
        </a:p>
      </dgm:t>
    </dgm:pt>
    <dgm:pt modelId="{7543B30C-0F5F-6548-943A-71FB5CC4834F}" type="pres">
      <dgm:prSet presAssocID="{AFE9ADA6-E215-0146-AE0C-9D07886E2D6D}" presName="cycle" presStyleCnt="0">
        <dgm:presLayoutVars>
          <dgm:dir/>
          <dgm:resizeHandles val="exact"/>
        </dgm:presLayoutVars>
      </dgm:prSet>
      <dgm:spPr/>
      <dgm:t>
        <a:bodyPr/>
        <a:lstStyle/>
        <a:p>
          <a:endParaRPr lang="en-US"/>
        </a:p>
      </dgm:t>
    </dgm:pt>
    <dgm:pt modelId="{73ABC226-09A2-AF47-AC76-47BE13CD2F08}" type="pres">
      <dgm:prSet presAssocID="{8FBD7C7D-5880-3944-AFF7-A8869C5F151D}" presName="dummy" presStyleCnt="0"/>
      <dgm:spPr/>
    </dgm:pt>
    <dgm:pt modelId="{590C657C-F015-FE4D-9327-21C17B6D5F19}" type="pres">
      <dgm:prSet presAssocID="{8FBD7C7D-5880-3944-AFF7-A8869C5F151D}" presName="node" presStyleLbl="revTx" presStyleIdx="0" presStyleCnt="4">
        <dgm:presLayoutVars>
          <dgm:bulletEnabled val="1"/>
        </dgm:presLayoutVars>
      </dgm:prSet>
      <dgm:spPr/>
      <dgm:t>
        <a:bodyPr/>
        <a:lstStyle/>
        <a:p>
          <a:endParaRPr lang="en-US"/>
        </a:p>
      </dgm:t>
    </dgm:pt>
    <dgm:pt modelId="{9E9E69D4-F9DC-D042-87C6-B9787DA24357}" type="pres">
      <dgm:prSet presAssocID="{91A07549-15FB-BF4A-9D97-53C221315776}" presName="sibTrans" presStyleLbl="node1" presStyleIdx="0" presStyleCnt="4"/>
      <dgm:spPr/>
      <dgm:t>
        <a:bodyPr/>
        <a:lstStyle/>
        <a:p>
          <a:endParaRPr lang="en-US"/>
        </a:p>
      </dgm:t>
    </dgm:pt>
    <dgm:pt modelId="{F03700C9-9B11-B547-93DC-CAB51DD3B0B3}" type="pres">
      <dgm:prSet presAssocID="{D1A77A9D-657F-354F-9BD8-ACE9635EB0E8}" presName="dummy" presStyleCnt="0"/>
      <dgm:spPr/>
    </dgm:pt>
    <dgm:pt modelId="{B97C487C-B918-4349-B1E0-8778D104333C}" type="pres">
      <dgm:prSet presAssocID="{D1A77A9D-657F-354F-9BD8-ACE9635EB0E8}" presName="node" presStyleLbl="revTx" presStyleIdx="1" presStyleCnt="4">
        <dgm:presLayoutVars>
          <dgm:bulletEnabled val="1"/>
        </dgm:presLayoutVars>
      </dgm:prSet>
      <dgm:spPr/>
      <dgm:t>
        <a:bodyPr/>
        <a:lstStyle/>
        <a:p>
          <a:endParaRPr lang="en-US"/>
        </a:p>
      </dgm:t>
    </dgm:pt>
    <dgm:pt modelId="{31AB1C04-4B67-1E44-919F-7064DE5BEBC0}" type="pres">
      <dgm:prSet presAssocID="{77958134-52CB-404C-82EC-7A11AB2C32D1}" presName="sibTrans" presStyleLbl="node1" presStyleIdx="1" presStyleCnt="4"/>
      <dgm:spPr/>
      <dgm:t>
        <a:bodyPr/>
        <a:lstStyle/>
        <a:p>
          <a:endParaRPr lang="en-US"/>
        </a:p>
      </dgm:t>
    </dgm:pt>
    <dgm:pt modelId="{41391605-DD50-854D-B860-C90C7A39A540}" type="pres">
      <dgm:prSet presAssocID="{14B626BD-080E-EF4C-978B-A543F9E5B6CD}" presName="dummy" presStyleCnt="0"/>
      <dgm:spPr/>
    </dgm:pt>
    <dgm:pt modelId="{765C3C16-D937-8C41-843B-941F59047F7D}" type="pres">
      <dgm:prSet presAssocID="{14B626BD-080E-EF4C-978B-A543F9E5B6CD}" presName="node" presStyleLbl="revTx" presStyleIdx="2" presStyleCnt="4">
        <dgm:presLayoutVars>
          <dgm:bulletEnabled val="1"/>
        </dgm:presLayoutVars>
      </dgm:prSet>
      <dgm:spPr/>
      <dgm:t>
        <a:bodyPr/>
        <a:lstStyle/>
        <a:p>
          <a:endParaRPr lang="en-US"/>
        </a:p>
      </dgm:t>
    </dgm:pt>
    <dgm:pt modelId="{E04A1137-EFFB-0546-A17B-BBDA76609558}" type="pres">
      <dgm:prSet presAssocID="{4EB13010-2734-2745-9030-45F4118A7C95}" presName="sibTrans" presStyleLbl="node1" presStyleIdx="2" presStyleCnt="4"/>
      <dgm:spPr/>
      <dgm:t>
        <a:bodyPr/>
        <a:lstStyle/>
        <a:p>
          <a:endParaRPr lang="en-US"/>
        </a:p>
      </dgm:t>
    </dgm:pt>
    <dgm:pt modelId="{21B8D60F-10EF-5242-892D-E7D42402899D}" type="pres">
      <dgm:prSet presAssocID="{E0C628BE-5AE7-AE4E-BF7A-2DD525EC3893}" presName="dummy" presStyleCnt="0"/>
      <dgm:spPr/>
    </dgm:pt>
    <dgm:pt modelId="{57684A72-98FA-8D46-B3E3-398CCB343E67}" type="pres">
      <dgm:prSet presAssocID="{E0C628BE-5AE7-AE4E-BF7A-2DD525EC3893}" presName="node" presStyleLbl="revTx" presStyleIdx="3" presStyleCnt="4">
        <dgm:presLayoutVars>
          <dgm:bulletEnabled val="1"/>
        </dgm:presLayoutVars>
      </dgm:prSet>
      <dgm:spPr/>
      <dgm:t>
        <a:bodyPr/>
        <a:lstStyle/>
        <a:p>
          <a:endParaRPr lang="en-US"/>
        </a:p>
      </dgm:t>
    </dgm:pt>
    <dgm:pt modelId="{53EA355B-E132-4C4B-B0B3-9DADBA71BB09}" type="pres">
      <dgm:prSet presAssocID="{1AB75BC2-5321-A240-9456-B302EEEB167E}" presName="sibTrans" presStyleLbl="node1" presStyleIdx="3" presStyleCnt="4"/>
      <dgm:spPr/>
      <dgm:t>
        <a:bodyPr/>
        <a:lstStyle/>
        <a:p>
          <a:endParaRPr lang="en-US"/>
        </a:p>
      </dgm:t>
    </dgm:pt>
  </dgm:ptLst>
  <dgm:cxnLst>
    <dgm:cxn modelId="{D6885386-F358-41B3-8D5A-5859423EBE3C}" type="presOf" srcId="{8FBD7C7D-5880-3944-AFF7-A8869C5F151D}" destId="{590C657C-F015-FE4D-9327-21C17B6D5F19}" srcOrd="0" destOrd="0" presId="urn:microsoft.com/office/officeart/2005/8/layout/cycle1"/>
    <dgm:cxn modelId="{57E693FA-C877-9C4D-B34C-6D04722D2DBB}" srcId="{AFE9ADA6-E215-0146-AE0C-9D07886E2D6D}" destId="{14B626BD-080E-EF4C-978B-A543F9E5B6CD}" srcOrd="2" destOrd="0" parTransId="{F1EB151C-ABF1-EE45-8FB0-8F5A565EDD88}" sibTransId="{4EB13010-2734-2745-9030-45F4118A7C95}"/>
    <dgm:cxn modelId="{134F6404-28E4-4BF2-99A3-3FD846246DC1}" type="presOf" srcId="{D1A77A9D-657F-354F-9BD8-ACE9635EB0E8}" destId="{B97C487C-B918-4349-B1E0-8778D104333C}" srcOrd="0" destOrd="0" presId="urn:microsoft.com/office/officeart/2005/8/layout/cycle1"/>
    <dgm:cxn modelId="{82D78A7B-6F68-4078-B80C-4D81545554AA}" type="presOf" srcId="{4EB13010-2734-2745-9030-45F4118A7C95}" destId="{E04A1137-EFFB-0546-A17B-BBDA76609558}" srcOrd="0" destOrd="0" presId="urn:microsoft.com/office/officeart/2005/8/layout/cycle1"/>
    <dgm:cxn modelId="{2C809EFD-9CC4-9240-894E-294FB070CF81}" srcId="{AFE9ADA6-E215-0146-AE0C-9D07886E2D6D}" destId="{8FBD7C7D-5880-3944-AFF7-A8869C5F151D}" srcOrd="0" destOrd="0" parTransId="{D6A5690C-3136-A748-9966-416BC6CBFA3B}" sibTransId="{91A07549-15FB-BF4A-9D97-53C221315776}"/>
    <dgm:cxn modelId="{07D9E964-AC41-4A1E-8747-CCBA44EA91F5}" type="presOf" srcId="{E0C628BE-5AE7-AE4E-BF7A-2DD525EC3893}" destId="{57684A72-98FA-8D46-B3E3-398CCB343E67}" srcOrd="0" destOrd="0" presId="urn:microsoft.com/office/officeart/2005/8/layout/cycle1"/>
    <dgm:cxn modelId="{B3DD68AB-A9F0-4D34-BC7C-5F679390FF44}" type="presOf" srcId="{91A07549-15FB-BF4A-9D97-53C221315776}" destId="{9E9E69D4-F9DC-D042-87C6-B9787DA24357}" srcOrd="0" destOrd="0" presId="urn:microsoft.com/office/officeart/2005/8/layout/cycle1"/>
    <dgm:cxn modelId="{CADF5033-C6A8-41E4-8BA8-51B1D6CBB0B9}" type="presOf" srcId="{14B626BD-080E-EF4C-978B-A543F9E5B6CD}" destId="{765C3C16-D937-8C41-843B-941F59047F7D}" srcOrd="0" destOrd="0" presId="urn:microsoft.com/office/officeart/2005/8/layout/cycle1"/>
    <dgm:cxn modelId="{D083D6B2-CB16-C548-9198-0E1CB29AC4B7}" srcId="{AFE9ADA6-E215-0146-AE0C-9D07886E2D6D}" destId="{D1A77A9D-657F-354F-9BD8-ACE9635EB0E8}" srcOrd="1" destOrd="0" parTransId="{EE91677C-3D94-5145-B46D-7F95E80B33A4}" sibTransId="{77958134-52CB-404C-82EC-7A11AB2C32D1}"/>
    <dgm:cxn modelId="{BD52115B-BD20-466E-9C65-51313DDFF3E2}" type="presOf" srcId="{77958134-52CB-404C-82EC-7A11AB2C32D1}" destId="{31AB1C04-4B67-1E44-919F-7064DE5BEBC0}" srcOrd="0" destOrd="0" presId="urn:microsoft.com/office/officeart/2005/8/layout/cycle1"/>
    <dgm:cxn modelId="{6074C8DE-48B5-4E4C-9E8C-AE9298D61789}" type="presOf" srcId="{AFE9ADA6-E215-0146-AE0C-9D07886E2D6D}" destId="{7543B30C-0F5F-6548-943A-71FB5CC4834F}" srcOrd="0" destOrd="0" presId="urn:microsoft.com/office/officeart/2005/8/layout/cycle1"/>
    <dgm:cxn modelId="{33886EA5-3DA9-4D40-98EA-23956E67133F}" srcId="{AFE9ADA6-E215-0146-AE0C-9D07886E2D6D}" destId="{E0C628BE-5AE7-AE4E-BF7A-2DD525EC3893}" srcOrd="3" destOrd="0" parTransId="{AEDC2639-BC8A-4B4F-9597-B57305AACB08}" sibTransId="{1AB75BC2-5321-A240-9456-B302EEEB167E}"/>
    <dgm:cxn modelId="{ADD14F0D-9B27-4EA3-8BD9-93E661204457}" type="presOf" srcId="{1AB75BC2-5321-A240-9456-B302EEEB167E}" destId="{53EA355B-E132-4C4B-B0B3-9DADBA71BB09}" srcOrd="0" destOrd="0" presId="urn:microsoft.com/office/officeart/2005/8/layout/cycle1"/>
    <dgm:cxn modelId="{9C1018D1-375F-4F1F-83BC-19FD66698345}" type="presParOf" srcId="{7543B30C-0F5F-6548-943A-71FB5CC4834F}" destId="{73ABC226-09A2-AF47-AC76-47BE13CD2F08}" srcOrd="0" destOrd="0" presId="urn:microsoft.com/office/officeart/2005/8/layout/cycle1"/>
    <dgm:cxn modelId="{35C8811D-6C24-4635-BE76-E8BD637D1595}" type="presParOf" srcId="{7543B30C-0F5F-6548-943A-71FB5CC4834F}" destId="{590C657C-F015-FE4D-9327-21C17B6D5F19}" srcOrd="1" destOrd="0" presId="urn:microsoft.com/office/officeart/2005/8/layout/cycle1"/>
    <dgm:cxn modelId="{A888CBCE-08BF-498F-9408-E45C60043D9B}" type="presParOf" srcId="{7543B30C-0F5F-6548-943A-71FB5CC4834F}" destId="{9E9E69D4-F9DC-D042-87C6-B9787DA24357}" srcOrd="2" destOrd="0" presId="urn:microsoft.com/office/officeart/2005/8/layout/cycle1"/>
    <dgm:cxn modelId="{D04EA638-AE51-4AED-9A78-24A87F35639D}" type="presParOf" srcId="{7543B30C-0F5F-6548-943A-71FB5CC4834F}" destId="{F03700C9-9B11-B547-93DC-CAB51DD3B0B3}" srcOrd="3" destOrd="0" presId="urn:microsoft.com/office/officeart/2005/8/layout/cycle1"/>
    <dgm:cxn modelId="{CA0B6A0A-2912-4E5E-9038-67C548A7FCF8}" type="presParOf" srcId="{7543B30C-0F5F-6548-943A-71FB5CC4834F}" destId="{B97C487C-B918-4349-B1E0-8778D104333C}" srcOrd="4" destOrd="0" presId="urn:microsoft.com/office/officeart/2005/8/layout/cycle1"/>
    <dgm:cxn modelId="{5A2C5B85-8578-4951-BCFD-831E5B09B8FA}" type="presParOf" srcId="{7543B30C-0F5F-6548-943A-71FB5CC4834F}" destId="{31AB1C04-4B67-1E44-919F-7064DE5BEBC0}" srcOrd="5" destOrd="0" presId="urn:microsoft.com/office/officeart/2005/8/layout/cycle1"/>
    <dgm:cxn modelId="{E57C7D74-AF29-451C-B4C7-B50C8597F220}" type="presParOf" srcId="{7543B30C-0F5F-6548-943A-71FB5CC4834F}" destId="{41391605-DD50-854D-B860-C90C7A39A540}" srcOrd="6" destOrd="0" presId="urn:microsoft.com/office/officeart/2005/8/layout/cycle1"/>
    <dgm:cxn modelId="{2AE531B3-E757-4F90-B29C-F5725E78688E}" type="presParOf" srcId="{7543B30C-0F5F-6548-943A-71FB5CC4834F}" destId="{765C3C16-D937-8C41-843B-941F59047F7D}" srcOrd="7" destOrd="0" presId="urn:microsoft.com/office/officeart/2005/8/layout/cycle1"/>
    <dgm:cxn modelId="{210D8953-7C3D-44BD-BF1F-410323D1D11D}" type="presParOf" srcId="{7543B30C-0F5F-6548-943A-71FB5CC4834F}" destId="{E04A1137-EFFB-0546-A17B-BBDA76609558}" srcOrd="8" destOrd="0" presId="urn:microsoft.com/office/officeart/2005/8/layout/cycle1"/>
    <dgm:cxn modelId="{1B825042-3470-4D0C-9F90-61595B891D19}" type="presParOf" srcId="{7543B30C-0F5F-6548-943A-71FB5CC4834F}" destId="{21B8D60F-10EF-5242-892D-E7D42402899D}" srcOrd="9" destOrd="0" presId="urn:microsoft.com/office/officeart/2005/8/layout/cycle1"/>
    <dgm:cxn modelId="{FFC1AE09-F8AA-4BDE-B350-E0A088CDE443}" type="presParOf" srcId="{7543B30C-0F5F-6548-943A-71FB5CC4834F}" destId="{57684A72-98FA-8D46-B3E3-398CCB343E67}" srcOrd="10" destOrd="0" presId="urn:microsoft.com/office/officeart/2005/8/layout/cycle1"/>
    <dgm:cxn modelId="{C118D00A-6D95-4B92-8D4C-31031B394370}" type="presParOf" srcId="{7543B30C-0F5F-6548-943A-71FB5CC4834F}" destId="{53EA355B-E132-4C4B-B0B3-9DADBA71BB09}"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F1C15EA-A783-41B0-B64D-F351662E2797}" type="datetimeFigureOut">
              <a:rPr lang="en-US" altLang="en-US"/>
              <a:pPr>
                <a:defRPr/>
              </a:pPr>
              <a:t>5/29/2014</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460C169-472C-40A5-88DF-227B326214A7}" type="slidenum">
              <a:rPr lang="en-US" altLang="en-US"/>
              <a:pPr>
                <a:defRPr/>
              </a:pPr>
              <a:t>‹#›</a:t>
            </a:fld>
            <a:endParaRPr lang="en-US" altLang="en-US"/>
          </a:p>
        </p:txBody>
      </p:sp>
    </p:spTree>
    <p:extLst>
      <p:ext uri="{BB962C8B-B14F-4D97-AF65-F5344CB8AC3E}">
        <p14:creationId xmlns:p14="http://schemas.microsoft.com/office/powerpoint/2010/main" val="271521772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2 of the Course</a:t>
            </a:r>
            <a:r>
              <a:rPr lang="en-US" baseline="0" dirty="0" smtClean="0"/>
              <a:t> Enhancement Module introduces you to </a:t>
            </a:r>
            <a:r>
              <a:rPr lang="en-US" b="1" baseline="0" dirty="0" smtClean="0"/>
              <a:t>universal</a:t>
            </a:r>
            <a:r>
              <a:rPr lang="en-US" baseline="0" dirty="0" smtClean="0"/>
              <a:t> behavioral interventions—supports that are for </a:t>
            </a:r>
            <a:r>
              <a:rPr lang="en-US" b="1" baseline="0" dirty="0" smtClean="0"/>
              <a:t>all</a:t>
            </a:r>
            <a:r>
              <a:rPr lang="en-US" baseline="0" dirty="0" smtClean="0"/>
              <a:t> </a:t>
            </a:r>
            <a:r>
              <a:rPr lang="en-US" baseline="0" dirty="0" smtClean="0"/>
              <a:t>students—in the context of multi-tiered </a:t>
            </a:r>
            <a:r>
              <a:rPr lang="en-US" baseline="0" dirty="0" smtClean="0"/>
              <a:t>systems of support such as Positive Behavior Interventions and Supports (PBIS</a:t>
            </a:r>
            <a:r>
              <a:rPr lang="en-US" dirty="0"/>
              <a:t>). </a:t>
            </a:r>
            <a:r>
              <a:rPr lang="en-US" dirty="0" smtClean="0"/>
              <a:t>Universal supports include both </a:t>
            </a:r>
            <a:r>
              <a:rPr lang="en-US" dirty="0" err="1" smtClean="0"/>
              <a:t>schoolwide</a:t>
            </a:r>
            <a:r>
              <a:rPr lang="en-US" dirty="0" smtClean="0"/>
              <a:t> and </a:t>
            </a:r>
            <a:r>
              <a:rPr lang="en-US" dirty="0" err="1" smtClean="0"/>
              <a:t>classwide</a:t>
            </a:r>
            <a:r>
              <a:rPr lang="en-US" baseline="0" smtClean="0"/>
              <a:t> interventions.</a:t>
            </a:r>
            <a:endParaRPr lang="en-US" baseline="0" dirty="0" smtClean="0"/>
          </a:p>
          <a:p>
            <a:endParaRPr lang="en-US" sz="1200" u="sng"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u="none" dirty="0" smtClean="0"/>
              <a:t>Speaker notes are provided for most of the PowerPoint</a:t>
            </a:r>
            <a:r>
              <a:rPr lang="en-US" u="none" baseline="0" dirty="0" smtClean="0"/>
              <a:t> slides included in each of the five parts of this CEM. The notes provide additional details about the information presented in a particular slide, including the context for the information being presented as well as further elaboration of key points being discussed. </a:t>
            </a:r>
            <a:r>
              <a:rPr lang="en-US" baseline="0" dirty="0" smtClean="0"/>
              <a:t> Thus, the speaker notes are intended as a guide for a presenter who is using the PowerPoint slides and may be modified as needed.</a:t>
            </a:r>
          </a:p>
          <a:p>
            <a:endParaRPr lang="en-US" sz="1200" u="sng" dirty="0" smtClean="0"/>
          </a:p>
          <a:p>
            <a:r>
              <a:rPr lang="en-US" sz="1200" u="sng" dirty="0" smtClean="0"/>
              <a:t>Instructions for using the speaker notes</a:t>
            </a:r>
          </a:p>
          <a:p>
            <a:pPr marL="171707" indent="-171707">
              <a:buFont typeface="Arial" pitchFamily="34" charset="0"/>
              <a:buChar char="•"/>
            </a:pPr>
            <a:r>
              <a:rPr lang="en-US" sz="1200" dirty="0" smtClean="0"/>
              <a:t>Text formatted in standard font is a sample script for the presenter.</a:t>
            </a:r>
            <a:r>
              <a:rPr lang="en-US" sz="1200" baseline="0" dirty="0" smtClean="0"/>
              <a:t> While these may be read verbatim, speaker notes are intended as a guide for the presenter and may be modified as needed.</a:t>
            </a:r>
          </a:p>
          <a:p>
            <a:pPr marL="171707" indent="-171707">
              <a:buFont typeface="Arial" pitchFamily="34" charset="0"/>
              <a:buChar char="•"/>
            </a:pPr>
            <a:r>
              <a:rPr lang="en-US" sz="1200" dirty="0" smtClean="0"/>
              <a:t>Text formatted in </a:t>
            </a:r>
            <a:r>
              <a:rPr lang="en-US" sz="1200" i="1" dirty="0" smtClean="0"/>
              <a:t>italics </a:t>
            </a:r>
            <a:r>
              <a:rPr lang="en-US" sz="1200" dirty="0" smtClean="0"/>
              <a:t>is intended as directions or notes for the facilitator; italicized text is not meant to be read aloud. </a:t>
            </a:r>
          </a:p>
          <a:p>
            <a:pPr marL="171707" indent="-171707">
              <a:buFont typeface="Arial" pitchFamily="34" charset="0"/>
              <a:buChar char="•"/>
            </a:pPr>
            <a:r>
              <a:rPr lang="en-US" sz="1200" dirty="0" smtClean="0"/>
              <a:t>Text formatted in </a:t>
            </a:r>
            <a:r>
              <a:rPr lang="en-US" sz="1200" u="sng" dirty="0" smtClean="0"/>
              <a:t>underline</a:t>
            </a:r>
            <a:r>
              <a:rPr lang="en-US" sz="1200" dirty="0" smtClean="0"/>
              <a:t> indicates an appropriate time to click to bring up the next stage of animation in an animated slide.</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1</a:t>
            </a:fld>
            <a:endParaRPr lang="en-US" altLang="en-US"/>
          </a:p>
        </p:txBody>
      </p:sp>
    </p:spTree>
    <p:extLst>
      <p:ext uri="{BB962C8B-B14F-4D97-AF65-F5344CB8AC3E}">
        <p14:creationId xmlns:p14="http://schemas.microsoft.com/office/powerpoint/2010/main" val="1600443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tell</a:t>
            </a:r>
            <a:r>
              <a:rPr lang="en-US" baseline="0" dirty="0" smtClean="0"/>
              <a:t> us which students need more support. In general, screening data tell us when students need supplemental interventions, in addition to continued universal supports.   Progress monitoring data tell us how well supplemental and intensive interventions are working for each individual student receiving intervention.  When an intervention is not enough to meet desired outcomes, the intervention should be changed.</a:t>
            </a:r>
          </a:p>
          <a:p>
            <a:endParaRPr lang="en-US" dirty="0" smtClean="0"/>
          </a:p>
          <a:p>
            <a:r>
              <a:rPr lang="en-US" dirty="0" smtClean="0"/>
              <a:t>In</a:t>
            </a:r>
            <a:r>
              <a:rPr lang="en-US" baseline="0" dirty="0" smtClean="0"/>
              <a:t> some circumstances, evidence of extreme need may suggest a student should receive intensive intervention without having received supplemental interventions, or after having received them for too short a time to expect sufficient response.</a:t>
            </a:r>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t>10</a:t>
            </a:fld>
            <a:endParaRPr lang="en-US"/>
          </a:p>
        </p:txBody>
      </p:sp>
    </p:spTree>
    <p:extLst>
      <p:ext uri="{BB962C8B-B14F-4D97-AF65-F5344CB8AC3E}">
        <p14:creationId xmlns:p14="http://schemas.microsoft.com/office/powerpoint/2010/main" val="2857560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often expect our older students to engage their teachers in respectful debates.  In some cultures, however, it may be considered rude to disagree with an elder or authority figure, or even to make eye contact.  Without an awareness of these cultural expectations, such a student’s behavior might be misinterpreted as low academic understanding, engagement, or motivation.</a:t>
            </a:r>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11</a:t>
            </a:fld>
            <a:endParaRPr lang="en-US" altLang="en-US"/>
          </a:p>
        </p:txBody>
      </p:sp>
    </p:spTree>
    <p:extLst>
      <p:ext uri="{BB962C8B-B14F-4D97-AF65-F5344CB8AC3E}">
        <p14:creationId xmlns:p14="http://schemas.microsoft.com/office/powerpoint/2010/main" val="4106800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we will review the PBIS continuum, a model of MTSS for behavior. Because behavior and academics are interrelated,</a:t>
            </a:r>
            <a:r>
              <a:rPr lang="en-US" baseline="0" dirty="0" smtClean="0"/>
              <a:t> </a:t>
            </a:r>
            <a:r>
              <a:rPr lang="en-US" dirty="0" smtClean="0"/>
              <a:t>MTSS models are most effective when both areas are addressed simultaneously.  </a:t>
            </a:r>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12</a:t>
            </a:fld>
            <a:endParaRPr lang="en-US" altLang="en-US"/>
          </a:p>
        </p:txBody>
      </p:sp>
    </p:spTree>
    <p:extLst>
      <p:ext uri="{BB962C8B-B14F-4D97-AF65-F5344CB8AC3E}">
        <p14:creationId xmlns:p14="http://schemas.microsoft.com/office/powerpoint/2010/main" val="4222528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This diagram illustrates the three-tiered model of behavioral support within PBIS. The first tier, universal interventions, includes preventative measures put in place for all students in a school.  Supplemental interventions are the second tier, and are used in conjunction with the schoolwide approach for a small group of students to target specific behavioral issues. Intensive, individual interventions are provided at tier three to no more than 5 percent of students. These interventions are based on the results of functional behavioral assessments (FBAs), which determine the cause of a student’s behavior. At tier three, interventions are targeted to a student’s individual needs, and are reflected in a student’s individualized behavior intervention plan (BIP).</a:t>
            </a:r>
          </a:p>
          <a:p>
            <a:endParaRPr lang="en-US" altLang="en-US" dirty="0" smtClean="0">
              <a:ea typeface="ＭＳ Ｐゴシック" pitchFamily="34" charset="-128"/>
            </a:endParaRPr>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FB1974C5-0531-44AB-BCE9-0A0A6F73AD45}" type="slidenum">
              <a:rPr lang="en-US" altLang="en-US" smtClean="0">
                <a:latin typeface="Arial" pitchFamily="34" charset="0"/>
                <a:cs typeface="Arial" pitchFamily="34" charset="0"/>
              </a:rPr>
              <a:pPr eaLnBrk="1" hangingPunct="1">
                <a:spcBef>
                  <a:spcPct val="0"/>
                </a:spcBef>
              </a:pPr>
              <a:t>13</a:t>
            </a:fld>
            <a:endParaRPr lang="en-US" altLang="en-US"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Review slide.</a:t>
            </a:r>
          </a:p>
          <a:p>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14</a:t>
            </a:fld>
            <a:endParaRPr lang="en-US" altLang="en-US"/>
          </a:p>
        </p:txBody>
      </p:sp>
    </p:spTree>
    <p:extLst>
      <p:ext uri="{BB962C8B-B14F-4D97-AF65-F5344CB8AC3E}">
        <p14:creationId xmlns:p14="http://schemas.microsoft.com/office/powerpoint/2010/main" val="1965055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PBIS focuses on preventing and changing behaviors through teaching appropriate behaviors rather than punishing inappropriate behaviors</a:t>
            </a:r>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BD43111D-E809-4947-9D21-333B23C3BF6C}" type="slidenum">
              <a:rPr lang="en-US" altLang="en-US" smtClean="0">
                <a:latin typeface="Arial" pitchFamily="34" charset="0"/>
                <a:cs typeface="Arial" pitchFamily="34" charset="0"/>
              </a:rPr>
              <a:pPr eaLnBrk="1" hangingPunct="1">
                <a:spcBef>
                  <a:spcPct val="0"/>
                </a:spcBef>
              </a:pPr>
              <a:t>15</a:t>
            </a:fld>
            <a:endParaRPr lang="en-US" altLang="en-US"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PBIS leads to reduction in problem behavior as measured by:</a:t>
            </a:r>
          </a:p>
          <a:p>
            <a:pPr marL="395288" lvl="3" indent="-171450" eaLnBrk="1" hangingPunct="1">
              <a:lnSpc>
                <a:spcPct val="90000"/>
              </a:lnSpc>
              <a:buFont typeface="Arial" panose="020B0604020202020204" pitchFamily="34" charset="0"/>
              <a:buChar char="•"/>
            </a:pPr>
            <a:r>
              <a:rPr lang="en-US" altLang="en-US" dirty="0" smtClean="0">
                <a:ea typeface="ＭＳ Ｐゴシック" pitchFamily="34" charset="-128"/>
              </a:rPr>
              <a:t>Office discipline referrals</a:t>
            </a:r>
          </a:p>
          <a:p>
            <a:pPr marL="395288" lvl="3" indent="-171450" eaLnBrk="1" hangingPunct="1">
              <a:lnSpc>
                <a:spcPct val="90000"/>
              </a:lnSpc>
              <a:buFont typeface="Arial" panose="020B0604020202020204" pitchFamily="34" charset="0"/>
              <a:buChar char="•"/>
            </a:pPr>
            <a:r>
              <a:rPr lang="en-US" altLang="en-US" dirty="0" smtClean="0">
                <a:ea typeface="ＭＳ Ｐゴシック" pitchFamily="34" charset="-128"/>
              </a:rPr>
              <a:t>Suspensions</a:t>
            </a:r>
          </a:p>
          <a:p>
            <a:pPr marL="395288" lvl="3" indent="-171450" eaLnBrk="1" hangingPunct="1">
              <a:lnSpc>
                <a:spcPct val="90000"/>
              </a:lnSpc>
              <a:buFont typeface="Arial" panose="020B0604020202020204" pitchFamily="34" charset="0"/>
              <a:buChar char="•"/>
            </a:pPr>
            <a:r>
              <a:rPr lang="en-US" altLang="en-US" dirty="0" smtClean="0">
                <a:ea typeface="ＭＳ Ｐゴシック" pitchFamily="34" charset="-128"/>
              </a:rPr>
              <a:t>Expulsions</a:t>
            </a:r>
          </a:p>
          <a:p>
            <a:pPr marL="395288" lvl="3" indent="-171450" eaLnBrk="1" hangingPunct="1">
              <a:lnSpc>
                <a:spcPct val="90000"/>
              </a:lnSpc>
              <a:buFont typeface="Arial" panose="020B0604020202020204" pitchFamily="34" charset="0"/>
              <a:buChar char="•"/>
            </a:pPr>
            <a:r>
              <a:rPr lang="en-US" altLang="en-US" dirty="0" smtClean="0">
                <a:ea typeface="ＭＳ Ｐゴシック" pitchFamily="34" charset="-128"/>
              </a:rPr>
              <a:t>Improved effectiveness for intensive interventions</a:t>
            </a:r>
          </a:p>
          <a:p>
            <a:endParaRPr lang="en-US" altLang="en-US" dirty="0" smtClean="0">
              <a:ea typeface="ＭＳ Ｐゴシック" pitchFamily="34" charset="-128"/>
            </a:endParaRPr>
          </a:p>
          <a:p>
            <a:r>
              <a:rPr lang="en-US" altLang="en-US" dirty="0" smtClean="0">
                <a:ea typeface="ＭＳ Ｐゴシック" pitchFamily="34" charset="-128"/>
              </a:rPr>
              <a:t>Increased student engagement – in schools implementing PBIS with fidelity, students perceive school as a safer, more supportive environment.</a:t>
            </a:r>
          </a:p>
          <a:p>
            <a:endParaRPr lang="en-US" altLang="en-US" dirty="0" smtClean="0">
              <a:ea typeface="ＭＳ Ｐゴシック" pitchFamily="34" charset="-128"/>
            </a:endParaRPr>
          </a:p>
          <a:p>
            <a:r>
              <a:rPr lang="en-US" altLang="en-US" dirty="0" smtClean="0">
                <a:ea typeface="ＭＳ Ｐゴシック" pitchFamily="34" charset="-128"/>
              </a:rPr>
              <a:t>Improved academic performance occurs as long as effective instruction is coupled with implementation.</a:t>
            </a:r>
          </a:p>
          <a:p>
            <a:endParaRPr lang="en-US" altLang="en-US" dirty="0" smtClean="0">
              <a:ea typeface="ＭＳ Ｐゴシック" pitchFamily="34" charset="-128"/>
            </a:endParaRPr>
          </a:p>
          <a:p>
            <a:r>
              <a:rPr lang="en-US" altLang="en-US" dirty="0" smtClean="0">
                <a:ea typeface="ＭＳ Ｐゴシック" pitchFamily="34" charset="-128"/>
              </a:rPr>
              <a:t>Involving families in the process can increase family participation in schools.</a:t>
            </a:r>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3E01ECBA-A11D-4674-BCED-4AE8E93B9A19}" type="slidenum">
              <a:rPr lang="en-US" altLang="en-US" smtClean="0">
                <a:latin typeface="Arial" pitchFamily="34" charset="0"/>
                <a:cs typeface="Arial" pitchFamily="34" charset="0"/>
              </a:rPr>
              <a:pPr eaLnBrk="1" hangingPunct="1">
                <a:spcBef>
                  <a:spcPct val="0"/>
                </a:spcBef>
              </a:pPr>
              <a:t>16</a:t>
            </a:fld>
            <a:endParaRPr lang="en-US" altLang="en-US"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section defines universal behavioral intervention and describes </a:t>
            </a:r>
            <a:r>
              <a:rPr lang="en-US" dirty="0" err="1" smtClean="0"/>
              <a:t>schoolwide</a:t>
            </a:r>
            <a:r>
              <a:rPr lang="en-US" dirty="0" smtClean="0"/>
              <a:t> PBIS, a common</a:t>
            </a:r>
            <a:r>
              <a:rPr lang="en-US" baseline="0" dirty="0" smtClean="0"/>
              <a:t> example of universal supports.</a:t>
            </a:r>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17</a:t>
            </a:fld>
            <a:endParaRPr lang="en-US" altLang="en-US"/>
          </a:p>
        </p:txBody>
      </p:sp>
    </p:spTree>
    <p:extLst>
      <p:ext uri="{BB962C8B-B14F-4D97-AF65-F5344CB8AC3E}">
        <p14:creationId xmlns:p14="http://schemas.microsoft.com/office/powerpoint/2010/main" val="3930066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students with disabilities, it is important to specifically teach and reinforce behaviors in all school settings (e.g., classroom, hallway, lunchroom and playground)</a:t>
            </a:r>
          </a:p>
          <a:p>
            <a:endParaRPr lang="en-US" dirty="0"/>
          </a:p>
          <a:p>
            <a:r>
              <a:rPr lang="en-US" dirty="0" smtClean="0"/>
              <a:t>Students with disabilities are often challenged to generalize their target behavior across different school settings.</a:t>
            </a:r>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18</a:t>
            </a:fld>
            <a:endParaRPr lang="en-US" altLang="en-US"/>
          </a:p>
        </p:txBody>
      </p:sp>
    </p:spTree>
    <p:extLst>
      <p:ext uri="{BB962C8B-B14F-4D97-AF65-F5344CB8AC3E}">
        <p14:creationId xmlns:p14="http://schemas.microsoft.com/office/powerpoint/2010/main" val="2251528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1866" indent="-284616" eaLnBrk="0" hangingPunct="0">
              <a:spcBef>
                <a:spcPct val="30000"/>
              </a:spcBef>
              <a:defRPr sz="1200">
                <a:solidFill>
                  <a:schemeClr val="tx1"/>
                </a:solidFill>
                <a:latin typeface="Calibri" pitchFamily="34" charset="0"/>
                <a:ea typeface="ＭＳ Ｐゴシック" pitchFamily="34" charset="-128"/>
              </a:defRPr>
            </a:lvl2pPr>
            <a:lvl3pPr marL="1141571" indent="-227070" eaLnBrk="0" hangingPunct="0">
              <a:spcBef>
                <a:spcPct val="30000"/>
              </a:spcBef>
              <a:defRPr sz="1200">
                <a:solidFill>
                  <a:schemeClr val="tx1"/>
                </a:solidFill>
                <a:latin typeface="Calibri" pitchFamily="34" charset="0"/>
                <a:ea typeface="ＭＳ Ｐゴシック" pitchFamily="34" charset="-128"/>
              </a:defRPr>
            </a:lvl3pPr>
            <a:lvl4pPr marL="1598821" indent="-227070" eaLnBrk="0" hangingPunct="0">
              <a:spcBef>
                <a:spcPct val="30000"/>
              </a:spcBef>
              <a:defRPr sz="1200">
                <a:solidFill>
                  <a:schemeClr val="tx1"/>
                </a:solidFill>
                <a:latin typeface="Calibri" pitchFamily="34" charset="0"/>
                <a:ea typeface="ＭＳ Ｐゴシック" pitchFamily="34" charset="-128"/>
              </a:defRPr>
            </a:lvl4pPr>
            <a:lvl5pPr marL="2056072" indent="-227070" eaLnBrk="0" hangingPunct="0">
              <a:spcBef>
                <a:spcPct val="30000"/>
              </a:spcBef>
              <a:defRPr sz="1200">
                <a:solidFill>
                  <a:schemeClr val="tx1"/>
                </a:solidFill>
                <a:latin typeface="Calibri" pitchFamily="34" charset="0"/>
                <a:ea typeface="ＭＳ Ｐゴシック" pitchFamily="34" charset="-128"/>
              </a:defRPr>
            </a:lvl5pPr>
            <a:lvl6pPr marL="2503991" indent="-22707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51910" indent="-22707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99828" indent="-22707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47747" indent="-22707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B1A12B60-3A4B-4ED4-992D-3B9D579833EA}" type="slidenum">
              <a:rPr lang="en-US" altLang="en-US" smtClean="0">
                <a:latin typeface="Arial" charset="0"/>
                <a:cs typeface="Arial" charset="0"/>
              </a:rPr>
              <a:pPr eaLnBrk="1" hangingPunct="1">
                <a:spcBef>
                  <a:spcPct val="0"/>
                </a:spcBef>
              </a:pPr>
              <a:t>19</a:t>
            </a:fld>
            <a:endParaRPr lang="en-US" altLang="en-US" smtClean="0">
              <a:latin typeface="Arial" charset="0"/>
              <a:cs typeface="Arial" charset="0"/>
            </a:endParaRPr>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i="1" dirty="0"/>
              <a:t>Review </a:t>
            </a:r>
            <a:r>
              <a:rPr lang="en-US" i="1" dirty="0" smtClean="0"/>
              <a:t>slide and discuss.</a:t>
            </a:r>
            <a:endParaRPr lang="en-US" i="1" dirty="0"/>
          </a:p>
          <a:p>
            <a:pPr eaLnBrk="1" hangingPunct="1"/>
            <a:endParaRPr lang="en-US" altLang="en-US" dirty="0" smtClean="0">
              <a:latin typeface="Arial"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2 includes the following sections:</a:t>
            </a:r>
          </a:p>
          <a:p>
            <a:r>
              <a:rPr lang="en-US" i="1" dirty="0" smtClean="0"/>
              <a:t>Review slide.</a:t>
            </a:r>
            <a:endParaRPr lang="en-US" i="1"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2</a:t>
            </a:fld>
            <a:endParaRPr lang="en-US" altLang="en-US"/>
          </a:p>
        </p:txBody>
      </p:sp>
    </p:spTree>
    <p:extLst>
      <p:ext uri="{BB962C8B-B14F-4D97-AF65-F5344CB8AC3E}">
        <p14:creationId xmlns:p14="http://schemas.microsoft.com/office/powerpoint/2010/main" val="345415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Review </a:t>
            </a:r>
            <a:r>
              <a:rPr lang="en-US" i="1" dirty="0" smtClean="0"/>
              <a:t>slide and discuss.</a:t>
            </a:r>
            <a:endParaRPr lang="en-US" i="1" dirty="0"/>
          </a:p>
          <a:p>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20</a:t>
            </a:fld>
            <a:endParaRPr lang="en-US" altLang="en-US"/>
          </a:p>
        </p:txBody>
      </p:sp>
    </p:spTree>
    <p:extLst>
      <p:ext uri="{BB962C8B-B14F-4D97-AF65-F5344CB8AC3E}">
        <p14:creationId xmlns:p14="http://schemas.microsoft.com/office/powerpoint/2010/main" val="16463031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1" dirty="0"/>
              <a:t>Review </a:t>
            </a:r>
            <a:r>
              <a:rPr lang="en-US" i="1" dirty="0" smtClean="0"/>
              <a:t>slide and discuss.</a:t>
            </a:r>
            <a:endParaRPr lang="en-US" i="1" dirty="0"/>
          </a:p>
          <a:p>
            <a:endParaRPr lang="en-US" altLang="en-US" dirty="0" smtClean="0">
              <a:ea typeface="ＭＳ Ｐゴシック" pitchFamily="34" charset="-128"/>
            </a:endParaRPr>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0323D5DA-8FD5-45F4-872F-59C3971B09EF}" type="slidenum">
              <a:rPr lang="en-US" altLang="en-US" smtClean="0">
                <a:latin typeface="Arial" pitchFamily="34" charset="0"/>
                <a:cs typeface="Arial" pitchFamily="34" charset="0"/>
              </a:rPr>
              <a:pPr eaLnBrk="1" hangingPunct="1">
                <a:spcBef>
                  <a:spcPct val="0"/>
                </a:spcBef>
              </a:pPr>
              <a:t>21</a:t>
            </a:fld>
            <a:endParaRPr lang="en-US" altLang="en-US" smtClean="0">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1" dirty="0"/>
              <a:t>Review </a:t>
            </a:r>
            <a:r>
              <a:rPr lang="en-US" i="1" dirty="0" smtClean="0"/>
              <a:t>slide and discuss.</a:t>
            </a:r>
            <a:endParaRPr lang="en-US" i="1" dirty="0"/>
          </a:p>
          <a:p>
            <a:endParaRPr lang="en-US" altLang="en-US" dirty="0" smtClean="0">
              <a:ea typeface="ＭＳ Ｐゴシック" pitchFamily="34" charset="-128"/>
            </a:endParaRPr>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25023ED9-F3C3-4747-8D8F-BDFDC3A9221A}" type="slidenum">
              <a:rPr lang="en-US" altLang="en-US" smtClean="0">
                <a:latin typeface="Arial" pitchFamily="34" charset="0"/>
                <a:cs typeface="Arial" pitchFamily="34" charset="0"/>
              </a:rPr>
              <a:pPr eaLnBrk="1" hangingPunct="1">
                <a:spcBef>
                  <a:spcPct val="0"/>
                </a:spcBef>
              </a:pPr>
              <a:t>22</a:t>
            </a:fld>
            <a:endParaRPr lang="en-US" altLang="en-US" smtClean="0">
              <a:latin typeface="Arial" pitchFamily="34" charset="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00113"/>
            <a:r>
              <a:rPr lang="en-US" altLang="en-US" smtClean="0">
                <a:ea typeface="ＭＳ Ｐゴシック" pitchFamily="34" charset="-128"/>
              </a:rPr>
              <a:t>Research indicates that 3-5 behavioral expectations that are positively stated, easy to remember, and significant to the climate are best. At the end of the year, a researcher should be able to walk into the school and ask 10 random students to name the behavioral expectations, and 80% or more of the students should be able to tell the researcher what they are and give examples of what they look like in action.</a:t>
            </a:r>
          </a:p>
          <a:p>
            <a:pPr defTabSz="900113"/>
            <a:endParaRPr lang="en-US" altLang="en-US" smtClean="0">
              <a:ea typeface="ＭＳ Ｐゴシック" pitchFamily="34" charset="-128"/>
            </a:endParaRPr>
          </a:p>
        </p:txBody>
      </p:sp>
      <p:sp>
        <p:nvSpPr>
          <p:cNvPr id="129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DEA18616-253B-42FB-8EBB-08C2F22A3525}" type="slidenum">
              <a:rPr lang="en-US" altLang="en-US" smtClean="0">
                <a:latin typeface="Arial" pitchFamily="34" charset="0"/>
                <a:cs typeface="Arial" pitchFamily="34" charset="0"/>
              </a:rPr>
              <a:pPr eaLnBrk="1" hangingPunct="1">
                <a:spcBef>
                  <a:spcPct val="0"/>
                </a:spcBef>
              </a:pPr>
              <a:t>23</a:t>
            </a:fld>
            <a:endParaRPr lang="en-US" altLang="en-US" smtClean="0">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1" dirty="0"/>
              <a:t>Review </a:t>
            </a:r>
            <a:r>
              <a:rPr lang="en-US" i="1" dirty="0" smtClean="0"/>
              <a:t>slide and discuss.</a:t>
            </a:r>
            <a:endParaRPr lang="en-US" i="1" dirty="0"/>
          </a:p>
          <a:p>
            <a:endParaRPr lang="en-US" altLang="en-US" dirty="0" smtClean="0">
              <a:ea typeface="ＭＳ Ｐゴシック" pitchFamily="34" charset="-128"/>
            </a:endParaRPr>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06F10C2A-D0A3-4A07-887B-75ECF0BED108}" type="slidenum">
              <a:rPr lang="en-US" altLang="en-US" smtClean="0">
                <a:latin typeface="Arial" pitchFamily="34" charset="0"/>
                <a:cs typeface="Arial" pitchFamily="34" charset="0"/>
              </a:rPr>
              <a:pPr eaLnBrk="1" hangingPunct="1">
                <a:spcBef>
                  <a:spcPct val="0"/>
                </a:spcBef>
              </a:pPr>
              <a:t>24</a:t>
            </a:fld>
            <a:endParaRPr lang="en-US" altLang="en-US" smtClean="0">
              <a:latin typeface="Arial" pitchFamily="34" charset="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Most of these decisions will be made by your school PBIS team, but it’s important to be aware of them and the need for them.</a:t>
            </a:r>
          </a:p>
          <a:p>
            <a:endParaRPr lang="en-US" altLang="en-US" dirty="0" smtClean="0">
              <a:ea typeface="ＭＳ Ｐゴシック" pitchFamily="34" charset="-128"/>
            </a:endParaRPr>
          </a:p>
          <a:p>
            <a:r>
              <a:rPr lang="en-US" altLang="en-US" dirty="0" smtClean="0">
                <a:ea typeface="ＭＳ Ｐゴシック" pitchFamily="34" charset="-128"/>
              </a:rPr>
              <a:t>At the </a:t>
            </a:r>
            <a:r>
              <a:rPr lang="en-US" altLang="en-US" dirty="0" err="1" smtClean="0">
                <a:ea typeface="ＭＳ Ｐゴシック" pitchFamily="34" charset="-128"/>
              </a:rPr>
              <a:t>schoolwide</a:t>
            </a:r>
            <a:r>
              <a:rPr lang="en-US" altLang="en-US" dirty="0" smtClean="0">
                <a:ea typeface="ＭＳ Ｐゴシック" pitchFamily="34" charset="-128"/>
              </a:rPr>
              <a:t> level, don’t ignore behavior unless student is on a plan that requires you to do so.</a:t>
            </a:r>
          </a:p>
          <a:p>
            <a:endParaRPr lang="en-US" altLang="en-US" dirty="0" smtClean="0">
              <a:ea typeface="ＭＳ Ｐゴシック" pitchFamily="34" charset="-128"/>
            </a:endParaRPr>
          </a:p>
          <a:p>
            <a:r>
              <a:rPr lang="en-US" altLang="en-US" dirty="0" smtClean="0">
                <a:ea typeface="ＭＳ Ｐゴシック" pitchFamily="34" charset="-128"/>
              </a:rPr>
              <a:t>Use office referrals to (a) prevent problem behavior from being rewarded, (b) prevent escalation, and (c) prevent problem behavior from interrupting on-going instruction. Use </a:t>
            </a:r>
            <a:r>
              <a:rPr lang="en-US" altLang="en-US" b="1" dirty="0" smtClean="0">
                <a:ea typeface="ＭＳ Ｐゴシック" pitchFamily="34" charset="-128"/>
              </a:rPr>
              <a:t>teaching</a:t>
            </a:r>
            <a:r>
              <a:rPr lang="en-US" altLang="en-US" dirty="0" smtClean="0">
                <a:ea typeface="ＭＳ Ｐゴシック" pitchFamily="34" charset="-128"/>
              </a:rPr>
              <a:t> to change behavior.</a:t>
            </a:r>
          </a:p>
          <a:p>
            <a:endParaRPr lang="en-US" altLang="en-US" dirty="0" smtClean="0">
              <a:ea typeface="ＭＳ Ｐゴシック" pitchFamily="34" charset="-128"/>
            </a:endParaRPr>
          </a:p>
          <a:p>
            <a:endParaRPr lang="en-US" altLang="en-US" dirty="0" smtClean="0">
              <a:ea typeface="ＭＳ Ｐゴシック" pitchFamily="34" charset="-128"/>
            </a:endParaRPr>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FB71BC72-E43D-48A5-A514-69092CF656DB}" type="slidenum">
              <a:rPr lang="en-US" altLang="en-US" smtClean="0">
                <a:latin typeface="Arial" pitchFamily="34" charset="0"/>
                <a:cs typeface="Arial" pitchFamily="34" charset="0"/>
              </a:rPr>
              <a:pPr eaLnBrk="1" hangingPunct="1">
                <a:spcBef>
                  <a:spcPct val="0"/>
                </a:spcBef>
              </a:pPr>
              <a:t>25</a:t>
            </a:fld>
            <a:endParaRPr lang="en-US" altLang="en-US" smtClean="0">
              <a:latin typeface="Arial" pitchFamily="34" charset="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00113"/>
            <a:r>
              <a:rPr lang="en-US" altLang="en-US" dirty="0" smtClean="0">
                <a:ea typeface="ＭＳ Ｐゴシック" pitchFamily="34" charset="-128"/>
              </a:rPr>
              <a:t>Learning new behaviors takes time, and sometimes there are slip-ups. Just as a student knows there will be rewards for positive behaviors, he or she should know that there will be meaningful consequences for negative behaviors. </a:t>
            </a:r>
            <a:br>
              <a:rPr lang="en-US" altLang="en-US" dirty="0" smtClean="0">
                <a:ea typeface="ＭＳ Ｐゴシック" pitchFamily="34" charset="-128"/>
              </a:rPr>
            </a:br>
            <a:r>
              <a:rPr lang="en-US" altLang="en-US" dirty="0" smtClean="0">
                <a:ea typeface="ＭＳ Ｐゴシック" pitchFamily="34" charset="-128"/>
              </a:rPr>
              <a:t/>
            </a:r>
            <a:br>
              <a:rPr lang="en-US" altLang="en-US" dirty="0" smtClean="0">
                <a:ea typeface="ＭＳ Ｐゴシック" pitchFamily="34" charset="-128"/>
              </a:rPr>
            </a:br>
            <a:r>
              <a:rPr lang="en-US" altLang="en-US" dirty="0" smtClean="0">
                <a:ea typeface="ＭＳ Ｐゴシック" pitchFamily="34" charset="-128"/>
              </a:rPr>
              <a:t>Logical consequences should be stated clearly in advance, be understood, be enforced consistently, and apply to everyone. For example, if a student dumps his tray in the cafeteria, a logical consequence would be to clean the entire cafeteria. Detention, however, is not a logical consequence.</a:t>
            </a: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FE2666E3-A812-4B64-AC9F-8075926A832E}" type="slidenum">
              <a:rPr lang="en-US" altLang="en-US" smtClean="0">
                <a:latin typeface="Arial" pitchFamily="34" charset="0"/>
                <a:cs typeface="Arial" pitchFamily="34" charset="0"/>
              </a:rPr>
              <a:pPr eaLnBrk="1" hangingPunct="1">
                <a:spcBef>
                  <a:spcPct val="0"/>
                </a:spcBef>
              </a:pPr>
              <a:t>26</a:t>
            </a:fld>
            <a:endParaRPr lang="en-US" altLang="en-US" smtClean="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Review </a:t>
            </a:r>
            <a:r>
              <a:rPr lang="en-US" i="1" dirty="0" smtClean="0"/>
              <a:t>slide and discuss.</a:t>
            </a:r>
            <a:endParaRPr lang="en-US" i="1" dirty="0"/>
          </a:p>
          <a:p>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27</a:t>
            </a:fld>
            <a:endParaRPr lang="en-US" altLang="en-US"/>
          </a:p>
        </p:txBody>
      </p:sp>
    </p:spTree>
    <p:extLst>
      <p:ext uri="{BB962C8B-B14F-4D97-AF65-F5344CB8AC3E}">
        <p14:creationId xmlns:p14="http://schemas.microsoft.com/office/powerpoint/2010/main" val="14991141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You can use this matrix with students to help define what behaviors look like.  It’s also helpful to do this as a grade-level and school team to make sure that staff are on the same page about what expectations look like.</a:t>
            </a:r>
          </a:p>
          <a:p>
            <a:r>
              <a:rPr lang="en-US" altLang="en-US" dirty="0" smtClean="0">
                <a:ea typeface="ＭＳ Ｐゴシック" pitchFamily="34" charset="-128"/>
              </a:rPr>
              <a:t>If needed, you can decrease the number of columns and use separate matrices to cover all areas so that it’s not overwhelming, especially for younger children.</a:t>
            </a:r>
          </a:p>
          <a:p>
            <a:endParaRPr lang="en-US" altLang="en-US" dirty="0" smtClean="0">
              <a:ea typeface="ＭＳ Ｐゴシック" pitchFamily="34" charset="-128"/>
            </a:endParaRPr>
          </a:p>
          <a:p>
            <a:r>
              <a:rPr lang="en-US" altLang="en-US" b="1" dirty="0" smtClean="0">
                <a:ea typeface="ＭＳ Ｐゴシック" pitchFamily="34" charset="-128"/>
              </a:rPr>
              <a:t>Directions for activity:</a:t>
            </a:r>
          </a:p>
          <a:p>
            <a:pPr marL="228600" indent="-228600">
              <a:buFont typeface="+mj-lt"/>
              <a:buAutoNum type="arabicPeriod"/>
            </a:pPr>
            <a:r>
              <a:rPr lang="en-US" altLang="en-US" b="0" i="1" dirty="0" smtClean="0">
                <a:ea typeface="ＭＳ Ｐゴシック" pitchFamily="34" charset="-128"/>
              </a:rPr>
              <a:t>Divide</a:t>
            </a:r>
            <a:r>
              <a:rPr lang="en-US" altLang="en-US" b="0" i="1" baseline="0" dirty="0" smtClean="0">
                <a:ea typeface="ＭＳ Ｐゴシック" pitchFamily="34" charset="-128"/>
              </a:rPr>
              <a:t> the participants into five groups. </a:t>
            </a:r>
          </a:p>
          <a:p>
            <a:pPr marL="228600" indent="-228600">
              <a:buFont typeface="+mj-lt"/>
              <a:buAutoNum type="arabicPeriod"/>
            </a:pPr>
            <a:r>
              <a:rPr lang="en-US" altLang="en-US" b="0" i="1" baseline="0" dirty="0" smtClean="0">
                <a:ea typeface="ＭＳ Ｐゴシック" pitchFamily="34" charset="-128"/>
              </a:rPr>
              <a:t>Assign a</a:t>
            </a:r>
            <a:r>
              <a:rPr lang="en-US" altLang="en-US" b="0" i="1" dirty="0" smtClean="0">
                <a:ea typeface="ＭＳ Ｐゴシック" pitchFamily="34" charset="-128"/>
              </a:rPr>
              <a:t> </a:t>
            </a:r>
            <a:r>
              <a:rPr lang="en-US" altLang="en-US" i="1" dirty="0" smtClean="0">
                <a:ea typeface="ＭＳ Ｐゴシック" pitchFamily="34" charset="-128"/>
              </a:rPr>
              <a:t>specific</a:t>
            </a:r>
            <a:r>
              <a:rPr lang="en-US" altLang="en-US" b="0" i="1" baseline="0" dirty="0" smtClean="0">
                <a:ea typeface="ＭＳ Ｐゴシック" pitchFamily="34" charset="-128"/>
              </a:rPr>
              <a:t> area to each group. On chart paper, have the participants fill in what the behavior expectation is for the designated area. (Ex.: in the cafeteria, or playground etc.) for the three categories: Be Safe, Be Respectful and Be Responsible.</a:t>
            </a:r>
          </a:p>
          <a:p>
            <a:pPr marL="228600" indent="-228600">
              <a:buFont typeface="+mj-lt"/>
              <a:buAutoNum type="arabicPeriod"/>
            </a:pPr>
            <a:r>
              <a:rPr lang="en-US" altLang="en-US" b="0" i="1" baseline="0" dirty="0" smtClean="0">
                <a:ea typeface="ＭＳ Ｐゴシック" pitchFamily="34" charset="-128"/>
              </a:rPr>
              <a:t>Review in a large group.</a:t>
            </a:r>
          </a:p>
          <a:p>
            <a:pPr marL="228600" indent="-228600">
              <a:buFont typeface="+mj-lt"/>
              <a:buAutoNum type="arabicPeriod"/>
            </a:pPr>
            <a:endParaRPr lang="en-US" altLang="en-US" dirty="0">
              <a:ea typeface="ＭＳ Ｐゴシック" pitchFamily="34" charset="-128"/>
            </a:endParaRPr>
          </a:p>
          <a:p>
            <a:r>
              <a:rPr lang="en-US" altLang="en-US" b="1" dirty="0" smtClean="0">
                <a:ea typeface="ＭＳ Ｐゴシック" pitchFamily="34" charset="-128"/>
              </a:rPr>
              <a:t>Putting it all together: </a:t>
            </a:r>
            <a:r>
              <a:rPr lang="en-US" altLang="en-US" b="0" dirty="0" smtClean="0">
                <a:ea typeface="ＭＳ Ｐゴシック" pitchFamily="34" charset="-128"/>
              </a:rPr>
              <a:t>Students can not be held accountable for expectations within the school if the expectations have not be clearly shared with them. It is important to remember to explain and model expected expectations, not only in the classroom setting, but within the other areas within a school as well.</a:t>
            </a:r>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D8EB3F9A-A4AD-4510-AAA7-1F25976EB437}" type="slidenum">
              <a:rPr lang="en-US" altLang="en-US" smtClean="0">
                <a:latin typeface="Arial" pitchFamily="34" charset="0"/>
                <a:cs typeface="Arial" pitchFamily="34" charset="0"/>
              </a:rPr>
              <a:pPr eaLnBrk="1" hangingPunct="1">
                <a:spcBef>
                  <a:spcPct val="0"/>
                </a:spcBef>
              </a:pPr>
              <a:t>28</a:t>
            </a:fld>
            <a:endParaRPr lang="en-US" altLang="en-US" smtClean="0">
              <a:latin typeface="Arial" pitchFamily="34" charset="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ODRs – office referral data – schools should note the kinds of referrals, numbers, where behaviors occur, and other trends.</a:t>
            </a:r>
          </a:p>
          <a:p>
            <a:endParaRPr lang="en-US" altLang="en-US" dirty="0" smtClean="0">
              <a:ea typeface="ＭＳ Ｐゴシック" pitchFamily="34" charset="-128"/>
            </a:endParaRPr>
          </a:p>
          <a:p>
            <a:r>
              <a:rPr lang="en-US" altLang="en-US" dirty="0" smtClean="0">
                <a:ea typeface="ＭＳ Ｐゴシック" pitchFamily="34" charset="-128"/>
              </a:rPr>
              <a:t>Survey data – schools can conduct surveys before and during PBIS implementation to assess effectiveness – staff, teachers, administration, students, and families can participate in surveys</a:t>
            </a:r>
          </a:p>
          <a:p>
            <a:endParaRPr lang="en-US" altLang="en-US" dirty="0" smtClean="0">
              <a:ea typeface="ＭＳ Ｐゴシック" pitchFamily="34" charset="-128"/>
            </a:endParaRPr>
          </a:p>
          <a:p>
            <a:r>
              <a:rPr lang="en-US" altLang="en-US" dirty="0" smtClean="0">
                <a:ea typeface="ＭＳ Ｐゴシック" pitchFamily="34" charset="-128"/>
              </a:rPr>
              <a:t>Fidelity of implementation is the degree to</a:t>
            </a:r>
            <a:r>
              <a:rPr lang="en-US" altLang="en-US" baseline="0" dirty="0" smtClean="0">
                <a:ea typeface="ＭＳ Ｐゴシック" pitchFamily="34" charset="-128"/>
              </a:rPr>
              <a:t> which SWPBIS is being implemented as planned.</a:t>
            </a:r>
            <a:endParaRPr lang="en-US" altLang="en-US" dirty="0" smtClean="0">
              <a:ea typeface="ＭＳ Ｐゴシック" pitchFamily="34" charset="-128"/>
            </a:endParaRPr>
          </a:p>
        </p:txBody>
      </p:sp>
      <p:sp>
        <p:nvSpPr>
          <p:cNvPr id="136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782F0D5A-79D9-4D44-A5D4-1783C23A7092}" type="slidenum">
              <a:rPr lang="en-US" altLang="en-US" smtClean="0">
                <a:latin typeface="Arial" pitchFamily="34" charset="0"/>
                <a:cs typeface="Arial" pitchFamily="34" charset="0"/>
              </a:rPr>
              <a:pPr eaLnBrk="1" hangingPunct="1">
                <a:spcBef>
                  <a:spcPct val="0"/>
                </a:spcBef>
              </a:pPr>
              <a:t>29</a:t>
            </a:fld>
            <a:endParaRPr lang="en-US" alt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Review slide.</a:t>
            </a:r>
          </a:p>
          <a:p>
            <a:endParaRPr lang="en-US" dirty="0"/>
          </a:p>
        </p:txBody>
      </p:sp>
      <p:sp>
        <p:nvSpPr>
          <p:cNvPr id="4" name="Slide Number Placeholder 3"/>
          <p:cNvSpPr>
            <a:spLocks noGrp="1"/>
          </p:cNvSpPr>
          <p:nvPr>
            <p:ph type="sldNum" sz="quarter" idx="10"/>
          </p:nvPr>
        </p:nvSpPr>
        <p:spPr/>
        <p:txBody>
          <a:bodyPr/>
          <a:lstStyle/>
          <a:p>
            <a:fld id="{6959DA82-0948-4812-A78B-BE6AF51C4604}"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4638508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1" dirty="0" smtClean="0"/>
              <a:t>Provide Handout #4: </a:t>
            </a:r>
            <a:r>
              <a:rPr lang="en-US" i="1" dirty="0" err="1"/>
              <a:t>Schoolwide</a:t>
            </a:r>
            <a:r>
              <a:rPr lang="en-US" i="1" dirty="0"/>
              <a:t> Benchmarks of Quality </a:t>
            </a:r>
            <a:r>
              <a:rPr lang="en-US" i="1" dirty="0" smtClean="0"/>
              <a:t> - </a:t>
            </a:r>
            <a:r>
              <a:rPr lang="en-US" i="1" dirty="0"/>
              <a:t>Team Member Rating Form</a:t>
            </a:r>
          </a:p>
          <a:p>
            <a:endParaRPr lang="en-US" altLang="en-US" dirty="0" smtClean="0">
              <a:ea typeface="ＭＳ Ｐゴシック" pitchFamily="34" charset="-128"/>
            </a:endParaRPr>
          </a:p>
          <a:p>
            <a:r>
              <a:rPr lang="en-US" altLang="en-US" dirty="0" smtClean="0">
                <a:ea typeface="ＭＳ Ｐゴシック" pitchFamily="34" charset="-128"/>
              </a:rPr>
              <a:t>Go through the critical elements in the BOQ Team Member Rating form. </a:t>
            </a:r>
          </a:p>
          <a:p>
            <a:endParaRPr lang="en-US" altLang="en-US" dirty="0" smtClean="0">
              <a:ea typeface="ＭＳ Ｐゴシック" pitchFamily="34" charset="-128"/>
            </a:endParaRPr>
          </a:p>
          <a:p>
            <a:r>
              <a:rPr lang="en-US" altLang="en-US" dirty="0" smtClean="0">
                <a:ea typeface="ＭＳ Ｐゴシック" pitchFamily="34" charset="-128"/>
              </a:rPr>
              <a:t>Ask each staff member to go through and highlight the BOQs for which they have some responsibility.  Ask folks to share a few – and follow up with this question: How can you help ensure that will happen?</a:t>
            </a:r>
          </a:p>
        </p:txBody>
      </p:sp>
      <p:sp>
        <p:nvSpPr>
          <p:cNvPr id="137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8564248E-6489-4C75-BF88-3F25D04CEC05}" type="slidenum">
              <a:rPr lang="en-US" altLang="en-US" smtClean="0">
                <a:latin typeface="Arial" pitchFamily="34" charset="0"/>
                <a:cs typeface="Arial" pitchFamily="34" charset="0"/>
              </a:rPr>
              <a:pPr eaLnBrk="1" hangingPunct="1">
                <a:spcBef>
                  <a:spcPct val="0"/>
                </a:spcBef>
              </a:pPr>
              <a:t>30</a:t>
            </a:fld>
            <a:endParaRPr lang="en-US" altLang="en-US" smtClean="0">
              <a:latin typeface="Arial" pitchFamily="34" charset="0"/>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we will discuss universal interventions delivered at the classroom level.  Such supports are delivered to all students in the class.</a:t>
            </a:r>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31</a:t>
            </a:fld>
            <a:endParaRPr lang="en-US" altLang="en-US"/>
          </a:p>
        </p:txBody>
      </p:sp>
    </p:spTree>
    <p:extLst>
      <p:ext uri="{BB962C8B-B14F-4D97-AF65-F5344CB8AC3E}">
        <p14:creationId xmlns:p14="http://schemas.microsoft.com/office/powerpoint/2010/main" val="19710220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Review slide and discuss.</a:t>
            </a:r>
            <a:endParaRPr lang="en-US" i="1"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32</a:t>
            </a:fld>
            <a:endParaRPr lang="en-US" altLang="en-US"/>
          </a:p>
        </p:txBody>
      </p:sp>
    </p:spTree>
    <p:extLst>
      <p:ext uri="{BB962C8B-B14F-4D97-AF65-F5344CB8AC3E}">
        <p14:creationId xmlns:p14="http://schemas.microsoft.com/office/powerpoint/2010/main" val="37370893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Review </a:t>
            </a:r>
            <a:r>
              <a:rPr lang="en-US" i="1" dirty="0" smtClean="0"/>
              <a:t>slide and discuss.</a:t>
            </a:r>
            <a:endParaRPr lang="en-US" i="1" dirty="0"/>
          </a:p>
          <a:p>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33</a:t>
            </a:fld>
            <a:endParaRPr lang="en-US" altLang="en-US"/>
          </a:p>
        </p:txBody>
      </p:sp>
    </p:spTree>
    <p:extLst>
      <p:ext uri="{BB962C8B-B14F-4D97-AF65-F5344CB8AC3E}">
        <p14:creationId xmlns:p14="http://schemas.microsoft.com/office/powerpoint/2010/main" val="31841209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Review </a:t>
            </a:r>
            <a:r>
              <a:rPr lang="en-US" i="1" dirty="0" smtClean="0"/>
              <a:t>slide</a:t>
            </a:r>
            <a:r>
              <a:rPr lang="en-US" b="1" i="1" dirty="0" smtClean="0"/>
              <a:t>, beginning with describe</a:t>
            </a:r>
            <a:r>
              <a:rPr lang="en-US" i="1" dirty="0" smtClean="0"/>
              <a:t>. Then, pose question in green and give participants time to</a:t>
            </a:r>
            <a:r>
              <a:rPr lang="en-US" i="1" baseline="0" dirty="0" smtClean="0"/>
              <a:t> discuss and share.  Possible examples are below:</a:t>
            </a:r>
            <a:endParaRPr lang="en-US" i="0" baseline="0" dirty="0" smtClean="0"/>
          </a:p>
          <a:p>
            <a:r>
              <a:rPr lang="en-US" b="1" i="0" dirty="0" smtClean="0"/>
              <a:t>Describe</a:t>
            </a:r>
            <a:endParaRPr lang="en-US" b="1" i="0" dirty="0"/>
          </a:p>
          <a:p>
            <a:pPr marL="171450" indent="-171450">
              <a:buFont typeface="Arial" panose="020B0604020202020204" pitchFamily="34" charset="0"/>
              <a:buChar char="•"/>
            </a:pPr>
            <a:r>
              <a:rPr lang="en-US" dirty="0" smtClean="0"/>
              <a:t>Consider language skills</a:t>
            </a:r>
          </a:p>
          <a:p>
            <a:pPr marL="171450" indent="-171450">
              <a:buFont typeface="Arial" panose="020B0604020202020204" pitchFamily="34" charset="0"/>
              <a:buChar char="•"/>
            </a:pPr>
            <a:r>
              <a:rPr lang="en-US" dirty="0" smtClean="0"/>
              <a:t>Break expectation</a:t>
            </a:r>
            <a:r>
              <a:rPr lang="en-US" baseline="0" dirty="0" smtClean="0"/>
              <a:t> down into component steps, as needed</a:t>
            </a:r>
          </a:p>
          <a:p>
            <a:pPr marL="0" indent="0">
              <a:buFont typeface="Arial" panose="020B0604020202020204" pitchFamily="34" charset="0"/>
              <a:buNone/>
            </a:pPr>
            <a:r>
              <a:rPr lang="en-US" b="1" baseline="0" dirty="0" smtClean="0"/>
              <a:t>Model</a:t>
            </a:r>
          </a:p>
          <a:p>
            <a:pPr marL="171450" indent="-171450">
              <a:buFont typeface="Arial" panose="020B0604020202020204" pitchFamily="34" charset="0"/>
              <a:buChar char="•"/>
            </a:pPr>
            <a:r>
              <a:rPr lang="en-US" baseline="0" dirty="0" smtClean="0"/>
              <a:t>Model across settings</a:t>
            </a:r>
          </a:p>
          <a:p>
            <a:pPr marL="171450" indent="-171450">
              <a:buFont typeface="Arial" panose="020B0604020202020204" pitchFamily="34" charset="0"/>
              <a:buChar char="•"/>
            </a:pPr>
            <a:r>
              <a:rPr lang="en-US" baseline="0" dirty="0" smtClean="0"/>
              <a:t>Consider whether student will respond best to peer or adult model</a:t>
            </a:r>
          </a:p>
          <a:p>
            <a:pPr marL="171450" indent="-171450">
              <a:buFont typeface="Arial" panose="020B0604020202020204" pitchFamily="34" charset="0"/>
              <a:buChar char="•"/>
            </a:pPr>
            <a:r>
              <a:rPr lang="en-US" baseline="0" dirty="0" smtClean="0"/>
              <a:t>Explicitly describe each step while modeling</a:t>
            </a:r>
          </a:p>
          <a:p>
            <a:pPr marL="0" indent="0">
              <a:buFont typeface="Arial" panose="020B0604020202020204" pitchFamily="34" charset="0"/>
              <a:buNone/>
            </a:pPr>
            <a:r>
              <a:rPr lang="en-US" b="1" baseline="0" dirty="0" smtClean="0"/>
              <a:t>Practice</a:t>
            </a:r>
          </a:p>
          <a:p>
            <a:pPr marL="171450" indent="-171450">
              <a:buFont typeface="Arial" panose="020B0604020202020204" pitchFamily="34" charset="0"/>
              <a:buChar char="•"/>
            </a:pPr>
            <a:r>
              <a:rPr lang="en-US" baseline="0" dirty="0" smtClean="0"/>
              <a:t>Some students may more practice to learn and master the behavior</a:t>
            </a:r>
          </a:p>
          <a:p>
            <a:pPr marL="171450" indent="-171450">
              <a:buFont typeface="Arial" panose="020B0604020202020204" pitchFamily="34" charset="0"/>
              <a:buChar char="•"/>
            </a:pPr>
            <a:r>
              <a:rPr lang="en-US" baseline="0" dirty="0" smtClean="0"/>
              <a:t>Practice across settings, beginning in settings in which the student feels comfortable</a:t>
            </a:r>
          </a:p>
          <a:p>
            <a:pPr marL="0" indent="0">
              <a:buFont typeface="Arial" panose="020B0604020202020204" pitchFamily="34" charset="0"/>
              <a:buNone/>
            </a:pPr>
            <a:r>
              <a:rPr lang="en-US" b="1" baseline="0" dirty="0" smtClean="0"/>
              <a:t>Feedback</a:t>
            </a:r>
          </a:p>
          <a:p>
            <a:pPr marL="171450" indent="-171450">
              <a:buFont typeface="Arial" panose="020B0604020202020204" pitchFamily="34" charset="0"/>
              <a:buChar char="•"/>
            </a:pPr>
            <a:r>
              <a:rPr lang="en-US" baseline="0" dirty="0" smtClean="0"/>
              <a:t>Immediate</a:t>
            </a:r>
          </a:p>
          <a:p>
            <a:pPr marL="171450" indent="-171450">
              <a:buFont typeface="Arial" panose="020B0604020202020204" pitchFamily="34" charset="0"/>
              <a:buChar char="•"/>
            </a:pPr>
            <a:r>
              <a:rPr lang="en-US" baseline="0" dirty="0" smtClean="0"/>
              <a:t>Explicit/ in language student can understand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34</a:t>
            </a:fld>
            <a:endParaRPr lang="en-US" altLang="en-US"/>
          </a:p>
        </p:txBody>
      </p:sp>
    </p:spTree>
    <p:extLst>
      <p:ext uri="{BB962C8B-B14F-4D97-AF65-F5344CB8AC3E}">
        <p14:creationId xmlns:p14="http://schemas.microsoft.com/office/powerpoint/2010/main" val="34294702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Expectations must be taught. </a:t>
            </a:r>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27610BE8-BA59-4624-A3DD-1C6E1C816780}" type="slidenum">
              <a:rPr lang="en-US" altLang="en-US" smtClean="0">
                <a:latin typeface="Arial" pitchFamily="34" charset="0"/>
                <a:cs typeface="Arial" pitchFamily="34" charset="0"/>
              </a:rPr>
              <a:pPr eaLnBrk="1" hangingPunct="1">
                <a:spcBef>
                  <a:spcPct val="0"/>
                </a:spcBef>
              </a:pPr>
              <a:t>35</a:t>
            </a:fld>
            <a:endParaRPr lang="en-US" altLang="en-US" smtClean="0">
              <a:latin typeface="Arial" pitchFamily="34" charset="0"/>
              <a:cs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1" dirty="0"/>
              <a:t>Review </a:t>
            </a:r>
            <a:r>
              <a:rPr lang="en-US" i="1" dirty="0" smtClean="0"/>
              <a:t>slide and discuss.</a:t>
            </a:r>
            <a:endParaRPr lang="en-US" i="1" dirty="0"/>
          </a:p>
          <a:p>
            <a:endParaRPr lang="en-US" altLang="en-US" dirty="0" smtClean="0">
              <a:ea typeface="ＭＳ Ｐゴシック" pitchFamily="34" charset="-128"/>
            </a:endParaRPr>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06F10C2A-D0A3-4A07-887B-75ECF0BED108}" type="slidenum">
              <a:rPr lang="en-US" altLang="en-US" smtClean="0">
                <a:latin typeface="Arial" pitchFamily="34" charset="0"/>
                <a:cs typeface="Arial" pitchFamily="34" charset="0"/>
              </a:rPr>
              <a:pPr eaLnBrk="1" hangingPunct="1">
                <a:spcBef>
                  <a:spcPct val="0"/>
                </a:spcBef>
              </a:pPr>
              <a:t>36</a:t>
            </a:fld>
            <a:endParaRPr lang="en-US" altLang="en-US" smtClean="0">
              <a:latin typeface="Arial" pitchFamily="34" charset="0"/>
              <a:cs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Review slide</a:t>
            </a:r>
            <a:r>
              <a:rPr lang="en-US" i="1" dirty="0" smtClean="0"/>
              <a:t>. Review website as a group or give a follow up assignment</a:t>
            </a:r>
            <a:r>
              <a:rPr lang="en-US" i="1" baseline="0" dirty="0" smtClean="0"/>
              <a:t> for participants to get information about these interventions to share with the group the next time they meet.</a:t>
            </a:r>
            <a:endParaRPr lang="en-US" i="1" dirty="0"/>
          </a:p>
          <a:p>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37</a:t>
            </a:fld>
            <a:endParaRPr lang="en-US" altLang="en-US"/>
          </a:p>
        </p:txBody>
      </p:sp>
    </p:spTree>
    <p:extLst>
      <p:ext uri="{BB962C8B-B14F-4D97-AF65-F5344CB8AC3E}">
        <p14:creationId xmlns:p14="http://schemas.microsoft.com/office/powerpoint/2010/main" val="12266804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b="1" dirty="0" smtClean="0"/>
              <a:t>What Stuck With You Today?</a:t>
            </a:r>
          </a:p>
          <a:p>
            <a:pPr>
              <a:defRPr/>
            </a:pPr>
            <a:r>
              <a:rPr lang="en-US" i="1" dirty="0" smtClean="0"/>
              <a:t>(Use as an exit ticket at the end of the session)</a:t>
            </a:r>
          </a:p>
          <a:p>
            <a:pPr>
              <a:defRPr/>
            </a:pPr>
            <a:endParaRPr lang="en-US" i="1" dirty="0" smtClean="0"/>
          </a:p>
          <a:p>
            <a:pPr>
              <a:defRPr/>
            </a:pPr>
            <a:r>
              <a:rPr lang="en-US" b="1" dirty="0" smtClean="0"/>
              <a:t>Purpose – </a:t>
            </a:r>
            <a:r>
              <a:rPr lang="en-US" dirty="0" smtClean="0"/>
              <a:t>This activity will serve as a review and measure your understanding of the lesson today.</a:t>
            </a:r>
          </a:p>
          <a:p>
            <a:pPr>
              <a:defRPr/>
            </a:pPr>
            <a:endParaRPr lang="en-US" dirty="0" smtClean="0"/>
          </a:p>
          <a:p>
            <a:pPr>
              <a:defRPr/>
            </a:pPr>
            <a:r>
              <a:rPr lang="en-US" b="1" dirty="0" smtClean="0"/>
              <a:t>Directions for Activity</a:t>
            </a:r>
          </a:p>
          <a:p>
            <a:pPr marL="228600" indent="-228600">
              <a:buFont typeface="+mj-lt"/>
              <a:buAutoNum type="arabicPeriod"/>
              <a:defRPr/>
            </a:pPr>
            <a:r>
              <a:rPr lang="en-US" i="1" dirty="0" smtClean="0"/>
              <a:t>Each participant is given three medium sticky notes.</a:t>
            </a:r>
          </a:p>
          <a:p>
            <a:pPr marL="228600" indent="-228600">
              <a:buFont typeface="+mj-lt"/>
              <a:buAutoNum type="arabicPeriod"/>
              <a:defRPr/>
            </a:pPr>
            <a:r>
              <a:rPr lang="en-US" i="1" dirty="0" smtClean="0"/>
              <a:t>On each sticky note, participants write one thing that really “stuck” with them during the presentation.</a:t>
            </a:r>
          </a:p>
          <a:p>
            <a:pPr marL="228600" indent="-228600">
              <a:buFont typeface="+mj-lt"/>
              <a:buAutoNum type="arabicPeriod"/>
              <a:defRPr/>
            </a:pPr>
            <a:r>
              <a:rPr lang="en-US" i="1" dirty="0" smtClean="0"/>
              <a:t>On the way out, participants are asked to stick their sticky notes on the door.</a:t>
            </a:r>
          </a:p>
          <a:p>
            <a:pPr marL="228600" indent="-228600">
              <a:buFont typeface="+mj-lt"/>
              <a:buAutoNum type="arabicPeriod"/>
              <a:defRPr/>
            </a:pPr>
            <a:endParaRPr lang="en-US" dirty="0"/>
          </a:p>
          <a:p>
            <a:pPr>
              <a:defRPr/>
            </a:pPr>
            <a:r>
              <a:rPr lang="en-US" b="1" dirty="0" smtClean="0"/>
              <a:t>Putting it all together: </a:t>
            </a:r>
            <a:r>
              <a:rPr lang="en-US" dirty="0" smtClean="0"/>
              <a:t>Read and organize the sticky notes into categories. Some will be duplicates. Use these notes as a review to begin the next class period.</a:t>
            </a:r>
          </a:p>
          <a:p>
            <a:pPr marL="228600" indent="-228600">
              <a:buFont typeface="+mj-lt"/>
              <a:buAutoNum type="arabicPeriod"/>
              <a:defRPr/>
            </a:pPr>
            <a:endParaRPr 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C4573D49-7833-4287-B9F6-C3C9C02BFF38}" type="slidenum">
              <a:rPr lang="en-US" altLang="en-US" smtClean="0">
                <a:latin typeface="Arial" charset="0"/>
                <a:cs typeface="Arial" charset="0"/>
              </a:rPr>
              <a:pPr eaLnBrk="1" hangingPunct="1">
                <a:spcBef>
                  <a:spcPct val="0"/>
                </a:spcBef>
              </a:pPr>
              <a:t>38</a:t>
            </a:fld>
            <a:endParaRPr lang="en-US" alt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we will discuss how behavioral supports can be delivered across multiple levels of intervention. In this way, school resources are efficiently distributed according to student need.</a:t>
            </a:r>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4</a:t>
            </a:fld>
            <a:endParaRPr lang="en-US" altLang="en-US"/>
          </a:p>
        </p:txBody>
      </p:sp>
    </p:spTree>
    <p:extLst>
      <p:ext uri="{BB962C8B-B14F-4D97-AF65-F5344CB8AC3E}">
        <p14:creationId xmlns:p14="http://schemas.microsoft.com/office/powerpoint/2010/main" val="2812354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Review slide.</a:t>
            </a:r>
          </a:p>
          <a:p>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5</a:t>
            </a:fld>
            <a:endParaRPr lang="en-US" altLang="en-US"/>
          </a:p>
        </p:txBody>
      </p:sp>
    </p:spTree>
    <p:extLst>
      <p:ext uri="{BB962C8B-B14F-4D97-AF65-F5344CB8AC3E}">
        <p14:creationId xmlns:p14="http://schemas.microsoft.com/office/powerpoint/2010/main" val="254357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Response To</a:t>
            </a:r>
            <a:r>
              <a:rPr lang="en-US" baseline="0" dirty="0" smtClean="0"/>
              <a:t> Intervention (RTI) is an example of a multi-tiered system of support. RTI </a:t>
            </a:r>
            <a:r>
              <a:rPr lang="en-US" dirty="0" smtClean="0"/>
              <a:t>integrates assessment and intervention within a multi‐level prevention system to maximize student achievement and reduce behavior problems.  Culturally</a:t>
            </a:r>
            <a:r>
              <a:rPr lang="en-US" baseline="0" dirty="0" smtClean="0"/>
              <a:t> responsive, evidence-based practices in screening, progress monitoring, multi-level prevention and intervention, and data-based decision making are integrated to improve student outcomes.</a:t>
            </a:r>
            <a:endParaRPr lang="en-US" dirty="0" smtClean="0"/>
          </a:p>
          <a:p>
            <a:endParaRPr lang="en-US" dirty="0" smtClean="0"/>
          </a:p>
          <a:p>
            <a:r>
              <a:rPr lang="en-US" dirty="0" smtClean="0"/>
              <a:t>RTI/MTSS are</a:t>
            </a:r>
            <a:r>
              <a:rPr lang="en-US" baseline="0" dirty="0" smtClean="0"/>
              <a:t> supported by more than 4 decades of research. </a:t>
            </a:r>
            <a:r>
              <a:rPr lang="en-US" dirty="0" smtClean="0"/>
              <a:t>The majority of states currently have some form of RTI initiative in place. The</a:t>
            </a:r>
            <a:r>
              <a:rPr lang="en-US" baseline="0" dirty="0" smtClean="0"/>
              <a:t> Center on Response to Intervention (http://www.rti4success.org/) provides more information on RTI , including the essential components shown here, and resources to support implementation.</a:t>
            </a:r>
          </a:p>
        </p:txBody>
      </p:sp>
      <p:sp>
        <p:nvSpPr>
          <p:cNvPr id="4" name="Slide Number Placeholder 3"/>
          <p:cNvSpPr>
            <a:spLocks noGrp="1"/>
          </p:cNvSpPr>
          <p:nvPr>
            <p:ph type="sldNum" sz="quarter" idx="10"/>
          </p:nvPr>
        </p:nvSpPr>
        <p:spPr/>
        <p:txBody>
          <a:bodyPr/>
          <a:lstStyle/>
          <a:p>
            <a:pPr>
              <a:defRPr/>
            </a:pPr>
            <a:fld id="{F0B5B793-FBBA-403D-88A8-81A9DA8428FB}" type="slidenum">
              <a:rPr lang="en-US" smtClean="0"/>
              <a:pPr>
                <a:defRPr/>
              </a:pPr>
              <a:t>6</a:t>
            </a:fld>
            <a:endParaRPr lang="en-US" dirty="0"/>
          </a:p>
        </p:txBody>
      </p:sp>
    </p:spTree>
    <p:extLst>
      <p:ext uri="{BB962C8B-B14F-4D97-AF65-F5344CB8AC3E}">
        <p14:creationId xmlns:p14="http://schemas.microsoft.com/office/powerpoint/2010/main" val="975195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Review slide.</a:t>
            </a:r>
            <a:endParaRPr lang="en-US" i="1"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7</a:t>
            </a:fld>
            <a:endParaRPr lang="en-US" altLang="en-US"/>
          </a:p>
        </p:txBody>
      </p:sp>
    </p:spTree>
    <p:extLst>
      <p:ext uri="{BB962C8B-B14F-4D97-AF65-F5344CB8AC3E}">
        <p14:creationId xmlns:p14="http://schemas.microsoft.com/office/powerpoint/2010/main" val="2328601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Review slide.</a:t>
            </a:r>
          </a:p>
          <a:p>
            <a:endParaRPr lang="en-US" dirty="0"/>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8</a:t>
            </a:fld>
            <a:endParaRPr lang="en-US" altLang="en-US"/>
          </a:p>
        </p:txBody>
      </p:sp>
    </p:spTree>
    <p:extLst>
      <p:ext uri="{BB962C8B-B14F-4D97-AF65-F5344CB8AC3E}">
        <p14:creationId xmlns:p14="http://schemas.microsoft.com/office/powerpoint/2010/main" val="2367975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Progress monitoring is conducted with students receiving intervention in</a:t>
            </a:r>
            <a:r>
              <a:rPr lang="en-US" baseline="0" dirty="0" smtClean="0"/>
              <a:t> addition to schoolwide and class-wide supports</a:t>
            </a:r>
            <a:r>
              <a:rPr lang="en-US" dirty="0" smtClean="0"/>
              <a:t>.</a:t>
            </a:r>
          </a:p>
        </p:txBody>
      </p:sp>
      <p:sp>
        <p:nvSpPr>
          <p:cNvPr id="4" name="Slide Number Placeholder 3"/>
          <p:cNvSpPr>
            <a:spLocks noGrp="1"/>
          </p:cNvSpPr>
          <p:nvPr>
            <p:ph type="sldNum" sz="quarter" idx="10"/>
          </p:nvPr>
        </p:nvSpPr>
        <p:spPr/>
        <p:txBody>
          <a:bodyPr/>
          <a:lstStyle/>
          <a:p>
            <a:pPr>
              <a:defRPr/>
            </a:pPr>
            <a:fld id="{D460C169-472C-40A5-88DF-227B326214A7}" type="slidenum">
              <a:rPr lang="en-US" altLang="en-US" smtClean="0"/>
              <a:pPr>
                <a:defRPr/>
              </a:pPr>
              <a:t>9</a:t>
            </a:fld>
            <a:endParaRPr lang="en-US" altLang="en-US"/>
          </a:p>
        </p:txBody>
      </p:sp>
    </p:spTree>
    <p:extLst>
      <p:ext uri="{BB962C8B-B14F-4D97-AF65-F5344CB8AC3E}">
        <p14:creationId xmlns:p14="http://schemas.microsoft.com/office/powerpoint/2010/main" val="278268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dirty="0" smtClean="0"/>
              <a:t>Click to edit Master title style</a:t>
            </a:r>
            <a:endParaRPr lang="en-US" dirty="0"/>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lvl="0"/>
            <a:r>
              <a:rPr lang="es-ES" noProof="0" dirty="0"/>
              <a:t>Haga clic para modificar el estilo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4" name="Date Placeholder 3"/>
          <p:cNvSpPr>
            <a:spLocks noGrp="1"/>
          </p:cNvSpPr>
          <p:nvPr>
            <p:ph type="dt" sz="half" idx="14"/>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5" name="Footer Placeholder 4"/>
          <p:cNvSpPr>
            <a:spLocks noGrp="1"/>
          </p:cNvSpPr>
          <p:nvPr>
            <p:ph type="ftr" sz="quarter" idx="15"/>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6" name="Slide Number Placeholder 5"/>
          <p:cNvSpPr>
            <a:spLocks noGrp="1"/>
          </p:cNvSpPr>
          <p:nvPr>
            <p:ph type="sldNum" sz="quarter" idx="16"/>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246E6760-E742-4C5B-AB60-7BEA0C64D787}" type="slidenum">
              <a:rPr lang="es-ES" altLang="en-US"/>
              <a:pPr>
                <a:defRPr/>
              </a:pPr>
              <a:t>‹#›</a:t>
            </a:fld>
            <a:endParaRPr lang="es-ES" altLang="en-US"/>
          </a:p>
        </p:txBody>
      </p:sp>
    </p:spTree>
    <p:extLst>
      <p:ext uri="{BB962C8B-B14F-4D97-AF65-F5344CB8AC3E}">
        <p14:creationId xmlns:p14="http://schemas.microsoft.com/office/powerpoint/2010/main" val="1005595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816D0FB2-DCC9-4092-AE0D-484FFF57A239}" type="slidenum">
              <a:rPr lang="es-ES" altLang="en-US"/>
              <a:pPr>
                <a:defRPr/>
              </a:pPr>
              <a:t>‹#›</a:t>
            </a:fld>
            <a:endParaRPr lang="es-ES" altLang="en-US"/>
          </a:p>
        </p:txBody>
      </p:sp>
    </p:spTree>
    <p:extLst>
      <p:ext uri="{BB962C8B-B14F-4D97-AF65-F5344CB8AC3E}">
        <p14:creationId xmlns:p14="http://schemas.microsoft.com/office/powerpoint/2010/main" val="146375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6BDC619C-F3B4-4405-B397-DE0FF262EA15}" type="slidenum">
              <a:rPr lang="es-ES" altLang="en-US"/>
              <a:pPr>
                <a:defRPr/>
              </a:pPr>
              <a:t>‹#›</a:t>
            </a:fld>
            <a:endParaRPr lang="es-ES" altLang="en-US"/>
          </a:p>
        </p:txBody>
      </p:sp>
    </p:spTree>
    <p:extLst>
      <p:ext uri="{BB962C8B-B14F-4D97-AF65-F5344CB8AC3E}">
        <p14:creationId xmlns:p14="http://schemas.microsoft.com/office/powerpoint/2010/main" val="3063577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85283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a:xfrm>
            <a:off x="8755063" y="6507163"/>
            <a:ext cx="157162" cy="153987"/>
          </a:xfrm>
          <a:prstGeom prst="rect">
            <a:avLst/>
          </a:prstGeom>
        </p:spPr>
        <p:txBody>
          <a:bodyPr/>
          <a:lstStyle>
            <a:lvl1pPr algn="r">
              <a:defRPr>
                <a:latin typeface="Arial" charset="0"/>
              </a:defRPr>
            </a:lvl1pPr>
          </a:lstStyle>
          <a:p>
            <a:pPr>
              <a:defRPr/>
            </a:pPr>
            <a:fld id="{F34DC7BB-7B4A-4913-91AC-C39B0563A00D}" type="slidenum">
              <a:rPr lang="en-US"/>
              <a:pPr>
                <a:defRPr/>
              </a:pPr>
              <a:t>‹#›</a:t>
            </a:fld>
            <a:endParaRPr lang="en-US" dirty="0"/>
          </a:p>
        </p:txBody>
      </p:sp>
    </p:spTree>
    <p:extLst>
      <p:ext uri="{BB962C8B-B14F-4D97-AF65-F5344CB8AC3E}">
        <p14:creationId xmlns:p14="http://schemas.microsoft.com/office/powerpoint/2010/main" val="2615976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dirty="0" smtClean="0"/>
              <a:t>Click to edit Master title style</a:t>
            </a:r>
            <a:endParaRPr lang="en-US" dirty="0"/>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lvl="0"/>
            <a:r>
              <a:rPr lang="es-ES" noProof="0" dirty="0"/>
              <a:t>Haga clic para modificar el estilo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4" name="Date Placeholder 3"/>
          <p:cNvSpPr>
            <a:spLocks noGrp="1"/>
          </p:cNvSpPr>
          <p:nvPr>
            <p:ph type="dt" sz="half" idx="14"/>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5" name="Footer Placeholder 4"/>
          <p:cNvSpPr>
            <a:spLocks noGrp="1"/>
          </p:cNvSpPr>
          <p:nvPr>
            <p:ph type="ftr" sz="quarter" idx="15"/>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6" name="Slide Number Placeholder 5"/>
          <p:cNvSpPr>
            <a:spLocks noGrp="1"/>
          </p:cNvSpPr>
          <p:nvPr>
            <p:ph type="sldNum" sz="quarter" idx="16"/>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73312E3-0E0A-45BF-8C9A-3390E2672B4E}" type="slidenum">
              <a:rPr lang="es-ES" smtClean="0">
                <a:solidFill>
                  <a:srgbClr val="0367B3"/>
                </a:solidFill>
                <a:latin typeface="Arial"/>
                <a:ea typeface="ＭＳ Ｐゴシック"/>
              </a:rPr>
              <a:pPr/>
              <a:t>‹#›</a:t>
            </a:fld>
            <a:endParaRPr lang="es-ES" dirty="0" smtClean="0">
              <a:solidFill>
                <a:srgbClr val="0367B3"/>
              </a:solidFill>
              <a:latin typeface="Arial"/>
              <a:ea typeface="ＭＳ Ｐゴシック"/>
            </a:endParaRPr>
          </a:p>
        </p:txBody>
      </p:sp>
    </p:spTree>
    <p:extLst>
      <p:ext uri="{BB962C8B-B14F-4D97-AF65-F5344CB8AC3E}">
        <p14:creationId xmlns:p14="http://schemas.microsoft.com/office/powerpoint/2010/main" val="3124557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6A88DF38-5C3F-4C19-97BF-B23D7AA0F230}" type="slidenum">
              <a:rPr lang="es-ES" smtClean="0">
                <a:solidFill>
                  <a:srgbClr val="0367B3"/>
                </a:solidFill>
                <a:latin typeface="Arial"/>
                <a:ea typeface="ＭＳ Ｐゴシック"/>
              </a:rPr>
              <a:pPr/>
              <a:t>‹#›</a:t>
            </a:fld>
            <a:endParaRPr lang="es-ES" dirty="0" smtClean="0">
              <a:solidFill>
                <a:srgbClr val="0367B3"/>
              </a:solidFill>
              <a:latin typeface="Arial"/>
              <a:ea typeface="ＭＳ Ｐゴシック"/>
            </a:endParaRPr>
          </a:p>
        </p:txBody>
      </p:sp>
    </p:spTree>
    <p:extLst>
      <p:ext uri="{BB962C8B-B14F-4D97-AF65-F5344CB8AC3E}">
        <p14:creationId xmlns:p14="http://schemas.microsoft.com/office/powerpoint/2010/main" val="3988177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EB505B29-4C6B-4D69-BE30-7C6973D5CB94}" type="slidenum">
              <a:rPr lang="es-ES" smtClean="0">
                <a:solidFill>
                  <a:srgbClr val="0367B3"/>
                </a:solidFill>
                <a:latin typeface="Arial"/>
                <a:ea typeface="ＭＳ Ｐゴシック"/>
              </a:rPr>
              <a:pPr/>
              <a:t>‹#›</a:t>
            </a:fld>
            <a:endParaRPr lang="es-ES" dirty="0" smtClean="0">
              <a:solidFill>
                <a:srgbClr val="0367B3"/>
              </a:solidFill>
              <a:latin typeface="Arial"/>
              <a:ea typeface="ＭＳ Ｐゴシック"/>
            </a:endParaRPr>
          </a:p>
        </p:txBody>
      </p:sp>
    </p:spTree>
    <p:extLst>
      <p:ext uri="{BB962C8B-B14F-4D97-AF65-F5344CB8AC3E}">
        <p14:creationId xmlns:p14="http://schemas.microsoft.com/office/powerpoint/2010/main" val="3580677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AB31DE61-0CAA-4A81-9FCD-A4ACD97D5D30}" type="slidenum">
              <a:rPr lang="es-ES" smtClean="0">
                <a:solidFill>
                  <a:srgbClr val="0367B3"/>
                </a:solidFill>
                <a:latin typeface="Arial"/>
                <a:ea typeface="ＭＳ Ｐゴシック"/>
              </a:rPr>
              <a:pPr/>
              <a:t>‹#›</a:t>
            </a:fld>
            <a:endParaRPr lang="es-ES" dirty="0" smtClean="0">
              <a:solidFill>
                <a:srgbClr val="0367B3"/>
              </a:solidFill>
              <a:latin typeface="Arial"/>
              <a:ea typeface="ＭＳ Ｐゴシック"/>
            </a:endParaRPr>
          </a:p>
        </p:txBody>
      </p:sp>
    </p:spTree>
    <p:extLst>
      <p:ext uri="{BB962C8B-B14F-4D97-AF65-F5344CB8AC3E}">
        <p14:creationId xmlns:p14="http://schemas.microsoft.com/office/powerpoint/2010/main" val="552553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9" name="Slide Number Placeholder 8"/>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F9EC4D5-D006-4584-B322-8FE53006A344}" type="slidenum">
              <a:rPr lang="es-ES" smtClean="0">
                <a:solidFill>
                  <a:srgbClr val="0367B3"/>
                </a:solidFill>
                <a:latin typeface="Arial"/>
                <a:ea typeface="ＭＳ Ｐゴシック"/>
              </a:rPr>
              <a:pPr/>
              <a:t>‹#›</a:t>
            </a:fld>
            <a:endParaRPr lang="es-ES" dirty="0" smtClean="0">
              <a:solidFill>
                <a:srgbClr val="0367B3"/>
              </a:solidFill>
              <a:latin typeface="Arial"/>
              <a:ea typeface="ＭＳ Ｐゴシック"/>
            </a:endParaRPr>
          </a:p>
        </p:txBody>
      </p:sp>
    </p:spTree>
    <p:extLst>
      <p:ext uri="{BB962C8B-B14F-4D97-AF65-F5344CB8AC3E}">
        <p14:creationId xmlns:p14="http://schemas.microsoft.com/office/powerpoint/2010/main" val="1846294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C00286CC-A63D-44A7-A041-9E88A833750B}" type="slidenum">
              <a:rPr lang="es-ES" smtClean="0">
                <a:solidFill>
                  <a:srgbClr val="0367B3"/>
                </a:solidFill>
                <a:latin typeface="Arial"/>
                <a:ea typeface="ＭＳ Ｐゴシック"/>
              </a:rPr>
              <a:pPr/>
              <a:t>‹#›</a:t>
            </a:fld>
            <a:endParaRPr lang="es-ES" dirty="0" smtClean="0">
              <a:solidFill>
                <a:srgbClr val="0367B3"/>
              </a:solidFill>
              <a:latin typeface="Arial"/>
              <a:ea typeface="ＭＳ Ｐゴシック"/>
            </a:endParaRPr>
          </a:p>
        </p:txBody>
      </p:sp>
    </p:spTree>
    <p:extLst>
      <p:ext uri="{BB962C8B-B14F-4D97-AF65-F5344CB8AC3E}">
        <p14:creationId xmlns:p14="http://schemas.microsoft.com/office/powerpoint/2010/main" val="4261367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9A1C5CAB-7FD6-48C4-B942-C9305B77B191}" type="slidenum">
              <a:rPr lang="es-ES" altLang="en-US"/>
              <a:pPr>
                <a:defRPr/>
              </a:pPr>
              <a:t>‹#›</a:t>
            </a:fld>
            <a:endParaRPr lang="es-ES" altLang="en-US"/>
          </a:p>
        </p:txBody>
      </p:sp>
    </p:spTree>
    <p:extLst>
      <p:ext uri="{BB962C8B-B14F-4D97-AF65-F5344CB8AC3E}">
        <p14:creationId xmlns:p14="http://schemas.microsoft.com/office/powerpoint/2010/main" val="37132413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4" name="Slide Number Placeholder 3"/>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E45F37A7-9FB8-453D-9F2F-35B7AC889D31}" type="slidenum">
              <a:rPr lang="es-ES" smtClean="0">
                <a:solidFill>
                  <a:srgbClr val="0367B3"/>
                </a:solidFill>
                <a:latin typeface="Arial"/>
                <a:ea typeface="ＭＳ Ｐゴシック"/>
              </a:rPr>
              <a:pPr/>
              <a:t>‹#›</a:t>
            </a:fld>
            <a:endParaRPr lang="es-ES" dirty="0" smtClean="0">
              <a:solidFill>
                <a:srgbClr val="0367B3"/>
              </a:solidFill>
              <a:latin typeface="Arial"/>
              <a:ea typeface="ＭＳ Ｐゴシック"/>
            </a:endParaRPr>
          </a:p>
        </p:txBody>
      </p:sp>
    </p:spTree>
    <p:extLst>
      <p:ext uri="{BB962C8B-B14F-4D97-AF65-F5344CB8AC3E}">
        <p14:creationId xmlns:p14="http://schemas.microsoft.com/office/powerpoint/2010/main" val="136427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C25E54B4-8782-419C-AAF9-A733B3CB3D8C}" type="slidenum">
              <a:rPr lang="es-ES" smtClean="0">
                <a:solidFill>
                  <a:srgbClr val="0367B3"/>
                </a:solidFill>
                <a:latin typeface="Arial"/>
                <a:ea typeface="ＭＳ Ｐゴシック"/>
              </a:rPr>
              <a:pPr/>
              <a:t>‹#›</a:t>
            </a:fld>
            <a:endParaRPr lang="es-ES" dirty="0" smtClean="0">
              <a:solidFill>
                <a:srgbClr val="0367B3"/>
              </a:solidFill>
              <a:latin typeface="Arial"/>
              <a:ea typeface="ＭＳ Ｐゴシック"/>
            </a:endParaRPr>
          </a:p>
        </p:txBody>
      </p:sp>
    </p:spTree>
    <p:extLst>
      <p:ext uri="{BB962C8B-B14F-4D97-AF65-F5344CB8AC3E}">
        <p14:creationId xmlns:p14="http://schemas.microsoft.com/office/powerpoint/2010/main" val="31060004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2C4BB968-6B11-43FB-AE57-47480B422E6C}" type="slidenum">
              <a:rPr lang="es-ES" smtClean="0">
                <a:solidFill>
                  <a:srgbClr val="0367B3"/>
                </a:solidFill>
                <a:latin typeface="Arial"/>
                <a:ea typeface="ＭＳ Ｐゴシック"/>
              </a:rPr>
              <a:pPr/>
              <a:t>‹#›</a:t>
            </a:fld>
            <a:endParaRPr lang="es-ES" dirty="0" smtClean="0">
              <a:solidFill>
                <a:srgbClr val="0367B3"/>
              </a:solidFill>
              <a:latin typeface="Arial"/>
              <a:ea typeface="ＭＳ Ｐゴシック"/>
            </a:endParaRPr>
          </a:p>
        </p:txBody>
      </p:sp>
    </p:spTree>
    <p:extLst>
      <p:ext uri="{BB962C8B-B14F-4D97-AF65-F5344CB8AC3E}">
        <p14:creationId xmlns:p14="http://schemas.microsoft.com/office/powerpoint/2010/main" val="25450610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4350C6E3-B8C7-4C32-A192-7B1A76914397}" type="slidenum">
              <a:rPr lang="es-ES" smtClean="0">
                <a:solidFill>
                  <a:srgbClr val="0367B3"/>
                </a:solidFill>
                <a:latin typeface="Arial"/>
                <a:ea typeface="ＭＳ Ｐゴシック"/>
              </a:rPr>
              <a:pPr/>
              <a:t>‹#›</a:t>
            </a:fld>
            <a:endParaRPr lang="es-ES" dirty="0" smtClean="0">
              <a:solidFill>
                <a:srgbClr val="0367B3"/>
              </a:solidFill>
              <a:latin typeface="Arial"/>
              <a:ea typeface="ＭＳ Ｐゴシック"/>
            </a:endParaRPr>
          </a:p>
        </p:txBody>
      </p:sp>
    </p:spTree>
    <p:extLst>
      <p:ext uri="{BB962C8B-B14F-4D97-AF65-F5344CB8AC3E}">
        <p14:creationId xmlns:p14="http://schemas.microsoft.com/office/powerpoint/2010/main" val="12903271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F3F25CC9-A5E7-4F5A-B76E-150CEAD23692}" type="slidenum">
              <a:rPr lang="es-ES" smtClean="0">
                <a:solidFill>
                  <a:srgbClr val="0367B3"/>
                </a:solidFill>
                <a:latin typeface="Arial"/>
                <a:ea typeface="ＭＳ Ｐゴシック"/>
              </a:rPr>
              <a:pPr/>
              <a:t>‹#›</a:t>
            </a:fld>
            <a:endParaRPr lang="es-ES" dirty="0" smtClean="0">
              <a:solidFill>
                <a:srgbClr val="0367B3"/>
              </a:solidFill>
              <a:latin typeface="Arial"/>
              <a:ea typeface="ＭＳ Ｐゴシック"/>
            </a:endParaRPr>
          </a:p>
        </p:txBody>
      </p:sp>
    </p:spTree>
    <p:extLst>
      <p:ext uri="{BB962C8B-B14F-4D97-AF65-F5344CB8AC3E}">
        <p14:creationId xmlns:p14="http://schemas.microsoft.com/office/powerpoint/2010/main" val="11131172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945264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a:xfrm>
            <a:off x="8755063" y="6507163"/>
            <a:ext cx="157162" cy="153987"/>
          </a:xfrm>
          <a:prstGeom prst="rect">
            <a:avLst/>
          </a:prstGeom>
        </p:spPr>
        <p:txBody>
          <a:bodyPr/>
          <a:lstStyle>
            <a:lvl1pPr algn="r">
              <a:defRPr>
                <a:latin typeface="Arial" charset="0"/>
              </a:defRPr>
            </a:lvl1pPr>
          </a:lstStyle>
          <a:p>
            <a:pPr fontAlgn="auto">
              <a:spcBef>
                <a:spcPts val="0"/>
              </a:spcBef>
              <a:spcAft>
                <a:spcPts val="0"/>
              </a:spcAft>
              <a:defRPr/>
            </a:pPr>
            <a:fld id="{6237FFEF-E735-4FA0-BCCD-6F413265B903}" type="slidenum">
              <a:rPr lang="en-US">
                <a:solidFill>
                  <a:srgbClr val="0367B3"/>
                </a:solidFill>
                <a:ea typeface="ＭＳ Ｐゴシック"/>
              </a:rPr>
              <a:pPr fontAlgn="auto">
                <a:spcBef>
                  <a:spcPts val="0"/>
                </a:spcBef>
                <a:spcAft>
                  <a:spcPts val="0"/>
                </a:spcAft>
                <a:defRPr/>
              </a:pPr>
              <a:t>‹#›</a:t>
            </a:fld>
            <a:endParaRPr lang="en-US" dirty="0">
              <a:solidFill>
                <a:srgbClr val="0367B3"/>
              </a:solidFill>
              <a:ea typeface="ＭＳ Ｐゴシック"/>
            </a:endParaRPr>
          </a:p>
        </p:txBody>
      </p:sp>
    </p:spTree>
    <p:extLst>
      <p:ext uri="{BB962C8B-B14F-4D97-AF65-F5344CB8AC3E}">
        <p14:creationId xmlns:p14="http://schemas.microsoft.com/office/powerpoint/2010/main" val="6745307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Blank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4825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A36B00DF-AF5D-4ABB-A6EE-4991998ADAD9}" type="slidenum">
              <a:rPr lang="es-ES" altLang="en-US"/>
              <a:pPr>
                <a:defRPr/>
              </a:pPr>
              <a:t>‹#›</a:t>
            </a:fld>
            <a:endParaRPr lang="es-ES" altLang="en-US"/>
          </a:p>
        </p:txBody>
      </p:sp>
    </p:spTree>
    <p:extLst>
      <p:ext uri="{BB962C8B-B14F-4D97-AF65-F5344CB8AC3E}">
        <p14:creationId xmlns:p14="http://schemas.microsoft.com/office/powerpoint/2010/main" val="38532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2BB321C3-CE6B-4D93-92DC-BAE9E3F863C2}" type="slidenum">
              <a:rPr lang="es-ES" altLang="en-US"/>
              <a:pPr>
                <a:defRPr/>
              </a:pPr>
              <a:t>‹#›</a:t>
            </a:fld>
            <a:endParaRPr lang="es-ES" altLang="en-US"/>
          </a:p>
        </p:txBody>
      </p:sp>
    </p:spTree>
    <p:extLst>
      <p:ext uri="{BB962C8B-B14F-4D97-AF65-F5344CB8AC3E}">
        <p14:creationId xmlns:p14="http://schemas.microsoft.com/office/powerpoint/2010/main" val="411232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9" name="Slide Number Placeholder 8"/>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39EF019E-A64B-43CD-96B6-3D5B534DA043}" type="slidenum">
              <a:rPr lang="es-ES" altLang="en-US"/>
              <a:pPr>
                <a:defRPr/>
              </a:pPr>
              <a:t>‹#›</a:t>
            </a:fld>
            <a:endParaRPr lang="es-ES" altLang="en-US"/>
          </a:p>
        </p:txBody>
      </p:sp>
    </p:spTree>
    <p:extLst>
      <p:ext uri="{BB962C8B-B14F-4D97-AF65-F5344CB8AC3E}">
        <p14:creationId xmlns:p14="http://schemas.microsoft.com/office/powerpoint/2010/main" val="1157814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D98E6F29-0AB4-429D-876B-DEA737D5E050}" type="slidenum">
              <a:rPr lang="es-ES" altLang="en-US"/>
              <a:pPr>
                <a:defRPr/>
              </a:pPr>
              <a:t>‹#›</a:t>
            </a:fld>
            <a:endParaRPr lang="es-ES" altLang="en-US"/>
          </a:p>
        </p:txBody>
      </p:sp>
    </p:spTree>
    <p:extLst>
      <p:ext uri="{BB962C8B-B14F-4D97-AF65-F5344CB8AC3E}">
        <p14:creationId xmlns:p14="http://schemas.microsoft.com/office/powerpoint/2010/main" val="1881710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4" name="Slide Number Placeholder 3"/>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81B24F13-08B7-4670-8CC2-34C3F4AE5176}" type="slidenum">
              <a:rPr lang="es-ES" altLang="en-US"/>
              <a:pPr>
                <a:defRPr/>
              </a:pPr>
              <a:t>‹#›</a:t>
            </a:fld>
            <a:endParaRPr lang="es-ES" altLang="en-US"/>
          </a:p>
        </p:txBody>
      </p:sp>
    </p:spTree>
    <p:extLst>
      <p:ext uri="{BB962C8B-B14F-4D97-AF65-F5344CB8AC3E}">
        <p14:creationId xmlns:p14="http://schemas.microsoft.com/office/powerpoint/2010/main" val="367253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70139288-8F04-4684-96DA-39A87FEC75E6}" type="slidenum">
              <a:rPr lang="es-ES" altLang="en-US"/>
              <a:pPr>
                <a:defRPr/>
              </a:pPr>
              <a:t>‹#›</a:t>
            </a:fld>
            <a:endParaRPr lang="es-ES" altLang="en-US"/>
          </a:p>
        </p:txBody>
      </p:sp>
    </p:spTree>
    <p:extLst>
      <p:ext uri="{BB962C8B-B14F-4D97-AF65-F5344CB8AC3E}">
        <p14:creationId xmlns:p14="http://schemas.microsoft.com/office/powerpoint/2010/main" val="322167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80FF42BB-66A4-46CD-90D3-79053F5E5AD0}" type="slidenum">
              <a:rPr lang="es-ES" altLang="en-US"/>
              <a:pPr>
                <a:defRPr/>
              </a:pPr>
              <a:t>‹#›</a:t>
            </a:fld>
            <a:endParaRPr lang="es-ES" altLang="en-US"/>
          </a:p>
        </p:txBody>
      </p:sp>
    </p:spTree>
    <p:extLst>
      <p:ext uri="{BB962C8B-B14F-4D97-AF65-F5344CB8AC3E}">
        <p14:creationId xmlns:p14="http://schemas.microsoft.com/office/powerpoint/2010/main" val="1297762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4.png"/><Relationship Id="rId2" Type="http://schemas.openxmlformats.org/officeDocument/2006/relationships/slideLayout" Target="../slideLayouts/slideLayout15.xml"/><Relationship Id="rId16" Type="http://schemas.openxmlformats.org/officeDocument/2006/relationships/image" Target="../media/image1.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75" y="274638"/>
            <a:ext cx="6994525" cy="1143000"/>
          </a:xfrm>
          <a:prstGeom prst="rect">
            <a:avLst/>
          </a:prstGeom>
          <a:ln>
            <a:solidFill>
              <a:srgbClr val="0061AF"/>
            </a:solidFill>
          </a:ln>
          <a:extLst>
            <a:ext uri="{FAA26D3D-D897-4be2-8F04-BA451C77F1D7}"/>
          </a:ex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1692275" y="1600200"/>
            <a:ext cx="6994525"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pic>
        <p:nvPicPr>
          <p:cNvPr id="1028" name="Picture 1" descr="CEEDAR-LogoFinal-simple-white-17.pn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07950" y="6381750"/>
            <a:ext cx="12588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2"/>
          <p:cNvPicPr>
            <a:picLocks noChangeAspect="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223250" y="6092825"/>
            <a:ext cx="9080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6" r:id="rId1"/>
    <p:sldLayoutId id="2147484347" r:id="rId2"/>
    <p:sldLayoutId id="2147484348" r:id="rId3"/>
    <p:sldLayoutId id="2147484349" r:id="rId4"/>
    <p:sldLayoutId id="2147484350" r:id="rId5"/>
    <p:sldLayoutId id="2147484351" r:id="rId6"/>
    <p:sldLayoutId id="2147484352" r:id="rId7"/>
    <p:sldLayoutId id="2147484353" r:id="rId8"/>
    <p:sldLayoutId id="2147484354" r:id="rId9"/>
    <p:sldLayoutId id="2147484355" r:id="rId10"/>
    <p:sldLayoutId id="2147484356" r:id="rId11"/>
    <p:sldLayoutId id="2147484345" r:id="rId12"/>
    <p:sldLayoutId id="2147484357" r:id="rId13"/>
  </p:sldLayoutIdLst>
  <p:txStyles>
    <p:title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Font typeface="Wingdings" pitchFamily="2" charset="2"/>
        <a:buChar char="²"/>
        <a:defRPr sz="3200">
          <a:solidFill>
            <a:srgbClr val="0061AF"/>
          </a:solidFill>
          <a:latin typeface="+mn-lt"/>
          <a:ea typeface="+mn-ea"/>
          <a:cs typeface="+mn-cs"/>
        </a:defRPr>
      </a:lvl1pPr>
      <a:lvl2pPr marL="742950" indent="-285750" algn="l" rtl="0" eaLnBrk="0" fontAlgn="base" hangingPunct="0">
        <a:spcBef>
          <a:spcPct val="20000"/>
        </a:spcBef>
        <a:spcAft>
          <a:spcPct val="0"/>
        </a:spcAft>
        <a:buChar char="–"/>
        <a:defRPr sz="2800">
          <a:solidFill>
            <a:srgbClr val="0061AF"/>
          </a:solidFill>
          <a:latin typeface="+mn-lt"/>
          <a:ea typeface="Arial" charset="0"/>
          <a:cs typeface="+mn-cs"/>
        </a:defRPr>
      </a:lvl2pPr>
      <a:lvl3pPr marL="1143000" indent="-228600" algn="l" rtl="0" eaLnBrk="0" fontAlgn="base" hangingPunct="0">
        <a:spcBef>
          <a:spcPct val="20000"/>
        </a:spcBef>
        <a:spcAft>
          <a:spcPct val="0"/>
        </a:spcAft>
        <a:buChar char="•"/>
        <a:defRPr sz="2400">
          <a:solidFill>
            <a:srgbClr val="0061AF"/>
          </a:solidFill>
          <a:latin typeface="+mn-lt"/>
          <a:ea typeface="Arial" charset="0"/>
          <a:cs typeface="+mn-cs"/>
        </a:defRPr>
      </a:lvl3pPr>
      <a:lvl4pPr marL="1600200" indent="-228600" algn="l" rtl="0" eaLnBrk="0" fontAlgn="base" hangingPunct="0">
        <a:spcBef>
          <a:spcPct val="20000"/>
        </a:spcBef>
        <a:spcAft>
          <a:spcPct val="0"/>
        </a:spcAft>
        <a:buChar char="–"/>
        <a:defRPr sz="2000">
          <a:solidFill>
            <a:srgbClr val="0061AF"/>
          </a:solidFill>
          <a:latin typeface="+mn-lt"/>
          <a:ea typeface="Arial" charset="0"/>
          <a:cs typeface="+mn-cs"/>
        </a:defRPr>
      </a:lvl4pPr>
      <a:lvl5pPr marL="2057400" indent="-228600" algn="l" rtl="0" eaLnBrk="0" fontAlgn="base" hangingPunct="0">
        <a:spcBef>
          <a:spcPct val="20000"/>
        </a:spcBef>
        <a:spcAft>
          <a:spcPct val="0"/>
        </a:spcAft>
        <a:buChar char="»"/>
        <a:defRPr sz="2000">
          <a:solidFill>
            <a:srgbClr val="0061AF"/>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75" y="274638"/>
            <a:ext cx="6994525" cy="1143000"/>
          </a:xfrm>
          <a:prstGeom prst="rect">
            <a:avLst/>
          </a:prstGeom>
          <a:ln>
            <a:solidFill>
              <a:srgbClr val="0061AF"/>
            </a:solidFill>
          </a:ln>
          <a:extLst>
            <a:ext uri="{FAA26D3D-D897-4be2-8F04-BA451C77F1D7}">
              <ma14:placeholderFlag xmlns="" xmlns:ma14="http://schemas.microsoft.com/office/mac/drawingml/2011/main" val="1"/>
            </a:ext>
          </a:ex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1692275" y="1600200"/>
            <a:ext cx="6994525"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pic>
        <p:nvPicPr>
          <p:cNvPr id="1028" name="Picture 1" descr="CEEDAR-LogoFinal-simple-white-17.png"/>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07950" y="6381750"/>
            <a:ext cx="12588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2"/>
          <p:cNvPicPr>
            <a:picLocks noChangeAspect="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8223250" y="6092825"/>
            <a:ext cx="9080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3800402"/>
      </p:ext>
    </p:extLst>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 id="2147484365" r:id="rId7"/>
    <p:sldLayoutId id="2147484366" r:id="rId8"/>
    <p:sldLayoutId id="2147484367" r:id="rId9"/>
    <p:sldLayoutId id="2147484368" r:id="rId10"/>
    <p:sldLayoutId id="2147484369" r:id="rId11"/>
    <p:sldLayoutId id="2147484370" r:id="rId12"/>
    <p:sldLayoutId id="2147484371" r:id="rId13"/>
    <p:sldLayoutId id="2147484372" r:id="rId14"/>
  </p:sldLayoutIdLst>
  <p:txStyles>
    <p:title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Font typeface="Wingdings" pitchFamily="2" charset="2"/>
        <a:buChar char="²"/>
        <a:defRPr sz="3200">
          <a:solidFill>
            <a:srgbClr val="0061AF"/>
          </a:solidFill>
          <a:latin typeface="+mn-lt"/>
          <a:ea typeface="+mn-ea"/>
          <a:cs typeface="+mn-cs"/>
        </a:defRPr>
      </a:lvl1pPr>
      <a:lvl2pPr marL="742950" indent="-285750" algn="l" rtl="0" eaLnBrk="0" fontAlgn="base" hangingPunct="0">
        <a:spcBef>
          <a:spcPct val="20000"/>
        </a:spcBef>
        <a:spcAft>
          <a:spcPct val="0"/>
        </a:spcAft>
        <a:buChar char="–"/>
        <a:defRPr sz="2800">
          <a:solidFill>
            <a:srgbClr val="0061AF"/>
          </a:solidFill>
          <a:latin typeface="+mn-lt"/>
          <a:ea typeface="Arial" charset="0"/>
          <a:cs typeface="+mn-cs"/>
        </a:defRPr>
      </a:lvl2pPr>
      <a:lvl3pPr marL="1143000" indent="-228600" algn="l" rtl="0" eaLnBrk="0" fontAlgn="base" hangingPunct="0">
        <a:spcBef>
          <a:spcPct val="20000"/>
        </a:spcBef>
        <a:spcAft>
          <a:spcPct val="0"/>
        </a:spcAft>
        <a:buChar char="•"/>
        <a:defRPr sz="2400">
          <a:solidFill>
            <a:srgbClr val="0061AF"/>
          </a:solidFill>
          <a:latin typeface="+mn-lt"/>
          <a:ea typeface="Arial" charset="0"/>
          <a:cs typeface="+mn-cs"/>
        </a:defRPr>
      </a:lvl3pPr>
      <a:lvl4pPr marL="1600200" indent="-228600" algn="l" rtl="0" eaLnBrk="0" fontAlgn="base" hangingPunct="0">
        <a:spcBef>
          <a:spcPct val="20000"/>
        </a:spcBef>
        <a:spcAft>
          <a:spcPct val="0"/>
        </a:spcAft>
        <a:buChar char="–"/>
        <a:defRPr sz="2000">
          <a:solidFill>
            <a:srgbClr val="0061AF"/>
          </a:solidFill>
          <a:latin typeface="+mn-lt"/>
          <a:ea typeface="Arial" charset="0"/>
          <a:cs typeface="+mn-cs"/>
        </a:defRPr>
      </a:lvl4pPr>
      <a:lvl5pPr marL="2057400" indent="-228600" algn="l" rtl="0" eaLnBrk="0" fontAlgn="base" hangingPunct="0">
        <a:spcBef>
          <a:spcPct val="20000"/>
        </a:spcBef>
        <a:spcAft>
          <a:spcPct val="0"/>
        </a:spcAft>
        <a:buChar char="»"/>
        <a:defRPr sz="2000">
          <a:solidFill>
            <a:srgbClr val="0061AF"/>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ntensiveintervention.org/"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hyperlink" Target="http://flpbs.fmhi.usf.edu/" TargetMode="External"/><Relationship Id="rId5" Type="http://schemas.openxmlformats.org/officeDocument/2006/relationships/hyperlink" Target="http://www.rti4success.org/" TargetMode="External"/><Relationship Id="rId4" Type="http://schemas.openxmlformats.org/officeDocument/2006/relationships/hyperlink" Target="http://www.pbis.org/"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www.pbis.org/common/pbisresources/tools/BoQ_TeamMemberRating_2010.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pbis.org/common/pbisresources/tools/BoQ_ScoringForm_2010.pdf"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ebi.missouri.edu/?cat=22"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73" name="Rectangle 125"/>
          <p:cNvSpPr>
            <a:spLocks noChangeArrowheads="1"/>
          </p:cNvSpPr>
          <p:nvPr/>
        </p:nvSpPr>
        <p:spPr bwMode="auto">
          <a:xfrm>
            <a:off x="539750" y="4292600"/>
            <a:ext cx="8280400"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r>
              <a:rPr lang="en-US" sz="1600" b="1" dirty="0" smtClean="0">
                <a:solidFill>
                  <a:srgbClr val="0061AF"/>
                </a:solidFill>
              </a:rPr>
              <a:t>Course Enhancement </a:t>
            </a:r>
            <a:r>
              <a:rPr lang="en-US" sz="1600" b="1" dirty="0">
                <a:solidFill>
                  <a:srgbClr val="0061AF"/>
                </a:solidFill>
              </a:rPr>
              <a:t>Module on Evidence-Based Behavioral </a:t>
            </a:r>
            <a:r>
              <a:rPr lang="en-US" sz="1600" b="1" dirty="0" smtClean="0">
                <a:solidFill>
                  <a:srgbClr val="0061AF"/>
                </a:solidFill>
              </a:rPr>
              <a:t>Interventions:</a:t>
            </a:r>
          </a:p>
          <a:p>
            <a:pPr algn="ctr" eaLnBrk="1" hangingPunct="1">
              <a:defRPr/>
            </a:pPr>
            <a:r>
              <a:rPr lang="en-US" sz="1600" b="1" dirty="0" smtClean="0">
                <a:solidFill>
                  <a:srgbClr val="0061AF"/>
                </a:solidFill>
              </a:rPr>
              <a:t>Part 2 (Universal Behavioral Interventions in a Multi-Tiered Framework) </a:t>
            </a:r>
            <a:endParaRPr lang="en-US" altLang="en-US" sz="1200" b="1" dirty="0" smtClean="0">
              <a:solidFill>
                <a:srgbClr val="0061AF"/>
              </a:solidFill>
            </a:endParaRPr>
          </a:p>
        </p:txBody>
      </p:sp>
      <p:pic>
        <p:nvPicPr>
          <p:cNvPr id="14339" name="Picture 1" descr="CEEDAR-LogoFinal-simple-white-17.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2205038"/>
            <a:ext cx="3243262"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10"/>
          <p:cNvSpPr txBox="1">
            <a:spLocks noChangeArrowheads="1"/>
          </p:cNvSpPr>
          <p:nvPr/>
        </p:nvSpPr>
        <p:spPr bwMode="auto">
          <a:xfrm>
            <a:off x="539750" y="3429000"/>
            <a:ext cx="8064500"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eaLnBrk="1" hangingPunct="1">
              <a:defRPr/>
            </a:pPr>
            <a:r>
              <a:rPr lang="en-US" sz="2800" b="1" dirty="0" smtClean="0">
                <a:solidFill>
                  <a:srgbClr val="0061AF"/>
                </a:solidFill>
              </a:rPr>
              <a:t>Collaboration for Effective Educator Development, Accountability and Reform  </a:t>
            </a:r>
          </a:p>
        </p:txBody>
      </p:sp>
      <p:sp>
        <p:nvSpPr>
          <p:cNvPr id="14341" name="TextBox 1"/>
          <p:cNvSpPr txBox="1">
            <a:spLocks noChangeArrowheads="1"/>
          </p:cNvSpPr>
          <p:nvPr/>
        </p:nvSpPr>
        <p:spPr bwMode="auto">
          <a:xfrm>
            <a:off x="3348038" y="6381750"/>
            <a:ext cx="2592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²"/>
              <a:defRPr sz="3200">
                <a:solidFill>
                  <a:srgbClr val="0061AF"/>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rgbClr val="0061AF"/>
                </a:solidFill>
                <a:latin typeface="Arial" pitchFamily="34" charset="0"/>
                <a:ea typeface="Arial" pitchFamily="34" charset="0"/>
                <a:cs typeface="Arial" pitchFamily="34" charset="0"/>
              </a:defRPr>
            </a:lvl2pPr>
            <a:lvl3pPr marL="1143000" indent="-228600" eaLnBrk="0" hangingPunct="0">
              <a:spcBef>
                <a:spcPct val="20000"/>
              </a:spcBef>
              <a:buChar char="•"/>
              <a:defRPr sz="2400">
                <a:solidFill>
                  <a:srgbClr val="0061AF"/>
                </a:solidFill>
                <a:latin typeface="Arial" pitchFamily="34" charset="0"/>
                <a:ea typeface="Arial" pitchFamily="34" charset="0"/>
                <a:cs typeface="Arial" pitchFamily="34" charset="0"/>
              </a:defRPr>
            </a:lvl3pPr>
            <a:lvl4pPr marL="1600200" indent="-228600" eaLnBrk="0" hangingPunct="0">
              <a:spcBef>
                <a:spcPct val="20000"/>
              </a:spcBef>
              <a:buChar char="–"/>
              <a:defRPr sz="2000">
                <a:solidFill>
                  <a:srgbClr val="0061AF"/>
                </a:solidFill>
                <a:latin typeface="Arial" pitchFamily="34" charset="0"/>
                <a:ea typeface="Arial" pitchFamily="34" charset="0"/>
                <a:cs typeface="Arial" pitchFamily="34" charset="0"/>
              </a:defRPr>
            </a:lvl4pPr>
            <a:lvl5pPr marL="2057400" indent="-228600" eaLnBrk="0" hangingPunct="0">
              <a:spcBef>
                <a:spcPct val="20000"/>
              </a:spcBef>
              <a:buChar char="»"/>
              <a:defRPr sz="2000">
                <a:solidFill>
                  <a:srgbClr val="0061AF"/>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9pPr>
          </a:lstStyle>
          <a:p>
            <a:pPr algn="ctr" eaLnBrk="1" hangingPunct="1">
              <a:spcBef>
                <a:spcPct val="0"/>
              </a:spcBef>
              <a:buFontTx/>
              <a:buNone/>
            </a:pPr>
            <a:r>
              <a:rPr lang="en-US" altLang="en-US" sz="1800">
                <a:solidFill>
                  <a:schemeClr val="bg1"/>
                </a:solidFill>
              </a:rPr>
              <a:t>H325A120003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Multi-tiered Intervention System</a:t>
            </a:r>
            <a:endParaRPr lang="en-US" dirty="0"/>
          </a:p>
        </p:txBody>
      </p:sp>
      <p:sp>
        <p:nvSpPr>
          <p:cNvPr id="5" name="Content Placeholder 4"/>
          <p:cNvSpPr>
            <a:spLocks noGrp="1"/>
          </p:cNvSpPr>
          <p:nvPr>
            <p:ph idx="1"/>
          </p:nvPr>
        </p:nvSpPr>
        <p:spPr/>
        <p:txBody>
          <a:bodyPr/>
          <a:lstStyle/>
          <a:p>
            <a:pPr marL="0" indent="0">
              <a:buNone/>
            </a:pPr>
            <a:r>
              <a:rPr lang="en-US" sz="2300" dirty="0"/>
              <a:t>A </a:t>
            </a:r>
            <a:r>
              <a:rPr lang="en-US" sz="2300" b="1" i="1" dirty="0" smtClean="0"/>
              <a:t>multi-tiered intervention system</a:t>
            </a:r>
            <a:r>
              <a:rPr lang="en-US" sz="2300" dirty="0" smtClean="0"/>
              <a:t> matches the intensity of evidence-based interventions to the intensity of students’ needs.</a:t>
            </a:r>
          </a:p>
          <a:p>
            <a:r>
              <a:rPr lang="en-US" sz="2300" b="1" dirty="0"/>
              <a:t>Universal </a:t>
            </a:r>
            <a:r>
              <a:rPr lang="en-US" sz="2300" dirty="0"/>
              <a:t>interventions</a:t>
            </a:r>
            <a:r>
              <a:rPr lang="en-US" sz="2300" b="1" dirty="0"/>
              <a:t> </a:t>
            </a:r>
            <a:r>
              <a:rPr lang="en-US" sz="2300" dirty="0"/>
              <a:t>are </a:t>
            </a:r>
            <a:r>
              <a:rPr lang="en-US" sz="2300" dirty="0" smtClean="0"/>
              <a:t>used </a:t>
            </a:r>
            <a:r>
              <a:rPr lang="en-US" sz="2300" dirty="0"/>
              <a:t>with all students in the class or </a:t>
            </a:r>
            <a:r>
              <a:rPr lang="en-US" sz="2300" dirty="0" smtClean="0"/>
              <a:t>school to prevent academic and behavioral problems.</a:t>
            </a:r>
            <a:endParaRPr lang="en-US" sz="2300" dirty="0"/>
          </a:p>
          <a:p>
            <a:r>
              <a:rPr lang="en-US" sz="2300" b="1" dirty="0"/>
              <a:t>Supplemental</a:t>
            </a:r>
            <a:r>
              <a:rPr lang="en-US" sz="2300" dirty="0"/>
              <a:t> interventions are used with at-risk students requiring greater attention to academic or behavioral </a:t>
            </a:r>
            <a:r>
              <a:rPr lang="en-US" sz="2300" dirty="0" smtClean="0"/>
              <a:t>needs.</a:t>
            </a:r>
            <a:endParaRPr lang="en-US" sz="2300" dirty="0"/>
          </a:p>
          <a:p>
            <a:r>
              <a:rPr lang="en-US" sz="2300" b="1" dirty="0"/>
              <a:t>Intensive</a:t>
            </a:r>
            <a:r>
              <a:rPr lang="en-US" sz="2300" dirty="0"/>
              <a:t> interventions are used with </a:t>
            </a:r>
            <a:r>
              <a:rPr lang="en-US" sz="2300" dirty="0" smtClean="0"/>
              <a:t>students with severe and persistent learning or behavioral problems, usually indicated by inadequate </a:t>
            </a:r>
            <a:r>
              <a:rPr lang="en-US" sz="2300" dirty="0"/>
              <a:t>responsiveness to supplemental </a:t>
            </a:r>
            <a:r>
              <a:rPr lang="en-US" sz="2300" dirty="0" smtClean="0"/>
              <a:t>interventions.</a:t>
            </a:r>
            <a:endParaRPr lang="en-US" sz="2300" dirty="0"/>
          </a:p>
          <a:p>
            <a:endParaRPr lang="en-US" sz="2400" dirty="0" smtClean="0"/>
          </a:p>
        </p:txBody>
      </p:sp>
    </p:spTree>
    <p:extLst>
      <p:ext uri="{BB962C8B-B14F-4D97-AF65-F5344CB8AC3E}">
        <p14:creationId xmlns:p14="http://schemas.microsoft.com/office/powerpoint/2010/main" val="3448959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000" dirty="0"/>
              <a:t>Culturally and </a:t>
            </a:r>
            <a:r>
              <a:rPr lang="en-US" sz="3000" dirty="0" smtClean="0"/>
              <a:t>Linguistically Responsive Behavioral Interventions</a:t>
            </a:r>
            <a:endParaRPr lang="en-US" sz="3000" dirty="0"/>
          </a:p>
        </p:txBody>
      </p:sp>
      <p:sp>
        <p:nvSpPr>
          <p:cNvPr id="5" name="Content Placeholder 4"/>
          <p:cNvSpPr>
            <a:spLocks noGrp="1"/>
          </p:cNvSpPr>
          <p:nvPr>
            <p:ph idx="1"/>
          </p:nvPr>
        </p:nvSpPr>
        <p:spPr>
          <a:xfrm>
            <a:off x="1692275" y="1600200"/>
            <a:ext cx="6994525" cy="5069160"/>
          </a:xfrm>
        </p:spPr>
        <p:txBody>
          <a:bodyPr/>
          <a:lstStyle/>
          <a:p>
            <a:r>
              <a:rPr lang="en-US" sz="2400" b="1" i="1" dirty="0"/>
              <a:t>Culturally and linguistically responsive </a:t>
            </a:r>
            <a:r>
              <a:rPr lang="en-US" sz="2400" b="1" i="1" dirty="0" smtClean="0"/>
              <a:t>interventions</a:t>
            </a:r>
            <a:r>
              <a:rPr lang="en-US" sz="2400" dirty="0" smtClean="0"/>
              <a:t> </a:t>
            </a:r>
            <a:r>
              <a:rPr lang="en-US" sz="2400" dirty="0"/>
              <a:t>link the school’s culture and teachers’ delivery of </a:t>
            </a:r>
            <a:r>
              <a:rPr lang="en-US" sz="2400" dirty="0" smtClean="0"/>
              <a:t>behavioral interventions </a:t>
            </a:r>
            <a:r>
              <a:rPr lang="en-US" sz="2400" dirty="0"/>
              <a:t>to cultural, linguistic, and socioeconomic factors that may influence students’ success or failure in school. </a:t>
            </a:r>
            <a:endParaRPr lang="en-US" sz="2400" dirty="0" smtClean="0"/>
          </a:p>
          <a:p>
            <a:r>
              <a:rPr lang="en-US" sz="2400" dirty="0" smtClean="0"/>
              <a:t>Behavioral Interventions </a:t>
            </a:r>
            <a:r>
              <a:rPr lang="en-US" sz="2400" dirty="0"/>
              <a:t>should be differentiated </a:t>
            </a:r>
            <a:r>
              <a:rPr lang="en-US" sz="2400" dirty="0" smtClean="0"/>
              <a:t>to</a:t>
            </a:r>
          </a:p>
          <a:p>
            <a:pPr lvl="1"/>
            <a:r>
              <a:rPr lang="en-US" sz="1800" dirty="0" smtClean="0"/>
              <a:t>Reflect how </a:t>
            </a:r>
            <a:r>
              <a:rPr lang="en-US" sz="1800" dirty="0"/>
              <a:t>students </a:t>
            </a:r>
            <a:r>
              <a:rPr lang="en-US" sz="1800" dirty="0" smtClean="0"/>
              <a:t>learn </a:t>
            </a:r>
          </a:p>
          <a:p>
            <a:pPr lvl="1"/>
            <a:r>
              <a:rPr lang="en-US" sz="1800" dirty="0" smtClean="0"/>
              <a:t>Reflect students</a:t>
            </a:r>
            <a:r>
              <a:rPr lang="en-US" sz="1800" dirty="0"/>
              <a:t>’ existing knowledge and </a:t>
            </a:r>
            <a:r>
              <a:rPr lang="en-US" sz="1800" dirty="0" smtClean="0"/>
              <a:t>experience </a:t>
            </a:r>
          </a:p>
          <a:p>
            <a:pPr lvl="1"/>
            <a:r>
              <a:rPr lang="en-US" sz="1800" dirty="0" smtClean="0"/>
              <a:t>Reflect the students’ cultural norms for expected behavior</a:t>
            </a:r>
          </a:p>
          <a:p>
            <a:pPr lvl="1"/>
            <a:r>
              <a:rPr lang="en-US" sz="1800" dirty="0" smtClean="0"/>
              <a:t>Be </a:t>
            </a:r>
            <a:r>
              <a:rPr lang="en-US" sz="1800" dirty="0"/>
              <a:t>informed by an awareness of students’ cultural and linguistic strengths and </a:t>
            </a:r>
            <a:r>
              <a:rPr lang="en-US" sz="1800" dirty="0" smtClean="0"/>
              <a:t>challenges </a:t>
            </a:r>
          </a:p>
          <a:p>
            <a:pPr lvl="1"/>
            <a:r>
              <a:rPr lang="en-US" sz="1800" dirty="0" smtClean="0"/>
              <a:t>Be language-appropriate</a:t>
            </a:r>
          </a:p>
          <a:p>
            <a:pPr lvl="1"/>
            <a:endParaRPr lang="en-US" sz="1800" dirty="0"/>
          </a:p>
        </p:txBody>
      </p:sp>
      <p:sp>
        <p:nvSpPr>
          <p:cNvPr id="6" name="TextBox 5"/>
          <p:cNvSpPr txBox="1"/>
          <p:nvPr/>
        </p:nvSpPr>
        <p:spPr>
          <a:xfrm>
            <a:off x="107504" y="2204864"/>
            <a:ext cx="1656184" cy="3291126"/>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wrap="square">
            <a:spAutoFit/>
          </a:bodyPr>
          <a:lstStyle/>
          <a:p>
            <a:pPr>
              <a:defRPr/>
            </a:pPr>
            <a:r>
              <a:rPr lang="en-US" dirty="0" smtClean="0"/>
              <a:t>Some expected school behaviors may not be taught, encouraged, or even accepted in some cultures.</a:t>
            </a:r>
            <a:endParaRPr lang="en-US" dirty="0"/>
          </a:p>
        </p:txBody>
      </p:sp>
    </p:spTree>
    <p:extLst>
      <p:ext uri="{BB962C8B-B14F-4D97-AF65-F5344CB8AC3E}">
        <p14:creationId xmlns:p14="http://schemas.microsoft.com/office/powerpoint/2010/main" val="1046337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654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1599730" y="2852738"/>
            <a:ext cx="7272808" cy="3312566"/>
          </a:xfrm>
          <a:prstGeom prst="rect">
            <a:avLst/>
          </a:prstGeom>
          <a:noFill/>
          <a:ln>
            <a:noFill/>
          </a:ln>
          <a:extLst>
            <a:ext uri="{FAA26D3D-D897-4be2-8F04-BA451C77F1D7}">
              <ma14:placeholderFlag xmlns:ma14="http://schemas.microsoft.com/office/mac/drawingml/2011/main" xmlns="" val="1"/>
            </a:ext>
          </a:extLst>
        </p:spPr>
        <p:txBody>
          <a:bodyPr/>
          <a:lst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a:defRPr/>
            </a:pPr>
            <a:r>
              <a:rPr lang="en-US" sz="4000" kern="0" dirty="0" smtClean="0">
                <a:ln w="1905"/>
                <a:solidFill>
                  <a:schemeClr val="tx1"/>
                </a:solidFill>
                <a:effectLst>
                  <a:innerShdw blurRad="69850" dist="43180" dir="5400000">
                    <a:srgbClr val="000000">
                      <a:alpha val="65000"/>
                    </a:srgbClr>
                  </a:innerShdw>
                </a:effectLst>
              </a:rPr>
              <a:t>Positive Behavior Interventions and Supports (PBIS) Continuum</a:t>
            </a:r>
            <a:endParaRPr lang="en-US" sz="4000" kern="0" dirty="0">
              <a:ln w="1905"/>
              <a:solidFill>
                <a:schemeClr val="tx1"/>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552765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2" name="Group 8"/>
          <p:cNvGrpSpPr>
            <a:grpSpLocks/>
          </p:cNvGrpSpPr>
          <p:nvPr/>
        </p:nvGrpSpPr>
        <p:grpSpPr bwMode="auto">
          <a:xfrm>
            <a:off x="2668588" y="1316038"/>
            <a:ext cx="4800600" cy="5160962"/>
            <a:chOff x="396348" y="471523"/>
            <a:chExt cx="4800600" cy="6351551"/>
          </a:xfrm>
        </p:grpSpPr>
        <p:sp>
          <p:nvSpPr>
            <p:cNvPr id="11" name="Isosceles Triangle 10"/>
            <p:cNvSpPr/>
            <p:nvPr/>
          </p:nvSpPr>
          <p:spPr bwMode="auto">
            <a:xfrm>
              <a:off x="396348" y="762000"/>
              <a:ext cx="4800600" cy="5943600"/>
            </a:xfrm>
            <a:prstGeom prst="triangle">
              <a:avLst/>
            </a:prstGeom>
            <a:gradFill>
              <a:gsLst>
                <a:gs pos="9000">
                  <a:srgbClr val="FF0000">
                    <a:alpha val="81000"/>
                  </a:srgbClr>
                </a:gs>
                <a:gs pos="24000">
                  <a:srgbClr val="FFFF00">
                    <a:alpha val="54000"/>
                  </a:srgbClr>
                </a:gs>
                <a:gs pos="63000">
                  <a:srgbClr val="008000">
                    <a:alpha val="68000"/>
                  </a:srgbClr>
                </a:gs>
              </a:gsLst>
              <a:lin ang="5400000" scaled="0"/>
            </a:gradFill>
            <a:ln w="9525" cap="flat" cmpd="sng" algn="ctr">
              <a:solidFill>
                <a:schemeClr val="tx1"/>
              </a:solidFill>
              <a:prstDash val="solid"/>
              <a:round/>
              <a:headEnd type="none" w="med" len="med"/>
              <a:tailEnd type="none" w="med" len="med"/>
            </a:ln>
            <a:effectLst/>
          </p:spPr>
          <p:txBody>
            <a:bodyPr/>
            <a:lstStyle/>
            <a:p>
              <a:pPr algn="ctr">
                <a:defRPr/>
              </a:pPr>
              <a:endParaRPr lang="en-US" sz="2400" dirty="0">
                <a:solidFill>
                  <a:srgbClr val="000000"/>
                </a:solidFill>
                <a:latin typeface="Times New Roman" pitchFamily="18" charset="0"/>
                <a:ea typeface="Arial" pitchFamily="-108" charset="0"/>
              </a:endParaRPr>
            </a:p>
          </p:txBody>
        </p:sp>
        <p:sp>
          <p:nvSpPr>
            <p:cNvPr id="12" name="AutoShape 5"/>
            <p:cNvSpPr>
              <a:spLocks/>
            </p:cNvSpPr>
            <p:nvPr/>
          </p:nvSpPr>
          <p:spPr bwMode="auto">
            <a:xfrm rot="1293180">
              <a:off x="1150410" y="471523"/>
              <a:ext cx="457200" cy="6351551"/>
            </a:xfrm>
            <a:prstGeom prst="leftBrace">
              <a:avLst>
                <a:gd name="adj1" fmla="val 103414"/>
                <a:gd name="adj2" fmla="val 50000"/>
              </a:avLst>
            </a:prstGeom>
            <a:noFill/>
            <a:ln w="19050">
              <a:solidFill>
                <a:schemeClr val="tx1"/>
              </a:solidFill>
              <a:round/>
              <a:headEnd/>
              <a:tailEnd/>
            </a:ln>
          </p:spPr>
          <p:txBody>
            <a:bodyPr wrap="none" anchor="ctr"/>
            <a:lstStyle/>
            <a:p>
              <a:pPr>
                <a:defRPr/>
              </a:pPr>
              <a:endParaRPr lang="en-US" dirty="0">
                <a:solidFill>
                  <a:srgbClr val="000000"/>
                </a:solidFill>
                <a:latin typeface="Times New Roman" charset="0"/>
                <a:ea typeface="+mn-ea"/>
              </a:endParaRPr>
            </a:p>
          </p:txBody>
        </p:sp>
        <p:sp>
          <p:nvSpPr>
            <p:cNvPr id="13" name="Text Box 13"/>
            <p:cNvSpPr txBox="1">
              <a:spLocks noChangeArrowheads="1"/>
            </p:cNvSpPr>
            <p:nvPr/>
          </p:nvSpPr>
          <p:spPr bwMode="auto">
            <a:xfrm>
              <a:off x="2437873" y="1295994"/>
              <a:ext cx="838200" cy="365345"/>
            </a:xfrm>
            <a:prstGeom prst="rect">
              <a:avLst/>
            </a:prstGeom>
            <a:noFill/>
            <a:ln w="9525">
              <a:noFill/>
              <a:miter lim="800000"/>
              <a:headEnd/>
              <a:tailEnd/>
            </a:ln>
          </p:spPr>
          <p:txBody>
            <a:bodyPr>
              <a:spAutoFit/>
            </a:bodyPr>
            <a:lstStyle/>
            <a:p>
              <a:pPr eaLnBrk="0" hangingPunct="0">
                <a:defRPr/>
              </a:pPr>
              <a:r>
                <a:rPr lang="en-US" dirty="0">
                  <a:solidFill>
                    <a:srgbClr val="000000"/>
                  </a:solidFill>
                  <a:latin typeface="Arial" charset="0"/>
                  <a:ea typeface="+mn-ea"/>
                </a:rPr>
                <a:t>~5% </a:t>
              </a:r>
            </a:p>
          </p:txBody>
        </p:sp>
        <p:sp>
          <p:nvSpPr>
            <p:cNvPr id="14" name="Text Box 12"/>
            <p:cNvSpPr txBox="1">
              <a:spLocks noChangeArrowheads="1"/>
            </p:cNvSpPr>
            <p:nvPr/>
          </p:nvSpPr>
          <p:spPr bwMode="auto">
            <a:xfrm>
              <a:off x="2361673" y="2210336"/>
              <a:ext cx="838200" cy="365345"/>
            </a:xfrm>
            <a:prstGeom prst="rect">
              <a:avLst/>
            </a:prstGeom>
            <a:noFill/>
            <a:ln w="9525">
              <a:noFill/>
              <a:miter lim="800000"/>
              <a:headEnd/>
              <a:tailEnd/>
            </a:ln>
          </p:spPr>
          <p:txBody>
            <a:bodyPr>
              <a:spAutoFit/>
            </a:bodyPr>
            <a:lstStyle/>
            <a:p>
              <a:pPr eaLnBrk="0" hangingPunct="0">
                <a:defRPr/>
              </a:pPr>
              <a:r>
                <a:rPr lang="en-US" dirty="0">
                  <a:solidFill>
                    <a:srgbClr val="000000"/>
                  </a:solidFill>
                  <a:latin typeface="Arial" charset="0"/>
                  <a:ea typeface="+mn-ea"/>
                </a:rPr>
                <a:t>~15% </a:t>
              </a:r>
            </a:p>
          </p:txBody>
        </p:sp>
      </p:grpSp>
      <p:sp>
        <p:nvSpPr>
          <p:cNvPr id="22" name="Text Box 11"/>
          <p:cNvSpPr txBox="1">
            <a:spLocks noChangeArrowheads="1"/>
          </p:cNvSpPr>
          <p:nvPr/>
        </p:nvSpPr>
        <p:spPr bwMode="auto">
          <a:xfrm>
            <a:off x="4291013" y="5589588"/>
            <a:ext cx="2362200" cy="366712"/>
          </a:xfrm>
          <a:prstGeom prst="rect">
            <a:avLst/>
          </a:prstGeom>
          <a:noFill/>
          <a:ln w="9525">
            <a:noFill/>
            <a:miter lim="800000"/>
            <a:headEnd/>
            <a:tailEnd/>
          </a:ln>
        </p:spPr>
        <p:txBody>
          <a:bodyPr>
            <a:spAutoFit/>
          </a:bodyPr>
          <a:lstStyle/>
          <a:p>
            <a:pPr eaLnBrk="0" hangingPunct="0">
              <a:defRPr/>
            </a:pPr>
            <a:r>
              <a:rPr lang="en-US" dirty="0" smtClean="0">
                <a:solidFill>
                  <a:srgbClr val="000000"/>
                </a:solidFill>
                <a:latin typeface="Arial" charset="0"/>
                <a:ea typeface="+mn-ea"/>
              </a:rPr>
              <a:t>80% </a:t>
            </a:r>
            <a:r>
              <a:rPr lang="en-US" dirty="0">
                <a:solidFill>
                  <a:srgbClr val="000000"/>
                </a:solidFill>
                <a:latin typeface="Arial" charset="0"/>
                <a:ea typeface="+mn-ea"/>
              </a:rPr>
              <a:t>of Students</a:t>
            </a:r>
          </a:p>
        </p:txBody>
      </p:sp>
      <p:sp>
        <p:nvSpPr>
          <p:cNvPr id="56324" name="Text Box 30"/>
          <p:cNvSpPr txBox="1">
            <a:spLocks noChangeArrowheads="1"/>
          </p:cNvSpPr>
          <p:nvPr/>
        </p:nvSpPr>
        <p:spPr bwMode="auto">
          <a:xfrm>
            <a:off x="1550988" y="2459038"/>
            <a:ext cx="1879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Wingdings" pitchFamily="2" charset="2"/>
              <a:buChar char="²"/>
              <a:defRPr sz="3200">
                <a:solidFill>
                  <a:srgbClr val="0061AF"/>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rgbClr val="0061AF"/>
                </a:solidFill>
                <a:latin typeface="Arial" pitchFamily="34" charset="0"/>
                <a:ea typeface="Arial" pitchFamily="34" charset="0"/>
                <a:cs typeface="Arial" pitchFamily="34" charset="0"/>
              </a:defRPr>
            </a:lvl2pPr>
            <a:lvl3pPr marL="1143000" indent="-228600" eaLnBrk="0" hangingPunct="0">
              <a:spcBef>
                <a:spcPct val="20000"/>
              </a:spcBef>
              <a:buChar char="•"/>
              <a:defRPr sz="2400">
                <a:solidFill>
                  <a:srgbClr val="0061AF"/>
                </a:solidFill>
                <a:latin typeface="Arial" pitchFamily="34" charset="0"/>
                <a:ea typeface="Arial" pitchFamily="34" charset="0"/>
                <a:cs typeface="Arial" pitchFamily="34" charset="0"/>
              </a:defRPr>
            </a:lvl3pPr>
            <a:lvl4pPr marL="1600200" indent="-228600" eaLnBrk="0" hangingPunct="0">
              <a:spcBef>
                <a:spcPct val="20000"/>
              </a:spcBef>
              <a:buChar char="–"/>
              <a:defRPr sz="2000">
                <a:solidFill>
                  <a:srgbClr val="0061AF"/>
                </a:solidFill>
                <a:latin typeface="Arial" pitchFamily="34" charset="0"/>
                <a:ea typeface="Arial" pitchFamily="34" charset="0"/>
                <a:cs typeface="Arial" pitchFamily="34" charset="0"/>
              </a:defRPr>
            </a:lvl4pPr>
            <a:lvl5pPr marL="2057400" indent="-228600" eaLnBrk="0" hangingPunct="0">
              <a:spcBef>
                <a:spcPct val="20000"/>
              </a:spcBef>
              <a:buChar char="»"/>
              <a:defRPr sz="2000">
                <a:solidFill>
                  <a:srgbClr val="0061AF"/>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9pPr>
          </a:lstStyle>
          <a:p>
            <a:pPr>
              <a:spcBef>
                <a:spcPct val="0"/>
              </a:spcBef>
              <a:buFontTx/>
              <a:buNone/>
            </a:pPr>
            <a:r>
              <a:rPr lang="en-US" altLang="en-US" sz="1200" b="1">
                <a:solidFill>
                  <a:srgbClr val="000000"/>
                </a:solidFill>
              </a:rPr>
              <a:t>Universal (Schoolwide)</a:t>
            </a:r>
          </a:p>
          <a:p>
            <a:pPr>
              <a:spcBef>
                <a:spcPct val="0"/>
              </a:spcBef>
              <a:buFontTx/>
              <a:buNone/>
            </a:pPr>
            <a:r>
              <a:rPr lang="en-US" altLang="en-US" sz="1200" b="1">
                <a:solidFill>
                  <a:srgbClr val="000000"/>
                </a:solidFill>
              </a:rPr>
              <a:t>Interventions</a:t>
            </a:r>
          </a:p>
          <a:p>
            <a:pPr>
              <a:spcBef>
                <a:spcPct val="0"/>
              </a:spcBef>
              <a:buFontTx/>
              <a:buChar char="•"/>
            </a:pPr>
            <a:r>
              <a:rPr lang="en-US" altLang="en-US" sz="1200">
                <a:solidFill>
                  <a:srgbClr val="000000"/>
                </a:solidFill>
              </a:rPr>
              <a:t>All settings, all students</a:t>
            </a:r>
          </a:p>
          <a:p>
            <a:pPr>
              <a:spcBef>
                <a:spcPct val="0"/>
              </a:spcBef>
              <a:buFontTx/>
              <a:buChar char="•"/>
            </a:pPr>
            <a:r>
              <a:rPr lang="en-US" altLang="en-US" sz="1200">
                <a:solidFill>
                  <a:srgbClr val="000000"/>
                </a:solidFill>
              </a:rPr>
              <a:t>Preventive, proactive</a:t>
            </a:r>
          </a:p>
        </p:txBody>
      </p:sp>
      <p:grpSp>
        <p:nvGrpSpPr>
          <p:cNvPr id="56325" name="Group 23"/>
          <p:cNvGrpSpPr>
            <a:grpSpLocks/>
          </p:cNvGrpSpPr>
          <p:nvPr/>
        </p:nvGrpSpPr>
        <p:grpSpPr bwMode="auto">
          <a:xfrm>
            <a:off x="5862644" y="2517775"/>
            <a:ext cx="3209927" cy="1016000"/>
            <a:chOff x="5040" y="2086"/>
            <a:chExt cx="2022" cy="640"/>
          </a:xfrm>
        </p:grpSpPr>
        <p:sp>
          <p:nvSpPr>
            <p:cNvPr id="56331" name="Text Box 24"/>
            <p:cNvSpPr txBox="1">
              <a:spLocks noChangeArrowheads="1"/>
            </p:cNvSpPr>
            <p:nvPr/>
          </p:nvSpPr>
          <p:spPr bwMode="auto">
            <a:xfrm>
              <a:off x="5354" y="2086"/>
              <a:ext cx="1708"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Wingdings" pitchFamily="2" charset="2"/>
                <a:buChar char="²"/>
                <a:defRPr sz="3200">
                  <a:solidFill>
                    <a:srgbClr val="0061AF"/>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rgbClr val="0061AF"/>
                  </a:solidFill>
                  <a:latin typeface="Arial" pitchFamily="34" charset="0"/>
                  <a:ea typeface="Arial" pitchFamily="34" charset="0"/>
                  <a:cs typeface="Arial" pitchFamily="34" charset="0"/>
                </a:defRPr>
              </a:lvl2pPr>
              <a:lvl3pPr marL="1143000" indent="-228600" eaLnBrk="0" hangingPunct="0">
                <a:spcBef>
                  <a:spcPct val="20000"/>
                </a:spcBef>
                <a:buChar char="•"/>
                <a:defRPr sz="2400">
                  <a:solidFill>
                    <a:srgbClr val="0061AF"/>
                  </a:solidFill>
                  <a:latin typeface="Arial" pitchFamily="34" charset="0"/>
                  <a:ea typeface="Arial" pitchFamily="34" charset="0"/>
                  <a:cs typeface="Arial" pitchFamily="34" charset="0"/>
                </a:defRPr>
              </a:lvl3pPr>
              <a:lvl4pPr marL="1600200" indent="-228600" eaLnBrk="0" hangingPunct="0">
                <a:spcBef>
                  <a:spcPct val="20000"/>
                </a:spcBef>
                <a:buChar char="–"/>
                <a:defRPr sz="2000">
                  <a:solidFill>
                    <a:srgbClr val="0061AF"/>
                  </a:solidFill>
                  <a:latin typeface="Arial" pitchFamily="34" charset="0"/>
                  <a:ea typeface="Arial" pitchFamily="34" charset="0"/>
                  <a:cs typeface="Arial" pitchFamily="34" charset="0"/>
                </a:defRPr>
              </a:lvl4pPr>
              <a:lvl5pPr marL="2057400" indent="-228600" eaLnBrk="0" hangingPunct="0">
                <a:spcBef>
                  <a:spcPct val="20000"/>
                </a:spcBef>
                <a:buChar char="»"/>
                <a:defRPr sz="2000">
                  <a:solidFill>
                    <a:srgbClr val="0061AF"/>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9pPr>
            </a:lstStyle>
            <a:p>
              <a:pPr>
                <a:spcBef>
                  <a:spcPct val="0"/>
                </a:spcBef>
                <a:buFontTx/>
                <a:buNone/>
              </a:pPr>
              <a:r>
                <a:rPr lang="en-US" altLang="en-US" sz="1200" b="1" dirty="0" smtClean="0">
                  <a:solidFill>
                    <a:srgbClr val="000000"/>
                  </a:solidFill>
                </a:rPr>
                <a:t>Supplemental </a:t>
              </a:r>
              <a:r>
                <a:rPr lang="en-US" altLang="en-US" sz="1200" b="1" dirty="0">
                  <a:solidFill>
                    <a:srgbClr val="000000"/>
                  </a:solidFill>
                </a:rPr>
                <a:t>Group Interventions</a:t>
              </a:r>
            </a:p>
            <a:p>
              <a:pPr>
                <a:spcBef>
                  <a:spcPct val="0"/>
                </a:spcBef>
                <a:buFontTx/>
                <a:buChar char="•"/>
              </a:pPr>
              <a:r>
                <a:rPr lang="en-US" altLang="en-US" sz="1200" dirty="0">
                  <a:solidFill>
                    <a:srgbClr val="000000"/>
                  </a:solidFill>
                </a:rPr>
                <a:t>Some students (at risk)</a:t>
              </a:r>
            </a:p>
            <a:p>
              <a:pPr>
                <a:spcBef>
                  <a:spcPct val="0"/>
                </a:spcBef>
                <a:buFontTx/>
                <a:buChar char="•"/>
              </a:pPr>
              <a:r>
                <a:rPr lang="en-US" altLang="en-US" sz="1200" dirty="0">
                  <a:solidFill>
                    <a:srgbClr val="000000"/>
                  </a:solidFill>
                </a:rPr>
                <a:t>High efficiency</a:t>
              </a:r>
            </a:p>
            <a:p>
              <a:pPr>
                <a:spcBef>
                  <a:spcPct val="0"/>
                </a:spcBef>
                <a:buFontTx/>
                <a:buChar char="•"/>
              </a:pPr>
              <a:r>
                <a:rPr lang="en-US" altLang="en-US" sz="1200" dirty="0">
                  <a:solidFill>
                    <a:srgbClr val="000000"/>
                  </a:solidFill>
                </a:rPr>
                <a:t>Rapid response</a:t>
              </a:r>
            </a:p>
            <a:p>
              <a:pPr>
                <a:spcBef>
                  <a:spcPct val="0"/>
                </a:spcBef>
                <a:buFontTx/>
                <a:buNone/>
              </a:pPr>
              <a:endParaRPr lang="en-US" altLang="en-US" sz="1200" dirty="0">
                <a:solidFill>
                  <a:srgbClr val="000000"/>
                </a:solidFill>
              </a:endParaRPr>
            </a:p>
          </p:txBody>
        </p:sp>
        <p:sp>
          <p:nvSpPr>
            <p:cNvPr id="56332" name="Line 25"/>
            <p:cNvSpPr>
              <a:spLocks noChangeShapeType="1"/>
            </p:cNvSpPr>
            <p:nvPr/>
          </p:nvSpPr>
          <p:spPr bwMode="auto">
            <a:xfrm rot="10739161">
              <a:off x="5040" y="2313"/>
              <a:ext cx="336" cy="1"/>
            </a:xfrm>
            <a:prstGeom prst="line">
              <a:avLst/>
            </a:prstGeom>
            <a:noFill/>
            <a:ln w="889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6326" name="Group 17"/>
          <p:cNvGrpSpPr>
            <a:grpSpLocks/>
          </p:cNvGrpSpPr>
          <p:nvPr/>
        </p:nvGrpSpPr>
        <p:grpSpPr bwMode="auto">
          <a:xfrm>
            <a:off x="5602288" y="1552575"/>
            <a:ext cx="3340100" cy="830263"/>
            <a:chOff x="4727" y="1329"/>
            <a:chExt cx="2104" cy="523"/>
          </a:xfrm>
        </p:grpSpPr>
        <p:sp>
          <p:nvSpPr>
            <p:cNvPr id="56329" name="Line 18"/>
            <p:cNvSpPr>
              <a:spLocks noChangeShapeType="1"/>
            </p:cNvSpPr>
            <p:nvPr/>
          </p:nvSpPr>
          <p:spPr bwMode="auto">
            <a:xfrm rot="10779537">
              <a:off x="4727" y="1533"/>
              <a:ext cx="336" cy="1"/>
            </a:xfrm>
            <a:prstGeom prst="line">
              <a:avLst/>
            </a:prstGeom>
            <a:noFill/>
            <a:ln w="889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30" name="Text Box 19"/>
            <p:cNvSpPr txBox="1">
              <a:spLocks noChangeArrowheads="1"/>
            </p:cNvSpPr>
            <p:nvPr/>
          </p:nvSpPr>
          <p:spPr bwMode="auto">
            <a:xfrm>
              <a:off x="5150" y="1329"/>
              <a:ext cx="1681"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Wingdings" pitchFamily="2" charset="2"/>
                <a:buChar char="²"/>
                <a:defRPr sz="3200">
                  <a:solidFill>
                    <a:srgbClr val="0061AF"/>
                  </a:solidFill>
                  <a:latin typeface="Arial" pitchFamily="34" charset="0"/>
                  <a:ea typeface="ＭＳ Ｐゴシック" pitchFamily="34" charset="-128"/>
                  <a:cs typeface="Arial" pitchFamily="34" charset="0"/>
                </a:defRPr>
              </a:lvl1pPr>
              <a:lvl2pPr marL="742950" indent="-285750" eaLnBrk="0" hangingPunct="0">
                <a:spcBef>
                  <a:spcPct val="20000"/>
                </a:spcBef>
                <a:buChar char="–"/>
                <a:defRPr sz="2800">
                  <a:solidFill>
                    <a:srgbClr val="0061AF"/>
                  </a:solidFill>
                  <a:latin typeface="Arial" pitchFamily="34" charset="0"/>
                  <a:ea typeface="Arial" pitchFamily="34" charset="0"/>
                  <a:cs typeface="Arial" pitchFamily="34" charset="0"/>
                </a:defRPr>
              </a:lvl2pPr>
              <a:lvl3pPr marL="1143000" indent="-228600" eaLnBrk="0" hangingPunct="0">
                <a:spcBef>
                  <a:spcPct val="20000"/>
                </a:spcBef>
                <a:buChar char="•"/>
                <a:defRPr sz="2400">
                  <a:solidFill>
                    <a:srgbClr val="0061AF"/>
                  </a:solidFill>
                  <a:latin typeface="Arial" pitchFamily="34" charset="0"/>
                  <a:ea typeface="Arial" pitchFamily="34" charset="0"/>
                  <a:cs typeface="Arial" pitchFamily="34" charset="0"/>
                </a:defRPr>
              </a:lvl3pPr>
              <a:lvl4pPr marL="1600200" indent="-228600" eaLnBrk="0" hangingPunct="0">
                <a:spcBef>
                  <a:spcPct val="20000"/>
                </a:spcBef>
                <a:buChar char="–"/>
                <a:defRPr sz="2000">
                  <a:solidFill>
                    <a:srgbClr val="0061AF"/>
                  </a:solidFill>
                  <a:latin typeface="Arial" pitchFamily="34" charset="0"/>
                  <a:ea typeface="Arial" pitchFamily="34" charset="0"/>
                  <a:cs typeface="Arial" pitchFamily="34" charset="0"/>
                </a:defRPr>
              </a:lvl4pPr>
              <a:lvl5pPr marL="2057400" indent="-228600" eaLnBrk="0" hangingPunct="0">
                <a:spcBef>
                  <a:spcPct val="20000"/>
                </a:spcBef>
                <a:buChar char="»"/>
                <a:defRPr sz="2000">
                  <a:solidFill>
                    <a:srgbClr val="0061AF"/>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har char="»"/>
                <a:defRPr sz="2000">
                  <a:solidFill>
                    <a:srgbClr val="0061AF"/>
                  </a:solidFill>
                  <a:latin typeface="Arial" pitchFamily="34" charset="0"/>
                  <a:ea typeface="Arial" pitchFamily="34" charset="0"/>
                  <a:cs typeface="Arial" pitchFamily="34" charset="0"/>
                </a:defRPr>
              </a:lvl9pPr>
            </a:lstStyle>
            <a:p>
              <a:pPr>
                <a:spcBef>
                  <a:spcPct val="0"/>
                </a:spcBef>
                <a:buFontTx/>
                <a:buNone/>
              </a:pPr>
              <a:r>
                <a:rPr lang="en-US" altLang="en-US" sz="1200" b="1" dirty="0">
                  <a:solidFill>
                    <a:srgbClr val="000000"/>
                  </a:solidFill>
                </a:rPr>
                <a:t>Intensive, Individual Interventions</a:t>
              </a:r>
            </a:p>
            <a:p>
              <a:pPr>
                <a:spcBef>
                  <a:spcPct val="0"/>
                </a:spcBef>
                <a:buFontTx/>
                <a:buChar char="•"/>
              </a:pPr>
              <a:r>
                <a:rPr lang="en-US" altLang="en-US" sz="1200" dirty="0">
                  <a:solidFill>
                    <a:srgbClr val="000000"/>
                  </a:solidFill>
                </a:rPr>
                <a:t>Individual students</a:t>
              </a:r>
            </a:p>
            <a:p>
              <a:pPr>
                <a:spcBef>
                  <a:spcPct val="0"/>
                </a:spcBef>
                <a:buFontTx/>
                <a:buChar char="•"/>
              </a:pPr>
              <a:r>
                <a:rPr lang="en-US" altLang="en-US" sz="1200" dirty="0">
                  <a:solidFill>
                    <a:srgbClr val="000000"/>
                  </a:solidFill>
                </a:rPr>
                <a:t>Assessment based</a:t>
              </a:r>
            </a:p>
            <a:p>
              <a:pPr>
                <a:spcBef>
                  <a:spcPct val="0"/>
                </a:spcBef>
                <a:buFontTx/>
                <a:buChar char="•"/>
              </a:pPr>
              <a:r>
                <a:rPr lang="en-US" altLang="en-US" sz="1200" dirty="0">
                  <a:solidFill>
                    <a:srgbClr val="000000"/>
                  </a:solidFill>
                </a:rPr>
                <a:t>Intense, durable procedures</a:t>
              </a:r>
            </a:p>
          </p:txBody>
        </p:sp>
      </p:grpSp>
      <p:sp>
        <p:nvSpPr>
          <p:cNvPr id="3" name="Title 2"/>
          <p:cNvSpPr>
            <a:spLocks noGrp="1"/>
          </p:cNvSpPr>
          <p:nvPr>
            <p:ph type="title"/>
          </p:nvPr>
        </p:nvSpPr>
        <p:spPr/>
        <p:txBody>
          <a:bodyPr/>
          <a:lstStyle/>
          <a:p>
            <a:r>
              <a:rPr lang="en-US" altLang="en-US" dirty="0">
                <a:solidFill>
                  <a:schemeClr val="tx1"/>
                </a:solidFill>
              </a:rPr>
              <a:t>PBIS </a:t>
            </a:r>
            <a:r>
              <a:rPr lang="en-US" altLang="en-US" dirty="0" smtClean="0">
                <a:solidFill>
                  <a:schemeClr val="tx1"/>
                </a:solidFill>
              </a:rPr>
              <a:t>Continuum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ln>
            <a:miter lim="800000"/>
            <a:headEnd/>
            <a:tailEnd/>
          </a:ln>
        </p:spPr>
        <p:txBody>
          <a:bodyPr/>
          <a:lstStyle/>
          <a:p>
            <a:r>
              <a:rPr lang="en-US" altLang="en-US" dirty="0" smtClean="0"/>
              <a:t>PBIS Continuum</a:t>
            </a:r>
          </a:p>
        </p:txBody>
      </p:sp>
      <p:sp>
        <p:nvSpPr>
          <p:cNvPr id="3" name="Content Placeholder 2"/>
          <p:cNvSpPr>
            <a:spLocks noGrp="1"/>
          </p:cNvSpPr>
          <p:nvPr>
            <p:ph idx="1"/>
          </p:nvPr>
        </p:nvSpPr>
        <p:spPr>
          <a:xfrm>
            <a:off x="1692275" y="1600200"/>
            <a:ext cx="6994525" cy="4925144"/>
          </a:xfrm>
        </p:spPr>
        <p:txBody>
          <a:bodyPr/>
          <a:lstStyle/>
          <a:p>
            <a:pPr>
              <a:defRPr/>
            </a:pPr>
            <a:r>
              <a:rPr lang="en-US" dirty="0" smtClean="0"/>
              <a:t>PBIS continuum contains multiple tiers of individual, small group, </a:t>
            </a:r>
            <a:r>
              <a:rPr lang="en-US" dirty="0" err="1" smtClean="0"/>
              <a:t>classwide</a:t>
            </a:r>
            <a:r>
              <a:rPr lang="en-US" dirty="0" smtClean="0"/>
              <a:t>, and schoolwide behavioral interventions.</a:t>
            </a:r>
          </a:p>
          <a:p>
            <a:pPr>
              <a:defRPr/>
            </a:pPr>
            <a:r>
              <a:rPr lang="en-US" dirty="0" err="1" smtClean="0"/>
              <a:t>PBIS</a:t>
            </a:r>
            <a:r>
              <a:rPr lang="en-US" dirty="0" smtClean="0"/>
              <a:t> tiers</a:t>
            </a:r>
          </a:p>
          <a:p>
            <a:pPr lvl="1">
              <a:defRPr/>
            </a:pPr>
            <a:r>
              <a:rPr lang="en-US" dirty="0" smtClean="0"/>
              <a:t>Provide positive reinforcement</a:t>
            </a:r>
          </a:p>
          <a:p>
            <a:pPr lvl="1">
              <a:defRPr/>
            </a:pPr>
            <a:r>
              <a:rPr lang="en-US" dirty="0" smtClean="0"/>
              <a:t>Are systematically integrated</a:t>
            </a:r>
          </a:p>
          <a:p>
            <a:pPr lvl="1">
              <a:defRPr/>
            </a:pPr>
            <a:r>
              <a:rPr lang="en-US" dirty="0" smtClean="0"/>
              <a:t>Work together to create a positive school climate</a:t>
            </a:r>
          </a:p>
          <a:p>
            <a:pPr>
              <a:defRPr/>
            </a:pPr>
            <a:endParaRPr lang="en-US" dirty="0"/>
          </a:p>
        </p:txBody>
      </p:sp>
    </p:spTree>
    <p:extLst>
      <p:ext uri="{BB962C8B-B14F-4D97-AF65-F5344CB8AC3E}">
        <p14:creationId xmlns:p14="http://schemas.microsoft.com/office/powerpoint/2010/main" val="1029601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itle 2"/>
          <p:cNvSpPr>
            <a:spLocks noGrp="1"/>
          </p:cNvSpPr>
          <p:nvPr>
            <p:ph type="title"/>
          </p:nvPr>
        </p:nvSpPr>
        <p:spPr>
          <a:ln>
            <a:miter lim="800000"/>
            <a:headEnd/>
            <a:tailEnd/>
          </a:ln>
        </p:spPr>
        <p:txBody>
          <a:bodyPr/>
          <a:lstStyle/>
          <a:p>
            <a:r>
              <a:rPr lang="en-US" altLang="en-US" dirty="0" smtClean="0"/>
              <a:t>Why Is the PBIS Continuum Important?</a:t>
            </a:r>
          </a:p>
        </p:txBody>
      </p:sp>
      <p:sp>
        <p:nvSpPr>
          <p:cNvPr id="2" name="Content Placeholder 1"/>
          <p:cNvSpPr>
            <a:spLocks noGrp="1"/>
          </p:cNvSpPr>
          <p:nvPr>
            <p:ph idx="1"/>
          </p:nvPr>
        </p:nvSpPr>
        <p:spPr/>
        <p:txBody>
          <a:bodyPr/>
          <a:lstStyle/>
          <a:p>
            <a:pPr marL="0" indent="0">
              <a:buNone/>
              <a:defRPr/>
            </a:pPr>
            <a:r>
              <a:rPr lang="en-US" dirty="0" smtClean="0"/>
              <a:t>PBIS emphasizes</a:t>
            </a:r>
          </a:p>
          <a:p>
            <a:pPr>
              <a:defRPr/>
            </a:pPr>
            <a:r>
              <a:rPr lang="en-US" dirty="0" smtClean="0"/>
              <a:t>Positively reinforcing appropriate behavior</a:t>
            </a:r>
          </a:p>
          <a:p>
            <a:pPr>
              <a:defRPr/>
            </a:pPr>
            <a:r>
              <a:rPr lang="en-US" dirty="0" smtClean="0"/>
              <a:t>Preventing </a:t>
            </a:r>
            <a:r>
              <a:rPr lang="en-US" dirty="0"/>
              <a:t>problem </a:t>
            </a:r>
            <a:r>
              <a:rPr lang="en-US" dirty="0" smtClean="0"/>
              <a:t>behaviors</a:t>
            </a:r>
          </a:p>
          <a:p>
            <a:pPr>
              <a:defRPr/>
            </a:pPr>
            <a:r>
              <a:rPr lang="en-US" dirty="0" smtClean="0"/>
              <a:t>Teaching </a:t>
            </a:r>
            <a:r>
              <a:rPr lang="en-US" dirty="0"/>
              <a:t>students alternative </a:t>
            </a:r>
            <a:r>
              <a:rPr lang="en-US" dirty="0" smtClean="0"/>
              <a:t>behaviors</a:t>
            </a:r>
            <a:endParaRPr lang="en-US" dirty="0"/>
          </a:p>
          <a:p>
            <a:pPr>
              <a:defRPr/>
            </a:pPr>
            <a:endParaRPr lang="en-US" dirty="0"/>
          </a:p>
        </p:txBody>
      </p:sp>
    </p:spTree>
    <p:extLst>
      <p:ext uri="{BB962C8B-B14F-4D97-AF65-F5344CB8AC3E}">
        <p14:creationId xmlns:p14="http://schemas.microsoft.com/office/powerpoint/2010/main" val="2242229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2"/>
          <p:cNvSpPr>
            <a:spLocks noGrp="1"/>
          </p:cNvSpPr>
          <p:nvPr>
            <p:ph type="title"/>
          </p:nvPr>
        </p:nvSpPr>
        <p:spPr>
          <a:ln>
            <a:miter lim="800000"/>
            <a:headEnd/>
            <a:tailEnd/>
          </a:ln>
        </p:spPr>
        <p:txBody>
          <a:bodyPr/>
          <a:lstStyle/>
          <a:p>
            <a:r>
              <a:rPr lang="en-US" altLang="en-US" dirty="0" smtClean="0"/>
              <a:t>What Are the Benefits of PBIS?</a:t>
            </a:r>
          </a:p>
        </p:txBody>
      </p:sp>
      <p:sp>
        <p:nvSpPr>
          <p:cNvPr id="2" name="Content Placeholder 1"/>
          <p:cNvSpPr>
            <a:spLocks noGrp="1"/>
          </p:cNvSpPr>
          <p:nvPr>
            <p:ph idx="1"/>
          </p:nvPr>
        </p:nvSpPr>
        <p:spPr/>
        <p:txBody>
          <a:bodyPr/>
          <a:lstStyle/>
          <a:p>
            <a:pPr>
              <a:defRPr/>
            </a:pPr>
            <a:r>
              <a:rPr lang="en-US" dirty="0" smtClean="0"/>
              <a:t>Reduction in problem behavior</a:t>
            </a:r>
          </a:p>
          <a:p>
            <a:pPr>
              <a:defRPr/>
            </a:pPr>
            <a:r>
              <a:rPr lang="en-US" dirty="0" smtClean="0"/>
              <a:t>Increased student engagement</a:t>
            </a:r>
          </a:p>
          <a:p>
            <a:pPr>
              <a:defRPr/>
            </a:pPr>
            <a:r>
              <a:rPr lang="en-US" dirty="0" smtClean="0"/>
              <a:t>Improved academic performance</a:t>
            </a:r>
          </a:p>
          <a:p>
            <a:pPr>
              <a:defRPr/>
            </a:pPr>
            <a:r>
              <a:rPr lang="en-US" dirty="0" smtClean="0"/>
              <a:t>Improved family involvement</a:t>
            </a:r>
          </a:p>
          <a:p>
            <a:pPr>
              <a:defRPr/>
            </a:pPr>
            <a:endParaRPr lang="en-US" dirty="0"/>
          </a:p>
        </p:txBody>
      </p:sp>
    </p:spTree>
    <p:extLst>
      <p:ext uri="{BB962C8B-B14F-4D97-AF65-F5344CB8AC3E}">
        <p14:creationId xmlns:p14="http://schemas.microsoft.com/office/powerpoint/2010/main" val="3605054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654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1599730" y="2852738"/>
            <a:ext cx="7272808" cy="2705472"/>
          </a:xfrm>
          <a:prstGeom prst="rect">
            <a:avLst/>
          </a:prstGeom>
          <a:noFill/>
          <a:ln>
            <a:noFill/>
          </a:ln>
          <a:extLst>
            <a:ext uri="{FAA26D3D-D897-4be2-8F04-BA451C77F1D7}">
              <ma14:placeholderFlag xmlns:ma14="http://schemas.microsoft.com/office/mac/drawingml/2011/main" xmlns="" val="1"/>
            </a:ext>
          </a:extLst>
        </p:spPr>
        <p:txBody>
          <a:bodyPr/>
          <a:lst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a:defRPr/>
            </a:pPr>
            <a:r>
              <a:rPr lang="en-US" sz="4000" kern="0" dirty="0" smtClean="0">
                <a:ln w="1905"/>
                <a:solidFill>
                  <a:schemeClr val="tx1"/>
                </a:solidFill>
                <a:effectLst>
                  <a:innerShdw blurRad="69850" dist="43180" dir="5400000">
                    <a:srgbClr val="000000">
                      <a:alpha val="65000"/>
                    </a:srgbClr>
                  </a:innerShdw>
                </a:effectLst>
              </a:rPr>
              <a:t>Universal Intervention</a:t>
            </a:r>
            <a:r>
              <a:rPr lang="en-US" sz="4000" kern="0" dirty="0">
                <a:ln w="1905"/>
                <a:solidFill>
                  <a:schemeClr val="tx1"/>
                </a:solidFill>
                <a:effectLst>
                  <a:innerShdw blurRad="69850" dist="43180" dir="5400000">
                    <a:srgbClr val="000000">
                      <a:alpha val="65000"/>
                    </a:srgbClr>
                  </a:innerShdw>
                </a:effectLst>
              </a:rPr>
              <a:t>: </a:t>
            </a:r>
            <a:r>
              <a:rPr lang="en-US" sz="4000" kern="0" dirty="0" err="1">
                <a:ln w="1905"/>
                <a:solidFill>
                  <a:schemeClr val="tx1"/>
                </a:solidFill>
                <a:effectLst>
                  <a:innerShdw blurRad="69850" dist="43180" dir="5400000">
                    <a:srgbClr val="000000">
                      <a:alpha val="65000"/>
                    </a:srgbClr>
                  </a:innerShdw>
                </a:effectLst>
              </a:rPr>
              <a:t>Schoolwide</a:t>
            </a:r>
            <a:r>
              <a:rPr lang="en-US" sz="4000" kern="0" dirty="0">
                <a:ln w="1905"/>
                <a:solidFill>
                  <a:schemeClr val="tx1"/>
                </a:solidFill>
                <a:effectLst>
                  <a:innerShdw blurRad="69850" dist="43180" dir="5400000">
                    <a:srgbClr val="000000">
                      <a:alpha val="65000"/>
                    </a:srgbClr>
                  </a:innerShdw>
                </a:effectLst>
              </a:rPr>
              <a:t> Positive Behavioral Interventions and Supports (SW-PBIS)</a:t>
            </a:r>
          </a:p>
        </p:txBody>
      </p:sp>
    </p:spTree>
    <p:extLst>
      <p:ext uri="{BB962C8B-B14F-4D97-AF65-F5344CB8AC3E}">
        <p14:creationId xmlns:p14="http://schemas.microsoft.com/office/powerpoint/2010/main" val="2620795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a:t>
            </a:r>
            <a:r>
              <a:rPr lang="en-US" dirty="0"/>
              <a:t>B</a:t>
            </a:r>
            <a:r>
              <a:rPr lang="en-US" dirty="0" smtClean="0"/>
              <a:t>ehavioral Interventions</a:t>
            </a:r>
            <a:endParaRPr lang="en-US" dirty="0"/>
          </a:p>
        </p:txBody>
      </p:sp>
      <p:sp>
        <p:nvSpPr>
          <p:cNvPr id="3" name="Content Placeholder 2"/>
          <p:cNvSpPr>
            <a:spLocks noGrp="1"/>
          </p:cNvSpPr>
          <p:nvPr>
            <p:ph idx="1"/>
          </p:nvPr>
        </p:nvSpPr>
        <p:spPr>
          <a:xfrm>
            <a:off x="1692275" y="1600200"/>
            <a:ext cx="6994525" cy="4781128"/>
          </a:xfrm>
        </p:spPr>
        <p:txBody>
          <a:bodyPr/>
          <a:lstStyle/>
          <a:p>
            <a:r>
              <a:rPr lang="en-US" sz="2400" dirty="0" smtClean="0"/>
              <a:t>Universal behavioral interventions are provided within the first tier of the </a:t>
            </a:r>
            <a:r>
              <a:rPr lang="en-US" sz="2400" dirty="0" err="1" smtClean="0"/>
              <a:t>PBIS</a:t>
            </a:r>
            <a:r>
              <a:rPr lang="en-US" sz="2400" dirty="0" smtClean="0"/>
              <a:t> continuum.</a:t>
            </a:r>
          </a:p>
          <a:p>
            <a:r>
              <a:rPr lang="en-US" sz="2400" dirty="0" smtClean="0"/>
              <a:t>Universal behavioral interventions are provided to </a:t>
            </a:r>
            <a:r>
              <a:rPr lang="en-US" sz="2400" b="1" dirty="0" smtClean="0"/>
              <a:t>all</a:t>
            </a:r>
            <a:r>
              <a:rPr lang="en-US" sz="2400" dirty="0" smtClean="0"/>
              <a:t> students in the</a:t>
            </a:r>
            <a:endParaRPr lang="en-US" sz="2400" b="1" dirty="0" smtClean="0"/>
          </a:p>
          <a:p>
            <a:pPr lvl="1"/>
            <a:r>
              <a:rPr lang="en-US" sz="2400" dirty="0" smtClean="0"/>
              <a:t>School</a:t>
            </a:r>
          </a:p>
          <a:p>
            <a:pPr lvl="1"/>
            <a:r>
              <a:rPr lang="en-US" sz="2400" dirty="0" smtClean="0"/>
              <a:t>Classroom</a:t>
            </a:r>
          </a:p>
          <a:p>
            <a:r>
              <a:rPr lang="en-US" sz="2400" dirty="0"/>
              <a:t>Universal behavioral interventions </a:t>
            </a:r>
            <a:r>
              <a:rPr lang="en-US" sz="2400" dirty="0" smtClean="0"/>
              <a:t>include</a:t>
            </a:r>
          </a:p>
          <a:p>
            <a:pPr lvl="1"/>
            <a:r>
              <a:rPr lang="en-US" sz="2400" dirty="0"/>
              <a:t>Clearly defined behavioral expectations</a:t>
            </a:r>
          </a:p>
          <a:p>
            <a:pPr lvl="1"/>
            <a:r>
              <a:rPr lang="en-US" sz="2400" dirty="0" smtClean="0"/>
              <a:t>Explicit instruction on target behavioral skills</a:t>
            </a:r>
          </a:p>
          <a:p>
            <a:pPr lvl="1"/>
            <a:r>
              <a:rPr lang="en-US" sz="2400" dirty="0" smtClean="0"/>
              <a:t>Systematic positive reinforcement of expected behavior in multiple school settings</a:t>
            </a:r>
          </a:p>
          <a:p>
            <a:pPr marL="0" indent="0">
              <a:buNone/>
            </a:pPr>
            <a:endParaRPr lang="en-US" sz="2400" dirty="0"/>
          </a:p>
          <a:p>
            <a:pPr marL="0" indent="0">
              <a:buNone/>
            </a:pPr>
            <a:endParaRPr lang="en-US" sz="2400" dirty="0" smtClean="0"/>
          </a:p>
          <a:p>
            <a:pPr marL="457200" lvl="1" indent="0">
              <a:buNone/>
            </a:pPr>
            <a:endParaRPr lang="en-US" sz="2400" dirty="0"/>
          </a:p>
        </p:txBody>
      </p:sp>
    </p:spTree>
    <p:extLst>
      <p:ext uri="{BB962C8B-B14F-4D97-AF65-F5344CB8AC3E}">
        <p14:creationId xmlns:p14="http://schemas.microsoft.com/office/powerpoint/2010/main" val="2800479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ChangeArrowheads="1"/>
          </p:cNvSpPr>
          <p:nvPr/>
        </p:nvSpPr>
        <p:spPr bwMode="auto">
          <a:xfrm>
            <a:off x="3200400" y="1143000"/>
            <a:ext cx="3657600" cy="5257800"/>
          </a:xfrm>
          <a:prstGeom prst="triangle">
            <a:avLst>
              <a:gd name="adj" fmla="val 50000"/>
            </a:avLst>
          </a:prstGeom>
          <a:solidFill>
            <a:srgbClr val="00FF00"/>
          </a:solidFill>
          <a:ln w="9525">
            <a:solidFill>
              <a:schemeClr val="tx1"/>
            </a:solidFill>
            <a:miter lim="800000"/>
            <a:headEnd/>
            <a:tailEnd/>
          </a:ln>
        </p:spPr>
        <p:txBody>
          <a:bodyPr wrap="none" anchor="ct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eaLnBrk="1" hangingPunct="1">
              <a:spcBef>
                <a:spcPct val="0"/>
              </a:spcBef>
              <a:buFontTx/>
              <a:buNone/>
            </a:pPr>
            <a:endParaRPr lang="en-US" altLang="en-US" sz="1800">
              <a:solidFill>
                <a:schemeClr val="tx1"/>
              </a:solidFill>
            </a:endParaRPr>
          </a:p>
        </p:txBody>
      </p:sp>
      <p:sp>
        <p:nvSpPr>
          <p:cNvPr id="54275" name="AutoShape 3"/>
          <p:cNvSpPr>
            <a:spLocks noChangeArrowheads="1"/>
          </p:cNvSpPr>
          <p:nvPr/>
        </p:nvSpPr>
        <p:spPr bwMode="auto">
          <a:xfrm>
            <a:off x="4572000" y="1066800"/>
            <a:ext cx="914400" cy="1371600"/>
          </a:xfrm>
          <a:prstGeom prst="triangle">
            <a:avLst>
              <a:gd name="adj" fmla="val 50000"/>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eaLnBrk="1" hangingPunct="1">
              <a:spcBef>
                <a:spcPct val="0"/>
              </a:spcBef>
              <a:buFontTx/>
              <a:buNone/>
            </a:pPr>
            <a:endParaRPr lang="en-US" altLang="en-US" sz="1800">
              <a:solidFill>
                <a:schemeClr val="tx1"/>
              </a:solidFill>
            </a:endParaRPr>
          </a:p>
        </p:txBody>
      </p:sp>
      <p:sp>
        <p:nvSpPr>
          <p:cNvPr id="54276" name="AutoShape 4"/>
          <p:cNvSpPr>
            <a:spLocks noChangeArrowheads="1"/>
          </p:cNvSpPr>
          <p:nvPr/>
        </p:nvSpPr>
        <p:spPr bwMode="auto">
          <a:xfrm>
            <a:off x="4830763" y="1066800"/>
            <a:ext cx="404812" cy="609600"/>
          </a:xfrm>
          <a:prstGeom prst="triangle">
            <a:avLst>
              <a:gd name="adj" fmla="val 50000"/>
            </a:avLst>
          </a:prstGeom>
          <a:solidFill>
            <a:srgbClr val="FF0000"/>
          </a:solidFill>
          <a:ln w="9525">
            <a:solidFill>
              <a:schemeClr val="tx1"/>
            </a:solidFill>
            <a:miter lim="800000"/>
            <a:headEnd/>
            <a:tailEnd/>
          </a:ln>
        </p:spPr>
        <p:txBody>
          <a:bodyPr wrap="none" anchor="ct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eaLnBrk="1" hangingPunct="1">
              <a:spcBef>
                <a:spcPct val="0"/>
              </a:spcBef>
              <a:buFontTx/>
              <a:buNone/>
            </a:pPr>
            <a:endParaRPr lang="en-US" altLang="en-US" sz="1800">
              <a:solidFill>
                <a:schemeClr val="tx1"/>
              </a:solidFill>
            </a:endParaRPr>
          </a:p>
        </p:txBody>
      </p:sp>
      <p:sp>
        <p:nvSpPr>
          <p:cNvPr id="54277" name="AutoShape 5"/>
          <p:cNvSpPr>
            <a:spLocks/>
          </p:cNvSpPr>
          <p:nvPr/>
        </p:nvSpPr>
        <p:spPr bwMode="auto">
          <a:xfrm rot="1068829">
            <a:off x="3581400" y="838200"/>
            <a:ext cx="457200" cy="5673725"/>
          </a:xfrm>
          <a:prstGeom prst="leftBrace">
            <a:avLst>
              <a:gd name="adj1" fmla="val 103414"/>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eaLnBrk="1" hangingPunct="1">
              <a:spcBef>
                <a:spcPct val="0"/>
              </a:spcBef>
              <a:buFontTx/>
              <a:buNone/>
            </a:pPr>
            <a:endParaRPr lang="en-US" altLang="en-US" sz="1800">
              <a:solidFill>
                <a:schemeClr val="tx1"/>
              </a:solidFill>
            </a:endParaRPr>
          </a:p>
        </p:txBody>
      </p:sp>
      <p:sp>
        <p:nvSpPr>
          <p:cNvPr id="54278" name="Text Box 6"/>
          <p:cNvSpPr txBox="1">
            <a:spLocks noChangeArrowheads="1"/>
          </p:cNvSpPr>
          <p:nvPr/>
        </p:nvSpPr>
        <p:spPr bwMode="auto">
          <a:xfrm>
            <a:off x="1476375" y="2967038"/>
            <a:ext cx="2333625" cy="1754326"/>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algn="ctr">
              <a:spcBef>
                <a:spcPct val="0"/>
              </a:spcBef>
              <a:buFontTx/>
              <a:buNone/>
            </a:pPr>
            <a:r>
              <a:rPr lang="en-US" altLang="en-US" sz="1800" dirty="0">
                <a:solidFill>
                  <a:srgbClr val="FF0000"/>
                </a:solidFill>
              </a:rPr>
              <a:t>Universal:</a:t>
            </a:r>
          </a:p>
          <a:p>
            <a:pPr algn="ctr">
              <a:spcBef>
                <a:spcPct val="0"/>
              </a:spcBef>
              <a:buFontTx/>
              <a:buNone/>
            </a:pPr>
            <a:r>
              <a:rPr lang="en-US" altLang="en-US" sz="1800" dirty="0" smtClean="0">
                <a:solidFill>
                  <a:srgbClr val="FF0000"/>
                </a:solidFill>
              </a:rPr>
              <a:t>Schoolwide/</a:t>
            </a:r>
            <a:br>
              <a:rPr lang="en-US" altLang="en-US" sz="1800" dirty="0" smtClean="0">
                <a:solidFill>
                  <a:srgbClr val="FF0000"/>
                </a:solidFill>
              </a:rPr>
            </a:br>
            <a:r>
              <a:rPr lang="en-US" altLang="en-US" sz="1800" dirty="0" smtClean="0">
                <a:solidFill>
                  <a:srgbClr val="FF0000"/>
                </a:solidFill>
              </a:rPr>
              <a:t>Classroom-</a:t>
            </a:r>
            <a:endParaRPr lang="en-US" altLang="en-US" sz="1800" dirty="0">
              <a:solidFill>
                <a:srgbClr val="FF0000"/>
              </a:solidFill>
            </a:endParaRPr>
          </a:p>
          <a:p>
            <a:pPr algn="ctr">
              <a:spcBef>
                <a:spcPct val="0"/>
              </a:spcBef>
              <a:buFontTx/>
              <a:buNone/>
            </a:pPr>
            <a:r>
              <a:rPr lang="en-US" altLang="en-US" sz="1800" dirty="0">
                <a:solidFill>
                  <a:srgbClr val="FF0000"/>
                </a:solidFill>
              </a:rPr>
              <a:t>Wide Systems for</a:t>
            </a:r>
          </a:p>
          <a:p>
            <a:pPr algn="ctr">
              <a:spcBef>
                <a:spcPct val="0"/>
              </a:spcBef>
              <a:buFontTx/>
              <a:buNone/>
            </a:pPr>
            <a:r>
              <a:rPr lang="en-US" altLang="en-US" sz="1800" dirty="0">
                <a:solidFill>
                  <a:srgbClr val="FF0000"/>
                </a:solidFill>
              </a:rPr>
              <a:t>All Students,</a:t>
            </a:r>
          </a:p>
          <a:p>
            <a:pPr algn="ctr">
              <a:spcBef>
                <a:spcPct val="0"/>
              </a:spcBef>
              <a:buFontTx/>
              <a:buNone/>
            </a:pPr>
            <a:r>
              <a:rPr lang="en-US" altLang="en-US" sz="1800" dirty="0">
                <a:solidFill>
                  <a:srgbClr val="FF0000"/>
                </a:solidFill>
              </a:rPr>
              <a:t>Staff, &amp; Settings</a:t>
            </a:r>
          </a:p>
        </p:txBody>
      </p:sp>
      <p:sp>
        <p:nvSpPr>
          <p:cNvPr id="54279" name="AutoShape 7"/>
          <p:cNvSpPr>
            <a:spLocks/>
          </p:cNvSpPr>
          <p:nvPr/>
        </p:nvSpPr>
        <p:spPr bwMode="auto">
          <a:xfrm rot="-1184886">
            <a:off x="5562600" y="990600"/>
            <a:ext cx="304800" cy="609600"/>
          </a:xfrm>
          <a:prstGeom prst="rightBrace">
            <a:avLst>
              <a:gd name="adj1" fmla="val 16667"/>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eaLnBrk="1" hangingPunct="1">
              <a:spcBef>
                <a:spcPct val="0"/>
              </a:spcBef>
              <a:buFontTx/>
              <a:buNone/>
            </a:pPr>
            <a:endParaRPr lang="en-US" altLang="en-US" sz="1800">
              <a:solidFill>
                <a:schemeClr val="tx1"/>
              </a:solidFill>
            </a:endParaRPr>
          </a:p>
        </p:txBody>
      </p:sp>
      <p:sp>
        <p:nvSpPr>
          <p:cNvPr id="54280" name="AutoShape 8"/>
          <p:cNvSpPr>
            <a:spLocks/>
          </p:cNvSpPr>
          <p:nvPr/>
        </p:nvSpPr>
        <p:spPr bwMode="auto">
          <a:xfrm rot="-1243991">
            <a:off x="5384800" y="935038"/>
            <a:ext cx="304800" cy="1447800"/>
          </a:xfrm>
          <a:prstGeom prst="rightBrace">
            <a:avLst>
              <a:gd name="adj1" fmla="val 39583"/>
              <a:gd name="adj2" fmla="val 79222"/>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eaLnBrk="1" hangingPunct="1">
              <a:spcBef>
                <a:spcPct val="0"/>
              </a:spcBef>
              <a:buFontTx/>
              <a:buNone/>
            </a:pPr>
            <a:endParaRPr lang="en-US" altLang="en-US" sz="1800">
              <a:solidFill>
                <a:schemeClr val="tx1"/>
              </a:solidFill>
            </a:endParaRPr>
          </a:p>
        </p:txBody>
      </p:sp>
      <p:sp>
        <p:nvSpPr>
          <p:cNvPr id="54281" name="Text Box 9"/>
          <p:cNvSpPr txBox="1">
            <a:spLocks noChangeArrowheads="1"/>
          </p:cNvSpPr>
          <p:nvPr/>
        </p:nvSpPr>
        <p:spPr bwMode="auto">
          <a:xfrm>
            <a:off x="5997575" y="1905000"/>
            <a:ext cx="2689225" cy="12001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algn="ctr">
              <a:spcBef>
                <a:spcPct val="0"/>
              </a:spcBef>
              <a:buFontTx/>
              <a:buNone/>
            </a:pPr>
            <a:r>
              <a:rPr lang="en-US" altLang="en-US" sz="1800" dirty="0">
                <a:solidFill>
                  <a:schemeClr val="tx1"/>
                </a:solidFill>
              </a:rPr>
              <a:t>Supplemental: Specialized Systems for Students </a:t>
            </a:r>
            <a:r>
              <a:rPr lang="en-US" altLang="en-US" sz="1800" dirty="0" smtClean="0">
                <a:solidFill>
                  <a:schemeClr val="tx1"/>
                </a:solidFill>
              </a:rPr>
              <a:t>With </a:t>
            </a:r>
            <a:r>
              <a:rPr lang="en-US" altLang="en-US" sz="1800" dirty="0">
                <a:solidFill>
                  <a:schemeClr val="tx1"/>
                </a:solidFill>
              </a:rPr>
              <a:t>At-Risk Behavior</a:t>
            </a:r>
          </a:p>
        </p:txBody>
      </p:sp>
      <p:sp>
        <p:nvSpPr>
          <p:cNvPr id="54282" name="Text Box 10"/>
          <p:cNvSpPr txBox="1">
            <a:spLocks noChangeArrowheads="1"/>
          </p:cNvSpPr>
          <p:nvPr/>
        </p:nvSpPr>
        <p:spPr bwMode="auto">
          <a:xfrm>
            <a:off x="6019800" y="304800"/>
            <a:ext cx="2667000" cy="147478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algn="ctr">
              <a:spcBef>
                <a:spcPct val="0"/>
              </a:spcBef>
              <a:buFontTx/>
              <a:buNone/>
            </a:pPr>
            <a:r>
              <a:rPr lang="en-US" altLang="en-US" sz="1800" dirty="0">
                <a:solidFill>
                  <a:schemeClr val="tx1"/>
                </a:solidFill>
              </a:rPr>
              <a:t>Individual/Intensive:</a:t>
            </a:r>
          </a:p>
          <a:p>
            <a:pPr algn="ctr">
              <a:spcBef>
                <a:spcPct val="0"/>
              </a:spcBef>
              <a:buFontTx/>
              <a:buNone/>
            </a:pPr>
            <a:r>
              <a:rPr lang="en-US" altLang="en-US" sz="1800" dirty="0" smtClean="0">
                <a:solidFill>
                  <a:schemeClr val="tx1"/>
                </a:solidFill>
              </a:rPr>
              <a:t>Specialized, </a:t>
            </a:r>
            <a:endParaRPr lang="en-US" altLang="en-US" sz="1800" dirty="0">
              <a:solidFill>
                <a:schemeClr val="tx1"/>
              </a:solidFill>
            </a:endParaRPr>
          </a:p>
          <a:p>
            <a:pPr algn="ctr">
              <a:spcBef>
                <a:spcPct val="0"/>
              </a:spcBef>
              <a:buFontTx/>
              <a:buNone/>
            </a:pPr>
            <a:r>
              <a:rPr lang="en-US" altLang="en-US" sz="1800" dirty="0">
                <a:solidFill>
                  <a:schemeClr val="tx1"/>
                </a:solidFill>
              </a:rPr>
              <a:t>Individualized</a:t>
            </a:r>
          </a:p>
          <a:p>
            <a:pPr algn="ctr">
              <a:spcBef>
                <a:spcPct val="0"/>
              </a:spcBef>
              <a:buFontTx/>
              <a:buNone/>
            </a:pPr>
            <a:r>
              <a:rPr lang="en-US" altLang="en-US" sz="1800" dirty="0">
                <a:solidFill>
                  <a:schemeClr val="tx1"/>
                </a:solidFill>
              </a:rPr>
              <a:t>Systems for Students </a:t>
            </a:r>
            <a:r>
              <a:rPr lang="en-US" altLang="en-US" sz="1800" dirty="0" smtClean="0">
                <a:solidFill>
                  <a:schemeClr val="tx1"/>
                </a:solidFill>
              </a:rPr>
              <a:t>With </a:t>
            </a:r>
            <a:r>
              <a:rPr lang="en-US" altLang="en-US" sz="1800" dirty="0">
                <a:solidFill>
                  <a:schemeClr val="tx1"/>
                </a:solidFill>
              </a:rPr>
              <a:t>High-Risk Behavior</a:t>
            </a:r>
          </a:p>
        </p:txBody>
      </p:sp>
      <p:sp>
        <p:nvSpPr>
          <p:cNvPr id="54283" name="Text Box 11"/>
          <p:cNvSpPr txBox="1">
            <a:spLocks noChangeArrowheads="1"/>
          </p:cNvSpPr>
          <p:nvPr/>
        </p:nvSpPr>
        <p:spPr bwMode="auto">
          <a:xfrm>
            <a:off x="3886200" y="59436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algn="ctr">
              <a:spcBef>
                <a:spcPct val="0"/>
              </a:spcBef>
              <a:buFontTx/>
              <a:buNone/>
            </a:pPr>
            <a:r>
              <a:rPr lang="en-US" altLang="en-US" sz="1800">
                <a:solidFill>
                  <a:schemeClr val="tx1"/>
                </a:solidFill>
              </a:rPr>
              <a:t>~80% of Students</a:t>
            </a:r>
          </a:p>
        </p:txBody>
      </p:sp>
      <p:sp>
        <p:nvSpPr>
          <p:cNvPr id="54284" name="Text Box 12"/>
          <p:cNvSpPr txBox="1">
            <a:spLocks noChangeArrowheads="1"/>
          </p:cNvSpPr>
          <p:nvPr/>
        </p:nvSpPr>
        <p:spPr bwMode="auto">
          <a:xfrm>
            <a:off x="4625975" y="20574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algn="ctr">
              <a:spcBef>
                <a:spcPct val="0"/>
              </a:spcBef>
              <a:buFontTx/>
              <a:buNone/>
            </a:pPr>
            <a:r>
              <a:rPr lang="en-US" altLang="en-US" sz="1800">
                <a:solidFill>
                  <a:schemeClr val="tx1"/>
                </a:solidFill>
              </a:rPr>
              <a:t>~15% </a:t>
            </a:r>
          </a:p>
        </p:txBody>
      </p:sp>
      <p:sp>
        <p:nvSpPr>
          <p:cNvPr id="54285" name="Text Box 13"/>
          <p:cNvSpPr txBox="1">
            <a:spLocks noChangeArrowheads="1"/>
          </p:cNvSpPr>
          <p:nvPr/>
        </p:nvSpPr>
        <p:spPr bwMode="auto">
          <a:xfrm>
            <a:off x="4616450" y="12954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algn="ctr">
              <a:spcBef>
                <a:spcPct val="0"/>
              </a:spcBef>
              <a:buFontTx/>
              <a:buNone/>
            </a:pPr>
            <a:r>
              <a:rPr lang="en-US" altLang="en-US" sz="1800">
                <a:solidFill>
                  <a:schemeClr val="tx1"/>
                </a:solidFill>
              </a:rPr>
              <a:t>~5% </a:t>
            </a:r>
          </a:p>
        </p:txBody>
      </p:sp>
      <p:sp>
        <p:nvSpPr>
          <p:cNvPr id="54286" name="Text Box 14"/>
          <p:cNvSpPr txBox="1">
            <a:spLocks noChangeArrowheads="1"/>
          </p:cNvSpPr>
          <p:nvPr/>
        </p:nvSpPr>
        <p:spPr bwMode="auto">
          <a:xfrm>
            <a:off x="685800" y="528638"/>
            <a:ext cx="2962275" cy="1662112"/>
          </a:xfrm>
          <a:prstGeom prst="rect">
            <a:avLst/>
          </a:prstGeom>
          <a:solidFill>
            <a:srgbClr val="99CCFF"/>
          </a:solidFill>
          <a:ln w="19050">
            <a:solidFill>
              <a:schemeClr val="tx2"/>
            </a:solidFill>
            <a:miter lim="800000"/>
            <a:headEnd/>
            <a:tailEnd/>
          </a:ln>
        </p:spPr>
        <p:txBody>
          <a:bodyPr>
            <a:spAutoFit/>
          </a:bodyP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algn="ctr">
              <a:spcBef>
                <a:spcPct val="0"/>
              </a:spcBef>
              <a:buFontTx/>
              <a:buNone/>
            </a:pPr>
            <a:r>
              <a:rPr lang="en-US" altLang="en-US" sz="1800" dirty="0">
                <a:solidFill>
                  <a:schemeClr val="tx1"/>
                </a:solidFill>
              </a:rPr>
              <a:t>CONTINUUM OF</a:t>
            </a:r>
          </a:p>
          <a:p>
            <a:pPr algn="ctr">
              <a:spcBef>
                <a:spcPct val="0"/>
              </a:spcBef>
              <a:buFontTx/>
              <a:buNone/>
            </a:pPr>
            <a:r>
              <a:rPr lang="en-US" altLang="en-US" sz="1800" dirty="0" smtClean="0">
                <a:solidFill>
                  <a:schemeClr val="tx1"/>
                </a:solidFill>
              </a:rPr>
              <a:t>SCHOOLWIDE </a:t>
            </a:r>
            <a:endParaRPr lang="en-US" altLang="en-US" sz="1800" dirty="0">
              <a:solidFill>
                <a:schemeClr val="tx1"/>
              </a:solidFill>
            </a:endParaRPr>
          </a:p>
          <a:p>
            <a:pPr algn="ctr">
              <a:spcBef>
                <a:spcPct val="0"/>
              </a:spcBef>
              <a:buFontTx/>
              <a:buNone/>
            </a:pPr>
            <a:r>
              <a:rPr lang="en-US" altLang="en-US" sz="1800" dirty="0">
                <a:solidFill>
                  <a:schemeClr val="tx1"/>
                </a:solidFill>
              </a:rPr>
              <a:t>INSTRUCTIONAL &amp; </a:t>
            </a:r>
          </a:p>
          <a:p>
            <a:pPr algn="ctr">
              <a:spcBef>
                <a:spcPct val="0"/>
              </a:spcBef>
              <a:buFontTx/>
              <a:buNone/>
            </a:pPr>
            <a:r>
              <a:rPr lang="en-US" altLang="en-US" sz="1800" dirty="0">
                <a:solidFill>
                  <a:schemeClr val="tx1"/>
                </a:solidFill>
              </a:rPr>
              <a:t>POSITIVE BEHAVIOR</a:t>
            </a:r>
          </a:p>
          <a:p>
            <a:pPr algn="ctr">
              <a:spcBef>
                <a:spcPct val="0"/>
              </a:spcBef>
              <a:buFontTx/>
              <a:buNone/>
            </a:pPr>
            <a:r>
              <a:rPr lang="en-US" altLang="en-US" sz="1800" dirty="0">
                <a:solidFill>
                  <a:schemeClr val="tx1"/>
                </a:solidFill>
              </a:rPr>
              <a:t>SUPPORT</a:t>
            </a:r>
          </a:p>
          <a:p>
            <a:pPr algn="ctr">
              <a:spcBef>
                <a:spcPct val="0"/>
              </a:spcBef>
              <a:buFontTx/>
              <a:buNone/>
            </a:pPr>
            <a:r>
              <a:rPr lang="en-US" altLang="en-US" sz="1200" dirty="0">
                <a:solidFill>
                  <a:schemeClr val="tx1"/>
                </a:solidFill>
              </a:rPr>
              <a:t>(PBIS.org)</a:t>
            </a:r>
          </a:p>
        </p:txBody>
      </p:sp>
      <p:sp>
        <p:nvSpPr>
          <p:cNvPr id="54287" name="Oval 15"/>
          <p:cNvSpPr>
            <a:spLocks noChangeArrowheads="1"/>
          </p:cNvSpPr>
          <p:nvPr/>
        </p:nvSpPr>
        <p:spPr bwMode="auto">
          <a:xfrm>
            <a:off x="3711574" y="5445224"/>
            <a:ext cx="2948657" cy="1152128"/>
          </a:xfrm>
          <a:prstGeom prst="ellipse">
            <a:avLst/>
          </a:prstGeom>
          <a:noFill/>
          <a:ln w="76200">
            <a:solidFill>
              <a:srgbClr val="80008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eaLnBrk="1" hangingPunct="1">
              <a:spcBef>
                <a:spcPct val="0"/>
              </a:spcBef>
              <a:buFontTx/>
              <a:buNone/>
            </a:pPr>
            <a:endParaRPr lang="en-US" altLang="en-US" sz="1800">
              <a:solidFill>
                <a:schemeClr val="tx1"/>
              </a:solidFill>
            </a:endParaRPr>
          </a:p>
        </p:txBody>
      </p:sp>
      <p:sp>
        <p:nvSpPr>
          <p:cNvPr id="54288" name="Rectangle 16"/>
          <p:cNvSpPr>
            <a:spLocks noChangeArrowheads="1"/>
          </p:cNvSpPr>
          <p:nvPr/>
        </p:nvSpPr>
        <p:spPr bwMode="auto">
          <a:xfrm>
            <a:off x="4659313" y="13604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Wingdings" pitchFamily="2" charset="2"/>
              <a:buChar char="²"/>
              <a:defRPr sz="3200">
                <a:solidFill>
                  <a:srgbClr val="0061AF"/>
                </a:solidFill>
                <a:latin typeface="Arial" charset="0"/>
                <a:ea typeface="ＭＳ Ｐゴシック" pitchFamily="34" charset="-128"/>
                <a:cs typeface="Arial" charset="0"/>
              </a:defRPr>
            </a:lvl1pPr>
            <a:lvl2pPr marL="742950" indent="-285750" eaLnBrk="0" hangingPunct="0">
              <a:spcBef>
                <a:spcPct val="20000"/>
              </a:spcBef>
              <a:buChar char="–"/>
              <a:defRPr sz="2800">
                <a:solidFill>
                  <a:srgbClr val="0061AF"/>
                </a:solidFill>
                <a:latin typeface="Arial" charset="0"/>
                <a:ea typeface="Arial" charset="0"/>
                <a:cs typeface="Arial" charset="0"/>
              </a:defRPr>
            </a:lvl2pPr>
            <a:lvl3pPr marL="1143000" indent="-228600" eaLnBrk="0" hangingPunct="0">
              <a:spcBef>
                <a:spcPct val="20000"/>
              </a:spcBef>
              <a:buChar char="•"/>
              <a:defRPr sz="2400">
                <a:solidFill>
                  <a:srgbClr val="0061AF"/>
                </a:solidFill>
                <a:latin typeface="Arial" charset="0"/>
                <a:ea typeface="Arial" charset="0"/>
                <a:cs typeface="Arial" charset="0"/>
              </a:defRPr>
            </a:lvl3pPr>
            <a:lvl4pPr marL="1600200" indent="-228600" eaLnBrk="0" hangingPunct="0">
              <a:spcBef>
                <a:spcPct val="20000"/>
              </a:spcBef>
              <a:buChar char="–"/>
              <a:defRPr sz="2000">
                <a:solidFill>
                  <a:srgbClr val="0061AF"/>
                </a:solidFill>
                <a:latin typeface="Arial" charset="0"/>
                <a:ea typeface="Arial" charset="0"/>
                <a:cs typeface="Arial" charset="0"/>
              </a:defRPr>
            </a:lvl4pPr>
            <a:lvl5pPr marL="2057400" indent="-228600" eaLnBrk="0" hangingPunct="0">
              <a:spcBef>
                <a:spcPct val="20000"/>
              </a:spcBef>
              <a:buChar char="»"/>
              <a:defRPr sz="2000">
                <a:solidFill>
                  <a:srgbClr val="0061AF"/>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rgbClr val="0061AF"/>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rgbClr val="0061AF"/>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rgbClr val="0061AF"/>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rgbClr val="0061AF"/>
                </a:solidFill>
                <a:latin typeface="Arial" charset="0"/>
                <a:ea typeface="Arial" charset="0"/>
                <a:cs typeface="Arial" charset="0"/>
              </a:defRPr>
            </a:lvl9pPr>
          </a:lstStyle>
          <a:p>
            <a:pPr eaLnBrk="1" hangingPunct="1">
              <a:spcBef>
                <a:spcPct val="0"/>
              </a:spcBef>
              <a:buFontTx/>
              <a:buNone/>
            </a:pPr>
            <a:endParaRPr lang="en-US" altLang="en-US" sz="1800">
              <a:solidFill>
                <a:schemeClr val="tx1"/>
              </a:solidFill>
            </a:endParaRPr>
          </a:p>
        </p:txBody>
      </p:sp>
    </p:spTree>
    <p:extLst>
      <p:ext uri="{BB962C8B-B14F-4D97-AF65-F5344CB8AC3E}">
        <p14:creationId xmlns:p14="http://schemas.microsoft.com/office/powerpoint/2010/main" val="132313265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n w="1905"/>
                <a:solidFill>
                  <a:schemeClr val="tx1"/>
                </a:solidFill>
                <a:effectLst>
                  <a:innerShdw blurRad="69850" dist="43180" dir="5400000">
                    <a:srgbClr val="000000">
                      <a:alpha val="65000"/>
                    </a:srgbClr>
                  </a:innerShdw>
                </a:effectLst>
              </a:rPr>
              <a:t>Part 2: </a:t>
            </a:r>
            <a:r>
              <a:rPr lang="en-US" sz="2800" dirty="0"/>
              <a:t>Universal  Behavioral Interventions in a Multi-Tiered Framework</a:t>
            </a:r>
          </a:p>
        </p:txBody>
      </p:sp>
      <p:sp>
        <p:nvSpPr>
          <p:cNvPr id="3" name="Content Placeholder 2"/>
          <p:cNvSpPr>
            <a:spLocks noGrp="1"/>
          </p:cNvSpPr>
          <p:nvPr>
            <p:ph idx="1"/>
          </p:nvPr>
        </p:nvSpPr>
        <p:spPr/>
        <p:txBody>
          <a:bodyPr/>
          <a:lstStyle/>
          <a:p>
            <a:r>
              <a:rPr lang="en-US" dirty="0" smtClean="0">
                <a:ln w="1905"/>
                <a:solidFill>
                  <a:schemeClr val="tx1"/>
                </a:solidFill>
                <a:effectLst>
                  <a:innerShdw blurRad="69850" dist="43180" dir="5400000">
                    <a:srgbClr val="000000">
                      <a:alpha val="65000"/>
                    </a:srgbClr>
                  </a:innerShdw>
                </a:effectLst>
              </a:rPr>
              <a:t>Multi-tiered </a:t>
            </a:r>
            <a:r>
              <a:rPr lang="en-US" dirty="0">
                <a:ln w="1905"/>
                <a:solidFill>
                  <a:schemeClr val="tx1"/>
                </a:solidFill>
                <a:effectLst>
                  <a:innerShdw blurRad="69850" dist="43180" dir="5400000">
                    <a:srgbClr val="000000">
                      <a:alpha val="65000"/>
                    </a:srgbClr>
                  </a:innerShdw>
                </a:effectLst>
              </a:rPr>
              <a:t>Systems of </a:t>
            </a:r>
            <a:r>
              <a:rPr lang="en-US" dirty="0" smtClean="0">
                <a:ln w="1905"/>
                <a:solidFill>
                  <a:schemeClr val="tx1"/>
                </a:solidFill>
                <a:effectLst>
                  <a:innerShdw blurRad="69850" dist="43180" dir="5400000">
                    <a:srgbClr val="000000">
                      <a:alpha val="65000"/>
                    </a:srgbClr>
                  </a:innerShdw>
                </a:effectLst>
              </a:rPr>
              <a:t>Supports</a:t>
            </a:r>
          </a:p>
          <a:p>
            <a:pPr>
              <a:defRPr/>
            </a:pPr>
            <a:r>
              <a:rPr lang="en-US" dirty="0">
                <a:ln w="1905"/>
                <a:solidFill>
                  <a:schemeClr val="tx1"/>
                </a:solidFill>
                <a:effectLst>
                  <a:innerShdw blurRad="69850" dist="43180" dir="5400000">
                    <a:srgbClr val="000000">
                      <a:alpha val="65000"/>
                    </a:srgbClr>
                  </a:innerShdw>
                </a:effectLst>
              </a:rPr>
              <a:t>Positive Behavior Interventions and Supports (PBIS) Continuum</a:t>
            </a:r>
          </a:p>
          <a:p>
            <a:pPr>
              <a:defRPr/>
            </a:pPr>
            <a:r>
              <a:rPr lang="en-US" dirty="0">
                <a:ln w="1905"/>
                <a:solidFill>
                  <a:schemeClr val="tx1"/>
                </a:solidFill>
                <a:effectLst>
                  <a:innerShdw blurRad="69850" dist="43180" dir="5400000">
                    <a:srgbClr val="000000">
                      <a:alpha val="65000"/>
                    </a:srgbClr>
                  </a:innerShdw>
                </a:effectLst>
              </a:rPr>
              <a:t>Universal </a:t>
            </a:r>
            <a:r>
              <a:rPr lang="en-US" dirty="0" smtClean="0">
                <a:ln w="1905"/>
                <a:solidFill>
                  <a:schemeClr val="tx1"/>
                </a:solidFill>
                <a:effectLst>
                  <a:innerShdw blurRad="69850" dist="43180" dir="5400000">
                    <a:srgbClr val="000000">
                      <a:alpha val="65000"/>
                    </a:srgbClr>
                  </a:innerShdw>
                </a:effectLst>
              </a:rPr>
              <a:t>Intervention: </a:t>
            </a:r>
            <a:r>
              <a:rPr lang="en-US" dirty="0" err="1" smtClean="0">
                <a:ln w="1905"/>
                <a:solidFill>
                  <a:schemeClr val="tx1"/>
                </a:solidFill>
                <a:effectLst>
                  <a:innerShdw blurRad="69850" dist="43180" dir="5400000">
                    <a:srgbClr val="000000">
                      <a:alpha val="65000"/>
                    </a:srgbClr>
                  </a:innerShdw>
                </a:effectLst>
              </a:rPr>
              <a:t>Schoolwide</a:t>
            </a:r>
            <a:r>
              <a:rPr lang="en-US" dirty="0" smtClean="0">
                <a:ln w="1905"/>
                <a:solidFill>
                  <a:schemeClr val="tx1"/>
                </a:solidFill>
                <a:effectLst>
                  <a:innerShdw blurRad="69850" dist="43180" dir="5400000">
                    <a:srgbClr val="000000">
                      <a:alpha val="65000"/>
                    </a:srgbClr>
                  </a:innerShdw>
                </a:effectLst>
              </a:rPr>
              <a:t> </a:t>
            </a:r>
            <a:r>
              <a:rPr lang="en-US" dirty="0">
                <a:ln w="1905"/>
                <a:solidFill>
                  <a:schemeClr val="tx1"/>
                </a:solidFill>
                <a:effectLst>
                  <a:innerShdw blurRad="69850" dist="43180" dir="5400000">
                    <a:srgbClr val="000000">
                      <a:alpha val="65000"/>
                    </a:srgbClr>
                  </a:innerShdw>
                </a:effectLst>
              </a:rPr>
              <a:t>Positive Behavioral Interventions and Supports (SW-PBIS)</a:t>
            </a:r>
          </a:p>
          <a:p>
            <a:r>
              <a:rPr lang="en-US" dirty="0" err="1" smtClean="0">
                <a:ln w="1905"/>
                <a:solidFill>
                  <a:schemeClr val="tx1"/>
                </a:solidFill>
                <a:effectLst>
                  <a:innerShdw blurRad="69850" dist="43180" dir="5400000">
                    <a:srgbClr val="000000">
                      <a:alpha val="65000"/>
                    </a:srgbClr>
                  </a:innerShdw>
                </a:effectLst>
              </a:rPr>
              <a:t>Classwide</a:t>
            </a:r>
            <a:r>
              <a:rPr lang="en-US" dirty="0" smtClean="0">
                <a:ln w="1905"/>
                <a:solidFill>
                  <a:schemeClr val="tx1"/>
                </a:solidFill>
                <a:effectLst>
                  <a:innerShdw blurRad="69850" dist="43180" dir="5400000">
                    <a:srgbClr val="000000">
                      <a:alpha val="65000"/>
                    </a:srgbClr>
                  </a:innerShdw>
                </a:effectLst>
              </a:rPr>
              <a:t> </a:t>
            </a:r>
            <a:r>
              <a:rPr lang="en-US" dirty="0">
                <a:ln w="1905"/>
                <a:solidFill>
                  <a:schemeClr val="tx1"/>
                </a:solidFill>
                <a:effectLst>
                  <a:innerShdw blurRad="69850" dist="43180" dir="5400000">
                    <a:srgbClr val="000000">
                      <a:alpha val="65000"/>
                    </a:srgbClr>
                  </a:innerShdw>
                </a:effectLst>
              </a:rPr>
              <a:t>Behavioral </a:t>
            </a:r>
            <a:r>
              <a:rPr lang="en-US" dirty="0" smtClean="0">
                <a:ln w="1905"/>
                <a:solidFill>
                  <a:schemeClr val="tx1"/>
                </a:solidFill>
                <a:effectLst>
                  <a:innerShdw blurRad="69850" dist="43180" dir="5400000">
                    <a:srgbClr val="000000">
                      <a:alpha val="65000"/>
                    </a:srgbClr>
                  </a:innerShdw>
                </a:effectLst>
              </a:rPr>
              <a:t>Interventions</a:t>
            </a:r>
            <a:r>
              <a:rPr lang="en-US" altLang="en-US" dirty="0" smtClean="0">
                <a:cs typeface="Times New Roman" pitchFamily="18" charset="0"/>
              </a:rPr>
              <a:t> </a:t>
            </a:r>
            <a:endParaRPr lang="en-US" altLang="en-US" dirty="0">
              <a:solidFill>
                <a:schemeClr val="tx1"/>
              </a:solidFill>
              <a:cs typeface="Times New Roman" pitchFamily="18" charset="0"/>
            </a:endParaRPr>
          </a:p>
          <a:p>
            <a:endParaRPr lang="en-US" sz="2800" dirty="0">
              <a:ln w="1905"/>
              <a:solidFill>
                <a:schemeClr val="tx1"/>
              </a:solidFill>
              <a:effectLst>
                <a:innerShdw blurRad="69850" dist="43180" dir="5400000">
                  <a:srgbClr val="000000">
                    <a:alpha val="65000"/>
                  </a:srgbClr>
                </a:innerShdw>
              </a:effectLst>
            </a:endParaRPr>
          </a:p>
          <a:p>
            <a:endParaRPr lang="en-US" altLang="en-US" sz="2800" dirty="0" smtClean="0">
              <a:solidFill>
                <a:schemeClr val="tx1"/>
              </a:solidFill>
            </a:endParaRPr>
          </a:p>
          <a:p>
            <a:endParaRPr lang="en-US" altLang="en-US" sz="2800" dirty="0">
              <a:solidFill>
                <a:schemeClr val="tx1"/>
              </a:solidFill>
            </a:endParaRPr>
          </a:p>
          <a:p>
            <a:endParaRPr lang="en-US" sz="2800" dirty="0">
              <a:ln w="1905"/>
              <a:solidFill>
                <a:schemeClr val="tx1"/>
              </a:solidFill>
              <a:effectLst>
                <a:innerShdw blurRad="69850" dist="43180" dir="5400000">
                  <a:srgbClr val="000000">
                    <a:alpha val="65000"/>
                  </a:srgbClr>
                </a:innerShdw>
              </a:effectLst>
            </a:endParaRPr>
          </a:p>
          <a:p>
            <a:endParaRPr lang="en-US" sz="2800" dirty="0">
              <a:ln w="1905"/>
              <a:solidFill>
                <a:schemeClr val="tx1"/>
              </a:solidFill>
              <a:effectLst>
                <a:innerShdw blurRad="69850" dist="43180" dir="5400000">
                  <a:srgbClr val="000000">
                    <a:alpha val="65000"/>
                  </a:srgbClr>
                </a:innerShdw>
              </a:effectLst>
            </a:endParaRPr>
          </a:p>
          <a:p>
            <a:endParaRPr lang="en-US" sz="2800" dirty="0"/>
          </a:p>
        </p:txBody>
      </p:sp>
    </p:spTree>
    <p:extLst>
      <p:ext uri="{BB962C8B-B14F-4D97-AF65-F5344CB8AC3E}">
        <p14:creationId xmlns:p14="http://schemas.microsoft.com/office/powerpoint/2010/main" val="2390869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ln>
            <a:miter lim="800000"/>
            <a:headEnd/>
            <a:tailEnd/>
          </a:ln>
        </p:spPr>
        <p:txBody>
          <a:bodyPr/>
          <a:lstStyle/>
          <a:p>
            <a:r>
              <a:rPr lang="en-US" altLang="en-US" dirty="0" smtClean="0"/>
              <a:t>What Is SW-PBIS?</a:t>
            </a:r>
          </a:p>
        </p:txBody>
      </p:sp>
      <p:sp>
        <p:nvSpPr>
          <p:cNvPr id="3" name="Content Placeholder 2"/>
          <p:cNvSpPr>
            <a:spLocks noGrp="1"/>
          </p:cNvSpPr>
          <p:nvPr>
            <p:ph idx="1"/>
          </p:nvPr>
        </p:nvSpPr>
        <p:spPr>
          <a:xfrm>
            <a:off x="1692275" y="1600200"/>
            <a:ext cx="6994525" cy="4132263"/>
          </a:xfrm>
        </p:spPr>
        <p:txBody>
          <a:bodyPr/>
          <a:lstStyle/>
          <a:p>
            <a:pPr>
              <a:defRPr/>
            </a:pPr>
            <a:r>
              <a:rPr lang="en-US" sz="3100" dirty="0" smtClean="0"/>
              <a:t>SW-PBIS </a:t>
            </a:r>
            <a:r>
              <a:rPr lang="en-US" sz="3100" dirty="0"/>
              <a:t>is the application of evidence-based strategies for PBIS in the larger context of the classroom, school, and </a:t>
            </a:r>
            <a:r>
              <a:rPr lang="en-US" sz="3100" dirty="0" smtClean="0"/>
              <a:t>district.</a:t>
            </a:r>
            <a:endParaRPr lang="en-US" sz="3100" dirty="0"/>
          </a:p>
          <a:p>
            <a:pPr>
              <a:defRPr/>
            </a:pPr>
            <a:r>
              <a:rPr lang="en-US" sz="3100" dirty="0"/>
              <a:t>There is evidence that in most settings, a properly implemented SW-</a:t>
            </a:r>
            <a:r>
              <a:rPr lang="en-US" sz="3100" dirty="0" err="1"/>
              <a:t>PBIS</a:t>
            </a:r>
            <a:r>
              <a:rPr lang="en-US" sz="3100" dirty="0"/>
              <a:t> program can lead to 20 percent to 60 percent decreases in suspensions and problem behaviors.</a:t>
            </a:r>
          </a:p>
          <a:p>
            <a:pPr marL="0" indent="0">
              <a:buFont typeface="Wingdings" pitchFamily="2" charset="2"/>
              <a:buNone/>
              <a:defRPr/>
            </a:pPr>
            <a:endParaRPr lang="en-US" dirty="0"/>
          </a:p>
        </p:txBody>
      </p:sp>
    </p:spTree>
    <p:extLst>
      <p:ext uri="{BB962C8B-B14F-4D97-AF65-F5344CB8AC3E}">
        <p14:creationId xmlns:p14="http://schemas.microsoft.com/office/powerpoint/2010/main" val="385073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2"/>
          <p:cNvSpPr>
            <a:spLocks noGrp="1"/>
          </p:cNvSpPr>
          <p:nvPr>
            <p:ph type="title"/>
          </p:nvPr>
        </p:nvSpPr>
        <p:spPr>
          <a:ln>
            <a:miter lim="800000"/>
            <a:headEnd/>
            <a:tailEnd/>
          </a:ln>
        </p:spPr>
        <p:txBody>
          <a:bodyPr/>
          <a:lstStyle/>
          <a:p>
            <a:r>
              <a:rPr lang="en-US" altLang="en-US" sz="4200" dirty="0" smtClean="0"/>
              <a:t>What Are </a:t>
            </a:r>
            <a:r>
              <a:rPr lang="en-US" altLang="en-US" sz="4200" dirty="0"/>
              <a:t>the Core </a:t>
            </a:r>
            <a:r>
              <a:rPr lang="en-US" altLang="en-US" sz="4200" dirty="0" smtClean="0"/>
              <a:t>Components of SW-PBIS?</a:t>
            </a:r>
          </a:p>
        </p:txBody>
      </p:sp>
      <p:sp>
        <p:nvSpPr>
          <p:cNvPr id="2" name="Content Placeholder 1"/>
          <p:cNvSpPr>
            <a:spLocks noGrp="1"/>
          </p:cNvSpPr>
          <p:nvPr>
            <p:ph idx="1"/>
          </p:nvPr>
        </p:nvSpPr>
        <p:spPr/>
        <p:txBody>
          <a:bodyPr/>
          <a:lstStyle/>
          <a:p>
            <a:pPr>
              <a:defRPr/>
            </a:pPr>
            <a:r>
              <a:rPr lang="en-US" dirty="0" smtClean="0"/>
              <a:t>Prevention</a:t>
            </a:r>
          </a:p>
          <a:p>
            <a:pPr>
              <a:defRPr/>
            </a:pPr>
            <a:r>
              <a:rPr lang="en-US" dirty="0" smtClean="0"/>
              <a:t>Positive expectations</a:t>
            </a:r>
          </a:p>
          <a:p>
            <a:pPr>
              <a:defRPr/>
            </a:pPr>
            <a:r>
              <a:rPr lang="en-US" dirty="0" smtClean="0"/>
              <a:t>Consistent consequences</a:t>
            </a:r>
          </a:p>
          <a:p>
            <a:pPr>
              <a:defRPr/>
            </a:pPr>
            <a:r>
              <a:rPr lang="en-US" dirty="0" smtClean="0"/>
              <a:t>Data</a:t>
            </a:r>
          </a:p>
          <a:p>
            <a:pPr>
              <a:defRPr/>
            </a:pPr>
            <a:r>
              <a:rPr lang="en-US" dirty="0" smtClean="0"/>
              <a:t>Fidelity</a:t>
            </a:r>
            <a:endParaRPr lang="en-US" dirty="0"/>
          </a:p>
        </p:txBody>
      </p:sp>
    </p:spTree>
    <p:extLst>
      <p:ext uri="{BB962C8B-B14F-4D97-AF65-F5344CB8AC3E}">
        <p14:creationId xmlns:p14="http://schemas.microsoft.com/office/powerpoint/2010/main" val="24663467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2"/>
          <p:cNvSpPr>
            <a:spLocks noGrp="1"/>
          </p:cNvSpPr>
          <p:nvPr>
            <p:ph type="title"/>
          </p:nvPr>
        </p:nvSpPr>
        <p:spPr>
          <a:ln>
            <a:miter lim="800000"/>
            <a:headEnd/>
            <a:tailEnd/>
          </a:ln>
        </p:spPr>
        <p:txBody>
          <a:bodyPr/>
          <a:lstStyle/>
          <a:p>
            <a:r>
              <a:rPr lang="en-US" altLang="en-US" dirty="0" smtClean="0"/>
              <a:t>Prevention</a:t>
            </a:r>
          </a:p>
        </p:txBody>
      </p:sp>
      <p:sp>
        <p:nvSpPr>
          <p:cNvPr id="2" name="Content Placeholder 1"/>
          <p:cNvSpPr>
            <a:spLocks noGrp="1"/>
          </p:cNvSpPr>
          <p:nvPr>
            <p:ph idx="1"/>
          </p:nvPr>
        </p:nvSpPr>
        <p:spPr/>
        <p:txBody>
          <a:bodyPr/>
          <a:lstStyle/>
          <a:p>
            <a:pPr marL="0" indent="0">
              <a:buNone/>
              <a:defRPr/>
            </a:pPr>
            <a:r>
              <a:rPr lang="en-US" dirty="0" smtClean="0"/>
              <a:t>Schoolwide PBIS systems are set up to prevent problem behavior through</a:t>
            </a:r>
          </a:p>
          <a:p>
            <a:pPr>
              <a:defRPr/>
            </a:pPr>
            <a:r>
              <a:rPr lang="en-US" dirty="0" smtClean="0"/>
              <a:t>Teaching expectations</a:t>
            </a:r>
          </a:p>
          <a:p>
            <a:pPr>
              <a:defRPr/>
            </a:pPr>
            <a:r>
              <a:rPr lang="en-US" dirty="0" smtClean="0"/>
              <a:t>Positively reinforcing expected behaviors</a:t>
            </a:r>
          </a:p>
          <a:p>
            <a:pPr>
              <a:defRPr/>
            </a:pPr>
            <a:r>
              <a:rPr lang="en-US" dirty="0" smtClean="0"/>
              <a:t>Using consistent consequences for problem behavior</a:t>
            </a:r>
          </a:p>
          <a:p>
            <a:pPr>
              <a:defRPr/>
            </a:pPr>
            <a:endParaRPr lang="en-US" dirty="0"/>
          </a:p>
        </p:txBody>
      </p:sp>
    </p:spTree>
    <p:extLst>
      <p:ext uri="{BB962C8B-B14F-4D97-AF65-F5344CB8AC3E}">
        <p14:creationId xmlns:p14="http://schemas.microsoft.com/office/powerpoint/2010/main" val="1823356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Title 2"/>
          <p:cNvSpPr>
            <a:spLocks noGrp="1"/>
          </p:cNvSpPr>
          <p:nvPr>
            <p:ph type="title"/>
          </p:nvPr>
        </p:nvSpPr>
        <p:spPr>
          <a:ln>
            <a:miter lim="800000"/>
            <a:headEnd/>
            <a:tailEnd/>
          </a:ln>
        </p:spPr>
        <p:txBody>
          <a:bodyPr/>
          <a:lstStyle/>
          <a:p>
            <a:r>
              <a:rPr lang="en-US" altLang="en-US" dirty="0" smtClean="0"/>
              <a:t>Positive Expectations for Student Behavior</a:t>
            </a:r>
          </a:p>
        </p:txBody>
      </p:sp>
      <p:sp>
        <p:nvSpPr>
          <p:cNvPr id="2" name="Content Placeholder 1"/>
          <p:cNvSpPr>
            <a:spLocks noGrp="1"/>
          </p:cNvSpPr>
          <p:nvPr>
            <p:ph idx="1"/>
          </p:nvPr>
        </p:nvSpPr>
        <p:spPr/>
        <p:txBody>
          <a:bodyPr/>
          <a:lstStyle/>
          <a:p>
            <a:pPr>
              <a:defRPr/>
            </a:pPr>
            <a:r>
              <a:rPr lang="en-US" dirty="0" smtClean="0"/>
              <a:t>Identify three to five expectations</a:t>
            </a:r>
          </a:p>
          <a:p>
            <a:pPr>
              <a:defRPr/>
            </a:pPr>
            <a:r>
              <a:rPr lang="en-US" dirty="0" smtClean="0"/>
              <a:t>Short statements</a:t>
            </a:r>
          </a:p>
          <a:p>
            <a:pPr>
              <a:defRPr/>
            </a:pPr>
            <a:r>
              <a:rPr lang="en-US" dirty="0" smtClean="0"/>
              <a:t>Positive statements (what to do, not what to avoid doing)</a:t>
            </a:r>
          </a:p>
          <a:p>
            <a:pPr>
              <a:defRPr/>
            </a:pPr>
            <a:r>
              <a:rPr lang="en-US" dirty="0" smtClean="0"/>
              <a:t>Memorable</a:t>
            </a:r>
          </a:p>
          <a:p>
            <a:pPr>
              <a:defRPr/>
            </a:pPr>
            <a:endParaRPr lang="en-US" dirty="0"/>
          </a:p>
        </p:txBody>
      </p:sp>
    </p:spTree>
    <p:extLst>
      <p:ext uri="{BB962C8B-B14F-4D97-AF65-F5344CB8AC3E}">
        <p14:creationId xmlns:p14="http://schemas.microsoft.com/office/powerpoint/2010/main" val="3592770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62125" y="1773238"/>
            <a:ext cx="7221538" cy="4252912"/>
          </a:xfrm>
        </p:spPr>
        <p:txBody>
          <a:bodyPr/>
          <a:lstStyle/>
          <a:p>
            <a:pPr>
              <a:defRPr/>
            </a:pPr>
            <a:r>
              <a:rPr lang="en-US" dirty="0"/>
              <a:t>Observe and praise positive </a:t>
            </a:r>
            <a:r>
              <a:rPr lang="en-US" dirty="0" smtClean="0"/>
              <a:t>behaviors.</a:t>
            </a:r>
            <a:endParaRPr lang="en-US" dirty="0"/>
          </a:p>
          <a:p>
            <a:pPr>
              <a:defRPr/>
            </a:pPr>
            <a:r>
              <a:rPr lang="en-US" dirty="0" smtClean="0"/>
              <a:t>Use </a:t>
            </a:r>
            <a:r>
              <a:rPr lang="en-US" dirty="0"/>
              <a:t>specific praise linked directly to </a:t>
            </a:r>
            <a:r>
              <a:rPr lang="en-US" dirty="0" smtClean="0"/>
              <a:t>expectations.</a:t>
            </a:r>
            <a:endParaRPr lang="en-US" dirty="0"/>
          </a:p>
          <a:p>
            <a:pPr>
              <a:defRPr/>
            </a:pPr>
            <a:r>
              <a:rPr lang="en-US" dirty="0" smtClean="0"/>
              <a:t>Staff should </a:t>
            </a:r>
            <a:r>
              <a:rPr lang="en-US" dirty="0"/>
              <a:t>“catch” </a:t>
            </a:r>
            <a:r>
              <a:rPr lang="en-US" dirty="0" smtClean="0"/>
              <a:t>a student </a:t>
            </a:r>
            <a:r>
              <a:rPr lang="en-US" dirty="0"/>
              <a:t>exhibiting appropriate </a:t>
            </a:r>
            <a:r>
              <a:rPr lang="en-US" dirty="0" smtClean="0"/>
              <a:t>behaviors.</a:t>
            </a:r>
            <a:endParaRPr lang="en-US" dirty="0"/>
          </a:p>
          <a:p>
            <a:pPr>
              <a:defRPr/>
            </a:pPr>
            <a:r>
              <a:rPr lang="en-US" dirty="0" smtClean="0"/>
              <a:t>Include </a:t>
            </a:r>
            <a:r>
              <a:rPr lang="en-US" dirty="0"/>
              <a:t>all school </a:t>
            </a:r>
            <a:r>
              <a:rPr lang="en-US" dirty="0" smtClean="0"/>
              <a:t>staff.</a:t>
            </a:r>
            <a:endParaRPr lang="en-US" dirty="0"/>
          </a:p>
          <a:p>
            <a:pPr marL="0" indent="0">
              <a:buFont typeface="Wingdings" pitchFamily="2" charset="2"/>
              <a:buNone/>
              <a:defRPr/>
            </a:pPr>
            <a:endParaRPr lang="en-US" dirty="0"/>
          </a:p>
        </p:txBody>
      </p:sp>
      <p:sp>
        <p:nvSpPr>
          <p:cNvPr id="70659" name="Title 2"/>
          <p:cNvSpPr>
            <a:spLocks noGrp="1"/>
          </p:cNvSpPr>
          <p:nvPr>
            <p:ph type="title"/>
          </p:nvPr>
        </p:nvSpPr>
        <p:spPr>
          <a:ln>
            <a:miter lim="800000"/>
            <a:headEnd/>
            <a:tailEnd/>
          </a:ln>
        </p:spPr>
        <p:txBody>
          <a:bodyPr/>
          <a:lstStyle/>
          <a:p>
            <a:r>
              <a:rPr lang="en-US" altLang="en-US" dirty="0" smtClean="0"/>
              <a:t>Acknowledging Positive Behavior</a:t>
            </a:r>
          </a:p>
        </p:txBody>
      </p:sp>
    </p:spTree>
    <p:extLst>
      <p:ext uri="{BB962C8B-B14F-4D97-AF65-F5344CB8AC3E}">
        <p14:creationId xmlns:p14="http://schemas.microsoft.com/office/powerpoint/2010/main" val="15187632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Title 2"/>
          <p:cNvSpPr>
            <a:spLocks noGrp="1"/>
          </p:cNvSpPr>
          <p:nvPr>
            <p:ph type="title"/>
          </p:nvPr>
        </p:nvSpPr>
        <p:spPr>
          <a:ln>
            <a:miter lim="800000"/>
            <a:headEnd/>
            <a:tailEnd/>
          </a:ln>
        </p:spPr>
        <p:txBody>
          <a:bodyPr/>
          <a:lstStyle/>
          <a:p>
            <a:r>
              <a:rPr lang="en-US" altLang="en-US" sz="3200" dirty="0" smtClean="0"/>
              <a:t>Continuum of Consequences for Students Not Meeting Expectations</a:t>
            </a:r>
          </a:p>
        </p:txBody>
      </p:sp>
      <p:sp>
        <p:nvSpPr>
          <p:cNvPr id="2" name="Content Placeholder 1"/>
          <p:cNvSpPr>
            <a:spLocks noGrp="1"/>
          </p:cNvSpPr>
          <p:nvPr>
            <p:ph idx="1"/>
          </p:nvPr>
        </p:nvSpPr>
        <p:spPr/>
        <p:txBody>
          <a:bodyPr/>
          <a:lstStyle/>
          <a:p>
            <a:pPr>
              <a:defRPr/>
            </a:pPr>
            <a:r>
              <a:rPr lang="en-US" dirty="0" smtClean="0"/>
              <a:t>Do not ignore behavior at the schoolwide level.</a:t>
            </a:r>
          </a:p>
          <a:p>
            <a:pPr>
              <a:defRPr/>
            </a:pPr>
            <a:r>
              <a:rPr lang="en-US" dirty="0" smtClean="0"/>
              <a:t>Differentiate between “minor” and “major” behaviors, and have appropriate responses for each.</a:t>
            </a:r>
          </a:p>
          <a:p>
            <a:pPr>
              <a:defRPr/>
            </a:pPr>
            <a:r>
              <a:rPr lang="en-US" dirty="0" smtClean="0"/>
              <a:t>Be aware of guidelines for when students are sent to the office.</a:t>
            </a:r>
          </a:p>
          <a:p>
            <a:pPr>
              <a:defRPr/>
            </a:pPr>
            <a:r>
              <a:rPr lang="en-US" dirty="0" smtClean="0"/>
              <a:t>Do not expect office referrals to change behavior.</a:t>
            </a:r>
            <a:endParaRPr lang="en-US" dirty="0"/>
          </a:p>
        </p:txBody>
      </p:sp>
    </p:spTree>
    <p:extLst>
      <p:ext uri="{BB962C8B-B14F-4D97-AF65-F5344CB8AC3E}">
        <p14:creationId xmlns:p14="http://schemas.microsoft.com/office/powerpoint/2010/main" val="6362508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4"/>
          <p:cNvSpPr>
            <a:spLocks noGrp="1"/>
          </p:cNvSpPr>
          <p:nvPr>
            <p:ph type="title"/>
          </p:nvPr>
        </p:nvSpPr>
        <p:spPr>
          <a:ln>
            <a:miter lim="800000"/>
            <a:headEnd/>
            <a:tailEnd/>
          </a:ln>
        </p:spPr>
        <p:txBody>
          <a:bodyPr/>
          <a:lstStyle/>
          <a:p>
            <a:r>
              <a:rPr lang="en-US" altLang="en-US" dirty="0" smtClean="0"/>
              <a:t>Consistent Consequences</a:t>
            </a:r>
          </a:p>
        </p:txBody>
      </p:sp>
      <p:sp>
        <p:nvSpPr>
          <p:cNvPr id="2" name="Content Placeholder 1"/>
          <p:cNvSpPr>
            <a:spLocks noGrp="1"/>
          </p:cNvSpPr>
          <p:nvPr>
            <p:ph idx="1"/>
          </p:nvPr>
        </p:nvSpPr>
        <p:spPr/>
        <p:txBody>
          <a:bodyPr/>
          <a:lstStyle/>
          <a:p>
            <a:pPr>
              <a:defRPr/>
            </a:pPr>
            <a:r>
              <a:rPr lang="en-US" dirty="0"/>
              <a:t>Should be logical</a:t>
            </a:r>
          </a:p>
          <a:p>
            <a:pPr>
              <a:defRPr/>
            </a:pPr>
            <a:r>
              <a:rPr lang="en-US" dirty="0" smtClean="0"/>
              <a:t>Should </a:t>
            </a:r>
            <a:r>
              <a:rPr lang="en-US" dirty="0"/>
              <a:t>be stated clearly in advance</a:t>
            </a:r>
          </a:p>
          <a:p>
            <a:pPr>
              <a:defRPr/>
            </a:pPr>
            <a:r>
              <a:rPr lang="en-US" dirty="0" smtClean="0"/>
              <a:t>Should </a:t>
            </a:r>
            <a:r>
              <a:rPr lang="en-US" dirty="0"/>
              <a:t>be understood by all students</a:t>
            </a:r>
          </a:p>
          <a:p>
            <a:pPr>
              <a:defRPr/>
            </a:pPr>
            <a:r>
              <a:rPr lang="en-US" dirty="0" smtClean="0"/>
              <a:t>Should </a:t>
            </a:r>
            <a:r>
              <a:rPr lang="en-US" dirty="0"/>
              <a:t>be enforced consistently</a:t>
            </a:r>
          </a:p>
          <a:p>
            <a:pPr>
              <a:defRPr/>
            </a:pPr>
            <a:endParaRPr lang="en-US" dirty="0"/>
          </a:p>
        </p:txBody>
      </p:sp>
    </p:spTree>
    <p:extLst>
      <p:ext uri="{BB962C8B-B14F-4D97-AF65-F5344CB8AC3E}">
        <p14:creationId xmlns:p14="http://schemas.microsoft.com/office/powerpoint/2010/main" val="13435669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ln>
            <a:miter lim="800000"/>
            <a:headEnd/>
            <a:tailEnd/>
          </a:ln>
        </p:spPr>
        <p:txBody>
          <a:bodyPr/>
          <a:lstStyle/>
          <a:p>
            <a:r>
              <a:rPr lang="en-US" altLang="en-US" sz="4300" dirty="0" err="1" smtClean="0"/>
              <a:t>Schoolwide</a:t>
            </a:r>
            <a:r>
              <a:rPr lang="en-US" altLang="en-US" sz="4300" dirty="0" smtClean="0"/>
              <a:t> Expectations:</a:t>
            </a:r>
            <a:br>
              <a:rPr lang="en-US" altLang="en-US" sz="4300" dirty="0" smtClean="0"/>
            </a:br>
            <a:r>
              <a:rPr lang="en-US" altLang="en-US" sz="4300" dirty="0" smtClean="0"/>
              <a:t> An Illustration</a:t>
            </a:r>
          </a:p>
        </p:txBody>
      </p:sp>
      <p:sp>
        <p:nvSpPr>
          <p:cNvPr id="3" name="Content Placeholder 2"/>
          <p:cNvSpPr>
            <a:spLocks noGrp="1"/>
          </p:cNvSpPr>
          <p:nvPr>
            <p:ph idx="1"/>
          </p:nvPr>
        </p:nvSpPr>
        <p:spPr>
          <a:xfrm>
            <a:off x="1692275" y="1600200"/>
            <a:ext cx="6994525" cy="4852988"/>
          </a:xfrm>
        </p:spPr>
        <p:txBody>
          <a:bodyPr/>
          <a:lstStyle/>
          <a:p>
            <a:pPr>
              <a:defRPr/>
            </a:pPr>
            <a:r>
              <a:rPr lang="en-US" sz="2600" dirty="0" smtClean="0"/>
              <a:t>Everyone in our school will always</a:t>
            </a:r>
          </a:p>
          <a:p>
            <a:pPr lvl="1">
              <a:defRPr/>
            </a:pPr>
            <a:r>
              <a:rPr lang="en-US" sz="2600" dirty="0" smtClean="0"/>
              <a:t>Be responsible</a:t>
            </a:r>
          </a:p>
          <a:p>
            <a:pPr lvl="1">
              <a:defRPr/>
            </a:pPr>
            <a:r>
              <a:rPr lang="en-US" sz="2600" dirty="0" smtClean="0"/>
              <a:t>Be respectful </a:t>
            </a:r>
          </a:p>
          <a:p>
            <a:pPr lvl="1">
              <a:defRPr/>
            </a:pPr>
            <a:r>
              <a:rPr lang="en-US" sz="2600" dirty="0" smtClean="0"/>
              <a:t>Care about others</a:t>
            </a:r>
          </a:p>
          <a:p>
            <a:pPr lvl="1">
              <a:defRPr/>
            </a:pPr>
            <a:r>
              <a:rPr lang="en-US" sz="2600" dirty="0"/>
              <a:t>D</a:t>
            </a:r>
            <a:r>
              <a:rPr lang="en-US" sz="2600" dirty="0" smtClean="0"/>
              <a:t>o his or her best</a:t>
            </a:r>
          </a:p>
          <a:p>
            <a:pPr>
              <a:defRPr/>
            </a:pPr>
            <a:r>
              <a:rPr lang="en-US" sz="2600" dirty="0" smtClean="0"/>
              <a:t> Everyone means all people in the school:	</a:t>
            </a:r>
          </a:p>
          <a:p>
            <a:pPr lvl="1">
              <a:defRPr/>
            </a:pPr>
            <a:r>
              <a:rPr lang="en-US" sz="2600" dirty="0" smtClean="0"/>
              <a:t>School principal</a:t>
            </a:r>
          </a:p>
          <a:p>
            <a:pPr lvl="1">
              <a:defRPr/>
            </a:pPr>
            <a:r>
              <a:rPr lang="en-US" sz="2600" dirty="0" smtClean="0"/>
              <a:t>All students</a:t>
            </a:r>
          </a:p>
          <a:p>
            <a:pPr lvl="1">
              <a:defRPr/>
            </a:pPr>
            <a:r>
              <a:rPr lang="en-US" sz="2600" dirty="0" smtClean="0"/>
              <a:t>All teachers</a:t>
            </a:r>
          </a:p>
          <a:p>
            <a:pPr lvl="1">
              <a:defRPr/>
            </a:pPr>
            <a:r>
              <a:rPr lang="en-US" sz="2600" dirty="0" smtClean="0"/>
              <a:t>All other adults at school</a:t>
            </a:r>
          </a:p>
          <a:p>
            <a:pPr lvl="1">
              <a:defRPr/>
            </a:pPr>
            <a:endParaRPr lang="en-US" sz="2400" dirty="0"/>
          </a:p>
        </p:txBody>
      </p:sp>
    </p:spTree>
    <p:extLst>
      <p:ext uri="{BB962C8B-B14F-4D97-AF65-F5344CB8AC3E}">
        <p14:creationId xmlns:p14="http://schemas.microsoft.com/office/powerpoint/2010/main" val="3295659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2"/>
          <p:cNvSpPr>
            <a:spLocks noGrp="1"/>
          </p:cNvSpPr>
          <p:nvPr>
            <p:ph type="title"/>
          </p:nvPr>
        </p:nvSpPr>
        <p:spPr>
          <a:ln>
            <a:miter lim="800000"/>
            <a:headEnd/>
            <a:tailEnd/>
          </a:ln>
        </p:spPr>
        <p:txBody>
          <a:bodyPr/>
          <a:lstStyle/>
          <a:p>
            <a:r>
              <a:rPr lang="en-US" dirty="0"/>
              <a:t>Activity: Setting Behavioral Expectations</a:t>
            </a:r>
            <a:endParaRPr lang="en-US" altLang="en-US" dirty="0" smtClean="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97538990"/>
              </p:ext>
            </p:extLst>
          </p:nvPr>
        </p:nvGraphicFramePr>
        <p:xfrm>
          <a:off x="687388" y="2055813"/>
          <a:ext cx="8224839" cy="3205179"/>
        </p:xfrm>
        <a:graphic>
          <a:graphicData uri="http://schemas.openxmlformats.org/drawingml/2006/table">
            <a:tbl>
              <a:tblPr firstRow="1" bandRow="1">
                <a:tableStyleId>{21E4AEA4-8DFA-4A89-87EB-49C32662AFE0}</a:tableStyleId>
              </a:tblPr>
              <a:tblGrid>
                <a:gridCol w="1174977"/>
                <a:gridCol w="1174977"/>
                <a:gridCol w="1174977"/>
                <a:gridCol w="1174977"/>
                <a:gridCol w="1174977"/>
                <a:gridCol w="1174977"/>
                <a:gridCol w="1174977"/>
              </a:tblGrid>
              <a:tr h="370665">
                <a:tc>
                  <a:txBody>
                    <a:bodyPr/>
                    <a:lstStyle/>
                    <a:p>
                      <a:r>
                        <a:rPr lang="en-US" sz="1200" dirty="0" smtClean="0"/>
                        <a:t>Expectation</a:t>
                      </a:r>
                      <a:endParaRPr lang="en-US" sz="1200" dirty="0"/>
                    </a:p>
                  </a:txBody>
                  <a:tcPr marT="45699" marB="45699"/>
                </a:tc>
                <a:tc>
                  <a:txBody>
                    <a:bodyPr/>
                    <a:lstStyle/>
                    <a:p>
                      <a:r>
                        <a:rPr lang="en-US" sz="1200" dirty="0" smtClean="0"/>
                        <a:t>Classroom</a:t>
                      </a:r>
                      <a:endParaRPr lang="en-US" sz="1200" dirty="0"/>
                    </a:p>
                  </a:txBody>
                  <a:tcPr marT="45699" marB="45699"/>
                </a:tc>
                <a:tc>
                  <a:txBody>
                    <a:bodyPr/>
                    <a:lstStyle/>
                    <a:p>
                      <a:r>
                        <a:rPr lang="en-US" sz="1200" dirty="0" smtClean="0"/>
                        <a:t>Cafeteria</a:t>
                      </a:r>
                      <a:endParaRPr lang="en-US" sz="1200" dirty="0"/>
                    </a:p>
                  </a:txBody>
                  <a:tcPr marT="45699" marB="45699"/>
                </a:tc>
                <a:tc>
                  <a:txBody>
                    <a:bodyPr/>
                    <a:lstStyle/>
                    <a:p>
                      <a:r>
                        <a:rPr lang="en-US" sz="1200" dirty="0" smtClean="0"/>
                        <a:t>Playground</a:t>
                      </a:r>
                      <a:endParaRPr lang="en-US" sz="1200" dirty="0"/>
                    </a:p>
                  </a:txBody>
                  <a:tcPr marT="45699" marB="45699"/>
                </a:tc>
                <a:tc>
                  <a:txBody>
                    <a:bodyPr/>
                    <a:lstStyle/>
                    <a:p>
                      <a:r>
                        <a:rPr lang="en-US" sz="1200" dirty="0" smtClean="0"/>
                        <a:t>Hallways</a:t>
                      </a:r>
                      <a:endParaRPr lang="en-US" sz="1200" dirty="0"/>
                    </a:p>
                  </a:txBody>
                  <a:tcPr marT="45699" marB="45699"/>
                </a:tc>
                <a:tc>
                  <a:txBody>
                    <a:bodyPr/>
                    <a:lstStyle/>
                    <a:p>
                      <a:r>
                        <a:rPr lang="en-US" sz="1200" dirty="0" smtClean="0"/>
                        <a:t>Assemblies</a:t>
                      </a:r>
                      <a:endParaRPr lang="en-US" sz="1200" dirty="0"/>
                    </a:p>
                  </a:txBody>
                  <a:tcPr marT="45699" marB="45699"/>
                </a:tc>
                <a:tc>
                  <a:txBody>
                    <a:bodyPr/>
                    <a:lstStyle/>
                    <a:p>
                      <a:r>
                        <a:rPr lang="en-US" sz="1200" dirty="0" smtClean="0"/>
                        <a:t>Restroom</a:t>
                      </a:r>
                      <a:endParaRPr lang="en-US" sz="1200" dirty="0"/>
                    </a:p>
                  </a:txBody>
                  <a:tcPr marT="45699" marB="45699"/>
                </a:tc>
              </a:tr>
              <a:tr h="822913">
                <a:tc>
                  <a:txBody>
                    <a:bodyPr/>
                    <a:lstStyle/>
                    <a:p>
                      <a:r>
                        <a:rPr lang="en-US" sz="1400" dirty="0" smtClean="0"/>
                        <a:t>Be Safe</a:t>
                      </a:r>
                      <a:endParaRPr lang="en-US" sz="1400" dirty="0"/>
                    </a:p>
                  </a:txBody>
                  <a:tcPr marT="45699" marB="45699"/>
                </a:tc>
                <a:tc>
                  <a:txBody>
                    <a:bodyPr/>
                    <a:lstStyle/>
                    <a:p>
                      <a:pPr marL="171450" indent="-171450">
                        <a:buFontTx/>
                        <a:buChar char="-"/>
                      </a:pPr>
                      <a:r>
                        <a:rPr lang="en-US" sz="1200" dirty="0" smtClean="0"/>
                        <a:t>Hands and feet to self</a:t>
                      </a:r>
                    </a:p>
                    <a:p>
                      <a:pPr marL="171450" indent="-171450">
                        <a:buFontTx/>
                        <a:buChar char="-"/>
                      </a:pPr>
                      <a:r>
                        <a:rPr lang="en-US" sz="1200" dirty="0" smtClean="0"/>
                        <a:t>Stay in the room</a:t>
                      </a:r>
                    </a:p>
                  </a:txBody>
                  <a:tcPr marT="45699" marB="45699"/>
                </a:tc>
                <a:tc>
                  <a:txBody>
                    <a:bodyPr/>
                    <a:lstStyle/>
                    <a:p>
                      <a:endParaRPr lang="en-US" sz="1800" dirty="0"/>
                    </a:p>
                  </a:txBody>
                  <a:tcPr marT="45699" marB="45699"/>
                </a:tc>
                <a:tc>
                  <a:txBody>
                    <a:bodyPr/>
                    <a:lstStyle/>
                    <a:p>
                      <a:endParaRPr lang="en-US" sz="1800" dirty="0"/>
                    </a:p>
                  </a:txBody>
                  <a:tcPr marT="45699" marB="45699"/>
                </a:tc>
                <a:tc>
                  <a:txBody>
                    <a:bodyPr/>
                    <a:lstStyle/>
                    <a:p>
                      <a:endParaRPr lang="en-US" sz="1800" dirty="0"/>
                    </a:p>
                  </a:txBody>
                  <a:tcPr marT="45699" marB="45699"/>
                </a:tc>
                <a:tc>
                  <a:txBody>
                    <a:bodyPr/>
                    <a:lstStyle/>
                    <a:p>
                      <a:endParaRPr lang="en-US" sz="1800" dirty="0"/>
                    </a:p>
                  </a:txBody>
                  <a:tcPr marT="45699" marB="45699"/>
                </a:tc>
                <a:tc>
                  <a:txBody>
                    <a:bodyPr/>
                    <a:lstStyle/>
                    <a:p>
                      <a:endParaRPr lang="en-US" sz="1800" dirty="0"/>
                    </a:p>
                  </a:txBody>
                  <a:tcPr marT="45699" marB="45699"/>
                </a:tc>
              </a:tr>
              <a:tr h="822913">
                <a:tc>
                  <a:txBody>
                    <a:bodyPr/>
                    <a:lstStyle/>
                    <a:p>
                      <a:r>
                        <a:rPr lang="en-US" sz="1400" dirty="0" smtClean="0"/>
                        <a:t>Be Respectful</a:t>
                      </a:r>
                      <a:endParaRPr lang="en-US" sz="1400" dirty="0"/>
                    </a:p>
                  </a:txBody>
                  <a:tcPr marT="45699" marB="45699"/>
                </a:tc>
                <a:tc>
                  <a:txBody>
                    <a:bodyPr/>
                    <a:lstStyle/>
                    <a:p>
                      <a:pPr marL="171450" indent="-171450">
                        <a:buFontTx/>
                        <a:buChar char="-"/>
                      </a:pPr>
                      <a:r>
                        <a:rPr lang="en-US" sz="1200" dirty="0" smtClean="0"/>
                        <a:t>Share materials</a:t>
                      </a:r>
                    </a:p>
                    <a:p>
                      <a:pPr marL="171450" indent="-171450">
                        <a:buFontTx/>
                        <a:buChar char="-"/>
                      </a:pPr>
                      <a:r>
                        <a:rPr lang="en-US" sz="1200" dirty="0" smtClean="0"/>
                        <a:t>Use friendly words</a:t>
                      </a:r>
                    </a:p>
                  </a:txBody>
                  <a:tcPr marT="45699" marB="45699"/>
                </a:tc>
                <a:tc>
                  <a:txBody>
                    <a:bodyPr/>
                    <a:lstStyle/>
                    <a:p>
                      <a:endParaRPr lang="en-US" sz="1800" dirty="0"/>
                    </a:p>
                  </a:txBody>
                  <a:tcPr marT="45699" marB="45699"/>
                </a:tc>
                <a:tc>
                  <a:txBody>
                    <a:bodyPr/>
                    <a:lstStyle/>
                    <a:p>
                      <a:endParaRPr lang="en-US" sz="1800" dirty="0"/>
                    </a:p>
                  </a:txBody>
                  <a:tcPr marT="45699" marB="45699"/>
                </a:tc>
                <a:tc>
                  <a:txBody>
                    <a:bodyPr/>
                    <a:lstStyle/>
                    <a:p>
                      <a:endParaRPr lang="en-US" sz="1800" dirty="0"/>
                    </a:p>
                  </a:txBody>
                  <a:tcPr marT="45699" marB="45699"/>
                </a:tc>
                <a:tc>
                  <a:txBody>
                    <a:bodyPr/>
                    <a:lstStyle/>
                    <a:p>
                      <a:endParaRPr lang="en-US" sz="1800" dirty="0"/>
                    </a:p>
                  </a:txBody>
                  <a:tcPr marT="45699" marB="45699"/>
                </a:tc>
                <a:tc>
                  <a:txBody>
                    <a:bodyPr/>
                    <a:lstStyle/>
                    <a:p>
                      <a:endParaRPr lang="en-US" sz="1800" dirty="0"/>
                    </a:p>
                  </a:txBody>
                  <a:tcPr marT="45699" marB="45699"/>
                </a:tc>
              </a:tr>
              <a:tr h="1188671">
                <a:tc>
                  <a:txBody>
                    <a:bodyPr/>
                    <a:lstStyle/>
                    <a:p>
                      <a:r>
                        <a:rPr lang="en-US" sz="1400" dirty="0" smtClean="0"/>
                        <a:t>Be Responsible</a:t>
                      </a:r>
                      <a:endParaRPr lang="en-US" sz="1400" dirty="0"/>
                    </a:p>
                  </a:txBody>
                  <a:tcPr marT="45699" marB="45699"/>
                </a:tc>
                <a:tc>
                  <a:txBody>
                    <a:bodyPr/>
                    <a:lstStyle/>
                    <a:p>
                      <a:pPr marL="171450" indent="-171450">
                        <a:buFontTx/>
                        <a:buChar char="-"/>
                      </a:pPr>
                      <a:r>
                        <a:rPr lang="en-US" sz="1200" baseline="0" dirty="0" smtClean="0"/>
                        <a:t>Bring supplies to school</a:t>
                      </a:r>
                    </a:p>
                    <a:p>
                      <a:pPr marL="171450" indent="-171450">
                        <a:buFontTx/>
                        <a:buChar char="-"/>
                      </a:pPr>
                      <a:r>
                        <a:rPr lang="en-US" sz="1200" baseline="0" dirty="0" smtClean="0"/>
                        <a:t>Ask for help when needed</a:t>
                      </a:r>
                      <a:endParaRPr lang="en-US" sz="1200" dirty="0" smtClean="0"/>
                    </a:p>
                  </a:txBody>
                  <a:tcPr marT="45699" marB="45699"/>
                </a:tc>
                <a:tc>
                  <a:txBody>
                    <a:bodyPr/>
                    <a:lstStyle/>
                    <a:p>
                      <a:endParaRPr lang="en-US" sz="1800" dirty="0"/>
                    </a:p>
                  </a:txBody>
                  <a:tcPr marT="45699" marB="45699"/>
                </a:tc>
                <a:tc>
                  <a:txBody>
                    <a:bodyPr/>
                    <a:lstStyle/>
                    <a:p>
                      <a:endParaRPr lang="en-US" sz="1800" dirty="0"/>
                    </a:p>
                  </a:txBody>
                  <a:tcPr marT="45699" marB="45699"/>
                </a:tc>
                <a:tc>
                  <a:txBody>
                    <a:bodyPr/>
                    <a:lstStyle/>
                    <a:p>
                      <a:endParaRPr lang="en-US" sz="1800" dirty="0"/>
                    </a:p>
                  </a:txBody>
                  <a:tcPr marT="45699" marB="45699"/>
                </a:tc>
                <a:tc>
                  <a:txBody>
                    <a:bodyPr/>
                    <a:lstStyle/>
                    <a:p>
                      <a:endParaRPr lang="en-US" sz="1800" dirty="0"/>
                    </a:p>
                  </a:txBody>
                  <a:tcPr marT="45699" marB="45699"/>
                </a:tc>
                <a:tc>
                  <a:txBody>
                    <a:bodyPr/>
                    <a:lstStyle/>
                    <a:p>
                      <a:endParaRPr lang="en-US" sz="1800" dirty="0"/>
                    </a:p>
                  </a:txBody>
                  <a:tcPr marT="45699" marB="45699"/>
                </a:tc>
              </a:tr>
            </a:tbl>
          </a:graphicData>
        </a:graphic>
      </p:graphicFrame>
      <p:sp>
        <p:nvSpPr>
          <p:cNvPr id="5" name="TextBox 4"/>
          <p:cNvSpPr txBox="1"/>
          <p:nvPr/>
        </p:nvSpPr>
        <p:spPr>
          <a:xfrm>
            <a:off x="1524000" y="5805264"/>
            <a:ext cx="6400800" cy="919401"/>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dirty="0"/>
              <a:t>Handout </a:t>
            </a:r>
            <a:r>
              <a:rPr lang="en-US" sz="2400" dirty="0" smtClean="0"/>
              <a:t>#3: </a:t>
            </a:r>
            <a:r>
              <a:rPr lang="en-US" sz="2400" i="1" dirty="0"/>
              <a:t>Matrix for Teaching Behavioral Expectations</a:t>
            </a:r>
          </a:p>
        </p:txBody>
      </p:sp>
    </p:spTree>
    <p:extLst>
      <p:ext uri="{BB962C8B-B14F-4D97-AF65-F5344CB8AC3E}">
        <p14:creationId xmlns:p14="http://schemas.microsoft.com/office/powerpoint/2010/main" val="38159618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Title 2"/>
          <p:cNvSpPr>
            <a:spLocks noGrp="1"/>
          </p:cNvSpPr>
          <p:nvPr>
            <p:ph type="title"/>
          </p:nvPr>
        </p:nvSpPr>
        <p:spPr>
          <a:ln>
            <a:miter lim="800000"/>
            <a:headEnd/>
            <a:tailEnd/>
          </a:ln>
        </p:spPr>
        <p:txBody>
          <a:bodyPr/>
          <a:lstStyle/>
          <a:p>
            <a:r>
              <a:rPr lang="en-US" altLang="en-US" dirty="0" smtClean="0"/>
              <a:t>Data Collected at the </a:t>
            </a:r>
            <a:br>
              <a:rPr lang="en-US" altLang="en-US" dirty="0" smtClean="0"/>
            </a:br>
            <a:r>
              <a:rPr lang="en-US" altLang="en-US" dirty="0" err="1" smtClean="0"/>
              <a:t>Schoolwide</a:t>
            </a:r>
            <a:r>
              <a:rPr lang="en-US" altLang="en-US" dirty="0" smtClean="0"/>
              <a:t> Level</a:t>
            </a:r>
          </a:p>
        </p:txBody>
      </p:sp>
      <p:sp>
        <p:nvSpPr>
          <p:cNvPr id="2" name="Content Placeholder 1"/>
          <p:cNvSpPr>
            <a:spLocks noGrp="1"/>
          </p:cNvSpPr>
          <p:nvPr>
            <p:ph idx="1"/>
          </p:nvPr>
        </p:nvSpPr>
        <p:spPr/>
        <p:txBody>
          <a:bodyPr/>
          <a:lstStyle/>
          <a:p>
            <a:pPr>
              <a:defRPr/>
            </a:pPr>
            <a:r>
              <a:rPr lang="en-US" dirty="0" smtClean="0"/>
              <a:t>Data to assess impact</a:t>
            </a:r>
          </a:p>
          <a:p>
            <a:pPr lvl="1">
              <a:defRPr/>
            </a:pPr>
            <a:r>
              <a:rPr lang="en-US" dirty="0" smtClean="0"/>
              <a:t>Office Discipline Referrals (ODRs)</a:t>
            </a:r>
          </a:p>
          <a:p>
            <a:pPr lvl="1">
              <a:defRPr/>
            </a:pPr>
            <a:r>
              <a:rPr lang="en-US" dirty="0" smtClean="0"/>
              <a:t>Climate surveys</a:t>
            </a:r>
          </a:p>
          <a:p>
            <a:pPr>
              <a:defRPr/>
            </a:pPr>
            <a:r>
              <a:rPr lang="en-US" dirty="0" smtClean="0"/>
              <a:t>Data to assess implementation </a:t>
            </a:r>
          </a:p>
          <a:p>
            <a:pPr lvl="1">
              <a:defRPr/>
            </a:pPr>
            <a:r>
              <a:rPr lang="en-US" dirty="0" smtClean="0"/>
              <a:t>Fidelity reviews</a:t>
            </a:r>
            <a:endParaRPr lang="en-US" dirty="0"/>
          </a:p>
        </p:txBody>
      </p:sp>
    </p:spTree>
    <p:extLst>
      <p:ext uri="{BB962C8B-B14F-4D97-AF65-F5344CB8AC3E}">
        <p14:creationId xmlns:p14="http://schemas.microsoft.com/office/powerpoint/2010/main" val="4127824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pPr marL="0" indent="0">
              <a:buNone/>
            </a:pPr>
            <a:r>
              <a:rPr lang="en-US" sz="2700" dirty="0" smtClean="0"/>
              <a:t>Part 2 uses content and resources from</a:t>
            </a:r>
          </a:p>
          <a:p>
            <a:r>
              <a:rPr lang="en-US" sz="2700" dirty="0"/>
              <a:t>The National Center on Intensive Intervention (NCII) </a:t>
            </a:r>
            <a:r>
              <a:rPr lang="en-US" sz="2700" dirty="0" smtClean="0">
                <a:hlinkClick r:id="rId3"/>
              </a:rPr>
              <a:t>www.intensiveintervention.org</a:t>
            </a:r>
            <a:r>
              <a:rPr lang="en-US" sz="2700" dirty="0" smtClean="0"/>
              <a:t> </a:t>
            </a:r>
            <a:endParaRPr lang="en-US" sz="2700" dirty="0"/>
          </a:p>
          <a:p>
            <a:r>
              <a:rPr lang="en-US" sz="2700" dirty="0" smtClean="0"/>
              <a:t>OSEP </a:t>
            </a:r>
            <a:r>
              <a:rPr lang="en-US" sz="2700" dirty="0"/>
              <a:t>Technical Assistance Center on Positive Behavioral Interventions and </a:t>
            </a:r>
            <a:r>
              <a:rPr lang="en-US" sz="2700" dirty="0" smtClean="0"/>
              <a:t>Supports (PBIS) </a:t>
            </a:r>
            <a:r>
              <a:rPr lang="en-US" sz="2700" dirty="0" smtClean="0">
                <a:hlinkClick r:id="rId4"/>
              </a:rPr>
              <a:t>www.pbis.org</a:t>
            </a:r>
            <a:r>
              <a:rPr lang="en-US" sz="2700" dirty="0" smtClean="0"/>
              <a:t> </a:t>
            </a:r>
          </a:p>
          <a:p>
            <a:r>
              <a:rPr lang="en-US" sz="2700" dirty="0"/>
              <a:t>National Center on Response to </a:t>
            </a:r>
            <a:r>
              <a:rPr lang="en-US" sz="2700" dirty="0" smtClean="0"/>
              <a:t>Intervention (NCRTI</a:t>
            </a:r>
            <a:r>
              <a:rPr lang="en-US" sz="2700" dirty="0"/>
              <a:t>) </a:t>
            </a:r>
            <a:r>
              <a:rPr lang="en-US" sz="2700" dirty="0">
                <a:hlinkClick r:id="rId5"/>
              </a:rPr>
              <a:t>http://www.rti4success.org</a:t>
            </a:r>
            <a:r>
              <a:rPr lang="en-US" sz="2700" dirty="0" smtClean="0">
                <a:hlinkClick r:id="rId5"/>
              </a:rPr>
              <a:t>/</a:t>
            </a:r>
            <a:endParaRPr lang="en-US" sz="2700" dirty="0" smtClean="0"/>
          </a:p>
          <a:p>
            <a:r>
              <a:rPr lang="en-US" sz="2700" dirty="0"/>
              <a:t>Florida's Positive Behavior Support (PBS) Project </a:t>
            </a:r>
            <a:r>
              <a:rPr lang="en-US" sz="2700" dirty="0">
                <a:hlinkClick r:id="rId6"/>
              </a:rPr>
              <a:t>http://flpbs.fmhi.usf.edu</a:t>
            </a:r>
            <a:r>
              <a:rPr lang="en-US" sz="2700" dirty="0" smtClean="0">
                <a:hlinkClick r:id="rId6"/>
              </a:rPr>
              <a:t>/</a:t>
            </a:r>
            <a:endParaRPr lang="en-US" sz="2700" dirty="0" smtClean="0"/>
          </a:p>
          <a:p>
            <a:endParaRPr lang="en-US" dirty="0"/>
          </a:p>
        </p:txBody>
      </p:sp>
    </p:spTree>
    <p:extLst>
      <p:ext uri="{BB962C8B-B14F-4D97-AF65-F5344CB8AC3E}">
        <p14:creationId xmlns:p14="http://schemas.microsoft.com/office/powerpoint/2010/main" val="596921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Title 2"/>
          <p:cNvSpPr>
            <a:spLocks noGrp="1"/>
          </p:cNvSpPr>
          <p:nvPr>
            <p:ph type="title"/>
          </p:nvPr>
        </p:nvSpPr>
        <p:spPr>
          <a:ln>
            <a:miter lim="800000"/>
            <a:headEnd/>
            <a:tailEnd/>
          </a:ln>
        </p:spPr>
        <p:txBody>
          <a:bodyPr/>
          <a:lstStyle/>
          <a:p>
            <a:r>
              <a:rPr lang="en-US" altLang="en-US" dirty="0" smtClean="0"/>
              <a:t>Supporting Fidelity</a:t>
            </a:r>
          </a:p>
        </p:txBody>
      </p:sp>
      <p:sp>
        <p:nvSpPr>
          <p:cNvPr id="2" name="Content Placeholder 1"/>
          <p:cNvSpPr>
            <a:spLocks noGrp="1"/>
          </p:cNvSpPr>
          <p:nvPr>
            <p:ph idx="1"/>
          </p:nvPr>
        </p:nvSpPr>
        <p:spPr>
          <a:xfrm>
            <a:off x="1692275" y="1412776"/>
            <a:ext cx="6994525" cy="3629025"/>
          </a:xfrm>
        </p:spPr>
        <p:txBody>
          <a:bodyPr/>
          <a:lstStyle/>
          <a:p>
            <a:pPr>
              <a:defRPr/>
            </a:pPr>
            <a:r>
              <a:rPr lang="en-US" dirty="0" smtClean="0"/>
              <a:t>Schoolwide Benchmarks of Quality (BOQ)</a:t>
            </a:r>
          </a:p>
          <a:p>
            <a:pPr lvl="1">
              <a:defRPr/>
            </a:pPr>
            <a:r>
              <a:rPr lang="en-US" sz="2400" dirty="0" smtClean="0"/>
              <a:t>Team member rating form </a:t>
            </a:r>
            <a:r>
              <a:rPr lang="en-US" sz="2000" dirty="0" smtClean="0">
                <a:hlinkClick r:id="rId3"/>
              </a:rPr>
              <a:t>http</a:t>
            </a:r>
            <a:r>
              <a:rPr lang="en-US" sz="2000" dirty="0">
                <a:hlinkClick r:id="rId3"/>
              </a:rPr>
              <a:t>://www.pbis.org/common/pbisresources/tools/BoQ_TeamMemberRating_2010.pdf</a:t>
            </a:r>
            <a:endParaRPr lang="en-US" sz="2000" dirty="0"/>
          </a:p>
          <a:p>
            <a:pPr lvl="1">
              <a:defRPr/>
            </a:pPr>
            <a:r>
              <a:rPr lang="en-US" sz="2400" dirty="0" smtClean="0"/>
              <a:t>Scoring form </a:t>
            </a:r>
            <a:r>
              <a:rPr lang="en-US" sz="2000" dirty="0">
                <a:hlinkClick r:id="rId4"/>
              </a:rPr>
              <a:t>http://www.pbis.org/common/pbisresources/tools/BoQ_ScoringForm_2010.pdf</a:t>
            </a:r>
            <a:endParaRPr lang="en-US" sz="2000" dirty="0"/>
          </a:p>
          <a:p>
            <a:pPr>
              <a:defRPr/>
            </a:pPr>
            <a:r>
              <a:rPr lang="en-US" dirty="0" smtClean="0"/>
              <a:t>Critical elements</a:t>
            </a:r>
          </a:p>
          <a:p>
            <a:pPr lvl="1">
              <a:defRPr/>
            </a:pPr>
            <a:r>
              <a:rPr lang="en-US" sz="2400" dirty="0" smtClean="0"/>
              <a:t>How can you contribute to fidelity of implementation?</a:t>
            </a:r>
            <a:endParaRPr lang="en-US" sz="2400" dirty="0"/>
          </a:p>
        </p:txBody>
      </p:sp>
      <p:sp>
        <p:nvSpPr>
          <p:cNvPr id="4" name="TextBox 3"/>
          <p:cNvSpPr txBox="1"/>
          <p:nvPr/>
        </p:nvSpPr>
        <p:spPr>
          <a:xfrm>
            <a:off x="1547664" y="6020717"/>
            <a:ext cx="6216352" cy="783193"/>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000" dirty="0"/>
              <a:t>Handout </a:t>
            </a:r>
            <a:r>
              <a:rPr lang="en-US" sz="2000" dirty="0" smtClean="0"/>
              <a:t>#4: </a:t>
            </a:r>
            <a:r>
              <a:rPr lang="en-US" sz="2000" i="1" dirty="0" smtClean="0"/>
              <a:t>Schoolwide </a:t>
            </a:r>
            <a:r>
              <a:rPr lang="en-US" sz="2000" i="1" dirty="0"/>
              <a:t>Benchmarks of </a:t>
            </a:r>
            <a:r>
              <a:rPr lang="en-US" sz="2000" i="1" dirty="0" smtClean="0"/>
              <a:t>Quality – </a:t>
            </a:r>
            <a:r>
              <a:rPr lang="en-US" sz="2000" i="1" dirty="0"/>
              <a:t>Team Member Rating Form</a:t>
            </a:r>
          </a:p>
        </p:txBody>
      </p:sp>
    </p:spTree>
    <p:extLst>
      <p:ext uri="{BB962C8B-B14F-4D97-AF65-F5344CB8AC3E}">
        <p14:creationId xmlns:p14="http://schemas.microsoft.com/office/powerpoint/2010/main" val="4177425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654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1599730" y="2852738"/>
            <a:ext cx="7272808" cy="2705472"/>
          </a:xfrm>
          <a:prstGeom prst="rect">
            <a:avLst/>
          </a:prstGeom>
          <a:noFill/>
          <a:ln>
            <a:noFill/>
          </a:ln>
          <a:extLst>
            <a:ext uri="{FAA26D3D-D897-4be2-8F04-BA451C77F1D7}">
              <ma14:placeholderFlag xmlns:ma14="http://schemas.microsoft.com/office/mac/drawingml/2011/main" xmlns="" val="1"/>
            </a:ext>
          </a:extLst>
        </p:spPr>
        <p:txBody>
          <a:bodyPr/>
          <a:lst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a:defRPr/>
            </a:pPr>
            <a:r>
              <a:rPr lang="en-US" sz="4000" kern="0" dirty="0" err="1" smtClean="0">
                <a:ln w="1905"/>
                <a:solidFill>
                  <a:schemeClr val="tx1"/>
                </a:solidFill>
                <a:effectLst>
                  <a:innerShdw blurRad="69850" dist="43180" dir="5400000">
                    <a:srgbClr val="000000">
                      <a:alpha val="65000"/>
                    </a:srgbClr>
                  </a:innerShdw>
                </a:effectLst>
              </a:rPr>
              <a:t>Classwide</a:t>
            </a:r>
            <a:r>
              <a:rPr lang="en-US" sz="4000" kern="0" dirty="0" smtClean="0">
                <a:ln w="1905"/>
                <a:solidFill>
                  <a:schemeClr val="tx1"/>
                </a:solidFill>
                <a:effectLst>
                  <a:innerShdw blurRad="69850" dist="43180" dir="5400000">
                    <a:srgbClr val="000000">
                      <a:alpha val="65000"/>
                    </a:srgbClr>
                  </a:innerShdw>
                </a:effectLst>
              </a:rPr>
              <a:t> Behavioral Interventions</a:t>
            </a:r>
            <a:endParaRPr lang="en-US" sz="3600" kern="0" dirty="0">
              <a:ln w="1905"/>
              <a:solidFill>
                <a:schemeClr val="tx1"/>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698178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Classwide</a:t>
            </a:r>
            <a:r>
              <a:rPr lang="en-US" dirty="0" smtClean="0"/>
              <a:t> Behavioral Interventions…</a:t>
            </a:r>
            <a:endParaRPr lang="en-US" dirty="0"/>
          </a:p>
        </p:txBody>
      </p:sp>
      <p:sp>
        <p:nvSpPr>
          <p:cNvPr id="5" name="Content Placeholder 4"/>
          <p:cNvSpPr>
            <a:spLocks noGrp="1"/>
          </p:cNvSpPr>
          <p:nvPr>
            <p:ph idx="1"/>
          </p:nvPr>
        </p:nvSpPr>
        <p:spPr>
          <a:xfrm>
            <a:off x="1692275" y="1600200"/>
            <a:ext cx="6994525" cy="4997152"/>
          </a:xfrm>
        </p:spPr>
        <p:txBody>
          <a:bodyPr/>
          <a:lstStyle/>
          <a:p>
            <a:r>
              <a:rPr lang="en-US" sz="3000" dirty="0" smtClean="0"/>
              <a:t>Build on and extend schoolwide behavioral interventions.</a:t>
            </a:r>
          </a:p>
          <a:p>
            <a:r>
              <a:rPr lang="en-US" sz="3000" dirty="0"/>
              <a:t>Can also be implemented when </a:t>
            </a:r>
            <a:r>
              <a:rPr lang="en-US" sz="3000" dirty="0" err="1"/>
              <a:t>schoolwide</a:t>
            </a:r>
            <a:r>
              <a:rPr lang="en-US" sz="3000" dirty="0"/>
              <a:t> behavioral interventions have not been implemented.</a:t>
            </a:r>
          </a:p>
          <a:p>
            <a:r>
              <a:rPr lang="en-US" sz="3000" dirty="0" smtClean="0"/>
              <a:t>Are developed by teachers to accommodate </a:t>
            </a:r>
            <a:r>
              <a:rPr lang="en-US" sz="3000" dirty="0"/>
              <a:t>the special needs of their students.</a:t>
            </a:r>
          </a:p>
          <a:p>
            <a:r>
              <a:rPr lang="en-US" sz="3000" dirty="0" smtClean="0"/>
              <a:t>Are </a:t>
            </a:r>
            <a:r>
              <a:rPr lang="en-US" sz="3000" dirty="0"/>
              <a:t>often explicitly linked to academic interventions each teacher is using</a:t>
            </a:r>
            <a:r>
              <a:rPr lang="en-US" sz="3000" dirty="0" smtClean="0"/>
              <a:t>.</a:t>
            </a:r>
            <a:endParaRPr lang="en-US" sz="3000" dirty="0"/>
          </a:p>
        </p:txBody>
      </p:sp>
    </p:spTree>
    <p:extLst>
      <p:ext uri="{BB962C8B-B14F-4D97-AF65-F5344CB8AC3E}">
        <p14:creationId xmlns:p14="http://schemas.microsoft.com/office/powerpoint/2010/main" val="36583270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Comparing Schoolwide and </a:t>
            </a:r>
            <a:r>
              <a:rPr lang="en-US" sz="3200" dirty="0" err="1" smtClean="0"/>
              <a:t>Classwide</a:t>
            </a:r>
            <a:r>
              <a:rPr lang="en-US" sz="3200" dirty="0" smtClean="0"/>
              <a:t> Behavioral Expectations</a:t>
            </a:r>
            <a:endParaRPr lang="en-US" sz="3200" dirty="0"/>
          </a:p>
        </p:txBody>
      </p:sp>
      <p:graphicFrame>
        <p:nvGraphicFramePr>
          <p:cNvPr id="9" name="Table 8"/>
          <p:cNvGraphicFramePr>
            <a:graphicFrameLocks noGrp="1"/>
          </p:cNvGraphicFramePr>
          <p:nvPr>
            <p:extLst>
              <p:ext uri="{D42A27DB-BD31-4B8C-83A1-F6EECF244321}">
                <p14:modId xmlns:p14="http://schemas.microsoft.com/office/powerpoint/2010/main" val="4133141431"/>
              </p:ext>
            </p:extLst>
          </p:nvPr>
        </p:nvGraphicFramePr>
        <p:xfrm>
          <a:off x="1691680" y="1556792"/>
          <a:ext cx="7200800" cy="5087402"/>
        </p:xfrm>
        <a:graphic>
          <a:graphicData uri="http://schemas.openxmlformats.org/drawingml/2006/table">
            <a:tbl>
              <a:tblPr firstRow="1" bandRow="1">
                <a:tableStyleId>{21E4AEA4-8DFA-4A89-87EB-49C32662AFE0}</a:tableStyleId>
              </a:tblPr>
              <a:tblGrid>
                <a:gridCol w="3096344"/>
                <a:gridCol w="4104456"/>
              </a:tblGrid>
              <a:tr h="864096">
                <a:tc>
                  <a:txBody>
                    <a:bodyPr/>
                    <a:lstStyle/>
                    <a:p>
                      <a:r>
                        <a:rPr lang="en-US" sz="3200" dirty="0" smtClean="0"/>
                        <a:t>Schoolwide</a:t>
                      </a:r>
                      <a:endParaRPr lang="en-US" sz="3200" dirty="0"/>
                    </a:p>
                  </a:txBody>
                  <a:tcPr marT="45699" marB="45699"/>
                </a:tc>
                <a:tc>
                  <a:txBody>
                    <a:bodyPr/>
                    <a:lstStyle/>
                    <a:p>
                      <a:pPr marL="0" indent="0">
                        <a:buFontTx/>
                        <a:buNone/>
                      </a:pPr>
                      <a:r>
                        <a:rPr lang="en-US" sz="3200" dirty="0" err="1" smtClean="0"/>
                        <a:t>Classwide</a:t>
                      </a:r>
                      <a:endParaRPr lang="en-US" sz="3200" dirty="0" smtClean="0"/>
                    </a:p>
                  </a:txBody>
                  <a:tcPr marT="45699" marB="45699"/>
                </a:tc>
              </a:tr>
              <a:tr h="1212514">
                <a:tc>
                  <a:txBody>
                    <a:bodyPr/>
                    <a:lstStyle/>
                    <a:p>
                      <a:r>
                        <a:rPr lang="en-US" sz="2800" dirty="0" smtClean="0"/>
                        <a:t>Be safe</a:t>
                      </a:r>
                      <a:endParaRPr lang="en-US" sz="2800" dirty="0"/>
                    </a:p>
                  </a:txBody>
                  <a:tcPr marT="45699" marB="45699"/>
                </a:tc>
                <a:tc>
                  <a:txBody>
                    <a:bodyPr/>
                    <a:lstStyle/>
                    <a:p>
                      <a:pPr marL="171450" indent="-171450">
                        <a:buFontTx/>
                        <a:buChar char="-"/>
                      </a:pPr>
                      <a:r>
                        <a:rPr lang="en-US" sz="2800" dirty="0" smtClean="0"/>
                        <a:t>Hands and feet to self</a:t>
                      </a:r>
                    </a:p>
                    <a:p>
                      <a:pPr marL="171450" indent="-171450">
                        <a:buFontTx/>
                        <a:buChar char="-"/>
                      </a:pPr>
                      <a:r>
                        <a:rPr lang="en-US" sz="2800" dirty="0" smtClean="0"/>
                        <a:t>Stay in the room</a:t>
                      </a:r>
                    </a:p>
                  </a:txBody>
                  <a:tcPr marT="45699" marB="45699"/>
                </a:tc>
              </a:tr>
              <a:tr h="1212514">
                <a:tc>
                  <a:txBody>
                    <a:bodyPr/>
                    <a:lstStyle/>
                    <a:p>
                      <a:r>
                        <a:rPr lang="en-US" sz="2800" dirty="0" smtClean="0"/>
                        <a:t>Be respectful</a:t>
                      </a:r>
                      <a:endParaRPr lang="en-US" sz="2800" dirty="0"/>
                    </a:p>
                  </a:txBody>
                  <a:tcPr marT="45699" marB="45699"/>
                </a:tc>
                <a:tc>
                  <a:txBody>
                    <a:bodyPr/>
                    <a:lstStyle/>
                    <a:p>
                      <a:pPr marL="171450" indent="-171450">
                        <a:buFontTx/>
                        <a:buChar char="-"/>
                      </a:pPr>
                      <a:r>
                        <a:rPr lang="en-US" sz="2800" dirty="0" smtClean="0"/>
                        <a:t>Share materials</a:t>
                      </a:r>
                    </a:p>
                    <a:p>
                      <a:pPr marL="171450" indent="-171450">
                        <a:buFontTx/>
                        <a:buChar char="-"/>
                      </a:pPr>
                      <a:r>
                        <a:rPr lang="en-US" sz="2800" dirty="0" smtClean="0"/>
                        <a:t>Use friendly words</a:t>
                      </a:r>
                    </a:p>
                  </a:txBody>
                  <a:tcPr marT="45699" marB="45699"/>
                </a:tc>
              </a:tr>
              <a:tr h="1751436">
                <a:tc>
                  <a:txBody>
                    <a:bodyPr/>
                    <a:lstStyle/>
                    <a:p>
                      <a:r>
                        <a:rPr lang="en-US" sz="2800" dirty="0" smtClean="0"/>
                        <a:t>Be responsible</a:t>
                      </a:r>
                      <a:endParaRPr lang="en-US" sz="2800" dirty="0"/>
                    </a:p>
                  </a:txBody>
                  <a:tcPr marT="45699" marB="45699"/>
                </a:tc>
                <a:tc>
                  <a:txBody>
                    <a:bodyPr/>
                    <a:lstStyle/>
                    <a:p>
                      <a:pPr marL="171450" indent="-171450">
                        <a:buFontTx/>
                        <a:buChar char="-"/>
                      </a:pPr>
                      <a:r>
                        <a:rPr lang="en-US" sz="2800" baseline="0" dirty="0" smtClean="0"/>
                        <a:t>Bring supplies to school</a:t>
                      </a:r>
                    </a:p>
                    <a:p>
                      <a:pPr marL="171450" indent="-171450">
                        <a:buFontTx/>
                        <a:buChar char="-"/>
                      </a:pPr>
                      <a:r>
                        <a:rPr lang="en-US" sz="2800" baseline="0" dirty="0" smtClean="0"/>
                        <a:t>Ask for help when needed</a:t>
                      </a:r>
                      <a:endParaRPr lang="en-US" sz="2800" dirty="0" smtClean="0"/>
                    </a:p>
                  </a:txBody>
                  <a:tcPr marT="45699" marB="45699"/>
                </a:tc>
              </a:tr>
            </a:tbl>
          </a:graphicData>
        </a:graphic>
      </p:graphicFrame>
    </p:spTree>
    <p:extLst>
      <p:ext uri="{BB962C8B-B14F-4D97-AF65-F5344CB8AC3E}">
        <p14:creationId xmlns:p14="http://schemas.microsoft.com/office/powerpoint/2010/main" val="33582080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48110492"/>
              </p:ext>
            </p:extLst>
          </p:nvPr>
        </p:nvGraphicFramePr>
        <p:xfrm>
          <a:off x="683568" y="1556792"/>
          <a:ext cx="8224699" cy="3852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7587" name="Title 2"/>
          <p:cNvSpPr>
            <a:spLocks noGrp="1"/>
          </p:cNvSpPr>
          <p:nvPr>
            <p:ph type="title"/>
          </p:nvPr>
        </p:nvSpPr>
        <p:spPr>
          <a:ln>
            <a:miter lim="800000"/>
            <a:headEnd/>
            <a:tailEnd/>
          </a:ln>
        </p:spPr>
        <p:txBody>
          <a:bodyPr/>
          <a:lstStyle/>
          <a:p>
            <a:r>
              <a:rPr lang="en-US" altLang="en-US" dirty="0" smtClean="0"/>
              <a:t>Teaching Expectations</a:t>
            </a:r>
          </a:p>
        </p:txBody>
      </p:sp>
      <p:sp>
        <p:nvSpPr>
          <p:cNvPr id="6" name="TextBox 5"/>
          <p:cNvSpPr txBox="1"/>
          <p:nvPr/>
        </p:nvSpPr>
        <p:spPr>
          <a:xfrm>
            <a:off x="1494966" y="5589240"/>
            <a:ext cx="6192688" cy="919401"/>
          </a:xfrm>
          <a:prstGeom prst="roundRect">
            <a:avLst/>
          </a:prstGeom>
          <a:solidFill>
            <a:srgbClr val="99FF99"/>
          </a:solidFill>
          <a:ln>
            <a:noFill/>
          </a:ln>
          <a:effectLst>
            <a:outerShdw blurRad="44450" dist="27940" dir="5400000" algn="ctr">
              <a:srgbClr val="000000">
                <a:alpha val="32000"/>
              </a:srgbClr>
            </a:outerShdw>
          </a:effectLst>
        </p:spPr>
        <p:style>
          <a:lnRef idx="1">
            <a:schemeClr val="accent5"/>
          </a:lnRef>
          <a:fillRef idx="2">
            <a:schemeClr val="accent5"/>
          </a:fillRef>
          <a:effectRef idx="1">
            <a:schemeClr val="accent5"/>
          </a:effectRef>
          <a:fontRef idx="minor">
            <a:schemeClr val="dk1"/>
          </a:fontRef>
        </p:style>
        <p:txBody>
          <a:bodyPr wrap="square">
            <a:spAutoFit/>
          </a:bodyPr>
          <a:lstStyle/>
          <a:p>
            <a:pPr>
              <a:defRPr/>
            </a:pPr>
            <a:r>
              <a:rPr lang="en-US" sz="2400" dirty="0" smtClean="0"/>
              <a:t>What considerations or special supports might be needed at each step?</a:t>
            </a:r>
            <a:endParaRPr lang="en-US" sz="2400" dirty="0"/>
          </a:p>
        </p:txBody>
      </p:sp>
    </p:spTree>
    <p:extLst>
      <p:ext uri="{BB962C8B-B14F-4D97-AF65-F5344CB8AC3E}">
        <p14:creationId xmlns:p14="http://schemas.microsoft.com/office/powerpoint/2010/main" val="22309645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itle 2"/>
          <p:cNvSpPr>
            <a:spLocks noGrp="1"/>
          </p:cNvSpPr>
          <p:nvPr>
            <p:ph type="title"/>
          </p:nvPr>
        </p:nvSpPr>
        <p:spPr>
          <a:ln>
            <a:miter lim="800000"/>
            <a:headEnd/>
            <a:tailEnd/>
          </a:ln>
        </p:spPr>
        <p:txBody>
          <a:bodyPr/>
          <a:lstStyle/>
          <a:p>
            <a:r>
              <a:rPr lang="en-US" altLang="en-US" dirty="0" smtClean="0"/>
              <a:t>Teaching Expectations (Continued)</a:t>
            </a:r>
          </a:p>
        </p:txBody>
      </p:sp>
      <p:sp>
        <p:nvSpPr>
          <p:cNvPr id="2" name="Content Placeholder 1"/>
          <p:cNvSpPr>
            <a:spLocks noGrp="1"/>
          </p:cNvSpPr>
          <p:nvPr>
            <p:ph idx="1"/>
          </p:nvPr>
        </p:nvSpPr>
        <p:spPr/>
        <p:txBody>
          <a:bodyPr/>
          <a:lstStyle/>
          <a:p>
            <a:pPr>
              <a:defRPr/>
            </a:pPr>
            <a:r>
              <a:rPr lang="en-US" dirty="0" smtClean="0"/>
              <a:t>Must be done in all settings—classroom, playground, cafeteria, and so on</a:t>
            </a:r>
          </a:p>
          <a:p>
            <a:pPr>
              <a:defRPr/>
            </a:pPr>
            <a:r>
              <a:rPr lang="en-US" dirty="0" smtClean="0"/>
              <a:t>All staff participate in teaching</a:t>
            </a:r>
          </a:p>
          <a:p>
            <a:pPr>
              <a:defRPr/>
            </a:pPr>
            <a:r>
              <a:rPr lang="en-US" dirty="0" smtClean="0"/>
              <a:t>Scripts and lesson plans</a:t>
            </a:r>
          </a:p>
        </p:txBody>
      </p:sp>
    </p:spTree>
    <p:extLst>
      <p:ext uri="{BB962C8B-B14F-4D97-AF65-F5344CB8AC3E}">
        <p14:creationId xmlns:p14="http://schemas.microsoft.com/office/powerpoint/2010/main" val="1013365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Title 2"/>
          <p:cNvSpPr>
            <a:spLocks noGrp="1"/>
          </p:cNvSpPr>
          <p:nvPr>
            <p:ph type="title"/>
          </p:nvPr>
        </p:nvSpPr>
        <p:spPr>
          <a:ln>
            <a:miter lim="800000"/>
            <a:headEnd/>
            <a:tailEnd/>
          </a:ln>
        </p:spPr>
        <p:txBody>
          <a:bodyPr/>
          <a:lstStyle/>
          <a:p>
            <a:r>
              <a:rPr lang="en-US" altLang="en-US" dirty="0" smtClean="0"/>
              <a:t>Acknowledging Positive Classroom Behaviors</a:t>
            </a:r>
          </a:p>
        </p:txBody>
      </p:sp>
      <p:sp>
        <p:nvSpPr>
          <p:cNvPr id="2" name="Content Placeholder 1"/>
          <p:cNvSpPr>
            <a:spLocks noGrp="1"/>
          </p:cNvSpPr>
          <p:nvPr>
            <p:ph idx="1"/>
          </p:nvPr>
        </p:nvSpPr>
        <p:spPr/>
        <p:txBody>
          <a:bodyPr/>
          <a:lstStyle/>
          <a:p>
            <a:pPr>
              <a:defRPr/>
            </a:pPr>
            <a:r>
              <a:rPr lang="en-US" sz="2800" dirty="0" smtClean="0"/>
              <a:t>Teachers observe </a:t>
            </a:r>
            <a:r>
              <a:rPr lang="en-US" sz="2800" dirty="0"/>
              <a:t>and praise positive </a:t>
            </a:r>
            <a:r>
              <a:rPr lang="en-US" sz="2800" dirty="0" smtClean="0"/>
              <a:t>behaviors during</a:t>
            </a:r>
          </a:p>
          <a:p>
            <a:pPr lvl="1">
              <a:defRPr/>
            </a:pPr>
            <a:r>
              <a:rPr lang="en-US" dirty="0" err="1" smtClean="0"/>
              <a:t>Classwide</a:t>
            </a:r>
            <a:r>
              <a:rPr lang="en-US" dirty="0" smtClean="0"/>
              <a:t> instruction</a:t>
            </a:r>
          </a:p>
          <a:p>
            <a:pPr lvl="1">
              <a:defRPr/>
            </a:pPr>
            <a:r>
              <a:rPr lang="en-US" dirty="0" smtClean="0"/>
              <a:t>Small group activities</a:t>
            </a:r>
          </a:p>
          <a:p>
            <a:pPr lvl="1">
              <a:defRPr/>
            </a:pPr>
            <a:r>
              <a:rPr lang="en-US" dirty="0" smtClean="0"/>
              <a:t>Independent seatwork</a:t>
            </a:r>
          </a:p>
          <a:p>
            <a:pPr lvl="1">
              <a:defRPr/>
            </a:pPr>
            <a:r>
              <a:rPr lang="en-US" dirty="0" smtClean="0"/>
              <a:t>Transitions </a:t>
            </a:r>
            <a:endParaRPr lang="en-US" dirty="0"/>
          </a:p>
          <a:p>
            <a:pPr>
              <a:defRPr/>
            </a:pPr>
            <a:r>
              <a:rPr lang="en-US" sz="2800" dirty="0" smtClean="0"/>
              <a:t>Teachers specifically </a:t>
            </a:r>
            <a:r>
              <a:rPr lang="en-US" sz="2800" dirty="0"/>
              <a:t>praise </a:t>
            </a:r>
            <a:r>
              <a:rPr lang="en-US" sz="2800" dirty="0" smtClean="0"/>
              <a:t>students for meeting behavioral expectations set for their classrooms.</a:t>
            </a:r>
          </a:p>
          <a:p>
            <a:pPr>
              <a:defRPr/>
            </a:pPr>
            <a:r>
              <a:rPr lang="en-US" sz="2800" dirty="0" smtClean="0"/>
              <a:t>Teachers offer praise to individual students and the class as a whole.</a:t>
            </a:r>
            <a:endParaRPr lang="en-US" sz="2800" dirty="0"/>
          </a:p>
          <a:p>
            <a:pPr marL="0" indent="0">
              <a:buFont typeface="Wingdings" pitchFamily="2" charset="2"/>
              <a:buNone/>
              <a:defRPr/>
            </a:pPr>
            <a:endParaRPr lang="en-US" dirty="0"/>
          </a:p>
        </p:txBody>
      </p:sp>
    </p:spTree>
    <p:extLst>
      <p:ext uri="{BB962C8B-B14F-4D97-AF65-F5344CB8AC3E}">
        <p14:creationId xmlns:p14="http://schemas.microsoft.com/office/powerpoint/2010/main" val="8502040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Classwide</a:t>
            </a:r>
            <a:r>
              <a:rPr lang="en-US" dirty="0" smtClean="0"/>
              <a:t> Behavior Interventions</a:t>
            </a:r>
            <a:endParaRPr lang="en-US" dirty="0"/>
          </a:p>
        </p:txBody>
      </p:sp>
      <p:sp>
        <p:nvSpPr>
          <p:cNvPr id="3" name="Content Placeholder 2"/>
          <p:cNvSpPr>
            <a:spLocks noGrp="1"/>
          </p:cNvSpPr>
          <p:nvPr>
            <p:ph idx="1"/>
          </p:nvPr>
        </p:nvSpPr>
        <p:spPr/>
        <p:txBody>
          <a:bodyPr/>
          <a:lstStyle/>
          <a:p>
            <a:r>
              <a:rPr lang="en-US" dirty="0" smtClean="0"/>
              <a:t>The Response Cost Raffle</a:t>
            </a:r>
          </a:p>
          <a:p>
            <a:r>
              <a:rPr lang="en-US" dirty="0" smtClean="0"/>
              <a:t>Improving Group Behavior With Randomized Group Contingencies</a:t>
            </a:r>
          </a:p>
          <a:p>
            <a:r>
              <a:rPr lang="en-US" dirty="0" smtClean="0"/>
              <a:t>The Good Behavior Game</a:t>
            </a:r>
          </a:p>
          <a:p>
            <a:r>
              <a:rPr lang="en-US" dirty="0" smtClean="0"/>
              <a:t>Positive Peer Reporting</a:t>
            </a:r>
          </a:p>
          <a:p>
            <a:r>
              <a:rPr lang="en-US" dirty="0" err="1" smtClean="0"/>
              <a:t>Classwide</a:t>
            </a:r>
            <a:r>
              <a:rPr lang="en-US" dirty="0" smtClean="0"/>
              <a:t> Antecedent Modifications</a:t>
            </a:r>
          </a:p>
          <a:p>
            <a:endParaRPr lang="en-US" dirty="0"/>
          </a:p>
        </p:txBody>
      </p:sp>
      <p:sp>
        <p:nvSpPr>
          <p:cNvPr id="4" name="TextBox 3"/>
          <p:cNvSpPr txBox="1"/>
          <p:nvPr/>
        </p:nvSpPr>
        <p:spPr>
          <a:xfrm>
            <a:off x="1763688" y="5934670"/>
            <a:ext cx="6408712" cy="923330"/>
          </a:xfrm>
          <a:prstGeom prst="rect">
            <a:avLst/>
          </a:prstGeom>
          <a:noFill/>
        </p:spPr>
        <p:txBody>
          <a:bodyPr wrap="square" rtlCol="0">
            <a:spAutoFit/>
          </a:bodyPr>
          <a:lstStyle/>
          <a:p>
            <a:r>
              <a:rPr lang="en-US" dirty="0"/>
              <a:t>Source: Evidence Based Intervention Network; Behavior Interventions - </a:t>
            </a:r>
            <a:r>
              <a:rPr lang="en-US" dirty="0" err="1"/>
              <a:t>Classwide</a:t>
            </a:r>
            <a:r>
              <a:rPr lang="en-US" dirty="0"/>
              <a:t> </a:t>
            </a:r>
            <a:r>
              <a:rPr lang="en-US" dirty="0" smtClean="0"/>
              <a:t>Interventions </a:t>
            </a:r>
            <a:r>
              <a:rPr lang="en-US" dirty="0" smtClean="0">
                <a:hlinkClick r:id="rId3"/>
              </a:rPr>
              <a:t>http://ebi.missouri.edu/?cat=22</a:t>
            </a:r>
            <a:endParaRPr lang="en-US" dirty="0"/>
          </a:p>
        </p:txBody>
      </p:sp>
    </p:spTree>
    <p:extLst>
      <p:ext uri="{BB962C8B-B14F-4D97-AF65-F5344CB8AC3E}">
        <p14:creationId xmlns:p14="http://schemas.microsoft.com/office/powerpoint/2010/main" val="7411266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ln>
            <a:miter lim="800000"/>
            <a:headEnd/>
            <a:tailEnd/>
          </a:ln>
        </p:spPr>
        <p:txBody>
          <a:bodyPr/>
          <a:lstStyle/>
          <a:p>
            <a:r>
              <a:rPr lang="en-US" altLang="en-US" dirty="0" smtClean="0"/>
              <a:t>Activity - What Stuck With YOU?</a:t>
            </a:r>
          </a:p>
        </p:txBody>
      </p:sp>
      <p:sp>
        <p:nvSpPr>
          <p:cNvPr id="3" name="Content Placeholder 2"/>
          <p:cNvSpPr>
            <a:spLocks noGrp="1"/>
          </p:cNvSpPr>
          <p:nvPr>
            <p:ph idx="1"/>
          </p:nvPr>
        </p:nvSpPr>
        <p:spPr>
          <a:xfrm>
            <a:off x="1692275" y="1600200"/>
            <a:ext cx="6994525" cy="4060825"/>
          </a:xfrm>
        </p:spPr>
        <p:txBody>
          <a:bodyPr/>
          <a:lstStyle/>
          <a:p>
            <a:pPr marL="514350" indent="-514350">
              <a:buFont typeface="+mj-lt"/>
              <a:buAutoNum type="arabicPeriod"/>
              <a:defRPr/>
            </a:pPr>
            <a:r>
              <a:rPr lang="en-US" dirty="0" smtClean="0"/>
              <a:t>Take three sticky notes from the center of your table.</a:t>
            </a:r>
          </a:p>
          <a:p>
            <a:pPr marL="228600" indent="-228600">
              <a:buFont typeface="+mj-lt"/>
              <a:buAutoNum type="arabicPeriod"/>
              <a:defRPr/>
            </a:pPr>
            <a:r>
              <a:rPr lang="en-US" dirty="0" smtClean="0"/>
              <a:t>  On each sticky note, write one   thing that really “stuck with you” during the presentation today.</a:t>
            </a:r>
          </a:p>
          <a:p>
            <a:pPr marL="228600" indent="-228600">
              <a:buFont typeface="+mj-lt"/>
              <a:buAutoNum type="arabicPeriod"/>
              <a:defRPr/>
            </a:pPr>
            <a:r>
              <a:rPr lang="en-US" dirty="0" smtClean="0"/>
              <a:t>  On the way out, paste your sticky notes on the door.</a:t>
            </a:r>
          </a:p>
          <a:p>
            <a:pPr>
              <a:defRPr/>
            </a:pPr>
            <a:endParaRPr lang="en-US" dirty="0"/>
          </a:p>
          <a:p>
            <a:pPr>
              <a:defRPr/>
            </a:pPr>
            <a:endParaRPr lang="en-US" dirty="0" smtClean="0"/>
          </a:p>
          <a:p>
            <a:pPr>
              <a:defRPr/>
            </a:pPr>
            <a:endParaRPr lang="en-US" dirty="0"/>
          </a:p>
          <a:p>
            <a:pPr>
              <a:defRPr/>
            </a:pPr>
            <a:endParaRPr lang="en-US" sz="1800" dirty="0" smtClean="0">
              <a:solidFill>
                <a:srgbClr val="FF0000"/>
              </a:solidFill>
            </a:endParaRPr>
          </a:p>
          <a:p>
            <a:pPr>
              <a:defRPr/>
            </a:pPr>
            <a:endParaRPr lang="en-US" sz="1800" dirty="0">
              <a:solidFill>
                <a:srgbClr val="FF0000"/>
              </a:solidFill>
            </a:endParaRPr>
          </a:p>
          <a:p>
            <a:pPr>
              <a:defRPr/>
            </a:pPr>
            <a:r>
              <a:rPr lang="en-US" sz="1800" dirty="0" smtClean="0">
                <a:solidFill>
                  <a:srgbClr val="FF0000"/>
                </a:solidFill>
              </a:rPr>
              <a:t>Use at the end of Part 2 as an exit strategy.</a:t>
            </a:r>
            <a:endParaRPr lang="en-US" sz="1800" dirty="0">
              <a:solidFill>
                <a:srgbClr val="FF0000"/>
              </a:solidFill>
            </a:endParaRPr>
          </a:p>
        </p:txBody>
      </p:sp>
    </p:spTree>
    <p:extLst>
      <p:ext uri="{BB962C8B-B14F-4D97-AF65-F5344CB8AC3E}">
        <p14:creationId xmlns:p14="http://schemas.microsoft.com/office/powerpoint/2010/main" val="14938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654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1599730" y="2852738"/>
            <a:ext cx="7272808" cy="2705472"/>
          </a:xfrm>
          <a:prstGeom prst="rect">
            <a:avLst/>
          </a:prstGeom>
          <a:noFill/>
          <a:ln>
            <a:noFill/>
          </a:ln>
          <a:extLst>
            <a:ext uri="{FAA26D3D-D897-4be2-8F04-BA451C77F1D7}">
              <ma14:placeholderFlag xmlns:ma14="http://schemas.microsoft.com/office/mac/drawingml/2011/main" xmlns="" val="1"/>
            </a:ext>
          </a:extLst>
        </p:spPr>
        <p:txBody>
          <a:bodyPr/>
          <a:lst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a:defRPr/>
            </a:pPr>
            <a:r>
              <a:rPr lang="en-US" sz="4000" kern="0" dirty="0" smtClean="0">
                <a:ln w="1905"/>
                <a:solidFill>
                  <a:schemeClr val="tx1"/>
                </a:solidFill>
                <a:effectLst>
                  <a:innerShdw blurRad="69850" dist="43180" dir="5400000">
                    <a:srgbClr val="000000">
                      <a:alpha val="65000"/>
                    </a:srgbClr>
                  </a:innerShdw>
                </a:effectLst>
              </a:rPr>
              <a:t>Multi-tiered Systems of Supports</a:t>
            </a:r>
            <a:endParaRPr lang="en-US" sz="4000" kern="0" dirty="0">
              <a:ln w="1905"/>
              <a:solidFill>
                <a:schemeClr val="tx1"/>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801530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MTSS? </a:t>
            </a:r>
            <a:endParaRPr lang="en-US" dirty="0"/>
          </a:p>
        </p:txBody>
      </p:sp>
      <p:sp>
        <p:nvSpPr>
          <p:cNvPr id="3" name="Content Placeholder 2"/>
          <p:cNvSpPr>
            <a:spLocks noGrp="1"/>
          </p:cNvSpPr>
          <p:nvPr>
            <p:ph idx="1"/>
          </p:nvPr>
        </p:nvSpPr>
        <p:spPr/>
        <p:txBody>
          <a:bodyPr/>
          <a:lstStyle/>
          <a:p>
            <a:pPr marL="0" indent="0">
              <a:buNone/>
            </a:pPr>
            <a:r>
              <a:rPr lang="en-US" dirty="0" smtClean="0"/>
              <a:t>A multi-tiered system of support (MTSS) is an evidence-based framework that links ongoing assessments of student performance with teacher decisions about how best to design interventions for individual students.</a:t>
            </a:r>
            <a:endParaRPr lang="en-US" dirty="0"/>
          </a:p>
        </p:txBody>
      </p:sp>
    </p:spTree>
    <p:extLst>
      <p:ext uri="{BB962C8B-B14F-4D97-AF65-F5344CB8AC3E}">
        <p14:creationId xmlns:p14="http://schemas.microsoft.com/office/powerpoint/2010/main" val="1567661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sz="3400" dirty="0" smtClean="0"/>
              <a:t>Evidence-Based Framework for Multi-Tiered Systems of Support</a:t>
            </a:r>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1297" b="14091"/>
          <a:stretch/>
        </p:blipFill>
        <p:spPr bwMode="auto">
          <a:xfrm>
            <a:off x="1763688" y="1412775"/>
            <a:ext cx="6120680" cy="5374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475656" y="6472967"/>
            <a:ext cx="2929072" cy="369332"/>
          </a:xfrm>
          <a:prstGeom prst="rect">
            <a:avLst/>
          </a:prstGeom>
        </p:spPr>
        <p:txBody>
          <a:bodyPr wrap="none">
            <a:spAutoFit/>
          </a:bodyPr>
          <a:lstStyle/>
          <a:p>
            <a:r>
              <a:rPr lang="en-US" dirty="0"/>
              <a:t>http://www.rti4success.org/</a:t>
            </a:r>
          </a:p>
        </p:txBody>
      </p:sp>
    </p:spTree>
    <p:extLst>
      <p:ext uri="{BB962C8B-B14F-4D97-AF65-F5344CB8AC3E}">
        <p14:creationId xmlns:p14="http://schemas.microsoft.com/office/powerpoint/2010/main" val="2014401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Data-Based Decision Making</a:t>
            </a:r>
            <a:endParaRPr lang="en-US" dirty="0"/>
          </a:p>
        </p:txBody>
      </p:sp>
      <p:sp>
        <p:nvSpPr>
          <p:cNvPr id="5" name="Content Placeholder 4"/>
          <p:cNvSpPr>
            <a:spLocks noGrp="1"/>
          </p:cNvSpPr>
          <p:nvPr>
            <p:ph idx="1"/>
          </p:nvPr>
        </p:nvSpPr>
        <p:spPr/>
        <p:txBody>
          <a:bodyPr/>
          <a:lstStyle/>
          <a:p>
            <a:r>
              <a:rPr lang="en-US" b="1" i="1" dirty="0"/>
              <a:t>Data-based decision making</a:t>
            </a:r>
            <a:r>
              <a:rPr lang="en-US" i="1" dirty="0"/>
              <a:t> </a:t>
            </a:r>
            <a:r>
              <a:rPr lang="en-US" dirty="0"/>
              <a:t>occurs when teachers use screening and progress monitoring data to </a:t>
            </a:r>
            <a:r>
              <a:rPr lang="en-US" dirty="0" smtClean="0"/>
              <a:t>determine</a:t>
            </a:r>
          </a:p>
          <a:p>
            <a:pPr lvl="1"/>
            <a:r>
              <a:rPr lang="en-US" dirty="0" smtClean="0"/>
              <a:t>Which </a:t>
            </a:r>
            <a:r>
              <a:rPr lang="en-US" dirty="0"/>
              <a:t>students need </a:t>
            </a:r>
            <a:r>
              <a:rPr lang="en-US" dirty="0" smtClean="0"/>
              <a:t>more intensive support</a:t>
            </a:r>
          </a:p>
          <a:p>
            <a:pPr lvl="1"/>
            <a:r>
              <a:rPr lang="en-US" dirty="0" smtClean="0"/>
              <a:t>How </a:t>
            </a:r>
            <a:r>
              <a:rPr lang="en-US" dirty="0"/>
              <a:t>to deliver more intensive, individualized </a:t>
            </a:r>
            <a:r>
              <a:rPr lang="en-US" dirty="0" smtClean="0"/>
              <a:t>support</a:t>
            </a:r>
            <a:endParaRPr lang="en-US" dirty="0"/>
          </a:p>
          <a:p>
            <a:endParaRPr lang="en-US" dirty="0"/>
          </a:p>
        </p:txBody>
      </p:sp>
    </p:spTree>
    <p:extLst>
      <p:ext uri="{BB962C8B-B14F-4D97-AF65-F5344CB8AC3E}">
        <p14:creationId xmlns:p14="http://schemas.microsoft.com/office/powerpoint/2010/main" val="1986906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Screening</a:t>
            </a:r>
            <a:endParaRPr lang="en-US" dirty="0"/>
          </a:p>
        </p:txBody>
      </p:sp>
      <p:sp>
        <p:nvSpPr>
          <p:cNvPr id="5" name="Content Placeholder 4"/>
          <p:cNvSpPr>
            <a:spLocks noGrp="1"/>
          </p:cNvSpPr>
          <p:nvPr>
            <p:ph idx="1"/>
          </p:nvPr>
        </p:nvSpPr>
        <p:spPr/>
        <p:txBody>
          <a:bodyPr/>
          <a:lstStyle/>
          <a:p>
            <a:pPr marL="0" indent="0">
              <a:buNone/>
            </a:pPr>
            <a:r>
              <a:rPr lang="en-US" b="1" i="1" dirty="0"/>
              <a:t>Screening</a:t>
            </a:r>
            <a:r>
              <a:rPr lang="en-US" dirty="0"/>
              <a:t> is a brief assessment that is valid and reliable and has diagnostic accuracy for predicting which students will develop learning </a:t>
            </a:r>
            <a:r>
              <a:rPr lang="en-US" dirty="0" smtClean="0"/>
              <a:t>or behavioral problems</a:t>
            </a:r>
            <a:r>
              <a:rPr lang="en-US" dirty="0"/>
              <a:t>. All students should be screened to identify those at risk of academic </a:t>
            </a:r>
            <a:r>
              <a:rPr lang="en-US" dirty="0" smtClean="0"/>
              <a:t>or behavioral failure</a:t>
            </a:r>
            <a:r>
              <a:rPr lang="en-US" dirty="0"/>
              <a:t>.</a:t>
            </a:r>
          </a:p>
        </p:txBody>
      </p:sp>
    </p:spTree>
    <p:extLst>
      <p:ext uri="{BB962C8B-B14F-4D97-AF65-F5344CB8AC3E}">
        <p14:creationId xmlns:p14="http://schemas.microsoft.com/office/powerpoint/2010/main" val="1292253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Progress Monitoring</a:t>
            </a:r>
            <a:endParaRPr lang="en-US" dirty="0"/>
          </a:p>
        </p:txBody>
      </p:sp>
      <p:sp>
        <p:nvSpPr>
          <p:cNvPr id="5" name="Content Placeholder 4"/>
          <p:cNvSpPr>
            <a:spLocks noGrp="1"/>
          </p:cNvSpPr>
          <p:nvPr>
            <p:ph idx="1"/>
          </p:nvPr>
        </p:nvSpPr>
        <p:spPr>
          <a:xfrm>
            <a:off x="1692275" y="1600200"/>
            <a:ext cx="6994525" cy="4724400"/>
          </a:xfrm>
        </p:spPr>
        <p:txBody>
          <a:bodyPr/>
          <a:lstStyle/>
          <a:p>
            <a:pPr marL="0" indent="0">
              <a:buNone/>
            </a:pPr>
            <a:r>
              <a:rPr lang="en-US" sz="2500" b="1" i="1" dirty="0" smtClean="0"/>
              <a:t>Progress </a:t>
            </a:r>
            <a:r>
              <a:rPr lang="en-US" sz="2500" b="1" i="1" dirty="0"/>
              <a:t>monitoring </a:t>
            </a:r>
            <a:r>
              <a:rPr lang="en-US" sz="2500" dirty="0"/>
              <a:t>is conducted at least monthly </a:t>
            </a:r>
            <a:r>
              <a:rPr lang="en-US" sz="2500" dirty="0" smtClean="0"/>
              <a:t>to</a:t>
            </a:r>
          </a:p>
          <a:p>
            <a:pPr>
              <a:buFont typeface="Wingdings" panose="05000000000000000000" pitchFamily="2" charset="2"/>
              <a:buChar char="Ø"/>
            </a:pPr>
            <a:r>
              <a:rPr lang="en-US" sz="2500" dirty="0" smtClean="0"/>
              <a:t>Estimate </a:t>
            </a:r>
            <a:r>
              <a:rPr lang="en-US" sz="2500" dirty="0"/>
              <a:t>students’ rates of </a:t>
            </a:r>
            <a:r>
              <a:rPr lang="en-US" sz="2500" dirty="0" smtClean="0"/>
              <a:t>improvement</a:t>
            </a:r>
          </a:p>
          <a:p>
            <a:pPr>
              <a:buFont typeface="Wingdings" panose="05000000000000000000" pitchFamily="2" charset="2"/>
              <a:buChar char="Ø"/>
            </a:pPr>
            <a:r>
              <a:rPr lang="en-US" sz="2500" dirty="0"/>
              <a:t>I</a:t>
            </a:r>
            <a:r>
              <a:rPr lang="en-US" sz="2500" dirty="0" smtClean="0"/>
              <a:t>dentify </a:t>
            </a:r>
            <a:r>
              <a:rPr lang="en-US" sz="2500" dirty="0"/>
              <a:t>students who are not making adequate </a:t>
            </a:r>
            <a:r>
              <a:rPr lang="en-US" sz="2500" dirty="0" smtClean="0"/>
              <a:t>progress</a:t>
            </a:r>
          </a:p>
          <a:p>
            <a:pPr>
              <a:buFont typeface="Wingdings" panose="05000000000000000000" pitchFamily="2" charset="2"/>
              <a:buChar char="Ø"/>
            </a:pPr>
            <a:r>
              <a:rPr lang="en-US" sz="2500" dirty="0" smtClean="0"/>
              <a:t>Compare </a:t>
            </a:r>
            <a:r>
              <a:rPr lang="en-US" sz="2500" dirty="0"/>
              <a:t>the efficacy of different forms of instruction </a:t>
            </a:r>
            <a:r>
              <a:rPr lang="en-US" sz="2500" dirty="0" smtClean="0"/>
              <a:t>or intervention to </a:t>
            </a:r>
            <a:r>
              <a:rPr lang="en-US" sz="2500" dirty="0"/>
              <a:t>design more effective </a:t>
            </a:r>
            <a:r>
              <a:rPr lang="en-US" sz="2500" dirty="0" smtClean="0"/>
              <a:t>interventions </a:t>
            </a:r>
            <a:endParaRPr lang="en-US" sz="2500" dirty="0"/>
          </a:p>
          <a:p>
            <a:pPr marL="0" indent="0">
              <a:buNone/>
            </a:pPr>
            <a:r>
              <a:rPr lang="en-US" sz="2500" dirty="0" smtClean="0"/>
              <a:t>Progress </a:t>
            </a:r>
            <a:r>
              <a:rPr lang="en-US" sz="2500" dirty="0"/>
              <a:t>monitoring tools should be reliable and valid for representing students’ development and helping teachers plan more effective </a:t>
            </a:r>
            <a:r>
              <a:rPr lang="en-US" sz="2500" dirty="0" smtClean="0"/>
              <a:t>interventions. </a:t>
            </a:r>
            <a:endParaRPr lang="en-US" sz="2500" dirty="0"/>
          </a:p>
        </p:txBody>
      </p:sp>
    </p:spTree>
    <p:extLst>
      <p:ext uri="{BB962C8B-B14F-4D97-AF65-F5344CB8AC3E}">
        <p14:creationId xmlns:p14="http://schemas.microsoft.com/office/powerpoint/2010/main" val="3561447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Custom 2">
      <a:dk1>
        <a:srgbClr val="0367B3"/>
      </a:dk1>
      <a:lt1>
        <a:srgbClr val="FFFFFF"/>
      </a:lt1>
      <a:dk2>
        <a:srgbClr val="0362B1"/>
      </a:dk2>
      <a:lt2>
        <a:srgbClr val="808080"/>
      </a:lt2>
      <a:accent1>
        <a:srgbClr val="BBE0E3"/>
      </a:accent1>
      <a:accent2>
        <a:srgbClr val="0066B2"/>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Custom 2">
      <a:dk1>
        <a:srgbClr val="0367B3"/>
      </a:dk1>
      <a:lt1>
        <a:srgbClr val="FFFFFF"/>
      </a:lt1>
      <a:dk2>
        <a:srgbClr val="0362B1"/>
      </a:dk2>
      <a:lt2>
        <a:srgbClr val="808080"/>
      </a:lt2>
      <a:accent1>
        <a:srgbClr val="BBE0E3"/>
      </a:accent1>
      <a:accent2>
        <a:srgbClr val="0066B2"/>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12247</TotalTime>
  <Words>3189</Words>
  <Application>Microsoft Office PowerPoint</Application>
  <PresentationFormat>On-screen Show (4:3)</PresentationFormat>
  <Paragraphs>385</Paragraphs>
  <Slides>38</Slides>
  <Notes>38</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Diseño predeterminado</vt:lpstr>
      <vt:lpstr>1_Diseño predeterminado</vt:lpstr>
      <vt:lpstr>PowerPoint Presentation</vt:lpstr>
      <vt:lpstr>Part 2: Universal  Behavioral Interventions in a Multi-Tiered Framework</vt:lpstr>
      <vt:lpstr>Note</vt:lpstr>
      <vt:lpstr>PowerPoint Presentation</vt:lpstr>
      <vt:lpstr>What Is an MTSS? </vt:lpstr>
      <vt:lpstr>Evidence-Based Framework for Multi-Tiered Systems of Support</vt:lpstr>
      <vt:lpstr>Data-Based Decision Making</vt:lpstr>
      <vt:lpstr>Screening</vt:lpstr>
      <vt:lpstr>Progress Monitoring</vt:lpstr>
      <vt:lpstr>Multi-tiered Intervention System</vt:lpstr>
      <vt:lpstr>Culturally and Linguistically Responsive Behavioral Interventions</vt:lpstr>
      <vt:lpstr>PowerPoint Presentation</vt:lpstr>
      <vt:lpstr>PBIS Continuum</vt:lpstr>
      <vt:lpstr>PBIS Continuum</vt:lpstr>
      <vt:lpstr>Why Is the PBIS Continuum Important?</vt:lpstr>
      <vt:lpstr>What Are the Benefits of PBIS?</vt:lpstr>
      <vt:lpstr>PowerPoint Presentation</vt:lpstr>
      <vt:lpstr>Universal Behavioral Interventions</vt:lpstr>
      <vt:lpstr>PowerPoint Presentation</vt:lpstr>
      <vt:lpstr>What Is SW-PBIS?</vt:lpstr>
      <vt:lpstr>What Are the Core Components of SW-PBIS?</vt:lpstr>
      <vt:lpstr>Prevention</vt:lpstr>
      <vt:lpstr>Positive Expectations for Student Behavior</vt:lpstr>
      <vt:lpstr>Acknowledging Positive Behavior</vt:lpstr>
      <vt:lpstr>Continuum of Consequences for Students Not Meeting Expectations</vt:lpstr>
      <vt:lpstr>Consistent Consequences</vt:lpstr>
      <vt:lpstr>Schoolwide Expectations:  An Illustration</vt:lpstr>
      <vt:lpstr>Activity: Setting Behavioral Expectations</vt:lpstr>
      <vt:lpstr>Data Collected at the  Schoolwide Level</vt:lpstr>
      <vt:lpstr>Supporting Fidelity</vt:lpstr>
      <vt:lpstr>PowerPoint Presentation</vt:lpstr>
      <vt:lpstr>Classwide Behavioral Interventions…</vt:lpstr>
      <vt:lpstr>Comparing Schoolwide and Classwide Behavioral Expectations</vt:lpstr>
      <vt:lpstr>Teaching Expectations</vt:lpstr>
      <vt:lpstr>Teaching Expectations (Continued)</vt:lpstr>
      <vt:lpstr>Acknowledging Positive Classroom Behaviors</vt:lpstr>
      <vt:lpstr>Examples of Classwide Behavior Interventions</vt:lpstr>
      <vt:lpstr>Activity - What Stuck With YOU?</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Kuchle, Laura</cp:lastModifiedBy>
  <cp:revision>1095</cp:revision>
  <dcterms:created xsi:type="dcterms:W3CDTF">2010-05-23T14:28:12Z</dcterms:created>
  <dcterms:modified xsi:type="dcterms:W3CDTF">2014-05-29T14:50:13Z</dcterms:modified>
</cp:coreProperties>
</file>