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61" r:id="rId3"/>
    <p:sldId id="259" r:id="rId4"/>
    <p:sldId id="263" r:id="rId5"/>
    <p:sldId id="262" r:id="rId6"/>
    <p:sldId id="269" r:id="rId7"/>
    <p:sldId id="260" r:id="rId8"/>
    <p:sldId id="265" r:id="rId9"/>
    <p:sldId id="267" r:id="rId10"/>
    <p:sldId id="268" r:id="rId11"/>
    <p:sldId id="270" r:id="rId12"/>
    <p:sldId id="271" r:id="rId13"/>
    <p:sldId id="272" r:id="rId14"/>
    <p:sldId id="274" r:id="rId15"/>
    <p:sldId id="276" r:id="rId16"/>
    <p:sldId id="278" r:id="rId17"/>
    <p:sldId id="279"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208"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0A8E5-0FFC-F448-B334-669112671DE9}" type="datetimeFigureOut">
              <a:rPr lang="en-US" smtClean="0"/>
              <a:t>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56528-3880-8842-96BC-6A47AF33E64B}" type="slidenum">
              <a:rPr lang="en-US" smtClean="0"/>
              <a:t>‹#›</a:t>
            </a:fld>
            <a:endParaRPr lang="en-US"/>
          </a:p>
        </p:txBody>
      </p:sp>
    </p:spTree>
    <p:extLst>
      <p:ext uri="{BB962C8B-B14F-4D97-AF65-F5344CB8AC3E}">
        <p14:creationId xmlns:p14="http://schemas.microsoft.com/office/powerpoint/2010/main" val="34994434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want to introduce some of the key people who are involved in the Center. AIR and KU. We also are working with the key professional organizations. New Teacher Center and Goodlad Institute for Educational Renewal. In fact, Lynn Holdheide and Amy Elledge, our colleagues from AIR, are joining us and may be helping to answer questions in the chat box.</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D199ED-3D69-2C45-9F65-C7728EF35623}" type="slidenum">
              <a:rPr lang="en-US" sz="1200">
                <a:cs typeface="Arial" charset="0"/>
              </a:rPr>
              <a:pPr eaLnBrk="1" hangingPunct="1"/>
              <a:t>2</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300">
                <a:latin typeface="Calibri" charset="0"/>
              </a:rPr>
              <a:t>To create </a:t>
            </a:r>
            <a:r>
              <a:rPr lang="en-US" sz="2300" b="1" i="1">
                <a:latin typeface="Calibri" charset="0"/>
              </a:rPr>
              <a:t>aligned</a:t>
            </a:r>
            <a:r>
              <a:rPr lang="en-US" sz="2300">
                <a:latin typeface="Calibri" charset="0"/>
              </a:rPr>
              <a:t> professional learning systems that provide teachers and leaders effective </a:t>
            </a:r>
            <a:r>
              <a:rPr lang="en-US" sz="2300" b="1" i="1">
                <a:latin typeface="Calibri" charset="0"/>
              </a:rPr>
              <a:t>opportunities to learn </a:t>
            </a:r>
            <a:r>
              <a:rPr lang="en-US" sz="2300">
                <a:solidFill>
                  <a:schemeClr val="tx2"/>
                </a:solidFill>
                <a:latin typeface="Calibri" charset="0"/>
              </a:rPr>
              <a:t>how to improve and support </a:t>
            </a:r>
            <a:r>
              <a:rPr lang="en-US" sz="2300">
                <a:latin typeface="Calibri" charset="0"/>
              </a:rPr>
              <a:t>core and specialized instruction </a:t>
            </a:r>
            <a:r>
              <a:rPr lang="en-US" sz="2300">
                <a:solidFill>
                  <a:srgbClr val="0362B1"/>
                </a:solidFill>
                <a:latin typeface="Calibri" charset="0"/>
              </a:rPr>
              <a:t>in inclusive settings that enable </a:t>
            </a:r>
            <a:r>
              <a:rPr lang="en-US" sz="2300">
                <a:latin typeface="Calibri" charset="0"/>
              </a:rPr>
              <a:t>students with disabilities </a:t>
            </a:r>
            <a:r>
              <a:rPr lang="en-US" sz="2300">
                <a:solidFill>
                  <a:srgbClr val="0362B1"/>
                </a:solidFill>
                <a:latin typeface="Calibri" charset="0"/>
              </a:rPr>
              <a:t>to achieve </a:t>
            </a:r>
            <a:r>
              <a:rPr lang="en-US" sz="2300">
                <a:latin typeface="Calibri" charset="0"/>
              </a:rPr>
              <a:t>college and career readiness standards</a:t>
            </a:r>
          </a:p>
          <a:p>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83A689-2FAA-E647-B506-01A735402347}" type="slidenum">
              <a:rPr lang="en-US" sz="1200">
                <a:cs typeface="Arial" charset="0"/>
              </a:rPr>
              <a:pPr eaLnBrk="1" hangingPunct="1"/>
              <a:t>4</a:t>
            </a:fld>
            <a:endParaRPr lang="en-US" sz="120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Cooperative agreement to work intensively with 20 states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2AC16C-68A2-7843-96D8-3C1545592A9A}"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460500" y="1182688"/>
            <a:ext cx="4260850" cy="319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B5E8D7-2DCB-D241-929C-2A5F0E4FF2FA}" type="slidenum">
              <a:rPr lang="en-US" sz="1200"/>
              <a:pPr eaLnBrk="1" hangingPunct="1"/>
              <a:t>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a:latin typeface="Arial" charset="0"/>
              </a:rPr>
              <a:t>TIE + SANDY</a:t>
            </a:r>
          </a:p>
          <a:p>
            <a:endParaRPr lang="en-US" sz="1100">
              <a:latin typeface="Arial" charset="0"/>
            </a:endParaRPr>
          </a:p>
          <a:p>
            <a:r>
              <a:rPr lang="en-US" sz="1100">
                <a:latin typeface="Arial" charset="0"/>
              </a:rPr>
              <a:t>Briefly talk about each Tier but emphasize “Guiding Principles” that will allow for the fluidity of RTI²</a:t>
            </a:r>
          </a:p>
          <a:p>
            <a:endParaRPr lang="en-US" sz="1100">
              <a:latin typeface="Arial" charset="0"/>
            </a:endParaRPr>
          </a:p>
          <a:p>
            <a:pPr>
              <a:buFontTx/>
              <a:buChar char="•"/>
            </a:pPr>
            <a:r>
              <a:rPr lang="en-US" sz="1100" b="1">
                <a:solidFill>
                  <a:srgbClr val="1E1C11"/>
                </a:solidFill>
                <a:latin typeface="Open Sans" charset="0"/>
                <a:cs typeface="Open Sans" charset="0"/>
              </a:rPr>
              <a:t>Leadership</a:t>
            </a:r>
            <a:r>
              <a:rPr lang="en-US" sz="1100">
                <a:solidFill>
                  <a:srgbClr val="1E1C11"/>
                </a:solidFill>
                <a:latin typeface="Open Sans" charset="0"/>
                <a:cs typeface="Open Sans" charset="0"/>
              </a:rPr>
              <a:t> at all levels is essential for ensuring the  success of all students throughout the RTI² Framework. (state, district, building level)  </a:t>
            </a:r>
          </a:p>
          <a:p>
            <a:pPr>
              <a:buFontTx/>
              <a:buChar char="•"/>
            </a:pPr>
            <a:endParaRPr lang="en-US" sz="1100">
              <a:latin typeface="Arial" charset="0"/>
            </a:endParaRPr>
          </a:p>
          <a:p>
            <a:pPr>
              <a:buFontTx/>
              <a:buChar char="•"/>
            </a:pPr>
            <a:r>
              <a:rPr lang="en-US" sz="1100">
                <a:solidFill>
                  <a:srgbClr val="1E1C11"/>
                </a:solidFill>
                <a:latin typeface="Open Sans" charset="0"/>
                <a:cs typeface="Open Sans" charset="0"/>
              </a:rPr>
              <a:t> A </a:t>
            </a:r>
            <a:r>
              <a:rPr lang="en-US" sz="1100" b="1">
                <a:solidFill>
                  <a:srgbClr val="1E1C11"/>
                </a:solidFill>
                <a:latin typeface="Open Sans" charset="0"/>
                <a:cs typeface="Open Sans" charset="0"/>
              </a:rPr>
              <a:t>culture of collaboration </a:t>
            </a:r>
            <a:r>
              <a:rPr lang="en-US" sz="1100">
                <a:solidFill>
                  <a:srgbClr val="1E1C11"/>
                </a:solidFill>
                <a:latin typeface="Open Sans" charset="0"/>
                <a:cs typeface="Open Sans" charset="0"/>
              </a:rPr>
              <a:t>that is focused on student achievement, for all students, should include educators, families and communities. </a:t>
            </a:r>
            <a:br>
              <a:rPr lang="en-US" sz="1100">
                <a:solidFill>
                  <a:srgbClr val="1E1C11"/>
                </a:solidFill>
                <a:latin typeface="Open Sans" charset="0"/>
                <a:cs typeface="Open Sans" charset="0"/>
              </a:rPr>
            </a:br>
            <a:endParaRPr lang="en-US" sz="1100">
              <a:solidFill>
                <a:srgbClr val="1E1C11"/>
              </a:solidFill>
              <a:latin typeface="Open Sans" charset="0"/>
              <a:cs typeface="Open Sans" charset="0"/>
            </a:endParaRPr>
          </a:p>
          <a:p>
            <a:pPr>
              <a:buFontTx/>
              <a:buChar char="•"/>
            </a:pPr>
            <a:r>
              <a:rPr lang="en-US" sz="1100">
                <a:solidFill>
                  <a:srgbClr val="1E1C11"/>
                </a:solidFill>
                <a:latin typeface="Open Sans" charset="0"/>
                <a:cs typeface="Open Sans" charset="0"/>
              </a:rPr>
              <a:t>RTI</a:t>
            </a:r>
            <a:r>
              <a:rPr lang="en-US" sz="1100" baseline="30000">
                <a:solidFill>
                  <a:srgbClr val="1E1C11"/>
                </a:solidFill>
                <a:latin typeface="Open Sans" charset="0"/>
                <a:cs typeface="Open Sans" charset="0"/>
              </a:rPr>
              <a:t>2</a:t>
            </a:r>
            <a:r>
              <a:rPr lang="en-US" sz="1100">
                <a:solidFill>
                  <a:srgbClr val="1E1C11"/>
                </a:solidFill>
                <a:latin typeface="Open Sans" charset="0"/>
                <a:cs typeface="Open Sans" charset="0"/>
              </a:rPr>
              <a:t> focuses on </a:t>
            </a:r>
            <a:r>
              <a:rPr lang="en-US" sz="1100" b="1">
                <a:solidFill>
                  <a:srgbClr val="1E1C11"/>
                </a:solidFill>
                <a:latin typeface="Open Sans" charset="0"/>
                <a:cs typeface="Open Sans" charset="0"/>
              </a:rPr>
              <a:t>prevention and early intervention </a:t>
            </a:r>
            <a:r>
              <a:rPr lang="en-US" sz="1100">
                <a:solidFill>
                  <a:srgbClr val="1E1C11"/>
                </a:solidFill>
                <a:latin typeface="Open Sans" charset="0"/>
                <a:cs typeface="Open Sans" charset="0"/>
              </a:rPr>
              <a:t>that uses assessment data for instruction, intervention and transitions between tiers. This is includes differentiation of instruction</a:t>
            </a:r>
            <a:r>
              <a:rPr lang="en-US" sz="1100">
                <a:solidFill>
                  <a:srgbClr val="1E1C11"/>
                </a:solidFill>
                <a:latin typeface="PermianSlabSerifTypeface" charset="0"/>
                <a:cs typeface="Tahoma" charset="0"/>
              </a:rPr>
              <a:t>. </a:t>
            </a:r>
          </a:p>
          <a:p>
            <a:endParaRPr lang="en-US" sz="1100">
              <a:solidFill>
                <a:srgbClr val="1E1C11"/>
              </a:solidFill>
              <a:latin typeface="PermianSlabSerifTypeface" charset="0"/>
              <a:cs typeface="Tahoma" charset="0"/>
            </a:endParaRPr>
          </a:p>
          <a:p>
            <a:endParaRPr lang="en-US" sz="1100">
              <a:solidFill>
                <a:srgbClr val="1E1C11"/>
              </a:solidFill>
              <a:latin typeface="Open Sans" charset="0"/>
              <a:cs typeface="Open Sans" charset="0"/>
            </a:endParaRPr>
          </a:p>
          <a:p>
            <a:endParaRPr lang="en-US" sz="1100">
              <a:latin typeface="Arial"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03A1E2-106E-704E-937D-BE3291616C9B}" type="slidenum">
              <a:rPr lang="en-US" sz="1200"/>
              <a:pP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implementing initiatives and changes</a:t>
            </a:r>
            <a:r>
              <a:rPr lang="en-US" baseline="0" dirty="0" smtClean="0"/>
              <a:t> to certification – critical to get every aspect aligned from certification to prep to evaluation</a:t>
            </a:r>
            <a:endParaRPr lang="en-US" dirty="0"/>
          </a:p>
        </p:txBody>
      </p:sp>
      <p:sp>
        <p:nvSpPr>
          <p:cNvPr id="4" name="Slide Number Placeholder 3"/>
          <p:cNvSpPr>
            <a:spLocks noGrp="1"/>
          </p:cNvSpPr>
          <p:nvPr>
            <p:ph type="sldNum" sz="quarter" idx="10"/>
          </p:nvPr>
        </p:nvSpPr>
        <p:spPr/>
        <p:txBody>
          <a:bodyPr/>
          <a:lstStyle/>
          <a:p>
            <a:fld id="{B2A56528-3880-8842-96BC-6A47AF33E64B}" type="slidenum">
              <a:rPr lang="en-US" smtClean="0"/>
              <a:t>12</a:t>
            </a:fld>
            <a:endParaRPr lang="en-US"/>
          </a:p>
        </p:txBody>
      </p:sp>
    </p:spTree>
    <p:extLst>
      <p:ext uri="{BB962C8B-B14F-4D97-AF65-F5344CB8AC3E}">
        <p14:creationId xmlns:p14="http://schemas.microsoft.com/office/powerpoint/2010/main" val="249784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904B4C-E5EA-544D-AD2F-8EF27434CE96}" type="slidenum">
              <a:rPr lang="en-US" sz="1200"/>
              <a:pPr eaLnBrk="1" hangingPunct="1"/>
              <a:t>18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32656"/>
            <a:ext cx="7313324" cy="1470025"/>
          </a:xfrm>
        </p:spPr>
        <p:txBody>
          <a:bodyPr/>
          <a:lstStyle/>
          <a:p>
            <a:r>
              <a:rPr lang="en-US" dirty="0" smtClean="0"/>
              <a:t>Click to edit Master title style</a:t>
            </a:r>
            <a:endParaRPr lang="en-US" dirty="0"/>
          </a:p>
        </p:txBody>
      </p:sp>
      <p:sp>
        <p:nvSpPr>
          <p:cNvPr id="7" name="Rectangle 3"/>
          <p:cNvSpPr>
            <a:spLocks noGrp="1" noChangeArrowheads="1"/>
          </p:cNvSpPr>
          <p:nvPr>
            <p:ph idx="13"/>
          </p:nvPr>
        </p:nvSpPr>
        <p:spPr bwMode="auto">
          <a:xfrm>
            <a:off x="1691680" y="2060848"/>
            <a:ext cx="7344816"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4" name="Date Placeholder 3"/>
          <p:cNvSpPr>
            <a:spLocks noGrp="1"/>
          </p:cNvSpPr>
          <p:nvPr>
            <p:ph type="dt" sz="half" idx="14"/>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5"/>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6"/>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ED5164D1-5235-1C4F-8EDA-42CDBF860ABC}"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3118177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E579C2C0-1BEE-7441-9EB5-C40F1B3D6EB6}"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35907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C9E2CF2A-A71C-E946-8248-8BFACEC56489}"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1947089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355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
    <p:spTree>
      <p:nvGrpSpPr>
        <p:cNvPr id="1" name=""/>
        <p:cNvGrpSpPr/>
        <p:nvPr/>
      </p:nvGrpSpPr>
      <p:grpSpPr>
        <a:xfrm>
          <a:off x="0" y="0"/>
          <a:ext cx="0" cy="0"/>
          <a:chOff x="0" y="0"/>
          <a:chExt cx="0" cy="0"/>
        </a:xfrm>
      </p:grpSpPr>
      <p:sp>
        <p:nvSpPr>
          <p:cNvPr id="5" name="Rectangle 4"/>
          <p:cNvSpPr/>
          <p:nvPr userDrawn="1"/>
        </p:nvSpPr>
        <p:spPr>
          <a:xfrm>
            <a:off x="-3175" y="3505200"/>
            <a:ext cx="9147175"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latin typeface="Arial"/>
              <a:ea typeface="ＭＳ Ｐゴシック"/>
              <a:cs typeface="Arial"/>
            </a:endParaRPr>
          </a:p>
        </p:txBody>
      </p:sp>
      <p:pic>
        <p:nvPicPr>
          <p:cNvPr id="6"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538"/>
            <a:ext cx="51816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4597" y="3810000"/>
            <a:ext cx="7772400" cy="1470025"/>
          </a:xfrm>
        </p:spPr>
        <p:txBody>
          <a:bodyPr>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lvl="0"/>
            <a:r>
              <a:rPr lang="en-US" smtClean="0"/>
              <a:t>Click to edit Master text styles</a:t>
            </a:r>
          </a:p>
        </p:txBody>
      </p:sp>
    </p:spTree>
    <p:extLst>
      <p:ext uri="{BB962C8B-B14F-4D97-AF65-F5344CB8AC3E}">
        <p14:creationId xmlns:p14="http://schemas.microsoft.com/office/powerpoint/2010/main" val="314834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ransition Slide">
    <p:spTree>
      <p:nvGrpSpPr>
        <p:cNvPr id="1" name=""/>
        <p:cNvGrpSpPr/>
        <p:nvPr/>
      </p:nvGrpSpPr>
      <p:grpSpPr>
        <a:xfrm>
          <a:off x="0" y="0"/>
          <a:ext cx="0" cy="0"/>
          <a:chOff x="0" y="0"/>
          <a:chExt cx="0" cy="0"/>
        </a:xfrm>
      </p:grpSpPr>
      <p:sp>
        <p:nvSpPr>
          <p:cNvPr id="3" name="Rectangle 2"/>
          <p:cNvSpPr/>
          <p:nvPr userDrawn="1"/>
        </p:nvSpPr>
        <p:spPr>
          <a:xfrm>
            <a:off x="3190875" y="3810000"/>
            <a:ext cx="595312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latin typeface="Arial"/>
              <a:ea typeface="ＭＳ Ｐゴシック"/>
              <a:cs typeface="Arial"/>
            </a:endParaRPr>
          </a:p>
        </p:txBody>
      </p:sp>
      <p:pic>
        <p:nvPicPr>
          <p:cNvPr id="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r="61349"/>
          <a:stretch>
            <a:fillRect/>
          </a:stretch>
        </p:blipFill>
        <p:spPr bwMode="auto">
          <a:xfrm>
            <a:off x="817563" y="3810000"/>
            <a:ext cx="23828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429000" y="4038600"/>
            <a:ext cx="5562600" cy="2019300"/>
          </a:xfrm>
        </p:spPr>
        <p:txBody>
          <a:bodyPr>
            <a:normAutofit/>
          </a:bodyPr>
          <a:lstStyle>
            <a:lvl1pPr algn="r">
              <a:defRPr sz="3500" baseline="0"/>
            </a:lvl1pPr>
          </a:lstStyle>
          <a:p>
            <a:r>
              <a:rPr lang="en-US" smtClean="0"/>
              <a:t>Click to edit Master title style</a:t>
            </a:r>
            <a:endParaRPr lang="en-US" dirty="0"/>
          </a:p>
        </p:txBody>
      </p:sp>
    </p:spTree>
    <p:extLst>
      <p:ext uri="{BB962C8B-B14F-4D97-AF65-F5344CB8AC3E}">
        <p14:creationId xmlns:p14="http://schemas.microsoft.com/office/powerpoint/2010/main" val="283724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09F4C548-892B-7D4F-8409-E76B86B0E747}"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137404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9372B0FC-FBDF-8C4F-83A1-3F5222111E11}"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251371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755A396D-ED02-F34D-8A7F-833C7C63ACB7}"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383261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8E30CE40-4145-964E-B63F-9536527BBE5D}"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110930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384A9710-4BD9-4F48-A5A8-D245B4B41B62}"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8024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13E5EE7B-07E3-444A-9660-F7BD932B12E8}"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361095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E162EC13-CFD7-4747-A57A-704706B66346}"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423317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8575" y="5373688"/>
            <a:ext cx="1296988" cy="268287"/>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cs typeface="Arial" charset="0"/>
              </a:defRPr>
            </a:lvl1pPr>
          </a:lstStyle>
          <a:p>
            <a:pPr defTabSz="914400" fontAlgn="base">
              <a:spcBef>
                <a:spcPct val="0"/>
              </a:spcBef>
              <a:spcAft>
                <a:spcPct val="0"/>
              </a:spcAft>
              <a:defRPr/>
            </a:pPr>
            <a:endParaRPr lang="es-ES">
              <a:solidFill>
                <a:srgbClr val="0367B3"/>
              </a:solidFill>
              <a:latin typeface="Arial" charset="0"/>
              <a:ea typeface="ＭＳ Ｐゴシック" charset="0"/>
            </a:endParaRPr>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cs typeface="Arial" charset="0"/>
              </a:defRPr>
            </a:lvl1pPr>
          </a:lstStyle>
          <a:p>
            <a:pPr defTabSz="914400" fontAlgn="base">
              <a:spcBef>
                <a:spcPct val="0"/>
              </a:spcBef>
              <a:spcAft>
                <a:spcPct val="0"/>
              </a:spcAft>
              <a:defRPr/>
            </a:pPr>
            <a:fld id="{490E611C-046B-0E45-A553-2B3F61E55B4E}" type="slidenum">
              <a:rPr lang="es-ES">
                <a:solidFill>
                  <a:srgbClr val="0367B3"/>
                </a:solidFill>
                <a:latin typeface="Arial" charset="0"/>
                <a:ea typeface="ＭＳ Ｐゴシック" charset="0"/>
              </a:rPr>
              <a:pPr defTabSz="914400" fontAlgn="base">
                <a:spcBef>
                  <a:spcPct val="0"/>
                </a:spcBef>
                <a:spcAft>
                  <a:spcPct val="0"/>
                </a:spcAft>
                <a:defRPr/>
              </a:pPr>
              <a:t>‹#›</a:t>
            </a:fld>
            <a:endParaRPr lang="es-ES">
              <a:solidFill>
                <a:srgbClr val="0367B3"/>
              </a:solidFill>
              <a:latin typeface="Arial" charset="0"/>
              <a:ea typeface="ＭＳ Ｐゴシック" charset="0"/>
            </a:endParaRPr>
          </a:p>
        </p:txBody>
      </p:sp>
    </p:spTree>
    <p:extLst>
      <p:ext uri="{BB962C8B-B14F-4D97-AF65-F5344CB8AC3E}">
        <p14:creationId xmlns:p14="http://schemas.microsoft.com/office/powerpoint/2010/main" val="42933508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74638"/>
            <a:ext cx="6994525" cy="1143000"/>
          </a:xfrm>
          <a:prstGeom prst="rect">
            <a:avLst/>
          </a:prstGeom>
          <a:ln>
            <a:solidFill>
              <a:srgbClr val="0061AF"/>
            </a:solidFill>
          </a:ln>
          <a:extLst>
            <a:ext uri="{FAA26D3D-D897-4be2-8F04-BA451C77F1D7}">
              <ma14:placeholderFlag xmlns:ma14="http://schemas.microsoft.com/office/mac/drawingml/2011/main" val="1"/>
            </a:ext>
          </a:extLst>
        </p:spPr>
        <p:style>
          <a:lnRef idx="2">
            <a:schemeClr val="accent1"/>
          </a:lnRef>
          <a:fillRef idx="1">
            <a:schemeClr val="lt1"/>
          </a:fillRef>
          <a:effectRef idx="0">
            <a:schemeClr val="accent1"/>
          </a:effectRef>
          <a:fontRef idx="none"/>
        </p:style>
        <p:txBody>
          <a:bodyPr vert="horz" wrap="square" lIns="91440" tIns="45720" rIns="91440" bIns="45720" numCol="1" anchor="ctr" anchorCtr="0" compatLnSpc="1">
            <a:prstTxWarp prst="textNoShape">
              <a:avLst/>
            </a:prstTxWarp>
          </a:bodyPr>
          <a:lstStyle/>
          <a:p>
            <a:pPr lvl="0"/>
            <a:r>
              <a:rPr lang="es-ES" dirty="0"/>
              <a:t>Haga clic para cambiar el estilo de título	</a:t>
            </a:r>
          </a:p>
        </p:txBody>
      </p:sp>
      <p:sp>
        <p:nvSpPr>
          <p:cNvPr id="1027" name="Rectangle 3"/>
          <p:cNvSpPr>
            <a:spLocks noGrp="1" noChangeArrowheads="1"/>
          </p:cNvSpPr>
          <p:nvPr>
            <p:ph type="body" idx="1"/>
          </p:nvPr>
        </p:nvSpPr>
        <p:spPr bwMode="auto">
          <a:xfrm>
            <a:off x="1692275" y="1600200"/>
            <a:ext cx="6994525"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1028" name="Picture 1" descr="CEEDAR-LogoFinal-simple-white-17.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950" y="6381750"/>
            <a:ext cx="12588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223250" y="6092825"/>
            <a:ext cx="9080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138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b="1">
          <a:solidFill>
            <a:srgbClr val="0061AF"/>
          </a:solidFill>
          <a:latin typeface="+mj-lt"/>
          <a:ea typeface="+mj-ea"/>
          <a:cs typeface="+mj-cs"/>
        </a:defRPr>
      </a:lvl1pPr>
      <a:lvl2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2pPr>
      <a:lvl3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3pPr>
      <a:lvl4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4pPr>
      <a:lvl5pPr algn="ctr" rtl="0" eaLnBrk="0" fontAlgn="base" hangingPunct="0">
        <a:spcBef>
          <a:spcPct val="0"/>
        </a:spcBef>
        <a:spcAft>
          <a:spcPct val="0"/>
        </a:spcAft>
        <a:defRPr sz="4400" b="1">
          <a:solidFill>
            <a:srgbClr val="0061AF"/>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Wingdings" charset="0"/>
        <a:buChar char="²"/>
        <a:defRPr sz="3200">
          <a:solidFill>
            <a:srgbClr val="0061AF"/>
          </a:solidFill>
          <a:latin typeface="+mn-lt"/>
          <a:ea typeface="+mn-ea"/>
          <a:cs typeface="+mn-cs"/>
        </a:defRPr>
      </a:lvl1pPr>
      <a:lvl2pPr marL="742950" indent="-285750" algn="l" rtl="0" eaLnBrk="0" fontAlgn="base" hangingPunct="0">
        <a:spcBef>
          <a:spcPct val="20000"/>
        </a:spcBef>
        <a:spcAft>
          <a:spcPct val="0"/>
        </a:spcAft>
        <a:buChar char="–"/>
        <a:defRPr sz="2800">
          <a:solidFill>
            <a:srgbClr val="0061AF"/>
          </a:solidFill>
          <a:latin typeface="+mn-lt"/>
          <a:ea typeface="Arial" charset="0"/>
          <a:cs typeface="+mn-cs"/>
        </a:defRPr>
      </a:lvl2pPr>
      <a:lvl3pPr marL="1143000" indent="-228600" algn="l" rtl="0" eaLnBrk="0" fontAlgn="base" hangingPunct="0">
        <a:spcBef>
          <a:spcPct val="20000"/>
        </a:spcBef>
        <a:spcAft>
          <a:spcPct val="0"/>
        </a:spcAft>
        <a:buChar char="•"/>
        <a:defRPr sz="2400">
          <a:solidFill>
            <a:srgbClr val="0061AF"/>
          </a:solidFill>
          <a:latin typeface="+mn-lt"/>
          <a:ea typeface="Arial" charset="0"/>
          <a:cs typeface="+mn-cs"/>
        </a:defRPr>
      </a:lvl3pPr>
      <a:lvl4pPr marL="1600200" indent="-228600" algn="l" rtl="0" eaLnBrk="0" fontAlgn="base" hangingPunct="0">
        <a:spcBef>
          <a:spcPct val="20000"/>
        </a:spcBef>
        <a:spcAft>
          <a:spcPct val="0"/>
        </a:spcAft>
        <a:buChar char="–"/>
        <a:defRPr sz="2000">
          <a:solidFill>
            <a:srgbClr val="0061AF"/>
          </a:solidFill>
          <a:latin typeface="+mn-lt"/>
          <a:ea typeface="Arial" charset="0"/>
          <a:cs typeface="+mn-cs"/>
        </a:defRPr>
      </a:lvl4pPr>
      <a:lvl5pPr marL="2057400" indent="-228600" algn="l" rtl="0" eaLnBrk="0" fontAlgn="base" hangingPunct="0">
        <a:spcBef>
          <a:spcPct val="20000"/>
        </a:spcBef>
        <a:spcAft>
          <a:spcPct val="0"/>
        </a:spcAft>
        <a:buChar char="»"/>
        <a:defRPr sz="2000">
          <a:solidFill>
            <a:srgbClr val="0061AF"/>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10" name="Picture 1" descr="Logo for the CEEDAR Center" title="CEEDAR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205038"/>
            <a:ext cx="3243262"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0"/>
          <p:cNvSpPr txBox="1">
            <a:spLocks noChangeArrowheads="1"/>
          </p:cNvSpPr>
          <p:nvPr/>
        </p:nvSpPr>
        <p:spPr bwMode="auto">
          <a:xfrm>
            <a:off x="-1" y="3284538"/>
            <a:ext cx="9396413"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a:lstStyle>
          <a:p>
            <a:pPr defTabSz="914400" eaLnBrk="1" hangingPunct="1">
              <a:defRPr/>
            </a:pPr>
            <a:endParaRPr lang="en-US" sz="2400" b="1" dirty="0" smtClean="0">
              <a:solidFill>
                <a:srgbClr val="0061AF"/>
              </a:solidFill>
              <a:latin typeface="Arial"/>
              <a:ea typeface="ＭＳ Ｐゴシック"/>
              <a:cs typeface="Arial"/>
            </a:endParaRPr>
          </a:p>
          <a:p>
            <a:pPr defTabSz="914400" eaLnBrk="1" hangingPunct="1">
              <a:defRPr/>
            </a:pPr>
            <a:r>
              <a:rPr lang="en-US" sz="2400" b="1" dirty="0"/>
              <a:t>Educator preparation policy as a lever for improving teacher and leader preparation: Keeping promises in Tennessee</a:t>
            </a:r>
            <a:r>
              <a:rPr lang="en-US" sz="2400" dirty="0"/>
              <a:t> </a:t>
            </a:r>
            <a:endParaRPr lang="en-US" sz="2400" dirty="0" smtClean="0"/>
          </a:p>
          <a:p>
            <a:pPr defTabSz="914400" eaLnBrk="1" hangingPunct="1">
              <a:defRPr/>
            </a:pPr>
            <a:endParaRPr lang="en-US" sz="2400" b="1" dirty="0">
              <a:solidFill>
                <a:srgbClr val="0061AF"/>
              </a:solidFill>
              <a:latin typeface="Arial"/>
              <a:ea typeface="ＭＳ Ｐゴシック"/>
              <a:cs typeface="Arial"/>
            </a:endParaRPr>
          </a:p>
          <a:p>
            <a:pPr defTabSz="914400" eaLnBrk="1" hangingPunct="1">
              <a:defRPr/>
            </a:pPr>
            <a:r>
              <a:rPr lang="en-US" sz="2000" dirty="0" smtClean="0">
                <a:solidFill>
                  <a:srgbClr val="0061AF"/>
                </a:solidFill>
                <a:latin typeface="Arial"/>
                <a:ea typeface="ＭＳ Ｐゴシック"/>
                <a:cs typeface="Arial"/>
              </a:rPr>
              <a:t>Collaboration for Effective Educator Development, Accountability, and Reform</a:t>
            </a:r>
          </a:p>
        </p:txBody>
      </p:sp>
      <p:sp>
        <p:nvSpPr>
          <p:cNvPr id="17415" name="TextBox 1"/>
          <p:cNvSpPr txBox="1">
            <a:spLocks noChangeArrowheads="1"/>
          </p:cNvSpPr>
          <p:nvPr/>
        </p:nvSpPr>
        <p:spPr bwMode="auto">
          <a:xfrm>
            <a:off x="2916238" y="5229225"/>
            <a:ext cx="32400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dirty="0" smtClean="0">
                <a:solidFill>
                  <a:srgbClr val="FFFFFF"/>
                </a:solidFill>
              </a:rPr>
              <a:t>TED-CEC Conference</a:t>
            </a:r>
          </a:p>
          <a:p>
            <a:pPr algn="ctr" defTabSz="914400" eaLnBrk="1" fontAlgn="base" hangingPunct="1">
              <a:spcBef>
                <a:spcPct val="0"/>
              </a:spcBef>
              <a:spcAft>
                <a:spcPct val="0"/>
              </a:spcAft>
            </a:pPr>
            <a:r>
              <a:rPr lang="en-US" sz="1800" dirty="0" smtClean="0">
                <a:solidFill>
                  <a:srgbClr val="FFFFFF"/>
                </a:solidFill>
              </a:rPr>
              <a:t>November 11, 2016 </a:t>
            </a:r>
            <a:endParaRPr lang="en-US" sz="1800" dirty="0">
              <a:solidFill>
                <a:srgbClr val="FFFFFF"/>
              </a:solidFill>
            </a:endParaRPr>
          </a:p>
        </p:txBody>
      </p:sp>
      <p:sp>
        <p:nvSpPr>
          <p:cNvPr id="17412" name="TextBox 1"/>
          <p:cNvSpPr txBox="1">
            <a:spLocks noChangeArrowheads="1"/>
          </p:cNvSpPr>
          <p:nvPr/>
        </p:nvSpPr>
        <p:spPr bwMode="auto">
          <a:xfrm>
            <a:off x="3348038" y="6381750"/>
            <a:ext cx="2592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800">
                <a:solidFill>
                  <a:srgbClr val="FFFFFF"/>
                </a:solidFill>
              </a:rPr>
              <a:t>H325A120003</a:t>
            </a:r>
          </a:p>
        </p:txBody>
      </p:sp>
      <p:sp>
        <p:nvSpPr>
          <p:cNvPr id="17413" name="TextBox 1"/>
          <p:cNvSpPr txBox="1">
            <a:spLocks noChangeArrowheads="1"/>
          </p:cNvSpPr>
          <p:nvPr/>
        </p:nvSpPr>
        <p:spPr bwMode="auto">
          <a:xfrm>
            <a:off x="8488363" y="2624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800">
              <a:solidFill>
                <a:srgbClr val="0367B3"/>
              </a:solidFill>
            </a:endParaRPr>
          </a:p>
        </p:txBody>
      </p:sp>
      <p:sp>
        <p:nvSpPr>
          <p:cNvPr id="17414" name="TextBox 2"/>
          <p:cNvSpPr txBox="1">
            <a:spLocks noChangeArrowheads="1"/>
          </p:cNvSpPr>
          <p:nvPr/>
        </p:nvSpPr>
        <p:spPr bwMode="auto">
          <a:xfrm>
            <a:off x="-1270000" y="32591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endParaRPr lang="en-US" sz="1800">
              <a:solidFill>
                <a:srgbClr val="0367B3"/>
              </a:solidFill>
            </a:endParaRPr>
          </a:p>
        </p:txBody>
      </p:sp>
    </p:spTree>
    <p:extLst>
      <p:ext uri="{BB962C8B-B14F-4D97-AF65-F5344CB8AC3E}">
        <p14:creationId xmlns:p14="http://schemas.microsoft.com/office/powerpoint/2010/main" val="4476610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triangle for response to instruction and intervention. Tier 1 is the base of the triangle which is all students, the middle is Tier 2 which is some students, and Tier 3 is the tip of the triangle which is few students." title="RTI Triangle"/>
          <p:cNvPicPr>
            <a:picLocks noGrp="1" noChangeAspect="1"/>
          </p:cNvPicPr>
          <p:nvPr>
            <p:ph idx="1"/>
          </p:nvPr>
        </p:nvPicPr>
        <p:blipFill>
          <a:blip r:embed="rId3"/>
          <a:stretch>
            <a:fillRect/>
          </a:stretch>
        </p:blipFill>
        <p:spPr>
          <a:xfrm>
            <a:off x="3505200" y="1106488"/>
            <a:ext cx="4910138" cy="5494337"/>
          </a:xfrm>
          <a:ln>
            <a:solidFill>
              <a:schemeClr val="tx1">
                <a:lumMod val="85000"/>
                <a:lumOff val="15000"/>
              </a:schemeClr>
            </a:solidFill>
          </a:ln>
        </p:spPr>
      </p:pic>
      <p:sp>
        <p:nvSpPr>
          <p:cNvPr id="6" name="Rectangle 5"/>
          <p:cNvSpPr/>
          <p:nvPr/>
        </p:nvSpPr>
        <p:spPr>
          <a:xfrm>
            <a:off x="1187450" y="1268413"/>
            <a:ext cx="2559050" cy="3170237"/>
          </a:xfrm>
          <a:prstGeom prst="rect">
            <a:avLst/>
          </a:prstGeom>
        </p:spPr>
        <p:txBody>
          <a:bodyPr>
            <a:spAutoFit/>
          </a:bodyPr>
          <a:lstStyle/>
          <a:p>
            <a:pPr marL="346075" indent="-346075" algn="ctr">
              <a:buClr>
                <a:schemeClr val="bg2"/>
              </a:buClr>
              <a:buFont typeface="+mj-lt"/>
              <a:buAutoNum type="arabicPeriod"/>
              <a:defRPr/>
            </a:pPr>
            <a:r>
              <a:rPr lang="en-US" sz="20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Leadership</a:t>
            </a:r>
          </a:p>
          <a:p>
            <a:pPr marL="346075" indent="-346075" algn="ctr">
              <a:buClr>
                <a:schemeClr val="bg2"/>
              </a:buClr>
              <a:buFont typeface="+mj-lt"/>
              <a:buAutoNum type="arabicPeriod"/>
              <a:defRPr/>
            </a:pPr>
            <a:endParaRPr lang="en-US" sz="20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lgn="ctr">
              <a:buClr>
                <a:schemeClr val="bg2"/>
              </a:buClr>
              <a:buFont typeface="+mj-lt"/>
              <a:buAutoNum type="arabicPeriod"/>
              <a:defRPr/>
            </a:pPr>
            <a:endParaRPr lang="en-US" sz="2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lgn="ctr">
              <a:buClr>
                <a:schemeClr val="bg2"/>
              </a:buClr>
              <a:buFont typeface="+mj-lt"/>
              <a:buAutoNum type="arabicPeriod"/>
              <a:defRPr/>
            </a:pPr>
            <a:r>
              <a:rPr lang="en-US" sz="20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Culture of collaboration</a:t>
            </a:r>
          </a:p>
          <a:p>
            <a:pPr marL="346075" indent="-346075" algn="ctr">
              <a:buClr>
                <a:schemeClr val="bg2"/>
              </a:buClr>
              <a:buFont typeface="+mj-lt"/>
              <a:buAutoNum type="arabicPeriod"/>
              <a:defRPr/>
            </a:pPr>
            <a:endParaRPr lang="en-US" sz="2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lgn="ctr">
              <a:buClr>
                <a:schemeClr val="bg2"/>
              </a:buClr>
              <a:buFont typeface="+mj-lt"/>
              <a:buAutoNum type="arabicPeriod"/>
              <a:defRPr/>
            </a:pPr>
            <a:endParaRPr lang="en-US" sz="20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pPr marL="346075" indent="-346075" algn="ctr">
              <a:buClr>
                <a:schemeClr val="bg2"/>
              </a:buClr>
              <a:buFont typeface="+mj-lt"/>
              <a:buAutoNum type="arabicPeriod"/>
              <a:defRPr/>
            </a:pPr>
            <a:r>
              <a:rPr lang="en-US" sz="2000" b="1"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Prevention &amp; early intervention</a:t>
            </a:r>
            <a:endParaRPr lang="en-US" sz="2000" dirty="0">
              <a:solidFill>
                <a:schemeClr val="bg2">
                  <a:lumMod val="10000"/>
                </a:schemeClr>
              </a:solidFill>
              <a:latin typeface="PermianSlabSerifTypeface" pitchFamily="50" charset="0"/>
              <a:ea typeface="Tahoma" panose="020B0604030504040204" pitchFamily="34" charset="0"/>
              <a:cs typeface="Tahoma" panose="020B0604030504040204" pitchFamily="34" charset="0"/>
            </a:endParaRPr>
          </a:p>
        </p:txBody>
      </p:sp>
      <p:sp>
        <p:nvSpPr>
          <p:cNvPr id="3" name="TextBox 2"/>
          <p:cNvSpPr txBox="1"/>
          <p:nvPr/>
        </p:nvSpPr>
        <p:spPr>
          <a:xfrm>
            <a:off x="1403350" y="260350"/>
            <a:ext cx="7086600" cy="584776"/>
          </a:xfrm>
          <a:prstGeom prst="rect">
            <a:avLst/>
          </a:prstGeom>
          <a:noFill/>
        </p:spPr>
        <p:txBody>
          <a:bodyPr>
            <a:spAutoFit/>
          </a:bodyPr>
          <a:lstStyle/>
          <a:p>
            <a:pPr>
              <a:defRPr/>
            </a:pPr>
            <a:r>
              <a:rPr lang="en-US" sz="3200" b="1" dirty="0" smtClean="0">
                <a:solidFill>
                  <a:srgbClr val="0066B2"/>
                </a:solidFill>
                <a:effectLst>
                  <a:outerShdw blurRad="38100" dist="38100" dir="2700000" algn="tl">
                    <a:srgbClr val="000000">
                      <a:alpha val="43137"/>
                    </a:srgbClr>
                  </a:outerShdw>
                </a:effectLst>
                <a:latin typeface="PermianSlabSerifTypeface" panose="02000000000000000000" pitchFamily="50" charset="0"/>
              </a:rPr>
              <a:t>Tennessee: RTI</a:t>
            </a:r>
            <a:r>
              <a:rPr lang="en-US" sz="3200" b="1" baseline="30000" dirty="0" smtClean="0">
                <a:solidFill>
                  <a:srgbClr val="0066B2"/>
                </a:solidFill>
                <a:effectLst>
                  <a:outerShdw blurRad="38100" dist="38100" dir="2700000" algn="tl">
                    <a:srgbClr val="000000">
                      <a:alpha val="43137"/>
                    </a:srgbClr>
                  </a:outerShdw>
                </a:effectLst>
                <a:latin typeface="PermianSlabSerifTypeface" panose="02000000000000000000" pitchFamily="50" charset="0"/>
              </a:rPr>
              <a:t>2</a:t>
            </a:r>
            <a:r>
              <a:rPr lang="en-US" sz="3200" b="1" dirty="0" smtClean="0">
                <a:solidFill>
                  <a:srgbClr val="0066B2"/>
                </a:solidFill>
                <a:effectLst>
                  <a:outerShdw blurRad="38100" dist="38100" dir="2700000" algn="tl">
                    <a:srgbClr val="000000">
                      <a:alpha val="43137"/>
                    </a:srgbClr>
                  </a:outerShdw>
                </a:effectLst>
                <a:latin typeface="PermianSlabSerifTypeface" panose="02000000000000000000" pitchFamily="50" charset="0"/>
              </a:rPr>
              <a:t> </a:t>
            </a:r>
            <a:r>
              <a:rPr lang="en-US" sz="3200" b="1" dirty="0">
                <a:solidFill>
                  <a:srgbClr val="0066B2"/>
                </a:solidFill>
                <a:effectLst>
                  <a:outerShdw blurRad="38100" dist="38100" dir="2700000" algn="tl">
                    <a:srgbClr val="000000">
                      <a:alpha val="43137"/>
                    </a:srgbClr>
                  </a:outerShdw>
                </a:effectLst>
                <a:latin typeface="PermianSlabSerifTypeface" panose="02000000000000000000" pitchFamily="50" charset="0"/>
              </a:rPr>
              <a:t>Guiding Principles </a:t>
            </a:r>
          </a:p>
        </p:txBody>
      </p:sp>
    </p:spTree>
    <p:extLst>
      <p:ext uri="{BB962C8B-B14F-4D97-AF65-F5344CB8AC3E}">
        <p14:creationId xmlns:p14="http://schemas.microsoft.com/office/powerpoint/2010/main" val="1230072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TN Special Education Framework</a:t>
            </a:r>
            <a:endParaRPr lang="en-US" dirty="0"/>
          </a:p>
        </p:txBody>
      </p:sp>
      <p:sp>
        <p:nvSpPr>
          <p:cNvPr id="4" name="Content Placeholder 3"/>
          <p:cNvSpPr>
            <a:spLocks noGrp="1"/>
          </p:cNvSpPr>
          <p:nvPr>
            <p:ph idx="13"/>
          </p:nvPr>
        </p:nvSpPr>
        <p:spPr/>
        <p:txBody>
          <a:bodyPr/>
          <a:lstStyle/>
          <a:p>
            <a:r>
              <a:rPr lang="en-US" dirty="0" smtClean="0"/>
              <a:t>Evaluations &amp; Eligibility</a:t>
            </a:r>
          </a:p>
          <a:p>
            <a:r>
              <a:rPr lang="en-US" dirty="0" smtClean="0"/>
              <a:t>Instructionally-appropriate IEPs</a:t>
            </a:r>
          </a:p>
          <a:p>
            <a:r>
              <a:rPr lang="en-US" dirty="0" smtClean="0"/>
              <a:t>Intensive interventions</a:t>
            </a:r>
          </a:p>
          <a:p>
            <a:r>
              <a:rPr lang="en-US" dirty="0" smtClean="0"/>
              <a:t>Progress monitoring</a:t>
            </a:r>
          </a:p>
          <a:p>
            <a:r>
              <a:rPr lang="en-US" dirty="0" smtClean="0"/>
              <a:t>Transition planning</a:t>
            </a:r>
          </a:p>
          <a:p>
            <a:r>
              <a:rPr lang="en-US" dirty="0" smtClean="0"/>
              <a:t>Accommodations </a:t>
            </a:r>
          </a:p>
          <a:p>
            <a:r>
              <a:rPr lang="en-US" dirty="0" smtClean="0"/>
              <a:t>Behavior</a:t>
            </a:r>
            <a:endParaRPr lang="en-US" dirty="0"/>
          </a:p>
        </p:txBody>
      </p:sp>
      <p:pic>
        <p:nvPicPr>
          <p:cNvPr id="7" name="Picture 6" descr="A picture that says &quot;Under Construction.&quot;" title="Under Construc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438400"/>
            <a:ext cx="4114800" cy="1981200"/>
          </a:xfrm>
          <a:prstGeom prst="rect">
            <a:avLst/>
          </a:prstGeom>
        </p:spPr>
      </p:pic>
    </p:spTree>
    <p:extLst>
      <p:ext uri="{BB962C8B-B14F-4D97-AF65-F5344CB8AC3E}">
        <p14:creationId xmlns:p14="http://schemas.microsoft.com/office/powerpoint/2010/main" val="1672448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pic>
        <p:nvPicPr>
          <p:cNvPr id="4" name="Content Placeholder 3" descr="Picture of 3 lines of logo people meeting at one point with a logo person in a different color." title="Logo people"/>
          <p:cNvPicPr>
            <a:picLocks noGrp="1" noChangeAspect="1"/>
          </p:cNvPicPr>
          <p:nvPr>
            <p:ph idx="1"/>
          </p:nvPr>
        </p:nvPicPr>
        <p:blipFill>
          <a:blip r:embed="rId3">
            <a:extLst>
              <a:ext uri="{28A0092B-C50C-407E-A947-70E740481C1C}">
                <a14:useLocalDpi xmlns:a14="http://schemas.microsoft.com/office/drawing/2010/main" val="0"/>
              </a:ext>
            </a:extLst>
          </a:blip>
          <a:srcRect t="23942" b="23942"/>
          <a:stretch>
            <a:fillRect/>
          </a:stretch>
        </p:blipFill>
        <p:spPr/>
      </p:pic>
    </p:spTree>
    <p:extLst>
      <p:ext uri="{BB962C8B-B14F-4D97-AF65-F5344CB8AC3E}">
        <p14:creationId xmlns:p14="http://schemas.microsoft.com/office/powerpoint/2010/main" val="15253653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CEEDAR TA Tool:</a:t>
            </a:r>
            <a:br>
              <a:rPr lang="en-US" dirty="0" smtClean="0"/>
            </a:br>
            <a:r>
              <a:rPr lang="en-US" dirty="0" smtClean="0"/>
              <a:t> Promises to Keep</a:t>
            </a:r>
            <a:endParaRPr lang="en-US" dirty="0"/>
          </a:p>
        </p:txBody>
      </p:sp>
      <p:pic>
        <p:nvPicPr>
          <p:cNvPr id="4" name="Content Placeholder 3" descr="Picture of the cover of Promises to Keep." title="Promises to Keep"/>
          <p:cNvPicPr>
            <a:picLocks noGrp="1" noChangeAspect="1"/>
          </p:cNvPicPr>
          <p:nvPr>
            <p:ph sz="half" idx="1"/>
          </p:nvPr>
        </p:nvPicPr>
        <p:blipFill>
          <a:blip r:embed="rId2">
            <a:extLst>
              <a:ext uri="{28A0092B-C50C-407E-A947-70E740481C1C}">
                <a14:useLocalDpi xmlns:a14="http://schemas.microsoft.com/office/drawing/2010/main" val="0"/>
              </a:ext>
            </a:extLst>
          </a:blip>
          <a:srcRect t="4891" b="4891"/>
          <a:stretch>
            <a:fillRect/>
          </a:stretch>
        </p:blipFill>
        <p:spPr/>
      </p:pic>
      <p:sp>
        <p:nvSpPr>
          <p:cNvPr id="6" name="Content Placeholder 5"/>
          <p:cNvSpPr>
            <a:spLocks noGrp="1"/>
          </p:cNvSpPr>
          <p:nvPr>
            <p:ph sz="half" idx="2"/>
          </p:nvPr>
        </p:nvSpPr>
        <p:spPr/>
        <p:txBody>
          <a:bodyPr/>
          <a:lstStyle/>
          <a:p>
            <a:r>
              <a:rPr lang="en-US" b="1" dirty="0"/>
              <a:t>Review the </a:t>
            </a:r>
            <a:r>
              <a:rPr lang="en-US" b="1" dirty="0">
                <a:solidFill>
                  <a:srgbClr val="3C8C93"/>
                </a:solidFill>
              </a:rPr>
              <a:t>professional education standards related to the special education and RTI</a:t>
            </a:r>
            <a:r>
              <a:rPr lang="en-US" b="1" dirty="0">
                <a:solidFill>
                  <a:srgbClr val="3C8C93"/>
                </a:solidFill>
                <a:latin typeface="Calibri" panose="020F0502020204030204" pitchFamily="34" charset="0"/>
              </a:rPr>
              <a:t>² frameworks</a:t>
            </a:r>
            <a:r>
              <a:rPr lang="en-US" b="1" dirty="0">
                <a:latin typeface="Calibri" panose="020F0502020204030204" pitchFamily="34" charset="0"/>
              </a:rPr>
              <a:t> for potential recommendations to the educator preparation policy</a:t>
            </a:r>
            <a:endParaRPr lang="en-US" b="1" dirty="0"/>
          </a:p>
          <a:p>
            <a:endParaRPr lang="en-US" dirty="0"/>
          </a:p>
        </p:txBody>
      </p:sp>
    </p:spTree>
    <p:extLst>
      <p:ext uri="{BB962C8B-B14F-4D97-AF65-F5344CB8AC3E}">
        <p14:creationId xmlns:p14="http://schemas.microsoft.com/office/powerpoint/2010/main" val="9567502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Readiness Tool</a:t>
            </a:r>
            <a:endParaRPr lang="en-US" dirty="0"/>
          </a:p>
        </p:txBody>
      </p:sp>
      <p:pic>
        <p:nvPicPr>
          <p:cNvPr id="5" name="Picture 4" descr="A screenshot of the state readiness tool which has 5 columns titled: Category, Questions to Consider, Weak, Strong, and Evidence to look for." title="State Readiness Too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38"/>
            <a:ext cx="9144000" cy="2099930"/>
          </a:xfrm>
          <a:prstGeom prst="rect">
            <a:avLst/>
          </a:prstGeom>
        </p:spPr>
      </p:pic>
      <p:pic>
        <p:nvPicPr>
          <p:cNvPr id="7" name="Content Placeholder 6" descr="A screenshot of the state readiness tool with filled out columns." title="Filled out state readiness tool"/>
          <p:cNvPicPr>
            <a:picLocks noGrp="1" noChangeAspect="1"/>
          </p:cNvPicPr>
          <p:nvPr>
            <p:ph idx="1"/>
          </p:nvPr>
        </p:nvPicPr>
        <p:blipFill>
          <a:blip r:embed="rId3">
            <a:extLst>
              <a:ext uri="{28A0092B-C50C-407E-A947-70E740481C1C}">
                <a14:useLocalDpi xmlns:a14="http://schemas.microsoft.com/office/drawing/2010/main" val="0"/>
              </a:ext>
            </a:extLst>
          </a:blip>
          <a:srcRect t="-13063" b="-13063"/>
          <a:stretch>
            <a:fillRect/>
          </a:stretch>
        </p:blipFill>
        <p:spPr>
          <a:xfrm>
            <a:off x="26066" y="2350959"/>
            <a:ext cx="9117934" cy="4507041"/>
          </a:xfrm>
        </p:spPr>
      </p:pic>
    </p:spTree>
    <p:extLst>
      <p:ext uri="{BB962C8B-B14F-4D97-AF65-F5344CB8AC3E}">
        <p14:creationId xmlns:p14="http://schemas.microsoft.com/office/powerpoint/2010/main" val="3962128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Current Implementation Policy </a:t>
            </a:r>
            <a:endParaRPr lang="en-US" dirty="0"/>
          </a:p>
        </p:txBody>
      </p:sp>
      <p:sp>
        <p:nvSpPr>
          <p:cNvPr id="6" name="Content Placeholder 5"/>
          <p:cNvSpPr>
            <a:spLocks noGrp="1"/>
          </p:cNvSpPr>
          <p:nvPr>
            <p:ph idx="1"/>
          </p:nvPr>
        </p:nvSpPr>
        <p:spPr/>
        <p:txBody>
          <a:bodyPr/>
          <a:lstStyle/>
          <a:p>
            <a:r>
              <a:rPr lang="en-US" sz="2600" dirty="0"/>
              <a:t>All preparation programs must include training to support candidates’ readiness to deliver instruction informed by Response to Instruction and Intervention Framework (RTI</a:t>
            </a:r>
            <a:r>
              <a:rPr lang="en-US" sz="2600" baseline="30000" dirty="0"/>
              <a:t>2</a:t>
            </a:r>
            <a:r>
              <a:rPr lang="en-US" sz="2600" dirty="0"/>
              <a:t>). Candidates not seeking endorsement in Special Education should be prepared to deliver instruction and intervention at the Tier I and II levels. </a:t>
            </a:r>
          </a:p>
          <a:p>
            <a:endParaRPr lang="en-US" dirty="0"/>
          </a:p>
        </p:txBody>
      </p:sp>
    </p:spTree>
    <p:extLst>
      <p:ext uri="{BB962C8B-B14F-4D97-AF65-F5344CB8AC3E}">
        <p14:creationId xmlns:p14="http://schemas.microsoft.com/office/powerpoint/2010/main" val="31461623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Levels of Competence </a:t>
            </a:r>
          </a:p>
        </p:txBody>
      </p:sp>
      <p:pic>
        <p:nvPicPr>
          <p:cNvPr id="4" name="Content Placeholder 6" descr="A screenshot of a special education framework and the evaluations and eligibility." title="Special Education Framework"/>
          <p:cNvPicPr>
            <a:picLocks noGrp="1" noChangeAspect="1"/>
          </p:cNvPicPr>
          <p:nvPr>
            <p:ph idx="1"/>
          </p:nvPr>
        </p:nvPicPr>
        <p:blipFill>
          <a:blip r:embed="rId2">
            <a:extLst>
              <a:ext uri="{28A0092B-C50C-407E-A947-70E740481C1C}">
                <a14:useLocalDpi xmlns:a14="http://schemas.microsoft.com/office/drawing/2010/main" val="0"/>
              </a:ext>
            </a:extLst>
          </a:blip>
          <a:srcRect t="16428" b="16428"/>
          <a:stretch>
            <a:fillRect/>
          </a:stretch>
        </p:blipFill>
        <p:spPr/>
      </p:pic>
    </p:spTree>
    <p:extLst>
      <p:ext uri="{BB962C8B-B14F-4D97-AF65-F5344CB8AC3E}">
        <p14:creationId xmlns:p14="http://schemas.microsoft.com/office/powerpoint/2010/main" val="143090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a:solidFill>
                  <a:schemeClr val="tx2"/>
                </a:solidFill>
              </a:rPr>
              <a:t>Too broad vs. too specific for policy</a:t>
            </a:r>
          </a:p>
          <a:p>
            <a:r>
              <a:rPr lang="en-US" dirty="0">
                <a:solidFill>
                  <a:schemeClr val="tx2"/>
                </a:solidFill>
              </a:rPr>
              <a:t>Understanding roles within departments</a:t>
            </a:r>
          </a:p>
          <a:p>
            <a:r>
              <a:rPr lang="en-US" dirty="0">
                <a:solidFill>
                  <a:schemeClr val="tx2"/>
                </a:solidFill>
              </a:rPr>
              <a:t>Continuing the discussion</a:t>
            </a:r>
          </a:p>
          <a:p>
            <a:endParaRPr lang="en-US" dirty="0"/>
          </a:p>
        </p:txBody>
      </p:sp>
    </p:spTree>
    <p:extLst>
      <p:ext uri="{BB962C8B-B14F-4D97-AF65-F5344CB8AC3E}">
        <p14:creationId xmlns:p14="http://schemas.microsoft.com/office/powerpoint/2010/main" val="371780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ln>
            <a:miter lim="800000"/>
            <a:headEnd/>
            <a:tailEnd/>
          </a:ln>
        </p:spPr>
        <p:txBody>
          <a:bodyPr/>
          <a:lstStyle/>
          <a:p>
            <a:r>
              <a:rPr lang="en-US" sz="3600">
                <a:latin typeface="Arial" charset="0"/>
                <a:ea typeface="ＭＳ Ｐゴシック" charset="0"/>
              </a:rPr>
              <a:t>Disclaimer</a:t>
            </a:r>
          </a:p>
        </p:txBody>
      </p:sp>
      <p:sp>
        <p:nvSpPr>
          <p:cNvPr id="72707" name="TextBox 2"/>
          <p:cNvSpPr txBox="1">
            <a:spLocks noChangeArrowheads="1"/>
          </p:cNvSpPr>
          <p:nvPr/>
        </p:nvSpPr>
        <p:spPr bwMode="auto">
          <a:xfrm>
            <a:off x="1581150" y="1628775"/>
            <a:ext cx="72723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tx2"/>
                </a:solidFill>
              </a:rPr>
              <a:t>The contents of this webinar were developed under a cooperative agreement from the U.S. Department of Education, H325A120003. However, those contents do not necessarily</a:t>
            </a:r>
          </a:p>
          <a:p>
            <a:pPr eaLnBrk="1" hangingPunct="1"/>
            <a:r>
              <a:rPr lang="en-US" sz="1800">
                <a:solidFill>
                  <a:schemeClr val="tx2"/>
                </a:solidFill>
              </a:rPr>
              <a:t>represent the policy of the U.S. Department of Education, and you should not assume endorsement by the Federal government.</a:t>
            </a:r>
          </a:p>
        </p:txBody>
      </p:sp>
      <p:sp>
        <p:nvSpPr>
          <p:cNvPr id="3" name="Content Placeholder 2"/>
          <p:cNvSpPr>
            <a:spLocks noGrp="1"/>
          </p:cNvSpPr>
          <p:nvPr>
            <p:ph idx="1"/>
          </p:nvPr>
        </p:nvSpPr>
        <p:spPr/>
        <p:txBody>
          <a:bodyPr/>
          <a:lstStyle/>
          <a:p>
            <a:pPr marL="0" indent="0">
              <a:buFont typeface="Wingdings" pitchFamily="2" charset="2"/>
              <a:buNone/>
              <a:defRPr/>
            </a:pPr>
            <a:endParaRPr lang="en-US" dirty="0" smtClean="0"/>
          </a:p>
          <a:p>
            <a:pPr marL="0" indent="0">
              <a:buFont typeface="Wingdings" pitchFamily="2" charset="2"/>
              <a:buNone/>
              <a:defRPr/>
            </a:pPr>
            <a:endParaRPr lang="en-US" dirty="0"/>
          </a:p>
        </p:txBody>
      </p:sp>
    </p:spTree>
    <p:extLst>
      <p:ext uri="{BB962C8B-B14F-4D97-AF65-F5344CB8AC3E}">
        <p14:creationId xmlns:p14="http://schemas.microsoft.com/office/powerpoint/2010/main" val="22336868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2022475" y="274638"/>
            <a:ext cx="6664325" cy="795337"/>
          </a:xfrm>
          <a:ln>
            <a:miter lim="800000"/>
            <a:headEnd/>
            <a:tailEnd/>
          </a:ln>
        </p:spPr>
        <p:txBody>
          <a:bodyPr/>
          <a:lstStyle/>
          <a:p>
            <a:r>
              <a:rPr lang="en-US" sz="4300">
                <a:latin typeface="Arial" charset="0"/>
                <a:ea typeface="ＭＳ Ｐゴシック" charset="0"/>
              </a:rPr>
              <a:t>CEEDAR Center </a:t>
            </a:r>
          </a:p>
        </p:txBody>
      </p:sp>
      <p:sp>
        <p:nvSpPr>
          <p:cNvPr id="4" name="Text Placeholder 3"/>
          <p:cNvSpPr>
            <a:spLocks noGrp="1"/>
          </p:cNvSpPr>
          <p:nvPr>
            <p:ph type="body" idx="1"/>
          </p:nvPr>
        </p:nvSpPr>
        <p:spPr>
          <a:xfrm>
            <a:off x="1979613" y="1336675"/>
            <a:ext cx="2682875" cy="838200"/>
          </a:xfrm>
          <a:solidFill>
            <a:schemeClr val="bg1"/>
          </a:solidFill>
          <a:ln w="28575">
            <a:solidFill>
              <a:schemeClr val="tx1"/>
            </a:solidFill>
          </a:ln>
        </p:spPr>
        <p:txBody>
          <a:bodyPr anchor="ctr"/>
          <a:lstStyle/>
          <a:p>
            <a:pPr algn="ctr">
              <a:buFont typeface="Wingdings" pitchFamily="2" charset="2"/>
              <a:buNone/>
              <a:defRPr/>
            </a:pPr>
            <a:r>
              <a:rPr lang="en-US" dirty="0" smtClean="0"/>
              <a:t>Leadership</a:t>
            </a:r>
            <a:endParaRPr lang="en-US" dirty="0"/>
          </a:p>
        </p:txBody>
      </p:sp>
      <p:sp>
        <p:nvSpPr>
          <p:cNvPr id="5" name="Content Placeholder 4"/>
          <p:cNvSpPr>
            <a:spLocks noGrp="1"/>
          </p:cNvSpPr>
          <p:nvPr>
            <p:ph sz="half" idx="2"/>
          </p:nvPr>
        </p:nvSpPr>
        <p:spPr>
          <a:xfrm>
            <a:off x="1979613" y="2174875"/>
            <a:ext cx="2682875" cy="3830638"/>
          </a:xfrm>
          <a:solidFill>
            <a:schemeClr val="bg1"/>
          </a:solidFill>
          <a:ln w="28575">
            <a:solidFill>
              <a:schemeClr val="tx1"/>
            </a:solidFill>
          </a:ln>
        </p:spPr>
        <p:txBody>
          <a:bodyPr/>
          <a:lstStyle/>
          <a:p>
            <a:pPr>
              <a:buFont typeface="Wingdings" pitchFamily="2" charset="2"/>
              <a:buChar char="²"/>
              <a:defRPr/>
            </a:pPr>
            <a:r>
              <a:rPr lang="en-US" sz="2100" dirty="0"/>
              <a:t>Mary Brownell, Director</a:t>
            </a:r>
          </a:p>
          <a:p>
            <a:pPr>
              <a:buFont typeface="Wingdings" pitchFamily="2" charset="2"/>
              <a:buChar char="²"/>
              <a:defRPr/>
            </a:pPr>
            <a:endParaRPr lang="en-US" sz="2100" dirty="0"/>
          </a:p>
          <a:p>
            <a:pPr>
              <a:buFont typeface="Wingdings" pitchFamily="2" charset="2"/>
              <a:buChar char="²"/>
              <a:defRPr/>
            </a:pPr>
            <a:r>
              <a:rPr lang="en-US" sz="2100" dirty="0"/>
              <a:t>Paul Sindelar and Erica McCray, </a:t>
            </a:r>
            <a:r>
              <a:rPr lang="en-US" sz="2100" dirty="0" smtClean="0"/>
              <a:t>Co-directors</a:t>
            </a:r>
            <a:endParaRPr lang="en-US" sz="2100" dirty="0"/>
          </a:p>
          <a:p>
            <a:pPr>
              <a:buFont typeface="Wingdings" pitchFamily="2" charset="2"/>
              <a:buChar char="²"/>
              <a:defRPr/>
            </a:pPr>
            <a:endParaRPr lang="en-US" sz="2100" dirty="0"/>
          </a:p>
          <a:p>
            <a:pPr>
              <a:buFont typeface="Wingdings" pitchFamily="2" charset="2"/>
              <a:buChar char="²"/>
              <a:defRPr/>
            </a:pPr>
            <a:r>
              <a:rPr lang="en-US" sz="2100" dirty="0"/>
              <a:t>Meg Kamman, Project </a:t>
            </a:r>
            <a:r>
              <a:rPr lang="en-US" sz="2100" dirty="0" smtClean="0"/>
              <a:t>Coordinator</a:t>
            </a:r>
            <a:endParaRPr lang="en-US" sz="2100" dirty="0"/>
          </a:p>
          <a:p>
            <a:pPr>
              <a:buFont typeface="Wingdings" pitchFamily="2" charset="2"/>
              <a:buChar char="²"/>
              <a:defRPr/>
            </a:pPr>
            <a:endParaRPr lang="en-US" sz="1100" dirty="0"/>
          </a:p>
        </p:txBody>
      </p:sp>
      <p:sp>
        <p:nvSpPr>
          <p:cNvPr id="6" name="Text Placeholder 5"/>
          <p:cNvSpPr>
            <a:spLocks noGrp="1"/>
          </p:cNvSpPr>
          <p:nvPr>
            <p:ph type="body" sz="quarter" idx="3"/>
          </p:nvPr>
        </p:nvSpPr>
        <p:spPr>
          <a:xfrm>
            <a:off x="4878388" y="1336675"/>
            <a:ext cx="3808412" cy="838200"/>
          </a:xfrm>
          <a:solidFill>
            <a:srgbClr val="FFFFFF"/>
          </a:solidFill>
          <a:ln w="28575">
            <a:solidFill>
              <a:schemeClr val="tx1"/>
            </a:solidFill>
          </a:ln>
        </p:spPr>
        <p:txBody>
          <a:bodyPr anchor="ctr"/>
          <a:lstStyle/>
          <a:p>
            <a:pPr algn="ctr">
              <a:buFont typeface="Wingdings" pitchFamily="2" charset="2"/>
              <a:buNone/>
              <a:defRPr/>
            </a:pPr>
            <a:r>
              <a:rPr lang="en-US" dirty="0" smtClean="0"/>
              <a:t>Partners</a:t>
            </a:r>
            <a:endParaRPr lang="en-US" dirty="0"/>
          </a:p>
        </p:txBody>
      </p:sp>
      <p:sp>
        <p:nvSpPr>
          <p:cNvPr id="7" name="Content Placeholder 6"/>
          <p:cNvSpPr>
            <a:spLocks noGrp="1"/>
          </p:cNvSpPr>
          <p:nvPr>
            <p:ph sz="quarter" idx="4"/>
          </p:nvPr>
        </p:nvSpPr>
        <p:spPr>
          <a:xfrm>
            <a:off x="4878388" y="2174875"/>
            <a:ext cx="3808412" cy="3830638"/>
          </a:xfrm>
          <a:solidFill>
            <a:srgbClr val="FFFFFF"/>
          </a:solidFill>
          <a:ln w="28575">
            <a:solidFill>
              <a:schemeClr val="tx1"/>
            </a:solidFill>
          </a:ln>
        </p:spPr>
        <p:txBody>
          <a:bodyPr/>
          <a:lstStyle/>
          <a:p>
            <a:pPr>
              <a:buFont typeface="Wingdings" pitchFamily="2" charset="2"/>
              <a:buChar char="²"/>
              <a:defRPr/>
            </a:pPr>
            <a:r>
              <a:rPr lang="en-US" sz="1800" b="1" dirty="0"/>
              <a:t>American Institutes for </a:t>
            </a:r>
            <a:r>
              <a:rPr lang="en-US" sz="1800" b="1" dirty="0" smtClean="0"/>
              <a:t>Research (AIR) </a:t>
            </a:r>
          </a:p>
          <a:p>
            <a:pPr>
              <a:buFont typeface="Wingdings" pitchFamily="2" charset="2"/>
              <a:buChar char="²"/>
              <a:defRPr/>
            </a:pPr>
            <a:r>
              <a:rPr lang="en-US" sz="1800" b="1" dirty="0" smtClean="0"/>
              <a:t>University </a:t>
            </a:r>
            <a:r>
              <a:rPr lang="en-US" sz="1800" b="1" dirty="0"/>
              <a:t>of Kansas, Center for Research on </a:t>
            </a:r>
            <a:r>
              <a:rPr lang="en-US" sz="1800" b="1" dirty="0" smtClean="0"/>
              <a:t>Learning</a:t>
            </a:r>
          </a:p>
          <a:p>
            <a:pPr>
              <a:buFont typeface="Wingdings" pitchFamily="2" charset="2"/>
              <a:buChar char="²"/>
              <a:defRPr/>
            </a:pPr>
            <a:r>
              <a:rPr lang="en-US" sz="1800" b="1" dirty="0" smtClean="0"/>
              <a:t>Council of Chief State School Officers (CCSSO)</a:t>
            </a:r>
          </a:p>
          <a:p>
            <a:pPr>
              <a:buFont typeface="Wingdings" pitchFamily="2" charset="2"/>
              <a:buChar char="²"/>
              <a:defRPr/>
            </a:pPr>
            <a:r>
              <a:rPr lang="en-US" sz="1800" b="1" dirty="0"/>
              <a:t>M</a:t>
            </a:r>
            <a:r>
              <a:rPr lang="en-US" sz="1800" b="1" dirty="0" smtClean="0"/>
              <a:t>ajor </a:t>
            </a:r>
            <a:r>
              <a:rPr lang="en-US" sz="1800" b="1" dirty="0"/>
              <a:t>organizations (e.g., </a:t>
            </a:r>
            <a:r>
              <a:rPr lang="en-US" sz="1800" b="1" dirty="0" smtClean="0"/>
              <a:t>AACTE, CAEP, CEC, TASH)</a:t>
            </a:r>
            <a:endParaRPr lang="en-US" sz="1800" b="1" dirty="0"/>
          </a:p>
          <a:p>
            <a:pPr>
              <a:buFont typeface="Wingdings" pitchFamily="2" charset="2"/>
              <a:buChar char="²"/>
              <a:defRPr/>
            </a:pPr>
            <a:r>
              <a:rPr lang="en-US" sz="1800" b="1" dirty="0" smtClean="0"/>
              <a:t>Senior </a:t>
            </a:r>
            <a:r>
              <a:rPr lang="en-US" sz="1800" b="1" dirty="0"/>
              <a:t>advisors</a:t>
            </a:r>
          </a:p>
          <a:p>
            <a:pPr>
              <a:buFont typeface="Wingdings" pitchFamily="2" charset="2"/>
              <a:buChar char="²"/>
              <a:defRPr/>
            </a:pPr>
            <a:endParaRPr lang="en-US" sz="2000" dirty="0"/>
          </a:p>
        </p:txBody>
      </p:sp>
      <p:sp>
        <p:nvSpPr>
          <p:cNvPr id="24582" name="TextBox 1"/>
          <p:cNvSpPr txBox="1">
            <a:spLocks noChangeArrowheads="1"/>
          </p:cNvSpPr>
          <p:nvPr/>
        </p:nvSpPr>
        <p:spPr bwMode="auto">
          <a:xfrm>
            <a:off x="1692275" y="6005513"/>
            <a:ext cx="675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cs typeface="Arial" charset="0"/>
              </a:rPr>
              <a:t>OSEP Project Officers: Dr. Bonnie Jones and Dr. David Guardino</a:t>
            </a:r>
          </a:p>
        </p:txBody>
      </p:sp>
      <p:sp>
        <p:nvSpPr>
          <p:cNvPr id="245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F14415-471F-6D4E-9F6F-E5D718E0DD39}" type="slidenum">
              <a:rPr lang="es-ES" sz="1800">
                <a:cs typeface="Arial" charset="0"/>
              </a:rPr>
              <a:pPr eaLnBrk="1" hangingPunct="1"/>
              <a:t>2</a:t>
            </a:fld>
            <a:endParaRPr lang="es-ES" sz="1800">
              <a:cs typeface="Arial" charset="0"/>
            </a:endParaRPr>
          </a:p>
        </p:txBody>
      </p:sp>
    </p:spTree>
    <p:extLst>
      <p:ext uri="{BB962C8B-B14F-4D97-AF65-F5344CB8AC3E}">
        <p14:creationId xmlns:p14="http://schemas.microsoft.com/office/powerpoint/2010/main" val="3697895251"/>
      </p:ext>
    </p:extLst>
  </p:cSld>
  <p:clrMapOvr>
    <a:masterClrMapping/>
  </p:clrMapOvr>
  <p:transition xmlns:p14="http://schemas.microsoft.com/office/powerpoint/2010/main" spd="slow" advTm="16688"/>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401763" y="274638"/>
            <a:ext cx="6994525" cy="633412"/>
          </a:xfrm>
          <a:ln>
            <a:miter lim="800000"/>
            <a:headEnd/>
            <a:tailEnd/>
          </a:ln>
        </p:spPr>
        <p:txBody>
          <a:bodyPr/>
          <a:lstStyle/>
          <a:p>
            <a:r>
              <a:rPr lang="en-US" sz="3600">
                <a:latin typeface="Arial" charset="0"/>
                <a:ea typeface="ＭＳ Ｐゴシック" charset="0"/>
              </a:rPr>
              <a:t>CEEDAR Technical Assistance</a:t>
            </a:r>
          </a:p>
        </p:txBody>
      </p:sp>
      <p:pic>
        <p:nvPicPr>
          <p:cNvPr id="30722" name="Picture 6" descr="A triangle that has the levels of Technical Assistance that the CEEDAR Center provides. Intensive, Targeted, and Universal." title="CEEDAR TA Triang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4300" y="981075"/>
            <a:ext cx="7031038"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B17D79-DFB4-9A4D-A78F-7F4CCB37FC5F}" type="slidenum">
              <a:rPr lang="es-ES" sz="1800">
                <a:cs typeface="Arial" charset="0"/>
              </a:rPr>
              <a:pPr eaLnBrk="1" hangingPunct="1"/>
              <a:t>3</a:t>
            </a:fld>
            <a:endParaRPr lang="es-ES" sz="1800">
              <a:cs typeface="Arial" charset="0"/>
            </a:endParaRPr>
          </a:p>
        </p:txBody>
      </p:sp>
    </p:spTree>
    <p:extLst>
      <p:ext uri="{BB962C8B-B14F-4D97-AF65-F5344CB8AC3E}">
        <p14:creationId xmlns:p14="http://schemas.microsoft.com/office/powerpoint/2010/main" val="19405325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19250" y="188913"/>
            <a:ext cx="6994525" cy="1106487"/>
          </a:xfrm>
          <a:ln>
            <a:miter lim="800000"/>
            <a:headEnd/>
            <a:tailEnd/>
          </a:ln>
        </p:spPr>
        <p:txBody>
          <a:bodyPr/>
          <a:lstStyle/>
          <a:p>
            <a:r>
              <a:rPr lang="en-US">
                <a:latin typeface="Arial" charset="0"/>
                <a:ea typeface="ＭＳ Ｐゴシック" charset="0"/>
              </a:rPr>
              <a:t>Our Approach</a:t>
            </a:r>
          </a:p>
        </p:txBody>
      </p:sp>
      <p:pic>
        <p:nvPicPr>
          <p:cNvPr id="28676" name="Picture 2" descr="A graphic of the CEEDAR Model. Professional learning systems, program evaluation, standard and licensure certification, and aligned reform efforts lead to opportunities to learn for teachers and leaders, which leads to highly effective teachers and leaders, which leads to improved outcomes for students with disabilities." title="CEEDAR Mode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1557338"/>
            <a:ext cx="5084763"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11"/>
          <p:cNvSpPr txBox="1">
            <a:spLocks noChangeArrowheads="1"/>
          </p:cNvSpPr>
          <p:nvPr/>
        </p:nvSpPr>
        <p:spPr bwMode="auto">
          <a:xfrm>
            <a:off x="8932863" y="6096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cs typeface="Arial" charset="0"/>
            </a:endParaRPr>
          </a:p>
        </p:txBody>
      </p:sp>
      <p:sp>
        <p:nvSpPr>
          <p:cNvPr id="286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BE4983-7ADD-B04F-A9D1-FB3A2C3A8803}" type="slidenum">
              <a:rPr lang="es-ES" sz="1800">
                <a:cs typeface="Arial" charset="0"/>
              </a:rPr>
              <a:pPr eaLnBrk="1" hangingPunct="1"/>
              <a:t>4</a:t>
            </a:fld>
            <a:endParaRPr lang="es-ES" sz="1800">
              <a:cs typeface="Arial" charset="0"/>
            </a:endParaRPr>
          </a:p>
        </p:txBody>
      </p:sp>
    </p:spTree>
    <p:extLst>
      <p:ext uri="{BB962C8B-B14F-4D97-AF65-F5344CB8AC3E}">
        <p14:creationId xmlns:p14="http://schemas.microsoft.com/office/powerpoint/2010/main" val="10746074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of CEEDAR's Intensive TA states by cohort. 2013 cohort: California, Connecticut, Florida, Illionis, and South Dakota. 2014 cohort: Georgia, Montana, New Hampshire, Ohio, and Utah. 2015 cohort: Arizona, Michigan, Missouri, Oregon, and Tennessee. 2016 cohort: Colorado, Kentucky, Mississippi, Nevada, and Rhode Island." title="TA Map by Cohort"/>
          <p:cNvPicPr>
            <a:picLocks noGrp="1" noChangeAspect="1"/>
          </p:cNvPicPr>
          <p:nvPr>
            <p:ph idx="1"/>
          </p:nvPr>
        </p:nvPicPr>
        <p:blipFill>
          <a:blip r:embed="rId3">
            <a:extLst>
              <a:ext uri="{28A0092B-C50C-407E-A947-70E740481C1C}">
                <a14:useLocalDpi xmlns:a14="http://schemas.microsoft.com/office/drawing/2010/main" val="0"/>
              </a:ext>
            </a:extLst>
          </a:blip>
          <a:srcRect l="-46369" r="-46369"/>
          <a:stretch>
            <a:fillRect/>
          </a:stretch>
        </p:blipFill>
        <p:spPr>
          <a:xfrm>
            <a:off x="-541338" y="549275"/>
            <a:ext cx="11520488" cy="5975350"/>
          </a:xfrm>
        </p:spPr>
      </p:pic>
      <p:sp>
        <p:nvSpPr>
          <p:cNvPr id="266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CECA0A-EC2E-1444-BF6E-170CDA3A82FB}" type="slidenum">
              <a:rPr lang="es-ES" sz="1800">
                <a:cs typeface="Arial" charset="0"/>
              </a:rPr>
              <a:pPr eaLnBrk="1" hangingPunct="1"/>
              <a:t>5</a:t>
            </a:fld>
            <a:endParaRPr lang="es-ES" sz="1800">
              <a:cs typeface="Arial" charset="0"/>
            </a:endParaRPr>
          </a:p>
        </p:txBody>
      </p:sp>
    </p:spTree>
    <p:extLst>
      <p:ext uri="{BB962C8B-B14F-4D97-AF65-F5344CB8AC3E}">
        <p14:creationId xmlns:p14="http://schemas.microsoft.com/office/powerpoint/2010/main" val="28805588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TN-CEEDAR</a:t>
            </a:r>
            <a:endParaRPr lang="en-US" dirty="0"/>
          </a:p>
        </p:txBody>
      </p:sp>
      <p:pic>
        <p:nvPicPr>
          <p:cNvPr id="4" name="Picture 1" descr="A picture of the Tennessee welcome road sign." title="Tennessee Sign"/>
          <p:cNvPicPr>
            <a:picLocks noGrp="1" noChangeAspect="1"/>
          </p:cNvPicPr>
          <p:nvPr>
            <p:ph idx="1"/>
          </p:nvPr>
        </p:nvPicPr>
        <p:blipFill>
          <a:blip r:embed="rId2">
            <a:extLst>
              <a:ext uri="{28A0092B-C50C-407E-A947-70E740481C1C}">
                <a14:useLocalDpi xmlns:a14="http://schemas.microsoft.com/office/drawing/2010/main" val="0"/>
              </a:ext>
            </a:extLst>
          </a:blip>
          <a:srcRect t="5066" b="506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2358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ln>
            <a:miter lim="800000"/>
            <a:headEnd/>
            <a:tailEnd/>
          </a:ln>
        </p:spPr>
        <p:txBody>
          <a:bodyPr/>
          <a:lstStyle/>
          <a:p>
            <a:r>
              <a:rPr lang="en-US">
                <a:latin typeface="Arial" charset="0"/>
                <a:ea typeface="ＭＳ Ｐゴシック" charset="0"/>
              </a:rPr>
              <a:t>TN-CEEDAR Team Contacts</a:t>
            </a:r>
          </a:p>
        </p:txBody>
      </p:sp>
      <p:sp>
        <p:nvSpPr>
          <p:cNvPr id="23558" name="TextBox 7"/>
          <p:cNvSpPr txBox="1">
            <a:spLocks noChangeArrowheads="1"/>
          </p:cNvSpPr>
          <p:nvPr/>
        </p:nvSpPr>
        <p:spPr bwMode="auto">
          <a:xfrm>
            <a:off x="1619250" y="278130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Jennifer Nelson</a:t>
            </a:r>
          </a:p>
        </p:txBody>
      </p:sp>
      <p:pic>
        <p:nvPicPr>
          <p:cNvPr id="23556" name="Picture 5" descr="Logo for the University of Memphis" title="University of Memphis Lo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197225"/>
            <a:ext cx="20145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Box 9"/>
          <p:cNvSpPr txBox="1">
            <a:spLocks noChangeArrowheads="1"/>
          </p:cNvSpPr>
          <p:nvPr/>
        </p:nvSpPr>
        <p:spPr bwMode="auto">
          <a:xfrm>
            <a:off x="4356100" y="2781300"/>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Kim Paulsen</a:t>
            </a:r>
          </a:p>
        </p:txBody>
      </p:sp>
      <p:pic>
        <p:nvPicPr>
          <p:cNvPr id="23557" name="Picture 6" descr="Logo for Vanderbilt University." title="Vanderbilt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3238500"/>
            <a:ext cx="17446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10"/>
          <p:cNvSpPr txBox="1">
            <a:spLocks noChangeArrowheads="1"/>
          </p:cNvSpPr>
          <p:nvPr/>
        </p:nvSpPr>
        <p:spPr bwMode="auto">
          <a:xfrm>
            <a:off x="7224713" y="2781300"/>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David Cihak</a:t>
            </a:r>
          </a:p>
        </p:txBody>
      </p:sp>
      <p:pic>
        <p:nvPicPr>
          <p:cNvPr id="5" name="Content Placeholder 4" descr="Logo for the University of Tennessee-Knoxville." title="Tennessee Logo"/>
          <p:cNvPicPr>
            <a:picLocks noGrp="1" noChangeAspect="1"/>
          </p:cNvPicPr>
          <p:nvPr>
            <p:ph idx="1"/>
          </p:nvPr>
        </p:nvPicPr>
        <p:blipFill>
          <a:blip r:embed="rId4">
            <a:extLst>
              <a:ext uri="{28A0092B-C50C-407E-A947-70E740481C1C}">
                <a14:useLocalDpi xmlns:a14="http://schemas.microsoft.com/office/drawing/2010/main" val="0"/>
              </a:ext>
            </a:extLst>
          </a:blip>
          <a:srcRect t="-14855" b="-14855"/>
          <a:stretch>
            <a:fillRect/>
          </a:stretch>
        </p:blipFill>
        <p:spPr>
          <a:xfrm>
            <a:off x="7235825" y="3036888"/>
            <a:ext cx="1811338" cy="939800"/>
          </a:xfrm>
        </p:spPr>
      </p:pic>
      <p:sp>
        <p:nvSpPr>
          <p:cNvPr id="23561" name="TextBox 11"/>
          <p:cNvSpPr txBox="1">
            <a:spLocks noChangeArrowheads="1"/>
          </p:cNvSpPr>
          <p:nvPr/>
        </p:nvSpPr>
        <p:spPr bwMode="auto">
          <a:xfrm>
            <a:off x="2771775" y="4149725"/>
            <a:ext cx="20875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smtClean="0"/>
              <a:t>Blake Shearer</a:t>
            </a:r>
            <a:endParaRPr lang="en-US" sz="1800" b="1" dirty="0"/>
          </a:p>
          <a:p>
            <a:pPr algn="ctr" eaLnBrk="1" hangingPunct="1"/>
            <a:r>
              <a:rPr lang="en-US" sz="1400" dirty="0" smtClean="0"/>
              <a:t>Instructional </a:t>
            </a:r>
            <a:r>
              <a:rPr lang="en-US" sz="1400" dirty="0"/>
              <a:t>Programming for Special Populations</a:t>
            </a:r>
          </a:p>
        </p:txBody>
      </p:sp>
      <p:pic>
        <p:nvPicPr>
          <p:cNvPr id="23563" name="Picture 13" descr="Logo for Tennessee Department of Education" title="Tennessee Department of Ed Logo"/>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2838" y="4292600"/>
            <a:ext cx="10080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Box 12"/>
          <p:cNvSpPr txBox="1">
            <a:spLocks noChangeArrowheads="1"/>
          </p:cNvSpPr>
          <p:nvPr/>
        </p:nvSpPr>
        <p:spPr bwMode="auto">
          <a:xfrm>
            <a:off x="6156325" y="4257447"/>
            <a:ext cx="208756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smtClean="0"/>
              <a:t>Susan Jones</a:t>
            </a:r>
            <a:endParaRPr lang="en-US" sz="1800" b="1" dirty="0"/>
          </a:p>
          <a:p>
            <a:pPr algn="ctr" eaLnBrk="1" hangingPunct="1"/>
            <a:r>
              <a:rPr lang="en-US" sz="1400" dirty="0" smtClean="0"/>
              <a:t>Educator </a:t>
            </a:r>
            <a:r>
              <a:rPr lang="en-US" sz="1400" dirty="0"/>
              <a:t>Licensure and Preparation </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9F128A-DBB3-0241-BB88-574690A14237}" type="slidenum">
              <a:rPr lang="es-ES" sz="1800">
                <a:cs typeface="Arial" charset="0"/>
              </a:rPr>
              <a:pPr eaLnBrk="1" hangingPunct="1"/>
              <a:t>7</a:t>
            </a:fld>
            <a:endParaRPr lang="es-ES" sz="1800">
              <a:cs typeface="Arial" charset="0"/>
            </a:endParaRPr>
          </a:p>
        </p:txBody>
      </p:sp>
    </p:spTree>
    <p:extLst>
      <p:ext uri="{BB962C8B-B14F-4D97-AF65-F5344CB8AC3E}">
        <p14:creationId xmlns:p14="http://schemas.microsoft.com/office/powerpoint/2010/main" val="33386234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ln>
            <a:miter lim="800000"/>
            <a:headEnd/>
            <a:tailEnd/>
          </a:ln>
        </p:spPr>
        <p:txBody>
          <a:bodyPr/>
          <a:lstStyle/>
          <a:p>
            <a:r>
              <a:rPr lang="en-US" dirty="0">
                <a:latin typeface="Arial" charset="0"/>
                <a:ea typeface="ＭＳ Ｐゴシック" charset="0"/>
              </a:rPr>
              <a:t/>
            </a:r>
            <a:br>
              <a:rPr lang="en-US" dirty="0">
                <a:latin typeface="Arial" charset="0"/>
                <a:ea typeface="ＭＳ Ｐゴシック" charset="0"/>
              </a:rPr>
            </a:br>
            <a:r>
              <a:rPr lang="en-US" dirty="0">
                <a:latin typeface="Arial" charset="0"/>
                <a:ea typeface="ＭＳ Ｐゴシック" charset="0"/>
              </a:rPr>
              <a:t>TN-</a:t>
            </a:r>
            <a:r>
              <a:rPr lang="en-US" dirty="0" smtClean="0">
                <a:latin typeface="Arial" charset="0"/>
                <a:ea typeface="ＭＳ Ｐゴシック" charset="0"/>
              </a:rPr>
              <a:t>CEEDAR Goals</a:t>
            </a:r>
            <a:r>
              <a:rPr lang="en-US" dirty="0">
                <a:latin typeface="Arial" charset="0"/>
                <a:ea typeface="ＭＳ Ｐゴシック" charset="0"/>
              </a:rPr>
              <a:t/>
            </a:r>
            <a:br>
              <a:rPr lang="en-US" dirty="0">
                <a:latin typeface="Arial" charset="0"/>
                <a:ea typeface="ＭＳ Ｐゴシック" charset="0"/>
              </a:rPr>
            </a:br>
            <a:endParaRPr lang="en-US" dirty="0">
              <a:latin typeface="Arial" charset="0"/>
              <a:ea typeface="ＭＳ Ｐゴシック" charset="0"/>
            </a:endParaRPr>
          </a:p>
        </p:txBody>
      </p:sp>
      <p:sp>
        <p:nvSpPr>
          <p:cNvPr id="3" name="Content Placeholder 2"/>
          <p:cNvSpPr>
            <a:spLocks noGrp="1"/>
          </p:cNvSpPr>
          <p:nvPr>
            <p:ph idx="1"/>
          </p:nvPr>
        </p:nvSpPr>
        <p:spPr>
          <a:xfrm>
            <a:off x="1692275" y="1600200"/>
            <a:ext cx="6994525" cy="4542141"/>
          </a:xfrm>
        </p:spPr>
        <p:txBody>
          <a:bodyPr>
            <a:noAutofit/>
          </a:bodyPr>
          <a:lstStyle/>
          <a:p>
            <a:pPr marL="0" indent="0">
              <a:buFont typeface="Wingdings" charset="0"/>
              <a:buNone/>
              <a:defRPr/>
            </a:pPr>
            <a:r>
              <a:rPr lang="en-US" sz="2000" b="1" dirty="0" smtClean="0"/>
              <a:t>Align statewide educational efforts to improve outcomes for students who are at-risk and students with disabilities</a:t>
            </a:r>
            <a:endParaRPr lang="en-US" sz="2000" dirty="0"/>
          </a:p>
          <a:p>
            <a:pPr>
              <a:defRPr/>
            </a:pPr>
            <a:r>
              <a:rPr lang="en-US" sz="2000" dirty="0" smtClean="0"/>
              <a:t>Ensure effective </a:t>
            </a:r>
            <a:r>
              <a:rPr lang="en-US" sz="2000" dirty="0" smtClean="0">
                <a:solidFill>
                  <a:schemeClr val="accent1">
                    <a:lumMod val="50000"/>
                  </a:schemeClr>
                </a:solidFill>
              </a:rPr>
              <a:t>communication and collaboration </a:t>
            </a:r>
            <a:r>
              <a:rPr lang="en-US" sz="2000" dirty="0" smtClean="0"/>
              <a:t>among stakeholders</a:t>
            </a:r>
            <a:endParaRPr lang="en-US" sz="2000" dirty="0"/>
          </a:p>
          <a:p>
            <a:pPr>
              <a:defRPr/>
            </a:pPr>
            <a:r>
              <a:rPr lang="en-US" sz="2000" dirty="0" smtClean="0"/>
              <a:t>Ensure effective processes for the </a:t>
            </a:r>
            <a:r>
              <a:rPr lang="en-US" sz="2000" dirty="0" smtClean="0">
                <a:solidFill>
                  <a:srgbClr val="3C8C93"/>
                </a:solidFill>
              </a:rPr>
              <a:t>collection and dissemination of high quality data</a:t>
            </a:r>
            <a:r>
              <a:rPr lang="en-US" sz="2000" dirty="0" smtClean="0"/>
              <a:t> for improving educator preparation</a:t>
            </a:r>
            <a:endParaRPr lang="en-US" sz="2000" dirty="0"/>
          </a:p>
          <a:p>
            <a:pPr>
              <a:defRPr/>
            </a:pPr>
            <a:r>
              <a:rPr lang="en-US" sz="2000" dirty="0" smtClean="0"/>
              <a:t>Ensure educator preparation program completers have the </a:t>
            </a:r>
            <a:r>
              <a:rPr lang="en-US" sz="2000" dirty="0" smtClean="0">
                <a:solidFill>
                  <a:srgbClr val="3C8C93"/>
                </a:solidFill>
              </a:rPr>
              <a:t>knowledge and skills to provide effective instruction and intervention</a:t>
            </a:r>
            <a:r>
              <a:rPr lang="en-US" sz="2000" dirty="0" smtClean="0"/>
              <a:t> for all students</a:t>
            </a:r>
            <a:endParaRPr lang="en-US" sz="2000" dirty="0"/>
          </a:p>
          <a:p>
            <a:pPr>
              <a:defRPr/>
            </a:pPr>
            <a:r>
              <a:rPr lang="en-US" sz="2000" b="1" dirty="0" smtClean="0"/>
              <a:t>Review the </a:t>
            </a:r>
            <a:r>
              <a:rPr lang="en-US" sz="2000" b="1" dirty="0" smtClean="0">
                <a:solidFill>
                  <a:srgbClr val="3C8C93"/>
                </a:solidFill>
              </a:rPr>
              <a:t>professional education standards related to the special education and RTI</a:t>
            </a:r>
            <a:r>
              <a:rPr lang="en-US" sz="2000" b="1" dirty="0" smtClean="0">
                <a:solidFill>
                  <a:srgbClr val="3C8C93"/>
                </a:solidFill>
                <a:latin typeface="Calibri" panose="020F0502020204030204" pitchFamily="34" charset="0"/>
              </a:rPr>
              <a:t>² frameworks</a:t>
            </a:r>
            <a:r>
              <a:rPr lang="en-US" sz="2000" b="1" dirty="0" smtClean="0">
                <a:latin typeface="Calibri" panose="020F0502020204030204" pitchFamily="34" charset="0"/>
              </a:rPr>
              <a:t> for potential recommendations to the educator preparation policy</a:t>
            </a:r>
            <a:endParaRPr lang="en-US" sz="2000" b="1" dirty="0" smtClean="0"/>
          </a:p>
          <a:p>
            <a:pPr>
              <a:defRPr/>
            </a:pPr>
            <a:endParaRPr lang="en-US" sz="2000" dirty="0" smtClean="0"/>
          </a:p>
          <a:p>
            <a:pPr marL="0" indent="0">
              <a:buFont typeface="Wingdings" charset="0"/>
              <a:buNone/>
              <a:defRPr/>
            </a:pPr>
            <a:endParaRPr lang="en-US" sz="2000" b="1" dirty="0"/>
          </a:p>
          <a:p>
            <a:pPr marL="0" indent="0">
              <a:buFont typeface="Wingdings" charset="0"/>
              <a:buNone/>
              <a:defRPr/>
            </a:pPr>
            <a:endParaRPr lang="en-US" sz="2000" b="1" dirty="0"/>
          </a:p>
        </p:txBody>
      </p:sp>
    </p:spTree>
    <p:extLst>
      <p:ext uri="{BB962C8B-B14F-4D97-AF65-F5344CB8AC3E}">
        <p14:creationId xmlns:p14="http://schemas.microsoft.com/office/powerpoint/2010/main" val="33502252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223838" y="255588"/>
            <a:ext cx="7886700" cy="582612"/>
          </a:xfrm>
          <a:ln>
            <a:miter lim="800000"/>
            <a:headEnd/>
            <a:tailEnd/>
          </a:ln>
        </p:spPr>
        <p:txBody>
          <a:bodyPr/>
          <a:lstStyle/>
          <a:p>
            <a:r>
              <a:rPr lang="en-US" sz="3200" dirty="0" smtClean="0">
                <a:latin typeface="Arial" charset="0"/>
                <a:ea typeface="ＭＳ Ｐゴシック" charset="0"/>
              </a:rPr>
              <a:t>Tennessee Priorities</a:t>
            </a:r>
            <a:endParaRPr lang="en-US" sz="3200" dirty="0">
              <a:latin typeface="Arial" charset="0"/>
              <a:ea typeface="ＭＳ Ｐゴシック" charset="0"/>
            </a:endParaRPr>
          </a:p>
        </p:txBody>
      </p:sp>
      <p:pic>
        <p:nvPicPr>
          <p:cNvPr id="49154" name="Picture 2" descr="Colored bands with Tennessee priorities. First, Early Foundations and Literacy: Building skills in early grades to contribute to future success. Second, High School and Bridge to Postsecondary: Preparing significantly more students for postsecondary completion. Third, All Means All: Providing individualized support and opportunities for all students with a focus on those who are furthest behind. Fourth, Educator Support: Supporting the preparation and development of an exceptional educator workforce. Last, District Empowerment; Providing districts with the tools and autonomy they need to make the best decisions for students." title="Priority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143000"/>
            <a:ext cx="6824662"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8610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seño predeterminado">
  <a:themeElements>
    <a:clrScheme name="Custom 2">
      <a:dk1>
        <a:srgbClr val="0367B3"/>
      </a:dk1>
      <a:lt1>
        <a:srgbClr val="FFFFFF"/>
      </a:lt1>
      <a:dk2>
        <a:srgbClr val="0362B1"/>
      </a:dk2>
      <a:lt2>
        <a:srgbClr val="808080"/>
      </a:lt2>
      <a:accent1>
        <a:srgbClr val="BBE0E3"/>
      </a:accent1>
      <a:accent2>
        <a:srgbClr val="0066B2"/>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TotalTime>
  <Words>591</Words>
  <Application>Microsoft Macintosh PowerPoint</Application>
  <PresentationFormat>On-screen Show (4:3)</PresentationFormat>
  <Paragraphs>95</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Diseño predeterminado</vt:lpstr>
      <vt:lpstr>PowerPoint Presentation</vt:lpstr>
      <vt:lpstr>CEEDAR Center </vt:lpstr>
      <vt:lpstr>CEEDAR Technical Assistance</vt:lpstr>
      <vt:lpstr>Our Approach</vt:lpstr>
      <vt:lpstr>PowerPoint Presentation</vt:lpstr>
      <vt:lpstr>TN-CEEDAR</vt:lpstr>
      <vt:lpstr>TN-CEEDAR Team Contacts</vt:lpstr>
      <vt:lpstr> TN-CEEDAR Goals </vt:lpstr>
      <vt:lpstr>Tennessee Priorities</vt:lpstr>
      <vt:lpstr>PowerPoint Presentation</vt:lpstr>
      <vt:lpstr>TN Special Education Framework</vt:lpstr>
      <vt:lpstr>Alignment</vt:lpstr>
      <vt:lpstr>CEEDAR TA Tool:  Promises to Keep</vt:lpstr>
      <vt:lpstr>State Readiness Tool</vt:lpstr>
      <vt:lpstr>Current Implementation Policy </vt:lpstr>
      <vt:lpstr>Identifying Levels of Competence </vt:lpstr>
      <vt:lpstr>Next Steps</vt:lpstr>
      <vt:lpstr>Disclaimer</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McCray</dc:creator>
  <cp:lastModifiedBy>Luke Markley</cp:lastModifiedBy>
  <cp:revision>18</cp:revision>
  <dcterms:created xsi:type="dcterms:W3CDTF">2016-11-08T17:24:06Z</dcterms:created>
  <dcterms:modified xsi:type="dcterms:W3CDTF">2017-01-13T16:09:53Z</dcterms:modified>
</cp:coreProperties>
</file>