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4057" r:id="rId2"/>
    <p:sldMasterId id="2147484065" r:id="rId3"/>
    <p:sldMasterId id="2147485571" r:id="rId4"/>
    <p:sldMasterId id="2147485579" r:id="rId5"/>
    <p:sldMasterId id="2147485587" r:id="rId6"/>
    <p:sldMasterId id="2147485595" r:id="rId7"/>
  </p:sldMasterIdLst>
  <p:notesMasterIdLst>
    <p:notesMasterId r:id="rId60"/>
  </p:notesMasterIdLst>
  <p:handoutMasterIdLst>
    <p:handoutMasterId r:id="rId61"/>
  </p:handoutMasterIdLst>
  <p:sldIdLst>
    <p:sldId id="733" r:id="rId8"/>
    <p:sldId id="699" r:id="rId9"/>
    <p:sldId id="734" r:id="rId10"/>
    <p:sldId id="701" r:id="rId11"/>
    <p:sldId id="524" r:id="rId12"/>
    <p:sldId id="602" r:id="rId13"/>
    <p:sldId id="508" r:id="rId14"/>
    <p:sldId id="518" r:id="rId15"/>
    <p:sldId id="519" r:id="rId16"/>
    <p:sldId id="711" r:id="rId17"/>
    <p:sldId id="713" r:id="rId18"/>
    <p:sldId id="714" r:id="rId19"/>
    <p:sldId id="715" r:id="rId20"/>
    <p:sldId id="716" r:id="rId21"/>
    <p:sldId id="717" r:id="rId22"/>
    <p:sldId id="735" r:id="rId23"/>
    <p:sldId id="736" r:id="rId24"/>
    <p:sldId id="737" r:id="rId25"/>
    <p:sldId id="738" r:id="rId26"/>
    <p:sldId id="739" r:id="rId27"/>
    <p:sldId id="740" r:id="rId28"/>
    <p:sldId id="742" r:id="rId29"/>
    <p:sldId id="741" r:id="rId30"/>
    <p:sldId id="743" r:id="rId31"/>
    <p:sldId id="744" r:id="rId32"/>
    <p:sldId id="745" r:id="rId33"/>
    <p:sldId id="746" r:id="rId34"/>
    <p:sldId id="747" r:id="rId35"/>
    <p:sldId id="748" r:id="rId36"/>
    <p:sldId id="724" r:id="rId37"/>
    <p:sldId id="725" r:id="rId38"/>
    <p:sldId id="726" r:id="rId39"/>
    <p:sldId id="727" r:id="rId40"/>
    <p:sldId id="728" r:id="rId41"/>
    <p:sldId id="729" r:id="rId42"/>
    <p:sldId id="730" r:id="rId43"/>
    <p:sldId id="731" r:id="rId44"/>
    <p:sldId id="705" r:id="rId45"/>
    <p:sldId id="641" r:id="rId46"/>
    <p:sldId id="642" r:id="rId47"/>
    <p:sldId id="643" r:id="rId48"/>
    <p:sldId id="644" r:id="rId49"/>
    <p:sldId id="645" r:id="rId50"/>
    <p:sldId id="646" r:id="rId51"/>
    <p:sldId id="649" r:id="rId52"/>
    <p:sldId id="650" r:id="rId53"/>
    <p:sldId id="704" r:id="rId54"/>
    <p:sldId id="681" r:id="rId55"/>
    <p:sldId id="680" r:id="rId56"/>
    <p:sldId id="572" r:id="rId57"/>
    <p:sldId id="410" r:id="rId58"/>
    <p:sldId id="371" r:id="rId59"/>
  </p:sldIdLst>
  <p:sldSz cx="9144000" cy="6858000" type="screen4x3"/>
  <p:notesSz cx="7023100" cy="9309100"/>
  <p:defaultTextStyle>
    <a:defPPr>
      <a:defRPr lang="es-E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ckson, Stephanie" initials="JS" lastIdx="3" clrIdx="0"/>
  <p:cmAuthor id="1" name="Marx, Teri" initials="MT" lastIdx="2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F"/>
    <a:srgbClr val="025198"/>
    <a:srgbClr val="DAEDEF"/>
    <a:srgbClr val="422C16"/>
    <a:srgbClr val="0C788E"/>
    <a:srgbClr val="000099"/>
    <a:srgbClr val="1C1C1C"/>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02" autoAdjust="0"/>
    <p:restoredTop sz="77466" autoAdjust="0"/>
  </p:normalViewPr>
  <p:slideViewPr>
    <p:cSldViewPr>
      <p:cViewPr varScale="1">
        <p:scale>
          <a:sx n="92" d="100"/>
          <a:sy n="92" d="100"/>
        </p:scale>
        <p:origin x="232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20" d="100"/>
          <a:sy n="120" d="100"/>
        </p:scale>
        <p:origin x="-1626" y="1020"/>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handoutMaster" Target="handoutMasters/handout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25A1E-9AA2-42D7-8023-0121DDAD522E}"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EDBCB4D9-2F50-45C1-840F-1D3D0E8B4157}">
      <dgm:prSet phldrT="[Text]"/>
      <dgm:spPr>
        <a:solidFill>
          <a:srgbClr val="FF0000"/>
        </a:solidFill>
      </dgm:spPr>
      <dgm:t>
        <a:bodyPr/>
        <a:lstStyle/>
        <a:p>
          <a:r>
            <a:rPr lang="en-US" dirty="0"/>
            <a:t>Data allow us to…</a:t>
          </a:r>
        </a:p>
      </dgm:t>
    </dgm:pt>
    <dgm:pt modelId="{2F16622E-E83F-4E32-ABF0-74619505E22A}" type="parTrans" cxnId="{06CF7FC9-721C-4D43-BEED-56522E5ABC16}">
      <dgm:prSet/>
      <dgm:spPr/>
      <dgm:t>
        <a:bodyPr/>
        <a:lstStyle/>
        <a:p>
          <a:endParaRPr lang="en-US"/>
        </a:p>
      </dgm:t>
    </dgm:pt>
    <dgm:pt modelId="{FB217FD8-9E13-4630-9024-5AA70DA8F1A0}" type="sibTrans" cxnId="{06CF7FC9-721C-4D43-BEED-56522E5ABC16}">
      <dgm:prSet/>
      <dgm:spPr/>
      <dgm:t>
        <a:bodyPr/>
        <a:lstStyle/>
        <a:p>
          <a:endParaRPr lang="en-US"/>
        </a:p>
      </dgm:t>
    </dgm:pt>
    <dgm:pt modelId="{3BC6C9A3-252C-4BFE-A21C-2C3BCE2F72D5}">
      <dgm:prSet phldrT="[Text]" custT="1"/>
      <dgm:spPr>
        <a:solidFill>
          <a:srgbClr val="0061AF"/>
        </a:solidFill>
      </dgm:spPr>
      <dgm:t>
        <a:bodyPr/>
        <a:lstStyle/>
        <a:p>
          <a:r>
            <a:rPr lang="en-US" sz="1800" dirty="0"/>
            <a:t>Assess current performance</a:t>
          </a:r>
        </a:p>
      </dgm:t>
    </dgm:pt>
    <dgm:pt modelId="{5BD7692D-03F5-40F0-931A-346FD686EE9B}" type="parTrans" cxnId="{D551A5C4-7886-40F7-8BC0-0F4185189CBB}">
      <dgm:prSet/>
      <dgm:spPr>
        <a:solidFill>
          <a:srgbClr val="FFFF00"/>
        </a:solidFill>
      </dgm:spPr>
      <dgm:t>
        <a:bodyPr/>
        <a:lstStyle/>
        <a:p>
          <a:endParaRPr lang="en-US" dirty="0"/>
        </a:p>
      </dgm:t>
    </dgm:pt>
    <dgm:pt modelId="{BEE379F7-E25D-43A9-868A-98D352165968}" type="sibTrans" cxnId="{D551A5C4-7886-40F7-8BC0-0F4185189CBB}">
      <dgm:prSet/>
      <dgm:spPr/>
      <dgm:t>
        <a:bodyPr/>
        <a:lstStyle/>
        <a:p>
          <a:endParaRPr lang="en-US"/>
        </a:p>
      </dgm:t>
    </dgm:pt>
    <dgm:pt modelId="{FE36F305-A163-4576-BEBA-7D1008C01D81}">
      <dgm:prSet phldrT="[Text]" custT="1"/>
      <dgm:spPr>
        <a:solidFill>
          <a:srgbClr val="0061AF"/>
        </a:solidFill>
      </dgm:spPr>
      <dgm:t>
        <a:bodyPr/>
        <a:lstStyle/>
        <a:p>
          <a:r>
            <a:rPr lang="en-US" sz="1800" dirty="0"/>
            <a:t>Determine the rate of progress or response to the intervention</a:t>
          </a:r>
        </a:p>
      </dgm:t>
    </dgm:pt>
    <dgm:pt modelId="{D5C6CC5A-8047-4932-A182-17ECF292B2AF}" type="parTrans" cxnId="{C429298B-BDAF-480B-BFD1-306429FCE1E8}">
      <dgm:prSet/>
      <dgm:spPr>
        <a:solidFill>
          <a:srgbClr val="FFFF00"/>
        </a:solidFill>
      </dgm:spPr>
      <dgm:t>
        <a:bodyPr/>
        <a:lstStyle/>
        <a:p>
          <a:endParaRPr lang="en-US" dirty="0"/>
        </a:p>
      </dgm:t>
    </dgm:pt>
    <dgm:pt modelId="{8EB992B3-A5C0-45C1-8C41-8042B49B8CCA}" type="sibTrans" cxnId="{C429298B-BDAF-480B-BFD1-306429FCE1E8}">
      <dgm:prSet/>
      <dgm:spPr/>
      <dgm:t>
        <a:bodyPr/>
        <a:lstStyle/>
        <a:p>
          <a:endParaRPr lang="en-US"/>
        </a:p>
      </dgm:t>
    </dgm:pt>
    <dgm:pt modelId="{CE9CD007-1E37-443C-A7F6-41B116784173}">
      <dgm:prSet custT="1"/>
      <dgm:spPr>
        <a:solidFill>
          <a:srgbClr val="0061AF"/>
        </a:solidFill>
      </dgm:spPr>
      <dgm:t>
        <a:bodyPr/>
        <a:lstStyle/>
        <a:p>
          <a:r>
            <a:rPr lang="en-US" sz="1800" dirty="0"/>
            <a:t>Identify when an intervention change is needed</a:t>
          </a:r>
        </a:p>
      </dgm:t>
    </dgm:pt>
    <dgm:pt modelId="{C4FE7B3E-50EC-4D8B-B34B-6A0C008C070A}" type="parTrans" cxnId="{CE2E4E8B-0F04-4D60-9373-0B5246B78AFA}">
      <dgm:prSet/>
      <dgm:spPr>
        <a:solidFill>
          <a:srgbClr val="FFFF00"/>
        </a:solidFill>
      </dgm:spPr>
      <dgm:t>
        <a:bodyPr/>
        <a:lstStyle/>
        <a:p>
          <a:endParaRPr lang="en-US" dirty="0"/>
        </a:p>
      </dgm:t>
    </dgm:pt>
    <dgm:pt modelId="{AB9F7694-4C01-4300-B7C7-E9A0765F7CB1}" type="sibTrans" cxnId="{CE2E4E8B-0F04-4D60-9373-0B5246B78AFA}">
      <dgm:prSet/>
      <dgm:spPr/>
      <dgm:t>
        <a:bodyPr/>
        <a:lstStyle/>
        <a:p>
          <a:endParaRPr lang="en-US"/>
        </a:p>
      </dgm:t>
    </dgm:pt>
    <dgm:pt modelId="{42B3EF34-2D3B-4BE9-A568-709C6F4568FF}">
      <dgm:prSet custT="1"/>
      <dgm:spPr>
        <a:solidFill>
          <a:srgbClr val="0061AF"/>
        </a:solidFill>
      </dgm:spPr>
      <dgm:t>
        <a:bodyPr/>
        <a:lstStyle/>
        <a:p>
          <a:r>
            <a:rPr lang="en-US" sz="1800" dirty="0"/>
            <a:t>Hypothesize potential sources of need</a:t>
          </a:r>
        </a:p>
      </dgm:t>
    </dgm:pt>
    <dgm:pt modelId="{0ACD95D1-0391-4A6F-8532-BD0207B98C99}" type="parTrans" cxnId="{761D001D-26E0-4A87-9E64-A5DBBD9C7DA5}">
      <dgm:prSet/>
      <dgm:spPr>
        <a:solidFill>
          <a:srgbClr val="FFFF00"/>
        </a:solidFill>
      </dgm:spPr>
      <dgm:t>
        <a:bodyPr/>
        <a:lstStyle/>
        <a:p>
          <a:endParaRPr lang="en-US" dirty="0"/>
        </a:p>
      </dgm:t>
    </dgm:pt>
    <dgm:pt modelId="{3CECF216-0E43-4E03-A336-7322D0E76EB4}" type="sibTrans" cxnId="{761D001D-26E0-4A87-9E64-A5DBBD9C7DA5}">
      <dgm:prSet/>
      <dgm:spPr/>
      <dgm:t>
        <a:bodyPr/>
        <a:lstStyle/>
        <a:p>
          <a:endParaRPr lang="en-US"/>
        </a:p>
      </dgm:t>
    </dgm:pt>
    <dgm:pt modelId="{AF18EB13-BEED-4556-A30E-1E943BF45B6D}" type="pres">
      <dgm:prSet presAssocID="{20E25A1E-9AA2-42D7-8023-0121DDAD522E}" presName="cycle" presStyleCnt="0">
        <dgm:presLayoutVars>
          <dgm:chMax val="1"/>
          <dgm:dir/>
          <dgm:animLvl val="ctr"/>
          <dgm:resizeHandles val="exact"/>
        </dgm:presLayoutVars>
      </dgm:prSet>
      <dgm:spPr/>
    </dgm:pt>
    <dgm:pt modelId="{C4476550-6511-4593-86CA-5E87C4D26F50}" type="pres">
      <dgm:prSet presAssocID="{EDBCB4D9-2F50-45C1-840F-1D3D0E8B4157}" presName="centerShape" presStyleLbl="node0" presStyleIdx="0" presStyleCnt="1"/>
      <dgm:spPr/>
    </dgm:pt>
    <dgm:pt modelId="{2467E778-F970-4D71-B9D2-3292FB8A7219}" type="pres">
      <dgm:prSet presAssocID="{5BD7692D-03F5-40F0-931A-346FD686EE9B}" presName="parTrans" presStyleLbl="bgSibTrans2D1" presStyleIdx="0" presStyleCnt="4" custAng="21524175" custFlipHor="1" custScaleX="34081" custLinFactNeighborX="35960" custLinFactNeighborY="21040"/>
      <dgm:spPr/>
    </dgm:pt>
    <dgm:pt modelId="{1549E20F-65EF-484A-A63C-3BF5B9637A83}" type="pres">
      <dgm:prSet presAssocID="{3BC6C9A3-252C-4BFE-A21C-2C3BCE2F72D5}" presName="node" presStyleLbl="node1" presStyleIdx="0" presStyleCnt="4" custScaleX="116475" custRadScaleRad="114631" custRadScaleInc="-30525">
        <dgm:presLayoutVars>
          <dgm:bulletEnabled val="1"/>
        </dgm:presLayoutVars>
      </dgm:prSet>
      <dgm:spPr/>
    </dgm:pt>
    <dgm:pt modelId="{155E36FD-1A0F-4BF9-A044-88F0B85558F1}" type="pres">
      <dgm:prSet presAssocID="{D5C6CC5A-8047-4932-A182-17ECF292B2AF}" presName="parTrans" presStyleLbl="bgSibTrans2D1" presStyleIdx="1" presStyleCnt="4" custAng="10766525" custScaleX="42666" custLinFactNeighborX="15856" custLinFactNeighborY="83309"/>
      <dgm:spPr/>
    </dgm:pt>
    <dgm:pt modelId="{E765FE02-8B9B-47C6-ABA5-737989C31CC4}" type="pres">
      <dgm:prSet presAssocID="{FE36F305-A163-4576-BEBA-7D1008C01D81}" presName="node" presStyleLbl="node1" presStyleIdx="1" presStyleCnt="4" custScaleX="148530" custRadScaleRad="100411" custRadScaleInc="-28542">
        <dgm:presLayoutVars>
          <dgm:bulletEnabled val="1"/>
        </dgm:presLayoutVars>
      </dgm:prSet>
      <dgm:spPr/>
    </dgm:pt>
    <dgm:pt modelId="{D6E8DE8C-8A98-47E2-8C9E-8D6B96873FD5}" type="pres">
      <dgm:prSet presAssocID="{C4FE7B3E-50EC-4D8B-B34B-6A0C008C070A}" presName="parTrans" presStyleLbl="bgSibTrans2D1" presStyleIdx="2" presStyleCnt="4" custAng="11024973" custScaleX="40811" custLinFactNeighborX="-24522" custLinFactNeighborY="76732"/>
      <dgm:spPr/>
    </dgm:pt>
    <dgm:pt modelId="{FC09DC9C-857F-4E69-84DE-E5D464085700}" type="pres">
      <dgm:prSet presAssocID="{CE9CD007-1E37-443C-A7F6-41B116784173}" presName="node" presStyleLbl="node1" presStyleIdx="2" presStyleCnt="4" custScaleX="155678" custRadScaleRad="114278" custRadScaleInc="46829">
        <dgm:presLayoutVars>
          <dgm:bulletEnabled val="1"/>
        </dgm:presLayoutVars>
      </dgm:prSet>
      <dgm:spPr/>
    </dgm:pt>
    <dgm:pt modelId="{E318B82C-59EE-420F-A248-B5CE1624A9E4}" type="pres">
      <dgm:prSet presAssocID="{0ACD95D1-0391-4A6F-8532-BD0207B98C99}" presName="parTrans" presStyleLbl="bgSibTrans2D1" presStyleIdx="3" presStyleCnt="4" custAng="10815102" custScaleX="34042" custScaleY="92185" custLinFactNeighborX="-37286" custLinFactNeighborY="13134"/>
      <dgm:spPr/>
    </dgm:pt>
    <dgm:pt modelId="{053A2683-9B55-413E-859F-791AD901B2B5}" type="pres">
      <dgm:prSet presAssocID="{42B3EF34-2D3B-4BE9-A568-709C6F4568FF}" presName="node" presStyleLbl="node1" presStyleIdx="3" presStyleCnt="4" custScaleX="124926" custRadScaleRad="109503" custRadScaleInc="31893">
        <dgm:presLayoutVars>
          <dgm:bulletEnabled val="1"/>
        </dgm:presLayoutVars>
      </dgm:prSet>
      <dgm:spPr/>
    </dgm:pt>
  </dgm:ptLst>
  <dgm:cxnLst>
    <dgm:cxn modelId="{B6D9DB04-B005-48AE-8065-150DB38EAB36}" type="presOf" srcId="{EDBCB4D9-2F50-45C1-840F-1D3D0E8B4157}" destId="{C4476550-6511-4593-86CA-5E87C4D26F50}" srcOrd="0" destOrd="0" presId="urn:microsoft.com/office/officeart/2005/8/layout/radial4"/>
    <dgm:cxn modelId="{761D001D-26E0-4A87-9E64-A5DBBD9C7DA5}" srcId="{EDBCB4D9-2F50-45C1-840F-1D3D0E8B4157}" destId="{42B3EF34-2D3B-4BE9-A568-709C6F4568FF}" srcOrd="3" destOrd="0" parTransId="{0ACD95D1-0391-4A6F-8532-BD0207B98C99}" sibTransId="{3CECF216-0E43-4E03-A336-7322D0E76EB4}"/>
    <dgm:cxn modelId="{D9A25328-20D4-4C67-9331-A775DF61D2F1}" type="presOf" srcId="{C4FE7B3E-50EC-4D8B-B34B-6A0C008C070A}" destId="{D6E8DE8C-8A98-47E2-8C9E-8D6B96873FD5}" srcOrd="0" destOrd="0" presId="urn:microsoft.com/office/officeart/2005/8/layout/radial4"/>
    <dgm:cxn modelId="{4D494649-7C48-4390-A449-C4B0876A0002}" type="presOf" srcId="{FE36F305-A163-4576-BEBA-7D1008C01D81}" destId="{E765FE02-8B9B-47C6-ABA5-737989C31CC4}" srcOrd="0" destOrd="0" presId="urn:microsoft.com/office/officeart/2005/8/layout/radial4"/>
    <dgm:cxn modelId="{2DAE625C-C61B-441D-ADD0-E88247998AE7}" type="presOf" srcId="{CE9CD007-1E37-443C-A7F6-41B116784173}" destId="{FC09DC9C-857F-4E69-84DE-E5D464085700}" srcOrd="0" destOrd="0" presId="urn:microsoft.com/office/officeart/2005/8/layout/radial4"/>
    <dgm:cxn modelId="{E6387B86-F1DD-415F-859D-AE057C7BA185}" type="presOf" srcId="{20E25A1E-9AA2-42D7-8023-0121DDAD522E}" destId="{AF18EB13-BEED-4556-A30E-1E943BF45B6D}" srcOrd="0" destOrd="0" presId="urn:microsoft.com/office/officeart/2005/8/layout/radial4"/>
    <dgm:cxn modelId="{C429298B-BDAF-480B-BFD1-306429FCE1E8}" srcId="{EDBCB4D9-2F50-45C1-840F-1D3D0E8B4157}" destId="{FE36F305-A163-4576-BEBA-7D1008C01D81}" srcOrd="1" destOrd="0" parTransId="{D5C6CC5A-8047-4932-A182-17ECF292B2AF}" sibTransId="{8EB992B3-A5C0-45C1-8C41-8042B49B8CCA}"/>
    <dgm:cxn modelId="{CE2E4E8B-0F04-4D60-9373-0B5246B78AFA}" srcId="{EDBCB4D9-2F50-45C1-840F-1D3D0E8B4157}" destId="{CE9CD007-1E37-443C-A7F6-41B116784173}" srcOrd="2" destOrd="0" parTransId="{C4FE7B3E-50EC-4D8B-B34B-6A0C008C070A}" sibTransId="{AB9F7694-4C01-4300-B7C7-E9A0765F7CB1}"/>
    <dgm:cxn modelId="{CCD5F7B2-D894-4887-ABAE-241CAD775F3D}" type="presOf" srcId="{3BC6C9A3-252C-4BFE-A21C-2C3BCE2F72D5}" destId="{1549E20F-65EF-484A-A63C-3BF5B9637A83}" srcOrd="0" destOrd="0" presId="urn:microsoft.com/office/officeart/2005/8/layout/radial4"/>
    <dgm:cxn modelId="{E42F83B6-EBF7-4788-BEE5-722B7D670FBA}" type="presOf" srcId="{5BD7692D-03F5-40F0-931A-346FD686EE9B}" destId="{2467E778-F970-4D71-B9D2-3292FB8A7219}" srcOrd="0" destOrd="0" presId="urn:microsoft.com/office/officeart/2005/8/layout/radial4"/>
    <dgm:cxn modelId="{D551A5C4-7886-40F7-8BC0-0F4185189CBB}" srcId="{EDBCB4D9-2F50-45C1-840F-1D3D0E8B4157}" destId="{3BC6C9A3-252C-4BFE-A21C-2C3BCE2F72D5}" srcOrd="0" destOrd="0" parTransId="{5BD7692D-03F5-40F0-931A-346FD686EE9B}" sibTransId="{BEE379F7-E25D-43A9-868A-98D352165968}"/>
    <dgm:cxn modelId="{06CF7FC9-721C-4D43-BEED-56522E5ABC16}" srcId="{20E25A1E-9AA2-42D7-8023-0121DDAD522E}" destId="{EDBCB4D9-2F50-45C1-840F-1D3D0E8B4157}" srcOrd="0" destOrd="0" parTransId="{2F16622E-E83F-4E32-ABF0-74619505E22A}" sibTransId="{FB217FD8-9E13-4630-9024-5AA70DA8F1A0}"/>
    <dgm:cxn modelId="{4227E3CB-5297-4604-871B-9FD6CADADEFA}" type="presOf" srcId="{42B3EF34-2D3B-4BE9-A568-709C6F4568FF}" destId="{053A2683-9B55-413E-859F-791AD901B2B5}" srcOrd="0" destOrd="0" presId="urn:microsoft.com/office/officeart/2005/8/layout/radial4"/>
    <dgm:cxn modelId="{216A29D8-765D-4B1E-8A17-F876AD9854E2}" type="presOf" srcId="{D5C6CC5A-8047-4932-A182-17ECF292B2AF}" destId="{155E36FD-1A0F-4BF9-A044-88F0B85558F1}" srcOrd="0" destOrd="0" presId="urn:microsoft.com/office/officeart/2005/8/layout/radial4"/>
    <dgm:cxn modelId="{BF0371EA-DF84-46BC-AA18-4045A7FF5C1F}" type="presOf" srcId="{0ACD95D1-0391-4A6F-8532-BD0207B98C99}" destId="{E318B82C-59EE-420F-A248-B5CE1624A9E4}" srcOrd="0" destOrd="0" presId="urn:microsoft.com/office/officeart/2005/8/layout/radial4"/>
    <dgm:cxn modelId="{9236C090-61D6-4A31-B126-2204E7DE921D}" type="presParOf" srcId="{AF18EB13-BEED-4556-A30E-1E943BF45B6D}" destId="{C4476550-6511-4593-86CA-5E87C4D26F50}" srcOrd="0" destOrd="0" presId="urn:microsoft.com/office/officeart/2005/8/layout/radial4"/>
    <dgm:cxn modelId="{A8F245DE-58A7-4401-9B61-6A8DC05F8FD3}" type="presParOf" srcId="{AF18EB13-BEED-4556-A30E-1E943BF45B6D}" destId="{2467E778-F970-4D71-B9D2-3292FB8A7219}" srcOrd="1" destOrd="0" presId="urn:microsoft.com/office/officeart/2005/8/layout/radial4"/>
    <dgm:cxn modelId="{479C9783-0371-4668-801C-92E7E1EA004E}" type="presParOf" srcId="{AF18EB13-BEED-4556-A30E-1E943BF45B6D}" destId="{1549E20F-65EF-484A-A63C-3BF5B9637A83}" srcOrd="2" destOrd="0" presId="urn:microsoft.com/office/officeart/2005/8/layout/radial4"/>
    <dgm:cxn modelId="{CA08A11E-C52B-4EE7-98F8-01B2881E6E88}" type="presParOf" srcId="{AF18EB13-BEED-4556-A30E-1E943BF45B6D}" destId="{155E36FD-1A0F-4BF9-A044-88F0B85558F1}" srcOrd="3" destOrd="0" presId="urn:microsoft.com/office/officeart/2005/8/layout/radial4"/>
    <dgm:cxn modelId="{3D957FBB-28C8-4148-8088-ABE585C99425}" type="presParOf" srcId="{AF18EB13-BEED-4556-A30E-1E943BF45B6D}" destId="{E765FE02-8B9B-47C6-ABA5-737989C31CC4}" srcOrd="4" destOrd="0" presId="urn:microsoft.com/office/officeart/2005/8/layout/radial4"/>
    <dgm:cxn modelId="{3EBF4F20-9304-4275-9FEE-C3A41918FF24}" type="presParOf" srcId="{AF18EB13-BEED-4556-A30E-1E943BF45B6D}" destId="{D6E8DE8C-8A98-47E2-8C9E-8D6B96873FD5}" srcOrd="5" destOrd="0" presId="urn:microsoft.com/office/officeart/2005/8/layout/radial4"/>
    <dgm:cxn modelId="{802458FB-1D15-4354-BD58-7CBBB27E0668}" type="presParOf" srcId="{AF18EB13-BEED-4556-A30E-1E943BF45B6D}" destId="{FC09DC9C-857F-4E69-84DE-E5D464085700}" srcOrd="6" destOrd="0" presId="urn:microsoft.com/office/officeart/2005/8/layout/radial4"/>
    <dgm:cxn modelId="{7834E898-336A-4321-8E89-C261658F18F4}" type="presParOf" srcId="{AF18EB13-BEED-4556-A30E-1E943BF45B6D}" destId="{E318B82C-59EE-420F-A248-B5CE1624A9E4}" srcOrd="7" destOrd="0" presId="urn:microsoft.com/office/officeart/2005/8/layout/radial4"/>
    <dgm:cxn modelId="{AA9C7A9D-D84F-4C91-AEAE-9F022A5AA787}" type="presParOf" srcId="{AF18EB13-BEED-4556-A30E-1E943BF45B6D}" destId="{053A2683-9B55-413E-859F-791AD901B2B5}"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21FFBC-E568-4441-B0F9-4D2B73F88CF5}" type="doc">
      <dgm:prSet loTypeId="urn:microsoft.com/office/officeart/2005/8/layout/radial1" loCatId="cycle" qsTypeId="urn:microsoft.com/office/officeart/2005/8/quickstyle/simple1" qsCatId="simple" csTypeId="urn:microsoft.com/office/officeart/2005/8/colors/accent0_3" csCatId="mainScheme" phldr="1"/>
      <dgm:spPr/>
      <dgm:t>
        <a:bodyPr/>
        <a:lstStyle/>
        <a:p>
          <a:endParaRPr lang="en-US"/>
        </a:p>
      </dgm:t>
    </dgm:pt>
    <dgm:pt modelId="{C502EB0F-44CF-4DB6-813D-63C5DE3A2011}">
      <dgm:prSet phldrT="[Text]" custT="1"/>
      <dgm:spPr>
        <a:xfrm>
          <a:off x="3522530" y="1398918"/>
          <a:ext cx="2011625" cy="1005812"/>
        </a:xfrm>
      </dgm:spPr>
      <dgm:t>
        <a:bodyPr/>
        <a:lstStyle/>
        <a:p>
          <a:r>
            <a:rPr lang="en-US" sz="1800" b="1" dirty="0"/>
            <a:t>Accountability</a:t>
          </a:r>
        </a:p>
      </dgm:t>
    </dgm:pt>
    <dgm:pt modelId="{4B7886FA-EECB-483B-A978-9E5ABECD97C6}" type="parTrans" cxnId="{D6D12763-AF14-47BF-AEF2-907798432625}">
      <dgm:prSet/>
      <dgm:spPr/>
      <dgm:t>
        <a:bodyPr/>
        <a:lstStyle/>
        <a:p>
          <a:endParaRPr lang="en-US"/>
        </a:p>
      </dgm:t>
    </dgm:pt>
    <dgm:pt modelId="{27A2A55D-D58C-4832-9274-9D4DED0287F3}" type="sibTrans" cxnId="{D6D12763-AF14-47BF-AEF2-907798432625}">
      <dgm:prSet/>
      <dgm:spPr/>
      <dgm:t>
        <a:bodyPr/>
        <a:lstStyle/>
        <a:p>
          <a:endParaRPr lang="en-US"/>
        </a:p>
      </dgm:t>
    </dgm:pt>
    <dgm:pt modelId="{C6EB61C3-C053-4952-852F-C2F92999574B}">
      <dgm:prSet phldrT="[Text]" custT="1"/>
      <dgm:spPr>
        <a:xfrm>
          <a:off x="3556603" y="-9764"/>
          <a:ext cx="2011625" cy="1097252"/>
        </a:xfrm>
      </dgm:spPr>
      <dgm:t>
        <a:bodyPr/>
        <a:lstStyle/>
        <a:p>
          <a:r>
            <a:rPr lang="en-US" sz="1800" b="1" dirty="0"/>
            <a:t>Evaluation</a:t>
          </a:r>
        </a:p>
      </dgm:t>
    </dgm:pt>
    <dgm:pt modelId="{670818A2-D27C-4931-9478-6FFD17266116}" type="parTrans" cxnId="{331BB9DC-24B3-4EAC-A4BB-817C2781E07B}">
      <dgm:prSet/>
      <dgm:spPr>
        <a:xfrm rot="16285924">
          <a:off x="4388999" y="1232798"/>
          <a:ext cx="311618" cy="20798"/>
        </a:xfrm>
      </dgm:spPr>
      <dgm:t>
        <a:bodyPr/>
        <a:lstStyle/>
        <a:p>
          <a:endParaRPr lang="en-US" dirty="0"/>
        </a:p>
      </dgm:t>
    </dgm:pt>
    <dgm:pt modelId="{3918EFA5-B0EC-4AAF-B7D5-4C4F169A91AD}" type="sibTrans" cxnId="{331BB9DC-24B3-4EAC-A4BB-817C2781E07B}">
      <dgm:prSet/>
      <dgm:spPr/>
      <dgm:t>
        <a:bodyPr/>
        <a:lstStyle/>
        <a:p>
          <a:endParaRPr lang="en-US"/>
        </a:p>
      </dgm:t>
    </dgm:pt>
    <dgm:pt modelId="{35323C82-1179-4BC3-B335-EEA23C7A3230}">
      <dgm:prSet phldrT="[Text]" custT="1"/>
      <dgm:spPr>
        <a:xfrm>
          <a:off x="5596352" y="1319920"/>
          <a:ext cx="2011625" cy="1097252"/>
        </a:xfrm>
      </dgm:spPr>
      <dgm:t>
        <a:bodyPr/>
        <a:lstStyle/>
        <a:p>
          <a:r>
            <a:rPr lang="en-US" sz="1800" b="1" dirty="0"/>
            <a:t>Transparency</a:t>
          </a:r>
        </a:p>
      </dgm:t>
    </dgm:pt>
    <dgm:pt modelId="{E73217E7-CD25-4754-8A08-03562286C0CE}" type="parTrans" cxnId="{E740AEC0-2170-46FA-8F05-2B10D874DEA3}">
      <dgm:prSet/>
      <dgm:spPr>
        <a:xfrm rot="21544839">
          <a:off x="5533634" y="1874787"/>
          <a:ext cx="63157" cy="20798"/>
        </a:xfrm>
      </dgm:spPr>
      <dgm:t>
        <a:bodyPr/>
        <a:lstStyle/>
        <a:p>
          <a:endParaRPr lang="en-US" dirty="0"/>
        </a:p>
      </dgm:t>
    </dgm:pt>
    <dgm:pt modelId="{1D98B800-F63D-48CC-BDF8-31896740ED20}" type="sibTrans" cxnId="{E740AEC0-2170-46FA-8F05-2B10D874DEA3}">
      <dgm:prSet/>
      <dgm:spPr/>
      <dgm:t>
        <a:bodyPr/>
        <a:lstStyle/>
        <a:p>
          <a:endParaRPr lang="en-US"/>
        </a:p>
      </dgm:t>
    </dgm:pt>
    <dgm:pt modelId="{DF582367-1854-4151-BA47-66E52AB34E9A}">
      <dgm:prSet phldrT="[Text]" custT="1"/>
      <dgm:spPr>
        <a:xfrm>
          <a:off x="3522530" y="2716162"/>
          <a:ext cx="2011625" cy="1097252"/>
        </a:xfrm>
      </dgm:spPr>
      <dgm:t>
        <a:bodyPr/>
        <a:lstStyle/>
        <a:p>
          <a:r>
            <a:rPr lang="en-US" sz="1800" b="1" dirty="0"/>
            <a:t>Justification</a:t>
          </a:r>
        </a:p>
      </dgm:t>
    </dgm:pt>
    <dgm:pt modelId="{69779FA8-A430-41D9-8248-6195B0AB1EB0}" type="parTrans" cxnId="{910E5E45-72D4-42AE-BD20-5C7BFF5A8723}">
      <dgm:prSet/>
      <dgm:spPr>
        <a:xfrm rot="5400000">
          <a:off x="4372628" y="2550047"/>
          <a:ext cx="311430" cy="20798"/>
        </a:xfrm>
      </dgm:spPr>
      <dgm:t>
        <a:bodyPr/>
        <a:lstStyle/>
        <a:p>
          <a:endParaRPr lang="en-US" dirty="0"/>
        </a:p>
      </dgm:t>
    </dgm:pt>
    <dgm:pt modelId="{CF05E4BF-8AA1-426F-A58F-2819B144A9FB}" type="sibTrans" cxnId="{910E5E45-72D4-42AE-BD20-5C7BFF5A8723}">
      <dgm:prSet/>
      <dgm:spPr/>
      <dgm:t>
        <a:bodyPr/>
        <a:lstStyle/>
        <a:p>
          <a:endParaRPr lang="en-US"/>
        </a:p>
      </dgm:t>
    </dgm:pt>
    <dgm:pt modelId="{7F32818D-8CC0-415C-91E1-215091ADFC56}">
      <dgm:prSet phldrT="[Text]" custT="1"/>
      <dgm:spPr>
        <a:xfrm>
          <a:off x="1436022" y="1342923"/>
          <a:ext cx="2011625" cy="1097252"/>
        </a:xfrm>
      </dgm:spPr>
      <dgm:t>
        <a:bodyPr/>
        <a:lstStyle/>
        <a:p>
          <a:r>
            <a:rPr lang="en-US" sz="1800" b="1" dirty="0"/>
            <a:t>Dissemination</a:t>
          </a:r>
        </a:p>
      </dgm:t>
    </dgm:pt>
    <dgm:pt modelId="{468F1A54-958D-4C6A-91F1-D8D5298DA20F}" type="parTrans" cxnId="{92D0C388-51A2-4476-BFB1-923DDE07EF7E}">
      <dgm:prSet/>
      <dgm:spPr>
        <a:xfrm rot="10816929">
          <a:off x="3447607" y="1886288"/>
          <a:ext cx="74972" cy="20798"/>
        </a:xfrm>
      </dgm:spPr>
      <dgm:t>
        <a:bodyPr/>
        <a:lstStyle/>
        <a:p>
          <a:endParaRPr lang="en-US" dirty="0"/>
        </a:p>
      </dgm:t>
    </dgm:pt>
    <dgm:pt modelId="{419C02EF-5533-40A4-B350-FED0A3216EF9}" type="sibTrans" cxnId="{92D0C388-51A2-4476-BFB1-923DDE07EF7E}">
      <dgm:prSet/>
      <dgm:spPr/>
      <dgm:t>
        <a:bodyPr/>
        <a:lstStyle/>
        <a:p>
          <a:endParaRPr lang="en-US"/>
        </a:p>
      </dgm:t>
    </dgm:pt>
    <dgm:pt modelId="{7B700878-FD2F-4B5F-AD4D-44CA21332F13}" type="pres">
      <dgm:prSet presAssocID="{C421FFBC-E568-4441-B0F9-4D2B73F88CF5}" presName="cycle" presStyleCnt="0">
        <dgm:presLayoutVars>
          <dgm:chMax val="1"/>
          <dgm:dir/>
          <dgm:animLvl val="ctr"/>
          <dgm:resizeHandles val="exact"/>
        </dgm:presLayoutVars>
      </dgm:prSet>
      <dgm:spPr/>
    </dgm:pt>
    <dgm:pt modelId="{E69D778E-125A-4BBE-A62B-A9E132832823}" type="pres">
      <dgm:prSet presAssocID="{C502EB0F-44CF-4DB6-813D-63C5DE3A2011}" presName="centerShape" presStyleLbl="node0" presStyleIdx="0" presStyleCnt="1" custScaleX="220155" custLinFactNeighborX="293" custLinFactNeighborY="-382"/>
      <dgm:spPr/>
    </dgm:pt>
    <dgm:pt modelId="{6407E823-9FC6-4792-B877-EA951CE85E96}" type="pres">
      <dgm:prSet presAssocID="{670818A2-D27C-4931-9478-6FFD17266116}" presName="Name9" presStyleLbl="parChTrans1D2" presStyleIdx="0" presStyleCnt="4"/>
      <dgm:spPr/>
    </dgm:pt>
    <dgm:pt modelId="{4D8CA89B-12A8-433B-952D-D438C6386862}" type="pres">
      <dgm:prSet presAssocID="{670818A2-D27C-4931-9478-6FFD17266116}" presName="connTx" presStyleLbl="parChTrans1D2" presStyleIdx="0" presStyleCnt="4"/>
      <dgm:spPr/>
    </dgm:pt>
    <dgm:pt modelId="{9DA0E262-552E-4211-8702-D0730844D85B}" type="pres">
      <dgm:prSet presAssocID="{C6EB61C3-C053-4952-852F-C2F92999574B}" presName="node" presStyleLbl="node1" presStyleIdx="0" presStyleCnt="4" custScaleX="207982">
        <dgm:presLayoutVars>
          <dgm:bulletEnabled val="1"/>
        </dgm:presLayoutVars>
      </dgm:prSet>
      <dgm:spPr/>
    </dgm:pt>
    <dgm:pt modelId="{76F71EF2-A8AE-4B43-9D44-B6D2225B92FE}" type="pres">
      <dgm:prSet presAssocID="{E73217E7-CD25-4754-8A08-03562286C0CE}" presName="Name9" presStyleLbl="parChTrans1D2" presStyleIdx="1" presStyleCnt="4"/>
      <dgm:spPr/>
    </dgm:pt>
    <dgm:pt modelId="{CE85EEFF-5FC7-40C7-A33A-F363C10D4B6C}" type="pres">
      <dgm:prSet presAssocID="{E73217E7-CD25-4754-8A08-03562286C0CE}" presName="connTx" presStyleLbl="parChTrans1D2" presStyleIdx="1" presStyleCnt="4"/>
      <dgm:spPr/>
    </dgm:pt>
    <dgm:pt modelId="{E394FFEA-CBA7-4D43-9DA6-9C2C691B071E}" type="pres">
      <dgm:prSet presAssocID="{35323C82-1179-4BC3-B335-EEA23C7A3230}" presName="node" presStyleLbl="node1" presStyleIdx="1" presStyleCnt="4" custScaleX="206962" custRadScaleRad="185785" custRadScaleInc="3097">
        <dgm:presLayoutVars>
          <dgm:bulletEnabled val="1"/>
        </dgm:presLayoutVars>
      </dgm:prSet>
      <dgm:spPr/>
    </dgm:pt>
    <dgm:pt modelId="{1D5BEB5A-67D3-468D-B26C-6826ADBF92BA}" type="pres">
      <dgm:prSet presAssocID="{69779FA8-A430-41D9-8248-6195B0AB1EB0}" presName="Name9" presStyleLbl="parChTrans1D2" presStyleIdx="2" presStyleCnt="4"/>
      <dgm:spPr/>
    </dgm:pt>
    <dgm:pt modelId="{1120E232-664B-4001-99EF-F190F9C23052}" type="pres">
      <dgm:prSet presAssocID="{69779FA8-A430-41D9-8248-6195B0AB1EB0}" presName="connTx" presStyleLbl="parChTrans1D2" presStyleIdx="2" presStyleCnt="4"/>
      <dgm:spPr/>
    </dgm:pt>
    <dgm:pt modelId="{BBFD3FB5-F1B3-4EE2-A736-212EDDFCA96C}" type="pres">
      <dgm:prSet presAssocID="{DF582367-1854-4151-BA47-66E52AB34E9A}" presName="node" presStyleLbl="node1" presStyleIdx="2" presStyleCnt="4" custScaleX="221743">
        <dgm:presLayoutVars>
          <dgm:bulletEnabled val="1"/>
        </dgm:presLayoutVars>
      </dgm:prSet>
      <dgm:spPr/>
    </dgm:pt>
    <dgm:pt modelId="{254BD58B-A48B-4DD4-8372-C5B92C713D94}" type="pres">
      <dgm:prSet presAssocID="{468F1A54-958D-4C6A-91F1-D8D5298DA20F}" presName="Name9" presStyleLbl="parChTrans1D2" presStyleIdx="3" presStyleCnt="4"/>
      <dgm:spPr/>
    </dgm:pt>
    <dgm:pt modelId="{33CECB22-4224-4614-AB3F-5B1576EE5BAD}" type="pres">
      <dgm:prSet presAssocID="{468F1A54-958D-4C6A-91F1-D8D5298DA20F}" presName="connTx" presStyleLbl="parChTrans1D2" presStyleIdx="3" presStyleCnt="4"/>
      <dgm:spPr/>
    </dgm:pt>
    <dgm:pt modelId="{E153B5BE-B738-43F8-9CFC-933897CC0E2E}" type="pres">
      <dgm:prSet presAssocID="{7F32818D-8CC0-415C-91E1-215091ADFC56}" presName="node" presStyleLbl="node1" presStyleIdx="3" presStyleCnt="4" custScaleX="224587" custRadScaleRad="187923" custRadScaleInc="518">
        <dgm:presLayoutVars>
          <dgm:bulletEnabled val="1"/>
        </dgm:presLayoutVars>
      </dgm:prSet>
      <dgm:spPr/>
    </dgm:pt>
  </dgm:ptLst>
  <dgm:cxnLst>
    <dgm:cxn modelId="{2654542E-4306-4D94-8A37-02D4AFAF92E4}" type="presOf" srcId="{E73217E7-CD25-4754-8A08-03562286C0CE}" destId="{CE85EEFF-5FC7-40C7-A33A-F363C10D4B6C}" srcOrd="1" destOrd="0" presId="urn:microsoft.com/office/officeart/2005/8/layout/radial1"/>
    <dgm:cxn modelId="{FFF6D336-D08C-4452-B565-10C8DF8F6343}" type="presOf" srcId="{E73217E7-CD25-4754-8A08-03562286C0CE}" destId="{76F71EF2-A8AE-4B43-9D44-B6D2225B92FE}" srcOrd="0" destOrd="0" presId="urn:microsoft.com/office/officeart/2005/8/layout/radial1"/>
    <dgm:cxn modelId="{910E5E45-72D4-42AE-BD20-5C7BFF5A8723}" srcId="{C502EB0F-44CF-4DB6-813D-63C5DE3A2011}" destId="{DF582367-1854-4151-BA47-66E52AB34E9A}" srcOrd="2" destOrd="0" parTransId="{69779FA8-A430-41D9-8248-6195B0AB1EB0}" sibTransId="{CF05E4BF-8AA1-426F-A58F-2819B144A9FB}"/>
    <dgm:cxn modelId="{50AE2247-EBAB-4B60-B6C6-8AED1CD52288}" type="presOf" srcId="{C502EB0F-44CF-4DB6-813D-63C5DE3A2011}" destId="{E69D778E-125A-4BBE-A62B-A9E132832823}" srcOrd="0" destOrd="0" presId="urn:microsoft.com/office/officeart/2005/8/layout/radial1"/>
    <dgm:cxn modelId="{47D1095A-26DB-4FCE-80FD-B0702B74D19B}" type="presOf" srcId="{DF582367-1854-4151-BA47-66E52AB34E9A}" destId="{BBFD3FB5-F1B3-4EE2-A736-212EDDFCA96C}" srcOrd="0" destOrd="0" presId="urn:microsoft.com/office/officeart/2005/8/layout/radial1"/>
    <dgm:cxn modelId="{D6D12763-AF14-47BF-AEF2-907798432625}" srcId="{C421FFBC-E568-4441-B0F9-4D2B73F88CF5}" destId="{C502EB0F-44CF-4DB6-813D-63C5DE3A2011}" srcOrd="0" destOrd="0" parTransId="{4B7886FA-EECB-483B-A978-9E5ABECD97C6}" sibTransId="{27A2A55D-D58C-4832-9274-9D4DED0287F3}"/>
    <dgm:cxn modelId="{0BD6986F-D2B3-49A7-9CC8-FCF5B6EEE57F}" type="presOf" srcId="{69779FA8-A430-41D9-8248-6195B0AB1EB0}" destId="{1120E232-664B-4001-99EF-F190F9C23052}" srcOrd="1" destOrd="0" presId="urn:microsoft.com/office/officeart/2005/8/layout/radial1"/>
    <dgm:cxn modelId="{92D0C388-51A2-4476-BFB1-923DDE07EF7E}" srcId="{C502EB0F-44CF-4DB6-813D-63C5DE3A2011}" destId="{7F32818D-8CC0-415C-91E1-215091ADFC56}" srcOrd="3" destOrd="0" parTransId="{468F1A54-958D-4C6A-91F1-D8D5298DA20F}" sibTransId="{419C02EF-5533-40A4-B350-FED0A3216EF9}"/>
    <dgm:cxn modelId="{07392D96-4B5E-4E98-8340-677BD1FBA1DA}" type="presOf" srcId="{35323C82-1179-4BC3-B335-EEA23C7A3230}" destId="{E394FFEA-CBA7-4D43-9DA6-9C2C691B071E}" srcOrd="0" destOrd="0" presId="urn:microsoft.com/office/officeart/2005/8/layout/radial1"/>
    <dgm:cxn modelId="{C74F4EA8-4EF2-4CAA-B608-6DB065172BDE}" type="presOf" srcId="{468F1A54-958D-4C6A-91F1-D8D5298DA20F}" destId="{33CECB22-4224-4614-AB3F-5B1576EE5BAD}" srcOrd="1" destOrd="0" presId="urn:microsoft.com/office/officeart/2005/8/layout/radial1"/>
    <dgm:cxn modelId="{FAEF44A9-168F-4D0F-B9C0-87A92F4B72A0}" type="presOf" srcId="{670818A2-D27C-4931-9478-6FFD17266116}" destId="{4D8CA89B-12A8-433B-952D-D438C6386862}" srcOrd="1" destOrd="0" presId="urn:microsoft.com/office/officeart/2005/8/layout/radial1"/>
    <dgm:cxn modelId="{870945B6-4A20-47C2-9E8C-1A3D5408BDA3}" type="presOf" srcId="{C6EB61C3-C053-4952-852F-C2F92999574B}" destId="{9DA0E262-552E-4211-8702-D0730844D85B}" srcOrd="0" destOrd="0" presId="urn:microsoft.com/office/officeart/2005/8/layout/radial1"/>
    <dgm:cxn modelId="{E740AEC0-2170-46FA-8F05-2B10D874DEA3}" srcId="{C502EB0F-44CF-4DB6-813D-63C5DE3A2011}" destId="{35323C82-1179-4BC3-B335-EEA23C7A3230}" srcOrd="1" destOrd="0" parTransId="{E73217E7-CD25-4754-8A08-03562286C0CE}" sibTransId="{1D98B800-F63D-48CC-BDF8-31896740ED20}"/>
    <dgm:cxn modelId="{331BB9DC-24B3-4EAC-A4BB-817C2781E07B}" srcId="{C502EB0F-44CF-4DB6-813D-63C5DE3A2011}" destId="{C6EB61C3-C053-4952-852F-C2F92999574B}" srcOrd="0" destOrd="0" parTransId="{670818A2-D27C-4931-9478-6FFD17266116}" sibTransId="{3918EFA5-B0EC-4AAF-B7D5-4C4F169A91AD}"/>
    <dgm:cxn modelId="{9B8966E0-ACBB-4477-9E84-24CDD1BE9BCD}" type="presOf" srcId="{7F32818D-8CC0-415C-91E1-215091ADFC56}" destId="{E153B5BE-B738-43F8-9CFC-933897CC0E2E}" srcOrd="0" destOrd="0" presId="urn:microsoft.com/office/officeart/2005/8/layout/radial1"/>
    <dgm:cxn modelId="{BF18A6E4-7E82-48E7-A9BA-8EE234826627}" type="presOf" srcId="{670818A2-D27C-4931-9478-6FFD17266116}" destId="{6407E823-9FC6-4792-B877-EA951CE85E96}" srcOrd="0" destOrd="0" presId="urn:microsoft.com/office/officeart/2005/8/layout/radial1"/>
    <dgm:cxn modelId="{7D6EE1EA-8D80-42EE-93B1-E0F183BA082C}" type="presOf" srcId="{69779FA8-A430-41D9-8248-6195B0AB1EB0}" destId="{1D5BEB5A-67D3-468D-B26C-6826ADBF92BA}" srcOrd="0" destOrd="0" presId="urn:microsoft.com/office/officeart/2005/8/layout/radial1"/>
    <dgm:cxn modelId="{9D99CCF2-1593-4A33-8FFF-B1FD7069DB37}" type="presOf" srcId="{468F1A54-958D-4C6A-91F1-D8D5298DA20F}" destId="{254BD58B-A48B-4DD4-8372-C5B92C713D94}" srcOrd="0" destOrd="0" presId="urn:microsoft.com/office/officeart/2005/8/layout/radial1"/>
    <dgm:cxn modelId="{93C067F4-85D0-4F8F-8517-C6024C693C2E}" type="presOf" srcId="{C421FFBC-E568-4441-B0F9-4D2B73F88CF5}" destId="{7B700878-FD2F-4B5F-AD4D-44CA21332F13}" srcOrd="0" destOrd="0" presId="urn:microsoft.com/office/officeart/2005/8/layout/radial1"/>
    <dgm:cxn modelId="{9EB3C3C9-97DF-4B9E-AAEE-2CA1112D9317}" type="presParOf" srcId="{7B700878-FD2F-4B5F-AD4D-44CA21332F13}" destId="{E69D778E-125A-4BBE-A62B-A9E132832823}" srcOrd="0" destOrd="0" presId="urn:microsoft.com/office/officeart/2005/8/layout/radial1"/>
    <dgm:cxn modelId="{DABAF05B-D500-4CC3-AE6D-0A8C129CE09D}" type="presParOf" srcId="{7B700878-FD2F-4B5F-AD4D-44CA21332F13}" destId="{6407E823-9FC6-4792-B877-EA951CE85E96}" srcOrd="1" destOrd="0" presId="urn:microsoft.com/office/officeart/2005/8/layout/radial1"/>
    <dgm:cxn modelId="{EAF99397-2768-47FF-8EE5-88B62788552B}" type="presParOf" srcId="{6407E823-9FC6-4792-B877-EA951CE85E96}" destId="{4D8CA89B-12A8-433B-952D-D438C6386862}" srcOrd="0" destOrd="0" presId="urn:microsoft.com/office/officeart/2005/8/layout/radial1"/>
    <dgm:cxn modelId="{C7954AA4-804E-4EFB-B968-C8682D061B94}" type="presParOf" srcId="{7B700878-FD2F-4B5F-AD4D-44CA21332F13}" destId="{9DA0E262-552E-4211-8702-D0730844D85B}" srcOrd="2" destOrd="0" presId="urn:microsoft.com/office/officeart/2005/8/layout/radial1"/>
    <dgm:cxn modelId="{6FC4C390-526B-4D8F-95D4-6B8C9FB0750A}" type="presParOf" srcId="{7B700878-FD2F-4B5F-AD4D-44CA21332F13}" destId="{76F71EF2-A8AE-4B43-9D44-B6D2225B92FE}" srcOrd="3" destOrd="0" presId="urn:microsoft.com/office/officeart/2005/8/layout/radial1"/>
    <dgm:cxn modelId="{56C863EC-8DB3-4D83-8EFB-02F2639A94DC}" type="presParOf" srcId="{76F71EF2-A8AE-4B43-9D44-B6D2225B92FE}" destId="{CE85EEFF-5FC7-40C7-A33A-F363C10D4B6C}" srcOrd="0" destOrd="0" presId="urn:microsoft.com/office/officeart/2005/8/layout/radial1"/>
    <dgm:cxn modelId="{A1A21502-2876-4EC7-B95F-2757897BA2B1}" type="presParOf" srcId="{7B700878-FD2F-4B5F-AD4D-44CA21332F13}" destId="{E394FFEA-CBA7-4D43-9DA6-9C2C691B071E}" srcOrd="4" destOrd="0" presId="urn:microsoft.com/office/officeart/2005/8/layout/radial1"/>
    <dgm:cxn modelId="{2A7F2FD0-5B6E-4B87-AC33-15D0FBF9BD02}" type="presParOf" srcId="{7B700878-FD2F-4B5F-AD4D-44CA21332F13}" destId="{1D5BEB5A-67D3-468D-B26C-6826ADBF92BA}" srcOrd="5" destOrd="0" presId="urn:microsoft.com/office/officeart/2005/8/layout/radial1"/>
    <dgm:cxn modelId="{8E484491-7829-40E6-AE4D-BCB9B23B17DF}" type="presParOf" srcId="{1D5BEB5A-67D3-468D-B26C-6826ADBF92BA}" destId="{1120E232-664B-4001-99EF-F190F9C23052}" srcOrd="0" destOrd="0" presId="urn:microsoft.com/office/officeart/2005/8/layout/radial1"/>
    <dgm:cxn modelId="{77CDDCB8-C0AF-4BAB-8999-721E669DC3BA}" type="presParOf" srcId="{7B700878-FD2F-4B5F-AD4D-44CA21332F13}" destId="{BBFD3FB5-F1B3-4EE2-A736-212EDDFCA96C}" srcOrd="6" destOrd="0" presId="urn:microsoft.com/office/officeart/2005/8/layout/radial1"/>
    <dgm:cxn modelId="{FB79CA18-71A5-49A5-92DE-E1B644B7FB03}" type="presParOf" srcId="{7B700878-FD2F-4B5F-AD4D-44CA21332F13}" destId="{254BD58B-A48B-4DD4-8372-C5B92C713D94}" srcOrd="7" destOrd="0" presId="urn:microsoft.com/office/officeart/2005/8/layout/radial1"/>
    <dgm:cxn modelId="{F898AC31-F55A-4EAA-A5B7-A76780E51280}" type="presParOf" srcId="{254BD58B-A48B-4DD4-8372-C5B92C713D94}" destId="{33CECB22-4224-4614-AB3F-5B1576EE5BAD}" srcOrd="0" destOrd="0" presId="urn:microsoft.com/office/officeart/2005/8/layout/radial1"/>
    <dgm:cxn modelId="{BF419F47-A51B-4530-8F25-922EBB5CB3DB}" type="presParOf" srcId="{7B700878-FD2F-4B5F-AD4D-44CA21332F13}" destId="{E153B5BE-B738-43F8-9CFC-933897CC0E2E}"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76550-6511-4593-86CA-5E87C4D26F50}">
      <dsp:nvSpPr>
        <dsp:cNvPr id="0" name=""/>
        <dsp:cNvSpPr/>
      </dsp:nvSpPr>
      <dsp:spPr>
        <a:xfrm>
          <a:off x="2736294" y="1965168"/>
          <a:ext cx="1874994" cy="1874994"/>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a:t>Data allow us to…</a:t>
          </a:r>
        </a:p>
      </dsp:txBody>
      <dsp:txXfrm>
        <a:off x="3010881" y="2239755"/>
        <a:ext cx="1325820" cy="1325820"/>
      </dsp:txXfrm>
    </dsp:sp>
    <dsp:sp modelId="{2467E778-F970-4D71-B9D2-3292FB8A7219}">
      <dsp:nvSpPr>
        <dsp:cNvPr id="0" name=""/>
        <dsp:cNvSpPr/>
      </dsp:nvSpPr>
      <dsp:spPr>
        <a:xfrm rot="10796202" flipH="1">
          <a:off x="2144100" y="2705435"/>
          <a:ext cx="547398" cy="534373"/>
        </a:xfrm>
        <a:prstGeom prst="leftArrow">
          <a:avLst>
            <a:gd name="adj1" fmla="val 60000"/>
            <a:gd name="adj2" fmla="val 50000"/>
          </a:avLst>
        </a:prstGeom>
        <a:solidFill>
          <a:srgbClr val="FFFF00"/>
        </a:solidFill>
        <a:ln>
          <a:noFill/>
        </a:ln>
        <a:effectLst/>
      </dsp:spPr>
      <dsp:style>
        <a:lnRef idx="0">
          <a:scrgbClr r="0" g="0" b="0"/>
        </a:lnRef>
        <a:fillRef idx="1">
          <a:scrgbClr r="0" g="0" b="0"/>
        </a:fillRef>
        <a:effectRef idx="0">
          <a:scrgbClr r="0" g="0" b="0"/>
        </a:effectRef>
        <a:fontRef idx="minor">
          <a:schemeClr val="lt1"/>
        </a:fontRef>
      </dsp:style>
    </dsp:sp>
    <dsp:sp modelId="{1549E20F-65EF-484A-A63C-3BF5B9637A83}">
      <dsp:nvSpPr>
        <dsp:cNvPr id="0" name=""/>
        <dsp:cNvSpPr/>
      </dsp:nvSpPr>
      <dsp:spPr>
        <a:xfrm>
          <a:off x="0" y="2129093"/>
          <a:ext cx="2074705" cy="1424996"/>
        </a:xfrm>
        <a:prstGeom prst="roundRect">
          <a:avLst>
            <a:gd name="adj" fmla="val 10000"/>
          </a:avLst>
        </a:prstGeom>
        <a:solidFill>
          <a:srgbClr val="0061A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Assess current performance</a:t>
          </a:r>
        </a:p>
      </dsp:txBody>
      <dsp:txXfrm>
        <a:off x="41737" y="2170830"/>
        <a:ext cx="1991231" cy="1341522"/>
      </dsp:txXfrm>
    </dsp:sp>
    <dsp:sp modelId="{155E36FD-1A0F-4BF9-A044-88F0B85558F1}">
      <dsp:nvSpPr>
        <dsp:cNvPr id="0" name=""/>
        <dsp:cNvSpPr/>
      </dsp:nvSpPr>
      <dsp:spPr>
        <a:xfrm rot="3095891">
          <a:off x="2539973" y="1720405"/>
          <a:ext cx="600037" cy="534373"/>
        </a:xfrm>
        <a:prstGeom prst="leftArrow">
          <a:avLst>
            <a:gd name="adj1" fmla="val 60000"/>
            <a:gd name="adj2" fmla="val 50000"/>
          </a:avLst>
        </a:prstGeom>
        <a:solidFill>
          <a:srgbClr val="FFFF00"/>
        </a:solidFill>
        <a:ln>
          <a:noFill/>
        </a:ln>
        <a:effectLst/>
      </dsp:spPr>
      <dsp:style>
        <a:lnRef idx="0">
          <a:scrgbClr r="0" g="0" b="0"/>
        </a:lnRef>
        <a:fillRef idx="1">
          <a:scrgbClr r="0" g="0" b="0"/>
        </a:fillRef>
        <a:effectRef idx="0">
          <a:scrgbClr r="0" g="0" b="0"/>
        </a:effectRef>
        <a:fontRef idx="minor">
          <a:schemeClr val="lt1"/>
        </a:fontRef>
      </dsp:style>
    </dsp:sp>
    <dsp:sp modelId="{E765FE02-8B9B-47C6-ABA5-737989C31CC4}">
      <dsp:nvSpPr>
        <dsp:cNvPr id="0" name=""/>
        <dsp:cNvSpPr/>
      </dsp:nvSpPr>
      <dsp:spPr>
        <a:xfrm>
          <a:off x="862749" y="274622"/>
          <a:ext cx="2645683" cy="1424996"/>
        </a:xfrm>
        <a:prstGeom prst="roundRect">
          <a:avLst>
            <a:gd name="adj" fmla="val 10000"/>
          </a:avLst>
        </a:prstGeom>
        <a:solidFill>
          <a:srgbClr val="0061A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Determine the rate of progress or response to the intervention</a:t>
          </a:r>
        </a:p>
      </dsp:txBody>
      <dsp:txXfrm>
        <a:off x="904486" y="316359"/>
        <a:ext cx="2562209" cy="1341522"/>
      </dsp:txXfrm>
    </dsp:sp>
    <dsp:sp modelId="{D6E8DE8C-8A98-47E2-8C9E-8D6B96873FD5}">
      <dsp:nvSpPr>
        <dsp:cNvPr id="0" name=""/>
        <dsp:cNvSpPr/>
      </dsp:nvSpPr>
      <dsp:spPr>
        <a:xfrm rot="8389356">
          <a:off x="4267601" y="1727935"/>
          <a:ext cx="703144" cy="534373"/>
        </a:xfrm>
        <a:prstGeom prst="leftArrow">
          <a:avLst>
            <a:gd name="adj1" fmla="val 60000"/>
            <a:gd name="adj2" fmla="val 50000"/>
          </a:avLst>
        </a:prstGeom>
        <a:solidFill>
          <a:srgbClr val="FFFF00"/>
        </a:solidFill>
        <a:ln>
          <a:noFill/>
        </a:ln>
        <a:effectLst/>
      </dsp:spPr>
      <dsp:style>
        <a:lnRef idx="0">
          <a:scrgbClr r="0" g="0" b="0"/>
        </a:lnRef>
        <a:fillRef idx="1">
          <a:scrgbClr r="0" g="0" b="0"/>
        </a:fillRef>
        <a:effectRef idx="0">
          <a:scrgbClr r="0" g="0" b="0"/>
        </a:effectRef>
        <a:fontRef idx="minor">
          <a:schemeClr val="lt1"/>
        </a:fontRef>
      </dsp:style>
    </dsp:sp>
    <dsp:sp modelId="{FC09DC9C-857F-4E69-84DE-E5D464085700}">
      <dsp:nvSpPr>
        <dsp:cNvPr id="0" name=""/>
        <dsp:cNvSpPr/>
      </dsp:nvSpPr>
      <dsp:spPr>
        <a:xfrm>
          <a:off x="4275616" y="274955"/>
          <a:ext cx="2773006" cy="1424996"/>
        </a:xfrm>
        <a:prstGeom prst="roundRect">
          <a:avLst>
            <a:gd name="adj" fmla="val 10000"/>
          </a:avLst>
        </a:prstGeom>
        <a:solidFill>
          <a:srgbClr val="0061A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Identify when an intervention change is needed</a:t>
          </a:r>
        </a:p>
      </dsp:txBody>
      <dsp:txXfrm>
        <a:off x="4317353" y="316692"/>
        <a:ext cx="2689532" cy="1341522"/>
      </dsp:txXfrm>
    </dsp:sp>
    <dsp:sp modelId="{E318B82C-59EE-420F-A248-B5CE1624A9E4}">
      <dsp:nvSpPr>
        <dsp:cNvPr id="0" name=""/>
        <dsp:cNvSpPr/>
      </dsp:nvSpPr>
      <dsp:spPr>
        <a:xfrm rot="10776084">
          <a:off x="4635466" y="2705731"/>
          <a:ext cx="546599" cy="492612"/>
        </a:xfrm>
        <a:prstGeom prst="leftArrow">
          <a:avLst>
            <a:gd name="adj1" fmla="val 60000"/>
            <a:gd name="adj2" fmla="val 50000"/>
          </a:avLst>
        </a:prstGeom>
        <a:solidFill>
          <a:srgbClr val="FFFF00"/>
        </a:solidFill>
        <a:ln>
          <a:noFill/>
        </a:ln>
        <a:effectLst/>
      </dsp:spPr>
      <dsp:style>
        <a:lnRef idx="0">
          <a:scrgbClr r="0" g="0" b="0"/>
        </a:lnRef>
        <a:fillRef idx="1">
          <a:scrgbClr r="0" g="0" b="0"/>
        </a:fillRef>
        <a:effectRef idx="0">
          <a:scrgbClr r="0" g="0" b="0"/>
        </a:effectRef>
        <a:fontRef idx="minor">
          <a:schemeClr val="lt1"/>
        </a:fontRef>
      </dsp:style>
    </dsp:sp>
    <dsp:sp modelId="{053A2683-9B55-413E-859F-791AD901B2B5}">
      <dsp:nvSpPr>
        <dsp:cNvPr id="0" name=""/>
        <dsp:cNvSpPr/>
      </dsp:nvSpPr>
      <dsp:spPr>
        <a:xfrm>
          <a:off x="5197612" y="2160243"/>
          <a:ext cx="2225238" cy="1424996"/>
        </a:xfrm>
        <a:prstGeom prst="roundRect">
          <a:avLst>
            <a:gd name="adj" fmla="val 10000"/>
          </a:avLst>
        </a:prstGeom>
        <a:solidFill>
          <a:srgbClr val="0061A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Hypothesize potential sources of need</a:t>
          </a:r>
        </a:p>
      </dsp:txBody>
      <dsp:txXfrm>
        <a:off x="5239349" y="2201980"/>
        <a:ext cx="2141764" cy="13415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D778E-125A-4BBE-A62B-A9E132832823}">
      <dsp:nvSpPr>
        <dsp:cNvPr id="0" name=""/>
        <dsp:cNvSpPr/>
      </dsp:nvSpPr>
      <dsp:spPr>
        <a:xfrm>
          <a:off x="2808311" y="1368160"/>
          <a:ext cx="2303932" cy="1046504"/>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Accountability</a:t>
          </a:r>
        </a:p>
      </dsp:txBody>
      <dsp:txXfrm>
        <a:off x="3145714" y="1521417"/>
        <a:ext cx="1629126" cy="739990"/>
      </dsp:txXfrm>
    </dsp:sp>
    <dsp:sp modelId="{6407E823-9FC6-4792-B877-EA951CE85E96}">
      <dsp:nvSpPr>
        <dsp:cNvPr id="0" name=""/>
        <dsp:cNvSpPr/>
      </dsp:nvSpPr>
      <dsp:spPr>
        <a:xfrm rot="16179700">
          <a:off x="3803307" y="1203131"/>
          <a:ext cx="305954" cy="24111"/>
        </a:xfrm>
        <a:custGeom>
          <a:avLst/>
          <a:gdLst/>
          <a:ahLst/>
          <a:cxnLst/>
          <a:rect l="0" t="0" r="0" b="0"/>
          <a:pathLst>
            <a:path>
              <a:moveTo>
                <a:pt x="0" y="12055"/>
              </a:moveTo>
              <a:lnTo>
                <a:pt x="305954" y="1205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3948635" y="1207538"/>
        <a:ext cx="15297" cy="15297"/>
      </dsp:txXfrm>
    </dsp:sp>
    <dsp:sp modelId="{9DA0E262-552E-4211-8702-D0730844D85B}">
      <dsp:nvSpPr>
        <dsp:cNvPr id="0" name=""/>
        <dsp:cNvSpPr/>
      </dsp:nvSpPr>
      <dsp:spPr>
        <a:xfrm>
          <a:off x="2864020" y="15710"/>
          <a:ext cx="2176541" cy="1046504"/>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Evaluation</a:t>
          </a:r>
        </a:p>
      </dsp:txBody>
      <dsp:txXfrm>
        <a:off x="3182767" y="168967"/>
        <a:ext cx="1539047" cy="739990"/>
      </dsp:txXfrm>
    </dsp:sp>
    <dsp:sp modelId="{76F71EF2-A8AE-4B43-9D44-B6D2225B92FE}">
      <dsp:nvSpPr>
        <dsp:cNvPr id="0" name=""/>
        <dsp:cNvSpPr/>
      </dsp:nvSpPr>
      <dsp:spPr>
        <a:xfrm rot="98060">
          <a:off x="5109918" y="1916333"/>
          <a:ext cx="292626" cy="24111"/>
        </a:xfrm>
        <a:custGeom>
          <a:avLst/>
          <a:gdLst/>
          <a:ahLst/>
          <a:cxnLst/>
          <a:rect l="0" t="0" r="0" b="0"/>
          <a:pathLst>
            <a:path>
              <a:moveTo>
                <a:pt x="0" y="12055"/>
              </a:moveTo>
              <a:lnTo>
                <a:pt x="292626" y="1205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248916" y="1921073"/>
        <a:ext cx="14631" cy="14631"/>
      </dsp:txXfrm>
    </dsp:sp>
    <dsp:sp modelId="{E394FFEA-CBA7-4D43-9DA6-9C2C691B071E}">
      <dsp:nvSpPr>
        <dsp:cNvPr id="0" name=""/>
        <dsp:cNvSpPr/>
      </dsp:nvSpPr>
      <dsp:spPr>
        <a:xfrm>
          <a:off x="5400602" y="1440154"/>
          <a:ext cx="2165867" cy="1046504"/>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Transparency</a:t>
          </a:r>
        </a:p>
      </dsp:txBody>
      <dsp:txXfrm>
        <a:off x="5717786" y="1593411"/>
        <a:ext cx="1531499" cy="739990"/>
      </dsp:txXfrm>
    </dsp:sp>
    <dsp:sp modelId="{1D5BEB5A-67D3-468D-B26C-6826ADBF92BA}">
      <dsp:nvSpPr>
        <dsp:cNvPr id="0" name=""/>
        <dsp:cNvSpPr/>
      </dsp:nvSpPr>
      <dsp:spPr>
        <a:xfrm rot="5419992">
          <a:off x="3792895" y="2565993"/>
          <a:ext cx="326778" cy="24111"/>
        </a:xfrm>
        <a:custGeom>
          <a:avLst/>
          <a:gdLst/>
          <a:ahLst/>
          <a:cxnLst/>
          <a:rect l="0" t="0" r="0" b="0"/>
          <a:pathLst>
            <a:path>
              <a:moveTo>
                <a:pt x="0" y="12055"/>
              </a:moveTo>
              <a:lnTo>
                <a:pt x="326778" y="1205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3948115" y="2569880"/>
        <a:ext cx="16338" cy="16338"/>
      </dsp:txXfrm>
    </dsp:sp>
    <dsp:sp modelId="{BBFD3FB5-F1B3-4EE2-A736-212EDDFCA96C}">
      <dsp:nvSpPr>
        <dsp:cNvPr id="0" name=""/>
        <dsp:cNvSpPr/>
      </dsp:nvSpPr>
      <dsp:spPr>
        <a:xfrm>
          <a:off x="2792016" y="2741434"/>
          <a:ext cx="2320550" cy="1046504"/>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Justification</a:t>
          </a:r>
        </a:p>
      </dsp:txBody>
      <dsp:txXfrm>
        <a:off x="3131853" y="2894691"/>
        <a:ext cx="1640876" cy="739990"/>
      </dsp:txXfrm>
    </dsp:sp>
    <dsp:sp modelId="{254BD58B-A48B-4DD4-8372-C5B92C713D94}">
      <dsp:nvSpPr>
        <dsp:cNvPr id="0" name=""/>
        <dsp:cNvSpPr/>
      </dsp:nvSpPr>
      <dsp:spPr>
        <a:xfrm rot="10800010">
          <a:off x="2566338" y="1879353"/>
          <a:ext cx="241973" cy="24111"/>
        </a:xfrm>
        <a:custGeom>
          <a:avLst/>
          <a:gdLst/>
          <a:ahLst/>
          <a:cxnLst/>
          <a:rect l="0" t="0" r="0" b="0"/>
          <a:pathLst>
            <a:path>
              <a:moveTo>
                <a:pt x="0" y="12055"/>
              </a:moveTo>
              <a:lnTo>
                <a:pt x="241973" y="1205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2681275" y="1885359"/>
        <a:ext cx="12098" cy="12098"/>
      </dsp:txXfrm>
    </dsp:sp>
    <dsp:sp modelId="{E153B5BE-B738-43F8-9CFC-933897CC0E2E}">
      <dsp:nvSpPr>
        <dsp:cNvPr id="0" name=""/>
        <dsp:cNvSpPr/>
      </dsp:nvSpPr>
      <dsp:spPr>
        <a:xfrm>
          <a:off x="216024" y="1368153"/>
          <a:ext cx="2350313" cy="1046504"/>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Dissemination</a:t>
          </a:r>
        </a:p>
      </dsp:txBody>
      <dsp:txXfrm>
        <a:off x="560219" y="1521410"/>
        <a:ext cx="1661923" cy="73999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6B9B758B-2EE8-4780-9EDF-D3AEA9CB3514}" type="datetimeFigureOut">
              <a:rPr lang="en-US" smtClean="0"/>
              <a:t>7/23/26</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F48B0032-03B2-4DD6-B652-D7E39AB4885D}" type="slidenum">
              <a:rPr lang="en-US" smtClean="0"/>
              <a:t>‹#›</a:t>
            </a:fld>
            <a:endParaRPr lang="en-US"/>
          </a:p>
        </p:txBody>
      </p:sp>
    </p:spTree>
    <p:extLst>
      <p:ext uri="{BB962C8B-B14F-4D97-AF65-F5344CB8AC3E}">
        <p14:creationId xmlns:p14="http://schemas.microsoft.com/office/powerpoint/2010/main" val="176543237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3324" tIns="46662" rIns="93324" bIns="46662" rtlCol="0"/>
          <a:lstStyle>
            <a:lvl1pPr algn="l">
              <a:defRPr sz="1200">
                <a:latin typeface="Arial" charset="0"/>
                <a:ea typeface="ＭＳ Ｐゴシック" charset="0"/>
                <a:cs typeface="ＭＳ Ｐゴシック" charset="0"/>
              </a:defRPr>
            </a:lvl1pPr>
          </a:lstStyle>
          <a:p>
            <a:pPr>
              <a:defRPr/>
            </a:pPr>
            <a:endParaRPr lang="en-US" dirty="0"/>
          </a:p>
        </p:txBody>
      </p:sp>
      <p:sp>
        <p:nvSpPr>
          <p:cNvPr id="3" name="Date Placeholder 2"/>
          <p:cNvSpPr>
            <a:spLocks noGrp="1"/>
          </p:cNvSpPr>
          <p:nvPr>
            <p:ph type="dt" idx="1"/>
          </p:nvPr>
        </p:nvSpPr>
        <p:spPr>
          <a:xfrm>
            <a:off x="3978275" y="0"/>
            <a:ext cx="3043238" cy="465138"/>
          </a:xfrm>
          <a:prstGeom prst="rect">
            <a:avLst/>
          </a:prstGeom>
        </p:spPr>
        <p:txBody>
          <a:bodyPr vert="horz" wrap="square" lIns="93324" tIns="46662" rIns="93324" bIns="46662" numCol="1" anchor="t" anchorCtr="0" compatLnSpc="1">
            <a:prstTxWarp prst="textNoShape">
              <a:avLst/>
            </a:prstTxWarp>
          </a:bodyPr>
          <a:lstStyle>
            <a:lvl1pPr algn="r">
              <a:defRPr sz="1200">
                <a:latin typeface="Arial" pitchFamily="34" charset="0"/>
              </a:defRPr>
            </a:lvl1pPr>
          </a:lstStyle>
          <a:p>
            <a:pPr>
              <a:defRPr/>
            </a:pPr>
            <a:fld id="{C4E9B835-70C6-4616-871B-F31116996691}" type="datetimeFigureOut">
              <a:rPr lang="en-US" altLang="en-US"/>
              <a:pPr>
                <a:defRPr/>
              </a:pPr>
              <a:t>7/23/26</a:t>
            </a:fld>
            <a:endParaRPr lang="en-US" alt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pPr lvl="0"/>
            <a:endParaRPr lang="en-US" noProof="0" dirty="0"/>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3324" tIns="46662" rIns="93324" bIns="46662"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42375"/>
            <a:ext cx="3043238" cy="465138"/>
          </a:xfrm>
          <a:prstGeom prst="rect">
            <a:avLst/>
          </a:prstGeom>
        </p:spPr>
        <p:txBody>
          <a:bodyPr vert="horz" lIns="93324" tIns="46662" rIns="93324" bIns="46662" rtlCol="0" anchor="b"/>
          <a:lstStyle>
            <a:lvl1pPr algn="l">
              <a:defRPr sz="1200">
                <a:latin typeface="Arial" charset="0"/>
                <a:ea typeface="ＭＳ Ｐゴシック" charset="0"/>
                <a:cs typeface="ＭＳ Ｐゴシック" charset="0"/>
              </a:defRPr>
            </a:lvl1pPr>
          </a:lstStyle>
          <a:p>
            <a:pPr>
              <a:defRPr/>
            </a:pPr>
            <a:endParaRPr lang="en-US" dirty="0"/>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wrap="square" lIns="93324" tIns="46662" rIns="93324" bIns="46662" numCol="1" anchor="b" anchorCtr="0" compatLnSpc="1">
            <a:prstTxWarp prst="textNoShape">
              <a:avLst/>
            </a:prstTxWarp>
          </a:bodyPr>
          <a:lstStyle>
            <a:lvl1pPr algn="r">
              <a:defRPr sz="1200">
                <a:latin typeface="Arial" pitchFamily="34" charset="0"/>
              </a:defRPr>
            </a:lvl1pPr>
          </a:lstStyle>
          <a:p>
            <a:pPr>
              <a:defRPr/>
            </a:pPr>
            <a:fld id="{26EFF938-97B4-4C89-8E54-4B421C3BF589}" type="slidenum">
              <a:rPr lang="en-US" altLang="en-US"/>
              <a:pPr>
                <a:defRPr/>
              </a:pPr>
              <a:t>‹#›</a:t>
            </a:fld>
            <a:endParaRPr lang="en-US" altLang="en-US" dirty="0"/>
          </a:p>
        </p:txBody>
      </p:sp>
    </p:spTree>
    <p:extLst>
      <p:ext uri="{BB962C8B-B14F-4D97-AF65-F5344CB8AC3E}">
        <p14:creationId xmlns:p14="http://schemas.microsoft.com/office/powerpoint/2010/main" val="1218513279"/>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In this presentation,</a:t>
            </a:r>
            <a:r>
              <a:rPr lang="en-US" baseline="0" dirty="0">
                <a:ea typeface="ＭＳ Ｐゴシック" pitchFamily="34" charset="-128"/>
              </a:rPr>
              <a:t> you will learn about </a:t>
            </a:r>
            <a:r>
              <a:rPr lang="en-US" b="0" dirty="0">
                <a:ea typeface="ＭＳ Ｐゴシック" pitchFamily="34" charset="-128"/>
              </a:rPr>
              <a:t>Evidence-Based Behavioral </a:t>
            </a:r>
            <a:r>
              <a:rPr lang="en-US" b="0" i="1" dirty="0">
                <a:ea typeface="ＭＳ Ｐゴシック" pitchFamily="34" charset="-128"/>
              </a:rPr>
              <a:t>Interventions</a:t>
            </a:r>
            <a:r>
              <a:rPr lang="en-US" b="0" i="0" dirty="0">
                <a:ea typeface="ＭＳ Ｐゴシック" pitchFamily="34" charset="-128"/>
              </a:rPr>
              <a:t>, the importance</a:t>
            </a:r>
            <a:r>
              <a:rPr lang="en-US" b="0" i="0" baseline="0" dirty="0">
                <a:ea typeface="ＭＳ Ｐゴシック" pitchFamily="34" charset="-128"/>
              </a:rPr>
              <a:t> of implementing</a:t>
            </a:r>
            <a:r>
              <a:rPr lang="en-US" b="0" i="0" dirty="0">
                <a:ea typeface="ＭＳ Ｐゴシック" pitchFamily="34" charset="-128"/>
              </a:rPr>
              <a:t> supplemental behavior interventions with fidelity, and</a:t>
            </a:r>
            <a:r>
              <a:rPr lang="en-US" b="0" i="0" baseline="0" dirty="0">
                <a:ea typeface="ＭＳ Ｐゴシック" pitchFamily="34" charset="-128"/>
              </a:rPr>
              <a:t> using data </a:t>
            </a:r>
            <a:r>
              <a:rPr lang="en-US" dirty="0">
                <a:ea typeface="ＭＳ Ｐゴシック" pitchFamily="34" charset="-128"/>
              </a:rPr>
              <a:t>to assess if the</a:t>
            </a:r>
            <a:r>
              <a:rPr lang="en-US" baseline="0" dirty="0">
                <a:ea typeface="ＭＳ Ｐゴシック" pitchFamily="34" charset="-128"/>
              </a:rPr>
              <a:t> </a:t>
            </a:r>
            <a:r>
              <a:rPr lang="en-US" dirty="0">
                <a:ea typeface="ＭＳ Ｐゴシック" pitchFamily="34" charset="-128"/>
              </a:rPr>
              <a:t>intervention(s) are working to improve student behavior.</a:t>
            </a:r>
          </a:p>
          <a:p>
            <a:pPr marL="0" marR="0" indent="0" algn="l" defTabSz="457200" rtl="0" eaLnBrk="0" fontAlgn="base" latinLnBrk="0" hangingPunct="0">
              <a:lnSpc>
                <a:spcPct val="100000"/>
              </a:lnSpc>
              <a:spcBef>
                <a:spcPct val="30000"/>
              </a:spcBef>
              <a:spcAft>
                <a:spcPct val="0"/>
              </a:spcAft>
              <a:buClrTx/>
              <a:buSzTx/>
              <a:buFont typeface="Arial" pitchFamily="34" charset="0"/>
              <a:buNone/>
              <a:tabLst/>
              <a:defRPr/>
            </a:pPr>
            <a:endParaRPr lang="en-US" u="none"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 typeface="Arial" pitchFamily="34" charset="0"/>
              <a:buNone/>
              <a:tabLst/>
              <a:defRPr/>
            </a:pPr>
            <a:r>
              <a:rPr lang="en-US" u="none" dirty="0"/>
              <a:t>Speaker notes are provided for most of the PowerPoint</a:t>
            </a:r>
            <a:r>
              <a:rPr lang="en-US" u="none" baseline="0" dirty="0"/>
              <a:t> slides included. The notes provide additional details about the information presented in a particular slide, including the context for the information being presented as well as further elaboration of key points being discussed. </a:t>
            </a:r>
            <a:r>
              <a:rPr lang="en-US" baseline="0" dirty="0"/>
              <a:t> Thus, the speaker notes are intended as a guide for a presenter who is using the PowerPoint slides and may be modified as needed.</a:t>
            </a:r>
          </a:p>
          <a:p>
            <a:pPr marL="171707" indent="-171707">
              <a:buFont typeface="Arial" pitchFamily="34" charset="0"/>
              <a:buChar char="•"/>
            </a:pPr>
            <a:endParaRPr lang="en-US" dirty="0"/>
          </a:p>
          <a:p>
            <a:r>
              <a:rPr lang="en-US" u="sng" dirty="0"/>
              <a:t>Instructions for using the speaker notes</a:t>
            </a:r>
          </a:p>
          <a:p>
            <a:pPr marL="171707" indent="-171707">
              <a:buFont typeface="Arial" pitchFamily="34" charset="0"/>
              <a:buChar char="•"/>
            </a:pPr>
            <a:r>
              <a:rPr lang="en-US" dirty="0"/>
              <a:t>Text formatted in standard font is a sample script for the presenter. While these may be read verbatim, speaker notes are intended as a guide for the presenter and may be modified as needed.</a:t>
            </a:r>
          </a:p>
          <a:p>
            <a:pPr marL="171707" indent="-171707">
              <a:buFont typeface="Arial" pitchFamily="34" charset="0"/>
              <a:buChar char="•"/>
            </a:pPr>
            <a:r>
              <a:rPr lang="en-US" dirty="0"/>
              <a:t>Text formatted in </a:t>
            </a:r>
            <a:r>
              <a:rPr lang="en-US" i="1" dirty="0"/>
              <a:t>italics </a:t>
            </a:r>
            <a:r>
              <a:rPr lang="en-US" dirty="0"/>
              <a:t>is intended as directions or notes for the facilitator; italicized text is not meant to be read aloud. </a:t>
            </a:r>
          </a:p>
          <a:p>
            <a:pPr marL="171707" indent="-171707">
              <a:buFont typeface="Arial" pitchFamily="34" charset="0"/>
              <a:buChar char="•"/>
            </a:pPr>
            <a:r>
              <a:rPr lang="en-US" dirty="0"/>
              <a:t>Text formatted in </a:t>
            </a:r>
            <a:r>
              <a:rPr lang="en-US" u="sng" dirty="0"/>
              <a:t>underline</a:t>
            </a:r>
            <a:r>
              <a:rPr lang="en-US" dirty="0"/>
              <a:t> indicates an appropriate time to click to bring up the next stage of animation in an animated slide.</a:t>
            </a:r>
          </a:p>
          <a:p>
            <a:pPr marL="171707" indent="-171707">
              <a:buFont typeface="Arial" pitchFamily="34" charset="0"/>
              <a:buChar char="•"/>
            </a:pPr>
            <a:endParaRPr lang="en-US" dirty="0"/>
          </a:p>
        </p:txBody>
      </p:sp>
    </p:spTree>
    <p:extLst>
      <p:ext uri="{BB962C8B-B14F-4D97-AF65-F5344CB8AC3E}">
        <p14:creationId xmlns:p14="http://schemas.microsoft.com/office/powerpoint/2010/main" val="1600443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In this section, you will learn how to choose evidence-based interventions</a:t>
            </a:r>
            <a:r>
              <a:rPr lang="en-US" baseline="0" dirty="0"/>
              <a:t>. Later we will discuss how important fidelity is when implementing supplemental interventions. </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2435337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How do you know if a program or strategy is evidence-based?</a:t>
            </a:r>
            <a:endParaRPr lang="en-US" dirty="0">
              <a:ea typeface="ＭＳ Ｐゴシック" pitchFamily="34" charset="-128"/>
            </a:endParaRPr>
          </a:p>
          <a:p>
            <a:pPr>
              <a:defRPr/>
            </a:pPr>
            <a:r>
              <a:rPr lang="en-US" dirty="0">
                <a:ea typeface="ＭＳ Ｐゴシック" pitchFamily="34" charset="-128"/>
              </a:rPr>
              <a:t>You can focus your efforts by looking at these areas when examining the evidence base:</a:t>
            </a:r>
          </a:p>
          <a:p>
            <a:pPr marL="182880" indent="-182880">
              <a:buFontTx/>
              <a:buChar char="•"/>
              <a:defRPr/>
            </a:pPr>
            <a:r>
              <a:rPr lang="en-US" dirty="0">
                <a:ea typeface="ＭＳ Ｐゴシック" pitchFamily="34" charset="-128"/>
              </a:rPr>
              <a:t>First, consider the </a:t>
            </a:r>
            <a:r>
              <a:rPr lang="en-US" b="1" dirty="0">
                <a:ea typeface="ＭＳ Ｐゴシック" pitchFamily="34" charset="-128"/>
              </a:rPr>
              <a:t>type</a:t>
            </a:r>
            <a:r>
              <a:rPr lang="en-US" dirty="0">
                <a:ea typeface="ＭＳ Ｐゴシック" pitchFamily="34" charset="-128"/>
              </a:rPr>
              <a:t> of information and the </a:t>
            </a:r>
            <a:r>
              <a:rPr lang="en-US" b="1" dirty="0">
                <a:ea typeface="ＭＳ Ｐゴシック" pitchFamily="34" charset="-128"/>
              </a:rPr>
              <a:t>source</a:t>
            </a:r>
            <a:r>
              <a:rPr lang="en-US" dirty="0">
                <a:ea typeface="ＭＳ Ｐゴシック" pitchFamily="34" charset="-128"/>
              </a:rPr>
              <a:t> from which you are gathering this information. Is the information coming from the intervention vendor or a reputable website? It is also worth considering the type of evidence that is available. Did the study involve experimental design</a:t>
            </a:r>
            <a:r>
              <a:rPr lang="en-US" baseline="0" dirty="0">
                <a:ea typeface="ＭＳ Ｐゴシック" pitchFamily="34" charset="-128"/>
              </a:rPr>
              <a:t> (i.e., </a:t>
            </a:r>
            <a:r>
              <a:rPr lang="en-US" dirty="0">
                <a:ea typeface="ＭＳ Ｐゴシック" pitchFamily="34" charset="-128"/>
              </a:rPr>
              <a:t>where the intervention group was compared to an equivalent control group?). </a:t>
            </a:r>
          </a:p>
          <a:p>
            <a:pPr marL="182880" indent="-182880">
              <a:buFontTx/>
              <a:buChar char="•"/>
              <a:defRPr/>
            </a:pPr>
            <a:r>
              <a:rPr lang="en-US" dirty="0">
                <a:ea typeface="ＭＳ Ｐゴシック" pitchFamily="34" charset="-128"/>
              </a:rPr>
              <a:t>Next, consider the </a:t>
            </a:r>
            <a:r>
              <a:rPr lang="en-US" b="1" dirty="0">
                <a:ea typeface="ＭＳ Ｐゴシック" pitchFamily="34" charset="-128"/>
              </a:rPr>
              <a:t>population</a:t>
            </a:r>
            <a:r>
              <a:rPr lang="en-US" dirty="0">
                <a:ea typeface="ＭＳ Ｐゴシック" pitchFamily="34" charset="-128"/>
              </a:rPr>
              <a:t>. For which populations has the program been researched and found effective? Is the sample described? Is the population similar to, or representative of, your student population? Are there different effects for different population groups? </a:t>
            </a:r>
          </a:p>
          <a:p>
            <a:pPr marL="182880" indent="-182880">
              <a:buFontTx/>
              <a:buChar char="•"/>
              <a:defRPr/>
            </a:pPr>
            <a:r>
              <a:rPr lang="en-US" dirty="0">
                <a:ea typeface="ＭＳ Ｐゴシック" pitchFamily="34" charset="-128"/>
              </a:rPr>
              <a:t>It is</a:t>
            </a:r>
            <a:r>
              <a:rPr lang="en-US" baseline="0" dirty="0">
                <a:ea typeface="ＭＳ Ｐゴシック" pitchFamily="34" charset="-128"/>
              </a:rPr>
              <a:t> also</a:t>
            </a:r>
            <a:r>
              <a:rPr lang="en-US" dirty="0">
                <a:ea typeface="ＭＳ Ｐゴシック" pitchFamily="34" charset="-128"/>
              </a:rPr>
              <a:t> important to consider whether or not the </a:t>
            </a:r>
            <a:r>
              <a:rPr lang="en-US" b="1" dirty="0">
                <a:ea typeface="ＭＳ Ｐゴシック" pitchFamily="34" charset="-128"/>
              </a:rPr>
              <a:t>desired outcomes</a:t>
            </a:r>
            <a:r>
              <a:rPr lang="en-US" dirty="0">
                <a:ea typeface="ＭＳ Ｐゴシック" pitchFamily="34" charset="-128"/>
              </a:rPr>
              <a:t> assessed in a study are relevant to the outcomes you hope to achieve with an intervention. </a:t>
            </a:r>
          </a:p>
          <a:p>
            <a:pPr marL="182880" indent="-182880">
              <a:buFontTx/>
              <a:buChar char="•"/>
              <a:defRPr/>
            </a:pPr>
            <a:r>
              <a:rPr lang="en-US" dirty="0">
                <a:ea typeface="ＭＳ Ｐゴシック" pitchFamily="34" charset="-128"/>
              </a:rPr>
              <a:t>Finally, consider the </a:t>
            </a:r>
            <a:r>
              <a:rPr lang="en-US" b="1" dirty="0">
                <a:ea typeface="ＭＳ Ｐゴシック" pitchFamily="34" charset="-128"/>
              </a:rPr>
              <a:t>effects. </a:t>
            </a:r>
            <a:r>
              <a:rPr lang="en-US" dirty="0">
                <a:ea typeface="ＭＳ Ｐゴシック" pitchFamily="34" charset="-128"/>
              </a:rPr>
              <a:t>Were the effects identified in the study large?</a:t>
            </a:r>
            <a:endParaRPr lang="en-US" altLang="en-US" dirty="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Here are some examples of evidence-based interventions that meet the criteria we just talked about.</a:t>
            </a:r>
          </a:p>
          <a:p>
            <a:endParaRPr lang="en-US" altLang="en-US" dirty="0">
              <a:ea typeface="ＭＳ Ｐゴシック" pitchFamily="34" charset="-128"/>
            </a:endParaRPr>
          </a:p>
          <a:p>
            <a:r>
              <a:rPr lang="en-US" altLang="en-US" i="1" dirty="0">
                <a:ea typeface="ＭＳ Ｐゴシック" pitchFamily="34" charset="-128"/>
              </a:rPr>
              <a:t>Briefly</a:t>
            </a:r>
            <a:r>
              <a:rPr lang="en-US" altLang="en-US" i="1" baseline="0" dirty="0">
                <a:ea typeface="ＭＳ Ｐゴシック" pitchFamily="34" charset="-128"/>
              </a:rPr>
              <a:t> describe Check In Check Out (since it was referred to at the start of the presentation); also state that this presentation will focus on social skills instruction as a supplemental behavioral intervention. </a:t>
            </a:r>
            <a:endParaRPr lang="en-US" altLang="en-US" i="1" dirty="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ea typeface="ＭＳ Ｐゴシック" pitchFamily="34" charset="-128"/>
              </a:rPr>
              <a:t>Note: </a:t>
            </a:r>
            <a:r>
              <a:rPr lang="en-US" altLang="en-US" dirty="0">
                <a:ea typeface="ＭＳ Ｐゴシック" pitchFamily="34" charset="-128"/>
              </a:rPr>
              <a:t>We are not personally supporting these programs. They are presented here for informational purposes only. </a:t>
            </a:r>
            <a:r>
              <a:rPr lang="en-US" altLang="en-US" dirty="0"/>
              <a:t>T</a:t>
            </a:r>
            <a:r>
              <a:rPr lang="en-US" dirty="0"/>
              <a:t>hey are programs that have been found, by the PBIS Center, to be evidence-based.</a:t>
            </a:r>
            <a:endParaRPr lang="en-US" altLang="en-US" dirty="0">
              <a:ea typeface="ＭＳ Ｐゴシック" pitchFamily="34" charset="-128"/>
            </a:endParaRPr>
          </a:p>
          <a:p>
            <a:endParaRPr lang="en-US" altLang="en-US" dirty="0">
              <a:ea typeface="ＭＳ Ｐゴシック" pitchFamily="34" charset="-128"/>
            </a:endParaRPr>
          </a:p>
          <a:p>
            <a:pPr marL="171450" indent="-171450">
              <a:buFontTx/>
              <a:buChar char="•"/>
            </a:pPr>
            <a:r>
              <a:rPr lang="en-US" altLang="en-US" dirty="0">
                <a:ea typeface="ＭＳ Ｐゴシック" pitchFamily="34" charset="-128"/>
              </a:rPr>
              <a:t>Here are some examples of curricula that have been found, by the PBIS Center, to be evidence-based.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a:ea typeface="ＭＳ Ｐゴシック" pitchFamily="34" charset="-128"/>
              </a:rPr>
              <a:t>This slide lists websites for resources that are evidence-based.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b="1" dirty="0">
                <a:ea typeface="ＭＳ Ｐゴシック" pitchFamily="34" charset="-128"/>
              </a:rPr>
              <a:t>Note - </a:t>
            </a:r>
            <a:r>
              <a:rPr lang="en-US" altLang="en-US" sz="1100" i="1" dirty="0">
                <a:ea typeface="ＭＳ Ｐゴシック" pitchFamily="34" charset="-128"/>
              </a:rPr>
              <a:t>Computers need to be available to students in order to complete this activity. This activity can be completed during class or as a homework assignment. In addition, it can be completed individually or in pairs.</a:t>
            </a:r>
          </a:p>
          <a:p>
            <a:endParaRPr lang="en-US" altLang="en-US" sz="1100" i="1" dirty="0">
              <a:ea typeface="ＭＳ Ｐゴシック" pitchFamily="34" charset="-128"/>
            </a:endParaRPr>
          </a:p>
          <a:p>
            <a:r>
              <a:rPr lang="en-US" altLang="en-US" sz="1100" b="1" dirty="0">
                <a:ea typeface="ＭＳ Ｐゴシック" pitchFamily="34" charset="-128"/>
              </a:rPr>
              <a:t>Purpose of the activity – </a:t>
            </a:r>
            <a:r>
              <a:rPr lang="en-US" altLang="en-US" sz="1100" i="1" dirty="0">
                <a:ea typeface="ＭＳ Ｐゴシック" pitchFamily="34" charset="-128"/>
              </a:rPr>
              <a:t>To familiarize participants with various evidence-based curricula  that is available.</a:t>
            </a:r>
          </a:p>
          <a:p>
            <a:endParaRPr lang="en-US" altLang="en-US" sz="1100" dirty="0">
              <a:ea typeface="ＭＳ Ｐゴシック" pitchFamily="34" charset="-128"/>
            </a:endParaRPr>
          </a:p>
          <a:p>
            <a:pPr>
              <a:defRPr/>
            </a:pPr>
            <a:r>
              <a:rPr lang="en-US" altLang="en-US" sz="1100" b="1" dirty="0">
                <a:ea typeface="ＭＳ Ｐゴシック" pitchFamily="34" charset="-128"/>
              </a:rPr>
              <a:t>Directions for the activity:</a:t>
            </a:r>
            <a:endParaRPr lang="en-US" altLang="en-US" sz="1100" dirty="0">
              <a:ea typeface="ＭＳ Ｐゴシック" pitchFamily="34" charset="-128"/>
            </a:endParaRP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altLang="en-US" sz="1100" i="1" dirty="0">
                <a:ea typeface="ＭＳ Ｐゴシック" pitchFamily="34" charset="-128"/>
              </a:rPr>
              <a:t>Allow participants time to sign</a:t>
            </a:r>
            <a:r>
              <a:rPr lang="en-US" altLang="en-US" sz="1100" i="1" baseline="0" dirty="0">
                <a:ea typeface="ＭＳ Ｐゴシック" pitchFamily="34" charset="-128"/>
              </a:rPr>
              <a:t> </a:t>
            </a:r>
            <a:r>
              <a:rPr lang="en-US" altLang="en-US" sz="1100" i="1" dirty="0">
                <a:ea typeface="ＭＳ Ｐゴシック" pitchFamily="34" charset="-128"/>
              </a:rPr>
              <a:t>up for the curricula that they would like to review. </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altLang="en-US" sz="1100" i="1" dirty="0">
                <a:ea typeface="ＭＳ Ｐゴシック" pitchFamily="34" charset="-128"/>
              </a:rPr>
              <a:t>Form groups according to curricula choices. Make sure groups are even in number.</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altLang="en-US" sz="1100" i="1" dirty="0">
                <a:ea typeface="ＭＳ Ｐゴシック" pitchFamily="34" charset="-128"/>
              </a:rPr>
              <a:t>Have groups review information that is available on the web for their specific curricula and answer the four questions on the slide using Handout #6.</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altLang="en-US" sz="1100" i="1" dirty="0">
                <a:ea typeface="ＭＳ Ｐゴシック" pitchFamily="34" charset="-128"/>
              </a:rPr>
              <a:t>Debrief – Have each group share their findings with the large group. Inform participants that they will be the expert on their curricula and will impart their knowledge to the large group so all participants will have a better understanding of the various evidence-based curricula.</a:t>
            </a:r>
          </a:p>
          <a:p>
            <a:pPr marR="0" algn="l" defTabSz="457200" rtl="0" eaLnBrk="0" fontAlgn="base" latinLnBrk="0" hangingPunct="0">
              <a:lnSpc>
                <a:spcPct val="100000"/>
              </a:lnSpc>
              <a:spcBef>
                <a:spcPct val="30000"/>
              </a:spcBef>
              <a:spcAft>
                <a:spcPct val="0"/>
              </a:spcAft>
              <a:buClrTx/>
              <a:buSzTx/>
              <a:tabLst/>
              <a:defRPr/>
            </a:pPr>
            <a:endParaRPr lang="en-US" altLang="en-US" sz="1100" i="1" dirty="0">
              <a:ea typeface="ＭＳ Ｐゴシック" pitchFamily="34" charset="-128"/>
            </a:endParaRPr>
          </a:p>
          <a:p>
            <a:pPr marR="0" algn="l" defTabSz="457200" rtl="0" eaLnBrk="0" fontAlgn="base" latinLnBrk="0" hangingPunct="0">
              <a:lnSpc>
                <a:spcPct val="100000"/>
              </a:lnSpc>
              <a:spcBef>
                <a:spcPct val="30000"/>
              </a:spcBef>
              <a:spcAft>
                <a:spcPct val="0"/>
              </a:spcAft>
              <a:buClrTx/>
              <a:buSzTx/>
              <a:tabLst/>
              <a:defRPr/>
            </a:pPr>
            <a:r>
              <a:rPr lang="en-US" altLang="en-US" sz="1100" b="1" i="1" dirty="0">
                <a:ea typeface="ＭＳ Ｐゴシック" pitchFamily="34" charset="-128"/>
              </a:rPr>
              <a:t>Putting it all together – </a:t>
            </a:r>
            <a:r>
              <a:rPr lang="en-US" altLang="en-US" sz="1100" i="1" dirty="0">
                <a:ea typeface="ＭＳ Ｐゴシック" pitchFamily="34" charset="-128"/>
              </a:rPr>
              <a:t>Participants should now be aware of the various evidence-based curricula available to address behavior issues in the classroom.</a:t>
            </a:r>
          </a:p>
          <a:p>
            <a:pPr marR="0" algn="l" defTabSz="457200" rtl="0" eaLnBrk="0" fontAlgn="base" latinLnBrk="0" hangingPunct="0">
              <a:lnSpc>
                <a:spcPct val="100000"/>
              </a:lnSpc>
              <a:spcBef>
                <a:spcPct val="30000"/>
              </a:spcBef>
              <a:spcAft>
                <a:spcPct val="0"/>
              </a:spcAft>
              <a:buClrTx/>
              <a:buSzTx/>
              <a:tabLst/>
              <a:defRPr/>
            </a:pPr>
            <a:endParaRPr lang="en-US" altLang="en-US" sz="1100" i="1" dirty="0">
              <a:ea typeface="ＭＳ Ｐゴシック" pitchFamily="34" charset="-128"/>
            </a:endParaRPr>
          </a:p>
          <a:p>
            <a:pPr marR="0" algn="l" defTabSz="457200" rtl="0" eaLnBrk="0" fontAlgn="base" latinLnBrk="0" hangingPunct="0">
              <a:lnSpc>
                <a:spcPct val="100000"/>
              </a:lnSpc>
              <a:spcBef>
                <a:spcPct val="30000"/>
              </a:spcBef>
              <a:spcAft>
                <a:spcPct val="0"/>
              </a:spcAft>
              <a:buClrTx/>
              <a:buSzTx/>
              <a:tabLst/>
              <a:defRPr/>
            </a:pPr>
            <a:r>
              <a:rPr lang="en-US" altLang="en-US" sz="1100" b="1" i="1" dirty="0">
                <a:ea typeface="ＭＳ Ｐゴシック" pitchFamily="34" charset="-128"/>
              </a:rPr>
              <a:t>Note:</a:t>
            </a:r>
            <a:r>
              <a:rPr lang="en-US" altLang="en-US" sz="1100" b="1" i="1" baseline="0" dirty="0">
                <a:ea typeface="ＭＳ Ｐゴシック" pitchFamily="34" charset="-128"/>
              </a:rPr>
              <a:t> </a:t>
            </a:r>
            <a:r>
              <a:rPr lang="en-US" altLang="en-US" sz="1100" b="0" i="1" baseline="0" dirty="0">
                <a:ea typeface="ＭＳ Ｐゴシック" pitchFamily="34" charset="-128"/>
              </a:rPr>
              <a:t>If computer/internet access is not available, print out in advance a description of EBI curricula for participants to use during the activity.  Make sure the description you provide allows participants to answer all four questions on Handout #6. </a:t>
            </a:r>
            <a:endParaRPr lang="en-US" altLang="en-US" sz="1100" b="1" dirty="0">
              <a:ea typeface="ＭＳ Ｐゴシック" pitchFamily="34" charset="-128"/>
            </a:endParaRP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endParaRPr lang="en-US" altLang="en-US" sz="1100" i="1" dirty="0">
              <a:ea typeface="ＭＳ Ｐゴシック" pitchFamily="34" charset="-128"/>
            </a:endParaRPr>
          </a:p>
          <a:p>
            <a:pPr marR="0" algn="l" defTabSz="457200" rtl="0" eaLnBrk="0" fontAlgn="base" latinLnBrk="0" hangingPunct="0">
              <a:lnSpc>
                <a:spcPct val="100000"/>
              </a:lnSpc>
              <a:spcBef>
                <a:spcPct val="30000"/>
              </a:spcBef>
              <a:spcAft>
                <a:spcPct val="0"/>
              </a:spcAft>
              <a:buClrTx/>
              <a:buSzTx/>
              <a:tabLst/>
              <a:defRPr/>
            </a:pPr>
            <a:endParaRPr lang="en-US" altLang="en-US" sz="1100" i="1" dirty="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you will learn how to match the behavior intervention to student need, implement the intervention with fidelity, and progress monitor to see if the intervention is working and student behavior is improving.</a:t>
            </a:r>
          </a:p>
        </p:txBody>
      </p:sp>
    </p:spTree>
    <p:extLst>
      <p:ext uri="{BB962C8B-B14F-4D97-AF65-F5344CB8AC3E}">
        <p14:creationId xmlns:p14="http://schemas.microsoft.com/office/powerpoint/2010/main" val="3140942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The 4-step implementation process includes these steps. We will talk about each step in more detail in the following slides.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p:cNvSpPr>
            <a:spLocks noGrp="1"/>
          </p:cNvSpPr>
          <p:nvPr>
            <p:ph type="body" idx="1"/>
          </p:nvPr>
        </p:nvSpPr>
        <p:spPr bwMode="auto">
          <a:xfrm>
            <a:off x="701675" y="4421188"/>
            <a:ext cx="5619750" cy="4410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ea typeface="ＭＳ Ｐゴシック" pitchFamily="34" charset="-128"/>
              </a:rPr>
              <a:t>Note: </a:t>
            </a:r>
            <a:r>
              <a:rPr lang="en-US" altLang="en-US" dirty="0">
                <a:ea typeface="ＭＳ Ｐゴシック" pitchFamily="34" charset="-128"/>
              </a:rPr>
              <a:t>Office discipline referrals or ODRs are also referred to as incident reports.</a:t>
            </a:r>
          </a:p>
          <a:p>
            <a:endParaRPr lang="en-US" altLang="en-US" dirty="0">
              <a:ea typeface="ＭＳ Ｐゴシック" pitchFamily="34" charset="-128"/>
            </a:endParaRPr>
          </a:p>
          <a:p>
            <a:r>
              <a:rPr lang="en-US" altLang="en-US" dirty="0">
                <a:ea typeface="ＭＳ Ｐゴシック" pitchFamily="34" charset="-128"/>
              </a:rPr>
              <a:t>Identifying “at-risk” students might be the responsibility of your school’s leadership team, but you should know what the processes are for identifying students who are at risk.</a:t>
            </a:r>
          </a:p>
          <a:p>
            <a:endParaRPr lang="en-US" altLang="en-US" dirty="0">
              <a:ea typeface="ＭＳ Ｐゴシック" pitchFamily="34" charset="-128"/>
            </a:endParaRPr>
          </a:p>
          <a:p>
            <a:r>
              <a:rPr lang="en-US" altLang="en-US" dirty="0">
                <a:ea typeface="ＭＳ Ｐゴシック" pitchFamily="34" charset="-128"/>
              </a:rPr>
              <a:t>Multiple methods are used to identify students for supplemental supports. Students should be identified through various methods, such as office discipline referrals, screenings, teacher nominations, parent and support service recommendations, formative assessments, and</a:t>
            </a:r>
            <a:r>
              <a:rPr lang="en-US" altLang="en-US" baseline="0" dirty="0">
                <a:ea typeface="ＭＳ Ｐゴシック" pitchFamily="34" charset="-128"/>
              </a:rPr>
              <a:t> so on</a:t>
            </a:r>
            <a:r>
              <a:rPr lang="en-US" altLang="en-US" dirty="0">
                <a:ea typeface="ＭＳ Ｐゴシック" pitchFamily="34" charset="-128"/>
              </a:rPr>
              <a:t>. No single method is likely to identify all the students who may need supplemental supports. The identification methods selected should be efficient in terms of their cost and amount of time they require from school personnel.</a:t>
            </a:r>
          </a:p>
          <a:p>
            <a:endParaRPr lang="en-US" altLang="en-US" dirty="0">
              <a:ea typeface="ＭＳ Ｐゴシック" pitchFamily="34" charset="-128"/>
            </a:endParaRPr>
          </a:p>
          <a:p>
            <a:r>
              <a:rPr lang="en-US" altLang="en-US" dirty="0">
                <a:ea typeface="ＭＳ Ｐゴシック" pitchFamily="34" charset="-128"/>
              </a:rPr>
              <a:t>Identify students early before problems develop to a level that requires intensive intervention.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A = Antecedent. What happens before the behavior?</a:t>
            </a:r>
          </a:p>
          <a:p>
            <a:r>
              <a:rPr lang="en-US" altLang="en-US" dirty="0">
                <a:ea typeface="ＭＳ Ｐゴシック" pitchFamily="34" charset="-128"/>
              </a:rPr>
              <a:t>B = Behavior. What does the person do (measureable or observable)?</a:t>
            </a:r>
          </a:p>
          <a:p>
            <a:r>
              <a:rPr lang="en-US" altLang="en-US" dirty="0">
                <a:ea typeface="ＭＳ Ｐゴシック" pitchFamily="34" charset="-128"/>
              </a:rPr>
              <a:t>C = Consequences. What happens</a:t>
            </a:r>
            <a:r>
              <a:rPr lang="en-US" altLang="en-US" baseline="0" dirty="0">
                <a:ea typeface="ＭＳ Ｐゴシック" pitchFamily="34" charset="-128"/>
              </a:rPr>
              <a:t> after the behavior?</a:t>
            </a:r>
            <a:r>
              <a:rPr lang="en-US" altLang="en-US" dirty="0">
                <a:ea typeface="ＭＳ Ｐゴシック" pitchFamily="34" charset="-128"/>
              </a:rPr>
              <a:t> </a:t>
            </a:r>
          </a:p>
          <a:p>
            <a:endParaRPr lang="en-US" altLang="en-US" dirty="0">
              <a:ea typeface="ＭＳ Ｐゴシック" pitchFamily="34" charset="-128"/>
            </a:endParaRPr>
          </a:p>
          <a:p>
            <a:r>
              <a:rPr lang="en-US" altLang="en-US" dirty="0">
                <a:ea typeface="ＭＳ Ｐゴシック" pitchFamily="34" charset="-128"/>
              </a:rPr>
              <a:t>Ask yourself, is the student performing the behavior to get something or avoid something?</a:t>
            </a:r>
          </a:p>
          <a:p>
            <a:endParaRPr lang="en-US" altLang="en-US" dirty="0">
              <a:ea typeface="ＭＳ Ｐゴシック" pitchFamily="34" charset="-128"/>
            </a:endParaRPr>
          </a:p>
          <a:p>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topics that will be covered in this presentation. </a:t>
            </a:r>
          </a:p>
          <a:p>
            <a:endParaRPr lang="en-US" dirty="0"/>
          </a:p>
          <a:p>
            <a:r>
              <a:rPr lang="en-US" i="1" dirty="0"/>
              <a:t>Give participants time to read this slide.</a:t>
            </a:r>
          </a:p>
          <a:p>
            <a:endParaRPr lang="en-US" dirty="0"/>
          </a:p>
        </p:txBody>
      </p:sp>
    </p:spTree>
    <p:extLst>
      <p:ext uri="{BB962C8B-B14F-4D97-AF65-F5344CB8AC3E}">
        <p14:creationId xmlns:p14="http://schemas.microsoft.com/office/powerpoint/2010/main" val="1639996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Identify students that have </a:t>
            </a:r>
            <a:r>
              <a:rPr lang="en-US" altLang="en-US" b="1" dirty="0">
                <a:ea typeface="ＭＳ Ｐゴシック" pitchFamily="34" charset="-128"/>
              </a:rPr>
              <a:t>academic and behavior </a:t>
            </a:r>
            <a:r>
              <a:rPr lang="en-US" altLang="en-US" dirty="0">
                <a:ea typeface="ＭＳ Ｐゴシック" pitchFamily="34" charset="-128"/>
              </a:rPr>
              <a:t>challenges. Consider that their behavior challenges could be related to their academic challenges.</a:t>
            </a:r>
          </a:p>
          <a:p>
            <a:endParaRPr lang="en-US" altLang="en-US" dirty="0">
              <a:ea typeface="ＭＳ Ｐゴシック" pitchFamily="34" charset="-128"/>
            </a:endParaRPr>
          </a:p>
          <a:p>
            <a:r>
              <a:rPr lang="en-US" altLang="en-US" i="1" dirty="0">
                <a:ea typeface="ＭＳ Ｐゴシック" pitchFamily="34" charset="-128"/>
              </a:rPr>
              <a:t>Discuss as a group</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xfrm>
            <a:off x="701675" y="4421188"/>
            <a:ext cx="5619750" cy="44818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r>
              <a:rPr lang="en-US" altLang="en-US" sz="1100" b="1" dirty="0">
                <a:ea typeface="ＭＳ Ｐゴシック" pitchFamily="34" charset="-128"/>
              </a:rPr>
              <a:t>Who </a:t>
            </a:r>
            <a:r>
              <a:rPr lang="en-US" altLang="en-US" sz="1100" dirty="0">
                <a:ea typeface="ＭＳ Ｐゴシック" pitchFamily="34" charset="-128"/>
              </a:rPr>
              <a:t>will deliver the intervention? Has the person(s) been properly trained?</a:t>
            </a:r>
          </a:p>
          <a:p>
            <a:pPr lvl="1"/>
            <a:r>
              <a:rPr lang="en-US" altLang="en-US" sz="1100" b="1" dirty="0">
                <a:ea typeface="ＭＳ Ｐゴシック" pitchFamily="34" charset="-128"/>
              </a:rPr>
              <a:t>When and where </a:t>
            </a:r>
            <a:r>
              <a:rPr lang="en-US" altLang="en-US" sz="1100" dirty="0">
                <a:ea typeface="ＭＳ Ｐゴシック" pitchFamily="34" charset="-128"/>
              </a:rPr>
              <a:t>will the intervention be delivered?</a:t>
            </a:r>
          </a:p>
          <a:p>
            <a:pPr lvl="1"/>
            <a:r>
              <a:rPr lang="en-US" altLang="en-US" sz="1100" b="1" dirty="0">
                <a:ea typeface="ＭＳ Ｐゴシック" pitchFamily="34" charset="-128"/>
              </a:rPr>
              <a:t>What</a:t>
            </a:r>
            <a:r>
              <a:rPr lang="en-US" altLang="en-US" sz="1100" b="1" baseline="0" dirty="0">
                <a:ea typeface="ＭＳ Ｐゴシック" pitchFamily="34" charset="-128"/>
              </a:rPr>
              <a:t> is the d</a:t>
            </a:r>
            <a:r>
              <a:rPr lang="en-US" altLang="en-US" sz="1100" b="1" dirty="0">
                <a:ea typeface="ＭＳ Ｐゴシック" pitchFamily="34" charset="-128"/>
              </a:rPr>
              <a:t>uration </a:t>
            </a:r>
            <a:r>
              <a:rPr lang="en-US" altLang="en-US" sz="1100" dirty="0">
                <a:ea typeface="ＭＳ Ｐゴシック" pitchFamily="34" charset="-128"/>
              </a:rPr>
              <a:t>of the intervention?</a:t>
            </a:r>
          </a:p>
          <a:p>
            <a:pPr lvl="1"/>
            <a:endParaRPr lang="en-US" altLang="en-US" sz="1100" dirty="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First, let’s take a look (or review) at what it means for a secondary intervention to be </a:t>
            </a:r>
            <a:r>
              <a:rPr lang="en-US" altLang="en-US" b="1" dirty="0">
                <a:ea typeface="ＭＳ Ｐゴシック" pitchFamily="34" charset="-128"/>
              </a:rPr>
              <a:t>evidence-based.</a:t>
            </a:r>
          </a:p>
          <a:p>
            <a:endParaRPr lang="en-US" altLang="en-US" b="1"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We have already discussed EBIs. Does someone want to provide a definition for us again? </a:t>
            </a:r>
            <a:r>
              <a:rPr lang="en-US" sz="1200" i="1" kern="1200" dirty="0">
                <a:solidFill>
                  <a:schemeClr val="tx1"/>
                </a:solidFill>
                <a:effectLst/>
                <a:latin typeface="+mn-lt"/>
                <a:ea typeface="ＭＳ Ｐゴシック" charset="0"/>
                <a:cs typeface="ＭＳ Ｐゴシック" charset="0"/>
              </a:rPr>
              <a:t>(Allow for responses and provide feedback)</a:t>
            </a:r>
            <a:endParaRPr lang="en-US" sz="1200" kern="1200" dirty="0">
              <a:solidFill>
                <a:schemeClr val="tx1"/>
              </a:solidFill>
              <a:effectLst/>
              <a:latin typeface="+mn-lt"/>
              <a:ea typeface="ＭＳ Ｐゴシック" charset="0"/>
              <a:cs typeface="ＭＳ Ｐゴシック" charset="0"/>
            </a:endParaRPr>
          </a:p>
          <a:p>
            <a:endParaRPr lang="en-US" altLang="en-US" b="1" dirty="0">
              <a:ea typeface="ＭＳ Ｐゴシック" pitchFamily="34" charset="-128"/>
            </a:endParaRPr>
          </a:p>
          <a:p>
            <a:r>
              <a:rPr lang="en-US" altLang="en-US" dirty="0">
                <a:ea typeface="ＭＳ Ｐゴシック" pitchFamily="34" charset="-128"/>
              </a:rPr>
              <a:t>Evidence-based interventions are </a:t>
            </a:r>
            <a:r>
              <a:rPr lang="en-US" altLang="en-US" b="1" dirty="0">
                <a:ea typeface="ＭＳ Ｐゴシック" pitchFamily="34" charset="-128"/>
              </a:rPr>
              <a:t>recommended for secondary and intensive levels of prevention</a:t>
            </a:r>
            <a:r>
              <a:rPr lang="en-US" altLang="en-US" dirty="0">
                <a:ea typeface="ＭＳ Ｐゴシック" pitchFamily="34" charset="-128"/>
              </a:rPr>
              <a:t>. These materials have been </a:t>
            </a:r>
            <a:r>
              <a:rPr lang="en-US" altLang="en-US" b="1" dirty="0">
                <a:ea typeface="ＭＳ Ｐゴシック" pitchFamily="34" charset="-128"/>
              </a:rPr>
              <a:t>evaluated using rigorous research design</a:t>
            </a:r>
            <a:r>
              <a:rPr lang="en-US" altLang="en-US" dirty="0">
                <a:ea typeface="ＭＳ Ｐゴシック" pitchFamily="34" charset="-128"/>
              </a:rPr>
              <a:t>, and there is </a:t>
            </a:r>
            <a:r>
              <a:rPr lang="en-US" altLang="en-US" b="1" dirty="0">
                <a:ea typeface="ＭＳ Ｐゴシック" pitchFamily="34" charset="-128"/>
              </a:rPr>
              <a:t>evidence that</a:t>
            </a:r>
            <a:r>
              <a:rPr lang="en-US" altLang="en-US" b="1" baseline="0" dirty="0">
                <a:ea typeface="ＭＳ Ｐゴシック" pitchFamily="34" charset="-128"/>
              </a:rPr>
              <a:t> they have had</a:t>
            </a:r>
            <a:r>
              <a:rPr lang="en-US" altLang="en-US" b="1" dirty="0">
                <a:ea typeface="ＭＳ Ｐゴシック" pitchFamily="34" charset="-128"/>
              </a:rPr>
              <a:t> positive effects</a:t>
            </a:r>
            <a:r>
              <a:rPr lang="en-US" altLang="en-US" b="1" baseline="0" dirty="0">
                <a:ea typeface="ＭＳ Ｐゴシック" pitchFamily="34" charset="-128"/>
              </a:rPr>
              <a:t> on the</a:t>
            </a:r>
            <a:r>
              <a:rPr lang="en-US" altLang="en-US" b="1" dirty="0">
                <a:ea typeface="ＭＳ Ｐゴシック" pitchFamily="34" charset="-128"/>
              </a:rPr>
              <a:t> students who received them</a:t>
            </a:r>
            <a:r>
              <a:rPr lang="en-US" altLang="en-US" dirty="0">
                <a:ea typeface="ＭＳ Ｐゴシック" pitchFamily="34" charset="-128"/>
              </a:rPr>
              <a:t>. This means that programs used as secondary interventions have been rigorously evaluated as a whole, and that the specific intervention program was found to have positive effects for students receiving the program. </a:t>
            </a:r>
          </a:p>
          <a:p>
            <a:endParaRPr lang="en-US" altLang="en-US" dirty="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Now let’s discuss what it means to deliver supplemental interventions with </a:t>
            </a:r>
            <a:r>
              <a:rPr lang="en-US" altLang="en-US" b="1" dirty="0">
                <a:ea typeface="ＭＳ Ｐゴシック" pitchFamily="34" charset="-128"/>
              </a:rPr>
              <a:t>fidelity </a:t>
            </a:r>
            <a:r>
              <a:rPr lang="en-US" altLang="en-US" dirty="0">
                <a:ea typeface="ＭＳ Ｐゴシック" pitchFamily="34" charset="-128"/>
              </a:rPr>
              <a:t>and why it is important.</a:t>
            </a:r>
          </a:p>
          <a:p>
            <a:endParaRPr lang="en-US" altLang="en-US" dirty="0">
              <a:ea typeface="ＭＳ Ｐゴシック" pitchFamily="34" charset="-128"/>
            </a:endParaRPr>
          </a:p>
          <a:p>
            <a:r>
              <a:rPr lang="en-US" altLang="en-US" dirty="0">
                <a:ea typeface="ＭＳ Ｐゴシック" pitchFamily="34" charset="-128"/>
                <a:cs typeface="Arial" charset="0"/>
              </a:rPr>
              <a:t>Fidelity refers to how closely prescribed procedures are followed and, in the context of schools, </a:t>
            </a:r>
            <a:r>
              <a:rPr lang="en-US" altLang="en-US" b="1" dirty="0">
                <a:ea typeface="ＭＳ Ｐゴシック" pitchFamily="34" charset="-128"/>
                <a:cs typeface="Arial" charset="0"/>
              </a:rPr>
              <a:t>the degree to which teachers implement programs the way program</a:t>
            </a:r>
            <a:r>
              <a:rPr lang="en-US" altLang="en-US" b="1" baseline="0" dirty="0">
                <a:ea typeface="ＭＳ Ｐゴシック" pitchFamily="34" charset="-128"/>
                <a:cs typeface="Arial" charset="0"/>
              </a:rPr>
              <a:t> developers</a:t>
            </a:r>
            <a:r>
              <a:rPr lang="en-US" altLang="en-US" b="1" dirty="0">
                <a:ea typeface="ＭＳ Ｐゴシック" pitchFamily="34" charset="-128"/>
                <a:cs typeface="Arial" charset="0"/>
              </a:rPr>
              <a:t> intended</a:t>
            </a:r>
            <a:r>
              <a:rPr lang="en-US" altLang="en-US" dirty="0">
                <a:ea typeface="ＭＳ Ｐゴシック" pitchFamily="34" charset="-128"/>
                <a:cs typeface="Arial" charset="0"/>
              </a:rPr>
              <a:t>. It also relates to the quality of the implementation. This means that teachers are implementing the intervention with </a:t>
            </a:r>
            <a:r>
              <a:rPr lang="en-US" altLang="en-US" b="1" dirty="0">
                <a:ea typeface="ＭＳ Ｐゴシック" pitchFamily="34" charset="-128"/>
                <a:cs typeface="Arial" charset="0"/>
              </a:rPr>
              <a:t>consistency and accuracy </a:t>
            </a:r>
            <a:r>
              <a:rPr lang="en-US" altLang="en-US" dirty="0">
                <a:ea typeface="ＭＳ Ｐゴシック" pitchFamily="34" charset="-128"/>
                <a:cs typeface="Arial" charset="0"/>
              </a:rPr>
              <a:t>and adhering to the instructional plan with </a:t>
            </a:r>
            <a:r>
              <a:rPr lang="en-US" altLang="en-US" b="1" dirty="0">
                <a:ea typeface="ＭＳ Ｐゴシック" pitchFamily="34" charset="-128"/>
                <a:cs typeface="Arial" charset="0"/>
              </a:rPr>
              <a:t>integrity</a:t>
            </a:r>
            <a:r>
              <a:rPr lang="en-US" altLang="en-US" dirty="0">
                <a:ea typeface="ＭＳ Ｐゴシック" pitchFamily="34" charset="-128"/>
                <a:cs typeface="Arial" charset="0"/>
              </a:rPr>
              <a:t>. </a:t>
            </a:r>
          </a:p>
          <a:p>
            <a:endParaRPr lang="en-US" altLang="en-US" dirty="0">
              <a:ea typeface="ＭＳ Ｐゴシック" pitchFamily="34" charset="-128"/>
              <a:cs typeface="Arial" charset="0"/>
            </a:endParaRPr>
          </a:p>
          <a:p>
            <a:r>
              <a:rPr lang="en-US" altLang="en-US" i="1" dirty="0">
                <a:ea typeface="ＭＳ Ｐゴシック" pitchFamily="34" charset="-128"/>
                <a:cs typeface="Arial" charset="0"/>
              </a:rPr>
              <a:t>Note: Throughout discussions of fidelity, it is important to ensure that teachers believe that they work in an open, non-threatening environment that values their skills and expertise</a:t>
            </a:r>
            <a:r>
              <a:rPr lang="en-US" altLang="en-US" i="1" baseline="0" dirty="0">
                <a:ea typeface="ＭＳ Ｐゴシック" pitchFamily="34" charset="-128"/>
                <a:cs typeface="Arial" charset="0"/>
              </a:rPr>
              <a:t> and </a:t>
            </a:r>
            <a:r>
              <a:rPr lang="en-US" altLang="en-US" i="1" dirty="0">
                <a:ea typeface="ＭＳ Ｐゴシック" pitchFamily="34" charset="-128"/>
                <a:cs typeface="Arial" charset="0"/>
              </a:rPr>
              <a:t>allows them to learn from their colleagues. With a system of open communication and productive feedback, fidelity checks of classroom techniques and the essential components of multi</a:t>
            </a:r>
            <a:r>
              <a:rPr lang="en-US" altLang="en-US" i="1" baseline="0" dirty="0">
                <a:ea typeface="ＭＳ Ｐゴシック" pitchFamily="34" charset="-128"/>
                <a:cs typeface="Arial" charset="0"/>
              </a:rPr>
              <a:t>-t</a:t>
            </a:r>
            <a:r>
              <a:rPr lang="en-US" altLang="en-US" i="1" dirty="0">
                <a:ea typeface="ＭＳ Ｐゴシック" pitchFamily="34" charset="-128"/>
                <a:cs typeface="Arial" charset="0"/>
              </a:rPr>
              <a:t>iered systems of support can be a useful and supportive way for teachers to collaborate and become a stronger teaching network. This may be a useful discussion point for some groups.</a:t>
            </a:r>
          </a:p>
          <a:p>
            <a:r>
              <a:rPr lang="en-US" altLang="en-US" b="1" dirty="0">
                <a:ea typeface="ＭＳ Ｐゴシック" pitchFamily="34" charset="-128"/>
                <a:cs typeface="Arial" charset="0"/>
              </a:rPr>
              <a:t> </a:t>
            </a:r>
            <a:endParaRPr lang="en-US" altLang="en-US" dirty="0">
              <a:ea typeface="ＭＳ Ｐゴシック" pitchFamily="34" charset="-128"/>
              <a:cs typeface="Arial" charset="0"/>
            </a:endParaRPr>
          </a:p>
          <a:p>
            <a:endParaRPr lang="en-US" altLang="en-US" dirty="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ea typeface="ＭＳ Ｐゴシック" pitchFamily="34" charset="-128"/>
                <a:cs typeface="Arial" charset="0"/>
              </a:rPr>
              <a:t>Why is fidelity important? </a:t>
            </a:r>
            <a:r>
              <a:rPr lang="en-US" altLang="en-US" dirty="0">
                <a:ea typeface="ＭＳ Ｐゴシック" pitchFamily="34" charset="-128"/>
                <a:cs typeface="Arial" charset="0"/>
              </a:rPr>
              <a:t>If teachers aren't consistent and accurate in delivering supplemental interventions, they aren’t able to confidently explain a student's lack of response to an intervention. Did the student make insufficient progress because they require more intensive intervention? Or, did the student make insufficient progress because the supplemental intervention wasn’t delivered with fidelity? Without practicing consistency and integrity in intervention delivery, </a:t>
            </a:r>
            <a:r>
              <a:rPr lang="en-US" altLang="en-US" b="1" dirty="0">
                <a:ea typeface="ＭＳ Ｐゴシック" pitchFamily="34" charset="-128"/>
                <a:cs typeface="Arial" charset="0"/>
              </a:rPr>
              <a:t>we can't link, </a:t>
            </a:r>
            <a:r>
              <a:rPr lang="en-US" altLang="en-US" dirty="0">
                <a:ea typeface="ＭＳ Ｐゴシック" pitchFamily="34" charset="-128"/>
                <a:cs typeface="Arial" charset="0"/>
              </a:rPr>
              <a:t>or attribute, </a:t>
            </a:r>
            <a:r>
              <a:rPr lang="en-US" altLang="en-US" b="1" dirty="0">
                <a:ea typeface="ＭＳ Ｐゴシック" pitchFamily="34" charset="-128"/>
                <a:cs typeface="Arial" charset="0"/>
              </a:rPr>
              <a:t>student outcomes to the instruction </a:t>
            </a:r>
            <a:r>
              <a:rPr lang="en-US" altLang="en-US" dirty="0">
                <a:ea typeface="ＭＳ Ｐゴシック" pitchFamily="34" charset="-128"/>
                <a:cs typeface="Arial" charset="0"/>
              </a:rPr>
              <a:t>provided.</a:t>
            </a:r>
            <a:r>
              <a:rPr lang="en-US" altLang="en-US" b="1" dirty="0">
                <a:ea typeface="ＭＳ Ｐゴシック" pitchFamily="34" charset="-128"/>
                <a:cs typeface="Arial" charset="0"/>
              </a:rPr>
              <a:t> </a:t>
            </a:r>
            <a:r>
              <a:rPr lang="en-US" altLang="en-US" dirty="0">
                <a:ea typeface="ＭＳ Ｐゴシック" pitchFamily="34" charset="-128"/>
                <a:cs typeface="Arial" charset="0"/>
              </a:rPr>
              <a:t>Fidelity allows us to evaluate the effectiveness of the supplemental intervention, and it tells us when a student may require a more intensive level of intervention.</a:t>
            </a:r>
            <a:r>
              <a:rPr lang="en-US" altLang="en-US" b="1" dirty="0">
                <a:ea typeface="ＭＳ Ｐゴシック" pitchFamily="34" charset="-128"/>
                <a:cs typeface="Arial" charset="0"/>
              </a:rPr>
              <a:t> </a:t>
            </a:r>
            <a:endParaRPr lang="en-US" altLang="en-US" dirty="0">
              <a:ea typeface="ＭＳ Ｐゴシック" pitchFamily="34" charset="-128"/>
              <a:cs typeface="Arial" charset="0"/>
            </a:endParaRPr>
          </a:p>
          <a:p>
            <a:r>
              <a:rPr lang="en-US" altLang="en-US" dirty="0">
                <a:ea typeface="ＭＳ Ｐゴシック" pitchFamily="34" charset="-128"/>
                <a:cs typeface="Arial" charset="0"/>
              </a:rPr>
              <a:t> </a:t>
            </a:r>
          </a:p>
          <a:p>
            <a:pPr eaLnBrk="1" hangingPunct="1">
              <a:spcBef>
                <a:spcPct val="0"/>
              </a:spcBef>
            </a:pPr>
            <a:r>
              <a:rPr lang="en-US" altLang="en-US" dirty="0">
                <a:ea typeface="ＭＳ Ｐゴシック" pitchFamily="34" charset="-128"/>
                <a:cs typeface="Arial" charset="0"/>
              </a:rPr>
              <a:t>Furthermore, Pierangelo and Giuliani (2008) concluded that positive student outcomes are particularly dependent on aspects of fidelity within the framework of a tiered support system. One of these aspects is </a:t>
            </a:r>
            <a:r>
              <a:rPr lang="en-US" altLang="en-US" b="1" dirty="0">
                <a:ea typeface="ＭＳ Ｐゴシック" pitchFamily="34" charset="-128"/>
                <a:cs typeface="Arial" charset="0"/>
              </a:rPr>
              <a:t>fidelity of implementation at the classroom </a:t>
            </a:r>
            <a:r>
              <a:rPr lang="en-US" altLang="en-US" dirty="0">
                <a:ea typeface="ＭＳ Ｐゴシック" pitchFamily="34" charset="-128"/>
                <a:cs typeface="Arial" charset="0"/>
              </a:rPr>
              <a:t>or </a:t>
            </a:r>
            <a:r>
              <a:rPr lang="en-US" altLang="en-US" b="1" dirty="0">
                <a:ea typeface="ＭＳ Ｐゴシック" pitchFamily="34" charset="-128"/>
                <a:cs typeface="Arial" charset="0"/>
              </a:rPr>
              <a:t>teacher level.</a:t>
            </a:r>
            <a:endParaRPr lang="en-US" altLang="en-US" dirty="0">
              <a:ea typeface="ＭＳ Ｐゴシック" pitchFamily="34" charset="-128"/>
              <a:cs typeface="Arial" charset="0"/>
            </a:endParaRPr>
          </a:p>
          <a:p>
            <a:pPr eaLnBrk="1" hangingPunct="1">
              <a:spcBef>
                <a:spcPct val="0"/>
              </a:spcBef>
            </a:pPr>
            <a:endParaRPr lang="en-US" altLang="en-US" b="1" dirty="0">
              <a:latin typeface="Calibri" pitchFamily="34" charset="0"/>
              <a:ea typeface="ＭＳ Ｐゴシック" pitchFamily="34" charset="-128"/>
            </a:endParaRPr>
          </a:p>
          <a:p>
            <a:endParaRPr lang="en-US" altLang="en-US" dirty="0">
              <a:ea typeface="ＭＳ Ｐゴシック" pitchFamily="34" charset="-128"/>
              <a:cs typeface="Arial" charset="0"/>
            </a:endParaRPr>
          </a:p>
          <a:p>
            <a:endParaRPr lang="en-US" altLang="en-US" dirty="0">
              <a:ea typeface="ＭＳ Ｐゴシック" pitchFamily="34" charset="-128"/>
              <a:cs typeface="Arial" charset="0"/>
            </a:endParaRPr>
          </a:p>
          <a:p>
            <a:endParaRPr lang="en-US" altLang="en-US" dirty="0">
              <a:ea typeface="ＭＳ Ｐゴシック" pitchFamily="34" charset="-128"/>
              <a:cs typeface="Arial" charset="0"/>
            </a:endParaRPr>
          </a:p>
          <a:p>
            <a:r>
              <a:rPr lang="en-US" altLang="en-US" dirty="0">
                <a:ea typeface="ＭＳ Ｐゴシック" pitchFamily="34" charset="-128"/>
                <a:cs typeface="Arial" charset="0"/>
              </a:rPr>
              <a:t> </a:t>
            </a:r>
          </a:p>
          <a:p>
            <a:pPr eaLnBrk="1" hangingPunct="1">
              <a:spcBef>
                <a:spcPct val="0"/>
              </a:spcBef>
            </a:pPr>
            <a:endParaRPr lang="en-US" altLang="en-US" b="1" dirty="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p:cNvSpPr>
            <a:spLocks noGrp="1"/>
          </p:cNvSpPr>
          <p:nvPr>
            <p:ph type="body" idx="1"/>
          </p:nvPr>
        </p:nvSpPr>
        <p:spPr bwMode="auto">
          <a:xfrm>
            <a:off x="969963" y="4421188"/>
            <a:ext cx="5486400" cy="433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63550" rtl="0" eaLnBrk="1" fontAlgn="base" latinLnBrk="0" hangingPunct="1">
              <a:lnSpc>
                <a:spcPct val="80000"/>
              </a:lnSpc>
              <a:spcBef>
                <a:spcPct val="0"/>
              </a:spcBef>
              <a:spcAft>
                <a:spcPct val="0"/>
              </a:spcAft>
              <a:buClrTx/>
              <a:buSzTx/>
              <a:buFontTx/>
              <a:buNone/>
              <a:tabLst/>
              <a:defRPr/>
            </a:pPr>
            <a:r>
              <a:rPr lang="en-US" altLang="en-US" sz="800" b="1" dirty="0">
                <a:ea typeface="ＭＳ Ｐゴシック" pitchFamily="34" charset="-128"/>
              </a:rPr>
              <a:t>Interactive slide</a:t>
            </a:r>
            <a:endParaRPr lang="en-GB" altLang="en-US" dirty="0"/>
          </a:p>
          <a:p>
            <a:pPr marL="0" marR="0" indent="0" algn="l" defTabSz="463550" rtl="0" eaLnBrk="1" fontAlgn="base" latinLnBrk="0" hangingPunct="1">
              <a:lnSpc>
                <a:spcPct val="80000"/>
              </a:lnSpc>
              <a:spcBef>
                <a:spcPct val="0"/>
              </a:spcBef>
              <a:spcAft>
                <a:spcPct val="0"/>
              </a:spcAft>
              <a:buClrTx/>
              <a:buSzTx/>
              <a:buFontTx/>
              <a:buNone/>
              <a:tabLst/>
              <a:defRPr/>
            </a:pPr>
            <a:endParaRPr lang="en-US" altLang="en-US" sz="800" dirty="0">
              <a:ea typeface="ＭＳ Ｐゴシック" pitchFamily="34" charset="-128"/>
            </a:endParaRPr>
          </a:p>
          <a:p>
            <a:pPr defTabSz="463550" eaLnBrk="1" hangingPunct="1">
              <a:lnSpc>
                <a:spcPct val="80000"/>
              </a:lnSpc>
              <a:spcBef>
                <a:spcPct val="0"/>
              </a:spcBef>
            </a:pPr>
            <a:r>
              <a:rPr lang="en-US" altLang="en-US" sz="800" dirty="0">
                <a:ea typeface="ＭＳ Ｐゴシック" pitchFamily="34" charset="-128"/>
              </a:rPr>
              <a:t>This graphic provides one</a:t>
            </a:r>
            <a:r>
              <a:rPr lang="en-US" altLang="en-US" sz="800" baseline="0" dirty="0">
                <a:ea typeface="ＭＳ Ｐゴシック" pitchFamily="34" charset="-128"/>
              </a:rPr>
              <a:t> </a:t>
            </a:r>
            <a:r>
              <a:rPr lang="en-US" altLang="en-US" sz="800" dirty="0">
                <a:ea typeface="ＭＳ Ｐゴシック" pitchFamily="34" charset="-128"/>
              </a:rPr>
              <a:t>example of how to think about fidelity, and it includes the elements of </a:t>
            </a:r>
            <a:r>
              <a:rPr lang="en-US" altLang="en-US" sz="800" b="1" dirty="0">
                <a:ea typeface="ＭＳ Ｐゴシック" pitchFamily="34" charset="-128"/>
              </a:rPr>
              <a:t>adherence, exposure, quality of delivery, program specificity, and student engagement.   </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dirty="0">
                <a:ea typeface="ＭＳ Ｐゴシック" pitchFamily="34" charset="-128"/>
              </a:rPr>
              <a:t>Schools should have procedures in place to monitor the fidelity with</a:t>
            </a:r>
            <a:r>
              <a:rPr lang="en-US" altLang="en-US" sz="800" baseline="0" dirty="0">
                <a:ea typeface="ＭＳ Ｐゴシック" pitchFamily="34" charset="-128"/>
              </a:rPr>
              <a:t> which they implement</a:t>
            </a:r>
            <a:r>
              <a:rPr lang="en-US" altLang="en-US" sz="800" dirty="0">
                <a:ea typeface="ＭＳ Ｐゴシック" pitchFamily="34" charset="-128"/>
              </a:rPr>
              <a:t> supplemental interventions. While these don’t have to be formal, it is important to consider whether or not schools are implementing programs the way that they are intended to be delivered. In the midst of all the responsibilities of educators, small checks can make a big difference in keeping services for students on track. </a:t>
            </a:r>
          </a:p>
          <a:p>
            <a:pPr defTabSz="463550" eaLnBrk="1" hangingPunct="1">
              <a:lnSpc>
                <a:spcPct val="80000"/>
              </a:lnSpc>
              <a:spcBef>
                <a:spcPct val="0"/>
              </a:spcBef>
            </a:pPr>
            <a:endParaRPr lang="en-US" altLang="en-US" sz="800" b="1" dirty="0">
              <a:ea typeface="ＭＳ Ｐゴシック" pitchFamily="34" charset="-128"/>
            </a:endParaRPr>
          </a:p>
          <a:p>
            <a:pPr defTabSz="463550" eaLnBrk="1" hangingPunct="1">
              <a:lnSpc>
                <a:spcPct val="80000"/>
              </a:lnSpc>
              <a:spcBef>
                <a:spcPct val="0"/>
              </a:spcBef>
            </a:pPr>
            <a:r>
              <a:rPr lang="en-US" altLang="en-US" sz="800" i="1" dirty="0">
                <a:ea typeface="ＭＳ Ｐゴシック" pitchFamily="34" charset="-128"/>
              </a:rPr>
              <a:t>Note: The notes on each element of fidelity are animated to pop up with each click. Click ahead each time you discuss a new element of fidelity, and click again to close that element.</a:t>
            </a:r>
          </a:p>
          <a:p>
            <a:pPr defTabSz="463550" eaLnBrk="1" hangingPunct="1">
              <a:lnSpc>
                <a:spcPct val="80000"/>
              </a:lnSpc>
              <a:spcBef>
                <a:spcPct val="0"/>
              </a:spcBef>
            </a:pPr>
            <a:endParaRPr lang="en-US" altLang="en-US" sz="800" b="1" i="1" dirty="0">
              <a:ea typeface="ＭＳ Ｐゴシック" pitchFamily="34" charset="-128"/>
            </a:endParaRPr>
          </a:p>
          <a:p>
            <a:pPr defTabSz="463550" eaLnBrk="1" hangingPunct="1">
              <a:lnSpc>
                <a:spcPct val="80000"/>
              </a:lnSpc>
              <a:spcBef>
                <a:spcPct val="0"/>
              </a:spcBef>
              <a:buFontTx/>
              <a:buNone/>
            </a:pPr>
            <a:r>
              <a:rPr lang="en-US" altLang="en-US" sz="800" b="1" i="0" dirty="0">
                <a:ea typeface="ＭＳ Ｐゴシック" pitchFamily="34" charset="-128"/>
              </a:rPr>
              <a:t>1.</a:t>
            </a:r>
            <a:r>
              <a:rPr lang="en-US" altLang="en-US" sz="800" i="0" dirty="0">
                <a:ea typeface="ＭＳ Ｐゴシック" pitchFamily="34" charset="-128"/>
              </a:rPr>
              <a:t> </a:t>
            </a:r>
            <a:r>
              <a:rPr lang="en-US" altLang="en-US" sz="800" i="1" dirty="0">
                <a:ea typeface="ＭＳ Ｐゴシック" pitchFamily="34" charset="-128"/>
              </a:rPr>
              <a:t>(Click) </a:t>
            </a:r>
            <a:r>
              <a:rPr lang="en-US" altLang="en-US" sz="800" dirty="0">
                <a:ea typeface="ＭＳ Ｐゴシック" pitchFamily="34" charset="-128"/>
              </a:rPr>
              <a:t>When we discuss </a:t>
            </a:r>
            <a:r>
              <a:rPr lang="en-US" altLang="en-US" sz="800" b="1" dirty="0">
                <a:ea typeface="ＭＳ Ｐゴシック" pitchFamily="34" charset="-128"/>
              </a:rPr>
              <a:t>adherence </a:t>
            </a:r>
            <a:r>
              <a:rPr lang="en-US" altLang="en-US" sz="800" dirty="0">
                <a:ea typeface="ＭＳ Ｐゴシック" pitchFamily="34" charset="-128"/>
              </a:rPr>
              <a:t>we are focused on </a:t>
            </a:r>
            <a:r>
              <a:rPr lang="en-US" altLang="en-US" sz="800" b="1" dirty="0">
                <a:ea typeface="ＭＳ Ｐゴシック" pitchFamily="34" charset="-128"/>
              </a:rPr>
              <a:t>how well we stick to the plan/curriculum/assessment, </a:t>
            </a:r>
            <a:r>
              <a:rPr lang="en-US" altLang="en-US" sz="800" dirty="0">
                <a:ea typeface="ＭＳ Ｐゴシック" pitchFamily="34" charset="-128"/>
              </a:rPr>
              <a:t>or</a:t>
            </a:r>
            <a:r>
              <a:rPr lang="en-US" altLang="en-US" sz="800" baseline="0" dirty="0">
                <a:ea typeface="ＭＳ Ｐゴシック" pitchFamily="34" charset="-128"/>
              </a:rPr>
              <a:t> whether we are</a:t>
            </a:r>
            <a:r>
              <a:rPr lang="en-US" altLang="en-US" sz="800" dirty="0">
                <a:ea typeface="ＭＳ Ｐゴシック" pitchFamily="34" charset="-128"/>
              </a:rPr>
              <a:t> implementing the plan/curriculum/assessment as it was intended to be implemented based on research. For a supplemental intervention, this may mean how well teachers implement all pieces of an intervention, and whether they implement</a:t>
            </a:r>
            <a:r>
              <a:rPr lang="en-US" altLang="en-US" sz="800" baseline="0" dirty="0">
                <a:ea typeface="ＭＳ Ｐゴシック" pitchFamily="34" charset="-128"/>
              </a:rPr>
              <a:t> them </a:t>
            </a:r>
            <a:r>
              <a:rPr lang="en-US" altLang="en-US" sz="800" dirty="0">
                <a:ea typeface="ＭＳ Ｐゴシック" pitchFamily="34" charset="-128"/>
              </a:rPr>
              <a:t>in the way they were intended to be implemented. This doesn’t necessarily mean that teachers should follow a script word for word, but covering certain content with appropriate pacing and relevant language and techniques is important. </a:t>
            </a:r>
            <a:r>
              <a:rPr lang="en-US" altLang="en-US" sz="800" i="1" dirty="0">
                <a:ea typeface="ＭＳ Ｐゴシック" pitchFamily="34" charset="-128"/>
              </a:rPr>
              <a:t>(Click)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b="1" dirty="0">
                <a:ea typeface="ＭＳ Ｐゴシック" pitchFamily="34" charset="-128"/>
              </a:rPr>
              <a:t>2. </a:t>
            </a:r>
            <a:r>
              <a:rPr lang="en-US" altLang="en-US" sz="800" i="1" dirty="0">
                <a:ea typeface="ＭＳ Ｐゴシック" pitchFamily="34" charset="-128"/>
              </a:rPr>
              <a:t>(Click) </a:t>
            </a:r>
            <a:r>
              <a:rPr lang="en-US" altLang="en-US" sz="800" b="1" dirty="0">
                <a:ea typeface="ＭＳ Ｐゴシック" pitchFamily="34" charset="-128"/>
              </a:rPr>
              <a:t>Duration/Exposure</a:t>
            </a:r>
            <a:r>
              <a:rPr lang="en-US" altLang="en-US" sz="800" dirty="0">
                <a:ea typeface="ＭＳ Ｐゴシック" pitchFamily="34" charset="-128"/>
              </a:rPr>
              <a:t> refers to </a:t>
            </a:r>
            <a:r>
              <a:rPr lang="en-US" altLang="en-US" sz="800" b="1" dirty="0">
                <a:ea typeface="ＭＳ Ｐゴシック" pitchFamily="34" charset="-128"/>
              </a:rPr>
              <a:t>how often a student receives an intervention</a:t>
            </a:r>
            <a:r>
              <a:rPr lang="en-US" altLang="en-US" sz="800" dirty="0">
                <a:ea typeface="ＭＳ Ｐゴシック" pitchFamily="34" charset="-128"/>
              </a:rPr>
              <a:t> and </a:t>
            </a:r>
            <a:r>
              <a:rPr lang="en-US" altLang="en-US" sz="800" b="1" dirty="0">
                <a:ea typeface="ＭＳ Ｐゴシック" pitchFamily="34" charset="-128"/>
              </a:rPr>
              <a:t>how long an intervention lasts</a:t>
            </a:r>
            <a:r>
              <a:rPr lang="en-US" altLang="en-US" sz="800" dirty="0">
                <a:ea typeface="ＭＳ Ｐゴシック" pitchFamily="34" charset="-128"/>
              </a:rPr>
              <a:t>. When thinking about fidelity, we are considering whether the exposure/duration being used with a student matches the recommendation by the author/publisher of the curriculum. </a:t>
            </a: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dirty="0">
                <a:ea typeface="ＭＳ Ｐゴシック" pitchFamily="34" charset="-128"/>
              </a:rPr>
              <a:t>In the case of supplemental interventions, developers and researchers typically specify the required exposure/duration that is needed for the intervention to be effective for most students. If the intervention developer calls for the intervention three days a week, for 45 minutes each day, is the student receiving this dosage? </a:t>
            </a:r>
            <a:r>
              <a:rPr lang="en-US" altLang="en-US" sz="800" i="1" dirty="0">
                <a:ea typeface="ＭＳ Ｐゴシック" pitchFamily="34" charset="-128"/>
              </a:rPr>
              <a:t>(Click)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b="1" dirty="0">
                <a:ea typeface="ＭＳ Ｐゴシック" pitchFamily="34" charset="-128"/>
              </a:rPr>
              <a:t>3. </a:t>
            </a:r>
            <a:r>
              <a:rPr lang="en-US" altLang="en-US" sz="800" i="1" dirty="0">
                <a:ea typeface="ＭＳ Ｐゴシック" pitchFamily="34" charset="-128"/>
              </a:rPr>
              <a:t>(Click) </a:t>
            </a:r>
            <a:r>
              <a:rPr lang="en-US" altLang="en-US" sz="800" dirty="0">
                <a:ea typeface="ＭＳ Ｐゴシック" pitchFamily="34" charset="-128"/>
              </a:rPr>
              <a:t>Not only is it important to adhere to the plan/curriculum/assessment, but it is also important to look at the </a:t>
            </a:r>
            <a:r>
              <a:rPr lang="en-US" altLang="en-US" sz="800" b="1" dirty="0">
                <a:ea typeface="ＭＳ Ｐゴシック" pitchFamily="34" charset="-128"/>
              </a:rPr>
              <a:t>quality of the delivery</a:t>
            </a:r>
            <a:r>
              <a:rPr lang="en-US" altLang="en-US" sz="800" dirty="0">
                <a:ea typeface="ＭＳ Ｐゴシック" pitchFamily="34" charset="-128"/>
              </a:rPr>
              <a:t>. This refers to</a:t>
            </a:r>
            <a:r>
              <a:rPr lang="en-US" altLang="en-US" sz="800" b="1" dirty="0">
                <a:ea typeface="ＭＳ Ｐゴシック" pitchFamily="34" charset="-128"/>
              </a:rPr>
              <a:t> </a:t>
            </a:r>
            <a:r>
              <a:rPr lang="en-US" altLang="en-US" sz="800" dirty="0">
                <a:ea typeface="ＭＳ Ｐゴシック" pitchFamily="34" charset="-128"/>
              </a:rPr>
              <a:t>how well the intervention, assessment, or instruction is delivered. For example, </a:t>
            </a:r>
            <a:r>
              <a:rPr lang="en-US" altLang="en-US" sz="800" b="1" dirty="0">
                <a:ea typeface="ＭＳ Ｐゴシック" pitchFamily="34" charset="-128"/>
              </a:rPr>
              <a:t>do you use good teaching practices</a:t>
            </a:r>
            <a:r>
              <a:rPr lang="en-US" altLang="en-US" sz="800" dirty="0">
                <a:ea typeface="ＭＳ Ｐゴシック" pitchFamily="34" charset="-128"/>
              </a:rPr>
              <a:t>? Quality instructional delivery also means that teachers are engaged in what they’re teaching and animated in their delivery, not simply reading from a script. Providing teachers with constructive feedback on their instructional delivery is one way to improve the quality of delivery for supplemental interventions. </a:t>
            </a:r>
            <a:r>
              <a:rPr lang="en-US" altLang="en-US" sz="800" i="1" dirty="0">
                <a:ea typeface="ＭＳ Ｐゴシック" pitchFamily="34" charset="-128"/>
              </a:rPr>
              <a:t>(Click)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b="1" dirty="0">
                <a:ea typeface="ＭＳ Ｐゴシック" pitchFamily="34" charset="-128"/>
              </a:rPr>
              <a:t>4. </a:t>
            </a:r>
            <a:r>
              <a:rPr lang="en-US" altLang="en-US" sz="800" i="1" dirty="0">
                <a:ea typeface="ＭＳ Ｐゴシック" pitchFamily="34" charset="-128"/>
              </a:rPr>
              <a:t>(Click)</a:t>
            </a:r>
            <a:r>
              <a:rPr lang="en-US" altLang="en-US" sz="800" dirty="0">
                <a:ea typeface="ＭＳ Ｐゴシック" pitchFamily="34" charset="-128"/>
              </a:rPr>
              <a:t> Another component is </a:t>
            </a:r>
            <a:r>
              <a:rPr lang="en-US" altLang="en-US" sz="800" b="1" dirty="0">
                <a:ea typeface="ＭＳ Ｐゴシック" pitchFamily="34" charset="-128"/>
              </a:rPr>
              <a:t>program specificity</a:t>
            </a:r>
            <a:r>
              <a:rPr lang="en-US" altLang="en-US" sz="800" dirty="0">
                <a:ea typeface="ＭＳ Ｐゴシック" pitchFamily="34" charset="-128"/>
              </a:rPr>
              <a:t>,</a:t>
            </a:r>
            <a:r>
              <a:rPr lang="en-US" altLang="en-US" sz="800" b="1" dirty="0">
                <a:ea typeface="ＭＳ Ｐゴシック" pitchFamily="34" charset="-128"/>
              </a:rPr>
              <a:t> </a:t>
            </a:r>
            <a:r>
              <a:rPr lang="en-US" altLang="en-US" sz="800" dirty="0">
                <a:ea typeface="ＭＳ Ｐゴシック" pitchFamily="34" charset="-128"/>
              </a:rPr>
              <a:t>or </a:t>
            </a:r>
            <a:r>
              <a:rPr lang="en-US" altLang="en-US" sz="800" b="1" dirty="0">
                <a:ea typeface="ＭＳ Ｐゴシック" pitchFamily="34" charset="-128"/>
              </a:rPr>
              <a:t>how well the intervention is defined and how different it is from other interventions</a:t>
            </a:r>
            <a:r>
              <a:rPr lang="en-US" altLang="en-US" sz="800" dirty="0">
                <a:ea typeface="ＭＳ Ｐゴシック" pitchFamily="34" charset="-128"/>
              </a:rPr>
              <a:t>. Having clearly defined interventions/assessments allows teachers to more easily adhere to the program as defined. Is the intervention a good match for the student’s needs? Or does every low reader get the same intervention? </a:t>
            </a:r>
            <a:r>
              <a:rPr lang="en-US" altLang="en-US" sz="800" i="1" dirty="0">
                <a:ea typeface="ＭＳ Ｐゴシック" pitchFamily="34" charset="-128"/>
              </a:rPr>
              <a:t>(Click)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b="1" dirty="0">
                <a:ea typeface="ＭＳ Ｐゴシック" pitchFamily="34" charset="-128"/>
              </a:rPr>
              <a:t>5. </a:t>
            </a:r>
            <a:r>
              <a:rPr lang="en-US" altLang="en-US" sz="800" i="1" dirty="0">
                <a:ea typeface="ＭＳ Ｐゴシック" pitchFamily="34" charset="-128"/>
              </a:rPr>
              <a:t>(Click)</a:t>
            </a:r>
            <a:r>
              <a:rPr lang="en-US" altLang="en-US" sz="800" dirty="0">
                <a:ea typeface="ＭＳ Ｐゴシック" pitchFamily="34" charset="-128"/>
              </a:rPr>
              <a:t> Just as the quality of the delivery is critical, it also is important to focus on </a:t>
            </a:r>
            <a:r>
              <a:rPr lang="en-US" altLang="en-US" sz="800" b="1" dirty="0">
                <a:ea typeface="ＭＳ Ｐゴシック" pitchFamily="34" charset="-128"/>
              </a:rPr>
              <a:t>student engagement</a:t>
            </a:r>
            <a:r>
              <a:rPr lang="en-US" altLang="en-US" sz="800" dirty="0">
                <a:ea typeface="ＭＳ Ｐゴシック" pitchFamily="34" charset="-128"/>
              </a:rPr>
              <a:t>,</a:t>
            </a:r>
            <a:r>
              <a:rPr lang="en-US" altLang="en-US" sz="800" b="1" dirty="0">
                <a:ea typeface="ＭＳ Ｐゴシック" pitchFamily="34" charset="-128"/>
              </a:rPr>
              <a:t> </a:t>
            </a:r>
            <a:r>
              <a:rPr lang="en-US" altLang="en-US" sz="800" dirty="0">
                <a:ea typeface="ＭＳ Ｐゴシック" pitchFamily="34" charset="-128"/>
              </a:rPr>
              <a:t>or </a:t>
            </a:r>
            <a:r>
              <a:rPr lang="en-US" altLang="en-US" sz="800" b="1" dirty="0">
                <a:ea typeface="ＭＳ Ｐゴシック" pitchFamily="34" charset="-128"/>
              </a:rPr>
              <a:t>how engaged and involved the students are in the intervention or activity</a:t>
            </a:r>
            <a:r>
              <a:rPr lang="en-US" altLang="en-US" sz="800" dirty="0">
                <a:ea typeface="ＭＳ Ｐゴシック" pitchFamily="34" charset="-128"/>
              </a:rPr>
              <a:t>. Following a prescribed program alone is often not enough. Consider whether or not competing behaviors make it difficult for students to take part in the intervention as designed. During the delivery of supplemental interventions, teachers may need to use behavior management strategies to manage student behaviors, including providing choice, adding elements of competition, and offering frequent opportunities to respond.</a:t>
            </a:r>
            <a:r>
              <a:rPr lang="en-US" altLang="en-US" sz="800" i="1" dirty="0">
                <a:ea typeface="ＭＳ Ｐゴシック" pitchFamily="34" charset="-128"/>
              </a:rPr>
              <a:t> (Click)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a:lnSpc>
                <a:spcPct val="80000"/>
              </a:lnSpc>
            </a:pPr>
            <a:endParaRPr lang="en-US" altLang="en-US" sz="800" dirty="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Let’s define progress monitoring. </a:t>
            </a:r>
            <a:r>
              <a:rPr lang="en-US" altLang="en-US" i="1" dirty="0">
                <a:ea typeface="ＭＳ Ｐゴシック" pitchFamily="34" charset="-128"/>
              </a:rPr>
              <a:t>Discuss the definition above. </a:t>
            </a:r>
            <a:r>
              <a:rPr lang="en-US" altLang="en-US" dirty="0">
                <a:ea typeface="ＭＳ Ｐゴシック" pitchFamily="34" charset="-128"/>
              </a:rPr>
              <a:t>Why is progress monitoring important</a:t>
            </a:r>
            <a:r>
              <a:rPr lang="en-US" altLang="en-US" i="1" dirty="0">
                <a:ea typeface="ＭＳ Ｐゴシック" pitchFamily="34" charset="-128"/>
              </a:rPr>
              <a:t>? (It tells us if a behavior intervention is working for a particular student.)</a:t>
            </a:r>
          </a:p>
          <a:p>
            <a:endParaRPr lang="en-US" altLang="en-US" dirty="0">
              <a:ea typeface="ＭＳ Ｐゴシック" pitchFamily="34" charset="-128"/>
            </a:endParaRPr>
          </a:p>
          <a:p>
            <a:r>
              <a:rPr lang="en-US" altLang="en-US" dirty="0">
                <a:ea typeface="ＭＳ Ｐゴシック" pitchFamily="34" charset="-128"/>
              </a:rPr>
              <a:t>Behavioral progress monitoring is more than simply collecting assessment data—we must also analyze the data to determine whether the intervention is working or not.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uses for progress monitoring data. </a:t>
            </a:r>
            <a:r>
              <a:rPr lang="en-US" i="1" dirty="0"/>
              <a:t>Discuss each one and explain why it is important.</a:t>
            </a:r>
          </a:p>
          <a:p>
            <a:endParaRPr lang="en-US" dirty="0"/>
          </a:p>
          <a:p>
            <a:r>
              <a:rPr lang="en-US" dirty="0"/>
              <a:t>Data results help us to:</a:t>
            </a:r>
          </a:p>
          <a:p>
            <a:pPr>
              <a:buFont typeface="Arial"/>
              <a:buChar char="•"/>
            </a:pPr>
            <a:r>
              <a:rPr lang="en-US" dirty="0"/>
              <a:t> Hypothesize the potential sources of need </a:t>
            </a:r>
          </a:p>
          <a:p>
            <a:pPr>
              <a:buFont typeface="Arial"/>
              <a:buChar char="•"/>
            </a:pPr>
            <a:r>
              <a:rPr lang="en-US" dirty="0"/>
              <a:t> Identify when an intervention change is needed</a:t>
            </a:r>
          </a:p>
          <a:p>
            <a:pPr>
              <a:buFont typeface="Arial"/>
              <a:buChar char="•"/>
            </a:pPr>
            <a:r>
              <a:rPr lang="en-US" dirty="0"/>
              <a:t> Determine the rate of progress or response to the intervention</a:t>
            </a:r>
          </a:p>
          <a:p>
            <a:pPr>
              <a:buFont typeface="Arial"/>
              <a:buChar char="•"/>
            </a:pPr>
            <a:r>
              <a:rPr lang="en-US" dirty="0"/>
              <a:t> Assess current performance</a:t>
            </a:r>
          </a:p>
        </p:txBody>
      </p:sp>
    </p:spTree>
    <p:extLst>
      <p:ext uri="{BB962C8B-B14F-4D97-AF65-F5344CB8AC3E}">
        <p14:creationId xmlns:p14="http://schemas.microsoft.com/office/powerpoint/2010/main" val="1826685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a:ea typeface="ＭＳ Ｐゴシック" pitchFamily="34" charset="-128"/>
              </a:rPr>
              <a:t>Ultimately, the information generated through progress monitoring will support an evaluation of the intervention’s effectiveness, increase the transparency of</a:t>
            </a:r>
            <a:r>
              <a:rPr lang="en-GB" sz="1200" kern="1200" dirty="0">
                <a:solidFill>
                  <a:schemeClr val="tx1"/>
                </a:solidFill>
                <a:latin typeface="+mn-lt"/>
                <a:ea typeface="ＭＳ Ｐゴシック" charset="0"/>
                <a:cs typeface="ＭＳ Ｐゴシック" charset="0"/>
              </a:rPr>
              <a:t>—</a:t>
            </a:r>
            <a:r>
              <a:rPr lang="en-US" altLang="en-US" dirty="0">
                <a:ea typeface="ＭＳ Ｐゴシック" pitchFamily="34" charset="-128"/>
              </a:rPr>
              <a:t>and provide justification for</a:t>
            </a:r>
            <a:r>
              <a:rPr lang="en-GB" sz="1200" kern="1200" dirty="0">
                <a:solidFill>
                  <a:schemeClr val="tx1"/>
                </a:solidFill>
                <a:latin typeface="+mn-lt"/>
                <a:ea typeface="ＭＳ Ｐゴシック" charset="0"/>
                <a:cs typeface="ＭＳ Ｐゴシック" charset="0"/>
              </a:rPr>
              <a:t>—</a:t>
            </a:r>
            <a:r>
              <a:rPr lang="en-US" altLang="en-US" dirty="0">
                <a:ea typeface="ＭＳ Ｐゴシック" pitchFamily="34" charset="-128"/>
              </a:rPr>
              <a:t>programming decisions, and allow information to be readily disseminated among key stakeholders. </a:t>
            </a:r>
          </a:p>
          <a:p>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ea typeface="ＭＳ Ｐゴシック" pitchFamily="34" charset="-128"/>
              </a:rPr>
              <a:t>Purpose of the activity </a:t>
            </a:r>
            <a:r>
              <a:rPr lang="en-US" altLang="en-US" dirty="0">
                <a:ea typeface="ＭＳ Ｐゴシック" pitchFamily="34" charset="-128"/>
              </a:rPr>
              <a:t>is to review the implementation process and make sure that the intervention is implemented with fidelity to achieve desired outcomes.</a:t>
            </a:r>
          </a:p>
          <a:p>
            <a:endParaRPr lang="en-US" altLang="en-US" dirty="0">
              <a:ea typeface="ＭＳ Ｐゴシック" pitchFamily="34" charset="-128"/>
            </a:endParaRPr>
          </a:p>
          <a:p>
            <a:r>
              <a:rPr lang="en-US" altLang="en-US" b="1" dirty="0">
                <a:ea typeface="ＭＳ Ｐゴシック" pitchFamily="34" charset="-128"/>
              </a:rPr>
              <a:t>Directions: </a:t>
            </a:r>
            <a:endParaRPr lang="en-US" altLang="en-US" dirty="0">
              <a:ea typeface="ＭＳ Ｐゴシック" pitchFamily="34" charset="-128"/>
            </a:endParaRPr>
          </a:p>
          <a:p>
            <a:r>
              <a:rPr lang="en-US" altLang="en-US" i="1" dirty="0">
                <a:ea typeface="ＭＳ Ｐゴシック" pitchFamily="34" charset="-128"/>
              </a:rPr>
              <a:t>This activity has been designed to be completed in pairs. Adult learning principles suggest that it is important for partners</a:t>
            </a:r>
            <a:r>
              <a:rPr lang="en-US" altLang="en-US" i="1" baseline="0" dirty="0">
                <a:ea typeface="ＭＳ Ｐゴシック" pitchFamily="34" charset="-128"/>
              </a:rPr>
              <a:t> </a:t>
            </a:r>
            <a:r>
              <a:rPr lang="en-US" altLang="en-US" i="1" dirty="0">
                <a:ea typeface="ＭＳ Ｐゴシック" pitchFamily="34" charset="-128"/>
              </a:rPr>
              <a:t>to work together in learning new content. For example, two partners can share information and build on each others’ ideas. However, this activity can also be adapted for individuals or small groups.</a:t>
            </a:r>
          </a:p>
          <a:p>
            <a:r>
              <a:rPr lang="en-US" altLang="en-US" dirty="0">
                <a:ea typeface="ＭＳ Ｐゴシック" pitchFamily="34" charset="-128"/>
              </a:rPr>
              <a:t>With a partner:</a:t>
            </a:r>
          </a:p>
          <a:p>
            <a:pPr marL="228600" indent="-228600">
              <a:buFont typeface="+mj-lt"/>
              <a:buAutoNum type="arabicPeriod"/>
            </a:pPr>
            <a:r>
              <a:rPr lang="en-US" altLang="en-US" dirty="0">
                <a:ea typeface="ＭＳ Ｐゴシック" pitchFamily="34" charset="-128"/>
              </a:rPr>
              <a:t>Read and discuss the directions on the slide.</a:t>
            </a:r>
          </a:p>
          <a:p>
            <a:pPr marL="228600" indent="-228600">
              <a:buFont typeface="+mj-lt"/>
              <a:buAutoNum type="arabicPeriod"/>
            </a:pPr>
            <a:r>
              <a:rPr lang="en-US" altLang="en-US" dirty="0">
                <a:ea typeface="ＭＳ Ｐゴシック" pitchFamily="34" charset="-128"/>
              </a:rPr>
              <a:t>Use handout #5 to fill in the four steps in the implementation process.</a:t>
            </a:r>
          </a:p>
          <a:p>
            <a:pPr marL="228600" indent="-228600">
              <a:buFont typeface="+mj-lt"/>
              <a:buAutoNum type="arabicPeriod"/>
            </a:pPr>
            <a:r>
              <a:rPr lang="en-US" altLang="en-US" i="1" dirty="0">
                <a:ea typeface="ＭＳ Ｐゴシック" pitchFamily="34" charset="-128"/>
              </a:rPr>
              <a:t>Answer question 3 in a large group to allow for additional learning and processing.</a:t>
            </a:r>
          </a:p>
          <a:p>
            <a:pPr marL="228600" indent="-228600">
              <a:buFont typeface="+mj-lt"/>
              <a:buAutoNum type="arabicPeriod"/>
            </a:pPr>
            <a:endParaRPr lang="en-US" altLang="en-US" i="1" dirty="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622300"/>
            <a:ext cx="4654550" cy="3490913"/>
          </a:xfrm>
        </p:spPr>
      </p:sp>
      <p:sp>
        <p:nvSpPr>
          <p:cNvPr id="3" name="Notes Placeholder 2"/>
          <p:cNvSpPr>
            <a:spLocks noGrp="1"/>
          </p:cNvSpPr>
          <p:nvPr>
            <p:ph type="body" idx="1"/>
          </p:nvPr>
        </p:nvSpPr>
        <p:spPr/>
        <p:txBody>
          <a:bodyPr/>
          <a:lstStyle/>
          <a:p>
            <a:r>
              <a:rPr lang="en-US" i="1" dirty="0"/>
              <a:t>Briefly give time for participates to view the slide.</a:t>
            </a:r>
          </a:p>
        </p:txBody>
      </p:sp>
    </p:spTree>
    <p:extLst>
      <p:ext uri="{BB962C8B-B14F-4D97-AF65-F5344CB8AC3E}">
        <p14:creationId xmlns:p14="http://schemas.microsoft.com/office/powerpoint/2010/main" val="2463850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21188"/>
            <a:ext cx="5619750" cy="4697858"/>
          </a:xfrm>
        </p:spPr>
        <p:txBody>
          <a:bodyPr/>
          <a:lstStyle/>
          <a:p>
            <a:r>
              <a:rPr lang="en-US" dirty="0"/>
              <a:t>In this section, you will be introduced to one specific supplemental strategy and will learn how to implement</a:t>
            </a:r>
            <a:r>
              <a:rPr lang="en-US" baseline="0" dirty="0"/>
              <a:t> it. </a:t>
            </a:r>
            <a:endParaRPr lang="en-US" dirty="0"/>
          </a:p>
          <a:p>
            <a:endParaRPr lang="en-US" dirty="0"/>
          </a:p>
          <a:p>
            <a:r>
              <a:rPr lang="en-US" dirty="0"/>
              <a:t> </a:t>
            </a:r>
          </a:p>
        </p:txBody>
      </p:sp>
    </p:spTree>
    <p:extLst>
      <p:ext uri="{BB962C8B-B14F-4D97-AF65-F5344CB8AC3E}">
        <p14:creationId xmlns:p14="http://schemas.microsoft.com/office/powerpoint/2010/main" val="15041860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a:ea typeface="ＭＳ Ｐゴシック" pitchFamily="34" charset="-128"/>
              </a:rPr>
              <a:t>Give participants time to read the slide and discuss.</a:t>
            </a:r>
          </a:p>
          <a:p>
            <a:endParaRPr lang="en-US" altLang="en-US" dirty="0">
              <a:ea typeface="ＭＳ Ｐゴシック" pitchFamily="34" charset="-128"/>
            </a:endParaRPr>
          </a:p>
          <a:p>
            <a:r>
              <a:rPr lang="en-US" altLang="en-US" dirty="0">
                <a:ea typeface="ＭＳ Ｐゴシック" pitchFamily="34" charset="-128"/>
              </a:rPr>
              <a:t>Social skills are not the same as behavior. Rather, they are components of behavior that help an individual understand and adapt across a variety of social settings.</a:t>
            </a:r>
          </a:p>
          <a:p>
            <a:endParaRPr lang="en-US" altLang="en-US" i="1" dirty="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21188"/>
            <a:ext cx="5619750" cy="4409826"/>
          </a:xfrm>
        </p:spPr>
        <p:txBody>
          <a:bodyPr/>
          <a:lstStyle/>
          <a:p>
            <a:r>
              <a:rPr lang="en-US" b="1" dirty="0"/>
              <a:t>Purpose of the activity- </a:t>
            </a:r>
            <a:r>
              <a:rPr lang="en-US" dirty="0"/>
              <a:t>Sometime it is difficult for students to give and accept compliments from their peers.</a:t>
            </a:r>
          </a:p>
          <a:p>
            <a:endParaRPr lang="en-US" dirty="0"/>
          </a:p>
          <a:p>
            <a:r>
              <a:rPr lang="en-US" b="1" dirty="0"/>
              <a:t>Directions for the activity</a:t>
            </a:r>
          </a:p>
          <a:p>
            <a:pPr marL="228600" indent="-228600">
              <a:buFont typeface="+mj-lt"/>
              <a:buAutoNum type="arabicPeriod"/>
            </a:pPr>
            <a:r>
              <a:rPr lang="en-US" i="1" dirty="0"/>
              <a:t>Turn on some music and have participants walk around the room in any direction. After about 30 seconds, stop the music.</a:t>
            </a:r>
          </a:p>
          <a:p>
            <a:pPr marL="228600" indent="-228600">
              <a:buFont typeface="+mj-lt"/>
              <a:buAutoNum type="arabicPeriod"/>
            </a:pPr>
            <a:r>
              <a:rPr lang="en-US" i="1" dirty="0"/>
              <a:t>Participants pair up with someone near them. They introduce themselves to each other and then give each other a complement. When compliments are given, participants acknowledge them.</a:t>
            </a:r>
          </a:p>
          <a:p>
            <a:pPr marL="228600" indent="-228600">
              <a:buFont typeface="+mj-lt"/>
              <a:buAutoNum type="arabicPeriod"/>
            </a:pPr>
            <a:r>
              <a:rPr lang="en-US" i="1" dirty="0"/>
              <a:t>When partners appear finished, continue to play the music and have participants continue walking around the room again.</a:t>
            </a:r>
          </a:p>
          <a:p>
            <a:pPr marL="228600" indent="-228600">
              <a:buFont typeface="+mj-lt"/>
              <a:buAutoNum type="arabicPeriod"/>
            </a:pPr>
            <a:r>
              <a:rPr lang="en-US" i="1" dirty="0"/>
              <a:t>Stop the music after 30 seconds and repeat the same activity.</a:t>
            </a:r>
          </a:p>
          <a:p>
            <a:pPr marL="228600" indent="-228600">
              <a:buFont typeface="+mj-lt"/>
              <a:buAutoNum type="arabicPeriod"/>
            </a:pPr>
            <a:r>
              <a:rPr lang="en-US" i="1" dirty="0"/>
              <a:t>Continue with this process until participants meet and compliment three to five new people.</a:t>
            </a:r>
          </a:p>
          <a:p>
            <a:pPr marL="228600" indent="-228600">
              <a:buFont typeface="+mj-lt"/>
              <a:buAutoNum type="arabicPeriod"/>
            </a:pPr>
            <a:r>
              <a:rPr lang="en-US" i="1" dirty="0"/>
              <a:t>When participants are finished with the activity, discuss as a group how it felt to give and accept compliments. Why might students have a difficult time with this social skill? Why is it important for students to know how to give and receive compliments?</a:t>
            </a:r>
          </a:p>
          <a:p>
            <a:endParaRPr lang="en-US" dirty="0"/>
          </a:p>
          <a:p>
            <a:r>
              <a:rPr lang="en-US" b="1" dirty="0"/>
              <a:t>Putting it all together - </a:t>
            </a:r>
            <a:r>
              <a:rPr lang="en-US" dirty="0"/>
              <a:t>This is an activity that you can do with your students to practice/model accepting and giving compliments. It is an important social skill for students.</a:t>
            </a:r>
          </a:p>
        </p:txBody>
      </p:sp>
    </p:spTree>
    <p:extLst>
      <p:ext uri="{BB962C8B-B14F-4D97-AF65-F5344CB8AC3E}">
        <p14:creationId xmlns:p14="http://schemas.microsoft.com/office/powerpoint/2010/main" val="3404972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a:ea typeface="ＭＳ Ｐゴシック" pitchFamily="34" charset="-128"/>
              </a:rPr>
              <a:t>As a classroom</a:t>
            </a:r>
            <a:r>
              <a:rPr lang="en-US" altLang="en-US" baseline="0" dirty="0">
                <a:ea typeface="ＭＳ Ｐゴシック" pitchFamily="34" charset="-128"/>
              </a:rPr>
              <a:t> teacher, it is important to include all of the components (e.g., modeling, coaching, self-management, and positive reinforcement) during a social skills instructional lesson. When you hear the word “lesson,” the first thought that probably comes to your mind is, “When will I be able to teach a social skills lesson?” Well, many times you are already teaching social skills without even knowing that you are!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0" baseline="0" dirty="0">
                <a:ea typeface="ＭＳ Ｐゴシック" pitchFamily="34" charset="-128"/>
              </a:rPr>
              <a:t>Is anyone already teaching social skills? (</a:t>
            </a:r>
            <a:r>
              <a:rPr lang="en-US" altLang="en-US" b="0" i="1" baseline="0" dirty="0">
                <a:ea typeface="ＭＳ Ｐゴシック" pitchFamily="34" charset="-128"/>
              </a:rPr>
              <a:t>Wait for answers, respond with feedback, and prompt the follow-up question)</a:t>
            </a:r>
            <a:r>
              <a:rPr lang="en-US" altLang="en-US" b="0" i="0" baseline="0" dirty="0">
                <a:ea typeface="ＭＳ Ｐゴシック" pitchFamily="34" charset="-128"/>
              </a:rPr>
              <a:t> Does anyone have any ideas of when they might be able to add in a social skills lesson during their day? (</a:t>
            </a:r>
            <a:r>
              <a:rPr lang="en-US" altLang="en-US" b="0" i="1" baseline="0" dirty="0">
                <a:ea typeface="ＭＳ Ｐゴシック" pitchFamily="34" charset="-128"/>
              </a:rPr>
              <a:t>Wait for answers and provide feedback)</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a:ea typeface="ＭＳ Ｐゴシック" pitchFamily="34" charset="-128"/>
              </a:rPr>
              <a:t>Just a few tweaks to your existing instructional practices can ensure that you are following the guidelines of teaching social skills in an </a:t>
            </a:r>
            <a:r>
              <a:rPr lang="en-US" altLang="en-US" b="1" baseline="0" dirty="0">
                <a:ea typeface="ＭＳ Ｐゴシック" pitchFamily="34" charset="-128"/>
              </a:rPr>
              <a:t>evidence-based</a:t>
            </a:r>
            <a:r>
              <a:rPr lang="en-US" altLang="en-US" baseline="0" dirty="0">
                <a:ea typeface="ＭＳ Ｐゴシック" pitchFamily="34" charset="-128"/>
              </a:rPr>
              <a:t> way. </a:t>
            </a:r>
            <a:r>
              <a:rPr lang="en-US" altLang="en-US" dirty="0">
                <a:ea typeface="ＭＳ Ｐゴシック" pitchFamily="34" charset="-128"/>
              </a:rPr>
              <a:t>The three components to teaching specific social skills are modeling, coaching, and self-management. You want to couple each of these with positive reinforcement.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a:ea typeface="ＭＳ Ｐゴシック" pitchFamily="34" charset="-128"/>
              </a:rPr>
              <a:t>Right now, I’m going</a:t>
            </a:r>
            <a:r>
              <a:rPr lang="en-US" altLang="en-US" baseline="0" dirty="0">
                <a:ea typeface="ＭＳ Ｐゴシック" pitchFamily="34" charset="-128"/>
              </a:rPr>
              <a:t> to introduce </a:t>
            </a:r>
            <a:r>
              <a:rPr lang="en-US" altLang="en-US" dirty="0">
                <a:ea typeface="ＭＳ Ｐゴシック" pitchFamily="34" charset="-128"/>
              </a:rPr>
              <a:t>an example of when social skills instruction can take place during the school day. Then, as we move</a:t>
            </a:r>
            <a:r>
              <a:rPr lang="en-US" altLang="en-US" baseline="0" dirty="0">
                <a:ea typeface="ＭＳ Ｐゴシック" pitchFamily="34" charset="-128"/>
              </a:rPr>
              <a:t> forward in the presentation, </a:t>
            </a:r>
            <a:r>
              <a:rPr lang="en-US" altLang="en-US" dirty="0">
                <a:ea typeface="ＭＳ Ｐゴシック" pitchFamily="34" charset="-128"/>
              </a:rPr>
              <a:t>I will provide</a:t>
            </a:r>
            <a:r>
              <a:rPr lang="en-US" altLang="en-US" baseline="0" dirty="0">
                <a:ea typeface="ＭＳ Ｐゴシック" pitchFamily="34" charset="-128"/>
              </a:rPr>
              <a:t> detail about how each instructional component can be included</a:t>
            </a:r>
            <a:r>
              <a:rPr lang="en-US" altLang="en-US" dirty="0">
                <a:ea typeface="ＭＳ Ｐゴシック" pitchFamily="34" charset="-128"/>
              </a:rPr>
              <a:t>.</a:t>
            </a:r>
            <a:r>
              <a:rPr lang="en-US" altLang="en-US" baseline="0" dirty="0">
                <a:ea typeface="ＭＳ Ｐゴシック" pitchFamily="34" charset="-128"/>
              </a:rPr>
              <a:t> </a:t>
            </a:r>
            <a:endParaRPr lang="en-US" altLang="en-US" i="1"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i="1"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1" baseline="0" dirty="0">
                <a:ea typeface="ＭＳ Ｐゴシック" pitchFamily="34" charset="-128"/>
              </a:rPr>
              <a:t>Note: </a:t>
            </a:r>
            <a:r>
              <a:rPr lang="en-US" altLang="en-US" i="1" baseline="0" dirty="0">
                <a:ea typeface="ＭＳ Ｐゴシック" pitchFamily="34" charset="-128"/>
              </a:rPr>
              <a:t>Discuss the example that most closely aligns with your audience – if the majority of your in-service teachers are elementary, use those examples)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i="1"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0" baseline="0" dirty="0">
                <a:ea typeface="ＭＳ Ｐゴシック" pitchFamily="34" charset="-128"/>
              </a:rPr>
              <a:t>Early Elementary: </a:t>
            </a:r>
            <a:r>
              <a:rPr lang="en-US" altLang="en-US" i="0" baseline="0" dirty="0">
                <a:ea typeface="ＭＳ Ｐゴシック" pitchFamily="34" charset="-128"/>
              </a:rPr>
              <a:t>A natural time to teach social skills to early elementary students is during circle time or read-</a:t>
            </a:r>
            <a:r>
              <a:rPr lang="en-US" altLang="en-US" i="0" baseline="0" dirty="0" err="1">
                <a:ea typeface="ＭＳ Ｐゴシック" pitchFamily="34" charset="-128"/>
              </a:rPr>
              <a:t>alouds</a:t>
            </a:r>
            <a:r>
              <a:rPr lang="en-US" altLang="en-US" i="0" baseline="0" dirty="0">
                <a:ea typeface="ＭＳ Ｐゴシック" pitchFamily="34" charset="-128"/>
              </a:rPr>
              <a:t>. For example, many of you are probably already reading stories that address specific social skills (e.g., listening to others, sharing, helping others). Does anyone have an example of a story they use? </a:t>
            </a:r>
            <a:r>
              <a:rPr lang="en-US" altLang="en-US" i="1" baseline="0" dirty="0">
                <a:ea typeface="ＭＳ Ｐゴシック" pitchFamily="34" charset="-128"/>
              </a:rPr>
              <a:t>(Wait for responses)</a:t>
            </a:r>
            <a:r>
              <a:rPr lang="en-US" altLang="en-US" i="0" baseline="0" dirty="0">
                <a:ea typeface="ＭＳ Ｐゴシック" pitchFamily="34" charset="-128"/>
              </a:rPr>
              <a:t>. Those are great suggestions! As we move forward, we will revisit the story time example to show how each of the components can be added to support your instruction of a specific social skill.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i="0" baseline="0" dirty="0">
                <a:ea typeface="ＭＳ Ｐゴシック" pitchFamily="34" charset="-128"/>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0" baseline="0" dirty="0">
                <a:ea typeface="ＭＳ Ｐゴシック" pitchFamily="34" charset="-128"/>
              </a:rPr>
              <a:t>Intermediate Elementary: </a:t>
            </a:r>
            <a:r>
              <a:rPr lang="en-US" altLang="en-US" b="0" i="0" baseline="0" dirty="0">
                <a:ea typeface="ＭＳ Ｐゴシック" pitchFamily="34" charset="-128"/>
              </a:rPr>
              <a:t>A great time during the day to include a social skills instruction lesson would be d</a:t>
            </a:r>
            <a:r>
              <a:rPr lang="en-US" altLang="en-US" i="0" baseline="0" dirty="0">
                <a:ea typeface="ＭＳ Ｐゴシック" pitchFamily="34" charset="-128"/>
              </a:rPr>
              <a:t>uring guided reading. A lot of times, you can find leveled texts that teach about specific social skills, or you can include a social skills lesson as the students move through literacy centers. You could set up centers so all students practice a skill, or you could design your centers around the needs of a small group of students. As we move forward, we will revisit the guided reading example to show how each of the components can be added to support your instruction of a specific social skill.</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i="0"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0" baseline="0" dirty="0">
                <a:ea typeface="ＭＳ Ｐゴシック" pitchFamily="34" charset="-128"/>
              </a:rPr>
              <a:t>Middle School/High School:</a:t>
            </a:r>
            <a:r>
              <a:rPr lang="en-US" altLang="en-US" i="0" baseline="0" dirty="0">
                <a:ea typeface="ＭＳ Ｐゴシック" pitchFamily="34" charset="-128"/>
              </a:rPr>
              <a:t> In secondary settings, finding the time to incorporate social skills instruction may be confusing, since there are many different teachers responsible for instructing students. A time during the day that could be considered for a social skills lesson would be an advisory or study hall period (</a:t>
            </a:r>
            <a:r>
              <a:rPr lang="en-US" altLang="en-US" i="1" baseline="0" dirty="0">
                <a:ea typeface="ＭＳ Ｐゴシック" pitchFamily="34" charset="-128"/>
              </a:rPr>
              <a:t>Use the term from the district/school for advisory or study hall. Some places may have a completely different name for it, like “enrichment”). </a:t>
            </a:r>
            <a:r>
              <a:rPr lang="en-US" altLang="en-US" i="0" baseline="0" dirty="0">
                <a:ea typeface="ＭＳ Ｐゴシック" pitchFamily="34" charset="-128"/>
              </a:rPr>
              <a:t>In middle school/high school, we often assume that students have acquired the social skills they need to be successful. However, middle school/high school offers more freedom to students and adolescence brings its own challenges. As a result, we need to teach specific social skills as they relate to student need. A great way to do this in middle school/high school is through cooperative learning groups. As we move forward, we will visit a cooperative learning example to show how each of the components can be included to support your instruction of a specific social skill. </a:t>
            </a:r>
            <a:endParaRPr lang="en-US" altLang="en-US" i="1" baseline="0" dirty="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Arial"/>
              <a:buNone/>
            </a:pPr>
            <a:r>
              <a:rPr lang="en-US" altLang="en-US" dirty="0">
                <a:ea typeface="ＭＳ Ｐゴシック" pitchFamily="34" charset="-128"/>
              </a:rPr>
              <a:t>Modeling</a:t>
            </a:r>
            <a:r>
              <a:rPr lang="en-US" altLang="en-US" baseline="0" dirty="0">
                <a:ea typeface="ＭＳ Ｐゴシック" pitchFamily="34" charset="-128"/>
              </a:rPr>
              <a:t> is the first component needed for social skills instruction to be considered evidence-based. </a:t>
            </a:r>
            <a:endParaRPr lang="en-US" altLang="en-US" dirty="0">
              <a:ea typeface="ＭＳ Ｐゴシック" pitchFamily="34" charset="-128"/>
            </a:endParaRPr>
          </a:p>
          <a:p>
            <a:pPr>
              <a:buFont typeface="Arial"/>
              <a:buChar char="•"/>
            </a:pPr>
            <a:endParaRPr lang="en-US" altLang="en-US" dirty="0">
              <a:ea typeface="ＭＳ Ｐゴシック" pitchFamily="34" charset="-128"/>
            </a:endParaRPr>
          </a:p>
          <a:p>
            <a:pPr>
              <a:buFont typeface="Arial"/>
              <a:buChar char="•"/>
            </a:pPr>
            <a:r>
              <a:rPr lang="en-US" altLang="en-US" dirty="0">
                <a:ea typeface="ＭＳ Ｐゴシック" pitchFamily="34" charset="-128"/>
              </a:rPr>
              <a:t>You can model a behavior</a:t>
            </a:r>
            <a:r>
              <a:rPr lang="en-US" altLang="en-US" baseline="0" dirty="0">
                <a:ea typeface="ＭＳ Ｐゴシック" pitchFamily="34" charset="-128"/>
              </a:rPr>
              <a:t> or have a </a:t>
            </a:r>
            <a:r>
              <a:rPr lang="en-US" altLang="en-US" dirty="0">
                <a:ea typeface="ＭＳ Ｐゴシック" pitchFamily="34" charset="-128"/>
              </a:rPr>
              <a:t>peer </a:t>
            </a:r>
            <a:r>
              <a:rPr lang="en-US" altLang="en-US" b="1" dirty="0">
                <a:ea typeface="ＭＳ Ｐゴシック" pitchFamily="34" charset="-128"/>
              </a:rPr>
              <a:t>demonstrate the skill or behavior </a:t>
            </a:r>
            <a:r>
              <a:rPr lang="en-US" altLang="en-US" dirty="0">
                <a:ea typeface="ＭＳ Ｐゴシック" pitchFamily="34" charset="-128"/>
              </a:rPr>
              <a:t>to be learned (for example, walking through the hall appropriately). If a peer will</a:t>
            </a:r>
            <a:r>
              <a:rPr lang="en-US" altLang="en-US" baseline="0" dirty="0">
                <a:ea typeface="ＭＳ Ｐゴシック" pitchFamily="34" charset="-128"/>
              </a:rPr>
              <a:t> be modeling a specific action/behavior for the class, small group, or individual student, it is important to remember that he/she should only </a:t>
            </a:r>
            <a:r>
              <a:rPr lang="en-US" altLang="en-US" b="0" baseline="0" dirty="0">
                <a:ea typeface="ＭＳ Ｐゴシック" pitchFamily="34" charset="-128"/>
              </a:rPr>
              <a:t>model </a:t>
            </a:r>
            <a:r>
              <a:rPr lang="en-US" altLang="en-US" b="1" baseline="0" dirty="0">
                <a:ea typeface="ＭＳ Ｐゴシック" pitchFamily="34" charset="-128"/>
              </a:rPr>
              <a:t>appropriate</a:t>
            </a:r>
            <a:r>
              <a:rPr lang="en-US" altLang="en-US" b="0" baseline="0" dirty="0">
                <a:ea typeface="ＭＳ Ｐゴシック" pitchFamily="34" charset="-128"/>
              </a:rPr>
              <a:t> behaviors. </a:t>
            </a:r>
          </a:p>
          <a:p>
            <a:pPr>
              <a:buFont typeface="Arial"/>
              <a:buNone/>
            </a:pPr>
            <a:endParaRPr lang="en-US" altLang="en-US" b="0" baseline="0" dirty="0">
              <a:ea typeface="ＭＳ Ｐゴシック" pitchFamily="34" charset="-128"/>
            </a:endParaRPr>
          </a:p>
          <a:p>
            <a:pPr>
              <a:buFont typeface="Arial"/>
              <a:buNone/>
            </a:pPr>
            <a:r>
              <a:rPr lang="en-US" altLang="en-US" b="1" dirty="0">
                <a:ea typeface="ＭＳ Ｐゴシック" pitchFamily="34" charset="-128"/>
              </a:rPr>
              <a:t>The modeling may be contrived. </a:t>
            </a:r>
            <a:r>
              <a:rPr lang="en-US" altLang="en-US" dirty="0">
                <a:ea typeface="ＭＳ Ｐゴシック" pitchFamily="34" charset="-128"/>
              </a:rPr>
              <a:t>(For</a:t>
            </a:r>
            <a:r>
              <a:rPr lang="en-US" altLang="en-US" baseline="0" dirty="0">
                <a:ea typeface="ＭＳ Ｐゴシック" pitchFamily="34" charset="-128"/>
              </a:rPr>
              <a:t> example</a:t>
            </a:r>
            <a:r>
              <a:rPr lang="en-US" altLang="en-US" dirty="0">
                <a:ea typeface="ＭＳ Ｐゴシック" pitchFamily="34" charset="-128"/>
              </a:rPr>
              <a:t>, a teacher says to his student, "I am going to show you how to walk appropriately through the hall" and follows this by walking down the hall with his arms by his side, going directly to the destination, looking ahead, and not talking. The teacher then stops and points out to the student all the things that he just did and then shows the student again).</a:t>
            </a:r>
            <a:r>
              <a:rPr lang="en-US" altLang="en-US" baseline="0" dirty="0">
                <a:ea typeface="ＭＳ Ｐゴシック" pitchFamily="34" charset="-128"/>
              </a:rPr>
              <a:t> </a:t>
            </a:r>
            <a:endParaRPr lang="en-US" altLang="en-US" dirty="0">
              <a:ea typeface="ＭＳ Ｐゴシック" pitchFamily="34" charset="-128"/>
            </a:endParaRPr>
          </a:p>
          <a:p>
            <a:pPr>
              <a:buFont typeface="Arial"/>
              <a:buChar char="•"/>
            </a:pPr>
            <a:r>
              <a:rPr lang="en-US" altLang="en-US" b="1" dirty="0">
                <a:ea typeface="ＭＳ Ｐゴシック" pitchFamily="34" charset="-128"/>
              </a:rPr>
              <a:t> The modeling may be natural. </a:t>
            </a:r>
            <a:r>
              <a:rPr lang="en-US" altLang="en-US" dirty="0">
                <a:ea typeface="ＭＳ Ｐゴシック" pitchFamily="34" charset="-128"/>
              </a:rPr>
              <a:t>(For</a:t>
            </a:r>
            <a:r>
              <a:rPr lang="en-US" altLang="en-US" baseline="0" dirty="0">
                <a:ea typeface="ＭＳ Ｐゴシック" pitchFamily="34" charset="-128"/>
              </a:rPr>
              <a:t> example,</a:t>
            </a:r>
            <a:r>
              <a:rPr lang="en-US" altLang="en-US" dirty="0">
                <a:ea typeface="ＭＳ Ｐゴシック" pitchFamily="34" charset="-128"/>
              </a:rPr>
              <a:t> while observing another class, a teacher says to her student, "Look how Annie is walking down the hall. She has her hands by her side, she is looking straight ahead, she goes directly to the library, and she is silent.”)</a:t>
            </a:r>
          </a:p>
          <a:p>
            <a:pPr>
              <a:buFont typeface="Arial"/>
              <a:buChar char="•"/>
            </a:pPr>
            <a:r>
              <a:rPr lang="en-US" altLang="en-US" b="1" dirty="0">
                <a:ea typeface="ＭＳ Ｐゴシック" pitchFamily="34" charset="-128"/>
              </a:rPr>
              <a:t> A verbal explanation is given </a:t>
            </a:r>
            <a:r>
              <a:rPr lang="en-US" altLang="en-US" dirty="0">
                <a:ea typeface="ＭＳ Ｐゴシック" pitchFamily="34" charset="-128"/>
              </a:rPr>
              <a:t>to the student to describe the skill they are seeing. </a:t>
            </a:r>
            <a:r>
              <a:rPr lang="en-US" altLang="en-US" b="1" dirty="0">
                <a:ea typeface="ＭＳ Ｐゴシック" pitchFamily="34" charset="-128"/>
              </a:rPr>
              <a:t>The student must be aware of the model and the correct behavior </a:t>
            </a:r>
            <a:r>
              <a:rPr lang="en-US" altLang="en-US" dirty="0">
                <a:ea typeface="ＭＳ Ｐゴシック" pitchFamily="34" charset="-128"/>
              </a:rPr>
              <a:t>in order for it to be effective.</a:t>
            </a:r>
          </a:p>
          <a:p>
            <a:pPr>
              <a:buFont typeface="Arial"/>
              <a:buChar char="•"/>
            </a:pPr>
            <a:endParaRPr lang="en-US" altLang="en-US"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1" baseline="0" dirty="0">
                <a:ea typeface="ＭＳ Ｐゴシック" pitchFamily="34" charset="-128"/>
              </a:rPr>
              <a:t>Note: </a:t>
            </a:r>
            <a:r>
              <a:rPr lang="en-US" altLang="en-US" b="0" i="1" baseline="0" dirty="0">
                <a:ea typeface="ＭＳ Ｐゴシック" pitchFamily="34" charset="-128"/>
              </a:rPr>
              <a:t>Select the example from the grade/age level that best relates to your audience  - the same level you referred to in the previous slide.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0" i="1"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0" baseline="0" dirty="0">
                <a:ea typeface="ＭＳ Ｐゴシック" pitchFamily="34" charset="-128"/>
              </a:rPr>
              <a:t>Early Elementary: </a:t>
            </a:r>
            <a:r>
              <a:rPr lang="en-US" altLang="en-US" b="0" i="0" baseline="0" dirty="0">
                <a:ea typeface="ＭＳ Ｐゴシック" pitchFamily="34" charset="-128"/>
              </a:rPr>
              <a:t>Rather than just reading a story about a social skill, it is important to model the skill, as well. </a:t>
            </a:r>
            <a:r>
              <a:rPr lang="en-US" altLang="en-US" i="0" baseline="0" dirty="0">
                <a:ea typeface="ＭＳ Ｐゴシック" pitchFamily="34" charset="-128"/>
              </a:rPr>
              <a:t>A great way to model a skill during circle time would be invite a student to the front of the class to help you “act-out” a scene from the story. Make sure to select a scene that incorporates the social skill you are targeting for a small group of students in the class. Provide step-by-step description of how to perform the scene and then act it out with the student that volunteered to assist you. Remember that students should only model </a:t>
            </a:r>
            <a:r>
              <a:rPr lang="en-US" altLang="en-US" b="1" i="0" baseline="0" dirty="0">
                <a:ea typeface="ＭＳ Ｐゴシック" pitchFamily="34" charset="-128"/>
              </a:rPr>
              <a:t>appropriate</a:t>
            </a:r>
            <a:r>
              <a:rPr lang="en-US" altLang="en-US" b="0" i="0" baseline="0" dirty="0">
                <a:ea typeface="ＭＳ Ｐゴシック" pitchFamily="34" charset="-128"/>
              </a:rPr>
              <a:t> behaviors. I will now describe coaching and we will continue to explore this example. </a:t>
            </a:r>
            <a:endParaRPr lang="en-US" altLang="en-US" i="0"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i="0" baseline="0" dirty="0">
                <a:ea typeface="ＭＳ Ｐゴシック" pitchFamily="34" charset="-128"/>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0" baseline="0" dirty="0">
                <a:ea typeface="ＭＳ Ｐゴシック" pitchFamily="34" charset="-128"/>
              </a:rPr>
              <a:t>Intermediate Elementary: </a:t>
            </a:r>
            <a:r>
              <a:rPr lang="en-US" altLang="en-US" b="0" i="0" baseline="0" dirty="0">
                <a:ea typeface="ＭＳ Ｐゴシック" pitchFamily="34" charset="-128"/>
              </a:rPr>
              <a:t>After reading a leveled text that relates to a specific social skill during </a:t>
            </a:r>
            <a:r>
              <a:rPr lang="en-US" altLang="en-US" i="0" baseline="0" dirty="0">
                <a:ea typeface="ＭＳ Ｐゴシック" pitchFamily="34" charset="-128"/>
              </a:rPr>
              <a:t>guided reading, “act-out” a scene from the story with one of the students in your teacher-led reading group. Make sure to select a scene that incorporates the social skill you are targeting for an individual student in your guided reading group. Provide step-by-step description of how to perform the scene and then act it out with the student that volunteered to assist you. Remember that students should only model </a:t>
            </a:r>
            <a:r>
              <a:rPr lang="en-US" altLang="en-US" b="1" i="0" baseline="0" dirty="0">
                <a:ea typeface="ＭＳ Ｐゴシック" pitchFamily="34" charset="-128"/>
              </a:rPr>
              <a:t>appropriate</a:t>
            </a:r>
            <a:r>
              <a:rPr lang="en-US" altLang="en-US" b="0" i="0" baseline="0" dirty="0">
                <a:ea typeface="ＭＳ Ｐゴシック" pitchFamily="34" charset="-128"/>
              </a:rPr>
              <a:t> behaviors. I will now describe coaching and we will continue to explore this example.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0" i="0"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0" baseline="0" dirty="0">
                <a:ea typeface="ＭＳ Ｐゴシック" pitchFamily="34" charset="-128"/>
              </a:rPr>
              <a:t>Middle School/High School:</a:t>
            </a:r>
            <a:r>
              <a:rPr lang="en-US" altLang="en-US" i="0" baseline="0" dirty="0">
                <a:ea typeface="ＭＳ Ｐゴシック" pitchFamily="34" charset="-128"/>
              </a:rPr>
              <a:t> Before using cooperative learning as a method to model a social skill, it is important that </a:t>
            </a:r>
            <a:r>
              <a:rPr lang="en-US" altLang="en-US" b="1" i="0" baseline="0" dirty="0">
                <a:ea typeface="ＭＳ Ｐゴシック" pitchFamily="34" charset="-128"/>
              </a:rPr>
              <a:t>all</a:t>
            </a:r>
            <a:r>
              <a:rPr lang="en-US" altLang="en-US" i="0" baseline="0" dirty="0">
                <a:ea typeface="ＭＳ Ｐゴシック" pitchFamily="34" charset="-128"/>
              </a:rPr>
              <a:t> students in your classroom understand the expectations for working in small, student-led groups. Once students are broken up into cooperative learning groups, pre-assign roles to the students. While a couple of the students begin working on a task, assign a pair of students in the group to role-play a specific social skill before they start working with the other group members. Any student who needs practice with a social skill should be included in the role-playing pair. Provide the pair with a script that has them act-out how to demonstrate the social skill. Keep in mind that students should only model </a:t>
            </a:r>
            <a:r>
              <a:rPr lang="en-US" altLang="en-US" b="1" i="0" baseline="0" dirty="0">
                <a:ea typeface="ＭＳ Ｐゴシック" pitchFamily="34" charset="-128"/>
              </a:rPr>
              <a:t>the appropriate</a:t>
            </a:r>
            <a:r>
              <a:rPr lang="en-US" altLang="en-US" b="0" i="0" baseline="0" dirty="0">
                <a:ea typeface="ＭＳ Ｐゴシック" pitchFamily="34" charset="-128"/>
              </a:rPr>
              <a:t> way to perform a skill. I will now describe coaching and we will continue to explore this example. </a:t>
            </a:r>
            <a:endParaRPr lang="en-US" altLang="en-US" dirty="0">
              <a:ea typeface="ＭＳ Ｐゴシック"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As a student practices the skill, his or her </a:t>
            </a:r>
            <a:r>
              <a:rPr lang="en-US" altLang="en-US" b="1" dirty="0">
                <a:ea typeface="ＭＳ Ｐゴシック" pitchFamily="34" charset="-128"/>
              </a:rPr>
              <a:t>teacher provides prompts when necessary. </a:t>
            </a:r>
            <a:r>
              <a:rPr lang="en-US" altLang="en-US" dirty="0">
                <a:ea typeface="ＭＳ Ｐゴシック" pitchFamily="34" charset="-128"/>
              </a:rPr>
              <a:t>(For</a:t>
            </a:r>
            <a:r>
              <a:rPr lang="en-US" altLang="en-US" baseline="0" dirty="0">
                <a:ea typeface="ＭＳ Ｐゴシック" pitchFamily="34" charset="-128"/>
              </a:rPr>
              <a:t> example</a:t>
            </a:r>
            <a:r>
              <a:rPr lang="en-US" altLang="en-US" dirty="0">
                <a:ea typeface="ＭＳ Ｐゴシック" pitchFamily="34" charset="-128"/>
              </a:rPr>
              <a:t>, "Jordan, remember that your hands belong at your sides when you are walking down the hall.”)</a:t>
            </a:r>
          </a:p>
          <a:p>
            <a:endParaRPr lang="en-US" altLang="en-US" dirty="0">
              <a:ea typeface="ＭＳ Ｐゴシック" pitchFamily="34" charset="-128"/>
            </a:endParaRPr>
          </a:p>
          <a:p>
            <a:r>
              <a:rPr lang="en-US" altLang="en-US" b="1" dirty="0">
                <a:ea typeface="ＭＳ Ｐゴシック" pitchFamily="34" charset="-128"/>
              </a:rPr>
              <a:t>The teacher provides immediate feedback </a:t>
            </a:r>
            <a:r>
              <a:rPr lang="en-US" altLang="en-US" dirty="0">
                <a:ea typeface="ＭＳ Ｐゴシック" pitchFamily="34" charset="-128"/>
              </a:rPr>
              <a:t>to the student on their progress toward the skill. (For</a:t>
            </a:r>
            <a:r>
              <a:rPr lang="en-US" altLang="en-US" baseline="0" dirty="0">
                <a:ea typeface="ＭＳ Ｐゴシック" pitchFamily="34" charset="-128"/>
              </a:rPr>
              <a:t> example,</a:t>
            </a:r>
            <a:r>
              <a:rPr lang="en-US" altLang="en-US" dirty="0">
                <a:ea typeface="ＭＳ Ｐゴシック" pitchFamily="34" charset="-128"/>
              </a:rPr>
              <a:t> "Jordan, you did a great job keeping your hands in place and going directly to the cafeteria. Next time, don't forget to do it silently.")</a:t>
            </a:r>
          </a:p>
          <a:p>
            <a:endParaRPr lang="en-US" altLang="en-US" dirty="0">
              <a:ea typeface="ＭＳ Ｐゴシック" pitchFamily="34" charset="-128"/>
            </a:endParaRPr>
          </a:p>
          <a:p>
            <a:r>
              <a:rPr lang="en-US" altLang="en-US" b="1" dirty="0">
                <a:ea typeface="ＭＳ Ｐゴシック" pitchFamily="34" charset="-128"/>
              </a:rPr>
              <a:t>The teacher discusses the skill with the student </a:t>
            </a:r>
            <a:r>
              <a:rPr lang="en-US" altLang="en-US" dirty="0">
                <a:ea typeface="ＭＳ Ｐゴシック" pitchFamily="34" charset="-128"/>
              </a:rPr>
              <a:t>so the student can also provide feedback on how he</a:t>
            </a:r>
            <a:r>
              <a:rPr lang="en-US" altLang="en-US" baseline="0" dirty="0">
                <a:ea typeface="ＭＳ Ｐゴシック" pitchFamily="34" charset="-128"/>
              </a:rPr>
              <a:t> or </a:t>
            </a:r>
            <a:r>
              <a:rPr lang="en-US" altLang="en-US" dirty="0">
                <a:ea typeface="ＭＳ Ｐゴシック" pitchFamily="34" charset="-128"/>
              </a:rPr>
              <a:t>she did. (For</a:t>
            </a:r>
            <a:r>
              <a:rPr lang="en-US" altLang="en-US" baseline="0" dirty="0">
                <a:ea typeface="ＭＳ Ｐゴシック" pitchFamily="34" charset="-128"/>
              </a:rPr>
              <a:t> example,</a:t>
            </a:r>
            <a:r>
              <a:rPr lang="en-US" altLang="en-US" dirty="0">
                <a:ea typeface="ＭＳ Ｐゴシック" pitchFamily="34" charset="-128"/>
              </a:rPr>
              <a:t> "Jordan, how do you feel about how you walked down the hall today?” "Well, Ms. Teacher, I had some trouble keeping silent.")</a:t>
            </a:r>
          </a:p>
          <a:p>
            <a:endParaRPr lang="en-US" altLang="en-US" dirty="0">
              <a:ea typeface="ＭＳ Ｐゴシック" pitchFamily="34" charset="-128"/>
            </a:endParaRPr>
          </a:p>
          <a:p>
            <a:r>
              <a:rPr lang="en-US" altLang="en-US" dirty="0">
                <a:ea typeface="ＭＳ Ｐゴシック" pitchFamily="34" charset="-128"/>
              </a:rPr>
              <a:t>Additional prompts might be verbal</a:t>
            </a:r>
            <a:r>
              <a:rPr lang="en-US" altLang="en-US" baseline="0" dirty="0">
                <a:ea typeface="ＭＳ Ｐゴシック" pitchFamily="34" charset="-128"/>
              </a:rPr>
              <a:t> or</a:t>
            </a:r>
            <a:r>
              <a:rPr lang="en-US" altLang="en-US" dirty="0">
                <a:ea typeface="ＭＳ Ｐゴシック" pitchFamily="34" charset="-128"/>
              </a:rPr>
              <a:t> non-verbal (e.g., thumbs up).</a:t>
            </a:r>
          </a:p>
          <a:p>
            <a:endParaRPr lang="en-US" altLang="en-US"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1" baseline="0" dirty="0">
                <a:ea typeface="ＭＳ Ｐゴシック" pitchFamily="34" charset="-128"/>
              </a:rPr>
              <a:t>Note: </a:t>
            </a:r>
            <a:r>
              <a:rPr lang="en-US" altLang="en-US" b="0" i="1" baseline="0" dirty="0">
                <a:ea typeface="ＭＳ Ｐゴシック" pitchFamily="34" charset="-128"/>
              </a:rPr>
              <a:t>Select the example from the grade/age level that best relates to your audience  - the same level you referred to in the previous slide.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0" i="1"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0" baseline="0" dirty="0">
                <a:ea typeface="ＭＳ Ｐゴシック" pitchFamily="34" charset="-128"/>
              </a:rPr>
              <a:t>Early Elementary: </a:t>
            </a:r>
            <a:r>
              <a:rPr lang="en-US" altLang="en-US" b="0" i="0" baseline="0" dirty="0">
                <a:ea typeface="ＭＳ Ｐゴシック" pitchFamily="34" charset="-128"/>
              </a:rPr>
              <a:t>After having a student volunteer to “act-out” a scene with you, assign the rest of the class/group to work in pairs to role-play the same social skill as you just modeled. As the students are role-playing, make sure to watch how a targeted student is performing the skill. Give immediate feedback on how the student is doing with performing the skill and provide corrective feedback where necessary. Also comment on how the other student in the pair is doing as a way to “re-model” or continue the coaching. If the student is still having trouble, have them act out the scene with you so you can coach them step-by-step. Engage the student in discussion and remember to provide positive reinforcement when they are demonstrating the skill correctly.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i="0"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0" baseline="0" dirty="0">
                <a:ea typeface="ＭＳ Ｐゴシック" pitchFamily="34" charset="-128"/>
              </a:rPr>
              <a:t>Intermediate Elementary: </a:t>
            </a:r>
            <a:r>
              <a:rPr lang="en-US" altLang="en-US" b="0" i="0" baseline="0" dirty="0">
                <a:ea typeface="ＭＳ Ｐゴシック" pitchFamily="34" charset="-128"/>
              </a:rPr>
              <a:t>After your teacher-led, guided reading group moves into other centers, have one of their center assignments be to work in pairs to role-play the same social skill as you just modeled. As the students are role-playing, make sure to watch how a targeted student is performing the skill. Give immediate feedback on how the student is doing with performing the skill and provide corrective feedback where necessary. Also comment on how the other student in the pair is doing as a way to “re-model” or continue the coaching. If the student is still having trouble, have them act out the scene with you so you can coach them step-by-step. Engage the student in discussion and remember to provide positive reinforcement when they are demonstrating the skill correctly. If you are working with another reading group, you could also assign peers to coach one another, but this should be done selectively, as peer modeling and coaching requires training beforehand!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0" i="0" baseline="0"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i="0" baseline="0" dirty="0">
                <a:ea typeface="ＭＳ Ｐゴシック" pitchFamily="34" charset="-128"/>
              </a:rPr>
              <a:t>Middle School/High School:</a:t>
            </a:r>
            <a:r>
              <a:rPr lang="en-US" altLang="en-US" b="0" i="0" baseline="0" dirty="0">
                <a:ea typeface="ＭＳ Ｐゴシック" pitchFamily="34" charset="-128"/>
              </a:rPr>
              <a:t> As the student pairs are role-playing, you can circulate to individual cooperative learning groups and provide immediate feedback on student performance and positive reinforcement for students who are demonstrating the social skill as modeled. At the secondary level, students can have some autonomy with performing role-plays. This can be done by teaching </a:t>
            </a:r>
            <a:r>
              <a:rPr lang="en-US" altLang="en-US" b="1" i="0" baseline="0" dirty="0">
                <a:ea typeface="ＭＳ Ｐゴシック" pitchFamily="34" charset="-128"/>
              </a:rPr>
              <a:t>all </a:t>
            </a:r>
            <a:r>
              <a:rPr lang="en-US" altLang="en-US" b="0" i="0" baseline="0" dirty="0">
                <a:ea typeface="ＭＳ Ｐゴシック" pitchFamily="34" charset="-128"/>
              </a:rPr>
              <a:t>students in advance how to coach one another. Students in the pairs can provide immediate feedback on performance and positive reinforcement, but this should be done selectively, as peer modeling and coaching requires training beforehand! </a:t>
            </a:r>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0" dirty="0">
                <a:ea typeface="ＭＳ Ｐゴシック" pitchFamily="34" charset="-128"/>
              </a:rPr>
              <a:t>The</a:t>
            </a:r>
            <a:r>
              <a:rPr lang="en-US" altLang="en-US" b="0" baseline="0" dirty="0">
                <a:ea typeface="ＭＳ Ｐゴシック" pitchFamily="34" charset="-128"/>
              </a:rPr>
              <a:t> last component to instructing social skills through an evidence-based approach is self-management. </a:t>
            </a:r>
            <a:endParaRPr lang="en-US" altLang="en-US" b="0" dirty="0">
              <a:ea typeface="ＭＳ Ｐゴシック" pitchFamily="34" charset="-128"/>
            </a:endParaRPr>
          </a:p>
          <a:p>
            <a:endParaRPr lang="en-US" altLang="en-US" b="1" dirty="0">
              <a:ea typeface="ＭＳ Ｐゴシック" pitchFamily="34" charset="-128"/>
            </a:endParaRPr>
          </a:p>
          <a:p>
            <a:r>
              <a:rPr lang="en-US" altLang="en-US" b="1" dirty="0">
                <a:ea typeface="ＭＳ Ｐゴシック" pitchFamily="34" charset="-128"/>
              </a:rPr>
              <a:t>Self-management </a:t>
            </a:r>
            <a:r>
              <a:rPr lang="en-US" altLang="en-US" dirty="0">
                <a:ea typeface="ＭＳ Ｐゴシック" pitchFamily="34" charset="-128"/>
              </a:rPr>
              <a:t>is the ideal. You want students to manage their behavior and notice when they are doing it correctly (or not). Self-management comes out of coaching.</a:t>
            </a:r>
          </a:p>
          <a:p>
            <a:endParaRPr lang="en-US" altLang="en-US" dirty="0">
              <a:ea typeface="ＭＳ Ｐゴシック" pitchFamily="34" charset="-128"/>
            </a:endParaRPr>
          </a:p>
          <a:p>
            <a:r>
              <a:rPr lang="en-US" altLang="en-US" b="1" dirty="0">
                <a:ea typeface="ＭＳ Ｐゴシック" pitchFamily="34" charset="-128"/>
              </a:rPr>
              <a:t>Students receive regular feedback on the skill in the beginning, </a:t>
            </a:r>
            <a:r>
              <a:rPr lang="en-US" altLang="en-US" b="0" dirty="0">
                <a:ea typeface="ＭＳ Ｐゴシック" pitchFamily="34" charset="-128"/>
              </a:rPr>
              <a:t>but</a:t>
            </a:r>
            <a:r>
              <a:rPr lang="en-US" altLang="en-US" dirty="0">
                <a:ea typeface="ＭＳ Ｐゴシック" pitchFamily="34" charset="-128"/>
              </a:rPr>
              <a:t> the teacher reduces how often that feedback is offered as students refine the skill.</a:t>
            </a:r>
          </a:p>
          <a:p>
            <a:endParaRPr lang="en-US" altLang="en-US" dirty="0">
              <a:ea typeface="ＭＳ Ｐゴシック" pitchFamily="34" charset="-128"/>
            </a:endParaRPr>
          </a:p>
          <a:p>
            <a:r>
              <a:rPr lang="en-US" altLang="en-US" b="1" dirty="0">
                <a:ea typeface="ＭＳ Ｐゴシック" pitchFamily="34" charset="-128"/>
              </a:rPr>
              <a:t>Students are given cues </a:t>
            </a:r>
            <a:r>
              <a:rPr lang="en-US" altLang="en-US" dirty="0">
                <a:ea typeface="ＭＳ Ｐゴシック" pitchFamily="34" charset="-128"/>
              </a:rPr>
              <a:t>or a way to prompt themselves to remember the behavior and know when to use it. (For</a:t>
            </a:r>
            <a:r>
              <a:rPr lang="en-US" altLang="en-US" baseline="0" dirty="0">
                <a:ea typeface="ＭＳ Ｐゴシック" pitchFamily="34" charset="-128"/>
              </a:rPr>
              <a:t> example,</a:t>
            </a:r>
            <a:r>
              <a:rPr lang="en-US" altLang="en-US" dirty="0">
                <a:ea typeface="ＭＳ Ｐゴシック" pitchFamily="34" charset="-128"/>
              </a:rPr>
              <a:t> a series of pictures by the door shows appropriate walking behaviors that the student sees on the way out of the classroom.)</a:t>
            </a:r>
          </a:p>
          <a:p>
            <a:endParaRPr lang="en-US" altLang="en-US" dirty="0">
              <a:ea typeface="ＭＳ Ｐゴシック" pitchFamily="34" charset="-128"/>
            </a:endParaRPr>
          </a:p>
          <a:p>
            <a:r>
              <a:rPr lang="en-US" altLang="en-US" b="1" dirty="0">
                <a:ea typeface="ＭＳ Ｐゴシック" pitchFamily="34" charset="-128"/>
              </a:rPr>
              <a:t>Students are given a way to measure their behavior </a:t>
            </a:r>
            <a:r>
              <a:rPr lang="en-US" altLang="en-US" dirty="0">
                <a:ea typeface="ＭＳ Ｐゴシック" pitchFamily="34" charset="-128"/>
              </a:rPr>
              <a:t>and reflect on whether they completed the skill or not. (For</a:t>
            </a:r>
            <a:r>
              <a:rPr lang="en-US" altLang="en-US" baseline="0" dirty="0">
                <a:ea typeface="ＭＳ Ｐゴシック" pitchFamily="34" charset="-128"/>
              </a:rPr>
              <a:t> example,</a:t>
            </a:r>
            <a:r>
              <a:rPr lang="en-US" altLang="en-US" dirty="0">
                <a:ea typeface="ＭＳ Ｐゴシック" pitchFamily="34" charset="-128"/>
              </a:rPr>
              <a:t> a checklist at the student's desk or in a notebook, where the student can check off each element of appropriate hall walking and whether or not it was done.)</a:t>
            </a:r>
          </a:p>
          <a:p>
            <a:endParaRPr lang="en-US" altLang="en-US" dirty="0">
              <a:ea typeface="ＭＳ Ｐゴシック" pitchFamily="34" charset="-128"/>
            </a:endParaRPr>
          </a:p>
          <a:p>
            <a:r>
              <a:rPr lang="en-US" altLang="en-US" dirty="0">
                <a:ea typeface="ＭＳ Ｐゴシック" pitchFamily="34" charset="-128"/>
              </a:rPr>
              <a:t>Students are taught to self-monitor their own behavior during a specific time period. The student records his or her own behavior at predetermined intervals on a data sheet. The teacher also periodically observes the student, records the student's behavior, and provides feedback on the accuracy of the student's recording. Goal-setting is a key component of this procedure. For young students, a data sheet</a:t>
            </a:r>
            <a:r>
              <a:rPr lang="en-US" altLang="en-US" baseline="0" dirty="0">
                <a:ea typeface="ＭＳ Ｐゴシック" pitchFamily="34" charset="-128"/>
              </a:rPr>
              <a:t> should use more visuals (e.g., smiley faces) than text. </a:t>
            </a:r>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different types of </a:t>
            </a:r>
            <a:r>
              <a:rPr lang="en-US" dirty="0" err="1"/>
              <a:t>reinforcers</a:t>
            </a:r>
            <a:r>
              <a:rPr lang="en-US" dirty="0"/>
              <a:t> that can be used to increase positive behaviors, but it is important to note that the type of reinforcer you use depends upon the individual and the situation. While gold stars and tokens might be very effective reinforcement for a student</a:t>
            </a:r>
            <a:r>
              <a:rPr lang="en-US" baseline="0" dirty="0"/>
              <a:t> in the second grade</a:t>
            </a:r>
            <a:r>
              <a:rPr lang="en-US" dirty="0"/>
              <a:t>, they are not going to have the same effect with a high-school or college student. </a:t>
            </a:r>
          </a:p>
          <a:p>
            <a:endParaRPr lang="en-US" dirty="0"/>
          </a:p>
          <a:p>
            <a:r>
              <a:rPr lang="en-US" dirty="0"/>
              <a:t>As</a:t>
            </a:r>
            <a:r>
              <a:rPr lang="en-US" baseline="0" dirty="0"/>
              <a:t> a teacher, you spend a lot of time with your students. Try and see if they respond to different things if you do not already know what reinforces their behavior. For example, do they like being around you? Working with peers? Do they like earning something? If you can’t determine what is reinforcing to a student, you may want to talk with his/her parent, as well. </a:t>
            </a:r>
            <a:endParaRPr lang="en-US" dirty="0"/>
          </a:p>
          <a:p>
            <a:endParaRPr lang="en-US" dirty="0"/>
          </a:p>
        </p:txBody>
      </p:sp>
    </p:spTree>
    <p:extLst>
      <p:ext uri="{BB962C8B-B14F-4D97-AF65-F5344CB8AC3E}">
        <p14:creationId xmlns:p14="http://schemas.microsoft.com/office/powerpoint/2010/main" val="23095829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you will learn how to measure student progress by analyzing data in order to assess if the behavior intervention(s) is working or needs to be changed.</a:t>
            </a:r>
          </a:p>
        </p:txBody>
      </p:sp>
    </p:spTree>
    <p:extLst>
      <p:ext uri="{BB962C8B-B14F-4D97-AF65-F5344CB8AC3E}">
        <p14:creationId xmlns:p14="http://schemas.microsoft.com/office/powerpoint/2010/main" val="42606915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Why is it important to collect data?</a:t>
            </a:r>
          </a:p>
          <a:p>
            <a:r>
              <a:rPr lang="en-US" altLang="en-US" dirty="0">
                <a:ea typeface="ＭＳ Ｐゴシック" pitchFamily="34" charset="-128"/>
              </a:rPr>
              <a:t>	</a:t>
            </a:r>
            <a:r>
              <a:rPr lang="en-US" altLang="en-US" i="1" dirty="0">
                <a:ea typeface="ＭＳ Ｐゴシック" pitchFamily="34" charset="-128"/>
              </a:rPr>
              <a:t>Possible responses:</a:t>
            </a:r>
          </a:p>
          <a:p>
            <a:pPr marL="628650" lvl="1" indent="-171450">
              <a:buFont typeface="Arial" panose="020B0604020202020204" pitchFamily="34" charset="0"/>
              <a:buChar char="•"/>
            </a:pPr>
            <a:r>
              <a:rPr lang="en-US" altLang="en-US" i="1" dirty="0">
                <a:ea typeface="ＭＳ Ｐゴシック" pitchFamily="34" charset="-128"/>
              </a:rPr>
              <a:t>Lets</a:t>
            </a:r>
            <a:r>
              <a:rPr lang="en-US" altLang="en-US" i="1" baseline="0" dirty="0">
                <a:ea typeface="ＭＳ Ｐゴシック" pitchFamily="34" charset="-128"/>
              </a:rPr>
              <a:t> </a:t>
            </a:r>
            <a:r>
              <a:rPr lang="en-US" altLang="en-US" i="1" dirty="0">
                <a:ea typeface="ＭＳ Ｐゴシック" pitchFamily="34" charset="-128"/>
              </a:rPr>
              <a:t>you know if an intervention is working.</a:t>
            </a:r>
          </a:p>
          <a:p>
            <a:pPr marL="628650" lvl="1" indent="-171450">
              <a:buFont typeface="Arial" panose="020B0604020202020204" pitchFamily="34" charset="0"/>
              <a:buChar char="•"/>
            </a:pPr>
            <a:r>
              <a:rPr lang="en-US" altLang="en-US" i="1" dirty="0">
                <a:ea typeface="ＭＳ Ｐゴシック" pitchFamily="34" charset="-128"/>
              </a:rPr>
              <a:t>Lets you know if more intensive intervention is necessary.</a:t>
            </a:r>
          </a:p>
          <a:p>
            <a:pPr marL="628650" lvl="1" indent="-171450">
              <a:buFont typeface="Arial" panose="020B0604020202020204" pitchFamily="34" charset="0"/>
              <a:buChar char="•"/>
            </a:pPr>
            <a:r>
              <a:rPr lang="en-US" altLang="en-US" i="1" dirty="0">
                <a:ea typeface="ＭＳ Ｐゴシック" pitchFamily="34" charset="-128"/>
              </a:rPr>
              <a:t>Share with other faculty members and parents</a:t>
            </a:r>
          </a:p>
          <a:p>
            <a:pPr marL="628650" lvl="1" indent="-171450">
              <a:buFont typeface="Arial" panose="020B0604020202020204" pitchFamily="34" charset="0"/>
              <a:buChar char="•"/>
            </a:pPr>
            <a:r>
              <a:rPr lang="en-US" altLang="en-US" i="1" dirty="0">
                <a:ea typeface="ＭＳ Ｐゴシック" pitchFamily="34" charset="-128"/>
              </a:rPr>
              <a:t>Informs instruction (if academics play a part in the undesired behavior).</a:t>
            </a:r>
          </a:p>
          <a:p>
            <a:pPr marL="0" lvl="0" indent="0">
              <a:buFont typeface="Arial" panose="020B0604020202020204" pitchFamily="34" charset="0"/>
              <a:buNone/>
            </a:pPr>
            <a:endParaRPr lang="en-US" altLang="en-US" i="0" dirty="0">
              <a:ea typeface="ＭＳ Ｐゴシック" pitchFamily="34" charset="-128"/>
            </a:endParaRPr>
          </a:p>
          <a:p>
            <a:pPr marL="0" lvl="0" indent="0">
              <a:buFont typeface="Arial" panose="020B0604020202020204" pitchFamily="34" charset="0"/>
              <a:buNone/>
            </a:pPr>
            <a:r>
              <a:rPr lang="en-US" altLang="en-US" i="0" dirty="0">
                <a:ea typeface="ＭＳ Ｐゴシック" pitchFamily="34" charset="-128"/>
              </a:rPr>
              <a:t>Another</a:t>
            </a:r>
            <a:r>
              <a:rPr lang="en-US" altLang="en-US" i="0" baseline="0" dirty="0">
                <a:ea typeface="ＭＳ Ｐゴシック" pitchFamily="34" charset="-128"/>
              </a:rPr>
              <a:t> piece of data that you could analyze to assess impact would be the self-monitoring data sheets students complete as the last component for practicing social skills. </a:t>
            </a:r>
            <a:endParaRPr lang="en-US" altLang="en-US" i="0" dirty="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you will learn what supplemental interventions are, how they fit into the Positive Behavioral Interventions and Supports (PBIS) or other multi-tiered models, and what their key characteristics are.</a:t>
            </a:r>
          </a:p>
        </p:txBody>
      </p:sp>
    </p:spTree>
    <p:extLst>
      <p:ext uri="{BB962C8B-B14F-4D97-AF65-F5344CB8AC3E}">
        <p14:creationId xmlns:p14="http://schemas.microsoft.com/office/powerpoint/2010/main" val="206271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Let’s look at some data to see if our intervention is working. </a:t>
            </a:r>
          </a:p>
          <a:p>
            <a:r>
              <a:rPr lang="en-US" altLang="en-US" dirty="0">
                <a:ea typeface="ＭＳ Ｐゴシック" pitchFamily="34" charset="-128"/>
              </a:rPr>
              <a:t>Study the two graphs on the slide. What is the data telling you?</a:t>
            </a:r>
          </a:p>
          <a:p>
            <a:endParaRPr lang="en-US" altLang="en-US" dirty="0">
              <a:ea typeface="ＭＳ Ｐゴシック" pitchFamily="34" charset="-128"/>
            </a:endParaRPr>
          </a:p>
          <a:p>
            <a:r>
              <a:rPr lang="en-US" altLang="en-US" dirty="0">
                <a:ea typeface="ＭＳ Ｐゴシック" pitchFamily="34" charset="-128"/>
              </a:rPr>
              <a:t>We sometimes want our target behavior to decrease (see the graph on the right). We sometimes want our target behavior to increase (see the graph on the left).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itchFamily="34" charset="-128"/>
            </a:endParaRPr>
          </a:p>
          <a:p>
            <a:r>
              <a:rPr lang="en-US" altLang="en-US" i="1" dirty="0">
                <a:ea typeface="ＭＳ Ｐゴシック" pitchFamily="34" charset="-128"/>
              </a:rPr>
              <a:t>Discuss the situation and analysis on the slide.</a:t>
            </a:r>
          </a:p>
          <a:p>
            <a:endParaRPr lang="en-US" altLang="en-US" dirty="0">
              <a:ea typeface="ＭＳ Ｐゴシック" pitchFamily="34" charset="-128"/>
            </a:endParaRPr>
          </a:p>
          <a:p>
            <a:r>
              <a:rPr lang="en-US" altLang="en-US" dirty="0">
                <a:ea typeface="ＭＳ Ｐゴシック" pitchFamily="34" charset="-128"/>
              </a:rPr>
              <a:t>Based on the graphs on the previous slide, the behavior improved after the intervention.</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Study the graph on this slide. What is it telling you? Discuss with your neighbor.</a:t>
            </a:r>
          </a:p>
          <a:p>
            <a:endParaRPr lang="en-US" altLang="en-US" dirty="0">
              <a:ea typeface="ＭＳ Ｐゴシック" pitchFamily="34" charset="-128"/>
            </a:endParaRPr>
          </a:p>
          <a:p>
            <a:r>
              <a:rPr lang="en-US" altLang="en-US" dirty="0">
                <a:ea typeface="ＭＳ Ｐゴシック" pitchFamily="34" charset="-128"/>
              </a:rPr>
              <a:t>No change looks very similar for both academics and behavior.</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i="1" dirty="0"/>
              <a:t>Give participants time to read the slide and discuss the possible interpretations listed on the slide.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Study the graph on this slide. What is it telling you? Discuss with a partner.</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latin typeface="Arial" charset="0"/>
                <a:ea typeface="ＭＳ Ｐゴシック" pitchFamily="34" charset="-128"/>
              </a:rPr>
              <a:t>What is this daily data telling you? Discuss with a partner.</a:t>
            </a:r>
          </a:p>
          <a:p>
            <a:pPr eaLnBrk="1" hangingPunct="1"/>
            <a:endParaRPr lang="en-US" altLang="en-US" dirty="0">
              <a:latin typeface="Arial" charset="0"/>
              <a:ea typeface="ＭＳ Ｐゴシック" pitchFamily="34" charset="-128"/>
            </a:endParaRPr>
          </a:p>
          <a:p>
            <a:pPr eaLnBrk="1" hangingPunct="1"/>
            <a:r>
              <a:rPr lang="en-US" altLang="en-US" dirty="0">
                <a:latin typeface="Arial" charset="0"/>
                <a:ea typeface="ＭＳ Ｐゴシック" pitchFamily="34" charset="-128"/>
              </a:rPr>
              <a:t>What would your next steps be for this student?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latin typeface="Arial" charset="0"/>
                <a:ea typeface="ＭＳ Ｐゴシック" pitchFamily="34" charset="-128"/>
              </a:rPr>
              <a:t>What is this daily data telling you? Discuss with a partner.</a:t>
            </a:r>
          </a:p>
          <a:p>
            <a:pPr eaLnBrk="1" hangingPunct="1"/>
            <a:endParaRPr lang="en-US" altLang="en-US" dirty="0">
              <a:latin typeface="Arial" charset="0"/>
              <a:ea typeface="ＭＳ Ｐゴシック" pitchFamily="34" charset="-128"/>
            </a:endParaRPr>
          </a:p>
          <a:p>
            <a:pPr eaLnBrk="1" hangingPunct="1"/>
            <a:r>
              <a:rPr lang="en-US" altLang="en-US" dirty="0">
                <a:latin typeface="Arial" charset="0"/>
                <a:ea typeface="ＭＳ Ｐゴシック" pitchFamily="34" charset="-128"/>
              </a:rPr>
              <a:t>What would your next steps be for this student?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you will meet Aiden</a:t>
            </a:r>
            <a:r>
              <a:rPr lang="en-US" baseline="0" dirty="0"/>
              <a:t> and you will work with others to determine a plan of action based on what we have covered today. </a:t>
            </a:r>
            <a:endParaRPr lang="en-US" dirty="0"/>
          </a:p>
        </p:txBody>
      </p:sp>
    </p:spTree>
    <p:extLst>
      <p:ext uri="{BB962C8B-B14F-4D97-AF65-F5344CB8AC3E}">
        <p14:creationId xmlns:p14="http://schemas.microsoft.com/office/powerpoint/2010/main" val="21742618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Take a few minutes to read about Aiden.</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2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ea typeface="ＭＳ Ｐゴシック" pitchFamily="34" charset="-128"/>
              </a:rPr>
              <a:t>Purpose of the activity –</a:t>
            </a:r>
            <a:r>
              <a:rPr lang="en-US" altLang="en-US" dirty="0">
                <a:ea typeface="ＭＳ Ｐゴシック" pitchFamily="34" charset="-128"/>
              </a:rPr>
              <a:t> In your classroom you might have a student like Aiden. This activity will prepare you to take the necessary steps to make sure student(s) with behavior issues are successful both academically and behaviorally.</a:t>
            </a:r>
            <a:endParaRPr lang="en-US" altLang="en-US" b="1" dirty="0">
              <a:ea typeface="ＭＳ Ｐゴシック" pitchFamily="34" charset="-128"/>
            </a:endParaRPr>
          </a:p>
          <a:p>
            <a:r>
              <a:rPr lang="en-US" altLang="en-US" b="1" dirty="0">
                <a:ea typeface="ＭＳ Ｐゴシック" pitchFamily="34" charset="-128"/>
              </a:rPr>
              <a:t>Directions:</a:t>
            </a:r>
          </a:p>
          <a:p>
            <a:r>
              <a:rPr lang="en-US" altLang="en-US" i="1" dirty="0">
                <a:ea typeface="ＭＳ Ｐゴシック" pitchFamily="34" charset="-128"/>
              </a:rPr>
              <a:t>Work in groups of 3-4 students.</a:t>
            </a:r>
          </a:p>
          <a:p>
            <a:pPr marL="228600" indent="-228600">
              <a:buFont typeface="+mj-lt"/>
              <a:buAutoNum type="arabicPeriod"/>
            </a:pPr>
            <a:r>
              <a:rPr lang="en-US" altLang="en-US" i="1" dirty="0">
                <a:ea typeface="ＭＳ Ｐゴシック" pitchFamily="34" charset="-128"/>
              </a:rPr>
              <a:t>Allow 15-20 minutes for groups to reread Aiden’s case study, brainstorm  and discuss </a:t>
            </a:r>
          </a:p>
          <a:p>
            <a:r>
              <a:rPr lang="en-US" altLang="en-US" i="1" dirty="0">
                <a:ea typeface="ＭＳ Ｐゴシック" pitchFamily="34" charset="-128"/>
              </a:rPr>
              <a:t>the four questions on the slide. Groups will choose one person to record ideas on chart paper and one person to be the speaker. The speaker will share the group’s ideas with the large group.</a:t>
            </a:r>
          </a:p>
          <a:p>
            <a:r>
              <a:rPr lang="en-US" altLang="en-US" i="1" dirty="0">
                <a:ea typeface="ＭＳ Ｐゴシック" pitchFamily="34" charset="-128"/>
              </a:rPr>
              <a:t>2.    After all the groups have shared their recommendations, try to come to consensus regarding how to best help Aiden.</a:t>
            </a:r>
          </a:p>
          <a:p>
            <a:r>
              <a:rPr lang="en-US" altLang="en-US" b="1" dirty="0">
                <a:ea typeface="ＭＳ Ｐゴシック" pitchFamily="34" charset="-128"/>
              </a:rPr>
              <a:t>Debrief </a:t>
            </a:r>
            <a:r>
              <a:rPr lang="en-US" altLang="en-US" dirty="0">
                <a:ea typeface="ＭＳ Ｐゴシック" pitchFamily="34" charset="-128"/>
              </a:rPr>
              <a:t>– </a:t>
            </a:r>
            <a:r>
              <a:rPr lang="en-US" altLang="en-US" i="1" dirty="0">
                <a:ea typeface="ＭＳ Ｐゴシック" pitchFamily="34" charset="-128"/>
              </a:rPr>
              <a:t>Allowing participants to collaborate together will help them see that it is important to have more than just the classroom teacher make decisions about a student(s) intervention. Other staff in a school will be instrumental in the success of a student(s)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a:ea typeface="ＭＳ Ｐゴシック" pitchFamily="34" charset="-128"/>
              </a:rPr>
              <a:t>Give participants time to read the two bullets on the slide. </a:t>
            </a:r>
          </a:p>
          <a:p>
            <a:endParaRPr lang="en-US" altLang="en-US" dirty="0">
              <a:ea typeface="ＭＳ Ｐゴシック" pitchFamily="34" charset="-128"/>
            </a:endParaRPr>
          </a:p>
          <a:p>
            <a:r>
              <a:rPr lang="en-US" altLang="en-US" dirty="0">
                <a:ea typeface="ＭＳ Ｐゴシック" pitchFamily="34" charset="-128"/>
              </a:rPr>
              <a:t>We will now move on to discuss the </a:t>
            </a:r>
            <a:r>
              <a:rPr lang="en-US" altLang="en-US" b="1" dirty="0">
                <a:ea typeface="ＭＳ Ｐゴシック" pitchFamily="34" charset="-128"/>
              </a:rPr>
              <a:t>supplemental interventions</a:t>
            </a:r>
            <a:r>
              <a:rPr lang="en-US" altLang="en-US" dirty="0">
                <a:ea typeface="ＭＳ Ｐゴシック" pitchFamily="34" charset="-128"/>
              </a:rPr>
              <a:t>, also referred to as the </a:t>
            </a:r>
            <a:r>
              <a:rPr lang="en-US" altLang="en-US" b="1" dirty="0">
                <a:ea typeface="ＭＳ Ｐゴシック" pitchFamily="34" charset="-128"/>
              </a:rPr>
              <a:t>secondary tier</a:t>
            </a:r>
            <a:r>
              <a:rPr lang="en-US" altLang="en-US" dirty="0">
                <a:ea typeface="ＭＳ Ｐゴシック" pitchFamily="34" charset="-128"/>
              </a:rPr>
              <a:t> or tier 2. Interventions at the supplemental tier address the learning or behavioral challenges of at-risk students.</a:t>
            </a:r>
            <a:r>
              <a:rPr lang="en-US" altLang="en-US" baseline="0" dirty="0">
                <a:ea typeface="ＭＳ Ｐゴシック" pitchFamily="34" charset="-128"/>
              </a:rPr>
              <a:t> </a:t>
            </a:r>
            <a:r>
              <a:rPr lang="en-US" altLang="en-US" dirty="0">
                <a:ea typeface="ＭＳ Ｐゴシック" pitchFamily="34" charset="-128"/>
              </a:rPr>
              <a:t>The intervention(s) is targeted, evidence-based, and supplemental to core instruction. These interventions are delivered to </a:t>
            </a:r>
            <a:r>
              <a:rPr lang="en-US" altLang="en-US" b="1" dirty="0">
                <a:ea typeface="ＭＳ Ｐゴシック" pitchFamily="34" charset="-128"/>
              </a:rPr>
              <a:t>small groups</a:t>
            </a:r>
            <a:r>
              <a:rPr lang="en-US" altLang="en-US" b="0" dirty="0">
                <a:ea typeface="ＭＳ Ｐゴシック" pitchFamily="34" charset="-128"/>
              </a:rPr>
              <a:t>,</a:t>
            </a:r>
            <a:r>
              <a:rPr lang="en-US" altLang="en-US" b="1" dirty="0">
                <a:ea typeface="ＭＳ Ｐゴシック" pitchFamily="34" charset="-128"/>
              </a:rPr>
              <a:t> </a:t>
            </a:r>
            <a:r>
              <a:rPr lang="en-US" altLang="en-US" dirty="0">
                <a:ea typeface="ＭＳ Ｐゴシック" pitchFamily="34" charset="-128"/>
              </a:rPr>
              <a:t>and they occur in either the general education classroom or another general education setting, such as an intervention block. The types of </a:t>
            </a:r>
            <a:r>
              <a:rPr lang="en-US" altLang="en-US" b="1" dirty="0">
                <a:ea typeface="ＭＳ Ｐゴシック" pitchFamily="34" charset="-128"/>
              </a:rPr>
              <a:t>assessments</a:t>
            </a:r>
            <a:r>
              <a:rPr lang="en-US" altLang="en-US" dirty="0">
                <a:ea typeface="ＭＳ Ｐゴシック" pitchFamily="34" charset="-128"/>
              </a:rPr>
              <a:t> used in the secondary tier are the same as those used in the primary tier, but </a:t>
            </a:r>
            <a:r>
              <a:rPr lang="en-US" altLang="en-US" b="1" dirty="0">
                <a:ea typeface="ＭＳ Ｐゴシック" pitchFamily="34" charset="-128"/>
              </a:rPr>
              <a:t>progress monitoring </a:t>
            </a:r>
            <a:r>
              <a:rPr lang="en-US" altLang="en-US" dirty="0">
                <a:ea typeface="ＭＳ Ｐゴシック" pitchFamily="34" charset="-128"/>
              </a:rPr>
              <a:t>occurs with greater frequency to measure the student’s responsiveness to the secondary intervention. </a:t>
            </a:r>
          </a:p>
          <a:p>
            <a:endParaRPr lang="en-US" altLang="en-US" i="1"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In most cases, we would not determine that a student requires intensive intervention until we have evidence that she or he is not responding to supplemental intervention. Key questions in reviewing this evidence include:</a:t>
            </a:r>
          </a:p>
          <a:p>
            <a:pPr marL="227013" lvl="1" indent="-227013">
              <a:buFont typeface="Wingdings" pitchFamily="2" charset="2"/>
              <a:buChar char="§"/>
            </a:pPr>
            <a:r>
              <a:rPr lang="en-US" altLang="en-US" b="1" dirty="0">
                <a:ea typeface="ＭＳ Ｐゴシック" pitchFamily="34" charset="-128"/>
              </a:rPr>
              <a:t>Has the student been taught using an evidence-based supplemental intervention program (if available) that is appropriate for his or her needs? </a:t>
            </a:r>
            <a:r>
              <a:rPr lang="en-US" altLang="en-US" dirty="0">
                <a:ea typeface="ＭＳ Ｐゴシック" pitchFamily="34" charset="-128"/>
              </a:rPr>
              <a:t>The supplemental intervention should match the student’s identified needs.</a:t>
            </a:r>
          </a:p>
          <a:p>
            <a:pPr marL="227013" lvl="1" indent="-227013">
              <a:buFont typeface="Wingdings" pitchFamily="2" charset="2"/>
              <a:buChar char="§"/>
            </a:pPr>
            <a:r>
              <a:rPr lang="en-US" altLang="en-US" b="1" dirty="0">
                <a:ea typeface="ＭＳ Ｐゴシック" pitchFamily="34" charset="-128"/>
              </a:rPr>
              <a:t>Has the program been implemented with fidelity? </a:t>
            </a:r>
            <a:r>
              <a:rPr lang="en-US" altLang="en-US" dirty="0">
                <a:ea typeface="ＭＳ Ｐゴシック" pitchFamily="34" charset="-128"/>
              </a:rPr>
              <a:t>Fidelity addresses whether or not the intervention is being delivered as planned.</a:t>
            </a:r>
          </a:p>
          <a:p>
            <a:pPr marL="469900" lvl="2" indent="-241300">
              <a:buFontTx/>
              <a:buChar char="•"/>
            </a:pPr>
            <a:r>
              <a:rPr lang="en-US" altLang="en-US" b="1" dirty="0">
                <a:ea typeface="ＭＳ Ｐゴシック" pitchFamily="34" charset="-128"/>
              </a:rPr>
              <a:t>Content</a:t>
            </a:r>
            <a:r>
              <a:rPr lang="en-US" altLang="en-US" dirty="0">
                <a:ea typeface="ＭＳ Ｐゴシック" pitchFamily="34" charset="-128"/>
              </a:rPr>
              <a:t>. Are all key components being delivered per the instructions?</a:t>
            </a:r>
          </a:p>
          <a:p>
            <a:pPr marL="469900" lvl="2" indent="-241300">
              <a:buFontTx/>
              <a:buChar char="•"/>
            </a:pPr>
            <a:r>
              <a:rPr lang="en-US" altLang="en-US" b="1" dirty="0">
                <a:ea typeface="ＭＳ Ｐゴシック" pitchFamily="34" charset="-128"/>
              </a:rPr>
              <a:t>Dosage/schedule</a:t>
            </a:r>
            <a:r>
              <a:rPr lang="en-US" altLang="en-US" dirty="0">
                <a:ea typeface="ＭＳ Ｐゴシック" pitchFamily="34" charset="-128"/>
              </a:rPr>
              <a:t>. Has the intervention been delivered as intended in terms of frequency and length of sessions?</a:t>
            </a:r>
          </a:p>
          <a:p>
            <a:pPr marL="469900" lvl="2" indent="-241300">
              <a:buFontTx/>
              <a:buChar char="•"/>
            </a:pPr>
            <a:r>
              <a:rPr lang="en-US" altLang="en-US" b="1" dirty="0">
                <a:ea typeface="ＭＳ Ｐゴシック" pitchFamily="34" charset="-128"/>
              </a:rPr>
              <a:t>Group size</a:t>
            </a:r>
            <a:r>
              <a:rPr lang="en-US" altLang="en-US" dirty="0">
                <a:ea typeface="ＭＳ Ｐゴシック" pitchFamily="34" charset="-128"/>
              </a:rPr>
              <a:t>. Is the group the size recommended by the intervention developer? You might also want to consider the group composition:</a:t>
            </a:r>
            <a:r>
              <a:rPr lang="en-US" altLang="en-US" baseline="0" dirty="0">
                <a:ea typeface="ＭＳ Ｐゴシック" pitchFamily="34" charset="-128"/>
              </a:rPr>
              <a:t> D</a:t>
            </a:r>
            <a:r>
              <a:rPr lang="en-US" altLang="en-US" dirty="0">
                <a:ea typeface="ＭＳ Ｐゴシック" pitchFamily="34" charset="-128"/>
              </a:rPr>
              <a:t>o these students have similar needs that match the intervention? Do any students have competing behavior issues?</a:t>
            </a:r>
          </a:p>
          <a:p>
            <a:pPr marL="227013" lvl="1" indent="-227013">
              <a:buFont typeface="Wingdings" pitchFamily="2" charset="2"/>
              <a:buChar char="§"/>
            </a:pPr>
            <a:r>
              <a:rPr lang="en-US" altLang="en-US" b="1" dirty="0">
                <a:ea typeface="ＭＳ Ｐゴシック" pitchFamily="34" charset="-128"/>
              </a:rPr>
              <a:t>Has the program been implemented for a sufficient amount of time to determine the response? </a:t>
            </a:r>
            <a:r>
              <a:rPr lang="en-US" altLang="en-US" dirty="0">
                <a:ea typeface="ＭＳ Ｐゴシック" pitchFamily="34" charset="-128"/>
              </a:rPr>
              <a:t>Consider this question in terms of how long the intervention is intended to be implemented for, and consider whether there is enough data to detect a change in performance.</a:t>
            </a:r>
            <a:endParaRPr lang="en-US" altLang="en-US" sz="1300" dirty="0">
              <a:ea typeface="ＭＳ Ｐゴシック"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There will be times when a supplemental intervention will not be sufficient for a student(s) and an intensive intervention is needed. </a:t>
            </a:r>
          </a:p>
          <a:p>
            <a:endParaRPr lang="en-US" altLang="en-US" dirty="0">
              <a:ea typeface="ＭＳ Ｐゴシック" pitchFamily="34" charset="-128"/>
            </a:endParaRPr>
          </a:p>
          <a:p>
            <a:r>
              <a:rPr lang="en-US" altLang="en-US" dirty="0">
                <a:ea typeface="ＭＳ Ｐゴシック" pitchFamily="34" charset="-128"/>
              </a:rPr>
              <a:t>Read and study the slide to gain a better understanding of the difference between supplemental and intensive interventions</a:t>
            </a:r>
            <a:r>
              <a:rPr lang="en-US" altLang="en-US" i="1" dirty="0">
                <a:ea typeface="ＭＳ Ｐゴシック" pitchFamily="34" charset="-128"/>
              </a:rPr>
              <a:t>. Give participants time to read the slide and then discuss together.</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In summary, implementing effective supplemental interventions is crucial for schools to establish a </a:t>
            </a:r>
            <a:r>
              <a:rPr lang="en-US" altLang="en-US" b="1" dirty="0">
                <a:ea typeface="ＭＳ Ｐゴシック" pitchFamily="34" charset="-128"/>
              </a:rPr>
              <a:t>foundation for intensive intervention</a:t>
            </a:r>
            <a:r>
              <a:rPr lang="en-US" altLang="en-US" dirty="0">
                <a:ea typeface="ＭＳ Ｐゴシック" pitchFamily="34" charset="-128"/>
              </a:rPr>
              <a:t>. When supplemental interventions are </a:t>
            </a:r>
            <a:r>
              <a:rPr lang="en-US" altLang="en-US" b="1" dirty="0">
                <a:ea typeface="ＭＳ Ｐゴシック" pitchFamily="34" charset="-128"/>
              </a:rPr>
              <a:t>evidence-based and implemented with fidelity</a:t>
            </a:r>
            <a:r>
              <a:rPr lang="en-US" altLang="en-US" dirty="0">
                <a:ea typeface="ＭＳ Ｐゴシック" pitchFamily="34" charset="-128"/>
              </a:rPr>
              <a:t>, schools are able to meet the needs of most at-risk students and obtain a clearer sense of which students require intensive intervention. Furthermore, the way supplemental interventions are implemented has </a:t>
            </a:r>
            <a:r>
              <a:rPr lang="en-US" altLang="en-US" b="1" dirty="0">
                <a:ea typeface="ＭＳ Ｐゴシック" pitchFamily="34" charset="-128"/>
              </a:rPr>
              <a:t>important implications for identifying </a:t>
            </a:r>
            <a:r>
              <a:rPr lang="en-US" altLang="en-US" dirty="0">
                <a:ea typeface="ＭＳ Ｐゴシック" pitchFamily="34" charset="-128"/>
              </a:rPr>
              <a:t>students. IDEA regulations for identifying students with specific learning disabilities no longer require the use of the discrepancy model, and they allow schools to identify students using</a:t>
            </a:r>
            <a:r>
              <a:rPr lang="en-US" altLang="en-US" baseline="0" dirty="0">
                <a:ea typeface="ＭＳ Ｐゴシック" pitchFamily="34" charset="-128"/>
              </a:rPr>
              <a:t> </a:t>
            </a:r>
            <a:r>
              <a:rPr lang="en-US" altLang="en-US" dirty="0">
                <a:ea typeface="ＭＳ Ｐゴシック" pitchFamily="34" charset="-128"/>
              </a:rPr>
              <a:t>a process based on the child’s response to scientific, research-based intervention. With this in mind, it is crucial for schools to have effective systems for evidence-based supplemental interventions in place, as a child’s responsiveness to these interventions has a large impact on their identification and future services.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logic of the triangle suggests that most students</a:t>
            </a:r>
            <a:r>
              <a:rPr lang="en-GB" sz="1200" kern="1200" dirty="0">
                <a:solidFill>
                  <a:schemeClr val="tx1"/>
                </a:solidFill>
                <a:latin typeface="+mn-lt"/>
                <a:ea typeface="ＭＳ Ｐゴシック" charset="0"/>
                <a:cs typeface="ＭＳ Ｐゴシック" charset="0"/>
              </a:rPr>
              <a:t>—</a:t>
            </a:r>
            <a:r>
              <a:rPr lang="en-US" dirty="0"/>
              <a:t>about 80</a:t>
            </a:r>
            <a:r>
              <a:rPr lang="en-US" baseline="0" dirty="0"/>
              <a:t> percent</a:t>
            </a:r>
            <a:r>
              <a:rPr lang="en-GB" sz="1200" kern="1200" dirty="0">
                <a:solidFill>
                  <a:schemeClr val="tx1"/>
                </a:solidFill>
                <a:latin typeface="+mn-lt"/>
                <a:ea typeface="ＭＳ Ｐゴシック" charset="0"/>
                <a:cs typeface="ＭＳ Ｐゴシック" charset="0"/>
              </a:rPr>
              <a:t>—</a:t>
            </a:r>
            <a:r>
              <a:rPr lang="en-US" dirty="0"/>
              <a:t>will respond positively to strong, systematic prevention techniques. This implies that about 20</a:t>
            </a:r>
            <a:r>
              <a:rPr lang="en-US" baseline="0" dirty="0"/>
              <a:t> percent</a:t>
            </a:r>
            <a:r>
              <a:rPr lang="en-US" dirty="0"/>
              <a:t> of students, therefore, will not be responsive to the supports widely available in schools to promote prosocial behavior. The students who are non-responsive will require further support to maintain appropriate behavior in schools. </a:t>
            </a:r>
          </a:p>
          <a:p>
            <a:endParaRPr lang="en-US" dirty="0"/>
          </a:p>
          <a:p>
            <a:r>
              <a:rPr lang="en-US" dirty="0"/>
              <a:t>The typical process is to move these non-responding students to an intervention that will provide additional feedback on student behavior and opportunities to access rewards and positive attention. Fortunately, many of the students who demonstrated difficulty will show improvement. The anticipated response rate</a:t>
            </a:r>
            <a:r>
              <a:rPr lang="en-US" baseline="0" dirty="0"/>
              <a:t> to preventative and secondary intervention supports</a:t>
            </a:r>
            <a:r>
              <a:rPr lang="en-US" dirty="0"/>
              <a:t> is about 15</a:t>
            </a:r>
            <a:r>
              <a:rPr lang="en-US" baseline="0" dirty="0"/>
              <a:t> percent</a:t>
            </a:r>
            <a:r>
              <a:rPr lang="en-US" dirty="0"/>
              <a:t>. Five</a:t>
            </a:r>
            <a:r>
              <a:rPr lang="en-US" baseline="0" dirty="0"/>
              <a:t> percent of</a:t>
            </a:r>
            <a:r>
              <a:rPr lang="en-US" dirty="0"/>
              <a:t> students will not</a:t>
            </a:r>
            <a:r>
              <a:rPr lang="en-US" baseline="0" dirty="0"/>
              <a:t> be</a:t>
            </a:r>
            <a:r>
              <a:rPr lang="en-US" dirty="0"/>
              <a:t> responsive to preventative or secondary intervention supports. </a:t>
            </a:r>
          </a:p>
          <a:p>
            <a:endParaRPr lang="en-US" dirty="0"/>
          </a:p>
          <a:p>
            <a:pPr eaLnBrk="1" hangingPunct="1"/>
            <a:endParaRPr lang="en-US" altLang="en-US" dirty="0">
              <a:latin typeface="Arial"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Remember, supplemental Interventions are used for students who do not respond to universal interventions. No more than 15</a:t>
            </a:r>
            <a:r>
              <a:rPr lang="en-US" altLang="en-US" baseline="0" dirty="0">
                <a:ea typeface="ＭＳ Ｐゴシック" pitchFamily="34" charset="-128"/>
              </a:rPr>
              <a:t> percent</a:t>
            </a:r>
            <a:r>
              <a:rPr lang="en-US" altLang="en-US" dirty="0">
                <a:ea typeface="ＭＳ Ｐゴシック" pitchFamily="34" charset="-128"/>
              </a:rPr>
              <a:t> of students should be identified as needing supplemental interventions.</a:t>
            </a:r>
          </a:p>
          <a:p>
            <a:endParaRPr lang="en-US" altLang="en-US" b="1" dirty="0">
              <a:ea typeface="ＭＳ Ｐゴシック" pitchFamily="34" charset="-128"/>
              <a:cs typeface="Arial" charset="0"/>
            </a:endParaRPr>
          </a:p>
          <a:p>
            <a:pPr eaLnBrk="1" hangingPunct="1"/>
            <a:r>
              <a:rPr lang="en-US" altLang="en-US" b="1" dirty="0">
                <a:ea typeface="ＭＳ Ｐゴシック" pitchFamily="34" charset="-128"/>
                <a:cs typeface="Arial" charset="0"/>
              </a:rPr>
              <a:t>Why are secondary interventions so important? </a:t>
            </a:r>
            <a:r>
              <a:rPr lang="en-US" altLang="en-US" dirty="0">
                <a:ea typeface="ＭＳ Ｐゴシック" pitchFamily="34" charset="-128"/>
                <a:cs typeface="Arial" charset="0"/>
              </a:rPr>
              <a:t>By providing secondary interventions in academics and behavior to students who are flagged as “at risk,” schools are able to effectively </a:t>
            </a:r>
            <a:r>
              <a:rPr lang="en-US" altLang="en-US" b="1" dirty="0">
                <a:ea typeface="ＭＳ Ｐゴシック" pitchFamily="34" charset="-128"/>
                <a:cs typeface="Arial" charset="0"/>
              </a:rPr>
              <a:t>meet the needs </a:t>
            </a:r>
            <a:r>
              <a:rPr lang="en-US" altLang="en-US" dirty="0">
                <a:ea typeface="ＭＳ Ｐゴシック" pitchFamily="34" charset="-128"/>
                <a:cs typeface="Arial" charset="0"/>
              </a:rPr>
              <a:t>of the majority of these students and can begin to close the performance gap that may exist between them and their grade-level peers.  </a:t>
            </a:r>
          </a:p>
          <a:p>
            <a:pPr eaLnBrk="1" hangingPunct="1"/>
            <a:endParaRPr lang="en-US" altLang="en-US" dirty="0">
              <a:ea typeface="ＭＳ Ｐゴシック" pitchFamily="34" charset="-128"/>
              <a:cs typeface="Arial" charset="0"/>
            </a:endParaRPr>
          </a:p>
          <a:p>
            <a:pPr eaLnBrk="1" hangingPunct="1"/>
            <a:r>
              <a:rPr lang="en-US" altLang="en-US" dirty="0">
                <a:ea typeface="ＭＳ Ｐゴシック" pitchFamily="34" charset="-128"/>
                <a:cs typeface="Arial" charset="0"/>
              </a:rPr>
              <a:t>Because secondary interventions are standardized and often scripted, and because they include resources, they provide a means for schools to meet the needs of at-risk students and allow resources (including teachers’ time) to be used more efficiently. Effective secondary intervention programs provide teams with a more accurate picture of which students require intensive intervention. Additionally, data collected on a student’s response to an evidence-based secondary intervention program may be used as part of the Specific Learning Disability (</a:t>
            </a:r>
            <a:r>
              <a:rPr lang="en-US" altLang="en-US" b="1" dirty="0">
                <a:ea typeface="ＭＳ Ｐゴシック" pitchFamily="34" charset="-128"/>
                <a:cs typeface="Arial" charset="0"/>
              </a:rPr>
              <a:t>SLD) identification </a:t>
            </a:r>
            <a:r>
              <a:rPr lang="en-US" altLang="en-US" dirty="0">
                <a:ea typeface="ＭＳ Ｐゴシック" pitchFamily="34" charset="-128"/>
                <a:cs typeface="Arial" charset="0"/>
              </a:rPr>
              <a:t>process in your district or state, in accordance with state law. </a:t>
            </a:r>
          </a:p>
          <a:p>
            <a:pPr eaLnBrk="1" hangingPunct="1"/>
            <a:endParaRPr lang="en-US" altLang="en-US" dirty="0">
              <a:ea typeface="ＭＳ Ｐゴシック" pitchFamily="34" charset="-128"/>
              <a:cs typeface="Arial" charset="0"/>
            </a:endParaRPr>
          </a:p>
          <a:p>
            <a:pPr eaLnBrk="1" hangingPunct="1"/>
            <a:r>
              <a:rPr lang="en-US" altLang="en-US" b="1" dirty="0">
                <a:ea typeface="ＭＳ Ｐゴシック" pitchFamily="34" charset="-128"/>
              </a:rPr>
              <a:t>Note: </a:t>
            </a:r>
            <a:r>
              <a:rPr lang="en-US" altLang="en-US" b="0" dirty="0">
                <a:ea typeface="ＭＳ Ｐゴシック" pitchFamily="34" charset="-128"/>
              </a:rPr>
              <a:t>Social</a:t>
            </a:r>
            <a:r>
              <a:rPr lang="en-US" altLang="en-US" b="0" baseline="0" dirty="0">
                <a:ea typeface="ＭＳ Ｐゴシック" pitchFamily="34" charset="-128"/>
              </a:rPr>
              <a:t> Skills Instruction </a:t>
            </a:r>
            <a:r>
              <a:rPr lang="en-US" altLang="en-US" dirty="0">
                <a:ea typeface="ＭＳ Ｐゴシック" pitchFamily="34" charset="-128"/>
              </a:rPr>
              <a:t>will be described in more detail later in the presentation.</a:t>
            </a:r>
            <a:endParaRPr lang="en-US" altLang="en-US" dirty="0">
              <a:ea typeface="ＭＳ Ｐゴシック" pitchFamily="34" charset="-128"/>
              <a:cs typeface="Arial" charset="0"/>
            </a:endParaRPr>
          </a:p>
          <a:p>
            <a:pPr eaLnBrk="1" hangingPunct="1"/>
            <a:endParaRPr lang="en-US" altLang="en-US" dirty="0">
              <a:ea typeface="ＭＳ Ｐゴシック" pitchFamily="34" charset="-128"/>
              <a:cs typeface="Arial" charset="0"/>
            </a:endParaRPr>
          </a:p>
          <a:p>
            <a:endParaRPr lang="en-US" altLang="en-US" dirty="0">
              <a:ea typeface="ＭＳ Ｐゴシック" pitchFamily="34" charset="-128"/>
            </a:endParaRPr>
          </a:p>
          <a:p>
            <a:endParaRPr lang="en-US" altLang="en-US" dirty="0">
              <a:ea typeface="ＭＳ Ｐゴシック" pitchFamily="34" charset="-128"/>
            </a:endParaRPr>
          </a:p>
          <a:p>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We’ll now discuss some of the key elements of secondary interventions.</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Supplemental intervention supports should be available in school so that students can be added to the intervention at any time. Some interventions are organized so that students can begin receiving supports quickly. Other interventions, such as group counseling or other group approaches, may have a set cycle that</a:t>
            </a:r>
            <a:r>
              <a:rPr lang="en-US" altLang="en-US" baseline="0" dirty="0">
                <a:latin typeface="Times New Roman" pitchFamily="18" charset="0"/>
                <a:ea typeface="ＭＳ Ｐゴシック" pitchFamily="34" charset="-128"/>
              </a:rPr>
              <a:t> dictates when a student can</a:t>
            </a:r>
            <a:r>
              <a:rPr lang="en-US" altLang="en-US" dirty="0">
                <a:latin typeface="Times New Roman" pitchFamily="18" charset="0"/>
                <a:ea typeface="ＭＳ Ｐゴシック" pitchFamily="34" charset="-128"/>
              </a:rPr>
              <a:t> join a group, as well as a preparation period prior to initiating the intervention.</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Some supplemental interventions may require classroom teachers to modify traditional methods or implement new teaching practices (e.g., increase positive feedback, monitor student progress, and evaluate behavioral and academic progress). Ideally, supplemental interventions will fit within existing classroom routines, require minimal changes to methods and strategies, and require only a few more minutes of teacher time each day.</a:t>
            </a:r>
          </a:p>
          <a:p>
            <a:endParaRPr lang="en-US" altLang="en-US" dirty="0">
              <a:ea typeface="ＭＳ Ｐゴシック" pitchFamily="34" charset="-128"/>
            </a:endParaRPr>
          </a:p>
          <a:p>
            <a:r>
              <a:rPr lang="en-US" altLang="en-US" dirty="0">
                <a:latin typeface="Times New Roman" pitchFamily="18" charset="0"/>
                <a:ea typeface="ＭＳ Ｐゴシック" pitchFamily="34" charset="-128"/>
              </a:rPr>
              <a:t>The skill sets classroom teachers need are consistent with quality instruction or can be easily learned. Strategies that require intensive training and skill development not typically present in the repertoire of classroom teachers may be beyond the scope of supplemental interventions and may be considered intensive interventions.</a:t>
            </a:r>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latin typeface="Times New Roman" pitchFamily="18" charset="0"/>
                <a:ea typeface="ＭＳ Ｐゴシック" pitchFamily="34" charset="-128"/>
              </a:rPr>
              <a:t>Supplemental interventions should be consistent with the universal approaches the school has developed. Schoolwide expectations should be taught and applied consistently across all three tiers (levels) for greater consistency in implementation.</a:t>
            </a:r>
          </a:p>
          <a:p>
            <a:endParaRPr lang="en-US" altLang="en-US" dirty="0">
              <a:ea typeface="ＭＳ Ｐゴシック" pitchFamily="34" charset="-128"/>
            </a:endParaRPr>
          </a:p>
          <a:p>
            <a:r>
              <a:rPr lang="en-US" altLang="en-US" dirty="0">
                <a:latin typeface="Times New Roman" pitchFamily="18" charset="0"/>
                <a:ea typeface="ＭＳ Ｐゴシック" pitchFamily="34" charset="-128"/>
              </a:rPr>
              <a:t>All staff should understand the rationale and be able to describe the supplemental interventions used in their school. Staff with responsibility for implementation should</a:t>
            </a:r>
            <a:r>
              <a:rPr lang="en-US" altLang="en-US" baseline="0" dirty="0">
                <a:latin typeface="Times New Roman" pitchFamily="18" charset="0"/>
                <a:ea typeface="ＭＳ Ｐゴシック" pitchFamily="34" charset="-128"/>
              </a:rPr>
              <a:t> </a:t>
            </a:r>
            <a:r>
              <a:rPr lang="en-US" altLang="en-US" dirty="0">
                <a:latin typeface="Times New Roman" pitchFamily="18" charset="0"/>
                <a:ea typeface="ＭＳ Ｐゴシック" pitchFamily="34" charset="-128"/>
              </a:rPr>
              <a:t>have the training, skills, and administrative support to implement with fidelity.</a:t>
            </a:r>
            <a:endParaRPr lang="en-US" altLang="en-US" dirty="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91680" y="332656"/>
            <a:ext cx="7313324" cy="1470025"/>
          </a:xfrm>
        </p:spPr>
        <p:txBody>
          <a:bodyPr/>
          <a:lstStyle/>
          <a:p>
            <a:r>
              <a:rPr lang="en-US" dirty="0"/>
              <a:t>Click to edit Master title style</a:t>
            </a:r>
          </a:p>
        </p:txBody>
      </p:sp>
      <p:sp>
        <p:nvSpPr>
          <p:cNvPr id="7" name="Rectangle 3"/>
          <p:cNvSpPr>
            <a:spLocks noGrp="1" noChangeArrowheads="1"/>
          </p:cNvSpPr>
          <p:nvPr>
            <p:ph idx="13"/>
          </p:nvPr>
        </p:nvSpPr>
        <p:spPr bwMode="auto">
          <a:xfrm>
            <a:off x="1691680" y="2060848"/>
            <a:ext cx="7344816"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lstStyle/>
          <a:p>
            <a:pPr lvl="0"/>
            <a:r>
              <a:rPr lang="es-ES" noProof="0" dirty="0"/>
              <a:t>Haga clic para modificar el estilo de texto del patrón</a:t>
            </a:r>
          </a:p>
          <a:p>
            <a:pPr lvl="1"/>
            <a:r>
              <a:rPr lang="es-ES" noProof="0" dirty="0"/>
              <a:t>Segundo nivel</a:t>
            </a:r>
          </a:p>
          <a:p>
            <a:pPr lvl="2"/>
            <a:r>
              <a:rPr lang="es-ES" noProof="0" dirty="0"/>
              <a:t>Tercer nivel</a:t>
            </a:r>
          </a:p>
          <a:p>
            <a:pPr lvl="3"/>
            <a:r>
              <a:rPr lang="es-ES" noProof="0" dirty="0"/>
              <a:t>Cuarto nivel</a:t>
            </a:r>
          </a:p>
          <a:p>
            <a:pPr lvl="4"/>
            <a:r>
              <a:rPr lang="es-ES" noProof="0" dirty="0"/>
              <a:t>Quinto nivel</a:t>
            </a:r>
          </a:p>
        </p:txBody>
      </p:sp>
      <p:sp>
        <p:nvSpPr>
          <p:cNvPr id="4" name="Date Placeholder 3"/>
          <p:cNvSpPr>
            <a:spLocks noGrp="1"/>
          </p:cNvSpPr>
          <p:nvPr>
            <p:ph type="dt" sz="half" idx="14"/>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5"/>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6"/>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61E2A17A-20FA-4A06-A5B3-8F94E978A56B}" type="slidenum">
              <a:rPr lang="es-ES" altLang="en-US"/>
              <a:pPr>
                <a:defRPr/>
              </a:pPr>
              <a:t>‹#›</a:t>
            </a:fld>
            <a:endParaRPr lang="es-ES" altLang="en-US" dirty="0"/>
          </a:p>
        </p:txBody>
      </p:sp>
    </p:spTree>
    <p:extLst>
      <p:ext uri="{BB962C8B-B14F-4D97-AF65-F5344CB8AC3E}">
        <p14:creationId xmlns:p14="http://schemas.microsoft.com/office/powerpoint/2010/main" val="4268268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F51C0F6E-874D-492C-972C-043A1991B98C}" type="slidenum">
              <a:rPr lang="es-ES" altLang="en-US"/>
              <a:pPr>
                <a:defRPr/>
              </a:pPr>
              <a:t>‹#›</a:t>
            </a:fld>
            <a:endParaRPr lang="es-ES" altLang="en-US" dirty="0"/>
          </a:p>
        </p:txBody>
      </p:sp>
    </p:spTree>
    <p:extLst>
      <p:ext uri="{BB962C8B-B14F-4D97-AF65-F5344CB8AC3E}">
        <p14:creationId xmlns:p14="http://schemas.microsoft.com/office/powerpoint/2010/main" val="3322803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3BFF637D-0187-45AB-85EF-4B8197825271}" type="slidenum">
              <a:rPr lang="es-ES" altLang="en-US"/>
              <a:pPr>
                <a:defRPr/>
              </a:pPr>
              <a:t>‹#›</a:t>
            </a:fld>
            <a:endParaRPr lang="es-ES" altLang="en-US" dirty="0"/>
          </a:p>
        </p:txBody>
      </p:sp>
    </p:spTree>
    <p:extLst>
      <p:ext uri="{BB962C8B-B14F-4D97-AF65-F5344CB8AC3E}">
        <p14:creationId xmlns:p14="http://schemas.microsoft.com/office/powerpoint/2010/main" val="4014576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5533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a:xfrm>
            <a:off x="8755063" y="6507163"/>
            <a:ext cx="157162" cy="153987"/>
          </a:xfrm>
          <a:prstGeom prst="rect">
            <a:avLst/>
          </a:prstGeom>
        </p:spPr>
        <p:txBody>
          <a:bodyPr/>
          <a:lstStyle>
            <a:lvl1pPr algn="r">
              <a:defRPr>
                <a:latin typeface="Arial" charset="0"/>
              </a:defRPr>
            </a:lvl1pPr>
          </a:lstStyle>
          <a:p>
            <a:pPr>
              <a:defRPr/>
            </a:pPr>
            <a:fld id="{831233AB-455D-4111-85FA-3210A7E12323}" type="slidenum">
              <a:rPr lang="en-US"/>
              <a:pPr>
                <a:defRPr/>
              </a:pPr>
              <a:t>‹#›</a:t>
            </a:fld>
            <a:endParaRPr lang="en-US" dirty="0"/>
          </a:p>
        </p:txBody>
      </p:sp>
    </p:spTree>
    <p:extLst>
      <p:ext uri="{BB962C8B-B14F-4D97-AF65-F5344CB8AC3E}">
        <p14:creationId xmlns:p14="http://schemas.microsoft.com/office/powerpoint/2010/main" val="2467453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a:xfrm>
            <a:off x="8755063" y="6507163"/>
            <a:ext cx="157162" cy="153987"/>
          </a:xfrm>
          <a:prstGeom prst="rect">
            <a:avLst/>
          </a:prstGeom>
        </p:spPr>
        <p:txBody>
          <a:bodyPr/>
          <a:lstStyle>
            <a:lvl1pPr algn="r">
              <a:defRPr>
                <a:latin typeface="Arial" charset="0"/>
              </a:defRPr>
            </a:lvl1pPr>
          </a:lstStyle>
          <a:p>
            <a:pPr>
              <a:defRPr/>
            </a:pPr>
            <a:fld id="{5E7FEF83-F06C-45C2-9CD9-F1072B1F845D}" type="slidenum">
              <a:rPr lang="en-US"/>
              <a:pPr>
                <a:defRPr/>
              </a:pPr>
              <a:t>‹#›</a:t>
            </a:fld>
            <a:endParaRPr lang="en-US" dirty="0"/>
          </a:p>
        </p:txBody>
      </p:sp>
    </p:spTree>
    <p:extLst>
      <p:ext uri="{BB962C8B-B14F-4D97-AF65-F5344CB8AC3E}">
        <p14:creationId xmlns:p14="http://schemas.microsoft.com/office/powerpoint/2010/main" val="3216313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p:txBody>
          <a:bodyPr/>
          <a:lstStyle>
            <a:lvl1pPr algn="r">
              <a:defRPr/>
            </a:lvl1pPr>
          </a:lstStyle>
          <a:p>
            <a:pPr>
              <a:defRPr/>
            </a:pPr>
            <a:fld id="{788341DF-2960-4447-8499-B9CD633ED880}" type="slidenum">
              <a:rPr/>
              <a:pPr>
                <a:defRPr/>
              </a:pPr>
              <a:t>‹#›</a:t>
            </a:fld>
            <a:endParaRPr dirty="0"/>
          </a:p>
        </p:txBody>
      </p:sp>
    </p:spTree>
    <p:extLst>
      <p:ext uri="{BB962C8B-B14F-4D97-AF65-F5344CB8AC3E}">
        <p14:creationId xmlns:p14="http://schemas.microsoft.com/office/powerpoint/2010/main" val="1720735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p:txBody>
          <a:bodyPr/>
          <a:lstStyle>
            <a:lvl1pPr algn="r">
              <a:defRPr/>
            </a:lvl1pPr>
          </a:lstStyle>
          <a:p>
            <a:pPr>
              <a:defRPr/>
            </a:pPr>
            <a:fld id="{4E9CF9B1-66B8-411D-A991-1C3A3B29B5BA}" type="slidenum">
              <a:rPr/>
              <a:pPr>
                <a:defRPr/>
              </a:pPr>
              <a:t>‹#›</a:t>
            </a:fld>
            <a:endParaRPr dirty="0"/>
          </a:p>
        </p:txBody>
      </p:sp>
    </p:spTree>
    <p:extLst>
      <p:ext uri="{BB962C8B-B14F-4D97-AF65-F5344CB8AC3E}">
        <p14:creationId xmlns:p14="http://schemas.microsoft.com/office/powerpoint/2010/main" val="3342844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4B16D6A4-B4CD-4B2A-80FB-CAD4E26559F2}" type="slidenum">
              <a:rPr/>
              <a:pPr>
                <a:defRPr/>
              </a:pPr>
              <a:t>‹#›</a:t>
            </a:fld>
            <a:endParaRPr dirty="0"/>
          </a:p>
        </p:txBody>
      </p:sp>
    </p:spTree>
    <p:extLst>
      <p:ext uri="{BB962C8B-B14F-4D97-AF65-F5344CB8AC3E}">
        <p14:creationId xmlns:p14="http://schemas.microsoft.com/office/powerpoint/2010/main" val="1603160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6AAC2F9D-E965-438E-96D4-F658A581B9ED}" type="slidenum">
              <a:rPr/>
              <a:pPr>
                <a:defRPr/>
              </a:pPr>
              <a:t>‹#›</a:t>
            </a:fld>
            <a:endParaRPr dirty="0"/>
          </a:p>
        </p:txBody>
      </p:sp>
    </p:spTree>
    <p:extLst>
      <p:ext uri="{BB962C8B-B14F-4D97-AF65-F5344CB8AC3E}">
        <p14:creationId xmlns:p14="http://schemas.microsoft.com/office/powerpoint/2010/main" val="2287560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2055813"/>
            <a:ext cx="8224836" cy="3794125"/>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a:t>Click to edit Master text styles</a:t>
            </a:r>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Slide Number Placeholder 1"/>
          <p:cNvSpPr>
            <a:spLocks noGrp="1"/>
          </p:cNvSpPr>
          <p:nvPr>
            <p:ph type="sldNum" sz="quarter" idx="10"/>
          </p:nvPr>
        </p:nvSpPr>
        <p:spPr/>
        <p:txBody>
          <a:bodyPr/>
          <a:lstStyle>
            <a:lvl1pPr>
              <a:defRPr/>
            </a:lvl1pPr>
          </a:lstStyle>
          <a:p>
            <a:pPr>
              <a:defRPr/>
            </a:pPr>
            <a:fld id="{51C91B53-F3D3-4A5F-B875-58DF533742BB}" type="slidenum">
              <a:rPr/>
              <a:pPr>
                <a:defRPr/>
              </a:pPr>
              <a:t>‹#›</a:t>
            </a:fld>
            <a:endParaRPr dirty="0"/>
          </a:p>
        </p:txBody>
      </p:sp>
    </p:spTree>
    <p:extLst>
      <p:ext uri="{BB962C8B-B14F-4D97-AF65-F5344CB8AC3E}">
        <p14:creationId xmlns:p14="http://schemas.microsoft.com/office/powerpoint/2010/main" val="352338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679B38A3-D30A-4D6D-BC3B-F76F8BD951C4}" type="slidenum">
              <a:rPr lang="es-ES" altLang="en-US"/>
              <a:pPr>
                <a:defRPr/>
              </a:pPr>
              <a:t>‹#›</a:t>
            </a:fld>
            <a:endParaRPr lang="es-ES" altLang="en-US" dirty="0"/>
          </a:p>
        </p:txBody>
      </p:sp>
    </p:spTree>
    <p:extLst>
      <p:ext uri="{BB962C8B-B14F-4D97-AF65-F5344CB8AC3E}">
        <p14:creationId xmlns:p14="http://schemas.microsoft.com/office/powerpoint/2010/main" val="740903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sz="half" idx="1"/>
          </p:nvPr>
        </p:nvSpPr>
        <p:spPr>
          <a:xfrm>
            <a:off x="1600200" y="1600200"/>
            <a:ext cx="3429000" cy="4525963"/>
          </a:xfrm>
        </p:spPr>
        <p:txBody>
          <a:bodyPr/>
          <a:lstStyle>
            <a:lvl1pPr marL="231775" indent="-231775">
              <a:spcBef>
                <a:spcPts val="1200"/>
              </a:spcBef>
              <a:defRPr sz="2400">
                <a:latin typeface="Arial" pitchFamily="34" charset="0"/>
                <a:cs typeface="Arial" pitchFamily="34" charset="0"/>
              </a:defRPr>
            </a:lvl1pPr>
            <a:lvl2pPr marL="465138" indent="-233363">
              <a:spcBef>
                <a:spcPts val="600"/>
              </a:spcBef>
              <a:defRPr sz="2200">
                <a:latin typeface="Arial" pitchFamily="34" charset="0"/>
                <a:cs typeface="Arial" pitchFamily="34" charset="0"/>
              </a:defRPr>
            </a:lvl2pPr>
            <a:lvl3pPr marL="682625" indent="-174625">
              <a:spcBef>
                <a:spcPts val="600"/>
              </a:spcBef>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5257800" y="1600200"/>
            <a:ext cx="3429000" cy="4525963"/>
          </a:xfrm>
        </p:spPr>
        <p:txBody>
          <a:bodyPr/>
          <a:lstStyle>
            <a:lvl1pPr marL="231775" indent="-231775">
              <a:spcBef>
                <a:spcPts val="1200"/>
              </a:spcBef>
              <a:buSzPct val="104000"/>
              <a:defRPr sz="2400">
                <a:latin typeface="Arial" pitchFamily="34" charset="0"/>
                <a:cs typeface="Arial" pitchFamily="34" charset="0"/>
              </a:defRPr>
            </a:lvl1pPr>
            <a:lvl2pPr marL="465138" indent="-233363">
              <a:spcBef>
                <a:spcPts val="600"/>
              </a:spcBef>
              <a:defRPr sz="2200">
                <a:latin typeface="Arial" pitchFamily="34" charset="0"/>
                <a:cs typeface="Arial" pitchFamily="34" charset="0"/>
              </a:defRPr>
            </a:lvl2pPr>
            <a:lvl3pPr marL="736600" indent="-228600">
              <a:spcBef>
                <a:spcPts val="600"/>
              </a:spcBef>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964054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2400">
                <a:solidFill>
                  <a:srgbClr val="000000"/>
                </a:solidFill>
                <a:latin typeface="Arial" pitchFamily="34" charset="0"/>
                <a:ea typeface="ＭＳ Ｐゴシック" charset="-128"/>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sz="2400">
                <a:solidFill>
                  <a:srgbClr val="000000"/>
                </a:solidFill>
                <a:latin typeface="Arial" pitchFamily="34" charset="0"/>
                <a:ea typeface="ＭＳ Ｐゴシック" charset="-128"/>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7141094-5325-4202-B397-7DE63CA2DD3A}" type="slidenum">
              <a:rPr/>
              <a:pPr>
                <a:defRPr/>
              </a:pPr>
              <a:t>‹#›</a:t>
            </a:fld>
            <a:endParaRPr dirty="0"/>
          </a:p>
        </p:txBody>
      </p:sp>
    </p:spTree>
    <p:extLst>
      <p:ext uri="{BB962C8B-B14F-4D97-AF65-F5344CB8AC3E}">
        <p14:creationId xmlns:p14="http://schemas.microsoft.com/office/powerpoint/2010/main" val="2136293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p:txBody>
          <a:bodyPr/>
          <a:lstStyle>
            <a:lvl1pPr algn="r">
              <a:defRPr/>
            </a:lvl1pPr>
          </a:lstStyle>
          <a:p>
            <a:pPr>
              <a:defRPr/>
            </a:pPr>
            <a:fld id="{F5A03978-56A5-4469-BD48-F60F5D55CF5A}" type="slidenum">
              <a:rPr lang="en-US"/>
              <a:pPr>
                <a:defRPr/>
              </a:pPr>
              <a:t>‹#›</a:t>
            </a:fld>
            <a:endParaRPr lang="en-US" dirty="0"/>
          </a:p>
        </p:txBody>
      </p:sp>
    </p:spTree>
    <p:extLst>
      <p:ext uri="{BB962C8B-B14F-4D97-AF65-F5344CB8AC3E}">
        <p14:creationId xmlns:p14="http://schemas.microsoft.com/office/powerpoint/2010/main" val="18367261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p:txBody>
          <a:bodyPr/>
          <a:lstStyle>
            <a:lvl1pPr algn="r">
              <a:defRPr/>
            </a:lvl1pPr>
          </a:lstStyle>
          <a:p>
            <a:pPr>
              <a:defRPr/>
            </a:pPr>
            <a:fld id="{EF981218-A880-4CF8-828F-DB46F7BB81EC}" type="slidenum">
              <a:rPr lang="en-US"/>
              <a:pPr>
                <a:defRPr/>
              </a:pPr>
              <a:t>‹#›</a:t>
            </a:fld>
            <a:endParaRPr lang="en-US" dirty="0"/>
          </a:p>
        </p:txBody>
      </p:sp>
    </p:spTree>
    <p:extLst>
      <p:ext uri="{BB962C8B-B14F-4D97-AF65-F5344CB8AC3E}">
        <p14:creationId xmlns:p14="http://schemas.microsoft.com/office/powerpoint/2010/main" val="41245510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642EACAC-91A5-4AFC-816D-FA771C17CBB4}" type="slidenum">
              <a:rPr lang="en-US"/>
              <a:pPr>
                <a:defRPr/>
              </a:pPr>
              <a:t>‹#›</a:t>
            </a:fld>
            <a:endParaRPr lang="en-US" dirty="0"/>
          </a:p>
        </p:txBody>
      </p:sp>
    </p:spTree>
    <p:extLst>
      <p:ext uri="{BB962C8B-B14F-4D97-AF65-F5344CB8AC3E}">
        <p14:creationId xmlns:p14="http://schemas.microsoft.com/office/powerpoint/2010/main" val="2155406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788AE9BF-8E9D-4D97-BD27-4C10A654AC0F}" type="slidenum">
              <a:rPr lang="en-US"/>
              <a:pPr>
                <a:defRPr/>
              </a:pPr>
              <a:t>‹#›</a:t>
            </a:fld>
            <a:endParaRPr lang="en-US" dirty="0"/>
          </a:p>
        </p:txBody>
      </p:sp>
    </p:spTree>
    <p:extLst>
      <p:ext uri="{BB962C8B-B14F-4D97-AF65-F5344CB8AC3E}">
        <p14:creationId xmlns:p14="http://schemas.microsoft.com/office/powerpoint/2010/main" val="39357165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2055813"/>
            <a:ext cx="8224836" cy="3794125"/>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a:t>Click to edit Master text styles</a:t>
            </a:r>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Slide Number Placeholder 1"/>
          <p:cNvSpPr>
            <a:spLocks noGrp="1"/>
          </p:cNvSpPr>
          <p:nvPr>
            <p:ph type="sldNum" sz="quarter" idx="10"/>
          </p:nvPr>
        </p:nvSpPr>
        <p:spPr/>
        <p:txBody>
          <a:bodyPr/>
          <a:lstStyle>
            <a:lvl1pPr>
              <a:defRPr/>
            </a:lvl1pPr>
          </a:lstStyle>
          <a:p>
            <a:pPr>
              <a:defRPr/>
            </a:pPr>
            <a:fld id="{D224FE6C-A36B-4A0D-B1B1-1A2DC934832E}" type="slidenum">
              <a:rPr lang="en-US"/>
              <a:pPr>
                <a:defRPr/>
              </a:pPr>
              <a:t>‹#›</a:t>
            </a:fld>
            <a:endParaRPr lang="en-US" dirty="0"/>
          </a:p>
        </p:txBody>
      </p:sp>
    </p:spTree>
    <p:extLst>
      <p:ext uri="{BB962C8B-B14F-4D97-AF65-F5344CB8AC3E}">
        <p14:creationId xmlns:p14="http://schemas.microsoft.com/office/powerpoint/2010/main" val="36253874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24850" y="1747391"/>
            <a:ext cx="7025163" cy="1470025"/>
          </a:xfrm>
        </p:spPr>
        <p:txBody>
          <a:bodyPr>
            <a:normAutofit/>
          </a:bodyPr>
          <a:lstStyle>
            <a:lvl1pPr algn="l">
              <a:defRPr sz="2800" b="1" baseline="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424999" y="3825573"/>
            <a:ext cx="7036550"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ext Placeholder 12"/>
          <p:cNvSpPr>
            <a:spLocks noGrp="1"/>
          </p:cNvSpPr>
          <p:nvPr>
            <p:ph type="body" sz="quarter" idx="12"/>
          </p:nvPr>
        </p:nvSpPr>
        <p:spPr>
          <a:xfrm>
            <a:off x="1424999" y="4587573"/>
            <a:ext cx="7036550" cy="457200"/>
          </a:xfrm>
        </p:spPr>
        <p:txBody>
          <a:bodyPr/>
          <a:lstStyle>
            <a:lvl1pPr>
              <a:buNone/>
              <a:defRPr sz="2400" baseline="0">
                <a:solidFill>
                  <a:schemeClr val="tx1"/>
                </a:solidFill>
                <a:latin typeface="+mn-lt"/>
              </a:defRPr>
            </a:lvl1pPr>
            <a:lvl2pPr>
              <a:buNone/>
              <a:defRPr/>
            </a:lvl2pPr>
          </a:lstStyle>
          <a:p>
            <a:pPr lvl="0"/>
            <a:r>
              <a:rPr lang="en-US"/>
              <a:t>Click to edit Master text styles</a:t>
            </a:r>
          </a:p>
        </p:txBody>
      </p:sp>
      <p:sp>
        <p:nvSpPr>
          <p:cNvPr id="15" name="Text Placeholder 14"/>
          <p:cNvSpPr>
            <a:spLocks noGrp="1"/>
          </p:cNvSpPr>
          <p:nvPr>
            <p:ph type="body" sz="quarter" idx="13"/>
          </p:nvPr>
        </p:nvSpPr>
        <p:spPr>
          <a:xfrm>
            <a:off x="1405755" y="5189358"/>
            <a:ext cx="7059324" cy="381000"/>
          </a:xfrm>
        </p:spPr>
        <p:txBody>
          <a:bodyPr/>
          <a:lstStyle>
            <a:lvl1pPr>
              <a:buNone/>
              <a:defRPr sz="1800" baseline="0">
                <a:solidFill>
                  <a:schemeClr val="tx1"/>
                </a:solidFill>
                <a:latin typeface="+mn-lt"/>
              </a:defRPr>
            </a:lvl1pPr>
          </a:lstStyle>
          <a:p>
            <a:pPr lvl="0"/>
            <a:r>
              <a:rPr lang="en-US"/>
              <a:t>Click to edit Master text styles</a:t>
            </a:r>
          </a:p>
        </p:txBody>
      </p:sp>
    </p:spTree>
    <p:extLst>
      <p:ext uri="{BB962C8B-B14F-4D97-AF65-F5344CB8AC3E}">
        <p14:creationId xmlns:p14="http://schemas.microsoft.com/office/powerpoint/2010/main" val="10893020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9541179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423865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79C5D59A-54AA-4CEE-877F-C7EB8246E3CA}" type="slidenum">
              <a:rPr lang="es-ES" altLang="en-US"/>
              <a:pPr>
                <a:defRPr/>
              </a:pPr>
              <a:t>‹#›</a:t>
            </a:fld>
            <a:endParaRPr lang="es-ES" altLang="en-US" dirty="0"/>
          </a:p>
        </p:txBody>
      </p:sp>
    </p:spTree>
    <p:extLst>
      <p:ext uri="{BB962C8B-B14F-4D97-AF65-F5344CB8AC3E}">
        <p14:creationId xmlns:p14="http://schemas.microsoft.com/office/powerpoint/2010/main" val="3210607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sz="half" idx="1"/>
          </p:nvPr>
        </p:nvSpPr>
        <p:spPr>
          <a:xfrm>
            <a:off x="1600200" y="1600200"/>
            <a:ext cx="3429000" cy="4525963"/>
          </a:xfrm>
        </p:spPr>
        <p:txBody>
          <a:bodyPr/>
          <a:lstStyle>
            <a:lvl1pPr marL="231775" indent="-231775">
              <a:spcBef>
                <a:spcPts val="1200"/>
              </a:spcBef>
              <a:defRPr sz="2400">
                <a:latin typeface="Arial" pitchFamily="34" charset="0"/>
                <a:cs typeface="Arial" pitchFamily="34" charset="0"/>
              </a:defRPr>
            </a:lvl1pPr>
            <a:lvl2pPr marL="465138" indent="-233363">
              <a:spcBef>
                <a:spcPts val="600"/>
              </a:spcBef>
              <a:defRPr sz="2200">
                <a:latin typeface="Arial" pitchFamily="34" charset="0"/>
                <a:cs typeface="Arial" pitchFamily="34" charset="0"/>
              </a:defRPr>
            </a:lvl2pPr>
            <a:lvl3pPr marL="682625" indent="-174625">
              <a:spcBef>
                <a:spcPts val="600"/>
              </a:spcBef>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5257800" y="1600200"/>
            <a:ext cx="3429000" cy="4525963"/>
          </a:xfrm>
        </p:spPr>
        <p:txBody>
          <a:bodyPr/>
          <a:lstStyle>
            <a:lvl1pPr marL="231775" indent="-231775">
              <a:spcBef>
                <a:spcPts val="1200"/>
              </a:spcBef>
              <a:buSzPct val="104000"/>
              <a:defRPr sz="2400">
                <a:latin typeface="Arial" pitchFamily="34" charset="0"/>
                <a:cs typeface="Arial" pitchFamily="34" charset="0"/>
              </a:defRPr>
            </a:lvl1pPr>
            <a:lvl2pPr marL="465138" indent="-233363">
              <a:spcBef>
                <a:spcPts val="600"/>
              </a:spcBef>
              <a:defRPr sz="2200">
                <a:latin typeface="Arial" pitchFamily="34" charset="0"/>
                <a:cs typeface="Arial" pitchFamily="34" charset="0"/>
              </a:defRPr>
            </a:lvl2pPr>
            <a:lvl3pPr marL="736600" indent="-228600">
              <a:spcBef>
                <a:spcPts val="600"/>
              </a:spcBef>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431567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2920991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052232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125669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usiness contact informa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2357" y="1828105"/>
            <a:ext cx="7230863" cy="3614757"/>
          </a:xfrm>
        </p:spPr>
        <p:txBody>
          <a:bodyPr/>
          <a:lstStyle>
            <a:lvl1pPr marL="0" indent="0">
              <a:buNone/>
              <a:defRPr>
                <a:solidFill>
                  <a:schemeClr val="tx1"/>
                </a:solidFill>
                <a:latin typeface="Arial" pitchFamily="34" charset="0"/>
                <a:cs typeface="Arial" pitchFamily="34" charset="0"/>
              </a:defRPr>
            </a:lvl1pPr>
            <a:lvl2pPr marL="0" indent="0">
              <a:defRPr>
                <a:solidFill>
                  <a:schemeClr val="tx1"/>
                </a:solidFill>
                <a:latin typeface="Franklin Gothic Book" pitchFamily="34" charset="0"/>
              </a:defRPr>
            </a:lvl2pPr>
            <a:lvl3pPr marL="0" indent="0">
              <a:defRPr>
                <a:solidFill>
                  <a:schemeClr val="tx1"/>
                </a:solidFill>
                <a:latin typeface="Franklin Gothic Book" pitchFamily="34" charset="0"/>
              </a:defRPr>
            </a:lvl3pPr>
            <a:lvl4pPr marL="0" indent="0">
              <a:defRPr>
                <a:solidFill>
                  <a:schemeClr val="tx1"/>
                </a:solidFill>
                <a:latin typeface="Franklin Gothic Book" pitchFamily="34" charset="0"/>
              </a:defRPr>
            </a:lvl4pPr>
            <a:lvl5pPr marL="0" indent="0">
              <a:defRPr>
                <a:solidFill>
                  <a:schemeClr val="tx1"/>
                </a:solidFill>
                <a:latin typeface="Franklin Gothic Book" pitchFamily="34" charset="0"/>
              </a:defRPr>
            </a:lvl5pPr>
          </a:lstStyle>
          <a:p>
            <a:pPr lvl="0"/>
            <a:r>
              <a:rPr lang="en-US" dirty="0"/>
              <a:t>Click to edit Master text styles</a:t>
            </a:r>
          </a:p>
        </p:txBody>
      </p:sp>
    </p:spTree>
    <p:extLst>
      <p:ext uri="{BB962C8B-B14F-4D97-AF65-F5344CB8AC3E}">
        <p14:creationId xmlns:p14="http://schemas.microsoft.com/office/powerpoint/2010/main" val="30292563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Org Chart">
    <p:spTree>
      <p:nvGrpSpPr>
        <p:cNvPr id="1" name=""/>
        <p:cNvGrpSpPr/>
        <p:nvPr/>
      </p:nvGrpSpPr>
      <p:grpSpPr>
        <a:xfrm>
          <a:off x="0" y="0"/>
          <a:ext cx="0" cy="0"/>
          <a:chOff x="0" y="0"/>
          <a:chExt cx="0" cy="0"/>
        </a:xfrm>
      </p:grpSpPr>
      <p:sp>
        <p:nvSpPr>
          <p:cNvPr id="4" name="SmartArt Placeholder 3"/>
          <p:cNvSpPr>
            <a:spLocks noGrp="1"/>
          </p:cNvSpPr>
          <p:nvPr>
            <p:ph type="dgm" sz="quarter" idx="10"/>
          </p:nvPr>
        </p:nvSpPr>
        <p:spPr>
          <a:xfrm>
            <a:off x="122785" y="747422"/>
            <a:ext cx="8905460" cy="5096787"/>
          </a:xfrm>
        </p:spPr>
        <p:txBody>
          <a:bodyPr/>
          <a:lstStyle/>
          <a:p>
            <a:pPr lvl="0"/>
            <a:endParaRPr lang="en-US" noProof="0" dirty="0"/>
          </a:p>
        </p:txBody>
      </p:sp>
      <p:sp>
        <p:nvSpPr>
          <p:cNvPr id="3" name="Title 2"/>
          <p:cNvSpPr>
            <a:spLocks noGrp="1"/>
          </p:cNvSpPr>
          <p:nvPr>
            <p:ph type="title"/>
          </p:nvPr>
        </p:nvSpPr>
        <p:spPr>
          <a:xfrm>
            <a:off x="122387" y="314394"/>
            <a:ext cx="8906256" cy="361468"/>
          </a:xfrm>
        </p:spPr>
        <p:txBody>
          <a:bodyPr>
            <a:normAutofit/>
          </a:bodyPr>
          <a:lstStyle>
            <a:lvl1pPr algn="ctr">
              <a:defRPr sz="2200" b="1"/>
            </a:lvl1pPr>
          </a:lstStyle>
          <a:p>
            <a:r>
              <a:rPr lang="en-US" dirty="0"/>
              <a:t>Click to edit Master title style</a:t>
            </a:r>
          </a:p>
        </p:txBody>
      </p:sp>
      <p:sp>
        <p:nvSpPr>
          <p:cNvPr id="5" name="Slide Number Placeholder 1"/>
          <p:cNvSpPr>
            <a:spLocks noGrp="1"/>
          </p:cNvSpPr>
          <p:nvPr>
            <p:ph type="sldNum" sz="quarter" idx="11"/>
          </p:nvPr>
        </p:nvSpPr>
        <p:spPr/>
        <p:txBody>
          <a:bodyPr/>
          <a:lstStyle>
            <a:lvl1pPr algn="r">
              <a:defRPr/>
            </a:lvl1pPr>
          </a:lstStyle>
          <a:p>
            <a:pPr>
              <a:defRPr/>
            </a:pPr>
            <a:fld id="{BB5CFF6B-4F3F-4D03-A249-439CBC5F1FFA}" type="slidenum">
              <a:rPr lang="en-US"/>
              <a:pPr>
                <a:defRPr/>
              </a:pPr>
              <a:t>‹#›</a:t>
            </a:fld>
            <a:endParaRPr lang="en-US" dirty="0"/>
          </a:p>
        </p:txBody>
      </p:sp>
    </p:spTree>
    <p:extLst>
      <p:ext uri="{BB962C8B-B14F-4D97-AF65-F5344CB8AC3E}">
        <p14:creationId xmlns:p14="http://schemas.microsoft.com/office/powerpoint/2010/main" val="3007054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n-lt"/>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p:txBody>
      </p:sp>
      <p:sp>
        <p:nvSpPr>
          <p:cNvPr id="4" name="Slide Number Placeholder 1"/>
          <p:cNvSpPr>
            <a:spLocks noGrp="1"/>
          </p:cNvSpPr>
          <p:nvPr>
            <p:ph type="sldNum" sz="quarter" idx="10"/>
          </p:nvPr>
        </p:nvSpPr>
        <p:spPr/>
        <p:txBody>
          <a:bodyPr/>
          <a:lstStyle>
            <a:lvl1pPr>
              <a:defRPr/>
            </a:lvl1pPr>
          </a:lstStyle>
          <a:p>
            <a:pPr>
              <a:defRPr/>
            </a:pPr>
            <a:fld id="{2D9B41EC-7E76-4434-BD8A-2D720349DF6F}" type="slidenum">
              <a:rPr lang="en-US"/>
              <a:pPr>
                <a:defRPr/>
              </a:pPr>
              <a:t>‹#›</a:t>
            </a:fld>
            <a:endParaRPr lang="en-US" dirty="0"/>
          </a:p>
        </p:txBody>
      </p:sp>
    </p:spTree>
    <p:extLst>
      <p:ext uri="{BB962C8B-B14F-4D97-AF65-F5344CB8AC3E}">
        <p14:creationId xmlns:p14="http://schemas.microsoft.com/office/powerpoint/2010/main" val="8501079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FD4FA02D-82FA-4C16-B629-FD1CEADCCD91}" type="slidenum">
              <a:rPr/>
              <a:pPr>
                <a:defRPr/>
              </a:pPr>
              <a:t>‹#›</a:t>
            </a:fld>
            <a:endParaRPr dirty="0"/>
          </a:p>
        </p:txBody>
      </p:sp>
    </p:spTree>
    <p:extLst>
      <p:ext uri="{BB962C8B-B14F-4D97-AF65-F5344CB8AC3E}">
        <p14:creationId xmlns:p14="http://schemas.microsoft.com/office/powerpoint/2010/main" val="14891872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F6877330-6372-43EA-8E6F-5AC38DE875A4}" type="slidenum">
              <a:rPr/>
              <a:pPr>
                <a:defRPr/>
              </a:pPr>
              <a:t>‹#›</a:t>
            </a:fld>
            <a:endParaRPr dirty="0"/>
          </a:p>
        </p:txBody>
      </p:sp>
    </p:spTree>
    <p:extLst>
      <p:ext uri="{BB962C8B-B14F-4D97-AF65-F5344CB8AC3E}">
        <p14:creationId xmlns:p14="http://schemas.microsoft.com/office/powerpoint/2010/main" val="36544714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42B3AB9B-DCBF-4552-BE2D-69CD3C74A605}" type="slidenum">
              <a:rPr/>
              <a:pPr>
                <a:defRPr/>
              </a:pPr>
              <a:t>‹#›</a:t>
            </a:fld>
            <a:endParaRPr dirty="0"/>
          </a:p>
        </p:txBody>
      </p:sp>
    </p:spTree>
    <p:extLst>
      <p:ext uri="{BB962C8B-B14F-4D97-AF65-F5344CB8AC3E}">
        <p14:creationId xmlns:p14="http://schemas.microsoft.com/office/powerpoint/2010/main" val="915624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44C12C29-E4D5-46C8-A4B6-BD484026D912}" type="slidenum">
              <a:rPr lang="es-ES" altLang="en-US"/>
              <a:pPr>
                <a:defRPr/>
              </a:pPr>
              <a:t>‹#›</a:t>
            </a:fld>
            <a:endParaRPr lang="es-ES" altLang="en-US" dirty="0"/>
          </a:p>
        </p:txBody>
      </p:sp>
    </p:spTree>
    <p:extLst>
      <p:ext uri="{BB962C8B-B14F-4D97-AF65-F5344CB8AC3E}">
        <p14:creationId xmlns:p14="http://schemas.microsoft.com/office/powerpoint/2010/main" val="19377993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C005A508-5A4D-4FAF-B9CC-ABBBEE39E042}" type="slidenum">
              <a:rPr/>
              <a:pPr>
                <a:defRPr/>
              </a:pPr>
              <a:t>‹#›</a:t>
            </a:fld>
            <a:endParaRPr dirty="0"/>
          </a:p>
        </p:txBody>
      </p:sp>
    </p:spTree>
    <p:extLst>
      <p:ext uri="{BB962C8B-B14F-4D97-AF65-F5344CB8AC3E}">
        <p14:creationId xmlns:p14="http://schemas.microsoft.com/office/powerpoint/2010/main" val="33012132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889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7" name="Rectangle 6"/>
          <p:cNvSpPr>
            <a:spLocks noGrp="1" noChangeArrowheads="1"/>
          </p:cNvSpPr>
          <p:nvPr>
            <p:ph type="sldNum" sz="quarter" idx="12"/>
          </p:nvPr>
        </p:nvSpPr>
        <p:spPr/>
        <p:txBody>
          <a:bodyPr/>
          <a:lstStyle>
            <a:lvl1pPr algn="l">
              <a:defRPr/>
            </a:lvl1pPr>
          </a:lstStyle>
          <a:p>
            <a:pPr>
              <a:defRPr/>
            </a:pPr>
            <a:fld id="{69D0A95D-ACA9-47DF-B042-28F4BBA70CAD}" type="slidenum">
              <a:rPr/>
              <a:pPr>
                <a:defRPr/>
              </a:pPr>
              <a:t>‹#›</a:t>
            </a:fld>
            <a:endParaRPr dirty="0"/>
          </a:p>
        </p:txBody>
      </p:sp>
    </p:spTree>
    <p:extLst>
      <p:ext uri="{BB962C8B-B14F-4D97-AF65-F5344CB8AC3E}">
        <p14:creationId xmlns:p14="http://schemas.microsoft.com/office/powerpoint/2010/main" val="35764006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a:prstGeom prst="rect">
            <a:avLst/>
          </a:prstGeom>
        </p:spPr>
        <p:txBody>
          <a:bodyPr/>
          <a:lstStyle>
            <a:lvl1pPr>
              <a:defRPr sz="2400">
                <a:solidFill>
                  <a:srgbClr val="000000"/>
                </a:solidFill>
                <a:latin typeface="Arial" pitchFamily="34" charset="0"/>
                <a:ea typeface="ＭＳ Ｐゴシック"/>
              </a:defRPr>
            </a:lvl1pPr>
          </a:lstStyle>
          <a:p>
            <a:pPr>
              <a:defRPr/>
            </a:pPr>
            <a:fld id="{F2EDA4BF-F08B-46E4-ABDD-01A578C4266A}" type="datetimeFigureOut">
              <a:rPr lang="en-US"/>
              <a:pPr>
                <a:defRPr/>
              </a:pPr>
              <a:t>7/23/26</a:t>
            </a:fld>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lgn="l">
              <a:defRPr>
                <a:solidFill>
                  <a:srgbClr val="4E76A0"/>
                </a:solidFill>
              </a:defRPr>
            </a:lvl1pPr>
          </a:lstStyle>
          <a:p>
            <a:pPr>
              <a:defRPr/>
            </a:pPr>
            <a:fld id="{DB7F1359-ABC7-4CA9-8724-F92211061FD9}" type="slidenum">
              <a:rPr/>
              <a:pPr>
                <a:defRPr/>
              </a:pPr>
              <a:t>‹#›</a:t>
            </a:fld>
            <a:endParaRPr dirty="0"/>
          </a:p>
        </p:txBody>
      </p:sp>
    </p:spTree>
    <p:extLst>
      <p:ext uri="{BB962C8B-B14F-4D97-AF65-F5344CB8AC3E}">
        <p14:creationId xmlns:p14="http://schemas.microsoft.com/office/powerpoint/2010/main" val="36942062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Rectangle 6"/>
          <p:cNvSpPr>
            <a:spLocks noGrp="1" noChangeArrowheads="1"/>
          </p:cNvSpPr>
          <p:nvPr>
            <p:ph type="sldNum" sz="quarter" idx="12"/>
          </p:nvPr>
        </p:nvSpPr>
        <p:spPr/>
        <p:txBody>
          <a:bodyPr/>
          <a:lstStyle>
            <a:lvl1pPr algn="l">
              <a:defRPr/>
            </a:lvl1pPr>
          </a:lstStyle>
          <a:p>
            <a:pPr>
              <a:defRPr/>
            </a:pPr>
            <a:fld id="{8AB66CCC-00A1-48E3-8125-AC4C059BC35F}" type="slidenum">
              <a:rPr/>
              <a:pPr>
                <a:defRPr/>
              </a:pPr>
              <a:t>‹#›</a:t>
            </a:fld>
            <a:endParaRPr dirty="0"/>
          </a:p>
        </p:txBody>
      </p:sp>
    </p:spTree>
    <p:extLst>
      <p:ext uri="{BB962C8B-B14F-4D97-AF65-F5344CB8AC3E}">
        <p14:creationId xmlns:p14="http://schemas.microsoft.com/office/powerpoint/2010/main" val="26899527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A14F31EB-BD6B-485F-A137-2E501BE40441}" type="slidenum">
              <a:rPr/>
              <a:pPr>
                <a:defRPr/>
              </a:pPr>
              <a:t>‹#›</a:t>
            </a:fld>
            <a:endParaRPr dirty="0"/>
          </a:p>
        </p:txBody>
      </p:sp>
    </p:spTree>
    <p:extLst>
      <p:ext uri="{BB962C8B-B14F-4D97-AF65-F5344CB8AC3E}">
        <p14:creationId xmlns:p14="http://schemas.microsoft.com/office/powerpoint/2010/main" val="16773851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390ACC84-9720-44A8-B9AD-CEB56B3CA5B3}" type="slidenum">
              <a:rPr/>
              <a:pPr>
                <a:defRPr/>
              </a:pPr>
              <a:t>‹#›</a:t>
            </a:fld>
            <a:endParaRPr dirty="0"/>
          </a:p>
        </p:txBody>
      </p:sp>
    </p:spTree>
    <p:extLst>
      <p:ext uri="{BB962C8B-B14F-4D97-AF65-F5344CB8AC3E}">
        <p14:creationId xmlns:p14="http://schemas.microsoft.com/office/powerpoint/2010/main" val="42056485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61B3650F-7D8E-4ACA-ABC0-9EF337E76336}" type="slidenum">
              <a:rPr/>
              <a:pPr>
                <a:defRPr/>
              </a:pPr>
              <a:t>‹#›</a:t>
            </a:fld>
            <a:endParaRPr dirty="0"/>
          </a:p>
        </p:txBody>
      </p:sp>
    </p:spTree>
    <p:extLst>
      <p:ext uri="{BB962C8B-B14F-4D97-AF65-F5344CB8AC3E}">
        <p14:creationId xmlns:p14="http://schemas.microsoft.com/office/powerpoint/2010/main" val="18470756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C3FB4EEC-CA6C-4AEE-8865-79A1D72EF64B}" type="slidenum">
              <a:rPr/>
              <a:pPr>
                <a:defRPr/>
              </a:pPr>
              <a:t>‹#›</a:t>
            </a:fld>
            <a:endParaRPr dirty="0"/>
          </a:p>
        </p:txBody>
      </p:sp>
    </p:spTree>
    <p:extLst>
      <p:ext uri="{BB962C8B-B14F-4D97-AF65-F5344CB8AC3E}">
        <p14:creationId xmlns:p14="http://schemas.microsoft.com/office/powerpoint/2010/main" val="3847100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889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7" name="Rectangle 6"/>
          <p:cNvSpPr>
            <a:spLocks noGrp="1" noChangeArrowheads="1"/>
          </p:cNvSpPr>
          <p:nvPr>
            <p:ph type="sldNum" sz="quarter" idx="12"/>
          </p:nvPr>
        </p:nvSpPr>
        <p:spPr/>
        <p:txBody>
          <a:bodyPr/>
          <a:lstStyle>
            <a:lvl1pPr algn="l">
              <a:defRPr/>
            </a:lvl1pPr>
          </a:lstStyle>
          <a:p>
            <a:pPr>
              <a:defRPr/>
            </a:pPr>
            <a:fld id="{104D5DB4-715A-447B-93BC-26753918565F}" type="slidenum">
              <a:rPr/>
              <a:pPr>
                <a:defRPr/>
              </a:pPr>
              <a:t>‹#›</a:t>
            </a:fld>
            <a:endParaRPr dirty="0"/>
          </a:p>
        </p:txBody>
      </p:sp>
    </p:spTree>
    <p:extLst>
      <p:ext uri="{BB962C8B-B14F-4D97-AF65-F5344CB8AC3E}">
        <p14:creationId xmlns:p14="http://schemas.microsoft.com/office/powerpoint/2010/main" val="23193556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a:prstGeom prst="rect">
            <a:avLst/>
          </a:prstGeom>
        </p:spPr>
        <p:txBody>
          <a:bodyPr/>
          <a:lstStyle>
            <a:lvl1pPr>
              <a:defRPr sz="2400">
                <a:solidFill>
                  <a:srgbClr val="000000"/>
                </a:solidFill>
                <a:latin typeface="Arial" pitchFamily="34" charset="0"/>
                <a:ea typeface="ＭＳ Ｐゴシック"/>
              </a:defRPr>
            </a:lvl1pPr>
          </a:lstStyle>
          <a:p>
            <a:pPr>
              <a:defRPr/>
            </a:pPr>
            <a:fld id="{1AA8373B-D316-4731-A0E9-FF01929E2C4E}" type="datetimeFigureOut">
              <a:rPr lang="en-US"/>
              <a:pPr>
                <a:defRPr/>
              </a:pPr>
              <a:t>7/23/26</a:t>
            </a:fld>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lgn="l">
              <a:defRPr>
                <a:solidFill>
                  <a:srgbClr val="4E76A0"/>
                </a:solidFill>
              </a:defRPr>
            </a:lvl1pPr>
          </a:lstStyle>
          <a:p>
            <a:pPr>
              <a:defRPr/>
            </a:pPr>
            <a:fld id="{25291197-426C-48AE-AB1D-451442BD01C5}" type="slidenum">
              <a:rPr/>
              <a:pPr>
                <a:defRPr/>
              </a:pPr>
              <a:t>‹#›</a:t>
            </a:fld>
            <a:endParaRPr dirty="0"/>
          </a:p>
        </p:txBody>
      </p:sp>
    </p:spTree>
    <p:extLst>
      <p:ext uri="{BB962C8B-B14F-4D97-AF65-F5344CB8AC3E}">
        <p14:creationId xmlns:p14="http://schemas.microsoft.com/office/powerpoint/2010/main" val="2218509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9" name="Slide Number Placeholder 8"/>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D8843A63-2E7B-4D4C-9D5B-CE924085328D}" type="slidenum">
              <a:rPr lang="es-ES" altLang="en-US"/>
              <a:pPr>
                <a:defRPr/>
              </a:pPr>
              <a:t>‹#›</a:t>
            </a:fld>
            <a:endParaRPr lang="es-ES" altLang="en-US" dirty="0"/>
          </a:p>
        </p:txBody>
      </p:sp>
    </p:spTree>
    <p:extLst>
      <p:ext uri="{BB962C8B-B14F-4D97-AF65-F5344CB8AC3E}">
        <p14:creationId xmlns:p14="http://schemas.microsoft.com/office/powerpoint/2010/main" val="2543603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Rectangle 6"/>
          <p:cNvSpPr>
            <a:spLocks noGrp="1" noChangeArrowheads="1"/>
          </p:cNvSpPr>
          <p:nvPr>
            <p:ph type="sldNum" sz="quarter" idx="12"/>
          </p:nvPr>
        </p:nvSpPr>
        <p:spPr/>
        <p:txBody>
          <a:bodyPr/>
          <a:lstStyle>
            <a:lvl1pPr algn="l">
              <a:defRPr/>
            </a:lvl1pPr>
          </a:lstStyle>
          <a:p>
            <a:pPr>
              <a:defRPr/>
            </a:pPr>
            <a:fld id="{A8A996F1-3D95-4D88-BA16-88743605A06E}" type="slidenum">
              <a:rPr/>
              <a:pPr>
                <a:defRPr/>
              </a:pPr>
              <a:t>‹#›</a:t>
            </a:fld>
            <a:endParaRPr dirty="0"/>
          </a:p>
        </p:txBody>
      </p:sp>
    </p:spTree>
    <p:extLst>
      <p:ext uri="{BB962C8B-B14F-4D97-AF65-F5344CB8AC3E}">
        <p14:creationId xmlns:p14="http://schemas.microsoft.com/office/powerpoint/2010/main" val="9991988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C411553B-BD29-4D20-B49E-063EC8367A65}" type="slidenum">
              <a:rPr/>
              <a:pPr>
                <a:defRPr/>
              </a:pPr>
              <a:t>‹#›</a:t>
            </a:fld>
            <a:endParaRPr dirty="0"/>
          </a:p>
        </p:txBody>
      </p:sp>
    </p:spTree>
    <p:extLst>
      <p:ext uri="{BB962C8B-B14F-4D97-AF65-F5344CB8AC3E}">
        <p14:creationId xmlns:p14="http://schemas.microsoft.com/office/powerpoint/2010/main" val="15077677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C83345C1-4290-4D0F-9A23-D30A746FC48A}" type="slidenum">
              <a:rPr/>
              <a:pPr>
                <a:defRPr/>
              </a:pPr>
              <a:t>‹#›</a:t>
            </a:fld>
            <a:endParaRPr dirty="0"/>
          </a:p>
        </p:txBody>
      </p:sp>
    </p:spTree>
    <p:extLst>
      <p:ext uri="{BB962C8B-B14F-4D97-AF65-F5344CB8AC3E}">
        <p14:creationId xmlns:p14="http://schemas.microsoft.com/office/powerpoint/2010/main" val="32146816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5E0B0DB8-5648-4B72-871E-6762AD23CCE7}" type="slidenum">
              <a:rPr/>
              <a:pPr>
                <a:defRPr/>
              </a:pPr>
              <a:t>‹#›</a:t>
            </a:fld>
            <a:endParaRPr dirty="0"/>
          </a:p>
        </p:txBody>
      </p:sp>
    </p:spTree>
    <p:extLst>
      <p:ext uri="{BB962C8B-B14F-4D97-AF65-F5344CB8AC3E}">
        <p14:creationId xmlns:p14="http://schemas.microsoft.com/office/powerpoint/2010/main" val="29322418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3BF62013-BEFB-4AA7-A47A-E56D9740EFD0}" type="slidenum">
              <a:rPr/>
              <a:pPr>
                <a:defRPr/>
              </a:pPr>
              <a:t>‹#›</a:t>
            </a:fld>
            <a:endParaRPr dirty="0"/>
          </a:p>
        </p:txBody>
      </p:sp>
    </p:spTree>
    <p:extLst>
      <p:ext uri="{BB962C8B-B14F-4D97-AF65-F5344CB8AC3E}">
        <p14:creationId xmlns:p14="http://schemas.microsoft.com/office/powerpoint/2010/main" val="30171223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889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7" name="Rectangle 6"/>
          <p:cNvSpPr>
            <a:spLocks noGrp="1" noChangeArrowheads="1"/>
          </p:cNvSpPr>
          <p:nvPr>
            <p:ph type="sldNum" sz="quarter" idx="12"/>
          </p:nvPr>
        </p:nvSpPr>
        <p:spPr/>
        <p:txBody>
          <a:bodyPr/>
          <a:lstStyle>
            <a:lvl1pPr algn="l">
              <a:defRPr/>
            </a:lvl1pPr>
          </a:lstStyle>
          <a:p>
            <a:pPr>
              <a:defRPr/>
            </a:pPr>
            <a:fld id="{DD7EDD20-0282-4CA8-AA08-EA0AADD638D3}" type="slidenum">
              <a:rPr/>
              <a:pPr>
                <a:defRPr/>
              </a:pPr>
              <a:t>‹#›</a:t>
            </a:fld>
            <a:endParaRPr dirty="0"/>
          </a:p>
        </p:txBody>
      </p:sp>
    </p:spTree>
    <p:extLst>
      <p:ext uri="{BB962C8B-B14F-4D97-AF65-F5344CB8AC3E}">
        <p14:creationId xmlns:p14="http://schemas.microsoft.com/office/powerpoint/2010/main" val="4312211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a:prstGeom prst="rect">
            <a:avLst/>
          </a:prstGeom>
        </p:spPr>
        <p:txBody>
          <a:bodyPr/>
          <a:lstStyle>
            <a:lvl1pPr>
              <a:defRPr sz="2400">
                <a:solidFill>
                  <a:srgbClr val="000000"/>
                </a:solidFill>
                <a:latin typeface="Arial" pitchFamily="34" charset="0"/>
                <a:ea typeface="ＭＳ Ｐゴシック"/>
              </a:defRPr>
            </a:lvl1pPr>
          </a:lstStyle>
          <a:p>
            <a:pPr>
              <a:defRPr/>
            </a:pPr>
            <a:fld id="{82820FA8-EF90-41BA-B9C8-01EBF0D6F4E9}" type="datetimeFigureOut">
              <a:rPr lang="en-US"/>
              <a:pPr>
                <a:defRPr/>
              </a:pPr>
              <a:t>7/23/26</a:t>
            </a:fld>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lgn="l">
              <a:defRPr>
                <a:solidFill>
                  <a:srgbClr val="4E76A0"/>
                </a:solidFill>
              </a:defRPr>
            </a:lvl1pPr>
          </a:lstStyle>
          <a:p>
            <a:pPr>
              <a:defRPr/>
            </a:pPr>
            <a:fld id="{01AA68A9-FF60-4310-B794-2372CBFD1872}" type="slidenum">
              <a:rPr/>
              <a:pPr>
                <a:defRPr/>
              </a:pPr>
              <a:t>‹#›</a:t>
            </a:fld>
            <a:endParaRPr dirty="0"/>
          </a:p>
        </p:txBody>
      </p:sp>
    </p:spTree>
    <p:extLst>
      <p:ext uri="{BB962C8B-B14F-4D97-AF65-F5344CB8AC3E}">
        <p14:creationId xmlns:p14="http://schemas.microsoft.com/office/powerpoint/2010/main" val="25989132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Rectangle 6"/>
          <p:cNvSpPr>
            <a:spLocks noGrp="1" noChangeArrowheads="1"/>
          </p:cNvSpPr>
          <p:nvPr>
            <p:ph type="sldNum" sz="quarter" idx="12"/>
          </p:nvPr>
        </p:nvSpPr>
        <p:spPr/>
        <p:txBody>
          <a:bodyPr/>
          <a:lstStyle>
            <a:lvl1pPr algn="l">
              <a:defRPr/>
            </a:lvl1pPr>
          </a:lstStyle>
          <a:p>
            <a:pPr>
              <a:defRPr/>
            </a:pPr>
            <a:fld id="{7DE8FDC4-E88F-4E08-8585-E18B4077B204}" type="slidenum">
              <a:rPr/>
              <a:pPr>
                <a:defRPr/>
              </a:pPr>
              <a:t>‹#›</a:t>
            </a:fld>
            <a:endParaRPr dirty="0"/>
          </a:p>
        </p:txBody>
      </p:sp>
    </p:spTree>
    <p:extLst>
      <p:ext uri="{BB962C8B-B14F-4D97-AF65-F5344CB8AC3E}">
        <p14:creationId xmlns:p14="http://schemas.microsoft.com/office/powerpoint/2010/main" val="9614084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01B05186-178B-4CBB-BB5F-82D7173B85AB}" type="slidenum">
              <a:rPr/>
              <a:pPr>
                <a:defRPr/>
              </a:pPr>
              <a:t>‹#›</a:t>
            </a:fld>
            <a:endParaRPr dirty="0"/>
          </a:p>
        </p:txBody>
      </p:sp>
    </p:spTree>
    <p:extLst>
      <p:ext uri="{BB962C8B-B14F-4D97-AF65-F5344CB8AC3E}">
        <p14:creationId xmlns:p14="http://schemas.microsoft.com/office/powerpoint/2010/main" val="19495318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63A711A3-34FF-4D9A-BF23-83BB6C378431}" type="slidenum">
              <a:rPr/>
              <a:pPr>
                <a:defRPr/>
              </a:pPr>
              <a:t>‹#›</a:t>
            </a:fld>
            <a:endParaRPr dirty="0"/>
          </a:p>
        </p:txBody>
      </p:sp>
    </p:spTree>
    <p:extLst>
      <p:ext uri="{BB962C8B-B14F-4D97-AF65-F5344CB8AC3E}">
        <p14:creationId xmlns:p14="http://schemas.microsoft.com/office/powerpoint/2010/main" val="1787683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Slide Number Placeholder 4"/>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3CA3DF2D-9A27-49B8-90FA-C4A76DBA5DA5}" type="slidenum">
              <a:rPr lang="es-ES" altLang="en-US"/>
              <a:pPr>
                <a:defRPr/>
              </a:pPr>
              <a:t>‹#›</a:t>
            </a:fld>
            <a:endParaRPr lang="es-ES" altLang="en-US" dirty="0"/>
          </a:p>
        </p:txBody>
      </p:sp>
    </p:spTree>
    <p:extLst>
      <p:ext uri="{BB962C8B-B14F-4D97-AF65-F5344CB8AC3E}">
        <p14:creationId xmlns:p14="http://schemas.microsoft.com/office/powerpoint/2010/main" val="28369730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C1F227B2-9F68-4C3F-A495-53D49307E177}" type="slidenum">
              <a:rPr/>
              <a:pPr>
                <a:defRPr/>
              </a:pPr>
              <a:t>‹#›</a:t>
            </a:fld>
            <a:endParaRPr dirty="0"/>
          </a:p>
        </p:txBody>
      </p:sp>
    </p:spTree>
    <p:extLst>
      <p:ext uri="{BB962C8B-B14F-4D97-AF65-F5344CB8AC3E}">
        <p14:creationId xmlns:p14="http://schemas.microsoft.com/office/powerpoint/2010/main" val="6854935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ED896A43-3EA3-4516-AEE8-2CC86D137FA3}" type="slidenum">
              <a:rPr/>
              <a:pPr>
                <a:defRPr/>
              </a:pPr>
              <a:t>‹#›</a:t>
            </a:fld>
            <a:endParaRPr dirty="0"/>
          </a:p>
        </p:txBody>
      </p:sp>
    </p:spTree>
    <p:extLst>
      <p:ext uri="{BB962C8B-B14F-4D97-AF65-F5344CB8AC3E}">
        <p14:creationId xmlns:p14="http://schemas.microsoft.com/office/powerpoint/2010/main" val="3664890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889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7" name="Rectangle 6"/>
          <p:cNvSpPr>
            <a:spLocks noGrp="1" noChangeArrowheads="1"/>
          </p:cNvSpPr>
          <p:nvPr>
            <p:ph type="sldNum" sz="quarter" idx="12"/>
          </p:nvPr>
        </p:nvSpPr>
        <p:spPr/>
        <p:txBody>
          <a:bodyPr/>
          <a:lstStyle>
            <a:lvl1pPr algn="l">
              <a:defRPr/>
            </a:lvl1pPr>
          </a:lstStyle>
          <a:p>
            <a:pPr>
              <a:defRPr/>
            </a:pPr>
            <a:fld id="{2227BD9D-1090-4070-AD2C-6384677B523F}" type="slidenum">
              <a:rPr/>
              <a:pPr>
                <a:defRPr/>
              </a:pPr>
              <a:t>‹#›</a:t>
            </a:fld>
            <a:endParaRPr dirty="0"/>
          </a:p>
        </p:txBody>
      </p:sp>
    </p:spTree>
    <p:extLst>
      <p:ext uri="{BB962C8B-B14F-4D97-AF65-F5344CB8AC3E}">
        <p14:creationId xmlns:p14="http://schemas.microsoft.com/office/powerpoint/2010/main" val="24304931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a:prstGeom prst="rect">
            <a:avLst/>
          </a:prstGeom>
        </p:spPr>
        <p:txBody>
          <a:bodyPr/>
          <a:lstStyle>
            <a:lvl1pPr>
              <a:defRPr sz="2400">
                <a:solidFill>
                  <a:srgbClr val="000000"/>
                </a:solidFill>
                <a:latin typeface="Arial" pitchFamily="34" charset="0"/>
                <a:ea typeface="ＭＳ Ｐゴシック"/>
              </a:defRPr>
            </a:lvl1pPr>
          </a:lstStyle>
          <a:p>
            <a:pPr>
              <a:defRPr/>
            </a:pPr>
            <a:fld id="{BB8C7CA8-41D2-4C99-98A0-2E8678A0A061}" type="datetimeFigureOut">
              <a:rPr lang="en-US"/>
              <a:pPr>
                <a:defRPr/>
              </a:pPr>
              <a:t>7/23/26</a:t>
            </a:fld>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lgn="l">
              <a:defRPr>
                <a:solidFill>
                  <a:srgbClr val="4E76A0"/>
                </a:solidFill>
              </a:defRPr>
            </a:lvl1pPr>
          </a:lstStyle>
          <a:p>
            <a:pPr>
              <a:defRPr/>
            </a:pPr>
            <a:fld id="{9489017E-6FA6-4618-849E-9A938765F8E1}" type="slidenum">
              <a:rPr/>
              <a:pPr>
                <a:defRPr/>
              </a:pPr>
              <a:t>‹#›</a:t>
            </a:fld>
            <a:endParaRPr dirty="0"/>
          </a:p>
        </p:txBody>
      </p:sp>
    </p:spTree>
    <p:extLst>
      <p:ext uri="{BB962C8B-B14F-4D97-AF65-F5344CB8AC3E}">
        <p14:creationId xmlns:p14="http://schemas.microsoft.com/office/powerpoint/2010/main" val="39148546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Rectangle 6"/>
          <p:cNvSpPr>
            <a:spLocks noGrp="1" noChangeArrowheads="1"/>
          </p:cNvSpPr>
          <p:nvPr>
            <p:ph type="sldNum" sz="quarter" idx="12"/>
          </p:nvPr>
        </p:nvSpPr>
        <p:spPr/>
        <p:txBody>
          <a:bodyPr/>
          <a:lstStyle>
            <a:lvl1pPr algn="l">
              <a:defRPr/>
            </a:lvl1pPr>
          </a:lstStyle>
          <a:p>
            <a:pPr>
              <a:defRPr/>
            </a:pPr>
            <a:fld id="{FBFCAF76-3DAC-4804-9A88-CE24BE38503D}" type="slidenum">
              <a:rPr/>
              <a:pPr>
                <a:defRPr/>
              </a:pPr>
              <a:t>‹#›</a:t>
            </a:fld>
            <a:endParaRPr dirty="0"/>
          </a:p>
        </p:txBody>
      </p:sp>
    </p:spTree>
    <p:extLst>
      <p:ext uri="{BB962C8B-B14F-4D97-AF65-F5344CB8AC3E}">
        <p14:creationId xmlns:p14="http://schemas.microsoft.com/office/powerpoint/2010/main" val="2201409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4" name="Slide Number Placeholder 3"/>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973422DE-CB5B-40B5-A826-BD40CF1E1203}" type="slidenum">
              <a:rPr lang="es-ES" altLang="en-US"/>
              <a:pPr>
                <a:defRPr/>
              </a:pPr>
              <a:t>‹#›</a:t>
            </a:fld>
            <a:endParaRPr lang="es-ES" altLang="en-US" dirty="0"/>
          </a:p>
        </p:txBody>
      </p:sp>
    </p:spTree>
    <p:extLst>
      <p:ext uri="{BB962C8B-B14F-4D97-AF65-F5344CB8AC3E}">
        <p14:creationId xmlns:p14="http://schemas.microsoft.com/office/powerpoint/2010/main" val="916513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9543B907-40B0-4055-B92B-8D4A969FC808}" type="slidenum">
              <a:rPr lang="es-ES" altLang="en-US"/>
              <a:pPr>
                <a:defRPr/>
              </a:pPr>
              <a:t>‹#›</a:t>
            </a:fld>
            <a:endParaRPr lang="es-ES" altLang="en-US" dirty="0"/>
          </a:p>
        </p:txBody>
      </p:sp>
    </p:spTree>
    <p:extLst>
      <p:ext uri="{BB962C8B-B14F-4D97-AF65-F5344CB8AC3E}">
        <p14:creationId xmlns:p14="http://schemas.microsoft.com/office/powerpoint/2010/main" val="3653942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D276163A-C561-4FF1-B3CC-5651998D8C68}" type="slidenum">
              <a:rPr lang="es-ES" altLang="en-US"/>
              <a:pPr>
                <a:defRPr/>
              </a:pPr>
              <a:t>‹#›</a:t>
            </a:fld>
            <a:endParaRPr lang="es-ES" altLang="en-US" dirty="0"/>
          </a:p>
        </p:txBody>
      </p:sp>
    </p:spTree>
    <p:extLst>
      <p:ext uri="{BB962C8B-B14F-4D97-AF65-F5344CB8AC3E}">
        <p14:creationId xmlns:p14="http://schemas.microsoft.com/office/powerpoint/2010/main" val="239187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image" Target="../media/image4.jpeg"/><Relationship Id="rId2" Type="http://schemas.openxmlformats.org/officeDocument/2006/relationships/slideLayout" Target="../slideLayouts/slideLayout23.xml"/><Relationship Id="rId16" Type="http://schemas.openxmlformats.org/officeDocument/2006/relationships/theme" Target="../theme/theme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 Id="rId9"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 Id="rId9" Type="http://schemas.openxmlformats.org/officeDocument/2006/relationships/image" Target="../media/image5.jpe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 Id="rId9"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92275" y="274638"/>
            <a:ext cx="6994525" cy="1143000"/>
          </a:xfrm>
          <a:prstGeom prst="rect">
            <a:avLst/>
          </a:prstGeom>
          <a:ln>
            <a:solidFill>
              <a:srgbClr val="0061AF"/>
            </a:solidFill>
          </a:ln>
          <a:extLst>
            <a:ext uri="{FAA26D3D-D897-4be2-8F04-BA451C77F1D7}"/>
          </a:extLst>
        </p:spPr>
        <p:style>
          <a:lnRef idx="2">
            <a:schemeClr val="accent1"/>
          </a:lnRef>
          <a:fillRef idx="1">
            <a:schemeClr val="lt1"/>
          </a:fillRef>
          <a:effectRef idx="0">
            <a:schemeClr val="accent1"/>
          </a:effectRef>
          <a:fontRef idx="none"/>
        </p:style>
        <p:txBody>
          <a:bodyPr vert="horz" wrap="square" lIns="91440" tIns="45720" rIns="91440" bIns="45720" numCol="1" anchor="ctr" anchorCtr="0" compatLnSpc="1">
            <a:prstTxWarp prst="textNoShape">
              <a:avLst/>
            </a:prstTxWarp>
          </a:bodyPr>
          <a:lstStyle/>
          <a:p>
            <a:pPr lvl="0"/>
            <a:r>
              <a:rPr lang="es-ES" altLang="en-US"/>
              <a:t>Haga clic para cambiar el estilo de título	</a:t>
            </a:r>
          </a:p>
        </p:txBody>
      </p:sp>
      <p:sp>
        <p:nvSpPr>
          <p:cNvPr id="1027" name="Rectangle 3"/>
          <p:cNvSpPr>
            <a:spLocks noGrp="1" noChangeArrowheads="1"/>
          </p:cNvSpPr>
          <p:nvPr>
            <p:ph type="body" idx="1"/>
          </p:nvPr>
        </p:nvSpPr>
        <p:spPr bwMode="auto">
          <a:xfrm>
            <a:off x="1692275" y="1600200"/>
            <a:ext cx="6994525"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p>
        </p:txBody>
      </p:sp>
      <p:pic>
        <p:nvPicPr>
          <p:cNvPr id="1028" name="Picture 1" descr="CEEDAR-LogoFinal-simple-white-17.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07950" y="6381750"/>
            <a:ext cx="12588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2"/>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223250" y="6092825"/>
            <a:ext cx="90805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725" r:id="rId1"/>
    <p:sldLayoutId id="2147490726" r:id="rId2"/>
    <p:sldLayoutId id="2147490727" r:id="rId3"/>
    <p:sldLayoutId id="2147490728" r:id="rId4"/>
    <p:sldLayoutId id="2147490729" r:id="rId5"/>
    <p:sldLayoutId id="2147490730" r:id="rId6"/>
    <p:sldLayoutId id="2147490731" r:id="rId7"/>
    <p:sldLayoutId id="2147490732" r:id="rId8"/>
    <p:sldLayoutId id="2147490733" r:id="rId9"/>
    <p:sldLayoutId id="2147490734" r:id="rId10"/>
    <p:sldLayoutId id="2147490735" r:id="rId11"/>
    <p:sldLayoutId id="2147490701" r:id="rId12"/>
    <p:sldLayoutId id="2147490736" r:id="rId13"/>
    <p:sldLayoutId id="2147490737" r:id="rId14"/>
  </p:sldLayoutIdLst>
  <p:txStyles>
    <p:title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Wingdings" pitchFamily="2" charset="2"/>
        <a:buChar char="²"/>
        <a:defRPr sz="3200">
          <a:solidFill>
            <a:srgbClr val="0061AF"/>
          </a:solidFill>
          <a:latin typeface="+mn-lt"/>
          <a:ea typeface="+mn-ea"/>
          <a:cs typeface="+mn-cs"/>
        </a:defRPr>
      </a:lvl1pPr>
      <a:lvl2pPr marL="742950" indent="-285750" algn="l" rtl="0" eaLnBrk="0" fontAlgn="base" hangingPunct="0">
        <a:spcBef>
          <a:spcPct val="20000"/>
        </a:spcBef>
        <a:spcAft>
          <a:spcPct val="0"/>
        </a:spcAft>
        <a:buChar char="–"/>
        <a:defRPr sz="2800">
          <a:solidFill>
            <a:srgbClr val="0061AF"/>
          </a:solidFill>
          <a:latin typeface="+mn-lt"/>
          <a:ea typeface="Arial" charset="0"/>
          <a:cs typeface="+mn-cs"/>
        </a:defRPr>
      </a:lvl2pPr>
      <a:lvl3pPr marL="1143000" indent="-228600" algn="l" rtl="0" eaLnBrk="0" fontAlgn="base" hangingPunct="0">
        <a:spcBef>
          <a:spcPct val="20000"/>
        </a:spcBef>
        <a:spcAft>
          <a:spcPct val="0"/>
        </a:spcAft>
        <a:buChar char="•"/>
        <a:defRPr sz="2400">
          <a:solidFill>
            <a:srgbClr val="0061AF"/>
          </a:solidFill>
          <a:latin typeface="+mn-lt"/>
          <a:ea typeface="Arial" charset="0"/>
          <a:cs typeface="+mn-cs"/>
        </a:defRPr>
      </a:lvl3pPr>
      <a:lvl4pPr marL="1600200" indent="-228600" algn="l" rtl="0" eaLnBrk="0" fontAlgn="base" hangingPunct="0">
        <a:spcBef>
          <a:spcPct val="20000"/>
        </a:spcBef>
        <a:spcAft>
          <a:spcPct val="0"/>
        </a:spcAft>
        <a:buChar char="–"/>
        <a:defRPr sz="2000">
          <a:solidFill>
            <a:srgbClr val="0061AF"/>
          </a:solidFill>
          <a:latin typeface="+mn-lt"/>
          <a:ea typeface="Arial" charset="0"/>
          <a:cs typeface="+mn-cs"/>
        </a:defRPr>
      </a:lvl4pPr>
      <a:lvl5pPr marL="2057400" indent="-228600" algn="l" rtl="0" eaLnBrk="0" fontAlgn="base" hangingPunct="0">
        <a:spcBef>
          <a:spcPct val="20000"/>
        </a:spcBef>
        <a:spcAft>
          <a:spcPct val="0"/>
        </a:spcAft>
        <a:buChar char="»"/>
        <a:defRPr sz="2000">
          <a:solidFill>
            <a:srgbClr val="0061AF"/>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180513"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nchor="b" anchorCtr="0">
            <a:spAutoFit/>
          </a:bodyPr>
          <a:lstStyle>
            <a:lvl1pPr>
              <a:defRPr lang="en-US" sz="1000">
                <a:solidFill>
                  <a:srgbClr val="FFFFFF">
                    <a:lumMod val="75000"/>
                  </a:srgbClr>
                </a:solidFill>
                <a:latin typeface="+mn-lt"/>
                <a:ea typeface="ＭＳ Ｐゴシック" charset="-128"/>
                <a:cs typeface="+mn-cs"/>
              </a:defRPr>
            </a:lvl1pPr>
          </a:lstStyle>
          <a:p>
            <a:pPr>
              <a:defRPr/>
            </a:pPr>
            <a:fld id="{5A0E4D79-B303-4230-8EB3-E990B9D45DEE}"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39" r:id="rId1"/>
    <p:sldLayoutId id="2147490740" r:id="rId2"/>
    <p:sldLayoutId id="2147490702" r:id="rId3"/>
    <p:sldLayoutId id="2147490703" r:id="rId4"/>
    <p:sldLayoutId id="2147490704" r:id="rId5"/>
    <p:sldLayoutId id="2147490741" r:id="rId6"/>
    <p:sldLayoutId id="2147490742" r:id="rId7"/>
  </p:sldLayoutIdLst>
  <p:hf hdr="0" ftr="0" dt="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eaLnBrk="1" fontAlgn="base" hangingPunct="1">
        <a:spcBef>
          <a:spcPct val="0"/>
        </a:spcBef>
        <a:spcAft>
          <a:spcPct val="0"/>
        </a:spcAft>
        <a:defRPr sz="4000" b="1">
          <a:solidFill>
            <a:schemeClr val="bg1"/>
          </a:solidFill>
          <a:latin typeface="FranklinGothic" pitchFamily="-48" charset="0"/>
        </a:defRPr>
      </a:lvl6pPr>
      <a:lvl7pPr marL="914400" algn="l" rtl="0" eaLnBrk="1" fontAlgn="base" hangingPunct="1">
        <a:spcBef>
          <a:spcPct val="0"/>
        </a:spcBef>
        <a:spcAft>
          <a:spcPct val="0"/>
        </a:spcAft>
        <a:defRPr sz="4000" b="1">
          <a:solidFill>
            <a:schemeClr val="bg1"/>
          </a:solidFill>
          <a:latin typeface="FranklinGothic" pitchFamily="-48" charset="0"/>
        </a:defRPr>
      </a:lvl7pPr>
      <a:lvl8pPr marL="1371600" algn="l" rtl="0" eaLnBrk="1" fontAlgn="base" hangingPunct="1">
        <a:spcBef>
          <a:spcPct val="0"/>
        </a:spcBef>
        <a:spcAft>
          <a:spcPct val="0"/>
        </a:spcAft>
        <a:defRPr sz="4000" b="1">
          <a:solidFill>
            <a:schemeClr val="bg1"/>
          </a:solidFill>
          <a:latin typeface="FranklinGothic" pitchFamily="-48" charset="0"/>
        </a:defRPr>
      </a:lvl8pPr>
      <a:lvl9pPr marL="1828800" algn="l" rtl="0" eaLnBrk="1" fontAlgn="base" hangingPunct="1">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Picture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gray">
          <a:xfrm>
            <a:off x="0" y="0"/>
            <a:ext cx="9180513"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vert="horz" wrap="none" lIns="0" tIns="0" rIns="0" bIns="0" numCol="1" anchor="b" anchorCtr="0" compatLnSpc="1">
            <a:prstTxWarp prst="textNoShape">
              <a:avLst/>
            </a:prstTxWarp>
            <a:spAutoFit/>
          </a:bodyPr>
          <a:lstStyle>
            <a:lvl1pPr>
              <a:defRPr sz="1000">
                <a:solidFill>
                  <a:srgbClr val="BFBFBF"/>
                </a:solidFill>
                <a:latin typeface="Arial" pitchFamily="34" charset="0"/>
                <a:cs typeface="+mn-cs"/>
              </a:defRPr>
            </a:lvl1pPr>
          </a:lstStyle>
          <a:p>
            <a:pPr>
              <a:defRPr/>
            </a:pPr>
            <a:fld id="{923ADF88-1A54-4200-954D-378D3197805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90743" r:id="rId1"/>
    <p:sldLayoutId id="2147490744" r:id="rId2"/>
    <p:sldLayoutId id="2147490705" r:id="rId3"/>
    <p:sldLayoutId id="2147490706" r:id="rId4"/>
    <p:sldLayoutId id="2147490707" r:id="rId5"/>
    <p:sldLayoutId id="2147490745" r:id="rId6"/>
    <p:sldLayoutId id="2147490746" r:id="rId7"/>
    <p:sldLayoutId id="2147490747" r:id="rId8"/>
    <p:sldLayoutId id="2147490748" r:id="rId9"/>
    <p:sldLayoutId id="2147490749" r:id="rId10"/>
    <p:sldLayoutId id="2147490750" r:id="rId11"/>
    <p:sldLayoutId id="2147490751" r:id="rId12"/>
    <p:sldLayoutId id="2147490752" r:id="rId13"/>
    <p:sldLayoutId id="2147490753" r:id="rId14"/>
    <p:sldLayoutId id="2147490708" r:id="rId15"/>
  </p:sldLayoutIdLst>
  <p:hf hdr="0" ftr="0" dt="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eaLnBrk="1" fontAlgn="base" hangingPunct="1">
        <a:spcBef>
          <a:spcPct val="0"/>
        </a:spcBef>
        <a:spcAft>
          <a:spcPct val="0"/>
        </a:spcAft>
        <a:defRPr sz="4000" b="1">
          <a:solidFill>
            <a:schemeClr val="bg1"/>
          </a:solidFill>
          <a:latin typeface="FranklinGothic" pitchFamily="-48" charset="0"/>
        </a:defRPr>
      </a:lvl6pPr>
      <a:lvl7pPr marL="914400" algn="l" rtl="0" eaLnBrk="1" fontAlgn="base" hangingPunct="1">
        <a:spcBef>
          <a:spcPct val="0"/>
        </a:spcBef>
        <a:spcAft>
          <a:spcPct val="0"/>
        </a:spcAft>
        <a:defRPr sz="4000" b="1">
          <a:solidFill>
            <a:schemeClr val="bg1"/>
          </a:solidFill>
          <a:latin typeface="FranklinGothic" pitchFamily="-48" charset="0"/>
        </a:defRPr>
      </a:lvl7pPr>
      <a:lvl8pPr marL="1371600" algn="l" rtl="0" eaLnBrk="1" fontAlgn="base" hangingPunct="1">
        <a:spcBef>
          <a:spcPct val="0"/>
        </a:spcBef>
        <a:spcAft>
          <a:spcPct val="0"/>
        </a:spcAft>
        <a:defRPr sz="4000" b="1">
          <a:solidFill>
            <a:schemeClr val="bg1"/>
          </a:solidFill>
          <a:latin typeface="FranklinGothic" pitchFamily="-48" charset="0"/>
        </a:defRPr>
      </a:lvl8pPr>
      <a:lvl9pPr marL="1828800" algn="l" rtl="0" eaLnBrk="1" fontAlgn="base" hangingPunct="1">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098" name="Picture 5" descr="2201 AIR Corporate Template Bkg 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236075"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spAutoFit/>
          </a:bodyPr>
          <a:lstStyle>
            <a:lvl1pPr algn="r">
              <a:defRPr lang="en-US" sz="1000">
                <a:solidFill>
                  <a:srgbClr val="FFFFFF">
                    <a:lumMod val="75000"/>
                  </a:srgbClr>
                </a:solidFill>
                <a:latin typeface="+mn-lt"/>
                <a:ea typeface="ＭＳ Ｐゴシック" charset="-128"/>
                <a:cs typeface="+mn-cs"/>
              </a:defRPr>
            </a:lvl1pPr>
          </a:lstStyle>
          <a:p>
            <a:pPr>
              <a:defRPr/>
            </a:pPr>
            <a:fld id="{DCE49F2A-22F6-44A2-8F0D-35640E197F98}"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09" r:id="rId1"/>
    <p:sldLayoutId id="2147490710" r:id="rId2"/>
    <p:sldLayoutId id="2147490711" r:id="rId3"/>
    <p:sldLayoutId id="2147490712" r:id="rId4"/>
    <p:sldLayoutId id="2147490754" r:id="rId5"/>
    <p:sldLayoutId id="2147490755" r:id="rId6"/>
    <p:sldLayoutId id="2147490756" r:id="rId7"/>
  </p:sldLayoutIdLst>
  <p:hf hdr="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5" descr="2201 AIR Corporate Template Bkg 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236075"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spAutoFit/>
          </a:bodyPr>
          <a:lstStyle>
            <a:lvl1pPr algn="r">
              <a:defRPr lang="en-US" sz="1000">
                <a:solidFill>
                  <a:srgbClr val="FFFFFF">
                    <a:lumMod val="75000"/>
                  </a:srgbClr>
                </a:solidFill>
                <a:latin typeface="+mn-lt"/>
                <a:ea typeface="ＭＳ Ｐゴシック" charset="-128"/>
                <a:cs typeface="+mn-cs"/>
              </a:defRPr>
            </a:lvl1pPr>
          </a:lstStyle>
          <a:p>
            <a:pPr>
              <a:defRPr/>
            </a:pPr>
            <a:fld id="{03710263-32F9-41AB-BAE2-B545AD8B2648}"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13" r:id="rId1"/>
    <p:sldLayoutId id="2147490714" r:id="rId2"/>
    <p:sldLayoutId id="2147490715" r:id="rId3"/>
    <p:sldLayoutId id="2147490716" r:id="rId4"/>
    <p:sldLayoutId id="2147490757" r:id="rId5"/>
    <p:sldLayoutId id="2147490758" r:id="rId6"/>
    <p:sldLayoutId id="2147490759" r:id="rId7"/>
  </p:sldLayoutIdLst>
  <p:hf hdr="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5" descr="2201 AIR Corporate Template Bkg 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236075"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spAutoFit/>
          </a:bodyPr>
          <a:lstStyle>
            <a:lvl1pPr algn="r">
              <a:defRPr lang="en-US" sz="1000">
                <a:solidFill>
                  <a:srgbClr val="FFFFFF">
                    <a:lumMod val="75000"/>
                  </a:srgbClr>
                </a:solidFill>
                <a:latin typeface="+mn-lt"/>
                <a:ea typeface="ＭＳ Ｐゴシック" charset="-128"/>
                <a:cs typeface="+mn-cs"/>
              </a:defRPr>
            </a:lvl1pPr>
          </a:lstStyle>
          <a:p>
            <a:pPr>
              <a:defRPr/>
            </a:pPr>
            <a:fld id="{1BE20E50-C695-44D8-B557-339AB7C5B2DE}"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17" r:id="rId1"/>
    <p:sldLayoutId id="2147490718" r:id="rId2"/>
    <p:sldLayoutId id="2147490719" r:id="rId3"/>
    <p:sldLayoutId id="2147490720" r:id="rId4"/>
    <p:sldLayoutId id="2147490760" r:id="rId5"/>
    <p:sldLayoutId id="2147490761" r:id="rId6"/>
    <p:sldLayoutId id="2147490762" r:id="rId7"/>
  </p:sldLayoutIdLst>
  <p:hf hdr="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170" name="Picture 5" descr="2201 AIR Corporate Template Bkg 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236075"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spAutoFit/>
          </a:bodyPr>
          <a:lstStyle>
            <a:lvl1pPr algn="r">
              <a:defRPr lang="en-US" sz="1000">
                <a:solidFill>
                  <a:srgbClr val="FFFFFF">
                    <a:lumMod val="75000"/>
                  </a:srgbClr>
                </a:solidFill>
                <a:latin typeface="+mn-lt"/>
                <a:ea typeface="ＭＳ Ｐゴシック" charset="-128"/>
                <a:cs typeface="+mn-cs"/>
              </a:defRPr>
            </a:lvl1pPr>
          </a:lstStyle>
          <a:p>
            <a:pPr>
              <a:defRPr/>
            </a:pPr>
            <a:fld id="{B033015B-8D3A-4C89-ADB7-D3C9BA4AD339}"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21" r:id="rId1"/>
    <p:sldLayoutId id="2147490722" r:id="rId2"/>
    <p:sldLayoutId id="2147490723" r:id="rId3"/>
    <p:sldLayoutId id="2147490724" r:id="rId4"/>
    <p:sldLayoutId id="2147490763" r:id="rId5"/>
    <p:sldLayoutId id="2147490764" r:id="rId6"/>
    <p:sldLayoutId id="2147490765" r:id="rId7"/>
  </p:sldLayoutIdLst>
  <p:hf hdr="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www.pbis.org/"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hyperlink" Target="http://flpbs.fmhi.usf.edu/index.cfm" TargetMode="External"/><Relationship Id="rId3" Type="http://schemas.openxmlformats.org/officeDocument/2006/relationships/hyperlink" Target="http://ies.ed.go/ncee/wwc/" TargetMode="External"/><Relationship Id="rId7" Type="http://schemas.openxmlformats.org/officeDocument/2006/relationships/hyperlink" Target="http://iris.peabody.vanderbilt.edu/"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hyperlink" Target="http://www.teachingld.org/Id_resources/alerts/" TargetMode="External"/><Relationship Id="rId4" Type="http://schemas.openxmlformats.org/officeDocument/2006/relationships/hyperlink" Target="http://www.promisingpractices.net/"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www.intensiveintervention.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pbismissouri.org/" TargetMode="External"/><Relationship Id="rId4" Type="http://schemas.openxmlformats.org/officeDocument/2006/relationships/hyperlink" Target="http://www.pbis.or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4.xml"/><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1.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2.wmf"/></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Rectangle 110"/>
          <p:cNvSpPr txBox="1">
            <a:spLocks noGrp="1" noChangeArrowheads="1"/>
          </p:cNvSpPr>
          <p:nvPr>
            <p:ph type="title" idx="4294967295"/>
          </p:nvPr>
        </p:nvSpPr>
        <p:spPr bwMode="auto">
          <a:xfrm>
            <a:off x="539552" y="3645024"/>
            <a:ext cx="8064698" cy="1008063"/>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61AF"/>
                </a:solidFill>
                <a:effectLst/>
                <a:uLnTx/>
                <a:uFillTx/>
                <a:latin typeface="+mj-lt"/>
                <a:ea typeface="+mj-ea"/>
                <a:cs typeface="+mj-cs"/>
              </a:rPr>
              <a:t>Collaboration for Effective Educator Development, Accountability, and Reform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srgbClr val="0061AF"/>
              </a:solidFill>
              <a:effectLst/>
              <a:uLnTx/>
              <a:uFillTx/>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61AF"/>
                </a:solidFill>
                <a:effectLst/>
                <a:uLnTx/>
                <a:uFillTx/>
                <a:latin typeface="+mj-lt"/>
                <a:ea typeface="+mj-ea"/>
                <a:cs typeface="+mj-cs"/>
              </a:rPr>
              <a:t>Supplemental Behavioral Interventions </a:t>
            </a:r>
          </a:p>
        </p:txBody>
      </p:sp>
      <p:pic>
        <p:nvPicPr>
          <p:cNvPr id="14339" name="Picture 1">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2205038"/>
            <a:ext cx="3243262"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Box 1">
            <a:extLst>
              <a:ext uri="{C183D7F6-B498-43B3-948B-1728B52AA6E4}">
                <adec:decorative xmlns:adec="http://schemas.microsoft.com/office/drawing/2017/decorative" val="1"/>
              </a:ext>
            </a:extLst>
          </p:cNvPr>
          <p:cNvSpPr txBox="1">
            <a:spLocks noChangeArrowheads="1"/>
          </p:cNvSpPr>
          <p:nvPr/>
        </p:nvSpPr>
        <p:spPr bwMode="auto">
          <a:xfrm>
            <a:off x="3348038" y="6381750"/>
            <a:ext cx="2592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pitchFamily="34" charset="0"/>
                <a:ea typeface="ＭＳ Ｐゴシック" pitchFamily="34" charset="-128"/>
                <a:cs typeface="Arial" pitchFamily="34" charset="0"/>
              </a:defRPr>
            </a:lvl1pPr>
            <a:lvl2pPr marL="742950" indent="-285750" eaLnBrk="0" hangingPunct="0">
              <a:spcBef>
                <a:spcPct val="20000"/>
              </a:spcBef>
              <a:buChar char="–"/>
              <a:defRPr sz="2800">
                <a:solidFill>
                  <a:srgbClr val="0061AF"/>
                </a:solidFill>
                <a:latin typeface="Arial" pitchFamily="34" charset="0"/>
                <a:ea typeface="Arial" pitchFamily="34" charset="0"/>
                <a:cs typeface="Arial" pitchFamily="34" charset="0"/>
              </a:defRPr>
            </a:lvl2pPr>
            <a:lvl3pPr marL="1143000" indent="-228600" eaLnBrk="0" hangingPunct="0">
              <a:spcBef>
                <a:spcPct val="20000"/>
              </a:spcBef>
              <a:buChar char="•"/>
              <a:defRPr sz="2400">
                <a:solidFill>
                  <a:srgbClr val="0061AF"/>
                </a:solidFill>
                <a:latin typeface="Arial" pitchFamily="34" charset="0"/>
                <a:ea typeface="Arial" pitchFamily="34" charset="0"/>
                <a:cs typeface="Arial" pitchFamily="34" charset="0"/>
              </a:defRPr>
            </a:lvl3pPr>
            <a:lvl4pPr marL="1600200" indent="-228600" eaLnBrk="0" hangingPunct="0">
              <a:spcBef>
                <a:spcPct val="20000"/>
              </a:spcBef>
              <a:buChar char="–"/>
              <a:defRPr sz="2000">
                <a:solidFill>
                  <a:srgbClr val="0061AF"/>
                </a:solidFill>
                <a:latin typeface="Arial" pitchFamily="34" charset="0"/>
                <a:ea typeface="Arial" pitchFamily="34" charset="0"/>
                <a:cs typeface="Arial" pitchFamily="34" charset="0"/>
              </a:defRPr>
            </a:lvl4pPr>
            <a:lvl5pPr marL="2057400" indent="-228600" eaLnBrk="0" hangingPunct="0">
              <a:spcBef>
                <a:spcPct val="20000"/>
              </a:spcBef>
              <a:buChar char="»"/>
              <a:defRPr sz="2000">
                <a:solidFill>
                  <a:srgbClr val="0061AF"/>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har char="»"/>
              <a:defRPr sz="2000">
                <a:solidFill>
                  <a:srgbClr val="0061AF"/>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har char="»"/>
              <a:defRPr sz="2000">
                <a:solidFill>
                  <a:srgbClr val="0061AF"/>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har char="»"/>
              <a:defRPr sz="2000">
                <a:solidFill>
                  <a:srgbClr val="0061AF"/>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har char="»"/>
              <a:defRPr sz="2000">
                <a:solidFill>
                  <a:srgbClr val="0061AF"/>
                </a:solidFill>
                <a:latin typeface="Arial" pitchFamily="34" charset="0"/>
                <a:ea typeface="Arial" pitchFamily="34" charset="0"/>
                <a:cs typeface="Arial" pitchFamily="34" charset="0"/>
              </a:defRPr>
            </a:lvl9pPr>
          </a:lstStyle>
          <a:p>
            <a:pPr algn="ctr" eaLnBrk="1" hangingPunct="1">
              <a:spcBef>
                <a:spcPct val="0"/>
              </a:spcBef>
              <a:buFontTx/>
              <a:buNone/>
            </a:pPr>
            <a:r>
              <a:rPr lang="en-US" altLang="en-US" sz="1800" dirty="0">
                <a:solidFill>
                  <a:srgbClr val="FFFFFF"/>
                </a:solidFill>
              </a:rPr>
              <a:t>H325A120003</a:t>
            </a:r>
          </a:p>
        </p:txBody>
      </p:sp>
    </p:spTree>
    <p:extLst>
      <p:ext uri="{BB962C8B-B14F-4D97-AF65-F5344CB8AC3E}">
        <p14:creationId xmlns:p14="http://schemas.microsoft.com/office/powerpoint/2010/main" val="29915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idx="4294967295"/>
          </p:nvPr>
        </p:nvSpPr>
        <p:spPr>
          <a:xfrm>
            <a:off x="1599730" y="2996952"/>
            <a:ext cx="7272808" cy="2705472"/>
          </a:xfrm>
          <a:prstGeom prst="rect">
            <a:avLst/>
          </a:prstGeom>
          <a:noFill/>
          <a:ln>
            <a:noFill/>
            <a:prstDash/>
          </a:ln>
          <a:effectLst/>
          <a:extLst>
            <a:ext uri="{FAA26D3D-D897-4be2-8F04-BA451C77F1D7}">
              <ma14:placeholderFlag xmlns:mc="http://schemas.openxmlformats.org/markup-compatibility/2006" xmlns:mv="urn:schemas-microsoft-com:mac:vml" xmlns:ma14="http://schemas.microsoft.com/office/mac/drawingml/2011/main" xmlns=""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The Importance of Choosing </a:t>
            </a:r>
            <a:r>
              <a:rPr kumimoji="0" lang="en-US" sz="40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Evidence-Based Behavioral Interventions</a:t>
            </a:r>
            <a:endParaRPr kumimoji="0" lang="en-US" sz="4000" b="0"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endParaRPr>
          </a:p>
        </p:txBody>
      </p:sp>
      <p:pic>
        <p:nvPicPr>
          <p:cNvPr id="3" name="Picture 5" descr="CEEDAR Center Logo "/>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99730" y="404664"/>
            <a:ext cx="7272338" cy="212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6413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ln>
            <a:miter lim="800000"/>
            <a:headEnd/>
            <a:tailEnd/>
          </a:ln>
        </p:spPr>
        <p:txBody>
          <a:bodyPr/>
          <a:lstStyle/>
          <a:p>
            <a:r>
              <a:rPr lang="en-US" altLang="en-US" dirty="0"/>
              <a:t>Evidence-Based Interventions</a:t>
            </a:r>
          </a:p>
        </p:txBody>
      </p:sp>
      <p:sp>
        <p:nvSpPr>
          <p:cNvPr id="3" name="Content Placeholder 2"/>
          <p:cNvSpPr>
            <a:spLocks noGrp="1"/>
          </p:cNvSpPr>
          <p:nvPr>
            <p:ph idx="1"/>
          </p:nvPr>
        </p:nvSpPr>
        <p:spPr>
          <a:xfrm>
            <a:off x="1692275" y="1600200"/>
            <a:ext cx="6994525" cy="3989388"/>
          </a:xfrm>
        </p:spPr>
        <p:txBody>
          <a:bodyPr/>
          <a:lstStyle/>
          <a:p>
            <a:pPr>
              <a:defRPr/>
            </a:pPr>
            <a:r>
              <a:rPr lang="en-US" dirty="0"/>
              <a:t>Evidence-based interventions (EBIs) reflect a base of research evidence that documents their effectiveness.</a:t>
            </a:r>
          </a:p>
          <a:p>
            <a:pPr>
              <a:defRPr/>
            </a:pPr>
            <a:r>
              <a:rPr lang="en-US" dirty="0"/>
              <a:t>EBIs are likely to be effective in changing target behavior if implemented with fidelity.</a:t>
            </a:r>
          </a:p>
        </p:txBody>
      </p:sp>
    </p:spTree>
    <p:extLst>
      <p:ext uri="{BB962C8B-B14F-4D97-AF65-F5344CB8AC3E}">
        <p14:creationId xmlns:p14="http://schemas.microsoft.com/office/powerpoint/2010/main" val="3612613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itle 2"/>
          <p:cNvSpPr>
            <a:spLocks noGrp="1"/>
          </p:cNvSpPr>
          <p:nvPr>
            <p:ph type="title"/>
          </p:nvPr>
        </p:nvSpPr>
        <p:spPr>
          <a:xfrm>
            <a:off x="1660524" y="260648"/>
            <a:ext cx="6994525" cy="1143000"/>
          </a:xfrm>
          <a:ln>
            <a:miter lim="800000"/>
            <a:headEnd/>
            <a:tailEnd/>
          </a:ln>
        </p:spPr>
        <p:txBody>
          <a:bodyPr/>
          <a:lstStyle/>
          <a:p>
            <a:r>
              <a:rPr lang="en-US" altLang="en-US" dirty="0"/>
              <a:t>Examples of Evidence-Based Interventions</a:t>
            </a:r>
          </a:p>
        </p:txBody>
      </p:sp>
      <p:sp>
        <p:nvSpPr>
          <p:cNvPr id="2" name="Content Placeholder 1"/>
          <p:cNvSpPr>
            <a:spLocks noGrp="1"/>
          </p:cNvSpPr>
          <p:nvPr>
            <p:ph idx="1"/>
          </p:nvPr>
        </p:nvSpPr>
        <p:spPr>
          <a:xfrm>
            <a:off x="1403350" y="1700213"/>
            <a:ext cx="7508875" cy="4465637"/>
          </a:xfrm>
        </p:spPr>
        <p:txBody>
          <a:bodyPr/>
          <a:lstStyle/>
          <a:p>
            <a:pPr>
              <a:defRPr/>
            </a:pPr>
            <a:r>
              <a:rPr lang="en-US" sz="2800" dirty="0">
                <a:solidFill>
                  <a:srgbClr val="0061AF"/>
                </a:solidFill>
              </a:rPr>
              <a:t>Some commonly used and well-researched interventions include</a:t>
            </a:r>
          </a:p>
          <a:p>
            <a:pPr marL="457200" indent="-457200">
              <a:buFont typeface="Wingdings" pitchFamily="2" charset="2"/>
              <a:buChar char=""/>
              <a:defRPr/>
            </a:pPr>
            <a:r>
              <a:rPr lang="en-US" sz="2400" dirty="0">
                <a:solidFill>
                  <a:srgbClr val="0061AF"/>
                </a:solidFill>
              </a:rPr>
              <a:t>The Behavior Education Program (also known as Check In Check Out)</a:t>
            </a:r>
          </a:p>
          <a:p>
            <a:pPr marL="457200" indent="-457200">
              <a:buFont typeface="Wingdings" pitchFamily="2" charset="2"/>
              <a:buChar char=""/>
              <a:defRPr/>
            </a:pPr>
            <a:r>
              <a:rPr lang="en-US" sz="2400" dirty="0">
                <a:solidFill>
                  <a:srgbClr val="0061AF"/>
                </a:solidFill>
              </a:rPr>
              <a:t>Check &amp; Connect</a:t>
            </a:r>
          </a:p>
          <a:p>
            <a:pPr marL="457200" indent="-457200">
              <a:buFont typeface="Wingdings" pitchFamily="2" charset="2"/>
              <a:buChar char=""/>
              <a:defRPr/>
            </a:pPr>
            <a:r>
              <a:rPr lang="en-US" sz="2400" dirty="0">
                <a:solidFill>
                  <a:srgbClr val="0061AF"/>
                </a:solidFill>
              </a:rPr>
              <a:t>Social Skills Instructional Groups</a:t>
            </a:r>
          </a:p>
          <a:p>
            <a:pPr marL="457200" indent="-457200">
              <a:buFont typeface="Wingdings" pitchFamily="2" charset="2"/>
              <a:buChar char=""/>
              <a:defRPr/>
            </a:pPr>
            <a:r>
              <a:rPr lang="en-US" sz="2400" dirty="0">
                <a:solidFill>
                  <a:srgbClr val="0061AF"/>
                </a:solidFill>
              </a:rPr>
              <a:t>Academic Instructional Groups</a:t>
            </a:r>
          </a:p>
          <a:p>
            <a:pPr marL="457200" indent="-457200">
              <a:buFont typeface="Wingdings" pitchFamily="2" charset="2"/>
              <a:buChar char=""/>
              <a:defRPr/>
            </a:pPr>
            <a:r>
              <a:rPr lang="en-US" sz="2400" dirty="0">
                <a:solidFill>
                  <a:srgbClr val="0061AF"/>
                </a:solidFill>
              </a:rPr>
              <a:t>Academic Accommodations</a:t>
            </a:r>
          </a:p>
          <a:p>
            <a:pPr marL="457200" indent="-457200">
              <a:buFont typeface="Wingdings" pitchFamily="2" charset="2"/>
              <a:buChar char=""/>
              <a:defRPr/>
            </a:pPr>
            <a:r>
              <a:rPr lang="en-US" sz="2400" dirty="0">
                <a:solidFill>
                  <a:srgbClr val="0061AF"/>
                </a:solidFill>
              </a:rPr>
              <a:t>Supplemental Environmental Interventions</a:t>
            </a:r>
          </a:p>
          <a:p>
            <a:pPr>
              <a:defRPr/>
            </a:pPr>
            <a:r>
              <a:rPr lang="en-US" sz="2400" dirty="0">
                <a:solidFill>
                  <a:srgbClr val="0061AF"/>
                </a:solidFill>
              </a:rPr>
              <a:t>				</a:t>
            </a:r>
            <a:r>
              <a:rPr lang="en-US" sz="2000" dirty="0">
                <a:solidFill>
                  <a:srgbClr val="0061AF"/>
                </a:solidFill>
              </a:rPr>
              <a:t>pbismissouri.org</a:t>
            </a:r>
          </a:p>
        </p:txBody>
      </p:sp>
    </p:spTree>
    <p:extLst>
      <p:ext uri="{BB962C8B-B14F-4D97-AF65-F5344CB8AC3E}">
        <p14:creationId xmlns:p14="http://schemas.microsoft.com/office/powerpoint/2010/main" val="3052163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itle 2"/>
          <p:cNvSpPr>
            <a:spLocks noGrp="1"/>
          </p:cNvSpPr>
          <p:nvPr>
            <p:ph type="title"/>
          </p:nvPr>
        </p:nvSpPr>
        <p:spPr>
          <a:ln>
            <a:miter lim="800000"/>
            <a:headEnd/>
            <a:tailEnd/>
          </a:ln>
        </p:spPr>
        <p:txBody>
          <a:bodyPr/>
          <a:lstStyle/>
          <a:p>
            <a:r>
              <a:rPr lang="en-US" altLang="en-US" sz="4200" dirty="0"/>
              <a:t>Examples of Evidence-Based Behavior Curricula</a:t>
            </a:r>
          </a:p>
        </p:txBody>
      </p:sp>
      <p:sp>
        <p:nvSpPr>
          <p:cNvPr id="2" name="Content Placeholder 1"/>
          <p:cNvSpPr>
            <a:spLocks noGrp="1"/>
          </p:cNvSpPr>
          <p:nvPr>
            <p:ph idx="1"/>
          </p:nvPr>
        </p:nvSpPr>
        <p:spPr>
          <a:xfrm>
            <a:off x="1403350" y="1700213"/>
            <a:ext cx="7508875" cy="4206875"/>
          </a:xfrm>
        </p:spPr>
        <p:txBody>
          <a:bodyPr/>
          <a:lstStyle/>
          <a:p>
            <a:pPr>
              <a:lnSpc>
                <a:spcPct val="90000"/>
              </a:lnSpc>
              <a:defRPr/>
            </a:pPr>
            <a:r>
              <a:rPr lang="en-US" sz="2400" dirty="0">
                <a:solidFill>
                  <a:srgbClr val="0061AF"/>
                </a:solidFill>
              </a:rPr>
              <a:t>Bully-Proofing Your School </a:t>
            </a:r>
          </a:p>
          <a:p>
            <a:pPr>
              <a:lnSpc>
                <a:spcPct val="90000"/>
              </a:lnSpc>
              <a:defRPr/>
            </a:pPr>
            <a:r>
              <a:rPr lang="en-US" sz="2400" dirty="0">
                <a:solidFill>
                  <a:srgbClr val="0061AF"/>
                </a:solidFill>
              </a:rPr>
              <a:t>Cool Tools: An Active Approach to Social Responsibility </a:t>
            </a:r>
          </a:p>
          <a:p>
            <a:pPr>
              <a:lnSpc>
                <a:spcPct val="90000"/>
              </a:lnSpc>
              <a:defRPr/>
            </a:pPr>
            <a:r>
              <a:rPr lang="en-US" sz="2400" dirty="0">
                <a:solidFill>
                  <a:srgbClr val="0061AF"/>
                </a:solidFill>
              </a:rPr>
              <a:t>First Steps to Success </a:t>
            </a:r>
          </a:p>
          <a:p>
            <a:pPr>
              <a:lnSpc>
                <a:spcPct val="90000"/>
              </a:lnSpc>
              <a:defRPr/>
            </a:pPr>
            <a:r>
              <a:rPr lang="en-US" sz="2400" dirty="0">
                <a:solidFill>
                  <a:srgbClr val="0061AF"/>
                </a:solidFill>
              </a:rPr>
              <a:t>Good Talking Words</a:t>
            </a:r>
          </a:p>
          <a:p>
            <a:pPr>
              <a:lnSpc>
                <a:spcPct val="90000"/>
              </a:lnSpc>
              <a:defRPr/>
            </a:pPr>
            <a:r>
              <a:rPr lang="en-US" sz="2400" dirty="0">
                <a:solidFill>
                  <a:srgbClr val="0061AF"/>
                </a:solidFill>
              </a:rPr>
              <a:t>Second Step Violence-Prevention Curricula </a:t>
            </a:r>
          </a:p>
          <a:p>
            <a:pPr>
              <a:lnSpc>
                <a:spcPct val="90000"/>
              </a:lnSpc>
              <a:defRPr/>
            </a:pPr>
            <a:r>
              <a:rPr lang="en-US" sz="2400" dirty="0">
                <a:solidFill>
                  <a:srgbClr val="0061AF"/>
                </a:solidFill>
              </a:rPr>
              <a:t>Stop and Think</a:t>
            </a:r>
          </a:p>
          <a:p>
            <a:pPr>
              <a:lnSpc>
                <a:spcPct val="90000"/>
              </a:lnSpc>
              <a:defRPr/>
            </a:pPr>
            <a:r>
              <a:rPr lang="en-US" sz="2400" dirty="0">
                <a:solidFill>
                  <a:srgbClr val="0061AF"/>
                </a:solidFill>
              </a:rPr>
              <a:t>Skillstreaming</a:t>
            </a:r>
          </a:p>
          <a:p>
            <a:pPr>
              <a:lnSpc>
                <a:spcPct val="90000"/>
              </a:lnSpc>
              <a:defRPr/>
            </a:pPr>
            <a:r>
              <a:rPr lang="en-US" sz="2400" dirty="0">
                <a:solidFill>
                  <a:srgbClr val="0061AF"/>
                </a:solidFill>
              </a:rPr>
              <a:t>The Social Skills Curriculum </a:t>
            </a:r>
          </a:p>
          <a:p>
            <a:pPr>
              <a:lnSpc>
                <a:spcPct val="90000"/>
              </a:lnSpc>
              <a:defRPr/>
            </a:pPr>
            <a:r>
              <a:rPr lang="en-US" sz="2400" dirty="0">
                <a:solidFill>
                  <a:srgbClr val="0061AF"/>
                </a:solidFill>
              </a:rPr>
              <a:t>The Walker Social Skills Curriculum: The Accepts Program  </a:t>
            </a:r>
          </a:p>
          <a:p>
            <a:pPr>
              <a:defRPr/>
            </a:pPr>
            <a:endParaRPr lang="en-US" sz="2400" dirty="0"/>
          </a:p>
        </p:txBody>
      </p:sp>
      <p:sp>
        <p:nvSpPr>
          <p:cNvPr id="72709" name="TextBox 4">
            <a:extLst>
              <a:ext uri="{C183D7F6-B498-43B3-948B-1728B52AA6E4}">
                <adec:decorative xmlns:adec="http://schemas.microsoft.com/office/drawing/2017/decorative" val="1"/>
              </a:ext>
            </a:extLst>
          </p:cNvPr>
          <p:cNvSpPr txBox="1">
            <a:spLocks noChangeArrowheads="1"/>
          </p:cNvSpPr>
          <p:nvPr/>
        </p:nvSpPr>
        <p:spPr bwMode="auto">
          <a:xfrm>
            <a:off x="6435725" y="5619750"/>
            <a:ext cx="27035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600" dirty="0">
                <a:solidFill>
                  <a:schemeClr val="tx1"/>
                </a:solidFill>
              </a:rPr>
              <a:t>PBIS Center, </a:t>
            </a:r>
            <a:r>
              <a:rPr lang="en-US" altLang="en-US" sz="1600" dirty="0">
                <a:solidFill>
                  <a:schemeClr val="tx1"/>
                </a:solidFill>
                <a:hlinkClick r:id="rId3"/>
              </a:rPr>
              <a:t>www.pbis.org</a:t>
            </a:r>
            <a:r>
              <a:rPr lang="en-US" altLang="en-US" sz="1600" dirty="0">
                <a:solidFill>
                  <a:schemeClr val="tx1"/>
                </a:solidFill>
              </a:rPr>
              <a:t> </a:t>
            </a:r>
          </a:p>
        </p:txBody>
      </p:sp>
    </p:spTree>
    <p:extLst>
      <p:ext uri="{BB962C8B-B14F-4D97-AF65-F5344CB8AC3E}">
        <p14:creationId xmlns:p14="http://schemas.microsoft.com/office/powerpoint/2010/main" val="2677561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ln>
            <a:miter lim="800000"/>
            <a:headEnd/>
            <a:tailEnd/>
          </a:ln>
        </p:spPr>
        <p:txBody>
          <a:bodyPr/>
          <a:lstStyle/>
          <a:p>
            <a:r>
              <a:rPr lang="en-US" altLang="en-US" sz="4000" dirty="0"/>
              <a:t>Resources to Locate Evidence-Based Practices</a:t>
            </a:r>
          </a:p>
        </p:txBody>
      </p:sp>
      <p:sp>
        <p:nvSpPr>
          <p:cNvPr id="3" name="Content Placeholder 2"/>
          <p:cNvSpPr>
            <a:spLocks noGrp="1"/>
          </p:cNvSpPr>
          <p:nvPr>
            <p:ph idx="1"/>
          </p:nvPr>
        </p:nvSpPr>
        <p:spPr>
          <a:xfrm>
            <a:off x="1692275" y="1600200"/>
            <a:ext cx="6994525" cy="4708525"/>
          </a:xfrm>
        </p:spPr>
        <p:txBody>
          <a:bodyPr/>
          <a:lstStyle/>
          <a:p>
            <a:pPr marL="0" indent="0">
              <a:buFont typeface="Wingdings" pitchFamily="2" charset="2"/>
              <a:buNone/>
              <a:defRPr/>
            </a:pPr>
            <a:r>
              <a:rPr lang="en-US" sz="2200" dirty="0"/>
              <a:t>What Works Clearing House</a:t>
            </a:r>
          </a:p>
          <a:p>
            <a:pPr marL="0" indent="0">
              <a:buFont typeface="Wingdings" pitchFamily="2" charset="2"/>
              <a:buNone/>
              <a:defRPr/>
            </a:pPr>
            <a:r>
              <a:rPr lang="en-US" sz="2200" dirty="0"/>
              <a:t>	-  </a:t>
            </a:r>
            <a:r>
              <a:rPr lang="en-US" sz="2200" dirty="0">
                <a:hlinkClick r:id="rId3"/>
              </a:rPr>
              <a:t>http://ies.ed.go/ncee/wwc/</a:t>
            </a:r>
            <a:endParaRPr lang="en-US" sz="2200" dirty="0"/>
          </a:p>
          <a:p>
            <a:pPr marL="0" indent="0">
              <a:buFont typeface="Wingdings" pitchFamily="2" charset="2"/>
              <a:buNone/>
              <a:defRPr/>
            </a:pPr>
            <a:r>
              <a:rPr lang="en-US" sz="2200" dirty="0"/>
              <a:t>Promising Practices Network</a:t>
            </a:r>
          </a:p>
          <a:p>
            <a:pPr marL="0" indent="0">
              <a:buFont typeface="Wingdings" pitchFamily="2" charset="2"/>
              <a:buNone/>
              <a:defRPr/>
            </a:pPr>
            <a:r>
              <a:rPr lang="en-US" sz="2200" dirty="0"/>
              <a:t>	- </a:t>
            </a:r>
            <a:r>
              <a:rPr lang="en-US" sz="2200" dirty="0">
                <a:hlinkClick r:id="rId4"/>
              </a:rPr>
              <a:t>http://www.promisingpractices.net/</a:t>
            </a:r>
            <a:endParaRPr lang="en-US" sz="2200" dirty="0"/>
          </a:p>
          <a:p>
            <a:pPr marL="0" indent="0">
              <a:buFont typeface="Wingdings" pitchFamily="2" charset="2"/>
              <a:buNone/>
              <a:defRPr/>
            </a:pPr>
            <a:r>
              <a:rPr lang="en-US" sz="2200" dirty="0"/>
              <a:t>Current Practices Alert</a:t>
            </a:r>
          </a:p>
          <a:p>
            <a:pPr marL="0" indent="0">
              <a:buFont typeface="Wingdings" pitchFamily="2" charset="2"/>
              <a:buNone/>
              <a:defRPr/>
            </a:pPr>
            <a:r>
              <a:rPr lang="en-US" sz="2200" dirty="0"/>
              <a:t>	- </a:t>
            </a:r>
            <a:r>
              <a:rPr lang="en-US" sz="2200" dirty="0">
                <a:hlinkClick r:id="rId5"/>
              </a:rPr>
              <a:t>http://www.teachingld.org/Id_resources/alerts/</a:t>
            </a:r>
          </a:p>
          <a:p>
            <a:pPr marL="0" indent="0">
              <a:buFont typeface="Wingdings" pitchFamily="2" charset="2"/>
              <a:buNone/>
              <a:defRPr/>
            </a:pPr>
            <a:r>
              <a:rPr lang="en-US" sz="2200" dirty="0"/>
              <a:t>Evidence Based Interventions Network</a:t>
            </a:r>
          </a:p>
          <a:p>
            <a:pPr marL="0" indent="0">
              <a:buFont typeface="Wingdings" pitchFamily="2" charset="2"/>
              <a:buNone/>
              <a:defRPr/>
            </a:pPr>
            <a:r>
              <a:rPr lang="en-US" sz="2200" dirty="0"/>
              <a:t>	 </a:t>
            </a:r>
            <a:r>
              <a:rPr lang="en-US" sz="2200" dirty="0">
                <a:hlinkClick r:id="rId6" action="ppaction://hlinksldjump"/>
              </a:rPr>
              <a:t>-http://ebi.missouri.edu/</a:t>
            </a:r>
            <a:endParaRPr lang="en-US" sz="2200" dirty="0"/>
          </a:p>
          <a:p>
            <a:pPr marL="0" indent="0">
              <a:buFont typeface="Wingdings" pitchFamily="2" charset="2"/>
              <a:buNone/>
              <a:defRPr/>
            </a:pPr>
            <a:r>
              <a:rPr lang="en-US" sz="2200" dirty="0"/>
              <a:t>IRIS Center </a:t>
            </a:r>
          </a:p>
          <a:p>
            <a:pPr marL="800100" lvl="2" indent="0">
              <a:buFontTx/>
              <a:buNone/>
              <a:defRPr/>
            </a:pPr>
            <a:r>
              <a:rPr lang="en-US" sz="2200" u="sng" dirty="0">
                <a:ea typeface="ＭＳ Ｐゴシック"/>
                <a:hlinkClick r:id="rId7"/>
              </a:rPr>
              <a:t> - http://iris.peabody.vanderbilt.edu</a:t>
            </a:r>
            <a:endParaRPr lang="en-US" sz="2200" dirty="0"/>
          </a:p>
          <a:p>
            <a:pPr marL="0" indent="0">
              <a:buFont typeface="Wingdings" pitchFamily="2" charset="2"/>
              <a:buNone/>
              <a:defRPr/>
            </a:pPr>
            <a:r>
              <a:rPr lang="en-US" sz="2200" dirty="0"/>
              <a:t>Florida’s Positive Behavior Support Project</a:t>
            </a:r>
          </a:p>
          <a:p>
            <a:pPr marL="0" indent="0">
              <a:buFont typeface="Wingdings" pitchFamily="2" charset="2"/>
              <a:buNone/>
              <a:defRPr/>
            </a:pPr>
            <a:r>
              <a:rPr lang="en-US" sz="2200" dirty="0"/>
              <a:t>	</a:t>
            </a:r>
            <a:r>
              <a:rPr lang="en-US" sz="2200" dirty="0">
                <a:hlinkClick r:id="rId8"/>
              </a:rPr>
              <a:t> - http://flpbs.fmhi.usf.edu/index.cfm</a:t>
            </a:r>
            <a:endParaRPr lang="en-US" sz="2200" dirty="0"/>
          </a:p>
          <a:p>
            <a:pPr marL="0" indent="0">
              <a:buFont typeface="Wingdings" pitchFamily="2" charset="2"/>
              <a:buNone/>
              <a:defRPr/>
            </a:pPr>
            <a:endParaRPr lang="en-US" sz="2000" dirty="0"/>
          </a:p>
          <a:p>
            <a:pPr marL="0" indent="0">
              <a:buFont typeface="Wingdings" pitchFamily="2" charset="2"/>
              <a:buNone/>
              <a:defRPr/>
            </a:pPr>
            <a:endParaRPr lang="en-US" sz="2000" dirty="0"/>
          </a:p>
          <a:p>
            <a:pPr marL="0" indent="0">
              <a:buFont typeface="Wingdings" pitchFamily="2" charset="2"/>
              <a:buNone/>
              <a:defRPr/>
            </a:pPr>
            <a:endParaRPr lang="en-US" sz="2000" dirty="0"/>
          </a:p>
          <a:p>
            <a:pPr marL="0" indent="0">
              <a:buFont typeface="Wingdings" pitchFamily="2" charset="2"/>
              <a:buNone/>
              <a:defRPr/>
            </a:pPr>
            <a:endParaRPr lang="en-US" sz="2000" dirty="0"/>
          </a:p>
        </p:txBody>
      </p:sp>
    </p:spTree>
    <p:extLst>
      <p:ext uri="{BB962C8B-B14F-4D97-AF65-F5344CB8AC3E}">
        <p14:creationId xmlns:p14="http://schemas.microsoft.com/office/powerpoint/2010/main" val="652918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Title 2"/>
          <p:cNvSpPr>
            <a:spLocks noGrp="1"/>
          </p:cNvSpPr>
          <p:nvPr>
            <p:ph type="title"/>
          </p:nvPr>
        </p:nvSpPr>
        <p:spPr>
          <a:ln>
            <a:miter lim="800000"/>
            <a:headEnd/>
            <a:tailEnd/>
          </a:ln>
        </p:spPr>
        <p:txBody>
          <a:bodyPr/>
          <a:lstStyle/>
          <a:p>
            <a:r>
              <a:rPr lang="en-US" altLang="en-US" dirty="0"/>
              <a:t>Activity: Evidence-Based Behavior Curricula</a:t>
            </a:r>
          </a:p>
        </p:txBody>
      </p:sp>
      <p:sp>
        <p:nvSpPr>
          <p:cNvPr id="2" name="Content Placeholder 1"/>
          <p:cNvSpPr>
            <a:spLocks noGrp="1"/>
          </p:cNvSpPr>
          <p:nvPr>
            <p:ph idx="1"/>
          </p:nvPr>
        </p:nvSpPr>
        <p:spPr>
          <a:xfrm>
            <a:off x="1403350" y="1628775"/>
            <a:ext cx="7508875" cy="3888457"/>
          </a:xfrm>
        </p:spPr>
        <p:txBody>
          <a:bodyPr/>
          <a:lstStyle/>
          <a:p>
            <a:pPr>
              <a:defRPr/>
            </a:pPr>
            <a:r>
              <a:rPr lang="en-US" sz="2400" dirty="0">
                <a:solidFill>
                  <a:srgbClr val="0061AF"/>
                </a:solidFill>
              </a:rPr>
              <a:t>Using the list of evidence-based curricula provided, choose one or two that you would like to learn more about.</a:t>
            </a:r>
          </a:p>
          <a:p>
            <a:pPr>
              <a:defRPr/>
            </a:pPr>
            <a:r>
              <a:rPr lang="en-US" sz="2400" dirty="0">
                <a:solidFill>
                  <a:srgbClr val="0061AF"/>
                </a:solidFill>
              </a:rPr>
              <a:t>Research these curricula so you can explain them to the group. Provide the group with information about:</a:t>
            </a:r>
            <a:endParaRPr lang="en-US" sz="2000" dirty="0">
              <a:solidFill>
                <a:srgbClr val="0061AF"/>
              </a:solidFill>
              <a:cs typeface="Arial"/>
            </a:endParaRPr>
          </a:p>
          <a:p>
            <a:pPr lvl="1"/>
            <a:r>
              <a:rPr lang="en-US" sz="2000" dirty="0">
                <a:solidFill>
                  <a:srgbClr val="0061AF"/>
                </a:solidFill>
                <a:cs typeface="Arial"/>
              </a:rPr>
              <a:t>Which students would benefit from the curricula</a:t>
            </a:r>
          </a:p>
          <a:p>
            <a:pPr lvl="1"/>
            <a:r>
              <a:rPr lang="en-US" sz="2000" dirty="0">
                <a:solidFill>
                  <a:srgbClr val="0061AF"/>
                </a:solidFill>
                <a:cs typeface="Arial"/>
              </a:rPr>
              <a:t>Who should implement them</a:t>
            </a:r>
          </a:p>
          <a:p>
            <a:pPr lvl="1"/>
            <a:r>
              <a:rPr lang="en-US" sz="2000" dirty="0">
                <a:solidFill>
                  <a:srgbClr val="0061AF"/>
                </a:solidFill>
                <a:cs typeface="Arial"/>
              </a:rPr>
              <a:t>How long they should be implemented for</a:t>
            </a:r>
          </a:p>
          <a:p>
            <a:pPr lvl="1"/>
            <a:r>
              <a:rPr lang="en-US" sz="2000" dirty="0">
                <a:solidFill>
                  <a:srgbClr val="0061AF"/>
                </a:solidFill>
                <a:cs typeface="Arial"/>
              </a:rPr>
              <a:t>How to determine whether they are working</a:t>
            </a:r>
          </a:p>
          <a:p>
            <a:pPr lvl="1"/>
            <a:endParaRPr lang="en-US" sz="2000" dirty="0">
              <a:solidFill>
                <a:srgbClr val="0061AF"/>
              </a:solidFill>
              <a:cs typeface="Arial"/>
            </a:endParaRPr>
          </a:p>
          <a:p>
            <a:pPr lvl="1"/>
            <a:endParaRPr lang="en-US" sz="2000" dirty="0">
              <a:solidFill>
                <a:srgbClr val="0061AF"/>
              </a:solidFill>
              <a:cs typeface="Arial"/>
            </a:endParaRPr>
          </a:p>
          <a:p>
            <a:pPr lvl="2">
              <a:buFont typeface="Wingdings" panose="05000000000000000000" pitchFamily="2" charset="2"/>
              <a:buChar char="§"/>
              <a:defRPr/>
            </a:pPr>
            <a:endParaRPr lang="en-US" sz="1800" dirty="0">
              <a:solidFill>
                <a:srgbClr val="0061AF"/>
              </a:solidFill>
            </a:endParaRPr>
          </a:p>
          <a:p>
            <a:pPr marL="914400" lvl="2" indent="0">
              <a:buFontTx/>
              <a:buNone/>
              <a:defRPr/>
            </a:pPr>
            <a:r>
              <a:rPr lang="en-US" sz="1800" dirty="0">
                <a:solidFill>
                  <a:srgbClr val="0061AF"/>
                </a:solidFill>
              </a:rPr>
              <a:t>		</a:t>
            </a:r>
          </a:p>
          <a:p>
            <a:pPr marL="0" indent="0">
              <a:buFont typeface="Wingdings" pitchFamily="2" charset="2"/>
              <a:buNone/>
              <a:defRPr/>
            </a:pPr>
            <a:endParaRPr lang="en-US" sz="1800" dirty="0">
              <a:solidFill>
                <a:srgbClr val="0061AF"/>
              </a:solidFill>
            </a:endParaRPr>
          </a:p>
        </p:txBody>
      </p:sp>
      <p:sp>
        <p:nvSpPr>
          <p:cNvPr id="6" name="TextBox 5"/>
          <p:cNvSpPr txBox="1"/>
          <p:nvPr/>
        </p:nvSpPr>
        <p:spPr>
          <a:xfrm>
            <a:off x="1619672" y="5805264"/>
            <a:ext cx="6400800" cy="919401"/>
          </a:xfrm>
          <a:prstGeom prst="roundRect">
            <a:avLst/>
          </a:prstGeom>
          <a:solidFill>
            <a:schemeClr val="accent2">
              <a:lumMod val="20000"/>
              <a:lumOff val="80000"/>
            </a:schemeClr>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wrap="square" rtlCol="0">
            <a:spAutoFit/>
          </a:bodyPr>
          <a:lstStyle/>
          <a:p>
            <a:pPr>
              <a:defRPr/>
            </a:pPr>
            <a:r>
              <a:rPr lang="en-US" sz="2400" dirty="0"/>
              <a:t>Handout #6: </a:t>
            </a:r>
            <a:r>
              <a:rPr lang="en-US" sz="2400" i="1" dirty="0"/>
              <a:t>Examples of </a:t>
            </a:r>
            <a:r>
              <a:rPr lang="en-US" sz="2400" i="1" dirty="0">
                <a:latin typeface="Arial" charset="0"/>
              </a:rPr>
              <a:t>Evidence-Based Behavior Curricula</a:t>
            </a:r>
          </a:p>
        </p:txBody>
      </p:sp>
    </p:spTree>
    <p:extLst>
      <p:ext uri="{BB962C8B-B14F-4D97-AF65-F5344CB8AC3E}">
        <p14:creationId xmlns:p14="http://schemas.microsoft.com/office/powerpoint/2010/main" val="3363617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idx="4294967295"/>
          </p:nvPr>
        </p:nvSpPr>
        <p:spPr>
          <a:xfrm>
            <a:off x="1599730" y="2852738"/>
            <a:ext cx="7272808" cy="2705472"/>
          </a:xfrm>
          <a:prstGeom prst="rect">
            <a:avLst/>
          </a:prstGeom>
          <a:noFill/>
          <a:ln>
            <a:noFill/>
            <a:prstDash/>
          </a:ln>
          <a:effectLst/>
          <a:extLst>
            <a:ext uri="{FAA26D3D-D897-4be2-8F04-BA451C77F1D7}">
              <ma14:placeholderFlag xmlns:mc="http://schemas.openxmlformats.org/markup-compatibility/2006" xmlns:mv="urn:schemas-microsoft-com:mac:vml" xmlns:ma14="http://schemas.microsoft.com/office/mac/drawingml/2011/main" xmlns=""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The Implementation Process</a:t>
            </a:r>
          </a:p>
        </p:txBody>
      </p:sp>
      <p:pic>
        <p:nvPicPr>
          <p:cNvPr id="3"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54050"/>
            <a:ext cx="7272338"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1304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ln>
            <a:miter lim="800000"/>
            <a:headEnd/>
            <a:tailEnd/>
          </a:ln>
        </p:spPr>
        <p:txBody>
          <a:bodyPr/>
          <a:lstStyle/>
          <a:p>
            <a:r>
              <a:rPr lang="en-US" altLang="en-US" dirty="0"/>
              <a:t>The Implementation Process Pathway</a:t>
            </a:r>
          </a:p>
        </p:txBody>
      </p:sp>
      <p:sp>
        <p:nvSpPr>
          <p:cNvPr id="3" name="Content Placeholder 2"/>
          <p:cNvSpPr>
            <a:spLocks noGrp="1"/>
          </p:cNvSpPr>
          <p:nvPr>
            <p:ph idx="1"/>
          </p:nvPr>
        </p:nvSpPr>
        <p:spPr>
          <a:xfrm>
            <a:off x="1692275" y="1916113"/>
            <a:ext cx="6994525" cy="3313112"/>
          </a:xfrm>
        </p:spPr>
        <p:txBody>
          <a:bodyPr/>
          <a:lstStyle/>
          <a:p>
            <a:pPr marL="0" indent="0">
              <a:buFont typeface="Wingdings" pitchFamily="2" charset="2"/>
              <a:buNone/>
              <a:defRPr/>
            </a:pPr>
            <a:r>
              <a:rPr lang="en-US" dirty="0"/>
              <a:t>1. Identify students at risk</a:t>
            </a:r>
          </a:p>
          <a:p>
            <a:pPr marL="0" indent="0">
              <a:buFont typeface="Wingdings" pitchFamily="2" charset="2"/>
              <a:buNone/>
              <a:defRPr/>
            </a:pPr>
            <a:r>
              <a:rPr lang="en-US" dirty="0"/>
              <a:t>2. Match intervention to student need</a:t>
            </a:r>
          </a:p>
          <a:p>
            <a:pPr marL="0" indent="0">
              <a:buFont typeface="Wingdings" pitchFamily="2" charset="2"/>
              <a:buNone/>
              <a:defRPr/>
            </a:pPr>
            <a:r>
              <a:rPr lang="en-US" dirty="0"/>
              <a:t>3. Implement intervention</a:t>
            </a:r>
          </a:p>
          <a:p>
            <a:pPr marL="0" indent="0">
              <a:buFont typeface="Wingdings" pitchFamily="2" charset="2"/>
              <a:buNone/>
              <a:defRPr/>
            </a:pPr>
            <a:r>
              <a:rPr lang="en-US" dirty="0"/>
              <a:t>4. Progress monitor</a:t>
            </a:r>
          </a:p>
          <a:p>
            <a:pPr>
              <a:defRPr/>
            </a:pPr>
            <a:endParaRPr lang="en-US" dirty="0"/>
          </a:p>
        </p:txBody>
      </p:sp>
    </p:spTree>
    <p:extLst>
      <p:ext uri="{BB962C8B-B14F-4D97-AF65-F5344CB8AC3E}">
        <p14:creationId xmlns:p14="http://schemas.microsoft.com/office/powerpoint/2010/main" val="3331435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2"/>
          <p:cNvSpPr>
            <a:spLocks noGrp="1"/>
          </p:cNvSpPr>
          <p:nvPr>
            <p:ph type="title"/>
          </p:nvPr>
        </p:nvSpPr>
        <p:spPr>
          <a:ln>
            <a:miter lim="800000"/>
            <a:headEnd/>
            <a:tailEnd/>
          </a:ln>
        </p:spPr>
        <p:txBody>
          <a:bodyPr/>
          <a:lstStyle/>
          <a:p>
            <a:r>
              <a:rPr lang="en-US" altLang="en-US" dirty="0"/>
              <a:t>1. Identifying “At-Risk” Students </a:t>
            </a:r>
          </a:p>
        </p:txBody>
      </p:sp>
      <p:sp>
        <p:nvSpPr>
          <p:cNvPr id="2" name="Content Placeholder 1"/>
          <p:cNvSpPr>
            <a:spLocks noGrp="1"/>
          </p:cNvSpPr>
          <p:nvPr>
            <p:ph idx="1"/>
          </p:nvPr>
        </p:nvSpPr>
        <p:spPr>
          <a:xfrm>
            <a:off x="1692275" y="1557338"/>
            <a:ext cx="6994525" cy="5300662"/>
          </a:xfrm>
        </p:spPr>
        <p:txBody>
          <a:bodyPr/>
          <a:lstStyle/>
          <a:p>
            <a:pPr>
              <a:defRPr/>
            </a:pPr>
            <a:r>
              <a:rPr lang="en-US" sz="2600" dirty="0"/>
              <a:t>Office discipline referrals (ODRs)</a:t>
            </a:r>
          </a:p>
          <a:p>
            <a:pPr lvl="1">
              <a:defRPr/>
            </a:pPr>
            <a:r>
              <a:rPr lang="en-US" sz="2400" dirty="0"/>
              <a:t>These identify students who are not successful at the universal level</a:t>
            </a:r>
          </a:p>
          <a:p>
            <a:pPr>
              <a:defRPr/>
            </a:pPr>
            <a:r>
              <a:rPr lang="en-US" sz="2600" dirty="0"/>
              <a:t>Teacher referrals</a:t>
            </a:r>
          </a:p>
          <a:p>
            <a:pPr lvl="1">
              <a:defRPr/>
            </a:pPr>
            <a:r>
              <a:rPr lang="en-US" sz="2400" dirty="0"/>
              <a:t>These follow a clear process</a:t>
            </a:r>
          </a:p>
          <a:p>
            <a:pPr lvl="1">
              <a:defRPr/>
            </a:pPr>
            <a:r>
              <a:rPr lang="en-US" sz="2400" dirty="0"/>
              <a:t>They also provide supporting data</a:t>
            </a:r>
          </a:p>
          <a:p>
            <a:pPr>
              <a:defRPr/>
            </a:pPr>
            <a:r>
              <a:rPr lang="en-US" sz="2600" dirty="0"/>
              <a:t>Screening</a:t>
            </a:r>
          </a:p>
          <a:p>
            <a:pPr lvl="1">
              <a:defRPr/>
            </a:pPr>
            <a:r>
              <a:rPr lang="en-US" sz="2400" dirty="0"/>
              <a:t>This involves the use of a tool or checklist, such as</a:t>
            </a:r>
          </a:p>
          <a:p>
            <a:pPr lvl="2">
              <a:defRPr/>
            </a:pPr>
            <a:r>
              <a:rPr lang="en-US" sz="2000" dirty="0"/>
              <a:t>Systematic Screening for Behavior Disorders (SSBD)</a:t>
            </a:r>
          </a:p>
          <a:p>
            <a:pPr lvl="2">
              <a:defRPr/>
            </a:pPr>
            <a:r>
              <a:rPr lang="en-US" sz="2000" dirty="0"/>
              <a:t>Walker-McConnell Scales </a:t>
            </a:r>
          </a:p>
          <a:p>
            <a:pPr lvl="2">
              <a:defRPr/>
            </a:pPr>
            <a:endParaRPr lang="en-US" dirty="0"/>
          </a:p>
        </p:txBody>
      </p:sp>
    </p:spTree>
    <p:extLst>
      <p:ext uri="{BB962C8B-B14F-4D97-AF65-F5344CB8AC3E}">
        <p14:creationId xmlns:p14="http://schemas.microsoft.com/office/powerpoint/2010/main" val="421995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 calcmode="lin" valueType="num">
                                      <p:cBhvr additive="base">
                                        <p:cTn id="3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 calcmode="lin" valueType="num">
                                      <p:cBhvr additive="base">
                                        <p:cTn id="3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additive="base">
                                        <p:cTn id="4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2"/>
          <p:cNvSpPr>
            <a:spLocks noGrp="1"/>
          </p:cNvSpPr>
          <p:nvPr>
            <p:ph type="title"/>
          </p:nvPr>
        </p:nvSpPr>
        <p:spPr>
          <a:ln>
            <a:miter lim="800000"/>
            <a:headEnd/>
            <a:tailEnd/>
          </a:ln>
        </p:spPr>
        <p:txBody>
          <a:bodyPr/>
          <a:lstStyle/>
          <a:p>
            <a:r>
              <a:rPr lang="en-US" altLang="en-US" dirty="0"/>
              <a:t>2. Match Intervention to Student Need</a:t>
            </a:r>
          </a:p>
        </p:txBody>
      </p:sp>
      <p:sp>
        <p:nvSpPr>
          <p:cNvPr id="4" name="Content Placeholder 3"/>
          <p:cNvSpPr>
            <a:spLocks noGrp="1"/>
          </p:cNvSpPr>
          <p:nvPr>
            <p:ph idx="1"/>
          </p:nvPr>
        </p:nvSpPr>
        <p:spPr>
          <a:xfrm>
            <a:off x="1692275" y="1772816"/>
            <a:ext cx="6994525" cy="3456409"/>
          </a:xfrm>
        </p:spPr>
        <p:txBody>
          <a:bodyPr/>
          <a:lstStyle/>
          <a:p>
            <a:pPr>
              <a:defRPr/>
            </a:pPr>
            <a:r>
              <a:rPr lang="en-US" dirty="0"/>
              <a:t>Remember the ABCs of behavior</a:t>
            </a:r>
          </a:p>
          <a:p>
            <a:pPr>
              <a:defRPr/>
            </a:pPr>
            <a:r>
              <a:rPr lang="en-US" dirty="0"/>
              <a:t>Choose an intervention(s) that matches the likely function of the behavior</a:t>
            </a:r>
          </a:p>
        </p:txBody>
      </p:sp>
    </p:spTree>
    <p:extLst>
      <p:ext uri="{BB962C8B-B14F-4D97-AF65-F5344CB8AC3E}">
        <p14:creationId xmlns:p14="http://schemas.microsoft.com/office/powerpoint/2010/main" val="833142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ln>
            <a:miter lim="800000"/>
            <a:headEnd/>
            <a:tailEnd/>
          </a:ln>
        </p:spPr>
        <p:txBody>
          <a:bodyPr/>
          <a:lstStyle/>
          <a:p>
            <a:r>
              <a:rPr lang="en-US" altLang="en-US" dirty="0"/>
              <a:t>Supplemental Behavioral Interventions</a:t>
            </a:r>
          </a:p>
        </p:txBody>
      </p:sp>
      <p:sp>
        <p:nvSpPr>
          <p:cNvPr id="3" name="Content Placeholder 2"/>
          <p:cNvSpPr>
            <a:spLocks noGrp="1"/>
          </p:cNvSpPr>
          <p:nvPr>
            <p:ph idx="1"/>
          </p:nvPr>
        </p:nvSpPr>
        <p:spPr>
          <a:xfrm>
            <a:off x="1692275" y="1600200"/>
            <a:ext cx="6994525" cy="4997152"/>
          </a:xfrm>
        </p:spPr>
        <p:txBody>
          <a:bodyPr/>
          <a:lstStyle/>
          <a:p>
            <a:pPr>
              <a:defRPr/>
            </a:pPr>
            <a:r>
              <a:rPr lang="en-US" sz="2900" dirty="0">
                <a:solidFill>
                  <a:schemeClr val="tx1"/>
                </a:solidFill>
              </a:rPr>
              <a:t>What Are Supplemental Interventions?</a:t>
            </a:r>
          </a:p>
          <a:p>
            <a:pPr>
              <a:defRPr/>
            </a:pPr>
            <a:r>
              <a:rPr lang="en-US" altLang="en-US" sz="2900" dirty="0">
                <a:solidFill>
                  <a:schemeClr val="tx1"/>
                </a:solidFill>
              </a:rPr>
              <a:t>The Importance of Choosing Evidence-Based Behavioral Interventions </a:t>
            </a:r>
          </a:p>
          <a:p>
            <a:pPr>
              <a:defRPr/>
            </a:pPr>
            <a:r>
              <a:rPr lang="en-US" altLang="en-US" sz="2900" dirty="0">
                <a:solidFill>
                  <a:schemeClr val="tx1"/>
                </a:solidFill>
              </a:rPr>
              <a:t>The Implementation Process and Implementing With Fidelity</a:t>
            </a:r>
            <a:endParaRPr lang="en-US" sz="2900" dirty="0">
              <a:solidFill>
                <a:schemeClr val="tx1"/>
              </a:solidFill>
            </a:endParaRPr>
          </a:p>
          <a:p>
            <a:pPr>
              <a:defRPr/>
            </a:pPr>
            <a:r>
              <a:rPr lang="en-US" sz="2900" dirty="0">
                <a:solidFill>
                  <a:schemeClr val="tx1"/>
                </a:solidFill>
              </a:rPr>
              <a:t>Example of a Supplemental Strategy</a:t>
            </a:r>
            <a:r>
              <a:rPr lang="en-US" altLang="en-US" sz="2900" dirty="0">
                <a:solidFill>
                  <a:schemeClr val="tx1"/>
                </a:solidFill>
              </a:rPr>
              <a:t> </a:t>
            </a:r>
          </a:p>
          <a:p>
            <a:pPr>
              <a:defRPr/>
            </a:pPr>
            <a:r>
              <a:rPr lang="en-US" sz="2900" dirty="0">
                <a:solidFill>
                  <a:schemeClr val="tx1"/>
                </a:solidFill>
              </a:rPr>
              <a:t>Measuring Student Progress</a:t>
            </a:r>
          </a:p>
          <a:p>
            <a:pPr>
              <a:defRPr/>
            </a:pPr>
            <a:r>
              <a:rPr lang="en-US" sz="2900" dirty="0">
                <a:solidFill>
                  <a:schemeClr val="tx1"/>
                </a:solidFill>
              </a:rPr>
              <a:t>Case Study: Meet Aiden</a:t>
            </a:r>
          </a:p>
          <a:p>
            <a:pPr>
              <a:defRPr/>
            </a:pP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Title 2"/>
          <p:cNvSpPr>
            <a:spLocks noGrp="1"/>
          </p:cNvSpPr>
          <p:nvPr>
            <p:ph type="title"/>
          </p:nvPr>
        </p:nvSpPr>
        <p:spPr>
          <a:ln>
            <a:miter lim="800000"/>
            <a:headEnd/>
            <a:tailEnd/>
          </a:ln>
        </p:spPr>
        <p:txBody>
          <a:bodyPr/>
          <a:lstStyle/>
          <a:p>
            <a:r>
              <a:rPr lang="en-US" altLang="en-US" dirty="0"/>
              <a:t>Academic Supports</a:t>
            </a:r>
          </a:p>
        </p:txBody>
      </p:sp>
      <p:sp>
        <p:nvSpPr>
          <p:cNvPr id="2" name="Content Placeholder 1"/>
          <p:cNvSpPr>
            <a:spLocks noGrp="1"/>
          </p:cNvSpPr>
          <p:nvPr>
            <p:ph idx="1"/>
          </p:nvPr>
        </p:nvSpPr>
        <p:spPr>
          <a:xfrm>
            <a:off x="1403350" y="1700213"/>
            <a:ext cx="7508875" cy="3240955"/>
          </a:xfrm>
        </p:spPr>
        <p:txBody>
          <a:bodyPr/>
          <a:lstStyle/>
          <a:p>
            <a:pPr>
              <a:defRPr/>
            </a:pPr>
            <a:r>
              <a:rPr lang="en-US" dirty="0">
                <a:solidFill>
                  <a:schemeClr val="tx1"/>
                </a:solidFill>
              </a:rPr>
              <a:t>Students displaying inappropriate behaviors may need more academic supports.</a:t>
            </a:r>
          </a:p>
          <a:p>
            <a:pPr>
              <a:defRPr/>
            </a:pPr>
            <a:r>
              <a:rPr lang="en-US" dirty="0">
                <a:solidFill>
                  <a:schemeClr val="tx1"/>
                </a:solidFill>
              </a:rPr>
              <a:t>Curriculum-based assessment should be used to monitor academic performance.</a:t>
            </a:r>
          </a:p>
          <a:p>
            <a:pPr lvl="1">
              <a:defRPr/>
            </a:pPr>
            <a:endParaRPr lang="en-US" dirty="0">
              <a:solidFill>
                <a:schemeClr val="tx1"/>
              </a:solidFill>
            </a:endParaRPr>
          </a:p>
          <a:p>
            <a:pPr marL="457200" lvl="1" indent="0">
              <a:buFontTx/>
              <a:buNone/>
              <a:defRPr/>
            </a:pPr>
            <a:r>
              <a:rPr lang="en-US" dirty="0">
                <a:solidFill>
                  <a:schemeClr val="tx1"/>
                </a:solidFill>
              </a:rPr>
              <a:t>Center on Response to Intervention</a:t>
            </a:r>
          </a:p>
          <a:p>
            <a:pPr marL="914400" lvl="2" indent="0">
              <a:buFontTx/>
              <a:buNone/>
              <a:defRPr/>
            </a:pPr>
            <a:r>
              <a:rPr lang="en-US" dirty="0">
                <a:solidFill>
                  <a:schemeClr val="tx1"/>
                </a:solidFill>
              </a:rPr>
              <a:t>www.rti4success.org</a:t>
            </a:r>
          </a:p>
        </p:txBody>
      </p:sp>
      <p:pic>
        <p:nvPicPr>
          <p:cNvPr id="62468" name="Picture 4" descr="graphic of an open book"/>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4725144"/>
            <a:ext cx="23145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1141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ln>
            <a:miter lim="800000"/>
            <a:headEnd/>
            <a:tailEnd/>
          </a:ln>
        </p:spPr>
        <p:txBody>
          <a:bodyPr/>
          <a:lstStyle/>
          <a:p>
            <a:r>
              <a:rPr lang="en-US" altLang="en-US" dirty="0"/>
              <a:t>3. Implement the Intervention</a:t>
            </a:r>
          </a:p>
        </p:txBody>
      </p:sp>
      <p:sp>
        <p:nvSpPr>
          <p:cNvPr id="3" name="Content Placeholder 2"/>
          <p:cNvSpPr>
            <a:spLocks noGrp="1"/>
          </p:cNvSpPr>
          <p:nvPr>
            <p:ph idx="1"/>
          </p:nvPr>
        </p:nvSpPr>
        <p:spPr>
          <a:xfrm>
            <a:off x="1692275" y="1773238"/>
            <a:ext cx="6994525" cy="3455987"/>
          </a:xfrm>
        </p:spPr>
        <p:txBody>
          <a:bodyPr/>
          <a:lstStyle/>
          <a:p>
            <a:pPr>
              <a:defRPr/>
            </a:pPr>
            <a:r>
              <a:rPr lang="en-US" dirty="0"/>
              <a:t>Make a plan for implementing the intervention in accordance with the developers’ directions:</a:t>
            </a:r>
          </a:p>
          <a:p>
            <a:pPr lvl="1">
              <a:defRPr/>
            </a:pPr>
            <a:r>
              <a:rPr lang="en-US" b="1" dirty="0"/>
              <a:t>Who will deliver the intervention? </a:t>
            </a:r>
          </a:p>
          <a:p>
            <a:pPr lvl="1">
              <a:defRPr/>
            </a:pPr>
            <a:r>
              <a:rPr lang="en-US" b="1" dirty="0"/>
              <a:t>When and where?</a:t>
            </a:r>
            <a:endParaRPr lang="en-US" dirty="0">
              <a:solidFill>
                <a:schemeClr val="tx1"/>
              </a:solidFill>
            </a:endParaRPr>
          </a:p>
          <a:p>
            <a:pPr lvl="1">
              <a:defRPr/>
            </a:pPr>
            <a:r>
              <a:rPr lang="en-US" b="1" dirty="0"/>
              <a:t>For how long? </a:t>
            </a:r>
          </a:p>
          <a:p>
            <a:pPr marL="0" indent="0">
              <a:buFont typeface="Wingdings" pitchFamily="2" charset="2"/>
              <a:buNone/>
              <a:defRPr/>
            </a:pPr>
            <a:endParaRPr lang="en-US" dirty="0"/>
          </a:p>
        </p:txBody>
      </p:sp>
    </p:spTree>
    <p:extLst>
      <p:ext uri="{BB962C8B-B14F-4D97-AF65-F5344CB8AC3E}">
        <p14:creationId xmlns:p14="http://schemas.microsoft.com/office/powerpoint/2010/main" val="2784135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ln>
            <a:miter lim="800000"/>
            <a:headEnd/>
            <a:tailEnd/>
          </a:ln>
        </p:spPr>
        <p:txBody>
          <a:bodyPr/>
          <a:lstStyle/>
          <a:p>
            <a:r>
              <a:rPr lang="en-US" altLang="en-US" sz="4200" dirty="0"/>
              <a:t>Evidence-Based and Implemented With Fidelity</a:t>
            </a:r>
          </a:p>
        </p:txBody>
      </p:sp>
      <p:sp>
        <p:nvSpPr>
          <p:cNvPr id="3" name="Content Placeholder 2"/>
          <p:cNvSpPr>
            <a:spLocks noGrp="1"/>
          </p:cNvSpPr>
          <p:nvPr>
            <p:ph idx="1"/>
          </p:nvPr>
        </p:nvSpPr>
        <p:spPr/>
        <p:txBody>
          <a:bodyPr/>
          <a:lstStyle/>
          <a:p>
            <a:pPr marL="514350" indent="-514350">
              <a:buFont typeface="Arial" pitchFamily="34" charset="0"/>
              <a:buAutoNum type="arabicPeriod"/>
              <a:defRPr/>
            </a:pPr>
            <a:r>
              <a:rPr lang="en-US" altLang="en-US" dirty="0"/>
              <a:t>Evidence-Based Intervention</a:t>
            </a:r>
          </a:p>
          <a:p>
            <a:pPr marL="514350" indent="-514350">
              <a:buFont typeface="Arial" pitchFamily="34" charset="0"/>
              <a:buAutoNum type="arabicPeriod"/>
              <a:defRPr/>
            </a:pPr>
            <a:r>
              <a:rPr lang="en-US" altLang="en-US" dirty="0"/>
              <a:t>Fidelity</a:t>
            </a:r>
          </a:p>
          <a:p>
            <a:pPr marL="914400" lvl="1" indent="-514350">
              <a:buFontTx/>
              <a:buAutoNum type="alphaLcParenR"/>
              <a:defRPr/>
            </a:pPr>
            <a:r>
              <a:rPr lang="en-US" altLang="en-US" dirty="0">
                <a:ea typeface="Arial" pitchFamily="34" charset="0"/>
              </a:rPr>
              <a:t>Adherence</a:t>
            </a:r>
          </a:p>
          <a:p>
            <a:pPr marL="914400" lvl="1" indent="-514350">
              <a:buFontTx/>
              <a:buAutoNum type="alphaLcParenR"/>
              <a:defRPr/>
            </a:pPr>
            <a:r>
              <a:rPr lang="en-US" altLang="en-US" dirty="0">
                <a:ea typeface="Arial" pitchFamily="34" charset="0"/>
              </a:rPr>
              <a:t>Student Engagement</a:t>
            </a:r>
          </a:p>
          <a:p>
            <a:pPr marL="914400" lvl="1" indent="-514350">
              <a:buFontTx/>
              <a:buAutoNum type="alphaLcParenR"/>
              <a:defRPr/>
            </a:pPr>
            <a:r>
              <a:rPr lang="en-US" altLang="en-US" dirty="0">
                <a:ea typeface="Arial" pitchFamily="34" charset="0"/>
              </a:rPr>
              <a:t>Program Specificity</a:t>
            </a:r>
          </a:p>
          <a:p>
            <a:pPr marL="914400" lvl="1" indent="-514350">
              <a:buFontTx/>
              <a:buAutoNum type="alphaLcParenR"/>
              <a:defRPr/>
            </a:pPr>
            <a:r>
              <a:rPr lang="en-US" altLang="en-US" dirty="0">
                <a:ea typeface="Arial" pitchFamily="34" charset="0"/>
              </a:rPr>
              <a:t>Quality of Delivery</a:t>
            </a:r>
          </a:p>
          <a:p>
            <a:pPr marL="914400" lvl="1" indent="-514350">
              <a:buFontTx/>
              <a:buAutoNum type="alphaLcParenR"/>
              <a:defRPr/>
            </a:pPr>
            <a:r>
              <a:rPr lang="en-US" altLang="en-US" dirty="0">
                <a:ea typeface="Arial" pitchFamily="34" charset="0"/>
              </a:rPr>
              <a:t>Exposure</a:t>
            </a:r>
          </a:p>
        </p:txBody>
      </p:sp>
      <p:sp>
        <p:nvSpPr>
          <p:cNvPr id="2" name="TextBox 1">
            <a:extLst>
              <a:ext uri="{C183D7F6-B498-43B3-948B-1728B52AA6E4}">
                <adec:decorative xmlns:adec="http://schemas.microsoft.com/office/drawing/2017/decorative" val="1"/>
              </a:ext>
            </a:extLst>
          </p:cNvPr>
          <p:cNvSpPr txBox="1"/>
          <p:nvPr/>
        </p:nvSpPr>
        <p:spPr>
          <a:xfrm>
            <a:off x="1692275" y="1660524"/>
            <a:ext cx="6120085" cy="616347"/>
          </a:xfrm>
          <a:prstGeom prst="rect">
            <a:avLst/>
          </a:prstGeom>
          <a:noFill/>
          <a:ln>
            <a:solidFill>
              <a:schemeClr val="accent3">
                <a:lumMod val="65000"/>
              </a:schemeClr>
            </a:solidFill>
          </a:ln>
        </p:spPr>
        <p:txBody>
          <a:bodyPr wrap="square">
            <a:spAutoFit/>
          </a:bodyPr>
          <a:lstStyle/>
          <a:p>
            <a:pPr>
              <a:defRPr/>
            </a:pPr>
            <a:endParaRPr lang="en-US" dirty="0"/>
          </a:p>
        </p:txBody>
      </p:sp>
    </p:spTree>
    <p:extLst>
      <p:ext uri="{BB962C8B-B14F-4D97-AF65-F5344CB8AC3E}">
        <p14:creationId xmlns:p14="http://schemas.microsoft.com/office/powerpoint/2010/main" val="2062513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Title 1"/>
          <p:cNvSpPr>
            <a:spLocks noGrp="1"/>
          </p:cNvSpPr>
          <p:nvPr>
            <p:ph type="title"/>
          </p:nvPr>
        </p:nvSpPr>
        <p:spPr>
          <a:ln>
            <a:miter lim="800000"/>
            <a:headEnd/>
            <a:tailEnd/>
          </a:ln>
        </p:spPr>
        <p:txBody>
          <a:bodyPr/>
          <a:lstStyle/>
          <a:p>
            <a:pPr eaLnBrk="1" hangingPunct="1"/>
            <a:r>
              <a:rPr lang="en-US" altLang="en-US" sz="4200" dirty="0"/>
              <a:t>Elements of Supplemental Interventions</a:t>
            </a:r>
          </a:p>
        </p:txBody>
      </p:sp>
      <p:sp>
        <p:nvSpPr>
          <p:cNvPr id="3" name="Content Placeholder 2"/>
          <p:cNvSpPr>
            <a:spLocks noGrp="1"/>
          </p:cNvSpPr>
          <p:nvPr>
            <p:ph idx="1"/>
          </p:nvPr>
        </p:nvSpPr>
        <p:spPr>
          <a:xfrm>
            <a:off x="1648459" y="1700409"/>
            <a:ext cx="7146925" cy="604664"/>
          </a:xfrm>
        </p:spPr>
        <p:txBody>
          <a:bodyPr/>
          <a:lstStyle/>
          <a:p>
            <a:pPr marL="514350" indent="-514350" eaLnBrk="1" hangingPunct="1">
              <a:spcBef>
                <a:spcPts val="1200"/>
              </a:spcBef>
              <a:spcAft>
                <a:spcPts val="1200"/>
              </a:spcAft>
              <a:buFont typeface="Arial" pitchFamily="34" charset="0"/>
              <a:buAutoNum type="arabicPeriod"/>
              <a:defRPr/>
            </a:pPr>
            <a:r>
              <a:rPr lang="en-US" altLang="en-US" b="1" dirty="0"/>
              <a:t>Evidence-Based Intervention</a:t>
            </a:r>
          </a:p>
          <a:p>
            <a:pPr marL="514350" indent="-514350" eaLnBrk="1" hangingPunct="1">
              <a:spcAft>
                <a:spcPts val="600"/>
              </a:spcAft>
              <a:buFont typeface="Arial" pitchFamily="34" charset="0"/>
              <a:buAutoNum type="arabicPeriod" startAt="2"/>
              <a:defRPr/>
            </a:pPr>
            <a:r>
              <a:rPr lang="en-US" altLang="en-US" b="1" dirty="0"/>
              <a:t>Fidelity</a:t>
            </a:r>
          </a:p>
          <a:p>
            <a:pPr marL="971550" lvl="1" indent="-457200" eaLnBrk="1" hangingPunct="1">
              <a:buFontTx/>
              <a:buAutoNum type="alphaLcParenR"/>
              <a:defRPr/>
            </a:pPr>
            <a:r>
              <a:rPr lang="en-US" altLang="en-US" dirty="0">
                <a:ea typeface="Arial" pitchFamily="34" charset="0"/>
              </a:rPr>
              <a:t>Adherence</a:t>
            </a:r>
          </a:p>
          <a:p>
            <a:pPr marL="971550" lvl="1" indent="-457200" eaLnBrk="1" hangingPunct="1">
              <a:buFontTx/>
              <a:buAutoNum type="alphaLcParenR"/>
              <a:defRPr/>
            </a:pPr>
            <a:r>
              <a:rPr lang="en-US" altLang="en-US" dirty="0">
                <a:ea typeface="Arial" pitchFamily="34" charset="0"/>
              </a:rPr>
              <a:t>Student Engagement</a:t>
            </a:r>
          </a:p>
          <a:p>
            <a:pPr marL="971550" lvl="1" indent="-457200" eaLnBrk="1" hangingPunct="1">
              <a:buFontTx/>
              <a:buAutoNum type="alphaLcParenR"/>
              <a:defRPr/>
            </a:pPr>
            <a:r>
              <a:rPr lang="en-US" altLang="en-US" dirty="0">
                <a:ea typeface="Arial" pitchFamily="34" charset="0"/>
              </a:rPr>
              <a:t>Program Specificity</a:t>
            </a:r>
          </a:p>
          <a:p>
            <a:pPr marL="971550" lvl="1" indent="-457200" eaLnBrk="1" hangingPunct="1">
              <a:buFontTx/>
              <a:buAutoNum type="alphaLcParenR"/>
              <a:defRPr/>
            </a:pPr>
            <a:r>
              <a:rPr lang="en-US" altLang="en-US" dirty="0">
                <a:ea typeface="Arial" pitchFamily="34" charset="0"/>
              </a:rPr>
              <a:t>Quality of Delivery</a:t>
            </a:r>
          </a:p>
          <a:p>
            <a:pPr marL="971550" lvl="1" indent="-457200" eaLnBrk="1" hangingPunct="1">
              <a:buFontTx/>
              <a:buAutoNum type="alphaLcParenR"/>
              <a:defRPr/>
            </a:pPr>
            <a:r>
              <a:rPr lang="en-US" altLang="en-US" dirty="0">
                <a:ea typeface="Arial" pitchFamily="34" charset="0"/>
              </a:rPr>
              <a:t>Exposure </a:t>
            </a:r>
          </a:p>
        </p:txBody>
      </p:sp>
    </p:spTree>
    <p:extLst>
      <p:ext uri="{BB962C8B-B14F-4D97-AF65-F5344CB8AC3E}">
        <p14:creationId xmlns:p14="http://schemas.microsoft.com/office/powerpoint/2010/main" val="564765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ln>
            <a:miter lim="800000"/>
            <a:headEnd/>
            <a:tailEnd/>
          </a:ln>
        </p:spPr>
        <p:txBody>
          <a:bodyPr/>
          <a:lstStyle/>
          <a:p>
            <a:pPr eaLnBrk="1" hangingPunct="1"/>
            <a:r>
              <a:rPr lang="en-US" altLang="en-US" dirty="0"/>
              <a:t>Why Is Fidelity Important?</a:t>
            </a:r>
          </a:p>
        </p:txBody>
      </p:sp>
      <p:sp>
        <p:nvSpPr>
          <p:cNvPr id="2" name="Content Placeholder 2"/>
          <p:cNvSpPr>
            <a:spLocks noGrp="1"/>
          </p:cNvSpPr>
          <p:nvPr>
            <p:ph idx="1"/>
          </p:nvPr>
        </p:nvSpPr>
        <p:spPr>
          <a:xfrm>
            <a:off x="1692275" y="1600200"/>
            <a:ext cx="6994525" cy="3792538"/>
          </a:xfrm>
        </p:spPr>
        <p:txBody>
          <a:bodyPr/>
          <a:lstStyle/>
          <a:p>
            <a:pPr eaLnBrk="1" hangingPunct="1">
              <a:defRPr/>
            </a:pPr>
            <a:r>
              <a:rPr lang="en-US" altLang="en-US" dirty="0"/>
              <a:t>Ensures that intervention has been implemented as intended</a:t>
            </a:r>
          </a:p>
          <a:p>
            <a:pPr eaLnBrk="1" hangingPunct="1">
              <a:defRPr/>
            </a:pPr>
            <a:r>
              <a:rPr lang="en-US" altLang="en-US" dirty="0"/>
              <a:t>Allows us to link student outcomes to intervention</a:t>
            </a:r>
          </a:p>
          <a:p>
            <a:pPr eaLnBrk="1" hangingPunct="1">
              <a:defRPr/>
            </a:pPr>
            <a:r>
              <a:rPr lang="en-US" altLang="en-US" dirty="0"/>
              <a:t>Helps us to determine if the intervention is effective and make instructional decisions</a:t>
            </a:r>
          </a:p>
          <a:p>
            <a:pPr eaLnBrk="1" hangingPunct="1">
              <a:defRPr/>
            </a:pPr>
            <a:r>
              <a:rPr lang="en-US" altLang="en-US" dirty="0"/>
              <a:t>Helps us achieve positive student outcomes</a:t>
            </a:r>
          </a:p>
        </p:txBody>
      </p:sp>
      <p:sp>
        <p:nvSpPr>
          <p:cNvPr id="76805" name="TextBox 4"/>
          <p:cNvSpPr txBox="1">
            <a:spLocks noChangeArrowheads="1"/>
          </p:cNvSpPr>
          <p:nvPr/>
        </p:nvSpPr>
        <p:spPr bwMode="auto">
          <a:xfrm rot="10800000" flipV="1">
            <a:off x="5220072" y="5565577"/>
            <a:ext cx="28803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400" dirty="0">
                <a:solidFill>
                  <a:srgbClr val="4E76A0"/>
                </a:solidFill>
              </a:rPr>
              <a:t>                                                        (Pierangelo &amp; Giuliani, 2008)</a:t>
            </a:r>
          </a:p>
        </p:txBody>
      </p:sp>
    </p:spTree>
    <p:extLst>
      <p:ext uri="{BB962C8B-B14F-4D97-AF65-F5344CB8AC3E}">
        <p14:creationId xmlns:p14="http://schemas.microsoft.com/office/powerpoint/2010/main" val="1513128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826" name="Chart 8" descr="There is a circle divided into 5 equal sections in the center of the slide.  The sections represent the five elements of fidelity and read: adherence, exposure, quality of delivery, program specificity, and student engagement.  Each element is described outside the circle.  Adherence means how well do we stick to the plan/curriculum/assessment?  Exposure means how often does a student recieve an intervention?  How long does an intervention last? Quality of delivery means how well is the intervention, assessment, or instruction delivered?  Do you use good teaching practices? Program specificity means how well is the intervention defined and different from other interventions?  Student engagement means how engaged and involved are the students in this intervention or activity?"/>
          <p:cNvGraphicFramePr>
            <a:graphicFrameLocks/>
          </p:cNvGraphicFramePr>
          <p:nvPr/>
        </p:nvGraphicFramePr>
        <p:xfrm>
          <a:off x="-50800" y="1397000"/>
          <a:ext cx="9245600" cy="5010150"/>
        </p:xfrm>
        <a:graphic>
          <a:graphicData uri="http://schemas.openxmlformats.org/presentationml/2006/ole">
            <mc:AlternateContent xmlns:mc="http://schemas.openxmlformats.org/markup-compatibility/2006">
              <mc:Choice xmlns:v="urn:schemas-microsoft-com:vml" Requires="v">
                <p:oleObj r:id="rId3" imgW="9242337" imgH="5011346" progId="Excel.Sheet.8">
                  <p:embed/>
                </p:oleObj>
              </mc:Choice>
              <mc:Fallback>
                <p:oleObj r:id="rId3" imgW="9242337" imgH="5011346" progId="Excel.Shee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 y="1397000"/>
                        <a:ext cx="9245600" cy="5010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7827" name="Title 1"/>
          <p:cNvSpPr>
            <a:spLocks noGrp="1"/>
          </p:cNvSpPr>
          <p:nvPr>
            <p:ph type="title"/>
          </p:nvPr>
        </p:nvSpPr>
        <p:spPr>
          <a:solidFill>
            <a:schemeClr val="bg1"/>
          </a:solidFill>
          <a:ln>
            <a:miter lim="800000"/>
            <a:headEnd/>
            <a:tailEnd/>
          </a:ln>
        </p:spPr>
        <p:txBody>
          <a:bodyPr/>
          <a:lstStyle/>
          <a:p>
            <a:r>
              <a:rPr lang="en-US" altLang="en-US" dirty="0"/>
              <a:t>Five Elements of Fidelity</a:t>
            </a:r>
          </a:p>
        </p:txBody>
      </p:sp>
      <p:sp>
        <p:nvSpPr>
          <p:cNvPr id="77829" name="TextBox 6"/>
          <p:cNvSpPr txBox="1">
            <a:spLocks noChangeArrowheads="1"/>
          </p:cNvSpPr>
          <p:nvPr/>
        </p:nvSpPr>
        <p:spPr bwMode="auto">
          <a:xfrm>
            <a:off x="4495800" y="6096000"/>
            <a:ext cx="3124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400" dirty="0">
                <a:solidFill>
                  <a:srgbClr val="000000"/>
                </a:solidFill>
              </a:rPr>
              <a:t>(Dane &amp; Schneider, 1998; Gresham et al., 1993; O’Donnell, 2008)</a:t>
            </a:r>
          </a:p>
        </p:txBody>
      </p:sp>
      <p:sp>
        <p:nvSpPr>
          <p:cNvPr id="8" name="TextBox 7"/>
          <p:cNvSpPr txBox="1">
            <a:spLocks noChangeArrowheads="1"/>
          </p:cNvSpPr>
          <p:nvPr/>
        </p:nvSpPr>
        <p:spPr bwMode="auto">
          <a:xfrm>
            <a:off x="6248400" y="1930400"/>
            <a:ext cx="266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800" b="1" dirty="0">
                <a:solidFill>
                  <a:srgbClr val="000000"/>
                </a:solidFill>
              </a:rPr>
              <a:t>Adherence:</a:t>
            </a:r>
            <a:r>
              <a:rPr lang="en-US" altLang="en-US" sz="1800" dirty="0">
                <a:solidFill>
                  <a:srgbClr val="000000"/>
                </a:solidFill>
              </a:rPr>
              <a:t> How well do we stick to the plan, curriculum, or assessment? </a:t>
            </a:r>
          </a:p>
        </p:txBody>
      </p:sp>
      <p:sp>
        <p:nvSpPr>
          <p:cNvPr id="10" name="TextBox 9"/>
          <p:cNvSpPr txBox="1">
            <a:spLocks noChangeArrowheads="1"/>
          </p:cNvSpPr>
          <p:nvPr/>
        </p:nvSpPr>
        <p:spPr bwMode="auto">
          <a:xfrm>
            <a:off x="6248400" y="3503613"/>
            <a:ext cx="26670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Clr>
                <a:srgbClr val="B9880D"/>
              </a:buClr>
              <a:buFontTx/>
              <a:buNone/>
            </a:pPr>
            <a:r>
              <a:rPr lang="en-US" altLang="en-US" sz="1800" b="1" dirty="0">
                <a:solidFill>
                  <a:srgbClr val="000000"/>
                </a:solidFill>
              </a:rPr>
              <a:t>Exposure/Duration:</a:t>
            </a:r>
            <a:r>
              <a:rPr lang="en-US" altLang="en-US" sz="1800" dirty="0">
                <a:solidFill>
                  <a:srgbClr val="000000"/>
                </a:solidFill>
              </a:rPr>
              <a:t> How often does a student receive an intervention? How long does an intervention last? </a:t>
            </a:r>
          </a:p>
        </p:txBody>
      </p:sp>
      <p:sp>
        <p:nvSpPr>
          <p:cNvPr id="11" name="TextBox 7"/>
          <p:cNvSpPr txBox="1">
            <a:spLocks noChangeArrowheads="1"/>
          </p:cNvSpPr>
          <p:nvPr/>
        </p:nvSpPr>
        <p:spPr bwMode="auto">
          <a:xfrm>
            <a:off x="1600200" y="5297488"/>
            <a:ext cx="6581775" cy="646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Clr>
                <a:srgbClr val="B9880D"/>
              </a:buClr>
              <a:buFontTx/>
              <a:buNone/>
            </a:pPr>
            <a:r>
              <a:rPr lang="en-US" altLang="en-US" sz="1800" b="1" dirty="0">
                <a:solidFill>
                  <a:srgbClr val="000000"/>
                </a:solidFill>
              </a:rPr>
              <a:t>Quality of Delivery: </a:t>
            </a:r>
            <a:r>
              <a:rPr lang="en-US" altLang="en-US" sz="1800" dirty="0">
                <a:solidFill>
                  <a:srgbClr val="000000"/>
                </a:solidFill>
              </a:rPr>
              <a:t>How well is the intervention, assessment, or instruction delivered? Do you use good teaching practices?</a:t>
            </a:r>
            <a:endParaRPr lang="en-US" altLang="en-US" sz="1100" dirty="0">
              <a:solidFill>
                <a:srgbClr val="000000"/>
              </a:solidFill>
            </a:endParaRPr>
          </a:p>
        </p:txBody>
      </p:sp>
      <p:sp>
        <p:nvSpPr>
          <p:cNvPr id="12" name="TextBox 7"/>
          <p:cNvSpPr txBox="1">
            <a:spLocks noChangeArrowheads="1"/>
          </p:cNvSpPr>
          <p:nvPr/>
        </p:nvSpPr>
        <p:spPr bwMode="auto">
          <a:xfrm>
            <a:off x="250825" y="3284538"/>
            <a:ext cx="2568575" cy="17543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800" b="1" dirty="0">
                <a:solidFill>
                  <a:srgbClr val="000000"/>
                </a:solidFill>
              </a:rPr>
              <a:t>Program Specificity: </a:t>
            </a:r>
            <a:r>
              <a:rPr lang="en-US" altLang="en-US" sz="1800" dirty="0">
                <a:solidFill>
                  <a:srgbClr val="000000"/>
                </a:solidFill>
              </a:rPr>
              <a:t>How well is the intervention defined and how is it different from other interventions?</a:t>
            </a:r>
          </a:p>
        </p:txBody>
      </p:sp>
      <p:sp>
        <p:nvSpPr>
          <p:cNvPr id="15" name="TextBox 7"/>
          <p:cNvSpPr txBox="1">
            <a:spLocks noChangeArrowheads="1"/>
          </p:cNvSpPr>
          <p:nvPr/>
        </p:nvSpPr>
        <p:spPr bwMode="auto">
          <a:xfrm>
            <a:off x="250825" y="1700213"/>
            <a:ext cx="2644775" cy="1477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800" b="1" dirty="0">
                <a:solidFill>
                  <a:srgbClr val="000000"/>
                </a:solidFill>
              </a:rPr>
              <a:t>Student Engagement: </a:t>
            </a:r>
            <a:r>
              <a:rPr lang="en-US" altLang="en-US" sz="1800" dirty="0">
                <a:solidFill>
                  <a:srgbClr val="000000"/>
                </a:solidFill>
              </a:rPr>
              <a:t>How engaged and involved are the students in this intervention or activity?</a:t>
            </a:r>
          </a:p>
        </p:txBody>
      </p:sp>
    </p:spTree>
    <p:extLst>
      <p:ext uri="{BB962C8B-B14F-4D97-AF65-F5344CB8AC3E}">
        <p14:creationId xmlns:p14="http://schemas.microsoft.com/office/powerpoint/2010/main" val="2135273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xit" presetSubtype="0" fill="hold" grpId="1"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xit" presetSubtype="0" fill="hold" grpId="1" nodeType="click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xit" presetSubtype="0" fill="hold" grpId="1" nodeType="clickEffect">
                                  <p:stCondLst>
                                    <p:cond delay="0"/>
                                  </p:stCondLst>
                                  <p:childTnLst>
                                    <p:animEffect transition="out" filter="fade">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xit" presetSubtype="0" fill="hold" grpId="1" nodeType="clickEffect">
                                  <p:stCondLst>
                                    <p:cond delay="0"/>
                                  </p:stCondLst>
                                  <p:childTnLst>
                                    <p:animEffect transition="out" filter="fade">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0" grpId="0"/>
      <p:bldP spid="10" grpId="1"/>
      <p:bldP spid="11" grpId="0" animBg="1"/>
      <p:bldP spid="11" grpId="1" animBg="1"/>
      <p:bldP spid="12" grpId="0" animBg="1"/>
      <p:bldP spid="12" grpId="1" animBg="1"/>
      <p:bldP spid="15" grpId="0" animBg="1"/>
      <p:bldP spid="15"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Title 1"/>
          <p:cNvSpPr>
            <a:spLocks noGrp="1"/>
          </p:cNvSpPr>
          <p:nvPr>
            <p:ph type="title"/>
          </p:nvPr>
        </p:nvSpPr>
        <p:spPr>
          <a:ln>
            <a:miter lim="800000"/>
            <a:headEnd/>
            <a:tailEnd/>
          </a:ln>
        </p:spPr>
        <p:txBody>
          <a:bodyPr/>
          <a:lstStyle/>
          <a:p>
            <a:r>
              <a:rPr lang="en-US" altLang="en-US" dirty="0"/>
              <a:t>4. Progress Monitoring</a:t>
            </a:r>
          </a:p>
        </p:txBody>
      </p:sp>
      <p:sp>
        <p:nvSpPr>
          <p:cNvPr id="3" name="Content Placeholder 2"/>
          <p:cNvSpPr>
            <a:spLocks noGrp="1"/>
          </p:cNvSpPr>
          <p:nvPr>
            <p:ph idx="1"/>
          </p:nvPr>
        </p:nvSpPr>
        <p:spPr>
          <a:xfrm>
            <a:off x="1476375" y="1628775"/>
            <a:ext cx="7435850" cy="2736329"/>
          </a:xfrm>
        </p:spPr>
        <p:txBody>
          <a:bodyPr/>
          <a:lstStyle/>
          <a:p>
            <a:pPr>
              <a:defRPr/>
            </a:pPr>
            <a:r>
              <a:rPr lang="en-US" sz="2400" dirty="0">
                <a:solidFill>
                  <a:srgbClr val="0061AF"/>
                </a:solidFill>
              </a:rPr>
              <a:t>Progress monitoring is the process of systematically </a:t>
            </a:r>
            <a:r>
              <a:rPr lang="en-US" sz="2400" b="1" dirty="0">
                <a:solidFill>
                  <a:srgbClr val="0061AF"/>
                </a:solidFill>
              </a:rPr>
              <a:t>planning, collecting, </a:t>
            </a:r>
            <a:r>
              <a:rPr lang="en-US" sz="2400" dirty="0">
                <a:solidFill>
                  <a:srgbClr val="0061AF"/>
                </a:solidFill>
              </a:rPr>
              <a:t>and </a:t>
            </a:r>
            <a:r>
              <a:rPr lang="en-US" sz="2400" b="1" dirty="0">
                <a:solidFill>
                  <a:srgbClr val="0061AF"/>
                </a:solidFill>
              </a:rPr>
              <a:t>evaluating </a:t>
            </a:r>
            <a:r>
              <a:rPr lang="en-US" sz="2400" dirty="0">
                <a:solidFill>
                  <a:srgbClr val="0061AF"/>
                </a:solidFill>
              </a:rPr>
              <a:t>data to inform programming decisions. Progress monitoring</a:t>
            </a:r>
          </a:p>
          <a:p>
            <a:pPr marL="228600" lvl="1" indent="-228600">
              <a:buFont typeface="Wingdings" pitchFamily="2" charset="2"/>
              <a:buChar char="§"/>
              <a:defRPr/>
            </a:pPr>
            <a:r>
              <a:rPr lang="en-US" sz="2400" dirty="0">
                <a:solidFill>
                  <a:srgbClr val="0061AF"/>
                </a:solidFill>
              </a:rPr>
              <a:t>Provides a basis for determining whether an intervention is effective for a given student</a:t>
            </a:r>
          </a:p>
          <a:p>
            <a:pPr marL="228600" lvl="1" indent="-228600">
              <a:buFont typeface="Wingdings" pitchFamily="2" charset="2"/>
              <a:buChar char="§"/>
              <a:defRPr/>
            </a:pPr>
            <a:r>
              <a:rPr lang="en-US" sz="2400" dirty="0">
                <a:solidFill>
                  <a:srgbClr val="0061AF"/>
                </a:solidFill>
              </a:rPr>
              <a:t>Assists with developing effective intervention plans</a:t>
            </a:r>
          </a:p>
          <a:p>
            <a:pPr marL="457200" lvl="1" indent="-457200">
              <a:buFont typeface="Wingdings" pitchFamily="2" charset="2"/>
              <a:buChar char="§"/>
              <a:defRPr/>
            </a:pPr>
            <a:endParaRPr lang="en-US" sz="2400" dirty="0">
              <a:solidFill>
                <a:srgbClr val="0061AF"/>
              </a:solidFill>
            </a:endParaRPr>
          </a:p>
        </p:txBody>
      </p:sp>
      <p:sp>
        <p:nvSpPr>
          <p:cNvPr id="5" name="TextBox 4"/>
          <p:cNvSpPr txBox="1"/>
          <p:nvPr/>
        </p:nvSpPr>
        <p:spPr>
          <a:xfrm>
            <a:off x="1524000" y="4876800"/>
            <a:ext cx="6324600" cy="1736725"/>
          </a:xfrm>
          <a:prstGeom prst="roundRect">
            <a:avLst/>
          </a:prstGeom>
          <a:solidFill>
            <a:srgbClr val="99FF99"/>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400" dirty="0"/>
              <a:t>Evidence-based supplemental interventions work for many students. Monitor progress to determine if the plan is working for </a:t>
            </a:r>
            <a:r>
              <a:rPr lang="en-US" sz="2400" i="1" dirty="0"/>
              <a:t>this</a:t>
            </a:r>
            <a:r>
              <a:rPr lang="en-US" sz="2400" dirty="0"/>
              <a:t> student.</a:t>
            </a:r>
          </a:p>
        </p:txBody>
      </p:sp>
    </p:spTree>
    <p:extLst>
      <p:ext uri="{BB962C8B-B14F-4D97-AF65-F5344CB8AC3E}">
        <p14:creationId xmlns:p14="http://schemas.microsoft.com/office/powerpoint/2010/main" val="2830128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ln>
            <a:miter lim="800000"/>
            <a:headEnd/>
            <a:tailEnd/>
          </a:ln>
        </p:spPr>
        <p:txBody>
          <a:bodyPr/>
          <a:lstStyle/>
          <a:p>
            <a:r>
              <a:rPr lang="en-US" altLang="en-US" dirty="0"/>
              <a:t>Progress Monitoring Uses</a:t>
            </a:r>
          </a:p>
        </p:txBody>
      </p:sp>
      <p:graphicFrame>
        <p:nvGraphicFramePr>
          <p:cNvPr id="3" name="Diagram 2" descr="A converging radial diagram with four rectangles pointing toward a central circle which states - Data allow us to.  The four rectangles are - Estimate rates of improvement over time, Compare the efficacy of different forms of instruction,&#10;Identify students who are not demonstrating adequate progress, and Determine when an instructional change is needed&#10;"/>
          <p:cNvGraphicFramePr/>
          <p:nvPr/>
        </p:nvGraphicFramePr>
        <p:xfrm>
          <a:off x="1547664" y="1700808"/>
          <a:ext cx="7422851" cy="38408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7953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ln>
            <a:miter lim="800000"/>
            <a:headEnd/>
            <a:tailEnd/>
          </a:ln>
        </p:spPr>
        <p:txBody>
          <a:bodyPr/>
          <a:lstStyle/>
          <a:p>
            <a:r>
              <a:rPr lang="en-US" altLang="en-US" dirty="0"/>
              <a:t>Progress Monitoring Benefits</a:t>
            </a:r>
          </a:p>
        </p:txBody>
      </p:sp>
      <p:graphicFrame>
        <p:nvGraphicFramePr>
          <p:cNvPr id="7" name="Content Placeholder 3" descr="A graphic depicts the benefits of progress monitoring. A central oval, which says accountability, is connected to four ovals surrounding it.  One oval says evaluation and indicates that progress monitoring data can help a team evaluate an intervention's effectiveness. Two ovals, transparency and justification, relate to using data to make programming decisions in a systemic way. The fourth oval, dissemination, reflects the use of progress monitoring data to share information with key stakeholers."/>
          <p:cNvGraphicFramePr>
            <a:graphicFrameLocks/>
          </p:cNvGraphicFramePr>
          <p:nvPr>
            <p:extLst>
              <p:ext uri="{D42A27DB-BD31-4B8C-83A1-F6EECF244321}">
                <p14:modId xmlns:p14="http://schemas.microsoft.com/office/powerpoint/2010/main" val="466239210"/>
              </p:ext>
            </p:extLst>
          </p:nvPr>
        </p:nvGraphicFramePr>
        <p:xfrm>
          <a:off x="1331640" y="1772816"/>
          <a:ext cx="7812360" cy="3803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588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Title 2"/>
          <p:cNvSpPr>
            <a:spLocks noGrp="1"/>
          </p:cNvSpPr>
          <p:nvPr>
            <p:ph type="title"/>
          </p:nvPr>
        </p:nvSpPr>
        <p:spPr>
          <a:ln>
            <a:miter lim="800000"/>
            <a:headEnd/>
            <a:tailEnd/>
          </a:ln>
        </p:spPr>
        <p:txBody>
          <a:bodyPr/>
          <a:lstStyle/>
          <a:p>
            <a:r>
              <a:rPr lang="en-US" altLang="en-US" dirty="0"/>
              <a:t>Activity: How Much Do You Remember?</a:t>
            </a:r>
          </a:p>
        </p:txBody>
      </p:sp>
      <p:sp>
        <p:nvSpPr>
          <p:cNvPr id="2" name="Content Placeholder 1"/>
          <p:cNvSpPr>
            <a:spLocks noGrp="1"/>
          </p:cNvSpPr>
          <p:nvPr>
            <p:ph idx="1"/>
          </p:nvPr>
        </p:nvSpPr>
        <p:spPr>
          <a:xfrm>
            <a:off x="1476375" y="1844675"/>
            <a:ext cx="7435850" cy="3528541"/>
          </a:xfrm>
        </p:spPr>
        <p:txBody>
          <a:bodyPr/>
          <a:lstStyle/>
          <a:p>
            <a:pPr>
              <a:defRPr/>
            </a:pPr>
            <a:r>
              <a:rPr lang="en-US" dirty="0">
                <a:solidFill>
                  <a:srgbClr val="0061AF"/>
                </a:solidFill>
              </a:rPr>
              <a:t>With a partner: </a:t>
            </a:r>
          </a:p>
          <a:p>
            <a:pPr marL="514350" indent="-514350">
              <a:buFont typeface="+mj-lt"/>
              <a:buAutoNum type="arabicPeriod"/>
              <a:defRPr/>
            </a:pPr>
            <a:r>
              <a:rPr lang="en-US" dirty="0">
                <a:solidFill>
                  <a:srgbClr val="0061AF"/>
                </a:solidFill>
              </a:rPr>
              <a:t>List the four steps in the implementation process</a:t>
            </a:r>
          </a:p>
          <a:p>
            <a:pPr marL="514350" indent="-514350">
              <a:buFont typeface="+mj-lt"/>
              <a:buAutoNum type="arabicPeriod"/>
              <a:defRPr/>
            </a:pPr>
            <a:r>
              <a:rPr lang="en-US" dirty="0">
                <a:solidFill>
                  <a:srgbClr val="0061AF"/>
                </a:solidFill>
              </a:rPr>
              <a:t>Write as many facts as you can that describe each step</a:t>
            </a:r>
          </a:p>
          <a:p>
            <a:pPr marL="514350" indent="-514350">
              <a:buFont typeface="+mj-lt"/>
              <a:buAutoNum type="arabicPeriod"/>
              <a:defRPr/>
            </a:pPr>
            <a:r>
              <a:rPr lang="en-US" dirty="0">
                <a:solidFill>
                  <a:srgbClr val="0061AF"/>
                </a:solidFill>
              </a:rPr>
              <a:t>Explain why each step is important</a:t>
            </a:r>
          </a:p>
          <a:p>
            <a:pPr>
              <a:defRPr/>
            </a:pPr>
            <a:endParaRPr lang="en-US" dirty="0">
              <a:solidFill>
                <a:srgbClr val="0061AF"/>
              </a:solidFill>
            </a:endParaRPr>
          </a:p>
        </p:txBody>
      </p:sp>
      <p:sp>
        <p:nvSpPr>
          <p:cNvPr id="5" name="TextBox 4"/>
          <p:cNvSpPr txBox="1"/>
          <p:nvPr/>
        </p:nvSpPr>
        <p:spPr>
          <a:xfrm>
            <a:off x="1524000" y="5805264"/>
            <a:ext cx="6400800" cy="919401"/>
          </a:xfrm>
          <a:prstGeom prst="roundRect">
            <a:avLst/>
          </a:prstGeom>
          <a:solidFill>
            <a:schemeClr val="accent2">
              <a:lumMod val="20000"/>
              <a:lumOff val="80000"/>
            </a:schemeClr>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wrap="square" rtlCol="0">
            <a:spAutoFit/>
          </a:bodyPr>
          <a:lstStyle/>
          <a:p>
            <a:pPr>
              <a:defRPr/>
            </a:pPr>
            <a:r>
              <a:rPr lang="en-US" sz="2400" dirty="0"/>
              <a:t>Handout #5: </a:t>
            </a:r>
            <a:r>
              <a:rPr lang="en-US" sz="2400" i="1" dirty="0"/>
              <a:t>The </a:t>
            </a:r>
            <a:r>
              <a:rPr lang="en-US" sz="2400" i="1" dirty="0">
                <a:latin typeface="Arial" charset="0"/>
              </a:rPr>
              <a:t>Four Steps in the Implementation Process</a:t>
            </a:r>
          </a:p>
        </p:txBody>
      </p:sp>
    </p:spTree>
    <p:extLst>
      <p:ext uri="{BB962C8B-B14F-4D97-AF65-F5344CB8AC3E}">
        <p14:creationId xmlns:p14="http://schemas.microsoft.com/office/powerpoint/2010/main" val="2878712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a:t>
            </a:r>
          </a:p>
        </p:txBody>
      </p:sp>
      <p:sp>
        <p:nvSpPr>
          <p:cNvPr id="3" name="Content Placeholder 2"/>
          <p:cNvSpPr>
            <a:spLocks noGrp="1"/>
          </p:cNvSpPr>
          <p:nvPr>
            <p:ph idx="1"/>
          </p:nvPr>
        </p:nvSpPr>
        <p:spPr>
          <a:xfrm>
            <a:off x="1692275" y="1600200"/>
            <a:ext cx="6994525" cy="4637112"/>
          </a:xfrm>
        </p:spPr>
        <p:txBody>
          <a:bodyPr/>
          <a:lstStyle/>
          <a:p>
            <a:pPr marL="0" indent="0">
              <a:buNone/>
            </a:pPr>
            <a:r>
              <a:rPr lang="en-US" sz="2800" dirty="0"/>
              <a:t>This presentation uses content and resources from</a:t>
            </a:r>
          </a:p>
          <a:p>
            <a:pPr marL="0" indent="0">
              <a:buNone/>
            </a:pPr>
            <a:endParaRPr lang="en-US" sz="2800" dirty="0"/>
          </a:p>
          <a:p>
            <a:r>
              <a:rPr lang="en-US" sz="2400" dirty="0"/>
              <a:t>The National Center on Intensive Intervention (NCII) </a:t>
            </a:r>
            <a:r>
              <a:rPr lang="en-US" sz="2400" dirty="0">
                <a:hlinkClick r:id="rId3"/>
              </a:rPr>
              <a:t>www.intensiveintervention.org</a:t>
            </a:r>
            <a:r>
              <a:rPr lang="en-US" sz="2400" dirty="0"/>
              <a:t> </a:t>
            </a:r>
          </a:p>
          <a:p>
            <a:r>
              <a:rPr lang="en-US" sz="2400" dirty="0"/>
              <a:t>OSEP Technical Assistance Center on Positive Behavioral Interventions and Supports (PBIS) </a:t>
            </a:r>
            <a:r>
              <a:rPr lang="en-US" sz="2400" dirty="0">
                <a:hlinkClick r:id="rId4"/>
              </a:rPr>
              <a:t>www.pbis.org</a:t>
            </a:r>
            <a:r>
              <a:rPr lang="en-US" sz="2400" dirty="0"/>
              <a:t> </a:t>
            </a:r>
          </a:p>
          <a:p>
            <a:pPr lvl="0"/>
            <a:r>
              <a:rPr lang="en-US" sz="2400" dirty="0"/>
              <a:t>Missouri Schoolwide Positive Behavior Support</a:t>
            </a:r>
          </a:p>
          <a:p>
            <a:pPr marL="0" lvl="0" indent="0">
              <a:buNone/>
            </a:pPr>
            <a:r>
              <a:rPr lang="en-US" sz="2400" dirty="0"/>
              <a:t>     </a:t>
            </a:r>
            <a:r>
              <a:rPr lang="en-US" sz="2400" dirty="0">
                <a:hlinkClick r:id="rId5"/>
              </a:rPr>
              <a:t>www.pbismissouri.org</a:t>
            </a:r>
            <a:endParaRPr lang="en-US" sz="2400" dirty="0"/>
          </a:p>
          <a:p>
            <a:pPr marL="0" lvl="0" indent="0">
              <a:buNone/>
            </a:pPr>
            <a:endParaRPr lang="en-US" sz="2400" dirty="0"/>
          </a:p>
          <a:p>
            <a:pPr marL="0" lv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800" dirty="0"/>
          </a:p>
          <a:p>
            <a:endParaRPr lang="en-US" dirty="0"/>
          </a:p>
        </p:txBody>
      </p:sp>
    </p:spTree>
    <p:extLst>
      <p:ext uri="{BB962C8B-B14F-4D97-AF65-F5344CB8AC3E}">
        <p14:creationId xmlns:p14="http://schemas.microsoft.com/office/powerpoint/2010/main" val="30583754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54050"/>
            <a:ext cx="7272338"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noGrp="1"/>
          </p:cNvSpPr>
          <p:nvPr>
            <p:ph type="title" idx="4294967295"/>
          </p:nvPr>
        </p:nvSpPr>
        <p:spPr>
          <a:xfrm>
            <a:off x="1599730" y="2852738"/>
            <a:ext cx="7272808" cy="2705472"/>
          </a:xfrm>
          <a:prstGeom prst="rect">
            <a:avLst/>
          </a:prstGeom>
          <a:noFill/>
          <a:ln>
            <a:noFill/>
            <a:prstDash/>
          </a:ln>
          <a:effectLst/>
          <a:extLst>
            <a:ext uri="{FAA26D3D-D897-4be2-8F04-BA451C77F1D7}">
              <ma14:placeholderFlag xmlns:mc="http://schemas.openxmlformats.org/markup-compatibility/2006" xmlns:mv="urn:schemas-microsoft-com:mac:vml" xmlns:ma14="http://schemas.microsoft.com/office/mac/drawingml/2011/main" xmlns=""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Example of a Supplemental Strategy</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Social Skills Instruction</a:t>
            </a:r>
          </a:p>
        </p:txBody>
      </p:sp>
    </p:spTree>
    <p:extLst>
      <p:ext uri="{BB962C8B-B14F-4D97-AF65-F5344CB8AC3E}">
        <p14:creationId xmlns:p14="http://schemas.microsoft.com/office/powerpoint/2010/main" val="1891608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ln>
            <a:miter lim="800000"/>
            <a:headEnd/>
            <a:tailEnd/>
          </a:ln>
        </p:spPr>
        <p:txBody>
          <a:bodyPr/>
          <a:lstStyle/>
          <a:p>
            <a:r>
              <a:rPr lang="en-US" altLang="en-US" dirty="0"/>
              <a:t>What Are Social Skills?</a:t>
            </a:r>
          </a:p>
        </p:txBody>
      </p:sp>
      <p:sp>
        <p:nvSpPr>
          <p:cNvPr id="3" name="Content Placeholder 2"/>
          <p:cNvSpPr>
            <a:spLocks noGrp="1"/>
          </p:cNvSpPr>
          <p:nvPr>
            <p:ph idx="1"/>
          </p:nvPr>
        </p:nvSpPr>
        <p:spPr>
          <a:xfrm>
            <a:off x="1403350" y="1773238"/>
            <a:ext cx="7508875" cy="4014787"/>
          </a:xfrm>
        </p:spPr>
        <p:txBody>
          <a:bodyPr/>
          <a:lstStyle/>
          <a:p>
            <a:pPr>
              <a:defRPr/>
            </a:pPr>
            <a:r>
              <a:rPr lang="en-US" dirty="0">
                <a:solidFill>
                  <a:srgbClr val="0061AF"/>
                </a:solidFill>
              </a:rPr>
              <a:t>Social skills can be defined within the context of social and emotional learning—recognizing and managing our emotions, caring and developing concern for others, establishing positive relationships, making responsible decisions, and handling challenging situations constructively and ethically (</a:t>
            </a:r>
            <a:r>
              <a:rPr lang="en-US" sz="2000" dirty="0">
                <a:solidFill>
                  <a:srgbClr val="0061AF"/>
                </a:solidFill>
              </a:rPr>
              <a:t>Zins, Weissbert, Wang, &amp; Walberg, 2004</a:t>
            </a:r>
            <a:r>
              <a:rPr lang="en-US" dirty="0">
                <a:solidFill>
                  <a:srgbClr val="0061AF"/>
                </a:solidFill>
              </a:rPr>
              <a:t>).</a:t>
            </a:r>
          </a:p>
        </p:txBody>
      </p:sp>
    </p:spTree>
    <p:extLst>
      <p:ext uri="{BB962C8B-B14F-4D97-AF65-F5344CB8AC3E}">
        <p14:creationId xmlns:p14="http://schemas.microsoft.com/office/powerpoint/2010/main" val="32848105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Activity – Giving and Accepting Compliments</a:t>
            </a:r>
          </a:p>
        </p:txBody>
      </p:sp>
      <p:sp>
        <p:nvSpPr>
          <p:cNvPr id="2" name="Content Placeholder 1"/>
          <p:cNvSpPr>
            <a:spLocks noGrp="1"/>
          </p:cNvSpPr>
          <p:nvPr>
            <p:ph idx="1"/>
          </p:nvPr>
        </p:nvSpPr>
        <p:spPr>
          <a:xfrm>
            <a:off x="1403648" y="1772816"/>
            <a:ext cx="7508577" cy="4824536"/>
          </a:xfrm>
        </p:spPr>
        <p:txBody>
          <a:bodyPr/>
          <a:lstStyle/>
          <a:p>
            <a:pPr marL="514350" indent="-514350">
              <a:buFont typeface="+mj-lt"/>
              <a:buAutoNum type="arabicPeriod"/>
            </a:pPr>
            <a:r>
              <a:rPr lang="en-US" dirty="0">
                <a:solidFill>
                  <a:srgbClr val="0061AF"/>
                </a:solidFill>
              </a:rPr>
              <a:t>When the music starts walk around the room.</a:t>
            </a:r>
          </a:p>
          <a:p>
            <a:pPr marL="514350" indent="-514350">
              <a:buFont typeface="+mj-lt"/>
              <a:buAutoNum type="arabicPeriod"/>
            </a:pPr>
            <a:r>
              <a:rPr lang="en-US" dirty="0">
                <a:solidFill>
                  <a:srgbClr val="0061AF"/>
                </a:solidFill>
              </a:rPr>
              <a:t>When the music stops, introduce yourself to someone standing near you.</a:t>
            </a:r>
          </a:p>
          <a:p>
            <a:pPr marL="514350" indent="-514350">
              <a:buFont typeface="+mj-lt"/>
              <a:buAutoNum type="arabicPeriod"/>
            </a:pPr>
            <a:r>
              <a:rPr lang="en-US" dirty="0">
                <a:solidFill>
                  <a:srgbClr val="0061AF"/>
                </a:solidFill>
              </a:rPr>
              <a:t>Give each other a compliment.</a:t>
            </a:r>
          </a:p>
          <a:p>
            <a:pPr marL="514350" indent="-514350">
              <a:buFont typeface="+mj-lt"/>
              <a:buAutoNum type="arabicPeriod"/>
            </a:pPr>
            <a:r>
              <a:rPr lang="en-US" dirty="0">
                <a:solidFill>
                  <a:srgbClr val="0061AF"/>
                </a:solidFill>
              </a:rPr>
              <a:t>After the activity, discuss: </a:t>
            </a:r>
          </a:p>
          <a:p>
            <a:pPr marL="914400" lvl="1" indent="-514350">
              <a:buFont typeface="Wingdings" panose="05000000000000000000" pitchFamily="2" charset="2"/>
              <a:buChar char="v"/>
            </a:pPr>
            <a:r>
              <a:rPr lang="en-US" dirty="0">
                <a:solidFill>
                  <a:srgbClr val="0061AF"/>
                </a:solidFill>
              </a:rPr>
              <a:t>How did it feel to give and receive compliments? </a:t>
            </a:r>
          </a:p>
          <a:p>
            <a:pPr marL="914400" lvl="1" indent="-514350">
              <a:buFont typeface="Wingdings" panose="05000000000000000000" pitchFamily="2" charset="2"/>
              <a:buChar char="v"/>
            </a:pPr>
            <a:r>
              <a:rPr lang="en-US" dirty="0">
                <a:solidFill>
                  <a:srgbClr val="0061AF"/>
                </a:solidFill>
              </a:rPr>
              <a:t>Why is it important for students to understand how to give and receive compliments?</a:t>
            </a:r>
          </a:p>
        </p:txBody>
      </p:sp>
    </p:spTree>
    <p:extLst>
      <p:ext uri="{BB962C8B-B14F-4D97-AF65-F5344CB8AC3E}">
        <p14:creationId xmlns:p14="http://schemas.microsoft.com/office/powerpoint/2010/main" val="395301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Title 2"/>
          <p:cNvSpPr>
            <a:spLocks noGrp="1"/>
          </p:cNvSpPr>
          <p:nvPr>
            <p:ph type="title"/>
          </p:nvPr>
        </p:nvSpPr>
        <p:spPr>
          <a:ln>
            <a:miter lim="800000"/>
            <a:headEnd/>
            <a:tailEnd/>
          </a:ln>
        </p:spPr>
        <p:txBody>
          <a:bodyPr/>
          <a:lstStyle/>
          <a:p>
            <a:r>
              <a:rPr lang="en-US" altLang="en-US" dirty="0"/>
              <a:t>How Do We Teach Social Skills?</a:t>
            </a:r>
          </a:p>
        </p:txBody>
      </p:sp>
      <p:sp>
        <p:nvSpPr>
          <p:cNvPr id="2" name="Content Placeholder 1"/>
          <p:cNvSpPr>
            <a:spLocks noGrp="1"/>
          </p:cNvSpPr>
          <p:nvPr>
            <p:ph idx="1"/>
          </p:nvPr>
        </p:nvSpPr>
        <p:spPr>
          <a:xfrm>
            <a:off x="1331913" y="1557338"/>
            <a:ext cx="4968279" cy="2447925"/>
          </a:xfrm>
        </p:spPr>
        <p:txBody>
          <a:bodyPr/>
          <a:lstStyle/>
          <a:p>
            <a:pPr>
              <a:defRPr/>
            </a:pPr>
            <a:r>
              <a:rPr lang="en-US" dirty="0">
                <a:solidFill>
                  <a:schemeClr val="tx1"/>
                </a:solidFill>
              </a:rPr>
              <a:t>Modeling</a:t>
            </a:r>
          </a:p>
          <a:p>
            <a:pPr>
              <a:defRPr/>
            </a:pPr>
            <a:r>
              <a:rPr lang="en-US" dirty="0">
                <a:solidFill>
                  <a:schemeClr val="tx1"/>
                </a:solidFill>
              </a:rPr>
              <a:t>Coaching </a:t>
            </a:r>
          </a:p>
          <a:p>
            <a:pPr>
              <a:defRPr/>
            </a:pPr>
            <a:r>
              <a:rPr lang="en-US" dirty="0">
                <a:solidFill>
                  <a:schemeClr val="tx1"/>
                </a:solidFill>
              </a:rPr>
              <a:t>Self-management</a:t>
            </a:r>
          </a:p>
          <a:p>
            <a:pPr>
              <a:defRPr/>
            </a:pPr>
            <a:r>
              <a:rPr lang="en-US" dirty="0">
                <a:solidFill>
                  <a:schemeClr val="tx1"/>
                </a:solidFill>
              </a:rPr>
              <a:t>Positive reinforcement</a:t>
            </a:r>
          </a:p>
          <a:p>
            <a:pPr marL="0" indent="0">
              <a:buFont typeface="Wingdings" pitchFamily="2" charset="2"/>
              <a:buNone/>
              <a:defRPr/>
            </a:pPr>
            <a:endParaRPr lang="en-US" dirty="0">
              <a:solidFill>
                <a:schemeClr val="tx1"/>
              </a:solidFill>
            </a:endParaRPr>
          </a:p>
        </p:txBody>
      </p:sp>
      <p:sp>
        <p:nvSpPr>
          <p:cNvPr id="8" name="TextBox 7"/>
          <p:cNvSpPr txBox="1"/>
          <p:nvPr/>
        </p:nvSpPr>
        <p:spPr>
          <a:xfrm>
            <a:off x="1685581" y="4270593"/>
            <a:ext cx="4105275" cy="2060138"/>
          </a:xfrm>
          <a:prstGeom prst="roundRect">
            <a:avLst/>
          </a:prstGeom>
          <a:solidFill>
            <a:srgbClr val="99FF99"/>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300" dirty="0"/>
              <a:t>Students with disabilities may need additional modeling, coaching, self-management, and positive reinforcement.</a:t>
            </a:r>
          </a:p>
        </p:txBody>
      </p:sp>
      <p:pic>
        <p:nvPicPr>
          <p:cNvPr id="83973" name="Picture 1" descr="Picture of teacher reading to student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3212976"/>
            <a:ext cx="2735262"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9186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Title 2"/>
          <p:cNvSpPr>
            <a:spLocks noGrp="1"/>
          </p:cNvSpPr>
          <p:nvPr>
            <p:ph type="title"/>
          </p:nvPr>
        </p:nvSpPr>
        <p:spPr>
          <a:ln>
            <a:miter lim="800000"/>
            <a:headEnd/>
            <a:tailEnd/>
          </a:ln>
        </p:spPr>
        <p:txBody>
          <a:bodyPr/>
          <a:lstStyle/>
          <a:p>
            <a:r>
              <a:rPr lang="en-US" altLang="en-US" dirty="0"/>
              <a:t>Modeling</a:t>
            </a:r>
          </a:p>
        </p:txBody>
      </p:sp>
      <p:sp>
        <p:nvSpPr>
          <p:cNvPr id="2" name="Content Placeholder 1"/>
          <p:cNvSpPr>
            <a:spLocks noGrp="1"/>
          </p:cNvSpPr>
          <p:nvPr>
            <p:ph idx="1"/>
          </p:nvPr>
        </p:nvSpPr>
        <p:spPr>
          <a:xfrm>
            <a:off x="1403350" y="1628775"/>
            <a:ext cx="7508875" cy="2736329"/>
          </a:xfrm>
        </p:spPr>
        <p:txBody>
          <a:bodyPr/>
          <a:lstStyle/>
          <a:p>
            <a:pPr>
              <a:defRPr/>
            </a:pPr>
            <a:r>
              <a:rPr lang="en-US" dirty="0">
                <a:solidFill>
                  <a:schemeClr val="tx1"/>
                </a:solidFill>
              </a:rPr>
              <a:t>Demonstration of the skill or behavior</a:t>
            </a:r>
          </a:p>
          <a:p>
            <a:pPr>
              <a:defRPr/>
            </a:pPr>
            <a:r>
              <a:rPr lang="en-US" dirty="0">
                <a:solidFill>
                  <a:schemeClr val="tx1"/>
                </a:solidFill>
              </a:rPr>
              <a:t>Contrived or natural</a:t>
            </a:r>
          </a:p>
          <a:p>
            <a:pPr>
              <a:defRPr/>
            </a:pPr>
            <a:r>
              <a:rPr lang="en-US" dirty="0">
                <a:solidFill>
                  <a:schemeClr val="tx1"/>
                </a:solidFill>
              </a:rPr>
              <a:t>Verbal explanation</a:t>
            </a:r>
          </a:p>
          <a:p>
            <a:pPr>
              <a:defRPr/>
            </a:pPr>
            <a:r>
              <a:rPr lang="en-US" dirty="0">
                <a:solidFill>
                  <a:schemeClr val="tx1"/>
                </a:solidFill>
              </a:rPr>
              <a:t>Student is aware of both the model </a:t>
            </a:r>
            <a:r>
              <a:rPr lang="en-US" b="1" dirty="0">
                <a:solidFill>
                  <a:schemeClr val="tx1"/>
                </a:solidFill>
              </a:rPr>
              <a:t>and </a:t>
            </a:r>
            <a:r>
              <a:rPr lang="en-US" dirty="0">
                <a:solidFill>
                  <a:schemeClr val="tx1"/>
                </a:solidFill>
              </a:rPr>
              <a:t>the behavior</a:t>
            </a:r>
          </a:p>
          <a:p>
            <a:pPr>
              <a:defRPr/>
            </a:pPr>
            <a:endParaRPr lang="en-US" dirty="0">
              <a:solidFill>
                <a:schemeClr val="tx1"/>
              </a:solidFill>
            </a:endParaRPr>
          </a:p>
          <a:p>
            <a:pPr marL="0" indent="0">
              <a:buFont typeface="Wingdings" pitchFamily="2" charset="2"/>
              <a:buNone/>
              <a:defRPr/>
            </a:pPr>
            <a:endParaRPr lang="en-US" dirty="0"/>
          </a:p>
        </p:txBody>
      </p:sp>
      <p:sp>
        <p:nvSpPr>
          <p:cNvPr id="6" name="TextBox 5"/>
          <p:cNvSpPr txBox="1"/>
          <p:nvPr/>
        </p:nvSpPr>
        <p:spPr>
          <a:xfrm>
            <a:off x="1687339" y="4576241"/>
            <a:ext cx="3529013" cy="1600438"/>
          </a:xfrm>
          <a:prstGeom prst="roundRect">
            <a:avLst/>
          </a:prstGeom>
          <a:solidFill>
            <a:srgbClr val="99FF99"/>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200" dirty="0"/>
              <a:t>Students with disabilities may need more explicit modeling examples, both verbal and non-verbal.</a:t>
            </a:r>
          </a:p>
        </p:txBody>
      </p:sp>
      <p:pic>
        <p:nvPicPr>
          <p:cNvPr id="84997" name="Picture 2" descr="Woden figure body mo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4508500"/>
            <a:ext cx="200025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1643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Title 2"/>
          <p:cNvSpPr>
            <a:spLocks noGrp="1"/>
          </p:cNvSpPr>
          <p:nvPr>
            <p:ph type="title"/>
          </p:nvPr>
        </p:nvSpPr>
        <p:spPr>
          <a:xfrm>
            <a:off x="1692275" y="188640"/>
            <a:ext cx="6994525" cy="864096"/>
          </a:xfrm>
          <a:ln>
            <a:miter lim="800000"/>
            <a:headEnd/>
            <a:tailEnd/>
          </a:ln>
        </p:spPr>
        <p:txBody>
          <a:bodyPr/>
          <a:lstStyle/>
          <a:p>
            <a:r>
              <a:rPr lang="en-US" altLang="en-US" dirty="0"/>
              <a:t>Coaching</a:t>
            </a:r>
          </a:p>
        </p:txBody>
      </p:sp>
      <p:sp>
        <p:nvSpPr>
          <p:cNvPr id="2" name="Content Placeholder 1"/>
          <p:cNvSpPr>
            <a:spLocks noGrp="1"/>
          </p:cNvSpPr>
          <p:nvPr>
            <p:ph idx="1"/>
          </p:nvPr>
        </p:nvSpPr>
        <p:spPr>
          <a:xfrm>
            <a:off x="1259633" y="612775"/>
            <a:ext cx="6192092" cy="3320281"/>
          </a:xfrm>
        </p:spPr>
        <p:txBody>
          <a:bodyPr/>
          <a:lstStyle/>
          <a:p>
            <a:pPr marL="0" indent="0">
              <a:buFont typeface="Wingdings" pitchFamily="2" charset="2"/>
              <a:buNone/>
              <a:defRPr/>
            </a:pPr>
            <a:endParaRPr lang="en-US" dirty="0">
              <a:solidFill>
                <a:schemeClr val="tx1"/>
              </a:solidFill>
            </a:endParaRPr>
          </a:p>
          <a:p>
            <a:pPr>
              <a:defRPr/>
            </a:pPr>
            <a:r>
              <a:rPr lang="en-US" sz="2800" dirty="0">
                <a:solidFill>
                  <a:schemeClr val="tx1"/>
                </a:solidFill>
              </a:rPr>
              <a:t>Goes hand-in-hand with modeling</a:t>
            </a:r>
          </a:p>
          <a:p>
            <a:pPr>
              <a:defRPr/>
            </a:pPr>
            <a:r>
              <a:rPr lang="en-US" sz="2800" dirty="0">
                <a:solidFill>
                  <a:schemeClr val="tx1"/>
                </a:solidFill>
              </a:rPr>
              <a:t>Requires immediate feedback from the teacher</a:t>
            </a:r>
          </a:p>
          <a:p>
            <a:pPr>
              <a:defRPr/>
            </a:pPr>
            <a:r>
              <a:rPr lang="en-US" sz="2800" dirty="0">
                <a:solidFill>
                  <a:schemeClr val="tx1"/>
                </a:solidFill>
              </a:rPr>
              <a:t>Involves discussion</a:t>
            </a:r>
          </a:p>
          <a:p>
            <a:pPr>
              <a:defRPr/>
            </a:pPr>
            <a:r>
              <a:rPr lang="en-US" sz="2800" dirty="0">
                <a:solidFill>
                  <a:schemeClr val="tx1"/>
                </a:solidFill>
              </a:rPr>
              <a:t>Invites student feedback</a:t>
            </a:r>
          </a:p>
          <a:p>
            <a:pPr marL="0" indent="0">
              <a:buFont typeface="Wingdings" pitchFamily="2" charset="2"/>
              <a:buNone/>
              <a:defRPr/>
            </a:pPr>
            <a:endParaRPr lang="en-US" dirty="0">
              <a:solidFill>
                <a:schemeClr val="tx1"/>
              </a:solidFill>
            </a:endParaRPr>
          </a:p>
          <a:p>
            <a:pPr marL="0" indent="0">
              <a:buFont typeface="Wingdings" pitchFamily="2" charset="2"/>
              <a:buNone/>
              <a:defRPr/>
            </a:pPr>
            <a:endParaRPr lang="en-US" dirty="0">
              <a:solidFill>
                <a:schemeClr val="tx1"/>
              </a:solidFill>
            </a:endParaRPr>
          </a:p>
        </p:txBody>
      </p:sp>
      <p:sp>
        <p:nvSpPr>
          <p:cNvPr id="7" name="TextBox 6"/>
          <p:cNvSpPr txBox="1"/>
          <p:nvPr/>
        </p:nvSpPr>
        <p:spPr>
          <a:xfrm>
            <a:off x="1692275" y="4149080"/>
            <a:ext cx="3529013" cy="1736725"/>
          </a:xfrm>
          <a:prstGeom prst="roundRect">
            <a:avLst/>
          </a:prstGeom>
          <a:solidFill>
            <a:srgbClr val="99FF99"/>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400" dirty="0"/>
              <a:t>Students with disabilities may need immediate feedback more often.</a:t>
            </a:r>
          </a:p>
        </p:txBody>
      </p:sp>
      <p:pic>
        <p:nvPicPr>
          <p:cNvPr id="86021" name="Picture 2" descr="cartoon drawing of a teacher at a chalkboard with a row of students watch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0900" y="4005064"/>
            <a:ext cx="3041650"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3735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Title 2"/>
          <p:cNvSpPr>
            <a:spLocks noGrp="1"/>
          </p:cNvSpPr>
          <p:nvPr>
            <p:ph type="title"/>
          </p:nvPr>
        </p:nvSpPr>
        <p:spPr>
          <a:ln>
            <a:miter lim="800000"/>
            <a:headEnd/>
            <a:tailEnd/>
          </a:ln>
        </p:spPr>
        <p:txBody>
          <a:bodyPr/>
          <a:lstStyle/>
          <a:p>
            <a:r>
              <a:rPr lang="en-US" altLang="en-US" dirty="0"/>
              <a:t>Self-Management</a:t>
            </a:r>
          </a:p>
        </p:txBody>
      </p:sp>
      <p:sp>
        <p:nvSpPr>
          <p:cNvPr id="2" name="Content Placeholder 1"/>
          <p:cNvSpPr>
            <a:spLocks noGrp="1"/>
          </p:cNvSpPr>
          <p:nvPr>
            <p:ph idx="1"/>
          </p:nvPr>
        </p:nvSpPr>
        <p:spPr>
          <a:xfrm>
            <a:off x="1475507" y="1484784"/>
            <a:ext cx="6192986" cy="2927350"/>
          </a:xfrm>
        </p:spPr>
        <p:txBody>
          <a:bodyPr/>
          <a:lstStyle/>
          <a:p>
            <a:pPr>
              <a:defRPr/>
            </a:pPr>
            <a:r>
              <a:rPr lang="en-US" dirty="0">
                <a:solidFill>
                  <a:schemeClr val="tx1"/>
                </a:solidFill>
              </a:rPr>
              <a:t>Is the ideal</a:t>
            </a:r>
          </a:p>
          <a:p>
            <a:pPr>
              <a:defRPr/>
            </a:pPr>
            <a:r>
              <a:rPr lang="en-US" dirty="0">
                <a:solidFill>
                  <a:schemeClr val="tx1"/>
                </a:solidFill>
              </a:rPr>
              <a:t>Requires regular feedback in the beginning</a:t>
            </a:r>
          </a:p>
          <a:p>
            <a:pPr>
              <a:defRPr/>
            </a:pPr>
            <a:r>
              <a:rPr lang="en-US" dirty="0">
                <a:solidFill>
                  <a:schemeClr val="tx1"/>
                </a:solidFill>
              </a:rPr>
              <a:t>Involves cues</a:t>
            </a:r>
          </a:p>
          <a:p>
            <a:pPr>
              <a:defRPr/>
            </a:pPr>
            <a:r>
              <a:rPr lang="en-US" dirty="0">
                <a:solidFill>
                  <a:schemeClr val="tx1"/>
                </a:solidFill>
              </a:rPr>
              <a:t>Invites reflection</a:t>
            </a:r>
          </a:p>
          <a:p>
            <a:pPr marL="0" indent="0">
              <a:buFont typeface="Wingdings" pitchFamily="2" charset="2"/>
              <a:buNone/>
              <a:defRPr/>
            </a:pPr>
            <a:endParaRPr lang="en-US" dirty="0">
              <a:solidFill>
                <a:schemeClr val="tx1"/>
              </a:solidFill>
            </a:endParaRPr>
          </a:p>
        </p:txBody>
      </p:sp>
      <p:sp>
        <p:nvSpPr>
          <p:cNvPr id="6" name="TextBox 5"/>
          <p:cNvSpPr txBox="1"/>
          <p:nvPr/>
        </p:nvSpPr>
        <p:spPr>
          <a:xfrm>
            <a:off x="1476792" y="4511397"/>
            <a:ext cx="5056188" cy="1736725"/>
          </a:xfrm>
          <a:prstGeom prst="roundRect">
            <a:avLst/>
          </a:prstGeom>
          <a:solidFill>
            <a:srgbClr val="99FF99"/>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400" dirty="0"/>
              <a:t>Self-management might be more difficult for students with disabilities and younger students.</a:t>
            </a:r>
          </a:p>
          <a:p>
            <a:pPr>
              <a:defRPr/>
            </a:pPr>
            <a:r>
              <a:rPr lang="en-US" sz="2400" dirty="0"/>
              <a:t> </a:t>
            </a:r>
          </a:p>
        </p:txBody>
      </p:sp>
      <p:pic>
        <p:nvPicPr>
          <p:cNvPr id="87045"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3429000"/>
            <a:ext cx="2011363"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959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itle 2"/>
          <p:cNvSpPr>
            <a:spLocks noGrp="1"/>
          </p:cNvSpPr>
          <p:nvPr>
            <p:ph type="title"/>
          </p:nvPr>
        </p:nvSpPr>
        <p:spPr>
          <a:ln>
            <a:miter lim="800000"/>
            <a:headEnd/>
            <a:tailEnd/>
          </a:ln>
        </p:spPr>
        <p:txBody>
          <a:bodyPr/>
          <a:lstStyle/>
          <a:p>
            <a:r>
              <a:rPr lang="en-US" altLang="en-US" dirty="0"/>
              <a:t>Positive Reinforcement</a:t>
            </a:r>
          </a:p>
        </p:txBody>
      </p:sp>
      <p:sp>
        <p:nvSpPr>
          <p:cNvPr id="2" name="Content Placeholder 1"/>
          <p:cNvSpPr>
            <a:spLocks noGrp="1"/>
          </p:cNvSpPr>
          <p:nvPr>
            <p:ph idx="1"/>
          </p:nvPr>
        </p:nvSpPr>
        <p:spPr>
          <a:xfrm>
            <a:off x="1403350" y="1557338"/>
            <a:ext cx="7508875" cy="3311822"/>
          </a:xfrm>
        </p:spPr>
        <p:txBody>
          <a:bodyPr/>
          <a:lstStyle/>
          <a:p>
            <a:pPr>
              <a:defRPr/>
            </a:pPr>
            <a:r>
              <a:rPr lang="en-US" dirty="0">
                <a:solidFill>
                  <a:srgbClr val="0061AF"/>
                </a:solidFill>
              </a:rPr>
              <a:t>Positive reinforcement works by </a:t>
            </a:r>
            <a:r>
              <a:rPr lang="en-US" i="1" dirty="0">
                <a:solidFill>
                  <a:srgbClr val="0061AF"/>
                </a:solidFill>
              </a:rPr>
              <a:t>presenting </a:t>
            </a:r>
            <a:r>
              <a:rPr lang="en-US" dirty="0">
                <a:solidFill>
                  <a:srgbClr val="0061AF"/>
                </a:solidFill>
              </a:rPr>
              <a:t>a motivating/reinforcing stimulus to the student after the desired behavior is exhibited, making the behavior more likely to happen in the future.</a:t>
            </a:r>
          </a:p>
          <a:p>
            <a:pPr marL="0" indent="0">
              <a:buFont typeface="Wingdings" pitchFamily="2" charset="2"/>
              <a:buNone/>
              <a:defRPr/>
            </a:pPr>
            <a:endParaRPr lang="en-US" dirty="0"/>
          </a:p>
        </p:txBody>
      </p:sp>
      <p:sp>
        <p:nvSpPr>
          <p:cNvPr id="4" name="TextBox 3"/>
          <p:cNvSpPr txBox="1"/>
          <p:nvPr/>
        </p:nvSpPr>
        <p:spPr>
          <a:xfrm>
            <a:off x="2817812" y="5300662"/>
            <a:ext cx="4679950" cy="919401"/>
          </a:xfrm>
          <a:prstGeom prst="roundRect">
            <a:avLst/>
          </a:prstGeom>
          <a:solidFill>
            <a:srgbClr val="99FF99"/>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400" dirty="0"/>
              <a:t>Reminder: Different people respond to different reinforcers!</a:t>
            </a:r>
          </a:p>
        </p:txBody>
      </p:sp>
    </p:spTree>
    <p:extLst>
      <p:ext uri="{BB962C8B-B14F-4D97-AF65-F5344CB8AC3E}">
        <p14:creationId xmlns:p14="http://schemas.microsoft.com/office/powerpoint/2010/main" val="24208572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idx="4294967295"/>
          </p:nvPr>
        </p:nvSpPr>
        <p:spPr>
          <a:xfrm>
            <a:off x="1599730" y="2852738"/>
            <a:ext cx="7272808" cy="2705472"/>
          </a:xfrm>
          <a:prstGeom prst="rect">
            <a:avLst/>
          </a:prstGeom>
          <a:noFill/>
          <a:ln>
            <a:noFill/>
            <a:prstDash/>
          </a:ln>
          <a:effectLst/>
          <a:extLst>
            <a:ext uri="{FAA26D3D-D897-4be2-8F04-BA451C77F1D7}">
              <ma14:placeholderFlag xmlns:mc="http://schemas.openxmlformats.org/markup-compatibility/2006" xmlns:mv="urn:schemas-microsoft-com:mac:vml" xmlns:ma14="http://schemas.microsoft.com/office/mac/drawingml/2011/main" xmlns=""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Measuring Student Progress</a:t>
            </a:r>
          </a:p>
        </p:txBody>
      </p:sp>
      <p:pic>
        <p:nvPicPr>
          <p:cNvPr id="3"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54050"/>
            <a:ext cx="7272338"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79699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Title 2"/>
          <p:cNvSpPr>
            <a:spLocks noGrp="1"/>
          </p:cNvSpPr>
          <p:nvPr>
            <p:ph type="title"/>
          </p:nvPr>
        </p:nvSpPr>
        <p:spPr>
          <a:ln>
            <a:miter lim="800000"/>
            <a:headEnd/>
            <a:tailEnd/>
          </a:ln>
        </p:spPr>
        <p:txBody>
          <a:bodyPr/>
          <a:lstStyle/>
          <a:p>
            <a:r>
              <a:rPr lang="en-US" altLang="en-US" sz="4000" dirty="0"/>
              <a:t>Data Collected for Supplemental Interventions</a:t>
            </a:r>
          </a:p>
        </p:txBody>
      </p:sp>
      <p:sp>
        <p:nvSpPr>
          <p:cNvPr id="2" name="Content Placeholder 1"/>
          <p:cNvSpPr>
            <a:spLocks noGrp="1"/>
          </p:cNvSpPr>
          <p:nvPr>
            <p:ph idx="1"/>
          </p:nvPr>
        </p:nvSpPr>
        <p:spPr>
          <a:xfrm>
            <a:off x="1403648" y="1764804"/>
            <a:ext cx="7508875" cy="3023592"/>
          </a:xfrm>
        </p:spPr>
        <p:txBody>
          <a:bodyPr/>
          <a:lstStyle/>
          <a:p>
            <a:pPr>
              <a:defRPr/>
            </a:pPr>
            <a:r>
              <a:rPr lang="en-US" dirty="0">
                <a:solidFill>
                  <a:srgbClr val="0061AF"/>
                </a:solidFill>
              </a:rPr>
              <a:t>Data to assess impact:</a:t>
            </a:r>
          </a:p>
          <a:p>
            <a:pPr lvl="1">
              <a:defRPr/>
            </a:pPr>
            <a:r>
              <a:rPr lang="en-US" dirty="0">
                <a:solidFill>
                  <a:srgbClr val="0061AF"/>
                </a:solidFill>
              </a:rPr>
              <a:t>Office Daily Referrals (ODRs)</a:t>
            </a:r>
          </a:p>
          <a:p>
            <a:pPr lvl="1">
              <a:defRPr/>
            </a:pPr>
            <a:r>
              <a:rPr lang="en-US" dirty="0">
                <a:solidFill>
                  <a:srgbClr val="0061AF"/>
                </a:solidFill>
              </a:rPr>
              <a:t>Data collected as part of the intervention (e.g., check-in, check-out points)</a:t>
            </a:r>
          </a:p>
          <a:p>
            <a:pPr>
              <a:defRPr/>
            </a:pPr>
            <a:r>
              <a:rPr lang="en-US" dirty="0">
                <a:solidFill>
                  <a:srgbClr val="0061AF"/>
                </a:solidFill>
              </a:rPr>
              <a:t>Data to assess implementation: </a:t>
            </a:r>
          </a:p>
          <a:p>
            <a:pPr lvl="1">
              <a:defRPr/>
            </a:pPr>
            <a:r>
              <a:rPr lang="en-US" dirty="0">
                <a:solidFill>
                  <a:srgbClr val="0061AF"/>
                </a:solidFill>
              </a:rPr>
              <a:t>Implementation checklists</a:t>
            </a:r>
          </a:p>
          <a:p>
            <a:pPr lvl="1">
              <a:defRPr/>
            </a:pPr>
            <a:r>
              <a:rPr lang="en-US" dirty="0">
                <a:solidFill>
                  <a:srgbClr val="0061AF"/>
                </a:solidFill>
              </a:rPr>
              <a:t>Classroom observations</a:t>
            </a:r>
          </a:p>
          <a:p>
            <a:pPr>
              <a:defRPr/>
            </a:pPr>
            <a:endParaRPr lang="en-US" dirty="0"/>
          </a:p>
        </p:txBody>
      </p:sp>
      <p:pic>
        <p:nvPicPr>
          <p:cNvPr id="111621" name="Picture 4" descr="photo of a checklist on a clipboar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4783798"/>
            <a:ext cx="1539875"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54050"/>
            <a:ext cx="7272338"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noGrp="1"/>
          </p:cNvSpPr>
          <p:nvPr>
            <p:ph type="title" idx="4294967295"/>
          </p:nvPr>
        </p:nvSpPr>
        <p:spPr>
          <a:xfrm>
            <a:off x="1599730" y="2852738"/>
            <a:ext cx="7272808" cy="2705472"/>
          </a:xfrm>
          <a:prstGeom prst="rect">
            <a:avLst/>
          </a:prstGeom>
          <a:noFill/>
          <a:ln>
            <a:noFill/>
            <a:prstDash/>
          </a:ln>
          <a:effectLst/>
          <a:extLst>
            <a:ext uri="{FAA26D3D-D897-4be2-8F04-BA451C77F1D7}">
              <ma14:placeholderFlag xmlns:mc="http://schemas.openxmlformats.org/markup-compatibility/2006" xmlns:mv="urn:schemas-microsoft-com:mac:vml" xmlns:ma14="http://schemas.microsoft.com/office/mac/drawingml/2011/main" xmlns=""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What Are Supplemental Interventions?</a:t>
            </a:r>
          </a:p>
        </p:txBody>
      </p:sp>
    </p:spTree>
    <p:extLst>
      <p:ext uri="{BB962C8B-B14F-4D97-AF65-F5344CB8AC3E}">
        <p14:creationId xmlns:p14="http://schemas.microsoft.com/office/powerpoint/2010/main" val="17875294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2"/>
          <p:cNvSpPr>
            <a:spLocks noGrp="1"/>
          </p:cNvSpPr>
          <p:nvPr>
            <p:ph type="title"/>
          </p:nvPr>
        </p:nvSpPr>
        <p:spPr>
          <a:ln>
            <a:miter lim="800000"/>
            <a:headEnd/>
            <a:tailEnd/>
          </a:ln>
        </p:spPr>
        <p:txBody>
          <a:bodyPr/>
          <a:lstStyle/>
          <a:p>
            <a:r>
              <a:rPr lang="en-US" altLang="en-US" sz="4000" dirty="0"/>
              <a:t>Pattern: Improved Behavior </a:t>
            </a:r>
            <a:br>
              <a:rPr lang="en-US" altLang="en-US" sz="4000" dirty="0"/>
            </a:br>
            <a:r>
              <a:rPr lang="en-US" altLang="en-US" sz="4000" dirty="0"/>
              <a:t>After Intervention Change</a:t>
            </a:r>
          </a:p>
        </p:txBody>
      </p:sp>
      <p:pic>
        <p:nvPicPr>
          <p:cNvPr id="112643" name="Picture 2" descr="Graph of behavior changes with interventions "/>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403647" y="1931988"/>
            <a:ext cx="3672409" cy="3873500"/>
          </a:xfrm>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44" name="Picture 2" descr="Graph of behavior changes with interven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1931988"/>
            <a:ext cx="3816424" cy="387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Title 1"/>
          <p:cNvSpPr>
            <a:spLocks noGrp="1"/>
          </p:cNvSpPr>
          <p:nvPr>
            <p:ph type="title"/>
          </p:nvPr>
        </p:nvSpPr>
        <p:spPr>
          <a:ln>
            <a:miter lim="800000"/>
            <a:headEnd/>
            <a:tailEnd/>
          </a:ln>
        </p:spPr>
        <p:txBody>
          <a:bodyPr/>
          <a:lstStyle/>
          <a:p>
            <a:r>
              <a:rPr lang="en-US" altLang="en-US" sz="3600" dirty="0"/>
              <a:t>Interpreting Improved Behavior </a:t>
            </a:r>
            <a:br>
              <a:rPr lang="en-US" altLang="en-US" sz="3600" dirty="0"/>
            </a:br>
            <a:r>
              <a:rPr lang="en-US" altLang="en-US" sz="3600" dirty="0"/>
              <a:t>After Intervention Change </a:t>
            </a:r>
          </a:p>
        </p:txBody>
      </p:sp>
      <p:sp>
        <p:nvSpPr>
          <p:cNvPr id="4" name="Content Placeholder 3"/>
          <p:cNvSpPr>
            <a:spLocks noGrp="1"/>
          </p:cNvSpPr>
          <p:nvPr>
            <p:ph idx="1"/>
          </p:nvPr>
        </p:nvSpPr>
        <p:spPr>
          <a:xfrm>
            <a:off x="1435099" y="1700808"/>
            <a:ext cx="7508875" cy="3851275"/>
          </a:xfrm>
        </p:spPr>
        <p:txBody>
          <a:bodyPr/>
          <a:lstStyle/>
          <a:p>
            <a:pPr>
              <a:defRPr/>
            </a:pPr>
            <a:r>
              <a:rPr lang="en-US" b="1" dirty="0">
                <a:solidFill>
                  <a:srgbClr val="0061AF"/>
                </a:solidFill>
              </a:rPr>
              <a:t>Situation:</a:t>
            </a:r>
            <a:r>
              <a:rPr lang="en-US" dirty="0">
                <a:solidFill>
                  <a:srgbClr val="0061AF"/>
                </a:solidFill>
              </a:rPr>
              <a:t> The student’s response improves after an intervention change (direction depends on target behavior).</a:t>
            </a:r>
          </a:p>
          <a:p>
            <a:pPr>
              <a:defRPr/>
            </a:pPr>
            <a:r>
              <a:rPr lang="en-US" b="1" dirty="0">
                <a:solidFill>
                  <a:srgbClr val="0061AF"/>
                </a:solidFill>
              </a:rPr>
              <a:t>Analysis:</a:t>
            </a:r>
            <a:r>
              <a:rPr lang="en-US" dirty="0">
                <a:solidFill>
                  <a:srgbClr val="0061AF"/>
                </a:solidFill>
              </a:rPr>
              <a:t> No change in intervention is needed at this time. Continue monitoring until a change is needed or the goal is met.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2"/>
          <p:cNvSpPr>
            <a:spLocks noGrp="1"/>
          </p:cNvSpPr>
          <p:nvPr>
            <p:ph type="title"/>
          </p:nvPr>
        </p:nvSpPr>
        <p:spPr>
          <a:ln>
            <a:miter lim="800000"/>
            <a:headEnd/>
            <a:tailEnd/>
          </a:ln>
        </p:spPr>
        <p:txBody>
          <a:bodyPr/>
          <a:lstStyle/>
          <a:p>
            <a:r>
              <a:rPr lang="en-US" altLang="en-US" dirty="0"/>
              <a:t>Pattern: No Change in Behavior</a:t>
            </a:r>
          </a:p>
        </p:txBody>
      </p:sp>
      <p:pic>
        <p:nvPicPr>
          <p:cNvPr id="114691" name="Picture 5" descr="picture of graph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27313" y="1989138"/>
            <a:ext cx="5305425" cy="3851275"/>
          </a:xfrm>
          <a:extLs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03350" y="1773238"/>
            <a:ext cx="7508875" cy="4133850"/>
          </a:xfrm>
        </p:spPr>
        <p:txBody>
          <a:bodyPr/>
          <a:lstStyle/>
          <a:p>
            <a:pPr>
              <a:defRPr/>
            </a:pPr>
            <a:r>
              <a:rPr lang="en-US" sz="2600" b="1" dirty="0">
                <a:solidFill>
                  <a:srgbClr val="0061AF"/>
                </a:solidFill>
              </a:rPr>
              <a:t>Situation:</a:t>
            </a:r>
            <a:r>
              <a:rPr lang="en-US" sz="2600" dirty="0">
                <a:solidFill>
                  <a:srgbClr val="0061AF"/>
                </a:solidFill>
              </a:rPr>
              <a:t> The data are similar before and after the change in intervention.</a:t>
            </a:r>
          </a:p>
          <a:p>
            <a:pPr>
              <a:defRPr/>
            </a:pPr>
            <a:r>
              <a:rPr lang="en-US" sz="2600" b="1" dirty="0">
                <a:solidFill>
                  <a:srgbClr val="0061AF"/>
                </a:solidFill>
              </a:rPr>
              <a:t>Possible interpretations:</a:t>
            </a:r>
          </a:p>
          <a:p>
            <a:pPr lvl="1">
              <a:defRPr/>
            </a:pPr>
            <a:r>
              <a:rPr lang="en-US" sz="2200" dirty="0">
                <a:solidFill>
                  <a:srgbClr val="0061AF"/>
                </a:solidFill>
              </a:rPr>
              <a:t>The student is not responding to the intervention.</a:t>
            </a:r>
          </a:p>
          <a:p>
            <a:pPr lvl="1">
              <a:defRPr/>
            </a:pPr>
            <a:r>
              <a:rPr lang="en-US" sz="2200" dirty="0">
                <a:solidFill>
                  <a:srgbClr val="0061AF"/>
                </a:solidFill>
              </a:rPr>
              <a:t>The student has not received the intervention with fidelity.</a:t>
            </a:r>
          </a:p>
          <a:p>
            <a:pPr lvl="1">
              <a:defRPr/>
            </a:pPr>
            <a:r>
              <a:rPr lang="en-US" sz="2200" dirty="0">
                <a:solidFill>
                  <a:srgbClr val="0061AF"/>
                </a:solidFill>
              </a:rPr>
              <a:t>The DBR tool is not sensitive to change for this behavior (revisit definition or anchors).</a:t>
            </a:r>
          </a:p>
          <a:p>
            <a:pPr lvl="1">
              <a:defRPr/>
            </a:pPr>
            <a:r>
              <a:rPr lang="en-US" sz="2200" dirty="0">
                <a:solidFill>
                  <a:srgbClr val="0061AF"/>
                </a:solidFill>
              </a:rPr>
              <a:t>The intervention is not an appropriate match for the student’s needs.</a:t>
            </a:r>
          </a:p>
          <a:p>
            <a:pPr lvl="1">
              <a:defRPr/>
            </a:pPr>
            <a:r>
              <a:rPr lang="en-US" sz="2200" dirty="0">
                <a:solidFill>
                  <a:srgbClr val="0061AF"/>
                </a:solidFill>
              </a:rPr>
              <a:t>The intervention is not addressing the function of the behavior</a:t>
            </a:r>
            <a:r>
              <a:rPr lang="en-US" sz="2200" dirty="0"/>
              <a:t>.</a:t>
            </a:r>
          </a:p>
        </p:txBody>
      </p:sp>
      <p:sp>
        <p:nvSpPr>
          <p:cNvPr id="115715" name="Title 2"/>
          <p:cNvSpPr>
            <a:spLocks noGrp="1"/>
          </p:cNvSpPr>
          <p:nvPr>
            <p:ph type="title"/>
          </p:nvPr>
        </p:nvSpPr>
        <p:spPr>
          <a:ln>
            <a:miter lim="800000"/>
            <a:headEnd/>
            <a:tailEnd/>
          </a:ln>
        </p:spPr>
        <p:txBody>
          <a:bodyPr/>
          <a:lstStyle/>
          <a:p>
            <a:r>
              <a:rPr lang="en-US" altLang="en-US" dirty="0"/>
              <a:t>Interpreting No Change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500"/>
                                        <p:tgtEl>
                                          <p:spTgt spid="2">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Title 2"/>
          <p:cNvSpPr>
            <a:spLocks noGrp="1"/>
          </p:cNvSpPr>
          <p:nvPr>
            <p:ph type="title"/>
          </p:nvPr>
        </p:nvSpPr>
        <p:spPr>
          <a:ln>
            <a:miter lim="800000"/>
            <a:headEnd/>
            <a:tailEnd/>
          </a:ln>
        </p:spPr>
        <p:txBody>
          <a:bodyPr/>
          <a:lstStyle/>
          <a:p>
            <a:r>
              <a:rPr lang="en-US" altLang="en-US" dirty="0"/>
              <a:t>Pattern: Highly Variable Data</a:t>
            </a:r>
          </a:p>
        </p:txBody>
      </p:sp>
      <p:graphicFrame>
        <p:nvGraphicFramePr>
          <p:cNvPr id="116738" name="Content Placeholder 3" descr="picture of graph "/>
          <p:cNvGraphicFramePr>
            <a:graphicFrameLocks noGrp="1"/>
          </p:cNvGraphicFramePr>
          <p:nvPr>
            <p:ph idx="1"/>
            <p:extLst>
              <p:ext uri="{D42A27DB-BD31-4B8C-83A1-F6EECF244321}">
                <p14:modId xmlns:p14="http://schemas.microsoft.com/office/powerpoint/2010/main" val="3214539650"/>
              </p:ext>
            </p:extLst>
          </p:nvPr>
        </p:nvGraphicFramePr>
        <p:xfrm>
          <a:off x="1603855" y="1587500"/>
          <a:ext cx="6503988" cy="3683000"/>
        </p:xfrm>
        <a:graphic>
          <a:graphicData uri="http://schemas.openxmlformats.org/presentationml/2006/ole">
            <mc:AlternateContent xmlns:mc="http://schemas.openxmlformats.org/markup-compatibility/2006">
              <mc:Choice xmlns:v="urn:schemas-microsoft-com:vml" Requires="v">
                <p:oleObj r:id="rId3" imgW="6504996" imgH="3682303" progId="Excel.Sheet.8">
                  <p:embed/>
                </p:oleObj>
              </mc:Choice>
              <mc:Fallback>
                <p:oleObj r:id="rId3" imgW="6504996" imgH="3682303" progId="Excel.Sheet.8">
                  <p:embed/>
                  <p:pic>
                    <p:nvPicPr>
                      <p:cNvPr id="0" name="Picture 168"/>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3855" y="1587500"/>
                        <a:ext cx="6503988" cy="368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cxnSp>
        <p:nvCxnSpPr>
          <p:cNvPr id="6" name="Straight Connector 5">
            <a:extLst>
              <a:ext uri="{C183D7F6-B498-43B3-948B-1728B52AA6E4}">
                <adec:decorative xmlns:adec="http://schemas.microsoft.com/office/drawing/2017/decorative" val="1"/>
              </a:ext>
            </a:extLst>
          </p:cNvPr>
          <p:cNvCxnSpPr/>
          <p:nvPr/>
        </p:nvCxnSpPr>
        <p:spPr>
          <a:xfrm flipV="1">
            <a:off x="4168775" y="2035175"/>
            <a:ext cx="0" cy="308610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99852" y="2204864"/>
            <a:ext cx="430887" cy="2140971"/>
          </a:xfrm>
          <a:prstGeom prst="rect">
            <a:avLst/>
          </a:prstGeom>
          <a:noFill/>
        </p:spPr>
        <p:txBody>
          <a:bodyPr vert="vert270" wrap="none">
            <a:spAutoFit/>
          </a:bodyPr>
          <a:lstStyle/>
          <a:p>
            <a:pPr>
              <a:defRPr/>
            </a:pPr>
            <a:r>
              <a:rPr lang="en-US" sz="1600" dirty="0">
                <a:solidFill>
                  <a:srgbClr val="000000"/>
                </a:solidFill>
              </a:rPr>
              <a:t>Disruptive DBR Rating</a:t>
            </a:r>
          </a:p>
        </p:txBody>
      </p:sp>
      <p:sp>
        <p:nvSpPr>
          <p:cNvPr id="116742" name="TextBox 10"/>
          <p:cNvSpPr txBox="1">
            <a:spLocks noChangeArrowheads="1"/>
          </p:cNvSpPr>
          <p:nvPr/>
        </p:nvSpPr>
        <p:spPr bwMode="auto">
          <a:xfrm>
            <a:off x="3680305" y="5363608"/>
            <a:ext cx="23510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600" dirty="0">
                <a:solidFill>
                  <a:srgbClr val="000000"/>
                </a:solidFill>
              </a:rPr>
              <a:t>Number of School Days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786" name="Object 2" descr="picture of graph"/>
          <p:cNvGraphicFramePr>
            <a:graphicFrameLocks noChangeAspect="1"/>
          </p:cNvGraphicFramePr>
          <p:nvPr>
            <p:extLst>
              <p:ext uri="{D42A27DB-BD31-4B8C-83A1-F6EECF244321}">
                <p14:modId xmlns:p14="http://schemas.microsoft.com/office/powerpoint/2010/main" val="3103179519"/>
              </p:ext>
            </p:extLst>
          </p:nvPr>
        </p:nvGraphicFramePr>
        <p:xfrm>
          <a:off x="0" y="1219200"/>
          <a:ext cx="9144000" cy="5638800"/>
        </p:xfrm>
        <a:graphic>
          <a:graphicData uri="http://schemas.openxmlformats.org/presentationml/2006/ole">
            <mc:AlternateContent xmlns:mc="http://schemas.openxmlformats.org/markup-compatibility/2006">
              <mc:Choice xmlns:v="urn:schemas-microsoft-com:vml" Requires="v">
                <p:oleObj name="Chart" r:id="rId3" imgW="7581960" imgH="4152960" progId="">
                  <p:embed/>
                </p:oleObj>
              </mc:Choice>
              <mc:Fallback>
                <p:oleObj name="Chart" r:id="rId3" imgW="7581960" imgH="4152960" progId="">
                  <p:embed/>
                  <p:pic>
                    <p:nvPicPr>
                      <p:cNvPr id="0" name="Picture 1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19200"/>
                        <a:ext cx="9144000"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8787" name="Rectangle 3"/>
          <p:cNvSpPr>
            <a:spLocks noGrp="1" noChangeArrowheads="1"/>
          </p:cNvSpPr>
          <p:nvPr>
            <p:ph type="title"/>
          </p:nvPr>
        </p:nvSpPr>
        <p:spPr>
          <a:xfrm>
            <a:off x="1403648" y="0"/>
            <a:ext cx="7740352" cy="1600200"/>
          </a:xfrm>
          <a:ln>
            <a:miter lim="800000"/>
            <a:headEnd/>
            <a:tailEnd/>
          </a:ln>
        </p:spPr>
        <p:txBody>
          <a:bodyPr/>
          <a:lstStyle/>
          <a:p>
            <a:pPr eaLnBrk="1" hangingPunct="1"/>
            <a:r>
              <a:rPr lang="en-US" altLang="en-US" dirty="0"/>
              <a:t>Daily Data Used for Decision Making Steve</a:t>
            </a:r>
          </a:p>
        </p:txBody>
      </p:sp>
      <p:sp>
        <p:nvSpPr>
          <p:cNvPr id="2" name="Rectangle 1"/>
          <p:cNvSpPr/>
          <p:nvPr/>
        </p:nvSpPr>
        <p:spPr>
          <a:xfrm>
            <a:off x="2438400" y="1556792"/>
            <a:ext cx="5013920" cy="5768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Steve’s Check In Check Out Performance</a:t>
            </a:r>
          </a:p>
          <a:p>
            <a:pPr algn="ctr">
              <a:defRPr/>
            </a:pPr>
            <a:r>
              <a:rPr lang="en-US" b="1" dirty="0">
                <a:solidFill>
                  <a:schemeClr val="tx1"/>
                </a:solidFill>
              </a:rPr>
              <a:t>2010-2012</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1475656" y="116632"/>
            <a:ext cx="7560840" cy="1152128"/>
          </a:xfrm>
          <a:ln>
            <a:miter lim="800000"/>
            <a:headEnd/>
            <a:tailEnd/>
          </a:ln>
        </p:spPr>
        <p:txBody>
          <a:bodyPr/>
          <a:lstStyle/>
          <a:p>
            <a:pPr eaLnBrk="1" hangingPunct="1"/>
            <a:r>
              <a:rPr lang="en-US" altLang="en-US" sz="3700" dirty="0"/>
              <a:t>Daily Data Used for Decision Making Rachelle</a:t>
            </a:r>
            <a:endParaRPr lang="en-US" altLang="en-US" sz="3700" dirty="0">
              <a:solidFill>
                <a:schemeClr val="bg1"/>
              </a:solidFill>
            </a:endParaRPr>
          </a:p>
        </p:txBody>
      </p:sp>
      <p:graphicFrame>
        <p:nvGraphicFramePr>
          <p:cNvPr id="119811" name="Object 3" descr="picture of graph "/>
          <p:cNvGraphicFramePr>
            <a:graphicFrameLocks noGrp="1" noChangeAspect="1"/>
          </p:cNvGraphicFramePr>
          <p:nvPr>
            <p:ph idx="1"/>
            <p:extLst>
              <p:ext uri="{D42A27DB-BD31-4B8C-83A1-F6EECF244321}">
                <p14:modId xmlns:p14="http://schemas.microsoft.com/office/powerpoint/2010/main" val="2130848269"/>
              </p:ext>
            </p:extLst>
          </p:nvPr>
        </p:nvGraphicFramePr>
        <p:xfrm>
          <a:off x="781050" y="1687513"/>
          <a:ext cx="7581900" cy="4352925"/>
        </p:xfrm>
        <a:graphic>
          <a:graphicData uri="http://schemas.openxmlformats.org/presentationml/2006/ole">
            <mc:AlternateContent xmlns:mc="http://schemas.openxmlformats.org/markup-compatibility/2006">
              <mc:Choice xmlns:v="urn:schemas-microsoft-com:vml" Requires="v">
                <p:oleObj name="Chart" r:id="rId3" imgW="7581960" imgH="4352760" progId="">
                  <p:embed/>
                </p:oleObj>
              </mc:Choice>
              <mc:Fallback>
                <p:oleObj name="Chart" r:id="rId3" imgW="7581960" imgH="4352760" progId="">
                  <p:embed/>
                  <p:pic>
                    <p:nvPicPr>
                      <p:cNvPr id="0" name="Picture 16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050" y="1687513"/>
                        <a:ext cx="75819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a:xfrm>
            <a:off x="2514600" y="1447800"/>
            <a:ext cx="5945832"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Rachelle’s Check In Check Out Performance</a:t>
            </a:r>
          </a:p>
          <a:p>
            <a:pPr algn="ctr">
              <a:defRPr/>
            </a:pPr>
            <a:r>
              <a:rPr lang="en-US" b="1" dirty="0">
                <a:solidFill>
                  <a:schemeClr val="tx1"/>
                </a:solidFill>
              </a:rPr>
              <a:t>2010-2012</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idx="4294967295"/>
          </p:nvPr>
        </p:nvSpPr>
        <p:spPr>
          <a:xfrm>
            <a:off x="1599730" y="2852738"/>
            <a:ext cx="7272808" cy="1728390"/>
          </a:xfrm>
          <a:prstGeom prst="rect">
            <a:avLst/>
          </a:prstGeom>
          <a:noFill/>
          <a:ln>
            <a:noFill/>
            <a:prstDash/>
          </a:ln>
          <a:effectLst/>
          <a:extLst>
            <a:ext uri="{FAA26D3D-D897-4be2-8F04-BA451C77F1D7}">
              <ma14:placeholderFlag xmlns:mc="http://schemas.openxmlformats.org/markup-compatibility/2006" xmlns:mv="urn:schemas-microsoft-com:mac:vml" xmlns:ma14="http://schemas.microsoft.com/office/mac/drawingml/2011/main" xmlns=""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chemeClr val="tx1"/>
                </a:solidFill>
                <a:effectLst/>
                <a:uLnTx/>
                <a:uFillTx/>
                <a:latin typeface="+mj-lt"/>
                <a:ea typeface="+mj-ea"/>
                <a:cs typeface="+mj-cs"/>
              </a:rPr>
              <a:t>Case Study: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chemeClr val="tx1"/>
                </a:solidFill>
                <a:effectLst/>
                <a:uLnTx/>
                <a:uFillTx/>
                <a:latin typeface="+mj-lt"/>
                <a:ea typeface="+mj-ea"/>
                <a:cs typeface="+mj-cs"/>
              </a:rPr>
              <a:t>Meet Aiden</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0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endParaRPr>
          </a:p>
        </p:txBody>
      </p:sp>
      <p:pic>
        <p:nvPicPr>
          <p:cNvPr id="3"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54050"/>
            <a:ext cx="7272338"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79699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Title 2"/>
          <p:cNvSpPr>
            <a:spLocks noGrp="1"/>
          </p:cNvSpPr>
          <p:nvPr>
            <p:ph type="title"/>
          </p:nvPr>
        </p:nvSpPr>
        <p:spPr>
          <a:xfrm>
            <a:off x="1660524" y="116632"/>
            <a:ext cx="6994525" cy="953343"/>
          </a:xfrm>
          <a:ln>
            <a:miter lim="800000"/>
            <a:headEnd/>
            <a:tailEnd/>
          </a:ln>
        </p:spPr>
        <p:txBody>
          <a:bodyPr/>
          <a:lstStyle/>
          <a:p>
            <a:r>
              <a:rPr lang="en-US" altLang="en-US" dirty="0"/>
              <a:t>Aiden’s Story</a:t>
            </a:r>
          </a:p>
        </p:txBody>
      </p:sp>
      <p:sp>
        <p:nvSpPr>
          <p:cNvPr id="2" name="Content Placeholder 1"/>
          <p:cNvSpPr>
            <a:spLocks noGrp="1"/>
          </p:cNvSpPr>
          <p:nvPr>
            <p:ph idx="1"/>
          </p:nvPr>
        </p:nvSpPr>
        <p:spPr>
          <a:xfrm>
            <a:off x="1475656" y="1196752"/>
            <a:ext cx="7508875" cy="4087812"/>
          </a:xfrm>
        </p:spPr>
        <p:txBody>
          <a:bodyPr/>
          <a:lstStyle/>
          <a:p>
            <a:pPr>
              <a:defRPr/>
            </a:pPr>
            <a:r>
              <a:rPr lang="en-US" sz="2700" b="1" dirty="0">
                <a:solidFill>
                  <a:srgbClr val="0061AF"/>
                </a:solidFill>
              </a:rPr>
              <a:t>Background: </a:t>
            </a:r>
            <a:r>
              <a:rPr lang="en-US" sz="2600" dirty="0">
                <a:solidFill>
                  <a:srgbClr val="0061AF"/>
                </a:solidFill>
              </a:rPr>
              <a:t>Aiden is a 12-year-old boy enrolled in the seventh grade. School records indicate that he has had difficulty getting along with his teachers and he gets easily frustrated when given certain academic assignments, especially in mathematics. He refused to complete his work and causes disruptions in the classroom. When the teacher gives back mathematics quizzes and tests, he usually rips his up. None of Aiden’s peers want to sit next to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Title 2"/>
          <p:cNvSpPr>
            <a:spLocks noGrp="1"/>
          </p:cNvSpPr>
          <p:nvPr>
            <p:ph type="title"/>
          </p:nvPr>
        </p:nvSpPr>
        <p:spPr>
          <a:xfrm>
            <a:off x="1692273" y="0"/>
            <a:ext cx="6994525" cy="1143000"/>
          </a:xfrm>
          <a:ln>
            <a:miter lim="800000"/>
            <a:headEnd/>
            <a:tailEnd/>
          </a:ln>
        </p:spPr>
        <p:txBody>
          <a:bodyPr/>
          <a:lstStyle/>
          <a:p>
            <a:r>
              <a:rPr lang="en-US" altLang="en-US" dirty="0"/>
              <a:t>Activity – Case Study</a:t>
            </a:r>
          </a:p>
        </p:txBody>
      </p:sp>
      <p:sp>
        <p:nvSpPr>
          <p:cNvPr id="2" name="Content Placeholder 1"/>
          <p:cNvSpPr>
            <a:spLocks noGrp="1"/>
          </p:cNvSpPr>
          <p:nvPr>
            <p:ph idx="1"/>
          </p:nvPr>
        </p:nvSpPr>
        <p:spPr>
          <a:xfrm>
            <a:off x="1435097" y="1340768"/>
            <a:ext cx="7508875" cy="4464050"/>
          </a:xfrm>
        </p:spPr>
        <p:txBody>
          <a:bodyPr/>
          <a:lstStyle/>
          <a:p>
            <a:pPr>
              <a:defRPr/>
            </a:pPr>
            <a:r>
              <a:rPr lang="en-US" dirty="0">
                <a:solidFill>
                  <a:srgbClr val="0061AF"/>
                </a:solidFill>
              </a:rPr>
              <a:t>Review Aiden’s case study and decide the following:</a:t>
            </a:r>
          </a:p>
          <a:p>
            <a:pPr marL="514350" indent="-514350">
              <a:buFont typeface="+mj-lt"/>
              <a:buAutoNum type="arabicPeriod"/>
              <a:defRPr/>
            </a:pPr>
            <a:r>
              <a:rPr lang="en-US" sz="2800" dirty="0">
                <a:solidFill>
                  <a:srgbClr val="0061AF"/>
                </a:solidFill>
              </a:rPr>
              <a:t>What is the behavior issue?</a:t>
            </a:r>
          </a:p>
          <a:p>
            <a:pPr marL="514350" indent="-514350">
              <a:buFont typeface="+mj-lt"/>
              <a:buAutoNum type="arabicPeriod"/>
              <a:defRPr/>
            </a:pPr>
            <a:r>
              <a:rPr lang="en-US" sz="2800" dirty="0">
                <a:solidFill>
                  <a:srgbClr val="0061AF"/>
                </a:solidFill>
              </a:rPr>
              <a:t>How you would address it? What intervention would you use and why?</a:t>
            </a:r>
          </a:p>
          <a:p>
            <a:pPr marL="514350" indent="-514350">
              <a:buFont typeface="+mj-lt"/>
              <a:buAutoNum type="arabicPeriod"/>
              <a:defRPr/>
            </a:pPr>
            <a:r>
              <a:rPr lang="en-US" sz="2800" dirty="0">
                <a:solidFill>
                  <a:srgbClr val="0061AF"/>
                </a:solidFill>
              </a:rPr>
              <a:t>How would you implement the intervention?</a:t>
            </a:r>
          </a:p>
          <a:p>
            <a:pPr marL="514350" indent="-514350">
              <a:buFont typeface="+mj-lt"/>
              <a:buAutoNum type="arabicPeriod"/>
              <a:defRPr/>
            </a:pPr>
            <a:r>
              <a:rPr lang="en-US" sz="2800" dirty="0">
                <a:solidFill>
                  <a:srgbClr val="0061AF"/>
                </a:solidFill>
              </a:rPr>
              <a:t>How would you tell if it was working?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403648" y="274638"/>
            <a:ext cx="7632847" cy="1143000"/>
          </a:xfrm>
          <a:ln>
            <a:miter lim="800000"/>
            <a:headEnd/>
            <a:tailEnd/>
          </a:ln>
        </p:spPr>
        <p:txBody>
          <a:bodyPr/>
          <a:lstStyle/>
          <a:p>
            <a:r>
              <a:rPr lang="en-US" altLang="en-US" dirty="0"/>
              <a:t>What Are Supplemental Interventions? </a:t>
            </a:r>
          </a:p>
        </p:txBody>
      </p:sp>
      <p:sp>
        <p:nvSpPr>
          <p:cNvPr id="3" name="Content Placeholder 2"/>
          <p:cNvSpPr>
            <a:spLocks noGrp="1"/>
          </p:cNvSpPr>
          <p:nvPr>
            <p:ph idx="1"/>
          </p:nvPr>
        </p:nvSpPr>
        <p:spPr/>
        <p:txBody>
          <a:bodyPr/>
          <a:lstStyle/>
          <a:p>
            <a:pPr>
              <a:defRPr/>
            </a:pPr>
            <a:r>
              <a:rPr lang="en-US" sz="2800" dirty="0"/>
              <a:t>Supplemental interventions are designed for at-risk students and students who are not responding to universal strategies.</a:t>
            </a:r>
          </a:p>
          <a:p>
            <a:pPr marL="0" indent="0">
              <a:buFont typeface="Wingdings" pitchFamily="2" charset="2"/>
              <a:buNone/>
              <a:defRPr/>
            </a:pPr>
            <a:endParaRPr lang="en-US" sz="2800" dirty="0"/>
          </a:p>
          <a:p>
            <a:pPr>
              <a:defRPr/>
            </a:pPr>
            <a:r>
              <a:rPr lang="en-US" sz="2800" dirty="0"/>
              <a:t>Universal strategies can be effective for approximately 80 percent of students. Supplemental interventions can have a positive impact on approximately 15 percent of students.</a:t>
            </a:r>
          </a:p>
          <a:p>
            <a:pPr marL="1828800" lvl="4" indent="0">
              <a:buFontTx/>
              <a:buNone/>
              <a:defRPr/>
            </a:pPr>
            <a:endParaRPr lang="en-US" sz="1600" dirty="0"/>
          </a:p>
          <a:p>
            <a:pPr marL="1828800" lvl="4" indent="0">
              <a:buFontTx/>
              <a:buNone/>
              <a:defRPr/>
            </a:pPr>
            <a:r>
              <a:rPr lang="en-US" sz="1600" dirty="0"/>
              <a:t>	(Filter et al., 2007; Kett &amp; Nelson, 2010)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Title 1"/>
          <p:cNvSpPr>
            <a:spLocks noGrp="1"/>
          </p:cNvSpPr>
          <p:nvPr>
            <p:ph type="title"/>
          </p:nvPr>
        </p:nvSpPr>
        <p:spPr>
          <a:ln>
            <a:miter lim="800000"/>
            <a:headEnd/>
            <a:tailEnd/>
          </a:ln>
        </p:spPr>
        <p:txBody>
          <a:bodyPr/>
          <a:lstStyle/>
          <a:p>
            <a:r>
              <a:rPr lang="en-US" altLang="en-US" sz="3800" dirty="0"/>
              <a:t>Key Questions to Ask Before Intensive Interventions</a:t>
            </a:r>
          </a:p>
        </p:txBody>
      </p:sp>
      <p:sp>
        <p:nvSpPr>
          <p:cNvPr id="4" name="Content Placeholder 3"/>
          <p:cNvSpPr>
            <a:spLocks noGrp="1"/>
          </p:cNvSpPr>
          <p:nvPr>
            <p:ph idx="1"/>
          </p:nvPr>
        </p:nvSpPr>
        <p:spPr/>
        <p:txBody>
          <a:bodyPr/>
          <a:lstStyle/>
          <a:p>
            <a:r>
              <a:rPr lang="en-US" sz="2400" dirty="0"/>
              <a:t>Has the student been taught using an evidence-based, supplemental intervention program (if available) that is appropriate for his or her needs?</a:t>
            </a:r>
          </a:p>
          <a:p>
            <a:r>
              <a:rPr lang="en-US" sz="2400" dirty="0"/>
              <a:t>Has the program been implemented with fidelity?</a:t>
            </a:r>
          </a:p>
          <a:p>
            <a:pPr lvl="1"/>
            <a:r>
              <a:rPr lang="en-US" sz="2000" dirty="0"/>
              <a:t>Content</a:t>
            </a:r>
          </a:p>
          <a:p>
            <a:pPr lvl="1"/>
            <a:r>
              <a:rPr lang="en-US" sz="2000" dirty="0"/>
              <a:t>Dosage/schedule</a:t>
            </a:r>
          </a:p>
          <a:p>
            <a:pPr lvl="1"/>
            <a:r>
              <a:rPr lang="en-US" sz="2000" dirty="0"/>
              <a:t>Group size</a:t>
            </a:r>
          </a:p>
          <a:p>
            <a:r>
              <a:rPr lang="en-US" sz="2400" dirty="0"/>
              <a:t>Has the program been implemented for a sufficient amount of time to determine the response?</a:t>
            </a:r>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a:xfrm>
            <a:off x="1692275" y="115888"/>
            <a:ext cx="6994525" cy="1512887"/>
          </a:xfrm>
          <a:ln>
            <a:miter lim="800000"/>
            <a:headEnd/>
            <a:tailEnd/>
          </a:ln>
        </p:spPr>
        <p:txBody>
          <a:bodyPr/>
          <a:lstStyle/>
          <a:p>
            <a:r>
              <a:rPr lang="en-US" altLang="en-US" sz="3600" dirty="0"/>
              <a:t>Distinction Between Supplemental Intervention and Intensive Interventions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3042144"/>
              </p:ext>
            </p:extLst>
          </p:nvPr>
        </p:nvGraphicFramePr>
        <p:xfrm>
          <a:off x="1692275" y="1692275"/>
          <a:ext cx="7451724" cy="5056189"/>
        </p:xfrm>
        <a:graphic>
          <a:graphicData uri="http://schemas.openxmlformats.org/drawingml/2006/table">
            <a:tbl>
              <a:tblPr firstRow="1" bandRow="1">
                <a:tableStyleId>{284E427A-3D55-4303-BF80-6455036E1DE7}</a:tableStyleId>
              </a:tblPr>
              <a:tblGrid>
                <a:gridCol w="1800056">
                  <a:extLst>
                    <a:ext uri="{9D8B030D-6E8A-4147-A177-3AD203B41FA5}">
                      <a16:colId xmlns:a16="http://schemas.microsoft.com/office/drawing/2014/main" val="20000"/>
                    </a:ext>
                  </a:extLst>
                </a:gridCol>
                <a:gridCol w="2952092">
                  <a:extLst>
                    <a:ext uri="{9D8B030D-6E8A-4147-A177-3AD203B41FA5}">
                      <a16:colId xmlns:a16="http://schemas.microsoft.com/office/drawing/2014/main" val="20001"/>
                    </a:ext>
                  </a:extLst>
                </a:gridCol>
                <a:gridCol w="2699576">
                  <a:extLst>
                    <a:ext uri="{9D8B030D-6E8A-4147-A177-3AD203B41FA5}">
                      <a16:colId xmlns:a16="http://schemas.microsoft.com/office/drawing/2014/main" val="20002"/>
                    </a:ext>
                  </a:extLst>
                </a:gridCol>
              </a:tblGrid>
              <a:tr h="365797">
                <a:tc>
                  <a:txBody>
                    <a:bodyPr/>
                    <a:lstStyle/>
                    <a:p>
                      <a:endParaRPr lang="en-US" sz="1800" dirty="0"/>
                    </a:p>
                  </a:txBody>
                  <a:tcPr marL="91433" marR="91433" marT="45725" marB="45725"/>
                </a:tc>
                <a:tc>
                  <a:txBody>
                    <a:bodyPr/>
                    <a:lstStyle/>
                    <a:p>
                      <a:r>
                        <a:rPr lang="en-US" sz="1800" dirty="0"/>
                        <a:t>Supplemental </a:t>
                      </a:r>
                      <a:endParaRPr lang="en-US" sz="1800" dirty="0">
                        <a:solidFill>
                          <a:srgbClr val="422C16"/>
                        </a:solidFill>
                      </a:endParaRPr>
                    </a:p>
                  </a:txBody>
                  <a:tcPr marL="91433" marR="91433" marT="45725" marB="45725"/>
                </a:tc>
                <a:tc>
                  <a:txBody>
                    <a:bodyPr/>
                    <a:lstStyle/>
                    <a:p>
                      <a:r>
                        <a:rPr lang="en-US" sz="1800" dirty="0"/>
                        <a:t>Intensive </a:t>
                      </a:r>
                      <a:endParaRPr lang="en-US" sz="1800" dirty="0">
                        <a:solidFill>
                          <a:srgbClr val="422C16"/>
                        </a:solidFill>
                      </a:endParaRPr>
                    </a:p>
                  </a:txBody>
                  <a:tcPr marL="91433" marR="91433" marT="45725" marB="45725"/>
                </a:tc>
                <a:extLst>
                  <a:ext uri="{0D108BD9-81ED-4DB2-BD59-A6C34878D82A}">
                    <a16:rowId xmlns:a16="http://schemas.microsoft.com/office/drawing/2014/main" val="10000"/>
                  </a:ext>
                </a:extLst>
              </a:tr>
              <a:tr h="1310773">
                <a:tc>
                  <a:txBody>
                    <a:bodyPr/>
                    <a:lstStyle/>
                    <a:p>
                      <a:r>
                        <a:rPr lang="en-US" sz="1600" dirty="0"/>
                        <a:t>Instruction</a:t>
                      </a:r>
                    </a:p>
                  </a:txBody>
                  <a:tcPr marL="91433" marR="91433" marT="45725" marB="45725"/>
                </a:tc>
                <a:tc>
                  <a:txBody>
                    <a:bodyPr/>
                    <a:lstStyle/>
                    <a:p>
                      <a:r>
                        <a:rPr lang="en-US" sz="1600" dirty="0"/>
                        <a:t>Follow standardized, evidence-based</a:t>
                      </a:r>
                      <a:r>
                        <a:rPr lang="en-US" sz="1600" baseline="0" dirty="0"/>
                        <a:t> programs as designed</a:t>
                      </a:r>
                      <a:endParaRPr lang="en-US" sz="1600" dirty="0"/>
                    </a:p>
                  </a:txBody>
                  <a:tcPr marL="91433" marR="91433" marT="45725" marB="45725"/>
                </a:tc>
                <a:tc>
                  <a:txBody>
                    <a:bodyPr/>
                    <a:lstStyle/>
                    <a:p>
                      <a:r>
                        <a:rPr lang="en-US" sz="1600" dirty="0"/>
                        <a:t>Use standardized,</a:t>
                      </a:r>
                      <a:r>
                        <a:rPr lang="en-US" sz="1600" baseline="0" dirty="0"/>
                        <a:t> evidence-based programs as a platform, but adapt instruction based on student data</a:t>
                      </a:r>
                      <a:endParaRPr lang="en-US" sz="1600" dirty="0"/>
                    </a:p>
                  </a:txBody>
                  <a:tcPr marL="91433" marR="91433" marT="45725" marB="45725"/>
                </a:tc>
                <a:extLst>
                  <a:ext uri="{0D108BD9-81ED-4DB2-BD59-A6C34878D82A}">
                    <a16:rowId xmlns:a16="http://schemas.microsoft.com/office/drawing/2014/main" val="10001"/>
                  </a:ext>
                </a:extLst>
              </a:tr>
              <a:tr h="823043">
                <a:tc>
                  <a:txBody>
                    <a:bodyPr/>
                    <a:lstStyle/>
                    <a:p>
                      <a:r>
                        <a:rPr lang="en-US" sz="1600" dirty="0"/>
                        <a:t>Duration and Timeframe</a:t>
                      </a:r>
                    </a:p>
                  </a:txBody>
                  <a:tcPr marL="91433" marR="91433" marT="45725" marB="45725"/>
                </a:tc>
                <a:tc>
                  <a:txBody>
                    <a:bodyPr/>
                    <a:lstStyle/>
                    <a:p>
                      <a:r>
                        <a:rPr lang="en-US" sz="1600" dirty="0"/>
                        <a:t>Use the duration and timeframe defined</a:t>
                      </a:r>
                      <a:r>
                        <a:rPr lang="en-US" sz="1600" baseline="0" dirty="0"/>
                        <a:t> by the developer</a:t>
                      </a:r>
                      <a:endParaRPr lang="en-US" sz="1600" dirty="0"/>
                    </a:p>
                  </a:txBody>
                  <a:tcPr marL="91433" marR="91433" marT="45725" marB="45725"/>
                </a:tc>
                <a:tc>
                  <a:txBody>
                    <a:bodyPr/>
                    <a:lstStyle/>
                    <a:p>
                      <a:r>
                        <a:rPr lang="en-US" sz="1600" dirty="0"/>
                        <a:t>Increase the</a:t>
                      </a:r>
                      <a:r>
                        <a:rPr lang="en-US" sz="1600" baseline="0" dirty="0"/>
                        <a:t> frequency and/or duration to meet student needs</a:t>
                      </a:r>
                      <a:endParaRPr lang="en-US" sz="1600" dirty="0"/>
                    </a:p>
                  </a:txBody>
                  <a:tcPr marL="91433" marR="91433" marT="45725" marB="45725"/>
                </a:tc>
                <a:extLst>
                  <a:ext uri="{0D108BD9-81ED-4DB2-BD59-A6C34878D82A}">
                    <a16:rowId xmlns:a16="http://schemas.microsoft.com/office/drawing/2014/main" val="10002"/>
                  </a:ext>
                </a:extLst>
              </a:tr>
              <a:tr h="579179">
                <a:tc>
                  <a:txBody>
                    <a:bodyPr/>
                    <a:lstStyle/>
                    <a:p>
                      <a:r>
                        <a:rPr lang="en-US" sz="1600" dirty="0"/>
                        <a:t>Group Size</a:t>
                      </a:r>
                    </a:p>
                  </a:txBody>
                  <a:tcPr marL="91433" marR="91433" marT="45725" marB="45725"/>
                </a:tc>
                <a:tc>
                  <a:txBody>
                    <a:bodyPr/>
                    <a:lstStyle/>
                    <a:p>
                      <a:r>
                        <a:rPr lang="en-US" sz="1600" dirty="0"/>
                        <a:t>Use</a:t>
                      </a:r>
                      <a:r>
                        <a:rPr lang="en-US" sz="1600" baseline="0" dirty="0"/>
                        <a:t> the group size </a:t>
                      </a:r>
                      <a:r>
                        <a:rPr lang="en-US" sz="1600" dirty="0"/>
                        <a:t>defined by the developer</a:t>
                      </a:r>
                    </a:p>
                  </a:txBody>
                  <a:tcPr marL="91433" marR="91433" marT="45725" marB="45725"/>
                </a:tc>
                <a:tc>
                  <a:txBody>
                    <a:bodyPr/>
                    <a:lstStyle/>
                    <a:p>
                      <a:r>
                        <a:rPr lang="en-US" sz="1600" dirty="0"/>
                        <a:t>Decrease group size to meet student needs </a:t>
                      </a:r>
                    </a:p>
                  </a:txBody>
                  <a:tcPr marL="91433" marR="91433" marT="45725" marB="45725"/>
                </a:tc>
                <a:extLst>
                  <a:ext uri="{0D108BD9-81ED-4DB2-BD59-A6C34878D82A}">
                    <a16:rowId xmlns:a16="http://schemas.microsoft.com/office/drawing/2014/main" val="10003"/>
                  </a:ext>
                </a:extLst>
              </a:tr>
              <a:tr h="579179">
                <a:tc>
                  <a:txBody>
                    <a:bodyPr/>
                    <a:lstStyle/>
                    <a:p>
                      <a:r>
                        <a:rPr lang="en-US" sz="1600" dirty="0"/>
                        <a:t>Progress Monitoring</a:t>
                      </a:r>
                    </a:p>
                  </a:txBody>
                  <a:tcPr marL="91433" marR="91433" marT="45725" marB="45725"/>
                </a:tc>
                <a:tc>
                  <a:txBody>
                    <a:bodyPr/>
                    <a:lstStyle/>
                    <a:p>
                      <a:r>
                        <a:rPr lang="en-US" sz="1600" dirty="0"/>
                        <a:t>At least once per month</a:t>
                      </a:r>
                    </a:p>
                  </a:txBody>
                  <a:tcPr marL="91433" marR="91433" marT="45725" marB="45725"/>
                </a:tc>
                <a:tc>
                  <a:txBody>
                    <a:bodyPr/>
                    <a:lstStyle/>
                    <a:p>
                      <a:r>
                        <a:rPr lang="en-US" sz="1600" dirty="0"/>
                        <a:t>Weekly</a:t>
                      </a:r>
                    </a:p>
                  </a:txBody>
                  <a:tcPr marL="91433" marR="91433" marT="45725" marB="45725"/>
                </a:tc>
                <a:extLst>
                  <a:ext uri="{0D108BD9-81ED-4DB2-BD59-A6C34878D82A}">
                    <a16:rowId xmlns:a16="http://schemas.microsoft.com/office/drawing/2014/main" val="10004"/>
                  </a:ext>
                </a:extLst>
              </a:tr>
              <a:tr h="1398218">
                <a:tc>
                  <a:txBody>
                    <a:bodyPr/>
                    <a:lstStyle/>
                    <a:p>
                      <a:r>
                        <a:rPr lang="en-US" sz="1600" dirty="0"/>
                        <a:t>Population Served</a:t>
                      </a:r>
                    </a:p>
                  </a:txBody>
                  <a:tcPr marL="91433" marR="91433" marT="45725" marB="45725"/>
                </a:tc>
                <a:tc>
                  <a:txBody>
                    <a:bodyPr/>
                    <a:lstStyle/>
                    <a:p>
                      <a:r>
                        <a:rPr lang="en-US" sz="1600" dirty="0"/>
                        <a:t>At-risk</a:t>
                      </a:r>
                      <a:r>
                        <a:rPr lang="en-US" sz="1600" baseline="0" dirty="0"/>
                        <a:t> (typically 15% of the student population)</a:t>
                      </a:r>
                      <a:endParaRPr lang="en-US" sz="1600" dirty="0"/>
                    </a:p>
                  </a:txBody>
                  <a:tcPr marL="91433" marR="91433" marT="45725" marB="45725"/>
                </a:tc>
                <a:tc>
                  <a:txBody>
                    <a:bodyPr/>
                    <a:lstStyle/>
                    <a:p>
                      <a:r>
                        <a:rPr lang="en-US" sz="1600" dirty="0"/>
                        <a:t>Significant and persistent</a:t>
                      </a:r>
                      <a:r>
                        <a:rPr lang="en-US" sz="1600" baseline="0" dirty="0"/>
                        <a:t> learning and/or behavior needs (3-5% of the student population)</a:t>
                      </a:r>
                      <a:endParaRPr lang="en-US" sz="1600" dirty="0"/>
                    </a:p>
                  </a:txBody>
                  <a:tcPr marL="91433" marR="91433"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2"/>
          <p:cNvSpPr>
            <a:spLocks noGrp="1"/>
          </p:cNvSpPr>
          <p:nvPr>
            <p:ph type="title"/>
          </p:nvPr>
        </p:nvSpPr>
        <p:spPr>
          <a:solidFill>
            <a:schemeClr val="bg1"/>
          </a:solidFill>
          <a:ln>
            <a:miter lim="800000"/>
            <a:headEnd/>
            <a:tailEnd/>
          </a:ln>
        </p:spPr>
        <p:txBody>
          <a:bodyPr/>
          <a:lstStyle/>
          <a:p>
            <a:r>
              <a:rPr lang="en-US" altLang="en-US" dirty="0"/>
              <a:t>In Summary</a:t>
            </a:r>
          </a:p>
        </p:txBody>
      </p:sp>
      <p:sp>
        <p:nvSpPr>
          <p:cNvPr id="82946" name="Content Placeholder 1"/>
          <p:cNvSpPr>
            <a:spLocks noGrp="1"/>
          </p:cNvSpPr>
          <p:nvPr>
            <p:ph idx="1"/>
          </p:nvPr>
        </p:nvSpPr>
        <p:spPr/>
        <p:txBody>
          <a:bodyPr/>
          <a:lstStyle/>
          <a:p>
            <a:pPr marL="0" indent="0">
              <a:buFont typeface="Wingdings" pitchFamily="2" charset="2"/>
              <a:buNone/>
              <a:defRPr/>
            </a:pPr>
            <a:endParaRPr lang="en-US" sz="900" b="1" dirty="0">
              <a:solidFill>
                <a:srgbClr val="3B5978"/>
              </a:solidFill>
            </a:endParaRPr>
          </a:p>
          <a:p>
            <a:pPr marL="0" indent="0">
              <a:buFont typeface="Wingdings" pitchFamily="2" charset="2"/>
              <a:buNone/>
              <a:defRPr/>
            </a:pPr>
            <a:r>
              <a:rPr lang="en-US" dirty="0"/>
              <a:t>Supplemental interventions should</a:t>
            </a:r>
          </a:p>
          <a:p>
            <a:pPr>
              <a:defRPr/>
            </a:pPr>
            <a:r>
              <a:rPr lang="en-US" dirty="0"/>
              <a:t>Be evidence-based and implemented with fidelity</a:t>
            </a:r>
          </a:p>
          <a:p>
            <a:pPr>
              <a:defRPr/>
            </a:pPr>
            <a:r>
              <a:rPr lang="en-US" dirty="0"/>
              <a:t>Help students be successful, both academically and behaviorally</a:t>
            </a:r>
          </a:p>
          <a:p>
            <a:pPr>
              <a:defRPr/>
            </a:pPr>
            <a:r>
              <a:rPr lang="en-US" dirty="0"/>
              <a:t>Set the foundation for intensive intervention, if necessary</a:t>
            </a:r>
          </a:p>
          <a:p>
            <a:pPr>
              <a:defRPr/>
            </a:pPr>
            <a:endParaRPr lang="en-US" sz="2800" dirty="0"/>
          </a:p>
          <a:p>
            <a:pPr>
              <a:defRPr/>
            </a:pPr>
            <a:endParaRPr lang="en-US" sz="2800" dirty="0">
              <a:solidFill>
                <a:srgbClr val="3B5978"/>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6E245E-B1BB-DD9A-3C1C-FE0505BB184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04813" y="1061449"/>
            <a:ext cx="3733800" cy="4922738"/>
          </a:xfrm>
          <a:prstGeom prst="rect">
            <a:avLst/>
          </a:prstGeom>
        </p:spPr>
      </p:pic>
      <p:sp>
        <p:nvSpPr>
          <p:cNvPr id="54286" name="Text Box 14"/>
          <p:cNvSpPr txBox="1">
            <a:spLocks noGrp="1" noChangeArrowheads="1"/>
          </p:cNvSpPr>
          <p:nvPr>
            <p:ph type="title" idx="4294967295"/>
          </p:nvPr>
        </p:nvSpPr>
        <p:spPr bwMode="auto">
          <a:xfrm>
            <a:off x="939989" y="169474"/>
            <a:ext cx="2962275" cy="1662112"/>
          </a:xfrm>
          <a:prstGeom prst="rect">
            <a:avLst/>
          </a:prstGeom>
          <a:solidFill>
            <a:srgbClr val="99CCFF"/>
          </a:solidFill>
          <a:ln w="19050">
            <a:solidFill>
              <a:schemeClr val="tx2"/>
            </a:solid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50000"/>
                  </a:schemeClr>
                </a:solidFill>
                <a:effectLst/>
                <a:uLnTx/>
                <a:uFillTx/>
                <a:latin typeface="Arial" charset="0"/>
                <a:ea typeface="ＭＳ Ｐゴシック" pitchFamily="34" charset="-128"/>
                <a:cs typeface="Arial" charset="0"/>
              </a:rPr>
              <a:t>CONTINUUM OF</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50000"/>
                  </a:schemeClr>
                </a:solidFill>
                <a:effectLst/>
                <a:uLnTx/>
                <a:uFillTx/>
                <a:latin typeface="Arial" charset="0"/>
                <a:ea typeface="ＭＳ Ｐゴシック" pitchFamily="34" charset="-128"/>
                <a:cs typeface="Arial" charset="0"/>
              </a:rPr>
              <a:t>SCHOOLWIDE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50000"/>
                  </a:schemeClr>
                </a:solidFill>
                <a:effectLst/>
                <a:uLnTx/>
                <a:uFillTx/>
                <a:latin typeface="Arial" charset="0"/>
                <a:ea typeface="ＭＳ Ｐゴシック" pitchFamily="34" charset="-128"/>
                <a:cs typeface="Arial" charset="0"/>
              </a:rPr>
              <a:t>INSTRUCTIONAL AND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50000"/>
                  </a:schemeClr>
                </a:solidFill>
                <a:effectLst/>
                <a:uLnTx/>
                <a:uFillTx/>
                <a:latin typeface="Arial" charset="0"/>
                <a:ea typeface="ＭＳ Ｐゴシック" pitchFamily="34" charset="-128"/>
                <a:cs typeface="Arial" charset="0"/>
              </a:rPr>
              <a:t>POSITIVE BEHAVIOR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50000"/>
                  </a:schemeClr>
                </a:solidFill>
                <a:effectLst/>
                <a:uLnTx/>
                <a:uFillTx/>
                <a:latin typeface="Arial" charset="0"/>
                <a:ea typeface="ＭＳ Ｐゴシック" pitchFamily="34" charset="-128"/>
                <a:cs typeface="Arial" charset="0"/>
              </a:rPr>
              <a:t>SUPPORT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chemeClr val="tx1">
                    <a:lumMod val="50000"/>
                  </a:schemeClr>
                </a:solidFill>
                <a:effectLst/>
                <a:uLnTx/>
                <a:uFillTx/>
                <a:latin typeface="Arial" charset="0"/>
                <a:ea typeface="ＭＳ Ｐゴシック" pitchFamily="34" charset="-128"/>
                <a:cs typeface="Arial" charset="0"/>
              </a:rPr>
              <a:t>(</a:t>
            </a:r>
            <a:r>
              <a:rPr kumimoji="0" lang="en-US" altLang="en-US" sz="1200" b="0" i="0" u="none" strike="noStrike" kern="1200" cap="none" spc="0" normalizeH="0" baseline="0" noProof="0" dirty="0" err="1">
                <a:ln>
                  <a:noFill/>
                </a:ln>
                <a:solidFill>
                  <a:schemeClr val="tx1">
                    <a:lumMod val="50000"/>
                  </a:schemeClr>
                </a:solidFill>
                <a:effectLst/>
                <a:uLnTx/>
                <a:uFillTx/>
                <a:latin typeface="Arial" charset="0"/>
                <a:ea typeface="ＭＳ Ｐゴシック" pitchFamily="34" charset="-128"/>
                <a:cs typeface="Arial" charset="0"/>
              </a:rPr>
              <a:t>PBIS.org</a:t>
            </a:r>
            <a:r>
              <a:rPr kumimoji="0" lang="en-US" altLang="en-US" sz="1200" b="0" i="0" u="none" strike="noStrike" kern="1200" cap="none" spc="0" normalizeH="0" baseline="0" noProof="0" dirty="0">
                <a:ln>
                  <a:noFill/>
                </a:ln>
                <a:solidFill>
                  <a:schemeClr val="tx1">
                    <a:lumMod val="50000"/>
                  </a:schemeClr>
                </a:solidFill>
                <a:effectLst/>
                <a:uLnTx/>
                <a:uFillTx/>
                <a:latin typeface="Arial" charset="0"/>
                <a:ea typeface="ＭＳ Ｐゴシック" pitchFamily="34" charset="-128"/>
                <a:cs typeface="Arial" charset="0"/>
              </a:rPr>
              <a:t>)</a:t>
            </a:r>
          </a:p>
        </p:txBody>
      </p:sp>
      <p:sp>
        <p:nvSpPr>
          <p:cNvPr id="54279" name="AutoShape 7">
            <a:extLst>
              <a:ext uri="{C183D7F6-B498-43B3-948B-1728B52AA6E4}">
                <adec:decorative xmlns:adec="http://schemas.microsoft.com/office/drawing/2017/decorative" val="1"/>
              </a:ext>
            </a:extLst>
          </p:cNvPr>
          <p:cNvSpPr>
            <a:spLocks/>
          </p:cNvSpPr>
          <p:nvPr/>
        </p:nvSpPr>
        <p:spPr bwMode="auto">
          <a:xfrm rot="-1184886">
            <a:off x="5382563" y="1184363"/>
            <a:ext cx="304800" cy="609600"/>
          </a:xfrm>
          <a:prstGeom prst="rightBrace">
            <a:avLst>
              <a:gd name="adj1" fmla="val 16667"/>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80" name="AutoShape 8">
            <a:extLst>
              <a:ext uri="{C183D7F6-B498-43B3-948B-1728B52AA6E4}">
                <adec:decorative xmlns:adec="http://schemas.microsoft.com/office/drawing/2017/decorative" val="1"/>
              </a:ext>
            </a:extLst>
          </p:cNvPr>
          <p:cNvSpPr>
            <a:spLocks/>
          </p:cNvSpPr>
          <p:nvPr/>
        </p:nvSpPr>
        <p:spPr bwMode="auto">
          <a:xfrm rot="-1243991">
            <a:off x="5531164" y="1483793"/>
            <a:ext cx="304800" cy="1522953"/>
          </a:xfrm>
          <a:prstGeom prst="rightBrace">
            <a:avLst>
              <a:gd name="adj1" fmla="val 49348"/>
              <a:gd name="adj2" fmla="val 79222"/>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78" name="Text Box 6"/>
          <p:cNvSpPr txBox="1">
            <a:spLocks noChangeArrowheads="1"/>
          </p:cNvSpPr>
          <p:nvPr/>
        </p:nvSpPr>
        <p:spPr bwMode="auto">
          <a:xfrm>
            <a:off x="1504304" y="2729511"/>
            <a:ext cx="1722935" cy="2308324"/>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algn="ctr">
              <a:spcBef>
                <a:spcPct val="0"/>
              </a:spcBef>
              <a:buFontTx/>
              <a:buNone/>
            </a:pPr>
            <a:r>
              <a:rPr lang="en-US" altLang="en-US" sz="1800" dirty="0">
                <a:solidFill>
                  <a:schemeClr val="tx1"/>
                </a:solidFill>
              </a:rPr>
              <a:t>Universal:</a:t>
            </a:r>
          </a:p>
          <a:p>
            <a:pPr algn="ctr">
              <a:spcBef>
                <a:spcPct val="0"/>
              </a:spcBef>
              <a:buFontTx/>
              <a:buNone/>
            </a:pPr>
            <a:r>
              <a:rPr lang="en-US" altLang="en-US" sz="1800" dirty="0">
                <a:solidFill>
                  <a:schemeClr val="tx1"/>
                </a:solidFill>
              </a:rPr>
              <a:t>School/</a:t>
            </a:r>
          </a:p>
          <a:p>
            <a:pPr algn="ctr">
              <a:spcBef>
                <a:spcPct val="0"/>
              </a:spcBef>
              <a:buFontTx/>
              <a:buNone/>
            </a:pPr>
            <a:r>
              <a:rPr lang="en-US" altLang="en-US" sz="1800" dirty="0">
                <a:solidFill>
                  <a:schemeClr val="tx1"/>
                </a:solidFill>
              </a:rPr>
              <a:t>Classroom-</a:t>
            </a:r>
          </a:p>
          <a:p>
            <a:pPr algn="ctr">
              <a:spcBef>
                <a:spcPct val="0"/>
              </a:spcBef>
              <a:buFontTx/>
              <a:buNone/>
            </a:pPr>
            <a:r>
              <a:rPr lang="en-US" altLang="en-US" sz="1800" dirty="0">
                <a:solidFill>
                  <a:schemeClr val="tx1"/>
                </a:solidFill>
              </a:rPr>
              <a:t>Wide Systems for</a:t>
            </a:r>
          </a:p>
          <a:p>
            <a:pPr algn="ctr">
              <a:spcBef>
                <a:spcPct val="0"/>
              </a:spcBef>
              <a:buFontTx/>
              <a:buNone/>
            </a:pPr>
            <a:r>
              <a:rPr lang="en-US" altLang="en-US" sz="1800" dirty="0">
                <a:solidFill>
                  <a:schemeClr val="tx1"/>
                </a:solidFill>
              </a:rPr>
              <a:t>All Students,</a:t>
            </a:r>
          </a:p>
          <a:p>
            <a:pPr algn="ctr">
              <a:spcBef>
                <a:spcPct val="0"/>
              </a:spcBef>
              <a:buFontTx/>
              <a:buNone/>
            </a:pPr>
            <a:r>
              <a:rPr lang="en-US" altLang="en-US" sz="1800" dirty="0">
                <a:solidFill>
                  <a:schemeClr val="tx1"/>
                </a:solidFill>
              </a:rPr>
              <a:t>Staff, and Settings</a:t>
            </a:r>
          </a:p>
        </p:txBody>
      </p:sp>
      <p:sp>
        <p:nvSpPr>
          <p:cNvPr id="54282" name="Text Box 10"/>
          <p:cNvSpPr txBox="1">
            <a:spLocks noChangeArrowheads="1"/>
          </p:cNvSpPr>
          <p:nvPr/>
        </p:nvSpPr>
        <p:spPr bwMode="auto">
          <a:xfrm>
            <a:off x="5975352" y="150998"/>
            <a:ext cx="2439497" cy="1754326"/>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algn="ctr">
              <a:spcBef>
                <a:spcPct val="0"/>
              </a:spcBef>
              <a:buFontTx/>
              <a:buNone/>
            </a:pPr>
            <a:r>
              <a:rPr lang="en-US" altLang="en-US" sz="1800" dirty="0">
                <a:solidFill>
                  <a:schemeClr val="tx1"/>
                </a:solidFill>
              </a:rPr>
              <a:t>Individual/Intensive:</a:t>
            </a:r>
          </a:p>
          <a:p>
            <a:pPr algn="ctr">
              <a:spcBef>
                <a:spcPct val="0"/>
              </a:spcBef>
              <a:buFontTx/>
              <a:buNone/>
            </a:pPr>
            <a:r>
              <a:rPr lang="en-US" altLang="en-US" sz="1800" dirty="0">
                <a:solidFill>
                  <a:schemeClr val="tx1"/>
                </a:solidFill>
              </a:rPr>
              <a:t>Specialized </a:t>
            </a:r>
          </a:p>
          <a:p>
            <a:pPr algn="ctr">
              <a:spcBef>
                <a:spcPct val="0"/>
              </a:spcBef>
              <a:buFontTx/>
              <a:buNone/>
            </a:pPr>
            <a:r>
              <a:rPr lang="en-US" altLang="en-US" sz="1800" dirty="0">
                <a:solidFill>
                  <a:schemeClr val="tx1"/>
                </a:solidFill>
              </a:rPr>
              <a:t>Individualized</a:t>
            </a:r>
          </a:p>
          <a:p>
            <a:pPr algn="ctr">
              <a:spcBef>
                <a:spcPct val="0"/>
              </a:spcBef>
              <a:buFontTx/>
              <a:buNone/>
            </a:pPr>
            <a:r>
              <a:rPr lang="en-US" altLang="en-US" sz="1800" dirty="0">
                <a:solidFill>
                  <a:schemeClr val="tx1"/>
                </a:solidFill>
              </a:rPr>
              <a:t>Systems for Students With High-Risk Behavior</a:t>
            </a:r>
          </a:p>
        </p:txBody>
      </p:sp>
      <p:sp>
        <p:nvSpPr>
          <p:cNvPr id="54277" name="AutoShape 5">
            <a:extLst>
              <a:ext uri="{C183D7F6-B498-43B3-948B-1728B52AA6E4}">
                <adec:decorative xmlns:adec="http://schemas.microsoft.com/office/drawing/2017/decorative" val="1"/>
              </a:ext>
            </a:extLst>
          </p:cNvPr>
          <p:cNvSpPr>
            <a:spLocks/>
          </p:cNvSpPr>
          <p:nvPr/>
        </p:nvSpPr>
        <p:spPr bwMode="auto">
          <a:xfrm rot="1068829">
            <a:off x="3420413" y="768914"/>
            <a:ext cx="457200" cy="5114657"/>
          </a:xfrm>
          <a:prstGeom prst="leftBrace">
            <a:avLst>
              <a:gd name="adj1" fmla="val 103414"/>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81" name="Text Box 9"/>
          <p:cNvSpPr txBox="1">
            <a:spLocks noChangeArrowheads="1"/>
          </p:cNvSpPr>
          <p:nvPr/>
        </p:nvSpPr>
        <p:spPr bwMode="auto">
          <a:xfrm>
            <a:off x="6691914" y="2324345"/>
            <a:ext cx="1722935" cy="1754326"/>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algn="ctr">
              <a:spcBef>
                <a:spcPct val="0"/>
              </a:spcBef>
              <a:buFontTx/>
              <a:buNone/>
            </a:pPr>
            <a:r>
              <a:rPr lang="en-US" altLang="en-US" sz="1800" dirty="0">
                <a:solidFill>
                  <a:srgbClr val="FF0000"/>
                </a:solidFill>
              </a:rPr>
              <a:t>Supplemental: Specialized Systems for Students With At-Risk Behavior</a:t>
            </a:r>
            <a:endParaRPr lang="en-US" altLang="en-US" sz="1800" dirty="0">
              <a:solidFill>
                <a:schemeClr val="tx1"/>
              </a:solidFill>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itle 2"/>
          <p:cNvSpPr>
            <a:spLocks noGrp="1"/>
          </p:cNvSpPr>
          <p:nvPr>
            <p:ph type="title"/>
          </p:nvPr>
        </p:nvSpPr>
        <p:spPr>
          <a:xfrm>
            <a:off x="1476375" y="103187"/>
            <a:ext cx="7571184" cy="1143000"/>
          </a:xfrm>
          <a:ln>
            <a:miter lim="800000"/>
            <a:headEnd/>
            <a:tailEnd/>
          </a:ln>
        </p:spPr>
        <p:txBody>
          <a:bodyPr/>
          <a:lstStyle/>
          <a:p>
            <a:r>
              <a:rPr lang="en-US" altLang="en-US" dirty="0"/>
              <a:t>Supplemental Interventions</a:t>
            </a:r>
          </a:p>
        </p:txBody>
      </p:sp>
      <p:sp>
        <p:nvSpPr>
          <p:cNvPr id="2" name="Content Placeholder 1"/>
          <p:cNvSpPr>
            <a:spLocks noGrp="1"/>
          </p:cNvSpPr>
          <p:nvPr>
            <p:ph idx="1"/>
          </p:nvPr>
        </p:nvSpPr>
        <p:spPr>
          <a:xfrm>
            <a:off x="1464018" y="1392237"/>
            <a:ext cx="5916294" cy="4206875"/>
          </a:xfrm>
        </p:spPr>
        <p:txBody>
          <a:bodyPr/>
          <a:lstStyle/>
          <a:p>
            <a:pPr eaLnBrk="1" hangingPunct="1">
              <a:lnSpc>
                <a:spcPct val="150000"/>
              </a:lnSpc>
              <a:defRPr/>
            </a:pPr>
            <a:r>
              <a:rPr lang="en-US" dirty="0">
                <a:solidFill>
                  <a:schemeClr val="tx1"/>
                </a:solidFill>
              </a:rPr>
              <a:t>No more than 15 percent of students identified as “at risk”</a:t>
            </a:r>
          </a:p>
          <a:p>
            <a:pPr eaLnBrk="1" hangingPunct="1">
              <a:defRPr/>
            </a:pPr>
            <a:r>
              <a:rPr lang="en-US" dirty="0">
                <a:solidFill>
                  <a:schemeClr val="tx1"/>
                </a:solidFill>
              </a:rPr>
              <a:t>Examples of supplemental</a:t>
            </a:r>
          </a:p>
          <a:p>
            <a:pPr marL="0" indent="0" eaLnBrk="1" hangingPunct="1">
              <a:buFont typeface="Wingdings" pitchFamily="2" charset="2"/>
              <a:buNone/>
              <a:defRPr/>
            </a:pPr>
            <a:r>
              <a:rPr lang="en-US" dirty="0">
                <a:solidFill>
                  <a:schemeClr val="tx1"/>
                </a:solidFill>
              </a:rPr>
              <a:t>   interventions:</a:t>
            </a:r>
          </a:p>
          <a:p>
            <a:pPr lvl="2" eaLnBrk="1" hangingPunct="1">
              <a:defRPr/>
            </a:pPr>
            <a:r>
              <a:rPr lang="en-US" sz="2400" dirty="0">
                <a:solidFill>
                  <a:schemeClr val="tx1"/>
                </a:solidFill>
              </a:rPr>
              <a:t>Social skills instruction</a:t>
            </a:r>
          </a:p>
          <a:p>
            <a:pPr lvl="2" eaLnBrk="1" hangingPunct="1">
              <a:defRPr/>
            </a:pPr>
            <a:r>
              <a:rPr lang="en-US" sz="2400" dirty="0">
                <a:solidFill>
                  <a:schemeClr val="tx1"/>
                </a:solidFill>
              </a:rPr>
              <a:t>Check In Check Out (CICO)</a:t>
            </a:r>
          </a:p>
        </p:txBody>
      </p:sp>
      <p:pic>
        <p:nvPicPr>
          <p:cNvPr id="55301" name="Picture 9" descr="Supplemental Interventions graph"/>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82451" y="2732159"/>
            <a:ext cx="1889125" cy="2756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Box 11"/>
          <p:cNvSpPr txBox="1">
            <a:spLocks noChangeArrowheads="1"/>
          </p:cNvSpPr>
          <p:nvPr/>
        </p:nvSpPr>
        <p:spPr bwMode="auto">
          <a:xfrm>
            <a:off x="7742838" y="3941511"/>
            <a:ext cx="76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600" dirty="0">
                <a:solidFill>
                  <a:schemeClr val="tx1"/>
                </a:solidFill>
              </a:rPr>
              <a:t>~15%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le 2"/>
          <p:cNvSpPr>
            <a:spLocks noGrp="1"/>
          </p:cNvSpPr>
          <p:nvPr>
            <p:ph type="title"/>
          </p:nvPr>
        </p:nvSpPr>
        <p:spPr>
          <a:xfrm>
            <a:off x="1692275" y="274638"/>
            <a:ext cx="6994525" cy="1425575"/>
          </a:xfrm>
          <a:ln>
            <a:miter lim="800000"/>
            <a:headEnd/>
            <a:tailEnd/>
          </a:ln>
        </p:spPr>
        <p:txBody>
          <a:bodyPr/>
          <a:lstStyle/>
          <a:p>
            <a:r>
              <a:rPr lang="en-US" altLang="en-US" dirty="0"/>
              <a:t>Key Characteristics</a:t>
            </a:r>
          </a:p>
        </p:txBody>
      </p:sp>
      <p:sp>
        <p:nvSpPr>
          <p:cNvPr id="2" name="Content Placeholder 1"/>
          <p:cNvSpPr>
            <a:spLocks noGrp="1"/>
          </p:cNvSpPr>
          <p:nvPr>
            <p:ph idx="1"/>
          </p:nvPr>
        </p:nvSpPr>
        <p:spPr>
          <a:xfrm>
            <a:off x="1403350" y="1916113"/>
            <a:ext cx="7508875" cy="3817143"/>
          </a:xfrm>
        </p:spPr>
        <p:txBody>
          <a:bodyPr/>
          <a:lstStyle/>
          <a:p>
            <a:pPr marL="342900" indent="-342900">
              <a:buFont typeface="Wingdings" pitchFamily="2" charset="2"/>
              <a:buChar char="Ø"/>
              <a:defRPr/>
            </a:pPr>
            <a:r>
              <a:rPr lang="en-US" dirty="0">
                <a:solidFill>
                  <a:schemeClr val="tx1"/>
                </a:solidFill>
              </a:rPr>
              <a:t>Continuously available</a:t>
            </a:r>
          </a:p>
          <a:p>
            <a:pPr marL="342900" indent="-342900">
              <a:buFont typeface="Wingdings" pitchFamily="2" charset="2"/>
              <a:buChar char="Ø"/>
              <a:defRPr/>
            </a:pPr>
            <a:r>
              <a:rPr lang="en-US" dirty="0">
                <a:solidFill>
                  <a:schemeClr val="tx1"/>
                </a:solidFill>
              </a:rPr>
              <a:t>Quickly and easily accessible</a:t>
            </a:r>
          </a:p>
          <a:p>
            <a:pPr marL="342900" indent="-342900">
              <a:buFont typeface="Wingdings" pitchFamily="2" charset="2"/>
              <a:buChar char="Ø"/>
              <a:defRPr/>
            </a:pPr>
            <a:r>
              <a:rPr lang="en-US" dirty="0">
                <a:solidFill>
                  <a:schemeClr val="tx1"/>
                </a:solidFill>
              </a:rPr>
              <a:t>Minimal time commitment required from classroom teachers</a:t>
            </a:r>
          </a:p>
          <a:p>
            <a:pPr marL="342900" indent="-342900">
              <a:buFont typeface="Wingdings" pitchFamily="2" charset="2"/>
              <a:buChar char="Ø"/>
              <a:defRPr/>
            </a:pPr>
            <a:r>
              <a:rPr lang="en-US" dirty="0">
                <a:solidFill>
                  <a:schemeClr val="tx1"/>
                </a:solidFill>
              </a:rPr>
              <a:t>Required skill sets can be easily learned by classroom teachers</a:t>
            </a:r>
          </a:p>
          <a:p>
            <a:pPr marL="342900" indent="-342900">
              <a:buFont typeface="Wingdings" pitchFamily="2" charset="2"/>
              <a:buChar char="Ø"/>
              <a:defRPr/>
            </a:pPr>
            <a:r>
              <a:rPr lang="en-US" dirty="0">
                <a:solidFill>
                  <a:schemeClr val="tx1"/>
                </a:solidFill>
              </a:rPr>
              <a:t>Aligned with schoolwide expectations</a:t>
            </a:r>
          </a:p>
          <a:p>
            <a:pPr>
              <a:defRPr/>
            </a:pPr>
            <a:r>
              <a:rPr lang="en-US" sz="2800" dirty="0">
                <a:solidFill>
                  <a:schemeClr val="tx1"/>
                </a:solidFill>
              </a:rPr>
              <a:t>				</a:t>
            </a:r>
            <a:r>
              <a:rPr lang="en-US" sz="1800" dirty="0">
                <a:solidFill>
                  <a:schemeClr val="tx1"/>
                </a:solidFill>
              </a:rPr>
              <a:t>(Crone, Hawken, &amp; Horner, 2010)</a:t>
            </a:r>
          </a:p>
          <a:p>
            <a:pPr>
              <a:defRPr/>
            </a:pPr>
            <a:endParaRPr lang="en-US" sz="2800" i="1" dirty="0">
              <a:solidFill>
                <a:schemeClr val="tx1"/>
              </a:solidFill>
            </a:endParaRPr>
          </a:p>
          <a:p>
            <a:pPr>
              <a:defRPr/>
            </a:pPr>
            <a:endParaRPr lang="en-US" sz="2400" i="1" dirty="0">
              <a:solidFill>
                <a:schemeClr val="tx1"/>
              </a:solidFill>
              <a:latin typeface="Times New Roman"/>
            </a:endParaRPr>
          </a:p>
          <a:p>
            <a:pPr>
              <a:defRPr/>
            </a:pPr>
            <a:endParaRPr lang="en-US" sz="2400" i="1" dirty="0">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Title 2"/>
          <p:cNvSpPr>
            <a:spLocks noGrp="1"/>
          </p:cNvSpPr>
          <p:nvPr>
            <p:ph type="title"/>
          </p:nvPr>
        </p:nvSpPr>
        <p:spPr>
          <a:ln>
            <a:miter lim="800000"/>
            <a:headEnd/>
            <a:tailEnd/>
          </a:ln>
        </p:spPr>
        <p:txBody>
          <a:bodyPr/>
          <a:lstStyle/>
          <a:p>
            <a:r>
              <a:rPr lang="en-US" altLang="en-US" dirty="0"/>
              <a:t>Key Characteristics continued</a:t>
            </a:r>
          </a:p>
        </p:txBody>
      </p:sp>
      <p:sp>
        <p:nvSpPr>
          <p:cNvPr id="2" name="Content Placeholder 1"/>
          <p:cNvSpPr>
            <a:spLocks noGrp="1"/>
          </p:cNvSpPr>
          <p:nvPr>
            <p:ph idx="1"/>
          </p:nvPr>
        </p:nvSpPr>
        <p:spPr>
          <a:xfrm>
            <a:off x="1403350" y="1700213"/>
            <a:ext cx="7508875" cy="4087812"/>
          </a:xfrm>
        </p:spPr>
        <p:txBody>
          <a:bodyPr/>
          <a:lstStyle/>
          <a:p>
            <a:pPr marL="457200" indent="-457200">
              <a:buFont typeface="Wingdings" pitchFamily="2" charset="2"/>
              <a:buChar char="Ø"/>
              <a:defRPr/>
            </a:pPr>
            <a:r>
              <a:rPr lang="en-US" dirty="0">
                <a:solidFill>
                  <a:schemeClr val="tx1"/>
                </a:solidFill>
              </a:rPr>
              <a:t>Staff/faculty are aware of the intervention(s) and their roles in the process</a:t>
            </a:r>
          </a:p>
          <a:p>
            <a:pPr marL="457200" indent="-457200">
              <a:buFont typeface="Wingdings" pitchFamily="2" charset="2"/>
              <a:buChar char="Ø"/>
              <a:defRPr/>
            </a:pPr>
            <a:r>
              <a:rPr lang="en-US" dirty="0">
                <a:solidFill>
                  <a:schemeClr val="tx1"/>
                </a:solidFill>
              </a:rPr>
              <a:t>The intervention(s) is consistently implemented with most students, but with some flexibility</a:t>
            </a:r>
          </a:p>
          <a:p>
            <a:pPr marL="457200" indent="-457200">
              <a:buFont typeface="Wingdings" pitchFamily="2" charset="2"/>
              <a:buChar char="Ø"/>
              <a:defRPr/>
            </a:pPr>
            <a:r>
              <a:rPr lang="en-US" dirty="0">
                <a:solidFill>
                  <a:schemeClr val="tx1"/>
                </a:solidFill>
              </a:rPr>
              <a:t>The selected program is matched to the function of the student’s behavior</a:t>
            </a:r>
          </a:p>
          <a:p>
            <a:pPr>
              <a:defRPr/>
            </a:pPr>
            <a:endParaRPr lang="en-US" sz="2800" i="1" dirty="0">
              <a:solidFill>
                <a:schemeClr val="tx1"/>
              </a:solidFill>
            </a:endParaRPr>
          </a:p>
          <a:p>
            <a:pPr>
              <a:defRPr/>
            </a:pPr>
            <a:endParaRPr lang="en-US" i="1" dirty="0">
              <a:latin typeface="Times New Roman"/>
            </a:endParaRPr>
          </a:p>
        </p:txBody>
      </p:sp>
    </p:spTree>
  </p:cSld>
  <p:clrMapOvr>
    <a:masterClrMapping/>
  </p:clrMapOvr>
</p:sld>
</file>

<file path=ppt/theme/theme1.xml><?xml version="1.0" encoding="utf-8"?>
<a:theme xmlns:a="http://schemas.openxmlformats.org/drawingml/2006/main" name="Diseño predeterminado">
  <a:themeElements>
    <a:clrScheme name="Custom 2">
      <a:dk1>
        <a:srgbClr val="0367B3"/>
      </a:dk1>
      <a:lt1>
        <a:srgbClr val="FFFFFF"/>
      </a:lt1>
      <a:dk2>
        <a:srgbClr val="0362B1"/>
      </a:dk2>
      <a:lt2>
        <a:srgbClr val="808080"/>
      </a:lt2>
      <a:accent1>
        <a:srgbClr val="BBE0E3"/>
      </a:accent1>
      <a:accent2>
        <a:srgbClr val="0066B2"/>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17075</TotalTime>
  <Words>8924</Words>
  <Application>Microsoft Macintosh PowerPoint</Application>
  <PresentationFormat>On-screen Show (4:3)</PresentationFormat>
  <Paragraphs>587</Paragraphs>
  <Slides>52</Slides>
  <Notes>52</Notes>
  <HiddenSlides>0</HiddenSlides>
  <MMClips>0</MMClips>
  <ScaleCrop>false</ScaleCrop>
  <HeadingPairs>
    <vt:vector size="8" baseType="variant">
      <vt:variant>
        <vt:lpstr>Fonts Used</vt:lpstr>
      </vt:variant>
      <vt:variant>
        <vt:i4>9</vt:i4>
      </vt:variant>
      <vt:variant>
        <vt:lpstr>Theme</vt:lpstr>
      </vt:variant>
      <vt:variant>
        <vt:i4>7</vt:i4>
      </vt:variant>
      <vt:variant>
        <vt:lpstr>Embedded OLE Servers</vt:lpstr>
      </vt:variant>
      <vt:variant>
        <vt:i4>2</vt:i4>
      </vt:variant>
      <vt:variant>
        <vt:lpstr>Slide Titles</vt:lpstr>
      </vt:variant>
      <vt:variant>
        <vt:i4>52</vt:i4>
      </vt:variant>
    </vt:vector>
  </HeadingPairs>
  <TitlesOfParts>
    <vt:vector size="70" baseType="lpstr">
      <vt:lpstr>ＭＳ Ｐゴシック</vt:lpstr>
      <vt:lpstr>Arial</vt:lpstr>
      <vt:lpstr>Arial Narrow</vt:lpstr>
      <vt:lpstr>Calibri</vt:lpstr>
      <vt:lpstr>Courier New</vt:lpstr>
      <vt:lpstr>Franklin Gothic Book</vt:lpstr>
      <vt:lpstr>FranklinGothic</vt:lpstr>
      <vt:lpstr>Times New Roman</vt:lpstr>
      <vt:lpstr>Wingdings</vt:lpstr>
      <vt:lpstr>Diseño predeterminado</vt:lpstr>
      <vt:lpstr>1_Basic</vt:lpstr>
      <vt:lpstr>2_Basic</vt:lpstr>
      <vt:lpstr>Basic</vt:lpstr>
      <vt:lpstr>3_Basic</vt:lpstr>
      <vt:lpstr>4_Basic</vt:lpstr>
      <vt:lpstr>5_Basic</vt:lpstr>
      <vt:lpstr>Excel.Sheet.8</vt:lpstr>
      <vt:lpstr>Chart</vt:lpstr>
      <vt:lpstr>Collaboration for Effective Educator Development, Accountability, and Reform   Supplemental Behavioral Interventions </vt:lpstr>
      <vt:lpstr>Supplemental Behavioral Interventions</vt:lpstr>
      <vt:lpstr>Note</vt:lpstr>
      <vt:lpstr>What Are Supplemental Interventions?</vt:lpstr>
      <vt:lpstr>What Are Supplemental Interventions? </vt:lpstr>
      <vt:lpstr>CONTINUUM OF SCHOOLWIDE  INSTRUCTIONAL AND  POSITIVE BEHAVIOR SUPPORT (PBIS.org)</vt:lpstr>
      <vt:lpstr>Supplemental Interventions</vt:lpstr>
      <vt:lpstr>Key Characteristics</vt:lpstr>
      <vt:lpstr>Key Characteristics continued</vt:lpstr>
      <vt:lpstr>The Importance of Choosing Evidence-Based Behavioral Interventions</vt:lpstr>
      <vt:lpstr>Evidence-Based Interventions</vt:lpstr>
      <vt:lpstr>Examples of Evidence-Based Interventions</vt:lpstr>
      <vt:lpstr>Examples of Evidence-Based Behavior Curricula</vt:lpstr>
      <vt:lpstr>Resources to Locate Evidence-Based Practices</vt:lpstr>
      <vt:lpstr>Activity: Evidence-Based Behavior Curricula</vt:lpstr>
      <vt:lpstr>The Implementation Process</vt:lpstr>
      <vt:lpstr>The Implementation Process Pathway</vt:lpstr>
      <vt:lpstr>1. Identifying “At-Risk” Students </vt:lpstr>
      <vt:lpstr>2. Match Intervention to Student Need</vt:lpstr>
      <vt:lpstr>Academic Supports</vt:lpstr>
      <vt:lpstr>3. Implement the Intervention</vt:lpstr>
      <vt:lpstr>Evidence-Based and Implemented With Fidelity</vt:lpstr>
      <vt:lpstr>Elements of Supplemental Interventions</vt:lpstr>
      <vt:lpstr>Why Is Fidelity Important?</vt:lpstr>
      <vt:lpstr>Five Elements of Fidelity</vt:lpstr>
      <vt:lpstr>4. Progress Monitoring</vt:lpstr>
      <vt:lpstr>Progress Monitoring Uses</vt:lpstr>
      <vt:lpstr>Progress Monitoring Benefits</vt:lpstr>
      <vt:lpstr>Activity: How Much Do You Remember?</vt:lpstr>
      <vt:lpstr>Example of a Supplemental Strategy  Social Skills Instruction</vt:lpstr>
      <vt:lpstr>What Are Social Skills?</vt:lpstr>
      <vt:lpstr>Activity – Giving and Accepting Compliments</vt:lpstr>
      <vt:lpstr>How Do We Teach Social Skills?</vt:lpstr>
      <vt:lpstr>Modeling</vt:lpstr>
      <vt:lpstr>Coaching</vt:lpstr>
      <vt:lpstr>Self-Management</vt:lpstr>
      <vt:lpstr>Positive Reinforcement</vt:lpstr>
      <vt:lpstr>Measuring Student Progress</vt:lpstr>
      <vt:lpstr>Data Collected for Supplemental Interventions</vt:lpstr>
      <vt:lpstr>Pattern: Improved Behavior  After Intervention Change</vt:lpstr>
      <vt:lpstr>Interpreting Improved Behavior  After Intervention Change </vt:lpstr>
      <vt:lpstr>Pattern: No Change in Behavior</vt:lpstr>
      <vt:lpstr>Interpreting No Change</vt:lpstr>
      <vt:lpstr>Pattern: Highly Variable Data</vt:lpstr>
      <vt:lpstr>Daily Data Used for Decision Making Steve</vt:lpstr>
      <vt:lpstr>Daily Data Used for Decision Making Rachelle</vt:lpstr>
      <vt:lpstr>Case Study: Meet Aiden </vt:lpstr>
      <vt:lpstr>Aiden’s Story</vt:lpstr>
      <vt:lpstr>Activity – Case Study</vt:lpstr>
      <vt:lpstr>Key Questions to Ask Before Intensive Interventions</vt:lpstr>
      <vt:lpstr>Distinction Between Supplemental Intervention and Intensive Interventions</vt:lpstr>
      <vt:lpstr>In Summary</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Emma R Ostovar</cp:lastModifiedBy>
  <cp:revision>2391</cp:revision>
  <cp:lastPrinted>2014-02-24T19:10:36Z</cp:lastPrinted>
  <dcterms:created xsi:type="dcterms:W3CDTF">2014-04-03T06:24:22Z</dcterms:created>
  <dcterms:modified xsi:type="dcterms:W3CDTF">2026-07-23T16:47:01Z</dcterms:modified>
</cp:coreProperties>
</file>