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7.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4057" r:id="rId2"/>
    <p:sldMasterId id="2147484065" r:id="rId3"/>
    <p:sldMasterId id="2147485571" r:id="rId4"/>
    <p:sldMasterId id="2147485579" r:id="rId5"/>
    <p:sldMasterId id="2147485587" r:id="rId6"/>
    <p:sldMasterId id="2147485595" r:id="rId7"/>
    <p:sldMasterId id="2147490766" r:id="rId8"/>
  </p:sldMasterIdLst>
  <p:notesMasterIdLst>
    <p:notesMasterId r:id="rId48"/>
  </p:notesMasterIdLst>
  <p:handoutMasterIdLst>
    <p:handoutMasterId r:id="rId49"/>
  </p:handoutMasterIdLst>
  <p:sldIdLst>
    <p:sldId id="700" r:id="rId9"/>
    <p:sldId id="699" r:id="rId10"/>
    <p:sldId id="708" r:id="rId11"/>
    <p:sldId id="701" r:id="rId12"/>
    <p:sldId id="524" r:id="rId13"/>
    <p:sldId id="602" r:id="rId14"/>
    <p:sldId id="508" r:id="rId15"/>
    <p:sldId id="518" r:id="rId16"/>
    <p:sldId id="519" r:id="rId17"/>
    <p:sldId id="710" r:id="rId18"/>
    <p:sldId id="711" r:id="rId19"/>
    <p:sldId id="712" r:id="rId20"/>
    <p:sldId id="706" r:id="rId21"/>
    <p:sldId id="321" r:id="rId22"/>
    <p:sldId id="470" r:id="rId23"/>
    <p:sldId id="631" r:id="rId24"/>
    <p:sldId id="510" r:id="rId25"/>
    <p:sldId id="633" r:id="rId26"/>
    <p:sldId id="713" r:id="rId27"/>
    <p:sldId id="714" r:id="rId28"/>
    <p:sldId id="715" r:id="rId29"/>
    <p:sldId id="634" r:id="rId30"/>
    <p:sldId id="638" r:id="rId31"/>
    <p:sldId id="639" r:id="rId32"/>
    <p:sldId id="682" r:id="rId33"/>
    <p:sldId id="705" r:id="rId34"/>
    <p:sldId id="641" r:id="rId35"/>
    <p:sldId id="642" r:id="rId36"/>
    <p:sldId id="643" r:id="rId37"/>
    <p:sldId id="644" r:id="rId38"/>
    <p:sldId id="645" r:id="rId39"/>
    <p:sldId id="646" r:id="rId40"/>
    <p:sldId id="647" r:id="rId41"/>
    <p:sldId id="649" r:id="rId42"/>
    <p:sldId id="650" r:id="rId43"/>
    <p:sldId id="572" r:id="rId44"/>
    <p:sldId id="410" r:id="rId45"/>
    <p:sldId id="716" r:id="rId46"/>
    <p:sldId id="371" r:id="rId47"/>
  </p:sldIdLst>
  <p:sldSz cx="9144000" cy="6858000" type="screen4x3"/>
  <p:notesSz cx="7023100" cy="9309100"/>
  <p:defaultTextStyle>
    <a:defPPr>
      <a:defRPr lang="es-E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ckson, Stephanie" initials="JS" lastIdx="3" clrIdx="0"/>
  <p:cmAuthor id="1" name="Marx, Teri" initials="MT" lastIdx="2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AF"/>
    <a:srgbClr val="025198"/>
    <a:srgbClr val="DAEDEF"/>
    <a:srgbClr val="422C16"/>
    <a:srgbClr val="0C788E"/>
    <a:srgbClr val="000099"/>
    <a:srgbClr val="1C1C1C"/>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35" autoAdjust="0"/>
    <p:restoredTop sz="76918" autoAdjust="0"/>
  </p:normalViewPr>
  <p:slideViewPr>
    <p:cSldViewPr>
      <p:cViewPr varScale="1">
        <p:scale>
          <a:sx n="92" d="100"/>
          <a:sy n="92" d="100"/>
        </p:scale>
        <p:origin x="2280" y="168"/>
      </p:cViewPr>
      <p:guideLst>
        <p:guide orient="horz" pos="2160"/>
        <p:guide pos="2880"/>
      </p:guideLst>
    </p:cSldViewPr>
  </p:slideViewPr>
  <p:outlineViewPr>
    <p:cViewPr>
      <p:scale>
        <a:sx n="33" d="100"/>
        <a:sy n="33" d="100"/>
      </p:scale>
      <p:origin x="0" y="-21072"/>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20" d="100"/>
          <a:sy n="120" d="100"/>
        </p:scale>
        <p:origin x="-1626" y="1020"/>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commentAuthors" Target="commentAuthor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E25A1E-9AA2-42D7-8023-0121DDAD522E}" type="doc">
      <dgm:prSet loTypeId="urn:microsoft.com/office/officeart/2005/8/layout/radial4" loCatId="relationship" qsTypeId="urn:microsoft.com/office/officeart/2005/8/quickstyle/simple1" qsCatId="simple" csTypeId="urn:microsoft.com/office/officeart/2005/8/colors/accent0_3" csCatId="mainScheme" phldr="1"/>
      <dgm:spPr/>
      <dgm:t>
        <a:bodyPr/>
        <a:lstStyle/>
        <a:p>
          <a:endParaRPr lang="en-US"/>
        </a:p>
      </dgm:t>
    </dgm:pt>
    <dgm:pt modelId="{EDBCB4D9-2F50-45C1-840F-1D3D0E8B4157}">
      <dgm:prSet phldrT="[Text]"/>
      <dgm:spPr/>
      <dgm:t>
        <a:bodyPr/>
        <a:lstStyle/>
        <a:p>
          <a:r>
            <a:rPr lang="en-US" dirty="0"/>
            <a:t>Data allow us to…</a:t>
          </a:r>
        </a:p>
      </dgm:t>
    </dgm:pt>
    <dgm:pt modelId="{2F16622E-E83F-4E32-ABF0-74619505E22A}" type="parTrans" cxnId="{06CF7FC9-721C-4D43-BEED-56522E5ABC16}">
      <dgm:prSet/>
      <dgm:spPr/>
      <dgm:t>
        <a:bodyPr/>
        <a:lstStyle/>
        <a:p>
          <a:endParaRPr lang="en-US"/>
        </a:p>
      </dgm:t>
    </dgm:pt>
    <dgm:pt modelId="{FB217FD8-9E13-4630-9024-5AA70DA8F1A0}" type="sibTrans" cxnId="{06CF7FC9-721C-4D43-BEED-56522E5ABC16}">
      <dgm:prSet/>
      <dgm:spPr/>
      <dgm:t>
        <a:bodyPr/>
        <a:lstStyle/>
        <a:p>
          <a:endParaRPr lang="en-US"/>
        </a:p>
      </dgm:t>
    </dgm:pt>
    <dgm:pt modelId="{3BC6C9A3-252C-4BFE-A21C-2C3BCE2F72D5}">
      <dgm:prSet phldrT="[Text]" custT="1"/>
      <dgm:spPr/>
      <dgm:t>
        <a:bodyPr/>
        <a:lstStyle/>
        <a:p>
          <a:r>
            <a:rPr lang="en-US" sz="1800" dirty="0"/>
            <a:t>Assess current performance</a:t>
          </a:r>
        </a:p>
      </dgm:t>
    </dgm:pt>
    <dgm:pt modelId="{5BD7692D-03F5-40F0-931A-346FD686EE9B}" type="parTrans" cxnId="{D551A5C4-7886-40F7-8BC0-0F4185189CBB}">
      <dgm:prSet/>
      <dgm:spPr/>
      <dgm:t>
        <a:bodyPr/>
        <a:lstStyle/>
        <a:p>
          <a:endParaRPr lang="en-US" dirty="0"/>
        </a:p>
      </dgm:t>
    </dgm:pt>
    <dgm:pt modelId="{BEE379F7-E25D-43A9-868A-98D352165968}" type="sibTrans" cxnId="{D551A5C4-7886-40F7-8BC0-0F4185189CBB}">
      <dgm:prSet/>
      <dgm:spPr/>
      <dgm:t>
        <a:bodyPr/>
        <a:lstStyle/>
        <a:p>
          <a:endParaRPr lang="en-US"/>
        </a:p>
      </dgm:t>
    </dgm:pt>
    <dgm:pt modelId="{FE36F305-A163-4576-BEBA-7D1008C01D81}">
      <dgm:prSet phldrT="[Text]" custT="1"/>
      <dgm:spPr/>
      <dgm:t>
        <a:bodyPr/>
        <a:lstStyle/>
        <a:p>
          <a:r>
            <a:rPr lang="en-US" sz="1800" dirty="0"/>
            <a:t>Determine the rate of progress or response to the intervention</a:t>
          </a:r>
        </a:p>
      </dgm:t>
    </dgm:pt>
    <dgm:pt modelId="{D5C6CC5A-8047-4932-A182-17ECF292B2AF}" type="parTrans" cxnId="{C429298B-BDAF-480B-BFD1-306429FCE1E8}">
      <dgm:prSet/>
      <dgm:spPr/>
      <dgm:t>
        <a:bodyPr/>
        <a:lstStyle/>
        <a:p>
          <a:endParaRPr lang="en-US" dirty="0"/>
        </a:p>
      </dgm:t>
    </dgm:pt>
    <dgm:pt modelId="{8EB992B3-A5C0-45C1-8C41-8042B49B8CCA}" type="sibTrans" cxnId="{C429298B-BDAF-480B-BFD1-306429FCE1E8}">
      <dgm:prSet/>
      <dgm:spPr/>
      <dgm:t>
        <a:bodyPr/>
        <a:lstStyle/>
        <a:p>
          <a:endParaRPr lang="en-US"/>
        </a:p>
      </dgm:t>
    </dgm:pt>
    <dgm:pt modelId="{CE9CD007-1E37-443C-A7F6-41B116784173}">
      <dgm:prSet custT="1"/>
      <dgm:spPr/>
      <dgm:t>
        <a:bodyPr/>
        <a:lstStyle/>
        <a:p>
          <a:r>
            <a:rPr lang="en-US" sz="1800" dirty="0"/>
            <a:t>Identify when an intervention change is needed</a:t>
          </a:r>
        </a:p>
      </dgm:t>
    </dgm:pt>
    <dgm:pt modelId="{C4FE7B3E-50EC-4D8B-B34B-6A0C008C070A}" type="parTrans" cxnId="{CE2E4E8B-0F04-4D60-9373-0B5246B78AFA}">
      <dgm:prSet/>
      <dgm:spPr/>
      <dgm:t>
        <a:bodyPr/>
        <a:lstStyle/>
        <a:p>
          <a:endParaRPr lang="en-US" dirty="0"/>
        </a:p>
      </dgm:t>
    </dgm:pt>
    <dgm:pt modelId="{AB9F7694-4C01-4300-B7C7-E9A0765F7CB1}" type="sibTrans" cxnId="{CE2E4E8B-0F04-4D60-9373-0B5246B78AFA}">
      <dgm:prSet/>
      <dgm:spPr/>
      <dgm:t>
        <a:bodyPr/>
        <a:lstStyle/>
        <a:p>
          <a:endParaRPr lang="en-US"/>
        </a:p>
      </dgm:t>
    </dgm:pt>
    <dgm:pt modelId="{42B3EF34-2D3B-4BE9-A568-709C6F4568FF}">
      <dgm:prSet custT="1"/>
      <dgm:spPr/>
      <dgm:t>
        <a:bodyPr/>
        <a:lstStyle/>
        <a:p>
          <a:r>
            <a:rPr lang="en-US" sz="1800" dirty="0"/>
            <a:t>Hypothesize potential sources of need</a:t>
          </a:r>
        </a:p>
      </dgm:t>
    </dgm:pt>
    <dgm:pt modelId="{0ACD95D1-0391-4A6F-8532-BD0207B98C99}" type="parTrans" cxnId="{761D001D-26E0-4A87-9E64-A5DBBD9C7DA5}">
      <dgm:prSet/>
      <dgm:spPr/>
      <dgm:t>
        <a:bodyPr/>
        <a:lstStyle/>
        <a:p>
          <a:endParaRPr lang="en-US" dirty="0"/>
        </a:p>
      </dgm:t>
    </dgm:pt>
    <dgm:pt modelId="{3CECF216-0E43-4E03-A336-7322D0E76EB4}" type="sibTrans" cxnId="{761D001D-26E0-4A87-9E64-A5DBBD9C7DA5}">
      <dgm:prSet/>
      <dgm:spPr/>
      <dgm:t>
        <a:bodyPr/>
        <a:lstStyle/>
        <a:p>
          <a:endParaRPr lang="en-US"/>
        </a:p>
      </dgm:t>
    </dgm:pt>
    <dgm:pt modelId="{AF18EB13-BEED-4556-A30E-1E943BF45B6D}" type="pres">
      <dgm:prSet presAssocID="{20E25A1E-9AA2-42D7-8023-0121DDAD522E}" presName="cycle" presStyleCnt="0">
        <dgm:presLayoutVars>
          <dgm:chMax val="1"/>
          <dgm:dir/>
          <dgm:animLvl val="ctr"/>
          <dgm:resizeHandles val="exact"/>
        </dgm:presLayoutVars>
      </dgm:prSet>
      <dgm:spPr/>
    </dgm:pt>
    <dgm:pt modelId="{C4476550-6511-4593-86CA-5E87C4D26F50}" type="pres">
      <dgm:prSet presAssocID="{EDBCB4D9-2F50-45C1-840F-1D3D0E8B4157}" presName="centerShape" presStyleLbl="node0" presStyleIdx="0" presStyleCnt="1"/>
      <dgm:spPr/>
    </dgm:pt>
    <dgm:pt modelId="{2467E778-F970-4D71-B9D2-3292FB8A7219}" type="pres">
      <dgm:prSet presAssocID="{5BD7692D-03F5-40F0-931A-346FD686EE9B}" presName="parTrans" presStyleLbl="bgSibTrans2D1" presStyleIdx="0" presStyleCnt="4" custAng="21524175" custFlipHor="1" custScaleX="34081" custLinFactNeighborX="35960" custLinFactNeighborY="21040"/>
      <dgm:spPr/>
    </dgm:pt>
    <dgm:pt modelId="{1549E20F-65EF-484A-A63C-3BF5B9637A83}" type="pres">
      <dgm:prSet presAssocID="{3BC6C9A3-252C-4BFE-A21C-2C3BCE2F72D5}" presName="node" presStyleLbl="node1" presStyleIdx="0" presStyleCnt="4" custScaleX="116475" custRadScaleRad="114631" custRadScaleInc="-30525">
        <dgm:presLayoutVars>
          <dgm:bulletEnabled val="1"/>
        </dgm:presLayoutVars>
      </dgm:prSet>
      <dgm:spPr/>
    </dgm:pt>
    <dgm:pt modelId="{155E36FD-1A0F-4BF9-A044-88F0B85558F1}" type="pres">
      <dgm:prSet presAssocID="{D5C6CC5A-8047-4932-A182-17ECF292B2AF}" presName="parTrans" presStyleLbl="bgSibTrans2D1" presStyleIdx="1" presStyleCnt="4" custAng="10766525" custScaleX="42666" custLinFactNeighborX="15856" custLinFactNeighborY="83309"/>
      <dgm:spPr/>
    </dgm:pt>
    <dgm:pt modelId="{E765FE02-8B9B-47C6-ABA5-737989C31CC4}" type="pres">
      <dgm:prSet presAssocID="{FE36F305-A163-4576-BEBA-7D1008C01D81}" presName="node" presStyleLbl="node1" presStyleIdx="1" presStyleCnt="4" custScaleX="148530" custRadScaleRad="100411" custRadScaleInc="-28542">
        <dgm:presLayoutVars>
          <dgm:bulletEnabled val="1"/>
        </dgm:presLayoutVars>
      </dgm:prSet>
      <dgm:spPr/>
    </dgm:pt>
    <dgm:pt modelId="{D6E8DE8C-8A98-47E2-8C9E-8D6B96873FD5}" type="pres">
      <dgm:prSet presAssocID="{C4FE7B3E-50EC-4D8B-B34B-6A0C008C070A}" presName="parTrans" presStyleLbl="bgSibTrans2D1" presStyleIdx="2" presStyleCnt="4" custAng="11024973" custScaleX="40811" custLinFactNeighborX="-24522" custLinFactNeighborY="76732"/>
      <dgm:spPr/>
    </dgm:pt>
    <dgm:pt modelId="{FC09DC9C-857F-4E69-84DE-E5D464085700}" type="pres">
      <dgm:prSet presAssocID="{CE9CD007-1E37-443C-A7F6-41B116784173}" presName="node" presStyleLbl="node1" presStyleIdx="2" presStyleCnt="4" custScaleX="155678" custRadScaleRad="114278" custRadScaleInc="46829">
        <dgm:presLayoutVars>
          <dgm:bulletEnabled val="1"/>
        </dgm:presLayoutVars>
      </dgm:prSet>
      <dgm:spPr/>
    </dgm:pt>
    <dgm:pt modelId="{E318B82C-59EE-420F-A248-B5CE1624A9E4}" type="pres">
      <dgm:prSet presAssocID="{0ACD95D1-0391-4A6F-8532-BD0207B98C99}" presName="parTrans" presStyleLbl="bgSibTrans2D1" presStyleIdx="3" presStyleCnt="4" custAng="10815102" custScaleX="34042" custScaleY="92185" custLinFactNeighborX="-37286" custLinFactNeighborY="13134"/>
      <dgm:spPr/>
    </dgm:pt>
    <dgm:pt modelId="{053A2683-9B55-413E-859F-791AD901B2B5}" type="pres">
      <dgm:prSet presAssocID="{42B3EF34-2D3B-4BE9-A568-709C6F4568FF}" presName="node" presStyleLbl="node1" presStyleIdx="3" presStyleCnt="4" custScaleX="124926" custRadScaleRad="109503" custRadScaleInc="31893">
        <dgm:presLayoutVars>
          <dgm:bulletEnabled val="1"/>
        </dgm:presLayoutVars>
      </dgm:prSet>
      <dgm:spPr/>
    </dgm:pt>
  </dgm:ptLst>
  <dgm:cxnLst>
    <dgm:cxn modelId="{0434300D-88CC-4F61-B1E8-E47CEF0123D2}" type="presOf" srcId="{20E25A1E-9AA2-42D7-8023-0121DDAD522E}" destId="{AF18EB13-BEED-4556-A30E-1E943BF45B6D}" srcOrd="0" destOrd="0" presId="urn:microsoft.com/office/officeart/2005/8/layout/radial4"/>
    <dgm:cxn modelId="{4EC0D20D-013F-4C05-959A-E1A7F4E734E7}" type="presOf" srcId="{0ACD95D1-0391-4A6F-8532-BD0207B98C99}" destId="{E318B82C-59EE-420F-A248-B5CE1624A9E4}" srcOrd="0" destOrd="0" presId="urn:microsoft.com/office/officeart/2005/8/layout/radial4"/>
    <dgm:cxn modelId="{761D001D-26E0-4A87-9E64-A5DBBD9C7DA5}" srcId="{EDBCB4D9-2F50-45C1-840F-1D3D0E8B4157}" destId="{42B3EF34-2D3B-4BE9-A568-709C6F4568FF}" srcOrd="3" destOrd="0" parTransId="{0ACD95D1-0391-4A6F-8532-BD0207B98C99}" sibTransId="{3CECF216-0E43-4E03-A336-7322D0E76EB4}"/>
    <dgm:cxn modelId="{269EA653-8673-4E71-B032-B589A22D57B0}" type="presOf" srcId="{3BC6C9A3-252C-4BFE-A21C-2C3BCE2F72D5}" destId="{1549E20F-65EF-484A-A63C-3BF5B9637A83}" srcOrd="0" destOrd="0" presId="urn:microsoft.com/office/officeart/2005/8/layout/radial4"/>
    <dgm:cxn modelId="{C429298B-BDAF-480B-BFD1-306429FCE1E8}" srcId="{EDBCB4D9-2F50-45C1-840F-1D3D0E8B4157}" destId="{FE36F305-A163-4576-BEBA-7D1008C01D81}" srcOrd="1" destOrd="0" parTransId="{D5C6CC5A-8047-4932-A182-17ECF292B2AF}" sibTransId="{8EB992B3-A5C0-45C1-8C41-8042B49B8CCA}"/>
    <dgm:cxn modelId="{CE2E4E8B-0F04-4D60-9373-0B5246B78AFA}" srcId="{EDBCB4D9-2F50-45C1-840F-1D3D0E8B4157}" destId="{CE9CD007-1E37-443C-A7F6-41B116784173}" srcOrd="2" destOrd="0" parTransId="{C4FE7B3E-50EC-4D8B-B34B-6A0C008C070A}" sibTransId="{AB9F7694-4C01-4300-B7C7-E9A0765F7CB1}"/>
    <dgm:cxn modelId="{69119EA8-58C6-4F60-9D73-030672801683}" type="presOf" srcId="{5BD7692D-03F5-40F0-931A-346FD686EE9B}" destId="{2467E778-F970-4D71-B9D2-3292FB8A7219}" srcOrd="0" destOrd="0" presId="urn:microsoft.com/office/officeart/2005/8/layout/radial4"/>
    <dgm:cxn modelId="{2D2A3DAF-E37C-4998-B397-B559C5F3DF4D}" type="presOf" srcId="{42B3EF34-2D3B-4BE9-A568-709C6F4568FF}" destId="{053A2683-9B55-413E-859F-791AD901B2B5}" srcOrd="0" destOrd="0" presId="urn:microsoft.com/office/officeart/2005/8/layout/radial4"/>
    <dgm:cxn modelId="{D551A5C4-7886-40F7-8BC0-0F4185189CBB}" srcId="{EDBCB4D9-2F50-45C1-840F-1D3D0E8B4157}" destId="{3BC6C9A3-252C-4BFE-A21C-2C3BCE2F72D5}" srcOrd="0" destOrd="0" parTransId="{5BD7692D-03F5-40F0-931A-346FD686EE9B}" sibTransId="{BEE379F7-E25D-43A9-868A-98D352165968}"/>
    <dgm:cxn modelId="{B08987C8-5D24-4E72-BAB5-14E5101F1907}" type="presOf" srcId="{D5C6CC5A-8047-4932-A182-17ECF292B2AF}" destId="{155E36FD-1A0F-4BF9-A044-88F0B85558F1}" srcOrd="0" destOrd="0" presId="urn:microsoft.com/office/officeart/2005/8/layout/radial4"/>
    <dgm:cxn modelId="{06CF7FC9-721C-4D43-BEED-56522E5ABC16}" srcId="{20E25A1E-9AA2-42D7-8023-0121DDAD522E}" destId="{EDBCB4D9-2F50-45C1-840F-1D3D0E8B4157}" srcOrd="0" destOrd="0" parTransId="{2F16622E-E83F-4E32-ABF0-74619505E22A}" sibTransId="{FB217FD8-9E13-4630-9024-5AA70DA8F1A0}"/>
    <dgm:cxn modelId="{55D68ECE-FAF9-49C8-9936-9A3CF871AF3C}" type="presOf" srcId="{C4FE7B3E-50EC-4D8B-B34B-6A0C008C070A}" destId="{D6E8DE8C-8A98-47E2-8C9E-8D6B96873FD5}" srcOrd="0" destOrd="0" presId="urn:microsoft.com/office/officeart/2005/8/layout/radial4"/>
    <dgm:cxn modelId="{DDF606D7-E12A-4AE6-B89D-7F4B757E0D31}" type="presOf" srcId="{EDBCB4D9-2F50-45C1-840F-1D3D0E8B4157}" destId="{C4476550-6511-4593-86CA-5E87C4D26F50}" srcOrd="0" destOrd="0" presId="urn:microsoft.com/office/officeart/2005/8/layout/radial4"/>
    <dgm:cxn modelId="{B18864EA-DC7D-4556-A82A-FD19100FC622}" type="presOf" srcId="{FE36F305-A163-4576-BEBA-7D1008C01D81}" destId="{E765FE02-8B9B-47C6-ABA5-737989C31CC4}" srcOrd="0" destOrd="0" presId="urn:microsoft.com/office/officeart/2005/8/layout/radial4"/>
    <dgm:cxn modelId="{40ADF5FD-08E2-465E-A26C-11420469A699}" type="presOf" srcId="{CE9CD007-1E37-443C-A7F6-41B116784173}" destId="{FC09DC9C-857F-4E69-84DE-E5D464085700}" srcOrd="0" destOrd="0" presId="urn:microsoft.com/office/officeart/2005/8/layout/radial4"/>
    <dgm:cxn modelId="{FB1200EA-868D-48B0-B2EF-E51B0B916AF7}" type="presParOf" srcId="{AF18EB13-BEED-4556-A30E-1E943BF45B6D}" destId="{C4476550-6511-4593-86CA-5E87C4D26F50}" srcOrd="0" destOrd="0" presId="urn:microsoft.com/office/officeart/2005/8/layout/radial4"/>
    <dgm:cxn modelId="{7E8B7584-D873-4550-BD44-4D9BE99BD8BA}" type="presParOf" srcId="{AF18EB13-BEED-4556-A30E-1E943BF45B6D}" destId="{2467E778-F970-4D71-B9D2-3292FB8A7219}" srcOrd="1" destOrd="0" presId="urn:microsoft.com/office/officeart/2005/8/layout/radial4"/>
    <dgm:cxn modelId="{CE76402E-0783-4B76-BE46-31B73E43343B}" type="presParOf" srcId="{AF18EB13-BEED-4556-A30E-1E943BF45B6D}" destId="{1549E20F-65EF-484A-A63C-3BF5B9637A83}" srcOrd="2" destOrd="0" presId="urn:microsoft.com/office/officeart/2005/8/layout/radial4"/>
    <dgm:cxn modelId="{CD9ECCCE-83DE-4420-8493-BC1538E12E22}" type="presParOf" srcId="{AF18EB13-BEED-4556-A30E-1E943BF45B6D}" destId="{155E36FD-1A0F-4BF9-A044-88F0B85558F1}" srcOrd="3" destOrd="0" presId="urn:microsoft.com/office/officeart/2005/8/layout/radial4"/>
    <dgm:cxn modelId="{DEC12DB6-CC9E-4800-9C09-4FC5FEF77A97}" type="presParOf" srcId="{AF18EB13-BEED-4556-A30E-1E943BF45B6D}" destId="{E765FE02-8B9B-47C6-ABA5-737989C31CC4}" srcOrd="4" destOrd="0" presId="urn:microsoft.com/office/officeart/2005/8/layout/radial4"/>
    <dgm:cxn modelId="{CE269CF0-831C-4C6F-AE4A-608A2D7A1CBD}" type="presParOf" srcId="{AF18EB13-BEED-4556-A30E-1E943BF45B6D}" destId="{D6E8DE8C-8A98-47E2-8C9E-8D6B96873FD5}" srcOrd="5" destOrd="0" presId="urn:microsoft.com/office/officeart/2005/8/layout/radial4"/>
    <dgm:cxn modelId="{604C5A00-D096-401F-899C-870D94C5FD89}" type="presParOf" srcId="{AF18EB13-BEED-4556-A30E-1E943BF45B6D}" destId="{FC09DC9C-857F-4E69-84DE-E5D464085700}" srcOrd="6" destOrd="0" presId="urn:microsoft.com/office/officeart/2005/8/layout/radial4"/>
    <dgm:cxn modelId="{651D8418-8EDB-40F4-B5E4-3142D293D5DC}" type="presParOf" srcId="{AF18EB13-BEED-4556-A30E-1E943BF45B6D}" destId="{E318B82C-59EE-420F-A248-B5CE1624A9E4}" srcOrd="7" destOrd="0" presId="urn:microsoft.com/office/officeart/2005/8/layout/radial4"/>
    <dgm:cxn modelId="{0E15A722-761D-4AB7-A3E3-1A3F8A4CB116}" type="presParOf" srcId="{AF18EB13-BEED-4556-A30E-1E943BF45B6D}" destId="{053A2683-9B55-413E-859F-791AD901B2B5}"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21FFBC-E568-4441-B0F9-4D2B73F88CF5}" type="doc">
      <dgm:prSet loTypeId="urn:microsoft.com/office/officeart/2005/8/layout/radial1" loCatId="cycle" qsTypeId="urn:microsoft.com/office/officeart/2005/8/quickstyle/simple1" qsCatId="simple" csTypeId="urn:microsoft.com/office/officeart/2005/8/colors/accent0_3" csCatId="mainScheme" phldr="1"/>
      <dgm:spPr/>
      <dgm:t>
        <a:bodyPr/>
        <a:lstStyle/>
        <a:p>
          <a:endParaRPr lang="en-US"/>
        </a:p>
      </dgm:t>
    </dgm:pt>
    <dgm:pt modelId="{C502EB0F-44CF-4DB6-813D-63C5DE3A2011}">
      <dgm:prSet phldrT="[Text]" custT="1"/>
      <dgm:spPr>
        <a:xfrm>
          <a:off x="3522530" y="1398918"/>
          <a:ext cx="2011625" cy="1005812"/>
        </a:xfrm>
      </dgm:spPr>
      <dgm:t>
        <a:bodyPr/>
        <a:lstStyle/>
        <a:p>
          <a:r>
            <a:rPr lang="en-US" sz="1600" b="1">
              <a:latin typeface="Arial"/>
              <a:ea typeface="+mn-ea"/>
              <a:cs typeface="+mn-cs"/>
            </a:rPr>
            <a:t>Accountability</a:t>
          </a:r>
          <a:endParaRPr lang="en-US" sz="1600" b="1" dirty="0">
            <a:latin typeface="Arial"/>
            <a:ea typeface="+mn-ea"/>
            <a:cs typeface="+mn-cs"/>
          </a:endParaRPr>
        </a:p>
      </dgm:t>
    </dgm:pt>
    <dgm:pt modelId="{4B7886FA-EECB-483B-A978-9E5ABECD97C6}" type="parTrans" cxnId="{D6D12763-AF14-47BF-AEF2-907798432625}">
      <dgm:prSet/>
      <dgm:spPr/>
      <dgm:t>
        <a:bodyPr/>
        <a:lstStyle/>
        <a:p>
          <a:endParaRPr lang="en-US"/>
        </a:p>
      </dgm:t>
    </dgm:pt>
    <dgm:pt modelId="{27A2A55D-D58C-4832-9274-9D4DED0287F3}" type="sibTrans" cxnId="{D6D12763-AF14-47BF-AEF2-907798432625}">
      <dgm:prSet/>
      <dgm:spPr/>
      <dgm:t>
        <a:bodyPr/>
        <a:lstStyle/>
        <a:p>
          <a:endParaRPr lang="en-US"/>
        </a:p>
      </dgm:t>
    </dgm:pt>
    <dgm:pt modelId="{C6EB61C3-C053-4952-852F-C2F92999574B}">
      <dgm:prSet phldrT="[Text]" custT="1"/>
      <dgm:spPr>
        <a:xfrm>
          <a:off x="3556603" y="-9764"/>
          <a:ext cx="2011625" cy="1097252"/>
        </a:xfrm>
      </dgm:spPr>
      <dgm:t>
        <a:bodyPr/>
        <a:lstStyle/>
        <a:p>
          <a:r>
            <a:rPr lang="en-US" sz="1600" b="1">
              <a:latin typeface="Arial"/>
              <a:ea typeface="+mn-ea"/>
              <a:cs typeface="+mn-cs"/>
            </a:rPr>
            <a:t>Evaluation</a:t>
          </a:r>
          <a:endParaRPr lang="en-US" sz="1600" b="1" dirty="0">
            <a:latin typeface="Arial"/>
            <a:ea typeface="+mn-ea"/>
            <a:cs typeface="+mn-cs"/>
          </a:endParaRPr>
        </a:p>
      </dgm:t>
    </dgm:pt>
    <dgm:pt modelId="{670818A2-D27C-4931-9478-6FFD17266116}" type="parTrans" cxnId="{331BB9DC-24B3-4EAC-A4BB-817C2781E07B}">
      <dgm:prSet/>
      <dgm:spPr>
        <a:xfrm rot="16285924">
          <a:off x="4388999" y="1232798"/>
          <a:ext cx="311618" cy="20798"/>
        </a:xfrm>
      </dgm:spPr>
      <dgm:t>
        <a:bodyPr/>
        <a:lstStyle/>
        <a:p>
          <a:endParaRPr lang="en-US" dirty="0">
            <a:solidFill>
              <a:srgbClr val="000000">
                <a:hueOff val="0"/>
                <a:satOff val="0"/>
                <a:lumOff val="0"/>
                <a:alphaOff val="0"/>
              </a:srgbClr>
            </a:solidFill>
            <a:latin typeface="Arial"/>
            <a:ea typeface="+mn-ea"/>
            <a:cs typeface="+mn-cs"/>
          </a:endParaRPr>
        </a:p>
      </dgm:t>
    </dgm:pt>
    <dgm:pt modelId="{3918EFA5-B0EC-4AAF-B7D5-4C4F169A91AD}" type="sibTrans" cxnId="{331BB9DC-24B3-4EAC-A4BB-817C2781E07B}">
      <dgm:prSet/>
      <dgm:spPr/>
      <dgm:t>
        <a:bodyPr/>
        <a:lstStyle/>
        <a:p>
          <a:endParaRPr lang="en-US"/>
        </a:p>
      </dgm:t>
    </dgm:pt>
    <dgm:pt modelId="{35323C82-1179-4BC3-B335-EEA23C7A3230}">
      <dgm:prSet phldrT="[Text]" custT="1"/>
      <dgm:spPr>
        <a:xfrm>
          <a:off x="5596352" y="1319920"/>
          <a:ext cx="2011625" cy="1097252"/>
        </a:xfrm>
      </dgm:spPr>
      <dgm:t>
        <a:bodyPr/>
        <a:lstStyle/>
        <a:p>
          <a:r>
            <a:rPr lang="en-US" sz="1600" b="1">
              <a:latin typeface="Arial"/>
              <a:ea typeface="+mn-ea"/>
              <a:cs typeface="+mn-cs"/>
            </a:rPr>
            <a:t>Transparency</a:t>
          </a:r>
          <a:endParaRPr lang="en-US" sz="1600" b="1" dirty="0">
            <a:latin typeface="Arial"/>
            <a:ea typeface="+mn-ea"/>
            <a:cs typeface="+mn-cs"/>
          </a:endParaRPr>
        </a:p>
      </dgm:t>
    </dgm:pt>
    <dgm:pt modelId="{E73217E7-CD25-4754-8A08-03562286C0CE}" type="parTrans" cxnId="{E740AEC0-2170-46FA-8F05-2B10D874DEA3}">
      <dgm:prSet/>
      <dgm:spPr>
        <a:xfrm rot="21544839">
          <a:off x="5533634" y="1874787"/>
          <a:ext cx="63157" cy="20798"/>
        </a:xfrm>
      </dgm:spPr>
      <dgm:t>
        <a:bodyPr/>
        <a:lstStyle/>
        <a:p>
          <a:endParaRPr lang="en-US" dirty="0">
            <a:solidFill>
              <a:srgbClr val="000000">
                <a:hueOff val="0"/>
                <a:satOff val="0"/>
                <a:lumOff val="0"/>
                <a:alphaOff val="0"/>
              </a:srgbClr>
            </a:solidFill>
            <a:latin typeface="Arial"/>
            <a:ea typeface="+mn-ea"/>
            <a:cs typeface="+mn-cs"/>
          </a:endParaRPr>
        </a:p>
      </dgm:t>
    </dgm:pt>
    <dgm:pt modelId="{1D98B800-F63D-48CC-BDF8-31896740ED20}" type="sibTrans" cxnId="{E740AEC0-2170-46FA-8F05-2B10D874DEA3}">
      <dgm:prSet/>
      <dgm:spPr/>
      <dgm:t>
        <a:bodyPr/>
        <a:lstStyle/>
        <a:p>
          <a:endParaRPr lang="en-US"/>
        </a:p>
      </dgm:t>
    </dgm:pt>
    <dgm:pt modelId="{DF582367-1854-4151-BA47-66E52AB34E9A}">
      <dgm:prSet phldrT="[Text]" custT="1"/>
      <dgm:spPr>
        <a:xfrm>
          <a:off x="3522530" y="2716162"/>
          <a:ext cx="2011625" cy="1097252"/>
        </a:xfrm>
      </dgm:spPr>
      <dgm:t>
        <a:bodyPr/>
        <a:lstStyle/>
        <a:p>
          <a:r>
            <a:rPr lang="en-US" sz="1600" b="1">
              <a:latin typeface="Arial"/>
              <a:ea typeface="+mn-ea"/>
              <a:cs typeface="+mn-cs"/>
            </a:rPr>
            <a:t>Justification</a:t>
          </a:r>
          <a:endParaRPr lang="en-US" sz="1600" b="1" dirty="0">
            <a:latin typeface="Arial"/>
            <a:ea typeface="+mn-ea"/>
            <a:cs typeface="+mn-cs"/>
          </a:endParaRPr>
        </a:p>
      </dgm:t>
    </dgm:pt>
    <dgm:pt modelId="{69779FA8-A430-41D9-8248-6195B0AB1EB0}" type="parTrans" cxnId="{910E5E45-72D4-42AE-BD20-5C7BFF5A8723}">
      <dgm:prSet/>
      <dgm:spPr>
        <a:xfrm rot="5400000">
          <a:off x="4372628" y="2550047"/>
          <a:ext cx="311430" cy="20798"/>
        </a:xfrm>
      </dgm:spPr>
      <dgm:t>
        <a:bodyPr/>
        <a:lstStyle/>
        <a:p>
          <a:endParaRPr lang="en-US" dirty="0">
            <a:solidFill>
              <a:srgbClr val="000000">
                <a:hueOff val="0"/>
                <a:satOff val="0"/>
                <a:lumOff val="0"/>
                <a:alphaOff val="0"/>
              </a:srgbClr>
            </a:solidFill>
            <a:latin typeface="Arial"/>
            <a:ea typeface="+mn-ea"/>
            <a:cs typeface="+mn-cs"/>
          </a:endParaRPr>
        </a:p>
      </dgm:t>
    </dgm:pt>
    <dgm:pt modelId="{CF05E4BF-8AA1-426F-A58F-2819B144A9FB}" type="sibTrans" cxnId="{910E5E45-72D4-42AE-BD20-5C7BFF5A8723}">
      <dgm:prSet/>
      <dgm:spPr/>
      <dgm:t>
        <a:bodyPr/>
        <a:lstStyle/>
        <a:p>
          <a:endParaRPr lang="en-US"/>
        </a:p>
      </dgm:t>
    </dgm:pt>
    <dgm:pt modelId="{7F32818D-8CC0-415C-91E1-215091ADFC56}">
      <dgm:prSet phldrT="[Text]" custT="1"/>
      <dgm:spPr>
        <a:xfrm>
          <a:off x="1436022" y="1342923"/>
          <a:ext cx="2011625" cy="1097252"/>
        </a:xfrm>
      </dgm:spPr>
      <dgm:t>
        <a:bodyPr/>
        <a:lstStyle/>
        <a:p>
          <a:r>
            <a:rPr lang="en-US" sz="1600" b="1">
              <a:latin typeface="Arial"/>
              <a:ea typeface="+mn-ea"/>
              <a:cs typeface="+mn-cs"/>
            </a:rPr>
            <a:t>Dissemination</a:t>
          </a:r>
          <a:endParaRPr lang="en-US" sz="1600" b="1" dirty="0">
            <a:latin typeface="Arial"/>
            <a:ea typeface="+mn-ea"/>
            <a:cs typeface="+mn-cs"/>
          </a:endParaRPr>
        </a:p>
      </dgm:t>
    </dgm:pt>
    <dgm:pt modelId="{468F1A54-958D-4C6A-91F1-D8D5298DA20F}" type="parTrans" cxnId="{92D0C388-51A2-4476-BFB1-923DDE07EF7E}">
      <dgm:prSet/>
      <dgm:spPr>
        <a:xfrm rot="10816929">
          <a:off x="3447607" y="1886288"/>
          <a:ext cx="74972" cy="20798"/>
        </a:xfrm>
      </dgm:spPr>
      <dgm:t>
        <a:bodyPr/>
        <a:lstStyle/>
        <a:p>
          <a:endParaRPr lang="en-US" dirty="0">
            <a:solidFill>
              <a:srgbClr val="000000">
                <a:hueOff val="0"/>
                <a:satOff val="0"/>
                <a:lumOff val="0"/>
                <a:alphaOff val="0"/>
              </a:srgbClr>
            </a:solidFill>
            <a:latin typeface="Arial"/>
            <a:ea typeface="+mn-ea"/>
            <a:cs typeface="+mn-cs"/>
          </a:endParaRPr>
        </a:p>
      </dgm:t>
    </dgm:pt>
    <dgm:pt modelId="{419C02EF-5533-40A4-B350-FED0A3216EF9}" type="sibTrans" cxnId="{92D0C388-51A2-4476-BFB1-923DDE07EF7E}">
      <dgm:prSet/>
      <dgm:spPr/>
      <dgm:t>
        <a:bodyPr/>
        <a:lstStyle/>
        <a:p>
          <a:endParaRPr lang="en-US"/>
        </a:p>
      </dgm:t>
    </dgm:pt>
    <dgm:pt modelId="{7B700878-FD2F-4B5F-AD4D-44CA21332F13}" type="pres">
      <dgm:prSet presAssocID="{C421FFBC-E568-4441-B0F9-4D2B73F88CF5}" presName="cycle" presStyleCnt="0">
        <dgm:presLayoutVars>
          <dgm:chMax val="1"/>
          <dgm:dir/>
          <dgm:animLvl val="ctr"/>
          <dgm:resizeHandles val="exact"/>
        </dgm:presLayoutVars>
      </dgm:prSet>
      <dgm:spPr/>
    </dgm:pt>
    <dgm:pt modelId="{E69D778E-125A-4BBE-A62B-A9E132832823}" type="pres">
      <dgm:prSet presAssocID="{C502EB0F-44CF-4DB6-813D-63C5DE3A2011}" presName="centerShape" presStyleLbl="node0" presStyleIdx="0" presStyleCnt="1" custScaleX="192232" custScaleY="96116"/>
      <dgm:spPr>
        <a:prstGeom prst="ellipse">
          <a:avLst/>
        </a:prstGeom>
      </dgm:spPr>
    </dgm:pt>
    <dgm:pt modelId="{6407E823-9FC6-4792-B877-EA951CE85E96}" type="pres">
      <dgm:prSet presAssocID="{670818A2-D27C-4931-9478-6FFD17266116}" presName="Name9" presStyleLbl="parChTrans1D2" presStyleIdx="0" presStyleCnt="4"/>
      <dgm:spPr>
        <a:custGeom>
          <a:avLst/>
          <a:gdLst/>
          <a:ahLst/>
          <a:cxnLst/>
          <a:rect l="0" t="0" r="0" b="0"/>
          <a:pathLst>
            <a:path>
              <a:moveTo>
                <a:pt x="0" y="10399"/>
              </a:moveTo>
              <a:lnTo>
                <a:pt x="311618" y="10399"/>
              </a:lnTo>
            </a:path>
          </a:pathLst>
        </a:custGeom>
      </dgm:spPr>
    </dgm:pt>
    <dgm:pt modelId="{4D8CA89B-12A8-433B-952D-D438C6386862}" type="pres">
      <dgm:prSet presAssocID="{670818A2-D27C-4931-9478-6FFD17266116}" presName="connTx" presStyleLbl="parChTrans1D2" presStyleIdx="0" presStyleCnt="4"/>
      <dgm:spPr/>
    </dgm:pt>
    <dgm:pt modelId="{9DA0E262-552E-4211-8702-D0730844D85B}" type="pres">
      <dgm:prSet presAssocID="{C6EB61C3-C053-4952-852F-C2F92999574B}" presName="node" presStyleLbl="node1" presStyleIdx="0" presStyleCnt="4" custScaleX="192232" custScaleY="104854" custRadScaleRad="152397" custRadScaleInc="7607">
        <dgm:presLayoutVars>
          <dgm:bulletEnabled val="1"/>
        </dgm:presLayoutVars>
      </dgm:prSet>
      <dgm:spPr>
        <a:prstGeom prst="ellipse">
          <a:avLst/>
        </a:prstGeom>
      </dgm:spPr>
    </dgm:pt>
    <dgm:pt modelId="{76F71EF2-A8AE-4B43-9D44-B6D2225B92FE}" type="pres">
      <dgm:prSet presAssocID="{E73217E7-CD25-4754-8A08-03562286C0CE}" presName="Name9" presStyleLbl="parChTrans1D2" presStyleIdx="1" presStyleCnt="4"/>
      <dgm:spPr>
        <a:custGeom>
          <a:avLst/>
          <a:gdLst/>
          <a:ahLst/>
          <a:cxnLst/>
          <a:rect l="0" t="0" r="0" b="0"/>
          <a:pathLst>
            <a:path>
              <a:moveTo>
                <a:pt x="0" y="10399"/>
              </a:moveTo>
              <a:lnTo>
                <a:pt x="63157" y="10399"/>
              </a:lnTo>
            </a:path>
          </a:pathLst>
        </a:custGeom>
      </dgm:spPr>
    </dgm:pt>
    <dgm:pt modelId="{CE85EEFF-5FC7-40C7-A33A-F363C10D4B6C}" type="pres">
      <dgm:prSet presAssocID="{E73217E7-CD25-4754-8A08-03562286C0CE}" presName="connTx" presStyleLbl="parChTrans1D2" presStyleIdx="1" presStyleCnt="4"/>
      <dgm:spPr/>
    </dgm:pt>
    <dgm:pt modelId="{E394FFEA-CBA7-4D43-9DA6-9C2C691B071E}" type="pres">
      <dgm:prSet presAssocID="{35323C82-1179-4BC3-B335-EEA23C7A3230}" presName="node" presStyleLbl="node1" presStyleIdx="1" presStyleCnt="4" custScaleX="192232" custScaleY="104854" custRadScaleRad="152175" custRadScaleInc="-2043">
        <dgm:presLayoutVars>
          <dgm:bulletEnabled val="1"/>
        </dgm:presLayoutVars>
      </dgm:prSet>
      <dgm:spPr>
        <a:prstGeom prst="ellipse">
          <a:avLst/>
        </a:prstGeom>
      </dgm:spPr>
    </dgm:pt>
    <dgm:pt modelId="{1D5BEB5A-67D3-468D-B26C-6826ADBF92BA}" type="pres">
      <dgm:prSet presAssocID="{69779FA8-A430-41D9-8248-6195B0AB1EB0}" presName="Name9" presStyleLbl="parChTrans1D2" presStyleIdx="2" presStyleCnt="4"/>
      <dgm:spPr>
        <a:custGeom>
          <a:avLst/>
          <a:gdLst/>
          <a:ahLst/>
          <a:cxnLst/>
          <a:rect l="0" t="0" r="0" b="0"/>
          <a:pathLst>
            <a:path>
              <a:moveTo>
                <a:pt x="0" y="10399"/>
              </a:moveTo>
              <a:lnTo>
                <a:pt x="311430" y="10399"/>
              </a:lnTo>
            </a:path>
          </a:pathLst>
        </a:custGeom>
      </dgm:spPr>
    </dgm:pt>
    <dgm:pt modelId="{1120E232-664B-4001-99EF-F190F9C23052}" type="pres">
      <dgm:prSet presAssocID="{69779FA8-A430-41D9-8248-6195B0AB1EB0}" presName="connTx" presStyleLbl="parChTrans1D2" presStyleIdx="2" presStyleCnt="4"/>
      <dgm:spPr/>
    </dgm:pt>
    <dgm:pt modelId="{BBFD3FB5-F1B3-4EE2-A736-212EDDFCA96C}" type="pres">
      <dgm:prSet presAssocID="{DF582367-1854-4151-BA47-66E52AB34E9A}" presName="node" presStyleLbl="node1" presStyleIdx="2" presStyleCnt="4" custScaleX="192232" custScaleY="104854">
        <dgm:presLayoutVars>
          <dgm:bulletEnabled val="1"/>
        </dgm:presLayoutVars>
      </dgm:prSet>
      <dgm:spPr>
        <a:prstGeom prst="ellipse">
          <a:avLst/>
        </a:prstGeom>
      </dgm:spPr>
    </dgm:pt>
    <dgm:pt modelId="{254BD58B-A48B-4DD4-8372-C5B92C713D94}" type="pres">
      <dgm:prSet presAssocID="{468F1A54-958D-4C6A-91F1-D8D5298DA20F}" presName="Name9" presStyleLbl="parChTrans1D2" presStyleIdx="3" presStyleCnt="4"/>
      <dgm:spPr>
        <a:custGeom>
          <a:avLst/>
          <a:gdLst/>
          <a:ahLst/>
          <a:cxnLst/>
          <a:rect l="0" t="0" r="0" b="0"/>
          <a:pathLst>
            <a:path>
              <a:moveTo>
                <a:pt x="0" y="10399"/>
              </a:moveTo>
              <a:lnTo>
                <a:pt x="74972" y="10399"/>
              </a:lnTo>
            </a:path>
          </a:pathLst>
        </a:custGeom>
      </dgm:spPr>
    </dgm:pt>
    <dgm:pt modelId="{33CECB22-4224-4614-AB3F-5B1576EE5BAD}" type="pres">
      <dgm:prSet presAssocID="{468F1A54-958D-4C6A-91F1-D8D5298DA20F}" presName="connTx" presStyleLbl="parChTrans1D2" presStyleIdx="3" presStyleCnt="4"/>
      <dgm:spPr/>
    </dgm:pt>
    <dgm:pt modelId="{E153B5BE-B738-43F8-9CFC-933897CC0E2E}" type="pres">
      <dgm:prSet presAssocID="{7F32818D-8CC0-415C-91E1-215091ADFC56}" presName="node" presStyleLbl="node1" presStyleIdx="3" presStyleCnt="4" custScaleX="192232" custScaleY="104854" custRadScaleRad="153088" custRadScaleInc="627">
        <dgm:presLayoutVars>
          <dgm:bulletEnabled val="1"/>
        </dgm:presLayoutVars>
      </dgm:prSet>
      <dgm:spPr>
        <a:prstGeom prst="ellipse">
          <a:avLst/>
        </a:prstGeom>
      </dgm:spPr>
    </dgm:pt>
  </dgm:ptLst>
  <dgm:cxnLst>
    <dgm:cxn modelId="{A79CED16-DE44-4345-8451-AA2C6F6FBD8F}" type="presOf" srcId="{670818A2-D27C-4931-9478-6FFD17266116}" destId="{4D8CA89B-12A8-433B-952D-D438C6386862}" srcOrd="1" destOrd="0" presId="urn:microsoft.com/office/officeart/2005/8/layout/radial1"/>
    <dgm:cxn modelId="{68DBC318-3E24-4560-9B19-378380F598E4}" type="presOf" srcId="{E73217E7-CD25-4754-8A08-03562286C0CE}" destId="{CE85EEFF-5FC7-40C7-A33A-F363C10D4B6C}" srcOrd="1" destOrd="0" presId="urn:microsoft.com/office/officeart/2005/8/layout/radial1"/>
    <dgm:cxn modelId="{910E5E45-72D4-42AE-BD20-5C7BFF5A8723}" srcId="{C502EB0F-44CF-4DB6-813D-63C5DE3A2011}" destId="{DF582367-1854-4151-BA47-66E52AB34E9A}" srcOrd="2" destOrd="0" parTransId="{69779FA8-A430-41D9-8248-6195B0AB1EB0}" sibTransId="{CF05E4BF-8AA1-426F-A58F-2819B144A9FB}"/>
    <dgm:cxn modelId="{DEBF5954-0E73-474B-81F4-6C256AA47C31}" type="presOf" srcId="{C421FFBC-E568-4441-B0F9-4D2B73F88CF5}" destId="{7B700878-FD2F-4B5F-AD4D-44CA21332F13}" srcOrd="0" destOrd="0" presId="urn:microsoft.com/office/officeart/2005/8/layout/radial1"/>
    <dgm:cxn modelId="{38DD4B56-70B2-4B19-A63B-B4D34C4E807C}" type="presOf" srcId="{468F1A54-958D-4C6A-91F1-D8D5298DA20F}" destId="{254BD58B-A48B-4DD4-8372-C5B92C713D94}" srcOrd="0" destOrd="0" presId="urn:microsoft.com/office/officeart/2005/8/layout/radial1"/>
    <dgm:cxn modelId="{51FE815B-31D2-4814-83B6-510DACC5C4B1}" type="presOf" srcId="{69779FA8-A430-41D9-8248-6195B0AB1EB0}" destId="{1120E232-664B-4001-99EF-F190F9C23052}" srcOrd="1" destOrd="0" presId="urn:microsoft.com/office/officeart/2005/8/layout/radial1"/>
    <dgm:cxn modelId="{D6D12763-AF14-47BF-AEF2-907798432625}" srcId="{C421FFBC-E568-4441-B0F9-4D2B73F88CF5}" destId="{C502EB0F-44CF-4DB6-813D-63C5DE3A2011}" srcOrd="0" destOrd="0" parTransId="{4B7886FA-EECB-483B-A978-9E5ABECD97C6}" sibTransId="{27A2A55D-D58C-4832-9274-9D4DED0287F3}"/>
    <dgm:cxn modelId="{6005666A-9E6E-43E1-A522-7554D555D148}" type="presOf" srcId="{C502EB0F-44CF-4DB6-813D-63C5DE3A2011}" destId="{E69D778E-125A-4BBE-A62B-A9E132832823}" srcOrd="0" destOrd="0" presId="urn:microsoft.com/office/officeart/2005/8/layout/radial1"/>
    <dgm:cxn modelId="{4CA3FB7B-E964-4DA7-B807-220493F07896}" type="presOf" srcId="{DF582367-1854-4151-BA47-66E52AB34E9A}" destId="{BBFD3FB5-F1B3-4EE2-A736-212EDDFCA96C}" srcOrd="0" destOrd="0" presId="urn:microsoft.com/office/officeart/2005/8/layout/radial1"/>
    <dgm:cxn modelId="{92D0C388-51A2-4476-BFB1-923DDE07EF7E}" srcId="{C502EB0F-44CF-4DB6-813D-63C5DE3A2011}" destId="{7F32818D-8CC0-415C-91E1-215091ADFC56}" srcOrd="3" destOrd="0" parTransId="{468F1A54-958D-4C6A-91F1-D8D5298DA20F}" sibTransId="{419C02EF-5533-40A4-B350-FED0A3216EF9}"/>
    <dgm:cxn modelId="{368F4891-80DD-4745-9D78-5CD5227605A9}" type="presOf" srcId="{35323C82-1179-4BC3-B335-EEA23C7A3230}" destId="{E394FFEA-CBA7-4D43-9DA6-9C2C691B071E}" srcOrd="0" destOrd="0" presId="urn:microsoft.com/office/officeart/2005/8/layout/radial1"/>
    <dgm:cxn modelId="{59373794-10DB-4C15-8D3B-AA0CE35A3F07}" type="presOf" srcId="{7F32818D-8CC0-415C-91E1-215091ADFC56}" destId="{E153B5BE-B738-43F8-9CFC-933897CC0E2E}" srcOrd="0" destOrd="0" presId="urn:microsoft.com/office/officeart/2005/8/layout/radial1"/>
    <dgm:cxn modelId="{45AA6CA6-F363-48D9-A427-C73FA813E7F9}" type="presOf" srcId="{69779FA8-A430-41D9-8248-6195B0AB1EB0}" destId="{1D5BEB5A-67D3-468D-B26C-6826ADBF92BA}" srcOrd="0" destOrd="0" presId="urn:microsoft.com/office/officeart/2005/8/layout/radial1"/>
    <dgm:cxn modelId="{3E8C31B4-4086-4D64-B565-6B6DBFC990CE}" type="presOf" srcId="{670818A2-D27C-4931-9478-6FFD17266116}" destId="{6407E823-9FC6-4792-B877-EA951CE85E96}" srcOrd="0" destOrd="0" presId="urn:microsoft.com/office/officeart/2005/8/layout/radial1"/>
    <dgm:cxn modelId="{9A2038B7-5CFC-4E4D-9188-A439A5FE9C02}" type="presOf" srcId="{468F1A54-958D-4C6A-91F1-D8D5298DA20F}" destId="{33CECB22-4224-4614-AB3F-5B1576EE5BAD}" srcOrd="1" destOrd="0" presId="urn:microsoft.com/office/officeart/2005/8/layout/radial1"/>
    <dgm:cxn modelId="{C7FFD7BF-D9EA-44D0-BEFE-D4BD1A4BC979}" type="presOf" srcId="{C6EB61C3-C053-4952-852F-C2F92999574B}" destId="{9DA0E262-552E-4211-8702-D0730844D85B}" srcOrd="0" destOrd="0" presId="urn:microsoft.com/office/officeart/2005/8/layout/radial1"/>
    <dgm:cxn modelId="{E740AEC0-2170-46FA-8F05-2B10D874DEA3}" srcId="{C502EB0F-44CF-4DB6-813D-63C5DE3A2011}" destId="{35323C82-1179-4BC3-B335-EEA23C7A3230}" srcOrd="1" destOrd="0" parTransId="{E73217E7-CD25-4754-8A08-03562286C0CE}" sibTransId="{1D98B800-F63D-48CC-BDF8-31896740ED20}"/>
    <dgm:cxn modelId="{331BB9DC-24B3-4EAC-A4BB-817C2781E07B}" srcId="{C502EB0F-44CF-4DB6-813D-63C5DE3A2011}" destId="{C6EB61C3-C053-4952-852F-C2F92999574B}" srcOrd="0" destOrd="0" parTransId="{670818A2-D27C-4931-9478-6FFD17266116}" sibTransId="{3918EFA5-B0EC-4AAF-B7D5-4C4F169A91AD}"/>
    <dgm:cxn modelId="{BF7DDDEE-EB82-47D8-860F-4015D6F23DC1}" type="presOf" srcId="{E73217E7-CD25-4754-8A08-03562286C0CE}" destId="{76F71EF2-A8AE-4B43-9D44-B6D2225B92FE}" srcOrd="0" destOrd="0" presId="urn:microsoft.com/office/officeart/2005/8/layout/radial1"/>
    <dgm:cxn modelId="{7FCA24DB-3788-4501-98AB-0BE04993BE12}" type="presParOf" srcId="{7B700878-FD2F-4B5F-AD4D-44CA21332F13}" destId="{E69D778E-125A-4BBE-A62B-A9E132832823}" srcOrd="0" destOrd="0" presId="urn:microsoft.com/office/officeart/2005/8/layout/radial1"/>
    <dgm:cxn modelId="{EA34BBA0-4F9F-4436-BEC5-DF456B2852D3}" type="presParOf" srcId="{7B700878-FD2F-4B5F-AD4D-44CA21332F13}" destId="{6407E823-9FC6-4792-B877-EA951CE85E96}" srcOrd="1" destOrd="0" presId="urn:microsoft.com/office/officeart/2005/8/layout/radial1"/>
    <dgm:cxn modelId="{C324D136-2DC9-456F-AA37-60F47689C9CF}" type="presParOf" srcId="{6407E823-9FC6-4792-B877-EA951CE85E96}" destId="{4D8CA89B-12A8-433B-952D-D438C6386862}" srcOrd="0" destOrd="0" presId="urn:microsoft.com/office/officeart/2005/8/layout/radial1"/>
    <dgm:cxn modelId="{8E3CB870-C405-48D0-A173-546E886151AA}" type="presParOf" srcId="{7B700878-FD2F-4B5F-AD4D-44CA21332F13}" destId="{9DA0E262-552E-4211-8702-D0730844D85B}" srcOrd="2" destOrd="0" presId="urn:microsoft.com/office/officeart/2005/8/layout/radial1"/>
    <dgm:cxn modelId="{8B984C95-772A-40F5-AC73-577466ED7CF3}" type="presParOf" srcId="{7B700878-FD2F-4B5F-AD4D-44CA21332F13}" destId="{76F71EF2-A8AE-4B43-9D44-B6D2225B92FE}" srcOrd="3" destOrd="0" presId="urn:microsoft.com/office/officeart/2005/8/layout/radial1"/>
    <dgm:cxn modelId="{AE539682-AF8A-4B5B-A8C1-42988BACD516}" type="presParOf" srcId="{76F71EF2-A8AE-4B43-9D44-B6D2225B92FE}" destId="{CE85EEFF-5FC7-40C7-A33A-F363C10D4B6C}" srcOrd="0" destOrd="0" presId="urn:microsoft.com/office/officeart/2005/8/layout/radial1"/>
    <dgm:cxn modelId="{F8ADF50A-733A-4E91-8EE9-14B06EA23169}" type="presParOf" srcId="{7B700878-FD2F-4B5F-AD4D-44CA21332F13}" destId="{E394FFEA-CBA7-4D43-9DA6-9C2C691B071E}" srcOrd="4" destOrd="0" presId="urn:microsoft.com/office/officeart/2005/8/layout/radial1"/>
    <dgm:cxn modelId="{BCB6FCA3-3982-4401-8C61-FFA74CA7858C}" type="presParOf" srcId="{7B700878-FD2F-4B5F-AD4D-44CA21332F13}" destId="{1D5BEB5A-67D3-468D-B26C-6826ADBF92BA}" srcOrd="5" destOrd="0" presId="urn:microsoft.com/office/officeart/2005/8/layout/radial1"/>
    <dgm:cxn modelId="{2D7F54F0-499F-4838-AB57-582B8E6E581B}" type="presParOf" srcId="{1D5BEB5A-67D3-468D-B26C-6826ADBF92BA}" destId="{1120E232-664B-4001-99EF-F190F9C23052}" srcOrd="0" destOrd="0" presId="urn:microsoft.com/office/officeart/2005/8/layout/radial1"/>
    <dgm:cxn modelId="{A3985F8F-A180-4E02-A53F-4AC8EE741E52}" type="presParOf" srcId="{7B700878-FD2F-4B5F-AD4D-44CA21332F13}" destId="{BBFD3FB5-F1B3-4EE2-A736-212EDDFCA96C}" srcOrd="6" destOrd="0" presId="urn:microsoft.com/office/officeart/2005/8/layout/radial1"/>
    <dgm:cxn modelId="{DFDA8771-30E5-4D79-8938-764991AF9CC7}" type="presParOf" srcId="{7B700878-FD2F-4B5F-AD4D-44CA21332F13}" destId="{254BD58B-A48B-4DD4-8372-C5B92C713D94}" srcOrd="7" destOrd="0" presId="urn:microsoft.com/office/officeart/2005/8/layout/radial1"/>
    <dgm:cxn modelId="{386269AB-0658-4695-BC27-4BB09F674441}" type="presParOf" srcId="{254BD58B-A48B-4DD4-8372-C5B92C713D94}" destId="{33CECB22-4224-4614-AB3F-5B1576EE5BAD}" srcOrd="0" destOrd="0" presId="urn:microsoft.com/office/officeart/2005/8/layout/radial1"/>
    <dgm:cxn modelId="{08435498-CBD6-49E9-9EEE-16FB6C9BDB1D}" type="presParOf" srcId="{7B700878-FD2F-4B5F-AD4D-44CA21332F13}" destId="{E153B5BE-B738-43F8-9CFC-933897CC0E2E}"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76550-6511-4593-86CA-5E87C4D26F50}">
      <dsp:nvSpPr>
        <dsp:cNvPr id="0" name=""/>
        <dsp:cNvSpPr/>
      </dsp:nvSpPr>
      <dsp:spPr>
        <a:xfrm>
          <a:off x="2736294" y="1965168"/>
          <a:ext cx="1874994" cy="1874994"/>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dirty="0"/>
            <a:t>Data allow us to…</a:t>
          </a:r>
        </a:p>
      </dsp:txBody>
      <dsp:txXfrm>
        <a:off x="3010881" y="2239755"/>
        <a:ext cx="1325820" cy="1325820"/>
      </dsp:txXfrm>
    </dsp:sp>
    <dsp:sp modelId="{2467E778-F970-4D71-B9D2-3292FB8A7219}">
      <dsp:nvSpPr>
        <dsp:cNvPr id="0" name=""/>
        <dsp:cNvSpPr/>
      </dsp:nvSpPr>
      <dsp:spPr>
        <a:xfrm rot="10796202" flipH="1">
          <a:off x="2144100" y="2705435"/>
          <a:ext cx="547398" cy="53437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49E20F-65EF-484A-A63C-3BF5B9637A83}">
      <dsp:nvSpPr>
        <dsp:cNvPr id="0" name=""/>
        <dsp:cNvSpPr/>
      </dsp:nvSpPr>
      <dsp:spPr>
        <a:xfrm>
          <a:off x="0" y="2129093"/>
          <a:ext cx="2074705" cy="1424996"/>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Assess current performance</a:t>
          </a:r>
        </a:p>
      </dsp:txBody>
      <dsp:txXfrm>
        <a:off x="41737" y="2170830"/>
        <a:ext cx="1991231" cy="1341522"/>
      </dsp:txXfrm>
    </dsp:sp>
    <dsp:sp modelId="{155E36FD-1A0F-4BF9-A044-88F0B85558F1}">
      <dsp:nvSpPr>
        <dsp:cNvPr id="0" name=""/>
        <dsp:cNvSpPr/>
      </dsp:nvSpPr>
      <dsp:spPr>
        <a:xfrm rot="3095891">
          <a:off x="2539973" y="1720405"/>
          <a:ext cx="600037" cy="53437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65FE02-8B9B-47C6-ABA5-737989C31CC4}">
      <dsp:nvSpPr>
        <dsp:cNvPr id="0" name=""/>
        <dsp:cNvSpPr/>
      </dsp:nvSpPr>
      <dsp:spPr>
        <a:xfrm>
          <a:off x="862749" y="274622"/>
          <a:ext cx="2645683" cy="1424996"/>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Determine the rate of progress or response to the intervention</a:t>
          </a:r>
        </a:p>
      </dsp:txBody>
      <dsp:txXfrm>
        <a:off x="904486" y="316359"/>
        <a:ext cx="2562209" cy="1341522"/>
      </dsp:txXfrm>
    </dsp:sp>
    <dsp:sp modelId="{D6E8DE8C-8A98-47E2-8C9E-8D6B96873FD5}">
      <dsp:nvSpPr>
        <dsp:cNvPr id="0" name=""/>
        <dsp:cNvSpPr/>
      </dsp:nvSpPr>
      <dsp:spPr>
        <a:xfrm rot="8389356">
          <a:off x="4267601" y="1727935"/>
          <a:ext cx="703144" cy="534373"/>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09DC9C-857F-4E69-84DE-E5D464085700}">
      <dsp:nvSpPr>
        <dsp:cNvPr id="0" name=""/>
        <dsp:cNvSpPr/>
      </dsp:nvSpPr>
      <dsp:spPr>
        <a:xfrm>
          <a:off x="4275616" y="274955"/>
          <a:ext cx="2773006" cy="1424996"/>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Identify when an intervention change is needed</a:t>
          </a:r>
        </a:p>
      </dsp:txBody>
      <dsp:txXfrm>
        <a:off x="4317353" y="316692"/>
        <a:ext cx="2689532" cy="1341522"/>
      </dsp:txXfrm>
    </dsp:sp>
    <dsp:sp modelId="{E318B82C-59EE-420F-A248-B5CE1624A9E4}">
      <dsp:nvSpPr>
        <dsp:cNvPr id="0" name=""/>
        <dsp:cNvSpPr/>
      </dsp:nvSpPr>
      <dsp:spPr>
        <a:xfrm rot="10776084">
          <a:off x="4635466" y="2705731"/>
          <a:ext cx="546599" cy="492612"/>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3A2683-9B55-413E-859F-791AD901B2B5}">
      <dsp:nvSpPr>
        <dsp:cNvPr id="0" name=""/>
        <dsp:cNvSpPr/>
      </dsp:nvSpPr>
      <dsp:spPr>
        <a:xfrm>
          <a:off x="5197612" y="2160243"/>
          <a:ext cx="2225238" cy="1424996"/>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US" sz="1800" kern="1200" dirty="0"/>
            <a:t>Hypothesize potential sources of need</a:t>
          </a:r>
        </a:p>
      </dsp:txBody>
      <dsp:txXfrm>
        <a:off x="5239349" y="2201980"/>
        <a:ext cx="2141764" cy="13415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9D778E-125A-4BBE-A62B-A9E132832823}">
      <dsp:nvSpPr>
        <dsp:cNvPr id="0" name=""/>
        <dsp:cNvSpPr/>
      </dsp:nvSpPr>
      <dsp:spPr>
        <a:xfrm>
          <a:off x="2900321" y="1398895"/>
          <a:ext cx="2011716" cy="1005858"/>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latin typeface="Arial"/>
              <a:ea typeface="+mn-ea"/>
              <a:cs typeface="+mn-cs"/>
            </a:rPr>
            <a:t>Accountability</a:t>
          </a:r>
          <a:endParaRPr lang="en-US" sz="1600" b="1" kern="1200" dirty="0">
            <a:latin typeface="Arial"/>
            <a:ea typeface="+mn-ea"/>
            <a:cs typeface="+mn-cs"/>
          </a:endParaRPr>
        </a:p>
      </dsp:txBody>
      <dsp:txXfrm>
        <a:off x="3194930" y="1546199"/>
        <a:ext cx="1422498" cy="711250"/>
      </dsp:txXfrm>
    </dsp:sp>
    <dsp:sp modelId="{6407E823-9FC6-4792-B877-EA951CE85E96}">
      <dsp:nvSpPr>
        <dsp:cNvPr id="0" name=""/>
        <dsp:cNvSpPr/>
      </dsp:nvSpPr>
      <dsp:spPr>
        <a:xfrm rot="16511961">
          <a:off x="3809230" y="1231121"/>
          <a:ext cx="313767" cy="24111"/>
        </a:xfrm>
        <a:custGeom>
          <a:avLst/>
          <a:gdLst/>
          <a:ahLst/>
          <a:cxnLst/>
          <a:rect l="0" t="0" r="0" b="0"/>
          <a:pathLst>
            <a:path>
              <a:moveTo>
                <a:pt x="0" y="10399"/>
              </a:moveTo>
              <a:lnTo>
                <a:pt x="311618" y="1039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rgbClr val="000000">
                <a:hueOff val="0"/>
                <a:satOff val="0"/>
                <a:lumOff val="0"/>
                <a:alphaOff val="0"/>
              </a:srgbClr>
            </a:solidFill>
            <a:latin typeface="Arial"/>
            <a:ea typeface="+mn-ea"/>
            <a:cs typeface="+mn-cs"/>
          </a:endParaRPr>
        </a:p>
      </dsp:txBody>
      <dsp:txXfrm>
        <a:off x="3958269" y="1235333"/>
        <a:ext cx="15688" cy="15688"/>
      </dsp:txXfrm>
    </dsp:sp>
    <dsp:sp modelId="{9DA0E262-552E-4211-8702-D0730844D85B}">
      <dsp:nvSpPr>
        <dsp:cNvPr id="0" name=""/>
        <dsp:cNvSpPr/>
      </dsp:nvSpPr>
      <dsp:spPr>
        <a:xfrm>
          <a:off x="3024336" y="-9688"/>
          <a:ext cx="2011716" cy="1097302"/>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latin typeface="Arial"/>
              <a:ea typeface="+mn-ea"/>
              <a:cs typeface="+mn-cs"/>
            </a:rPr>
            <a:t>Evaluation</a:t>
          </a:r>
          <a:endParaRPr lang="en-US" sz="1600" b="1" kern="1200" dirty="0">
            <a:latin typeface="Arial"/>
            <a:ea typeface="+mn-ea"/>
            <a:cs typeface="+mn-cs"/>
          </a:endParaRPr>
        </a:p>
      </dsp:txBody>
      <dsp:txXfrm>
        <a:off x="3318945" y="151008"/>
        <a:ext cx="1422498" cy="775910"/>
      </dsp:txXfrm>
    </dsp:sp>
    <dsp:sp modelId="{76F71EF2-A8AE-4B43-9D44-B6D2225B92FE}">
      <dsp:nvSpPr>
        <dsp:cNvPr id="0" name=""/>
        <dsp:cNvSpPr/>
      </dsp:nvSpPr>
      <dsp:spPr>
        <a:xfrm rot="21544839">
          <a:off x="4911516" y="1873131"/>
          <a:ext cx="62912" cy="24111"/>
        </a:xfrm>
        <a:custGeom>
          <a:avLst/>
          <a:gdLst/>
          <a:ahLst/>
          <a:cxnLst/>
          <a:rect l="0" t="0" r="0" b="0"/>
          <a:pathLst>
            <a:path>
              <a:moveTo>
                <a:pt x="0" y="10399"/>
              </a:moveTo>
              <a:lnTo>
                <a:pt x="63157" y="1039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rgbClr val="000000">
                <a:hueOff val="0"/>
                <a:satOff val="0"/>
                <a:lumOff val="0"/>
                <a:alphaOff val="0"/>
              </a:srgbClr>
            </a:solidFill>
            <a:latin typeface="Arial"/>
            <a:ea typeface="+mn-ea"/>
            <a:cs typeface="+mn-cs"/>
          </a:endParaRPr>
        </a:p>
      </dsp:txBody>
      <dsp:txXfrm>
        <a:off x="4941400" y="1883614"/>
        <a:ext cx="3145" cy="3145"/>
      </dsp:txXfrm>
    </dsp:sp>
    <dsp:sp modelId="{E394FFEA-CBA7-4D43-9DA6-9C2C691B071E}">
      <dsp:nvSpPr>
        <dsp:cNvPr id="0" name=""/>
        <dsp:cNvSpPr/>
      </dsp:nvSpPr>
      <dsp:spPr>
        <a:xfrm>
          <a:off x="4973990" y="1319897"/>
          <a:ext cx="2011716" cy="1097302"/>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latin typeface="Arial"/>
              <a:ea typeface="+mn-ea"/>
              <a:cs typeface="+mn-cs"/>
            </a:rPr>
            <a:t>Transparency</a:t>
          </a:r>
          <a:endParaRPr lang="en-US" sz="1600" b="1" kern="1200" dirty="0">
            <a:latin typeface="Arial"/>
            <a:ea typeface="+mn-ea"/>
            <a:cs typeface="+mn-cs"/>
          </a:endParaRPr>
        </a:p>
      </dsp:txBody>
      <dsp:txXfrm>
        <a:off x="5268599" y="1480593"/>
        <a:ext cx="1422498" cy="775910"/>
      </dsp:txXfrm>
    </dsp:sp>
    <dsp:sp modelId="{1D5BEB5A-67D3-468D-B26C-6826ADBF92BA}">
      <dsp:nvSpPr>
        <dsp:cNvPr id="0" name=""/>
        <dsp:cNvSpPr/>
      </dsp:nvSpPr>
      <dsp:spPr>
        <a:xfrm rot="5400000">
          <a:off x="3750539" y="2548339"/>
          <a:ext cx="311281" cy="24111"/>
        </a:xfrm>
        <a:custGeom>
          <a:avLst/>
          <a:gdLst/>
          <a:ahLst/>
          <a:cxnLst/>
          <a:rect l="0" t="0" r="0" b="0"/>
          <a:pathLst>
            <a:path>
              <a:moveTo>
                <a:pt x="0" y="10399"/>
              </a:moveTo>
              <a:lnTo>
                <a:pt x="311430" y="1039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rgbClr val="000000">
                <a:hueOff val="0"/>
                <a:satOff val="0"/>
                <a:lumOff val="0"/>
                <a:alphaOff val="0"/>
              </a:srgbClr>
            </a:solidFill>
            <a:latin typeface="Arial"/>
            <a:ea typeface="+mn-ea"/>
            <a:cs typeface="+mn-cs"/>
          </a:endParaRPr>
        </a:p>
      </dsp:txBody>
      <dsp:txXfrm>
        <a:off x="3898397" y="2552613"/>
        <a:ext cx="15564" cy="15564"/>
      </dsp:txXfrm>
    </dsp:sp>
    <dsp:sp modelId="{BBFD3FB5-F1B3-4EE2-A736-212EDDFCA96C}">
      <dsp:nvSpPr>
        <dsp:cNvPr id="0" name=""/>
        <dsp:cNvSpPr/>
      </dsp:nvSpPr>
      <dsp:spPr>
        <a:xfrm>
          <a:off x="2900321" y="2716036"/>
          <a:ext cx="2011716" cy="1097302"/>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latin typeface="Arial"/>
              <a:ea typeface="+mn-ea"/>
              <a:cs typeface="+mn-cs"/>
            </a:rPr>
            <a:t>Justification</a:t>
          </a:r>
          <a:endParaRPr lang="en-US" sz="1600" b="1" kern="1200" dirty="0">
            <a:latin typeface="Arial"/>
            <a:ea typeface="+mn-ea"/>
            <a:cs typeface="+mn-cs"/>
          </a:endParaRPr>
        </a:p>
      </dsp:txBody>
      <dsp:txXfrm>
        <a:off x="3194930" y="2876732"/>
        <a:ext cx="1422498" cy="775910"/>
      </dsp:txXfrm>
    </dsp:sp>
    <dsp:sp modelId="{254BD58B-A48B-4DD4-8372-C5B92C713D94}">
      <dsp:nvSpPr>
        <dsp:cNvPr id="0" name=""/>
        <dsp:cNvSpPr/>
      </dsp:nvSpPr>
      <dsp:spPr>
        <a:xfrm rot="10816929">
          <a:off x="2825643" y="1884631"/>
          <a:ext cx="74726" cy="24111"/>
        </a:xfrm>
        <a:custGeom>
          <a:avLst/>
          <a:gdLst/>
          <a:ahLst/>
          <a:cxnLst/>
          <a:rect l="0" t="0" r="0" b="0"/>
          <a:pathLst>
            <a:path>
              <a:moveTo>
                <a:pt x="0" y="10399"/>
              </a:moveTo>
              <a:lnTo>
                <a:pt x="74972" y="1039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rgbClr val="000000">
                <a:hueOff val="0"/>
                <a:satOff val="0"/>
                <a:lumOff val="0"/>
                <a:alphaOff val="0"/>
              </a:srgbClr>
            </a:solidFill>
            <a:latin typeface="Arial"/>
            <a:ea typeface="+mn-ea"/>
            <a:cs typeface="+mn-cs"/>
          </a:endParaRPr>
        </a:p>
      </dsp:txBody>
      <dsp:txXfrm rot="10800000">
        <a:off x="2861139" y="1894819"/>
        <a:ext cx="3736" cy="3736"/>
      </dsp:txXfrm>
    </dsp:sp>
    <dsp:sp modelId="{E153B5BE-B738-43F8-9CFC-933897CC0E2E}">
      <dsp:nvSpPr>
        <dsp:cNvPr id="0" name=""/>
        <dsp:cNvSpPr/>
      </dsp:nvSpPr>
      <dsp:spPr>
        <a:xfrm>
          <a:off x="813968" y="1342899"/>
          <a:ext cx="2011716" cy="1097302"/>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latin typeface="Arial"/>
              <a:ea typeface="+mn-ea"/>
              <a:cs typeface="+mn-cs"/>
            </a:rPr>
            <a:t>Dissemination</a:t>
          </a:r>
          <a:endParaRPr lang="en-US" sz="1600" b="1" kern="1200" dirty="0">
            <a:latin typeface="Arial"/>
            <a:ea typeface="+mn-ea"/>
            <a:cs typeface="+mn-cs"/>
          </a:endParaRPr>
        </a:p>
      </dsp:txBody>
      <dsp:txXfrm>
        <a:off x="1108577" y="1503595"/>
        <a:ext cx="1422498" cy="775910"/>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6B9B758B-2EE8-4780-9EDF-D3AEA9CB3514}" type="datetimeFigureOut">
              <a:rPr lang="en-US" smtClean="0"/>
              <a:t>7/23/26</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F48B0032-03B2-4DD6-B652-D7E39AB4885D}" type="slidenum">
              <a:rPr lang="en-US" smtClean="0"/>
              <a:t>‹#›</a:t>
            </a:fld>
            <a:endParaRPr lang="en-US"/>
          </a:p>
        </p:txBody>
      </p:sp>
    </p:spTree>
    <p:extLst>
      <p:ext uri="{BB962C8B-B14F-4D97-AF65-F5344CB8AC3E}">
        <p14:creationId xmlns:p14="http://schemas.microsoft.com/office/powerpoint/2010/main" val="176543237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3324" tIns="46662" rIns="93324" bIns="46662" rtlCol="0"/>
          <a:lstStyle>
            <a:lvl1pPr algn="l">
              <a:defRPr sz="1200">
                <a:latin typeface="Arial" charset="0"/>
                <a:ea typeface="ＭＳ Ｐゴシック" charset="0"/>
                <a:cs typeface="ＭＳ Ｐゴシック" charset="0"/>
              </a:defRPr>
            </a:lvl1pPr>
          </a:lstStyle>
          <a:p>
            <a:pPr>
              <a:defRPr/>
            </a:pPr>
            <a:endParaRPr lang="en-US" dirty="0"/>
          </a:p>
        </p:txBody>
      </p:sp>
      <p:sp>
        <p:nvSpPr>
          <p:cNvPr id="3" name="Date Placeholder 2"/>
          <p:cNvSpPr>
            <a:spLocks noGrp="1"/>
          </p:cNvSpPr>
          <p:nvPr>
            <p:ph type="dt" idx="1"/>
          </p:nvPr>
        </p:nvSpPr>
        <p:spPr>
          <a:xfrm>
            <a:off x="3978275" y="0"/>
            <a:ext cx="3043238" cy="465138"/>
          </a:xfrm>
          <a:prstGeom prst="rect">
            <a:avLst/>
          </a:prstGeom>
        </p:spPr>
        <p:txBody>
          <a:bodyPr vert="horz" wrap="square" lIns="93324" tIns="46662" rIns="93324" bIns="46662" numCol="1" anchor="t" anchorCtr="0" compatLnSpc="1">
            <a:prstTxWarp prst="textNoShape">
              <a:avLst/>
            </a:prstTxWarp>
          </a:bodyPr>
          <a:lstStyle>
            <a:lvl1pPr algn="r">
              <a:defRPr sz="1200">
                <a:latin typeface="Arial" pitchFamily="34" charset="0"/>
              </a:defRPr>
            </a:lvl1pPr>
          </a:lstStyle>
          <a:p>
            <a:pPr>
              <a:defRPr/>
            </a:pPr>
            <a:fld id="{C4E9B835-70C6-4616-871B-F31116996691}" type="datetimeFigureOut">
              <a:rPr lang="en-US" altLang="en-US"/>
              <a:pPr>
                <a:defRPr/>
              </a:pPr>
              <a:t>7/23/26</a:t>
            </a:fld>
            <a:endParaRPr lang="en-US" alt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pPr lvl="0"/>
            <a:endParaRPr lang="en-US" noProof="0" dirty="0"/>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3324" tIns="46662" rIns="93324" bIns="46662"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42375"/>
            <a:ext cx="3043238" cy="465138"/>
          </a:xfrm>
          <a:prstGeom prst="rect">
            <a:avLst/>
          </a:prstGeom>
        </p:spPr>
        <p:txBody>
          <a:bodyPr vert="horz" lIns="93324" tIns="46662" rIns="93324" bIns="46662" rtlCol="0" anchor="b"/>
          <a:lstStyle>
            <a:lvl1pPr algn="l">
              <a:defRPr sz="1200">
                <a:latin typeface="Arial" charset="0"/>
                <a:ea typeface="ＭＳ Ｐゴシック" charset="0"/>
                <a:cs typeface="ＭＳ Ｐゴシック" charset="0"/>
              </a:defRPr>
            </a:lvl1pPr>
          </a:lstStyle>
          <a:p>
            <a:pPr>
              <a:defRPr/>
            </a:pPr>
            <a:endParaRPr lang="en-US" dirty="0"/>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wrap="square" lIns="93324" tIns="46662" rIns="93324" bIns="46662" numCol="1" anchor="b" anchorCtr="0" compatLnSpc="1">
            <a:prstTxWarp prst="textNoShape">
              <a:avLst/>
            </a:prstTxWarp>
          </a:bodyPr>
          <a:lstStyle>
            <a:lvl1pPr algn="r">
              <a:defRPr sz="1200">
                <a:latin typeface="Arial" pitchFamily="34" charset="0"/>
              </a:defRPr>
            </a:lvl1pPr>
          </a:lstStyle>
          <a:p>
            <a:pPr>
              <a:defRPr/>
            </a:pPr>
            <a:fld id="{26EFF938-97B4-4C89-8E54-4B421C3BF589}" type="slidenum">
              <a:rPr lang="en-US" altLang="en-US"/>
              <a:pPr>
                <a:defRPr/>
              </a:pPr>
              <a:t>‹#›</a:t>
            </a:fld>
            <a:endParaRPr lang="en-US" altLang="en-US" dirty="0"/>
          </a:p>
        </p:txBody>
      </p:sp>
    </p:spTree>
    <p:extLst>
      <p:ext uri="{BB962C8B-B14F-4D97-AF65-F5344CB8AC3E}">
        <p14:creationId xmlns:p14="http://schemas.microsoft.com/office/powerpoint/2010/main" val="1218513279"/>
      </p:ext>
    </p:extLst>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In this presentation,</a:t>
            </a:r>
            <a:r>
              <a:rPr lang="en-US" baseline="0" dirty="0">
                <a:ea typeface="ＭＳ Ｐゴシック" pitchFamily="34" charset="-128"/>
              </a:rPr>
              <a:t> you will learn about </a:t>
            </a:r>
            <a:r>
              <a:rPr lang="en-US" b="0" dirty="0">
                <a:ea typeface="ＭＳ Ｐゴシック" pitchFamily="34" charset="-128"/>
              </a:rPr>
              <a:t>Evidence-Based Behavioral </a:t>
            </a:r>
            <a:r>
              <a:rPr lang="en-US" b="0" i="1" dirty="0">
                <a:ea typeface="ＭＳ Ｐゴシック" pitchFamily="34" charset="-128"/>
              </a:rPr>
              <a:t>Interventions</a:t>
            </a:r>
            <a:r>
              <a:rPr lang="en-US" b="0" i="0" dirty="0">
                <a:ea typeface="ＭＳ Ｐゴシック" pitchFamily="34" charset="-128"/>
              </a:rPr>
              <a:t>, the importance</a:t>
            </a:r>
            <a:r>
              <a:rPr lang="en-US" b="0" i="0" baseline="0" dirty="0">
                <a:ea typeface="ＭＳ Ｐゴシック" pitchFamily="34" charset="-128"/>
              </a:rPr>
              <a:t> of implementing</a:t>
            </a:r>
            <a:r>
              <a:rPr lang="en-US" b="0" i="0" dirty="0">
                <a:ea typeface="ＭＳ Ｐゴシック" pitchFamily="34" charset="-128"/>
              </a:rPr>
              <a:t> supplemental behavior interventions with fidelity, and</a:t>
            </a:r>
            <a:r>
              <a:rPr lang="en-US" b="0" i="0" baseline="0" dirty="0">
                <a:ea typeface="ＭＳ Ｐゴシック" pitchFamily="34" charset="-128"/>
              </a:rPr>
              <a:t> using data </a:t>
            </a:r>
            <a:r>
              <a:rPr lang="en-US" dirty="0">
                <a:ea typeface="ＭＳ Ｐゴシック" pitchFamily="34" charset="-128"/>
              </a:rPr>
              <a:t>to assess if the</a:t>
            </a:r>
            <a:r>
              <a:rPr lang="en-US" baseline="0" dirty="0">
                <a:ea typeface="ＭＳ Ｐゴシック" pitchFamily="34" charset="-128"/>
              </a:rPr>
              <a:t> </a:t>
            </a:r>
            <a:r>
              <a:rPr lang="en-US" dirty="0">
                <a:ea typeface="ＭＳ Ｐゴシック" pitchFamily="34" charset="-128"/>
              </a:rPr>
              <a:t>intervention(s) are working to improve student behavior.</a:t>
            </a:r>
          </a:p>
          <a:p>
            <a:pPr marL="0" marR="0" indent="0" algn="l" defTabSz="457200" rtl="0" eaLnBrk="0" fontAlgn="base" latinLnBrk="0" hangingPunct="0">
              <a:lnSpc>
                <a:spcPct val="100000"/>
              </a:lnSpc>
              <a:spcBef>
                <a:spcPct val="30000"/>
              </a:spcBef>
              <a:spcAft>
                <a:spcPct val="0"/>
              </a:spcAft>
              <a:buClrTx/>
              <a:buSzTx/>
              <a:buFont typeface="Arial" pitchFamily="34" charset="0"/>
              <a:buNone/>
              <a:tabLst/>
              <a:defRPr/>
            </a:pPr>
            <a:endParaRPr lang="en-US" u="none"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 typeface="Arial" pitchFamily="34" charset="0"/>
              <a:buNone/>
              <a:tabLst/>
              <a:defRPr/>
            </a:pPr>
            <a:r>
              <a:rPr lang="en-US" u="none" dirty="0"/>
              <a:t>Speaker notes are provided for most of the PowerPoint</a:t>
            </a:r>
            <a:r>
              <a:rPr lang="en-US" u="none" baseline="0" dirty="0"/>
              <a:t> slides included. The notes provide additional details about the information presented in a particular slide, including the context for the information being presented as well as further elaboration of key points being discussed. </a:t>
            </a:r>
            <a:r>
              <a:rPr lang="en-US" baseline="0" dirty="0"/>
              <a:t> Thus, the speaker notes are intended as a guide for a presenter who is using the PowerPoint slides and may be modified as needed.</a:t>
            </a:r>
          </a:p>
          <a:p>
            <a:pPr marL="171707" indent="-171707">
              <a:buFont typeface="Arial" pitchFamily="34" charset="0"/>
              <a:buChar char="•"/>
            </a:pPr>
            <a:endParaRPr lang="en-US" dirty="0"/>
          </a:p>
          <a:p>
            <a:r>
              <a:rPr lang="en-US" u="sng" dirty="0"/>
              <a:t>Instructions for using the speaker notes</a:t>
            </a:r>
          </a:p>
          <a:p>
            <a:pPr marL="171707" indent="-171707">
              <a:buFont typeface="Arial" pitchFamily="34" charset="0"/>
              <a:buChar char="•"/>
            </a:pPr>
            <a:r>
              <a:rPr lang="en-US" dirty="0"/>
              <a:t>Text formatted in standard font is a sample script for the presenter. While these may be read verbatim, speaker notes are intended as a guide for the presenter and may be modified as needed.</a:t>
            </a:r>
          </a:p>
          <a:p>
            <a:pPr marL="171707" indent="-171707">
              <a:buFont typeface="Arial" pitchFamily="34" charset="0"/>
              <a:buChar char="•"/>
            </a:pPr>
            <a:r>
              <a:rPr lang="en-US" dirty="0"/>
              <a:t>Text formatted in </a:t>
            </a:r>
            <a:r>
              <a:rPr lang="en-US" i="1" dirty="0"/>
              <a:t>italics </a:t>
            </a:r>
            <a:r>
              <a:rPr lang="en-US" dirty="0"/>
              <a:t>is intended as directions or notes for the facilitator; italicized text is not meant to be read aloud. </a:t>
            </a:r>
          </a:p>
          <a:p>
            <a:pPr marL="171707" indent="-171707">
              <a:buFont typeface="Arial" pitchFamily="34" charset="0"/>
              <a:buChar char="•"/>
            </a:pPr>
            <a:r>
              <a:rPr lang="en-US" dirty="0"/>
              <a:t>Text formatted in </a:t>
            </a:r>
            <a:r>
              <a:rPr lang="en-US" u="sng" dirty="0"/>
              <a:t>underline</a:t>
            </a:r>
            <a:r>
              <a:rPr lang="en-US" dirty="0"/>
              <a:t> indicates an appropriate time to click to bring up the next stage of animation in an animated slide.</a:t>
            </a:r>
          </a:p>
          <a:p>
            <a:pPr marL="171707" indent="-171707">
              <a:buFont typeface="Arial" pitchFamily="34" charset="0"/>
              <a:buChar char="•"/>
            </a:pPr>
            <a:endParaRPr lang="en-US" dirty="0"/>
          </a:p>
        </p:txBody>
      </p:sp>
    </p:spTree>
    <p:extLst>
      <p:ext uri="{BB962C8B-B14F-4D97-AF65-F5344CB8AC3E}">
        <p14:creationId xmlns:p14="http://schemas.microsoft.com/office/powerpoint/2010/main" val="1600443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Now let’s discuss what it means to deliver supplemental interventions with </a:t>
            </a:r>
            <a:r>
              <a:rPr lang="en-US" altLang="en-US" b="1" dirty="0">
                <a:ea typeface="ＭＳ Ｐゴシック" pitchFamily="34" charset="-128"/>
              </a:rPr>
              <a:t>fidelity </a:t>
            </a:r>
            <a:r>
              <a:rPr lang="en-US" altLang="en-US" dirty="0">
                <a:ea typeface="ＭＳ Ｐゴシック" pitchFamily="34" charset="-128"/>
              </a:rPr>
              <a:t>and why it is important.</a:t>
            </a:r>
          </a:p>
          <a:p>
            <a:endParaRPr lang="en-US" altLang="en-US" dirty="0">
              <a:ea typeface="ＭＳ Ｐゴシック" pitchFamily="34" charset="-128"/>
            </a:endParaRPr>
          </a:p>
          <a:p>
            <a:r>
              <a:rPr lang="en-US" altLang="en-US" dirty="0">
                <a:ea typeface="ＭＳ Ｐゴシック" pitchFamily="34" charset="-128"/>
                <a:cs typeface="Arial" charset="0"/>
              </a:rPr>
              <a:t>Fidelity refers to how closely prescribed procedures are followed and, in the context of schools, </a:t>
            </a:r>
            <a:r>
              <a:rPr lang="en-US" altLang="en-US" b="1" dirty="0">
                <a:ea typeface="ＭＳ Ｐゴシック" pitchFamily="34" charset="-128"/>
                <a:cs typeface="Arial" charset="0"/>
              </a:rPr>
              <a:t>the degree to which teachers implement programs the way program</a:t>
            </a:r>
            <a:r>
              <a:rPr lang="en-US" altLang="en-US" b="1" baseline="0" dirty="0">
                <a:ea typeface="ＭＳ Ｐゴシック" pitchFamily="34" charset="-128"/>
                <a:cs typeface="Arial" charset="0"/>
              </a:rPr>
              <a:t> developers</a:t>
            </a:r>
            <a:r>
              <a:rPr lang="en-US" altLang="en-US" b="1" dirty="0">
                <a:ea typeface="ＭＳ Ｐゴシック" pitchFamily="34" charset="-128"/>
                <a:cs typeface="Arial" charset="0"/>
              </a:rPr>
              <a:t> intended</a:t>
            </a:r>
            <a:r>
              <a:rPr lang="en-US" altLang="en-US" dirty="0">
                <a:ea typeface="ＭＳ Ｐゴシック" pitchFamily="34" charset="-128"/>
                <a:cs typeface="Arial" charset="0"/>
              </a:rPr>
              <a:t>. It also relates to the quality of the implementation. This means that teachers are implementing the intervention with </a:t>
            </a:r>
            <a:r>
              <a:rPr lang="en-US" altLang="en-US" b="1" dirty="0">
                <a:ea typeface="ＭＳ Ｐゴシック" pitchFamily="34" charset="-128"/>
                <a:cs typeface="Arial" charset="0"/>
              </a:rPr>
              <a:t>consistency and accuracy </a:t>
            </a:r>
            <a:r>
              <a:rPr lang="en-US" altLang="en-US" dirty="0">
                <a:ea typeface="ＭＳ Ｐゴシック" pitchFamily="34" charset="-128"/>
                <a:cs typeface="Arial" charset="0"/>
              </a:rPr>
              <a:t>and adhering to the instructional plan with </a:t>
            </a:r>
            <a:r>
              <a:rPr lang="en-US" altLang="en-US" b="1" dirty="0">
                <a:ea typeface="ＭＳ Ｐゴシック" pitchFamily="34" charset="-128"/>
                <a:cs typeface="Arial" charset="0"/>
              </a:rPr>
              <a:t>integrity</a:t>
            </a:r>
            <a:r>
              <a:rPr lang="en-US" altLang="en-US" dirty="0">
                <a:ea typeface="ＭＳ Ｐゴシック" pitchFamily="34" charset="-128"/>
                <a:cs typeface="Arial" charset="0"/>
              </a:rPr>
              <a:t>. </a:t>
            </a:r>
          </a:p>
          <a:p>
            <a:endParaRPr lang="en-US" altLang="en-US" dirty="0">
              <a:ea typeface="ＭＳ Ｐゴシック" pitchFamily="34" charset="-128"/>
              <a:cs typeface="Arial" charset="0"/>
            </a:endParaRPr>
          </a:p>
          <a:p>
            <a:r>
              <a:rPr lang="en-US" altLang="en-US" i="1" dirty="0">
                <a:ea typeface="ＭＳ Ｐゴシック" pitchFamily="34" charset="-128"/>
                <a:cs typeface="Arial" charset="0"/>
              </a:rPr>
              <a:t>Note: Throughout discussions of fidelity, it is important to ensure that leaders believe that they work in an open, non-threatening environment that values their skills and expertise</a:t>
            </a:r>
            <a:r>
              <a:rPr lang="en-US" altLang="en-US" i="1" baseline="0" dirty="0">
                <a:ea typeface="ＭＳ Ｐゴシック" pitchFamily="34" charset="-128"/>
                <a:cs typeface="Arial" charset="0"/>
              </a:rPr>
              <a:t> and </a:t>
            </a:r>
            <a:r>
              <a:rPr lang="en-US" altLang="en-US" i="1" dirty="0">
                <a:ea typeface="ＭＳ Ｐゴシック" pitchFamily="34" charset="-128"/>
                <a:cs typeface="Arial" charset="0"/>
              </a:rPr>
              <a:t>allows them to learn from their colleagues. With a system of open communication and productive feedback, fidelity checks of classroom techniques and the essential components of multi</a:t>
            </a:r>
            <a:r>
              <a:rPr lang="en-US" altLang="en-US" i="1" baseline="0" dirty="0">
                <a:ea typeface="ＭＳ Ｐゴシック" pitchFamily="34" charset="-128"/>
                <a:cs typeface="Arial" charset="0"/>
              </a:rPr>
              <a:t>-t</a:t>
            </a:r>
            <a:r>
              <a:rPr lang="en-US" altLang="en-US" i="1" dirty="0">
                <a:ea typeface="ＭＳ Ｐゴシック" pitchFamily="34" charset="-128"/>
                <a:cs typeface="Arial" charset="0"/>
              </a:rPr>
              <a:t>iered systems of support can be a useful and supportive way for teachers to collaborate and become a stronger teaching network. This may be a useful discussion point for some groups.</a:t>
            </a:r>
          </a:p>
          <a:p>
            <a:r>
              <a:rPr lang="en-US" altLang="en-US" b="1" dirty="0">
                <a:ea typeface="ＭＳ Ｐゴシック" pitchFamily="34" charset="-128"/>
                <a:cs typeface="Arial" charset="0"/>
              </a:rPr>
              <a:t> </a:t>
            </a:r>
            <a:endParaRPr lang="en-US" altLang="en-US" dirty="0">
              <a:ea typeface="ＭＳ Ｐゴシック" pitchFamily="34" charset="-128"/>
              <a:cs typeface="Arial" charset="0"/>
            </a:endParaRPr>
          </a:p>
          <a:p>
            <a:endParaRPr lang="en-US" altLang="en-US" dirty="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ea typeface="ＭＳ Ｐゴシック" pitchFamily="34" charset="-128"/>
                <a:cs typeface="Arial" charset="0"/>
              </a:rPr>
              <a:t>Why is fidelity important? </a:t>
            </a:r>
            <a:r>
              <a:rPr lang="en-US" altLang="en-US" dirty="0">
                <a:ea typeface="ＭＳ Ｐゴシック" pitchFamily="34" charset="-128"/>
                <a:cs typeface="Arial" charset="0"/>
              </a:rPr>
              <a:t>If teachers aren't consistent and accurate in delivering supplemental interventions, they aren’t able to confidently explain a student's lack of response to an intervention. Did the student make insufficient progress because they require more intensive intervention? Or, did the student make insufficient progress because the supplemental intervention wasn’t delivered with fidelity? Without practicing consistency and integrity in intervention delivery, </a:t>
            </a:r>
            <a:r>
              <a:rPr lang="en-US" altLang="en-US" b="1" dirty="0">
                <a:ea typeface="ＭＳ Ｐゴシック" pitchFamily="34" charset="-128"/>
                <a:cs typeface="Arial" charset="0"/>
              </a:rPr>
              <a:t>we can't link, </a:t>
            </a:r>
            <a:r>
              <a:rPr lang="en-US" altLang="en-US" dirty="0">
                <a:ea typeface="ＭＳ Ｐゴシック" pitchFamily="34" charset="-128"/>
                <a:cs typeface="Arial" charset="0"/>
              </a:rPr>
              <a:t>or attribute, </a:t>
            </a:r>
            <a:r>
              <a:rPr lang="en-US" altLang="en-US" b="1" dirty="0">
                <a:ea typeface="ＭＳ Ｐゴシック" pitchFamily="34" charset="-128"/>
                <a:cs typeface="Arial" charset="0"/>
              </a:rPr>
              <a:t>student outcomes to the instruction </a:t>
            </a:r>
            <a:r>
              <a:rPr lang="en-US" altLang="en-US" dirty="0">
                <a:ea typeface="ＭＳ Ｐゴシック" pitchFamily="34" charset="-128"/>
                <a:cs typeface="Arial" charset="0"/>
              </a:rPr>
              <a:t>provided.</a:t>
            </a:r>
            <a:r>
              <a:rPr lang="en-US" altLang="en-US" b="1" dirty="0">
                <a:ea typeface="ＭＳ Ｐゴシック" pitchFamily="34" charset="-128"/>
                <a:cs typeface="Arial" charset="0"/>
              </a:rPr>
              <a:t> </a:t>
            </a:r>
            <a:r>
              <a:rPr lang="en-US" altLang="en-US" dirty="0">
                <a:ea typeface="ＭＳ Ｐゴシック" pitchFamily="34" charset="-128"/>
                <a:cs typeface="Arial" charset="0"/>
              </a:rPr>
              <a:t>Fidelity allows us to evaluate the effectiveness of the supplemental intervention, and it tells us when a student may require a more intensive level of intervention.</a:t>
            </a:r>
            <a:r>
              <a:rPr lang="en-US" altLang="en-US" b="1" dirty="0">
                <a:ea typeface="ＭＳ Ｐゴシック" pitchFamily="34" charset="-128"/>
                <a:cs typeface="Arial" charset="0"/>
              </a:rPr>
              <a:t> </a:t>
            </a:r>
            <a:endParaRPr lang="en-US" altLang="en-US" dirty="0">
              <a:ea typeface="ＭＳ Ｐゴシック" pitchFamily="34" charset="-128"/>
              <a:cs typeface="Arial" charset="0"/>
            </a:endParaRPr>
          </a:p>
          <a:p>
            <a:r>
              <a:rPr lang="en-US" altLang="en-US" dirty="0">
                <a:ea typeface="ＭＳ Ｐゴシック" pitchFamily="34" charset="-128"/>
                <a:cs typeface="Arial" charset="0"/>
              </a:rPr>
              <a:t> </a:t>
            </a:r>
          </a:p>
          <a:p>
            <a:pPr eaLnBrk="1" hangingPunct="1">
              <a:spcBef>
                <a:spcPct val="0"/>
              </a:spcBef>
            </a:pPr>
            <a:r>
              <a:rPr lang="en-US" altLang="en-US" dirty="0">
                <a:ea typeface="ＭＳ Ｐゴシック" pitchFamily="34" charset="-128"/>
                <a:cs typeface="Arial" charset="0"/>
              </a:rPr>
              <a:t>Furthermore, Pierangelo and Giuliani (2008) concluded that positive student outcomes are particularly dependent on aspects of fidelity within the framework of a tiered support system. One of these aspects is </a:t>
            </a:r>
            <a:r>
              <a:rPr lang="en-US" altLang="en-US" b="1" dirty="0">
                <a:ea typeface="ＭＳ Ｐゴシック" pitchFamily="34" charset="-128"/>
                <a:cs typeface="Arial" charset="0"/>
              </a:rPr>
              <a:t>fidelity of implementation at the classroom </a:t>
            </a:r>
            <a:r>
              <a:rPr lang="en-US" altLang="en-US" dirty="0">
                <a:ea typeface="ＭＳ Ｐゴシック" pitchFamily="34" charset="-128"/>
                <a:cs typeface="Arial" charset="0"/>
              </a:rPr>
              <a:t>or </a:t>
            </a:r>
            <a:r>
              <a:rPr lang="en-US" altLang="en-US" b="1" dirty="0">
                <a:ea typeface="ＭＳ Ｐゴシック" pitchFamily="34" charset="-128"/>
                <a:cs typeface="Arial" charset="0"/>
              </a:rPr>
              <a:t>teacher level.</a:t>
            </a:r>
            <a:endParaRPr lang="en-US" altLang="en-US" dirty="0">
              <a:ea typeface="ＭＳ Ｐゴシック" pitchFamily="34" charset="-128"/>
              <a:cs typeface="Arial" charset="0"/>
            </a:endParaRPr>
          </a:p>
          <a:p>
            <a:pPr eaLnBrk="1" hangingPunct="1">
              <a:spcBef>
                <a:spcPct val="0"/>
              </a:spcBef>
            </a:pPr>
            <a:endParaRPr lang="en-US" altLang="en-US" b="1" dirty="0">
              <a:latin typeface="Calibri" pitchFamily="34" charset="0"/>
              <a:ea typeface="ＭＳ Ｐゴシック" pitchFamily="34" charset="-128"/>
            </a:endParaRPr>
          </a:p>
          <a:p>
            <a:endParaRPr lang="en-US" altLang="en-US" dirty="0">
              <a:ea typeface="ＭＳ Ｐゴシック" pitchFamily="34" charset="-128"/>
              <a:cs typeface="Arial" charset="0"/>
            </a:endParaRPr>
          </a:p>
          <a:p>
            <a:endParaRPr lang="en-US" altLang="en-US" dirty="0">
              <a:ea typeface="ＭＳ Ｐゴシック" pitchFamily="34" charset="-128"/>
              <a:cs typeface="Arial" charset="0"/>
            </a:endParaRPr>
          </a:p>
          <a:p>
            <a:endParaRPr lang="en-US" altLang="en-US" dirty="0">
              <a:ea typeface="ＭＳ Ｐゴシック" pitchFamily="34" charset="-128"/>
              <a:cs typeface="Arial" charset="0"/>
            </a:endParaRPr>
          </a:p>
          <a:p>
            <a:r>
              <a:rPr lang="en-US" altLang="en-US" dirty="0">
                <a:ea typeface="ＭＳ Ｐゴシック" pitchFamily="34" charset="-128"/>
                <a:cs typeface="Arial" charset="0"/>
              </a:rPr>
              <a:t> </a:t>
            </a:r>
          </a:p>
          <a:p>
            <a:pPr eaLnBrk="1" hangingPunct="1">
              <a:spcBef>
                <a:spcPct val="0"/>
              </a:spcBef>
            </a:pPr>
            <a:endParaRPr lang="en-US" altLang="en-US" b="1" dirty="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p:cNvSpPr>
            <a:spLocks noGrp="1"/>
          </p:cNvSpPr>
          <p:nvPr>
            <p:ph type="body" idx="1"/>
          </p:nvPr>
        </p:nvSpPr>
        <p:spPr bwMode="auto">
          <a:xfrm>
            <a:off x="969963" y="4421188"/>
            <a:ext cx="5486400" cy="433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63550" rtl="0" eaLnBrk="1" fontAlgn="base" latinLnBrk="0" hangingPunct="1">
              <a:lnSpc>
                <a:spcPct val="80000"/>
              </a:lnSpc>
              <a:spcBef>
                <a:spcPct val="0"/>
              </a:spcBef>
              <a:spcAft>
                <a:spcPct val="0"/>
              </a:spcAft>
              <a:buClrTx/>
              <a:buSzTx/>
              <a:buFontTx/>
              <a:buNone/>
              <a:tabLst/>
              <a:defRPr/>
            </a:pPr>
            <a:r>
              <a:rPr lang="en-US" altLang="en-US" sz="800" b="1" dirty="0">
                <a:ea typeface="ＭＳ Ｐゴシック" pitchFamily="34" charset="-128"/>
              </a:rPr>
              <a:t>Interactive slide</a:t>
            </a:r>
            <a:endParaRPr lang="en-GB" altLang="en-US" dirty="0"/>
          </a:p>
          <a:p>
            <a:pPr marL="0" marR="0" indent="0" algn="l" defTabSz="463550" rtl="0" eaLnBrk="1" fontAlgn="base" latinLnBrk="0" hangingPunct="1">
              <a:lnSpc>
                <a:spcPct val="80000"/>
              </a:lnSpc>
              <a:spcBef>
                <a:spcPct val="0"/>
              </a:spcBef>
              <a:spcAft>
                <a:spcPct val="0"/>
              </a:spcAft>
              <a:buClrTx/>
              <a:buSzTx/>
              <a:buFontTx/>
              <a:buNone/>
              <a:tabLst/>
              <a:defRPr/>
            </a:pPr>
            <a:endParaRPr lang="en-US" altLang="en-US" sz="800" dirty="0">
              <a:ea typeface="ＭＳ Ｐゴシック" pitchFamily="34" charset="-128"/>
            </a:endParaRPr>
          </a:p>
          <a:p>
            <a:pPr defTabSz="463550" eaLnBrk="1" hangingPunct="1">
              <a:lnSpc>
                <a:spcPct val="80000"/>
              </a:lnSpc>
              <a:spcBef>
                <a:spcPct val="0"/>
              </a:spcBef>
            </a:pPr>
            <a:r>
              <a:rPr lang="en-US" altLang="en-US" sz="800" dirty="0">
                <a:ea typeface="ＭＳ Ｐゴシック" pitchFamily="34" charset="-128"/>
              </a:rPr>
              <a:t>This graphic provides one</a:t>
            </a:r>
            <a:r>
              <a:rPr lang="en-US" altLang="en-US" sz="800" baseline="0" dirty="0">
                <a:ea typeface="ＭＳ Ｐゴシック" pitchFamily="34" charset="-128"/>
              </a:rPr>
              <a:t> </a:t>
            </a:r>
            <a:r>
              <a:rPr lang="en-US" altLang="en-US" sz="800" dirty="0">
                <a:ea typeface="ＭＳ Ｐゴシック" pitchFamily="34" charset="-128"/>
              </a:rPr>
              <a:t>example of how to think about fidelity, and it includes the elements of </a:t>
            </a:r>
            <a:r>
              <a:rPr lang="en-US" altLang="en-US" sz="800" b="1" dirty="0">
                <a:ea typeface="ＭＳ Ｐゴシック" pitchFamily="34" charset="-128"/>
              </a:rPr>
              <a:t>adherence, exposure, quality of delivery, program specificity, and student engagement.   </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dirty="0">
                <a:ea typeface="ＭＳ Ｐゴシック" pitchFamily="34" charset="-128"/>
              </a:rPr>
              <a:t>Your</a:t>
            </a:r>
            <a:r>
              <a:rPr lang="en-US" altLang="en-US" sz="800" baseline="0" dirty="0">
                <a:ea typeface="ＭＳ Ｐゴシック" pitchFamily="34" charset="-128"/>
              </a:rPr>
              <a:t> school</a:t>
            </a:r>
            <a:r>
              <a:rPr lang="en-US" altLang="en-US" sz="800" dirty="0">
                <a:ea typeface="ＭＳ Ｐゴシック" pitchFamily="34" charset="-128"/>
              </a:rPr>
              <a:t> should have procedures in place to monitor the fidelity with</a:t>
            </a:r>
            <a:r>
              <a:rPr lang="en-US" altLang="en-US" sz="800" baseline="0" dirty="0">
                <a:ea typeface="ＭＳ Ｐゴシック" pitchFamily="34" charset="-128"/>
              </a:rPr>
              <a:t> which they implement</a:t>
            </a:r>
            <a:r>
              <a:rPr lang="en-US" altLang="en-US" sz="800" dirty="0">
                <a:ea typeface="ＭＳ Ｐゴシック" pitchFamily="34" charset="-128"/>
              </a:rPr>
              <a:t> supplemental interventions. While these don’t have to be formal, it is important to consider whether or not your programs are being implemented the way that they are intended to be delivered. In the midst of all the responsibilities of educators, small checks can make a big difference in keeping services for students on track. </a:t>
            </a:r>
          </a:p>
          <a:p>
            <a:pPr defTabSz="463550" eaLnBrk="1" hangingPunct="1">
              <a:lnSpc>
                <a:spcPct val="80000"/>
              </a:lnSpc>
              <a:spcBef>
                <a:spcPct val="0"/>
              </a:spcBef>
            </a:pPr>
            <a:endParaRPr lang="en-US" altLang="en-US" sz="800" b="1" dirty="0">
              <a:ea typeface="ＭＳ Ｐゴシック" pitchFamily="34" charset="-128"/>
            </a:endParaRPr>
          </a:p>
          <a:p>
            <a:pPr defTabSz="463550" eaLnBrk="1" hangingPunct="1">
              <a:lnSpc>
                <a:spcPct val="80000"/>
              </a:lnSpc>
              <a:spcBef>
                <a:spcPct val="0"/>
              </a:spcBef>
            </a:pPr>
            <a:r>
              <a:rPr lang="en-US" altLang="en-US" sz="800" i="1" dirty="0">
                <a:ea typeface="ＭＳ Ｐゴシック" pitchFamily="34" charset="-128"/>
              </a:rPr>
              <a:t>Note: The notes on each element of fidelity are animated to pop up with each click. Click ahead each time you discuss a new element of fidelity, and click again to close that element.</a:t>
            </a:r>
          </a:p>
          <a:p>
            <a:pPr defTabSz="463550" eaLnBrk="1" hangingPunct="1">
              <a:lnSpc>
                <a:spcPct val="80000"/>
              </a:lnSpc>
              <a:spcBef>
                <a:spcPct val="0"/>
              </a:spcBef>
            </a:pPr>
            <a:endParaRPr lang="en-US" altLang="en-US" sz="800" b="1" i="1" dirty="0">
              <a:ea typeface="ＭＳ Ｐゴシック" pitchFamily="34" charset="-128"/>
            </a:endParaRPr>
          </a:p>
          <a:p>
            <a:pPr defTabSz="463550" eaLnBrk="1" hangingPunct="1">
              <a:lnSpc>
                <a:spcPct val="80000"/>
              </a:lnSpc>
              <a:spcBef>
                <a:spcPct val="0"/>
              </a:spcBef>
              <a:buFontTx/>
              <a:buNone/>
            </a:pPr>
            <a:r>
              <a:rPr lang="en-US" altLang="en-US" sz="800" b="1" i="0" dirty="0">
                <a:ea typeface="ＭＳ Ｐゴシック" pitchFamily="34" charset="-128"/>
              </a:rPr>
              <a:t>1.</a:t>
            </a:r>
            <a:r>
              <a:rPr lang="en-US" altLang="en-US" sz="800" i="0" dirty="0">
                <a:ea typeface="ＭＳ Ｐゴシック" pitchFamily="34" charset="-128"/>
              </a:rPr>
              <a:t> </a:t>
            </a:r>
            <a:r>
              <a:rPr lang="en-US" altLang="en-US" sz="800" i="1" dirty="0">
                <a:ea typeface="ＭＳ Ｐゴシック" pitchFamily="34" charset="-128"/>
              </a:rPr>
              <a:t>(Click) </a:t>
            </a:r>
            <a:r>
              <a:rPr lang="en-US" altLang="en-US" sz="800" dirty="0">
                <a:ea typeface="ＭＳ Ｐゴシック" pitchFamily="34" charset="-128"/>
              </a:rPr>
              <a:t>When we discuss </a:t>
            </a:r>
            <a:r>
              <a:rPr lang="en-US" altLang="en-US" sz="800" b="1" dirty="0">
                <a:ea typeface="ＭＳ Ｐゴシック" pitchFamily="34" charset="-128"/>
              </a:rPr>
              <a:t>adherence </a:t>
            </a:r>
            <a:r>
              <a:rPr lang="en-US" altLang="en-US" sz="800" dirty="0">
                <a:ea typeface="ＭＳ Ｐゴシック" pitchFamily="34" charset="-128"/>
              </a:rPr>
              <a:t>we are focused on </a:t>
            </a:r>
            <a:r>
              <a:rPr lang="en-US" altLang="en-US" sz="800" b="1" dirty="0">
                <a:ea typeface="ＭＳ Ｐゴシック" pitchFamily="34" charset="-128"/>
              </a:rPr>
              <a:t>how well we stick to the plan/curriculum/assessment, </a:t>
            </a:r>
            <a:r>
              <a:rPr lang="en-US" altLang="en-US" sz="800" dirty="0">
                <a:ea typeface="ＭＳ Ｐゴシック" pitchFamily="34" charset="-128"/>
              </a:rPr>
              <a:t>or</a:t>
            </a:r>
            <a:r>
              <a:rPr lang="en-US" altLang="en-US" sz="800" baseline="0" dirty="0">
                <a:ea typeface="ＭＳ Ｐゴシック" pitchFamily="34" charset="-128"/>
              </a:rPr>
              <a:t> whether we are</a:t>
            </a:r>
            <a:r>
              <a:rPr lang="en-US" altLang="en-US" sz="800" dirty="0">
                <a:ea typeface="ＭＳ Ｐゴシック" pitchFamily="34" charset="-128"/>
              </a:rPr>
              <a:t> implementing the plan/curriculum/assessment as it was intended to be implemented based on research. For a supplemental intervention, this may mean how well teachers implement all pieces of an intervention, and whether they implement</a:t>
            </a:r>
            <a:r>
              <a:rPr lang="en-US" altLang="en-US" sz="800" baseline="0" dirty="0">
                <a:ea typeface="ＭＳ Ｐゴシック" pitchFamily="34" charset="-128"/>
              </a:rPr>
              <a:t> them </a:t>
            </a:r>
            <a:r>
              <a:rPr lang="en-US" altLang="en-US" sz="800" dirty="0">
                <a:ea typeface="ＭＳ Ｐゴシック" pitchFamily="34" charset="-128"/>
              </a:rPr>
              <a:t>in the way they were intended to be implemented. This doesn’t necessarily mean that teachers should follow a script word for word, but covering certain content with appropriate pacing and relevant language and techniques is important. </a:t>
            </a:r>
            <a:r>
              <a:rPr lang="en-US" altLang="en-US" sz="800" i="1" dirty="0">
                <a:ea typeface="ＭＳ Ｐゴシック" pitchFamily="34" charset="-128"/>
              </a:rPr>
              <a:t>(Click)</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b="1" dirty="0">
                <a:ea typeface="ＭＳ Ｐゴシック" pitchFamily="34" charset="-128"/>
              </a:rPr>
              <a:t>2. </a:t>
            </a:r>
            <a:r>
              <a:rPr lang="en-US" altLang="en-US" sz="800" i="1" dirty="0">
                <a:ea typeface="ＭＳ Ｐゴシック" pitchFamily="34" charset="-128"/>
              </a:rPr>
              <a:t>(Click) </a:t>
            </a:r>
            <a:r>
              <a:rPr lang="en-US" altLang="en-US" sz="800" b="1" dirty="0">
                <a:ea typeface="ＭＳ Ｐゴシック" pitchFamily="34" charset="-128"/>
              </a:rPr>
              <a:t>Duration/Exposure</a:t>
            </a:r>
            <a:r>
              <a:rPr lang="en-US" altLang="en-US" sz="800" dirty="0">
                <a:ea typeface="ＭＳ Ｐゴシック" pitchFamily="34" charset="-128"/>
              </a:rPr>
              <a:t> refers to </a:t>
            </a:r>
            <a:r>
              <a:rPr lang="en-US" altLang="en-US" sz="800" b="1" dirty="0">
                <a:ea typeface="ＭＳ Ｐゴシック" pitchFamily="34" charset="-128"/>
              </a:rPr>
              <a:t>how often a student receives an intervention</a:t>
            </a:r>
            <a:r>
              <a:rPr lang="en-US" altLang="en-US" sz="800" dirty="0">
                <a:ea typeface="ＭＳ Ｐゴシック" pitchFamily="34" charset="-128"/>
              </a:rPr>
              <a:t> and </a:t>
            </a:r>
            <a:r>
              <a:rPr lang="en-US" altLang="en-US" sz="800" b="1" dirty="0">
                <a:ea typeface="ＭＳ Ｐゴシック" pitchFamily="34" charset="-128"/>
              </a:rPr>
              <a:t>how long an intervention lasts</a:t>
            </a:r>
            <a:r>
              <a:rPr lang="en-US" altLang="en-US" sz="800" dirty="0">
                <a:ea typeface="ＭＳ Ｐゴシック" pitchFamily="34" charset="-128"/>
              </a:rPr>
              <a:t>. When thinking about fidelity, we are considering whether the exposure/duration being used with a student matches the recommendation by the author/publisher of the curriculum. </a:t>
            </a: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dirty="0">
                <a:ea typeface="ＭＳ Ｐゴシック" pitchFamily="34" charset="-128"/>
              </a:rPr>
              <a:t>In the case of supplemental interventions, developers and researchers typically specify the required exposure/duration that is needed for the intervention to be effective for most students. If the intervention developer calls for the intervention three days a week, for 45 minutes each day, is the student receiving this dosage? </a:t>
            </a:r>
            <a:r>
              <a:rPr lang="en-US" altLang="en-US" sz="800" i="1" dirty="0">
                <a:ea typeface="ＭＳ Ｐゴシック" pitchFamily="34" charset="-128"/>
              </a:rPr>
              <a:t>(Click)</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b="1" dirty="0">
                <a:ea typeface="ＭＳ Ｐゴシック" pitchFamily="34" charset="-128"/>
              </a:rPr>
              <a:t>3. </a:t>
            </a:r>
            <a:r>
              <a:rPr lang="en-US" altLang="en-US" sz="800" i="1" dirty="0">
                <a:ea typeface="ＭＳ Ｐゴシック" pitchFamily="34" charset="-128"/>
              </a:rPr>
              <a:t>(Click) </a:t>
            </a:r>
            <a:r>
              <a:rPr lang="en-US" altLang="en-US" sz="800" dirty="0">
                <a:ea typeface="ＭＳ Ｐゴシック" pitchFamily="34" charset="-128"/>
              </a:rPr>
              <a:t>Not only is it important to adhere to the plan/curriculum/assessment, but it is also important to look at the </a:t>
            </a:r>
            <a:r>
              <a:rPr lang="en-US" altLang="en-US" sz="800" b="1" dirty="0">
                <a:ea typeface="ＭＳ Ｐゴシック" pitchFamily="34" charset="-128"/>
              </a:rPr>
              <a:t>quality of the delivery</a:t>
            </a:r>
            <a:r>
              <a:rPr lang="en-US" altLang="en-US" sz="800" dirty="0">
                <a:ea typeface="ＭＳ Ｐゴシック" pitchFamily="34" charset="-128"/>
              </a:rPr>
              <a:t>. This refers to</a:t>
            </a:r>
            <a:r>
              <a:rPr lang="en-US" altLang="en-US" sz="800" b="1" dirty="0">
                <a:ea typeface="ＭＳ Ｐゴシック" pitchFamily="34" charset="-128"/>
              </a:rPr>
              <a:t> </a:t>
            </a:r>
            <a:r>
              <a:rPr lang="en-US" altLang="en-US" sz="800" dirty="0">
                <a:ea typeface="ＭＳ Ｐゴシック" pitchFamily="34" charset="-128"/>
              </a:rPr>
              <a:t>how well the intervention, assessment, or instruction is delivered. For example, </a:t>
            </a:r>
            <a:r>
              <a:rPr lang="en-US" altLang="en-US" sz="800" b="1" dirty="0">
                <a:ea typeface="ＭＳ Ｐゴシック" pitchFamily="34" charset="-128"/>
              </a:rPr>
              <a:t>do you use good teaching practices</a:t>
            </a:r>
            <a:r>
              <a:rPr lang="en-US" altLang="en-US" sz="800" dirty="0">
                <a:ea typeface="ＭＳ Ｐゴシック" pitchFamily="34" charset="-128"/>
              </a:rPr>
              <a:t>? Quality instructional delivery also means that teachers are engaged in what they’re teaching and animated in their delivery, not simply reading from a script. Providing teachers with constructive feedback on their instructional delivery is one way to improve the quality of delivery for supplemental interventions. </a:t>
            </a:r>
            <a:r>
              <a:rPr lang="en-US" altLang="en-US" sz="800" i="1" dirty="0">
                <a:ea typeface="ＭＳ Ｐゴシック" pitchFamily="34" charset="-128"/>
              </a:rPr>
              <a:t>(Click)</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b="1" dirty="0">
                <a:ea typeface="ＭＳ Ｐゴシック" pitchFamily="34" charset="-128"/>
              </a:rPr>
              <a:t>4. </a:t>
            </a:r>
            <a:r>
              <a:rPr lang="en-US" altLang="en-US" sz="800" i="1" dirty="0">
                <a:ea typeface="ＭＳ Ｐゴシック" pitchFamily="34" charset="-128"/>
              </a:rPr>
              <a:t>(Click)</a:t>
            </a:r>
            <a:r>
              <a:rPr lang="en-US" altLang="en-US" sz="800" dirty="0">
                <a:ea typeface="ＭＳ Ｐゴシック" pitchFamily="34" charset="-128"/>
              </a:rPr>
              <a:t> Another component is </a:t>
            </a:r>
            <a:r>
              <a:rPr lang="en-US" altLang="en-US" sz="800" b="1" dirty="0">
                <a:ea typeface="ＭＳ Ｐゴシック" pitchFamily="34" charset="-128"/>
              </a:rPr>
              <a:t>program specificity</a:t>
            </a:r>
            <a:r>
              <a:rPr lang="en-US" altLang="en-US" sz="800" dirty="0">
                <a:ea typeface="ＭＳ Ｐゴシック" pitchFamily="34" charset="-128"/>
              </a:rPr>
              <a:t>,</a:t>
            </a:r>
            <a:r>
              <a:rPr lang="en-US" altLang="en-US" sz="800" b="1" dirty="0">
                <a:ea typeface="ＭＳ Ｐゴシック" pitchFamily="34" charset="-128"/>
              </a:rPr>
              <a:t> </a:t>
            </a:r>
            <a:r>
              <a:rPr lang="en-US" altLang="en-US" sz="800" dirty="0">
                <a:ea typeface="ＭＳ Ｐゴシック" pitchFamily="34" charset="-128"/>
              </a:rPr>
              <a:t>or </a:t>
            </a:r>
            <a:r>
              <a:rPr lang="en-US" altLang="en-US" sz="800" b="1" dirty="0">
                <a:ea typeface="ＭＳ Ｐゴシック" pitchFamily="34" charset="-128"/>
              </a:rPr>
              <a:t>how well the intervention is defined and how different it is from other interventions</a:t>
            </a:r>
            <a:r>
              <a:rPr lang="en-US" altLang="en-US" sz="800" dirty="0">
                <a:ea typeface="ＭＳ Ｐゴシック" pitchFamily="34" charset="-128"/>
              </a:rPr>
              <a:t>. Having clearly defined interventions/assessments allows teachers to more easily adhere to the program as defined. Is the intervention a good match for the student’s needs? Or does every low reader get the same intervention? </a:t>
            </a:r>
            <a:r>
              <a:rPr lang="en-US" altLang="en-US" sz="800" i="1" dirty="0">
                <a:ea typeface="ＭＳ Ｐゴシック" pitchFamily="34" charset="-128"/>
              </a:rPr>
              <a:t>(Click)</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r>
              <a:rPr lang="en-US" altLang="en-US" sz="800" b="1" dirty="0">
                <a:ea typeface="ＭＳ Ｐゴシック" pitchFamily="34" charset="-128"/>
              </a:rPr>
              <a:t>5. </a:t>
            </a:r>
            <a:r>
              <a:rPr lang="en-US" altLang="en-US" sz="800" i="1" dirty="0">
                <a:ea typeface="ＭＳ Ｐゴシック" pitchFamily="34" charset="-128"/>
              </a:rPr>
              <a:t>(Click)</a:t>
            </a:r>
            <a:r>
              <a:rPr lang="en-US" altLang="en-US" sz="800" dirty="0">
                <a:ea typeface="ＭＳ Ｐゴシック" pitchFamily="34" charset="-128"/>
              </a:rPr>
              <a:t> Just as the quality of the delivery is critical, it also is important to focus on </a:t>
            </a:r>
            <a:r>
              <a:rPr lang="en-US" altLang="en-US" sz="800" b="1" dirty="0">
                <a:ea typeface="ＭＳ Ｐゴシック" pitchFamily="34" charset="-128"/>
              </a:rPr>
              <a:t>student engagement</a:t>
            </a:r>
            <a:r>
              <a:rPr lang="en-US" altLang="en-US" sz="800" dirty="0">
                <a:ea typeface="ＭＳ Ｐゴシック" pitchFamily="34" charset="-128"/>
              </a:rPr>
              <a:t>,</a:t>
            </a:r>
            <a:r>
              <a:rPr lang="en-US" altLang="en-US" sz="800" b="1" dirty="0">
                <a:ea typeface="ＭＳ Ｐゴシック" pitchFamily="34" charset="-128"/>
              </a:rPr>
              <a:t> </a:t>
            </a:r>
            <a:r>
              <a:rPr lang="en-US" altLang="en-US" sz="800" dirty="0">
                <a:ea typeface="ＭＳ Ｐゴシック" pitchFamily="34" charset="-128"/>
              </a:rPr>
              <a:t>or </a:t>
            </a:r>
            <a:r>
              <a:rPr lang="en-US" altLang="en-US" sz="800" b="1" dirty="0">
                <a:ea typeface="ＭＳ Ｐゴシック" pitchFamily="34" charset="-128"/>
              </a:rPr>
              <a:t>how engaged and involved the students are in the intervention or activity</a:t>
            </a:r>
            <a:r>
              <a:rPr lang="en-US" altLang="en-US" sz="800" dirty="0">
                <a:ea typeface="ＭＳ Ｐゴシック" pitchFamily="34" charset="-128"/>
              </a:rPr>
              <a:t>. Following a prescribed program alone is often not enough. Consider whether or not competing behaviors make it difficult for students to take part in the intervention as designed. During the delivery of supplemental interventions, teachers may need to use behavior management strategies to manage student behaviors, including providing choice, adding elements of competition, and offering frequent opportunities to respond.</a:t>
            </a:r>
            <a:r>
              <a:rPr lang="en-US" altLang="en-US" sz="800" i="1" dirty="0">
                <a:ea typeface="ＭＳ Ｐゴシック" pitchFamily="34" charset="-128"/>
              </a:rPr>
              <a:t> (Click)</a:t>
            </a: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eaLnBrk="1" hangingPunct="1">
              <a:lnSpc>
                <a:spcPct val="80000"/>
              </a:lnSpc>
              <a:spcBef>
                <a:spcPct val="0"/>
              </a:spcBef>
            </a:pPr>
            <a:endParaRPr lang="en-US" altLang="en-US" sz="800" dirty="0">
              <a:ea typeface="ＭＳ Ｐゴシック" pitchFamily="34" charset="-128"/>
            </a:endParaRPr>
          </a:p>
          <a:p>
            <a:pPr defTabSz="463550">
              <a:lnSpc>
                <a:spcPct val="80000"/>
              </a:lnSpc>
            </a:pPr>
            <a:endParaRPr lang="en-US" altLang="en-US" sz="800" dirty="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you will learn how to match the behavior intervention to student need, implement the intervention with fidelity, and progress monitor to see if the intervention is working and student behavior is improving.</a:t>
            </a:r>
          </a:p>
        </p:txBody>
      </p:sp>
    </p:spTree>
    <p:extLst>
      <p:ext uri="{BB962C8B-B14F-4D97-AF65-F5344CB8AC3E}">
        <p14:creationId xmlns:p14="http://schemas.microsoft.com/office/powerpoint/2010/main" val="3140942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The 4-step implementation process includes these steps. We will talk about each step in more detail in the following slides.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p:cNvSpPr>
            <a:spLocks noGrp="1"/>
          </p:cNvSpPr>
          <p:nvPr>
            <p:ph type="body" idx="1"/>
          </p:nvPr>
        </p:nvSpPr>
        <p:spPr bwMode="auto">
          <a:xfrm>
            <a:off x="701675" y="4421188"/>
            <a:ext cx="5619750" cy="4410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ea typeface="ＭＳ Ｐゴシック" pitchFamily="34" charset="-128"/>
              </a:rPr>
              <a:t>Note: </a:t>
            </a:r>
            <a:r>
              <a:rPr lang="en-US" altLang="en-US" dirty="0">
                <a:ea typeface="ＭＳ Ｐゴシック" pitchFamily="34" charset="-128"/>
              </a:rPr>
              <a:t>Office discipline referrals or ODRs are also referred to as incident reports.</a:t>
            </a:r>
          </a:p>
          <a:p>
            <a:endParaRPr lang="en-US" altLang="en-US" dirty="0">
              <a:ea typeface="ＭＳ Ｐゴシック" pitchFamily="34" charset="-128"/>
            </a:endParaRPr>
          </a:p>
          <a:p>
            <a:r>
              <a:rPr lang="en-US" altLang="en-US" dirty="0">
                <a:ea typeface="ＭＳ Ｐゴシック" pitchFamily="34" charset="-128"/>
              </a:rPr>
              <a:t>Along</a:t>
            </a:r>
            <a:r>
              <a:rPr lang="en-US" altLang="en-US" baseline="0" dirty="0">
                <a:ea typeface="ＭＳ Ｐゴシック" pitchFamily="34" charset="-128"/>
              </a:rPr>
              <a:t> w</a:t>
            </a:r>
            <a:r>
              <a:rPr lang="en-US" altLang="en-US" dirty="0">
                <a:ea typeface="ＭＳ Ｐゴシック" pitchFamily="34" charset="-128"/>
              </a:rPr>
              <a:t>ith your leadership team</a:t>
            </a:r>
            <a:r>
              <a:rPr lang="en-US" altLang="en-US" baseline="0" dirty="0">
                <a:ea typeface="ＭＳ Ｐゴシック" pitchFamily="34" charset="-128"/>
              </a:rPr>
              <a:t> – or members of PBIS or RTI committees – your responsibility is to help identify </a:t>
            </a:r>
            <a:r>
              <a:rPr lang="en-US" altLang="en-US" dirty="0">
                <a:ea typeface="ＭＳ Ｐゴシック" pitchFamily="34" charset="-128"/>
              </a:rPr>
              <a:t>“at-risk” students and explain</a:t>
            </a:r>
            <a:r>
              <a:rPr lang="en-US" altLang="en-US" baseline="0" dirty="0">
                <a:ea typeface="ＭＳ Ｐゴシック" pitchFamily="34" charset="-128"/>
              </a:rPr>
              <a:t> to your staff their role in the identification process.  </a:t>
            </a:r>
          </a:p>
          <a:p>
            <a:endParaRPr lang="en-US" altLang="en-US" dirty="0">
              <a:ea typeface="ＭＳ Ｐゴシック" pitchFamily="34" charset="-128"/>
            </a:endParaRPr>
          </a:p>
          <a:p>
            <a:r>
              <a:rPr lang="en-US" altLang="en-US" dirty="0">
                <a:ea typeface="ＭＳ Ｐゴシック" pitchFamily="34" charset="-128"/>
              </a:rPr>
              <a:t>Multiple methods are used to identify students for supplemental supports. Students should be identified through various methods, such as office discipline referrals, screenings, teacher nominations, parent and support service recommendations, formative assessments, and</a:t>
            </a:r>
            <a:r>
              <a:rPr lang="en-US" altLang="en-US" baseline="0" dirty="0">
                <a:ea typeface="ＭＳ Ｐゴシック" pitchFamily="34" charset="-128"/>
              </a:rPr>
              <a:t> so on</a:t>
            </a:r>
            <a:r>
              <a:rPr lang="en-US" altLang="en-US" dirty="0">
                <a:ea typeface="ＭＳ Ｐゴシック" pitchFamily="34" charset="-128"/>
              </a:rPr>
              <a:t>. No single method is likely to identify all the students who may need supplemental supports. The identification methods selected should be efficient in terms of their cost and amount of time they require from school personnel.</a:t>
            </a:r>
          </a:p>
          <a:p>
            <a:endParaRPr lang="en-US" altLang="en-US" dirty="0">
              <a:ea typeface="ＭＳ Ｐゴシック" pitchFamily="34" charset="-128"/>
            </a:endParaRPr>
          </a:p>
          <a:p>
            <a:r>
              <a:rPr lang="en-US" altLang="en-US" dirty="0">
                <a:ea typeface="ＭＳ Ｐゴシック" pitchFamily="34" charset="-128"/>
              </a:rPr>
              <a:t>Identify students early before problems develop to a level that requires intensive intervention.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Classroom</a:t>
            </a:r>
            <a:r>
              <a:rPr lang="en-US" altLang="en-US" baseline="0" dirty="0">
                <a:ea typeface="ＭＳ Ｐゴシック" pitchFamily="34" charset="-128"/>
              </a:rPr>
              <a:t> teachers should be familiar with the ABCs of behavior and often have tools they are using to collect both anecdotal and observational data. If a teacher comes to you with a concern about a student, it may be helpful to have them collect some baseline ABC data if they haven’t already done so. </a:t>
            </a:r>
          </a:p>
          <a:p>
            <a:endParaRPr lang="en-US" altLang="en-US" baseline="0" dirty="0">
              <a:ea typeface="ＭＳ Ｐゴシック" pitchFamily="34" charset="-128"/>
            </a:endParaRPr>
          </a:p>
          <a:p>
            <a:r>
              <a:rPr lang="en-US" altLang="en-US" baseline="0" dirty="0">
                <a:ea typeface="ＭＳ Ｐゴシック" pitchFamily="34" charset="-128"/>
              </a:rPr>
              <a:t>It is also important to understand that </a:t>
            </a:r>
            <a:r>
              <a:rPr lang="en-US" altLang="en-US" b="1" baseline="0" dirty="0">
                <a:ea typeface="ＭＳ Ｐゴシック" pitchFamily="34" charset="-128"/>
              </a:rPr>
              <a:t>all</a:t>
            </a:r>
            <a:r>
              <a:rPr lang="en-US" altLang="en-US" b="0" baseline="0" dirty="0">
                <a:ea typeface="ＭＳ Ｐゴシック" pitchFamily="34" charset="-128"/>
              </a:rPr>
              <a:t> behavior serves a purpose. When we begin to think about specific interventions for students, it is important to keep that purpose – or function – in mind. A specific question to ask to help yourself and teachers think about function would be: </a:t>
            </a:r>
            <a:r>
              <a:rPr lang="en-US" altLang="en-US" dirty="0">
                <a:ea typeface="ＭＳ Ｐゴシック" pitchFamily="34" charset="-128"/>
              </a:rPr>
              <a:t>is the student performing the behavior to get something or avoid something?</a:t>
            </a:r>
          </a:p>
          <a:p>
            <a:endParaRPr lang="en-US" altLang="en-US" dirty="0">
              <a:ea typeface="ＭＳ Ｐゴシック" pitchFamily="34" charset="-128"/>
            </a:endParaRPr>
          </a:p>
          <a:p>
            <a:r>
              <a:rPr lang="en-US" altLang="en-US" dirty="0">
                <a:ea typeface="ＭＳ Ｐゴシック" pitchFamily="34" charset="-128"/>
              </a:rPr>
              <a:t>For</a:t>
            </a:r>
            <a:r>
              <a:rPr lang="en-US" altLang="en-US" baseline="0" dirty="0">
                <a:ea typeface="ＭＳ Ｐゴシック" pitchFamily="34" charset="-128"/>
              </a:rPr>
              <a:t> example, a student may engage in a problem behavior to </a:t>
            </a:r>
            <a:r>
              <a:rPr lang="en-US" altLang="en-US" b="1" baseline="0" dirty="0">
                <a:ea typeface="ＭＳ Ｐゴシック" pitchFamily="34" charset="-128"/>
              </a:rPr>
              <a:t>get attention</a:t>
            </a:r>
            <a:r>
              <a:rPr lang="en-US" altLang="en-US" b="0" baseline="0" dirty="0">
                <a:ea typeface="ＭＳ Ｐゴシック" pitchFamily="34" charset="-128"/>
              </a:rPr>
              <a:t>. The </a:t>
            </a:r>
            <a:r>
              <a:rPr lang="en-US" altLang="en-US" b="1" baseline="0" dirty="0">
                <a:ea typeface="ＭＳ Ｐゴシック" pitchFamily="34" charset="-128"/>
              </a:rPr>
              <a:t>function</a:t>
            </a:r>
            <a:r>
              <a:rPr lang="en-US" altLang="en-US" b="0" baseline="0" dirty="0">
                <a:ea typeface="ＭＳ Ｐゴシック" pitchFamily="34" charset="-128"/>
              </a:rPr>
              <a:t> of his/her behavior would be “attention-seeking.”  Other students may engage in a problem behavior, like sleeping or asking to use the bathroom when seatwork is assigned, to </a:t>
            </a:r>
            <a:r>
              <a:rPr lang="en-US" altLang="en-US" b="1" baseline="0" dirty="0">
                <a:ea typeface="ＭＳ Ｐゴシック" pitchFamily="34" charset="-128"/>
              </a:rPr>
              <a:t>avoid</a:t>
            </a:r>
            <a:r>
              <a:rPr lang="en-US" altLang="en-US" b="0" baseline="0" dirty="0">
                <a:ea typeface="ＭＳ Ｐゴシック" pitchFamily="34" charset="-128"/>
              </a:rPr>
              <a:t> completing a task. The </a:t>
            </a:r>
            <a:r>
              <a:rPr lang="en-US" altLang="en-US" b="1" baseline="0" dirty="0">
                <a:ea typeface="ＭＳ Ｐゴシック" pitchFamily="34" charset="-128"/>
              </a:rPr>
              <a:t>function</a:t>
            </a:r>
            <a:r>
              <a:rPr lang="en-US" altLang="en-US" b="0" baseline="0" dirty="0">
                <a:ea typeface="ＭＳ Ｐゴシック" pitchFamily="34" charset="-128"/>
              </a:rPr>
              <a:t> of that behavior would be “avoidance,” which is also called “escape.” </a:t>
            </a:r>
            <a:endParaRPr lang="en-US" altLang="en-US" dirty="0">
              <a:ea typeface="ＭＳ Ｐゴシック" pitchFamily="34" charset="-128"/>
            </a:endParaRPr>
          </a:p>
          <a:p>
            <a:endParaRPr lang="en-US" altLang="en-US" dirty="0">
              <a:ea typeface="ＭＳ Ｐゴシック" pitchFamily="34" charset="-128"/>
            </a:endParaRPr>
          </a:p>
          <a:p>
            <a:r>
              <a:rPr lang="en-US" altLang="en-US" dirty="0">
                <a:ea typeface="ＭＳ Ｐゴシック" pitchFamily="34" charset="-128"/>
              </a:rPr>
              <a:t>Knowing the function helps us select</a:t>
            </a:r>
            <a:r>
              <a:rPr lang="en-US" altLang="en-US" baseline="0" dirty="0">
                <a:ea typeface="ＭＳ Ｐゴシック" pitchFamily="34" charset="-128"/>
              </a:rPr>
              <a:t> supplemental interventions that are more likely to be effective at reducing the student’s demonstration of a problem behavior. For example, if a student is trying to get attention through their behavior, a supplemental intervention like Check In Check Out would be appropriate to consider implementing. </a:t>
            </a:r>
          </a:p>
          <a:p>
            <a:endParaRPr lang="en-US" altLang="en-US" dirty="0">
              <a:ea typeface="ＭＳ Ｐゴシック" pitchFamily="34" charset="-128"/>
            </a:endParaRPr>
          </a:p>
          <a:p>
            <a:r>
              <a:rPr lang="en-US" altLang="en-US" dirty="0">
                <a:ea typeface="ＭＳ Ｐゴシック" pitchFamily="34" charset="-128"/>
              </a:rPr>
              <a:t>Specific</a:t>
            </a:r>
            <a:r>
              <a:rPr lang="en-US" altLang="en-US" baseline="0" dirty="0">
                <a:ea typeface="ＭＳ Ｐゴシック" pitchFamily="34" charset="-128"/>
              </a:rPr>
              <a:t> examples of supplemental interventions will be shared in a few minutes. </a:t>
            </a:r>
            <a:endParaRPr lang="en-US" altLang="en-US"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When thinking about student behavior,</a:t>
            </a:r>
            <a:r>
              <a:rPr lang="en-US" altLang="en-US" baseline="0" dirty="0">
                <a:ea typeface="ＭＳ Ｐゴシック" pitchFamily="34" charset="-128"/>
              </a:rPr>
              <a:t> it is important to consider the academic needs a student may have, as well. As a leader, you should help your teachers and leadership teams i</a:t>
            </a:r>
            <a:r>
              <a:rPr lang="en-US" altLang="en-US" dirty="0">
                <a:ea typeface="ＭＳ Ｐゴシック" pitchFamily="34" charset="-128"/>
              </a:rPr>
              <a:t>dentify students that have </a:t>
            </a:r>
            <a:r>
              <a:rPr lang="en-US" altLang="en-US" b="1" dirty="0">
                <a:ea typeface="ＭＳ Ｐゴシック" pitchFamily="34" charset="-128"/>
              </a:rPr>
              <a:t>academic and behavior </a:t>
            </a:r>
            <a:r>
              <a:rPr lang="en-US" altLang="en-US" dirty="0">
                <a:ea typeface="ＭＳ Ｐゴシック" pitchFamily="34" charset="-128"/>
              </a:rPr>
              <a:t>challenges. Consider that their behavior challenges could be related to their academic challenges.</a:t>
            </a:r>
          </a:p>
          <a:p>
            <a:endParaRPr lang="en-US" altLang="en-US" dirty="0">
              <a:ea typeface="ＭＳ Ｐゴシック" pitchFamily="34" charset="-128"/>
            </a:endParaRPr>
          </a:p>
          <a:p>
            <a:r>
              <a:rPr lang="en-US" altLang="en-US" i="1" dirty="0">
                <a:ea typeface="ＭＳ Ｐゴシック" pitchFamily="34" charset="-128"/>
              </a:rPr>
              <a:t>Discuss as a group</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p:cNvSpPr>
            <a:spLocks noGrp="1"/>
          </p:cNvSpPr>
          <p:nvPr>
            <p:ph type="body" idx="1"/>
          </p:nvPr>
        </p:nvSpPr>
        <p:spPr bwMode="auto">
          <a:xfrm>
            <a:off x="701675" y="4421188"/>
            <a:ext cx="5619750" cy="44818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r>
              <a:rPr lang="en-US" altLang="en-US" sz="1100" b="1" dirty="0">
                <a:ea typeface="ＭＳ Ｐゴシック" pitchFamily="34" charset="-128"/>
              </a:rPr>
              <a:t>Who </a:t>
            </a:r>
            <a:r>
              <a:rPr lang="en-US" altLang="en-US" sz="1100" dirty="0">
                <a:ea typeface="ＭＳ Ｐゴシック" pitchFamily="34" charset="-128"/>
              </a:rPr>
              <a:t>will deliver the intervention? Has the person(s) been properly trained?</a:t>
            </a:r>
          </a:p>
          <a:p>
            <a:pPr lvl="1"/>
            <a:r>
              <a:rPr lang="en-US" altLang="en-US" sz="1100" b="1" dirty="0">
                <a:ea typeface="ＭＳ Ｐゴシック" pitchFamily="34" charset="-128"/>
              </a:rPr>
              <a:t>When and where </a:t>
            </a:r>
            <a:r>
              <a:rPr lang="en-US" altLang="en-US" sz="1100" dirty="0">
                <a:ea typeface="ＭＳ Ｐゴシック" pitchFamily="34" charset="-128"/>
              </a:rPr>
              <a:t>will the intervention be delivered?</a:t>
            </a:r>
          </a:p>
          <a:p>
            <a:pPr lvl="1"/>
            <a:r>
              <a:rPr lang="en-US" altLang="en-US" sz="1100" b="1" dirty="0">
                <a:ea typeface="ＭＳ Ｐゴシック" pitchFamily="34" charset="-128"/>
              </a:rPr>
              <a:t>What</a:t>
            </a:r>
            <a:r>
              <a:rPr lang="en-US" altLang="en-US" sz="1100" b="1" baseline="0" dirty="0">
                <a:ea typeface="ＭＳ Ｐゴシック" pitchFamily="34" charset="-128"/>
              </a:rPr>
              <a:t> is the d</a:t>
            </a:r>
            <a:r>
              <a:rPr lang="en-US" altLang="en-US" sz="1100" b="1" dirty="0">
                <a:ea typeface="ＭＳ Ｐゴシック" pitchFamily="34" charset="-128"/>
              </a:rPr>
              <a:t>uration </a:t>
            </a:r>
            <a:r>
              <a:rPr lang="en-US" altLang="en-US" sz="1100" dirty="0">
                <a:ea typeface="ＭＳ Ｐゴシック" pitchFamily="34" charset="-128"/>
              </a:rPr>
              <a:t>of the intervention?</a:t>
            </a:r>
          </a:p>
          <a:p>
            <a:pPr lvl="1"/>
            <a:endParaRPr lang="en-US" altLang="en-US" sz="1100" dirty="0">
              <a:ea typeface="ＭＳ Ｐゴシック" pitchFamily="34" charset="-128"/>
            </a:endParaRPr>
          </a:p>
          <a:p>
            <a:pPr lvl="1"/>
            <a:r>
              <a:rPr lang="en-US" altLang="en-US" sz="1100" b="1" dirty="0">
                <a:ea typeface="ＭＳ Ｐゴシック" pitchFamily="34" charset="-128"/>
              </a:rPr>
              <a:t>Purpose of the activity – </a:t>
            </a:r>
            <a:r>
              <a:rPr lang="en-US" altLang="en-US" sz="1100" dirty="0">
                <a:ea typeface="ＭＳ Ｐゴシック" pitchFamily="34" charset="-128"/>
              </a:rPr>
              <a:t>This activity will help you understand how an intervention should be delivered to achieve the desired outcome(s) for students. </a:t>
            </a:r>
          </a:p>
          <a:p>
            <a:pPr lvl="1"/>
            <a:endParaRPr lang="en-US" altLang="en-US" sz="1100" dirty="0">
              <a:ea typeface="ＭＳ Ｐゴシック" pitchFamily="34" charset="-128"/>
            </a:endParaRPr>
          </a:p>
          <a:p>
            <a:pPr lvl="1"/>
            <a:r>
              <a:rPr lang="en-US" altLang="en-US" sz="1100" b="1" dirty="0">
                <a:ea typeface="ＭＳ Ｐゴシック" pitchFamily="34" charset="-128"/>
              </a:rPr>
              <a:t>Directions for the activity-</a:t>
            </a:r>
          </a:p>
          <a:p>
            <a:pPr lvl="1"/>
            <a:r>
              <a:rPr lang="en-US" altLang="en-US" sz="1100" dirty="0">
                <a:ea typeface="ＭＳ Ｐゴシック" pitchFamily="34" charset="-128"/>
              </a:rPr>
              <a:t>With a partner:</a:t>
            </a:r>
          </a:p>
          <a:p>
            <a:pPr marL="685800" lvl="1" indent="-228600">
              <a:buFont typeface="+mj-lt"/>
              <a:buAutoNum type="arabicPeriod"/>
            </a:pPr>
            <a:r>
              <a:rPr lang="en-US" altLang="en-US" sz="1100" dirty="0">
                <a:ea typeface="ＭＳ Ｐゴシック" pitchFamily="34" charset="-128"/>
              </a:rPr>
              <a:t>Fold a sheet of paper into three parts vertically (hotdog fold). Mark the first column who, the second column when/where, and the third column duration.</a:t>
            </a:r>
          </a:p>
          <a:p>
            <a:pPr marL="685800" lvl="1" indent="-228600">
              <a:buFont typeface="+mj-lt"/>
              <a:buAutoNum type="arabicPeriod"/>
            </a:pPr>
            <a:r>
              <a:rPr lang="en-US" altLang="en-US" sz="1100" dirty="0">
                <a:ea typeface="ＭＳ Ｐゴシック" pitchFamily="34" charset="-128"/>
              </a:rPr>
              <a:t>In column one, list various people in a school that could deliver a behavior intervention (e.g., classroom teacher, classroom aide, guidance counselor, etc.)</a:t>
            </a:r>
          </a:p>
          <a:p>
            <a:pPr marL="685800" lvl="1" indent="-228600">
              <a:buFont typeface="+mj-lt"/>
              <a:buAutoNum type="arabicPeriod"/>
            </a:pPr>
            <a:r>
              <a:rPr lang="en-US" altLang="en-US" sz="1100" dirty="0">
                <a:ea typeface="ＭＳ Ｐゴシック" pitchFamily="34" charset="-128"/>
              </a:rPr>
              <a:t>In column two, list when and where the behavior intervention can be implemented (e.g., all day, in the morning, at lunch</a:t>
            </a:r>
            <a:r>
              <a:rPr lang="en-US" altLang="en-US" sz="1100" baseline="0" dirty="0">
                <a:ea typeface="ＭＳ Ｐゴシック" pitchFamily="34" charset="-128"/>
              </a:rPr>
              <a:t> </a:t>
            </a:r>
            <a:r>
              <a:rPr lang="en-US" altLang="en-US" sz="1100" dirty="0">
                <a:ea typeface="ＭＳ Ｐゴシック" pitchFamily="34" charset="-128"/>
              </a:rPr>
              <a:t>and recess, etc.)</a:t>
            </a:r>
          </a:p>
          <a:p>
            <a:pPr marL="685800" lvl="1" indent="-228600">
              <a:buFont typeface="+mj-lt"/>
              <a:buAutoNum type="arabicPeriod"/>
            </a:pPr>
            <a:r>
              <a:rPr lang="en-US" altLang="en-US" sz="1100" dirty="0">
                <a:ea typeface="ＭＳ Ｐゴシック" pitchFamily="34" charset="-128"/>
              </a:rPr>
              <a:t>In column three, list the amount of time per day, week, month (if applicable) a behavior intervention can last (e.g., a social skills club might last one month)</a:t>
            </a:r>
          </a:p>
          <a:p>
            <a:pPr marL="685800" lvl="1" indent="-228600">
              <a:buFont typeface="+mj-lt"/>
              <a:buAutoNum type="arabicPeriod"/>
            </a:pPr>
            <a:r>
              <a:rPr lang="en-US" altLang="en-US" sz="1100" dirty="0">
                <a:ea typeface="ＭＳ Ｐゴシック" pitchFamily="34" charset="-128"/>
              </a:rPr>
              <a:t>Discuss in a large group. </a:t>
            </a:r>
          </a:p>
          <a:p>
            <a:pPr lvl="1"/>
            <a:endParaRPr lang="en-US" altLang="en-US" sz="1100" dirty="0">
              <a:ea typeface="ＭＳ Ｐゴシック" pitchFamily="34" charset="-128"/>
            </a:endParaRPr>
          </a:p>
          <a:p>
            <a:pPr lvl="1"/>
            <a:r>
              <a:rPr lang="en-US" altLang="en-US" sz="1100" b="1" dirty="0">
                <a:ea typeface="ＭＳ Ｐゴシック" pitchFamily="34" charset="-128"/>
              </a:rPr>
              <a:t>Putting it all together – </a:t>
            </a:r>
            <a:r>
              <a:rPr lang="en-US" altLang="en-US" sz="1100" dirty="0">
                <a:ea typeface="ＭＳ Ｐゴシック" pitchFamily="34" charset="-128"/>
              </a:rPr>
              <a:t>It is important that the intervention be implemented by properly trained school personnel at specific location(s) in the school setting and have a specific timeline in place to measure if the intervention is successful.</a:t>
            </a:r>
          </a:p>
          <a:p>
            <a:pPr marL="685800" lvl="1" indent="-228600">
              <a:buFont typeface="+mj-lt"/>
              <a:buAutoNum type="arabicPeriod"/>
            </a:pPr>
            <a:endParaRPr lang="en-US" altLang="en-US" sz="1100" b="1" dirty="0">
              <a:ea typeface="ＭＳ Ｐゴシック" pitchFamily="34" charset="-128"/>
            </a:endParaRPr>
          </a:p>
          <a:p>
            <a:endParaRPr lang="en-US" altLang="en-US" sz="1100" b="1" dirty="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Remember that an</a:t>
            </a:r>
            <a:r>
              <a:rPr lang="en-US" altLang="en-US" baseline="0" dirty="0">
                <a:ea typeface="ＭＳ Ｐゴシック" pitchFamily="34" charset="-128"/>
              </a:rPr>
              <a:t> important part of any tiered system of support is the use of evidence-based interventions. But, h</a:t>
            </a:r>
            <a:r>
              <a:rPr lang="en-US" altLang="en-US" dirty="0">
                <a:ea typeface="ＭＳ Ｐゴシック" pitchFamily="34" charset="-128"/>
              </a:rPr>
              <a:t>ow do you know if a program or strategy is evidence-based?</a:t>
            </a:r>
          </a:p>
          <a:p>
            <a:endParaRPr lang="en-US" dirty="0">
              <a:ea typeface="ＭＳ Ｐゴシック" pitchFamily="34" charset="-128"/>
            </a:endParaRPr>
          </a:p>
          <a:p>
            <a:r>
              <a:rPr lang="en-US" i="1" dirty="0">
                <a:ea typeface="ＭＳ Ｐゴシック" pitchFamily="34" charset="-128"/>
              </a:rPr>
              <a:t>Allow audience time</a:t>
            </a:r>
            <a:r>
              <a:rPr lang="en-US" i="1" baseline="0" dirty="0">
                <a:ea typeface="ＭＳ Ｐゴシック" pitchFamily="34" charset="-128"/>
              </a:rPr>
              <a:t> to respond</a:t>
            </a:r>
            <a:endParaRPr lang="en-US" i="1" dirty="0">
              <a:ea typeface="ＭＳ Ｐゴシック" pitchFamily="34" charset="-128"/>
            </a:endParaRPr>
          </a:p>
          <a:p>
            <a:pPr>
              <a:defRPr/>
            </a:pPr>
            <a:endParaRPr lang="en-US" dirty="0">
              <a:ea typeface="ＭＳ Ｐゴシック" pitchFamily="34" charset="-128"/>
            </a:endParaRPr>
          </a:p>
          <a:p>
            <a:pPr>
              <a:defRPr/>
            </a:pPr>
            <a:r>
              <a:rPr lang="en-US" dirty="0">
                <a:ea typeface="ＭＳ Ｐゴシック" pitchFamily="34" charset="-128"/>
              </a:rPr>
              <a:t>You can focus your efforts by looking at these areas when examining the evidence base:</a:t>
            </a:r>
          </a:p>
          <a:p>
            <a:pPr marL="182880" indent="-182880">
              <a:buFontTx/>
              <a:buChar char="•"/>
              <a:defRPr/>
            </a:pPr>
            <a:r>
              <a:rPr lang="en-US" dirty="0">
                <a:ea typeface="ＭＳ Ｐゴシック" pitchFamily="34" charset="-128"/>
              </a:rPr>
              <a:t>First, consider the </a:t>
            </a:r>
            <a:r>
              <a:rPr lang="en-US" b="1" dirty="0">
                <a:ea typeface="ＭＳ Ｐゴシック" pitchFamily="34" charset="-128"/>
              </a:rPr>
              <a:t>type</a:t>
            </a:r>
            <a:r>
              <a:rPr lang="en-US" dirty="0">
                <a:ea typeface="ＭＳ Ｐゴシック" pitchFamily="34" charset="-128"/>
              </a:rPr>
              <a:t> of information and the </a:t>
            </a:r>
            <a:r>
              <a:rPr lang="en-US" b="1" dirty="0">
                <a:ea typeface="ＭＳ Ｐゴシック" pitchFamily="34" charset="-128"/>
              </a:rPr>
              <a:t>source</a:t>
            </a:r>
            <a:r>
              <a:rPr lang="en-US" dirty="0">
                <a:ea typeface="ＭＳ Ｐゴシック" pitchFamily="34" charset="-128"/>
              </a:rPr>
              <a:t> from which you are gathering this information. Is the information coming from the intervention vendor or a reputable website? It is also worth considering the type of evidence that is available. Did the study involve experimental design</a:t>
            </a:r>
            <a:r>
              <a:rPr lang="en-US" baseline="0" dirty="0">
                <a:ea typeface="ＭＳ Ｐゴシック" pitchFamily="34" charset="-128"/>
              </a:rPr>
              <a:t> (i.e., </a:t>
            </a:r>
            <a:r>
              <a:rPr lang="en-US" dirty="0">
                <a:ea typeface="ＭＳ Ｐゴシック" pitchFamily="34" charset="-128"/>
              </a:rPr>
              <a:t>where the intervention group was compared to an equivalent control group?). </a:t>
            </a:r>
          </a:p>
          <a:p>
            <a:pPr marL="182880" indent="-182880">
              <a:buFontTx/>
              <a:buChar char="•"/>
              <a:defRPr/>
            </a:pPr>
            <a:r>
              <a:rPr lang="en-US" dirty="0">
                <a:ea typeface="ＭＳ Ｐゴシック" pitchFamily="34" charset="-128"/>
              </a:rPr>
              <a:t>Next, consider the </a:t>
            </a:r>
            <a:r>
              <a:rPr lang="en-US" b="1" dirty="0">
                <a:ea typeface="ＭＳ Ｐゴシック" pitchFamily="34" charset="-128"/>
              </a:rPr>
              <a:t>population</a:t>
            </a:r>
            <a:r>
              <a:rPr lang="en-US" dirty="0">
                <a:ea typeface="ＭＳ Ｐゴシック" pitchFamily="34" charset="-128"/>
              </a:rPr>
              <a:t>. For which populations has the program been researched and found effective? Is the sample described? Is the population similar to, or representative of, your student population? Are there different effects for different population groups? </a:t>
            </a:r>
          </a:p>
          <a:p>
            <a:pPr marL="182880" indent="-182880">
              <a:buFontTx/>
              <a:buChar char="•"/>
              <a:defRPr/>
            </a:pPr>
            <a:r>
              <a:rPr lang="en-US" dirty="0">
                <a:ea typeface="ＭＳ Ｐゴシック" pitchFamily="34" charset="-128"/>
              </a:rPr>
              <a:t>It is</a:t>
            </a:r>
            <a:r>
              <a:rPr lang="en-US" baseline="0" dirty="0">
                <a:ea typeface="ＭＳ Ｐゴシック" pitchFamily="34" charset="-128"/>
              </a:rPr>
              <a:t> also</a:t>
            </a:r>
            <a:r>
              <a:rPr lang="en-US" dirty="0">
                <a:ea typeface="ＭＳ Ｐゴシック" pitchFamily="34" charset="-128"/>
              </a:rPr>
              <a:t> important to consider whether or not the </a:t>
            </a:r>
            <a:r>
              <a:rPr lang="en-US" b="1" dirty="0">
                <a:ea typeface="ＭＳ Ｐゴシック" pitchFamily="34" charset="-128"/>
              </a:rPr>
              <a:t>desired outcomes</a:t>
            </a:r>
            <a:r>
              <a:rPr lang="en-US" dirty="0">
                <a:ea typeface="ＭＳ Ｐゴシック" pitchFamily="34" charset="-128"/>
              </a:rPr>
              <a:t> assessed in a study are relevant to the outcomes you hope to achieve with an intervention. </a:t>
            </a:r>
          </a:p>
          <a:p>
            <a:pPr marL="182880" indent="-182880">
              <a:buFontTx/>
              <a:buChar char="•"/>
              <a:defRPr/>
            </a:pPr>
            <a:r>
              <a:rPr lang="en-US" dirty="0">
                <a:ea typeface="ＭＳ Ｐゴシック" pitchFamily="34" charset="-128"/>
              </a:rPr>
              <a:t>Finally, consider the </a:t>
            </a:r>
            <a:r>
              <a:rPr lang="en-US" b="1" dirty="0">
                <a:ea typeface="ＭＳ Ｐゴシック" pitchFamily="34" charset="-128"/>
              </a:rPr>
              <a:t>effects. </a:t>
            </a:r>
            <a:r>
              <a:rPr lang="en-US" dirty="0">
                <a:ea typeface="ＭＳ Ｐゴシック" pitchFamily="34" charset="-128"/>
              </a:rPr>
              <a:t>Were the effects identified in the study large?</a:t>
            </a:r>
            <a:endParaRPr lang="en-US" altLang="en-US" dirty="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topics that will be covered in this presentation.</a:t>
            </a:r>
          </a:p>
          <a:p>
            <a:endParaRPr lang="en-US" dirty="0"/>
          </a:p>
          <a:p>
            <a:r>
              <a:rPr lang="en-US" i="1" dirty="0"/>
              <a:t>Give participants time to read this slide.</a:t>
            </a:r>
          </a:p>
          <a:p>
            <a:endParaRPr lang="en-US" dirty="0"/>
          </a:p>
        </p:txBody>
      </p:sp>
    </p:spTree>
    <p:extLst>
      <p:ext uri="{BB962C8B-B14F-4D97-AF65-F5344CB8AC3E}">
        <p14:creationId xmlns:p14="http://schemas.microsoft.com/office/powerpoint/2010/main" val="16399965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Here are some examples of evidence-based interventions that meet the criteria we just talked about.</a:t>
            </a:r>
          </a:p>
          <a:p>
            <a:endParaRPr lang="en-US" altLang="en-US"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i="1" kern="1200" dirty="0">
                <a:solidFill>
                  <a:schemeClr val="tx1"/>
                </a:solidFill>
                <a:effectLst/>
                <a:latin typeface="+mn-lt"/>
                <a:ea typeface="ＭＳ Ｐゴシック" charset="0"/>
                <a:cs typeface="ＭＳ Ｐゴシック" charset="0"/>
              </a:rPr>
              <a:t>Give a brief description of Check In Check Out. </a:t>
            </a:r>
            <a:endParaRPr lang="en-US" sz="1200" kern="1200" dirty="0">
              <a:solidFill>
                <a:schemeClr val="tx1"/>
              </a:solidFill>
              <a:effectLst/>
              <a:latin typeface="+mn-lt"/>
              <a:ea typeface="ＭＳ Ｐゴシック" charset="0"/>
              <a:cs typeface="ＭＳ Ｐゴシック" charset="0"/>
            </a:endParaRPr>
          </a:p>
          <a:p>
            <a:endParaRPr lang="en-US" altLang="en-US" dirty="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ea typeface="ＭＳ Ｐゴシック" pitchFamily="34" charset="-128"/>
              </a:rPr>
              <a:t>Note: </a:t>
            </a:r>
            <a:r>
              <a:rPr lang="en-US" altLang="en-US" dirty="0">
                <a:ea typeface="ＭＳ Ｐゴシック" pitchFamily="34" charset="-128"/>
              </a:rPr>
              <a:t>We are not personally supporting these programs. They are presented here for informational purposes only. </a:t>
            </a:r>
            <a:r>
              <a:rPr lang="en-US" altLang="en-US" dirty="0"/>
              <a:t>T</a:t>
            </a:r>
            <a:r>
              <a:rPr lang="en-US" dirty="0"/>
              <a:t>hey are programs that have been found, by the PBIS Center, to be evidence-based.</a:t>
            </a:r>
            <a:endParaRPr lang="en-US" altLang="en-US" dirty="0">
              <a:ea typeface="ＭＳ Ｐゴシック" pitchFamily="34" charset="-128"/>
            </a:endParaRPr>
          </a:p>
          <a:p>
            <a:endParaRPr lang="en-US" altLang="en-US" dirty="0">
              <a:ea typeface="ＭＳ Ｐゴシック" pitchFamily="34" charset="-128"/>
            </a:endParaRPr>
          </a:p>
          <a:p>
            <a:pPr marL="171450" indent="-171450">
              <a:buFontTx/>
              <a:buChar char="•"/>
            </a:pPr>
            <a:r>
              <a:rPr lang="en-US" altLang="en-US" dirty="0">
                <a:ea typeface="ＭＳ Ｐゴシック" pitchFamily="34" charset="-128"/>
              </a:rPr>
              <a:t>Here are some examples of curricula that have been found, by the PBIS Center, to be evidence-based.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Let’s define progress monitoring. </a:t>
            </a:r>
            <a:r>
              <a:rPr lang="en-US" altLang="en-US" i="1" dirty="0">
                <a:ea typeface="ＭＳ Ｐゴシック" pitchFamily="34" charset="-128"/>
              </a:rPr>
              <a:t>Discuss the definition above. </a:t>
            </a:r>
            <a:r>
              <a:rPr lang="en-US" altLang="en-US" dirty="0">
                <a:ea typeface="ＭＳ Ｐゴシック" pitchFamily="34" charset="-128"/>
              </a:rPr>
              <a:t>Why is progress monitoring important</a:t>
            </a:r>
            <a:r>
              <a:rPr lang="en-US" altLang="en-US" i="1" dirty="0">
                <a:ea typeface="ＭＳ Ｐゴシック" pitchFamily="34" charset="-128"/>
              </a:rPr>
              <a:t>? (It tells us if a behavior intervention is working for a particular student.)</a:t>
            </a:r>
          </a:p>
          <a:p>
            <a:endParaRPr lang="en-US" altLang="en-US" dirty="0">
              <a:ea typeface="ＭＳ Ｐゴシック" pitchFamily="34" charset="-128"/>
            </a:endParaRPr>
          </a:p>
          <a:p>
            <a:r>
              <a:rPr lang="en-US" altLang="en-US" dirty="0">
                <a:ea typeface="ＭＳ Ｐゴシック" pitchFamily="34" charset="-128"/>
              </a:rPr>
              <a:t>Behavioral progress monitoring is more than simply collecting assessment data—we must also analyze the data to determine whether the intervention is working or not.</a:t>
            </a:r>
          </a:p>
          <a:p>
            <a:endParaRPr lang="en-US" altLang="en-US" dirty="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uses for progress monitoring data. </a:t>
            </a:r>
            <a:r>
              <a:rPr lang="en-US" i="1" dirty="0"/>
              <a:t>Discuss each one and explain why it is important.</a:t>
            </a:r>
          </a:p>
          <a:p>
            <a:endParaRPr lang="en-US" dirty="0"/>
          </a:p>
          <a:p>
            <a:r>
              <a:rPr lang="en-US" dirty="0"/>
              <a:t>Data results help us to:</a:t>
            </a:r>
          </a:p>
          <a:p>
            <a:pPr>
              <a:buFont typeface="Arial"/>
              <a:buChar char="•"/>
            </a:pPr>
            <a:r>
              <a:rPr lang="en-US" dirty="0"/>
              <a:t> Hypothesize the potential sources of need </a:t>
            </a:r>
          </a:p>
          <a:p>
            <a:pPr>
              <a:buFont typeface="Arial"/>
              <a:buChar char="•"/>
            </a:pPr>
            <a:r>
              <a:rPr lang="en-US" dirty="0"/>
              <a:t> Identify when an intervention change is needed</a:t>
            </a:r>
          </a:p>
          <a:p>
            <a:pPr>
              <a:buFont typeface="Arial"/>
              <a:buChar char="•"/>
            </a:pPr>
            <a:r>
              <a:rPr lang="en-US" dirty="0"/>
              <a:t> Determine the rate of progress or response to the intervention</a:t>
            </a:r>
          </a:p>
          <a:p>
            <a:pPr>
              <a:buFont typeface="Arial"/>
              <a:buChar char="•"/>
            </a:pPr>
            <a:r>
              <a:rPr lang="en-US" dirty="0"/>
              <a:t> Assess current performance</a:t>
            </a:r>
          </a:p>
        </p:txBody>
      </p:sp>
    </p:spTree>
    <p:extLst>
      <p:ext uri="{BB962C8B-B14F-4D97-AF65-F5344CB8AC3E}">
        <p14:creationId xmlns:p14="http://schemas.microsoft.com/office/powerpoint/2010/main" val="18266851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a:ea typeface="ＭＳ Ｐゴシック" pitchFamily="34" charset="-128"/>
              </a:rPr>
              <a:t>Ultimately, the information generated through progress monitoring will support an evaluation of the intervention’s effectiveness, increase the transparency of</a:t>
            </a:r>
            <a:r>
              <a:rPr lang="en-GB" sz="1200" kern="1200" dirty="0">
                <a:solidFill>
                  <a:schemeClr val="tx1"/>
                </a:solidFill>
                <a:latin typeface="+mn-lt"/>
                <a:ea typeface="ＭＳ Ｐゴシック" charset="0"/>
                <a:cs typeface="ＭＳ Ｐゴシック" charset="0"/>
              </a:rPr>
              <a:t>—</a:t>
            </a:r>
            <a:r>
              <a:rPr lang="en-US" altLang="en-US" dirty="0">
                <a:ea typeface="ＭＳ Ｐゴシック" pitchFamily="34" charset="-128"/>
              </a:rPr>
              <a:t>and provide justification for</a:t>
            </a:r>
            <a:r>
              <a:rPr lang="en-GB" sz="1200" kern="1200" dirty="0">
                <a:solidFill>
                  <a:schemeClr val="tx1"/>
                </a:solidFill>
                <a:latin typeface="+mn-lt"/>
                <a:ea typeface="ＭＳ Ｐゴシック" charset="0"/>
                <a:cs typeface="ＭＳ Ｐゴシック" charset="0"/>
              </a:rPr>
              <a:t>—</a:t>
            </a:r>
            <a:r>
              <a:rPr lang="en-US" altLang="en-US" dirty="0">
                <a:ea typeface="ＭＳ Ｐゴシック" pitchFamily="34" charset="-128"/>
              </a:rPr>
              <a:t>programming decisions, and allow information to be readily disseminated among key stakeholders. </a:t>
            </a:r>
          </a:p>
          <a:p>
            <a:endParaRPr lang="en-US" altLang="en-US"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ea typeface="ＭＳ Ｐゴシック" pitchFamily="34" charset="-128"/>
              </a:rPr>
              <a:t>Purpose of the activity </a:t>
            </a:r>
            <a:r>
              <a:rPr lang="en-US" altLang="en-US" dirty="0">
                <a:ea typeface="ＭＳ Ｐゴシック" pitchFamily="34" charset="-128"/>
              </a:rPr>
              <a:t>is to review the implementation process and make sure that the intervention is implemented with fidelity to achieve desired outcomes.</a:t>
            </a:r>
          </a:p>
          <a:p>
            <a:endParaRPr lang="en-US" altLang="en-US" dirty="0">
              <a:ea typeface="ＭＳ Ｐゴシック" pitchFamily="34" charset="-128"/>
            </a:endParaRPr>
          </a:p>
          <a:p>
            <a:r>
              <a:rPr lang="en-US" altLang="en-US" b="1" dirty="0">
                <a:ea typeface="ＭＳ Ｐゴシック" pitchFamily="34" charset="-128"/>
              </a:rPr>
              <a:t>Directions: </a:t>
            </a:r>
            <a:endParaRPr lang="en-US" altLang="en-US" dirty="0">
              <a:ea typeface="ＭＳ Ｐゴシック" pitchFamily="34" charset="-128"/>
            </a:endParaRPr>
          </a:p>
          <a:p>
            <a:r>
              <a:rPr lang="en-US" altLang="en-US" i="1" dirty="0">
                <a:ea typeface="ＭＳ Ｐゴシック" pitchFamily="34" charset="-128"/>
              </a:rPr>
              <a:t>This activity has been designed to be completed in pairs. Adult learning principles suggest that it is important for partners</a:t>
            </a:r>
            <a:r>
              <a:rPr lang="en-US" altLang="en-US" i="1" baseline="0" dirty="0">
                <a:ea typeface="ＭＳ Ｐゴシック" pitchFamily="34" charset="-128"/>
              </a:rPr>
              <a:t> </a:t>
            </a:r>
            <a:r>
              <a:rPr lang="en-US" altLang="en-US" i="1" dirty="0">
                <a:ea typeface="ＭＳ Ｐゴシック" pitchFamily="34" charset="-128"/>
              </a:rPr>
              <a:t>to work together in learning new content. For example, two partners can share information and build on each others’ ideas. However, this activity can also be adapted for individuals or small groups.</a:t>
            </a:r>
          </a:p>
          <a:p>
            <a:r>
              <a:rPr lang="en-US" altLang="en-US" dirty="0">
                <a:ea typeface="ＭＳ Ｐゴシック" pitchFamily="34" charset="-128"/>
              </a:rPr>
              <a:t>With a partner:</a:t>
            </a:r>
          </a:p>
          <a:p>
            <a:pPr marL="228600" indent="-228600">
              <a:buFont typeface="+mj-lt"/>
              <a:buAutoNum type="arabicPeriod"/>
            </a:pPr>
            <a:r>
              <a:rPr lang="en-US" altLang="en-US" dirty="0">
                <a:ea typeface="ＭＳ Ｐゴシック" pitchFamily="34" charset="-128"/>
              </a:rPr>
              <a:t>Read and discuss the directions on the slide.</a:t>
            </a:r>
          </a:p>
          <a:p>
            <a:pPr marL="228600" indent="-228600">
              <a:buFont typeface="+mj-lt"/>
              <a:buAutoNum type="arabicPeriod"/>
            </a:pPr>
            <a:r>
              <a:rPr lang="en-US" altLang="en-US" dirty="0">
                <a:ea typeface="ＭＳ Ｐゴシック" pitchFamily="34" charset="-128"/>
              </a:rPr>
              <a:t>Use handout #5 to fill in the four steps in the implementation process.</a:t>
            </a:r>
          </a:p>
          <a:p>
            <a:pPr marL="228600" indent="-228600">
              <a:buFont typeface="+mj-lt"/>
              <a:buAutoNum type="arabicPeriod"/>
            </a:pPr>
            <a:r>
              <a:rPr lang="en-US" altLang="en-US" i="1" dirty="0">
                <a:ea typeface="ＭＳ Ｐゴシック" pitchFamily="34" charset="-128"/>
              </a:rPr>
              <a:t>Answer question 3 in a large group to allow for additional learning and </a:t>
            </a:r>
            <a:r>
              <a:rPr lang="en-US" altLang="en-US" i="1">
                <a:ea typeface="ＭＳ Ｐゴシック" pitchFamily="34" charset="-128"/>
              </a:rPr>
              <a:t>processing.</a:t>
            </a:r>
            <a:endParaRPr lang="en-US" altLang="en-US" i="1" dirty="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information</a:t>
            </a:r>
            <a:r>
              <a:rPr lang="en-US" baseline="0" dirty="0"/>
              <a:t> about</a:t>
            </a:r>
            <a:r>
              <a:rPr lang="en-US" dirty="0"/>
              <a:t> how to measure student progress</a:t>
            </a:r>
            <a:r>
              <a:rPr lang="en-US" baseline="0" dirty="0"/>
              <a:t> will be presented. A key reason to measure progress is to analyze </a:t>
            </a:r>
            <a:r>
              <a:rPr lang="en-US" dirty="0"/>
              <a:t>data to assess if a behavioral intervention(s) is working or needs to be changed. You may need to support training efforts for your staff</a:t>
            </a:r>
            <a:r>
              <a:rPr lang="en-US" baseline="0" dirty="0"/>
              <a:t> on how to analyze collected data, especially if the information presented here is new to you or is different from the current system your school/leadership team is using to implement interventions and monitor student progress.  </a:t>
            </a:r>
            <a:endParaRPr lang="en-US" dirty="0"/>
          </a:p>
        </p:txBody>
      </p:sp>
    </p:spTree>
    <p:extLst>
      <p:ext uri="{BB962C8B-B14F-4D97-AF65-F5344CB8AC3E}">
        <p14:creationId xmlns:p14="http://schemas.microsoft.com/office/powerpoint/2010/main" val="42606915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Why is it important to collect data?</a:t>
            </a:r>
          </a:p>
          <a:p>
            <a:r>
              <a:rPr lang="en-US" altLang="en-US" dirty="0">
                <a:ea typeface="ＭＳ Ｐゴシック" pitchFamily="34" charset="-128"/>
              </a:rPr>
              <a:t>	</a:t>
            </a:r>
            <a:r>
              <a:rPr lang="en-US" altLang="en-US" i="1" dirty="0">
                <a:ea typeface="ＭＳ Ｐゴシック" pitchFamily="34" charset="-128"/>
              </a:rPr>
              <a:t>Possible responses:</a:t>
            </a:r>
          </a:p>
          <a:p>
            <a:pPr marL="628650" lvl="1" indent="-171450">
              <a:buFont typeface="Arial" panose="020B0604020202020204" pitchFamily="34" charset="0"/>
              <a:buChar char="•"/>
            </a:pPr>
            <a:r>
              <a:rPr lang="en-US" altLang="en-US" i="1" dirty="0">
                <a:ea typeface="ＭＳ Ｐゴシック" pitchFamily="34" charset="-128"/>
              </a:rPr>
              <a:t>Lets</a:t>
            </a:r>
            <a:r>
              <a:rPr lang="en-US" altLang="en-US" i="1" baseline="0" dirty="0">
                <a:ea typeface="ＭＳ Ｐゴシック" pitchFamily="34" charset="-128"/>
              </a:rPr>
              <a:t> </a:t>
            </a:r>
            <a:r>
              <a:rPr lang="en-US" altLang="en-US" i="1" dirty="0">
                <a:ea typeface="ＭＳ Ｐゴシック" pitchFamily="34" charset="-128"/>
              </a:rPr>
              <a:t>you know if an intervention is working.</a:t>
            </a:r>
          </a:p>
          <a:p>
            <a:pPr marL="628650" lvl="1" indent="-171450">
              <a:buFont typeface="Arial" panose="020B0604020202020204" pitchFamily="34" charset="0"/>
              <a:buChar char="•"/>
            </a:pPr>
            <a:r>
              <a:rPr lang="en-US" altLang="en-US" i="1" dirty="0">
                <a:ea typeface="ＭＳ Ｐゴシック" pitchFamily="34" charset="-128"/>
              </a:rPr>
              <a:t>Lets you know if more intensive intervention is necessary.</a:t>
            </a:r>
          </a:p>
          <a:p>
            <a:pPr marL="628650" lvl="1" indent="-171450">
              <a:buFont typeface="Arial" panose="020B0604020202020204" pitchFamily="34" charset="0"/>
              <a:buChar char="•"/>
            </a:pPr>
            <a:r>
              <a:rPr lang="en-US" altLang="en-US" i="1" dirty="0">
                <a:ea typeface="ＭＳ Ｐゴシック" pitchFamily="34" charset="-128"/>
              </a:rPr>
              <a:t>Share with other faculty members and parents</a:t>
            </a:r>
          </a:p>
          <a:p>
            <a:pPr marL="628650" lvl="1" indent="-171450">
              <a:buFont typeface="Arial" panose="020B0604020202020204" pitchFamily="34" charset="0"/>
              <a:buChar char="•"/>
            </a:pPr>
            <a:r>
              <a:rPr lang="en-US" altLang="en-US" i="1" dirty="0">
                <a:ea typeface="ＭＳ Ｐゴシック" pitchFamily="34" charset="-128"/>
              </a:rPr>
              <a:t>Informs instruction (if academics play a part in the undesired behavior).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Let’s look at some data to see if our intervention is working. There are two different graphs displayed</a:t>
            </a:r>
            <a:r>
              <a:rPr lang="en-US" altLang="en-US" baseline="0" dirty="0">
                <a:ea typeface="ＭＳ Ｐゴシック" pitchFamily="34" charset="-128"/>
              </a:rPr>
              <a:t> (</a:t>
            </a:r>
            <a:r>
              <a:rPr lang="en-US" altLang="en-US" i="1" baseline="0" dirty="0">
                <a:ea typeface="ＭＳ Ｐゴシック" pitchFamily="34" charset="-128"/>
              </a:rPr>
              <a:t>point to each graph</a:t>
            </a:r>
            <a:r>
              <a:rPr lang="en-US" altLang="en-US" i="0" baseline="0" dirty="0">
                <a:ea typeface="ＭＳ Ｐゴシック" pitchFamily="34" charset="-128"/>
              </a:rPr>
              <a:t>) that</a:t>
            </a:r>
            <a:r>
              <a:rPr lang="en-US" altLang="en-US" baseline="0" dirty="0">
                <a:ea typeface="ＭＳ Ｐゴシック" pitchFamily="34" charset="-128"/>
              </a:rPr>
              <a:t> show data collection over time. The solid black line shows when an intervention was started. Keep in mind that it is important to collect baseline data so we can make sure the intervention is working. </a:t>
            </a:r>
          </a:p>
          <a:p>
            <a:endParaRPr lang="en-US" altLang="en-US" dirty="0">
              <a:ea typeface="ＭＳ Ｐゴシック" pitchFamily="34" charset="-128"/>
            </a:endParaRPr>
          </a:p>
          <a:p>
            <a:r>
              <a:rPr lang="en-US" altLang="en-US" dirty="0">
                <a:ea typeface="ＭＳ Ｐゴシック" pitchFamily="34" charset="-128"/>
              </a:rPr>
              <a:t>Study the two graphs on the slide. What are the data telling you?</a:t>
            </a:r>
          </a:p>
          <a:p>
            <a:endParaRPr lang="en-US" altLang="en-US" dirty="0">
              <a:ea typeface="ＭＳ Ｐゴシック" pitchFamily="34" charset="-128"/>
            </a:endParaRPr>
          </a:p>
          <a:p>
            <a:r>
              <a:rPr lang="en-US" altLang="en-US" dirty="0">
                <a:ea typeface="ＭＳ Ｐゴシック" pitchFamily="34" charset="-128"/>
              </a:rPr>
              <a:t>We sometimes want our target behavior to decrease (see the graph on the right). We sometimes want our target behavior to increase (see the graph on the left).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itchFamily="34" charset="-128"/>
            </a:endParaRPr>
          </a:p>
          <a:p>
            <a:r>
              <a:rPr lang="en-US" altLang="en-US" i="1" dirty="0">
                <a:ea typeface="ＭＳ Ｐゴシック" pitchFamily="34" charset="-128"/>
              </a:rPr>
              <a:t>Discuss the situation and analysis on the slide.</a:t>
            </a:r>
          </a:p>
          <a:p>
            <a:endParaRPr lang="en-US" altLang="en-US" dirty="0">
              <a:ea typeface="ＭＳ Ｐゴシック" pitchFamily="34" charset="-128"/>
            </a:endParaRPr>
          </a:p>
          <a:p>
            <a:r>
              <a:rPr lang="en-US" altLang="en-US" dirty="0">
                <a:ea typeface="ＭＳ Ｐゴシック" pitchFamily="34" charset="-128"/>
              </a:rPr>
              <a:t>Based on the graphs on the previous slide, the behavior improved after the intervention.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622300"/>
            <a:ext cx="4654550" cy="3490913"/>
          </a:xfrm>
        </p:spPr>
      </p:sp>
      <p:sp>
        <p:nvSpPr>
          <p:cNvPr id="3" name="Notes Placeholder 2"/>
          <p:cNvSpPr>
            <a:spLocks noGrp="1"/>
          </p:cNvSpPr>
          <p:nvPr>
            <p:ph type="body" idx="1"/>
          </p:nvPr>
        </p:nvSpPr>
        <p:spPr/>
        <p:txBody>
          <a:bodyPr/>
          <a:lstStyle/>
          <a:p>
            <a:r>
              <a:rPr lang="en-US" i="1" dirty="0"/>
              <a:t>Briefly give time for participates to view the slide.</a:t>
            </a:r>
          </a:p>
        </p:txBody>
      </p:sp>
    </p:spTree>
    <p:extLst>
      <p:ext uri="{BB962C8B-B14F-4D97-AF65-F5344CB8AC3E}">
        <p14:creationId xmlns:p14="http://schemas.microsoft.com/office/powerpoint/2010/main" val="2463850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Study the graph on this slide. What is it telling you? Discuss with your neighbor.</a:t>
            </a:r>
          </a:p>
          <a:p>
            <a:endParaRPr lang="en-US" altLang="en-US" dirty="0">
              <a:ea typeface="ＭＳ Ｐゴシック" pitchFamily="34" charset="-128"/>
            </a:endParaRPr>
          </a:p>
          <a:p>
            <a:r>
              <a:rPr lang="en-US" altLang="en-US" dirty="0">
                <a:ea typeface="ＭＳ Ｐゴシック" pitchFamily="34" charset="-128"/>
              </a:rPr>
              <a:t>No change looks very similar for both academics and behavior.</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i="1" dirty="0"/>
              <a:t>Give participants time to read the slide and discuss the possible interpretations listed on the slide.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Study the graph on this slide. What is it telling you? Discuss with a partner.</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Based on the previous slide:</a:t>
            </a:r>
          </a:p>
          <a:p>
            <a:endParaRPr lang="en-US" altLang="en-US" dirty="0">
              <a:ea typeface="ＭＳ Ｐゴシック" pitchFamily="34" charset="-128"/>
            </a:endParaRPr>
          </a:p>
          <a:p>
            <a:r>
              <a:rPr lang="en-US" altLang="en-US" dirty="0">
                <a:ea typeface="ＭＳ Ｐゴシック" pitchFamily="34" charset="-128"/>
              </a:rPr>
              <a:t>Review the situation and possible explanations on the slide and discuss.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latin typeface="Arial" charset="0"/>
                <a:ea typeface="ＭＳ Ｐゴシック" pitchFamily="34" charset="-128"/>
              </a:rPr>
              <a:t>For this example, a student is</a:t>
            </a:r>
            <a:r>
              <a:rPr lang="en-US" altLang="en-US" baseline="0" dirty="0">
                <a:latin typeface="Arial" charset="0"/>
                <a:ea typeface="ＭＳ Ｐゴシック" pitchFamily="34" charset="-128"/>
              </a:rPr>
              <a:t> participating in the supplemental intervention, Check In Check Out. For the intervention, the student sets a daily goal to earn points. The graph is showing the percentage of points that the student is earning across days. </a:t>
            </a:r>
          </a:p>
          <a:p>
            <a:pPr eaLnBrk="1" hangingPunct="1"/>
            <a:endParaRPr lang="en-US" altLang="en-US" dirty="0">
              <a:latin typeface="Arial" charset="0"/>
              <a:ea typeface="ＭＳ Ｐゴシック" pitchFamily="34" charset="-128"/>
            </a:endParaRPr>
          </a:p>
          <a:p>
            <a:pPr eaLnBrk="1" hangingPunct="1"/>
            <a:r>
              <a:rPr lang="en-US" altLang="en-US" dirty="0">
                <a:latin typeface="Arial" charset="0"/>
                <a:ea typeface="ＭＳ Ｐゴシック" pitchFamily="34" charset="-128"/>
              </a:rPr>
              <a:t>What is this daily data telling you? Discuss with a partner.</a:t>
            </a:r>
          </a:p>
          <a:p>
            <a:pPr eaLnBrk="1" hangingPunct="1"/>
            <a:endParaRPr lang="en-US" altLang="en-US" dirty="0">
              <a:latin typeface="Arial" charset="0"/>
              <a:ea typeface="ＭＳ Ｐゴシック" pitchFamily="34" charset="-128"/>
            </a:endParaRPr>
          </a:p>
          <a:p>
            <a:pPr eaLnBrk="1" hangingPunct="1"/>
            <a:r>
              <a:rPr lang="en-US" altLang="en-US" dirty="0">
                <a:latin typeface="Arial" charset="0"/>
                <a:ea typeface="ＭＳ Ｐゴシック" pitchFamily="34" charset="-128"/>
              </a:rPr>
              <a:t>What would your next steps be for this student?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latin typeface="Arial" charset="0"/>
                <a:ea typeface="ＭＳ Ｐゴシック" pitchFamily="34" charset="-128"/>
              </a:rPr>
              <a:t>What is this daily data telling you? Discuss with a partner.</a:t>
            </a:r>
          </a:p>
          <a:p>
            <a:pPr eaLnBrk="1" hangingPunct="1"/>
            <a:endParaRPr lang="en-US" altLang="en-US" dirty="0">
              <a:latin typeface="Arial" charset="0"/>
              <a:ea typeface="ＭＳ Ｐゴシック" pitchFamily="34" charset="-128"/>
            </a:endParaRPr>
          </a:p>
          <a:p>
            <a:pPr eaLnBrk="1" hangingPunct="1"/>
            <a:r>
              <a:rPr lang="en-US" altLang="en-US" dirty="0">
                <a:latin typeface="Arial" charset="0"/>
                <a:ea typeface="ＭＳ Ｐゴシック" pitchFamily="34" charset="-128"/>
              </a:rPr>
              <a:t>What would your next steps be for this student?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In most cases, we would not determine that a student requires intensive intervention until we have evidence that she or he is not responding to supplemental intervention. Key questions in reviewing this evidence include:</a:t>
            </a:r>
          </a:p>
          <a:p>
            <a:pPr marL="227013" lvl="1" indent="-227013">
              <a:buFont typeface="Wingdings" pitchFamily="2" charset="2"/>
              <a:buChar char="§"/>
            </a:pPr>
            <a:r>
              <a:rPr lang="en-US" altLang="en-US" b="1" dirty="0">
                <a:ea typeface="ＭＳ Ｐゴシック" pitchFamily="34" charset="-128"/>
              </a:rPr>
              <a:t>Has the student been taught using an evidence-based supplemental intervention program (if available) that is appropriate for his or her needs? </a:t>
            </a:r>
            <a:r>
              <a:rPr lang="en-US" altLang="en-US" dirty="0">
                <a:ea typeface="ＭＳ Ｐゴシック" pitchFamily="34" charset="-128"/>
              </a:rPr>
              <a:t>The supplemental intervention should match the student’s identified needs.</a:t>
            </a:r>
          </a:p>
          <a:p>
            <a:pPr marL="227013" lvl="1" indent="-227013">
              <a:buFont typeface="Wingdings" pitchFamily="2" charset="2"/>
              <a:buChar char="§"/>
            </a:pPr>
            <a:r>
              <a:rPr lang="en-US" altLang="en-US" b="1" dirty="0">
                <a:ea typeface="ＭＳ Ｐゴシック" pitchFamily="34" charset="-128"/>
              </a:rPr>
              <a:t>Has the program been implemented with fidelity? </a:t>
            </a:r>
            <a:r>
              <a:rPr lang="en-US" altLang="en-US" dirty="0">
                <a:ea typeface="ＭＳ Ｐゴシック" pitchFamily="34" charset="-128"/>
              </a:rPr>
              <a:t>Fidelity addresses whether or not the intervention is being delivered as planned.</a:t>
            </a:r>
          </a:p>
          <a:p>
            <a:pPr marL="469900" lvl="2" indent="-241300">
              <a:buFontTx/>
              <a:buChar char="•"/>
            </a:pPr>
            <a:r>
              <a:rPr lang="en-US" altLang="en-US" b="1" dirty="0">
                <a:ea typeface="ＭＳ Ｐゴシック" pitchFamily="34" charset="-128"/>
              </a:rPr>
              <a:t>Content</a:t>
            </a:r>
            <a:r>
              <a:rPr lang="en-US" altLang="en-US" dirty="0">
                <a:ea typeface="ＭＳ Ｐゴシック" pitchFamily="34" charset="-128"/>
              </a:rPr>
              <a:t>. Are all key components being delivered per the instructions?</a:t>
            </a:r>
          </a:p>
          <a:p>
            <a:pPr marL="469900" lvl="2" indent="-241300">
              <a:buFontTx/>
              <a:buChar char="•"/>
            </a:pPr>
            <a:r>
              <a:rPr lang="en-US" altLang="en-US" b="1" dirty="0">
                <a:ea typeface="ＭＳ Ｐゴシック" pitchFamily="34" charset="-128"/>
              </a:rPr>
              <a:t>Dosage/schedule</a:t>
            </a:r>
            <a:r>
              <a:rPr lang="en-US" altLang="en-US" dirty="0">
                <a:ea typeface="ＭＳ Ｐゴシック" pitchFamily="34" charset="-128"/>
              </a:rPr>
              <a:t>. Has the intervention been delivered as intended in terms of frequency and length of sessions?</a:t>
            </a:r>
          </a:p>
          <a:p>
            <a:pPr marL="469900" lvl="2" indent="-241300">
              <a:buFontTx/>
              <a:buChar char="•"/>
            </a:pPr>
            <a:r>
              <a:rPr lang="en-US" altLang="en-US" b="1" dirty="0">
                <a:ea typeface="ＭＳ Ｐゴシック" pitchFamily="34" charset="-128"/>
              </a:rPr>
              <a:t>Group size</a:t>
            </a:r>
            <a:r>
              <a:rPr lang="en-US" altLang="en-US" dirty="0">
                <a:ea typeface="ＭＳ Ｐゴシック" pitchFamily="34" charset="-128"/>
              </a:rPr>
              <a:t>. Is the group the size recommended by the intervention developer? You might also want to consider the group composition:</a:t>
            </a:r>
            <a:r>
              <a:rPr lang="en-US" altLang="en-US" baseline="0" dirty="0">
                <a:ea typeface="ＭＳ Ｐゴシック" pitchFamily="34" charset="-128"/>
              </a:rPr>
              <a:t> D</a:t>
            </a:r>
            <a:r>
              <a:rPr lang="en-US" altLang="en-US" dirty="0">
                <a:ea typeface="ＭＳ Ｐゴシック" pitchFamily="34" charset="-128"/>
              </a:rPr>
              <a:t>o these students have similar needs that match the intervention? Do any students have competing behavior issues?</a:t>
            </a:r>
          </a:p>
          <a:p>
            <a:pPr marL="227013" lvl="1" indent="-227013">
              <a:buFont typeface="Wingdings" pitchFamily="2" charset="2"/>
              <a:buChar char="§"/>
            </a:pPr>
            <a:r>
              <a:rPr lang="en-US" altLang="en-US" b="1" dirty="0">
                <a:ea typeface="ＭＳ Ｐゴシック" pitchFamily="34" charset="-128"/>
              </a:rPr>
              <a:t>Has the program been implemented for a sufficient amount of time to determine the response? </a:t>
            </a:r>
            <a:r>
              <a:rPr lang="en-US" altLang="en-US" dirty="0">
                <a:ea typeface="ＭＳ Ｐゴシック" pitchFamily="34" charset="-128"/>
              </a:rPr>
              <a:t>Consider this question in terms of how long the intervention is intended to be implemented for, and consider whether there is enough data to detect a change in performance.</a:t>
            </a:r>
            <a:endParaRPr lang="en-US" altLang="en-US" sz="1300" dirty="0">
              <a:ea typeface="ＭＳ Ｐゴシック"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We have now looked at</a:t>
            </a:r>
            <a:r>
              <a:rPr lang="en-US" altLang="en-US" baseline="0" dirty="0">
                <a:ea typeface="ＭＳ Ｐゴシック" pitchFamily="34" charset="-128"/>
              </a:rPr>
              <a:t> different graphs together and analyzed data. For some students, supplemental interventions will demonstrate positive changes for student behavior. But, t</a:t>
            </a:r>
            <a:r>
              <a:rPr lang="en-US" altLang="en-US" dirty="0">
                <a:ea typeface="ＭＳ Ｐゴシック" pitchFamily="34" charset="-128"/>
              </a:rPr>
              <a:t>here will be times when a supplemental intervention may not be sufficient for a student,</a:t>
            </a:r>
            <a:r>
              <a:rPr lang="en-US" altLang="en-US" baseline="0" dirty="0">
                <a:ea typeface="ＭＳ Ｐゴシック" pitchFamily="34" charset="-128"/>
              </a:rPr>
              <a:t> suggesting that </a:t>
            </a:r>
            <a:r>
              <a:rPr lang="en-US" altLang="en-US" dirty="0">
                <a:ea typeface="ＭＳ Ｐゴシック" pitchFamily="34" charset="-128"/>
              </a:rPr>
              <a:t>an intensive intervention is needed. It </a:t>
            </a:r>
            <a:r>
              <a:rPr lang="en-US" altLang="en-US" baseline="0" dirty="0">
                <a:ea typeface="ＭＳ Ｐゴシック" pitchFamily="34" charset="-128"/>
              </a:rPr>
              <a:t>is always important to analyze the data and respond accordingly before layering on intensified supports for students. </a:t>
            </a:r>
          </a:p>
          <a:p>
            <a:endParaRPr lang="en-US" altLang="en-US" dirty="0">
              <a:ea typeface="ＭＳ Ｐゴシック" pitchFamily="34" charset="-128"/>
            </a:endParaRPr>
          </a:p>
          <a:p>
            <a:r>
              <a:rPr lang="en-US" altLang="en-US" dirty="0">
                <a:ea typeface="ＭＳ Ｐゴシック" pitchFamily="34" charset="-128"/>
              </a:rPr>
              <a:t>Read and study the slide to gain a better understanding of the difference between supplemental and intensive interventions</a:t>
            </a:r>
            <a:r>
              <a:rPr lang="en-US" altLang="en-US" i="1" dirty="0">
                <a:ea typeface="ＭＳ Ｐゴシック" pitchFamily="34" charset="-128"/>
              </a:rPr>
              <a:t>. Give participants time to read the slide and then discuss together.</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dirty="0">
                <a:ea typeface="ＭＳ Ｐゴシック" pitchFamily="34" charset="-128"/>
              </a:rPr>
              <a:t>This slide lists websites for resources that are evidence-based. </a:t>
            </a:r>
          </a:p>
          <a:p>
            <a:endParaRPr lang="en-US" altLang="en-US" i="1" dirty="0">
              <a:ea typeface="ＭＳ Ｐゴシック" pitchFamily="34" charset="-128"/>
            </a:endParaRPr>
          </a:p>
          <a:p>
            <a:r>
              <a:rPr lang="en-US" altLang="en-US" b="1" i="0" dirty="0">
                <a:ea typeface="ＭＳ Ｐゴシック" pitchFamily="34" charset="-128"/>
              </a:rPr>
              <a:t>Activity:</a:t>
            </a:r>
            <a:r>
              <a:rPr lang="en-US" altLang="en-US" b="1" i="0" baseline="0" dirty="0">
                <a:ea typeface="ＭＳ Ｐゴシック" pitchFamily="34" charset="-128"/>
              </a:rPr>
              <a:t> Website Share</a:t>
            </a:r>
          </a:p>
          <a:p>
            <a:r>
              <a:rPr lang="en-US" altLang="en-US" i="1" dirty="0">
                <a:ea typeface="ＭＳ Ｐゴシック" pitchFamily="34" charset="-128"/>
              </a:rPr>
              <a:t>Click</a:t>
            </a:r>
            <a:r>
              <a:rPr lang="en-US" altLang="en-US" i="1" baseline="0" dirty="0">
                <a:ea typeface="ＭＳ Ｐゴシック" pitchFamily="34" charset="-128"/>
              </a:rPr>
              <a:t> on each link and show features of the resources to the audience. </a:t>
            </a:r>
            <a:endParaRPr lang="en-US" altLang="en-US" i="1" dirty="0">
              <a:ea typeface="ＭＳ Ｐゴシック"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In summary, implementing effective supplemental interventions is crucial for schools to establish a </a:t>
            </a:r>
            <a:r>
              <a:rPr lang="en-US" altLang="en-US" b="1" dirty="0">
                <a:ea typeface="ＭＳ Ｐゴシック" pitchFamily="34" charset="-128"/>
              </a:rPr>
              <a:t>foundation for intensive intervention</a:t>
            </a:r>
            <a:r>
              <a:rPr lang="en-US" altLang="en-US" dirty="0">
                <a:ea typeface="ＭＳ Ｐゴシック" pitchFamily="34" charset="-128"/>
              </a:rPr>
              <a:t>. When supplemental interventions are </a:t>
            </a:r>
            <a:r>
              <a:rPr lang="en-US" altLang="en-US" b="1" dirty="0">
                <a:ea typeface="ＭＳ Ｐゴシック" pitchFamily="34" charset="-128"/>
              </a:rPr>
              <a:t>evidence-based and implemented with fidelity</a:t>
            </a:r>
            <a:r>
              <a:rPr lang="en-US" altLang="en-US" dirty="0">
                <a:ea typeface="ＭＳ Ｐゴシック" pitchFamily="34" charset="-128"/>
              </a:rPr>
              <a:t>, schools are able to meet the needs of most at-risk students and obtain a clearer sense of which students require intensive intervention. Furthermore, the way supplemental interventions are implemented has </a:t>
            </a:r>
            <a:r>
              <a:rPr lang="en-US" altLang="en-US" b="1" dirty="0">
                <a:ea typeface="ＭＳ Ｐゴシック" pitchFamily="34" charset="-128"/>
              </a:rPr>
              <a:t>important implications for identifying </a:t>
            </a:r>
            <a:r>
              <a:rPr lang="en-US" altLang="en-US" dirty="0">
                <a:ea typeface="ＭＳ Ｐゴシック" pitchFamily="34" charset="-128"/>
              </a:rPr>
              <a:t>students. IDEA regulations for identifying students with specific learning disabilities no longer require the use of the discrepancy model, and they allow schools to identify students using</a:t>
            </a:r>
            <a:r>
              <a:rPr lang="en-US" altLang="en-US" baseline="0" dirty="0">
                <a:ea typeface="ＭＳ Ｐゴシック" pitchFamily="34" charset="-128"/>
              </a:rPr>
              <a:t> </a:t>
            </a:r>
            <a:r>
              <a:rPr lang="en-US" altLang="en-US" dirty="0">
                <a:ea typeface="ＭＳ Ｐゴシック" pitchFamily="34" charset="-128"/>
              </a:rPr>
              <a:t>a process based on the child’s response to scientific, research-based intervention. With this in mind, it is crucial for schools to have effective systems for evidence-based supplemental interventions in place, as a child’s responsiveness to these interventions has a large impact on their identification and future services. As</a:t>
            </a:r>
            <a:r>
              <a:rPr lang="en-US" altLang="en-US" baseline="0" dirty="0">
                <a:ea typeface="ＭＳ Ｐゴシック" pitchFamily="34" charset="-128"/>
              </a:rPr>
              <a:t> a leader, you set the tone for how systems are facilitated at your school – remember to use data-based decision-making for both behaviors and academics. </a:t>
            </a:r>
            <a:endParaRPr lang="en-US" altLang="en-US" dirty="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you will learn what supplemental interventions are, how they fit into the Positive Behavioral Interventions and Supports (PBIS) or</a:t>
            </a:r>
            <a:r>
              <a:rPr lang="en-US" baseline="0" dirty="0"/>
              <a:t> other multi-tiered support </a:t>
            </a:r>
            <a:r>
              <a:rPr lang="en-US" dirty="0"/>
              <a:t>models, and what their key characteristics are.</a:t>
            </a:r>
          </a:p>
        </p:txBody>
      </p:sp>
    </p:spTree>
    <p:extLst>
      <p:ext uri="{BB962C8B-B14F-4D97-AF65-F5344CB8AC3E}">
        <p14:creationId xmlns:p14="http://schemas.microsoft.com/office/powerpoint/2010/main" val="20627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dirty="0">
                <a:ea typeface="ＭＳ Ｐゴシック" pitchFamily="34" charset="-128"/>
              </a:rPr>
              <a:t>Give participants time to read the two bullets on the slide. </a:t>
            </a:r>
          </a:p>
          <a:p>
            <a:endParaRPr lang="en-US" altLang="en-US" dirty="0">
              <a:ea typeface="ＭＳ Ｐゴシック" pitchFamily="34" charset="-128"/>
            </a:endParaRPr>
          </a:p>
          <a:p>
            <a:r>
              <a:rPr lang="en-US" altLang="en-US" b="1" dirty="0">
                <a:ea typeface="ＭＳ Ｐゴシック" pitchFamily="34" charset="-128"/>
              </a:rPr>
              <a:t>Supplemental interventions</a:t>
            </a:r>
            <a:r>
              <a:rPr lang="en-US" altLang="en-US" b="0" baseline="0" dirty="0">
                <a:ea typeface="ＭＳ Ｐゴシック" pitchFamily="34" charset="-128"/>
              </a:rPr>
              <a:t> are </a:t>
            </a:r>
            <a:r>
              <a:rPr lang="en-US" altLang="en-US" dirty="0">
                <a:ea typeface="ＭＳ Ｐゴシック" pitchFamily="34" charset="-128"/>
              </a:rPr>
              <a:t>used</a:t>
            </a:r>
            <a:r>
              <a:rPr lang="en-US" altLang="en-US" baseline="0" dirty="0">
                <a:ea typeface="ＭＳ Ｐゴシック" pitchFamily="34" charset="-128"/>
              </a:rPr>
              <a:t> in </a:t>
            </a:r>
            <a:r>
              <a:rPr lang="en-US" altLang="en-US" dirty="0">
                <a:ea typeface="ＭＳ Ｐゴシック" pitchFamily="34" charset="-128"/>
              </a:rPr>
              <a:t>the </a:t>
            </a:r>
            <a:r>
              <a:rPr lang="en-US" altLang="en-US" b="1" dirty="0">
                <a:ea typeface="ＭＳ Ｐゴシック" pitchFamily="34" charset="-128"/>
              </a:rPr>
              <a:t>secondary tier</a:t>
            </a:r>
            <a:r>
              <a:rPr lang="en-US" altLang="en-US" dirty="0">
                <a:ea typeface="ＭＳ Ｐゴシック" pitchFamily="34" charset="-128"/>
              </a:rPr>
              <a:t> or tier 2 of PBIS</a:t>
            </a:r>
            <a:r>
              <a:rPr lang="en-US" altLang="en-US" baseline="0" dirty="0">
                <a:ea typeface="ＭＳ Ｐゴシック" pitchFamily="34" charset="-128"/>
              </a:rPr>
              <a:t> or multi-tiered systems of support</a:t>
            </a:r>
            <a:r>
              <a:rPr lang="en-US" altLang="en-US" dirty="0">
                <a:ea typeface="ＭＳ Ｐゴシック" pitchFamily="34" charset="-128"/>
              </a:rPr>
              <a:t>. Interventions at the supplemental tier address the learning or behavioral challenges of at-risk students.</a:t>
            </a:r>
            <a:r>
              <a:rPr lang="en-US" altLang="en-US" baseline="0" dirty="0">
                <a:ea typeface="ＭＳ Ｐゴシック" pitchFamily="34" charset="-128"/>
              </a:rPr>
              <a:t> </a:t>
            </a:r>
            <a:r>
              <a:rPr lang="en-US" altLang="en-US" dirty="0">
                <a:ea typeface="ＭＳ Ｐゴシック" pitchFamily="34" charset="-128"/>
              </a:rPr>
              <a:t>The intervention(s) is targeted, evidence-based, and supplemental to core instruction. These interventions are delivered to </a:t>
            </a:r>
            <a:r>
              <a:rPr lang="en-US" altLang="en-US" b="1" dirty="0">
                <a:ea typeface="ＭＳ Ｐゴシック" pitchFamily="34" charset="-128"/>
              </a:rPr>
              <a:t>small groups</a:t>
            </a:r>
            <a:r>
              <a:rPr lang="en-US" altLang="en-US" b="0" dirty="0">
                <a:ea typeface="ＭＳ Ｐゴシック" pitchFamily="34" charset="-128"/>
              </a:rPr>
              <a:t>,</a:t>
            </a:r>
            <a:r>
              <a:rPr lang="en-US" altLang="en-US" b="1" dirty="0">
                <a:ea typeface="ＭＳ Ｐゴシック" pitchFamily="34" charset="-128"/>
              </a:rPr>
              <a:t> </a:t>
            </a:r>
            <a:r>
              <a:rPr lang="en-US" altLang="en-US" dirty="0">
                <a:ea typeface="ＭＳ Ｐゴシック" pitchFamily="34" charset="-128"/>
              </a:rPr>
              <a:t>and they occur in either the general education classroom or another general education setting, such as an intervention block. The types of </a:t>
            </a:r>
            <a:r>
              <a:rPr lang="en-US" altLang="en-US" b="1" dirty="0">
                <a:ea typeface="ＭＳ Ｐゴシック" pitchFamily="34" charset="-128"/>
              </a:rPr>
              <a:t>assessments</a:t>
            </a:r>
            <a:r>
              <a:rPr lang="en-US" altLang="en-US" dirty="0">
                <a:ea typeface="ＭＳ Ｐゴシック" pitchFamily="34" charset="-128"/>
              </a:rPr>
              <a:t> used in the secondary tier are the same as those used in the primary tier, but </a:t>
            </a:r>
            <a:r>
              <a:rPr lang="en-US" altLang="en-US" b="1" dirty="0">
                <a:ea typeface="ＭＳ Ｐゴシック" pitchFamily="34" charset="-128"/>
              </a:rPr>
              <a:t>progress monitoring </a:t>
            </a:r>
            <a:r>
              <a:rPr lang="en-US" altLang="en-US" dirty="0">
                <a:ea typeface="ＭＳ Ｐゴシック" pitchFamily="34" charset="-128"/>
              </a:rPr>
              <a:t>occurs with greater frequency to measure the student’s responsiveness to the secondary intervention. </a:t>
            </a:r>
          </a:p>
          <a:p>
            <a:endParaRPr lang="en-US" altLang="en-US" i="1"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 logic of the triangle suggests that most students</a:t>
            </a:r>
            <a:r>
              <a:rPr lang="en-GB" sz="1200" kern="1200" dirty="0">
                <a:solidFill>
                  <a:schemeClr val="tx1"/>
                </a:solidFill>
                <a:latin typeface="+mn-lt"/>
                <a:ea typeface="ＭＳ Ｐゴシック" charset="0"/>
                <a:cs typeface="ＭＳ Ｐゴシック" charset="0"/>
              </a:rPr>
              <a:t>—</a:t>
            </a:r>
            <a:r>
              <a:rPr lang="en-US" dirty="0"/>
              <a:t>about 80</a:t>
            </a:r>
            <a:r>
              <a:rPr lang="en-US" baseline="0" dirty="0"/>
              <a:t> percent</a:t>
            </a:r>
            <a:r>
              <a:rPr lang="en-GB" sz="1200" kern="1200" dirty="0">
                <a:solidFill>
                  <a:schemeClr val="tx1"/>
                </a:solidFill>
                <a:latin typeface="+mn-lt"/>
                <a:ea typeface="ＭＳ Ｐゴシック" charset="0"/>
                <a:cs typeface="ＭＳ Ｐゴシック" charset="0"/>
              </a:rPr>
              <a:t>—</a:t>
            </a:r>
            <a:r>
              <a:rPr lang="en-US" dirty="0"/>
              <a:t>will respond positively to strong, systematic prevention techniques. This implies that about 20</a:t>
            </a:r>
            <a:r>
              <a:rPr lang="en-US" baseline="0" dirty="0"/>
              <a:t> percent</a:t>
            </a:r>
            <a:r>
              <a:rPr lang="en-US" dirty="0"/>
              <a:t> of students, therefore, will not be responsive to the supports widely available in schools to promote prosocial behavior. The students who are non-responsive will require further support to maintain appropriate behavior in schools. </a:t>
            </a:r>
          </a:p>
          <a:p>
            <a:endParaRPr lang="en-US" dirty="0"/>
          </a:p>
          <a:p>
            <a:r>
              <a:rPr lang="en-US" dirty="0"/>
              <a:t>The typical process is to move these non-responding students to an intervention that will provide additional feedback on student behavior and opportunities to access rewards and positive attention. Fortunately, many of the students who demonstrated difficulty will show improvement. The anticipated response rate</a:t>
            </a:r>
            <a:r>
              <a:rPr lang="en-US" baseline="0" dirty="0"/>
              <a:t> to preventative and secondary intervention supports</a:t>
            </a:r>
            <a:r>
              <a:rPr lang="en-US" dirty="0"/>
              <a:t> is about 15</a:t>
            </a:r>
            <a:r>
              <a:rPr lang="en-US" baseline="0" dirty="0"/>
              <a:t> percent</a:t>
            </a:r>
            <a:r>
              <a:rPr lang="en-US" dirty="0"/>
              <a:t>. Five</a:t>
            </a:r>
            <a:r>
              <a:rPr lang="en-US" baseline="0" dirty="0"/>
              <a:t> percent of</a:t>
            </a:r>
            <a:r>
              <a:rPr lang="en-US" dirty="0"/>
              <a:t> students will not</a:t>
            </a:r>
            <a:r>
              <a:rPr lang="en-US" baseline="0" dirty="0"/>
              <a:t> be</a:t>
            </a:r>
            <a:r>
              <a:rPr lang="en-US" dirty="0"/>
              <a:t> responsive to preventative or secondary intervention supports. </a:t>
            </a:r>
          </a:p>
          <a:p>
            <a:endParaRPr lang="en-US" dirty="0"/>
          </a:p>
          <a:p>
            <a:pPr eaLnBrk="1" hangingPunct="1"/>
            <a:endParaRPr lang="en-US" altLang="en-US" dirty="0">
              <a:latin typeface="Arial"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Remember, supplemental Interventions are used for students who do not respond to universal interventions. No more than 15</a:t>
            </a:r>
            <a:r>
              <a:rPr lang="en-US" altLang="en-US" baseline="0" dirty="0">
                <a:ea typeface="ＭＳ Ｐゴシック" pitchFamily="34" charset="-128"/>
              </a:rPr>
              <a:t> percent</a:t>
            </a:r>
            <a:r>
              <a:rPr lang="en-US" altLang="en-US" dirty="0">
                <a:ea typeface="ＭＳ Ｐゴシック" pitchFamily="34" charset="-128"/>
              </a:rPr>
              <a:t> of students should be identified as needing supplemental interventions.</a:t>
            </a:r>
          </a:p>
          <a:p>
            <a:endParaRPr lang="en-US" altLang="en-US" b="1" dirty="0">
              <a:ea typeface="ＭＳ Ｐゴシック" pitchFamily="34" charset="-128"/>
              <a:cs typeface="Arial" charset="0"/>
            </a:endParaRPr>
          </a:p>
          <a:p>
            <a:pPr eaLnBrk="1" hangingPunct="1"/>
            <a:r>
              <a:rPr lang="en-US" altLang="en-US" b="1" dirty="0">
                <a:ea typeface="ＭＳ Ｐゴシック" pitchFamily="34" charset="-128"/>
                <a:cs typeface="Arial" charset="0"/>
              </a:rPr>
              <a:t>Why are secondary interventions so important? </a:t>
            </a:r>
            <a:r>
              <a:rPr lang="en-US" altLang="en-US" dirty="0">
                <a:ea typeface="ＭＳ Ｐゴシック" pitchFamily="34" charset="-128"/>
                <a:cs typeface="Arial" charset="0"/>
              </a:rPr>
              <a:t>By providing secondary interventions in academics and behavior to students who are flagged as “at risk,” schools are able to effectively </a:t>
            </a:r>
            <a:r>
              <a:rPr lang="en-US" altLang="en-US" b="1" dirty="0">
                <a:ea typeface="ＭＳ Ｐゴシック" pitchFamily="34" charset="-128"/>
                <a:cs typeface="Arial" charset="0"/>
              </a:rPr>
              <a:t>meet the needs </a:t>
            </a:r>
            <a:r>
              <a:rPr lang="en-US" altLang="en-US" dirty="0">
                <a:ea typeface="ＭＳ Ｐゴシック" pitchFamily="34" charset="-128"/>
                <a:cs typeface="Arial" charset="0"/>
              </a:rPr>
              <a:t>of the majority of these students and can begin to close the performance gap that may exist between them and their grade-level peers.  </a:t>
            </a:r>
          </a:p>
          <a:p>
            <a:pPr eaLnBrk="1" hangingPunct="1"/>
            <a:endParaRPr lang="en-US" altLang="en-US" dirty="0">
              <a:ea typeface="ＭＳ Ｐゴシック" pitchFamily="34" charset="-128"/>
              <a:cs typeface="Arial" charset="0"/>
            </a:endParaRPr>
          </a:p>
          <a:p>
            <a:pPr eaLnBrk="1" hangingPunct="1"/>
            <a:r>
              <a:rPr lang="en-US" altLang="en-US" dirty="0">
                <a:ea typeface="ＭＳ Ｐゴシック" pitchFamily="34" charset="-128"/>
                <a:cs typeface="Arial" charset="0"/>
              </a:rPr>
              <a:t>Because secondary interventions are standardized and often scripted, and because they include resources, they provide a means for schools to meet the needs of at-risk students and allow resources (including teachers’ time) to be used more efficiently. Effective secondary intervention programs provide teams with a more accurate picture of which students require intensive intervention. Additionally, data collected on a student’s response to an evidence-based secondary intervention program may be used as part of the Specific Learning Disability (</a:t>
            </a:r>
            <a:r>
              <a:rPr lang="en-US" altLang="en-US" b="1" dirty="0">
                <a:ea typeface="ＭＳ Ｐゴシック" pitchFamily="34" charset="-128"/>
                <a:cs typeface="Arial" charset="0"/>
              </a:rPr>
              <a:t>SLD) identification </a:t>
            </a:r>
            <a:r>
              <a:rPr lang="en-US" altLang="en-US" dirty="0">
                <a:ea typeface="ＭＳ Ｐゴシック" pitchFamily="34" charset="-128"/>
                <a:cs typeface="Arial" charset="0"/>
              </a:rPr>
              <a:t>process in your district or state, in accordance with state law. </a:t>
            </a:r>
          </a:p>
          <a:p>
            <a:pPr eaLnBrk="1" hangingPunct="1"/>
            <a:endParaRPr lang="en-US" altLang="en-US" dirty="0">
              <a:ea typeface="ＭＳ Ｐゴシック" pitchFamily="34" charset="-128"/>
              <a:cs typeface="Arial" charset="0"/>
            </a:endParaRPr>
          </a:p>
          <a:p>
            <a:endParaRPr lang="en-US" altLang="en-US" dirty="0">
              <a:ea typeface="ＭＳ Ｐゴシック" pitchFamily="34" charset="-128"/>
            </a:endParaRPr>
          </a:p>
          <a:p>
            <a:endParaRPr lang="en-US" altLang="en-US" dirty="0">
              <a:ea typeface="ＭＳ Ｐゴシック" pitchFamily="34" charset="-128"/>
            </a:endParaRPr>
          </a:p>
          <a:p>
            <a:endParaRPr lang="en-US" altLang="en-US"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itchFamily="34" charset="-128"/>
              </a:rPr>
              <a:t>We’ll now discuss some of the key elements of secondary interventions.</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Supplemental intervention supports should be available in school so that students can be added to the intervention at any time. Some interventions are organized so that students can begin receiving supports quickly. Other interventions, such as group counseling or other group approaches, may have a set cycle that</a:t>
            </a:r>
            <a:r>
              <a:rPr lang="en-US" altLang="en-US" baseline="0" dirty="0">
                <a:latin typeface="Times New Roman" pitchFamily="18" charset="0"/>
                <a:ea typeface="ＭＳ Ｐゴシック" pitchFamily="34" charset="-128"/>
              </a:rPr>
              <a:t> dictates when a student can</a:t>
            </a:r>
            <a:r>
              <a:rPr lang="en-US" altLang="en-US" dirty="0">
                <a:latin typeface="Times New Roman" pitchFamily="18" charset="0"/>
                <a:ea typeface="ＭＳ Ｐゴシック" pitchFamily="34" charset="-128"/>
              </a:rPr>
              <a:t> join a group, as well as a preparation period prior to initiating the intervention.</a:t>
            </a:r>
          </a:p>
          <a:p>
            <a:endParaRPr lang="en-US" altLang="en-US" dirty="0">
              <a:latin typeface="Times New Roman" pitchFamily="18" charset="0"/>
              <a:ea typeface="ＭＳ Ｐゴシック" pitchFamily="34" charset="-128"/>
            </a:endParaRPr>
          </a:p>
          <a:p>
            <a:r>
              <a:rPr lang="en-US" altLang="en-US" dirty="0">
                <a:latin typeface="Times New Roman" pitchFamily="18" charset="0"/>
                <a:ea typeface="ＭＳ Ｐゴシック" pitchFamily="34" charset="-128"/>
              </a:rPr>
              <a:t>Some supplemental interventions may require classroom teachers to modify traditional methods or implement new teaching practices (e.g., increase positive feedback, monitor student progress, and evaluate behavioral and academic progress). Ideally, supplemental interventions will fit within existing classroom routines, require minimal changes to methods and strategies, and require only a few more minutes of teacher time each day.</a:t>
            </a:r>
          </a:p>
          <a:p>
            <a:endParaRPr lang="en-US" altLang="en-US" dirty="0">
              <a:ea typeface="ＭＳ Ｐゴシック" pitchFamily="34" charset="-128"/>
            </a:endParaRPr>
          </a:p>
          <a:p>
            <a:r>
              <a:rPr lang="en-US" altLang="en-US" dirty="0">
                <a:latin typeface="Times New Roman" pitchFamily="18" charset="0"/>
                <a:ea typeface="ＭＳ Ｐゴシック" pitchFamily="34" charset="-128"/>
              </a:rPr>
              <a:t>The skill sets classroom teachers need are consistent with quality instruction or can be easily learned. Strategies that require intensive training and skill development not typically present in the repertoire of classroom teachers may be beyond the scope of supplemental interventions and may be considered intensive interventions. Your role as a</a:t>
            </a:r>
            <a:r>
              <a:rPr lang="en-US" altLang="en-US" baseline="0" dirty="0">
                <a:latin typeface="Times New Roman" pitchFamily="18" charset="0"/>
                <a:ea typeface="ＭＳ Ｐゴシック" pitchFamily="34" charset="-128"/>
              </a:rPr>
              <a:t> leader is to support teachers in understanding the importance of using supplemental interventions to address student needs, and to model data-based decision making.  </a:t>
            </a:r>
            <a:endParaRPr lang="en-US" altLang="en-US" dirty="0">
              <a:ea typeface="ＭＳ Ｐゴシック" pitchFamily="34" charset="-128"/>
            </a:endParaRPr>
          </a:p>
          <a:p>
            <a:endParaRPr lang="en-US" altLang="en-US" dirty="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latin typeface="Times New Roman" pitchFamily="18" charset="0"/>
                <a:ea typeface="ＭＳ Ｐゴシック" pitchFamily="34" charset="-128"/>
              </a:rPr>
              <a:t>Supplemental interventions should be consistent with the universal approaches the school has developed. Schoolwide expectations should be taught and applied consistently across all three tiers (levels) for greater consistency in implementation.</a:t>
            </a:r>
          </a:p>
          <a:p>
            <a:endParaRPr lang="en-US" altLang="en-US" dirty="0">
              <a:ea typeface="ＭＳ Ｐゴシック" pitchFamily="34" charset="-128"/>
            </a:endParaRPr>
          </a:p>
          <a:p>
            <a:r>
              <a:rPr lang="en-US" altLang="en-US" dirty="0">
                <a:latin typeface="Times New Roman" pitchFamily="18" charset="0"/>
                <a:ea typeface="ＭＳ Ｐゴシック" pitchFamily="34" charset="-128"/>
              </a:rPr>
              <a:t>All staff should understand the rationale and be able to describe the supplemental interventions used in their school. Staff with responsibility for implementation should</a:t>
            </a:r>
            <a:r>
              <a:rPr lang="en-US" altLang="en-US" baseline="0" dirty="0">
                <a:latin typeface="Times New Roman" pitchFamily="18" charset="0"/>
                <a:ea typeface="ＭＳ Ｐゴシック" pitchFamily="34" charset="-128"/>
              </a:rPr>
              <a:t> </a:t>
            </a:r>
            <a:r>
              <a:rPr lang="en-US" altLang="en-US" dirty="0">
                <a:latin typeface="Times New Roman" pitchFamily="18" charset="0"/>
                <a:ea typeface="ＭＳ Ｐゴシック" pitchFamily="34" charset="-128"/>
              </a:rPr>
              <a:t>have the training, skills, and administrative support to implement with fidelity. By understanding</a:t>
            </a:r>
            <a:r>
              <a:rPr lang="en-US" altLang="en-US" baseline="0" dirty="0">
                <a:latin typeface="Times New Roman" pitchFamily="18" charset="0"/>
                <a:ea typeface="ＭＳ Ｐゴシック" pitchFamily="34" charset="-128"/>
              </a:rPr>
              <a:t> the implementation process, you can more effectively support teachers and other professionals as they deliver interventions with students. </a:t>
            </a:r>
            <a:endParaRPr lang="en-US" altLang="en-US" dirty="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91680" y="332656"/>
            <a:ext cx="7313324" cy="1470025"/>
          </a:xfrm>
        </p:spPr>
        <p:txBody>
          <a:bodyPr/>
          <a:lstStyle/>
          <a:p>
            <a:r>
              <a:rPr lang="en-US" dirty="0"/>
              <a:t>Click to edit Master title style</a:t>
            </a:r>
          </a:p>
        </p:txBody>
      </p:sp>
      <p:sp>
        <p:nvSpPr>
          <p:cNvPr id="7" name="Rectangle 3"/>
          <p:cNvSpPr>
            <a:spLocks noGrp="1" noChangeArrowheads="1"/>
          </p:cNvSpPr>
          <p:nvPr>
            <p:ph idx="13"/>
          </p:nvPr>
        </p:nvSpPr>
        <p:spPr bwMode="auto">
          <a:xfrm>
            <a:off x="1691680" y="2060848"/>
            <a:ext cx="7344816"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lstStyle/>
          <a:p>
            <a:pPr lvl="0"/>
            <a:r>
              <a:rPr lang="es-ES" noProof="0" dirty="0"/>
              <a:t>Haga clic para modificar el estilo de texto del patrón</a:t>
            </a:r>
          </a:p>
          <a:p>
            <a:pPr lvl="1"/>
            <a:r>
              <a:rPr lang="es-ES" noProof="0" dirty="0"/>
              <a:t>Segundo nivel</a:t>
            </a:r>
          </a:p>
          <a:p>
            <a:pPr lvl="2"/>
            <a:r>
              <a:rPr lang="es-ES" noProof="0" dirty="0"/>
              <a:t>Tercer nivel</a:t>
            </a:r>
          </a:p>
          <a:p>
            <a:pPr lvl="3"/>
            <a:r>
              <a:rPr lang="es-ES" noProof="0" dirty="0"/>
              <a:t>Cuarto nivel</a:t>
            </a:r>
          </a:p>
          <a:p>
            <a:pPr lvl="4"/>
            <a:r>
              <a:rPr lang="es-ES" noProof="0" dirty="0"/>
              <a:t>Quinto nivel</a:t>
            </a:r>
          </a:p>
        </p:txBody>
      </p:sp>
      <p:sp>
        <p:nvSpPr>
          <p:cNvPr id="4" name="Date Placeholder 3"/>
          <p:cNvSpPr>
            <a:spLocks noGrp="1"/>
          </p:cNvSpPr>
          <p:nvPr>
            <p:ph type="dt" sz="half" idx="14"/>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Footer Placeholder 4"/>
          <p:cNvSpPr>
            <a:spLocks noGrp="1"/>
          </p:cNvSpPr>
          <p:nvPr>
            <p:ph type="ftr" sz="quarter" idx="15"/>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Slide Number Placeholder 5"/>
          <p:cNvSpPr>
            <a:spLocks noGrp="1"/>
          </p:cNvSpPr>
          <p:nvPr>
            <p:ph type="sldNum" sz="quarter" idx="16"/>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61E2A17A-20FA-4A06-A5B3-8F94E978A56B}" type="slidenum">
              <a:rPr lang="es-ES" altLang="en-US"/>
              <a:pPr>
                <a:defRPr/>
              </a:pPr>
              <a:t>‹#›</a:t>
            </a:fld>
            <a:endParaRPr lang="es-ES" altLang="en-US" dirty="0"/>
          </a:p>
        </p:txBody>
      </p:sp>
    </p:spTree>
    <p:extLst>
      <p:ext uri="{BB962C8B-B14F-4D97-AF65-F5344CB8AC3E}">
        <p14:creationId xmlns:p14="http://schemas.microsoft.com/office/powerpoint/2010/main" val="4268268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F51C0F6E-874D-492C-972C-043A1991B98C}" type="slidenum">
              <a:rPr lang="es-ES" altLang="en-US"/>
              <a:pPr>
                <a:defRPr/>
              </a:pPr>
              <a:t>‹#›</a:t>
            </a:fld>
            <a:endParaRPr lang="es-ES" altLang="en-US" dirty="0"/>
          </a:p>
        </p:txBody>
      </p:sp>
    </p:spTree>
    <p:extLst>
      <p:ext uri="{BB962C8B-B14F-4D97-AF65-F5344CB8AC3E}">
        <p14:creationId xmlns:p14="http://schemas.microsoft.com/office/powerpoint/2010/main" val="3322803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3BFF637D-0187-45AB-85EF-4B8197825271}" type="slidenum">
              <a:rPr lang="es-ES" altLang="en-US"/>
              <a:pPr>
                <a:defRPr/>
              </a:pPr>
              <a:t>‹#›</a:t>
            </a:fld>
            <a:endParaRPr lang="es-ES" altLang="en-US" dirty="0"/>
          </a:p>
        </p:txBody>
      </p:sp>
    </p:spTree>
    <p:extLst>
      <p:ext uri="{BB962C8B-B14F-4D97-AF65-F5344CB8AC3E}">
        <p14:creationId xmlns:p14="http://schemas.microsoft.com/office/powerpoint/2010/main" val="4014576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55337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a:xfrm>
            <a:off x="8755063" y="6507163"/>
            <a:ext cx="157162" cy="153987"/>
          </a:xfrm>
          <a:prstGeom prst="rect">
            <a:avLst/>
          </a:prstGeom>
        </p:spPr>
        <p:txBody>
          <a:bodyPr/>
          <a:lstStyle>
            <a:lvl1pPr algn="r">
              <a:defRPr>
                <a:latin typeface="Arial" charset="0"/>
              </a:defRPr>
            </a:lvl1pPr>
          </a:lstStyle>
          <a:p>
            <a:pPr>
              <a:defRPr/>
            </a:pPr>
            <a:fld id="{831233AB-455D-4111-85FA-3210A7E12323}" type="slidenum">
              <a:rPr lang="en-US"/>
              <a:pPr>
                <a:defRPr/>
              </a:pPr>
              <a:t>‹#›</a:t>
            </a:fld>
            <a:endParaRPr lang="en-US" dirty="0"/>
          </a:p>
        </p:txBody>
      </p:sp>
    </p:spTree>
    <p:extLst>
      <p:ext uri="{BB962C8B-B14F-4D97-AF65-F5344CB8AC3E}">
        <p14:creationId xmlns:p14="http://schemas.microsoft.com/office/powerpoint/2010/main" val="2467453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a:xfrm>
            <a:off x="8755063" y="6507163"/>
            <a:ext cx="157162" cy="153987"/>
          </a:xfrm>
          <a:prstGeom prst="rect">
            <a:avLst/>
          </a:prstGeom>
        </p:spPr>
        <p:txBody>
          <a:bodyPr/>
          <a:lstStyle>
            <a:lvl1pPr algn="r">
              <a:defRPr>
                <a:latin typeface="Arial" charset="0"/>
              </a:defRPr>
            </a:lvl1pPr>
          </a:lstStyle>
          <a:p>
            <a:pPr>
              <a:defRPr/>
            </a:pPr>
            <a:fld id="{5E7FEF83-F06C-45C2-9CD9-F1072B1F845D}" type="slidenum">
              <a:rPr lang="en-US"/>
              <a:pPr>
                <a:defRPr/>
              </a:pPr>
              <a:t>‹#›</a:t>
            </a:fld>
            <a:endParaRPr lang="en-US" dirty="0"/>
          </a:p>
        </p:txBody>
      </p:sp>
    </p:spTree>
    <p:extLst>
      <p:ext uri="{BB962C8B-B14F-4D97-AF65-F5344CB8AC3E}">
        <p14:creationId xmlns:p14="http://schemas.microsoft.com/office/powerpoint/2010/main" val="3216313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p:txBody>
          <a:bodyPr/>
          <a:lstStyle>
            <a:lvl1pPr algn="r">
              <a:defRPr/>
            </a:lvl1pPr>
          </a:lstStyle>
          <a:p>
            <a:pPr>
              <a:defRPr/>
            </a:pPr>
            <a:fld id="{788341DF-2960-4447-8499-B9CD633ED880}" type="slidenum">
              <a:rPr/>
              <a:pPr>
                <a:defRPr/>
              </a:pPr>
              <a:t>‹#›</a:t>
            </a:fld>
            <a:endParaRPr dirty="0"/>
          </a:p>
        </p:txBody>
      </p:sp>
    </p:spTree>
    <p:extLst>
      <p:ext uri="{BB962C8B-B14F-4D97-AF65-F5344CB8AC3E}">
        <p14:creationId xmlns:p14="http://schemas.microsoft.com/office/powerpoint/2010/main" val="1720735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p:txBody>
          <a:bodyPr/>
          <a:lstStyle>
            <a:lvl1pPr algn="r">
              <a:defRPr/>
            </a:lvl1pPr>
          </a:lstStyle>
          <a:p>
            <a:pPr>
              <a:defRPr/>
            </a:pPr>
            <a:fld id="{4E9CF9B1-66B8-411D-A991-1C3A3B29B5BA}" type="slidenum">
              <a:rPr/>
              <a:pPr>
                <a:defRPr/>
              </a:pPr>
              <a:t>‹#›</a:t>
            </a:fld>
            <a:endParaRPr dirty="0"/>
          </a:p>
        </p:txBody>
      </p:sp>
    </p:spTree>
    <p:extLst>
      <p:ext uri="{BB962C8B-B14F-4D97-AF65-F5344CB8AC3E}">
        <p14:creationId xmlns:p14="http://schemas.microsoft.com/office/powerpoint/2010/main" val="3342844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4B16D6A4-B4CD-4B2A-80FB-CAD4E26559F2}" type="slidenum">
              <a:rPr/>
              <a:pPr>
                <a:defRPr/>
              </a:pPr>
              <a:t>‹#›</a:t>
            </a:fld>
            <a:endParaRPr dirty="0"/>
          </a:p>
        </p:txBody>
      </p:sp>
    </p:spTree>
    <p:extLst>
      <p:ext uri="{BB962C8B-B14F-4D97-AF65-F5344CB8AC3E}">
        <p14:creationId xmlns:p14="http://schemas.microsoft.com/office/powerpoint/2010/main" val="16031601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6AAC2F9D-E965-438E-96D4-F658A581B9ED}" type="slidenum">
              <a:rPr/>
              <a:pPr>
                <a:defRPr/>
              </a:pPr>
              <a:t>‹#›</a:t>
            </a:fld>
            <a:endParaRPr dirty="0"/>
          </a:p>
        </p:txBody>
      </p:sp>
    </p:spTree>
    <p:extLst>
      <p:ext uri="{BB962C8B-B14F-4D97-AF65-F5344CB8AC3E}">
        <p14:creationId xmlns:p14="http://schemas.microsoft.com/office/powerpoint/2010/main" val="2287560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2055813"/>
            <a:ext cx="8224836" cy="3794125"/>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a:t>Click to edit Master text styles</a:t>
            </a:r>
          </a:p>
        </p:txBody>
      </p:sp>
      <p:sp>
        <p:nvSpPr>
          <p:cNvPr id="5" name="Title 4"/>
          <p:cNvSpPr>
            <a:spLocks noGrp="1"/>
          </p:cNvSpPr>
          <p:nvPr>
            <p:ph type="title"/>
          </p:nvPr>
        </p:nvSpPr>
        <p:spPr/>
        <p:txBody>
          <a:bodyPr/>
          <a:lstStyle/>
          <a:p>
            <a:r>
              <a:rPr lang="en-US"/>
              <a:t>Click to edit Master title style</a:t>
            </a:r>
            <a:endParaRPr lang="en-US" dirty="0"/>
          </a:p>
        </p:txBody>
      </p:sp>
      <p:sp>
        <p:nvSpPr>
          <p:cNvPr id="4" name="Slide Number Placeholder 1"/>
          <p:cNvSpPr>
            <a:spLocks noGrp="1"/>
          </p:cNvSpPr>
          <p:nvPr>
            <p:ph type="sldNum" sz="quarter" idx="10"/>
          </p:nvPr>
        </p:nvSpPr>
        <p:spPr/>
        <p:txBody>
          <a:bodyPr/>
          <a:lstStyle>
            <a:lvl1pPr>
              <a:defRPr/>
            </a:lvl1pPr>
          </a:lstStyle>
          <a:p>
            <a:pPr>
              <a:defRPr/>
            </a:pPr>
            <a:fld id="{51C91B53-F3D3-4A5F-B875-58DF533742BB}" type="slidenum">
              <a:rPr/>
              <a:pPr>
                <a:defRPr/>
              </a:pPr>
              <a:t>‹#›</a:t>
            </a:fld>
            <a:endParaRPr dirty="0"/>
          </a:p>
        </p:txBody>
      </p:sp>
    </p:spTree>
    <p:extLst>
      <p:ext uri="{BB962C8B-B14F-4D97-AF65-F5344CB8AC3E}">
        <p14:creationId xmlns:p14="http://schemas.microsoft.com/office/powerpoint/2010/main" val="3523384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679B38A3-D30A-4D6D-BC3B-F76F8BD951C4}" type="slidenum">
              <a:rPr lang="es-ES" altLang="en-US"/>
              <a:pPr>
                <a:defRPr/>
              </a:pPr>
              <a:t>‹#›</a:t>
            </a:fld>
            <a:endParaRPr lang="es-ES" altLang="en-US" dirty="0"/>
          </a:p>
        </p:txBody>
      </p:sp>
    </p:spTree>
    <p:extLst>
      <p:ext uri="{BB962C8B-B14F-4D97-AF65-F5344CB8AC3E}">
        <p14:creationId xmlns:p14="http://schemas.microsoft.com/office/powerpoint/2010/main" val="7409030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sz="half" idx="1"/>
          </p:nvPr>
        </p:nvSpPr>
        <p:spPr>
          <a:xfrm>
            <a:off x="1600200" y="1600200"/>
            <a:ext cx="3429000" cy="4525963"/>
          </a:xfrm>
        </p:spPr>
        <p:txBody>
          <a:bodyPr/>
          <a:lstStyle>
            <a:lvl1pPr marL="231775" indent="-231775">
              <a:spcBef>
                <a:spcPts val="1200"/>
              </a:spcBef>
              <a:defRPr sz="2400">
                <a:latin typeface="Arial" pitchFamily="34" charset="0"/>
                <a:cs typeface="Arial" pitchFamily="34" charset="0"/>
              </a:defRPr>
            </a:lvl1pPr>
            <a:lvl2pPr marL="465138" indent="-233363">
              <a:spcBef>
                <a:spcPts val="600"/>
              </a:spcBef>
              <a:defRPr sz="2200">
                <a:latin typeface="Arial" pitchFamily="34" charset="0"/>
                <a:cs typeface="Arial" pitchFamily="34" charset="0"/>
              </a:defRPr>
            </a:lvl2pPr>
            <a:lvl3pPr marL="682625" indent="-174625">
              <a:spcBef>
                <a:spcPts val="600"/>
              </a:spcBef>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5257800" y="1600200"/>
            <a:ext cx="3429000" cy="4525963"/>
          </a:xfrm>
        </p:spPr>
        <p:txBody>
          <a:bodyPr/>
          <a:lstStyle>
            <a:lvl1pPr marL="231775" indent="-231775">
              <a:spcBef>
                <a:spcPts val="1200"/>
              </a:spcBef>
              <a:buSzPct val="104000"/>
              <a:defRPr sz="2400">
                <a:latin typeface="Arial" pitchFamily="34" charset="0"/>
                <a:cs typeface="Arial" pitchFamily="34" charset="0"/>
              </a:defRPr>
            </a:lvl1pPr>
            <a:lvl2pPr marL="465138" indent="-233363">
              <a:spcBef>
                <a:spcPts val="600"/>
              </a:spcBef>
              <a:defRPr sz="2200">
                <a:latin typeface="Arial" pitchFamily="34" charset="0"/>
                <a:cs typeface="Arial" pitchFamily="34" charset="0"/>
              </a:defRPr>
            </a:lvl2pPr>
            <a:lvl3pPr marL="736600" indent="-228600">
              <a:spcBef>
                <a:spcPts val="600"/>
              </a:spcBef>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964054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2400">
                <a:solidFill>
                  <a:srgbClr val="000000"/>
                </a:solidFill>
                <a:latin typeface="Arial" pitchFamily="34" charset="0"/>
                <a:ea typeface="ＭＳ Ｐゴシック" charset="-128"/>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sz="2400">
                <a:solidFill>
                  <a:srgbClr val="000000"/>
                </a:solidFill>
                <a:latin typeface="Arial" pitchFamily="34" charset="0"/>
                <a:ea typeface="ＭＳ Ｐゴシック" charset="-128"/>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7141094-5325-4202-B397-7DE63CA2DD3A}" type="slidenum">
              <a:rPr/>
              <a:pPr>
                <a:defRPr/>
              </a:pPr>
              <a:t>‹#›</a:t>
            </a:fld>
            <a:endParaRPr dirty="0"/>
          </a:p>
        </p:txBody>
      </p:sp>
    </p:spTree>
    <p:extLst>
      <p:ext uri="{BB962C8B-B14F-4D97-AF65-F5344CB8AC3E}">
        <p14:creationId xmlns:p14="http://schemas.microsoft.com/office/powerpoint/2010/main" val="2136293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p:txBody>
          <a:bodyPr/>
          <a:lstStyle>
            <a:lvl1pPr algn="r">
              <a:defRPr/>
            </a:lvl1pPr>
          </a:lstStyle>
          <a:p>
            <a:pPr>
              <a:defRPr/>
            </a:pPr>
            <a:fld id="{F5A03978-56A5-4469-BD48-F60F5D55CF5A}" type="slidenum">
              <a:rPr lang="en-US"/>
              <a:pPr>
                <a:defRPr/>
              </a:pPr>
              <a:t>‹#›</a:t>
            </a:fld>
            <a:endParaRPr lang="en-US" dirty="0"/>
          </a:p>
        </p:txBody>
      </p:sp>
    </p:spTree>
    <p:extLst>
      <p:ext uri="{BB962C8B-B14F-4D97-AF65-F5344CB8AC3E}">
        <p14:creationId xmlns:p14="http://schemas.microsoft.com/office/powerpoint/2010/main" val="18367261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p:txBody>
          <a:bodyPr/>
          <a:lstStyle>
            <a:lvl1pPr algn="r">
              <a:defRPr/>
            </a:lvl1pPr>
          </a:lstStyle>
          <a:p>
            <a:pPr>
              <a:defRPr/>
            </a:pPr>
            <a:fld id="{EF981218-A880-4CF8-828F-DB46F7BB81EC}" type="slidenum">
              <a:rPr lang="en-US"/>
              <a:pPr>
                <a:defRPr/>
              </a:pPr>
              <a:t>‹#›</a:t>
            </a:fld>
            <a:endParaRPr lang="en-US" dirty="0"/>
          </a:p>
        </p:txBody>
      </p:sp>
    </p:spTree>
    <p:extLst>
      <p:ext uri="{BB962C8B-B14F-4D97-AF65-F5344CB8AC3E}">
        <p14:creationId xmlns:p14="http://schemas.microsoft.com/office/powerpoint/2010/main" val="41245510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642EACAC-91A5-4AFC-816D-FA771C17CBB4}" type="slidenum">
              <a:rPr lang="en-US"/>
              <a:pPr>
                <a:defRPr/>
              </a:pPr>
              <a:t>‹#›</a:t>
            </a:fld>
            <a:endParaRPr lang="en-US" dirty="0"/>
          </a:p>
        </p:txBody>
      </p:sp>
    </p:spTree>
    <p:extLst>
      <p:ext uri="{BB962C8B-B14F-4D97-AF65-F5344CB8AC3E}">
        <p14:creationId xmlns:p14="http://schemas.microsoft.com/office/powerpoint/2010/main" val="2155406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788AE9BF-8E9D-4D97-BD27-4C10A654AC0F}" type="slidenum">
              <a:rPr lang="en-US"/>
              <a:pPr>
                <a:defRPr/>
              </a:pPr>
              <a:t>‹#›</a:t>
            </a:fld>
            <a:endParaRPr lang="en-US" dirty="0"/>
          </a:p>
        </p:txBody>
      </p:sp>
    </p:spTree>
    <p:extLst>
      <p:ext uri="{BB962C8B-B14F-4D97-AF65-F5344CB8AC3E}">
        <p14:creationId xmlns:p14="http://schemas.microsoft.com/office/powerpoint/2010/main" val="39357165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2055813"/>
            <a:ext cx="8224836" cy="3794125"/>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a:t>Click to edit Master text styles</a:t>
            </a:r>
          </a:p>
        </p:txBody>
      </p:sp>
      <p:sp>
        <p:nvSpPr>
          <p:cNvPr id="5" name="Title 4"/>
          <p:cNvSpPr>
            <a:spLocks noGrp="1"/>
          </p:cNvSpPr>
          <p:nvPr>
            <p:ph type="title"/>
          </p:nvPr>
        </p:nvSpPr>
        <p:spPr/>
        <p:txBody>
          <a:bodyPr/>
          <a:lstStyle/>
          <a:p>
            <a:r>
              <a:rPr lang="en-US"/>
              <a:t>Click to edit Master title style</a:t>
            </a:r>
            <a:endParaRPr lang="en-US" dirty="0"/>
          </a:p>
        </p:txBody>
      </p:sp>
      <p:sp>
        <p:nvSpPr>
          <p:cNvPr id="4" name="Slide Number Placeholder 1"/>
          <p:cNvSpPr>
            <a:spLocks noGrp="1"/>
          </p:cNvSpPr>
          <p:nvPr>
            <p:ph type="sldNum" sz="quarter" idx="10"/>
          </p:nvPr>
        </p:nvSpPr>
        <p:spPr/>
        <p:txBody>
          <a:bodyPr/>
          <a:lstStyle>
            <a:lvl1pPr>
              <a:defRPr/>
            </a:lvl1pPr>
          </a:lstStyle>
          <a:p>
            <a:pPr>
              <a:defRPr/>
            </a:pPr>
            <a:fld id="{D224FE6C-A36B-4A0D-B1B1-1A2DC934832E}" type="slidenum">
              <a:rPr lang="en-US"/>
              <a:pPr>
                <a:defRPr/>
              </a:pPr>
              <a:t>‹#›</a:t>
            </a:fld>
            <a:endParaRPr lang="en-US" dirty="0"/>
          </a:p>
        </p:txBody>
      </p:sp>
    </p:spTree>
    <p:extLst>
      <p:ext uri="{BB962C8B-B14F-4D97-AF65-F5344CB8AC3E}">
        <p14:creationId xmlns:p14="http://schemas.microsoft.com/office/powerpoint/2010/main" val="36253874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24850" y="1747391"/>
            <a:ext cx="7025163" cy="1470025"/>
          </a:xfrm>
        </p:spPr>
        <p:txBody>
          <a:bodyPr>
            <a:normAutofit/>
          </a:bodyPr>
          <a:lstStyle>
            <a:lvl1pPr algn="l">
              <a:defRPr sz="2800" b="1" baseline="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424999" y="3825573"/>
            <a:ext cx="7036550"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Text Placeholder 12"/>
          <p:cNvSpPr>
            <a:spLocks noGrp="1"/>
          </p:cNvSpPr>
          <p:nvPr>
            <p:ph type="body" sz="quarter" idx="12"/>
          </p:nvPr>
        </p:nvSpPr>
        <p:spPr>
          <a:xfrm>
            <a:off x="1424999" y="4587573"/>
            <a:ext cx="7036550" cy="457200"/>
          </a:xfrm>
        </p:spPr>
        <p:txBody>
          <a:bodyPr/>
          <a:lstStyle>
            <a:lvl1pPr>
              <a:buNone/>
              <a:defRPr sz="2400" baseline="0">
                <a:solidFill>
                  <a:schemeClr val="tx1"/>
                </a:solidFill>
                <a:latin typeface="+mn-lt"/>
              </a:defRPr>
            </a:lvl1pPr>
            <a:lvl2pPr>
              <a:buNone/>
              <a:defRPr/>
            </a:lvl2pPr>
          </a:lstStyle>
          <a:p>
            <a:pPr lvl="0"/>
            <a:r>
              <a:rPr lang="en-US"/>
              <a:t>Click to edit Master text styles</a:t>
            </a:r>
          </a:p>
        </p:txBody>
      </p:sp>
      <p:sp>
        <p:nvSpPr>
          <p:cNvPr id="15" name="Text Placeholder 14"/>
          <p:cNvSpPr>
            <a:spLocks noGrp="1"/>
          </p:cNvSpPr>
          <p:nvPr>
            <p:ph type="body" sz="quarter" idx="13"/>
          </p:nvPr>
        </p:nvSpPr>
        <p:spPr>
          <a:xfrm>
            <a:off x="1405755" y="5189358"/>
            <a:ext cx="7059324" cy="381000"/>
          </a:xfrm>
        </p:spPr>
        <p:txBody>
          <a:bodyPr/>
          <a:lstStyle>
            <a:lvl1pPr>
              <a:buNone/>
              <a:defRPr sz="1800" baseline="0">
                <a:solidFill>
                  <a:schemeClr val="tx1"/>
                </a:solidFill>
                <a:latin typeface="+mn-lt"/>
              </a:defRPr>
            </a:lvl1pPr>
          </a:lstStyle>
          <a:p>
            <a:pPr lvl="0"/>
            <a:r>
              <a:rPr lang="en-US"/>
              <a:t>Click to edit Master text styles</a:t>
            </a:r>
          </a:p>
        </p:txBody>
      </p:sp>
    </p:spTree>
    <p:extLst>
      <p:ext uri="{BB962C8B-B14F-4D97-AF65-F5344CB8AC3E}">
        <p14:creationId xmlns:p14="http://schemas.microsoft.com/office/powerpoint/2010/main" val="10893020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3705" y="1112670"/>
            <a:ext cx="5935833" cy="1470025"/>
          </a:xfrm>
        </p:spPr>
        <p:txBody>
          <a:bodyPr>
            <a:normAutofit/>
          </a:bodyPr>
          <a:lstStyle>
            <a:lvl1pPr algn="l">
              <a:defRPr sz="2800" b="1" baseline="0">
                <a:solidFill>
                  <a:schemeClr val="tx2"/>
                </a:solidFill>
                <a:latin typeface="+mj-lt"/>
              </a:defRPr>
            </a:lvl1pPr>
          </a:lstStyle>
          <a:p>
            <a:r>
              <a:rPr lang="en-US" dirty="0"/>
              <a:t>Click to edit Master title style</a:t>
            </a:r>
          </a:p>
        </p:txBody>
      </p:sp>
      <p:sp>
        <p:nvSpPr>
          <p:cNvPr id="3" name="Subtitle 2"/>
          <p:cNvSpPr>
            <a:spLocks noGrp="1"/>
          </p:cNvSpPr>
          <p:nvPr>
            <p:ph type="subTitle" idx="1"/>
          </p:nvPr>
        </p:nvSpPr>
        <p:spPr>
          <a:xfrm>
            <a:off x="1793705" y="2886052"/>
            <a:ext cx="5945454"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9541179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3705" y="1112670"/>
            <a:ext cx="5935833" cy="1470025"/>
          </a:xfrm>
        </p:spPr>
        <p:txBody>
          <a:bodyPr>
            <a:normAutofit/>
          </a:bodyPr>
          <a:lstStyle>
            <a:lvl1pPr algn="l">
              <a:defRPr sz="2800" b="1" baseline="0">
                <a:solidFill>
                  <a:schemeClr val="tx2"/>
                </a:solidFill>
                <a:latin typeface="+mj-lt"/>
              </a:defRPr>
            </a:lvl1pPr>
          </a:lstStyle>
          <a:p>
            <a:r>
              <a:rPr lang="en-US" dirty="0"/>
              <a:t>Click to edit Master title style</a:t>
            </a:r>
          </a:p>
        </p:txBody>
      </p:sp>
      <p:sp>
        <p:nvSpPr>
          <p:cNvPr id="3" name="Subtitle 2"/>
          <p:cNvSpPr>
            <a:spLocks noGrp="1"/>
          </p:cNvSpPr>
          <p:nvPr>
            <p:ph type="subTitle" idx="1"/>
          </p:nvPr>
        </p:nvSpPr>
        <p:spPr>
          <a:xfrm>
            <a:off x="1793705" y="2886052"/>
            <a:ext cx="5945454"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423865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79C5D59A-54AA-4CEE-877F-C7EB8246E3CA}" type="slidenum">
              <a:rPr lang="es-ES" altLang="en-US"/>
              <a:pPr>
                <a:defRPr/>
              </a:pPr>
              <a:t>‹#›</a:t>
            </a:fld>
            <a:endParaRPr lang="es-ES" altLang="en-US" dirty="0"/>
          </a:p>
        </p:txBody>
      </p:sp>
    </p:spTree>
    <p:extLst>
      <p:ext uri="{BB962C8B-B14F-4D97-AF65-F5344CB8AC3E}">
        <p14:creationId xmlns:p14="http://schemas.microsoft.com/office/powerpoint/2010/main" val="32106075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sz="half" idx="1"/>
          </p:nvPr>
        </p:nvSpPr>
        <p:spPr>
          <a:xfrm>
            <a:off x="1600200" y="1600200"/>
            <a:ext cx="3429000" cy="4525963"/>
          </a:xfrm>
        </p:spPr>
        <p:txBody>
          <a:bodyPr/>
          <a:lstStyle>
            <a:lvl1pPr marL="231775" indent="-231775">
              <a:spcBef>
                <a:spcPts val="1200"/>
              </a:spcBef>
              <a:defRPr sz="2400">
                <a:latin typeface="Arial" pitchFamily="34" charset="0"/>
                <a:cs typeface="Arial" pitchFamily="34" charset="0"/>
              </a:defRPr>
            </a:lvl1pPr>
            <a:lvl2pPr marL="465138" indent="-233363">
              <a:spcBef>
                <a:spcPts val="600"/>
              </a:spcBef>
              <a:defRPr sz="2200">
                <a:latin typeface="Arial" pitchFamily="34" charset="0"/>
                <a:cs typeface="Arial" pitchFamily="34" charset="0"/>
              </a:defRPr>
            </a:lvl2pPr>
            <a:lvl3pPr marL="682625" indent="-174625">
              <a:spcBef>
                <a:spcPts val="600"/>
              </a:spcBef>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5257800" y="1600200"/>
            <a:ext cx="3429000" cy="4525963"/>
          </a:xfrm>
        </p:spPr>
        <p:txBody>
          <a:bodyPr/>
          <a:lstStyle>
            <a:lvl1pPr marL="231775" indent="-231775">
              <a:spcBef>
                <a:spcPts val="1200"/>
              </a:spcBef>
              <a:buSzPct val="104000"/>
              <a:defRPr sz="2400">
                <a:latin typeface="Arial" pitchFamily="34" charset="0"/>
                <a:cs typeface="Arial" pitchFamily="34" charset="0"/>
              </a:defRPr>
            </a:lvl1pPr>
            <a:lvl2pPr marL="465138" indent="-233363">
              <a:spcBef>
                <a:spcPts val="600"/>
              </a:spcBef>
              <a:defRPr sz="2200">
                <a:latin typeface="Arial" pitchFamily="34" charset="0"/>
                <a:cs typeface="Arial" pitchFamily="34" charset="0"/>
              </a:defRPr>
            </a:lvl2pPr>
            <a:lvl3pPr marL="736600" indent="-228600">
              <a:spcBef>
                <a:spcPts val="600"/>
              </a:spcBef>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431567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3705" y="1112670"/>
            <a:ext cx="5935833" cy="1470025"/>
          </a:xfrm>
        </p:spPr>
        <p:txBody>
          <a:bodyPr>
            <a:normAutofit/>
          </a:bodyPr>
          <a:lstStyle>
            <a:lvl1pPr algn="l">
              <a:defRPr sz="2800" b="1" baseline="0">
                <a:solidFill>
                  <a:schemeClr val="tx2"/>
                </a:solidFill>
                <a:latin typeface="+mj-lt"/>
              </a:defRPr>
            </a:lvl1pPr>
          </a:lstStyle>
          <a:p>
            <a:r>
              <a:rPr lang="en-US" dirty="0"/>
              <a:t>Click to edit Master title style</a:t>
            </a:r>
          </a:p>
        </p:txBody>
      </p:sp>
      <p:sp>
        <p:nvSpPr>
          <p:cNvPr id="3" name="Subtitle 2"/>
          <p:cNvSpPr>
            <a:spLocks noGrp="1"/>
          </p:cNvSpPr>
          <p:nvPr>
            <p:ph type="subTitle" idx="1"/>
          </p:nvPr>
        </p:nvSpPr>
        <p:spPr>
          <a:xfrm>
            <a:off x="1793705" y="2886052"/>
            <a:ext cx="5945454"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2920991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3705" y="1112670"/>
            <a:ext cx="5935833" cy="1470025"/>
          </a:xfrm>
        </p:spPr>
        <p:txBody>
          <a:bodyPr>
            <a:normAutofit/>
          </a:bodyPr>
          <a:lstStyle>
            <a:lvl1pPr algn="l">
              <a:defRPr sz="2800" b="1" baseline="0">
                <a:solidFill>
                  <a:schemeClr val="tx2"/>
                </a:solidFill>
                <a:latin typeface="+mj-lt"/>
              </a:defRPr>
            </a:lvl1pPr>
          </a:lstStyle>
          <a:p>
            <a:r>
              <a:rPr lang="en-US" dirty="0"/>
              <a:t>Click to edit Master title style</a:t>
            </a:r>
          </a:p>
        </p:txBody>
      </p:sp>
      <p:sp>
        <p:nvSpPr>
          <p:cNvPr id="3" name="Subtitle 2"/>
          <p:cNvSpPr>
            <a:spLocks noGrp="1"/>
          </p:cNvSpPr>
          <p:nvPr>
            <p:ph type="subTitle" idx="1"/>
          </p:nvPr>
        </p:nvSpPr>
        <p:spPr>
          <a:xfrm>
            <a:off x="1793705" y="2886052"/>
            <a:ext cx="5945454"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052232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93705" y="1112670"/>
            <a:ext cx="5935833" cy="1470025"/>
          </a:xfrm>
        </p:spPr>
        <p:txBody>
          <a:bodyPr>
            <a:normAutofit/>
          </a:bodyPr>
          <a:lstStyle>
            <a:lvl1pPr algn="l">
              <a:defRPr sz="2800" b="1" baseline="0">
                <a:solidFill>
                  <a:schemeClr val="tx2"/>
                </a:solidFill>
                <a:latin typeface="+mj-lt"/>
              </a:defRPr>
            </a:lvl1pPr>
          </a:lstStyle>
          <a:p>
            <a:r>
              <a:rPr lang="en-US" dirty="0"/>
              <a:t>Click to edit Master title style</a:t>
            </a:r>
          </a:p>
        </p:txBody>
      </p:sp>
      <p:sp>
        <p:nvSpPr>
          <p:cNvPr id="3" name="Subtitle 2"/>
          <p:cNvSpPr>
            <a:spLocks noGrp="1"/>
          </p:cNvSpPr>
          <p:nvPr>
            <p:ph type="subTitle" idx="1"/>
          </p:nvPr>
        </p:nvSpPr>
        <p:spPr>
          <a:xfrm>
            <a:off x="1793705" y="2886052"/>
            <a:ext cx="5945454" cy="685800"/>
          </a:xfrm>
        </p:spPr>
        <p:txBody>
          <a:bodyPr/>
          <a:lstStyle>
            <a:lvl1pPr marL="0" indent="0" algn="l">
              <a:buNone/>
              <a:defRPr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125669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usiness contact informa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2357" y="1828105"/>
            <a:ext cx="7230863" cy="3614757"/>
          </a:xfrm>
        </p:spPr>
        <p:txBody>
          <a:bodyPr/>
          <a:lstStyle>
            <a:lvl1pPr marL="0" indent="0">
              <a:buNone/>
              <a:defRPr>
                <a:solidFill>
                  <a:schemeClr val="tx1"/>
                </a:solidFill>
                <a:latin typeface="Arial" pitchFamily="34" charset="0"/>
                <a:cs typeface="Arial" pitchFamily="34" charset="0"/>
              </a:defRPr>
            </a:lvl1pPr>
            <a:lvl2pPr marL="0" indent="0">
              <a:defRPr>
                <a:solidFill>
                  <a:schemeClr val="tx1"/>
                </a:solidFill>
                <a:latin typeface="Franklin Gothic Book" pitchFamily="34" charset="0"/>
              </a:defRPr>
            </a:lvl2pPr>
            <a:lvl3pPr marL="0" indent="0">
              <a:defRPr>
                <a:solidFill>
                  <a:schemeClr val="tx1"/>
                </a:solidFill>
                <a:latin typeface="Franklin Gothic Book" pitchFamily="34" charset="0"/>
              </a:defRPr>
            </a:lvl3pPr>
            <a:lvl4pPr marL="0" indent="0">
              <a:defRPr>
                <a:solidFill>
                  <a:schemeClr val="tx1"/>
                </a:solidFill>
                <a:latin typeface="Franklin Gothic Book" pitchFamily="34" charset="0"/>
              </a:defRPr>
            </a:lvl4pPr>
            <a:lvl5pPr marL="0" indent="0">
              <a:defRPr>
                <a:solidFill>
                  <a:schemeClr val="tx1"/>
                </a:solidFill>
                <a:latin typeface="Franklin Gothic Book" pitchFamily="34" charset="0"/>
              </a:defRPr>
            </a:lvl5pPr>
          </a:lstStyle>
          <a:p>
            <a:pPr lvl="0"/>
            <a:r>
              <a:rPr lang="en-US" dirty="0"/>
              <a:t>Click to edit Master text styles</a:t>
            </a:r>
          </a:p>
        </p:txBody>
      </p:sp>
    </p:spTree>
    <p:extLst>
      <p:ext uri="{BB962C8B-B14F-4D97-AF65-F5344CB8AC3E}">
        <p14:creationId xmlns:p14="http://schemas.microsoft.com/office/powerpoint/2010/main" val="30292563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Org Chart">
    <p:spTree>
      <p:nvGrpSpPr>
        <p:cNvPr id="1" name=""/>
        <p:cNvGrpSpPr/>
        <p:nvPr/>
      </p:nvGrpSpPr>
      <p:grpSpPr>
        <a:xfrm>
          <a:off x="0" y="0"/>
          <a:ext cx="0" cy="0"/>
          <a:chOff x="0" y="0"/>
          <a:chExt cx="0" cy="0"/>
        </a:xfrm>
      </p:grpSpPr>
      <p:sp>
        <p:nvSpPr>
          <p:cNvPr id="4" name="SmartArt Placeholder 3"/>
          <p:cNvSpPr>
            <a:spLocks noGrp="1"/>
          </p:cNvSpPr>
          <p:nvPr>
            <p:ph type="dgm" sz="quarter" idx="10"/>
          </p:nvPr>
        </p:nvSpPr>
        <p:spPr>
          <a:xfrm>
            <a:off x="122785" y="747422"/>
            <a:ext cx="8905460" cy="5096787"/>
          </a:xfrm>
        </p:spPr>
        <p:txBody>
          <a:bodyPr/>
          <a:lstStyle/>
          <a:p>
            <a:pPr lvl="0"/>
            <a:endParaRPr lang="en-US" noProof="0" dirty="0"/>
          </a:p>
        </p:txBody>
      </p:sp>
      <p:sp>
        <p:nvSpPr>
          <p:cNvPr id="3" name="Title 2"/>
          <p:cNvSpPr>
            <a:spLocks noGrp="1"/>
          </p:cNvSpPr>
          <p:nvPr>
            <p:ph type="title"/>
          </p:nvPr>
        </p:nvSpPr>
        <p:spPr>
          <a:xfrm>
            <a:off x="122387" y="314394"/>
            <a:ext cx="8906256" cy="361468"/>
          </a:xfrm>
        </p:spPr>
        <p:txBody>
          <a:bodyPr>
            <a:normAutofit/>
          </a:bodyPr>
          <a:lstStyle>
            <a:lvl1pPr algn="ctr">
              <a:defRPr sz="2200" b="1"/>
            </a:lvl1pPr>
          </a:lstStyle>
          <a:p>
            <a:r>
              <a:rPr lang="en-US" dirty="0"/>
              <a:t>Click to edit Master title style</a:t>
            </a:r>
          </a:p>
        </p:txBody>
      </p:sp>
      <p:sp>
        <p:nvSpPr>
          <p:cNvPr id="5" name="Slide Number Placeholder 1"/>
          <p:cNvSpPr>
            <a:spLocks noGrp="1"/>
          </p:cNvSpPr>
          <p:nvPr>
            <p:ph type="sldNum" sz="quarter" idx="11"/>
          </p:nvPr>
        </p:nvSpPr>
        <p:spPr/>
        <p:txBody>
          <a:bodyPr/>
          <a:lstStyle>
            <a:lvl1pPr algn="r">
              <a:defRPr/>
            </a:lvl1pPr>
          </a:lstStyle>
          <a:p>
            <a:pPr>
              <a:defRPr/>
            </a:pPr>
            <a:fld id="{BB5CFF6B-4F3F-4D03-A249-439CBC5F1FFA}" type="slidenum">
              <a:rPr lang="en-US"/>
              <a:pPr>
                <a:defRPr/>
              </a:pPr>
              <a:t>‹#›</a:t>
            </a:fld>
            <a:endParaRPr lang="en-US" dirty="0"/>
          </a:p>
        </p:txBody>
      </p:sp>
    </p:spTree>
    <p:extLst>
      <p:ext uri="{BB962C8B-B14F-4D97-AF65-F5344CB8AC3E}">
        <p14:creationId xmlns:p14="http://schemas.microsoft.com/office/powerpoint/2010/main" val="30070544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n-lt"/>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p:txBody>
      </p:sp>
      <p:sp>
        <p:nvSpPr>
          <p:cNvPr id="4" name="Slide Number Placeholder 1"/>
          <p:cNvSpPr>
            <a:spLocks noGrp="1"/>
          </p:cNvSpPr>
          <p:nvPr>
            <p:ph type="sldNum" sz="quarter" idx="10"/>
          </p:nvPr>
        </p:nvSpPr>
        <p:spPr/>
        <p:txBody>
          <a:bodyPr/>
          <a:lstStyle>
            <a:lvl1pPr>
              <a:defRPr/>
            </a:lvl1pPr>
          </a:lstStyle>
          <a:p>
            <a:pPr>
              <a:defRPr/>
            </a:pPr>
            <a:fld id="{2D9B41EC-7E76-4434-BD8A-2D720349DF6F}" type="slidenum">
              <a:rPr lang="en-US"/>
              <a:pPr>
                <a:defRPr/>
              </a:pPr>
              <a:t>‹#›</a:t>
            </a:fld>
            <a:endParaRPr lang="en-US" dirty="0"/>
          </a:p>
        </p:txBody>
      </p:sp>
    </p:spTree>
    <p:extLst>
      <p:ext uri="{BB962C8B-B14F-4D97-AF65-F5344CB8AC3E}">
        <p14:creationId xmlns:p14="http://schemas.microsoft.com/office/powerpoint/2010/main" val="8501079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FD4FA02D-82FA-4C16-B629-FD1CEADCCD91}" type="slidenum">
              <a:rPr/>
              <a:pPr>
                <a:defRPr/>
              </a:pPr>
              <a:t>‹#›</a:t>
            </a:fld>
            <a:endParaRPr dirty="0"/>
          </a:p>
        </p:txBody>
      </p:sp>
    </p:spTree>
    <p:extLst>
      <p:ext uri="{BB962C8B-B14F-4D97-AF65-F5344CB8AC3E}">
        <p14:creationId xmlns:p14="http://schemas.microsoft.com/office/powerpoint/2010/main" val="14891872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F6877330-6372-43EA-8E6F-5AC38DE875A4}" type="slidenum">
              <a:rPr/>
              <a:pPr>
                <a:defRPr/>
              </a:pPr>
              <a:t>‹#›</a:t>
            </a:fld>
            <a:endParaRPr dirty="0"/>
          </a:p>
        </p:txBody>
      </p:sp>
    </p:spTree>
    <p:extLst>
      <p:ext uri="{BB962C8B-B14F-4D97-AF65-F5344CB8AC3E}">
        <p14:creationId xmlns:p14="http://schemas.microsoft.com/office/powerpoint/2010/main" val="36544714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42B3AB9B-DCBF-4552-BE2D-69CD3C74A605}" type="slidenum">
              <a:rPr/>
              <a:pPr>
                <a:defRPr/>
              </a:pPr>
              <a:t>‹#›</a:t>
            </a:fld>
            <a:endParaRPr dirty="0"/>
          </a:p>
        </p:txBody>
      </p:sp>
    </p:spTree>
    <p:extLst>
      <p:ext uri="{BB962C8B-B14F-4D97-AF65-F5344CB8AC3E}">
        <p14:creationId xmlns:p14="http://schemas.microsoft.com/office/powerpoint/2010/main" val="915624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44C12C29-E4D5-46C8-A4B6-BD484026D912}" type="slidenum">
              <a:rPr lang="es-ES" altLang="en-US"/>
              <a:pPr>
                <a:defRPr/>
              </a:pPr>
              <a:t>‹#›</a:t>
            </a:fld>
            <a:endParaRPr lang="es-ES" altLang="en-US" dirty="0"/>
          </a:p>
        </p:txBody>
      </p:sp>
    </p:spTree>
    <p:extLst>
      <p:ext uri="{BB962C8B-B14F-4D97-AF65-F5344CB8AC3E}">
        <p14:creationId xmlns:p14="http://schemas.microsoft.com/office/powerpoint/2010/main" val="19377993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C005A508-5A4D-4FAF-B9CC-ABBBEE39E042}" type="slidenum">
              <a:rPr/>
              <a:pPr>
                <a:defRPr/>
              </a:pPr>
              <a:t>‹#›</a:t>
            </a:fld>
            <a:endParaRPr dirty="0"/>
          </a:p>
        </p:txBody>
      </p:sp>
    </p:spTree>
    <p:extLst>
      <p:ext uri="{BB962C8B-B14F-4D97-AF65-F5344CB8AC3E}">
        <p14:creationId xmlns:p14="http://schemas.microsoft.com/office/powerpoint/2010/main" val="33012132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88900"/>
            <a:ext cx="9144000" cy="1143000"/>
          </a:xfrm>
        </p:spPr>
        <p:txBody>
          <a:bodyPr/>
          <a:lstStyle/>
          <a:p>
            <a:r>
              <a:rPr lang="en-US"/>
              <a:t>Click to edit Master title style</a:t>
            </a:r>
          </a:p>
        </p:txBody>
      </p:sp>
      <p:sp>
        <p:nvSpPr>
          <p:cNvPr id="3" name="Text Placeholder 2"/>
          <p:cNvSpPr>
            <a:spLocks noGrp="1"/>
          </p:cNvSpPr>
          <p:nvPr>
            <p:ph type="body" sz="half" idx="1"/>
          </p:nvPr>
        </p:nvSpPr>
        <p:spPr>
          <a:xfrm>
            <a:off x="7620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7" name="Rectangle 6"/>
          <p:cNvSpPr>
            <a:spLocks noGrp="1" noChangeArrowheads="1"/>
          </p:cNvSpPr>
          <p:nvPr>
            <p:ph type="sldNum" sz="quarter" idx="12"/>
          </p:nvPr>
        </p:nvSpPr>
        <p:spPr/>
        <p:txBody>
          <a:bodyPr/>
          <a:lstStyle>
            <a:lvl1pPr algn="l">
              <a:defRPr/>
            </a:lvl1pPr>
          </a:lstStyle>
          <a:p>
            <a:pPr>
              <a:defRPr/>
            </a:pPr>
            <a:fld id="{69D0A95D-ACA9-47DF-B042-28F4BBA70CAD}" type="slidenum">
              <a:rPr/>
              <a:pPr>
                <a:defRPr/>
              </a:pPr>
              <a:t>‹#›</a:t>
            </a:fld>
            <a:endParaRPr dirty="0"/>
          </a:p>
        </p:txBody>
      </p:sp>
    </p:spTree>
    <p:extLst>
      <p:ext uri="{BB962C8B-B14F-4D97-AF65-F5344CB8AC3E}">
        <p14:creationId xmlns:p14="http://schemas.microsoft.com/office/powerpoint/2010/main" val="35764006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0"/>
            <a:ext cx="2667000" cy="365125"/>
          </a:xfrm>
          <a:prstGeom prst="rect">
            <a:avLst/>
          </a:prstGeom>
        </p:spPr>
        <p:txBody>
          <a:bodyPr/>
          <a:lstStyle>
            <a:lvl1pPr>
              <a:defRPr sz="2400">
                <a:solidFill>
                  <a:srgbClr val="000000"/>
                </a:solidFill>
                <a:latin typeface="Arial" pitchFamily="34" charset="0"/>
                <a:ea typeface="ＭＳ Ｐゴシック"/>
              </a:defRPr>
            </a:lvl1pPr>
          </a:lstStyle>
          <a:p>
            <a:pPr>
              <a:defRPr/>
            </a:pPr>
            <a:fld id="{F2EDA4BF-F08B-46E4-ABDD-01A578C4266A}" type="datetimeFigureOut">
              <a:rPr lang="en-US"/>
              <a:pPr>
                <a:defRPr/>
              </a:pPr>
              <a:t>7/23/26</a:t>
            </a:fld>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lgn="l">
              <a:defRPr>
                <a:solidFill>
                  <a:srgbClr val="4E76A0"/>
                </a:solidFill>
              </a:defRPr>
            </a:lvl1pPr>
          </a:lstStyle>
          <a:p>
            <a:pPr>
              <a:defRPr/>
            </a:pPr>
            <a:fld id="{DB7F1359-ABC7-4CA9-8724-F92211061FD9}" type="slidenum">
              <a:rPr/>
              <a:pPr>
                <a:defRPr/>
              </a:pPr>
              <a:t>‹#›</a:t>
            </a:fld>
            <a:endParaRPr dirty="0"/>
          </a:p>
        </p:txBody>
      </p:sp>
    </p:spTree>
    <p:extLst>
      <p:ext uri="{BB962C8B-B14F-4D97-AF65-F5344CB8AC3E}">
        <p14:creationId xmlns:p14="http://schemas.microsoft.com/office/powerpoint/2010/main" val="36942062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Rectangle 6"/>
          <p:cNvSpPr>
            <a:spLocks noGrp="1" noChangeArrowheads="1"/>
          </p:cNvSpPr>
          <p:nvPr>
            <p:ph type="sldNum" sz="quarter" idx="12"/>
          </p:nvPr>
        </p:nvSpPr>
        <p:spPr/>
        <p:txBody>
          <a:bodyPr/>
          <a:lstStyle>
            <a:lvl1pPr algn="l">
              <a:defRPr/>
            </a:lvl1pPr>
          </a:lstStyle>
          <a:p>
            <a:pPr>
              <a:defRPr/>
            </a:pPr>
            <a:fld id="{8AB66CCC-00A1-48E3-8125-AC4C059BC35F}" type="slidenum">
              <a:rPr/>
              <a:pPr>
                <a:defRPr/>
              </a:pPr>
              <a:t>‹#›</a:t>
            </a:fld>
            <a:endParaRPr dirty="0"/>
          </a:p>
        </p:txBody>
      </p:sp>
    </p:spTree>
    <p:extLst>
      <p:ext uri="{BB962C8B-B14F-4D97-AF65-F5344CB8AC3E}">
        <p14:creationId xmlns:p14="http://schemas.microsoft.com/office/powerpoint/2010/main" val="26899527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A14F31EB-BD6B-485F-A137-2E501BE40441}" type="slidenum">
              <a:rPr/>
              <a:pPr>
                <a:defRPr/>
              </a:pPr>
              <a:t>‹#›</a:t>
            </a:fld>
            <a:endParaRPr dirty="0"/>
          </a:p>
        </p:txBody>
      </p:sp>
    </p:spTree>
    <p:extLst>
      <p:ext uri="{BB962C8B-B14F-4D97-AF65-F5344CB8AC3E}">
        <p14:creationId xmlns:p14="http://schemas.microsoft.com/office/powerpoint/2010/main" val="16773851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390ACC84-9720-44A8-B9AD-CEB56B3CA5B3}" type="slidenum">
              <a:rPr/>
              <a:pPr>
                <a:defRPr/>
              </a:pPr>
              <a:t>‹#›</a:t>
            </a:fld>
            <a:endParaRPr dirty="0"/>
          </a:p>
        </p:txBody>
      </p:sp>
    </p:spTree>
    <p:extLst>
      <p:ext uri="{BB962C8B-B14F-4D97-AF65-F5344CB8AC3E}">
        <p14:creationId xmlns:p14="http://schemas.microsoft.com/office/powerpoint/2010/main" val="42056485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61B3650F-7D8E-4ACA-ABC0-9EF337E76336}" type="slidenum">
              <a:rPr/>
              <a:pPr>
                <a:defRPr/>
              </a:pPr>
              <a:t>‹#›</a:t>
            </a:fld>
            <a:endParaRPr dirty="0"/>
          </a:p>
        </p:txBody>
      </p:sp>
    </p:spTree>
    <p:extLst>
      <p:ext uri="{BB962C8B-B14F-4D97-AF65-F5344CB8AC3E}">
        <p14:creationId xmlns:p14="http://schemas.microsoft.com/office/powerpoint/2010/main" val="18470756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C3FB4EEC-CA6C-4AEE-8865-79A1D72EF64B}" type="slidenum">
              <a:rPr/>
              <a:pPr>
                <a:defRPr/>
              </a:pPr>
              <a:t>‹#›</a:t>
            </a:fld>
            <a:endParaRPr dirty="0"/>
          </a:p>
        </p:txBody>
      </p:sp>
    </p:spTree>
    <p:extLst>
      <p:ext uri="{BB962C8B-B14F-4D97-AF65-F5344CB8AC3E}">
        <p14:creationId xmlns:p14="http://schemas.microsoft.com/office/powerpoint/2010/main" val="3847100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88900"/>
            <a:ext cx="9144000" cy="1143000"/>
          </a:xfrm>
        </p:spPr>
        <p:txBody>
          <a:bodyPr/>
          <a:lstStyle/>
          <a:p>
            <a:r>
              <a:rPr lang="en-US"/>
              <a:t>Click to edit Master title style</a:t>
            </a:r>
          </a:p>
        </p:txBody>
      </p:sp>
      <p:sp>
        <p:nvSpPr>
          <p:cNvPr id="3" name="Text Placeholder 2"/>
          <p:cNvSpPr>
            <a:spLocks noGrp="1"/>
          </p:cNvSpPr>
          <p:nvPr>
            <p:ph type="body" sz="half" idx="1"/>
          </p:nvPr>
        </p:nvSpPr>
        <p:spPr>
          <a:xfrm>
            <a:off x="7620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7" name="Rectangle 6"/>
          <p:cNvSpPr>
            <a:spLocks noGrp="1" noChangeArrowheads="1"/>
          </p:cNvSpPr>
          <p:nvPr>
            <p:ph type="sldNum" sz="quarter" idx="12"/>
          </p:nvPr>
        </p:nvSpPr>
        <p:spPr/>
        <p:txBody>
          <a:bodyPr/>
          <a:lstStyle>
            <a:lvl1pPr algn="l">
              <a:defRPr/>
            </a:lvl1pPr>
          </a:lstStyle>
          <a:p>
            <a:pPr>
              <a:defRPr/>
            </a:pPr>
            <a:fld id="{104D5DB4-715A-447B-93BC-26753918565F}" type="slidenum">
              <a:rPr/>
              <a:pPr>
                <a:defRPr/>
              </a:pPr>
              <a:t>‹#›</a:t>
            </a:fld>
            <a:endParaRPr dirty="0"/>
          </a:p>
        </p:txBody>
      </p:sp>
    </p:spTree>
    <p:extLst>
      <p:ext uri="{BB962C8B-B14F-4D97-AF65-F5344CB8AC3E}">
        <p14:creationId xmlns:p14="http://schemas.microsoft.com/office/powerpoint/2010/main" val="23193556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0"/>
            <a:ext cx="2667000" cy="365125"/>
          </a:xfrm>
          <a:prstGeom prst="rect">
            <a:avLst/>
          </a:prstGeom>
        </p:spPr>
        <p:txBody>
          <a:bodyPr/>
          <a:lstStyle>
            <a:lvl1pPr>
              <a:defRPr sz="2400">
                <a:solidFill>
                  <a:srgbClr val="000000"/>
                </a:solidFill>
                <a:latin typeface="Arial" pitchFamily="34" charset="0"/>
                <a:ea typeface="ＭＳ Ｐゴシック"/>
              </a:defRPr>
            </a:lvl1pPr>
          </a:lstStyle>
          <a:p>
            <a:pPr>
              <a:defRPr/>
            </a:pPr>
            <a:fld id="{1AA8373B-D316-4731-A0E9-FF01929E2C4E}" type="datetimeFigureOut">
              <a:rPr lang="en-US"/>
              <a:pPr>
                <a:defRPr/>
              </a:pPr>
              <a:t>7/23/26</a:t>
            </a:fld>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lgn="l">
              <a:defRPr>
                <a:solidFill>
                  <a:srgbClr val="4E76A0"/>
                </a:solidFill>
              </a:defRPr>
            </a:lvl1pPr>
          </a:lstStyle>
          <a:p>
            <a:pPr>
              <a:defRPr/>
            </a:pPr>
            <a:fld id="{25291197-426C-48AE-AB1D-451442BD01C5}" type="slidenum">
              <a:rPr/>
              <a:pPr>
                <a:defRPr/>
              </a:pPr>
              <a:t>‹#›</a:t>
            </a:fld>
            <a:endParaRPr dirty="0"/>
          </a:p>
        </p:txBody>
      </p:sp>
    </p:spTree>
    <p:extLst>
      <p:ext uri="{BB962C8B-B14F-4D97-AF65-F5344CB8AC3E}">
        <p14:creationId xmlns:p14="http://schemas.microsoft.com/office/powerpoint/2010/main" val="2218509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9" name="Slide Number Placeholder 8"/>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D8843A63-2E7B-4D4C-9D5B-CE924085328D}" type="slidenum">
              <a:rPr lang="es-ES" altLang="en-US"/>
              <a:pPr>
                <a:defRPr/>
              </a:pPr>
              <a:t>‹#›</a:t>
            </a:fld>
            <a:endParaRPr lang="es-ES" altLang="en-US" dirty="0"/>
          </a:p>
        </p:txBody>
      </p:sp>
    </p:spTree>
    <p:extLst>
      <p:ext uri="{BB962C8B-B14F-4D97-AF65-F5344CB8AC3E}">
        <p14:creationId xmlns:p14="http://schemas.microsoft.com/office/powerpoint/2010/main" val="2543603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Rectangle 6"/>
          <p:cNvSpPr>
            <a:spLocks noGrp="1" noChangeArrowheads="1"/>
          </p:cNvSpPr>
          <p:nvPr>
            <p:ph type="sldNum" sz="quarter" idx="12"/>
          </p:nvPr>
        </p:nvSpPr>
        <p:spPr/>
        <p:txBody>
          <a:bodyPr/>
          <a:lstStyle>
            <a:lvl1pPr algn="l">
              <a:defRPr/>
            </a:lvl1pPr>
          </a:lstStyle>
          <a:p>
            <a:pPr>
              <a:defRPr/>
            </a:pPr>
            <a:fld id="{A8A996F1-3D95-4D88-BA16-88743605A06E}" type="slidenum">
              <a:rPr/>
              <a:pPr>
                <a:defRPr/>
              </a:pPr>
              <a:t>‹#›</a:t>
            </a:fld>
            <a:endParaRPr dirty="0"/>
          </a:p>
        </p:txBody>
      </p:sp>
    </p:spTree>
    <p:extLst>
      <p:ext uri="{BB962C8B-B14F-4D97-AF65-F5344CB8AC3E}">
        <p14:creationId xmlns:p14="http://schemas.microsoft.com/office/powerpoint/2010/main" val="9991988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C411553B-BD29-4D20-B49E-063EC8367A65}" type="slidenum">
              <a:rPr/>
              <a:pPr>
                <a:defRPr/>
              </a:pPr>
              <a:t>‹#›</a:t>
            </a:fld>
            <a:endParaRPr dirty="0"/>
          </a:p>
        </p:txBody>
      </p:sp>
    </p:spTree>
    <p:extLst>
      <p:ext uri="{BB962C8B-B14F-4D97-AF65-F5344CB8AC3E}">
        <p14:creationId xmlns:p14="http://schemas.microsoft.com/office/powerpoint/2010/main" val="15077677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C83345C1-4290-4D0F-9A23-D30A746FC48A}" type="slidenum">
              <a:rPr/>
              <a:pPr>
                <a:defRPr/>
              </a:pPr>
              <a:t>‹#›</a:t>
            </a:fld>
            <a:endParaRPr dirty="0"/>
          </a:p>
        </p:txBody>
      </p:sp>
    </p:spTree>
    <p:extLst>
      <p:ext uri="{BB962C8B-B14F-4D97-AF65-F5344CB8AC3E}">
        <p14:creationId xmlns:p14="http://schemas.microsoft.com/office/powerpoint/2010/main" val="32146816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5E0B0DB8-5648-4B72-871E-6762AD23CCE7}" type="slidenum">
              <a:rPr/>
              <a:pPr>
                <a:defRPr/>
              </a:pPr>
              <a:t>‹#›</a:t>
            </a:fld>
            <a:endParaRPr dirty="0"/>
          </a:p>
        </p:txBody>
      </p:sp>
    </p:spTree>
    <p:extLst>
      <p:ext uri="{BB962C8B-B14F-4D97-AF65-F5344CB8AC3E}">
        <p14:creationId xmlns:p14="http://schemas.microsoft.com/office/powerpoint/2010/main" val="29322418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3BF62013-BEFB-4AA7-A47A-E56D9740EFD0}" type="slidenum">
              <a:rPr/>
              <a:pPr>
                <a:defRPr/>
              </a:pPr>
              <a:t>‹#›</a:t>
            </a:fld>
            <a:endParaRPr dirty="0"/>
          </a:p>
        </p:txBody>
      </p:sp>
    </p:spTree>
    <p:extLst>
      <p:ext uri="{BB962C8B-B14F-4D97-AF65-F5344CB8AC3E}">
        <p14:creationId xmlns:p14="http://schemas.microsoft.com/office/powerpoint/2010/main" val="30171223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88900"/>
            <a:ext cx="9144000" cy="1143000"/>
          </a:xfrm>
        </p:spPr>
        <p:txBody>
          <a:bodyPr/>
          <a:lstStyle/>
          <a:p>
            <a:r>
              <a:rPr lang="en-US"/>
              <a:t>Click to edit Master title style</a:t>
            </a:r>
          </a:p>
        </p:txBody>
      </p:sp>
      <p:sp>
        <p:nvSpPr>
          <p:cNvPr id="3" name="Text Placeholder 2"/>
          <p:cNvSpPr>
            <a:spLocks noGrp="1"/>
          </p:cNvSpPr>
          <p:nvPr>
            <p:ph type="body" sz="half" idx="1"/>
          </p:nvPr>
        </p:nvSpPr>
        <p:spPr>
          <a:xfrm>
            <a:off x="7620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7" name="Rectangle 6"/>
          <p:cNvSpPr>
            <a:spLocks noGrp="1" noChangeArrowheads="1"/>
          </p:cNvSpPr>
          <p:nvPr>
            <p:ph type="sldNum" sz="quarter" idx="12"/>
          </p:nvPr>
        </p:nvSpPr>
        <p:spPr/>
        <p:txBody>
          <a:bodyPr/>
          <a:lstStyle>
            <a:lvl1pPr algn="l">
              <a:defRPr/>
            </a:lvl1pPr>
          </a:lstStyle>
          <a:p>
            <a:pPr>
              <a:defRPr/>
            </a:pPr>
            <a:fld id="{DD7EDD20-0282-4CA8-AA08-EA0AADD638D3}" type="slidenum">
              <a:rPr/>
              <a:pPr>
                <a:defRPr/>
              </a:pPr>
              <a:t>‹#›</a:t>
            </a:fld>
            <a:endParaRPr dirty="0"/>
          </a:p>
        </p:txBody>
      </p:sp>
    </p:spTree>
    <p:extLst>
      <p:ext uri="{BB962C8B-B14F-4D97-AF65-F5344CB8AC3E}">
        <p14:creationId xmlns:p14="http://schemas.microsoft.com/office/powerpoint/2010/main" val="4312211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0"/>
            <a:ext cx="2667000" cy="365125"/>
          </a:xfrm>
          <a:prstGeom prst="rect">
            <a:avLst/>
          </a:prstGeom>
        </p:spPr>
        <p:txBody>
          <a:bodyPr/>
          <a:lstStyle>
            <a:lvl1pPr>
              <a:defRPr sz="2400">
                <a:solidFill>
                  <a:srgbClr val="000000"/>
                </a:solidFill>
                <a:latin typeface="Arial" pitchFamily="34" charset="0"/>
                <a:ea typeface="ＭＳ Ｐゴシック"/>
              </a:defRPr>
            </a:lvl1pPr>
          </a:lstStyle>
          <a:p>
            <a:pPr>
              <a:defRPr/>
            </a:pPr>
            <a:fld id="{82820FA8-EF90-41BA-B9C8-01EBF0D6F4E9}" type="datetimeFigureOut">
              <a:rPr lang="en-US"/>
              <a:pPr>
                <a:defRPr/>
              </a:pPr>
              <a:t>7/23/26</a:t>
            </a:fld>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lgn="l">
              <a:defRPr>
                <a:solidFill>
                  <a:srgbClr val="4E76A0"/>
                </a:solidFill>
              </a:defRPr>
            </a:lvl1pPr>
          </a:lstStyle>
          <a:p>
            <a:pPr>
              <a:defRPr/>
            </a:pPr>
            <a:fld id="{01AA68A9-FF60-4310-B794-2372CBFD1872}" type="slidenum">
              <a:rPr/>
              <a:pPr>
                <a:defRPr/>
              </a:pPr>
              <a:t>‹#›</a:t>
            </a:fld>
            <a:endParaRPr dirty="0"/>
          </a:p>
        </p:txBody>
      </p:sp>
    </p:spTree>
    <p:extLst>
      <p:ext uri="{BB962C8B-B14F-4D97-AF65-F5344CB8AC3E}">
        <p14:creationId xmlns:p14="http://schemas.microsoft.com/office/powerpoint/2010/main" val="25989132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Rectangle 6"/>
          <p:cNvSpPr>
            <a:spLocks noGrp="1" noChangeArrowheads="1"/>
          </p:cNvSpPr>
          <p:nvPr>
            <p:ph type="sldNum" sz="quarter" idx="12"/>
          </p:nvPr>
        </p:nvSpPr>
        <p:spPr/>
        <p:txBody>
          <a:bodyPr/>
          <a:lstStyle>
            <a:lvl1pPr algn="l">
              <a:defRPr/>
            </a:lvl1pPr>
          </a:lstStyle>
          <a:p>
            <a:pPr>
              <a:defRPr/>
            </a:pPr>
            <a:fld id="{7DE8FDC4-E88F-4E08-8585-E18B4077B204}" type="slidenum">
              <a:rPr/>
              <a:pPr>
                <a:defRPr/>
              </a:pPr>
              <a:t>‹#›</a:t>
            </a:fld>
            <a:endParaRPr dirty="0"/>
          </a:p>
        </p:txBody>
      </p:sp>
    </p:spTree>
    <p:extLst>
      <p:ext uri="{BB962C8B-B14F-4D97-AF65-F5344CB8AC3E}">
        <p14:creationId xmlns:p14="http://schemas.microsoft.com/office/powerpoint/2010/main" val="9614084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2055813"/>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01B05186-178B-4CBB-BB5F-82D7173B85AB}" type="slidenum">
              <a:rPr/>
              <a:pPr>
                <a:defRPr/>
              </a:pPr>
              <a:t>‹#›</a:t>
            </a:fld>
            <a:endParaRPr dirty="0"/>
          </a:p>
        </p:txBody>
      </p:sp>
    </p:spTree>
    <p:extLst>
      <p:ext uri="{BB962C8B-B14F-4D97-AF65-F5344CB8AC3E}">
        <p14:creationId xmlns:p14="http://schemas.microsoft.com/office/powerpoint/2010/main" val="19495318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63A711A3-34FF-4D9A-BF23-83BB6C378431}" type="slidenum">
              <a:rPr/>
              <a:pPr>
                <a:defRPr/>
              </a:pPr>
              <a:t>‹#›</a:t>
            </a:fld>
            <a:endParaRPr dirty="0"/>
          </a:p>
        </p:txBody>
      </p:sp>
    </p:spTree>
    <p:extLst>
      <p:ext uri="{BB962C8B-B14F-4D97-AF65-F5344CB8AC3E}">
        <p14:creationId xmlns:p14="http://schemas.microsoft.com/office/powerpoint/2010/main" val="1787683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5" name="Slide Number Placeholder 4"/>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3CA3DF2D-9A27-49B8-90FA-C4A76DBA5DA5}" type="slidenum">
              <a:rPr lang="es-ES" altLang="en-US"/>
              <a:pPr>
                <a:defRPr/>
              </a:pPr>
              <a:t>‹#›</a:t>
            </a:fld>
            <a:endParaRPr lang="es-ES" altLang="en-US" dirty="0"/>
          </a:p>
        </p:txBody>
      </p:sp>
    </p:spTree>
    <p:extLst>
      <p:ext uri="{BB962C8B-B14F-4D97-AF65-F5344CB8AC3E}">
        <p14:creationId xmlns:p14="http://schemas.microsoft.com/office/powerpoint/2010/main" val="28369730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2055813"/>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11"/>
          </p:nvPr>
        </p:nvSpPr>
        <p:spPr/>
        <p:txBody>
          <a:bodyPr/>
          <a:lstStyle>
            <a:lvl1pPr>
              <a:defRPr/>
            </a:lvl1pPr>
          </a:lstStyle>
          <a:p>
            <a:pPr>
              <a:defRPr/>
            </a:pPr>
            <a:fld id="{C1F227B2-9F68-4C3F-A495-53D49307E177}" type="slidenum">
              <a:rPr/>
              <a:pPr>
                <a:defRPr/>
              </a:pPr>
              <a:t>‹#›</a:t>
            </a:fld>
            <a:endParaRPr dirty="0"/>
          </a:p>
        </p:txBody>
      </p:sp>
    </p:spTree>
    <p:extLst>
      <p:ext uri="{BB962C8B-B14F-4D97-AF65-F5344CB8AC3E}">
        <p14:creationId xmlns:p14="http://schemas.microsoft.com/office/powerpoint/2010/main" val="6854935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1"/>
          <p:cNvSpPr>
            <a:spLocks noGrp="1"/>
          </p:cNvSpPr>
          <p:nvPr>
            <p:ph type="sldNum" sz="quarter" idx="10"/>
          </p:nvPr>
        </p:nvSpPr>
        <p:spPr/>
        <p:txBody>
          <a:bodyPr/>
          <a:lstStyle>
            <a:lvl1pPr>
              <a:defRPr/>
            </a:lvl1pPr>
          </a:lstStyle>
          <a:p>
            <a:pPr>
              <a:defRPr/>
            </a:pPr>
            <a:fld id="{ED896A43-3EA3-4516-AEE8-2CC86D137FA3}" type="slidenum">
              <a:rPr/>
              <a:pPr>
                <a:defRPr/>
              </a:pPr>
              <a:t>‹#›</a:t>
            </a:fld>
            <a:endParaRPr dirty="0"/>
          </a:p>
        </p:txBody>
      </p:sp>
    </p:spTree>
    <p:extLst>
      <p:ext uri="{BB962C8B-B14F-4D97-AF65-F5344CB8AC3E}">
        <p14:creationId xmlns:p14="http://schemas.microsoft.com/office/powerpoint/2010/main" val="3664890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88900"/>
            <a:ext cx="9144000" cy="1143000"/>
          </a:xfrm>
        </p:spPr>
        <p:txBody>
          <a:bodyPr/>
          <a:lstStyle/>
          <a:p>
            <a:r>
              <a:rPr lang="en-US"/>
              <a:t>Click to edit Master title style</a:t>
            </a:r>
          </a:p>
        </p:txBody>
      </p:sp>
      <p:sp>
        <p:nvSpPr>
          <p:cNvPr id="3" name="Text Placeholder 2"/>
          <p:cNvSpPr>
            <a:spLocks noGrp="1"/>
          </p:cNvSpPr>
          <p:nvPr>
            <p:ph type="body" sz="half" idx="1"/>
          </p:nvPr>
        </p:nvSpPr>
        <p:spPr>
          <a:xfrm>
            <a:off x="7620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2133600"/>
            <a:ext cx="37719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7" name="Rectangle 6"/>
          <p:cNvSpPr>
            <a:spLocks noGrp="1" noChangeArrowheads="1"/>
          </p:cNvSpPr>
          <p:nvPr>
            <p:ph type="sldNum" sz="quarter" idx="12"/>
          </p:nvPr>
        </p:nvSpPr>
        <p:spPr/>
        <p:txBody>
          <a:bodyPr/>
          <a:lstStyle>
            <a:lvl1pPr algn="l">
              <a:defRPr/>
            </a:lvl1pPr>
          </a:lstStyle>
          <a:p>
            <a:pPr>
              <a:defRPr/>
            </a:pPr>
            <a:fld id="{2227BD9D-1090-4070-AD2C-6384677B523F}" type="slidenum">
              <a:rPr/>
              <a:pPr>
                <a:defRPr/>
              </a:pPr>
              <a:t>‹#›</a:t>
            </a:fld>
            <a:endParaRPr dirty="0"/>
          </a:p>
        </p:txBody>
      </p:sp>
    </p:spTree>
    <p:extLst>
      <p:ext uri="{BB962C8B-B14F-4D97-AF65-F5344CB8AC3E}">
        <p14:creationId xmlns:p14="http://schemas.microsoft.com/office/powerpoint/2010/main" val="24304931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0"/>
            <a:ext cx="2667000" cy="365125"/>
          </a:xfrm>
          <a:prstGeom prst="rect">
            <a:avLst/>
          </a:prstGeom>
        </p:spPr>
        <p:txBody>
          <a:bodyPr/>
          <a:lstStyle>
            <a:lvl1pPr>
              <a:defRPr sz="2400">
                <a:solidFill>
                  <a:srgbClr val="000000"/>
                </a:solidFill>
                <a:latin typeface="Arial" pitchFamily="34" charset="0"/>
                <a:ea typeface="ＭＳ Ｐゴシック"/>
              </a:defRPr>
            </a:lvl1pPr>
          </a:lstStyle>
          <a:p>
            <a:pPr>
              <a:defRPr/>
            </a:pPr>
            <a:fld id="{BB8C7CA8-41D2-4C99-98A0-2E8678A0A061}" type="datetimeFigureOut">
              <a:rPr lang="en-US"/>
              <a:pPr>
                <a:defRPr/>
              </a:pPr>
              <a:t>7/23/26</a:t>
            </a:fld>
            <a:endParaRPr lang="en-US" dirty="0"/>
          </a:p>
        </p:txBody>
      </p:sp>
      <p:sp>
        <p:nvSpPr>
          <p:cNvPr id="3" name="Footer Placeholder 2"/>
          <p:cNvSpPr>
            <a:spLocks noGrp="1"/>
          </p:cNvSpPr>
          <p:nvPr>
            <p:ph type="ftr" sz="quarter" idx="11"/>
          </p:nvPr>
        </p:nvSpPr>
        <p:spPr>
          <a:xfrm>
            <a:off x="609600" y="6248400"/>
            <a:ext cx="5421313" cy="365125"/>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lgn="l">
              <a:defRPr>
                <a:solidFill>
                  <a:srgbClr val="4E76A0"/>
                </a:solidFill>
              </a:defRPr>
            </a:lvl1pPr>
          </a:lstStyle>
          <a:p>
            <a:pPr>
              <a:defRPr/>
            </a:pPr>
            <a:fld id="{9489017E-6FA6-4618-849E-9A938765F8E1}" type="slidenum">
              <a:rPr/>
              <a:pPr>
                <a:defRPr/>
              </a:pPr>
              <a:t>‹#›</a:t>
            </a:fld>
            <a:endParaRPr dirty="0"/>
          </a:p>
        </p:txBody>
      </p:sp>
    </p:spTree>
    <p:extLst>
      <p:ext uri="{BB962C8B-B14F-4D97-AF65-F5344CB8AC3E}">
        <p14:creationId xmlns:p14="http://schemas.microsoft.com/office/powerpoint/2010/main" val="39148546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sz="2400">
                <a:solidFill>
                  <a:srgbClr val="000000"/>
                </a:solidFill>
                <a:latin typeface="Arial" pitchFamily="34" charset="0"/>
                <a:ea typeface="ＭＳ Ｐゴシック"/>
              </a:defRPr>
            </a:lvl1pPr>
          </a:lstStyle>
          <a:p>
            <a:pPr>
              <a:defRPr/>
            </a:pPr>
            <a:endParaRPr lang="en-US" dirty="0"/>
          </a:p>
        </p:txBody>
      </p:sp>
      <p:sp>
        <p:nvSpPr>
          <p:cNvPr id="6" name="Rectangle 6"/>
          <p:cNvSpPr>
            <a:spLocks noGrp="1" noChangeArrowheads="1"/>
          </p:cNvSpPr>
          <p:nvPr>
            <p:ph type="sldNum" sz="quarter" idx="12"/>
          </p:nvPr>
        </p:nvSpPr>
        <p:spPr/>
        <p:txBody>
          <a:bodyPr/>
          <a:lstStyle>
            <a:lvl1pPr algn="l">
              <a:defRPr/>
            </a:lvl1pPr>
          </a:lstStyle>
          <a:p>
            <a:pPr>
              <a:defRPr/>
            </a:pPr>
            <a:fld id="{FBFCAF76-3DAC-4804-9A88-CE24BE38503D}" type="slidenum">
              <a:rPr/>
              <a:pPr>
                <a:defRPr/>
              </a:pPr>
              <a:t>‹#›</a:t>
            </a:fld>
            <a:endParaRPr dirty="0"/>
          </a:p>
        </p:txBody>
      </p:sp>
    </p:spTree>
    <p:extLst>
      <p:ext uri="{BB962C8B-B14F-4D97-AF65-F5344CB8AC3E}">
        <p14:creationId xmlns:p14="http://schemas.microsoft.com/office/powerpoint/2010/main" val="22014090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91680" y="332656"/>
            <a:ext cx="7313324" cy="1470025"/>
          </a:xfrm>
        </p:spPr>
        <p:txBody>
          <a:bodyPr/>
          <a:lstStyle/>
          <a:p>
            <a:r>
              <a:rPr lang="en-US" dirty="0"/>
              <a:t>Click to edit Master title style</a:t>
            </a:r>
          </a:p>
        </p:txBody>
      </p:sp>
      <p:sp>
        <p:nvSpPr>
          <p:cNvPr id="7" name="Rectangle 3"/>
          <p:cNvSpPr>
            <a:spLocks noGrp="1" noChangeArrowheads="1"/>
          </p:cNvSpPr>
          <p:nvPr>
            <p:ph idx="13"/>
          </p:nvPr>
        </p:nvSpPr>
        <p:spPr bwMode="auto">
          <a:xfrm>
            <a:off x="1691680" y="2060848"/>
            <a:ext cx="7344816"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lstStyle/>
          <a:p>
            <a:pPr lvl="0"/>
            <a:r>
              <a:rPr lang="es-ES" noProof="0" dirty="0"/>
              <a:t>Haga clic para modificar el estilo de texto del patrón</a:t>
            </a:r>
          </a:p>
          <a:p>
            <a:pPr lvl="1"/>
            <a:r>
              <a:rPr lang="es-ES" noProof="0" dirty="0"/>
              <a:t>Segundo nivel</a:t>
            </a:r>
          </a:p>
          <a:p>
            <a:pPr lvl="2"/>
            <a:r>
              <a:rPr lang="es-ES" noProof="0" dirty="0"/>
              <a:t>Tercer nivel</a:t>
            </a:r>
          </a:p>
          <a:p>
            <a:pPr lvl="3"/>
            <a:r>
              <a:rPr lang="es-ES" noProof="0" dirty="0"/>
              <a:t>Cuarto nivel</a:t>
            </a:r>
          </a:p>
          <a:p>
            <a:pPr lvl="4"/>
            <a:r>
              <a:rPr lang="es-ES" noProof="0" dirty="0"/>
              <a:t>Quinto nivel</a:t>
            </a:r>
          </a:p>
        </p:txBody>
      </p:sp>
      <p:sp>
        <p:nvSpPr>
          <p:cNvPr id="4" name="Date Placeholder 3"/>
          <p:cNvSpPr>
            <a:spLocks noGrp="1"/>
          </p:cNvSpPr>
          <p:nvPr>
            <p:ph type="dt" sz="half" idx="14"/>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5" name="Footer Placeholder 4"/>
          <p:cNvSpPr>
            <a:spLocks noGrp="1"/>
          </p:cNvSpPr>
          <p:nvPr>
            <p:ph type="ftr" sz="quarter" idx="15"/>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6" name="Slide Number Placeholder 5"/>
          <p:cNvSpPr>
            <a:spLocks noGrp="1"/>
          </p:cNvSpPr>
          <p:nvPr>
            <p:ph type="sldNum" sz="quarter" idx="16"/>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246E6760-E742-4C5B-AB60-7BEA0C64D787}" type="slidenum">
              <a:rPr lang="es-ES" altLang="en-US">
                <a:solidFill>
                  <a:srgbClr val="0367B3"/>
                </a:solidFill>
              </a:rPr>
              <a:pPr>
                <a:defRPr/>
              </a:pPr>
              <a:t>‹#›</a:t>
            </a:fld>
            <a:endParaRPr lang="es-ES" altLang="en-US">
              <a:solidFill>
                <a:srgbClr val="0367B3"/>
              </a:solidFill>
            </a:endParaRPr>
          </a:p>
        </p:txBody>
      </p:sp>
    </p:spTree>
    <p:extLst>
      <p:ext uri="{BB962C8B-B14F-4D97-AF65-F5344CB8AC3E}">
        <p14:creationId xmlns:p14="http://schemas.microsoft.com/office/powerpoint/2010/main" val="25211042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9A1C5CAB-7FD6-48C4-B942-C9305B77B191}" type="slidenum">
              <a:rPr lang="es-ES" altLang="en-US">
                <a:solidFill>
                  <a:srgbClr val="0367B3"/>
                </a:solidFill>
              </a:rPr>
              <a:pPr>
                <a:defRPr/>
              </a:pPr>
              <a:t>‹#›</a:t>
            </a:fld>
            <a:endParaRPr lang="es-ES" altLang="en-US">
              <a:solidFill>
                <a:srgbClr val="0367B3"/>
              </a:solidFill>
            </a:endParaRPr>
          </a:p>
        </p:txBody>
      </p:sp>
    </p:spTree>
    <p:extLst>
      <p:ext uri="{BB962C8B-B14F-4D97-AF65-F5344CB8AC3E}">
        <p14:creationId xmlns:p14="http://schemas.microsoft.com/office/powerpoint/2010/main" val="31037011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A36B00DF-AF5D-4ABB-A6EE-4991998ADAD9}" type="slidenum">
              <a:rPr lang="es-ES" altLang="en-US">
                <a:solidFill>
                  <a:srgbClr val="0367B3"/>
                </a:solidFill>
              </a:rPr>
              <a:pPr>
                <a:defRPr/>
              </a:pPr>
              <a:t>‹#›</a:t>
            </a:fld>
            <a:endParaRPr lang="es-ES" altLang="en-US">
              <a:solidFill>
                <a:srgbClr val="0367B3"/>
              </a:solidFill>
            </a:endParaRPr>
          </a:p>
        </p:txBody>
      </p:sp>
    </p:spTree>
    <p:extLst>
      <p:ext uri="{BB962C8B-B14F-4D97-AF65-F5344CB8AC3E}">
        <p14:creationId xmlns:p14="http://schemas.microsoft.com/office/powerpoint/2010/main" val="32404311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2BB321C3-CE6B-4D93-92DC-BAE9E3F863C2}" type="slidenum">
              <a:rPr lang="es-ES" altLang="en-US">
                <a:solidFill>
                  <a:srgbClr val="0367B3"/>
                </a:solidFill>
              </a:rPr>
              <a:pPr>
                <a:defRPr/>
              </a:pPr>
              <a:t>‹#›</a:t>
            </a:fld>
            <a:endParaRPr lang="es-ES" altLang="en-US">
              <a:solidFill>
                <a:srgbClr val="0367B3"/>
              </a:solidFill>
            </a:endParaRPr>
          </a:p>
        </p:txBody>
      </p:sp>
    </p:spTree>
    <p:extLst>
      <p:ext uri="{BB962C8B-B14F-4D97-AF65-F5344CB8AC3E}">
        <p14:creationId xmlns:p14="http://schemas.microsoft.com/office/powerpoint/2010/main" val="34525674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9" name="Slide Number Placeholder 8"/>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39EF019E-A64B-43CD-96B6-3D5B534DA043}" type="slidenum">
              <a:rPr lang="es-ES" altLang="en-US">
                <a:solidFill>
                  <a:srgbClr val="0367B3"/>
                </a:solidFill>
              </a:rPr>
              <a:pPr>
                <a:defRPr/>
              </a:pPr>
              <a:t>‹#›</a:t>
            </a:fld>
            <a:endParaRPr lang="es-ES" altLang="en-US">
              <a:solidFill>
                <a:srgbClr val="0367B3"/>
              </a:solidFill>
            </a:endParaRPr>
          </a:p>
        </p:txBody>
      </p:sp>
    </p:spTree>
    <p:extLst>
      <p:ext uri="{BB962C8B-B14F-4D97-AF65-F5344CB8AC3E}">
        <p14:creationId xmlns:p14="http://schemas.microsoft.com/office/powerpoint/2010/main" val="3955167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4" name="Slide Number Placeholder 3"/>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973422DE-CB5B-40B5-A826-BD40CF1E1203}" type="slidenum">
              <a:rPr lang="es-ES" altLang="en-US"/>
              <a:pPr>
                <a:defRPr/>
              </a:pPr>
              <a:t>‹#›</a:t>
            </a:fld>
            <a:endParaRPr lang="es-ES" altLang="en-US" dirty="0"/>
          </a:p>
        </p:txBody>
      </p:sp>
    </p:spTree>
    <p:extLst>
      <p:ext uri="{BB962C8B-B14F-4D97-AF65-F5344CB8AC3E}">
        <p14:creationId xmlns:p14="http://schemas.microsoft.com/office/powerpoint/2010/main" val="9165130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D98E6F29-0AB4-429D-876B-DEA737D5E050}" type="slidenum">
              <a:rPr lang="es-ES" altLang="en-US">
                <a:solidFill>
                  <a:srgbClr val="0367B3"/>
                </a:solidFill>
              </a:rPr>
              <a:pPr>
                <a:defRPr/>
              </a:pPr>
              <a:t>‹#›</a:t>
            </a:fld>
            <a:endParaRPr lang="es-ES" altLang="en-US">
              <a:solidFill>
                <a:srgbClr val="0367B3"/>
              </a:solidFill>
            </a:endParaRPr>
          </a:p>
        </p:txBody>
      </p:sp>
    </p:spTree>
    <p:extLst>
      <p:ext uri="{BB962C8B-B14F-4D97-AF65-F5344CB8AC3E}">
        <p14:creationId xmlns:p14="http://schemas.microsoft.com/office/powerpoint/2010/main" val="37203814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4" name="Slide Number Placeholder 3"/>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81B24F13-08B7-4670-8CC2-34C3F4AE5176}" type="slidenum">
              <a:rPr lang="es-ES" altLang="en-US">
                <a:solidFill>
                  <a:srgbClr val="0367B3"/>
                </a:solidFill>
              </a:rPr>
              <a:pPr>
                <a:defRPr/>
              </a:pPr>
              <a:t>‹#›</a:t>
            </a:fld>
            <a:endParaRPr lang="es-ES" altLang="en-US">
              <a:solidFill>
                <a:srgbClr val="0367B3"/>
              </a:solidFill>
            </a:endParaRPr>
          </a:p>
        </p:txBody>
      </p:sp>
    </p:spTree>
    <p:extLst>
      <p:ext uri="{BB962C8B-B14F-4D97-AF65-F5344CB8AC3E}">
        <p14:creationId xmlns:p14="http://schemas.microsoft.com/office/powerpoint/2010/main" val="11959660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70139288-8F04-4684-96DA-39A87FEC75E6}" type="slidenum">
              <a:rPr lang="es-ES" altLang="en-US">
                <a:solidFill>
                  <a:srgbClr val="0367B3"/>
                </a:solidFill>
              </a:rPr>
              <a:pPr>
                <a:defRPr/>
              </a:pPr>
              <a:t>‹#›</a:t>
            </a:fld>
            <a:endParaRPr lang="es-ES" altLang="en-US">
              <a:solidFill>
                <a:srgbClr val="0367B3"/>
              </a:solidFill>
            </a:endParaRPr>
          </a:p>
        </p:txBody>
      </p:sp>
    </p:spTree>
    <p:extLst>
      <p:ext uri="{BB962C8B-B14F-4D97-AF65-F5344CB8AC3E}">
        <p14:creationId xmlns:p14="http://schemas.microsoft.com/office/powerpoint/2010/main" val="8985135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80FF42BB-66A4-46CD-90D3-79053F5E5AD0}" type="slidenum">
              <a:rPr lang="es-ES" altLang="en-US">
                <a:solidFill>
                  <a:srgbClr val="0367B3"/>
                </a:solidFill>
              </a:rPr>
              <a:pPr>
                <a:defRPr/>
              </a:pPr>
              <a:t>‹#›</a:t>
            </a:fld>
            <a:endParaRPr lang="es-ES" altLang="en-US">
              <a:solidFill>
                <a:srgbClr val="0367B3"/>
              </a:solidFill>
            </a:endParaRPr>
          </a:p>
        </p:txBody>
      </p:sp>
    </p:spTree>
    <p:extLst>
      <p:ext uri="{BB962C8B-B14F-4D97-AF65-F5344CB8AC3E}">
        <p14:creationId xmlns:p14="http://schemas.microsoft.com/office/powerpoint/2010/main" val="36261022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816D0FB2-DCC9-4092-AE0D-484FFF57A239}" type="slidenum">
              <a:rPr lang="es-ES" altLang="en-US">
                <a:solidFill>
                  <a:srgbClr val="0367B3"/>
                </a:solidFill>
              </a:rPr>
              <a:pPr>
                <a:defRPr/>
              </a:pPr>
              <a:t>‹#›</a:t>
            </a:fld>
            <a:endParaRPr lang="es-ES" altLang="en-US">
              <a:solidFill>
                <a:srgbClr val="0367B3"/>
              </a:solidFill>
            </a:endParaRPr>
          </a:p>
        </p:txBody>
      </p:sp>
    </p:spTree>
    <p:extLst>
      <p:ext uri="{BB962C8B-B14F-4D97-AF65-F5344CB8AC3E}">
        <p14:creationId xmlns:p14="http://schemas.microsoft.com/office/powerpoint/2010/main" val="5834109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solidFill>
                <a:srgbClr val="0367B3"/>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6BDC619C-F3B4-4405-B397-DE0FF262EA15}" type="slidenum">
              <a:rPr lang="es-ES" altLang="en-US">
                <a:solidFill>
                  <a:srgbClr val="0367B3"/>
                </a:solidFill>
              </a:rPr>
              <a:pPr>
                <a:defRPr/>
              </a:pPr>
              <a:t>‹#›</a:t>
            </a:fld>
            <a:endParaRPr lang="es-ES" altLang="en-US">
              <a:solidFill>
                <a:srgbClr val="0367B3"/>
              </a:solidFill>
            </a:endParaRPr>
          </a:p>
        </p:txBody>
      </p:sp>
    </p:spTree>
    <p:extLst>
      <p:ext uri="{BB962C8B-B14F-4D97-AF65-F5344CB8AC3E}">
        <p14:creationId xmlns:p14="http://schemas.microsoft.com/office/powerpoint/2010/main" val="2647242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806672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a:xfrm>
            <a:off x="8755063" y="6507163"/>
            <a:ext cx="157162" cy="153987"/>
          </a:xfrm>
          <a:prstGeom prst="rect">
            <a:avLst/>
          </a:prstGeom>
        </p:spPr>
        <p:txBody>
          <a:bodyPr/>
          <a:lstStyle>
            <a:lvl1pPr algn="r">
              <a:defRPr>
                <a:latin typeface="Arial" charset="0"/>
              </a:defRPr>
            </a:lvl1pPr>
          </a:lstStyle>
          <a:p>
            <a:pPr>
              <a:defRPr/>
            </a:pPr>
            <a:fld id="{F34DC7BB-7B4A-4913-91AC-C39B0563A00D}" type="slidenum">
              <a:rPr lang="en-US">
                <a:solidFill>
                  <a:srgbClr val="0367B3"/>
                </a:solidFill>
              </a:rPr>
              <a:pPr>
                <a:defRPr/>
              </a:pPr>
              <a:t>‹#›</a:t>
            </a:fld>
            <a:endParaRPr lang="en-US" dirty="0">
              <a:solidFill>
                <a:srgbClr val="0367B3"/>
              </a:solidFill>
            </a:endParaRPr>
          </a:p>
        </p:txBody>
      </p:sp>
    </p:spTree>
    <p:extLst>
      <p:ext uri="{BB962C8B-B14F-4D97-AF65-F5344CB8AC3E}">
        <p14:creationId xmlns:p14="http://schemas.microsoft.com/office/powerpoint/2010/main" val="2306212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9543B907-40B0-4055-B92B-8D4A969FC808}" type="slidenum">
              <a:rPr lang="es-ES" altLang="en-US"/>
              <a:pPr>
                <a:defRPr/>
              </a:pPr>
              <a:t>‹#›</a:t>
            </a:fld>
            <a:endParaRPr lang="es-ES" altLang="en-US" dirty="0"/>
          </a:p>
        </p:txBody>
      </p:sp>
    </p:spTree>
    <p:extLst>
      <p:ext uri="{BB962C8B-B14F-4D97-AF65-F5344CB8AC3E}">
        <p14:creationId xmlns:p14="http://schemas.microsoft.com/office/powerpoint/2010/main" val="3653942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D276163A-C561-4FF1-B3CC-5651998D8C68}" type="slidenum">
              <a:rPr lang="es-ES" altLang="en-US"/>
              <a:pPr>
                <a:defRPr/>
              </a:pPr>
              <a:t>‹#›</a:t>
            </a:fld>
            <a:endParaRPr lang="es-ES" altLang="en-US" dirty="0"/>
          </a:p>
        </p:txBody>
      </p:sp>
    </p:spTree>
    <p:extLst>
      <p:ext uri="{BB962C8B-B14F-4D97-AF65-F5344CB8AC3E}">
        <p14:creationId xmlns:p14="http://schemas.microsoft.com/office/powerpoint/2010/main" val="239187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image" Target="../media/image4.jpeg"/><Relationship Id="rId2" Type="http://schemas.openxmlformats.org/officeDocument/2006/relationships/slideLayout" Target="../slideLayouts/slideLayout23.xml"/><Relationship Id="rId16" Type="http://schemas.openxmlformats.org/officeDocument/2006/relationships/theme" Target="../theme/theme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9" Type="http://schemas.openxmlformats.org/officeDocument/2006/relationships/image" Target="../media/image5.jpe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 Id="rId9"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 Id="rId9" Type="http://schemas.openxmlformats.org/officeDocument/2006/relationships/image" Target="../media/image5.jpe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5" Type="http://schemas.openxmlformats.org/officeDocument/2006/relationships/slideLayout" Target="../slideLayouts/slideLayout62.xml"/><Relationship Id="rId4" Type="http://schemas.openxmlformats.org/officeDocument/2006/relationships/slideLayout" Target="../slideLayouts/slideLayout61.xml"/><Relationship Id="rId9" Type="http://schemas.openxmlformats.org/officeDocument/2006/relationships/image" Target="../media/image5.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image" Target="../media/image3.png"/><Relationship Id="rId2" Type="http://schemas.openxmlformats.org/officeDocument/2006/relationships/slideLayout" Target="../slideLayouts/slideLayout66.xml"/><Relationship Id="rId16" Type="http://schemas.openxmlformats.org/officeDocument/2006/relationships/image" Target="../media/image2.png"/><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image" Target="../media/image1.jpeg"/><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92275" y="274638"/>
            <a:ext cx="6994525" cy="1143000"/>
          </a:xfrm>
          <a:prstGeom prst="rect">
            <a:avLst/>
          </a:prstGeom>
          <a:ln>
            <a:solidFill>
              <a:srgbClr val="0061AF"/>
            </a:solidFill>
          </a:ln>
          <a:extLst>
            <a:ext uri="{FAA26D3D-D897-4be2-8F04-BA451C77F1D7}"/>
          </a:extLst>
        </p:spPr>
        <p:style>
          <a:lnRef idx="2">
            <a:schemeClr val="accent1"/>
          </a:lnRef>
          <a:fillRef idx="1">
            <a:schemeClr val="lt1"/>
          </a:fillRef>
          <a:effectRef idx="0">
            <a:schemeClr val="accent1"/>
          </a:effectRef>
          <a:fontRef idx="none"/>
        </p:style>
        <p:txBody>
          <a:bodyPr vert="horz" wrap="square" lIns="91440" tIns="45720" rIns="91440" bIns="45720" numCol="1" anchor="ctr" anchorCtr="0" compatLnSpc="1">
            <a:prstTxWarp prst="textNoShape">
              <a:avLst/>
            </a:prstTxWarp>
          </a:bodyPr>
          <a:lstStyle/>
          <a:p>
            <a:pPr lvl="0"/>
            <a:r>
              <a:rPr lang="es-ES" altLang="en-US"/>
              <a:t>Haga clic para cambiar el estilo de título	</a:t>
            </a:r>
          </a:p>
        </p:txBody>
      </p:sp>
      <p:sp>
        <p:nvSpPr>
          <p:cNvPr id="1027" name="Rectangle 3"/>
          <p:cNvSpPr>
            <a:spLocks noGrp="1" noChangeArrowheads="1"/>
          </p:cNvSpPr>
          <p:nvPr>
            <p:ph type="body" idx="1"/>
          </p:nvPr>
        </p:nvSpPr>
        <p:spPr bwMode="auto">
          <a:xfrm>
            <a:off x="1692275" y="1600200"/>
            <a:ext cx="6994525"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p>
        </p:txBody>
      </p:sp>
      <p:pic>
        <p:nvPicPr>
          <p:cNvPr id="1028" name="Picture 1" descr="CEEDAR-LogoFinal-simple-white-17.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07950" y="6381750"/>
            <a:ext cx="12588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2"/>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8223250" y="6092825"/>
            <a:ext cx="90805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0725" r:id="rId1"/>
    <p:sldLayoutId id="2147490726" r:id="rId2"/>
    <p:sldLayoutId id="2147490727" r:id="rId3"/>
    <p:sldLayoutId id="2147490728" r:id="rId4"/>
    <p:sldLayoutId id="2147490729" r:id="rId5"/>
    <p:sldLayoutId id="2147490730" r:id="rId6"/>
    <p:sldLayoutId id="2147490731" r:id="rId7"/>
    <p:sldLayoutId id="2147490732" r:id="rId8"/>
    <p:sldLayoutId id="2147490733" r:id="rId9"/>
    <p:sldLayoutId id="2147490734" r:id="rId10"/>
    <p:sldLayoutId id="2147490735" r:id="rId11"/>
    <p:sldLayoutId id="2147490701" r:id="rId12"/>
    <p:sldLayoutId id="2147490736" r:id="rId13"/>
    <p:sldLayoutId id="2147490737" r:id="rId14"/>
  </p:sldLayoutIdLst>
  <p:txStyles>
    <p:title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Wingdings" pitchFamily="2" charset="2"/>
        <a:buChar char="²"/>
        <a:defRPr sz="3200">
          <a:solidFill>
            <a:srgbClr val="0061AF"/>
          </a:solidFill>
          <a:latin typeface="+mn-lt"/>
          <a:ea typeface="+mn-ea"/>
          <a:cs typeface="+mn-cs"/>
        </a:defRPr>
      </a:lvl1pPr>
      <a:lvl2pPr marL="742950" indent="-285750" algn="l" rtl="0" eaLnBrk="0" fontAlgn="base" hangingPunct="0">
        <a:spcBef>
          <a:spcPct val="20000"/>
        </a:spcBef>
        <a:spcAft>
          <a:spcPct val="0"/>
        </a:spcAft>
        <a:buChar char="–"/>
        <a:defRPr sz="2800">
          <a:solidFill>
            <a:srgbClr val="0061AF"/>
          </a:solidFill>
          <a:latin typeface="+mn-lt"/>
          <a:ea typeface="Arial" charset="0"/>
          <a:cs typeface="+mn-cs"/>
        </a:defRPr>
      </a:lvl2pPr>
      <a:lvl3pPr marL="1143000" indent="-228600" algn="l" rtl="0" eaLnBrk="0" fontAlgn="base" hangingPunct="0">
        <a:spcBef>
          <a:spcPct val="20000"/>
        </a:spcBef>
        <a:spcAft>
          <a:spcPct val="0"/>
        </a:spcAft>
        <a:buChar char="•"/>
        <a:defRPr sz="2400">
          <a:solidFill>
            <a:srgbClr val="0061AF"/>
          </a:solidFill>
          <a:latin typeface="+mn-lt"/>
          <a:ea typeface="Arial" charset="0"/>
          <a:cs typeface="+mn-cs"/>
        </a:defRPr>
      </a:lvl3pPr>
      <a:lvl4pPr marL="1600200" indent="-228600" algn="l" rtl="0" eaLnBrk="0" fontAlgn="base" hangingPunct="0">
        <a:spcBef>
          <a:spcPct val="20000"/>
        </a:spcBef>
        <a:spcAft>
          <a:spcPct val="0"/>
        </a:spcAft>
        <a:buChar char="–"/>
        <a:defRPr sz="2000">
          <a:solidFill>
            <a:srgbClr val="0061AF"/>
          </a:solidFill>
          <a:latin typeface="+mn-lt"/>
          <a:ea typeface="Arial" charset="0"/>
          <a:cs typeface="+mn-cs"/>
        </a:defRPr>
      </a:lvl4pPr>
      <a:lvl5pPr marL="2057400" indent="-228600" algn="l" rtl="0" eaLnBrk="0" fontAlgn="base" hangingPunct="0">
        <a:spcBef>
          <a:spcPct val="20000"/>
        </a:spcBef>
        <a:spcAft>
          <a:spcPct val="0"/>
        </a:spcAft>
        <a:buChar char="»"/>
        <a:defRPr sz="2000">
          <a:solidFill>
            <a:srgbClr val="0061AF"/>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gray">
          <a:xfrm>
            <a:off x="0" y="0"/>
            <a:ext cx="9180513"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wrap="none" lIns="0" tIns="0" rIns="0" bIns="0" anchor="b" anchorCtr="0">
            <a:spAutoFit/>
          </a:bodyPr>
          <a:lstStyle>
            <a:lvl1pPr>
              <a:defRPr lang="en-US" sz="1000">
                <a:solidFill>
                  <a:srgbClr val="FFFFFF">
                    <a:lumMod val="75000"/>
                  </a:srgbClr>
                </a:solidFill>
                <a:latin typeface="+mn-lt"/>
                <a:ea typeface="ＭＳ Ｐゴシック" charset="-128"/>
                <a:cs typeface="+mn-cs"/>
              </a:defRPr>
            </a:lvl1pPr>
          </a:lstStyle>
          <a:p>
            <a:pPr>
              <a:defRPr/>
            </a:pPr>
            <a:fld id="{5A0E4D79-B303-4230-8EB3-E990B9D45DEE}"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90739" r:id="rId1"/>
    <p:sldLayoutId id="2147490740" r:id="rId2"/>
    <p:sldLayoutId id="2147490702" r:id="rId3"/>
    <p:sldLayoutId id="2147490703" r:id="rId4"/>
    <p:sldLayoutId id="2147490704" r:id="rId5"/>
    <p:sldLayoutId id="2147490741" r:id="rId6"/>
    <p:sldLayoutId id="2147490742" r:id="rId7"/>
  </p:sldLayoutIdLst>
  <p:hf hdr="0" ftr="0" dt="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eaLnBrk="1" fontAlgn="base" hangingPunct="1">
        <a:spcBef>
          <a:spcPct val="0"/>
        </a:spcBef>
        <a:spcAft>
          <a:spcPct val="0"/>
        </a:spcAft>
        <a:defRPr sz="4000" b="1">
          <a:solidFill>
            <a:schemeClr val="bg1"/>
          </a:solidFill>
          <a:latin typeface="FranklinGothic" pitchFamily="-48" charset="0"/>
        </a:defRPr>
      </a:lvl6pPr>
      <a:lvl7pPr marL="914400" algn="l" rtl="0" eaLnBrk="1" fontAlgn="base" hangingPunct="1">
        <a:spcBef>
          <a:spcPct val="0"/>
        </a:spcBef>
        <a:spcAft>
          <a:spcPct val="0"/>
        </a:spcAft>
        <a:defRPr sz="4000" b="1">
          <a:solidFill>
            <a:schemeClr val="bg1"/>
          </a:solidFill>
          <a:latin typeface="FranklinGothic" pitchFamily="-48" charset="0"/>
        </a:defRPr>
      </a:lvl7pPr>
      <a:lvl8pPr marL="1371600" algn="l" rtl="0" eaLnBrk="1" fontAlgn="base" hangingPunct="1">
        <a:spcBef>
          <a:spcPct val="0"/>
        </a:spcBef>
        <a:spcAft>
          <a:spcPct val="0"/>
        </a:spcAft>
        <a:defRPr sz="4000" b="1">
          <a:solidFill>
            <a:schemeClr val="bg1"/>
          </a:solidFill>
          <a:latin typeface="FranklinGothic" pitchFamily="-48" charset="0"/>
        </a:defRPr>
      </a:lvl8pPr>
      <a:lvl9pPr marL="1828800" algn="l" rtl="0" eaLnBrk="1" fontAlgn="base" hangingPunct="1">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074" name="Picture 5"/>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gray">
          <a:xfrm>
            <a:off x="0" y="0"/>
            <a:ext cx="9180513"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vert="horz" wrap="none" lIns="0" tIns="0" rIns="0" bIns="0" numCol="1" anchor="b" anchorCtr="0" compatLnSpc="1">
            <a:prstTxWarp prst="textNoShape">
              <a:avLst/>
            </a:prstTxWarp>
            <a:spAutoFit/>
          </a:bodyPr>
          <a:lstStyle>
            <a:lvl1pPr>
              <a:defRPr sz="1000">
                <a:solidFill>
                  <a:srgbClr val="BFBFBF"/>
                </a:solidFill>
                <a:latin typeface="Arial" pitchFamily="34" charset="0"/>
                <a:cs typeface="+mn-cs"/>
              </a:defRPr>
            </a:lvl1pPr>
          </a:lstStyle>
          <a:p>
            <a:pPr>
              <a:defRPr/>
            </a:pPr>
            <a:fld id="{923ADF88-1A54-4200-954D-378D3197805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90743" r:id="rId1"/>
    <p:sldLayoutId id="2147490744" r:id="rId2"/>
    <p:sldLayoutId id="2147490705" r:id="rId3"/>
    <p:sldLayoutId id="2147490706" r:id="rId4"/>
    <p:sldLayoutId id="2147490707" r:id="rId5"/>
    <p:sldLayoutId id="2147490745" r:id="rId6"/>
    <p:sldLayoutId id="2147490746" r:id="rId7"/>
    <p:sldLayoutId id="2147490747" r:id="rId8"/>
    <p:sldLayoutId id="2147490748" r:id="rId9"/>
    <p:sldLayoutId id="2147490749" r:id="rId10"/>
    <p:sldLayoutId id="2147490750" r:id="rId11"/>
    <p:sldLayoutId id="2147490751" r:id="rId12"/>
    <p:sldLayoutId id="2147490752" r:id="rId13"/>
    <p:sldLayoutId id="2147490753" r:id="rId14"/>
    <p:sldLayoutId id="2147490708" r:id="rId15"/>
  </p:sldLayoutIdLst>
  <p:hf hdr="0" ftr="0" dt="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eaLnBrk="1" fontAlgn="base" hangingPunct="1">
        <a:spcBef>
          <a:spcPct val="0"/>
        </a:spcBef>
        <a:spcAft>
          <a:spcPct val="0"/>
        </a:spcAft>
        <a:defRPr sz="4000" b="1">
          <a:solidFill>
            <a:schemeClr val="bg1"/>
          </a:solidFill>
          <a:latin typeface="FranklinGothic" pitchFamily="-48" charset="0"/>
        </a:defRPr>
      </a:lvl6pPr>
      <a:lvl7pPr marL="914400" algn="l" rtl="0" eaLnBrk="1" fontAlgn="base" hangingPunct="1">
        <a:spcBef>
          <a:spcPct val="0"/>
        </a:spcBef>
        <a:spcAft>
          <a:spcPct val="0"/>
        </a:spcAft>
        <a:defRPr sz="4000" b="1">
          <a:solidFill>
            <a:schemeClr val="bg1"/>
          </a:solidFill>
          <a:latin typeface="FranklinGothic" pitchFamily="-48" charset="0"/>
        </a:defRPr>
      </a:lvl7pPr>
      <a:lvl8pPr marL="1371600" algn="l" rtl="0" eaLnBrk="1" fontAlgn="base" hangingPunct="1">
        <a:spcBef>
          <a:spcPct val="0"/>
        </a:spcBef>
        <a:spcAft>
          <a:spcPct val="0"/>
        </a:spcAft>
        <a:defRPr sz="4000" b="1">
          <a:solidFill>
            <a:schemeClr val="bg1"/>
          </a:solidFill>
          <a:latin typeface="FranklinGothic" pitchFamily="-48" charset="0"/>
        </a:defRPr>
      </a:lvl8pPr>
      <a:lvl9pPr marL="1828800" algn="l" rtl="0" eaLnBrk="1" fontAlgn="base" hangingPunct="1">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098" name="Picture 5" descr="2201 AIR Corporate Template Bkg 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gray">
          <a:xfrm>
            <a:off x="0" y="0"/>
            <a:ext cx="9236075"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wrap="none" lIns="0" tIns="0" rIns="0" bIns="0">
            <a:spAutoFit/>
          </a:bodyPr>
          <a:lstStyle>
            <a:lvl1pPr algn="r">
              <a:defRPr lang="en-US" sz="1000">
                <a:solidFill>
                  <a:srgbClr val="FFFFFF">
                    <a:lumMod val="75000"/>
                  </a:srgbClr>
                </a:solidFill>
                <a:latin typeface="+mn-lt"/>
                <a:ea typeface="ＭＳ Ｐゴシック" charset="-128"/>
                <a:cs typeface="+mn-cs"/>
              </a:defRPr>
            </a:lvl1pPr>
          </a:lstStyle>
          <a:p>
            <a:pPr>
              <a:defRPr/>
            </a:pPr>
            <a:fld id="{DCE49F2A-22F6-44A2-8F0D-35640E197F98}"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90709" r:id="rId1"/>
    <p:sldLayoutId id="2147490710" r:id="rId2"/>
    <p:sldLayoutId id="2147490711" r:id="rId3"/>
    <p:sldLayoutId id="2147490712" r:id="rId4"/>
    <p:sldLayoutId id="2147490754" r:id="rId5"/>
    <p:sldLayoutId id="2147490755" r:id="rId6"/>
    <p:sldLayoutId id="2147490756" r:id="rId7"/>
  </p:sldLayoutIdLst>
  <p:hf hdr="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122" name="Picture 5" descr="2201 AIR Corporate Template Bkg 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gray">
          <a:xfrm>
            <a:off x="0" y="0"/>
            <a:ext cx="9236075"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wrap="none" lIns="0" tIns="0" rIns="0" bIns="0">
            <a:spAutoFit/>
          </a:bodyPr>
          <a:lstStyle>
            <a:lvl1pPr algn="r">
              <a:defRPr lang="en-US" sz="1000">
                <a:solidFill>
                  <a:srgbClr val="FFFFFF">
                    <a:lumMod val="75000"/>
                  </a:srgbClr>
                </a:solidFill>
                <a:latin typeface="+mn-lt"/>
                <a:ea typeface="ＭＳ Ｐゴシック" charset="-128"/>
                <a:cs typeface="+mn-cs"/>
              </a:defRPr>
            </a:lvl1pPr>
          </a:lstStyle>
          <a:p>
            <a:pPr>
              <a:defRPr/>
            </a:pPr>
            <a:fld id="{03710263-32F9-41AB-BAE2-B545AD8B2648}"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90713" r:id="rId1"/>
    <p:sldLayoutId id="2147490714" r:id="rId2"/>
    <p:sldLayoutId id="2147490715" r:id="rId3"/>
    <p:sldLayoutId id="2147490716" r:id="rId4"/>
    <p:sldLayoutId id="2147490757" r:id="rId5"/>
    <p:sldLayoutId id="2147490758" r:id="rId6"/>
    <p:sldLayoutId id="2147490759" r:id="rId7"/>
  </p:sldLayoutIdLst>
  <p:hf hdr="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146" name="Picture 5" descr="2201 AIR Corporate Template Bkg 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gray">
          <a:xfrm>
            <a:off x="0" y="0"/>
            <a:ext cx="9236075"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wrap="none" lIns="0" tIns="0" rIns="0" bIns="0">
            <a:spAutoFit/>
          </a:bodyPr>
          <a:lstStyle>
            <a:lvl1pPr algn="r">
              <a:defRPr lang="en-US" sz="1000">
                <a:solidFill>
                  <a:srgbClr val="FFFFFF">
                    <a:lumMod val="75000"/>
                  </a:srgbClr>
                </a:solidFill>
                <a:latin typeface="+mn-lt"/>
                <a:ea typeface="ＭＳ Ｐゴシック" charset="-128"/>
                <a:cs typeface="+mn-cs"/>
              </a:defRPr>
            </a:lvl1pPr>
          </a:lstStyle>
          <a:p>
            <a:pPr>
              <a:defRPr/>
            </a:pPr>
            <a:fld id="{1BE20E50-C695-44D8-B557-339AB7C5B2DE}"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90717" r:id="rId1"/>
    <p:sldLayoutId id="2147490718" r:id="rId2"/>
    <p:sldLayoutId id="2147490719" r:id="rId3"/>
    <p:sldLayoutId id="2147490720" r:id="rId4"/>
    <p:sldLayoutId id="2147490760" r:id="rId5"/>
    <p:sldLayoutId id="2147490761" r:id="rId6"/>
    <p:sldLayoutId id="2147490762" r:id="rId7"/>
  </p:sldLayoutIdLst>
  <p:hf hdr="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170" name="Picture 5" descr="2201 AIR Corporate Template Bkg 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gray">
          <a:xfrm>
            <a:off x="0" y="0"/>
            <a:ext cx="9236075"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Placeholder 1"/>
          <p:cNvSpPr>
            <a:spLocks noGrp="1"/>
          </p:cNvSpPr>
          <p:nvPr>
            <p:ph type="title"/>
          </p:nvPr>
        </p:nvSpPr>
        <p:spPr bwMode="gray">
          <a:xfrm>
            <a:off x="687388" y="317500"/>
            <a:ext cx="8224837"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a:t>Click to edit Master title style</a:t>
            </a:r>
          </a:p>
        </p:txBody>
      </p:sp>
      <p:sp>
        <p:nvSpPr>
          <p:cNvPr id="5124" name="Text Placeholder 2"/>
          <p:cNvSpPr>
            <a:spLocks noGrp="1"/>
          </p:cNvSpPr>
          <p:nvPr>
            <p:ph type="body" idx="1"/>
          </p:nvPr>
        </p:nvSpPr>
        <p:spPr bwMode="gray">
          <a:xfrm>
            <a:off x="687388" y="2055813"/>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063" y="6507163"/>
            <a:ext cx="157162" cy="153987"/>
          </a:xfrm>
          <a:prstGeom prst="rect">
            <a:avLst/>
          </a:prstGeom>
          <a:noFill/>
        </p:spPr>
        <p:txBody>
          <a:bodyPr wrap="none" lIns="0" tIns="0" rIns="0" bIns="0">
            <a:spAutoFit/>
          </a:bodyPr>
          <a:lstStyle>
            <a:lvl1pPr algn="r">
              <a:defRPr lang="en-US" sz="1000">
                <a:solidFill>
                  <a:srgbClr val="FFFFFF">
                    <a:lumMod val="75000"/>
                  </a:srgbClr>
                </a:solidFill>
                <a:latin typeface="+mn-lt"/>
                <a:ea typeface="ＭＳ Ｐゴシック" charset="-128"/>
                <a:cs typeface="+mn-cs"/>
              </a:defRPr>
            </a:lvl1pPr>
          </a:lstStyle>
          <a:p>
            <a:pPr>
              <a:defRPr/>
            </a:pPr>
            <a:fld id="{B033015B-8D3A-4C89-ADB7-D3C9BA4AD339}"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90721" r:id="rId1"/>
    <p:sldLayoutId id="2147490722" r:id="rId2"/>
    <p:sldLayoutId id="2147490723" r:id="rId3"/>
    <p:sldLayoutId id="2147490724" r:id="rId4"/>
    <p:sldLayoutId id="2147490763" r:id="rId5"/>
    <p:sldLayoutId id="2147490764" r:id="rId6"/>
    <p:sldLayoutId id="2147490765" r:id="rId7"/>
  </p:sldLayoutIdLst>
  <p:hf hdr="0"/>
  <p:txStyles>
    <p:titleStyle>
      <a:lvl1pPr algn="l" rtl="0" eaLnBrk="0" fontAlgn="base" hangingPunct="0">
        <a:spcBef>
          <a:spcPct val="0"/>
        </a:spcBef>
        <a:spcAft>
          <a:spcPct val="0"/>
        </a:spcAft>
        <a:defRPr lang="en-US" sz="4800" kern="1200" dirty="0">
          <a:solidFill>
            <a:srgbClr val="A6A6A6"/>
          </a:solidFill>
          <a:latin typeface="+mj-lt"/>
          <a:ea typeface="ＭＳ Ｐゴシック" charset="0"/>
          <a:cs typeface="Arial Narrow" pitchFamily="34" charset="0"/>
        </a:defRPr>
      </a:lvl1pPr>
      <a:lvl2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2pPr>
      <a:lvl3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3pPr>
      <a:lvl4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4pPr>
      <a:lvl5pPr algn="l" rtl="0" eaLnBrk="0" fontAlgn="base" hangingPunct="0">
        <a:spcBef>
          <a:spcPct val="0"/>
        </a:spcBef>
        <a:spcAft>
          <a:spcPct val="0"/>
        </a:spcAft>
        <a:defRPr sz="4800">
          <a:solidFill>
            <a:srgbClr val="A6A6A6"/>
          </a:solidFill>
          <a:latin typeface="Arial Narrow" pitchFamily="34" charset="0"/>
          <a:ea typeface="ＭＳ Ｐゴシック" charset="0"/>
          <a:cs typeface="Arial Narrow"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ct val="0"/>
        </a:spcAft>
        <a:buClr>
          <a:srgbClr val="A6A6A6"/>
        </a:buClr>
        <a:buFont typeface="Wingdings" pitchFamily="2" charset="2"/>
        <a:buChar char="§"/>
        <a:defRPr sz="2400" kern="1200">
          <a:solidFill>
            <a:srgbClr val="3B5978"/>
          </a:solidFill>
          <a:latin typeface="+mn-lt"/>
          <a:ea typeface="Arial" pitchFamily="34" charset="0"/>
          <a:cs typeface="Arial" pitchFamily="34" charset="0"/>
        </a:defRPr>
      </a:lvl1pPr>
      <a:lvl2pPr marL="463550" indent="-233363" algn="l" rtl="0" eaLnBrk="0" fontAlgn="base" hangingPunct="0">
        <a:spcBef>
          <a:spcPts val="600"/>
        </a:spcBef>
        <a:spcAft>
          <a:spcPct val="0"/>
        </a:spcAft>
        <a:buClr>
          <a:srgbClr val="A6A6A6"/>
        </a:buClr>
        <a:buFont typeface="Arial" charset="0"/>
        <a:buChar char="•"/>
        <a:defRPr kern="1200">
          <a:solidFill>
            <a:srgbClr val="3B5978"/>
          </a:solidFill>
          <a:latin typeface="+mn-lt"/>
          <a:ea typeface="Arial" pitchFamily="34" charset="0"/>
          <a:cs typeface="Arial" pitchFamily="34" charset="0"/>
        </a:defRPr>
      </a:lvl2pPr>
      <a:lvl3pPr marL="687388" indent="-228600" algn="l" rtl="0" eaLnBrk="0" fontAlgn="base" hangingPunct="0">
        <a:spcBef>
          <a:spcPts val="600"/>
        </a:spcBef>
        <a:spcAft>
          <a:spcPct val="0"/>
        </a:spcAft>
        <a:buClr>
          <a:srgbClr val="A6A6A6"/>
        </a:buClr>
        <a:buFont typeface="Franklin Gothic Book" pitchFamily="34" charset="0"/>
        <a:buChar char="–"/>
        <a:defRPr sz="1400" kern="1200">
          <a:solidFill>
            <a:srgbClr val="3B5978"/>
          </a:solidFill>
          <a:latin typeface="+mn-lt"/>
          <a:ea typeface="Arial" pitchFamily="34" charset="0"/>
          <a:cs typeface="Arial" pitchFamily="34" charset="0"/>
        </a:defRPr>
      </a:lvl3pPr>
      <a:lvl4pPr marL="1600200" indent="-228600" algn="l" rtl="0" eaLnBrk="0" fontAlgn="base" hangingPunct="0">
        <a:spcBef>
          <a:spcPts val="600"/>
        </a:spcBef>
        <a:spcAft>
          <a:spcPct val="0"/>
        </a:spcAft>
        <a:buClr>
          <a:srgbClr val="A6A6A6"/>
        </a:buClr>
        <a:buSzPct val="75000"/>
        <a:buFont typeface="Courier New" pitchFamily="49" charset="0"/>
        <a:buChar char="o"/>
        <a:defRPr sz="1400" kern="1200">
          <a:solidFill>
            <a:srgbClr val="3B5978"/>
          </a:solidFill>
          <a:latin typeface="+mn-lt"/>
          <a:ea typeface="Arial" pitchFamily="34" charset="0"/>
          <a:cs typeface="Arial" pitchFamily="34" charset="0"/>
        </a:defRPr>
      </a:lvl4pPr>
      <a:lvl5pPr marL="2057400" indent="-228600" algn="l" rtl="0" eaLnBrk="0" fontAlgn="base" hangingPunct="0">
        <a:spcBef>
          <a:spcPts val="600"/>
        </a:spcBef>
        <a:spcAft>
          <a:spcPct val="0"/>
        </a:spcAft>
        <a:buClr>
          <a:srgbClr val="A6A6A6"/>
        </a:buClr>
        <a:buFont typeface="Arial" charset="0"/>
        <a:buChar char="»"/>
        <a:defRPr sz="1400" kern="1200">
          <a:solidFill>
            <a:srgbClr val="3B5978"/>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92275" y="274638"/>
            <a:ext cx="6994525" cy="1143000"/>
          </a:xfrm>
          <a:prstGeom prst="rect">
            <a:avLst/>
          </a:prstGeom>
          <a:ln>
            <a:solidFill>
              <a:srgbClr val="0061AF"/>
            </a:solidFill>
          </a:ln>
          <a:extLst>
            <a:ext uri="{FAA26D3D-D897-4be2-8F04-BA451C77F1D7}"/>
          </a:extLst>
        </p:spPr>
        <p:style>
          <a:lnRef idx="2">
            <a:schemeClr val="accent1"/>
          </a:lnRef>
          <a:fillRef idx="1">
            <a:schemeClr val="lt1"/>
          </a:fillRef>
          <a:effectRef idx="0">
            <a:schemeClr val="accent1"/>
          </a:effectRef>
          <a:fontRef idx="none"/>
        </p:style>
        <p:txBody>
          <a:bodyPr vert="horz" wrap="square" lIns="91440" tIns="45720" rIns="91440" bIns="45720" numCol="1" anchor="ctr" anchorCtr="0" compatLnSpc="1">
            <a:prstTxWarp prst="textNoShape">
              <a:avLst/>
            </a:prstTxWarp>
          </a:bodyPr>
          <a:lstStyle/>
          <a:p>
            <a:pPr lvl="0"/>
            <a:r>
              <a:rPr lang="es-ES" altLang="en-US"/>
              <a:t>Haga clic para cambiar el estilo de título	</a:t>
            </a:r>
          </a:p>
        </p:txBody>
      </p:sp>
      <p:sp>
        <p:nvSpPr>
          <p:cNvPr id="1027" name="Rectangle 3"/>
          <p:cNvSpPr>
            <a:spLocks noGrp="1" noChangeArrowheads="1"/>
          </p:cNvSpPr>
          <p:nvPr>
            <p:ph type="body" idx="1"/>
          </p:nvPr>
        </p:nvSpPr>
        <p:spPr bwMode="auto">
          <a:xfrm>
            <a:off x="1692275" y="1600200"/>
            <a:ext cx="6994525"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p>
        </p:txBody>
      </p:sp>
      <p:pic>
        <p:nvPicPr>
          <p:cNvPr id="1028" name="Picture 1" descr="CEEDAR-LogoFinal-simple-white-17.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107950" y="6381750"/>
            <a:ext cx="12588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2"/>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8223250" y="6092825"/>
            <a:ext cx="90805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2566677"/>
      </p:ext>
    </p:extLst>
  </p:cSld>
  <p:clrMap bg1="lt1" tx1="dk1" bg2="lt2" tx2="dk2" accent1="accent1" accent2="accent2" accent3="accent3" accent4="accent4" accent5="accent5" accent6="accent6" hlink="hlink" folHlink="folHlink"/>
  <p:sldLayoutIdLst>
    <p:sldLayoutId id="2147490767" r:id="rId1"/>
    <p:sldLayoutId id="2147490768" r:id="rId2"/>
    <p:sldLayoutId id="2147490769" r:id="rId3"/>
    <p:sldLayoutId id="2147490770" r:id="rId4"/>
    <p:sldLayoutId id="2147490771" r:id="rId5"/>
    <p:sldLayoutId id="2147490772" r:id="rId6"/>
    <p:sldLayoutId id="2147490773" r:id="rId7"/>
    <p:sldLayoutId id="2147490774" r:id="rId8"/>
    <p:sldLayoutId id="2147490775" r:id="rId9"/>
    <p:sldLayoutId id="2147490776" r:id="rId10"/>
    <p:sldLayoutId id="2147490777" r:id="rId11"/>
    <p:sldLayoutId id="2147490778" r:id="rId12"/>
    <p:sldLayoutId id="2147490779" r:id="rId13"/>
  </p:sldLayoutIdLst>
  <p:txStyles>
    <p:title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Wingdings" pitchFamily="2" charset="2"/>
        <a:buChar char="²"/>
        <a:defRPr sz="3200">
          <a:solidFill>
            <a:srgbClr val="0061AF"/>
          </a:solidFill>
          <a:latin typeface="+mn-lt"/>
          <a:ea typeface="+mn-ea"/>
          <a:cs typeface="+mn-cs"/>
        </a:defRPr>
      </a:lvl1pPr>
      <a:lvl2pPr marL="742950" indent="-285750" algn="l" rtl="0" eaLnBrk="0" fontAlgn="base" hangingPunct="0">
        <a:spcBef>
          <a:spcPct val="20000"/>
        </a:spcBef>
        <a:spcAft>
          <a:spcPct val="0"/>
        </a:spcAft>
        <a:buChar char="–"/>
        <a:defRPr sz="2800">
          <a:solidFill>
            <a:srgbClr val="0061AF"/>
          </a:solidFill>
          <a:latin typeface="+mn-lt"/>
          <a:ea typeface="Arial" charset="0"/>
          <a:cs typeface="+mn-cs"/>
        </a:defRPr>
      </a:lvl2pPr>
      <a:lvl3pPr marL="1143000" indent="-228600" algn="l" rtl="0" eaLnBrk="0" fontAlgn="base" hangingPunct="0">
        <a:spcBef>
          <a:spcPct val="20000"/>
        </a:spcBef>
        <a:spcAft>
          <a:spcPct val="0"/>
        </a:spcAft>
        <a:buChar char="•"/>
        <a:defRPr sz="2400">
          <a:solidFill>
            <a:srgbClr val="0061AF"/>
          </a:solidFill>
          <a:latin typeface="+mn-lt"/>
          <a:ea typeface="Arial" charset="0"/>
          <a:cs typeface="+mn-cs"/>
        </a:defRPr>
      </a:lvl3pPr>
      <a:lvl4pPr marL="1600200" indent="-228600" algn="l" rtl="0" eaLnBrk="0" fontAlgn="base" hangingPunct="0">
        <a:spcBef>
          <a:spcPct val="20000"/>
        </a:spcBef>
        <a:spcAft>
          <a:spcPct val="0"/>
        </a:spcAft>
        <a:buChar char="–"/>
        <a:defRPr sz="2000">
          <a:solidFill>
            <a:srgbClr val="0061AF"/>
          </a:solidFill>
          <a:latin typeface="+mn-lt"/>
          <a:ea typeface="Arial" charset="0"/>
          <a:cs typeface="+mn-cs"/>
        </a:defRPr>
      </a:lvl4pPr>
      <a:lvl5pPr marL="2057400" indent="-228600" algn="l" rtl="0" eaLnBrk="0" fontAlgn="base" hangingPunct="0">
        <a:spcBef>
          <a:spcPct val="20000"/>
        </a:spcBef>
        <a:spcAft>
          <a:spcPct val="0"/>
        </a:spcAft>
        <a:buChar char="»"/>
        <a:defRPr sz="2000">
          <a:solidFill>
            <a:srgbClr val="0061AF"/>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5.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www.pbis.org/"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hyperlink" Target="http://www.intensiveintervention.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www.pbismissouri.org/" TargetMode="External"/><Relationship Id="rId4" Type="http://schemas.openxmlformats.org/officeDocument/2006/relationships/hyperlink" Target="http://www.pbis.or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2.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6.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7.w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flpbs.fmhi.usf.edu/index.cfm" TargetMode="External"/><Relationship Id="rId3" Type="http://schemas.openxmlformats.org/officeDocument/2006/relationships/hyperlink" Target="http://ies.ed.go/ncee/wwc/" TargetMode="External"/><Relationship Id="rId7" Type="http://schemas.openxmlformats.org/officeDocument/2006/relationships/hyperlink" Target="http://iris.peabody.vanderbilt.edu/"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hyperlink" Target="http://www.teachingld.org/Id_resources/alerts/" TargetMode="External"/><Relationship Id="rId4" Type="http://schemas.openxmlformats.org/officeDocument/2006/relationships/hyperlink" Target="http://www.promisingpractices.net/"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4339" name="Picture 1">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2205038"/>
            <a:ext cx="3243262"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10"/>
          <p:cNvSpPr txBox="1">
            <a:spLocks noGrp="1" noChangeArrowheads="1"/>
          </p:cNvSpPr>
          <p:nvPr>
            <p:ph type="title" idx="4294967295"/>
          </p:nvPr>
        </p:nvSpPr>
        <p:spPr bwMode="auto">
          <a:xfrm>
            <a:off x="539750" y="3645024"/>
            <a:ext cx="8064500" cy="1008063"/>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61AF"/>
                </a:solidFill>
                <a:effectLst/>
                <a:uLnTx/>
                <a:uFillTx/>
                <a:latin typeface="+mj-lt"/>
                <a:ea typeface="+mj-ea"/>
                <a:cs typeface="+mj-cs"/>
              </a:rPr>
              <a:t>Collaboration for Effective Educator Development, Accountability, and Reform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100" b="1" i="0" u="none" strike="noStrike" kern="1200" cap="none" spc="0" normalizeH="0" baseline="0" noProof="0" dirty="0">
              <a:ln>
                <a:noFill/>
              </a:ln>
              <a:solidFill>
                <a:srgbClr val="0061AF"/>
              </a:solidFill>
              <a:effectLst/>
              <a:uLnTx/>
              <a:uFillTx/>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61AF"/>
                </a:solidFill>
                <a:effectLst/>
                <a:uLnTx/>
                <a:uFillTx/>
                <a:latin typeface="+mj-lt"/>
                <a:ea typeface="+mj-ea"/>
                <a:cs typeface="+mj-cs"/>
              </a:rPr>
              <a:t>Supplemental Behavioral Interventions </a:t>
            </a:r>
          </a:p>
        </p:txBody>
      </p:sp>
      <p:sp>
        <p:nvSpPr>
          <p:cNvPr id="14341" name="TextBox 1"/>
          <p:cNvSpPr txBox="1">
            <a:spLocks noChangeArrowheads="1"/>
          </p:cNvSpPr>
          <p:nvPr/>
        </p:nvSpPr>
        <p:spPr bwMode="auto">
          <a:xfrm>
            <a:off x="3348038" y="6381750"/>
            <a:ext cx="2592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pitchFamily="34" charset="0"/>
                <a:ea typeface="ＭＳ Ｐゴシック" pitchFamily="34" charset="-128"/>
                <a:cs typeface="Arial" pitchFamily="34" charset="0"/>
              </a:defRPr>
            </a:lvl1pPr>
            <a:lvl2pPr marL="742950" indent="-285750" eaLnBrk="0" hangingPunct="0">
              <a:spcBef>
                <a:spcPct val="20000"/>
              </a:spcBef>
              <a:buChar char="–"/>
              <a:defRPr sz="2800">
                <a:solidFill>
                  <a:srgbClr val="0061AF"/>
                </a:solidFill>
                <a:latin typeface="Arial" pitchFamily="34" charset="0"/>
                <a:ea typeface="Arial" pitchFamily="34" charset="0"/>
                <a:cs typeface="Arial" pitchFamily="34" charset="0"/>
              </a:defRPr>
            </a:lvl2pPr>
            <a:lvl3pPr marL="1143000" indent="-228600" eaLnBrk="0" hangingPunct="0">
              <a:spcBef>
                <a:spcPct val="20000"/>
              </a:spcBef>
              <a:buChar char="•"/>
              <a:defRPr sz="2400">
                <a:solidFill>
                  <a:srgbClr val="0061AF"/>
                </a:solidFill>
                <a:latin typeface="Arial" pitchFamily="34" charset="0"/>
                <a:ea typeface="Arial" pitchFamily="34" charset="0"/>
                <a:cs typeface="Arial" pitchFamily="34" charset="0"/>
              </a:defRPr>
            </a:lvl3pPr>
            <a:lvl4pPr marL="1600200" indent="-228600" eaLnBrk="0" hangingPunct="0">
              <a:spcBef>
                <a:spcPct val="20000"/>
              </a:spcBef>
              <a:buChar char="–"/>
              <a:defRPr sz="2000">
                <a:solidFill>
                  <a:srgbClr val="0061AF"/>
                </a:solidFill>
                <a:latin typeface="Arial" pitchFamily="34" charset="0"/>
                <a:ea typeface="Arial" pitchFamily="34" charset="0"/>
                <a:cs typeface="Arial" pitchFamily="34" charset="0"/>
              </a:defRPr>
            </a:lvl4pPr>
            <a:lvl5pPr marL="2057400" indent="-228600" eaLnBrk="0" hangingPunct="0">
              <a:spcBef>
                <a:spcPct val="20000"/>
              </a:spcBef>
              <a:buChar char="»"/>
              <a:defRPr sz="2000">
                <a:solidFill>
                  <a:srgbClr val="0061AF"/>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har char="»"/>
              <a:defRPr sz="2000">
                <a:solidFill>
                  <a:srgbClr val="0061AF"/>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har char="»"/>
              <a:defRPr sz="2000">
                <a:solidFill>
                  <a:srgbClr val="0061AF"/>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har char="»"/>
              <a:defRPr sz="2000">
                <a:solidFill>
                  <a:srgbClr val="0061AF"/>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har char="»"/>
              <a:defRPr sz="2000">
                <a:solidFill>
                  <a:srgbClr val="0061AF"/>
                </a:solidFill>
                <a:latin typeface="Arial" pitchFamily="34" charset="0"/>
                <a:ea typeface="Arial" pitchFamily="34" charset="0"/>
                <a:cs typeface="Arial" pitchFamily="34" charset="0"/>
              </a:defRPr>
            </a:lvl9pPr>
          </a:lstStyle>
          <a:p>
            <a:pPr algn="ctr" eaLnBrk="1" hangingPunct="1">
              <a:spcBef>
                <a:spcPct val="0"/>
              </a:spcBef>
              <a:buFontTx/>
              <a:buNone/>
            </a:pPr>
            <a:r>
              <a:rPr lang="en-US" altLang="en-US" sz="1800" dirty="0">
                <a:solidFill>
                  <a:srgbClr val="FFFFFF"/>
                </a:solidFill>
              </a:rPr>
              <a:t>H325A120003</a:t>
            </a:r>
          </a:p>
        </p:txBody>
      </p:sp>
    </p:spTree>
    <p:extLst>
      <p:ext uri="{BB962C8B-B14F-4D97-AF65-F5344CB8AC3E}">
        <p14:creationId xmlns:p14="http://schemas.microsoft.com/office/powerpoint/2010/main" val="585384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Title 1"/>
          <p:cNvSpPr>
            <a:spLocks noGrp="1"/>
          </p:cNvSpPr>
          <p:nvPr>
            <p:ph type="title"/>
          </p:nvPr>
        </p:nvSpPr>
        <p:spPr>
          <a:ln>
            <a:miter lim="800000"/>
            <a:headEnd/>
            <a:tailEnd/>
          </a:ln>
        </p:spPr>
        <p:txBody>
          <a:bodyPr/>
          <a:lstStyle/>
          <a:p>
            <a:pPr eaLnBrk="1" hangingPunct="1"/>
            <a:r>
              <a:rPr lang="en-US" altLang="en-US" sz="4200" dirty="0"/>
              <a:t>Elements of Supplemental Interventions</a:t>
            </a:r>
          </a:p>
        </p:txBody>
      </p:sp>
      <p:sp>
        <p:nvSpPr>
          <p:cNvPr id="3" name="Content Placeholder 2"/>
          <p:cNvSpPr>
            <a:spLocks noGrp="1"/>
          </p:cNvSpPr>
          <p:nvPr>
            <p:ph idx="1"/>
          </p:nvPr>
        </p:nvSpPr>
        <p:spPr>
          <a:xfrm>
            <a:off x="1692275" y="1600200"/>
            <a:ext cx="7146925" cy="4038600"/>
          </a:xfrm>
        </p:spPr>
        <p:txBody>
          <a:bodyPr/>
          <a:lstStyle/>
          <a:p>
            <a:pPr marL="514350" indent="-514350" eaLnBrk="1" hangingPunct="1">
              <a:spcBef>
                <a:spcPts val="1200"/>
              </a:spcBef>
              <a:spcAft>
                <a:spcPts val="1200"/>
              </a:spcAft>
              <a:buFont typeface="Arial" pitchFamily="34" charset="0"/>
              <a:buAutoNum type="arabicPeriod"/>
              <a:defRPr/>
            </a:pPr>
            <a:r>
              <a:rPr lang="en-US" altLang="en-US" b="1" dirty="0"/>
              <a:t>Evidence-Based Intervention</a:t>
            </a:r>
          </a:p>
          <a:p>
            <a:pPr marL="514350" indent="-514350" eaLnBrk="1" hangingPunct="1">
              <a:spcAft>
                <a:spcPts val="600"/>
              </a:spcAft>
              <a:buFont typeface="Arial" pitchFamily="34" charset="0"/>
              <a:buAutoNum type="arabicPeriod" startAt="2"/>
              <a:defRPr/>
            </a:pPr>
            <a:r>
              <a:rPr lang="en-US" altLang="en-US" b="1" dirty="0"/>
              <a:t>Fidelity</a:t>
            </a:r>
          </a:p>
          <a:p>
            <a:pPr marL="971550" lvl="1" indent="-457200" eaLnBrk="1" hangingPunct="1">
              <a:buFontTx/>
              <a:buAutoNum type="alphaLcParenR"/>
              <a:defRPr/>
            </a:pPr>
            <a:r>
              <a:rPr lang="en-US" altLang="en-US" dirty="0">
                <a:ea typeface="Arial" pitchFamily="34" charset="0"/>
              </a:rPr>
              <a:t>Adherence</a:t>
            </a:r>
          </a:p>
          <a:p>
            <a:pPr marL="971550" lvl="1" indent="-457200" eaLnBrk="1" hangingPunct="1">
              <a:buFontTx/>
              <a:buAutoNum type="alphaLcParenR"/>
              <a:defRPr/>
            </a:pPr>
            <a:r>
              <a:rPr lang="en-US" altLang="en-US" dirty="0">
                <a:ea typeface="Arial" pitchFamily="34" charset="0"/>
              </a:rPr>
              <a:t>Student Engagement</a:t>
            </a:r>
          </a:p>
          <a:p>
            <a:pPr marL="971550" lvl="1" indent="-457200" eaLnBrk="1" hangingPunct="1">
              <a:buFontTx/>
              <a:buAutoNum type="alphaLcParenR"/>
              <a:defRPr/>
            </a:pPr>
            <a:r>
              <a:rPr lang="en-US" altLang="en-US" dirty="0">
                <a:ea typeface="Arial" pitchFamily="34" charset="0"/>
              </a:rPr>
              <a:t>Program Specificity</a:t>
            </a:r>
          </a:p>
          <a:p>
            <a:pPr marL="971550" lvl="1" indent="-457200" eaLnBrk="1" hangingPunct="1">
              <a:buFontTx/>
              <a:buAutoNum type="alphaLcParenR"/>
              <a:defRPr/>
            </a:pPr>
            <a:r>
              <a:rPr lang="en-US" altLang="en-US" dirty="0">
                <a:ea typeface="Arial" pitchFamily="34" charset="0"/>
              </a:rPr>
              <a:t>Quality of Delivery</a:t>
            </a:r>
          </a:p>
          <a:p>
            <a:pPr marL="971550" lvl="1" indent="-457200" eaLnBrk="1" hangingPunct="1">
              <a:buFontTx/>
              <a:buAutoNum type="alphaLcParenR"/>
              <a:defRPr/>
            </a:pPr>
            <a:r>
              <a:rPr lang="en-US" altLang="en-US" dirty="0">
                <a:ea typeface="Arial" pitchFamily="34" charset="0"/>
              </a:rPr>
              <a:t>Exposure </a:t>
            </a:r>
          </a:p>
        </p:txBody>
      </p:sp>
    </p:spTree>
    <p:extLst>
      <p:ext uri="{BB962C8B-B14F-4D97-AF65-F5344CB8AC3E}">
        <p14:creationId xmlns:p14="http://schemas.microsoft.com/office/powerpoint/2010/main" val="1600240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ln>
            <a:miter lim="800000"/>
            <a:headEnd/>
            <a:tailEnd/>
          </a:ln>
        </p:spPr>
        <p:txBody>
          <a:bodyPr/>
          <a:lstStyle/>
          <a:p>
            <a:pPr eaLnBrk="1" hangingPunct="1"/>
            <a:r>
              <a:rPr lang="en-US" altLang="en-US" dirty="0"/>
              <a:t>Why Is Fidelity Important?</a:t>
            </a:r>
          </a:p>
        </p:txBody>
      </p:sp>
      <p:sp>
        <p:nvSpPr>
          <p:cNvPr id="2" name="Content Placeholder 2"/>
          <p:cNvSpPr>
            <a:spLocks noGrp="1"/>
          </p:cNvSpPr>
          <p:nvPr>
            <p:ph idx="1"/>
          </p:nvPr>
        </p:nvSpPr>
        <p:spPr>
          <a:xfrm>
            <a:off x="1692275" y="1600200"/>
            <a:ext cx="6994525" cy="3792538"/>
          </a:xfrm>
        </p:spPr>
        <p:txBody>
          <a:bodyPr/>
          <a:lstStyle/>
          <a:p>
            <a:pPr eaLnBrk="1" hangingPunct="1">
              <a:defRPr/>
            </a:pPr>
            <a:r>
              <a:rPr lang="en-US" altLang="en-US" dirty="0"/>
              <a:t>Ensures that intervention has been implemented as intended</a:t>
            </a:r>
          </a:p>
          <a:p>
            <a:pPr eaLnBrk="1" hangingPunct="1">
              <a:defRPr/>
            </a:pPr>
            <a:r>
              <a:rPr lang="en-US" altLang="en-US" dirty="0"/>
              <a:t>Allows us to link student outcomes to intervention</a:t>
            </a:r>
          </a:p>
          <a:p>
            <a:pPr eaLnBrk="1" hangingPunct="1">
              <a:defRPr/>
            </a:pPr>
            <a:r>
              <a:rPr lang="en-US" altLang="en-US" dirty="0"/>
              <a:t>Helps us to determine if the intervention is effective and make instructional decisions</a:t>
            </a:r>
          </a:p>
          <a:p>
            <a:pPr eaLnBrk="1" hangingPunct="1">
              <a:defRPr/>
            </a:pPr>
            <a:r>
              <a:rPr lang="en-US" altLang="en-US" dirty="0"/>
              <a:t>Helps us achieve positive student outcomes</a:t>
            </a:r>
          </a:p>
        </p:txBody>
      </p:sp>
      <p:sp>
        <p:nvSpPr>
          <p:cNvPr id="76805" name="TextBox 4"/>
          <p:cNvSpPr txBox="1">
            <a:spLocks noChangeArrowheads="1"/>
          </p:cNvSpPr>
          <p:nvPr/>
        </p:nvSpPr>
        <p:spPr bwMode="auto">
          <a:xfrm rot="10800000" flipV="1">
            <a:off x="5220072" y="5565577"/>
            <a:ext cx="28803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400" dirty="0">
                <a:solidFill>
                  <a:srgbClr val="4E76A0"/>
                </a:solidFill>
              </a:rPr>
              <a:t>                                                        (Pierangelo &amp; Giuliani, 2008)</a:t>
            </a:r>
          </a:p>
        </p:txBody>
      </p:sp>
    </p:spTree>
    <p:extLst>
      <p:ext uri="{BB962C8B-B14F-4D97-AF65-F5344CB8AC3E}">
        <p14:creationId xmlns:p14="http://schemas.microsoft.com/office/powerpoint/2010/main" val="1945781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826" name="Chart 8" descr="There is a circle divided into 5 equal sections in the center of the slide.  The sections represent the five elements of fidelity and read: adherence, exposure, quality of delivery, program specificity, and student engagement.  Each element is described outside the circle.  Adherence means how well do we stick to the plan/curriculum/assessment?  Exposure means how often does a student recieve an intervention?  How long does an intervention last? Quality of delivery means how well is the intervention, assessment, or instruction delivered?  Do you use good teaching practices? Program specificity means how well is the intervention defined and different from other interventions?  Student engagement means how engaged and involved are the students in this intervention or activity?"/>
          <p:cNvGraphicFramePr>
            <a:graphicFrameLocks/>
          </p:cNvGraphicFramePr>
          <p:nvPr/>
        </p:nvGraphicFramePr>
        <p:xfrm>
          <a:off x="-50800" y="1397000"/>
          <a:ext cx="9245600" cy="5010150"/>
        </p:xfrm>
        <a:graphic>
          <a:graphicData uri="http://schemas.openxmlformats.org/presentationml/2006/ole">
            <mc:AlternateContent xmlns:mc="http://schemas.openxmlformats.org/markup-compatibility/2006">
              <mc:Choice xmlns:v="urn:schemas-microsoft-com:vml" Requires="v">
                <p:oleObj r:id="rId3" imgW="9242337" imgH="5011346" progId="Excel.Sheet.8">
                  <p:embed/>
                </p:oleObj>
              </mc:Choice>
              <mc:Fallback>
                <p:oleObj r:id="rId3" imgW="9242337" imgH="5011346" progId="Excel.Shee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 y="1397000"/>
                        <a:ext cx="9245600" cy="5010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7827" name="Title 1"/>
          <p:cNvSpPr>
            <a:spLocks noGrp="1"/>
          </p:cNvSpPr>
          <p:nvPr>
            <p:ph type="title"/>
          </p:nvPr>
        </p:nvSpPr>
        <p:spPr>
          <a:solidFill>
            <a:schemeClr val="bg1"/>
          </a:solidFill>
          <a:ln>
            <a:miter lim="800000"/>
            <a:headEnd/>
            <a:tailEnd/>
          </a:ln>
        </p:spPr>
        <p:txBody>
          <a:bodyPr/>
          <a:lstStyle/>
          <a:p>
            <a:r>
              <a:rPr lang="en-US" altLang="en-US" dirty="0"/>
              <a:t>Five Elements of Fidelity</a:t>
            </a:r>
          </a:p>
        </p:txBody>
      </p:sp>
      <p:sp>
        <p:nvSpPr>
          <p:cNvPr id="77829" name="TextBox 6"/>
          <p:cNvSpPr txBox="1">
            <a:spLocks noChangeArrowheads="1"/>
          </p:cNvSpPr>
          <p:nvPr/>
        </p:nvSpPr>
        <p:spPr bwMode="auto">
          <a:xfrm>
            <a:off x="4495800" y="6096000"/>
            <a:ext cx="3124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400" dirty="0">
                <a:solidFill>
                  <a:srgbClr val="000000"/>
                </a:solidFill>
              </a:rPr>
              <a:t>(Dane &amp; Schneider, 1998; Gresham et al., 1993; O’Donnell, 2008)</a:t>
            </a:r>
          </a:p>
        </p:txBody>
      </p:sp>
      <p:sp>
        <p:nvSpPr>
          <p:cNvPr id="8" name="TextBox 7"/>
          <p:cNvSpPr txBox="1">
            <a:spLocks noChangeArrowheads="1"/>
          </p:cNvSpPr>
          <p:nvPr/>
        </p:nvSpPr>
        <p:spPr bwMode="auto">
          <a:xfrm>
            <a:off x="6248400" y="1930400"/>
            <a:ext cx="266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800" b="1" dirty="0">
                <a:solidFill>
                  <a:srgbClr val="000000"/>
                </a:solidFill>
              </a:rPr>
              <a:t>Adherence:</a:t>
            </a:r>
            <a:r>
              <a:rPr lang="en-US" altLang="en-US" sz="1800" dirty="0">
                <a:solidFill>
                  <a:srgbClr val="000000"/>
                </a:solidFill>
              </a:rPr>
              <a:t> How well do we stick to the plan, curriculum, or assessment? </a:t>
            </a:r>
          </a:p>
        </p:txBody>
      </p:sp>
      <p:sp>
        <p:nvSpPr>
          <p:cNvPr id="10" name="TextBox 9"/>
          <p:cNvSpPr txBox="1">
            <a:spLocks noChangeArrowheads="1"/>
          </p:cNvSpPr>
          <p:nvPr/>
        </p:nvSpPr>
        <p:spPr bwMode="auto">
          <a:xfrm>
            <a:off x="6248400" y="3503613"/>
            <a:ext cx="26670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Clr>
                <a:srgbClr val="B9880D"/>
              </a:buClr>
              <a:buFontTx/>
              <a:buNone/>
            </a:pPr>
            <a:r>
              <a:rPr lang="en-US" altLang="en-US" sz="1800" b="1" dirty="0">
                <a:solidFill>
                  <a:srgbClr val="000000"/>
                </a:solidFill>
              </a:rPr>
              <a:t>Exposure/Duration:</a:t>
            </a:r>
            <a:r>
              <a:rPr lang="en-US" altLang="en-US" sz="1800" dirty="0">
                <a:solidFill>
                  <a:srgbClr val="000000"/>
                </a:solidFill>
              </a:rPr>
              <a:t> How often does a student receive an intervention? How long does an intervention last? </a:t>
            </a:r>
          </a:p>
        </p:txBody>
      </p:sp>
      <p:sp>
        <p:nvSpPr>
          <p:cNvPr id="11" name="TextBox 7"/>
          <p:cNvSpPr txBox="1">
            <a:spLocks noChangeArrowheads="1"/>
          </p:cNvSpPr>
          <p:nvPr/>
        </p:nvSpPr>
        <p:spPr bwMode="auto">
          <a:xfrm>
            <a:off x="1600200" y="5297488"/>
            <a:ext cx="6581775" cy="646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Clr>
                <a:srgbClr val="B9880D"/>
              </a:buClr>
              <a:buFontTx/>
              <a:buNone/>
            </a:pPr>
            <a:r>
              <a:rPr lang="en-US" altLang="en-US" sz="1800" b="1" dirty="0">
                <a:solidFill>
                  <a:srgbClr val="000000"/>
                </a:solidFill>
              </a:rPr>
              <a:t>Quality of Delivery: </a:t>
            </a:r>
            <a:r>
              <a:rPr lang="en-US" altLang="en-US" sz="1800" dirty="0">
                <a:solidFill>
                  <a:srgbClr val="000000"/>
                </a:solidFill>
              </a:rPr>
              <a:t>How well is the intervention, assessment, or instruction delivered? Do you use good teaching practices?</a:t>
            </a:r>
            <a:endParaRPr lang="en-US" altLang="en-US" sz="1100" dirty="0">
              <a:solidFill>
                <a:srgbClr val="000000"/>
              </a:solidFill>
            </a:endParaRPr>
          </a:p>
        </p:txBody>
      </p:sp>
      <p:sp>
        <p:nvSpPr>
          <p:cNvPr id="12" name="TextBox 7"/>
          <p:cNvSpPr txBox="1">
            <a:spLocks noChangeArrowheads="1"/>
          </p:cNvSpPr>
          <p:nvPr/>
        </p:nvSpPr>
        <p:spPr bwMode="auto">
          <a:xfrm>
            <a:off x="250825" y="3284538"/>
            <a:ext cx="2568575" cy="17543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800" b="1" dirty="0">
                <a:solidFill>
                  <a:srgbClr val="000000"/>
                </a:solidFill>
              </a:rPr>
              <a:t>Program Specificity: </a:t>
            </a:r>
            <a:r>
              <a:rPr lang="en-US" altLang="en-US" sz="1800" dirty="0">
                <a:solidFill>
                  <a:srgbClr val="000000"/>
                </a:solidFill>
              </a:rPr>
              <a:t>How well is the intervention defined and how is it different from other interventions?</a:t>
            </a:r>
          </a:p>
        </p:txBody>
      </p:sp>
      <p:sp>
        <p:nvSpPr>
          <p:cNvPr id="15" name="TextBox 7"/>
          <p:cNvSpPr txBox="1">
            <a:spLocks noChangeArrowheads="1"/>
          </p:cNvSpPr>
          <p:nvPr/>
        </p:nvSpPr>
        <p:spPr bwMode="auto">
          <a:xfrm>
            <a:off x="250825" y="1700213"/>
            <a:ext cx="2644775" cy="1477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800" b="1" dirty="0">
                <a:solidFill>
                  <a:srgbClr val="000000"/>
                </a:solidFill>
              </a:rPr>
              <a:t>Student Engagement: </a:t>
            </a:r>
            <a:r>
              <a:rPr lang="en-US" altLang="en-US" sz="1800" dirty="0">
                <a:solidFill>
                  <a:srgbClr val="000000"/>
                </a:solidFill>
              </a:rPr>
              <a:t>How engaged and involved are the students in this intervention or activity?</a:t>
            </a:r>
          </a:p>
        </p:txBody>
      </p:sp>
    </p:spTree>
    <p:extLst>
      <p:ext uri="{BB962C8B-B14F-4D97-AF65-F5344CB8AC3E}">
        <p14:creationId xmlns:p14="http://schemas.microsoft.com/office/powerpoint/2010/main" val="13603270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xit" presetSubtype="0" fill="hold" grpId="1"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xit" presetSubtype="0" fill="hold" grpId="1" nodeType="click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xit" presetSubtype="0" fill="hold" grpId="1" nodeType="clickEffect">
                                  <p:stCondLst>
                                    <p:cond delay="0"/>
                                  </p:stCondLst>
                                  <p:childTnLst>
                                    <p:animEffect transition="out" filter="fade">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xit" presetSubtype="0" fill="hold" grpId="1" nodeType="clickEffect">
                                  <p:stCondLst>
                                    <p:cond delay="0"/>
                                  </p:stCondLst>
                                  <p:childTnLst>
                                    <p:animEffect transition="out" filter="fade">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0" grpId="0"/>
      <p:bldP spid="10" grpId="1"/>
      <p:bldP spid="11" grpId="0" animBg="1"/>
      <p:bldP spid="11" grpId="1" animBg="1"/>
      <p:bldP spid="12" grpId="0" animBg="1"/>
      <p:bldP spid="12" grpId="1" animBg="1"/>
      <p:bldP spid="15" grpId="0" animBg="1"/>
      <p:bldP spid="1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654050"/>
            <a:ext cx="7272338"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noGrp="1"/>
          </p:cNvSpPr>
          <p:nvPr>
            <p:ph type="title" idx="4294967295"/>
          </p:nvPr>
        </p:nvSpPr>
        <p:spPr>
          <a:xfrm>
            <a:off x="1599730" y="2852738"/>
            <a:ext cx="7272808" cy="2705472"/>
          </a:xfrm>
          <a:prstGeom prst="rect">
            <a:avLst/>
          </a:prstGeom>
          <a:noFill/>
          <a:ln>
            <a:noFill/>
            <a:prstDash/>
          </a:ln>
          <a:effectLst/>
          <a:extLst>
            <a:ext uri="{FAA26D3D-D897-4be2-8F04-BA451C77F1D7}">
              <ma14:placeholderFlag xmlns:mc="http://schemas.openxmlformats.org/markup-compatibility/2006" xmlns:mv="urn:schemas-microsoft-com:mac:vml" xmlns:ma14="http://schemas.microsoft.com/office/mac/drawingml/2011/main" xmlns=""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rPr>
              <a:t>The Implementation Process</a:t>
            </a:r>
          </a:p>
        </p:txBody>
      </p:sp>
    </p:spTree>
    <p:extLst>
      <p:ext uri="{BB962C8B-B14F-4D97-AF65-F5344CB8AC3E}">
        <p14:creationId xmlns:p14="http://schemas.microsoft.com/office/powerpoint/2010/main" val="2627969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ln>
            <a:miter lim="800000"/>
            <a:headEnd/>
            <a:tailEnd/>
          </a:ln>
        </p:spPr>
        <p:txBody>
          <a:bodyPr/>
          <a:lstStyle/>
          <a:p>
            <a:r>
              <a:rPr lang="en-US" altLang="en-US" dirty="0"/>
              <a:t>The Implementation Process!</a:t>
            </a:r>
          </a:p>
        </p:txBody>
      </p:sp>
      <p:sp>
        <p:nvSpPr>
          <p:cNvPr id="3" name="Content Placeholder 2"/>
          <p:cNvSpPr>
            <a:spLocks noGrp="1"/>
          </p:cNvSpPr>
          <p:nvPr>
            <p:ph idx="1"/>
          </p:nvPr>
        </p:nvSpPr>
        <p:spPr>
          <a:xfrm>
            <a:off x="1692275" y="1916113"/>
            <a:ext cx="6994525" cy="3313112"/>
          </a:xfrm>
        </p:spPr>
        <p:txBody>
          <a:bodyPr/>
          <a:lstStyle/>
          <a:p>
            <a:pPr marL="0" indent="0">
              <a:buFont typeface="Wingdings" pitchFamily="2" charset="2"/>
              <a:buNone/>
              <a:defRPr/>
            </a:pPr>
            <a:r>
              <a:rPr lang="en-US" dirty="0"/>
              <a:t>1. Identify students at risk</a:t>
            </a:r>
          </a:p>
          <a:p>
            <a:pPr marL="0" indent="0">
              <a:buFont typeface="Wingdings" pitchFamily="2" charset="2"/>
              <a:buNone/>
              <a:defRPr/>
            </a:pPr>
            <a:r>
              <a:rPr lang="en-US" dirty="0"/>
              <a:t>2. Match intervention to student need</a:t>
            </a:r>
          </a:p>
          <a:p>
            <a:pPr marL="0" indent="0">
              <a:buFont typeface="Wingdings" pitchFamily="2" charset="2"/>
              <a:buNone/>
              <a:defRPr/>
            </a:pPr>
            <a:r>
              <a:rPr lang="en-US" dirty="0"/>
              <a:t>3. Implement intervention</a:t>
            </a:r>
          </a:p>
          <a:p>
            <a:pPr marL="0" indent="0">
              <a:buFont typeface="Wingdings" pitchFamily="2" charset="2"/>
              <a:buNone/>
              <a:defRPr/>
            </a:pPr>
            <a:r>
              <a:rPr lang="en-US" dirty="0"/>
              <a:t>4. Progress monitor</a:t>
            </a:r>
          </a:p>
          <a:p>
            <a:pPr>
              <a:defRP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2"/>
          <p:cNvSpPr>
            <a:spLocks noGrp="1"/>
          </p:cNvSpPr>
          <p:nvPr>
            <p:ph type="title"/>
          </p:nvPr>
        </p:nvSpPr>
        <p:spPr>
          <a:ln>
            <a:miter lim="800000"/>
            <a:headEnd/>
            <a:tailEnd/>
          </a:ln>
        </p:spPr>
        <p:txBody>
          <a:bodyPr/>
          <a:lstStyle/>
          <a:p>
            <a:r>
              <a:rPr lang="en-US" altLang="en-US" dirty="0"/>
              <a:t>1. Identifying “At-Risk” Students </a:t>
            </a:r>
          </a:p>
        </p:txBody>
      </p:sp>
      <p:sp>
        <p:nvSpPr>
          <p:cNvPr id="2" name="Content Placeholder 1"/>
          <p:cNvSpPr>
            <a:spLocks noGrp="1"/>
          </p:cNvSpPr>
          <p:nvPr>
            <p:ph idx="1"/>
          </p:nvPr>
        </p:nvSpPr>
        <p:spPr>
          <a:xfrm>
            <a:off x="1692275" y="1557338"/>
            <a:ext cx="6994525" cy="5300662"/>
          </a:xfrm>
        </p:spPr>
        <p:txBody>
          <a:bodyPr/>
          <a:lstStyle/>
          <a:p>
            <a:pPr>
              <a:defRPr/>
            </a:pPr>
            <a:r>
              <a:rPr lang="en-US" sz="2600" dirty="0"/>
              <a:t>Office discipline referrals (ODRs)</a:t>
            </a:r>
          </a:p>
          <a:p>
            <a:pPr lvl="1">
              <a:defRPr/>
            </a:pPr>
            <a:r>
              <a:rPr lang="en-US" sz="2400" dirty="0"/>
              <a:t>These identify students who are not successful at the universal level</a:t>
            </a:r>
          </a:p>
          <a:p>
            <a:pPr>
              <a:defRPr/>
            </a:pPr>
            <a:r>
              <a:rPr lang="en-US" sz="2600" dirty="0"/>
              <a:t>Teacher referrals</a:t>
            </a:r>
          </a:p>
          <a:p>
            <a:pPr lvl="1">
              <a:defRPr/>
            </a:pPr>
            <a:r>
              <a:rPr lang="en-US" sz="2400" dirty="0"/>
              <a:t>These follow a clear process</a:t>
            </a:r>
          </a:p>
          <a:p>
            <a:pPr lvl="1">
              <a:defRPr/>
            </a:pPr>
            <a:r>
              <a:rPr lang="en-US" sz="2400" dirty="0"/>
              <a:t>They also provide supporting data</a:t>
            </a:r>
          </a:p>
          <a:p>
            <a:pPr>
              <a:defRPr/>
            </a:pPr>
            <a:r>
              <a:rPr lang="en-US" sz="2600" dirty="0"/>
              <a:t>Screening</a:t>
            </a:r>
          </a:p>
          <a:p>
            <a:pPr lvl="1">
              <a:defRPr/>
            </a:pPr>
            <a:r>
              <a:rPr lang="en-US" sz="2400" dirty="0"/>
              <a:t>This involves the use of a tool or checklist, such as</a:t>
            </a:r>
          </a:p>
          <a:p>
            <a:pPr lvl="2">
              <a:defRPr/>
            </a:pPr>
            <a:r>
              <a:rPr lang="en-US" sz="2000" dirty="0"/>
              <a:t>Systematic Screening for Behavior Disorders (SSBD)</a:t>
            </a:r>
          </a:p>
          <a:p>
            <a:pPr lvl="2">
              <a:defRPr/>
            </a:pPr>
            <a:r>
              <a:rPr lang="en-US" sz="2000" dirty="0"/>
              <a:t>Walker-McConnell Scales </a:t>
            </a:r>
          </a:p>
          <a:p>
            <a:pPr lvl="2">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 calcmode="lin" valueType="num">
                                      <p:cBhvr additive="base">
                                        <p:cTn id="3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 calcmode="lin" valueType="num">
                                      <p:cBhvr additive="base">
                                        <p:cTn id="3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 calcmode="lin" valueType="num">
                                      <p:cBhvr additive="base">
                                        <p:cTn id="4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2"/>
          <p:cNvSpPr>
            <a:spLocks noGrp="1"/>
          </p:cNvSpPr>
          <p:nvPr>
            <p:ph type="title"/>
          </p:nvPr>
        </p:nvSpPr>
        <p:spPr>
          <a:ln>
            <a:miter lim="800000"/>
            <a:headEnd/>
            <a:tailEnd/>
          </a:ln>
        </p:spPr>
        <p:txBody>
          <a:bodyPr/>
          <a:lstStyle/>
          <a:p>
            <a:r>
              <a:rPr lang="en-US" altLang="en-US" dirty="0"/>
              <a:t>2. Match Intervention to Student Need</a:t>
            </a:r>
          </a:p>
        </p:txBody>
      </p:sp>
      <p:sp>
        <p:nvSpPr>
          <p:cNvPr id="4" name="Content Placeholder 3"/>
          <p:cNvSpPr>
            <a:spLocks noGrp="1"/>
          </p:cNvSpPr>
          <p:nvPr>
            <p:ph idx="1"/>
          </p:nvPr>
        </p:nvSpPr>
        <p:spPr>
          <a:xfrm>
            <a:off x="1692275" y="1772816"/>
            <a:ext cx="6994525" cy="3456409"/>
          </a:xfrm>
        </p:spPr>
        <p:txBody>
          <a:bodyPr/>
          <a:lstStyle/>
          <a:p>
            <a:pPr>
              <a:defRPr/>
            </a:pPr>
            <a:r>
              <a:rPr lang="en-US" sz="2800" dirty="0"/>
              <a:t>Remember the ABCs of behavior</a:t>
            </a:r>
          </a:p>
          <a:p>
            <a:pPr lvl="1"/>
            <a:r>
              <a:rPr lang="en-US" altLang="en-US" sz="2400" dirty="0">
                <a:ea typeface="ＭＳ Ｐゴシック" pitchFamily="34" charset="-128"/>
              </a:rPr>
              <a:t>A = Antecedent. What happens before the behavior?</a:t>
            </a:r>
          </a:p>
          <a:p>
            <a:pPr lvl="1"/>
            <a:r>
              <a:rPr lang="en-US" altLang="en-US" sz="2400" dirty="0">
                <a:ea typeface="ＭＳ Ｐゴシック" pitchFamily="34" charset="-128"/>
              </a:rPr>
              <a:t>B = Behavior. What does the person do (measureable or observable)?</a:t>
            </a:r>
          </a:p>
          <a:p>
            <a:pPr lvl="1"/>
            <a:r>
              <a:rPr lang="en-US" altLang="en-US" sz="2400" dirty="0">
                <a:ea typeface="ＭＳ Ｐゴシック" pitchFamily="34" charset="-128"/>
              </a:rPr>
              <a:t>C = Consequences. What happens after the behavior? </a:t>
            </a:r>
            <a:endParaRPr lang="en-US" sz="2400" dirty="0"/>
          </a:p>
          <a:p>
            <a:pPr>
              <a:defRPr/>
            </a:pPr>
            <a:r>
              <a:rPr lang="en-US" sz="2800" dirty="0"/>
              <a:t>Choose an intervention(s) that matches the likely function of the behavior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Title 2"/>
          <p:cNvSpPr>
            <a:spLocks noGrp="1"/>
          </p:cNvSpPr>
          <p:nvPr>
            <p:ph type="title"/>
          </p:nvPr>
        </p:nvSpPr>
        <p:spPr>
          <a:ln>
            <a:miter lim="800000"/>
            <a:headEnd/>
            <a:tailEnd/>
          </a:ln>
        </p:spPr>
        <p:txBody>
          <a:bodyPr/>
          <a:lstStyle/>
          <a:p>
            <a:r>
              <a:rPr lang="en-US" altLang="en-US" dirty="0"/>
              <a:t>Academic Supports</a:t>
            </a:r>
          </a:p>
        </p:txBody>
      </p:sp>
      <p:sp>
        <p:nvSpPr>
          <p:cNvPr id="2" name="Content Placeholder 1"/>
          <p:cNvSpPr>
            <a:spLocks noGrp="1"/>
          </p:cNvSpPr>
          <p:nvPr>
            <p:ph idx="1"/>
          </p:nvPr>
        </p:nvSpPr>
        <p:spPr>
          <a:xfrm>
            <a:off x="1403350" y="1700213"/>
            <a:ext cx="7508875" cy="4206875"/>
          </a:xfrm>
        </p:spPr>
        <p:txBody>
          <a:bodyPr/>
          <a:lstStyle/>
          <a:p>
            <a:pPr>
              <a:defRPr/>
            </a:pPr>
            <a:r>
              <a:rPr lang="en-US" dirty="0">
                <a:solidFill>
                  <a:schemeClr val="tx1"/>
                </a:solidFill>
              </a:rPr>
              <a:t>Students displaying inappropriate behaviors may need more academic supports.</a:t>
            </a:r>
          </a:p>
          <a:p>
            <a:pPr>
              <a:defRPr/>
            </a:pPr>
            <a:r>
              <a:rPr lang="en-US" dirty="0">
                <a:solidFill>
                  <a:schemeClr val="tx1"/>
                </a:solidFill>
              </a:rPr>
              <a:t>Curriculum-based assessment should be used to monitor academic performance.</a:t>
            </a:r>
          </a:p>
          <a:p>
            <a:pPr lvl="1">
              <a:defRPr/>
            </a:pPr>
            <a:endParaRPr lang="en-US" dirty="0">
              <a:solidFill>
                <a:schemeClr val="tx1"/>
              </a:solidFill>
            </a:endParaRPr>
          </a:p>
          <a:p>
            <a:pPr marL="457200" lvl="1" indent="0">
              <a:buFontTx/>
              <a:buNone/>
              <a:defRPr/>
            </a:pPr>
            <a:r>
              <a:rPr lang="en-US" dirty="0">
                <a:solidFill>
                  <a:schemeClr val="tx1"/>
                </a:solidFill>
              </a:rPr>
              <a:t>Center on Response to Intervention</a:t>
            </a:r>
          </a:p>
          <a:p>
            <a:pPr marL="914400" lvl="2" indent="0">
              <a:buFontTx/>
              <a:buNone/>
              <a:defRPr/>
            </a:pPr>
            <a:r>
              <a:rPr lang="en-US" dirty="0">
                <a:solidFill>
                  <a:schemeClr val="tx1"/>
                </a:solidFill>
              </a:rPr>
              <a:t>www.rti4success.org</a:t>
            </a:r>
          </a:p>
        </p:txBody>
      </p:sp>
      <p:pic>
        <p:nvPicPr>
          <p:cNvPr id="62468"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59488" y="4216400"/>
            <a:ext cx="23145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ln>
            <a:miter lim="800000"/>
            <a:headEnd/>
            <a:tailEnd/>
          </a:ln>
        </p:spPr>
        <p:txBody>
          <a:bodyPr/>
          <a:lstStyle/>
          <a:p>
            <a:r>
              <a:rPr lang="en-US" altLang="en-US" dirty="0"/>
              <a:t>3. Implement the Intervention</a:t>
            </a:r>
          </a:p>
        </p:txBody>
      </p:sp>
      <p:sp>
        <p:nvSpPr>
          <p:cNvPr id="3" name="Content Placeholder 2"/>
          <p:cNvSpPr>
            <a:spLocks noGrp="1"/>
          </p:cNvSpPr>
          <p:nvPr>
            <p:ph idx="1"/>
          </p:nvPr>
        </p:nvSpPr>
        <p:spPr>
          <a:xfrm>
            <a:off x="1692275" y="1773238"/>
            <a:ext cx="6994525" cy="3455987"/>
          </a:xfrm>
        </p:spPr>
        <p:txBody>
          <a:bodyPr/>
          <a:lstStyle/>
          <a:p>
            <a:pPr>
              <a:defRPr/>
            </a:pPr>
            <a:r>
              <a:rPr lang="en-US" dirty="0"/>
              <a:t>Make a plan for implementing the intervention in accordance with the developers’ directions:</a:t>
            </a:r>
          </a:p>
          <a:p>
            <a:pPr lvl="1">
              <a:defRPr/>
            </a:pPr>
            <a:r>
              <a:rPr lang="en-US" b="1" dirty="0"/>
              <a:t>Who will deliver the intervention? </a:t>
            </a:r>
          </a:p>
          <a:p>
            <a:pPr lvl="1">
              <a:defRPr/>
            </a:pPr>
            <a:r>
              <a:rPr lang="en-US" b="1" dirty="0"/>
              <a:t>When and where?</a:t>
            </a:r>
            <a:endParaRPr lang="en-US" dirty="0">
              <a:solidFill>
                <a:schemeClr val="tx1"/>
              </a:solidFill>
            </a:endParaRPr>
          </a:p>
          <a:p>
            <a:pPr lvl="1">
              <a:defRPr/>
            </a:pPr>
            <a:r>
              <a:rPr lang="en-US" b="1" dirty="0"/>
              <a:t>For how long? </a:t>
            </a:r>
          </a:p>
          <a:p>
            <a:pPr marL="0" indent="0">
              <a:buFont typeface="Wingdings" pitchFamily="2" charset="2"/>
              <a:buNone/>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ln>
            <a:miter lim="800000"/>
            <a:headEnd/>
            <a:tailEnd/>
          </a:ln>
        </p:spPr>
        <p:txBody>
          <a:bodyPr/>
          <a:lstStyle/>
          <a:p>
            <a:r>
              <a:rPr lang="en-US" altLang="en-US" dirty="0"/>
              <a:t>Evidence-Based Interventions</a:t>
            </a:r>
          </a:p>
        </p:txBody>
      </p:sp>
      <p:sp>
        <p:nvSpPr>
          <p:cNvPr id="3" name="Content Placeholder 2"/>
          <p:cNvSpPr>
            <a:spLocks noGrp="1"/>
          </p:cNvSpPr>
          <p:nvPr>
            <p:ph idx="1"/>
          </p:nvPr>
        </p:nvSpPr>
        <p:spPr>
          <a:xfrm>
            <a:off x="1692275" y="1600200"/>
            <a:ext cx="6994525" cy="3989388"/>
          </a:xfrm>
        </p:spPr>
        <p:txBody>
          <a:bodyPr/>
          <a:lstStyle/>
          <a:p>
            <a:pPr>
              <a:defRPr/>
            </a:pPr>
            <a:r>
              <a:rPr lang="en-US" dirty="0"/>
              <a:t>Evidence-based interventions (EBIs) reflect a base of research evidence that documents their effectiveness.</a:t>
            </a:r>
          </a:p>
          <a:p>
            <a:pPr>
              <a:defRPr/>
            </a:pPr>
            <a:r>
              <a:rPr lang="en-US" dirty="0"/>
              <a:t>EBIs are likely to be effective in changing target behavior if implemented with fidelity.</a:t>
            </a:r>
          </a:p>
        </p:txBody>
      </p:sp>
    </p:spTree>
    <p:extLst>
      <p:ext uri="{BB962C8B-B14F-4D97-AF65-F5344CB8AC3E}">
        <p14:creationId xmlns:p14="http://schemas.microsoft.com/office/powerpoint/2010/main" val="2962548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ln>
            <a:miter lim="800000"/>
            <a:headEnd/>
            <a:tailEnd/>
          </a:ln>
        </p:spPr>
        <p:txBody>
          <a:bodyPr/>
          <a:lstStyle/>
          <a:p>
            <a:r>
              <a:rPr lang="en-US" altLang="en-US" dirty="0"/>
              <a:t>Topics Overview</a:t>
            </a:r>
          </a:p>
        </p:txBody>
      </p:sp>
      <p:sp>
        <p:nvSpPr>
          <p:cNvPr id="3" name="Content Placeholder 2"/>
          <p:cNvSpPr>
            <a:spLocks noGrp="1"/>
          </p:cNvSpPr>
          <p:nvPr>
            <p:ph idx="1"/>
          </p:nvPr>
        </p:nvSpPr>
        <p:spPr>
          <a:xfrm>
            <a:off x="1692275" y="1600200"/>
            <a:ext cx="6994525" cy="4997152"/>
          </a:xfrm>
        </p:spPr>
        <p:txBody>
          <a:bodyPr/>
          <a:lstStyle/>
          <a:p>
            <a:pPr>
              <a:defRPr/>
            </a:pPr>
            <a:r>
              <a:rPr lang="en-US" sz="2900" dirty="0">
                <a:solidFill>
                  <a:schemeClr val="tx1"/>
                </a:solidFill>
              </a:rPr>
              <a:t>What Are Supplemental Interventions?</a:t>
            </a:r>
          </a:p>
          <a:p>
            <a:pPr>
              <a:defRPr/>
            </a:pPr>
            <a:r>
              <a:rPr lang="en-US" sz="2900" dirty="0">
                <a:solidFill>
                  <a:schemeClr val="tx1"/>
                </a:solidFill>
              </a:rPr>
              <a:t>The Implementation Process</a:t>
            </a:r>
          </a:p>
          <a:p>
            <a:pPr>
              <a:defRPr/>
            </a:pPr>
            <a:r>
              <a:rPr lang="en-US" altLang="en-US" sz="2900" dirty="0">
                <a:solidFill>
                  <a:schemeClr val="tx1"/>
                </a:solidFill>
              </a:rPr>
              <a:t>The Importance of Choosing Evidence-Based Behavioral Interventions and Implementing Them With Fidelity</a:t>
            </a:r>
            <a:r>
              <a:rPr lang="en-US" sz="2900" dirty="0">
                <a:solidFill>
                  <a:schemeClr val="tx1"/>
                </a:solidFill>
              </a:rPr>
              <a:t> </a:t>
            </a:r>
          </a:p>
          <a:p>
            <a:pPr>
              <a:defRPr/>
            </a:pPr>
            <a:r>
              <a:rPr lang="en-US" sz="2900" dirty="0">
                <a:solidFill>
                  <a:schemeClr val="tx1"/>
                </a:solidFill>
              </a:rPr>
              <a:t>Measuring Student Progress</a:t>
            </a:r>
          </a:p>
          <a:p>
            <a:pPr>
              <a:defRPr/>
            </a:pP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itle 2"/>
          <p:cNvSpPr>
            <a:spLocks noGrp="1"/>
          </p:cNvSpPr>
          <p:nvPr>
            <p:ph type="title"/>
          </p:nvPr>
        </p:nvSpPr>
        <p:spPr>
          <a:ln>
            <a:miter lim="800000"/>
            <a:headEnd/>
            <a:tailEnd/>
          </a:ln>
        </p:spPr>
        <p:txBody>
          <a:bodyPr/>
          <a:lstStyle/>
          <a:p>
            <a:r>
              <a:rPr lang="en-US" altLang="en-US" dirty="0"/>
              <a:t>Examples of Evidence-Based Interventions</a:t>
            </a:r>
          </a:p>
        </p:txBody>
      </p:sp>
      <p:sp>
        <p:nvSpPr>
          <p:cNvPr id="2" name="Content Placeholder 1"/>
          <p:cNvSpPr>
            <a:spLocks noGrp="1"/>
          </p:cNvSpPr>
          <p:nvPr>
            <p:ph idx="1"/>
          </p:nvPr>
        </p:nvSpPr>
        <p:spPr>
          <a:xfrm>
            <a:off x="1403350" y="1700213"/>
            <a:ext cx="7508875" cy="4465637"/>
          </a:xfrm>
        </p:spPr>
        <p:txBody>
          <a:bodyPr/>
          <a:lstStyle/>
          <a:p>
            <a:pPr>
              <a:defRPr/>
            </a:pPr>
            <a:r>
              <a:rPr lang="en-US" sz="2800" dirty="0">
                <a:solidFill>
                  <a:srgbClr val="0061AF"/>
                </a:solidFill>
              </a:rPr>
              <a:t>Some commonly used and well-researched interventions include</a:t>
            </a:r>
          </a:p>
          <a:p>
            <a:pPr marL="457200" indent="-457200">
              <a:buFont typeface="Wingdings" pitchFamily="2" charset="2"/>
              <a:buChar char=""/>
              <a:defRPr/>
            </a:pPr>
            <a:r>
              <a:rPr lang="en-US" sz="2400" dirty="0">
                <a:solidFill>
                  <a:srgbClr val="0061AF"/>
                </a:solidFill>
              </a:rPr>
              <a:t>The Behavior Education Program (also known as Check In Check Out)</a:t>
            </a:r>
          </a:p>
          <a:p>
            <a:pPr marL="457200" indent="-457200">
              <a:buFont typeface="Wingdings" pitchFamily="2" charset="2"/>
              <a:buChar char=""/>
              <a:defRPr/>
            </a:pPr>
            <a:r>
              <a:rPr lang="en-US" sz="2400" dirty="0">
                <a:solidFill>
                  <a:srgbClr val="0061AF"/>
                </a:solidFill>
              </a:rPr>
              <a:t>Check &amp; Connect</a:t>
            </a:r>
          </a:p>
          <a:p>
            <a:pPr marL="457200" indent="-457200">
              <a:buFont typeface="Wingdings" pitchFamily="2" charset="2"/>
              <a:buChar char=""/>
              <a:defRPr/>
            </a:pPr>
            <a:r>
              <a:rPr lang="en-US" sz="2400" dirty="0">
                <a:solidFill>
                  <a:srgbClr val="0061AF"/>
                </a:solidFill>
              </a:rPr>
              <a:t>Social Skills Instructional Groups</a:t>
            </a:r>
          </a:p>
          <a:p>
            <a:pPr marL="457200" indent="-457200">
              <a:buFont typeface="Wingdings" pitchFamily="2" charset="2"/>
              <a:buChar char=""/>
              <a:defRPr/>
            </a:pPr>
            <a:r>
              <a:rPr lang="en-US" sz="2400" dirty="0">
                <a:solidFill>
                  <a:srgbClr val="0061AF"/>
                </a:solidFill>
              </a:rPr>
              <a:t>Academic Instructional Groups</a:t>
            </a:r>
          </a:p>
          <a:p>
            <a:pPr marL="457200" indent="-457200">
              <a:buFont typeface="Wingdings" pitchFamily="2" charset="2"/>
              <a:buChar char=""/>
              <a:defRPr/>
            </a:pPr>
            <a:r>
              <a:rPr lang="en-US" sz="2400" dirty="0">
                <a:solidFill>
                  <a:srgbClr val="0061AF"/>
                </a:solidFill>
              </a:rPr>
              <a:t>Academic Accommodations</a:t>
            </a:r>
          </a:p>
          <a:p>
            <a:pPr marL="457200" indent="-457200">
              <a:buFont typeface="Wingdings" pitchFamily="2" charset="2"/>
              <a:buChar char=""/>
              <a:defRPr/>
            </a:pPr>
            <a:r>
              <a:rPr lang="en-US" sz="2400" dirty="0">
                <a:solidFill>
                  <a:srgbClr val="0061AF"/>
                </a:solidFill>
              </a:rPr>
              <a:t>Supplemental Environmental Interventions</a:t>
            </a:r>
          </a:p>
          <a:p>
            <a:pPr>
              <a:defRPr/>
            </a:pPr>
            <a:r>
              <a:rPr lang="en-US" sz="2400" dirty="0">
                <a:solidFill>
                  <a:srgbClr val="0061AF"/>
                </a:solidFill>
              </a:rPr>
              <a:t>				</a:t>
            </a:r>
            <a:r>
              <a:rPr lang="en-US" sz="2000" dirty="0">
                <a:solidFill>
                  <a:srgbClr val="0061AF"/>
                </a:solidFill>
              </a:rPr>
              <a:t>pbismissouri.org</a:t>
            </a:r>
          </a:p>
        </p:txBody>
      </p:sp>
    </p:spTree>
    <p:extLst>
      <p:ext uri="{BB962C8B-B14F-4D97-AF65-F5344CB8AC3E}">
        <p14:creationId xmlns:p14="http://schemas.microsoft.com/office/powerpoint/2010/main" val="2040826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itle 2"/>
          <p:cNvSpPr>
            <a:spLocks noGrp="1"/>
          </p:cNvSpPr>
          <p:nvPr>
            <p:ph type="title"/>
          </p:nvPr>
        </p:nvSpPr>
        <p:spPr>
          <a:ln>
            <a:miter lim="800000"/>
            <a:headEnd/>
            <a:tailEnd/>
          </a:ln>
        </p:spPr>
        <p:txBody>
          <a:bodyPr/>
          <a:lstStyle/>
          <a:p>
            <a:r>
              <a:rPr lang="en-US" altLang="en-US" sz="4200" dirty="0"/>
              <a:t>Examples of Evidence-Based Behavior Curricula</a:t>
            </a:r>
          </a:p>
        </p:txBody>
      </p:sp>
      <p:sp>
        <p:nvSpPr>
          <p:cNvPr id="2" name="Content Placeholder 1"/>
          <p:cNvSpPr>
            <a:spLocks noGrp="1"/>
          </p:cNvSpPr>
          <p:nvPr>
            <p:ph idx="1"/>
          </p:nvPr>
        </p:nvSpPr>
        <p:spPr>
          <a:xfrm>
            <a:off x="1403350" y="1700213"/>
            <a:ext cx="7508875" cy="4206875"/>
          </a:xfrm>
        </p:spPr>
        <p:txBody>
          <a:bodyPr/>
          <a:lstStyle/>
          <a:p>
            <a:pPr>
              <a:lnSpc>
                <a:spcPct val="90000"/>
              </a:lnSpc>
              <a:defRPr/>
            </a:pPr>
            <a:r>
              <a:rPr lang="en-US" sz="2400" dirty="0">
                <a:solidFill>
                  <a:srgbClr val="0061AF"/>
                </a:solidFill>
              </a:rPr>
              <a:t>Bully-Proofing Your School </a:t>
            </a:r>
          </a:p>
          <a:p>
            <a:pPr>
              <a:lnSpc>
                <a:spcPct val="90000"/>
              </a:lnSpc>
              <a:defRPr/>
            </a:pPr>
            <a:r>
              <a:rPr lang="en-US" sz="2400" dirty="0">
                <a:solidFill>
                  <a:srgbClr val="0061AF"/>
                </a:solidFill>
              </a:rPr>
              <a:t>Cool Tools: An Active Approach to Social Responsibility </a:t>
            </a:r>
          </a:p>
          <a:p>
            <a:pPr>
              <a:lnSpc>
                <a:spcPct val="90000"/>
              </a:lnSpc>
              <a:defRPr/>
            </a:pPr>
            <a:r>
              <a:rPr lang="en-US" sz="2400" dirty="0">
                <a:solidFill>
                  <a:srgbClr val="0061AF"/>
                </a:solidFill>
              </a:rPr>
              <a:t>First Steps to Success </a:t>
            </a:r>
          </a:p>
          <a:p>
            <a:pPr>
              <a:lnSpc>
                <a:spcPct val="90000"/>
              </a:lnSpc>
              <a:defRPr/>
            </a:pPr>
            <a:r>
              <a:rPr lang="en-US" sz="2400" dirty="0">
                <a:solidFill>
                  <a:srgbClr val="0061AF"/>
                </a:solidFill>
              </a:rPr>
              <a:t>Good Talking Words</a:t>
            </a:r>
          </a:p>
          <a:p>
            <a:pPr>
              <a:lnSpc>
                <a:spcPct val="90000"/>
              </a:lnSpc>
              <a:defRPr/>
            </a:pPr>
            <a:r>
              <a:rPr lang="en-US" sz="2400" dirty="0">
                <a:solidFill>
                  <a:srgbClr val="0061AF"/>
                </a:solidFill>
              </a:rPr>
              <a:t>Second Step Violence-Prevention Curricula </a:t>
            </a:r>
          </a:p>
          <a:p>
            <a:pPr>
              <a:lnSpc>
                <a:spcPct val="90000"/>
              </a:lnSpc>
              <a:defRPr/>
            </a:pPr>
            <a:r>
              <a:rPr lang="en-US" sz="2400" dirty="0">
                <a:solidFill>
                  <a:srgbClr val="0061AF"/>
                </a:solidFill>
              </a:rPr>
              <a:t>Stop and Think</a:t>
            </a:r>
          </a:p>
          <a:p>
            <a:pPr>
              <a:lnSpc>
                <a:spcPct val="90000"/>
              </a:lnSpc>
              <a:defRPr/>
            </a:pPr>
            <a:r>
              <a:rPr lang="en-US" sz="2400" dirty="0">
                <a:solidFill>
                  <a:srgbClr val="0061AF"/>
                </a:solidFill>
              </a:rPr>
              <a:t>Skillstreaming</a:t>
            </a:r>
          </a:p>
          <a:p>
            <a:pPr>
              <a:lnSpc>
                <a:spcPct val="90000"/>
              </a:lnSpc>
              <a:defRPr/>
            </a:pPr>
            <a:r>
              <a:rPr lang="en-US" sz="2400" dirty="0">
                <a:solidFill>
                  <a:srgbClr val="0061AF"/>
                </a:solidFill>
              </a:rPr>
              <a:t>The Social Skills Curriculum </a:t>
            </a:r>
          </a:p>
          <a:p>
            <a:pPr>
              <a:lnSpc>
                <a:spcPct val="90000"/>
              </a:lnSpc>
              <a:defRPr/>
            </a:pPr>
            <a:r>
              <a:rPr lang="en-US" sz="2400" dirty="0">
                <a:solidFill>
                  <a:srgbClr val="0061AF"/>
                </a:solidFill>
              </a:rPr>
              <a:t>The Walker Social Skills Curriculum: The Accepts Program  </a:t>
            </a:r>
          </a:p>
          <a:p>
            <a:pPr>
              <a:defRPr/>
            </a:pPr>
            <a:endParaRPr lang="en-US" sz="2400" dirty="0"/>
          </a:p>
        </p:txBody>
      </p:sp>
      <p:sp>
        <p:nvSpPr>
          <p:cNvPr id="72709" name="TextBox 4"/>
          <p:cNvSpPr txBox="1">
            <a:spLocks noChangeArrowheads="1"/>
          </p:cNvSpPr>
          <p:nvPr/>
        </p:nvSpPr>
        <p:spPr bwMode="auto">
          <a:xfrm>
            <a:off x="6435725" y="5619750"/>
            <a:ext cx="27035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600" dirty="0">
                <a:solidFill>
                  <a:schemeClr val="tx1"/>
                </a:solidFill>
              </a:rPr>
              <a:t>PBIS Center, </a:t>
            </a:r>
            <a:r>
              <a:rPr lang="en-US" altLang="en-US" sz="1600" dirty="0">
                <a:solidFill>
                  <a:schemeClr val="tx1"/>
                </a:solidFill>
                <a:hlinkClick r:id="rId3"/>
              </a:rPr>
              <a:t>www.pbis.org</a:t>
            </a:r>
            <a:r>
              <a:rPr lang="en-US" altLang="en-US" sz="1600" dirty="0">
                <a:solidFill>
                  <a:schemeClr val="tx1"/>
                </a:solidFill>
              </a:rPr>
              <a:t> </a:t>
            </a:r>
          </a:p>
        </p:txBody>
      </p:sp>
    </p:spTree>
    <p:extLst>
      <p:ext uri="{BB962C8B-B14F-4D97-AF65-F5344CB8AC3E}">
        <p14:creationId xmlns:p14="http://schemas.microsoft.com/office/powerpoint/2010/main" val="1581066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Title 1"/>
          <p:cNvSpPr>
            <a:spLocks noGrp="1"/>
          </p:cNvSpPr>
          <p:nvPr>
            <p:ph type="title"/>
          </p:nvPr>
        </p:nvSpPr>
        <p:spPr>
          <a:ln>
            <a:miter lim="800000"/>
            <a:headEnd/>
            <a:tailEnd/>
          </a:ln>
        </p:spPr>
        <p:txBody>
          <a:bodyPr/>
          <a:lstStyle/>
          <a:p>
            <a:r>
              <a:rPr lang="en-US" altLang="en-US" dirty="0"/>
              <a:t>4. Progress Monitoring</a:t>
            </a:r>
          </a:p>
        </p:txBody>
      </p:sp>
      <p:sp>
        <p:nvSpPr>
          <p:cNvPr id="3" name="Content Placeholder 2"/>
          <p:cNvSpPr>
            <a:spLocks noGrp="1"/>
          </p:cNvSpPr>
          <p:nvPr>
            <p:ph idx="1"/>
          </p:nvPr>
        </p:nvSpPr>
        <p:spPr>
          <a:xfrm>
            <a:off x="1476375" y="1628775"/>
            <a:ext cx="7435850" cy="4159250"/>
          </a:xfrm>
        </p:spPr>
        <p:txBody>
          <a:bodyPr/>
          <a:lstStyle/>
          <a:p>
            <a:pPr>
              <a:defRPr/>
            </a:pPr>
            <a:r>
              <a:rPr lang="en-US" sz="2400" dirty="0">
                <a:solidFill>
                  <a:srgbClr val="0061AF"/>
                </a:solidFill>
              </a:rPr>
              <a:t>Progress monitoring is the process of systematically </a:t>
            </a:r>
            <a:r>
              <a:rPr lang="en-US" sz="2400" b="1" dirty="0">
                <a:solidFill>
                  <a:srgbClr val="0061AF"/>
                </a:solidFill>
              </a:rPr>
              <a:t>planning, collecting, </a:t>
            </a:r>
            <a:r>
              <a:rPr lang="en-US" sz="2400" dirty="0">
                <a:solidFill>
                  <a:srgbClr val="0061AF"/>
                </a:solidFill>
              </a:rPr>
              <a:t>and </a:t>
            </a:r>
            <a:r>
              <a:rPr lang="en-US" sz="2400" b="1" dirty="0">
                <a:solidFill>
                  <a:srgbClr val="0061AF"/>
                </a:solidFill>
              </a:rPr>
              <a:t>evaluating </a:t>
            </a:r>
            <a:r>
              <a:rPr lang="en-US" sz="2400" dirty="0">
                <a:solidFill>
                  <a:srgbClr val="0061AF"/>
                </a:solidFill>
              </a:rPr>
              <a:t>data to inform programming decisions. Progress monitoring</a:t>
            </a:r>
          </a:p>
          <a:p>
            <a:pPr marL="228600" lvl="1" indent="-228600">
              <a:buFont typeface="Wingdings" pitchFamily="2" charset="2"/>
              <a:buChar char="§"/>
              <a:defRPr/>
            </a:pPr>
            <a:r>
              <a:rPr lang="en-US" sz="2400" dirty="0">
                <a:solidFill>
                  <a:srgbClr val="0061AF"/>
                </a:solidFill>
              </a:rPr>
              <a:t>Provides a basis for determining whether an intervention is effective for a given student</a:t>
            </a:r>
          </a:p>
          <a:p>
            <a:pPr marL="228600" lvl="1" indent="-228600">
              <a:buFont typeface="Wingdings" pitchFamily="2" charset="2"/>
              <a:buChar char="§"/>
              <a:defRPr/>
            </a:pPr>
            <a:r>
              <a:rPr lang="en-US" sz="2400" dirty="0">
                <a:solidFill>
                  <a:srgbClr val="0061AF"/>
                </a:solidFill>
              </a:rPr>
              <a:t>Assists with developing effective intervention plans</a:t>
            </a:r>
          </a:p>
          <a:p>
            <a:pPr marL="457200" lvl="1" indent="-457200">
              <a:buFont typeface="Wingdings" pitchFamily="2" charset="2"/>
              <a:buChar char="§"/>
              <a:defRPr/>
            </a:pPr>
            <a:endParaRPr lang="en-US" sz="2400" dirty="0">
              <a:solidFill>
                <a:srgbClr val="0061AF"/>
              </a:solidFill>
            </a:endParaRPr>
          </a:p>
        </p:txBody>
      </p:sp>
      <p:sp>
        <p:nvSpPr>
          <p:cNvPr id="5" name="TextBox 4"/>
          <p:cNvSpPr txBox="1"/>
          <p:nvPr/>
        </p:nvSpPr>
        <p:spPr>
          <a:xfrm>
            <a:off x="1907704" y="4509120"/>
            <a:ext cx="6324600" cy="1736725"/>
          </a:xfrm>
          <a:prstGeom prst="roundRect">
            <a:avLst/>
          </a:prstGeom>
          <a:solidFill>
            <a:srgbClr val="99FF99"/>
          </a:solidFill>
          <a:ln>
            <a:noFill/>
          </a:ln>
          <a:effectLst>
            <a:outerShdw blurRad="44450" dist="27940" dir="5400000" algn="ctr">
              <a:srgbClr val="000000">
                <a:alpha val="32000"/>
              </a:srgbClr>
            </a:outerShdw>
          </a:effectLst>
        </p:spPr>
        <p:style>
          <a:lnRef idx="1">
            <a:schemeClr val="accent5"/>
          </a:lnRef>
          <a:fillRef idx="2">
            <a:schemeClr val="accent5"/>
          </a:fillRef>
          <a:effectRef idx="1">
            <a:schemeClr val="accent5"/>
          </a:effectRef>
          <a:fontRef idx="minor">
            <a:schemeClr val="dk1"/>
          </a:fontRef>
        </p:style>
        <p:txBody>
          <a:bodyPr>
            <a:spAutoFit/>
          </a:bodyPr>
          <a:lstStyle/>
          <a:p>
            <a:pPr>
              <a:defRPr/>
            </a:pPr>
            <a:r>
              <a:rPr lang="en-US" sz="2400" dirty="0"/>
              <a:t>Evidence-based supplemental interventions work for many students. Monitor progress to determine if the plan is working for </a:t>
            </a:r>
            <a:r>
              <a:rPr lang="en-US" sz="2400" i="1" dirty="0"/>
              <a:t>this</a:t>
            </a:r>
            <a:r>
              <a:rPr lang="en-US" sz="2400" dirty="0"/>
              <a:t> student.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ln>
            <a:miter lim="800000"/>
            <a:headEnd/>
            <a:tailEnd/>
          </a:ln>
        </p:spPr>
        <p:txBody>
          <a:bodyPr/>
          <a:lstStyle/>
          <a:p>
            <a:r>
              <a:rPr lang="en-US" altLang="en-US" dirty="0"/>
              <a:t>Progress Monitoring Uses</a:t>
            </a:r>
          </a:p>
        </p:txBody>
      </p:sp>
      <p:graphicFrame>
        <p:nvGraphicFramePr>
          <p:cNvPr id="3" name="Diagram 2" descr="A converging radial diagram with four rectangles pointing toward a central circle which states - Data allow us to.  The four rectangles are - Estimate rates of improvement over time, Compare the efficacy of different forms of instruction,&#10;Identify students who are not demonstrating adequate progress, and Determine when an instructional change is needed&#10;"/>
          <p:cNvGraphicFramePr/>
          <p:nvPr>
            <p:extLst>
              <p:ext uri="{D42A27DB-BD31-4B8C-83A1-F6EECF244321}">
                <p14:modId xmlns:p14="http://schemas.microsoft.com/office/powerpoint/2010/main" val="2346732470"/>
              </p:ext>
            </p:extLst>
          </p:nvPr>
        </p:nvGraphicFramePr>
        <p:xfrm>
          <a:off x="1547664" y="1700808"/>
          <a:ext cx="7422851" cy="38408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ln>
            <a:miter lim="800000"/>
            <a:headEnd/>
            <a:tailEnd/>
          </a:ln>
        </p:spPr>
        <p:txBody>
          <a:bodyPr/>
          <a:lstStyle/>
          <a:p>
            <a:r>
              <a:rPr lang="en-US" altLang="en-US" dirty="0"/>
              <a:t>Progress Monitoring Benefits</a:t>
            </a:r>
          </a:p>
        </p:txBody>
      </p:sp>
      <p:graphicFrame>
        <p:nvGraphicFramePr>
          <p:cNvPr id="7" name="Content Placeholder 3" descr="A graphic depicts the benefits of progress monitoring. A central oval, which says accountability, is connected to four ovals surrounding it.  One oval says evaluation and indicates that progress monitoring data can help a team evaluate an intervention's effectiveness. Two ovals, transparency and justification, relate to using data to make programming decisions in a systemic way. The fourth oval, dissemination, reflects the use of progress monitoring data to share information with key stakeholers."/>
          <p:cNvGraphicFramePr>
            <a:graphicFrameLocks/>
          </p:cNvGraphicFramePr>
          <p:nvPr>
            <p:extLst>
              <p:ext uri="{D42A27DB-BD31-4B8C-83A1-F6EECF244321}">
                <p14:modId xmlns:p14="http://schemas.microsoft.com/office/powerpoint/2010/main" val="4066626341"/>
              </p:ext>
            </p:extLst>
          </p:nvPr>
        </p:nvGraphicFramePr>
        <p:xfrm>
          <a:off x="1331640" y="1772816"/>
          <a:ext cx="7812360" cy="3803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Title 2"/>
          <p:cNvSpPr>
            <a:spLocks noGrp="1"/>
          </p:cNvSpPr>
          <p:nvPr>
            <p:ph type="title"/>
          </p:nvPr>
        </p:nvSpPr>
        <p:spPr>
          <a:ln>
            <a:miter lim="800000"/>
            <a:headEnd/>
            <a:tailEnd/>
          </a:ln>
        </p:spPr>
        <p:txBody>
          <a:bodyPr/>
          <a:lstStyle/>
          <a:p>
            <a:r>
              <a:rPr lang="en-US" altLang="en-US" dirty="0"/>
              <a:t>Activity: How Much Do You Remember?</a:t>
            </a:r>
          </a:p>
        </p:txBody>
      </p:sp>
      <p:sp>
        <p:nvSpPr>
          <p:cNvPr id="2" name="Content Placeholder 1"/>
          <p:cNvSpPr>
            <a:spLocks noGrp="1"/>
          </p:cNvSpPr>
          <p:nvPr>
            <p:ph idx="1"/>
          </p:nvPr>
        </p:nvSpPr>
        <p:spPr>
          <a:xfrm>
            <a:off x="1476375" y="1844675"/>
            <a:ext cx="7435850" cy="4492625"/>
          </a:xfrm>
        </p:spPr>
        <p:txBody>
          <a:bodyPr/>
          <a:lstStyle/>
          <a:p>
            <a:pPr>
              <a:defRPr/>
            </a:pPr>
            <a:r>
              <a:rPr lang="en-US" dirty="0">
                <a:solidFill>
                  <a:srgbClr val="0061AF"/>
                </a:solidFill>
              </a:rPr>
              <a:t>With a partner: </a:t>
            </a:r>
          </a:p>
          <a:p>
            <a:pPr marL="514350" indent="-514350">
              <a:buFont typeface="+mj-lt"/>
              <a:buAutoNum type="arabicPeriod"/>
              <a:defRPr/>
            </a:pPr>
            <a:r>
              <a:rPr lang="en-US" dirty="0">
                <a:solidFill>
                  <a:srgbClr val="0061AF"/>
                </a:solidFill>
              </a:rPr>
              <a:t>List the four steps in the implementation process</a:t>
            </a:r>
          </a:p>
          <a:p>
            <a:pPr marL="514350" indent="-514350">
              <a:buFont typeface="+mj-lt"/>
              <a:buAutoNum type="arabicPeriod"/>
              <a:defRPr/>
            </a:pPr>
            <a:r>
              <a:rPr lang="en-US" dirty="0">
                <a:solidFill>
                  <a:srgbClr val="0061AF"/>
                </a:solidFill>
              </a:rPr>
              <a:t>Write as many facts as you can that describe each step</a:t>
            </a:r>
          </a:p>
          <a:p>
            <a:pPr marL="514350" indent="-514350">
              <a:buFont typeface="+mj-lt"/>
              <a:buAutoNum type="arabicPeriod"/>
              <a:defRPr/>
            </a:pPr>
            <a:r>
              <a:rPr lang="en-US" dirty="0">
                <a:solidFill>
                  <a:srgbClr val="0061AF"/>
                </a:solidFill>
              </a:rPr>
              <a:t>Explain why each step is important</a:t>
            </a:r>
          </a:p>
          <a:p>
            <a:pPr>
              <a:defRPr/>
            </a:pPr>
            <a:endParaRPr lang="en-US" dirty="0">
              <a:solidFill>
                <a:srgbClr val="0061AF"/>
              </a:solidFill>
            </a:endParaRPr>
          </a:p>
        </p:txBody>
      </p:sp>
      <p:sp>
        <p:nvSpPr>
          <p:cNvPr id="5" name="TextBox 4"/>
          <p:cNvSpPr txBox="1"/>
          <p:nvPr/>
        </p:nvSpPr>
        <p:spPr>
          <a:xfrm>
            <a:off x="1835696" y="5411222"/>
            <a:ext cx="6400800" cy="919401"/>
          </a:xfrm>
          <a:prstGeom prst="roundRect">
            <a:avLst/>
          </a:prstGeom>
          <a:solidFill>
            <a:schemeClr val="accent2">
              <a:lumMod val="20000"/>
              <a:lumOff val="80000"/>
            </a:schemeClr>
          </a:solidFill>
          <a:ln>
            <a:noFill/>
          </a:ln>
          <a:effectLst>
            <a:outerShdw blurRad="44450" dist="27940" dir="5400000" algn="ctr">
              <a:srgbClr val="000000">
                <a:alpha val="32000"/>
              </a:srgbClr>
            </a:outerShdw>
          </a:effectLst>
        </p:spPr>
        <p:style>
          <a:lnRef idx="1">
            <a:schemeClr val="accent5"/>
          </a:lnRef>
          <a:fillRef idx="2">
            <a:schemeClr val="accent5"/>
          </a:fillRef>
          <a:effectRef idx="1">
            <a:schemeClr val="accent5"/>
          </a:effectRef>
          <a:fontRef idx="minor">
            <a:schemeClr val="dk1"/>
          </a:fontRef>
        </p:style>
        <p:txBody>
          <a:bodyPr wrap="square" rtlCol="0">
            <a:spAutoFit/>
          </a:bodyPr>
          <a:lstStyle/>
          <a:p>
            <a:pPr>
              <a:defRPr/>
            </a:pPr>
            <a:r>
              <a:rPr lang="en-US" sz="2400" dirty="0"/>
              <a:t>Handout #5: </a:t>
            </a:r>
            <a:r>
              <a:rPr lang="en-US" sz="2400" i="1" dirty="0"/>
              <a:t>The </a:t>
            </a:r>
            <a:r>
              <a:rPr lang="en-US" sz="2400" i="1" dirty="0">
                <a:latin typeface="Arial" charset="0"/>
              </a:rPr>
              <a:t>Four Steps in the Implementation Process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654050"/>
            <a:ext cx="7272338"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noGrp="1"/>
          </p:cNvSpPr>
          <p:nvPr>
            <p:ph type="title" idx="4294967295"/>
          </p:nvPr>
        </p:nvSpPr>
        <p:spPr>
          <a:xfrm>
            <a:off x="1599730" y="2852738"/>
            <a:ext cx="7272808" cy="2705472"/>
          </a:xfrm>
          <a:prstGeom prst="rect">
            <a:avLst/>
          </a:prstGeom>
          <a:noFill/>
          <a:ln>
            <a:noFill/>
            <a:prstDash/>
          </a:ln>
          <a:effectLst/>
          <a:extLst>
            <a:ext uri="{FAA26D3D-D897-4be2-8F04-BA451C77F1D7}">
              <ma14:placeholderFlag xmlns:mc="http://schemas.openxmlformats.org/markup-compatibility/2006" xmlns:mv="urn:schemas-microsoft-com:mac:vml" xmlns:ma14="http://schemas.microsoft.com/office/mac/drawingml/2011/main" xmlns=""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rPr>
              <a:t>Measuring Student Progress</a:t>
            </a:r>
          </a:p>
        </p:txBody>
      </p:sp>
    </p:spTree>
    <p:extLst>
      <p:ext uri="{BB962C8B-B14F-4D97-AF65-F5344CB8AC3E}">
        <p14:creationId xmlns:p14="http://schemas.microsoft.com/office/powerpoint/2010/main" val="2627969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Title 2"/>
          <p:cNvSpPr>
            <a:spLocks noGrp="1"/>
          </p:cNvSpPr>
          <p:nvPr>
            <p:ph type="title"/>
          </p:nvPr>
        </p:nvSpPr>
        <p:spPr>
          <a:ln>
            <a:miter lim="800000"/>
            <a:headEnd/>
            <a:tailEnd/>
          </a:ln>
        </p:spPr>
        <p:txBody>
          <a:bodyPr/>
          <a:lstStyle/>
          <a:p>
            <a:r>
              <a:rPr lang="en-US" altLang="en-US" sz="4000" dirty="0"/>
              <a:t>Data Collected for Supplemental Interventions</a:t>
            </a:r>
          </a:p>
        </p:txBody>
      </p:sp>
      <p:sp>
        <p:nvSpPr>
          <p:cNvPr id="2" name="Content Placeholder 1"/>
          <p:cNvSpPr>
            <a:spLocks noGrp="1"/>
          </p:cNvSpPr>
          <p:nvPr>
            <p:ph idx="1"/>
          </p:nvPr>
        </p:nvSpPr>
        <p:spPr>
          <a:xfrm>
            <a:off x="1403350" y="2133600"/>
            <a:ext cx="7508875" cy="3773488"/>
          </a:xfrm>
        </p:spPr>
        <p:txBody>
          <a:bodyPr/>
          <a:lstStyle/>
          <a:p>
            <a:pPr>
              <a:defRPr/>
            </a:pPr>
            <a:r>
              <a:rPr lang="en-US" dirty="0">
                <a:solidFill>
                  <a:srgbClr val="0061AF"/>
                </a:solidFill>
              </a:rPr>
              <a:t>Data to assess impact:</a:t>
            </a:r>
          </a:p>
          <a:p>
            <a:pPr lvl="1">
              <a:defRPr/>
            </a:pPr>
            <a:r>
              <a:rPr lang="en-US" dirty="0">
                <a:solidFill>
                  <a:srgbClr val="0061AF"/>
                </a:solidFill>
              </a:rPr>
              <a:t>Office Daily Referrals (ODRs)</a:t>
            </a:r>
          </a:p>
          <a:p>
            <a:pPr lvl="1">
              <a:defRPr/>
            </a:pPr>
            <a:r>
              <a:rPr lang="en-US" dirty="0">
                <a:solidFill>
                  <a:srgbClr val="0061AF"/>
                </a:solidFill>
              </a:rPr>
              <a:t>Data collected as part of the intervention (e.g., check-in, check-out points)</a:t>
            </a:r>
          </a:p>
          <a:p>
            <a:pPr>
              <a:defRPr/>
            </a:pPr>
            <a:r>
              <a:rPr lang="en-US" dirty="0">
                <a:solidFill>
                  <a:srgbClr val="0061AF"/>
                </a:solidFill>
              </a:rPr>
              <a:t>Data to assess implementation: </a:t>
            </a:r>
          </a:p>
          <a:p>
            <a:pPr lvl="1">
              <a:defRPr/>
            </a:pPr>
            <a:r>
              <a:rPr lang="en-US" dirty="0">
                <a:solidFill>
                  <a:srgbClr val="0061AF"/>
                </a:solidFill>
              </a:rPr>
              <a:t>Implementation checklists</a:t>
            </a:r>
          </a:p>
          <a:p>
            <a:pPr lvl="1">
              <a:defRPr/>
            </a:pPr>
            <a:r>
              <a:rPr lang="en-US" dirty="0">
                <a:solidFill>
                  <a:srgbClr val="0061AF"/>
                </a:solidFill>
              </a:rPr>
              <a:t>Classroom observations</a:t>
            </a:r>
          </a:p>
          <a:p>
            <a:pPr>
              <a:defRPr/>
            </a:pPr>
            <a:endParaRPr lang="en-US" dirty="0"/>
          </a:p>
        </p:txBody>
      </p:sp>
      <p:pic>
        <p:nvPicPr>
          <p:cNvPr id="111621" name="Picture 4">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4038600"/>
            <a:ext cx="1539875"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2"/>
          <p:cNvSpPr>
            <a:spLocks noGrp="1"/>
          </p:cNvSpPr>
          <p:nvPr>
            <p:ph type="title"/>
          </p:nvPr>
        </p:nvSpPr>
        <p:spPr>
          <a:ln>
            <a:miter lim="800000"/>
            <a:headEnd/>
            <a:tailEnd/>
          </a:ln>
        </p:spPr>
        <p:txBody>
          <a:bodyPr/>
          <a:lstStyle/>
          <a:p>
            <a:r>
              <a:rPr lang="en-US" altLang="en-US" sz="4000" dirty="0"/>
              <a:t>Pattern: Improved Behavior </a:t>
            </a:r>
            <a:br>
              <a:rPr lang="en-US" altLang="en-US" sz="4000" dirty="0"/>
            </a:br>
            <a:r>
              <a:rPr lang="en-US" altLang="en-US" sz="4000" dirty="0"/>
              <a:t>After Intervention Change</a:t>
            </a:r>
          </a:p>
        </p:txBody>
      </p:sp>
      <p:pic>
        <p:nvPicPr>
          <p:cNvPr id="112643" name="Picture 2">
            <a:extLst>
              <a:ext uri="{C183D7F6-B498-43B3-948B-1728B52AA6E4}">
                <adec:decorative xmlns:adec="http://schemas.microsoft.com/office/drawing/2017/decorative" val="1"/>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403647" y="1931988"/>
            <a:ext cx="3672409" cy="3873500"/>
          </a:xfrm>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44"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1931988"/>
            <a:ext cx="3816424" cy="387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Title 1"/>
          <p:cNvSpPr>
            <a:spLocks noGrp="1"/>
          </p:cNvSpPr>
          <p:nvPr>
            <p:ph type="title"/>
          </p:nvPr>
        </p:nvSpPr>
        <p:spPr>
          <a:ln>
            <a:miter lim="800000"/>
            <a:headEnd/>
            <a:tailEnd/>
          </a:ln>
        </p:spPr>
        <p:txBody>
          <a:bodyPr/>
          <a:lstStyle/>
          <a:p>
            <a:r>
              <a:rPr lang="en-US" altLang="en-US" sz="3600" dirty="0"/>
              <a:t>Interpreting Improved Behavior </a:t>
            </a:r>
            <a:br>
              <a:rPr lang="en-US" altLang="en-US" sz="3600" dirty="0"/>
            </a:br>
            <a:r>
              <a:rPr lang="en-US" altLang="en-US" sz="3600" dirty="0"/>
              <a:t>After Intervention Change </a:t>
            </a:r>
          </a:p>
        </p:txBody>
      </p:sp>
      <p:sp>
        <p:nvSpPr>
          <p:cNvPr id="4" name="Content Placeholder 3"/>
          <p:cNvSpPr>
            <a:spLocks noGrp="1"/>
          </p:cNvSpPr>
          <p:nvPr>
            <p:ph idx="1"/>
          </p:nvPr>
        </p:nvSpPr>
        <p:spPr>
          <a:xfrm>
            <a:off x="1403350" y="2055813"/>
            <a:ext cx="7508875" cy="3851275"/>
          </a:xfrm>
        </p:spPr>
        <p:txBody>
          <a:bodyPr/>
          <a:lstStyle/>
          <a:p>
            <a:pPr>
              <a:defRPr/>
            </a:pPr>
            <a:r>
              <a:rPr lang="en-US" b="1" dirty="0">
                <a:solidFill>
                  <a:srgbClr val="0061AF"/>
                </a:solidFill>
              </a:rPr>
              <a:t>Situation:</a:t>
            </a:r>
            <a:r>
              <a:rPr lang="en-US" dirty="0">
                <a:solidFill>
                  <a:srgbClr val="0061AF"/>
                </a:solidFill>
              </a:rPr>
              <a:t> The student’s response improves after an intervention change (direction depends on target behavior).</a:t>
            </a:r>
          </a:p>
          <a:p>
            <a:pPr>
              <a:defRPr/>
            </a:pPr>
            <a:r>
              <a:rPr lang="en-US" b="1" dirty="0">
                <a:solidFill>
                  <a:srgbClr val="0061AF"/>
                </a:solidFill>
              </a:rPr>
              <a:t>Analysis:</a:t>
            </a:r>
            <a:r>
              <a:rPr lang="en-US" dirty="0">
                <a:solidFill>
                  <a:srgbClr val="0061AF"/>
                </a:solidFill>
              </a:rPr>
              <a:t> No change in intervention is needed at this time. Continue monitoring until a change is needed or the goal is met.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a:t>
            </a:r>
          </a:p>
        </p:txBody>
      </p:sp>
      <p:sp>
        <p:nvSpPr>
          <p:cNvPr id="3" name="Content Placeholder 2"/>
          <p:cNvSpPr>
            <a:spLocks noGrp="1"/>
          </p:cNvSpPr>
          <p:nvPr>
            <p:ph idx="1"/>
          </p:nvPr>
        </p:nvSpPr>
        <p:spPr>
          <a:xfrm>
            <a:off x="1692275" y="1600200"/>
            <a:ext cx="6994525" cy="4637112"/>
          </a:xfrm>
        </p:spPr>
        <p:txBody>
          <a:bodyPr/>
          <a:lstStyle/>
          <a:p>
            <a:pPr marL="0" indent="0">
              <a:buNone/>
            </a:pPr>
            <a:r>
              <a:rPr lang="en-US" sz="2800" dirty="0"/>
              <a:t>This presentation uses content and </a:t>
            </a:r>
            <a:r>
              <a:rPr lang="en-US" sz="2800"/>
              <a:t>resources from</a:t>
            </a:r>
          </a:p>
          <a:p>
            <a:pPr marL="0" indent="0">
              <a:buNone/>
            </a:pPr>
            <a:endParaRPr lang="en-US" sz="2800" dirty="0"/>
          </a:p>
          <a:p>
            <a:r>
              <a:rPr lang="en-US" sz="2400" dirty="0"/>
              <a:t>The National Center on Intensive Intervention (NCII) </a:t>
            </a:r>
            <a:r>
              <a:rPr lang="en-US" sz="2400" dirty="0">
                <a:hlinkClick r:id="rId3"/>
              </a:rPr>
              <a:t>www.intensiveintervention.org</a:t>
            </a:r>
            <a:r>
              <a:rPr lang="en-US" sz="2400" dirty="0"/>
              <a:t> </a:t>
            </a:r>
          </a:p>
          <a:p>
            <a:r>
              <a:rPr lang="en-US" sz="2400" dirty="0"/>
              <a:t>OSEP Technical Assistance Center on Positive Behavioral Interventions and Supports (PBIS) </a:t>
            </a:r>
            <a:r>
              <a:rPr lang="en-US" sz="2400" dirty="0">
                <a:hlinkClick r:id="rId4"/>
              </a:rPr>
              <a:t>www.pbis.org</a:t>
            </a:r>
            <a:r>
              <a:rPr lang="en-US" sz="2400" dirty="0"/>
              <a:t> </a:t>
            </a:r>
          </a:p>
          <a:p>
            <a:pPr lvl="0"/>
            <a:r>
              <a:rPr lang="en-US" sz="2400" dirty="0"/>
              <a:t>Missouri Schoolwide Positive Behavior Support</a:t>
            </a:r>
          </a:p>
          <a:p>
            <a:pPr marL="0" lvl="0" indent="0">
              <a:buNone/>
            </a:pPr>
            <a:r>
              <a:rPr lang="en-US" sz="2400" dirty="0"/>
              <a:t>     </a:t>
            </a:r>
            <a:r>
              <a:rPr lang="en-US" sz="2400" dirty="0">
                <a:hlinkClick r:id="rId5"/>
              </a:rPr>
              <a:t>www.pbismissouri.org</a:t>
            </a:r>
            <a:endParaRPr lang="en-US" sz="2400" dirty="0"/>
          </a:p>
          <a:p>
            <a:pPr marL="0" lvl="0" indent="0">
              <a:buNone/>
            </a:pPr>
            <a:endParaRPr lang="en-US" sz="2400" dirty="0"/>
          </a:p>
          <a:p>
            <a:pPr marL="0" lv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800" dirty="0"/>
          </a:p>
          <a:p>
            <a:endParaRPr lang="en-US" dirty="0"/>
          </a:p>
        </p:txBody>
      </p:sp>
    </p:spTree>
    <p:extLst>
      <p:ext uri="{BB962C8B-B14F-4D97-AF65-F5344CB8AC3E}">
        <p14:creationId xmlns:p14="http://schemas.microsoft.com/office/powerpoint/2010/main" val="1175682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2"/>
          <p:cNvSpPr>
            <a:spLocks noGrp="1"/>
          </p:cNvSpPr>
          <p:nvPr>
            <p:ph type="title"/>
          </p:nvPr>
        </p:nvSpPr>
        <p:spPr>
          <a:ln>
            <a:miter lim="800000"/>
            <a:headEnd/>
            <a:tailEnd/>
          </a:ln>
        </p:spPr>
        <p:txBody>
          <a:bodyPr/>
          <a:lstStyle/>
          <a:p>
            <a:r>
              <a:rPr lang="en-US" altLang="en-US" dirty="0"/>
              <a:t>Pattern: No Change in Behavior</a:t>
            </a:r>
          </a:p>
        </p:txBody>
      </p:sp>
      <p:pic>
        <p:nvPicPr>
          <p:cNvPr id="114691" name="Picture 5">
            <a:extLst>
              <a:ext uri="{C183D7F6-B498-43B3-948B-1728B52AA6E4}">
                <adec:decorative xmlns:adec="http://schemas.microsoft.com/office/drawing/2017/decorative" val="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27313" y="1989138"/>
            <a:ext cx="5305425" cy="3851275"/>
          </a:xfrm>
          <a:extLs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03350" y="1773238"/>
            <a:ext cx="7508875" cy="4133850"/>
          </a:xfrm>
        </p:spPr>
        <p:txBody>
          <a:bodyPr/>
          <a:lstStyle/>
          <a:p>
            <a:pPr>
              <a:defRPr/>
            </a:pPr>
            <a:r>
              <a:rPr lang="en-US" sz="2600" b="1" dirty="0">
                <a:solidFill>
                  <a:srgbClr val="0061AF"/>
                </a:solidFill>
              </a:rPr>
              <a:t>Situation:</a:t>
            </a:r>
            <a:r>
              <a:rPr lang="en-US" sz="2600" dirty="0">
                <a:solidFill>
                  <a:srgbClr val="0061AF"/>
                </a:solidFill>
              </a:rPr>
              <a:t> The data are similar before and after the change in intervention.</a:t>
            </a:r>
          </a:p>
          <a:p>
            <a:pPr>
              <a:defRPr/>
            </a:pPr>
            <a:endParaRPr lang="en-US" sz="2600" b="1" dirty="0">
              <a:solidFill>
                <a:srgbClr val="0061AF"/>
              </a:solidFill>
            </a:endParaRPr>
          </a:p>
          <a:p>
            <a:pPr>
              <a:defRPr/>
            </a:pPr>
            <a:r>
              <a:rPr lang="en-US" sz="2600" b="1" dirty="0">
                <a:solidFill>
                  <a:srgbClr val="0061AF"/>
                </a:solidFill>
              </a:rPr>
              <a:t>Possible interpretations:</a:t>
            </a:r>
          </a:p>
          <a:p>
            <a:pPr lvl="1">
              <a:defRPr/>
            </a:pPr>
            <a:r>
              <a:rPr lang="en-US" sz="2000" dirty="0">
                <a:solidFill>
                  <a:srgbClr val="0061AF"/>
                </a:solidFill>
              </a:rPr>
              <a:t>The student is not responding to the intervention.</a:t>
            </a:r>
          </a:p>
          <a:p>
            <a:pPr lvl="1">
              <a:defRPr/>
            </a:pPr>
            <a:r>
              <a:rPr lang="en-US" sz="2000" dirty="0">
                <a:solidFill>
                  <a:srgbClr val="0061AF"/>
                </a:solidFill>
              </a:rPr>
              <a:t>The student has not received the intervention with fidelity.</a:t>
            </a:r>
          </a:p>
          <a:p>
            <a:pPr lvl="1">
              <a:defRPr/>
            </a:pPr>
            <a:r>
              <a:rPr lang="en-US" sz="2000" dirty="0">
                <a:solidFill>
                  <a:srgbClr val="0061AF"/>
                </a:solidFill>
              </a:rPr>
              <a:t>The progress monitoring tool is not sensitive to change for this behavior.</a:t>
            </a:r>
          </a:p>
          <a:p>
            <a:pPr lvl="1">
              <a:defRPr/>
            </a:pPr>
            <a:r>
              <a:rPr lang="en-US" sz="2000" dirty="0">
                <a:solidFill>
                  <a:srgbClr val="0061AF"/>
                </a:solidFill>
              </a:rPr>
              <a:t>The intervention is not an appropriate match for the student’s needs.</a:t>
            </a:r>
          </a:p>
          <a:p>
            <a:pPr lvl="1">
              <a:defRPr/>
            </a:pPr>
            <a:r>
              <a:rPr lang="en-US" sz="2000" dirty="0">
                <a:solidFill>
                  <a:srgbClr val="0061AF"/>
                </a:solidFill>
              </a:rPr>
              <a:t>The intervention is not addressing the function of the behavior</a:t>
            </a:r>
            <a:r>
              <a:rPr lang="en-US" sz="2000" dirty="0"/>
              <a:t>.</a:t>
            </a:r>
          </a:p>
        </p:txBody>
      </p:sp>
      <p:sp>
        <p:nvSpPr>
          <p:cNvPr id="115715" name="Title 2"/>
          <p:cNvSpPr>
            <a:spLocks noGrp="1"/>
          </p:cNvSpPr>
          <p:nvPr>
            <p:ph type="title"/>
          </p:nvPr>
        </p:nvSpPr>
        <p:spPr>
          <a:ln>
            <a:miter lim="800000"/>
            <a:headEnd/>
            <a:tailEnd/>
          </a:ln>
        </p:spPr>
        <p:txBody>
          <a:bodyPr/>
          <a:lstStyle/>
          <a:p>
            <a:r>
              <a:rPr lang="en-US" altLang="en-US" dirty="0"/>
              <a:t>Interpreting No Change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500"/>
                                        <p:tgtEl>
                                          <p:spTgt spid="2">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4" end="4"/>
                                            </p:txEl>
                                          </p:spTgt>
                                        </p:tgtEl>
                                        <p:attrNameLst>
                                          <p:attrName>style.visibility</p:attrName>
                                        </p:attrNameLst>
                                      </p:cBhvr>
                                      <p:to>
                                        <p:strVal val="visible"/>
                                      </p:to>
                                    </p:set>
                                    <p:animEffect transition="in" filter="fade">
                                      <p:cBhvr>
                                        <p:cTn id="10" dur="500"/>
                                        <p:tgtEl>
                                          <p:spTgt spid="2">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animEffect transition="in" filter="fade">
                                      <p:cBhvr>
                                        <p:cTn id="13" dur="500"/>
                                        <p:tgtEl>
                                          <p:spTgt spid="2">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6" end="6"/>
                                            </p:txEl>
                                          </p:spTgt>
                                        </p:tgtEl>
                                        <p:attrNameLst>
                                          <p:attrName>style.visibility</p:attrName>
                                        </p:attrNameLst>
                                      </p:cBhvr>
                                      <p:to>
                                        <p:strVal val="visible"/>
                                      </p:to>
                                    </p:set>
                                    <p:animEffect transition="in" filter="fade">
                                      <p:cBhvr>
                                        <p:cTn id="16" dur="500"/>
                                        <p:tgtEl>
                                          <p:spTgt spid="2">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animEffect transition="in" filter="fade">
                                      <p:cBhvr>
                                        <p:cTn id="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6738" name="Content Placeholder 3">
            <a:extLs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54659298"/>
              </p:ext>
            </p:extLst>
          </p:nvPr>
        </p:nvGraphicFramePr>
        <p:xfrm>
          <a:off x="1308100" y="1973263"/>
          <a:ext cx="6503988" cy="3683000"/>
        </p:xfrm>
        <a:graphic>
          <a:graphicData uri="http://schemas.openxmlformats.org/presentationml/2006/ole">
            <mc:AlternateContent xmlns:mc="http://schemas.openxmlformats.org/markup-compatibility/2006">
              <mc:Choice xmlns:v="urn:schemas-microsoft-com:vml" Requires="v">
                <p:oleObj r:id="rId3" imgW="6504996" imgH="3682303" progId="Excel.Sheet.8">
                  <p:embed/>
                </p:oleObj>
              </mc:Choice>
              <mc:Fallback>
                <p:oleObj r:id="rId3" imgW="6504996" imgH="3682303" progId="Excel.Sheet.8">
                  <p:embed/>
                  <p:pic>
                    <p:nvPicPr>
                      <p:cNvPr id="0" name="Picture 168"/>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8100" y="1973263"/>
                        <a:ext cx="6503988" cy="368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16739" name="Title 2"/>
          <p:cNvSpPr>
            <a:spLocks noGrp="1"/>
          </p:cNvSpPr>
          <p:nvPr>
            <p:ph type="title"/>
          </p:nvPr>
        </p:nvSpPr>
        <p:spPr>
          <a:ln>
            <a:miter lim="800000"/>
            <a:headEnd/>
            <a:tailEnd/>
          </a:ln>
        </p:spPr>
        <p:txBody>
          <a:bodyPr/>
          <a:lstStyle/>
          <a:p>
            <a:r>
              <a:rPr lang="en-US" altLang="en-US" dirty="0"/>
              <a:t>Pattern: Highly Variable Data</a:t>
            </a:r>
          </a:p>
        </p:txBody>
      </p:sp>
      <p:cxnSp>
        <p:nvCxnSpPr>
          <p:cNvPr id="6" name="Straight Connector 5">
            <a:extLst>
              <a:ext uri="{C183D7F6-B498-43B3-948B-1728B52AA6E4}">
                <adec:decorative xmlns:adec="http://schemas.microsoft.com/office/drawing/2017/decorative" val="1"/>
              </a:ext>
            </a:extLst>
          </p:cNvPr>
          <p:cNvCxnSpPr/>
          <p:nvPr/>
        </p:nvCxnSpPr>
        <p:spPr>
          <a:xfrm flipV="1">
            <a:off x="4168775" y="2035175"/>
            <a:ext cx="0" cy="308610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381245" y="2130879"/>
            <a:ext cx="430887" cy="2517677"/>
          </a:xfrm>
          <a:prstGeom prst="rect">
            <a:avLst/>
          </a:prstGeom>
          <a:noFill/>
        </p:spPr>
        <p:txBody>
          <a:bodyPr vert="vert270" wrap="none">
            <a:spAutoFit/>
          </a:bodyPr>
          <a:lstStyle/>
          <a:p>
            <a:pPr>
              <a:defRPr/>
            </a:pPr>
            <a:r>
              <a:rPr lang="en-US" sz="1600" dirty="0">
                <a:solidFill>
                  <a:srgbClr val="000000"/>
                </a:solidFill>
              </a:rPr>
              <a:t>Disruptive Behavior Rating</a:t>
            </a:r>
          </a:p>
        </p:txBody>
      </p:sp>
      <p:sp>
        <p:nvSpPr>
          <p:cNvPr id="116742" name="TextBox 10"/>
          <p:cNvSpPr txBox="1">
            <a:spLocks noChangeArrowheads="1"/>
          </p:cNvSpPr>
          <p:nvPr/>
        </p:nvSpPr>
        <p:spPr bwMode="auto">
          <a:xfrm>
            <a:off x="2209800" y="5605463"/>
            <a:ext cx="23510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600" dirty="0">
                <a:solidFill>
                  <a:srgbClr val="000000"/>
                </a:solidFill>
              </a:rPr>
              <a:t>Number of School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76375" y="2055813"/>
            <a:ext cx="7435850" cy="3851275"/>
          </a:xfrm>
        </p:spPr>
        <p:txBody>
          <a:bodyPr/>
          <a:lstStyle/>
          <a:p>
            <a:pPr>
              <a:defRPr/>
            </a:pPr>
            <a:r>
              <a:rPr lang="en-US" b="1" dirty="0">
                <a:solidFill>
                  <a:srgbClr val="0061AF"/>
                </a:solidFill>
              </a:rPr>
              <a:t>Situation:</a:t>
            </a:r>
            <a:r>
              <a:rPr lang="en-US" dirty="0">
                <a:solidFill>
                  <a:srgbClr val="0061AF"/>
                </a:solidFill>
              </a:rPr>
              <a:t> Data are inconsistent.</a:t>
            </a:r>
          </a:p>
          <a:p>
            <a:pPr>
              <a:defRPr/>
            </a:pPr>
            <a:r>
              <a:rPr lang="en-US" b="1" dirty="0">
                <a:solidFill>
                  <a:srgbClr val="0061AF"/>
                </a:solidFill>
              </a:rPr>
              <a:t>Possible explanations:</a:t>
            </a:r>
          </a:p>
          <a:p>
            <a:pPr lvl="1">
              <a:defRPr/>
            </a:pPr>
            <a:r>
              <a:rPr lang="en-US" sz="2400" dirty="0">
                <a:solidFill>
                  <a:srgbClr val="0061AF"/>
                </a:solidFill>
              </a:rPr>
              <a:t>The progress monitoring tool is not reliable for this behavior.</a:t>
            </a:r>
          </a:p>
          <a:p>
            <a:pPr lvl="1">
              <a:defRPr/>
            </a:pPr>
            <a:r>
              <a:rPr lang="en-US" sz="2400" dirty="0">
                <a:solidFill>
                  <a:srgbClr val="0061AF"/>
                </a:solidFill>
              </a:rPr>
              <a:t>The administration of the assessment is inconsistent.</a:t>
            </a:r>
          </a:p>
          <a:p>
            <a:pPr lvl="1">
              <a:defRPr/>
            </a:pPr>
            <a:r>
              <a:rPr lang="en-US" sz="2400" dirty="0">
                <a:solidFill>
                  <a:srgbClr val="0061AF"/>
                </a:solidFill>
              </a:rPr>
              <a:t>The behavior is as variable as the data suggest. Look for patterns in the setting, time of day, day of week, etc.</a:t>
            </a:r>
          </a:p>
        </p:txBody>
      </p:sp>
      <p:sp>
        <p:nvSpPr>
          <p:cNvPr id="117763" name="Title 2"/>
          <p:cNvSpPr>
            <a:spLocks noGrp="1"/>
          </p:cNvSpPr>
          <p:nvPr>
            <p:ph type="title"/>
          </p:nvPr>
        </p:nvSpPr>
        <p:spPr>
          <a:ln>
            <a:miter lim="800000"/>
            <a:headEnd/>
            <a:tailEnd/>
          </a:ln>
        </p:spPr>
        <p:txBody>
          <a:bodyPr/>
          <a:lstStyle/>
          <a:p>
            <a:r>
              <a:rPr lang="en-US" altLang="en-US" dirty="0"/>
              <a:t>Interpreting Highly Variable Data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786" name="Object 2">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961113666"/>
              </p:ext>
            </p:extLst>
          </p:nvPr>
        </p:nvGraphicFramePr>
        <p:xfrm>
          <a:off x="0" y="1219200"/>
          <a:ext cx="9144000" cy="5638800"/>
        </p:xfrm>
        <a:graphic>
          <a:graphicData uri="http://schemas.openxmlformats.org/presentationml/2006/ole">
            <mc:AlternateContent xmlns:mc="http://schemas.openxmlformats.org/markup-compatibility/2006">
              <mc:Choice xmlns:v="urn:schemas-microsoft-com:vml" Requires="v">
                <p:oleObj name="Chart" r:id="rId3" imgW="7581960" imgH="4152960" progId="">
                  <p:embed/>
                </p:oleObj>
              </mc:Choice>
              <mc:Fallback>
                <p:oleObj name="Chart" r:id="rId3" imgW="7581960" imgH="4152960" progId="">
                  <p:embed/>
                  <p:pic>
                    <p:nvPicPr>
                      <p:cNvPr id="0" name="Picture 1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19200"/>
                        <a:ext cx="9144000"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8787" name="Rectangle 3"/>
          <p:cNvSpPr>
            <a:spLocks noGrp="1" noChangeArrowheads="1"/>
          </p:cNvSpPr>
          <p:nvPr>
            <p:ph type="title"/>
          </p:nvPr>
        </p:nvSpPr>
        <p:spPr>
          <a:xfrm>
            <a:off x="1403648" y="0"/>
            <a:ext cx="7740352" cy="1600200"/>
          </a:xfrm>
          <a:ln>
            <a:miter lim="800000"/>
            <a:headEnd/>
            <a:tailEnd/>
          </a:ln>
        </p:spPr>
        <p:txBody>
          <a:bodyPr/>
          <a:lstStyle/>
          <a:p>
            <a:pPr eaLnBrk="1" hangingPunct="1"/>
            <a:r>
              <a:rPr lang="en-US" altLang="en-US" dirty="0"/>
              <a:t>Daily Data Used for Decision Making for Steve</a:t>
            </a:r>
          </a:p>
        </p:txBody>
      </p:sp>
      <p:sp>
        <p:nvSpPr>
          <p:cNvPr id="2" name="Rectangle 1"/>
          <p:cNvSpPr/>
          <p:nvPr/>
        </p:nvSpPr>
        <p:spPr>
          <a:xfrm>
            <a:off x="2438400" y="1556792"/>
            <a:ext cx="5013920" cy="5768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Steve’s “Check In Check Out” Performance</a:t>
            </a:r>
          </a:p>
          <a:p>
            <a:pPr algn="ctr">
              <a:defRPr/>
            </a:pPr>
            <a:r>
              <a:rPr lang="en-US" b="1" dirty="0">
                <a:solidFill>
                  <a:schemeClr val="tx1"/>
                </a:solidFill>
              </a:rPr>
              <a:t>2010-2012</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1475656" y="116632"/>
            <a:ext cx="7560840" cy="1152128"/>
          </a:xfrm>
          <a:ln>
            <a:miter lim="800000"/>
            <a:headEnd/>
            <a:tailEnd/>
          </a:ln>
        </p:spPr>
        <p:txBody>
          <a:bodyPr/>
          <a:lstStyle/>
          <a:p>
            <a:pPr eaLnBrk="1" hangingPunct="1"/>
            <a:r>
              <a:rPr lang="en-US" altLang="en-US" sz="3700" dirty="0"/>
              <a:t>Daily Data Used for Decision Making</a:t>
            </a:r>
            <a:endParaRPr lang="en-US" altLang="en-US" sz="3700" dirty="0">
              <a:solidFill>
                <a:schemeClr val="bg1"/>
              </a:solidFill>
            </a:endParaRPr>
          </a:p>
        </p:txBody>
      </p:sp>
      <p:graphicFrame>
        <p:nvGraphicFramePr>
          <p:cNvPr id="119811" name="Object 3">
            <a:extLst>
              <a:ext uri="{C183D7F6-B498-43B3-948B-1728B52AA6E4}">
                <adec:decorative xmlns:adec="http://schemas.microsoft.com/office/drawing/2017/decorative" val="1"/>
              </a:ext>
            </a:extLst>
          </p:cNvPr>
          <p:cNvGraphicFramePr>
            <a:graphicFrameLocks noGrp="1" noChangeAspect="1"/>
          </p:cNvGraphicFramePr>
          <p:nvPr>
            <p:ph idx="1"/>
            <p:extLst>
              <p:ext uri="{D42A27DB-BD31-4B8C-83A1-F6EECF244321}">
                <p14:modId xmlns:p14="http://schemas.microsoft.com/office/powerpoint/2010/main" val="3141243114"/>
              </p:ext>
            </p:extLst>
          </p:nvPr>
        </p:nvGraphicFramePr>
        <p:xfrm>
          <a:off x="781050" y="1687513"/>
          <a:ext cx="7581900" cy="4352925"/>
        </p:xfrm>
        <a:graphic>
          <a:graphicData uri="http://schemas.openxmlformats.org/presentationml/2006/ole">
            <mc:AlternateContent xmlns:mc="http://schemas.openxmlformats.org/markup-compatibility/2006">
              <mc:Choice xmlns:v="urn:schemas-microsoft-com:vml" Requires="v">
                <p:oleObj name="Chart" r:id="rId3" imgW="7581960" imgH="4352760" progId="">
                  <p:embed/>
                </p:oleObj>
              </mc:Choice>
              <mc:Fallback>
                <p:oleObj name="Chart" r:id="rId3" imgW="7581960" imgH="4352760" progId="">
                  <p:embed/>
                  <p:pic>
                    <p:nvPicPr>
                      <p:cNvPr id="0" name="Picture 16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050" y="1687513"/>
                        <a:ext cx="75819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a:xfrm>
            <a:off x="2514600" y="1447800"/>
            <a:ext cx="5441776"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Rachelle’s “Check In Check Out” Performance</a:t>
            </a:r>
          </a:p>
          <a:p>
            <a:pPr algn="ctr">
              <a:defRPr/>
            </a:pPr>
            <a:r>
              <a:rPr lang="en-US" b="1" dirty="0">
                <a:solidFill>
                  <a:schemeClr val="tx1"/>
                </a:solidFill>
              </a:rPr>
              <a:t>2010-2012</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Title 1"/>
          <p:cNvSpPr>
            <a:spLocks noGrp="1"/>
          </p:cNvSpPr>
          <p:nvPr>
            <p:ph type="title"/>
          </p:nvPr>
        </p:nvSpPr>
        <p:spPr>
          <a:ln>
            <a:miter lim="800000"/>
            <a:headEnd/>
            <a:tailEnd/>
          </a:ln>
        </p:spPr>
        <p:txBody>
          <a:bodyPr/>
          <a:lstStyle/>
          <a:p>
            <a:r>
              <a:rPr lang="en-US" altLang="en-US" sz="3800" dirty="0"/>
              <a:t>Key Questions to Ask Before Intensive Interventions</a:t>
            </a:r>
          </a:p>
        </p:txBody>
      </p:sp>
      <p:sp>
        <p:nvSpPr>
          <p:cNvPr id="4" name="Content Placeholder 3"/>
          <p:cNvSpPr>
            <a:spLocks noGrp="1"/>
          </p:cNvSpPr>
          <p:nvPr>
            <p:ph idx="1"/>
          </p:nvPr>
        </p:nvSpPr>
        <p:spPr/>
        <p:txBody>
          <a:bodyPr/>
          <a:lstStyle/>
          <a:p>
            <a:r>
              <a:rPr lang="en-US" sz="2400" dirty="0"/>
              <a:t>Has the student been taught using an evidence-based, supplemental intervention program (if available) that is appropriate for his or her needs?</a:t>
            </a:r>
          </a:p>
          <a:p>
            <a:r>
              <a:rPr lang="en-US" sz="2400" dirty="0"/>
              <a:t>Has the program been implemented with fidelity?</a:t>
            </a:r>
          </a:p>
          <a:p>
            <a:pPr lvl="1"/>
            <a:r>
              <a:rPr lang="en-US" sz="2000" dirty="0"/>
              <a:t>Content</a:t>
            </a:r>
          </a:p>
          <a:p>
            <a:pPr lvl="1"/>
            <a:r>
              <a:rPr lang="en-US" sz="2000" dirty="0"/>
              <a:t>Dosage/schedule</a:t>
            </a:r>
          </a:p>
          <a:p>
            <a:pPr lvl="1"/>
            <a:r>
              <a:rPr lang="en-US" sz="2000" dirty="0"/>
              <a:t>Group size</a:t>
            </a:r>
          </a:p>
          <a:p>
            <a:r>
              <a:rPr lang="en-US" sz="2400" dirty="0"/>
              <a:t>Has the program been implemented for a sufficient amount of time to determine the response?</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a:xfrm>
            <a:off x="1692275" y="115888"/>
            <a:ext cx="6994525" cy="1512887"/>
          </a:xfrm>
          <a:ln>
            <a:miter lim="800000"/>
            <a:headEnd/>
            <a:tailEnd/>
          </a:ln>
        </p:spPr>
        <p:txBody>
          <a:bodyPr/>
          <a:lstStyle/>
          <a:p>
            <a:r>
              <a:rPr lang="en-US" altLang="en-US" sz="3600" dirty="0"/>
              <a:t>Distinction Between Supplemental Intervention and Intensive Interventions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55004533"/>
              </p:ext>
            </p:extLst>
          </p:nvPr>
        </p:nvGraphicFramePr>
        <p:xfrm>
          <a:off x="1692275" y="1692275"/>
          <a:ext cx="7451724" cy="5056189"/>
        </p:xfrm>
        <a:graphic>
          <a:graphicData uri="http://schemas.openxmlformats.org/drawingml/2006/table">
            <a:tbl>
              <a:tblPr firstRow="1" bandRow="1">
                <a:tableStyleId>{284E427A-3D55-4303-BF80-6455036E1DE7}</a:tableStyleId>
              </a:tblPr>
              <a:tblGrid>
                <a:gridCol w="1800056">
                  <a:extLst>
                    <a:ext uri="{9D8B030D-6E8A-4147-A177-3AD203B41FA5}">
                      <a16:colId xmlns:a16="http://schemas.microsoft.com/office/drawing/2014/main" val="20000"/>
                    </a:ext>
                  </a:extLst>
                </a:gridCol>
                <a:gridCol w="2952092">
                  <a:extLst>
                    <a:ext uri="{9D8B030D-6E8A-4147-A177-3AD203B41FA5}">
                      <a16:colId xmlns:a16="http://schemas.microsoft.com/office/drawing/2014/main" val="20001"/>
                    </a:ext>
                  </a:extLst>
                </a:gridCol>
                <a:gridCol w="2699576">
                  <a:extLst>
                    <a:ext uri="{9D8B030D-6E8A-4147-A177-3AD203B41FA5}">
                      <a16:colId xmlns:a16="http://schemas.microsoft.com/office/drawing/2014/main" val="20002"/>
                    </a:ext>
                  </a:extLst>
                </a:gridCol>
              </a:tblGrid>
              <a:tr h="365797">
                <a:tc>
                  <a:txBody>
                    <a:bodyPr/>
                    <a:lstStyle/>
                    <a:p>
                      <a:endParaRPr lang="en-US" sz="1800" dirty="0"/>
                    </a:p>
                  </a:txBody>
                  <a:tcPr marL="91433" marR="91433" marT="45725" marB="45725"/>
                </a:tc>
                <a:tc>
                  <a:txBody>
                    <a:bodyPr/>
                    <a:lstStyle/>
                    <a:p>
                      <a:r>
                        <a:rPr lang="en-US" sz="1800" dirty="0"/>
                        <a:t>Supplemental </a:t>
                      </a:r>
                      <a:endParaRPr lang="en-US" sz="1800" dirty="0">
                        <a:solidFill>
                          <a:srgbClr val="422C16"/>
                        </a:solidFill>
                      </a:endParaRPr>
                    </a:p>
                  </a:txBody>
                  <a:tcPr marL="91433" marR="91433" marT="45725" marB="45725"/>
                </a:tc>
                <a:tc>
                  <a:txBody>
                    <a:bodyPr/>
                    <a:lstStyle/>
                    <a:p>
                      <a:r>
                        <a:rPr lang="en-US" sz="1800" dirty="0"/>
                        <a:t>Intensive </a:t>
                      </a:r>
                      <a:endParaRPr lang="en-US" sz="1800" dirty="0">
                        <a:solidFill>
                          <a:srgbClr val="422C16"/>
                        </a:solidFill>
                      </a:endParaRPr>
                    </a:p>
                  </a:txBody>
                  <a:tcPr marL="91433" marR="91433" marT="45725" marB="45725"/>
                </a:tc>
                <a:extLst>
                  <a:ext uri="{0D108BD9-81ED-4DB2-BD59-A6C34878D82A}">
                    <a16:rowId xmlns:a16="http://schemas.microsoft.com/office/drawing/2014/main" val="10000"/>
                  </a:ext>
                </a:extLst>
              </a:tr>
              <a:tr h="1310773">
                <a:tc>
                  <a:txBody>
                    <a:bodyPr/>
                    <a:lstStyle/>
                    <a:p>
                      <a:r>
                        <a:rPr lang="en-US" sz="1600" dirty="0"/>
                        <a:t>Instruction</a:t>
                      </a:r>
                    </a:p>
                  </a:txBody>
                  <a:tcPr marL="91433" marR="91433" marT="45725" marB="45725"/>
                </a:tc>
                <a:tc>
                  <a:txBody>
                    <a:bodyPr/>
                    <a:lstStyle/>
                    <a:p>
                      <a:r>
                        <a:rPr lang="en-US" sz="1600" dirty="0"/>
                        <a:t>Follow standardized, evidence-based</a:t>
                      </a:r>
                      <a:r>
                        <a:rPr lang="en-US" sz="1600" baseline="0" dirty="0"/>
                        <a:t> programs as designed</a:t>
                      </a:r>
                      <a:endParaRPr lang="en-US" sz="1600" dirty="0"/>
                    </a:p>
                  </a:txBody>
                  <a:tcPr marL="91433" marR="91433" marT="45725" marB="45725"/>
                </a:tc>
                <a:tc>
                  <a:txBody>
                    <a:bodyPr/>
                    <a:lstStyle/>
                    <a:p>
                      <a:r>
                        <a:rPr lang="en-US" sz="1600" dirty="0"/>
                        <a:t>Use standardized,</a:t>
                      </a:r>
                      <a:r>
                        <a:rPr lang="en-US" sz="1600" baseline="0" dirty="0"/>
                        <a:t> evidence-based programs as a platform, but adapt instruction based on student data</a:t>
                      </a:r>
                      <a:endParaRPr lang="en-US" sz="1600" dirty="0"/>
                    </a:p>
                  </a:txBody>
                  <a:tcPr marL="91433" marR="91433" marT="45725" marB="45725"/>
                </a:tc>
                <a:extLst>
                  <a:ext uri="{0D108BD9-81ED-4DB2-BD59-A6C34878D82A}">
                    <a16:rowId xmlns:a16="http://schemas.microsoft.com/office/drawing/2014/main" val="10001"/>
                  </a:ext>
                </a:extLst>
              </a:tr>
              <a:tr h="823043">
                <a:tc>
                  <a:txBody>
                    <a:bodyPr/>
                    <a:lstStyle/>
                    <a:p>
                      <a:r>
                        <a:rPr lang="en-US" sz="1600" dirty="0"/>
                        <a:t>Duration and Timeframe</a:t>
                      </a:r>
                    </a:p>
                  </a:txBody>
                  <a:tcPr marL="91433" marR="91433" marT="45725" marB="45725"/>
                </a:tc>
                <a:tc>
                  <a:txBody>
                    <a:bodyPr/>
                    <a:lstStyle/>
                    <a:p>
                      <a:r>
                        <a:rPr lang="en-US" sz="1600" dirty="0"/>
                        <a:t>Use the duration and timeframe defined</a:t>
                      </a:r>
                      <a:r>
                        <a:rPr lang="en-US" sz="1600" baseline="0" dirty="0"/>
                        <a:t> by the developer</a:t>
                      </a:r>
                      <a:endParaRPr lang="en-US" sz="1600" dirty="0"/>
                    </a:p>
                  </a:txBody>
                  <a:tcPr marL="91433" marR="91433" marT="45725" marB="45725"/>
                </a:tc>
                <a:tc>
                  <a:txBody>
                    <a:bodyPr/>
                    <a:lstStyle/>
                    <a:p>
                      <a:r>
                        <a:rPr lang="en-US" sz="1600" dirty="0"/>
                        <a:t>Increase the</a:t>
                      </a:r>
                      <a:r>
                        <a:rPr lang="en-US" sz="1600" baseline="0" dirty="0"/>
                        <a:t> frequency and/or duration to meet student needs</a:t>
                      </a:r>
                      <a:endParaRPr lang="en-US" sz="1600" dirty="0"/>
                    </a:p>
                  </a:txBody>
                  <a:tcPr marL="91433" marR="91433" marT="45725" marB="45725"/>
                </a:tc>
                <a:extLst>
                  <a:ext uri="{0D108BD9-81ED-4DB2-BD59-A6C34878D82A}">
                    <a16:rowId xmlns:a16="http://schemas.microsoft.com/office/drawing/2014/main" val="10002"/>
                  </a:ext>
                </a:extLst>
              </a:tr>
              <a:tr h="579179">
                <a:tc>
                  <a:txBody>
                    <a:bodyPr/>
                    <a:lstStyle/>
                    <a:p>
                      <a:r>
                        <a:rPr lang="en-US" sz="1600" dirty="0"/>
                        <a:t>Group Size</a:t>
                      </a:r>
                    </a:p>
                  </a:txBody>
                  <a:tcPr marL="91433" marR="91433" marT="45725" marB="45725"/>
                </a:tc>
                <a:tc>
                  <a:txBody>
                    <a:bodyPr/>
                    <a:lstStyle/>
                    <a:p>
                      <a:r>
                        <a:rPr lang="en-US" sz="1600" dirty="0"/>
                        <a:t>Use</a:t>
                      </a:r>
                      <a:r>
                        <a:rPr lang="en-US" sz="1600" baseline="0" dirty="0"/>
                        <a:t> the group size </a:t>
                      </a:r>
                      <a:r>
                        <a:rPr lang="en-US" sz="1600" dirty="0"/>
                        <a:t>defined by the developer</a:t>
                      </a:r>
                    </a:p>
                  </a:txBody>
                  <a:tcPr marL="91433" marR="91433" marT="45725" marB="45725"/>
                </a:tc>
                <a:tc>
                  <a:txBody>
                    <a:bodyPr/>
                    <a:lstStyle/>
                    <a:p>
                      <a:r>
                        <a:rPr lang="en-US" sz="1600" dirty="0"/>
                        <a:t>Decrease group size to meet student needs </a:t>
                      </a:r>
                    </a:p>
                  </a:txBody>
                  <a:tcPr marL="91433" marR="91433" marT="45725" marB="45725"/>
                </a:tc>
                <a:extLst>
                  <a:ext uri="{0D108BD9-81ED-4DB2-BD59-A6C34878D82A}">
                    <a16:rowId xmlns:a16="http://schemas.microsoft.com/office/drawing/2014/main" val="10003"/>
                  </a:ext>
                </a:extLst>
              </a:tr>
              <a:tr h="579179">
                <a:tc>
                  <a:txBody>
                    <a:bodyPr/>
                    <a:lstStyle/>
                    <a:p>
                      <a:r>
                        <a:rPr lang="en-US" sz="1600" dirty="0"/>
                        <a:t>Progress Monitoring</a:t>
                      </a:r>
                    </a:p>
                  </a:txBody>
                  <a:tcPr marL="91433" marR="91433" marT="45725" marB="45725"/>
                </a:tc>
                <a:tc>
                  <a:txBody>
                    <a:bodyPr/>
                    <a:lstStyle/>
                    <a:p>
                      <a:r>
                        <a:rPr lang="en-US" sz="1600" dirty="0"/>
                        <a:t>At least once per month</a:t>
                      </a:r>
                    </a:p>
                  </a:txBody>
                  <a:tcPr marL="91433" marR="91433" marT="45725" marB="45725"/>
                </a:tc>
                <a:tc>
                  <a:txBody>
                    <a:bodyPr/>
                    <a:lstStyle/>
                    <a:p>
                      <a:r>
                        <a:rPr lang="en-US" sz="1600" dirty="0"/>
                        <a:t>Weekly</a:t>
                      </a:r>
                    </a:p>
                  </a:txBody>
                  <a:tcPr marL="91433" marR="91433" marT="45725" marB="45725"/>
                </a:tc>
                <a:extLst>
                  <a:ext uri="{0D108BD9-81ED-4DB2-BD59-A6C34878D82A}">
                    <a16:rowId xmlns:a16="http://schemas.microsoft.com/office/drawing/2014/main" val="10004"/>
                  </a:ext>
                </a:extLst>
              </a:tr>
              <a:tr h="1398218">
                <a:tc>
                  <a:txBody>
                    <a:bodyPr/>
                    <a:lstStyle/>
                    <a:p>
                      <a:r>
                        <a:rPr lang="en-US" sz="1600" dirty="0"/>
                        <a:t>Population Served</a:t>
                      </a:r>
                    </a:p>
                  </a:txBody>
                  <a:tcPr marL="91433" marR="91433" marT="45725" marB="45725"/>
                </a:tc>
                <a:tc>
                  <a:txBody>
                    <a:bodyPr/>
                    <a:lstStyle/>
                    <a:p>
                      <a:r>
                        <a:rPr lang="en-US" sz="1600" dirty="0"/>
                        <a:t>At-risk</a:t>
                      </a:r>
                      <a:r>
                        <a:rPr lang="en-US" sz="1600" baseline="0" dirty="0"/>
                        <a:t> (typically 15% of the student population)</a:t>
                      </a:r>
                      <a:endParaRPr lang="en-US" sz="1600" dirty="0"/>
                    </a:p>
                  </a:txBody>
                  <a:tcPr marL="91433" marR="91433" marT="45725" marB="45725"/>
                </a:tc>
                <a:tc>
                  <a:txBody>
                    <a:bodyPr/>
                    <a:lstStyle/>
                    <a:p>
                      <a:r>
                        <a:rPr lang="en-US" sz="1600" dirty="0"/>
                        <a:t>Significant and persistent</a:t>
                      </a:r>
                      <a:r>
                        <a:rPr lang="en-US" sz="1600" baseline="0" dirty="0"/>
                        <a:t> learning and/or behavior needs (3-5% of the student population)</a:t>
                      </a:r>
                      <a:endParaRPr lang="en-US" sz="1600" dirty="0"/>
                    </a:p>
                  </a:txBody>
                  <a:tcPr marL="91433" marR="91433"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ln>
            <a:miter lim="800000"/>
            <a:headEnd/>
            <a:tailEnd/>
          </a:ln>
        </p:spPr>
        <p:txBody>
          <a:bodyPr/>
          <a:lstStyle/>
          <a:p>
            <a:r>
              <a:rPr lang="en-US" altLang="en-US" sz="4000" dirty="0"/>
              <a:t>Resources to Locate Evidence-Based Practices</a:t>
            </a:r>
          </a:p>
        </p:txBody>
      </p:sp>
      <p:sp>
        <p:nvSpPr>
          <p:cNvPr id="3" name="Content Placeholder 2"/>
          <p:cNvSpPr>
            <a:spLocks noGrp="1"/>
          </p:cNvSpPr>
          <p:nvPr>
            <p:ph idx="1"/>
          </p:nvPr>
        </p:nvSpPr>
        <p:spPr>
          <a:xfrm>
            <a:off x="1692275" y="1600200"/>
            <a:ext cx="6994525" cy="4708525"/>
          </a:xfrm>
        </p:spPr>
        <p:txBody>
          <a:bodyPr/>
          <a:lstStyle/>
          <a:p>
            <a:pPr marL="0" indent="0">
              <a:buFont typeface="Wingdings" pitchFamily="2" charset="2"/>
              <a:buNone/>
              <a:defRPr/>
            </a:pPr>
            <a:r>
              <a:rPr lang="en-US" sz="2200" dirty="0"/>
              <a:t>What Works Clearing House</a:t>
            </a:r>
          </a:p>
          <a:p>
            <a:pPr marL="0" indent="0">
              <a:buFont typeface="Wingdings" pitchFamily="2" charset="2"/>
              <a:buNone/>
              <a:defRPr/>
            </a:pPr>
            <a:r>
              <a:rPr lang="en-US" sz="2200" dirty="0"/>
              <a:t>	-  </a:t>
            </a:r>
            <a:r>
              <a:rPr lang="en-US" sz="2200" dirty="0">
                <a:hlinkClick r:id="rId3"/>
              </a:rPr>
              <a:t>http://ies.ed.go/ncee/wwc/</a:t>
            </a:r>
            <a:endParaRPr lang="en-US" sz="2200" dirty="0"/>
          </a:p>
          <a:p>
            <a:pPr marL="0" indent="0">
              <a:buFont typeface="Wingdings" pitchFamily="2" charset="2"/>
              <a:buNone/>
              <a:defRPr/>
            </a:pPr>
            <a:r>
              <a:rPr lang="en-US" sz="2200" dirty="0"/>
              <a:t>Promising Practices Network</a:t>
            </a:r>
          </a:p>
          <a:p>
            <a:pPr marL="0" indent="0">
              <a:buFont typeface="Wingdings" pitchFamily="2" charset="2"/>
              <a:buNone/>
              <a:defRPr/>
            </a:pPr>
            <a:r>
              <a:rPr lang="en-US" sz="2200" dirty="0"/>
              <a:t>	- </a:t>
            </a:r>
            <a:r>
              <a:rPr lang="en-US" sz="2200" dirty="0">
                <a:hlinkClick r:id="rId4"/>
              </a:rPr>
              <a:t>http://www.promisingpractices.net/</a:t>
            </a:r>
            <a:endParaRPr lang="en-US" sz="2200" dirty="0"/>
          </a:p>
          <a:p>
            <a:pPr marL="0" indent="0">
              <a:buFont typeface="Wingdings" pitchFamily="2" charset="2"/>
              <a:buNone/>
              <a:defRPr/>
            </a:pPr>
            <a:r>
              <a:rPr lang="en-US" sz="2200" dirty="0"/>
              <a:t>Current Practices Alert</a:t>
            </a:r>
          </a:p>
          <a:p>
            <a:pPr marL="0" indent="0">
              <a:buFont typeface="Wingdings" pitchFamily="2" charset="2"/>
              <a:buNone/>
              <a:defRPr/>
            </a:pPr>
            <a:r>
              <a:rPr lang="en-US" sz="2200" dirty="0"/>
              <a:t>	- </a:t>
            </a:r>
            <a:r>
              <a:rPr lang="en-US" sz="2200" dirty="0">
                <a:hlinkClick r:id="rId5"/>
              </a:rPr>
              <a:t>http://www.teachingld.org/Id_resources/alerts/</a:t>
            </a:r>
          </a:p>
          <a:p>
            <a:pPr marL="0" indent="0">
              <a:buFont typeface="Wingdings" pitchFamily="2" charset="2"/>
              <a:buNone/>
              <a:defRPr/>
            </a:pPr>
            <a:r>
              <a:rPr lang="en-US" sz="2200" dirty="0"/>
              <a:t>Evidence Based Interventions Network</a:t>
            </a:r>
          </a:p>
          <a:p>
            <a:pPr marL="0" indent="0">
              <a:buFont typeface="Wingdings" pitchFamily="2" charset="2"/>
              <a:buNone/>
              <a:defRPr/>
            </a:pPr>
            <a:r>
              <a:rPr lang="en-US" sz="2200" dirty="0"/>
              <a:t>	 </a:t>
            </a:r>
            <a:r>
              <a:rPr lang="en-US" sz="2200" dirty="0">
                <a:hlinkClick r:id="rId6" action="ppaction://hlinksldjump"/>
              </a:rPr>
              <a:t>-http://ebi.missouri.edu/</a:t>
            </a:r>
            <a:endParaRPr lang="en-US" sz="2200" dirty="0"/>
          </a:p>
          <a:p>
            <a:pPr marL="0" indent="0">
              <a:buFont typeface="Wingdings" pitchFamily="2" charset="2"/>
              <a:buNone/>
              <a:defRPr/>
            </a:pPr>
            <a:r>
              <a:rPr lang="en-US" sz="2200" dirty="0"/>
              <a:t>IRIS Center </a:t>
            </a:r>
          </a:p>
          <a:p>
            <a:pPr marL="800100" lvl="2" indent="0">
              <a:buFontTx/>
              <a:buNone/>
              <a:defRPr/>
            </a:pPr>
            <a:r>
              <a:rPr lang="en-US" sz="2200" u="sng" dirty="0">
                <a:ea typeface="ＭＳ Ｐゴシック"/>
                <a:hlinkClick r:id="rId7"/>
              </a:rPr>
              <a:t> - http://iris.peabody.vanderbilt.edu</a:t>
            </a:r>
            <a:endParaRPr lang="en-US" sz="2200" dirty="0"/>
          </a:p>
          <a:p>
            <a:pPr marL="0" indent="0">
              <a:buFont typeface="Wingdings" pitchFamily="2" charset="2"/>
              <a:buNone/>
              <a:defRPr/>
            </a:pPr>
            <a:r>
              <a:rPr lang="en-US" sz="2200" dirty="0"/>
              <a:t>Florida’s Positive Behavior Support Project</a:t>
            </a:r>
          </a:p>
          <a:p>
            <a:pPr marL="0" indent="0">
              <a:buFont typeface="Wingdings" pitchFamily="2" charset="2"/>
              <a:buNone/>
              <a:defRPr/>
            </a:pPr>
            <a:r>
              <a:rPr lang="en-US" sz="2200" dirty="0"/>
              <a:t>	</a:t>
            </a:r>
            <a:r>
              <a:rPr lang="en-US" sz="2200" dirty="0">
                <a:hlinkClick r:id="rId8"/>
              </a:rPr>
              <a:t> - http://flpbs.fmhi.usf.edu/index.cfm</a:t>
            </a:r>
            <a:endParaRPr lang="en-US" sz="2200" dirty="0"/>
          </a:p>
          <a:p>
            <a:pPr marL="0" indent="0">
              <a:buFont typeface="Wingdings" pitchFamily="2" charset="2"/>
              <a:buNone/>
              <a:defRPr/>
            </a:pPr>
            <a:endParaRPr lang="en-US" sz="2000" dirty="0"/>
          </a:p>
          <a:p>
            <a:pPr marL="0" indent="0">
              <a:buFont typeface="Wingdings" pitchFamily="2" charset="2"/>
              <a:buNone/>
              <a:defRPr/>
            </a:pPr>
            <a:endParaRPr lang="en-US" sz="2000" dirty="0"/>
          </a:p>
          <a:p>
            <a:pPr marL="0" indent="0">
              <a:buFont typeface="Wingdings" pitchFamily="2" charset="2"/>
              <a:buNone/>
              <a:defRPr/>
            </a:pPr>
            <a:endParaRPr lang="en-US" sz="2000" dirty="0"/>
          </a:p>
          <a:p>
            <a:pPr marL="0" indent="0">
              <a:buFont typeface="Wingdings" pitchFamily="2" charset="2"/>
              <a:buNone/>
              <a:defRPr/>
            </a:pPr>
            <a:endParaRPr lang="en-US" sz="2000" dirty="0"/>
          </a:p>
        </p:txBody>
      </p:sp>
    </p:spTree>
    <p:extLst>
      <p:ext uri="{BB962C8B-B14F-4D97-AF65-F5344CB8AC3E}">
        <p14:creationId xmlns:p14="http://schemas.microsoft.com/office/powerpoint/2010/main" val="6859532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2"/>
          <p:cNvSpPr>
            <a:spLocks noGrp="1"/>
          </p:cNvSpPr>
          <p:nvPr>
            <p:ph type="title"/>
          </p:nvPr>
        </p:nvSpPr>
        <p:spPr>
          <a:solidFill>
            <a:schemeClr val="bg1"/>
          </a:solidFill>
          <a:ln>
            <a:miter lim="800000"/>
            <a:headEnd/>
            <a:tailEnd/>
          </a:ln>
        </p:spPr>
        <p:txBody>
          <a:bodyPr/>
          <a:lstStyle/>
          <a:p>
            <a:r>
              <a:rPr lang="en-US" altLang="en-US" dirty="0"/>
              <a:t>In Summary</a:t>
            </a:r>
          </a:p>
        </p:txBody>
      </p:sp>
      <p:sp>
        <p:nvSpPr>
          <p:cNvPr id="82946" name="Content Placeholder 1"/>
          <p:cNvSpPr>
            <a:spLocks noGrp="1"/>
          </p:cNvSpPr>
          <p:nvPr>
            <p:ph idx="1"/>
          </p:nvPr>
        </p:nvSpPr>
        <p:spPr/>
        <p:txBody>
          <a:bodyPr/>
          <a:lstStyle/>
          <a:p>
            <a:pPr marL="0" indent="0">
              <a:buFont typeface="Wingdings" pitchFamily="2" charset="2"/>
              <a:buNone/>
              <a:defRPr/>
            </a:pPr>
            <a:endParaRPr lang="en-US" sz="900" b="1" dirty="0">
              <a:solidFill>
                <a:srgbClr val="3B5978"/>
              </a:solidFill>
            </a:endParaRPr>
          </a:p>
          <a:p>
            <a:pPr marL="0" indent="0">
              <a:buFont typeface="Wingdings" pitchFamily="2" charset="2"/>
              <a:buNone/>
              <a:defRPr/>
            </a:pPr>
            <a:r>
              <a:rPr lang="en-US" dirty="0"/>
              <a:t>Supplemental interventions should</a:t>
            </a:r>
          </a:p>
          <a:p>
            <a:pPr>
              <a:defRPr/>
            </a:pPr>
            <a:r>
              <a:rPr lang="en-US" dirty="0"/>
              <a:t>Be evidence-based and implemented with fidelity</a:t>
            </a:r>
          </a:p>
          <a:p>
            <a:pPr>
              <a:defRPr/>
            </a:pPr>
            <a:r>
              <a:rPr lang="en-US" dirty="0"/>
              <a:t>Help students be successful, both academically and behaviorally</a:t>
            </a:r>
          </a:p>
          <a:p>
            <a:pPr>
              <a:defRPr/>
            </a:pPr>
            <a:r>
              <a:rPr lang="en-US" dirty="0"/>
              <a:t>Set the foundation for intensive intervention, if necessary</a:t>
            </a:r>
          </a:p>
          <a:p>
            <a:pPr>
              <a:defRPr/>
            </a:pPr>
            <a:endParaRPr lang="en-US" sz="2800" dirty="0"/>
          </a:p>
          <a:p>
            <a:pPr>
              <a:defRPr/>
            </a:pPr>
            <a:endParaRPr lang="en-US" sz="2800" dirty="0">
              <a:solidFill>
                <a:srgbClr val="3B5978"/>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654050"/>
            <a:ext cx="7272338"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noGrp="1"/>
          </p:cNvSpPr>
          <p:nvPr>
            <p:ph type="title" idx="4294967295"/>
          </p:nvPr>
        </p:nvSpPr>
        <p:spPr>
          <a:xfrm>
            <a:off x="1599730" y="2852738"/>
            <a:ext cx="7272808" cy="2705472"/>
          </a:xfrm>
          <a:prstGeom prst="rect">
            <a:avLst/>
          </a:prstGeom>
          <a:noFill/>
          <a:ln>
            <a:noFill/>
            <a:prstDash/>
          </a:ln>
          <a:effectLst/>
          <a:extLst>
            <a:ext uri="{FAA26D3D-D897-4be2-8F04-BA451C77F1D7}">
              <ma14:placeholderFlag xmlns:mc="http://schemas.openxmlformats.org/markup-compatibility/2006" xmlns:mv="urn:schemas-microsoft-com:mac:vml" xmlns:ma14="http://schemas.microsoft.com/office/mac/drawingml/2011/main" xmlns=""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a:ln w="1905"/>
                <a:solidFill>
                  <a:schemeClr val="tx1"/>
                </a:solidFill>
                <a:effectLst>
                  <a:innerShdw blurRad="69850" dist="43180" dir="5400000">
                    <a:srgbClr val="000000">
                      <a:alpha val="65000"/>
                    </a:srgbClr>
                  </a:innerShdw>
                </a:effectLst>
                <a:uLnTx/>
                <a:uFillTx/>
                <a:latin typeface="+mj-lt"/>
                <a:ea typeface="+mj-ea"/>
                <a:cs typeface="+mj-cs"/>
              </a:rPr>
              <a:t>What Are Supplemental Interventions?</a:t>
            </a:r>
          </a:p>
        </p:txBody>
      </p:sp>
    </p:spTree>
    <p:extLst>
      <p:ext uri="{BB962C8B-B14F-4D97-AF65-F5344CB8AC3E}">
        <p14:creationId xmlns:p14="http://schemas.microsoft.com/office/powerpoint/2010/main" val="1787529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ln>
            <a:miter lim="800000"/>
            <a:headEnd/>
            <a:tailEnd/>
          </a:ln>
        </p:spPr>
        <p:txBody>
          <a:bodyPr/>
          <a:lstStyle/>
          <a:p>
            <a:r>
              <a:rPr lang="en-US" altLang="en-US" dirty="0"/>
              <a:t>Supplemental Interventions Explained</a:t>
            </a:r>
          </a:p>
        </p:txBody>
      </p:sp>
      <p:sp>
        <p:nvSpPr>
          <p:cNvPr id="3" name="Content Placeholder 2"/>
          <p:cNvSpPr>
            <a:spLocks noGrp="1"/>
          </p:cNvSpPr>
          <p:nvPr>
            <p:ph idx="1"/>
          </p:nvPr>
        </p:nvSpPr>
        <p:spPr/>
        <p:txBody>
          <a:bodyPr/>
          <a:lstStyle/>
          <a:p>
            <a:pPr>
              <a:defRPr/>
            </a:pPr>
            <a:r>
              <a:rPr lang="en-US" sz="2800" dirty="0"/>
              <a:t>Supplemental interventions are designed for at-risk students and students who are not responding to universal strategies.</a:t>
            </a:r>
          </a:p>
          <a:p>
            <a:pPr marL="0" indent="0">
              <a:buFont typeface="Wingdings" pitchFamily="2" charset="2"/>
              <a:buNone/>
              <a:defRPr/>
            </a:pPr>
            <a:endParaRPr lang="en-US" sz="2800" dirty="0"/>
          </a:p>
          <a:p>
            <a:pPr>
              <a:defRPr/>
            </a:pPr>
            <a:r>
              <a:rPr lang="en-US" sz="2800" dirty="0"/>
              <a:t>Universal strategies can be effective for approximately 80 percent of students. Supplemental interventions can have a positive impact on approximately 15 percent of students.</a:t>
            </a:r>
          </a:p>
          <a:p>
            <a:pPr marL="1828800" lvl="4" indent="0">
              <a:buFontTx/>
              <a:buNone/>
              <a:defRPr/>
            </a:pPr>
            <a:endParaRPr lang="en-US" sz="1600" dirty="0"/>
          </a:p>
          <a:p>
            <a:pPr marL="1828800" lvl="4" indent="0">
              <a:buFontTx/>
              <a:buNone/>
              <a:defRPr/>
            </a:pPr>
            <a:r>
              <a:rPr lang="en-US" sz="1600" dirty="0"/>
              <a:t>	(Filter et al., 2007; Kett &amp; Nelson, 2010)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AutoShape 2">
            <a:extLst>
              <a:ext uri="{C183D7F6-B498-43B3-948B-1728B52AA6E4}">
                <adec:decorative xmlns:adec="http://schemas.microsoft.com/office/drawing/2017/decorative" val="1"/>
              </a:ext>
            </a:extLst>
          </p:cNvPr>
          <p:cNvSpPr>
            <a:spLocks noChangeArrowheads="1"/>
          </p:cNvSpPr>
          <p:nvPr/>
        </p:nvSpPr>
        <p:spPr bwMode="auto">
          <a:xfrm>
            <a:off x="3200400" y="1143000"/>
            <a:ext cx="3657600" cy="5257800"/>
          </a:xfrm>
          <a:prstGeom prst="triangle">
            <a:avLst>
              <a:gd name="adj" fmla="val 50000"/>
            </a:avLst>
          </a:prstGeom>
          <a:solidFill>
            <a:srgbClr val="00FF00"/>
          </a:solidFill>
          <a:ln w="9525">
            <a:solidFill>
              <a:schemeClr val="tx1"/>
            </a:solidFill>
            <a:miter lim="800000"/>
            <a:headEnd/>
            <a:tailEnd/>
          </a:ln>
        </p:spPr>
        <p:txBody>
          <a:bodyPr wrap="none" anchor="ct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endParaRPr lang="en-US" altLang="en-US" sz="1800" dirty="0">
              <a:solidFill>
                <a:schemeClr val="tx1"/>
              </a:solidFill>
            </a:endParaRPr>
          </a:p>
        </p:txBody>
      </p:sp>
      <p:sp>
        <p:nvSpPr>
          <p:cNvPr id="54275" name="AutoShape 3">
            <a:extLst>
              <a:ext uri="{C183D7F6-B498-43B3-948B-1728B52AA6E4}">
                <adec:decorative xmlns:adec="http://schemas.microsoft.com/office/drawing/2017/decorative" val="1"/>
              </a:ext>
            </a:extLst>
          </p:cNvPr>
          <p:cNvSpPr>
            <a:spLocks noChangeArrowheads="1"/>
          </p:cNvSpPr>
          <p:nvPr/>
        </p:nvSpPr>
        <p:spPr bwMode="auto">
          <a:xfrm>
            <a:off x="4572000" y="1066800"/>
            <a:ext cx="914400" cy="1371600"/>
          </a:xfrm>
          <a:prstGeom prst="triangle">
            <a:avLst>
              <a:gd name="adj" fmla="val 50000"/>
            </a:avLst>
          </a:prstGeom>
          <a:solidFill>
            <a:srgbClr val="FFFF00"/>
          </a:solidFill>
          <a:ln w="9525">
            <a:solidFill>
              <a:schemeClr val="tx1"/>
            </a:solidFill>
            <a:miter lim="800000"/>
            <a:headEnd/>
            <a:tailEnd/>
          </a:ln>
        </p:spPr>
        <p:txBody>
          <a:bodyPr wrap="none" anchor="ct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endParaRPr lang="en-US" altLang="en-US" sz="1800" dirty="0">
              <a:solidFill>
                <a:schemeClr val="tx1"/>
              </a:solidFill>
            </a:endParaRPr>
          </a:p>
        </p:txBody>
      </p:sp>
      <p:sp>
        <p:nvSpPr>
          <p:cNvPr id="54276" name="AutoShape 4">
            <a:extLst>
              <a:ext uri="{C183D7F6-B498-43B3-948B-1728B52AA6E4}">
                <adec:decorative xmlns:adec="http://schemas.microsoft.com/office/drawing/2017/decorative" val="1"/>
              </a:ext>
            </a:extLst>
          </p:cNvPr>
          <p:cNvSpPr>
            <a:spLocks noChangeArrowheads="1"/>
          </p:cNvSpPr>
          <p:nvPr/>
        </p:nvSpPr>
        <p:spPr bwMode="auto">
          <a:xfrm>
            <a:off x="4830763" y="1066800"/>
            <a:ext cx="404812" cy="609600"/>
          </a:xfrm>
          <a:prstGeom prst="triangle">
            <a:avLst>
              <a:gd name="adj" fmla="val 50000"/>
            </a:avLst>
          </a:prstGeom>
          <a:solidFill>
            <a:srgbClr val="FF0000"/>
          </a:solidFill>
          <a:ln w="9525">
            <a:solidFill>
              <a:schemeClr val="tx1"/>
            </a:solidFill>
            <a:miter lim="800000"/>
            <a:headEnd/>
            <a:tailEnd/>
          </a:ln>
        </p:spPr>
        <p:txBody>
          <a:bodyPr wrap="none" anchor="ct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endParaRPr lang="en-US" altLang="en-US" sz="1800" dirty="0">
              <a:solidFill>
                <a:schemeClr val="tx1"/>
              </a:solidFill>
            </a:endParaRPr>
          </a:p>
        </p:txBody>
      </p:sp>
      <p:sp>
        <p:nvSpPr>
          <p:cNvPr id="54277" name="AutoShape 5">
            <a:extLst>
              <a:ext uri="{C183D7F6-B498-43B3-948B-1728B52AA6E4}">
                <adec:decorative xmlns:adec="http://schemas.microsoft.com/office/drawing/2017/decorative" val="1"/>
              </a:ext>
            </a:extLst>
          </p:cNvPr>
          <p:cNvSpPr>
            <a:spLocks/>
          </p:cNvSpPr>
          <p:nvPr/>
        </p:nvSpPr>
        <p:spPr bwMode="auto">
          <a:xfrm rot="1068829">
            <a:off x="3581400" y="838200"/>
            <a:ext cx="457200" cy="5673725"/>
          </a:xfrm>
          <a:prstGeom prst="leftBrace">
            <a:avLst>
              <a:gd name="adj1" fmla="val 103414"/>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endParaRPr lang="en-US" altLang="en-US" sz="1800" dirty="0">
              <a:solidFill>
                <a:schemeClr val="tx1"/>
              </a:solidFill>
            </a:endParaRPr>
          </a:p>
        </p:txBody>
      </p:sp>
      <p:sp>
        <p:nvSpPr>
          <p:cNvPr id="54286" name="Text Box 14"/>
          <p:cNvSpPr txBox="1">
            <a:spLocks noGrp="1" noChangeArrowheads="1"/>
          </p:cNvSpPr>
          <p:nvPr>
            <p:ph type="title" idx="4294967295"/>
          </p:nvPr>
        </p:nvSpPr>
        <p:spPr bwMode="auto">
          <a:xfrm>
            <a:off x="685800" y="528638"/>
            <a:ext cx="2962275" cy="1662112"/>
          </a:xfrm>
          <a:prstGeom prst="rect">
            <a:avLst/>
          </a:prstGeom>
          <a:solidFill>
            <a:srgbClr val="99CCFF"/>
          </a:solidFill>
          <a:ln w="19050">
            <a:solidFill>
              <a:schemeClr val="tx2"/>
            </a:solid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chemeClr val="tx1">
                    <a:lumMod val="75000"/>
                  </a:schemeClr>
                </a:solidFill>
                <a:effectLst/>
                <a:uLnTx/>
                <a:uFillTx/>
                <a:latin typeface="Arial" charset="0"/>
                <a:ea typeface="ＭＳ Ｐゴシック" pitchFamily="34" charset="-128"/>
                <a:cs typeface="Arial" charset="0"/>
              </a:rPr>
              <a:t>CONTINUUM OF</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chemeClr val="tx1">
                    <a:lumMod val="75000"/>
                  </a:schemeClr>
                </a:solidFill>
                <a:effectLst/>
                <a:uLnTx/>
                <a:uFillTx/>
                <a:latin typeface="Arial" charset="0"/>
                <a:ea typeface="ＭＳ Ｐゴシック" pitchFamily="34" charset="-128"/>
                <a:cs typeface="Arial" charset="0"/>
              </a:rPr>
              <a:t>SCHOOLWIDE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chemeClr val="tx1">
                    <a:lumMod val="75000"/>
                  </a:schemeClr>
                </a:solidFill>
                <a:effectLst/>
                <a:uLnTx/>
                <a:uFillTx/>
                <a:latin typeface="Arial" charset="0"/>
                <a:ea typeface="ＭＳ Ｐゴシック" pitchFamily="34" charset="-128"/>
                <a:cs typeface="Arial" charset="0"/>
              </a:rPr>
              <a:t>INSTRUCTIONAL AND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chemeClr val="tx1">
                    <a:lumMod val="75000"/>
                  </a:schemeClr>
                </a:solidFill>
                <a:effectLst/>
                <a:uLnTx/>
                <a:uFillTx/>
                <a:latin typeface="Arial" charset="0"/>
                <a:ea typeface="ＭＳ Ｐゴシック" pitchFamily="34" charset="-128"/>
                <a:cs typeface="Arial" charset="0"/>
              </a:rPr>
              <a:t>POSITIVE BEHAVIOR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chemeClr val="tx1">
                    <a:lumMod val="75000"/>
                  </a:schemeClr>
                </a:solidFill>
                <a:effectLst/>
                <a:uLnTx/>
                <a:uFillTx/>
                <a:latin typeface="Arial" charset="0"/>
                <a:ea typeface="ＭＳ Ｐゴシック" pitchFamily="34" charset="-128"/>
                <a:cs typeface="Arial" charset="0"/>
              </a:rPr>
              <a:t>SUPPORT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chemeClr val="tx1">
                    <a:lumMod val="75000"/>
                  </a:schemeClr>
                </a:solidFill>
                <a:effectLst/>
                <a:uLnTx/>
                <a:uFillTx/>
                <a:latin typeface="Arial" charset="0"/>
                <a:ea typeface="ＭＳ Ｐゴシック" pitchFamily="34" charset="-128"/>
                <a:cs typeface="Arial" charset="0"/>
              </a:rPr>
              <a:t>(</a:t>
            </a:r>
            <a:r>
              <a:rPr kumimoji="0" lang="en-US" altLang="en-US" sz="1200" b="0" i="0" u="none" strike="noStrike" kern="1200" cap="none" spc="0" normalizeH="0" baseline="0" noProof="0" dirty="0" err="1">
                <a:ln>
                  <a:noFill/>
                </a:ln>
                <a:solidFill>
                  <a:schemeClr val="tx1">
                    <a:lumMod val="75000"/>
                  </a:schemeClr>
                </a:solidFill>
                <a:effectLst/>
                <a:uLnTx/>
                <a:uFillTx/>
                <a:latin typeface="Arial" charset="0"/>
                <a:ea typeface="ＭＳ Ｐゴシック" pitchFamily="34" charset="-128"/>
                <a:cs typeface="Arial" charset="0"/>
              </a:rPr>
              <a:t>PBIS.org</a:t>
            </a:r>
            <a:r>
              <a:rPr kumimoji="0" lang="en-US" altLang="en-US" sz="1200" b="0" i="0" u="none" strike="noStrike" kern="1200" cap="none" spc="0" normalizeH="0" baseline="0" noProof="0" dirty="0">
                <a:ln>
                  <a:noFill/>
                </a:ln>
                <a:solidFill>
                  <a:schemeClr val="tx1">
                    <a:lumMod val="75000"/>
                  </a:schemeClr>
                </a:solidFill>
                <a:effectLst/>
                <a:uLnTx/>
                <a:uFillTx/>
                <a:latin typeface="Arial" charset="0"/>
                <a:ea typeface="ＭＳ Ｐゴシック" pitchFamily="34" charset="-128"/>
                <a:cs typeface="Arial" charset="0"/>
              </a:rPr>
              <a:t>)</a:t>
            </a:r>
          </a:p>
        </p:txBody>
      </p:sp>
      <p:sp>
        <p:nvSpPr>
          <p:cNvPr id="54278" name="Text Box 6"/>
          <p:cNvSpPr txBox="1">
            <a:spLocks noChangeArrowheads="1"/>
          </p:cNvSpPr>
          <p:nvPr/>
        </p:nvSpPr>
        <p:spPr bwMode="auto">
          <a:xfrm>
            <a:off x="1476375" y="2967038"/>
            <a:ext cx="2333625" cy="147796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algn="ctr">
              <a:spcBef>
                <a:spcPct val="0"/>
              </a:spcBef>
              <a:buFontTx/>
              <a:buNone/>
            </a:pPr>
            <a:r>
              <a:rPr lang="en-US" altLang="en-US" sz="1800" dirty="0">
                <a:solidFill>
                  <a:schemeClr val="tx1"/>
                </a:solidFill>
              </a:rPr>
              <a:t>Universal:</a:t>
            </a:r>
          </a:p>
          <a:p>
            <a:pPr algn="ctr">
              <a:spcBef>
                <a:spcPct val="0"/>
              </a:spcBef>
              <a:buFontTx/>
              <a:buNone/>
            </a:pPr>
            <a:r>
              <a:rPr lang="en-US" altLang="en-US" sz="1800" dirty="0">
                <a:solidFill>
                  <a:schemeClr val="tx1"/>
                </a:solidFill>
              </a:rPr>
              <a:t>School/Classroom-</a:t>
            </a:r>
          </a:p>
          <a:p>
            <a:pPr algn="ctr">
              <a:spcBef>
                <a:spcPct val="0"/>
              </a:spcBef>
              <a:buFontTx/>
              <a:buNone/>
            </a:pPr>
            <a:r>
              <a:rPr lang="en-US" altLang="en-US" sz="1800" dirty="0">
                <a:solidFill>
                  <a:schemeClr val="tx1"/>
                </a:solidFill>
              </a:rPr>
              <a:t>Wide Systems for</a:t>
            </a:r>
          </a:p>
          <a:p>
            <a:pPr algn="ctr">
              <a:spcBef>
                <a:spcPct val="0"/>
              </a:spcBef>
              <a:buFontTx/>
              <a:buNone/>
            </a:pPr>
            <a:r>
              <a:rPr lang="en-US" altLang="en-US" sz="1800" dirty="0">
                <a:solidFill>
                  <a:schemeClr val="tx1"/>
                </a:solidFill>
              </a:rPr>
              <a:t>All Students,</a:t>
            </a:r>
          </a:p>
          <a:p>
            <a:pPr algn="ctr">
              <a:spcBef>
                <a:spcPct val="0"/>
              </a:spcBef>
              <a:buFontTx/>
              <a:buNone/>
            </a:pPr>
            <a:r>
              <a:rPr lang="en-US" altLang="en-US" sz="1800" dirty="0">
                <a:solidFill>
                  <a:schemeClr val="tx1"/>
                </a:solidFill>
              </a:rPr>
              <a:t>Staff, and Settings</a:t>
            </a:r>
          </a:p>
        </p:txBody>
      </p:sp>
      <p:sp>
        <p:nvSpPr>
          <p:cNvPr id="54279" name="AutoShape 7">
            <a:extLst>
              <a:ext uri="{C183D7F6-B498-43B3-948B-1728B52AA6E4}">
                <adec:decorative xmlns:adec="http://schemas.microsoft.com/office/drawing/2017/decorative" val="1"/>
              </a:ext>
            </a:extLst>
          </p:cNvPr>
          <p:cNvSpPr>
            <a:spLocks/>
          </p:cNvSpPr>
          <p:nvPr/>
        </p:nvSpPr>
        <p:spPr bwMode="auto">
          <a:xfrm rot="-1184886">
            <a:off x="5562600" y="990600"/>
            <a:ext cx="304800" cy="609600"/>
          </a:xfrm>
          <a:prstGeom prst="rightBrace">
            <a:avLst>
              <a:gd name="adj1" fmla="val 16667"/>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endParaRPr lang="en-US" altLang="en-US" sz="1800" dirty="0">
              <a:solidFill>
                <a:schemeClr val="tx1"/>
              </a:solidFill>
            </a:endParaRPr>
          </a:p>
        </p:txBody>
      </p:sp>
      <p:sp>
        <p:nvSpPr>
          <p:cNvPr id="54280" name="AutoShape 8">
            <a:extLst>
              <a:ext uri="{C183D7F6-B498-43B3-948B-1728B52AA6E4}">
                <adec:decorative xmlns:adec="http://schemas.microsoft.com/office/drawing/2017/decorative" val="1"/>
              </a:ext>
            </a:extLst>
          </p:cNvPr>
          <p:cNvSpPr>
            <a:spLocks/>
          </p:cNvSpPr>
          <p:nvPr/>
        </p:nvSpPr>
        <p:spPr bwMode="auto">
          <a:xfrm rot="-1243991">
            <a:off x="5384800" y="935038"/>
            <a:ext cx="304800" cy="1447800"/>
          </a:xfrm>
          <a:prstGeom prst="rightBrace">
            <a:avLst>
              <a:gd name="adj1" fmla="val 39583"/>
              <a:gd name="adj2" fmla="val 79222"/>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endParaRPr lang="en-US" altLang="en-US" sz="1800" dirty="0">
              <a:solidFill>
                <a:schemeClr val="tx1"/>
              </a:solidFill>
            </a:endParaRPr>
          </a:p>
        </p:txBody>
      </p:sp>
      <p:sp>
        <p:nvSpPr>
          <p:cNvPr id="54282" name="Text Box 10"/>
          <p:cNvSpPr txBox="1">
            <a:spLocks noChangeArrowheads="1"/>
          </p:cNvSpPr>
          <p:nvPr/>
        </p:nvSpPr>
        <p:spPr bwMode="auto">
          <a:xfrm>
            <a:off x="6019800" y="304800"/>
            <a:ext cx="2667000" cy="147478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algn="ctr">
              <a:spcBef>
                <a:spcPct val="0"/>
              </a:spcBef>
              <a:buFontTx/>
              <a:buNone/>
            </a:pPr>
            <a:r>
              <a:rPr lang="en-US" altLang="en-US" sz="1800" dirty="0">
                <a:solidFill>
                  <a:schemeClr val="tx1"/>
                </a:solidFill>
              </a:rPr>
              <a:t>Individual/Intensive:</a:t>
            </a:r>
          </a:p>
          <a:p>
            <a:pPr algn="ctr">
              <a:spcBef>
                <a:spcPct val="0"/>
              </a:spcBef>
              <a:buFontTx/>
              <a:buNone/>
            </a:pPr>
            <a:r>
              <a:rPr lang="en-US" altLang="en-US" sz="1800" dirty="0">
                <a:solidFill>
                  <a:schemeClr val="tx1"/>
                </a:solidFill>
              </a:rPr>
              <a:t>Specialized </a:t>
            </a:r>
          </a:p>
          <a:p>
            <a:pPr algn="ctr">
              <a:spcBef>
                <a:spcPct val="0"/>
              </a:spcBef>
              <a:buFontTx/>
              <a:buNone/>
            </a:pPr>
            <a:r>
              <a:rPr lang="en-US" altLang="en-US" sz="1800" dirty="0">
                <a:solidFill>
                  <a:schemeClr val="tx1"/>
                </a:solidFill>
              </a:rPr>
              <a:t>Individualized</a:t>
            </a:r>
          </a:p>
          <a:p>
            <a:pPr algn="ctr">
              <a:spcBef>
                <a:spcPct val="0"/>
              </a:spcBef>
              <a:buFontTx/>
              <a:buNone/>
            </a:pPr>
            <a:r>
              <a:rPr lang="en-US" altLang="en-US" sz="1800" dirty="0">
                <a:solidFill>
                  <a:schemeClr val="tx1"/>
                </a:solidFill>
              </a:rPr>
              <a:t>Systems for Students With High-Risk Behavior</a:t>
            </a:r>
          </a:p>
        </p:txBody>
      </p:sp>
      <p:sp>
        <p:nvSpPr>
          <p:cNvPr id="54281" name="Text Box 9"/>
          <p:cNvSpPr txBox="1">
            <a:spLocks noChangeArrowheads="1"/>
          </p:cNvSpPr>
          <p:nvPr/>
        </p:nvSpPr>
        <p:spPr bwMode="auto">
          <a:xfrm>
            <a:off x="5997575" y="1905000"/>
            <a:ext cx="2689225" cy="120015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algn="ctr">
              <a:spcBef>
                <a:spcPct val="0"/>
              </a:spcBef>
              <a:buFontTx/>
              <a:buNone/>
            </a:pPr>
            <a:r>
              <a:rPr lang="en-US" altLang="en-US" sz="1800" dirty="0">
                <a:solidFill>
                  <a:srgbClr val="FF0000"/>
                </a:solidFill>
              </a:rPr>
              <a:t>Supplemental: Specialized Systems for Students With At-Risk Behavior</a:t>
            </a:r>
            <a:endParaRPr lang="en-US" altLang="en-US" sz="1800" dirty="0">
              <a:solidFill>
                <a:schemeClr val="tx1"/>
              </a:solidFill>
            </a:endParaRPr>
          </a:p>
        </p:txBody>
      </p:sp>
      <p:sp>
        <p:nvSpPr>
          <p:cNvPr id="54283" name="Text Box 11">
            <a:extLst>
              <a:ext uri="{C183D7F6-B498-43B3-948B-1728B52AA6E4}">
                <adec:decorative xmlns:adec="http://schemas.microsoft.com/office/drawing/2017/decorative" val="1"/>
              </a:ext>
            </a:extLst>
          </p:cNvPr>
          <p:cNvSpPr txBox="1">
            <a:spLocks noChangeArrowheads="1"/>
          </p:cNvSpPr>
          <p:nvPr/>
        </p:nvSpPr>
        <p:spPr bwMode="auto">
          <a:xfrm>
            <a:off x="3886200" y="5943600"/>
            <a:ext cx="2362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algn="ctr">
              <a:spcBef>
                <a:spcPct val="0"/>
              </a:spcBef>
              <a:buFontTx/>
              <a:buNone/>
            </a:pPr>
            <a:r>
              <a:rPr lang="en-US" altLang="en-US" sz="1800" dirty="0">
                <a:solidFill>
                  <a:schemeClr val="tx1"/>
                </a:solidFill>
              </a:rPr>
              <a:t>~80% of Students</a:t>
            </a:r>
          </a:p>
        </p:txBody>
      </p:sp>
      <p:sp>
        <p:nvSpPr>
          <p:cNvPr id="54284" name="Text Box 12">
            <a:extLst>
              <a:ext uri="{C183D7F6-B498-43B3-948B-1728B52AA6E4}">
                <adec:decorative xmlns:adec="http://schemas.microsoft.com/office/drawing/2017/decorative" val="1"/>
              </a:ext>
            </a:extLst>
          </p:cNvPr>
          <p:cNvSpPr txBox="1">
            <a:spLocks noChangeArrowheads="1"/>
          </p:cNvSpPr>
          <p:nvPr/>
        </p:nvSpPr>
        <p:spPr bwMode="auto">
          <a:xfrm>
            <a:off x="4625975" y="2057400"/>
            <a:ext cx="838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algn="ctr">
              <a:spcBef>
                <a:spcPct val="0"/>
              </a:spcBef>
              <a:buFontTx/>
              <a:buNone/>
            </a:pPr>
            <a:r>
              <a:rPr lang="en-US" altLang="en-US" sz="1800" dirty="0">
                <a:solidFill>
                  <a:schemeClr val="tx1"/>
                </a:solidFill>
              </a:rPr>
              <a:t>~15% </a:t>
            </a:r>
          </a:p>
        </p:txBody>
      </p:sp>
      <p:sp>
        <p:nvSpPr>
          <p:cNvPr id="54285" name="Text Box 13">
            <a:extLst>
              <a:ext uri="{C183D7F6-B498-43B3-948B-1728B52AA6E4}">
                <adec:decorative xmlns:adec="http://schemas.microsoft.com/office/drawing/2017/decorative" val="1"/>
              </a:ext>
            </a:extLst>
          </p:cNvPr>
          <p:cNvSpPr txBox="1">
            <a:spLocks noChangeArrowheads="1"/>
          </p:cNvSpPr>
          <p:nvPr/>
        </p:nvSpPr>
        <p:spPr bwMode="auto">
          <a:xfrm>
            <a:off x="4616450" y="1295400"/>
            <a:ext cx="838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algn="ctr">
              <a:spcBef>
                <a:spcPct val="0"/>
              </a:spcBef>
              <a:buFontTx/>
              <a:buNone/>
            </a:pPr>
            <a:r>
              <a:rPr lang="en-US" altLang="en-US" sz="1800" dirty="0">
                <a:solidFill>
                  <a:schemeClr val="tx1"/>
                </a:solidFill>
              </a:rPr>
              <a:t>~5% </a:t>
            </a:r>
          </a:p>
        </p:txBody>
      </p:sp>
      <p:sp>
        <p:nvSpPr>
          <p:cNvPr id="54287" name="Oval 15">
            <a:extLst>
              <a:ext uri="{C183D7F6-B498-43B3-948B-1728B52AA6E4}">
                <adec:decorative xmlns:adec="http://schemas.microsoft.com/office/drawing/2017/decorative" val="1"/>
              </a:ext>
            </a:extLst>
          </p:cNvPr>
          <p:cNvSpPr>
            <a:spLocks noChangeArrowheads="1"/>
          </p:cNvSpPr>
          <p:nvPr/>
        </p:nvSpPr>
        <p:spPr bwMode="auto">
          <a:xfrm>
            <a:off x="4283075" y="1662113"/>
            <a:ext cx="1524000" cy="1119187"/>
          </a:xfrm>
          <a:prstGeom prst="ellipse">
            <a:avLst/>
          </a:prstGeom>
          <a:noFill/>
          <a:ln w="76200">
            <a:solidFill>
              <a:srgbClr val="80008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endParaRPr lang="en-US" altLang="en-US" sz="1800" dirty="0">
              <a:solidFill>
                <a:schemeClr val="tx1"/>
              </a:solidFill>
            </a:endParaRPr>
          </a:p>
        </p:txBody>
      </p:sp>
      <p:sp>
        <p:nvSpPr>
          <p:cNvPr id="54288" name="Rectangle 16">
            <a:extLst>
              <a:ext uri="{C183D7F6-B498-43B3-948B-1728B52AA6E4}">
                <adec:decorative xmlns:adec="http://schemas.microsoft.com/office/drawing/2017/decorative" val="1"/>
              </a:ext>
            </a:extLst>
          </p:cNvPr>
          <p:cNvSpPr>
            <a:spLocks noChangeArrowheads="1"/>
          </p:cNvSpPr>
          <p:nvPr/>
        </p:nvSpPr>
        <p:spPr bwMode="auto">
          <a:xfrm>
            <a:off x="4659313" y="136048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endParaRPr lang="en-US" altLang="en-US" sz="1800" dirty="0">
              <a:solidFill>
                <a:schemeClr val="tx1"/>
              </a:solidFill>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itle 2"/>
          <p:cNvSpPr>
            <a:spLocks noGrp="1"/>
          </p:cNvSpPr>
          <p:nvPr>
            <p:ph type="title"/>
          </p:nvPr>
        </p:nvSpPr>
        <p:spPr>
          <a:ln>
            <a:miter lim="800000"/>
            <a:headEnd/>
            <a:tailEnd/>
          </a:ln>
        </p:spPr>
        <p:txBody>
          <a:bodyPr/>
          <a:lstStyle/>
          <a:p>
            <a:r>
              <a:rPr lang="en-US" altLang="en-US" dirty="0"/>
              <a:t>Supplemental Interventions</a:t>
            </a:r>
          </a:p>
        </p:txBody>
      </p:sp>
      <p:sp>
        <p:nvSpPr>
          <p:cNvPr id="2" name="Content Placeholder 1"/>
          <p:cNvSpPr>
            <a:spLocks noGrp="1"/>
          </p:cNvSpPr>
          <p:nvPr>
            <p:ph idx="1"/>
          </p:nvPr>
        </p:nvSpPr>
        <p:spPr>
          <a:xfrm>
            <a:off x="1476375" y="1700213"/>
            <a:ext cx="7435850" cy="4206875"/>
          </a:xfrm>
        </p:spPr>
        <p:txBody>
          <a:bodyPr/>
          <a:lstStyle/>
          <a:p>
            <a:pPr eaLnBrk="1" hangingPunct="1">
              <a:lnSpc>
                <a:spcPct val="150000"/>
              </a:lnSpc>
              <a:defRPr/>
            </a:pPr>
            <a:r>
              <a:rPr lang="en-US" dirty="0">
                <a:solidFill>
                  <a:schemeClr val="tx1"/>
                </a:solidFill>
              </a:rPr>
              <a:t>No more than 15 percent of students identified as “at risk”</a:t>
            </a:r>
          </a:p>
          <a:p>
            <a:pPr eaLnBrk="1" hangingPunct="1">
              <a:defRPr/>
            </a:pPr>
            <a:r>
              <a:rPr lang="en-US" dirty="0">
                <a:solidFill>
                  <a:schemeClr val="tx1"/>
                </a:solidFill>
              </a:rPr>
              <a:t>Examples of supplemental</a:t>
            </a:r>
          </a:p>
          <a:p>
            <a:pPr marL="0" indent="0" eaLnBrk="1" hangingPunct="1">
              <a:buFont typeface="Wingdings" pitchFamily="2" charset="2"/>
              <a:buNone/>
              <a:defRPr/>
            </a:pPr>
            <a:r>
              <a:rPr lang="en-US" dirty="0">
                <a:solidFill>
                  <a:schemeClr val="tx1"/>
                </a:solidFill>
              </a:rPr>
              <a:t>   interventions:</a:t>
            </a:r>
          </a:p>
          <a:p>
            <a:pPr lvl="2" eaLnBrk="1" hangingPunct="1">
              <a:defRPr/>
            </a:pPr>
            <a:r>
              <a:rPr lang="en-US" sz="2400" dirty="0">
                <a:solidFill>
                  <a:schemeClr val="tx1"/>
                </a:solidFill>
              </a:rPr>
              <a:t>Social skills instruction</a:t>
            </a:r>
          </a:p>
          <a:p>
            <a:pPr lvl="2" eaLnBrk="1" hangingPunct="1">
              <a:defRPr/>
            </a:pPr>
            <a:r>
              <a:rPr lang="en-US" sz="2400" dirty="0">
                <a:solidFill>
                  <a:schemeClr val="tx1"/>
                </a:solidFill>
              </a:rPr>
              <a:t>Check In Check Out (CICO)</a:t>
            </a:r>
          </a:p>
        </p:txBody>
      </p:sp>
      <p:pic>
        <p:nvPicPr>
          <p:cNvPr id="55301" name="Picture 9" descr="Graphic showing about 15% of students are identified at risk"/>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2514600"/>
            <a:ext cx="1889125"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Box 11"/>
          <p:cNvSpPr txBox="1">
            <a:spLocks noChangeArrowheads="1"/>
          </p:cNvSpPr>
          <p:nvPr/>
        </p:nvSpPr>
        <p:spPr bwMode="auto">
          <a:xfrm>
            <a:off x="7524750" y="3859213"/>
            <a:ext cx="76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itchFamily="2" charset="2"/>
              <a:buChar char="²"/>
              <a:defRPr sz="3200">
                <a:solidFill>
                  <a:srgbClr val="0061AF"/>
                </a:solidFill>
                <a:latin typeface="Arial" charset="0"/>
                <a:ea typeface="ＭＳ Ｐゴシック" pitchFamily="34" charset="-128"/>
                <a:cs typeface="Arial" charset="0"/>
              </a:defRPr>
            </a:lvl1pPr>
            <a:lvl2pPr marL="742950" indent="-285750" eaLnBrk="0" hangingPunct="0">
              <a:spcBef>
                <a:spcPct val="20000"/>
              </a:spcBef>
              <a:buChar char="–"/>
              <a:defRPr sz="2800">
                <a:solidFill>
                  <a:srgbClr val="0061AF"/>
                </a:solidFill>
                <a:latin typeface="Arial" charset="0"/>
                <a:ea typeface="Arial" charset="0"/>
                <a:cs typeface="Arial" charset="0"/>
              </a:defRPr>
            </a:lvl2pPr>
            <a:lvl3pPr marL="1143000" indent="-228600" eaLnBrk="0" hangingPunct="0">
              <a:spcBef>
                <a:spcPct val="20000"/>
              </a:spcBef>
              <a:buChar char="•"/>
              <a:defRPr sz="2400">
                <a:solidFill>
                  <a:srgbClr val="0061AF"/>
                </a:solidFill>
                <a:latin typeface="Arial" charset="0"/>
                <a:ea typeface="Arial" charset="0"/>
                <a:cs typeface="Arial" charset="0"/>
              </a:defRPr>
            </a:lvl3pPr>
            <a:lvl4pPr marL="1600200" indent="-228600" eaLnBrk="0" hangingPunct="0">
              <a:spcBef>
                <a:spcPct val="20000"/>
              </a:spcBef>
              <a:buChar char="–"/>
              <a:defRPr sz="2000">
                <a:solidFill>
                  <a:srgbClr val="0061AF"/>
                </a:solidFill>
                <a:latin typeface="Arial" charset="0"/>
                <a:ea typeface="Arial" charset="0"/>
                <a:cs typeface="Arial" charset="0"/>
              </a:defRPr>
            </a:lvl4pPr>
            <a:lvl5pPr marL="2057400" indent="-228600" eaLnBrk="0" hangingPunct="0">
              <a:spcBef>
                <a:spcPct val="20000"/>
              </a:spcBef>
              <a:buChar char="»"/>
              <a:defRPr sz="2000">
                <a:solidFill>
                  <a:srgbClr val="0061AF"/>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rgbClr val="0061AF"/>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rgbClr val="0061AF"/>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rgbClr val="0061AF"/>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rgbClr val="0061AF"/>
                </a:solidFill>
                <a:latin typeface="Arial" charset="0"/>
                <a:ea typeface="Arial" charset="0"/>
                <a:cs typeface="Arial" charset="0"/>
              </a:defRPr>
            </a:lvl9pPr>
          </a:lstStyle>
          <a:p>
            <a:pPr eaLnBrk="1" hangingPunct="1">
              <a:spcBef>
                <a:spcPct val="0"/>
              </a:spcBef>
              <a:buFontTx/>
              <a:buNone/>
            </a:pPr>
            <a:r>
              <a:rPr lang="en-US" altLang="en-US" sz="1600" dirty="0">
                <a:solidFill>
                  <a:schemeClr val="tx1"/>
                </a:solidFill>
              </a:rPr>
              <a:t>~15%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itle 2"/>
          <p:cNvSpPr>
            <a:spLocks noGrp="1"/>
          </p:cNvSpPr>
          <p:nvPr>
            <p:ph type="title"/>
          </p:nvPr>
        </p:nvSpPr>
        <p:spPr>
          <a:xfrm>
            <a:off x="1692275" y="274638"/>
            <a:ext cx="6994525" cy="1425575"/>
          </a:xfrm>
          <a:ln>
            <a:miter lim="800000"/>
            <a:headEnd/>
            <a:tailEnd/>
          </a:ln>
        </p:spPr>
        <p:txBody>
          <a:bodyPr/>
          <a:lstStyle/>
          <a:p>
            <a:r>
              <a:rPr lang="en-US" altLang="en-US" dirty="0"/>
              <a:t>Key Characteristics</a:t>
            </a:r>
          </a:p>
        </p:txBody>
      </p:sp>
      <p:sp>
        <p:nvSpPr>
          <p:cNvPr id="2" name="Content Placeholder 1"/>
          <p:cNvSpPr>
            <a:spLocks noGrp="1"/>
          </p:cNvSpPr>
          <p:nvPr>
            <p:ph idx="1"/>
          </p:nvPr>
        </p:nvSpPr>
        <p:spPr>
          <a:xfrm>
            <a:off x="1403350" y="1916113"/>
            <a:ext cx="7508875" cy="3871912"/>
          </a:xfrm>
        </p:spPr>
        <p:txBody>
          <a:bodyPr/>
          <a:lstStyle/>
          <a:p>
            <a:pPr marL="342900" indent="-342900">
              <a:buFont typeface="Wingdings" pitchFamily="2" charset="2"/>
              <a:buChar char="Ø"/>
              <a:defRPr/>
            </a:pPr>
            <a:r>
              <a:rPr lang="en-US" dirty="0">
                <a:solidFill>
                  <a:schemeClr val="tx1"/>
                </a:solidFill>
              </a:rPr>
              <a:t>Continuously available</a:t>
            </a:r>
          </a:p>
          <a:p>
            <a:pPr marL="342900" indent="-342900">
              <a:buFont typeface="Wingdings" pitchFamily="2" charset="2"/>
              <a:buChar char="Ø"/>
              <a:defRPr/>
            </a:pPr>
            <a:r>
              <a:rPr lang="en-US" dirty="0">
                <a:solidFill>
                  <a:schemeClr val="tx1"/>
                </a:solidFill>
              </a:rPr>
              <a:t>Quickly and easily accessible</a:t>
            </a:r>
          </a:p>
          <a:p>
            <a:pPr marL="342900" indent="-342900">
              <a:buFont typeface="Wingdings" pitchFamily="2" charset="2"/>
              <a:buChar char="Ø"/>
              <a:defRPr/>
            </a:pPr>
            <a:r>
              <a:rPr lang="en-US" dirty="0">
                <a:solidFill>
                  <a:schemeClr val="tx1"/>
                </a:solidFill>
              </a:rPr>
              <a:t>Minimal time commitment required from classroom teachers</a:t>
            </a:r>
          </a:p>
          <a:p>
            <a:pPr marL="342900" indent="-342900">
              <a:buFont typeface="Wingdings" pitchFamily="2" charset="2"/>
              <a:buChar char="Ø"/>
              <a:defRPr/>
            </a:pPr>
            <a:r>
              <a:rPr lang="en-US" dirty="0">
                <a:solidFill>
                  <a:schemeClr val="tx1"/>
                </a:solidFill>
              </a:rPr>
              <a:t>Required skill sets can be easily learned by classroom teachers</a:t>
            </a:r>
          </a:p>
          <a:p>
            <a:pPr marL="342900" indent="-342900">
              <a:buFont typeface="Wingdings" pitchFamily="2" charset="2"/>
              <a:buChar char="Ø"/>
              <a:defRPr/>
            </a:pPr>
            <a:r>
              <a:rPr lang="en-US" dirty="0">
                <a:solidFill>
                  <a:schemeClr val="tx1"/>
                </a:solidFill>
              </a:rPr>
              <a:t>Aligned with schoolwide expectations</a:t>
            </a:r>
          </a:p>
          <a:p>
            <a:pPr>
              <a:defRPr/>
            </a:pPr>
            <a:r>
              <a:rPr lang="en-US" sz="2800" dirty="0">
                <a:solidFill>
                  <a:schemeClr val="tx1"/>
                </a:solidFill>
              </a:rPr>
              <a:t>				</a:t>
            </a:r>
            <a:r>
              <a:rPr lang="en-US" sz="1800" dirty="0">
                <a:solidFill>
                  <a:schemeClr val="tx1"/>
                </a:solidFill>
              </a:rPr>
              <a:t>(Crone, Hawken, &amp; Horner, 2010)</a:t>
            </a:r>
          </a:p>
          <a:p>
            <a:pPr>
              <a:defRPr/>
            </a:pPr>
            <a:endParaRPr lang="en-US" sz="2800" i="1" dirty="0">
              <a:solidFill>
                <a:schemeClr val="tx1"/>
              </a:solidFill>
            </a:endParaRPr>
          </a:p>
          <a:p>
            <a:pPr>
              <a:defRPr/>
            </a:pPr>
            <a:endParaRPr lang="en-US" sz="2400" i="1" dirty="0">
              <a:solidFill>
                <a:schemeClr val="tx1"/>
              </a:solidFill>
              <a:latin typeface="Times New Roman"/>
            </a:endParaRPr>
          </a:p>
          <a:p>
            <a:pPr>
              <a:defRPr/>
            </a:pPr>
            <a:endParaRPr lang="en-US" sz="2400" i="1" dirty="0">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Title 2"/>
          <p:cNvSpPr>
            <a:spLocks noGrp="1"/>
          </p:cNvSpPr>
          <p:nvPr>
            <p:ph type="title"/>
          </p:nvPr>
        </p:nvSpPr>
        <p:spPr>
          <a:ln>
            <a:miter lim="800000"/>
            <a:headEnd/>
            <a:tailEnd/>
          </a:ln>
        </p:spPr>
        <p:txBody>
          <a:bodyPr/>
          <a:lstStyle/>
          <a:p>
            <a:r>
              <a:rPr lang="en-US" altLang="en-US" dirty="0"/>
              <a:t>Key Characteristics continued </a:t>
            </a:r>
          </a:p>
        </p:txBody>
      </p:sp>
      <p:sp>
        <p:nvSpPr>
          <p:cNvPr id="2" name="Content Placeholder 1"/>
          <p:cNvSpPr>
            <a:spLocks noGrp="1"/>
          </p:cNvSpPr>
          <p:nvPr>
            <p:ph idx="1"/>
          </p:nvPr>
        </p:nvSpPr>
        <p:spPr>
          <a:xfrm>
            <a:off x="1403350" y="1700213"/>
            <a:ext cx="7508875" cy="4087812"/>
          </a:xfrm>
        </p:spPr>
        <p:txBody>
          <a:bodyPr/>
          <a:lstStyle/>
          <a:p>
            <a:pPr marL="457200" indent="-457200">
              <a:buFont typeface="Wingdings" pitchFamily="2" charset="2"/>
              <a:buChar char="Ø"/>
              <a:defRPr/>
            </a:pPr>
            <a:r>
              <a:rPr lang="en-US" dirty="0">
                <a:solidFill>
                  <a:schemeClr val="tx1"/>
                </a:solidFill>
              </a:rPr>
              <a:t>Staff/faculty are aware of the intervention(s) and their roles in the process</a:t>
            </a:r>
          </a:p>
          <a:p>
            <a:pPr marL="457200" indent="-457200">
              <a:buFont typeface="Wingdings" pitchFamily="2" charset="2"/>
              <a:buChar char="Ø"/>
              <a:defRPr/>
            </a:pPr>
            <a:r>
              <a:rPr lang="en-US" dirty="0">
                <a:solidFill>
                  <a:schemeClr val="tx1"/>
                </a:solidFill>
              </a:rPr>
              <a:t>The intervention(s) is consistently implemented with most students, but with some flexibility</a:t>
            </a:r>
          </a:p>
          <a:p>
            <a:pPr marL="457200" indent="-457200">
              <a:buFont typeface="Wingdings" pitchFamily="2" charset="2"/>
              <a:buChar char="Ø"/>
              <a:defRPr/>
            </a:pPr>
            <a:r>
              <a:rPr lang="en-US" dirty="0">
                <a:solidFill>
                  <a:schemeClr val="tx1"/>
                </a:solidFill>
              </a:rPr>
              <a:t>The selected program is matched to the function of the student’s behavior</a:t>
            </a:r>
          </a:p>
          <a:p>
            <a:pPr>
              <a:defRPr/>
            </a:pPr>
            <a:endParaRPr lang="en-US" sz="2800" i="1" dirty="0">
              <a:solidFill>
                <a:schemeClr val="tx1"/>
              </a:solidFill>
            </a:endParaRPr>
          </a:p>
          <a:p>
            <a:pPr>
              <a:defRPr/>
            </a:pPr>
            <a:endParaRPr lang="en-US" i="1" dirty="0">
              <a:latin typeface="Times New Roman"/>
            </a:endParaRPr>
          </a:p>
        </p:txBody>
      </p:sp>
    </p:spTree>
  </p:cSld>
  <p:clrMapOvr>
    <a:masterClrMapping/>
  </p:clrMapOvr>
</p:sld>
</file>

<file path=ppt/theme/theme1.xml><?xml version="1.0" encoding="utf-8"?>
<a:theme xmlns:a="http://schemas.openxmlformats.org/drawingml/2006/main" name="Diseño predeterminado">
  <a:themeElements>
    <a:clrScheme name="Custom 2">
      <a:dk1>
        <a:srgbClr val="0367B3"/>
      </a:dk1>
      <a:lt1>
        <a:srgbClr val="FFFFFF"/>
      </a:lt1>
      <a:dk2>
        <a:srgbClr val="0362B1"/>
      </a:dk2>
      <a:lt2>
        <a:srgbClr val="808080"/>
      </a:lt2>
      <a:accent1>
        <a:srgbClr val="BBE0E3"/>
      </a:accent1>
      <a:accent2>
        <a:srgbClr val="0066B2"/>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Basic">
  <a:themeElements>
    <a:clrScheme name="AIR Corporate">
      <a:dk1>
        <a:srgbClr val="000000"/>
      </a:dk1>
      <a:lt1>
        <a:srgbClr val="FFFFFF"/>
      </a:lt1>
      <a:dk2>
        <a:srgbClr val="4E76A0"/>
      </a:dk2>
      <a:lt2>
        <a:srgbClr val="FFFFFF"/>
      </a:lt2>
      <a:accent1>
        <a:srgbClr val="48709F"/>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Diseño predeterminado">
  <a:themeElements>
    <a:clrScheme name="Custom 2">
      <a:dk1>
        <a:srgbClr val="0367B3"/>
      </a:dk1>
      <a:lt1>
        <a:srgbClr val="FFFFFF"/>
      </a:lt1>
      <a:dk2>
        <a:srgbClr val="0362B1"/>
      </a:dk2>
      <a:lt2>
        <a:srgbClr val="808080"/>
      </a:lt2>
      <a:accent1>
        <a:srgbClr val="BBE0E3"/>
      </a:accent1>
      <a:accent2>
        <a:srgbClr val="0066B2"/>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17171</TotalTime>
  <Words>5982</Words>
  <Application>Microsoft Macintosh PowerPoint</Application>
  <PresentationFormat>On-screen Show (4:3)</PresentationFormat>
  <Paragraphs>442</Paragraphs>
  <Slides>39</Slides>
  <Notes>39</Notes>
  <HiddenSlides>0</HiddenSlides>
  <MMClips>0</MMClips>
  <ScaleCrop>false</ScaleCrop>
  <HeadingPairs>
    <vt:vector size="8" baseType="variant">
      <vt:variant>
        <vt:lpstr>Fonts Used</vt:lpstr>
      </vt:variant>
      <vt:variant>
        <vt:i4>9</vt:i4>
      </vt:variant>
      <vt:variant>
        <vt:lpstr>Theme</vt:lpstr>
      </vt:variant>
      <vt:variant>
        <vt:i4>8</vt:i4>
      </vt:variant>
      <vt:variant>
        <vt:lpstr>Embedded OLE Servers</vt:lpstr>
      </vt:variant>
      <vt:variant>
        <vt:i4>2</vt:i4>
      </vt:variant>
      <vt:variant>
        <vt:lpstr>Slide Titles</vt:lpstr>
      </vt:variant>
      <vt:variant>
        <vt:i4>39</vt:i4>
      </vt:variant>
    </vt:vector>
  </HeadingPairs>
  <TitlesOfParts>
    <vt:vector size="58" baseType="lpstr">
      <vt:lpstr>ＭＳ Ｐゴシック</vt:lpstr>
      <vt:lpstr>Arial</vt:lpstr>
      <vt:lpstr>Arial Narrow</vt:lpstr>
      <vt:lpstr>Calibri</vt:lpstr>
      <vt:lpstr>Courier New</vt:lpstr>
      <vt:lpstr>Franklin Gothic Book</vt:lpstr>
      <vt:lpstr>FranklinGothic</vt:lpstr>
      <vt:lpstr>Times New Roman</vt:lpstr>
      <vt:lpstr>Wingdings</vt:lpstr>
      <vt:lpstr>Diseño predeterminado</vt:lpstr>
      <vt:lpstr>1_Basic</vt:lpstr>
      <vt:lpstr>2_Basic</vt:lpstr>
      <vt:lpstr>Basic</vt:lpstr>
      <vt:lpstr>3_Basic</vt:lpstr>
      <vt:lpstr>4_Basic</vt:lpstr>
      <vt:lpstr>5_Basic</vt:lpstr>
      <vt:lpstr>1_Diseño predeterminado</vt:lpstr>
      <vt:lpstr>Excel.Sheet.8</vt:lpstr>
      <vt:lpstr>Chart</vt:lpstr>
      <vt:lpstr>Collaboration for Effective Educator Development, Accountability, and Reform   Supplemental Behavioral Interventions </vt:lpstr>
      <vt:lpstr>Topics Overview</vt:lpstr>
      <vt:lpstr>Note</vt:lpstr>
      <vt:lpstr>What Are Supplemental Interventions?</vt:lpstr>
      <vt:lpstr>Supplemental Interventions Explained</vt:lpstr>
      <vt:lpstr>CONTINUUM OF SCHOOLWIDE  INSTRUCTIONAL AND  POSITIVE BEHAVIOR SUPPORT (PBIS.org)</vt:lpstr>
      <vt:lpstr>Supplemental Interventions</vt:lpstr>
      <vt:lpstr>Key Characteristics</vt:lpstr>
      <vt:lpstr>Key Characteristics continued </vt:lpstr>
      <vt:lpstr>Elements of Supplemental Interventions</vt:lpstr>
      <vt:lpstr>Why Is Fidelity Important?</vt:lpstr>
      <vt:lpstr>Five Elements of Fidelity</vt:lpstr>
      <vt:lpstr>The Implementation Process</vt:lpstr>
      <vt:lpstr>The Implementation Process!</vt:lpstr>
      <vt:lpstr>1. Identifying “At-Risk” Students </vt:lpstr>
      <vt:lpstr>2. Match Intervention to Student Need</vt:lpstr>
      <vt:lpstr>Academic Supports</vt:lpstr>
      <vt:lpstr>3. Implement the Intervention</vt:lpstr>
      <vt:lpstr>Evidence-Based Interventions</vt:lpstr>
      <vt:lpstr>Examples of Evidence-Based Interventions</vt:lpstr>
      <vt:lpstr>Examples of Evidence-Based Behavior Curricula</vt:lpstr>
      <vt:lpstr>4. Progress Monitoring</vt:lpstr>
      <vt:lpstr>Progress Monitoring Uses</vt:lpstr>
      <vt:lpstr>Progress Monitoring Benefits</vt:lpstr>
      <vt:lpstr>Activity: How Much Do You Remember?</vt:lpstr>
      <vt:lpstr>Measuring Student Progress</vt:lpstr>
      <vt:lpstr>Data Collected for Supplemental Interventions</vt:lpstr>
      <vt:lpstr>Pattern: Improved Behavior  After Intervention Change</vt:lpstr>
      <vt:lpstr>Interpreting Improved Behavior  After Intervention Change </vt:lpstr>
      <vt:lpstr>Pattern: No Change in Behavior</vt:lpstr>
      <vt:lpstr>Interpreting No Change</vt:lpstr>
      <vt:lpstr>Pattern: Highly Variable Data</vt:lpstr>
      <vt:lpstr>Interpreting Highly Variable Data</vt:lpstr>
      <vt:lpstr>Daily Data Used for Decision Making for Steve</vt:lpstr>
      <vt:lpstr>Daily Data Used for Decision Making</vt:lpstr>
      <vt:lpstr>Key Questions to Ask Before Intensive Interventions</vt:lpstr>
      <vt:lpstr>Distinction Between Supplemental Intervention and Intensive Interventions</vt:lpstr>
      <vt:lpstr>Resources to Locate Evidence-Based Practices</vt:lpstr>
      <vt:lpstr>In Summary</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Emma R Ostovar</cp:lastModifiedBy>
  <cp:revision>2209</cp:revision>
  <cp:lastPrinted>2014-02-24T19:10:36Z</cp:lastPrinted>
  <dcterms:created xsi:type="dcterms:W3CDTF">2014-04-03T06:24:22Z</dcterms:created>
  <dcterms:modified xsi:type="dcterms:W3CDTF">2026-07-23T16:50:53Z</dcterms:modified>
</cp:coreProperties>
</file>