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63" r:id="rId2"/>
    <p:sldId id="265" r:id="rId3"/>
    <p:sldId id="268" r:id="rId4"/>
    <p:sldId id="274" r:id="rId5"/>
    <p:sldId id="269" r:id="rId6"/>
    <p:sldId id="275" r:id="rId7"/>
    <p:sldId id="273" r:id="rId8"/>
    <p:sldId id="272" r:id="rId9"/>
    <p:sldId id="281" r:id="rId10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12"/>
      <p:bold r:id="rId13"/>
      <p:italic r:id="rId14"/>
      <p:boldItalic r:id="rId15"/>
    </p:embeddedFont>
    <p:embeddedFont>
      <p:font typeface="Georgia" panose="02040502050405020303" pitchFamily="18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183" autoAdjust="0"/>
    <p:restoredTop sz="86418" autoAdjust="0"/>
  </p:normalViewPr>
  <p:slideViewPr>
    <p:cSldViewPr>
      <p:cViewPr varScale="1">
        <p:scale>
          <a:sx n="52" d="100"/>
          <a:sy n="52" d="100"/>
        </p:scale>
        <p:origin x="62" y="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9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/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/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/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/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/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/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/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/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-US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062146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20DEA47-48CE-4891-AFB9-3DCCAD0F7758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4268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7710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0179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0650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6294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421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7787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9029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2499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1243012"/>
            <a:ext cx="7239000" cy="668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2408236"/>
            <a:ext cx="5714999" cy="2570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2857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85850" marR="0" lvl="2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428750" marR="0" lvl="3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71650" marR="0" lvl="4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28850" marR="0" lvl="5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686050" marR="0" lvl="6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143250" marR="0" lvl="7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00450" marR="0" lvl="8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 rot="5400000">
            <a:off x="4923631" y="2205831"/>
            <a:ext cx="3735386" cy="1809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 rot="5400000">
            <a:off x="1227931" y="472281"/>
            <a:ext cx="3735386" cy="52768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2857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85850" marR="0" lvl="2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428750" marR="0" lvl="3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71650" marR="0" lvl="4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28850" marR="0" lvl="5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686050" marR="0" lvl="6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143250" marR="0" lvl="7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00450" marR="0" lvl="8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57200" y="1243012"/>
            <a:ext cx="7239000" cy="668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 rot="5400000">
            <a:off x="2029619" y="835817"/>
            <a:ext cx="2570162" cy="571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2857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85850" marR="0" lvl="2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428750" marR="0" lvl="3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71650" marR="0" lvl="4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28850" marR="0" lvl="5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686050" marR="0" lvl="6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143250" marR="0" lvl="7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00450" marR="0" lvl="8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64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2857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85850" marR="0" lvl="2" indent="-234950" algn="l" rtl="0">
              <a:spcBef>
                <a:spcPts val="48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428750" marR="0" lvl="3" indent="-234950" algn="l" rtl="0">
              <a:spcBef>
                <a:spcPts val="4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71650" marR="0" lvl="4" indent="-234950" algn="l" rtl="0">
              <a:spcBef>
                <a:spcPts val="4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28850" marR="0" lvl="5" indent="-234950" algn="l" rtl="0">
              <a:spcBef>
                <a:spcPts val="4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686050" marR="0" lvl="6" indent="-234950" algn="l" rtl="0">
              <a:spcBef>
                <a:spcPts val="4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143250" marR="0" lvl="7" indent="-234950" algn="l" rtl="0">
              <a:spcBef>
                <a:spcPts val="4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00450" marR="0" lvl="8" indent="-234950" algn="l" rtl="0">
              <a:spcBef>
                <a:spcPts val="4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48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285750" algn="l" rtl="0">
              <a:spcBef>
                <a:spcPts val="4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85850" marR="0" lvl="2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428750" marR="0" lvl="3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71650" marR="0" lvl="4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28850" marR="0" lvl="5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686050" marR="0" lvl="6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143250" marR="0" lvl="7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00450" marR="0" lvl="8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48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285750" algn="l" rtl="0">
              <a:spcBef>
                <a:spcPts val="4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85850" marR="0" lvl="2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428750" marR="0" lvl="3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71650" marR="0" lvl="4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28850" marR="0" lvl="5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686050" marR="0" lvl="6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143250" marR="0" lvl="7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00450" marR="0" lvl="8" indent="-234950" algn="l" rtl="0">
              <a:spcBef>
                <a:spcPts val="32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1243012"/>
            <a:ext cx="7239000" cy="668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2408238"/>
            <a:ext cx="2781300" cy="2570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285750" algn="l" rtl="0">
              <a:spcBef>
                <a:spcPts val="48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85850" marR="0" lvl="2" indent="-234950" algn="l" rtl="0">
              <a:spcBef>
                <a:spcPts val="4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428750" marR="0" lvl="3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71650" marR="0" lvl="4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28850" marR="0" lvl="5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686050" marR="0" lvl="6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143250" marR="0" lvl="7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00450" marR="0" lvl="8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3390900" y="2408238"/>
            <a:ext cx="2781300" cy="2570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285750" algn="l" rtl="0">
              <a:spcBef>
                <a:spcPts val="48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85850" marR="0" lvl="2" indent="-234950" algn="l" rtl="0">
              <a:spcBef>
                <a:spcPts val="4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428750" marR="0" lvl="3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71650" marR="0" lvl="4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28850" marR="0" lvl="5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686050" marR="0" lvl="6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143250" marR="0" lvl="7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00450" marR="0" lvl="8" indent="-234950" algn="l" rtl="0">
              <a:spcBef>
                <a:spcPts val="36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1243012"/>
            <a:ext cx="7239000" cy="668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2408236"/>
            <a:ext cx="5714999" cy="2570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2857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85850" marR="0" lvl="2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428750" marR="0" lvl="3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71650" marR="0" lvl="4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28850" marR="0" lvl="5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686050" marR="0" lvl="6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143250" marR="0" lvl="7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00450" marR="0" lvl="8" indent="-234950" algn="l" rtl="0">
              <a:spcBef>
                <a:spcPts val="56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pic>
        <p:nvPicPr>
          <p:cNvPr id="12" name="Shape 1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0" y="0"/>
            <a:ext cx="9144000" cy="8413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dx.edu/sped/inclusive-elementary-educator-ieep-license-and-masters-progra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dx.edu/sped/SDE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of a brick building and a door and a tree." title="Picture of a brick bui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373063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152400"/>
            <a:ext cx="73725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Dual Licensure Programs at Portland State University</a:t>
            </a:r>
          </a:p>
          <a:p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Randall L. De Pry, Ph.D.</a:t>
            </a:r>
          </a:p>
        </p:txBody>
      </p:sp>
      <p:sp>
        <p:nvSpPr>
          <p:cNvPr id="4101" name="Rectangle 5" descr="A white rectangle." title="White rectangle"/>
          <p:cNvSpPr>
            <a:spLocks noChangeArrowheads="1"/>
          </p:cNvSpPr>
          <p:nvPr/>
        </p:nvSpPr>
        <p:spPr bwMode="auto">
          <a:xfrm>
            <a:off x="0" y="5486400"/>
            <a:ext cx="9144000" cy="1371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889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en-US" altLang="en-US" sz="2200" baseline="30000" dirty="0">
              <a:solidFill>
                <a:srgbClr val="000000"/>
              </a:solidFill>
              <a:latin typeface="L Frutiger Light"/>
            </a:endParaRPr>
          </a:p>
        </p:txBody>
      </p:sp>
      <p:pic>
        <p:nvPicPr>
          <p:cNvPr id="4104" name="Picture 8" descr="The Portland State University logo." title="Portland Sta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A picture of the edge of the building." title="Edge of the bui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838" y="1588"/>
            <a:ext cx="153987" cy="548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 Licensure Programs at Portland State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384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381000" y="1160462"/>
            <a:ext cx="7239000" cy="6683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Dual Programs</a:t>
            </a:r>
            <a:endParaRPr lang="en-US" sz="4200" b="1" i="0" u="none" strike="noStrike" cap="none" dirty="0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381000" y="1981200"/>
            <a:ext cx="8458200" cy="41814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MA/MS in Early Childhood: Inclusive Ed and  Curriculum &amp; Instruction* </a:t>
            </a:r>
            <a:r>
              <a:rPr lang="en-US" sz="2400" i="0" u="none" strike="noStrike" cap="none" dirty="0">
                <a:solidFill>
                  <a:schemeClr val="accent2"/>
                </a:solidFill>
                <a:sym typeface="Verdana"/>
              </a:rPr>
              <a:t>(2015)</a:t>
            </a:r>
          </a:p>
          <a:p>
            <a:pPr marL="400050" lvl="1" indent="0">
              <a:spcBef>
                <a:spcPts val="0"/>
              </a:spcBef>
              <a:buClr>
                <a:schemeClr val="accent2"/>
              </a:buClr>
              <a:buSzPct val="25000"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Inclusive Elementary Educator Program* </a:t>
            </a:r>
            <a:r>
              <a:rPr lang="en-US" sz="2400" i="0" u="none" strike="noStrike" cap="none" dirty="0">
                <a:solidFill>
                  <a:schemeClr val="accent2"/>
                </a:solidFill>
                <a:sym typeface="Verdana"/>
              </a:rPr>
              <a:t>(1997)</a:t>
            </a:r>
          </a:p>
          <a:p>
            <a:pPr lvl="1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Secondary Dual Educator Program* </a:t>
            </a:r>
            <a:r>
              <a:rPr lang="en-US" sz="2400" dirty="0">
                <a:solidFill>
                  <a:schemeClr val="accent2"/>
                </a:solidFill>
              </a:rPr>
              <a:t>(2006)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100000"/>
            </a:pPr>
            <a:endParaRPr lang="en-US" sz="2400" b="0" i="0" u="none" strike="noStrike" cap="none" dirty="0">
              <a:solidFill>
                <a:schemeClr val="accent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29200" y="6291263"/>
            <a:ext cx="4057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*Handouts available for each program</a:t>
            </a:r>
          </a:p>
        </p:txBody>
      </p:sp>
    </p:spTree>
    <p:extLst>
      <p:ext uri="{BB962C8B-B14F-4D97-AF65-F5344CB8AC3E}">
        <p14:creationId xmlns:p14="http://schemas.microsoft.com/office/powerpoint/2010/main" val="2670180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533400" y="1447800"/>
            <a:ext cx="8153400" cy="6683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rmAutofit fontScale="90000"/>
          </a:bodyPr>
          <a:lstStyle/>
          <a:p>
            <a:pPr>
              <a:buClr>
                <a:srgbClr val="008000"/>
              </a:buClr>
              <a:buSzPct val="25000"/>
            </a:pPr>
            <a:r>
              <a:rPr lang="en-US" sz="4400" b="1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Inclusive Elementary Educator Program (IEEP)</a:t>
            </a:r>
            <a:br>
              <a:rPr lang="en-US" sz="4400" b="1" dirty="0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lang="en-US" sz="4200" b="0" i="0" u="none" strike="noStrike" cap="none" dirty="0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533400" y="1981200"/>
            <a:ext cx="7848599" cy="41814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Clr>
                <a:schemeClr val="accent2"/>
              </a:buClr>
              <a:buSzPct val="25000"/>
            </a:pPr>
            <a:endParaRPr lang="en-US" sz="2600" dirty="0">
              <a:solidFill>
                <a:srgbClr val="008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The Inclusive Elementary Educator Program is a full-time two-year graduate program leading to a master's degree and Oregon initial leaching license with endorsements in:</a:t>
            </a:r>
          </a:p>
          <a:p>
            <a:pPr marL="1200150" lvl="2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Early Childhood/Elementary</a:t>
            </a:r>
            <a:endParaRPr lang="en-US" sz="2400" dirty="0">
              <a:solidFill>
                <a:srgbClr val="008000"/>
              </a:solidFill>
            </a:endParaRPr>
          </a:p>
          <a:p>
            <a:pPr marL="1200150" lvl="2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Special Education </a:t>
            </a:r>
          </a:p>
        </p:txBody>
      </p:sp>
    </p:spTree>
    <p:extLst>
      <p:ext uri="{BB962C8B-B14F-4D97-AF65-F5344CB8AC3E}">
        <p14:creationId xmlns:p14="http://schemas.microsoft.com/office/powerpoint/2010/main" val="3642576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381000" y="1160462"/>
            <a:ext cx="7239000" cy="6683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Program Features</a:t>
            </a:r>
            <a:endParaRPr lang="en-US" sz="4200" b="0" i="0" u="none" strike="noStrike" cap="none" dirty="0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76200" y="1981200"/>
            <a:ext cx="8305799" cy="41814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lvl="1" indent="-34290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Merged graduate program with an inclusion focus at the early childhood and elementary endorsement levels</a:t>
            </a:r>
          </a:p>
          <a:p>
            <a:pPr lvl="2" indent="-34290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2-Year cohort model with embedded masters</a:t>
            </a:r>
          </a:p>
          <a:p>
            <a:pPr lvl="2" indent="-34290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98 quarter credits (65 semester credits)</a:t>
            </a:r>
          </a:p>
          <a:p>
            <a:pPr marL="342900" lvl="0" indent="-34290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lvl="0" indent="-34290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hlinkClick r:id="rId3"/>
              </a:rPr>
              <a:t>Program </a:t>
            </a:r>
            <a:r>
              <a:rPr lang="en-US" sz="2400" dirty="0" smtClean="0">
                <a:solidFill>
                  <a:schemeClr val="tx1"/>
                </a:solidFill>
                <a:hlinkClick r:id="rId3"/>
              </a:rPr>
              <a:t>Website</a:t>
            </a:r>
            <a:endParaRPr lang="en-US" sz="2400" b="1" i="0" u="none" strike="noStrike" cap="none" dirty="0">
              <a:solidFill>
                <a:schemeClr val="accent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endParaRPr lang="en-US" sz="2400" b="1" i="0" u="none" strike="noStrike" cap="none" dirty="0">
              <a:solidFill>
                <a:schemeClr val="accent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100000"/>
            </a:pPr>
            <a:endParaRPr lang="en-US" sz="2400" b="0" i="0" u="none" strike="noStrike" cap="none" dirty="0">
              <a:solidFill>
                <a:schemeClr val="accent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90144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435769" y="1219200"/>
            <a:ext cx="8001000" cy="6683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Clr>
                <a:schemeClr val="accent2"/>
              </a:buClr>
              <a:buSzPct val="25000"/>
            </a:pPr>
            <a:r>
              <a:rPr lang="en-US" sz="4000" b="1" dirty="0">
                <a:solidFill>
                  <a:srgbClr val="008000"/>
                </a:solidFill>
              </a:rPr>
              <a:t>Secondary Dual Educator Program (SDEP)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0" y="2438400"/>
            <a:ext cx="8458200" cy="3962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914400" lvl="1" indent="-45720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600" dirty="0"/>
              <a:t>The Secondary Dual Educator Program (SDEP) is a full-time graduate teacher preparation program that prepares middle and high school teacher candidates who earn: </a:t>
            </a:r>
          </a:p>
          <a:p>
            <a:pPr marL="1257300" lvl="2" indent="-45720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Master’s degree and initial license</a:t>
            </a:r>
          </a:p>
          <a:p>
            <a:pPr marL="1257300" lvl="2" indent="-45720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Endorsements in content area and Special Education</a:t>
            </a:r>
          </a:p>
          <a:p>
            <a:pPr marL="457200" lvl="1" indent="0">
              <a:spcBef>
                <a:spcPts val="0"/>
              </a:spcBef>
              <a:buClr>
                <a:schemeClr val="accent2"/>
              </a:buClr>
              <a:buSzPct val="25000"/>
            </a:pP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4224050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381000" y="1160462"/>
            <a:ext cx="7239000" cy="6683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Program Features</a:t>
            </a:r>
            <a:r>
              <a:rPr lang="en-US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lang="en-US" sz="4200" b="0" i="0" u="none" strike="noStrike" cap="none" dirty="0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0" y="1981200"/>
            <a:ext cx="8763000" cy="41814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lvl="1" indent="-34290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Merged graduate program with an inclusion focus at the secondary level</a:t>
            </a:r>
          </a:p>
          <a:p>
            <a:pPr lvl="2" indent="-34290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2-Year cohort model with embedded masters</a:t>
            </a:r>
          </a:p>
          <a:p>
            <a:pPr lvl="2" indent="-34290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98 quarter credits (65 semester credits)</a:t>
            </a:r>
          </a:p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457200" lvl="1" indent="0">
              <a:spcBef>
                <a:spcPts val="0"/>
              </a:spcBef>
              <a:buClr>
                <a:schemeClr val="accent2"/>
              </a:buClr>
              <a:buSzPct val="25000"/>
            </a:pPr>
            <a:endParaRPr lang="en-US" sz="2400" dirty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hlinkClick r:id="rId3"/>
              </a:rPr>
              <a:t>Program </a:t>
            </a:r>
            <a:r>
              <a:rPr lang="en-US" sz="2400" dirty="0" smtClean="0">
                <a:solidFill>
                  <a:schemeClr val="tx1"/>
                </a:solidFill>
                <a:hlinkClick r:id="rId3"/>
              </a:rPr>
              <a:t>Website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032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381000" y="1160462"/>
            <a:ext cx="7239000" cy="6683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What We’re Learning</a:t>
            </a:r>
            <a:endParaRPr lang="en-US" sz="4200" b="1" i="0" u="none" strike="noStrike" cap="none" dirty="0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457200" y="1981200"/>
            <a:ext cx="7924799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 fontScale="92500" lnSpcReduction="10000"/>
          </a:bodyPr>
          <a:lstStyle/>
          <a:p>
            <a:pPr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Teacher candidates are in high demand</a:t>
            </a:r>
          </a:p>
          <a:p>
            <a:pPr marL="0" indent="0">
              <a:spcBef>
                <a:spcPts val="0"/>
              </a:spcBef>
              <a:buClr>
                <a:schemeClr val="accent2"/>
              </a:buClr>
              <a:buSzPct val="25000"/>
            </a:pPr>
            <a:endParaRPr lang="en-US" sz="24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Expertise for serving </a:t>
            </a:r>
            <a:r>
              <a:rPr lang="en-US" sz="2400" b="1" dirty="0">
                <a:solidFill>
                  <a:srgbClr val="008000"/>
                </a:solidFill>
              </a:rPr>
              <a:t>ALL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learners</a:t>
            </a:r>
          </a:p>
          <a:p>
            <a:pPr lvl="1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Focus on differentiated instructional and behavioral supports (MTSS) across the full continuum of learners</a:t>
            </a:r>
          </a:p>
          <a:p>
            <a:pPr lvl="3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Universal</a:t>
            </a:r>
          </a:p>
          <a:p>
            <a:pPr lvl="3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Targeted</a:t>
            </a:r>
          </a:p>
          <a:p>
            <a:pPr lvl="3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Individual</a:t>
            </a:r>
          </a:p>
          <a:p>
            <a:pPr lvl="3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Expertise in co-teaching, collaboration, and inclusion</a:t>
            </a:r>
          </a:p>
          <a:p>
            <a:pPr marL="0" lvl="0" indent="0">
              <a:spcBef>
                <a:spcPts val="0"/>
              </a:spcBef>
              <a:buClr>
                <a:schemeClr val="accent2"/>
              </a:buClr>
              <a:buSzPct val="25000"/>
            </a:pPr>
            <a:endParaRPr lang="en-US" sz="24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Graduates report opportunities for role versatility</a:t>
            </a:r>
          </a:p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100000"/>
            </a:pPr>
            <a:endParaRPr lang="en-US" sz="2400" b="0" i="0" u="none" strike="noStrike" cap="none" dirty="0">
              <a:solidFill>
                <a:schemeClr val="accent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0833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381000" y="1160462"/>
            <a:ext cx="8305800" cy="6683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Sustainability Considerations</a:t>
            </a:r>
            <a:endParaRPr lang="en-US" sz="4200" b="1" i="0" u="none" strike="noStrike" cap="none" dirty="0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419100" y="2286000"/>
            <a:ext cx="8305800" cy="41814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Collaboration</a:t>
            </a:r>
          </a:p>
          <a:p>
            <a:pPr lvl="1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Coordination, Planning, and Implementation</a:t>
            </a:r>
          </a:p>
          <a:p>
            <a:pPr marL="0" lvl="0" indent="0">
              <a:spcBef>
                <a:spcPts val="0"/>
              </a:spcBef>
              <a:buClr>
                <a:schemeClr val="accent2"/>
              </a:buClr>
              <a:buSzPct val="25000"/>
            </a:pPr>
            <a:endParaRPr lang="en-US" sz="24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Programming</a:t>
            </a:r>
          </a:p>
          <a:p>
            <a:pPr lvl="1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Program Prerequisites, Length, and Costs</a:t>
            </a:r>
          </a:p>
          <a:p>
            <a:pPr marL="0" lvl="0" indent="0">
              <a:spcBef>
                <a:spcPts val="0"/>
              </a:spcBef>
              <a:buClr>
                <a:schemeClr val="accent2"/>
              </a:buClr>
              <a:buSzPct val="25000"/>
            </a:pPr>
            <a:endParaRPr lang="en-US" sz="24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Partnerships</a:t>
            </a:r>
          </a:p>
          <a:p>
            <a:pPr lvl="1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Field Experiences, Supervision, and Assessment</a:t>
            </a:r>
          </a:p>
        </p:txBody>
      </p:sp>
    </p:spTree>
    <p:extLst>
      <p:ext uri="{BB962C8B-B14F-4D97-AF65-F5344CB8AC3E}">
        <p14:creationId xmlns:p14="http://schemas.microsoft.com/office/powerpoint/2010/main" val="1206078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381000" y="1160462"/>
            <a:ext cx="7239000" cy="6683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Thanks and Resources</a:t>
            </a:r>
            <a:endParaRPr lang="en-US" sz="4200" b="1" i="0" u="none" strike="noStrike" cap="none" dirty="0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153400" cy="426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 fontScale="92500" lnSpcReduction="20000"/>
          </a:bodyPr>
          <a:lstStyle/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effectLst/>
              </a:rPr>
              <a:t>Special </a:t>
            </a:r>
            <a:r>
              <a:rPr lang="en-US" sz="2400" dirty="0">
                <a:solidFill>
                  <a:schemeClr val="tx1"/>
                </a:solidFill>
              </a:rPr>
              <a:t>thanks to </a:t>
            </a:r>
            <a:r>
              <a:rPr lang="en-US" sz="2400" dirty="0">
                <a:solidFill>
                  <a:srgbClr val="008000"/>
                </a:solidFill>
              </a:rPr>
              <a:t>Dean Randy Hitz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>
                <a:solidFill>
                  <a:srgbClr val="008000"/>
                </a:solidFill>
                <a:effectLst/>
              </a:rPr>
              <a:t>Tiffany Jones</a:t>
            </a:r>
            <a:r>
              <a:rPr lang="en-US" sz="2400" dirty="0">
                <a:solidFill>
                  <a:schemeClr val="tx1"/>
                </a:solidFill>
                <a:effectLst/>
              </a:rPr>
              <a:t>, </a:t>
            </a:r>
            <a:r>
              <a:rPr lang="en-US" sz="2400" dirty="0">
                <a:solidFill>
                  <a:srgbClr val="008000"/>
                </a:solidFill>
                <a:effectLst/>
              </a:rPr>
              <a:t>Barb Ruben</a:t>
            </a:r>
            <a:r>
              <a:rPr lang="en-US" sz="2400" dirty="0">
                <a:solidFill>
                  <a:schemeClr val="tx1"/>
                </a:solidFill>
                <a:effectLst/>
              </a:rPr>
              <a:t>, </a:t>
            </a:r>
            <a:r>
              <a:rPr lang="en-US" sz="2400" dirty="0">
                <a:solidFill>
                  <a:srgbClr val="008000"/>
                </a:solidFill>
              </a:rPr>
              <a:t>Sue Bert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>
                <a:solidFill>
                  <a:srgbClr val="008000"/>
                </a:solidFill>
              </a:rPr>
              <a:t>Christine Chaille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>
                <a:solidFill>
                  <a:srgbClr val="008000"/>
                </a:solidFill>
              </a:rPr>
              <a:t>Ann Fullerton</a:t>
            </a:r>
          </a:p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effectLst/>
            </a:endParaRPr>
          </a:p>
          <a:p>
            <a:pPr lvl="1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effectLst/>
              </a:rPr>
              <a:t>Fullerton, A., Ruben, B. J., McBride, S., &amp; Bert, S. (2011). Development and design of a merged secondary special education teacher preparation program. </a:t>
            </a:r>
            <a:r>
              <a:rPr lang="en-US" sz="2400" i="1" dirty="0">
                <a:solidFill>
                  <a:schemeClr val="tx1"/>
                </a:solidFill>
                <a:effectLst/>
              </a:rPr>
              <a:t>Teacher Education Quarterly, 38 </a:t>
            </a:r>
            <a:r>
              <a:rPr lang="en-US" sz="2400" dirty="0">
                <a:solidFill>
                  <a:schemeClr val="tx1"/>
                </a:solidFill>
                <a:effectLst/>
              </a:rPr>
              <a:t>(2), 27-44.</a:t>
            </a:r>
          </a:p>
          <a:p>
            <a:pPr marL="0" lvl="0" indent="0">
              <a:spcBef>
                <a:spcPts val="0"/>
              </a:spcBef>
              <a:buClr>
                <a:schemeClr val="accent2"/>
              </a:buClr>
              <a:buSzPct val="25000"/>
            </a:pPr>
            <a:endParaRPr lang="en-US" sz="2400" dirty="0">
              <a:solidFill>
                <a:schemeClr val="tx1"/>
              </a:solidFill>
              <a:effectLst/>
            </a:endParaRPr>
          </a:p>
          <a:p>
            <a:pPr lvl="1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Fullerton, A., Ruben, B. J., McBride, S., &amp; Bert, S. (2011). Evaluation of a merged secondary and special education program. </a:t>
            </a:r>
            <a:r>
              <a:rPr lang="en-US" sz="2400" i="1" dirty="0">
                <a:solidFill>
                  <a:schemeClr val="tx1"/>
                </a:solidFill>
              </a:rPr>
              <a:t>Teacher Education Quarterly, 38 </a:t>
            </a:r>
            <a:r>
              <a:rPr lang="en-US" sz="2400" dirty="0">
                <a:solidFill>
                  <a:schemeClr val="tx1"/>
                </a:solidFill>
              </a:rPr>
              <a:t>(2), 45-60.</a:t>
            </a:r>
          </a:p>
          <a:p>
            <a:pPr lvl="0">
              <a:spcBef>
                <a:spcPts val="0"/>
              </a:spcBef>
              <a:buClr>
                <a:schemeClr val="accent2"/>
              </a:buClr>
              <a:buSzPct val="25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0002821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388</Words>
  <Application>Microsoft Office PowerPoint</Application>
  <PresentationFormat>On-screen Show (4:3)</PresentationFormat>
  <Paragraphs>63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Verdana</vt:lpstr>
      <vt:lpstr>Times New Roman</vt:lpstr>
      <vt:lpstr>Georgia</vt:lpstr>
      <vt:lpstr>Arial</vt:lpstr>
      <vt:lpstr>L Frutiger Light</vt:lpstr>
      <vt:lpstr>Default Design</vt:lpstr>
      <vt:lpstr>Dual Licensure Programs at Portland State University</vt:lpstr>
      <vt:lpstr>Dual Programs</vt:lpstr>
      <vt:lpstr>Inclusive Elementary Educator Program (IEEP)  </vt:lpstr>
      <vt:lpstr>Program Features</vt:lpstr>
      <vt:lpstr>Secondary Dual Educator Program (SDEP)</vt:lpstr>
      <vt:lpstr>Program Features </vt:lpstr>
      <vt:lpstr>What We’re Learning</vt:lpstr>
      <vt:lpstr>Sustainability Considerations</vt:lpstr>
      <vt:lpstr>Thanks and Resources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Randall De Pry</dc:creator>
  <cp:lastModifiedBy>Luke Markley</cp:lastModifiedBy>
  <cp:revision>51</cp:revision>
  <dcterms:modified xsi:type="dcterms:W3CDTF">2016-07-18T18:32:04Z</dcterms:modified>
</cp:coreProperties>
</file>