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1"/>
  </p:notesMasterIdLst>
  <p:sldIdLst>
    <p:sldId id="257" r:id="rId2"/>
    <p:sldId id="258" r:id="rId3"/>
    <p:sldId id="259" r:id="rId4"/>
    <p:sldId id="29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16" d="100"/>
          <a:sy n="116" d="100"/>
        </p:scale>
        <p:origin x="1448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203F0-4DA6-BE46-ACCC-370C120EF10A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252BAC-A9EB-BC4E-A297-CC89639D3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676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79984939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</a:endParaRPr>
          </a:p>
        </p:txBody>
      </p:sp>
      <p:sp>
        <p:nvSpPr>
          <p:cNvPr id="696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FA15A19-7F93-E742-A6CE-746663FB6E66}" type="slidenum">
              <a:rPr lang="en-US" sz="1200">
                <a:solidFill>
                  <a:prstClr val="black"/>
                </a:solidFill>
              </a:rPr>
              <a:pPr eaLnBrk="1" hangingPunct="1"/>
              <a:t>1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4338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u="sng" kern="1200" dirty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https://vimeo.com</a:t>
            </a:r>
            <a:r>
              <a:rPr lang="pt-BR" sz="1200" u="sng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/79984939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07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A8BFF34-E152-304D-857E-D41368360B30}" type="slidenum">
              <a:rPr lang="en-US" sz="1200">
                <a:latin typeface="Calibri" charset="0"/>
              </a:rPr>
              <a:pPr eaLnBrk="1" hangingPunct="1"/>
              <a:t>15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9968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https</a:t>
            </a:r>
            <a:r>
              <a:rPr lang="pt-BR" dirty="0"/>
              <a:t>://</a:t>
            </a:r>
            <a:r>
              <a:rPr lang="pt-BR" dirty="0" err="1"/>
              <a:t>vimeo.com</a:t>
            </a:r>
            <a:r>
              <a:rPr lang="pt-BR" dirty="0"/>
              <a:t>/76217730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54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1175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661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 slide #</a:t>
            </a:r>
            <a:r>
              <a:rPr lang="en-US"/>
              <a:t>21 speaker notes: </a:t>
            </a:r>
            <a:r>
              <a:rPr lang="en-US" dirty="0"/>
              <a:t>With your partner, select 2 of these teaching</a:t>
            </a:r>
            <a:r>
              <a:rPr lang="en-US" baseline="0" dirty="0"/>
              <a:t> strategies (not #3,9 or 10). Pick two that you feel you need to apply more often.  Using your text, plan with your partner how you would apply the two strategies with your students.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E331E5-11DD-1943-97E6-D4B2D19E5F2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0869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97376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28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770604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809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7536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1756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5465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6919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3A67978-EBF7-604A-8AF6-54F53F4474B1}" type="slidenum">
              <a:rPr lang="en-US" sz="1200">
                <a:latin typeface="Calibri" charset="0"/>
              </a:rPr>
              <a:pPr eaLnBrk="1" hangingPunct="1"/>
              <a:t>31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EA95728-02B9-6E4B-B666-FAE7056A43FD}" type="slidenum">
              <a:rPr lang="en-US" sz="1200">
                <a:latin typeface="Calibri" charset="0"/>
              </a:rPr>
              <a:pPr eaLnBrk="1" hangingPunct="1"/>
              <a:t>33</a:t>
            </a:fld>
            <a:endParaRPr lang="en-US" sz="1200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195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334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809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862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8517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84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28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2294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469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3637F3-CD4D-8444-A003-1A2F84D9361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37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97987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02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791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6107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76966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2772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214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62587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70074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2325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746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78644-6AAA-8D43-97E2-41B64FBAE980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7/23/26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CEDFB-B2DC-C94F-BFF3-821B3E78221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383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79984939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76217730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xfacultycollaboratives.org/ccri-course/module-10%23video-better-example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ngageNY.or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3" name="Rectangle 125"/>
          <p:cNvSpPr>
            <a:spLocks noChangeArrowheads="1"/>
          </p:cNvSpPr>
          <p:nvPr/>
        </p:nvSpPr>
        <p:spPr bwMode="auto">
          <a:xfrm>
            <a:off x="1692275" y="4292600"/>
            <a:ext cx="6335713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defRPr/>
            </a:pPr>
            <a:endParaRPr lang="en-US" sz="2000" b="1" dirty="0">
              <a:solidFill>
                <a:srgbClr val="0061AF"/>
              </a:solidFill>
              <a:latin typeface="Calibri"/>
              <a:cs typeface="Arial" charset="0"/>
            </a:endParaRPr>
          </a:p>
        </p:txBody>
      </p:sp>
      <p:pic>
        <p:nvPicPr>
          <p:cNvPr id="14339" name="Picture 1" descr="CEEDAR-LogoFinal-simple-white-1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13" y="2205038"/>
            <a:ext cx="3243262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10"/>
          <p:cNvSpPr txBox="1">
            <a:spLocks noChangeArrowheads="1"/>
          </p:cNvSpPr>
          <p:nvPr/>
        </p:nvSpPr>
        <p:spPr bwMode="auto">
          <a:xfrm>
            <a:off x="1492250" y="3429000"/>
            <a:ext cx="746125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2800" b="1" dirty="0">
                <a:solidFill>
                  <a:srgbClr val="0061AF"/>
                </a:solidFill>
                <a:latin typeface="Calibri"/>
              </a:rPr>
              <a:t>Collaboration for Effective Educator Development, Accountability and Reform  </a:t>
            </a:r>
          </a:p>
        </p:txBody>
      </p:sp>
      <p:sp>
        <p:nvSpPr>
          <p:cNvPr id="14341" name="TextBox 1"/>
          <p:cNvSpPr txBox="1">
            <a:spLocks noChangeArrowheads="1"/>
          </p:cNvSpPr>
          <p:nvPr/>
        </p:nvSpPr>
        <p:spPr bwMode="auto">
          <a:xfrm>
            <a:off x="3348038" y="6381750"/>
            <a:ext cx="25923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>
                <a:solidFill>
                  <a:prstClr val="white"/>
                </a:solidFill>
              </a:rPr>
              <a:t>H325A120003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316168" y="393154"/>
            <a:ext cx="57118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solidFill>
                  <a:srgbClr val="115C92"/>
                </a:solidFill>
                <a:latin typeface="Arial"/>
                <a:cs typeface="Arial"/>
              </a:rPr>
              <a:t>Disciplinary Literacy</a:t>
            </a:r>
          </a:p>
        </p:txBody>
      </p:sp>
    </p:spTree>
    <p:extLst>
      <p:ext uri="{BB962C8B-B14F-4D97-AF65-F5344CB8AC3E}">
        <p14:creationId xmlns:p14="http://schemas.microsoft.com/office/powerpoint/2010/main" val="1625016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Successful reading in various disciplines involves:</a:t>
            </a:r>
          </a:p>
        </p:txBody>
      </p:sp>
      <p:pic>
        <p:nvPicPr>
          <p:cNvPr id="3" name="Content Placeholder 2" descr="Screen Shot 2013-11-20 at 2.57.41 P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636" b="-136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716387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624" y="274638"/>
            <a:ext cx="698817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</a:rPr>
              <a:t>Disciplinary Literacy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24" y="1600200"/>
            <a:ext cx="6988176" cy="4525963"/>
          </a:xfrm>
        </p:spPr>
        <p:txBody>
          <a:bodyPr>
            <a:normAutofit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 Refers to the specialized ways of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knowing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and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communicating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in the different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disciplines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to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make meaning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Encompasses the idea that students need to be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taught specialized routines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sz="1600" dirty="0"/>
              <a:t>                                                                                               </a:t>
            </a:r>
            <a:r>
              <a:rPr lang="en-US" sz="1600" dirty="0">
                <a:solidFill>
                  <a:srgbClr val="115C92"/>
                </a:solidFill>
              </a:rPr>
              <a:t>(Jetton &amp; Shanahan, 2012) </a:t>
            </a:r>
            <a:endParaRPr lang="en-US" sz="1600" dirty="0">
              <a:solidFill>
                <a:srgbClr val="115C92"/>
              </a:solidFill>
              <a:effectLst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727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5180" y="274638"/>
            <a:ext cx="7162799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</a:rPr>
              <a:t>Activity: Examine Your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0" y="1600200"/>
            <a:ext cx="6972300" cy="452596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What about the text is unique to your discipline?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What might be difficult for students?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What are examples of academic vocabulary specific to your discipline?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Select parts to model.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660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904" y="265968"/>
            <a:ext cx="713105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Model: Talking to the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24" y="1600200"/>
            <a:ext cx="6988175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Partner A:  Annotations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Partner B: 	Strategies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All:	Anticipated challenges for your students</a:t>
            </a:r>
          </a:p>
          <a:p>
            <a:pPr marL="0" indent="0">
              <a:buNone/>
            </a:pPr>
            <a:endParaRPr lang="en-US" dirty="0">
              <a:solidFill>
                <a:schemeClr val="accent2"/>
              </a:solidFill>
              <a:hlinkClick r:id="rId3"/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accent2"/>
                </a:solidFill>
                <a:hlinkClick r:id="rId3"/>
              </a:rPr>
              <a:t>Watch Student Reading Reflections 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74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0" y="274638"/>
            <a:ext cx="7035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Your Turn to Talk to the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0" y="1600200"/>
            <a:ext cx="70358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Partner B: Read and talk to the text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Partner A: Scribe 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At the end of the second stanza, switch roles.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What strategies did you use?</a:t>
            </a:r>
          </a:p>
        </p:txBody>
      </p:sp>
    </p:spTree>
    <p:extLst>
      <p:ext uri="{BB962C8B-B14F-4D97-AF65-F5344CB8AC3E}">
        <p14:creationId xmlns:p14="http://schemas.microsoft.com/office/powerpoint/2010/main" val="3867763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174750" y="349250"/>
            <a:ext cx="796925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8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 What About These Strategies?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1730374" y="2063750"/>
            <a:ext cx="6550025" cy="387985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1. KWL and KWHL</a:t>
            </a:r>
          </a:p>
          <a:p>
            <a:pPr marL="0" indent="0" eaLnBrk="1" hangingPunct="1">
              <a:buNone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2. Anticipation guides</a:t>
            </a:r>
          </a:p>
          <a:p>
            <a:pPr marL="0" indent="0" eaLnBrk="1" hangingPunct="1">
              <a:buNone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3. Semantic feature analysis</a:t>
            </a:r>
          </a:p>
          <a:p>
            <a:pPr marL="0" indent="0" eaLnBrk="1" hangingPunct="1">
              <a:buNone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4. Text structure analysis</a:t>
            </a:r>
          </a:p>
          <a:p>
            <a:pPr marL="0" indent="0" eaLnBrk="1" hangingPunct="1">
              <a:buNone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5. Graphic organizers</a:t>
            </a:r>
          </a:p>
          <a:p>
            <a:pPr marL="0" indent="0" eaLnBrk="1" hangingPunct="1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6. Other</a:t>
            </a:r>
            <a:endParaRPr lang="en-US" sz="3200" dirty="0">
              <a:solidFill>
                <a:srgbClr val="115C92"/>
              </a:solidFill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26228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459277" y="222535"/>
            <a:ext cx="7318376" cy="1143000"/>
          </a:xfrm>
        </p:spPr>
        <p:txBody>
          <a:bodyPr>
            <a:noAutofit/>
          </a:bodyPr>
          <a:lstStyle/>
          <a:p>
            <a:r>
              <a:rPr lang="en-US" sz="3900" b="1" dirty="0">
                <a:solidFill>
                  <a:srgbClr val="115C92"/>
                </a:solidFill>
                <a:latin typeface="Arial"/>
                <a:cs typeface="Arial"/>
              </a:rPr>
              <a:t> The Increasing Specialization of Literacy Development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1576509" y="1600200"/>
            <a:ext cx="7305675" cy="4098925"/>
          </a:xfrm>
          <a:prstGeom prst="triangle">
            <a:avLst/>
          </a:prstGeom>
          <a:ln>
            <a:solidFill>
              <a:srgbClr val="000000"/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ln>
                  <a:solidFill>
                    <a:schemeClr val="tx1"/>
                  </a:solidFill>
                </a:ln>
                <a:latin typeface="+mj-lt"/>
              </a:rPr>
              <a:t>Intermediate Literacy</a:t>
            </a:r>
          </a:p>
          <a:p>
            <a:pPr marL="0" indent="0" algn="ctr">
              <a:buNone/>
            </a:pPr>
            <a:r>
              <a:rPr lang="en-US" sz="1600" dirty="0">
                <a:ln>
                  <a:solidFill>
                    <a:schemeClr val="tx1"/>
                  </a:solidFill>
                </a:ln>
              </a:rPr>
              <a:t>Comprehension, word meanings, fluency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499968" y="4611042"/>
            <a:ext cx="5474378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753478" y="3217866"/>
            <a:ext cx="2909805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491329" y="5126171"/>
            <a:ext cx="1479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Basic Literacy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66810" y="2079093"/>
            <a:ext cx="193243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prstClr val="black"/>
                </a:solidFill>
                <a:latin typeface="Calibri"/>
              </a:rPr>
              <a:t>Disciplinary Literacy</a:t>
            </a:r>
          </a:p>
          <a:p>
            <a:pPr algn="ctr"/>
            <a:r>
              <a:rPr lang="en-US" sz="1600" dirty="0">
                <a:solidFill>
                  <a:prstClr val="black"/>
                </a:solidFill>
                <a:latin typeface="Calibri"/>
              </a:rPr>
              <a:t>Specialized literacy skills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753478" y="5997982"/>
            <a:ext cx="2895600" cy="365125"/>
          </a:xfrm>
        </p:spPr>
        <p:txBody>
          <a:bodyPr/>
          <a:lstStyle/>
          <a:p>
            <a:r>
              <a:rPr lang="en-US" dirty="0">
                <a:solidFill>
                  <a:prstClr val="black">
                    <a:tint val="75000"/>
                  </a:prstClr>
                </a:solidFill>
                <a:latin typeface="Calibri"/>
              </a:rPr>
              <a:t>Adapted from Shanahan &amp; Shanahan, 2008</a:t>
            </a:r>
          </a:p>
        </p:txBody>
      </p:sp>
    </p:spTree>
    <p:extLst>
      <p:ext uri="{BB962C8B-B14F-4D97-AF65-F5344CB8AC3E}">
        <p14:creationId xmlns:p14="http://schemas.microsoft.com/office/powerpoint/2010/main" val="39749093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0295" y="274638"/>
            <a:ext cx="72263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115C92"/>
                </a:solidFill>
              </a:rPr>
              <a:t>Reflections of a Researcher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24" y="1600200"/>
            <a:ext cx="6988175" cy="4525963"/>
          </a:xfrm>
        </p:spPr>
        <p:txBody>
          <a:bodyPr/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</a:rPr>
              <a:t>Let’s listen to Tim Shanahan, a researcher in this field from the University of Illinois at Chicago.</a:t>
            </a:r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solidFill>
                  <a:srgbClr val="FF0000"/>
                </a:solidFill>
                <a:hlinkClick r:id="rId3"/>
              </a:rPr>
              <a:t>Listen to Dr. Shanahan's comments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66988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6970" y="274638"/>
            <a:ext cx="7305675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115C92"/>
                </a:solidFill>
                <a:latin typeface="Arial"/>
                <a:cs typeface="Arial"/>
              </a:rPr>
              <a:t>Dr. Shanahan’s Comments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3374" y="1600200"/>
            <a:ext cx="7083425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…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disciplinary literacy is engaging students “in not just learning about the discipline, but actually in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using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reading and writing in the same way the historian or scientist does.” </a:t>
            </a:r>
          </a:p>
        </p:txBody>
      </p:sp>
    </p:spTree>
    <p:extLst>
      <p:ext uri="{BB962C8B-B14F-4D97-AF65-F5344CB8AC3E}">
        <p14:creationId xmlns:p14="http://schemas.microsoft.com/office/powerpoint/2010/main" val="998484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4771" y="229048"/>
            <a:ext cx="7162800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10 Strategies to Read Complex </a:t>
            </a:r>
            <a:b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</a:br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Texts in the Disciplines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874" y="1600200"/>
            <a:ext cx="7019925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</a:rPr>
              <a:t>Start with easier texts; build complexity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</a:rPr>
              <a:t>Start with small chunks of text &amp; increase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</a:rPr>
              <a:t>Celebrate when students read longer text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</a:rPr>
              <a:t>Model struggling with text; honor the struggle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</a:rPr>
              <a:t>Teach students to pay attention to important parts of the text (graphic organizers, annotation)</a:t>
            </a:r>
          </a:p>
        </p:txBody>
      </p:sp>
    </p:spTree>
    <p:extLst>
      <p:ext uri="{BB962C8B-B14F-4D97-AF65-F5344CB8AC3E}">
        <p14:creationId xmlns:p14="http://schemas.microsoft.com/office/powerpoint/2010/main" val="968744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625" y="222535"/>
            <a:ext cx="6988175" cy="11430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rgbClr val="115C92"/>
                </a:solidFill>
              </a:rPr>
              <a:t>Every teacher a reading teacher?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24" y="1600200"/>
            <a:ext cx="6988176" cy="4525963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Shift away from every teacher a reading teacher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Explore the overlay of generic content and discipline-dependent literacy practices</a:t>
            </a:r>
          </a:p>
          <a:p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GOAL: Every teacher teaches literacy skills essential to their discipline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4395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067" y="27463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Strategies </a:t>
            </a:r>
            <a:r>
              <a:rPr lang="en-US" sz="3200" b="1" dirty="0">
                <a:solidFill>
                  <a:srgbClr val="115C92"/>
                </a:solidFill>
                <a:latin typeface="Arial"/>
                <a:cs typeface="Arial"/>
              </a:rPr>
              <a:t>(continued)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250" y="1600200"/>
            <a:ext cx="7067550" cy="452596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Set authentic purposes for reading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Model working carefully through text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Before teaching, determine the key ideas &amp; significant details; plan supports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Teach students to collaborate with peers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Talk less; listen more. Allow students to figure out the text &amp; answer their own questions</a:t>
            </a:r>
          </a:p>
        </p:txBody>
      </p:sp>
    </p:spTree>
    <p:extLst>
      <p:ext uri="{BB962C8B-B14F-4D97-AF65-F5344CB8AC3E}">
        <p14:creationId xmlns:p14="http://schemas.microsoft.com/office/powerpoint/2010/main" val="19861714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1F497D"/>
                </a:solidFill>
              </a:rPr>
              <a:t>Partner Activity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435613" y="1659627"/>
            <a:ext cx="7708387" cy="4525963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Choose 2 strategies (not #3, 9, or 10)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Plan how to apply the strategies with your students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Be specific</a:t>
            </a:r>
          </a:p>
          <a:p>
            <a:pPr marL="514350" indent="-514350">
              <a:buFont typeface="+mj-lt"/>
              <a:buAutoNum type="arabicPeriod"/>
            </a:pPr>
            <a:endParaRPr lang="en-US" dirty="0">
              <a:solidFill>
                <a:schemeClr val="tx2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Be prepared to share</a:t>
            </a:r>
          </a:p>
        </p:txBody>
      </p:sp>
    </p:spTree>
    <p:extLst>
      <p:ext uri="{BB962C8B-B14F-4D97-AF65-F5344CB8AC3E}">
        <p14:creationId xmlns:p14="http://schemas.microsoft.com/office/powerpoint/2010/main" val="3197846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20" y="27463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Close Reading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35124" y="1600200"/>
            <a:ext cx="7051675" cy="4525963"/>
          </a:xfrm>
        </p:spPr>
        <p:txBody>
          <a:bodyPr>
            <a:normAutofit fontScale="92500"/>
          </a:bodyPr>
          <a:lstStyle/>
          <a:p>
            <a:pPr>
              <a:buFont typeface="Wingdings" charset="2"/>
              <a:buChar char="u"/>
            </a:pPr>
            <a:r>
              <a:rPr lang="en-US" i="1" dirty="0">
                <a:solidFill>
                  <a:srgbClr val="115C92"/>
                </a:solidFill>
                <a:latin typeface="Arial"/>
                <a:cs typeface="Arial"/>
              </a:rPr>
              <a:t>The standards focus on students reading closely to draw evidence and knowledge from the text.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i="1" dirty="0">
                <a:solidFill>
                  <a:srgbClr val="115C92"/>
                </a:solidFill>
                <a:latin typeface="Arial"/>
                <a:cs typeface="Arial"/>
              </a:rPr>
              <a:t>Close reading and gathering knowledge from specific texts should be at the heart of classroom activities.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1800" dirty="0"/>
              <a:t>                                                                           Coleman &amp; Pimentel (2012) p. 1 &amp; 9.</a:t>
            </a:r>
          </a:p>
        </p:txBody>
      </p:sp>
    </p:spTree>
    <p:extLst>
      <p:ext uri="{BB962C8B-B14F-4D97-AF65-F5344CB8AC3E}">
        <p14:creationId xmlns:p14="http://schemas.microsoft.com/office/powerpoint/2010/main" val="20589112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624" y="216023"/>
            <a:ext cx="698817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Components of Close Reading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24" y="1600200"/>
            <a:ext cx="6988176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Read and reread for different purposes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Be an active reader—annotate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Summarize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Self-explain, ask and answer questions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Determine the significance of ideas and information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800" dirty="0"/>
              <a:t>                                                                          </a:t>
            </a:r>
            <a:r>
              <a:rPr lang="en-US" sz="1800" dirty="0" err="1"/>
              <a:t>Hinchman</a:t>
            </a:r>
            <a:r>
              <a:rPr lang="en-US" sz="1800" dirty="0"/>
              <a:t> &amp; Moore (2013), adapted</a:t>
            </a:r>
          </a:p>
        </p:txBody>
      </p:sp>
    </p:spTree>
    <p:extLst>
      <p:ext uri="{BB962C8B-B14F-4D97-AF65-F5344CB8AC3E}">
        <p14:creationId xmlns:p14="http://schemas.microsoft.com/office/powerpoint/2010/main" val="237852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867" y="274638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Why Reread?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750" y="1600200"/>
            <a:ext cx="7004050" cy="4525963"/>
          </a:xfrm>
        </p:spPr>
        <p:txBody>
          <a:bodyPr/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1</a:t>
            </a:r>
            <a:r>
              <a:rPr lang="en-US" baseline="30000" dirty="0">
                <a:solidFill>
                  <a:srgbClr val="115C92"/>
                </a:solidFill>
                <a:latin typeface="Arial"/>
                <a:cs typeface="Arial"/>
              </a:rPr>
              <a:t>st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reading:  What are the main ideas of this text? (basic comprehension)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2</a:t>
            </a:r>
            <a:r>
              <a:rPr lang="en-US" baseline="30000" dirty="0">
                <a:solidFill>
                  <a:srgbClr val="115C92"/>
                </a:solidFill>
                <a:latin typeface="Arial"/>
                <a:cs typeface="Arial"/>
              </a:rPr>
              <a:t>nd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reading: How does this text work? (devices used by the author, word choice, quality of evidence, how data was presented)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35051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625" y="222535"/>
            <a:ext cx="698817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Leading to Deep Comprehension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24" y="1600200"/>
            <a:ext cx="6988176" cy="4525963"/>
          </a:xfrm>
        </p:spPr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3</a:t>
            </a:r>
            <a:r>
              <a:rPr lang="en-US" baseline="30000" dirty="0">
                <a:solidFill>
                  <a:srgbClr val="115C92"/>
                </a:solidFill>
                <a:latin typeface="Arial"/>
                <a:cs typeface="Arial"/>
              </a:rPr>
              <a:t>rd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reading: What does this text mean?  (critical analysis, connect to other texts and to me)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After reading, students engage in high-level discourse to further analyze the text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           </a:t>
            </a:r>
            <a:r>
              <a:rPr lang="en-US" sz="1800" dirty="0"/>
              <a:t>Shanahan, T. (June, 2013). </a:t>
            </a:r>
            <a:r>
              <a:rPr lang="en-US" sz="1800" i="1" dirty="0"/>
              <a:t>Shanahan on Literacy.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575722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937564" y="511460"/>
            <a:ext cx="6588125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Discipline-Specific Strategies for Previewing Text</a:t>
            </a:r>
            <a:b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</a:br>
            <a:endParaRPr lang="en-US" sz="3600" b="1" dirty="0">
              <a:solidFill>
                <a:srgbClr val="115C92"/>
              </a:solidFill>
              <a:latin typeface="Arial"/>
              <a:ea typeface="ＭＳ Ｐゴシック" charset="0"/>
              <a:cs typeface="Arial"/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1651000" y="1946275"/>
            <a:ext cx="6588125" cy="43434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" charset="2"/>
              <a:buChar char="u"/>
              <a:defRPr/>
            </a:pPr>
            <a:r>
              <a:rPr lang="en-US" sz="2800" dirty="0">
                <a:solidFill>
                  <a:srgbClr val="115C92"/>
                </a:solidFill>
                <a:latin typeface="Arial"/>
                <a:ea typeface="+mn-ea"/>
                <a:cs typeface="Arial"/>
              </a:rPr>
              <a:t>Model previewing literature:</a:t>
            </a:r>
          </a:p>
          <a:p>
            <a:pPr marL="687388" lvl="1" indent="-344488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800" dirty="0">
                <a:solidFill>
                  <a:srgbClr val="115C92"/>
                </a:solidFill>
                <a:latin typeface="Arial"/>
                <a:ea typeface="+mn-ea"/>
                <a:cs typeface="Arial"/>
              </a:rPr>
              <a:t>What is the significance of the title?</a:t>
            </a:r>
          </a:p>
          <a:p>
            <a:pPr marL="687388" lvl="1" indent="-344488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800" dirty="0">
                <a:solidFill>
                  <a:srgbClr val="115C92"/>
                </a:solidFill>
                <a:latin typeface="Arial"/>
                <a:ea typeface="+mn-ea"/>
                <a:cs typeface="Arial"/>
              </a:rPr>
              <a:t>Who is the author?</a:t>
            </a:r>
          </a:p>
          <a:p>
            <a:pPr marL="687388" lvl="1" indent="-344488" eaLnBrk="1" fontAlgn="auto" hangingPunct="1">
              <a:spcAft>
                <a:spcPts val="0"/>
              </a:spcAft>
              <a:buFont typeface="Arial"/>
              <a:buChar char="•"/>
              <a:defRPr/>
            </a:pPr>
            <a:r>
              <a:rPr lang="en-US" sz="2800" dirty="0">
                <a:solidFill>
                  <a:srgbClr val="115C92"/>
                </a:solidFill>
                <a:latin typeface="Arial"/>
                <a:ea typeface="+mn-ea"/>
                <a:cs typeface="Arial"/>
              </a:rPr>
              <a:t>What is the genre?</a:t>
            </a:r>
          </a:p>
        </p:txBody>
      </p:sp>
    </p:spTree>
    <p:extLst>
      <p:ext uri="{BB962C8B-B14F-4D97-AF65-F5344CB8AC3E}">
        <p14:creationId xmlns:p14="http://schemas.microsoft.com/office/powerpoint/2010/main" val="176568354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216023"/>
            <a:ext cx="6972300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Discipline-Specific Strategies for Previewing Text</a:t>
            </a:r>
            <a:endParaRPr lang="en-US" sz="3600" b="1" dirty="0">
              <a:solidFill>
                <a:srgbClr val="115C92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0" y="1600200"/>
            <a:ext cx="6972300" cy="4525963"/>
          </a:xfrm>
        </p:spPr>
        <p:txBody>
          <a:bodyPr/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With a partner teaching the same subject, list what students should attend to when previewing a piece of text (pre-reading strategies).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Write the critical points on chart paper.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0970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159407" y="508000"/>
            <a:ext cx="6230938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Previewing Mathematics</a:t>
            </a:r>
            <a:br>
              <a:rPr lang="en-US" sz="4400" dirty="0">
                <a:latin typeface="Georgia" charset="0"/>
                <a:ea typeface="ＭＳ Ｐゴシック" charset="0"/>
                <a:cs typeface="ＭＳ Ｐゴシック" charset="0"/>
              </a:rPr>
            </a:br>
            <a:endParaRPr lang="en-US" sz="4400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>
          <a:xfrm>
            <a:off x="1698625" y="1651000"/>
            <a:ext cx="6548438" cy="4376738"/>
          </a:xfrm>
        </p:spPr>
        <p:txBody>
          <a:bodyPr/>
          <a:lstStyle/>
          <a:p>
            <a:pPr marL="457200" lvl="1" indent="-457200"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Skim the chapter for an overview.</a:t>
            </a:r>
          </a:p>
          <a:p>
            <a:pPr marL="457200" lvl="1" indent="-457200"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Read the chapter introduction, section titles, and section summaries.</a:t>
            </a:r>
          </a:p>
          <a:p>
            <a:pPr marL="457200" lvl="1" indent="-457200"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Note (and mark) unknown terms.</a:t>
            </a:r>
          </a:p>
        </p:txBody>
      </p:sp>
    </p:spTree>
    <p:extLst>
      <p:ext uri="{BB962C8B-B14F-4D97-AF65-F5344CB8AC3E}">
        <p14:creationId xmlns:p14="http://schemas.microsoft.com/office/powerpoint/2010/main" val="17392776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44613" y="496888"/>
            <a:ext cx="7577137" cy="1216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b="1" dirty="0">
                <a:solidFill>
                  <a:srgbClr val="115C92"/>
                </a:solidFill>
                <a:latin typeface="Arial"/>
                <a:ea typeface="+mj-ea"/>
                <a:cs typeface="Arial"/>
              </a:rPr>
              <a:t>Previewing History</a:t>
            </a:r>
            <a:br>
              <a:rPr lang="en-US" sz="4400" dirty="0">
                <a:ea typeface="+mj-ea"/>
                <a:cs typeface="+mj-cs"/>
              </a:rPr>
            </a:br>
            <a:endParaRPr lang="en-US" sz="4400" dirty="0">
              <a:ea typeface="+mj-ea"/>
              <a:cs typeface="+mj-cs"/>
            </a:endParaRP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1682750" y="1712913"/>
            <a:ext cx="6699250" cy="4267200"/>
          </a:xfrm>
        </p:spPr>
        <p:txBody>
          <a:bodyPr>
            <a:normAutofit/>
          </a:bodyPr>
          <a:lstStyle/>
          <a:p>
            <a:pPr marL="457200" lvl="1" indent="-457200"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Who is the author?</a:t>
            </a:r>
          </a:p>
          <a:p>
            <a:pPr marL="457200" lvl="1" indent="-457200" eaLnBrk="1" hangingPunct="1">
              <a:buFont typeface="Wingdings" charset="2"/>
              <a:buChar char="u"/>
            </a:pPr>
            <a:endParaRPr lang="en-US" sz="3200" dirty="0">
              <a:solidFill>
                <a:srgbClr val="115C92"/>
              </a:solidFill>
              <a:latin typeface="Arial"/>
              <a:ea typeface="ＭＳ Ｐゴシック" charset="0"/>
              <a:cs typeface="Arial"/>
            </a:endParaRPr>
          </a:p>
          <a:p>
            <a:pPr marL="457200" lvl="1" indent="-457200"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When was it written?</a:t>
            </a:r>
          </a:p>
          <a:p>
            <a:pPr marL="457200" lvl="1" indent="-457200" eaLnBrk="1" hangingPunct="1">
              <a:buFont typeface="Wingdings" charset="2"/>
              <a:buChar char="u"/>
            </a:pPr>
            <a:endParaRPr lang="en-US" sz="3200" dirty="0">
              <a:solidFill>
                <a:srgbClr val="115C92"/>
              </a:solidFill>
              <a:latin typeface="Arial"/>
              <a:ea typeface="ＭＳ Ｐゴシック" charset="0"/>
              <a:cs typeface="Arial"/>
            </a:endParaRPr>
          </a:p>
          <a:p>
            <a:pPr marL="457200" lvl="1" indent="-457200"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What is the topic?</a:t>
            </a:r>
          </a:p>
          <a:p>
            <a:pPr marL="0" indent="0" eaLnBrk="1" hangingPunct="1">
              <a:buNone/>
            </a:pPr>
            <a:endParaRPr lang="en-US" sz="3200" dirty="0">
              <a:latin typeface="Trebuchet M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786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222535"/>
            <a:ext cx="69723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Objectives:</a:t>
            </a:r>
            <a:br>
              <a:rPr lang="en-US" b="1" dirty="0">
                <a:solidFill>
                  <a:srgbClr val="115C92"/>
                </a:solidFill>
                <a:latin typeface="Arial"/>
                <a:cs typeface="Arial"/>
              </a:rPr>
            </a:br>
            <a:r>
              <a:rPr lang="en-US" sz="2000" dirty="0">
                <a:solidFill>
                  <a:srgbClr val="115C92"/>
                </a:solidFill>
                <a:latin typeface="Arial"/>
                <a:cs typeface="Arial"/>
              </a:rPr>
              <a:t>After participating in this PD, you will be able to: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0" y="1600200"/>
            <a:ext cx="6972300" cy="4525963"/>
          </a:xfrm>
        </p:spPr>
        <p:txBody>
          <a:bodyPr>
            <a:normAutofit fontScale="850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Define disciplinary literacy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Note how the CCSS address disciplinary literacy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Discern unique literacy skills utilized in: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History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Mathematics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Science &amp; Technical Subjects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Literary Genres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Model how to </a:t>
            </a:r>
            <a:r>
              <a:rPr lang="en-US" i="1" dirty="0">
                <a:solidFill>
                  <a:srgbClr val="115C92"/>
                </a:solidFill>
                <a:latin typeface="Arial"/>
                <a:cs typeface="Arial"/>
              </a:rPr>
              <a:t>think aloud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to teach close reading of disciplinary literacy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Plan effective, evidence-based scaffolds for students with learning difficulties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3614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220707" y="540158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Previewing Science</a:t>
            </a:r>
            <a:br>
              <a:rPr lang="en-US" sz="4400" dirty="0">
                <a:latin typeface="Georgia" charset="0"/>
                <a:ea typeface="ＭＳ Ｐゴシック" charset="0"/>
                <a:cs typeface="ＭＳ Ｐゴシック" charset="0"/>
              </a:rPr>
            </a:br>
            <a:endParaRPr lang="en-US" sz="4400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1587499" y="1549400"/>
            <a:ext cx="6659563" cy="4460875"/>
          </a:xfrm>
        </p:spPr>
        <p:txBody>
          <a:bodyPr/>
          <a:lstStyle/>
          <a:p>
            <a:pPr marL="457200" lvl="1" indent="-457200"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What is the problem or phenomenon?</a:t>
            </a:r>
          </a:p>
          <a:p>
            <a:pPr marL="457200" lvl="1" indent="-457200" eaLnBrk="1" hangingPunct="1">
              <a:buFont typeface="Wingdings" charset="2"/>
              <a:buChar char="u"/>
            </a:pPr>
            <a:endParaRPr lang="en-US" sz="3200" dirty="0">
              <a:solidFill>
                <a:srgbClr val="115C92"/>
              </a:solidFill>
              <a:latin typeface="Arial"/>
              <a:ea typeface="ＭＳ Ｐゴシック" charset="0"/>
              <a:cs typeface="Arial"/>
            </a:endParaRPr>
          </a:p>
          <a:p>
            <a:pPr marL="457200" lvl="1" indent="-457200"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What do I know about this topic?</a:t>
            </a:r>
          </a:p>
          <a:p>
            <a:pPr marL="457200" lvl="1" indent="-457200" eaLnBrk="1" hangingPunct="1">
              <a:buFont typeface="Wingdings" charset="2"/>
              <a:buChar char="u"/>
            </a:pPr>
            <a:endParaRPr lang="en-US" sz="3200" dirty="0">
              <a:solidFill>
                <a:srgbClr val="115C92"/>
              </a:solidFill>
              <a:latin typeface="Arial"/>
              <a:ea typeface="ＭＳ Ｐゴシック" charset="0"/>
              <a:cs typeface="Arial"/>
            </a:endParaRPr>
          </a:p>
          <a:p>
            <a:pPr marL="457200" lvl="1" indent="-457200"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What do I predict about this problem or phenomenon?</a:t>
            </a:r>
          </a:p>
        </p:txBody>
      </p:sp>
    </p:spTree>
    <p:extLst>
      <p:ext uri="{BB962C8B-B14F-4D97-AF65-F5344CB8AC3E}">
        <p14:creationId xmlns:p14="http://schemas.microsoft.com/office/powerpoint/2010/main" val="5624526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1788583" y="277121"/>
            <a:ext cx="6627813" cy="1143000"/>
          </a:xfrm>
        </p:spPr>
        <p:txBody>
          <a:bodyPr/>
          <a:lstStyle/>
          <a:p>
            <a:pPr eaLnBrk="1" hangingPunct="1"/>
            <a:r>
              <a:rPr 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Let</a:t>
            </a:r>
            <a:r>
              <a:rPr lang="ja-JP" alt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’</a:t>
            </a:r>
            <a:r>
              <a:rPr 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s Try It!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>
          <a:xfrm>
            <a:off x="1619250" y="1587500"/>
            <a:ext cx="6627813" cy="4648200"/>
          </a:xfrm>
        </p:spPr>
        <p:txBody>
          <a:bodyPr/>
          <a:lstStyle/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Read an article by Thomas Paine. </a:t>
            </a:r>
          </a:p>
          <a:p>
            <a:pPr eaLnBrk="1" hangingPunct="1">
              <a:buFont typeface="Wingdings" charset="2"/>
              <a:buChar char="u"/>
            </a:pPr>
            <a:endParaRPr lang="en-US" sz="3200" dirty="0">
              <a:solidFill>
                <a:srgbClr val="115C92"/>
              </a:solidFill>
              <a:latin typeface="Arial"/>
              <a:ea typeface="ＭＳ Ｐゴシック" charset="0"/>
              <a:cs typeface="Arial"/>
            </a:endParaRPr>
          </a:p>
          <a:p>
            <a:pPr eaLnBrk="1" hangingPunct="1">
              <a:buFont typeface="Wingdings" charset="2"/>
              <a:buChar char="u"/>
            </a:pPr>
            <a:r>
              <a:rPr lang="en-US" sz="3200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Be prepared to tell me the main idea.</a:t>
            </a:r>
          </a:p>
        </p:txBody>
      </p:sp>
    </p:spTree>
    <p:extLst>
      <p:ext uri="{BB962C8B-B14F-4D97-AF65-F5344CB8AC3E}">
        <p14:creationId xmlns:p14="http://schemas.microsoft.com/office/powerpoint/2010/main" val="23538107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450" y="1524000"/>
            <a:ext cx="3400425" cy="5334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40671" y="423605"/>
            <a:ext cx="48364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Common Sense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1034373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1531327" y="274638"/>
            <a:ext cx="7448550" cy="1143000"/>
          </a:xfrm>
        </p:spPr>
        <p:txBody>
          <a:bodyPr/>
          <a:lstStyle/>
          <a:p>
            <a:pPr eaLnBrk="1" hangingPunct="1"/>
            <a:r>
              <a:rPr lang="en-US" sz="4400" b="1" dirty="0">
                <a:solidFill>
                  <a:srgbClr val="115C92"/>
                </a:solidFill>
                <a:latin typeface="Arial"/>
                <a:ea typeface="ＭＳ Ｐゴシック" charset="0"/>
                <a:cs typeface="Arial"/>
              </a:rPr>
              <a:t>Model: Think Aloud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0" y="1600200"/>
            <a:ext cx="6972300" cy="4525963"/>
          </a:xfrm>
        </p:spPr>
        <p:txBody>
          <a:bodyPr/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What strategies does this teacher model that help solve comprehension problems?</a:t>
            </a:r>
          </a:p>
          <a:p>
            <a:pPr marL="0" indent="0" algn="ctr">
              <a:buNone/>
            </a:pPr>
            <a:endParaRPr lang="en-US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endParaRPr lang="en-US" dirty="0">
              <a:solidFill>
                <a:schemeClr val="accent2"/>
              </a:solidFill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accent2"/>
                </a:solidFill>
                <a:hlinkClick r:id="rId3"/>
              </a:rPr>
              <a:t>Watch “A Better Example”</a:t>
            </a:r>
            <a:endParaRPr lang="en-US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6585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759" y="265968"/>
            <a:ext cx="7464425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Practice Think </a:t>
            </a:r>
            <a:r>
              <a:rPr lang="en-US" b="1" dirty="0" err="1">
                <a:solidFill>
                  <a:srgbClr val="115C92"/>
                </a:solidFill>
                <a:latin typeface="Arial"/>
                <a:cs typeface="Arial"/>
              </a:rPr>
              <a:t>Alouds</a:t>
            </a:r>
            <a:endParaRPr lang="en-US" b="1" dirty="0">
              <a:solidFill>
                <a:srgbClr val="115C92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874" y="1600200"/>
            <a:ext cx="7019925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Partner A reads and thinks aloud while solving comprehension problems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Partner B scribes A’s think </a:t>
            </a:r>
            <a:r>
              <a:rPr lang="en-US" dirty="0" err="1">
                <a:solidFill>
                  <a:srgbClr val="115C92"/>
                </a:solidFill>
                <a:latin typeface="Arial"/>
                <a:cs typeface="Arial"/>
              </a:rPr>
              <a:t>alouds</a:t>
            </a: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Switch roles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Compare strategies used</a:t>
            </a:r>
          </a:p>
        </p:txBody>
      </p:sp>
    </p:spTree>
    <p:extLst>
      <p:ext uri="{BB962C8B-B14F-4D97-AF65-F5344CB8AC3E}">
        <p14:creationId xmlns:p14="http://schemas.microsoft.com/office/powerpoint/2010/main" val="22907289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6874" y="274638"/>
            <a:ext cx="701992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Strategies Good Readers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874" y="1600200"/>
            <a:ext cx="7019926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With your partner, list the strategies you used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Add to the class poster of effective strategies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Circle the strategies that pertain to the discipline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Underline generic strategies</a:t>
            </a:r>
          </a:p>
        </p:txBody>
      </p:sp>
    </p:spTree>
    <p:extLst>
      <p:ext uri="{BB962C8B-B14F-4D97-AF65-F5344CB8AC3E}">
        <p14:creationId xmlns:p14="http://schemas.microsoft.com/office/powerpoint/2010/main" val="24285261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431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CCSS &amp; Students with Disabilities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750" y="1600200"/>
            <a:ext cx="700405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“The Standards allow for the widest possible range of students to participate fully from the outset and with appropriate accommodations to ensure maximum participation of students with special education needs.”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                                       Source: Common Core State Standards, p 9.</a:t>
            </a:r>
          </a:p>
        </p:txBody>
      </p:sp>
    </p:spTree>
    <p:extLst>
      <p:ext uri="{BB962C8B-B14F-4D97-AF65-F5344CB8AC3E}">
        <p14:creationId xmlns:p14="http://schemas.microsoft.com/office/powerpoint/2010/main" val="19069165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6333" y="272481"/>
            <a:ext cx="72898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Scaffolding Instruction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874" y="1600200"/>
            <a:ext cx="7019925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Increase opportunities to practice skills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Provide instruction in small groups</a:t>
            </a:r>
          </a:p>
          <a:p>
            <a:pPr lvl="1"/>
            <a:r>
              <a:rPr lang="en-US" dirty="0" err="1">
                <a:solidFill>
                  <a:srgbClr val="115C92"/>
                </a:solidFill>
                <a:latin typeface="Arial"/>
                <a:cs typeface="Arial"/>
              </a:rPr>
              <a:t>Preteach</a:t>
            </a: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Smaller tasks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Specific strategies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Require reading of less text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Provide more time</a:t>
            </a: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Provide intensive interventions as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281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354" y="281193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Returning to Paine…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1000" y="1600200"/>
            <a:ext cx="7035800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With your partner, consider how you would modify this lesson to ensure ALL students have access to the learning.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Consider students who: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lvl="1"/>
            <a:r>
              <a:rPr lang="en-US" sz="3100" dirty="0">
                <a:solidFill>
                  <a:srgbClr val="115C92"/>
                </a:solidFill>
                <a:latin typeface="Arial"/>
                <a:cs typeface="Arial"/>
              </a:rPr>
              <a:t>Are struggling readers</a:t>
            </a:r>
          </a:p>
          <a:p>
            <a:pPr lvl="1"/>
            <a:r>
              <a:rPr lang="en-US" sz="3100" dirty="0">
                <a:solidFill>
                  <a:srgbClr val="115C92"/>
                </a:solidFill>
                <a:latin typeface="Arial"/>
                <a:cs typeface="Arial"/>
              </a:rPr>
              <a:t>Have a learning disability</a:t>
            </a:r>
          </a:p>
          <a:p>
            <a:pPr lvl="1"/>
            <a:r>
              <a:rPr lang="en-US" sz="3100" dirty="0">
                <a:solidFill>
                  <a:srgbClr val="115C92"/>
                </a:solidFill>
                <a:latin typeface="Arial"/>
                <a:cs typeface="Arial"/>
              </a:rPr>
              <a:t>Are English Language Learners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7665578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2892" y="272481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To be continued…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250" y="1600200"/>
            <a:ext cx="7067550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3 questions you have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2 things you learned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1 thing you’ll use</a:t>
            </a:r>
          </a:p>
          <a:p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i="1" dirty="0">
                <a:solidFill>
                  <a:srgbClr val="115C92"/>
                </a:solidFill>
                <a:latin typeface="Arial"/>
                <a:cs typeface="Arial"/>
              </a:rPr>
              <a:t>Remember, I am modeling activities you can use with your students! This is an exit card activity.</a:t>
            </a:r>
          </a:p>
        </p:txBody>
      </p:sp>
    </p:spTree>
    <p:extLst>
      <p:ext uri="{BB962C8B-B14F-4D97-AF65-F5344CB8AC3E}">
        <p14:creationId xmlns:p14="http://schemas.microsoft.com/office/powerpoint/2010/main" val="2007131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3374" y="274638"/>
            <a:ext cx="7318376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Common Core State Standards</a:t>
            </a:r>
            <a:b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</a:br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Instructional Shifts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3374" y="1600200"/>
            <a:ext cx="7083426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Emphasis on increased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reading of complex informational text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knowledge of disciplines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reliance on evidence from text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critical &amp; analytical writing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academic vocabulary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sz="1600" dirty="0"/>
              <a:t>Source: Adapted from </a:t>
            </a:r>
            <a:r>
              <a:rPr lang="en-US" sz="1600" dirty="0">
                <a:hlinkClick r:id="rId3"/>
              </a:rPr>
              <a:t>www.engageNY.org</a:t>
            </a:r>
            <a:r>
              <a:rPr lang="en-US" sz="1600" dirty="0"/>
              <a:t>, </a:t>
            </a:r>
            <a:r>
              <a:rPr lang="en-US" sz="1600" i="1" dirty="0"/>
              <a:t>Instructional Shifts for the Common Core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716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8625" y="274680"/>
            <a:ext cx="6988175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Why Are Disciplinary Texts Difficult for Students?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8624" y="1600200"/>
            <a:ext cx="6988176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Students may lack: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 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Experience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reading lengthy              expository text</a:t>
            </a:r>
          </a:p>
          <a:p>
            <a:pPr marL="514350" indent="-514350">
              <a:buAutoNum type="arabicPeriod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Content-specific 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vocabulary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3.  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Decoding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skills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4.  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Comprehension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strategies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5.  </a:t>
            </a:r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Background knowledge </a:t>
            </a: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and                 </a:t>
            </a:r>
          </a:p>
          <a:p>
            <a:pPr marL="0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    interest in the content </a:t>
            </a:r>
            <a:endParaRPr lang="en-US" dirty="0">
              <a:solidFill>
                <a:srgbClr val="115C92"/>
              </a:solidFill>
              <a:effectLst/>
              <a:latin typeface="Arial"/>
              <a:cs typeface="Arial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340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2749" y="222535"/>
            <a:ext cx="7159625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Disciplinary Literacy Standards</a:t>
            </a:r>
            <a:b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</a:br>
            <a:r>
              <a:rPr lang="en-US" sz="3600" b="1" dirty="0">
                <a:solidFill>
                  <a:srgbClr val="115C92"/>
                </a:solidFill>
                <a:latin typeface="Arial"/>
                <a:cs typeface="Arial"/>
              </a:rPr>
              <a:t>Activity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750" y="1600200"/>
            <a:ext cx="7004050" cy="4525963"/>
          </a:xfrm>
        </p:spPr>
        <p:txBody>
          <a:bodyPr>
            <a:normAutofit/>
          </a:bodyPr>
          <a:lstStyle/>
          <a:p>
            <a:pPr lvl="1"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Form pairs of partners A &amp; B</a:t>
            </a:r>
          </a:p>
          <a:p>
            <a:pPr lvl="1"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A’s move to the right and partner with another A </a:t>
            </a:r>
          </a:p>
          <a:p>
            <a:pPr lvl="1"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B’s move to the left and partner with another B </a:t>
            </a:r>
          </a:p>
          <a:p>
            <a:pPr lvl="1"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Materials Needed: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  The Common Core State Standards     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  for your discipline 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   (or your state standards)</a:t>
            </a:r>
          </a:p>
        </p:txBody>
      </p:sp>
    </p:spTree>
    <p:extLst>
      <p:ext uri="{BB962C8B-B14F-4D97-AF65-F5344CB8AC3E}">
        <p14:creationId xmlns:p14="http://schemas.microsoft.com/office/powerpoint/2010/main" val="493615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249" y="274638"/>
            <a:ext cx="7254875" cy="1122362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115C92"/>
                </a:solidFill>
                <a:latin typeface="Arial"/>
                <a:cs typeface="Arial"/>
              </a:rPr>
              <a:t>What are Students Expected to Know about Disciplinary Literacy?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248" y="1600200"/>
            <a:ext cx="7067551" cy="4525963"/>
          </a:xfrm>
        </p:spPr>
        <p:txBody>
          <a:bodyPr/>
          <a:lstStyle/>
          <a:p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Partner A: 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6-12 ELA Standards for Informational Text &amp; Writing pg. 39-47</a:t>
            </a:r>
          </a:p>
          <a:p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Partner B: </a:t>
            </a:r>
          </a:p>
          <a:p>
            <a:pPr lvl="1"/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CCSS for Literacy in History/Social Studies, Science and Technical Subjects pg. 60-66</a:t>
            </a:r>
          </a:p>
          <a:p>
            <a:pPr lvl="1"/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NOTE: New insights and challenges</a:t>
            </a:r>
          </a:p>
        </p:txBody>
      </p:sp>
    </p:spTree>
    <p:extLst>
      <p:ext uri="{BB962C8B-B14F-4D97-AF65-F5344CB8AC3E}">
        <p14:creationId xmlns:p14="http://schemas.microsoft.com/office/powerpoint/2010/main" val="229696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115C92"/>
                </a:solidFill>
                <a:latin typeface="Arial"/>
                <a:cs typeface="Arial"/>
              </a:rPr>
              <a:t>Partner Insights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6875" y="1600200"/>
            <a:ext cx="7019926" cy="4525963"/>
          </a:xfrm>
        </p:spPr>
        <p:txBody>
          <a:bodyPr/>
          <a:lstStyle/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On chart paper, write 2-3 insights</a:t>
            </a:r>
          </a:p>
          <a:p>
            <a:pPr marL="0" indent="0">
              <a:buNone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Post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You have 3 minutes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255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0374" y="274638"/>
            <a:ext cx="7112001" cy="1143000"/>
          </a:xfrm>
        </p:spPr>
        <p:txBody>
          <a:bodyPr>
            <a:noAutofit/>
          </a:bodyPr>
          <a:lstStyle/>
          <a:p>
            <a:pPr algn="l"/>
            <a:r>
              <a:rPr lang="en-US" sz="3800" b="1" dirty="0">
                <a:solidFill>
                  <a:srgbClr val="115C92"/>
                </a:solidFill>
                <a:latin typeface="Arial"/>
                <a:cs typeface="Arial"/>
              </a:rPr>
              <a:t>What is Disciplinary Literacy?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0374" y="1600200"/>
            <a:ext cx="6956426" cy="4525963"/>
          </a:xfrm>
        </p:spPr>
        <p:txBody>
          <a:bodyPr/>
          <a:lstStyle/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Knowledge of the unique protocols for each discipline</a:t>
            </a:r>
          </a:p>
          <a:p>
            <a:pPr>
              <a:buFont typeface="Wingdings" charset="2"/>
              <a:buChar char="u"/>
            </a:pPr>
            <a:endParaRPr lang="en-US" dirty="0">
              <a:solidFill>
                <a:srgbClr val="115C92"/>
              </a:solidFill>
              <a:latin typeface="Arial"/>
              <a:cs typeface="Arial"/>
            </a:endParaRPr>
          </a:p>
          <a:p>
            <a:pPr>
              <a:buFont typeface="Wingdings" charset="2"/>
              <a:buChar char="u"/>
            </a:pPr>
            <a:r>
              <a:rPr lang="en-US" dirty="0">
                <a:solidFill>
                  <a:srgbClr val="115C92"/>
                </a:solidFill>
                <a:latin typeface="Arial"/>
                <a:cs typeface="Arial"/>
              </a:rPr>
              <a:t>Historians, scientists, mathematicians, poets, musicians, artists–all approach text from unique perspectives</a:t>
            </a:r>
          </a:p>
        </p:txBody>
      </p:sp>
    </p:spTree>
    <p:extLst>
      <p:ext uri="{BB962C8B-B14F-4D97-AF65-F5344CB8AC3E}">
        <p14:creationId xmlns:p14="http://schemas.microsoft.com/office/powerpoint/2010/main" val="228973896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1433</Words>
  <Application>Microsoft Macintosh PowerPoint</Application>
  <PresentationFormat>On-screen Show (4:3)</PresentationFormat>
  <Paragraphs>269</Paragraphs>
  <Slides>39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5" baseType="lpstr">
      <vt:lpstr>Arial</vt:lpstr>
      <vt:lpstr>Calibri</vt:lpstr>
      <vt:lpstr>Georgia</vt:lpstr>
      <vt:lpstr>Trebuchet MS</vt:lpstr>
      <vt:lpstr>Wingdings</vt:lpstr>
      <vt:lpstr>1_Office Theme</vt:lpstr>
      <vt:lpstr>PowerPoint Presentation</vt:lpstr>
      <vt:lpstr>Every teacher a reading teacher?</vt:lpstr>
      <vt:lpstr>Objectives: After participating in this PD, you will be able to:</vt:lpstr>
      <vt:lpstr>Common Core State Standards Instructional Shifts</vt:lpstr>
      <vt:lpstr>Why Are Disciplinary Texts Difficult for Students? </vt:lpstr>
      <vt:lpstr>Disciplinary Literacy Standards Activity</vt:lpstr>
      <vt:lpstr>What are Students Expected to Know about Disciplinary Literacy?</vt:lpstr>
      <vt:lpstr>Partner Insights</vt:lpstr>
      <vt:lpstr>What is Disciplinary Literacy?</vt:lpstr>
      <vt:lpstr>Successful reading in various disciplines involves:</vt:lpstr>
      <vt:lpstr>Disciplinary Literacy Instruction</vt:lpstr>
      <vt:lpstr>Activity: Examine Your Text</vt:lpstr>
      <vt:lpstr>Model: Talking to the Text</vt:lpstr>
      <vt:lpstr>Your Turn to Talk to the Text</vt:lpstr>
      <vt:lpstr> What About These Strategies?</vt:lpstr>
      <vt:lpstr> The Increasing Specialization of Literacy Development</vt:lpstr>
      <vt:lpstr>Reflections of a Researcher</vt:lpstr>
      <vt:lpstr>Dr. Shanahan’s Comments</vt:lpstr>
      <vt:lpstr>10 Strategies to Read Complex  Texts in the Disciplines</vt:lpstr>
      <vt:lpstr>Strategies (continued)</vt:lpstr>
      <vt:lpstr>Partner Activity</vt:lpstr>
      <vt:lpstr>Close Reading</vt:lpstr>
      <vt:lpstr>Components of Close Reading </vt:lpstr>
      <vt:lpstr>Why Reread?</vt:lpstr>
      <vt:lpstr>Leading to Deep Comprehension</vt:lpstr>
      <vt:lpstr>Discipline-Specific Strategies for Previewing Text </vt:lpstr>
      <vt:lpstr>Discipline-Specific Strategies for Previewing Text</vt:lpstr>
      <vt:lpstr>Previewing Mathematics </vt:lpstr>
      <vt:lpstr>Previewing History </vt:lpstr>
      <vt:lpstr>Previewing Science </vt:lpstr>
      <vt:lpstr>Let’s Try It!</vt:lpstr>
      <vt:lpstr>PowerPoint Presentation</vt:lpstr>
      <vt:lpstr>Model: Think Aloud</vt:lpstr>
      <vt:lpstr>Practice Think Alouds</vt:lpstr>
      <vt:lpstr>Strategies Good Readers Use</vt:lpstr>
      <vt:lpstr>CCSS &amp; Students with Disabilities</vt:lpstr>
      <vt:lpstr>Scaffolding Instruction</vt:lpstr>
      <vt:lpstr>Returning to Paine…</vt:lpstr>
      <vt:lpstr>To be continued…</vt:lpstr>
    </vt:vector>
  </TitlesOfParts>
  <Company>University of Florida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Erica McCray</dc:creator>
  <cp:lastModifiedBy>Emma R Ostovar</cp:lastModifiedBy>
  <cp:revision>5</cp:revision>
  <dcterms:created xsi:type="dcterms:W3CDTF">2013-11-17T22:14:52Z</dcterms:created>
  <dcterms:modified xsi:type="dcterms:W3CDTF">2026-07-23T16:56:15Z</dcterms:modified>
</cp:coreProperties>
</file>