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 varScale="1">
        <p:scale>
          <a:sx n="116" d="100"/>
          <a:sy n="116" d="100"/>
        </p:scale>
        <p:origin x="1448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E83201-4436-C440-8874-2DA904B24398}" type="doc">
      <dgm:prSet loTypeId="urn:microsoft.com/office/officeart/2005/8/layout/vList5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4C2D6B8-B1D8-DF41-8277-607C945503A9}">
      <dgm:prSet phldrT="[Text]"/>
      <dgm:spPr/>
      <dgm:t>
        <a:bodyPr/>
        <a:lstStyle/>
        <a:p>
          <a:r>
            <a:rPr lang="en-US" dirty="0"/>
            <a:t>CAEP</a:t>
          </a:r>
        </a:p>
      </dgm:t>
    </dgm:pt>
    <dgm:pt modelId="{C93455F0-333F-8D44-9FC8-B708971D4990}" type="parTrans" cxnId="{FB0F68B5-4CF3-6A4D-9A2A-CFE8A75EC1C8}">
      <dgm:prSet/>
      <dgm:spPr/>
      <dgm:t>
        <a:bodyPr/>
        <a:lstStyle/>
        <a:p>
          <a:endParaRPr lang="en-US"/>
        </a:p>
      </dgm:t>
    </dgm:pt>
    <dgm:pt modelId="{3738A7D2-02FA-124C-9B76-854F2D9A355D}" type="sibTrans" cxnId="{FB0F68B5-4CF3-6A4D-9A2A-CFE8A75EC1C8}">
      <dgm:prSet/>
      <dgm:spPr/>
      <dgm:t>
        <a:bodyPr/>
        <a:lstStyle/>
        <a:p>
          <a:endParaRPr lang="en-US"/>
        </a:p>
      </dgm:t>
    </dgm:pt>
    <dgm:pt modelId="{C83C9CA0-5329-5A49-9D9C-7BBB235FB435}">
      <dgm:prSet phldrT="[Text]"/>
      <dgm:spPr/>
      <dgm:t>
        <a:bodyPr/>
        <a:lstStyle/>
        <a:p>
          <a:r>
            <a:rPr lang="en-US" dirty="0"/>
            <a:t> 1.1 Teacher candidates and completers know subject matter (including pedagogical content knowledge) and pedagogy</a:t>
          </a:r>
        </a:p>
      </dgm:t>
    </dgm:pt>
    <dgm:pt modelId="{5004985B-7BE4-A740-B3EE-2B387FDE53CA}" type="parTrans" cxnId="{50B9E40E-C356-5B45-A57C-AADBC48AC5E0}">
      <dgm:prSet/>
      <dgm:spPr/>
      <dgm:t>
        <a:bodyPr/>
        <a:lstStyle/>
        <a:p>
          <a:endParaRPr lang="en-US"/>
        </a:p>
      </dgm:t>
    </dgm:pt>
    <dgm:pt modelId="{73E734D3-154F-7148-9899-6D40E629B832}" type="sibTrans" cxnId="{50B9E40E-C356-5B45-A57C-AADBC48AC5E0}">
      <dgm:prSet/>
      <dgm:spPr/>
      <dgm:t>
        <a:bodyPr/>
        <a:lstStyle/>
        <a:p>
          <a:endParaRPr lang="en-US"/>
        </a:p>
      </dgm:t>
    </dgm:pt>
    <dgm:pt modelId="{5EC83E5A-9C32-ED40-ADD4-392F6E0D91F0}">
      <dgm:prSet phldrT="[Text]"/>
      <dgm:spPr/>
      <dgm:t>
        <a:bodyPr/>
        <a:lstStyle/>
        <a:p>
          <a:r>
            <a:rPr lang="en-US" dirty="0"/>
            <a:t>CEC</a:t>
          </a:r>
        </a:p>
      </dgm:t>
    </dgm:pt>
    <dgm:pt modelId="{D98BB600-BEEA-B545-A554-46B5721E8CBD}" type="parTrans" cxnId="{F24B17BE-A96E-D34C-9FFD-228FD43F7C30}">
      <dgm:prSet/>
      <dgm:spPr/>
      <dgm:t>
        <a:bodyPr/>
        <a:lstStyle/>
        <a:p>
          <a:endParaRPr lang="en-US"/>
        </a:p>
      </dgm:t>
    </dgm:pt>
    <dgm:pt modelId="{B860375F-AA19-294F-9CBD-1CC2C5B04A88}" type="sibTrans" cxnId="{F24B17BE-A96E-D34C-9FFD-228FD43F7C30}">
      <dgm:prSet/>
      <dgm:spPr/>
      <dgm:t>
        <a:bodyPr/>
        <a:lstStyle/>
        <a:p>
          <a:endParaRPr lang="en-US"/>
        </a:p>
      </dgm:t>
    </dgm:pt>
    <dgm:pt modelId="{14203725-B92F-534B-AF24-A00D57BF1213}">
      <dgm:prSet phldrT="[Text]"/>
      <dgm:spPr/>
      <dgm:t>
        <a:bodyPr/>
        <a:lstStyle/>
        <a:p>
          <a:r>
            <a:rPr lang="en-US" dirty="0"/>
            <a:t>3.1  Beginning special education professionals understand the central concepts, structures of the discipline, and tools of inquiry of the content areas they teach , and can organize this knowledge, integrate cross-disciplinary skills, and develop meaningful learning progressions for individuals with exceptionalities</a:t>
          </a:r>
        </a:p>
      </dgm:t>
    </dgm:pt>
    <dgm:pt modelId="{08A6BBC4-F48F-8B49-9C46-D4BA3BF77BE5}" type="parTrans" cxnId="{08B2611B-242B-124B-B6EA-D8448517CC66}">
      <dgm:prSet/>
      <dgm:spPr/>
      <dgm:t>
        <a:bodyPr/>
        <a:lstStyle/>
        <a:p>
          <a:endParaRPr lang="en-US"/>
        </a:p>
      </dgm:t>
    </dgm:pt>
    <dgm:pt modelId="{2848AA7D-8C68-B74F-8EFB-08B3EFE5A799}" type="sibTrans" cxnId="{08B2611B-242B-124B-B6EA-D8448517CC66}">
      <dgm:prSet/>
      <dgm:spPr/>
      <dgm:t>
        <a:bodyPr/>
        <a:lstStyle/>
        <a:p>
          <a:endParaRPr lang="en-US"/>
        </a:p>
      </dgm:t>
    </dgm:pt>
    <dgm:pt modelId="{BB1D8DE3-2FC3-174D-A04B-38AD9108AD8D}">
      <dgm:prSet phldrT="[Text]"/>
      <dgm:spPr/>
      <dgm:t>
        <a:bodyPr/>
        <a:lstStyle/>
        <a:p>
          <a:r>
            <a:rPr lang="en-US" dirty="0"/>
            <a:t>CCSS</a:t>
          </a:r>
        </a:p>
      </dgm:t>
    </dgm:pt>
    <dgm:pt modelId="{F304D37F-7560-FA45-8298-13F196917038}" type="parTrans" cxnId="{666B9AE2-B3DD-E548-97DE-9CB12CC331CB}">
      <dgm:prSet/>
      <dgm:spPr/>
      <dgm:t>
        <a:bodyPr/>
        <a:lstStyle/>
        <a:p>
          <a:endParaRPr lang="en-US"/>
        </a:p>
      </dgm:t>
    </dgm:pt>
    <dgm:pt modelId="{A6D5E50D-7A1E-A74F-9FAC-DFAA0738B444}" type="sibTrans" cxnId="{666B9AE2-B3DD-E548-97DE-9CB12CC331CB}">
      <dgm:prSet/>
      <dgm:spPr/>
      <dgm:t>
        <a:bodyPr/>
        <a:lstStyle/>
        <a:p>
          <a:endParaRPr lang="en-US"/>
        </a:p>
      </dgm:t>
    </dgm:pt>
    <dgm:pt modelId="{23B5E954-10A6-4C4E-A609-0821FBBD944E}">
      <dgm:prSet phldrT="[Text]"/>
      <dgm:spPr/>
      <dgm:t>
        <a:bodyPr/>
        <a:lstStyle/>
        <a:p>
          <a:r>
            <a:rPr lang="en-US" dirty="0"/>
            <a:t> CCSS.ELA-Literacy.RH.9-10.6 Compare the point of view of two or more authors for how they treat the same or similar topics, including which details they include and emphasize in their respective accounts</a:t>
          </a:r>
        </a:p>
      </dgm:t>
    </dgm:pt>
    <dgm:pt modelId="{77849261-EB81-2A4B-AFA0-C17ECA79EF28}" type="parTrans" cxnId="{E0B223F8-E4DE-3244-B1AC-3ACCDC8B3243}">
      <dgm:prSet/>
      <dgm:spPr/>
      <dgm:t>
        <a:bodyPr/>
        <a:lstStyle/>
        <a:p>
          <a:endParaRPr lang="en-US"/>
        </a:p>
      </dgm:t>
    </dgm:pt>
    <dgm:pt modelId="{C97CB828-50C2-274D-8295-050B22800452}" type="sibTrans" cxnId="{E0B223F8-E4DE-3244-B1AC-3ACCDC8B3243}">
      <dgm:prSet/>
      <dgm:spPr/>
      <dgm:t>
        <a:bodyPr/>
        <a:lstStyle/>
        <a:p>
          <a:endParaRPr lang="en-US"/>
        </a:p>
      </dgm:t>
    </dgm:pt>
    <dgm:pt modelId="{020D7C2F-23B9-8043-821A-1F76626B67EF}" type="pres">
      <dgm:prSet presAssocID="{A1E83201-4436-C440-8874-2DA904B24398}" presName="Name0" presStyleCnt="0">
        <dgm:presLayoutVars>
          <dgm:dir/>
          <dgm:animLvl val="lvl"/>
          <dgm:resizeHandles val="exact"/>
        </dgm:presLayoutVars>
      </dgm:prSet>
      <dgm:spPr/>
    </dgm:pt>
    <dgm:pt modelId="{4B5A5250-419F-4F4D-BA84-4DCE18F62350}" type="pres">
      <dgm:prSet presAssocID="{F4C2D6B8-B1D8-DF41-8277-607C945503A9}" presName="linNode" presStyleCnt="0"/>
      <dgm:spPr/>
    </dgm:pt>
    <dgm:pt modelId="{11B84CDE-F77C-9F4A-A1FF-83029B871F2C}" type="pres">
      <dgm:prSet presAssocID="{F4C2D6B8-B1D8-DF41-8277-607C945503A9}" presName="parentText" presStyleLbl="node1" presStyleIdx="0" presStyleCnt="3" custLinFactNeighborY="-151">
        <dgm:presLayoutVars>
          <dgm:chMax val="1"/>
          <dgm:bulletEnabled val="1"/>
        </dgm:presLayoutVars>
      </dgm:prSet>
      <dgm:spPr/>
    </dgm:pt>
    <dgm:pt modelId="{EB4C4D51-BD14-C64C-89D1-854C73ACE29F}" type="pres">
      <dgm:prSet presAssocID="{F4C2D6B8-B1D8-DF41-8277-607C945503A9}" presName="descendantText" presStyleLbl="alignAccFollowNode1" presStyleIdx="0" presStyleCnt="3">
        <dgm:presLayoutVars>
          <dgm:bulletEnabled val="1"/>
        </dgm:presLayoutVars>
      </dgm:prSet>
      <dgm:spPr/>
    </dgm:pt>
    <dgm:pt modelId="{1C9A1D60-F216-2341-B847-EC1F345AF898}" type="pres">
      <dgm:prSet presAssocID="{3738A7D2-02FA-124C-9B76-854F2D9A355D}" presName="sp" presStyleCnt="0"/>
      <dgm:spPr/>
    </dgm:pt>
    <dgm:pt modelId="{CDB319EA-F463-AD49-ADD7-7F379D3F64D4}" type="pres">
      <dgm:prSet presAssocID="{5EC83E5A-9C32-ED40-ADD4-392F6E0D91F0}" presName="linNode" presStyleCnt="0"/>
      <dgm:spPr/>
    </dgm:pt>
    <dgm:pt modelId="{4832D58C-C867-9444-9A1A-4E0CFCC063BA}" type="pres">
      <dgm:prSet presAssocID="{5EC83E5A-9C32-ED40-ADD4-392F6E0D91F0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4B0A3247-2F6A-0F41-AB94-BCBE86C68F4D}" type="pres">
      <dgm:prSet presAssocID="{5EC83E5A-9C32-ED40-ADD4-392F6E0D91F0}" presName="descendantText" presStyleLbl="alignAccFollowNode1" presStyleIdx="1" presStyleCnt="3">
        <dgm:presLayoutVars>
          <dgm:bulletEnabled val="1"/>
        </dgm:presLayoutVars>
      </dgm:prSet>
      <dgm:spPr/>
    </dgm:pt>
    <dgm:pt modelId="{CFDFDFF4-C0A6-D741-86B0-4DC7FF9FD7CC}" type="pres">
      <dgm:prSet presAssocID="{B860375F-AA19-294F-9CBD-1CC2C5B04A88}" presName="sp" presStyleCnt="0"/>
      <dgm:spPr/>
    </dgm:pt>
    <dgm:pt modelId="{37650FF2-9517-4D43-971C-41234E73D0D8}" type="pres">
      <dgm:prSet presAssocID="{BB1D8DE3-2FC3-174D-A04B-38AD9108AD8D}" presName="linNode" presStyleCnt="0"/>
      <dgm:spPr/>
    </dgm:pt>
    <dgm:pt modelId="{0525DEB1-EDB5-1348-88FA-57FE54AEC97A}" type="pres">
      <dgm:prSet presAssocID="{BB1D8DE3-2FC3-174D-A04B-38AD9108AD8D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40F5DC96-1B16-5948-B8E3-F3949D1339D6}" type="pres">
      <dgm:prSet presAssocID="{BB1D8DE3-2FC3-174D-A04B-38AD9108AD8D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92CE8801-0814-644F-BCFF-6788B7FC09FA}" type="presOf" srcId="{C83C9CA0-5329-5A49-9D9C-7BBB235FB435}" destId="{EB4C4D51-BD14-C64C-89D1-854C73ACE29F}" srcOrd="0" destOrd="0" presId="urn:microsoft.com/office/officeart/2005/8/layout/vList5"/>
    <dgm:cxn modelId="{50B9E40E-C356-5B45-A57C-AADBC48AC5E0}" srcId="{F4C2D6B8-B1D8-DF41-8277-607C945503A9}" destId="{C83C9CA0-5329-5A49-9D9C-7BBB235FB435}" srcOrd="0" destOrd="0" parTransId="{5004985B-7BE4-A740-B3EE-2B387FDE53CA}" sibTransId="{73E734D3-154F-7148-9899-6D40E629B832}"/>
    <dgm:cxn modelId="{08B2611B-242B-124B-B6EA-D8448517CC66}" srcId="{5EC83E5A-9C32-ED40-ADD4-392F6E0D91F0}" destId="{14203725-B92F-534B-AF24-A00D57BF1213}" srcOrd="0" destOrd="0" parTransId="{08A6BBC4-F48F-8B49-9C46-D4BA3BF77BE5}" sibTransId="{2848AA7D-8C68-B74F-8EFB-08B3EFE5A799}"/>
    <dgm:cxn modelId="{46BBAC30-21C5-A347-B423-B74DD76BDAA6}" type="presOf" srcId="{14203725-B92F-534B-AF24-A00D57BF1213}" destId="{4B0A3247-2F6A-0F41-AB94-BCBE86C68F4D}" srcOrd="0" destOrd="0" presId="urn:microsoft.com/office/officeart/2005/8/layout/vList5"/>
    <dgm:cxn modelId="{823D6C69-2457-1448-AD59-8B5D6A1CD3FA}" type="presOf" srcId="{BB1D8DE3-2FC3-174D-A04B-38AD9108AD8D}" destId="{0525DEB1-EDB5-1348-88FA-57FE54AEC97A}" srcOrd="0" destOrd="0" presId="urn:microsoft.com/office/officeart/2005/8/layout/vList5"/>
    <dgm:cxn modelId="{2808FEA4-82DB-6645-9B1F-53427FE50C5D}" type="presOf" srcId="{F4C2D6B8-B1D8-DF41-8277-607C945503A9}" destId="{11B84CDE-F77C-9F4A-A1FF-83029B871F2C}" srcOrd="0" destOrd="0" presId="urn:microsoft.com/office/officeart/2005/8/layout/vList5"/>
    <dgm:cxn modelId="{F60A15B3-031E-5F48-9D90-FFD3469E8CE6}" type="presOf" srcId="{5EC83E5A-9C32-ED40-ADD4-392F6E0D91F0}" destId="{4832D58C-C867-9444-9A1A-4E0CFCC063BA}" srcOrd="0" destOrd="0" presId="urn:microsoft.com/office/officeart/2005/8/layout/vList5"/>
    <dgm:cxn modelId="{FB0F68B5-4CF3-6A4D-9A2A-CFE8A75EC1C8}" srcId="{A1E83201-4436-C440-8874-2DA904B24398}" destId="{F4C2D6B8-B1D8-DF41-8277-607C945503A9}" srcOrd="0" destOrd="0" parTransId="{C93455F0-333F-8D44-9FC8-B708971D4990}" sibTransId="{3738A7D2-02FA-124C-9B76-854F2D9A355D}"/>
    <dgm:cxn modelId="{F24B17BE-A96E-D34C-9FFD-228FD43F7C30}" srcId="{A1E83201-4436-C440-8874-2DA904B24398}" destId="{5EC83E5A-9C32-ED40-ADD4-392F6E0D91F0}" srcOrd="1" destOrd="0" parTransId="{D98BB600-BEEA-B545-A554-46B5721E8CBD}" sibTransId="{B860375F-AA19-294F-9CBD-1CC2C5B04A88}"/>
    <dgm:cxn modelId="{EE5C2ADA-DF07-2749-B8F3-0D315A2BE40C}" type="presOf" srcId="{23B5E954-10A6-4C4E-A609-0821FBBD944E}" destId="{40F5DC96-1B16-5948-B8E3-F3949D1339D6}" srcOrd="0" destOrd="0" presId="urn:microsoft.com/office/officeart/2005/8/layout/vList5"/>
    <dgm:cxn modelId="{BE4AC0E0-0116-2249-9A02-5E9DF4D36C63}" type="presOf" srcId="{A1E83201-4436-C440-8874-2DA904B24398}" destId="{020D7C2F-23B9-8043-821A-1F76626B67EF}" srcOrd="0" destOrd="0" presId="urn:microsoft.com/office/officeart/2005/8/layout/vList5"/>
    <dgm:cxn modelId="{666B9AE2-B3DD-E548-97DE-9CB12CC331CB}" srcId="{A1E83201-4436-C440-8874-2DA904B24398}" destId="{BB1D8DE3-2FC3-174D-A04B-38AD9108AD8D}" srcOrd="2" destOrd="0" parTransId="{F304D37F-7560-FA45-8298-13F196917038}" sibTransId="{A6D5E50D-7A1E-A74F-9FAC-DFAA0738B444}"/>
    <dgm:cxn modelId="{E0B223F8-E4DE-3244-B1AC-3ACCDC8B3243}" srcId="{BB1D8DE3-2FC3-174D-A04B-38AD9108AD8D}" destId="{23B5E954-10A6-4C4E-A609-0821FBBD944E}" srcOrd="0" destOrd="0" parTransId="{77849261-EB81-2A4B-AFA0-C17ECA79EF28}" sibTransId="{C97CB828-50C2-274D-8295-050B22800452}"/>
    <dgm:cxn modelId="{CEE3E6D9-353E-CB41-A8A1-F0144509408B}" type="presParOf" srcId="{020D7C2F-23B9-8043-821A-1F76626B67EF}" destId="{4B5A5250-419F-4F4D-BA84-4DCE18F62350}" srcOrd="0" destOrd="0" presId="urn:microsoft.com/office/officeart/2005/8/layout/vList5"/>
    <dgm:cxn modelId="{4CF285F1-8D84-BA4B-AFF6-6EB9392BD944}" type="presParOf" srcId="{4B5A5250-419F-4F4D-BA84-4DCE18F62350}" destId="{11B84CDE-F77C-9F4A-A1FF-83029B871F2C}" srcOrd="0" destOrd="0" presId="urn:microsoft.com/office/officeart/2005/8/layout/vList5"/>
    <dgm:cxn modelId="{5EC11AAB-9E3C-CC44-80BC-61E114AAE4BF}" type="presParOf" srcId="{4B5A5250-419F-4F4D-BA84-4DCE18F62350}" destId="{EB4C4D51-BD14-C64C-89D1-854C73ACE29F}" srcOrd="1" destOrd="0" presId="urn:microsoft.com/office/officeart/2005/8/layout/vList5"/>
    <dgm:cxn modelId="{A6D6336D-A5E0-A34B-938C-871C5095C0B0}" type="presParOf" srcId="{020D7C2F-23B9-8043-821A-1F76626B67EF}" destId="{1C9A1D60-F216-2341-B847-EC1F345AF898}" srcOrd="1" destOrd="0" presId="urn:microsoft.com/office/officeart/2005/8/layout/vList5"/>
    <dgm:cxn modelId="{D5C83E84-2BEA-5C4E-8108-8386AEADC6AD}" type="presParOf" srcId="{020D7C2F-23B9-8043-821A-1F76626B67EF}" destId="{CDB319EA-F463-AD49-ADD7-7F379D3F64D4}" srcOrd="2" destOrd="0" presId="urn:microsoft.com/office/officeart/2005/8/layout/vList5"/>
    <dgm:cxn modelId="{FD13A41D-6353-B342-A77F-5DD0CA36DA2B}" type="presParOf" srcId="{CDB319EA-F463-AD49-ADD7-7F379D3F64D4}" destId="{4832D58C-C867-9444-9A1A-4E0CFCC063BA}" srcOrd="0" destOrd="0" presId="urn:microsoft.com/office/officeart/2005/8/layout/vList5"/>
    <dgm:cxn modelId="{FAF3379E-0B0F-C84C-A8BD-C45A8561ADF8}" type="presParOf" srcId="{CDB319EA-F463-AD49-ADD7-7F379D3F64D4}" destId="{4B0A3247-2F6A-0F41-AB94-BCBE86C68F4D}" srcOrd="1" destOrd="0" presId="urn:microsoft.com/office/officeart/2005/8/layout/vList5"/>
    <dgm:cxn modelId="{49BCE369-2329-7F48-A808-852DACEA92F7}" type="presParOf" srcId="{020D7C2F-23B9-8043-821A-1F76626B67EF}" destId="{CFDFDFF4-C0A6-D741-86B0-4DC7FF9FD7CC}" srcOrd="3" destOrd="0" presId="urn:microsoft.com/office/officeart/2005/8/layout/vList5"/>
    <dgm:cxn modelId="{B1137F78-DB90-904A-9891-6F773C3E239C}" type="presParOf" srcId="{020D7C2F-23B9-8043-821A-1F76626B67EF}" destId="{37650FF2-9517-4D43-971C-41234E73D0D8}" srcOrd="4" destOrd="0" presId="urn:microsoft.com/office/officeart/2005/8/layout/vList5"/>
    <dgm:cxn modelId="{BA65ECA3-C137-F442-997A-64F1A6AA260D}" type="presParOf" srcId="{37650FF2-9517-4D43-971C-41234E73D0D8}" destId="{0525DEB1-EDB5-1348-88FA-57FE54AEC97A}" srcOrd="0" destOrd="0" presId="urn:microsoft.com/office/officeart/2005/8/layout/vList5"/>
    <dgm:cxn modelId="{C6230E03-1465-E341-A8C1-974C9FB1F47C}" type="presParOf" srcId="{37650FF2-9517-4D43-971C-41234E73D0D8}" destId="{40F5DC96-1B16-5948-B8E3-F3949D1339D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4C4D51-BD14-C64C-89D1-854C73ACE29F}">
      <dsp:nvSpPr>
        <dsp:cNvPr id="0" name=""/>
        <dsp:cNvSpPr/>
      </dsp:nvSpPr>
      <dsp:spPr>
        <a:xfrm rot="5400000">
          <a:off x="3621405" y="-1293891"/>
          <a:ext cx="1047750" cy="39014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 1.1 Teacher candidates and completers know subject matter (including pedagogical content knowledge) and pedagogy</a:t>
          </a:r>
        </a:p>
      </dsp:txBody>
      <dsp:txXfrm rot="-5400000">
        <a:off x="2194561" y="184100"/>
        <a:ext cx="3850293" cy="945456"/>
      </dsp:txXfrm>
    </dsp:sp>
    <dsp:sp modelId="{11B84CDE-F77C-9F4A-A1FF-83029B871F2C}">
      <dsp:nvSpPr>
        <dsp:cNvPr id="0" name=""/>
        <dsp:cNvSpPr/>
      </dsp:nvSpPr>
      <dsp:spPr>
        <a:xfrm>
          <a:off x="0" y="6"/>
          <a:ext cx="2194560" cy="130968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170" tIns="108585" rIns="217170" bIns="108585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700" kern="1200" dirty="0"/>
            <a:t>CAEP</a:t>
          </a:r>
        </a:p>
      </dsp:txBody>
      <dsp:txXfrm>
        <a:off x="63934" y="63940"/>
        <a:ext cx="2066692" cy="1181819"/>
      </dsp:txXfrm>
    </dsp:sp>
    <dsp:sp modelId="{4B0A3247-2F6A-0F41-AB94-BCBE86C68F4D}">
      <dsp:nvSpPr>
        <dsp:cNvPr id="0" name=""/>
        <dsp:cNvSpPr/>
      </dsp:nvSpPr>
      <dsp:spPr>
        <a:xfrm rot="5400000">
          <a:off x="3621405" y="81279"/>
          <a:ext cx="1047750" cy="39014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3.1  Beginning special education professionals understand the central concepts, structures of the discipline, and tools of inquiry of the content areas they teach , and can organize this knowledge, integrate cross-disciplinary skills, and develop meaningful learning progressions for individuals with exceptionalities</a:t>
          </a:r>
        </a:p>
      </dsp:txBody>
      <dsp:txXfrm rot="-5400000">
        <a:off x="2194561" y="1559271"/>
        <a:ext cx="3850293" cy="945456"/>
      </dsp:txXfrm>
    </dsp:sp>
    <dsp:sp modelId="{4832D58C-C867-9444-9A1A-4E0CFCC063BA}">
      <dsp:nvSpPr>
        <dsp:cNvPr id="0" name=""/>
        <dsp:cNvSpPr/>
      </dsp:nvSpPr>
      <dsp:spPr>
        <a:xfrm>
          <a:off x="0" y="1377156"/>
          <a:ext cx="2194560" cy="130968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170" tIns="108585" rIns="217170" bIns="108585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700" kern="1200" dirty="0"/>
            <a:t>CEC</a:t>
          </a:r>
        </a:p>
      </dsp:txBody>
      <dsp:txXfrm>
        <a:off x="63934" y="1441090"/>
        <a:ext cx="2066692" cy="1181819"/>
      </dsp:txXfrm>
    </dsp:sp>
    <dsp:sp modelId="{40F5DC96-1B16-5948-B8E3-F3949D1339D6}">
      <dsp:nvSpPr>
        <dsp:cNvPr id="0" name=""/>
        <dsp:cNvSpPr/>
      </dsp:nvSpPr>
      <dsp:spPr>
        <a:xfrm rot="5400000">
          <a:off x="3621405" y="1456451"/>
          <a:ext cx="1047750" cy="390144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19050" rIns="38100" bIns="19050" numCol="1" spcCol="1270" anchor="ctr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 CCSS.ELA-Literacy.RH.9-10.6 Compare the point of view of two or more authors for how they treat the same or similar topics, including which details they include and emphasize in their respective accounts</a:t>
          </a:r>
        </a:p>
      </dsp:txBody>
      <dsp:txXfrm rot="-5400000">
        <a:off x="2194561" y="2934443"/>
        <a:ext cx="3850293" cy="945456"/>
      </dsp:txXfrm>
    </dsp:sp>
    <dsp:sp modelId="{0525DEB1-EDB5-1348-88FA-57FE54AEC97A}">
      <dsp:nvSpPr>
        <dsp:cNvPr id="0" name=""/>
        <dsp:cNvSpPr/>
      </dsp:nvSpPr>
      <dsp:spPr>
        <a:xfrm>
          <a:off x="0" y="2752328"/>
          <a:ext cx="2194560" cy="130968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170" tIns="108585" rIns="217170" bIns="108585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700" kern="1200" dirty="0"/>
            <a:t>CCSS</a:t>
          </a:r>
        </a:p>
      </dsp:txBody>
      <dsp:txXfrm>
        <a:off x="63934" y="2816262"/>
        <a:ext cx="2066692" cy="11818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2DF0C6-353F-7D4B-9C09-57B7EB1C9A9D}" type="datetimeFigureOut">
              <a:rPr lang="en-US" smtClean="0"/>
              <a:t>7/23/26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CD4303-E412-A447-AC48-8201500E5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642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963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696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FA15A19-7F93-E742-A6CE-746663FB6E66}" type="slidenum">
              <a:rPr lang="en-US" sz="1200">
                <a:solidFill>
                  <a:prstClr val="black"/>
                </a:solidFill>
              </a:rPr>
              <a:pPr eaLnBrk="1" hangingPunct="1"/>
              <a:t>1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637F3-CD4D-8444-A003-1A2F84D9361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1175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637F3-CD4D-8444-A003-1A2F84D9361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6612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637F3-CD4D-8444-A003-1A2F84D9361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7376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637F3-CD4D-8444-A003-1A2F84D9361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6665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3A67978-EBF7-604A-8AF6-54F53F4474B1}" type="slidenum">
              <a:rPr lang="en-US" sz="1200">
                <a:latin typeface="Calibri" charset="0"/>
              </a:rPr>
              <a:pPr eaLnBrk="1" hangingPunct="1"/>
              <a:t>20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637F3-CD4D-8444-A003-1A2F84D9361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4492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637F3-CD4D-8444-A003-1A2F84D9361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6691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EA95728-02B9-6E4B-B666-FAE7056A43FD}" type="slidenum">
              <a:rPr lang="en-US" sz="1200">
                <a:latin typeface="Calibri" charset="0"/>
              </a:rPr>
              <a:pPr eaLnBrk="1" hangingPunct="1"/>
              <a:t>24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637F3-CD4D-8444-A003-1A2F84D9361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2219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637F3-CD4D-8444-A003-1A2F84D9361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349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637F3-CD4D-8444-A003-1A2F84D93614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2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770604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637F3-CD4D-8444-A003-1A2F84D93614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80914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Final</a:t>
            </a:r>
            <a:r>
              <a:rPr lang="en-US" baseline="0" dirty="0"/>
              <a:t> slide for </a:t>
            </a:r>
            <a:r>
              <a:rPr lang="en-US" baseline="0"/>
              <a:t>DL Leadership CEM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EB8BBD-0CC9-F647-8075-054108F4D447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6730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637F3-CD4D-8444-A003-1A2F84D93614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5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33862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637F3-CD4D-8444-A003-1A2F84D93614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208517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637F3-CD4D-8444-A003-1A2F84D9361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2294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637F3-CD4D-8444-A003-1A2F84D9361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469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637F3-CD4D-8444-A003-1A2F84D9361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9370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A8BFF34-E152-304D-857E-D41368360B30}" type="slidenum">
              <a:rPr lang="en-US" sz="1200">
                <a:latin typeface="Calibri" charset="0"/>
              </a:rPr>
              <a:pPr eaLnBrk="1" hangingPunct="1"/>
              <a:t>12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637F3-CD4D-8444-A003-1A2F84D9361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996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78644-6AAA-8D43-97E2-41B64FBAE98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7/23/26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CEDFB-B2DC-C94F-BFF3-821B3E782216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40677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78644-6AAA-8D43-97E2-41B64FBAE98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7/23/26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CEDFB-B2DC-C94F-BFF3-821B3E782216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09833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78644-6AAA-8D43-97E2-41B64FBAE98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7/23/26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CEDFB-B2DC-C94F-BFF3-821B3E782216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54395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78644-6AAA-8D43-97E2-41B64FBAE98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7/23/26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CEDFB-B2DC-C94F-BFF3-821B3E782216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58003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78644-6AAA-8D43-97E2-41B64FBAE98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7/23/26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CEDFB-B2DC-C94F-BFF3-821B3E782216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8630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78644-6AAA-8D43-97E2-41B64FBAE98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7/23/26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CEDFB-B2DC-C94F-BFF3-821B3E782216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47184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78644-6AAA-8D43-97E2-41B64FBAE98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7/23/26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CEDFB-B2DC-C94F-BFF3-821B3E782216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37205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78644-6AAA-8D43-97E2-41B64FBAE98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7/23/26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CEDFB-B2DC-C94F-BFF3-821B3E782216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7431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78644-6AAA-8D43-97E2-41B64FBAE98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7/23/26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CEDFB-B2DC-C94F-BFF3-821B3E782216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1185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78644-6AAA-8D43-97E2-41B64FBAE98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7/23/26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CEDFB-B2DC-C94F-BFF3-821B3E782216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72949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78644-6AAA-8D43-97E2-41B64FBAE98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7/23/26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CEDFB-B2DC-C94F-BFF3-821B3E782216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7225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978644-6AAA-8D43-97E2-41B64FBAE98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7/23/26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CEDFB-B2DC-C94F-BFF3-821B3E782216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12902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xfacultycollaboratives.org/ccri-course/module-10%23video-better-example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ngageNY.or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3" name="Rectangle 125"/>
          <p:cNvSpPr>
            <a:spLocks noChangeArrowheads="1"/>
          </p:cNvSpPr>
          <p:nvPr/>
        </p:nvSpPr>
        <p:spPr bwMode="auto">
          <a:xfrm>
            <a:off x="1692275" y="4292600"/>
            <a:ext cx="6335713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endParaRPr lang="en-US" sz="2000" b="1" dirty="0">
              <a:solidFill>
                <a:srgbClr val="0061AF"/>
              </a:solidFill>
              <a:latin typeface="Calibri"/>
              <a:cs typeface="Arial" charset="0"/>
            </a:endParaRPr>
          </a:p>
        </p:txBody>
      </p:sp>
      <p:pic>
        <p:nvPicPr>
          <p:cNvPr id="14339" name="Picture 1" descr="CEEDAR-LogoFinal-simple-white-1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913" y="2205038"/>
            <a:ext cx="3243262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10"/>
          <p:cNvSpPr txBox="1">
            <a:spLocks noChangeArrowheads="1"/>
          </p:cNvSpPr>
          <p:nvPr/>
        </p:nvSpPr>
        <p:spPr bwMode="auto">
          <a:xfrm>
            <a:off x="1492250" y="3429000"/>
            <a:ext cx="7461250" cy="100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2800" b="1" dirty="0">
                <a:solidFill>
                  <a:srgbClr val="0061AF"/>
                </a:solidFill>
                <a:latin typeface="Calibri"/>
              </a:rPr>
              <a:t>Collaboration for Effective Educator Development, Accountability and Reform  </a:t>
            </a:r>
          </a:p>
        </p:txBody>
      </p:sp>
      <p:sp>
        <p:nvSpPr>
          <p:cNvPr id="14341" name="TextBox 1"/>
          <p:cNvSpPr txBox="1">
            <a:spLocks noChangeArrowheads="1"/>
          </p:cNvSpPr>
          <p:nvPr/>
        </p:nvSpPr>
        <p:spPr bwMode="auto">
          <a:xfrm>
            <a:off x="3348038" y="6381750"/>
            <a:ext cx="25923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800">
                <a:solidFill>
                  <a:prstClr val="white"/>
                </a:solidFill>
              </a:rPr>
              <a:t>H325A120003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316168" y="393154"/>
            <a:ext cx="571182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115C92"/>
                </a:solidFill>
                <a:latin typeface="Arial"/>
                <a:cs typeface="Arial"/>
              </a:rPr>
              <a:t>Disciplinary Literacy</a:t>
            </a:r>
          </a:p>
        </p:txBody>
      </p:sp>
    </p:spTree>
    <p:extLst>
      <p:ext uri="{BB962C8B-B14F-4D97-AF65-F5344CB8AC3E}">
        <p14:creationId xmlns:p14="http://schemas.microsoft.com/office/powerpoint/2010/main" val="32154931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8624" y="274638"/>
            <a:ext cx="6988175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115C92"/>
                </a:solidFill>
              </a:rPr>
              <a:t>Disciplinary Literacy Instruction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8624" y="1600200"/>
            <a:ext cx="6988176" cy="4525963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 Refers to the specialized ways of </a:t>
            </a:r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knowing </a:t>
            </a: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and </a:t>
            </a:r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communicating </a:t>
            </a: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in the different </a:t>
            </a:r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disciplines </a:t>
            </a: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to </a:t>
            </a:r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make meaning </a:t>
            </a:r>
            <a:endParaRPr lang="en-US" dirty="0">
              <a:solidFill>
                <a:srgbClr val="115C92"/>
              </a:solidFill>
              <a:effectLst/>
              <a:latin typeface="Arial"/>
              <a:cs typeface="Arial"/>
            </a:endParaRP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 Encompasses the idea that students need to be </a:t>
            </a:r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taught specialized routines </a:t>
            </a:r>
            <a:endParaRPr lang="en-US" dirty="0">
              <a:solidFill>
                <a:srgbClr val="115C92"/>
              </a:solidFill>
              <a:effectLst/>
              <a:latin typeface="Arial"/>
              <a:cs typeface="Arial"/>
            </a:endParaRPr>
          </a:p>
          <a:p>
            <a:pPr marL="0" indent="0">
              <a:buNone/>
            </a:pPr>
            <a:endParaRPr lang="en-US" sz="1600" dirty="0"/>
          </a:p>
          <a:p>
            <a:pPr marL="0" indent="0" algn="ctr">
              <a:buNone/>
            </a:pPr>
            <a:r>
              <a:rPr lang="en-US" sz="1600" dirty="0"/>
              <a:t>                                                                                               </a:t>
            </a:r>
            <a:r>
              <a:rPr lang="en-US" sz="1600" dirty="0">
                <a:solidFill>
                  <a:srgbClr val="115C92"/>
                </a:solidFill>
              </a:rPr>
              <a:t>(Jetton &amp; Shanahan, 2012) </a:t>
            </a:r>
            <a:endParaRPr lang="en-US" sz="1600" dirty="0">
              <a:solidFill>
                <a:srgbClr val="115C92"/>
              </a:solidFill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89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0513" y="274638"/>
            <a:ext cx="7374873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Disciplinary Literacy is NOT: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4498" y="1600200"/>
            <a:ext cx="6972301" cy="4525963"/>
          </a:xfrm>
        </p:spPr>
        <p:txBody>
          <a:bodyPr/>
          <a:lstStyle/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 Another term for content area reading </a:t>
            </a:r>
            <a:endParaRPr lang="en-US" dirty="0">
              <a:solidFill>
                <a:srgbClr val="115C92"/>
              </a:solidFill>
              <a:effectLst/>
              <a:latin typeface="Arial"/>
              <a:cs typeface="Arial"/>
            </a:endParaRP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 A method to work with poor readers </a:t>
            </a:r>
            <a:endParaRPr lang="en-US" dirty="0">
              <a:solidFill>
                <a:srgbClr val="115C92"/>
              </a:solidFill>
              <a:effectLst/>
              <a:latin typeface="Arial"/>
              <a:cs typeface="Arial"/>
            </a:endParaRP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 A generalized approach to literacy </a:t>
            </a:r>
            <a:endParaRPr lang="en-US" dirty="0">
              <a:solidFill>
                <a:srgbClr val="115C92"/>
              </a:solidFill>
              <a:effectLst/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    across disciplines </a:t>
            </a:r>
            <a:endParaRPr lang="en-US" dirty="0">
              <a:solidFill>
                <a:srgbClr val="115C92"/>
              </a:solidFill>
              <a:effectLst/>
              <a:latin typeface="Arial"/>
              <a:cs typeface="Arial"/>
            </a:endParaRP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 Limited to study skills</a:t>
            </a:r>
            <a:endParaRPr lang="en-US" dirty="0">
              <a:solidFill>
                <a:srgbClr val="115C92"/>
              </a:solidFill>
              <a:effectLst/>
              <a:latin typeface="Arial"/>
              <a:cs typeface="Arial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707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1174750" y="349250"/>
            <a:ext cx="796925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800" b="1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 What About These Strategies?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1730374" y="2063750"/>
            <a:ext cx="6550025" cy="387985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3200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1. KWL and KWHL</a:t>
            </a:r>
          </a:p>
          <a:p>
            <a:pPr marL="0" indent="0" eaLnBrk="1" hangingPunct="1">
              <a:buNone/>
            </a:pPr>
            <a:r>
              <a:rPr lang="en-US" sz="3200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2. Anticipation guides</a:t>
            </a:r>
          </a:p>
          <a:p>
            <a:pPr marL="0" indent="0" eaLnBrk="1" hangingPunct="1">
              <a:buNone/>
            </a:pPr>
            <a:r>
              <a:rPr lang="en-US" sz="3200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3. Semantic feature analysis</a:t>
            </a:r>
          </a:p>
          <a:p>
            <a:pPr marL="0" indent="0" eaLnBrk="1" hangingPunct="1">
              <a:buNone/>
            </a:pPr>
            <a:r>
              <a:rPr lang="en-US" sz="3200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4. Text structure analysis</a:t>
            </a:r>
          </a:p>
          <a:p>
            <a:pPr marL="0" indent="0" eaLnBrk="1" hangingPunct="1">
              <a:buNone/>
            </a:pPr>
            <a:r>
              <a:rPr lang="en-US" sz="3200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5. Graphic organizers</a:t>
            </a:r>
          </a:p>
          <a:p>
            <a:pPr marL="0" indent="0" eaLnBrk="1" hangingPunct="1">
              <a:buNone/>
            </a:pPr>
            <a:r>
              <a:rPr lang="en-US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6. Other</a:t>
            </a:r>
            <a:endParaRPr lang="en-US" sz="3200" dirty="0">
              <a:solidFill>
                <a:srgbClr val="115C92"/>
              </a:solidFill>
              <a:latin typeface="Arial"/>
              <a:ea typeface="ＭＳ Ｐゴシック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52751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459277" y="222535"/>
            <a:ext cx="7318376" cy="1143000"/>
          </a:xfrm>
        </p:spPr>
        <p:txBody>
          <a:bodyPr>
            <a:noAutofit/>
          </a:bodyPr>
          <a:lstStyle/>
          <a:p>
            <a:r>
              <a:rPr lang="en-US" sz="3900" b="1" dirty="0">
                <a:solidFill>
                  <a:srgbClr val="115C92"/>
                </a:solidFill>
                <a:latin typeface="Arial"/>
                <a:cs typeface="Arial"/>
              </a:rPr>
              <a:t> The Increasing Specialization of Literacy Development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1576509" y="1600200"/>
            <a:ext cx="7305675" cy="4098925"/>
          </a:xfrm>
          <a:prstGeom prst="triangle">
            <a:avLst/>
          </a:prstGeom>
          <a:ln>
            <a:solidFill>
              <a:srgbClr val="00000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800" dirty="0">
                <a:ln>
                  <a:solidFill>
                    <a:schemeClr val="tx1"/>
                  </a:solidFill>
                </a:ln>
                <a:latin typeface="+mj-lt"/>
              </a:rPr>
              <a:t>Intermediate Literacy</a:t>
            </a:r>
          </a:p>
          <a:p>
            <a:pPr marL="0" indent="0" algn="ctr">
              <a:buNone/>
            </a:pPr>
            <a:r>
              <a:rPr lang="en-US" sz="1600" dirty="0">
                <a:ln>
                  <a:solidFill>
                    <a:schemeClr val="tx1"/>
                  </a:solidFill>
                </a:ln>
              </a:rPr>
              <a:t>Comprehension, word meanings, fluency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499968" y="4611042"/>
            <a:ext cx="547437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753478" y="3217866"/>
            <a:ext cx="2909805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491329" y="5126171"/>
            <a:ext cx="1479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Calibri"/>
              </a:rPr>
              <a:t>Basic Literacy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266810" y="2079093"/>
            <a:ext cx="193243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prstClr val="black"/>
                </a:solidFill>
                <a:latin typeface="Calibri"/>
              </a:rPr>
              <a:t>Disciplinary Literacy</a:t>
            </a:r>
          </a:p>
          <a:p>
            <a:pPr algn="ctr"/>
            <a:r>
              <a:rPr lang="en-US" sz="1600" dirty="0">
                <a:solidFill>
                  <a:prstClr val="black"/>
                </a:solidFill>
                <a:latin typeface="Calibri"/>
              </a:rPr>
              <a:t>Specialized literacy skills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753478" y="5997982"/>
            <a:ext cx="2895600" cy="365125"/>
          </a:xfrm>
        </p:spPr>
        <p:txBody>
          <a:bodyPr/>
          <a:lstStyle/>
          <a:p>
            <a:r>
              <a:rPr lang="en-US" dirty="0">
                <a:solidFill>
                  <a:prstClr val="black">
                    <a:tint val="75000"/>
                  </a:prstClr>
                </a:solidFill>
                <a:latin typeface="Calibri"/>
              </a:rPr>
              <a:t>Adapted from Shanahan &amp; Shanahan, 2008</a:t>
            </a:r>
          </a:p>
        </p:txBody>
      </p:sp>
    </p:spTree>
    <p:extLst>
      <p:ext uri="{BB962C8B-B14F-4D97-AF65-F5344CB8AC3E}">
        <p14:creationId xmlns:p14="http://schemas.microsoft.com/office/powerpoint/2010/main" val="6030564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4771" y="229048"/>
            <a:ext cx="7162800" cy="1143000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rgbClr val="115C92"/>
                </a:solidFill>
                <a:latin typeface="Arial"/>
                <a:cs typeface="Arial"/>
              </a:rPr>
              <a:t>10 Strategies to Read Complex </a:t>
            </a:r>
            <a:br>
              <a:rPr lang="en-US" sz="3600" b="1" dirty="0">
                <a:solidFill>
                  <a:srgbClr val="115C92"/>
                </a:solidFill>
                <a:latin typeface="Arial"/>
                <a:cs typeface="Arial"/>
              </a:rPr>
            </a:br>
            <a:r>
              <a:rPr lang="en-US" sz="3600" b="1" dirty="0">
                <a:solidFill>
                  <a:srgbClr val="115C92"/>
                </a:solidFill>
                <a:latin typeface="Arial"/>
                <a:cs typeface="Arial"/>
              </a:rPr>
              <a:t>Texts in the Disciplines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6874" y="1600200"/>
            <a:ext cx="7019925" cy="4525963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115C92"/>
                </a:solidFill>
              </a:rPr>
              <a:t>Start with easier texts; build complexity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115C92"/>
                </a:solidFill>
              </a:rPr>
              <a:t>Start with small chunks of text &amp; increase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115C92"/>
                </a:solidFill>
              </a:rPr>
              <a:t>Celebrate when students read longer text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115C92"/>
                </a:solidFill>
              </a:rPr>
              <a:t>Model struggling with text; honor the struggle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115C92"/>
                </a:solidFill>
              </a:rPr>
              <a:t>Teach students to pay attention to important parts of the text (graphic organizers, annotation)</a:t>
            </a:r>
          </a:p>
        </p:txBody>
      </p:sp>
    </p:spTree>
    <p:extLst>
      <p:ext uri="{BB962C8B-B14F-4D97-AF65-F5344CB8AC3E}">
        <p14:creationId xmlns:p14="http://schemas.microsoft.com/office/powerpoint/2010/main" val="1468834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9067" y="274638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Strategies </a:t>
            </a:r>
            <a:r>
              <a:rPr lang="en-US" sz="3200" b="1" dirty="0">
                <a:solidFill>
                  <a:srgbClr val="115C92"/>
                </a:solidFill>
                <a:latin typeface="Arial"/>
                <a:cs typeface="Arial"/>
              </a:rPr>
              <a:t>(continued)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9250" y="1600200"/>
            <a:ext cx="7067550" cy="4525963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 startAt="6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Set authentic purposes for reading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Model working carefully through text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Before teaching, determine the key ideas &amp; significant details; plan supports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Teach students to collaborate with peers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Talk less; listen more. Allow students to figure out the text &amp; answer their own questions</a:t>
            </a:r>
          </a:p>
        </p:txBody>
      </p:sp>
    </p:spTree>
    <p:extLst>
      <p:ext uri="{BB962C8B-B14F-4D97-AF65-F5344CB8AC3E}">
        <p14:creationId xmlns:p14="http://schemas.microsoft.com/office/powerpoint/2010/main" val="26841573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20" y="274638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Close Reading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5124" y="1600200"/>
            <a:ext cx="7051675" cy="4525963"/>
          </a:xfrm>
        </p:spPr>
        <p:txBody>
          <a:bodyPr>
            <a:normAutofit fontScale="92500"/>
          </a:bodyPr>
          <a:lstStyle/>
          <a:p>
            <a:pPr>
              <a:buFont typeface="Wingdings" charset="2"/>
              <a:buChar char="u"/>
            </a:pPr>
            <a:r>
              <a:rPr lang="en-US" i="1" dirty="0">
                <a:solidFill>
                  <a:srgbClr val="115C92"/>
                </a:solidFill>
                <a:latin typeface="Arial"/>
                <a:cs typeface="Arial"/>
              </a:rPr>
              <a:t>The standards focus on students reading closely to draw evidence and knowledge from the text.</a:t>
            </a:r>
          </a:p>
          <a:p>
            <a:pPr>
              <a:buFont typeface="Wingdings" charset="2"/>
              <a:buChar char="u"/>
            </a:pPr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>
              <a:buFont typeface="Wingdings" charset="2"/>
              <a:buChar char="u"/>
            </a:pPr>
            <a:r>
              <a:rPr lang="en-US" i="1" dirty="0">
                <a:solidFill>
                  <a:srgbClr val="115C92"/>
                </a:solidFill>
                <a:latin typeface="Arial"/>
                <a:cs typeface="Arial"/>
              </a:rPr>
              <a:t>Close reading and gathering knowledge from specific texts should be at the heart of classroom activities.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1800" dirty="0"/>
              <a:t>                                                                           Coleman &amp; Pimentel (2012) p. 1 &amp; 9.</a:t>
            </a:r>
          </a:p>
        </p:txBody>
      </p:sp>
    </p:spTree>
    <p:extLst>
      <p:ext uri="{BB962C8B-B14F-4D97-AF65-F5344CB8AC3E}">
        <p14:creationId xmlns:p14="http://schemas.microsoft.com/office/powerpoint/2010/main" val="35371424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9867" y="274638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Why Reread?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82750" y="1600200"/>
            <a:ext cx="7004050" cy="4525963"/>
          </a:xfrm>
        </p:spPr>
        <p:txBody>
          <a:bodyPr/>
          <a:lstStyle/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1</a:t>
            </a:r>
            <a:r>
              <a:rPr lang="en-US" baseline="30000" dirty="0">
                <a:solidFill>
                  <a:srgbClr val="115C92"/>
                </a:solidFill>
                <a:latin typeface="Arial"/>
                <a:cs typeface="Arial"/>
              </a:rPr>
              <a:t>st</a:t>
            </a: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 reading:  What are the main ideas of this text? (basic comprehension)</a:t>
            </a:r>
          </a:p>
          <a:p>
            <a:pPr>
              <a:buFont typeface="Wingdings" charset="2"/>
              <a:buChar char="u"/>
            </a:pPr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2</a:t>
            </a:r>
            <a:r>
              <a:rPr lang="en-US" baseline="30000" dirty="0">
                <a:solidFill>
                  <a:srgbClr val="115C92"/>
                </a:solidFill>
                <a:latin typeface="Arial"/>
                <a:cs typeface="Arial"/>
              </a:rPr>
              <a:t>nd</a:t>
            </a: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 reading: How does this text work? (devices used by the author, word choice, quality of evidence, how data was presented)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0286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8625" y="222535"/>
            <a:ext cx="6988175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Leading to Deep Comprehension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8624" y="1600200"/>
            <a:ext cx="6988176" cy="4525963"/>
          </a:xfrm>
        </p:spPr>
        <p:txBody>
          <a:bodyPr>
            <a:normAutofit lnSpcReduction="10000"/>
          </a:bodyPr>
          <a:lstStyle/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3</a:t>
            </a:r>
            <a:r>
              <a:rPr lang="en-US" baseline="30000" dirty="0">
                <a:solidFill>
                  <a:srgbClr val="115C92"/>
                </a:solidFill>
                <a:latin typeface="Arial"/>
                <a:cs typeface="Arial"/>
              </a:rPr>
              <a:t>rd</a:t>
            </a: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 reading: What does this text mean?  (critical analysis, connect to other texts and to me)</a:t>
            </a:r>
          </a:p>
          <a:p>
            <a:pPr marL="0" indent="0">
              <a:buNone/>
            </a:pPr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After reading, students engage in high-level discourse to further analyze the text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                    </a:t>
            </a:r>
            <a:r>
              <a:rPr lang="en-US" sz="1800" dirty="0"/>
              <a:t>Shanahan, T. (June, 2013). </a:t>
            </a:r>
            <a:r>
              <a:rPr lang="en-US" sz="1800" i="1" dirty="0"/>
              <a:t>Shanahan on Literacy.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9635918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8545" y="196484"/>
            <a:ext cx="725805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Modeling Close Reading of Complex Disciplinary 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1000" y="1600200"/>
            <a:ext cx="7035800" cy="4525963"/>
          </a:xfrm>
        </p:spPr>
        <p:txBody>
          <a:bodyPr>
            <a:normAutofit fontScale="77500" lnSpcReduction="20000"/>
          </a:bodyPr>
          <a:lstStyle/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Don’t commit “</a:t>
            </a:r>
            <a:r>
              <a:rPr lang="en-US" dirty="0" err="1">
                <a:solidFill>
                  <a:srgbClr val="115C92"/>
                </a:solidFill>
                <a:latin typeface="Arial"/>
                <a:cs typeface="Arial"/>
              </a:rPr>
              <a:t>assumicide</a:t>
            </a: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”</a:t>
            </a: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Students need </a:t>
            </a:r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explicit instruction </a:t>
            </a:r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Remember to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115C92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Model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115C92"/>
                </a:solidFill>
                <a:latin typeface="Apple Chancery" charset="0"/>
                <a:ea typeface="ＭＳ Ｐゴシック" charset="0"/>
                <a:cs typeface="Apple Chancery" charset="0"/>
              </a:rPr>
              <a:t>Model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115C92"/>
                </a:solidFill>
                <a:latin typeface="BlairMdITC TT-Medium" charset="0"/>
                <a:ea typeface="ＭＳ Ｐゴシック" charset="0"/>
                <a:cs typeface="BlairMdITC TT-Medium" charset="0"/>
              </a:rPr>
              <a:t>Model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115C92"/>
                </a:solidFill>
                <a:latin typeface="Chalkboard" charset="0"/>
                <a:ea typeface="ＭＳ Ｐゴシック" charset="0"/>
                <a:cs typeface="Chalkboard" charset="0"/>
              </a:rPr>
              <a:t>Model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115C92"/>
                </a:solidFill>
                <a:latin typeface="Engravers MT" charset="0"/>
                <a:ea typeface="ＭＳ Ｐゴシック" charset="0"/>
                <a:cs typeface="Engravers MT" charset="0"/>
              </a:rPr>
              <a:t>Model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115C92"/>
                </a:solidFill>
                <a:latin typeface="Handwriting - Dakota" charset="0"/>
                <a:ea typeface="ＭＳ Ｐゴシック" charset="0"/>
                <a:cs typeface="Handwriting - Dakota" charset="0"/>
              </a:rPr>
              <a:t>Model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115C92"/>
                </a:solidFill>
                <a:latin typeface="Marker Felt" charset="0"/>
                <a:ea typeface="ＭＳ Ｐゴシック" charset="0"/>
                <a:cs typeface="Marker Felt" charset="0"/>
              </a:rPr>
              <a:t>Model…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115C92"/>
                </a:solidFill>
                <a:latin typeface="Trebuchet MS" charset="0"/>
                <a:ea typeface="Comic Sans MS" charset="0"/>
              </a:rPr>
              <a:t>your thinking as a historian, a scientist, a mathematician, a literary expert!</a:t>
            </a:r>
            <a:endParaRPr lang="en-US" dirty="0">
              <a:solidFill>
                <a:srgbClr val="115C92"/>
              </a:solidFill>
              <a:latin typeface="Trebuchet MS" charset="0"/>
              <a:ea typeface="ＭＳ Ｐゴシック" charset="0"/>
              <a:cs typeface="Trebuchet MS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408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8625" y="222535"/>
            <a:ext cx="6988175" cy="1143000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rgbClr val="115C92"/>
                </a:solidFill>
              </a:rPr>
              <a:t>Every teacher a reading teacher?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8624" y="1600200"/>
            <a:ext cx="6988176" cy="4525963"/>
          </a:xfrm>
        </p:spPr>
        <p:txBody>
          <a:bodyPr>
            <a:normAutofit lnSpcReduction="10000"/>
          </a:bodyPr>
          <a:lstStyle/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Shift away from every teacher a reading teacher</a:t>
            </a:r>
          </a:p>
          <a:p>
            <a:pPr>
              <a:buFont typeface="Wingdings" charset="2"/>
              <a:buChar char="u"/>
            </a:pPr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Explore the overlay of generic content and discipline-dependent literacy practices</a:t>
            </a:r>
          </a:p>
          <a:p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GOAL: Every teacher teaches literacy skills essential to their discipline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7803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>
          <a:xfrm>
            <a:off x="1788583" y="277121"/>
            <a:ext cx="6627813" cy="1143000"/>
          </a:xfrm>
        </p:spPr>
        <p:txBody>
          <a:bodyPr/>
          <a:lstStyle/>
          <a:p>
            <a:pPr eaLnBrk="1" hangingPunct="1"/>
            <a:r>
              <a:rPr lang="en-US" sz="4400" b="1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Let</a:t>
            </a:r>
            <a:r>
              <a:rPr lang="ja-JP" altLang="en-US" sz="4400" b="1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’</a:t>
            </a:r>
            <a:r>
              <a:rPr lang="en-US" sz="4400" b="1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s Try It!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>
          <a:xfrm>
            <a:off x="1619250" y="1587500"/>
            <a:ext cx="6627813" cy="4648200"/>
          </a:xfrm>
        </p:spPr>
        <p:txBody>
          <a:bodyPr/>
          <a:lstStyle/>
          <a:p>
            <a:pPr eaLnBrk="1" hangingPunct="1">
              <a:buFont typeface="Wingdings" charset="2"/>
              <a:buChar char="u"/>
            </a:pPr>
            <a:r>
              <a:rPr lang="en-US" sz="3200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Read an article by Thomas Paine. </a:t>
            </a:r>
          </a:p>
          <a:p>
            <a:pPr eaLnBrk="1" hangingPunct="1">
              <a:buFont typeface="Wingdings" charset="2"/>
              <a:buChar char="u"/>
            </a:pPr>
            <a:endParaRPr lang="en-US" sz="3200" dirty="0">
              <a:solidFill>
                <a:srgbClr val="115C92"/>
              </a:solidFill>
              <a:latin typeface="Arial"/>
              <a:ea typeface="ＭＳ Ｐゴシック" charset="0"/>
              <a:cs typeface="Arial"/>
            </a:endParaRPr>
          </a:p>
          <a:p>
            <a:pPr eaLnBrk="1" hangingPunct="1">
              <a:buFont typeface="Wingdings" charset="2"/>
              <a:buChar char="u"/>
            </a:pPr>
            <a:r>
              <a:rPr lang="en-US" sz="3200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Be prepared to tell me the main idea.</a:t>
            </a:r>
          </a:p>
        </p:txBody>
      </p:sp>
    </p:spTree>
    <p:extLst>
      <p:ext uri="{BB962C8B-B14F-4D97-AF65-F5344CB8AC3E}">
        <p14:creationId xmlns:p14="http://schemas.microsoft.com/office/powerpoint/2010/main" val="19445282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xfrm>
            <a:off x="1491762" y="285995"/>
            <a:ext cx="7259638" cy="1143000"/>
          </a:xfrm>
        </p:spPr>
        <p:txBody>
          <a:bodyPr/>
          <a:lstStyle/>
          <a:p>
            <a:pPr eaLnBrk="1" hangingPunct="1"/>
            <a:r>
              <a:rPr lang="en-US" sz="4400" b="1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POP QUIZ!</a:t>
            </a:r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>
          <a:xfrm>
            <a:off x="1714500" y="1446213"/>
            <a:ext cx="6548438" cy="4648200"/>
          </a:xfrm>
        </p:spPr>
        <p:txBody>
          <a:bodyPr/>
          <a:lstStyle/>
          <a:p>
            <a:pPr eaLnBrk="1" hangingPunct="1">
              <a:buFont typeface="Wingdings" charset="2"/>
              <a:buChar char="u"/>
            </a:pPr>
            <a:r>
              <a:rPr lang="en-US" sz="2800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Who was Thomas Paine?</a:t>
            </a:r>
          </a:p>
          <a:p>
            <a:pPr eaLnBrk="1" hangingPunct="1">
              <a:buFont typeface="Wingdings" charset="2"/>
              <a:buChar char="u"/>
            </a:pPr>
            <a:r>
              <a:rPr lang="en-US" sz="2800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To whom did he write?</a:t>
            </a:r>
          </a:p>
          <a:p>
            <a:pPr eaLnBrk="1" hangingPunct="1">
              <a:buFont typeface="Wingdings" charset="2"/>
              <a:buChar char="u"/>
            </a:pPr>
            <a:r>
              <a:rPr lang="en-US" sz="2800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Why did he write this?</a:t>
            </a:r>
          </a:p>
          <a:p>
            <a:pPr eaLnBrk="1" hangingPunct="1">
              <a:buFont typeface="Wingdings" charset="2"/>
              <a:buChar char="u"/>
            </a:pPr>
            <a:r>
              <a:rPr lang="en-US" sz="2800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What is the main idea?</a:t>
            </a:r>
          </a:p>
          <a:p>
            <a:pPr eaLnBrk="1" hangingPunct="1">
              <a:buFont typeface="Wingdings" charset="2"/>
              <a:buChar char="u"/>
            </a:pPr>
            <a:r>
              <a:rPr lang="en-US" sz="2800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Write a five-paragraph essay explaining why you agree or disagree with the author.</a:t>
            </a:r>
          </a:p>
          <a:p>
            <a:pPr marL="0" indent="0" eaLnBrk="1" hangingPunct="1">
              <a:buNone/>
            </a:pPr>
            <a:r>
              <a:rPr lang="en-US" sz="2800" dirty="0">
                <a:solidFill>
                  <a:srgbClr val="FF0000"/>
                </a:solidFill>
                <a:latin typeface="Trebuchet MS" charset="0"/>
                <a:ea typeface="ＭＳ Ｐゴシック" charset="0"/>
                <a:cs typeface="ＭＳ Ｐゴシック" charset="0"/>
              </a:rPr>
              <a:t>THIS IS A NONEXAMPLE! THIS IS NOT BEST PRACTICE! DO NOT DO THIS!</a:t>
            </a:r>
          </a:p>
        </p:txBody>
      </p:sp>
    </p:spTree>
    <p:extLst>
      <p:ext uri="{BB962C8B-B14F-4D97-AF65-F5344CB8AC3E}">
        <p14:creationId xmlns:p14="http://schemas.microsoft.com/office/powerpoint/2010/main" val="420211800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5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1729560" y="349738"/>
            <a:ext cx="6950075" cy="990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400" b="1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Thomas Paine, 1737–1809</a:t>
            </a:r>
          </a:p>
        </p:txBody>
      </p:sp>
      <p:pic>
        <p:nvPicPr>
          <p:cNvPr id="4608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5646" y="1547813"/>
            <a:ext cx="4014788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43037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6450" y="1524000"/>
            <a:ext cx="3400425" cy="5334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740671" y="423605"/>
            <a:ext cx="483648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Common Sense 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0366900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>
          <a:xfrm>
            <a:off x="1531327" y="274638"/>
            <a:ext cx="7448550" cy="1143000"/>
          </a:xfrm>
        </p:spPr>
        <p:txBody>
          <a:bodyPr/>
          <a:lstStyle/>
          <a:p>
            <a:pPr eaLnBrk="1" hangingPunct="1"/>
            <a:r>
              <a:rPr lang="en-US" sz="4400" b="1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Model: Think Aloud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4500" y="1600200"/>
            <a:ext cx="6972300" cy="4525963"/>
          </a:xfrm>
        </p:spPr>
        <p:txBody>
          <a:bodyPr/>
          <a:lstStyle/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What strategies does this teacher model that help solve comprehension problems?</a:t>
            </a:r>
          </a:p>
          <a:p>
            <a:pPr marL="0" indent="0" algn="ctr">
              <a:buNone/>
            </a:pPr>
            <a:endParaRPr lang="en-US" dirty="0">
              <a:solidFill>
                <a:schemeClr val="accent2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chemeClr val="accent2"/>
              </a:solidFill>
            </a:endParaRPr>
          </a:p>
          <a:p>
            <a:pPr marL="0" indent="0" algn="ctr">
              <a:buNone/>
            </a:pPr>
            <a:r>
              <a:rPr lang="en-US" dirty="0">
                <a:solidFill>
                  <a:schemeClr val="accent2"/>
                </a:solidFill>
                <a:hlinkClick r:id="rId3"/>
              </a:rPr>
              <a:t>Watch “A Better Example”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4357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7759" y="265968"/>
            <a:ext cx="7464425" cy="1143000"/>
          </a:xfrm>
        </p:spPr>
        <p:txBody>
          <a:bodyPr/>
          <a:lstStyle/>
          <a:p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Practice Think </a:t>
            </a:r>
            <a:r>
              <a:rPr lang="en-US" b="1" dirty="0" err="1">
                <a:solidFill>
                  <a:srgbClr val="115C92"/>
                </a:solidFill>
                <a:latin typeface="Arial"/>
                <a:cs typeface="Arial"/>
              </a:rPr>
              <a:t>Alouds</a:t>
            </a:r>
            <a:endParaRPr lang="en-US" b="1" dirty="0">
              <a:solidFill>
                <a:srgbClr val="115C92"/>
              </a:solidFill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6874" y="1600200"/>
            <a:ext cx="7019925" cy="4525963"/>
          </a:xfrm>
        </p:spPr>
        <p:txBody>
          <a:bodyPr>
            <a:normAutofit fontScale="92500" lnSpcReduction="10000"/>
          </a:bodyPr>
          <a:lstStyle/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Partner A reads and thinks aloud while solving comprehension problems</a:t>
            </a:r>
          </a:p>
          <a:p>
            <a:pPr>
              <a:buFont typeface="Wingdings" charset="2"/>
              <a:buChar char="u"/>
            </a:pPr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Partner B scribes A’s think </a:t>
            </a:r>
            <a:r>
              <a:rPr lang="en-US" dirty="0" err="1">
                <a:solidFill>
                  <a:srgbClr val="115C92"/>
                </a:solidFill>
                <a:latin typeface="Arial"/>
                <a:cs typeface="Arial"/>
              </a:rPr>
              <a:t>alouds</a:t>
            </a:r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>
              <a:buFont typeface="Wingdings" charset="2"/>
              <a:buChar char="u"/>
            </a:pPr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Switch roles</a:t>
            </a:r>
          </a:p>
          <a:p>
            <a:pPr>
              <a:buFont typeface="Wingdings" charset="2"/>
              <a:buChar char="u"/>
            </a:pPr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Compare strategies used</a:t>
            </a:r>
          </a:p>
        </p:txBody>
      </p:sp>
    </p:spTree>
    <p:extLst>
      <p:ext uri="{BB962C8B-B14F-4D97-AF65-F5344CB8AC3E}">
        <p14:creationId xmlns:p14="http://schemas.microsoft.com/office/powerpoint/2010/main" val="27551336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6874" y="274638"/>
            <a:ext cx="7019925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Strategies Good Readers Use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6874" y="1600200"/>
            <a:ext cx="7019926" cy="4525963"/>
          </a:xfrm>
        </p:spPr>
        <p:txBody>
          <a:bodyPr>
            <a:normAutofit fontScale="92500" lnSpcReduction="20000"/>
          </a:bodyPr>
          <a:lstStyle/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With your partner, list the strategies you used</a:t>
            </a:r>
          </a:p>
          <a:p>
            <a:pPr>
              <a:buFont typeface="Wingdings" charset="2"/>
              <a:buChar char="u"/>
            </a:pPr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Add to the class poster of effective strategies</a:t>
            </a:r>
          </a:p>
          <a:p>
            <a:pPr>
              <a:buFont typeface="Wingdings" charset="2"/>
              <a:buChar char="u"/>
            </a:pPr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Circle the strategies that pertain to the discipline</a:t>
            </a:r>
          </a:p>
          <a:p>
            <a:pPr>
              <a:buFont typeface="Wingdings" charset="2"/>
              <a:buChar char="u"/>
            </a:pPr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Underline generic strategies</a:t>
            </a:r>
          </a:p>
        </p:txBody>
      </p:sp>
    </p:spTree>
    <p:extLst>
      <p:ext uri="{BB962C8B-B14F-4D97-AF65-F5344CB8AC3E}">
        <p14:creationId xmlns:p14="http://schemas.microsoft.com/office/powerpoint/2010/main" val="2035676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>
          <a:xfrm>
            <a:off x="1547692" y="263810"/>
            <a:ext cx="7304087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400" b="1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Metacognitive Thoughts Illustrate…</a:t>
            </a:r>
          </a:p>
        </p:txBody>
      </p:sp>
      <p:sp>
        <p:nvSpPr>
          <p:cNvPr id="60419" name="Content Placeholder 2"/>
          <p:cNvSpPr>
            <a:spLocks noGrp="1"/>
          </p:cNvSpPr>
          <p:nvPr>
            <p:ph idx="1"/>
          </p:nvPr>
        </p:nvSpPr>
        <p:spPr>
          <a:xfrm>
            <a:off x="1746250" y="2030413"/>
            <a:ext cx="6492875" cy="4348162"/>
          </a:xfrm>
        </p:spPr>
        <p:txBody>
          <a:bodyPr/>
          <a:lstStyle/>
          <a:p>
            <a:pPr eaLnBrk="1" hangingPunct="1">
              <a:buFont typeface="Wingdings" charset="2"/>
              <a:buChar char="u"/>
            </a:pPr>
            <a:r>
              <a:rPr lang="en-US" sz="3200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Accessing of prior knowledge</a:t>
            </a:r>
          </a:p>
          <a:p>
            <a:pPr eaLnBrk="1" hangingPunct="1">
              <a:buFont typeface="Wingdings" charset="2"/>
              <a:buChar char="u"/>
            </a:pPr>
            <a:r>
              <a:rPr lang="en-US" sz="3200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	Awareness of rhetorical devices</a:t>
            </a:r>
          </a:p>
          <a:p>
            <a:pPr eaLnBrk="1" hangingPunct="1">
              <a:buFont typeface="Wingdings" charset="2"/>
              <a:buChar char="u"/>
            </a:pPr>
            <a:r>
              <a:rPr lang="en-US" sz="3200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Use of imagery and visualization</a:t>
            </a:r>
          </a:p>
          <a:p>
            <a:pPr eaLnBrk="1" hangingPunct="1">
              <a:buFont typeface="Wingdings" charset="2"/>
              <a:buChar char="u"/>
            </a:pPr>
            <a:r>
              <a:rPr lang="en-US" sz="3200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Linking of information with prior knowledge (also text to text)</a:t>
            </a:r>
          </a:p>
          <a:p>
            <a:pPr eaLnBrk="1" hangingPunct="1">
              <a:buFont typeface="Wingdings" charset="2"/>
              <a:buChar char="u"/>
            </a:pPr>
            <a:r>
              <a:rPr lang="en-US" sz="3200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Use of context clues to find word meaning </a:t>
            </a:r>
          </a:p>
        </p:txBody>
      </p:sp>
    </p:spTree>
    <p:extLst>
      <p:ext uri="{BB962C8B-B14F-4D97-AF65-F5344CB8AC3E}">
        <p14:creationId xmlns:p14="http://schemas.microsoft.com/office/powerpoint/2010/main" val="30560473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6551" y="274638"/>
            <a:ext cx="7350125" cy="1143000"/>
          </a:xfrm>
        </p:spPr>
        <p:txBody>
          <a:bodyPr>
            <a:normAutofit/>
          </a:bodyPr>
          <a:lstStyle/>
          <a:p>
            <a:r>
              <a:rPr lang="en-US" sz="3400" b="1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Metacognitive Thoughts Illustrate</a:t>
            </a:r>
            <a:br>
              <a:rPr lang="en-US" sz="3400" b="1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</a:br>
            <a:r>
              <a:rPr lang="en-US" sz="3400" b="1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continued…</a:t>
            </a:r>
            <a:endParaRPr lang="en-US" sz="3400" b="1" dirty="0">
              <a:solidFill>
                <a:srgbClr val="115C92"/>
              </a:solidFill>
              <a:latin typeface="Arial"/>
              <a:cs typeface="Arial"/>
            </a:endParaRPr>
          </a:p>
        </p:txBody>
      </p:sp>
      <p:sp>
        <p:nvSpPr>
          <p:cNvPr id="61442" name="Content Placeholder 2"/>
          <p:cNvSpPr>
            <a:spLocks noGrp="1"/>
          </p:cNvSpPr>
          <p:nvPr>
            <p:ph idx="1"/>
          </p:nvPr>
        </p:nvSpPr>
        <p:spPr>
          <a:xfrm>
            <a:off x="1619250" y="1600200"/>
            <a:ext cx="7067550" cy="4525963"/>
          </a:xfrm>
        </p:spPr>
        <p:txBody>
          <a:bodyPr/>
          <a:lstStyle/>
          <a:p>
            <a:pPr eaLnBrk="1" hangingPunct="1">
              <a:buFont typeface="Wingdings" charset="2"/>
              <a:buChar char="u"/>
            </a:pPr>
            <a:r>
              <a:rPr lang="en-US" sz="3200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Accessing vocabulary knowledge</a:t>
            </a:r>
          </a:p>
          <a:p>
            <a:pPr eaLnBrk="1" hangingPunct="1">
              <a:buFont typeface="Wingdings" charset="2"/>
              <a:buChar char="u"/>
            </a:pPr>
            <a:r>
              <a:rPr lang="en-US" sz="3200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Monitoring understanding (infer text and fix-up)</a:t>
            </a:r>
          </a:p>
          <a:p>
            <a:pPr eaLnBrk="1" hangingPunct="1">
              <a:buFont typeface="Wingdings" charset="2"/>
              <a:buChar char="u"/>
            </a:pPr>
            <a:r>
              <a:rPr lang="en-US" sz="3200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Identifying unknown vocabulary</a:t>
            </a:r>
          </a:p>
          <a:p>
            <a:pPr eaLnBrk="1" hangingPunct="1"/>
            <a:endParaRPr lang="en-US" sz="3200" dirty="0"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478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6333" y="272481"/>
            <a:ext cx="7289800" cy="1143000"/>
          </a:xfrm>
        </p:spPr>
        <p:txBody>
          <a:bodyPr/>
          <a:lstStyle/>
          <a:p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Scaffolding Instruction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6874" y="1600200"/>
            <a:ext cx="7019925" cy="4525963"/>
          </a:xfrm>
        </p:spPr>
        <p:txBody>
          <a:bodyPr>
            <a:normAutofit fontScale="92500" lnSpcReduction="20000"/>
          </a:bodyPr>
          <a:lstStyle/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Increase opportunities to practice skills</a:t>
            </a: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Provide instruction in small groups</a:t>
            </a:r>
          </a:p>
          <a:p>
            <a:pPr lvl="1"/>
            <a:r>
              <a:rPr lang="en-US" dirty="0" err="1">
                <a:solidFill>
                  <a:srgbClr val="115C92"/>
                </a:solidFill>
                <a:latin typeface="Arial"/>
                <a:cs typeface="Arial"/>
              </a:rPr>
              <a:t>Preteach</a:t>
            </a:r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 lvl="1"/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Smaller tasks</a:t>
            </a:r>
          </a:p>
          <a:p>
            <a:pPr lvl="1"/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Specific strategies</a:t>
            </a: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Require reading of less text</a:t>
            </a: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Provide more time</a:t>
            </a: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Provide intensive interventions as needed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4500" y="222535"/>
            <a:ext cx="6972300" cy="11430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Objectives:</a:t>
            </a:r>
            <a:br>
              <a:rPr lang="en-US" b="1" dirty="0">
                <a:solidFill>
                  <a:srgbClr val="115C92"/>
                </a:solidFill>
                <a:latin typeface="Arial"/>
                <a:cs typeface="Arial"/>
              </a:rPr>
            </a:br>
            <a:r>
              <a:rPr lang="en-US" sz="2000" dirty="0">
                <a:solidFill>
                  <a:srgbClr val="115C92"/>
                </a:solidFill>
                <a:latin typeface="Arial"/>
                <a:cs typeface="Arial"/>
              </a:rPr>
              <a:t>After participating in this PD, you will be able to: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4500" y="1600200"/>
            <a:ext cx="6972300" cy="4525963"/>
          </a:xfrm>
        </p:spPr>
        <p:txBody>
          <a:bodyPr>
            <a:normAutofit fontScale="92500" lnSpcReduction="10000"/>
          </a:bodyPr>
          <a:lstStyle/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Define disciplinary literacy</a:t>
            </a: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Note how the CCSS address disciplinary literacy</a:t>
            </a: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Explain why disciplinary literacy is important for all students</a:t>
            </a: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Articulate what teachers and students need to know and be able to do</a:t>
            </a: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Apply the components of close reading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380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354" y="281193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Returning to Paine…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1000" y="1600200"/>
            <a:ext cx="7035800" cy="4525963"/>
          </a:xfrm>
        </p:spPr>
        <p:txBody>
          <a:bodyPr>
            <a:normAutofit fontScale="77500" lnSpcReduction="20000"/>
          </a:bodyPr>
          <a:lstStyle/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With your partner, consider how you would modify this lesson to ensure ALL students have access to the learning.</a:t>
            </a:r>
          </a:p>
          <a:p>
            <a:pPr marL="0" indent="0">
              <a:buNone/>
            </a:pPr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Consider students who:</a:t>
            </a:r>
          </a:p>
          <a:p>
            <a:pPr marL="0" indent="0">
              <a:buNone/>
            </a:pPr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 lvl="1"/>
            <a:r>
              <a:rPr lang="en-US" sz="3100" dirty="0">
                <a:solidFill>
                  <a:srgbClr val="115C92"/>
                </a:solidFill>
                <a:latin typeface="Arial"/>
                <a:cs typeface="Arial"/>
              </a:rPr>
              <a:t>Are struggling readers</a:t>
            </a:r>
          </a:p>
          <a:p>
            <a:pPr lvl="1"/>
            <a:r>
              <a:rPr lang="en-US" sz="3100" dirty="0">
                <a:solidFill>
                  <a:srgbClr val="115C92"/>
                </a:solidFill>
                <a:latin typeface="Arial"/>
                <a:cs typeface="Arial"/>
              </a:rPr>
              <a:t>Have a learning disability</a:t>
            </a:r>
          </a:p>
          <a:p>
            <a:pPr lvl="1"/>
            <a:r>
              <a:rPr lang="en-US" sz="3100" dirty="0">
                <a:solidFill>
                  <a:srgbClr val="115C92"/>
                </a:solidFill>
                <a:latin typeface="Arial"/>
                <a:cs typeface="Arial"/>
              </a:rPr>
              <a:t>Are English Language Learners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</a:p>
          <a:p>
            <a:pPr marL="0" indent="0">
              <a:buNone/>
            </a:pP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6000581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1F497D"/>
                </a:solidFill>
              </a:rPr>
              <a:t>In Conclusion….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83455" y="1600200"/>
            <a:ext cx="7560545" cy="4525963"/>
          </a:xfrm>
        </p:spPr>
        <p:txBody>
          <a:bodyPr/>
          <a:lstStyle/>
          <a:p>
            <a:pPr marL="400050" lvl="1" indent="0">
              <a:buNone/>
            </a:pPr>
            <a:r>
              <a:rPr lang="en-US" dirty="0">
                <a:solidFill>
                  <a:srgbClr val="1F497D"/>
                </a:solidFill>
              </a:rPr>
              <a:t>Quick Write:  List strategies you should observe in classrooms studying disciplinary text:</a:t>
            </a:r>
          </a:p>
          <a:p>
            <a:pPr marL="400050" lvl="1" indent="0">
              <a:buNone/>
            </a:pPr>
            <a:endParaRPr lang="en-US" dirty="0">
              <a:solidFill>
                <a:srgbClr val="1F497D"/>
              </a:solidFill>
            </a:endParaRPr>
          </a:p>
          <a:p>
            <a:pPr marL="914400" lvl="1" indent="-514350">
              <a:buAutoNum type="arabicPeriod"/>
            </a:pPr>
            <a:r>
              <a:rPr lang="en-US" dirty="0">
                <a:solidFill>
                  <a:srgbClr val="1F497D"/>
                </a:solidFill>
              </a:rPr>
              <a:t>Used by teachers</a:t>
            </a:r>
          </a:p>
          <a:p>
            <a:pPr marL="914400" lvl="1" indent="-514350">
              <a:buAutoNum type="arabicPeriod"/>
            </a:pPr>
            <a:endParaRPr lang="en-US" dirty="0">
              <a:solidFill>
                <a:srgbClr val="1F497D"/>
              </a:solidFill>
            </a:endParaRPr>
          </a:p>
          <a:p>
            <a:pPr marL="914400" lvl="1" indent="-514350">
              <a:buAutoNum type="arabicPeriod"/>
            </a:pPr>
            <a:r>
              <a:rPr lang="en-US" dirty="0">
                <a:solidFill>
                  <a:srgbClr val="1F497D"/>
                </a:solidFill>
              </a:rPr>
              <a:t>Used by students</a:t>
            </a:r>
          </a:p>
        </p:txBody>
      </p:sp>
    </p:spTree>
    <p:extLst>
      <p:ext uri="{BB962C8B-B14F-4D97-AF65-F5344CB8AC3E}">
        <p14:creationId xmlns:p14="http://schemas.microsoft.com/office/powerpoint/2010/main" val="3081015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6841" y="272481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Objectives </a:t>
            </a:r>
            <a:r>
              <a:rPr lang="en-US" sz="3200" b="1" dirty="0">
                <a:solidFill>
                  <a:srgbClr val="115C92"/>
                </a:solidFill>
                <a:latin typeface="Arial"/>
                <a:cs typeface="Arial"/>
              </a:rPr>
              <a:t>(continued)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1000" y="1600200"/>
            <a:ext cx="7035800" cy="4525963"/>
          </a:xfrm>
        </p:spPr>
        <p:txBody>
          <a:bodyPr>
            <a:normAutofit fontScale="92500" lnSpcReduction="20000"/>
          </a:bodyPr>
          <a:lstStyle/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Discern unique literacy skills utilized in:</a:t>
            </a:r>
          </a:p>
          <a:p>
            <a:pPr lvl="1"/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History</a:t>
            </a:r>
          </a:p>
          <a:p>
            <a:pPr lvl="1"/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Mathematics</a:t>
            </a:r>
          </a:p>
          <a:p>
            <a:pPr lvl="1"/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Science &amp; Technical Subjects</a:t>
            </a:r>
          </a:p>
          <a:p>
            <a:pPr lvl="1"/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Literary Genres</a:t>
            </a: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Model how to </a:t>
            </a:r>
            <a:r>
              <a:rPr lang="en-US" i="1" dirty="0">
                <a:solidFill>
                  <a:srgbClr val="115C92"/>
                </a:solidFill>
                <a:latin typeface="Arial"/>
                <a:cs typeface="Arial"/>
              </a:rPr>
              <a:t>think aloud </a:t>
            </a: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to teach close reading of disciplinary literacy</a:t>
            </a: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Plan effective, evidence-based scaffolds for students with learning difficulties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3677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3374" y="274638"/>
            <a:ext cx="7318376" cy="1143000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rgbClr val="115C92"/>
                </a:solidFill>
                <a:latin typeface="Arial"/>
                <a:cs typeface="Arial"/>
              </a:rPr>
              <a:t>Common Core State Standards</a:t>
            </a:r>
            <a:br>
              <a:rPr lang="en-US" sz="3600" b="1" dirty="0">
                <a:solidFill>
                  <a:srgbClr val="115C92"/>
                </a:solidFill>
                <a:latin typeface="Arial"/>
                <a:cs typeface="Arial"/>
              </a:rPr>
            </a:br>
            <a:r>
              <a:rPr lang="en-US" sz="3600" b="1" dirty="0">
                <a:solidFill>
                  <a:srgbClr val="115C92"/>
                </a:solidFill>
                <a:latin typeface="Arial"/>
                <a:cs typeface="Arial"/>
              </a:rPr>
              <a:t>Instructional Shifts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3374" y="1600200"/>
            <a:ext cx="7083426" cy="4525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Emphasis on increased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reading of complex informational text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knowledge of disciplines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reliance on evidence from text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critical &amp; analytical writing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academic vocabulary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sz="1600" dirty="0"/>
              <a:t>Source: Adapted from </a:t>
            </a:r>
            <a:r>
              <a:rPr lang="en-US" sz="1600" dirty="0">
                <a:hlinkClick r:id="rId3"/>
              </a:rPr>
              <a:t>www.engageNY.org</a:t>
            </a:r>
            <a:r>
              <a:rPr lang="en-US" sz="1600" dirty="0"/>
              <a:t>, </a:t>
            </a:r>
            <a:r>
              <a:rPr lang="en-US" sz="1600" i="1" dirty="0"/>
              <a:t>Instructional Shifts for the Common Core</a:t>
            </a:r>
            <a:endParaRPr lang="en-US" sz="1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047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8625" y="274680"/>
            <a:ext cx="6988175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Why Are Disciplinary Texts Difficult for Students?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8624" y="1600200"/>
            <a:ext cx="6988176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Students may lack:</a:t>
            </a:r>
            <a:endParaRPr lang="en-US" dirty="0">
              <a:solidFill>
                <a:srgbClr val="115C92"/>
              </a:solidFill>
              <a:effectLst/>
              <a:latin typeface="Arial"/>
              <a:cs typeface="Arial"/>
            </a:endParaRPr>
          </a:p>
          <a:p>
            <a:pPr marL="514350" indent="-514350">
              <a:buAutoNum type="arabicPeriod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 </a:t>
            </a:r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Experience </a:t>
            </a: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reading lengthy              expository text</a:t>
            </a:r>
          </a:p>
          <a:p>
            <a:pPr marL="514350" indent="-514350">
              <a:buAutoNum type="arabicPeriod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Content-specific </a:t>
            </a:r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vocabulary </a:t>
            </a:r>
            <a:endParaRPr lang="en-US" dirty="0">
              <a:solidFill>
                <a:srgbClr val="115C92"/>
              </a:solidFill>
              <a:effectLst/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3.  </a:t>
            </a:r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Decoding </a:t>
            </a: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skills </a:t>
            </a:r>
            <a:endParaRPr lang="en-US" dirty="0">
              <a:solidFill>
                <a:srgbClr val="115C92"/>
              </a:solidFill>
              <a:effectLst/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4.  </a:t>
            </a:r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Comprehension </a:t>
            </a: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strategies </a:t>
            </a:r>
            <a:endParaRPr lang="en-US" dirty="0">
              <a:solidFill>
                <a:srgbClr val="115C92"/>
              </a:solidFill>
              <a:effectLst/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5.  </a:t>
            </a:r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Background knowledge </a:t>
            </a: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and                 </a:t>
            </a:r>
          </a:p>
          <a:p>
            <a:pPr marL="0" indent="0">
              <a:buNone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     interest in the content </a:t>
            </a:r>
            <a:endParaRPr lang="en-US" dirty="0">
              <a:solidFill>
                <a:srgbClr val="115C92"/>
              </a:solidFill>
              <a:effectLst/>
              <a:latin typeface="Arial"/>
              <a:cs typeface="Arial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240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931" y="274638"/>
            <a:ext cx="7189535" cy="1143000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115C92"/>
                </a:solidFill>
                <a:latin typeface="Arial"/>
                <a:cs typeface="Arial"/>
              </a:rPr>
              <a:t>Teachers Expected to Know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43950771"/>
              </p:ext>
            </p:extLst>
          </p:nvPr>
        </p:nvGraphicFramePr>
        <p:xfrm>
          <a:off x="2231178" y="168778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11270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0374" y="274638"/>
            <a:ext cx="7112001" cy="1143000"/>
          </a:xfrm>
        </p:spPr>
        <p:txBody>
          <a:bodyPr>
            <a:noAutofit/>
          </a:bodyPr>
          <a:lstStyle/>
          <a:p>
            <a:pPr algn="l"/>
            <a:r>
              <a:rPr lang="en-US" sz="3800" b="1" dirty="0">
                <a:solidFill>
                  <a:srgbClr val="115C92"/>
                </a:solidFill>
                <a:latin typeface="Arial"/>
                <a:cs typeface="Arial"/>
              </a:rPr>
              <a:t>What is Disciplinary Literacy?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0374" y="1600200"/>
            <a:ext cx="6956426" cy="4525963"/>
          </a:xfrm>
        </p:spPr>
        <p:txBody>
          <a:bodyPr/>
          <a:lstStyle/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Knowledge of the unique protocols for each discipline</a:t>
            </a:r>
          </a:p>
          <a:p>
            <a:pPr>
              <a:buFont typeface="Wingdings" charset="2"/>
              <a:buChar char="u"/>
            </a:pPr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Historians, scientists, mathematicians, poets, musicians, artists–all approach text from unique perspectives</a:t>
            </a:r>
          </a:p>
        </p:txBody>
      </p:sp>
    </p:spTree>
    <p:extLst>
      <p:ext uri="{BB962C8B-B14F-4D97-AF65-F5344CB8AC3E}">
        <p14:creationId xmlns:p14="http://schemas.microsoft.com/office/powerpoint/2010/main" val="6443769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>
                <a:solidFill>
                  <a:srgbClr val="115C92"/>
                </a:solidFill>
                <a:latin typeface="Arial"/>
                <a:cs typeface="Arial"/>
              </a:rPr>
              <a:t>Successful reading in various disciplines involves:</a:t>
            </a:r>
          </a:p>
        </p:txBody>
      </p:sp>
      <p:pic>
        <p:nvPicPr>
          <p:cNvPr id="3" name="Content Placeholder 2" descr="Screen Shot 2013-11-20 at 2.57.41 PM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3636" b="-1363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1373338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1144</Words>
  <Application>Microsoft Macintosh PowerPoint</Application>
  <PresentationFormat>On-screen Show (4:3)</PresentationFormat>
  <Paragraphs>210</Paragraphs>
  <Slides>31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2" baseType="lpstr">
      <vt:lpstr>Apple Chancery</vt:lpstr>
      <vt:lpstr>Arial</vt:lpstr>
      <vt:lpstr>BlairMdITC TT-Medium</vt:lpstr>
      <vt:lpstr>Calibri</vt:lpstr>
      <vt:lpstr>Chalkboard</vt:lpstr>
      <vt:lpstr>Engravers MT</vt:lpstr>
      <vt:lpstr>Handwriting - Dakota</vt:lpstr>
      <vt:lpstr>Marker Felt</vt:lpstr>
      <vt:lpstr>Trebuchet MS</vt:lpstr>
      <vt:lpstr>Wingdings</vt:lpstr>
      <vt:lpstr>1_Office Theme</vt:lpstr>
      <vt:lpstr>PowerPoint Presentation</vt:lpstr>
      <vt:lpstr>Every teacher a reading teacher?</vt:lpstr>
      <vt:lpstr>Objectives: After participating in this PD, you will be able to:</vt:lpstr>
      <vt:lpstr>Objectives (continued)</vt:lpstr>
      <vt:lpstr>Common Core State Standards Instructional Shifts</vt:lpstr>
      <vt:lpstr>Why Are Disciplinary Texts Difficult for Students? </vt:lpstr>
      <vt:lpstr>Teachers Expected to Know</vt:lpstr>
      <vt:lpstr>What is Disciplinary Literacy?</vt:lpstr>
      <vt:lpstr>Successful reading in various disciplines involves:</vt:lpstr>
      <vt:lpstr>Disciplinary Literacy Instruction</vt:lpstr>
      <vt:lpstr>Disciplinary Literacy is NOT:</vt:lpstr>
      <vt:lpstr> What About These Strategies?</vt:lpstr>
      <vt:lpstr> The Increasing Specialization of Literacy Development</vt:lpstr>
      <vt:lpstr>10 Strategies to Read Complex  Texts in the Disciplines</vt:lpstr>
      <vt:lpstr>Strategies (continued)</vt:lpstr>
      <vt:lpstr>Close Reading</vt:lpstr>
      <vt:lpstr>Why Reread?</vt:lpstr>
      <vt:lpstr>Leading to Deep Comprehension</vt:lpstr>
      <vt:lpstr>Modeling Close Reading of Complex Disciplinary Text</vt:lpstr>
      <vt:lpstr>Let’s Try It!</vt:lpstr>
      <vt:lpstr>POP QUIZ!</vt:lpstr>
      <vt:lpstr>Thomas Paine, 1737–1809</vt:lpstr>
      <vt:lpstr>PowerPoint Presentation</vt:lpstr>
      <vt:lpstr>Model: Think Aloud</vt:lpstr>
      <vt:lpstr>Practice Think Alouds</vt:lpstr>
      <vt:lpstr>Strategies Good Readers Use</vt:lpstr>
      <vt:lpstr>Metacognitive Thoughts Illustrate…</vt:lpstr>
      <vt:lpstr>Metacognitive Thoughts Illustrate continued…</vt:lpstr>
      <vt:lpstr>Scaffolding Instruction</vt:lpstr>
      <vt:lpstr>Returning to Paine…</vt:lpstr>
      <vt:lpstr>In Conclusion….</vt:lpstr>
    </vt:vector>
  </TitlesOfParts>
  <Company>University of Florida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Erica McCray</dc:creator>
  <cp:lastModifiedBy>Emma R Ostovar</cp:lastModifiedBy>
  <cp:revision>6</cp:revision>
  <dcterms:created xsi:type="dcterms:W3CDTF">2013-11-17T21:59:04Z</dcterms:created>
  <dcterms:modified xsi:type="dcterms:W3CDTF">2026-07-23T16:53:55Z</dcterms:modified>
</cp:coreProperties>
</file>