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373" r:id="rId2"/>
    <p:sldId id="288" r:id="rId3"/>
    <p:sldId id="289" r:id="rId4"/>
    <p:sldId id="291" r:id="rId5"/>
    <p:sldId id="292" r:id="rId6"/>
    <p:sldId id="338" r:id="rId7"/>
    <p:sldId id="347" r:id="rId8"/>
    <p:sldId id="348" r:id="rId9"/>
    <p:sldId id="290" r:id="rId10"/>
    <p:sldId id="293" r:id="rId11"/>
    <p:sldId id="349" r:id="rId12"/>
    <p:sldId id="350" r:id="rId13"/>
    <p:sldId id="300" r:id="rId14"/>
    <p:sldId id="351" r:id="rId15"/>
    <p:sldId id="301" r:id="rId16"/>
    <p:sldId id="352" r:id="rId17"/>
    <p:sldId id="353" r:id="rId18"/>
    <p:sldId id="354" r:id="rId19"/>
    <p:sldId id="355" r:id="rId20"/>
    <p:sldId id="356" r:id="rId21"/>
    <p:sldId id="357" r:id="rId22"/>
    <p:sldId id="358" r:id="rId23"/>
    <p:sldId id="303" r:id="rId24"/>
    <p:sldId id="336" r:id="rId25"/>
    <p:sldId id="359" r:id="rId26"/>
    <p:sldId id="337" r:id="rId27"/>
    <p:sldId id="304" r:id="rId28"/>
    <p:sldId id="309" r:id="rId29"/>
    <p:sldId id="360" r:id="rId30"/>
    <p:sldId id="310" r:id="rId31"/>
    <p:sldId id="361" r:id="rId32"/>
    <p:sldId id="362" r:id="rId33"/>
    <p:sldId id="363" r:id="rId34"/>
    <p:sldId id="311" r:id="rId35"/>
    <p:sldId id="364" r:id="rId36"/>
    <p:sldId id="312" r:id="rId37"/>
    <p:sldId id="365" r:id="rId38"/>
    <p:sldId id="366" r:id="rId39"/>
    <p:sldId id="367" r:id="rId40"/>
    <p:sldId id="368" r:id="rId41"/>
    <p:sldId id="313" r:id="rId42"/>
    <p:sldId id="369" r:id="rId43"/>
    <p:sldId id="314" r:id="rId44"/>
    <p:sldId id="370" r:id="rId45"/>
    <p:sldId id="315" r:id="rId46"/>
    <p:sldId id="297" r:id="rId47"/>
    <p:sldId id="316" r:id="rId48"/>
    <p:sldId id="317" r:id="rId49"/>
    <p:sldId id="318" r:id="rId50"/>
    <p:sldId id="330" r:id="rId51"/>
    <p:sldId id="319" r:id="rId52"/>
    <p:sldId id="321" r:id="rId53"/>
    <p:sldId id="335" r:id="rId54"/>
    <p:sldId id="331" r:id="rId55"/>
    <p:sldId id="333" r:id="rId56"/>
    <p:sldId id="334" r:id="rId57"/>
    <p:sldId id="371" r:id="rId58"/>
    <p:sldId id="326" r:id="rId59"/>
    <p:sldId id="327" r:id="rId60"/>
    <p:sldId id="328" r:id="rId61"/>
    <p:sldId id="329" r:id="rId62"/>
    <p:sldId id="372" r:id="rId63"/>
    <p:sldId id="25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35503"/>
  </p:normalViewPr>
  <p:slideViewPr>
    <p:cSldViewPr snapToGrid="0" snapToObjects="1">
      <p:cViewPr varScale="1">
        <p:scale>
          <a:sx n="37" d="100"/>
          <a:sy n="37" d="100"/>
        </p:scale>
        <p:origin x="34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White</c:v>
                </c:pt>
                <c:pt idx="1">
                  <c:v>Black</c:v>
                </c:pt>
                <c:pt idx="2">
                  <c:v>American Indian/AK Native</c:v>
                </c:pt>
                <c:pt idx="3">
                  <c:v>Asian/Pacific Is.</c:v>
                </c:pt>
                <c:pt idx="4">
                  <c:v>Two or more races</c:v>
                </c:pt>
                <c:pt idx="5">
                  <c:v>Hispanic/Latino</c:v>
                </c:pt>
              </c:strCache>
            </c:strRef>
          </c:cat>
          <c:val>
            <c:numRef>
              <c:f>Sheet1!$B$2:$B$7</c:f>
              <c:numCache>
                <c:formatCode>0%</c:formatCode>
                <c:ptCount val="6"/>
                <c:pt idx="0">
                  <c:v>0.48</c:v>
                </c:pt>
                <c:pt idx="1">
                  <c:v>0.15</c:v>
                </c:pt>
                <c:pt idx="2">
                  <c:v>0.01</c:v>
                </c:pt>
                <c:pt idx="3">
                  <c:v>0.05</c:v>
                </c:pt>
                <c:pt idx="4">
                  <c:v>0.03</c:v>
                </c:pt>
                <c:pt idx="5">
                  <c:v>0.26</c:v>
                </c:pt>
              </c:numCache>
            </c:numRef>
          </c:val>
          <c:extLst>
            <c:ext xmlns:c16="http://schemas.microsoft.com/office/drawing/2014/chart" uri="{C3380CC4-5D6E-409C-BE32-E72D297353CC}">
              <c16:uniqueId val="{00000000-7DD9-1946-98BB-FACEA43B9BE7}"/>
            </c:ext>
          </c:extLst>
        </c:ser>
        <c:dLbls>
          <c:showLegendKey val="0"/>
          <c:showVal val="0"/>
          <c:showCatName val="0"/>
          <c:showSerName val="0"/>
          <c:showPercent val="0"/>
          <c:showBubbleSize val="0"/>
        </c:dLbls>
        <c:gapWidth val="219"/>
        <c:overlap val="-27"/>
        <c:axId val="1489095376"/>
        <c:axId val="1489097104"/>
      </c:barChart>
      <c:catAx>
        <c:axId val="148909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9097104"/>
        <c:crosses val="autoZero"/>
        <c:auto val="1"/>
        <c:lblAlgn val="ctr"/>
        <c:lblOffset val="100"/>
        <c:noMultiLvlLbl val="0"/>
      </c:catAx>
      <c:valAx>
        <c:axId val="1489097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9095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bg1"/>
                </a:solidFill>
              </a:rPr>
              <a:t>Teacher Race/Ethnicity  2003-04</a:t>
            </a:r>
            <a:r>
              <a:rPr lang="en-US" baseline="0" dirty="0">
                <a:solidFill>
                  <a:schemeClr val="bg1"/>
                </a:solidFill>
              </a:rPr>
              <a:t> &amp; 2011-12</a:t>
            </a:r>
            <a:endParaRPr lang="en-US" dirty="0">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US</c:v>
                </c:pt>
              </c:strCache>
            </c:strRef>
          </c:tx>
          <c:spPr>
            <a:solidFill>
              <a:schemeClr val="accent1"/>
            </a:solidFill>
            <a:ln>
              <a:noFill/>
            </a:ln>
            <a:effectLst/>
          </c:spPr>
          <c:invertIfNegative val="0"/>
          <c:cat>
            <c:strRef>
              <c:f>Sheet1!$A$2:$A$7</c:f>
              <c:strCache>
                <c:ptCount val="6"/>
                <c:pt idx="0">
                  <c:v>White</c:v>
                </c:pt>
                <c:pt idx="1">
                  <c:v>Black</c:v>
                </c:pt>
                <c:pt idx="2">
                  <c:v>American Indian/Alaska Native</c:v>
                </c:pt>
                <c:pt idx="3">
                  <c:v>Asian/Pacific Islander</c:v>
                </c:pt>
                <c:pt idx="4">
                  <c:v>Two or more races</c:v>
                </c:pt>
                <c:pt idx="5">
                  <c:v>Hispanic</c:v>
                </c:pt>
              </c:strCache>
            </c:strRef>
          </c:cat>
          <c:val>
            <c:numRef>
              <c:f>Sheet1!$B$2:$B$7</c:f>
              <c:numCache>
                <c:formatCode>General</c:formatCode>
                <c:ptCount val="6"/>
                <c:pt idx="0">
                  <c:v>81.900000000000006</c:v>
                </c:pt>
                <c:pt idx="1">
                  <c:v>6.8</c:v>
                </c:pt>
                <c:pt idx="2">
                  <c:v>0.5</c:v>
                </c:pt>
                <c:pt idx="3">
                  <c:v>1.8</c:v>
                </c:pt>
                <c:pt idx="4">
                  <c:v>1</c:v>
                </c:pt>
                <c:pt idx="5">
                  <c:v>7.8</c:v>
                </c:pt>
              </c:numCache>
            </c:numRef>
          </c:val>
          <c:extLst>
            <c:ext xmlns:c16="http://schemas.microsoft.com/office/drawing/2014/chart" uri="{C3380CC4-5D6E-409C-BE32-E72D297353CC}">
              <c16:uniqueId val="{00000000-2BFA-4E4D-A0C0-ECC65D670C1E}"/>
            </c:ext>
          </c:extLst>
        </c:ser>
        <c:dLbls>
          <c:showLegendKey val="0"/>
          <c:showVal val="0"/>
          <c:showCatName val="0"/>
          <c:showSerName val="0"/>
          <c:showPercent val="0"/>
          <c:showBubbleSize val="0"/>
        </c:dLbls>
        <c:gapWidth val="219"/>
        <c:overlap val="-27"/>
        <c:axId val="386143792"/>
        <c:axId val="386144184"/>
      </c:barChart>
      <c:catAx>
        <c:axId val="38614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86144184"/>
        <c:crosses val="autoZero"/>
        <c:auto val="1"/>
        <c:lblAlgn val="ctr"/>
        <c:lblOffset val="100"/>
        <c:noMultiLvlLbl val="0"/>
      </c:catAx>
      <c:valAx>
        <c:axId val="386144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6143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3A560-4E67-C348-8973-BD1C805CDE1F}" type="doc">
      <dgm:prSet loTypeId="urn:microsoft.com/office/officeart/2005/8/layout/venn1" loCatId="" qsTypeId="urn:microsoft.com/office/officeart/2005/8/quickstyle/simple1" qsCatId="simple" csTypeId="urn:microsoft.com/office/officeart/2005/8/colors/colorful5" csCatId="colorful" phldr="1"/>
      <dgm:spPr/>
    </dgm:pt>
    <dgm:pt modelId="{43E195A2-7B73-E944-9655-E250CAD71E2C}">
      <dgm:prSet phldrT="[Text]"/>
      <dgm:spPr/>
      <dgm:t>
        <a:bodyPr/>
        <a:lstStyle/>
        <a:p>
          <a:r>
            <a:rPr lang="en-US" dirty="0"/>
            <a:t>Environment</a:t>
          </a:r>
        </a:p>
      </dgm:t>
    </dgm:pt>
    <dgm:pt modelId="{98107E70-A999-9B4B-8787-F0B6B09062DF}" type="parTrans" cxnId="{E8F2B41B-E620-D440-B9E4-41D68F57E34B}">
      <dgm:prSet/>
      <dgm:spPr/>
      <dgm:t>
        <a:bodyPr/>
        <a:lstStyle/>
        <a:p>
          <a:endParaRPr lang="en-US"/>
        </a:p>
      </dgm:t>
    </dgm:pt>
    <dgm:pt modelId="{51B3CC5B-3EFD-F84E-B7BA-77B812F2108F}" type="sibTrans" cxnId="{E8F2B41B-E620-D440-B9E4-41D68F57E34B}">
      <dgm:prSet/>
      <dgm:spPr/>
      <dgm:t>
        <a:bodyPr/>
        <a:lstStyle/>
        <a:p>
          <a:endParaRPr lang="en-US"/>
        </a:p>
      </dgm:t>
    </dgm:pt>
    <dgm:pt modelId="{276F6B0A-E7FE-4843-B142-B36E4ED3171C}">
      <dgm:prSet phldrT="[Text]"/>
      <dgm:spPr/>
      <dgm:t>
        <a:bodyPr/>
        <a:lstStyle/>
        <a:p>
          <a:r>
            <a:rPr lang="en-US" dirty="0"/>
            <a:t>Curriculum</a:t>
          </a:r>
        </a:p>
      </dgm:t>
    </dgm:pt>
    <dgm:pt modelId="{0EA44AD9-57CD-594E-AE1F-69C67BFA4129}" type="parTrans" cxnId="{C52B7085-39AE-C442-8BA1-CA0F46B2543F}">
      <dgm:prSet/>
      <dgm:spPr/>
      <dgm:t>
        <a:bodyPr/>
        <a:lstStyle/>
        <a:p>
          <a:endParaRPr lang="en-US"/>
        </a:p>
      </dgm:t>
    </dgm:pt>
    <dgm:pt modelId="{01C81886-BEF6-4846-8977-BAA4FAAD17DB}" type="sibTrans" cxnId="{C52B7085-39AE-C442-8BA1-CA0F46B2543F}">
      <dgm:prSet/>
      <dgm:spPr/>
      <dgm:t>
        <a:bodyPr/>
        <a:lstStyle/>
        <a:p>
          <a:endParaRPr lang="en-US"/>
        </a:p>
      </dgm:t>
    </dgm:pt>
    <dgm:pt modelId="{61B94F6D-4E33-5E4C-87E6-9A9E22A0916E}">
      <dgm:prSet phldrT="[Text]"/>
      <dgm:spPr/>
      <dgm:t>
        <a:bodyPr/>
        <a:lstStyle/>
        <a:p>
          <a:r>
            <a:rPr lang="en-US" dirty="0"/>
            <a:t>Instruction</a:t>
          </a:r>
        </a:p>
      </dgm:t>
    </dgm:pt>
    <dgm:pt modelId="{2CFD7BF7-8AFF-9043-B967-FE7FA3D2E4A7}" type="parTrans" cxnId="{53D2A9E4-CD6D-A941-9A94-8B2EC80BD02B}">
      <dgm:prSet/>
      <dgm:spPr/>
      <dgm:t>
        <a:bodyPr/>
        <a:lstStyle/>
        <a:p>
          <a:endParaRPr lang="en-US"/>
        </a:p>
      </dgm:t>
    </dgm:pt>
    <dgm:pt modelId="{EDA53830-E976-F940-A002-A20FC57B7FEB}" type="sibTrans" cxnId="{53D2A9E4-CD6D-A941-9A94-8B2EC80BD02B}">
      <dgm:prSet/>
      <dgm:spPr/>
      <dgm:t>
        <a:bodyPr/>
        <a:lstStyle/>
        <a:p>
          <a:endParaRPr lang="en-US"/>
        </a:p>
      </dgm:t>
    </dgm:pt>
    <dgm:pt modelId="{770F1C29-7151-384E-8E0C-9556F54D90C4}" type="pres">
      <dgm:prSet presAssocID="{7C43A560-4E67-C348-8973-BD1C805CDE1F}" presName="compositeShape" presStyleCnt="0">
        <dgm:presLayoutVars>
          <dgm:chMax val="7"/>
          <dgm:dir/>
          <dgm:resizeHandles val="exact"/>
        </dgm:presLayoutVars>
      </dgm:prSet>
      <dgm:spPr/>
    </dgm:pt>
    <dgm:pt modelId="{EE926AE7-F788-A648-946B-9B0AF211887F}" type="pres">
      <dgm:prSet presAssocID="{43E195A2-7B73-E944-9655-E250CAD71E2C}" presName="circ1" presStyleLbl="vennNode1" presStyleIdx="0" presStyleCnt="3"/>
      <dgm:spPr/>
    </dgm:pt>
    <dgm:pt modelId="{68B45603-B5E0-DA41-A28F-4BB2BA221E23}" type="pres">
      <dgm:prSet presAssocID="{43E195A2-7B73-E944-9655-E250CAD71E2C}" presName="circ1Tx" presStyleLbl="revTx" presStyleIdx="0" presStyleCnt="0">
        <dgm:presLayoutVars>
          <dgm:chMax val="0"/>
          <dgm:chPref val="0"/>
          <dgm:bulletEnabled val="1"/>
        </dgm:presLayoutVars>
      </dgm:prSet>
      <dgm:spPr/>
    </dgm:pt>
    <dgm:pt modelId="{1166604D-5F95-4C4B-AA23-95F0BC5B12E1}" type="pres">
      <dgm:prSet presAssocID="{276F6B0A-E7FE-4843-B142-B36E4ED3171C}" presName="circ2" presStyleLbl="vennNode1" presStyleIdx="1" presStyleCnt="3"/>
      <dgm:spPr/>
    </dgm:pt>
    <dgm:pt modelId="{5FF33928-9C1E-C04A-896B-56A4C3DAE0B5}" type="pres">
      <dgm:prSet presAssocID="{276F6B0A-E7FE-4843-B142-B36E4ED3171C}" presName="circ2Tx" presStyleLbl="revTx" presStyleIdx="0" presStyleCnt="0">
        <dgm:presLayoutVars>
          <dgm:chMax val="0"/>
          <dgm:chPref val="0"/>
          <dgm:bulletEnabled val="1"/>
        </dgm:presLayoutVars>
      </dgm:prSet>
      <dgm:spPr/>
    </dgm:pt>
    <dgm:pt modelId="{9FA666FF-5FAA-CC4E-AE1E-B8E3F12B822D}" type="pres">
      <dgm:prSet presAssocID="{61B94F6D-4E33-5E4C-87E6-9A9E22A0916E}" presName="circ3" presStyleLbl="vennNode1" presStyleIdx="2" presStyleCnt="3"/>
      <dgm:spPr/>
    </dgm:pt>
    <dgm:pt modelId="{C9EC605D-E77F-BA4C-B891-EFD0ACC10C71}" type="pres">
      <dgm:prSet presAssocID="{61B94F6D-4E33-5E4C-87E6-9A9E22A0916E}" presName="circ3Tx" presStyleLbl="revTx" presStyleIdx="0" presStyleCnt="0">
        <dgm:presLayoutVars>
          <dgm:chMax val="0"/>
          <dgm:chPref val="0"/>
          <dgm:bulletEnabled val="1"/>
        </dgm:presLayoutVars>
      </dgm:prSet>
      <dgm:spPr/>
    </dgm:pt>
  </dgm:ptLst>
  <dgm:cxnLst>
    <dgm:cxn modelId="{97D84C0A-A1F8-384C-A90C-2BEC2AA3456F}" type="presOf" srcId="{43E195A2-7B73-E944-9655-E250CAD71E2C}" destId="{68B45603-B5E0-DA41-A28F-4BB2BA221E23}" srcOrd="1" destOrd="0" presId="urn:microsoft.com/office/officeart/2005/8/layout/venn1"/>
    <dgm:cxn modelId="{E8F2B41B-E620-D440-B9E4-41D68F57E34B}" srcId="{7C43A560-4E67-C348-8973-BD1C805CDE1F}" destId="{43E195A2-7B73-E944-9655-E250CAD71E2C}" srcOrd="0" destOrd="0" parTransId="{98107E70-A999-9B4B-8787-F0B6B09062DF}" sibTransId="{51B3CC5B-3EFD-F84E-B7BA-77B812F2108F}"/>
    <dgm:cxn modelId="{C694E255-AEF2-9F48-9B5C-8EF0B8246AAF}" type="presOf" srcId="{61B94F6D-4E33-5E4C-87E6-9A9E22A0916E}" destId="{9FA666FF-5FAA-CC4E-AE1E-B8E3F12B822D}" srcOrd="0" destOrd="0" presId="urn:microsoft.com/office/officeart/2005/8/layout/venn1"/>
    <dgm:cxn modelId="{5E657E82-2369-5D42-8626-3EECEDF49C24}" type="presOf" srcId="{61B94F6D-4E33-5E4C-87E6-9A9E22A0916E}" destId="{C9EC605D-E77F-BA4C-B891-EFD0ACC10C71}" srcOrd="1" destOrd="0" presId="urn:microsoft.com/office/officeart/2005/8/layout/venn1"/>
    <dgm:cxn modelId="{C52B7085-39AE-C442-8BA1-CA0F46B2543F}" srcId="{7C43A560-4E67-C348-8973-BD1C805CDE1F}" destId="{276F6B0A-E7FE-4843-B142-B36E4ED3171C}" srcOrd="1" destOrd="0" parTransId="{0EA44AD9-57CD-594E-AE1F-69C67BFA4129}" sibTransId="{01C81886-BEF6-4846-8977-BAA4FAAD17DB}"/>
    <dgm:cxn modelId="{234DEAA1-3496-8D41-9717-F4B1FF823D9D}" type="presOf" srcId="{7C43A560-4E67-C348-8973-BD1C805CDE1F}" destId="{770F1C29-7151-384E-8E0C-9556F54D90C4}" srcOrd="0" destOrd="0" presId="urn:microsoft.com/office/officeart/2005/8/layout/venn1"/>
    <dgm:cxn modelId="{FE5527BE-87AC-A542-9945-29FC48EEED38}" type="presOf" srcId="{276F6B0A-E7FE-4843-B142-B36E4ED3171C}" destId="{5FF33928-9C1E-C04A-896B-56A4C3DAE0B5}" srcOrd="1" destOrd="0" presId="urn:microsoft.com/office/officeart/2005/8/layout/venn1"/>
    <dgm:cxn modelId="{53D2A9E4-CD6D-A941-9A94-8B2EC80BD02B}" srcId="{7C43A560-4E67-C348-8973-BD1C805CDE1F}" destId="{61B94F6D-4E33-5E4C-87E6-9A9E22A0916E}" srcOrd="2" destOrd="0" parTransId="{2CFD7BF7-8AFF-9043-B967-FE7FA3D2E4A7}" sibTransId="{EDA53830-E976-F940-A002-A20FC57B7FEB}"/>
    <dgm:cxn modelId="{7C3CA8E6-DF9B-7F49-8A15-A2F945EF8D87}" type="presOf" srcId="{43E195A2-7B73-E944-9655-E250CAD71E2C}" destId="{EE926AE7-F788-A648-946B-9B0AF211887F}" srcOrd="0" destOrd="0" presId="urn:microsoft.com/office/officeart/2005/8/layout/venn1"/>
    <dgm:cxn modelId="{E08A6CEC-9D00-164A-B498-97B612027252}" type="presOf" srcId="{276F6B0A-E7FE-4843-B142-B36E4ED3171C}" destId="{1166604D-5F95-4C4B-AA23-95F0BC5B12E1}" srcOrd="0" destOrd="0" presId="urn:microsoft.com/office/officeart/2005/8/layout/venn1"/>
    <dgm:cxn modelId="{93814E2F-9707-9D4F-8ADC-41870D0724C3}" type="presParOf" srcId="{770F1C29-7151-384E-8E0C-9556F54D90C4}" destId="{EE926AE7-F788-A648-946B-9B0AF211887F}" srcOrd="0" destOrd="0" presId="urn:microsoft.com/office/officeart/2005/8/layout/venn1"/>
    <dgm:cxn modelId="{9C3831A2-1128-224C-8BF9-9BA7182857E9}" type="presParOf" srcId="{770F1C29-7151-384E-8E0C-9556F54D90C4}" destId="{68B45603-B5E0-DA41-A28F-4BB2BA221E23}" srcOrd="1" destOrd="0" presId="urn:microsoft.com/office/officeart/2005/8/layout/venn1"/>
    <dgm:cxn modelId="{4EA3BAFB-3F87-544D-928E-74F48E533563}" type="presParOf" srcId="{770F1C29-7151-384E-8E0C-9556F54D90C4}" destId="{1166604D-5F95-4C4B-AA23-95F0BC5B12E1}" srcOrd="2" destOrd="0" presId="urn:microsoft.com/office/officeart/2005/8/layout/venn1"/>
    <dgm:cxn modelId="{AC8DF964-AD1A-684B-A4AA-CFDC102141AB}" type="presParOf" srcId="{770F1C29-7151-384E-8E0C-9556F54D90C4}" destId="{5FF33928-9C1E-C04A-896B-56A4C3DAE0B5}" srcOrd="3" destOrd="0" presId="urn:microsoft.com/office/officeart/2005/8/layout/venn1"/>
    <dgm:cxn modelId="{6F7F8C2F-6C0C-7340-9BEC-68E72A81129B}" type="presParOf" srcId="{770F1C29-7151-384E-8E0C-9556F54D90C4}" destId="{9FA666FF-5FAA-CC4E-AE1E-B8E3F12B822D}" srcOrd="4" destOrd="0" presId="urn:microsoft.com/office/officeart/2005/8/layout/venn1"/>
    <dgm:cxn modelId="{5765B4D3-C2DA-FE42-8857-4D32AD19627D}" type="presParOf" srcId="{770F1C29-7151-384E-8E0C-9556F54D90C4}" destId="{C9EC605D-E77F-BA4C-B891-EFD0ACC10C7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26AE7-F788-A648-946B-9B0AF211887F}">
      <dsp:nvSpPr>
        <dsp:cNvPr id="0" name=""/>
        <dsp:cNvSpPr/>
      </dsp:nvSpPr>
      <dsp:spPr>
        <a:xfrm>
          <a:off x="3952398" y="54391"/>
          <a:ext cx="2610802" cy="261080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Environment</a:t>
          </a:r>
        </a:p>
      </dsp:txBody>
      <dsp:txXfrm>
        <a:off x="4300505" y="511282"/>
        <a:ext cx="1914588" cy="1174861"/>
      </dsp:txXfrm>
    </dsp:sp>
    <dsp:sp modelId="{1166604D-5F95-4C4B-AA23-95F0BC5B12E1}">
      <dsp:nvSpPr>
        <dsp:cNvPr id="0" name=""/>
        <dsp:cNvSpPr/>
      </dsp:nvSpPr>
      <dsp:spPr>
        <a:xfrm>
          <a:off x="4894463" y="1686143"/>
          <a:ext cx="2610802" cy="2610802"/>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Curriculum</a:t>
          </a:r>
        </a:p>
      </dsp:txBody>
      <dsp:txXfrm>
        <a:off x="5692933" y="2360600"/>
        <a:ext cx="1566481" cy="1435941"/>
      </dsp:txXfrm>
    </dsp:sp>
    <dsp:sp modelId="{9FA666FF-5FAA-CC4E-AE1E-B8E3F12B822D}">
      <dsp:nvSpPr>
        <dsp:cNvPr id="0" name=""/>
        <dsp:cNvSpPr/>
      </dsp:nvSpPr>
      <dsp:spPr>
        <a:xfrm>
          <a:off x="3010333" y="1686143"/>
          <a:ext cx="2610802" cy="2610802"/>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Instruction</a:t>
          </a:r>
        </a:p>
      </dsp:txBody>
      <dsp:txXfrm>
        <a:off x="3256184" y="2360600"/>
        <a:ext cx="1566481" cy="143594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6359E-662A-354D-A1C5-E36DF281B2F3}" type="datetimeFigureOut">
              <a:rPr lang="en-US" smtClean="0"/>
              <a:t>8/8/19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8B6C5A-8900-004E-B9A1-7F64363C0532}" type="slidenum">
              <a:rPr lang="en-US" smtClean="0"/>
              <a:t>‹#›</a:t>
            </a:fld>
            <a:endParaRPr lang="en-US"/>
          </a:p>
        </p:txBody>
      </p:sp>
    </p:spTree>
    <p:extLst>
      <p:ext uri="{BB962C8B-B14F-4D97-AF65-F5344CB8AC3E}">
        <p14:creationId xmlns:p14="http://schemas.microsoft.com/office/powerpoint/2010/main" val="1191495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eedar.education.ufl.edu/wp-content/uploads/2014/08/Evidence-Based-Practices-guide.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pbis.org/Common/Cms/files/Forum15_Presentations/RDQ%204%20Brief%20-%20Classroom.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HiLtFVHR8Q0"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dweek.org/ew/section/multimedia/map-minorities-in-special-education-which-district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8B6C5A-8900-004E-B9A1-7F64363C0532}" type="slidenum">
              <a:rPr lang="en-US" smtClean="0"/>
              <a:t>1</a:t>
            </a:fld>
            <a:endParaRPr lang="en-US"/>
          </a:p>
        </p:txBody>
      </p:sp>
    </p:spTree>
    <p:extLst>
      <p:ext uri="{BB962C8B-B14F-4D97-AF65-F5344CB8AC3E}">
        <p14:creationId xmlns:p14="http://schemas.microsoft.com/office/powerpoint/2010/main" val="968346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Edward T. Hall’s (1976) iceberg model continues to be popular in all of its variations. The point is that aspects and differences of culture are visible and obvious while other elements are hidden from limited observation but no less important. These below-the-surface values and characteristics can help us understand the depth of human individuality. </a:t>
            </a:r>
          </a:p>
        </p:txBody>
      </p:sp>
      <p:sp>
        <p:nvSpPr>
          <p:cNvPr id="4" name="Slide Number Placeholder 3"/>
          <p:cNvSpPr>
            <a:spLocks noGrp="1"/>
          </p:cNvSpPr>
          <p:nvPr>
            <p:ph type="sldNum" sz="quarter" idx="5"/>
          </p:nvPr>
        </p:nvSpPr>
        <p:spPr/>
        <p:txBody>
          <a:bodyPr/>
          <a:lstStyle/>
          <a:p>
            <a:fld id="{316A388A-61D9-424A-B25B-808DAFBB780B}" type="slidenum">
              <a:rPr lang="en-US" smtClean="0"/>
              <a:t>12</a:t>
            </a:fld>
            <a:endParaRPr lang="en-US"/>
          </a:p>
        </p:txBody>
      </p:sp>
    </p:spTree>
    <p:extLst>
      <p:ext uri="{BB962C8B-B14F-4D97-AF65-F5344CB8AC3E}">
        <p14:creationId xmlns:p14="http://schemas.microsoft.com/office/powerpoint/2010/main" val="3793183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important point for you and your students to know is that we all have a cultural identity—not just ethnically/linguistically diverse groups, but all groups have a cultural identity. You have to be aware of your identity to understand and value another group's identity. By creating culturally inclusive lessons, you will show your students that you value who they are and where they come from, which goes a long way toward curtailing behavior problems and building strong relationships with your students. As the saying, "Physician heal thyself” goes, so should "Teachers know thyself so that you can know your students." Model appreciation for different cultures and languages for your students and teach them how to appropriately ask others about their cultures without offending. </a:t>
            </a:r>
          </a:p>
          <a:p>
            <a:endParaRPr lang="en-US" dirty="0"/>
          </a:p>
        </p:txBody>
      </p:sp>
      <p:sp>
        <p:nvSpPr>
          <p:cNvPr id="4" name="Slide Number Placeholder 3"/>
          <p:cNvSpPr>
            <a:spLocks noGrp="1"/>
          </p:cNvSpPr>
          <p:nvPr>
            <p:ph type="sldNum" sz="quarter" idx="5"/>
          </p:nvPr>
        </p:nvSpPr>
        <p:spPr/>
        <p:txBody>
          <a:bodyPr/>
          <a:lstStyle/>
          <a:p>
            <a:fld id="{B18B6C5A-8900-004E-B9A1-7F64363C0532}" type="slidenum">
              <a:rPr lang="en-US" smtClean="0"/>
              <a:t>13</a:t>
            </a:fld>
            <a:endParaRPr lang="en-US"/>
          </a:p>
        </p:txBody>
      </p:sp>
    </p:spTree>
    <p:extLst>
      <p:ext uri="{BB962C8B-B14F-4D97-AF65-F5344CB8AC3E}">
        <p14:creationId xmlns:p14="http://schemas.microsoft.com/office/powerpoint/2010/main" val="30628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revisit our cultural identity wheels: How do the attributes/values on your wheel provide potential for dis/connect with students? </a:t>
            </a:r>
          </a:p>
        </p:txBody>
      </p:sp>
      <p:sp>
        <p:nvSpPr>
          <p:cNvPr id="4" name="Slide Number Placeholder 3"/>
          <p:cNvSpPr>
            <a:spLocks noGrp="1"/>
          </p:cNvSpPr>
          <p:nvPr>
            <p:ph type="sldNum" sz="quarter" idx="5"/>
          </p:nvPr>
        </p:nvSpPr>
        <p:spPr/>
        <p:txBody>
          <a:bodyPr/>
          <a:lstStyle/>
          <a:p>
            <a:fld id="{316A388A-61D9-424A-B25B-808DAFBB780B}" type="slidenum">
              <a:rPr lang="en-US" smtClean="0"/>
              <a:t>14</a:t>
            </a:fld>
            <a:endParaRPr lang="en-US"/>
          </a:p>
        </p:txBody>
      </p:sp>
    </p:spTree>
    <p:extLst>
      <p:ext uri="{BB962C8B-B14F-4D97-AF65-F5344CB8AC3E}">
        <p14:creationId xmlns:p14="http://schemas.microsoft.com/office/powerpoint/2010/main" val="2207822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a:t>
            </a:r>
            <a:r>
              <a:rPr lang="en-US" dirty="0" err="1"/>
              <a:t>youtu.be</a:t>
            </a:r>
            <a:r>
              <a:rPr lang="en-US" dirty="0"/>
              <a:t>/nGTVjJuRaZ8</a:t>
            </a:r>
          </a:p>
        </p:txBody>
      </p:sp>
      <p:sp>
        <p:nvSpPr>
          <p:cNvPr id="4" name="Slide Number Placeholder 3"/>
          <p:cNvSpPr>
            <a:spLocks noGrp="1"/>
          </p:cNvSpPr>
          <p:nvPr>
            <p:ph type="sldNum" sz="quarter" idx="5"/>
          </p:nvPr>
        </p:nvSpPr>
        <p:spPr/>
        <p:txBody>
          <a:bodyPr/>
          <a:lstStyle/>
          <a:p>
            <a:fld id="{316A388A-61D9-424A-B25B-808DAFBB780B}" type="slidenum">
              <a:rPr lang="en-US" smtClean="0"/>
              <a:t>15</a:t>
            </a:fld>
            <a:endParaRPr lang="en-US"/>
          </a:p>
        </p:txBody>
      </p:sp>
    </p:spTree>
    <p:extLst>
      <p:ext uri="{BB962C8B-B14F-4D97-AF65-F5344CB8AC3E}">
        <p14:creationId xmlns:p14="http://schemas.microsoft.com/office/powerpoint/2010/main" val="2514790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8B6C5A-8900-004E-B9A1-7F64363C0532}" type="slidenum">
              <a:rPr lang="en-US" smtClean="0"/>
              <a:t>16</a:t>
            </a:fld>
            <a:endParaRPr lang="en-US"/>
          </a:p>
        </p:txBody>
      </p:sp>
    </p:spTree>
    <p:extLst>
      <p:ext uri="{BB962C8B-B14F-4D97-AF65-F5344CB8AC3E}">
        <p14:creationId xmlns:p14="http://schemas.microsoft.com/office/powerpoint/2010/main" val="3282055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8B6C5A-8900-004E-B9A1-7F64363C0532}" type="slidenum">
              <a:rPr lang="en-US" smtClean="0"/>
              <a:t>18</a:t>
            </a:fld>
            <a:endParaRPr lang="en-US"/>
          </a:p>
        </p:txBody>
      </p:sp>
    </p:spTree>
    <p:extLst>
      <p:ext uri="{BB962C8B-B14F-4D97-AF65-F5344CB8AC3E}">
        <p14:creationId xmlns:p14="http://schemas.microsoft.com/office/powerpoint/2010/main" val="1339230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three unifying elements include intentional attention to academic achievement, awareness of and sensitivity to self and others, and critical analysis of systems and society. </a:t>
            </a:r>
          </a:p>
          <a:p>
            <a:endParaRPr lang="en-US" dirty="0"/>
          </a:p>
        </p:txBody>
      </p:sp>
      <p:sp>
        <p:nvSpPr>
          <p:cNvPr id="4" name="Slide Number Placeholder 3"/>
          <p:cNvSpPr>
            <a:spLocks noGrp="1"/>
          </p:cNvSpPr>
          <p:nvPr>
            <p:ph type="sldNum" sz="quarter" idx="5"/>
          </p:nvPr>
        </p:nvSpPr>
        <p:spPr/>
        <p:txBody>
          <a:bodyPr/>
          <a:lstStyle/>
          <a:p>
            <a:fld id="{316A388A-61D9-424A-B25B-808DAFBB780B}" type="slidenum">
              <a:rPr lang="en-US" smtClean="0"/>
              <a:t>20</a:t>
            </a:fld>
            <a:endParaRPr lang="en-US"/>
          </a:p>
        </p:txBody>
      </p:sp>
    </p:spTree>
    <p:extLst>
      <p:ext uri="{BB962C8B-B14F-4D97-AF65-F5344CB8AC3E}">
        <p14:creationId xmlns:p14="http://schemas.microsoft.com/office/powerpoint/2010/main" val="538380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“who” affects what you “do.”</a:t>
            </a:r>
          </a:p>
          <a:p>
            <a:endParaRPr lang="en-US" dirty="0"/>
          </a:p>
        </p:txBody>
      </p:sp>
      <p:sp>
        <p:nvSpPr>
          <p:cNvPr id="4" name="Slide Number Placeholder 3"/>
          <p:cNvSpPr>
            <a:spLocks noGrp="1"/>
          </p:cNvSpPr>
          <p:nvPr>
            <p:ph type="sldNum" sz="quarter" idx="5"/>
          </p:nvPr>
        </p:nvSpPr>
        <p:spPr/>
        <p:txBody>
          <a:bodyPr/>
          <a:lstStyle/>
          <a:p>
            <a:fld id="{316A388A-61D9-424A-B25B-808DAFBB780B}" type="slidenum">
              <a:rPr lang="en-US" smtClean="0"/>
              <a:t>21</a:t>
            </a:fld>
            <a:endParaRPr lang="en-US"/>
          </a:p>
        </p:txBody>
      </p:sp>
    </p:spTree>
    <p:extLst>
      <p:ext uri="{BB962C8B-B14F-4D97-AF65-F5344CB8AC3E}">
        <p14:creationId xmlns:p14="http://schemas.microsoft.com/office/powerpoint/2010/main" val="89608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Take 5 minutes to quickly brainstorm/jot down strategies for implementing CRE in environment, instruction, and curriculum.</a:t>
            </a:r>
          </a:p>
        </p:txBody>
      </p:sp>
      <p:sp>
        <p:nvSpPr>
          <p:cNvPr id="4" name="Slide Number Placeholder 3"/>
          <p:cNvSpPr>
            <a:spLocks noGrp="1"/>
          </p:cNvSpPr>
          <p:nvPr>
            <p:ph type="sldNum" sz="quarter" idx="5"/>
          </p:nvPr>
        </p:nvSpPr>
        <p:spPr/>
        <p:txBody>
          <a:bodyPr/>
          <a:lstStyle/>
          <a:p>
            <a:fld id="{316A388A-61D9-424A-B25B-808DAFBB780B}" type="slidenum">
              <a:rPr lang="en-US" smtClean="0"/>
              <a:t>22</a:t>
            </a:fld>
            <a:endParaRPr lang="en-US"/>
          </a:p>
        </p:txBody>
      </p:sp>
    </p:spTree>
    <p:extLst>
      <p:ext uri="{BB962C8B-B14F-4D97-AF65-F5344CB8AC3E}">
        <p14:creationId xmlns:p14="http://schemas.microsoft.com/office/powerpoint/2010/main" val="3354716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 with a partner/small group (preferably someone you don’t usually work with) to place your strategy in one of these areas.  Can you identify an additional strategy area that you don’t see listed? Place a star by it to share with the group.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See </a:t>
            </a:r>
            <a:r>
              <a:rPr lang="en-US" sz="1200" kern="1200" dirty="0" err="1">
                <a:solidFill>
                  <a:schemeClr val="tx1"/>
                </a:solidFill>
                <a:effectLst/>
                <a:latin typeface="+mn-lt"/>
                <a:ea typeface="+mn-ea"/>
                <a:cs typeface="+mn-cs"/>
              </a:rPr>
              <a:t>Anyon</a:t>
            </a:r>
            <a:r>
              <a:rPr lang="en-US" sz="1200" kern="1200" dirty="0">
                <a:solidFill>
                  <a:schemeClr val="tx1"/>
                </a:solidFill>
                <a:effectLst/>
                <a:latin typeface="+mn-lt"/>
                <a:ea typeface="+mn-ea"/>
                <a:cs typeface="+mn-cs"/>
              </a:rPr>
              <a:t> (1980) for a deeper discussion of the hidden curriculum and the implications for student outcomes.</a:t>
            </a:r>
          </a:p>
          <a:p>
            <a:endParaRPr lang="en-US" dirty="0"/>
          </a:p>
        </p:txBody>
      </p:sp>
      <p:sp>
        <p:nvSpPr>
          <p:cNvPr id="4" name="Slide Number Placeholder 3"/>
          <p:cNvSpPr>
            <a:spLocks noGrp="1"/>
          </p:cNvSpPr>
          <p:nvPr>
            <p:ph type="sldNum" sz="quarter" idx="5"/>
          </p:nvPr>
        </p:nvSpPr>
        <p:spPr/>
        <p:txBody>
          <a:bodyPr/>
          <a:lstStyle/>
          <a:p>
            <a:fld id="{316A388A-61D9-424A-B25B-808DAFBB780B}" type="slidenum">
              <a:rPr lang="en-US" smtClean="0"/>
              <a:t>23</a:t>
            </a:fld>
            <a:endParaRPr lang="en-US"/>
          </a:p>
        </p:txBody>
      </p:sp>
    </p:spTree>
    <p:extLst>
      <p:ext uri="{BB962C8B-B14F-4D97-AF65-F5344CB8AC3E}">
        <p14:creationId xmlns:p14="http://schemas.microsoft.com/office/powerpoint/2010/main" val="100703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Underlying questions posed in Milner (2010/2013, p. 2): (1) How do we design learning environments that build on the many talents and strengths that all P-12 students bring into the classroom? (2)Why do some teachers and students succeed while others do not?</a:t>
            </a:r>
            <a:r>
              <a:rPr lang="en-US" dirty="0">
                <a:effectLst/>
              </a:rPr>
              <a:t> </a:t>
            </a:r>
            <a:endParaRPr lang="en-US" dirty="0"/>
          </a:p>
        </p:txBody>
      </p:sp>
      <p:sp>
        <p:nvSpPr>
          <p:cNvPr id="4" name="Slide Number Placeholder 3"/>
          <p:cNvSpPr>
            <a:spLocks noGrp="1"/>
          </p:cNvSpPr>
          <p:nvPr>
            <p:ph type="sldNum" sz="quarter" idx="5"/>
          </p:nvPr>
        </p:nvSpPr>
        <p:spPr/>
        <p:txBody>
          <a:bodyPr/>
          <a:lstStyle/>
          <a:p>
            <a:fld id="{316A388A-61D9-424A-B25B-808DAFBB780B}" type="slidenum">
              <a:rPr lang="en-US" smtClean="0"/>
              <a:t>2</a:t>
            </a:fld>
            <a:endParaRPr lang="en-US"/>
          </a:p>
        </p:txBody>
      </p:sp>
    </p:spTree>
    <p:extLst>
      <p:ext uri="{BB962C8B-B14F-4D97-AF65-F5344CB8AC3E}">
        <p14:creationId xmlns:p14="http://schemas.microsoft.com/office/powerpoint/2010/main" val="3025195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F8D6B0C-2989-2C4D-B2A7-581771C388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766D32-9D5F-A445-8A6B-631055A0E9F7}" type="slidenum">
              <a:rPr lang="en-US" altLang="en-US" sz="1200"/>
              <a:pPr/>
              <a:t>24</a:t>
            </a:fld>
            <a:endParaRPr lang="en-US" altLang="en-US" sz="1200"/>
          </a:p>
        </p:txBody>
      </p:sp>
      <p:sp>
        <p:nvSpPr>
          <p:cNvPr id="46083" name="Rectangle 2">
            <a:extLst>
              <a:ext uri="{FF2B5EF4-FFF2-40B4-BE49-F238E27FC236}">
                <a16:creationId xmlns:a16="http://schemas.microsoft.com/office/drawing/2014/main" id="{FB34E853-EFF6-AD43-A5E0-018FD74A71EF}"/>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502EAFAE-87D7-7E40-A89F-A4904A4E8B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96315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715BAA0-6591-8C44-9040-999028DF94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C175E7-C786-FA43-84E2-4D1BDF917708}" type="slidenum">
              <a:rPr lang="en-US" altLang="en-US" sz="1200"/>
              <a:pPr/>
              <a:t>25</a:t>
            </a:fld>
            <a:endParaRPr lang="en-US" altLang="en-US" sz="1200"/>
          </a:p>
        </p:txBody>
      </p:sp>
      <p:sp>
        <p:nvSpPr>
          <p:cNvPr id="48131" name="Rectangle 2">
            <a:extLst>
              <a:ext uri="{FF2B5EF4-FFF2-40B4-BE49-F238E27FC236}">
                <a16:creationId xmlns:a16="http://schemas.microsoft.com/office/drawing/2014/main" id="{64048928-5CDB-494A-A43F-BA0C682400A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121AD3D9-1098-BE42-8F14-08A0A33AAA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8082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 with a partner/small group (preferably someone you don’t usually work with) to place your strategy in one of these areas. Can you identify an additional strategy area that you don’t see listed? Place a star by it to share with the group.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more on funds of knowledge, see Gonzalez, Moll, &amp; </a:t>
            </a:r>
            <a:r>
              <a:rPr lang="en-US" sz="1200" kern="1200" dirty="0" err="1">
                <a:solidFill>
                  <a:schemeClr val="tx1"/>
                </a:solidFill>
                <a:effectLst/>
                <a:latin typeface="+mn-lt"/>
                <a:ea typeface="+mn-ea"/>
                <a:cs typeface="+mn-cs"/>
              </a:rPr>
              <a:t>Amanti</a:t>
            </a:r>
            <a:r>
              <a:rPr lang="en-US" sz="1200" kern="1200" dirty="0">
                <a:solidFill>
                  <a:schemeClr val="tx1"/>
                </a:solidFill>
                <a:effectLst/>
                <a:latin typeface="+mn-lt"/>
                <a:ea typeface="+mn-ea"/>
                <a:cs typeface="+mn-cs"/>
              </a:rPr>
              <a:t> (2005), who conceptualize funds of knowledge: People are competent, they have knowledge, and their life experiences have given them that knowledge (p. ix-x).</a:t>
            </a:r>
          </a:p>
          <a:p>
            <a:endParaRPr lang="en-US" dirty="0"/>
          </a:p>
        </p:txBody>
      </p:sp>
      <p:sp>
        <p:nvSpPr>
          <p:cNvPr id="4" name="Slide Number Placeholder 3"/>
          <p:cNvSpPr>
            <a:spLocks noGrp="1"/>
          </p:cNvSpPr>
          <p:nvPr>
            <p:ph type="sldNum" sz="quarter" idx="5"/>
          </p:nvPr>
        </p:nvSpPr>
        <p:spPr/>
        <p:txBody>
          <a:bodyPr/>
          <a:lstStyle/>
          <a:p>
            <a:fld id="{316A388A-61D9-424A-B25B-808DAFBB780B}" type="slidenum">
              <a:rPr lang="en-US" smtClean="0"/>
              <a:t>27</a:t>
            </a:fld>
            <a:endParaRPr lang="en-US"/>
          </a:p>
        </p:txBody>
      </p:sp>
    </p:spTree>
    <p:extLst>
      <p:ext uri="{BB962C8B-B14F-4D97-AF65-F5344CB8AC3E}">
        <p14:creationId xmlns:p14="http://schemas.microsoft.com/office/powerpoint/2010/main" val="3769221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Self-awareness activity. The objective of this reflection is to allow students to be aware of their own learning experience and how it has shaped their perspective. Most teachers teach the way teachers taught them. Being aware of the worldview we bring to the classroom and considering how it may hinder our ability to connect with an learn from students is important.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28</a:t>
            </a:fld>
            <a:endParaRPr lang="en-US"/>
          </a:p>
        </p:txBody>
      </p:sp>
    </p:spTree>
    <p:extLst>
      <p:ext uri="{BB962C8B-B14F-4D97-AF65-F5344CB8AC3E}">
        <p14:creationId xmlns:p14="http://schemas.microsoft.com/office/powerpoint/2010/main" val="2334978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High-leverage practices (HLPs) are not constrained by content or grade level like evidence-based practices (EBPs) are. HLPs are cross-cutting practices that all teachers use to deliver EBPs.  HLPs are about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teachers deliver instruction</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McLeskey</a:t>
            </a:r>
            <a:r>
              <a:rPr lang="en-US" sz="1200" kern="1200" dirty="0">
                <a:solidFill>
                  <a:schemeClr val="tx1"/>
                </a:solidFill>
                <a:effectLst/>
                <a:latin typeface="+mn-lt"/>
                <a:ea typeface="+mn-ea"/>
                <a:cs typeface="+mn-cs"/>
              </a:rPr>
              <a:t> &amp; Brownell, 2015).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Both research and professional wisdom note how important this practice is — not just any type of practice, but aspects of practice that are critical to success. Additionally, research also supports that practices combined with feedback and emphasis on the critical components of a practice ARE most important in ensuring teachers gaining mastery and expertise over time</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McLeskey</a:t>
            </a:r>
            <a:r>
              <a:rPr lang="en-US" sz="1200" kern="1200" dirty="0">
                <a:solidFill>
                  <a:schemeClr val="tx1"/>
                </a:solidFill>
                <a:effectLst/>
                <a:latin typeface="+mn-lt"/>
                <a:ea typeface="+mn-ea"/>
                <a:cs typeface="+mn-cs"/>
              </a:rPr>
              <a:t> &amp; Brownell, 2015).</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30</a:t>
            </a:fld>
            <a:endParaRPr lang="en-US"/>
          </a:p>
        </p:txBody>
      </p:sp>
    </p:spTree>
    <p:extLst>
      <p:ext uri="{BB962C8B-B14F-4D97-AF65-F5344CB8AC3E}">
        <p14:creationId xmlns:p14="http://schemas.microsoft.com/office/powerpoint/2010/main" val="3549844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CRE can help teachers and schools overcome the historic underachievement and underappreciation of culturally and linguistically diverse (CLD) students AND students with disabilities.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larger structural forces substantially inhibit student achievement, CRE is one way teachers and schools can better support CLD students with disabilities, despite current limitations of the sociopolitical, educational, and economic systems.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study examines </a:t>
            </a:r>
            <a:r>
              <a:rPr lang="en-US" sz="1200" b="1" kern="1200" dirty="0">
                <a:solidFill>
                  <a:schemeClr val="tx1"/>
                </a:solidFill>
                <a:effectLst/>
                <a:latin typeface="+mn-lt"/>
                <a:ea typeface="+mn-ea"/>
                <a:cs typeface="+mn-cs"/>
              </a:rPr>
              <a:t>culturally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responsive</a:t>
            </a:r>
            <a:r>
              <a:rPr lang="en-US" sz="1200" kern="1200" dirty="0">
                <a:solidFill>
                  <a:schemeClr val="tx1"/>
                </a:solidFill>
                <a:effectLst/>
                <a:latin typeface="+mn-lt"/>
                <a:ea typeface="+mn-ea"/>
                <a:cs typeface="+mn-cs"/>
              </a:rPr>
              <a:t> pedagogy across the fields of special education, multicultural literacy education, and teaching English language learners (ELLs). A systematic review of recommendations identified </a:t>
            </a:r>
            <a:r>
              <a:rPr lang="en-US" sz="1200" b="1" kern="1200" dirty="0">
                <a:solidFill>
                  <a:schemeClr val="tx1"/>
                </a:solidFill>
                <a:effectLst/>
                <a:latin typeface="+mn-lt"/>
                <a:ea typeface="+mn-ea"/>
                <a:cs typeface="+mn-cs"/>
              </a:rPr>
              <a:t>culturally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responsive</a:t>
            </a:r>
            <a:r>
              <a:rPr lang="en-US" sz="1200" kern="1200" dirty="0">
                <a:solidFill>
                  <a:schemeClr val="tx1"/>
                </a:solidFill>
                <a:effectLst/>
                <a:latin typeface="+mn-lt"/>
                <a:ea typeface="+mn-ea"/>
                <a:cs typeface="+mn-cs"/>
              </a:rPr>
              <a:t> practices in five key areas: dialogue, collaboration, visual representation, explicit </a:t>
            </a:r>
            <a:r>
              <a:rPr lang="en-US" sz="1200" b="1" kern="1200" dirty="0">
                <a:solidFill>
                  <a:schemeClr val="tx1"/>
                </a:solidFill>
                <a:effectLst/>
                <a:latin typeface="+mn-lt"/>
                <a:ea typeface="+mn-ea"/>
                <a:cs typeface="+mn-cs"/>
              </a:rPr>
              <a:t>instruction</a:t>
            </a:r>
            <a:r>
              <a:rPr lang="en-US" sz="1200" kern="1200" dirty="0">
                <a:solidFill>
                  <a:schemeClr val="tx1"/>
                </a:solidFill>
                <a:effectLst/>
                <a:latin typeface="+mn-lt"/>
                <a:ea typeface="+mn-ea"/>
                <a:cs typeface="+mn-cs"/>
              </a:rPr>
              <a:t>, and inquiry.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Culturally responsive literacy practices are vital for the academic achievement of sociocultural diverse learners (Au, 2011; Gay, 2000, 2002; Ladson-Billings, 2011; Tatum, 2005) and learners with specific learning disabilities (LD) in inclusive settings (Gay, 2002; </a:t>
            </a:r>
            <a:r>
              <a:rPr lang="en-US" sz="1200" kern="1200" dirty="0" err="1">
                <a:solidFill>
                  <a:schemeClr val="tx1"/>
                </a:solidFill>
                <a:effectLst/>
                <a:latin typeface="+mn-lt"/>
                <a:ea typeface="+mn-ea"/>
                <a:cs typeface="+mn-cs"/>
              </a:rPr>
              <a:t>Klingner</a:t>
            </a:r>
            <a:r>
              <a:rPr lang="en-US" sz="1200" kern="1200" dirty="0">
                <a:solidFill>
                  <a:schemeClr val="tx1"/>
                </a:solidFill>
                <a:effectLst/>
                <a:latin typeface="+mn-lt"/>
                <a:ea typeface="+mn-ea"/>
                <a:cs typeface="+mn-cs"/>
              </a:rPr>
              <a:t> &amp; Edwards, 2006), </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32</a:t>
            </a:fld>
            <a:endParaRPr lang="en-US"/>
          </a:p>
        </p:txBody>
      </p:sp>
    </p:spTree>
    <p:extLst>
      <p:ext uri="{BB962C8B-B14F-4D97-AF65-F5344CB8AC3E}">
        <p14:creationId xmlns:p14="http://schemas.microsoft.com/office/powerpoint/2010/main" val="2981167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CEEDAR CRT IC, authors  </a:t>
            </a:r>
            <a:r>
              <a:rPr lang="en-US" sz="1200" kern="1200" dirty="0" err="1">
                <a:solidFill>
                  <a:schemeClr val="tx1"/>
                </a:solidFill>
                <a:effectLst/>
                <a:latin typeface="+mn-lt"/>
                <a:ea typeface="+mn-ea"/>
                <a:cs typeface="+mn-cs"/>
              </a:rPr>
              <a:t>Aceves</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Orosco</a:t>
            </a:r>
            <a:r>
              <a:rPr lang="en-US" sz="1200" kern="1200" dirty="0">
                <a:solidFill>
                  <a:schemeClr val="tx1"/>
                </a:solidFill>
                <a:effectLst/>
                <a:latin typeface="+mn-lt"/>
                <a:ea typeface="+mn-ea"/>
                <a:cs typeface="+mn-cs"/>
              </a:rPr>
              <a:t> (2014) found six general CRE themes (i.e., instructional engagement; culture, language, and racial identity; multicultural awareness; high expectations; critical thinking; and social justice); four CRE practices (i.e., collaborative teaching, responsive feedback, modeling, and instructional scaffolding) that were considered emerging EBPs; two recommended teaching approaches (i.e., problem solving and child-centered instruction); and two instructional considerations (i.e., assessment and materials). The CRE literature supports our findings (see Table 1; </a:t>
            </a:r>
            <a:r>
              <a:rPr lang="en-US" sz="1200" kern="1200" dirty="0" err="1">
                <a:solidFill>
                  <a:schemeClr val="tx1"/>
                </a:solidFill>
                <a:effectLst/>
                <a:latin typeface="+mn-lt"/>
                <a:ea typeface="+mn-ea"/>
                <a:cs typeface="+mn-cs"/>
              </a:rPr>
              <a:t>Aceves</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Orosco</a:t>
            </a:r>
            <a:r>
              <a:rPr lang="en-US" sz="1200" kern="1200" dirty="0">
                <a:solidFill>
                  <a:schemeClr val="tx1"/>
                </a:solidFill>
                <a:effectLst/>
                <a:latin typeface="+mn-lt"/>
                <a:ea typeface="+mn-ea"/>
                <a:cs typeface="+mn-cs"/>
              </a:rPr>
              <a:t>, 2014, pg. 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review was restricted to empirical studies that included at least 50% of CLD students. Authors reviewed studies that examined instructional practices with K-12 student outcomes. </a:t>
            </a:r>
          </a:p>
          <a:p>
            <a:r>
              <a:rPr lang="en-US" sz="1200" kern="1200" dirty="0">
                <a:solidFill>
                  <a:schemeClr val="tx1"/>
                </a:solidFill>
                <a:effectLst/>
                <a:latin typeface="+mn-lt"/>
                <a:ea typeface="+mn-ea"/>
                <a:cs typeface="+mn-cs"/>
              </a:rPr>
              <a:t>Using ESSA/CEEDAR evidence standards, authors categorized practices found in the literature shown here: </a:t>
            </a:r>
          </a:p>
          <a:p>
            <a:r>
              <a:rPr lang="en-US" sz="1200" kern="1200" dirty="0">
                <a:solidFill>
                  <a:schemeClr val="tx1"/>
                </a:solidFill>
                <a:effectLst/>
                <a:latin typeface="+mn-lt"/>
                <a:ea typeface="+mn-ea"/>
                <a:cs typeface="+mn-cs"/>
              </a:rPr>
              <a:t>4 levels of evidence</a:t>
            </a:r>
          </a:p>
          <a:p>
            <a:r>
              <a:rPr lang="en-US" sz="1200" kern="1200" dirty="0">
                <a:solidFill>
                  <a:schemeClr val="tx1"/>
                </a:solidFill>
                <a:effectLst/>
                <a:latin typeface="+mn-lt"/>
                <a:ea typeface="+mn-ea"/>
                <a:cs typeface="+mn-cs"/>
              </a:rPr>
              <a:t>Strong </a:t>
            </a:r>
          </a:p>
          <a:p>
            <a:r>
              <a:rPr lang="en-US" sz="1200" kern="1200" dirty="0">
                <a:solidFill>
                  <a:schemeClr val="tx1"/>
                </a:solidFill>
                <a:effectLst/>
                <a:latin typeface="+mn-lt"/>
                <a:ea typeface="+mn-ea"/>
                <a:cs typeface="+mn-cs"/>
              </a:rPr>
              <a:t>Moderate</a:t>
            </a:r>
          </a:p>
          <a:p>
            <a:r>
              <a:rPr lang="en-US" sz="1200" kern="1200" dirty="0">
                <a:solidFill>
                  <a:schemeClr val="tx1"/>
                </a:solidFill>
                <a:effectLst/>
                <a:latin typeface="+mn-lt"/>
                <a:ea typeface="+mn-ea"/>
                <a:cs typeface="+mn-cs"/>
              </a:rPr>
              <a:t>Limited</a:t>
            </a:r>
          </a:p>
          <a:p>
            <a:r>
              <a:rPr lang="en-US" sz="1200" kern="1200" dirty="0">
                <a:solidFill>
                  <a:schemeClr val="tx1"/>
                </a:solidFill>
                <a:effectLst/>
                <a:latin typeface="+mn-lt"/>
                <a:ea typeface="+mn-ea"/>
                <a:cs typeface="+mn-cs"/>
              </a:rPr>
              <a:t>Emerging</a:t>
            </a:r>
          </a:p>
          <a:p>
            <a:r>
              <a:rPr lang="en-US" sz="1200" u="sng" kern="1200" dirty="0">
                <a:solidFill>
                  <a:schemeClr val="tx1"/>
                </a:solidFill>
                <a:effectLst/>
                <a:latin typeface="+mn-lt"/>
                <a:ea typeface="+mn-ea"/>
                <a:cs typeface="+mn-cs"/>
                <a:hlinkClick r:id="rId3"/>
              </a:rPr>
              <a:t>http://ceedar.education.ufl.edu/wp-content/uploads/2014/08/Evidence-Based-Practices-guide.pdf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33</a:t>
            </a:fld>
            <a:endParaRPr lang="en-US"/>
          </a:p>
        </p:txBody>
      </p:sp>
    </p:spTree>
    <p:extLst>
      <p:ext uri="{BB962C8B-B14F-4D97-AF65-F5344CB8AC3E}">
        <p14:creationId xmlns:p14="http://schemas.microsoft.com/office/powerpoint/2010/main" val="1368869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Read slide. Refer to Activity 2 on the handout to complete this activity.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34</a:t>
            </a:fld>
            <a:endParaRPr lang="en-US"/>
          </a:p>
        </p:txBody>
      </p:sp>
    </p:spTree>
    <p:extLst>
      <p:ext uri="{BB962C8B-B14F-4D97-AF65-F5344CB8AC3E}">
        <p14:creationId xmlns:p14="http://schemas.microsoft.com/office/powerpoint/2010/main" val="777129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this as an “answer key” to Activity 2. Looking across the rows, discuss the overlap in these practices.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35</a:t>
            </a:fld>
            <a:endParaRPr lang="en-US"/>
          </a:p>
        </p:txBody>
      </p:sp>
    </p:spTree>
    <p:extLst>
      <p:ext uri="{BB962C8B-B14F-4D97-AF65-F5344CB8AC3E}">
        <p14:creationId xmlns:p14="http://schemas.microsoft.com/office/powerpoint/2010/main" val="1017710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 during the past few decades has developed the foundation for EBP that supports teaching for students who struggle with learning basic academic skills. However, despite this research, CLD learners continue to underachieve in United States public schools. This underachievement has led researchers and educators to examine research on the development of EBPs with CRE methods. Although empirical research investigating EBPs for diverse students with learning difficulties has increased, a scant research base in this area remains (</a:t>
            </a:r>
            <a:r>
              <a:rPr lang="en-US" sz="1200" kern="1200" dirty="0" err="1">
                <a:solidFill>
                  <a:schemeClr val="tx1"/>
                </a:solidFill>
                <a:effectLst/>
                <a:latin typeface="+mn-lt"/>
                <a:ea typeface="+mn-ea"/>
                <a:cs typeface="+mn-cs"/>
              </a:rPr>
              <a:t>Aceves</a:t>
            </a:r>
            <a:r>
              <a:rPr lang="en-US" sz="1200" kern="1200" dirty="0">
                <a:solidFill>
                  <a:schemeClr val="tx1"/>
                </a:solidFill>
                <a:effectLst/>
                <a:latin typeface="+mn-lt"/>
                <a:ea typeface="+mn-ea"/>
                <a:cs typeface="+mn-cs"/>
              </a:rPr>
              <a:t> et al., 2014). </a:t>
            </a:r>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36</a:t>
            </a:fld>
            <a:endParaRPr lang="en-US"/>
          </a:p>
        </p:txBody>
      </p:sp>
    </p:spTree>
    <p:extLst>
      <p:ext uri="{BB962C8B-B14F-4D97-AF65-F5344CB8AC3E}">
        <p14:creationId xmlns:p14="http://schemas.microsoft.com/office/powerpoint/2010/main" val="375121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8B6C5A-8900-004E-B9A1-7F64363C0532}" type="slidenum">
              <a:rPr lang="en-US" smtClean="0"/>
              <a:t>3</a:t>
            </a:fld>
            <a:endParaRPr lang="en-US"/>
          </a:p>
        </p:txBody>
      </p:sp>
    </p:spTree>
    <p:extLst>
      <p:ext uri="{BB962C8B-B14F-4D97-AF65-F5344CB8AC3E}">
        <p14:creationId xmlns:p14="http://schemas.microsoft.com/office/powerpoint/2010/main" val="2526165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Collaborative teaching is an umbrella term for instructional methods (e.g., cooperative learning, differentiated instruction, peer teaching, reciprocal teaching) that involve joint intellectual effort (i.e., requiring individual accountability, positive interdependence, and strong interpersonal skills) between students and teachers (</a:t>
            </a:r>
            <a:r>
              <a:rPr lang="en-US" sz="1200" kern="1200" dirty="0" err="1">
                <a:solidFill>
                  <a:schemeClr val="tx1"/>
                </a:solidFill>
                <a:effectLst/>
                <a:latin typeface="+mn-lt"/>
                <a:ea typeface="+mn-ea"/>
                <a:cs typeface="+mn-cs"/>
              </a:rPr>
              <a:t>Klingner</a:t>
            </a:r>
            <a:r>
              <a:rPr lang="en-US" sz="1200" kern="1200" dirty="0">
                <a:solidFill>
                  <a:schemeClr val="tx1"/>
                </a:solidFill>
                <a:effectLst/>
                <a:latin typeface="+mn-lt"/>
                <a:ea typeface="+mn-ea"/>
                <a:cs typeface="+mn-cs"/>
              </a:rPr>
              <a:t> &amp; Vaughn, 1996, 1999; O’Connor &amp; </a:t>
            </a:r>
            <a:r>
              <a:rPr lang="en-US" sz="1200" kern="1200" dirty="0" err="1">
                <a:solidFill>
                  <a:schemeClr val="tx1"/>
                </a:solidFill>
                <a:effectLst/>
                <a:latin typeface="+mn-lt"/>
                <a:ea typeface="+mn-ea"/>
                <a:cs typeface="+mn-cs"/>
              </a:rPr>
              <a:t>Vadasy</a:t>
            </a:r>
            <a:r>
              <a:rPr lang="en-US" sz="1200" kern="1200" dirty="0">
                <a:solidFill>
                  <a:schemeClr val="tx1"/>
                </a:solidFill>
                <a:effectLst/>
                <a:latin typeface="+mn-lt"/>
                <a:ea typeface="+mn-ea"/>
                <a:cs typeface="+mn-cs"/>
              </a:rPr>
              <a:t>, 2011; Vaughn et al., 2011).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Research indicates that practitioners who use direct and explicit collaborative-based approaches to learning to reinforce students’ background knowledge (e.g., interdependence, sharing, collaboration) improve student literacy engagement and motivation (e.g., Au, 2011; Genesee &amp; Riches, 2006).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collaborative-based instruction, teachers provide a common introduction to lessons and then distribute learning assignments based on students’ academic skills (e.g., reading language level).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all students learn about the same topic, the assignments may vary according to student ability.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learning challenges persist, teachers may need to reciprocate and teach specific skills for student understanding. For example, several studies (e.g., </a:t>
            </a:r>
            <a:r>
              <a:rPr lang="en-US" sz="1200" kern="1200" dirty="0" err="1">
                <a:solidFill>
                  <a:schemeClr val="tx1"/>
                </a:solidFill>
                <a:effectLst/>
                <a:latin typeface="+mn-lt"/>
                <a:ea typeface="+mn-ea"/>
                <a:cs typeface="+mn-cs"/>
              </a:rPr>
              <a:t>Calhoon</a:t>
            </a:r>
            <a:r>
              <a:rPr lang="en-US" sz="1200" kern="1200" dirty="0">
                <a:solidFill>
                  <a:schemeClr val="tx1"/>
                </a:solidFill>
                <a:effectLst/>
                <a:latin typeface="+mn-lt"/>
                <a:ea typeface="+mn-ea"/>
                <a:cs typeface="+mn-cs"/>
              </a:rPr>
              <a:t>, Al </a:t>
            </a:r>
            <a:r>
              <a:rPr lang="en-US" sz="1200" kern="1200" dirty="0" err="1">
                <a:solidFill>
                  <a:schemeClr val="tx1"/>
                </a:solidFill>
                <a:effectLst/>
                <a:latin typeface="+mn-lt"/>
                <a:ea typeface="+mn-ea"/>
                <a:cs typeface="+mn-cs"/>
              </a:rPr>
              <a:t>Otaiba</a:t>
            </a:r>
            <a:r>
              <a:rPr lang="en-US" sz="1200" kern="1200" dirty="0">
                <a:solidFill>
                  <a:schemeClr val="tx1"/>
                </a:solidFill>
                <a:effectLst/>
                <a:latin typeface="+mn-lt"/>
                <a:ea typeface="+mn-ea"/>
                <a:cs typeface="+mn-cs"/>
              </a:rPr>
              <a:t>, Greenberg, King, &amp; Avalos, 2006; </a:t>
            </a:r>
            <a:r>
              <a:rPr lang="en-US" sz="1200" kern="1200" dirty="0" err="1">
                <a:solidFill>
                  <a:schemeClr val="tx1"/>
                </a:solidFill>
                <a:effectLst/>
                <a:latin typeface="+mn-lt"/>
                <a:ea typeface="+mn-ea"/>
                <a:cs typeface="+mn-cs"/>
              </a:rPr>
              <a:t>Klingner</a:t>
            </a:r>
            <a:r>
              <a:rPr lang="en-US" sz="1200" kern="1200" dirty="0">
                <a:solidFill>
                  <a:schemeClr val="tx1"/>
                </a:solidFill>
                <a:effectLst/>
                <a:latin typeface="+mn-lt"/>
                <a:ea typeface="+mn-ea"/>
                <a:cs typeface="+mn-cs"/>
              </a:rPr>
              <a:t> &amp; Vaughn, 1996; </a:t>
            </a:r>
            <a:r>
              <a:rPr lang="en-US" sz="1200" kern="1200" dirty="0" err="1">
                <a:solidFill>
                  <a:schemeClr val="tx1"/>
                </a:solidFill>
                <a:effectLst/>
                <a:latin typeface="+mn-lt"/>
                <a:ea typeface="+mn-ea"/>
                <a:cs typeface="+mn-cs"/>
              </a:rPr>
              <a:t>Sáenz</a:t>
            </a:r>
            <a:r>
              <a:rPr lang="en-US" sz="1200" kern="1200" dirty="0">
                <a:solidFill>
                  <a:schemeClr val="tx1"/>
                </a:solidFill>
                <a:effectLst/>
                <a:latin typeface="+mn-lt"/>
                <a:ea typeface="+mn-ea"/>
                <a:cs typeface="+mn-cs"/>
              </a:rPr>
              <a:t>, Fuchs, &amp; Fuchs, 2005) have used collaborative-based learning approaches to engage CLD students in small groups in content-related strategic discussion to assist students in understanding concepts, deriving the main ideas, asking and answering questions, and relating what they are learning to their own cultural backgrounds.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37</a:t>
            </a:fld>
            <a:endParaRPr lang="en-US"/>
          </a:p>
        </p:txBody>
      </p:sp>
    </p:spTree>
    <p:extLst>
      <p:ext uri="{BB962C8B-B14F-4D97-AF65-F5344CB8AC3E}">
        <p14:creationId xmlns:p14="http://schemas.microsoft.com/office/powerpoint/2010/main" val="1835095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Culturally responsive feedback is provided when teachers offer critical, ongoing, and immediate feedback regarding students' responses and participation. Through culturally responsive feedback, teachers supply individualized support about performance in a manner sensitive to students’ individual and cultural preferences. This strategy includes incorporating students’ responses, ideas, languages, and experiences into the feedback that is provided (</a:t>
            </a:r>
            <a:r>
              <a:rPr lang="en-US" sz="1200" kern="1200" dirty="0" err="1">
                <a:solidFill>
                  <a:schemeClr val="tx1"/>
                </a:solidFill>
                <a:effectLst/>
                <a:latin typeface="+mn-lt"/>
                <a:ea typeface="+mn-ea"/>
                <a:cs typeface="+mn-cs"/>
              </a:rPr>
              <a:t>Gersten</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Geva</a:t>
            </a:r>
            <a:r>
              <a:rPr lang="en-US" sz="1200" kern="1200" dirty="0">
                <a:solidFill>
                  <a:schemeClr val="tx1"/>
                </a:solidFill>
                <a:effectLst/>
                <a:latin typeface="+mn-lt"/>
                <a:ea typeface="+mn-ea"/>
                <a:cs typeface="+mn-cs"/>
              </a:rPr>
              <a:t>, 2003) while inviting students to construct new understandings regarding what they are learning (McIntyre &amp; </a:t>
            </a:r>
            <a:r>
              <a:rPr lang="en-US" sz="1200" kern="1200" dirty="0" err="1">
                <a:solidFill>
                  <a:schemeClr val="tx1"/>
                </a:solidFill>
                <a:effectLst/>
                <a:latin typeface="+mn-lt"/>
                <a:ea typeface="+mn-ea"/>
                <a:cs typeface="+mn-cs"/>
              </a:rPr>
              <a:t>Hulan</a:t>
            </a:r>
            <a:r>
              <a:rPr lang="en-US" sz="1200" kern="1200" dirty="0">
                <a:solidFill>
                  <a:schemeClr val="tx1"/>
                </a:solidFill>
                <a:effectLst/>
                <a:latin typeface="+mn-lt"/>
                <a:ea typeface="+mn-ea"/>
                <a:cs typeface="+mn-cs"/>
              </a:rPr>
              <a:t>, 2013).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Providing responsive feedback is an instructional strategy recommended as a necessary practice in effective instruction with students experiencing academic difficulty (Fuchs &amp; Vaughn, 2012). Responsive feedback has also been implemented as an important strategy within studies involving ELLs (Carlo et al., 2004; Gerber et al., 2004; </a:t>
            </a:r>
            <a:r>
              <a:rPr lang="en-US" sz="1200" kern="1200" dirty="0" err="1">
                <a:solidFill>
                  <a:schemeClr val="tx1"/>
                </a:solidFill>
                <a:effectLst/>
                <a:latin typeface="+mn-lt"/>
                <a:ea typeface="+mn-ea"/>
                <a:cs typeface="+mn-cs"/>
              </a:rPr>
              <a:t>Kamps</a:t>
            </a:r>
            <a:r>
              <a:rPr lang="en-US" sz="1200" kern="1200" dirty="0">
                <a:solidFill>
                  <a:schemeClr val="tx1"/>
                </a:solidFill>
                <a:effectLst/>
                <a:latin typeface="+mn-lt"/>
                <a:ea typeface="+mn-ea"/>
                <a:cs typeface="+mn-cs"/>
              </a:rPr>
              <a:t> et al., 2007; Vaughn et al., 2006).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engage in this critical feedback exchange, teachers must create multiple opportunities for students to respond and fluidly dialogue throughout the day. </a:t>
            </a:r>
          </a:p>
          <a:p>
            <a:r>
              <a:rPr lang="en-US" sz="1200" kern="1200" dirty="0">
                <a:solidFill>
                  <a:schemeClr val="tx1"/>
                </a:solidFill>
                <a:effectLst/>
                <a:latin typeface="+mn-lt"/>
                <a:ea typeface="+mn-ea"/>
                <a:cs typeface="+mn-cs"/>
              </a:rPr>
              <a:t>As a culturally responsive practice, modeling involves explicit discussion of instructional expectations while providing examples based on students’ cultural, linguistic, and lived experiences. Culturally responsive modeling requires teachers to exemplify learning outcomes of CRE, which include strategy use, content learning, metacognitive and critical thinking, and interest and respect for cultural and linguistic diversity.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Research has established the modeling of skills, strategies, and new content as an essential and effective method for teaching English learners (Gerber et al., 2004; </a:t>
            </a:r>
            <a:r>
              <a:rPr lang="en-US" sz="1200" kern="1200" dirty="0" err="1">
                <a:solidFill>
                  <a:schemeClr val="tx1"/>
                </a:solidFill>
                <a:effectLst/>
                <a:latin typeface="+mn-lt"/>
                <a:ea typeface="+mn-ea"/>
                <a:cs typeface="+mn-cs"/>
              </a:rPr>
              <a:t>Gersten</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Geva</a:t>
            </a:r>
            <a:r>
              <a:rPr lang="en-US" sz="1200" kern="1200" dirty="0">
                <a:solidFill>
                  <a:schemeClr val="tx1"/>
                </a:solidFill>
                <a:effectLst/>
                <a:latin typeface="+mn-lt"/>
                <a:ea typeface="+mn-ea"/>
                <a:cs typeface="+mn-cs"/>
              </a:rPr>
              <a:t> 2003; </a:t>
            </a:r>
            <a:r>
              <a:rPr lang="en-US" sz="1200" kern="1200" dirty="0" err="1">
                <a:solidFill>
                  <a:schemeClr val="tx1"/>
                </a:solidFill>
                <a:effectLst/>
                <a:latin typeface="+mn-lt"/>
                <a:ea typeface="+mn-ea"/>
                <a:cs typeface="+mn-cs"/>
              </a:rPr>
              <a:t>Kamps</a:t>
            </a:r>
            <a:r>
              <a:rPr lang="en-US" sz="1200" kern="1200" dirty="0">
                <a:solidFill>
                  <a:schemeClr val="tx1"/>
                </a:solidFill>
                <a:effectLst/>
                <a:latin typeface="+mn-lt"/>
                <a:ea typeface="+mn-ea"/>
                <a:cs typeface="+mn-cs"/>
              </a:rPr>
              <a:t> et al., 2007; Vaughn et al., 2006).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ＭＳ Ｐゴシック" charset="0"/>
                <a:cs typeface="ＭＳ Ｐゴシック"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38</a:t>
            </a:fld>
            <a:endParaRPr lang="en-US"/>
          </a:p>
        </p:txBody>
      </p:sp>
    </p:spTree>
    <p:extLst>
      <p:ext uri="{BB962C8B-B14F-4D97-AF65-F5344CB8AC3E}">
        <p14:creationId xmlns:p14="http://schemas.microsoft.com/office/powerpoint/2010/main" val="3941131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modeling has long been viewed as an essential component of effective teaching.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culturally responsive practice, modeling involves explicit discussion of instructional expectations while providing examples based on students’ cultural, linguistic, and lived experiences. Culturally responsive modeling requires teachers to exemplify learning outcomes of CRE, which include strategy use, content learning, metacognitive and critical thinking, and interest and respect for cultural and linguistic diversity.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Research has established the modeling of skills, strategies, and new content as an essential and effective method for teaching English learners (Gerber et al., 2004; </a:t>
            </a:r>
            <a:r>
              <a:rPr lang="en-US" sz="1200" kern="1200" dirty="0" err="1">
                <a:solidFill>
                  <a:schemeClr val="tx1"/>
                </a:solidFill>
                <a:effectLst/>
                <a:latin typeface="+mn-lt"/>
                <a:ea typeface="+mn-ea"/>
                <a:cs typeface="+mn-cs"/>
              </a:rPr>
              <a:t>Gersten</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Geva</a:t>
            </a:r>
            <a:r>
              <a:rPr lang="en-US" sz="1200" kern="1200" dirty="0">
                <a:solidFill>
                  <a:schemeClr val="tx1"/>
                </a:solidFill>
                <a:effectLst/>
                <a:latin typeface="+mn-lt"/>
                <a:ea typeface="+mn-ea"/>
                <a:cs typeface="+mn-cs"/>
              </a:rPr>
              <a:t> 2003; </a:t>
            </a:r>
            <a:r>
              <a:rPr lang="en-US" sz="1200" kern="1200" dirty="0" err="1">
                <a:solidFill>
                  <a:schemeClr val="tx1"/>
                </a:solidFill>
                <a:effectLst/>
                <a:latin typeface="+mn-lt"/>
                <a:ea typeface="+mn-ea"/>
                <a:cs typeface="+mn-cs"/>
              </a:rPr>
              <a:t>Kamps</a:t>
            </a:r>
            <a:r>
              <a:rPr lang="en-US" sz="1200" kern="1200" dirty="0">
                <a:solidFill>
                  <a:schemeClr val="tx1"/>
                </a:solidFill>
                <a:effectLst/>
                <a:latin typeface="+mn-lt"/>
                <a:ea typeface="+mn-ea"/>
                <a:cs typeface="+mn-cs"/>
              </a:rPr>
              <a:t> et al., 2007; Vaughn et al., 2006).</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F7ACCF45-4284-1F42-BC16-F8A737D693B7}" type="slidenum">
              <a:rPr lang="en-US" smtClean="0"/>
              <a:t>39</a:t>
            </a:fld>
            <a:endParaRPr lang="en-US"/>
          </a:p>
        </p:txBody>
      </p:sp>
    </p:spTree>
    <p:extLst>
      <p:ext uri="{BB962C8B-B14F-4D97-AF65-F5344CB8AC3E}">
        <p14:creationId xmlns:p14="http://schemas.microsoft.com/office/powerpoint/2010/main" val="4243037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Culturally responsive instructional scaffolding occurs when teachers control for task difficulty and promote a deeper level of understanding using students' contributions and their cultural and linguistic backgrounds. Scaffolding skills include using different types of questions (e.g., open-ended questions, analytic questions); providing appropriate wait time and taking turns; extending and acknowledging students’ responses; and using supporting instructional materials (e.g., visual organizers, story maps; Jiménez &amp; </a:t>
            </a:r>
            <a:r>
              <a:rPr lang="en-US" sz="1200" kern="1200" dirty="0" err="1">
                <a:solidFill>
                  <a:schemeClr val="tx1"/>
                </a:solidFill>
                <a:effectLst/>
                <a:latin typeface="+mn-lt"/>
                <a:ea typeface="+mn-ea"/>
                <a:cs typeface="+mn-cs"/>
              </a:rPr>
              <a:t>Gersten</a:t>
            </a:r>
            <a:r>
              <a:rPr lang="en-US" sz="1200" kern="1200" dirty="0">
                <a:solidFill>
                  <a:schemeClr val="tx1"/>
                </a:solidFill>
                <a:effectLst/>
                <a:latin typeface="+mn-lt"/>
                <a:ea typeface="+mn-ea"/>
                <a:cs typeface="+mn-cs"/>
              </a:rPr>
              <a:t>, 1999). </a:t>
            </a:r>
          </a:p>
          <a:p>
            <a:r>
              <a:rPr lang="en-US" sz="1200" kern="1200" dirty="0">
                <a:solidFill>
                  <a:schemeClr val="tx1"/>
                </a:solidFill>
                <a:effectLst/>
                <a:latin typeface="+mn-lt"/>
                <a:ea typeface="+mn-ea"/>
                <a:cs typeface="+mn-cs"/>
              </a:rPr>
              <a:t>Researchers have integrated scaffolding methods in studies involving students experiencing academic difficulty, including students who speak a second language (Gerber et al., 2004; Goldenberg, 2013; Vaughn et al., 2006). For instance, scaffolding may include reference to </a:t>
            </a:r>
            <a:r>
              <a:rPr lang="en-US" sz="1200" kern="1200" dirty="0" err="1">
                <a:solidFill>
                  <a:schemeClr val="tx1"/>
                </a:solidFill>
                <a:effectLst/>
                <a:latin typeface="+mn-lt"/>
                <a:ea typeface="+mn-ea"/>
                <a:cs typeface="+mn-cs"/>
              </a:rPr>
              <a:t>ELLs’</a:t>
            </a:r>
            <a:r>
              <a:rPr lang="en-US" sz="1200" kern="1200" dirty="0">
                <a:solidFill>
                  <a:schemeClr val="tx1"/>
                </a:solidFill>
                <a:effectLst/>
                <a:latin typeface="+mn-lt"/>
                <a:ea typeface="+mn-ea"/>
                <a:cs typeface="+mn-cs"/>
              </a:rPr>
              <a:t> primary languages or cultures. </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40</a:t>
            </a:fld>
            <a:endParaRPr lang="en-US"/>
          </a:p>
        </p:txBody>
      </p:sp>
    </p:spTree>
    <p:extLst>
      <p:ext uri="{BB962C8B-B14F-4D97-AF65-F5344CB8AC3E}">
        <p14:creationId xmlns:p14="http://schemas.microsoft.com/office/powerpoint/2010/main" val="3383099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Participants should bring a lesson plan to review. This activity will give them an opportunity to intentionally integrate CRE strategies.</a:t>
            </a:r>
          </a:p>
          <a:p>
            <a:endParaRPr lang="en-US" dirty="0"/>
          </a:p>
        </p:txBody>
      </p:sp>
      <p:sp>
        <p:nvSpPr>
          <p:cNvPr id="4" name="Slide Number Placeholder 3"/>
          <p:cNvSpPr>
            <a:spLocks noGrp="1"/>
          </p:cNvSpPr>
          <p:nvPr>
            <p:ph type="sldNum" sz="quarter" idx="5"/>
          </p:nvPr>
        </p:nvSpPr>
        <p:spPr/>
        <p:txBody>
          <a:bodyPr/>
          <a:lstStyle/>
          <a:p>
            <a:fld id="{F7ACCF45-4284-1F42-BC16-F8A737D693B7}" type="slidenum">
              <a:rPr lang="en-US" smtClean="0"/>
              <a:t>41</a:t>
            </a:fld>
            <a:endParaRPr lang="en-US"/>
          </a:p>
        </p:txBody>
      </p:sp>
    </p:spTree>
    <p:extLst>
      <p:ext uri="{BB962C8B-B14F-4D97-AF65-F5344CB8AC3E}">
        <p14:creationId xmlns:p14="http://schemas.microsoft.com/office/powerpoint/2010/main" val="3299137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 with a partner/small group (preferably someone you don’t usually work with) to place your strategy in one of these areas.  Can you identify an additional strategy area that you do not see listed? Place a star by it to share with the group.</a:t>
            </a:r>
            <a:r>
              <a:rPr lang="en-US" dirty="0">
                <a:effectLst/>
              </a:rPr>
              <a:t> </a:t>
            </a:r>
            <a:endParaRPr lang="en-US" dirty="0"/>
          </a:p>
        </p:txBody>
      </p:sp>
      <p:sp>
        <p:nvSpPr>
          <p:cNvPr id="4" name="Slide Number Placeholder 3"/>
          <p:cNvSpPr>
            <a:spLocks noGrp="1"/>
          </p:cNvSpPr>
          <p:nvPr>
            <p:ph type="sldNum" sz="quarter" idx="5"/>
          </p:nvPr>
        </p:nvSpPr>
        <p:spPr/>
        <p:txBody>
          <a:bodyPr/>
          <a:lstStyle/>
          <a:p>
            <a:fld id="{316A388A-61D9-424A-B25B-808DAFBB780B}" type="slidenum">
              <a:rPr lang="en-US" smtClean="0"/>
              <a:t>42</a:t>
            </a:fld>
            <a:endParaRPr lang="en-US"/>
          </a:p>
        </p:txBody>
      </p:sp>
    </p:spTree>
    <p:extLst>
      <p:ext uri="{BB962C8B-B14F-4D97-AF65-F5344CB8AC3E}">
        <p14:creationId xmlns:p14="http://schemas.microsoft.com/office/powerpoint/2010/main" val="2861436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Would you add any group to this list? If so, which group is missing? How many of these different groups are represented in your classrooms? How? How do these groups impact how your manage your classroom? </a:t>
            </a:r>
          </a:p>
        </p:txBody>
      </p:sp>
      <p:sp>
        <p:nvSpPr>
          <p:cNvPr id="4" name="Slide Number Placeholder 3"/>
          <p:cNvSpPr>
            <a:spLocks noGrp="1"/>
          </p:cNvSpPr>
          <p:nvPr>
            <p:ph type="sldNum" sz="quarter" idx="5"/>
          </p:nvPr>
        </p:nvSpPr>
        <p:spPr/>
        <p:txBody>
          <a:bodyPr/>
          <a:lstStyle/>
          <a:p>
            <a:fld id="{F876BB39-4CF6-9C40-8A9E-AE296CBBD274}" type="slidenum">
              <a:rPr lang="en-US" smtClean="0"/>
              <a:t>43</a:t>
            </a:fld>
            <a:endParaRPr lang="en-US"/>
          </a:p>
        </p:txBody>
      </p:sp>
    </p:spTree>
    <p:extLst>
      <p:ext uri="{BB962C8B-B14F-4D97-AF65-F5344CB8AC3E}">
        <p14:creationId xmlns:p14="http://schemas.microsoft.com/office/powerpoint/2010/main" val="2335034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group should have a different heading. For example, Group 1 (thinking), Group 2 (feeling), Group 3 (saying), Group 4 (doing). If you have more than four groups, repeat headings until each group has one. Give each group post-its on which to write their brainstorm thoughts, and then have them place their post-its on their poster and hang the posters on the wall around the room. Then, the participants will complete a walk-about of all of the posters. They will pull post-its to take back to their seats that they feel they need to discuss further. Facilitate a whole-group discussion of brainstorms through participants sharing the post-its that they brought back to their seats. </a:t>
            </a:r>
          </a:p>
        </p:txBody>
      </p:sp>
      <p:sp>
        <p:nvSpPr>
          <p:cNvPr id="4" name="Slide Number Placeholder 3"/>
          <p:cNvSpPr>
            <a:spLocks noGrp="1"/>
          </p:cNvSpPr>
          <p:nvPr>
            <p:ph type="sldNum" sz="quarter" idx="5"/>
          </p:nvPr>
        </p:nvSpPr>
        <p:spPr/>
        <p:txBody>
          <a:bodyPr/>
          <a:lstStyle/>
          <a:p>
            <a:fld id="{F876BB39-4CF6-9C40-8A9E-AE296CBBD274}" type="slidenum">
              <a:rPr lang="en-US" smtClean="0"/>
              <a:t>44</a:t>
            </a:fld>
            <a:endParaRPr lang="en-US"/>
          </a:p>
        </p:txBody>
      </p:sp>
    </p:spTree>
    <p:extLst>
      <p:ext uri="{BB962C8B-B14F-4D97-AF65-F5344CB8AC3E}">
        <p14:creationId xmlns:p14="http://schemas.microsoft.com/office/powerpoint/2010/main" val="2006104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Key point: Focus is not just on academic outcomes, but also on social and emotional outcomes. How and why is this focus beneficial to the students? How is Positive Behavioral Interventions &amp; Support (PBIS) an equitable practice based on the definition and purpose of PBIS? </a:t>
            </a:r>
          </a:p>
        </p:txBody>
      </p:sp>
      <p:sp>
        <p:nvSpPr>
          <p:cNvPr id="4" name="Slide Number Placeholder 3"/>
          <p:cNvSpPr>
            <a:spLocks noGrp="1"/>
          </p:cNvSpPr>
          <p:nvPr>
            <p:ph type="sldNum" sz="quarter" idx="5"/>
          </p:nvPr>
        </p:nvSpPr>
        <p:spPr/>
        <p:txBody>
          <a:bodyPr/>
          <a:lstStyle/>
          <a:p>
            <a:fld id="{F876BB39-4CF6-9C40-8A9E-AE296CBBD274}" type="slidenum">
              <a:rPr lang="en-US" smtClean="0"/>
              <a:t>45</a:t>
            </a:fld>
            <a:endParaRPr lang="en-US"/>
          </a:p>
        </p:txBody>
      </p:sp>
    </p:spTree>
    <p:extLst>
      <p:ext uri="{BB962C8B-B14F-4D97-AF65-F5344CB8AC3E}">
        <p14:creationId xmlns:p14="http://schemas.microsoft.com/office/powerpoint/2010/main" val="54055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factors within students’ environments can impact his or her behavior in the classroom. Knowing these factors allows the teacher to prevent certain behaviors by knowing triggers while allowing the teacher to teach students new skills to control their own behavior. Another key is to systematically teach these skills in a very specific manner. </a:t>
            </a:r>
          </a:p>
        </p:txBody>
      </p:sp>
      <p:sp>
        <p:nvSpPr>
          <p:cNvPr id="4" name="Slide Number Placeholder 3"/>
          <p:cNvSpPr>
            <a:spLocks noGrp="1"/>
          </p:cNvSpPr>
          <p:nvPr>
            <p:ph type="sldNum" sz="quarter" idx="5"/>
          </p:nvPr>
        </p:nvSpPr>
        <p:spPr/>
        <p:txBody>
          <a:bodyPr/>
          <a:lstStyle/>
          <a:p>
            <a:fld id="{F876BB39-4CF6-9C40-8A9E-AE296CBBD274}" type="slidenum">
              <a:rPr lang="en-US" smtClean="0"/>
              <a:t>46</a:t>
            </a:fld>
            <a:endParaRPr lang="en-US"/>
          </a:p>
        </p:txBody>
      </p:sp>
    </p:spTree>
    <p:extLst>
      <p:ext uri="{BB962C8B-B14F-4D97-AF65-F5344CB8AC3E}">
        <p14:creationId xmlns:p14="http://schemas.microsoft.com/office/powerpoint/2010/main" val="372251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teachers and leaders are not prepared and held accountable for meeting the needs of all learners, disproportionality will continue to be a problem for racially and culturally diverse learners.</a:t>
            </a:r>
          </a:p>
          <a:p>
            <a:endParaRPr lang="en-US" dirty="0"/>
          </a:p>
        </p:txBody>
      </p:sp>
      <p:sp>
        <p:nvSpPr>
          <p:cNvPr id="4" name="Slide Number Placeholder 3"/>
          <p:cNvSpPr>
            <a:spLocks noGrp="1"/>
          </p:cNvSpPr>
          <p:nvPr>
            <p:ph type="sldNum" sz="quarter" idx="5"/>
          </p:nvPr>
        </p:nvSpPr>
        <p:spPr/>
        <p:txBody>
          <a:bodyPr/>
          <a:lstStyle/>
          <a:p>
            <a:fld id="{6D626005-DE31-864F-8CBF-31B8794CC08D}" type="slidenum">
              <a:rPr lang="en-US" smtClean="0"/>
              <a:t>4</a:t>
            </a:fld>
            <a:endParaRPr lang="en-US"/>
          </a:p>
        </p:txBody>
      </p:sp>
    </p:spTree>
    <p:extLst>
      <p:ext uri="{BB962C8B-B14F-4D97-AF65-F5344CB8AC3E}">
        <p14:creationId xmlns:p14="http://schemas.microsoft.com/office/powerpoint/2010/main" val="3993079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practice brief provides information on PBIS in the classroom: </a:t>
            </a:r>
            <a:r>
              <a:rPr lang="en-US" sz="1200" u="sng" kern="1200" dirty="0">
                <a:solidFill>
                  <a:schemeClr val="tx1"/>
                </a:solidFill>
                <a:effectLst/>
                <a:latin typeface="+mn-lt"/>
                <a:ea typeface="+mn-ea"/>
                <a:cs typeface="+mn-cs"/>
                <a:hlinkClick r:id="rId3"/>
              </a:rPr>
              <a:t>https://www.pbis.org/Common/Cms/files/Forum15_Presentations/RDQ%204%20Brief%20-%20Classroom.pdf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876BB39-4CF6-9C40-8A9E-AE296CBBD274}" type="slidenum">
              <a:rPr lang="en-US" smtClean="0"/>
              <a:t>47</a:t>
            </a:fld>
            <a:endParaRPr lang="en-US"/>
          </a:p>
        </p:txBody>
      </p:sp>
    </p:spTree>
    <p:extLst>
      <p:ext uri="{BB962C8B-B14F-4D97-AF65-F5344CB8AC3E}">
        <p14:creationId xmlns:p14="http://schemas.microsoft.com/office/powerpoint/2010/main" val="16206850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 of cultural appropriateness or inappropriateness: You expect students to participate in a lesson in which they question what you are telling them. You chastise the students for not asking questions when their culture teaches them that they do not question the teacher in school.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Example 2: You indirectly suggest that students should consider adding an illustration to their writing with the expectation that they will, but several of your students of color do not add the illustration. You penalize them for not adding the illustration when they felt that they did not have to add the illustration because you did not explicitly state that you wanted them to add an illustration.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Both are examples of cultural expectations (i.e., respect for the teacher by not questioning and expecting explicit directions versus an indirect message).</a:t>
            </a:r>
          </a:p>
        </p:txBody>
      </p:sp>
      <p:sp>
        <p:nvSpPr>
          <p:cNvPr id="4" name="Slide Number Placeholder 3"/>
          <p:cNvSpPr>
            <a:spLocks noGrp="1"/>
          </p:cNvSpPr>
          <p:nvPr>
            <p:ph type="sldNum" sz="quarter" idx="5"/>
          </p:nvPr>
        </p:nvSpPr>
        <p:spPr/>
        <p:txBody>
          <a:bodyPr/>
          <a:lstStyle/>
          <a:p>
            <a:fld id="{F876BB39-4CF6-9C40-8A9E-AE296CBBD274}" type="slidenum">
              <a:rPr lang="en-US" smtClean="0"/>
              <a:t>48</a:t>
            </a:fld>
            <a:endParaRPr lang="en-US"/>
          </a:p>
        </p:txBody>
      </p:sp>
    </p:spTree>
    <p:extLst>
      <p:ext uri="{BB962C8B-B14F-4D97-AF65-F5344CB8AC3E}">
        <p14:creationId xmlns:p14="http://schemas.microsoft.com/office/powerpoint/2010/main" val="240856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876BB39-4CF6-9C40-8A9E-AE296CBBD274}" type="slidenum">
              <a:rPr lang="en-US" smtClean="0"/>
              <a:t>50</a:t>
            </a:fld>
            <a:endParaRPr lang="en-US"/>
          </a:p>
        </p:txBody>
      </p:sp>
    </p:spTree>
    <p:extLst>
      <p:ext uri="{BB962C8B-B14F-4D97-AF65-F5344CB8AC3E}">
        <p14:creationId xmlns:p14="http://schemas.microsoft.com/office/powerpoint/2010/main" val="6098703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Notice the number of people who are in this group to support the student’s return to school. Knowing that he has this many people in his corner helps him positively transition back to school and alleviates potential behavior problems that could occur. </a:t>
            </a:r>
          </a:p>
          <a:p>
            <a:r>
              <a:rPr lang="en-US" sz="1200" u="sng" kern="1200" dirty="0">
                <a:solidFill>
                  <a:schemeClr val="tx1"/>
                </a:solidFill>
                <a:effectLst/>
                <a:latin typeface="+mn-lt"/>
                <a:ea typeface="+mn-ea"/>
                <a:cs typeface="+mn-cs"/>
                <a:hlinkClick r:id="rId3"/>
              </a:rPr>
              <a:t>https://www.youtube.com/watch?v=HiLtFVHR8Q0 </a:t>
            </a:r>
            <a:r>
              <a:rPr lang="en-US" dirty="0">
                <a:effectLst/>
              </a:rPr>
              <a:t> </a:t>
            </a:r>
            <a:endParaRPr lang="en-US" dirty="0">
              <a:cs typeface="Calibri"/>
            </a:endParaRPr>
          </a:p>
        </p:txBody>
      </p:sp>
      <p:sp>
        <p:nvSpPr>
          <p:cNvPr id="4" name="Slide Number Placeholder 3"/>
          <p:cNvSpPr>
            <a:spLocks noGrp="1"/>
          </p:cNvSpPr>
          <p:nvPr>
            <p:ph type="sldNum" sz="quarter" idx="5"/>
          </p:nvPr>
        </p:nvSpPr>
        <p:spPr/>
        <p:txBody>
          <a:bodyPr/>
          <a:lstStyle/>
          <a:p>
            <a:fld id="{F876BB39-4CF6-9C40-8A9E-AE296CBBD274}" type="slidenum">
              <a:rPr lang="en-US" smtClean="0"/>
              <a:t>51</a:t>
            </a:fld>
            <a:endParaRPr lang="en-US"/>
          </a:p>
        </p:txBody>
      </p:sp>
    </p:spTree>
    <p:extLst>
      <p:ext uri="{BB962C8B-B14F-4D97-AF65-F5344CB8AC3E}">
        <p14:creationId xmlns:p14="http://schemas.microsoft.com/office/powerpoint/2010/main" val="3571148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 general strategies to structure the environment and shape classroom culture. We’ll dig in to a few of these in more detail.</a:t>
            </a:r>
          </a:p>
        </p:txBody>
      </p:sp>
      <p:sp>
        <p:nvSpPr>
          <p:cNvPr id="4" name="Slide Number Placeholder 3"/>
          <p:cNvSpPr>
            <a:spLocks noGrp="1"/>
          </p:cNvSpPr>
          <p:nvPr>
            <p:ph type="sldNum" sz="quarter" idx="5"/>
          </p:nvPr>
        </p:nvSpPr>
        <p:spPr/>
        <p:txBody>
          <a:bodyPr/>
          <a:lstStyle/>
          <a:p>
            <a:fld id="{6D626005-DE31-864F-8CBF-31B8794CC08D}" type="slidenum">
              <a:rPr lang="en-US" smtClean="0"/>
              <a:t>52</a:t>
            </a:fld>
            <a:endParaRPr lang="en-US"/>
          </a:p>
        </p:txBody>
      </p:sp>
    </p:spTree>
    <p:extLst>
      <p:ext uri="{BB962C8B-B14F-4D97-AF65-F5344CB8AC3E}">
        <p14:creationId xmlns:p14="http://schemas.microsoft.com/office/powerpoint/2010/main" val="2266985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Think about the ways in which you can strategically use the environment to communicate respect for diversity, reaffirm connectedness and community, and avoid marginalizing and disparaging students.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876BB39-4CF6-9C40-8A9E-AE296CBBD274}" type="slidenum">
              <a:rPr lang="en-US" smtClean="0"/>
              <a:t>54</a:t>
            </a:fld>
            <a:endParaRPr lang="en-US"/>
          </a:p>
        </p:txBody>
      </p:sp>
    </p:spTree>
    <p:extLst>
      <p:ext uri="{BB962C8B-B14F-4D97-AF65-F5344CB8AC3E}">
        <p14:creationId xmlns:p14="http://schemas.microsoft.com/office/powerpoint/2010/main" val="391416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8B6C5A-8900-004E-B9A1-7F64363C0532}" type="slidenum">
              <a:rPr lang="en-US" smtClean="0"/>
              <a:t>55</a:t>
            </a:fld>
            <a:endParaRPr lang="en-US"/>
          </a:p>
        </p:txBody>
      </p:sp>
    </p:spTree>
    <p:extLst>
      <p:ext uri="{BB962C8B-B14F-4D97-AF65-F5344CB8AC3E}">
        <p14:creationId xmlns:p14="http://schemas.microsoft.com/office/powerpoint/2010/main" val="2842343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social justice education? Teach your students about making positive change in the world by connecting with them, discussing real-world problems and multiple perspectives, creating classroom community, and including authentic assessment.</a:t>
            </a:r>
          </a:p>
        </p:txBody>
      </p:sp>
      <p:sp>
        <p:nvSpPr>
          <p:cNvPr id="4" name="Slide Number Placeholder 3"/>
          <p:cNvSpPr>
            <a:spLocks noGrp="1"/>
          </p:cNvSpPr>
          <p:nvPr>
            <p:ph type="sldNum" sz="quarter" idx="5"/>
          </p:nvPr>
        </p:nvSpPr>
        <p:spPr/>
        <p:txBody>
          <a:bodyPr/>
          <a:lstStyle/>
          <a:p>
            <a:fld id="{F876BB39-4CF6-9C40-8A9E-AE296CBBD274}" type="slidenum">
              <a:rPr lang="en-US" smtClean="0"/>
              <a:t>57</a:t>
            </a:fld>
            <a:endParaRPr lang="en-US"/>
          </a:p>
        </p:txBody>
      </p:sp>
    </p:spTree>
    <p:extLst>
      <p:ext uri="{BB962C8B-B14F-4D97-AF65-F5344CB8AC3E}">
        <p14:creationId xmlns:p14="http://schemas.microsoft.com/office/powerpoint/2010/main" val="1187354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8B6C5A-8900-004E-B9A1-7F64363C0532}" type="slidenum">
              <a:rPr lang="en-US" smtClean="0"/>
              <a:t>63</a:t>
            </a:fld>
            <a:endParaRPr lang="en-US"/>
          </a:p>
        </p:txBody>
      </p:sp>
    </p:spTree>
    <p:extLst>
      <p:ext uri="{BB962C8B-B14F-4D97-AF65-F5344CB8AC3E}">
        <p14:creationId xmlns:p14="http://schemas.microsoft.com/office/powerpoint/2010/main" val="379022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1/25/18, </a:t>
            </a:r>
            <a:r>
              <a:rPr lang="en-US" sz="1200" kern="1200" dirty="0" err="1">
                <a:solidFill>
                  <a:schemeClr val="tx1"/>
                </a:solidFill>
                <a:effectLst/>
                <a:latin typeface="+mn-lt"/>
                <a:ea typeface="+mn-ea"/>
                <a:cs typeface="+mn-cs"/>
              </a:rPr>
              <a:t>EdWeek</a:t>
            </a:r>
            <a:r>
              <a:rPr lang="en-US" sz="1200" kern="1200" dirty="0">
                <a:solidFill>
                  <a:schemeClr val="tx1"/>
                </a:solidFill>
                <a:effectLst/>
                <a:latin typeface="+mn-lt"/>
                <a:ea typeface="+mn-ea"/>
                <a:cs typeface="+mn-cs"/>
              </a:rPr>
              <a:t> published an article including an interactive map, Map: Minorities in special education: Which districts are out of line?</a:t>
            </a:r>
          </a:p>
          <a:p>
            <a:r>
              <a:rPr lang="en-US" sz="1200" u="sng" kern="1200" dirty="0">
                <a:solidFill>
                  <a:schemeClr val="tx1"/>
                </a:solidFill>
                <a:effectLst/>
                <a:latin typeface="+mn-lt"/>
                <a:ea typeface="+mn-ea"/>
                <a:cs typeface="+mn-cs"/>
                <a:hlinkClick r:id="rId3"/>
              </a:rPr>
              <a:t>https://www.edweek.org/ew/section/multimedia/map-minorities-in-special-education-which-districts.html</a:t>
            </a:r>
            <a:endParaRPr lang="en-US"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the </a:t>
            </a:r>
            <a:r>
              <a:rPr lang="en-US" sz="1200" i="1" kern="1200" dirty="0">
                <a:solidFill>
                  <a:schemeClr val="tx1"/>
                </a:solidFill>
                <a:effectLst/>
                <a:latin typeface="+mn-lt"/>
                <a:ea typeface="+mn-ea"/>
                <a:cs typeface="+mn-cs"/>
              </a:rPr>
              <a:t>39</a:t>
            </a:r>
            <a:r>
              <a:rPr lang="en-US" sz="1200" i="1" kern="1200" baseline="30000" dirty="0">
                <a:solidFill>
                  <a:schemeClr val="tx1"/>
                </a:solidFill>
                <a:effectLst/>
                <a:latin typeface="+mn-lt"/>
                <a:ea typeface="+mn-ea"/>
                <a:cs typeface="+mn-cs"/>
              </a:rPr>
              <a:t>th</a:t>
            </a:r>
            <a:r>
              <a:rPr lang="en-US" sz="1200" i="1" kern="1200" dirty="0">
                <a:solidFill>
                  <a:schemeClr val="tx1"/>
                </a:solidFill>
                <a:effectLst/>
                <a:latin typeface="+mn-lt"/>
                <a:ea typeface="+mn-ea"/>
                <a:cs typeface="+mn-cs"/>
              </a:rPr>
              <a:t> Annual Report to Congress on the Implementation of the Individuals with Disabilities Education Act</a:t>
            </a:r>
            <a:r>
              <a:rPr lang="en-US" sz="1200" kern="1200" dirty="0">
                <a:solidFill>
                  <a:schemeClr val="tx1"/>
                </a:solidFill>
                <a:effectLst/>
                <a:latin typeface="+mn-lt"/>
                <a:ea typeface="+mn-ea"/>
                <a:cs typeface="+mn-cs"/>
              </a:rPr>
              <a:t> (U.S. Department of Education, 2017), the risk ratios for receiving special education services were as follows: American Indian/Alaska Native, 1.7; Native Hawaiian/Pacific Islander, 1.5; Black/African American and Hispanic/Latino, 1.4; White and two or more races, 0.9; and Asian, 0.5. </a:t>
            </a:r>
          </a:p>
        </p:txBody>
      </p:sp>
      <p:sp>
        <p:nvSpPr>
          <p:cNvPr id="4" name="Slide Number Placeholder 3"/>
          <p:cNvSpPr>
            <a:spLocks noGrp="1"/>
          </p:cNvSpPr>
          <p:nvPr>
            <p:ph type="sldNum" sz="quarter" idx="10"/>
          </p:nvPr>
        </p:nvSpPr>
        <p:spPr/>
        <p:txBody>
          <a:bodyPr/>
          <a:lstStyle/>
          <a:p>
            <a:fld id="{BEB4A0FE-F323-8740-BD82-30E5664886CD}" type="slidenum">
              <a:rPr lang="en-US" smtClean="0"/>
              <a:t>5</a:t>
            </a:fld>
            <a:endParaRPr lang="en-US"/>
          </a:p>
        </p:txBody>
      </p:sp>
    </p:spTree>
    <p:extLst>
      <p:ext uri="{BB962C8B-B14F-4D97-AF65-F5344CB8AC3E}">
        <p14:creationId xmlns:p14="http://schemas.microsoft.com/office/powerpoint/2010/main" val="143257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 demographics continue to diversify. Hispanic/Latino ethnic groups are increasing at rates greater than all racial groups. </a:t>
            </a:r>
            <a:r>
              <a:rPr lang="en-US" sz="1200" i="1" kern="1200" dirty="0">
                <a:solidFill>
                  <a:schemeClr val="tx1"/>
                </a:solidFill>
                <a:effectLst/>
                <a:latin typeface="+mn-lt"/>
                <a:ea typeface="+mn-ea"/>
                <a:cs typeface="+mn-cs"/>
              </a:rPr>
              <a:t>Ethno-racial</a:t>
            </a:r>
            <a:r>
              <a:rPr lang="en-US" sz="1200" kern="1200" dirty="0">
                <a:solidFill>
                  <a:schemeClr val="tx1"/>
                </a:solidFill>
                <a:effectLst/>
                <a:latin typeface="+mn-lt"/>
                <a:ea typeface="+mn-ea"/>
                <a:cs typeface="+mn-cs"/>
              </a:rPr>
              <a:t> as a term acknowledges the complexities of race as a social construct and how it can converge with and diverge from ethnic and cultural identities. </a:t>
            </a:r>
          </a:p>
        </p:txBody>
      </p:sp>
      <p:sp>
        <p:nvSpPr>
          <p:cNvPr id="4" name="Slide Number Placeholder 3"/>
          <p:cNvSpPr>
            <a:spLocks noGrp="1"/>
          </p:cNvSpPr>
          <p:nvPr>
            <p:ph type="sldNum" sz="quarter" idx="5"/>
          </p:nvPr>
        </p:nvSpPr>
        <p:spPr/>
        <p:txBody>
          <a:bodyPr/>
          <a:lstStyle/>
          <a:p>
            <a:fld id="{6088EFB8-DC1A-9F47-AF55-43BD3BFCEF05}" type="slidenum">
              <a:rPr lang="en-US" smtClean="0"/>
              <a:t>6</a:t>
            </a:fld>
            <a:endParaRPr lang="en-US"/>
          </a:p>
        </p:txBody>
      </p:sp>
    </p:spTree>
    <p:extLst>
      <p:ext uri="{BB962C8B-B14F-4D97-AF65-F5344CB8AC3E}">
        <p14:creationId xmlns:p14="http://schemas.microsoft.com/office/powerpoint/2010/main" val="1070106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workforce remains primarily White, middle class, and female.  </a:t>
            </a:r>
          </a:p>
        </p:txBody>
      </p:sp>
      <p:sp>
        <p:nvSpPr>
          <p:cNvPr id="4" name="Slide Number Placeholder 3"/>
          <p:cNvSpPr>
            <a:spLocks noGrp="1"/>
          </p:cNvSpPr>
          <p:nvPr>
            <p:ph type="sldNum" sz="quarter" idx="5"/>
          </p:nvPr>
        </p:nvSpPr>
        <p:spPr/>
        <p:txBody>
          <a:bodyPr/>
          <a:lstStyle/>
          <a:p>
            <a:fld id="{6088EFB8-DC1A-9F47-AF55-43BD3BFCEF05}" type="slidenum">
              <a:rPr lang="en-US" smtClean="0"/>
              <a:t>7</a:t>
            </a:fld>
            <a:endParaRPr lang="en-US"/>
          </a:p>
        </p:txBody>
      </p:sp>
    </p:spTree>
    <p:extLst>
      <p:ext uri="{BB962C8B-B14F-4D97-AF65-F5344CB8AC3E}">
        <p14:creationId xmlns:p14="http://schemas.microsoft.com/office/powerpoint/2010/main" val="4188147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eaLnBrk="1" hangingPunct="1">
              <a:buFont typeface="Arial" charset="0"/>
              <a:buChar char="•"/>
            </a:pPr>
            <a:r>
              <a:rPr lang="en-US" sz="1100" dirty="0">
                <a:latin typeface="+mn-lt"/>
                <a:ea typeface="ＭＳ Ｐゴシック" charset="0"/>
                <a:cs typeface="ＭＳ Ｐゴシック" charset="0"/>
              </a:rPr>
              <a:t>What are the commonalities?</a:t>
            </a:r>
          </a:p>
          <a:p>
            <a:pPr marL="342900" indent="-342900" eaLnBrk="1" hangingPunct="1">
              <a:buFont typeface="Arial" charset="0"/>
              <a:buChar char="•"/>
            </a:pPr>
            <a:r>
              <a:rPr lang="en-US" sz="1100" dirty="0">
                <a:latin typeface="+mn-lt"/>
                <a:ea typeface="ＭＳ Ｐゴシック" charset="0"/>
                <a:cs typeface="ＭＳ Ｐゴシック" charset="0"/>
              </a:rPr>
              <a:t>What are the differences?</a:t>
            </a:r>
          </a:p>
          <a:p>
            <a:endParaRPr lang="en-US" dirty="0"/>
          </a:p>
        </p:txBody>
      </p:sp>
    </p:spTree>
    <p:extLst>
      <p:ext uri="{BB962C8B-B14F-4D97-AF65-F5344CB8AC3E}">
        <p14:creationId xmlns:p14="http://schemas.microsoft.com/office/powerpoint/2010/main" val="177667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0A434A80-9897-1D4F-A3B0-E9224174B094}" type="slidenum">
              <a:rPr lang="en-US" sz="1200"/>
              <a:pPr/>
              <a:t>10</a:t>
            </a:fld>
            <a:endParaRPr lang="en-US" sz="1200"/>
          </a:p>
        </p:txBody>
      </p:sp>
      <p:sp>
        <p:nvSpPr>
          <p:cNvPr id="25603" name="Rectangle 2"/>
          <p:cNvSpPr>
            <a:spLocks noGrp="1" noRot="1" noChangeAspect="1" noChangeArrowheads="1" noTextEdit="1"/>
          </p:cNvSpPr>
          <p:nvPr>
            <p:ph type="sldImg"/>
          </p:nvPr>
        </p:nvSpPr>
        <p:spPr>
          <a:xfrm>
            <a:off x="393700" y="692150"/>
            <a:ext cx="6070600" cy="3416300"/>
          </a:xfrm>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Everyone has a culture. Many different people and researchers have looked at culture and defined it differently (Hall, 1976; White).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Culture used to mean refined ways of the elite and powerful: opera, art, fine wine, and food. Now we have better definitions.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Learning about our own culture as individuals and as professionals in special education will begin our journey to cultural competence and help to avoid some of the unfortunate experiences for children in our country. We will begin learning about multicultural education and ourselves this week.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Culture used to mean refined ways of the elite and powerful: opera, art, fine wine, and food. Now, we have better definitions.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Learning about our own culture as individuals and as professionals in special education will begin our journey to cultural competence and help to avoid some of the unfortunate experiences for children in our country. We will begin learning about multicultural education and ourselves this week.</a:t>
            </a:r>
          </a:p>
        </p:txBody>
      </p:sp>
    </p:spTree>
    <p:extLst>
      <p:ext uri="{BB962C8B-B14F-4D97-AF65-F5344CB8AC3E}">
        <p14:creationId xmlns:p14="http://schemas.microsoft.com/office/powerpoint/2010/main" val="776906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4160384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145240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3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63822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29210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1013016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568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F075B-78A2-7647-AF37-53667A9100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28C90A-B84B-5446-9174-1E37BED90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E1D0C7-221B-F841-AEE2-D4EAE10FE8B4}"/>
              </a:ext>
            </a:extLst>
          </p:cNvPr>
          <p:cNvSpPr>
            <a:spLocks noGrp="1"/>
          </p:cNvSpPr>
          <p:nvPr>
            <p:ph type="dt" sz="half" idx="10"/>
          </p:nvPr>
        </p:nvSpPr>
        <p:spPr/>
        <p:txBody>
          <a:bodyPr/>
          <a:lstStyle/>
          <a:p>
            <a:fld id="{2C1B729B-FD5B-174E-B849-89BA9D14AB15}" type="datetimeFigureOut">
              <a:rPr lang="en-US" smtClean="0"/>
              <a:t>8/8/19</a:t>
            </a:fld>
            <a:endParaRPr lang="en-US"/>
          </a:p>
        </p:txBody>
      </p:sp>
      <p:sp>
        <p:nvSpPr>
          <p:cNvPr id="5" name="Footer Placeholder 4">
            <a:extLst>
              <a:ext uri="{FF2B5EF4-FFF2-40B4-BE49-F238E27FC236}">
                <a16:creationId xmlns:a16="http://schemas.microsoft.com/office/drawing/2014/main" id="{613AFF5C-CF4B-FD46-8F76-A22F1E215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7EEBE-39CF-D94D-B0ED-5B8A1B961E7F}"/>
              </a:ext>
            </a:extLst>
          </p:cNvPr>
          <p:cNvSpPr>
            <a:spLocks noGrp="1"/>
          </p:cNvSpPr>
          <p:nvPr>
            <p:ph type="sldNum" sz="quarter" idx="12"/>
          </p:nvPr>
        </p:nvSpPr>
        <p:spPr/>
        <p:txBody>
          <a:bodyPr/>
          <a:lstStyle/>
          <a:p>
            <a:fld id="{80A09F43-DAAE-9144-8C79-8F1633699FFB}" type="slidenum">
              <a:rPr lang="en-US" smtClean="0"/>
              <a:t>‹#›</a:t>
            </a:fld>
            <a:endParaRPr lang="en-US"/>
          </a:p>
        </p:txBody>
      </p:sp>
    </p:spTree>
    <p:extLst>
      <p:ext uri="{BB962C8B-B14F-4D97-AF65-F5344CB8AC3E}">
        <p14:creationId xmlns:p14="http://schemas.microsoft.com/office/powerpoint/2010/main" val="2038758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1524656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nGTVjJuRaZ8"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HiLtFVHR8Q0"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86279" y="4839811"/>
            <a:ext cx="10790618" cy="1325563"/>
          </a:xfrm>
        </p:spPr>
        <p:txBody>
          <a:bodyPr>
            <a:normAutofit/>
          </a:bodyPr>
          <a:lstStyle/>
          <a:p>
            <a:r>
              <a:rPr lang="en-US"/>
              <a:t>Culturally Relevant Education: </a:t>
            </a:r>
            <a:br>
              <a:rPr lang="en-US"/>
            </a:br>
            <a:r>
              <a:rPr lang="en-US"/>
              <a:t>Cultivating Learning for All</a:t>
            </a:r>
            <a:endParaRPr lang="en-US" dirty="0">
              <a:latin typeface="Gotham Bold" charset="0"/>
              <a:ea typeface="Gotham Bold" charset="0"/>
              <a:cs typeface="Gotham Bold" charset="0"/>
            </a:endParaRPr>
          </a:p>
        </p:txBody>
      </p:sp>
    </p:spTree>
    <p:extLst>
      <p:ext uri="{BB962C8B-B14F-4D97-AF65-F5344CB8AC3E}">
        <p14:creationId xmlns:p14="http://schemas.microsoft.com/office/powerpoint/2010/main" val="3777844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p:spPr>
        <p:txBody>
          <a:bodyPr vert="horz" lIns="90488" tIns="44450" rIns="90488" bIns="44450" rtlCol="0" anchor="ctr">
            <a:normAutofit/>
          </a:bodyPr>
          <a:lstStyle/>
          <a:p>
            <a:pPr eaLnBrk="1" hangingPunct="1"/>
            <a:r>
              <a:rPr lang="en-US" dirty="0">
                <a:ea typeface="ＭＳ Ｐゴシック" charset="0"/>
                <a:cs typeface="ＭＳ Ｐゴシック" charset="0"/>
              </a:rPr>
              <a:t>Conceptions of Culture</a:t>
            </a:r>
            <a:endParaRPr lang="en-US" dirty="0">
              <a:solidFill>
                <a:srgbClr val="CC00CC"/>
              </a:solidFill>
              <a:ea typeface="ＭＳ Ｐゴシック" charset="0"/>
              <a:cs typeface="ＭＳ Ｐゴシック" charset="0"/>
            </a:endParaRPr>
          </a:p>
        </p:txBody>
      </p:sp>
      <p:sp>
        <p:nvSpPr>
          <p:cNvPr id="136195" name="Rectangle 3"/>
          <p:cNvSpPr>
            <a:spLocks noGrp="1" noChangeArrowheads="1"/>
          </p:cNvSpPr>
          <p:nvPr>
            <p:ph idx="1"/>
          </p:nvPr>
        </p:nvSpPr>
        <p:spPr/>
        <p:txBody>
          <a:bodyPr vert="horz" lIns="90488" tIns="44450" rIns="90488" bIns="44450" rtlCol="0">
            <a:normAutofit/>
          </a:bodyPr>
          <a:lstStyle/>
          <a:p>
            <a:pPr eaLnBrk="1" hangingPunct="1">
              <a:lnSpc>
                <a:spcPct val="90000"/>
              </a:lnSpc>
            </a:pPr>
            <a:r>
              <a:rPr lang="en-US" dirty="0">
                <a:latin typeface="+mn-lt"/>
                <a:ea typeface="ＭＳ Ｐゴシック" charset="0"/>
                <a:cs typeface="ＭＳ Ｐゴシック" charset="0"/>
              </a:rPr>
              <a:t>A blueprint for perception, evaluation, behavior, feeling, thinking.</a:t>
            </a:r>
          </a:p>
          <a:p>
            <a:pPr eaLnBrk="1" hangingPunct="1">
              <a:lnSpc>
                <a:spcPct val="90000"/>
              </a:lnSpc>
            </a:pPr>
            <a:r>
              <a:rPr lang="en-US" dirty="0">
                <a:latin typeface="+mn-lt"/>
                <a:ea typeface="ＭＳ Ｐゴシック" charset="0"/>
                <a:cs typeface="ＭＳ Ｐゴシック" charset="0"/>
              </a:rPr>
              <a:t>Culture is in us, around us, like the air we breathe.</a:t>
            </a:r>
          </a:p>
          <a:p>
            <a:pPr eaLnBrk="1" hangingPunct="1">
              <a:lnSpc>
                <a:spcPct val="90000"/>
              </a:lnSpc>
            </a:pPr>
            <a:r>
              <a:rPr lang="en-US" dirty="0">
                <a:latin typeface="+mn-lt"/>
                <a:ea typeface="ＭＳ Ｐゴシック" charset="0"/>
                <a:cs typeface="ＭＳ Ｐゴシック" charset="0"/>
              </a:rPr>
              <a:t>What appears to be natural and </a:t>
            </a:r>
            <a:r>
              <a:rPr lang="ja-JP" altLang="en-US">
                <a:latin typeface="+mn-lt"/>
                <a:ea typeface="ＭＳ Ｐゴシック" charset="0"/>
                <a:cs typeface="ＭＳ Ｐゴシック" charset="0"/>
              </a:rPr>
              <a:t>“</a:t>
            </a:r>
            <a:r>
              <a:rPr lang="en-US" dirty="0">
                <a:latin typeface="+mn-lt"/>
                <a:ea typeface="ＭＳ Ｐゴシック" charset="0"/>
                <a:cs typeface="ＭＳ Ｐゴシック" charset="0"/>
              </a:rPr>
              <a:t>how things are.</a:t>
            </a:r>
            <a:r>
              <a:rPr lang="ja-JP" altLang="en-US">
                <a:latin typeface="+mn-lt"/>
                <a:ea typeface="ＭＳ Ｐゴシック" charset="0"/>
                <a:cs typeface="ＭＳ Ｐゴシック" charset="0"/>
              </a:rPr>
              <a:t>”</a:t>
            </a:r>
            <a:endParaRPr lang="en-US" dirty="0">
              <a:latin typeface="+mn-lt"/>
              <a:ea typeface="ＭＳ Ｐゴシック" charset="0"/>
              <a:cs typeface="ＭＳ Ｐゴシック" charset="0"/>
            </a:endParaRPr>
          </a:p>
          <a:p>
            <a:pPr eaLnBrk="1" hangingPunct="1">
              <a:lnSpc>
                <a:spcPct val="90000"/>
              </a:lnSpc>
            </a:pPr>
            <a:r>
              <a:rPr lang="en-US" dirty="0">
                <a:latin typeface="+mn-lt"/>
                <a:ea typeface="ＭＳ Ｐゴシック" charset="0"/>
                <a:cs typeface="ＭＳ Ｐゴシック" charset="0"/>
              </a:rPr>
              <a:t>A framework that guides and bounds life practices . . . a set of possibilities from which to choose.</a:t>
            </a:r>
          </a:p>
        </p:txBody>
      </p:sp>
      <p:pic>
        <p:nvPicPr>
          <p:cNvPr id="1026" name="Picture 2" descr="Image result for framework">
            <a:extLst>
              <a:ext uri="{FF2B5EF4-FFF2-40B4-BE49-F238E27FC236}">
                <a16:creationId xmlns:a16="http://schemas.microsoft.com/office/drawing/2014/main" id="{6AE40C63-534A-804A-B727-7AC0E1FA8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381" y="4147693"/>
            <a:ext cx="2911186" cy="24884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61FBB45-BA76-3242-91A1-B6EFF2B3A00F}"/>
              </a:ext>
            </a:extLst>
          </p:cNvPr>
          <p:cNvSpPr/>
          <p:nvPr/>
        </p:nvSpPr>
        <p:spPr>
          <a:xfrm>
            <a:off x="1000344" y="5391942"/>
            <a:ext cx="2476062" cy="369332"/>
          </a:xfrm>
          <a:prstGeom prst="rect">
            <a:avLst/>
          </a:prstGeom>
        </p:spPr>
        <p:txBody>
          <a:bodyPr wrap="none">
            <a:spAutoFit/>
          </a:bodyPr>
          <a:lstStyle/>
          <a:p>
            <a:pPr lvl="0"/>
            <a:r>
              <a:rPr lang="en-US" dirty="0">
                <a:solidFill>
                  <a:prstClr val="black"/>
                </a:solidFill>
                <a:ea typeface="ＭＳ Ｐゴシック" charset="0"/>
                <a:cs typeface="ＭＳ Ｐゴシック" charset="0"/>
              </a:rPr>
              <a:t>(Hall, 1976; White,1959)</a:t>
            </a:r>
          </a:p>
        </p:txBody>
      </p:sp>
    </p:spTree>
    <p:extLst>
      <p:ext uri="{BB962C8B-B14F-4D97-AF65-F5344CB8AC3E}">
        <p14:creationId xmlns:p14="http://schemas.microsoft.com/office/powerpoint/2010/main" val="91156271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additive="base">
                                        <p:cTn id="7" dur="500" fill="hold"/>
                                        <p:tgtEl>
                                          <p:spTgt spid="136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619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36195">
                                            <p:txEl>
                                              <p:pRg st="1" end="1"/>
                                            </p:txEl>
                                          </p:spTgt>
                                        </p:tgtEl>
                                        <p:attrNameLst>
                                          <p:attrName>style.visibility</p:attrName>
                                        </p:attrNameLst>
                                      </p:cBhvr>
                                      <p:to>
                                        <p:strVal val="visible"/>
                                      </p:to>
                                    </p:set>
                                    <p:anim calcmode="lin" valueType="num">
                                      <p:cBhvr additive="base">
                                        <p:cTn id="13" dur="500" fill="hold"/>
                                        <p:tgtEl>
                                          <p:spTgt spid="136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61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36195">
                                            <p:txEl>
                                              <p:pRg st="2" end="2"/>
                                            </p:txEl>
                                          </p:spTgt>
                                        </p:tgtEl>
                                        <p:attrNameLst>
                                          <p:attrName>style.visibility</p:attrName>
                                        </p:attrNameLst>
                                      </p:cBhvr>
                                      <p:to>
                                        <p:strVal val="visible"/>
                                      </p:to>
                                    </p:set>
                                    <p:anim calcmode="lin" valueType="num">
                                      <p:cBhvr additive="base">
                                        <p:cTn id="19" dur="500" fill="hold"/>
                                        <p:tgtEl>
                                          <p:spTgt spid="136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619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36195">
                                            <p:txEl>
                                              <p:pRg st="3" end="3"/>
                                            </p:txEl>
                                          </p:spTgt>
                                        </p:tgtEl>
                                        <p:attrNameLst>
                                          <p:attrName>style.visibility</p:attrName>
                                        </p:attrNameLst>
                                      </p:cBhvr>
                                      <p:to>
                                        <p:strVal val="visible"/>
                                      </p:to>
                                    </p:set>
                                    <p:anim calcmode="lin" valueType="num">
                                      <p:cBhvr additive="base">
                                        <p:cTn id="25" dur="500" fill="hold"/>
                                        <p:tgtEl>
                                          <p:spTgt spid="1361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619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03366" y="433251"/>
            <a:ext cx="7696200" cy="1143000"/>
          </a:xfrm>
        </p:spPr>
        <p:txBody>
          <a:bodyPr/>
          <a:lstStyle/>
          <a:p>
            <a:pPr eaLnBrk="1" hangingPunct="1"/>
            <a:r>
              <a:rPr lang="en-US" dirty="0">
                <a:ea typeface="ＭＳ Ｐゴシック" charset="0"/>
                <a:cs typeface="ＭＳ Ｐゴシック" charset="0"/>
              </a:rPr>
              <a:t>Culture is dynamic . . . </a:t>
            </a:r>
          </a:p>
        </p:txBody>
      </p:sp>
      <p:sp>
        <p:nvSpPr>
          <p:cNvPr id="26627" name="Rectangle 3"/>
          <p:cNvSpPr>
            <a:spLocks noGrp="1" noChangeArrowheads="1"/>
          </p:cNvSpPr>
          <p:nvPr>
            <p:ph idx="1"/>
          </p:nvPr>
        </p:nvSpPr>
        <p:spPr>
          <a:xfrm>
            <a:off x="803366" y="2338252"/>
            <a:ext cx="8839200" cy="4114800"/>
          </a:xfrm>
        </p:spPr>
        <p:txBody>
          <a:bodyPr/>
          <a:lstStyle/>
          <a:p>
            <a:pPr marL="0" indent="0" eaLnBrk="1" hangingPunct="1">
              <a:buNone/>
            </a:pPr>
            <a:r>
              <a:rPr lang="en-US" dirty="0">
                <a:latin typeface="Calibri" charset="0"/>
                <a:ea typeface="ＭＳ Ｐゴシック" charset="0"/>
                <a:cs typeface="ＭＳ Ｐゴシック" charset="0"/>
              </a:rPr>
              <a:t>Glenn (1989) warned that "we need an approach to education that takes seriously </a:t>
            </a:r>
            <a:r>
              <a:rPr lang="en-US" dirty="0">
                <a:solidFill>
                  <a:srgbClr val="FF6600"/>
                </a:solidFill>
                <a:latin typeface="Calibri" charset="0"/>
                <a:ea typeface="ＭＳ Ｐゴシック" charset="0"/>
                <a:cs typeface="ＭＳ Ｐゴシック" charset="0"/>
              </a:rPr>
              <a:t>the </a:t>
            </a:r>
            <a:r>
              <a:rPr lang="en-US" i="1" dirty="0">
                <a:solidFill>
                  <a:srgbClr val="FF6600"/>
                </a:solidFill>
                <a:latin typeface="Calibri" charset="0"/>
                <a:ea typeface="ＭＳ Ｐゴシック" charset="0"/>
                <a:cs typeface="ＭＳ Ｐゴシック" charset="0"/>
              </a:rPr>
              <a:t>lived culture</a:t>
            </a:r>
            <a:r>
              <a:rPr lang="en-US" dirty="0">
                <a:solidFill>
                  <a:srgbClr val="FF6600"/>
                </a:solidFill>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of children and their families, not the fiestas and folklores that had meaning for their grandparents but are not part of the lives of families coming to terms with the losses and gains of immigration" (p. 779).  </a:t>
            </a:r>
          </a:p>
          <a:p>
            <a:pPr eaLnBrk="1" hangingPunct="1"/>
            <a:endParaRPr lang="en-US" dirty="0">
              <a:latin typeface="Calibri" charset="0"/>
              <a:ea typeface="ＭＳ Ｐゴシック" charset="0"/>
              <a:cs typeface="ＭＳ Ｐゴシック" charset="0"/>
            </a:endParaRPr>
          </a:p>
        </p:txBody>
      </p:sp>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2312" y="0"/>
            <a:ext cx="241617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970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C82A2-0B70-4B42-90A2-3C7545618686}"/>
              </a:ext>
            </a:extLst>
          </p:cNvPr>
          <p:cNvSpPr>
            <a:spLocks noGrp="1"/>
          </p:cNvSpPr>
          <p:nvPr>
            <p:ph type="title"/>
          </p:nvPr>
        </p:nvSpPr>
        <p:spPr/>
        <p:txBody>
          <a:bodyPr/>
          <a:lstStyle/>
          <a:p>
            <a:r>
              <a:rPr lang="en-US" dirty="0"/>
              <a:t>Culture is . . . </a:t>
            </a:r>
          </a:p>
        </p:txBody>
      </p:sp>
      <p:pic>
        <p:nvPicPr>
          <p:cNvPr id="18" name="Picture 2" descr="iceberg3">
            <a:extLst>
              <a:ext uri="{FF2B5EF4-FFF2-40B4-BE49-F238E27FC236}">
                <a16:creationId xmlns:a16="http://schemas.microsoft.com/office/drawing/2014/main" id="{D6BC57CE-2A40-8A4F-B719-391AB12F0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43" y="1423852"/>
            <a:ext cx="5160169"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3">
            <a:extLst>
              <a:ext uri="{FF2B5EF4-FFF2-40B4-BE49-F238E27FC236}">
                <a16:creationId xmlns:a16="http://schemas.microsoft.com/office/drawing/2014/main" id="{F7117522-6FE7-5141-B71A-CEEC7FABEF79}"/>
              </a:ext>
            </a:extLst>
          </p:cNvPr>
          <p:cNvSpPr txBox="1">
            <a:spLocks noChangeArrowheads="1"/>
          </p:cNvSpPr>
          <p:nvPr/>
        </p:nvSpPr>
        <p:spPr bwMode="auto">
          <a:xfrm>
            <a:off x="2367644" y="2052502"/>
            <a:ext cx="505267" cy="253916"/>
          </a:xfrm>
          <a:prstGeom prst="rect">
            <a:avLst/>
          </a:prstGeom>
          <a:solidFill>
            <a:srgbClr val="FFFFCC"/>
          </a:solidFill>
          <a:ln w="9525">
            <a:solidFill>
              <a:schemeClr val="bg2"/>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music</a:t>
            </a:r>
          </a:p>
        </p:txBody>
      </p:sp>
      <p:sp>
        <p:nvSpPr>
          <p:cNvPr id="20" name="Text Box 4">
            <a:extLst>
              <a:ext uri="{FF2B5EF4-FFF2-40B4-BE49-F238E27FC236}">
                <a16:creationId xmlns:a16="http://schemas.microsoft.com/office/drawing/2014/main" id="{DB7EA59D-5C81-1444-9278-786299F1E2E1}"/>
              </a:ext>
            </a:extLst>
          </p:cNvPr>
          <p:cNvSpPr txBox="1">
            <a:spLocks noChangeArrowheads="1"/>
          </p:cNvSpPr>
          <p:nvPr/>
        </p:nvSpPr>
        <p:spPr bwMode="auto">
          <a:xfrm>
            <a:off x="3910693" y="1881052"/>
            <a:ext cx="623889" cy="253916"/>
          </a:xfrm>
          <a:prstGeom prst="rect">
            <a:avLst/>
          </a:prstGeom>
          <a:solidFill>
            <a:srgbClr val="FFFFCC"/>
          </a:solidFill>
          <a:ln w="9525">
            <a:solidFill>
              <a:schemeClr val="bg2"/>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clothing</a:t>
            </a:r>
          </a:p>
        </p:txBody>
      </p:sp>
      <p:sp>
        <p:nvSpPr>
          <p:cNvPr id="21" name="Text Box 5">
            <a:extLst>
              <a:ext uri="{FF2B5EF4-FFF2-40B4-BE49-F238E27FC236}">
                <a16:creationId xmlns:a16="http://schemas.microsoft.com/office/drawing/2014/main" id="{95A02481-0D5B-B249-83AE-D2D519EED5CB}"/>
              </a:ext>
            </a:extLst>
          </p:cNvPr>
          <p:cNvSpPr txBox="1">
            <a:spLocks noChangeArrowheads="1"/>
          </p:cNvSpPr>
          <p:nvPr/>
        </p:nvSpPr>
        <p:spPr bwMode="auto">
          <a:xfrm>
            <a:off x="3682093" y="2338252"/>
            <a:ext cx="535724" cy="253916"/>
          </a:xfrm>
          <a:prstGeom prst="rect">
            <a:avLst/>
          </a:prstGeom>
          <a:solidFill>
            <a:srgbClr val="FFFFCC"/>
          </a:solidFill>
          <a:ln w="9525">
            <a:solidFill>
              <a:schemeClr val="bg2"/>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homes</a:t>
            </a:r>
          </a:p>
        </p:txBody>
      </p:sp>
      <p:sp>
        <p:nvSpPr>
          <p:cNvPr id="22" name="Text Box 6">
            <a:extLst>
              <a:ext uri="{FF2B5EF4-FFF2-40B4-BE49-F238E27FC236}">
                <a16:creationId xmlns:a16="http://schemas.microsoft.com/office/drawing/2014/main" id="{1EB530C3-187C-AF45-AE11-67FE32BF15D9}"/>
              </a:ext>
            </a:extLst>
          </p:cNvPr>
          <p:cNvSpPr txBox="1">
            <a:spLocks noChangeArrowheads="1"/>
          </p:cNvSpPr>
          <p:nvPr/>
        </p:nvSpPr>
        <p:spPr bwMode="auto">
          <a:xfrm>
            <a:off x="2710543" y="2452552"/>
            <a:ext cx="685800" cy="253916"/>
          </a:xfrm>
          <a:prstGeom prst="rect">
            <a:avLst/>
          </a:prstGeom>
          <a:solidFill>
            <a:srgbClr val="FFFFCC"/>
          </a:solidFill>
          <a:ln w="9525">
            <a:solidFill>
              <a:schemeClr val="bg2"/>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traditions</a:t>
            </a:r>
          </a:p>
        </p:txBody>
      </p:sp>
      <p:sp>
        <p:nvSpPr>
          <p:cNvPr id="23" name="Text Box 7">
            <a:extLst>
              <a:ext uri="{FF2B5EF4-FFF2-40B4-BE49-F238E27FC236}">
                <a16:creationId xmlns:a16="http://schemas.microsoft.com/office/drawing/2014/main" id="{3D4FCBD1-A472-D843-93A3-8B74C2704A43}"/>
              </a:ext>
            </a:extLst>
          </p:cNvPr>
          <p:cNvSpPr txBox="1">
            <a:spLocks noChangeArrowheads="1"/>
          </p:cNvSpPr>
          <p:nvPr/>
        </p:nvSpPr>
        <p:spPr bwMode="auto">
          <a:xfrm>
            <a:off x="3282043" y="1995352"/>
            <a:ext cx="431528" cy="253916"/>
          </a:xfrm>
          <a:prstGeom prst="rect">
            <a:avLst/>
          </a:prstGeom>
          <a:solidFill>
            <a:srgbClr val="FFFFCC"/>
          </a:solidFill>
          <a:ln w="9525">
            <a:solidFill>
              <a:schemeClr val="bg2"/>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food</a:t>
            </a:r>
          </a:p>
        </p:txBody>
      </p:sp>
      <p:sp>
        <p:nvSpPr>
          <p:cNvPr id="24" name="Text Box 8">
            <a:extLst>
              <a:ext uri="{FF2B5EF4-FFF2-40B4-BE49-F238E27FC236}">
                <a16:creationId xmlns:a16="http://schemas.microsoft.com/office/drawing/2014/main" id="{50417740-9BB1-1F49-841E-97490699D631}"/>
              </a:ext>
            </a:extLst>
          </p:cNvPr>
          <p:cNvSpPr txBox="1">
            <a:spLocks noChangeArrowheads="1"/>
          </p:cNvSpPr>
          <p:nvPr/>
        </p:nvSpPr>
        <p:spPr bwMode="auto">
          <a:xfrm>
            <a:off x="4482194" y="2223952"/>
            <a:ext cx="639919" cy="253916"/>
          </a:xfrm>
          <a:prstGeom prst="rect">
            <a:avLst/>
          </a:prstGeom>
          <a:solidFill>
            <a:srgbClr val="FFFFCC"/>
          </a:solidFill>
          <a:ln w="9525">
            <a:solidFill>
              <a:schemeClr val="bg2"/>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holidays</a:t>
            </a:r>
          </a:p>
        </p:txBody>
      </p:sp>
      <p:sp>
        <p:nvSpPr>
          <p:cNvPr id="25" name="Text Box 9">
            <a:extLst>
              <a:ext uri="{FF2B5EF4-FFF2-40B4-BE49-F238E27FC236}">
                <a16:creationId xmlns:a16="http://schemas.microsoft.com/office/drawing/2014/main" id="{E7994CF4-D245-A246-AC17-9D4216DB2974}"/>
              </a:ext>
            </a:extLst>
          </p:cNvPr>
          <p:cNvSpPr txBox="1">
            <a:spLocks noChangeArrowheads="1"/>
          </p:cNvSpPr>
          <p:nvPr/>
        </p:nvSpPr>
        <p:spPr bwMode="auto">
          <a:xfrm>
            <a:off x="195943" y="2116797"/>
            <a:ext cx="1543050" cy="253916"/>
          </a:xfrm>
          <a:prstGeom prst="rect">
            <a:avLst/>
          </a:prstGeom>
          <a:solidFill>
            <a:srgbClr val="FFFFFF"/>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solidFill>
                  <a:srgbClr val="FF0000"/>
                </a:solidFill>
                <a:latin typeface="+mn-lt"/>
              </a:rPr>
              <a:t>What Can Easily Be Seen</a:t>
            </a:r>
          </a:p>
        </p:txBody>
      </p:sp>
      <p:sp>
        <p:nvSpPr>
          <p:cNvPr id="26" name="Text Box 10">
            <a:extLst>
              <a:ext uri="{FF2B5EF4-FFF2-40B4-BE49-F238E27FC236}">
                <a16:creationId xmlns:a16="http://schemas.microsoft.com/office/drawing/2014/main" id="{05BE2EF7-3A9F-DB45-8E64-6CC468003194}"/>
              </a:ext>
            </a:extLst>
          </p:cNvPr>
          <p:cNvSpPr txBox="1">
            <a:spLocks noChangeArrowheads="1"/>
          </p:cNvSpPr>
          <p:nvPr/>
        </p:nvSpPr>
        <p:spPr bwMode="auto">
          <a:xfrm>
            <a:off x="195943" y="5081452"/>
            <a:ext cx="2114550" cy="253916"/>
          </a:xfrm>
          <a:prstGeom prst="rect">
            <a:avLst/>
          </a:prstGeom>
          <a:solidFill>
            <a:srgbClr val="FFFFF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solidFill>
                  <a:srgbClr val="FF0000"/>
                </a:solidFill>
                <a:latin typeface="+mn-lt"/>
              </a:rPr>
              <a:t>What Remains Hidden From View</a:t>
            </a:r>
          </a:p>
        </p:txBody>
      </p:sp>
      <p:sp>
        <p:nvSpPr>
          <p:cNvPr id="27" name="Text Box 11">
            <a:extLst>
              <a:ext uri="{FF2B5EF4-FFF2-40B4-BE49-F238E27FC236}">
                <a16:creationId xmlns:a16="http://schemas.microsoft.com/office/drawing/2014/main" id="{60744ADA-F4BA-654E-A929-128E1D0F346C}"/>
              </a:ext>
            </a:extLst>
          </p:cNvPr>
          <p:cNvSpPr txBox="1">
            <a:spLocks noChangeArrowheads="1"/>
          </p:cNvSpPr>
          <p:nvPr/>
        </p:nvSpPr>
        <p:spPr bwMode="auto">
          <a:xfrm>
            <a:off x="3167743" y="3138352"/>
            <a:ext cx="685800" cy="253916"/>
          </a:xfrm>
          <a:prstGeom prst="rect">
            <a:avLst/>
          </a:prstGeom>
          <a:solidFill>
            <a:srgbClr val="FFFFCC"/>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attitudes</a:t>
            </a:r>
          </a:p>
        </p:txBody>
      </p:sp>
      <p:sp>
        <p:nvSpPr>
          <p:cNvPr id="28" name="Text Box 12">
            <a:extLst>
              <a:ext uri="{FF2B5EF4-FFF2-40B4-BE49-F238E27FC236}">
                <a16:creationId xmlns:a16="http://schemas.microsoft.com/office/drawing/2014/main" id="{F91B0779-637E-5747-9718-2E7DD514D757}"/>
              </a:ext>
            </a:extLst>
          </p:cNvPr>
          <p:cNvSpPr txBox="1">
            <a:spLocks noChangeArrowheads="1"/>
          </p:cNvSpPr>
          <p:nvPr/>
        </p:nvSpPr>
        <p:spPr bwMode="auto">
          <a:xfrm>
            <a:off x="4425043" y="3309802"/>
            <a:ext cx="648891" cy="253916"/>
          </a:xfrm>
          <a:prstGeom prst="rect">
            <a:avLst/>
          </a:prstGeom>
          <a:solidFill>
            <a:srgbClr val="FFFFCC"/>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beliefs</a:t>
            </a:r>
          </a:p>
        </p:txBody>
      </p:sp>
      <p:sp>
        <p:nvSpPr>
          <p:cNvPr id="29" name="Text Box 13">
            <a:extLst>
              <a:ext uri="{FF2B5EF4-FFF2-40B4-BE49-F238E27FC236}">
                <a16:creationId xmlns:a16="http://schemas.microsoft.com/office/drawing/2014/main" id="{DC3D8501-5465-474F-BB32-3F41482DEFA9}"/>
              </a:ext>
            </a:extLst>
          </p:cNvPr>
          <p:cNvSpPr txBox="1">
            <a:spLocks noChangeArrowheads="1"/>
          </p:cNvSpPr>
          <p:nvPr/>
        </p:nvSpPr>
        <p:spPr bwMode="auto">
          <a:xfrm>
            <a:off x="2081893" y="3424102"/>
            <a:ext cx="648891" cy="253916"/>
          </a:xfrm>
          <a:prstGeom prst="rect">
            <a:avLst/>
          </a:prstGeom>
          <a:solidFill>
            <a:srgbClr val="FFFFCC"/>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values</a:t>
            </a:r>
          </a:p>
        </p:txBody>
      </p:sp>
      <p:sp>
        <p:nvSpPr>
          <p:cNvPr id="30" name="Text Box 14">
            <a:extLst>
              <a:ext uri="{FF2B5EF4-FFF2-40B4-BE49-F238E27FC236}">
                <a16:creationId xmlns:a16="http://schemas.microsoft.com/office/drawing/2014/main" id="{1F54582B-E40E-504E-89A2-B70AD07C08D4}"/>
              </a:ext>
            </a:extLst>
          </p:cNvPr>
          <p:cNvSpPr txBox="1">
            <a:spLocks noChangeArrowheads="1"/>
          </p:cNvSpPr>
          <p:nvPr/>
        </p:nvSpPr>
        <p:spPr bwMode="auto">
          <a:xfrm>
            <a:off x="4939393" y="3767002"/>
            <a:ext cx="971550" cy="253916"/>
          </a:xfrm>
          <a:prstGeom prst="rect">
            <a:avLst/>
          </a:prstGeom>
          <a:solidFill>
            <a:srgbClr val="FFFFCC"/>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relationships</a:t>
            </a:r>
          </a:p>
        </p:txBody>
      </p:sp>
      <p:sp>
        <p:nvSpPr>
          <p:cNvPr id="31" name="Text Box 15">
            <a:extLst>
              <a:ext uri="{FF2B5EF4-FFF2-40B4-BE49-F238E27FC236}">
                <a16:creationId xmlns:a16="http://schemas.microsoft.com/office/drawing/2014/main" id="{06FDC075-3FB2-6344-86A2-314B042EC030}"/>
              </a:ext>
            </a:extLst>
          </p:cNvPr>
          <p:cNvSpPr txBox="1">
            <a:spLocks noChangeArrowheads="1"/>
          </p:cNvSpPr>
          <p:nvPr/>
        </p:nvSpPr>
        <p:spPr bwMode="auto">
          <a:xfrm>
            <a:off x="3396343" y="5024302"/>
            <a:ext cx="800100" cy="253916"/>
          </a:xfrm>
          <a:prstGeom prst="rect">
            <a:avLst/>
          </a:prstGeom>
          <a:solidFill>
            <a:srgbClr val="FFFFCC"/>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050" dirty="0"/>
              <a:t>world view</a:t>
            </a:r>
          </a:p>
        </p:txBody>
      </p:sp>
      <p:pic>
        <p:nvPicPr>
          <p:cNvPr id="4" name="Picture 3">
            <a:extLst>
              <a:ext uri="{FF2B5EF4-FFF2-40B4-BE49-F238E27FC236}">
                <a16:creationId xmlns:a16="http://schemas.microsoft.com/office/drawing/2014/main" id="{6B2A3446-71C3-3944-9F24-1057ABB3CBA4}"/>
              </a:ext>
            </a:extLst>
          </p:cNvPr>
          <p:cNvPicPr>
            <a:picLocks noChangeAspect="1"/>
          </p:cNvPicPr>
          <p:nvPr/>
        </p:nvPicPr>
        <p:blipFill>
          <a:blip r:embed="rId4"/>
          <a:stretch>
            <a:fillRect/>
          </a:stretch>
        </p:blipFill>
        <p:spPr>
          <a:xfrm>
            <a:off x="6456772" y="1423852"/>
            <a:ext cx="4911846" cy="5143500"/>
          </a:xfrm>
          <a:prstGeom prst="rect">
            <a:avLst/>
          </a:prstGeom>
        </p:spPr>
      </p:pic>
    </p:spTree>
    <p:extLst>
      <p:ext uri="{BB962C8B-B14F-4D97-AF65-F5344CB8AC3E}">
        <p14:creationId xmlns:p14="http://schemas.microsoft.com/office/powerpoint/2010/main" val="379236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0-#ppt_w/2"/>
                                          </p:val>
                                        </p:tav>
                                        <p:tav tm="100000">
                                          <p:val>
                                            <p:strVal val="#ppt_x"/>
                                          </p:val>
                                        </p:tav>
                                      </p:tavLst>
                                    </p:anim>
                                    <p:anim calcmode="lin" valueType="num">
                                      <p:cBhvr additive="base">
                                        <p:cTn id="4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0-#ppt_w/2"/>
                                          </p:val>
                                        </p:tav>
                                        <p:tav tm="100000">
                                          <p:val>
                                            <p:strVal val="#ppt_x"/>
                                          </p:val>
                                        </p:tav>
                                      </p:tavLst>
                                    </p:anim>
                                    <p:anim calcmode="lin" valueType="num">
                                      <p:cBhvr additive="base">
                                        <p:cTn id="5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0-#ppt_w/2"/>
                                          </p:val>
                                        </p:tav>
                                        <p:tav tm="100000">
                                          <p:val>
                                            <p:strVal val="#ppt_x"/>
                                          </p:val>
                                        </p:tav>
                                      </p:tavLst>
                                    </p:anim>
                                    <p:anim calcmode="lin" valueType="num">
                                      <p:cBhvr additive="base">
                                        <p:cTn id="6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p:cTn id="67" dur="1000" fill="hold"/>
                                        <p:tgtEl>
                                          <p:spTgt spid="31"/>
                                        </p:tgtEl>
                                        <p:attrNameLst>
                                          <p:attrName>ppt_w</p:attrName>
                                        </p:attrNameLst>
                                      </p:cBhvr>
                                      <p:tavLst>
                                        <p:tav tm="0">
                                          <p:val>
                                            <p:fltVal val="0"/>
                                          </p:val>
                                        </p:tav>
                                        <p:tav tm="100000">
                                          <p:val>
                                            <p:strVal val="#ppt_w"/>
                                          </p:val>
                                        </p:tav>
                                      </p:tavLst>
                                    </p:anim>
                                    <p:anim calcmode="lin" valueType="num">
                                      <p:cBhvr>
                                        <p:cTn id="68" dur="1000" fill="hold"/>
                                        <p:tgtEl>
                                          <p:spTgt spid="31"/>
                                        </p:tgtEl>
                                        <p:attrNameLst>
                                          <p:attrName>ppt_h</p:attrName>
                                        </p:attrNameLst>
                                      </p:cBhvr>
                                      <p:tavLst>
                                        <p:tav tm="0">
                                          <p:val>
                                            <p:fltVal val="0"/>
                                          </p:val>
                                        </p:tav>
                                        <p:tav tm="100000">
                                          <p:val>
                                            <p:strVal val="#ppt_h"/>
                                          </p:val>
                                        </p:tav>
                                      </p:tavLst>
                                    </p:anim>
                                    <p:anim calcmode="lin" valueType="num">
                                      <p:cBhvr>
                                        <p:cTn id="69"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utoUpdateAnimBg="0"/>
      <p:bldP spid="20" grpId="0" animBg="1" autoUpdateAnimBg="0"/>
      <p:bldP spid="21" grpId="0" animBg="1" autoUpdateAnimBg="0"/>
      <p:bldP spid="22" grpId="0" animBg="1" autoUpdateAnimBg="0"/>
      <p:bldP spid="23" grpId="0" animBg="1" autoUpdateAnimBg="0"/>
      <p:bldP spid="24" grpId="0" animBg="1" autoUpdateAnimBg="0"/>
      <p:bldP spid="27" grpId="0" animBg="1" autoUpdateAnimBg="0"/>
      <p:bldP spid="28" grpId="0" animBg="1" autoUpdateAnimBg="0"/>
      <p:bldP spid="29" grpId="0" animBg="1" autoUpdateAnimBg="0"/>
      <p:bldP spid="30" grpId="0" animBg="1" autoUpdateAnimBg="0"/>
      <p:bldP spid="31"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3558-3789-F846-95A9-907CE4965593}"/>
              </a:ext>
            </a:extLst>
          </p:cNvPr>
          <p:cNvSpPr>
            <a:spLocks noGrp="1"/>
          </p:cNvSpPr>
          <p:nvPr>
            <p:ph type="title"/>
          </p:nvPr>
        </p:nvSpPr>
        <p:spPr/>
        <p:txBody>
          <a:bodyPr>
            <a:normAutofit/>
          </a:bodyPr>
          <a:lstStyle/>
          <a:p>
            <a:r>
              <a:rPr lang="en-US" sz="5400" dirty="0"/>
              <a:t>How your “who” affects </a:t>
            </a:r>
            <a:br>
              <a:rPr lang="en-US" sz="5400" dirty="0"/>
            </a:br>
            <a:r>
              <a:rPr lang="en-US" sz="5400" dirty="0"/>
              <a:t>your “do”</a:t>
            </a:r>
          </a:p>
        </p:txBody>
      </p:sp>
    </p:spTree>
    <p:extLst>
      <p:ext uri="{BB962C8B-B14F-4D97-AF65-F5344CB8AC3E}">
        <p14:creationId xmlns:p14="http://schemas.microsoft.com/office/powerpoint/2010/main" val="1090469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D8C2-10B9-DC4C-BA8A-7DE684DAD25F}"/>
              </a:ext>
            </a:extLst>
          </p:cNvPr>
          <p:cNvSpPr>
            <a:spLocks noGrp="1"/>
          </p:cNvSpPr>
          <p:nvPr>
            <p:ph type="title"/>
          </p:nvPr>
        </p:nvSpPr>
        <p:spPr/>
        <p:txBody>
          <a:bodyPr/>
          <a:lstStyle/>
          <a:p>
            <a:r>
              <a:rPr lang="en-US" dirty="0"/>
              <a:t>The teacher</a:t>
            </a:r>
          </a:p>
        </p:txBody>
      </p:sp>
      <p:sp>
        <p:nvSpPr>
          <p:cNvPr id="3" name="Content Placeholder 2">
            <a:extLst>
              <a:ext uri="{FF2B5EF4-FFF2-40B4-BE49-F238E27FC236}">
                <a16:creationId xmlns:a16="http://schemas.microsoft.com/office/drawing/2014/main" id="{E3D5A748-A6E7-6343-8A75-F3262DD0E3B7}"/>
              </a:ext>
            </a:extLst>
          </p:cNvPr>
          <p:cNvSpPr>
            <a:spLocks noGrp="1"/>
          </p:cNvSpPr>
          <p:nvPr>
            <p:ph idx="1"/>
          </p:nvPr>
        </p:nvSpPr>
        <p:spPr/>
        <p:txBody>
          <a:bodyPr>
            <a:normAutofit fontScale="92500"/>
          </a:bodyPr>
          <a:lstStyle/>
          <a:p>
            <a:r>
              <a:rPr lang="en-US" u="none" strike="noStrike" dirty="0">
                <a:effectLst/>
                <a:latin typeface="+mn-lt"/>
              </a:rPr>
              <a:t>The U.S. educator workforce lacks the diversity of the student population.</a:t>
            </a:r>
          </a:p>
          <a:p>
            <a:r>
              <a:rPr lang="en-US" dirty="0">
                <a:latin typeface="+mn-lt"/>
              </a:rPr>
              <a:t>Recent research shows the importance of having a diverse workforce, those individuals who bring unique funds of knowledge and represent the backgrounds of students.</a:t>
            </a:r>
          </a:p>
          <a:p>
            <a:endParaRPr lang="en-US" u="none" strike="noStrike" dirty="0">
              <a:effectLst/>
              <a:latin typeface="+mn-lt"/>
            </a:endParaRPr>
          </a:p>
          <a:p>
            <a:endParaRPr lang="en-US" u="none" strike="noStrike" dirty="0">
              <a:effectLst/>
              <a:latin typeface="+mn-lt"/>
            </a:endParaRPr>
          </a:p>
          <a:p>
            <a:r>
              <a:rPr lang="en-US" sz="3500" u="none" strike="noStrike" dirty="0">
                <a:effectLst/>
                <a:latin typeface="+mn-lt"/>
              </a:rPr>
              <a:t>How could your “who” affect your “do”? </a:t>
            </a:r>
          </a:p>
          <a:p>
            <a:endParaRPr lang="en-US" u="none" strike="noStrike" dirty="0">
              <a:effectLst/>
              <a:latin typeface="+mn-lt"/>
            </a:endParaRPr>
          </a:p>
          <a:p>
            <a:endParaRPr lang="en-US" dirty="0">
              <a:latin typeface="+mn-lt"/>
            </a:endParaRPr>
          </a:p>
        </p:txBody>
      </p:sp>
      <p:pic>
        <p:nvPicPr>
          <p:cNvPr id="4" name="Picture 3">
            <a:extLst>
              <a:ext uri="{FF2B5EF4-FFF2-40B4-BE49-F238E27FC236}">
                <a16:creationId xmlns:a16="http://schemas.microsoft.com/office/drawing/2014/main" id="{4C20AECE-9733-E046-9013-16D14CC31171}"/>
              </a:ext>
            </a:extLst>
          </p:cNvPr>
          <p:cNvPicPr>
            <a:picLocks noChangeAspect="1"/>
          </p:cNvPicPr>
          <p:nvPr/>
        </p:nvPicPr>
        <p:blipFill>
          <a:blip r:embed="rId3"/>
          <a:stretch>
            <a:fillRect/>
          </a:stretch>
        </p:blipFill>
        <p:spPr>
          <a:xfrm>
            <a:off x="8673379" y="3846993"/>
            <a:ext cx="3423482" cy="2464907"/>
          </a:xfrm>
          <a:prstGeom prst="rect">
            <a:avLst/>
          </a:prstGeom>
        </p:spPr>
      </p:pic>
    </p:spTree>
    <p:extLst>
      <p:ext uri="{BB962C8B-B14F-4D97-AF65-F5344CB8AC3E}">
        <p14:creationId xmlns:p14="http://schemas.microsoft.com/office/powerpoint/2010/main" val="2910183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FA5C9-2EA7-BF4E-AA21-C8691C211B4E}"/>
              </a:ext>
            </a:extLst>
          </p:cNvPr>
          <p:cNvSpPr>
            <a:spLocks noGrp="1"/>
          </p:cNvSpPr>
          <p:nvPr>
            <p:ph type="title"/>
          </p:nvPr>
        </p:nvSpPr>
        <p:spPr/>
        <p:txBody>
          <a:bodyPr/>
          <a:lstStyle/>
          <a:p>
            <a:r>
              <a:rPr lang="en-US" dirty="0"/>
              <a:t>Culturally responsive &amp; relevant pedagogy</a:t>
            </a:r>
          </a:p>
        </p:txBody>
      </p:sp>
      <p:pic>
        <p:nvPicPr>
          <p:cNvPr id="5" name="Content Placeholder 4">
            <a:hlinkClick r:id="rId3"/>
            <a:extLst>
              <a:ext uri="{FF2B5EF4-FFF2-40B4-BE49-F238E27FC236}">
                <a16:creationId xmlns:a16="http://schemas.microsoft.com/office/drawing/2014/main" id="{FA0CD87C-8DC8-934B-BDE0-D633A022A1E7}"/>
              </a:ext>
            </a:extLst>
          </p:cNvPr>
          <p:cNvPicPr>
            <a:picLocks noGrp="1" noChangeAspect="1"/>
          </p:cNvPicPr>
          <p:nvPr>
            <p:ph idx="1"/>
          </p:nvPr>
        </p:nvPicPr>
        <p:blipFill>
          <a:blip r:embed="rId4"/>
          <a:stretch>
            <a:fillRect/>
          </a:stretch>
        </p:blipFill>
        <p:spPr>
          <a:xfrm>
            <a:off x="5323730" y="1994053"/>
            <a:ext cx="6530010" cy="3488847"/>
          </a:xfrm>
        </p:spPr>
      </p:pic>
      <p:sp>
        <p:nvSpPr>
          <p:cNvPr id="6" name="TextBox 5">
            <a:extLst>
              <a:ext uri="{FF2B5EF4-FFF2-40B4-BE49-F238E27FC236}">
                <a16:creationId xmlns:a16="http://schemas.microsoft.com/office/drawing/2014/main" id="{40694CB0-EA2D-444D-80C7-03F343156561}"/>
              </a:ext>
            </a:extLst>
          </p:cNvPr>
          <p:cNvSpPr txBox="1"/>
          <p:nvPr/>
        </p:nvSpPr>
        <p:spPr>
          <a:xfrm>
            <a:off x="838200" y="1872867"/>
            <a:ext cx="4262610" cy="3539430"/>
          </a:xfrm>
          <a:prstGeom prst="rect">
            <a:avLst/>
          </a:prstGeom>
          <a:noFill/>
        </p:spPr>
        <p:txBody>
          <a:bodyPr wrap="square" rtlCol="0">
            <a:spAutoFit/>
          </a:bodyPr>
          <a:lstStyle/>
          <a:p>
            <a:r>
              <a:rPr lang="en-US" sz="3200" dirty="0"/>
              <a:t>As you watch this short video, jot down…</a:t>
            </a:r>
          </a:p>
          <a:p>
            <a:endParaRPr lang="en-US" sz="3200" dirty="0"/>
          </a:p>
          <a:p>
            <a:r>
              <a:rPr lang="en-US" sz="3200" dirty="0"/>
              <a:t>3 actionable steps you can take</a:t>
            </a:r>
          </a:p>
          <a:p>
            <a:r>
              <a:rPr lang="en-US" sz="3200" dirty="0"/>
              <a:t>2 questions you have</a:t>
            </a:r>
          </a:p>
          <a:p>
            <a:r>
              <a:rPr lang="en-US" sz="3200" dirty="0"/>
              <a:t>1 “aha” or insight</a:t>
            </a:r>
          </a:p>
        </p:txBody>
      </p:sp>
    </p:spTree>
    <p:extLst>
      <p:ext uri="{BB962C8B-B14F-4D97-AF65-F5344CB8AC3E}">
        <p14:creationId xmlns:p14="http://schemas.microsoft.com/office/powerpoint/2010/main" val="3836095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EEC7-B011-6542-B102-8532D0CF2400}"/>
              </a:ext>
            </a:extLst>
          </p:cNvPr>
          <p:cNvSpPr>
            <a:spLocks noGrp="1"/>
          </p:cNvSpPr>
          <p:nvPr>
            <p:ph type="title"/>
          </p:nvPr>
        </p:nvSpPr>
        <p:spPr/>
        <p:txBody>
          <a:bodyPr/>
          <a:lstStyle/>
          <a:p>
            <a:r>
              <a:rPr lang="en-US" dirty="0"/>
              <a:t>Culturally relevant pedagogy</a:t>
            </a:r>
          </a:p>
        </p:txBody>
      </p:sp>
      <p:sp>
        <p:nvSpPr>
          <p:cNvPr id="3" name="Content Placeholder 2">
            <a:extLst>
              <a:ext uri="{FF2B5EF4-FFF2-40B4-BE49-F238E27FC236}">
                <a16:creationId xmlns:a16="http://schemas.microsoft.com/office/drawing/2014/main" id="{B8C626B9-EFF0-6845-A0B0-2565BAF5D002}"/>
              </a:ext>
            </a:extLst>
          </p:cNvPr>
          <p:cNvSpPr>
            <a:spLocks noGrp="1"/>
          </p:cNvSpPr>
          <p:nvPr>
            <p:ph idx="1"/>
          </p:nvPr>
        </p:nvSpPr>
        <p:spPr/>
        <p:txBody>
          <a:bodyPr>
            <a:normAutofit fontScale="85000" lnSpcReduction="10000"/>
          </a:bodyPr>
          <a:lstStyle/>
          <a:p>
            <a:pPr marL="0" indent="0">
              <a:buNone/>
            </a:pPr>
            <a:r>
              <a:rPr lang="en-US" dirty="0">
                <a:latin typeface="+mn-lt"/>
              </a:rPr>
              <a:t>Educators enacting culturally relevant pedagogy . . . </a:t>
            </a:r>
          </a:p>
          <a:p>
            <a:pPr lvl="0"/>
            <a:r>
              <a:rPr lang="en-US" dirty="0">
                <a:latin typeface="+mn-lt"/>
              </a:rPr>
              <a:t>Emphasize preparing students for lifelong learning through interactions that lead to individual and collective academic achievement and empowerment.</a:t>
            </a:r>
          </a:p>
          <a:p>
            <a:pPr lvl="0"/>
            <a:r>
              <a:rPr lang="en-US" dirty="0">
                <a:latin typeface="+mn-lt"/>
              </a:rPr>
              <a:t>Focus on cultural competence and equip students to navigate systems not designed to enable their success.</a:t>
            </a:r>
          </a:p>
          <a:p>
            <a:r>
              <a:rPr lang="en-US" dirty="0">
                <a:latin typeface="+mn-lt"/>
              </a:rPr>
              <a:t>Develop sociopolitical consciousness, identify root causes of injustice, increase self-awareness, and incorporate these issues in instruction from an informed stance so that students are able to understand and critique systems and society.</a:t>
            </a:r>
          </a:p>
          <a:p>
            <a:pPr marL="0" indent="0">
              <a:buNone/>
            </a:pPr>
            <a:r>
              <a:rPr lang="en-US" dirty="0">
                <a:latin typeface="+mn-lt"/>
              </a:rPr>
              <a:t>(Howard 2012; Ladson-Billings, 1995;) </a:t>
            </a:r>
          </a:p>
        </p:txBody>
      </p:sp>
      <p:pic>
        <p:nvPicPr>
          <p:cNvPr id="2050" name="Picture 2" descr="Image result for pedagogy">
            <a:extLst>
              <a:ext uri="{FF2B5EF4-FFF2-40B4-BE49-F238E27FC236}">
                <a16:creationId xmlns:a16="http://schemas.microsoft.com/office/drawing/2014/main" id="{52263221-97C5-BB4C-B9D4-A8114A5AF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6261" y="81590"/>
            <a:ext cx="2499360" cy="189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0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CC3B-3EA1-DD44-903E-5B91382F4EDD}"/>
              </a:ext>
            </a:extLst>
          </p:cNvPr>
          <p:cNvSpPr>
            <a:spLocks noGrp="1"/>
          </p:cNvSpPr>
          <p:nvPr>
            <p:ph type="title"/>
          </p:nvPr>
        </p:nvSpPr>
        <p:spPr/>
        <p:txBody>
          <a:bodyPr/>
          <a:lstStyle/>
          <a:p>
            <a:r>
              <a:rPr lang="en-US" dirty="0"/>
              <a:t>Culturally responsive teaching</a:t>
            </a:r>
          </a:p>
        </p:txBody>
      </p:sp>
      <p:sp>
        <p:nvSpPr>
          <p:cNvPr id="3" name="Content Placeholder 2">
            <a:extLst>
              <a:ext uri="{FF2B5EF4-FFF2-40B4-BE49-F238E27FC236}">
                <a16:creationId xmlns:a16="http://schemas.microsoft.com/office/drawing/2014/main" id="{9BA1CD24-3FA6-4D4B-9730-5C0D263BC96D}"/>
              </a:ext>
            </a:extLst>
          </p:cNvPr>
          <p:cNvSpPr>
            <a:spLocks noGrp="1"/>
          </p:cNvSpPr>
          <p:nvPr>
            <p:ph idx="1"/>
          </p:nvPr>
        </p:nvSpPr>
        <p:spPr>
          <a:xfrm>
            <a:off x="838200" y="1354131"/>
            <a:ext cx="10515600" cy="4839580"/>
          </a:xfrm>
        </p:spPr>
        <p:txBody>
          <a:bodyPr>
            <a:normAutofit/>
          </a:bodyPr>
          <a:lstStyle/>
          <a:p>
            <a:pPr marL="0" indent="0">
              <a:buNone/>
            </a:pPr>
            <a:r>
              <a:rPr lang="en-US" dirty="0">
                <a:latin typeface="+mn-lt"/>
              </a:rPr>
              <a:t>Culturally responsive teachers . . . </a:t>
            </a:r>
          </a:p>
          <a:p>
            <a:pPr lvl="0"/>
            <a:r>
              <a:rPr lang="en-US" dirty="0">
                <a:latin typeface="+mn-lt"/>
              </a:rPr>
              <a:t>Empower students socially and academically by setting high expectations and demonstrating commitment to students’ success.</a:t>
            </a:r>
          </a:p>
          <a:p>
            <a:pPr lvl="0"/>
            <a:r>
              <a:rPr lang="en-US" dirty="0">
                <a:latin typeface="+mn-lt"/>
              </a:rPr>
              <a:t>Engage cultural knowledge, experiences, contributions, and perspectives.</a:t>
            </a:r>
          </a:p>
          <a:p>
            <a:pPr lvl="0"/>
            <a:r>
              <a:rPr lang="en-US" dirty="0">
                <a:latin typeface="+mn-lt"/>
              </a:rPr>
              <a:t>Use students’ cultural capital and funds of knowledge to build on strengths to develop/enhance curricula and provide instruction.</a:t>
            </a:r>
          </a:p>
          <a:p>
            <a:pPr lvl="0"/>
            <a:r>
              <a:rPr lang="en-US" dirty="0">
                <a:latin typeface="+mn-lt"/>
              </a:rPr>
              <a:t>(continued on next slide)</a:t>
            </a:r>
          </a:p>
        </p:txBody>
      </p:sp>
    </p:spTree>
    <p:extLst>
      <p:ext uri="{BB962C8B-B14F-4D97-AF65-F5344CB8AC3E}">
        <p14:creationId xmlns:p14="http://schemas.microsoft.com/office/powerpoint/2010/main" val="3168004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5630-C91B-D146-AB28-CD558129F892}"/>
              </a:ext>
            </a:extLst>
          </p:cNvPr>
          <p:cNvSpPr>
            <a:spLocks noGrp="1"/>
          </p:cNvSpPr>
          <p:nvPr>
            <p:ph type="title"/>
          </p:nvPr>
        </p:nvSpPr>
        <p:spPr/>
        <p:txBody>
          <a:bodyPr/>
          <a:lstStyle/>
          <a:p>
            <a:r>
              <a:rPr lang="en-US" dirty="0"/>
              <a:t>Culturally responsive teaching</a:t>
            </a:r>
          </a:p>
        </p:txBody>
      </p:sp>
      <p:sp>
        <p:nvSpPr>
          <p:cNvPr id="3" name="Content Placeholder 2">
            <a:extLst>
              <a:ext uri="{FF2B5EF4-FFF2-40B4-BE49-F238E27FC236}">
                <a16:creationId xmlns:a16="http://schemas.microsoft.com/office/drawing/2014/main" id="{5B1998C4-8A85-A046-BBC2-4118F3D0EAF6}"/>
              </a:ext>
            </a:extLst>
          </p:cNvPr>
          <p:cNvSpPr>
            <a:spLocks noGrp="1"/>
          </p:cNvSpPr>
          <p:nvPr>
            <p:ph idx="1"/>
          </p:nvPr>
        </p:nvSpPr>
        <p:spPr/>
        <p:txBody>
          <a:bodyPr>
            <a:normAutofit lnSpcReduction="10000"/>
          </a:bodyPr>
          <a:lstStyle/>
          <a:p>
            <a:pPr lvl="0"/>
            <a:r>
              <a:rPr lang="en-US" dirty="0">
                <a:latin typeface="+mn-lt"/>
              </a:rPr>
              <a:t>Seek to see, acknowledge, and teach the whole child socially, emotionally, and politically.</a:t>
            </a:r>
          </a:p>
          <a:p>
            <a:pPr lvl="0"/>
            <a:r>
              <a:rPr lang="en-US" dirty="0">
                <a:latin typeface="+mn-lt"/>
              </a:rPr>
              <a:t>Transform schools and societies through student-centered approaches to curriculum, instruction, and assessment.</a:t>
            </a:r>
          </a:p>
          <a:p>
            <a:r>
              <a:rPr lang="en-US" dirty="0">
                <a:latin typeface="+mn-lt"/>
              </a:rPr>
              <a:t>Explicitly engage students in critical thinking, reflection, and action to spur emancipation and liberation for the community through the students.</a:t>
            </a:r>
          </a:p>
          <a:p>
            <a:r>
              <a:rPr lang="en-US" dirty="0">
                <a:latin typeface="+mn-lt"/>
              </a:rPr>
              <a:t>(Gay 2002, 2010; Villegas &amp; Lucas, 2002)</a:t>
            </a:r>
          </a:p>
          <a:p>
            <a:endParaRPr lang="en-US" dirty="0"/>
          </a:p>
        </p:txBody>
      </p:sp>
      <p:pic>
        <p:nvPicPr>
          <p:cNvPr id="4" name="Picture 2" descr="Image result for culturally responsive teaching">
            <a:extLst>
              <a:ext uri="{FF2B5EF4-FFF2-40B4-BE49-F238E27FC236}">
                <a16:creationId xmlns:a16="http://schemas.microsoft.com/office/drawing/2014/main" id="{B9CC7694-5F43-1A43-9487-A72E2BFBE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348" y="1"/>
            <a:ext cx="2574652"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863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EEC7-B011-6542-B102-8532D0CF2400}"/>
              </a:ext>
            </a:extLst>
          </p:cNvPr>
          <p:cNvSpPr>
            <a:spLocks noGrp="1"/>
          </p:cNvSpPr>
          <p:nvPr>
            <p:ph type="title"/>
          </p:nvPr>
        </p:nvSpPr>
        <p:spPr/>
        <p:txBody>
          <a:bodyPr/>
          <a:lstStyle/>
          <a:p>
            <a:r>
              <a:rPr lang="en-US" dirty="0"/>
              <a:t>Culturally sustaining pedagogy</a:t>
            </a:r>
          </a:p>
        </p:txBody>
      </p:sp>
      <p:sp>
        <p:nvSpPr>
          <p:cNvPr id="3" name="Content Placeholder 2">
            <a:extLst>
              <a:ext uri="{FF2B5EF4-FFF2-40B4-BE49-F238E27FC236}">
                <a16:creationId xmlns:a16="http://schemas.microsoft.com/office/drawing/2014/main" id="{B8C626B9-EFF0-6845-A0B0-2565BAF5D002}"/>
              </a:ext>
            </a:extLst>
          </p:cNvPr>
          <p:cNvSpPr>
            <a:spLocks noGrp="1"/>
          </p:cNvSpPr>
          <p:nvPr>
            <p:ph idx="1"/>
          </p:nvPr>
        </p:nvSpPr>
        <p:spPr/>
        <p:txBody>
          <a:bodyPr>
            <a:normAutofit lnSpcReduction="10000"/>
          </a:bodyPr>
          <a:lstStyle/>
          <a:p>
            <a:pPr marL="0" indent="0">
              <a:buNone/>
            </a:pPr>
            <a:r>
              <a:rPr lang="en-US" dirty="0">
                <a:latin typeface="+mn-lt"/>
              </a:rPr>
              <a:t>Educators enacting culturally sustaining pedagogy . . . </a:t>
            </a:r>
          </a:p>
          <a:p>
            <a:pPr lvl="0"/>
            <a:r>
              <a:rPr lang="en-US" dirty="0">
                <a:latin typeface="+mn-lt"/>
              </a:rPr>
              <a:t>Seek to “perpetuate and foster—to sustain—linguistic, literate, and cultural pluralism as part of the democratic project of schooling” (Paris, 2012, p. 93).</a:t>
            </a:r>
          </a:p>
          <a:p>
            <a:r>
              <a:rPr lang="en-US" dirty="0">
                <a:latin typeface="+mn-lt"/>
              </a:rPr>
              <a:t>Seek to sustain “heritage and community” language, literacy, and cultural ways of knowing and being and offer “access to dominant cultural competence” (p. 95) while embracing the fluidity of culture and community.</a:t>
            </a:r>
          </a:p>
        </p:txBody>
      </p:sp>
    </p:spTree>
    <p:extLst>
      <p:ext uri="{BB962C8B-B14F-4D97-AF65-F5344CB8AC3E}">
        <p14:creationId xmlns:p14="http://schemas.microsoft.com/office/powerpoint/2010/main" val="3167740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2F19-DF38-1141-846D-1CEEECA43DCB}"/>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925B4F5A-8E35-5C42-A311-FFBB5CD43725}"/>
              </a:ext>
            </a:extLst>
          </p:cNvPr>
          <p:cNvSpPr>
            <a:spLocks noGrp="1"/>
          </p:cNvSpPr>
          <p:nvPr>
            <p:ph idx="1"/>
          </p:nvPr>
        </p:nvSpPr>
        <p:spPr/>
        <p:txBody>
          <a:bodyPr>
            <a:normAutofit fontScale="85000" lnSpcReduction="10000"/>
          </a:bodyPr>
          <a:lstStyle/>
          <a:p>
            <a:pPr marL="0" indent="0">
              <a:buNone/>
            </a:pPr>
            <a:r>
              <a:rPr lang="en-US" dirty="0">
                <a:latin typeface="+mn-lt"/>
              </a:rPr>
              <a:t>After participating in this professional learning opportunity, participants will be able to:</a:t>
            </a:r>
          </a:p>
          <a:p>
            <a:pPr lvl="0"/>
            <a:r>
              <a:rPr lang="en-US" dirty="0">
                <a:latin typeface="+mn-lt"/>
              </a:rPr>
              <a:t>Understand the influence of culture and identity on teaching and learning.</a:t>
            </a:r>
          </a:p>
          <a:p>
            <a:pPr lvl="0"/>
            <a:r>
              <a:rPr lang="en-US" dirty="0">
                <a:latin typeface="+mn-lt"/>
              </a:rPr>
              <a:t>Have knowledge of teacher and student demographics.</a:t>
            </a:r>
          </a:p>
          <a:p>
            <a:pPr lvl="0"/>
            <a:r>
              <a:rPr lang="en-US" dirty="0">
                <a:latin typeface="+mn-lt"/>
              </a:rPr>
              <a:t>Be able to discuss the integration of culture and other frameworks to improve outcomes for diverse learners.</a:t>
            </a:r>
          </a:p>
          <a:p>
            <a:pPr lvl="0"/>
            <a:r>
              <a:rPr lang="en-US" dirty="0">
                <a:latin typeface="+mn-lt"/>
              </a:rPr>
              <a:t>Have a common understanding of culture and culturally relevant education.</a:t>
            </a:r>
          </a:p>
          <a:p>
            <a:pPr lvl="0"/>
            <a:r>
              <a:rPr lang="en-US" dirty="0">
                <a:latin typeface="+mn-lt"/>
              </a:rPr>
              <a:t>Begin developing action plans for culturally responsive education (CRE).</a:t>
            </a:r>
          </a:p>
          <a:p>
            <a:endParaRPr lang="en-US" dirty="0">
              <a:latin typeface="+mn-lt"/>
            </a:endParaRPr>
          </a:p>
        </p:txBody>
      </p:sp>
    </p:spTree>
    <p:extLst>
      <p:ext uri="{BB962C8B-B14F-4D97-AF65-F5344CB8AC3E}">
        <p14:creationId xmlns:p14="http://schemas.microsoft.com/office/powerpoint/2010/main" val="934583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EEC7-B011-6542-B102-8532D0CF2400}"/>
              </a:ext>
            </a:extLst>
          </p:cNvPr>
          <p:cNvSpPr>
            <a:spLocks noGrp="1"/>
          </p:cNvSpPr>
          <p:nvPr>
            <p:ph type="title"/>
          </p:nvPr>
        </p:nvSpPr>
        <p:spPr/>
        <p:txBody>
          <a:bodyPr/>
          <a:lstStyle/>
          <a:p>
            <a:r>
              <a:rPr lang="en-US" dirty="0"/>
              <a:t>Culturally Relevant Education: Relevant, responsive, </a:t>
            </a:r>
            <a:r>
              <a:rPr lang="en-US" i="1" dirty="0"/>
              <a:t>and</a:t>
            </a:r>
            <a:r>
              <a:rPr lang="en-US" dirty="0"/>
              <a:t> sustaining</a:t>
            </a:r>
          </a:p>
        </p:txBody>
      </p:sp>
      <p:sp>
        <p:nvSpPr>
          <p:cNvPr id="3" name="Content Placeholder 2">
            <a:extLst>
              <a:ext uri="{FF2B5EF4-FFF2-40B4-BE49-F238E27FC236}">
                <a16:creationId xmlns:a16="http://schemas.microsoft.com/office/drawing/2014/main" id="{B8C626B9-EFF0-6845-A0B0-2565BAF5D002}"/>
              </a:ext>
            </a:extLst>
          </p:cNvPr>
          <p:cNvSpPr>
            <a:spLocks noGrp="1"/>
          </p:cNvSpPr>
          <p:nvPr>
            <p:ph idx="1"/>
          </p:nvPr>
        </p:nvSpPr>
        <p:spPr/>
        <p:txBody>
          <a:bodyPr>
            <a:normAutofit/>
          </a:bodyPr>
          <a:lstStyle/>
          <a:p>
            <a:pPr marL="0" indent="0">
              <a:buNone/>
            </a:pPr>
            <a:r>
              <a:rPr lang="en-US" sz="4000" dirty="0">
                <a:latin typeface="+mn-lt"/>
              </a:rPr>
              <a:t>What are common elements across these terms or frameworks?</a:t>
            </a:r>
          </a:p>
        </p:txBody>
      </p:sp>
      <p:pic>
        <p:nvPicPr>
          <p:cNvPr id="5" name="Picture 4">
            <a:extLst>
              <a:ext uri="{FF2B5EF4-FFF2-40B4-BE49-F238E27FC236}">
                <a16:creationId xmlns:a16="http://schemas.microsoft.com/office/drawing/2014/main" id="{3A738284-5102-1E45-B706-1AEA4108B024}"/>
              </a:ext>
            </a:extLst>
          </p:cNvPr>
          <p:cNvPicPr>
            <a:picLocks noChangeAspect="1"/>
          </p:cNvPicPr>
          <p:nvPr/>
        </p:nvPicPr>
        <p:blipFill>
          <a:blip r:embed="rId3"/>
          <a:stretch>
            <a:fillRect/>
          </a:stretch>
        </p:blipFill>
        <p:spPr>
          <a:xfrm>
            <a:off x="6301648" y="3382209"/>
            <a:ext cx="4188858" cy="2794754"/>
          </a:xfrm>
          <a:prstGeom prst="rect">
            <a:avLst/>
          </a:prstGeom>
        </p:spPr>
      </p:pic>
    </p:spTree>
    <p:extLst>
      <p:ext uri="{BB962C8B-B14F-4D97-AF65-F5344CB8AC3E}">
        <p14:creationId xmlns:p14="http://schemas.microsoft.com/office/powerpoint/2010/main" val="63136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2531-4A20-BF48-94E7-39551D70244B}"/>
              </a:ext>
            </a:extLst>
          </p:cNvPr>
          <p:cNvSpPr>
            <a:spLocks noGrp="1"/>
          </p:cNvSpPr>
          <p:nvPr>
            <p:ph type="title"/>
          </p:nvPr>
        </p:nvSpPr>
        <p:spPr/>
        <p:txBody>
          <a:bodyPr/>
          <a:lstStyle/>
          <a:p>
            <a:r>
              <a:rPr lang="en-US" dirty="0"/>
              <a:t>What is culturally relevant education?</a:t>
            </a:r>
          </a:p>
        </p:txBody>
      </p:sp>
      <p:sp>
        <p:nvSpPr>
          <p:cNvPr id="3" name="Content Placeholder 2">
            <a:extLst>
              <a:ext uri="{FF2B5EF4-FFF2-40B4-BE49-F238E27FC236}">
                <a16:creationId xmlns:a16="http://schemas.microsoft.com/office/drawing/2014/main" id="{0DACB50A-7CAD-6F44-AB1B-5B02D1CACEEB}"/>
              </a:ext>
            </a:extLst>
          </p:cNvPr>
          <p:cNvSpPr>
            <a:spLocks noGrp="1"/>
          </p:cNvSpPr>
          <p:nvPr>
            <p:ph idx="1"/>
          </p:nvPr>
        </p:nvSpPr>
        <p:spPr/>
        <p:txBody>
          <a:bodyPr/>
          <a:lstStyle/>
          <a:p>
            <a:r>
              <a:rPr lang="en-US" dirty="0">
                <a:latin typeface="+mn-lt"/>
              </a:rPr>
              <a:t>Captures the interconnectedness of culturally relevant pedagogy to inform culturally relevant teaching, delineating how “teaching affects competence and practice whereas pedagogy affects attitude and disposition” (Aronson &amp; Laughter, 2016, p. 167).</a:t>
            </a:r>
          </a:p>
          <a:p>
            <a:r>
              <a:rPr lang="en-US" dirty="0">
                <a:latin typeface="+mn-lt"/>
              </a:rPr>
              <a:t>Seeks to sustain cultural knowledge that students bring to the classroom, fostering cultural pluralism in all its fluidity.</a:t>
            </a:r>
          </a:p>
        </p:txBody>
      </p:sp>
      <p:pic>
        <p:nvPicPr>
          <p:cNvPr id="4098" name="Picture 2" descr="Image result for relevant">
            <a:extLst>
              <a:ext uri="{FF2B5EF4-FFF2-40B4-BE49-F238E27FC236}">
                <a16:creationId xmlns:a16="http://schemas.microsoft.com/office/drawing/2014/main" id="{4BC0051D-B007-AD44-AFD4-6B1DD1F2F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890" y="5506701"/>
            <a:ext cx="1662430" cy="110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188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A0CF-EA09-284D-B1A3-1863C2E10D51}"/>
              </a:ext>
            </a:extLst>
          </p:cNvPr>
          <p:cNvSpPr>
            <a:spLocks noGrp="1"/>
          </p:cNvSpPr>
          <p:nvPr>
            <p:ph type="title"/>
          </p:nvPr>
        </p:nvSpPr>
        <p:spPr/>
        <p:txBody>
          <a:bodyPr/>
          <a:lstStyle/>
          <a:p>
            <a:r>
              <a:rPr lang="en-US" dirty="0"/>
              <a:t>Providing CRE includes intentional . . . </a:t>
            </a:r>
          </a:p>
        </p:txBody>
      </p:sp>
      <p:graphicFrame>
        <p:nvGraphicFramePr>
          <p:cNvPr id="4" name="Content Placeholder 3">
            <a:extLst>
              <a:ext uri="{FF2B5EF4-FFF2-40B4-BE49-F238E27FC236}">
                <a16:creationId xmlns:a16="http://schemas.microsoft.com/office/drawing/2014/main" id="{D525BA81-C22D-6F40-BB6D-438D336F6F37}"/>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C621A20-DFE1-4B42-A7CD-B4B04CBD62CB}"/>
              </a:ext>
            </a:extLst>
          </p:cNvPr>
          <p:cNvSpPr txBox="1"/>
          <p:nvPr/>
        </p:nvSpPr>
        <p:spPr>
          <a:xfrm>
            <a:off x="8180173" y="5992297"/>
            <a:ext cx="3173627" cy="369332"/>
          </a:xfrm>
          <a:prstGeom prst="rect">
            <a:avLst/>
          </a:prstGeom>
          <a:noFill/>
        </p:spPr>
        <p:txBody>
          <a:bodyPr wrap="square" rtlCol="0">
            <a:spAutoFit/>
          </a:bodyPr>
          <a:lstStyle/>
          <a:p>
            <a:r>
              <a:rPr lang="en-US" dirty="0"/>
              <a:t>(see Aronson &amp; Laughter, 2016)</a:t>
            </a:r>
          </a:p>
        </p:txBody>
      </p:sp>
    </p:spTree>
    <p:extLst>
      <p:ext uri="{BB962C8B-B14F-4D97-AF65-F5344CB8AC3E}">
        <p14:creationId xmlns:p14="http://schemas.microsoft.com/office/powerpoint/2010/main" val="3670052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D1A05-E679-2446-99D2-908D576ECE7C}"/>
              </a:ext>
            </a:extLst>
          </p:cNvPr>
          <p:cNvSpPr>
            <a:spLocks noGrp="1"/>
          </p:cNvSpPr>
          <p:nvPr>
            <p:ph type="title"/>
          </p:nvPr>
        </p:nvSpPr>
        <p:spPr/>
        <p:txBody>
          <a:bodyPr/>
          <a:lstStyle/>
          <a:p>
            <a:r>
              <a:rPr lang="en-US" dirty="0"/>
              <a:t>Culturally relevant education:</a:t>
            </a:r>
            <a:br>
              <a:rPr lang="en-US" dirty="0"/>
            </a:br>
            <a:r>
              <a:rPr lang="en-US" dirty="0"/>
              <a:t> CURRICULUM</a:t>
            </a:r>
          </a:p>
        </p:txBody>
      </p:sp>
      <p:sp>
        <p:nvSpPr>
          <p:cNvPr id="3" name="Content Placeholder 2">
            <a:extLst>
              <a:ext uri="{FF2B5EF4-FFF2-40B4-BE49-F238E27FC236}">
                <a16:creationId xmlns:a16="http://schemas.microsoft.com/office/drawing/2014/main" id="{66637486-3C96-A446-BD05-F88513743C80}"/>
              </a:ext>
            </a:extLst>
          </p:cNvPr>
          <p:cNvSpPr>
            <a:spLocks noGrp="1"/>
          </p:cNvSpPr>
          <p:nvPr>
            <p:ph idx="1"/>
          </p:nvPr>
        </p:nvSpPr>
        <p:spPr>
          <a:xfrm>
            <a:off x="705997" y="2760692"/>
            <a:ext cx="10515600" cy="4351338"/>
          </a:xfrm>
        </p:spPr>
        <p:txBody>
          <a:bodyPr/>
          <a:lstStyle/>
          <a:p>
            <a:r>
              <a:rPr lang="en-US" dirty="0">
                <a:latin typeface="+mn-lt"/>
              </a:rPr>
              <a:t>Content, materials, and lesson plans reflect the diversity of students, families, and global community. </a:t>
            </a:r>
          </a:p>
          <a:p>
            <a:r>
              <a:rPr lang="en-US" dirty="0">
                <a:latin typeface="+mn-lt"/>
              </a:rPr>
              <a:t>The hidden curriculum is exposed so that students are equipped to navigate various systems.</a:t>
            </a:r>
          </a:p>
          <a:p>
            <a:r>
              <a:rPr lang="en-US" dirty="0">
                <a:latin typeface="+mn-lt"/>
              </a:rPr>
              <a:t>Students are empowered and taught to think critically about what is taught and why.</a:t>
            </a:r>
          </a:p>
        </p:txBody>
      </p:sp>
      <p:grpSp>
        <p:nvGrpSpPr>
          <p:cNvPr id="7" name="Group 6">
            <a:extLst>
              <a:ext uri="{FF2B5EF4-FFF2-40B4-BE49-F238E27FC236}">
                <a16:creationId xmlns:a16="http://schemas.microsoft.com/office/drawing/2014/main" id="{4F12FFF2-2C51-6445-8C05-1D6F4A4D2389}"/>
              </a:ext>
            </a:extLst>
          </p:cNvPr>
          <p:cNvGrpSpPr/>
          <p:nvPr/>
        </p:nvGrpSpPr>
        <p:grpSpPr>
          <a:xfrm>
            <a:off x="9400417" y="434340"/>
            <a:ext cx="2342003" cy="2326352"/>
            <a:chOff x="9011797" y="6475"/>
            <a:chExt cx="2985571" cy="2754217"/>
          </a:xfrm>
        </p:grpSpPr>
        <p:sp>
          <p:nvSpPr>
            <p:cNvPr id="5" name="Oval 4">
              <a:extLst>
                <a:ext uri="{FF2B5EF4-FFF2-40B4-BE49-F238E27FC236}">
                  <a16:creationId xmlns:a16="http://schemas.microsoft.com/office/drawing/2014/main" id="{6BCD4CDC-DD63-A44D-963A-C5B798252055}"/>
                </a:ext>
              </a:extLst>
            </p:cNvPr>
            <p:cNvSpPr/>
            <p:nvPr/>
          </p:nvSpPr>
          <p:spPr>
            <a:xfrm>
              <a:off x="9011797" y="6475"/>
              <a:ext cx="2985571" cy="2754217"/>
            </a:xfrm>
            <a:prstGeom prst="ellipse">
              <a:avLst/>
            </a:prstGeom>
            <a:solidFill>
              <a:srgbClr val="B2E5B9"/>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EDB72CD3-ECCC-E74D-AE83-022679BE87D1}"/>
                </a:ext>
              </a:extLst>
            </p:cNvPr>
            <p:cNvSpPr txBox="1"/>
            <p:nvPr/>
          </p:nvSpPr>
          <p:spPr>
            <a:xfrm>
              <a:off x="9606708" y="921918"/>
              <a:ext cx="1795750" cy="473699"/>
            </a:xfrm>
            <a:prstGeom prst="rect">
              <a:avLst/>
            </a:prstGeom>
            <a:noFill/>
          </p:spPr>
          <p:txBody>
            <a:bodyPr wrap="square" rtlCol="0">
              <a:spAutoFit/>
            </a:bodyPr>
            <a:lstStyle/>
            <a:p>
              <a:r>
                <a:rPr lang="en-US" sz="2000" dirty="0"/>
                <a:t>Curriculum</a:t>
              </a:r>
            </a:p>
          </p:txBody>
        </p:sp>
      </p:grpSp>
    </p:spTree>
    <p:extLst>
      <p:ext uri="{BB962C8B-B14F-4D97-AF65-F5344CB8AC3E}">
        <p14:creationId xmlns:p14="http://schemas.microsoft.com/office/powerpoint/2010/main" val="2787025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001DD19D-5982-744F-8A3E-B3E396934E03}"/>
              </a:ext>
            </a:extLst>
          </p:cNvPr>
          <p:cNvSpPr>
            <a:spLocks noGrp="1" noChangeArrowheads="1"/>
          </p:cNvSpPr>
          <p:nvPr>
            <p:ph type="title"/>
          </p:nvPr>
        </p:nvSpPr>
        <p:spPr/>
        <p:txBody>
          <a:bodyPr/>
          <a:lstStyle/>
          <a:p>
            <a:pPr eaLnBrk="1" hangingPunct="1"/>
            <a:r>
              <a:rPr lang="en-US" altLang="en-US"/>
              <a:t>Reshaping the Curriculum</a:t>
            </a:r>
          </a:p>
        </p:txBody>
      </p:sp>
      <p:sp>
        <p:nvSpPr>
          <p:cNvPr id="45059" name="Rectangle 3">
            <a:extLst>
              <a:ext uri="{FF2B5EF4-FFF2-40B4-BE49-F238E27FC236}">
                <a16:creationId xmlns:a16="http://schemas.microsoft.com/office/drawing/2014/main" id="{86EF971E-6514-7E4C-B05A-85DAF20569F8}"/>
              </a:ext>
            </a:extLst>
          </p:cNvPr>
          <p:cNvSpPr>
            <a:spLocks noGrp="1" noChangeArrowheads="1"/>
          </p:cNvSpPr>
          <p:nvPr>
            <p:ph type="body" idx="1"/>
          </p:nvPr>
        </p:nvSpPr>
        <p:spPr/>
        <p:txBody>
          <a:bodyPr/>
          <a:lstStyle/>
          <a:p>
            <a:pPr eaLnBrk="1" hangingPunct="1"/>
            <a:r>
              <a:rPr lang="en-US" altLang="en-US" dirty="0">
                <a:latin typeface="+mn-lt"/>
              </a:rPr>
              <a:t>The curriculum should be integrated, interdisciplinary, and meaningful.</a:t>
            </a:r>
          </a:p>
          <a:p>
            <a:pPr eaLnBrk="1" hangingPunct="1"/>
            <a:r>
              <a:rPr lang="en-US" altLang="en-US" dirty="0">
                <a:latin typeface="+mn-lt"/>
              </a:rPr>
              <a:t>The curriculum should include topics related to the students’ background and culture. </a:t>
            </a:r>
          </a:p>
          <a:p>
            <a:pPr eaLnBrk="1" hangingPunct="1"/>
            <a:r>
              <a:rPr lang="en-US" altLang="en-US" dirty="0">
                <a:latin typeface="+mn-lt"/>
              </a:rPr>
              <a:t>The curriculum should challenge the students to develop higher-order thinking skills.</a:t>
            </a:r>
          </a:p>
          <a:p>
            <a:pPr eaLnBrk="1" hangingPunct="1">
              <a:buFontTx/>
              <a:buNone/>
            </a:pPr>
            <a:r>
              <a:rPr lang="en-US" altLang="en-US" dirty="0">
                <a:latin typeface="+mn-lt"/>
              </a:rPr>
              <a:t>  </a:t>
            </a:r>
            <a:r>
              <a:rPr lang="en-US" altLang="en-US" sz="1600" dirty="0">
                <a:latin typeface="+mn-lt"/>
              </a:rPr>
              <a:t>(Villegas, 1991)</a:t>
            </a:r>
          </a:p>
        </p:txBody>
      </p:sp>
    </p:spTree>
    <p:extLst>
      <p:ext uri="{BB962C8B-B14F-4D97-AF65-F5344CB8AC3E}">
        <p14:creationId xmlns:p14="http://schemas.microsoft.com/office/powerpoint/2010/main" val="441459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041E7F1-4536-714B-A88B-2E8676D264CE}"/>
              </a:ext>
            </a:extLst>
          </p:cNvPr>
          <p:cNvSpPr>
            <a:spLocks noGrp="1" noChangeArrowheads="1"/>
          </p:cNvSpPr>
          <p:nvPr>
            <p:ph type="title"/>
          </p:nvPr>
        </p:nvSpPr>
        <p:spPr>
          <a:xfrm>
            <a:off x="2209800" y="152400"/>
            <a:ext cx="6870700" cy="1411288"/>
          </a:xfrm>
        </p:spPr>
        <p:txBody>
          <a:bodyPr/>
          <a:lstStyle/>
          <a:p>
            <a:pPr eaLnBrk="1" hangingPunct="1"/>
            <a:r>
              <a:rPr lang="en-US" altLang="en-US"/>
              <a:t>Reshaping the Curriculum</a:t>
            </a:r>
          </a:p>
        </p:txBody>
      </p:sp>
      <p:sp>
        <p:nvSpPr>
          <p:cNvPr id="47107" name="Rectangle 3">
            <a:extLst>
              <a:ext uri="{FF2B5EF4-FFF2-40B4-BE49-F238E27FC236}">
                <a16:creationId xmlns:a16="http://schemas.microsoft.com/office/drawing/2014/main" id="{ACEF6130-53D5-D142-BAE5-81C71F78C17C}"/>
              </a:ext>
            </a:extLst>
          </p:cNvPr>
          <p:cNvSpPr>
            <a:spLocks noGrp="1" noChangeArrowheads="1"/>
          </p:cNvSpPr>
          <p:nvPr>
            <p:ph type="body" idx="1"/>
          </p:nvPr>
        </p:nvSpPr>
        <p:spPr>
          <a:xfrm>
            <a:off x="1682217" y="1752600"/>
            <a:ext cx="8299983" cy="4114800"/>
          </a:xfrm>
        </p:spPr>
        <p:txBody>
          <a:bodyPr/>
          <a:lstStyle/>
          <a:p>
            <a:pPr eaLnBrk="1" hangingPunct="1">
              <a:lnSpc>
                <a:spcPct val="90000"/>
              </a:lnSpc>
              <a:buFontTx/>
              <a:buNone/>
            </a:pPr>
            <a:r>
              <a:rPr lang="en-US" altLang="en-US" dirty="0">
                <a:latin typeface="+mn-lt"/>
              </a:rPr>
              <a:t>Teacher Practices </a:t>
            </a:r>
          </a:p>
          <a:p>
            <a:pPr eaLnBrk="1" hangingPunct="1">
              <a:lnSpc>
                <a:spcPct val="90000"/>
              </a:lnSpc>
            </a:pPr>
            <a:r>
              <a:rPr lang="en-US" altLang="en-US" dirty="0">
                <a:latin typeface="+mn-lt"/>
              </a:rPr>
              <a:t>Use resources other than textbooks for learning</a:t>
            </a:r>
          </a:p>
          <a:p>
            <a:pPr lvl="1" eaLnBrk="1" hangingPunct="1">
              <a:lnSpc>
                <a:spcPct val="90000"/>
              </a:lnSpc>
            </a:pPr>
            <a:r>
              <a:rPr lang="en-US" altLang="en-US" dirty="0">
                <a:latin typeface="+mn-lt"/>
                <a:ea typeface="ＭＳ Ｐゴシック" panose="020B0600070205080204" pitchFamily="34" charset="-128"/>
              </a:rPr>
              <a:t>Allow students to interview people and research topics in their community</a:t>
            </a:r>
          </a:p>
          <a:p>
            <a:pPr eaLnBrk="1" hangingPunct="1">
              <a:lnSpc>
                <a:spcPct val="90000"/>
              </a:lnSpc>
            </a:pPr>
            <a:r>
              <a:rPr lang="en-US" altLang="en-US" dirty="0">
                <a:latin typeface="+mn-lt"/>
              </a:rPr>
              <a:t>Develop activities that foster the students’ cultural differences</a:t>
            </a:r>
          </a:p>
          <a:p>
            <a:pPr lvl="1" eaLnBrk="1" hangingPunct="1">
              <a:lnSpc>
                <a:spcPct val="90000"/>
              </a:lnSpc>
            </a:pPr>
            <a:r>
              <a:rPr lang="en-US" altLang="en-US" dirty="0">
                <a:latin typeface="+mn-lt"/>
                <a:ea typeface="ＭＳ Ｐゴシック" panose="020B0600070205080204" pitchFamily="34" charset="-128"/>
              </a:rPr>
              <a:t>Allow students the choice working alone or in groups</a:t>
            </a:r>
          </a:p>
          <a:p>
            <a:pPr eaLnBrk="1" hangingPunct="1">
              <a:lnSpc>
                <a:spcPct val="90000"/>
              </a:lnSpc>
            </a:pPr>
            <a:r>
              <a:rPr lang="en-US" altLang="en-US" dirty="0">
                <a:latin typeface="+mn-lt"/>
              </a:rPr>
              <a:t>Develop integrated units around universal themes</a:t>
            </a:r>
          </a:p>
          <a:p>
            <a:pPr marL="0" indent="0" eaLnBrk="1" hangingPunct="1">
              <a:lnSpc>
                <a:spcPct val="90000"/>
              </a:lnSpc>
              <a:buNone/>
            </a:pPr>
            <a:r>
              <a:rPr lang="en-US" altLang="en-US" dirty="0">
                <a:latin typeface="+mn-lt"/>
              </a:rPr>
              <a:t> </a:t>
            </a:r>
            <a:r>
              <a:rPr lang="en-US" altLang="en-US" sz="1400" dirty="0">
                <a:latin typeface="+mn-lt"/>
              </a:rPr>
              <a:t>(Padron, Waxman, &amp; Rivera, 2002)</a:t>
            </a:r>
          </a:p>
          <a:p>
            <a:pPr eaLnBrk="1" hangingPunct="1">
              <a:lnSpc>
                <a:spcPct val="90000"/>
              </a:lnSpc>
              <a:buFontTx/>
              <a:buNone/>
            </a:pPr>
            <a:endParaRPr lang="en-US" altLang="en-US" sz="1400" dirty="0"/>
          </a:p>
        </p:txBody>
      </p:sp>
    </p:spTree>
    <p:extLst>
      <p:ext uri="{BB962C8B-B14F-4D97-AF65-F5344CB8AC3E}">
        <p14:creationId xmlns:p14="http://schemas.microsoft.com/office/powerpoint/2010/main" val="3577450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6E0B-07D2-F943-8D85-FBA02FEB4397}"/>
              </a:ext>
            </a:extLst>
          </p:cNvPr>
          <p:cNvSpPr>
            <a:spLocks noGrp="1"/>
          </p:cNvSpPr>
          <p:nvPr>
            <p:ph type="title"/>
          </p:nvPr>
        </p:nvSpPr>
        <p:spPr/>
        <p:txBody>
          <a:bodyPr/>
          <a:lstStyle/>
          <a:p>
            <a:r>
              <a:rPr lang="en-US" dirty="0"/>
              <a:t>Considering Curriculum</a:t>
            </a:r>
          </a:p>
        </p:txBody>
      </p:sp>
      <p:sp>
        <p:nvSpPr>
          <p:cNvPr id="3" name="Content Placeholder 2">
            <a:extLst>
              <a:ext uri="{FF2B5EF4-FFF2-40B4-BE49-F238E27FC236}">
                <a16:creationId xmlns:a16="http://schemas.microsoft.com/office/drawing/2014/main" id="{9EB79F1E-8140-CC46-8F4F-D61EEB1D988C}"/>
              </a:ext>
            </a:extLst>
          </p:cNvPr>
          <p:cNvSpPr>
            <a:spLocks noGrp="1"/>
          </p:cNvSpPr>
          <p:nvPr>
            <p:ph idx="1"/>
          </p:nvPr>
        </p:nvSpPr>
        <p:spPr/>
        <p:txBody>
          <a:bodyPr/>
          <a:lstStyle/>
          <a:p>
            <a:r>
              <a:rPr lang="en-US" dirty="0">
                <a:latin typeface="+mn-lt"/>
              </a:rPr>
              <a:t>In what ways does your current curricula reflect the diversity of your school, community, and society at large?</a:t>
            </a:r>
          </a:p>
          <a:p>
            <a:r>
              <a:rPr lang="en-US" dirty="0">
                <a:latin typeface="+mn-lt"/>
              </a:rPr>
              <a:t>In what ways do you/could you make the curriculum and learning opportunities more culturally relevant?</a:t>
            </a:r>
          </a:p>
        </p:txBody>
      </p:sp>
      <p:pic>
        <p:nvPicPr>
          <p:cNvPr id="5122" name="Picture 2" descr="Image result for diverse curriculum">
            <a:extLst>
              <a:ext uri="{FF2B5EF4-FFF2-40B4-BE49-F238E27FC236}">
                <a16:creationId xmlns:a16="http://schemas.microsoft.com/office/drawing/2014/main" id="{187A7596-74C4-774C-962C-F0D718159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40993">
            <a:off x="4802177" y="4294493"/>
            <a:ext cx="2587646" cy="172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860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8395D-16E7-EF42-B7F0-3F58520503FC}"/>
              </a:ext>
            </a:extLst>
          </p:cNvPr>
          <p:cNvSpPr>
            <a:spLocks noGrp="1"/>
          </p:cNvSpPr>
          <p:nvPr>
            <p:ph type="title"/>
          </p:nvPr>
        </p:nvSpPr>
        <p:spPr/>
        <p:txBody>
          <a:bodyPr/>
          <a:lstStyle/>
          <a:p>
            <a:r>
              <a:rPr lang="en-US" dirty="0"/>
              <a:t>Culturally relevant education:</a:t>
            </a:r>
            <a:br>
              <a:rPr lang="en-US" dirty="0"/>
            </a:br>
            <a:r>
              <a:rPr lang="en-US" dirty="0"/>
              <a:t>INSTRUCTION</a:t>
            </a:r>
          </a:p>
        </p:txBody>
      </p:sp>
      <p:sp>
        <p:nvSpPr>
          <p:cNvPr id="3" name="Content Placeholder 2">
            <a:extLst>
              <a:ext uri="{FF2B5EF4-FFF2-40B4-BE49-F238E27FC236}">
                <a16:creationId xmlns:a16="http://schemas.microsoft.com/office/drawing/2014/main" id="{62743FFA-D7CD-8E43-806F-A54397FCA5D7}"/>
              </a:ext>
            </a:extLst>
          </p:cNvPr>
          <p:cNvSpPr>
            <a:spLocks noGrp="1"/>
          </p:cNvSpPr>
          <p:nvPr>
            <p:ph idx="1"/>
          </p:nvPr>
        </p:nvSpPr>
        <p:spPr>
          <a:xfrm>
            <a:off x="728031" y="2003449"/>
            <a:ext cx="10515600" cy="4351338"/>
          </a:xfrm>
        </p:spPr>
        <p:txBody>
          <a:bodyPr>
            <a:normAutofit lnSpcReduction="10000"/>
          </a:bodyPr>
          <a:lstStyle/>
          <a:p>
            <a:r>
              <a:rPr lang="en-US" dirty="0">
                <a:latin typeface="+mn-lt"/>
              </a:rPr>
              <a:t>Learning opportunities are designed to tap students’ funds of knowledge and are student-centered and focused on long-term gain.</a:t>
            </a:r>
          </a:p>
          <a:p>
            <a:r>
              <a:rPr lang="en-US" dirty="0">
                <a:latin typeface="+mn-lt"/>
              </a:rPr>
              <a:t>Teachers vary instructional moves to meet the needs of learners in the class.</a:t>
            </a:r>
          </a:p>
          <a:p>
            <a:r>
              <a:rPr lang="en-US" dirty="0">
                <a:latin typeface="+mn-lt"/>
              </a:rPr>
              <a:t>Assessments serve to inform instruction and adjustments to instruction. </a:t>
            </a:r>
          </a:p>
          <a:p>
            <a:r>
              <a:rPr lang="en-US" dirty="0">
                <a:latin typeface="+mn-lt"/>
              </a:rPr>
              <a:t>Lessons incorporate students to substantiate an informed stance and connection to their lived experiences.</a:t>
            </a:r>
          </a:p>
          <a:p>
            <a:endParaRPr lang="en-US" dirty="0"/>
          </a:p>
          <a:p>
            <a:endParaRPr lang="en-US" dirty="0"/>
          </a:p>
        </p:txBody>
      </p:sp>
      <p:grpSp>
        <p:nvGrpSpPr>
          <p:cNvPr id="6" name="Group 5">
            <a:extLst>
              <a:ext uri="{FF2B5EF4-FFF2-40B4-BE49-F238E27FC236}">
                <a16:creationId xmlns:a16="http://schemas.microsoft.com/office/drawing/2014/main" id="{2377699B-B3B2-964F-88FC-4C0EBBCCE389}"/>
              </a:ext>
            </a:extLst>
          </p:cNvPr>
          <p:cNvGrpSpPr/>
          <p:nvPr/>
        </p:nvGrpSpPr>
        <p:grpSpPr>
          <a:xfrm>
            <a:off x="9594728" y="445770"/>
            <a:ext cx="2231834" cy="1960592"/>
            <a:chOff x="9011797" y="6475"/>
            <a:chExt cx="2985571" cy="2754217"/>
          </a:xfrm>
        </p:grpSpPr>
        <p:sp>
          <p:nvSpPr>
            <p:cNvPr id="4" name="Oval 3">
              <a:extLst>
                <a:ext uri="{FF2B5EF4-FFF2-40B4-BE49-F238E27FC236}">
                  <a16:creationId xmlns:a16="http://schemas.microsoft.com/office/drawing/2014/main" id="{9B1A254A-5F3C-BB43-A992-B21560AF3CF8}"/>
                </a:ext>
              </a:extLst>
            </p:cNvPr>
            <p:cNvSpPr/>
            <p:nvPr/>
          </p:nvSpPr>
          <p:spPr>
            <a:xfrm>
              <a:off x="9011797" y="6475"/>
              <a:ext cx="2985571" cy="2754217"/>
            </a:xfrm>
            <a:prstGeom prst="ellipse">
              <a:avLst/>
            </a:prstGeom>
            <a:solidFill>
              <a:schemeClr val="accent6">
                <a:lumMod val="60000"/>
                <a:lumOff val="40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2C5F33C-5D2E-884F-8C46-C538D5709EE2}"/>
                </a:ext>
              </a:extLst>
            </p:cNvPr>
            <p:cNvSpPr txBox="1"/>
            <p:nvPr/>
          </p:nvSpPr>
          <p:spPr>
            <a:xfrm>
              <a:off x="9606707" y="921918"/>
              <a:ext cx="1795750" cy="562070"/>
            </a:xfrm>
            <a:prstGeom prst="rect">
              <a:avLst/>
            </a:prstGeom>
            <a:solidFill>
              <a:schemeClr val="accent6">
                <a:lumMod val="60000"/>
                <a:lumOff val="40000"/>
              </a:schemeClr>
            </a:solidFill>
          </p:spPr>
          <p:txBody>
            <a:bodyPr wrap="square" rtlCol="0">
              <a:spAutoFit/>
            </a:bodyPr>
            <a:lstStyle/>
            <a:p>
              <a:r>
                <a:rPr lang="en-US" sz="2000" dirty="0"/>
                <a:t>Instruction</a:t>
              </a:r>
            </a:p>
          </p:txBody>
        </p:sp>
      </p:grpSp>
    </p:spTree>
    <p:extLst>
      <p:ext uri="{BB962C8B-B14F-4D97-AF65-F5344CB8AC3E}">
        <p14:creationId xmlns:p14="http://schemas.microsoft.com/office/powerpoint/2010/main" val="1196310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2E4C-F211-E445-90A1-DA7AEF9462F4}"/>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8B0DC981-D3F2-354B-85A7-5112AFB7CAF4}"/>
              </a:ext>
            </a:extLst>
          </p:cNvPr>
          <p:cNvSpPr>
            <a:spLocks noGrp="1"/>
          </p:cNvSpPr>
          <p:nvPr>
            <p:ph idx="1"/>
          </p:nvPr>
        </p:nvSpPr>
        <p:spPr/>
        <p:txBody>
          <a:bodyPr/>
          <a:lstStyle/>
          <a:p>
            <a:pPr marL="0" indent="0">
              <a:buNone/>
            </a:pPr>
            <a:r>
              <a:rPr lang="en-US" dirty="0">
                <a:latin typeface="+mn-lt"/>
              </a:rPr>
              <a:t>Reflect on your own K-12 learning experience. Did you have experiences with teachers from cultures other than your own? Consider how your experience has shaped your perspective and may impact your interactions with culturally and linguistically diverse students (CLD).</a:t>
            </a:r>
          </a:p>
        </p:txBody>
      </p:sp>
      <p:pic>
        <p:nvPicPr>
          <p:cNvPr id="6146" name="Picture 2" descr="Image result for reflection">
            <a:extLst>
              <a:ext uri="{FF2B5EF4-FFF2-40B4-BE49-F238E27FC236}">
                <a16:creationId xmlns:a16="http://schemas.microsoft.com/office/drawing/2014/main" id="{A1FF9FA3-5688-B64E-B117-E9A093DB2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307" y="4340952"/>
            <a:ext cx="2828793" cy="171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57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4365-48D1-D749-B7DD-8134512537DD}"/>
              </a:ext>
            </a:extLst>
          </p:cNvPr>
          <p:cNvSpPr>
            <a:spLocks noGrp="1"/>
          </p:cNvSpPr>
          <p:nvPr>
            <p:ph type="title"/>
          </p:nvPr>
        </p:nvSpPr>
        <p:spPr/>
        <p:txBody>
          <a:bodyPr/>
          <a:lstStyle/>
          <a:p>
            <a:r>
              <a:rPr lang="en-US" dirty="0"/>
              <a:t>High-Leverage Practices: Definition and Rationale</a:t>
            </a:r>
          </a:p>
        </p:txBody>
      </p:sp>
    </p:spTree>
    <p:extLst>
      <p:ext uri="{BB962C8B-B14F-4D97-AF65-F5344CB8AC3E}">
        <p14:creationId xmlns:p14="http://schemas.microsoft.com/office/powerpoint/2010/main" val="2681983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D8B7-B485-BB45-8784-FBA4B1F8C60A}"/>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2D1ED86-DDE8-2646-8170-41653E92320D}"/>
              </a:ext>
            </a:extLst>
          </p:cNvPr>
          <p:cNvSpPr>
            <a:spLocks noGrp="1"/>
          </p:cNvSpPr>
          <p:nvPr>
            <p:ph idx="1"/>
          </p:nvPr>
        </p:nvSpPr>
        <p:spPr/>
        <p:txBody>
          <a:bodyPr/>
          <a:lstStyle/>
          <a:p>
            <a:r>
              <a:rPr lang="en-US" dirty="0">
                <a:latin typeface="+mn-lt"/>
              </a:rPr>
              <a:t>The U.S. student population continues to diversify racially and culturally.</a:t>
            </a:r>
          </a:p>
          <a:p>
            <a:r>
              <a:rPr lang="en-US" dirty="0">
                <a:latin typeface="+mn-lt"/>
              </a:rPr>
              <a:t>The U.S. teaching population remains predominately White, middle class, and female.</a:t>
            </a:r>
          </a:p>
          <a:p>
            <a:r>
              <a:rPr lang="en-US" dirty="0">
                <a:latin typeface="+mn-lt"/>
              </a:rPr>
              <a:t>All teachers need to have self-awareness and preparation to provide learning opportunities that take into account student backgrounds, including diverse race, culture, and ability.</a:t>
            </a:r>
          </a:p>
        </p:txBody>
      </p:sp>
    </p:spTree>
    <p:extLst>
      <p:ext uri="{BB962C8B-B14F-4D97-AF65-F5344CB8AC3E}">
        <p14:creationId xmlns:p14="http://schemas.microsoft.com/office/powerpoint/2010/main" val="47329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061FB9-6B6E-204D-9CBF-D389856D395E}"/>
              </a:ext>
            </a:extLst>
          </p:cNvPr>
          <p:cNvSpPr>
            <a:spLocks noGrp="1"/>
          </p:cNvSpPr>
          <p:nvPr>
            <p:ph type="title"/>
          </p:nvPr>
        </p:nvSpPr>
        <p:spPr/>
        <p:txBody>
          <a:bodyPr/>
          <a:lstStyle/>
          <a:p>
            <a:r>
              <a:rPr lang="en-US" altLang="en-US" dirty="0"/>
              <a:t>High-leverage practices</a:t>
            </a:r>
            <a:endParaRPr lang="en-US" dirty="0"/>
          </a:p>
        </p:txBody>
      </p:sp>
      <p:sp>
        <p:nvSpPr>
          <p:cNvPr id="5" name="Content Placeholder 4">
            <a:extLst>
              <a:ext uri="{FF2B5EF4-FFF2-40B4-BE49-F238E27FC236}">
                <a16:creationId xmlns:a16="http://schemas.microsoft.com/office/drawing/2014/main" id="{AA2FB052-3451-B14E-8265-0E9B20333349}"/>
              </a:ext>
            </a:extLst>
          </p:cNvPr>
          <p:cNvSpPr>
            <a:spLocks noGrp="1"/>
          </p:cNvSpPr>
          <p:nvPr>
            <p:ph idx="1"/>
          </p:nvPr>
        </p:nvSpPr>
        <p:spPr/>
        <p:txBody>
          <a:bodyPr/>
          <a:lstStyle/>
          <a:p>
            <a:r>
              <a:rPr lang="en-US" altLang="en-US" dirty="0">
                <a:latin typeface="+mn-lt"/>
              </a:rPr>
              <a:t>Practices that</a:t>
            </a:r>
          </a:p>
          <a:p>
            <a:pPr lvl="1"/>
            <a:r>
              <a:rPr lang="en-US" altLang="en-US" sz="2200" dirty="0">
                <a:latin typeface="+mn-lt"/>
              </a:rPr>
              <a:t>Focus on instructional practice.</a:t>
            </a:r>
          </a:p>
          <a:p>
            <a:pPr lvl="1"/>
            <a:r>
              <a:rPr lang="en-US" altLang="en-US" sz="2200" dirty="0">
                <a:latin typeface="+mn-lt"/>
              </a:rPr>
              <a:t>Occur with high frequency in teaching.</a:t>
            </a:r>
          </a:p>
          <a:p>
            <a:pPr lvl="1"/>
            <a:r>
              <a:rPr lang="en-US" altLang="en-US" sz="2200" dirty="0">
                <a:latin typeface="+mn-lt"/>
              </a:rPr>
              <a:t>Are research based and known to foster student engagement and learning.</a:t>
            </a:r>
          </a:p>
          <a:p>
            <a:pPr lvl="1"/>
            <a:r>
              <a:rPr lang="en-US" altLang="en-US" sz="2200" dirty="0">
                <a:latin typeface="+mn-lt"/>
              </a:rPr>
              <a:t>Are broadly applicable and usable in any content area or approach to teaching.</a:t>
            </a:r>
          </a:p>
          <a:p>
            <a:pPr lvl="1"/>
            <a:r>
              <a:rPr lang="en-US" altLang="en-US" sz="2200" dirty="0">
                <a:latin typeface="+mn-lt"/>
              </a:rPr>
              <a:t>Are skillfully executed for effective teaching.</a:t>
            </a:r>
            <a:endParaRPr lang="en-US" altLang="en-US" dirty="0">
              <a:latin typeface="+mn-lt"/>
            </a:endParaRPr>
          </a:p>
          <a:p>
            <a:r>
              <a:rPr lang="en-US" altLang="en-US" dirty="0">
                <a:latin typeface="+mn-lt"/>
              </a:rPr>
              <a:t>Why are they important to have in one’s “toolbox”?</a:t>
            </a:r>
          </a:p>
          <a:p>
            <a:pPr marL="0" indent="0">
              <a:buNone/>
            </a:pPr>
            <a:endParaRPr lang="en-US" dirty="0">
              <a:latin typeface="+mn-lt"/>
            </a:endParaRPr>
          </a:p>
        </p:txBody>
      </p:sp>
      <p:pic>
        <p:nvPicPr>
          <p:cNvPr id="7170" name="Picture 2" descr="Image result for toolbox">
            <a:extLst>
              <a:ext uri="{FF2B5EF4-FFF2-40B4-BE49-F238E27FC236}">
                <a16:creationId xmlns:a16="http://schemas.microsoft.com/office/drawing/2014/main" id="{334FA966-CB70-8443-8E37-3C0E50D91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7131" y="4223272"/>
            <a:ext cx="2628669" cy="197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0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A2DE-B5A7-2241-A96D-672C073E1B61}"/>
              </a:ext>
            </a:extLst>
          </p:cNvPr>
          <p:cNvSpPr>
            <a:spLocks noGrp="1"/>
          </p:cNvSpPr>
          <p:nvPr>
            <p:ph type="title"/>
          </p:nvPr>
        </p:nvSpPr>
        <p:spPr/>
        <p:txBody>
          <a:bodyPr/>
          <a:lstStyle/>
          <a:p>
            <a:r>
              <a:rPr lang="en-US" dirty="0"/>
              <a:t>Why do we need HLPs and CRE delivered together?</a:t>
            </a:r>
          </a:p>
        </p:txBody>
      </p:sp>
    </p:spTree>
    <p:extLst>
      <p:ext uri="{BB962C8B-B14F-4D97-AF65-F5344CB8AC3E}">
        <p14:creationId xmlns:p14="http://schemas.microsoft.com/office/powerpoint/2010/main" val="170642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BF67-E79A-F747-A94F-D0FABF32CD14}"/>
              </a:ext>
            </a:extLst>
          </p:cNvPr>
          <p:cNvSpPr>
            <a:spLocks noGrp="1"/>
          </p:cNvSpPr>
          <p:nvPr>
            <p:ph type="title"/>
          </p:nvPr>
        </p:nvSpPr>
        <p:spPr/>
        <p:txBody>
          <a:bodyPr/>
          <a:lstStyle/>
          <a:p>
            <a:r>
              <a:rPr lang="en-US" altLang="en-US" dirty="0"/>
              <a:t>Why Students with Disabilities need HLPs </a:t>
            </a:r>
            <a:r>
              <a:rPr lang="en-US" altLang="en-US" u="sng" dirty="0"/>
              <a:t>with</a:t>
            </a:r>
            <a:r>
              <a:rPr lang="en-US" altLang="en-US" dirty="0"/>
              <a:t> CRE</a:t>
            </a:r>
            <a:endParaRPr lang="en-US" dirty="0"/>
          </a:p>
        </p:txBody>
      </p:sp>
      <p:sp>
        <p:nvSpPr>
          <p:cNvPr id="3" name="Content Placeholder 2">
            <a:extLst>
              <a:ext uri="{FF2B5EF4-FFF2-40B4-BE49-F238E27FC236}">
                <a16:creationId xmlns:a16="http://schemas.microsoft.com/office/drawing/2014/main" id="{88D14B80-FA78-A24C-9E86-095253D9349D}"/>
              </a:ext>
            </a:extLst>
          </p:cNvPr>
          <p:cNvSpPr>
            <a:spLocks noGrp="1"/>
          </p:cNvSpPr>
          <p:nvPr>
            <p:ph idx="1"/>
          </p:nvPr>
        </p:nvSpPr>
        <p:spPr/>
        <p:txBody>
          <a:bodyPr>
            <a:normAutofit/>
          </a:bodyPr>
          <a:lstStyle/>
          <a:p>
            <a:r>
              <a:rPr lang="en-US" dirty="0">
                <a:latin typeface="+mn-lt"/>
              </a:rPr>
              <a:t>Students with disabilities are CLD (intersectionality).</a:t>
            </a:r>
          </a:p>
          <a:p>
            <a:r>
              <a:rPr lang="en-US" dirty="0">
                <a:latin typeface="+mn-lt"/>
              </a:rPr>
              <a:t>CRE targets the historically disadvantaged.</a:t>
            </a:r>
          </a:p>
          <a:p>
            <a:r>
              <a:rPr lang="en-US" dirty="0">
                <a:latin typeface="+mn-lt"/>
              </a:rPr>
              <a:t>CRE benefits exist despite systemic inequalities (</a:t>
            </a:r>
            <a:r>
              <a:rPr lang="en-US" dirty="0" err="1">
                <a:latin typeface="+mn-lt"/>
              </a:rPr>
              <a:t>Orosco</a:t>
            </a:r>
            <a:r>
              <a:rPr lang="en-US" dirty="0">
                <a:latin typeface="+mn-lt"/>
              </a:rPr>
              <a:t>, 2017). </a:t>
            </a:r>
          </a:p>
          <a:p>
            <a:r>
              <a:rPr lang="en-US" dirty="0">
                <a:latin typeface="+mn-lt"/>
              </a:rPr>
              <a:t>Taken together, CRE and HLPs can improve outcomes for the lowest performing students.</a:t>
            </a:r>
          </a:p>
          <a:p>
            <a:r>
              <a:rPr lang="en-US" dirty="0">
                <a:latin typeface="+mn-lt"/>
              </a:rPr>
              <a:t>Teachers need to know both HLPs </a:t>
            </a:r>
            <a:r>
              <a:rPr lang="en-US" b="1" i="1" dirty="0">
                <a:latin typeface="+mn-lt"/>
              </a:rPr>
              <a:t>and</a:t>
            </a:r>
            <a:r>
              <a:rPr lang="en-US" dirty="0">
                <a:latin typeface="+mn-lt"/>
              </a:rPr>
              <a:t> CRE.</a:t>
            </a:r>
          </a:p>
          <a:p>
            <a:pPr marL="0" indent="0">
              <a:buNone/>
            </a:pPr>
            <a:endParaRPr lang="en-US" dirty="0">
              <a:latin typeface="+mn-lt"/>
            </a:endParaRPr>
          </a:p>
        </p:txBody>
      </p:sp>
      <p:sp>
        <p:nvSpPr>
          <p:cNvPr id="4" name="Rectangle 3">
            <a:extLst>
              <a:ext uri="{FF2B5EF4-FFF2-40B4-BE49-F238E27FC236}">
                <a16:creationId xmlns:a16="http://schemas.microsoft.com/office/drawing/2014/main" id="{CF8C51B0-F5BA-2F4C-A795-423ECA43A9BC}"/>
              </a:ext>
            </a:extLst>
          </p:cNvPr>
          <p:cNvSpPr/>
          <p:nvPr/>
        </p:nvSpPr>
        <p:spPr>
          <a:xfrm>
            <a:off x="1086373" y="5493883"/>
            <a:ext cx="6899133" cy="307777"/>
          </a:xfrm>
          <a:prstGeom prst="rect">
            <a:avLst/>
          </a:prstGeom>
        </p:spPr>
        <p:txBody>
          <a:bodyPr wrap="none">
            <a:spAutoFit/>
          </a:bodyPr>
          <a:lstStyle/>
          <a:p>
            <a:r>
              <a:rPr lang="en-US" sz="1400" dirty="0"/>
              <a:t>(Gay, 2002; </a:t>
            </a:r>
            <a:r>
              <a:rPr lang="en-US" sz="1400" dirty="0" err="1"/>
              <a:t>Klingner</a:t>
            </a:r>
            <a:r>
              <a:rPr lang="en-US" sz="1400" dirty="0"/>
              <a:t> &amp; Edwards, 2006; </a:t>
            </a:r>
            <a:r>
              <a:rPr lang="en-US" sz="1400" dirty="0" err="1"/>
              <a:t>Orosco</a:t>
            </a:r>
            <a:r>
              <a:rPr lang="en-US" sz="1400" dirty="0"/>
              <a:t>, 2017; Piazza, Rao &amp; </a:t>
            </a:r>
            <a:r>
              <a:rPr lang="en-US" sz="1400" dirty="0" err="1"/>
              <a:t>Protacio</a:t>
            </a:r>
            <a:r>
              <a:rPr lang="en-US" sz="1400" dirty="0"/>
              <a:t>, 2015)</a:t>
            </a:r>
          </a:p>
        </p:txBody>
      </p:sp>
    </p:spTree>
    <p:extLst>
      <p:ext uri="{BB962C8B-B14F-4D97-AF65-F5344CB8AC3E}">
        <p14:creationId xmlns:p14="http://schemas.microsoft.com/office/powerpoint/2010/main" val="870182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F03A-DCA6-2142-8CA9-DEA854496CDD}"/>
              </a:ext>
            </a:extLst>
          </p:cNvPr>
          <p:cNvSpPr>
            <a:spLocks noGrp="1"/>
          </p:cNvSpPr>
          <p:nvPr>
            <p:ph type="title"/>
          </p:nvPr>
        </p:nvSpPr>
        <p:spPr/>
        <p:txBody>
          <a:bodyPr/>
          <a:lstStyle/>
          <a:p>
            <a:r>
              <a:rPr lang="en-US" dirty="0"/>
              <a:t>Culturally Responsive Teaching EBP</a:t>
            </a:r>
          </a:p>
        </p:txBody>
      </p:sp>
      <p:pic>
        <p:nvPicPr>
          <p:cNvPr id="4" name="Picture 3">
            <a:extLst>
              <a:ext uri="{FF2B5EF4-FFF2-40B4-BE49-F238E27FC236}">
                <a16:creationId xmlns:a16="http://schemas.microsoft.com/office/drawing/2014/main" id="{6653C0EB-2EE0-1E4C-AF9D-1AC524CC2249}"/>
              </a:ext>
            </a:extLst>
          </p:cNvPr>
          <p:cNvPicPr>
            <a:picLocks noChangeAspect="1"/>
          </p:cNvPicPr>
          <p:nvPr/>
        </p:nvPicPr>
        <p:blipFill>
          <a:blip r:embed="rId3"/>
          <a:stretch>
            <a:fillRect/>
          </a:stretch>
        </p:blipFill>
        <p:spPr>
          <a:xfrm>
            <a:off x="2139950" y="1690688"/>
            <a:ext cx="7912100" cy="4584700"/>
          </a:xfrm>
          <a:prstGeom prst="rect">
            <a:avLst/>
          </a:prstGeom>
        </p:spPr>
      </p:pic>
    </p:spTree>
    <p:extLst>
      <p:ext uri="{BB962C8B-B14F-4D97-AF65-F5344CB8AC3E}">
        <p14:creationId xmlns:p14="http://schemas.microsoft.com/office/powerpoint/2010/main" val="864688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294CA-5B29-9642-A608-4C2D1868C84F}"/>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66170552-80F7-DF44-9D35-12FF3C5C0448}"/>
              </a:ext>
            </a:extLst>
          </p:cNvPr>
          <p:cNvSpPr>
            <a:spLocks noGrp="1"/>
          </p:cNvSpPr>
          <p:nvPr>
            <p:ph idx="1"/>
          </p:nvPr>
        </p:nvSpPr>
        <p:spPr/>
        <p:txBody>
          <a:bodyPr/>
          <a:lstStyle/>
          <a:p>
            <a:r>
              <a:rPr lang="en-US" dirty="0">
                <a:latin typeface="+mn-lt"/>
              </a:rPr>
              <a:t>Take a look at the CRE essential elements presented.</a:t>
            </a:r>
          </a:p>
          <a:p>
            <a:r>
              <a:rPr lang="en-US" dirty="0">
                <a:latin typeface="+mn-lt"/>
              </a:rPr>
              <a:t>Compare these to the HLPs for special education.</a:t>
            </a:r>
          </a:p>
          <a:p>
            <a:r>
              <a:rPr lang="en-US" dirty="0">
                <a:latin typeface="+mn-lt"/>
              </a:rPr>
              <a:t>Using the handout, note the similarities and differences you see between the two lists.</a:t>
            </a:r>
          </a:p>
        </p:txBody>
      </p:sp>
      <p:sp>
        <p:nvSpPr>
          <p:cNvPr id="4" name="Oval 3">
            <a:extLst>
              <a:ext uri="{FF2B5EF4-FFF2-40B4-BE49-F238E27FC236}">
                <a16:creationId xmlns:a16="http://schemas.microsoft.com/office/drawing/2014/main" id="{678109FE-9B96-0C4D-97CB-1B6D9B371F14}"/>
              </a:ext>
            </a:extLst>
          </p:cNvPr>
          <p:cNvSpPr/>
          <p:nvPr/>
        </p:nvSpPr>
        <p:spPr>
          <a:xfrm>
            <a:off x="9364494" y="4918286"/>
            <a:ext cx="1989306" cy="8981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rPr>
              <a:t> HANDOUT</a:t>
            </a:r>
          </a:p>
        </p:txBody>
      </p:sp>
    </p:spTree>
    <p:extLst>
      <p:ext uri="{BB962C8B-B14F-4D97-AF65-F5344CB8AC3E}">
        <p14:creationId xmlns:p14="http://schemas.microsoft.com/office/powerpoint/2010/main" val="2869336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4310-E1B9-AF4B-AC71-FB59A0D9B607}"/>
              </a:ext>
            </a:extLst>
          </p:cNvPr>
          <p:cNvSpPr>
            <a:spLocks noGrp="1"/>
          </p:cNvSpPr>
          <p:nvPr>
            <p:ph type="title"/>
          </p:nvPr>
        </p:nvSpPr>
        <p:spPr>
          <a:xfrm>
            <a:off x="838200" y="-77793"/>
            <a:ext cx="10515600" cy="1325563"/>
          </a:xfrm>
        </p:spPr>
        <p:txBody>
          <a:bodyPr>
            <a:normAutofit/>
          </a:bodyPr>
          <a:lstStyle/>
          <a:p>
            <a:r>
              <a:rPr lang="en-US" altLang="en-US" sz="2800" dirty="0"/>
              <a:t>High leverage and culturally responsive practices</a:t>
            </a:r>
            <a:endParaRPr lang="en-US" sz="2800" dirty="0"/>
          </a:p>
        </p:txBody>
      </p:sp>
      <p:graphicFrame>
        <p:nvGraphicFramePr>
          <p:cNvPr id="5" name="Content Placeholder 4">
            <a:extLst>
              <a:ext uri="{FF2B5EF4-FFF2-40B4-BE49-F238E27FC236}">
                <a16:creationId xmlns:a16="http://schemas.microsoft.com/office/drawing/2014/main" id="{9B4B5686-E6E7-A047-8D27-89CFC0B79948}"/>
              </a:ext>
            </a:extLst>
          </p:cNvPr>
          <p:cNvGraphicFramePr>
            <a:graphicFrameLocks/>
          </p:cNvGraphicFramePr>
          <p:nvPr>
            <p:extLst>
              <p:ext uri="{D42A27DB-BD31-4B8C-83A1-F6EECF244321}">
                <p14:modId xmlns:p14="http://schemas.microsoft.com/office/powerpoint/2010/main" val="1698421137"/>
              </p:ext>
            </p:extLst>
          </p:nvPr>
        </p:nvGraphicFramePr>
        <p:xfrm>
          <a:off x="1856014" y="846344"/>
          <a:ext cx="8479971" cy="5203673"/>
        </p:xfrm>
        <a:graphic>
          <a:graphicData uri="http://schemas.openxmlformats.org/drawingml/2006/table">
            <a:tbl>
              <a:tblPr firstRow="1" bandRow="1">
                <a:tableStyleId>{21E4AEA4-8DFA-4A89-87EB-49C32662AFE0}</a:tableStyleId>
              </a:tblPr>
              <a:tblGrid>
                <a:gridCol w="2826657">
                  <a:extLst>
                    <a:ext uri="{9D8B030D-6E8A-4147-A177-3AD203B41FA5}">
                      <a16:colId xmlns:a16="http://schemas.microsoft.com/office/drawing/2014/main" val="20000"/>
                    </a:ext>
                  </a:extLst>
                </a:gridCol>
                <a:gridCol w="2826657">
                  <a:extLst>
                    <a:ext uri="{9D8B030D-6E8A-4147-A177-3AD203B41FA5}">
                      <a16:colId xmlns:a16="http://schemas.microsoft.com/office/drawing/2014/main" val="20001"/>
                    </a:ext>
                  </a:extLst>
                </a:gridCol>
                <a:gridCol w="2826657">
                  <a:extLst>
                    <a:ext uri="{9D8B030D-6E8A-4147-A177-3AD203B41FA5}">
                      <a16:colId xmlns:a16="http://schemas.microsoft.com/office/drawing/2014/main" val="20002"/>
                    </a:ext>
                  </a:extLst>
                </a:gridCol>
              </a:tblGrid>
              <a:tr h="1108416">
                <a:tc>
                  <a:txBody>
                    <a:bodyPr/>
                    <a:lstStyle/>
                    <a:p>
                      <a:pPr algn="ctr"/>
                      <a:r>
                        <a:rPr lang="en-US" sz="1400" dirty="0"/>
                        <a:t>High-leverage practices</a:t>
                      </a:r>
                    </a:p>
                    <a:p>
                      <a:pPr algn="ctr"/>
                      <a:r>
                        <a:rPr lang="en-US" sz="1400" dirty="0"/>
                        <a:t>(From</a:t>
                      </a:r>
                      <a:r>
                        <a:rPr lang="en-US" sz="1400" baseline="0" dirty="0"/>
                        <a:t> Teaching Works)</a:t>
                      </a:r>
                      <a:endParaRPr lang="en-US" sz="1400" dirty="0"/>
                    </a:p>
                  </a:txBody>
                  <a:tcPr marT="45700" marB="45700"/>
                </a:tc>
                <a:tc>
                  <a:txBody>
                    <a:bodyPr/>
                    <a:lstStyle/>
                    <a:p>
                      <a:pPr algn="ctr"/>
                      <a:r>
                        <a:rPr lang="en-US" sz="1400" dirty="0"/>
                        <a:t>High-leverage instructional</a:t>
                      </a:r>
                      <a:r>
                        <a:rPr lang="en-US" sz="1400" baseline="0" dirty="0"/>
                        <a:t> practices</a:t>
                      </a:r>
                    </a:p>
                    <a:p>
                      <a:pPr algn="ctr"/>
                      <a:r>
                        <a:rPr lang="en-US" sz="1400" dirty="0"/>
                        <a:t>(From</a:t>
                      </a:r>
                      <a:r>
                        <a:rPr lang="en-US" sz="1400" baseline="0" dirty="0"/>
                        <a:t> CEC/CEEDAR work group)</a:t>
                      </a:r>
                      <a:endParaRPr lang="en-US" sz="1400" dirty="0"/>
                    </a:p>
                    <a:p>
                      <a:endParaRPr lang="en-US" sz="1400" dirty="0"/>
                    </a:p>
                  </a:txBody>
                  <a:tcPr marT="45700" marB="4570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CRE themes and practices</a:t>
                      </a:r>
                    </a:p>
                    <a:p>
                      <a:pPr algn="ctr"/>
                      <a:endParaRPr lang="en-US" sz="1800" dirty="0"/>
                    </a:p>
                  </a:txBody>
                  <a:tcPr marT="45700" marB="45700"/>
                </a:tc>
                <a:extLst>
                  <a:ext uri="{0D108BD9-81ED-4DB2-BD59-A6C34878D82A}">
                    <a16:rowId xmlns:a16="http://schemas.microsoft.com/office/drawing/2014/main" val="10000"/>
                  </a:ext>
                </a:extLst>
              </a:tr>
              <a:tr h="250220">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Explaining and modeling content, practices, and strategies</a:t>
                      </a:r>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Use explicit instruction</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Modeling </a:t>
                      </a:r>
                    </a:p>
                  </a:txBody>
                  <a:tcPr marT="45700" marB="45700"/>
                </a:tc>
                <a:extLst>
                  <a:ext uri="{0D108BD9-81ED-4DB2-BD59-A6C34878D82A}">
                    <a16:rowId xmlns:a16="http://schemas.microsoft.com/office/drawing/2014/main" val="10001"/>
                  </a:ext>
                </a:extLst>
              </a:tr>
              <a:tr h="529297">
                <a:tc v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Teach cognitive and metacognitive strategies to support learning and independence</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Child-Centered</a:t>
                      </a:r>
                      <a:r>
                        <a:rPr lang="en-US" sz="1200" baseline="0" dirty="0">
                          <a:solidFill>
                            <a:srgbClr val="0061AF"/>
                          </a:solidFill>
                        </a:rPr>
                        <a:t> Instruction</a:t>
                      </a:r>
                      <a:endParaRPr lang="en-US" sz="1200" dirty="0">
                        <a:solidFill>
                          <a:srgbClr val="0061A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Critical</a:t>
                      </a:r>
                      <a:r>
                        <a:rPr lang="en-US" sz="1200" baseline="0" dirty="0">
                          <a:solidFill>
                            <a:srgbClr val="0061AF"/>
                          </a:solidFill>
                        </a:rPr>
                        <a:t> Thinking</a:t>
                      </a:r>
                      <a:endParaRPr lang="en-US" sz="1200" dirty="0">
                        <a:solidFill>
                          <a:srgbClr val="0061AF"/>
                        </a:solidFill>
                      </a:endParaRPr>
                    </a:p>
                  </a:txBody>
                  <a:tcPr marT="45700" marB="45700"/>
                </a:tc>
                <a:extLst>
                  <a:ext uri="{0D108BD9-81ED-4DB2-BD59-A6C34878D82A}">
                    <a16:rowId xmlns:a16="http://schemas.microsoft.com/office/drawing/2014/main" val="10002"/>
                  </a:ext>
                </a:extLst>
              </a:tr>
              <a:tr h="583896">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Diagnosing</a:t>
                      </a:r>
                      <a:r>
                        <a:rPr lang="en-US" sz="1200" baseline="0" dirty="0"/>
                        <a:t> particular common patterns of student thinking and development in a subject-matter domain</a:t>
                      </a:r>
                      <a:endParaRPr lang="en-US" sz="1200" dirty="0"/>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Systematically</a:t>
                      </a:r>
                      <a:r>
                        <a:rPr lang="en-US" sz="1200" baseline="0" dirty="0"/>
                        <a:t> </a:t>
                      </a:r>
                      <a:r>
                        <a:rPr lang="en-US" sz="1200" dirty="0"/>
                        <a:t>design instruction toward a specific learning goal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Responsive Feedback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Problem-Solving</a:t>
                      </a:r>
                      <a:r>
                        <a:rPr lang="en-US" sz="1200" baseline="0" dirty="0">
                          <a:solidFill>
                            <a:srgbClr val="0061AF"/>
                          </a:solidFill>
                        </a:rPr>
                        <a:t> Approach</a:t>
                      </a:r>
                      <a:endParaRPr lang="en-US" sz="1200" dirty="0">
                        <a:solidFill>
                          <a:srgbClr val="0061AF"/>
                        </a:solidFill>
                      </a:endParaRPr>
                    </a:p>
                  </a:txBody>
                  <a:tcPr marT="45700" marB="45700"/>
                </a:tc>
                <a:extLst>
                  <a:ext uri="{0D108BD9-81ED-4DB2-BD59-A6C34878D82A}">
                    <a16:rowId xmlns:a16="http://schemas.microsoft.com/office/drawing/2014/main" val="10003"/>
                  </a:ext>
                </a:extLst>
              </a:tr>
              <a:tr h="433410">
                <a:tc vMerge="1">
                  <a:txBody>
                    <a:bodyPr/>
                    <a:lstStyle/>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Adapt curriculum tasks and materials for specific learning goals</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Materials</a:t>
                      </a:r>
                    </a:p>
                  </a:txBody>
                  <a:tcPr marL="88585" marR="88585"/>
                </a:tc>
                <a:extLst>
                  <a:ext uri="{0D108BD9-81ED-4DB2-BD59-A6C34878D82A}">
                    <a16:rowId xmlns:a16="http://schemas.microsoft.com/office/drawing/2014/main" val="10004"/>
                  </a:ext>
                </a:extLst>
              </a:tr>
              <a:tr h="4170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Coordinating and adjusting instruction during a lesson</a:t>
                      </a:r>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Scaffold instruction</a:t>
                      </a:r>
                    </a:p>
                    <a:p>
                      <a:endParaRPr lang="en-US" sz="1200" dirty="0"/>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Instructional Scaffolding</a:t>
                      </a:r>
                    </a:p>
                    <a:p>
                      <a:endParaRPr lang="en-US" sz="1200" dirty="0">
                        <a:solidFill>
                          <a:srgbClr val="0061AF"/>
                        </a:solidFill>
                      </a:endParaRPr>
                    </a:p>
                  </a:txBody>
                  <a:tcPr marL="88585" marR="88585"/>
                </a:tc>
                <a:extLst>
                  <a:ext uri="{0D108BD9-81ED-4DB2-BD59-A6C34878D82A}">
                    <a16:rowId xmlns:a16="http://schemas.microsoft.com/office/drawing/2014/main" val="10005"/>
                  </a:ext>
                </a:extLst>
              </a:tr>
              <a:tr h="417058">
                <a:tc row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Setting up and managing small group work</a:t>
                      </a:r>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Use flexible grouping</a:t>
                      </a:r>
                    </a:p>
                    <a:p>
                      <a:endParaRPr lang="en-US" sz="1200" dirty="0"/>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Child-Centered</a:t>
                      </a:r>
                      <a:r>
                        <a:rPr lang="en-US" sz="1200" baseline="0" dirty="0">
                          <a:solidFill>
                            <a:srgbClr val="0061AF"/>
                          </a:solidFill>
                        </a:rPr>
                        <a:t> Instruction</a:t>
                      </a:r>
                      <a:endParaRPr lang="en-US" sz="1200" dirty="0">
                        <a:solidFill>
                          <a:srgbClr val="0061AF"/>
                        </a:solidFill>
                      </a:endParaRPr>
                    </a:p>
                    <a:p>
                      <a:endParaRPr lang="en-US" sz="1200" dirty="0">
                        <a:solidFill>
                          <a:srgbClr val="0061AF"/>
                        </a:solidFill>
                      </a:endParaRPr>
                    </a:p>
                  </a:txBody>
                  <a:tcPr marT="45700" marB="45700"/>
                </a:tc>
                <a:extLst>
                  <a:ext uri="{0D108BD9-81ED-4DB2-BD59-A6C34878D82A}">
                    <a16:rowId xmlns:a16="http://schemas.microsoft.com/office/drawing/2014/main" val="10006"/>
                  </a:ext>
                </a:extLst>
              </a:tr>
              <a:tr h="529297">
                <a:tc vMerge="1">
                  <a:txBody>
                    <a:bodyPr/>
                    <a:lstStyle/>
                    <a:p>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Use strategies to promote active student engagement</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Instructional</a:t>
                      </a:r>
                      <a:r>
                        <a:rPr lang="en-US" sz="1200" baseline="0" dirty="0">
                          <a:solidFill>
                            <a:srgbClr val="0061AF"/>
                          </a:solidFill>
                        </a:rPr>
                        <a:t> Engagement</a:t>
                      </a:r>
                      <a:endParaRPr lang="en-US" sz="1200" dirty="0">
                        <a:solidFill>
                          <a:srgbClr val="0061A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Cultural,</a:t>
                      </a:r>
                      <a:r>
                        <a:rPr lang="en-US" sz="1200" baseline="0" dirty="0">
                          <a:solidFill>
                            <a:srgbClr val="0061AF"/>
                          </a:solidFill>
                        </a:rPr>
                        <a:t> Language, and Racial Identity</a:t>
                      </a:r>
                      <a:endParaRPr lang="en-US" sz="1200" dirty="0">
                        <a:solidFill>
                          <a:srgbClr val="0061AF"/>
                        </a:solidFill>
                      </a:endParaRPr>
                    </a:p>
                  </a:txBody>
                  <a:tcPr marT="45700" marB="45700"/>
                </a:tc>
                <a:extLst>
                  <a:ext uri="{0D108BD9-81ED-4DB2-BD59-A6C34878D82A}">
                    <a16:rowId xmlns:a16="http://schemas.microsoft.com/office/drawing/2014/main" val="10007"/>
                  </a:ext>
                </a:extLst>
              </a:tr>
              <a:tr h="58389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Specifying and reinforcing productive student behavior</a:t>
                      </a:r>
                    </a:p>
                    <a:p>
                      <a:endParaRPr lang="en-US" sz="1200" dirty="0"/>
                    </a:p>
                  </a:txBody>
                  <a:tcPr marT="45700" marB="4570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Provide positive and constructive feedback to guide students’ learning and behavior</a:t>
                      </a:r>
                    </a:p>
                  </a:txBody>
                  <a:tcPr marT="45700" marB="457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1AF"/>
                          </a:solidFill>
                        </a:rPr>
                        <a:t>Responsive Feedback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marT="45700" marB="4570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39365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4080B-7CC1-784B-B996-C8A45065BC59}"/>
              </a:ext>
            </a:extLst>
          </p:cNvPr>
          <p:cNvSpPr>
            <a:spLocks noGrp="1"/>
          </p:cNvSpPr>
          <p:nvPr>
            <p:ph type="title"/>
          </p:nvPr>
        </p:nvSpPr>
        <p:spPr/>
        <p:txBody>
          <a:bodyPr/>
          <a:lstStyle/>
          <a:p>
            <a:r>
              <a:rPr lang="en-US" dirty="0"/>
              <a:t>4 Emerging Practices</a:t>
            </a:r>
          </a:p>
        </p:txBody>
      </p:sp>
      <p:sp>
        <p:nvSpPr>
          <p:cNvPr id="5" name="Content Placeholder 4">
            <a:extLst>
              <a:ext uri="{FF2B5EF4-FFF2-40B4-BE49-F238E27FC236}">
                <a16:creationId xmlns:a16="http://schemas.microsoft.com/office/drawing/2014/main" id="{A5CB0EE7-4C02-1941-B2B0-3C02E672525E}"/>
              </a:ext>
            </a:extLst>
          </p:cNvPr>
          <p:cNvSpPr>
            <a:spLocks noGrp="1"/>
          </p:cNvSpPr>
          <p:nvPr>
            <p:ph idx="1"/>
          </p:nvPr>
        </p:nvSpPr>
        <p:spPr/>
        <p:txBody>
          <a:bodyPr/>
          <a:lstStyle/>
          <a:p>
            <a:r>
              <a:rPr lang="en-US" dirty="0">
                <a:latin typeface="+mn-lt"/>
              </a:rPr>
              <a:t>Collaborative teaching</a:t>
            </a:r>
          </a:p>
          <a:p>
            <a:r>
              <a:rPr lang="en-US" dirty="0">
                <a:latin typeface="+mn-lt"/>
              </a:rPr>
              <a:t>Responsive feedback</a:t>
            </a:r>
          </a:p>
          <a:p>
            <a:r>
              <a:rPr lang="en-US" dirty="0">
                <a:latin typeface="+mn-lt"/>
              </a:rPr>
              <a:t>Modeling</a:t>
            </a:r>
          </a:p>
          <a:p>
            <a:r>
              <a:rPr lang="en-US" dirty="0">
                <a:latin typeface="+mn-lt"/>
              </a:rPr>
              <a:t>Instructional scaffolding</a:t>
            </a:r>
          </a:p>
          <a:p>
            <a:endParaRPr lang="en-US" dirty="0">
              <a:latin typeface="+mn-lt"/>
            </a:endParaRPr>
          </a:p>
        </p:txBody>
      </p:sp>
      <p:pic>
        <p:nvPicPr>
          <p:cNvPr id="6" name="Picture 5">
            <a:extLst>
              <a:ext uri="{FF2B5EF4-FFF2-40B4-BE49-F238E27FC236}">
                <a16:creationId xmlns:a16="http://schemas.microsoft.com/office/drawing/2014/main" id="{A6858EDF-51C2-FE4A-B56A-5DBD5E9734CA}"/>
              </a:ext>
            </a:extLst>
          </p:cNvPr>
          <p:cNvPicPr>
            <a:picLocks noChangeAspect="1"/>
          </p:cNvPicPr>
          <p:nvPr/>
        </p:nvPicPr>
        <p:blipFill>
          <a:blip r:embed="rId3"/>
          <a:stretch>
            <a:fillRect/>
          </a:stretch>
        </p:blipFill>
        <p:spPr>
          <a:xfrm>
            <a:off x="4989018" y="4001294"/>
            <a:ext cx="2213963" cy="1458912"/>
          </a:xfrm>
          <a:prstGeom prst="rect">
            <a:avLst/>
          </a:prstGeom>
        </p:spPr>
      </p:pic>
    </p:spTree>
    <p:extLst>
      <p:ext uri="{BB962C8B-B14F-4D97-AF65-F5344CB8AC3E}">
        <p14:creationId xmlns:p14="http://schemas.microsoft.com/office/powerpoint/2010/main" val="270338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7F1C-CEC6-E54C-83B0-B17CB2674C17}"/>
              </a:ext>
            </a:extLst>
          </p:cNvPr>
          <p:cNvSpPr>
            <a:spLocks noGrp="1"/>
          </p:cNvSpPr>
          <p:nvPr>
            <p:ph type="title"/>
          </p:nvPr>
        </p:nvSpPr>
        <p:spPr/>
        <p:txBody>
          <a:bodyPr/>
          <a:lstStyle/>
          <a:p>
            <a:r>
              <a:rPr lang="en-US" dirty="0"/>
              <a:t>Collaborative Teaching</a:t>
            </a:r>
          </a:p>
        </p:txBody>
      </p:sp>
      <p:sp>
        <p:nvSpPr>
          <p:cNvPr id="3" name="Content Placeholder 2">
            <a:extLst>
              <a:ext uri="{FF2B5EF4-FFF2-40B4-BE49-F238E27FC236}">
                <a16:creationId xmlns:a16="http://schemas.microsoft.com/office/drawing/2014/main" id="{61FAA3E3-ED31-814D-8008-314C5B4EEFB8}"/>
              </a:ext>
            </a:extLst>
          </p:cNvPr>
          <p:cNvSpPr>
            <a:spLocks noGrp="1"/>
          </p:cNvSpPr>
          <p:nvPr>
            <p:ph idx="1"/>
          </p:nvPr>
        </p:nvSpPr>
        <p:spPr/>
        <p:txBody>
          <a:bodyPr/>
          <a:lstStyle/>
          <a:p>
            <a:r>
              <a:rPr lang="en-US" dirty="0">
                <a:latin typeface="+mn-lt"/>
              </a:rPr>
              <a:t>Differentiated</a:t>
            </a:r>
          </a:p>
          <a:p>
            <a:r>
              <a:rPr lang="en-US" dirty="0">
                <a:latin typeface="+mn-lt"/>
              </a:rPr>
              <a:t>Small group</a:t>
            </a:r>
          </a:p>
          <a:p>
            <a:endParaRPr lang="en-US" dirty="0">
              <a:latin typeface="+mn-lt"/>
            </a:endParaRPr>
          </a:p>
        </p:txBody>
      </p:sp>
      <p:pic>
        <p:nvPicPr>
          <p:cNvPr id="4" name="Picture 3">
            <a:extLst>
              <a:ext uri="{FF2B5EF4-FFF2-40B4-BE49-F238E27FC236}">
                <a16:creationId xmlns:a16="http://schemas.microsoft.com/office/drawing/2014/main" id="{CB017B77-2623-5644-9609-F7F98C3E8CCC}"/>
              </a:ext>
            </a:extLst>
          </p:cNvPr>
          <p:cNvPicPr>
            <a:picLocks noChangeAspect="1"/>
          </p:cNvPicPr>
          <p:nvPr/>
        </p:nvPicPr>
        <p:blipFill>
          <a:blip r:embed="rId3"/>
          <a:stretch>
            <a:fillRect/>
          </a:stretch>
        </p:blipFill>
        <p:spPr>
          <a:xfrm>
            <a:off x="4437430" y="2808287"/>
            <a:ext cx="3317140" cy="2386013"/>
          </a:xfrm>
          <a:prstGeom prst="rect">
            <a:avLst/>
          </a:prstGeom>
        </p:spPr>
      </p:pic>
    </p:spTree>
    <p:extLst>
      <p:ext uri="{BB962C8B-B14F-4D97-AF65-F5344CB8AC3E}">
        <p14:creationId xmlns:p14="http://schemas.microsoft.com/office/powerpoint/2010/main" val="9714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727B-1EBC-8E44-A9D7-93A91B946FD2}"/>
              </a:ext>
            </a:extLst>
          </p:cNvPr>
          <p:cNvSpPr>
            <a:spLocks noGrp="1"/>
          </p:cNvSpPr>
          <p:nvPr>
            <p:ph type="title"/>
          </p:nvPr>
        </p:nvSpPr>
        <p:spPr/>
        <p:txBody>
          <a:bodyPr/>
          <a:lstStyle/>
          <a:p>
            <a:r>
              <a:rPr lang="en-US" dirty="0"/>
              <a:t>HLP/CRE: Responsive Feedback</a:t>
            </a:r>
          </a:p>
        </p:txBody>
      </p:sp>
      <p:sp>
        <p:nvSpPr>
          <p:cNvPr id="3" name="Content Placeholder 2">
            <a:extLst>
              <a:ext uri="{FF2B5EF4-FFF2-40B4-BE49-F238E27FC236}">
                <a16:creationId xmlns:a16="http://schemas.microsoft.com/office/drawing/2014/main" id="{A63AABE7-3982-B24D-BB22-FBAE377AF64B}"/>
              </a:ext>
            </a:extLst>
          </p:cNvPr>
          <p:cNvSpPr>
            <a:spLocks noGrp="1"/>
          </p:cNvSpPr>
          <p:nvPr>
            <p:ph idx="1"/>
          </p:nvPr>
        </p:nvSpPr>
        <p:spPr/>
        <p:txBody>
          <a:bodyPr/>
          <a:lstStyle/>
          <a:p>
            <a:r>
              <a:rPr lang="en-US" dirty="0">
                <a:latin typeface="+mn-lt"/>
              </a:rPr>
              <a:t>Frequent</a:t>
            </a:r>
          </a:p>
          <a:p>
            <a:r>
              <a:rPr lang="en-US" dirty="0">
                <a:latin typeface="+mn-lt"/>
              </a:rPr>
              <a:t>Immediate</a:t>
            </a:r>
          </a:p>
          <a:p>
            <a:r>
              <a:rPr lang="en-US" dirty="0">
                <a:latin typeface="+mn-lt"/>
              </a:rPr>
              <a:t>Multiple opportunities to give feedback</a:t>
            </a:r>
          </a:p>
          <a:p>
            <a:endParaRPr lang="en-US" dirty="0"/>
          </a:p>
        </p:txBody>
      </p:sp>
      <p:pic>
        <p:nvPicPr>
          <p:cNvPr id="4" name="Picture 3">
            <a:extLst>
              <a:ext uri="{FF2B5EF4-FFF2-40B4-BE49-F238E27FC236}">
                <a16:creationId xmlns:a16="http://schemas.microsoft.com/office/drawing/2014/main" id="{0B3AA0C8-61DB-CF4A-8CD6-339ED555E1A6}"/>
              </a:ext>
            </a:extLst>
          </p:cNvPr>
          <p:cNvPicPr>
            <a:picLocks noChangeAspect="1"/>
          </p:cNvPicPr>
          <p:nvPr/>
        </p:nvPicPr>
        <p:blipFill>
          <a:blip r:embed="rId3"/>
          <a:stretch>
            <a:fillRect/>
          </a:stretch>
        </p:blipFill>
        <p:spPr>
          <a:xfrm>
            <a:off x="4559376" y="3598537"/>
            <a:ext cx="3073247" cy="2126258"/>
          </a:xfrm>
          <a:prstGeom prst="rect">
            <a:avLst/>
          </a:prstGeom>
        </p:spPr>
      </p:pic>
    </p:spTree>
    <p:extLst>
      <p:ext uri="{BB962C8B-B14F-4D97-AF65-F5344CB8AC3E}">
        <p14:creationId xmlns:p14="http://schemas.microsoft.com/office/powerpoint/2010/main" val="3544284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277EB-F3DF-204E-8148-4D007BA72963}"/>
              </a:ext>
            </a:extLst>
          </p:cNvPr>
          <p:cNvSpPr>
            <a:spLocks noGrp="1"/>
          </p:cNvSpPr>
          <p:nvPr>
            <p:ph type="title"/>
          </p:nvPr>
        </p:nvSpPr>
        <p:spPr/>
        <p:txBody>
          <a:bodyPr/>
          <a:lstStyle/>
          <a:p>
            <a:r>
              <a:rPr lang="en-US" dirty="0"/>
              <a:t>HLP/CRE: Modeling</a:t>
            </a:r>
          </a:p>
        </p:txBody>
      </p:sp>
      <p:pic>
        <p:nvPicPr>
          <p:cNvPr id="4" name="Content Placeholder 3">
            <a:extLst>
              <a:ext uri="{FF2B5EF4-FFF2-40B4-BE49-F238E27FC236}">
                <a16:creationId xmlns:a16="http://schemas.microsoft.com/office/drawing/2014/main" id="{D486D5A5-2A45-7E4B-9D3E-EDE2EBA7ACB4}"/>
              </a:ext>
            </a:extLst>
          </p:cNvPr>
          <p:cNvPicPr>
            <a:picLocks noGrp="1" noChangeAspect="1"/>
          </p:cNvPicPr>
          <p:nvPr>
            <p:ph idx="1"/>
          </p:nvPr>
        </p:nvPicPr>
        <p:blipFill>
          <a:blip r:embed="rId3"/>
          <a:stretch>
            <a:fillRect/>
          </a:stretch>
        </p:blipFill>
        <p:spPr>
          <a:xfrm>
            <a:off x="2133601" y="1974476"/>
            <a:ext cx="3276600" cy="2216524"/>
          </a:xfrm>
          <a:prstGeom prst="rect">
            <a:avLst/>
          </a:prstGeom>
        </p:spPr>
      </p:pic>
      <p:pic>
        <p:nvPicPr>
          <p:cNvPr id="5" name="Picture 4">
            <a:extLst>
              <a:ext uri="{FF2B5EF4-FFF2-40B4-BE49-F238E27FC236}">
                <a16:creationId xmlns:a16="http://schemas.microsoft.com/office/drawing/2014/main" id="{E91A6359-1D60-0440-B532-D08C6A8DCF21}"/>
              </a:ext>
            </a:extLst>
          </p:cNvPr>
          <p:cNvPicPr>
            <a:picLocks noChangeAspect="1"/>
          </p:cNvPicPr>
          <p:nvPr/>
        </p:nvPicPr>
        <p:blipFill>
          <a:blip r:embed="rId4"/>
          <a:stretch>
            <a:fillRect/>
          </a:stretch>
        </p:blipFill>
        <p:spPr>
          <a:xfrm>
            <a:off x="4953000" y="3665089"/>
            <a:ext cx="3085834" cy="2165498"/>
          </a:xfrm>
          <a:prstGeom prst="rect">
            <a:avLst/>
          </a:prstGeom>
        </p:spPr>
      </p:pic>
    </p:spTree>
    <p:extLst>
      <p:ext uri="{BB962C8B-B14F-4D97-AF65-F5344CB8AC3E}">
        <p14:creationId xmlns:p14="http://schemas.microsoft.com/office/powerpoint/2010/main" val="491476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6C5EF5-0EF7-AA46-B723-2E6916A63E17}"/>
              </a:ext>
            </a:extLst>
          </p:cNvPr>
          <p:cNvSpPr>
            <a:spLocks noGrp="1"/>
          </p:cNvSpPr>
          <p:nvPr>
            <p:ph type="sldNum" sz="quarter" idx="12"/>
          </p:nvPr>
        </p:nvSpPr>
        <p:spPr/>
        <p:txBody>
          <a:bodyPr/>
          <a:lstStyle/>
          <a:p>
            <a:fld id="{FE64A739-5FDB-3746-9C31-52E19264D2FF}" type="slidenum">
              <a:rPr lang="en-US" smtClean="0"/>
              <a:t>4</a:t>
            </a:fld>
            <a:endParaRPr lang="en-US"/>
          </a:p>
        </p:txBody>
      </p:sp>
      <p:pic>
        <p:nvPicPr>
          <p:cNvPr id="5" name="Content Placeholder 5">
            <a:extLst>
              <a:ext uri="{FF2B5EF4-FFF2-40B4-BE49-F238E27FC236}">
                <a16:creationId xmlns:a16="http://schemas.microsoft.com/office/drawing/2014/main" id="{9C641836-5426-F845-99D7-4E35BFD038AD}"/>
              </a:ext>
            </a:extLst>
          </p:cNvPr>
          <p:cNvPicPr>
            <a:picLocks noChangeAspect="1"/>
          </p:cNvPicPr>
          <p:nvPr/>
        </p:nvPicPr>
        <p:blipFill>
          <a:blip r:embed="rId3"/>
          <a:stretch>
            <a:fillRect/>
          </a:stretch>
        </p:blipFill>
        <p:spPr>
          <a:xfrm>
            <a:off x="1502308" y="0"/>
            <a:ext cx="8577783" cy="6760648"/>
          </a:xfrm>
          <a:prstGeom prst="rect">
            <a:avLst/>
          </a:prstGeom>
        </p:spPr>
      </p:pic>
    </p:spTree>
    <p:extLst>
      <p:ext uri="{BB962C8B-B14F-4D97-AF65-F5344CB8AC3E}">
        <p14:creationId xmlns:p14="http://schemas.microsoft.com/office/powerpoint/2010/main" val="2260336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A788-9934-B84D-9DB5-EE7C78CDAFEC}"/>
              </a:ext>
            </a:extLst>
          </p:cNvPr>
          <p:cNvSpPr>
            <a:spLocks noGrp="1"/>
          </p:cNvSpPr>
          <p:nvPr>
            <p:ph type="title"/>
          </p:nvPr>
        </p:nvSpPr>
        <p:spPr/>
        <p:txBody>
          <a:bodyPr/>
          <a:lstStyle/>
          <a:p>
            <a:r>
              <a:rPr lang="en-US" dirty="0"/>
              <a:t>HLP/CRE: Scaffolding </a:t>
            </a:r>
          </a:p>
        </p:txBody>
      </p:sp>
      <p:pic>
        <p:nvPicPr>
          <p:cNvPr id="4" name="Picture 3">
            <a:extLst>
              <a:ext uri="{FF2B5EF4-FFF2-40B4-BE49-F238E27FC236}">
                <a16:creationId xmlns:a16="http://schemas.microsoft.com/office/drawing/2014/main" id="{7A446A32-32EC-D54E-BD8F-DE2E380565A8}"/>
              </a:ext>
            </a:extLst>
          </p:cNvPr>
          <p:cNvPicPr>
            <a:picLocks noChangeAspect="1"/>
          </p:cNvPicPr>
          <p:nvPr/>
        </p:nvPicPr>
        <p:blipFill>
          <a:blip r:embed="rId3"/>
          <a:stretch>
            <a:fillRect/>
          </a:stretch>
        </p:blipFill>
        <p:spPr>
          <a:xfrm>
            <a:off x="4512031" y="1690688"/>
            <a:ext cx="3167938" cy="3204775"/>
          </a:xfrm>
          <a:prstGeom prst="rect">
            <a:avLst/>
          </a:prstGeom>
        </p:spPr>
      </p:pic>
    </p:spTree>
    <p:extLst>
      <p:ext uri="{BB962C8B-B14F-4D97-AF65-F5344CB8AC3E}">
        <p14:creationId xmlns:p14="http://schemas.microsoft.com/office/powerpoint/2010/main" val="909959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06EA-F38D-DA45-88E4-7697C707E919}"/>
              </a:ext>
            </a:extLst>
          </p:cNvPr>
          <p:cNvSpPr>
            <a:spLocks noGrp="1"/>
          </p:cNvSpPr>
          <p:nvPr>
            <p:ph type="title"/>
          </p:nvPr>
        </p:nvSpPr>
        <p:spPr/>
        <p:txBody>
          <a:bodyPr/>
          <a:lstStyle/>
          <a:p>
            <a:r>
              <a:rPr lang="en-US" dirty="0"/>
              <a:t>Activity: Lesson Analysis with CRE in Mind</a:t>
            </a:r>
          </a:p>
        </p:txBody>
      </p:sp>
      <p:sp>
        <p:nvSpPr>
          <p:cNvPr id="3" name="Content Placeholder 2">
            <a:extLst>
              <a:ext uri="{FF2B5EF4-FFF2-40B4-BE49-F238E27FC236}">
                <a16:creationId xmlns:a16="http://schemas.microsoft.com/office/drawing/2014/main" id="{504A8340-4E1D-B348-9FD6-224ABD7834E2}"/>
              </a:ext>
            </a:extLst>
          </p:cNvPr>
          <p:cNvSpPr>
            <a:spLocks noGrp="1"/>
          </p:cNvSpPr>
          <p:nvPr>
            <p:ph idx="1"/>
          </p:nvPr>
        </p:nvSpPr>
        <p:spPr/>
        <p:txBody>
          <a:bodyPr/>
          <a:lstStyle/>
          <a:p>
            <a:r>
              <a:rPr lang="en-US" dirty="0">
                <a:latin typeface="+mn-lt"/>
              </a:rPr>
              <a:t>Consider a lesson that you are planning or have recently implemented.</a:t>
            </a:r>
          </a:p>
          <a:p>
            <a:r>
              <a:rPr lang="en-US" dirty="0">
                <a:latin typeface="+mn-lt"/>
              </a:rPr>
              <a:t>Annotate places where you might integrate two to three of the CRE instructional strategies.</a:t>
            </a:r>
          </a:p>
        </p:txBody>
      </p:sp>
      <p:pic>
        <p:nvPicPr>
          <p:cNvPr id="8194" name="Picture 2" descr="Image result for lesson plan">
            <a:extLst>
              <a:ext uri="{FF2B5EF4-FFF2-40B4-BE49-F238E27FC236}">
                <a16:creationId xmlns:a16="http://schemas.microsoft.com/office/drawing/2014/main" id="{134E4951-04FD-4942-9984-A6A08D833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700" y="3852863"/>
            <a:ext cx="42926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88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A0CF-EA09-284D-B1A3-1863C2E10D51}"/>
              </a:ext>
            </a:extLst>
          </p:cNvPr>
          <p:cNvSpPr>
            <a:spLocks noGrp="1"/>
          </p:cNvSpPr>
          <p:nvPr>
            <p:ph type="title"/>
          </p:nvPr>
        </p:nvSpPr>
        <p:spPr/>
        <p:txBody>
          <a:bodyPr/>
          <a:lstStyle/>
          <a:p>
            <a:r>
              <a:rPr lang="en-US" dirty="0"/>
              <a:t>Culturally relevant education:</a:t>
            </a:r>
            <a:br>
              <a:rPr lang="en-US" dirty="0"/>
            </a:br>
            <a:r>
              <a:rPr lang="en-US" dirty="0"/>
              <a:t>ENVIRONMENT</a:t>
            </a:r>
          </a:p>
        </p:txBody>
      </p:sp>
      <p:sp>
        <p:nvSpPr>
          <p:cNvPr id="3" name="Content Placeholder 2">
            <a:extLst>
              <a:ext uri="{FF2B5EF4-FFF2-40B4-BE49-F238E27FC236}">
                <a16:creationId xmlns:a16="http://schemas.microsoft.com/office/drawing/2014/main" id="{B213C9DE-637B-3F49-B7C2-9C757513B7F4}"/>
              </a:ext>
            </a:extLst>
          </p:cNvPr>
          <p:cNvSpPr>
            <a:spLocks noGrp="1"/>
          </p:cNvSpPr>
          <p:nvPr>
            <p:ph idx="1"/>
          </p:nvPr>
        </p:nvSpPr>
        <p:spPr>
          <a:xfrm>
            <a:off x="546080" y="2772502"/>
            <a:ext cx="10515600" cy="3512889"/>
          </a:xfrm>
        </p:spPr>
        <p:txBody>
          <a:bodyPr>
            <a:normAutofit fontScale="92500"/>
          </a:bodyPr>
          <a:lstStyle/>
          <a:p>
            <a:r>
              <a:rPr lang="en-US" sz="2400" dirty="0">
                <a:latin typeface="+mn-lt"/>
              </a:rPr>
              <a:t>School and classroom reflects and affirms the diversity of students, families, and community.</a:t>
            </a:r>
          </a:p>
          <a:p>
            <a:r>
              <a:rPr lang="en-US" sz="2400" dirty="0">
                <a:latin typeface="+mn-lt"/>
              </a:rPr>
              <a:t>School and classroom culture and climate affirm and sustain globally diverse ways of knowing and being.</a:t>
            </a:r>
          </a:p>
          <a:p>
            <a:r>
              <a:rPr lang="en-US" sz="2400" dirty="0">
                <a:latin typeface="+mn-lt"/>
              </a:rPr>
              <a:t>Student-teacher and student-student engagement demonstrate high expectations.</a:t>
            </a:r>
          </a:p>
          <a:p>
            <a:r>
              <a:rPr lang="en-US" sz="2400" dirty="0">
                <a:latin typeface="+mn-lt"/>
              </a:rPr>
              <a:t>Students and teachers share responsibility and accountability for knowledge and socio-political consciousness.</a:t>
            </a:r>
          </a:p>
        </p:txBody>
      </p:sp>
      <p:grpSp>
        <p:nvGrpSpPr>
          <p:cNvPr id="6" name="Group 5">
            <a:extLst>
              <a:ext uri="{FF2B5EF4-FFF2-40B4-BE49-F238E27FC236}">
                <a16:creationId xmlns:a16="http://schemas.microsoft.com/office/drawing/2014/main" id="{9B909EC0-EF89-F64C-8F6B-464617A603C3}"/>
              </a:ext>
            </a:extLst>
          </p:cNvPr>
          <p:cNvGrpSpPr/>
          <p:nvPr/>
        </p:nvGrpSpPr>
        <p:grpSpPr>
          <a:xfrm>
            <a:off x="9206109" y="608491"/>
            <a:ext cx="2543932" cy="2164394"/>
            <a:chOff x="1167788" y="1961002"/>
            <a:chExt cx="2985571" cy="2754217"/>
          </a:xfrm>
        </p:grpSpPr>
        <p:sp>
          <p:nvSpPr>
            <p:cNvPr id="4" name="Oval 3">
              <a:extLst>
                <a:ext uri="{FF2B5EF4-FFF2-40B4-BE49-F238E27FC236}">
                  <a16:creationId xmlns:a16="http://schemas.microsoft.com/office/drawing/2014/main" id="{79217282-8A83-A045-91A6-92F167096526}"/>
                </a:ext>
              </a:extLst>
            </p:cNvPr>
            <p:cNvSpPr/>
            <p:nvPr/>
          </p:nvSpPr>
          <p:spPr>
            <a:xfrm>
              <a:off x="1167788" y="1961002"/>
              <a:ext cx="2985571" cy="275421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3ED319D-78CE-2B4E-99FB-13BBDC9AAD4D}"/>
                </a:ext>
              </a:extLst>
            </p:cNvPr>
            <p:cNvSpPr txBox="1"/>
            <p:nvPr/>
          </p:nvSpPr>
          <p:spPr>
            <a:xfrm>
              <a:off x="1693949" y="3083295"/>
              <a:ext cx="1795750" cy="509145"/>
            </a:xfrm>
            <a:prstGeom prst="rect">
              <a:avLst/>
            </a:prstGeom>
            <a:noFill/>
          </p:spPr>
          <p:txBody>
            <a:bodyPr wrap="square" rtlCol="0">
              <a:spAutoFit/>
            </a:bodyPr>
            <a:lstStyle/>
            <a:p>
              <a:r>
                <a:rPr lang="en-US" sz="2000" dirty="0"/>
                <a:t>Environment</a:t>
              </a:r>
            </a:p>
          </p:txBody>
        </p:sp>
      </p:grpSp>
    </p:spTree>
    <p:extLst>
      <p:ext uri="{BB962C8B-B14F-4D97-AF65-F5344CB8AC3E}">
        <p14:creationId xmlns:p14="http://schemas.microsoft.com/office/powerpoint/2010/main" val="4275791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our students? How are they diverse?</a:t>
            </a:r>
            <a:br>
              <a:rPr lang="en-US" dirty="0"/>
            </a:br>
            <a:r>
              <a:rPr lang="en-US" sz="2400" dirty="0"/>
              <a:t>(Parker &amp; Beck, 2017)</a:t>
            </a:r>
          </a:p>
        </p:txBody>
      </p:sp>
      <p:sp>
        <p:nvSpPr>
          <p:cNvPr id="3" name="Content Placeholder 2"/>
          <p:cNvSpPr>
            <a:spLocks noGrp="1"/>
          </p:cNvSpPr>
          <p:nvPr>
            <p:ph idx="1"/>
          </p:nvPr>
        </p:nvSpPr>
        <p:spPr/>
        <p:txBody>
          <a:bodyPr/>
          <a:lstStyle/>
          <a:p>
            <a:r>
              <a:rPr lang="en-US" dirty="0">
                <a:latin typeface="+mn-lt"/>
              </a:rPr>
              <a:t>Race, ethnicity, and culture</a:t>
            </a:r>
          </a:p>
          <a:p>
            <a:r>
              <a:rPr lang="en-US" dirty="0">
                <a:latin typeface="+mn-lt"/>
              </a:rPr>
              <a:t>Social class and religion</a:t>
            </a:r>
          </a:p>
          <a:p>
            <a:r>
              <a:rPr lang="en-US" dirty="0">
                <a:latin typeface="+mn-lt"/>
              </a:rPr>
              <a:t>Language and dialect</a:t>
            </a:r>
          </a:p>
          <a:p>
            <a:r>
              <a:rPr lang="en-US" dirty="0">
                <a:latin typeface="+mn-lt"/>
              </a:rPr>
              <a:t>Sex/gender</a:t>
            </a:r>
          </a:p>
          <a:p>
            <a:r>
              <a:rPr lang="en-US" dirty="0">
                <a:latin typeface="+mn-lt"/>
              </a:rPr>
              <a:t>Sexual orientation</a:t>
            </a:r>
          </a:p>
          <a:p>
            <a:r>
              <a:rPr lang="en-US" dirty="0">
                <a:latin typeface="+mn-lt"/>
              </a:rPr>
              <a:t>Learning differences</a:t>
            </a:r>
          </a:p>
        </p:txBody>
      </p:sp>
      <p:pic>
        <p:nvPicPr>
          <p:cNvPr id="2050" name="Picture 2" descr="Image result for diverse students clip art">
            <a:extLst>
              <a:ext uri="{FF2B5EF4-FFF2-40B4-BE49-F238E27FC236}">
                <a16:creationId xmlns:a16="http://schemas.microsoft.com/office/drawing/2014/main" id="{22953707-997A-C342-BE24-DEC55FBAF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088" y="1825625"/>
            <a:ext cx="4712963" cy="3440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756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Thinking, Feeling, Saying, Doing</a:t>
            </a:r>
          </a:p>
        </p:txBody>
      </p:sp>
      <p:sp>
        <p:nvSpPr>
          <p:cNvPr id="3" name="Content Placeholder 2"/>
          <p:cNvSpPr>
            <a:spLocks noGrp="1"/>
          </p:cNvSpPr>
          <p:nvPr>
            <p:ph idx="1"/>
          </p:nvPr>
        </p:nvSpPr>
        <p:spPr/>
        <p:txBody>
          <a:bodyPr>
            <a:normAutofit/>
          </a:bodyPr>
          <a:lstStyle/>
          <a:p>
            <a:r>
              <a:rPr lang="en-US" dirty="0">
                <a:latin typeface="+mn-lt"/>
              </a:rPr>
              <a:t>Brainstorm what you would be thinking, feeling, saying, and doing about working with the diverse students in your school and classroom.</a:t>
            </a:r>
          </a:p>
          <a:p>
            <a:r>
              <a:rPr lang="en-US" dirty="0">
                <a:latin typeface="+mn-lt"/>
              </a:rPr>
              <a:t>Create a heading for each: thinking, feeling, saying, and doing, and then brainstorm your thoughts, words, actions, etc. on separate post-its. Place your post-its underneath the appropriate heading.</a:t>
            </a:r>
          </a:p>
          <a:p>
            <a:r>
              <a:rPr lang="en-US" dirty="0">
                <a:latin typeface="+mn-lt"/>
              </a:rPr>
              <a:t>Be prepared to share your brainstorm with the group.</a:t>
            </a:r>
          </a:p>
        </p:txBody>
      </p:sp>
      <p:pic>
        <p:nvPicPr>
          <p:cNvPr id="9218" name="Picture 2" descr="Image result for brainstorm">
            <a:extLst>
              <a:ext uri="{FF2B5EF4-FFF2-40B4-BE49-F238E27FC236}">
                <a16:creationId xmlns:a16="http://schemas.microsoft.com/office/drawing/2014/main" id="{9C19FDF1-9E37-5F4C-A785-0249B3610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5578" y="4481140"/>
            <a:ext cx="1867824" cy="196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137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School-wide Strategies: PBIS</a:t>
            </a:r>
          </a:p>
        </p:txBody>
      </p:sp>
      <p:sp>
        <p:nvSpPr>
          <p:cNvPr id="3" name="Content Placeholder 2"/>
          <p:cNvSpPr>
            <a:spLocks noGrp="1"/>
          </p:cNvSpPr>
          <p:nvPr>
            <p:ph idx="1"/>
          </p:nvPr>
        </p:nvSpPr>
        <p:spPr>
          <a:xfrm>
            <a:off x="838200" y="1711321"/>
            <a:ext cx="10515600" cy="4234212"/>
          </a:xfrm>
        </p:spPr>
        <p:txBody>
          <a:bodyPr vert="horz" lIns="91440" tIns="45720" rIns="91440" bIns="45720" rtlCol="0" anchor="t">
            <a:normAutofit/>
          </a:bodyPr>
          <a:lstStyle/>
          <a:p>
            <a:pPr marL="0" indent="0">
              <a:buNone/>
            </a:pPr>
            <a:r>
              <a:rPr lang="en-US" b="1" dirty="0">
                <a:latin typeface="+mn-lt"/>
              </a:rPr>
              <a:t>Positive Behavioral Interventions &amp; Supports (PBIS): </a:t>
            </a:r>
            <a:r>
              <a:rPr lang="en-US" dirty="0">
                <a:latin typeface="+mn-lt"/>
              </a:rPr>
              <a:t>PBIS improves social, emotional, and academic outcomes for all students, including students with disabilities and students from underrepresented groups. The broad purpose of PBIS is to improve the effectiveness, efficiency, and equity of schools and other agencies (PBIS Center).</a:t>
            </a:r>
          </a:p>
        </p:txBody>
      </p:sp>
      <p:pic>
        <p:nvPicPr>
          <p:cNvPr id="11268" name="Picture 4" descr="Image result for pbis">
            <a:extLst>
              <a:ext uri="{FF2B5EF4-FFF2-40B4-BE49-F238E27FC236}">
                <a16:creationId xmlns:a16="http://schemas.microsoft.com/office/drawing/2014/main" id="{BE1790FA-8E3A-3842-8FFA-94B35217E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983" y="4260972"/>
            <a:ext cx="4754033" cy="205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5992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A250-62AE-C342-94BA-3E653D8D64E8}"/>
              </a:ext>
            </a:extLst>
          </p:cNvPr>
          <p:cNvSpPr>
            <a:spLocks noGrp="1"/>
          </p:cNvSpPr>
          <p:nvPr>
            <p:ph type="title"/>
          </p:nvPr>
        </p:nvSpPr>
        <p:spPr/>
        <p:txBody>
          <a:bodyPr/>
          <a:lstStyle/>
          <a:p>
            <a:r>
              <a:rPr lang="en-US" dirty="0"/>
              <a:t>School-wide Strategies: PBIS</a:t>
            </a:r>
          </a:p>
        </p:txBody>
      </p:sp>
      <p:sp>
        <p:nvSpPr>
          <p:cNvPr id="3" name="Content Placeholder 2">
            <a:extLst>
              <a:ext uri="{FF2B5EF4-FFF2-40B4-BE49-F238E27FC236}">
                <a16:creationId xmlns:a16="http://schemas.microsoft.com/office/drawing/2014/main" id="{35804194-7E71-E447-A5BE-FE5FC5405129}"/>
              </a:ext>
            </a:extLst>
          </p:cNvPr>
          <p:cNvSpPr>
            <a:spLocks noGrp="1"/>
          </p:cNvSpPr>
          <p:nvPr>
            <p:ph idx="1"/>
          </p:nvPr>
        </p:nvSpPr>
        <p:spPr/>
        <p:txBody>
          <a:bodyPr/>
          <a:lstStyle/>
          <a:p>
            <a:r>
              <a:rPr lang="en-US" dirty="0">
                <a:latin typeface="+mn-lt"/>
              </a:rPr>
              <a:t>PBIS is an approach designed to prevent inappropriate behavior and teach appropriate behavior systematically (Metropolitan Center for Urban Education, 2008).</a:t>
            </a:r>
          </a:p>
          <a:p>
            <a:r>
              <a:rPr lang="en-US" dirty="0">
                <a:latin typeface="+mn-lt"/>
              </a:rPr>
              <a:t>PBIS offers a method for identifying the environmental events, circumstances, and interactions that trigger problem behavior; developing strategy prevention; and teaching new skills (Metropolitan Center for Urban Education, 2008).</a:t>
            </a:r>
          </a:p>
          <a:p>
            <a:endParaRPr lang="en-US" dirty="0">
              <a:latin typeface="+mn-lt"/>
            </a:endParaRPr>
          </a:p>
        </p:txBody>
      </p:sp>
    </p:spTree>
    <p:extLst>
      <p:ext uri="{BB962C8B-B14F-4D97-AF65-F5344CB8AC3E}">
        <p14:creationId xmlns:p14="http://schemas.microsoft.com/office/powerpoint/2010/main" val="4238853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School-wide Strategies: PBIS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dirty="0">
                <a:latin typeface="+mn-lt"/>
              </a:rPr>
              <a:t>PBIS includes all students and staff, including teachers, administrators, cafeteria workers, bus drivers, and custodians, and is applied consistently throughout the school—in classrooms, hallways, cafeterias, bathrooms, playgrounds, and the school bus (Metropolitan Center for Urban Education, 2008).</a:t>
            </a:r>
          </a:p>
        </p:txBody>
      </p:sp>
      <p:pic>
        <p:nvPicPr>
          <p:cNvPr id="10242" name="Picture 2" descr="Image result for school staff">
            <a:extLst>
              <a:ext uri="{FF2B5EF4-FFF2-40B4-BE49-F238E27FC236}">
                <a16:creationId xmlns:a16="http://schemas.microsoft.com/office/drawing/2014/main" id="{4566B260-5247-FC41-A05D-0607950F2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070" y="4059757"/>
            <a:ext cx="2241030" cy="224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342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of PBIS: Multicultural Perspective</a:t>
            </a:r>
          </a:p>
        </p:txBody>
      </p:sp>
      <p:sp>
        <p:nvSpPr>
          <p:cNvPr id="3" name="Content Placeholder 2"/>
          <p:cNvSpPr>
            <a:spLocks noGrp="1"/>
          </p:cNvSpPr>
          <p:nvPr>
            <p:ph idx="1"/>
          </p:nvPr>
        </p:nvSpPr>
        <p:spPr/>
        <p:txBody>
          <a:bodyPr/>
          <a:lstStyle/>
          <a:p>
            <a:r>
              <a:rPr lang="en-US" dirty="0">
                <a:latin typeface="+mn-lt"/>
              </a:rPr>
              <a:t>Understand that cultural expectations influence perceptions of behavioral appropriateness. In other words, what people perceive as inappropriate varies across cultures, and behaviors occur within larger social and cultural contexts.</a:t>
            </a:r>
          </a:p>
          <a:p>
            <a:r>
              <a:rPr lang="en-US" dirty="0">
                <a:latin typeface="+mn-lt"/>
              </a:rPr>
              <a:t>Connect with students in ways that convey respect and caring.</a:t>
            </a:r>
          </a:p>
          <a:p>
            <a:r>
              <a:rPr lang="en-US" dirty="0">
                <a:latin typeface="+mn-lt"/>
              </a:rPr>
              <a:t>Explicitly teach rules and expected behaviors within a culture of care. </a:t>
            </a:r>
          </a:p>
        </p:txBody>
      </p:sp>
    </p:spTree>
    <p:extLst>
      <p:ext uri="{BB962C8B-B14F-4D97-AF65-F5344CB8AC3E}">
        <p14:creationId xmlns:p14="http://schemas.microsoft.com/office/powerpoint/2010/main" val="1083829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School-wide Strategies: Restorative Justice </a:t>
            </a:r>
          </a:p>
        </p:txBody>
      </p:sp>
      <p:sp>
        <p:nvSpPr>
          <p:cNvPr id="3" name="Content Placeholder 2"/>
          <p:cNvSpPr>
            <a:spLocks noGrp="1"/>
          </p:cNvSpPr>
          <p:nvPr>
            <p:ph idx="1"/>
          </p:nvPr>
        </p:nvSpPr>
        <p:spPr/>
        <p:txBody>
          <a:bodyPr>
            <a:normAutofit/>
          </a:bodyPr>
          <a:lstStyle/>
          <a:p>
            <a:r>
              <a:rPr lang="en-US" b="1" dirty="0">
                <a:latin typeface="+mn-lt"/>
              </a:rPr>
              <a:t>Restorative Justice (RJ):</a:t>
            </a:r>
            <a:r>
              <a:rPr lang="en-US" dirty="0">
                <a:latin typeface="+mn-lt"/>
              </a:rPr>
              <a:t> RJ is a powerful approach to discipline that focuses on repairing harm through inclusive processes that engage all stakeholders. Implemented well, RJ shifts the focus of discipline from punishment to learning and from the individual to the community. However, it is often misperceived and misapplied (Centre for Justice and Reconciliation).</a:t>
            </a:r>
          </a:p>
        </p:txBody>
      </p:sp>
      <p:pic>
        <p:nvPicPr>
          <p:cNvPr id="11266" name="Picture 2" descr="Image result for restorative justice">
            <a:extLst>
              <a:ext uri="{FF2B5EF4-FFF2-40B4-BE49-F238E27FC236}">
                <a16:creationId xmlns:a16="http://schemas.microsoft.com/office/drawing/2014/main" id="{361086B4-9F83-2E4A-8AA5-BFA0198FA7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3462" y="4814888"/>
            <a:ext cx="3075384"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324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C054A-05A3-4F40-8023-CE941853A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400" y="1"/>
            <a:ext cx="4770928" cy="5087983"/>
          </a:xfrm>
          <a:prstGeom prst="rect">
            <a:avLst/>
          </a:prstGeom>
        </p:spPr>
      </p:pic>
      <p:pic>
        <p:nvPicPr>
          <p:cNvPr id="3" name="Picture 2">
            <a:extLst>
              <a:ext uri="{FF2B5EF4-FFF2-40B4-BE49-F238E27FC236}">
                <a16:creationId xmlns:a16="http://schemas.microsoft.com/office/drawing/2014/main" id="{1A9DBF46-5135-AC4C-BE75-852322016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661" y="2272938"/>
            <a:ext cx="3509757" cy="4408714"/>
          </a:xfrm>
          <a:prstGeom prst="rect">
            <a:avLst/>
          </a:prstGeom>
        </p:spPr>
      </p:pic>
      <p:sp>
        <p:nvSpPr>
          <p:cNvPr id="6" name="Rectangle 5">
            <a:extLst>
              <a:ext uri="{FF2B5EF4-FFF2-40B4-BE49-F238E27FC236}">
                <a16:creationId xmlns:a16="http://schemas.microsoft.com/office/drawing/2014/main" id="{9072BD20-800A-A548-AA09-3E900CFFF4A4}"/>
              </a:ext>
            </a:extLst>
          </p:cNvPr>
          <p:cNvSpPr/>
          <p:nvPr/>
        </p:nvSpPr>
        <p:spPr>
          <a:xfrm>
            <a:off x="1613944" y="5478128"/>
            <a:ext cx="855604" cy="584775"/>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a:t>
            </a:r>
          </a:p>
        </p:txBody>
      </p:sp>
      <p:sp>
        <p:nvSpPr>
          <p:cNvPr id="7" name="Rectangle 6">
            <a:extLst>
              <a:ext uri="{FF2B5EF4-FFF2-40B4-BE49-F238E27FC236}">
                <a16:creationId xmlns:a16="http://schemas.microsoft.com/office/drawing/2014/main" id="{282B4298-C5BE-CD4A-BE58-B7E8B4C99D2F}"/>
              </a:ext>
            </a:extLst>
          </p:cNvPr>
          <p:cNvSpPr/>
          <p:nvPr/>
        </p:nvSpPr>
        <p:spPr>
          <a:xfrm>
            <a:off x="2294635" y="5478128"/>
            <a:ext cx="855604" cy="584775"/>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1.5</a:t>
            </a:r>
          </a:p>
        </p:txBody>
      </p:sp>
      <p:sp>
        <p:nvSpPr>
          <p:cNvPr id="8" name="Rectangle 7">
            <a:extLst>
              <a:ext uri="{FF2B5EF4-FFF2-40B4-BE49-F238E27FC236}">
                <a16:creationId xmlns:a16="http://schemas.microsoft.com/office/drawing/2014/main" id="{920B966E-8E67-7647-8814-6A245E809286}"/>
              </a:ext>
            </a:extLst>
          </p:cNvPr>
          <p:cNvSpPr/>
          <p:nvPr/>
        </p:nvSpPr>
        <p:spPr>
          <a:xfrm>
            <a:off x="2975326" y="5478128"/>
            <a:ext cx="855604" cy="584775"/>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p>
        </p:txBody>
      </p:sp>
      <p:sp>
        <p:nvSpPr>
          <p:cNvPr id="9" name="Rectangle 8">
            <a:extLst>
              <a:ext uri="{FF2B5EF4-FFF2-40B4-BE49-F238E27FC236}">
                <a16:creationId xmlns:a16="http://schemas.microsoft.com/office/drawing/2014/main" id="{BCC872FF-11B2-B241-A6F7-B0D6CEED4080}"/>
              </a:ext>
            </a:extLst>
          </p:cNvPr>
          <p:cNvSpPr/>
          <p:nvPr/>
        </p:nvSpPr>
        <p:spPr>
          <a:xfrm>
            <a:off x="4336708" y="5478128"/>
            <a:ext cx="855604" cy="584775"/>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0.9</a:t>
            </a:r>
          </a:p>
        </p:txBody>
      </p:sp>
      <p:sp>
        <p:nvSpPr>
          <p:cNvPr id="10" name="Rectangle 9">
            <a:extLst>
              <a:ext uri="{FF2B5EF4-FFF2-40B4-BE49-F238E27FC236}">
                <a16:creationId xmlns:a16="http://schemas.microsoft.com/office/drawing/2014/main" id="{BED97E67-12CD-E344-B98D-9508A167FA60}"/>
              </a:ext>
            </a:extLst>
          </p:cNvPr>
          <p:cNvSpPr/>
          <p:nvPr/>
        </p:nvSpPr>
        <p:spPr>
          <a:xfrm>
            <a:off x="5750001" y="5478128"/>
            <a:ext cx="855604" cy="584775"/>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0.5</a:t>
            </a:r>
          </a:p>
        </p:txBody>
      </p:sp>
      <p:sp>
        <p:nvSpPr>
          <p:cNvPr id="11" name="Rectangle 10">
            <a:extLst>
              <a:ext uri="{FF2B5EF4-FFF2-40B4-BE49-F238E27FC236}">
                <a16:creationId xmlns:a16="http://schemas.microsoft.com/office/drawing/2014/main" id="{86A6981D-280B-3548-8D51-D21316D8D2D7}"/>
              </a:ext>
            </a:extLst>
          </p:cNvPr>
          <p:cNvSpPr/>
          <p:nvPr/>
        </p:nvSpPr>
        <p:spPr>
          <a:xfrm>
            <a:off x="3656017" y="5478128"/>
            <a:ext cx="855604" cy="584775"/>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1.4</a:t>
            </a:r>
          </a:p>
        </p:txBody>
      </p:sp>
      <p:sp>
        <p:nvSpPr>
          <p:cNvPr id="2" name="Slide Number Placeholder 1">
            <a:extLst>
              <a:ext uri="{FF2B5EF4-FFF2-40B4-BE49-F238E27FC236}">
                <a16:creationId xmlns:a16="http://schemas.microsoft.com/office/drawing/2014/main" id="{F1C335C8-B4AC-C24D-A1A3-9AA493D8BCFE}"/>
              </a:ext>
            </a:extLst>
          </p:cNvPr>
          <p:cNvSpPr>
            <a:spLocks noGrp="1"/>
          </p:cNvSpPr>
          <p:nvPr>
            <p:ph type="sldNum" sz="quarter" idx="12"/>
          </p:nvPr>
        </p:nvSpPr>
        <p:spPr/>
        <p:txBody>
          <a:bodyPr/>
          <a:lstStyle/>
          <a:p>
            <a:fld id="{FE64A739-5FDB-3746-9C31-52E19264D2FF}" type="slidenum">
              <a:rPr lang="en-US" smtClean="0"/>
              <a:t>5</a:t>
            </a:fld>
            <a:endParaRPr lang="en-US"/>
          </a:p>
        </p:txBody>
      </p:sp>
      <p:sp>
        <p:nvSpPr>
          <p:cNvPr id="12" name="Rectangle 11">
            <a:extLst>
              <a:ext uri="{FF2B5EF4-FFF2-40B4-BE49-F238E27FC236}">
                <a16:creationId xmlns:a16="http://schemas.microsoft.com/office/drawing/2014/main" id="{0B7805F4-5D90-4D43-9C65-7ABBAD53ED64}"/>
              </a:ext>
            </a:extLst>
          </p:cNvPr>
          <p:cNvSpPr/>
          <p:nvPr/>
        </p:nvSpPr>
        <p:spPr>
          <a:xfrm>
            <a:off x="4988872" y="5489565"/>
            <a:ext cx="855604" cy="584775"/>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0.9</a:t>
            </a:r>
          </a:p>
        </p:txBody>
      </p:sp>
    </p:spTree>
    <p:extLst>
      <p:ext uri="{BB962C8B-B14F-4D97-AF65-F5344CB8AC3E}">
        <p14:creationId xmlns:p14="http://schemas.microsoft.com/office/powerpoint/2010/main" val="1008097134"/>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of Restorative Justice: Multicultural Perspective</a:t>
            </a:r>
          </a:p>
        </p:txBody>
      </p:sp>
      <p:sp>
        <p:nvSpPr>
          <p:cNvPr id="3" name="Content Placeholder 2"/>
          <p:cNvSpPr>
            <a:spLocks noGrp="1"/>
          </p:cNvSpPr>
          <p:nvPr>
            <p:ph idx="1"/>
          </p:nvPr>
        </p:nvSpPr>
        <p:spPr/>
        <p:txBody>
          <a:bodyPr/>
          <a:lstStyle/>
          <a:p>
            <a:r>
              <a:rPr lang="en-US" dirty="0">
                <a:latin typeface="+mn-lt"/>
              </a:rPr>
              <a:t>Understand the interconnectedness of individual behavior and group expectations and implications.</a:t>
            </a:r>
          </a:p>
          <a:p>
            <a:r>
              <a:rPr lang="en-US" dirty="0">
                <a:latin typeface="+mn-lt"/>
              </a:rPr>
              <a:t>Use correction as a form of care with opportunities for relationship repair.</a:t>
            </a:r>
          </a:p>
          <a:p>
            <a:r>
              <a:rPr lang="en-US" dirty="0">
                <a:latin typeface="+mn-lt"/>
              </a:rPr>
              <a:t>Empower students, professionals, and families to build community across contexts.</a:t>
            </a:r>
          </a:p>
        </p:txBody>
      </p:sp>
    </p:spTree>
    <p:extLst>
      <p:ext uri="{BB962C8B-B14F-4D97-AF65-F5344CB8AC3E}">
        <p14:creationId xmlns:p14="http://schemas.microsoft.com/office/powerpoint/2010/main" val="39074800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Restorative Justice Video (Rethinking Schools)</a:t>
            </a:r>
          </a:p>
        </p:txBody>
      </p:sp>
      <p:pic>
        <p:nvPicPr>
          <p:cNvPr id="6" name="Picture 5">
            <a:hlinkClick r:id="rId3"/>
            <a:extLst>
              <a:ext uri="{FF2B5EF4-FFF2-40B4-BE49-F238E27FC236}">
                <a16:creationId xmlns:a16="http://schemas.microsoft.com/office/drawing/2014/main" id="{FB27B6E9-F0B3-C94D-89F8-7959A4B93C99}"/>
              </a:ext>
            </a:extLst>
          </p:cNvPr>
          <p:cNvPicPr>
            <a:picLocks noChangeAspect="1"/>
          </p:cNvPicPr>
          <p:nvPr/>
        </p:nvPicPr>
        <p:blipFill>
          <a:blip r:embed="rId4"/>
          <a:stretch>
            <a:fillRect/>
          </a:stretch>
        </p:blipFill>
        <p:spPr>
          <a:xfrm>
            <a:off x="2586566" y="1819473"/>
            <a:ext cx="7018867" cy="3954793"/>
          </a:xfrm>
          <a:prstGeom prst="rect">
            <a:avLst/>
          </a:prstGeom>
        </p:spPr>
      </p:pic>
      <p:sp>
        <p:nvSpPr>
          <p:cNvPr id="7" name="TextBox 6">
            <a:extLst>
              <a:ext uri="{FF2B5EF4-FFF2-40B4-BE49-F238E27FC236}">
                <a16:creationId xmlns:a16="http://schemas.microsoft.com/office/drawing/2014/main" id="{2C7E3D96-1ABE-F74C-8730-A933A58DB969}"/>
              </a:ext>
            </a:extLst>
          </p:cNvPr>
          <p:cNvSpPr txBox="1"/>
          <p:nvPr/>
        </p:nvSpPr>
        <p:spPr>
          <a:xfrm>
            <a:off x="3633466" y="5903051"/>
            <a:ext cx="3937425" cy="369332"/>
          </a:xfrm>
          <a:prstGeom prst="rect">
            <a:avLst/>
          </a:prstGeom>
          <a:noFill/>
        </p:spPr>
        <p:txBody>
          <a:bodyPr wrap="none" rtlCol="0">
            <a:spAutoFit/>
          </a:bodyPr>
          <a:lstStyle/>
          <a:p>
            <a:r>
              <a:rPr lang="en-US" dirty="0">
                <a:hlinkClick r:id="rId3"/>
              </a:rPr>
              <a:t>Restorative Welcome and Reentry Circle</a:t>
            </a:r>
            <a:endParaRPr lang="en-US" dirty="0"/>
          </a:p>
        </p:txBody>
      </p:sp>
    </p:spTree>
    <p:extLst>
      <p:ext uri="{BB962C8B-B14F-4D97-AF65-F5344CB8AC3E}">
        <p14:creationId xmlns:p14="http://schemas.microsoft.com/office/powerpoint/2010/main" val="444668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Classroom Strategies</a:t>
            </a:r>
            <a:br>
              <a:rPr lang="en-US" dirty="0"/>
            </a:br>
            <a:r>
              <a:rPr lang="en-US" sz="2400" dirty="0"/>
              <a:t>(Weinstein, Curran, &amp; Tomlinson-Clarke, 2003; </a:t>
            </a:r>
            <a:r>
              <a:rPr lang="en-US" sz="2400" dirty="0" err="1"/>
              <a:t>Hambacher</a:t>
            </a:r>
            <a:r>
              <a:rPr lang="en-US" sz="2400" dirty="0"/>
              <a:t>, 2015)</a:t>
            </a:r>
          </a:p>
        </p:txBody>
      </p:sp>
      <p:sp>
        <p:nvSpPr>
          <p:cNvPr id="3" name="Content Placeholder 2"/>
          <p:cNvSpPr>
            <a:spLocks noGrp="1"/>
          </p:cNvSpPr>
          <p:nvPr>
            <p:ph idx="1"/>
          </p:nvPr>
        </p:nvSpPr>
        <p:spPr/>
        <p:txBody>
          <a:bodyPr>
            <a:normAutofit fontScale="70000" lnSpcReduction="20000"/>
          </a:bodyPr>
          <a:lstStyle/>
          <a:p>
            <a:r>
              <a:rPr lang="en-US" dirty="0">
                <a:latin typeface="+mn-lt"/>
              </a:rPr>
              <a:t>Develop caring and inclusive classroom strategies.</a:t>
            </a:r>
          </a:p>
          <a:p>
            <a:r>
              <a:rPr lang="en-US" b="1" dirty="0">
                <a:latin typeface="+mn-lt"/>
              </a:rPr>
              <a:t>Organize the physical environment in a way that supports cultural diversity.</a:t>
            </a:r>
          </a:p>
          <a:p>
            <a:r>
              <a:rPr lang="en-US" dirty="0">
                <a:latin typeface="+mn-lt"/>
              </a:rPr>
              <a:t>Establish clear expectations for behavior at the beginning of the school year.</a:t>
            </a:r>
          </a:p>
          <a:p>
            <a:r>
              <a:rPr lang="en-US" dirty="0">
                <a:latin typeface="+mn-lt"/>
              </a:rPr>
              <a:t>After you share your expectations, continually and consistently remind students of them all year.</a:t>
            </a:r>
          </a:p>
          <a:p>
            <a:r>
              <a:rPr lang="en-US" b="1" dirty="0">
                <a:latin typeface="+mn-lt"/>
              </a:rPr>
              <a:t>Communicate in culturally relevant/consistent ways with students and their parents (know the students’ ways of communicating and what’s effective).</a:t>
            </a:r>
          </a:p>
          <a:p>
            <a:r>
              <a:rPr lang="en-US" b="1" dirty="0">
                <a:latin typeface="+mn-lt"/>
              </a:rPr>
              <a:t>Collaborate with families in culturally appropriate ways.</a:t>
            </a:r>
          </a:p>
          <a:p>
            <a:r>
              <a:rPr lang="en-US" dirty="0">
                <a:latin typeface="+mn-lt"/>
              </a:rPr>
              <a:t>Use humor.</a:t>
            </a:r>
          </a:p>
          <a:p>
            <a:r>
              <a:rPr lang="en-US" dirty="0">
                <a:latin typeface="+mn-lt"/>
              </a:rPr>
              <a:t>Know your students’ cultural backgrounds. </a:t>
            </a: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pPr lvl="1"/>
            <a:endParaRPr lang="en-US" dirty="0">
              <a:latin typeface="+mn-lt"/>
            </a:endParaRPr>
          </a:p>
          <a:p>
            <a:pPr lvl="1"/>
            <a:endParaRPr lang="en-US" dirty="0">
              <a:latin typeface="+mn-lt"/>
            </a:endParaRPr>
          </a:p>
        </p:txBody>
      </p:sp>
    </p:spTree>
    <p:extLst>
      <p:ext uri="{BB962C8B-B14F-4D97-AF65-F5344CB8AC3E}">
        <p14:creationId xmlns:p14="http://schemas.microsoft.com/office/powerpoint/2010/main" val="3629966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Classroom Strategies</a:t>
            </a:r>
            <a:br>
              <a:rPr lang="en-US" dirty="0"/>
            </a:br>
            <a:endParaRPr lang="en-US" sz="2400"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a:latin typeface="+mn-lt"/>
              </a:rPr>
              <a:t>Build caring and inclusive classroom strategies</a:t>
            </a:r>
            <a:endParaRPr lang="en-US" dirty="0">
              <a:latin typeface="+mn-lt"/>
            </a:endParaRPr>
          </a:p>
          <a:p>
            <a:pPr lvl="1"/>
            <a:r>
              <a:rPr lang="en-US" dirty="0">
                <a:latin typeface="+mn-lt"/>
              </a:rPr>
              <a:t>Greet students with a smile and a warm, welcoming comment.</a:t>
            </a:r>
          </a:p>
          <a:p>
            <a:pPr lvl="1"/>
            <a:r>
              <a:rPr lang="en-US" dirty="0">
                <a:latin typeface="+mn-lt"/>
              </a:rPr>
              <a:t>Greet second-language learners with a phrase from their culture.</a:t>
            </a:r>
          </a:p>
          <a:p>
            <a:pPr lvl="1"/>
            <a:r>
              <a:rPr lang="en-US" dirty="0">
                <a:latin typeface="+mn-lt"/>
              </a:rPr>
              <a:t>Shares stories about your life outside of school and let students share their interests and activities outside of school.</a:t>
            </a:r>
          </a:p>
          <a:p>
            <a:pPr lvl="1"/>
            <a:r>
              <a:rPr lang="en-US" dirty="0">
                <a:latin typeface="+mn-lt"/>
              </a:rPr>
              <a:t>Allow students to make choices and decisions about class activities and listen to their concerns or opinions.</a:t>
            </a:r>
          </a:p>
          <a:p>
            <a:pPr lvl="1"/>
            <a:r>
              <a:rPr lang="en-US" dirty="0">
                <a:latin typeface="+mn-lt"/>
              </a:rPr>
              <a:t>Deliberately model your respect for diversity by expressing admiration for students’ bilingual ability, praising the different languages represented in the classroom, and including examples of and content from a variety of cultures in your teaching. </a:t>
            </a:r>
          </a:p>
          <a:p>
            <a:pPr lvl="1"/>
            <a:r>
              <a:rPr lang="en-US" dirty="0">
                <a:latin typeface="+mn-lt"/>
              </a:rPr>
              <a:t>Communicate high expectations for all students and hold them accountable for high-quality academic work.</a:t>
            </a:r>
          </a:p>
          <a:p>
            <a:pPr lvl="1"/>
            <a:r>
              <a:rPr lang="en-US" dirty="0">
                <a:latin typeface="+mn-lt"/>
              </a:rPr>
              <a:t>Create a sense of community: illustrate to students how they are similar and different and engage students in morning meetings and cooperative learning activities.</a:t>
            </a:r>
          </a:p>
          <a:p>
            <a:pPr lvl="1"/>
            <a:endParaRPr lang="en-US" dirty="0">
              <a:latin typeface="+mn-lt"/>
            </a:endParaRPr>
          </a:p>
          <a:p>
            <a:pPr lvl="1"/>
            <a:endParaRPr lang="en-US" dirty="0">
              <a:latin typeface="+mn-lt"/>
            </a:endParaRPr>
          </a:p>
        </p:txBody>
      </p:sp>
      <p:pic>
        <p:nvPicPr>
          <p:cNvPr id="12292" name="Picture 4" descr="Image result for care">
            <a:extLst>
              <a:ext uri="{FF2B5EF4-FFF2-40B4-BE49-F238E27FC236}">
                <a16:creationId xmlns:a16="http://schemas.microsoft.com/office/drawing/2014/main" id="{FA3A1927-2DEB-7345-AC2E-7740FA09D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4561">
            <a:off x="8901782" y="530118"/>
            <a:ext cx="2927741" cy="180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68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Classroom Strategies</a:t>
            </a:r>
            <a:br>
              <a:rPr lang="en-US" dirty="0"/>
            </a:br>
            <a:endParaRPr lang="en-US" sz="2400"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latin typeface="+mn-lt"/>
              </a:rPr>
              <a:t>Organize your physical environment in a way that supports cultural diversity</a:t>
            </a:r>
            <a:endParaRPr lang="en-US" dirty="0">
              <a:latin typeface="+mn-lt"/>
            </a:endParaRPr>
          </a:p>
          <a:p>
            <a:pPr lvl="2">
              <a:buFont typeface="Arial" panose="020B0604020202020204" pitchFamily="34" charset="0"/>
              <a:buChar char="•"/>
            </a:pPr>
            <a:r>
              <a:rPr lang="en-US" dirty="0">
                <a:latin typeface="+mn-lt"/>
              </a:rPr>
              <a:t>Use a map of the world to highlight students’ countries of origin.</a:t>
            </a:r>
          </a:p>
          <a:p>
            <a:pPr lvl="2"/>
            <a:r>
              <a:rPr lang="en-US" dirty="0">
                <a:latin typeface="+mn-lt"/>
              </a:rPr>
              <a:t>Welcome students with a sign or banner in the different languages that they speak.</a:t>
            </a:r>
          </a:p>
          <a:p>
            <a:pPr lvl="2"/>
            <a:r>
              <a:rPr lang="en-US" dirty="0">
                <a:latin typeface="+mn-lt"/>
              </a:rPr>
              <a:t>Use posters to depict people of various cultural groups (be sure to stay away from stereotypical images).</a:t>
            </a:r>
          </a:p>
          <a:p>
            <a:pPr lvl="2"/>
            <a:r>
              <a:rPr lang="en-US" dirty="0">
                <a:latin typeface="+mn-lt"/>
              </a:rPr>
              <a:t>Mount children’s individual pictures on posters to create a jigsaw puzzle to reinforce that everyone comes together to make the whole.</a:t>
            </a:r>
          </a:p>
          <a:p>
            <a:pPr lvl="2"/>
            <a:r>
              <a:rPr lang="en-US" dirty="0">
                <a:latin typeface="+mn-lt"/>
              </a:rPr>
              <a:t>Display in your classroom library books that promote themes of diversity, tolerance, and community.</a:t>
            </a:r>
          </a:p>
          <a:p>
            <a:pPr lvl="2"/>
            <a:r>
              <a:rPr lang="en-US" dirty="0">
                <a:latin typeface="+mn-lt"/>
              </a:rPr>
              <a:t>Arrange desks in clusters to encourage students to work together.</a:t>
            </a:r>
          </a:p>
          <a:p>
            <a:pPr lvl="2"/>
            <a:r>
              <a:rPr lang="en-US" dirty="0">
                <a:latin typeface="+mn-lt"/>
              </a:rPr>
              <a:t>Reinforce kindness and tolerance by having students drop kindness notes in the Kindness Box (randomly read notes aloud) and creating a bulletin board display that encourages students to commit “Random Acts of Kindness.”</a:t>
            </a:r>
          </a:p>
          <a:p>
            <a:pPr marL="1371600" lvl="2" indent="-457200">
              <a:buAutoNum type="arabicPeriod"/>
            </a:pPr>
            <a:endParaRPr lang="en-US" dirty="0">
              <a:latin typeface="+mn-lt"/>
            </a:endParaRPr>
          </a:p>
        </p:txBody>
      </p:sp>
      <p:pic>
        <p:nvPicPr>
          <p:cNvPr id="13314" name="Picture 2" descr="Image result for classroom organization">
            <a:extLst>
              <a:ext uri="{FF2B5EF4-FFF2-40B4-BE49-F238E27FC236}">
                <a16:creationId xmlns:a16="http://schemas.microsoft.com/office/drawing/2014/main" id="{F30F8B17-6FEF-1C49-88F3-90BADCE5D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2346" y="5583"/>
            <a:ext cx="3117735" cy="1752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765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a:t>Classroom Strategies</a:t>
            </a:r>
            <a:br>
              <a:rPr lang="en-US" dirty="0"/>
            </a:br>
            <a:endParaRPr lang="en-US" sz="2700"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latin typeface="+mn-lt"/>
              </a:rPr>
              <a:t>Communicate in culturally relevant/consistent ways with students and their parents (know the students’ ways of communicating and what’s effective)</a:t>
            </a:r>
            <a:endParaRPr lang="en-US" dirty="0">
              <a:latin typeface="+mn-lt"/>
            </a:endParaRPr>
          </a:p>
          <a:p>
            <a:pPr lvl="1"/>
            <a:r>
              <a:rPr lang="en-US" dirty="0">
                <a:latin typeface="+mn-lt"/>
              </a:rPr>
              <a:t>Be aware that differences in discourse style can have a direct effect on students’ behavior. For example, African American children and children from working-class families are used to straight-forward communication from authority figures versus the indirect discourse strategies that middle-class White teachers use (</a:t>
            </a:r>
            <a:r>
              <a:rPr lang="en-US" dirty="0" err="1">
                <a:latin typeface="+mn-lt"/>
              </a:rPr>
              <a:t>Delpit</a:t>
            </a:r>
            <a:r>
              <a:rPr lang="en-US" dirty="0">
                <a:latin typeface="+mn-lt"/>
              </a:rPr>
              <a:t>, 1995).</a:t>
            </a:r>
          </a:p>
          <a:p>
            <a:pPr lvl="1"/>
            <a:r>
              <a:rPr lang="en-US" dirty="0">
                <a:latin typeface="+mn-lt"/>
              </a:rPr>
              <a:t>Teachers may need to modify their discourse style to be consistent with the cultural backgrounds of their students.</a:t>
            </a:r>
          </a:p>
          <a:p>
            <a:pPr lvl="1"/>
            <a:r>
              <a:rPr lang="en-US" dirty="0">
                <a:latin typeface="+mn-lt"/>
              </a:rPr>
              <a:t>Use parents and guardians as resources to determine the type of discourse or communication style that will work best with students (stern/direct vs. positive reinforcement/compliments/encouragement).</a:t>
            </a:r>
          </a:p>
        </p:txBody>
      </p:sp>
      <p:pic>
        <p:nvPicPr>
          <p:cNvPr id="14338" name="Picture 2" descr="Image result for communicate">
            <a:extLst>
              <a:ext uri="{FF2B5EF4-FFF2-40B4-BE49-F238E27FC236}">
                <a16:creationId xmlns:a16="http://schemas.microsoft.com/office/drawing/2014/main" id="{699D630F-B0A7-F340-912E-4B490705C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393" y="163946"/>
            <a:ext cx="2143298" cy="170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029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a:t>Classroom Strategies</a:t>
            </a:r>
            <a:br>
              <a:rPr lang="en-US" dirty="0"/>
            </a:br>
            <a:endParaRPr lang="en-US" sz="2700" dirty="0"/>
          </a:p>
        </p:txBody>
      </p:sp>
      <p:sp>
        <p:nvSpPr>
          <p:cNvPr id="3" name="Content Placeholder 2"/>
          <p:cNvSpPr>
            <a:spLocks noGrp="1"/>
          </p:cNvSpPr>
          <p:nvPr>
            <p:ph idx="1"/>
          </p:nvPr>
        </p:nvSpPr>
        <p:spPr>
          <a:xfrm>
            <a:off x="838200" y="1228725"/>
            <a:ext cx="10515600" cy="5214938"/>
          </a:xfrm>
        </p:spPr>
        <p:txBody>
          <a:bodyPr>
            <a:normAutofit lnSpcReduction="10000"/>
          </a:bodyPr>
          <a:lstStyle/>
          <a:p>
            <a:pPr marL="0" indent="0">
              <a:buNone/>
            </a:pPr>
            <a:r>
              <a:rPr lang="en-US" b="1" dirty="0">
                <a:latin typeface="+mn-lt"/>
              </a:rPr>
              <a:t>Collaborate with families</a:t>
            </a:r>
          </a:p>
          <a:p>
            <a:pPr lvl="1"/>
            <a:r>
              <a:rPr lang="en-US" dirty="0">
                <a:latin typeface="+mn-lt"/>
              </a:rPr>
              <a:t>Be aware that culturally responsive classroom managers understand that a lack of direct involvement reflects a differing perspective about parental responsibility rather than a lack of commitment to their children’s education (e.g., Asian American and Latinos value education but view education as the responsibility of the school).</a:t>
            </a:r>
          </a:p>
          <a:p>
            <a:pPr lvl="1"/>
            <a:r>
              <a:rPr lang="en-US" dirty="0">
                <a:latin typeface="+mn-lt"/>
              </a:rPr>
              <a:t>Be aware that teachers and parents may have different expectations about what constitutes appropriate school behavior (e.g., teacher expects students to ask questions and debate and discuss, but parents from other cultures expect students to be quiet and obedient and not contradict their teacher and ask questions).</a:t>
            </a:r>
          </a:p>
          <a:p>
            <a:pPr lvl="1"/>
            <a:r>
              <a:rPr lang="en-US" dirty="0">
                <a:latin typeface="+mn-lt"/>
              </a:rPr>
              <a:t>Engage in genuine, meaningful two-way communication (e.g., ask parents for their feedback about how you can be effective with their child).</a:t>
            </a:r>
          </a:p>
          <a:p>
            <a:pPr lvl="1"/>
            <a:r>
              <a:rPr lang="en-US" dirty="0">
                <a:latin typeface="+mn-lt"/>
              </a:rPr>
              <a:t>Greet parents before you begin a conference, give parents time to think about how to respond to you to show sensitivity to cultural differences in communication styles.</a:t>
            </a:r>
          </a:p>
        </p:txBody>
      </p:sp>
    </p:spTree>
    <p:extLst>
      <p:ext uri="{BB962C8B-B14F-4D97-AF65-F5344CB8AC3E}">
        <p14:creationId xmlns:p14="http://schemas.microsoft.com/office/powerpoint/2010/main" val="1775808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for student outcomes</a:t>
            </a:r>
          </a:p>
        </p:txBody>
      </p:sp>
      <p:sp>
        <p:nvSpPr>
          <p:cNvPr id="3" name="Content Placeholder 2"/>
          <p:cNvSpPr>
            <a:spLocks noGrp="1"/>
          </p:cNvSpPr>
          <p:nvPr>
            <p:ph idx="1"/>
          </p:nvPr>
        </p:nvSpPr>
        <p:spPr/>
        <p:txBody>
          <a:bodyPr vert="horz" lIns="91440" tIns="45720" rIns="91440" bIns="45720" rtlCol="0" anchor="t">
            <a:normAutofit fontScale="92500" lnSpcReduction="10000"/>
          </a:bodyPr>
          <a:lstStyle/>
          <a:p>
            <a:r>
              <a:rPr lang="en-US" dirty="0">
                <a:latin typeface="+mn-lt"/>
              </a:rPr>
              <a:t>Students receive an equitable education.</a:t>
            </a:r>
          </a:p>
          <a:p>
            <a:r>
              <a:rPr lang="en-US" dirty="0">
                <a:latin typeface="+mn-lt"/>
              </a:rPr>
              <a:t>CRCM furthers social justice education.</a:t>
            </a:r>
          </a:p>
          <a:p>
            <a:r>
              <a:rPr lang="en-US" dirty="0">
                <a:latin typeface="+mn-lt"/>
              </a:rPr>
              <a:t>One size does not fit all when disciplining students from culturally diverse backgrounds.</a:t>
            </a:r>
          </a:p>
          <a:p>
            <a:r>
              <a:rPr lang="en-US" dirty="0">
                <a:latin typeface="+mn-lt"/>
              </a:rPr>
              <a:t>Being culturally responsive in our management practices leads to fewer discipline referrals for students of color.</a:t>
            </a:r>
          </a:p>
          <a:p>
            <a:r>
              <a:rPr lang="en-US" dirty="0">
                <a:latin typeface="+mn-lt"/>
              </a:rPr>
              <a:t>Not being culturally responsive in our management practices leads to a disproportionate number of discipline referrals for students</a:t>
            </a:r>
            <a:r>
              <a:rPr lang="en-US" dirty="0">
                <a:latin typeface="+mn-lt"/>
                <a:cs typeface="Calibri"/>
              </a:rPr>
              <a:t> of color.</a:t>
            </a:r>
          </a:p>
        </p:txBody>
      </p:sp>
    </p:spTree>
    <p:extLst>
      <p:ext uri="{BB962C8B-B14F-4D97-AF65-F5344CB8AC3E}">
        <p14:creationId xmlns:p14="http://schemas.microsoft.com/office/powerpoint/2010/main" val="2586674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Student outcomes</a:t>
            </a:r>
          </a:p>
        </p:txBody>
      </p:sp>
      <p:sp>
        <p:nvSpPr>
          <p:cNvPr id="3" name="Content Placeholder 2"/>
          <p:cNvSpPr>
            <a:spLocks noGrp="1"/>
          </p:cNvSpPr>
          <p:nvPr>
            <p:ph idx="1"/>
          </p:nvPr>
        </p:nvSpPr>
        <p:spPr/>
        <p:txBody>
          <a:bodyPr/>
          <a:lstStyle/>
          <a:p>
            <a:r>
              <a:rPr lang="en-US" dirty="0">
                <a:latin typeface="+mn-lt"/>
              </a:rPr>
              <a:t>Why should teachers be aware of the student outcomes for implementing effective culturally responsive classroom management?</a:t>
            </a:r>
          </a:p>
          <a:p>
            <a:r>
              <a:rPr lang="en-US" dirty="0">
                <a:latin typeface="+mn-lt"/>
              </a:rPr>
              <a:t>How do these outcomes positively impact your students and classroom environment?</a:t>
            </a:r>
          </a:p>
        </p:txBody>
      </p:sp>
      <p:pic>
        <p:nvPicPr>
          <p:cNvPr id="13314" name="Picture 2" descr="Image result for debrief">
            <a:extLst>
              <a:ext uri="{FF2B5EF4-FFF2-40B4-BE49-F238E27FC236}">
                <a16:creationId xmlns:a16="http://schemas.microsoft.com/office/drawing/2014/main" id="{DB1A1278-1076-9041-95C8-8B8F2F2B0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0299" y="4100860"/>
            <a:ext cx="2093914" cy="209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230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for teacher outcomes</a:t>
            </a:r>
          </a:p>
        </p:txBody>
      </p:sp>
      <p:sp>
        <p:nvSpPr>
          <p:cNvPr id="3" name="Content Placeholder 2"/>
          <p:cNvSpPr>
            <a:spLocks noGrp="1"/>
          </p:cNvSpPr>
          <p:nvPr>
            <p:ph idx="1"/>
          </p:nvPr>
        </p:nvSpPr>
        <p:spPr/>
        <p:txBody>
          <a:bodyPr/>
          <a:lstStyle/>
          <a:p>
            <a:r>
              <a:rPr lang="en-US" dirty="0">
                <a:latin typeface="+mn-lt"/>
              </a:rPr>
              <a:t>How do your classroom management decisions promote or obstruct students’ access to learning?</a:t>
            </a:r>
          </a:p>
          <a:p>
            <a:r>
              <a:rPr lang="en-US" dirty="0">
                <a:latin typeface="+mn-lt"/>
              </a:rPr>
              <a:t>Understand that culturally responsive classroom management is a frame of mind as much as a set of strategies or practices.</a:t>
            </a:r>
          </a:p>
          <a:p>
            <a:r>
              <a:rPr lang="en-US" dirty="0">
                <a:latin typeface="+mn-lt"/>
              </a:rPr>
              <a:t>Culturally responsive classroom managers recognize their own biases/values and how they affect their interactions with students.</a:t>
            </a:r>
          </a:p>
        </p:txBody>
      </p:sp>
    </p:spTree>
    <p:extLst>
      <p:ext uri="{BB962C8B-B14F-4D97-AF65-F5344CB8AC3E}">
        <p14:creationId xmlns:p14="http://schemas.microsoft.com/office/powerpoint/2010/main" val="4202004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D6D7CE-02BA-3544-9E6D-315354184473}"/>
              </a:ext>
            </a:extLst>
          </p:cNvPr>
          <p:cNvSpPr>
            <a:spLocks noGrp="1"/>
          </p:cNvSpPr>
          <p:nvPr>
            <p:ph type="title"/>
          </p:nvPr>
        </p:nvSpPr>
        <p:spPr/>
        <p:txBody>
          <a:bodyPr/>
          <a:lstStyle/>
          <a:p>
            <a:r>
              <a:rPr lang="en-US" dirty="0"/>
              <a:t>Student ethno-racial demographics</a:t>
            </a:r>
          </a:p>
        </p:txBody>
      </p:sp>
      <p:graphicFrame>
        <p:nvGraphicFramePr>
          <p:cNvPr id="5" name="Content Placeholder 4">
            <a:extLst>
              <a:ext uri="{FF2B5EF4-FFF2-40B4-BE49-F238E27FC236}">
                <a16:creationId xmlns:a16="http://schemas.microsoft.com/office/drawing/2014/main" id="{94E2F27B-EBB2-1D45-A579-763EED2CD8D5}"/>
              </a:ext>
            </a:extLst>
          </p:cNvPr>
          <p:cNvGraphicFramePr>
            <a:graphicFrameLocks noGrp="1"/>
          </p:cNvGraphicFramePr>
          <p:nvPr>
            <p:ph idx="1"/>
            <p:extLst/>
          </p:nvPr>
        </p:nvGraphicFramePr>
        <p:xfrm>
          <a:off x="838200" y="133100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40D2C3C-184D-E24F-93AA-244BBC3D69FA}"/>
              </a:ext>
            </a:extLst>
          </p:cNvPr>
          <p:cNvSpPr>
            <a:spLocks noGrp="1"/>
          </p:cNvSpPr>
          <p:nvPr>
            <p:ph type="sldNum" sz="quarter" idx="12"/>
          </p:nvPr>
        </p:nvSpPr>
        <p:spPr/>
        <p:txBody>
          <a:bodyPr/>
          <a:lstStyle/>
          <a:p>
            <a:fld id="{FE64A739-5FDB-3746-9C31-52E19264D2FF}" type="slidenum">
              <a:rPr lang="en-US" smtClean="0"/>
              <a:t>6</a:t>
            </a:fld>
            <a:endParaRPr lang="en-US"/>
          </a:p>
        </p:txBody>
      </p:sp>
      <p:sp>
        <p:nvSpPr>
          <p:cNvPr id="6" name="TextBox 5">
            <a:extLst>
              <a:ext uri="{FF2B5EF4-FFF2-40B4-BE49-F238E27FC236}">
                <a16:creationId xmlns:a16="http://schemas.microsoft.com/office/drawing/2014/main" id="{04C7B9B1-B4E7-4342-A1B8-E7C2B8FB8050}"/>
              </a:ext>
            </a:extLst>
          </p:cNvPr>
          <p:cNvSpPr txBox="1"/>
          <p:nvPr/>
        </p:nvSpPr>
        <p:spPr>
          <a:xfrm>
            <a:off x="0" y="5682343"/>
            <a:ext cx="11038114" cy="461665"/>
          </a:xfrm>
          <a:prstGeom prst="rect">
            <a:avLst/>
          </a:prstGeom>
          <a:noFill/>
        </p:spPr>
        <p:txBody>
          <a:bodyPr wrap="square" rtlCol="0">
            <a:spAutoFit/>
          </a:bodyPr>
          <a:lstStyle/>
          <a:p>
            <a:r>
              <a:rPr lang="en-US" sz="1200" dirty="0"/>
              <a:t>SOURCE: U.S. Department of Education, National Center for Education Statistics, Common Core of Data (CCD), "Public Elementary/Secondary School Universe Survey", 2015-16, Version 1a; and "Local Education Agency Universe Survey", 2015-16, Version 1a; and "State </a:t>
            </a:r>
            <a:r>
              <a:rPr lang="en-US" sz="1200" dirty="0" err="1"/>
              <a:t>Nonfiscal</a:t>
            </a:r>
            <a:r>
              <a:rPr lang="en-US" sz="1200" dirty="0"/>
              <a:t> Survey of Public Elementary/Secondary Education", 2015-16, Version 1a.</a:t>
            </a:r>
          </a:p>
        </p:txBody>
      </p:sp>
    </p:spTree>
    <p:extLst>
      <p:ext uri="{BB962C8B-B14F-4D97-AF65-F5344CB8AC3E}">
        <p14:creationId xmlns:p14="http://schemas.microsoft.com/office/powerpoint/2010/main" val="1589535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for teacher outcomes</a:t>
            </a:r>
          </a:p>
        </p:txBody>
      </p:sp>
      <p:sp>
        <p:nvSpPr>
          <p:cNvPr id="3" name="Content Placeholder 2"/>
          <p:cNvSpPr>
            <a:spLocks noGrp="1"/>
          </p:cNvSpPr>
          <p:nvPr>
            <p:ph idx="1"/>
          </p:nvPr>
        </p:nvSpPr>
        <p:spPr/>
        <p:txBody>
          <a:bodyPr>
            <a:normAutofit lnSpcReduction="10000"/>
          </a:bodyPr>
          <a:lstStyle/>
          <a:p>
            <a:r>
              <a:rPr lang="en-US" dirty="0">
                <a:latin typeface="+mn-lt"/>
              </a:rPr>
              <a:t>Culturally responsive classroom managers ask themselves hard questions about how they treat students based on their cultural background.</a:t>
            </a:r>
          </a:p>
          <a:p>
            <a:r>
              <a:rPr lang="en-US" dirty="0">
                <a:latin typeface="+mn-lt"/>
              </a:rPr>
              <a:t>Culturally responsive classroom managers work to know the cultures and communities of their students.</a:t>
            </a:r>
          </a:p>
          <a:p>
            <a:r>
              <a:rPr lang="en-US" dirty="0">
                <a:latin typeface="+mn-lt"/>
              </a:rPr>
              <a:t>Culturally responsive classroom managers explicitly teach their students mainstream ways without making them feel that these ways are better than their own cultural ways. </a:t>
            </a:r>
          </a:p>
        </p:txBody>
      </p:sp>
    </p:spTree>
    <p:extLst>
      <p:ext uri="{BB962C8B-B14F-4D97-AF65-F5344CB8AC3E}">
        <p14:creationId xmlns:p14="http://schemas.microsoft.com/office/powerpoint/2010/main" val="1870745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Teacher outcomes </a:t>
            </a:r>
          </a:p>
        </p:txBody>
      </p:sp>
      <p:sp>
        <p:nvSpPr>
          <p:cNvPr id="3" name="Content Placeholder 2"/>
          <p:cNvSpPr>
            <a:spLocks noGrp="1"/>
          </p:cNvSpPr>
          <p:nvPr>
            <p:ph idx="1"/>
          </p:nvPr>
        </p:nvSpPr>
        <p:spPr/>
        <p:txBody>
          <a:bodyPr/>
          <a:lstStyle/>
          <a:p>
            <a:r>
              <a:rPr lang="en-US" dirty="0">
                <a:latin typeface="+mn-lt"/>
              </a:rPr>
              <a:t>Rank order the teacher outcomes from least to most important, and then justify your ranking.</a:t>
            </a:r>
          </a:p>
          <a:p>
            <a:r>
              <a:rPr lang="en-US" dirty="0">
                <a:latin typeface="+mn-lt"/>
              </a:rPr>
              <a:t>Think of these in terms of the impact on students and how you interact with them.</a:t>
            </a:r>
          </a:p>
        </p:txBody>
      </p:sp>
      <p:pic>
        <p:nvPicPr>
          <p:cNvPr id="14338" name="Picture 2" descr="Image result for rank order">
            <a:extLst>
              <a:ext uri="{FF2B5EF4-FFF2-40B4-BE49-F238E27FC236}">
                <a16:creationId xmlns:a16="http://schemas.microsoft.com/office/drawing/2014/main" id="{FC0A1B13-47BA-AA41-9EEA-EFC5FF820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790" y="3470624"/>
            <a:ext cx="3590925"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331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17F38-0EF8-7547-AF58-2B11516D92AD}"/>
              </a:ext>
            </a:extLst>
          </p:cNvPr>
          <p:cNvSpPr>
            <a:spLocks noGrp="1"/>
          </p:cNvSpPr>
          <p:nvPr>
            <p:ph type="title"/>
          </p:nvPr>
        </p:nvSpPr>
        <p:spPr/>
        <p:txBody>
          <a:bodyPr/>
          <a:lstStyle/>
          <a:p>
            <a:r>
              <a:rPr lang="en-US" dirty="0"/>
              <a:t>CRE Action Plan</a:t>
            </a:r>
          </a:p>
        </p:txBody>
      </p:sp>
      <p:sp>
        <p:nvSpPr>
          <p:cNvPr id="3" name="Content Placeholder 2">
            <a:extLst>
              <a:ext uri="{FF2B5EF4-FFF2-40B4-BE49-F238E27FC236}">
                <a16:creationId xmlns:a16="http://schemas.microsoft.com/office/drawing/2014/main" id="{EBB82DB6-C76C-5644-8EDB-0F13F4DBCF80}"/>
              </a:ext>
            </a:extLst>
          </p:cNvPr>
          <p:cNvSpPr>
            <a:spLocks noGrp="1"/>
          </p:cNvSpPr>
          <p:nvPr>
            <p:ph idx="1"/>
          </p:nvPr>
        </p:nvSpPr>
        <p:spPr/>
        <p:txBody>
          <a:bodyPr>
            <a:normAutofit fontScale="77500" lnSpcReduction="20000"/>
          </a:bodyPr>
          <a:lstStyle/>
          <a:p>
            <a:r>
              <a:rPr lang="en-US" dirty="0">
                <a:latin typeface="+mn-lt"/>
              </a:rPr>
              <a:t>Which part of your </a:t>
            </a:r>
            <a:r>
              <a:rPr lang="en-US" b="1" dirty="0">
                <a:latin typeface="+mn-lt"/>
              </a:rPr>
              <a:t>curriculum</a:t>
            </a:r>
            <a:r>
              <a:rPr lang="en-US" dirty="0">
                <a:latin typeface="+mn-lt"/>
              </a:rPr>
              <a:t> will you reshape to incorporate more CRE practices? </a:t>
            </a:r>
          </a:p>
          <a:p>
            <a:endParaRPr lang="en-US" dirty="0">
              <a:latin typeface="+mn-lt"/>
            </a:endParaRPr>
          </a:p>
          <a:p>
            <a:r>
              <a:rPr lang="en-US" dirty="0">
                <a:latin typeface="+mn-lt"/>
              </a:rPr>
              <a:t>Which CRE </a:t>
            </a:r>
            <a:r>
              <a:rPr lang="en-US" b="1" dirty="0">
                <a:latin typeface="+mn-lt"/>
              </a:rPr>
              <a:t>instructional</a:t>
            </a:r>
            <a:r>
              <a:rPr lang="en-US" dirty="0">
                <a:latin typeface="+mn-lt"/>
              </a:rPr>
              <a:t> approaches will you implement to cultivate learning for all? </a:t>
            </a:r>
          </a:p>
          <a:p>
            <a:pPr marL="0" indent="0">
              <a:buNone/>
            </a:pPr>
            <a:endParaRPr lang="en-US" dirty="0">
              <a:latin typeface="+mn-lt"/>
            </a:endParaRPr>
          </a:p>
          <a:p>
            <a:r>
              <a:rPr lang="en-US" dirty="0">
                <a:latin typeface="+mn-lt"/>
              </a:rPr>
              <a:t>In what ways will you ensure your class/school </a:t>
            </a:r>
            <a:r>
              <a:rPr lang="en-US" b="1" dirty="0">
                <a:latin typeface="+mn-lt"/>
              </a:rPr>
              <a:t>environment </a:t>
            </a:r>
            <a:r>
              <a:rPr lang="en-US" dirty="0">
                <a:latin typeface="+mn-lt"/>
              </a:rPr>
              <a:t>is affirming of all students and their families?</a:t>
            </a:r>
            <a:endParaRPr lang="en-US" b="1" dirty="0">
              <a:latin typeface="+mn-lt"/>
            </a:endParaRPr>
          </a:p>
          <a:p>
            <a:endParaRPr lang="en-US" dirty="0">
              <a:latin typeface="+mn-lt"/>
            </a:endParaRPr>
          </a:p>
          <a:p>
            <a:r>
              <a:rPr lang="en-US" dirty="0">
                <a:latin typeface="+mn-lt"/>
              </a:rPr>
              <a:t>How will you get support and feedback about your process?</a:t>
            </a:r>
            <a:r>
              <a:rPr lang="en-US" dirty="0"/>
              <a:t> </a:t>
            </a:r>
          </a:p>
          <a:p>
            <a:endParaRPr lang="en-US" dirty="0"/>
          </a:p>
        </p:txBody>
      </p:sp>
    </p:spTree>
    <p:extLst>
      <p:ext uri="{BB962C8B-B14F-4D97-AF65-F5344CB8AC3E}">
        <p14:creationId xmlns:p14="http://schemas.microsoft.com/office/powerpoint/2010/main" val="29907456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ea typeface="Helvetica Neue" charset="0"/>
                <a:cs typeface="Helvetica Neue" charset="0"/>
              </a:rPr>
              <a:t>This content was produced under U.S. Department of Education, Office of Special Education Programs, Award No. H325A120003. David </a:t>
            </a:r>
            <a:r>
              <a:rPr lang="en-US" dirty="0" err="1">
                <a:ea typeface="Helvetica Neue" charset="0"/>
                <a:cs typeface="Helvetica Neue" charset="0"/>
              </a:rPr>
              <a:t>Guardino</a:t>
            </a:r>
            <a:r>
              <a:rPr lang="en-US" dirty="0">
                <a:ea typeface="Helvetica Neue" charset="0"/>
                <a:cs typeface="Helvetica Neue" charset="0"/>
              </a:rPr>
              <a:t> serve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2518666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C999-7607-5143-A6FA-ABCCFD674468}"/>
              </a:ext>
            </a:extLst>
          </p:cNvPr>
          <p:cNvSpPr>
            <a:spLocks noGrp="1"/>
          </p:cNvSpPr>
          <p:nvPr>
            <p:ph type="title"/>
          </p:nvPr>
        </p:nvSpPr>
        <p:spPr/>
        <p:txBody>
          <a:bodyPr/>
          <a:lstStyle/>
          <a:p>
            <a:r>
              <a:rPr lang="en-US" dirty="0"/>
              <a:t>Teacher workforce</a:t>
            </a:r>
          </a:p>
        </p:txBody>
      </p:sp>
      <p:graphicFrame>
        <p:nvGraphicFramePr>
          <p:cNvPr id="5" name="Content Placeholder 4">
            <a:extLst>
              <a:ext uri="{FF2B5EF4-FFF2-40B4-BE49-F238E27FC236}">
                <a16:creationId xmlns:a16="http://schemas.microsoft.com/office/drawing/2014/main" id="{92DB2994-39CC-DA45-A09D-61EAB80EDE25}"/>
              </a:ext>
            </a:extLst>
          </p:cNvPr>
          <p:cNvGraphicFramePr>
            <a:graphicFrameLocks noGrp="1"/>
          </p:cNvGraphicFramePr>
          <p:nvPr>
            <p:ph idx="1"/>
            <p:extLst/>
          </p:nvPr>
        </p:nvGraphicFramePr>
        <p:xfrm>
          <a:off x="838200" y="1456509"/>
          <a:ext cx="10515600" cy="42338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78FD7676-40CE-2640-A9C3-BA6AD973A292}"/>
              </a:ext>
            </a:extLst>
          </p:cNvPr>
          <p:cNvSpPr>
            <a:spLocks noGrp="1"/>
          </p:cNvSpPr>
          <p:nvPr>
            <p:ph type="sldNum" sz="quarter" idx="12"/>
          </p:nvPr>
        </p:nvSpPr>
        <p:spPr/>
        <p:txBody>
          <a:bodyPr/>
          <a:lstStyle/>
          <a:p>
            <a:fld id="{B90A4184-460D-9148-B9D1-7566FBEE2D09}" type="slidenum">
              <a:rPr lang="en-US" smtClean="0"/>
              <a:pPr/>
              <a:t>7</a:t>
            </a:fld>
            <a:endParaRPr lang="en-US" dirty="0"/>
          </a:p>
        </p:txBody>
      </p:sp>
      <p:sp>
        <p:nvSpPr>
          <p:cNvPr id="6" name="TextBox 5">
            <a:extLst>
              <a:ext uri="{FF2B5EF4-FFF2-40B4-BE49-F238E27FC236}">
                <a16:creationId xmlns:a16="http://schemas.microsoft.com/office/drawing/2014/main" id="{6ED71031-561F-FF4F-BA81-5A3B3026B9A9}"/>
              </a:ext>
            </a:extLst>
          </p:cNvPr>
          <p:cNvSpPr txBox="1"/>
          <p:nvPr/>
        </p:nvSpPr>
        <p:spPr>
          <a:xfrm>
            <a:off x="295164" y="5634331"/>
            <a:ext cx="11058636" cy="923330"/>
          </a:xfrm>
          <a:prstGeom prst="rect">
            <a:avLst/>
          </a:prstGeom>
          <a:noFill/>
        </p:spPr>
        <p:txBody>
          <a:bodyPr wrap="square" rtlCol="0">
            <a:spAutoFit/>
          </a:bodyPr>
          <a:lstStyle/>
          <a:p>
            <a:r>
              <a:rPr lang="en-US" sz="1200" dirty="0"/>
              <a:t>SOURCE: U.S. Department of Education, National Center for Education Statistics, Schools and Staffing Survey (SASS), "Public School Teacher Data File," 1987-88 through 2011-12; "Private School Teacher Data File," 1987-88 through 2011-12; and "Charter School Teacher Data File," 1999-2000; and National Teacher and Principal Survey (NTPS), “Public School Teacher Data File,” 2015-16. (This table was prepared September 2017.)</a:t>
            </a:r>
          </a:p>
          <a:p>
            <a:endParaRPr lang="en-US" dirty="0"/>
          </a:p>
        </p:txBody>
      </p:sp>
    </p:spTree>
    <p:extLst>
      <p:ext uri="{BB962C8B-B14F-4D97-AF65-F5344CB8AC3E}">
        <p14:creationId xmlns:p14="http://schemas.microsoft.com/office/powerpoint/2010/main" val="29764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CC4A-76DB-C74A-B615-BC543C7A72D9}"/>
              </a:ext>
            </a:extLst>
          </p:cNvPr>
          <p:cNvSpPr>
            <a:spLocks noGrp="1"/>
          </p:cNvSpPr>
          <p:nvPr>
            <p:ph type="title"/>
          </p:nvPr>
        </p:nvSpPr>
        <p:spPr/>
        <p:txBody>
          <a:bodyPr/>
          <a:lstStyle/>
          <a:p>
            <a:r>
              <a:rPr lang="en-US" dirty="0"/>
              <a:t>Who are you?</a:t>
            </a:r>
          </a:p>
        </p:txBody>
      </p:sp>
      <p:sp>
        <p:nvSpPr>
          <p:cNvPr id="3" name="Content Placeholder 2">
            <a:extLst>
              <a:ext uri="{FF2B5EF4-FFF2-40B4-BE49-F238E27FC236}">
                <a16:creationId xmlns:a16="http://schemas.microsoft.com/office/drawing/2014/main" id="{2DDDDA93-D902-7141-A1A2-5D764DC51779}"/>
              </a:ext>
            </a:extLst>
          </p:cNvPr>
          <p:cNvSpPr>
            <a:spLocks noGrp="1"/>
          </p:cNvSpPr>
          <p:nvPr>
            <p:ph idx="1"/>
          </p:nvPr>
        </p:nvSpPr>
        <p:spPr/>
        <p:txBody>
          <a:bodyPr/>
          <a:lstStyle/>
          <a:p>
            <a:pPr marL="285750" indent="-285750">
              <a:buFont typeface="Arial"/>
              <a:buChar char="•"/>
            </a:pPr>
            <a:r>
              <a:rPr lang="en-US" dirty="0">
                <a:latin typeface="+mn-lt"/>
              </a:rPr>
              <a:t>Complete the cultural identity wheel diagram to reflect aspects of your cultural identity make-up.</a:t>
            </a:r>
          </a:p>
          <a:p>
            <a:pPr marL="285750" indent="-285750">
              <a:buFont typeface="Arial"/>
              <a:buChar char="•"/>
            </a:pPr>
            <a:r>
              <a:rPr lang="en-US" dirty="0">
                <a:latin typeface="+mn-lt"/>
              </a:rPr>
              <a:t>Use words and illustrations as appropriate to make it uniquely you.</a:t>
            </a:r>
          </a:p>
          <a:p>
            <a:pPr marL="285750" indent="-285750">
              <a:buFont typeface="Arial"/>
              <a:buChar char="•"/>
            </a:pPr>
            <a:r>
              <a:rPr lang="en-US" dirty="0">
                <a:latin typeface="+mn-lt"/>
              </a:rPr>
              <a:t>Be prepared to share your diagram with others.</a:t>
            </a:r>
          </a:p>
        </p:txBody>
      </p:sp>
      <p:pic>
        <p:nvPicPr>
          <p:cNvPr id="6" name="Picture 5">
            <a:extLst>
              <a:ext uri="{FF2B5EF4-FFF2-40B4-BE49-F238E27FC236}">
                <a16:creationId xmlns:a16="http://schemas.microsoft.com/office/drawing/2014/main" id="{BD9318EE-AD54-FE41-998F-6E1169803793}"/>
              </a:ext>
            </a:extLst>
          </p:cNvPr>
          <p:cNvPicPr>
            <a:picLocks noChangeAspect="1"/>
          </p:cNvPicPr>
          <p:nvPr/>
        </p:nvPicPr>
        <p:blipFill>
          <a:blip r:embed="rId2"/>
          <a:stretch>
            <a:fillRect/>
          </a:stretch>
        </p:blipFill>
        <p:spPr>
          <a:xfrm>
            <a:off x="8331380" y="4229099"/>
            <a:ext cx="3277145" cy="2184763"/>
          </a:xfrm>
          <a:prstGeom prst="rect">
            <a:avLst/>
          </a:prstGeom>
        </p:spPr>
      </p:pic>
    </p:spTree>
    <p:extLst>
      <p:ext uri="{BB962C8B-B14F-4D97-AF65-F5344CB8AC3E}">
        <p14:creationId xmlns:p14="http://schemas.microsoft.com/office/powerpoint/2010/main" val="305416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7-11-15 13.0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21" y="1"/>
            <a:ext cx="3101008" cy="3293407"/>
          </a:xfrm>
          <a:prstGeom prst="rect">
            <a:avLst/>
          </a:prstGeom>
        </p:spPr>
      </p:pic>
      <p:pic>
        <p:nvPicPr>
          <p:cNvPr id="4" name="Picture 3" descr="Screenshot 2017-11-15 13.03.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2964" y="50153"/>
            <a:ext cx="3511240" cy="3328044"/>
          </a:xfrm>
          <a:prstGeom prst="rect">
            <a:avLst/>
          </a:prstGeom>
        </p:spPr>
      </p:pic>
      <p:pic>
        <p:nvPicPr>
          <p:cNvPr id="6" name="Picture 5" descr="Screenshot 2017-11-15 13.03.5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349" y="3282046"/>
            <a:ext cx="3401313" cy="3575953"/>
          </a:xfrm>
          <a:prstGeom prst="rect">
            <a:avLst/>
          </a:prstGeom>
        </p:spPr>
      </p:pic>
      <p:pic>
        <p:nvPicPr>
          <p:cNvPr id="7" name="Picture 6" descr="Screenshot 2017-11-15 13.05.1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401" y="3234654"/>
            <a:ext cx="3589912" cy="3623345"/>
          </a:xfrm>
          <a:prstGeom prst="rect">
            <a:avLst/>
          </a:prstGeom>
        </p:spPr>
      </p:pic>
      <p:pic>
        <p:nvPicPr>
          <p:cNvPr id="8" name="Picture 7" descr="Screenshot 2017-11-15 13.07.2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6573" y="3282045"/>
            <a:ext cx="3527631" cy="3575955"/>
          </a:xfrm>
          <a:prstGeom prst="rect">
            <a:avLst/>
          </a:prstGeom>
        </p:spPr>
      </p:pic>
      <p:sp>
        <p:nvSpPr>
          <p:cNvPr id="9" name="TextBox 8"/>
          <p:cNvSpPr txBox="1"/>
          <p:nvPr/>
        </p:nvSpPr>
        <p:spPr>
          <a:xfrm>
            <a:off x="4479949" y="1646703"/>
            <a:ext cx="3458816" cy="666786"/>
          </a:xfrm>
          <a:prstGeom prst="rect">
            <a:avLst/>
          </a:prstGeom>
          <a:noFill/>
        </p:spPr>
        <p:txBody>
          <a:bodyPr wrap="square" rtlCol="0">
            <a:spAutoFit/>
          </a:bodyPr>
          <a:lstStyle/>
          <a:p>
            <a:r>
              <a:rPr lang="en-US" sz="3733" b="1" i="1" dirty="0">
                <a:ea typeface="Times New Roman" charset="0"/>
                <a:cs typeface="Times New Roman" charset="0"/>
              </a:rPr>
              <a:t>Some examples</a:t>
            </a:r>
          </a:p>
        </p:txBody>
      </p:sp>
      <p:sp>
        <p:nvSpPr>
          <p:cNvPr id="2" name="Slide Number Placeholder 1"/>
          <p:cNvSpPr>
            <a:spLocks noGrp="1"/>
          </p:cNvSpPr>
          <p:nvPr>
            <p:ph type="sldNum" idx="12"/>
          </p:nvPr>
        </p:nvSpPr>
        <p:spPr/>
        <p:txBody>
          <a:bodyPr/>
          <a:lstStyle/>
          <a:p>
            <a:fld id="{00000000-1234-1234-1234-123412341234}" type="slidenum">
              <a:rPr lang="en" smtClean="0"/>
              <a:pPr/>
              <a:t>9</a:t>
            </a:fld>
            <a:endParaRPr lang="en"/>
          </a:p>
        </p:txBody>
      </p:sp>
    </p:spTree>
    <p:extLst>
      <p:ext uri="{BB962C8B-B14F-4D97-AF65-F5344CB8AC3E}">
        <p14:creationId xmlns:p14="http://schemas.microsoft.com/office/powerpoint/2010/main" val="2591967941"/>
      </p:ext>
    </p:extLst>
  </p:cSld>
  <p:clrMapOvr>
    <a:masterClrMapping/>
  </p:clrMapOvr>
</p:sld>
</file>

<file path=ppt/theme/theme1.xml><?xml version="1.0" encoding="utf-8"?>
<a:theme xmlns:a="http://schemas.openxmlformats.org/drawingml/2006/main" name="CEEDA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Slide demo copy" id="{8D49E817-8A82-1A46-ADC1-8BE2C726D0C6}" vid="{B993A6D5-916B-A54A-9774-B52EA34D5F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5399</Words>
  <Application>Microsoft Macintosh PowerPoint</Application>
  <PresentationFormat>Widescreen</PresentationFormat>
  <Paragraphs>463</Paragraphs>
  <Slides>63</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ＭＳ Ｐゴシック</vt:lpstr>
      <vt:lpstr>Arial</vt:lpstr>
      <vt:lpstr>Calibri</vt:lpstr>
      <vt:lpstr>Gotham Bold</vt:lpstr>
      <vt:lpstr>Helvetica Neue</vt:lpstr>
      <vt:lpstr>Times New Roman</vt:lpstr>
      <vt:lpstr>CEEDAR Theme</vt:lpstr>
      <vt:lpstr>Culturally Relevant Education:  Cultivating Learning for All</vt:lpstr>
      <vt:lpstr>Objectives</vt:lpstr>
      <vt:lpstr>Overview</vt:lpstr>
      <vt:lpstr>PowerPoint Presentation</vt:lpstr>
      <vt:lpstr>PowerPoint Presentation</vt:lpstr>
      <vt:lpstr>Student ethno-racial demographics</vt:lpstr>
      <vt:lpstr>Teacher workforce</vt:lpstr>
      <vt:lpstr>Who are you?</vt:lpstr>
      <vt:lpstr>PowerPoint Presentation</vt:lpstr>
      <vt:lpstr>Conceptions of Culture</vt:lpstr>
      <vt:lpstr>Culture is dynamic . . . </vt:lpstr>
      <vt:lpstr>Culture is . . . </vt:lpstr>
      <vt:lpstr>How your “who” affects  your “do”</vt:lpstr>
      <vt:lpstr>The teacher</vt:lpstr>
      <vt:lpstr>Culturally responsive &amp; relevant pedagogy</vt:lpstr>
      <vt:lpstr>Culturally relevant pedagogy</vt:lpstr>
      <vt:lpstr>Culturally responsive teaching</vt:lpstr>
      <vt:lpstr>Culturally responsive teaching</vt:lpstr>
      <vt:lpstr>Culturally sustaining pedagogy</vt:lpstr>
      <vt:lpstr>Culturally Relevant Education: Relevant, responsive, and sustaining</vt:lpstr>
      <vt:lpstr>What is culturally relevant education?</vt:lpstr>
      <vt:lpstr>Providing CRE includes intentional . . . </vt:lpstr>
      <vt:lpstr>Culturally relevant education:  CURRICULUM</vt:lpstr>
      <vt:lpstr>Reshaping the Curriculum</vt:lpstr>
      <vt:lpstr>Reshaping the Curriculum</vt:lpstr>
      <vt:lpstr>Considering Curriculum</vt:lpstr>
      <vt:lpstr>Culturally relevant education: INSTRUCTION</vt:lpstr>
      <vt:lpstr>Reflection</vt:lpstr>
      <vt:lpstr>High-Leverage Practices: Definition and Rationale</vt:lpstr>
      <vt:lpstr>High-leverage practices</vt:lpstr>
      <vt:lpstr>Why do we need HLPs and CRE delivered together?</vt:lpstr>
      <vt:lpstr>Why Students with Disabilities need HLPs with CRE</vt:lpstr>
      <vt:lpstr>Culturally Responsive Teaching EBP</vt:lpstr>
      <vt:lpstr>Activity</vt:lpstr>
      <vt:lpstr>High leverage and culturally responsive practices</vt:lpstr>
      <vt:lpstr>4 Emerging Practices</vt:lpstr>
      <vt:lpstr>Collaborative Teaching</vt:lpstr>
      <vt:lpstr>HLP/CRE: Responsive Feedback</vt:lpstr>
      <vt:lpstr>HLP/CRE: Modeling</vt:lpstr>
      <vt:lpstr>HLP/CRE: Scaffolding </vt:lpstr>
      <vt:lpstr>Activity: Lesson Analysis with CRE in Mind</vt:lpstr>
      <vt:lpstr>Culturally relevant education: ENVIRONMENT</vt:lpstr>
      <vt:lpstr>Who are our students? How are they diverse? (Parker &amp; Beck, 2017)</vt:lpstr>
      <vt:lpstr>Activity: Thinking, Feeling, Saying, Doing</vt:lpstr>
      <vt:lpstr>School-wide Strategies: PBIS</vt:lpstr>
      <vt:lpstr>School-wide Strategies: PBIS</vt:lpstr>
      <vt:lpstr>School-wide Strategies: PBIS</vt:lpstr>
      <vt:lpstr>Potential of PBIS: Multicultural Perspective</vt:lpstr>
      <vt:lpstr>School-wide Strategies: Restorative Justice </vt:lpstr>
      <vt:lpstr>Potential of Restorative Justice: Multicultural Perspective</vt:lpstr>
      <vt:lpstr>Restorative Justice Video (Rethinking Schools)</vt:lpstr>
      <vt:lpstr>Classroom Strategies (Weinstein, Curran, &amp; Tomlinson-Clarke, 2003; Hambacher, 2015)</vt:lpstr>
      <vt:lpstr>Classroom Strategies </vt:lpstr>
      <vt:lpstr>Classroom Strategies </vt:lpstr>
      <vt:lpstr>Classroom Strategies </vt:lpstr>
      <vt:lpstr>Classroom Strategies </vt:lpstr>
      <vt:lpstr>Implications for student outcomes</vt:lpstr>
      <vt:lpstr>Discussion: Student outcomes</vt:lpstr>
      <vt:lpstr>Implications for teacher outcomes</vt:lpstr>
      <vt:lpstr>Implications for teacher outcomes</vt:lpstr>
      <vt:lpstr>Discussion: Teacher outcomes </vt:lpstr>
      <vt:lpstr>CRE Action Plan</vt:lpstr>
      <vt:lpstr>DISCLAIMER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Ceedar state presentation</dc:title>
  <dc:creator>EDM</dc:creator>
  <cp:lastModifiedBy>Jacki Donaldson</cp:lastModifiedBy>
  <cp:revision>15</cp:revision>
  <dcterms:created xsi:type="dcterms:W3CDTF">2019-04-17T15:17:08Z</dcterms:created>
  <dcterms:modified xsi:type="dcterms:W3CDTF">2019-08-08T21:06:01Z</dcterms:modified>
</cp:coreProperties>
</file>