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98" r:id="rId11"/>
    <p:sldId id="278" r:id="rId12"/>
    <p:sldId id="279" r:id="rId13"/>
    <p:sldId id="280" r:id="rId14"/>
    <p:sldId id="281" r:id="rId15"/>
    <p:sldId id="282" r:id="rId16"/>
    <p:sldId id="299" r:id="rId17"/>
    <p:sldId id="300" r:id="rId18"/>
    <p:sldId id="301" r:id="rId19"/>
    <p:sldId id="302" r:id="rId20"/>
    <p:sldId id="303" r:id="rId21"/>
    <p:sldId id="304" r:id="rId22"/>
    <p:sldId id="306" r:id="rId23"/>
    <p:sldId id="307" r:id="rId24"/>
    <p:sldId id="287" r:id="rId25"/>
    <p:sldId id="305" r:id="rId26"/>
    <p:sldId id="296" r:id="rId27"/>
    <p:sldId id="289" r:id="rId28"/>
    <p:sldId id="290" r:id="rId29"/>
    <p:sldId id="291" r:id="rId30"/>
    <p:sldId id="292" r:id="rId31"/>
    <p:sldId id="293" r:id="rId32"/>
    <p:sldId id="277" r:id="rId33"/>
    <p:sldId id="274" r:id="rId34"/>
    <p:sldId id="275" r:id="rId35"/>
    <p:sldId id="297" r:id="rId36"/>
    <p:sldId id="267" r:id="rId37"/>
    <p:sldId id="268" r:id="rId38"/>
    <p:sldId id="294" r:id="rId39"/>
    <p:sldId id="269" r:id="rId40"/>
    <p:sldId id="270" r:id="rId41"/>
    <p:sldId id="271" r:id="rId42"/>
    <p:sldId id="272" r:id="rId43"/>
  </p:sldIdLst>
  <p:sldSz cx="12192000" cy="6858000"/>
  <p:notesSz cx="6858000" cy="1362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5563" autoAdjust="0"/>
  </p:normalViewPr>
  <p:slideViewPr>
    <p:cSldViewPr snapToGrid="0" snapToObjects="1">
      <p:cViewPr varScale="1">
        <p:scale>
          <a:sx n="82" d="100"/>
          <a:sy n="82" d="100"/>
        </p:scale>
        <p:origin x="1160" y="176"/>
      </p:cViewPr>
      <p:guideLst/>
    </p:cSldViewPr>
  </p:slideViewPr>
  <p:notesTextViewPr>
    <p:cViewPr>
      <p:scale>
        <a:sx n="1" d="1"/>
        <a:sy n="1" d="1"/>
      </p:scale>
      <p:origin x="0" y="0"/>
    </p:cViewPr>
  </p:notesTextViewPr>
  <p:sorterViewPr>
    <p:cViewPr>
      <p:scale>
        <a:sx n="100" d="100"/>
        <a:sy n="100" d="100"/>
      </p:scale>
      <p:origin x="0" y="-8298"/>
    </p:cViewPr>
  </p:sorterViewPr>
  <p:notesViewPr>
    <p:cSldViewPr snapToGrid="0" snapToObjects="1">
      <p:cViewPr>
        <p:scale>
          <a:sx n="93" d="100"/>
          <a:sy n="93" d="100"/>
        </p:scale>
        <p:origin x="370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F4E7-7D27-4F9A-9332-F1C42869242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3509C19-EC01-430A-81FD-9A6B1BA2FFEA}">
      <dgm:prSet phldrT="[Text]"/>
      <dgm:spPr/>
      <dgm:t>
        <a:bodyPr/>
        <a:lstStyle/>
        <a:p>
          <a:r>
            <a:rPr lang="en-US"/>
            <a:t> </a:t>
          </a:r>
          <a:r>
            <a:rPr lang="en-US" dirty="0"/>
            <a:t>Interns</a:t>
          </a:r>
        </a:p>
      </dgm:t>
    </dgm:pt>
    <dgm:pt modelId="{CB83496F-E8DD-4E59-909B-600D3E9554D6}" type="parTrans" cxnId="{A1A1BA00-2F37-4F5D-BB13-CAA1568418B7}">
      <dgm:prSet/>
      <dgm:spPr/>
      <dgm:t>
        <a:bodyPr/>
        <a:lstStyle/>
        <a:p>
          <a:endParaRPr lang="en-US"/>
        </a:p>
      </dgm:t>
    </dgm:pt>
    <dgm:pt modelId="{B42C4DE4-9185-4069-A6CA-0ED2325DCAEE}" type="sibTrans" cxnId="{A1A1BA00-2F37-4F5D-BB13-CAA1568418B7}">
      <dgm:prSet/>
      <dgm:spPr/>
      <dgm:t>
        <a:bodyPr/>
        <a:lstStyle/>
        <a:p>
          <a:endParaRPr lang="en-US"/>
        </a:p>
      </dgm:t>
    </dgm:pt>
    <dgm:pt modelId="{D14744B4-7A2F-449E-8018-83747A2E72AF}">
      <dgm:prSet phldrT="[Text]"/>
      <dgm:spPr/>
      <dgm:t>
        <a:bodyPr/>
        <a:lstStyle/>
        <a:p>
          <a:r>
            <a:rPr lang="en-US" dirty="0"/>
            <a:t>PSTs</a:t>
          </a:r>
        </a:p>
      </dgm:t>
    </dgm:pt>
    <dgm:pt modelId="{53676B64-14EB-44D0-9863-CC34BCF2AD40}" type="parTrans" cxnId="{3946E2BD-2B1A-4C48-8645-44E9DB250231}">
      <dgm:prSet/>
      <dgm:spPr/>
      <dgm:t>
        <a:bodyPr/>
        <a:lstStyle/>
        <a:p>
          <a:endParaRPr lang="en-US"/>
        </a:p>
      </dgm:t>
    </dgm:pt>
    <dgm:pt modelId="{A0062A9C-F270-482B-85F3-976DF5D427AD}" type="sibTrans" cxnId="{3946E2BD-2B1A-4C48-8645-44E9DB250231}">
      <dgm:prSet/>
      <dgm:spPr/>
      <dgm:t>
        <a:bodyPr/>
        <a:lstStyle/>
        <a:p>
          <a:endParaRPr lang="en-US"/>
        </a:p>
      </dgm:t>
    </dgm:pt>
    <dgm:pt modelId="{83869F0E-DD7D-4726-BF2E-0BA88C19CD9E}">
      <dgm:prSet phldrT="[Text]"/>
      <dgm:spPr/>
      <dgm:t>
        <a:bodyPr/>
        <a:lstStyle/>
        <a:p>
          <a:r>
            <a:rPr lang="en-US"/>
            <a:t> </a:t>
          </a:r>
          <a:r>
            <a:rPr lang="en-US" dirty="0"/>
            <a:t>Coaching Teacher</a:t>
          </a:r>
        </a:p>
      </dgm:t>
    </dgm:pt>
    <dgm:pt modelId="{1F47F7B9-6FF4-49BA-96F4-595178643776}" type="parTrans" cxnId="{ECC8EA41-FF6C-4F6C-8685-97604594DC3F}">
      <dgm:prSet/>
      <dgm:spPr/>
      <dgm:t>
        <a:bodyPr/>
        <a:lstStyle/>
        <a:p>
          <a:endParaRPr lang="en-US"/>
        </a:p>
      </dgm:t>
    </dgm:pt>
    <dgm:pt modelId="{9FC85D46-23B7-45BE-8DA3-55631C1B99CA}" type="sibTrans" cxnId="{ECC8EA41-FF6C-4F6C-8685-97604594DC3F}">
      <dgm:prSet/>
      <dgm:spPr/>
      <dgm:t>
        <a:bodyPr/>
        <a:lstStyle/>
        <a:p>
          <a:endParaRPr lang="en-US"/>
        </a:p>
      </dgm:t>
    </dgm:pt>
    <dgm:pt modelId="{04E82BFE-9AEE-4488-8C76-6EF088057605}">
      <dgm:prSet phldrT="[Text]"/>
      <dgm:spPr/>
      <dgm:t>
        <a:bodyPr/>
        <a:lstStyle/>
        <a:p>
          <a:r>
            <a:rPr lang="en-US" dirty="0"/>
            <a:t>Leaders</a:t>
          </a:r>
        </a:p>
      </dgm:t>
    </dgm:pt>
    <dgm:pt modelId="{3951A1D8-679F-435F-AB24-8A594F72D794}" type="parTrans" cxnId="{094A9A34-2D44-4216-8399-2414C2DDA381}">
      <dgm:prSet/>
      <dgm:spPr/>
      <dgm:t>
        <a:bodyPr/>
        <a:lstStyle/>
        <a:p>
          <a:endParaRPr lang="en-US"/>
        </a:p>
      </dgm:t>
    </dgm:pt>
    <dgm:pt modelId="{373820DB-E904-4B65-9665-984DF344CB42}" type="sibTrans" cxnId="{094A9A34-2D44-4216-8399-2414C2DDA381}">
      <dgm:prSet/>
      <dgm:spPr/>
      <dgm:t>
        <a:bodyPr/>
        <a:lstStyle/>
        <a:p>
          <a:endParaRPr lang="en-US"/>
        </a:p>
      </dgm:t>
    </dgm:pt>
    <dgm:pt modelId="{FEC729F1-9E8B-479D-9FBB-9B8143821C4A}">
      <dgm:prSet phldrT="[Text]"/>
      <dgm:spPr/>
      <dgm:t>
        <a:bodyPr/>
        <a:lstStyle/>
        <a:p>
          <a:r>
            <a:rPr lang="en-US" dirty="0"/>
            <a:t>Partners </a:t>
          </a:r>
        </a:p>
      </dgm:t>
    </dgm:pt>
    <dgm:pt modelId="{A2AFEA33-8C07-4BC5-BEF0-A97CF01A9173}" type="parTrans" cxnId="{2749FF71-6476-4F4F-8DFF-5097F2AC45E5}">
      <dgm:prSet/>
      <dgm:spPr/>
      <dgm:t>
        <a:bodyPr/>
        <a:lstStyle/>
        <a:p>
          <a:endParaRPr lang="en-US"/>
        </a:p>
      </dgm:t>
    </dgm:pt>
    <dgm:pt modelId="{31BABF87-3CC0-4B13-8EDF-AE15400BB588}" type="sibTrans" cxnId="{2749FF71-6476-4F4F-8DFF-5097F2AC45E5}">
      <dgm:prSet/>
      <dgm:spPr/>
      <dgm:t>
        <a:bodyPr/>
        <a:lstStyle/>
        <a:p>
          <a:endParaRPr lang="en-US"/>
        </a:p>
      </dgm:t>
    </dgm:pt>
    <dgm:pt modelId="{97175F7C-0BB3-4C3C-B6CB-381525EB79F9}">
      <dgm:prSet phldrT="[Text]"/>
      <dgm:spPr/>
      <dgm:t>
        <a:bodyPr/>
        <a:lstStyle/>
        <a:p>
          <a:r>
            <a:rPr lang="en-US" dirty="0"/>
            <a:t> Children</a:t>
          </a:r>
        </a:p>
      </dgm:t>
    </dgm:pt>
    <dgm:pt modelId="{9AE2BD90-9D1F-4657-88AB-17BF1C0946F2}" type="parTrans" cxnId="{2DA0990B-1666-4422-AD93-C3FECA600FCE}">
      <dgm:prSet/>
      <dgm:spPr/>
      <dgm:t>
        <a:bodyPr/>
        <a:lstStyle/>
        <a:p>
          <a:endParaRPr lang="en-US"/>
        </a:p>
      </dgm:t>
    </dgm:pt>
    <dgm:pt modelId="{1AE30577-8565-4C2B-B222-CAAF03415508}" type="sibTrans" cxnId="{2DA0990B-1666-4422-AD93-C3FECA600FCE}">
      <dgm:prSet/>
      <dgm:spPr/>
      <dgm:t>
        <a:bodyPr/>
        <a:lstStyle/>
        <a:p>
          <a:endParaRPr lang="en-US"/>
        </a:p>
      </dgm:t>
    </dgm:pt>
    <dgm:pt modelId="{EB33C4D8-71E6-429D-A996-D6E45463C59A}" type="pres">
      <dgm:prSet presAssocID="{92D3F4E7-7D27-4F9A-9332-F1C428692424}" presName="cycle" presStyleCnt="0">
        <dgm:presLayoutVars>
          <dgm:dir/>
          <dgm:resizeHandles val="exact"/>
        </dgm:presLayoutVars>
      </dgm:prSet>
      <dgm:spPr/>
    </dgm:pt>
    <dgm:pt modelId="{FE59FA93-05E4-4DDA-A42E-A7DC84CE11FD}" type="pres">
      <dgm:prSet presAssocID="{97175F7C-0BB3-4C3C-B6CB-381525EB79F9}" presName="node" presStyleLbl="node1" presStyleIdx="0" presStyleCnt="6">
        <dgm:presLayoutVars>
          <dgm:bulletEnabled val="1"/>
        </dgm:presLayoutVars>
      </dgm:prSet>
      <dgm:spPr/>
    </dgm:pt>
    <dgm:pt modelId="{C40E4F42-9CC6-4FE7-AE4F-548E8CD10C58}" type="pres">
      <dgm:prSet presAssocID="{97175F7C-0BB3-4C3C-B6CB-381525EB79F9}" presName="spNode" presStyleCnt="0"/>
      <dgm:spPr/>
    </dgm:pt>
    <dgm:pt modelId="{CD103CE3-BDFF-4499-BB69-688F8B18AC17}" type="pres">
      <dgm:prSet presAssocID="{1AE30577-8565-4C2B-B222-CAAF03415508}" presName="sibTrans" presStyleLbl="sibTrans1D1" presStyleIdx="0" presStyleCnt="6"/>
      <dgm:spPr/>
    </dgm:pt>
    <dgm:pt modelId="{361118BD-F5FD-46B2-8F6B-7E91E3530620}" type="pres">
      <dgm:prSet presAssocID="{83869F0E-DD7D-4726-BF2E-0BA88C19CD9E}" presName="node" presStyleLbl="node1" presStyleIdx="1" presStyleCnt="6">
        <dgm:presLayoutVars>
          <dgm:bulletEnabled val="1"/>
        </dgm:presLayoutVars>
      </dgm:prSet>
      <dgm:spPr/>
    </dgm:pt>
    <dgm:pt modelId="{74AFA9C1-5B27-41DC-8BA3-DB34C510AB65}" type="pres">
      <dgm:prSet presAssocID="{83869F0E-DD7D-4726-BF2E-0BA88C19CD9E}" presName="spNode" presStyleCnt="0"/>
      <dgm:spPr/>
    </dgm:pt>
    <dgm:pt modelId="{29E81660-738C-401A-BE24-14FDF2ED5141}" type="pres">
      <dgm:prSet presAssocID="{9FC85D46-23B7-45BE-8DA3-55631C1B99CA}" presName="sibTrans" presStyleLbl="sibTrans1D1" presStyleIdx="1" presStyleCnt="6"/>
      <dgm:spPr/>
    </dgm:pt>
    <dgm:pt modelId="{C6BD4E5E-3767-49CE-BF27-27780CDFF80D}" type="pres">
      <dgm:prSet presAssocID="{63509C19-EC01-430A-81FD-9A6B1BA2FFEA}" presName="node" presStyleLbl="node1" presStyleIdx="2" presStyleCnt="6">
        <dgm:presLayoutVars>
          <dgm:bulletEnabled val="1"/>
        </dgm:presLayoutVars>
      </dgm:prSet>
      <dgm:spPr/>
    </dgm:pt>
    <dgm:pt modelId="{59C95889-A813-42F8-A3F3-5E2EA8E891AB}" type="pres">
      <dgm:prSet presAssocID="{63509C19-EC01-430A-81FD-9A6B1BA2FFEA}" presName="spNode" presStyleCnt="0"/>
      <dgm:spPr/>
    </dgm:pt>
    <dgm:pt modelId="{782FD74C-AB45-4E4C-977F-837F6DDA9AC0}" type="pres">
      <dgm:prSet presAssocID="{B42C4DE4-9185-4069-A6CA-0ED2325DCAEE}" presName="sibTrans" presStyleLbl="sibTrans1D1" presStyleIdx="2" presStyleCnt="6"/>
      <dgm:spPr/>
    </dgm:pt>
    <dgm:pt modelId="{1462C75A-11F9-4BA6-909A-A7B292BB7442}" type="pres">
      <dgm:prSet presAssocID="{D14744B4-7A2F-449E-8018-83747A2E72AF}" presName="node" presStyleLbl="node1" presStyleIdx="3" presStyleCnt="6">
        <dgm:presLayoutVars>
          <dgm:bulletEnabled val="1"/>
        </dgm:presLayoutVars>
      </dgm:prSet>
      <dgm:spPr/>
    </dgm:pt>
    <dgm:pt modelId="{AB6C11AA-EBA7-439B-AC1F-329C97FEF594}" type="pres">
      <dgm:prSet presAssocID="{D14744B4-7A2F-449E-8018-83747A2E72AF}" presName="spNode" presStyleCnt="0"/>
      <dgm:spPr/>
    </dgm:pt>
    <dgm:pt modelId="{2E155C31-B7A1-4645-BEB6-5C36E3421629}" type="pres">
      <dgm:prSet presAssocID="{A0062A9C-F270-482B-85F3-976DF5D427AD}" presName="sibTrans" presStyleLbl="sibTrans1D1" presStyleIdx="3" presStyleCnt="6"/>
      <dgm:spPr/>
    </dgm:pt>
    <dgm:pt modelId="{FA43F4F9-911D-42DB-B41F-0D52E5F27A73}" type="pres">
      <dgm:prSet presAssocID="{04E82BFE-9AEE-4488-8C76-6EF088057605}" presName="node" presStyleLbl="node1" presStyleIdx="4" presStyleCnt="6">
        <dgm:presLayoutVars>
          <dgm:bulletEnabled val="1"/>
        </dgm:presLayoutVars>
      </dgm:prSet>
      <dgm:spPr/>
    </dgm:pt>
    <dgm:pt modelId="{B6434B43-2537-4D7B-A7CF-535AFF56CB09}" type="pres">
      <dgm:prSet presAssocID="{04E82BFE-9AEE-4488-8C76-6EF088057605}" presName="spNode" presStyleCnt="0"/>
      <dgm:spPr/>
    </dgm:pt>
    <dgm:pt modelId="{5F4701B4-CD66-4982-9495-3AF86B393DB4}" type="pres">
      <dgm:prSet presAssocID="{373820DB-E904-4B65-9665-984DF344CB42}" presName="sibTrans" presStyleLbl="sibTrans1D1" presStyleIdx="4" presStyleCnt="6"/>
      <dgm:spPr/>
    </dgm:pt>
    <dgm:pt modelId="{017DEEDD-3E31-47BD-9AEF-D0700744DACE}" type="pres">
      <dgm:prSet presAssocID="{FEC729F1-9E8B-479D-9FBB-9B8143821C4A}" presName="node" presStyleLbl="node1" presStyleIdx="5" presStyleCnt="6">
        <dgm:presLayoutVars>
          <dgm:bulletEnabled val="1"/>
        </dgm:presLayoutVars>
      </dgm:prSet>
      <dgm:spPr/>
    </dgm:pt>
    <dgm:pt modelId="{7CFCBB0D-2719-4778-8ED6-91CD34CE9295}" type="pres">
      <dgm:prSet presAssocID="{FEC729F1-9E8B-479D-9FBB-9B8143821C4A}" presName="spNode" presStyleCnt="0"/>
      <dgm:spPr/>
    </dgm:pt>
    <dgm:pt modelId="{25C90CF8-81B7-4A69-98A4-9224A18D1974}" type="pres">
      <dgm:prSet presAssocID="{31BABF87-3CC0-4B13-8EDF-AE15400BB588}" presName="sibTrans" presStyleLbl="sibTrans1D1" presStyleIdx="5" presStyleCnt="6"/>
      <dgm:spPr/>
    </dgm:pt>
  </dgm:ptLst>
  <dgm:cxnLst>
    <dgm:cxn modelId="{A1A1BA00-2F37-4F5D-BB13-CAA1568418B7}" srcId="{92D3F4E7-7D27-4F9A-9332-F1C428692424}" destId="{63509C19-EC01-430A-81FD-9A6B1BA2FFEA}" srcOrd="2" destOrd="0" parTransId="{CB83496F-E8DD-4E59-909B-600D3E9554D6}" sibTransId="{B42C4DE4-9185-4069-A6CA-0ED2325DCAEE}"/>
    <dgm:cxn modelId="{2DA0990B-1666-4422-AD93-C3FECA600FCE}" srcId="{92D3F4E7-7D27-4F9A-9332-F1C428692424}" destId="{97175F7C-0BB3-4C3C-B6CB-381525EB79F9}" srcOrd="0" destOrd="0" parTransId="{9AE2BD90-9D1F-4657-88AB-17BF1C0946F2}" sibTransId="{1AE30577-8565-4C2B-B222-CAAF03415508}"/>
    <dgm:cxn modelId="{4379E820-CA6B-4809-A7E2-AC8244C6EA6C}" type="presOf" srcId="{B42C4DE4-9185-4069-A6CA-0ED2325DCAEE}" destId="{782FD74C-AB45-4E4C-977F-837F6DDA9AC0}" srcOrd="0" destOrd="0" presId="urn:microsoft.com/office/officeart/2005/8/layout/cycle6"/>
    <dgm:cxn modelId="{B9996A24-9A0B-448D-82F5-B20CBE53B9E6}" type="presOf" srcId="{97175F7C-0BB3-4C3C-B6CB-381525EB79F9}" destId="{FE59FA93-05E4-4DDA-A42E-A7DC84CE11FD}" srcOrd="0" destOrd="0" presId="urn:microsoft.com/office/officeart/2005/8/layout/cycle6"/>
    <dgm:cxn modelId="{094A9A34-2D44-4216-8399-2414C2DDA381}" srcId="{92D3F4E7-7D27-4F9A-9332-F1C428692424}" destId="{04E82BFE-9AEE-4488-8C76-6EF088057605}" srcOrd="4" destOrd="0" parTransId="{3951A1D8-679F-435F-AB24-8A594F72D794}" sibTransId="{373820DB-E904-4B65-9665-984DF344CB42}"/>
    <dgm:cxn modelId="{ECC8EA41-FF6C-4F6C-8685-97604594DC3F}" srcId="{92D3F4E7-7D27-4F9A-9332-F1C428692424}" destId="{83869F0E-DD7D-4726-BF2E-0BA88C19CD9E}" srcOrd="1" destOrd="0" parTransId="{1F47F7B9-6FF4-49BA-96F4-595178643776}" sibTransId="{9FC85D46-23B7-45BE-8DA3-55631C1B99CA}"/>
    <dgm:cxn modelId="{0B569C42-FF33-4F3E-871C-D2A1C76DC8F5}" type="presOf" srcId="{9FC85D46-23B7-45BE-8DA3-55631C1B99CA}" destId="{29E81660-738C-401A-BE24-14FDF2ED5141}" srcOrd="0" destOrd="0" presId="urn:microsoft.com/office/officeart/2005/8/layout/cycle6"/>
    <dgm:cxn modelId="{2749FF71-6476-4F4F-8DFF-5097F2AC45E5}" srcId="{92D3F4E7-7D27-4F9A-9332-F1C428692424}" destId="{FEC729F1-9E8B-479D-9FBB-9B8143821C4A}" srcOrd="5" destOrd="0" parTransId="{A2AFEA33-8C07-4BC5-BEF0-A97CF01A9173}" sibTransId="{31BABF87-3CC0-4B13-8EDF-AE15400BB588}"/>
    <dgm:cxn modelId="{B297A289-B2AC-431B-B30C-9F52006B3931}" type="presOf" srcId="{1AE30577-8565-4C2B-B222-CAAF03415508}" destId="{CD103CE3-BDFF-4499-BB69-688F8B18AC17}" srcOrd="0" destOrd="0" presId="urn:microsoft.com/office/officeart/2005/8/layout/cycle6"/>
    <dgm:cxn modelId="{AA5C388A-2E76-446F-99F1-41B353A9B133}" type="presOf" srcId="{D14744B4-7A2F-449E-8018-83747A2E72AF}" destId="{1462C75A-11F9-4BA6-909A-A7B292BB7442}" srcOrd="0" destOrd="0" presId="urn:microsoft.com/office/officeart/2005/8/layout/cycle6"/>
    <dgm:cxn modelId="{22983F96-BAA5-4A29-A24B-B4996F62E347}" type="presOf" srcId="{373820DB-E904-4B65-9665-984DF344CB42}" destId="{5F4701B4-CD66-4982-9495-3AF86B393DB4}" srcOrd="0" destOrd="0" presId="urn:microsoft.com/office/officeart/2005/8/layout/cycle6"/>
    <dgm:cxn modelId="{A78ADDA6-56E7-4E22-A6A5-A35CE0CCA33E}" type="presOf" srcId="{63509C19-EC01-430A-81FD-9A6B1BA2FFEA}" destId="{C6BD4E5E-3767-49CE-BF27-27780CDFF80D}" srcOrd="0" destOrd="0" presId="urn:microsoft.com/office/officeart/2005/8/layout/cycle6"/>
    <dgm:cxn modelId="{3946E2BD-2B1A-4C48-8645-44E9DB250231}" srcId="{92D3F4E7-7D27-4F9A-9332-F1C428692424}" destId="{D14744B4-7A2F-449E-8018-83747A2E72AF}" srcOrd="3" destOrd="0" parTransId="{53676B64-14EB-44D0-9863-CC34BCF2AD40}" sibTransId="{A0062A9C-F270-482B-85F3-976DF5D427AD}"/>
    <dgm:cxn modelId="{AA34EDBF-91CE-47D6-9B49-E50EFC570ADD}" type="presOf" srcId="{83869F0E-DD7D-4726-BF2E-0BA88C19CD9E}" destId="{361118BD-F5FD-46B2-8F6B-7E91E3530620}" srcOrd="0" destOrd="0" presId="urn:microsoft.com/office/officeart/2005/8/layout/cycle6"/>
    <dgm:cxn modelId="{EA6221C9-ACE0-43C0-BAF3-30462A1BD552}" type="presOf" srcId="{31BABF87-3CC0-4B13-8EDF-AE15400BB588}" destId="{25C90CF8-81B7-4A69-98A4-9224A18D1974}" srcOrd="0" destOrd="0" presId="urn:microsoft.com/office/officeart/2005/8/layout/cycle6"/>
    <dgm:cxn modelId="{82FC51D4-B714-45D2-8806-294A6DCE2A1C}" type="presOf" srcId="{FEC729F1-9E8B-479D-9FBB-9B8143821C4A}" destId="{017DEEDD-3E31-47BD-9AEF-D0700744DACE}" srcOrd="0" destOrd="0" presId="urn:microsoft.com/office/officeart/2005/8/layout/cycle6"/>
    <dgm:cxn modelId="{683D96D4-8FE1-434C-AD1A-A12695D8FB04}" type="presOf" srcId="{A0062A9C-F270-482B-85F3-976DF5D427AD}" destId="{2E155C31-B7A1-4645-BEB6-5C36E3421629}" srcOrd="0" destOrd="0" presId="urn:microsoft.com/office/officeart/2005/8/layout/cycle6"/>
    <dgm:cxn modelId="{F9244FE0-F205-4F9A-AAB1-85001B6E978B}" type="presOf" srcId="{04E82BFE-9AEE-4488-8C76-6EF088057605}" destId="{FA43F4F9-911D-42DB-B41F-0D52E5F27A73}" srcOrd="0" destOrd="0" presId="urn:microsoft.com/office/officeart/2005/8/layout/cycle6"/>
    <dgm:cxn modelId="{092489FF-36DD-48E2-A2F5-A8F085698269}" type="presOf" srcId="{92D3F4E7-7D27-4F9A-9332-F1C428692424}" destId="{EB33C4D8-71E6-429D-A996-D6E45463C59A}" srcOrd="0" destOrd="0" presId="urn:microsoft.com/office/officeart/2005/8/layout/cycle6"/>
    <dgm:cxn modelId="{E8722948-C32B-4518-9E30-194D9EE203DA}" type="presParOf" srcId="{EB33C4D8-71E6-429D-A996-D6E45463C59A}" destId="{FE59FA93-05E4-4DDA-A42E-A7DC84CE11FD}" srcOrd="0" destOrd="0" presId="urn:microsoft.com/office/officeart/2005/8/layout/cycle6"/>
    <dgm:cxn modelId="{847A3C00-EBC2-4DD8-8441-1AA92ABED9B6}" type="presParOf" srcId="{EB33C4D8-71E6-429D-A996-D6E45463C59A}" destId="{C40E4F42-9CC6-4FE7-AE4F-548E8CD10C58}" srcOrd="1" destOrd="0" presId="urn:microsoft.com/office/officeart/2005/8/layout/cycle6"/>
    <dgm:cxn modelId="{021A7FAC-3D45-4139-984C-5A5B7DB59965}" type="presParOf" srcId="{EB33C4D8-71E6-429D-A996-D6E45463C59A}" destId="{CD103CE3-BDFF-4499-BB69-688F8B18AC17}" srcOrd="2" destOrd="0" presId="urn:microsoft.com/office/officeart/2005/8/layout/cycle6"/>
    <dgm:cxn modelId="{9E5434B1-879D-4B01-AAE6-C8A5E23F1C6E}" type="presParOf" srcId="{EB33C4D8-71E6-429D-A996-D6E45463C59A}" destId="{361118BD-F5FD-46B2-8F6B-7E91E3530620}" srcOrd="3" destOrd="0" presId="urn:microsoft.com/office/officeart/2005/8/layout/cycle6"/>
    <dgm:cxn modelId="{EE4AC3DA-5E09-491A-B20E-ACE66AB6E1CD}" type="presParOf" srcId="{EB33C4D8-71E6-429D-A996-D6E45463C59A}" destId="{74AFA9C1-5B27-41DC-8BA3-DB34C510AB65}" srcOrd="4" destOrd="0" presId="urn:microsoft.com/office/officeart/2005/8/layout/cycle6"/>
    <dgm:cxn modelId="{62627749-90BC-461D-867C-C8696FEC26F2}" type="presParOf" srcId="{EB33C4D8-71E6-429D-A996-D6E45463C59A}" destId="{29E81660-738C-401A-BE24-14FDF2ED5141}" srcOrd="5" destOrd="0" presId="urn:microsoft.com/office/officeart/2005/8/layout/cycle6"/>
    <dgm:cxn modelId="{74CDC4DD-5C37-4A88-AB27-9B19EAC4A2E6}" type="presParOf" srcId="{EB33C4D8-71E6-429D-A996-D6E45463C59A}" destId="{C6BD4E5E-3767-49CE-BF27-27780CDFF80D}" srcOrd="6" destOrd="0" presId="urn:microsoft.com/office/officeart/2005/8/layout/cycle6"/>
    <dgm:cxn modelId="{5F0F3D08-BBE9-4A4A-B5E2-076BEC7015B7}" type="presParOf" srcId="{EB33C4D8-71E6-429D-A996-D6E45463C59A}" destId="{59C95889-A813-42F8-A3F3-5E2EA8E891AB}" srcOrd="7" destOrd="0" presId="urn:microsoft.com/office/officeart/2005/8/layout/cycle6"/>
    <dgm:cxn modelId="{B3C08A58-6602-48CA-93DE-530CE390AAEC}" type="presParOf" srcId="{EB33C4D8-71E6-429D-A996-D6E45463C59A}" destId="{782FD74C-AB45-4E4C-977F-837F6DDA9AC0}" srcOrd="8" destOrd="0" presId="urn:microsoft.com/office/officeart/2005/8/layout/cycle6"/>
    <dgm:cxn modelId="{BF16A140-130A-4884-9A9A-7D95B47B21A8}" type="presParOf" srcId="{EB33C4D8-71E6-429D-A996-D6E45463C59A}" destId="{1462C75A-11F9-4BA6-909A-A7B292BB7442}" srcOrd="9" destOrd="0" presId="urn:microsoft.com/office/officeart/2005/8/layout/cycle6"/>
    <dgm:cxn modelId="{271AF9A5-E450-4BB3-9557-9CD2A176CD1F}" type="presParOf" srcId="{EB33C4D8-71E6-429D-A996-D6E45463C59A}" destId="{AB6C11AA-EBA7-439B-AC1F-329C97FEF594}" srcOrd="10" destOrd="0" presId="urn:microsoft.com/office/officeart/2005/8/layout/cycle6"/>
    <dgm:cxn modelId="{5592A493-DDA8-43FA-B3DE-B80C07A2499B}" type="presParOf" srcId="{EB33C4D8-71E6-429D-A996-D6E45463C59A}" destId="{2E155C31-B7A1-4645-BEB6-5C36E3421629}" srcOrd="11" destOrd="0" presId="urn:microsoft.com/office/officeart/2005/8/layout/cycle6"/>
    <dgm:cxn modelId="{D048CF8C-C901-4752-8F0F-8C7CFB0F76DC}" type="presParOf" srcId="{EB33C4D8-71E6-429D-A996-D6E45463C59A}" destId="{FA43F4F9-911D-42DB-B41F-0D52E5F27A73}" srcOrd="12" destOrd="0" presId="urn:microsoft.com/office/officeart/2005/8/layout/cycle6"/>
    <dgm:cxn modelId="{33ECF2C7-39EC-45D0-8C16-FEBFF76A5A9F}" type="presParOf" srcId="{EB33C4D8-71E6-429D-A996-D6E45463C59A}" destId="{B6434B43-2537-4D7B-A7CF-535AFF56CB09}" srcOrd="13" destOrd="0" presId="urn:microsoft.com/office/officeart/2005/8/layout/cycle6"/>
    <dgm:cxn modelId="{36B109F4-F58F-408B-8689-D1559B4F38C9}" type="presParOf" srcId="{EB33C4D8-71E6-429D-A996-D6E45463C59A}" destId="{5F4701B4-CD66-4982-9495-3AF86B393DB4}" srcOrd="14" destOrd="0" presId="urn:microsoft.com/office/officeart/2005/8/layout/cycle6"/>
    <dgm:cxn modelId="{E1501048-3252-4A54-AE41-CC4AE0C00CFB}" type="presParOf" srcId="{EB33C4D8-71E6-429D-A996-D6E45463C59A}" destId="{017DEEDD-3E31-47BD-9AEF-D0700744DACE}" srcOrd="15" destOrd="0" presId="urn:microsoft.com/office/officeart/2005/8/layout/cycle6"/>
    <dgm:cxn modelId="{3A7E66D3-1217-4601-8538-57B7716420A3}" type="presParOf" srcId="{EB33C4D8-71E6-429D-A996-D6E45463C59A}" destId="{7CFCBB0D-2719-4778-8ED6-91CD34CE9295}" srcOrd="16" destOrd="0" presId="urn:microsoft.com/office/officeart/2005/8/layout/cycle6"/>
    <dgm:cxn modelId="{561F88C5-D2BA-4329-BBA8-7CCCC6C6C296}" type="presParOf" srcId="{EB33C4D8-71E6-429D-A996-D6E45463C59A}" destId="{25C90CF8-81B7-4A69-98A4-9224A18D1974}"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9D7CE-03CA-4CAB-A316-480CB9BB2F3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91AC5D8-D307-47C7-A89D-2A7948B0A980}">
      <dgm:prSet phldrT="[Text]"/>
      <dgm:spPr/>
      <dgm:t>
        <a:bodyPr/>
        <a:lstStyle/>
        <a:p>
          <a:r>
            <a:rPr lang="en-US" dirty="0">
              <a:solidFill>
                <a:schemeClr val="tx1"/>
              </a:solidFill>
            </a:rPr>
            <a:t>Eliciting &amp; Interpreting individual students’ thinking #3 </a:t>
          </a:r>
          <a:r>
            <a:rPr lang="en-US" dirty="0"/>
            <a:t>AND</a:t>
          </a:r>
        </a:p>
        <a:p>
          <a:r>
            <a:rPr lang="en-US" dirty="0">
              <a:solidFill>
                <a:schemeClr val="tx1"/>
              </a:solidFill>
            </a:rPr>
            <a:t>Providing oral and written feedback #18</a:t>
          </a:r>
        </a:p>
      </dgm:t>
    </dgm:pt>
    <dgm:pt modelId="{6C3493CD-311D-4ABB-B213-F81F5A1AE9F4}" type="parTrans" cxnId="{9EFC1E6A-AF1A-42DF-A693-46E198A67CA4}">
      <dgm:prSet/>
      <dgm:spPr/>
      <dgm:t>
        <a:bodyPr/>
        <a:lstStyle/>
        <a:p>
          <a:endParaRPr lang="en-US"/>
        </a:p>
      </dgm:t>
    </dgm:pt>
    <dgm:pt modelId="{D567CDC7-27BA-4693-9DBF-60B0D596605F}" type="sibTrans" cxnId="{9EFC1E6A-AF1A-42DF-A693-46E198A67CA4}">
      <dgm:prSet/>
      <dgm:spPr/>
      <dgm:t>
        <a:bodyPr/>
        <a:lstStyle/>
        <a:p>
          <a:endParaRPr lang="en-US"/>
        </a:p>
      </dgm:t>
    </dgm:pt>
    <dgm:pt modelId="{CB6D921B-4363-4BAF-91ED-3D1488891C30}">
      <dgm:prSet phldrT="[Text]"/>
      <dgm:spPr/>
      <dgm:t>
        <a:bodyPr/>
        <a:lstStyle/>
        <a:p>
          <a:r>
            <a:rPr lang="en-US" dirty="0">
              <a:solidFill>
                <a:schemeClr val="tx1"/>
              </a:solidFill>
            </a:rPr>
            <a:t>Providing positive and constructive feedback to guide students’ learning and behavior #8 &amp; #22</a:t>
          </a:r>
        </a:p>
      </dgm:t>
    </dgm:pt>
    <dgm:pt modelId="{367573AE-FDB2-4818-90BC-93497033AF37}" type="parTrans" cxnId="{F001173B-F25C-4481-A3D2-2AFFFFC55416}">
      <dgm:prSet/>
      <dgm:spPr/>
      <dgm:t>
        <a:bodyPr/>
        <a:lstStyle/>
        <a:p>
          <a:endParaRPr lang="en-US"/>
        </a:p>
      </dgm:t>
    </dgm:pt>
    <dgm:pt modelId="{F4068B7B-71EE-4E35-BFA6-934DA231C132}" type="sibTrans" cxnId="{F001173B-F25C-4481-A3D2-2AFFFFC55416}">
      <dgm:prSet/>
      <dgm:spPr/>
      <dgm:t>
        <a:bodyPr/>
        <a:lstStyle/>
        <a:p>
          <a:endParaRPr lang="en-US"/>
        </a:p>
      </dgm:t>
    </dgm:pt>
    <dgm:pt modelId="{4D3C02C6-4E20-4C21-848D-D2F37FEF9447}" type="pres">
      <dgm:prSet presAssocID="{C349D7CE-03CA-4CAB-A316-480CB9BB2F36}" presName="diagram" presStyleCnt="0">
        <dgm:presLayoutVars>
          <dgm:dir/>
          <dgm:resizeHandles val="exact"/>
        </dgm:presLayoutVars>
      </dgm:prSet>
      <dgm:spPr/>
    </dgm:pt>
    <dgm:pt modelId="{32206558-787E-453C-BC25-B3A58C60924B}" type="pres">
      <dgm:prSet presAssocID="{591AC5D8-D307-47C7-A89D-2A7948B0A980}" presName="arrow" presStyleLbl="node1" presStyleIdx="0" presStyleCnt="2" custRadScaleRad="117752" custRadScaleInc="23">
        <dgm:presLayoutVars>
          <dgm:bulletEnabled val="1"/>
        </dgm:presLayoutVars>
      </dgm:prSet>
      <dgm:spPr/>
    </dgm:pt>
    <dgm:pt modelId="{68FAF2FB-C054-420B-B7DB-D6415A55C9F0}" type="pres">
      <dgm:prSet presAssocID="{CB6D921B-4363-4BAF-91ED-3D1488891C30}" presName="arrow" presStyleLbl="node1" presStyleIdx="1" presStyleCnt="2" custScaleY="100108" custRadScaleRad="88679" custRadScaleInc="-30">
        <dgm:presLayoutVars>
          <dgm:bulletEnabled val="1"/>
        </dgm:presLayoutVars>
      </dgm:prSet>
      <dgm:spPr/>
    </dgm:pt>
  </dgm:ptLst>
  <dgm:cxnLst>
    <dgm:cxn modelId="{F001173B-F25C-4481-A3D2-2AFFFFC55416}" srcId="{C349D7CE-03CA-4CAB-A316-480CB9BB2F36}" destId="{CB6D921B-4363-4BAF-91ED-3D1488891C30}" srcOrd="1" destOrd="0" parTransId="{367573AE-FDB2-4818-90BC-93497033AF37}" sibTransId="{F4068B7B-71EE-4E35-BFA6-934DA231C132}"/>
    <dgm:cxn modelId="{9EFC1E6A-AF1A-42DF-A693-46E198A67CA4}" srcId="{C349D7CE-03CA-4CAB-A316-480CB9BB2F36}" destId="{591AC5D8-D307-47C7-A89D-2A7948B0A980}" srcOrd="0" destOrd="0" parTransId="{6C3493CD-311D-4ABB-B213-F81F5A1AE9F4}" sibTransId="{D567CDC7-27BA-4693-9DBF-60B0D596605F}"/>
    <dgm:cxn modelId="{86B2377E-EC0A-4CF6-B2D6-67481CCC179D}" type="presOf" srcId="{591AC5D8-D307-47C7-A89D-2A7948B0A980}" destId="{32206558-787E-453C-BC25-B3A58C60924B}" srcOrd="0" destOrd="0" presId="urn:microsoft.com/office/officeart/2005/8/layout/arrow5"/>
    <dgm:cxn modelId="{C4A9DA9E-26AB-470E-96C1-CA0E286744D3}" type="presOf" srcId="{CB6D921B-4363-4BAF-91ED-3D1488891C30}" destId="{68FAF2FB-C054-420B-B7DB-D6415A55C9F0}" srcOrd="0" destOrd="0" presId="urn:microsoft.com/office/officeart/2005/8/layout/arrow5"/>
    <dgm:cxn modelId="{837552DC-82B3-48BD-8449-0ADF1C32625A}" type="presOf" srcId="{C349D7CE-03CA-4CAB-A316-480CB9BB2F36}" destId="{4D3C02C6-4E20-4C21-848D-D2F37FEF9447}" srcOrd="0" destOrd="0" presId="urn:microsoft.com/office/officeart/2005/8/layout/arrow5"/>
    <dgm:cxn modelId="{BB27E66E-33AD-4D71-AE5E-80D540D8DEB3}" type="presParOf" srcId="{4D3C02C6-4E20-4C21-848D-D2F37FEF9447}" destId="{32206558-787E-453C-BC25-B3A58C60924B}" srcOrd="0" destOrd="0" presId="urn:microsoft.com/office/officeart/2005/8/layout/arrow5"/>
    <dgm:cxn modelId="{6E6857DB-8329-4F2F-8359-40CDB5EB31E7}" type="presParOf" srcId="{4D3C02C6-4E20-4C21-848D-D2F37FEF9447}" destId="{68FAF2FB-C054-420B-B7DB-D6415A55C9F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C5702F-80DE-414D-8976-12CD0E1681C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689B534-6BDF-437C-A5A5-7FDA675C0CB1}">
      <dgm:prSet phldrT="[Text]"/>
      <dgm:spPr/>
      <dgm:t>
        <a:bodyPr/>
        <a:lstStyle/>
        <a:p>
          <a:r>
            <a:rPr lang="en-US" dirty="0">
              <a:solidFill>
                <a:schemeClr val="tx1"/>
              </a:solidFill>
            </a:rPr>
            <a:t>Feedback Defined</a:t>
          </a:r>
        </a:p>
      </dgm:t>
    </dgm:pt>
    <dgm:pt modelId="{42BE4579-3EE0-48AD-AFE0-0F0BF085C90C}" type="parTrans" cxnId="{58728469-EC81-4D01-B91C-71585EDF98CC}">
      <dgm:prSet/>
      <dgm:spPr/>
      <dgm:t>
        <a:bodyPr/>
        <a:lstStyle/>
        <a:p>
          <a:endParaRPr lang="en-US"/>
        </a:p>
      </dgm:t>
    </dgm:pt>
    <dgm:pt modelId="{630ECF87-7D51-48A2-94E8-B47308D55F59}" type="sibTrans" cxnId="{58728469-EC81-4D01-B91C-71585EDF98CC}">
      <dgm:prSet/>
      <dgm:spPr/>
      <dgm:t>
        <a:bodyPr/>
        <a:lstStyle/>
        <a:p>
          <a:endParaRPr lang="en-US"/>
        </a:p>
      </dgm:t>
    </dgm:pt>
    <dgm:pt modelId="{95FB23B0-6186-46B6-9FE4-460C35BEBD6D}">
      <dgm:prSet phldrT="[Text]"/>
      <dgm:spPr/>
      <dgm:t>
        <a:bodyPr/>
        <a:lstStyle/>
        <a:p>
          <a:r>
            <a:rPr lang="en-US" dirty="0">
              <a:solidFill>
                <a:schemeClr val="tx1"/>
              </a:solidFill>
            </a:rPr>
            <a:t>Types of Effective Feedback</a:t>
          </a:r>
        </a:p>
      </dgm:t>
    </dgm:pt>
    <dgm:pt modelId="{9434D42B-2165-4D64-9F56-75399FC15C5F}" type="parTrans" cxnId="{610F2891-EE54-44C1-AF5A-6C3D61D762AA}">
      <dgm:prSet/>
      <dgm:spPr/>
      <dgm:t>
        <a:bodyPr/>
        <a:lstStyle/>
        <a:p>
          <a:endParaRPr lang="en-US"/>
        </a:p>
      </dgm:t>
    </dgm:pt>
    <dgm:pt modelId="{6219A769-0F6D-4927-BB5F-E45246B3886F}" type="sibTrans" cxnId="{610F2891-EE54-44C1-AF5A-6C3D61D762AA}">
      <dgm:prSet/>
      <dgm:spPr/>
      <dgm:t>
        <a:bodyPr/>
        <a:lstStyle/>
        <a:p>
          <a:endParaRPr lang="en-US"/>
        </a:p>
      </dgm:t>
    </dgm:pt>
    <dgm:pt modelId="{51AD12E1-99D4-4412-8EA2-045F2A9C780E}">
      <dgm:prSet phldrT="[Text]"/>
      <dgm:spPr/>
      <dgm:t>
        <a:bodyPr/>
        <a:lstStyle/>
        <a:p>
          <a:r>
            <a:rPr lang="en-US" dirty="0">
              <a:solidFill>
                <a:schemeClr val="tx1"/>
              </a:solidFill>
            </a:rPr>
            <a:t>Stakeholders’ Use of Feedback</a:t>
          </a:r>
        </a:p>
      </dgm:t>
    </dgm:pt>
    <dgm:pt modelId="{68CDC934-65D8-4798-AD92-FA00897BDD68}" type="parTrans" cxnId="{392C6D8F-9A68-48AB-B0EB-A45060A19B5A}">
      <dgm:prSet/>
      <dgm:spPr/>
      <dgm:t>
        <a:bodyPr/>
        <a:lstStyle/>
        <a:p>
          <a:endParaRPr lang="en-US"/>
        </a:p>
      </dgm:t>
    </dgm:pt>
    <dgm:pt modelId="{033C2135-B848-4EC9-8588-0C53FB8EED94}" type="sibTrans" cxnId="{392C6D8F-9A68-48AB-B0EB-A45060A19B5A}">
      <dgm:prSet/>
      <dgm:spPr/>
      <dgm:t>
        <a:bodyPr/>
        <a:lstStyle/>
        <a:p>
          <a:endParaRPr lang="en-US"/>
        </a:p>
      </dgm:t>
    </dgm:pt>
    <dgm:pt modelId="{6AD7DAE6-B4C9-4542-A5FB-8B6D4EFAF9B8}">
      <dgm:prSet phldrT="[Text]"/>
      <dgm:spPr/>
      <dgm:t>
        <a:bodyPr/>
        <a:lstStyle/>
        <a:p>
          <a:r>
            <a:rPr lang="en-US" dirty="0">
              <a:solidFill>
                <a:schemeClr val="tx1"/>
              </a:solidFill>
            </a:rPr>
            <a:t>Assessment Reform</a:t>
          </a:r>
        </a:p>
      </dgm:t>
    </dgm:pt>
    <dgm:pt modelId="{575DDD04-8CE9-4902-91BD-E6A67B9D82B7}" type="parTrans" cxnId="{7534F328-7EEA-4F67-B779-DF6473F16183}">
      <dgm:prSet/>
      <dgm:spPr/>
      <dgm:t>
        <a:bodyPr/>
        <a:lstStyle/>
        <a:p>
          <a:endParaRPr lang="en-US"/>
        </a:p>
      </dgm:t>
    </dgm:pt>
    <dgm:pt modelId="{5D659F0B-B95C-4AB3-8853-3BCFA209FD16}" type="sibTrans" cxnId="{7534F328-7EEA-4F67-B779-DF6473F16183}">
      <dgm:prSet/>
      <dgm:spPr/>
      <dgm:t>
        <a:bodyPr/>
        <a:lstStyle/>
        <a:p>
          <a:endParaRPr lang="en-US"/>
        </a:p>
      </dgm:t>
    </dgm:pt>
    <dgm:pt modelId="{16C69E49-03D8-4DE4-A813-23383F20B89D}" type="pres">
      <dgm:prSet presAssocID="{A6C5702F-80DE-414D-8976-12CD0E1681CA}" presName="CompostProcess" presStyleCnt="0">
        <dgm:presLayoutVars>
          <dgm:dir/>
          <dgm:resizeHandles val="exact"/>
        </dgm:presLayoutVars>
      </dgm:prSet>
      <dgm:spPr/>
    </dgm:pt>
    <dgm:pt modelId="{6597B0C7-EB9C-479E-87EB-CF8F792F1924}" type="pres">
      <dgm:prSet presAssocID="{A6C5702F-80DE-414D-8976-12CD0E1681CA}" presName="arrow" presStyleLbl="bgShp" presStyleIdx="0" presStyleCnt="1"/>
      <dgm:spPr/>
    </dgm:pt>
    <dgm:pt modelId="{CC8F4251-773C-4850-87FD-B9813116179B}" type="pres">
      <dgm:prSet presAssocID="{A6C5702F-80DE-414D-8976-12CD0E1681CA}" presName="linearProcess" presStyleCnt="0"/>
      <dgm:spPr/>
    </dgm:pt>
    <dgm:pt modelId="{2CE78C61-8B1D-4F61-B206-DA7C1D0183AD}" type="pres">
      <dgm:prSet presAssocID="{4689B534-6BDF-437C-A5A5-7FDA675C0CB1}" presName="textNode" presStyleLbl="node1" presStyleIdx="0" presStyleCnt="4" custScaleX="52207" custLinFactNeighborX="-92560" custLinFactNeighborY="-2273">
        <dgm:presLayoutVars>
          <dgm:bulletEnabled val="1"/>
        </dgm:presLayoutVars>
      </dgm:prSet>
      <dgm:spPr/>
    </dgm:pt>
    <dgm:pt modelId="{C3886B67-EE4C-4C25-9101-39DFCCF27204}" type="pres">
      <dgm:prSet presAssocID="{630ECF87-7D51-48A2-94E8-B47308D55F59}" presName="sibTrans" presStyleCnt="0"/>
      <dgm:spPr/>
    </dgm:pt>
    <dgm:pt modelId="{DFC59D9A-5E1F-4F2F-9E32-C6A9DC31F18C}" type="pres">
      <dgm:prSet presAssocID="{95FB23B0-6186-46B6-9FE4-460C35BEBD6D}" presName="textNode" presStyleLbl="node1" presStyleIdx="1" presStyleCnt="4" custScaleX="47793" custLinFactX="-6864" custLinFactNeighborX="-100000" custLinFactNeighborY="-2273">
        <dgm:presLayoutVars>
          <dgm:bulletEnabled val="1"/>
        </dgm:presLayoutVars>
      </dgm:prSet>
      <dgm:spPr/>
    </dgm:pt>
    <dgm:pt modelId="{EE004F17-0A98-4622-A5FF-4A9ED67538AD}" type="pres">
      <dgm:prSet presAssocID="{6219A769-0F6D-4927-BB5F-E45246B3886F}" presName="sibTrans" presStyleCnt="0"/>
      <dgm:spPr/>
    </dgm:pt>
    <dgm:pt modelId="{560C53AB-33AA-4C40-B76B-6C008BB8FE48}" type="pres">
      <dgm:prSet presAssocID="{51AD12E1-99D4-4412-8EA2-045F2A9C780E}" presName="textNode" presStyleLbl="node1" presStyleIdx="2" presStyleCnt="4" custScaleX="51793" custLinFactX="-12259" custLinFactNeighborX="-100000" custLinFactNeighborY="-2273">
        <dgm:presLayoutVars>
          <dgm:bulletEnabled val="1"/>
        </dgm:presLayoutVars>
      </dgm:prSet>
      <dgm:spPr/>
    </dgm:pt>
    <dgm:pt modelId="{0DFD84D6-03D2-4E73-8E26-751EADC5249F}" type="pres">
      <dgm:prSet presAssocID="{033C2135-B848-4EC9-8588-0C53FB8EED94}" presName="sibTrans" presStyleCnt="0"/>
      <dgm:spPr/>
    </dgm:pt>
    <dgm:pt modelId="{9D3B438F-5A9D-4BE7-8A66-35EE4320BB5C}" type="pres">
      <dgm:prSet presAssocID="{6AD7DAE6-B4C9-4542-A5FB-8B6D4EFAF9B8}" presName="textNode" presStyleLbl="node1" presStyleIdx="3" presStyleCnt="4" custScaleX="52207" custLinFactX="-18036" custLinFactNeighborX="-100000" custLinFactNeighborY="-2273">
        <dgm:presLayoutVars>
          <dgm:bulletEnabled val="1"/>
        </dgm:presLayoutVars>
      </dgm:prSet>
      <dgm:spPr/>
    </dgm:pt>
  </dgm:ptLst>
  <dgm:cxnLst>
    <dgm:cxn modelId="{48C5B514-6BE1-45D7-9CEF-4BC701DB0499}" type="presOf" srcId="{A6C5702F-80DE-414D-8976-12CD0E1681CA}" destId="{16C69E49-03D8-4DE4-A813-23383F20B89D}" srcOrd="0" destOrd="0" presId="urn:microsoft.com/office/officeart/2005/8/layout/hProcess9"/>
    <dgm:cxn modelId="{1B009018-DC0E-4533-8D72-A7469692556E}" type="presOf" srcId="{4689B534-6BDF-437C-A5A5-7FDA675C0CB1}" destId="{2CE78C61-8B1D-4F61-B206-DA7C1D0183AD}" srcOrd="0" destOrd="0" presId="urn:microsoft.com/office/officeart/2005/8/layout/hProcess9"/>
    <dgm:cxn modelId="{D9DA0421-D0C1-4C4F-AAA3-D88AC2674A47}" type="presOf" srcId="{51AD12E1-99D4-4412-8EA2-045F2A9C780E}" destId="{560C53AB-33AA-4C40-B76B-6C008BB8FE48}" srcOrd="0" destOrd="0" presId="urn:microsoft.com/office/officeart/2005/8/layout/hProcess9"/>
    <dgm:cxn modelId="{7534F328-7EEA-4F67-B779-DF6473F16183}" srcId="{A6C5702F-80DE-414D-8976-12CD0E1681CA}" destId="{6AD7DAE6-B4C9-4542-A5FB-8B6D4EFAF9B8}" srcOrd="3" destOrd="0" parTransId="{575DDD04-8CE9-4902-91BD-E6A67B9D82B7}" sibTransId="{5D659F0B-B95C-4AB3-8853-3BCFA209FD16}"/>
    <dgm:cxn modelId="{58728469-EC81-4D01-B91C-71585EDF98CC}" srcId="{A6C5702F-80DE-414D-8976-12CD0E1681CA}" destId="{4689B534-6BDF-437C-A5A5-7FDA675C0CB1}" srcOrd="0" destOrd="0" parTransId="{42BE4579-3EE0-48AD-AFE0-0F0BF085C90C}" sibTransId="{630ECF87-7D51-48A2-94E8-B47308D55F59}"/>
    <dgm:cxn modelId="{00A53F78-E2C7-4924-9104-9D719229DBE3}" type="presOf" srcId="{6AD7DAE6-B4C9-4542-A5FB-8B6D4EFAF9B8}" destId="{9D3B438F-5A9D-4BE7-8A66-35EE4320BB5C}" srcOrd="0" destOrd="0" presId="urn:microsoft.com/office/officeart/2005/8/layout/hProcess9"/>
    <dgm:cxn modelId="{392C6D8F-9A68-48AB-B0EB-A45060A19B5A}" srcId="{A6C5702F-80DE-414D-8976-12CD0E1681CA}" destId="{51AD12E1-99D4-4412-8EA2-045F2A9C780E}" srcOrd="2" destOrd="0" parTransId="{68CDC934-65D8-4798-AD92-FA00897BDD68}" sibTransId="{033C2135-B848-4EC9-8588-0C53FB8EED94}"/>
    <dgm:cxn modelId="{610F2891-EE54-44C1-AF5A-6C3D61D762AA}" srcId="{A6C5702F-80DE-414D-8976-12CD0E1681CA}" destId="{95FB23B0-6186-46B6-9FE4-460C35BEBD6D}" srcOrd="1" destOrd="0" parTransId="{9434D42B-2165-4D64-9F56-75399FC15C5F}" sibTransId="{6219A769-0F6D-4927-BB5F-E45246B3886F}"/>
    <dgm:cxn modelId="{659E26C0-D7C9-44EB-8FBE-9FE2D4E1BCC0}" type="presOf" srcId="{95FB23B0-6186-46B6-9FE4-460C35BEBD6D}" destId="{DFC59D9A-5E1F-4F2F-9E32-C6A9DC31F18C}" srcOrd="0" destOrd="0" presId="urn:microsoft.com/office/officeart/2005/8/layout/hProcess9"/>
    <dgm:cxn modelId="{8CB1D627-A584-4E9A-B99C-F664CFE24B02}" type="presParOf" srcId="{16C69E49-03D8-4DE4-A813-23383F20B89D}" destId="{6597B0C7-EB9C-479E-87EB-CF8F792F1924}" srcOrd="0" destOrd="0" presId="urn:microsoft.com/office/officeart/2005/8/layout/hProcess9"/>
    <dgm:cxn modelId="{BEBB4C96-29F7-46E8-B4DB-466929AB9D3B}" type="presParOf" srcId="{16C69E49-03D8-4DE4-A813-23383F20B89D}" destId="{CC8F4251-773C-4850-87FD-B9813116179B}" srcOrd="1" destOrd="0" presId="urn:microsoft.com/office/officeart/2005/8/layout/hProcess9"/>
    <dgm:cxn modelId="{D3294A62-C0EB-45E4-8AFF-7E2BFBA13C4A}" type="presParOf" srcId="{CC8F4251-773C-4850-87FD-B9813116179B}" destId="{2CE78C61-8B1D-4F61-B206-DA7C1D0183AD}" srcOrd="0" destOrd="0" presId="urn:microsoft.com/office/officeart/2005/8/layout/hProcess9"/>
    <dgm:cxn modelId="{4071B04A-20F9-492C-828C-96162F2C792A}" type="presParOf" srcId="{CC8F4251-773C-4850-87FD-B9813116179B}" destId="{C3886B67-EE4C-4C25-9101-39DFCCF27204}" srcOrd="1" destOrd="0" presId="urn:microsoft.com/office/officeart/2005/8/layout/hProcess9"/>
    <dgm:cxn modelId="{8A731F53-10C1-44B9-B00C-253E8138FE0C}" type="presParOf" srcId="{CC8F4251-773C-4850-87FD-B9813116179B}" destId="{DFC59D9A-5E1F-4F2F-9E32-C6A9DC31F18C}" srcOrd="2" destOrd="0" presId="urn:microsoft.com/office/officeart/2005/8/layout/hProcess9"/>
    <dgm:cxn modelId="{1A304E0E-1391-44E6-8666-6598553D888C}" type="presParOf" srcId="{CC8F4251-773C-4850-87FD-B9813116179B}" destId="{EE004F17-0A98-4622-A5FF-4A9ED67538AD}" srcOrd="3" destOrd="0" presId="urn:microsoft.com/office/officeart/2005/8/layout/hProcess9"/>
    <dgm:cxn modelId="{402B42DC-3E0C-4B41-BDC9-B2B322FC4AA1}" type="presParOf" srcId="{CC8F4251-773C-4850-87FD-B9813116179B}" destId="{560C53AB-33AA-4C40-B76B-6C008BB8FE48}" srcOrd="4" destOrd="0" presId="urn:microsoft.com/office/officeart/2005/8/layout/hProcess9"/>
    <dgm:cxn modelId="{0799BF30-AA93-414B-A8A5-91CC934ED3EF}" type="presParOf" srcId="{CC8F4251-773C-4850-87FD-B9813116179B}" destId="{0DFD84D6-03D2-4E73-8E26-751EADC5249F}" srcOrd="5" destOrd="0" presId="urn:microsoft.com/office/officeart/2005/8/layout/hProcess9"/>
    <dgm:cxn modelId="{AB96647D-B668-4410-9E3B-BDF97207A532}" type="presParOf" srcId="{CC8F4251-773C-4850-87FD-B9813116179B}" destId="{9D3B438F-5A9D-4BE7-8A66-35EE4320BB5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0BF344-1B5F-1244-916F-69AF961CF81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E33C48FA-9349-A947-843C-F45EE035E194}">
      <dgm:prSet phldrT="[Text]" custT="1"/>
      <dgm:spPr>
        <a:solidFill>
          <a:schemeClr val="accent1">
            <a:lumMod val="75000"/>
          </a:schemeClr>
        </a:solidFill>
      </dgm:spPr>
      <dgm:t>
        <a:bodyPr/>
        <a:lstStyle/>
        <a:p>
          <a:r>
            <a:rPr lang="en-US" sz="2000" dirty="0"/>
            <a:t>PLANNING</a:t>
          </a:r>
          <a:endParaRPr lang="en-US" sz="1600" dirty="0"/>
        </a:p>
        <a:p>
          <a:r>
            <a:rPr lang="en-US" sz="2000" dirty="0"/>
            <a:t>Rubric 1</a:t>
          </a:r>
        </a:p>
      </dgm:t>
    </dgm:pt>
    <dgm:pt modelId="{2E95C7E3-A8E6-744F-8D49-18A4379BC814}" type="parTrans" cxnId="{FDC6D9B5-5380-0047-BD82-3179E577022C}">
      <dgm:prSet/>
      <dgm:spPr/>
      <dgm:t>
        <a:bodyPr/>
        <a:lstStyle/>
        <a:p>
          <a:endParaRPr lang="en-US"/>
        </a:p>
      </dgm:t>
    </dgm:pt>
    <dgm:pt modelId="{A6AC8819-09C7-4048-816A-18D6A326CAA5}" type="sibTrans" cxnId="{FDC6D9B5-5380-0047-BD82-3179E577022C}">
      <dgm:prSet/>
      <dgm:spPr/>
      <dgm:t>
        <a:bodyPr/>
        <a:lstStyle/>
        <a:p>
          <a:endParaRPr lang="en-US"/>
        </a:p>
      </dgm:t>
    </dgm:pt>
    <dgm:pt modelId="{3C261BEB-191D-2845-9FB1-82608F5BF07B}">
      <dgm:prSet phldrT="[Text]" custT="1"/>
      <dgm:spPr>
        <a:solidFill>
          <a:schemeClr val="accent1">
            <a:lumMod val="75000"/>
          </a:schemeClr>
        </a:solidFill>
      </dgm:spPr>
      <dgm:t>
        <a:bodyPr/>
        <a:lstStyle/>
        <a:p>
          <a:r>
            <a:rPr lang="en-US" sz="2000" dirty="0"/>
            <a:t>PLANNING</a:t>
          </a:r>
        </a:p>
        <a:p>
          <a:r>
            <a:rPr lang="en-US" sz="2000" dirty="0"/>
            <a:t>Rubric 5</a:t>
          </a:r>
        </a:p>
      </dgm:t>
    </dgm:pt>
    <dgm:pt modelId="{7BC88B98-A90D-D648-86F8-1EF00310FB2F}" type="parTrans" cxnId="{D4EF4C4C-97EC-604E-AF35-3A694F897A4F}">
      <dgm:prSet/>
      <dgm:spPr/>
      <dgm:t>
        <a:bodyPr/>
        <a:lstStyle/>
        <a:p>
          <a:endParaRPr lang="en-US"/>
        </a:p>
      </dgm:t>
    </dgm:pt>
    <dgm:pt modelId="{12547526-4A87-034D-BB14-C04276222495}" type="sibTrans" cxnId="{D4EF4C4C-97EC-604E-AF35-3A694F897A4F}">
      <dgm:prSet/>
      <dgm:spPr/>
      <dgm:t>
        <a:bodyPr/>
        <a:lstStyle/>
        <a:p>
          <a:endParaRPr lang="en-US"/>
        </a:p>
      </dgm:t>
    </dgm:pt>
    <dgm:pt modelId="{3E4F7658-4A1B-E649-9AAC-84971565BB5D}">
      <dgm:prSet phldrT="[Text]" custT="1"/>
      <dgm:spPr/>
      <dgm:t>
        <a:bodyPr/>
        <a:lstStyle/>
        <a:p>
          <a:r>
            <a:rPr lang="en-US" sz="2000" dirty="0">
              <a:solidFill>
                <a:schemeClr val="tx1"/>
              </a:solidFill>
            </a:rPr>
            <a:t>INSTRUCTION</a:t>
          </a:r>
        </a:p>
        <a:p>
          <a:r>
            <a:rPr lang="en-US" sz="2000" dirty="0">
              <a:solidFill>
                <a:schemeClr val="tx1"/>
              </a:solidFill>
            </a:rPr>
            <a:t>Rubric 8</a:t>
          </a:r>
        </a:p>
      </dgm:t>
    </dgm:pt>
    <dgm:pt modelId="{EB47627A-01FA-E741-87DA-8417662BF45F}" type="parTrans" cxnId="{087E6573-C353-BE40-A3B7-8688A604AE42}">
      <dgm:prSet/>
      <dgm:spPr/>
      <dgm:t>
        <a:bodyPr/>
        <a:lstStyle/>
        <a:p>
          <a:endParaRPr lang="en-US"/>
        </a:p>
      </dgm:t>
    </dgm:pt>
    <dgm:pt modelId="{20A7010E-D01D-5646-806D-809F2CBC46ED}" type="sibTrans" cxnId="{087E6573-C353-BE40-A3B7-8688A604AE42}">
      <dgm:prSet/>
      <dgm:spPr/>
      <dgm:t>
        <a:bodyPr/>
        <a:lstStyle/>
        <a:p>
          <a:endParaRPr lang="en-US"/>
        </a:p>
      </dgm:t>
    </dgm:pt>
    <dgm:pt modelId="{93FFD930-36DA-564C-BFBB-8A50E581582C}">
      <dgm:prSet phldrT="[Text]" custT="1"/>
      <dgm:spPr>
        <a:solidFill>
          <a:schemeClr val="accent1">
            <a:lumMod val="60000"/>
            <a:lumOff val="40000"/>
          </a:schemeClr>
        </a:solidFill>
      </dgm:spPr>
      <dgm:t>
        <a:bodyPr/>
        <a:lstStyle/>
        <a:p>
          <a:r>
            <a:rPr lang="en-US" sz="2000" dirty="0">
              <a:solidFill>
                <a:schemeClr val="tx1"/>
              </a:solidFill>
            </a:rPr>
            <a:t>ASSESSMENT</a:t>
          </a:r>
        </a:p>
        <a:p>
          <a:r>
            <a:rPr lang="en-US" sz="2000" dirty="0">
              <a:solidFill>
                <a:schemeClr val="tx1"/>
              </a:solidFill>
            </a:rPr>
            <a:t>Rubric 12</a:t>
          </a:r>
        </a:p>
      </dgm:t>
    </dgm:pt>
    <dgm:pt modelId="{C3E7E7C7-9314-4342-818C-FFA9AE8EF889}" type="parTrans" cxnId="{A59C6DB8-4C16-9F4B-B585-9B0F4481FAE5}">
      <dgm:prSet/>
      <dgm:spPr/>
      <dgm:t>
        <a:bodyPr/>
        <a:lstStyle/>
        <a:p>
          <a:endParaRPr lang="en-US"/>
        </a:p>
      </dgm:t>
    </dgm:pt>
    <dgm:pt modelId="{9234F5B8-B636-2043-BC6E-FE0C6CE919CB}" type="sibTrans" cxnId="{A59C6DB8-4C16-9F4B-B585-9B0F4481FAE5}">
      <dgm:prSet/>
      <dgm:spPr/>
      <dgm:t>
        <a:bodyPr/>
        <a:lstStyle/>
        <a:p>
          <a:endParaRPr lang="en-US"/>
        </a:p>
      </dgm:t>
    </dgm:pt>
    <dgm:pt modelId="{61FA299B-C0F6-214B-8593-9ACA0B4F2883}">
      <dgm:prSet phldrT="[Text]" custT="1"/>
      <dgm:spPr>
        <a:solidFill>
          <a:schemeClr val="accent1">
            <a:lumMod val="60000"/>
            <a:lumOff val="40000"/>
          </a:schemeClr>
        </a:solidFill>
      </dgm:spPr>
      <dgm:t>
        <a:bodyPr/>
        <a:lstStyle/>
        <a:p>
          <a:r>
            <a:rPr lang="en-US" sz="2000" dirty="0">
              <a:solidFill>
                <a:schemeClr val="tx1"/>
              </a:solidFill>
            </a:rPr>
            <a:t>ASSESSMENT</a:t>
          </a:r>
        </a:p>
        <a:p>
          <a:r>
            <a:rPr lang="en-US" sz="2000" dirty="0">
              <a:solidFill>
                <a:schemeClr val="tx1"/>
              </a:solidFill>
            </a:rPr>
            <a:t>Rubric 13</a:t>
          </a:r>
        </a:p>
      </dgm:t>
    </dgm:pt>
    <dgm:pt modelId="{F97DC9E9-9D54-9142-8D58-C8FA8755FF66}" type="parTrans" cxnId="{591C17C3-4CE4-B148-B51F-2C1E292AF69E}">
      <dgm:prSet/>
      <dgm:spPr/>
      <dgm:t>
        <a:bodyPr/>
        <a:lstStyle/>
        <a:p>
          <a:endParaRPr lang="en-US"/>
        </a:p>
      </dgm:t>
    </dgm:pt>
    <dgm:pt modelId="{13F50628-4F25-2745-AEE8-172B3A5185A3}" type="sibTrans" cxnId="{591C17C3-4CE4-B148-B51F-2C1E292AF69E}">
      <dgm:prSet/>
      <dgm:spPr/>
      <dgm:t>
        <a:bodyPr/>
        <a:lstStyle/>
        <a:p>
          <a:endParaRPr lang="en-US"/>
        </a:p>
      </dgm:t>
    </dgm:pt>
    <dgm:pt modelId="{55E0261E-0C18-6249-BE43-2A5AD4FC3D52}" type="pres">
      <dgm:prSet presAssocID="{010BF344-1B5F-1244-916F-69AF961CF81A}" presName="cycle" presStyleCnt="0">
        <dgm:presLayoutVars>
          <dgm:dir/>
          <dgm:resizeHandles val="exact"/>
        </dgm:presLayoutVars>
      </dgm:prSet>
      <dgm:spPr/>
    </dgm:pt>
    <dgm:pt modelId="{539E1AD8-4FC8-F449-9B55-779F6336EB5D}" type="pres">
      <dgm:prSet presAssocID="{E33C48FA-9349-A947-843C-F45EE035E194}" presName="node" presStyleLbl="node1" presStyleIdx="0" presStyleCnt="5" custScaleX="120447">
        <dgm:presLayoutVars>
          <dgm:bulletEnabled val="1"/>
        </dgm:presLayoutVars>
      </dgm:prSet>
      <dgm:spPr/>
    </dgm:pt>
    <dgm:pt modelId="{DA4D2C95-174F-4648-BB86-D57C12A957C0}" type="pres">
      <dgm:prSet presAssocID="{E33C48FA-9349-A947-843C-F45EE035E194}" presName="spNode" presStyleCnt="0"/>
      <dgm:spPr/>
    </dgm:pt>
    <dgm:pt modelId="{73C74222-BAE8-4344-A192-DE0223CF043A}" type="pres">
      <dgm:prSet presAssocID="{A6AC8819-09C7-4048-816A-18D6A326CAA5}" presName="sibTrans" presStyleLbl="sibTrans1D1" presStyleIdx="0" presStyleCnt="5"/>
      <dgm:spPr/>
    </dgm:pt>
    <dgm:pt modelId="{96BF8418-806E-9041-A080-C9D65C1B9176}" type="pres">
      <dgm:prSet presAssocID="{3C261BEB-191D-2845-9FB1-82608F5BF07B}" presName="node" presStyleLbl="node1" presStyleIdx="1" presStyleCnt="5" custScaleX="128013">
        <dgm:presLayoutVars>
          <dgm:bulletEnabled val="1"/>
        </dgm:presLayoutVars>
      </dgm:prSet>
      <dgm:spPr/>
    </dgm:pt>
    <dgm:pt modelId="{68CE55C7-BED8-E148-960C-FAA3E0A9F089}" type="pres">
      <dgm:prSet presAssocID="{3C261BEB-191D-2845-9FB1-82608F5BF07B}" presName="spNode" presStyleCnt="0"/>
      <dgm:spPr/>
    </dgm:pt>
    <dgm:pt modelId="{E3597C53-F0AB-4549-87F9-09BA15577AE4}" type="pres">
      <dgm:prSet presAssocID="{12547526-4A87-034D-BB14-C04276222495}" presName="sibTrans" presStyleLbl="sibTrans1D1" presStyleIdx="1" presStyleCnt="5"/>
      <dgm:spPr/>
    </dgm:pt>
    <dgm:pt modelId="{C54F4E8E-05FC-094A-9C87-D2ABDF3D7EE3}" type="pres">
      <dgm:prSet presAssocID="{3E4F7658-4A1B-E649-9AAC-84971565BB5D}" presName="node" presStyleLbl="node1" presStyleIdx="2" presStyleCnt="5" custScaleX="123887">
        <dgm:presLayoutVars>
          <dgm:bulletEnabled val="1"/>
        </dgm:presLayoutVars>
      </dgm:prSet>
      <dgm:spPr/>
    </dgm:pt>
    <dgm:pt modelId="{47D0E3B6-416E-8140-B1F1-38D830111F5D}" type="pres">
      <dgm:prSet presAssocID="{3E4F7658-4A1B-E649-9AAC-84971565BB5D}" presName="spNode" presStyleCnt="0"/>
      <dgm:spPr/>
    </dgm:pt>
    <dgm:pt modelId="{6E0EF3E6-513B-B443-B51B-E7B292C8DB92}" type="pres">
      <dgm:prSet presAssocID="{20A7010E-D01D-5646-806D-809F2CBC46ED}" presName="sibTrans" presStyleLbl="sibTrans1D1" presStyleIdx="2" presStyleCnt="5"/>
      <dgm:spPr/>
    </dgm:pt>
    <dgm:pt modelId="{6FD22D45-85EB-3C43-8CF7-75604429A544}" type="pres">
      <dgm:prSet presAssocID="{93FFD930-36DA-564C-BFBB-8A50E581582C}" presName="node" presStyleLbl="node1" presStyleIdx="3" presStyleCnt="5" custScaleX="126132">
        <dgm:presLayoutVars>
          <dgm:bulletEnabled val="1"/>
        </dgm:presLayoutVars>
      </dgm:prSet>
      <dgm:spPr/>
    </dgm:pt>
    <dgm:pt modelId="{BACEE24A-0156-684A-89D6-0E9D2537EBA1}" type="pres">
      <dgm:prSet presAssocID="{93FFD930-36DA-564C-BFBB-8A50E581582C}" presName="spNode" presStyleCnt="0"/>
      <dgm:spPr/>
    </dgm:pt>
    <dgm:pt modelId="{68F506B3-A91C-5D4C-BB18-F1E1F1C29DB9}" type="pres">
      <dgm:prSet presAssocID="{9234F5B8-B636-2043-BC6E-FE0C6CE919CB}" presName="sibTrans" presStyleLbl="sibTrans1D1" presStyleIdx="3" presStyleCnt="5"/>
      <dgm:spPr/>
    </dgm:pt>
    <dgm:pt modelId="{923A853C-3FCB-0445-9A9C-658E6B15660A}" type="pres">
      <dgm:prSet presAssocID="{61FA299B-C0F6-214B-8593-9ACA0B4F2883}" presName="node" presStyleLbl="node1" presStyleIdx="4" presStyleCnt="5" custScaleX="120172">
        <dgm:presLayoutVars>
          <dgm:bulletEnabled val="1"/>
        </dgm:presLayoutVars>
      </dgm:prSet>
      <dgm:spPr/>
    </dgm:pt>
    <dgm:pt modelId="{32C466DE-B40A-CC47-BADB-52ACD74F7EF1}" type="pres">
      <dgm:prSet presAssocID="{61FA299B-C0F6-214B-8593-9ACA0B4F2883}" presName="spNode" presStyleCnt="0"/>
      <dgm:spPr/>
    </dgm:pt>
    <dgm:pt modelId="{B39389D1-90DE-A449-984A-FC024D61A1D7}" type="pres">
      <dgm:prSet presAssocID="{13F50628-4F25-2745-AEE8-172B3A5185A3}" presName="sibTrans" presStyleLbl="sibTrans1D1" presStyleIdx="4" presStyleCnt="5"/>
      <dgm:spPr/>
    </dgm:pt>
  </dgm:ptLst>
  <dgm:cxnLst>
    <dgm:cxn modelId="{BB2EC508-6598-4931-9478-ABA231C31DD3}" type="presOf" srcId="{93FFD930-36DA-564C-BFBB-8A50E581582C}" destId="{6FD22D45-85EB-3C43-8CF7-75604429A544}" srcOrd="0" destOrd="0" presId="urn:microsoft.com/office/officeart/2005/8/layout/cycle6"/>
    <dgm:cxn modelId="{2B84D92C-C8F4-461D-A6CE-576DDC55001F}" type="presOf" srcId="{20A7010E-D01D-5646-806D-809F2CBC46ED}" destId="{6E0EF3E6-513B-B443-B51B-E7B292C8DB92}" srcOrd="0" destOrd="0" presId="urn:microsoft.com/office/officeart/2005/8/layout/cycle6"/>
    <dgm:cxn modelId="{D4EF4C4C-97EC-604E-AF35-3A694F897A4F}" srcId="{010BF344-1B5F-1244-916F-69AF961CF81A}" destId="{3C261BEB-191D-2845-9FB1-82608F5BF07B}" srcOrd="1" destOrd="0" parTransId="{7BC88B98-A90D-D648-86F8-1EF00310FB2F}" sibTransId="{12547526-4A87-034D-BB14-C04276222495}"/>
    <dgm:cxn modelId="{087E6573-C353-BE40-A3B7-8688A604AE42}" srcId="{010BF344-1B5F-1244-916F-69AF961CF81A}" destId="{3E4F7658-4A1B-E649-9AAC-84971565BB5D}" srcOrd="2" destOrd="0" parTransId="{EB47627A-01FA-E741-87DA-8417662BF45F}" sibTransId="{20A7010E-D01D-5646-806D-809F2CBC46ED}"/>
    <dgm:cxn modelId="{92A2A073-435D-472B-A113-65B173BB47DD}" type="presOf" srcId="{010BF344-1B5F-1244-916F-69AF961CF81A}" destId="{55E0261E-0C18-6249-BE43-2A5AD4FC3D52}" srcOrd="0" destOrd="0" presId="urn:microsoft.com/office/officeart/2005/8/layout/cycle6"/>
    <dgm:cxn modelId="{0154A17E-F68C-4B1F-A6F3-E52B0A4ED219}" type="presOf" srcId="{61FA299B-C0F6-214B-8593-9ACA0B4F2883}" destId="{923A853C-3FCB-0445-9A9C-658E6B15660A}" srcOrd="0" destOrd="0" presId="urn:microsoft.com/office/officeart/2005/8/layout/cycle6"/>
    <dgm:cxn modelId="{01A05B8A-3423-4415-AC36-FDC1E2919E3C}" type="presOf" srcId="{12547526-4A87-034D-BB14-C04276222495}" destId="{E3597C53-F0AB-4549-87F9-09BA15577AE4}" srcOrd="0" destOrd="0" presId="urn:microsoft.com/office/officeart/2005/8/layout/cycle6"/>
    <dgm:cxn modelId="{AC602C9C-C523-4C5D-BD7F-7780D38326D6}" type="presOf" srcId="{3E4F7658-4A1B-E649-9AAC-84971565BB5D}" destId="{C54F4E8E-05FC-094A-9C87-D2ABDF3D7EE3}" srcOrd="0" destOrd="0" presId="urn:microsoft.com/office/officeart/2005/8/layout/cycle6"/>
    <dgm:cxn modelId="{FDC6D9B5-5380-0047-BD82-3179E577022C}" srcId="{010BF344-1B5F-1244-916F-69AF961CF81A}" destId="{E33C48FA-9349-A947-843C-F45EE035E194}" srcOrd="0" destOrd="0" parTransId="{2E95C7E3-A8E6-744F-8D49-18A4379BC814}" sibTransId="{A6AC8819-09C7-4048-816A-18D6A326CAA5}"/>
    <dgm:cxn modelId="{A59C6DB8-4C16-9F4B-B585-9B0F4481FAE5}" srcId="{010BF344-1B5F-1244-916F-69AF961CF81A}" destId="{93FFD930-36DA-564C-BFBB-8A50E581582C}" srcOrd="3" destOrd="0" parTransId="{C3E7E7C7-9314-4342-818C-FFA9AE8EF889}" sibTransId="{9234F5B8-B636-2043-BC6E-FE0C6CE919CB}"/>
    <dgm:cxn modelId="{A3ADA7C0-326A-408C-B03F-6133EF7B41F2}" type="presOf" srcId="{13F50628-4F25-2745-AEE8-172B3A5185A3}" destId="{B39389D1-90DE-A449-984A-FC024D61A1D7}" srcOrd="0" destOrd="0" presId="urn:microsoft.com/office/officeart/2005/8/layout/cycle6"/>
    <dgm:cxn modelId="{591C17C3-4CE4-B148-B51F-2C1E292AF69E}" srcId="{010BF344-1B5F-1244-916F-69AF961CF81A}" destId="{61FA299B-C0F6-214B-8593-9ACA0B4F2883}" srcOrd="4" destOrd="0" parTransId="{F97DC9E9-9D54-9142-8D58-C8FA8755FF66}" sibTransId="{13F50628-4F25-2745-AEE8-172B3A5185A3}"/>
    <dgm:cxn modelId="{593971CF-9025-4538-8179-AFAA0A2E9314}" type="presOf" srcId="{3C261BEB-191D-2845-9FB1-82608F5BF07B}" destId="{96BF8418-806E-9041-A080-C9D65C1B9176}" srcOrd="0" destOrd="0" presId="urn:microsoft.com/office/officeart/2005/8/layout/cycle6"/>
    <dgm:cxn modelId="{BBCFD3D6-8154-48B1-9597-8249FB98CD87}" type="presOf" srcId="{A6AC8819-09C7-4048-816A-18D6A326CAA5}" destId="{73C74222-BAE8-4344-A192-DE0223CF043A}" srcOrd="0" destOrd="0" presId="urn:microsoft.com/office/officeart/2005/8/layout/cycle6"/>
    <dgm:cxn modelId="{237561D8-CA3B-4D16-B4D0-2BF98BACEAB9}" type="presOf" srcId="{9234F5B8-B636-2043-BC6E-FE0C6CE919CB}" destId="{68F506B3-A91C-5D4C-BB18-F1E1F1C29DB9}" srcOrd="0" destOrd="0" presId="urn:microsoft.com/office/officeart/2005/8/layout/cycle6"/>
    <dgm:cxn modelId="{B38ED5DF-B547-4FBE-9BE8-F62E1D60180D}" type="presOf" srcId="{E33C48FA-9349-A947-843C-F45EE035E194}" destId="{539E1AD8-4FC8-F449-9B55-779F6336EB5D}" srcOrd="0" destOrd="0" presId="urn:microsoft.com/office/officeart/2005/8/layout/cycle6"/>
    <dgm:cxn modelId="{C8E34D22-D488-4C05-9FF8-13675159A50B}" type="presParOf" srcId="{55E0261E-0C18-6249-BE43-2A5AD4FC3D52}" destId="{539E1AD8-4FC8-F449-9B55-779F6336EB5D}" srcOrd="0" destOrd="0" presId="urn:microsoft.com/office/officeart/2005/8/layout/cycle6"/>
    <dgm:cxn modelId="{AA0869EC-7967-4ACF-857C-1EBDD96AD4F0}" type="presParOf" srcId="{55E0261E-0C18-6249-BE43-2A5AD4FC3D52}" destId="{DA4D2C95-174F-4648-BB86-D57C12A957C0}" srcOrd="1" destOrd="0" presId="urn:microsoft.com/office/officeart/2005/8/layout/cycle6"/>
    <dgm:cxn modelId="{5518056D-3782-4DDD-92CA-06E814FF1F72}" type="presParOf" srcId="{55E0261E-0C18-6249-BE43-2A5AD4FC3D52}" destId="{73C74222-BAE8-4344-A192-DE0223CF043A}" srcOrd="2" destOrd="0" presId="urn:microsoft.com/office/officeart/2005/8/layout/cycle6"/>
    <dgm:cxn modelId="{5801EF62-B92F-434E-B9FC-395ECD7AE95B}" type="presParOf" srcId="{55E0261E-0C18-6249-BE43-2A5AD4FC3D52}" destId="{96BF8418-806E-9041-A080-C9D65C1B9176}" srcOrd="3" destOrd="0" presId="urn:microsoft.com/office/officeart/2005/8/layout/cycle6"/>
    <dgm:cxn modelId="{7ECD0724-F95D-4459-8EEF-F95720AFD32B}" type="presParOf" srcId="{55E0261E-0C18-6249-BE43-2A5AD4FC3D52}" destId="{68CE55C7-BED8-E148-960C-FAA3E0A9F089}" srcOrd="4" destOrd="0" presId="urn:microsoft.com/office/officeart/2005/8/layout/cycle6"/>
    <dgm:cxn modelId="{46712901-5A82-4FEA-8A28-B9D7AB38A98F}" type="presParOf" srcId="{55E0261E-0C18-6249-BE43-2A5AD4FC3D52}" destId="{E3597C53-F0AB-4549-87F9-09BA15577AE4}" srcOrd="5" destOrd="0" presId="urn:microsoft.com/office/officeart/2005/8/layout/cycle6"/>
    <dgm:cxn modelId="{674CC2B9-630B-4549-AE47-0F1DA917297E}" type="presParOf" srcId="{55E0261E-0C18-6249-BE43-2A5AD4FC3D52}" destId="{C54F4E8E-05FC-094A-9C87-D2ABDF3D7EE3}" srcOrd="6" destOrd="0" presId="urn:microsoft.com/office/officeart/2005/8/layout/cycle6"/>
    <dgm:cxn modelId="{74F9CBA4-62BF-4C52-9056-97EEBCDCB95B}" type="presParOf" srcId="{55E0261E-0C18-6249-BE43-2A5AD4FC3D52}" destId="{47D0E3B6-416E-8140-B1F1-38D830111F5D}" srcOrd="7" destOrd="0" presId="urn:microsoft.com/office/officeart/2005/8/layout/cycle6"/>
    <dgm:cxn modelId="{BFDAC213-76E3-42EF-9A86-80CDD0884A45}" type="presParOf" srcId="{55E0261E-0C18-6249-BE43-2A5AD4FC3D52}" destId="{6E0EF3E6-513B-B443-B51B-E7B292C8DB92}" srcOrd="8" destOrd="0" presId="urn:microsoft.com/office/officeart/2005/8/layout/cycle6"/>
    <dgm:cxn modelId="{9196C738-596A-4FC3-89D5-BE097CEE9340}" type="presParOf" srcId="{55E0261E-0C18-6249-BE43-2A5AD4FC3D52}" destId="{6FD22D45-85EB-3C43-8CF7-75604429A544}" srcOrd="9" destOrd="0" presId="urn:microsoft.com/office/officeart/2005/8/layout/cycle6"/>
    <dgm:cxn modelId="{55A7A839-701C-405E-B448-E5833548A8C4}" type="presParOf" srcId="{55E0261E-0C18-6249-BE43-2A5AD4FC3D52}" destId="{BACEE24A-0156-684A-89D6-0E9D2537EBA1}" srcOrd="10" destOrd="0" presId="urn:microsoft.com/office/officeart/2005/8/layout/cycle6"/>
    <dgm:cxn modelId="{E5ACA541-FA7A-4F23-AAF7-E8C6D078A4CB}" type="presParOf" srcId="{55E0261E-0C18-6249-BE43-2A5AD4FC3D52}" destId="{68F506B3-A91C-5D4C-BB18-F1E1F1C29DB9}" srcOrd="11" destOrd="0" presId="urn:microsoft.com/office/officeart/2005/8/layout/cycle6"/>
    <dgm:cxn modelId="{405B45C6-DC4E-4F4A-9E41-2A4D8D1E73CD}" type="presParOf" srcId="{55E0261E-0C18-6249-BE43-2A5AD4FC3D52}" destId="{923A853C-3FCB-0445-9A9C-658E6B15660A}" srcOrd="12" destOrd="0" presId="urn:microsoft.com/office/officeart/2005/8/layout/cycle6"/>
    <dgm:cxn modelId="{F8D40A5F-FA2D-4647-88C9-D16AF17C4BAA}" type="presParOf" srcId="{55E0261E-0C18-6249-BE43-2A5AD4FC3D52}" destId="{32C466DE-B40A-CC47-BADB-52ACD74F7EF1}" srcOrd="13" destOrd="0" presId="urn:microsoft.com/office/officeart/2005/8/layout/cycle6"/>
    <dgm:cxn modelId="{133B87E1-F2C3-4E96-ACEC-5D5AC8C94F5B}" type="presParOf" srcId="{55E0261E-0C18-6249-BE43-2A5AD4FC3D52}" destId="{B39389D1-90DE-A449-984A-FC024D61A1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BF70AF45-7F05-453B-9B84-F6A146359D3C}">
      <dgm:prSet phldrT="[Text]"/>
      <dgm:spPr/>
      <dgm:t>
        <a:bodyPr/>
        <a:lstStyle/>
        <a:p>
          <a:r>
            <a:rPr lang="en-US" dirty="0"/>
            <a:t>Model</a:t>
          </a:r>
        </a:p>
      </dgm:t>
    </dgm:pt>
    <dgm:pt modelId="{FE741D6D-7588-497C-B378-98F2629BB9EF}" type="parTrans" cxnId="{9D54F492-9A48-40B5-99B0-77A65815C721}">
      <dgm:prSet/>
      <dgm:spPr/>
      <dgm:t>
        <a:bodyPr/>
        <a:lstStyle/>
        <a:p>
          <a:endParaRPr lang="en-US"/>
        </a:p>
      </dgm:t>
    </dgm:pt>
    <dgm:pt modelId="{EF509D38-45B4-40DE-A0DF-06D9D2478DAC}" type="sibTrans" cxnId="{9D54F492-9A48-40B5-99B0-77A65815C721}">
      <dgm:prSet/>
      <dgm:spPr/>
      <dgm:t>
        <a:bodyPr/>
        <a:lstStyle/>
        <a:p>
          <a:endParaRPr lang="en-US"/>
        </a:p>
      </dgm:t>
    </dgm:pt>
    <dgm:pt modelId="{63CA2DEA-31F6-4CF4-88E6-63724842EACC}">
      <dgm:prSet phldrT="[Text]"/>
      <dgm:spPr/>
      <dgm:t>
        <a:bodyPr/>
        <a:lstStyle/>
        <a:p>
          <a:r>
            <a:rPr lang="en-US" dirty="0"/>
            <a:t>Practice</a:t>
          </a:r>
        </a:p>
      </dgm:t>
    </dgm:pt>
    <dgm:pt modelId="{F24D3743-3BAB-4121-937F-7A1AB8F2477A}" type="parTrans" cxnId="{8004C9FB-4B8F-4EDA-BFED-1E99947F14D1}">
      <dgm:prSet/>
      <dgm:spPr/>
      <dgm:t>
        <a:bodyPr/>
        <a:lstStyle/>
        <a:p>
          <a:endParaRPr lang="en-US"/>
        </a:p>
      </dgm:t>
    </dgm:pt>
    <dgm:pt modelId="{30559FF1-E3F5-41E8-94EA-9DDAAF7240F9}" type="sibTrans" cxnId="{8004C9FB-4B8F-4EDA-BFED-1E99947F14D1}">
      <dgm:prSet/>
      <dgm:spPr/>
      <dgm:t>
        <a:bodyPr/>
        <a:lstStyle/>
        <a:p>
          <a:endParaRPr lang="en-US"/>
        </a:p>
      </dgm:t>
    </dgm:pt>
    <dgm:pt modelId="{2A04600B-ADF7-4BE9-933C-2309B67F2DB8}">
      <dgm:prSet phldrT="[Text]"/>
      <dgm:spPr/>
      <dgm:t>
        <a:bodyPr/>
        <a:lstStyle/>
        <a:p>
          <a:r>
            <a:rPr lang="en-US" dirty="0"/>
            <a:t>Perform</a:t>
          </a:r>
        </a:p>
      </dgm:t>
    </dgm:pt>
    <dgm:pt modelId="{BC4974DB-2187-4F03-8E80-1FD9F1638001}" type="parTrans" cxnId="{63EAD1FB-574C-40DB-A937-07AFBB797323}">
      <dgm:prSet/>
      <dgm:spPr/>
      <dgm:t>
        <a:bodyPr/>
        <a:lstStyle/>
        <a:p>
          <a:endParaRPr lang="en-US"/>
        </a:p>
      </dgm:t>
    </dgm:pt>
    <dgm:pt modelId="{95CC6B17-9BC3-4B13-96B6-5372B8AF3CC0}" type="sibTrans" cxnId="{63EAD1FB-574C-40DB-A937-07AFBB797323}">
      <dgm:prSet/>
      <dgm:spPr/>
      <dgm:t>
        <a:bodyPr/>
        <a:lstStyle/>
        <a:p>
          <a:endParaRPr lang="en-US"/>
        </a:p>
      </dgm:t>
    </dgm:pt>
    <dgm:pt modelId="{89FFD1B1-83F5-4E55-AB67-A892038B615E}">
      <dgm:prSet phldrT="[Text]"/>
      <dgm:spPr>
        <a:solidFill>
          <a:schemeClr val="bg2">
            <a:lumMod val="75000"/>
          </a:schemeClr>
        </a:solidFill>
      </dgm:spPr>
      <dgm:t>
        <a:bodyPr/>
        <a:lstStyle/>
        <a:p>
          <a:r>
            <a:rPr lang="en-US" dirty="0"/>
            <a:t>Feedback</a:t>
          </a:r>
        </a:p>
      </dgm:t>
    </dgm:pt>
    <dgm:pt modelId="{960564C4-1CE0-4EE8-98B7-97E95C8A3DF6}" type="parTrans" cxnId="{0B035D58-4A3E-4B92-87EC-7E5CE1DA1EE8}">
      <dgm:prSet/>
      <dgm:spPr/>
      <dgm:t>
        <a:bodyPr/>
        <a:lstStyle/>
        <a:p>
          <a:endParaRPr lang="en-US"/>
        </a:p>
      </dgm:t>
    </dgm:pt>
    <dgm:pt modelId="{4FB5A869-F3B9-4CA5-91C3-28D47C1A7F10}" type="sibTrans" cxnId="{0B035D58-4A3E-4B92-87EC-7E5CE1DA1EE8}">
      <dgm:prSet/>
      <dgm:spPr/>
      <dgm:t>
        <a:bodyPr/>
        <a:lstStyle/>
        <a:p>
          <a:endParaRPr lang="en-US"/>
        </a:p>
      </dgm:t>
    </dgm:pt>
    <dgm:pt modelId="{7C63F5DD-85B9-42D3-8D98-A8E103092C2B}">
      <dgm:prSet phldrT="[Text]"/>
      <dgm:spPr/>
      <dgm:t>
        <a:bodyPr/>
        <a:lstStyle/>
        <a:p>
          <a:r>
            <a:rPr lang="en-US" dirty="0"/>
            <a:t>Perform</a:t>
          </a:r>
        </a:p>
      </dgm:t>
    </dgm:pt>
    <dgm:pt modelId="{A2B122DF-66F4-47D5-8861-25D521DE88D9}" type="parTrans" cxnId="{5D810978-30D9-4EEF-8462-9F1B23D73D78}">
      <dgm:prSet/>
      <dgm:spPr/>
      <dgm:t>
        <a:bodyPr/>
        <a:lstStyle/>
        <a:p>
          <a:endParaRPr lang="en-US"/>
        </a:p>
      </dgm:t>
    </dgm:pt>
    <dgm:pt modelId="{6A9FCCFE-E2A1-40B1-8168-6105E40DC83F}" type="sibTrans" cxnId="{5D810978-30D9-4EEF-8462-9F1B23D73D78}">
      <dgm:prSet/>
      <dgm:spPr/>
      <dgm:t>
        <a:bodyPr/>
        <a:lstStyle/>
        <a:p>
          <a:endParaRPr lang="en-US"/>
        </a:p>
      </dgm:t>
    </dgm:pt>
    <dgm:pt modelId="{C0539B89-AF0C-4162-9562-527BB4779069}" type="pres">
      <dgm:prSet presAssocID="{01C62DA5-2A2F-436D-961C-27F71082B80A}" presName="Name0" presStyleCnt="0">
        <dgm:presLayoutVars>
          <dgm:dir/>
          <dgm:resizeHandles val="exact"/>
        </dgm:presLayoutVars>
      </dgm:prSet>
      <dgm:spPr/>
    </dgm:pt>
    <dgm:pt modelId="{6D9F3CEF-83BD-4749-A741-36ED36AAC48C}" type="pres">
      <dgm:prSet presAssocID="{01C62DA5-2A2F-436D-961C-27F71082B80A}" presName="cycle" presStyleCnt="0"/>
      <dgm:spPr/>
    </dgm:pt>
    <dgm:pt modelId="{8054AAE3-D4C6-4BAB-8D9D-88E7BBFD12E5}" type="pres">
      <dgm:prSet presAssocID="{BF70AF45-7F05-453B-9B84-F6A146359D3C}" presName="nodeFirstNode" presStyleLbl="node1" presStyleIdx="0" presStyleCnt="5">
        <dgm:presLayoutVars>
          <dgm:bulletEnabled val="1"/>
        </dgm:presLayoutVars>
      </dgm:prSet>
      <dgm:spPr/>
    </dgm:pt>
    <dgm:pt modelId="{E6D71727-5E12-4D96-AE1A-0D3EEA528ABE}" type="pres">
      <dgm:prSet presAssocID="{EF509D38-45B4-40DE-A0DF-06D9D2478DAC}" presName="sibTransFirstNode" presStyleLbl="bgShp" presStyleIdx="0" presStyleCnt="1"/>
      <dgm:spPr/>
    </dgm:pt>
    <dgm:pt modelId="{CB545A5D-75C9-49DB-AD8B-B348DB1A7A4A}" type="pres">
      <dgm:prSet presAssocID="{63CA2DEA-31F6-4CF4-88E6-63724842EACC}" presName="nodeFollowingNodes" presStyleLbl="node1" presStyleIdx="1" presStyleCnt="5">
        <dgm:presLayoutVars>
          <dgm:bulletEnabled val="1"/>
        </dgm:presLayoutVars>
      </dgm:prSet>
      <dgm:spPr/>
    </dgm:pt>
    <dgm:pt modelId="{7FAAA5A5-C0CF-4BAE-8E75-BF0E96369C22}" type="pres">
      <dgm:prSet presAssocID="{2A04600B-ADF7-4BE9-933C-2309B67F2DB8}" presName="nodeFollowingNodes" presStyleLbl="node1" presStyleIdx="2" presStyleCnt="5">
        <dgm:presLayoutVars>
          <dgm:bulletEnabled val="1"/>
        </dgm:presLayoutVars>
      </dgm:prSet>
      <dgm:spPr/>
    </dgm:pt>
    <dgm:pt modelId="{00D0B52D-2A0F-4D47-83A4-4DDE411B4460}" type="pres">
      <dgm:prSet presAssocID="{89FFD1B1-83F5-4E55-AB67-A892038B615E}" presName="nodeFollowingNodes" presStyleLbl="node1" presStyleIdx="3" presStyleCnt="5">
        <dgm:presLayoutVars>
          <dgm:bulletEnabled val="1"/>
        </dgm:presLayoutVars>
      </dgm:prSet>
      <dgm:spPr/>
    </dgm:pt>
    <dgm:pt modelId="{B10813D8-140F-424F-845A-D15528B6A811}" type="pres">
      <dgm:prSet presAssocID="{7C63F5DD-85B9-42D3-8D98-A8E103092C2B}" presName="nodeFollowingNodes" presStyleLbl="node1" presStyleIdx="4" presStyleCnt="5">
        <dgm:presLayoutVars>
          <dgm:bulletEnabled val="1"/>
        </dgm:presLayoutVars>
      </dgm:prSet>
      <dgm:spPr/>
    </dgm:pt>
  </dgm:ptLst>
  <dgm:cxnLst>
    <dgm:cxn modelId="{7900073E-0038-4ECD-A015-A6314D1A920F}" type="presOf" srcId="{EF509D38-45B4-40DE-A0DF-06D9D2478DAC}" destId="{E6D71727-5E12-4D96-AE1A-0D3EEA528ABE}" srcOrd="0" destOrd="0" presId="urn:microsoft.com/office/officeart/2005/8/layout/cycle3"/>
    <dgm:cxn modelId="{0B035D58-4A3E-4B92-87EC-7E5CE1DA1EE8}" srcId="{01C62DA5-2A2F-436D-961C-27F71082B80A}" destId="{89FFD1B1-83F5-4E55-AB67-A892038B615E}" srcOrd="3" destOrd="0" parTransId="{960564C4-1CE0-4EE8-98B7-97E95C8A3DF6}" sibTransId="{4FB5A869-F3B9-4CA5-91C3-28D47C1A7F10}"/>
    <dgm:cxn modelId="{F821F770-C360-4E61-B991-19A68055C566}" type="presOf" srcId="{7C63F5DD-85B9-42D3-8D98-A8E103092C2B}" destId="{B10813D8-140F-424F-845A-D15528B6A811}" srcOrd="0" destOrd="0" presId="urn:microsoft.com/office/officeart/2005/8/layout/cycle3"/>
    <dgm:cxn modelId="{5D810978-30D9-4EEF-8462-9F1B23D73D78}" srcId="{01C62DA5-2A2F-436D-961C-27F71082B80A}" destId="{7C63F5DD-85B9-42D3-8D98-A8E103092C2B}" srcOrd="4" destOrd="0" parTransId="{A2B122DF-66F4-47D5-8861-25D521DE88D9}" sibTransId="{6A9FCCFE-E2A1-40B1-8168-6105E40DC83F}"/>
    <dgm:cxn modelId="{223CE486-7CF8-4EF1-B612-A082B9F94D3D}" type="presOf" srcId="{89FFD1B1-83F5-4E55-AB67-A892038B615E}" destId="{00D0B52D-2A0F-4D47-83A4-4DDE411B4460}" srcOrd="0" destOrd="0" presId="urn:microsoft.com/office/officeart/2005/8/layout/cycle3"/>
    <dgm:cxn modelId="{9D54F492-9A48-40B5-99B0-77A65815C721}" srcId="{01C62DA5-2A2F-436D-961C-27F71082B80A}" destId="{BF70AF45-7F05-453B-9B84-F6A146359D3C}" srcOrd="0" destOrd="0" parTransId="{FE741D6D-7588-497C-B378-98F2629BB9EF}" sibTransId="{EF509D38-45B4-40DE-A0DF-06D9D2478DAC}"/>
    <dgm:cxn modelId="{6C29D7A2-F20D-4463-9325-1A0DDF2678DD}" type="presOf" srcId="{BF70AF45-7F05-453B-9B84-F6A146359D3C}" destId="{8054AAE3-D4C6-4BAB-8D9D-88E7BBFD12E5}" srcOrd="0" destOrd="0" presId="urn:microsoft.com/office/officeart/2005/8/layout/cycle3"/>
    <dgm:cxn modelId="{141262A7-7486-4855-8B18-6C0BFBC93191}" type="presOf" srcId="{01C62DA5-2A2F-436D-961C-27F71082B80A}" destId="{C0539B89-AF0C-4162-9562-527BB4779069}" srcOrd="0" destOrd="0" presId="urn:microsoft.com/office/officeart/2005/8/layout/cycle3"/>
    <dgm:cxn modelId="{9CA555C3-1D59-48BC-AC03-60E42655AAF6}" type="presOf" srcId="{2A04600B-ADF7-4BE9-933C-2309B67F2DB8}" destId="{7FAAA5A5-C0CF-4BAE-8E75-BF0E96369C22}" srcOrd="0" destOrd="0" presId="urn:microsoft.com/office/officeart/2005/8/layout/cycle3"/>
    <dgm:cxn modelId="{3F1583E2-783D-4219-9D6A-3820970FEA83}" type="presOf" srcId="{63CA2DEA-31F6-4CF4-88E6-63724842EACC}" destId="{CB545A5D-75C9-49DB-AD8B-B348DB1A7A4A}" srcOrd="0" destOrd="0" presId="urn:microsoft.com/office/officeart/2005/8/layout/cycle3"/>
    <dgm:cxn modelId="{8004C9FB-4B8F-4EDA-BFED-1E99947F14D1}" srcId="{01C62DA5-2A2F-436D-961C-27F71082B80A}" destId="{63CA2DEA-31F6-4CF4-88E6-63724842EACC}" srcOrd="1" destOrd="0" parTransId="{F24D3743-3BAB-4121-937F-7A1AB8F2477A}" sibTransId="{30559FF1-E3F5-41E8-94EA-9DDAAF7240F9}"/>
    <dgm:cxn modelId="{63EAD1FB-574C-40DB-A937-07AFBB797323}" srcId="{01C62DA5-2A2F-436D-961C-27F71082B80A}" destId="{2A04600B-ADF7-4BE9-933C-2309B67F2DB8}" srcOrd="2" destOrd="0" parTransId="{BC4974DB-2187-4F03-8E80-1FD9F1638001}" sibTransId="{95CC6B17-9BC3-4B13-96B6-5372B8AF3CC0}"/>
    <dgm:cxn modelId="{F16EE5D2-13A3-467C-8408-FE4AEA5AE196}" type="presParOf" srcId="{C0539B89-AF0C-4162-9562-527BB4779069}" destId="{6D9F3CEF-83BD-4749-A741-36ED36AAC48C}" srcOrd="0" destOrd="0" presId="urn:microsoft.com/office/officeart/2005/8/layout/cycle3"/>
    <dgm:cxn modelId="{426D0986-58E2-4553-A785-9FB72C1178BC}" type="presParOf" srcId="{6D9F3CEF-83BD-4749-A741-36ED36AAC48C}" destId="{8054AAE3-D4C6-4BAB-8D9D-88E7BBFD12E5}" srcOrd="0" destOrd="0" presId="urn:microsoft.com/office/officeart/2005/8/layout/cycle3"/>
    <dgm:cxn modelId="{487877E7-A4C3-4269-A1A9-BEA3B7D66688}" type="presParOf" srcId="{6D9F3CEF-83BD-4749-A741-36ED36AAC48C}" destId="{E6D71727-5E12-4D96-AE1A-0D3EEA528ABE}" srcOrd="1" destOrd="0" presId="urn:microsoft.com/office/officeart/2005/8/layout/cycle3"/>
    <dgm:cxn modelId="{2705312F-FA8A-4BAB-B294-94D22FF46B2B}" type="presParOf" srcId="{6D9F3CEF-83BD-4749-A741-36ED36AAC48C}" destId="{CB545A5D-75C9-49DB-AD8B-B348DB1A7A4A}" srcOrd="2" destOrd="0" presId="urn:microsoft.com/office/officeart/2005/8/layout/cycle3"/>
    <dgm:cxn modelId="{DD30FA20-6404-4733-8668-14DD30E50648}" type="presParOf" srcId="{6D9F3CEF-83BD-4749-A741-36ED36AAC48C}" destId="{7FAAA5A5-C0CF-4BAE-8E75-BF0E96369C22}" srcOrd="3" destOrd="0" presId="urn:microsoft.com/office/officeart/2005/8/layout/cycle3"/>
    <dgm:cxn modelId="{4C1CD90C-DD9D-4A48-AFDD-4E81A8E90D79}" type="presParOf" srcId="{6D9F3CEF-83BD-4749-A741-36ED36AAC48C}" destId="{00D0B52D-2A0F-4D47-83A4-4DDE411B4460}" srcOrd="4" destOrd="0" presId="urn:microsoft.com/office/officeart/2005/8/layout/cycle3"/>
    <dgm:cxn modelId="{A80B6FFC-26AA-468B-956F-03259ECCF6AB}" type="presParOf" srcId="{6D9F3CEF-83BD-4749-A741-36ED36AAC48C}" destId="{B10813D8-140F-424F-845A-D15528B6A81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FA93-05E4-4DDA-A42E-A7DC84CE11FD}">
      <dsp:nvSpPr>
        <dsp:cNvPr id="0" name=""/>
        <dsp:cNvSpPr/>
      </dsp:nvSpPr>
      <dsp:spPr>
        <a:xfrm>
          <a:off x="1793750" y="881"/>
          <a:ext cx="984498" cy="6399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Children</a:t>
          </a:r>
        </a:p>
      </dsp:txBody>
      <dsp:txXfrm>
        <a:off x="1824988" y="32119"/>
        <a:ext cx="922022" cy="577447"/>
      </dsp:txXfrm>
    </dsp:sp>
    <dsp:sp modelId="{CD103CE3-BDFF-4499-BB69-688F8B18AC17}">
      <dsp:nvSpPr>
        <dsp:cNvPr id="0" name=""/>
        <dsp:cNvSpPr/>
      </dsp:nvSpPr>
      <dsp:spPr>
        <a:xfrm>
          <a:off x="778043" y="320843"/>
          <a:ext cx="3015912" cy="3015912"/>
        </a:xfrm>
        <a:custGeom>
          <a:avLst/>
          <a:gdLst/>
          <a:ahLst/>
          <a:cxnLst/>
          <a:rect l="0" t="0" r="0" b="0"/>
          <a:pathLst>
            <a:path>
              <a:moveTo>
                <a:pt x="2006500" y="84795"/>
              </a:moveTo>
              <a:arcTo wR="1507956" hR="1507956" stAng="17358345" swAng="1501695"/>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1118BD-F5FD-46B2-8F6B-7E91E3530620}">
      <dsp:nvSpPr>
        <dsp:cNvPr id="0" name=""/>
        <dsp:cNvSpPr/>
      </dsp:nvSpPr>
      <dsp:spPr>
        <a:xfrm>
          <a:off x="3099679" y="754860"/>
          <a:ext cx="984498" cy="6399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a:t>
          </a:r>
          <a:r>
            <a:rPr lang="en-US" sz="1500" kern="1200" dirty="0"/>
            <a:t>Coaching Teacher</a:t>
          </a:r>
        </a:p>
      </dsp:txBody>
      <dsp:txXfrm>
        <a:off x="3130917" y="786098"/>
        <a:ext cx="922022" cy="577447"/>
      </dsp:txXfrm>
    </dsp:sp>
    <dsp:sp modelId="{29E81660-738C-401A-BE24-14FDF2ED5141}">
      <dsp:nvSpPr>
        <dsp:cNvPr id="0" name=""/>
        <dsp:cNvSpPr/>
      </dsp:nvSpPr>
      <dsp:spPr>
        <a:xfrm>
          <a:off x="778043" y="320843"/>
          <a:ext cx="3015912" cy="3015912"/>
        </a:xfrm>
        <a:custGeom>
          <a:avLst/>
          <a:gdLst/>
          <a:ahLst/>
          <a:cxnLst/>
          <a:rect l="0" t="0" r="0" b="0"/>
          <a:pathLst>
            <a:path>
              <a:moveTo>
                <a:pt x="2954577" y="1082260"/>
              </a:moveTo>
              <a:arcTo wR="1507956" hR="1507956" stAng="20616148" swAng="1967703"/>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BD4E5E-3767-49CE-BF27-27780CDFF80D}">
      <dsp:nvSpPr>
        <dsp:cNvPr id="0" name=""/>
        <dsp:cNvSpPr/>
      </dsp:nvSpPr>
      <dsp:spPr>
        <a:xfrm>
          <a:off x="3099679" y="2262816"/>
          <a:ext cx="984498" cy="6399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a:t>
          </a:r>
          <a:r>
            <a:rPr lang="en-US" sz="1500" kern="1200" dirty="0"/>
            <a:t>Interns</a:t>
          </a:r>
        </a:p>
      </dsp:txBody>
      <dsp:txXfrm>
        <a:off x="3130917" y="2294054"/>
        <a:ext cx="922022" cy="577447"/>
      </dsp:txXfrm>
    </dsp:sp>
    <dsp:sp modelId="{782FD74C-AB45-4E4C-977F-837F6DDA9AC0}">
      <dsp:nvSpPr>
        <dsp:cNvPr id="0" name=""/>
        <dsp:cNvSpPr/>
      </dsp:nvSpPr>
      <dsp:spPr>
        <a:xfrm>
          <a:off x="778043" y="320843"/>
          <a:ext cx="3015912" cy="3015912"/>
        </a:xfrm>
        <a:custGeom>
          <a:avLst/>
          <a:gdLst/>
          <a:ahLst/>
          <a:cxnLst/>
          <a:rect l="0" t="0" r="0" b="0"/>
          <a:pathLst>
            <a:path>
              <a:moveTo>
                <a:pt x="2561775" y="2586564"/>
              </a:moveTo>
              <a:arcTo wR="1507956" hR="1507956" stAng="2739960" swAng="1501695"/>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62C75A-11F9-4BA6-909A-A7B292BB7442}">
      <dsp:nvSpPr>
        <dsp:cNvPr id="0" name=""/>
        <dsp:cNvSpPr/>
      </dsp:nvSpPr>
      <dsp:spPr>
        <a:xfrm>
          <a:off x="1793750" y="3016794"/>
          <a:ext cx="984498" cy="6399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PSTs</a:t>
          </a:r>
        </a:p>
      </dsp:txBody>
      <dsp:txXfrm>
        <a:off x="1824988" y="3048032"/>
        <a:ext cx="922022" cy="577447"/>
      </dsp:txXfrm>
    </dsp:sp>
    <dsp:sp modelId="{2E155C31-B7A1-4645-BEB6-5C36E3421629}">
      <dsp:nvSpPr>
        <dsp:cNvPr id="0" name=""/>
        <dsp:cNvSpPr/>
      </dsp:nvSpPr>
      <dsp:spPr>
        <a:xfrm>
          <a:off x="778043" y="320843"/>
          <a:ext cx="3015912" cy="3015912"/>
        </a:xfrm>
        <a:custGeom>
          <a:avLst/>
          <a:gdLst/>
          <a:ahLst/>
          <a:cxnLst/>
          <a:rect l="0" t="0" r="0" b="0"/>
          <a:pathLst>
            <a:path>
              <a:moveTo>
                <a:pt x="1009412" y="2931116"/>
              </a:moveTo>
              <a:arcTo wR="1507956" hR="1507956" stAng="6558345" swAng="1501695"/>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43F4F9-911D-42DB-B41F-0D52E5F27A73}">
      <dsp:nvSpPr>
        <dsp:cNvPr id="0" name=""/>
        <dsp:cNvSpPr/>
      </dsp:nvSpPr>
      <dsp:spPr>
        <a:xfrm>
          <a:off x="487822" y="2262816"/>
          <a:ext cx="984498" cy="6399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Leaders</a:t>
          </a:r>
        </a:p>
      </dsp:txBody>
      <dsp:txXfrm>
        <a:off x="519060" y="2294054"/>
        <a:ext cx="922022" cy="577447"/>
      </dsp:txXfrm>
    </dsp:sp>
    <dsp:sp modelId="{5F4701B4-CD66-4982-9495-3AF86B393DB4}">
      <dsp:nvSpPr>
        <dsp:cNvPr id="0" name=""/>
        <dsp:cNvSpPr/>
      </dsp:nvSpPr>
      <dsp:spPr>
        <a:xfrm>
          <a:off x="778043" y="320843"/>
          <a:ext cx="3015912" cy="3015912"/>
        </a:xfrm>
        <a:custGeom>
          <a:avLst/>
          <a:gdLst/>
          <a:ahLst/>
          <a:cxnLst/>
          <a:rect l="0" t="0" r="0" b="0"/>
          <a:pathLst>
            <a:path>
              <a:moveTo>
                <a:pt x="61334" y="1933652"/>
              </a:moveTo>
              <a:arcTo wR="1507956" hR="1507956" stAng="9816148" swAng="1967703"/>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7DEEDD-3E31-47BD-9AEF-D0700744DACE}">
      <dsp:nvSpPr>
        <dsp:cNvPr id="0" name=""/>
        <dsp:cNvSpPr/>
      </dsp:nvSpPr>
      <dsp:spPr>
        <a:xfrm>
          <a:off x="487822" y="754860"/>
          <a:ext cx="984498" cy="6399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Partners </a:t>
          </a:r>
        </a:p>
      </dsp:txBody>
      <dsp:txXfrm>
        <a:off x="519060" y="786098"/>
        <a:ext cx="922022" cy="577447"/>
      </dsp:txXfrm>
    </dsp:sp>
    <dsp:sp modelId="{25C90CF8-81B7-4A69-98A4-9224A18D1974}">
      <dsp:nvSpPr>
        <dsp:cNvPr id="0" name=""/>
        <dsp:cNvSpPr/>
      </dsp:nvSpPr>
      <dsp:spPr>
        <a:xfrm>
          <a:off x="778043" y="320843"/>
          <a:ext cx="3015912" cy="3015912"/>
        </a:xfrm>
        <a:custGeom>
          <a:avLst/>
          <a:gdLst/>
          <a:ahLst/>
          <a:cxnLst/>
          <a:rect l="0" t="0" r="0" b="0"/>
          <a:pathLst>
            <a:path>
              <a:moveTo>
                <a:pt x="454136" y="429347"/>
              </a:moveTo>
              <a:arcTo wR="1507956" hR="1507956" stAng="13539960" swAng="1501695"/>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06558-787E-453C-BC25-B3A58C60924B}">
      <dsp:nvSpPr>
        <dsp:cNvPr id="0" name=""/>
        <dsp:cNvSpPr/>
      </dsp:nvSpPr>
      <dsp:spPr>
        <a:xfrm rot="16200000">
          <a:off x="0" y="776"/>
          <a:ext cx="4184451" cy="4184451"/>
        </a:xfrm>
        <a:prstGeom prst="downArrow">
          <a:avLst>
            <a:gd name="adj1" fmla="val 50000"/>
            <a:gd name="adj2" fmla="val 3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Eliciting &amp; Interpreting individual students’ thinking #3 </a:t>
          </a:r>
          <a:r>
            <a:rPr lang="en-US" sz="2300" kern="1200" dirty="0"/>
            <a:t>AND</a:t>
          </a:r>
        </a:p>
        <a:p>
          <a:pPr marL="0" lvl="0" indent="0" algn="ctr" defTabSz="1022350">
            <a:lnSpc>
              <a:spcPct val="90000"/>
            </a:lnSpc>
            <a:spcBef>
              <a:spcPct val="0"/>
            </a:spcBef>
            <a:spcAft>
              <a:spcPct val="35000"/>
            </a:spcAft>
            <a:buNone/>
          </a:pPr>
          <a:r>
            <a:rPr lang="en-US" sz="2300" kern="1200" dirty="0">
              <a:solidFill>
                <a:schemeClr val="tx1"/>
              </a:solidFill>
            </a:rPr>
            <a:t>Providing oral and written feedback #18</a:t>
          </a:r>
        </a:p>
      </dsp:txBody>
      <dsp:txXfrm rot="5400000">
        <a:off x="1" y="1046889"/>
        <a:ext cx="3452172" cy="2092225"/>
      </dsp:txXfrm>
    </dsp:sp>
    <dsp:sp modelId="{68FAF2FB-C054-420B-B7DB-D6415A55C9F0}">
      <dsp:nvSpPr>
        <dsp:cNvPr id="0" name=""/>
        <dsp:cNvSpPr/>
      </dsp:nvSpPr>
      <dsp:spPr>
        <a:xfrm rot="5400000">
          <a:off x="5539990" y="-1438"/>
          <a:ext cx="4184451" cy="4188970"/>
        </a:xfrm>
        <a:prstGeom prst="downArrow">
          <a:avLst>
            <a:gd name="adj1" fmla="val 50000"/>
            <a:gd name="adj2" fmla="val 35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Providing positive and constructive feedback to guide students’ learning and behavior #8 &amp; #22</a:t>
          </a:r>
        </a:p>
      </dsp:txBody>
      <dsp:txXfrm rot="-5400000">
        <a:off x="6270010" y="1046934"/>
        <a:ext cx="3456691" cy="2092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7B0C7-EB9C-479E-87EB-CF8F792F1924}">
      <dsp:nvSpPr>
        <dsp:cNvPr id="0" name=""/>
        <dsp:cNvSpPr/>
      </dsp:nvSpPr>
      <dsp:spPr>
        <a:xfrm>
          <a:off x="720089" y="0"/>
          <a:ext cx="8161020" cy="4191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78C61-8B1D-4F61-B206-DA7C1D0183AD}">
      <dsp:nvSpPr>
        <dsp:cNvPr id="0" name=""/>
        <dsp:cNvSpPr/>
      </dsp:nvSpPr>
      <dsp:spPr>
        <a:xfrm>
          <a:off x="525701" y="1219195"/>
          <a:ext cx="1822522" cy="1676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Feedback Defined</a:t>
          </a:r>
        </a:p>
      </dsp:txBody>
      <dsp:txXfrm>
        <a:off x="607536" y="1301030"/>
        <a:ext cx="1658852" cy="1512730"/>
      </dsp:txXfrm>
    </dsp:sp>
    <dsp:sp modelId="{DFC59D9A-5E1F-4F2F-9E32-C6A9DC31F18C}">
      <dsp:nvSpPr>
        <dsp:cNvPr id="0" name=""/>
        <dsp:cNvSpPr/>
      </dsp:nvSpPr>
      <dsp:spPr>
        <a:xfrm>
          <a:off x="2381112" y="1219195"/>
          <a:ext cx="1668431" cy="1676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Types of Effective Feedback</a:t>
          </a:r>
        </a:p>
      </dsp:txBody>
      <dsp:txXfrm>
        <a:off x="2462558" y="1300641"/>
        <a:ext cx="1505539" cy="1513508"/>
      </dsp:txXfrm>
    </dsp:sp>
    <dsp:sp modelId="{560C53AB-33AA-4C40-B76B-6C008BB8FE48}">
      <dsp:nvSpPr>
        <dsp:cNvPr id="0" name=""/>
        <dsp:cNvSpPr/>
      </dsp:nvSpPr>
      <dsp:spPr>
        <a:xfrm>
          <a:off x="4155618" y="1219195"/>
          <a:ext cx="1808069" cy="1676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Stakeholders’ Use of Feedback</a:t>
          </a:r>
        </a:p>
      </dsp:txBody>
      <dsp:txXfrm>
        <a:off x="4237453" y="1301030"/>
        <a:ext cx="1644399" cy="1512730"/>
      </dsp:txXfrm>
    </dsp:sp>
    <dsp:sp modelId="{9D3B438F-5A9D-4BE7-8A66-35EE4320BB5C}">
      <dsp:nvSpPr>
        <dsp:cNvPr id="0" name=""/>
        <dsp:cNvSpPr/>
      </dsp:nvSpPr>
      <dsp:spPr>
        <a:xfrm>
          <a:off x="6056428" y="1219195"/>
          <a:ext cx="1822522" cy="16764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Assessment Reform</a:t>
          </a:r>
        </a:p>
      </dsp:txBody>
      <dsp:txXfrm>
        <a:off x="6138263" y="1301030"/>
        <a:ext cx="1658852" cy="1512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E1AD8-4FC8-F449-9B55-779F6336EB5D}">
      <dsp:nvSpPr>
        <dsp:cNvPr id="0" name=""/>
        <dsp:cNvSpPr/>
      </dsp:nvSpPr>
      <dsp:spPr>
        <a:xfrm>
          <a:off x="4124344" y="1684"/>
          <a:ext cx="2047854" cy="1105138"/>
        </a:xfrm>
        <a:prstGeom prst="roundRect">
          <a:avLst/>
        </a:prstGeom>
        <a:solidFill>
          <a:schemeClr val="accent1">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PLANNING</a:t>
          </a:r>
          <a:endParaRPr lang="en-US" sz="1600" kern="1200" dirty="0"/>
        </a:p>
        <a:p>
          <a:pPr marL="0" lvl="0" indent="0" algn="ctr" defTabSz="889000">
            <a:lnSpc>
              <a:spcPct val="90000"/>
            </a:lnSpc>
            <a:spcBef>
              <a:spcPct val="0"/>
            </a:spcBef>
            <a:spcAft>
              <a:spcPct val="35000"/>
            </a:spcAft>
            <a:buNone/>
          </a:pPr>
          <a:r>
            <a:rPr lang="en-US" sz="2000" kern="1200" dirty="0"/>
            <a:t>Rubric 1</a:t>
          </a:r>
        </a:p>
      </dsp:txBody>
      <dsp:txXfrm>
        <a:off x="4178292" y="55632"/>
        <a:ext cx="1939958" cy="997242"/>
      </dsp:txXfrm>
    </dsp:sp>
    <dsp:sp modelId="{73C74222-BAE8-4344-A192-DE0223CF043A}">
      <dsp:nvSpPr>
        <dsp:cNvPr id="0" name=""/>
        <dsp:cNvSpPr/>
      </dsp:nvSpPr>
      <dsp:spPr>
        <a:xfrm>
          <a:off x="2937452" y="554253"/>
          <a:ext cx="4421637" cy="4421637"/>
        </a:xfrm>
        <a:custGeom>
          <a:avLst/>
          <a:gdLst/>
          <a:ahLst/>
          <a:cxnLst/>
          <a:rect l="0" t="0" r="0" b="0"/>
          <a:pathLst>
            <a:path>
              <a:moveTo>
                <a:pt x="3244355" y="256459"/>
              </a:moveTo>
              <a:arcTo wR="2210818" hR="2210818" stAng="17872292" swAng="1671811"/>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BF8418-806E-9041-A080-C9D65C1B9176}">
      <dsp:nvSpPr>
        <dsp:cNvPr id="0" name=""/>
        <dsp:cNvSpPr/>
      </dsp:nvSpPr>
      <dsp:spPr>
        <a:xfrm>
          <a:off x="6162638" y="1529322"/>
          <a:ext cx="2176493" cy="1105138"/>
        </a:xfrm>
        <a:prstGeom prst="roundRect">
          <a:avLst/>
        </a:prstGeom>
        <a:solidFill>
          <a:schemeClr val="accent1">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PLANNING</a:t>
          </a:r>
        </a:p>
        <a:p>
          <a:pPr marL="0" lvl="0" indent="0" algn="ctr" defTabSz="889000">
            <a:lnSpc>
              <a:spcPct val="90000"/>
            </a:lnSpc>
            <a:spcBef>
              <a:spcPct val="0"/>
            </a:spcBef>
            <a:spcAft>
              <a:spcPct val="35000"/>
            </a:spcAft>
            <a:buNone/>
          </a:pPr>
          <a:r>
            <a:rPr lang="en-US" sz="2000" kern="1200" dirty="0"/>
            <a:t>Rubric 5</a:t>
          </a:r>
        </a:p>
      </dsp:txBody>
      <dsp:txXfrm>
        <a:off x="6216586" y="1583270"/>
        <a:ext cx="2068597" cy="997242"/>
      </dsp:txXfrm>
    </dsp:sp>
    <dsp:sp modelId="{E3597C53-F0AB-4549-87F9-09BA15577AE4}">
      <dsp:nvSpPr>
        <dsp:cNvPr id="0" name=""/>
        <dsp:cNvSpPr/>
      </dsp:nvSpPr>
      <dsp:spPr>
        <a:xfrm>
          <a:off x="2937452" y="554253"/>
          <a:ext cx="4421637" cy="4421637"/>
        </a:xfrm>
        <a:custGeom>
          <a:avLst/>
          <a:gdLst/>
          <a:ahLst/>
          <a:cxnLst/>
          <a:rect l="0" t="0" r="0" b="0"/>
          <a:pathLst>
            <a:path>
              <a:moveTo>
                <a:pt x="4418567" y="2094353"/>
              </a:moveTo>
              <a:arcTo wR="2210818" hR="2210818" stAng="21418817" swAng="2198676"/>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4F4E8E-05FC-094A-9C87-D2ABDF3D7EE3}">
      <dsp:nvSpPr>
        <dsp:cNvPr id="0" name=""/>
        <dsp:cNvSpPr/>
      </dsp:nvSpPr>
      <dsp:spPr>
        <a:xfrm>
          <a:off x="5394587" y="4001092"/>
          <a:ext cx="2106342" cy="110513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INSTRUCTION</a:t>
          </a:r>
        </a:p>
        <a:p>
          <a:pPr marL="0" lvl="0" indent="0" algn="ctr" defTabSz="889000">
            <a:lnSpc>
              <a:spcPct val="90000"/>
            </a:lnSpc>
            <a:spcBef>
              <a:spcPct val="0"/>
            </a:spcBef>
            <a:spcAft>
              <a:spcPct val="35000"/>
            </a:spcAft>
            <a:buNone/>
          </a:pPr>
          <a:r>
            <a:rPr lang="en-US" sz="2000" kern="1200" dirty="0">
              <a:solidFill>
                <a:schemeClr val="tx1"/>
              </a:solidFill>
            </a:rPr>
            <a:t>Rubric 8</a:t>
          </a:r>
        </a:p>
      </dsp:txBody>
      <dsp:txXfrm>
        <a:off x="5448535" y="4055040"/>
        <a:ext cx="1998446" cy="997242"/>
      </dsp:txXfrm>
    </dsp:sp>
    <dsp:sp modelId="{6E0EF3E6-513B-B443-B51B-E7B292C8DB92}">
      <dsp:nvSpPr>
        <dsp:cNvPr id="0" name=""/>
        <dsp:cNvSpPr/>
      </dsp:nvSpPr>
      <dsp:spPr>
        <a:xfrm>
          <a:off x="2937452" y="554253"/>
          <a:ext cx="4421637" cy="4421637"/>
        </a:xfrm>
        <a:custGeom>
          <a:avLst/>
          <a:gdLst/>
          <a:ahLst/>
          <a:cxnLst/>
          <a:rect l="0" t="0" r="0" b="0"/>
          <a:pathLst>
            <a:path>
              <a:moveTo>
                <a:pt x="2452427" y="4408395"/>
              </a:moveTo>
              <a:arcTo wR="2210818" hR="2210818" stAng="5023555" swAng="723043"/>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D22D45-85EB-3C43-8CF7-75604429A544}">
      <dsp:nvSpPr>
        <dsp:cNvPr id="0" name=""/>
        <dsp:cNvSpPr/>
      </dsp:nvSpPr>
      <dsp:spPr>
        <a:xfrm>
          <a:off x="2776528" y="4001092"/>
          <a:ext cx="2144512" cy="1105138"/>
        </a:xfrm>
        <a:prstGeom prst="roundRect">
          <a:avLst/>
        </a:prstGeom>
        <a:solidFill>
          <a:schemeClr val="accent1">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ASSESSMENT</a:t>
          </a:r>
        </a:p>
        <a:p>
          <a:pPr marL="0" lvl="0" indent="0" algn="ctr" defTabSz="889000">
            <a:lnSpc>
              <a:spcPct val="90000"/>
            </a:lnSpc>
            <a:spcBef>
              <a:spcPct val="0"/>
            </a:spcBef>
            <a:spcAft>
              <a:spcPct val="35000"/>
            </a:spcAft>
            <a:buNone/>
          </a:pPr>
          <a:r>
            <a:rPr lang="en-US" sz="2000" kern="1200" dirty="0">
              <a:solidFill>
                <a:schemeClr val="tx1"/>
              </a:solidFill>
            </a:rPr>
            <a:t>Rubric 12</a:t>
          </a:r>
        </a:p>
      </dsp:txBody>
      <dsp:txXfrm>
        <a:off x="2830476" y="4055040"/>
        <a:ext cx="2036616" cy="997242"/>
      </dsp:txXfrm>
    </dsp:sp>
    <dsp:sp modelId="{68F506B3-A91C-5D4C-BB18-F1E1F1C29DB9}">
      <dsp:nvSpPr>
        <dsp:cNvPr id="0" name=""/>
        <dsp:cNvSpPr/>
      </dsp:nvSpPr>
      <dsp:spPr>
        <a:xfrm>
          <a:off x="2937452" y="554253"/>
          <a:ext cx="4421637" cy="4421637"/>
        </a:xfrm>
        <a:custGeom>
          <a:avLst/>
          <a:gdLst/>
          <a:ahLst/>
          <a:cxnLst/>
          <a:rect l="0" t="0" r="0" b="0"/>
          <a:pathLst>
            <a:path>
              <a:moveTo>
                <a:pt x="369912" y="3435066"/>
              </a:moveTo>
              <a:arcTo wR="2210818" hR="2210818" stAng="8782507" swAng="2198676"/>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3A853C-3FCB-0445-9A9C-658E6B15660A}">
      <dsp:nvSpPr>
        <dsp:cNvPr id="0" name=""/>
        <dsp:cNvSpPr/>
      </dsp:nvSpPr>
      <dsp:spPr>
        <a:xfrm>
          <a:off x="2024068" y="1529322"/>
          <a:ext cx="2043179" cy="1105138"/>
        </a:xfrm>
        <a:prstGeom prst="roundRect">
          <a:avLst/>
        </a:prstGeom>
        <a:solidFill>
          <a:schemeClr val="accent1">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ASSESSMENT</a:t>
          </a:r>
        </a:p>
        <a:p>
          <a:pPr marL="0" lvl="0" indent="0" algn="ctr" defTabSz="889000">
            <a:lnSpc>
              <a:spcPct val="90000"/>
            </a:lnSpc>
            <a:spcBef>
              <a:spcPct val="0"/>
            </a:spcBef>
            <a:spcAft>
              <a:spcPct val="35000"/>
            </a:spcAft>
            <a:buNone/>
          </a:pPr>
          <a:r>
            <a:rPr lang="en-US" sz="2000" kern="1200" dirty="0">
              <a:solidFill>
                <a:schemeClr val="tx1"/>
              </a:solidFill>
            </a:rPr>
            <a:t>Rubric 13</a:t>
          </a:r>
        </a:p>
      </dsp:txBody>
      <dsp:txXfrm>
        <a:off x="2078016" y="1583270"/>
        <a:ext cx="1935283" cy="997242"/>
      </dsp:txXfrm>
    </dsp:sp>
    <dsp:sp modelId="{B39389D1-90DE-A449-984A-FC024D61A1D7}">
      <dsp:nvSpPr>
        <dsp:cNvPr id="0" name=""/>
        <dsp:cNvSpPr/>
      </dsp:nvSpPr>
      <dsp:spPr>
        <a:xfrm>
          <a:off x="2937452" y="554253"/>
          <a:ext cx="4421637" cy="4421637"/>
        </a:xfrm>
        <a:custGeom>
          <a:avLst/>
          <a:gdLst/>
          <a:ahLst/>
          <a:cxnLst/>
          <a:rect l="0" t="0" r="0" b="0"/>
          <a:pathLst>
            <a:path>
              <a:moveTo>
                <a:pt x="383703" y="966081"/>
              </a:moveTo>
              <a:arcTo wR="2210818" hR="2210818" stAng="12855898" swAng="1671811"/>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514660" y="118421"/>
          <a:ext cx="3923677" cy="3923677"/>
        </a:xfrm>
        <a:prstGeom prst="circularArrow">
          <a:avLst>
            <a:gd name="adj1" fmla="val 5544"/>
            <a:gd name="adj2" fmla="val 330680"/>
            <a:gd name="adj3" fmla="val 13859938"/>
            <a:gd name="adj4" fmla="val 1733504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4AAE3-D4C6-4BAB-8D9D-88E7BBFD12E5}">
      <dsp:nvSpPr>
        <dsp:cNvPr id="0" name=""/>
        <dsp:cNvSpPr/>
      </dsp:nvSpPr>
      <dsp:spPr>
        <a:xfrm>
          <a:off x="1591344" y="139489"/>
          <a:ext cx="1770310" cy="88515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Model</a:t>
          </a:r>
        </a:p>
      </dsp:txBody>
      <dsp:txXfrm>
        <a:off x="1634554" y="182699"/>
        <a:ext cx="1683890" cy="798735"/>
      </dsp:txXfrm>
    </dsp:sp>
    <dsp:sp modelId="{CB545A5D-75C9-49DB-AD8B-B348DB1A7A4A}">
      <dsp:nvSpPr>
        <dsp:cNvPr id="0" name=""/>
        <dsp:cNvSpPr/>
      </dsp:nvSpPr>
      <dsp:spPr>
        <a:xfrm>
          <a:off x="3182661" y="1295649"/>
          <a:ext cx="1770310" cy="88515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Practice</a:t>
          </a:r>
        </a:p>
      </dsp:txBody>
      <dsp:txXfrm>
        <a:off x="3225871" y="1338859"/>
        <a:ext cx="1683890" cy="798735"/>
      </dsp:txXfrm>
    </dsp:sp>
    <dsp:sp modelId="{7FAAA5A5-C0CF-4BAE-8E75-BF0E96369C22}">
      <dsp:nvSpPr>
        <dsp:cNvPr id="0" name=""/>
        <dsp:cNvSpPr/>
      </dsp:nvSpPr>
      <dsp:spPr>
        <a:xfrm>
          <a:off x="2574832" y="3166355"/>
          <a:ext cx="1770310" cy="88515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Perform</a:t>
          </a:r>
        </a:p>
      </dsp:txBody>
      <dsp:txXfrm>
        <a:off x="2618042" y="3209565"/>
        <a:ext cx="1683890" cy="798735"/>
      </dsp:txXfrm>
    </dsp:sp>
    <dsp:sp modelId="{00D0B52D-2A0F-4D47-83A4-4DDE411B4460}">
      <dsp:nvSpPr>
        <dsp:cNvPr id="0" name=""/>
        <dsp:cNvSpPr/>
      </dsp:nvSpPr>
      <dsp:spPr>
        <a:xfrm>
          <a:off x="607856" y="3166355"/>
          <a:ext cx="1770310" cy="885155"/>
        </a:xfrm>
        <a:prstGeom prst="roundRect">
          <a:avLst/>
        </a:prstGeom>
        <a:solidFill>
          <a:schemeClr val="bg2">
            <a:lumMod val="7500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Feedback</a:t>
          </a:r>
        </a:p>
      </dsp:txBody>
      <dsp:txXfrm>
        <a:off x="651066" y="3209565"/>
        <a:ext cx="1683890" cy="798735"/>
      </dsp:txXfrm>
    </dsp:sp>
    <dsp:sp modelId="{B10813D8-140F-424F-845A-D15528B6A811}">
      <dsp:nvSpPr>
        <dsp:cNvPr id="0" name=""/>
        <dsp:cNvSpPr/>
      </dsp:nvSpPr>
      <dsp:spPr>
        <a:xfrm>
          <a:off x="26" y="1295649"/>
          <a:ext cx="1770310" cy="88515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Perform</a:t>
          </a:r>
        </a:p>
      </dsp:txBody>
      <dsp:txXfrm>
        <a:off x="43236" y="1338859"/>
        <a:ext cx="1683890" cy="79873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C4A10-C823-8A47-B275-05176EBE1CD9}" type="datetimeFigureOut">
              <a:rPr lang="en-US" smtClean="0"/>
              <a:t>11/16/18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107A5-D762-604D-8F4A-9E97E86C948D}" type="slidenum">
              <a:rPr lang="en-US" smtClean="0"/>
              <a:t>‹#›</a:t>
            </a:fld>
            <a:endParaRPr lang="en-US"/>
          </a:p>
        </p:txBody>
      </p:sp>
    </p:spTree>
    <p:extLst>
      <p:ext uri="{BB962C8B-B14F-4D97-AF65-F5344CB8AC3E}">
        <p14:creationId xmlns:p14="http://schemas.microsoft.com/office/powerpoint/2010/main" val="28532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 </a:t>
            </a:r>
            <a:r>
              <a:rPr lang="en-US" b="0" dirty="0"/>
              <a:t>We would like to </a:t>
            </a:r>
            <a:r>
              <a:rPr lang="en-US" b="0" dirty="0">
                <a:cs typeface="Calibri"/>
              </a:rPr>
              <a:t>w</a:t>
            </a:r>
            <a:r>
              <a:rPr lang="en-US" dirty="0">
                <a:cs typeface="Calibri"/>
              </a:rPr>
              <a:t>elcome you to the fourth installment of our High leverage practices webinar developed by the GA HLP team. If this is your first time, thank you for joining us! If you are a returning participant, welcome back. We are glad that you are joining us for another engaging discussion.</a:t>
            </a:r>
            <a:endParaRPr lang="en-US" b="0" dirty="0">
              <a:cs typeface="Calibri"/>
            </a:endParaRPr>
          </a:p>
          <a:p>
            <a:endParaRPr lang="en-US" dirty="0"/>
          </a:p>
          <a:p>
            <a:r>
              <a:rPr lang="en-US" sz="1200" kern="1200" dirty="0">
                <a:solidFill>
                  <a:schemeClr val="tx1"/>
                </a:solidFill>
                <a:effectLst/>
                <a:latin typeface="+mn-lt"/>
                <a:ea typeface="+mn-ea"/>
                <a:cs typeface="+mn-cs"/>
              </a:rPr>
              <a:t>In this webinar we will focus on High Leverage practice</a:t>
            </a:r>
            <a:r>
              <a:rPr lang="en-US" sz="1200" kern="1200" baseline="0" dirty="0">
                <a:solidFill>
                  <a:schemeClr val="tx1"/>
                </a:solidFill>
                <a:effectLst/>
                <a:latin typeface="+mn-lt"/>
                <a:ea typeface="+mn-ea"/>
                <a:cs typeface="+mn-cs"/>
              </a:rPr>
              <a:t> 8 which considers the importance of feedback as a tool to guide students’ academic and social behavior.</a:t>
            </a:r>
            <a:r>
              <a:rPr lang="en-US" sz="1200" b="1" kern="1200" dirty="0">
                <a:solidFill>
                  <a:schemeClr val="tx1"/>
                </a:solidFill>
                <a:effectLst/>
                <a:latin typeface="+mn-lt"/>
                <a:ea typeface="+mn-ea"/>
                <a:cs typeface="+mn-cs"/>
              </a:rPr>
              <a:t>&lt;CLICK&gt;</a:t>
            </a:r>
          </a:p>
          <a:p>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a:t>
            </a:r>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F19D6CF1-BCB8-4759-B2D5-6FD3B482A2A4}" type="slidenum">
              <a:rPr lang="en-US" sz="2400" smtClean="0">
                <a:solidFill>
                  <a:prstClr val="black"/>
                </a:solidFill>
              </a:rPr>
              <a:pPr>
                <a:defRPr/>
              </a:pPr>
              <a:t>1</a:t>
            </a:fld>
            <a:endParaRPr lang="en-US" sz="2400">
              <a:solidFill>
                <a:prstClr val="black"/>
              </a:solidFill>
            </a:endParaRPr>
          </a:p>
        </p:txBody>
      </p:sp>
    </p:spTree>
    <p:extLst>
      <p:ext uri="{BB962C8B-B14F-4D97-AF65-F5344CB8AC3E}">
        <p14:creationId xmlns:p14="http://schemas.microsoft.com/office/powerpoint/2010/main" val="99515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As we consider ideas around feedback, we'd like to share this model offered by Dr. Hodges at the Professional Development Schools Southeastern Region vision for excellence conference. This</a:t>
            </a:r>
            <a:r>
              <a:rPr lang="en-US" baseline="0" dirty="0"/>
              <a:t> model considers all of the potential stakeholders who occupy instructional space. These include Teachers, interns, Administrators, Preservice teachers etc.</a:t>
            </a:r>
          </a:p>
          <a:p>
            <a:r>
              <a:rPr lang="en-US" baseline="0" dirty="0"/>
              <a:t>Feedback regarding the impact of practice is available from all of these sources. It is important to consider all of the perspectives that are available when considering the impact of instructional practices</a:t>
            </a:r>
            <a:r>
              <a:rPr lang="en-US" dirty="0"/>
              <a:t> and the feedback that is available from and for each stakeholder</a:t>
            </a:r>
            <a:r>
              <a:rPr lang="en-US" baseline="0" dirty="0"/>
              <a:t>.</a:t>
            </a:r>
            <a:endParaRPr lang="en-US" baseline="0" dirty="0">
              <a:cs typeface="Calibri"/>
            </a:endParaRPr>
          </a:p>
          <a:p>
            <a:r>
              <a:rPr lang="en-US" baseline="0" dirty="0"/>
              <a:t>For example, What feedback can teachers get from students about their instruction. The level of participation that students demonstrate could indicate that the instruction is engaging, interesting or interactive. When students do not participate, what kind of feedback or information might that present?</a:t>
            </a:r>
          </a:p>
          <a:p>
            <a:r>
              <a:rPr lang="en-US" baseline="0" dirty="0"/>
              <a:t>For co-teaching relationships, if one teacher’s voice is heard most often while the second teacher is less active, what kind of feedback could that reflect?</a:t>
            </a:r>
            <a:r>
              <a:rPr lang="en-US" dirty="0">
                <a:cs typeface="Calibri"/>
              </a:rPr>
              <a:t> </a:t>
            </a:r>
          </a:p>
          <a:p>
            <a:r>
              <a:rPr lang="en-US" dirty="0">
                <a:cs typeface="Calibri"/>
              </a:rPr>
              <a:t>How are all the sources of feedback leveraged in your spaces?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cs typeface="Calibri"/>
            </a:endParaRPr>
          </a:p>
        </p:txBody>
      </p:sp>
      <p:sp>
        <p:nvSpPr>
          <p:cNvPr id="4" name="Slide Number Placeholder 3"/>
          <p:cNvSpPr>
            <a:spLocks noGrp="1"/>
          </p:cNvSpPr>
          <p:nvPr>
            <p:ph type="sldNum" sz="quarter" idx="10"/>
          </p:nvPr>
        </p:nvSpPr>
        <p:spPr/>
        <p:txBody>
          <a:bodyPr/>
          <a:lstStyle/>
          <a:p>
            <a:fld id="{8C4107A5-D762-604D-8F4A-9E97E86C948D}" type="slidenum">
              <a:rPr lang="en-US" smtClean="0"/>
              <a:t>10</a:t>
            </a:fld>
            <a:endParaRPr lang="en-US"/>
          </a:p>
        </p:txBody>
      </p:sp>
    </p:spTree>
    <p:extLst>
      <p:ext uri="{BB962C8B-B14F-4D97-AF65-F5344CB8AC3E}">
        <p14:creationId xmlns:p14="http://schemas.microsoft.com/office/powerpoint/2010/main" val="123479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 As we continue the discussion on feedback, we'd like to offer you two lenses. </a:t>
            </a:r>
            <a:r>
              <a:rPr lang="en-US" dirty="0"/>
              <a:t>As you know, there are two sets of HLPs</a:t>
            </a:r>
            <a:r>
              <a:rPr lang="en-US" baseline="0" dirty="0"/>
              <a:t> that specifically target general education and special education contexts. Since the HLPs are considered to be effective practices that teachers demonstrate, it would make sense that the practices identified for each context would overlap. Here is a great example of how that occurs. As we consider HLPs 8 and 22 from the special education context, we can see who this overlap almost perfectly with HLPs 3 and 18 in the general education context.</a:t>
            </a:r>
            <a:r>
              <a:rPr lang="en-US" dirty="0"/>
              <a:t>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baseline="0" dirty="0"/>
          </a:p>
        </p:txBody>
      </p:sp>
      <p:sp>
        <p:nvSpPr>
          <p:cNvPr id="4" name="Slide Number Placeholder 3"/>
          <p:cNvSpPr>
            <a:spLocks noGrp="1"/>
          </p:cNvSpPr>
          <p:nvPr>
            <p:ph type="sldNum" sz="quarter" idx="10"/>
          </p:nvPr>
        </p:nvSpPr>
        <p:spPr/>
        <p:txBody>
          <a:bodyPr/>
          <a:lstStyle/>
          <a:p>
            <a:fld id="{8C4107A5-D762-604D-8F4A-9E97E86C948D}" type="slidenum">
              <a:rPr lang="en-US" smtClean="0"/>
              <a:t>11</a:t>
            </a:fld>
            <a:endParaRPr lang="en-US"/>
          </a:p>
        </p:txBody>
      </p:sp>
    </p:spTree>
    <p:extLst>
      <p:ext uri="{BB962C8B-B14F-4D97-AF65-F5344CB8AC3E}">
        <p14:creationId xmlns:p14="http://schemas.microsoft.com/office/powerpoint/2010/main" val="34668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Carla: </a:t>
            </a:r>
            <a:r>
              <a:rPr lang="en-US" sz="1200" kern="1200" dirty="0">
                <a:solidFill>
                  <a:schemeClr val="tx1"/>
                </a:solidFill>
                <a:effectLst/>
                <a:latin typeface="+mn-lt"/>
                <a:ea typeface="+mn-ea"/>
                <a:cs typeface="+mn-cs"/>
              </a:rPr>
              <a:t>Good afternoon everyone, today we will define feedback, discuss types of effective and least effective feedback, share how various stakeholder use feedback to improve student learning and behavior, and finally, consider opportunities for assessment reform.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b="1" dirty="0"/>
          </a:p>
        </p:txBody>
      </p:sp>
      <p:sp>
        <p:nvSpPr>
          <p:cNvPr id="4" name="Slide Number Placeholder 3"/>
          <p:cNvSpPr>
            <a:spLocks noGrp="1"/>
          </p:cNvSpPr>
          <p:nvPr>
            <p:ph type="sldNum" sz="quarter" idx="10"/>
          </p:nvPr>
        </p:nvSpPr>
        <p:spPr/>
        <p:txBody>
          <a:bodyPr/>
          <a:lstStyle/>
          <a:p>
            <a:fld id="{8C4107A5-D762-604D-8F4A-9E97E86C948D}" type="slidenum">
              <a:rPr lang="en-US" smtClean="0"/>
              <a:t>12</a:t>
            </a:fld>
            <a:endParaRPr lang="en-US"/>
          </a:p>
        </p:txBody>
      </p:sp>
    </p:spTree>
    <p:extLst>
      <p:ext uri="{BB962C8B-B14F-4D97-AF65-F5344CB8AC3E}">
        <p14:creationId xmlns:p14="http://schemas.microsoft.com/office/powerpoint/2010/main" val="355732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 </a:t>
            </a:r>
            <a:r>
              <a:rPr lang="en-US" sz="1200" kern="1200" dirty="0">
                <a:solidFill>
                  <a:schemeClr val="tx1"/>
                </a:solidFill>
                <a:effectLst/>
                <a:latin typeface="+mn-lt"/>
                <a:ea typeface="+mn-ea"/>
                <a:cs typeface="+mn-cs"/>
              </a:rPr>
              <a:t>Dylan </a:t>
            </a:r>
            <a:r>
              <a:rPr lang="en-US" sz="1200" kern="1200" dirty="0" err="1">
                <a:solidFill>
                  <a:schemeClr val="tx1"/>
                </a:solidFill>
                <a:effectLst/>
                <a:latin typeface="+mn-lt"/>
                <a:ea typeface="+mn-ea"/>
                <a:cs typeface="+mn-cs"/>
              </a:rPr>
              <a:t>Wiliam</a:t>
            </a:r>
            <a:r>
              <a:rPr lang="en-US" sz="1200" kern="1200" dirty="0">
                <a:solidFill>
                  <a:schemeClr val="tx1"/>
                </a:solidFill>
                <a:effectLst/>
                <a:latin typeface="+mn-lt"/>
                <a:ea typeface="+mn-ea"/>
                <a:cs typeface="+mn-cs"/>
              </a:rPr>
              <a:t> (2011) helps us think about the criticality of providing feedback not only at the end of the lesson but also during instruction, when the teacher and the students can act upon the information. He states, “When a teacher teaches, no matter how well he or she might design a lesson, what a child learns is unpredictable. Children do not always learn what we teach. That is why the most important assessment does not happen at the end of learning – it happens during the learning, when there is still time to do something with the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13</a:t>
            </a:fld>
            <a:endParaRPr lang="en-US"/>
          </a:p>
        </p:txBody>
      </p:sp>
    </p:spTree>
    <p:extLst>
      <p:ext uri="{BB962C8B-B14F-4D97-AF65-F5344CB8AC3E}">
        <p14:creationId xmlns:p14="http://schemas.microsoft.com/office/powerpoint/2010/main" val="274817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a:t>
            </a:r>
            <a:r>
              <a:rPr lang="en-US" b="0" dirty="0"/>
              <a:t>: </a:t>
            </a:r>
            <a:r>
              <a:rPr lang="en-US" sz="1200" kern="1200" dirty="0">
                <a:solidFill>
                  <a:schemeClr val="tx1"/>
                </a:solidFill>
                <a:effectLst/>
                <a:latin typeface="+mn-lt"/>
                <a:ea typeface="+mn-ea"/>
                <a:cs typeface="+mn-cs"/>
              </a:rPr>
              <a:t>So, What is feedback?  Let’s explore</a:t>
            </a:r>
            <a:r>
              <a:rPr lang="en-US" sz="1200" kern="1200" baseline="0" dirty="0">
                <a:solidFill>
                  <a:schemeClr val="tx1"/>
                </a:solidFill>
                <a:effectLst/>
                <a:latin typeface="+mn-lt"/>
                <a:ea typeface="+mn-ea"/>
                <a:cs typeface="+mn-cs"/>
              </a:rPr>
              <a:t> this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14</a:t>
            </a:fld>
            <a:endParaRPr lang="en-US"/>
          </a:p>
        </p:txBody>
      </p:sp>
    </p:spTree>
    <p:extLst>
      <p:ext uri="{BB962C8B-B14F-4D97-AF65-F5344CB8AC3E}">
        <p14:creationId xmlns:p14="http://schemas.microsoft.com/office/powerpoint/2010/main" val="23060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 </a:t>
            </a:r>
            <a:r>
              <a:rPr lang="en-US" sz="1200" kern="1200" dirty="0">
                <a:solidFill>
                  <a:schemeClr val="tx1"/>
                </a:solidFill>
                <a:effectLst/>
                <a:latin typeface="+mn-lt"/>
                <a:ea typeface="+mn-ea"/>
                <a:cs typeface="+mn-cs"/>
              </a:rPr>
              <a:t>Feedback is…information on a person’s actual versus ideal performance; it is provided by an agent, such as a teacher, peer, book, parent, oneself, or an experience; it takes on new forms of instruction (e.g., students may have opportunities to revise and resubmit their work or represent their work in a new way); and, feedback has a dual implication as it is included in the instruction (academic) and social/emotional/behavioral high leverage practices domains, focused on learning and behavior. Therefore, HLPs #8 and #22 explain that the purpose of feedback is to guide student learning and behavior to increase student motivation, engagement, and independence, leading to improved student learning and behavior outcomes.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a:p>
        </p:txBody>
      </p:sp>
    </p:spTree>
    <p:extLst>
      <p:ext uri="{BB962C8B-B14F-4D97-AF65-F5344CB8AC3E}">
        <p14:creationId xmlns:p14="http://schemas.microsoft.com/office/powerpoint/2010/main" val="120332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 </a:t>
            </a:r>
            <a:r>
              <a:rPr lang="en-US" sz="1200" kern="1200" dirty="0">
                <a:solidFill>
                  <a:schemeClr val="tx1"/>
                </a:solidFill>
                <a:effectLst/>
                <a:latin typeface="+mn-lt"/>
                <a:ea typeface="+mn-ea"/>
                <a:cs typeface="+mn-cs"/>
              </a:rPr>
              <a:t>Since feedback should occur not only at the end of the lesson but also during instruction as part of the assessment process, we may consider the following feedback cycle or loop as aligned to edTPA rubrics and state standards. It is important, then, that teachers/teacher candidates begin thinking during the planning phase about how they will create sequential lessons that build and connect ideas for learners, considering higher-order thinking questions and opportunities for learners to receive feedback during each lesson. Additionally, planning formative assessments to monitor student learning is another important step in the planning process. Then moving to the next phase, instruction, teachers/candidates enact their teaching where they elicit responses from their learners and provide feedback to their learners during instruction in order to deepen learning. Finally, the last phase of the cycle, assessment, teachers/candidates have the opportunity to provide feedback to their learners, by highlighting learners’ strengths and needs and by providing a strategy for their learners to extend or to improve learning. Last but not least, teachers/candidates have a responsibility to provide opportunities for their learners to respond to the feedback given either during the lesson/learning segment or at a later time.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16</a:t>
            </a:fld>
            <a:endParaRPr lang="en-US"/>
          </a:p>
        </p:txBody>
      </p:sp>
    </p:spTree>
    <p:extLst>
      <p:ext uri="{BB962C8B-B14F-4D97-AF65-F5344CB8AC3E}">
        <p14:creationId xmlns:p14="http://schemas.microsoft.com/office/powerpoint/2010/main" val="44349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first phase of the feedback cycle: Planning for Learning. As you can see Planning for Learning is aligned to edTPA Rubric 1 and TAPS 2 Instructional Planning. The edTPA and TAPs 2 criteria both focus on: (1) Developing plans that are clear, logical, sequential, and integrated across the curriculum (e.g., long-term goals, lesson plans, and syllabi), and (2) Analyzing and using student learning data from assessments to inform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8C4107A5-D762-604D-8F4A-9E97E86C948D}" type="slidenum">
              <a:rPr lang="en-US" smtClean="0"/>
              <a:t>17</a:t>
            </a:fld>
            <a:endParaRPr lang="en-US"/>
          </a:p>
        </p:txBody>
      </p:sp>
    </p:spTree>
    <p:extLst>
      <p:ext uri="{BB962C8B-B14F-4D97-AF65-F5344CB8AC3E}">
        <p14:creationId xmlns:p14="http://schemas.microsoft.com/office/powerpoint/2010/main" val="106113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Still considering the Planning phase, Planning Assessments to Monitor and Support Student Learning, edTPA Rubric 5 and TAPS 5 – Assessment Strategies, include criteria focused on strategically designing assessments to allow individual learners or groups with specific needs to demonstrate their learning.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4107A5-D762-604D-8F4A-9E97E86C948D}" type="slidenum">
              <a:rPr lang="en-US" smtClean="0"/>
              <a:t>18</a:t>
            </a:fld>
            <a:endParaRPr lang="en-US"/>
          </a:p>
        </p:txBody>
      </p:sp>
    </p:spTree>
    <p:extLst>
      <p:ext uri="{BB962C8B-B14F-4D97-AF65-F5344CB8AC3E}">
        <p14:creationId xmlns:p14="http://schemas.microsoft.com/office/powerpoint/2010/main" val="4071582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Moving to the second phase of the feedback cycle, Instruction, we will focus on edTPA Rubric 8 and TAPS 8. Deepening Student Learning and creating an Academically Challenging Environment, which include criteria emphasizing critical and creative thinking, questioning and providing feedback in order to push learners to achieve their goals. Teachers/candidates have opportunities to elicit and build on students’ responses to explicitly portray, extend, or clarify strategies and skills. Additionally, teachers/candidates facilitate interactions among students so they can assess their own abilities to deepen learning and to become self-regulating.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4107A5-D762-604D-8F4A-9E97E86C948D}" type="slidenum">
              <a:rPr lang="en-US" smtClean="0"/>
              <a:t>19</a:t>
            </a:fld>
            <a:endParaRPr lang="en-US"/>
          </a:p>
        </p:txBody>
      </p:sp>
    </p:spTree>
    <p:extLst>
      <p:ext uri="{BB962C8B-B14F-4D97-AF65-F5344CB8AC3E}">
        <p14:creationId xmlns:p14="http://schemas.microsoft.com/office/powerpoint/2010/main" val="17282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Day </a:t>
            </a:r>
            <a:r>
              <a:rPr lang="en-US" dirty="0">
                <a:cs typeface="Calibri"/>
              </a:rPr>
              <a:t>Before we proceed, I'd like to offer the disclaimer that this work is produced under an Award sponsored by the US Department of Education and the project officer is David Guardino. Now, let's introduce the team </a:t>
            </a:r>
            <a:r>
              <a:rPr lang="en-US" sz="1200" b="1" kern="1200" dirty="0">
                <a:solidFill>
                  <a:schemeClr val="tx1"/>
                </a:solidFill>
                <a:effectLst/>
                <a:latin typeface="+mn-lt"/>
                <a:ea typeface="+mn-ea"/>
                <a:cs typeface="+mn-cs"/>
              </a:rPr>
              <a:t>&lt;CLICK&gt;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a:t>
            </a:r>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7EFAC7EB-762A-204C-9BF2-053D2A228798}"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063309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last phase of the feedback cycle, Assessment, includes two main points of emphasis. First, I will discuss edTPA Rubric 12 and TAPS 6 – Assessment Uses which highlight the teacher’s/candidate’s provision of feedback to learners on their strengths and needs, and include a strategy to improve or to extend learning. Sharing accurate results of student progress with students, parents, and key school personnel is important for students to progress toward their learning goals.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20</a:t>
            </a:fld>
            <a:endParaRPr lang="en-US"/>
          </a:p>
        </p:txBody>
      </p:sp>
    </p:spTree>
    <p:extLst>
      <p:ext uri="{BB962C8B-B14F-4D97-AF65-F5344CB8AC3E}">
        <p14:creationId xmlns:p14="http://schemas.microsoft.com/office/powerpoint/2010/main" val="4077705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the last phase of the feedback cycle pertaining to Assessment, the second point of emphasis is aligned to edTPA Rubric 13 and TAPS 6 – Assessment Uses – which highlight the criticality of opportunities for students to understand and to use the feedback provided. By providing opportunities for students to use feedback, teacher/candidates have help students make progress toward their goals AND teach them how to self-assess and use strategies to improve their own learning. This brings us back to the beginning of the feedback cycle/loop where we see alignment to TAPS 6 – Assessment Uses: teachers/candidates have the opportunity to use assessment tools for both formative and summative purposes to inform, guide, and adjust instruction and to systematically analyze and use data to measure student progress, to design appropriate interventions, and to inform long- and short-term instructional decisions.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21</a:t>
            </a:fld>
            <a:endParaRPr lang="en-US"/>
          </a:p>
        </p:txBody>
      </p:sp>
    </p:spTree>
    <p:extLst>
      <p:ext uri="{BB962C8B-B14F-4D97-AF65-F5344CB8AC3E}">
        <p14:creationId xmlns:p14="http://schemas.microsoft.com/office/powerpoint/2010/main" val="3479370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22</a:t>
            </a:fld>
            <a:endParaRPr lang="en-US"/>
          </a:p>
        </p:txBody>
      </p:sp>
    </p:spTree>
    <p:extLst>
      <p:ext uri="{BB962C8B-B14F-4D97-AF65-F5344CB8AC3E}">
        <p14:creationId xmlns:p14="http://schemas.microsoft.com/office/powerpoint/2010/main" val="908054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Considering the power of the feedback cycle, have </a:t>
            </a:r>
            <a:r>
              <a:rPr lang="en-US" baseline="0" dirty="0"/>
              <a:t>you had a similar experience that you’d like to share? </a:t>
            </a:r>
          </a:p>
          <a:p>
            <a:endParaRPr lang="en-US" baseline="0" dirty="0"/>
          </a:p>
          <a:p>
            <a:r>
              <a:rPr lang="en-US" baseline="0" dirty="0"/>
              <a:t>Or, maybe you’ve shown Austin’s Butterfly video before. How did your colleagues or pre-service teachers respond to the feedback cycle?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23</a:t>
            </a:fld>
            <a:endParaRPr lang="en-US"/>
          </a:p>
        </p:txBody>
      </p:sp>
    </p:spTree>
    <p:extLst>
      <p:ext uri="{BB962C8B-B14F-4D97-AF65-F5344CB8AC3E}">
        <p14:creationId xmlns:p14="http://schemas.microsoft.com/office/powerpoint/2010/main" val="202089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Day </a:t>
            </a:r>
            <a:r>
              <a:rPr lang="en-US" sz="1200" kern="1200" dirty="0">
                <a:solidFill>
                  <a:schemeClr val="tx1"/>
                </a:solidFill>
                <a:effectLst/>
                <a:latin typeface="+mn-lt"/>
                <a:ea typeface="+mn-ea"/>
                <a:cs typeface="+mn-cs"/>
              </a:rPr>
              <a:t>So, you might be thinking, what types of feedback are most effective and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24</a:t>
            </a:fld>
            <a:endParaRPr lang="en-US"/>
          </a:p>
        </p:txBody>
      </p:sp>
    </p:spTree>
    <p:extLst>
      <p:ext uri="{BB962C8B-B14F-4D97-AF65-F5344CB8AC3E}">
        <p14:creationId xmlns:p14="http://schemas.microsoft.com/office/powerpoint/2010/main" val="583135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Carla: </a:t>
            </a:r>
            <a:r>
              <a:rPr lang="en-US" sz="1200" kern="1200" dirty="0">
                <a:solidFill>
                  <a:schemeClr val="tx1"/>
                </a:solidFill>
                <a:effectLst/>
                <a:latin typeface="+mn-lt"/>
                <a:ea typeface="+mn-ea"/>
                <a:cs typeface="+mn-cs"/>
              </a:rPr>
              <a:t>The following slide provides information pertaining to most effective and least effective types of feedback. First, effective feedback must be strategically delivered and goal directed. Feedback is most effective when the learner has a goal and the feedback informs the learner regarding areas needing improvement and ways to improve performance. Hattie and Timperley (2007) highlight three kinds of feedback: Feedback on the Task, Feedback on the Process, and Feedback about Self-regulation. Providing Feedback on the Task, teachers/candidates provide information on the correct response, rather than the incorrect, in order to increases chances that the learner will remember the desired response. Effective feedback is simple, rather than complex, and is age-appropriate.  Considering Feedback on the Process, which is more effective than Feedback on the Task, teachers/candidates provide feedback that builds on changes from learners’ previous trials, including ways to improve. Meaningful feedback is verbal, nonverbal, or written and goes beyond marks/scores/grades. Meaningful feedback is positive, and timely (i.e. immediate or delayed) based upon the phase of learning. Feedback that is not timely is not helpful to learners. Praise, rather than meaningful feedback, directions attention away from the task to focus on self or the person. We call this type of feedback, which is least effective, Feedback about Self. This type of feedback, if directed in a negative way, may threaten a learner’s self-esteem and impede progress. Finally, Feedback about Self-regulation is a catalyst for helping learners create their own feedback and cognitive routines, increasing their self-regulation. Students benefit when they are provided opportunities to self-assess and critique their own 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25</a:t>
            </a:fld>
            <a:endParaRPr lang="en-US"/>
          </a:p>
        </p:txBody>
      </p:sp>
    </p:spTree>
    <p:extLst>
      <p:ext uri="{BB962C8B-B14F-4D97-AF65-F5344CB8AC3E}">
        <p14:creationId xmlns:p14="http://schemas.microsoft.com/office/powerpoint/2010/main" val="61757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As</a:t>
            </a:r>
            <a:r>
              <a:rPr lang="en-US" baseline="0" dirty="0"/>
              <a:t> you reflect on the types of feedback you provide to students or have observed being provided to students, which type(s) have you found to be most effective?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26</a:t>
            </a:fld>
            <a:endParaRPr lang="en-US"/>
          </a:p>
        </p:txBody>
      </p:sp>
    </p:spTree>
    <p:extLst>
      <p:ext uri="{BB962C8B-B14F-4D97-AF65-F5344CB8AC3E}">
        <p14:creationId xmlns:p14="http://schemas.microsoft.com/office/powerpoint/2010/main" val="283325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27</a:t>
            </a:fld>
            <a:endParaRPr lang="en-US"/>
          </a:p>
        </p:txBody>
      </p:sp>
    </p:spTree>
    <p:extLst>
      <p:ext uri="{BB962C8B-B14F-4D97-AF65-F5344CB8AC3E}">
        <p14:creationId xmlns:p14="http://schemas.microsoft.com/office/powerpoint/2010/main" val="25491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 </a:t>
            </a:r>
            <a:r>
              <a:rPr lang="en-US" sz="1200" kern="1200" dirty="0">
                <a:solidFill>
                  <a:schemeClr val="tx1"/>
                </a:solidFill>
                <a:effectLst/>
                <a:latin typeface="+mn-lt"/>
                <a:ea typeface="+mn-ea"/>
                <a:cs typeface="+mn-cs"/>
              </a:rPr>
              <a:t>Using strategies to support students’ use of feedback to enhance their learning is as important as providing learners with feedback. The following strategies are ways that teachers/candidates can provide opportunities for their students to use feedback: (1) Assist students in answering their own questions – where am I going? How am I doing? Where to next? (2) Model how to use feedback (e.g. thinking aloud and demonstrating); practice with learners as they try to use feedback; allow learners chances to perform as individuals; provide more feedback; and, follow-up with another opportunity for learners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28</a:t>
            </a:fld>
            <a:endParaRPr lang="en-US"/>
          </a:p>
        </p:txBody>
      </p:sp>
    </p:spTree>
    <p:extLst>
      <p:ext uri="{BB962C8B-B14F-4D97-AF65-F5344CB8AC3E}">
        <p14:creationId xmlns:p14="http://schemas.microsoft.com/office/powerpoint/2010/main" val="2110908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29</a:t>
            </a:fld>
            <a:endParaRPr lang="en-US"/>
          </a:p>
        </p:txBody>
      </p:sp>
    </p:spTree>
    <p:extLst>
      <p:ext uri="{BB962C8B-B14F-4D97-AF65-F5344CB8AC3E}">
        <p14:creationId xmlns:p14="http://schemas.microsoft.com/office/powerpoint/2010/main" val="148776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Pam</a:t>
            </a:r>
            <a:r>
              <a:rPr lang="en-US" dirty="0"/>
              <a:t>:</a:t>
            </a:r>
            <a:r>
              <a:rPr lang="en-US" baseline="0" dirty="0"/>
              <a:t> Good afternoon everyone! My name is Pam Wetherington, and prior to working at Columbus State University, I taught 4</a:t>
            </a:r>
            <a:r>
              <a:rPr lang="en-US" baseline="30000" dirty="0"/>
              <a:t>th</a:t>
            </a:r>
            <a:r>
              <a:rPr lang="en-US" baseline="0" dirty="0"/>
              <a:t> grade at New Mountain Hill Elementary School. Currently, I’m an assistant professor in Columbus State University’s Elementary Education Program in addition to serving all of our teacher preparation programs as the edTPA Coordinator and </a:t>
            </a:r>
            <a:r>
              <a:rPr lang="en-US" baseline="0" dirty="0" err="1"/>
              <a:t>Asst</a:t>
            </a:r>
            <a:r>
              <a:rPr lang="en-US" baseline="0" dirty="0"/>
              <a:t> </a:t>
            </a:r>
            <a:r>
              <a:rPr lang="en-US" baseline="0" dirty="0" err="1"/>
              <a:t>Dept</a:t>
            </a:r>
            <a:r>
              <a:rPr lang="en-US" baseline="0" dirty="0"/>
              <a:t> Chair. Although I teach graduate courses, my primary work and research is focused on ensuring pre-service teachers are indeed ready to be recommended for certification and their induction years of teaching. </a:t>
            </a:r>
          </a:p>
          <a:p>
            <a:endParaRPr lang="en-US" b="1" dirty="0"/>
          </a:p>
          <a:p>
            <a:r>
              <a:rPr lang="en-US" b="1" dirty="0"/>
              <a:t>Pam</a:t>
            </a:r>
            <a:r>
              <a:rPr lang="en-US" dirty="0"/>
              <a:t>: Two</a:t>
            </a:r>
            <a:r>
              <a:rPr lang="en-US" baseline="0" dirty="0"/>
              <a:t> of our HLP Team members, Melissa Driver and Kate Zimmer, are attending a conference this week and are not able to be with us in today’s webinar but have certainly supported this development of this webinar and the resources to support your work related top HLP 8 </a:t>
            </a:r>
            <a:r>
              <a:rPr lang="en-US" b="1" dirty="0"/>
              <a:t>Providing positive and constructive feedback to guide students’ learning and behavior</a:t>
            </a:r>
            <a:endParaRPr lang="en-US" dirty="0">
              <a:cs typeface="Calibri"/>
            </a:endParaRPr>
          </a:p>
          <a:p>
            <a:endParaRPr lang="en-US" dirty="0"/>
          </a:p>
          <a:p>
            <a:r>
              <a:rPr lang="en-US" b="1" dirty="0">
                <a:solidFill>
                  <a:srgbClr val="FF0000"/>
                </a:solidFill>
              </a:rPr>
              <a:t>Melissa</a:t>
            </a:r>
            <a:r>
              <a:rPr lang="en-US" dirty="0">
                <a:solidFill>
                  <a:srgbClr val="FF0000"/>
                </a:solidFill>
              </a:rPr>
              <a:t>: Hi my name is Melissa Driver, and I am an assistant professor of special education at Kennesaw State University. I taught in inclusive settings in both elementary and middle school and have also worked as an instructional coach for multiple school sites. My current teaching and research focuses on preparing special and general education teacher candidates to effectively support all learners.   </a:t>
            </a:r>
          </a:p>
          <a:p>
            <a:endParaRPr lang="en-US" dirty="0">
              <a:solidFill>
                <a:srgbClr val="FF0000"/>
              </a:solidFill>
            </a:endParaRPr>
          </a:p>
          <a:p>
            <a:r>
              <a:rPr lang="en-US" b="1" dirty="0">
                <a:solidFill>
                  <a:srgbClr val="FF0000"/>
                </a:solidFill>
              </a:rPr>
              <a:t>Kate</a:t>
            </a:r>
            <a:r>
              <a:rPr lang="en-US" dirty="0">
                <a:solidFill>
                  <a:srgbClr val="FF0000"/>
                </a:solidFill>
              </a:rPr>
              <a:t>: hello, my name is Kate Zimmer and I am an associate professor of special education at Kennesaw State University. I taught in a multi-age classroom at the elementary level for many years. My teaching, research, and community engagement efforts focus on teacher preparation with a focus on high leverage practices, early intervention, and autism. </a:t>
            </a:r>
          </a:p>
          <a:p>
            <a:endParaRPr lang="en-US" dirty="0"/>
          </a:p>
          <a:p>
            <a:r>
              <a:rPr lang="en-US" b="1" dirty="0">
                <a:cs typeface="Calibri"/>
              </a:rPr>
              <a:t>Day</a:t>
            </a:r>
            <a:r>
              <a:rPr lang="en-US" dirty="0">
                <a:cs typeface="Calibri"/>
              </a:rPr>
              <a:t>: Hello! My name is </a:t>
            </a:r>
            <a:r>
              <a:rPr lang="en-US" dirty="0" err="1">
                <a:cs typeface="Calibri"/>
              </a:rPr>
              <a:t>DaShaunda</a:t>
            </a:r>
            <a:r>
              <a:rPr lang="en-US" dirty="0">
                <a:cs typeface="Calibri"/>
              </a:rPr>
              <a:t> Patterson. I am a clinical assistant professor of special education at Georgia State University. I have taught in general education and special education environments in elementary schools. Currently, I support pre-service and in-service teachers who are earning certification or graduate degrees in special education. </a:t>
            </a:r>
          </a:p>
          <a:p>
            <a:endParaRPr lang="en-US" b="1" dirty="0">
              <a:cs typeface="Calibri"/>
            </a:endParaRPr>
          </a:p>
          <a:p>
            <a:r>
              <a:rPr lang="en-US" b="1" dirty="0">
                <a:cs typeface="Calibri"/>
              </a:rPr>
              <a:t>Carla: </a:t>
            </a:r>
            <a:r>
              <a:rPr lang="en-US" dirty="0"/>
              <a:t>Carla </a:t>
            </a:r>
            <a:r>
              <a:rPr lang="en-US" dirty="0" err="1"/>
              <a:t>Tanguay</a:t>
            </a:r>
            <a:r>
              <a:rPr lang="en-US" dirty="0"/>
              <a:t> was a former elementary school</a:t>
            </a:r>
            <a:r>
              <a:rPr lang="en-US" baseline="0" dirty="0"/>
              <a:t> teacher and </a:t>
            </a:r>
            <a:r>
              <a:rPr lang="en-US" dirty="0"/>
              <a:t>is currently a clinical assistant professor in the Department of Early Childhood and Elementary Education at Georgia State University and the Associate to the Dean for Clinical Practice, supporting all initial teacher preparation programs in the areas of teacher performance assessment and clinical practice. Joining Georgia State University in 2007, Dr. </a:t>
            </a:r>
            <a:r>
              <a:rPr lang="en-US" dirty="0" err="1"/>
              <a:t>Tanguay</a:t>
            </a:r>
            <a:r>
              <a:rPr lang="en-US" dirty="0"/>
              <a:t> continues to serve as the program coordinator for the bachelor of science in education in elementary education degree program with concentrations in English to Speakers of Other Languages (ESOL) and special education. She serves on the Georgia edTPA Policy and Implementation Advisory Committee and is the chair of the College of Education &amp; Human Development’s Assessment and Accreditation Committee. Her scholarly interests include teacher development, teacher induction and retention, assessment, program evaluation and educational policy.</a:t>
            </a:r>
          </a:p>
          <a:p>
            <a:r>
              <a:rPr lang="en-US" dirty="0"/>
              <a:t> </a:t>
            </a:r>
          </a:p>
          <a:p>
            <a:r>
              <a:rPr lang="en-US" b="1" dirty="0">
                <a:cs typeface="Calibri"/>
              </a:rPr>
              <a:t>(Click)</a:t>
            </a:r>
          </a:p>
        </p:txBody>
      </p:sp>
      <p:sp>
        <p:nvSpPr>
          <p:cNvPr id="4" name="Slide Number Placeholder 3"/>
          <p:cNvSpPr>
            <a:spLocks noGrp="1"/>
          </p:cNvSpPr>
          <p:nvPr>
            <p:ph type="sldNum" sz="quarter" idx="10"/>
          </p:nvPr>
        </p:nvSpPr>
        <p:spPr/>
        <p:txBody>
          <a:bodyPr/>
          <a:lstStyle/>
          <a:p>
            <a:pPr>
              <a:defRPr/>
            </a:pPr>
            <a:fld id="{F19D6CF1-BCB8-4759-B2D5-6FD3B482A2A4}"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3583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 MTSS connection</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b="1" dirty="0"/>
          </a:p>
        </p:txBody>
      </p:sp>
      <p:sp>
        <p:nvSpPr>
          <p:cNvPr id="4" name="Slide Number Placeholder 3"/>
          <p:cNvSpPr>
            <a:spLocks noGrp="1"/>
          </p:cNvSpPr>
          <p:nvPr>
            <p:ph type="sldNum" sz="quarter" idx="10"/>
          </p:nvPr>
        </p:nvSpPr>
        <p:spPr/>
        <p:txBody>
          <a:bodyPr/>
          <a:lstStyle/>
          <a:p>
            <a:fld id="{8C4107A5-D762-604D-8F4A-9E97E86C948D}" type="slidenum">
              <a:rPr lang="en-US" smtClean="0"/>
              <a:t>30</a:t>
            </a:fld>
            <a:endParaRPr lang="en-US"/>
          </a:p>
        </p:txBody>
      </p:sp>
    </p:spTree>
    <p:extLst>
      <p:ext uri="{BB962C8B-B14F-4D97-AF65-F5344CB8AC3E}">
        <p14:creationId xmlns:p14="http://schemas.microsoft.com/office/powerpoint/2010/main" val="2209381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pPr defTabSz="934974">
              <a:defRPr/>
            </a:pPr>
            <a:fld id="{E3B36274-F2B9-4C45-BBB4-0EDF4CD651A7}" type="slidenum">
              <a:rPr lang="en-US">
                <a:solidFill>
                  <a:prstClr val="black"/>
                </a:solidFill>
                <a:latin typeface="Palatino Linotype"/>
              </a:rPr>
              <a:pPr defTabSz="934974">
                <a:defRPr/>
              </a:pPr>
              <a:t>31</a:t>
            </a:fld>
            <a:endParaRPr lang="en-US">
              <a:solidFill>
                <a:prstClr val="black"/>
              </a:solidFill>
              <a:latin typeface="Palatino Linotype"/>
            </a:endParaRPr>
          </a:p>
        </p:txBody>
      </p:sp>
    </p:spTree>
    <p:extLst>
      <p:ext uri="{BB962C8B-B14F-4D97-AF65-F5344CB8AC3E}">
        <p14:creationId xmlns:p14="http://schemas.microsoft.com/office/powerpoint/2010/main" val="3023476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75" y="5257800"/>
            <a:ext cx="5486400" cy="3086100"/>
          </a:xfrm>
        </p:spPr>
      </p:sp>
      <p:sp>
        <p:nvSpPr>
          <p:cNvPr id="3" name="Notes Placeholder 2"/>
          <p:cNvSpPr>
            <a:spLocks noGrp="1"/>
          </p:cNvSpPr>
          <p:nvPr>
            <p:ph type="body" idx="1"/>
          </p:nvPr>
        </p:nvSpPr>
        <p:spPr>
          <a:xfrm>
            <a:off x="685800" y="623207"/>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a:t>
            </a:r>
          </a:p>
          <a:p>
            <a:endParaRPr lang="en-US" dirty="0"/>
          </a:p>
          <a:p>
            <a:r>
              <a:rPr lang="en-US" dirty="0"/>
              <a:t>(CLICK)</a:t>
            </a:r>
          </a:p>
        </p:txBody>
      </p:sp>
      <p:sp>
        <p:nvSpPr>
          <p:cNvPr id="4" name="Slide Number Placeholder 3"/>
          <p:cNvSpPr>
            <a:spLocks noGrp="1"/>
          </p:cNvSpPr>
          <p:nvPr>
            <p:ph type="sldNum" sz="quarter" idx="10"/>
          </p:nvPr>
        </p:nvSpPr>
        <p:spPr/>
        <p:txBody>
          <a:bodyPr/>
          <a:lstStyle/>
          <a:p>
            <a:fld id="{DEE386D2-1E71-4075-9D7D-376A8ADC3DB5}" type="slidenum">
              <a:rPr lang="en-US" smtClean="0"/>
              <a:t>32</a:t>
            </a:fld>
            <a:endParaRPr lang="en-US"/>
          </a:p>
        </p:txBody>
      </p:sp>
    </p:spTree>
    <p:extLst>
      <p:ext uri="{BB962C8B-B14F-4D97-AF65-F5344CB8AC3E}">
        <p14:creationId xmlns:p14="http://schemas.microsoft.com/office/powerpoint/2010/main" val="683758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a:t>
            </a:r>
          </a:p>
          <a:p>
            <a:endParaRPr lang="en-US" dirty="0"/>
          </a:p>
          <a:p>
            <a:r>
              <a:rPr lang="en-US" dirty="0"/>
              <a:t>(CLICK)</a:t>
            </a:r>
          </a:p>
        </p:txBody>
      </p:sp>
      <p:sp>
        <p:nvSpPr>
          <p:cNvPr id="4" name="Slide Number Placeholder 3"/>
          <p:cNvSpPr>
            <a:spLocks noGrp="1"/>
          </p:cNvSpPr>
          <p:nvPr>
            <p:ph type="sldNum" sz="quarter" idx="10"/>
          </p:nvPr>
        </p:nvSpPr>
        <p:spPr/>
        <p:txBody>
          <a:bodyPr/>
          <a:lstStyle/>
          <a:p>
            <a:fld id="{DEE386D2-1E71-4075-9D7D-376A8ADC3DB5}" type="slidenum">
              <a:rPr lang="en-US" smtClean="0"/>
              <a:t>33</a:t>
            </a:fld>
            <a:endParaRPr lang="en-US"/>
          </a:p>
        </p:txBody>
      </p:sp>
    </p:spTree>
    <p:extLst>
      <p:ext uri="{BB962C8B-B14F-4D97-AF65-F5344CB8AC3E}">
        <p14:creationId xmlns:p14="http://schemas.microsoft.com/office/powerpoint/2010/main" val="584191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Carla:</a:t>
            </a:r>
          </a:p>
          <a:p>
            <a:endParaRPr lang="en-US" dirty="0">
              <a:cs typeface="Calibri"/>
            </a:endParaRPr>
          </a:p>
          <a:p>
            <a:r>
              <a:rPr lang="en-US" dirty="0"/>
              <a:t>(CLICK)</a:t>
            </a:r>
            <a:endParaRPr lang="en-US" dirty="0">
              <a:cs typeface="Calibri"/>
            </a:endParaRPr>
          </a:p>
        </p:txBody>
      </p:sp>
      <p:sp>
        <p:nvSpPr>
          <p:cNvPr id="4" name="Slide Number Placeholder 3"/>
          <p:cNvSpPr>
            <a:spLocks noGrp="1"/>
          </p:cNvSpPr>
          <p:nvPr>
            <p:ph type="sldNum" sz="quarter" idx="5"/>
          </p:nvPr>
        </p:nvSpPr>
        <p:spPr/>
        <p:txBody>
          <a:bodyPr/>
          <a:lstStyle/>
          <a:p>
            <a:fld id="{DEE386D2-1E71-4075-9D7D-376A8ADC3DB5}" type="slidenum">
              <a:rPr lang="en-US" smtClean="0"/>
              <a:t>34</a:t>
            </a:fld>
            <a:endParaRPr lang="en-US"/>
          </a:p>
        </p:txBody>
      </p:sp>
    </p:spTree>
    <p:extLst>
      <p:ext uri="{BB962C8B-B14F-4D97-AF65-F5344CB8AC3E}">
        <p14:creationId xmlns:p14="http://schemas.microsoft.com/office/powerpoint/2010/main" val="1946550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As</a:t>
            </a:r>
            <a:r>
              <a:rPr lang="en-US" baseline="0" dirty="0"/>
              <a:t> you move forward, perhaps you’ve considered adopting a new approach for providing feedback. If that’s the case, how do you anticipate </a:t>
            </a:r>
            <a:r>
              <a:rPr lang="en-US" sz="1200" dirty="0"/>
              <a:t>providing feedback in your setting? Or, how do you anticipate supporting your teachers (pre-service or in-service) to provide effective feedback?</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35</a:t>
            </a:fld>
            <a:endParaRPr lang="en-US"/>
          </a:p>
        </p:txBody>
      </p:sp>
    </p:spTree>
    <p:extLst>
      <p:ext uri="{BB962C8B-B14F-4D97-AF65-F5344CB8AC3E}">
        <p14:creationId xmlns:p14="http://schemas.microsoft.com/office/powerpoint/2010/main" val="81769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Pam: Let’s take a closer look at the resources that are available for HLP</a:t>
            </a:r>
            <a:r>
              <a:rPr lang="en-US" baseline="0" dirty="0"/>
              <a:t> 8 </a:t>
            </a:r>
            <a:r>
              <a:rPr lang="en-US" dirty="0"/>
              <a:t>and past HLP webinars.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&lt;CLICK&gt;</a:t>
            </a:r>
          </a:p>
          <a:p>
            <a:endParaRPr lang="en-US" dirty="0"/>
          </a:p>
        </p:txBody>
      </p:sp>
      <p:sp>
        <p:nvSpPr>
          <p:cNvPr id="4" name="Slide Number Placeholder 3"/>
          <p:cNvSpPr>
            <a:spLocks noGrp="1"/>
          </p:cNvSpPr>
          <p:nvPr>
            <p:ph type="sldNum" sz="quarter" idx="5"/>
          </p:nvPr>
        </p:nvSpPr>
        <p:spPr/>
        <p:txBody>
          <a:bodyPr/>
          <a:lstStyle/>
          <a:p>
            <a:fld id="{DEE386D2-1E71-4075-9D7D-376A8ADC3DB5}" type="slidenum">
              <a:rPr lang="en-US" smtClean="0"/>
              <a:t>36</a:t>
            </a:fld>
            <a:endParaRPr lang="en-US"/>
          </a:p>
        </p:txBody>
      </p:sp>
    </p:spTree>
    <p:extLst>
      <p:ext uri="{BB962C8B-B14F-4D97-AF65-F5344CB8AC3E}">
        <p14:creationId xmlns:p14="http://schemas.microsoft.com/office/powerpoint/2010/main" val="885180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Pam: The</a:t>
            </a:r>
            <a:r>
              <a:rPr lang="en-US" baseline="0" dirty="0">
                <a:cs typeface="Calibri"/>
              </a:rPr>
              <a:t> first resource for HLP 8 is a fantastic video developed by CEEDAR. This video highlights both HLPs 8 and 22 in terms of the types of feedback and the effects of constructive feedback. The link to find the video is listed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The second resource is a professional learning opportunity for HLP 8. This resource is to be used in conjunction with the video CEEDAR developed that I just referred to. The professional learning opportunity allows educators to watch the video, stop at various points throughout the video, and respond to reflective prompts/questions.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The third resource is a discussion guide regarding Austin’s Butterfly. We showed the progression of Austin’s butterfly when we discussed the power of the feedback loop. If you haven’t had the opportunity to see the effects of feedback for first grader, Austin, you will definitely want to check this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Finally, if you weren’t able to join the past HLP </a:t>
            </a:r>
            <a:r>
              <a:rPr lang="en-US" sz="1200" b="0" kern="1200" baseline="0" dirty="0">
                <a:solidFill>
                  <a:schemeClr val="tx1"/>
                </a:solidFill>
                <a:effectLst/>
                <a:latin typeface="+mn-lt"/>
                <a:ea typeface="+mn-ea"/>
                <a:cs typeface="+mn-cs"/>
              </a:rPr>
              <a:t>webinars 1 – 3 or you were able to join but would like to refer back to them, the webinars have been recorded for you. Furthermore, the HLP has developed and acquired resources to be used for each webinar- All of which have been uploaded onto CEEDAR’s site. The link to find the recorded webinars and resources is listed here for you.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&lt;CLICK&gt;</a:t>
            </a:r>
          </a:p>
        </p:txBody>
      </p:sp>
      <p:sp>
        <p:nvSpPr>
          <p:cNvPr id="4" name="Slide Number Placeholder 3"/>
          <p:cNvSpPr>
            <a:spLocks noGrp="1"/>
          </p:cNvSpPr>
          <p:nvPr>
            <p:ph type="sldNum" sz="quarter" idx="5"/>
          </p:nvPr>
        </p:nvSpPr>
        <p:spPr/>
        <p:txBody>
          <a:bodyPr/>
          <a:lstStyle/>
          <a:p>
            <a:fld id="{DEE386D2-1E71-4075-9D7D-376A8ADC3DB5}" type="slidenum">
              <a:rPr lang="en-US" smtClean="0"/>
              <a:t>37</a:t>
            </a:fld>
            <a:endParaRPr lang="en-US"/>
          </a:p>
        </p:txBody>
      </p:sp>
    </p:spTree>
    <p:extLst>
      <p:ext uri="{BB962C8B-B14F-4D97-AF65-F5344CB8AC3E}">
        <p14:creationId xmlns:p14="http://schemas.microsoft.com/office/powerpoint/2010/main" val="1976876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257800"/>
            <a:ext cx="5486400" cy="3086100"/>
          </a:xfrm>
        </p:spPr>
      </p:sp>
      <p:sp>
        <p:nvSpPr>
          <p:cNvPr id="3" name="Notes Placeholder 2"/>
          <p:cNvSpPr>
            <a:spLocks noGrp="1"/>
          </p:cNvSpPr>
          <p:nvPr>
            <p:ph type="body" idx="1"/>
          </p:nvPr>
        </p:nvSpPr>
        <p:spPr>
          <a:xfrm>
            <a:off x="685800" y="372836"/>
            <a:ext cx="5486400" cy="3600450"/>
          </a:xfrm>
        </p:spPr>
        <p:txBody>
          <a:bodyPr/>
          <a:lstStyle/>
          <a:p>
            <a:r>
              <a:rPr lang="en-US" dirty="0"/>
              <a:t>Pam—we</a:t>
            </a:r>
            <a:r>
              <a:rPr lang="en-US" baseline="0" dirty="0"/>
              <a:t> have also included the references that were used in Carla’s talk today if you would like to follow up on any of the information included in the slides.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8C4107A5-D762-604D-8F4A-9E97E86C948D}" type="slidenum">
              <a:rPr lang="en-US" smtClean="0"/>
              <a:t>38</a:t>
            </a:fld>
            <a:endParaRPr lang="en-US"/>
          </a:p>
        </p:txBody>
      </p:sp>
    </p:spTree>
    <p:extLst>
      <p:ext uri="{BB962C8B-B14F-4D97-AF65-F5344CB8AC3E}">
        <p14:creationId xmlns:p14="http://schemas.microsoft.com/office/powerpoint/2010/main" val="950379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Now, l</a:t>
            </a:r>
            <a:r>
              <a:rPr lang="en-US" baseline="0" dirty="0"/>
              <a:t>et’s see what’s coming up…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39</a:t>
            </a:fld>
            <a:endParaRPr lang="en-US"/>
          </a:p>
        </p:txBody>
      </p:sp>
    </p:spTree>
    <p:extLst>
      <p:ext uri="{BB962C8B-B14F-4D97-AF65-F5344CB8AC3E}">
        <p14:creationId xmlns:p14="http://schemas.microsoft.com/office/powerpoint/2010/main" val="20070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50380">
              <a:defRPr/>
            </a:pPr>
            <a:r>
              <a:rPr lang="en-US" b="1" dirty="0"/>
              <a:t>Pam: </a:t>
            </a:r>
            <a:r>
              <a:rPr lang="en-US" b="0" dirty="0"/>
              <a:t>So, let’s see who is</a:t>
            </a:r>
            <a:r>
              <a:rPr lang="en-US" b="0" baseline="0" dirty="0"/>
              <a:t> joining us this afternoon, please click on the role that best describes you. </a:t>
            </a:r>
            <a:r>
              <a:rPr lang="en-US" baseline="0" dirty="0"/>
              <a:t> </a:t>
            </a:r>
          </a:p>
          <a:p>
            <a:pPr defTabSz="1850380">
              <a:defRPr/>
            </a:pPr>
            <a:endParaRPr lang="en-US" baseline="0" dirty="0"/>
          </a:p>
          <a:p>
            <a:pPr defTabSz="1850380">
              <a:defRPr/>
            </a:pPr>
            <a:r>
              <a:rPr lang="en-US" baseline="0" dirty="0"/>
              <a:t>Review responses. </a:t>
            </a:r>
          </a:p>
          <a:p>
            <a:pPr defTabSz="1850380">
              <a:defRPr/>
            </a:pPr>
            <a:endParaRPr lang="en-US" baseline="0" dirty="0"/>
          </a:p>
          <a:p>
            <a:pPr defTabSz="1850380">
              <a:defRPr/>
            </a:pPr>
            <a:r>
              <a:rPr lang="en-US" baseline="0" dirty="0"/>
              <a:t>(CLICK)</a:t>
            </a:r>
            <a:endParaRPr lang="en-US" dirty="0"/>
          </a:p>
          <a:p>
            <a:endParaRPr lang="en-US" b="1" dirty="0"/>
          </a:p>
        </p:txBody>
      </p:sp>
      <p:sp>
        <p:nvSpPr>
          <p:cNvPr id="4" name="Slide Number Placeholder 3"/>
          <p:cNvSpPr>
            <a:spLocks noGrp="1"/>
          </p:cNvSpPr>
          <p:nvPr>
            <p:ph type="sldNum" sz="quarter" idx="10"/>
          </p:nvPr>
        </p:nvSpPr>
        <p:spPr/>
        <p:txBody>
          <a:bodyPr/>
          <a:lstStyle/>
          <a:p>
            <a:fld id="{F19D6CF1-BCB8-4759-B2D5-6FD3B482A2A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7702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 </a:t>
            </a:r>
            <a:r>
              <a:rPr lang="en-US" b="0" dirty="0"/>
              <a:t>O</a:t>
            </a:r>
            <a:r>
              <a:rPr lang="en-US" b="0" baseline="0" dirty="0"/>
              <a:t>n January 23</a:t>
            </a:r>
            <a:r>
              <a:rPr lang="en-US" b="0" baseline="30000" dirty="0"/>
              <a:t>rd</a:t>
            </a:r>
            <a:r>
              <a:rPr lang="en-US" b="0" baseline="0" dirty="0"/>
              <a:t> at 3:30 p.m., our fifth HLP webinar will focus on HLP #18 –</a:t>
            </a:r>
            <a:r>
              <a:rPr lang="en-US" b="0" dirty="0"/>
              <a:t>and our keynote</a:t>
            </a:r>
            <a:r>
              <a:rPr lang="en-US" b="0" baseline="0" dirty="0"/>
              <a:t> speaker will be Dr. </a:t>
            </a:r>
            <a:r>
              <a:rPr lang="en-US" b="0" baseline="0" dirty="0" err="1"/>
              <a:t>Neporcha</a:t>
            </a:r>
            <a:r>
              <a:rPr lang="en-US" b="0" baseline="0" dirty="0"/>
              <a:t> Cone from Kennesaw State University.</a:t>
            </a:r>
            <a:endParaRPr lang="en-US" b="0" dirty="0"/>
          </a:p>
          <a:p>
            <a:endParaRPr lang="en-US" b="0" baseline="0" dirty="0"/>
          </a:p>
          <a:p>
            <a:r>
              <a:rPr lang="en-US" b="0" baseline="0" dirty="0"/>
              <a:t>The link to register for the fifth webinar is listed for you but will also be sent in an invitation e-mail next week. As an FYI- when you register for the fifth webinar, you are automatically registering for the subsequent webinars and will receive information regarding the webinars.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b="0" baseline="0" dirty="0"/>
          </a:p>
          <a:p>
            <a:endParaRPr lang="en-US" b="0" baseline="0" dirty="0"/>
          </a:p>
          <a:p>
            <a:endParaRPr lang="en-US" b="0" baseline="0" dirty="0"/>
          </a:p>
          <a:p>
            <a:r>
              <a:rPr lang="en-US" b="0" baseline="0" dirty="0"/>
              <a:t> </a:t>
            </a:r>
            <a:endParaRPr lang="en-US" b="0" dirty="0"/>
          </a:p>
        </p:txBody>
      </p:sp>
      <p:sp>
        <p:nvSpPr>
          <p:cNvPr id="4" name="Slide Number Placeholder 3"/>
          <p:cNvSpPr>
            <a:spLocks noGrp="1"/>
          </p:cNvSpPr>
          <p:nvPr>
            <p:ph type="sldNum" sz="quarter" idx="10"/>
          </p:nvPr>
        </p:nvSpPr>
        <p:spPr/>
        <p:txBody>
          <a:bodyPr/>
          <a:lstStyle/>
          <a:p>
            <a:fld id="{F19D6CF1-BCB8-4759-B2D5-6FD3B482A2A4}" type="slidenum">
              <a:rPr lang="en-US" smtClean="0"/>
              <a:t>40</a:t>
            </a:fld>
            <a:endParaRPr lang="en-US"/>
          </a:p>
        </p:txBody>
      </p:sp>
    </p:spTree>
    <p:extLst>
      <p:ext uri="{BB962C8B-B14F-4D97-AF65-F5344CB8AC3E}">
        <p14:creationId xmlns:p14="http://schemas.microsoft.com/office/powerpoint/2010/main" val="1671755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 </a:t>
            </a:r>
            <a:r>
              <a:rPr lang="en-US" b="0" dirty="0"/>
              <a:t>B</a:t>
            </a:r>
            <a:r>
              <a:rPr lang="en-US" b="0" baseline="0" dirty="0"/>
              <a:t>efore we conclude, do you have any final questions and/or thoughts?  If so, please use the chat box or raise your hand, and we’ll unmute you.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b="0" dirty="0"/>
          </a:p>
        </p:txBody>
      </p:sp>
      <p:sp>
        <p:nvSpPr>
          <p:cNvPr id="4" name="Slide Number Placeholder 3"/>
          <p:cNvSpPr>
            <a:spLocks noGrp="1"/>
          </p:cNvSpPr>
          <p:nvPr>
            <p:ph type="sldNum" sz="quarter" idx="10"/>
          </p:nvPr>
        </p:nvSpPr>
        <p:spPr/>
        <p:txBody>
          <a:bodyPr/>
          <a:lstStyle/>
          <a:p>
            <a:fld id="{F19D6CF1-BCB8-4759-B2D5-6FD3B482A2A4}" type="slidenum">
              <a:rPr lang="en-US" smtClean="0"/>
              <a:t>41</a:t>
            </a:fld>
            <a:endParaRPr lang="en-US"/>
          </a:p>
        </p:txBody>
      </p:sp>
    </p:spTree>
    <p:extLst>
      <p:ext uri="{BB962C8B-B14F-4D97-AF65-F5344CB8AC3E}">
        <p14:creationId xmlns:p14="http://schemas.microsoft.com/office/powerpoint/2010/main" val="466226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a:t>
            </a:r>
            <a:r>
              <a:rPr lang="en-US" dirty="0"/>
              <a:t>: P</a:t>
            </a:r>
            <a:r>
              <a:rPr lang="en-US" baseline="0" dirty="0"/>
              <a:t>lease feel free to contact me if you have any questions. </a:t>
            </a:r>
          </a:p>
          <a:p>
            <a:endParaRPr lang="en-US" baseline="0" dirty="0"/>
          </a:p>
          <a:p>
            <a:r>
              <a:rPr lang="en-US" baseline="0" dirty="0"/>
              <a:t>Have a great week everyone! We will look forward to ‘seeing you’ (virtually) at the next HLP webinar on January 23 at 3:30 p.m.</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42</a:t>
            </a:fld>
            <a:endParaRPr lang="en-US"/>
          </a:p>
        </p:txBody>
      </p:sp>
    </p:spTree>
    <p:extLst>
      <p:ext uri="{BB962C8B-B14F-4D97-AF65-F5344CB8AC3E}">
        <p14:creationId xmlns:p14="http://schemas.microsoft.com/office/powerpoint/2010/main" val="116548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Day</a:t>
            </a:r>
          </a:p>
          <a:p>
            <a:endParaRPr lang="en-US" b="0" dirty="0">
              <a:cs typeface="Calibri"/>
            </a:endParaRPr>
          </a:p>
          <a:p>
            <a:r>
              <a:rPr lang="en-US" b="0" dirty="0">
                <a:cs typeface="Calibri"/>
              </a:rPr>
              <a:t>1. As we mentioned in our previous webinars, our goal is provide an overview of the High Leverage practices in a way that is meaningful and accessible to our stakeholders. This includes: P-12 teachers, instructional and academic coaches,  building administrators and central office leaders. The last time we connected, we provided a general overview of the high leverage practices in the of </a:t>
            </a:r>
            <a:r>
              <a:rPr lang="en-US" sz="1200" b="0" kern="1200" dirty="0">
                <a:solidFill>
                  <a:schemeClr val="tx1"/>
                </a:solidFill>
                <a:effectLst/>
                <a:latin typeface="+mn-lt"/>
                <a:ea typeface="+mn-ea"/>
                <a:cs typeface="+mn-cs"/>
              </a:rPr>
              <a:t>engaging all learners through active classroom experiences</a:t>
            </a:r>
            <a:r>
              <a:rPr lang="en-US" b="0" dirty="0">
                <a:cs typeface="Calibri"/>
              </a:rPr>
              <a:t>.</a:t>
            </a:r>
          </a:p>
          <a:p>
            <a:r>
              <a:rPr lang="en-US" b="0" dirty="0">
                <a:cs typeface="Calibri"/>
              </a:rPr>
              <a:t>2. Today, we are going to focus in on assessments and data based decisions in the context of a collaborative environment. For this work, we will focus on HLPs 1 and 4.</a:t>
            </a:r>
          </a:p>
          <a:p>
            <a:r>
              <a:rPr lang="en-US" b="0" dirty="0">
                <a:cs typeface="Calibri"/>
              </a:rPr>
              <a:t>3. While the team offers you suggestions on how to effectively utilize these HLPs , we will also share resources that we have procured and developed that can help use and disseminate these HLPs within your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5. Finally, we will close by giving you a heads up for what you can expect next time in HLP webinar 4. </a:t>
            </a:r>
          </a:p>
          <a:p>
            <a:endParaRPr lang="en-US" b="1" baseline="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&lt;CLICK&gt;</a:t>
            </a:r>
          </a:p>
          <a:p>
            <a:endParaRPr lang="en-US" b="1" dirty="0">
              <a:solidFill>
                <a:srgbClr val="FF0000"/>
              </a:solidFill>
              <a:cs typeface="Calibri"/>
            </a:endParaRPr>
          </a:p>
        </p:txBody>
      </p:sp>
      <p:sp>
        <p:nvSpPr>
          <p:cNvPr id="4" name="Slide Number Placeholder 3"/>
          <p:cNvSpPr>
            <a:spLocks noGrp="1"/>
          </p:cNvSpPr>
          <p:nvPr>
            <p:ph type="sldNum" sz="quarter" idx="10"/>
          </p:nvPr>
        </p:nvSpPr>
        <p:spPr/>
        <p:txBody>
          <a:bodyPr/>
          <a:lstStyle/>
          <a:p>
            <a:pPr>
              <a:defRPr/>
            </a:pPr>
            <a:fld id="{F19D6CF1-BCB8-4759-B2D5-6FD3B482A2A4}"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33720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Day: </a:t>
            </a:r>
            <a:r>
              <a:rPr lang="en-US" b="0" dirty="0">
                <a:cs typeface="Calibri"/>
              </a:rPr>
              <a:t>Before we continue, we want to acknowledge and thank our partners in this work: the CEEDAR center, the Ga Department of Education, the Ga Professional Standards Commission and the Board of Regents. WE appreciate your support as we move forward with this important work. </a:t>
            </a:r>
          </a:p>
          <a:p>
            <a:pPr>
              <a:defRPr/>
            </a:pPr>
            <a:endParaRPr lang="en-US" sz="1200" b="0" kern="1200" dirty="0">
              <a:solidFill>
                <a:schemeClr val="tx1"/>
              </a:solidFill>
              <a:effectLst/>
              <a:latin typeface="+mn-lt"/>
              <a:ea typeface="+mn-ea"/>
              <a:cs typeface="Calibri"/>
            </a:endParaRPr>
          </a:p>
          <a:p>
            <a:pPr>
              <a:defRPr/>
            </a:pPr>
            <a:r>
              <a:rPr lang="en-US" sz="1200" b="1" kern="1200" dirty="0">
                <a:solidFill>
                  <a:schemeClr val="tx1"/>
                </a:solidFill>
                <a:effectLst/>
                <a:latin typeface="+mn-lt"/>
                <a:ea typeface="+mn-ea"/>
                <a:cs typeface="+mn-cs"/>
              </a:rPr>
              <a:t>&lt;CLICK&gt;</a:t>
            </a:r>
          </a:p>
          <a:p>
            <a:endParaRPr lang="en-US" b="0" dirty="0">
              <a:cs typeface="Calibri"/>
            </a:endParaRPr>
          </a:p>
        </p:txBody>
      </p:sp>
      <p:sp>
        <p:nvSpPr>
          <p:cNvPr id="4" name="Slide Number Placeholder 3"/>
          <p:cNvSpPr>
            <a:spLocks noGrp="1"/>
          </p:cNvSpPr>
          <p:nvPr>
            <p:ph type="sldNum" sz="quarter" idx="10"/>
          </p:nvPr>
        </p:nvSpPr>
        <p:spPr/>
        <p:txBody>
          <a:bodyPr/>
          <a:lstStyle/>
          <a:p>
            <a:pPr>
              <a:defRPr/>
            </a:pPr>
            <a:fld id="{F19D6CF1-BCB8-4759-B2D5-6FD3B482A2A4}"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68785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a:t>
            </a:r>
            <a:r>
              <a:rPr lang="en-US" b="1" baseline="0" dirty="0"/>
              <a:t> </a:t>
            </a:r>
            <a:r>
              <a:rPr lang="en-US" b="1" dirty="0"/>
              <a:t>: </a:t>
            </a:r>
            <a:r>
              <a:rPr lang="en-US" b="0" dirty="0"/>
              <a:t>Each of these webinars take a closer look at 1-2 HLPs across the areas of…  </a:t>
            </a:r>
          </a:p>
          <a:p>
            <a:endParaRPr lang="en-US" b="0" dirty="0"/>
          </a:p>
          <a:p>
            <a:r>
              <a:rPr lang="en-US" b="1" dirty="0"/>
              <a:t>&lt;</a:t>
            </a:r>
            <a:r>
              <a:rPr lang="en-US" b="1" dirty="0">
                <a:cs typeface="Calibri"/>
              </a:rPr>
              <a:t>CLICK&gt;</a:t>
            </a:r>
            <a:endParaRPr lang="en-US" b="1" dirty="0"/>
          </a:p>
        </p:txBody>
      </p:sp>
      <p:sp>
        <p:nvSpPr>
          <p:cNvPr id="4" name="Slide Number Placeholder 3"/>
          <p:cNvSpPr>
            <a:spLocks noGrp="1"/>
          </p:cNvSpPr>
          <p:nvPr>
            <p:ph type="sldNum" sz="quarter" idx="10"/>
          </p:nvPr>
        </p:nvSpPr>
        <p:spPr/>
        <p:txBody>
          <a:bodyPr/>
          <a:lstStyle/>
          <a:p>
            <a:pPr>
              <a:defRPr/>
            </a:pPr>
            <a:fld id="{F19D6CF1-BCB8-4759-B2D5-6FD3B482A2A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52454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Day: </a:t>
            </a:r>
            <a:r>
              <a:rPr lang="en-US" dirty="0"/>
              <a:t>Collaboration, assessment, instruction, and social/emotional behavior. </a:t>
            </a:r>
          </a:p>
          <a:p>
            <a:endParaRPr lang="en-US" b="1" dirty="0"/>
          </a:p>
          <a:p>
            <a:r>
              <a:rPr lang="en-US" b="1" dirty="0"/>
              <a:t>&lt;</a:t>
            </a:r>
            <a:r>
              <a:rPr lang="en-US" b="1" dirty="0">
                <a:cs typeface="Calibri"/>
              </a:rPr>
              <a:t>CLICK&gt;</a:t>
            </a:r>
            <a:endParaRPr lang="en-US" dirty="0"/>
          </a:p>
          <a:p>
            <a:endParaRPr lang="en-US" dirty="0"/>
          </a:p>
          <a:p>
            <a:r>
              <a:rPr lang="en-US" dirty="0"/>
              <a:t>As a reminder, high leverage practices, or HLPs as they are commonly referred to, are identified teacher practices likely to result in improved student outcomes. HLPs are comprised of evidence-based strategies backed by decades of research.</a:t>
            </a:r>
            <a:r>
              <a:rPr lang="en-US" b="0" dirty="0"/>
              <a:t> T</a:t>
            </a:r>
            <a:r>
              <a:rPr lang="en-US" dirty="0"/>
              <a:t>hey are based on the premise that our students need teachers who are well-equipped in each of these areas. Effective educator practices often span across more than one of these areas. Today we will discuss the role of feedback specifically as it relates</a:t>
            </a:r>
            <a:r>
              <a:rPr lang="en-US" baseline="0" dirty="0"/>
              <a:t> to supporting leaners’ access and use to information</a:t>
            </a:r>
            <a:r>
              <a:rPr lang="en-US" b="1" dirty="0">
                <a:solidFill>
                  <a:srgbClr val="FF0000"/>
                </a:solidFill>
              </a:rPr>
              <a:t>.  ***Add explicit</a:t>
            </a:r>
            <a:r>
              <a:rPr lang="en-US" b="1" baseline="0" dirty="0">
                <a:solidFill>
                  <a:srgbClr val="FF0000"/>
                </a:solidFill>
              </a:rPr>
              <a:t> statement for social emotional and connection to today’s instruction domain</a:t>
            </a:r>
            <a:r>
              <a:rPr lang="en-US" baseline="0" dirty="0"/>
              <a:t>. </a:t>
            </a:r>
          </a:p>
          <a:p>
            <a:endParaRPr lang="en-US" b="1" baseline="0" dirty="0"/>
          </a:p>
          <a:p>
            <a:r>
              <a:rPr lang="en-US" b="1" dirty="0"/>
              <a:t>&lt;</a:t>
            </a:r>
            <a:r>
              <a:rPr lang="en-US" b="1" dirty="0">
                <a:cs typeface="Calibri"/>
              </a:rPr>
              <a:t>CLICK&gt;</a:t>
            </a:r>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0388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Day </a:t>
            </a:r>
            <a:r>
              <a:rPr lang="en-US" b="0" dirty="0"/>
              <a:t>Specifically, we will focus in on </a:t>
            </a:r>
            <a:r>
              <a:rPr lang="en-US" dirty="0"/>
              <a:t>HLP #8- </a:t>
            </a:r>
            <a:r>
              <a:rPr lang="en-US" b="1" dirty="0"/>
              <a:t>Providing positive and constructive feedback to guide students’ learning and behavior. </a:t>
            </a:r>
            <a:r>
              <a:rPr lang="en-US" b="0" dirty="0"/>
              <a:t>You will also notice that we address</a:t>
            </a:r>
            <a:r>
              <a:rPr lang="en-US" b="0" baseline="0" dirty="0"/>
              <a:t> HLP # 22- </a:t>
            </a:r>
            <a:r>
              <a:rPr lang="en-US" dirty="0"/>
              <a:t>Provide positive and constructive feedback to guide students’ learning and behavior. AS we have mentioned</a:t>
            </a:r>
            <a:r>
              <a:rPr lang="en-US" baseline="0" dirty="0"/>
              <a:t> in previous webinars, the HLPs often overlap with one another. This session will be a great example of what that looks like from the perspective of feedback.</a:t>
            </a:r>
            <a:endParaRPr lang="en-US" b="1" dirty="0"/>
          </a:p>
          <a:p>
            <a:r>
              <a:rPr lang="en-US" b="1" dirty="0"/>
              <a:t>&lt;</a:t>
            </a:r>
            <a:r>
              <a:rPr lang="en-US" b="1" dirty="0">
                <a:cs typeface="Calibri"/>
              </a:rPr>
              <a:t>CLICK&gt;</a:t>
            </a:r>
            <a:endParaRPr lang="en-US" b="0" dirty="0">
              <a:cs typeface="Calibri"/>
            </a:endParaRPr>
          </a:p>
          <a:p>
            <a:endParaRPr lang="en-US" b="1" dirty="0"/>
          </a:p>
          <a:p>
            <a:r>
              <a:rPr lang="en-US" b="0" i="1" dirty="0"/>
              <a:t>Resource From the Book if needed:</a:t>
            </a:r>
          </a:p>
          <a:p>
            <a:endParaRPr lang="en-US" b="1" dirty="0"/>
          </a:p>
          <a:p>
            <a:pPr>
              <a:defRPr/>
            </a:pPr>
            <a:r>
              <a:rPr lang="en-US" b="1" i="1" dirty="0"/>
              <a:t>#8</a:t>
            </a:r>
            <a:r>
              <a:rPr lang="en-US" b="1" i="1" dirty="0">
                <a:cs typeface="Calibri"/>
              </a:rPr>
              <a:t> </a:t>
            </a:r>
            <a:r>
              <a:rPr lang="en-US" dirty="0"/>
              <a:t>The purpose of feedback is to guide student learning and behavior and increase student motivation, engagement, and independence, leading to improved student learning and behavior. Effective feedback must be strategically delivered and goal directed; feedback is most effective when the learner has a goal and the feedback informs the learner regarding areas needing improvement and ways to improve performance. Feedback may be verbal, nonverbal, or written, and should be timely, contingent, genuine, meaningful, age appropriate, and at rates commensurate with task and phase of learning (i.e., acquisition, fluency, maintenance). Teachers should provide ongoing feedback until learners reach their established learning goals.</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HLP # 22- </a:t>
            </a:r>
            <a:r>
              <a:rPr lang="en-US" dirty="0"/>
              <a:t>Provide positive and constructive feedback to guide students’ learning and behavior.</a:t>
            </a:r>
            <a:endParaRPr lang="en-US" b="1" dirty="0"/>
          </a:p>
          <a:p>
            <a:r>
              <a:rPr lang="en-US" dirty="0"/>
              <a:t>The purpose of feedback is to guide student learning and behavior and increase student motivation, engagement, and independence, leading to improved student learning and behavior. Effective feedback must be strategically delivered and goal directed; feedback is most effective when the learner has a goal and the feedback informs the learner regarding areas needing improvement and ways to improve performance. Feedback may be verbal, nonverbal, or written, and should be timely, contingent, genuine, meaningful, age appropriate, and at rates commensurate with task and phase of learning (i.e., acquisition, fluency, maintenance). Teachers should provide ongoing feedback until learners reach their established learning goals.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endParaRPr lang="en-US" b="1" dirty="0"/>
          </a:p>
          <a:p>
            <a:endParaRPr lang="en-US" i="1" dirty="0"/>
          </a:p>
        </p:txBody>
      </p:sp>
      <p:sp>
        <p:nvSpPr>
          <p:cNvPr id="4" name="Slide Number Placeholder 3"/>
          <p:cNvSpPr>
            <a:spLocks noGrp="1"/>
          </p:cNvSpPr>
          <p:nvPr>
            <p:ph type="sldNum" sz="quarter" idx="10"/>
          </p:nvPr>
        </p:nvSpPr>
        <p:spPr/>
        <p:txBody>
          <a:bodyPr/>
          <a:lstStyle/>
          <a:p>
            <a:pPr>
              <a:defRPr/>
            </a:pPr>
            <a:fld id="{F19D6CF1-BCB8-4759-B2D5-6FD3B482A2A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99830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1171332-CAF4-4EA2-B7E6-D6F78877A9AB}" type="datetimeFigureOut">
              <a:rPr lang="en-US" smtClean="0">
                <a:solidFill>
                  <a:prstClr val="white">
                    <a:tint val="95000"/>
                  </a:prstClr>
                </a:solidFill>
              </a:rPr>
              <a:pPr/>
              <a:t>11/16/18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684E0303-644F-4E7E-B317-1342819723A0}"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21219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6318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0470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3339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171332-CAF4-4EA2-B7E6-D6F78877A9AB}" type="datetimeFigureOut">
              <a:rPr lang="en-US" smtClean="0">
                <a:solidFill>
                  <a:prstClr val="white">
                    <a:tint val="95000"/>
                  </a:prstClr>
                </a:solidFill>
              </a:rPr>
              <a:pPr/>
              <a:t>11/16/18</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684E0303-644F-4E7E-B317-1342819723A0}"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4623689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8405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9279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0328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827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52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22959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1171332-CAF4-4EA2-B7E6-D6F78877A9AB}" type="datetimeFigureOut">
              <a:rPr lang="en-US" smtClean="0">
                <a:solidFill>
                  <a:prstClr val="black">
                    <a:tint val="95000"/>
                  </a:prstClr>
                </a:solidFill>
              </a:rPr>
              <a:pPr/>
              <a:t>11/16/18</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84E0303-644F-4E7E-B317-1342819723A0}"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68231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youtube.com/watch?v=hqh1MRWZjms"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highleveragepractices.org/701-2-3/"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ceedar.education.ufl.edu/georgia-hlp-webinar-series/" TargetMode="External"/><Relationship Id="rId4" Type="http://schemas.openxmlformats.org/officeDocument/2006/relationships/hyperlink" Target="https://www.youtube.com/watch?v=hqh1MRWZjm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eedar.education.ufl.edu/georgia-hlp-webinar-seri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838200"/>
            <a:ext cx="8077200" cy="3140312"/>
          </a:xfrm>
        </p:spPr>
        <p:txBody>
          <a:bodyPr>
            <a:normAutofit fontScale="90000"/>
          </a:bodyPr>
          <a:lstStyle/>
          <a:p>
            <a:pPr algn="ctr"/>
            <a:r>
              <a:rPr lang="en-US" sz="5300" dirty="0"/>
              <a:t>High Leverage Practices (HLP) </a:t>
            </a:r>
            <a:br>
              <a:rPr lang="en-US" sz="5300" dirty="0"/>
            </a:br>
            <a:r>
              <a:rPr lang="en-US" sz="5300" dirty="0"/>
              <a:t>Webinar 4: </a:t>
            </a:r>
            <a:br>
              <a:rPr lang="en-US" sz="5300" dirty="0"/>
            </a:br>
            <a:br>
              <a:rPr lang="en-US" sz="5300" dirty="0"/>
            </a:br>
            <a:r>
              <a:rPr lang="en-US" sz="3200" dirty="0">
                <a:solidFill>
                  <a:srgbClr val="FF0000"/>
                </a:solidFill>
              </a:rPr>
              <a:t> </a:t>
            </a:r>
            <a:endParaRPr lang="en-US" sz="3600" dirty="0">
              <a:solidFill>
                <a:srgbClr val="FF0000"/>
              </a:solidFill>
            </a:endParaRPr>
          </a:p>
        </p:txBody>
      </p:sp>
      <p:pic>
        <p:nvPicPr>
          <p:cNvPr id="12" name="Picture 5" descr="An empty classroon with desks and a chalkboard">
            <a:extLst>
              <a:ext uri="{FF2B5EF4-FFF2-40B4-BE49-F238E27FC236}">
                <a16:creationId xmlns:a16="http://schemas.microsoft.com/office/drawing/2014/main" id="{3CABDEB9-8DB9-4047-8279-316EECB7AADA}"/>
              </a:ext>
            </a:extLst>
          </p:cNvPr>
          <p:cNvPicPr>
            <a:picLocks noChangeAspect="1"/>
          </p:cNvPicPr>
          <p:nvPr/>
        </p:nvPicPr>
        <p:blipFill>
          <a:blip r:embed="rId3"/>
          <a:stretch>
            <a:fillRect/>
          </a:stretch>
        </p:blipFill>
        <p:spPr>
          <a:xfrm>
            <a:off x="3920226" y="2494706"/>
            <a:ext cx="4244516" cy="2471190"/>
          </a:xfrm>
          <a:prstGeom prst="rect">
            <a:avLst/>
          </a:prstGeom>
        </p:spPr>
      </p:pic>
      <p:sp>
        <p:nvSpPr>
          <p:cNvPr id="3" name="TextBox 2">
            <a:extLst>
              <a:ext uri="{FF2B5EF4-FFF2-40B4-BE49-F238E27FC236}">
                <a16:creationId xmlns:a16="http://schemas.microsoft.com/office/drawing/2014/main" id="{7B03C62E-2A66-6343-8BBC-4F4B0949E153}"/>
              </a:ext>
            </a:extLst>
          </p:cNvPr>
          <p:cNvSpPr txBox="1"/>
          <p:nvPr/>
        </p:nvSpPr>
        <p:spPr>
          <a:xfrm>
            <a:off x="389467" y="5288340"/>
            <a:ext cx="11988800" cy="1200329"/>
          </a:xfrm>
          <a:prstGeom prst="rect">
            <a:avLst/>
          </a:prstGeom>
          <a:noFill/>
        </p:spPr>
        <p:txBody>
          <a:bodyPr wrap="square" rtlCol="0">
            <a:spAutoFit/>
          </a:bodyPr>
          <a:lstStyle/>
          <a:p>
            <a:pPr algn="ctr"/>
            <a:r>
              <a:rPr lang="en-US" sz="3600" b="1" dirty="0"/>
              <a:t>The Gift of Feedback and Guidance </a:t>
            </a:r>
          </a:p>
          <a:p>
            <a:pPr algn="ctr"/>
            <a:r>
              <a:rPr lang="en-US" sz="3600" b="1" dirty="0"/>
              <a:t>to Support Student Learning</a:t>
            </a:r>
            <a:endParaRPr lang="en-US" sz="3600" b="1" dirty="0">
              <a:solidFill>
                <a:srgbClr val="FFC000"/>
              </a:solidFill>
            </a:endParaRPr>
          </a:p>
        </p:txBody>
      </p:sp>
    </p:spTree>
    <p:extLst>
      <p:ext uri="{BB962C8B-B14F-4D97-AF65-F5344CB8AC3E}">
        <p14:creationId xmlns:p14="http://schemas.microsoft.com/office/powerpoint/2010/main" val="1561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57E5-6E0E-4E35-B49B-E8B540A3D036}"/>
              </a:ext>
            </a:extLst>
          </p:cNvPr>
          <p:cNvSpPr>
            <a:spLocks noGrp="1"/>
          </p:cNvSpPr>
          <p:nvPr>
            <p:ph type="title"/>
          </p:nvPr>
        </p:nvSpPr>
        <p:spPr/>
        <p:txBody>
          <a:bodyPr>
            <a:normAutofit/>
          </a:bodyPr>
          <a:lstStyle/>
          <a:p>
            <a:r>
              <a:rPr lang="en-US" dirty="0"/>
              <a:t>Organizing Classroom Spaces</a:t>
            </a:r>
          </a:p>
        </p:txBody>
      </p:sp>
      <p:sp>
        <p:nvSpPr>
          <p:cNvPr id="550" name="TextBox 549">
            <a:extLst>
              <a:ext uri="{FF2B5EF4-FFF2-40B4-BE49-F238E27FC236}">
                <a16:creationId xmlns:a16="http://schemas.microsoft.com/office/drawing/2014/main" id="{D2764D04-4BDC-4017-A271-B9B91991DA1E}"/>
              </a:ext>
            </a:extLst>
          </p:cNvPr>
          <p:cNvSpPr txBox="1"/>
          <p:nvPr/>
        </p:nvSpPr>
        <p:spPr>
          <a:xfrm>
            <a:off x="3128963" y="1688305"/>
            <a:ext cx="612457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Collaborative Inquiry Into Teaching </a:t>
            </a:r>
          </a:p>
        </p:txBody>
      </p:sp>
      <p:graphicFrame>
        <p:nvGraphicFramePr>
          <p:cNvPr id="3" name="Diagram 3">
            <a:extLst>
              <a:ext uri="{FF2B5EF4-FFF2-40B4-BE49-F238E27FC236}">
                <a16:creationId xmlns:a16="http://schemas.microsoft.com/office/drawing/2014/main" id="{AAFBC407-D931-44D4-B2D3-94918BFFF478}"/>
              </a:ext>
            </a:extLst>
          </p:cNvPr>
          <p:cNvGraphicFramePr/>
          <p:nvPr>
            <p:extLst/>
          </p:nvPr>
        </p:nvGraphicFramePr>
        <p:xfrm>
          <a:off x="3810000" y="2231231"/>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 name="Arrow: Quad 459">
            <a:extLst>
              <a:ext uri="{FF2B5EF4-FFF2-40B4-BE49-F238E27FC236}">
                <a16:creationId xmlns:a16="http://schemas.microsoft.com/office/drawing/2014/main" id="{A3CCD842-44FA-4478-A73F-D640A02B5300}"/>
              </a:ext>
            </a:extLst>
          </p:cNvPr>
          <p:cNvSpPr/>
          <p:nvPr/>
        </p:nvSpPr>
        <p:spPr>
          <a:xfrm>
            <a:off x="5487923" y="3285267"/>
            <a:ext cx="1216152"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extBox 550">
            <a:extLst>
              <a:ext uri="{FF2B5EF4-FFF2-40B4-BE49-F238E27FC236}">
                <a16:creationId xmlns:a16="http://schemas.microsoft.com/office/drawing/2014/main" id="{7C92312C-C7CE-496C-8B69-BA80F6ECD26B}"/>
              </a:ext>
            </a:extLst>
          </p:cNvPr>
          <p:cNvSpPr txBox="1"/>
          <p:nvPr/>
        </p:nvSpPr>
        <p:spPr>
          <a:xfrm>
            <a:off x="8605837" y="6153149"/>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Hodges, 2018</a:t>
            </a:r>
          </a:p>
        </p:txBody>
      </p:sp>
    </p:spTree>
    <p:extLst>
      <p:ext uri="{BB962C8B-B14F-4D97-AF65-F5344CB8AC3E}">
        <p14:creationId xmlns:p14="http://schemas.microsoft.com/office/powerpoint/2010/main" val="95591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Leverage Practices Crosswalk</a:t>
            </a:r>
          </a:p>
        </p:txBody>
      </p:sp>
      <p:sp>
        <p:nvSpPr>
          <p:cNvPr id="7" name="TextBox 6"/>
          <p:cNvSpPr txBox="1"/>
          <p:nvPr/>
        </p:nvSpPr>
        <p:spPr>
          <a:xfrm>
            <a:off x="5300338" y="3447246"/>
            <a:ext cx="1685077" cy="1077218"/>
          </a:xfrm>
          <a:prstGeom prst="rect">
            <a:avLst/>
          </a:prstGeom>
          <a:noFill/>
        </p:spPr>
        <p:txBody>
          <a:bodyPr wrap="none" rtlCol="0">
            <a:spAutoFit/>
          </a:bodyPr>
          <a:lstStyle/>
          <a:p>
            <a:pPr algn="ctr"/>
            <a:r>
              <a:rPr lang="en-US" sz="3200" dirty="0"/>
              <a:t>Student</a:t>
            </a:r>
          </a:p>
          <a:p>
            <a:pPr algn="ctr"/>
            <a:r>
              <a:rPr lang="en-US" sz="3200" dirty="0"/>
              <a:t>Learning</a:t>
            </a:r>
          </a:p>
        </p:txBody>
      </p:sp>
      <p:graphicFrame>
        <p:nvGraphicFramePr>
          <p:cNvPr id="4" name="Content Placeholder 3"/>
          <p:cNvGraphicFramePr>
            <a:graphicFrameLocks noGrp="1"/>
          </p:cNvGraphicFramePr>
          <p:nvPr>
            <p:ph idx="1"/>
            <p:extLst/>
          </p:nvPr>
        </p:nvGraphicFramePr>
        <p:xfrm>
          <a:off x="1295400" y="1828800"/>
          <a:ext cx="10058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1" y="2362200"/>
            <a:ext cx="2511072" cy="369332"/>
          </a:xfrm>
          <a:prstGeom prst="rect">
            <a:avLst/>
          </a:prstGeom>
          <a:noFill/>
        </p:spPr>
        <p:txBody>
          <a:bodyPr wrap="none" rtlCol="0">
            <a:spAutoFit/>
          </a:bodyPr>
          <a:lstStyle/>
          <a:p>
            <a:r>
              <a:rPr lang="en-US" dirty="0"/>
              <a:t>High-Leverage Practices</a:t>
            </a:r>
          </a:p>
        </p:txBody>
      </p:sp>
      <p:sp>
        <p:nvSpPr>
          <p:cNvPr id="6" name="TextBox 5"/>
          <p:cNvSpPr txBox="1"/>
          <p:nvPr/>
        </p:nvSpPr>
        <p:spPr>
          <a:xfrm>
            <a:off x="8280400" y="2223701"/>
            <a:ext cx="2732286" cy="646331"/>
          </a:xfrm>
          <a:prstGeom prst="rect">
            <a:avLst/>
          </a:prstGeom>
          <a:noFill/>
        </p:spPr>
        <p:txBody>
          <a:bodyPr wrap="none" rtlCol="0">
            <a:spAutoFit/>
          </a:bodyPr>
          <a:lstStyle/>
          <a:p>
            <a:r>
              <a:rPr lang="en-US" dirty="0"/>
              <a:t>High-Leverage Practices in</a:t>
            </a:r>
          </a:p>
          <a:p>
            <a:r>
              <a:rPr lang="en-US" dirty="0"/>
              <a:t>Special Education</a:t>
            </a:r>
          </a:p>
        </p:txBody>
      </p:sp>
    </p:spTree>
    <p:extLst>
      <p:ext uri="{BB962C8B-B14F-4D97-AF65-F5344CB8AC3E}">
        <p14:creationId xmlns:p14="http://schemas.microsoft.com/office/powerpoint/2010/main" val="309456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331" y="218945"/>
            <a:ext cx="10972800" cy="1252728"/>
          </a:xfrm>
        </p:spPr>
        <p:txBody>
          <a:bodyPr>
            <a:normAutofit/>
          </a:bodyPr>
          <a:lstStyle/>
          <a:p>
            <a:r>
              <a:rPr lang="en-US" dirty="0"/>
              <a:t>Goals for Today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4781541"/>
              </p:ext>
            </p:extLst>
          </p:nvPr>
        </p:nvGraphicFramePr>
        <p:xfrm>
          <a:off x="1524001" y="1828800"/>
          <a:ext cx="9601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99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1" y="3932243"/>
            <a:ext cx="9753599" cy="2893100"/>
          </a:xfrm>
          <a:prstGeom prst="rect">
            <a:avLst/>
          </a:prstGeom>
        </p:spPr>
        <p:txBody>
          <a:bodyPr wrap="square">
            <a:spAutoFit/>
          </a:bodyPr>
          <a:lstStyle/>
          <a:p>
            <a:r>
              <a:rPr lang="en-US" sz="2400" dirty="0"/>
              <a:t>“When a teacher teaches, no matter how well he or she might design a lesson, what a child learns is unpredictable. Children do not always learn what we teach. That is why the most important assessment does not happen at the end of learning – it happens during the learning, when there is still time to do something with the information.” </a:t>
            </a:r>
            <a:endParaRPr lang="en-US" sz="2400" dirty="0">
              <a:solidFill>
                <a:schemeClr val="tx2"/>
              </a:solidFill>
              <a:latin typeface="Arial" charset="0"/>
            </a:endParaRPr>
          </a:p>
          <a:p>
            <a:r>
              <a:rPr lang="en-US" sz="2400" dirty="0">
                <a:solidFill>
                  <a:schemeClr val="tx2"/>
                </a:solidFill>
                <a:latin typeface="Arial" charset="0"/>
              </a:rPr>
              <a:t>				                                 </a:t>
            </a:r>
          </a:p>
          <a:p>
            <a:r>
              <a:rPr lang="en-US" sz="2000" dirty="0">
                <a:solidFill>
                  <a:schemeClr val="tx2"/>
                </a:solidFill>
                <a:latin typeface="Arial" charset="0"/>
              </a:rPr>
              <a:t>                                                                                                     –</a:t>
            </a:r>
            <a:r>
              <a:rPr lang="en-US" sz="2000" dirty="0"/>
              <a:t>Dylan </a:t>
            </a:r>
            <a:r>
              <a:rPr lang="en-US" sz="2000" dirty="0" err="1"/>
              <a:t>Wiliam</a:t>
            </a:r>
            <a:r>
              <a:rPr lang="en-US" sz="2000" dirty="0"/>
              <a:t>, 2011</a:t>
            </a:r>
          </a:p>
          <a:p>
            <a:endParaRPr lang="en-US" dirty="0">
              <a:solidFill>
                <a:schemeClr val="tx2"/>
              </a:solidFill>
            </a:endParaRPr>
          </a:p>
        </p:txBody>
      </p:sp>
      <p:pic>
        <p:nvPicPr>
          <p:cNvPr id="11" name="Picture 10" descr="A teacher helping a stud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00"/>
            <a:ext cx="2569464" cy="1752600"/>
          </a:xfrm>
          <a:prstGeom prst="rect">
            <a:avLst/>
          </a:prstGeom>
        </p:spPr>
      </p:pic>
      <p:pic>
        <p:nvPicPr>
          <p:cNvPr id="12" name="Picture 11" descr="A teacher in front of his class and students with their hands rai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66699"/>
            <a:ext cx="4800600" cy="3295650"/>
          </a:xfrm>
          <a:prstGeom prst="rect">
            <a:avLst/>
          </a:prstGeom>
        </p:spPr>
      </p:pic>
      <p:pic>
        <p:nvPicPr>
          <p:cNvPr id="10" name="Picture 9" descr="A teacher helping a studen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382538"/>
            <a:ext cx="3692856" cy="2216935"/>
          </a:xfrm>
          <a:prstGeom prst="rect">
            <a:avLst/>
          </a:prstGeom>
        </p:spPr>
      </p:pic>
    </p:spTree>
    <p:extLst>
      <p:ext uri="{BB962C8B-B14F-4D97-AF65-F5344CB8AC3E}">
        <p14:creationId xmlns:p14="http://schemas.microsoft.com/office/powerpoint/2010/main" val="253785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52" y="499872"/>
            <a:ext cx="10684256" cy="1636776"/>
          </a:xfrm>
        </p:spPr>
        <p:txBody>
          <a:bodyPr/>
          <a:lstStyle/>
          <a:p>
            <a:r>
              <a:rPr lang="en-US" sz="6000" dirty="0"/>
              <a:t>What is Feedback?</a:t>
            </a:r>
          </a:p>
        </p:txBody>
      </p:sp>
      <p:pic>
        <p:nvPicPr>
          <p:cNvPr id="7" name="Picture 6" descr="Depiction of feedback"/>
          <p:cNvPicPr>
            <a:picLocks noChangeAspect="1"/>
          </p:cNvPicPr>
          <p:nvPr/>
        </p:nvPicPr>
        <p:blipFill>
          <a:blip r:embed="rId3"/>
          <a:stretch>
            <a:fillRect/>
          </a:stretch>
        </p:blipFill>
        <p:spPr>
          <a:xfrm>
            <a:off x="4122434" y="2888706"/>
            <a:ext cx="3677892" cy="3677892"/>
          </a:xfrm>
          <a:prstGeom prst="rect">
            <a:avLst/>
          </a:prstGeom>
        </p:spPr>
      </p:pic>
    </p:spTree>
    <p:extLst>
      <p:ext uri="{BB962C8B-B14F-4D97-AF65-F5344CB8AC3E}">
        <p14:creationId xmlns:p14="http://schemas.microsoft.com/office/powerpoint/2010/main" val="21424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2700"/>
            <a:ext cx="11798300" cy="1371600"/>
          </a:xfrm>
        </p:spPr>
        <p:txBody>
          <a:bodyPr>
            <a:noAutofit/>
          </a:bodyPr>
          <a:lstStyle/>
          <a:p>
            <a:r>
              <a:rPr lang="en-US" sz="3200" dirty="0"/>
              <a:t>High Leverage Practice #8 &amp; #22:  </a:t>
            </a:r>
            <a:r>
              <a:rPr lang="en-US" sz="3200" b="1" dirty="0"/>
              <a:t>Providing Positive and Constructive Feedback to Guide Students’ </a:t>
            </a:r>
            <a:r>
              <a:rPr lang="en-US" sz="3200" b="1" i="1" dirty="0"/>
              <a:t>Learning</a:t>
            </a:r>
            <a:r>
              <a:rPr lang="en-US" sz="3200" b="1" dirty="0"/>
              <a:t> and </a:t>
            </a:r>
            <a:r>
              <a:rPr lang="en-US" sz="3200" b="1" i="1" dirty="0"/>
              <a:t>Behavior</a:t>
            </a:r>
            <a:r>
              <a:rPr lang="en-US" sz="3200" b="1"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a:t>Feedback is…</a:t>
            </a:r>
          </a:p>
          <a:p>
            <a:r>
              <a:rPr lang="en-US" dirty="0"/>
              <a:t>information on a person’s </a:t>
            </a:r>
            <a:r>
              <a:rPr lang="en-US" b="1" dirty="0"/>
              <a:t>actual versus ideal performance </a:t>
            </a:r>
            <a:r>
              <a:rPr lang="en-US" dirty="0"/>
              <a:t>(Wiggins, 1998, p. 46)</a:t>
            </a:r>
            <a:r>
              <a:rPr lang="en-US" b="1" dirty="0"/>
              <a:t>;</a:t>
            </a:r>
          </a:p>
          <a:p>
            <a:r>
              <a:rPr lang="en-US" dirty="0"/>
              <a:t>provided by </a:t>
            </a:r>
            <a:r>
              <a:rPr lang="en-US" b="1" dirty="0"/>
              <a:t>an agent (e.g., teacher, peer, book, parent, self, experience) </a:t>
            </a:r>
            <a:r>
              <a:rPr lang="en-US" dirty="0"/>
              <a:t>(Hattie &amp; Timperley, 2007, p. 81)</a:t>
            </a:r>
            <a:r>
              <a:rPr lang="en-US" b="1" dirty="0"/>
              <a:t>;</a:t>
            </a:r>
          </a:p>
          <a:p>
            <a:r>
              <a:rPr lang="en-US" dirty="0"/>
              <a:t>takes on </a:t>
            </a:r>
            <a:r>
              <a:rPr lang="en-US" b="1" dirty="0"/>
              <a:t>new forms of instruction </a:t>
            </a:r>
            <a:r>
              <a:rPr lang="en-US" dirty="0"/>
              <a:t>(Hattie &amp; Timperley, 2007, p. 81)</a:t>
            </a:r>
            <a:r>
              <a:rPr lang="en-US" b="1" dirty="0"/>
              <a:t>; </a:t>
            </a:r>
            <a:r>
              <a:rPr lang="en-US" dirty="0"/>
              <a:t>and</a:t>
            </a:r>
          </a:p>
          <a:p>
            <a:r>
              <a:rPr lang="en-US" dirty="0">
                <a:solidFill>
                  <a:prstClr val="black"/>
                </a:solidFill>
              </a:rPr>
              <a:t>has a dual implication as it is included in the </a:t>
            </a:r>
            <a:r>
              <a:rPr lang="en-US" b="1" dirty="0">
                <a:solidFill>
                  <a:prstClr val="black"/>
                </a:solidFill>
              </a:rPr>
              <a:t>instruction (academic) </a:t>
            </a:r>
            <a:r>
              <a:rPr lang="en-US" dirty="0">
                <a:solidFill>
                  <a:prstClr val="black"/>
                </a:solidFill>
              </a:rPr>
              <a:t>and </a:t>
            </a:r>
            <a:r>
              <a:rPr lang="en-US" b="1" dirty="0">
                <a:solidFill>
                  <a:prstClr val="black"/>
                </a:solidFill>
              </a:rPr>
              <a:t>social/emotional/behavioral</a:t>
            </a:r>
            <a:r>
              <a:rPr lang="en-US" dirty="0">
                <a:solidFill>
                  <a:prstClr val="black"/>
                </a:solidFill>
              </a:rPr>
              <a:t> high leverage practices domains.</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631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6A02-F348-8641-B1D4-60DD03D56DB6}"/>
              </a:ext>
            </a:extLst>
          </p:cNvPr>
          <p:cNvSpPr>
            <a:spLocks noGrp="1"/>
          </p:cNvSpPr>
          <p:nvPr>
            <p:ph type="title"/>
          </p:nvPr>
        </p:nvSpPr>
        <p:spPr>
          <a:xfrm>
            <a:off x="533400" y="228600"/>
            <a:ext cx="9601200" cy="685800"/>
          </a:xfrm>
        </p:spPr>
        <p:txBody>
          <a:bodyPr>
            <a:normAutofit fontScale="90000"/>
          </a:bodyPr>
          <a:lstStyle/>
          <a:p>
            <a:r>
              <a:rPr lang="en-US" sz="4000" dirty="0"/>
              <a:t>Feedback Cycle</a:t>
            </a:r>
          </a:p>
        </p:txBody>
      </p:sp>
      <p:graphicFrame>
        <p:nvGraphicFramePr>
          <p:cNvPr id="4" name="Content Placeholder 3">
            <a:extLst>
              <a:ext uri="{FF2B5EF4-FFF2-40B4-BE49-F238E27FC236}">
                <a16:creationId xmlns:a16="http://schemas.microsoft.com/office/drawing/2014/main" id="{E577F84A-92F3-014E-ABE1-E959CFC64F7F}"/>
              </a:ext>
            </a:extLst>
          </p:cNvPr>
          <p:cNvGraphicFramePr>
            <a:graphicFrameLocks noGrp="1"/>
          </p:cNvGraphicFramePr>
          <p:nvPr>
            <p:ph idx="1"/>
            <p:extLst/>
          </p:nvPr>
        </p:nvGraphicFramePr>
        <p:xfrm>
          <a:off x="1066800" y="1066800"/>
          <a:ext cx="10363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Depiction of feedback"/>
          <p:cNvPicPr>
            <a:picLocks noChangeAspect="1"/>
          </p:cNvPicPr>
          <p:nvPr/>
        </p:nvPicPr>
        <p:blipFill>
          <a:blip r:embed="rId8"/>
          <a:stretch>
            <a:fillRect/>
          </a:stretch>
        </p:blipFill>
        <p:spPr>
          <a:xfrm>
            <a:off x="5257801" y="2807135"/>
            <a:ext cx="1700931" cy="1700931"/>
          </a:xfrm>
          <a:prstGeom prst="rect">
            <a:avLst/>
          </a:prstGeom>
        </p:spPr>
      </p:pic>
      <p:sp>
        <p:nvSpPr>
          <p:cNvPr id="5" name="TextBox 4"/>
          <p:cNvSpPr txBox="1"/>
          <p:nvPr/>
        </p:nvSpPr>
        <p:spPr>
          <a:xfrm>
            <a:off x="0" y="6211669"/>
            <a:ext cx="4459921" cy="646331"/>
          </a:xfrm>
          <a:prstGeom prst="rect">
            <a:avLst/>
          </a:prstGeom>
          <a:noFill/>
        </p:spPr>
        <p:txBody>
          <a:bodyPr wrap="square" rtlCol="0">
            <a:spAutoFit/>
          </a:bodyPr>
          <a:lstStyle/>
          <a:p>
            <a:r>
              <a:rPr lang="en-US" sz="1200" dirty="0" err="1"/>
              <a:t>Fales</a:t>
            </a:r>
            <a:r>
              <a:rPr lang="en-US" sz="1200" dirty="0"/>
              <a:t>, H., &amp; Norris, A. (2018). There is no failure, only feedback: </a:t>
            </a:r>
          </a:p>
          <a:p>
            <a:r>
              <a:rPr lang="en-US" sz="1200" dirty="0"/>
              <a:t>Supporting candidates to plan, implement, and evaluate feedback</a:t>
            </a:r>
          </a:p>
          <a:p>
            <a:r>
              <a:rPr lang="en-US" sz="1200" dirty="0"/>
              <a:t>to learners. TPA National Conference, San Jose, CA.</a:t>
            </a:r>
          </a:p>
        </p:txBody>
      </p:sp>
    </p:spTree>
    <p:extLst>
      <p:ext uri="{BB962C8B-B14F-4D97-AF65-F5344CB8AC3E}">
        <p14:creationId xmlns:p14="http://schemas.microsoft.com/office/powerpoint/2010/main" val="367587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A074-0966-A744-AA3C-52F54D166B49}"/>
              </a:ext>
            </a:extLst>
          </p:cNvPr>
          <p:cNvSpPr>
            <a:spLocks noGrp="1"/>
          </p:cNvSpPr>
          <p:nvPr>
            <p:ph type="title"/>
          </p:nvPr>
        </p:nvSpPr>
        <p:spPr>
          <a:xfrm>
            <a:off x="1219200" y="1"/>
            <a:ext cx="9601200" cy="887623"/>
          </a:xfrm>
        </p:spPr>
        <p:txBody>
          <a:bodyPr>
            <a:normAutofit/>
          </a:bodyPr>
          <a:lstStyle/>
          <a:p>
            <a:pPr algn="ctr"/>
            <a:r>
              <a:rPr lang="en-US" sz="4400" dirty="0"/>
              <a:t>Planning: edTPA Rubric 1</a:t>
            </a:r>
          </a:p>
        </p:txBody>
      </p:sp>
      <p:sp>
        <p:nvSpPr>
          <p:cNvPr id="7" name="Text Placeholder 2">
            <a:extLst>
              <a:ext uri="{FF2B5EF4-FFF2-40B4-BE49-F238E27FC236}">
                <a16:creationId xmlns:a16="http://schemas.microsoft.com/office/drawing/2014/main" id="{ECF0B984-86F8-AE41-9944-BF1F92853358}"/>
              </a:ext>
            </a:extLst>
          </p:cNvPr>
          <p:cNvSpPr txBox="1">
            <a:spLocks/>
          </p:cNvSpPr>
          <p:nvPr/>
        </p:nvSpPr>
        <p:spPr>
          <a:xfrm>
            <a:off x="2101174" y="1431322"/>
            <a:ext cx="8404698" cy="64633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lgn="ctr">
              <a:buNone/>
            </a:pPr>
            <a:r>
              <a:rPr lang="en-US" sz="3200" dirty="0"/>
              <a:t>Rubric 1: Planning for Learning</a:t>
            </a:r>
          </a:p>
        </p:txBody>
      </p:sp>
      <p:pic>
        <p:nvPicPr>
          <p:cNvPr id="4" name="Picture 3" descr="Rubric 1: Planning for Literacy Learning">
            <a:extLst>
              <a:ext uri="{FF2B5EF4-FFF2-40B4-BE49-F238E27FC236}">
                <a16:creationId xmlns:a16="http://schemas.microsoft.com/office/drawing/2014/main" id="{F869972E-D611-9A45-B3C6-3CACFC7A6BEB}"/>
              </a:ext>
            </a:extLst>
          </p:cNvPr>
          <p:cNvPicPr>
            <a:picLocks noChangeAspect="1"/>
          </p:cNvPicPr>
          <p:nvPr/>
        </p:nvPicPr>
        <p:blipFill>
          <a:blip r:embed="rId3"/>
          <a:stretch>
            <a:fillRect/>
          </a:stretch>
        </p:blipFill>
        <p:spPr>
          <a:xfrm>
            <a:off x="1524002" y="1905000"/>
            <a:ext cx="9296398" cy="3021225"/>
          </a:xfrm>
          <a:prstGeom prst="rect">
            <a:avLst/>
          </a:prstGeom>
        </p:spPr>
      </p:pic>
      <p:sp>
        <p:nvSpPr>
          <p:cNvPr id="5" name="TextBox 4">
            <a:extLst>
              <a:ext uri="{FF2B5EF4-FFF2-40B4-BE49-F238E27FC236}">
                <a16:creationId xmlns:a16="http://schemas.microsoft.com/office/drawing/2014/main" id="{7686C589-049D-5544-B092-198B2B6B7C9C}"/>
              </a:ext>
            </a:extLst>
          </p:cNvPr>
          <p:cNvSpPr txBox="1"/>
          <p:nvPr/>
        </p:nvSpPr>
        <p:spPr>
          <a:xfrm>
            <a:off x="2971801" y="5111748"/>
            <a:ext cx="5933869" cy="646331"/>
          </a:xfrm>
          <a:prstGeom prst="rect">
            <a:avLst/>
          </a:prstGeom>
          <a:noFill/>
        </p:spPr>
        <p:txBody>
          <a:bodyPr wrap="none" rtlCol="0">
            <a:spAutoFit/>
          </a:bodyPr>
          <a:lstStyle/>
          <a:p>
            <a:r>
              <a:rPr lang="en-US" sz="3600" dirty="0"/>
              <a:t>TAPS 2: Instructional Planning</a:t>
            </a:r>
          </a:p>
        </p:txBody>
      </p:sp>
      <p:sp>
        <p:nvSpPr>
          <p:cNvPr id="6" name="TextBox 5">
            <a:extLst>
              <a:ext uri="{FF2B5EF4-FFF2-40B4-BE49-F238E27FC236}">
                <a16:creationId xmlns:a16="http://schemas.microsoft.com/office/drawing/2014/main" id="{3BAB2AC2-4B79-294D-9E03-13106A4514F5}"/>
              </a:ext>
            </a:extLst>
          </p:cNvPr>
          <p:cNvSpPr txBox="1"/>
          <p:nvPr/>
        </p:nvSpPr>
        <p:spPr>
          <a:xfrm>
            <a:off x="2209801" y="5943601"/>
            <a:ext cx="7535461" cy="830997"/>
          </a:xfrm>
          <a:prstGeom prst="rect">
            <a:avLst/>
          </a:prstGeom>
          <a:noFill/>
        </p:spPr>
        <p:txBody>
          <a:bodyPr wrap="none" rtlCol="0">
            <a:spAutoFit/>
          </a:bodyPr>
          <a:lstStyle/>
          <a:p>
            <a:pPr>
              <a:defRPr/>
            </a:pPr>
            <a:r>
              <a:rPr lang="en-US" sz="1600" dirty="0">
                <a:solidFill>
                  <a:prstClr val="black"/>
                </a:solidFill>
                <a:latin typeface="Palatino Linotype"/>
              </a:rPr>
              <a:t>Information taken from the edTPA Elementary Education Assessment Handbook</a:t>
            </a:r>
          </a:p>
          <a:p>
            <a:pPr>
              <a:defRPr/>
            </a:pPr>
            <a:r>
              <a:rPr lang="en-US" sz="1600" dirty="0">
                <a:solidFill>
                  <a:prstClr val="black"/>
                </a:solidFill>
                <a:latin typeface="Palatino Linotype"/>
              </a:rPr>
              <a:t>Copyright 2017 Board of Trustees of the Leland Stanford Junior University </a:t>
            </a:r>
          </a:p>
          <a:p>
            <a:pPr>
              <a:defRPr/>
            </a:pPr>
            <a:r>
              <a:rPr lang="en-US" sz="1600" dirty="0">
                <a:solidFill>
                  <a:prstClr val="black"/>
                </a:solidFill>
                <a:latin typeface="Palatino Linotype"/>
              </a:rPr>
              <a:t>All rights reserved.</a:t>
            </a:r>
          </a:p>
        </p:txBody>
      </p:sp>
    </p:spTree>
    <p:extLst>
      <p:ext uri="{BB962C8B-B14F-4D97-AF65-F5344CB8AC3E}">
        <p14:creationId xmlns:p14="http://schemas.microsoft.com/office/powerpoint/2010/main" val="33146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A074-0966-A744-AA3C-52F54D166B49}"/>
              </a:ext>
            </a:extLst>
          </p:cNvPr>
          <p:cNvSpPr>
            <a:spLocks noGrp="1"/>
          </p:cNvSpPr>
          <p:nvPr>
            <p:ph type="title"/>
          </p:nvPr>
        </p:nvSpPr>
        <p:spPr>
          <a:xfrm>
            <a:off x="1219200" y="228600"/>
            <a:ext cx="9601200" cy="914400"/>
          </a:xfrm>
        </p:spPr>
        <p:txBody>
          <a:bodyPr>
            <a:normAutofit/>
          </a:bodyPr>
          <a:lstStyle/>
          <a:p>
            <a:pPr algn="ctr"/>
            <a:r>
              <a:rPr lang="en-US" sz="4400" dirty="0"/>
              <a:t>Planning: edTPA Rubric 5</a:t>
            </a:r>
          </a:p>
        </p:txBody>
      </p:sp>
      <p:sp>
        <p:nvSpPr>
          <p:cNvPr id="8" name="Text Placeholder 2">
            <a:extLst>
              <a:ext uri="{FF2B5EF4-FFF2-40B4-BE49-F238E27FC236}">
                <a16:creationId xmlns:a16="http://schemas.microsoft.com/office/drawing/2014/main" id="{A7A83078-685F-6142-BBA8-B744E0FEACD9}"/>
              </a:ext>
            </a:extLst>
          </p:cNvPr>
          <p:cNvSpPr txBox="1">
            <a:spLocks/>
          </p:cNvSpPr>
          <p:nvPr/>
        </p:nvSpPr>
        <p:spPr>
          <a:xfrm>
            <a:off x="1409700" y="1427374"/>
            <a:ext cx="9753600" cy="830992"/>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lgn="ctr">
              <a:buNone/>
            </a:pPr>
            <a:r>
              <a:rPr lang="en-US" sz="2800" dirty="0"/>
              <a:t>Rubric 5: Planning Assessments to Monitor and Support Student Learning</a:t>
            </a:r>
          </a:p>
        </p:txBody>
      </p:sp>
      <p:pic>
        <p:nvPicPr>
          <p:cNvPr id="6" name="Picture 5" descr="Rubric 5: Planning Assessments to Monitor and Support Student Learning">
            <a:extLst>
              <a:ext uri="{FF2B5EF4-FFF2-40B4-BE49-F238E27FC236}">
                <a16:creationId xmlns:a16="http://schemas.microsoft.com/office/drawing/2014/main" id="{FB0FDFB0-9A04-A343-9FE7-452FC91D22A3}"/>
              </a:ext>
            </a:extLst>
          </p:cNvPr>
          <p:cNvPicPr>
            <a:picLocks noChangeAspect="1"/>
          </p:cNvPicPr>
          <p:nvPr/>
        </p:nvPicPr>
        <p:blipFill>
          <a:blip r:embed="rId3"/>
          <a:stretch>
            <a:fillRect/>
          </a:stretch>
        </p:blipFill>
        <p:spPr>
          <a:xfrm>
            <a:off x="1752600" y="2057400"/>
            <a:ext cx="9067800" cy="2975579"/>
          </a:xfrm>
          <a:prstGeom prst="rect">
            <a:avLst/>
          </a:prstGeom>
        </p:spPr>
      </p:pic>
      <p:sp>
        <p:nvSpPr>
          <p:cNvPr id="5" name="TextBox 4">
            <a:extLst>
              <a:ext uri="{FF2B5EF4-FFF2-40B4-BE49-F238E27FC236}">
                <a16:creationId xmlns:a16="http://schemas.microsoft.com/office/drawing/2014/main" id="{7686C589-049D-5544-B092-198B2B6B7C9C}"/>
              </a:ext>
            </a:extLst>
          </p:cNvPr>
          <p:cNvSpPr txBox="1"/>
          <p:nvPr/>
        </p:nvSpPr>
        <p:spPr>
          <a:xfrm>
            <a:off x="2022224" y="5165125"/>
            <a:ext cx="6053004" cy="646331"/>
          </a:xfrm>
          <a:prstGeom prst="rect">
            <a:avLst/>
          </a:prstGeom>
          <a:noFill/>
        </p:spPr>
        <p:txBody>
          <a:bodyPr wrap="none" rtlCol="0">
            <a:spAutoFit/>
          </a:bodyPr>
          <a:lstStyle/>
          <a:p>
            <a:r>
              <a:rPr lang="en-US" sz="3600" dirty="0"/>
              <a:t>TAPS 5: Assessment Strategies</a:t>
            </a:r>
          </a:p>
        </p:txBody>
      </p:sp>
      <p:sp>
        <p:nvSpPr>
          <p:cNvPr id="7" name="TextBox 6">
            <a:extLst>
              <a:ext uri="{FF2B5EF4-FFF2-40B4-BE49-F238E27FC236}">
                <a16:creationId xmlns:a16="http://schemas.microsoft.com/office/drawing/2014/main" id="{A30FAB80-67C0-2347-8119-4BFACD737638}"/>
              </a:ext>
            </a:extLst>
          </p:cNvPr>
          <p:cNvSpPr txBox="1"/>
          <p:nvPr/>
        </p:nvSpPr>
        <p:spPr>
          <a:xfrm>
            <a:off x="2209801" y="5943601"/>
            <a:ext cx="7535461" cy="830997"/>
          </a:xfrm>
          <a:prstGeom prst="rect">
            <a:avLst/>
          </a:prstGeom>
          <a:noFill/>
        </p:spPr>
        <p:txBody>
          <a:bodyPr wrap="none" rtlCol="0">
            <a:spAutoFit/>
          </a:bodyPr>
          <a:lstStyle/>
          <a:p>
            <a:pPr>
              <a:defRPr/>
            </a:pPr>
            <a:r>
              <a:rPr lang="en-US" sz="1600" dirty="0">
                <a:solidFill>
                  <a:prstClr val="black"/>
                </a:solidFill>
                <a:latin typeface="Palatino Linotype"/>
              </a:rPr>
              <a:t>Information taken from the edTPA Elementary Education Assessment Handbook</a:t>
            </a:r>
          </a:p>
          <a:p>
            <a:pPr>
              <a:defRPr/>
            </a:pPr>
            <a:r>
              <a:rPr lang="en-US" sz="1600" dirty="0">
                <a:solidFill>
                  <a:prstClr val="black"/>
                </a:solidFill>
                <a:latin typeface="Palatino Linotype"/>
              </a:rPr>
              <a:t>Copyright 2017 Board of Trustees of the Leland Stanford Junior University </a:t>
            </a:r>
          </a:p>
          <a:p>
            <a:pPr>
              <a:defRPr/>
            </a:pPr>
            <a:r>
              <a:rPr lang="en-US" sz="1600" dirty="0">
                <a:solidFill>
                  <a:prstClr val="black"/>
                </a:solidFill>
                <a:latin typeface="Palatino Linotype"/>
              </a:rPr>
              <a:t>All rights reserved.</a:t>
            </a:r>
          </a:p>
        </p:txBody>
      </p:sp>
    </p:spTree>
    <p:extLst>
      <p:ext uri="{BB962C8B-B14F-4D97-AF65-F5344CB8AC3E}">
        <p14:creationId xmlns:p14="http://schemas.microsoft.com/office/powerpoint/2010/main" val="24170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9445626" cy="838200"/>
          </a:xfrm>
        </p:spPr>
        <p:txBody>
          <a:bodyPr>
            <a:normAutofit/>
          </a:bodyPr>
          <a:lstStyle/>
          <a:p>
            <a:pPr algn="ctr"/>
            <a:r>
              <a:rPr lang="en-US" sz="4400" dirty="0"/>
              <a:t>Instruction: edTPA Rubric 8</a:t>
            </a:r>
          </a:p>
        </p:txBody>
      </p:sp>
      <p:sp>
        <p:nvSpPr>
          <p:cNvPr id="10" name="TextBox 9">
            <a:extLst>
              <a:ext uri="{FF2B5EF4-FFF2-40B4-BE49-F238E27FC236}">
                <a16:creationId xmlns:a16="http://schemas.microsoft.com/office/drawing/2014/main" id="{50AC6E22-2596-4949-9CD4-42D8018BC9A1}"/>
              </a:ext>
            </a:extLst>
          </p:cNvPr>
          <p:cNvSpPr txBox="1"/>
          <p:nvPr/>
        </p:nvSpPr>
        <p:spPr>
          <a:xfrm>
            <a:off x="1295400" y="1421504"/>
            <a:ext cx="9551652" cy="584775"/>
          </a:xfrm>
          <a:prstGeom prst="rect">
            <a:avLst/>
          </a:prstGeom>
          <a:noFill/>
        </p:spPr>
        <p:txBody>
          <a:bodyPr wrap="square" rtlCol="0">
            <a:spAutoFit/>
          </a:bodyPr>
          <a:lstStyle/>
          <a:p>
            <a:pPr algn="ctr"/>
            <a:r>
              <a:rPr lang="en-US" sz="3200" dirty="0"/>
              <a:t>Rubric 8: Deepening Student Learning</a:t>
            </a:r>
          </a:p>
        </p:txBody>
      </p:sp>
      <p:pic>
        <p:nvPicPr>
          <p:cNvPr id="4" name="Picture 3" descr="Rubric 8: Deepening Student Learning">
            <a:extLst>
              <a:ext uri="{FF2B5EF4-FFF2-40B4-BE49-F238E27FC236}">
                <a16:creationId xmlns:a16="http://schemas.microsoft.com/office/drawing/2014/main" id="{040489A0-91FB-2A4B-AE19-C373D969DE89}"/>
              </a:ext>
            </a:extLst>
          </p:cNvPr>
          <p:cNvPicPr>
            <a:picLocks noChangeAspect="1"/>
          </p:cNvPicPr>
          <p:nvPr/>
        </p:nvPicPr>
        <p:blipFill>
          <a:blip r:embed="rId3"/>
          <a:stretch>
            <a:fillRect/>
          </a:stretch>
        </p:blipFill>
        <p:spPr>
          <a:xfrm>
            <a:off x="1014045" y="1941434"/>
            <a:ext cx="9833007" cy="3400890"/>
          </a:xfrm>
          <a:prstGeom prst="rect">
            <a:avLst/>
          </a:prstGeom>
        </p:spPr>
      </p:pic>
      <p:sp>
        <p:nvSpPr>
          <p:cNvPr id="6" name="TextBox 5">
            <a:extLst>
              <a:ext uri="{FF2B5EF4-FFF2-40B4-BE49-F238E27FC236}">
                <a16:creationId xmlns:a16="http://schemas.microsoft.com/office/drawing/2014/main" id="{50AC6E22-2596-4949-9CD4-42D8018BC9A1}"/>
              </a:ext>
            </a:extLst>
          </p:cNvPr>
          <p:cNvSpPr txBox="1"/>
          <p:nvPr/>
        </p:nvSpPr>
        <p:spPr>
          <a:xfrm>
            <a:off x="2011168" y="5277478"/>
            <a:ext cx="8291052" cy="584775"/>
          </a:xfrm>
          <a:prstGeom prst="rect">
            <a:avLst/>
          </a:prstGeom>
          <a:noFill/>
        </p:spPr>
        <p:txBody>
          <a:bodyPr wrap="none" rtlCol="0">
            <a:spAutoFit/>
          </a:bodyPr>
          <a:lstStyle/>
          <a:p>
            <a:r>
              <a:rPr lang="en-US" sz="3200" dirty="0"/>
              <a:t>TAPS 8: Academically Challenging Environment </a:t>
            </a:r>
          </a:p>
        </p:txBody>
      </p:sp>
      <p:sp>
        <p:nvSpPr>
          <p:cNvPr id="9" name="TextBox 8">
            <a:extLst>
              <a:ext uri="{FF2B5EF4-FFF2-40B4-BE49-F238E27FC236}">
                <a16:creationId xmlns:a16="http://schemas.microsoft.com/office/drawing/2014/main" id="{8F36454A-F7BA-6542-81CB-C9F09DCC2241}"/>
              </a:ext>
            </a:extLst>
          </p:cNvPr>
          <p:cNvSpPr txBox="1"/>
          <p:nvPr/>
        </p:nvSpPr>
        <p:spPr>
          <a:xfrm>
            <a:off x="2209801" y="5943601"/>
            <a:ext cx="7535461" cy="830997"/>
          </a:xfrm>
          <a:prstGeom prst="rect">
            <a:avLst/>
          </a:prstGeom>
          <a:noFill/>
        </p:spPr>
        <p:txBody>
          <a:bodyPr wrap="none" rtlCol="0">
            <a:spAutoFit/>
          </a:bodyPr>
          <a:lstStyle/>
          <a:p>
            <a:pPr>
              <a:defRPr/>
            </a:pPr>
            <a:r>
              <a:rPr lang="en-US" sz="1600" dirty="0">
                <a:solidFill>
                  <a:prstClr val="black"/>
                </a:solidFill>
                <a:latin typeface="Palatino Linotype"/>
              </a:rPr>
              <a:t>Information taken from the edTPA Elementary Education Assessment Handbook</a:t>
            </a:r>
          </a:p>
          <a:p>
            <a:pPr>
              <a:defRPr/>
            </a:pPr>
            <a:r>
              <a:rPr lang="en-US" sz="1600" dirty="0">
                <a:solidFill>
                  <a:prstClr val="black"/>
                </a:solidFill>
                <a:latin typeface="Palatino Linotype"/>
              </a:rPr>
              <a:t>Copyright 2017 Board of Trustees of the Leland Stanford Junior University </a:t>
            </a:r>
          </a:p>
          <a:p>
            <a:pPr>
              <a:defRPr/>
            </a:pPr>
            <a:r>
              <a:rPr lang="en-US" sz="1600" dirty="0">
                <a:solidFill>
                  <a:prstClr val="black"/>
                </a:solidFill>
                <a:latin typeface="Palatino Linotype"/>
              </a:rPr>
              <a:t>All rights reserved.</a:t>
            </a:r>
          </a:p>
        </p:txBody>
      </p:sp>
    </p:spTree>
    <p:extLst>
      <p:ext uri="{BB962C8B-B14F-4D97-AF65-F5344CB8AC3E}">
        <p14:creationId xmlns:p14="http://schemas.microsoft.com/office/powerpoint/2010/main" val="12558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9247-4485-DE45-BFF8-856E5B8E70D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77BD90F-0D13-F441-9A8D-7C39AC6EA713}"/>
              </a:ext>
            </a:extLst>
          </p:cNvPr>
          <p:cNvSpPr>
            <a:spLocks noGrp="1"/>
          </p:cNvSpPr>
          <p:nvPr>
            <p:ph idx="1"/>
          </p:nvPr>
        </p:nvSpPr>
        <p:spPr/>
        <p:txBody>
          <a:bodyPr>
            <a:normAutofit/>
          </a:bodyPr>
          <a:lstStyle/>
          <a:p>
            <a:pPr marL="0" indent="0">
              <a:buNone/>
            </a:pPr>
            <a:r>
              <a:rPr lang="en-US" dirty="0"/>
              <a:t>This content was produced under U.S. Department of Education, Office of Special Education Programs, Award No. H325A170003. David </a:t>
            </a:r>
            <a:r>
              <a:rPr lang="en-US" dirty="0" err="1"/>
              <a:t>Guardino</a:t>
            </a:r>
            <a:r>
              <a:rPr lang="en-US" dirty="0"/>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983022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02C9-F7FE-A64E-A5A3-B63833BFB31D}"/>
              </a:ext>
            </a:extLst>
          </p:cNvPr>
          <p:cNvSpPr>
            <a:spLocks noGrp="1"/>
          </p:cNvSpPr>
          <p:nvPr>
            <p:ph type="title"/>
          </p:nvPr>
        </p:nvSpPr>
        <p:spPr>
          <a:xfrm>
            <a:off x="1176930" y="185353"/>
            <a:ext cx="9601200" cy="762000"/>
          </a:xfrm>
        </p:spPr>
        <p:txBody>
          <a:bodyPr>
            <a:normAutofit/>
          </a:bodyPr>
          <a:lstStyle/>
          <a:p>
            <a:pPr algn="ctr"/>
            <a:r>
              <a:rPr lang="en-US" sz="4400" dirty="0"/>
              <a:t>Assessment: edTPA Rubric 12</a:t>
            </a:r>
          </a:p>
        </p:txBody>
      </p:sp>
      <p:sp>
        <p:nvSpPr>
          <p:cNvPr id="5" name="Text Placeholder 2">
            <a:extLst>
              <a:ext uri="{FF2B5EF4-FFF2-40B4-BE49-F238E27FC236}">
                <a16:creationId xmlns:a16="http://schemas.microsoft.com/office/drawing/2014/main" id="{D36F405B-F860-FF44-A794-84CB80AE1F7E}"/>
              </a:ext>
            </a:extLst>
          </p:cNvPr>
          <p:cNvSpPr txBox="1">
            <a:spLocks/>
          </p:cNvSpPr>
          <p:nvPr/>
        </p:nvSpPr>
        <p:spPr>
          <a:xfrm>
            <a:off x="1021403" y="1467367"/>
            <a:ext cx="10038945" cy="7620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baseline="0">
                <a:solidFill>
                  <a:schemeClr val="tx1"/>
                </a:solidFill>
                <a:latin typeface="+mn-lt"/>
                <a:ea typeface="+mn-ea"/>
                <a:cs typeface="+mn-cs"/>
              </a:defRPr>
            </a:lvl9pPr>
          </a:lstStyle>
          <a:p>
            <a:pPr marL="0" indent="0" algn="ctr">
              <a:buNone/>
            </a:pPr>
            <a:r>
              <a:rPr lang="en-US" sz="3200" dirty="0"/>
              <a:t>Rubric 12: Providing Feedback to Guide Further Learning</a:t>
            </a:r>
          </a:p>
        </p:txBody>
      </p:sp>
      <p:pic>
        <p:nvPicPr>
          <p:cNvPr id="4" name="Content Placeholder 3" descr="Rubric 12: Providing Feedback to Guide Further Learning">
            <a:extLst>
              <a:ext uri="{FF2B5EF4-FFF2-40B4-BE49-F238E27FC236}">
                <a16:creationId xmlns:a16="http://schemas.microsoft.com/office/drawing/2014/main" id="{5DC07C0D-16E1-C344-994C-78C1D0ED552E}"/>
              </a:ext>
            </a:extLst>
          </p:cNvPr>
          <p:cNvPicPr>
            <a:picLocks noChangeAspect="1"/>
          </p:cNvPicPr>
          <p:nvPr/>
        </p:nvPicPr>
        <p:blipFill>
          <a:blip r:embed="rId3"/>
          <a:stretch>
            <a:fillRect/>
          </a:stretch>
        </p:blipFill>
        <p:spPr>
          <a:xfrm>
            <a:off x="1524002" y="2135147"/>
            <a:ext cx="9296398" cy="3124199"/>
          </a:xfrm>
          <a:prstGeom prst="rect">
            <a:avLst/>
          </a:prstGeom>
        </p:spPr>
      </p:pic>
      <p:sp>
        <p:nvSpPr>
          <p:cNvPr id="6" name="TextBox 5">
            <a:extLst>
              <a:ext uri="{FF2B5EF4-FFF2-40B4-BE49-F238E27FC236}">
                <a16:creationId xmlns:a16="http://schemas.microsoft.com/office/drawing/2014/main" id="{1A1A45B9-97E1-0446-BAA9-CD1B6113BC9A}"/>
              </a:ext>
            </a:extLst>
          </p:cNvPr>
          <p:cNvSpPr txBox="1"/>
          <p:nvPr/>
        </p:nvSpPr>
        <p:spPr>
          <a:xfrm>
            <a:off x="1524002" y="5165125"/>
            <a:ext cx="9156968" cy="646331"/>
          </a:xfrm>
          <a:prstGeom prst="rect">
            <a:avLst/>
          </a:prstGeom>
          <a:noFill/>
        </p:spPr>
        <p:txBody>
          <a:bodyPr wrap="square" rtlCol="0">
            <a:spAutoFit/>
          </a:bodyPr>
          <a:lstStyle/>
          <a:p>
            <a:pPr algn="ctr"/>
            <a:r>
              <a:rPr lang="en-US" sz="3600" dirty="0"/>
              <a:t>TAPS 6: Assessment Uses </a:t>
            </a:r>
          </a:p>
        </p:txBody>
      </p:sp>
      <p:sp>
        <p:nvSpPr>
          <p:cNvPr id="7" name="TextBox 6">
            <a:extLst>
              <a:ext uri="{FF2B5EF4-FFF2-40B4-BE49-F238E27FC236}">
                <a16:creationId xmlns:a16="http://schemas.microsoft.com/office/drawing/2014/main" id="{BC7E78AE-D2CB-B345-8EC1-85D1D36A250B}"/>
              </a:ext>
            </a:extLst>
          </p:cNvPr>
          <p:cNvSpPr txBox="1"/>
          <p:nvPr/>
        </p:nvSpPr>
        <p:spPr>
          <a:xfrm>
            <a:off x="2209801" y="5943601"/>
            <a:ext cx="7535461" cy="830997"/>
          </a:xfrm>
          <a:prstGeom prst="rect">
            <a:avLst/>
          </a:prstGeom>
          <a:noFill/>
        </p:spPr>
        <p:txBody>
          <a:bodyPr wrap="none" rtlCol="0">
            <a:spAutoFit/>
          </a:bodyPr>
          <a:lstStyle/>
          <a:p>
            <a:pPr>
              <a:defRPr/>
            </a:pPr>
            <a:r>
              <a:rPr lang="en-US" sz="1600" dirty="0">
                <a:solidFill>
                  <a:prstClr val="black"/>
                </a:solidFill>
                <a:latin typeface="Palatino Linotype"/>
              </a:rPr>
              <a:t>Information taken from the edTPA Elementary Education Assessment Handbook</a:t>
            </a:r>
          </a:p>
          <a:p>
            <a:pPr>
              <a:defRPr/>
            </a:pPr>
            <a:r>
              <a:rPr lang="en-US" sz="1600" dirty="0">
                <a:solidFill>
                  <a:prstClr val="black"/>
                </a:solidFill>
                <a:latin typeface="Palatino Linotype"/>
              </a:rPr>
              <a:t>Copyright 2017 Board of Trustees of the Leland Stanford Junior University </a:t>
            </a:r>
          </a:p>
          <a:p>
            <a:pPr>
              <a:defRPr/>
            </a:pPr>
            <a:r>
              <a:rPr lang="en-US" sz="1600" dirty="0">
                <a:solidFill>
                  <a:prstClr val="black"/>
                </a:solidFill>
                <a:latin typeface="Palatino Linotype"/>
              </a:rPr>
              <a:t>All rights reserved.</a:t>
            </a:r>
          </a:p>
        </p:txBody>
      </p:sp>
    </p:spTree>
    <p:extLst>
      <p:ext uri="{BB962C8B-B14F-4D97-AF65-F5344CB8AC3E}">
        <p14:creationId xmlns:p14="http://schemas.microsoft.com/office/powerpoint/2010/main" val="10503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1"/>
            <a:ext cx="9445626" cy="664171"/>
          </a:xfrm>
        </p:spPr>
        <p:txBody>
          <a:bodyPr>
            <a:normAutofit fontScale="90000"/>
          </a:bodyPr>
          <a:lstStyle/>
          <a:p>
            <a:pPr algn="ctr"/>
            <a:r>
              <a:rPr lang="en-US" sz="4400" dirty="0"/>
              <a:t>Assessment: edTPA Rubric 13</a:t>
            </a:r>
          </a:p>
        </p:txBody>
      </p:sp>
      <p:sp>
        <p:nvSpPr>
          <p:cNvPr id="11" name="TextBox 10">
            <a:extLst>
              <a:ext uri="{FF2B5EF4-FFF2-40B4-BE49-F238E27FC236}">
                <a16:creationId xmlns:a16="http://schemas.microsoft.com/office/drawing/2014/main" id="{6B78C96A-EE34-1245-BCDE-E6DE95D8E927}"/>
              </a:ext>
            </a:extLst>
          </p:cNvPr>
          <p:cNvSpPr txBox="1"/>
          <p:nvPr/>
        </p:nvSpPr>
        <p:spPr>
          <a:xfrm>
            <a:off x="846305" y="1410713"/>
            <a:ext cx="10564239" cy="584775"/>
          </a:xfrm>
          <a:prstGeom prst="rect">
            <a:avLst/>
          </a:prstGeom>
          <a:noFill/>
        </p:spPr>
        <p:txBody>
          <a:bodyPr wrap="square" rtlCol="0">
            <a:spAutoFit/>
          </a:bodyPr>
          <a:lstStyle/>
          <a:p>
            <a:pPr algn="ctr"/>
            <a:r>
              <a:rPr lang="en-US" sz="3200" dirty="0"/>
              <a:t>Rubric 13: Student Understanding and Use of Feedback</a:t>
            </a:r>
          </a:p>
        </p:txBody>
      </p:sp>
      <p:pic>
        <p:nvPicPr>
          <p:cNvPr id="8" name="Content Placeholder 3" descr="Rubric 13: Student Understanding and Use of Feedback">
            <a:extLst>
              <a:ext uri="{FF2B5EF4-FFF2-40B4-BE49-F238E27FC236}">
                <a16:creationId xmlns:a16="http://schemas.microsoft.com/office/drawing/2014/main" id="{CAC23E90-5A88-D648-858A-F6046379ACAB}"/>
              </a:ext>
            </a:extLst>
          </p:cNvPr>
          <p:cNvPicPr>
            <a:picLocks noChangeAspect="1"/>
          </p:cNvPicPr>
          <p:nvPr/>
        </p:nvPicPr>
        <p:blipFill>
          <a:blip r:embed="rId3"/>
          <a:stretch>
            <a:fillRect/>
          </a:stretch>
        </p:blipFill>
        <p:spPr>
          <a:xfrm>
            <a:off x="1524000" y="2115115"/>
            <a:ext cx="9448800" cy="3310586"/>
          </a:xfrm>
          <a:prstGeom prst="rect">
            <a:avLst/>
          </a:prstGeom>
        </p:spPr>
      </p:pic>
      <p:sp>
        <p:nvSpPr>
          <p:cNvPr id="10" name="TextBox 9">
            <a:extLst>
              <a:ext uri="{FF2B5EF4-FFF2-40B4-BE49-F238E27FC236}">
                <a16:creationId xmlns:a16="http://schemas.microsoft.com/office/drawing/2014/main" id="{6B78C96A-EE34-1245-BCDE-E6DE95D8E927}"/>
              </a:ext>
            </a:extLst>
          </p:cNvPr>
          <p:cNvSpPr txBox="1"/>
          <p:nvPr/>
        </p:nvSpPr>
        <p:spPr>
          <a:xfrm>
            <a:off x="1295400" y="5244753"/>
            <a:ext cx="9199688" cy="646331"/>
          </a:xfrm>
          <a:prstGeom prst="rect">
            <a:avLst/>
          </a:prstGeom>
          <a:noFill/>
        </p:spPr>
        <p:txBody>
          <a:bodyPr wrap="square" rtlCol="0">
            <a:spAutoFit/>
          </a:bodyPr>
          <a:lstStyle/>
          <a:p>
            <a:pPr algn="ctr"/>
            <a:r>
              <a:rPr lang="en-US" sz="3600" dirty="0"/>
              <a:t>TAPS 6: Assessment Uses </a:t>
            </a:r>
          </a:p>
        </p:txBody>
      </p:sp>
      <p:sp>
        <p:nvSpPr>
          <p:cNvPr id="9" name="TextBox 8">
            <a:extLst>
              <a:ext uri="{FF2B5EF4-FFF2-40B4-BE49-F238E27FC236}">
                <a16:creationId xmlns:a16="http://schemas.microsoft.com/office/drawing/2014/main" id="{8F36454A-F7BA-6542-81CB-C9F09DCC2241}"/>
              </a:ext>
            </a:extLst>
          </p:cNvPr>
          <p:cNvSpPr txBox="1"/>
          <p:nvPr/>
        </p:nvSpPr>
        <p:spPr>
          <a:xfrm>
            <a:off x="2209801" y="5943601"/>
            <a:ext cx="7535461" cy="830997"/>
          </a:xfrm>
          <a:prstGeom prst="rect">
            <a:avLst/>
          </a:prstGeom>
          <a:noFill/>
        </p:spPr>
        <p:txBody>
          <a:bodyPr wrap="none" rtlCol="0">
            <a:spAutoFit/>
          </a:bodyPr>
          <a:lstStyle/>
          <a:p>
            <a:pPr>
              <a:defRPr/>
            </a:pPr>
            <a:r>
              <a:rPr lang="en-US" sz="1600" dirty="0">
                <a:solidFill>
                  <a:prstClr val="black"/>
                </a:solidFill>
                <a:latin typeface="Palatino Linotype"/>
              </a:rPr>
              <a:t>Information taken from the edTPA Elementary Education Assessment Handbook</a:t>
            </a:r>
          </a:p>
          <a:p>
            <a:pPr>
              <a:defRPr/>
            </a:pPr>
            <a:r>
              <a:rPr lang="en-US" sz="1600" dirty="0">
                <a:solidFill>
                  <a:prstClr val="black"/>
                </a:solidFill>
                <a:latin typeface="Palatino Linotype"/>
              </a:rPr>
              <a:t>Copyright 2017 Board of Trustees of the Leland Stanford Junior University </a:t>
            </a:r>
          </a:p>
          <a:p>
            <a:pPr>
              <a:defRPr/>
            </a:pPr>
            <a:r>
              <a:rPr lang="en-US" sz="1600" dirty="0">
                <a:solidFill>
                  <a:prstClr val="black"/>
                </a:solidFill>
                <a:latin typeface="Palatino Linotype"/>
              </a:rPr>
              <a:t>All rights reserved.</a:t>
            </a:r>
          </a:p>
        </p:txBody>
      </p:sp>
    </p:spTree>
    <p:extLst>
      <p:ext uri="{BB962C8B-B14F-4D97-AF65-F5344CB8AC3E}">
        <p14:creationId xmlns:p14="http://schemas.microsoft.com/office/powerpoint/2010/main" val="285718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6A02-F348-8641-B1D4-60DD03D56DB6}"/>
              </a:ext>
            </a:extLst>
          </p:cNvPr>
          <p:cNvSpPr>
            <a:spLocks noGrp="1"/>
          </p:cNvSpPr>
          <p:nvPr>
            <p:ph type="title"/>
          </p:nvPr>
        </p:nvSpPr>
        <p:spPr>
          <a:xfrm>
            <a:off x="533400" y="228600"/>
            <a:ext cx="9601200" cy="685800"/>
          </a:xfrm>
        </p:spPr>
        <p:txBody>
          <a:bodyPr>
            <a:normAutofit fontScale="90000"/>
          </a:bodyPr>
          <a:lstStyle/>
          <a:p>
            <a:r>
              <a:rPr lang="en-US" sz="4000" dirty="0"/>
              <a:t>The Power of the Feedback Cycle</a:t>
            </a:r>
          </a:p>
        </p:txBody>
      </p:sp>
      <p:pic>
        <p:nvPicPr>
          <p:cNvPr id="3" name="Picture 2" descr="Depiction of feedback"/>
          <p:cNvPicPr>
            <a:picLocks noChangeAspect="1"/>
          </p:cNvPicPr>
          <p:nvPr/>
        </p:nvPicPr>
        <p:blipFill>
          <a:blip r:embed="rId3"/>
          <a:stretch>
            <a:fillRect/>
          </a:stretch>
        </p:blipFill>
        <p:spPr>
          <a:xfrm>
            <a:off x="10491069" y="0"/>
            <a:ext cx="1700931" cy="1700931"/>
          </a:xfrm>
          <a:prstGeom prst="rect">
            <a:avLst/>
          </a:prstGeom>
        </p:spPr>
      </p:pic>
      <p:pic>
        <p:nvPicPr>
          <p:cNvPr id="7" name="Picture 6" descr="Six pictures of butterflies drawn by the same child. As they focused more on the details, the pictures got better and better."/>
          <p:cNvPicPr>
            <a:picLocks noChangeAspect="1"/>
          </p:cNvPicPr>
          <p:nvPr/>
        </p:nvPicPr>
        <p:blipFill>
          <a:blip r:embed="rId4"/>
          <a:stretch>
            <a:fillRect/>
          </a:stretch>
        </p:blipFill>
        <p:spPr>
          <a:xfrm>
            <a:off x="1698172" y="2094784"/>
            <a:ext cx="8551147" cy="4624461"/>
          </a:xfrm>
          <a:prstGeom prst="rect">
            <a:avLst/>
          </a:prstGeom>
        </p:spPr>
      </p:pic>
      <p:sp>
        <p:nvSpPr>
          <p:cNvPr id="8" name="Rectangle 7"/>
          <p:cNvSpPr/>
          <p:nvPr/>
        </p:nvSpPr>
        <p:spPr>
          <a:xfrm>
            <a:off x="80388" y="1448453"/>
            <a:ext cx="6672104" cy="646331"/>
          </a:xfrm>
          <a:prstGeom prst="rect">
            <a:avLst/>
          </a:prstGeom>
        </p:spPr>
        <p:txBody>
          <a:bodyPr wrap="square">
            <a:spAutoFit/>
          </a:bodyPr>
          <a:lstStyle/>
          <a:p>
            <a:r>
              <a:rPr lang="en-US" dirty="0"/>
              <a:t>Austin’s Butterfly Video: </a:t>
            </a:r>
            <a:r>
              <a:rPr lang="en-US" dirty="0">
                <a:hlinkClick r:id="rId5"/>
              </a:rPr>
              <a:t>https://www.youtube.com/watch?v=hqh1MRWZjms</a:t>
            </a:r>
            <a:endParaRPr lang="en-US" dirty="0"/>
          </a:p>
        </p:txBody>
      </p:sp>
    </p:spTree>
    <p:extLst>
      <p:ext uri="{BB962C8B-B14F-4D97-AF65-F5344CB8AC3E}">
        <p14:creationId xmlns:p14="http://schemas.microsoft.com/office/powerpoint/2010/main" val="123825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88" y="671531"/>
            <a:ext cx="10684256" cy="1636776"/>
          </a:xfrm>
        </p:spPr>
        <p:txBody>
          <a:bodyPr/>
          <a:lstStyle/>
          <a:p>
            <a:pPr algn="ctr"/>
            <a:r>
              <a:rPr lang="en-US" dirty="0"/>
              <a:t>Quick Chat!</a:t>
            </a:r>
            <a:br>
              <a:rPr lang="en-US" dirty="0"/>
            </a:br>
            <a:r>
              <a:rPr lang="en-US" sz="4800" dirty="0"/>
              <a:t>Power of the Feedback Cycle</a:t>
            </a:r>
            <a:endParaRPr lang="en-US" dirty="0"/>
          </a:p>
        </p:txBody>
      </p:sp>
      <p:sp>
        <p:nvSpPr>
          <p:cNvPr id="3" name="Text Placeholder 2"/>
          <p:cNvSpPr>
            <a:spLocks noGrp="1"/>
          </p:cNvSpPr>
          <p:nvPr>
            <p:ph type="body" idx="1"/>
          </p:nvPr>
        </p:nvSpPr>
        <p:spPr>
          <a:xfrm>
            <a:off x="70338" y="2632668"/>
            <a:ext cx="7475974" cy="4019276"/>
          </a:xfrm>
        </p:spPr>
        <p:txBody>
          <a:bodyPr>
            <a:noAutofit/>
          </a:bodyPr>
          <a:lstStyle/>
          <a:p>
            <a:r>
              <a:rPr lang="en-US" sz="3200" dirty="0"/>
              <a:t>Have you had a similar experience like the one Austin and his teacher experienced?  </a:t>
            </a:r>
          </a:p>
          <a:p>
            <a:endParaRPr lang="en-US" sz="3200" dirty="0"/>
          </a:p>
          <a:p>
            <a:r>
              <a:rPr lang="en-US" sz="3200" dirty="0"/>
              <a:t>AND/OR </a:t>
            </a:r>
          </a:p>
          <a:p>
            <a:endParaRPr lang="en-US" sz="3200" dirty="0"/>
          </a:p>
          <a:p>
            <a:r>
              <a:rPr lang="en-US" sz="3200" dirty="0"/>
              <a:t>If you’ve seen Austin’s Butterfly video before, what was your initial reaction?</a:t>
            </a:r>
          </a:p>
        </p:txBody>
      </p:sp>
      <p:pic>
        <p:nvPicPr>
          <p:cNvPr id="4" name="Picture 3" descr="Chat Box icon">
            <a:extLst>
              <a:ext uri="{FF2B5EF4-FFF2-40B4-BE49-F238E27FC236}">
                <a16:creationId xmlns:a16="http://schemas.microsoft.com/office/drawing/2014/main" id="{F154B08F-FDEB-7B41-91C6-D1D5655EE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126" y="3808919"/>
            <a:ext cx="4348891" cy="2843025"/>
          </a:xfrm>
          <a:prstGeom prst="rect">
            <a:avLst/>
          </a:prstGeom>
        </p:spPr>
      </p:pic>
      <p:sp>
        <p:nvSpPr>
          <p:cNvPr id="5" name="Rectangle 4"/>
          <p:cNvSpPr/>
          <p:nvPr/>
        </p:nvSpPr>
        <p:spPr>
          <a:xfrm>
            <a:off x="957016" y="6282612"/>
            <a:ext cx="5252464" cy="369332"/>
          </a:xfrm>
          <a:prstGeom prst="rect">
            <a:avLst/>
          </a:prstGeom>
        </p:spPr>
        <p:txBody>
          <a:bodyPr wrap="none">
            <a:spAutoFit/>
          </a:bodyPr>
          <a:lstStyle/>
          <a:p>
            <a:r>
              <a:rPr lang="en-US" dirty="0"/>
              <a:t>Austin’s Butterfly Video: https://vimeo.com/38247060 </a:t>
            </a:r>
          </a:p>
        </p:txBody>
      </p:sp>
    </p:spTree>
    <p:extLst>
      <p:ext uri="{BB962C8B-B14F-4D97-AF65-F5344CB8AC3E}">
        <p14:creationId xmlns:p14="http://schemas.microsoft.com/office/powerpoint/2010/main" val="273585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Types of Feedback</a:t>
            </a:r>
          </a:p>
        </p:txBody>
      </p:sp>
      <p:sp>
        <p:nvSpPr>
          <p:cNvPr id="3" name="Text Placeholder 2"/>
          <p:cNvSpPr>
            <a:spLocks noGrp="1"/>
          </p:cNvSpPr>
          <p:nvPr>
            <p:ph type="body" idx="1"/>
          </p:nvPr>
        </p:nvSpPr>
        <p:spPr>
          <a:xfrm>
            <a:off x="999744" y="4041111"/>
            <a:ext cx="10696448" cy="1259021"/>
          </a:xfrm>
        </p:spPr>
        <p:txBody>
          <a:bodyPr>
            <a:noAutofit/>
          </a:bodyPr>
          <a:lstStyle/>
          <a:p>
            <a:pPr algn="ctr"/>
            <a:r>
              <a:rPr lang="en-US" sz="4000" dirty="0"/>
              <a:t>What types of feedback are associated with effectiveness and why?</a:t>
            </a:r>
          </a:p>
        </p:txBody>
      </p:sp>
    </p:spTree>
    <p:extLst>
      <p:ext uri="{BB962C8B-B14F-4D97-AF65-F5344CB8AC3E}">
        <p14:creationId xmlns:p14="http://schemas.microsoft.com/office/powerpoint/2010/main" val="10133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20" y="185153"/>
            <a:ext cx="11779180" cy="467550"/>
          </a:xfrm>
        </p:spPr>
        <p:txBody>
          <a:bodyPr>
            <a:normAutofit fontScale="90000"/>
          </a:bodyPr>
          <a:lstStyle/>
          <a:p>
            <a:r>
              <a:rPr lang="en-US" dirty="0"/>
              <a:t>Types of Feedback Associated with Effectiveness</a:t>
            </a:r>
          </a:p>
        </p:txBody>
      </p:sp>
      <p:graphicFrame>
        <p:nvGraphicFramePr>
          <p:cNvPr id="9" name="Content Placeholder 3"/>
          <p:cNvGraphicFramePr>
            <a:graphicFrameLocks noGrp="1"/>
          </p:cNvGraphicFramePr>
          <p:nvPr>
            <p:ph sz="half" idx="2"/>
            <p:extLst>
              <p:ext uri="{D42A27DB-BD31-4B8C-83A1-F6EECF244321}">
                <p14:modId xmlns:p14="http://schemas.microsoft.com/office/powerpoint/2010/main" val="2739893933"/>
              </p:ext>
            </p:extLst>
          </p:nvPr>
        </p:nvGraphicFramePr>
        <p:xfrm>
          <a:off x="49823" y="964644"/>
          <a:ext cx="12142177" cy="5893355"/>
        </p:xfrm>
        <a:graphic>
          <a:graphicData uri="http://schemas.openxmlformats.org/drawingml/2006/table">
            <a:tbl>
              <a:tblPr firstRow="1" bandRow="1">
                <a:tableStyleId>{F5AB1C69-6EDB-4FF4-983F-18BD219EF322}</a:tableStyleId>
              </a:tblPr>
              <a:tblGrid>
                <a:gridCol w="6149934">
                  <a:extLst>
                    <a:ext uri="{9D8B030D-6E8A-4147-A177-3AD203B41FA5}">
                      <a16:colId xmlns:a16="http://schemas.microsoft.com/office/drawing/2014/main" val="20000"/>
                    </a:ext>
                  </a:extLst>
                </a:gridCol>
                <a:gridCol w="5992243">
                  <a:extLst>
                    <a:ext uri="{9D8B030D-6E8A-4147-A177-3AD203B41FA5}">
                      <a16:colId xmlns:a16="http://schemas.microsoft.com/office/drawing/2014/main" val="754842919"/>
                    </a:ext>
                  </a:extLst>
                </a:gridCol>
              </a:tblGrid>
              <a:tr h="378183">
                <a:tc>
                  <a:txBody>
                    <a:bodyPr/>
                    <a:lstStyle/>
                    <a:p>
                      <a:pPr algn="ctr"/>
                      <a:r>
                        <a:rPr lang="en-US" sz="1800" dirty="0"/>
                        <a:t>Most</a:t>
                      </a:r>
                      <a:r>
                        <a:rPr lang="en-US" sz="1800" baseline="0" dirty="0"/>
                        <a:t> Effective Feedback</a:t>
                      </a:r>
                      <a:endParaRPr lang="en-US" sz="1800" dirty="0"/>
                    </a:p>
                  </a:txBody>
                  <a:tcPr anchor="ctr">
                    <a:solidFill>
                      <a:schemeClr val="tx2">
                        <a:lumMod val="75000"/>
                      </a:schemeClr>
                    </a:solidFill>
                  </a:tcPr>
                </a:tc>
                <a:tc>
                  <a:txBody>
                    <a:bodyPr/>
                    <a:lstStyle/>
                    <a:p>
                      <a:pPr algn="ctr"/>
                      <a:r>
                        <a:rPr lang="en-US" sz="1800" dirty="0"/>
                        <a:t>Least Effective Feedback</a:t>
                      </a:r>
                    </a:p>
                  </a:txBody>
                  <a:tcPr anchor="ctr">
                    <a:solidFill>
                      <a:schemeClr val="accent5"/>
                    </a:solidFill>
                  </a:tcPr>
                </a:tc>
                <a:extLst>
                  <a:ext uri="{0D108BD9-81ED-4DB2-BD59-A6C34878D82A}">
                    <a16:rowId xmlns:a16="http://schemas.microsoft.com/office/drawing/2014/main" val="10000"/>
                  </a:ext>
                </a:extLst>
              </a:tr>
              <a:tr h="535760">
                <a:tc>
                  <a:txBody>
                    <a:bodyPr/>
                    <a:lstStyle/>
                    <a:p>
                      <a:r>
                        <a:rPr lang="en-US" sz="1400" dirty="0"/>
                        <a:t>Feedback is goal</a:t>
                      </a:r>
                      <a:r>
                        <a:rPr lang="en-US" sz="1400" baseline="0" dirty="0"/>
                        <a:t> directed.</a:t>
                      </a:r>
                    </a:p>
                    <a:p>
                      <a:r>
                        <a:rPr lang="en-US" sz="1400" b="1" baseline="0" dirty="0"/>
                        <a:t>AFFIRM WHAT THEY DID WELL &amp; WHERE THEY ARE GOING</a:t>
                      </a:r>
                      <a:endParaRPr lang="en-US" sz="1400" b="1" dirty="0"/>
                    </a:p>
                  </a:txBody>
                  <a:tcPr>
                    <a:solidFill>
                      <a:schemeClr val="accent1">
                        <a:lumMod val="60000"/>
                        <a:lumOff val="40000"/>
                      </a:schemeClr>
                    </a:solidFill>
                  </a:tcPr>
                </a:tc>
                <a:tc>
                  <a:txBody>
                    <a:bodyPr/>
                    <a:lstStyle/>
                    <a:p>
                      <a:pPr algn="l"/>
                      <a:r>
                        <a:rPr lang="en-US" sz="1400" dirty="0"/>
                        <a:t>Feedback</a:t>
                      </a:r>
                      <a:r>
                        <a:rPr lang="en-US" sz="1400" baseline="0" dirty="0"/>
                        <a:t> is not directed toward attainment of goals.</a:t>
                      </a:r>
                      <a:endParaRPr lang="en-US" sz="1400" dirty="0"/>
                    </a:p>
                  </a:txBody>
                  <a:tcPr>
                    <a:solidFill>
                      <a:schemeClr val="accent5">
                        <a:lumMod val="60000"/>
                        <a:lumOff val="40000"/>
                      </a:schemeClr>
                    </a:solidFill>
                  </a:tcPr>
                </a:tc>
                <a:extLst>
                  <a:ext uri="{0D108BD9-81ED-4DB2-BD59-A6C34878D82A}">
                    <a16:rowId xmlns:a16="http://schemas.microsoft.com/office/drawing/2014/main" val="10001"/>
                  </a:ext>
                </a:extLst>
              </a:tr>
              <a:tr h="756366">
                <a:tc>
                  <a:txBody>
                    <a:bodyPr/>
                    <a:lstStyle/>
                    <a:p>
                      <a:r>
                        <a:rPr lang="en-US" sz="1400" dirty="0"/>
                        <a:t>Feedback</a:t>
                      </a:r>
                      <a:r>
                        <a:rPr lang="en-US" sz="1400" baseline="0" dirty="0"/>
                        <a:t> provides i</a:t>
                      </a:r>
                      <a:r>
                        <a:rPr lang="en-US" sz="1400" dirty="0"/>
                        <a:t>nformation</a:t>
                      </a:r>
                      <a:r>
                        <a:rPr lang="en-US" sz="1400" baseline="0" dirty="0"/>
                        <a:t> on the c</a:t>
                      </a:r>
                      <a:r>
                        <a:rPr lang="en-US" sz="1400" dirty="0"/>
                        <a:t>orrect</a:t>
                      </a:r>
                      <a:r>
                        <a:rPr lang="en-US" sz="1400" baseline="0" dirty="0"/>
                        <a:t> response. </a:t>
                      </a:r>
                      <a:endParaRPr lang="en-US" sz="1400" b="1" baseline="0" dirty="0"/>
                    </a:p>
                    <a:p>
                      <a:r>
                        <a:rPr lang="en-US" sz="1400" b="1" baseline="0" dirty="0">
                          <a:solidFill>
                            <a:schemeClr val="accent6"/>
                          </a:solidFill>
                        </a:rPr>
                        <a:t>Feedback on the Task – FT</a:t>
                      </a:r>
                    </a:p>
                    <a:p>
                      <a:r>
                        <a:rPr lang="en-US" sz="1400" b="1" baseline="0" dirty="0"/>
                        <a:t>CORRECT &amp; DIRECT</a:t>
                      </a:r>
                      <a:endParaRPr lang="en-US" sz="1400" b="1" dirty="0"/>
                    </a:p>
                  </a:txBody>
                  <a:tcPr>
                    <a:solidFill>
                      <a:schemeClr val="accent1">
                        <a:lumMod val="20000"/>
                        <a:lumOff val="80000"/>
                      </a:schemeClr>
                    </a:solidFill>
                  </a:tcPr>
                </a:tc>
                <a:tc>
                  <a:txBody>
                    <a:bodyPr/>
                    <a:lstStyle/>
                    <a:p>
                      <a:pPr algn="l"/>
                      <a:r>
                        <a:rPr lang="en-US" sz="1400" dirty="0"/>
                        <a:t>Feedback</a:t>
                      </a:r>
                      <a:r>
                        <a:rPr lang="en-US" sz="1400" baseline="0" dirty="0"/>
                        <a:t> focuses on the incorrect response increasing the likelihood that it will be remembered.</a:t>
                      </a:r>
                      <a:endParaRPr lang="en-US" sz="1400" dirty="0"/>
                    </a:p>
                  </a:txBody>
                  <a:tcPr>
                    <a:solidFill>
                      <a:schemeClr val="accent5">
                        <a:lumMod val="20000"/>
                        <a:lumOff val="80000"/>
                      </a:schemeClr>
                    </a:solidFill>
                  </a:tcPr>
                </a:tc>
                <a:extLst>
                  <a:ext uri="{0D108BD9-81ED-4DB2-BD59-A6C34878D82A}">
                    <a16:rowId xmlns:a16="http://schemas.microsoft.com/office/drawing/2014/main" val="1306312216"/>
                  </a:ext>
                </a:extLst>
              </a:tr>
              <a:tr h="756366">
                <a:tc>
                  <a:txBody>
                    <a:bodyPr/>
                    <a:lstStyle/>
                    <a:p>
                      <a:r>
                        <a:rPr lang="en-US" sz="1400" baseline="0" dirty="0"/>
                        <a:t>Feedback is simple  and age appropriate, rather than complex. </a:t>
                      </a:r>
                      <a:endParaRPr lang="en-US" sz="1400" b="1" baseline="0" dirty="0">
                        <a:solidFill>
                          <a:srgbClr val="C00000"/>
                        </a:solidFill>
                      </a:endParaRPr>
                    </a:p>
                    <a:p>
                      <a:r>
                        <a:rPr lang="en-US" sz="1400" b="1" baseline="0" dirty="0">
                          <a:solidFill>
                            <a:schemeClr val="accent6"/>
                          </a:solidFill>
                        </a:rPr>
                        <a:t>Feedback on the Task – FT</a:t>
                      </a:r>
                    </a:p>
                    <a:p>
                      <a:r>
                        <a:rPr lang="en-US" sz="1400" b="1" baseline="0" dirty="0">
                          <a:solidFill>
                            <a:schemeClr val="tx1"/>
                          </a:solidFill>
                        </a:rPr>
                        <a:t>AIM FOR AGE-APPROPRIATE FEEDBACK</a:t>
                      </a:r>
                      <a:endParaRPr lang="en-US" sz="1400" b="1" dirty="0">
                        <a:solidFill>
                          <a:schemeClr val="tx1"/>
                        </a:solidFill>
                      </a:endParaRPr>
                    </a:p>
                  </a:txBody>
                  <a:tcPr>
                    <a:solidFill>
                      <a:schemeClr val="accent1">
                        <a:lumMod val="60000"/>
                        <a:lumOff val="40000"/>
                      </a:schemeClr>
                    </a:solidFill>
                  </a:tcPr>
                </a:tc>
                <a:tc>
                  <a:txBody>
                    <a:bodyPr/>
                    <a:lstStyle/>
                    <a:p>
                      <a:pPr algn="l"/>
                      <a:r>
                        <a:rPr lang="en-US" sz="1400" dirty="0"/>
                        <a:t>Feedback is too complex.</a:t>
                      </a:r>
                    </a:p>
                  </a:txBody>
                  <a:tcPr>
                    <a:solidFill>
                      <a:schemeClr val="accent5">
                        <a:lumMod val="60000"/>
                        <a:lumOff val="40000"/>
                      </a:schemeClr>
                    </a:solidFill>
                  </a:tcPr>
                </a:tc>
                <a:extLst>
                  <a:ext uri="{0D108BD9-81ED-4DB2-BD59-A6C34878D82A}">
                    <a16:rowId xmlns:a16="http://schemas.microsoft.com/office/drawing/2014/main" val="2370705656"/>
                  </a:ext>
                </a:extLst>
              </a:tr>
              <a:tr h="756366">
                <a:tc>
                  <a:txBody>
                    <a:bodyPr/>
                    <a:lstStyle/>
                    <a:p>
                      <a:r>
                        <a:rPr lang="en-US" sz="1400" baseline="0" dirty="0"/>
                        <a:t>*Feedback builds on changes from previous trials– ways to improve..</a:t>
                      </a:r>
                    </a:p>
                    <a:p>
                      <a:r>
                        <a:rPr lang="en-US" sz="1400" b="1" baseline="0" dirty="0">
                          <a:solidFill>
                            <a:schemeClr val="accent6"/>
                          </a:solidFill>
                        </a:rPr>
                        <a:t>Feedback on the Process</a:t>
                      </a:r>
                      <a:r>
                        <a:rPr lang="en-US" sz="1400" baseline="0" dirty="0">
                          <a:solidFill>
                            <a:schemeClr val="accent6"/>
                          </a:solidFill>
                        </a:rPr>
                        <a:t> –</a:t>
                      </a:r>
                      <a:r>
                        <a:rPr lang="en-US" sz="1400" b="1" baseline="0" dirty="0">
                          <a:solidFill>
                            <a:schemeClr val="accent6"/>
                          </a:solidFill>
                        </a:rPr>
                        <a:t> FP </a:t>
                      </a:r>
                      <a:r>
                        <a:rPr lang="en-US" sz="1400" baseline="0" dirty="0">
                          <a:solidFill>
                            <a:schemeClr val="accent6"/>
                          </a:solidFill>
                        </a:rPr>
                        <a:t>- more effective than FT</a:t>
                      </a:r>
                    </a:p>
                    <a:p>
                      <a:r>
                        <a:rPr lang="en-US" sz="1400" b="1" baseline="0" dirty="0"/>
                        <a:t>POINT OUT THE PROCESS</a:t>
                      </a:r>
                      <a:endParaRPr lang="en-US" sz="1400" b="1" dirty="0"/>
                    </a:p>
                  </a:txBody>
                  <a:tcPr>
                    <a:solidFill>
                      <a:schemeClr val="accent1">
                        <a:lumMod val="20000"/>
                        <a:lumOff val="80000"/>
                      </a:schemeClr>
                    </a:solidFill>
                  </a:tcPr>
                </a:tc>
                <a:tc>
                  <a:txBody>
                    <a:bodyPr/>
                    <a:lstStyle/>
                    <a:p>
                      <a:pPr algn="l"/>
                      <a:r>
                        <a:rPr lang="en-US" sz="1400" dirty="0"/>
                        <a:t>Feedback does</a:t>
                      </a:r>
                      <a:r>
                        <a:rPr lang="en-US" sz="1400" baseline="0" dirty="0"/>
                        <a:t> not include strategies to achieve goals that will promote student commitment and deeper learning.</a:t>
                      </a:r>
                      <a:endParaRPr lang="en-US" sz="1400" dirty="0"/>
                    </a:p>
                  </a:txBody>
                  <a:tcPr>
                    <a:solidFill>
                      <a:schemeClr val="accent5">
                        <a:lumMod val="20000"/>
                        <a:lumOff val="80000"/>
                      </a:schemeClr>
                    </a:solidFill>
                  </a:tcPr>
                </a:tc>
                <a:extLst>
                  <a:ext uri="{0D108BD9-81ED-4DB2-BD59-A6C34878D82A}">
                    <a16:rowId xmlns:a16="http://schemas.microsoft.com/office/drawing/2014/main" val="1146765306"/>
                  </a:ext>
                </a:extLst>
              </a:tr>
              <a:tr h="756366">
                <a:tc>
                  <a:txBody>
                    <a:bodyPr/>
                    <a:lstStyle/>
                    <a:p>
                      <a:r>
                        <a:rPr lang="en-US" sz="1400" dirty="0"/>
                        <a:t>Meaningful</a:t>
                      </a:r>
                      <a:r>
                        <a:rPr lang="en-US" sz="1400" baseline="0" dirty="0"/>
                        <a:t> f</a:t>
                      </a:r>
                      <a:r>
                        <a:rPr lang="en-US" sz="1400" dirty="0"/>
                        <a:t>eedback</a:t>
                      </a:r>
                      <a:r>
                        <a:rPr lang="en-US" sz="1400" baseline="0" dirty="0"/>
                        <a:t> is verbal, non-verbal, or written and goes beyond marks/scores/grades.</a:t>
                      </a:r>
                    </a:p>
                    <a:p>
                      <a:r>
                        <a:rPr lang="en-US" sz="1400" b="1" baseline="0" dirty="0">
                          <a:solidFill>
                            <a:schemeClr val="accent6"/>
                          </a:solidFill>
                        </a:rPr>
                        <a:t>Feedback on the Process – FP</a:t>
                      </a:r>
                      <a:endParaRPr lang="en-US" sz="1400" b="1" dirty="0">
                        <a:solidFill>
                          <a:schemeClr val="accent6"/>
                        </a:solidFill>
                      </a:endParaRPr>
                    </a:p>
                  </a:txBody>
                  <a:tcPr>
                    <a:solidFill>
                      <a:schemeClr val="accent1">
                        <a:lumMod val="60000"/>
                        <a:lumOff val="40000"/>
                      </a:schemeClr>
                    </a:solidFill>
                  </a:tcPr>
                </a:tc>
                <a:tc>
                  <a:txBody>
                    <a:bodyPr/>
                    <a:lstStyle/>
                    <a:p>
                      <a:pPr algn="l"/>
                      <a:r>
                        <a:rPr lang="en-US" sz="1400" dirty="0"/>
                        <a:t>Feedback</a:t>
                      </a:r>
                      <a:r>
                        <a:rPr lang="en-US" sz="1400" baseline="0" dirty="0"/>
                        <a:t> focuses only on marks/scores/grades.</a:t>
                      </a:r>
                      <a:endParaRPr lang="en-US" sz="1400" dirty="0"/>
                    </a:p>
                  </a:txBody>
                  <a:tcPr>
                    <a:solidFill>
                      <a:schemeClr val="accent5">
                        <a:lumMod val="60000"/>
                        <a:lumOff val="40000"/>
                      </a:schemeClr>
                    </a:solidFill>
                  </a:tcPr>
                </a:tc>
                <a:extLst>
                  <a:ext uri="{0D108BD9-81ED-4DB2-BD59-A6C34878D82A}">
                    <a16:rowId xmlns:a16="http://schemas.microsoft.com/office/drawing/2014/main" val="1828322836"/>
                  </a:ext>
                </a:extLst>
              </a:tr>
              <a:tr h="976974">
                <a:tc>
                  <a:txBody>
                    <a:bodyPr/>
                    <a:lstStyle/>
                    <a:p>
                      <a:r>
                        <a:rPr lang="en-US" sz="1400" baseline="0" dirty="0"/>
                        <a:t>Feedback is  meaningful,  positive, and timely (i.e., immediate or delayed) based on the phase of learning (</a:t>
                      </a:r>
                      <a:r>
                        <a:rPr lang="en-US" sz="1400" baseline="0" dirty="0" err="1"/>
                        <a:t>McLeskey</a:t>
                      </a:r>
                      <a:r>
                        <a:rPr lang="en-US" sz="1400" baseline="0" dirty="0"/>
                        <a:t>, et al.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6"/>
                          </a:solidFill>
                        </a:rPr>
                        <a:t>Feedback on the Process – FP</a:t>
                      </a:r>
                      <a:endParaRPr lang="en-US" sz="1400" baseline="0" dirty="0"/>
                    </a:p>
                    <a:p>
                      <a:r>
                        <a:rPr lang="en-US" sz="1400" b="1" baseline="0" dirty="0"/>
                        <a:t>AIM FOR MEANINGFUL, POSITIVE, AND TIMELY FEEDBACK</a:t>
                      </a:r>
                      <a:endParaRPr lang="en-US" sz="1400" b="1" dirty="0"/>
                    </a:p>
                  </a:txBody>
                  <a:tcPr>
                    <a:solidFill>
                      <a:schemeClr val="accent1">
                        <a:lumMod val="20000"/>
                        <a:lumOff val="80000"/>
                      </a:schemeClr>
                    </a:solidFill>
                  </a:tcPr>
                </a:tc>
                <a:tc>
                  <a:txBody>
                    <a:bodyPr/>
                    <a:lstStyle/>
                    <a:p>
                      <a:pPr algn="l"/>
                      <a:r>
                        <a:rPr lang="en-US" sz="1400" dirty="0"/>
                        <a:t>Feedback</a:t>
                      </a:r>
                      <a:r>
                        <a:rPr lang="en-US" sz="1400" baseline="0" dirty="0"/>
                        <a:t> is not timely.  Praise, rather than meaningful feedback, directs attention away from the task to focus on self or the person, threatening self-esteem. </a:t>
                      </a:r>
                      <a:endParaRPr lang="en-US" sz="1400" b="1" baseline="0" dirty="0"/>
                    </a:p>
                    <a:p>
                      <a:pPr algn="l"/>
                      <a:r>
                        <a:rPr lang="en-US" sz="1400" b="1" baseline="0" dirty="0">
                          <a:solidFill>
                            <a:srgbClr val="C00000"/>
                          </a:solidFill>
                        </a:rPr>
                        <a:t>Feedback About Self – FS</a:t>
                      </a:r>
                      <a:endParaRPr lang="en-US" sz="1400" b="1" dirty="0">
                        <a:solidFill>
                          <a:srgbClr val="C00000"/>
                        </a:solidFill>
                      </a:endParaRPr>
                    </a:p>
                  </a:txBody>
                  <a:tcPr>
                    <a:solidFill>
                      <a:schemeClr val="accent5">
                        <a:lumMod val="20000"/>
                        <a:lumOff val="80000"/>
                      </a:schemeClr>
                    </a:solidFill>
                  </a:tcPr>
                </a:tc>
                <a:extLst>
                  <a:ext uri="{0D108BD9-81ED-4DB2-BD59-A6C34878D82A}">
                    <a16:rowId xmlns:a16="http://schemas.microsoft.com/office/drawing/2014/main" val="10003"/>
                  </a:ext>
                </a:extLst>
              </a:tr>
              <a:tr h="976974">
                <a:tc>
                  <a:txBody>
                    <a:bodyPr/>
                    <a:lstStyle/>
                    <a:p>
                      <a:r>
                        <a:rPr lang="en-US" sz="1400" dirty="0"/>
                        <a:t>Feedback</a:t>
                      </a:r>
                      <a:r>
                        <a:rPr lang="en-US" sz="1400" baseline="0" dirty="0"/>
                        <a:t> is the catalyst for helping learners create their own feedback and cognitive routines. </a:t>
                      </a:r>
                    </a:p>
                    <a:p>
                      <a:r>
                        <a:rPr lang="en-US" sz="1400" b="1" baseline="0" dirty="0">
                          <a:solidFill>
                            <a:schemeClr val="accent6"/>
                          </a:solidFill>
                        </a:rPr>
                        <a:t>Feedback about Self-regulation – FR</a:t>
                      </a:r>
                    </a:p>
                    <a:p>
                      <a:r>
                        <a:rPr lang="en-US" sz="1400" b="1" baseline="0" dirty="0"/>
                        <a:t>ENCOURAGE SELF-REGULATION</a:t>
                      </a:r>
                      <a:endParaRPr lang="en-US" sz="1400" b="1" dirty="0"/>
                    </a:p>
                  </a:txBody>
                  <a:tcPr>
                    <a:solidFill>
                      <a:schemeClr val="accent1">
                        <a:lumMod val="60000"/>
                        <a:lumOff val="40000"/>
                      </a:schemeClr>
                    </a:solidFill>
                  </a:tcPr>
                </a:tc>
                <a:tc>
                  <a:txBody>
                    <a:bodyPr/>
                    <a:lstStyle/>
                    <a:p>
                      <a:pPr algn="l"/>
                      <a:r>
                        <a:rPr lang="en-US" sz="1400" b="0" dirty="0"/>
                        <a:t>Students</a:t>
                      </a:r>
                      <a:r>
                        <a:rPr lang="en-US" sz="1400" b="0" baseline="0" dirty="0"/>
                        <a:t> are not provided opportunities to self-assess and critique their own work.</a:t>
                      </a:r>
                      <a:endParaRPr lang="en-US" sz="1400" b="0" dirty="0"/>
                    </a:p>
                  </a:txBody>
                  <a:tcPr>
                    <a:solidFill>
                      <a:schemeClr val="accent5">
                        <a:lumMod val="60000"/>
                        <a:lumOff val="40000"/>
                      </a:schemeClr>
                    </a:solidFill>
                  </a:tcPr>
                </a:tc>
                <a:extLst>
                  <a:ext uri="{0D108BD9-81ED-4DB2-BD59-A6C34878D82A}">
                    <a16:rowId xmlns:a16="http://schemas.microsoft.com/office/drawing/2014/main" val="2258380237"/>
                  </a:ext>
                </a:extLst>
              </a:tr>
            </a:tbl>
          </a:graphicData>
        </a:graphic>
      </p:graphicFrame>
      <p:sp>
        <p:nvSpPr>
          <p:cNvPr id="7" name="TextBox 6"/>
          <p:cNvSpPr txBox="1"/>
          <p:nvPr/>
        </p:nvSpPr>
        <p:spPr>
          <a:xfrm>
            <a:off x="9144000" y="6240294"/>
            <a:ext cx="3048000" cy="400110"/>
          </a:xfrm>
          <a:prstGeom prst="rect">
            <a:avLst/>
          </a:prstGeom>
          <a:noFill/>
        </p:spPr>
        <p:txBody>
          <a:bodyPr wrap="square" rtlCol="0">
            <a:spAutoFit/>
          </a:bodyPr>
          <a:lstStyle/>
          <a:p>
            <a:pPr lvl="0" algn="ctr"/>
            <a:r>
              <a:rPr lang="en-US" b="1" dirty="0"/>
              <a:t>Hattie &amp; Timperley (2007</a:t>
            </a:r>
            <a:r>
              <a:rPr lang="en-US" sz="2000" b="1" dirty="0"/>
              <a:t>)</a:t>
            </a:r>
          </a:p>
        </p:txBody>
      </p:sp>
    </p:spTree>
    <p:extLst>
      <p:ext uri="{BB962C8B-B14F-4D97-AF65-F5344CB8AC3E}">
        <p14:creationId xmlns:p14="http://schemas.microsoft.com/office/powerpoint/2010/main" val="23119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Quick Chat!</a:t>
            </a:r>
          </a:p>
        </p:txBody>
      </p:sp>
      <p:sp>
        <p:nvSpPr>
          <p:cNvPr id="3" name="Text Placeholder 2"/>
          <p:cNvSpPr>
            <a:spLocks noGrp="1"/>
          </p:cNvSpPr>
          <p:nvPr>
            <p:ph type="body" idx="1"/>
          </p:nvPr>
        </p:nvSpPr>
        <p:spPr>
          <a:xfrm>
            <a:off x="398188" y="2870200"/>
            <a:ext cx="10696448" cy="685800"/>
          </a:xfrm>
        </p:spPr>
        <p:txBody>
          <a:bodyPr>
            <a:noAutofit/>
          </a:bodyPr>
          <a:lstStyle/>
          <a:p>
            <a:r>
              <a:rPr lang="en-US" sz="3600" dirty="0"/>
              <a:t>What type(s) of feedback do you find most effective or have observed being most effective?</a:t>
            </a:r>
          </a:p>
        </p:txBody>
      </p:sp>
      <p:pic>
        <p:nvPicPr>
          <p:cNvPr id="4" name="Picture 3" descr="Chat Box icon">
            <a:extLst>
              <a:ext uri="{FF2B5EF4-FFF2-40B4-BE49-F238E27FC236}">
                <a16:creationId xmlns:a16="http://schemas.microsoft.com/office/drawing/2014/main" id="{F154B08F-FDEB-7B41-91C6-D1D5655EE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126" y="3808919"/>
            <a:ext cx="4348891" cy="2843025"/>
          </a:xfrm>
          <a:prstGeom prst="rect">
            <a:avLst/>
          </a:prstGeom>
        </p:spPr>
      </p:pic>
    </p:spTree>
    <p:extLst>
      <p:ext uri="{BB962C8B-B14F-4D97-AF65-F5344CB8AC3E}">
        <p14:creationId xmlns:p14="http://schemas.microsoft.com/office/powerpoint/2010/main" val="15609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44" y="449072"/>
            <a:ext cx="10684256" cy="1636776"/>
          </a:xfrm>
        </p:spPr>
        <p:txBody>
          <a:bodyPr>
            <a:normAutofit fontScale="90000"/>
          </a:bodyPr>
          <a:lstStyle/>
          <a:p>
            <a:r>
              <a:rPr lang="en-US" sz="6000" dirty="0"/>
              <a:t>Stakeholders Use of Feedback in their Settings</a:t>
            </a:r>
          </a:p>
        </p:txBody>
      </p:sp>
      <p:sp>
        <p:nvSpPr>
          <p:cNvPr id="3" name="Text Placeholder 2"/>
          <p:cNvSpPr>
            <a:spLocks noGrp="1"/>
          </p:cNvSpPr>
          <p:nvPr>
            <p:ph type="body" idx="1"/>
          </p:nvPr>
        </p:nvSpPr>
        <p:spPr>
          <a:xfrm>
            <a:off x="670052" y="3522764"/>
            <a:ext cx="10696448" cy="685800"/>
          </a:xfrm>
        </p:spPr>
        <p:txBody>
          <a:bodyPr>
            <a:noAutofit/>
          </a:bodyPr>
          <a:lstStyle/>
          <a:p>
            <a:pPr algn="ctr"/>
            <a:r>
              <a:rPr lang="en-US" sz="4400" dirty="0"/>
              <a:t>What kinds of strategies support students’ use of feedback to enhance learning?</a:t>
            </a:r>
          </a:p>
        </p:txBody>
      </p:sp>
    </p:spTree>
    <p:extLst>
      <p:ext uri="{BB962C8B-B14F-4D97-AF65-F5344CB8AC3E}">
        <p14:creationId xmlns:p14="http://schemas.microsoft.com/office/powerpoint/2010/main" val="38354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966"/>
            <a:ext cx="11125200" cy="762000"/>
          </a:xfrm>
        </p:spPr>
        <p:txBody>
          <a:bodyPr>
            <a:normAutofit fontScale="90000"/>
          </a:bodyPr>
          <a:lstStyle/>
          <a:p>
            <a:br>
              <a:rPr lang="en-US" dirty="0"/>
            </a:br>
            <a:r>
              <a:rPr lang="en-US" dirty="0"/>
              <a:t>Strategies to Support the Use of Feedback to Enhance Learning</a:t>
            </a:r>
          </a:p>
        </p:txBody>
      </p:sp>
      <p:sp>
        <p:nvSpPr>
          <p:cNvPr id="3" name="TextBox 2"/>
          <p:cNvSpPr txBox="1"/>
          <p:nvPr/>
        </p:nvSpPr>
        <p:spPr>
          <a:xfrm>
            <a:off x="3080919" y="3715435"/>
            <a:ext cx="1531188" cy="646331"/>
          </a:xfrm>
          <a:prstGeom prst="rect">
            <a:avLst/>
          </a:prstGeom>
          <a:noFill/>
        </p:spPr>
        <p:txBody>
          <a:bodyPr wrap="none" rtlCol="0">
            <a:spAutoFit/>
          </a:bodyPr>
          <a:lstStyle/>
          <a:p>
            <a:pPr algn="ctr"/>
            <a:r>
              <a:rPr lang="en-US" dirty="0"/>
              <a:t>Use models </a:t>
            </a:r>
          </a:p>
          <a:p>
            <a:pPr algn="ctr"/>
            <a:r>
              <a:rPr lang="en-US" dirty="0"/>
              <a:t>with feedback</a:t>
            </a:r>
          </a:p>
        </p:txBody>
      </p:sp>
      <p:graphicFrame>
        <p:nvGraphicFramePr>
          <p:cNvPr id="9" name="Content Placeholder 3" descr="Continuous process showing five tasks connected through an arrow use to indicate continuous progression"/>
          <p:cNvGraphicFramePr>
            <a:graphicFrameLocks noGrp="1"/>
          </p:cNvGraphicFramePr>
          <p:nvPr>
            <p:ph sz="half" idx="1"/>
            <p:extLst/>
          </p:nvPr>
        </p:nvGraphicFramePr>
        <p:xfrm>
          <a:off x="1371601" y="1828800"/>
          <a:ext cx="4952999"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sz="half" idx="2"/>
          </p:nvPr>
        </p:nvSpPr>
        <p:spPr>
          <a:xfrm>
            <a:off x="6477001" y="1676400"/>
            <a:ext cx="4648201" cy="4343400"/>
          </a:xfrm>
        </p:spPr>
        <p:txBody>
          <a:bodyPr>
            <a:normAutofit/>
          </a:bodyPr>
          <a:lstStyle/>
          <a:p>
            <a:r>
              <a:rPr lang="en-US" sz="2400" dirty="0"/>
              <a:t>Assist students in answering the following questions:</a:t>
            </a:r>
          </a:p>
          <a:p>
            <a:pPr marL="736282" lvl="1" indent="-457200">
              <a:buAutoNum type="arabicPeriod"/>
            </a:pPr>
            <a:r>
              <a:rPr lang="en-US" sz="2000" dirty="0"/>
              <a:t>Where am I going?</a:t>
            </a:r>
          </a:p>
          <a:p>
            <a:pPr marL="736282" lvl="1" indent="-457200">
              <a:buAutoNum type="arabicPeriod"/>
            </a:pPr>
            <a:r>
              <a:rPr lang="en-US" sz="2000" dirty="0"/>
              <a:t>How am I going?</a:t>
            </a:r>
          </a:p>
          <a:p>
            <a:pPr marL="736282" lvl="1" indent="-457200">
              <a:buAutoNum type="arabicPeriod"/>
            </a:pPr>
            <a:r>
              <a:rPr lang="en-US" sz="2000" dirty="0"/>
              <a:t>Where to next? </a:t>
            </a:r>
          </a:p>
          <a:p>
            <a:pPr marL="279082" lvl="1" indent="0">
              <a:buNone/>
            </a:pPr>
            <a:r>
              <a:rPr lang="en-US" sz="2000" dirty="0"/>
              <a:t>	(Hattie &amp; Timperley, 2007)</a:t>
            </a:r>
          </a:p>
          <a:p>
            <a:r>
              <a:rPr lang="en-US" sz="2400" dirty="0"/>
              <a:t>Use models with feedback to provide opportunities for students to use feedback 		</a:t>
            </a:r>
            <a:r>
              <a:rPr lang="en-US" dirty="0"/>
              <a:t>(Wiggins, 1998)</a:t>
            </a:r>
          </a:p>
        </p:txBody>
      </p:sp>
    </p:spTree>
    <p:extLst>
      <p:ext uri="{BB962C8B-B14F-4D97-AF65-F5344CB8AC3E}">
        <p14:creationId xmlns:p14="http://schemas.microsoft.com/office/powerpoint/2010/main" val="14751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44" y="474472"/>
            <a:ext cx="10684256" cy="1636776"/>
          </a:xfrm>
        </p:spPr>
        <p:txBody>
          <a:bodyPr>
            <a:normAutofit fontScale="90000"/>
          </a:bodyPr>
          <a:lstStyle/>
          <a:p>
            <a:r>
              <a:rPr lang="en-US" sz="6000" dirty="0"/>
              <a:t>Quality Feedback &amp; </a:t>
            </a:r>
            <a:br>
              <a:rPr lang="en-US" sz="6000" dirty="0"/>
            </a:br>
            <a:r>
              <a:rPr lang="en-US" sz="6000" dirty="0"/>
              <a:t>Assessment Reform</a:t>
            </a:r>
          </a:p>
        </p:txBody>
      </p:sp>
      <p:sp>
        <p:nvSpPr>
          <p:cNvPr id="3" name="Text Placeholder 2"/>
          <p:cNvSpPr>
            <a:spLocks noGrp="1"/>
          </p:cNvSpPr>
          <p:nvPr>
            <p:ph type="body" idx="1"/>
          </p:nvPr>
        </p:nvSpPr>
        <p:spPr>
          <a:xfrm>
            <a:off x="860044" y="3595355"/>
            <a:ext cx="10072563" cy="1143000"/>
          </a:xfrm>
        </p:spPr>
        <p:txBody>
          <a:bodyPr>
            <a:noAutofit/>
          </a:bodyPr>
          <a:lstStyle/>
          <a:p>
            <a:pPr algn="ctr"/>
            <a:r>
              <a:rPr lang="en-US" sz="4400" dirty="0"/>
              <a:t>Why is quality feedback a critical component of assessment reform?</a:t>
            </a:r>
          </a:p>
        </p:txBody>
      </p:sp>
    </p:spTree>
    <p:extLst>
      <p:ext uri="{BB962C8B-B14F-4D97-AF65-F5344CB8AC3E}">
        <p14:creationId xmlns:p14="http://schemas.microsoft.com/office/powerpoint/2010/main" val="417501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Introductions</a:t>
            </a:r>
          </a:p>
        </p:txBody>
      </p:sp>
      <p:sp>
        <p:nvSpPr>
          <p:cNvPr id="6" name="Content Placeholder 5">
            <a:extLst>
              <a:ext uri="{FF2B5EF4-FFF2-40B4-BE49-F238E27FC236}">
                <a16:creationId xmlns:a16="http://schemas.microsoft.com/office/drawing/2014/main" id="{043F3170-5B82-C64E-9A81-9A4660801E88}"/>
              </a:ext>
            </a:extLst>
          </p:cNvPr>
          <p:cNvSpPr>
            <a:spLocks noGrp="1"/>
          </p:cNvSpPr>
          <p:nvPr>
            <p:ph sz="half" idx="1"/>
          </p:nvPr>
        </p:nvSpPr>
        <p:spPr>
          <a:xfrm>
            <a:off x="216568" y="1778442"/>
            <a:ext cx="5039216" cy="4623816"/>
          </a:xfrm>
        </p:spPr>
        <p:txBody>
          <a:bodyPr>
            <a:normAutofit/>
          </a:bodyPr>
          <a:lstStyle/>
          <a:p>
            <a:pPr marL="118872" indent="0">
              <a:buNone/>
            </a:pPr>
            <a:r>
              <a:rPr lang="en-US" dirty="0"/>
              <a:t>Melissa K. Driver, Ph.D.</a:t>
            </a:r>
          </a:p>
          <a:p>
            <a:endParaRPr lang="en-US" dirty="0"/>
          </a:p>
          <a:p>
            <a:endParaRPr lang="en-US" dirty="0"/>
          </a:p>
          <a:p>
            <a:endParaRPr lang="en-US" dirty="0"/>
          </a:p>
          <a:p>
            <a:endParaRPr lang="en-US" dirty="0"/>
          </a:p>
          <a:p>
            <a:endParaRPr lang="en-US" dirty="0"/>
          </a:p>
          <a:p>
            <a:pPr marL="118872" indent="0">
              <a:buNone/>
            </a:pPr>
            <a:r>
              <a:rPr lang="en-US" dirty="0"/>
              <a:t>     DaShaunda Patterson, Ph.D.</a:t>
            </a:r>
          </a:p>
          <a:p>
            <a:endParaRPr lang="en-US" dirty="0"/>
          </a:p>
          <a:p>
            <a:endParaRPr lang="en-US" dirty="0"/>
          </a:p>
          <a:p>
            <a:endParaRPr lang="en-US" dirty="0"/>
          </a:p>
        </p:txBody>
      </p:sp>
      <p:sp>
        <p:nvSpPr>
          <p:cNvPr id="8" name="Content Placeholder 7">
            <a:extLst>
              <a:ext uri="{FF2B5EF4-FFF2-40B4-BE49-F238E27FC236}">
                <a16:creationId xmlns:a16="http://schemas.microsoft.com/office/drawing/2014/main" id="{64479CA6-A7EB-4445-BBD2-237477305ECF}"/>
              </a:ext>
            </a:extLst>
          </p:cNvPr>
          <p:cNvSpPr>
            <a:spLocks noGrp="1"/>
          </p:cNvSpPr>
          <p:nvPr>
            <p:ph sz="half" idx="2"/>
          </p:nvPr>
        </p:nvSpPr>
        <p:spPr>
          <a:xfrm>
            <a:off x="4523874" y="1752147"/>
            <a:ext cx="7668126" cy="5005687"/>
          </a:xfrm>
        </p:spPr>
        <p:txBody>
          <a:bodyPr>
            <a:normAutofit/>
          </a:bodyPr>
          <a:lstStyle/>
          <a:p>
            <a:pPr marL="118872" indent="0">
              <a:buNone/>
            </a:pPr>
            <a:r>
              <a:rPr lang="en-US" dirty="0"/>
              <a:t>Kate Zimmer, Ph.D.     Pam Wetherington, Ed.D. </a:t>
            </a:r>
          </a:p>
          <a:p>
            <a:endParaRPr lang="en-US" dirty="0"/>
          </a:p>
          <a:p>
            <a:pPr marL="118872" indent="0">
              <a:buNone/>
            </a:pPr>
            <a:endParaRPr lang="en-US" dirty="0"/>
          </a:p>
          <a:p>
            <a:endParaRPr lang="en-US" dirty="0"/>
          </a:p>
          <a:p>
            <a:pPr marL="118872" indent="0">
              <a:buNone/>
            </a:pPr>
            <a:endParaRPr lang="en-US" dirty="0"/>
          </a:p>
          <a:p>
            <a:pPr marL="118872" indent="0">
              <a:buNone/>
            </a:pPr>
            <a:endParaRPr lang="en-US" dirty="0"/>
          </a:p>
          <a:p>
            <a:pPr marL="118872" indent="0">
              <a:buNone/>
            </a:pPr>
            <a:r>
              <a:rPr lang="en-US" dirty="0"/>
              <a:t>                           Carla </a:t>
            </a:r>
            <a:r>
              <a:rPr lang="en-US" dirty="0" err="1"/>
              <a:t>Tanguay</a:t>
            </a:r>
            <a:r>
              <a:rPr lang="en-US" dirty="0"/>
              <a:t>, Ph. D.</a:t>
            </a:r>
          </a:p>
          <a:p>
            <a:endParaRPr lang="en-US" dirty="0"/>
          </a:p>
          <a:p>
            <a:pPr marL="118872" indent="0">
              <a:buNone/>
            </a:pPr>
            <a:endParaRPr lang="en-US" dirty="0"/>
          </a:p>
          <a:p>
            <a:endParaRPr lang="en-US" dirty="0"/>
          </a:p>
          <a:p>
            <a:endParaRPr lang="en-US" dirty="0"/>
          </a:p>
        </p:txBody>
      </p:sp>
      <p:pic>
        <p:nvPicPr>
          <p:cNvPr id="9" name="Picture 8" descr="Melissa Driver">
            <a:extLst>
              <a:ext uri="{FF2B5EF4-FFF2-40B4-BE49-F238E27FC236}">
                <a16:creationId xmlns:a16="http://schemas.microsoft.com/office/drawing/2014/main" id="{715C4AB6-3775-D148-BA39-E947543C8F95}"/>
              </a:ext>
            </a:extLst>
          </p:cNvPr>
          <p:cNvPicPr>
            <a:picLocks noChangeAspect="1"/>
          </p:cNvPicPr>
          <p:nvPr/>
        </p:nvPicPr>
        <p:blipFill>
          <a:blip r:embed="rId3"/>
          <a:stretch>
            <a:fillRect/>
          </a:stretch>
        </p:blipFill>
        <p:spPr>
          <a:xfrm>
            <a:off x="1388160" y="2286000"/>
            <a:ext cx="1328616" cy="1828800"/>
          </a:xfrm>
          <a:prstGeom prst="rect">
            <a:avLst/>
          </a:prstGeom>
        </p:spPr>
      </p:pic>
      <p:pic>
        <p:nvPicPr>
          <p:cNvPr id="4" name="Picture 3" descr="Kate Zimmer">
            <a:extLst>
              <a:ext uri="{FF2B5EF4-FFF2-40B4-BE49-F238E27FC236}">
                <a16:creationId xmlns:a16="http://schemas.microsoft.com/office/drawing/2014/main" id="{11F3D8FC-749A-0E4F-A1B5-1BDB4C4CD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622" y="2357031"/>
            <a:ext cx="1181415" cy="1805508"/>
          </a:xfrm>
          <a:prstGeom prst="rect">
            <a:avLst/>
          </a:prstGeom>
        </p:spPr>
      </p:pic>
      <p:pic>
        <p:nvPicPr>
          <p:cNvPr id="7" name="Picture 6" descr="Pam Wetherington">
            <a:extLst>
              <a:ext uri="{FF2B5EF4-FFF2-40B4-BE49-F238E27FC236}">
                <a16:creationId xmlns:a16="http://schemas.microsoft.com/office/drawing/2014/main" id="{9C172510-A845-6847-87D2-91A246204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6194" y="2453283"/>
            <a:ext cx="1815451" cy="1514139"/>
          </a:xfrm>
          <a:prstGeom prst="rect">
            <a:avLst/>
          </a:prstGeom>
        </p:spPr>
      </p:pic>
      <p:pic>
        <p:nvPicPr>
          <p:cNvPr id="10" name="Picture 9" descr="DaShaunda Patterson">
            <a:extLst>
              <a:ext uri="{FF2B5EF4-FFF2-40B4-BE49-F238E27FC236}">
                <a16:creationId xmlns:a16="http://schemas.microsoft.com/office/drawing/2014/main" id="{E20E6E16-C6ED-E341-900F-45EA4A93B4C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278491" y="4935238"/>
            <a:ext cx="1522759" cy="1566377"/>
          </a:xfrm>
          <a:prstGeom prst="rect">
            <a:avLst/>
          </a:prstGeom>
          <a:noFill/>
          <a:ln>
            <a:noFill/>
          </a:ln>
        </p:spPr>
      </p:pic>
      <p:pic>
        <p:nvPicPr>
          <p:cNvPr id="3" name="Picture 2" descr="Carla Tanguay"/>
          <p:cNvPicPr>
            <a:picLocks noChangeAspect="1"/>
          </p:cNvPicPr>
          <p:nvPr/>
        </p:nvPicPr>
        <p:blipFill>
          <a:blip r:embed="rId7"/>
          <a:stretch>
            <a:fillRect/>
          </a:stretch>
        </p:blipFill>
        <p:spPr>
          <a:xfrm>
            <a:off x="7736326" y="4935238"/>
            <a:ext cx="987565" cy="1775934"/>
          </a:xfrm>
          <a:prstGeom prst="rect">
            <a:avLst/>
          </a:prstGeom>
        </p:spPr>
      </p:pic>
    </p:spTree>
    <p:extLst>
      <p:ext uri="{BB962C8B-B14F-4D97-AF65-F5344CB8AC3E}">
        <p14:creationId xmlns:p14="http://schemas.microsoft.com/office/powerpoint/2010/main" val="183638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330200"/>
            <a:ext cx="11666137" cy="914400"/>
          </a:xfrm>
        </p:spPr>
        <p:txBody>
          <a:bodyPr>
            <a:normAutofit fontScale="90000"/>
          </a:bodyPr>
          <a:lstStyle/>
          <a:p>
            <a:r>
              <a:rPr lang="en-US" dirty="0"/>
              <a:t>Quality Feedback – a Critical Component of Assessment Reform </a:t>
            </a:r>
          </a:p>
        </p:txBody>
      </p:sp>
      <p:sp>
        <p:nvSpPr>
          <p:cNvPr id="5" name="Text Placeholder 4"/>
          <p:cNvSpPr>
            <a:spLocks noGrp="1"/>
          </p:cNvSpPr>
          <p:nvPr>
            <p:ph type="body" sz="quarter" idx="3"/>
          </p:nvPr>
        </p:nvSpPr>
        <p:spPr>
          <a:xfrm>
            <a:off x="54128" y="1589481"/>
            <a:ext cx="5178550" cy="533400"/>
          </a:xfrm>
        </p:spPr>
        <p:txBody>
          <a:bodyPr>
            <a:normAutofit fontScale="77500" lnSpcReduction="20000"/>
          </a:bodyPr>
          <a:lstStyle/>
          <a:p>
            <a:r>
              <a:rPr lang="en-US" dirty="0"/>
              <a:t>Let’s move past the status quo where…</a:t>
            </a:r>
          </a:p>
        </p:txBody>
      </p:sp>
      <p:sp>
        <p:nvSpPr>
          <p:cNvPr id="6" name="Content Placeholder 5"/>
          <p:cNvSpPr>
            <a:spLocks noGrp="1"/>
          </p:cNvSpPr>
          <p:nvPr>
            <p:ph sz="quarter" idx="4"/>
          </p:nvPr>
        </p:nvSpPr>
        <p:spPr>
          <a:xfrm>
            <a:off x="152003" y="2222720"/>
            <a:ext cx="3143856" cy="3352800"/>
          </a:xfrm>
        </p:spPr>
        <p:txBody>
          <a:bodyPr>
            <a:normAutofit/>
          </a:bodyPr>
          <a:lstStyle/>
          <a:p>
            <a:r>
              <a:rPr lang="en-US" sz="1800" dirty="0"/>
              <a:t>Assessment tasks are aimed at </a:t>
            </a:r>
            <a:r>
              <a:rPr lang="en-US" sz="1800" b="1" dirty="0"/>
              <a:t>measuring students’ levels of proficiency only </a:t>
            </a:r>
            <a:r>
              <a:rPr lang="en-US" sz="1800" dirty="0"/>
              <a:t>(i.e., concern for adequacy of scores/grades).</a:t>
            </a:r>
          </a:p>
        </p:txBody>
      </p:sp>
      <p:pic>
        <p:nvPicPr>
          <p:cNvPr id="8" name="Picture 7" descr="A person hiking up a mountain above the word &quot;STRIVE&quot;"/>
          <p:cNvPicPr>
            <a:picLocks noChangeAspect="1"/>
          </p:cNvPicPr>
          <p:nvPr/>
        </p:nvPicPr>
        <p:blipFill>
          <a:blip r:embed="rId3"/>
          <a:stretch>
            <a:fillRect/>
          </a:stretch>
        </p:blipFill>
        <p:spPr>
          <a:xfrm>
            <a:off x="3545393" y="2231347"/>
            <a:ext cx="3084007" cy="3084007"/>
          </a:xfrm>
          <a:prstGeom prst="rect">
            <a:avLst/>
          </a:prstGeom>
        </p:spPr>
      </p:pic>
      <p:sp>
        <p:nvSpPr>
          <p:cNvPr id="3" name="Text Placeholder 2"/>
          <p:cNvSpPr>
            <a:spLocks noGrp="1"/>
          </p:cNvSpPr>
          <p:nvPr>
            <p:ph type="body" idx="1"/>
          </p:nvPr>
        </p:nvSpPr>
        <p:spPr>
          <a:xfrm>
            <a:off x="6629400" y="1447800"/>
            <a:ext cx="4645152" cy="533400"/>
          </a:xfrm>
        </p:spPr>
        <p:txBody>
          <a:bodyPr>
            <a:normAutofit fontScale="92500"/>
          </a:bodyPr>
          <a:lstStyle/>
          <a:p>
            <a:r>
              <a:rPr lang="en-US" dirty="0"/>
              <a:t>We can strive for reform by…</a:t>
            </a:r>
          </a:p>
        </p:txBody>
      </p:sp>
      <p:sp>
        <p:nvSpPr>
          <p:cNvPr id="4" name="Content Placeholder 3"/>
          <p:cNvSpPr>
            <a:spLocks noGrp="1"/>
          </p:cNvSpPr>
          <p:nvPr>
            <p:ph sz="half" idx="2"/>
          </p:nvPr>
        </p:nvSpPr>
        <p:spPr>
          <a:xfrm>
            <a:off x="6629400" y="2089666"/>
            <a:ext cx="4645152" cy="3962400"/>
          </a:xfrm>
        </p:spPr>
        <p:txBody>
          <a:bodyPr>
            <a:normAutofit/>
          </a:bodyPr>
          <a:lstStyle/>
          <a:p>
            <a:r>
              <a:rPr lang="en-US" sz="1800" dirty="0"/>
              <a:t>Designing engaging, authentic assessment tasks that will provide students with information to</a:t>
            </a:r>
            <a:r>
              <a:rPr lang="en-US" sz="1800" b="1" dirty="0"/>
              <a:t> understand the gap </a:t>
            </a:r>
            <a:r>
              <a:rPr lang="en-US" sz="1800" dirty="0"/>
              <a:t>between their current performance and the learning goal.</a:t>
            </a:r>
          </a:p>
          <a:p>
            <a:r>
              <a:rPr lang="en-US" sz="1800" b="1" dirty="0"/>
              <a:t>Providing feedback </a:t>
            </a:r>
            <a:r>
              <a:rPr lang="en-US" sz="1800" dirty="0"/>
              <a:t>about the task (FT), about the processes or strategies to understand the task (FP), or about self-regulation (FR).</a:t>
            </a:r>
          </a:p>
          <a:p>
            <a:r>
              <a:rPr lang="en-US" sz="1800" dirty="0"/>
              <a:t>Giving students </a:t>
            </a:r>
            <a:r>
              <a:rPr lang="en-US" sz="1800" b="1" dirty="0"/>
              <a:t>opportunities to interpret and use the feedback </a:t>
            </a:r>
            <a:r>
              <a:rPr lang="en-US" sz="1800" dirty="0"/>
              <a:t>promoting self-efficacy about learning which leads to further learning.</a:t>
            </a:r>
          </a:p>
        </p:txBody>
      </p:sp>
      <p:sp>
        <p:nvSpPr>
          <p:cNvPr id="7" name="TextBox 6"/>
          <p:cNvSpPr txBox="1"/>
          <p:nvPr/>
        </p:nvSpPr>
        <p:spPr>
          <a:xfrm>
            <a:off x="6904822" y="5867400"/>
            <a:ext cx="3951851" cy="369332"/>
          </a:xfrm>
          <a:prstGeom prst="rect">
            <a:avLst/>
          </a:prstGeom>
          <a:noFill/>
        </p:spPr>
        <p:txBody>
          <a:bodyPr wrap="none" rtlCol="0">
            <a:spAutoFit/>
          </a:bodyPr>
          <a:lstStyle/>
          <a:p>
            <a:pPr lvl="0" algn="ctr"/>
            <a:r>
              <a:rPr lang="en-US" sz="1600" b="1" dirty="0"/>
              <a:t>Hattie &amp; Timperley (2007</a:t>
            </a:r>
            <a:r>
              <a:rPr lang="en-US" b="1" dirty="0"/>
              <a:t>); </a:t>
            </a:r>
            <a:r>
              <a:rPr lang="en-US" sz="1600" b="1" dirty="0"/>
              <a:t>Wiggins, (1998)</a:t>
            </a:r>
          </a:p>
        </p:txBody>
      </p:sp>
    </p:spTree>
    <p:extLst>
      <p:ext uri="{BB962C8B-B14F-4D97-AF65-F5344CB8AC3E}">
        <p14:creationId xmlns:p14="http://schemas.microsoft.com/office/powerpoint/2010/main" val="10687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944" y="385572"/>
            <a:ext cx="10684256" cy="1636776"/>
          </a:xfrm>
        </p:spPr>
        <p:txBody>
          <a:bodyPr>
            <a:normAutofit fontScale="90000"/>
          </a:bodyPr>
          <a:lstStyle/>
          <a:p>
            <a:r>
              <a:rPr lang="en-US" sz="6000" dirty="0"/>
              <a:t>Implications for ALL Stakeholders in Varied Settings</a:t>
            </a:r>
          </a:p>
        </p:txBody>
      </p:sp>
      <p:sp>
        <p:nvSpPr>
          <p:cNvPr id="3" name="Text Placeholder 2"/>
          <p:cNvSpPr>
            <a:spLocks noGrp="1"/>
          </p:cNvSpPr>
          <p:nvPr>
            <p:ph type="body" idx="1"/>
          </p:nvPr>
        </p:nvSpPr>
        <p:spPr>
          <a:xfrm>
            <a:off x="180871" y="3746500"/>
            <a:ext cx="11666136" cy="1143000"/>
          </a:xfrm>
        </p:spPr>
        <p:txBody>
          <a:bodyPr>
            <a:noAutofit/>
          </a:bodyPr>
          <a:lstStyle/>
          <a:p>
            <a:pPr algn="ctr"/>
            <a:r>
              <a:rPr lang="en-US" sz="4400" dirty="0"/>
              <a:t>How does the gift of feedback and students’ use inform stakeholders in varied settings?</a:t>
            </a:r>
          </a:p>
        </p:txBody>
      </p:sp>
    </p:spTree>
    <p:extLst>
      <p:ext uri="{BB962C8B-B14F-4D97-AF65-F5344CB8AC3E}">
        <p14:creationId xmlns:p14="http://schemas.microsoft.com/office/powerpoint/2010/main" val="2566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1899-60BD-4A87-B7F6-1AE89546B536}"/>
              </a:ext>
            </a:extLst>
          </p:cNvPr>
          <p:cNvSpPr>
            <a:spLocks noGrp="1"/>
          </p:cNvSpPr>
          <p:nvPr>
            <p:ph type="title"/>
          </p:nvPr>
        </p:nvSpPr>
        <p:spPr/>
        <p:txBody>
          <a:bodyPr>
            <a:normAutofit fontScale="90000"/>
          </a:bodyPr>
          <a:lstStyle/>
          <a:p>
            <a:r>
              <a:rPr lang="en-US" dirty="0"/>
              <a:t>Considerations for Educator Preparation Providers</a:t>
            </a:r>
          </a:p>
        </p:txBody>
      </p:sp>
      <p:sp>
        <p:nvSpPr>
          <p:cNvPr id="3" name="Content Placeholder 2">
            <a:extLst>
              <a:ext uri="{FF2B5EF4-FFF2-40B4-BE49-F238E27FC236}">
                <a16:creationId xmlns:a16="http://schemas.microsoft.com/office/drawing/2014/main" id="{8E6270F2-BA0D-4A54-83AA-60849D5D7977}"/>
              </a:ext>
            </a:extLst>
          </p:cNvPr>
          <p:cNvSpPr>
            <a:spLocks noGrp="1"/>
          </p:cNvSpPr>
          <p:nvPr>
            <p:ph idx="1"/>
          </p:nvPr>
        </p:nvSpPr>
        <p:spPr>
          <a:xfrm>
            <a:off x="321546" y="1728316"/>
            <a:ext cx="11334541" cy="5024177"/>
          </a:xfrm>
        </p:spPr>
        <p:txBody>
          <a:bodyPr>
            <a:normAutofit fontScale="92500" lnSpcReduction="20000"/>
          </a:bodyPr>
          <a:lstStyle/>
          <a:p>
            <a:pPr marL="118872" indent="0">
              <a:buNone/>
            </a:pPr>
            <a:r>
              <a:rPr lang="en-US" dirty="0"/>
              <a:t>In the university/school-based class setting</a:t>
            </a:r>
          </a:p>
          <a:p>
            <a:pPr marL="118872" indent="0">
              <a:buNone/>
            </a:pPr>
            <a:endParaRPr lang="en-US" b="1" dirty="0"/>
          </a:p>
          <a:p>
            <a:r>
              <a:rPr lang="en-US" b="1" dirty="0"/>
              <a:t>Model effective ways of giving feedback</a:t>
            </a:r>
            <a:r>
              <a:rPr lang="en-US" dirty="0"/>
              <a:t> about the tasks, about the processes, and about self-regulation.</a:t>
            </a:r>
          </a:p>
          <a:p>
            <a:r>
              <a:rPr lang="en-US" b="1" dirty="0"/>
              <a:t>Provide opportunities</a:t>
            </a:r>
            <a:r>
              <a:rPr lang="en-US" dirty="0"/>
              <a:t> </a:t>
            </a:r>
            <a:r>
              <a:rPr lang="en-US" b="1" dirty="0"/>
              <a:t>for teacher candidates to use the feedback</a:t>
            </a:r>
            <a:r>
              <a:rPr lang="en-US" dirty="0"/>
              <a:t> as applied to their own coursework and field experiences.</a:t>
            </a:r>
          </a:p>
          <a:p>
            <a:r>
              <a:rPr lang="en-US" b="1" dirty="0"/>
              <a:t>Encourage peer feedback and self-assessment </a:t>
            </a:r>
            <a:r>
              <a:rPr lang="en-US" dirty="0"/>
              <a:t>in the university classroom.</a:t>
            </a:r>
          </a:p>
          <a:p>
            <a:r>
              <a:rPr lang="en-US" b="1" dirty="0"/>
              <a:t>Connect coursework with clinical experiences </a:t>
            </a:r>
            <a:r>
              <a:rPr lang="en-US" dirty="0"/>
              <a:t>by embedding ongoing opportunities for teacher candidates to complete tasks with their students requiring their attention to feedback and student use of feedback.</a:t>
            </a:r>
          </a:p>
          <a:p>
            <a:endParaRPr lang="en-US" dirty="0"/>
          </a:p>
        </p:txBody>
      </p:sp>
    </p:spTree>
    <p:extLst>
      <p:ext uri="{BB962C8B-B14F-4D97-AF65-F5344CB8AC3E}">
        <p14:creationId xmlns:p14="http://schemas.microsoft.com/office/powerpoint/2010/main" val="69218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9297-790F-428E-9176-C5C0B04CFD94}"/>
              </a:ext>
            </a:extLst>
          </p:cNvPr>
          <p:cNvSpPr>
            <a:spLocks noGrp="1"/>
          </p:cNvSpPr>
          <p:nvPr>
            <p:ph type="title"/>
          </p:nvPr>
        </p:nvSpPr>
        <p:spPr/>
        <p:txBody>
          <a:bodyPr/>
          <a:lstStyle/>
          <a:p>
            <a:r>
              <a:rPr lang="en-US" dirty="0"/>
              <a:t>Considerations for Teachers</a:t>
            </a:r>
          </a:p>
        </p:txBody>
      </p:sp>
      <p:sp>
        <p:nvSpPr>
          <p:cNvPr id="3" name="Content Placeholder 2">
            <a:extLst>
              <a:ext uri="{FF2B5EF4-FFF2-40B4-BE49-F238E27FC236}">
                <a16:creationId xmlns:a16="http://schemas.microsoft.com/office/drawing/2014/main" id="{218C03E9-7DBA-44D6-82FE-8B4185D3F14A}"/>
              </a:ext>
            </a:extLst>
          </p:cNvPr>
          <p:cNvSpPr>
            <a:spLocks noGrp="1"/>
          </p:cNvSpPr>
          <p:nvPr>
            <p:ph idx="1"/>
          </p:nvPr>
        </p:nvSpPr>
        <p:spPr/>
        <p:txBody>
          <a:bodyPr vert="horz" lIns="54864" tIns="91440" rtlCol="0" anchor="t">
            <a:normAutofit/>
          </a:bodyPr>
          <a:lstStyle/>
          <a:p>
            <a:pPr marL="118872" indent="0">
              <a:buNone/>
            </a:pPr>
            <a:r>
              <a:rPr lang="en-US" dirty="0"/>
              <a:t>In the classroom</a:t>
            </a:r>
          </a:p>
          <a:p>
            <a:pPr marL="118872" indent="0">
              <a:buNone/>
            </a:pPr>
            <a:endParaRPr lang="en-US" dirty="0"/>
          </a:p>
          <a:p>
            <a:r>
              <a:rPr lang="en-US" b="1" dirty="0"/>
              <a:t>Design authentic, meaningful assessment tasks </a:t>
            </a:r>
            <a:r>
              <a:rPr lang="en-US" dirty="0"/>
              <a:t>for students aligned to learning goals.</a:t>
            </a:r>
          </a:p>
          <a:p>
            <a:r>
              <a:rPr lang="en-US" b="1" dirty="0"/>
              <a:t>Model effective ways of giving feedback </a:t>
            </a:r>
            <a:r>
              <a:rPr lang="en-US" dirty="0"/>
              <a:t>about the tasks, about the processes, and about self-regulation.</a:t>
            </a:r>
          </a:p>
          <a:p>
            <a:r>
              <a:rPr lang="en-US" b="1" dirty="0"/>
              <a:t>Provide opportunities for students to use the feedback </a:t>
            </a:r>
            <a:r>
              <a:rPr lang="en-US" dirty="0"/>
              <a:t>as applied to their work.</a:t>
            </a:r>
          </a:p>
          <a:p>
            <a:r>
              <a:rPr lang="en-US" b="1" dirty="0"/>
              <a:t>Encourage peer feedback and self-assessment</a:t>
            </a:r>
            <a:r>
              <a:rPr lang="en-US" dirty="0"/>
              <a:t>.</a:t>
            </a:r>
          </a:p>
          <a:p>
            <a:pPr marL="438785"/>
            <a:endParaRPr lang="en-US" dirty="0"/>
          </a:p>
          <a:p>
            <a:pPr marL="438785"/>
            <a:endParaRPr lang="en-US" dirty="0"/>
          </a:p>
        </p:txBody>
      </p:sp>
    </p:spTree>
    <p:extLst>
      <p:ext uri="{BB962C8B-B14F-4D97-AF65-F5344CB8AC3E}">
        <p14:creationId xmlns:p14="http://schemas.microsoft.com/office/powerpoint/2010/main" val="2105992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0D3F-7866-46EF-9909-087B948D7432}"/>
              </a:ext>
            </a:extLst>
          </p:cNvPr>
          <p:cNvSpPr>
            <a:spLocks noGrp="1"/>
          </p:cNvSpPr>
          <p:nvPr>
            <p:ph type="title"/>
          </p:nvPr>
        </p:nvSpPr>
        <p:spPr/>
        <p:txBody>
          <a:bodyPr/>
          <a:lstStyle/>
          <a:p>
            <a:r>
              <a:rPr lang="en-US" dirty="0"/>
              <a:t>Considerations for School Leaders</a:t>
            </a:r>
          </a:p>
        </p:txBody>
      </p:sp>
      <p:sp>
        <p:nvSpPr>
          <p:cNvPr id="3" name="Content Placeholder 2">
            <a:extLst>
              <a:ext uri="{FF2B5EF4-FFF2-40B4-BE49-F238E27FC236}">
                <a16:creationId xmlns:a16="http://schemas.microsoft.com/office/drawing/2014/main" id="{50D4F5EB-4953-4382-B43A-0E65254FDF49}"/>
              </a:ext>
            </a:extLst>
          </p:cNvPr>
          <p:cNvSpPr>
            <a:spLocks noGrp="1"/>
          </p:cNvSpPr>
          <p:nvPr>
            <p:ph idx="1"/>
          </p:nvPr>
        </p:nvSpPr>
        <p:spPr>
          <a:xfrm>
            <a:off x="609600" y="1889090"/>
            <a:ext cx="10972800" cy="4511711"/>
          </a:xfrm>
        </p:spPr>
        <p:txBody>
          <a:bodyPr vert="horz" lIns="54864" tIns="91440" rtlCol="0" anchor="t">
            <a:normAutofit/>
          </a:bodyPr>
          <a:lstStyle/>
          <a:p>
            <a:pPr marL="118872" indent="0">
              <a:buNone/>
            </a:pPr>
            <a:r>
              <a:rPr lang="en-US" dirty="0"/>
              <a:t>In the school and district</a:t>
            </a:r>
          </a:p>
          <a:p>
            <a:pPr marL="118872" indent="0">
              <a:buNone/>
            </a:pPr>
            <a:endParaRPr lang="en-US" dirty="0"/>
          </a:p>
          <a:p>
            <a:r>
              <a:rPr lang="en-US" b="1" dirty="0"/>
              <a:t>Evaluate the assessment process </a:t>
            </a:r>
            <a:r>
              <a:rPr lang="en-US" dirty="0"/>
              <a:t>(i.e., beyond data analysis, including how to use data).</a:t>
            </a:r>
          </a:p>
          <a:p>
            <a:r>
              <a:rPr lang="en-US" b="1" dirty="0"/>
              <a:t>Identify feedback opportunities </a:t>
            </a:r>
            <a:r>
              <a:rPr lang="en-US" dirty="0"/>
              <a:t>during observations.</a:t>
            </a:r>
          </a:p>
          <a:p>
            <a:r>
              <a:rPr lang="en-US" b="1" dirty="0"/>
              <a:t>Create a common time </a:t>
            </a:r>
            <a:r>
              <a:rPr lang="en-US" dirty="0"/>
              <a:t>for teachers to determine how </a:t>
            </a:r>
            <a:r>
              <a:rPr lang="en-US" b="1" dirty="0"/>
              <a:t>to use their data </a:t>
            </a:r>
            <a:r>
              <a:rPr lang="en-US" dirty="0"/>
              <a:t>to improve instruction.</a:t>
            </a:r>
          </a:p>
        </p:txBody>
      </p:sp>
    </p:spTree>
    <p:extLst>
      <p:ext uri="{BB962C8B-B14F-4D97-AF65-F5344CB8AC3E}">
        <p14:creationId xmlns:p14="http://schemas.microsoft.com/office/powerpoint/2010/main" val="21681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90" y="449612"/>
            <a:ext cx="10684256" cy="1636776"/>
          </a:xfrm>
        </p:spPr>
        <p:txBody>
          <a:bodyPr/>
          <a:lstStyle/>
          <a:p>
            <a:pPr algn="ctr"/>
            <a:r>
              <a:rPr lang="en-US" dirty="0"/>
              <a:t>Quick Chat!</a:t>
            </a:r>
          </a:p>
        </p:txBody>
      </p:sp>
      <p:sp>
        <p:nvSpPr>
          <p:cNvPr id="3" name="Text Placeholder 2"/>
          <p:cNvSpPr>
            <a:spLocks noGrp="1"/>
          </p:cNvSpPr>
          <p:nvPr>
            <p:ph type="body" idx="1"/>
          </p:nvPr>
        </p:nvSpPr>
        <p:spPr>
          <a:xfrm>
            <a:off x="107004" y="2645923"/>
            <a:ext cx="8093413" cy="4015749"/>
          </a:xfrm>
        </p:spPr>
        <p:txBody>
          <a:bodyPr>
            <a:noAutofit/>
          </a:bodyPr>
          <a:lstStyle/>
          <a:p>
            <a:r>
              <a:rPr lang="en-US" sz="3200" dirty="0"/>
              <a:t>Moving forward, how do you anticipate providing feedback in your setting? </a:t>
            </a:r>
          </a:p>
          <a:p>
            <a:endParaRPr lang="en-US" sz="3200" dirty="0"/>
          </a:p>
          <a:p>
            <a:r>
              <a:rPr lang="en-US" sz="3200" dirty="0"/>
              <a:t>OR</a:t>
            </a:r>
          </a:p>
          <a:p>
            <a:endParaRPr lang="en-US" sz="3200" dirty="0"/>
          </a:p>
          <a:p>
            <a:r>
              <a:rPr lang="en-US" sz="3200" dirty="0"/>
              <a:t>How do you anticipate supporting your teachers (pre-service or in-service) to provide effective feedback?</a:t>
            </a:r>
          </a:p>
        </p:txBody>
      </p:sp>
      <p:pic>
        <p:nvPicPr>
          <p:cNvPr id="4" name="Picture 3" descr="Chat Box icon">
            <a:extLst>
              <a:ext uri="{FF2B5EF4-FFF2-40B4-BE49-F238E27FC236}">
                <a16:creationId xmlns:a16="http://schemas.microsoft.com/office/drawing/2014/main" id="{F154B08F-FDEB-7B41-91C6-D1D5655EE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8706" y="4460995"/>
            <a:ext cx="3366311" cy="2200677"/>
          </a:xfrm>
          <a:prstGeom prst="rect">
            <a:avLst/>
          </a:prstGeom>
        </p:spPr>
      </p:pic>
    </p:spTree>
    <p:extLst>
      <p:ext uri="{BB962C8B-B14F-4D97-AF65-F5344CB8AC3E}">
        <p14:creationId xmlns:p14="http://schemas.microsoft.com/office/powerpoint/2010/main" val="151337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67C2-0345-40A4-8A2B-2F1BB4185637}"/>
              </a:ext>
            </a:extLst>
          </p:cNvPr>
          <p:cNvSpPr>
            <a:spLocks noGrp="1"/>
          </p:cNvSpPr>
          <p:nvPr>
            <p:ph type="ctrTitle"/>
          </p:nvPr>
        </p:nvSpPr>
        <p:spPr>
          <a:xfrm>
            <a:off x="663191" y="1908885"/>
            <a:ext cx="10769600" cy="1673352"/>
          </a:xfrm>
        </p:spPr>
        <p:txBody>
          <a:bodyPr/>
          <a:lstStyle/>
          <a:p>
            <a:r>
              <a:rPr lang="en-US" dirty="0"/>
              <a:t>What resources are available?</a:t>
            </a:r>
          </a:p>
        </p:txBody>
      </p:sp>
    </p:spTree>
    <p:extLst>
      <p:ext uri="{BB962C8B-B14F-4D97-AF65-F5344CB8AC3E}">
        <p14:creationId xmlns:p14="http://schemas.microsoft.com/office/powerpoint/2010/main" val="1487715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69F2-854E-442A-8F14-884616AC15F9}"/>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C7AC3591-07DC-4C46-A3C7-97350762B404}"/>
              </a:ext>
            </a:extLst>
          </p:cNvPr>
          <p:cNvSpPr>
            <a:spLocks noGrp="1"/>
          </p:cNvSpPr>
          <p:nvPr>
            <p:ph sz="half" idx="2"/>
          </p:nvPr>
        </p:nvSpPr>
        <p:spPr/>
        <p:txBody>
          <a:bodyPr>
            <a:normAutofit fontScale="92500" lnSpcReduction="10000"/>
          </a:bodyPr>
          <a:lstStyle/>
          <a:p>
            <a:endParaRPr lang="en-US" dirty="0"/>
          </a:p>
          <a:p>
            <a:endParaRPr lang="en-US" dirty="0"/>
          </a:p>
        </p:txBody>
      </p:sp>
      <p:sp>
        <p:nvSpPr>
          <p:cNvPr id="3" name="Content Placeholder 2"/>
          <p:cNvSpPr>
            <a:spLocks noGrp="1"/>
          </p:cNvSpPr>
          <p:nvPr>
            <p:ph sz="half" idx="1"/>
          </p:nvPr>
        </p:nvSpPr>
        <p:spPr>
          <a:xfrm>
            <a:off x="231113" y="1572969"/>
            <a:ext cx="6422606" cy="5079040"/>
          </a:xfrm>
        </p:spPr>
        <p:txBody>
          <a:bodyPr>
            <a:normAutofit fontScale="92500" lnSpcReduction="10000"/>
          </a:bodyPr>
          <a:lstStyle/>
          <a:p>
            <a:r>
              <a:rPr lang="en-US" sz="2400" dirty="0"/>
              <a:t>Video for HLPs #8 and #22: Provide Positive and Constructive Feedback to Guide Students’ Learning and Behavior </a:t>
            </a:r>
            <a:r>
              <a:rPr lang="en-US" sz="2400" dirty="0">
                <a:hlinkClick r:id="rId3"/>
              </a:rPr>
              <a:t>https://highleveragepractices.org/701-2-3/</a:t>
            </a:r>
            <a:r>
              <a:rPr lang="en-US" sz="2400" dirty="0"/>
              <a:t> </a:t>
            </a:r>
          </a:p>
          <a:p>
            <a:pPr marL="118872" indent="0">
              <a:buNone/>
            </a:pPr>
            <a:endParaRPr lang="en-US" sz="2400" dirty="0"/>
          </a:p>
          <a:p>
            <a:r>
              <a:rPr lang="en-US" sz="2400" dirty="0"/>
              <a:t>Professional Learning Opportunity for HLP 8</a:t>
            </a:r>
          </a:p>
          <a:p>
            <a:pPr marL="118872" indent="0">
              <a:buNone/>
            </a:pPr>
            <a:endParaRPr lang="en-US" sz="2400" dirty="0"/>
          </a:p>
          <a:p>
            <a:r>
              <a:rPr lang="en-US" sz="2400" dirty="0"/>
              <a:t>Discussion Guide for HLP 8, Austin’s Butterfly (video for Austin’s Butterfly can be found at </a:t>
            </a:r>
            <a:r>
              <a:rPr lang="en-US" sz="2400" dirty="0">
                <a:hlinkClick r:id="rId4"/>
              </a:rPr>
              <a:t>https://www.youtube.com/watch?v=hqh1MRWZjms</a:t>
            </a:r>
            <a:r>
              <a:rPr lang="en-US" sz="2400" dirty="0"/>
              <a:t>)</a:t>
            </a:r>
          </a:p>
          <a:p>
            <a:endParaRPr lang="en-US" dirty="0"/>
          </a:p>
          <a:p>
            <a:r>
              <a:rPr lang="en-US" sz="2400" dirty="0"/>
              <a:t>Recorded Past HLP Webinars and Resources-  </a:t>
            </a:r>
            <a:r>
              <a:rPr lang="en-US" sz="2400" dirty="0">
                <a:hlinkClick r:id="rId5"/>
              </a:rPr>
              <a:t>http://ceedar.education.ufl.edu/georgia-hlp-webinar-series/</a:t>
            </a:r>
            <a:r>
              <a:rPr lang="en-US" sz="2400" dirty="0"/>
              <a:t> </a:t>
            </a:r>
          </a:p>
        </p:txBody>
      </p:sp>
      <p:sp>
        <p:nvSpPr>
          <p:cNvPr id="4"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Street directions signs with the following words on them: Help, Tips, Assistance, Guidance, Support, and Advice."/>
          <p:cNvPicPr>
            <a:picLocks noChangeAspect="1"/>
          </p:cNvPicPr>
          <p:nvPr/>
        </p:nvPicPr>
        <p:blipFill>
          <a:blip r:embed="rId6"/>
          <a:stretch>
            <a:fillRect/>
          </a:stretch>
        </p:blipFill>
        <p:spPr>
          <a:xfrm>
            <a:off x="7033406" y="2762679"/>
            <a:ext cx="4830348" cy="2646329"/>
          </a:xfrm>
          <a:prstGeom prst="rect">
            <a:avLst/>
          </a:prstGeom>
        </p:spPr>
      </p:pic>
    </p:spTree>
    <p:extLst>
      <p:ext uri="{BB962C8B-B14F-4D97-AF65-F5344CB8AC3E}">
        <p14:creationId xmlns:p14="http://schemas.microsoft.com/office/powerpoint/2010/main" val="160903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pic>
        <p:nvPicPr>
          <p:cNvPr id="7" name="Content Placeholder 6"/>
          <p:cNvPicPr>
            <a:picLocks noGrp="1" noChangeAspect="1"/>
          </p:cNvPicPr>
          <p:nvPr>
            <p:ph idx="1"/>
          </p:nvPr>
        </p:nvPicPr>
        <p:blipFill>
          <a:blip r:embed="rId3"/>
          <a:stretch>
            <a:fillRect/>
          </a:stretch>
        </p:blipFill>
        <p:spPr>
          <a:xfrm>
            <a:off x="1267549" y="1960124"/>
            <a:ext cx="9656901" cy="4255377"/>
          </a:xfrm>
          <a:prstGeom prst="rect">
            <a:avLst/>
          </a:prstGeom>
        </p:spPr>
      </p:pic>
    </p:spTree>
    <p:extLst>
      <p:ext uri="{BB962C8B-B14F-4D97-AF65-F5344CB8AC3E}">
        <p14:creationId xmlns:p14="http://schemas.microsoft.com/office/powerpoint/2010/main" val="68354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23DFE-0DAB-A24B-88F1-BE9CAC6D7BA5}"/>
              </a:ext>
            </a:extLst>
          </p:cNvPr>
          <p:cNvSpPr>
            <a:spLocks noGrp="1"/>
          </p:cNvSpPr>
          <p:nvPr>
            <p:ph type="title"/>
          </p:nvPr>
        </p:nvSpPr>
        <p:spPr/>
        <p:txBody>
          <a:bodyPr>
            <a:normAutofit/>
          </a:bodyPr>
          <a:lstStyle/>
          <a:p>
            <a:r>
              <a:rPr lang="en-US" sz="4800" dirty="0"/>
              <a:t>What’s Next?</a:t>
            </a:r>
            <a:endParaRPr lang="en-US" dirty="0"/>
          </a:p>
        </p:txBody>
      </p:sp>
    </p:spTree>
    <p:extLst>
      <p:ext uri="{BB962C8B-B14F-4D97-AF65-F5344CB8AC3E}">
        <p14:creationId xmlns:p14="http://schemas.microsoft.com/office/powerpoint/2010/main" val="165084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9663-55A1-9644-9824-65449EE0B56F}"/>
              </a:ext>
            </a:extLst>
          </p:cNvPr>
          <p:cNvSpPr>
            <a:spLocks noGrp="1"/>
          </p:cNvSpPr>
          <p:nvPr>
            <p:ph type="title"/>
          </p:nvPr>
        </p:nvSpPr>
        <p:spPr/>
        <p:txBody>
          <a:bodyPr/>
          <a:lstStyle/>
          <a:p>
            <a:pPr algn="ctr"/>
            <a:r>
              <a:rPr lang="en-US" dirty="0">
                <a:solidFill>
                  <a:schemeClr val="accent1"/>
                </a:solidFill>
              </a:rPr>
              <a:t>Poll Time! </a:t>
            </a:r>
          </a:p>
        </p:txBody>
      </p:sp>
      <p:sp>
        <p:nvSpPr>
          <p:cNvPr id="3" name="Content Placeholder 2">
            <a:extLst>
              <a:ext uri="{FF2B5EF4-FFF2-40B4-BE49-F238E27FC236}">
                <a16:creationId xmlns:a16="http://schemas.microsoft.com/office/drawing/2014/main" id="{8EAB6753-CC34-7B46-9421-9C5DF777020D}"/>
              </a:ext>
            </a:extLst>
          </p:cNvPr>
          <p:cNvSpPr>
            <a:spLocks noGrp="1"/>
          </p:cNvSpPr>
          <p:nvPr>
            <p:ph idx="1"/>
          </p:nvPr>
        </p:nvSpPr>
        <p:spPr/>
        <p:txBody>
          <a:bodyPr>
            <a:normAutofit/>
          </a:bodyPr>
          <a:lstStyle/>
          <a:p>
            <a:r>
              <a:rPr lang="en-US" dirty="0"/>
              <a:t>Select the option that best describes your role:</a:t>
            </a:r>
          </a:p>
          <a:p>
            <a:pPr lvl="1"/>
            <a:r>
              <a:rPr lang="en-US" dirty="0"/>
              <a:t>Educator Preparation Provider</a:t>
            </a:r>
          </a:p>
          <a:p>
            <a:pPr lvl="1"/>
            <a:r>
              <a:rPr lang="en-US" dirty="0"/>
              <a:t>P-12 Teacher</a:t>
            </a:r>
          </a:p>
          <a:p>
            <a:pPr lvl="1"/>
            <a:r>
              <a:rPr lang="en-US" dirty="0"/>
              <a:t>Instructional/Academic Coach or Teacher Leader</a:t>
            </a:r>
          </a:p>
          <a:p>
            <a:pPr lvl="1"/>
            <a:r>
              <a:rPr lang="en-US" dirty="0"/>
              <a:t>School or District Leader</a:t>
            </a:r>
          </a:p>
          <a:p>
            <a:pPr lvl="1"/>
            <a:r>
              <a:rPr lang="en-US" dirty="0"/>
              <a:t>State or National Policy Maker</a:t>
            </a:r>
          </a:p>
          <a:p>
            <a:pPr lvl="1"/>
            <a:r>
              <a:rPr lang="en-US" dirty="0"/>
              <a:t>State Education Agency Representative </a:t>
            </a:r>
          </a:p>
          <a:p>
            <a:pPr lvl="1"/>
            <a:r>
              <a:rPr lang="en-US" dirty="0"/>
              <a:t>Other (please indicate in chat box)</a:t>
            </a:r>
          </a:p>
          <a:p>
            <a:pPr lvl="1"/>
            <a:endParaRPr lang="en-US" dirty="0">
              <a:solidFill>
                <a:srgbClr val="FF0000"/>
              </a:solidFill>
            </a:endParaRPr>
          </a:p>
          <a:p>
            <a:endParaRPr lang="en-US" dirty="0">
              <a:solidFill>
                <a:srgbClr val="FF0000"/>
              </a:solidFill>
            </a:endParaRPr>
          </a:p>
          <a:p>
            <a:pPr marL="118872" indent="0">
              <a:buNone/>
            </a:pPr>
            <a:endParaRPr lang="en-US" dirty="0"/>
          </a:p>
        </p:txBody>
      </p:sp>
      <p:pic>
        <p:nvPicPr>
          <p:cNvPr id="4" name="Picture 3" descr="A man next to a question mark"/>
          <p:cNvPicPr>
            <a:picLocks noChangeAspect="1"/>
          </p:cNvPicPr>
          <p:nvPr/>
        </p:nvPicPr>
        <p:blipFill>
          <a:blip r:embed="rId3"/>
          <a:stretch>
            <a:fillRect/>
          </a:stretch>
        </p:blipFill>
        <p:spPr>
          <a:xfrm>
            <a:off x="9189872" y="3165348"/>
            <a:ext cx="2392528" cy="2384552"/>
          </a:xfrm>
          <a:prstGeom prst="rect">
            <a:avLst/>
          </a:prstGeom>
        </p:spPr>
      </p:pic>
    </p:spTree>
    <p:extLst>
      <p:ext uri="{BB962C8B-B14F-4D97-AF65-F5344CB8AC3E}">
        <p14:creationId xmlns:p14="http://schemas.microsoft.com/office/powerpoint/2010/main" val="47537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HLP Webinar #5 </a:t>
            </a:r>
          </a:p>
        </p:txBody>
      </p:sp>
      <p:sp>
        <p:nvSpPr>
          <p:cNvPr id="3" name="Content Placeholder 2"/>
          <p:cNvSpPr>
            <a:spLocks noGrp="1"/>
          </p:cNvSpPr>
          <p:nvPr>
            <p:ph idx="1"/>
          </p:nvPr>
        </p:nvSpPr>
        <p:spPr/>
        <p:txBody>
          <a:bodyPr/>
          <a:lstStyle/>
          <a:p>
            <a:r>
              <a:rPr lang="en-US" b="1" dirty="0"/>
              <a:t>When: </a:t>
            </a:r>
            <a:r>
              <a:rPr lang="en-US" dirty="0"/>
              <a:t>January, 23</a:t>
            </a:r>
            <a:r>
              <a:rPr lang="en-US" baseline="30000" dirty="0"/>
              <a:t>rd</a:t>
            </a:r>
            <a:r>
              <a:rPr lang="en-US" dirty="0"/>
              <a:t>  3:30- 4:30pm </a:t>
            </a:r>
          </a:p>
          <a:p>
            <a:endParaRPr lang="en-US" dirty="0"/>
          </a:p>
          <a:p>
            <a:r>
              <a:rPr lang="en-US" b="1" dirty="0"/>
              <a:t>What:</a:t>
            </a:r>
            <a:r>
              <a:rPr lang="en-US" dirty="0"/>
              <a:t> HLP #18, Using Strategies to Promote Active Student Engagement, through the lens of culturally responsive pedagogy, led by Dr. </a:t>
            </a:r>
            <a:r>
              <a:rPr lang="en-US" dirty="0" err="1"/>
              <a:t>Neporcha</a:t>
            </a:r>
            <a:r>
              <a:rPr lang="en-US" dirty="0"/>
              <a:t> Cone</a:t>
            </a:r>
          </a:p>
          <a:p>
            <a:endParaRPr lang="en-US" dirty="0"/>
          </a:p>
          <a:p>
            <a:r>
              <a:rPr lang="en-US" b="1" dirty="0"/>
              <a:t>To register: </a:t>
            </a:r>
            <a:r>
              <a:rPr lang="en-US" b="1" dirty="0">
                <a:hlinkClick r:id="rId3"/>
              </a:rPr>
              <a:t>http://ceedar.education.ufl.edu/georgia-hlp-webinar-series/</a:t>
            </a:r>
            <a:r>
              <a:rPr lang="en-US" b="1" dirty="0"/>
              <a:t> </a:t>
            </a:r>
          </a:p>
        </p:txBody>
      </p:sp>
    </p:spTree>
    <p:extLst>
      <p:ext uri="{BB962C8B-B14F-4D97-AF65-F5344CB8AC3E}">
        <p14:creationId xmlns:p14="http://schemas.microsoft.com/office/powerpoint/2010/main" val="173883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a:t>
            </a:r>
            <a:r>
              <a:rPr lang="is-IS" dirty="0"/>
              <a:t>…</a:t>
            </a:r>
            <a:endParaRPr lang="en-US" dirty="0"/>
          </a:p>
        </p:txBody>
      </p:sp>
      <p:sp>
        <p:nvSpPr>
          <p:cNvPr id="6" name="Content Placeholder 2"/>
          <p:cNvSpPr txBox="1">
            <a:spLocks/>
          </p:cNvSpPr>
          <p:nvPr/>
        </p:nvSpPr>
        <p:spPr>
          <a:xfrm>
            <a:off x="1828800" y="1600201"/>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endParaRPr lang="en-US" dirty="0"/>
          </a:p>
        </p:txBody>
      </p:sp>
      <p:pic>
        <p:nvPicPr>
          <p:cNvPr id="7" name="Content Placeholder 3" descr="Question marks"/>
          <p:cNvPicPr>
            <a:picLocks noChangeAspect="1"/>
          </p:cNvPicPr>
          <p:nvPr/>
        </p:nvPicPr>
        <p:blipFill>
          <a:blip r:embed="rId3"/>
          <a:srcRect l="-16811" r="-16811"/>
          <a:stretch>
            <a:fillRect/>
          </a:stretch>
        </p:blipFill>
        <p:spPr>
          <a:xfrm>
            <a:off x="1513491" y="1676400"/>
            <a:ext cx="4337909" cy="2438400"/>
          </a:xfrm>
          <a:prstGeom prst="rect">
            <a:avLst/>
          </a:prstGeom>
        </p:spPr>
      </p:pic>
      <p:pic>
        <p:nvPicPr>
          <p:cNvPr id="4" name="Picture 3" descr="Chat box icon">
            <a:extLst>
              <a:ext uri="{FF2B5EF4-FFF2-40B4-BE49-F238E27FC236}">
                <a16:creationId xmlns:a16="http://schemas.microsoft.com/office/drawing/2014/main" id="{F154B08F-FDEB-7B41-91C6-D1D5655E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709" y="3475225"/>
            <a:ext cx="4348891" cy="2843025"/>
          </a:xfrm>
          <a:prstGeom prst="rect">
            <a:avLst/>
          </a:prstGeom>
        </p:spPr>
      </p:pic>
    </p:spTree>
    <p:extLst>
      <p:ext uri="{BB962C8B-B14F-4D97-AF65-F5344CB8AC3E}">
        <p14:creationId xmlns:p14="http://schemas.microsoft.com/office/powerpoint/2010/main" val="1662101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Contact: pamela_wetherington@columbusstate.edu</a:t>
            </a:r>
          </a:p>
        </p:txBody>
      </p:sp>
      <p:pic>
        <p:nvPicPr>
          <p:cNvPr id="4" name="Content Placeholder 3" descr="A thank you card and pen"/>
          <p:cNvPicPr>
            <a:picLocks noGrp="1" noChangeAspect="1"/>
          </p:cNvPicPr>
          <p:nvPr>
            <p:ph idx="1"/>
          </p:nvPr>
        </p:nvPicPr>
        <p:blipFill>
          <a:blip r:embed="rId3" cstate="print">
            <a:extLst>
              <a:ext uri="{28A0092B-C50C-407E-A947-70E740481C1C}">
                <a14:useLocalDpi xmlns:a14="http://schemas.microsoft.com/office/drawing/2010/main" val="0"/>
              </a:ext>
            </a:extLst>
          </a:blip>
          <a:srcRect l="-16718" r="-16718"/>
          <a:stretch>
            <a:fillRect/>
          </a:stretch>
        </p:blipFill>
        <p:spPr>
          <a:xfrm>
            <a:off x="1981200" y="1752601"/>
            <a:ext cx="8229600" cy="4625609"/>
          </a:xfrm>
        </p:spPr>
      </p:pic>
    </p:spTree>
    <p:extLst>
      <p:ext uri="{BB962C8B-B14F-4D97-AF65-F5344CB8AC3E}">
        <p14:creationId xmlns:p14="http://schemas.microsoft.com/office/powerpoint/2010/main" val="185444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Roadmap</a:t>
            </a:r>
          </a:p>
        </p:txBody>
      </p:sp>
      <p:sp>
        <p:nvSpPr>
          <p:cNvPr id="3" name="Content Placeholder 2"/>
          <p:cNvSpPr>
            <a:spLocks noGrp="1"/>
          </p:cNvSpPr>
          <p:nvPr>
            <p:ph idx="1"/>
          </p:nvPr>
        </p:nvSpPr>
        <p:spPr/>
        <p:txBody>
          <a:bodyPr vert="horz" lIns="54864" tIns="91440" rtlCol="0" anchor="t">
            <a:normAutofit fontScale="92500" lnSpcReduction="20000"/>
          </a:bodyPr>
          <a:lstStyle/>
          <a:p>
            <a:pPr marL="438785"/>
            <a:r>
              <a:rPr lang="en-US" sz="2800" dirty="0"/>
              <a:t>Why are we here? </a:t>
            </a:r>
          </a:p>
          <a:p>
            <a:pPr marL="118745" indent="0">
              <a:buNone/>
            </a:pPr>
            <a:endParaRPr lang="en-US" sz="2800" dirty="0"/>
          </a:p>
          <a:p>
            <a:pPr marL="438785"/>
            <a:r>
              <a:rPr lang="en-US" sz="2800" dirty="0"/>
              <a:t>What high leverage practices will we focus on today?</a:t>
            </a:r>
          </a:p>
          <a:p>
            <a:pPr marL="118745" indent="0">
              <a:buNone/>
            </a:pPr>
            <a:endParaRPr lang="en-US" sz="2800" dirty="0"/>
          </a:p>
          <a:p>
            <a:pPr marL="438785"/>
            <a:r>
              <a:rPr lang="en-US" sz="2800" dirty="0"/>
              <a:t>What is feedback?</a:t>
            </a:r>
          </a:p>
          <a:p>
            <a:pPr marL="118745" indent="0">
              <a:buNone/>
            </a:pPr>
            <a:endParaRPr lang="en-US" sz="2800" dirty="0"/>
          </a:p>
          <a:p>
            <a:pPr marL="438785"/>
            <a:r>
              <a:rPr lang="en-US" sz="2800" dirty="0"/>
              <a:t> Why types of feedback are associated with positive outcomes?</a:t>
            </a:r>
          </a:p>
          <a:p>
            <a:pPr marL="118745" indent="0">
              <a:buNone/>
            </a:pPr>
            <a:endParaRPr lang="en-US" sz="2800" dirty="0"/>
          </a:p>
          <a:p>
            <a:pPr marL="438785"/>
            <a:r>
              <a:rPr lang="en-US" sz="2800" dirty="0"/>
              <a:t>How can stakeholders effectively use feedback in their settings?</a:t>
            </a:r>
          </a:p>
          <a:p>
            <a:pPr marL="118872" indent="0">
              <a:buNone/>
            </a:pPr>
            <a:endParaRPr lang="en-US" sz="2800" dirty="0"/>
          </a:p>
          <a:p>
            <a:pPr marL="438785"/>
            <a:r>
              <a:rPr lang="en-US" sz="2800" dirty="0"/>
              <a:t>What resources are available for these HLPs?</a:t>
            </a:r>
          </a:p>
          <a:p>
            <a:pPr marL="438785"/>
            <a:endParaRPr lang="en-US" sz="2800" dirty="0"/>
          </a:p>
          <a:p>
            <a:pPr marL="438785"/>
            <a:r>
              <a:rPr lang="en-US" sz="2800" dirty="0"/>
              <a:t>What’s next?</a:t>
            </a:r>
            <a:endParaRPr lang="en-US" sz="2400" dirty="0"/>
          </a:p>
        </p:txBody>
      </p:sp>
      <p:pic>
        <p:nvPicPr>
          <p:cNvPr id="4" name="Picture 3" descr="A winding r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16330"/>
            <a:ext cx="2209800" cy="1470897"/>
          </a:xfrm>
          <a:prstGeom prst="rect">
            <a:avLst/>
          </a:prstGeom>
        </p:spPr>
      </p:pic>
    </p:spTree>
    <p:extLst>
      <p:ext uri="{BB962C8B-B14F-4D97-AF65-F5344CB8AC3E}">
        <p14:creationId xmlns:p14="http://schemas.microsoft.com/office/powerpoint/2010/main" val="141580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DCCAB9-6DBD-0B41-A7AD-008FE4B00796}"/>
              </a:ext>
            </a:extLst>
          </p:cNvPr>
          <p:cNvSpPr>
            <a:spLocks noGrp="1"/>
          </p:cNvSpPr>
          <p:nvPr>
            <p:ph type="title"/>
          </p:nvPr>
        </p:nvSpPr>
        <p:spPr/>
        <p:txBody>
          <a:bodyPr/>
          <a:lstStyle/>
          <a:p>
            <a:r>
              <a:rPr lang="en-US" dirty="0"/>
              <a:t>Our Mission &amp; Partners</a:t>
            </a:r>
          </a:p>
        </p:txBody>
      </p:sp>
      <p:pic>
        <p:nvPicPr>
          <p:cNvPr id="8" name="Picture 7" descr="&quot;Every Student&quot; with the logos for the CEEDAR Center, Georgia Department of Education, Georgia Professional Standards Commission, and Georgia Board of Regents.">
            <a:extLst>
              <a:ext uri="{FF2B5EF4-FFF2-40B4-BE49-F238E27FC236}">
                <a16:creationId xmlns:a16="http://schemas.microsoft.com/office/drawing/2014/main" id="{59E3B229-B1B3-534D-8832-F4A70C5B0F20}"/>
              </a:ext>
            </a:extLst>
          </p:cNvPr>
          <p:cNvPicPr>
            <a:picLocks noChangeAspect="1"/>
          </p:cNvPicPr>
          <p:nvPr/>
        </p:nvPicPr>
        <p:blipFill>
          <a:blip r:embed="rId3"/>
          <a:stretch>
            <a:fillRect/>
          </a:stretch>
        </p:blipFill>
        <p:spPr>
          <a:xfrm>
            <a:off x="1524000" y="1600201"/>
            <a:ext cx="9144000" cy="5124985"/>
          </a:xfrm>
          <a:prstGeom prst="rect">
            <a:avLst/>
          </a:prstGeom>
        </p:spPr>
      </p:pic>
    </p:spTree>
    <p:extLst>
      <p:ext uri="{BB962C8B-B14F-4D97-AF65-F5344CB8AC3E}">
        <p14:creationId xmlns:p14="http://schemas.microsoft.com/office/powerpoint/2010/main" val="98376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87815-0C10-F04E-9C6F-1EE5A2D34C0E}"/>
              </a:ext>
            </a:extLst>
          </p:cNvPr>
          <p:cNvSpPr>
            <a:spLocks noGrp="1"/>
          </p:cNvSpPr>
          <p:nvPr>
            <p:ph type="title"/>
          </p:nvPr>
        </p:nvSpPr>
        <p:spPr>
          <a:xfrm>
            <a:off x="495300" y="457200"/>
            <a:ext cx="11142834" cy="1636776"/>
          </a:xfrm>
        </p:spPr>
        <p:txBody>
          <a:bodyPr>
            <a:normAutofit/>
          </a:bodyPr>
          <a:lstStyle/>
          <a:p>
            <a:r>
              <a:rPr lang="en-US" sz="4800" dirty="0"/>
              <a:t>Which high leverage practice will we focus on today?</a:t>
            </a:r>
            <a:endParaRPr lang="en-US" dirty="0"/>
          </a:p>
        </p:txBody>
      </p:sp>
    </p:spTree>
    <p:extLst>
      <p:ext uri="{BB962C8B-B14F-4D97-AF65-F5344CB8AC3E}">
        <p14:creationId xmlns:p14="http://schemas.microsoft.com/office/powerpoint/2010/main" val="92523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Leverage Practices</a:t>
            </a:r>
          </a:p>
        </p:txBody>
      </p:sp>
      <p:sp>
        <p:nvSpPr>
          <p:cNvPr id="3" name="Content Placeholder 2"/>
          <p:cNvSpPr>
            <a:spLocks noGrp="1"/>
          </p:cNvSpPr>
          <p:nvPr>
            <p:ph idx="1"/>
          </p:nvPr>
        </p:nvSpPr>
        <p:spPr/>
        <p:txBody>
          <a:bodyPr>
            <a:normAutofit/>
          </a:bodyPr>
          <a:lstStyle/>
          <a:p>
            <a:r>
              <a:rPr lang="en-US" dirty="0"/>
              <a:t>HLPs are identified as </a:t>
            </a:r>
            <a:r>
              <a:rPr lang="en-US" b="1" dirty="0">
                <a:solidFill>
                  <a:schemeClr val="accent6">
                    <a:lumMod val="50000"/>
                  </a:schemeClr>
                </a:solidFill>
              </a:rPr>
              <a:t>specific teacher practices</a:t>
            </a:r>
            <a:r>
              <a:rPr lang="en-US" dirty="0"/>
              <a:t> that are likely to result in </a:t>
            </a:r>
            <a:r>
              <a:rPr lang="en-US" b="1" dirty="0">
                <a:solidFill>
                  <a:schemeClr val="accent5">
                    <a:lumMod val="75000"/>
                  </a:schemeClr>
                </a:solidFill>
              </a:rPr>
              <a:t>improved student outcomes</a:t>
            </a:r>
            <a:r>
              <a:rPr lang="en-US" dirty="0"/>
              <a:t>.</a:t>
            </a:r>
          </a:p>
          <a:p>
            <a:pPr marL="118872" indent="0">
              <a:buNone/>
            </a:pPr>
            <a:endParaRPr lang="en-US" dirty="0"/>
          </a:p>
        </p:txBody>
      </p:sp>
      <p:pic>
        <p:nvPicPr>
          <p:cNvPr id="4" name="Content Placeholder 14" descr="The four HLP categories: Collaboration, Assessment, Social/Emotional Behavior, Instruction">
            <a:extLst>
              <a:ext uri="{FF2B5EF4-FFF2-40B4-BE49-F238E27FC236}">
                <a16:creationId xmlns:a16="http://schemas.microsoft.com/office/drawing/2014/main" id="{A7BBB363-1E3D-6447-AA86-69F3F6A66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346" y="3327028"/>
            <a:ext cx="4249454" cy="3073772"/>
          </a:xfrm>
          <a:prstGeom prst="rect">
            <a:avLst/>
          </a:prstGeom>
        </p:spPr>
      </p:pic>
    </p:spTree>
    <p:extLst>
      <p:ext uri="{BB962C8B-B14F-4D97-AF65-F5344CB8AC3E}">
        <p14:creationId xmlns:p14="http://schemas.microsoft.com/office/powerpoint/2010/main" val="67715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C599-CFBD-144A-992C-D80012E6EE05}"/>
              </a:ext>
            </a:extLst>
          </p:cNvPr>
          <p:cNvSpPr>
            <a:spLocks noGrp="1"/>
          </p:cNvSpPr>
          <p:nvPr>
            <p:ph type="title"/>
          </p:nvPr>
        </p:nvSpPr>
        <p:spPr/>
        <p:txBody>
          <a:bodyPr/>
          <a:lstStyle/>
          <a:p>
            <a:r>
              <a:rPr lang="en-US" dirty="0"/>
              <a:t>For Today</a:t>
            </a:r>
          </a:p>
        </p:txBody>
      </p:sp>
      <p:sp>
        <p:nvSpPr>
          <p:cNvPr id="3" name="Content Placeholder 2">
            <a:extLst>
              <a:ext uri="{FF2B5EF4-FFF2-40B4-BE49-F238E27FC236}">
                <a16:creationId xmlns:a16="http://schemas.microsoft.com/office/drawing/2014/main" id="{6270CE7F-942A-B940-9C0C-623AD1B37AF4}"/>
              </a:ext>
            </a:extLst>
          </p:cNvPr>
          <p:cNvSpPr>
            <a:spLocks noGrp="1"/>
          </p:cNvSpPr>
          <p:nvPr>
            <p:ph idx="1"/>
          </p:nvPr>
        </p:nvSpPr>
        <p:spPr/>
        <p:txBody>
          <a:bodyPr/>
          <a:lstStyle/>
          <a:p>
            <a:r>
              <a:rPr lang="en-US" dirty="0"/>
              <a:t>Social/Emotional/Behavioral Domain</a:t>
            </a:r>
          </a:p>
          <a:p>
            <a:pPr lvl="1"/>
            <a:r>
              <a:rPr lang="en-US" dirty="0"/>
              <a:t>HLP #8- </a:t>
            </a:r>
            <a:r>
              <a:rPr lang="en-US" b="1" dirty="0"/>
              <a:t>Providing positive and constructive feedback to guide students’ learning and behavior</a:t>
            </a:r>
          </a:p>
          <a:p>
            <a:endParaRPr lang="en-US" dirty="0"/>
          </a:p>
          <a:p>
            <a:r>
              <a:rPr lang="en-US" dirty="0"/>
              <a:t>Instruction Domain</a:t>
            </a:r>
          </a:p>
          <a:p>
            <a:pPr lvl="1"/>
            <a:r>
              <a:rPr lang="en-US" dirty="0"/>
              <a:t>HLP #22- </a:t>
            </a:r>
            <a:r>
              <a:rPr lang="en-US" b="1" dirty="0"/>
              <a:t>Providing positive and constructive feedback to guide students’ learning and behavior</a:t>
            </a:r>
          </a:p>
          <a:p>
            <a:endParaRPr lang="en-US" dirty="0"/>
          </a:p>
          <a:p>
            <a:endParaRPr lang="en-US" dirty="0"/>
          </a:p>
        </p:txBody>
      </p:sp>
    </p:spTree>
    <p:extLst>
      <p:ext uri="{BB962C8B-B14F-4D97-AF65-F5344CB8AC3E}">
        <p14:creationId xmlns:p14="http://schemas.microsoft.com/office/powerpoint/2010/main" val="2108120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5118</Words>
  <Application>Microsoft Macintosh PowerPoint</Application>
  <PresentationFormat>Widescreen</PresentationFormat>
  <Paragraphs>474</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Corbel</vt:lpstr>
      <vt:lpstr>Palatino Linotype</vt:lpstr>
      <vt:lpstr>Wingdings</vt:lpstr>
      <vt:lpstr>Wingdings 2</vt:lpstr>
      <vt:lpstr>Wingdings 3</vt:lpstr>
      <vt:lpstr>Module</vt:lpstr>
      <vt:lpstr>High Leverage Practices (HLP)  Webinar 4:    </vt:lpstr>
      <vt:lpstr>Disclaimer</vt:lpstr>
      <vt:lpstr>Facilitator Introductions</vt:lpstr>
      <vt:lpstr>Poll Time! </vt:lpstr>
      <vt:lpstr>Webinar Roadmap</vt:lpstr>
      <vt:lpstr>Our Mission &amp; Partners</vt:lpstr>
      <vt:lpstr>Which high leverage practice will we focus on today?</vt:lpstr>
      <vt:lpstr>High Leverage Practices</vt:lpstr>
      <vt:lpstr>For Today</vt:lpstr>
      <vt:lpstr>Organizing Classroom Spaces</vt:lpstr>
      <vt:lpstr>High Leverage Practices Crosswalk</vt:lpstr>
      <vt:lpstr>Goals for Today</vt:lpstr>
      <vt:lpstr>PowerPoint Presentation</vt:lpstr>
      <vt:lpstr>What is Feedback?</vt:lpstr>
      <vt:lpstr>High Leverage Practice #8 &amp; #22:  Providing Positive and Constructive Feedback to Guide Students’ Learning and Behavior </vt:lpstr>
      <vt:lpstr>Feedback Cycle</vt:lpstr>
      <vt:lpstr>Planning: edTPA Rubric 1</vt:lpstr>
      <vt:lpstr>Planning: edTPA Rubric 5</vt:lpstr>
      <vt:lpstr>Instruction: edTPA Rubric 8</vt:lpstr>
      <vt:lpstr>Assessment: edTPA Rubric 12</vt:lpstr>
      <vt:lpstr>Assessment: edTPA Rubric 13</vt:lpstr>
      <vt:lpstr>The Power of the Feedback Cycle</vt:lpstr>
      <vt:lpstr>Quick Chat! Power of the Feedback Cycle</vt:lpstr>
      <vt:lpstr>Types of Feedback</vt:lpstr>
      <vt:lpstr>Types of Feedback Associated with Effectiveness</vt:lpstr>
      <vt:lpstr>Quick Chat!</vt:lpstr>
      <vt:lpstr>Stakeholders Use of Feedback in their Settings</vt:lpstr>
      <vt:lpstr> Strategies to Support the Use of Feedback to Enhance Learning</vt:lpstr>
      <vt:lpstr>Quality Feedback &amp;  Assessment Reform</vt:lpstr>
      <vt:lpstr>Quality Feedback – a Critical Component of Assessment Reform </vt:lpstr>
      <vt:lpstr>Implications for ALL Stakeholders in Varied Settings</vt:lpstr>
      <vt:lpstr>Considerations for Educator Preparation Providers</vt:lpstr>
      <vt:lpstr>Considerations for Teachers</vt:lpstr>
      <vt:lpstr>Considerations for School Leaders</vt:lpstr>
      <vt:lpstr>Quick Chat!</vt:lpstr>
      <vt:lpstr>What resources are available?</vt:lpstr>
      <vt:lpstr>Resources</vt:lpstr>
      <vt:lpstr>References</vt:lpstr>
      <vt:lpstr>What’s Next?</vt:lpstr>
      <vt:lpstr>HLP Webinar #5 </vt:lpstr>
      <vt:lpstr>Any…</vt:lpstr>
      <vt:lpstr>Contact: pamela_wetherington@columbusstate.edu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Leverage Practices (HLP)  Webinar 4:</dc:title>
  <dc:creator>Dashaunda S Patterson</dc:creator>
  <cp:lastModifiedBy>Hudson,Andrew D</cp:lastModifiedBy>
  <cp:revision>107</cp:revision>
  <dcterms:created xsi:type="dcterms:W3CDTF">2018-10-28T22:20:55Z</dcterms:created>
  <dcterms:modified xsi:type="dcterms:W3CDTF">2018-11-16T18:33:44Z</dcterms:modified>
</cp:coreProperties>
</file>