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605" r:id="rId2"/>
    <p:sldId id="557" r:id="rId3"/>
    <p:sldId id="606" r:id="rId4"/>
    <p:sldId id="257" r:id="rId5"/>
    <p:sldId id="558" r:id="rId6"/>
    <p:sldId id="607" r:id="rId7"/>
    <p:sldId id="559" r:id="rId8"/>
    <p:sldId id="594" r:id="rId9"/>
    <p:sldId id="566" r:id="rId10"/>
    <p:sldId id="535" r:id="rId11"/>
    <p:sldId id="537" r:id="rId12"/>
    <p:sldId id="574" r:id="rId13"/>
    <p:sldId id="595" r:id="rId14"/>
    <p:sldId id="608" r:id="rId15"/>
    <p:sldId id="572" r:id="rId16"/>
    <p:sldId id="593" r:id="rId17"/>
    <p:sldId id="581" r:id="rId18"/>
    <p:sldId id="582" r:id="rId19"/>
    <p:sldId id="584" r:id="rId20"/>
    <p:sldId id="609" r:id="rId21"/>
    <p:sldId id="585" r:id="rId22"/>
    <p:sldId id="586" r:id="rId23"/>
    <p:sldId id="601" r:id="rId24"/>
    <p:sldId id="588" r:id="rId25"/>
    <p:sldId id="610" r:id="rId26"/>
    <p:sldId id="568" r:id="rId27"/>
    <p:sldId id="597" r:id="rId28"/>
    <p:sldId id="529" r:id="rId29"/>
    <p:sldId id="611" r:id="rId30"/>
    <p:sldId id="613" r:id="rId31"/>
    <p:sldId id="614" r:id="rId32"/>
    <p:sldId id="615" r:id="rId33"/>
  </p:sldIdLst>
  <p:sldSz cx="9144000" cy="6858000" type="screen4x3"/>
  <p:notesSz cx="6858000" cy="1200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owell" initials="" lastIdx="2" clrIdx="0"/>
  <p:cmAuthor id="1" name="Microsoft Office User" initials="MOU"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5385" autoAdjust="0"/>
  </p:normalViewPr>
  <p:slideViewPr>
    <p:cSldViewPr>
      <p:cViewPr varScale="1">
        <p:scale>
          <a:sx n="80" d="100"/>
          <a:sy n="80" d="100"/>
        </p:scale>
        <p:origin x="14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Lst>
  <dgm:cxnLst>
    <dgm:cxn modelId="{AD4E6E5A-C26A-4296-87FD-C853C5ACB7E1}" type="presOf" srcId="{E36050C3-DEE3-4DA1-9E1D-3EFEBC890B50}" destId="{C24EC2B1-8792-47C8-B2DE-8B8E26A370BF}"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F0C4B-C684-1841-90A9-1B4D702320D9}" type="doc">
      <dgm:prSet loTypeId="urn:microsoft.com/office/officeart/2005/8/layout/cycle6" loCatId="" qsTypeId="urn:microsoft.com/office/officeart/2005/8/quickstyle/simple1" qsCatId="simple" csTypeId="urn:microsoft.com/office/officeart/2005/8/colors/accent1_2" csCatId="accent1" phldr="0"/>
      <dgm:spPr/>
      <dgm:t>
        <a:bodyPr/>
        <a:lstStyle/>
        <a:p>
          <a:endParaRPr lang="en-US"/>
        </a:p>
      </dgm:t>
    </dgm:pt>
    <dgm:pt modelId="{2FEB55A4-4DC3-D546-B48F-349A16D15979}">
      <dgm:prSet phldrT="[Text]" phldr="1"/>
      <dgm:spPr/>
      <dgm:t>
        <a:bodyPr/>
        <a:lstStyle/>
        <a:p>
          <a:endParaRPr lang="en-US"/>
        </a:p>
      </dgm:t>
    </dgm:pt>
    <dgm:pt modelId="{A23B84B6-C398-8648-80CA-9AE866E9067B}" type="parTrans" cxnId="{800BC90F-66E1-6C4A-A276-34AE382972E1}">
      <dgm:prSet/>
      <dgm:spPr/>
      <dgm:t>
        <a:bodyPr/>
        <a:lstStyle/>
        <a:p>
          <a:endParaRPr lang="en-US"/>
        </a:p>
      </dgm:t>
    </dgm:pt>
    <dgm:pt modelId="{2D153BE6-2339-0D44-BB41-7E541E4E77BD}" type="sibTrans" cxnId="{800BC90F-66E1-6C4A-A276-34AE382972E1}">
      <dgm:prSet/>
      <dgm:spPr/>
      <dgm:t>
        <a:bodyPr/>
        <a:lstStyle/>
        <a:p>
          <a:endParaRPr lang="en-US"/>
        </a:p>
      </dgm:t>
    </dgm:pt>
    <dgm:pt modelId="{5737D826-E9B8-5E42-896B-BE86AA0F4928}">
      <dgm:prSet phldrT="[Text]" phldr="1"/>
      <dgm:spPr/>
      <dgm:t>
        <a:bodyPr/>
        <a:lstStyle/>
        <a:p>
          <a:endParaRPr lang="en-US"/>
        </a:p>
      </dgm:t>
    </dgm:pt>
    <dgm:pt modelId="{2823FC8F-1866-8C47-BECA-4F4EAEDAE302}" type="parTrans" cxnId="{3E00BEFB-5BE3-BB49-AC2F-1AE0A5212AB4}">
      <dgm:prSet/>
      <dgm:spPr/>
      <dgm:t>
        <a:bodyPr/>
        <a:lstStyle/>
        <a:p>
          <a:endParaRPr lang="en-US"/>
        </a:p>
      </dgm:t>
    </dgm:pt>
    <dgm:pt modelId="{69706F15-4C85-B346-BAA2-D008E43D87E4}" type="sibTrans" cxnId="{3E00BEFB-5BE3-BB49-AC2F-1AE0A5212AB4}">
      <dgm:prSet/>
      <dgm:spPr/>
      <dgm:t>
        <a:bodyPr/>
        <a:lstStyle/>
        <a:p>
          <a:endParaRPr lang="en-US"/>
        </a:p>
      </dgm:t>
    </dgm:pt>
    <dgm:pt modelId="{CFE4CAB2-F28C-DE4C-BC08-D56E4DD4816E}">
      <dgm:prSet phldrT="[Text]" phldr="1"/>
      <dgm:spPr/>
      <dgm:t>
        <a:bodyPr/>
        <a:lstStyle/>
        <a:p>
          <a:endParaRPr lang="en-US"/>
        </a:p>
      </dgm:t>
    </dgm:pt>
    <dgm:pt modelId="{75045FF2-C885-C44D-B824-B498BEF4583C}" type="parTrans" cxnId="{3DCFFE6C-C3C7-4542-A2B8-3198AF02F771}">
      <dgm:prSet/>
      <dgm:spPr/>
      <dgm:t>
        <a:bodyPr/>
        <a:lstStyle/>
        <a:p>
          <a:endParaRPr lang="en-US"/>
        </a:p>
      </dgm:t>
    </dgm:pt>
    <dgm:pt modelId="{47EEFDB4-0355-EF4A-8B76-5F26F278F685}" type="sibTrans" cxnId="{3DCFFE6C-C3C7-4542-A2B8-3198AF02F771}">
      <dgm:prSet/>
      <dgm:spPr/>
      <dgm:t>
        <a:bodyPr/>
        <a:lstStyle/>
        <a:p>
          <a:endParaRPr lang="en-US"/>
        </a:p>
      </dgm:t>
    </dgm:pt>
    <dgm:pt modelId="{E1F8E1D0-BE01-0845-ABE6-EC5EEE30D773}">
      <dgm:prSet phldrT="[Text]" phldr="1"/>
      <dgm:spPr/>
      <dgm:t>
        <a:bodyPr/>
        <a:lstStyle/>
        <a:p>
          <a:endParaRPr lang="en-US"/>
        </a:p>
      </dgm:t>
    </dgm:pt>
    <dgm:pt modelId="{76B9A7C8-C484-ED46-B9A7-438A7F3F1D2A}" type="parTrans" cxnId="{24D00A64-8D14-464A-A223-CD44BB17DB18}">
      <dgm:prSet/>
      <dgm:spPr/>
      <dgm:t>
        <a:bodyPr/>
        <a:lstStyle/>
        <a:p>
          <a:endParaRPr lang="en-US"/>
        </a:p>
      </dgm:t>
    </dgm:pt>
    <dgm:pt modelId="{D926ACE1-07D0-184F-BA6D-82AF22467794}" type="sibTrans" cxnId="{24D00A64-8D14-464A-A223-CD44BB17DB18}">
      <dgm:prSet/>
      <dgm:spPr/>
      <dgm:t>
        <a:bodyPr/>
        <a:lstStyle/>
        <a:p>
          <a:endParaRPr lang="en-US"/>
        </a:p>
      </dgm:t>
    </dgm:pt>
    <dgm:pt modelId="{A24BD999-F2F6-594E-BF86-42C633EA0737}">
      <dgm:prSet phldrT="[Text]" phldr="1"/>
      <dgm:spPr/>
      <dgm:t>
        <a:bodyPr/>
        <a:lstStyle/>
        <a:p>
          <a:endParaRPr lang="en-US"/>
        </a:p>
      </dgm:t>
    </dgm:pt>
    <dgm:pt modelId="{55DD7E67-9F93-6643-93B2-042586E5F079}" type="parTrans" cxnId="{F2461B16-9218-204A-A265-574A8ADDC2FA}">
      <dgm:prSet/>
      <dgm:spPr/>
      <dgm:t>
        <a:bodyPr/>
        <a:lstStyle/>
        <a:p>
          <a:endParaRPr lang="en-US"/>
        </a:p>
      </dgm:t>
    </dgm:pt>
    <dgm:pt modelId="{7FB46A25-E551-6E47-9EAC-B7566C966B0B}" type="sibTrans" cxnId="{F2461B16-9218-204A-A265-574A8ADDC2FA}">
      <dgm:prSet/>
      <dgm:spPr/>
      <dgm:t>
        <a:bodyPr/>
        <a:lstStyle/>
        <a:p>
          <a:endParaRPr lang="en-US"/>
        </a:p>
      </dgm:t>
    </dgm:pt>
    <dgm:pt modelId="{4DB603A3-EC0B-2641-A847-AFE25D8FC03C}" type="pres">
      <dgm:prSet presAssocID="{866F0C4B-C684-1841-90A9-1B4D702320D9}" presName="cycle" presStyleCnt="0">
        <dgm:presLayoutVars>
          <dgm:dir/>
          <dgm:resizeHandles val="exact"/>
        </dgm:presLayoutVars>
      </dgm:prSet>
      <dgm:spPr/>
    </dgm:pt>
    <dgm:pt modelId="{05566B95-DC20-A540-B056-46578FE807BA}" type="pres">
      <dgm:prSet presAssocID="{2FEB55A4-4DC3-D546-B48F-349A16D15979}" presName="node" presStyleLbl="node1" presStyleIdx="0" presStyleCnt="5">
        <dgm:presLayoutVars>
          <dgm:bulletEnabled val="1"/>
        </dgm:presLayoutVars>
      </dgm:prSet>
      <dgm:spPr/>
    </dgm:pt>
    <dgm:pt modelId="{FC7A8BC7-7C72-7B45-BEA3-1CC24BD1A501}" type="pres">
      <dgm:prSet presAssocID="{2FEB55A4-4DC3-D546-B48F-349A16D15979}" presName="spNode" presStyleCnt="0"/>
      <dgm:spPr/>
    </dgm:pt>
    <dgm:pt modelId="{248E8914-6E6B-724D-8482-0C274893094E}" type="pres">
      <dgm:prSet presAssocID="{2D153BE6-2339-0D44-BB41-7E541E4E77BD}" presName="sibTrans" presStyleLbl="sibTrans1D1" presStyleIdx="0" presStyleCnt="5"/>
      <dgm:spPr/>
    </dgm:pt>
    <dgm:pt modelId="{1C87DEF5-7180-B345-A002-99217CA6C3B8}" type="pres">
      <dgm:prSet presAssocID="{5737D826-E9B8-5E42-896B-BE86AA0F4928}" presName="node" presStyleLbl="node1" presStyleIdx="1" presStyleCnt="5">
        <dgm:presLayoutVars>
          <dgm:bulletEnabled val="1"/>
        </dgm:presLayoutVars>
      </dgm:prSet>
      <dgm:spPr/>
    </dgm:pt>
    <dgm:pt modelId="{246C293E-2031-154A-BB8B-AD4E1892FE55}" type="pres">
      <dgm:prSet presAssocID="{5737D826-E9B8-5E42-896B-BE86AA0F4928}" presName="spNode" presStyleCnt="0"/>
      <dgm:spPr/>
    </dgm:pt>
    <dgm:pt modelId="{BE0ADA62-E668-E848-9923-888A650294E7}" type="pres">
      <dgm:prSet presAssocID="{69706F15-4C85-B346-BAA2-D008E43D87E4}" presName="sibTrans" presStyleLbl="sibTrans1D1" presStyleIdx="1" presStyleCnt="5"/>
      <dgm:spPr/>
    </dgm:pt>
    <dgm:pt modelId="{CCF292A4-8D98-0F4B-A3DC-F014BDF33058}" type="pres">
      <dgm:prSet presAssocID="{CFE4CAB2-F28C-DE4C-BC08-D56E4DD4816E}" presName="node" presStyleLbl="node1" presStyleIdx="2" presStyleCnt="5">
        <dgm:presLayoutVars>
          <dgm:bulletEnabled val="1"/>
        </dgm:presLayoutVars>
      </dgm:prSet>
      <dgm:spPr/>
    </dgm:pt>
    <dgm:pt modelId="{3D7D9252-FCE3-6147-A4E4-D96CA310BB83}" type="pres">
      <dgm:prSet presAssocID="{CFE4CAB2-F28C-DE4C-BC08-D56E4DD4816E}" presName="spNode" presStyleCnt="0"/>
      <dgm:spPr/>
    </dgm:pt>
    <dgm:pt modelId="{25ADB0ED-9074-4E44-80E9-60CB67461D7F}" type="pres">
      <dgm:prSet presAssocID="{47EEFDB4-0355-EF4A-8B76-5F26F278F685}" presName="sibTrans" presStyleLbl="sibTrans1D1" presStyleIdx="2" presStyleCnt="5"/>
      <dgm:spPr/>
    </dgm:pt>
    <dgm:pt modelId="{4123EF7F-EF55-D347-BED1-38E4FF25482E}" type="pres">
      <dgm:prSet presAssocID="{E1F8E1D0-BE01-0845-ABE6-EC5EEE30D773}" presName="node" presStyleLbl="node1" presStyleIdx="3" presStyleCnt="5">
        <dgm:presLayoutVars>
          <dgm:bulletEnabled val="1"/>
        </dgm:presLayoutVars>
      </dgm:prSet>
      <dgm:spPr/>
    </dgm:pt>
    <dgm:pt modelId="{606E221C-62A0-1940-8A30-3F59127B0FE5}" type="pres">
      <dgm:prSet presAssocID="{E1F8E1D0-BE01-0845-ABE6-EC5EEE30D773}" presName="spNode" presStyleCnt="0"/>
      <dgm:spPr/>
    </dgm:pt>
    <dgm:pt modelId="{C2269954-0CF0-A44E-BC32-E8164C4B94D1}" type="pres">
      <dgm:prSet presAssocID="{D926ACE1-07D0-184F-BA6D-82AF22467794}" presName="sibTrans" presStyleLbl="sibTrans1D1" presStyleIdx="3" presStyleCnt="5"/>
      <dgm:spPr/>
    </dgm:pt>
    <dgm:pt modelId="{844E6971-C4AD-914B-8B33-C75E1F7854DF}" type="pres">
      <dgm:prSet presAssocID="{A24BD999-F2F6-594E-BF86-42C633EA0737}" presName="node" presStyleLbl="node1" presStyleIdx="4" presStyleCnt="5">
        <dgm:presLayoutVars>
          <dgm:bulletEnabled val="1"/>
        </dgm:presLayoutVars>
      </dgm:prSet>
      <dgm:spPr/>
    </dgm:pt>
    <dgm:pt modelId="{EA6CAF04-F28C-7D40-BEC9-3FC0B6D9E379}" type="pres">
      <dgm:prSet presAssocID="{A24BD999-F2F6-594E-BF86-42C633EA0737}" presName="spNode" presStyleCnt="0"/>
      <dgm:spPr/>
    </dgm:pt>
    <dgm:pt modelId="{FBD0069F-12EF-604B-8255-F03078C6E4C9}" type="pres">
      <dgm:prSet presAssocID="{7FB46A25-E551-6E47-9EAC-B7566C966B0B}" presName="sibTrans" presStyleLbl="sibTrans1D1" presStyleIdx="4" presStyleCnt="5"/>
      <dgm:spPr/>
    </dgm:pt>
  </dgm:ptLst>
  <dgm:cxnLst>
    <dgm:cxn modelId="{800BC90F-66E1-6C4A-A276-34AE382972E1}" srcId="{866F0C4B-C684-1841-90A9-1B4D702320D9}" destId="{2FEB55A4-4DC3-D546-B48F-349A16D15979}" srcOrd="0" destOrd="0" parTransId="{A23B84B6-C398-8648-80CA-9AE866E9067B}" sibTransId="{2D153BE6-2339-0D44-BB41-7E541E4E77BD}"/>
    <dgm:cxn modelId="{F2461B16-9218-204A-A265-574A8ADDC2FA}" srcId="{866F0C4B-C684-1841-90A9-1B4D702320D9}" destId="{A24BD999-F2F6-594E-BF86-42C633EA0737}" srcOrd="4" destOrd="0" parTransId="{55DD7E67-9F93-6643-93B2-042586E5F079}" sibTransId="{7FB46A25-E551-6E47-9EAC-B7566C966B0B}"/>
    <dgm:cxn modelId="{148C2F2C-6731-5842-840C-7ECD2BB76FA2}" type="presOf" srcId="{E1F8E1D0-BE01-0845-ABE6-EC5EEE30D773}" destId="{4123EF7F-EF55-D347-BED1-38E4FF25482E}" srcOrd="0" destOrd="0" presId="urn:microsoft.com/office/officeart/2005/8/layout/cycle6"/>
    <dgm:cxn modelId="{C0D6B238-E10B-D34F-881B-A631C84DB260}" type="presOf" srcId="{69706F15-4C85-B346-BAA2-D008E43D87E4}" destId="{BE0ADA62-E668-E848-9923-888A650294E7}" srcOrd="0" destOrd="0" presId="urn:microsoft.com/office/officeart/2005/8/layout/cycle6"/>
    <dgm:cxn modelId="{24D00A64-8D14-464A-A223-CD44BB17DB18}" srcId="{866F0C4B-C684-1841-90A9-1B4D702320D9}" destId="{E1F8E1D0-BE01-0845-ABE6-EC5EEE30D773}" srcOrd="3" destOrd="0" parTransId="{76B9A7C8-C484-ED46-B9A7-438A7F3F1D2A}" sibTransId="{D926ACE1-07D0-184F-BA6D-82AF22467794}"/>
    <dgm:cxn modelId="{3DCFFE6C-C3C7-4542-A2B8-3198AF02F771}" srcId="{866F0C4B-C684-1841-90A9-1B4D702320D9}" destId="{CFE4CAB2-F28C-DE4C-BC08-D56E4DD4816E}" srcOrd="2" destOrd="0" parTransId="{75045FF2-C885-C44D-B824-B498BEF4583C}" sibTransId="{47EEFDB4-0355-EF4A-8B76-5F26F278F685}"/>
    <dgm:cxn modelId="{E23A948E-ABF8-7748-A697-498A9C0DB3BC}" type="presOf" srcId="{CFE4CAB2-F28C-DE4C-BC08-D56E4DD4816E}" destId="{CCF292A4-8D98-0F4B-A3DC-F014BDF33058}" srcOrd="0" destOrd="0" presId="urn:microsoft.com/office/officeart/2005/8/layout/cycle6"/>
    <dgm:cxn modelId="{977482AC-1655-CA4B-B0FE-376BBA0A4B3D}" type="presOf" srcId="{D926ACE1-07D0-184F-BA6D-82AF22467794}" destId="{C2269954-0CF0-A44E-BC32-E8164C4B94D1}" srcOrd="0" destOrd="0" presId="urn:microsoft.com/office/officeart/2005/8/layout/cycle6"/>
    <dgm:cxn modelId="{56B586AC-9E26-6840-A2E2-D5373466E571}" type="presOf" srcId="{866F0C4B-C684-1841-90A9-1B4D702320D9}" destId="{4DB603A3-EC0B-2641-A847-AFE25D8FC03C}" srcOrd="0" destOrd="0" presId="urn:microsoft.com/office/officeart/2005/8/layout/cycle6"/>
    <dgm:cxn modelId="{5C7B05C0-7C18-0149-8D55-CFA992AE23A4}" type="presOf" srcId="{7FB46A25-E551-6E47-9EAC-B7566C966B0B}" destId="{FBD0069F-12EF-604B-8255-F03078C6E4C9}" srcOrd="0" destOrd="0" presId="urn:microsoft.com/office/officeart/2005/8/layout/cycle6"/>
    <dgm:cxn modelId="{0D97CDC4-9051-1241-8AFD-90F21D84B953}" type="presOf" srcId="{2D153BE6-2339-0D44-BB41-7E541E4E77BD}" destId="{248E8914-6E6B-724D-8482-0C274893094E}" srcOrd="0" destOrd="0" presId="urn:microsoft.com/office/officeart/2005/8/layout/cycle6"/>
    <dgm:cxn modelId="{8BBFEEC8-EF75-174A-8F1C-48B8ED2747E8}" type="presOf" srcId="{47EEFDB4-0355-EF4A-8B76-5F26F278F685}" destId="{25ADB0ED-9074-4E44-80E9-60CB67461D7F}" srcOrd="0" destOrd="0" presId="urn:microsoft.com/office/officeart/2005/8/layout/cycle6"/>
    <dgm:cxn modelId="{6198C3D4-23D2-E149-9280-4E6E609C33E9}" type="presOf" srcId="{A24BD999-F2F6-594E-BF86-42C633EA0737}" destId="{844E6971-C4AD-914B-8B33-C75E1F7854DF}" srcOrd="0" destOrd="0" presId="urn:microsoft.com/office/officeart/2005/8/layout/cycle6"/>
    <dgm:cxn modelId="{AC1172F4-1152-0141-9BC5-5F1EF6E93D33}" type="presOf" srcId="{5737D826-E9B8-5E42-896B-BE86AA0F4928}" destId="{1C87DEF5-7180-B345-A002-99217CA6C3B8}" srcOrd="0" destOrd="0" presId="urn:microsoft.com/office/officeart/2005/8/layout/cycle6"/>
    <dgm:cxn modelId="{AC6FDCF7-79CF-084E-8DF0-9320C772C6FF}" type="presOf" srcId="{2FEB55A4-4DC3-D546-B48F-349A16D15979}" destId="{05566B95-DC20-A540-B056-46578FE807BA}" srcOrd="0" destOrd="0" presId="urn:microsoft.com/office/officeart/2005/8/layout/cycle6"/>
    <dgm:cxn modelId="{3E00BEFB-5BE3-BB49-AC2F-1AE0A5212AB4}" srcId="{866F0C4B-C684-1841-90A9-1B4D702320D9}" destId="{5737D826-E9B8-5E42-896B-BE86AA0F4928}" srcOrd="1" destOrd="0" parTransId="{2823FC8F-1866-8C47-BECA-4F4EAEDAE302}" sibTransId="{69706F15-4C85-B346-BAA2-D008E43D87E4}"/>
    <dgm:cxn modelId="{7FAF6261-B0F2-C24E-8DA0-3E6554634C20}" type="presParOf" srcId="{4DB603A3-EC0B-2641-A847-AFE25D8FC03C}" destId="{05566B95-DC20-A540-B056-46578FE807BA}" srcOrd="0" destOrd="0" presId="urn:microsoft.com/office/officeart/2005/8/layout/cycle6"/>
    <dgm:cxn modelId="{06D6BCF6-ADE3-3B44-A163-CB0EAA245FC3}" type="presParOf" srcId="{4DB603A3-EC0B-2641-A847-AFE25D8FC03C}" destId="{FC7A8BC7-7C72-7B45-BEA3-1CC24BD1A501}" srcOrd="1" destOrd="0" presId="urn:microsoft.com/office/officeart/2005/8/layout/cycle6"/>
    <dgm:cxn modelId="{0BAE2009-94DE-F44C-AA0F-F225DF48A707}" type="presParOf" srcId="{4DB603A3-EC0B-2641-A847-AFE25D8FC03C}" destId="{248E8914-6E6B-724D-8482-0C274893094E}" srcOrd="2" destOrd="0" presId="urn:microsoft.com/office/officeart/2005/8/layout/cycle6"/>
    <dgm:cxn modelId="{23A085AC-95FF-9F4F-85EA-76B502E3B2AD}" type="presParOf" srcId="{4DB603A3-EC0B-2641-A847-AFE25D8FC03C}" destId="{1C87DEF5-7180-B345-A002-99217CA6C3B8}" srcOrd="3" destOrd="0" presId="urn:microsoft.com/office/officeart/2005/8/layout/cycle6"/>
    <dgm:cxn modelId="{E394C8AF-2B7C-AB4A-BB64-F31FDCEB7361}" type="presParOf" srcId="{4DB603A3-EC0B-2641-A847-AFE25D8FC03C}" destId="{246C293E-2031-154A-BB8B-AD4E1892FE55}" srcOrd="4" destOrd="0" presId="urn:microsoft.com/office/officeart/2005/8/layout/cycle6"/>
    <dgm:cxn modelId="{A1050F5C-7826-BD43-9ED9-AE68E619AE1A}" type="presParOf" srcId="{4DB603A3-EC0B-2641-A847-AFE25D8FC03C}" destId="{BE0ADA62-E668-E848-9923-888A650294E7}" srcOrd="5" destOrd="0" presId="urn:microsoft.com/office/officeart/2005/8/layout/cycle6"/>
    <dgm:cxn modelId="{7322E60A-CD6C-B744-AAB3-91125B9BF27E}" type="presParOf" srcId="{4DB603A3-EC0B-2641-A847-AFE25D8FC03C}" destId="{CCF292A4-8D98-0F4B-A3DC-F014BDF33058}" srcOrd="6" destOrd="0" presId="urn:microsoft.com/office/officeart/2005/8/layout/cycle6"/>
    <dgm:cxn modelId="{102977DA-89F2-2340-A9B5-FDAF5950BB83}" type="presParOf" srcId="{4DB603A3-EC0B-2641-A847-AFE25D8FC03C}" destId="{3D7D9252-FCE3-6147-A4E4-D96CA310BB83}" srcOrd="7" destOrd="0" presId="urn:microsoft.com/office/officeart/2005/8/layout/cycle6"/>
    <dgm:cxn modelId="{06C094AC-BB44-8648-8744-485CB9580048}" type="presParOf" srcId="{4DB603A3-EC0B-2641-A847-AFE25D8FC03C}" destId="{25ADB0ED-9074-4E44-80E9-60CB67461D7F}" srcOrd="8" destOrd="0" presId="urn:microsoft.com/office/officeart/2005/8/layout/cycle6"/>
    <dgm:cxn modelId="{86B83446-D99B-1B4C-A72E-748D185D2F46}" type="presParOf" srcId="{4DB603A3-EC0B-2641-A847-AFE25D8FC03C}" destId="{4123EF7F-EF55-D347-BED1-38E4FF25482E}" srcOrd="9" destOrd="0" presId="urn:microsoft.com/office/officeart/2005/8/layout/cycle6"/>
    <dgm:cxn modelId="{8835C21B-C537-744C-8A19-D6DF0CDF1BEE}" type="presParOf" srcId="{4DB603A3-EC0B-2641-A847-AFE25D8FC03C}" destId="{606E221C-62A0-1940-8A30-3F59127B0FE5}" srcOrd="10" destOrd="0" presId="urn:microsoft.com/office/officeart/2005/8/layout/cycle6"/>
    <dgm:cxn modelId="{216DD8CC-3436-3546-A631-3DA9A3A2909A}" type="presParOf" srcId="{4DB603A3-EC0B-2641-A847-AFE25D8FC03C}" destId="{C2269954-0CF0-A44E-BC32-E8164C4B94D1}" srcOrd="11" destOrd="0" presId="urn:microsoft.com/office/officeart/2005/8/layout/cycle6"/>
    <dgm:cxn modelId="{D518A944-F57F-CB4C-B24B-B1B135B246AC}" type="presParOf" srcId="{4DB603A3-EC0B-2641-A847-AFE25D8FC03C}" destId="{844E6971-C4AD-914B-8B33-C75E1F7854DF}" srcOrd="12" destOrd="0" presId="urn:microsoft.com/office/officeart/2005/8/layout/cycle6"/>
    <dgm:cxn modelId="{E4FC702D-FCF4-1847-BA75-6EE3282CC585}" type="presParOf" srcId="{4DB603A3-EC0B-2641-A847-AFE25D8FC03C}" destId="{EA6CAF04-F28C-7D40-BEC9-3FC0B6D9E379}" srcOrd="13" destOrd="0" presId="urn:microsoft.com/office/officeart/2005/8/layout/cycle6"/>
    <dgm:cxn modelId="{0FD91B0B-2065-5247-BDBD-9627D89673A3}" type="presParOf" srcId="{4DB603A3-EC0B-2641-A847-AFE25D8FC03C}" destId="{FBD0069F-12EF-604B-8255-F03078C6E4C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1302B-36D4-A14B-B1D6-1F3A3634B86E}"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EF5D9869-EE25-994A-8827-592C4988E7CA}">
      <dgm:prSet phldrT="[Text]"/>
      <dgm:spPr/>
      <dgm:t>
        <a:bodyPr/>
        <a:lstStyle/>
        <a:p>
          <a:r>
            <a:rPr lang="en-US" b="1" dirty="0"/>
            <a:t>Collaboration</a:t>
          </a:r>
        </a:p>
      </dgm:t>
    </dgm:pt>
    <dgm:pt modelId="{976ECC59-9112-494E-84F8-7E1B27B2007A}" type="parTrans" cxnId="{FDF0A09E-B7BD-B14F-A71A-A27D0E0C790B}">
      <dgm:prSet/>
      <dgm:spPr/>
      <dgm:t>
        <a:bodyPr/>
        <a:lstStyle/>
        <a:p>
          <a:endParaRPr lang="en-US"/>
        </a:p>
      </dgm:t>
    </dgm:pt>
    <dgm:pt modelId="{EE4EE483-8E30-D84E-B0CC-AAF8FEE6C002}" type="sibTrans" cxnId="{FDF0A09E-B7BD-B14F-A71A-A27D0E0C790B}">
      <dgm:prSet/>
      <dgm:spPr/>
      <dgm:t>
        <a:bodyPr/>
        <a:lstStyle/>
        <a:p>
          <a:endParaRPr lang="en-US"/>
        </a:p>
      </dgm:t>
    </dgm:pt>
    <dgm:pt modelId="{C75BA086-D9AE-1B47-A3DB-C6ACC23F0D45}">
      <dgm:prSet phldrT="[Text]"/>
      <dgm:spPr/>
      <dgm:t>
        <a:bodyPr/>
        <a:lstStyle/>
        <a:p>
          <a:r>
            <a:rPr lang="en-US" b="1" dirty="0"/>
            <a:t>Assessment</a:t>
          </a:r>
        </a:p>
      </dgm:t>
    </dgm:pt>
    <dgm:pt modelId="{83313656-0B78-9746-864F-06096227A020}" type="parTrans" cxnId="{A7D3554E-6487-E94F-9F98-247B80D932E3}">
      <dgm:prSet/>
      <dgm:spPr/>
      <dgm:t>
        <a:bodyPr/>
        <a:lstStyle/>
        <a:p>
          <a:endParaRPr lang="en-US"/>
        </a:p>
      </dgm:t>
    </dgm:pt>
    <dgm:pt modelId="{1EFC5D9C-1AED-4B41-97FE-860015CBC58B}" type="sibTrans" cxnId="{A7D3554E-6487-E94F-9F98-247B80D932E3}">
      <dgm:prSet/>
      <dgm:spPr/>
      <dgm:t>
        <a:bodyPr/>
        <a:lstStyle/>
        <a:p>
          <a:endParaRPr lang="en-US"/>
        </a:p>
      </dgm:t>
    </dgm:pt>
    <dgm:pt modelId="{FBE3BB0A-CD2E-3342-99F9-6C9911865E16}">
      <dgm:prSet phldrT="[Text]"/>
      <dgm:spPr/>
      <dgm:t>
        <a:bodyPr/>
        <a:lstStyle/>
        <a:p>
          <a:r>
            <a:rPr lang="en-US" b="1" dirty="0"/>
            <a:t>Social/ Emotional/ Behavioral</a:t>
          </a:r>
        </a:p>
      </dgm:t>
    </dgm:pt>
    <dgm:pt modelId="{AC54D43A-898D-9F4C-9E38-573957F85346}" type="parTrans" cxnId="{563DD1EA-D64C-E941-9C07-8D1FD3D20A52}">
      <dgm:prSet/>
      <dgm:spPr/>
      <dgm:t>
        <a:bodyPr/>
        <a:lstStyle/>
        <a:p>
          <a:endParaRPr lang="en-US"/>
        </a:p>
      </dgm:t>
    </dgm:pt>
    <dgm:pt modelId="{D6968653-707A-DB41-8E45-DE9EF0FA8B06}" type="sibTrans" cxnId="{563DD1EA-D64C-E941-9C07-8D1FD3D20A52}">
      <dgm:prSet/>
      <dgm:spPr/>
      <dgm:t>
        <a:bodyPr/>
        <a:lstStyle/>
        <a:p>
          <a:endParaRPr lang="en-US"/>
        </a:p>
      </dgm:t>
    </dgm:pt>
    <dgm:pt modelId="{33DCECB1-823E-DD4F-A1F4-3BC257C22CB4}">
      <dgm:prSet phldrT="[Text]"/>
      <dgm:spPr/>
      <dgm:t>
        <a:bodyPr/>
        <a:lstStyle/>
        <a:p>
          <a:r>
            <a:rPr lang="en-US" b="1" dirty="0"/>
            <a:t>Instruction</a:t>
          </a:r>
        </a:p>
      </dgm:t>
    </dgm:pt>
    <dgm:pt modelId="{F442402F-711F-3141-B74C-50DBE60E0A3B}" type="parTrans" cxnId="{016005F9-AA47-AE41-8041-2BA24F34FE54}">
      <dgm:prSet/>
      <dgm:spPr/>
      <dgm:t>
        <a:bodyPr/>
        <a:lstStyle/>
        <a:p>
          <a:endParaRPr lang="en-US"/>
        </a:p>
      </dgm:t>
    </dgm:pt>
    <dgm:pt modelId="{26B79274-77B9-7D44-8079-7A548D25A9D9}" type="sibTrans" cxnId="{016005F9-AA47-AE41-8041-2BA24F34FE54}">
      <dgm:prSet/>
      <dgm:spPr/>
      <dgm:t>
        <a:bodyPr/>
        <a:lstStyle/>
        <a:p>
          <a:endParaRPr lang="en-US"/>
        </a:p>
      </dgm:t>
    </dgm:pt>
    <dgm:pt modelId="{0E129541-9735-B94A-A457-BD1ED48CFBBE}" type="pres">
      <dgm:prSet presAssocID="{1361302B-36D4-A14B-B1D6-1F3A3634B86E}" presName="cycle" presStyleCnt="0">
        <dgm:presLayoutVars>
          <dgm:dir/>
          <dgm:resizeHandles val="exact"/>
        </dgm:presLayoutVars>
      </dgm:prSet>
      <dgm:spPr/>
    </dgm:pt>
    <dgm:pt modelId="{CCBD1705-4609-2C45-8E76-D51FE608CC30}" type="pres">
      <dgm:prSet presAssocID="{EF5D9869-EE25-994A-8827-592C4988E7CA}" presName="node" presStyleLbl="node1" presStyleIdx="0" presStyleCnt="4" custRadScaleRad="104677" custRadScaleInc="-169236">
        <dgm:presLayoutVars>
          <dgm:bulletEnabled val="1"/>
        </dgm:presLayoutVars>
      </dgm:prSet>
      <dgm:spPr/>
    </dgm:pt>
    <dgm:pt modelId="{9C614B57-D023-6948-B9A7-BC221314B9D3}" type="pres">
      <dgm:prSet presAssocID="{EF5D9869-EE25-994A-8827-592C4988E7CA}" presName="spNode" presStyleCnt="0"/>
      <dgm:spPr/>
    </dgm:pt>
    <dgm:pt modelId="{E64DFE1A-07C3-4E4F-B8AB-0E5EBE5FBA06}" type="pres">
      <dgm:prSet presAssocID="{EE4EE483-8E30-D84E-B0CC-AAF8FEE6C002}" presName="sibTrans" presStyleLbl="sibTrans1D1" presStyleIdx="0" presStyleCnt="4"/>
      <dgm:spPr/>
    </dgm:pt>
    <dgm:pt modelId="{5EDEB947-5B89-A344-BCA5-281B1D2C9850}" type="pres">
      <dgm:prSet presAssocID="{C75BA086-D9AE-1B47-A3DB-C6ACC23F0D45}" presName="node" presStyleLbl="node1" presStyleIdx="1" presStyleCnt="4" custRadScaleRad="116717" custRadScaleInc="-88229">
        <dgm:presLayoutVars>
          <dgm:bulletEnabled val="1"/>
        </dgm:presLayoutVars>
      </dgm:prSet>
      <dgm:spPr/>
    </dgm:pt>
    <dgm:pt modelId="{BE558DD7-4964-4741-9404-76ACD5778408}" type="pres">
      <dgm:prSet presAssocID="{C75BA086-D9AE-1B47-A3DB-C6ACC23F0D45}" presName="spNode" presStyleCnt="0"/>
      <dgm:spPr/>
    </dgm:pt>
    <dgm:pt modelId="{CB9FA346-ED81-314E-8A23-FEA0DB358E93}" type="pres">
      <dgm:prSet presAssocID="{1EFC5D9C-1AED-4B41-97FE-860015CBC58B}" presName="sibTrans" presStyleLbl="sibTrans1D1" presStyleIdx="1" presStyleCnt="4"/>
      <dgm:spPr/>
    </dgm:pt>
    <dgm:pt modelId="{BA6500B2-E03A-BC4A-B36E-C7BB7CB4D5EF}" type="pres">
      <dgm:prSet presAssocID="{FBE3BB0A-CD2E-3342-99F9-6C9911865E16}" presName="node" presStyleLbl="node1" presStyleIdx="2" presStyleCnt="4" custRadScaleRad="114008" custRadScaleInc="-193971">
        <dgm:presLayoutVars>
          <dgm:bulletEnabled val="1"/>
        </dgm:presLayoutVars>
      </dgm:prSet>
      <dgm:spPr/>
    </dgm:pt>
    <dgm:pt modelId="{EF9DDEB4-AFC2-6B4F-8DA0-BFC2622C0113}" type="pres">
      <dgm:prSet presAssocID="{FBE3BB0A-CD2E-3342-99F9-6C9911865E16}" presName="spNode" presStyleCnt="0"/>
      <dgm:spPr/>
    </dgm:pt>
    <dgm:pt modelId="{B5B97C23-C087-DF45-B735-ED06E689DE9F}" type="pres">
      <dgm:prSet presAssocID="{D6968653-707A-DB41-8E45-DE9EF0FA8B06}" presName="sibTrans" presStyleLbl="sibTrans1D1" presStyleIdx="2" presStyleCnt="4"/>
      <dgm:spPr/>
    </dgm:pt>
    <dgm:pt modelId="{50F1039B-DA4B-1549-9024-FD7C588D65DC}" type="pres">
      <dgm:prSet presAssocID="{33DCECB1-823E-DD4F-A1F4-3BC257C22CB4}" presName="node" presStyleLbl="node1" presStyleIdx="3" presStyleCnt="4" custRadScaleRad="106246" custRadScaleInc="-106506">
        <dgm:presLayoutVars>
          <dgm:bulletEnabled val="1"/>
        </dgm:presLayoutVars>
      </dgm:prSet>
      <dgm:spPr/>
    </dgm:pt>
    <dgm:pt modelId="{1476C57D-5EC2-924E-9C18-C4C3B1114ECC}" type="pres">
      <dgm:prSet presAssocID="{33DCECB1-823E-DD4F-A1F4-3BC257C22CB4}" presName="spNode" presStyleCnt="0"/>
      <dgm:spPr/>
    </dgm:pt>
    <dgm:pt modelId="{7793C205-FA2A-754F-A9AE-33AE42574945}" type="pres">
      <dgm:prSet presAssocID="{26B79274-77B9-7D44-8079-7A548D25A9D9}" presName="sibTrans" presStyleLbl="sibTrans1D1" presStyleIdx="3" presStyleCnt="4"/>
      <dgm:spPr/>
    </dgm:pt>
  </dgm:ptLst>
  <dgm:cxnLst>
    <dgm:cxn modelId="{DCE56139-5D40-AB42-A096-3E801D5CC0F7}" type="presOf" srcId="{FBE3BB0A-CD2E-3342-99F9-6C9911865E16}" destId="{BA6500B2-E03A-BC4A-B36E-C7BB7CB4D5EF}" srcOrd="0" destOrd="0" presId="urn:microsoft.com/office/officeart/2005/8/layout/cycle6"/>
    <dgm:cxn modelId="{DCD9C839-71BF-2549-955C-9D87DD30F6E1}" type="presOf" srcId="{1361302B-36D4-A14B-B1D6-1F3A3634B86E}" destId="{0E129541-9735-B94A-A457-BD1ED48CFBBE}" srcOrd="0" destOrd="0" presId="urn:microsoft.com/office/officeart/2005/8/layout/cycle6"/>
    <dgm:cxn modelId="{E6B0E83F-CEF5-9044-AF1A-3EC19B8D911A}" type="presOf" srcId="{1EFC5D9C-1AED-4B41-97FE-860015CBC58B}" destId="{CB9FA346-ED81-314E-8A23-FEA0DB358E93}" srcOrd="0" destOrd="0" presId="urn:microsoft.com/office/officeart/2005/8/layout/cycle6"/>
    <dgm:cxn modelId="{A7D3554E-6487-E94F-9F98-247B80D932E3}" srcId="{1361302B-36D4-A14B-B1D6-1F3A3634B86E}" destId="{C75BA086-D9AE-1B47-A3DB-C6ACC23F0D45}" srcOrd="1" destOrd="0" parTransId="{83313656-0B78-9746-864F-06096227A020}" sibTransId="{1EFC5D9C-1AED-4B41-97FE-860015CBC58B}"/>
    <dgm:cxn modelId="{4CA0487F-D911-CB4E-BC8A-2BC9E96D3160}" type="presOf" srcId="{EF5D9869-EE25-994A-8827-592C4988E7CA}" destId="{CCBD1705-4609-2C45-8E76-D51FE608CC30}" srcOrd="0" destOrd="0" presId="urn:microsoft.com/office/officeart/2005/8/layout/cycle6"/>
    <dgm:cxn modelId="{B84DE89A-0946-4646-9DE1-578371041AB8}" type="presOf" srcId="{C75BA086-D9AE-1B47-A3DB-C6ACC23F0D45}" destId="{5EDEB947-5B89-A344-BCA5-281B1D2C9850}" srcOrd="0" destOrd="0" presId="urn:microsoft.com/office/officeart/2005/8/layout/cycle6"/>
    <dgm:cxn modelId="{FDF0A09E-B7BD-B14F-A71A-A27D0E0C790B}" srcId="{1361302B-36D4-A14B-B1D6-1F3A3634B86E}" destId="{EF5D9869-EE25-994A-8827-592C4988E7CA}" srcOrd="0" destOrd="0" parTransId="{976ECC59-9112-494E-84F8-7E1B27B2007A}" sibTransId="{EE4EE483-8E30-D84E-B0CC-AAF8FEE6C002}"/>
    <dgm:cxn modelId="{3FF1A79E-B4D5-3340-B544-990C428713F7}" type="presOf" srcId="{33DCECB1-823E-DD4F-A1F4-3BC257C22CB4}" destId="{50F1039B-DA4B-1549-9024-FD7C588D65DC}" srcOrd="0" destOrd="0" presId="urn:microsoft.com/office/officeart/2005/8/layout/cycle6"/>
    <dgm:cxn modelId="{00E7B7BF-242B-8B4F-AAA9-1621EA8F5817}" type="presOf" srcId="{EE4EE483-8E30-D84E-B0CC-AAF8FEE6C002}" destId="{E64DFE1A-07C3-4E4F-B8AB-0E5EBE5FBA06}" srcOrd="0" destOrd="0" presId="urn:microsoft.com/office/officeart/2005/8/layout/cycle6"/>
    <dgm:cxn modelId="{C32A5EC6-F5F1-4D4A-97D1-88694809CD42}" type="presOf" srcId="{26B79274-77B9-7D44-8079-7A548D25A9D9}" destId="{7793C205-FA2A-754F-A9AE-33AE42574945}" srcOrd="0" destOrd="0" presId="urn:microsoft.com/office/officeart/2005/8/layout/cycle6"/>
    <dgm:cxn modelId="{563DD1EA-D64C-E941-9C07-8D1FD3D20A52}" srcId="{1361302B-36D4-A14B-B1D6-1F3A3634B86E}" destId="{FBE3BB0A-CD2E-3342-99F9-6C9911865E16}" srcOrd="2" destOrd="0" parTransId="{AC54D43A-898D-9F4C-9E38-573957F85346}" sibTransId="{D6968653-707A-DB41-8E45-DE9EF0FA8B06}"/>
    <dgm:cxn modelId="{016005F9-AA47-AE41-8041-2BA24F34FE54}" srcId="{1361302B-36D4-A14B-B1D6-1F3A3634B86E}" destId="{33DCECB1-823E-DD4F-A1F4-3BC257C22CB4}" srcOrd="3" destOrd="0" parTransId="{F442402F-711F-3141-B74C-50DBE60E0A3B}" sibTransId="{26B79274-77B9-7D44-8079-7A548D25A9D9}"/>
    <dgm:cxn modelId="{35779BFF-2F76-2342-9199-F92C803554C3}" type="presOf" srcId="{D6968653-707A-DB41-8E45-DE9EF0FA8B06}" destId="{B5B97C23-C087-DF45-B735-ED06E689DE9F}" srcOrd="0" destOrd="0" presId="urn:microsoft.com/office/officeart/2005/8/layout/cycle6"/>
    <dgm:cxn modelId="{BE9F2165-2080-C748-8FCE-BFD56626B831}" type="presParOf" srcId="{0E129541-9735-B94A-A457-BD1ED48CFBBE}" destId="{CCBD1705-4609-2C45-8E76-D51FE608CC30}" srcOrd="0" destOrd="0" presId="urn:microsoft.com/office/officeart/2005/8/layout/cycle6"/>
    <dgm:cxn modelId="{3D6ABFE5-FD49-4A40-BB96-C281774AC92B}" type="presParOf" srcId="{0E129541-9735-B94A-A457-BD1ED48CFBBE}" destId="{9C614B57-D023-6948-B9A7-BC221314B9D3}" srcOrd="1" destOrd="0" presId="urn:microsoft.com/office/officeart/2005/8/layout/cycle6"/>
    <dgm:cxn modelId="{11C7258D-FEEA-0747-BF9C-65D209C69491}" type="presParOf" srcId="{0E129541-9735-B94A-A457-BD1ED48CFBBE}" destId="{E64DFE1A-07C3-4E4F-B8AB-0E5EBE5FBA06}" srcOrd="2" destOrd="0" presId="urn:microsoft.com/office/officeart/2005/8/layout/cycle6"/>
    <dgm:cxn modelId="{3450FB94-DF67-BC44-BF81-2C174AD0F69C}" type="presParOf" srcId="{0E129541-9735-B94A-A457-BD1ED48CFBBE}" destId="{5EDEB947-5B89-A344-BCA5-281B1D2C9850}" srcOrd="3" destOrd="0" presId="urn:microsoft.com/office/officeart/2005/8/layout/cycle6"/>
    <dgm:cxn modelId="{B4D5A676-CCF3-DA43-8553-90A635F064BF}" type="presParOf" srcId="{0E129541-9735-B94A-A457-BD1ED48CFBBE}" destId="{BE558DD7-4964-4741-9404-76ACD5778408}" srcOrd="4" destOrd="0" presId="urn:microsoft.com/office/officeart/2005/8/layout/cycle6"/>
    <dgm:cxn modelId="{4028AD03-D024-774E-BEF6-600E69E19BD0}" type="presParOf" srcId="{0E129541-9735-B94A-A457-BD1ED48CFBBE}" destId="{CB9FA346-ED81-314E-8A23-FEA0DB358E93}" srcOrd="5" destOrd="0" presId="urn:microsoft.com/office/officeart/2005/8/layout/cycle6"/>
    <dgm:cxn modelId="{A7620561-C15D-A445-A8CF-B230CD1ACCD7}" type="presParOf" srcId="{0E129541-9735-B94A-A457-BD1ED48CFBBE}" destId="{BA6500B2-E03A-BC4A-B36E-C7BB7CB4D5EF}" srcOrd="6" destOrd="0" presId="urn:microsoft.com/office/officeart/2005/8/layout/cycle6"/>
    <dgm:cxn modelId="{33BC6160-A832-7940-926C-331094F5A85F}" type="presParOf" srcId="{0E129541-9735-B94A-A457-BD1ED48CFBBE}" destId="{EF9DDEB4-AFC2-6B4F-8DA0-BFC2622C0113}" srcOrd="7" destOrd="0" presId="urn:microsoft.com/office/officeart/2005/8/layout/cycle6"/>
    <dgm:cxn modelId="{C261490D-228F-9A45-A189-B66BD54077E0}" type="presParOf" srcId="{0E129541-9735-B94A-A457-BD1ED48CFBBE}" destId="{B5B97C23-C087-DF45-B735-ED06E689DE9F}" srcOrd="8" destOrd="0" presId="urn:microsoft.com/office/officeart/2005/8/layout/cycle6"/>
    <dgm:cxn modelId="{694718E3-2BF5-BE47-BE65-01C58E82375D}" type="presParOf" srcId="{0E129541-9735-B94A-A457-BD1ED48CFBBE}" destId="{50F1039B-DA4B-1549-9024-FD7C588D65DC}" srcOrd="9" destOrd="0" presId="urn:microsoft.com/office/officeart/2005/8/layout/cycle6"/>
    <dgm:cxn modelId="{F8DD363A-B65C-9844-A252-13FD94F8F79E}" type="presParOf" srcId="{0E129541-9735-B94A-A457-BD1ED48CFBBE}" destId="{1476C57D-5EC2-924E-9C18-C4C3B1114ECC}" srcOrd="10" destOrd="0" presId="urn:microsoft.com/office/officeart/2005/8/layout/cycle6"/>
    <dgm:cxn modelId="{ACCF38CA-3712-F441-B49A-2419D0BC8F8E}" type="presParOf" srcId="{0E129541-9735-B94A-A457-BD1ED48CFBBE}" destId="{7793C205-FA2A-754F-A9AE-33AE42574945}" srcOrd="11"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66B95-DC20-A540-B056-46578FE807BA}">
      <dsp:nvSpPr>
        <dsp:cNvPr id="0" name=""/>
        <dsp:cNvSpPr/>
      </dsp:nvSpPr>
      <dsp:spPr>
        <a:xfrm>
          <a:off x="3355330" y="418"/>
          <a:ext cx="1518939" cy="9873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3403527" y="48615"/>
        <a:ext cx="1422545" cy="890916"/>
      </dsp:txXfrm>
    </dsp:sp>
    <dsp:sp modelId="{248E8914-6E6B-724D-8482-0C274893094E}">
      <dsp:nvSpPr>
        <dsp:cNvPr id="0" name=""/>
        <dsp:cNvSpPr/>
      </dsp:nvSpPr>
      <dsp:spPr>
        <a:xfrm>
          <a:off x="2140194" y="494073"/>
          <a:ext cx="3949210" cy="3949210"/>
        </a:xfrm>
        <a:custGeom>
          <a:avLst/>
          <a:gdLst/>
          <a:ahLst/>
          <a:cxnLst/>
          <a:rect l="0" t="0" r="0" b="0"/>
          <a:pathLst>
            <a:path>
              <a:moveTo>
                <a:pt x="2744535" y="156289"/>
              </a:moveTo>
              <a:arcTo wR="1974605" hR="1974605" stAng="17576957" swAng="1964011"/>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87DEF5-7180-B345-A002-99217CA6C3B8}">
      <dsp:nvSpPr>
        <dsp:cNvPr id="0" name=""/>
        <dsp:cNvSpPr/>
      </dsp:nvSpPr>
      <dsp:spPr>
        <a:xfrm>
          <a:off x="5233291" y="1364836"/>
          <a:ext cx="1518939" cy="9873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5281488" y="1413033"/>
        <a:ext cx="1422545" cy="890916"/>
      </dsp:txXfrm>
    </dsp:sp>
    <dsp:sp modelId="{BE0ADA62-E668-E848-9923-888A650294E7}">
      <dsp:nvSpPr>
        <dsp:cNvPr id="0" name=""/>
        <dsp:cNvSpPr/>
      </dsp:nvSpPr>
      <dsp:spPr>
        <a:xfrm>
          <a:off x="2140194" y="494073"/>
          <a:ext cx="3949210" cy="3949210"/>
        </a:xfrm>
        <a:custGeom>
          <a:avLst/>
          <a:gdLst/>
          <a:ahLst/>
          <a:cxnLst/>
          <a:rect l="0" t="0" r="0" b="0"/>
          <a:pathLst>
            <a:path>
              <a:moveTo>
                <a:pt x="3946474" y="1870706"/>
              </a:moveTo>
              <a:arcTo wR="1974605" hR="1974605" stAng="21419031" swAng="2198204"/>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F292A4-8D98-0F4B-A3DC-F014BDF33058}">
      <dsp:nvSpPr>
        <dsp:cNvPr id="0" name=""/>
        <dsp:cNvSpPr/>
      </dsp:nvSpPr>
      <dsp:spPr>
        <a:xfrm>
          <a:off x="4515973" y="3572512"/>
          <a:ext cx="1518939" cy="9873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564170" y="3620709"/>
        <a:ext cx="1422545" cy="890916"/>
      </dsp:txXfrm>
    </dsp:sp>
    <dsp:sp modelId="{25ADB0ED-9074-4E44-80E9-60CB67461D7F}">
      <dsp:nvSpPr>
        <dsp:cNvPr id="0" name=""/>
        <dsp:cNvSpPr/>
      </dsp:nvSpPr>
      <dsp:spPr>
        <a:xfrm>
          <a:off x="2140194" y="494073"/>
          <a:ext cx="3949210" cy="3949210"/>
        </a:xfrm>
        <a:custGeom>
          <a:avLst/>
          <a:gdLst/>
          <a:ahLst/>
          <a:cxnLst/>
          <a:rect l="0" t="0" r="0" b="0"/>
          <a:pathLst>
            <a:path>
              <a:moveTo>
                <a:pt x="2367919" y="3909642"/>
              </a:moveTo>
              <a:arcTo wR="1974605" hR="1974605" stAng="4710637" swAng="1378726"/>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23EF7F-EF55-D347-BED1-38E4FF25482E}">
      <dsp:nvSpPr>
        <dsp:cNvPr id="0" name=""/>
        <dsp:cNvSpPr/>
      </dsp:nvSpPr>
      <dsp:spPr>
        <a:xfrm>
          <a:off x="2194686" y="3572512"/>
          <a:ext cx="1518939" cy="9873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2242883" y="3620709"/>
        <a:ext cx="1422545" cy="890916"/>
      </dsp:txXfrm>
    </dsp:sp>
    <dsp:sp modelId="{C2269954-0CF0-A44E-BC32-E8164C4B94D1}">
      <dsp:nvSpPr>
        <dsp:cNvPr id="0" name=""/>
        <dsp:cNvSpPr/>
      </dsp:nvSpPr>
      <dsp:spPr>
        <a:xfrm>
          <a:off x="2140194" y="494073"/>
          <a:ext cx="3949210" cy="3949210"/>
        </a:xfrm>
        <a:custGeom>
          <a:avLst/>
          <a:gdLst/>
          <a:ahLst/>
          <a:cxnLst/>
          <a:rect l="0" t="0" r="0" b="0"/>
          <a:pathLst>
            <a:path>
              <a:moveTo>
                <a:pt x="330307" y="3067925"/>
              </a:moveTo>
              <a:arcTo wR="1974605" hR="1974605" stAng="8782765" swAng="2198204"/>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4E6971-C4AD-914B-8B33-C75E1F7854DF}">
      <dsp:nvSpPr>
        <dsp:cNvPr id="0" name=""/>
        <dsp:cNvSpPr/>
      </dsp:nvSpPr>
      <dsp:spPr>
        <a:xfrm>
          <a:off x="1477368" y="1364836"/>
          <a:ext cx="1518939" cy="9873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1525565" y="1413033"/>
        <a:ext cx="1422545" cy="890916"/>
      </dsp:txXfrm>
    </dsp:sp>
    <dsp:sp modelId="{FBD0069F-12EF-604B-8255-F03078C6E4C9}">
      <dsp:nvSpPr>
        <dsp:cNvPr id="0" name=""/>
        <dsp:cNvSpPr/>
      </dsp:nvSpPr>
      <dsp:spPr>
        <a:xfrm>
          <a:off x="2140194" y="494073"/>
          <a:ext cx="3949210" cy="3949210"/>
        </a:xfrm>
        <a:custGeom>
          <a:avLst/>
          <a:gdLst/>
          <a:ahLst/>
          <a:cxnLst/>
          <a:rect l="0" t="0" r="0" b="0"/>
          <a:pathLst>
            <a:path>
              <a:moveTo>
                <a:pt x="343721" y="861373"/>
              </a:moveTo>
              <a:arcTo wR="1974605" hR="1974605" stAng="12859032" swAng="1964011"/>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D1705-4609-2C45-8E76-D51FE608CC30}">
      <dsp:nvSpPr>
        <dsp:cNvPr id="0" name=""/>
        <dsp:cNvSpPr/>
      </dsp:nvSpPr>
      <dsp:spPr>
        <a:xfrm>
          <a:off x="1579687" y="667437"/>
          <a:ext cx="1835945" cy="119336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Collaboration</a:t>
          </a:r>
        </a:p>
      </dsp:txBody>
      <dsp:txXfrm>
        <a:off x="1637942" y="725692"/>
        <a:ext cx="1719435" cy="1076854"/>
      </dsp:txXfrm>
    </dsp:sp>
    <dsp:sp modelId="{E64DFE1A-07C3-4E4F-B8AB-0E5EBE5FBA06}">
      <dsp:nvSpPr>
        <dsp:cNvPr id="0" name=""/>
        <dsp:cNvSpPr/>
      </dsp:nvSpPr>
      <dsp:spPr>
        <a:xfrm>
          <a:off x="2363822" y="370926"/>
          <a:ext cx="3942072" cy="3942072"/>
        </a:xfrm>
        <a:custGeom>
          <a:avLst/>
          <a:gdLst/>
          <a:ahLst/>
          <a:cxnLst/>
          <a:rect l="0" t="0" r="0" b="0"/>
          <a:pathLst>
            <a:path>
              <a:moveTo>
                <a:pt x="952227" y="283726"/>
              </a:moveTo>
              <a:arcTo wR="1971036" hR="1971036" stAng="14332568" swAng="4521453"/>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DEB947-5B89-A344-BCA5-281B1D2C9850}">
      <dsp:nvSpPr>
        <dsp:cNvPr id="0" name=""/>
        <dsp:cNvSpPr/>
      </dsp:nvSpPr>
      <dsp:spPr>
        <a:xfrm>
          <a:off x="5237293" y="946899"/>
          <a:ext cx="1835945" cy="119336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Assessment</a:t>
          </a:r>
        </a:p>
      </dsp:txBody>
      <dsp:txXfrm>
        <a:off x="5295548" y="1005154"/>
        <a:ext cx="1719435" cy="1076854"/>
      </dsp:txXfrm>
    </dsp:sp>
    <dsp:sp modelId="{CB9FA346-ED81-314E-8A23-FEA0DB358E93}">
      <dsp:nvSpPr>
        <dsp:cNvPr id="0" name=""/>
        <dsp:cNvSpPr/>
      </dsp:nvSpPr>
      <dsp:spPr>
        <a:xfrm>
          <a:off x="2443215" y="507071"/>
          <a:ext cx="3942072" cy="3942072"/>
        </a:xfrm>
        <a:custGeom>
          <a:avLst/>
          <a:gdLst/>
          <a:ahLst/>
          <a:cxnLst/>
          <a:rect l="0" t="0" r="0" b="0"/>
          <a:pathLst>
            <a:path>
              <a:moveTo>
                <a:pt x="3914625" y="1643251"/>
              </a:moveTo>
              <a:arcTo wR="1971036" hR="1971036" stAng="21025632" swAng="1764849"/>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6500B2-E03A-BC4A-B36E-C7BB7CB4D5EF}">
      <dsp:nvSpPr>
        <dsp:cNvPr id="0" name=""/>
        <dsp:cNvSpPr/>
      </dsp:nvSpPr>
      <dsp:spPr>
        <a:xfrm>
          <a:off x="5087552" y="3156701"/>
          <a:ext cx="1835945" cy="119336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Social/ Emotional/ Behavioral</a:t>
          </a:r>
        </a:p>
      </dsp:txBody>
      <dsp:txXfrm>
        <a:off x="5145807" y="3214956"/>
        <a:ext cx="1719435" cy="1076854"/>
      </dsp:txXfrm>
    </dsp:sp>
    <dsp:sp modelId="{B5B97C23-C087-DF45-B735-ED06E689DE9F}">
      <dsp:nvSpPr>
        <dsp:cNvPr id="0" name=""/>
        <dsp:cNvSpPr/>
      </dsp:nvSpPr>
      <dsp:spPr>
        <a:xfrm>
          <a:off x="2245693" y="854469"/>
          <a:ext cx="3942072" cy="3942072"/>
        </a:xfrm>
        <a:custGeom>
          <a:avLst/>
          <a:gdLst/>
          <a:ahLst/>
          <a:cxnLst/>
          <a:rect l="0" t="0" r="0" b="0"/>
          <a:pathLst>
            <a:path>
              <a:moveTo>
                <a:pt x="3200197" y="3511862"/>
              </a:moveTo>
              <a:arcTo wR="1971036" hR="1971036" stAng="3085178" swAng="4832164"/>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F1039B-DA4B-1549-9024-FD7C588D65DC}">
      <dsp:nvSpPr>
        <dsp:cNvPr id="0" name=""/>
        <dsp:cNvSpPr/>
      </dsp:nvSpPr>
      <dsp:spPr>
        <a:xfrm>
          <a:off x="1401034" y="3080502"/>
          <a:ext cx="1835945" cy="119336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Instruction</a:t>
          </a:r>
        </a:p>
      </dsp:txBody>
      <dsp:txXfrm>
        <a:off x="1459289" y="3138757"/>
        <a:ext cx="1719435" cy="1076854"/>
      </dsp:txXfrm>
    </dsp:sp>
    <dsp:sp modelId="{7793C205-FA2A-754F-A9AE-33AE42574945}">
      <dsp:nvSpPr>
        <dsp:cNvPr id="0" name=""/>
        <dsp:cNvSpPr/>
      </dsp:nvSpPr>
      <dsp:spPr>
        <a:xfrm>
          <a:off x="2008885" y="641795"/>
          <a:ext cx="3942072" cy="3942072"/>
        </a:xfrm>
        <a:custGeom>
          <a:avLst/>
          <a:gdLst/>
          <a:ahLst/>
          <a:cxnLst/>
          <a:rect l="0" t="0" r="0" b="0"/>
          <a:pathLst>
            <a:path>
              <a:moveTo>
                <a:pt x="53420" y="2426815"/>
              </a:moveTo>
              <a:arcTo wR="1971036" hR="1971036" stAng="9997800" swAng="2126613"/>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B6AC7AB-01FD-4D1B-AE76-6D13DE3B2A46}" type="datetimeFigureOut">
              <a:rPr lang="en-US" smtClean="0"/>
              <a:t>8/29/18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9D6CF1-BCB8-4759-B2D5-6FD3B482A2A4}" type="slidenum">
              <a:rPr lang="en-US" smtClean="0"/>
              <a:t>‹#›</a:t>
            </a:fld>
            <a:endParaRPr lang="en-US"/>
          </a:p>
        </p:txBody>
      </p:sp>
    </p:spTree>
    <p:extLst>
      <p:ext uri="{BB962C8B-B14F-4D97-AF65-F5344CB8AC3E}">
        <p14:creationId xmlns:p14="http://schemas.microsoft.com/office/powerpoint/2010/main" val="141067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Well,</a:t>
            </a:r>
            <a:r>
              <a:rPr lang="en-US" b="0" baseline="0" dirty="0"/>
              <a:t> g</a:t>
            </a:r>
            <a:r>
              <a:rPr lang="en-US" b="0" dirty="0"/>
              <a:t>ood afternoon everyone and welcome to the first webinar in a series of</a:t>
            </a:r>
            <a:r>
              <a:rPr lang="en-US" b="0" baseline="0" dirty="0"/>
              <a:t> High Leverage Practices webinars</a:t>
            </a:r>
            <a:r>
              <a:rPr lang="en-US" b="0" dirty="0"/>
              <a:t>!</a:t>
            </a:r>
            <a:r>
              <a:rPr lang="en-US" b="0" baseline="0" dirty="0"/>
              <a:t> We are thrilled you have chosen to join us today! Before we dive deep into the webinar, we would like to take a moment to introduce ourselves.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D6CF1-BCB8-4759-B2D5-6FD3B482A2A4}" type="slidenum">
              <a:rPr kumimoji="0" lang="en-US" sz="2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3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r>
              <a:rPr lang="en-US" dirty="0"/>
              <a:t> – </a:t>
            </a:r>
          </a:p>
          <a:p>
            <a:endParaRPr lang="en-US" dirty="0"/>
          </a:p>
          <a:p>
            <a:r>
              <a:rPr lang="en-US" dirty="0"/>
              <a:t>In simplest terms, HLPs are specific teacher practices that are likely to result in improved student outcomes. And this is really why we are all here. We know from decades of educational research and our own in the field experience that there are certain actions, beliefs, and understandings that are beneficial for students (and some that are not). We also know that there are a LOT of quote best practices out there that may or may not have the evidence to back them up. Basically, there is a lot to sort through and decipher for teachers and those who support teachers. Through extensive work done by </a:t>
            </a:r>
            <a:r>
              <a:rPr lang="en-US" dirty="0" err="1"/>
              <a:t>TeachingWorks</a:t>
            </a:r>
            <a:r>
              <a:rPr lang="en-US" dirty="0"/>
              <a:t> out of the University of Michigan, the Council for Exceptional Children, and the CEEDAR center, educators across the nation are narrowing in a set of core practices that are essential for teachers to know and implement. These are high leverage practices. </a:t>
            </a:r>
          </a:p>
          <a:p>
            <a:endParaRPr lang="en-US" dirty="0"/>
          </a:p>
          <a:p>
            <a:r>
              <a:rPr lang="en-US" dirty="0"/>
              <a:t>The hope is by focusing in on these crucial aspects of teaching, we can become even more strategic in our preparation and ongoing support for educators. &lt;</a:t>
            </a:r>
            <a:r>
              <a:rPr lang="en-US" b="1" dirty="0"/>
              <a:t>CLICK</a:t>
            </a:r>
            <a:r>
              <a:rPr lang="en-US" dirty="0"/>
              <a:t>&gt;. HLPs have the potential to become the foundation of a cohesive, practice-based teacher education curriculum that incorporates repeated, scaffolded, and effective opportunities for practice. &lt;</a:t>
            </a:r>
            <a:r>
              <a:rPr lang="en-US" b="1" dirty="0"/>
              <a:t>CLICK</a:t>
            </a:r>
            <a:r>
              <a:rPr lang="en-US" dirty="0"/>
              <a:t>&gt; </a:t>
            </a:r>
          </a:p>
          <a:p>
            <a:endParaRPr lang="en-US" dirty="0"/>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10</a:t>
            </a:fld>
            <a:endParaRPr lang="en-US"/>
          </a:p>
        </p:txBody>
      </p:sp>
    </p:spTree>
    <p:extLst>
      <p:ext uri="{BB962C8B-B14F-4D97-AF65-F5344CB8AC3E}">
        <p14:creationId xmlns:p14="http://schemas.microsoft.com/office/powerpoint/2010/main" val="4347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HLPs include essential &lt;</a:t>
            </a:r>
            <a:r>
              <a:rPr lang="en-US" b="1" dirty="0"/>
              <a:t>CLICK</a:t>
            </a:r>
            <a:r>
              <a:rPr lang="en-US" dirty="0"/>
              <a:t>&gt; skills for teachers to learn and practice. They are not an exhaustive list, and as you review the provided resources you will that they include many non-negotiables for effective teaching. For example, checking student understanding or building respectful relationships with students. We probably all agree that these things should be happening 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there are plenty of beneficial teacher practices out there, having a defined set helps narrow our focus &lt;</a:t>
            </a:r>
            <a:r>
              <a:rPr lang="en-US" b="1" dirty="0"/>
              <a:t>CLICK</a:t>
            </a:r>
            <a:r>
              <a:rPr lang="en-US" dirty="0"/>
              <a:t>&gt; for what teacher educators must introduce and provide purposeful practice &lt;</a:t>
            </a:r>
            <a:r>
              <a:rPr lang="en-US" b="1" dirty="0"/>
              <a:t>CLICK</a:t>
            </a:r>
            <a:r>
              <a:rPr lang="en-US" dirty="0"/>
              <a:t>&gt; for. Like any skill, pre- and in-service teachers must be introduced to the concept, have the opportunity to apply their learning, and regularly practice with meaningful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You’ll notice that there is a set of general and special education HLPs. We believe all educators need both, and this webinar series will explore how they intersect and complement each other in the areas of collaboration, assessment, social and behavioral supports, and instruction. As you become familiar with these HLPs, remember that the special education set is not exclusively for special educators, but for educators who work with students with disabilities. In our current educational landscape, where students with disabilities are increasingly being served in general education classrooms, this means this set of HLPs is for </a:t>
            </a:r>
            <a:r>
              <a:rPr lang="en-US" i="1" dirty="0"/>
              <a:t>everybody</a:t>
            </a:r>
            <a:r>
              <a:rPr lang="en-US" dirty="0"/>
              <a:t>. Special educators, general educators, academic coaches, teacher leaders, and school and district level administration. &lt;</a:t>
            </a:r>
            <a:r>
              <a:rPr lang="en-US" b="1" dirty="0"/>
              <a:t>CLICK</a:t>
            </a:r>
            <a:r>
              <a:rPr lang="en-US" dirty="0"/>
              <a:t>&gt;      </a:t>
            </a:r>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11</a:t>
            </a:fld>
            <a:endParaRPr lang="en-US"/>
          </a:p>
        </p:txBody>
      </p:sp>
    </p:spTree>
    <p:extLst>
      <p:ext uri="{BB962C8B-B14F-4D97-AF65-F5344CB8AC3E}">
        <p14:creationId xmlns:p14="http://schemas.microsoft.com/office/powerpoint/2010/main" val="180020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Kate</a:t>
            </a:r>
          </a:p>
          <a:p>
            <a:r>
              <a:rPr lang="en-US" baseline="0" dirty="0"/>
              <a:t>HLPs are categorize into 4 intertwined components of teacher practices:</a:t>
            </a:r>
          </a:p>
          <a:p>
            <a:endParaRPr lang="en-US" baseline="0" dirty="0"/>
          </a:p>
          <a:p>
            <a:r>
              <a:rPr lang="en-US" baseline="0" dirty="0"/>
              <a:t>Collaboration—working with others to improve student achievement. </a:t>
            </a:r>
          </a:p>
          <a:p>
            <a:r>
              <a:rPr lang="en-US" baseline="0" dirty="0"/>
              <a:t>Assessment—monitor student progress—data based decision maker.</a:t>
            </a:r>
          </a:p>
          <a:p>
            <a:r>
              <a:rPr lang="en-US" baseline="0" dirty="0"/>
              <a:t>Social Behavior--manage and support student behavior across tiers</a:t>
            </a:r>
          </a:p>
          <a:p>
            <a:r>
              <a:rPr lang="en-US" baseline="0" dirty="0"/>
              <a:t>Instruction—provide instruction across tiers  </a:t>
            </a:r>
          </a:p>
          <a:p>
            <a:endParaRPr lang="en-US" baseline="0" dirty="0"/>
          </a:p>
          <a:p>
            <a:r>
              <a:rPr lang="en-US" baseline="0" dirty="0"/>
              <a:t>In subsequent webinars, we will be diving deeper into some of these categories. We will explicitly define specific HLPs, how you can embedded them within your instruction, how this can look within your own school, &amp; provide practical materials to share with teachers, academic coaches, school and districts leaders, &amp; teacher preparation programs.  </a:t>
            </a:r>
            <a:endParaRPr lang="en-US" dirty="0"/>
          </a:p>
          <a:p>
            <a:endParaRPr lang="en-US" dirty="0"/>
          </a:p>
        </p:txBody>
      </p:sp>
      <p:sp>
        <p:nvSpPr>
          <p:cNvPr id="4" name="Slide Number Placeholder 3"/>
          <p:cNvSpPr>
            <a:spLocks noGrp="1"/>
          </p:cNvSpPr>
          <p:nvPr>
            <p:ph type="sldNum" sz="quarter" idx="10"/>
          </p:nvPr>
        </p:nvSpPr>
        <p:spPr/>
        <p:txBody>
          <a:bodyPr/>
          <a:lstStyle/>
          <a:p>
            <a:fld id="{CADA7FF2-F89E-1448-97E2-F499DA702D09}" type="slidenum">
              <a:rPr lang="en-US" smtClean="0"/>
              <a:t>12</a:t>
            </a:fld>
            <a:endParaRPr lang="en-US"/>
          </a:p>
        </p:txBody>
      </p:sp>
    </p:spTree>
    <p:extLst>
      <p:ext uri="{BB962C8B-B14F-4D97-AF65-F5344CB8AC3E}">
        <p14:creationId xmlns:p14="http://schemas.microsoft.com/office/powerpoint/2010/main" val="252888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Kate</a:t>
            </a:r>
            <a:r>
              <a:rPr lang="en-US" dirty="0"/>
              <a:t> </a:t>
            </a:r>
          </a:p>
          <a:p>
            <a:endParaRPr lang="en-US" dirty="0"/>
          </a:p>
          <a:p>
            <a:r>
              <a:rPr lang="en-US" dirty="0"/>
              <a:t>High leverage practices are essential dimensions of instruction. They are teacher practices that are essential to promoting improved outcome and are appropriate for all learners. HLPs are useful across all content</a:t>
            </a:r>
            <a:r>
              <a:rPr lang="en-US" baseline="0" dirty="0"/>
              <a:t> </a:t>
            </a:r>
            <a:r>
              <a:rPr lang="en-US" dirty="0"/>
              <a:t>areas and grade levels. And are grounded in research and have sufficient evidence to make a positive impact. </a:t>
            </a:r>
          </a:p>
        </p:txBody>
      </p:sp>
      <p:sp>
        <p:nvSpPr>
          <p:cNvPr id="4" name="Slide Number Placeholder 3"/>
          <p:cNvSpPr>
            <a:spLocks noGrp="1"/>
          </p:cNvSpPr>
          <p:nvPr>
            <p:ph type="sldNum" sz="quarter" idx="10"/>
          </p:nvPr>
        </p:nvSpPr>
        <p:spPr/>
        <p:txBody>
          <a:bodyPr/>
          <a:lstStyle/>
          <a:p>
            <a:fld id="{F19D6CF1-BCB8-4759-B2D5-6FD3B482A2A4}" type="slidenum">
              <a:rPr lang="en-US" smtClean="0"/>
              <a:t>13</a:t>
            </a:fld>
            <a:endParaRPr lang="en-US"/>
          </a:p>
        </p:txBody>
      </p:sp>
    </p:spTree>
    <p:extLst>
      <p:ext uri="{BB962C8B-B14F-4D97-AF65-F5344CB8AC3E}">
        <p14:creationId xmlns:p14="http://schemas.microsoft.com/office/powerpoint/2010/main" val="293411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Out of the four HLP categories, collaboration, assessment, social/behavioral,</a:t>
            </a:r>
            <a:r>
              <a:rPr lang="en-US" baseline="0" dirty="0"/>
              <a:t> and instruction, w</a:t>
            </a:r>
            <a:r>
              <a:rPr lang="en-US" dirty="0"/>
              <a:t>hich category are</a:t>
            </a:r>
            <a:r>
              <a:rPr lang="en-US" baseline="0" dirty="0"/>
              <a:t> </a:t>
            </a:r>
            <a:r>
              <a:rPr lang="en-US" dirty="0"/>
              <a:t>you most interested</a:t>
            </a:r>
            <a:r>
              <a:rPr lang="en-US" baseline="0" dirty="0"/>
              <a:t> in learning more about? </a:t>
            </a:r>
          </a:p>
          <a:p>
            <a:endParaRPr lang="en-US" baseline="0" dirty="0"/>
          </a:p>
          <a:p>
            <a:r>
              <a:rPr lang="en-US" baseline="0" dirty="0"/>
              <a:t>Please click on the category. </a:t>
            </a:r>
          </a:p>
          <a:p>
            <a:endParaRPr lang="en-US" baseline="0" dirty="0"/>
          </a:p>
          <a:p>
            <a:r>
              <a:rPr lang="en-US" baseline="0" dirty="0"/>
              <a:t>(time to respond to poll)</a:t>
            </a:r>
          </a:p>
          <a:p>
            <a:endParaRPr lang="en-US" baseline="0" dirty="0"/>
          </a:p>
          <a:p>
            <a:r>
              <a:rPr lang="en-US" dirty="0"/>
              <a:t>Thank you for</a:t>
            </a:r>
            <a:r>
              <a:rPr lang="en-US" baseline="0" dirty="0"/>
              <a:t> indicating your interest. We will use t</a:t>
            </a:r>
            <a:r>
              <a:rPr lang="en-US" dirty="0"/>
              <a:t>his information to inform</a:t>
            </a:r>
            <a:r>
              <a:rPr lang="en-US" baseline="0" dirty="0"/>
              <a:t> the development of future HLP webinars to support your work. </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14</a:t>
            </a:fld>
            <a:endParaRPr lang="en-US"/>
          </a:p>
        </p:txBody>
      </p:sp>
    </p:spTree>
    <p:extLst>
      <p:ext uri="{BB962C8B-B14F-4D97-AF65-F5344CB8AC3E}">
        <p14:creationId xmlns:p14="http://schemas.microsoft.com/office/powerpoint/2010/main" val="230316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DAY </a:t>
            </a:r>
          </a:p>
        </p:txBody>
      </p:sp>
      <p:sp>
        <p:nvSpPr>
          <p:cNvPr id="4" name="Slide Number Placeholder 3"/>
          <p:cNvSpPr>
            <a:spLocks noGrp="1"/>
          </p:cNvSpPr>
          <p:nvPr>
            <p:ph type="sldNum" sz="quarter" idx="10"/>
          </p:nvPr>
        </p:nvSpPr>
        <p:spPr/>
        <p:txBody>
          <a:bodyPr/>
          <a:lstStyle/>
          <a:p>
            <a:fld id="{F19D6CF1-BCB8-4759-B2D5-6FD3B482A2A4}" type="slidenum">
              <a:rPr lang="en-US" smtClean="0"/>
              <a:t>15</a:t>
            </a:fld>
            <a:endParaRPr lang="en-US"/>
          </a:p>
        </p:txBody>
      </p:sp>
    </p:spTree>
    <p:extLst>
      <p:ext uri="{BB962C8B-B14F-4D97-AF65-F5344CB8AC3E}">
        <p14:creationId xmlns:p14="http://schemas.microsoft.com/office/powerpoint/2010/main" val="204401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DAY</a:t>
            </a:r>
          </a:p>
          <a:p>
            <a:r>
              <a:rPr lang="en-US" dirty="0"/>
              <a:t>One</a:t>
            </a:r>
            <a:r>
              <a:rPr lang="en-US" baseline="0" dirty="0"/>
              <a:t> way to consider the relationship between MTSS and HLPs is through t</a:t>
            </a:r>
            <a:r>
              <a:rPr lang="en-US" dirty="0"/>
              <a:t>he Georgia Department of Education's System of Continuous Improvement Framework. This</a:t>
            </a:r>
            <a:r>
              <a:rPr lang="en-US" baseline="0" dirty="0"/>
              <a:t> framework may be used by Local Education Agencies or school districts to consider ways to coordinate supports for learners.</a:t>
            </a:r>
            <a:r>
              <a:rPr lang="en-US" dirty="0"/>
              <a:t> this framework intends to align work, foster collaboration, create a common language and approach for improvement. </a:t>
            </a:r>
            <a:endParaRPr lang="en-US" dirty="0">
              <a:cs typeface="Calibri"/>
            </a:endParaRPr>
          </a:p>
          <a:p>
            <a:r>
              <a:rPr lang="en-US" dirty="0"/>
              <a:t> </a:t>
            </a:r>
            <a:endParaRPr lang="en-US" dirty="0">
              <a:cs typeface="Calibri"/>
            </a:endParaRPr>
          </a:p>
          <a:p>
            <a:r>
              <a:rPr lang="en-US" dirty="0"/>
              <a:t>This framework operates with the whole child at the center of consideration as decision about the identification and implementation of evidence based practices</a:t>
            </a:r>
            <a:r>
              <a:rPr lang="en-US" baseline="0" dirty="0"/>
              <a:t> and </a:t>
            </a:r>
            <a:r>
              <a:rPr lang="en-US" dirty="0"/>
              <a:t>interventions occurs, including High leverage practices. Ensuring the success for ALL learners is the central focus of this framework along with the MTSS framework. With student success in mind, stakeholders also consider the systems that operate together to support those learners including- instruction, family engagement, leadership and the learning environment. This cycle of problem solving continues on an ongoing basis with ultimate goal of refining and improving the system.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19D6CF1-BCB8-4759-B2D5-6FD3B482A2A4}" type="slidenum">
              <a:rPr lang="en-US" smtClean="0"/>
              <a:t>16</a:t>
            </a:fld>
            <a:endParaRPr lang="en-US"/>
          </a:p>
        </p:txBody>
      </p:sp>
    </p:spTree>
    <p:extLst>
      <p:ext uri="{BB962C8B-B14F-4D97-AF65-F5344CB8AC3E}">
        <p14:creationId xmlns:p14="http://schemas.microsoft.com/office/powerpoint/2010/main" val="3313289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r>
              <a:rPr lang="en-US" dirty="0"/>
              <a:t> Many educators associate MTSS, or GTSSS, with the following triangle. It is intended to represent the three levels of prevention and the percentage of students who would be expected to benefit from these levels of prevention in an effective system. The first level, or </a:t>
            </a:r>
            <a:r>
              <a:rPr lang="en-US" b="0" dirty="0"/>
              <a:t>Tier 1, is </a:t>
            </a:r>
            <a:r>
              <a:rPr lang="en-US" dirty="0"/>
              <a:t>indicated in green.</a:t>
            </a:r>
            <a:r>
              <a:rPr lang="en-US" baseline="0" dirty="0"/>
              <a:t> It is </a:t>
            </a:r>
            <a:r>
              <a:rPr lang="en-US" dirty="0"/>
              <a:t>expected that most students, at least 80%, benefit from core curriculum delivered through differentiated.</a:t>
            </a:r>
          </a:p>
          <a:p>
            <a:endParaRPr lang="en-US" dirty="0"/>
          </a:p>
          <a:p>
            <a:r>
              <a:rPr lang="en-US" dirty="0"/>
              <a:t>The next level, or </a:t>
            </a:r>
            <a:r>
              <a:rPr lang="en-US" b="0" dirty="0"/>
              <a:t>Tier 2, is supplemental </a:t>
            </a:r>
            <a:r>
              <a:rPr lang="en-US" dirty="0"/>
              <a:t>to Tier 1. Even</a:t>
            </a:r>
            <a:r>
              <a:rPr lang="en-US" baseline="0" dirty="0"/>
              <a:t> with good instruction, it is estimated that </a:t>
            </a:r>
            <a:r>
              <a:rPr lang="en-US" dirty="0"/>
              <a:t>approximately 15% of students will need supplemental, small group instruction to benefit from the core instruction and curriculum. </a:t>
            </a:r>
          </a:p>
          <a:p>
            <a:endParaRPr lang="en-US" dirty="0"/>
          </a:p>
          <a:p>
            <a:r>
              <a:rPr lang="en-US" dirty="0"/>
              <a:t>The top level, </a:t>
            </a:r>
            <a:r>
              <a:rPr lang="en-US" b="0" dirty="0"/>
              <a:t>or intensive instruction or Tier 3, includes </a:t>
            </a:r>
            <a:r>
              <a:rPr lang="en-US" dirty="0"/>
              <a:t>specialized, individualized systems for students with intensive needs. It typically involves small group instruction of one to three students who are significantly behind their peers. It is estimated that approximately 3 to 5%</a:t>
            </a:r>
            <a:r>
              <a:rPr lang="en-US" baseline="0" dirty="0"/>
              <a:t> of students will need intensive support. </a:t>
            </a:r>
            <a:endParaRPr lang="en-US" dirty="0"/>
          </a:p>
          <a:p>
            <a:endParaRPr lang="en-US" dirty="0"/>
          </a:p>
          <a:p>
            <a:r>
              <a:rPr lang="en-US" dirty="0"/>
              <a:t>If fewer than 80% of students are benefiting from the current primary prevention system, schools should consider focusing school improvement efforts on improving the core instruction and curriculum. If there is a large percentage of students in the Tier 2 or Tier</a:t>
            </a:r>
            <a:r>
              <a:rPr lang="en-US" baseline="0" dirty="0"/>
              <a:t> 3</a:t>
            </a:r>
            <a:r>
              <a:rPr lang="en-US" dirty="0"/>
              <a:t>, consider implementing large group instructional activities and system changes within Tier</a:t>
            </a:r>
            <a:r>
              <a:rPr lang="en-US" baseline="0" dirty="0"/>
              <a:t> 1 </a:t>
            </a:r>
            <a:r>
              <a:rPr lang="en-US" dirty="0"/>
              <a:t>to reduce the number of students requiring additional support. </a:t>
            </a:r>
          </a:p>
          <a:p>
            <a:endParaRPr lang="en-US" dirty="0"/>
          </a:p>
          <a:p>
            <a:r>
              <a:rPr lang="en-US" dirty="0"/>
              <a:t>Students with diverse</a:t>
            </a:r>
            <a:r>
              <a:rPr lang="en-US" baseline="0" dirty="0"/>
              <a:t> learning needs, including English Language Learners, students </a:t>
            </a:r>
            <a:r>
              <a:rPr lang="en-US" dirty="0"/>
              <a:t>with disabilities, or students who are gifted, may</a:t>
            </a:r>
            <a:r>
              <a:rPr lang="en-US" baseline="0" dirty="0"/>
              <a:t> receive supports </a:t>
            </a:r>
            <a:r>
              <a:rPr lang="en-US" dirty="0"/>
              <a:t>throughout levels of the system, depending on their individual needs.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914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r>
              <a:rPr lang="en-US" dirty="0"/>
              <a:t>Use this for slide 18</a:t>
            </a:r>
            <a:endParaRPr lang="en-US" dirty="0">
              <a:cs typeface="Calibri"/>
            </a:endParaRPr>
          </a:p>
          <a:p>
            <a:r>
              <a:rPr lang="en-US" dirty="0"/>
              <a:t>When many educators associate with MTSS with the following triangle. It is intended to represent the three levels of prevention and the percentage of students who would be expected to benefit from these levels of prevention in an effective system. </a:t>
            </a:r>
            <a:r>
              <a:rPr lang="en-US" i="1" dirty="0"/>
              <a:t>Click for animation. </a:t>
            </a:r>
            <a:r>
              <a:rPr lang="en-US" dirty="0"/>
              <a:t>The first level, or Tier 1, is indicated in green. It is expected that most students, at least 80%, benefit from core curriculum delivered through differentiated. </a:t>
            </a:r>
            <a:endParaRPr lang="en-US" dirty="0">
              <a:cs typeface="Calibri"/>
            </a:endParaRPr>
          </a:p>
          <a:p>
            <a:r>
              <a:rPr lang="en-US" dirty="0"/>
              <a:t> </a:t>
            </a:r>
            <a:endParaRPr lang="en-US" dirty="0">
              <a:cs typeface="Calibri"/>
            </a:endParaRPr>
          </a:p>
          <a:p>
            <a:r>
              <a:rPr lang="en-US" dirty="0"/>
              <a:t>The next level, or Tier 2, is supplemental to Tier 1. Even with good instruction, it is estimated that approximately 15% of students will need supplemental, small group instruction to benefit from the core instruction and curriculum.  </a:t>
            </a:r>
            <a:endParaRPr lang="en-US" dirty="0">
              <a:cs typeface="Calibri"/>
            </a:endParaRPr>
          </a:p>
          <a:p>
            <a:r>
              <a:rPr lang="en-US" dirty="0"/>
              <a:t> </a:t>
            </a:r>
            <a:endParaRPr lang="en-US" dirty="0">
              <a:cs typeface="Calibri"/>
            </a:endParaRPr>
          </a:p>
          <a:p>
            <a:r>
              <a:rPr lang="en-US" dirty="0"/>
              <a:t>The top level, or intensive instruction or Tier 3, includes specialized, individualized systems for students with intensive needs. It typically involves small group instruction of one to three students who are significantly behind their peers. It is estimated that approximately 3 to 5% of students will need intensive support.  </a:t>
            </a:r>
            <a:endParaRPr lang="en-US" dirty="0">
              <a:cs typeface="Calibri"/>
            </a:endParaRPr>
          </a:p>
          <a:p>
            <a:r>
              <a:rPr lang="en-US" dirty="0"/>
              <a:t> </a:t>
            </a:r>
            <a:endParaRPr lang="en-US" dirty="0">
              <a:cs typeface="Calibri"/>
            </a:endParaRPr>
          </a:p>
          <a:p>
            <a:r>
              <a:rPr lang="en-US" dirty="0"/>
              <a:t>If fewer than 80% of students are benefiting from the current primary prevention system, schools should consider focusing school improvement efforts on improving the core instruction and curriculum. If there is a large percentage of students in the Tier 2 or Tier 3, consider implementing large group instructional activities and system changes within Tier 1 to reduce the number of students requiring additional support.  </a:t>
            </a:r>
            <a:endParaRPr lang="en-US" dirty="0">
              <a:cs typeface="Calibri"/>
            </a:endParaRPr>
          </a:p>
          <a:p>
            <a:r>
              <a:rPr lang="en-US" dirty="0"/>
              <a:t> </a:t>
            </a:r>
            <a:endParaRPr lang="en-US" dirty="0">
              <a:cs typeface="Calibri"/>
            </a:endParaRPr>
          </a:p>
          <a:p>
            <a:r>
              <a:rPr lang="en-US" dirty="0"/>
              <a:t>Students with disabilities may receive supports throughout levels of the system, depending on their individual needs.  </a:t>
            </a:r>
            <a:endParaRPr lang="en-US" dirty="0">
              <a:cs typeface="Calibri"/>
            </a:endParaRPr>
          </a:p>
          <a:p>
            <a:r>
              <a:rPr lang="en-US" dirty="0"/>
              <a:t> </a:t>
            </a:r>
            <a:endParaRPr lang="en-US" dirty="0">
              <a:cs typeface="Calibri"/>
            </a:endParaRPr>
          </a:p>
          <a:p>
            <a:r>
              <a:rPr lang="en-US" dirty="0"/>
              <a:t>In the MTSS/ Georgia's Tiered System of Supports for Students framework, the ways in which the tiers of support are utilized re-envisions the current use. While the general distribution of the way students respond may not be different. The way that students are engaged and supported will be different. Supports may extend beyond students to their families or the teachers in their classrooms. Resources like evidence based interventions and high leverage practices, may be made available in ways that are effective, efficient, and sustainable.  </a:t>
            </a:r>
            <a:endParaRPr lang="en-US" dirty="0">
              <a:cs typeface="Calibri"/>
            </a:endParaRPr>
          </a:p>
          <a:p>
            <a:r>
              <a:rPr lang="en-US" dirty="0"/>
              <a:t>High leverage practices are integral to this framework, as these are the areas that have been substantiated to have meaningful and enduring effects on student outcomes and learning environments. As stakeholders work to identify practices within collaboration, instruction, social emotional learning, and assessment, the HLPs are established as practices</a:t>
            </a:r>
            <a:r>
              <a:rPr lang="en-US" baseline="0" dirty="0"/>
              <a:t> that result in meaningful outcomes.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19D6CF1-BCB8-4759-B2D5-6FD3B482A2A4}" type="slidenum">
              <a:rPr lang="en-US" smtClean="0"/>
              <a:t>18</a:t>
            </a:fld>
            <a:endParaRPr lang="en-US"/>
          </a:p>
        </p:txBody>
      </p:sp>
    </p:spTree>
    <p:extLst>
      <p:ext uri="{BB962C8B-B14F-4D97-AF65-F5344CB8AC3E}">
        <p14:creationId xmlns:p14="http://schemas.microsoft.com/office/powerpoint/2010/main" val="415147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HLPs create a unifying</a:t>
            </a:r>
            <a:r>
              <a:rPr lang="en-US" baseline="0" dirty="0"/>
              <a:t> experience for all stakeholders in education</a:t>
            </a:r>
          </a:p>
        </p:txBody>
      </p:sp>
      <p:sp>
        <p:nvSpPr>
          <p:cNvPr id="4" name="Slide Number Placeholder 3"/>
          <p:cNvSpPr>
            <a:spLocks noGrp="1"/>
          </p:cNvSpPr>
          <p:nvPr>
            <p:ph type="sldNum" sz="quarter" idx="10"/>
          </p:nvPr>
        </p:nvSpPr>
        <p:spPr/>
        <p:txBody>
          <a:bodyPr/>
          <a:lstStyle/>
          <a:p>
            <a:fld id="{83DB22AC-3842-9544-8F8B-5951FA737BEB}" type="slidenum">
              <a:rPr lang="en-US" smtClean="0"/>
              <a:t>19</a:t>
            </a:fld>
            <a:endParaRPr lang="en-US"/>
          </a:p>
        </p:txBody>
      </p:sp>
    </p:spTree>
    <p:extLst>
      <p:ext uri="{BB962C8B-B14F-4D97-AF65-F5344CB8AC3E}">
        <p14:creationId xmlns:p14="http://schemas.microsoft.com/office/powerpoint/2010/main" val="411426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Clockwise</a:t>
            </a:r>
            <a:endParaRPr lang="en-US" dirty="0">
              <a:cs typeface="Calibri"/>
            </a:endParaRPr>
          </a:p>
          <a:p>
            <a:r>
              <a:rPr lang="en-US" dirty="0"/>
              <a:t>Pam: will be Chat/Poll Girl </a:t>
            </a:r>
          </a:p>
          <a:p>
            <a:endParaRPr lang="en-US" dirty="0"/>
          </a:p>
          <a:p>
            <a:r>
              <a:rPr lang="en-US" b="1" dirty="0"/>
              <a:t>Melissa</a:t>
            </a:r>
            <a:r>
              <a:rPr lang="en-US" dirty="0"/>
              <a:t>: Hi my name is Melissa Driver, and I am an assistant professor of special education at Kennesaw State University. I taught in inclusive settings in both elementary and middle school and have also worked as an instructional coach for multiple school sites. My current teaching and research focuses on preparing special and general education teacher candidates to effectively support all learners.   </a:t>
            </a:r>
          </a:p>
          <a:p>
            <a:endParaRPr lang="en-US" dirty="0"/>
          </a:p>
          <a:p>
            <a:r>
              <a:rPr lang="en-US" dirty="0"/>
              <a:t>Kate: hello, my name is Kate Zimmer and I am an associate professor of special education at Kennesaw State University. I taught in a multi-age classroom at the elementary level for many years. My teaching, research, and community engagement efforts focus on teacher preparation with a focus on high leverage practices, early intervention, and autism. </a:t>
            </a:r>
          </a:p>
          <a:p>
            <a:endParaRPr lang="en-US" dirty="0"/>
          </a:p>
          <a:p>
            <a:r>
              <a:rPr lang="en-US" dirty="0"/>
              <a:t>Pam:</a:t>
            </a:r>
            <a:r>
              <a:rPr lang="en-US" baseline="0" dirty="0"/>
              <a:t> My name is Pam Wetherington, and prior to working at Columbus State University, I taught 4</a:t>
            </a:r>
            <a:r>
              <a:rPr lang="en-US" baseline="30000" dirty="0"/>
              <a:t>th</a:t>
            </a:r>
            <a:r>
              <a:rPr lang="en-US" baseline="0" dirty="0"/>
              <a:t> grade at New Mountain Hill Elementary School. Currently, I’m an assistant professor in Columbus State University’s Elementary Education Program in addition to serving all of our teacher preparation programs as the edTPA Coordinator and </a:t>
            </a:r>
            <a:r>
              <a:rPr lang="en-US" baseline="0" dirty="0" err="1"/>
              <a:t>Asst</a:t>
            </a:r>
            <a:r>
              <a:rPr lang="en-US" baseline="0" dirty="0"/>
              <a:t> </a:t>
            </a:r>
            <a:r>
              <a:rPr lang="en-US" baseline="0" dirty="0" err="1"/>
              <a:t>Dept</a:t>
            </a:r>
            <a:r>
              <a:rPr lang="en-US" baseline="0" dirty="0"/>
              <a:t> Chair. Although I teach graduate courses, my primary work and research is focused on ensuring pre-service teachers are indeed ready to be recommended for certification and their induction years of teaching. </a:t>
            </a:r>
          </a:p>
          <a:p>
            <a:endParaRPr lang="en-US" baseline="0" dirty="0"/>
          </a:p>
          <a:p>
            <a:r>
              <a:rPr lang="en-US" dirty="0">
                <a:cs typeface="Calibri"/>
              </a:rPr>
              <a:t>Day: Hello! My name is </a:t>
            </a:r>
            <a:r>
              <a:rPr lang="en-US" dirty="0" err="1">
                <a:cs typeface="Calibri"/>
              </a:rPr>
              <a:t>DaShaunda</a:t>
            </a:r>
            <a:r>
              <a:rPr lang="en-US" dirty="0">
                <a:cs typeface="Calibri"/>
              </a:rPr>
              <a:t> Patterson. I am a clinical assistant professor of special education at Georgia State University. I have taught in general education and special education environments in elementary schools. Currently, I support pre-service and in-service teachers who are earning certification or graduate degrees in special education.</a:t>
            </a:r>
          </a:p>
          <a:p>
            <a:endParaRPr lang="en-US" dirty="0">
              <a:cs typeface="Calibri"/>
            </a:endParaRPr>
          </a:p>
        </p:txBody>
      </p:sp>
      <p:sp>
        <p:nvSpPr>
          <p:cNvPr id="4" name="Slide Number Placeholder 3"/>
          <p:cNvSpPr>
            <a:spLocks noGrp="1"/>
          </p:cNvSpPr>
          <p:nvPr>
            <p:ph type="sldNum" sz="quarter" idx="10"/>
          </p:nvPr>
        </p:nvSpPr>
        <p:spPr/>
        <p:txBody>
          <a:bodyPr/>
          <a:lstStyle/>
          <a:p>
            <a:fld id="{F19D6CF1-BCB8-4759-B2D5-6FD3B482A2A4}" type="slidenum">
              <a:rPr lang="en-US" smtClean="0"/>
              <a:t>2</a:t>
            </a:fld>
            <a:endParaRPr lang="en-US"/>
          </a:p>
        </p:txBody>
      </p:sp>
    </p:spTree>
    <p:extLst>
      <p:ext uri="{BB962C8B-B14F-4D97-AF65-F5344CB8AC3E}">
        <p14:creationId xmlns:p14="http://schemas.microsoft.com/office/powerpoint/2010/main" val="178784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a:t>
            </a:r>
            <a:r>
              <a:rPr lang="en-US" dirty="0"/>
              <a:t>: The first stakeholder</a:t>
            </a:r>
            <a:r>
              <a:rPr lang="en-US" baseline="0" dirty="0"/>
              <a:t> in education is Educator Preparation Programs.</a:t>
            </a:r>
          </a:p>
          <a:p>
            <a:r>
              <a:rPr lang="en-US" baseline="0" dirty="0"/>
              <a:t> </a:t>
            </a:r>
            <a:r>
              <a:rPr lang="en-US" dirty="0"/>
              <a:t> </a:t>
            </a:r>
            <a:r>
              <a:rPr lang="en-US" baseline="0" dirty="0"/>
              <a:t> </a:t>
            </a:r>
          </a:p>
          <a:p>
            <a:r>
              <a:rPr lang="en-US" baseline="0" dirty="0"/>
              <a:t>As we consider ways in which to purposefully embed High Leverage Practices to support P-12 students’ learning, it is first important to explain how this work cannot be accomplished without the support and expertise of cooperating teachers and school leaders. Your work informs the preparation of our pre-service teachers. So, thank you, cooperating teachers, for your hard work and determination to help prepare pre-service teachers! AND thank you school leaders for creating opportunities for your teachers to mentor GA’s pre-service teachers!</a:t>
            </a:r>
          </a:p>
          <a:p>
            <a:endParaRPr lang="en-US" baseline="0" dirty="0"/>
          </a:p>
          <a:p>
            <a:r>
              <a:rPr lang="en-US" baseline="0" dirty="0"/>
              <a:t>In terms of how we can support pre-service teachers to purposefully include High Leverage Practices in classrooms to positively affects students’ learning, we have identified a process that can be implemented within GA’s Educator Preparation Programs with the partnerships of school-based leaders and teachers.  </a:t>
            </a:r>
          </a:p>
          <a:p>
            <a:endParaRPr lang="en-US" baseline="0" dirty="0"/>
          </a:p>
          <a:p>
            <a:r>
              <a:rPr lang="en-US" baseline="0" dirty="0"/>
              <a:t>The first step is to prioritize the HLPs based on pre-service teachers’ performances related to specific HLPs. For example, if the data (e.g., observation data from faculty and cooperating teachers) indicates pre-service teachers need more support in regard to HLP #4, using multiple sources of information to develop a comprehensive understanding of students’ strengths and needs, the faculty and cooperating teachers can work together to develop structures of support and practical experiences to strengthen pre-service teachers’ performances related to the specific HLP, which relates to the second step of the process (e.g., collaboration with faculty and school partners). One of the most powerful concepts for a pre-service teacher to conceptualize is that what they’re preparing for throughout their Educator Preparation Program will be demonstrated and evaluated when they become an induction teacher. Therefore, the collaboration between EPPs and school partners is so critical in the success of GA’s new teachers. </a:t>
            </a:r>
          </a:p>
          <a:p>
            <a:endParaRPr lang="en-US" baseline="0" dirty="0"/>
          </a:p>
          <a:p>
            <a:r>
              <a:rPr lang="en-US" baseline="0" dirty="0"/>
              <a:t>The third step is providing opportunities for pre-service teachers to practice the HLPs in authentic settings (e.g., classrooms, student support meetings). For example, if the data indicates pre-service teachers need more support with demonstrating HLP #2, organize and facilitate effective meetings with professionals and families, the faculty and cooperating teachers can model each aspect of HLP #2 (i.e., organizing and facilitating) and allow pre-service teachers to document each aspect of the process, reflect on each aspect of the process, and to practice organizing and facilitating the next student support meeting (within legal boundaries). For we know, it can be quite daunting to organize and facilitate meetings such as these as a first year teacher. Therefore, the authentic experiences will strengthen this particular skill and build confidence to ‘do this on their own’ when they become in-service teachers. </a:t>
            </a:r>
          </a:p>
          <a:p>
            <a:endParaRPr lang="en-US" baseline="0" dirty="0"/>
          </a:p>
          <a:p>
            <a:r>
              <a:rPr lang="en-US" baseline="0" dirty="0"/>
              <a:t>The fourth step is collecting evidence of pre-service teachers’ performances in relation to the prioritized HLPs, the ones that were identified as areas for growth for pre-service teachers. Bottom line- we need to identify if the support structures and practical experiences positively affected pre-service teachers’ performances and make decisions based on what was found. </a:t>
            </a:r>
          </a:p>
          <a:p>
            <a:endParaRPr lang="en-US" baseline="0" dirty="0"/>
          </a:p>
          <a:p>
            <a:r>
              <a:rPr lang="en-US" baseline="0" dirty="0"/>
              <a:t>The goals throughout this process are to (1) ensure pre-service teachers are ready to teach ALL students and (2) ensure ALL students receive an equitable education.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20</a:t>
            </a:fld>
            <a:endParaRPr lang="en-US"/>
          </a:p>
        </p:txBody>
      </p:sp>
    </p:spTree>
    <p:extLst>
      <p:ext uri="{BB962C8B-B14F-4D97-AF65-F5344CB8AC3E}">
        <p14:creationId xmlns:p14="http://schemas.microsoft.com/office/powerpoint/2010/main" val="2766239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a:p>
            <a:endParaRPr lang="en-US" dirty="0"/>
          </a:p>
          <a:p>
            <a:r>
              <a:rPr lang="en-US" dirty="0"/>
              <a:t>For educators in our P-12 settings, when HLPs are embedded into daily instruction it provides intensified instruction for the learner; allows the teacher to have a variety of evidenced based practices across a variety of settings and grade</a:t>
            </a:r>
            <a:r>
              <a:rPr lang="en-US" baseline="0" dirty="0"/>
              <a:t> levels</a:t>
            </a:r>
            <a:r>
              <a:rPr lang="en-US" dirty="0"/>
              <a:t>; and HLPs seamlessly support all phases of MTSS. </a:t>
            </a:r>
          </a:p>
        </p:txBody>
      </p:sp>
      <p:sp>
        <p:nvSpPr>
          <p:cNvPr id="4" name="Slide Number Placeholder 3"/>
          <p:cNvSpPr>
            <a:spLocks noGrp="1"/>
          </p:cNvSpPr>
          <p:nvPr>
            <p:ph type="sldNum" sz="quarter" idx="10"/>
          </p:nvPr>
        </p:nvSpPr>
        <p:spPr/>
        <p:txBody>
          <a:bodyPr/>
          <a:lstStyle/>
          <a:p>
            <a:fld id="{F19D6CF1-BCB8-4759-B2D5-6FD3B482A2A4}" type="slidenum">
              <a:rPr lang="en-US" smtClean="0"/>
              <a:t>21</a:t>
            </a:fld>
            <a:endParaRPr lang="en-US"/>
          </a:p>
        </p:txBody>
      </p:sp>
    </p:spTree>
    <p:extLst>
      <p:ext uri="{BB962C8B-B14F-4D97-AF65-F5344CB8AC3E}">
        <p14:creationId xmlns:p14="http://schemas.microsoft.com/office/powerpoint/2010/main" val="4119799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r>
              <a:rPr lang="en-US" dirty="0"/>
              <a:t> </a:t>
            </a:r>
          </a:p>
          <a:p>
            <a:endParaRPr lang="en-US" dirty="0"/>
          </a:p>
          <a:p>
            <a:r>
              <a:rPr lang="en-US" b="0" dirty="0"/>
              <a:t>For teacher leaders, including instructional and academic coaches, HLPs can provide a framework for providing feedback to teachers and to analyze the efficacy of instructional systems in place. This includes assessing the impact of teacher practices for ALL learners. </a:t>
            </a:r>
          </a:p>
        </p:txBody>
      </p:sp>
      <p:sp>
        <p:nvSpPr>
          <p:cNvPr id="4" name="Slide Number Placeholder 3"/>
          <p:cNvSpPr>
            <a:spLocks noGrp="1"/>
          </p:cNvSpPr>
          <p:nvPr>
            <p:ph type="sldNum" sz="quarter" idx="10"/>
          </p:nvPr>
        </p:nvSpPr>
        <p:spPr/>
        <p:txBody>
          <a:bodyPr/>
          <a:lstStyle/>
          <a:p>
            <a:fld id="{F19D6CF1-BCB8-4759-B2D5-6FD3B482A2A4}" type="slidenum">
              <a:rPr lang="en-US" smtClean="0"/>
              <a:t>22</a:t>
            </a:fld>
            <a:endParaRPr lang="en-US"/>
          </a:p>
        </p:txBody>
      </p:sp>
    </p:spTree>
    <p:extLst>
      <p:ext uri="{BB962C8B-B14F-4D97-AF65-F5344CB8AC3E}">
        <p14:creationId xmlns:p14="http://schemas.microsoft.com/office/powerpoint/2010/main" val="124485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p>
          <a:p>
            <a:endParaRPr lang="en-US" b="1" dirty="0"/>
          </a:p>
          <a:p>
            <a:r>
              <a:rPr lang="en-US" b="0" dirty="0"/>
              <a:t>The same is true for school and district level leadership. It is critical for administration to have a deep understanding of how HLPs should occur at all levels of tiered systems of support in order to effectively implement these structures and make informed data-based decisions. </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23</a:t>
            </a:fld>
            <a:endParaRPr lang="en-US"/>
          </a:p>
        </p:txBody>
      </p:sp>
    </p:spTree>
    <p:extLst>
      <p:ext uri="{BB962C8B-B14F-4D97-AF65-F5344CB8AC3E}">
        <p14:creationId xmlns:p14="http://schemas.microsoft.com/office/powerpoint/2010/main" val="102909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r>
              <a:rPr lang="en-US" baseline="0" dirty="0"/>
              <a:t>It creates a common language across and within schools</a:t>
            </a:r>
          </a:p>
          <a:p>
            <a:r>
              <a:rPr lang="en-US" baseline="0" dirty="0"/>
              <a:t>Reduces inefficiency in the way that decisions are made</a:t>
            </a:r>
          </a:p>
          <a:p>
            <a:r>
              <a:rPr lang="en-US" baseline="0" dirty="0"/>
              <a:t>Allows Policy makers to promote and foster efforts set forth by legislation, </a:t>
            </a:r>
            <a:r>
              <a:rPr lang="en-US" baseline="0"/>
              <a:t>Specifically in </a:t>
            </a:r>
            <a:r>
              <a:rPr lang="en-US" baseline="0" dirty="0"/>
              <a:t>the Every Student Succeeds Act in which MTSS is connected to areas such as literacy, improving outcomes of students with disabilities </a:t>
            </a:r>
            <a:r>
              <a:rPr lang="en-US" baseline="0"/>
              <a:t>and English Language Learners</a:t>
            </a:r>
            <a:endParaRPr lang="en-US" dirty="0"/>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24</a:t>
            </a:fld>
            <a:endParaRPr lang="en-US"/>
          </a:p>
        </p:txBody>
      </p:sp>
    </p:spTree>
    <p:extLst>
      <p:ext uri="{BB962C8B-B14F-4D97-AF65-F5344CB8AC3E}">
        <p14:creationId xmlns:p14="http://schemas.microsoft.com/office/powerpoint/2010/main" val="126415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a:t>
            </a:r>
            <a:r>
              <a:rPr lang="en-US" dirty="0"/>
              <a:t>:</a:t>
            </a:r>
            <a:r>
              <a:rPr lang="en-US" baseline="0" dirty="0"/>
              <a:t> Now that you’ve developed an overview of HLPs within the framework of MTSS, we’d like to get your thoughts in regard to how you anticipate using HLPs within your context. </a:t>
            </a:r>
          </a:p>
          <a:p>
            <a:endParaRPr lang="en-US" baseline="0" dirty="0"/>
          </a:p>
          <a:p>
            <a:r>
              <a:rPr lang="en-US" baseline="0" dirty="0"/>
              <a:t>Given your context, for example- you’re a second grade teacher in a rural school district, how do you anticipate using the HLPs? Is it because…</a:t>
            </a:r>
          </a:p>
          <a:p>
            <a:pPr marL="2428624" lvl="2" indent="-578244">
              <a:buFont typeface="Arial" panose="020B0604020202020204" pitchFamily="34" charset="0"/>
              <a:buChar char="•"/>
            </a:pPr>
            <a:r>
              <a:rPr lang="en-US" sz="3600" dirty="0"/>
              <a:t>My students need intensified support.</a:t>
            </a:r>
          </a:p>
          <a:p>
            <a:pPr marL="2428624" lvl="2" indent="-578244">
              <a:buFont typeface="Arial" panose="020B0604020202020204" pitchFamily="34" charset="0"/>
              <a:buChar char="•"/>
            </a:pPr>
            <a:r>
              <a:rPr lang="en-US" sz="3600" dirty="0"/>
              <a:t>My colleagues and I have been trying to find different ways to meet the needs of our students. </a:t>
            </a:r>
          </a:p>
          <a:p>
            <a:pPr marL="2428624" lvl="2" indent="-578244">
              <a:buFont typeface="Arial" panose="020B0604020202020204" pitchFamily="34" charset="0"/>
              <a:buChar char="•"/>
            </a:pPr>
            <a:r>
              <a:rPr lang="en-US" sz="3600" dirty="0"/>
              <a:t>I want to prepare pre-service teachers to use HLPs. </a:t>
            </a:r>
          </a:p>
          <a:p>
            <a:pPr marL="2428624" lvl="2" indent="-578244">
              <a:buFont typeface="Arial" panose="020B0604020202020204" pitchFamily="34" charset="0"/>
              <a:buChar char="•"/>
            </a:pPr>
            <a:r>
              <a:rPr lang="en-US" sz="3600" dirty="0"/>
              <a:t>At this point, I’m not sure but am intrigued to learn more about HLPs. </a:t>
            </a:r>
          </a:p>
          <a:p>
            <a:pPr marL="2428624" lvl="2" indent="-578244">
              <a:buFont typeface="Arial" panose="020B0604020202020204" pitchFamily="34" charset="0"/>
              <a:buChar char="•"/>
            </a:pPr>
            <a:r>
              <a:rPr lang="en-US" sz="3600" dirty="0"/>
              <a:t>All of the above. </a:t>
            </a:r>
          </a:p>
          <a:p>
            <a:pPr marL="2428624" lvl="2" indent="-578244">
              <a:buFont typeface="Arial" panose="020B0604020202020204" pitchFamily="34" charset="0"/>
              <a:buChar char="•"/>
            </a:pPr>
            <a:r>
              <a:rPr lang="en-US" sz="3600" dirty="0"/>
              <a:t>None of the above (please include your response in the Chat Box). </a:t>
            </a:r>
          </a:p>
          <a:p>
            <a:endParaRPr lang="en-US" baseline="0" dirty="0"/>
          </a:p>
          <a:p>
            <a:r>
              <a:rPr lang="en-US" baseline="0" dirty="0"/>
              <a:t>Please click on the response that most reflects your thoughts. If none of the responses reflect your current thoughts, please use the chat box to describe how you anticipate using the HLPs. </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25</a:t>
            </a:fld>
            <a:endParaRPr lang="en-US"/>
          </a:p>
        </p:txBody>
      </p:sp>
    </p:spTree>
    <p:extLst>
      <p:ext uri="{BB962C8B-B14F-4D97-AF65-F5344CB8AC3E}">
        <p14:creationId xmlns:p14="http://schemas.microsoft.com/office/powerpoint/2010/main" val="2420369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r>
              <a:rPr lang="en-US" dirty="0"/>
              <a:t> </a:t>
            </a:r>
          </a:p>
          <a:p>
            <a:endParaRPr lang="en-US" dirty="0"/>
          </a:p>
          <a:p>
            <a:r>
              <a:rPr lang="en-US" b="0" dirty="0"/>
              <a:t>So what are the resources available and how can you use them?</a:t>
            </a:r>
          </a:p>
        </p:txBody>
      </p:sp>
      <p:sp>
        <p:nvSpPr>
          <p:cNvPr id="4" name="Slide Number Placeholder 3"/>
          <p:cNvSpPr>
            <a:spLocks noGrp="1"/>
          </p:cNvSpPr>
          <p:nvPr>
            <p:ph type="sldNum" sz="quarter" idx="10"/>
          </p:nvPr>
        </p:nvSpPr>
        <p:spPr/>
        <p:txBody>
          <a:bodyPr/>
          <a:lstStyle/>
          <a:p>
            <a:fld id="{F19D6CF1-BCB8-4759-B2D5-6FD3B482A2A4}" type="slidenum">
              <a:rPr lang="en-US" smtClean="0"/>
              <a:t>26</a:t>
            </a:fld>
            <a:endParaRPr lang="en-US"/>
          </a:p>
        </p:txBody>
      </p:sp>
    </p:spTree>
    <p:extLst>
      <p:ext uri="{BB962C8B-B14F-4D97-AF65-F5344CB8AC3E}">
        <p14:creationId xmlns:p14="http://schemas.microsoft.com/office/powerpoint/2010/main" val="129451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p>
          <a:p>
            <a:endParaRPr lang="en-US" dirty="0"/>
          </a:p>
          <a:p>
            <a:r>
              <a:rPr lang="en-US" b="0" dirty="0"/>
              <a:t>We complied several resources that we believe will be helpful to dive deeper into this content. In the document you received for this webinar, there is a link</a:t>
            </a:r>
            <a:r>
              <a:rPr lang="en-US" dirty="0"/>
              <a:t> to help guide your understanding</a:t>
            </a:r>
            <a:r>
              <a:rPr lang="en-US" baseline="0" dirty="0"/>
              <a:t> and</a:t>
            </a:r>
            <a:r>
              <a:rPr lang="en-US" dirty="0"/>
              <a:t> implementation of MTSS that includes selecting interventions &amp; tools for progress monitoring. A video explaining difference between MTSS and RTI. The full description of each HLP for general and special education. </a:t>
            </a:r>
          </a:p>
          <a:p>
            <a:endParaRPr lang="en-US" dirty="0"/>
          </a:p>
          <a:p>
            <a:r>
              <a:rPr lang="en-US" b="1" dirty="0"/>
              <a:t>KATE</a:t>
            </a:r>
            <a:r>
              <a:rPr lang="en-US" dirty="0"/>
              <a:t> bottom 3</a:t>
            </a:r>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27</a:t>
            </a:fld>
            <a:endParaRPr lang="en-US"/>
          </a:p>
        </p:txBody>
      </p:sp>
    </p:spTree>
    <p:extLst>
      <p:ext uri="{BB962C8B-B14F-4D97-AF65-F5344CB8AC3E}">
        <p14:creationId xmlns:p14="http://schemas.microsoft.com/office/powerpoint/2010/main" val="12785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a:p>
            <a:endParaRPr lang="en-US" dirty="0"/>
          </a:p>
          <a:p>
            <a:r>
              <a:rPr lang="en-US" dirty="0"/>
              <a:t>This is one of my favorite resources you received; This is a screen shot of the HLP Crosswalk. This document shows how General Education and Special Education practices relate and are intertwined. It also provides information on how educational leaders can promote the use of HLPs within their own context. </a:t>
            </a:r>
          </a:p>
          <a:p>
            <a:endParaRPr lang="en-US" baseline="0" dirty="0"/>
          </a:p>
          <a:p>
            <a:r>
              <a:rPr lang="en-US" baseline="0" dirty="0"/>
              <a:t>If you did not receive the reminder e-mail that included these resources, the resources will be uploaded onto CEEDAR’s and </a:t>
            </a:r>
            <a:r>
              <a:rPr lang="en-US" baseline="0" dirty="0" err="1"/>
              <a:t>GaDOE’s</a:t>
            </a:r>
            <a:r>
              <a:rPr lang="en-US" baseline="0" dirty="0"/>
              <a:t> websites along with the link for today’s webinar. The link(s) for the resources and webinar will be sent to you in the invitation e-mail for the second webinar.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28</a:t>
            </a:fld>
            <a:endParaRPr lang="en-US"/>
          </a:p>
        </p:txBody>
      </p:sp>
    </p:spTree>
    <p:extLst>
      <p:ext uri="{BB962C8B-B14F-4D97-AF65-F5344CB8AC3E}">
        <p14:creationId xmlns:p14="http://schemas.microsoft.com/office/powerpoint/2010/main" val="2006145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You</a:t>
            </a:r>
            <a:r>
              <a:rPr lang="en-US" baseline="0" dirty="0"/>
              <a:t> may be asking, ‘What’s next?’ Well, we are so glad you asked! Let’s just see what’s available for you… </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29</a:t>
            </a:fld>
            <a:endParaRPr lang="en-US"/>
          </a:p>
        </p:txBody>
      </p:sp>
    </p:spTree>
    <p:extLst>
      <p:ext uri="{BB962C8B-B14F-4D97-AF65-F5344CB8AC3E}">
        <p14:creationId xmlns:p14="http://schemas.microsoft.com/office/powerpoint/2010/main" val="428753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50380">
              <a:defRPr/>
            </a:pPr>
            <a:r>
              <a:rPr lang="en-US" b="1" dirty="0"/>
              <a:t>PAM: </a:t>
            </a:r>
            <a:r>
              <a:rPr lang="en-US" dirty="0"/>
              <a:t>Now that you’ve had an opportunity to get to know us a little bit better, we’d like the opportunity to get a sense for who is joining</a:t>
            </a:r>
            <a:r>
              <a:rPr lang="en-US" baseline="0" dirty="0"/>
              <a:t> us today</a:t>
            </a:r>
            <a:r>
              <a:rPr lang="en-US" dirty="0"/>
              <a:t>. Getting to know your roles will help inform our future webinars</a:t>
            </a:r>
            <a:r>
              <a:rPr lang="en-US" baseline="0" dirty="0"/>
              <a:t> in terms of providing relevant examples that align with your role. </a:t>
            </a:r>
            <a:endParaRPr lang="en-US" dirty="0"/>
          </a:p>
          <a:p>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t>3</a:t>
            </a:fld>
            <a:endParaRPr lang="en-US"/>
          </a:p>
        </p:txBody>
      </p:sp>
    </p:spTree>
    <p:extLst>
      <p:ext uri="{BB962C8B-B14F-4D97-AF65-F5344CB8AC3E}">
        <p14:creationId xmlns:p14="http://schemas.microsoft.com/office/powerpoint/2010/main" val="3360895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 </a:t>
            </a:r>
            <a:r>
              <a:rPr lang="en-US" b="0" dirty="0"/>
              <a:t>On </a:t>
            </a:r>
            <a:r>
              <a:rPr lang="en-US" b="0" baseline="0" dirty="0"/>
              <a:t>September 26 at 3:30 p.m., we will host the second webinar. The topics for the second webinar will be HLPs 18 and 4. </a:t>
            </a:r>
          </a:p>
          <a:p>
            <a:endParaRPr lang="en-US" b="0" baseline="0" dirty="0"/>
          </a:p>
          <a:p>
            <a:r>
              <a:rPr lang="en-US" b="0" baseline="0" dirty="0"/>
              <a:t>HLP 18 is </a:t>
            </a:r>
            <a:r>
              <a:rPr lang="en-US" dirty="0"/>
              <a:t>Using Strategies to Promote Active Student Engagement (for All Learners), </a:t>
            </a:r>
            <a:r>
              <a:rPr lang="en-US" b="0" baseline="0" dirty="0"/>
              <a:t>and HLP #4 – Using multiple sources of information to develop a comprehensive understanding of students’ strengths and needs (</a:t>
            </a:r>
            <a:r>
              <a:rPr lang="en-US" dirty="0"/>
              <a:t>Data-Based Decision-Making &amp; Individualization)</a:t>
            </a:r>
          </a:p>
          <a:p>
            <a:endParaRPr lang="en-US" b="0" baseline="0" dirty="0"/>
          </a:p>
          <a:p>
            <a:r>
              <a:rPr lang="en-US" b="0" baseline="0" dirty="0"/>
              <a:t>The link to register for the second webinar will be sent in an invitation e-mail within the next couple of weeks. So, be on the look-out for the invitation e-mail!</a:t>
            </a:r>
          </a:p>
          <a:p>
            <a:endParaRPr lang="en-US" b="0" baseline="0" dirty="0"/>
          </a:p>
          <a:p>
            <a:endParaRPr lang="en-US" b="0"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fld id="{F19D6CF1-BCB8-4759-B2D5-6FD3B482A2A4}" type="slidenum">
              <a:rPr lang="en-US" smtClean="0"/>
              <a:t>30</a:t>
            </a:fld>
            <a:endParaRPr lang="en-US"/>
          </a:p>
        </p:txBody>
      </p:sp>
    </p:spTree>
    <p:extLst>
      <p:ext uri="{BB962C8B-B14F-4D97-AF65-F5344CB8AC3E}">
        <p14:creationId xmlns:p14="http://schemas.microsoft.com/office/powerpoint/2010/main" val="1852651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 </a:t>
            </a:r>
            <a:r>
              <a:rPr lang="en-US" b="0" dirty="0"/>
              <a:t>If you have</a:t>
            </a:r>
            <a:r>
              <a:rPr lang="en-US" b="0" baseline="0" dirty="0"/>
              <a:t> any questions, thoughts, or ideas related to HLPs and/or MTSS, please use the chat box to list your ideas. After this webinar, the HLP Team will review what you indicated and use this information to develop future HLP webinars and resources to support this good work.  </a:t>
            </a:r>
            <a:endParaRPr lang="en-US" b="0" dirty="0"/>
          </a:p>
        </p:txBody>
      </p:sp>
      <p:sp>
        <p:nvSpPr>
          <p:cNvPr id="4" name="Slide Number Placeholder 3"/>
          <p:cNvSpPr>
            <a:spLocks noGrp="1"/>
          </p:cNvSpPr>
          <p:nvPr>
            <p:ph type="sldNum" sz="quarter" idx="10"/>
          </p:nvPr>
        </p:nvSpPr>
        <p:spPr/>
        <p:txBody>
          <a:bodyPr/>
          <a:lstStyle/>
          <a:p>
            <a:fld id="{F19D6CF1-BCB8-4759-B2D5-6FD3B482A2A4}" type="slidenum">
              <a:rPr lang="en-US" smtClean="0"/>
              <a:t>31</a:t>
            </a:fld>
            <a:endParaRPr lang="en-US"/>
          </a:p>
        </p:txBody>
      </p:sp>
    </p:spTree>
    <p:extLst>
      <p:ext uri="{BB962C8B-B14F-4D97-AF65-F5344CB8AC3E}">
        <p14:creationId xmlns:p14="http://schemas.microsoft.com/office/powerpoint/2010/main" val="1029982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a:t>
            </a:r>
            <a:r>
              <a:rPr lang="en-US" dirty="0"/>
              <a:t>: In closing, we</a:t>
            </a:r>
            <a:r>
              <a:rPr lang="en-US" baseline="0" dirty="0"/>
              <a:t> want to thank you for joining us today. As a reminder, an invitation e-mail for the second HLP webinar will be sent within the next couple of weeks from the e-mail address listed. Please feel free to forward the e-mail to your colleagues and encourage them to register. </a:t>
            </a:r>
          </a:p>
          <a:p>
            <a:endParaRPr lang="en-US" baseline="0" dirty="0"/>
          </a:p>
          <a:p>
            <a:r>
              <a:rPr lang="en-US" baseline="0" dirty="0"/>
              <a:t>Also, a reminder e-mail will be sent a week before the second webinar that will include resources specific to the HLPs #18 and #4. </a:t>
            </a:r>
          </a:p>
          <a:p>
            <a:endParaRPr lang="en-US" baseline="0" dirty="0"/>
          </a:p>
          <a:p>
            <a:r>
              <a:rPr lang="en-US" baseline="0" dirty="0"/>
              <a:t>We hope you have </a:t>
            </a:r>
            <a:r>
              <a:rPr lang="en-US" baseline="0"/>
              <a:t>a fantastic </a:t>
            </a:r>
            <a:r>
              <a:rPr lang="en-US" baseline="0" dirty="0"/>
              <a:t>week, and we will look forward to ‘seeing you</a:t>
            </a:r>
            <a:r>
              <a:rPr lang="en-US" baseline="0"/>
              <a:t>’ virtually </a:t>
            </a:r>
            <a:r>
              <a:rPr lang="en-US" baseline="0" dirty="0"/>
              <a:t>at the next HLP webinar on September 26 at 3:30 p.m.</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32</a:t>
            </a:fld>
            <a:endParaRPr lang="en-US"/>
          </a:p>
        </p:txBody>
      </p:sp>
    </p:spTree>
    <p:extLst>
      <p:ext uri="{BB962C8B-B14F-4D97-AF65-F5344CB8AC3E}">
        <p14:creationId xmlns:p14="http://schemas.microsoft.com/office/powerpoint/2010/main" val="298129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a:t>
            </a:r>
          </a:p>
          <a:p>
            <a:r>
              <a:rPr lang="en-US" b="1" dirty="0">
                <a:cs typeface="Calibri"/>
              </a:rPr>
              <a:t>Now that we've had a chance to get to know more about each other. Let's take a moment to outline the structure of the webinar today. You can expect that we will always give you an overview of the session which will serve as a guidepost for our discussions and the work that we will do together. In this session, you can expect us to address six elements. </a:t>
            </a:r>
          </a:p>
          <a:p>
            <a:r>
              <a:rPr lang="en-US" b="1" dirty="0">
                <a:cs typeface="Calibri"/>
              </a:rPr>
              <a:t>First, we want to provide context for why we are here including the work that has preceded this and the partners involved.</a:t>
            </a:r>
          </a:p>
          <a:p>
            <a:r>
              <a:rPr lang="en-US" b="1" dirty="0">
                <a:cs typeface="Calibri"/>
              </a:rPr>
              <a:t>Next, we want to define and discuss two constructs that you might be hearing more about---Multitiered Systems of Support and High Leverage Practices.</a:t>
            </a:r>
          </a:p>
          <a:p>
            <a:r>
              <a:rPr lang="en-US" b="1" dirty="0">
                <a:cs typeface="Calibri"/>
              </a:rPr>
              <a:t>After that, we will discuss the way that high leverage practice fit within the framework of multitiered systems of support. This will include examples and implications for various stakeholders.</a:t>
            </a:r>
          </a:p>
          <a:p>
            <a:r>
              <a:rPr lang="en-US" b="1" dirty="0">
                <a:cs typeface="Calibri"/>
              </a:rPr>
              <a:t>Then, we will offer and unpack a variety of resources that are available to support this work.</a:t>
            </a:r>
          </a:p>
          <a:p>
            <a:r>
              <a:rPr lang="en-US" b="1" dirty="0">
                <a:cs typeface="Calibri"/>
              </a:rPr>
              <a:t>Finally, we will close by giving you a heads up on what's next with this exciting and innovative work!</a:t>
            </a:r>
          </a:p>
        </p:txBody>
      </p:sp>
      <p:sp>
        <p:nvSpPr>
          <p:cNvPr id="4" name="Slide Number Placeholder 3"/>
          <p:cNvSpPr>
            <a:spLocks noGrp="1"/>
          </p:cNvSpPr>
          <p:nvPr>
            <p:ph type="sldNum" sz="quarter" idx="10"/>
          </p:nvPr>
        </p:nvSpPr>
        <p:spPr/>
        <p:txBody>
          <a:bodyPr/>
          <a:lstStyle/>
          <a:p>
            <a:fld id="{F19D6CF1-BCB8-4759-B2D5-6FD3B482A2A4}" type="slidenum">
              <a:rPr lang="en-US" smtClean="0"/>
              <a:t>4</a:t>
            </a:fld>
            <a:endParaRPr lang="en-US"/>
          </a:p>
        </p:txBody>
      </p:sp>
    </p:spTree>
    <p:extLst>
      <p:ext uri="{BB962C8B-B14F-4D97-AF65-F5344CB8AC3E}">
        <p14:creationId xmlns:p14="http://schemas.microsoft.com/office/powerpoint/2010/main" val="170712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Day:  </a:t>
            </a:r>
            <a:endParaRPr lang="en-US" dirty="0"/>
          </a:p>
          <a:p>
            <a:pPr>
              <a:defRPr/>
            </a:pPr>
            <a:r>
              <a:rPr lang="en-US" dirty="0"/>
              <a:t>Changes at the national policy level are moving towards coordinating systems of support that empower educators to maximize student success. This is evident in legislation like the Every Student Succeeds Act (ESSA). This legislation, like others before it, requires the implementation of evidence-based interventions and practices in systems of supports for learners. The purpose of this webinar series is two-fold. First, it is a continuation of the HLP and MTSS Summit that occurred on June 20th at Middle Georgia</a:t>
            </a:r>
            <a:r>
              <a:rPr lang="en-US" baseline="0" dirty="0"/>
              <a:t> State University. </a:t>
            </a:r>
            <a:r>
              <a:rPr lang="en-US" dirty="0"/>
              <a:t>Some of you may have participated in that awesome event and we thank you for joining us today. Second, our goal to  create awareness of High Leverage Practices and how these practices align within a Multi-tiered Systems of Support which will be known, in Georgia, as Georgia’s Tiered System of Supports for Students. We are excited and honored to do this work is in collaboration with the Georgia Department of Education, University System of Georgia, Georgia Professional Standards Commission, and the CEEDAR Center. </a:t>
            </a:r>
            <a:endParaRPr lang="en-US" dirty="0">
              <a:cs typeface="Calibri"/>
            </a:endParaRPr>
          </a:p>
          <a:p>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t>5</a:t>
            </a:fld>
            <a:endParaRPr lang="en-US"/>
          </a:p>
        </p:txBody>
      </p:sp>
    </p:spTree>
    <p:extLst>
      <p:ext uri="{BB962C8B-B14F-4D97-AF65-F5344CB8AC3E}">
        <p14:creationId xmlns:p14="http://schemas.microsoft.com/office/powerpoint/2010/main" val="195418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549"/>
            <a:r>
              <a:rPr lang="en-US" b="1" dirty="0"/>
              <a:t>PAM: </a:t>
            </a:r>
            <a:r>
              <a:rPr lang="en-US" b="0" dirty="0"/>
              <a:t>Now,</a:t>
            </a:r>
            <a:r>
              <a:rPr lang="en-US" b="0" baseline="0" dirty="0"/>
              <a:t> let’s </a:t>
            </a:r>
            <a:r>
              <a:rPr lang="en-US" b="0" dirty="0"/>
              <a:t>find out how you’re feeling.</a:t>
            </a:r>
            <a:r>
              <a:rPr lang="en-US" b="0" baseline="0" dirty="0"/>
              <a:t> </a:t>
            </a:r>
            <a:r>
              <a:rPr lang="en-US" dirty="0"/>
              <a:t>On a scale from 1-10, please rate your level of confidence in participating in High</a:t>
            </a:r>
            <a:r>
              <a:rPr lang="en-US" baseline="0" dirty="0"/>
              <a:t> Leverage Practices and Multi-Tiered System of Supports’ conversations. </a:t>
            </a:r>
          </a:p>
          <a:p>
            <a:pPr marL="240549"/>
            <a:endParaRPr lang="en-US" dirty="0"/>
          </a:p>
          <a:p>
            <a:pPr defTabSz="1850380">
              <a:defRPr/>
            </a:pPr>
            <a:r>
              <a:rPr lang="en-US" dirty="0"/>
              <a:t>(time</a:t>
            </a:r>
            <a:r>
              <a:rPr lang="en-US" baseline="0" dirty="0"/>
              <a:t> to respond to the poll) </a:t>
            </a:r>
          </a:p>
          <a:p>
            <a:pPr defTabSz="1850380">
              <a:defRPr/>
            </a:pPr>
            <a:endParaRPr lang="en-US" baseline="0" dirty="0"/>
          </a:p>
          <a:p>
            <a:pPr defTabSz="1850380">
              <a:defRPr/>
            </a:pPr>
            <a:r>
              <a:rPr lang="en-US" baseline="0" dirty="0"/>
              <a:t>Thank you for responding! Based on the responses, …</a:t>
            </a:r>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t>6</a:t>
            </a:fld>
            <a:endParaRPr lang="en-US"/>
          </a:p>
        </p:txBody>
      </p:sp>
    </p:spTree>
    <p:extLst>
      <p:ext uri="{BB962C8B-B14F-4D97-AF65-F5344CB8AC3E}">
        <p14:creationId xmlns:p14="http://schemas.microsoft.com/office/powerpoint/2010/main" val="6623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a:t>
            </a:r>
            <a:r>
              <a:rPr lang="en-US" b="1" dirty="0">
                <a:cs typeface="Calibri"/>
              </a:rPr>
              <a:t> </a:t>
            </a:r>
            <a:endParaRPr lang="en-US" b="1" dirty="0"/>
          </a:p>
          <a:p>
            <a:r>
              <a:rPr lang="en-US" b="1" dirty="0">
                <a:cs typeface="Calibri"/>
              </a:rPr>
              <a:t>1.What is MTSS? A Multitiered System of Support  is a framework that integrates </a:t>
            </a:r>
            <a:r>
              <a:rPr lang="en-US" dirty="0"/>
              <a:t>assessment and intervention within a schoolwide, multilevel prevention systems to maximize student outcomes for all learners.</a:t>
            </a:r>
            <a:r>
              <a:rPr lang="en-US" dirty="0">
                <a:cs typeface="Calibri"/>
              </a:rPr>
              <a:t> As we mentioned before, in Georgia, you will hear MTSS referred to as Georgia's Tiered System of Supports for Students.</a:t>
            </a:r>
          </a:p>
          <a:p>
            <a:r>
              <a:rPr lang="en-US" b="1" dirty="0">
                <a:cs typeface="Calibri"/>
              </a:rPr>
              <a:t>It is intended to be inclusive of all students regardless of their ability level.  This framework is also intended to consider the stakeholders in the system. So that includes teachers, families, administrators, support staff, etc. These are key players in ensuring that the SYSTEM is working properly. It is important to note what we mean by system. Certainly the system can refer to a school system, but more importantly the system refers to the </a:t>
            </a:r>
            <a:r>
              <a:rPr lang="en-US" dirty="0"/>
              <a:t> structures that exist to support students or teachers, the protocols and procedures used to determine how and when supports are provided. </a:t>
            </a:r>
            <a:r>
              <a:rPr lang="en-US" dirty="0">
                <a:cs typeface="Calibri"/>
              </a:rPr>
              <a:t> It is the infrastructure that sustains your work.</a:t>
            </a:r>
          </a:p>
          <a:p>
            <a:endParaRPr lang="en-US" dirty="0">
              <a:cs typeface="Calibri"/>
            </a:endParaRPr>
          </a:p>
          <a:p>
            <a:endParaRPr lang="en-US" b="1" dirty="0"/>
          </a:p>
          <a:p>
            <a:r>
              <a:rPr lang="en-US" b="1" dirty="0"/>
              <a:t>3. This is a problem solving model that allows you to consider</a:t>
            </a:r>
            <a:endParaRPr lang="en-US" dirty="0">
              <a:cs typeface="Calibri"/>
            </a:endParaRPr>
          </a:p>
          <a:p>
            <a:r>
              <a:rPr lang="en-US" b="1" dirty="0"/>
              <a:t>Who is at risk</a:t>
            </a:r>
            <a:endParaRPr lang="en-US" dirty="0"/>
          </a:p>
          <a:p>
            <a:r>
              <a:rPr lang="en-US" b="1" dirty="0"/>
              <a:t>Who is making progress</a:t>
            </a:r>
            <a:endParaRPr lang="en-US" dirty="0"/>
          </a:p>
          <a:p>
            <a:r>
              <a:rPr lang="en-US" b="1" dirty="0"/>
              <a:t>Who needs support</a:t>
            </a:r>
            <a:endParaRPr lang="en-US" dirty="0"/>
          </a:p>
          <a:p>
            <a:r>
              <a:rPr lang="en-US" b="1" dirty="0"/>
              <a:t>How do we know </a:t>
            </a:r>
            <a:endParaRPr lang="en-US" dirty="0"/>
          </a:p>
          <a:p>
            <a:r>
              <a:rPr lang="en-US" b="1" dirty="0"/>
              <a:t>You might find that these are questions that you have already been considering through other models like RTI. So what's the difference?</a:t>
            </a:r>
            <a:endParaRPr lang="en-US" dirty="0"/>
          </a:p>
          <a:p>
            <a:endParaRPr lang="en-US" b="1" dirty="0">
              <a:cs typeface="Calibri"/>
            </a:endParaRPr>
          </a:p>
        </p:txBody>
      </p:sp>
      <p:sp>
        <p:nvSpPr>
          <p:cNvPr id="4" name="Slide Number Placeholder 3"/>
          <p:cNvSpPr>
            <a:spLocks noGrp="1"/>
          </p:cNvSpPr>
          <p:nvPr>
            <p:ph type="sldNum" sz="quarter" idx="10"/>
          </p:nvPr>
        </p:nvSpPr>
        <p:spPr/>
        <p:txBody>
          <a:bodyPr/>
          <a:lstStyle/>
          <a:p>
            <a:fld id="{F19D6CF1-BCB8-4759-B2D5-6FD3B482A2A4}" type="slidenum">
              <a:rPr lang="en-US" smtClean="0"/>
              <a:t>7</a:t>
            </a:fld>
            <a:endParaRPr lang="en-US"/>
          </a:p>
        </p:txBody>
      </p:sp>
    </p:spTree>
    <p:extLst>
      <p:ext uri="{BB962C8B-B14F-4D97-AF65-F5344CB8AC3E}">
        <p14:creationId xmlns:p14="http://schemas.microsoft.com/office/powerpoint/2010/main" val="253310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a:t>
            </a:r>
            <a:r>
              <a:rPr lang="en-US" b="1" dirty="0">
                <a:cs typeface="Calibri"/>
              </a:rPr>
              <a:t>—</a:t>
            </a:r>
          </a:p>
          <a:p>
            <a:endParaRPr lang="en-US" b="1" dirty="0">
              <a:cs typeface="Calibri"/>
            </a:endParaRPr>
          </a:p>
          <a:p>
            <a:r>
              <a:rPr lang="en-US" b="1" dirty="0">
                <a:cs typeface="Calibri"/>
              </a:rPr>
              <a:t>In Georgia's Tiered System of Supports for Students, or MTSS, we want to encourage you to consider the supports available within the system that sustains your work.</a:t>
            </a:r>
          </a:p>
          <a:p>
            <a:r>
              <a:rPr lang="en-US" b="1" dirty="0">
                <a:cs typeface="Calibri"/>
              </a:rPr>
              <a:t>Specifically, what does this support look like and whether the system has the infrastructure necessary to SUSTAIN those supports. And more importantly, </a:t>
            </a:r>
            <a:r>
              <a:rPr lang="en-US" b="1" dirty="0"/>
              <a:t>after we take the </a:t>
            </a:r>
            <a:r>
              <a:rPr lang="en-US" dirty="0"/>
              <a:t>opportunity to review these processes, we take the time to determine whether or not those supports had a meaningful impact.</a:t>
            </a:r>
            <a:r>
              <a:rPr lang="en-US" dirty="0">
                <a:cs typeface="Calibri"/>
              </a:rPr>
              <a:t> To put it plainly, DID IT MATTER? Overall, in the words of Tessie Bailey, this framework leads to a refining of the system so that it's efficient, effective, and sustainable.</a:t>
            </a:r>
          </a:p>
          <a:p>
            <a:endParaRPr lang="en-US" dirty="0">
              <a:cs typeface="Calibri"/>
            </a:endParaRPr>
          </a:p>
          <a:p>
            <a:r>
              <a:rPr lang="en-US" b="1" dirty="0">
                <a:cs typeface="Calibri"/>
              </a:rPr>
              <a:t>(I may not use this example, but included in case I change my mind). Consider this example, upon a review of data, we identify within our school that students who are advanced could benefit from more enrichment opportunities, does our system have the supports available to meet that need. One might say that we can provide resources to teachers individually to support those students. However, in reviewing this practice as a whole, consider asking these questions—Is this efficient? Is it</a:t>
            </a:r>
            <a:r>
              <a:rPr lang="en-US" b="1" baseline="0" dirty="0">
                <a:cs typeface="Calibri"/>
              </a:rPr>
              <a:t> </a:t>
            </a:r>
            <a:r>
              <a:rPr lang="en-US" b="1" dirty="0">
                <a:cs typeface="Calibri"/>
              </a:rPr>
              <a:t>effective? How</a:t>
            </a:r>
            <a:r>
              <a:rPr lang="en-US" b="1" baseline="0" dirty="0">
                <a:cs typeface="Calibri"/>
              </a:rPr>
              <a:t> can you control for fidelity or quality implementation? </a:t>
            </a:r>
            <a:r>
              <a:rPr lang="en-US" b="1" dirty="0">
                <a:cs typeface="Calibri"/>
              </a:rPr>
              <a:t>Is this sustainable? What happens if the teachers leave?</a:t>
            </a:r>
          </a:p>
          <a:p>
            <a:r>
              <a:rPr lang="en-US" b="1" dirty="0">
                <a:cs typeface="Calibri"/>
              </a:rPr>
              <a:t>Operating in a MTSS framework or the framework of Georgia's Tiered System of Supports for Students, we can consider these questions and ensure that practices that are efficient and effective and sustainable, like HLPs, can be implemented effectively. </a:t>
            </a:r>
          </a:p>
        </p:txBody>
      </p:sp>
      <p:sp>
        <p:nvSpPr>
          <p:cNvPr id="4" name="Slide Number Placeholder 3"/>
          <p:cNvSpPr>
            <a:spLocks noGrp="1"/>
          </p:cNvSpPr>
          <p:nvPr>
            <p:ph type="sldNum" sz="quarter" idx="10"/>
          </p:nvPr>
        </p:nvSpPr>
        <p:spPr/>
        <p:txBody>
          <a:bodyPr/>
          <a:lstStyle/>
          <a:p>
            <a:fld id="{F19D6CF1-BCB8-4759-B2D5-6FD3B482A2A4}" type="slidenum">
              <a:rPr lang="en-US" smtClean="0"/>
              <a:t>8</a:t>
            </a:fld>
            <a:endParaRPr lang="en-US"/>
          </a:p>
        </p:txBody>
      </p:sp>
    </p:spTree>
    <p:extLst>
      <p:ext uri="{BB962C8B-B14F-4D97-AF65-F5344CB8AC3E}">
        <p14:creationId xmlns:p14="http://schemas.microsoft.com/office/powerpoint/2010/main" val="271003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 </a:t>
            </a:r>
            <a:r>
              <a:rPr lang="en-US" b="0" dirty="0"/>
              <a:t>So what exactly are High Leverage Practices, or HLPs, as you’ll hear us reference throughout? In this next section of the webinar we will build a common language for our work implementing HLPs in Georgia’s Tiered System of Supports for Students. </a:t>
            </a:r>
            <a:r>
              <a:rPr lang="en-US" dirty="0"/>
              <a:t>&lt;</a:t>
            </a:r>
            <a:r>
              <a:rPr lang="en-US" b="1" dirty="0"/>
              <a:t>CLICK</a:t>
            </a:r>
            <a:r>
              <a:rPr lang="en-US" dirty="0"/>
              <a:t>&gt; </a:t>
            </a:r>
            <a:r>
              <a:rPr lang="en-US" b="0" dirty="0"/>
              <a:t> </a:t>
            </a:r>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t>9</a:t>
            </a:fld>
            <a:endParaRPr lang="en-US"/>
          </a:p>
        </p:txBody>
      </p:sp>
    </p:spTree>
    <p:extLst>
      <p:ext uri="{BB962C8B-B14F-4D97-AF65-F5344CB8AC3E}">
        <p14:creationId xmlns:p14="http://schemas.microsoft.com/office/powerpoint/2010/main" val="312573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1171332-CAF4-4EA2-B7E6-D6F78877A9AB}"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0303-644F-4E7E-B317-1342819723A0}"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t>8/29/18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171332-CAF4-4EA2-B7E6-D6F78877A9AB}"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0303-644F-4E7E-B317-1342819723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171332-CAF4-4EA2-B7E6-D6F78877A9AB}"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171332-CAF4-4EA2-B7E6-D6F78877A9AB}"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1171332-CAF4-4EA2-B7E6-D6F78877A9AB}"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71332-CAF4-4EA2-B7E6-D6F78877A9AB}"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0303-644F-4E7E-B317-1342819723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171332-CAF4-4EA2-B7E6-D6F78877A9AB}"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0303-644F-4E7E-B317-1342819723A0}"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1171332-CAF4-4EA2-B7E6-D6F78877A9AB}" type="datetimeFigureOut">
              <a:rPr lang="en-US" smtClean="0"/>
              <a:t>8/29/18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84E0303-644F-4E7E-B317-1342819723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1171332-CAF4-4EA2-B7E6-D6F78877A9AB}" type="datetimeFigureOut">
              <a:rPr lang="en-US" smtClean="0"/>
              <a:t>8/29/18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84E0303-644F-4E7E-B317-1342819723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8077200" cy="3140312"/>
          </a:xfrm>
        </p:spPr>
        <p:txBody>
          <a:bodyPr>
            <a:normAutofit fontScale="90000"/>
          </a:bodyPr>
          <a:lstStyle/>
          <a:p>
            <a:pPr algn="ctr"/>
            <a:r>
              <a:rPr lang="en-US" sz="5300" dirty="0"/>
              <a:t>High Leverage Practices (HLP) </a:t>
            </a:r>
            <a:br>
              <a:rPr lang="en-US" sz="5300" dirty="0"/>
            </a:br>
            <a:r>
              <a:rPr lang="en-US" sz="5300" dirty="0"/>
              <a:t>Webinar 1: </a:t>
            </a:r>
            <a:br>
              <a:rPr lang="en-US" sz="5300" dirty="0"/>
            </a:br>
            <a:br>
              <a:rPr lang="en-US" sz="5300" dirty="0"/>
            </a:br>
            <a:r>
              <a:rPr lang="en-US" sz="4000" dirty="0">
                <a:solidFill>
                  <a:schemeClr val="tx1"/>
                </a:solidFill>
              </a:rPr>
              <a:t>Introduction to High Leverage Practices through a Multi-Tiered Systems of Support</a:t>
            </a:r>
            <a:br>
              <a:rPr lang="en-US" sz="3200" dirty="0">
                <a:solidFill>
                  <a:schemeClr val="tx1"/>
                </a:solidFill>
              </a:rPr>
            </a:br>
            <a:br>
              <a:rPr lang="en-US" sz="3200" dirty="0">
                <a:solidFill>
                  <a:schemeClr val="tx1"/>
                </a:solidFill>
              </a:rPr>
            </a:br>
            <a:r>
              <a:rPr lang="en-US" sz="3200" dirty="0">
                <a:solidFill>
                  <a:srgbClr val="FF0000"/>
                </a:solidFill>
              </a:rPr>
              <a:t> </a:t>
            </a:r>
            <a:endParaRPr lang="en-US" sz="3600" dirty="0">
              <a:solidFill>
                <a:srgbClr val="FF0000"/>
              </a:solidFill>
            </a:endParaRPr>
          </a:p>
        </p:txBody>
      </p:sp>
      <p:pic>
        <p:nvPicPr>
          <p:cNvPr id="7" name="Picture 6" descr="Screen Shot 2014-04-07 at 10.2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476" y="401299"/>
            <a:ext cx="5188987" cy="3577213"/>
          </a:xfrm>
          <a:prstGeom prst="rect">
            <a:avLst/>
          </a:prstGeom>
        </p:spPr>
      </p:pic>
      <p:pic>
        <p:nvPicPr>
          <p:cNvPr id="8" name="Picture 7" descr="Screen Shot 2014-04-07 at 10.2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7876" y="553699"/>
            <a:ext cx="5188987" cy="3577213"/>
          </a:xfrm>
          <a:prstGeom prst="rect">
            <a:avLst/>
          </a:prstGeom>
        </p:spPr>
      </p:pic>
      <p:pic>
        <p:nvPicPr>
          <p:cNvPr id="9" name="Picture 8" descr="Screen Shot 2014-04-07 at 10.2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0276" y="706099"/>
            <a:ext cx="5188987" cy="3577213"/>
          </a:xfrm>
          <a:prstGeom prst="rect">
            <a:avLst/>
          </a:prstGeom>
        </p:spPr>
      </p:pic>
      <p:pic>
        <p:nvPicPr>
          <p:cNvPr id="10" name="Picture 9" descr="Screen Shot 2014-04-07 at 10.2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676" y="858499"/>
            <a:ext cx="5188987" cy="3577213"/>
          </a:xfrm>
          <a:prstGeom prst="rect">
            <a:avLst/>
          </a:prstGeom>
        </p:spPr>
      </p:pic>
      <p:pic>
        <p:nvPicPr>
          <p:cNvPr id="11" name="Picture 10" descr="Screen Shot 2014-04-07 at 10.2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5076" y="1010899"/>
            <a:ext cx="5188987" cy="3577213"/>
          </a:xfrm>
          <a:prstGeom prst="rect">
            <a:avLst/>
          </a:prstGeom>
        </p:spPr>
      </p:pic>
    </p:spTree>
    <p:extLst>
      <p:ext uri="{BB962C8B-B14F-4D97-AF65-F5344CB8AC3E}">
        <p14:creationId xmlns:p14="http://schemas.microsoft.com/office/powerpoint/2010/main" val="209418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Practices</a:t>
            </a:r>
          </a:p>
        </p:txBody>
      </p:sp>
      <p:sp>
        <p:nvSpPr>
          <p:cNvPr id="3" name="Content Placeholder 2"/>
          <p:cNvSpPr>
            <a:spLocks noGrp="1"/>
          </p:cNvSpPr>
          <p:nvPr>
            <p:ph idx="1"/>
          </p:nvPr>
        </p:nvSpPr>
        <p:spPr/>
        <p:txBody>
          <a:bodyPr>
            <a:normAutofit/>
          </a:bodyPr>
          <a:lstStyle/>
          <a:p>
            <a:r>
              <a:rPr lang="en-US" dirty="0"/>
              <a:t>HLPs are identified as </a:t>
            </a:r>
            <a:r>
              <a:rPr lang="en-US" b="1" dirty="0">
                <a:solidFill>
                  <a:schemeClr val="accent6">
                    <a:lumMod val="50000"/>
                  </a:schemeClr>
                </a:solidFill>
              </a:rPr>
              <a:t>specific teacher practices</a:t>
            </a:r>
            <a:r>
              <a:rPr lang="en-US" dirty="0"/>
              <a:t> that are likely to result in </a:t>
            </a:r>
            <a:r>
              <a:rPr lang="en-US" b="1" dirty="0">
                <a:solidFill>
                  <a:schemeClr val="accent5">
                    <a:lumMod val="75000"/>
                  </a:schemeClr>
                </a:solidFill>
              </a:rPr>
              <a:t>improved student outcomes</a:t>
            </a:r>
            <a:r>
              <a:rPr lang="en-US" dirty="0"/>
              <a:t>.</a:t>
            </a:r>
          </a:p>
          <a:p>
            <a:endParaRPr lang="en-US" dirty="0"/>
          </a:p>
          <a:p>
            <a:r>
              <a:rPr lang="en-US" dirty="0"/>
              <a:t>“The HLPs can become the foundation of a cohesive, practice-based teacher education curriculum that incorporates repeated, scaffolded, effective opportunities…” </a:t>
            </a:r>
            <a:r>
              <a:rPr lang="en-US" sz="2400" dirty="0"/>
              <a:t>(</a:t>
            </a:r>
            <a:r>
              <a:rPr lang="en-US" sz="2400" dirty="0" err="1"/>
              <a:t>McLeskey</a:t>
            </a:r>
            <a:r>
              <a:rPr lang="en-US" sz="2400" dirty="0"/>
              <a:t> et al., 2017, pg. 9).</a:t>
            </a:r>
            <a:endParaRPr lang="en-US" dirty="0"/>
          </a:p>
          <a:p>
            <a:endParaRPr lang="en-US" dirty="0"/>
          </a:p>
        </p:txBody>
      </p:sp>
    </p:spTree>
    <p:extLst>
      <p:ext uri="{BB962C8B-B14F-4D97-AF65-F5344CB8AC3E}">
        <p14:creationId xmlns:p14="http://schemas.microsoft.com/office/powerpoint/2010/main" val="2885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HLPs are</a:t>
            </a:r>
            <a:r>
              <a:rPr lang="mr-IN" dirty="0"/>
              <a:t>…</a:t>
            </a:r>
            <a:endParaRPr lang="en-US" dirty="0"/>
          </a:p>
        </p:txBody>
      </p:sp>
      <p:pic>
        <p:nvPicPr>
          <p:cNvPr id="4" name="Content Placeholder 3"/>
          <p:cNvPicPr>
            <a:picLocks noGrp="1" noChangeAspect="1"/>
          </p:cNvPicPr>
          <p:nvPr>
            <p:ph idx="1"/>
          </p:nvPr>
        </p:nvPicPr>
        <p:blipFill>
          <a:blip r:embed="rId3"/>
          <a:stretch>
            <a:fillRect/>
          </a:stretch>
        </p:blipFill>
        <p:spPr>
          <a:xfrm>
            <a:off x="2133600" y="2178447"/>
            <a:ext cx="4955983" cy="1174353"/>
          </a:xfrm>
          <a:prstGeom prst="rect">
            <a:avLst/>
          </a:prstGeom>
        </p:spPr>
      </p:pic>
      <p:pic>
        <p:nvPicPr>
          <p:cNvPr id="5" name="Picture 4"/>
          <p:cNvPicPr>
            <a:picLocks noChangeAspect="1"/>
          </p:cNvPicPr>
          <p:nvPr/>
        </p:nvPicPr>
        <p:blipFill>
          <a:blip r:embed="rId4"/>
          <a:stretch>
            <a:fillRect/>
          </a:stretch>
        </p:blipFill>
        <p:spPr>
          <a:xfrm>
            <a:off x="914400" y="4140200"/>
            <a:ext cx="3276600" cy="2184400"/>
          </a:xfrm>
          <a:prstGeom prst="rect">
            <a:avLst/>
          </a:prstGeom>
        </p:spPr>
      </p:pic>
      <p:pic>
        <p:nvPicPr>
          <p:cNvPr id="6" name="Picture 5"/>
          <p:cNvPicPr>
            <a:picLocks noChangeAspect="1"/>
          </p:cNvPicPr>
          <p:nvPr/>
        </p:nvPicPr>
        <p:blipFill>
          <a:blip r:embed="rId5"/>
          <a:stretch>
            <a:fillRect/>
          </a:stretch>
        </p:blipFill>
        <p:spPr>
          <a:xfrm>
            <a:off x="4724400" y="3742207"/>
            <a:ext cx="4154391" cy="3115793"/>
          </a:xfrm>
          <a:prstGeom prst="rect">
            <a:avLst/>
          </a:prstGeom>
        </p:spPr>
      </p:pic>
    </p:spTree>
    <p:extLst>
      <p:ext uri="{BB962C8B-B14F-4D97-AF65-F5344CB8AC3E}">
        <p14:creationId xmlns:p14="http://schemas.microsoft.com/office/powerpoint/2010/main" val="4865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Categories</a:t>
            </a:r>
          </a:p>
        </p:txBody>
      </p:sp>
      <p:pic>
        <p:nvPicPr>
          <p:cNvPr id="15" name="Content Placeholder 14">
            <a:extLst>
              <a:ext uri="{FF2B5EF4-FFF2-40B4-BE49-F238E27FC236}">
                <a16:creationId xmlns:a16="http://schemas.microsoft.com/office/drawing/2014/main" id="{4A4B2700-AB70-8D46-A9A8-992E366B95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321" y="1774825"/>
            <a:ext cx="6395357" cy="4625975"/>
          </a:xfrm>
        </p:spPr>
      </p:pic>
    </p:spTree>
    <p:extLst>
      <p:ext uri="{BB962C8B-B14F-4D97-AF65-F5344CB8AC3E}">
        <p14:creationId xmlns:p14="http://schemas.microsoft.com/office/powerpoint/2010/main" val="245375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74CC-8AB6-4C78-A61D-78FCCDB41279}"/>
              </a:ext>
            </a:extLst>
          </p:cNvPr>
          <p:cNvSpPr>
            <a:spLocks noGrp="1"/>
          </p:cNvSpPr>
          <p:nvPr>
            <p:ph type="title"/>
          </p:nvPr>
        </p:nvSpPr>
        <p:spPr/>
        <p:txBody>
          <a:bodyPr/>
          <a:lstStyle/>
          <a:p>
            <a:r>
              <a:rPr lang="en-US" dirty="0"/>
              <a:t>Benefits of HLPs</a:t>
            </a:r>
          </a:p>
        </p:txBody>
      </p:sp>
      <p:sp>
        <p:nvSpPr>
          <p:cNvPr id="3" name="Content Placeholder 2">
            <a:extLst>
              <a:ext uri="{FF2B5EF4-FFF2-40B4-BE49-F238E27FC236}">
                <a16:creationId xmlns:a16="http://schemas.microsoft.com/office/drawing/2014/main" id="{9B2397A2-A641-4147-B41A-1A41E20AE166}"/>
              </a:ext>
            </a:extLst>
          </p:cNvPr>
          <p:cNvSpPr>
            <a:spLocks noGrp="1"/>
          </p:cNvSpPr>
          <p:nvPr>
            <p:ph idx="1"/>
          </p:nvPr>
        </p:nvSpPr>
        <p:spPr/>
        <p:txBody>
          <a:bodyPr vert="horz" lIns="54864" tIns="91440" rtlCol="0" anchor="t">
            <a:normAutofit/>
          </a:bodyPr>
          <a:lstStyle/>
          <a:p>
            <a:pPr marL="438785"/>
            <a:r>
              <a:rPr lang="en-US" dirty="0"/>
              <a:t>Appropriate for ALL Learners</a:t>
            </a:r>
          </a:p>
          <a:p>
            <a:pPr marL="438785"/>
            <a:endParaRPr lang="en-US" dirty="0"/>
          </a:p>
          <a:p>
            <a:pPr marL="438785"/>
            <a:r>
              <a:rPr lang="en-US" dirty="0"/>
              <a:t>Useful across content and subject area</a:t>
            </a:r>
          </a:p>
          <a:p>
            <a:pPr marL="438785"/>
            <a:endParaRPr lang="en-US" dirty="0"/>
          </a:p>
          <a:p>
            <a:pPr marL="438785"/>
            <a:r>
              <a:rPr lang="en-US" dirty="0"/>
              <a:t>Established evidence base</a:t>
            </a:r>
          </a:p>
        </p:txBody>
      </p:sp>
    </p:spTree>
    <p:extLst>
      <p:ext uri="{BB962C8B-B14F-4D97-AF65-F5344CB8AC3E}">
        <p14:creationId xmlns:p14="http://schemas.microsoft.com/office/powerpoint/2010/main" val="105863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C000"/>
                </a:solidFill>
              </a:rPr>
              <a:t>Poll Time!</a:t>
            </a:r>
          </a:p>
        </p:txBody>
      </p:sp>
      <p:sp>
        <p:nvSpPr>
          <p:cNvPr id="5" name="Content Placeholder 2">
            <a:extLst>
              <a:ext uri="{FF2B5EF4-FFF2-40B4-BE49-F238E27FC236}">
                <a16:creationId xmlns:a16="http://schemas.microsoft.com/office/drawing/2014/main" id="{9B2397A2-A641-4147-B41A-1A41E20AE166}"/>
              </a:ext>
            </a:extLst>
          </p:cNvPr>
          <p:cNvSpPr txBox="1">
            <a:spLocks/>
          </p:cNvSpPr>
          <p:nvPr/>
        </p:nvSpPr>
        <p:spPr>
          <a:xfrm>
            <a:off x="457200" y="1775191"/>
            <a:ext cx="8229600" cy="4625609"/>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785"/>
            <a:r>
              <a:rPr lang="en-US" dirty="0"/>
              <a:t>Which of the HLP category are you most excited to learn about? </a:t>
            </a:r>
          </a:p>
          <a:p>
            <a:pPr marL="731393" lvl="1"/>
            <a:r>
              <a:rPr lang="en-US" dirty="0"/>
              <a:t>Collaboration</a:t>
            </a:r>
          </a:p>
          <a:p>
            <a:pPr marL="731393" lvl="1"/>
            <a:r>
              <a:rPr lang="en-US" dirty="0"/>
              <a:t>Assessment</a:t>
            </a:r>
          </a:p>
          <a:p>
            <a:pPr marL="731393" lvl="1"/>
            <a:r>
              <a:rPr lang="en-US" dirty="0"/>
              <a:t>Social/Behavioral</a:t>
            </a:r>
          </a:p>
          <a:p>
            <a:pPr marL="731393" lvl="1"/>
            <a:r>
              <a:rPr lang="en-US" dirty="0"/>
              <a:t>Instruction</a:t>
            </a:r>
          </a:p>
          <a:p>
            <a:pPr marL="438785"/>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3015615" y="5138233"/>
            <a:ext cx="3552825" cy="1285875"/>
          </a:xfrm>
          <a:prstGeom prst="rect">
            <a:avLst/>
          </a:prstGeom>
        </p:spPr>
      </p:pic>
      <p:pic>
        <p:nvPicPr>
          <p:cNvPr id="6" name="Picture 5"/>
          <p:cNvPicPr>
            <a:picLocks noChangeAspect="1"/>
          </p:cNvPicPr>
          <p:nvPr/>
        </p:nvPicPr>
        <p:blipFill>
          <a:blip r:embed="rId4"/>
          <a:stretch>
            <a:fillRect/>
          </a:stretch>
        </p:blipFill>
        <p:spPr>
          <a:xfrm>
            <a:off x="7239000" y="115566"/>
            <a:ext cx="1828959" cy="1822862"/>
          </a:xfrm>
          <a:prstGeom prst="rect">
            <a:avLst/>
          </a:prstGeom>
        </p:spPr>
      </p:pic>
    </p:spTree>
    <p:extLst>
      <p:ext uri="{BB962C8B-B14F-4D97-AF65-F5344CB8AC3E}">
        <p14:creationId xmlns:p14="http://schemas.microsoft.com/office/powerpoint/2010/main" val="198630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a:bodyPr>
          <a:lstStyle/>
          <a:p>
            <a:r>
              <a:rPr lang="en-US" sz="4800" dirty="0"/>
              <a:t>How do HLPs and MTSS relate/work together?</a:t>
            </a:r>
          </a:p>
        </p:txBody>
      </p:sp>
    </p:spTree>
    <p:extLst>
      <p:ext uri="{BB962C8B-B14F-4D97-AF65-F5344CB8AC3E}">
        <p14:creationId xmlns:p14="http://schemas.microsoft.com/office/powerpoint/2010/main" val="24442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3052-65D9-467A-B82E-52A547C25A5C}"/>
              </a:ext>
            </a:extLst>
          </p:cNvPr>
          <p:cNvSpPr>
            <a:spLocks noGrp="1"/>
          </p:cNvSpPr>
          <p:nvPr>
            <p:ph type="title"/>
          </p:nvPr>
        </p:nvSpPr>
        <p:spPr/>
        <p:txBody>
          <a:bodyPr>
            <a:normAutofit fontScale="90000"/>
          </a:bodyPr>
          <a:lstStyle/>
          <a:p>
            <a:r>
              <a:rPr lang="en-US" dirty="0"/>
              <a:t>Georgia's Systems of Continuous Improvement Framework</a:t>
            </a:r>
          </a:p>
        </p:txBody>
      </p:sp>
      <p:pic>
        <p:nvPicPr>
          <p:cNvPr id="4" name="Content Placeholder 4" descr="Model showing that Georgia has a system that puts the whole child at the center">
            <a:extLst>
              <a:ext uri="{FF2B5EF4-FFF2-40B4-BE49-F238E27FC236}">
                <a16:creationId xmlns:a16="http://schemas.microsoft.com/office/drawing/2014/main" id="{A089DB44-78D2-9A40-9317-C29E36E2CABF}"/>
              </a:ext>
            </a:extLst>
          </p:cNvPr>
          <p:cNvPicPr>
            <a:picLocks noGrp="1" noChangeAspect="1"/>
          </p:cNvPicPr>
          <p:nvPr>
            <p:ph idx="1"/>
          </p:nvPr>
        </p:nvPicPr>
        <p:blipFill>
          <a:blip r:embed="rId3"/>
          <a:stretch>
            <a:fillRect/>
          </a:stretch>
        </p:blipFill>
        <p:spPr>
          <a:xfrm>
            <a:off x="2199989" y="1774825"/>
            <a:ext cx="4744022" cy="4625975"/>
          </a:xfrm>
          <a:prstGeom prst="rect">
            <a:avLst/>
          </a:prstGeom>
        </p:spPr>
      </p:pic>
    </p:spTree>
    <p:extLst>
      <p:ext uri="{BB962C8B-B14F-4D97-AF65-F5344CB8AC3E}">
        <p14:creationId xmlns:p14="http://schemas.microsoft.com/office/powerpoint/2010/main" val="86588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2625" y="350975"/>
            <a:ext cx="8229600" cy="984885"/>
          </a:xfrm>
        </p:spPr>
        <p:txBody>
          <a:bodyPr>
            <a:normAutofit fontScale="90000"/>
          </a:bodyPr>
          <a:lstStyle/>
          <a:p>
            <a:r>
              <a:rPr lang="en-US" dirty="0"/>
              <a:t>MTSS as a Multilevel Prevention System</a:t>
            </a:r>
          </a:p>
        </p:txBody>
      </p:sp>
      <p:graphicFrame>
        <p:nvGraphicFramePr>
          <p:cNvPr id="4" name="Diagram 3"/>
          <p:cNvGraphicFramePr/>
          <p:nvPr>
            <p:extLst/>
          </p:nvPr>
        </p:nvGraphicFramePr>
        <p:xfrm>
          <a:off x="1938733" y="18409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triangle that represents students in each of the three tiers of MTSS.">
            <a:extLst>
              <a:ext uri="{FF2B5EF4-FFF2-40B4-BE49-F238E27FC236}">
                <a16:creationId xmlns:a16="http://schemas.microsoft.com/office/drawing/2014/main" id="{90D4F587-5BAD-480E-B1CE-016C357993D0}"/>
              </a:ext>
            </a:extLst>
          </p:cNvPr>
          <p:cNvPicPr>
            <a:picLocks noChangeAspect="1"/>
          </p:cNvPicPr>
          <p:nvPr/>
        </p:nvPicPr>
        <p:blipFill>
          <a:blip r:embed="rId8"/>
          <a:stretch>
            <a:fillRect/>
          </a:stretch>
        </p:blipFill>
        <p:spPr>
          <a:xfrm>
            <a:off x="1130307" y="1815653"/>
            <a:ext cx="7038975" cy="4789628"/>
          </a:xfrm>
          <a:prstGeom prst="rect">
            <a:avLst/>
          </a:prstGeom>
        </p:spPr>
      </p:pic>
      <p:sp>
        <p:nvSpPr>
          <p:cNvPr id="19" name="Isosceles Triangle 18" descr="A skinny isosceles triangle representing 3-5% of all students. ">
            <a:extLst>
              <a:ext uri="{FF2B5EF4-FFF2-40B4-BE49-F238E27FC236}">
                <a16:creationId xmlns:a16="http://schemas.microsoft.com/office/drawing/2014/main" id="{2798B441-0C45-4527-8E27-05C3C9D761A9}"/>
              </a:ext>
            </a:extLst>
          </p:cNvPr>
          <p:cNvSpPr/>
          <p:nvPr/>
        </p:nvSpPr>
        <p:spPr>
          <a:xfrm>
            <a:off x="4604647" y="1952106"/>
            <a:ext cx="386552" cy="4245493"/>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 Box 7">
            <a:extLst>
              <a:ext uri="{FF2B5EF4-FFF2-40B4-BE49-F238E27FC236}">
                <a16:creationId xmlns:a16="http://schemas.microsoft.com/office/drawing/2014/main" id="{4B684C40-DBAA-4628-9F6C-DF09E5AEB820}"/>
              </a:ext>
            </a:extLst>
          </p:cNvPr>
          <p:cNvSpPr txBox="1">
            <a:spLocks noChangeArrowheads="1"/>
          </p:cNvSpPr>
          <p:nvPr/>
        </p:nvSpPr>
        <p:spPr bwMode="auto">
          <a:xfrm>
            <a:off x="682625" y="1926809"/>
            <a:ext cx="2286000" cy="1477328"/>
          </a:xfrm>
          <a:prstGeom prst="rect">
            <a:avLst/>
          </a:prstGeom>
          <a:noFill/>
          <a:ln w="9525">
            <a:solidFill>
              <a:srgbClr val="000000"/>
            </a:solid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Students With Disabilities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Receive services </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000000"/>
                </a:solidFill>
                <a:effectLst/>
                <a:uLnTx/>
                <a:uFillTx/>
                <a:latin typeface="Arial"/>
                <a:ea typeface="+mn-ea"/>
                <a:cs typeface="+mn-cs"/>
              </a:rPr>
              <a:t>at all levels, depending on need</a:t>
            </a:r>
          </a:p>
        </p:txBody>
      </p:sp>
      <p:cxnSp>
        <p:nvCxnSpPr>
          <p:cNvPr id="24" name="Straight Arrow Connector 23">
            <a:extLst>
              <a:ext uri="{FF2B5EF4-FFF2-40B4-BE49-F238E27FC236}">
                <a16:creationId xmlns:a16="http://schemas.microsoft.com/office/drawing/2014/main" id="{5C6819F6-0DAB-4CE1-B049-6C690F33B045}"/>
              </a:ext>
            </a:extLst>
          </p:cNvPr>
          <p:cNvCxnSpPr/>
          <p:nvPr/>
        </p:nvCxnSpPr>
        <p:spPr>
          <a:xfrm>
            <a:off x="2987853" y="2665473"/>
            <a:ext cx="1836855" cy="91937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7">
            <a:extLst>
              <a:ext uri="{FF2B5EF4-FFF2-40B4-BE49-F238E27FC236}">
                <a16:creationId xmlns:a16="http://schemas.microsoft.com/office/drawing/2014/main" id="{4AC838A7-1B71-46F8-AC5A-6523A744966C}"/>
              </a:ext>
            </a:extLst>
          </p:cNvPr>
          <p:cNvSpPr txBox="1">
            <a:spLocks noChangeArrowheads="1"/>
          </p:cNvSpPr>
          <p:nvPr/>
        </p:nvSpPr>
        <p:spPr bwMode="auto">
          <a:xfrm>
            <a:off x="278202" y="4650246"/>
            <a:ext cx="2286000" cy="923330"/>
          </a:xfrm>
          <a:prstGeom prst="rect">
            <a:avLst/>
          </a:prstGeom>
          <a:solidFill>
            <a:schemeClr val="bg1"/>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Tier 1: Universal Level </a:t>
            </a:r>
            <a:br>
              <a:rPr kumimoji="0" lang="en-US" sz="1800" b="1" i="0" u="none" strike="noStrike" kern="1200" cap="none" spc="0" normalizeH="0" baseline="0" noProof="0" dirty="0">
                <a:ln>
                  <a:noFill/>
                </a:ln>
                <a:solidFill>
                  <a:srgbClr val="000000"/>
                </a:solidFill>
                <a:effectLst/>
                <a:uLnTx/>
                <a:uFillTx/>
                <a:latin typeface="Arial"/>
                <a:ea typeface="+mn-ea"/>
                <a:cs typeface="+mn-cs"/>
              </a:rPr>
            </a:br>
            <a:r>
              <a:rPr kumimoji="0" lang="en-US" sz="1800" b="1" i="0" u="none" strike="noStrike" kern="1200" cap="none" spc="0" normalizeH="0" baseline="0" noProof="0" dirty="0">
                <a:ln>
                  <a:noFill/>
                </a:ln>
                <a:solidFill>
                  <a:srgbClr val="000000"/>
                </a:solidFill>
                <a:effectLst/>
                <a:uLnTx/>
                <a:uFillTx/>
                <a:latin typeface="Arial"/>
                <a:ea typeface="+mn-ea"/>
                <a:cs typeface="+mn-cs"/>
              </a:rPr>
              <a:t>of Prevention</a:t>
            </a:r>
          </a:p>
        </p:txBody>
      </p:sp>
      <p:sp>
        <p:nvSpPr>
          <p:cNvPr id="22" name="Text Box 11">
            <a:extLst>
              <a:ext uri="{FF2B5EF4-FFF2-40B4-BE49-F238E27FC236}">
                <a16:creationId xmlns:a16="http://schemas.microsoft.com/office/drawing/2014/main" id="{5610D052-CA1F-4EC1-9FFE-B08116848CBC}"/>
              </a:ext>
            </a:extLst>
          </p:cNvPr>
          <p:cNvSpPr txBox="1">
            <a:spLocks noChangeArrowheads="1"/>
          </p:cNvSpPr>
          <p:nvPr/>
        </p:nvSpPr>
        <p:spPr bwMode="auto">
          <a:xfrm>
            <a:off x="5569505" y="1922260"/>
            <a:ext cx="2377440" cy="923330"/>
          </a:xfrm>
          <a:prstGeom prst="rect">
            <a:avLst/>
          </a:prstGeom>
          <a:solidFill>
            <a:schemeClr val="bg1"/>
          </a:solidFill>
          <a:ln w="9525">
            <a:solidFill>
              <a:srgbClr val="000000"/>
            </a:solidFill>
            <a:miter lim="800000"/>
            <a:headEnd/>
            <a:tailEnd/>
          </a:ln>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Tier 3: Intensive Level </a:t>
            </a:r>
            <a:br>
              <a:rPr kumimoji="0" lang="en-US" sz="1800" b="1" i="0" u="none" strike="noStrike" kern="1200" cap="none" spc="0" normalizeH="0" baseline="0" noProof="0" dirty="0">
                <a:ln>
                  <a:noFill/>
                </a:ln>
                <a:solidFill>
                  <a:srgbClr val="000000"/>
                </a:solidFill>
                <a:effectLst/>
                <a:uLnTx/>
                <a:uFillTx/>
                <a:latin typeface="Arial"/>
                <a:ea typeface="+mn-ea"/>
                <a:cs typeface="+mn-cs"/>
              </a:rPr>
            </a:br>
            <a:r>
              <a:rPr kumimoji="0" lang="en-US" sz="1800" b="1" i="0" u="none" strike="noStrike" kern="1200" cap="none" spc="0" normalizeH="0" baseline="0" noProof="0" dirty="0">
                <a:ln>
                  <a:noFill/>
                </a:ln>
                <a:solidFill>
                  <a:srgbClr val="000000"/>
                </a:solidFill>
                <a:effectLst/>
                <a:uLnTx/>
                <a:uFillTx/>
                <a:latin typeface="Arial"/>
                <a:ea typeface="+mn-ea"/>
                <a:cs typeface="+mn-cs"/>
              </a:rPr>
              <a:t>of Prevention</a:t>
            </a:r>
          </a:p>
        </p:txBody>
      </p:sp>
      <p:sp>
        <p:nvSpPr>
          <p:cNvPr id="23" name="Text Box 10">
            <a:extLst>
              <a:ext uri="{FF2B5EF4-FFF2-40B4-BE49-F238E27FC236}">
                <a16:creationId xmlns:a16="http://schemas.microsoft.com/office/drawing/2014/main" id="{12D8B410-31AF-4E5C-BEB5-2226DD60648A}"/>
              </a:ext>
            </a:extLst>
          </p:cNvPr>
          <p:cNvSpPr txBox="1">
            <a:spLocks noChangeArrowheads="1"/>
          </p:cNvSpPr>
          <p:nvPr/>
        </p:nvSpPr>
        <p:spPr bwMode="auto">
          <a:xfrm>
            <a:off x="6152806" y="3399418"/>
            <a:ext cx="2286000" cy="923330"/>
          </a:xfrm>
          <a:prstGeom prst="rect">
            <a:avLst/>
          </a:prstGeom>
          <a:solidFill>
            <a:schemeClr val="bg1"/>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Tier 2: Targeted Level </a:t>
            </a:r>
            <a:br>
              <a:rPr kumimoji="0" lang="en-US" sz="1800" b="1" i="0" u="none" strike="noStrike" kern="1200" cap="none" spc="0" normalizeH="0" baseline="0" noProof="0" dirty="0">
                <a:ln>
                  <a:noFill/>
                </a:ln>
                <a:solidFill>
                  <a:srgbClr val="000000"/>
                </a:solidFill>
                <a:effectLst/>
                <a:uLnTx/>
                <a:uFillTx/>
                <a:latin typeface="Arial"/>
                <a:ea typeface="+mn-ea"/>
                <a:cs typeface="+mn-cs"/>
              </a:rPr>
            </a:br>
            <a:r>
              <a:rPr kumimoji="0" lang="en-US" sz="1800" b="1" i="0" u="none" strike="noStrike" kern="1200" cap="none" spc="0" normalizeH="0" baseline="0" noProof="0" dirty="0">
                <a:ln>
                  <a:noFill/>
                </a:ln>
                <a:solidFill>
                  <a:srgbClr val="000000"/>
                </a:solidFill>
                <a:effectLst/>
                <a:uLnTx/>
                <a:uFillTx/>
                <a:latin typeface="Arial"/>
                <a:ea typeface="+mn-ea"/>
                <a:cs typeface="+mn-cs"/>
              </a:rPr>
              <a:t>of Prevention</a:t>
            </a:r>
          </a:p>
        </p:txBody>
      </p:sp>
      <p:sp>
        <p:nvSpPr>
          <p:cNvPr id="25" name="Rectangle 24">
            <a:extLst>
              <a:ext uri="{FF2B5EF4-FFF2-40B4-BE49-F238E27FC236}">
                <a16:creationId xmlns:a16="http://schemas.microsoft.com/office/drawing/2014/main" id="{38B64B69-D602-4A68-8E51-C2A558D92DFF}"/>
              </a:ext>
            </a:extLst>
          </p:cNvPr>
          <p:cNvSpPr/>
          <p:nvPr/>
        </p:nvSpPr>
        <p:spPr>
          <a:xfrm>
            <a:off x="2892926" y="1650074"/>
            <a:ext cx="166768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3% to 5% of students</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81036234-52A5-40CE-A3F4-5321615DA51A}"/>
              </a:ext>
            </a:extLst>
          </p:cNvPr>
          <p:cNvCxnSpPr/>
          <p:nvPr/>
        </p:nvCxnSpPr>
        <p:spPr>
          <a:xfrm>
            <a:off x="4257641" y="2098650"/>
            <a:ext cx="302968" cy="24200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459F258-B3B9-4EB2-ADB3-5E5A2550EA36}"/>
              </a:ext>
            </a:extLst>
          </p:cNvPr>
          <p:cNvSpPr/>
          <p:nvPr/>
        </p:nvSpPr>
        <p:spPr>
          <a:xfrm>
            <a:off x="1387966" y="3574807"/>
            <a:ext cx="175881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15% of students</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E265BFC0-C791-4E4F-B1DA-44AC49BA0D4B}"/>
              </a:ext>
            </a:extLst>
          </p:cNvPr>
          <p:cNvCxnSpPr/>
          <p:nvPr/>
        </p:nvCxnSpPr>
        <p:spPr>
          <a:xfrm>
            <a:off x="3229944" y="3744084"/>
            <a:ext cx="67633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B95AAE0-8066-4B72-A464-DC6503558EF3}"/>
              </a:ext>
            </a:extLst>
          </p:cNvPr>
          <p:cNvSpPr/>
          <p:nvPr/>
        </p:nvSpPr>
        <p:spPr>
          <a:xfrm>
            <a:off x="7372230" y="4877393"/>
            <a:ext cx="167569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80% of students</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8" name="Straight Arrow Connector 27">
            <a:extLst>
              <a:ext uri="{FF2B5EF4-FFF2-40B4-BE49-F238E27FC236}">
                <a16:creationId xmlns:a16="http://schemas.microsoft.com/office/drawing/2014/main" id="{96C22B50-23D5-42F4-958E-14B12BA7A19C}"/>
              </a:ext>
            </a:extLst>
          </p:cNvPr>
          <p:cNvCxnSpPr/>
          <p:nvPr/>
        </p:nvCxnSpPr>
        <p:spPr>
          <a:xfrm flipH="1">
            <a:off x="7091313" y="5169780"/>
            <a:ext cx="59218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2" name="TextBox 1">
            <a:extLst>
              <a:ext uri="{FF2B5EF4-FFF2-40B4-BE49-F238E27FC236}">
                <a16:creationId xmlns:a16="http://schemas.microsoft.com/office/drawing/2014/main" id="{1687FB90-26FA-4B26-84DF-97755687040F}"/>
              </a:ext>
            </a:extLst>
          </p:cNvPr>
          <p:cNvSpPr txBox="1"/>
          <p:nvPr/>
        </p:nvSpPr>
        <p:spPr>
          <a:xfrm>
            <a:off x="5329238" y="638651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Bailey, 2018 (GADOE)</a:t>
            </a:r>
          </a:p>
        </p:txBody>
      </p:sp>
    </p:spTree>
    <p:extLst>
      <p:ext uri="{BB962C8B-B14F-4D97-AF65-F5344CB8AC3E}">
        <p14:creationId xmlns:p14="http://schemas.microsoft.com/office/powerpoint/2010/main" val="92241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A387-0AE7-364F-BB73-774621927753}"/>
              </a:ext>
            </a:extLst>
          </p:cNvPr>
          <p:cNvSpPr>
            <a:spLocks noGrp="1"/>
          </p:cNvSpPr>
          <p:nvPr>
            <p:ph type="title"/>
          </p:nvPr>
        </p:nvSpPr>
        <p:spPr/>
        <p:txBody>
          <a:bodyPr/>
          <a:lstStyle/>
          <a:p>
            <a:r>
              <a:rPr lang="en-US" dirty="0"/>
              <a:t>MTSS &amp; HLPs</a:t>
            </a:r>
            <a:endParaRPr lang="en-US" dirty="0">
              <a:solidFill>
                <a:srgbClr val="FF0000"/>
              </a:solidFill>
            </a:endParaRPr>
          </a:p>
        </p:txBody>
      </p:sp>
      <p:graphicFrame>
        <p:nvGraphicFramePr>
          <p:cNvPr id="6" name="Content Placeholder 5">
            <a:extLst>
              <a:ext uri="{FF2B5EF4-FFF2-40B4-BE49-F238E27FC236}">
                <a16:creationId xmlns:a16="http://schemas.microsoft.com/office/drawing/2014/main" id="{7C8DE580-A219-DA40-A40D-8684757B9527}"/>
              </a:ext>
            </a:extLst>
          </p:cNvPr>
          <p:cNvGraphicFramePr>
            <a:graphicFrameLocks noGrp="1"/>
          </p:cNvGraphicFramePr>
          <p:nvPr>
            <p:ph idx="1"/>
            <p:extLst>
              <p:ext uri="{D42A27DB-BD31-4B8C-83A1-F6EECF244321}">
                <p14:modId xmlns:p14="http://schemas.microsoft.com/office/powerpoint/2010/main" val="2772983742"/>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triangle that represents students in each of the three tiers of MTSS.">
            <a:extLst>
              <a:ext uri="{FF2B5EF4-FFF2-40B4-BE49-F238E27FC236}">
                <a16:creationId xmlns:a16="http://schemas.microsoft.com/office/drawing/2014/main" id="{F287AE8C-1428-2C47-A831-5E77DAA381CC}"/>
              </a:ext>
            </a:extLst>
          </p:cNvPr>
          <p:cNvPicPr>
            <a:picLocks noChangeAspect="1"/>
          </p:cNvPicPr>
          <p:nvPr/>
        </p:nvPicPr>
        <p:blipFill>
          <a:blip r:embed="rId8"/>
          <a:stretch>
            <a:fillRect/>
          </a:stretch>
        </p:blipFill>
        <p:spPr>
          <a:xfrm>
            <a:off x="1143000" y="1815653"/>
            <a:ext cx="7038975" cy="4789628"/>
          </a:xfrm>
          <a:prstGeom prst="rect">
            <a:avLst/>
          </a:prstGeom>
        </p:spPr>
      </p:pic>
      <p:sp>
        <p:nvSpPr>
          <p:cNvPr id="5" name="Isosceles Triangle 18" descr="A skinny isosceles triangle representing 3-5% of all students. ">
            <a:extLst>
              <a:ext uri="{FF2B5EF4-FFF2-40B4-BE49-F238E27FC236}">
                <a16:creationId xmlns:a16="http://schemas.microsoft.com/office/drawing/2014/main" id="{607CFDE1-B2D5-7E4E-9047-8802EC5A64D0}"/>
              </a:ext>
            </a:extLst>
          </p:cNvPr>
          <p:cNvSpPr/>
          <p:nvPr/>
        </p:nvSpPr>
        <p:spPr>
          <a:xfrm>
            <a:off x="4604647" y="1952106"/>
            <a:ext cx="386552" cy="4245493"/>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5839B619-677D-5C42-A4DC-644EBAD73B8B}"/>
              </a:ext>
            </a:extLst>
          </p:cNvPr>
          <p:cNvGraphicFramePr/>
          <p:nvPr>
            <p:extLst>
              <p:ext uri="{D42A27DB-BD31-4B8C-83A1-F6EECF244321}">
                <p14:modId xmlns:p14="http://schemas.microsoft.com/office/powerpoint/2010/main" val="380837604"/>
              </p:ext>
            </p:extLst>
          </p:nvPr>
        </p:nvGraphicFramePr>
        <p:xfrm>
          <a:off x="571244" y="1641516"/>
          <a:ext cx="8191756" cy="5137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8397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HLP/MTSS Stakeholders</a:t>
            </a:r>
          </a:p>
        </p:txBody>
      </p:sp>
      <p:sp>
        <p:nvSpPr>
          <p:cNvPr id="8" name="Content Placeholder 7"/>
          <p:cNvSpPr>
            <a:spLocks noGrp="1"/>
          </p:cNvSpPr>
          <p:nvPr>
            <p:ph idx="1"/>
          </p:nvPr>
        </p:nvSpPr>
        <p:spPr/>
        <p:txBody>
          <a:bodyPr vert="horz" lIns="54864" tIns="91440" rtlCol="0" anchor="t">
            <a:normAutofit lnSpcReduction="10000"/>
          </a:bodyPr>
          <a:lstStyle/>
          <a:p>
            <a:pPr marL="438785"/>
            <a:r>
              <a:rPr lang="en-US" dirty="0"/>
              <a:t>Educator Preparation Providers (EPPs)</a:t>
            </a:r>
          </a:p>
          <a:p>
            <a:pPr marL="438785"/>
            <a:endParaRPr lang="en-US" dirty="0"/>
          </a:p>
          <a:p>
            <a:pPr marL="438785"/>
            <a:r>
              <a:rPr lang="en-US" dirty="0"/>
              <a:t>P-12 Teachers</a:t>
            </a:r>
          </a:p>
          <a:p>
            <a:pPr marL="438785"/>
            <a:endParaRPr lang="en-US" dirty="0"/>
          </a:p>
          <a:p>
            <a:pPr marL="438785"/>
            <a:r>
              <a:rPr lang="en-US" dirty="0"/>
              <a:t>Instructional/Academic Coaches and Teacher Leaders</a:t>
            </a:r>
          </a:p>
          <a:p>
            <a:pPr marL="118745" indent="0">
              <a:buNone/>
            </a:pPr>
            <a:endParaRPr lang="en-US" dirty="0"/>
          </a:p>
          <a:p>
            <a:pPr marL="438785"/>
            <a:r>
              <a:rPr lang="en-US" dirty="0"/>
              <a:t>School and District Leaders </a:t>
            </a:r>
          </a:p>
          <a:p>
            <a:pPr marL="438785"/>
            <a:endParaRPr lang="en-US" dirty="0"/>
          </a:p>
          <a:p>
            <a:r>
              <a:rPr lang="en-US" dirty="0"/>
              <a:t>State and National Policymakers</a:t>
            </a:r>
          </a:p>
        </p:txBody>
      </p:sp>
    </p:spTree>
    <p:extLst>
      <p:ext uri="{BB962C8B-B14F-4D97-AF65-F5344CB8AC3E}">
        <p14:creationId xmlns:p14="http://schemas.microsoft.com/office/powerpoint/2010/main" val="418565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Introductions</a:t>
            </a:r>
          </a:p>
        </p:txBody>
      </p:sp>
      <p:sp>
        <p:nvSpPr>
          <p:cNvPr id="6" name="Content Placeholder 5">
            <a:extLst>
              <a:ext uri="{FF2B5EF4-FFF2-40B4-BE49-F238E27FC236}">
                <a16:creationId xmlns:a16="http://schemas.microsoft.com/office/drawing/2014/main" id="{043F3170-5B82-C64E-9A81-9A4660801E88}"/>
              </a:ext>
            </a:extLst>
          </p:cNvPr>
          <p:cNvSpPr>
            <a:spLocks noGrp="1"/>
          </p:cNvSpPr>
          <p:nvPr>
            <p:ph sz="half" idx="1"/>
          </p:nvPr>
        </p:nvSpPr>
        <p:spPr>
          <a:xfrm>
            <a:off x="-76200" y="1785333"/>
            <a:ext cx="5502965" cy="4623816"/>
          </a:xfrm>
        </p:spPr>
        <p:txBody>
          <a:bodyPr>
            <a:normAutofit/>
          </a:bodyPr>
          <a:lstStyle/>
          <a:p>
            <a:r>
              <a:rPr lang="en-US" dirty="0"/>
              <a:t>Melissa K. Driver, Ph.D.</a:t>
            </a:r>
          </a:p>
          <a:p>
            <a:endParaRPr lang="en-US" dirty="0"/>
          </a:p>
          <a:p>
            <a:endParaRPr lang="en-US" dirty="0"/>
          </a:p>
          <a:p>
            <a:endParaRPr lang="en-US" dirty="0"/>
          </a:p>
          <a:p>
            <a:endParaRPr lang="en-US" dirty="0"/>
          </a:p>
          <a:p>
            <a:pPr marL="118872" indent="0">
              <a:buNone/>
            </a:pPr>
            <a:endParaRPr lang="en-US" dirty="0"/>
          </a:p>
          <a:p>
            <a:r>
              <a:rPr lang="en-US" dirty="0"/>
              <a:t>DaShaunda Patterson, Ph.D.</a:t>
            </a:r>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64479CA6-A7EB-4445-BBD2-237477305ECF}"/>
              </a:ext>
            </a:extLst>
          </p:cNvPr>
          <p:cNvSpPr>
            <a:spLocks noGrp="1"/>
          </p:cNvSpPr>
          <p:nvPr>
            <p:ph sz="half" idx="2"/>
          </p:nvPr>
        </p:nvSpPr>
        <p:spPr>
          <a:xfrm>
            <a:off x="4724400" y="1640630"/>
            <a:ext cx="4648200" cy="4623816"/>
          </a:xfrm>
        </p:spPr>
        <p:txBody>
          <a:bodyPr>
            <a:normAutofit/>
          </a:bodyPr>
          <a:lstStyle/>
          <a:p>
            <a:r>
              <a:rPr lang="en-US" dirty="0"/>
              <a:t>Kate Zimmer, Ph.D.</a:t>
            </a:r>
          </a:p>
          <a:p>
            <a:endParaRPr lang="en-US" dirty="0"/>
          </a:p>
          <a:p>
            <a:pPr marL="118872" indent="0">
              <a:buNone/>
            </a:pPr>
            <a:endParaRPr lang="en-US" dirty="0"/>
          </a:p>
          <a:p>
            <a:endParaRPr lang="en-US" dirty="0"/>
          </a:p>
          <a:p>
            <a:pPr marL="118872" indent="0">
              <a:buNone/>
            </a:pPr>
            <a:endParaRPr lang="en-US" dirty="0"/>
          </a:p>
          <a:p>
            <a:pPr marL="118872" indent="0">
              <a:buNone/>
            </a:pPr>
            <a:endParaRPr lang="en-US" dirty="0"/>
          </a:p>
          <a:p>
            <a:r>
              <a:rPr lang="en-US" dirty="0"/>
              <a:t>Pam Wetherington, Ed.D.</a:t>
            </a:r>
          </a:p>
          <a:p>
            <a:endParaRPr lang="en-US" dirty="0"/>
          </a:p>
          <a:p>
            <a:pPr marL="118872" indent="0">
              <a:buNone/>
            </a:pPr>
            <a:endParaRPr lang="en-US" dirty="0"/>
          </a:p>
          <a:p>
            <a:endParaRPr lang="en-US" dirty="0"/>
          </a:p>
          <a:p>
            <a:endParaRPr lang="en-US" dirty="0"/>
          </a:p>
        </p:txBody>
      </p:sp>
      <p:pic>
        <p:nvPicPr>
          <p:cNvPr id="9" name="Picture 8">
            <a:extLst>
              <a:ext uri="{FF2B5EF4-FFF2-40B4-BE49-F238E27FC236}">
                <a16:creationId xmlns:a16="http://schemas.microsoft.com/office/drawing/2014/main" id="{715C4AB6-3775-D148-BA39-E947543C8F95}"/>
              </a:ext>
            </a:extLst>
          </p:cNvPr>
          <p:cNvPicPr>
            <a:picLocks noChangeAspect="1"/>
          </p:cNvPicPr>
          <p:nvPr/>
        </p:nvPicPr>
        <p:blipFill>
          <a:blip r:embed="rId3"/>
          <a:stretch>
            <a:fillRect/>
          </a:stretch>
        </p:blipFill>
        <p:spPr>
          <a:xfrm>
            <a:off x="1676400" y="2438399"/>
            <a:ext cx="1100016" cy="1514139"/>
          </a:xfrm>
          <a:prstGeom prst="rect">
            <a:avLst/>
          </a:prstGeom>
        </p:spPr>
      </p:pic>
      <p:pic>
        <p:nvPicPr>
          <p:cNvPr id="4" name="Picture 3">
            <a:extLst>
              <a:ext uri="{FF2B5EF4-FFF2-40B4-BE49-F238E27FC236}">
                <a16:creationId xmlns:a16="http://schemas.microsoft.com/office/drawing/2014/main" id="{11F3D8FC-749A-0E4F-A1B5-1BDB4C4CD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34" y="2438400"/>
            <a:ext cx="990761" cy="1514139"/>
          </a:xfrm>
          <a:prstGeom prst="rect">
            <a:avLst/>
          </a:prstGeom>
        </p:spPr>
      </p:pic>
      <p:pic>
        <p:nvPicPr>
          <p:cNvPr id="7" name="Picture 6">
            <a:extLst>
              <a:ext uri="{FF2B5EF4-FFF2-40B4-BE49-F238E27FC236}">
                <a16:creationId xmlns:a16="http://schemas.microsoft.com/office/drawing/2014/main" id="{9C172510-A845-6847-87D2-91A246204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882" y="4987475"/>
            <a:ext cx="1815451" cy="1514139"/>
          </a:xfrm>
          <a:prstGeom prst="rect">
            <a:avLst/>
          </a:prstGeom>
        </p:spPr>
      </p:pic>
      <p:pic>
        <p:nvPicPr>
          <p:cNvPr id="10" name="Picture 9" descr="DaShaunda Patterson">
            <a:extLst>
              <a:ext uri="{FF2B5EF4-FFF2-40B4-BE49-F238E27FC236}">
                <a16:creationId xmlns:a16="http://schemas.microsoft.com/office/drawing/2014/main" id="{E20E6E16-C6ED-E341-900F-45EA4A93B4C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58640" y="4987474"/>
            <a:ext cx="1522759" cy="1566377"/>
          </a:xfrm>
          <a:prstGeom prst="rect">
            <a:avLst/>
          </a:prstGeom>
          <a:noFill/>
          <a:ln>
            <a:noFill/>
          </a:ln>
        </p:spPr>
      </p:pic>
    </p:spTree>
    <p:extLst>
      <p:ext uri="{BB962C8B-B14F-4D97-AF65-F5344CB8AC3E}">
        <p14:creationId xmlns:p14="http://schemas.microsoft.com/office/powerpoint/2010/main" val="365240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Educator Preparation Programs (EPP</a:t>
            </a:r>
            <a:r>
              <a:rPr lang="en-US" dirty="0">
                <a:solidFill>
                  <a:srgbClr val="FFC000"/>
                </a:solidFill>
              </a:rPr>
              <a:t>s</a:t>
            </a:r>
            <a:r>
              <a:rPr lang="en-US" dirty="0"/>
              <a:t>)</a:t>
            </a:r>
          </a:p>
        </p:txBody>
      </p:sp>
      <p:sp>
        <p:nvSpPr>
          <p:cNvPr id="4" name="Content Placeholder 3"/>
          <p:cNvSpPr>
            <a:spLocks noGrp="1"/>
          </p:cNvSpPr>
          <p:nvPr>
            <p:ph idx="1"/>
          </p:nvPr>
        </p:nvSpPr>
        <p:spPr>
          <a:xfrm>
            <a:off x="76200" y="1524000"/>
            <a:ext cx="9067800" cy="5333999"/>
          </a:xfrm>
        </p:spPr>
        <p:txBody>
          <a:bodyPr vert="horz" lIns="54864" tIns="91440" rtlCol="0" anchor="t">
            <a:normAutofit/>
          </a:bodyPr>
          <a:lstStyle/>
          <a:p>
            <a:r>
              <a:rPr lang="en-US" dirty="0"/>
              <a:t>Georgia’s Institutions of Higher Education (IHEs) and Teacher Academy for Preparation and Pedagogy (TAPP)</a:t>
            </a:r>
          </a:p>
          <a:p>
            <a:pPr lvl="1"/>
            <a:r>
              <a:rPr lang="en-US" dirty="0"/>
              <a:t>What is the process?</a:t>
            </a:r>
          </a:p>
          <a:p>
            <a:pPr marL="1225296" lvl="2" indent="-457200">
              <a:buFont typeface="+mj-lt"/>
              <a:buAutoNum type="arabicPeriod"/>
            </a:pPr>
            <a:r>
              <a:rPr lang="en-US" dirty="0"/>
              <a:t>Prioritize</a:t>
            </a:r>
          </a:p>
          <a:p>
            <a:pPr marL="1225296" lvl="2" indent="-457200">
              <a:buFont typeface="+mj-lt"/>
              <a:buAutoNum type="arabicPeriod"/>
            </a:pPr>
            <a:r>
              <a:rPr lang="en-US" dirty="0"/>
              <a:t>Collaborate</a:t>
            </a:r>
          </a:p>
          <a:p>
            <a:pPr marL="1225296" lvl="2" indent="-457200">
              <a:buFont typeface="+mj-lt"/>
              <a:buAutoNum type="arabicPeriod"/>
            </a:pPr>
            <a:r>
              <a:rPr lang="en-US" dirty="0"/>
              <a:t>Implement</a:t>
            </a:r>
          </a:p>
          <a:p>
            <a:pPr marL="1225296" lvl="2" indent="-457200">
              <a:buFont typeface="+mj-lt"/>
              <a:buAutoNum type="arabicPeriod"/>
            </a:pPr>
            <a:r>
              <a:rPr lang="en-US" dirty="0"/>
              <a:t>Collect evidence</a:t>
            </a:r>
          </a:p>
          <a:p>
            <a:pPr marL="768096" lvl="2" indent="0">
              <a:buNone/>
            </a:pPr>
            <a:endParaRPr lang="en-US" dirty="0"/>
          </a:p>
        </p:txBody>
      </p:sp>
    </p:spTree>
    <p:extLst>
      <p:ext uri="{BB962C8B-B14F-4D97-AF65-F5344CB8AC3E}">
        <p14:creationId xmlns:p14="http://schemas.microsoft.com/office/powerpoint/2010/main" val="394334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20/9j/4AAQSkZJRgABAQEAYABgAAD/2wBDAAUDBAQEAwUEBAQFBQUGBwwIBwcHBw8LCwkMEQ8SEhEPERETFhwXExQaFRERGCEYGh0dHx8fExciJCIeJBweHx7/2wBDAQUFBQcGBw4ICA4eFBEUHh4eHh4eHh4eHh4eHh4eHh4eHh4eHh4eHh4eHh4eHh4eHh4eHh4eHh4eHh4eHh4eHh7/wAARCAFwAR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mt1p1NbrQA6ob66hsrOa7uG2QwoZHbHRQMk1NWL45/5E7V/+vOX/ANANOKu0ioq7SKnhfx14a8S+b/Y+opcGL764Kke+Dg4rlZ/jz8NIZnifXH3IxVv9Fk6g4P8ADXzP4f1LUtGvo9U02R4pISNzD7pB/hb2NYvjDQYpIpfEGiqxtGbddW+ctauT+qE9D26GvocPlNCVRxqSdnt69n+guIMPicvgquHXNHrfdfcfVmr/AB48C23hq61qwup78QyLCsSQsjPIwJCjcAOgJJ7Vl+Bf2hPDOvRXrapaXGkNaRGZg370NGCASCozxkZGK8L+HnhfRfHHgu50DTdRaz8QxTi6WG5YGOXClSVwM4IPPUggdq17b4ZR+A9C1PWvHmpR26TWz2tvBZvukkZuoXI64Hpxkk1pLAYGClSk3z30XX5dGfORx2Nm41Fbktr2+fU90/4X78Mf+g4//gLL/wDE11+l+NvDupeGY/EdrfBtOkzslZSucHHQ89RXwl4V8OXHiTVnis1a3so23SzP8wiTPAz3b0Hevb7RFs9HtdIs/MWws12xIzZ5J5Y+5Oa8DiergsogoUpOVV9Oy7ux9DwvhsZnE3OolGkuvd9lc+j9B1vT9atzPp83mRgkZwRz+NULnxt4WtvEf/COzaxAmq7gv2Yht2SNw5xjpz1rm/gn/wAgib/roa8j8Zf8nNP/ANdk/wDRFYZZ/tdFVJ6PlvoepPBQWIq0ru0b2+R9B+J/GPhrwybca7q0NibkEw7wx3gYz0B9RRr/AIx8NaDZW97q+rQ2lvcsVhdwxDkDJ6A9q8N/au+94Y/65S/zSmftDf8AJPfDX/X1L/6AK76eFjJU7v4r/gKjg4TVK7+K9/kfQK69o50Y6w2oQJp4jEhuHbagUjIOT9a5xPiv8PGlEa+KbLcTjkMB+ZGK8c+J9xNH8DtHhSRljlu4RIAfvAREgfnWRJ8PdOk+Es3iO3ila9ht4pcqzMXZiuRt6Yw3p2p08LS5U5t6uyHSwlFxUqjersrH05feINGsdEk1q61CGPTo1DtcA7lCnGDxnPUVH4d8S6H4hsjeaNqEV5bgkb0BAyOvUV88aJcXn/DO+tWd0JV8tCEWQEEKJhjr9a6z9mP/AJFGX6y/zrOphlCnKV9U7GVXCRp0pSvqpWPUfD3jbwt4gu5rXRtYgvJoceYiBgVycdwO4roa+W/2b/8AkdNU/wB5P/Q2r6krPFUlSqOKM8ZQjQquETn9U8a+F9L1+LQb/WIYNSlKhLdg25t33e2Oa25LiGO1a5dwIVQuzdgAMk180/GP/k4jTvra/wAzX0Def8iZcf8AXk//AKAadWioKDXVDr0I0402n8SuYP8Awtr4df8AQ0Wn/fD/APxNWpfiX4Hi0yHU5PENstnPI0cUu18My/eHTtXzf8E/B2meLp72C/h3tGyBDvZcAhs9CPQV2Pxs8BQeGPhjAtmoEFvfqwUEnG8MCckk9SK6Z4ahGqqV3f5HXPCYaNdUbu9/I+grbUrK40/+0IbhHtfL83zB024zn8q5+z+I3gq80+71C21+3ktbMKbiQK2IwemeP5VwvhfW/K+AF/fb/nj0ggHP8WzZ/OvKPCNkU+DPiW7x/rD+gZAP61lTwsWnzPZpGNLBxkpcz2ko/ifQn/C2/h1/0NNp/wB8P/8AE1p6l488I6bplpqd9rcENnef8e8pDEScZ4wM9DXgHwa+Hej+LtAFxeW+6cSOCxkccA8cAir/AO0Zoa+HfCHh7To2BjjuJFQDPChAAOa0eGousqUW/M0+q4d4hUYt3vrsewRfFf4eSyLGvimy3McDcGUfmRiusW/smsmvRdQ/ZlTe0pcbQuM5z0xivlrxf4B0mw+FieKLWNopx5IP7xju3YzkE479q0H1K9/4Zpkj898M8cJ56p5pGPpgAUpYSnJJ029XbUUsFSkoypN6y5dT2mT4r/DxJTG3imyyDg4DEfmBiup0jVdO1azS8028hurdxlZImDKR9a+X/CXw90nVvhjda/Kr/aorSWff5hGCu7AA6Y+UVp/AHVLu28EeIkimdRFFO8WD9xvKzkfjzRVwtPlbpt3TtqFbB0lCTpt3i7O57XqfxM8B6beyWV54msUniba6qS+0+hKgjNbPh7xHofiC2+0aLqdvexZwWibOD6EdRXyz8FPBWm+MPtf9oK0jrIqL+8K4yMk8dTWx8CYb7RfiLqlii3MdspaPLqQH2y7QfTOM06uEpRUlFu8Sq+CowjNRk+aNr9j3C6+Knw/trmW2n8TWqSxOY5FKP8rA4I6eta3hnxd4c8TCQ6HqkN6ImCvsBGCRnuBXy54P8PWPiX4na5p+oReYnnzso3lcN5wGeCOxNfQvw8+Htn4QuJHsAEjkO513M2TjHcms8TRo0lZN834GWLoUKC5U3zadrHd01utOprda4jzx1cV8Z/Ea+GvA13dG2W5ebFukb52kvxzjtjNdrXM/E7SrDVvBmow6jCZYI4WlKg4OVGQQex4rSk1zrm2uaUXFVI8y0ufOXwt1ex1DxF/YWp6NYG21NTCTDFsK4BI+o9+oqH4geD9U+H+t/arXdPpkxKxyOu5Sp6xyDvx+dM8C614U8P3VzrQtb2W7t4/9FjndTuduMDA4x3JrQ0r4hahdw6vd+MNl7odwCGiYfdkx8scQ/L6dc17VaboSlVtaCWt+vofSOlVdZ+yheLsmn9p+XyOGsvD1nb6zZ+KtO1g6JpiTgyncfNt5Rj5I/wC8Dnr2Gc+83iq38Z/EPx3IutM0NtbKCrqd0EMB6FD0YsOc9/bHEeg6PrHxI8SR2On2/wBk0+DhVXJjto8/+PMfzJrsfjJ4M8R+DbPS7vSLqZtFsEAQRk7oJO7v6g569B0rx1xRiLzrQp3ilaLe68/P+vM58VwJl6r0sH7fkqTblKPS1tI36P8Az8lfqvB2haDLoMfh/S4/sNzCxaNnOfPPdm9T/LtWv4ssLbw1p1tpwgSe5nBkeRxwAK838H+JItahEkbfZ9RgAaSNTjOP409vbtXfarr1rrWiRLqcbm+tiFSRDjcp7/8A1q+LqYt1VUlWa9q18T6rr87aHuTyyWDqU6UIv2UXrD+V9PVX138zqPg5rCtNNpxgSMj5wU4BzXkPxW1WPRPj/e6rNC80dvJGzIhAJzCBxn617L8G7G0aGW9iVw+7aSx54ryjxvGsv7S0sbqGVpUBBGf+WFfXcPcyw69o7+6/u/4Y8WbpfXq/LGys9Puuc98X/iBa+Om0n7Lps1l9hV1bzJA2/dt6Y6dK7H9ob/knvhr/AK+pf/QBVT9pfSrPS/8AhHVtIwnmpKzkDqfkq3+0N/yT3w1/19S/+gCvbpuLdFxVlqKlKEnh3BWXvFX4p/8AJFNB/wCvyL/0Sa9L+EF9pNr4EsY9VvrS1SW2iCieZU3YQZxk815p8U/+SKaD/wBfkX/ok0zxN4Zh1X4NWWuyTSI+k2aMiLja28RjmsXBTpRjJ2vJnO6calGEJOycmem/GJNEb4Ra/caRNbTq0SgvDIHHEi8ZFePfCr4o2PgvRGsLjSbm7kYv8ySqowxz3q34YJ/4Z911c8YY4/7arXT/ALPOkWWp+EibqFX2NKw4HXdTUYUqMozV0peg1GnQw84zXMlL06HL/s5XMMfifVbyeRYYVVJXZzgIu5iST7CvoOP4g+CJJFjj8UaU7uQqgXC5JPQV88fASzj1DX9d0+X/AFVwghcA4+Vi4P6GvSbf4D6Bb3Ec8XmBo3DpmZjgg5FRi1SdaXO3029CMcqLxEvaN3029Dhvi+6yftC6a6MGUm1wR9TX0Hef8iZcf9eT/wDoBr50+Jtq1l8d9ItWbcY/soJ9eTX0Xef8iZcf9eT/APoBrPE/DS9DHF/BR9D5S+EHj208DXV1PdafPeecUKiOQLjAPXP1r2vxrr1v8QPgdquoW9m9uTbfaFidgxXY+eo/3TXnP7NOm2up3mo291GHTfH1Hs1fQV14bsofDmo6fbJhbm3eMg+6kf1rXGVIRr6LVNam+Pq044m6j7ya1v8AofOWn6wY/wBnjULXfy8623/kUN/KtnTbH7L+zlqkhGGe1Rz/AMClDfyIry4Xxj8Dz6GWPnf2or7O+AhB/UCvevFViLH9nrVYgMbbeJP++WQf0reuvZyiu8rnRiI+ylGP807/AJHnPwl+Klj4H0g2dxpFzeSb3bckqqME5711f7UmoJqvhbw3exoUWSeQ7T2+QVP+zjotjq3hcLdwq22WQg4HrTf2r7OGw8PeH7eAEItzKRn/AHBWalB4xKKs7u5mpU3j0oxs7u+u+hjeN/GPhy6+CsWgWmpRz6i7QfuUU5ULgnJxgdKpzxvH+zeVdSCZ4mGfQysR+lYfxC8MWGieHfDmuWdqqx3Py3C5JDsFVhnJ7/NXpnxWis1+A7zWagJJcW7DAwMZGAPbGKv3IqmobOVy7wiqUad7OV9fLQqfDrVNNg+CGoW02oWkU76bOqxPMocn5+ME5zXN/A3/AJE3xL/1wn/9E1meGvhtZ6v4Bm8SG6uVkhtZJ3UFduV3YHTP8I71p/A3/kTvEv8A1wn/APRNFRQUJ8rv7yv94VY01Tqcjv7yv95pfsuXFvax6jcXU0cEKSqXkkYKqjb3J6V7nZv4Wvb4vZX1hc3I+bEU6uw98A187/ArQ08SeGdd0OSR40u2VGZMZHyg8Z+lQ/Aq2Ww+J2o2cbErAHhDHqQsoHP5VjiaMZzqSvqv8jDGYeNSpVnfWNtPkjG8O+Krfwj8S9Z1S5tJbpDczoEjYKc+bnqfpX0n8MfiBa+ONPN1b2Etlh2TZI4Y8Y5yPrXg3wttYbz4u65bzoGRpZ85H/TcV9L6L4f0/SpPMtY9pIqcfKF0ra2WpGZyp8yjy+9Za3/Q16a3WnU1uteaeUOrG8cKzeENWVQSTZy4A7/Ia2abIqshD/d7007O44uzTPjXwD4I1TxRqQi8iWC0iwZpWQj/AICM965LxS2r3+otCdNuYbW1ZoreBIW2xqDjPTknqT3r7rhi0+BmMflqT1qJ7LSXcsyRkmpzWU8wSi5csV0Pqcu4mlgq0q0qSk+mtrd+nU+OtN8TeI9F+GVza6fE2m5vEheaKExyBCpJJbrliMZ9sU/4eeNPFMVprVj9rn1K2NhJJ5V0DOquMY4PrnGPevrnUvDuharYS2N1aQTwSjDxuoIYfSqHhnwF4Z8NrJ/ZmmwWyvy+1eT9T1ry1l9RTi1U0SOx8UYSdCrGWGXNOV+lum7te+nY+I4I9Yt9QF9aWN1bTK+9PKgYBD6D29q9u0bT9U1DwdZeIZLNo/OU+dGEI2EEjOD2OM19CHT9I/55xVOsWnLD5I8vZ6VjLJac4OM5X7eT7k47jCpiXCUaKi153uu2y9fL5s4r4KKy6TNuUj94eoxXlHjGyvD+0hJdC0uDb+ah83yjs/1PrjFfSFnDaQDbbhFz6VHc6TYXE/nTQKz+pr28B/slJU1rpY+aljnKvUq8vx3+VzwT9qSzvLpvDRtbSecLFLu8uMtj7nXFM+Plpd3Xw/8ADi21rPOy3Uu4RxliPkHXHSvoC9sLG4RVuY1ZU6Z7VC9npT2y2zLH5S9FzXXDF8ihp8N/xFSxrgqfu/Bf8Twvxt4f1LWvgnYx2FtJLcWU0UzwgfOV8vaQB6jPSuIPjDxN/wAK9uPBsnhmYxSxJE1x5UgcBSCOMYzwBX1ha2thFbm3hRBG3VexqBtA0piWNqvNVTxiirSjfW6HSx3JHllC9ndeR84+GrK8X4Ea3atZ3AnKtiIxHef3q9sZrtP2a7e4t/C0sVxBLDJ+9O2RCp6+hr16LSdNt0dUgVA4w3uKSztNLs2Y26xoWGDg9aipiueMo23dyKuLdSEo23dz5z/Z4sry18Zak1zaXEAZ02mSMqD87dM19O1mwadpa3P2iONPMznd71oPIiDLMAPes69b20+e1jLE13XqOdrHzD8el1K0+NEerWmm3F2ttFBIAsTFWK5OMgV1vg/4n6/r8V5o+o+GvsEAsnCSYfLN0A+YY717BeWWk3kvmXCxu3qTUSaVoaMGWGLI6c1rLFRlBRcdUtzeWLjOnGEoapWTufKPw08S+IPA9xcTWvhq4vGmKn97FIu3GfQe9fR/wr8Yah4v0VrrVNLGnT7nUxAN0BwD83Nb/wDY+iO3+pjJPvVmztdO09m+zqkZPXmliMTGtry2fcWKxUcRryWfe58ga34ZvovipdWIsLn7N/axw/kts2GTOc4xjFe//E60lb4F6lDDC8krwoQiKSx+dT0Fd7Lpel3cxleFHc9TVyS3ga2+zsg8rGNvtVVcY6koSa+EdbHSqzhJr4T5Q+G/jzxL4I0z7FaeFJbv5mbfLHIvU5xgCuj+Pepal4r8EeG9Q/syZbhpGaWGKNm8smMHHTI/GveTo+hg8wx/nUo0zSWgEIiTy85x71TxkfaKooa+pbx0faqqqdnfvueMePdEm1P4CQmK3ke5smgmVFQlugVhjr0Y/lWJqk1/qH7O62bWlybmKWBTF5Tb/lfbnGM9AK+jIrC0jtDbJEohPVaqrpukRI8QjjVW+8M1nHFcqSts7mcMY4pK20r/APAPIfhtb3CfA/U7d4JVm/s2ceWyENk78DHWuZ+AWlXkmhazp89vNbSXKyRp5sZX70WM8/Wvoe2tdLt4njhWNVf7wz1ptpY6TbTebAkav65oeK0krbu4ni5cs1b4nc+VPAmt+LPhvqN3b/8ACMy3Ts43K8b4BHGQyjBBrU+CEeoSfEa+1C8sLi1FyGk+eJlUFpQ2ASK+mbjRtMuHMslshJ71FHpWj28odYY1denPStamNUlL3dXuzapmHtIyXJZy3dz5S0rVNb8J/ELWNWttAubwvczKFeJwuPN3A5A9q96+EnxB1fxc9wmraINMaNwqABhuGMk/MK7OTStGmkMjRIzHqc1YstL0+1k862hVW9RWdfExqr4de5liMXGstYWfe5eprdadTW61yHEOqh4iJGh3uOP3D/8AoJq/VDxH/wAgK9/64P8A+gmoqfA/Q0pfHH1PnCJppHSNHcsxCgbjyTWl/Y+r7Syrvx2ScE/hzVDTf+P+1/66p/6EK9x8J2dtJoW94lLcnOPevisoy2njYzc21a2x97nea1cBKCpxTvffyseQeHvEWpaReI8d1M0G4eZEzEgjvjPQ17DqGoG+8FalJn5ltpASP9014Vdf8fM3/XRv516/Zf8AIk6v/wBcJf8A0E125JVm6NanJ3SWn4nDxBRpxrUKkVZt6/geQQefNKkUbuXdgqjd1JrR/sfVyhZB5nsk4JP05qnpH/IUs/8Arsn8xXuPhKytZNBRnhUnHXFceUZbTxsJObat2O3O82q4CcFTine+54zoevalpF2ksNzKYwfniZyVYd+Oxr3LSNYSXRZbyQ5EKFmPsBn+VfP+p8ahdAdPOf8A9CNeuaJ/yJ+qf9ez/wDoFduQ1ppVYN3S1X4nBxJQpuVGaVnJ2f4HmviDxFq2uXzzXF1MEZv3cKMQqjsAB1qNNH1dhlVyf7vnjP061S0v/kI2n/XZP/QhXu3hTTrNtGUtCpJzkkVy5XgVmPPOtJ3VvxO3N8xllap06EFZ3/Cx4ppes6ro95uguZlKNh4nYlTjqCK908K6sNS04Sn+6GGfQjI/nXhPicBfEWpKOguZB/48a9Z+HH/IF/7Yx/8AoArsyCpNValFu6X+ZwcS04OjSrJWk/8AK551418U6lrGrXCi6lis0crFEjFRgHGTjqTWdFpOrSoGVTyM7TMA35ZrPuf+PmX/AK6N/OvbvBdlbS2Vw8kKsdx6iuLLsIsyq1JVpPT9TvzPGvKaNOOHgrPv5WPINM1jVdHu90FzMjI2HidiVOOoIrvPGE954i8KWhs13PHMsjZcL8pQ/wCIrlvE2gam3iC/kjt08t53ZMyKMgnjvXo3w6tCLHybiMHbGikdRkKM12ZXhK0va4etdQf+fS5w5vjKEfY4qi4ua+fTrY8jvtP1GyhE1xlULbciXPP4H2qKygu7x2SBySo3HdJtAGcd69N+NlvDBoll5Mapm55wP9k1xXgFVfVnVhkFV4/4GK8+rl9OGPjhk3yu3qenQzOrUy2WKaXMr+mjNPwRY6lY6o0kxwHUKMSBs/MD/Ssnx/JJ/wAJfqH7xx86/wAR/uivdrextViV1hQNjrivCPiH/wAjnqX/AF0H/oIrvzjCwwmChTg3bm6+jPNyPGTxmPnVqJX5enqj0H4TTSNYwozsVEXQn3Nc18UPFOoXGuz6Xa3EkFpbnYwjbBkbHOSO3tXQ/Cb/AI8o/wDriP5tXnfjX/kbtV/6+WqszrTp5dRUXa6V/uJyihTqZpXc1ezdvvILXTtTuo1ljyVblS8wBI9eTTYrrVdIvSEuLi2njPI3nH5dCK9M+F9rBPAhljVsQR9R/s1znxF0G/l8U3E1tbr5DKgQ71HQc8Vy4jKXSw0K1BycnbbzV+h2YXOVWxVShiFFQV9/J266Hd+APEEmrWEZmwJGTJA9QcH9RXkPimST/hJdT/eOP9Kk/iP9416F8MLS4tDHFMu1lRt2DkDLE9q868Vf8jLqn/X1J/6Ea2zmU3g6LqfF19bGGQxpxx1dU/h6elx0Ok6pNGrx4IZQwzOAcEZHetnwrYapY6mZpDgGPaMShjkkdh+Nd38NbWCbTlMsasfKj6j/AGBXYrp9mpyIEB+ld+DyWhDkrKTvo+n+R5uOz7EVPaUHFW1XW/5nmnxR8T6hZi20exne3LQiSeRDhjnooPbpXAWtrqV+DJGzuM4LPLjJ/E810Xxf48YEf9O6fzNa3wot4bgQiVA2Gk6/UV5k6Tx+ZTpVJOyv+B68Kyy7KoVqUVzO2/mcPL/amk3S7pp7eXG5WSQ8j1BB5r1T4aeJrjUrdIrxt0oYox6ZIwQfyP6Vl/FTw/cXep20lksSRJGVIORyTnsDUXw60u6sL5Vm2sTJu+TOAMY7gV1ZfhMRhMc4RT9n3e2xxZnjcNjMvVSTXtdNFvvr+B6xTW606mt1r6Y+THVQ8R/8gK9/64P/AOgmr9UPEf8AyAr3/rg//oJqKnwP0NKXxx9T5z03/j/tf+uqf+hCvePB/wDyL/5/zrwKFmR0dDh1IKn37VujxD4oW3a3S5uo42BBVIdv8hXxWUZlDBxmpRbvbY++zvKqmPlBwkla+/nYxLr/AI+Zv+ujfzr2Cy/5EnV/+uEv/oJry3TdJuridDNDJFDkbmZcEj0A7mvW47WS38B6k0q7Wkt5Wx6ZU125JRqRo1qklZNafiefxBXpyrUKcXdp6/geOaR/yFLP/rsn8xXunha4htvDoa4kWIKuW3nGBXglvG800cMf33YKvOOTV3UNOvLW2WeaRXiZtuVkLc/5FcOV4+phKU3GnzLTXt+B6GcZbSxtWnGVVRetl1fpqVb91kvLiRDlXkdlPqCTXruif8ifqv8A17v/AOgV5l4b01b+53N84jdR5QH3ic4yew4r2FdPew8F36ycyPbSM31KmvRyOhNUalaW0lp+NzzeIcTTlXpUI7xevztY8Q0v/kI2n/XZP/QhX0B4SP8AxJE/GvnmBnSRGjyHUgrjrntXQReIPFsSbI7q+RfRYcD+VcGT5lDBxkpRbvbY9HPMqqY6UHCSVr7mf4o/5GTU/wDr6k/9CNesfDj/AJAv/bGP/wBAFeNXUk01xLLcFmmdi0hYYJY9c17L8OP+QL/2xj/9AFdWQS5sTVl3X6nFxNHkwtKPZ/oeM3P/AB8y/wC+386948B/8ec3++a8Huf+PmX/AH2/nXvHgL/jzl/3zV8N/FV+X6kcVfBR+f6G89lau25oVJ+lSQwRQjEaBfoKkor6o+OPO/jn/wAgSx/6+f8A2U1wvw//AOQw/wDur/6GK7r45/8AIEsf+vn/ANlNcL8P/wDkMP8A7q/+hivlMR/yOY/L8j7LC/8AIin8/wAz3qH/AI91/wB2vAfiH/yOepf9dB/6CK9+h/491/3a8B+If/I56l/10H/oIrq4j/3ePr+jOPhX/ep/4f1R3nwm/wCPKP8A64j+bV5341/5G7Vf+vlq9E+E3/HlH/1xH82rzvxr/wAjdqv/AF8tXJm/+4UPl+R3ZL/yMsR8/wD0o9J+E/8AqF/64R/+g13ctpbytukiVj7iuE+E/wDqF/64R/8AoNeg19JhP4FP0X5HymN/3mp/if5kEdrBCCY41U47CvnbxV/yM2p/9fUn/oRr6Pb7p+lfOHir/kZtT/6+pP8A0I14fEn8KHqz6LhT+NU9F+Z2vg/xtpOjWSRTrcs/lopCxZwQoHr7V2WgeN9M1mVo7VJlKsFPmLjk59/avOtB8HR6pbJJGtwSY0ZiJQBkqD02+9dT4Z8HzaXeKyJIFMgZi7hugPsPWunAPMLw9qlyW+e2hyZkss5ansm/aX+V76nNfGO1mTxKl2yHyZIVVXxxkE5H61n+CPE8ehTKtxA7xhiQ6dRnGeO/SvZ9Z0e31K38uZQeMHIBB+oNec+Ifh5s3SWe6I/7I3J+XUfh+Vc2Ky3FUsQ8ThXdvodWDzXCVsLHCYuNkuv5eaO60bxFomtoGgnikbup4YfUHmtmKG3+9GifUV846hY32j3qpNmKUfMjo3UeoNelfDDxHfXiLb3kplZXKbz1IwCM+/WunL82lXq+wrQ5Z/19xy5nkscPR+sUJ80P8/PqelU1utOprda9s+fHVQ8R/wDICvf+uD/+gmr9UPEf/ICvf+uD/wDoJqKnwP0NKXxx9T5z03/j/tf+uqf+hCvZ/CuhWl7pomm3lyTzuPrXjGm/8f8Aa/8AXVP/AEIV754G/wCQKn1P86+b4Z+Gp8v1PquLPjpfP9Ce08OabbyeYsIZvU80vi9VXwpqSqMAWsn/AKCa16yfGX/Iran/ANe0n/oJr6Kv/Cl6M+Xw38aHqvzPn3SP+QpZ/wDXZP5ivTNd0tLv4cSyRxjzIgJQQOfl6/pmvM9I/wCQpZ/9dk/mK9z8NwLc+FfJcZV0KkexHNfM5DSVbDVqb66fgz63iKs6GKoVF01/FHj3gm6+za4i9pFI/EfMP5frXtmszCfwhdyLzm1f/wBBNeByLJpesMhyJLWcj/vlq9mtLpZ/BF+qtkLbSYPttOP0rXI6r+r1aMt4/r/wxjxDRX1qlXjtK34P/Jniul/8hG0/67J/6EK9p8PeHrG60tZpVJY5yc14tpf/ACEbT/rsn/oQr6B8Jf8AIET8aOGfgqfL9Q4s+Ol6P9DwbxKoTxDqKDotzIB+detfDj/kC/8AbGP/ANAFeT+KP+Rk1P8A6+pP/QjXrPw2GdGx/wBMY/8A0AVnkX+91f66mvEf+50fl+R4xc/8fMv/AF0b+de8eA/+PKb/AHzXiWv2M2naxc2s6lWWRipP8Sk8EV1Gi/EK50yzMK6dHI7DljKQCfXGK5cnxlLBVKka7t/wLnVneBrY+lSlh1e3n3sekXnjfw3a3UttPqKrLExR12NwR1HStfTNStNSgWa0lEiMoZSO4PSvnK6luNS1KWYrvuLmUttUdWJ7V7P8NIXjsyp5VFVAexwADXtZXmVXG1J8yXKjws4yqjgKcHGTcnutP8u5m/HP/kCWP/Xz/wCymuF+H/8AyGH/AN1f/QxXdfHP/kCWP/Xz/wCymuF+H/8AyGH/AN1f/QxXnYj/AJHMfl+R6eF/5EU/n+Z71D/x7r/u14D8Q/8Akc9S/wCug/8AQRXv0P8Ax7r/ALteA/EP/kc9S/66D/0EV1cR/wC7x9f0Zx8K/wC9T/w/qjvPhN/x5R/9cR/Nq878a/8AI3ar/wBfLV6L8JebOMf9MR/Nq4b4j2M1l4svJJEIjuH82NscHPUfga5s2i3l1Frpb8jsyaaWaV4t6vm/9KO9+E/+oX/rhH/6DXR6t4u0DS757K9vlinQAspVjjIyOgryfwt40m0KARrYpOwUKG8zbkDpkYrD8Q6pPresTajPGqSSkAInQADAHvVzzyFLDQjR1kkk00+xnT4eqVsXUlX0g22mmu/zPf8ASdc03VoPMsbgSo2cEAjp1614F4q/5GXVP+vqT/0I16N8LbSaBUR1IMcZ3j0JJOP1FedeKv8AkZtT/wCvuT/0I1GeTnPC0ZTVm9/uNOHqcKeMrwpu6Wi+89b+F/8AyDV/65R/+gCu0rxLw548k0W1WGPTRKQiqWM2M4AHTHtXTaB8SJtSvzby6ckKhC24Sbu4Hp716eEzXCzUKSl72i2e54+NybGQlUrSh7t291t951es+K9C0i8+yX96sM20NtKseD9BVjR9d0vWI99jcLMhJXOCOR1615Z8YLKb+1rfVVUmCaEIW/usCcZ+oP6VjeEvFM2gcLarOoYsvz7cZ6/yrmnnMqGLlRrq0V1s7+R1wyKOIwUa2Hbc30uref8AVzd+NiLHr1mEUAeQx4/3qj+FH/H3/wBtv/ZRXPeL/ENx4j1FLy4hSERpsRFOcDOeTXVfCy0mS4iLKQXYyYI6LgAfnzXDgaixGaurT21/Kx6OYU5YXJlRqaS0/O569TW606mt1r64+JHVDfQi5tJYGAIdSpB7g1NWV4xuJrPwjrF3bSGKeGwnkjcdVYRkg/mKmTSTbLpxc5qK3bOS/wCFfQpOJIYbZdrAr8h4x0712WgWB06xW3ZtxHevONC0jVr3RLC8n8deJlknto5X2zxYyygnHye9XxoF2Pv+P/E4/wC3iL/43WVKk6a/d07X7WR215U5y5auIu13UmekVX1K2W8sZrV1DJKpVge4I5rgYNBmmBKePvFTAHBIuIv/AI3Xjnxu+K0Hw/1oaBp3ibxXq+poivc7r6KOKAHkKSIiSxHOO2aqcppe9DT1RnClQb92tr6P/I9oX4fxRziWGK3Qq25TsOQR0712Oh2H2DT1tmOcDFfIfhP9oHT767SPxFr3i/S4XxiWG+imI9yvlDj6V7J4R1bQPF0xTw78WNfvCuNyC6iVwD/smPNZUkoaU6aXpZG1aMamtWve3dSZ2OueB7e/1GW7WGDdIdzFlJJP51qaNoDWmnzWcpVo5I/L2gYG3GMflVH/AIQi9/6HzxZ/4Exf/G6z7rwrqcWqRWw8deKfLdScm4izn/v3RCmk240km99hVHCUUp4i6W2ktAHw/hjuBJDDbptYMvyHjHTvXZ6PZmxsFty2SB1rz+98PazAu4eOPFG3djmeL/4iuev49fhnZI/G/iMqDjmaP/4issPUhdxpU7elkKq4VX+8xF7d1Jnaat4Dt7u/muVgtwZXLsSpJJPU9a6Hwxo7aVAY2K4wAABgAAYFcH8JdQ1pvHOp6XqGu6hqdsmmxzot0ytscyMCRgDsK1fibPrD+JtF0zTNWvdPjmtriSU2zBSxUpjOQem4114WhTlJ8sVF6307egsSqvMoTqOUbXW9rWvszofEHhmz1T5pI42Po6A//qrm2+HcG47YbbH+4f8AGp7Tw3qc9qjDxh4o8wjkmaMLn/vip18J6kQpbxr4kHqPtEZ/9kq6mDw83eaTfmiKWInBWp1Wl5XQ3T/AsMDc+XGp6+WgUkemetdfp1nDY26wwqFUDtXKL4S1Dnd428SnnjE8f/xFJH4T1HLb/GviXGflxPH0/wC+KuFGlBWi0l6Gc/3kuac7vzuzb8WaHDrlmkM0aPsbcu4cA+tc/pXggWN0Jo1hTpu2LgkA5qwfCV9jjxt4mH/beP8A+IqKTwvfK5A8aeJv+/8AH/8AEVLw1Bz53a/e2paqSjD2aqvl7a2+47VF2xhfQYri9e8EwajqUt55MBeQ5YspJJ/Oq48O6h/0OniX/v8Ax/8AxFeV654k8U6fY31yvirWWEFy0KAypyAxAP3fasMVLCxivbNNelzfB0Kkp2oVLPyuj3DwroB0cnlAoG1VUYAFW9e0K11WMrKiH2ZQR+Rr5cX4jeNCw/4qbVP+/i//ABNE3xI8ZRt/yMmqkcjAlXOf++a5lmGCa5ObTa1jveQ4xS5+bXe99T3iX4eW5c7IbbH+5/8AXqax8BRwyBl8mL/aSMA/n1FdB8P7u5v/AAPot7eTNNcT2UUksjdWYqCSa+OfF/xW+I1r4x1qztvFuoxQQX88caKwwqiQgAcdhXfHAYaF5SUY2dr29ey8jxK+NxfN7LmlLf7Xb1Z9p6Rpdvptt5MKgeprlNW8CW93fzXKwW4Mrl2LKSST1PWvkqH4q/Et2wfGmqD/AIEv+FT/APCz/iV/0Omq/wDfS/4VhXq4CT5ak07d4t/oOhHH0/epRav2kl+p9R/8K7h/5423/fB/xqex8CC1nEkawR54YqmDjOf6V8qN8UPiUB/yOmq/99L/AIVT/wCFufEv5v8AistU4/2l/wAKmlHLXK8HG6/uv/I0qVcycWp8zX+L/gn3HfaTBeWK28wBwuORkGuSuvh7atIWjhtsf9c8fyr46j+NXxPeQr/wmGo8H+8P8KsR/GL4nMefGOpY/wB4f4V1ToYOq1zyT9Yv/I5YV8ZRvyJr0kl+p9eW3gCKOQMEt09xECR+ea6vQ9Et9LUlPmkPVjyTXxJbfFb4mSKWbxlqgHsy/wCFfQH7JvinxF4n0/xE/iDWLnUmtp4FhaYglAysTjA9hW0MHRpwk6LWnZW627eZlUxlepOKrJ693fz7+R7hTW606mt1rE0HVi+PP+RH17/sG3H/AKLatqsXx5/yI+vf9g24/wDRbVFT4Gb4X+ND1X5nm2gXzSeG9MXzCoWziHB/2BVgur5xcBj6E1naBZNJ4W06Rc4+yRZ9fuCsTXLmfTllJb+E8nt71lCs1FXNK9FOrO3d/mdousWnhzwnqusao6xwWUTTNk9QBwB9TgfjX58ePfEU/iTxRqviC6AWW+uWmZFOQgPRR7AcV3HxZ+I2takl34YW5KWBlDSKH3byvI59O+K8lb5gwJ46Vpzuokc/s/Ztk8U0TTjcWA4yRXR2dndRrBPZzPH5rBY5kfbkjt7GuQTYsgD9e1dt4Tv33RRvB5oUhVfghQfX2rOouxpSlfc+0/2SPGWs6zpF94f1u4luJdPw0MkzZfYe2Tycf1r2LUxjWLNvXIr5U/ZV1K50/wCLMWnlgYb22mjPr8o3DP0xX1XrTKt/ZZ+8Xroou6RhiFZsmu9MjuE2l+M1514zshYaq0IbIIDD8a9H08SrPNuY+XnIzXn/AI+uRc6wzKPlQBR71jShBT5oqzE+5Q+FH/JT9V/7A8P/AKNauq8SwpP8TPD0cmSv2C86H3irlfhP/wAlP1X/ALA8P/o1qufF/wAY6T4H8a+GtZ1vzxZvBc27NEm4oWMeCR6cVrhXZy/7ePTrK84f4F/6SejqAqhR0AwKQr8wbJ4rO8Na/o3iTSk1TQtRgv7RyQJImzgjqCOoPsa0qDgE4RSzNwOST2FeF/ET4t6013Np3hW2cFXKK6rl39wOwr2DxizJ4T1V0bYwtJCD6fKa8Q+Fmg3Ul3d+IryKS2hfIiWcbQ+ecrnqKxr1ZUqblFXZvhqMa1Tlk7I5Y/Ez4qeHLuLUNYila1B/eJIdysPTB6cV7p8L/H+k/EHQ21PTsxTQny7u3b70L4/UEcg1xXxK0vS9T8OS299dQwCQYR2Yfe7Y9a8v/ZVmufDPxh1nw3fTMiahZM1urZAkZGJBHvt3VwYDMZ4iTjV3OvG5fCjTVSnex9Sh/wCdfPVzd3ou72D7FMqG7mO7y9wcbzivft3H4185a5ca/wCXc/ZWkyb6YDaQAE3HFZZo/cib5PFOctum5Zga6Lsv2Qkn72YQP6Vy/iy512O+nittPZYAP9akHJGPWtrRLXxJuWSS8yCPmWU5GKztagvtMneefUx9myeWk5b2C5ryKV+ZadT37QjJ3ktj6q+GH/JO/D//AGD4f/QBXwN49vreDx/4gSRsMNTuM/8Afxq++fhh/wAk78P/APYPh/8AQBX5wfF2Sdfih4jWMcf2lP2/6aNX3VaKlTqJ/wAy/wDbj4WpJxxd1/e/NHQ6XdWkzfLKua0iFzwwry2K5dHC5Mb9iKvQ65eR/IZC2Ohr5zEZZKpLnhLc9Wlj4xjyyR6G6rsb5h0rIC/LKR71zDeILvYRmt7QpHm0rzX6kE1NLBToayZo8VCtpEzbZP3jH3q9uiiXdK6ovck1UZxBBJKf4cmuO1C9uLqYtJIxGeB2r0aKvK5w1nodzc+J9KtoQkbmRs8hRX1N+wteQ3+h+KLqDOxrm3xn2V6+FDnNfbP/AATy/wCRM8R/9fUP8nr06DfJUXl/7cjza2s4Pz/Rn1HTW606mt1rA2HVi+PP+RH17/sG3H/otq2qxfHn/Ij69/2Dbj/0W1RU+Bm+G/jQ9V+ZwnhtpF8H6cNqk/YodpxyPkFee/E13bSZ5wxSRMsxJ4x0Ir0vwpHu8KaWeo+xQ5B/3BXmHxrlj0fw5fyTA4nYRQg9y3t7cn8K43pC51TXNXkvN/mfLug6PHqnjKGW8XzInZ3IPRmHIFZnxJsrWHVkktLIWqSqVdUXC71JG7HTJHXHpXotrFZ26wyQ4V1YMu3scVcvNITWtQtWvEje3GSwCgFia4IYqXtFJ7Hq1MHF0XTju3e54AqwxuGuMyAfwqcZrofBt1C1+sUcDKzcZByBXsutfC3wf50FxfR3FnFOcBo3wpPpXfeBPhz8M4VW4020t714xtYm4LnPuM12yxsHG6TPPjltRSs2jlPgLqsdv8d9I6oZLox4B42yR9h6Zr7D8aahpekraahquoWtjCkuPMuJVjX8ya4EW3hP4Z/DrU/Hl94fso5rKMy2weFRJu6IqkjKlmOPpXwb8RfG3iPx1rc+ua/qEt3PK52QljsiX+6i9FArsw8moJtHnYqEXNxTP0l0/wCInw/vJzZ2XjLQppmONq3sfJ9BzzXl/wAaviD4U8I3qjU75fNdcxww/O7D1wOgr4DY4kPAGBnGentWlapPqx2XDyOVT90xJLZH8Iz/ACpvSSl2M+W+h90fs0+MNJ8a+N9a1TR/OEEemxQt5q7TuEjH+orA/b1fy9H8OtzjzJf/AGWsP/gn8tumoeIltyxX7PHuJGOd3NdH+3Rpt7qul6Bb2EYklUzSEEgcDbnrSw81yzk9vePWnTk60IRV3yL/ANJPLf2UfHTeFvHsNhdXUq6Vqv7iaMt8iynGyTHrngn0NfbMk22Xy8HNfnb8PvD91eXC3WPKaKQb9wx0619pah8RtM8N+DNLvtUZpbye0jZbcHEjnGNxz0Ge5rLCV1XrOjHVo5sbhZUKMa0tEzutWW3udPuLO4JCTxtG3GeCMV5z4x8Ow3/hSz0+S8kgW2iEIZAB043AH2HFeQ+N/wBo/wAS/aJLXR7WwsU67wpkkA+rcfpWv8C/G2qfEDTtYtfEN99qW0MUsdy2BIpYEMuAMYGAc+9a5lhpU6DlfXsTllbmrKLWh0nifw9o1xplppTag80SW2PNR8MCeuSOhryTxNcPovxI8O6joVuzro11bxSvjJdZSyBc9em78xXpXiiGz064mmXWWkRTwiyAs/HQ4r5n1P4la7pnj26vBDbXFvbXW+CyuATErKNqudpBLYyRnoTXzmX0nUxTa2j/AMMfRZnUjSwq1u5f8Ofe0cgkhV16MNw+hr5XurG8utQvwt3beXJey/ekOQd54q74X/aZvmMS61oNo9ufvtasyMo9gSQawdCm0u+1q61iPUZpYpJnmWMRH5SWyMjODXp5ph5KEW9jzMmxHLOdtzfs7E6S05uNUt1LRNGuxixyR3FefapeXWpXxaRyUjIC/Su3Kae+rG6+0vKJ3ZijQ7QM/j71k6t4dFhKbxZSbaRiHj9tpxn8cV5NCUaacj3JU5V6kbs+yfhj/wAk78P/APYPh/8AQBXxR4q03Tp/E+u3FxGpf+07nJI/6atX2v8ADD/knfh//sHw/wDoAr408QWguvEetx8/Nqd1/wCjmr6rHu1Cf+Jf+3HyVGN8dt0l+aPLfGGixkG4s+g9K4+Bm83D9a9r1PS4re0eP7xI715fqelrbaxHEFLtK/CKMk1wYatdWOjFYdp3M8LurvdCiC6Kv+7VfxLZaJ4e01Uv4SdVkUNHbIR8q/3nPb6da5GTxBqUkfkRyiKM8BYxj9etbVU6iVjCmvYv3jf1eBjpMzD1rCtdCmuot6jg9KW6v761t0t2lLb0y4YA9e1bHhTxBb74rK6xBkgLJ/Cfr6VlLnhG8TWHs5StMF8FP9i8wElzX1d+wbZNp/h3xPav1W5gP5q9eLGOVbR2XJAHVR2r3r9jHP2LxVkk5ntjyOfuPW2XVZz9pf8Al/8AbomeZUYU/ZuK6/8Atsj6EprdadTW610nGOrF8e/8iNr3/YNuP/RbVtVi+PP+RG17/sG3H/otqip8DN8L/Gh6r8zlfCbRx+EdMaQ7QNPiPPf92K8n/aLsptQudJ09FeR8NN5a9zjAz6d69Z0ZvJ8AabMEDMtnb4z7qo/rXKeLo/tmvSPtB8uBE3Y57nGfSuSUOamlc6XU9niJSt1Z863ujvbyRWI2Eg7pJFXkt6A+g/XrXRw6TNY6da3BJaCUlFfH3WB4z9a2/F1gLVjMIyXP3Qo5NTeDr6DUtYstIuEV7KJfKeM9Hc/eP5nj6VnHDRqe6arGSpWnuWrbUNButHmstcso7oWygtGwyPY16D8GvDeinWJtWttNtoBGg8tY0AAIOB0/OruheC/DdprENyNPjuJg4AaY7yuOg/8A116VeTaXpieZLJZWRlIyWZY95/TNb08ulSlFt/Iivm0K0JRgvmfOv/BQfxJLp/w20Xw/CeNVvy8p/wBmFcgf99Mp/CviTS50Z/KkbazcKccV71+1zp+of8JdrEUkzzWQvzeQHzCwG9VyB+BH5V4B/Zt4s/l/Z5Q6nkY5FbQqKV76WOSrRdNrrdJ/eWlsnkudsfUs3J/i9f511/gHTTLrVvG0PmRRSZbPGcf/AK6ymW6sYYL2ezlRcH7y/db1+hrpfh5/aOs6xp66ZDJDvuhCWKblGeM/QZ/SndSW5FnF6o+i/wBiGKGPxL4pa3XbG6cD6SsP6V3f7SoV9X8OwNuHnR3CBlXO0/IQf0x+NZH7L/hK88F+L9Y0W9vI7yT+z1mE6IV375mPT65q5+1ZfnTbvw9dLkFUnH6pXNVhL6tWj1tL8me7hZL69Rl/dX/pJ5sdLgQXEMY8jz8gsnUE+lc18bteTUdRhuLOZ5IrK1jsHDJtIaPKnjv/APXqj8SPGCaf4OkZZvKvbxCkG0kNnuQR0wD1rjdPZ7nwJZFpGd3jZnZjklizZJ981y8H4arB1KknuvyHxXXhKVOkt0cveXrSXG5myQCufbqK9Y+B63+maDLqthJ5ckkzDBHDpjbz6g4I+orxS8OJT2PKn619Q/C/SYJfhfosbbo3MDSLIn3gWYn8R7VzcW5osFhoSl9qSX4N/ocuQxj9YcmtEiG7eW9cqIwkjnkj3rwv406J/Y/jVgvMdzCkwPvja36ivoq30fUredmSSzm/uuxZT+WD/OvOf2h/Dh/4Ri01tpDNdW0+yVgMKI26ADsA2Pzr5rJs7o/X6dOM7qWnze34nvZzCFTCvl3Wp4RHKyjbuOPrXpXwm1ZVhvLY2jzuGWTIfGFxj+YrzJF3Mfauy+GF2lrq1yrwGZZYdpAHIwc5r77GLmoSR8pgXbERPW47nTo4kuPszqwwRmQ8VXl8QW14fs93l1YkhVPU9hV74ceEdQ8YahJdQxxWmmxNseeZSwP+yq55P8q9o8P+AfC3hmyuZbGzWa7aNybiYBnHB+7/AHR9K8BYdTVtj6mGIdCWquz1L4Yf8k78P/8AYPh/9AFfHmrq8fiTWZlJx/ad1x/22avsP4Yf8k78P/8AYPh/9BFfLD2Ym1PVn8sN/wATS7/9HPX11bD+3p1I3t7y/wDbj42pifq+M5rX+L80cD4jN/cwsYFK4GcmvK5DcTa0Te7z5RJ446V9JTaWZIzH5YAPUCvO/iho9vpmjiSGDEksqoXA6ZrjeEjRh7paxkq81zHlGvXtzqmozXt1IXkcgDPZRwB+AqPRbOS6vY0VSRuGfpXU23gbVbxBNbKH4yF71qaVoc+maRe3U0LJcZMSrt556muX28GrRZ1PDzUryRw+vTCXUpSBhQcL9BWYG+atO8tW8xgVbdnoetVxb8/dOfStlJJHO4ts9r+D2pR6r4d8i82vNbnYCepXHH19K+k/2XYlhvvFyIoVfNtDgdP9W9fI/wAH7qPTrm5NxKkabR94gDNfV37JOpWurSeLr6zcPC09qAQMDIR84/GunCKHLUaWtv8A26I8bJunSTf2v/bZHvFNbrTqa3Wkc46sXx7/AMiNr3/YNuP/AEW1bVYvj3/kRte/7Btx/wCi2qKnwM3wv8aHqvzOU0h/+LbW7HGE0yJ/yjU/0rk575LlzNFG0jSKGAHpjv6V1/hyD7T4Atbf/nrpSJ+cQFcD4xv7PwvoD3N9P5SY2RIuNztjoPWop0Z1IJx6BiasYVpKXVsyPFkdzF4Zv9Sjt/NnSMsCgyIkJwD/AFryrwZrK6POl1hpbsE+UpI5b19ak8XfFrxDNbNZeHZv7NglQpcb0WRpO2ORwMdqx/gr4Q17xJ4mguNRkJ0eJi0sm3a0hHOwEds4zXXSw00lyrVnLUrwV3J6Hrvh271m4ntmklnWCViHnDEfvGGQR+WPyo8baZd31u7XtxNdkDGZXLcDtzXeW1lBFGlusapHHghQOhHSs3VdkljezLC8whmKFYxk4GMnHtzX0eFp0sNH3Vtuz5vEVKuKna++yPmXxHaXKa2ttcyyy2k3RXYkZ7fyxWrN4d1GUw3tjpLahAw2uEwGU/WvQfGPg/7ZBuSN0YgSQtjBGeao+ErvXDoFxbWNq3nCVrW5X7rxt/CwHoR0/EV4WfZel/tFLVPc+l4fzJzvhq+k4kGk6XBe6d/xMNAumWHCFGgDkn0BGc16B4dt9M8JeHRrFzpC2EZk8pQIwXQHnJC9CTVqeS+0PwpCreTFdkMGbOcfL1PuKsJLpmu6O+mXjS/Z3i2DY3zo3GH+oIz781xYHK6lCjLFVbRfS70+Z05hm9OtXjhaN5K+tlr8ja+CniG18RfELUri0Em2DR4om3rtJPnOf61n/tT2Yvr7w7AZGQbJ2JU+hSq/7N+jz6J8QNfsbidp2FhGQ5TbkeYcEVd/adlEOqeHHPTZcD/0CuTESqQw1aTs5WlttsepTcPrVL2aduVb7/D1PhXx3/bEOtPa6wZw8JIhWToIyTjHbFdJ4LuRceDvIBy8ErqR7H5h/M16F8SPDkXivSX8tI1u4ATbyY+Y/wCyT6GvH/Bk9xaNf2crGMgjEbdfMBIx+WRT4dzKOIjqrStZo4s3wFag1Kez1TLGk+HNY8Ua+mjaDYveXsznCrwFHdmPQAepr7G8OeH4fCvhOxstUnS4u7a3SLy4mxGGVeeeprxf4c+KovCLaTZ6Vp9w1tGrzatdLB+8nlb7q8c7FBwM+natzxn4sk17WGhiupUskRQFQn5+OpI/lXh8QQ9vJRrU9E7q6/Gx6+U4enGHPGd+9vyOnk1SO5keXTbhJEDENEx4B747iuQ+Lmrw3HgHVbS6jeKUxYUMOC2QRg/UVgS3kOkyGa2d4wfvLggVzvxM8VQ6j4US2gmV2knXcp+8uMn/AAr5rBZJGWNp1IR05k77W6+h7OMq0fq076OzPKYGwT2Oe9et/ssNYt8VoItQs4buCW0mGyVQwyACD9eDXlTOJB8wBr179kvR5r/4ky3aAmOys3Yn3b5QP51+mylyRbZ8JTg5zUdj6v02S2VTDb20VrEJCUjiQKoH0FSajN/os4Tp5TZ/Kr9rp4t7JfMUbu59KztW+W2njUYPltn8jXkOLTVz6WlKL0j0O6+GP/JO/D//AGD4f/QRXzRalxeaptXI/tS8/wDR719L/DH/AJJ34f8A+wfD/wCgivmqzlVbvVFIyf7VvP8A0e9fTw+Gp6r9T4/Hf7wv+3vzQsrShu4rj/iLYSaho6x5HyTo7fQV6Bb2lxdHKxFV9TXP+KdPkj8y3lUneAAPXmvKxNRUlLXRr7mdeEp+0lHTVNfNGf4NjSOEbgAVFdLPb2skBUxoc8nIHWuD0jVlt3S1bcTnaQylZIj6MD1+tb76zZxt5M9ysb44z1NfJ1ITjM+yjKM4nI+NdD09fNuFjTeATjAxXkt8FSZsRnbntXs+trDeHYJGcN1ODj864hNCS41mW4ZUSztuWyPl4HOa9HC1nFe+cGLw6m1yEeueGxonw4g1C4nia4vpEkMYkG+Newx68c/Wvo//AIJ//wDIqeJf3ol/0qD5h3+V6+SfEN62pXzGKRkCEmFWbjHT86+t/wBgJGTwr4kVl2t9pgyPfa9fQYNWhU9P1ifNYx3nT9f0kfTdNbrTqa3WgQ6sXx5/yI+vf9g24/8ARbVtVi+PP+RH17/sG3H/AKLaoqfAzfC/xoeq/M47wVdQ/wDCOaXH1P2GIliSdo2Dn0FfO/7RMfivU/Gcxh0PU5NKtFEVrJHbs6PxlnyB3P8AKvbfC1yx8PaeuAM20WceyACt2GYbQFJFaYeThBGeLipVpPzf5nxHo+l3t5qSw3VvNbxqQZDJGVwPxr6d+H1/p8elW9nHJbK0Ue2PyyACB7djXoaxRTMBIqNng7lBrhtb0zTb7VZ7gxJy21MDAAHArGtjq+GqxqRd47cvf5m1HA0cZRlSkrNa83b5Eni3xTpnh2wa81KQLE7CNSvJJIOOKy/hnrUWpaE95Jwt5dTSqGPIUtx+gou/D2jzIPtVrDOF6CUbgPpmoZNBtmtfLt0WKEcBUG0AV2/6yQUbeyf3/wDAOP8A1Vm5X9svu/4Imq+NtPttcj0GJorpvN/eSN8yQL3BI7+1WPDCxan4va+0iQRyom2SQJsjlTPKsucnjoeMcVzn9iWtuzpBCqrk5/h/+vXafCy1t7YXlwzRowIXceFx6V41bM8VWqc0ZcseyPdoZRhaNPllHmlbd7l3UvDi6tpjafPqUJaOKSNyG+ZnYdT6HP8AOvMdSttZ8Gul3PFJLYzymON15IYdFP4f1r2qS0s7M3WowaTAl3cBfMmgYYl56t349cV5xr3h/wCJ+pWVxpU+pWN/p8s/mxpKgQx4JK4IGTiu9VKmNw01WlfstvyRwOjSwOKh9XhZdXvvp1f9WOl/Z61O51Xx1qtzdRiJv7KiVV7gea3Wq37W91FZz+HZppFjTE67ieOdlbHwU0m80fx9e22oRxJdnQ4WlMZJ3nznGTnvgVyX7cFvDdWPh6Gdd0ZaYkf98VxYWl/ss6c9NJfqeviai+vxnHVcq/8ASTzvTmE0QaJlYY6g1wfjPwlDZ6ldeII51i80qzRsvy7+mc+9S+DryTRdKtpWvDNGZHV4icmJQflOe4r0fTdWjLwX1nIqzRMHQkBhn6HrXyuHrVMpxiqpc0dn/XdH0mKowzfB8mz3Xk/8jT/ZY8WeFdR8N/2Sn2VNVM7+asjASyj+EjPJGP616H408N6LqNhdbLG2e6VMxsoCuD359Mc103w/u/DvijRE1CDRdLttRgOyby7VA8T/AN5TjIB6iornwjdLqySw3nmWrxyJOkwJb7p2FSOmD+ma93F0Xi17WD5lLW581hcRHCy9lVXK46W7nz/c/B3UtTtFmtvEkgWRc4ktgfwyDXknxe+GN54Gs0v9T1+zmaY7YIAhEsh74HoO5r7k07S9Qs7KGG4mjkaNQpZFxnFUtU8JeHtVv/t2p+HNOv7kqF864tVkbA6DJHSowvtKDV/yRjipwrXt+Z+ceiW17qeoQWFnAZbidtkaBgNzdgCe9fXH7JPg/VPDCarda/p8tjd3bIkcUmNxjUZzx7n9K9q0/wAIaRaurWXh3SYNpypWxjGP0rH8SalKvid1GxTAoTCjA6V6c68nFPocmFopza6m54jkmbT5Vt5TExYYZe1eQ+J/iFLpts9ndWxN8ztAwU8E44P0IOa72/1OW4iEbMQAdxx3r5/+Ld5FceL7dIEzPuySeAQO9YVJ3kmexQjyRs0fZHww/wCSd+H/APsHw/8AoAr5xsdY0DT7u/tbyZUvpdUvCoJB489+1fR3wx/5J34f/wCwfD/6AK+X7vSdL1X+1obpYY7ptUvDDKF/eBhM5HPbn9K9nEc/sqnK7PmX/tx4eFowq5iueDkkpOy9YnXzmyls4reC1UySfMtxjzC/r16V5zrtzc2Xiq1sJt22Rt23JKgAHJHpzjitDw/rU1vG9rdHZPaNh17K3qPZhzVn4gadBdz2Wr/b4rSO2YtJMRuXaRgg/U4FfOUKsJ05p6S1TWr/AK8j7Otl1FKLhFaaonltoLzULZBFGS5yznHQVVvNAs9Xv5vLkltZ4myskZ2kfSsR766tbiIskd3bugkiy+3cp6FSfr0qzp3iOKEyMbU25zgsZAwHtkE15rpVKbOaUdPeRFr2m22h2MpNxLd3L/8ALWXGR7CvM7zxCw0fU9Ont1kiVm2mM4LHpz64rqPFuuteo90277NGfv8AYnsAa8007U7vTlvIYbW0nFzGVBmXcUznlffmvTwtC0eaotTy8XXt7tN6Fv4e6LNrGvxwraTTrAPPdOvT+Yr7E/ZDiWEeLI1gMC+da4QjH8D814d8JtPsfD2jtrNrqHmTTZ+0Jt2+UFHK5+pr3f8AZQ1Qaxc+ML9TkPcWqg49EcV62Dac6n+Hz/mjv09PmcGY4GpRw9KrJ6OX/tsup7rTW606mt1rY8wdWL48/wCRH17/ALBtx/6LatqqPiCxbVNB1DTFkERu7WSAORkLvUrnH41M1eLRrQko1YyeyaPIfCVtf/2BpxNrhfssRH7xf7grdS3uh0hH4uKXT/BPjuysbezj8SaCUgiWNS2nSZwowM/vParA8KePv+hi0D/wWyf/AByiFWKilyP8P8zathXOpKSqxs2/5v8A5EheG98tvLWNZNp25fjOOK8+8SeHfG8FusmmwWN1/fAnIYfQEc16P/wivj7/AKGHw/8A+C2T/wCOU7/hF/H/AP0MXh//AMFsn/xypcqUpKUqbdv67jhSq04tQrxV/X/5E8Av7rxgu6HzLW2nX+CUPkH8qv6Rr+s2VmsWqWl5MeN0lkUkB/4C2DXruv8Aw78Za1bCC78QaCoDZDR6a4b6ZMlYTfBfxVjEfjDT4v8AdsG/q1enGeVzh71GSf3/AKnnOnm0Knu4mDXnf/5Er+DrfQfEkcsn9qXFrIn3or238lh7jnBrqNP0nw3pVvLBJr0ciSfeVE3fyBrnk+C/jBcZ8dW5/wC3Rhn8mq3a/CHxVCxZ/FWnXGe0tpKcflJXLOnl97xhL7l/mdlOeYtWlWpr5y/+ROgt9X8LadCIYFuZwBgfuwP51DdeNdPjB+y6eit2eebp+A/xqv8A8K58XeSsI1zw8EBz/wAgx8n8fMrOm+EfiyW3lhbxVpYWQEEiwcEZ/wCB9q2p4nCJP91L8P0Zz1sHi5Nf7TDz+L9UXPhTe3+ofFLWLq+u4LndpEPk+TD5aInmthQMnPOecnNcj+2fHJMnhuCFC8kjzKqjqT8leg/CT4cap4M1e81DUtdi1Pz7VLdAkBQoAxbJJJz1qb4xfDmfx5PpUsOqRWJ08yH54i+4tj0I9K4I3nGdla/NZPz2PXU6UMRTUp3Sik2k+1j4/t7C3tbSK1ubOaGaNCpMo2vgnlsD7w55HUVj22rvousPYySqYt3yFTxg9CPavp6T9n/UZMb/ABJZkjp/ojf/ABVY2p/st/2hL5s3iWFW/wBm2I/9mryKeWVp3Va1n5/8A9uWY4WklKhU95eTVzj/AIc+NpPDesRapC3mW7YS5hzxIn+I6ivoy38beGbq0juI9TtzHKgYZDZwfX3ryiy/ZlurWLy4/FqMo6brYn+tdRp3wa1uxsorWHxFp5WNdoZrRyT/AOP0UsBjcLFwoSi1frf9EY47E5bjZKpOTUutv+GOluvHHhO1BkkvY2x3ELn+lYV38avAlu5DXN3IV4Oy1bFU734L+ILpSr+K7NQf7tmf/iqxJv2cb2Ukt4qhyepFs3/xVbUqGY688ofK/wDkcihlNtZSf9ehsT/tAeCISAlvqkhJwMW4H8zWM181/eS375BnkMmCOgJyKrn9mOczJI3iqNijBgDbtg/+PV10fwl8SpDHGfE9g3ljG5rJske/zV0/Vq8vjkv6+QQqYGk26Tt6/wDDHOXEq7T64r5t8ZSXDePPt0gkNqJTBweh74/MV9bTfCbxNJgN4osAPQWTf/FVx19+zFc3l+95J4tVXZ9+1bY7Qfpmq+py/mX4/wCQ54qg2rT/AD/yPcfhj/yTvw//ANg+H/0AV8y6naXMVvearDCGgXVb1ZnU4ZT574z7V9VeFdMbRfDWnaQ8wmaztkhMgGA20YzivkV9emsZvFumSvG9nPc3v7sDlWMzjJ984/Cu7EqcqFSdO2kk9eq1/E8zAYz2GZwklfm5l97Ryfiy31CO8fU9NkeSWSJUniOCz56cDrU8fiLNvJpusWctosqbHV1O1h7g/wA6taCz3zQPLGrRQfKMH7xA4OOwr0K8i0vWIPst7bpsztIcbwOckjI4z9a8mrg6NZqUlaS2a3/r1PuZ18VRm37Png+z1Xy6nn0D2mjxWul6sssujXI32l6PmEWe309R+NbV5onhnRoI73VL+J7eQboVHzmUf7IHX61H4w8MCw0iVNFAvtP4c20khzCT3Q/0rndc8RazqVjHb614eV7KJFEPlxMnllepDD1HBHSto3vJuOq9Hf07fM51Qw+KlF69eZN2flo9yY6fcfEC8FhY2rWOiwt87leWPbJ9fYcCquqfCG1tE2z6wYmJPksIy2fqK0tP8fx2dolvbpLbRouFjSFQBVe/1TxD4nnR7GfyogNqtIwDMc9gMmuOpXrVny06bi+8tvzuzoqYDDwhes1yq/8Aw2y2MC00+S3kPhfTbppklmBuJFXGcdTj0r6X/ZPtYLKTxXa26FIo5LRRkYJ/dvk/ia8H8CRnSJb37QGl1CZspKVIJzlSOn4173+yrvF14vEiSIwmtBh1IP8Aq37GvWwMeWnON7vl1/8AAony2d1PbUKcoq0Iysl392V3/l8z3Kmt1p1NbrVHgjqpa/cSWui3tzCcSRQO6EjOCFJFXazPFX/It6j/ANesv/oBpx3RUfiR4b4Y+Jniy98A67qtzeQte2v+ocQqAvC9R0PWrngn4o65qngrXZru5iOq2MEkkbiMAY2kqdvTggj8q4DwV/ySzxN9D/JKzbNJNE8M22t2ys8Wo21zY3iE8AksEb9P/HfevdeGpSco2V+bT7k7H0LwtGTnGyT5lb7k7fme6/BLxjrXiXS1m1idJpjNIu5IwgwMYGB9a6H4y+O4fh94Ml1prcXNy8ggtYS2A8hz1PoACT9K88/Zr/5BMf8A13l/9lqD9tn/AJEnQ/8AsJH/ANFNXLRw8KmPVJr3bnzWdTeHVWVPS2x5ePjr8WNVuJH0+SIgcmO208OEH5E/nWz4C/aG8Vw+ILey8VLbXNnLKIpJEh8qWEk4zgcEDuMZrV/ZTsoLvQJkkX71++7HGcImP5muf+Lnwq8VXnxL1bUdNsrb7DPcK8JM6qSNq5JHY5Br23LAyr1MNUpxil12Pl1HGxowxFOcpN9Nz3D46eNNW8O/C59e8P3CQXguoo97RhxhiQRg8V8+WPxs+Lt8HNjdfagmN3k6ar7c9M4HFep/tBI6fAaVXBB+3wf+hGuH/ZShS4fVIZMlTcQ5Gf8AZeuXAxo0svlXnTUmn1+R04x1qmOjRjNxTXT5lXw7+0N460zWEj8RxwXlsHCzxm38mVB3Ix3HoRXvHxR8bXunfCDUfE3h+4SO7iSJ4ZGQMMO6jODxyGr5w/aptIbP4sTQwIFX7DAx9zg8n9K9K8WMx/ZkvQTkfYLL+cVXisPQm8PWhBLmauunQjD168VXpSm3yp2fU86sfjf8W75mWxvBdMgywh05XIHvgV1/w0+J3xU1LxlZ2evJONPZZDLu07yhwhI+bAxziuc/ZViSfxDqsUmdrRw5H/AjX1fF4d03Ct5XvUZpiMPh6kqEaMdt/VeheW0K9eEa0qr329H6nj/x3+NeoeDZ7TQdAt7eTU5IBPcTzqWWFW+6AvdjjPPA4ryc/G34vfZft32j/Revm/2avl4/3sYqn+1OoT4yaki/dW3twPb92K9/8JaLDqHw2niWDzJW0oRxR9iTAABjp1rS2GweFoylSUnLe5nfEYvEVYqo4qO1jnPgR8btR8U6m+h+IoYFvFjMkU0K7VlUHkFexGc8cHms79oz4qeMvCPjuDTPD+oQwWb2McxV7dXO4swJyR7CuD+EHgfxZoXju2vtU0iS1gjikVnMqHBK4AwCT1o/ayz/AMLGss9f7Ki/9Cerp4XCvMuWmk4uN7bq5FTE4lZfzTbUlK3Z2Po/4Z+LLi/8BW+va5OpKael1cyBcD7m5jgfjXz94l/aJ8datrMkfhuG3sbRnIt4Vt/OmZe24nPPsBXpPhg4/Z31HH/Qun/0RXh37O0Sy/EIKw/5c5MHuOVHH4E1hgcPQjGvWnBS5W7Lob4yvWlKjRhK3Mldmy3x0+K+l3Mbak8QB5EVzp/lhx+h/KvpD4O/EKHx14bh1Ew/Z5yTHNFuzskXqAe45BH1ry/9rnS7Sy+H2izQxgO2oAbj1A8p8/yH5VW/ZDYjRLgA9b+T/wBFx1OMhQr4BYmFNRd+n3FYWdahjnh5TclbqYeofGfx/F8VJtCXVLf7Ausm1CfZUz5XnbcZxnp3r6h8NXkl9pqzyfeNfDWq/wDJc7n/ALGI/wDpRX234I/5AsdZZ3Qp0lS5IpXXT5GuT1qlR1OeTdmbtfCviOyzruqXS3QIOsXHmwY52+e3I9RX3VXxFf2r3viLWI9+1RqV0vyryR5zHrXz2JUnhWl/NH8pH0GDaWKTf8srffE7rRdFszAlxZZktmUHeq4JOO9OvLKVd3lpbMAcjnB/EHis7w1Zajp6x21rqcsUbDPlOoYcd+elXdbsdWudrx30TAddwHX6V5XPWpO3xLo9n89D67B5pNRSqLUo3TFM2sMYLMpyRIGHPqOgFVrWO7VIrW1m2qw3OpG7bn696pjS/ElxqDBo4I7G3UM8UeS85z0JFTeIfD3iK4mij0m6htLeMAtIrYd3xz26DpWE6uJnK0VYeLxlOvG1S1jzLxNZ/wBm+ILyzY5CSHBK+vP9a2PhLKYviTocilOboKccZBBBqfWPh/4wuLqS8u7uynlfkt5uCf8Ax2r3w68J+ItP8Z6RqN7Yb7OGYSs8citwAccA564r0qsk8NJPfl/Q9hZlhp4dw5lfl/Q9z+KOnwSeGJJ1iQSQyq+4AZ64P86tfs3TfaNU8WTHO4my3Z9RG9Z3jnWFuPDV3ara3TSuFAAgbHUd6n/Zc3C98XB1ZT5tpwwII/dv614XDCqRrVk07OH/ALdE+RzV/wCwU03qqn/tkj2+mt1p1NbrX1R4A6szxV/yLeo/9esv/oBrTpk8YliaNuhGKadncadnc+TPBaOPhb4lBRgSDgYPPCVueG9Mj1D4M3sdxG2YrWaZOOQySMwP6fqa99TwzZLIz7my2e/Sn2fh20tt+0sd4wcntXdPG812l1TPQqZg5ttRt7ylv2VjyP8AZtVl0mPcpU+fL1GP7tXv2ufD2qa94BtJNLtZLqSwvBPJFGuXKbGUkDvjIr1HTdBtbG58+MsW9zmtO4hjuIzHIuQaiGLcMSq8V1uebj4rGc6enMfD3wb+J83gC4e1utN+12TTGRwrbZY2wAcZ4PQcHHTrX1T4F+IPgvxvEH029hkuduXt5RsmT6qf5jIrH+I3wb8N+KFkuJLQRXZBxcwYSXPuejfiDXyT4j0y98D/ABBuNNt71/tWmXS+XcJ8jdmB9uDzXuqlhM3blC8am77f19x826uKyu0Z2lD+v66n1N+1qsa/BuYRABfttv0+przD9kgH7RqhAJAuIc4HT5Xrtv2iLmS5+BEryHJ+3Qf+hGvnfwJ4U8ReJI7l9CuUhELKsm64aPJIJHTr0NPAUo1crnCcuVX3+4MZVlTzGM4x5nbb7zsP2spopvi/c+VIr7LKBW2nO1sE4PvyK9F8V/8AJst7/wBeFl/OKvPtD+B/iO61NH1y5hWAsDIIWaSSQegJAAz6k/hXsnxl0o6X+z/rcbRiP5YAFHRQJUAH5Uq9ejzYahTlzcrWv3BRo1uXEVqkeXmT0Pnn4OeOrXwLqt5eXWnz3onRFVYnC4KknnP1r6S+F3xwsfHGtTaXDodxYGGDzfMkmVwfmC4wB/tV4J+zx4d0rxHrGpW2qWNvdhI4vL85dwUljnFfTHhf4YaLoF99s0ywtLSRlCu0UeCy5Bx+YFTnVTCe1nGUH7Sy16fmVlEMV7OMoyXJ26/kfM/7VJz8ZtTPrb2//osV9P8AwdUN4ZtVbkG2h/8ARa18v/tUDb8ZtTHpb2//AKLFfUPwb/5Fu1/69of/AEWtZZr/ALjh/T9EaZb/AL5X9f1Ow/sux37vs6ZznOK+RP2w1C/FO3VRgDTIv/Q3r7Hr45/bF/5KrB/2DIv/AEN6w4f/AN8+TNs9/wB1+aPT/DP/ACbvqP8A2Lp/9EV4l+zf/wAlGH/XnJ/6Ele2+Gf+Td9R/wCxdP8A6Ir5i8GaDqXiPVzp+lzRQziJpC0jlRtGAeQCe4r08BCM6OJjJ2Tb17Hn42coVsPKKu0lofSH7Y0iN8OtDCurEaiMgH/pk9ZX7Iv/ACBZ/wDsISf+i468d8deAvEvhfSYdQ1i5glt5JhEgSZ2O4qT0YDsDXsX7Iv/ACBZ/wDsISf+i46zxVGFHKnGE+ZX3+ZeGqzq5kpTjyu23yPINV/5Lnc/9jEf/SivtvwR/wAgWOviTVf+S53P/YxH/wBKK+2/BH/IFjrnz/aj6f5G+R71fU3a+TbHTbaaTVZvIu/NfVLzc8QH/Pd+5NfWVeA+Cbfw7Jpt698souTqt7uKyMM/6Q+OlfK4+o4YOTX80fykfR4RJ4qN+z/OJyUdnHE4/wBH1NsdyU6fnVrybS4BQi9t2/vOikZ/A16DHp3hVmytxcKf+u7f41KdD8Pyfd1K4X/tua+aU1/Kj3+drqzibXTbKzhMlz4h2RHpHGjk/iADUn9peH0wq6tJkdS1nMf/AGWuuHhfS2x5esTqPeRT/Oo7jwfasCV1kHP96ND/AEreGJdNWjFfe/8AMylGM370n/XyOTa80GRsHXLA57SJJGf/AB5avaY1p5+YtQsJBjC+Xcp/LNaUngpei6lav/vW6Gq0ngRieZdOkz62wH9at4+TVnH8SfYx/mE1FbyRQkNvJKpP3kww/Stz4ALIviXxms0bxuJLIEMuD/qmrmZ/AjDlY9PJ7FQy/wAjXTfACwk0zxJ4zs5Nu5Xsj8rlhgxN3JzXp5TXU/aRS+z/AO3RODMocsaev2v/AG2R67TW606mt1r0DiHUUUUAFFFFABXl/wC0V491v4f+GtO1LRILSWS4vPIl+0IWULsYjGCOcivUK5P4q+D7Lxv4SuNFvd4ViHjkT70bjow/zyCa6MJOnCtGVVXj1MMVGpKlJU3aXQ4P4GfFi+8Z2Fw+vSadb3UVwUKRHYAm0EEhiT13c+1fOXxwura++Mmv3FnPHcQvegK8bblbCqDgjryDXV337PvieC6dINUspIwflZ45FJHuAD/OtfwV8CL601m3vNYuVuhC4dIIYyEZgcjczYOM9gOfWvpqFXAYOrOvTqaNbJHzlanjsVThRnDZ73Ow+P3/ACQWX/r/AIP/AEI1x37JahrjUwwBH2iH/wBBevX/AIteBtR8RfC1vD9jNDHdNcRzF5s7cKST0BPeuR+BHw81nwbeXK6hLBP9omjdTCGwoUMDncB6151PE0llk6Tl7ze3zR6FTD1P7RhUS91Lf5M99jt4QoIjXOPSvOf2nv8Akieu/SH/ANGpXpa/dH0rjfjV4dvPFfw41PQbCSKK4uQmxpc7RtdWOcAnoK8vBzUMRCUnomvzPSxUXKhOMd2n+R81/spyxxeJNUaWRIx5cJyzAfxH1r65t9U02TbHHfWzvj7qyqT+Wa+PP+FBeLFP/IQ0/wDAS/8AxNdH8N/hD4m8M+MLTWbi8tZY4VcbYhJuJZCoxlQO9e3mdPCYmcq8ayvba3ZHj5dUxVCEaLpaX39Tkv2qv+Szak3ZreAg+o8sV9A+BfEunaR8MpdXXUbJfI01ZYy8o2lliGB1z1GMdayPjV8IR42S01i1uDZ6pDCImcpuWVRyAw6gjJ5Hr0rx8/AHxWDj+0NPxn+7L/8AE1ftMHjMNShUqcrh5EezxWFxFSdOHMpHb/Cz47+L/E3jG30nUrTTEtnjkdzBE6sNq5HJYjrXHftcyGb4mWkh4LaXEf8Ax969E+Dvwhk8Nag15cyNdXcgCNLs2JGmckKDyckDJPp0qL9oD4Ua74t8Y2+qabdWkUEdklvtlD7tysxz8qkY5ooYrB08w56dowSt8wrYbF1MDy1NZXv8jV8M/wDJu+o/9i6f/RFeI/s4c/EUA/8APnJ/6ElfRvh3wpqMfwnvfDLNGLp9KNmshBCb/L256Zxn2rzX4TfCXxD4T8XDUr25tZ4/JaLbCHzkleeVAxxWVDFUY4fERctZN28zSthqsq9CSjpFK/kb37YsaJ8OdDKqBnURnA/6ZPWV+yL/AMgWf/sISf8AouOvQP2hvBGqeNvBumadps1vDLbXQnczbsFdjLgbQecmsf4BeCNW8HWsllqDxTM9y026IMFAKoMfMBz8prH6xS/sv2XN719vmbfV6n9pe1t7tt/kfPGrEL8cblmIAHiJsk9v9Ir7Q8H6lp8GkRpNfWyN6NKoP86+bvGvwM8UX/i7VtRhv9PEd3eSzoCJMhWckA4XrzWSnwE8Wh1Y6hYcEHpL/wDE1341YPGxheslZdrnFg3i8JKdqTd2fZsUkcgzGwYe1eN/DiJW0G6Jj3H+1r7t/wBPMlei+B4bmHTdlxuyDxn0rzvRdC+Iuhx3djb+GdOvIDfXM8Ux1QRllklZxldpxw1fJYmhKvh5U4WvdPVpdH3t3PpadVUq0Zyvaz6N9ux0whbPEKAe4FPFmGHzJD/3yKxfK+JXfwbp/wD4Ol/+IpRH8Sf+hL04/wDcaH/xFeR/Y+I7L/wKP+Z3/wBpUfP/AMBl/ka7abAQcpD/AN8Cq7aVakndHBj/AHaoGP4kf9CXpv8A4Oh/8RSeT8R/+hK03/wcj/4ik8mxHZf+BR/zGszpd3/4DL/IunSLH+4g+mRUTaVYqc7nH0lI/rVX7P8AEj/oTNN/8HK//EU17T4jN/zJemf+Dhf/AIil/Y2I7R/8Cj/mP+06Pd/+Ay/yJ5dPs8cTTAf9dTT/AINxJD418bJGzMu6x5Y5P+qaqJsfiRgj/hDdM/8ABwv/AMRW78JdA8RaXrHiPVPEGn21g2ovbeTFDcibAjRlJJAHqK78uwFXCupKpZXjbdP7UX0b7HJjMXCvyRhfR32a6Puj0Gmt1p1NbrXYZHzAPh/8Y4fnh+IUhb0/tCf+oqRLX9ofRjutteGoqvZp45c/hIAa9X+2Gj7afWvW+sye8U/ke79am/ijF/I8wj+Mfxb8O8eJ/BaXcS/ekW3eM/8AfS7l/Suo8N/tI+Dr5li1qw1DR5ehYqJox+K/N/47XUjUHH8X51ja3oPhbXFI1jw/Y3LHrJ5QV/8AvoYP61LdCfxQt6EP6tU+Onb0f6HofhrxZ4a8SRCTQ9csb/8A2YpRvH1XqPxFbVfM2s/BTw9PN9q8N61e6Pcg5RZDvUH2PDD8zTLbUvjp4AwRKvijTI+zE3Hyj34kH61m8HCX8OfyehlLAU5/wanyen47H00Y0J5UH8KBGgPCAfhXivg/9orwzfyrZ+J7G60C7ztZmUyQg+5A3L+I/GvX9G1bTNZslvNJ1C2vrdukkEgdf0rlq0KlL41Y4a2Gq0H+8jYuEAjBANII4wchAPwp1FYmAUEAjB5oooAZ5Uf9xfyo8qP+4v5U+igBMDGMDFcn8R/G2g+BNPtr7WorgxXMpiTyIt53YzzyOwrra8H/AGyv+RS0X/r/AD/6LaufF1ZUqMpx3R6uSYOnjcfTw9X4ZPW3ozWg/aF8BNKkccWqBnYKP9EHUn/erc8bfFzwp4Uvbe01aO8aWeIyoYYN427ivJyOcg1xvww+H/h7WfDunXMuk6eZfskDl2t1LFiikkn1zXEftKaelp8RvDtk+JENsgYH+IGY5rjqV8RSoe0k1d2t8z3sJl2VY3MlhaUZqK5ua7Wttrfieq6T8fPh/e3iWvnXdp5hCiS4ttqZ9yCcfU12PjLxloXhXw2fEGorK9oJEj/cIHbLdOM9K+efjn4R0XSfA9jq9jp1razyX3k5hjCZUqxwcdegq541u5rn9nGy85y7AWWST7Yo+s1oe0hO14q+gLJ8vxKwtfD8yhUnyNNq/wAmj3zwt4y0jxJ4fXWrFZfsrRNKBIm19qkg8fgax/APxR8MeMriePRo7pTAUD+fDs+9nGOT6GuN+A//ACS6P/sHy/8AoT157+y4cahqRH9+D+UlaLEz56S/mWv3HHLKMOqGOqa3oySjr0cmte+h7N4u+NPgPw7rM2lXM9zdXUDbZvs0G9UbupbIGR7VoeBfih4P8YzyW+lTOtxGNzQzxbH25xkdiPoa+cvg9o1h4g8b60uqWsV4QSy+cu4Bml5OD1Nbug+E9U8O/G66ms9IubXSI2mWKUIRFtMfGD6bulYUsXiJuM7LlbsenjcjyuhGrh1KSq04c121Zu17JHt/jv4s+DfBeojTNSuppLzaGaG2h3lAem7oBn061R8KfGzwT4j1aPS7S4uYLmU4iW5h2CQ+gOSM+1eDvZW+t/tBatBqcK3UfnzNskGVJVPlyO4HHFO+Leg2Hhn4m+HI9Kt4rXzUt53EK7V3ecRkDtwBUyxtdJ1NOVO1uppS4fy2UoYSTl7WVPnvdcu3b+vU918XfGzwf4Z1+40XUF1BrmDbvMVvuX5lDDBz6GqWmfH7wTqOpW2n26an51zKsUe62wNzHAyd3Tmud+K3hfR7n4ba14nk0+1bUEgGJzEPMyGVQd3XpxXNfs8+GNL1jRLe6nsbV7tLuRlneIM6ldu3BPTFbTqYlYj2Sa11+RwUcHlEsqeMlCd01F6r4rXv6Hr5+LfhkeNB4T23n9obgufJ/d/c3/ez6e1XvHXxN8K+DIrb+2buQT3K74oIYy8hX+9jsPrXz5qUAtv2mZbcciOUL+VtTPivbxal8e9NsbxfOt3S0jaNjwVK5I+mSfzqJY2oqcmrX5uVHRS4ewksTRjJvldH2ktdW+y7Hrtn+0J4BuLlIXk1C3DHHmS2uEX6kE4Fdr4r8daH4c8LHxHevLLZBkXNuocnf90jnkV4F8d/BejaH8P7DV7PT7S2uJbxI90MYT5SjEg469BTvFEskn7NFqHct8ln1Pviq+s14OpCdrpX0M/7Iy7Exw1fDqShUnyNNq/qmj3DQPiR4f1rwnceJrNrg2VvHLJIrR4kAj+8Nuev49xTfAHxJ0DxrFLLo4ugkUgjbz4thzjPHJr5u+DesFfB/i3RGb/lwluIx7GMq36hK6z9lD/j0u/+v3/2mKMPjZ1Z013Tv6oWacP0cFQxU9bwlHl9JW3+8+mqa3WnU1uteofGnk3mH1o8w+tRZozXp2PbsS+YfWjzDUWaM0WCxL5h9akhupoTmORl/Gq2aM0WQcqIfEGj+HPEkXl+INEtrpsYE6rslX6MOa4Sf4U6pot6dU+G/iy5srgci2mlKMfbcOG+jCvQc0bjnOcGrhUnDRPTt0NIVJwVovTtujk9I+NvjTwhdJp3xK8MyyR52i9t0CMff+4/4EV7L4J8feE/GMAfQdYgnlxlrdzsmT6oefxGRXGPc+fbNa30MN7bOMNFOgZSPxrhfEPwn8N6lP8AbvDV7P4c1JTuQKxMW725yv4H8KmVOjU3XK/Lb7jOpQw9X4lyPutV9x9KUV802PxB+K3w1dbfxhpp8RaOpAF2rZYL7Sgf+hj8a9g+H/xS8HeNUWPS9SWG9I5srnEcwPsOjf8AASa5auEqU1zbrujgrYGrSXNvHutTtqKKK5TjCvB/2yv+RS0X/r/P/otq94rwf9sr/kUtF/6/z/6LauPMP92n/XU9/hf/AJG1D1/RnJ/Cz4t6ppz6PocfhgtDIYLVrkyPjaAF3gbcdOetQftK3P2v4l+GbjGN9tEf/I5r1X4P6VBqHhXTWnZztsbfA3HH+rWvLv2noEtvij4bhjGFW2iA/wC/5rhxEJxwi5pX2+R9FlOIw9bPH7GlyWU76t3ffXY2f2jf+SVaX/2FB/6A9YXiv/k3Oz+llW7+0b/ySrS/+woP/QHrC8V/8m52f0sqeI/jVv8AD/kLKP8AcMD/ANfv8zuvgP8A8kuj/wCwfL/6E9eefsvf8f8AqX+/B/KSvQ/gP/yS6P8A7B8v/oT155+y9/x/6l/vwfykqo/xMP6foZT/AN1zX/Gv/S2R/s8f8j5rX4f+jTX1M+kWMxWeSFWfGckV8s/s8f8AI+a1+H/o019SR65o/wBp/s8apZm8UYaATqZAQOflzmt8saWHXqzzuMISlmk7L7MfyPlUXllpv7Ret3F9dQ2tutzcr5krhVBK8DJp/wAbta0nXPiZ4buNI1C2voY4YI3eCQOFbzicZHfBFUdX0ay8QfH3X9Nv1kaB7q4ciN9pJAyOarfEXwlYeD/H3h+x09ZlScQzuJJN5yZiODj0AryZup7GSt7vN87n2lCOF+vUZOT9r7FWVtLWfXue5/Ev/kg2v/8AXEf+jFrmv2Vv+Rdi/wCvmb/2Wul+Jf8AyQbX/wDriP8A0Ytc1+yt/wAi7F/18zf+y160/wDfo/4T4mh/yTlT/r6vyRyXiD/k6W6/6+P/AG2pnxD/AOTi9J/7c/8A0Gn+IP8Ak6W6/wCvj/22pnxD/wCTi9J/7c//AEGvOl/Dl/18Pq6P+8Uv+wU7f9p7/kkWk/8AYQj/APQHrl/Ev/JtFr/uWn/oVdR+09/ySLSf+whH/wCgPXL+Jf8Ak2m1/wBy0/8AQq6MR/Hq/wCE8rKf9wwP/X84CADw3pWh69AhMOq6Zd2l0B3cl0z+RQ/8Br0r9lH/AI9bv/r9/wDaYrnpdFOrfs+21xGpaXT0+1LgfwiVw3/jrE/hXQ/spf8AHtd/9fv/ALTFYYOm4Ymn2av96PTzzFRxOUYl/ajU5X8p6fgz6aprdadTW619Aflx5BRRRXpnuhRRRQAUUUUAFFFFABRRRQBPb3k0KlNweMjDRuMqR6YrjvFXwz8I+InN1Yq3h7U87hLbj90zepXt9RiuqoqoylB3i7DjKUHzRdmcPY+LPi58L8R61bf8JToKcCcMXZV9pPvL/wACBFeq+APjJ4I8XCOCHUBpt+3H2S9IjYn0Vvut+Bz7Vk213Pb8RudvdTyD+Fcx4p+H/gvxQWluLA6TfNz9pswFBPqy9D+WfeiUaVX41Z91/kTUp0a38SNn3X6r/I+ga8Q/a507UNS8LaPHp9jc3bpfFmWGMuVHlnk4rlLC0+MPw7UP4c1VPFGjR9LaT94QvoFJ3L/wE/hXUeH/AI7+FNZcaZ4z0268PXoO1/NQvDn3ONy/iPxrhxWWzq03GDun23+4eBhWy/EwxVFKpy9v1W5wvg74jfEPw/ZWem2vg3MUaRwGSS2myVUBcnnHQU/9ouHWdW8Z6Lq2n6Vd3YhtRkxQs6hllY4JFfQmkad4Z1ezW80u4tL23bpJBIHX8xWjJoOnyRLG0I2r0FeTLASdN05zb2+VjrhxFChjI4mlhlFrmurvXm7+n6nyX4z1zx9420m00GfwnJa28U/nLst5Fy2COWc4A5Nekan4J1LVPgnJoVqFkvLaGAxjOFkePGQCfXkD8K9nHhvSwQfs6n8K0obS3hh8lI1CemKcMElzOcnJyVjLEcRTkqMcPSjTjTlzJK718z5E8M+KviN4X8OyeHbXwrMQI3hWWS0kLoGz6cHGTiuv/Z08KappQnm1C2eCa5kRhE33kRAcbvQksePavfZvD2mSuXaBcn2q1YaZZ2I/0eFV+goo4H2c4ylJu2w8fxG8TQqUadGMPaNOTV7uzv8AmfI0Wn+Nvhr461Oaw0CTUIpZGCP5LvHIm/crZTkH2+taHw30nxPq3xMufGGsafJZSTGRsNGU3O424VTzgDPPtX1NfaRY3jbpoVLeuKZZ6Hp9rJ5kcChvXFRDLoxknzOyd0jfEcVVK1KcfYxU5x5XLW7XofMml6Rq0Hx+1W+m027jtWluMTtCwRsrxhsY5q98ftJ1S8+Jfhu6s9Nu7iCO2gDyxwsyqRMxOSBgcV9G3GiWE8/nSRAv60680izulVZowwXpVPAxdN0+bd3MY8SVI4uGJ9mrxhyWv+J5t8QLW5u/gfrlta28s88kQCRxqWZv3i9AOtc5+zLY3lhokcF9aT2sv2iZtkqFWwduDg17jHp9tHa/ZlQCP0qKx0eys5TLDEFY966HQTrKrfpY8yGZSjl8sDy6OXNf5WsfNXiDSdU/4aUutR/s27+xefn7R5LeXj7Pj72MdeKPjf4a8TWnjvTvGWi6fLexiGE4jQuY5I+MMo5wRjn619J3Wi2NxP50sQZvWp7jTrWeFYZIgyqMDiud4CLhKPNu7+h6dPiWrTr0qypr3Ieza7o+RvG/iL4heOtHs/D9z4Ve2t4ZhKuy3kXLAEDLOcADJrtfGfh/UYfgINJtrWa7nha1j2woWLFT8xAHOM5r3ceG9LDZ+zr+VXX061a2+z+WBH6CiOB+Jyk25K1wq8RtuiqNGMIU5c1lfV+p4N8PtPvY/gre2EtnOl3/AGTcqIGjIfcTJgbeuTkVT/Zh07UNOguY9Qsbm0drvcqzRlCRsHIzXv8AaaNY2yssUQXd1otNFsbafzoogH9a1jhVGcJX+FWOSrnU6lDEUeRfvZcz8tb2NGmt1p1NbrXUeKeQUVHmjNepY90koqPNGaLASUVHmjNFgJKKjzRmiwElFR5ozRYCSio80ZosBJRUeaM0WAmilkibdG7IfY1FrVno2vweR4g0e01BcYDsmJF+jDkUmaM0bO6FbW5xz/C6HT7w6h4C8Xaj4fu85EUkhKH23DnH1zWxZ+PPjF4RAXxJ4bg8T2KdbqxOJMevyj+aitnNSwXU8JzFK6fQ1bm56TSl6/5lym5q1RKXrv8AetS/4Y+O3gLV3W3vryfQ7zo0OoRFAD6bhkfnivSdPvrHULdbiwvLe7hbpJDIHU/iK8h1W30rWY/L1vRdP1EH+KWEb/8AvrrXND4eeGbe4+1eHtT13wzc5yGsrolAfoef1rCWHpS2uvx/4JyzwlGXw3j+K/Rn0XRXh2n3XxW0fC6f4x0TxFAvSLU7cxSkf7y/1Nblp8SvGVkAPEHw3vJFHWbSbtLhf++Tg/rWEsLL7LT+f+djmlgpr4Wn87fnY9Vorz22+MPg0sE1JtV0aTuuoadLHj8QCP1roNM8deDNTx9h8U6PMT/CLtA35E5rOVGpHeLMZYerHeL+46KiooLm3uF3QTxSj1Rw38qlrIxCiiigAoqvcX1lbgtcXlvCB3kkC/zrJuvGfhO3bbJ4h01n/uRzrI35Lk1SjJ7IpQlLZG9RXMSeNtLYf6FZare+hjs2Rf8AvqTaP1rPuvGepNxb6bZ2g/vXNz5jf98Rgj/x6rVGb6Giw9R9Dt6qahqen6eB9su4oSfuqTlm+ijk/gK87vde1O6BFxqlyyn+C3UW6fmMv/49WaJim7yVWLd94oPmb6t1P4mtI4Z9Wbxwb+0zttS8XbQVsrfZ6SXAwfwQc/mVrm7nW76aUyPdXLE+kzIPyUgCsndQWreNKMeh1QoQj0I93vRu96q+b70ebW1josWt3vRu96q+bR5tFgsWt3vRu96q+bR5tFgsWt3vRu96q+bR5tFgsWt3vRu96q+bR5tFgsWt3vRu96q+bR5vvRYLFrd70bveqvm+9Hm0WCxa3e9G73qr5vvR5vvRYLFrd70bveqvm0ebRYLFrd71PYWtxfXItrWPzJWBIXOOBWd5nvXSeERaw2tzq8t7cW0lqwUmNAw2tx0I9f6VM3ZXIqPljcxWO0lW4IOCKck0iH5JGX6HFM1CG5tZENzGyecvmxlurKTwatm2sy7BrpYVGNpLhtw/vEdvpRdDbVhBqV4F2m5dl9G+YfrVW5Sxuv8Aj80rS7nPXzbONj/KrP2WzwF+3oZAoJUFcE88A5xTZILMzOkd9GgVVILngk5zQrCTj0M3+x/Dec/8I3pSH1jiMf8A6CRUqafoyD5NNaP/AHL2df5PTXk2sQGDAEgEd6knZVigZeroSef9oj+lVr3Ld+7D7JpeP+POc/XULg/+z002OjH72kW8n/XWWR//AEJq0RpNwdMi1AzRrE6szbgR5YHTJx1J6AVJHod21v5rTQo277pPGzGfM3dNtTzruRzx7mZHa6VEcw6LpSH1+yIT+oNW47yaNdsLLCvpEgQfoKlTSbh9Omv0mjaFEDqQCd/PIHHBHcGs+JWeMyF0RAdu5j1PpRdMd4yJ5J5JDmSR2+pJpu73pFt5GEX76HfLjYm75uTgdqVbdmMm25tysa7ncOcDnHp609B6Bu96N3vSizuDHM4KERqH4Od4PPy+vGT+FFxaTwW/nSNGBxxu556fX8KLoLoTd70haq3m+9IZadh2M77RR9orI+1D+9R9qH96t+Q6OQ1/tFH2isj7UP71H2of3qOQOQ1/tFH2isj7UP71L9qH96jkDkNb7RR9orI+1D+9R9qH96jkDkNf7RR9orI+1D+9R9qH96jkDkNf7RR9orI+1D+9R9qH96jkDkNf7RR9orI+1D+9R9qH96jkDkNf7RR9orI+1D+9R9qH96jkDkNf7RR9orI+1D+9R9qH96jkDkNf7RXXeG5rG+T7FFfRxNc2TWz20ikHzeoZSODkj61519qH96nwX8kEyTQytHIjBlZTggjvUzpcyIqUXJWPSfGP9k2fh7TYWh3ajLbo6zIxOQMAg57Hn8qpyXMlw022xglk8za5EgLxtj7vK9B+PeuGvNWubxka6uZJjGgRC7Z2r6Cn/wBtXm5W+1yZXoc8+lZqg0jOOGaikd1LLdxqTFo0Kyq7J8rJxwOeme/HTiqV7qElrGDc6PFHvbBLbT9R0yM/04rlG17UGKlr6YlTuHzd/WoJtSmmGJZ3cZzye9NUX1HHDvqdDqerR3cMUcdssAQknBHOfoBUc1z5cdlJtVsITtbofnbrXO/ah/epzXrMFVnJCjCj0HWtFTsaKlbY7/xLqd1ceEdK+0ySGQyM754BByVA+g/nTEvZl+HTws0mHugy8/LszjH5g/lXETapcTRJDNcSPGmNis2QvGOPwAoOqXDWwtTcSGAdI93yjknp9SfzrNUNEvMzWHskvO53XhHUrm38O6yLaSRZcK0ZXopALH8wprGF+j2zNcQw7HlZ41XcAGwMjjt04rnrfVLi3R0guZI1f7wVsA8Ec/gT+dRpfyRqVSVlU9QD1qlR1bKVCzb7nWHWJI7W0mMUeFI2oHYD5Wz0p15fyxpK00MckbkRkmRmHXdx9MdK5H7c3liPzDsByFzxSG9ZgQZCQTkgnv60eyD2B10Op3kNz5cVyoEQMj7QVDDAG36Y4qOe+lvrSS4njjYIoRDyCm0Adff0Ncst+6sWWVgxGCQecUgvWClRIQD1GaPZD9ga32j3pDP71kfah/eo+1f7VXyF8h//2Q=="/>
          <p:cNvSpPr>
            <a:spLocks noChangeAspect="1" noChangeArrowheads="1"/>
          </p:cNvSpPr>
          <p:nvPr/>
        </p:nvSpPr>
        <p:spPr bwMode="auto">
          <a:xfrm>
            <a:off x="0" y="857250"/>
            <a:ext cx="1813302" cy="1813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DpAL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mpfHXheLWNQ0iTUlS90+NpLiJlIIVV3HH97j0qoxlLZDUW02lsdLRXmVn8dvhrd3CQQa1K0j5wDayDoMnkj0FZ2g/tDeAtSivZrhr/T47Vh800O7zFJwGAXPfHX1FdP1DE6/u39xyfXsPp76+89eorhvCvxY8DeJprqHSdWMjWsPnTeZC8YVM4zlhzyRxXQ2/iXR5tBuNcW6xYW6M8spQ/Kq9TjGa5qkXTqeymrS7dfuOqn+9h7SnrHa62v2NiiuauPHnhO38N2/iKbV0XS7mQRRT+W5DMc4GMZHQ9RVkeLPD/8AwkMfh/8AtFP7TkhEywbG5Q9DnGP1p+zl2L9nPt/SNyiuMn+Knw/h1NtOk8TWguFk8thtcqGzjG7G3r71sTeLPD8PiC30GTUoxqNzCJoYQrHenPO7GOx70OlNbpjdGot4v7jborH0fxRoWr6rfaXp1+s95YSeXcxhGBjb0yRg/hTvE/iTRfDNtBca3fLaRXEwhiYozbnIyB8oPpS5JXtbUnklfltqa1FY/iXxNofhvS01TWr9bS0kcRrIUZgWPQYUE9qwYfiv8P5rOW8j8QxtBC6pI/kS/KzZ2/w+xpxpTkrpMqNGpJXjFteh21FYuteKtA0c6eNS1FIDqUnlWnyM3mtxwMA46jrWC3xa+Hq3psj4iiFx5vlbPIl+9nGM7cdaI0py1SYRo1JK8Yt/I7iiuL1b4p+A9K1KbTr/AMQRQ3UDbZIzDIdpxnqFx3rUvfGnhaz8OxeILjWrVNMlIEc+SQ5PQAAZJ4PGKfsp6e69QdGore69fI6Ciuc8LeOvCfiiaSHQ9agu5YhudAGRgPXDAcVnf8LU+H/9pf2d/wAJNafaPM8vG19u7OMbsbevfNHsql2uVj9hUu1yu68jtKK5TxJ8RvBnh3UBp+s63Ha3JjWQIYnb5T0OVUjtW5oGsabr2lxanpN0tzaSjKSBSMj6HmpcJJczWhLpzjFSa0ZeNFBoqSBa+VvGWlt4h+K+vSaDrFq98JGkt4lYhpGVQGQEjBPB719UkZBFfKmtXWi+CfiprFxZ2V1NeWcrGzRpAY/NcA5OBnA3HivQy+/NLl3sellt+afLvb+rnni2r6Lr41yx0iGeS2crf6VNFnGeGKDqBz25U+1bXiiLwuh/4RXwH4fmTUtSRH1GTUDv+xD73lrnhcZ5btxjmr2u63qXijWLOysbGFvFs26O6vITsVEPqBwHAyC3Ycdel3xBo914X0az1Pw5ren+IbWyjEOrrC6vKpzn5iOdg6D096MTxIqbfLDmcVvfRtbX/mS3vuVU4JjVqR5Zqn7R/Da9lrdp/Z5nZRva5seF/AT+G9NuIUCqiRiS5vW+7Mf4QD6Z6D+teh6fJF/wpDxJCkySOlnPuC9vlNcX4Z8WW+o+F5bFne40+YZQA4eCQc4P+feuv0y0gj+DHii7i37prOYNuPopr5PAYmWKzJVpO8pL3rvVarRdLbW8j2MVg/qWDjh+XljGSUUlp6vrfe/meba3qenSfs+6Fpsd9bvepqEbPbiQGRVw/JXr3FdZc/8AJfLP/sCR/wBa4fVvDej2/wAEtG8Rw2caalNexxSTAcsp35/kK7i6/wCS92f/AGBI/wCtfaTtZ2/vfocFTltLl/v/AJoxfhZ4HtvGnwy1SzUQw37XZMdy0YZlwwz+nFaerxp4d+NnhqDVryGJbbSVR5pHCrwzdzXIaRHqMPwVvtY03Vr3T5LDUGJFtKU83ewXDEenWt2/sbfxJ8UPC9prSfbI59GTzPNOSx3NyfenJPmk5PT3vyHNPnm5S933tO2iOq+CVxDdfFbxnc20yTQyXjMkiHKsDnkGr/7U3/IsaD/2GI//AEFq5H4e+E7XUvFnjTwxa3VzpttHeBYntZCjoqHIAPpxUvxl8JN4T8G6RajVb3UEl1qNwbqUyMp2t3PasrR+sp310/IxSh9bTT10/wDSTpf2kcf8Ku0rdjb9vgzn0wapfEHSfC1/8GtVudAksZbu2himnNs6sVKsCc49s1d/aSUN8LtKVhwb+AEe2DW9pngHQ7DwFqkWlWa28mpac4kRRwzFDg/nWUJqFKD8/wDIwpzUKNOV9bv9DzrVbz/hIfEvw1sQd4jtGuXHucD+lHwRh8MTa14gt9eksVmOqSC3WZ1V2O7gLnk81k/AFjrXj3THYEjTNMWDns28n+Wa2Pgh4T0XxD4g8QXmpWayXFnqsjQS4+ZCGyMfjW9VKEZQfRL82zqrKNOE6b6JbebbGWOl6defE34iw3dtFNFBbu0e8AhSIuDzXIQKJvht4IglG+J9cdWRuQRvAxir/jHw+ur+OPiJJHJMs9gvnRBHIDYUZBHfgVP4rtbGf4a/D9NOZ7Zbm/2loz8yMQoJHvnJrWNrx17fL3TaNk4672+XuG5NZW2k/HK6t9PhW2iOiBiqDAJKcmqHwy8A2/jX4RS28Pk29/8Aa9y3JjBYANyPypmkaNcaF8YLiwutTutSl/sgyefcOWfDJwMnsKw7FdStfgXFrWm6xfWDWl8yMltKyCTe2Pmwe2P1qbOyUZfy6/eQk2oqEtfc1+TOt1u10+x+OdhZeIprYW0ekRpK87AJnJ7mvefDlvpVvpca6KYTZt80ZibKke2K+f7zS7PxN8Z9LsdahF5FNo0RcScknJ5r6B8P6RZ6HpkenWKlLeLhF9B6VxYpq0O9kefi2uWC62XoXzRQaK4zhFrznUPhRo994u1PxFd3Usk96rbEOMQsV27l9x2zXo1eF+OJ72Tx9e2sV7cRK86qNshwuVHbNceNzCWCgmlfmdu256mVYWeJqSjGfLZXb8tBunfs7aVY3i3UPiG+Z1DYyF5yCP61neHf2dZreDUbXU/EDeVcbVRrePadqtnnOeau61Z+IPDsVpfNqd0onP7s+Yc9M9M11ms65eaj8LJbqSRknDRZdCQeWHpXlQrULzjOjyygm7X8j6KpjcztCUMVzRqNK9lo09N13M7wb8DdH8Oy3jf2rc3S3MPl7XwAhByGGO9dnZ+DoYfBV/4Za7Z47yJ42kHUBhivL/Del61rkbG11G6DLnI8xj0/Gr3grXNY0vxL/Z1xeSzRh2R0dywBXuM/SnhcdThUpz9jy82id79f8zlx2GxNdVXLEc8oatWtsv8AI6S8+Fdrc/D2z8IyahKIbS5WdJR944zwf++jV5vh9bnxta+KDekzxWq2zx/wlRXN/FPXtUm8TjSLW7lt7dFjAWNyu5m5ycfWsjVtI8QaTpMerNqV2IiygHzGB56d67KueVFKooQclC93dfM5aWWTnCn7Ssoupeyte9/89DQ1H4DabNLdJZ61f21lcSGQ2yynYCTnp0NdHa/DSC38TaTrv29zPp9sLYIfusoJOfrzUvgXxLfXHhG8urpvOmtYXYMf4ioOM1wGmP4g8T6jJnVLppSc4Ehxz2AyABW1bPJ2pqCcnNaLRaEQwVep7X21XljT0b330PTPCfgeDQPF2r69BdtKdTlMsiN/CT6VJ8UfBVv440e20+4u5LYW9wJ1ZDg5Ckf1rzjTNT1zw74pGny300m2QJIjOWU5+vQ1p+MdD1uMX+vjULhbZj5wVXIADEcdfesY5zUlCVaNN80XZ6rSyHLLHTxMFKslzJOLs9eiXkSzfBv7RoEuj3fiS/uYXnScNLKXZWUYGM9BzXRfDrwHN4TubiRtevdQinQKUuJi4XHpnpXnnhrTdZ17etrqN0GUkY8xj2Hv71q/EttS08aVBJczxyCB922QjPIxnFDz2tLCyrTg+XTqtdbGk8tlPELB+3u3e+m1lf8AE6j4c/DSx8G63e6jZ3TzC6JO1v4eTgD8zXPp8FUt9Xmv7LxJqNt5tybho45iikls4IHWty91u+0z4ZC8t5m+0uUiWQ8lc9/rXF6Dpuv+II5LiHU7pn5JzKx6epzW9bOasKyp04uUpK722McPhKk6c8RUrcqvy3te9jvNI+HdtZ+Jda1l7x5zq8RjuEboMrtOKx1+EFquh6TpP9qzGPSr03VuTjJJOcH24rO+GviLVIdb/s+4upZ4D2kYttOQOCfrWd4vnvpvHmoWkV9cRK1yVULIcDj0zWDz9+wjWhFu7tbzsaxyqusTOjKrblXNe3Tb8jvLj4f203jtfFTXhMhtVtpIj90qBiuQvfgHp0nnwW2uX8NjJIZBbeb8gP06VoaT4R8Sw3cF19tuXQc4Mh5yPrVD4ga1rF14oOjxXssEMOyIJG5UFioJJx161tPOa+Gpe0qQad0krp3M8NhJVa/s8PXulG7dmrJeRpeJPhBDrGqW2pLrl3Z3MNqlvugk2HC57jnvXe+CtFm8P6DDpc19NemLgSysWcj3J6149rVn4g8OxWl82p3Sicnyz5hB4Gema9Z8AatPq+gxXFxzKANx9eKrD5pPEzeHqRcXHW2jMMfhJ0sPCrGpzwei0sdCaKDRXYeOLXhXi7/kptx/19J/Ja91rwXx1G8vxDvY45DG7XCBWH8J2rzXh562qdNpfaX6n0PDqTq1U3b3H+aOl+MH/IvaF9T/AOg1Rb/kklx/vw/+hCoB4J8QagIXubmeePHybjnAPpk8V0Xi7Rzo3wxuLZsbvMjyB2+YcVzzpVpPEYipDlTg1v5f8A6qdbDwjhsLTnzNTTbSffz9Sj8GpYoRM8siRrhuWOB2rltPdZfHsskbB0a5lKsOhBJ5qHRNBbVNJu7qJm8yCN3254O2tv4T2FnfaoWlOJI2z9R1A/Q/lXJh3VrPDUZKyWqd97f8MdmJVGhHF1oybb91q2zf/Dlf4hf8lFP+9B/Ja7D4lf8AJNbf/rpFXG/E5Gf4g3EaNtZvKVW9Dgc1Dr+ia5Z6IL29vbmW1LLtWRiQSenc0OrUisVGMLpt3fbcao05vBylOzSVlZ67G/4A/wCRG1j/AK95f5GqHwe/5Dx/D+Rq/wCAP+RG1j/r3l/kaofB7/kPH8P5Gt6H8bCf4X+RzYj+Bjf8S/NHpGo+D9JvtTfUJY8TswYsBzmofiPGsPw/1CJfupEoH/fQrqK5r4n/APIi6n/uL/6EK93FQjHD1OVWun+R89gqk54qlzO9pL80cX8Ev+Puf6n+QqP46/8AIX0//rg/8xUnwS/4+5/qf5Co/jr/AMhfT/8Arg/8xXg1f+RLH5f+lH0VH/kfy+f/AKSS+JP+SUQ/9d46ufBQbrSdT3B/nVPxJ/ySiH/rvHV34Jf8e034/wA66qX/ACMo/wCA46v/ACKZf9fGdNZ+C9HtL4XlvH5bhs/KPfNeVeKJY4PiPfSyttjS6O4+gxXvWa8F8URJN8SL6KRQyNdEEH6UZ1BQhSVNJe8vQMgqOpUrSqtv3H62+Z6lovjTw9ePDZW94zTbQMGNgOPcivMfHu+y+IVzdTRuIzKki8feXaOn5V6No/gfS7Z4byH5ZMA8KB71t65oOm6tFsvIVY4wCRXTicFiMVQUakkpJ3Vr2/E5cJj8Ng8Q5Uotwas72v8Agc/YX3hjxZp9tayXEbSwrxHIoDA49DXTaLpdrpduYbQYQnNeO/ETwrH4aktri1mbZM5CjPKkDOQetejfDC9ub3w5G1zI0jKFG5up4p4LF1J15Ua0EppbrqLH4KnTw8K9CbcJO1n0Z1RooNFeqeMLXhfi5W/4WZcna2PtSc49lr3SuG1HUrG61e9SLwvf3zWs5gkmSWFVZwATgM4P8Q7VwY/CrEqEb2s77X2PTyzFSw0pyUb3jbVpWv6nX6R/yC7b/rmv8q5v4ugnwPdAAk+ZH0/3hU0XiS/jjVE8JakqgYA+0W3/AMcrm/HXxU8O+G1hs/Fmny6eboZjimu7fcwHfAkJx71tiYqrSlTd1dNbMywsJ0a0Kis+Vp/FHp8yt8HIvMjuYpFOHRwQR2rC8KGXQvHctoysqrK0eccYByP0rrfCPi7SL62GoeHNBnvIpOA8F7asfoR5mRWpdNNNM13N4H1Iv94t9ptv/jlcCwKUaKUnen1s9T0njJuVduKtU6c8dOzOA+IgZ/iO7KrEF4DkD2Fdf8SQT8NbfAJ/eRdKlvtUinKXFz4M1NsqMN59v07f8tKqaj4+02OyNvfeGdUS2jwG+eEhRnGeHpRwkEq8ef4/J6b/ANdA+tznPD2ir07L4o67f5eZR+GltJdeEtTtUGHlikVc+prlfCuqXHhbVnkutPmkZTgp90gj8K9Z1a+0/wAKS2sNtpdxcy3rMqpAVz8oBJJYgd6p3U63cheTwbfu3XKzwf8AxytZZPNxpSpztKCsnZa/JsinmqvV9pTTjUd7c1vxPO/7X1jWvFZv4Wu7eJ5Q4iEjbVA6D0Nel+PxJ/wrm9EmTJ5KZ9c7hUVpJ9kfzYfBd+GXuZoCfw/eVduNWv7i3aKXwnqLRsOR59v/APHK1oZZKnRqQlO7ne706+VzLEY72tenUjBRULWV10fc4r4KKwu58qRyeo9hUfx0Vjq+n4Un9w/Qe4rrLK6bTpTJb+ENQjY8E/aIP/jlY3i7xxo1nMV13w5qSvFGJD88LYUkgHh/UVlVyxLArDSmlbrp3v3NqOOqPMXi4wu30uu1v60ItTsLi/8AhWI7aMvJG6SbR1IHWuZ8G+KpPDVvNC2myzSMCB823H14rVtPjT4PtrU28Ok6mIh1XbH/APFV0mkap4X1zwbdeLodNmW0t0md0ON5EYJbGDjt61M8D7asquHqpSStpZ/qUsTPC4eVPFULwcr721OO+H8utXHiFJXuLsxscbXdiOSCeD7Vn+LpTa/EG/uTG7qlySQB14qPTf2ivh3a4az8P60hPfyY8/8AodJd/Hn4eXU7Tz+HNcZ26ny4/wD4uoqZOlQhR9sk073bj+VyKeeXxE63sW1KPLZJ7etjutI+Jcc9xBZnR5kBG3eZOmB1xj2rnvHs2tad4vbUI5Ls2sjJLGqu2zGBleOB0rnj8dvhnG4z4c1sN1H7uP8A+Lqa4/aW+G95EI5tE1qRV4GYU4/8eroqZdVxFHlnWTad01yr8L6nPSzOjhq/PToNRas0+Z3+dtC74y8TT+J7extY9PljNvnJJ3FyRj04r0n4W2stt4eVZFx0H5CvI7f49fDNn3R+HNaYj1ij/wDi69u8C67Y+JvCen67pkEsFpeRl4o5QAygEjkAkdq0w2WVMPUliKs+ZvTp+jfYzxea08RShhqVPkjG76v80u5tGig0V2nnC15LNqElvrniCISMijVJDkf7iV61XlTxQtqfiV5VZsanJj/vhKxqScWmjqoxUqc0/L8ysniCwtbyC4v9USGFSSxmfAwBzXw98cvHJ8a/EfU9djz9lMghtVz0hThfz6/U16l+01cXeyDTbXKiV93DdR6V4Z4y0A6FeJbi4+0GRAzfJt2t3Hv2NSq/M1CRP1Zxi6kVoWfBl7qUNz9p0nUbuxvYjuR4ZSjZ9iK++P2XvF2seKfAl3a6/ffbr/TpRCZ2PzujLlS3qeCM+1fnh4dkWLUIVe4wWbGFzkfiK+zv2MbyL/hKPE1hG4ybWGTb64Y8kevzCqjpMl6wPoe0tYLvT44ZHIbb0HoDXlPxCtxaHU7dTkJwD+Ir07SdS0qMrDNqtgLtS6CM3CB859M5rxf4n+KvDtnrd3ot1rloNTncKluZMyMxYYGB0/GirGKc3bVpiwX8al6r8z2fxFCk3irQkkGV2XRx/wABStcj5cDj6V4r+1/4p1rwfonhzWtBv3srxL50EigEFSgypB4IOOldZ8DPiCnxA8BQ6vciKLUYH8i+jj6BwOGA7Bhzj6jtW83sv63YSXuxfl+rOo8Ya5F4d8O3erTL5nkr8iZxuY9BXiOp+O/iw9k/iWzOmx6Yo81LcplnQfhXsPxC0mHXvDw02WQrG9xE8gVsMUDfNg/SuB1hNYgstQs4IdLtreLbBZjdu4wfvA/zrzcwxNShBOnud2X4WnXb5zoPhV8QLT4heETrMEH2a4hn+z3cGc7JAM8H0IIIri/i9I58SyI/2X7O1nEH86QD+J+xrB+A06+H/iH4h8LptMN/El9mNf3a3CYEqqfTDKaPjfJNN4za1j09bkNZw/MXI53PgdRXPjK3tcKprrY6MDQ9ljHB9LnOalHbjSHltl0oSFtqFmGCffFeufDRZV/Zz1lZvL8wW99u8vG37rdMdq8Q1rVI9J0MLNo9mJ5GKeWGyeOhPOfWvafhPLJcfs06rLLgO9rfEgDAHytV5FBqo5en5m+eVE8NKPn+h8Y6frdiGVZAygdT1roI76wkXdHcIV+tcvq3g9tPsjPbXXmyEbttcvFNI0jKcoR1HvVVsHSxUuaMrHnwxNTDx5ZI9GunglucRSK+EycVhwmOFHkmZUTJJJpnguNne6kYk/LVPxLbzyRQQRqTvYnA70UqKpPkvsOdV1Y81ty0/iywtYykMMkzZ5boMV+gX7N8gm+CHhaZQQHtCwB7ZdjX5wxeFtUlt3mWH5QcY7mv0c/ZqRo/gX4UjYYZbLaR7h2r1aVSMqckn1X6nl1aco1IuS6P9D0M0UGikMWvOLKHzdS8R55H9py5+nlx16PXntmRHc+IpeeNXcHB6grGKxq7o6qH8Ofy/M+Z/jGySeO5rBrcSx2MO3eeMseT+hFYulaLY67d2j6pAs0QBjCSLwM8Zr1bx3oMF5PqN/5fzzzu7t3IB4H04rH8GWNjrlzHozt9llt0eQykcg8fKfbAH4157wsqk209T0KeNhTgoyXumd4R+GHhyx8SJbSeBPtDSzAQXJlDoe4O0tkCtr9qXXV+E/w/03w74ZjtNL1rxA8gu7uzQJKlsmMqrDkAkgfga9g8CeGdB8PWY1m/1qSSa3O3z7mdVjAxgcf/AF6+Rv2z73VvEnxNWQtDd2tlG0FlJbYZWhJ8wHgkEjccmuulQlSfNU32OXEYiFdctHZav77HiNxJOtx5rSyGUndv3Hdntk+tdf4Gsrm68QaXq06vcSJqECySO5JGWGCfUjH6isPTLG8SyW7u7G4aOFsFth6f5/pXqvwq8Oatq1kt/Z2Hk2Fjcw3c0k25GkXLDC8ckHB+laVPeg0jPCJxxEHJdV+Z9Iftn6HN4g8KaHZW8ojlW7klXIyGIUcfrXC/Ay/X4Z+Htc1K4V5QLSJ5ICcAyF9q4P4nPtXqX7T99Hp9j4euZELAXUq4HugFfMvifxg1/wCJp/DdnMPscVq0lwBnLS5GFPYgA5+tcrdapmlKkl7lrv8AE9FxowymVV/E9F95r+O/2gfHOoXTx2OpCxtxg+XaoEPXpu6/rXp+o+I9MvvD1hfO1xLqLwK90UfYPM2jdkdufTrXybplv9q8YWOnuSVmvI4mHsXAP6V9N32hyR3oMKRyw+m4Kw+ueD9a8zirNaOHnTozsr3f5F8OUo+/Nvt+p4aPid4z8I+PdUntLyNGaZl2ywBwkZ5AXPQEYzjrXX6R8QLrx54kXVNTtEN/aW6oTCxSNwCcErzzk/SuP/aJ0STT/E9rqjhAL+D5gnRXTjGe/G2uZ+G8ixeI1WVZHV4XXCDJz1zj8K7sPXp43LY1IbNflo/yOR81HHtX6/gz2x9Psby2liuoZbYb98bs+W3exr3X4XRmL9nDV4ypUi3vhg/7rV5J4J+HOp+KLGHUdUvZdMsmbdGoH72VPp/Dn1P5V7h4c0+30r4L+JdNtWkaC3S+RDI25iNh6n1rTJ6co1ddtPzOvOKkXhJR63/RnynLa2QsftUv3ggHP0rze3i0VvFbtNKBaLG8kzbd3IGcAep6V7d/wj8c1um+MsCg4J46V5h4/wDB66bewxWSsZ792yP4Rjt+tbrCSoJykzzHjIV5KEEcVfa5NNeyLpcQ0+CQ4WKM5OPc9zTbrUbyyvUXzvN8jGA/Izjmuk0vwRqlndG51CyfZHGZVIGQ5HQce9cnqNpP9pkMiurFiWyuOaUZQnsKUKkN9z1fwRcf8JFo0j2Q2zx/LLEW6H1z6GvtT4AI0Xwg8Pxt95YXU/USNXwR8G7+PR9XuZLucQ2zQ5cscdDxX3z8BZo7j4S6DcRNujkikdT6gyuRXRhqUYQm491+pGLqOfs+bez/AEO4NFBorQ5ha82kaUWvi4wjMi6hKyj3CRmvSa840+5SPWPEcMhYK2pS59MeWlZTV5ROmk7Uqny/M4LxBqmm6WBNrl+trCqlzle3qF6sfavGPAOpS6740vNK0KaadJJHkmuWiKZi3dTnoDxx+FWfiT4P+JuueKLrULnw9cSxSykQ+VKkixx5+UAA5HHtXonwtstP8JaT9gvbM2OoOu6V5YmVpPqTXXThh4VFCUt/6tfY4qjrypOcI3t/V7bmrdeHVGlNb3Epmb5iJG7jrz9Oa8Y1Xw3/AGd4pDzxkWlywjJHRWPHH1zXsEfiy2vPFbWf2edLG1gdZZpEIikZiuNp78ZrL1rWvD+pPcaY2mma2iTbHcCMgOwPyhenT+9XrY/EYSOHdOs1yva26fkkeVluHxjxKqUU+Zb32a63b/AxfCnhizhgvWg1pZ7SDALS2wPzHp0PPp9a6Txfd6poulafa6ZGsumz7YbmUR5KuTz06Ag8H2ro/wCxDPocWlyXkdvLdQearJCQWIHLEgY3cjP06Vw2pTa5ox/sPUYI7qOeNZY5w4K7N4GeO4NfM8uGoYSVSDcpPRtaWT9V959dTeKxGYU4TSjFapPW+q7P7j0n9qezhv8ARtFtJyVWSWdQw6qSgGRXw6dNu/Cfj9LW8Yyxy7ljmAOJVYYB+ucZr7X/AGu9QttM0Lw/cXcgijN5Im4joSgr5/8AF3hyHxRpFtNHMFlt382GVBuOMcj8a4K+OngsxpuT9ySXyd3rf8zroZb9cy9yi/ejey76v+kU/g34L0bUfFkWveIdUFvHBvurSzRsPKEbG9z/AArnOB1ODXoXiHxtBeX6i2sWi09QQkq/Kyn1HqPrUvwP8IaXLoN3B4t8G6lZajE7Mt3eW0kaPFwFKPwO575qTxF8Kjql7LD4d1EWdmI1ZVeIyjnPfII6V5+eYeOJxDUtVtt0/wAjpyqcaOHUlHXr1/pnjXx/1T+0YdJtftCS7S8qtjBA4GD/AJ7VQ/ZqluIfjHo7wpuZVmzxkbfLbJpnxP8Ahj4u0TXY9OtY77xBKFy32SykKQg9FLcjJ64FeqfstfDfxD4d8Up4m8T6Y1hBPaPFapNxIXJG7KnkYA/WvXy2hTwWEjSpva/4s8jFz+s4ty5bLt6I+gI0uVtVaYjJA+Y9cVc0w5+Enis9eL7/ANANYHxD8QS6Jb/bfLWW1jT96o4YdcH+lXfAWp/218BNc1Xy/K+1Q30mzP3QVNdmAjy1n8vzNcybeDb/AK6nksUWbSLEn8C/yrl/F9kj3dpPIrlreQ4OOm4V2fh/UtDuA8NqlwJ4IwCsg2NnH3uRyPyrB1x2l8VtpurKk0DQb1LAYPOBWGNxUakZ8i8n/XcWBynEUeSpUWm/4FvT76B7MKu1xtwCDnNeX/E2zWZZJLe3WPGWdscmvQl0KxuLeC1t5ntnZmYMjE7fQH1rkvHzW+hJFDuW9l81TJvG0PzwuB0rwMNpUXK9ex7de0oPmR5vffYtL8IyWU9o7apeSLIZd3yxxDopXrknvX35+zTx8CvCfGP9C6f8DavhjRtFvPFPxCnga0mwmZXiZgpCAcD6HjivvH4Aw/Z/hD4ftwmwRQum3OcYkcYr6jDP93JPfT9T5TFR/eRkttbfgd0aKDRWhiLXkDyMPFXiBRvx/aT9FJH3Er1+vP8AUdFtYtX1W4h8aW1iHn+0XEDxRN5BYKOSTkA4HX1qWnzJ2udFG0oTjezdt79/JMpxSt3Vyf8AdNcR4x1xrHUJJ7rS7xo2faji3YrgcdcV6H/Y0nmQR/8ACdW2+4XdCv2WLMg9VG7kfSrN54W1CG0eS88XRR24GXaWxjCAe5JxU1IQq2U4u3yLpOeHvKM438+b/I8Tg8WaZdXLQ3dlcW8QXh5Y9qH8TxW1pfhq61uH7dpMcFzbmQfPHMjAY+hxmt0eBPDGqaiws/iNZNcSniK1W3P5KCalvfhtpmhIgv8A4ky6es+SgmEMQkx1xyM9RWs8uwV/cU0/Rf5oilmWNt786bXe8/8A5FnRG3cRSQ3l5a2kZUKMXAzjHORmuE8Q+GPA+iabdXelxPNe7SsYt3YqhYjJOSABXQ6Z4W0G6f7JY/EOwu5m/hRYZHP5NmoNd+HOiWUtsus/EMWOcsqSiGIyrkZ6nkf41XsaUaUqUYSu/TX8WVCvN4mFaVWCSetubby91bmJ+2xH5vhHQ4woYtdyDB/3K8AtdWn0EozNEbKQhCI/uoccfTOK+uvHumeEfiM2m2Ufi+0juLOV5oltLiOR2JXB4znpXA+Jfgf4AQG01vxwLRn+YpNJDGx98E15uPy6pipqLWlut77+h6mWZlhsNR5nO0vw+ZJ8D/HVpfWo8M6tOrRPzZPIcj3j5/MflXo507w/Z/6p7S3ABGTJjALFu59Sa878N/ADwksEVxpHjO9u4I2DqyNHImR7itm0+HPh/XBJBp3jpLsp/rBaiGQrn1wTjvWMcFi6VP2aUZJdW2vT7LHicTgK1X2kajjzbpLr1tsdHNq/hSAlbjxPpqDuDdoP61yvivWdKvtRtRol/FeW0SHdLDJvXeTyM+vFYWsfBP4f2t00GpfEAWlx1ZJZoUYfgTXSeEvhBotnpCw6H4wmuLTcXDokcgJPX5hXSsHWUdUkvn/kYQrYKM7xqNtd0eZfGnWJrPwXdvGS8knyDHU16D8Firfsv3pU/KbO8wc5/hNLffCrwz4whexj8fNeeWwZhZmFmQ8jnaTjvXW2/hC08DfBfWPDtldTXUENhdMskoAb5kY9q7MLQdKr7z7d+5z5hi6VWhJU5X/pnzb4kvbiz8m6jtmNzaYSUIMM0WPQ9cdR+NVbrX7bXrS0mtoIJ7yJQkikESGIj5tuejcD1pBf3/iOe0CjzRFbJBNKBjOCSM++MCurm0nSbpIPt2nmGaEARzW/yurDoQRzXmyw6nNyvZ9bap2PscPVc8PFwp+61srXT9NvxOY0+x1WaJLrS79JLDB2zPMQqgddwP3SPSuN8U+HdX8RSyJovmapFC3+kXC/Km/sF9QK6/UtM1mH+0dNtRpdxZXMgmlEoMbyHHBz2OfTvWdbeONQs7E6ZbW0VlGoMZKYwnYnAGTU+zVNJwptt+a0+9/kKOXwxDlHmv5dUv68jH8IJrXhuK5sbrT0Gp3bgW8zOHkJ6Els/dA5r7O+Aaunwj0FJHEjrE4Zh/EfMfJr5l0jwprtkIvE10Be217Ai290xVRGG6fL1HU19PfA1Hj+FmixyY3qkobBzz5r114GcZU5+8nJNXt030Pm85so0oQ+FcyV93tc7Q0UGiuk8MWvmb4kf8jP8SP+udtn/wAcr6ZrxHxr4C13Udf8Xz26xFNXSIW5Ofl2bc7uPauzBzjCTcn2/NHdgakac25O23/pSOD8LXVz/wAJn4X0q7YtPp0UqK/ZomTchH4ZH4V0v7ad7dQ+EfDtjFM6W9zdSNMgOA5RBtz643Gtk+BNVXxF4c1iO3QfY7dobnruY4IX8OTWt+0V8O9Q8feF9Pj0y4jivdOkaREkztkDKAQSOnQc13YfE0ljKVST0W/4nDnzeJoNUt7fq2zxDxx8I5dN8I6HrvhC1v7m+lkBn2SZKYUEP2wd3pWl+0/Jd3HhbwK2objcFJxJu65xFmrnhb4ueLPh5NB4d+IXh1prNMJHcKoDhRxkH7r49sGpf2wr+01DTvBt/Z/8e8ouHTAxwfKNenQliPrdGNazXvWlvfRny9dUPqtWVLR+7eO1tUcb8ZPAul+B9I8Oa7oMtzBPdzP1lJKFACCD1B5rX/aVmfVLrwM92SzTWjK59cyLmsn4xePNK8eaP4b0Hw9aX8lzZyvv82ILvLAABQCc9K0v2j4bi2k8DxqoM6Wb7AehYSLj9a2oe158P7b4/f33Ma/s+Sv7L4fd22PX/APwV8N6HqVr4g0xriO4UHG+YsMHqMV4h8OfC9p8Sfif4iXxFPcTP57vvEhByZCOvoAOBXtHwi8R/FK411LHxZpNjb6X5eI3gCk78juGPGM15v8Asw/8lW8Q/wDXRv8A0a1efRqV6dOvOVS8ko6p369zvqwozqUYxhaLb0at07F34BaN4h8J/EHxBpc1nqNvpJMkcTTxsqS7XIVhngkr6VQ/ZPme3v8AxTNEdrxwh1PuFlIr6ou7W3EE0ghjD7G+bbz0r5T/AGWP9f4t/wCvb/2WWpjiXisPiKklZ+5+Y5YdYavQpxf835GL8CPAem/Em/1e41+e6luBKrGQSkEs24sSe5zXS/sqXN1p3jPxFokdxI1nGSBGTxkMy7seuBXLfs9fEfQvh/JqD61DfS/aGQoLaNW6Ag5yR61vfsuXCXnxG8QXcYYJP+8UN1wzuRn869DMI1uTEc/we7y9ul7HDgZUuahy/F71+/zLX7IfHjDXccfPH/OSvpD4hf8AIh6//wBg24/9FtXzf+yJ/wAjjrn+/H/OSvpH4g8+BNeH/UOn/wDRbV5Gbf8AIwf/AG7+SPVyz/cF8/zZ8peCJL+3uGuVt4pbaZV3xk7ckdGyBwa6PXZLxW82LS1YYyzKys2fbpmtKDwfqX2aB49JKZjXojY6ez1ZPhy+GBdaZOyjvCjqf618HKtFSfLp82v0sfe4evUpK6e/9dziTDrQ09LmPRGkuGcf6O7jgdcs34jp347VwOu+HPFE2rXF03h+aJZ5WcRxur4zzgYNe8Sw3VsMQaJLs9ZZpN3/AKBVVriUEmTSJV91nB/morbDVqNFuXNq/U3o5jiaM3KMd/67j7aZLf4N2GmXKSx3cdrGDGyEMG3A4/CvWfgczN8LdGZupWUn/v69eVXOqiSJIzb3UKjGcbG/9mFesfBU7vhnpLc8+cef+uz1tlGHhD21SMr8zX/tx42Z15VOSMlbWT+/lOxNFBor1jyxaK8hX49aLGc3vhLxZaJ/fexBA/Jq2NG+Nvw31KQRNr32CU/wX0Lwn8SRgfnXQ8LWX2WdUsFiIq/Iz0avOfjl8Spvhtp2mXkejjUlvZnibMuwR7VBHY5zz+Vd5pmpadqduLjTb+1vITyHglV1/MGs3xr4W0fxdor6TrVolzbswYBs/Kw6EEcg+4pYeVOFVOtG8eqODEQqum403aR83/tQ+MPD/ivwX4cm0u+spbxp2lmhhlDvGpj/AIsdOTjms/8AaJUr4J8AKwwRFMCD9Iq9dsP2fvA9neR3MdmXaNgyiSR2GR7E4P410vjn4X+HPF1lpttqcTsun7vJxIy43Yz0Iz90V7NLMcNRnSUL8sOZ62vqePVwGIrRquduaVvwJfBfhfQ5NGtbw6fAJmXllQDP5V4l+2KscHjPwgBtjjSFvYACVa+ltGsV03T4rNWLCMYBrk/iX8M/Dvjy6s7rWYXeW0Ro4ysjLhScnoRXn5fio0MSqtS9tfyO/HYaVbDunTtfQt+EfFvhO9gttPs/EGlXN4VOIYrlHfjrwDXzb+z7q+l6F8U/ED61qFtpyGVwGuZBGMiVsjJ717Z4W+CPhXw3rUOraZHJFcxZAYyu3B68E4p3jL4KeB9d1SfWb2zSCaUl55FlaMMe7HBA/Gt6OIwlJVKV5csktbK90/Uxq0MVVcKllzRb01tqZ3gD4zr408U6toUGjrFbWyyeVdpNvEqhiqnGBjI5ryr9lj/X+Lf+vb/2WWvcfh/4J8D+FXki0S7sfMmByEuA7scdySSar+CPAfgfwreXo0fUrVDfKY5Y/te8twRjlv8AaPSk8bhY06tOkmlLlt8nrfUpYDFynTnU1cea/wA9uh4/+yFpljqcmrxX1ukyiSMgMM/wtUf7M6qvxQ8TKoAUOwAHYeY9e5eAvAHhfwBeSf2XcR2xvDkRyTklyOBjceevaofCXw58KeGPFN5faTcJHe3eXmiM5ZiCSehPAy1a4jMqVSVe1/ftb5GVDLatONG/2L3+Z4R+y7rWkaL4r1qbV9Us7CNnTa1xMsYOC+cZPPUV9LeKdT0/Vvh1rd3pl7BeW76dOVlhcMrDYw4Irze4+Bfwze+eIzxCZnP7o3rbsntjdmu90Twr4e8MeEZfDbXiW+nXELwKHnCnawOcMx6/Mayx+Kw1et7am3e6ve1tPma4HCYqjS9jNK1na176/Iw9P0+MWduVe4/1Sf8ALYj+Ee9X1tXxxdSr/wBtiacPCGiQ2aTf8JlrC2/CpIb+LafQA7Paki8NaDISsXjjVXIBYhdQhOAOp+50r5N5Ur/Gvx/yPoVjJ2+B/gNeG4HyrqEgH+8D/SoHhuMHOpMfqqn+lXl8I6S1sbpfGGtGAdZRexbPz2Yptr4R0a7Yra+MdYnI6iO+ibH5JU/2T/08X4h9dlb+G/wMqSFz1vEb6wiuk+EXHgCwGQf3k/IGP+Wz1njwfojiVl8Yawwh/wBaRfRYT6/Jx+NdP4T0/TtJ0G307S7lrm1i3bJGkDs25ixJYcHkmu3B4VYaMveTvba/S/8Amc2Iqyqyi+Vq1/xsahooNFdZiedf2k/979az9TtNG1SMx6lo+n3inr51urH88VW3Ubq9FRtsewoW2OcuPhz4YS4+2aDcap4avM5WbTrplAP+6T/WtCx1j4t+GSPIvtN8bWK/8s5x9nu8ex6E/nWnuo31o5uWktfX+rmrk5K0/e9f89/xNPw58aPC15drpviCK88L6nnBt9SjKKT7SdD+OK9JgmiuIUmglSWJxlXRgysPUEda8g1GG01S0Nnq1lbahbn/AJZ3EYcD6HqPwrnbPwvqHh6Y3Xw/8T3ehsTuOnXbGeykPpg8r+tYyw9OXwu34r/P8zmnhKU/hfK/vX+f5n0JRXkOl/GC80WWOz+JHh6bRyx2rqdmDNZyH1yMlf1r1LR9U03WLCO+0q+t721kGVlgkDqfxFctSjOn8S0OGrh6lL4lp36feXK5v4pf8k48Q/8AYPm/9BNdJXN/FL/knPiH/sHzf+gmuar8EvQvB/7xT/xL8zxr9n/4e6Fe+HNP8TiHytRjjLeaGPJOQeM46V5zo/hXSdQ+HXirxFLCy6hp9xI0MquQRiRQP5mvRf2ePCN4+j2HiO31rUdggbdaNcHyBnPRK5fwn/yRTx5/11l/9GpXjOnF0oXjb3ZP8FqfoEMVVjjMQ4VnL95TXVWXPK8fT8C5rF/dajqPwouryVpZ/LOZGOSTtiOa3buSSH9o/WJomKyLokTBh1yEjrmJv9f8Kf8Armf/AEGKuk1H/k4jWv8AsBx/+i46uL2f96P/AKSc9RJRcVt7Kp/6eZw/hLwDN4q+HUviDS0eXxGL3eJ3mIJAfk59f610niPR/wDhK/jTYaF4kMs8MOjxkRM5AV+5/Emuz/ZNZV8CuXYKPOk5J/2q5n4ltr3/AA0dK3hh7Jb8aXEVN0CU29+nfpSVGEaNOVr3cbrvuXPHYitmOKoudvZqpyyenLflW/RK2ltil8LPDOna9pvifwpqQkn0zT9Tlkto2kPyFAQMfhWf8IfC+mXHw28QeIRFsvobG8j8wE8psPGOldJ+zv8Aavt3i77cYzd/ap/PMf3d+07se2c1B8Ff+SH+Kf8Ar0vf/QDRShFqDt0l+D0+4Mbia0JYmCm7e0pddNYu/wB/XucjeGSb4L+CtLaWRbS71UpPGrYDjc/B/OumHhuy8C/Gnwpb6D5ltHf2TyTqrkhuH45/3R+Vcy//ACS34f8A/YYP/obV6D8Q/wDkuXgT/sGP/wC1KmnFNKVtVyfobYmrOLnST92SxLa6Npu1/Q8x0vVns9Z+ImlMSItQjvCB2Lo7H89pP5V9Cfs4n/i2OljsIEwPwr521rTprrQ/GOoW2RLYa9K7FevluWRx9OR+Rr6J/Zx/5Jnpn/XBP5Vpl3N7Wz7P8zm4q9m8EpQ354p+qh/lY9JNFBor2T8+PH6KKK9M90KKKKACiiigBwkPlPCwWSFxh4nUMjD0IPBrmz4RhsL9tU8F6tc+E9SY5ZYDvtJj6PEeB+H5V0VFUpNbDTa2G6d8VfEXhzbB8QvDbm2zgaxpIM1ufd06r/niuz1LVtH8eeA9Vt/C+r2V+bq0kiQxyZ2My4G5fvL+IrkYpZIs7GIBGCOxHuO9YGpeEPD15e/2jbQXGh6mDkX2kymB8+pUfKaxqUKVRNNW9P8AIy9jT51OK5WtdNV93/B+RJ8L9B+KHhT7JpM0mmPo0YKyJHExkYYOPmI9a5iH4a/Eqz0fVfD1rcaWmm6lMzT5jdnILA4B28dBXb6Zr3xM8P4WO70zxnZL/BORaXgH1+6xrpNM+L3hoyrbeI7bUfC92eNmp25WMn2lGVP1JFebPKPdSTbS7P8Ap2O95pjoVJVYQg3KzdordNtO297vexxnib4WeIH8N+F59Fu4YtU0HhBOhKuNqjJAzz8v6mpfAngHxbceN73xL4suLeW6urYWx+zoVVUAA7gc8CvatN1Cw1K2Fxp17bXkJ6SQSh1/MVZrL6pTU+a3y6bWPOlnWL9i6LtrdXsuazfM1fs3qfMUvwn+INtpMnhCLUrJtCa7ExZYm80gNkc4/TP412ln4D1y1+K9n4jfZJZpp0dqRklwy+vGMfjXtNFTDB04Wtfp17bF4jP8XXTUraqSdklfmtd+rstTyD4YeCda8P654lkvREyajczzQsmcAPnAOR157VV+GvgPXND+HOveHLwQm6ure4jjdS2zMikDqM/pXtNFVHDQilbpdfeYVM2xNRzcmvecW9OsVZHz1J8KfEVx8LtI0mK4gg1bR7v7RGxDGNzljjpnuO3arOg+CfH2q+PtL8Q+LLmyk/s2EwwJbRFQFOeuQP7x/SvfKKlYOmmnrpbr22NpZ9i5QnF297m1srrn+JJ9EzwfSPhvr9tpfjjT5Rbs+syTyWzDdtUMSRu4689s16D8GNDvvDvgy10rUFUTwRqjFc4JA7Zrt6zL7XtLtAQ1ysrj+CL5j+J6D8TWtLDRg04rpb8bnPicxxOLi4T1u1LRdUuX8jSNFcZc+M5fNPkW0YTtuyx/Qiiur2E+xzfVqnY4zdS7qpefR59ejY9flLm6jdVPz6PPosHKXN1G6qfn0efRYOUubqN1U/Po8+iwcpc3Ubqp+fR59Fg5S5uqT7RIYjC7CSI9Y5AGU/geKz/Po8+iwcpAfD/h8XP2q203+zbnOfP0yd7R8/8AbMgfpWvY6h4k0/AsvGN/Ig/5Z6lax3I+m4bG/U1btIlbw63lspnuZeFdANoQbuGzxkHp3qhbxLLAsjSMhOf4CelS3zb/AOZDal8Wv4/mb1r418TxcXNtoN6P70cs1ufyZXH61pwePJ/+XjQWB/6Y3sT/APoW2uTa1jCs3nSHHA/ckc5/w5qpcboXwclM4DbSAT+NZ+yg+hk8PSl0PQB45t8c6LqIP/XW3/8AjtNfxzFj5NIuQf8AppPCP5Oa4uxsZ717rySFjt1LO78AAH1pxsHWxjvGurcQyuURixwTx/n2xzU+xpkfVqVzqZfHF0eItNtUPq90W/RU/rVK58YatKMLNbwD/pjBkj/gTEj/AMdrA1KxudPumguMLhA+/nBBx09eTiozbyhCxI4QOflboenaqVKHRFxoUt0i9eapeXYIuLmaYHtI+V/754X9KqNIzfeYmhbO4YyBCj7M5xnqDyP8+lV7wNazmGRlLjrg9DWiS2RrGMdkTFqKp+fRVWL5TC+2/wC1R9t/2qyaK6eVHXyI1vtv+1R9t/2qyaKOVByI1vtv+1R9s/2qyaKOVByI1vtn+1R9t/2qyaKOVByI1vtv+1R9t/2qyaKOVByI1vtv+1R9t/2qyaKOVByI7nw74wj08g3VqJWjAMTxjDbgjKM846EflVO28RL8zXUlyXkcu/lEKCSc8f4YrkqKj2Mb3M/q8LtnYzeIrVjuSXUQwUBSZB/nsKyptWuJ1VZrh5FU5AY5xWHRVKlFFRoxR09lrkcAvwfMP2mJo0AxgbvX8hUc+sRvotvYKH3RSvIxOMEsMcd+gFc5RR7ONw9jG9zqtS8QJdX7XMbTIDEqc9iAB0HsBVdda+4HaVl2BXG88nPX8q52ihUooFRilY6Aavltzs5bDfNuOc9j1qO41NZVjGWyq4Ysc5NYdFPkQ/Zo1vtvvRWTRRyofIj/2Q=="/>
          <p:cNvSpPr>
            <a:spLocks noChangeAspect="1" noChangeArrowheads="1"/>
          </p:cNvSpPr>
          <p:nvPr/>
        </p:nvSpPr>
        <p:spPr bwMode="auto">
          <a:xfrm>
            <a:off x="-1" y="857250"/>
            <a:ext cx="3068665" cy="3068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6" descr="data:image/jpg;base64,%20/9j/4AAQSkZJRgABAQEAYABgAAD/2wBDAAUDBAQEAwUEBAQFBQUGBwwIBwcHBw8LCwkMEQ8SEhEPERETFhwXExQaFRERGCEYGh0dHx8fExciJCIeJBweHx7/2wBDAQUFBQcGBw4ICA4eFBEUHh4eHh4eHh4eHh4eHh4eHh4eHh4eHh4eHh4eHh4eHh4eHh4eHh4eHh4eHh4eHh4eHh7/wAARCADpAL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mpfHXheLWNQ0iTUlS90+NpLiJlIIVV3HH97j0qoxlLZDUW02lsdLRXmVn8dvhrd3CQQa1K0j5wDayDoMnkj0FZ2g/tDeAtSivZrhr/T47Vh800O7zFJwGAXPfHX1FdP1DE6/u39xyfXsPp76+89eorhvCvxY8DeJprqHSdWMjWsPnTeZC8YVM4zlhzyRxXQ2/iXR5tBuNcW6xYW6M8spQ/Kq9TjGa5qkXTqeymrS7dfuOqn+9h7SnrHa62v2NiiuauPHnhO38N2/iKbV0XS7mQRRT+W5DMc4GMZHQ9RVkeLPD/8AwkMfh/8AtFP7TkhEywbG5Q9DnGP1p+zl2L9nPt/SNyiuMn+Knw/h1NtOk8TWguFk8thtcqGzjG7G3r71sTeLPD8PiC30GTUoxqNzCJoYQrHenPO7GOx70OlNbpjdGot4v7jborH0fxRoWr6rfaXp1+s95YSeXcxhGBjb0yRg/hTvE/iTRfDNtBca3fLaRXEwhiYozbnIyB8oPpS5JXtbUnklfltqa1FY/iXxNofhvS01TWr9bS0kcRrIUZgWPQYUE9qwYfiv8P5rOW8j8QxtBC6pI/kS/KzZ2/w+xpxpTkrpMqNGpJXjFteh21FYuteKtA0c6eNS1FIDqUnlWnyM3mtxwMA46jrWC3xa+Hq3psj4iiFx5vlbPIl+9nGM7cdaI0py1SYRo1JK8Yt/I7iiuL1b4p+A9K1KbTr/AMQRQ3UDbZIzDIdpxnqFx3rUvfGnhaz8OxeILjWrVNMlIEc+SQ5PQAAZJ4PGKfsp6e69QdGore69fI6Ciuc8LeOvCfiiaSHQ9agu5YhudAGRgPXDAcVnf8LU+H/9pf2d/wAJNafaPM8vG19u7OMbsbevfNHsql2uVj9hUu1yu68jtKK5TxJ8RvBnh3UBp+s63Ha3JjWQIYnb5T0OVUjtW5oGsabr2lxanpN0tzaSjKSBSMj6HmpcJJczWhLpzjFSa0ZeNFBoqSBa+VvGWlt4h+K+vSaDrFq98JGkt4lYhpGVQGQEjBPB719UkZBFfKmtXWi+CfiprFxZ2V1NeWcrGzRpAY/NcA5OBnA3HivQy+/NLl3sellt+afLvb+rnni2r6Lr41yx0iGeS2crf6VNFnGeGKDqBz25U+1bXiiLwuh/4RXwH4fmTUtSRH1GTUDv+xD73lrnhcZ5btxjmr2u63qXijWLOysbGFvFs26O6vITsVEPqBwHAyC3Ycdel3xBo914X0az1Pw5ren+IbWyjEOrrC6vKpzn5iOdg6D096MTxIqbfLDmcVvfRtbX/mS3vuVU4JjVqR5Zqn7R/Da9lrdp/Z5nZRva5seF/AT+G9NuIUCqiRiS5vW+7Mf4QD6Z6D+teh6fJF/wpDxJCkySOlnPuC9vlNcX4Z8WW+o+F5bFne40+YZQA4eCQc4P+feuv0y0gj+DHii7i37prOYNuPopr5PAYmWKzJVpO8pL3rvVarRdLbW8j2MVg/qWDjh+XljGSUUlp6vrfe/meba3qenSfs+6Fpsd9bvepqEbPbiQGRVw/JXr3FdZc/8AJfLP/sCR/wBa4fVvDej2/wAEtG8Rw2caalNexxSTAcsp35/kK7i6/wCS92f/AGBI/wCtfaTtZ2/vfocFTltLl/v/AJoxfhZ4HtvGnwy1SzUQw37XZMdy0YZlwwz+nFaerxp4d+NnhqDVryGJbbSVR5pHCrwzdzXIaRHqMPwVvtY03Vr3T5LDUGJFtKU83ewXDEenWt2/sbfxJ8UPC9prSfbI59GTzPNOSx3NyfenJPmk5PT3vyHNPnm5S933tO2iOq+CVxDdfFbxnc20yTQyXjMkiHKsDnkGr/7U3/IsaD/2GI//AEFq5H4e+E7XUvFnjTwxa3VzpttHeBYntZCjoqHIAPpxUvxl8JN4T8G6RajVb3UEl1qNwbqUyMp2t3PasrR+sp310/IxSh9bTT10/wDSTpf2kcf8Ku0rdjb9vgzn0wapfEHSfC1/8GtVudAksZbu2himnNs6sVKsCc49s1d/aSUN8LtKVhwb+AEe2DW9pngHQ7DwFqkWlWa28mpac4kRRwzFDg/nWUJqFKD8/wDIwpzUKNOV9bv9DzrVbz/hIfEvw1sQd4jtGuXHucD+lHwRh8MTa14gt9eksVmOqSC3WZ1V2O7gLnk81k/AFjrXj3THYEjTNMWDns28n+Wa2Pgh4T0XxD4g8QXmpWayXFnqsjQS4+ZCGyMfjW9VKEZQfRL82zqrKNOE6b6JbebbGWOl6defE34iw3dtFNFBbu0e8AhSIuDzXIQKJvht4IglG+J9cdWRuQRvAxir/jHw+ur+OPiJJHJMs9gvnRBHIDYUZBHfgVP4rtbGf4a/D9NOZ7Zbm/2loz8yMQoJHvnJrWNrx17fL3TaNk4672+XuG5NZW2k/HK6t9PhW2iOiBiqDAJKcmqHwy8A2/jX4RS28Pk29/8Aa9y3JjBYANyPypmkaNcaF8YLiwutTutSl/sgyefcOWfDJwMnsKw7FdStfgXFrWm6xfWDWl8yMltKyCTe2Pmwe2P1qbOyUZfy6/eQk2oqEtfc1+TOt1u10+x+OdhZeIprYW0ekRpK87AJnJ7mvefDlvpVvpca6KYTZt80ZibKke2K+f7zS7PxN8Z9LsdahF5FNo0RcScknJ5r6B8P6RZ6HpkenWKlLeLhF9B6VxYpq0O9kefi2uWC62XoXzRQaK4zhFrznUPhRo994u1PxFd3Usk96rbEOMQsV27l9x2zXo1eF+OJ72Tx9e2sV7cRK86qNshwuVHbNceNzCWCgmlfmdu256mVYWeJqSjGfLZXb8tBunfs7aVY3i3UPiG+Z1DYyF5yCP61neHf2dZreDUbXU/EDeVcbVRrePadqtnnOeau61Z+IPDsVpfNqd0onP7s+Yc9M9M11ms65eaj8LJbqSRknDRZdCQeWHpXlQrULzjOjyygm7X8j6KpjcztCUMVzRqNK9lo09N13M7wb8DdH8Oy3jf2rc3S3MPl7XwAhByGGO9dnZ+DoYfBV/4Za7Z47yJ42kHUBhivL/Del61rkbG11G6DLnI8xj0/Gr3grXNY0vxL/Z1xeSzRh2R0dywBXuM/SnhcdThUpz9jy82id79f8zlx2GxNdVXLEc8oatWtsv8AI6S8+Fdrc/D2z8IyahKIbS5WdJR944zwf++jV5vh9bnxta+KDekzxWq2zx/wlRXN/FPXtUm8TjSLW7lt7dFjAWNyu5m5ycfWsjVtI8QaTpMerNqV2IiygHzGB56d67KueVFKooQclC93dfM5aWWTnCn7Ssoupeyte9/89DQ1H4DabNLdJZ61f21lcSGQ2yynYCTnp0NdHa/DSC38TaTrv29zPp9sLYIfusoJOfrzUvgXxLfXHhG8urpvOmtYXYMf4ioOM1wGmP4g8T6jJnVLppSc4Ehxz2AyABW1bPJ2pqCcnNaLRaEQwVep7X21XljT0b330PTPCfgeDQPF2r69BdtKdTlMsiN/CT6VJ8UfBVv440e20+4u5LYW9wJ1ZDg5Ckf1rzjTNT1zw74pGny300m2QJIjOWU5+vQ1p+MdD1uMX+vjULhbZj5wVXIADEcdfesY5zUlCVaNN80XZ6rSyHLLHTxMFKslzJOLs9eiXkSzfBv7RoEuj3fiS/uYXnScNLKXZWUYGM9BzXRfDrwHN4TubiRtevdQinQKUuJi4XHpnpXnnhrTdZ17etrqN0GUkY8xj2Hv71q/EttS08aVBJczxyCB922QjPIxnFDz2tLCyrTg+XTqtdbGk8tlPELB+3u3e+m1lf8AE6j4c/DSx8G63e6jZ3TzC6JO1v4eTgD8zXPp8FUt9Xmv7LxJqNt5tybho45iikls4IHWty91u+0z4ZC8t5m+0uUiWQ8lc9/rXF6Dpuv+II5LiHU7pn5JzKx6epzW9bOasKyp04uUpK722McPhKk6c8RUrcqvy3te9jvNI+HdtZ+Jda1l7x5zq8RjuEboMrtOKx1+EFquh6TpP9qzGPSr03VuTjJJOcH24rO+GviLVIdb/s+4upZ4D2kYttOQOCfrWd4vnvpvHmoWkV9cRK1yVULIcDj0zWDz9+wjWhFu7tbzsaxyqusTOjKrblXNe3Tb8jvLj4f203jtfFTXhMhtVtpIj90qBiuQvfgHp0nnwW2uX8NjJIZBbeb8gP06VoaT4R8Sw3cF19tuXQc4Mh5yPrVD4ga1rF14oOjxXssEMOyIJG5UFioJJx161tPOa+Gpe0qQad0krp3M8NhJVa/s8PXulG7dmrJeRpeJPhBDrGqW2pLrl3Z3MNqlvugk2HC57jnvXe+CtFm8P6DDpc19NemLgSysWcj3J6149rVn4g8OxWl82p3Sicnyz5hB4Gema9Z8AatPq+gxXFxzKANx9eKrD5pPEzeHqRcXHW2jMMfhJ0sPCrGpzwei0sdCaKDRXYeOLXhXi7/kptx/19J/Ja91rwXx1G8vxDvY45DG7XCBWH8J2rzXh562qdNpfaX6n0PDqTq1U3b3H+aOl+MH/IvaF9T/AOg1Rb/kklx/vw/+hCoB4J8QagIXubmeePHybjnAPpk8V0Xi7Rzo3wxuLZsbvMjyB2+YcVzzpVpPEYipDlTg1v5f8A6qdbDwjhsLTnzNTTbSffz9Sj8GpYoRM8siRrhuWOB2rltPdZfHsskbB0a5lKsOhBJ5qHRNBbVNJu7qJm8yCN3254O2tv4T2FnfaoWlOJI2z9R1A/Q/lXJh3VrPDUZKyWqd97f8MdmJVGhHF1oybb91q2zf/Dlf4hf8lFP+9B/Ja7D4lf8AJNbf/rpFXG/E5Gf4g3EaNtZvKVW9Dgc1Dr+ia5Z6IL29vbmW1LLtWRiQSenc0OrUisVGMLpt3fbcao05vBylOzSVlZ67G/4A/wCRG1j/AK95f5GqHwe/5Dx/D+Rq/wCAP+RG1j/r3l/kaofB7/kPH8P5Gt6H8bCf4X+RzYj+Bjf8S/NHpGo+D9JvtTfUJY8TswYsBzmofiPGsPw/1CJfupEoH/fQrqK5r4n/APIi6n/uL/6EK93FQjHD1OVWun+R89gqk54qlzO9pL80cX8Ev+Puf6n+QqP46/8AIX0//rg/8xUnwS/4+5/qf5Co/jr/AMhfT/8Arg/8xXg1f+RLH5f+lH0VH/kfy+f/AKSS+JP+SUQ/9d46ufBQbrSdT3B/nVPxJ/ySiH/rvHV34Jf8e034/wA66qX/ACMo/wCA46v/ACKZf9fGdNZ+C9HtL4XlvH5bhs/KPfNeVeKJY4PiPfSyttjS6O4+gxXvWa8F8URJN8SL6KRQyNdEEH6UZ1BQhSVNJe8vQMgqOpUrSqtv3H62+Z6lovjTw9ePDZW94zTbQMGNgOPcivMfHu+y+IVzdTRuIzKki8feXaOn5V6No/gfS7Z4byH5ZMA8KB71t65oOm6tFsvIVY4wCRXTicFiMVQUakkpJ3Vr2/E5cJj8Ng8Q5Uotwas72v8Agc/YX3hjxZp9tayXEbSwrxHIoDA49DXTaLpdrpduYbQYQnNeO/ETwrH4aktri1mbZM5CjPKkDOQetejfDC9ub3w5G1zI0jKFG5up4p4LF1J15Ua0EppbrqLH4KnTw8K9CbcJO1n0Z1RooNFeqeMLXhfi5W/4WZcna2PtSc49lr3SuG1HUrG61e9SLwvf3zWs5gkmSWFVZwATgM4P8Q7VwY/CrEqEb2s77X2PTyzFSw0pyUb3jbVpWv6nX6R/yC7b/rmv8q5v4ugnwPdAAk+ZH0/3hU0XiS/jjVE8JakqgYA+0W3/AMcrm/HXxU8O+G1hs/Fmny6eboZjimu7fcwHfAkJx71tiYqrSlTd1dNbMywsJ0a0Kis+Vp/FHp8yt8HIvMjuYpFOHRwQR2rC8KGXQvHctoysqrK0eccYByP0rrfCPi7SL62GoeHNBnvIpOA8F7asfoR5mRWpdNNNM13N4H1Iv94t9ptv/jlcCwKUaKUnen1s9T0njJuVduKtU6c8dOzOA+IgZ/iO7KrEF4DkD2Fdf8SQT8NbfAJ/eRdKlvtUinKXFz4M1NsqMN59v07f8tKqaj4+02OyNvfeGdUS2jwG+eEhRnGeHpRwkEq8ef4/J6b/ANdA+tznPD2ir07L4o67f5eZR+GltJdeEtTtUGHlikVc+prlfCuqXHhbVnkutPmkZTgp90gj8K9Z1a+0/wAKS2sNtpdxcy3rMqpAVz8oBJJYgd6p3U63cheTwbfu3XKzwf8AxytZZPNxpSpztKCsnZa/JsinmqvV9pTTjUd7c1vxPO/7X1jWvFZv4Wu7eJ5Q4iEjbVA6D0Nel+PxJ/wrm9EmTJ5KZ9c7hUVpJ9kfzYfBd+GXuZoCfw/eVduNWv7i3aKXwnqLRsOR59v/APHK1oZZKnRqQlO7ne706+VzLEY72tenUjBRULWV10fc4r4KKwu58qRyeo9hUfx0Vjq+n4Un9w/Qe4rrLK6bTpTJb+ENQjY8E/aIP/jlY3i7xxo1nMV13w5qSvFGJD88LYUkgHh/UVlVyxLArDSmlbrp3v3NqOOqPMXi4wu30uu1v60ItTsLi/8AhWI7aMvJG6SbR1IHWuZ8G+KpPDVvNC2myzSMCB823H14rVtPjT4PtrU28Ok6mIh1XbH/APFV0mkap4X1zwbdeLodNmW0t0md0ON5EYJbGDjt61M8D7asquHqpSStpZ/qUsTPC4eVPFULwcr721OO+H8utXHiFJXuLsxscbXdiOSCeD7Vn+LpTa/EG/uTG7qlySQB14qPTf2ivh3a4az8P60hPfyY8/8AodJd/Hn4eXU7Tz+HNcZ26ny4/wD4uoqZOlQhR9sk073bj+VyKeeXxE63sW1KPLZJ7etjutI+Jcc9xBZnR5kBG3eZOmB1xj2rnvHs2tad4vbUI5Ls2sjJLGqu2zGBleOB0rnj8dvhnG4z4c1sN1H7uP8A+Lqa4/aW+G95EI5tE1qRV4GYU4/8eroqZdVxFHlnWTad01yr8L6nPSzOjhq/PToNRas0+Z3+dtC74y8TT+J7extY9PljNvnJJ3FyRj04r0n4W2stt4eVZFx0H5CvI7f49fDNn3R+HNaYj1ij/wDi69u8C67Y+JvCen67pkEsFpeRl4o5QAygEjkAkdq0w2WVMPUliKs+ZvTp+jfYzxea08RShhqVPkjG76v80u5tGig0V2nnC15LNqElvrniCISMijVJDkf7iV61XlTxQtqfiV5VZsanJj/vhKxqScWmjqoxUqc0/L8ysniCwtbyC4v9USGFSSxmfAwBzXw98cvHJ8a/EfU9djz9lMghtVz0hThfz6/U16l+01cXeyDTbXKiV93DdR6V4Z4y0A6FeJbi4+0GRAzfJt2t3Hv2NSq/M1CRP1Zxi6kVoWfBl7qUNz9p0nUbuxvYjuR4ZSjZ9iK++P2XvF2seKfAl3a6/ffbr/TpRCZ2PzujLlS3qeCM+1fnh4dkWLUIVe4wWbGFzkfiK+zv2MbyL/hKPE1hG4ybWGTb64Y8kevzCqjpMl6wPoe0tYLvT44ZHIbb0HoDXlPxCtxaHU7dTkJwD+Ir07SdS0qMrDNqtgLtS6CM3CB859M5rxf4n+KvDtnrd3ot1rloNTncKluZMyMxYYGB0/GirGKc3bVpiwX8al6r8z2fxFCk3irQkkGV2XRx/wABStcj5cDj6V4r+1/4p1rwfonhzWtBv3srxL50EigEFSgypB4IOOldZ8DPiCnxA8BQ6vciKLUYH8i+jj6BwOGA7Bhzj6jtW83sv63YSXuxfl+rOo8Ya5F4d8O3erTL5nkr8iZxuY9BXiOp+O/iw9k/iWzOmx6Yo81LcplnQfhXsPxC0mHXvDw02WQrG9xE8gVsMUDfNg/SuB1hNYgstQs4IdLtreLbBZjdu4wfvA/zrzcwxNShBOnud2X4WnXb5zoPhV8QLT4heETrMEH2a4hn+z3cGc7JAM8H0IIIri/i9I58SyI/2X7O1nEH86QD+J+xrB+A06+H/iH4h8LptMN/El9mNf3a3CYEqqfTDKaPjfJNN4za1j09bkNZw/MXI53PgdRXPjK3tcKprrY6MDQ9ljHB9LnOalHbjSHltl0oSFtqFmGCffFeufDRZV/Zz1lZvL8wW99u8vG37rdMdq8Q1rVI9J0MLNo9mJ5GKeWGyeOhPOfWvafhPLJcfs06rLLgO9rfEgDAHytV5FBqo5en5m+eVE8NKPn+h8Y6frdiGVZAygdT1roI76wkXdHcIV+tcvq3g9tPsjPbXXmyEbttcvFNI0jKcoR1HvVVsHSxUuaMrHnwxNTDx5ZI9GunglucRSK+EycVhwmOFHkmZUTJJJpnguNne6kYk/LVPxLbzyRQQRqTvYnA70UqKpPkvsOdV1Y81ty0/iywtYykMMkzZ5boMV+gX7N8gm+CHhaZQQHtCwB7ZdjX5wxeFtUlt3mWH5QcY7mv0c/ZqRo/gX4UjYYZbLaR7h2r1aVSMqckn1X6nl1aco1IuS6P9D0M0UGikMWvOLKHzdS8R55H9py5+nlx16PXntmRHc+IpeeNXcHB6grGKxq7o6qH8Ofy/M+Z/jGySeO5rBrcSx2MO3eeMseT+hFYulaLY67d2j6pAs0QBjCSLwM8Zr1bx3oMF5PqN/5fzzzu7t3IB4H04rH8GWNjrlzHozt9llt0eQykcg8fKfbAH4157wsqk209T0KeNhTgoyXumd4R+GHhyx8SJbSeBPtDSzAQXJlDoe4O0tkCtr9qXXV+E/w/03w74ZjtNL1rxA8gu7uzQJKlsmMqrDkAkgfga9g8CeGdB8PWY1m/1qSSa3O3z7mdVjAxgcf/AF6+Rv2z73VvEnxNWQtDd2tlG0FlJbYZWhJ8wHgkEjccmuulQlSfNU32OXEYiFdctHZav77HiNxJOtx5rSyGUndv3Hdntk+tdf4Gsrm68QaXq06vcSJqECySO5JGWGCfUjH6isPTLG8SyW7u7G4aOFsFth6f5/pXqvwq8Oatq1kt/Z2Hk2Fjcw3c0k25GkXLDC8ckHB+laVPeg0jPCJxxEHJdV+Z9Iftn6HN4g8KaHZW8ojlW7klXIyGIUcfrXC/Ay/X4Z+Htc1K4V5QLSJ5ICcAyF9q4P4nPtXqX7T99Hp9j4euZELAXUq4HugFfMvifxg1/wCJp/DdnMPscVq0lwBnLS5GFPYgA5+tcrdapmlKkl7lrv8AE9FxowymVV/E9F95r+O/2gfHOoXTx2OpCxtxg+XaoEPXpu6/rXp+o+I9MvvD1hfO1xLqLwK90UfYPM2jdkdufTrXybplv9q8YWOnuSVmvI4mHsXAP6V9N32hyR3oMKRyw+m4Kw+ueD9a8zirNaOHnTozsr3f5F8OUo+/Nvt+p4aPid4z8I+PdUntLyNGaZl2ywBwkZ5AXPQEYzjrXX6R8QLrx54kXVNTtEN/aW6oTCxSNwCcErzzk/SuP/aJ0STT/E9rqjhAL+D5gnRXTjGe/G2uZ+G8ixeI1WVZHV4XXCDJz1zj8K7sPXp43LY1IbNflo/yOR81HHtX6/gz2x9Psby2liuoZbYb98bs+W3exr3X4XRmL9nDV4ypUi3vhg/7rV5J4J+HOp+KLGHUdUvZdMsmbdGoH72VPp/Dn1P5V7h4c0+30r4L+JdNtWkaC3S+RDI25iNh6n1rTJ6co1ddtPzOvOKkXhJR63/RnynLa2QsftUv3ggHP0rze3i0VvFbtNKBaLG8kzbd3IGcAep6V7d/wj8c1um+MsCg4J46V5h4/wDB66bewxWSsZ792yP4Rjt+tbrCSoJykzzHjIV5KEEcVfa5NNeyLpcQ0+CQ4WKM5OPc9zTbrUbyyvUXzvN8jGA/Izjmuk0vwRqlndG51CyfZHGZVIGQ5HQce9cnqNpP9pkMiurFiWyuOaUZQnsKUKkN9z1fwRcf8JFo0j2Q2zx/LLEW6H1z6GvtT4AI0Xwg8Pxt95YXU/USNXwR8G7+PR9XuZLucQ2zQ5cscdDxX3z8BZo7j4S6DcRNujkikdT6gyuRXRhqUYQm491+pGLqOfs+bez/AEO4NFBorQ5ha82kaUWvi4wjMi6hKyj3CRmvSa840+5SPWPEcMhYK2pS59MeWlZTV5ROmk7Uqny/M4LxBqmm6WBNrl+trCqlzle3qF6sfavGPAOpS6740vNK0KaadJJHkmuWiKZi3dTnoDxx+FWfiT4P+JuueKLrULnw9cSxSykQ+VKkixx5+UAA5HHtXonwtstP8JaT9gvbM2OoOu6V5YmVpPqTXXThh4VFCUt/6tfY4qjrypOcI3t/V7bmrdeHVGlNb3Epmb5iJG7jrz9Oa8Y1Xw3/AGd4pDzxkWlywjJHRWPHH1zXsEfiy2vPFbWf2edLG1gdZZpEIikZiuNp78ZrL1rWvD+pPcaY2mma2iTbHcCMgOwPyhenT+9XrY/EYSOHdOs1yva26fkkeVluHxjxKqUU+Zb32a63b/AxfCnhizhgvWg1pZ7SDALS2wPzHp0PPp9a6Txfd6poulafa6ZGsumz7YbmUR5KuTz06Ag8H2ro/wCxDPocWlyXkdvLdQearJCQWIHLEgY3cjP06Vw2pTa5ox/sPUYI7qOeNZY5w4K7N4GeO4NfM8uGoYSVSDcpPRtaWT9V959dTeKxGYU4TSjFapPW+q7P7j0n9qezhv8ARtFtJyVWSWdQw6qSgGRXw6dNu/Cfj9LW8Yyxy7ljmAOJVYYB+ucZr7X/AGu9QttM0Lw/cXcgijN5Im4joSgr5/8AF3hyHxRpFtNHMFlt382GVBuOMcj8a4K+OngsxpuT9ySXyd3rf8zroZb9cy9yi/ejey76v+kU/g34L0bUfFkWveIdUFvHBvurSzRsPKEbG9z/AArnOB1ODXoXiHxtBeX6i2sWi09QQkq/Kyn1HqPrUvwP8IaXLoN3B4t8G6lZajE7Mt3eW0kaPFwFKPwO575qTxF8Kjql7LD4d1EWdmI1ZVeIyjnPfII6V5+eYeOJxDUtVtt0/wAjpyqcaOHUlHXr1/pnjXx/1T+0YdJtftCS7S8qtjBA4GD/AJ7VQ/ZqluIfjHo7wpuZVmzxkbfLbJpnxP8Ahj4u0TXY9OtY77xBKFy32SykKQg9FLcjJ64FeqfstfDfxD4d8Up4m8T6Y1hBPaPFapNxIXJG7KnkYA/WvXy2hTwWEjSpva/4s8jFz+s4ty5bLt6I+gI0uVtVaYjJA+Y9cVc0w5+Enis9eL7/ANANYHxD8QS6Jb/bfLWW1jT96o4YdcH+lXfAWp/218BNc1Xy/K+1Q30mzP3QVNdmAjy1n8vzNcybeDb/AK6nksUWbSLEn8C/yrl/F9kj3dpPIrlreQ4OOm4V2fh/UtDuA8NqlwJ4IwCsg2NnH3uRyPyrB1x2l8VtpurKk0DQb1LAYPOBWGNxUakZ8i8n/XcWBynEUeSpUWm/4FvT76B7MKu1xtwCDnNeX/E2zWZZJLe3WPGWdscmvQl0KxuLeC1t5ntnZmYMjE7fQH1rkvHzW+hJFDuW9l81TJvG0PzwuB0rwMNpUXK9ex7de0oPmR5vffYtL8IyWU9o7apeSLIZd3yxxDopXrknvX35+zTx8CvCfGP9C6f8DavhjRtFvPFPxCnga0mwmZXiZgpCAcD6HjivvH4Aw/Z/hD4ftwmwRQum3OcYkcYr6jDP93JPfT9T5TFR/eRkttbfgd0aKDRWhiLXkDyMPFXiBRvx/aT9FJH3Er1+vP8AUdFtYtX1W4h8aW1iHn+0XEDxRN5BYKOSTkA4HX1qWnzJ2udFG0oTjezdt79/JMpxSt3Vyf8AdNcR4x1xrHUJJ7rS7xo2faji3YrgcdcV6H/Y0nmQR/8ACdW2+4XdCv2WLMg9VG7kfSrN54W1CG0eS88XRR24GXaWxjCAe5JxU1IQq2U4u3yLpOeHvKM438+b/I8Tg8WaZdXLQ3dlcW8QXh5Y9qH8TxW1pfhq61uH7dpMcFzbmQfPHMjAY+hxmt0eBPDGqaiws/iNZNcSniK1W3P5KCalvfhtpmhIgv8A4ky6es+SgmEMQkx1xyM9RWs8uwV/cU0/Rf5oilmWNt786bXe8/8A5FnRG3cRSQ3l5a2kZUKMXAzjHORmuE8Q+GPA+iabdXelxPNe7SsYt3YqhYjJOSABXQ6Z4W0G6f7JY/EOwu5m/hRYZHP5NmoNd+HOiWUtsus/EMWOcsqSiGIyrkZ6nkf41XsaUaUqUYSu/TX8WVCvN4mFaVWCSetubby91bmJ+2xH5vhHQ4woYtdyDB/3K8AtdWn0EozNEbKQhCI/uoccfTOK+uvHumeEfiM2m2Ufi+0juLOV5oltLiOR2JXB4znpXA+Jfgf4AQG01vxwLRn+YpNJDGx98E15uPy6pipqLWlut77+h6mWZlhsNR5nO0vw+ZJ8D/HVpfWo8M6tOrRPzZPIcj3j5/MflXo507w/Z/6p7S3ABGTJjALFu59Sa878N/ADwksEVxpHjO9u4I2DqyNHImR7itm0+HPh/XBJBp3jpLsp/rBaiGQrn1wTjvWMcFi6VP2aUZJdW2vT7LHicTgK1X2kajjzbpLr1tsdHNq/hSAlbjxPpqDuDdoP61yvivWdKvtRtRol/FeW0SHdLDJvXeTyM+vFYWsfBP4f2t00GpfEAWlx1ZJZoUYfgTXSeEvhBotnpCw6H4wmuLTcXDokcgJPX5hXSsHWUdUkvn/kYQrYKM7xqNtd0eZfGnWJrPwXdvGS8knyDHU16D8Firfsv3pU/KbO8wc5/hNLffCrwz4whexj8fNeeWwZhZmFmQ8jnaTjvXW2/hC08DfBfWPDtldTXUENhdMskoAb5kY9q7MLQdKr7z7d+5z5hi6VWhJU5X/pnzb4kvbiz8m6jtmNzaYSUIMM0WPQ9cdR+NVbrX7bXrS0mtoIJ7yJQkikESGIj5tuejcD1pBf3/iOe0CjzRFbJBNKBjOCSM++MCurm0nSbpIPt2nmGaEARzW/yurDoQRzXmyw6nNyvZ9bap2PscPVc8PFwp+61srXT9NvxOY0+x1WaJLrS79JLDB2zPMQqgddwP3SPSuN8U+HdX8RSyJovmapFC3+kXC/Km/sF9QK6/UtM1mH+0dNtRpdxZXMgmlEoMbyHHBz2OfTvWdbeONQs7E6ZbW0VlGoMZKYwnYnAGTU+zVNJwptt+a0+9/kKOXwxDlHmv5dUv68jH8IJrXhuK5sbrT0Gp3bgW8zOHkJ6Els/dA5r7O+Aaunwj0FJHEjrE4Zh/EfMfJr5l0jwprtkIvE10Be217Ai290xVRGG6fL1HU19PfA1Hj+FmixyY3qkobBzz5r114GcZU5+8nJNXt030Pm85so0oQ+FcyV93tc7Q0UGiuk8MWvmb4kf8jP8SP+udtn/wAcr6ZrxHxr4C13Udf8Xz26xFNXSIW5Ofl2bc7uPauzBzjCTcn2/NHdgakac25O23/pSOD8LXVz/wAJn4X0q7YtPp0UqK/ZomTchH4ZH4V0v7ad7dQ+EfDtjFM6W9zdSNMgOA5RBtz643Gtk+BNVXxF4c1iO3QfY7dobnruY4IX8OTWt+0V8O9Q8feF9Pj0y4jivdOkaREkztkDKAQSOnQc13YfE0ljKVST0W/4nDnzeJoNUt7fq2zxDxx8I5dN8I6HrvhC1v7m+lkBn2SZKYUEP2wd3pWl+0/Jd3HhbwK2objcFJxJu65xFmrnhb4ueLPh5NB4d+IXh1prNMJHcKoDhRxkH7r49sGpf2wr+01DTvBt/Z/8e8ouHTAxwfKNenQliPrdGNazXvWlvfRny9dUPqtWVLR+7eO1tUcb8ZPAul+B9I8Oa7oMtzBPdzP1lJKFACCD1B5rX/aVmfVLrwM92SzTWjK59cyLmsn4xePNK8eaP4b0Hw9aX8lzZyvv82ILvLAABQCc9K0v2j4bi2k8DxqoM6Wb7AehYSLj9a2oe158P7b4/f33Ma/s+Sv7L4fd22PX/APwV8N6HqVr4g0xriO4UHG+YsMHqMV4h8OfC9p8Sfif4iXxFPcTP57vvEhByZCOvoAOBXtHwi8R/FK411LHxZpNjb6X5eI3gCk78juGPGM15v8Asw/8lW8Q/wDXRv8A0a1efRqV6dOvOVS8ko6p369zvqwozqUYxhaLb0at07F34BaN4h8J/EHxBpc1nqNvpJMkcTTxsqS7XIVhngkr6VQ/ZPme3v8AxTNEdrxwh1PuFlIr6ou7W3EE0ghjD7G+bbz0r5T/AGWP9f4t/wCvb/2WWpjiXisPiKklZ+5+Y5YdYavQpxf835GL8CPAem/Em/1e41+e6luBKrGQSkEs24sSe5zXS/sqXN1p3jPxFokdxI1nGSBGTxkMy7seuBXLfs9fEfQvh/JqD61DfS/aGQoLaNW6Ag5yR61vfsuXCXnxG8QXcYYJP+8UN1wzuRn869DMI1uTEc/we7y9ul7HDgZUuahy/F71+/zLX7IfHjDXccfPH/OSvpD4hf8AIh6//wBg24/9FtXzf+yJ/wAjjrn+/H/OSvpH4g8+BNeH/UOn/wDRbV5Gbf8AIwf/AG7+SPVyz/cF8/zZ8peCJL+3uGuVt4pbaZV3xk7ckdGyBwa6PXZLxW82LS1YYyzKys2fbpmtKDwfqX2aB49JKZjXojY6ez1ZPhy+GBdaZOyjvCjqf618HKtFSfLp82v0sfe4evUpK6e/9dziTDrQ09LmPRGkuGcf6O7jgdcs34jp347VwOu+HPFE2rXF03h+aJZ5WcRxur4zzgYNe8Sw3VsMQaJLs9ZZpN3/AKBVVriUEmTSJV91nB/morbDVqNFuXNq/U3o5jiaM3KMd/67j7aZLf4N2GmXKSx3cdrGDGyEMG3A4/CvWfgczN8LdGZupWUn/v69eVXOqiSJIzb3UKjGcbG/9mFesfBU7vhnpLc8+cef+uz1tlGHhD21SMr8zX/tx42Z15VOSMlbWT+/lOxNFBor1jyxaK8hX49aLGc3vhLxZaJ/fexBA/Jq2NG+Nvw31KQRNr32CU/wX0Lwn8SRgfnXQ8LWX2WdUsFiIq/Iz0avOfjl8Spvhtp2mXkejjUlvZnibMuwR7VBHY5zz+Vd5pmpadqduLjTb+1vITyHglV1/MGs3xr4W0fxdor6TrVolzbswYBs/Kw6EEcg+4pYeVOFVOtG8eqODEQqum403aR83/tQ+MPD/ivwX4cm0u+spbxp2lmhhlDvGpj/AIsdOTjms/8AaJUr4J8AKwwRFMCD9Iq9dsP2fvA9neR3MdmXaNgyiSR2GR7E4P410vjn4X+HPF1lpttqcTsun7vJxIy43Yz0Iz90V7NLMcNRnSUL8sOZ62vqePVwGIrRquduaVvwJfBfhfQ5NGtbw6fAJmXllQDP5V4l+2KscHjPwgBtjjSFvYACVa+ltGsV03T4rNWLCMYBrk/iX8M/Dvjy6s7rWYXeW0Ro4ysjLhScnoRXn5fio0MSqtS9tfyO/HYaVbDunTtfQt+EfFvhO9gttPs/EGlXN4VOIYrlHfjrwDXzb+z7q+l6F8U/ED61qFtpyGVwGuZBGMiVsjJ717Z4W+CPhXw3rUOraZHJFcxZAYyu3B68E4p3jL4KeB9d1SfWb2zSCaUl55FlaMMe7HBA/Gt6OIwlJVKV5csktbK90/Uxq0MVVcKllzRb01tqZ3gD4zr408U6toUGjrFbWyyeVdpNvEqhiqnGBjI5ryr9lj/X+Lf+vb/2WWvcfh/4J8D+FXki0S7sfMmByEuA7scdySSar+CPAfgfwreXo0fUrVDfKY5Y/te8twRjlv8AaPSk8bhY06tOkmlLlt8nrfUpYDFynTnU1cea/wA9uh4/+yFpljqcmrxX1ukyiSMgMM/wtUf7M6qvxQ8TKoAUOwAHYeY9e5eAvAHhfwBeSf2XcR2xvDkRyTklyOBjceevaofCXw58KeGPFN5faTcJHe3eXmiM5ZiCSehPAy1a4jMqVSVe1/ftb5GVDLatONG/2L3+Z4R+y7rWkaL4r1qbV9Us7CNnTa1xMsYOC+cZPPUV9LeKdT0/Vvh1rd3pl7BeW76dOVlhcMrDYw4Irze4+Bfwze+eIzxCZnP7o3rbsntjdmu90Twr4e8MeEZfDbXiW+nXELwKHnCnawOcMx6/Mayx+Kw1et7am3e6ve1tPma4HCYqjS9jNK1na176/Iw9P0+MWduVe4/1Sf8ALYj+Ee9X1tXxxdSr/wBtiacPCGiQ2aTf8JlrC2/CpIb+LafQA7Paki8NaDISsXjjVXIBYhdQhOAOp+50r5N5Ur/Gvx/yPoVjJ2+B/gNeG4HyrqEgH+8D/SoHhuMHOpMfqqn+lXl8I6S1sbpfGGtGAdZRexbPz2Yptr4R0a7Yra+MdYnI6iO+ibH5JU/2T/08X4h9dlb+G/wMqSFz1vEb6wiuk+EXHgCwGQf3k/IGP+Wz1njwfojiVl8Yawwh/wBaRfRYT6/Jx+NdP4T0/TtJ0G307S7lrm1i3bJGkDs25ixJYcHkmu3B4VYaMveTvba/S/8Amc2Iqyqyi+Vq1/xsahooNFdZiedf2k/979az9TtNG1SMx6lo+n3inr51urH88VW3Ubq9FRtsewoW2OcuPhz4YS4+2aDcap4avM5WbTrplAP+6T/WtCx1j4t+GSPIvtN8bWK/8s5x9nu8ex6E/nWnuo31o5uWktfX+rmrk5K0/e9f89/xNPw58aPC15drpviCK88L6nnBt9SjKKT7SdD+OK9JgmiuIUmglSWJxlXRgysPUEda8g1GG01S0Nnq1lbahbn/AJZ3EYcD6HqPwrnbPwvqHh6Y3Xw/8T3ehsTuOnXbGeykPpg8r+tYyw9OXwu34r/P8zmnhKU/hfK/vX+f5n0JRXkOl/GC80WWOz+JHh6bRyx2rqdmDNZyH1yMlf1r1LR9U03WLCO+0q+t721kGVlgkDqfxFctSjOn8S0OGrh6lL4lp36feXK5v4pf8k48Q/8AYPm/9BNdJXN/FL/knPiH/sHzf+gmuar8EvQvB/7xT/xL8zxr9n/4e6Fe+HNP8TiHytRjjLeaGPJOQeM46V5zo/hXSdQ+HXirxFLCy6hp9xI0MquQRiRQP5mvRf2ePCN4+j2HiO31rUdggbdaNcHyBnPRK5fwn/yRTx5/11l/9GpXjOnF0oXjb3ZP8FqfoEMVVjjMQ4VnL95TXVWXPK8fT8C5rF/dajqPwouryVpZ/LOZGOSTtiOa3buSSH9o/WJomKyLokTBh1yEjrmJv9f8Kf8Armf/AEGKuk1H/k4jWv8AsBx/+i46uL2f96P/AKSc9RJRcVt7Kp/6eZw/hLwDN4q+HUviDS0eXxGL3eJ3mIJAfk59f610niPR/wDhK/jTYaF4kMs8MOjxkRM5AV+5/Emuz/ZNZV8CuXYKPOk5J/2q5n4ltr3/AA0dK3hh7Jb8aXEVN0CU29+nfpSVGEaNOVr3cbrvuXPHYitmOKoudvZqpyyenLflW/RK2ltil8LPDOna9pvifwpqQkn0zT9Tlkto2kPyFAQMfhWf8IfC+mXHw28QeIRFsvobG8j8wE8psPGOldJ+zv8Aavt3i77cYzd/ap/PMf3d+07se2c1B8Ff+SH+Kf8Ar0vf/QDRShFqDt0l+D0+4Mbia0JYmCm7e0pddNYu/wB/XucjeGSb4L+CtLaWRbS71UpPGrYDjc/B/OumHhuy8C/Gnwpb6D5ltHf2TyTqrkhuH45/3R+Vcy//ACS34f8A/YYP/obV6D8Q/wDkuXgT/sGP/wC1KmnFNKVtVyfobYmrOLnST92SxLa6Npu1/Q8x0vVns9Z+ImlMSItQjvCB2Lo7H89pP5V9Cfs4n/i2OljsIEwPwr521rTprrQ/GOoW2RLYa9K7FevluWRx9OR+Rr6J/Zx/5Jnpn/XBP5Vpl3N7Wz7P8zm4q9m8EpQ354p+qh/lY9JNFBor2T8+PH6KKK9M90KKKKACiiigBwkPlPCwWSFxh4nUMjD0IPBrmz4RhsL9tU8F6tc+E9SY5ZYDvtJj6PEeB+H5V0VFUpNbDTa2G6d8VfEXhzbB8QvDbm2zgaxpIM1ufd06r/niuz1LVtH8eeA9Vt/C+r2V+bq0kiQxyZ2My4G5fvL+IrkYpZIs7GIBGCOxHuO9YGpeEPD15e/2jbQXGh6mDkX2kymB8+pUfKaxqUKVRNNW9P8AIy9jT51OK5WtdNV93/B+RJ8L9B+KHhT7JpM0mmPo0YKyJHExkYYOPmI9a5iH4a/Eqz0fVfD1rcaWmm6lMzT5jdnILA4B28dBXb6Zr3xM8P4WO70zxnZL/BORaXgH1+6xrpNM+L3hoyrbeI7bUfC92eNmp25WMn2lGVP1JFebPKPdSTbS7P8Ap2O95pjoVJVYQg3KzdordNtO297vexxnib4WeIH8N+F59Fu4YtU0HhBOhKuNqjJAzz8v6mpfAngHxbceN73xL4suLeW6urYWx+zoVVUAA7gc8CvatN1Cw1K2Fxp17bXkJ6SQSh1/MVZrL6pTU+a3y6bWPOlnWL9i6LtrdXsuazfM1fs3qfMUvwn+INtpMnhCLUrJtCa7ExZYm80gNkc4/TP412ln4D1y1+K9n4jfZJZpp0dqRklwy+vGMfjXtNFTDB04Wtfp17bF4jP8XXTUraqSdklfmtd+rstTyD4YeCda8P654lkvREyajczzQsmcAPnAOR157VV+GvgPXND+HOveHLwQm6ure4jjdS2zMikDqM/pXtNFVHDQilbpdfeYVM2xNRzcmvecW9OsVZHz1J8KfEVx8LtI0mK4gg1bR7v7RGxDGNzljjpnuO3arOg+CfH2q+PtL8Q+LLmyk/s2EwwJbRFQFOeuQP7x/SvfKKlYOmmnrpbr22NpZ9i5QnF297m1srrn+JJ9EzwfSPhvr9tpfjjT5Rbs+syTyWzDdtUMSRu4689s16D8GNDvvDvgy10rUFUTwRqjFc4JA7Zrt6zL7XtLtAQ1ysrj+CL5j+J6D8TWtLDRg04rpb8bnPicxxOLi4T1u1LRdUuX8jSNFcZc+M5fNPkW0YTtuyx/Qiiur2E+xzfVqnY4zdS7qpefR59ejY9flLm6jdVPz6PPosHKXN1G6qfn0efRYOUubqN1U/Po8+iwcpc3Ubqp+fR59Fg5S5uqT7RIYjC7CSI9Y5AGU/geKz/Po8+iwcpAfD/h8XP2q203+zbnOfP0yd7R8/8AbMgfpWvY6h4k0/AsvGN/Ig/5Z6lax3I+m4bG/U1btIlbw63lspnuZeFdANoQbuGzxkHp3qhbxLLAsjSMhOf4CelS3zb/AOZDal8Wv4/mb1r418TxcXNtoN6P70cs1ufyZXH61pwePJ/+XjQWB/6Y3sT/APoW2uTa1jCs3nSHHA/ckc5/w5qpcboXwclM4DbSAT+NZ+yg+hk8PSl0PQB45t8c6LqIP/XW3/8AjtNfxzFj5NIuQf8AppPCP5Oa4uxsZ717rySFjt1LO78AAH1pxsHWxjvGurcQyuURixwTx/n2xzU+xpkfVqVzqZfHF0eItNtUPq90W/RU/rVK58YatKMLNbwD/pjBkj/gTEj/AMdrA1KxudPumguMLhA+/nBBx09eTiozbyhCxI4QOflboenaqVKHRFxoUt0i9eapeXYIuLmaYHtI+V/754X9KqNIzfeYmhbO4YyBCj7M5xnqDyP8+lV7wNazmGRlLjrg9DWiS2RrGMdkTFqKp+fRVWL5TC+2/wC1R9t/2qyaK6eVHXyI1vtv+1R9t/2qyaKOVByI1vtv+1R9s/2qyaKOVByI1vtn+1R9t/2qyaKOVByI1vtv+1R9t/2qyaKOVByI1vtv+1R9t/2qyaKOVByI7nw74wj08g3VqJWjAMTxjDbgjKM846EflVO28RL8zXUlyXkcu/lEKCSc8f4YrkqKj2Mb3M/q8LtnYzeIrVjuSXUQwUBSZB/nsKyptWuJ1VZrh5FU5AY5xWHRVKlFFRoxR09lrkcAvwfMP2mJo0AxgbvX8hUc+sRvotvYKH3RSvIxOMEsMcd+gFc5RR7ONw9jG9zqtS8QJdX7XMbTIDEqc9iAB0HsBVdda+4HaVl2BXG88nPX8q52ihUooFRilY6Aavltzs5bDfNuOc9j1qO41NZVjGWyq4Ysc5NYdFPkQ/Zo1vtvvRWTRRyofIj/2Q=="/>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Title 4"/>
          <p:cNvSpPr>
            <a:spLocks noGrp="1"/>
          </p:cNvSpPr>
          <p:nvPr>
            <p:ph type="title"/>
          </p:nvPr>
        </p:nvSpPr>
        <p:spPr/>
        <p:txBody>
          <a:bodyPr/>
          <a:lstStyle/>
          <a:p>
            <a:r>
              <a:rPr lang="en-US" dirty="0"/>
              <a:t>P-12 Teachers</a:t>
            </a:r>
          </a:p>
        </p:txBody>
      </p:sp>
      <p:sp>
        <p:nvSpPr>
          <p:cNvPr id="6" name="Content Placeholder 5"/>
          <p:cNvSpPr>
            <a:spLocks noGrp="1"/>
          </p:cNvSpPr>
          <p:nvPr>
            <p:ph idx="1"/>
          </p:nvPr>
        </p:nvSpPr>
        <p:spPr/>
        <p:txBody>
          <a:bodyPr vert="horz" lIns="54864" tIns="91440" rtlCol="0" anchor="t">
            <a:normAutofit/>
          </a:bodyPr>
          <a:lstStyle/>
          <a:p>
            <a:pPr marL="438785"/>
            <a:r>
              <a:rPr lang="en-US" dirty="0"/>
              <a:t> Opportunities  for intensifying instruction</a:t>
            </a:r>
          </a:p>
          <a:p>
            <a:pPr marL="438785"/>
            <a:endParaRPr lang="en-US" dirty="0"/>
          </a:p>
          <a:p>
            <a:pPr marL="438785"/>
            <a:r>
              <a:rPr lang="en-US" dirty="0"/>
              <a:t>Versatile practices to implement across settings</a:t>
            </a:r>
          </a:p>
          <a:p>
            <a:pPr marL="438785"/>
            <a:endParaRPr lang="en-US" dirty="0"/>
          </a:p>
          <a:p>
            <a:pPr marL="438785"/>
            <a:r>
              <a:rPr lang="en-US" dirty="0"/>
              <a:t>Supports all phases of MTSS</a:t>
            </a:r>
          </a:p>
          <a:p>
            <a:pPr marL="438785"/>
            <a:endParaRPr lang="en-US" dirty="0"/>
          </a:p>
        </p:txBody>
      </p:sp>
    </p:spTree>
    <p:extLst>
      <p:ext uri="{BB962C8B-B14F-4D97-AF65-F5344CB8AC3E}">
        <p14:creationId xmlns:p14="http://schemas.microsoft.com/office/powerpoint/2010/main" val="365096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9" y="41955"/>
            <a:ext cx="8229600" cy="1252728"/>
          </a:xfrm>
        </p:spPr>
        <p:txBody>
          <a:bodyPr>
            <a:normAutofit fontScale="90000"/>
          </a:bodyPr>
          <a:lstStyle/>
          <a:p>
            <a:r>
              <a:rPr lang="en-US" dirty="0">
                <a:solidFill>
                  <a:srgbClr val="FFC000"/>
                </a:solidFill>
              </a:rPr>
              <a:t>Instructional/Academic Coaches and Teacher Leaders</a:t>
            </a:r>
          </a:p>
        </p:txBody>
      </p:sp>
      <p:sp>
        <p:nvSpPr>
          <p:cNvPr id="3" name="Content Placeholder 2"/>
          <p:cNvSpPr>
            <a:spLocks noGrp="1"/>
          </p:cNvSpPr>
          <p:nvPr>
            <p:ph idx="1"/>
          </p:nvPr>
        </p:nvSpPr>
        <p:spPr/>
        <p:txBody>
          <a:bodyPr vert="horz" lIns="54864" tIns="91440" rtlCol="0" anchor="t">
            <a:normAutofit/>
          </a:bodyPr>
          <a:lstStyle/>
          <a:p>
            <a:pPr marL="575945" indent="-457200"/>
            <a:r>
              <a:rPr lang="en-US" dirty="0"/>
              <a:t>Framework for feedback</a:t>
            </a:r>
          </a:p>
          <a:p>
            <a:pPr marL="438785"/>
            <a:endParaRPr lang="en-US" dirty="0"/>
          </a:p>
          <a:p>
            <a:pPr marL="438785"/>
            <a:r>
              <a:rPr lang="en-US" dirty="0"/>
              <a:t>Ability to examine the strength and efficiency of the system</a:t>
            </a:r>
          </a:p>
          <a:p>
            <a:pPr marL="438785"/>
            <a:endParaRPr lang="en-US" dirty="0"/>
          </a:p>
          <a:p>
            <a:pPr marL="438785"/>
            <a:r>
              <a:rPr lang="en-US" dirty="0"/>
              <a:t>Impact on ALL learners in the system</a:t>
            </a:r>
          </a:p>
        </p:txBody>
      </p:sp>
    </p:spTree>
    <p:extLst>
      <p:ext uri="{BB962C8B-B14F-4D97-AF65-F5344CB8AC3E}">
        <p14:creationId xmlns:p14="http://schemas.microsoft.com/office/powerpoint/2010/main" val="352800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&amp; District Leaders</a:t>
            </a:r>
          </a:p>
        </p:txBody>
      </p:sp>
      <p:sp>
        <p:nvSpPr>
          <p:cNvPr id="3" name="Content Placeholder 2"/>
          <p:cNvSpPr>
            <a:spLocks noGrp="1"/>
          </p:cNvSpPr>
          <p:nvPr>
            <p:ph idx="1"/>
          </p:nvPr>
        </p:nvSpPr>
        <p:spPr/>
        <p:txBody>
          <a:bodyPr vert="horz" lIns="54864" tIns="91440" rtlCol="0" anchor="t">
            <a:normAutofit/>
          </a:bodyPr>
          <a:lstStyle/>
          <a:p>
            <a:pPr marL="118745" indent="0">
              <a:buNone/>
            </a:pPr>
            <a:endParaRPr lang="en-US" dirty="0"/>
          </a:p>
          <a:p>
            <a:pPr marL="438785"/>
            <a:r>
              <a:rPr lang="en-US" dirty="0"/>
              <a:t>Knowledge of MTSS &amp; HLPs in order to support implementation of these structures</a:t>
            </a:r>
          </a:p>
          <a:p>
            <a:pPr marL="438785"/>
            <a:endParaRPr lang="en-US" dirty="0"/>
          </a:p>
          <a:p>
            <a:pPr marL="438785"/>
            <a:r>
              <a:rPr lang="en-US" dirty="0"/>
              <a:t>Individualizing district, school, and classroom level decisions based on data</a:t>
            </a:r>
          </a:p>
          <a:p>
            <a:pPr marL="438785"/>
            <a:endParaRPr lang="en-US" dirty="0"/>
          </a:p>
        </p:txBody>
      </p:sp>
    </p:spTree>
    <p:extLst>
      <p:ext uri="{BB962C8B-B14F-4D97-AF65-F5344CB8AC3E}">
        <p14:creationId xmlns:p14="http://schemas.microsoft.com/office/powerpoint/2010/main" val="325817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and National Policymakers</a:t>
            </a:r>
          </a:p>
        </p:txBody>
      </p:sp>
      <p:sp>
        <p:nvSpPr>
          <p:cNvPr id="3" name="Content Placeholder 2"/>
          <p:cNvSpPr>
            <a:spLocks noGrp="1"/>
          </p:cNvSpPr>
          <p:nvPr>
            <p:ph idx="1"/>
          </p:nvPr>
        </p:nvSpPr>
        <p:spPr/>
        <p:txBody>
          <a:bodyPr vert="horz" lIns="54864" tIns="91440" rtlCol="0" anchor="t">
            <a:normAutofit/>
          </a:bodyPr>
          <a:lstStyle/>
          <a:p>
            <a:pPr marL="438785"/>
            <a:r>
              <a:rPr lang="en-US" dirty="0"/>
              <a:t>Setting a common framework for supporting the learning needs of ALL students</a:t>
            </a:r>
          </a:p>
          <a:p>
            <a:pPr marL="438785"/>
            <a:endParaRPr lang="en-US" dirty="0"/>
          </a:p>
          <a:p>
            <a:pPr marL="438785"/>
            <a:r>
              <a:rPr lang="en-US" dirty="0"/>
              <a:t>Complying with requirements within ESSA</a:t>
            </a:r>
          </a:p>
        </p:txBody>
      </p:sp>
    </p:spTree>
    <p:extLst>
      <p:ext uri="{BB962C8B-B14F-4D97-AF65-F5344CB8AC3E}">
        <p14:creationId xmlns:p14="http://schemas.microsoft.com/office/powerpoint/2010/main" val="71524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7C60-8004-5749-ACE7-36E4DD758C2E}"/>
              </a:ext>
            </a:extLst>
          </p:cNvPr>
          <p:cNvSpPr>
            <a:spLocks noGrp="1"/>
          </p:cNvSpPr>
          <p:nvPr>
            <p:ph type="title"/>
          </p:nvPr>
        </p:nvSpPr>
        <p:spPr/>
        <p:txBody>
          <a:bodyPr/>
          <a:lstStyle/>
          <a:p>
            <a:pPr algn="ctr"/>
            <a:r>
              <a:rPr lang="en-US" dirty="0">
                <a:solidFill>
                  <a:srgbClr val="FFC000"/>
                </a:solidFill>
              </a:rPr>
              <a:t>Now, we want to hear from you!</a:t>
            </a:r>
          </a:p>
        </p:txBody>
      </p:sp>
      <p:sp>
        <p:nvSpPr>
          <p:cNvPr id="7" name="Content Placeholder 6">
            <a:extLst>
              <a:ext uri="{FF2B5EF4-FFF2-40B4-BE49-F238E27FC236}">
                <a16:creationId xmlns:a16="http://schemas.microsoft.com/office/drawing/2014/main" id="{0A8E7553-7961-E249-A836-A1CD0FBE6FDF}"/>
              </a:ext>
            </a:extLst>
          </p:cNvPr>
          <p:cNvSpPr>
            <a:spLocks noGrp="1"/>
          </p:cNvSpPr>
          <p:nvPr>
            <p:ph idx="1"/>
          </p:nvPr>
        </p:nvSpPr>
        <p:spPr>
          <a:xfrm>
            <a:off x="0" y="1440834"/>
            <a:ext cx="9144000" cy="4625609"/>
          </a:xfrm>
        </p:spPr>
        <p:txBody>
          <a:bodyPr>
            <a:normAutofit/>
          </a:bodyPr>
          <a:lstStyle/>
          <a:p>
            <a:r>
              <a:rPr lang="en-US" dirty="0"/>
              <a:t>Given my context (e.g., 2</a:t>
            </a:r>
            <a:r>
              <a:rPr lang="en-US" baseline="30000" dirty="0"/>
              <a:t>nd</a:t>
            </a:r>
            <a:r>
              <a:rPr lang="en-US" dirty="0"/>
              <a:t> grade teacher in a rural school district), I anticipate using HLPs because ____________. </a:t>
            </a:r>
          </a:p>
          <a:p>
            <a:pPr lvl="1"/>
            <a:r>
              <a:rPr lang="en-US" sz="2000" dirty="0"/>
              <a:t>My students need intensified support.</a:t>
            </a:r>
          </a:p>
          <a:p>
            <a:pPr lvl="1"/>
            <a:r>
              <a:rPr lang="en-US" sz="2000" dirty="0"/>
              <a:t>My colleagues and I have been trying to find different ways to meet the needs of our students. </a:t>
            </a:r>
          </a:p>
          <a:p>
            <a:pPr lvl="1"/>
            <a:r>
              <a:rPr lang="en-US" sz="2000" dirty="0"/>
              <a:t>I want to prepare pre-service teachers to use HLPs. </a:t>
            </a:r>
          </a:p>
          <a:p>
            <a:pPr lvl="1"/>
            <a:r>
              <a:rPr lang="en-US" sz="2000" dirty="0"/>
              <a:t>At this point, I’m not sure but am intrigued to learn more about HLPs. </a:t>
            </a:r>
          </a:p>
          <a:p>
            <a:pPr lvl="1"/>
            <a:r>
              <a:rPr lang="en-US" sz="2000" dirty="0"/>
              <a:t>All of the above. </a:t>
            </a:r>
          </a:p>
          <a:p>
            <a:pPr lvl="1"/>
            <a:r>
              <a:rPr lang="en-US" sz="2000" dirty="0"/>
              <a:t>None of the above (please include your response in the Chat Box). </a:t>
            </a:r>
          </a:p>
          <a:p>
            <a:pPr marL="118872" indent="0">
              <a:buNone/>
            </a:pP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2795587" y="5572125"/>
            <a:ext cx="3552825" cy="1285875"/>
          </a:xfrm>
          <a:prstGeom prst="rect">
            <a:avLst/>
          </a:prstGeom>
        </p:spPr>
      </p:pic>
    </p:spTree>
    <p:extLst>
      <p:ext uri="{BB962C8B-B14F-4D97-AF65-F5344CB8AC3E}">
        <p14:creationId xmlns:p14="http://schemas.microsoft.com/office/powerpoint/2010/main" val="172410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fontScale="90000"/>
          </a:bodyPr>
          <a:lstStyle/>
          <a:p>
            <a:r>
              <a:rPr lang="en-US" sz="4800" dirty="0"/>
              <a:t>What HLP resources are available and how do I use them?</a:t>
            </a:r>
            <a:endParaRPr lang="en-US" dirty="0"/>
          </a:p>
        </p:txBody>
      </p:sp>
    </p:spTree>
    <p:extLst>
      <p:ext uri="{BB962C8B-B14F-4D97-AF65-F5344CB8AC3E}">
        <p14:creationId xmlns:p14="http://schemas.microsoft.com/office/powerpoint/2010/main" val="45659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1BB2-1E2E-4B4D-AE2E-F3E46ED2ECCB}"/>
              </a:ext>
            </a:extLst>
          </p:cNvPr>
          <p:cNvSpPr>
            <a:spLocks noGrp="1"/>
          </p:cNvSpPr>
          <p:nvPr>
            <p:ph type="title"/>
          </p:nvPr>
        </p:nvSpPr>
        <p:spPr/>
        <p:txBody>
          <a:bodyPr/>
          <a:lstStyle/>
          <a:p>
            <a:r>
              <a:rPr lang="en-US" dirty="0"/>
              <a:t>Available Resources </a:t>
            </a:r>
          </a:p>
        </p:txBody>
      </p:sp>
      <p:sp>
        <p:nvSpPr>
          <p:cNvPr id="3" name="Content Placeholder 2">
            <a:extLst>
              <a:ext uri="{FF2B5EF4-FFF2-40B4-BE49-F238E27FC236}">
                <a16:creationId xmlns:a16="http://schemas.microsoft.com/office/drawing/2014/main" id="{B0A2B566-4CE0-474E-9F5C-775113FAB273}"/>
              </a:ext>
            </a:extLst>
          </p:cNvPr>
          <p:cNvSpPr>
            <a:spLocks noGrp="1"/>
          </p:cNvSpPr>
          <p:nvPr>
            <p:ph idx="1"/>
          </p:nvPr>
        </p:nvSpPr>
        <p:spPr/>
        <p:txBody>
          <a:bodyPr>
            <a:normAutofit fontScale="77500" lnSpcReduction="20000"/>
          </a:bodyPr>
          <a:lstStyle/>
          <a:p>
            <a:r>
              <a:rPr lang="en-US" dirty="0"/>
              <a:t>Resource to help guide your understanding on and implementation of MTSS including: selecting interventions &amp; tools for progress monitoring </a:t>
            </a:r>
          </a:p>
          <a:p>
            <a:endParaRPr lang="en-US" dirty="0"/>
          </a:p>
          <a:p>
            <a:r>
              <a:rPr lang="en-US" dirty="0"/>
              <a:t>Video explaining difference between MTSS and RTI</a:t>
            </a:r>
          </a:p>
          <a:p>
            <a:endParaRPr lang="en-US" dirty="0"/>
          </a:p>
          <a:p>
            <a:r>
              <a:rPr lang="en-US" dirty="0"/>
              <a:t>Description of each HLP for general and special education </a:t>
            </a:r>
          </a:p>
          <a:p>
            <a:pPr marL="118872" indent="0">
              <a:buNone/>
            </a:pPr>
            <a:endParaRPr lang="en-US" dirty="0"/>
          </a:p>
          <a:p>
            <a:r>
              <a:rPr lang="en-US" dirty="0"/>
              <a:t>This website explains and provides videos on HLPs</a:t>
            </a:r>
          </a:p>
          <a:p>
            <a:pPr marL="118872" indent="0">
              <a:buNone/>
            </a:pPr>
            <a:endParaRPr lang="en-US" dirty="0"/>
          </a:p>
          <a:p>
            <a:r>
              <a:rPr lang="en-US" dirty="0"/>
              <a:t>An overview video of what HLPs are</a:t>
            </a:r>
          </a:p>
          <a:p>
            <a:endParaRPr lang="en-US" dirty="0"/>
          </a:p>
          <a:p>
            <a:r>
              <a:rPr lang="en-US" dirty="0"/>
              <a:t>A crosswalk between general and special education HLPs</a:t>
            </a:r>
          </a:p>
          <a:p>
            <a:endParaRPr lang="en-US" dirty="0"/>
          </a:p>
          <a:p>
            <a:endParaRPr lang="en-US" dirty="0"/>
          </a:p>
        </p:txBody>
      </p:sp>
    </p:spTree>
    <p:extLst>
      <p:ext uri="{BB962C8B-B14F-4D97-AF65-F5344CB8AC3E}">
        <p14:creationId xmlns:p14="http://schemas.microsoft.com/office/powerpoint/2010/main" val="219501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HLP Crosswalk</a:t>
            </a:r>
          </a:p>
        </p:txBody>
      </p:sp>
      <p:pic>
        <p:nvPicPr>
          <p:cNvPr id="4" name="Content Placeholder 3">
            <a:extLst>
              <a:ext uri="{FF2B5EF4-FFF2-40B4-BE49-F238E27FC236}">
                <a16:creationId xmlns:a16="http://schemas.microsoft.com/office/drawing/2014/main" id="{D816D30B-06A5-BF42-98E6-B14D16A131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8871" y="1676400"/>
            <a:ext cx="5889058" cy="4625975"/>
          </a:xfrm>
        </p:spPr>
      </p:pic>
    </p:spTree>
    <p:extLst>
      <p:ext uri="{BB962C8B-B14F-4D97-AF65-F5344CB8AC3E}">
        <p14:creationId xmlns:p14="http://schemas.microsoft.com/office/powerpoint/2010/main" val="134430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a:bodyPr>
          <a:lstStyle/>
          <a:p>
            <a:r>
              <a:rPr lang="en-US" sz="4800" dirty="0"/>
              <a:t>What’s Next?</a:t>
            </a:r>
            <a:endParaRPr lang="en-US" dirty="0"/>
          </a:p>
        </p:txBody>
      </p:sp>
    </p:spTree>
    <p:extLst>
      <p:ext uri="{BB962C8B-B14F-4D97-AF65-F5344CB8AC3E}">
        <p14:creationId xmlns:p14="http://schemas.microsoft.com/office/powerpoint/2010/main" val="36801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9663-55A1-9644-9824-65449EE0B56F}"/>
              </a:ext>
            </a:extLst>
          </p:cNvPr>
          <p:cNvSpPr>
            <a:spLocks noGrp="1"/>
          </p:cNvSpPr>
          <p:nvPr>
            <p:ph type="title"/>
          </p:nvPr>
        </p:nvSpPr>
        <p:spPr/>
        <p:txBody>
          <a:bodyPr/>
          <a:lstStyle/>
          <a:p>
            <a:pPr algn="ctr"/>
            <a:r>
              <a:rPr lang="en-US" dirty="0">
                <a:solidFill>
                  <a:schemeClr val="accent1"/>
                </a:solidFill>
              </a:rPr>
              <a:t>Poll Time! </a:t>
            </a:r>
          </a:p>
        </p:txBody>
      </p:sp>
      <p:sp>
        <p:nvSpPr>
          <p:cNvPr id="3" name="Content Placeholder 2">
            <a:extLst>
              <a:ext uri="{FF2B5EF4-FFF2-40B4-BE49-F238E27FC236}">
                <a16:creationId xmlns:a16="http://schemas.microsoft.com/office/drawing/2014/main" id="{8EAB6753-CC34-7B46-9421-9C5DF777020D}"/>
              </a:ext>
            </a:extLst>
          </p:cNvPr>
          <p:cNvSpPr>
            <a:spLocks noGrp="1"/>
          </p:cNvSpPr>
          <p:nvPr>
            <p:ph idx="1"/>
          </p:nvPr>
        </p:nvSpPr>
        <p:spPr/>
        <p:txBody>
          <a:bodyPr>
            <a:normAutofit/>
          </a:bodyPr>
          <a:lstStyle/>
          <a:p>
            <a:r>
              <a:rPr lang="en-US" dirty="0"/>
              <a:t>Select the option that best describes your role:</a:t>
            </a:r>
          </a:p>
          <a:p>
            <a:pPr lvl="1"/>
            <a:r>
              <a:rPr lang="en-US" dirty="0"/>
              <a:t>Educator Preparation Provider</a:t>
            </a:r>
          </a:p>
          <a:p>
            <a:pPr lvl="1"/>
            <a:r>
              <a:rPr lang="en-US" dirty="0"/>
              <a:t>P-12 Teacher</a:t>
            </a:r>
          </a:p>
          <a:p>
            <a:pPr lvl="1"/>
            <a:r>
              <a:rPr lang="en-US" dirty="0"/>
              <a:t>Instructional/Academic Coach or Teacher Leader</a:t>
            </a:r>
          </a:p>
          <a:p>
            <a:pPr lvl="1"/>
            <a:r>
              <a:rPr lang="en-US" dirty="0"/>
              <a:t>School or District Leader</a:t>
            </a:r>
          </a:p>
          <a:p>
            <a:pPr lvl="1"/>
            <a:r>
              <a:rPr lang="en-US" dirty="0"/>
              <a:t>State or National Policy Maker</a:t>
            </a:r>
          </a:p>
          <a:p>
            <a:pPr lvl="1"/>
            <a:r>
              <a:rPr lang="en-US" dirty="0"/>
              <a:t>Other (please indicate in chat box)</a:t>
            </a:r>
          </a:p>
          <a:p>
            <a:pPr lvl="1"/>
            <a:endParaRPr lang="en-US" dirty="0">
              <a:solidFill>
                <a:srgbClr val="FF0000"/>
              </a:solidFill>
            </a:endParaRPr>
          </a:p>
          <a:p>
            <a:endParaRPr lang="en-US" dirty="0">
              <a:solidFill>
                <a:srgbClr val="FF0000"/>
              </a:solidFill>
            </a:endParaRPr>
          </a:p>
          <a:p>
            <a:pPr marL="118872" indent="0">
              <a:buNone/>
            </a:pPr>
            <a:endParaRPr lang="en-US" dirty="0"/>
          </a:p>
        </p:txBody>
      </p:sp>
      <p:pic>
        <p:nvPicPr>
          <p:cNvPr id="4" name="Picture 3"/>
          <p:cNvPicPr>
            <a:picLocks noChangeAspect="1"/>
          </p:cNvPicPr>
          <p:nvPr/>
        </p:nvPicPr>
        <p:blipFill>
          <a:blip r:embed="rId3"/>
          <a:stretch>
            <a:fillRect/>
          </a:stretch>
        </p:blipFill>
        <p:spPr>
          <a:xfrm>
            <a:off x="7239000" y="115566"/>
            <a:ext cx="1828959" cy="1822862"/>
          </a:xfrm>
          <a:prstGeom prst="rect">
            <a:avLst/>
          </a:prstGeom>
        </p:spPr>
      </p:pic>
    </p:spTree>
    <p:extLst>
      <p:ext uri="{BB962C8B-B14F-4D97-AF65-F5344CB8AC3E}">
        <p14:creationId xmlns:p14="http://schemas.microsoft.com/office/powerpoint/2010/main" val="370173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II </a:t>
            </a:r>
          </a:p>
        </p:txBody>
      </p:sp>
      <p:sp>
        <p:nvSpPr>
          <p:cNvPr id="3" name="Content Placeholder 2"/>
          <p:cNvSpPr>
            <a:spLocks noGrp="1"/>
          </p:cNvSpPr>
          <p:nvPr>
            <p:ph idx="1"/>
          </p:nvPr>
        </p:nvSpPr>
        <p:spPr/>
        <p:txBody>
          <a:bodyPr/>
          <a:lstStyle/>
          <a:p>
            <a:r>
              <a:rPr lang="en-US" b="1" dirty="0"/>
              <a:t>When: September 26</a:t>
            </a:r>
            <a:r>
              <a:rPr lang="en-US" b="1" baseline="30000" dirty="0"/>
              <a:t>th </a:t>
            </a:r>
            <a:r>
              <a:rPr lang="en-US" b="1" dirty="0"/>
              <a:t> 3:30- 4:30pm </a:t>
            </a:r>
          </a:p>
          <a:p>
            <a:endParaRPr lang="en-US" dirty="0"/>
          </a:p>
          <a:p>
            <a:r>
              <a:rPr lang="en-US" b="1" dirty="0"/>
              <a:t>What:</a:t>
            </a:r>
            <a:r>
              <a:rPr lang="en-US" dirty="0"/>
              <a:t> </a:t>
            </a:r>
          </a:p>
          <a:p>
            <a:pPr lvl="1"/>
            <a:r>
              <a:rPr lang="en-US" dirty="0"/>
              <a:t>Using Strategies to Promote Active Student Engagement, HLP #18</a:t>
            </a:r>
          </a:p>
          <a:p>
            <a:pPr marL="457200" lvl="1" indent="0" algn="ctr">
              <a:buNone/>
            </a:pPr>
            <a:r>
              <a:rPr lang="en-US" b="1" dirty="0"/>
              <a:t>AND</a:t>
            </a:r>
          </a:p>
          <a:p>
            <a:pPr lvl="1"/>
            <a:r>
              <a:rPr lang="en-US" dirty="0"/>
              <a:t>Using Multiple Sources of Information to Develop a Comprehensive Understanding of a Student’s strengths and needs, HLP #4 </a:t>
            </a:r>
          </a:p>
        </p:txBody>
      </p:sp>
    </p:spTree>
    <p:extLst>
      <p:ext uri="{BB962C8B-B14F-4D97-AF65-F5344CB8AC3E}">
        <p14:creationId xmlns:p14="http://schemas.microsoft.com/office/powerpoint/2010/main" val="325218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a:t>
            </a:r>
            <a:r>
              <a:rPr lang="is-IS" dirty="0"/>
              <a:t>…</a:t>
            </a:r>
            <a:endParaRPr lang="en-US" dirty="0"/>
          </a:p>
        </p:txBody>
      </p:sp>
      <p:sp>
        <p:nvSpPr>
          <p:cNvPr id="6" name="Content Placeholder 2"/>
          <p:cNvSpPr txBox="1">
            <a:spLocks/>
          </p:cNvSpPr>
          <p:nvPr/>
        </p:nvSpPr>
        <p:spPr>
          <a:xfrm>
            <a:off x="304800" y="1600200"/>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endParaRPr lang="en-US" dirty="0"/>
          </a:p>
        </p:txBody>
      </p:sp>
      <p:pic>
        <p:nvPicPr>
          <p:cNvPr id="7" name="Content Placeholder 3"/>
          <p:cNvPicPr>
            <a:picLocks noChangeAspect="1"/>
          </p:cNvPicPr>
          <p:nvPr/>
        </p:nvPicPr>
        <p:blipFill>
          <a:blip r:embed="rId3"/>
          <a:srcRect l="-16811" r="-16811"/>
          <a:stretch>
            <a:fillRect/>
          </a:stretch>
        </p:blipFill>
        <p:spPr>
          <a:xfrm>
            <a:off x="-10510" y="1676400"/>
            <a:ext cx="4337909" cy="2438400"/>
          </a:xfrm>
          <a:prstGeom prst="rect">
            <a:avLst/>
          </a:prstGeom>
        </p:spPr>
      </p:pic>
      <p:pic>
        <p:nvPicPr>
          <p:cNvPr id="4" name="Picture 3">
            <a:extLst>
              <a:ext uri="{FF2B5EF4-FFF2-40B4-BE49-F238E27FC236}">
                <a16:creationId xmlns:a16="http://schemas.microsoft.com/office/drawing/2014/main" id="{F154B08F-FDEB-7B41-91C6-D1D5655E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708" y="3475224"/>
            <a:ext cx="4348891" cy="2843025"/>
          </a:xfrm>
          <a:prstGeom prst="rect">
            <a:avLst/>
          </a:prstGeom>
        </p:spPr>
      </p:pic>
    </p:spTree>
    <p:extLst>
      <p:ext uri="{BB962C8B-B14F-4D97-AF65-F5344CB8AC3E}">
        <p14:creationId xmlns:p14="http://schemas.microsoft.com/office/powerpoint/2010/main" val="276732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Contact: pamela_wetherington@columbusstate.edu</a:t>
            </a:r>
          </a:p>
        </p:txBody>
      </p:sp>
      <p:pic>
        <p:nvPicPr>
          <p:cNvPr id="4" name="Content Placeholder 3" descr="Thank-You.jpg"/>
          <p:cNvPicPr>
            <a:picLocks noGrp="1" noChangeAspect="1"/>
          </p:cNvPicPr>
          <p:nvPr>
            <p:ph idx="1"/>
          </p:nvPr>
        </p:nvPicPr>
        <p:blipFill>
          <a:blip r:embed="rId3" cstate="print">
            <a:extLst>
              <a:ext uri="{28A0092B-C50C-407E-A947-70E740481C1C}">
                <a14:useLocalDpi xmlns:a14="http://schemas.microsoft.com/office/drawing/2010/main" val="0"/>
              </a:ext>
            </a:extLst>
          </a:blip>
          <a:srcRect l="-16718" r="-16718"/>
          <a:stretch>
            <a:fillRect/>
          </a:stretch>
        </p:blipFill>
        <p:spPr>
          <a:xfrm>
            <a:off x="457200" y="1752600"/>
            <a:ext cx="8229600" cy="4625609"/>
          </a:xfrm>
        </p:spPr>
      </p:pic>
    </p:spTree>
    <p:extLst>
      <p:ext uri="{BB962C8B-B14F-4D97-AF65-F5344CB8AC3E}">
        <p14:creationId xmlns:p14="http://schemas.microsoft.com/office/powerpoint/2010/main" val="415655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Roadmap</a:t>
            </a:r>
          </a:p>
        </p:txBody>
      </p:sp>
      <p:sp>
        <p:nvSpPr>
          <p:cNvPr id="3" name="Content Placeholder 2"/>
          <p:cNvSpPr>
            <a:spLocks noGrp="1"/>
          </p:cNvSpPr>
          <p:nvPr>
            <p:ph idx="1"/>
          </p:nvPr>
        </p:nvSpPr>
        <p:spPr/>
        <p:txBody>
          <a:bodyPr vert="horz" lIns="54864" tIns="91440" rtlCol="0" anchor="t">
            <a:normAutofit fontScale="92500" lnSpcReduction="10000"/>
          </a:bodyPr>
          <a:lstStyle/>
          <a:p>
            <a:pPr marL="438785"/>
            <a:r>
              <a:rPr lang="en-US" sz="2800" dirty="0"/>
              <a:t>Why are we here?</a:t>
            </a:r>
          </a:p>
          <a:p>
            <a:pPr marL="118745" indent="0">
              <a:buNone/>
            </a:pPr>
            <a:endParaRPr lang="en-US" sz="2800" dirty="0"/>
          </a:p>
          <a:p>
            <a:pPr marL="438785"/>
            <a:r>
              <a:rPr lang="en-US" sz="2800" dirty="0"/>
              <a:t>What is MTSS?</a:t>
            </a:r>
          </a:p>
          <a:p>
            <a:pPr marL="438785"/>
            <a:endParaRPr lang="en-US" sz="2800" dirty="0"/>
          </a:p>
          <a:p>
            <a:pPr marL="438785"/>
            <a:r>
              <a:rPr lang="en-US" sz="2800" dirty="0"/>
              <a:t>What are HLPs?</a:t>
            </a:r>
            <a:endParaRPr lang="en-US" dirty="0"/>
          </a:p>
          <a:p>
            <a:endParaRPr lang="en-US" sz="2800" dirty="0"/>
          </a:p>
          <a:p>
            <a:pPr marL="438785"/>
            <a:r>
              <a:rPr lang="en-US" sz="2800" dirty="0"/>
              <a:t>How do HLPs fit within the MTSS framework?</a:t>
            </a:r>
          </a:p>
          <a:p>
            <a:pPr marL="118872" indent="0">
              <a:buNone/>
            </a:pPr>
            <a:endParaRPr lang="en-US" sz="2800" dirty="0"/>
          </a:p>
          <a:p>
            <a:pPr marL="438785"/>
            <a:r>
              <a:rPr lang="en-US" sz="2800" dirty="0"/>
              <a:t>What HLP resources are available and how do I use them?</a:t>
            </a:r>
          </a:p>
          <a:p>
            <a:pPr marL="438785"/>
            <a:endParaRPr lang="en-US" sz="2800" dirty="0"/>
          </a:p>
          <a:p>
            <a:pPr marL="438785"/>
            <a:r>
              <a:rPr lang="en-US" sz="2800" dirty="0"/>
              <a:t>What’s next?</a:t>
            </a:r>
            <a:endParaRPr lang="en-US" sz="2400" dirty="0"/>
          </a:p>
        </p:txBody>
      </p:sp>
      <p:pic>
        <p:nvPicPr>
          <p:cNvPr id="4" name="Picture 3" descr="winding_road_5-640x4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6329"/>
            <a:ext cx="2209800" cy="1470897"/>
          </a:xfrm>
          <a:prstGeom prst="rect">
            <a:avLst/>
          </a:prstGeom>
        </p:spPr>
      </p:pic>
    </p:spTree>
    <p:extLst>
      <p:ext uri="{BB962C8B-B14F-4D97-AF65-F5344CB8AC3E}">
        <p14:creationId xmlns:p14="http://schemas.microsoft.com/office/powerpoint/2010/main" val="36831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DCCAB9-6DBD-0B41-A7AD-008FE4B00796}"/>
              </a:ext>
            </a:extLst>
          </p:cNvPr>
          <p:cNvSpPr>
            <a:spLocks noGrp="1"/>
          </p:cNvSpPr>
          <p:nvPr>
            <p:ph type="title"/>
          </p:nvPr>
        </p:nvSpPr>
        <p:spPr/>
        <p:txBody>
          <a:bodyPr/>
          <a:lstStyle/>
          <a:p>
            <a:r>
              <a:rPr lang="en-US" dirty="0"/>
              <a:t>Our Mission &amp; Partners</a:t>
            </a:r>
          </a:p>
        </p:txBody>
      </p:sp>
      <p:sp>
        <p:nvSpPr>
          <p:cNvPr id="7" name="Content Placeholder 6">
            <a:extLst>
              <a:ext uri="{FF2B5EF4-FFF2-40B4-BE49-F238E27FC236}">
                <a16:creationId xmlns:a16="http://schemas.microsoft.com/office/drawing/2014/main" id="{9706B9FF-BC1C-A040-B7D2-409E19ABAA76}"/>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9E3B229-B1B3-534D-8832-F4A70C5B0F20}"/>
              </a:ext>
            </a:extLst>
          </p:cNvPr>
          <p:cNvPicPr>
            <a:picLocks noChangeAspect="1"/>
          </p:cNvPicPr>
          <p:nvPr/>
        </p:nvPicPr>
        <p:blipFill>
          <a:blip r:embed="rId3"/>
          <a:stretch>
            <a:fillRect/>
          </a:stretch>
        </p:blipFill>
        <p:spPr>
          <a:xfrm>
            <a:off x="0" y="1600200"/>
            <a:ext cx="9144000" cy="5124985"/>
          </a:xfrm>
          <a:prstGeom prst="rect">
            <a:avLst/>
          </a:prstGeom>
        </p:spPr>
      </p:pic>
    </p:spTree>
    <p:extLst>
      <p:ext uri="{BB962C8B-B14F-4D97-AF65-F5344CB8AC3E}">
        <p14:creationId xmlns:p14="http://schemas.microsoft.com/office/powerpoint/2010/main" val="378802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Poll Time!</a:t>
            </a:r>
          </a:p>
        </p:txBody>
      </p:sp>
      <p:sp>
        <p:nvSpPr>
          <p:cNvPr id="3" name="Content Placeholder 2"/>
          <p:cNvSpPr>
            <a:spLocks noGrp="1"/>
          </p:cNvSpPr>
          <p:nvPr>
            <p:ph idx="1"/>
          </p:nvPr>
        </p:nvSpPr>
        <p:spPr>
          <a:xfrm>
            <a:off x="457200" y="1604276"/>
            <a:ext cx="8229600" cy="4625609"/>
          </a:xfrm>
        </p:spPr>
        <p:txBody>
          <a:bodyPr/>
          <a:lstStyle/>
          <a:p>
            <a:pPr marL="118872" indent="0">
              <a:buNone/>
            </a:pPr>
            <a:r>
              <a:rPr lang="en-US" dirty="0"/>
              <a:t>How confident are you in participating in conversations related to  Multi-Tiered System of Supports and High Leverage Practices.</a:t>
            </a:r>
          </a:p>
          <a:p>
            <a:pPr lvl="1"/>
            <a:r>
              <a:rPr lang="en-US" dirty="0"/>
              <a:t>I am super confident!</a:t>
            </a:r>
          </a:p>
          <a:p>
            <a:pPr lvl="1"/>
            <a:r>
              <a:rPr lang="en-US" dirty="0"/>
              <a:t>I am confident.</a:t>
            </a:r>
          </a:p>
          <a:p>
            <a:pPr lvl="1"/>
            <a:r>
              <a:rPr lang="en-US" dirty="0"/>
              <a:t>I am somewhat confident. </a:t>
            </a:r>
          </a:p>
          <a:p>
            <a:pPr lvl="1"/>
            <a:r>
              <a:rPr lang="en-US" dirty="0"/>
              <a:t>No way, I’m not confident!</a:t>
            </a:r>
          </a:p>
          <a:p>
            <a:endParaRPr lang="en-US" dirty="0"/>
          </a:p>
        </p:txBody>
      </p:sp>
      <p:pic>
        <p:nvPicPr>
          <p:cNvPr id="4" name="Picture 3"/>
          <p:cNvPicPr>
            <a:picLocks noChangeAspect="1"/>
          </p:cNvPicPr>
          <p:nvPr/>
        </p:nvPicPr>
        <p:blipFill>
          <a:blip r:embed="rId3"/>
          <a:stretch>
            <a:fillRect/>
          </a:stretch>
        </p:blipFill>
        <p:spPr>
          <a:xfrm>
            <a:off x="5515697" y="5481940"/>
            <a:ext cx="3552825" cy="1285875"/>
          </a:xfrm>
          <a:prstGeom prst="rect">
            <a:avLst/>
          </a:prstGeom>
        </p:spPr>
      </p:pic>
      <p:pic>
        <p:nvPicPr>
          <p:cNvPr id="5" name="Picture 4"/>
          <p:cNvPicPr>
            <a:picLocks noChangeAspect="1"/>
          </p:cNvPicPr>
          <p:nvPr/>
        </p:nvPicPr>
        <p:blipFill>
          <a:blip r:embed="rId4"/>
          <a:stretch>
            <a:fillRect/>
          </a:stretch>
        </p:blipFill>
        <p:spPr>
          <a:xfrm>
            <a:off x="7292110" y="29584"/>
            <a:ext cx="1825214" cy="1825214"/>
          </a:xfrm>
          <a:prstGeom prst="rect">
            <a:avLst/>
          </a:prstGeom>
        </p:spPr>
      </p:pic>
    </p:spTree>
    <p:extLst>
      <p:ext uri="{BB962C8B-B14F-4D97-AF65-F5344CB8AC3E}">
        <p14:creationId xmlns:p14="http://schemas.microsoft.com/office/powerpoint/2010/main" val="218239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E9FD-E1A2-7749-90A7-1B6B5269DF5B}"/>
              </a:ext>
            </a:extLst>
          </p:cNvPr>
          <p:cNvSpPr>
            <a:spLocks noGrp="1"/>
          </p:cNvSpPr>
          <p:nvPr>
            <p:ph type="title"/>
          </p:nvPr>
        </p:nvSpPr>
        <p:spPr/>
        <p:txBody>
          <a:bodyPr/>
          <a:lstStyle/>
          <a:p>
            <a:r>
              <a:rPr lang="en-US"/>
              <a:t>MTSS Statement </a:t>
            </a:r>
            <a:r>
              <a:rPr lang="en-US" dirty="0"/>
              <a:t>of Purpose</a:t>
            </a:r>
          </a:p>
        </p:txBody>
      </p:sp>
      <p:sp>
        <p:nvSpPr>
          <p:cNvPr id="3" name="Content Placeholder 2">
            <a:extLst>
              <a:ext uri="{FF2B5EF4-FFF2-40B4-BE49-F238E27FC236}">
                <a16:creationId xmlns:a16="http://schemas.microsoft.com/office/drawing/2014/main" id="{B8399FE4-5079-D84D-A1A1-5DDADE727633}"/>
              </a:ext>
            </a:extLst>
          </p:cNvPr>
          <p:cNvSpPr>
            <a:spLocks noGrp="1"/>
          </p:cNvSpPr>
          <p:nvPr>
            <p:ph idx="1"/>
          </p:nvPr>
        </p:nvSpPr>
        <p:spPr/>
        <p:txBody>
          <a:bodyPr vert="horz" lIns="54864" tIns="91440" rtlCol="0" anchor="t">
            <a:normAutofit/>
          </a:bodyPr>
          <a:lstStyle/>
          <a:p>
            <a:pPr marL="438785"/>
            <a:r>
              <a:rPr lang="en-US" dirty="0"/>
              <a:t>MTSS is a framework that integrates </a:t>
            </a:r>
            <a:r>
              <a:rPr lang="en-US" dirty="0">
                <a:solidFill>
                  <a:srgbClr val="C00000"/>
                </a:solidFill>
              </a:rPr>
              <a:t>assessment </a:t>
            </a:r>
            <a:r>
              <a:rPr lang="en-US" dirty="0"/>
              <a:t>and </a:t>
            </a:r>
            <a:r>
              <a:rPr lang="en-US" dirty="0">
                <a:solidFill>
                  <a:srgbClr val="C00000"/>
                </a:solidFill>
              </a:rPr>
              <a:t>intervention</a:t>
            </a:r>
            <a:r>
              <a:rPr lang="en-US" dirty="0"/>
              <a:t> within a schoolwide, </a:t>
            </a:r>
            <a:r>
              <a:rPr lang="en-US" dirty="0">
                <a:solidFill>
                  <a:srgbClr val="C00000"/>
                </a:solidFill>
              </a:rPr>
              <a:t>multilevel prevention systems </a:t>
            </a:r>
            <a:r>
              <a:rPr lang="en-US" dirty="0"/>
              <a:t>to maximize student outcomes for all learners.</a:t>
            </a:r>
          </a:p>
          <a:p>
            <a:pPr marL="118745" indent="0">
              <a:buNone/>
            </a:pPr>
            <a:endParaRPr lang="en-US" dirty="0"/>
          </a:p>
          <a:p>
            <a:pPr marL="438785"/>
            <a:r>
              <a:rPr lang="en-US" dirty="0"/>
              <a:t>Georgia's Tiered System of Supports for Learners</a:t>
            </a:r>
          </a:p>
          <a:p>
            <a:pPr marL="438785"/>
            <a:endParaRPr lang="en-US" dirty="0"/>
          </a:p>
          <a:p>
            <a:pPr marL="438785"/>
            <a:r>
              <a:rPr lang="en-US" dirty="0"/>
              <a:t>Based on a problem solving model</a:t>
            </a:r>
          </a:p>
        </p:txBody>
      </p:sp>
    </p:spTree>
    <p:extLst>
      <p:ext uri="{BB962C8B-B14F-4D97-AF65-F5344CB8AC3E}">
        <p14:creationId xmlns:p14="http://schemas.microsoft.com/office/powerpoint/2010/main" val="403341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AA41-9DBE-4094-98B5-3D76C47A21BE}"/>
              </a:ext>
            </a:extLst>
          </p:cNvPr>
          <p:cNvSpPr>
            <a:spLocks noGrp="1"/>
          </p:cNvSpPr>
          <p:nvPr>
            <p:ph type="title"/>
          </p:nvPr>
        </p:nvSpPr>
        <p:spPr/>
        <p:txBody>
          <a:bodyPr/>
          <a:lstStyle/>
          <a:p>
            <a:r>
              <a:rPr lang="en-US" dirty="0"/>
              <a:t>Components of MTSS</a:t>
            </a:r>
          </a:p>
        </p:txBody>
      </p:sp>
      <p:sp>
        <p:nvSpPr>
          <p:cNvPr id="3" name="Content Placeholder 2">
            <a:extLst>
              <a:ext uri="{FF2B5EF4-FFF2-40B4-BE49-F238E27FC236}">
                <a16:creationId xmlns:a16="http://schemas.microsoft.com/office/drawing/2014/main" id="{EBFFFFD9-64BC-4BBA-8068-DE3E3F832B61}"/>
              </a:ext>
            </a:extLst>
          </p:cNvPr>
          <p:cNvSpPr>
            <a:spLocks noGrp="1"/>
          </p:cNvSpPr>
          <p:nvPr>
            <p:ph idx="1"/>
          </p:nvPr>
        </p:nvSpPr>
        <p:spPr/>
        <p:txBody>
          <a:bodyPr vert="horz" lIns="54864" tIns="91440" rtlCol="0" anchor="t">
            <a:normAutofit/>
          </a:bodyPr>
          <a:lstStyle/>
          <a:p>
            <a:pPr marL="118745" indent="0">
              <a:buNone/>
            </a:pPr>
            <a:endParaRPr lang="en-US" dirty="0"/>
          </a:p>
          <a:p>
            <a:pPr marL="438785"/>
            <a:r>
              <a:rPr lang="en-US" dirty="0"/>
              <a:t>Considers the supports that are available within the system</a:t>
            </a:r>
          </a:p>
          <a:p>
            <a:pPr marL="438785"/>
            <a:endParaRPr lang="en-US" dirty="0"/>
          </a:p>
          <a:p>
            <a:pPr marL="438785"/>
            <a:r>
              <a:rPr lang="en-US" dirty="0"/>
              <a:t>Provides infrastructure to support implementation of evidence based practices using High Leverage Practices.</a:t>
            </a:r>
          </a:p>
          <a:p>
            <a:pPr marL="438785"/>
            <a:endParaRPr lang="en-US" dirty="0"/>
          </a:p>
          <a:p>
            <a:pPr marL="438785"/>
            <a:endParaRPr lang="en-US" dirty="0"/>
          </a:p>
          <a:p>
            <a:pPr marL="438785"/>
            <a:endParaRPr lang="en-US" dirty="0"/>
          </a:p>
        </p:txBody>
      </p:sp>
      <p:pic>
        <p:nvPicPr>
          <p:cNvPr id="5" name="Picture 4">
            <a:extLst>
              <a:ext uri="{FF2B5EF4-FFF2-40B4-BE49-F238E27FC236}">
                <a16:creationId xmlns:a16="http://schemas.microsoft.com/office/drawing/2014/main" id="{C55A6557-E217-504C-A69C-391D4F79F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996" y="4943464"/>
            <a:ext cx="3048000" cy="1824351"/>
          </a:xfrm>
          <a:prstGeom prst="rect">
            <a:avLst/>
          </a:prstGeom>
        </p:spPr>
      </p:pic>
    </p:spTree>
    <p:extLst>
      <p:ext uri="{BB962C8B-B14F-4D97-AF65-F5344CB8AC3E}">
        <p14:creationId xmlns:p14="http://schemas.microsoft.com/office/powerpoint/2010/main" val="219101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87815-0C10-F04E-9C6F-1EE5A2D34C0E}"/>
              </a:ext>
            </a:extLst>
          </p:cNvPr>
          <p:cNvSpPr>
            <a:spLocks noGrp="1"/>
          </p:cNvSpPr>
          <p:nvPr>
            <p:ph type="title"/>
          </p:nvPr>
        </p:nvSpPr>
        <p:spPr/>
        <p:txBody>
          <a:bodyPr/>
          <a:lstStyle/>
          <a:p>
            <a:r>
              <a:rPr lang="en-US" dirty="0"/>
              <a:t>What are HLPs?</a:t>
            </a:r>
          </a:p>
        </p:txBody>
      </p:sp>
    </p:spTree>
    <p:extLst>
      <p:ext uri="{BB962C8B-B14F-4D97-AF65-F5344CB8AC3E}">
        <p14:creationId xmlns:p14="http://schemas.microsoft.com/office/powerpoint/2010/main" val="59514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13209</TotalTime>
  <Words>4048</Words>
  <Application>Microsoft Macintosh PowerPoint</Application>
  <PresentationFormat>On-screen Show (4:3)</PresentationFormat>
  <Paragraphs>370</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Calibri</vt:lpstr>
      <vt:lpstr>Corbel</vt:lpstr>
      <vt:lpstr>Mangal</vt:lpstr>
      <vt:lpstr>Wingdings</vt:lpstr>
      <vt:lpstr>Wingdings 2</vt:lpstr>
      <vt:lpstr>Wingdings 3</vt:lpstr>
      <vt:lpstr>Module</vt:lpstr>
      <vt:lpstr>High Leverage Practices (HLP)  Webinar 1:   Introduction to High Leverage Practices through a Multi-Tiered Systems of Support   </vt:lpstr>
      <vt:lpstr>Facilitator Introductions</vt:lpstr>
      <vt:lpstr>Poll Time! </vt:lpstr>
      <vt:lpstr>Webinar Roadmap</vt:lpstr>
      <vt:lpstr>Our Mission &amp; Partners</vt:lpstr>
      <vt:lpstr>Poll Time!</vt:lpstr>
      <vt:lpstr>MTSS Statement of Purpose</vt:lpstr>
      <vt:lpstr>Components of MTSS</vt:lpstr>
      <vt:lpstr>What are HLPs?</vt:lpstr>
      <vt:lpstr>High Leverage Practices</vt:lpstr>
      <vt:lpstr>HLPs are…</vt:lpstr>
      <vt:lpstr>Four Categories</vt:lpstr>
      <vt:lpstr>Benefits of HLPs</vt:lpstr>
      <vt:lpstr>Poll Time!</vt:lpstr>
      <vt:lpstr>How do HLPs and MTSS relate/work together?</vt:lpstr>
      <vt:lpstr>Georgia's Systems of Continuous Improvement Framework</vt:lpstr>
      <vt:lpstr>MTSS as a Multilevel Prevention System</vt:lpstr>
      <vt:lpstr>MTSS &amp; HLPs</vt:lpstr>
      <vt:lpstr>HLP/MTSS Stakeholders</vt:lpstr>
      <vt:lpstr>Educator Preparation Programs (EPPs)</vt:lpstr>
      <vt:lpstr>P-12 Teachers</vt:lpstr>
      <vt:lpstr>Instructional/Academic Coaches and Teacher Leaders</vt:lpstr>
      <vt:lpstr>School &amp; District Leaders</vt:lpstr>
      <vt:lpstr>State and National Policymakers</vt:lpstr>
      <vt:lpstr>Now, we want to hear from you!</vt:lpstr>
      <vt:lpstr>What HLP resources are available and how do I use them?</vt:lpstr>
      <vt:lpstr>Available Resources </vt:lpstr>
      <vt:lpstr>HLP Crosswalk</vt:lpstr>
      <vt:lpstr>What’s Next?</vt:lpstr>
      <vt:lpstr>Webinar II </vt:lpstr>
      <vt:lpstr>Any…</vt:lpstr>
      <vt:lpstr>Contact: pamela_wetherington@columbusstate.edu</vt:lpstr>
    </vt:vector>
  </TitlesOfParts>
  <Company>UVa</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5000</dc:title>
  <dc:creator>Powell, Sarah (srp5m)</dc:creator>
  <cp:lastModifiedBy>Microsoft Office User</cp:lastModifiedBy>
  <cp:revision>1172</cp:revision>
  <cp:lastPrinted>2018-08-29T16:27:43Z</cp:lastPrinted>
  <dcterms:created xsi:type="dcterms:W3CDTF">2012-08-27T20:45:34Z</dcterms:created>
  <dcterms:modified xsi:type="dcterms:W3CDTF">2018-08-29T16:32:35Z</dcterms:modified>
</cp:coreProperties>
</file>