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54"/>
  </p:notesMasterIdLst>
  <p:sldIdLst>
    <p:sldId id="299" r:id="rId2"/>
    <p:sldId id="300" r:id="rId3"/>
    <p:sldId id="458" r:id="rId4"/>
    <p:sldId id="257" r:id="rId5"/>
    <p:sldId id="258" r:id="rId6"/>
    <p:sldId id="310" r:id="rId7"/>
    <p:sldId id="262" r:id="rId8"/>
    <p:sldId id="263" r:id="rId9"/>
    <p:sldId id="271" r:id="rId10"/>
    <p:sldId id="276" r:id="rId11"/>
    <p:sldId id="256" r:id="rId12"/>
    <p:sldId id="261" r:id="rId13"/>
    <p:sldId id="291" r:id="rId14"/>
    <p:sldId id="292" r:id="rId15"/>
    <p:sldId id="279" r:id="rId16"/>
    <p:sldId id="280" r:id="rId17"/>
    <p:sldId id="281" r:id="rId18"/>
    <p:sldId id="282" r:id="rId19"/>
    <p:sldId id="295" r:id="rId20"/>
    <p:sldId id="468" r:id="rId21"/>
    <p:sldId id="294" r:id="rId22"/>
    <p:sldId id="293" r:id="rId23"/>
    <p:sldId id="284" r:id="rId24"/>
    <p:sldId id="283" r:id="rId25"/>
    <p:sldId id="459" r:id="rId26"/>
    <p:sldId id="469" r:id="rId27"/>
    <p:sldId id="297" r:id="rId28"/>
    <p:sldId id="302" r:id="rId29"/>
    <p:sldId id="303" r:id="rId30"/>
    <p:sldId id="462" r:id="rId31"/>
    <p:sldId id="463" r:id="rId32"/>
    <p:sldId id="306" r:id="rId33"/>
    <p:sldId id="464" r:id="rId34"/>
    <p:sldId id="465" r:id="rId35"/>
    <p:sldId id="466" r:id="rId36"/>
    <p:sldId id="410" r:id="rId37"/>
    <p:sldId id="408" r:id="rId38"/>
    <p:sldId id="409" r:id="rId39"/>
    <p:sldId id="411" r:id="rId40"/>
    <p:sldId id="327" r:id="rId41"/>
    <p:sldId id="329" r:id="rId42"/>
    <p:sldId id="331" r:id="rId43"/>
    <p:sldId id="470" r:id="rId44"/>
    <p:sldId id="412" r:id="rId45"/>
    <p:sldId id="413" r:id="rId46"/>
    <p:sldId id="414" r:id="rId47"/>
    <p:sldId id="451" r:id="rId48"/>
    <p:sldId id="454" r:id="rId49"/>
    <p:sldId id="455" r:id="rId50"/>
    <p:sldId id="456" r:id="rId51"/>
    <p:sldId id="457" r:id="rId52"/>
    <p:sldId id="46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B48AAC-EFBC-4059-8981-46D65A2204E4}">
          <p14:sldIdLst>
            <p14:sldId id="299"/>
            <p14:sldId id="300"/>
            <p14:sldId id="458"/>
          </p14:sldIdLst>
        </p14:section>
        <p14:section name="Framing the Issue - Meg" id="{A7EBCBC3-E8B7-4F2F-92FA-9561945E766C}">
          <p14:sldIdLst>
            <p14:sldId id="257"/>
            <p14:sldId id="258"/>
            <p14:sldId id="310"/>
            <p14:sldId id="262"/>
            <p14:sldId id="263"/>
            <p14:sldId id="271"/>
            <p14:sldId id="276"/>
          </p14:sldIdLst>
        </p14:section>
        <p14:section name="Elements of a Comprehensive Program - Kerry" id="{EE8D8D0C-A45D-404B-89B1-509EA25F3BF7}">
          <p14:sldIdLst>
            <p14:sldId id="256"/>
            <p14:sldId id="261"/>
            <p14:sldId id="291"/>
            <p14:sldId id="292"/>
            <p14:sldId id="279"/>
            <p14:sldId id="280"/>
            <p14:sldId id="281"/>
            <p14:sldId id="282"/>
            <p14:sldId id="295"/>
            <p14:sldId id="468"/>
            <p14:sldId id="294"/>
            <p14:sldId id="293"/>
            <p14:sldId id="284"/>
            <p14:sldId id="283"/>
            <p14:sldId id="459"/>
            <p14:sldId id="469"/>
            <p14:sldId id="297"/>
          </p14:sldIdLst>
        </p14:section>
        <p14:section name="Performance Feedback &amp; Data - Donna" id="{3E17C230-5149-417D-B035-E15EA5E2A428}">
          <p14:sldIdLst>
            <p14:sldId id="302"/>
            <p14:sldId id="303"/>
            <p14:sldId id="462"/>
            <p14:sldId id="463"/>
            <p14:sldId id="306"/>
            <p14:sldId id="464"/>
            <p14:sldId id="465"/>
            <p14:sldId id="466"/>
          </p14:sldIdLst>
        </p14:section>
        <p14:section name="Essential Elements &amp; Resources - Meg" id="{B2398BAF-FA06-4649-AA4A-64FBB3119137}">
          <p14:sldIdLst>
            <p14:sldId id="410"/>
            <p14:sldId id="408"/>
            <p14:sldId id="409"/>
            <p14:sldId id="411"/>
            <p14:sldId id="327"/>
            <p14:sldId id="329"/>
            <p14:sldId id="331"/>
            <p14:sldId id="470"/>
            <p14:sldId id="412"/>
            <p14:sldId id="413"/>
            <p14:sldId id="414"/>
            <p14:sldId id="451"/>
            <p14:sldId id="454"/>
            <p14:sldId id="455"/>
            <p14:sldId id="456"/>
            <p14:sldId id="457"/>
            <p14:sldId id="467"/>
          </p14:sldIdLst>
        </p14:section>
        <p14:section name="Discussion with Q &amp; A - Rob" id="{D8B9DAF8-F52F-46A5-B244-53AAAAD50C58}">
          <p14:sldIdLst/>
        </p14:section>
        <p14:section name="Conclusion - Rob" id="{526DF04A-36F8-41FC-9C0D-E01E304F07AC}">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umer Erickson, Amy" initials="GE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43"/>
    <a:srgbClr val="00A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5" autoAdjust="0"/>
    <p:restoredTop sz="72270" autoAdjust="0"/>
  </p:normalViewPr>
  <p:slideViewPr>
    <p:cSldViewPr snapToGrid="0">
      <p:cViewPr varScale="1">
        <p:scale>
          <a:sx n="69" d="100"/>
          <a:sy n="69" d="100"/>
        </p:scale>
        <p:origin x="67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gaumer\AppData\Local\Microsoft\Windows\INetCache\Content.Outlook\D3BJTER6\Explor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2013-2017</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2013</c:v>
                </c:pt>
              </c:strCache>
            </c:strRef>
          </c:tx>
          <c:spPr>
            <a:gradFill rotWithShape="1">
              <a:gsLst>
                <a:gs pos="0">
                  <a:schemeClr val="accent1">
                    <a:tint val="94000"/>
                    <a:satMod val="103000"/>
                    <a:lumMod val="102000"/>
                  </a:schemeClr>
                </a:gs>
                <a:gs pos="50000">
                  <a:schemeClr val="accent1">
                    <a:shade val="100000"/>
                    <a:satMod val="110000"/>
                    <a:lumMod val="100000"/>
                  </a:schemeClr>
                </a:gs>
                <a:gs pos="100000">
                  <a:schemeClr val="accent1">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SPED</c:v>
                </c:pt>
                <c:pt idx="1">
                  <c:v>Math</c:v>
                </c:pt>
                <c:pt idx="2">
                  <c:v>Science</c:v>
                </c:pt>
              </c:strCache>
            </c:strRef>
          </c:cat>
          <c:val>
            <c:numRef>
              <c:f>Sheet1!$B$2:$B$4</c:f>
              <c:numCache>
                <c:formatCode>General</c:formatCode>
                <c:ptCount val="3"/>
                <c:pt idx="0">
                  <c:v>9.6999999999999993</c:v>
                </c:pt>
                <c:pt idx="1">
                  <c:v>6.7</c:v>
                </c:pt>
              </c:numCache>
            </c:numRef>
          </c:val>
          <c:extLst>
            <c:ext xmlns:c16="http://schemas.microsoft.com/office/drawing/2014/chart" uri="{C3380CC4-5D6E-409C-BE32-E72D297353CC}">
              <c16:uniqueId val="{00000000-8460-492D-9041-5748BD92E74E}"/>
            </c:ext>
          </c:extLst>
        </c:ser>
        <c:ser>
          <c:idx val="1"/>
          <c:order val="1"/>
          <c:tx>
            <c:strRef>
              <c:f>Sheet1!$C$1</c:f>
              <c:strCache>
                <c:ptCount val="1"/>
                <c:pt idx="0">
                  <c:v>2014</c:v>
                </c:pt>
              </c:strCache>
            </c:strRef>
          </c:tx>
          <c:spPr>
            <a:gradFill rotWithShape="1">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SPED</c:v>
                </c:pt>
                <c:pt idx="1">
                  <c:v>Math</c:v>
                </c:pt>
                <c:pt idx="2">
                  <c:v>Science</c:v>
                </c:pt>
              </c:strCache>
            </c:strRef>
          </c:cat>
          <c:val>
            <c:numRef>
              <c:f>Sheet1!$C$2:$C$4</c:f>
              <c:numCache>
                <c:formatCode>General</c:formatCode>
                <c:ptCount val="3"/>
                <c:pt idx="0">
                  <c:v>10.3</c:v>
                </c:pt>
                <c:pt idx="1">
                  <c:v>6.4</c:v>
                </c:pt>
                <c:pt idx="2">
                  <c:v>7.2</c:v>
                </c:pt>
              </c:numCache>
            </c:numRef>
          </c:val>
          <c:extLst>
            <c:ext xmlns:c16="http://schemas.microsoft.com/office/drawing/2014/chart" uri="{C3380CC4-5D6E-409C-BE32-E72D297353CC}">
              <c16:uniqueId val="{00000001-8460-492D-9041-5748BD92E74E}"/>
            </c:ext>
          </c:extLst>
        </c:ser>
        <c:ser>
          <c:idx val="2"/>
          <c:order val="2"/>
          <c:tx>
            <c:strRef>
              <c:f>Sheet1!$D$1</c:f>
              <c:strCache>
                <c:ptCount val="1"/>
                <c:pt idx="0">
                  <c:v>2015</c:v>
                </c:pt>
              </c:strCache>
            </c:strRef>
          </c:tx>
          <c:spPr>
            <a:gradFill rotWithShape="1">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SPED</c:v>
                </c:pt>
                <c:pt idx="1">
                  <c:v>Math</c:v>
                </c:pt>
                <c:pt idx="2">
                  <c:v>Science</c:v>
                </c:pt>
              </c:strCache>
            </c:strRef>
          </c:cat>
          <c:val>
            <c:numRef>
              <c:f>Sheet1!$D$2:$D$4</c:f>
              <c:numCache>
                <c:formatCode>General</c:formatCode>
                <c:ptCount val="3"/>
                <c:pt idx="0">
                  <c:v>11.8</c:v>
                </c:pt>
                <c:pt idx="1">
                  <c:v>7.1</c:v>
                </c:pt>
                <c:pt idx="2">
                  <c:v>7.3</c:v>
                </c:pt>
              </c:numCache>
            </c:numRef>
          </c:val>
          <c:extLst>
            <c:ext xmlns:c16="http://schemas.microsoft.com/office/drawing/2014/chart" uri="{C3380CC4-5D6E-409C-BE32-E72D297353CC}">
              <c16:uniqueId val="{00000002-8460-492D-9041-5748BD92E74E}"/>
            </c:ext>
          </c:extLst>
        </c:ser>
        <c:ser>
          <c:idx val="3"/>
          <c:order val="3"/>
          <c:tx>
            <c:strRef>
              <c:f>Sheet1!$E$1</c:f>
              <c:strCache>
                <c:ptCount val="1"/>
                <c:pt idx="0">
                  <c:v>2016</c:v>
                </c:pt>
              </c:strCache>
            </c:strRef>
          </c:tx>
          <c:spPr>
            <a:gradFill rotWithShape="1">
              <a:gsLst>
                <a:gs pos="0">
                  <a:schemeClr val="accent4">
                    <a:tint val="94000"/>
                    <a:satMod val="103000"/>
                    <a:lumMod val="102000"/>
                  </a:schemeClr>
                </a:gs>
                <a:gs pos="50000">
                  <a:schemeClr val="accent4">
                    <a:shade val="100000"/>
                    <a:satMod val="110000"/>
                    <a:lumMod val="100000"/>
                  </a:schemeClr>
                </a:gs>
                <a:gs pos="100000">
                  <a:schemeClr val="accent4">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SPED</c:v>
                </c:pt>
                <c:pt idx="1">
                  <c:v>Math</c:v>
                </c:pt>
                <c:pt idx="2">
                  <c:v>Science</c:v>
                </c:pt>
              </c:strCache>
            </c:strRef>
          </c:cat>
          <c:val>
            <c:numRef>
              <c:f>Sheet1!$E$2:$E$4</c:f>
              <c:numCache>
                <c:formatCode>General</c:formatCode>
                <c:ptCount val="3"/>
                <c:pt idx="0">
                  <c:v>12.7</c:v>
                </c:pt>
                <c:pt idx="1">
                  <c:v>7</c:v>
                </c:pt>
                <c:pt idx="2">
                  <c:v>7.6</c:v>
                </c:pt>
              </c:numCache>
            </c:numRef>
          </c:val>
          <c:extLst>
            <c:ext xmlns:c16="http://schemas.microsoft.com/office/drawing/2014/chart" uri="{C3380CC4-5D6E-409C-BE32-E72D297353CC}">
              <c16:uniqueId val="{00000003-8460-492D-9041-5748BD92E74E}"/>
            </c:ext>
          </c:extLst>
        </c:ser>
        <c:ser>
          <c:idx val="4"/>
          <c:order val="4"/>
          <c:tx>
            <c:strRef>
              <c:f>Sheet1!$F$1</c:f>
              <c:strCache>
                <c:ptCount val="1"/>
                <c:pt idx="0">
                  <c:v>2017</c:v>
                </c:pt>
              </c:strCache>
            </c:strRef>
          </c:tx>
          <c:spPr>
            <a:gradFill rotWithShape="1">
              <a:gsLst>
                <a:gs pos="0">
                  <a:schemeClr val="accent5">
                    <a:tint val="94000"/>
                    <a:satMod val="103000"/>
                    <a:lumMod val="102000"/>
                  </a:schemeClr>
                </a:gs>
                <a:gs pos="50000">
                  <a:schemeClr val="accent5">
                    <a:shade val="100000"/>
                    <a:satMod val="110000"/>
                    <a:lumMod val="100000"/>
                  </a:schemeClr>
                </a:gs>
                <a:gs pos="100000">
                  <a:schemeClr val="accent5">
                    <a:shade val="78000"/>
                    <a:satMod val="120000"/>
                    <a:lumMod val="99000"/>
                  </a:schemeClr>
                </a:gs>
              </a:gsLst>
              <a:lin ang="5400000" scaled="0"/>
            </a:gradFill>
            <a:ln>
              <a:noFill/>
            </a:ln>
            <a:effectLst>
              <a:outerShdw blurRad="57150" dist="19050" dir="5400000" algn="ctr"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SPED</c:v>
                </c:pt>
                <c:pt idx="1">
                  <c:v>Math</c:v>
                </c:pt>
                <c:pt idx="2">
                  <c:v>Science</c:v>
                </c:pt>
              </c:strCache>
            </c:strRef>
          </c:cat>
          <c:val>
            <c:numRef>
              <c:f>Sheet1!$F$2:$F$4</c:f>
              <c:numCache>
                <c:formatCode>General</c:formatCode>
                <c:ptCount val="3"/>
                <c:pt idx="0">
                  <c:v>13.5</c:v>
                </c:pt>
                <c:pt idx="1">
                  <c:v>7.3</c:v>
                </c:pt>
                <c:pt idx="2">
                  <c:v>8.6</c:v>
                </c:pt>
              </c:numCache>
            </c:numRef>
          </c:val>
          <c:extLst>
            <c:ext xmlns:c16="http://schemas.microsoft.com/office/drawing/2014/chart" uri="{C3380CC4-5D6E-409C-BE32-E72D297353CC}">
              <c16:uniqueId val="{00000004-8460-492D-9041-5748BD92E74E}"/>
            </c:ext>
          </c:extLst>
        </c:ser>
        <c:dLbls>
          <c:showLegendKey val="0"/>
          <c:showVal val="1"/>
          <c:showCatName val="0"/>
          <c:showSerName val="0"/>
          <c:showPercent val="0"/>
          <c:showBubbleSize val="0"/>
        </c:dLbls>
        <c:gapWidth val="100"/>
        <c:overlap val="-24"/>
        <c:axId val="129017728"/>
        <c:axId val="129019264"/>
      </c:barChart>
      <c:catAx>
        <c:axId val="1290177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9019264"/>
        <c:crosses val="autoZero"/>
        <c:auto val="1"/>
        <c:lblAlgn val="ctr"/>
        <c:lblOffset val="100"/>
        <c:noMultiLvlLbl val="0"/>
      </c:catAx>
      <c:valAx>
        <c:axId val="12901926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901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E75B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Sheet1!$H$1:$H$5</c:f>
              <c:strCache>
                <c:ptCount val="5"/>
                <c:pt idx="0">
                  <c:v>Developing IEPs</c:v>
                </c:pt>
                <c:pt idx="1">
                  <c:v>Accommodations &amp; Modifications in Curriculum</c:v>
                </c:pt>
                <c:pt idx="2">
                  <c:v>Working with Paraprofessionals</c:v>
                </c:pt>
                <c:pt idx="3">
                  <c:v>Co-Teaching in Inclusive Classrooms</c:v>
                </c:pt>
                <c:pt idx="4">
                  <c:v>Expanded Core Curriculum</c:v>
                </c:pt>
              </c:strCache>
            </c:strRef>
          </c:cat>
          <c:val>
            <c:numRef>
              <c:f>Sheet1!$J$1:$J$5</c:f>
              <c:numCache>
                <c:formatCode>0.0%</c:formatCode>
                <c:ptCount val="5"/>
                <c:pt idx="0">
                  <c:v>0.41269841269841268</c:v>
                </c:pt>
                <c:pt idx="1">
                  <c:v>0.25396825396825395</c:v>
                </c:pt>
                <c:pt idx="2">
                  <c:v>0.20634920634920634</c:v>
                </c:pt>
                <c:pt idx="3">
                  <c:v>0.14285714285714285</c:v>
                </c:pt>
                <c:pt idx="4">
                  <c:v>0.1111111111111111</c:v>
                </c:pt>
              </c:numCache>
            </c:numRef>
          </c:val>
          <c:extLst>
            <c:ext xmlns:c16="http://schemas.microsoft.com/office/drawing/2014/chart" uri="{C3380CC4-5D6E-409C-BE32-E72D297353CC}">
              <c16:uniqueId val="{00000000-70D4-4941-849E-77EEC1B5DC67}"/>
            </c:ext>
          </c:extLst>
        </c:ser>
        <c:dLbls>
          <c:dLblPos val="outEnd"/>
          <c:showLegendKey val="0"/>
          <c:showVal val="1"/>
          <c:showCatName val="0"/>
          <c:showSerName val="0"/>
          <c:showPercent val="0"/>
          <c:showBubbleSize val="0"/>
        </c:dLbls>
        <c:gapWidth val="75"/>
        <c:axId val="120145024"/>
        <c:axId val="120147968"/>
      </c:barChart>
      <c:catAx>
        <c:axId val="120145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0147968"/>
        <c:crosses val="autoZero"/>
        <c:auto val="1"/>
        <c:lblAlgn val="ctr"/>
        <c:lblOffset val="100"/>
        <c:noMultiLvlLbl val="0"/>
      </c:catAx>
      <c:valAx>
        <c:axId val="120147968"/>
        <c:scaling>
          <c:orientation val="minMax"/>
          <c:max val="0.60000000000000009"/>
          <c:min val="0"/>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14502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B1B78-C78F-9B48-9AF2-7E3BE5C6D8CE}"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DEEE50B5-E3F6-B444-A1C9-B8D51CA01B57}">
      <dgm:prSet phldrT="[Text]"/>
      <dgm:spPr>
        <a:solidFill>
          <a:schemeClr val="accent4"/>
        </a:solidFill>
      </dgm:spPr>
      <dgm:t>
        <a:bodyPr/>
        <a:lstStyle/>
        <a:p>
          <a:r>
            <a:rPr lang="en-US" dirty="0">
              <a:solidFill>
                <a:schemeClr val="bg1"/>
              </a:solidFill>
            </a:rPr>
            <a:t>Recruitment</a:t>
          </a:r>
        </a:p>
      </dgm:t>
    </dgm:pt>
    <dgm:pt modelId="{7A7A2B8E-391D-E245-8553-11A8D49A3CCC}" type="parTrans" cxnId="{9B2935C6-AC6B-EA4C-BBBB-B4DADA4CA5C2}">
      <dgm:prSet/>
      <dgm:spPr/>
      <dgm:t>
        <a:bodyPr/>
        <a:lstStyle/>
        <a:p>
          <a:endParaRPr lang="en-US"/>
        </a:p>
      </dgm:t>
    </dgm:pt>
    <dgm:pt modelId="{8B6BC561-B19D-6B4A-A539-E98EBFCEE738}" type="sibTrans" cxnId="{9B2935C6-AC6B-EA4C-BBBB-B4DADA4CA5C2}">
      <dgm:prSet/>
      <dgm:spPr>
        <a:solidFill>
          <a:schemeClr val="tx2"/>
        </a:solidFill>
      </dgm:spPr>
      <dgm:t>
        <a:bodyPr/>
        <a:lstStyle/>
        <a:p>
          <a:endParaRPr lang="en-US" dirty="0"/>
        </a:p>
      </dgm:t>
    </dgm:pt>
    <dgm:pt modelId="{521BE36B-97DB-784F-8D36-17A54F46EC68}">
      <dgm:prSet phldrT="[Text]"/>
      <dgm:spPr>
        <a:solidFill>
          <a:schemeClr val="accent3"/>
        </a:solidFill>
      </dgm:spPr>
      <dgm:t>
        <a:bodyPr/>
        <a:lstStyle/>
        <a:p>
          <a:r>
            <a:rPr lang="en-US" dirty="0">
              <a:solidFill>
                <a:schemeClr val="bg1"/>
              </a:solidFill>
            </a:rPr>
            <a:t>Preparation</a:t>
          </a:r>
        </a:p>
      </dgm:t>
    </dgm:pt>
    <dgm:pt modelId="{8AC30B43-6705-2541-9339-2EB0CF068400}" type="parTrans" cxnId="{7EFEB830-232E-8E42-89FF-BE1F4085CCA5}">
      <dgm:prSet/>
      <dgm:spPr/>
      <dgm:t>
        <a:bodyPr/>
        <a:lstStyle/>
        <a:p>
          <a:endParaRPr lang="en-US"/>
        </a:p>
      </dgm:t>
    </dgm:pt>
    <dgm:pt modelId="{6CD5712E-EBBA-5646-8944-BDA7EE3ABE4A}" type="sibTrans" cxnId="{7EFEB830-232E-8E42-89FF-BE1F4085CCA5}">
      <dgm:prSet/>
      <dgm:spPr>
        <a:solidFill>
          <a:schemeClr val="tx2"/>
        </a:solidFill>
      </dgm:spPr>
      <dgm:t>
        <a:bodyPr/>
        <a:lstStyle/>
        <a:p>
          <a:endParaRPr lang="en-US" dirty="0"/>
        </a:p>
      </dgm:t>
    </dgm:pt>
    <dgm:pt modelId="{9103D3AA-80E2-5848-AEE4-D9A8799225A3}">
      <dgm:prSet phldrT="[Text]"/>
      <dgm:spPr>
        <a:solidFill>
          <a:schemeClr val="accent5"/>
        </a:solidFill>
      </dgm:spPr>
      <dgm:t>
        <a:bodyPr/>
        <a:lstStyle/>
        <a:p>
          <a:r>
            <a:rPr lang="en-US" dirty="0">
              <a:solidFill>
                <a:schemeClr val="bg1"/>
              </a:solidFill>
            </a:rPr>
            <a:t>Retention</a:t>
          </a:r>
        </a:p>
      </dgm:t>
    </dgm:pt>
    <dgm:pt modelId="{DDF10E0A-66B1-6D42-96F0-4AF0D2503FAD}" type="parTrans" cxnId="{307E0F77-D108-2B43-92E5-92EAEBF8D23A}">
      <dgm:prSet/>
      <dgm:spPr/>
      <dgm:t>
        <a:bodyPr/>
        <a:lstStyle/>
        <a:p>
          <a:endParaRPr lang="en-US"/>
        </a:p>
      </dgm:t>
    </dgm:pt>
    <dgm:pt modelId="{A068319E-2A6A-CC4D-94C9-A416CDF15FDC}" type="sibTrans" cxnId="{307E0F77-D108-2B43-92E5-92EAEBF8D23A}">
      <dgm:prSet/>
      <dgm:spPr>
        <a:solidFill>
          <a:schemeClr val="tx2"/>
        </a:solidFill>
      </dgm:spPr>
      <dgm:t>
        <a:bodyPr/>
        <a:lstStyle/>
        <a:p>
          <a:endParaRPr lang="en-US" dirty="0"/>
        </a:p>
      </dgm:t>
    </dgm:pt>
    <dgm:pt modelId="{3DE614AC-A101-BA45-8063-30FC6347A006}" type="pres">
      <dgm:prSet presAssocID="{C95B1B78-C78F-9B48-9AF2-7E3BE5C6D8CE}" presName="Name0" presStyleCnt="0">
        <dgm:presLayoutVars>
          <dgm:dir/>
          <dgm:resizeHandles val="exact"/>
        </dgm:presLayoutVars>
      </dgm:prSet>
      <dgm:spPr/>
    </dgm:pt>
    <dgm:pt modelId="{B26F8079-75D6-AF4A-86B0-BA24DFA1D798}" type="pres">
      <dgm:prSet presAssocID="{DEEE50B5-E3F6-B444-A1C9-B8D51CA01B57}" presName="node" presStyleLbl="node1" presStyleIdx="0" presStyleCnt="3">
        <dgm:presLayoutVars>
          <dgm:bulletEnabled val="1"/>
        </dgm:presLayoutVars>
      </dgm:prSet>
      <dgm:spPr/>
    </dgm:pt>
    <dgm:pt modelId="{10F04211-7C34-4A4A-AF7E-56F5AA9F9278}" type="pres">
      <dgm:prSet presAssocID="{8B6BC561-B19D-6B4A-A539-E98EBFCEE738}" presName="sibTrans" presStyleLbl="sibTrans2D1" presStyleIdx="0" presStyleCnt="3"/>
      <dgm:spPr/>
    </dgm:pt>
    <dgm:pt modelId="{77E40D15-D070-3E47-8748-9D2A4F19CCE6}" type="pres">
      <dgm:prSet presAssocID="{8B6BC561-B19D-6B4A-A539-E98EBFCEE738}" presName="connectorText" presStyleLbl="sibTrans2D1" presStyleIdx="0" presStyleCnt="3"/>
      <dgm:spPr/>
    </dgm:pt>
    <dgm:pt modelId="{99F6C814-83B0-794C-BD0A-2E0C233B4620}" type="pres">
      <dgm:prSet presAssocID="{521BE36B-97DB-784F-8D36-17A54F46EC68}" presName="node" presStyleLbl="node1" presStyleIdx="1" presStyleCnt="3">
        <dgm:presLayoutVars>
          <dgm:bulletEnabled val="1"/>
        </dgm:presLayoutVars>
      </dgm:prSet>
      <dgm:spPr/>
    </dgm:pt>
    <dgm:pt modelId="{9FDD0935-E353-0843-A168-BE487D1A2C02}" type="pres">
      <dgm:prSet presAssocID="{6CD5712E-EBBA-5646-8944-BDA7EE3ABE4A}" presName="sibTrans" presStyleLbl="sibTrans2D1" presStyleIdx="1" presStyleCnt="3"/>
      <dgm:spPr/>
    </dgm:pt>
    <dgm:pt modelId="{6D6045FC-4F58-AB4A-8626-217557EBCABC}" type="pres">
      <dgm:prSet presAssocID="{6CD5712E-EBBA-5646-8944-BDA7EE3ABE4A}" presName="connectorText" presStyleLbl="sibTrans2D1" presStyleIdx="1" presStyleCnt="3"/>
      <dgm:spPr/>
    </dgm:pt>
    <dgm:pt modelId="{794CFA1B-E1FA-8C4D-8050-F58E6BF029BC}" type="pres">
      <dgm:prSet presAssocID="{9103D3AA-80E2-5848-AEE4-D9A8799225A3}" presName="node" presStyleLbl="node1" presStyleIdx="2" presStyleCnt="3">
        <dgm:presLayoutVars>
          <dgm:bulletEnabled val="1"/>
        </dgm:presLayoutVars>
      </dgm:prSet>
      <dgm:spPr/>
    </dgm:pt>
    <dgm:pt modelId="{75080848-F1E6-3544-BD64-6FEBBF050874}" type="pres">
      <dgm:prSet presAssocID="{A068319E-2A6A-CC4D-94C9-A416CDF15FDC}" presName="sibTrans" presStyleLbl="sibTrans2D1" presStyleIdx="2" presStyleCnt="3"/>
      <dgm:spPr/>
    </dgm:pt>
    <dgm:pt modelId="{65A7CAB0-541B-9444-AA23-429D28EF146C}" type="pres">
      <dgm:prSet presAssocID="{A068319E-2A6A-CC4D-94C9-A416CDF15FDC}" presName="connectorText" presStyleLbl="sibTrans2D1" presStyleIdx="2" presStyleCnt="3"/>
      <dgm:spPr/>
    </dgm:pt>
  </dgm:ptLst>
  <dgm:cxnLst>
    <dgm:cxn modelId="{CC521A11-6174-524C-A767-8BD6B2BD683D}" type="presOf" srcId="{521BE36B-97DB-784F-8D36-17A54F46EC68}" destId="{99F6C814-83B0-794C-BD0A-2E0C233B4620}" srcOrd="0" destOrd="0" presId="urn:microsoft.com/office/officeart/2005/8/layout/cycle7"/>
    <dgm:cxn modelId="{DD1FFB28-0280-BF4E-8873-B09B1F6544D4}" type="presOf" srcId="{8B6BC561-B19D-6B4A-A539-E98EBFCEE738}" destId="{77E40D15-D070-3E47-8748-9D2A4F19CCE6}" srcOrd="1" destOrd="0" presId="urn:microsoft.com/office/officeart/2005/8/layout/cycle7"/>
    <dgm:cxn modelId="{7EFEB830-232E-8E42-89FF-BE1F4085CCA5}" srcId="{C95B1B78-C78F-9B48-9AF2-7E3BE5C6D8CE}" destId="{521BE36B-97DB-784F-8D36-17A54F46EC68}" srcOrd="1" destOrd="0" parTransId="{8AC30B43-6705-2541-9339-2EB0CF068400}" sibTransId="{6CD5712E-EBBA-5646-8944-BDA7EE3ABE4A}"/>
    <dgm:cxn modelId="{B0BF7F44-50FF-8C4A-8920-C3CC4101F213}" type="presOf" srcId="{9103D3AA-80E2-5848-AEE4-D9A8799225A3}" destId="{794CFA1B-E1FA-8C4D-8050-F58E6BF029BC}" srcOrd="0" destOrd="0" presId="urn:microsoft.com/office/officeart/2005/8/layout/cycle7"/>
    <dgm:cxn modelId="{CE084757-DCEE-B840-BC6C-3AA36957B309}" type="presOf" srcId="{DEEE50B5-E3F6-B444-A1C9-B8D51CA01B57}" destId="{B26F8079-75D6-AF4A-86B0-BA24DFA1D798}" srcOrd="0" destOrd="0" presId="urn:microsoft.com/office/officeart/2005/8/layout/cycle7"/>
    <dgm:cxn modelId="{7B52915A-2834-1048-B011-39BA1207E266}" type="presOf" srcId="{A068319E-2A6A-CC4D-94C9-A416CDF15FDC}" destId="{65A7CAB0-541B-9444-AA23-429D28EF146C}" srcOrd="1" destOrd="0" presId="urn:microsoft.com/office/officeart/2005/8/layout/cycle7"/>
    <dgm:cxn modelId="{307E0F77-D108-2B43-92E5-92EAEBF8D23A}" srcId="{C95B1B78-C78F-9B48-9AF2-7E3BE5C6D8CE}" destId="{9103D3AA-80E2-5848-AEE4-D9A8799225A3}" srcOrd="2" destOrd="0" parTransId="{DDF10E0A-66B1-6D42-96F0-4AF0D2503FAD}" sibTransId="{A068319E-2A6A-CC4D-94C9-A416CDF15FDC}"/>
    <dgm:cxn modelId="{16D35790-12BC-D946-9695-2DB9C2067DD1}" type="presOf" srcId="{8B6BC561-B19D-6B4A-A539-E98EBFCEE738}" destId="{10F04211-7C34-4A4A-AF7E-56F5AA9F9278}" srcOrd="0" destOrd="0" presId="urn:microsoft.com/office/officeart/2005/8/layout/cycle7"/>
    <dgm:cxn modelId="{18403096-E633-094F-8EF8-8F85381F73CB}" type="presOf" srcId="{6CD5712E-EBBA-5646-8944-BDA7EE3ABE4A}" destId="{9FDD0935-E353-0843-A168-BE487D1A2C02}" srcOrd="0" destOrd="0" presId="urn:microsoft.com/office/officeart/2005/8/layout/cycle7"/>
    <dgm:cxn modelId="{D627349B-7DBC-454A-9115-CE6F9E797782}" type="presOf" srcId="{A068319E-2A6A-CC4D-94C9-A416CDF15FDC}" destId="{75080848-F1E6-3544-BD64-6FEBBF050874}" srcOrd="0" destOrd="0" presId="urn:microsoft.com/office/officeart/2005/8/layout/cycle7"/>
    <dgm:cxn modelId="{9B2935C6-AC6B-EA4C-BBBB-B4DADA4CA5C2}" srcId="{C95B1B78-C78F-9B48-9AF2-7E3BE5C6D8CE}" destId="{DEEE50B5-E3F6-B444-A1C9-B8D51CA01B57}" srcOrd="0" destOrd="0" parTransId="{7A7A2B8E-391D-E245-8553-11A8D49A3CCC}" sibTransId="{8B6BC561-B19D-6B4A-A539-E98EBFCEE738}"/>
    <dgm:cxn modelId="{FA908CC6-A1EF-C346-9FB3-B0970640FF28}" type="presOf" srcId="{6CD5712E-EBBA-5646-8944-BDA7EE3ABE4A}" destId="{6D6045FC-4F58-AB4A-8626-217557EBCABC}" srcOrd="1" destOrd="0" presId="urn:microsoft.com/office/officeart/2005/8/layout/cycle7"/>
    <dgm:cxn modelId="{4E60F4D4-590B-4B4A-A96B-6B49229090FA}" type="presOf" srcId="{C95B1B78-C78F-9B48-9AF2-7E3BE5C6D8CE}" destId="{3DE614AC-A101-BA45-8063-30FC6347A006}" srcOrd="0" destOrd="0" presId="urn:microsoft.com/office/officeart/2005/8/layout/cycle7"/>
    <dgm:cxn modelId="{BE5B4EE9-121D-9140-931B-A06726EA9347}" type="presParOf" srcId="{3DE614AC-A101-BA45-8063-30FC6347A006}" destId="{B26F8079-75D6-AF4A-86B0-BA24DFA1D798}" srcOrd="0" destOrd="0" presId="urn:microsoft.com/office/officeart/2005/8/layout/cycle7"/>
    <dgm:cxn modelId="{513C3B32-D2F3-7346-8B0A-B1FEC4F9D2AE}" type="presParOf" srcId="{3DE614AC-A101-BA45-8063-30FC6347A006}" destId="{10F04211-7C34-4A4A-AF7E-56F5AA9F9278}" srcOrd="1" destOrd="0" presId="urn:microsoft.com/office/officeart/2005/8/layout/cycle7"/>
    <dgm:cxn modelId="{72648A44-1227-8D41-826C-6E58D58C90A2}" type="presParOf" srcId="{10F04211-7C34-4A4A-AF7E-56F5AA9F9278}" destId="{77E40D15-D070-3E47-8748-9D2A4F19CCE6}" srcOrd="0" destOrd="0" presId="urn:microsoft.com/office/officeart/2005/8/layout/cycle7"/>
    <dgm:cxn modelId="{8E24A8A3-F52C-9449-86F8-D5212B6812EA}" type="presParOf" srcId="{3DE614AC-A101-BA45-8063-30FC6347A006}" destId="{99F6C814-83B0-794C-BD0A-2E0C233B4620}" srcOrd="2" destOrd="0" presId="urn:microsoft.com/office/officeart/2005/8/layout/cycle7"/>
    <dgm:cxn modelId="{B7BFB2BE-1BC6-DA40-8E9A-A8931008572D}" type="presParOf" srcId="{3DE614AC-A101-BA45-8063-30FC6347A006}" destId="{9FDD0935-E353-0843-A168-BE487D1A2C02}" srcOrd="3" destOrd="0" presId="urn:microsoft.com/office/officeart/2005/8/layout/cycle7"/>
    <dgm:cxn modelId="{EFD5DD2C-B567-164E-9953-68A32A868BDA}" type="presParOf" srcId="{9FDD0935-E353-0843-A168-BE487D1A2C02}" destId="{6D6045FC-4F58-AB4A-8626-217557EBCABC}" srcOrd="0" destOrd="0" presId="urn:microsoft.com/office/officeart/2005/8/layout/cycle7"/>
    <dgm:cxn modelId="{C0CAA7C1-D6CE-F749-B91D-DA96B7F179C7}" type="presParOf" srcId="{3DE614AC-A101-BA45-8063-30FC6347A006}" destId="{794CFA1B-E1FA-8C4D-8050-F58E6BF029BC}" srcOrd="4" destOrd="0" presId="urn:microsoft.com/office/officeart/2005/8/layout/cycle7"/>
    <dgm:cxn modelId="{EA7951DF-76D6-4944-9730-7C5F4D99FC8E}" type="presParOf" srcId="{3DE614AC-A101-BA45-8063-30FC6347A006}" destId="{75080848-F1E6-3544-BD64-6FEBBF050874}" srcOrd="5" destOrd="0" presId="urn:microsoft.com/office/officeart/2005/8/layout/cycle7"/>
    <dgm:cxn modelId="{273C9C68-1601-4847-A478-38A9D21E2088}" type="presParOf" srcId="{75080848-F1E6-3544-BD64-6FEBBF050874}" destId="{65A7CAB0-541B-9444-AA23-429D28EF146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DBECC-4951-4545-882A-0728D50D4C59}" type="doc">
      <dgm:prSet loTypeId="urn:microsoft.com/office/officeart/2005/8/layout/cycle7" loCatId="" qsTypeId="urn:microsoft.com/office/officeart/2005/8/quickstyle/simple5" qsCatId="simple" csTypeId="urn:microsoft.com/office/officeart/2005/8/colors/colorful5" csCatId="colorful" phldr="1"/>
      <dgm:spPr/>
      <dgm:t>
        <a:bodyPr/>
        <a:lstStyle/>
        <a:p>
          <a:endParaRPr lang="en-US"/>
        </a:p>
      </dgm:t>
    </dgm:pt>
    <dgm:pt modelId="{4AA9A8B5-2486-054D-B496-D6F66C38C48D}">
      <dgm:prSet phldrT="[Text]"/>
      <dgm:spPr/>
      <dgm:t>
        <a:bodyPr/>
        <a:lstStyle/>
        <a:p>
          <a:r>
            <a:rPr lang="en-US" b="1" dirty="0"/>
            <a:t>State Departmen</a:t>
          </a:r>
          <a:r>
            <a:rPr lang="en-US" dirty="0"/>
            <a:t>t  </a:t>
          </a:r>
        </a:p>
      </dgm:t>
    </dgm:pt>
    <dgm:pt modelId="{A0129C65-1BDB-C546-90A2-020B56DA8202}" type="parTrans" cxnId="{980081C2-6CA9-474C-BA56-2B1A9269769C}">
      <dgm:prSet/>
      <dgm:spPr/>
      <dgm:t>
        <a:bodyPr/>
        <a:lstStyle/>
        <a:p>
          <a:endParaRPr lang="en-US"/>
        </a:p>
      </dgm:t>
    </dgm:pt>
    <dgm:pt modelId="{47404722-4A41-A641-A70D-F792700C1426}" type="sibTrans" cxnId="{980081C2-6CA9-474C-BA56-2B1A9269769C}">
      <dgm:prSet/>
      <dgm:spPr/>
      <dgm:t>
        <a:bodyPr/>
        <a:lstStyle/>
        <a:p>
          <a:endParaRPr lang="en-US" dirty="0"/>
        </a:p>
      </dgm:t>
    </dgm:pt>
    <dgm:pt modelId="{2F680C22-F55A-E947-9DF6-0413B3FFF58F}">
      <dgm:prSet phldrT="[Text]"/>
      <dgm:spPr/>
      <dgm:t>
        <a:bodyPr/>
        <a:lstStyle/>
        <a:p>
          <a:r>
            <a:rPr lang="en-US" b="1" dirty="0"/>
            <a:t>Universities </a:t>
          </a:r>
        </a:p>
      </dgm:t>
    </dgm:pt>
    <dgm:pt modelId="{87245E99-35BD-6144-8BF5-2B1F659CFA0A}" type="parTrans" cxnId="{056A916D-BADA-6547-9203-AAC476F00779}">
      <dgm:prSet/>
      <dgm:spPr/>
      <dgm:t>
        <a:bodyPr/>
        <a:lstStyle/>
        <a:p>
          <a:endParaRPr lang="en-US"/>
        </a:p>
      </dgm:t>
    </dgm:pt>
    <dgm:pt modelId="{F6E3BEC1-DAB6-A94C-99F9-CC36AC7CC872}" type="sibTrans" cxnId="{056A916D-BADA-6547-9203-AAC476F00779}">
      <dgm:prSet/>
      <dgm:spPr/>
      <dgm:t>
        <a:bodyPr/>
        <a:lstStyle/>
        <a:p>
          <a:endParaRPr lang="en-US" dirty="0"/>
        </a:p>
      </dgm:t>
    </dgm:pt>
    <dgm:pt modelId="{B631B752-B25C-E94F-AA99-A9B9887B11A0}">
      <dgm:prSet phldrT="[Text]"/>
      <dgm:spPr/>
      <dgm:t>
        <a:bodyPr/>
        <a:lstStyle/>
        <a:p>
          <a:r>
            <a:rPr lang="en-US" b="1" dirty="0"/>
            <a:t>Districts</a:t>
          </a:r>
        </a:p>
      </dgm:t>
    </dgm:pt>
    <dgm:pt modelId="{264BACBF-8916-3C4C-AFED-FBA3F308CA4D}" type="parTrans" cxnId="{E7C47D0B-3852-934B-9EFB-C55EFCEC11C4}">
      <dgm:prSet/>
      <dgm:spPr/>
      <dgm:t>
        <a:bodyPr/>
        <a:lstStyle/>
        <a:p>
          <a:endParaRPr lang="en-US"/>
        </a:p>
      </dgm:t>
    </dgm:pt>
    <dgm:pt modelId="{FD7FE8C3-6679-7245-AA2C-5E2E885AB549}" type="sibTrans" cxnId="{E7C47D0B-3852-934B-9EFB-C55EFCEC11C4}">
      <dgm:prSet/>
      <dgm:spPr/>
      <dgm:t>
        <a:bodyPr/>
        <a:lstStyle/>
        <a:p>
          <a:endParaRPr lang="en-US" dirty="0"/>
        </a:p>
      </dgm:t>
    </dgm:pt>
    <dgm:pt modelId="{2C855F26-F105-9E46-838C-628BB1B78A80}" type="pres">
      <dgm:prSet presAssocID="{FEDDBECC-4951-4545-882A-0728D50D4C59}" presName="Name0" presStyleCnt="0">
        <dgm:presLayoutVars>
          <dgm:dir/>
          <dgm:resizeHandles val="exact"/>
        </dgm:presLayoutVars>
      </dgm:prSet>
      <dgm:spPr/>
    </dgm:pt>
    <dgm:pt modelId="{7A792C3A-31DC-0B4F-BE46-3A7E7B2201DC}" type="pres">
      <dgm:prSet presAssocID="{4AA9A8B5-2486-054D-B496-D6F66C38C48D}" presName="node" presStyleLbl="node1" presStyleIdx="0" presStyleCnt="3">
        <dgm:presLayoutVars>
          <dgm:bulletEnabled val="1"/>
        </dgm:presLayoutVars>
      </dgm:prSet>
      <dgm:spPr/>
    </dgm:pt>
    <dgm:pt modelId="{C852118F-4523-614B-84B3-C32B3BD2CFC8}" type="pres">
      <dgm:prSet presAssocID="{47404722-4A41-A641-A70D-F792700C1426}" presName="sibTrans" presStyleLbl="sibTrans2D1" presStyleIdx="0" presStyleCnt="3"/>
      <dgm:spPr/>
    </dgm:pt>
    <dgm:pt modelId="{91574428-A0AE-674D-BC06-B7E5323DCF48}" type="pres">
      <dgm:prSet presAssocID="{47404722-4A41-A641-A70D-F792700C1426}" presName="connectorText" presStyleLbl="sibTrans2D1" presStyleIdx="0" presStyleCnt="3"/>
      <dgm:spPr/>
    </dgm:pt>
    <dgm:pt modelId="{A849E527-DA41-AD4D-9B99-C9815971310A}" type="pres">
      <dgm:prSet presAssocID="{2F680C22-F55A-E947-9DF6-0413B3FFF58F}" presName="node" presStyleLbl="node1" presStyleIdx="1" presStyleCnt="3">
        <dgm:presLayoutVars>
          <dgm:bulletEnabled val="1"/>
        </dgm:presLayoutVars>
      </dgm:prSet>
      <dgm:spPr/>
    </dgm:pt>
    <dgm:pt modelId="{71D11CD3-05BD-C04F-B27D-73B5B094A88D}" type="pres">
      <dgm:prSet presAssocID="{F6E3BEC1-DAB6-A94C-99F9-CC36AC7CC872}" presName="sibTrans" presStyleLbl="sibTrans2D1" presStyleIdx="1" presStyleCnt="3"/>
      <dgm:spPr/>
    </dgm:pt>
    <dgm:pt modelId="{0442BA56-CE38-C541-A8E7-A3D0C7D4AA96}" type="pres">
      <dgm:prSet presAssocID="{F6E3BEC1-DAB6-A94C-99F9-CC36AC7CC872}" presName="connectorText" presStyleLbl="sibTrans2D1" presStyleIdx="1" presStyleCnt="3"/>
      <dgm:spPr/>
    </dgm:pt>
    <dgm:pt modelId="{C209E739-CF44-5849-BBDF-4E12DF4C9D9F}" type="pres">
      <dgm:prSet presAssocID="{B631B752-B25C-E94F-AA99-A9B9887B11A0}" presName="node" presStyleLbl="node1" presStyleIdx="2" presStyleCnt="3">
        <dgm:presLayoutVars>
          <dgm:bulletEnabled val="1"/>
        </dgm:presLayoutVars>
      </dgm:prSet>
      <dgm:spPr/>
    </dgm:pt>
    <dgm:pt modelId="{BA3FEE5F-ED09-3E49-B2BB-1C8CAAC51E9E}" type="pres">
      <dgm:prSet presAssocID="{FD7FE8C3-6679-7245-AA2C-5E2E885AB549}" presName="sibTrans" presStyleLbl="sibTrans2D1" presStyleIdx="2" presStyleCnt="3"/>
      <dgm:spPr/>
    </dgm:pt>
    <dgm:pt modelId="{05C21371-2D83-0F43-A89F-86115E29BE91}" type="pres">
      <dgm:prSet presAssocID="{FD7FE8C3-6679-7245-AA2C-5E2E885AB549}" presName="connectorText" presStyleLbl="sibTrans2D1" presStyleIdx="2" presStyleCnt="3"/>
      <dgm:spPr/>
    </dgm:pt>
  </dgm:ptLst>
  <dgm:cxnLst>
    <dgm:cxn modelId="{E7C47D0B-3852-934B-9EFB-C55EFCEC11C4}" srcId="{FEDDBECC-4951-4545-882A-0728D50D4C59}" destId="{B631B752-B25C-E94F-AA99-A9B9887B11A0}" srcOrd="2" destOrd="0" parTransId="{264BACBF-8916-3C4C-AFED-FBA3F308CA4D}" sibTransId="{FD7FE8C3-6679-7245-AA2C-5E2E885AB549}"/>
    <dgm:cxn modelId="{69E6D10B-336C-3648-9A88-7B67D22641F3}" type="presOf" srcId="{FD7FE8C3-6679-7245-AA2C-5E2E885AB549}" destId="{05C21371-2D83-0F43-A89F-86115E29BE91}" srcOrd="1" destOrd="0" presId="urn:microsoft.com/office/officeart/2005/8/layout/cycle7"/>
    <dgm:cxn modelId="{C6B75B10-754A-8B4B-B4AA-6A469762F9E3}" type="presOf" srcId="{FD7FE8C3-6679-7245-AA2C-5E2E885AB549}" destId="{BA3FEE5F-ED09-3E49-B2BB-1C8CAAC51E9E}" srcOrd="0" destOrd="0" presId="urn:microsoft.com/office/officeart/2005/8/layout/cycle7"/>
    <dgm:cxn modelId="{C15FE133-2F7D-B74E-AFF3-C1966ACB7094}" type="presOf" srcId="{2F680C22-F55A-E947-9DF6-0413B3FFF58F}" destId="{A849E527-DA41-AD4D-9B99-C9815971310A}" srcOrd="0" destOrd="0" presId="urn:microsoft.com/office/officeart/2005/8/layout/cycle7"/>
    <dgm:cxn modelId="{0F58645A-7184-1F47-A91A-2870BFF9C5A9}" type="presOf" srcId="{B631B752-B25C-E94F-AA99-A9B9887B11A0}" destId="{C209E739-CF44-5849-BBDF-4E12DF4C9D9F}" srcOrd="0" destOrd="0" presId="urn:microsoft.com/office/officeart/2005/8/layout/cycle7"/>
    <dgm:cxn modelId="{F9E8CB62-DB4A-254A-BD3E-138F4959CBF4}" type="presOf" srcId="{F6E3BEC1-DAB6-A94C-99F9-CC36AC7CC872}" destId="{71D11CD3-05BD-C04F-B27D-73B5B094A88D}" srcOrd="0" destOrd="0" presId="urn:microsoft.com/office/officeart/2005/8/layout/cycle7"/>
    <dgm:cxn modelId="{056A916D-BADA-6547-9203-AAC476F00779}" srcId="{FEDDBECC-4951-4545-882A-0728D50D4C59}" destId="{2F680C22-F55A-E947-9DF6-0413B3FFF58F}" srcOrd="1" destOrd="0" parTransId="{87245E99-35BD-6144-8BF5-2B1F659CFA0A}" sibTransId="{F6E3BEC1-DAB6-A94C-99F9-CC36AC7CC872}"/>
    <dgm:cxn modelId="{352F6A84-85AD-FC47-8C5E-3663EE3EB263}" type="presOf" srcId="{4AA9A8B5-2486-054D-B496-D6F66C38C48D}" destId="{7A792C3A-31DC-0B4F-BE46-3A7E7B2201DC}" srcOrd="0" destOrd="0" presId="urn:microsoft.com/office/officeart/2005/8/layout/cycle7"/>
    <dgm:cxn modelId="{0F6BE189-F531-A149-948F-A4FA7C7DA2F4}" type="presOf" srcId="{F6E3BEC1-DAB6-A94C-99F9-CC36AC7CC872}" destId="{0442BA56-CE38-C541-A8E7-A3D0C7D4AA96}" srcOrd="1" destOrd="0" presId="urn:microsoft.com/office/officeart/2005/8/layout/cycle7"/>
    <dgm:cxn modelId="{33D352AB-52D6-844D-8B2A-1EAE693BE269}" type="presOf" srcId="{47404722-4A41-A641-A70D-F792700C1426}" destId="{91574428-A0AE-674D-BC06-B7E5323DCF48}" srcOrd="1" destOrd="0" presId="urn:microsoft.com/office/officeart/2005/8/layout/cycle7"/>
    <dgm:cxn modelId="{980081C2-6CA9-474C-BA56-2B1A9269769C}" srcId="{FEDDBECC-4951-4545-882A-0728D50D4C59}" destId="{4AA9A8B5-2486-054D-B496-D6F66C38C48D}" srcOrd="0" destOrd="0" parTransId="{A0129C65-1BDB-C546-90A2-020B56DA8202}" sibTransId="{47404722-4A41-A641-A70D-F792700C1426}"/>
    <dgm:cxn modelId="{AD9BDCE9-E912-8641-9A52-1ED5C753BF37}" type="presOf" srcId="{FEDDBECC-4951-4545-882A-0728D50D4C59}" destId="{2C855F26-F105-9E46-838C-628BB1B78A80}" srcOrd="0" destOrd="0" presId="urn:microsoft.com/office/officeart/2005/8/layout/cycle7"/>
    <dgm:cxn modelId="{EF8C6DF7-B98D-4F44-AC48-50CD65F460A5}" type="presOf" srcId="{47404722-4A41-A641-A70D-F792700C1426}" destId="{C852118F-4523-614B-84B3-C32B3BD2CFC8}" srcOrd="0" destOrd="0" presId="urn:microsoft.com/office/officeart/2005/8/layout/cycle7"/>
    <dgm:cxn modelId="{FD9AFA75-335F-E440-9328-D39BE5E3506F}" type="presParOf" srcId="{2C855F26-F105-9E46-838C-628BB1B78A80}" destId="{7A792C3A-31DC-0B4F-BE46-3A7E7B2201DC}" srcOrd="0" destOrd="0" presId="urn:microsoft.com/office/officeart/2005/8/layout/cycle7"/>
    <dgm:cxn modelId="{4FABA75E-04E3-5D42-B976-F318330B4392}" type="presParOf" srcId="{2C855F26-F105-9E46-838C-628BB1B78A80}" destId="{C852118F-4523-614B-84B3-C32B3BD2CFC8}" srcOrd="1" destOrd="0" presId="urn:microsoft.com/office/officeart/2005/8/layout/cycle7"/>
    <dgm:cxn modelId="{5B671162-4793-0747-A60A-AF823AB37399}" type="presParOf" srcId="{C852118F-4523-614B-84B3-C32B3BD2CFC8}" destId="{91574428-A0AE-674D-BC06-B7E5323DCF48}" srcOrd="0" destOrd="0" presId="urn:microsoft.com/office/officeart/2005/8/layout/cycle7"/>
    <dgm:cxn modelId="{D5F89BBA-76FD-5A44-846A-1C117D1D04AC}" type="presParOf" srcId="{2C855F26-F105-9E46-838C-628BB1B78A80}" destId="{A849E527-DA41-AD4D-9B99-C9815971310A}" srcOrd="2" destOrd="0" presId="urn:microsoft.com/office/officeart/2005/8/layout/cycle7"/>
    <dgm:cxn modelId="{D5E9D755-1719-D147-9E2A-CD32FADBA4A2}" type="presParOf" srcId="{2C855F26-F105-9E46-838C-628BB1B78A80}" destId="{71D11CD3-05BD-C04F-B27D-73B5B094A88D}" srcOrd="3" destOrd="0" presId="urn:microsoft.com/office/officeart/2005/8/layout/cycle7"/>
    <dgm:cxn modelId="{8B2A7310-CA56-244E-8B1A-9B102928025F}" type="presParOf" srcId="{71D11CD3-05BD-C04F-B27D-73B5B094A88D}" destId="{0442BA56-CE38-C541-A8E7-A3D0C7D4AA96}" srcOrd="0" destOrd="0" presId="urn:microsoft.com/office/officeart/2005/8/layout/cycle7"/>
    <dgm:cxn modelId="{A34129E3-8AB3-A347-929C-436CFC027443}" type="presParOf" srcId="{2C855F26-F105-9E46-838C-628BB1B78A80}" destId="{C209E739-CF44-5849-BBDF-4E12DF4C9D9F}" srcOrd="4" destOrd="0" presId="urn:microsoft.com/office/officeart/2005/8/layout/cycle7"/>
    <dgm:cxn modelId="{573E83E1-2E95-074B-9184-2CF4907EBF0A}" type="presParOf" srcId="{2C855F26-F105-9E46-838C-628BB1B78A80}" destId="{BA3FEE5F-ED09-3E49-B2BB-1C8CAAC51E9E}" srcOrd="5" destOrd="0" presId="urn:microsoft.com/office/officeart/2005/8/layout/cycle7"/>
    <dgm:cxn modelId="{862FD93C-B088-CA4B-AAF4-43496EE41FBE}" type="presParOf" srcId="{BA3FEE5F-ED09-3E49-B2BB-1C8CAAC51E9E}" destId="{05C21371-2D83-0F43-A89F-86115E29BE91}"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ECCD7E-7372-BD46-9C11-6CBD35CB1A9C}" type="doc">
      <dgm:prSet loTypeId="urn:microsoft.com/office/officeart/2005/8/layout/radial4" loCatId="" qsTypeId="urn:microsoft.com/office/officeart/2005/8/quickstyle/simple4" qsCatId="simple" csTypeId="urn:microsoft.com/office/officeart/2005/8/colors/colorful5" csCatId="colorful" phldr="1"/>
      <dgm:spPr/>
      <dgm:t>
        <a:bodyPr/>
        <a:lstStyle/>
        <a:p>
          <a:endParaRPr lang="en-US"/>
        </a:p>
      </dgm:t>
    </dgm:pt>
    <dgm:pt modelId="{7D0BD144-067A-2843-9D1E-30E99C253A42}">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800" b="1" dirty="0"/>
            <a:t>Effective Special Education Teacher</a:t>
          </a:r>
        </a:p>
      </dgm:t>
    </dgm:pt>
    <dgm:pt modelId="{84E840B6-2D82-5447-AB7C-7EC0D3BE9233}" type="parTrans" cxnId="{09A5F08B-287C-D54A-A7E1-6B598E545273}">
      <dgm:prSet/>
      <dgm:spPr/>
      <dgm:t>
        <a:bodyPr/>
        <a:lstStyle/>
        <a:p>
          <a:endParaRPr lang="en-US"/>
        </a:p>
      </dgm:t>
    </dgm:pt>
    <dgm:pt modelId="{0FA6495C-AA1E-654E-8CC9-C78F43F0C754}" type="sibTrans" cxnId="{09A5F08B-287C-D54A-A7E1-6B598E545273}">
      <dgm:prSet/>
      <dgm:spPr/>
      <dgm:t>
        <a:bodyPr/>
        <a:lstStyle/>
        <a:p>
          <a:endParaRPr lang="en-US"/>
        </a:p>
      </dgm:t>
    </dgm:pt>
    <dgm:pt modelId="{F0C34CBE-FB9A-D44F-861C-D5169E67D6DF}">
      <dgm:prSet phldrT="[Text]">
        <dgm:style>
          <a:lnRef idx="1">
            <a:schemeClr val="accent1"/>
          </a:lnRef>
          <a:fillRef idx="2">
            <a:schemeClr val="accent1"/>
          </a:fillRef>
          <a:effectRef idx="1">
            <a:schemeClr val="accent1"/>
          </a:effectRef>
          <a:fontRef idx="minor">
            <a:schemeClr val="dk1"/>
          </a:fontRef>
        </dgm:style>
      </dgm:prSet>
      <dgm:spPr>
        <a:solidFill>
          <a:schemeClr val="accent4">
            <a:lumMod val="75000"/>
          </a:schemeClr>
        </a:solidFill>
      </dgm:spPr>
      <dgm:t>
        <a:bodyPr/>
        <a:lstStyle/>
        <a:p>
          <a:r>
            <a:rPr lang="en-US" b="1" dirty="0"/>
            <a:t>National Board Certification</a:t>
          </a:r>
        </a:p>
      </dgm:t>
    </dgm:pt>
    <dgm:pt modelId="{3AA3095C-2C7E-C742-8ED1-12FD8B21EA03}" type="parTrans" cxnId="{99FEF023-7D9D-264B-BDEA-EEB9D8B58D97}">
      <dgm:prSet/>
      <dgm:spPr/>
      <dgm:t>
        <a:bodyPr/>
        <a:lstStyle/>
        <a:p>
          <a:endParaRPr lang="en-US"/>
        </a:p>
      </dgm:t>
    </dgm:pt>
    <dgm:pt modelId="{CF1A338D-B2AA-CD44-A097-74E1FA21E4F4}" type="sibTrans" cxnId="{99FEF023-7D9D-264B-BDEA-EEB9D8B58D97}">
      <dgm:prSet/>
      <dgm:spPr/>
      <dgm:t>
        <a:bodyPr/>
        <a:lstStyle/>
        <a:p>
          <a:endParaRPr lang="en-US"/>
        </a:p>
      </dgm:t>
    </dgm:pt>
    <dgm:pt modelId="{C09FBCEB-BAF8-3840-AAC5-7018BC4462A0}">
      <dgm:prSet phldrT="[Text]">
        <dgm:style>
          <a:lnRef idx="1">
            <a:schemeClr val="accent1"/>
          </a:lnRef>
          <a:fillRef idx="2">
            <a:schemeClr val="accent1"/>
          </a:fillRef>
          <a:effectRef idx="1">
            <a:schemeClr val="accent1"/>
          </a:effectRef>
          <a:fontRef idx="minor">
            <a:schemeClr val="dk1"/>
          </a:fontRef>
        </dgm:style>
      </dgm:prSet>
      <dgm:spPr>
        <a:solidFill>
          <a:schemeClr val="accent6">
            <a:lumMod val="75000"/>
          </a:schemeClr>
        </a:solidFill>
      </dgm:spPr>
      <dgm:t>
        <a:bodyPr/>
        <a:lstStyle/>
        <a:p>
          <a:r>
            <a:rPr lang="en-US" b="1" dirty="0"/>
            <a:t>Professional Development</a:t>
          </a:r>
        </a:p>
      </dgm:t>
    </dgm:pt>
    <dgm:pt modelId="{79BFAA08-F6A3-1E49-A5B4-393308B62579}" type="parTrans" cxnId="{8952EA5B-3CC9-E740-BEC4-0B4AF6FAE772}">
      <dgm:prSet/>
      <dgm:spPr/>
      <dgm:t>
        <a:bodyPr/>
        <a:lstStyle/>
        <a:p>
          <a:endParaRPr lang="en-US"/>
        </a:p>
      </dgm:t>
    </dgm:pt>
    <dgm:pt modelId="{86FD3005-F265-9746-ABA7-97B34312CE56}" type="sibTrans" cxnId="{8952EA5B-3CC9-E740-BEC4-0B4AF6FAE772}">
      <dgm:prSet/>
      <dgm:spPr/>
      <dgm:t>
        <a:bodyPr/>
        <a:lstStyle/>
        <a:p>
          <a:endParaRPr lang="en-US"/>
        </a:p>
      </dgm:t>
    </dgm:pt>
    <dgm:pt modelId="{4ED6FCA7-83B9-E24F-B862-B51A4E28D37E}">
      <dgm:prSet phldrT="[Text]">
        <dgm:style>
          <a:lnRef idx="1">
            <a:schemeClr val="accent1"/>
          </a:lnRef>
          <a:fillRef idx="2">
            <a:schemeClr val="accent1"/>
          </a:fillRef>
          <a:effectRef idx="1">
            <a:schemeClr val="accent1"/>
          </a:effectRef>
          <a:fontRef idx="minor">
            <a:schemeClr val="dk1"/>
          </a:fontRef>
        </dgm:style>
      </dgm:prSet>
      <dgm:spPr>
        <a:solidFill>
          <a:schemeClr val="accent5">
            <a:lumMod val="75000"/>
          </a:schemeClr>
        </a:solidFill>
      </dgm:spPr>
      <dgm:t>
        <a:bodyPr/>
        <a:lstStyle/>
        <a:p>
          <a:r>
            <a:rPr lang="en-US" b="1" dirty="0"/>
            <a:t>E-Mentoring</a:t>
          </a:r>
        </a:p>
      </dgm:t>
    </dgm:pt>
    <dgm:pt modelId="{6A0ADA07-791B-7941-892A-32B8D6882BD4}" type="parTrans" cxnId="{381A082C-ADAA-B84C-B426-4FA53595D2AF}">
      <dgm:prSet/>
      <dgm:spPr/>
      <dgm:t>
        <a:bodyPr/>
        <a:lstStyle/>
        <a:p>
          <a:endParaRPr lang="en-US"/>
        </a:p>
      </dgm:t>
    </dgm:pt>
    <dgm:pt modelId="{0E961AE9-8C86-C645-B802-1C78065B093E}" type="sibTrans" cxnId="{381A082C-ADAA-B84C-B426-4FA53595D2AF}">
      <dgm:prSet/>
      <dgm:spPr/>
      <dgm:t>
        <a:bodyPr/>
        <a:lstStyle/>
        <a:p>
          <a:endParaRPr lang="en-US"/>
        </a:p>
      </dgm:t>
    </dgm:pt>
    <dgm:pt modelId="{56CEE9A8-F3CD-3E47-BCF4-08188630D464}" type="pres">
      <dgm:prSet presAssocID="{1FECCD7E-7372-BD46-9C11-6CBD35CB1A9C}" presName="cycle" presStyleCnt="0">
        <dgm:presLayoutVars>
          <dgm:chMax val="1"/>
          <dgm:dir/>
          <dgm:animLvl val="ctr"/>
          <dgm:resizeHandles val="exact"/>
        </dgm:presLayoutVars>
      </dgm:prSet>
      <dgm:spPr/>
    </dgm:pt>
    <dgm:pt modelId="{AF10BE31-9D81-CA4B-B456-C7DFD3482EA8}" type="pres">
      <dgm:prSet presAssocID="{7D0BD144-067A-2843-9D1E-30E99C253A42}" presName="centerShape" presStyleLbl="node0" presStyleIdx="0" presStyleCnt="1"/>
      <dgm:spPr/>
    </dgm:pt>
    <dgm:pt modelId="{08EC4DB7-29EE-8D44-8F59-C805C02E44AD}" type="pres">
      <dgm:prSet presAssocID="{3AA3095C-2C7E-C742-8ED1-12FD8B21EA03}" presName="parTrans" presStyleLbl="bgSibTrans2D1" presStyleIdx="0" presStyleCnt="3"/>
      <dgm:spPr/>
    </dgm:pt>
    <dgm:pt modelId="{4A9F9A0B-AD1C-4342-812F-8DF3FBC8F440}" type="pres">
      <dgm:prSet presAssocID="{F0C34CBE-FB9A-D44F-861C-D5169E67D6DF}" presName="node" presStyleLbl="node1" presStyleIdx="0" presStyleCnt="3">
        <dgm:presLayoutVars>
          <dgm:bulletEnabled val="1"/>
        </dgm:presLayoutVars>
      </dgm:prSet>
      <dgm:spPr/>
    </dgm:pt>
    <dgm:pt modelId="{A8EAB7F5-AB90-FA4F-90EF-3EC435C90E5D}" type="pres">
      <dgm:prSet presAssocID="{79BFAA08-F6A3-1E49-A5B4-393308B62579}" presName="parTrans" presStyleLbl="bgSibTrans2D1" presStyleIdx="1" presStyleCnt="3"/>
      <dgm:spPr/>
    </dgm:pt>
    <dgm:pt modelId="{C3E91F72-C6B6-E44E-92FE-051B7103EA45}" type="pres">
      <dgm:prSet presAssocID="{C09FBCEB-BAF8-3840-AAC5-7018BC4462A0}" presName="node" presStyleLbl="node1" presStyleIdx="1" presStyleCnt="3">
        <dgm:presLayoutVars>
          <dgm:bulletEnabled val="1"/>
        </dgm:presLayoutVars>
      </dgm:prSet>
      <dgm:spPr/>
    </dgm:pt>
    <dgm:pt modelId="{6F435161-A7DF-FF49-95CB-C71B15D0FAC5}" type="pres">
      <dgm:prSet presAssocID="{6A0ADA07-791B-7941-892A-32B8D6882BD4}" presName="parTrans" presStyleLbl="bgSibTrans2D1" presStyleIdx="2" presStyleCnt="3"/>
      <dgm:spPr/>
    </dgm:pt>
    <dgm:pt modelId="{D8D7058F-95AF-7842-9CFD-F8B0F93C43B9}" type="pres">
      <dgm:prSet presAssocID="{4ED6FCA7-83B9-E24F-B862-B51A4E28D37E}" presName="node" presStyleLbl="node1" presStyleIdx="2" presStyleCnt="3">
        <dgm:presLayoutVars>
          <dgm:bulletEnabled val="1"/>
        </dgm:presLayoutVars>
      </dgm:prSet>
      <dgm:spPr/>
    </dgm:pt>
  </dgm:ptLst>
  <dgm:cxnLst>
    <dgm:cxn modelId="{5CF72505-6FE2-1B4E-9F1A-1F322579B7D0}" type="presOf" srcId="{3AA3095C-2C7E-C742-8ED1-12FD8B21EA03}" destId="{08EC4DB7-29EE-8D44-8F59-C805C02E44AD}" srcOrd="0" destOrd="0" presId="urn:microsoft.com/office/officeart/2005/8/layout/radial4"/>
    <dgm:cxn modelId="{3D633C0E-B0DD-F541-BBCE-68549D4FE775}" type="presOf" srcId="{6A0ADA07-791B-7941-892A-32B8D6882BD4}" destId="{6F435161-A7DF-FF49-95CB-C71B15D0FAC5}" srcOrd="0" destOrd="0" presId="urn:microsoft.com/office/officeart/2005/8/layout/radial4"/>
    <dgm:cxn modelId="{99FEF023-7D9D-264B-BDEA-EEB9D8B58D97}" srcId="{7D0BD144-067A-2843-9D1E-30E99C253A42}" destId="{F0C34CBE-FB9A-D44F-861C-D5169E67D6DF}" srcOrd="0" destOrd="0" parTransId="{3AA3095C-2C7E-C742-8ED1-12FD8B21EA03}" sibTransId="{CF1A338D-B2AA-CD44-A097-74E1FA21E4F4}"/>
    <dgm:cxn modelId="{381A082C-ADAA-B84C-B426-4FA53595D2AF}" srcId="{7D0BD144-067A-2843-9D1E-30E99C253A42}" destId="{4ED6FCA7-83B9-E24F-B862-B51A4E28D37E}" srcOrd="2" destOrd="0" parTransId="{6A0ADA07-791B-7941-892A-32B8D6882BD4}" sibTransId="{0E961AE9-8C86-C645-B802-1C78065B093E}"/>
    <dgm:cxn modelId="{8952EA5B-3CC9-E740-BEC4-0B4AF6FAE772}" srcId="{7D0BD144-067A-2843-9D1E-30E99C253A42}" destId="{C09FBCEB-BAF8-3840-AAC5-7018BC4462A0}" srcOrd="1" destOrd="0" parTransId="{79BFAA08-F6A3-1E49-A5B4-393308B62579}" sibTransId="{86FD3005-F265-9746-ABA7-97B34312CE56}"/>
    <dgm:cxn modelId="{5E4A8C71-1CB3-FC4E-A796-003D98C50E64}" type="presOf" srcId="{1FECCD7E-7372-BD46-9C11-6CBD35CB1A9C}" destId="{56CEE9A8-F3CD-3E47-BCF4-08188630D464}" srcOrd="0" destOrd="0" presId="urn:microsoft.com/office/officeart/2005/8/layout/radial4"/>
    <dgm:cxn modelId="{5D727175-2861-FC4D-91C1-2D17D3EC6576}" type="presOf" srcId="{79BFAA08-F6A3-1E49-A5B4-393308B62579}" destId="{A8EAB7F5-AB90-FA4F-90EF-3EC435C90E5D}" srcOrd="0" destOrd="0" presId="urn:microsoft.com/office/officeart/2005/8/layout/radial4"/>
    <dgm:cxn modelId="{086E057A-8AF8-764A-A3DB-E449161B930D}" type="presOf" srcId="{4ED6FCA7-83B9-E24F-B862-B51A4E28D37E}" destId="{D8D7058F-95AF-7842-9CFD-F8B0F93C43B9}" srcOrd="0" destOrd="0" presId="urn:microsoft.com/office/officeart/2005/8/layout/radial4"/>
    <dgm:cxn modelId="{1661B37D-067B-6D4F-BCF0-7D9C239C03A4}" type="presOf" srcId="{C09FBCEB-BAF8-3840-AAC5-7018BC4462A0}" destId="{C3E91F72-C6B6-E44E-92FE-051B7103EA45}" srcOrd="0" destOrd="0" presId="urn:microsoft.com/office/officeart/2005/8/layout/radial4"/>
    <dgm:cxn modelId="{09A5F08B-287C-D54A-A7E1-6B598E545273}" srcId="{1FECCD7E-7372-BD46-9C11-6CBD35CB1A9C}" destId="{7D0BD144-067A-2843-9D1E-30E99C253A42}" srcOrd="0" destOrd="0" parTransId="{84E840B6-2D82-5447-AB7C-7EC0D3BE9233}" sibTransId="{0FA6495C-AA1E-654E-8CC9-C78F43F0C754}"/>
    <dgm:cxn modelId="{45F2FC8F-1656-E64F-A277-E74CDA99AE39}" type="presOf" srcId="{7D0BD144-067A-2843-9D1E-30E99C253A42}" destId="{AF10BE31-9D81-CA4B-B456-C7DFD3482EA8}" srcOrd="0" destOrd="0" presId="urn:microsoft.com/office/officeart/2005/8/layout/radial4"/>
    <dgm:cxn modelId="{BDA58594-B278-F44C-B9E6-F88894E37767}" type="presOf" srcId="{F0C34CBE-FB9A-D44F-861C-D5169E67D6DF}" destId="{4A9F9A0B-AD1C-4342-812F-8DF3FBC8F440}" srcOrd="0" destOrd="0" presId="urn:microsoft.com/office/officeart/2005/8/layout/radial4"/>
    <dgm:cxn modelId="{58111523-389E-854B-BEB8-CF5EE7309049}" type="presParOf" srcId="{56CEE9A8-F3CD-3E47-BCF4-08188630D464}" destId="{AF10BE31-9D81-CA4B-B456-C7DFD3482EA8}" srcOrd="0" destOrd="0" presId="urn:microsoft.com/office/officeart/2005/8/layout/radial4"/>
    <dgm:cxn modelId="{D05C591C-70ED-9745-BB55-626B878B55CE}" type="presParOf" srcId="{56CEE9A8-F3CD-3E47-BCF4-08188630D464}" destId="{08EC4DB7-29EE-8D44-8F59-C805C02E44AD}" srcOrd="1" destOrd="0" presId="urn:microsoft.com/office/officeart/2005/8/layout/radial4"/>
    <dgm:cxn modelId="{A83C162B-BBBC-0D43-A338-0A192A2D8E13}" type="presParOf" srcId="{56CEE9A8-F3CD-3E47-BCF4-08188630D464}" destId="{4A9F9A0B-AD1C-4342-812F-8DF3FBC8F440}" srcOrd="2" destOrd="0" presId="urn:microsoft.com/office/officeart/2005/8/layout/radial4"/>
    <dgm:cxn modelId="{875608C1-76AA-234C-B45C-DC607ABA127A}" type="presParOf" srcId="{56CEE9A8-F3CD-3E47-BCF4-08188630D464}" destId="{A8EAB7F5-AB90-FA4F-90EF-3EC435C90E5D}" srcOrd="3" destOrd="0" presId="urn:microsoft.com/office/officeart/2005/8/layout/radial4"/>
    <dgm:cxn modelId="{6B3C6284-AA11-CB41-A957-213EE8151524}" type="presParOf" srcId="{56CEE9A8-F3CD-3E47-BCF4-08188630D464}" destId="{C3E91F72-C6B6-E44E-92FE-051B7103EA45}" srcOrd="4" destOrd="0" presId="urn:microsoft.com/office/officeart/2005/8/layout/radial4"/>
    <dgm:cxn modelId="{65EA228F-472B-FF42-AB9E-502782835023}" type="presParOf" srcId="{56CEE9A8-F3CD-3E47-BCF4-08188630D464}" destId="{6F435161-A7DF-FF49-95CB-C71B15D0FAC5}" srcOrd="5" destOrd="0" presId="urn:microsoft.com/office/officeart/2005/8/layout/radial4"/>
    <dgm:cxn modelId="{166CD5A9-F5E4-234A-B9BD-AD1E68788E44}" type="presParOf" srcId="{56CEE9A8-F3CD-3E47-BCF4-08188630D464}" destId="{D8D7058F-95AF-7842-9CFD-F8B0F93C43B9}"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16FDDA-9882-674D-A0DA-C67D01B97B33}" type="doc">
      <dgm:prSet loTypeId="urn:microsoft.com/office/officeart/2005/8/layout/radial5" loCatId="" qsTypeId="urn:microsoft.com/office/officeart/2005/8/quickstyle/simple1" qsCatId="simple" csTypeId="urn:microsoft.com/office/officeart/2005/8/colors/colorful5" csCatId="colorful" phldr="1"/>
      <dgm:spPr/>
      <dgm:t>
        <a:bodyPr/>
        <a:lstStyle/>
        <a:p>
          <a:endParaRPr lang="en-US"/>
        </a:p>
      </dgm:t>
    </dgm:pt>
    <dgm:pt modelId="{DB77FF9E-61E6-5F49-BD21-73A2E780C251}">
      <dgm:prSet phldrT="[Text]"/>
      <dgm:spPr>
        <a:solidFill>
          <a:schemeClr val="accent5"/>
        </a:solidFill>
      </dgm:spPr>
      <dgm:t>
        <a:bodyPr/>
        <a:lstStyle/>
        <a:p>
          <a:r>
            <a:rPr lang="en-US" dirty="0"/>
            <a:t>CEEDAR</a:t>
          </a:r>
        </a:p>
      </dgm:t>
    </dgm:pt>
    <dgm:pt modelId="{AC295A98-EDA9-894B-A80F-CCB2D0EFA030}" type="parTrans" cxnId="{9779A22D-8992-F849-9C8E-2E3911918E4E}">
      <dgm:prSet/>
      <dgm:spPr/>
      <dgm:t>
        <a:bodyPr/>
        <a:lstStyle/>
        <a:p>
          <a:endParaRPr lang="en-US"/>
        </a:p>
      </dgm:t>
    </dgm:pt>
    <dgm:pt modelId="{6D3E093C-73C2-8A43-9A8F-89218900A570}" type="sibTrans" cxnId="{9779A22D-8992-F849-9C8E-2E3911918E4E}">
      <dgm:prSet/>
      <dgm:spPr/>
      <dgm:t>
        <a:bodyPr/>
        <a:lstStyle/>
        <a:p>
          <a:endParaRPr lang="en-US"/>
        </a:p>
      </dgm:t>
    </dgm:pt>
    <dgm:pt modelId="{8F0A857C-7E30-9144-91F3-3263DDFBD2F3}">
      <dgm:prSet phldrT="[Text]"/>
      <dgm:spPr>
        <a:solidFill>
          <a:schemeClr val="accent4"/>
        </a:solidFill>
      </dgm:spPr>
      <dgm:t>
        <a:bodyPr/>
        <a:lstStyle/>
        <a:p>
          <a:r>
            <a:rPr lang="en-US" dirty="0"/>
            <a:t>IHEs</a:t>
          </a:r>
        </a:p>
      </dgm:t>
    </dgm:pt>
    <dgm:pt modelId="{BC8D050F-668C-BA45-A435-871C7A534FAC}" type="parTrans" cxnId="{7E9A81BF-7131-D143-B2BB-F858B32C3E68}">
      <dgm:prSet/>
      <dgm:spPr/>
      <dgm:t>
        <a:bodyPr/>
        <a:lstStyle/>
        <a:p>
          <a:endParaRPr lang="en-US"/>
        </a:p>
      </dgm:t>
    </dgm:pt>
    <dgm:pt modelId="{42A038AE-91D0-4A42-A14F-44234633A180}" type="sibTrans" cxnId="{7E9A81BF-7131-D143-B2BB-F858B32C3E68}">
      <dgm:prSet/>
      <dgm:spPr/>
      <dgm:t>
        <a:bodyPr/>
        <a:lstStyle/>
        <a:p>
          <a:endParaRPr lang="en-US"/>
        </a:p>
      </dgm:t>
    </dgm:pt>
    <dgm:pt modelId="{5D1725C5-205C-7E46-BE45-994A644EB443}">
      <dgm:prSet phldrT="[Text]"/>
      <dgm:spPr/>
      <dgm:t>
        <a:bodyPr/>
        <a:lstStyle/>
        <a:p>
          <a:r>
            <a:rPr lang="en-US" dirty="0"/>
            <a:t>LEAs</a:t>
          </a:r>
        </a:p>
      </dgm:t>
    </dgm:pt>
    <dgm:pt modelId="{040A52BE-6318-8C47-B6E5-01BEDAC1CD3C}" type="parTrans" cxnId="{3EE77562-C76F-264A-A144-4EE89EAF8463}">
      <dgm:prSet/>
      <dgm:spPr/>
      <dgm:t>
        <a:bodyPr/>
        <a:lstStyle/>
        <a:p>
          <a:endParaRPr lang="en-US"/>
        </a:p>
      </dgm:t>
    </dgm:pt>
    <dgm:pt modelId="{486E5DFD-3D19-1843-BE63-2A464B2B873D}" type="sibTrans" cxnId="{3EE77562-C76F-264A-A144-4EE89EAF8463}">
      <dgm:prSet/>
      <dgm:spPr/>
      <dgm:t>
        <a:bodyPr/>
        <a:lstStyle/>
        <a:p>
          <a:endParaRPr lang="en-US"/>
        </a:p>
      </dgm:t>
    </dgm:pt>
    <dgm:pt modelId="{7F0FFF08-4810-5D4C-9014-D709A4A88A5C}">
      <dgm:prSet phldrT="[Text]"/>
      <dgm:spPr/>
      <dgm:t>
        <a:bodyPr/>
        <a:lstStyle/>
        <a:p>
          <a:r>
            <a:rPr lang="en-US" dirty="0"/>
            <a:t>DOE</a:t>
          </a:r>
        </a:p>
      </dgm:t>
    </dgm:pt>
    <dgm:pt modelId="{91ADFB5C-E220-144C-8946-93DE3E27F1DF}" type="parTrans" cxnId="{036143A5-652F-E64F-9D28-79A54E8DA3B1}">
      <dgm:prSet/>
      <dgm:spPr/>
      <dgm:t>
        <a:bodyPr/>
        <a:lstStyle/>
        <a:p>
          <a:endParaRPr lang="en-US"/>
        </a:p>
      </dgm:t>
    </dgm:pt>
    <dgm:pt modelId="{410F1729-517D-0240-B86E-C21451251D70}" type="sibTrans" cxnId="{036143A5-652F-E64F-9D28-79A54E8DA3B1}">
      <dgm:prSet/>
      <dgm:spPr/>
      <dgm:t>
        <a:bodyPr/>
        <a:lstStyle/>
        <a:p>
          <a:endParaRPr lang="en-US"/>
        </a:p>
      </dgm:t>
    </dgm:pt>
    <dgm:pt modelId="{3227F3E6-6366-D843-B9D3-F4F3024446C1}">
      <dgm:prSet phldrT="[Text]"/>
      <dgm:spPr/>
      <dgm:t>
        <a:bodyPr/>
        <a:lstStyle/>
        <a:p>
          <a:r>
            <a:rPr lang="en-US" dirty="0"/>
            <a:t>PSC</a:t>
          </a:r>
        </a:p>
      </dgm:t>
    </dgm:pt>
    <dgm:pt modelId="{2A38406A-D8FB-4040-AA16-79648380033A}" type="parTrans" cxnId="{CE213C5E-5C0D-FF46-BED6-608763126E83}">
      <dgm:prSet/>
      <dgm:spPr/>
      <dgm:t>
        <a:bodyPr/>
        <a:lstStyle/>
        <a:p>
          <a:endParaRPr lang="en-US"/>
        </a:p>
      </dgm:t>
    </dgm:pt>
    <dgm:pt modelId="{2F41AE67-BE02-E24E-AD33-AFFB65B22061}" type="sibTrans" cxnId="{CE213C5E-5C0D-FF46-BED6-608763126E83}">
      <dgm:prSet/>
      <dgm:spPr/>
      <dgm:t>
        <a:bodyPr/>
        <a:lstStyle/>
        <a:p>
          <a:endParaRPr lang="en-US"/>
        </a:p>
      </dgm:t>
    </dgm:pt>
    <dgm:pt modelId="{1A81760F-56B4-3F4E-BC6F-ACD671FE2C20}" type="pres">
      <dgm:prSet presAssocID="{1016FDDA-9882-674D-A0DA-C67D01B97B33}" presName="Name0" presStyleCnt="0">
        <dgm:presLayoutVars>
          <dgm:chMax val="1"/>
          <dgm:dir/>
          <dgm:animLvl val="ctr"/>
          <dgm:resizeHandles val="exact"/>
        </dgm:presLayoutVars>
      </dgm:prSet>
      <dgm:spPr/>
    </dgm:pt>
    <dgm:pt modelId="{ADD0D9EE-CA54-FE4A-B429-1D45E88750D6}" type="pres">
      <dgm:prSet presAssocID="{DB77FF9E-61E6-5F49-BD21-73A2E780C251}" presName="centerShape" presStyleLbl="node0" presStyleIdx="0" presStyleCnt="1"/>
      <dgm:spPr/>
    </dgm:pt>
    <dgm:pt modelId="{4C6908EC-CE0D-0A41-B381-A96F2239A7F2}" type="pres">
      <dgm:prSet presAssocID="{BC8D050F-668C-BA45-A435-871C7A534FAC}" presName="parTrans" presStyleLbl="sibTrans2D1" presStyleIdx="0" presStyleCnt="4"/>
      <dgm:spPr/>
    </dgm:pt>
    <dgm:pt modelId="{03E00912-4966-924C-981A-B4E4B27341EF}" type="pres">
      <dgm:prSet presAssocID="{BC8D050F-668C-BA45-A435-871C7A534FAC}" presName="connectorText" presStyleLbl="sibTrans2D1" presStyleIdx="0" presStyleCnt="4"/>
      <dgm:spPr/>
    </dgm:pt>
    <dgm:pt modelId="{CAE5B657-B995-0740-94D3-BE514B0032B0}" type="pres">
      <dgm:prSet presAssocID="{8F0A857C-7E30-9144-91F3-3263DDFBD2F3}" presName="node" presStyleLbl="node1" presStyleIdx="0" presStyleCnt="4">
        <dgm:presLayoutVars>
          <dgm:bulletEnabled val="1"/>
        </dgm:presLayoutVars>
      </dgm:prSet>
      <dgm:spPr/>
    </dgm:pt>
    <dgm:pt modelId="{944C4B7B-8FA8-DD4F-8CC9-314204D8189E}" type="pres">
      <dgm:prSet presAssocID="{040A52BE-6318-8C47-B6E5-01BEDAC1CD3C}" presName="parTrans" presStyleLbl="sibTrans2D1" presStyleIdx="1" presStyleCnt="4"/>
      <dgm:spPr/>
    </dgm:pt>
    <dgm:pt modelId="{7F92311F-E2D0-B444-8070-735DC22004D3}" type="pres">
      <dgm:prSet presAssocID="{040A52BE-6318-8C47-B6E5-01BEDAC1CD3C}" presName="connectorText" presStyleLbl="sibTrans2D1" presStyleIdx="1" presStyleCnt="4"/>
      <dgm:spPr/>
    </dgm:pt>
    <dgm:pt modelId="{1230AF07-0FC3-4343-8210-A9511D8D13A3}" type="pres">
      <dgm:prSet presAssocID="{5D1725C5-205C-7E46-BE45-994A644EB443}" presName="node" presStyleLbl="node1" presStyleIdx="1" presStyleCnt="4">
        <dgm:presLayoutVars>
          <dgm:bulletEnabled val="1"/>
        </dgm:presLayoutVars>
      </dgm:prSet>
      <dgm:spPr/>
    </dgm:pt>
    <dgm:pt modelId="{98B5AAA2-8D45-DC4D-97C4-804FDA767D49}" type="pres">
      <dgm:prSet presAssocID="{91ADFB5C-E220-144C-8946-93DE3E27F1DF}" presName="parTrans" presStyleLbl="sibTrans2D1" presStyleIdx="2" presStyleCnt="4"/>
      <dgm:spPr/>
    </dgm:pt>
    <dgm:pt modelId="{86A0AC67-DFF8-D44C-AF33-5E700A602A5C}" type="pres">
      <dgm:prSet presAssocID="{91ADFB5C-E220-144C-8946-93DE3E27F1DF}" presName="connectorText" presStyleLbl="sibTrans2D1" presStyleIdx="2" presStyleCnt="4"/>
      <dgm:spPr/>
    </dgm:pt>
    <dgm:pt modelId="{AD6F8765-DC99-8F4D-B139-692753F5603A}" type="pres">
      <dgm:prSet presAssocID="{7F0FFF08-4810-5D4C-9014-D709A4A88A5C}" presName="node" presStyleLbl="node1" presStyleIdx="2" presStyleCnt="4">
        <dgm:presLayoutVars>
          <dgm:bulletEnabled val="1"/>
        </dgm:presLayoutVars>
      </dgm:prSet>
      <dgm:spPr/>
    </dgm:pt>
    <dgm:pt modelId="{C6A06DA7-18EC-F642-90C7-6C8D13A815C4}" type="pres">
      <dgm:prSet presAssocID="{2A38406A-D8FB-4040-AA16-79648380033A}" presName="parTrans" presStyleLbl="sibTrans2D1" presStyleIdx="3" presStyleCnt="4"/>
      <dgm:spPr/>
    </dgm:pt>
    <dgm:pt modelId="{D4BE2E73-6D0C-C541-AA78-5632F9F977F9}" type="pres">
      <dgm:prSet presAssocID="{2A38406A-D8FB-4040-AA16-79648380033A}" presName="connectorText" presStyleLbl="sibTrans2D1" presStyleIdx="3" presStyleCnt="4"/>
      <dgm:spPr/>
    </dgm:pt>
    <dgm:pt modelId="{CDEBF3B0-93BD-CD43-A95D-8B67681F5FD7}" type="pres">
      <dgm:prSet presAssocID="{3227F3E6-6366-D843-B9D3-F4F3024446C1}" presName="node" presStyleLbl="node1" presStyleIdx="3" presStyleCnt="4">
        <dgm:presLayoutVars>
          <dgm:bulletEnabled val="1"/>
        </dgm:presLayoutVars>
      </dgm:prSet>
      <dgm:spPr/>
    </dgm:pt>
  </dgm:ptLst>
  <dgm:cxnLst>
    <dgm:cxn modelId="{73FDC102-62AA-704C-8E11-0CD9A4972A96}" type="presOf" srcId="{BC8D050F-668C-BA45-A435-871C7A534FAC}" destId="{03E00912-4966-924C-981A-B4E4B27341EF}" srcOrd="1" destOrd="0" presId="urn:microsoft.com/office/officeart/2005/8/layout/radial5"/>
    <dgm:cxn modelId="{439EB509-8001-7744-878F-C151762D9DA1}" type="presOf" srcId="{8F0A857C-7E30-9144-91F3-3263DDFBD2F3}" destId="{CAE5B657-B995-0740-94D3-BE514B0032B0}" srcOrd="0" destOrd="0" presId="urn:microsoft.com/office/officeart/2005/8/layout/radial5"/>
    <dgm:cxn modelId="{AAF2E114-8638-3B47-8E8C-5E36C4E89EA8}" type="presOf" srcId="{91ADFB5C-E220-144C-8946-93DE3E27F1DF}" destId="{86A0AC67-DFF8-D44C-AF33-5E700A602A5C}" srcOrd="1" destOrd="0" presId="urn:microsoft.com/office/officeart/2005/8/layout/radial5"/>
    <dgm:cxn modelId="{DA37BD17-8487-284B-AEF8-3DC3E3B673E4}" type="presOf" srcId="{3227F3E6-6366-D843-B9D3-F4F3024446C1}" destId="{CDEBF3B0-93BD-CD43-A95D-8B67681F5FD7}" srcOrd="0" destOrd="0" presId="urn:microsoft.com/office/officeart/2005/8/layout/radial5"/>
    <dgm:cxn modelId="{BD776E27-1843-B24C-80BF-5DE9AD9D6C2C}" type="presOf" srcId="{040A52BE-6318-8C47-B6E5-01BEDAC1CD3C}" destId="{7F92311F-E2D0-B444-8070-735DC22004D3}" srcOrd="1" destOrd="0" presId="urn:microsoft.com/office/officeart/2005/8/layout/radial5"/>
    <dgm:cxn modelId="{9779A22D-8992-F849-9C8E-2E3911918E4E}" srcId="{1016FDDA-9882-674D-A0DA-C67D01B97B33}" destId="{DB77FF9E-61E6-5F49-BD21-73A2E780C251}" srcOrd="0" destOrd="0" parTransId="{AC295A98-EDA9-894B-A80F-CCB2D0EFA030}" sibTransId="{6D3E093C-73C2-8A43-9A8F-89218900A570}"/>
    <dgm:cxn modelId="{076E984F-3AC8-6E41-838A-41500798BE4F}" type="presOf" srcId="{040A52BE-6318-8C47-B6E5-01BEDAC1CD3C}" destId="{944C4B7B-8FA8-DD4F-8CC9-314204D8189E}" srcOrd="0" destOrd="0" presId="urn:microsoft.com/office/officeart/2005/8/layout/radial5"/>
    <dgm:cxn modelId="{CE213C5E-5C0D-FF46-BED6-608763126E83}" srcId="{DB77FF9E-61E6-5F49-BD21-73A2E780C251}" destId="{3227F3E6-6366-D843-B9D3-F4F3024446C1}" srcOrd="3" destOrd="0" parTransId="{2A38406A-D8FB-4040-AA16-79648380033A}" sibTransId="{2F41AE67-BE02-E24E-AD33-AFFB65B22061}"/>
    <dgm:cxn modelId="{3EE77562-C76F-264A-A144-4EE89EAF8463}" srcId="{DB77FF9E-61E6-5F49-BD21-73A2E780C251}" destId="{5D1725C5-205C-7E46-BE45-994A644EB443}" srcOrd="1" destOrd="0" parTransId="{040A52BE-6318-8C47-B6E5-01BEDAC1CD3C}" sibTransId="{486E5DFD-3D19-1843-BE63-2A464B2B873D}"/>
    <dgm:cxn modelId="{FACC4473-DD95-174F-950C-51545DE8ADD2}" type="presOf" srcId="{1016FDDA-9882-674D-A0DA-C67D01B97B33}" destId="{1A81760F-56B4-3F4E-BC6F-ACD671FE2C20}" srcOrd="0" destOrd="0" presId="urn:microsoft.com/office/officeart/2005/8/layout/radial5"/>
    <dgm:cxn modelId="{010C9C80-F982-084F-A0A0-92DB805ADCF2}" type="presOf" srcId="{DB77FF9E-61E6-5F49-BD21-73A2E780C251}" destId="{ADD0D9EE-CA54-FE4A-B429-1D45E88750D6}" srcOrd="0" destOrd="0" presId="urn:microsoft.com/office/officeart/2005/8/layout/radial5"/>
    <dgm:cxn modelId="{B230A986-D10D-1349-ADFF-9EFA220B1796}" type="presOf" srcId="{7F0FFF08-4810-5D4C-9014-D709A4A88A5C}" destId="{AD6F8765-DC99-8F4D-B139-692753F5603A}" srcOrd="0" destOrd="0" presId="urn:microsoft.com/office/officeart/2005/8/layout/radial5"/>
    <dgm:cxn modelId="{036143A5-652F-E64F-9D28-79A54E8DA3B1}" srcId="{DB77FF9E-61E6-5F49-BD21-73A2E780C251}" destId="{7F0FFF08-4810-5D4C-9014-D709A4A88A5C}" srcOrd="2" destOrd="0" parTransId="{91ADFB5C-E220-144C-8946-93DE3E27F1DF}" sibTransId="{410F1729-517D-0240-B86E-C21451251D70}"/>
    <dgm:cxn modelId="{DC88A9B8-9A5C-4C4B-AB03-52161F577CA1}" type="presOf" srcId="{2A38406A-D8FB-4040-AA16-79648380033A}" destId="{D4BE2E73-6D0C-C541-AA78-5632F9F977F9}" srcOrd="1" destOrd="0" presId="urn:microsoft.com/office/officeart/2005/8/layout/radial5"/>
    <dgm:cxn modelId="{7E9A81BF-7131-D143-B2BB-F858B32C3E68}" srcId="{DB77FF9E-61E6-5F49-BD21-73A2E780C251}" destId="{8F0A857C-7E30-9144-91F3-3263DDFBD2F3}" srcOrd="0" destOrd="0" parTransId="{BC8D050F-668C-BA45-A435-871C7A534FAC}" sibTransId="{42A038AE-91D0-4A42-A14F-44234633A180}"/>
    <dgm:cxn modelId="{B2566DE0-E60F-C148-BF80-6C4D73C5826F}" type="presOf" srcId="{2A38406A-D8FB-4040-AA16-79648380033A}" destId="{C6A06DA7-18EC-F642-90C7-6C8D13A815C4}" srcOrd="0" destOrd="0" presId="urn:microsoft.com/office/officeart/2005/8/layout/radial5"/>
    <dgm:cxn modelId="{56C39DE0-C56B-7742-B7CD-461771861B73}" type="presOf" srcId="{5D1725C5-205C-7E46-BE45-994A644EB443}" destId="{1230AF07-0FC3-4343-8210-A9511D8D13A3}" srcOrd="0" destOrd="0" presId="urn:microsoft.com/office/officeart/2005/8/layout/radial5"/>
    <dgm:cxn modelId="{FC657CE3-4D96-524C-9BE7-57B7C2968739}" type="presOf" srcId="{91ADFB5C-E220-144C-8946-93DE3E27F1DF}" destId="{98B5AAA2-8D45-DC4D-97C4-804FDA767D49}" srcOrd="0" destOrd="0" presId="urn:microsoft.com/office/officeart/2005/8/layout/radial5"/>
    <dgm:cxn modelId="{18C428EC-34D8-B743-AD19-678E2E866605}" type="presOf" srcId="{BC8D050F-668C-BA45-A435-871C7A534FAC}" destId="{4C6908EC-CE0D-0A41-B381-A96F2239A7F2}" srcOrd="0" destOrd="0" presId="urn:microsoft.com/office/officeart/2005/8/layout/radial5"/>
    <dgm:cxn modelId="{EA2923F2-90C2-F941-BEB6-C45E77F0CB04}" type="presParOf" srcId="{1A81760F-56B4-3F4E-BC6F-ACD671FE2C20}" destId="{ADD0D9EE-CA54-FE4A-B429-1D45E88750D6}" srcOrd="0" destOrd="0" presId="urn:microsoft.com/office/officeart/2005/8/layout/radial5"/>
    <dgm:cxn modelId="{16A9D538-31C0-4A40-8BAE-9E2041841C40}" type="presParOf" srcId="{1A81760F-56B4-3F4E-BC6F-ACD671FE2C20}" destId="{4C6908EC-CE0D-0A41-B381-A96F2239A7F2}" srcOrd="1" destOrd="0" presId="urn:microsoft.com/office/officeart/2005/8/layout/radial5"/>
    <dgm:cxn modelId="{C3DDB21F-EC3B-314E-9CE7-745E008C346E}" type="presParOf" srcId="{4C6908EC-CE0D-0A41-B381-A96F2239A7F2}" destId="{03E00912-4966-924C-981A-B4E4B27341EF}" srcOrd="0" destOrd="0" presId="urn:microsoft.com/office/officeart/2005/8/layout/radial5"/>
    <dgm:cxn modelId="{245ED871-6039-5E4A-A8FA-86A2F47C811F}" type="presParOf" srcId="{1A81760F-56B4-3F4E-BC6F-ACD671FE2C20}" destId="{CAE5B657-B995-0740-94D3-BE514B0032B0}" srcOrd="2" destOrd="0" presId="urn:microsoft.com/office/officeart/2005/8/layout/radial5"/>
    <dgm:cxn modelId="{15DE16C6-D7AC-4548-AA03-A76B104CD6C2}" type="presParOf" srcId="{1A81760F-56B4-3F4E-BC6F-ACD671FE2C20}" destId="{944C4B7B-8FA8-DD4F-8CC9-314204D8189E}" srcOrd="3" destOrd="0" presId="urn:microsoft.com/office/officeart/2005/8/layout/radial5"/>
    <dgm:cxn modelId="{164B946F-6977-364F-B2C8-6986BE5FFAF9}" type="presParOf" srcId="{944C4B7B-8FA8-DD4F-8CC9-314204D8189E}" destId="{7F92311F-E2D0-B444-8070-735DC22004D3}" srcOrd="0" destOrd="0" presId="urn:microsoft.com/office/officeart/2005/8/layout/radial5"/>
    <dgm:cxn modelId="{6BC23F88-0A61-7F47-B45C-4F785BC6BE73}" type="presParOf" srcId="{1A81760F-56B4-3F4E-BC6F-ACD671FE2C20}" destId="{1230AF07-0FC3-4343-8210-A9511D8D13A3}" srcOrd="4" destOrd="0" presId="urn:microsoft.com/office/officeart/2005/8/layout/radial5"/>
    <dgm:cxn modelId="{9F2E0E85-FFFD-4749-804B-6B71878CCFDA}" type="presParOf" srcId="{1A81760F-56B4-3F4E-BC6F-ACD671FE2C20}" destId="{98B5AAA2-8D45-DC4D-97C4-804FDA767D49}" srcOrd="5" destOrd="0" presId="urn:microsoft.com/office/officeart/2005/8/layout/radial5"/>
    <dgm:cxn modelId="{CFF35355-6299-BD49-8C0C-B2F4467D4065}" type="presParOf" srcId="{98B5AAA2-8D45-DC4D-97C4-804FDA767D49}" destId="{86A0AC67-DFF8-D44C-AF33-5E700A602A5C}" srcOrd="0" destOrd="0" presId="urn:microsoft.com/office/officeart/2005/8/layout/radial5"/>
    <dgm:cxn modelId="{844E932D-6678-9B4C-B9A8-52B35CE7789F}" type="presParOf" srcId="{1A81760F-56B4-3F4E-BC6F-ACD671FE2C20}" destId="{AD6F8765-DC99-8F4D-B139-692753F5603A}" srcOrd="6" destOrd="0" presId="urn:microsoft.com/office/officeart/2005/8/layout/radial5"/>
    <dgm:cxn modelId="{DA55A1E3-6D19-AC4E-A7F7-BB1FA3DE8222}" type="presParOf" srcId="{1A81760F-56B4-3F4E-BC6F-ACD671FE2C20}" destId="{C6A06DA7-18EC-F642-90C7-6C8D13A815C4}" srcOrd="7" destOrd="0" presId="urn:microsoft.com/office/officeart/2005/8/layout/radial5"/>
    <dgm:cxn modelId="{9ECE3603-FD0E-384E-9C78-E329511C2E6D}" type="presParOf" srcId="{C6A06DA7-18EC-F642-90C7-6C8D13A815C4}" destId="{D4BE2E73-6D0C-C541-AA78-5632F9F977F9}" srcOrd="0" destOrd="0" presId="urn:microsoft.com/office/officeart/2005/8/layout/radial5"/>
    <dgm:cxn modelId="{5CC3060C-7251-3246-B4E1-88FB28E063D7}" type="presParOf" srcId="{1A81760F-56B4-3F4E-BC6F-ACD671FE2C20}" destId="{CDEBF3B0-93BD-CD43-A95D-8B67681F5FD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F8079-75D6-AF4A-86B0-BA24DFA1D798}">
      <dsp:nvSpPr>
        <dsp:cNvPr id="0" name=""/>
        <dsp:cNvSpPr/>
      </dsp:nvSpPr>
      <dsp:spPr>
        <a:xfrm>
          <a:off x="4368049" y="1052"/>
          <a:ext cx="2084300" cy="1042150"/>
        </a:xfrm>
        <a:prstGeom prst="roundRect">
          <a:avLst>
            <a:gd name="adj" fmla="val 10000"/>
          </a:avLst>
        </a:prstGeom>
        <a:solidFill>
          <a:schemeClr val="accent4"/>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Recruitment</a:t>
          </a:r>
        </a:p>
      </dsp:txBody>
      <dsp:txXfrm>
        <a:off x="4398573" y="31576"/>
        <a:ext cx="2023252" cy="981102"/>
      </dsp:txXfrm>
    </dsp:sp>
    <dsp:sp modelId="{10F04211-7C34-4A4A-AF7E-56F5AA9F9278}">
      <dsp:nvSpPr>
        <dsp:cNvPr id="0" name=""/>
        <dsp:cNvSpPr/>
      </dsp:nvSpPr>
      <dsp:spPr>
        <a:xfrm rot="3600000">
          <a:off x="5727759" y="1829780"/>
          <a:ext cx="1085419" cy="364752"/>
        </a:xfrm>
        <a:prstGeom prst="lef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837185" y="1902730"/>
        <a:ext cx="866567" cy="218852"/>
      </dsp:txXfrm>
    </dsp:sp>
    <dsp:sp modelId="{99F6C814-83B0-794C-BD0A-2E0C233B4620}">
      <dsp:nvSpPr>
        <dsp:cNvPr id="0" name=""/>
        <dsp:cNvSpPr/>
      </dsp:nvSpPr>
      <dsp:spPr>
        <a:xfrm>
          <a:off x="6088587" y="2981110"/>
          <a:ext cx="2084300" cy="1042150"/>
        </a:xfrm>
        <a:prstGeom prst="roundRect">
          <a:avLst>
            <a:gd name="adj" fmla="val 10000"/>
          </a:avLst>
        </a:prstGeom>
        <a:solidFill>
          <a:schemeClr val="accent3"/>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Preparation</a:t>
          </a:r>
        </a:p>
      </dsp:txBody>
      <dsp:txXfrm>
        <a:off x="6119111" y="3011634"/>
        <a:ext cx="2023252" cy="981102"/>
      </dsp:txXfrm>
    </dsp:sp>
    <dsp:sp modelId="{9FDD0935-E353-0843-A168-BE487D1A2C02}">
      <dsp:nvSpPr>
        <dsp:cNvPr id="0" name=""/>
        <dsp:cNvSpPr/>
      </dsp:nvSpPr>
      <dsp:spPr>
        <a:xfrm rot="10800000">
          <a:off x="4867490" y="3319809"/>
          <a:ext cx="1085419" cy="364752"/>
        </a:xfrm>
        <a:prstGeom prst="lef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4976916" y="3392759"/>
        <a:ext cx="866567" cy="218852"/>
      </dsp:txXfrm>
    </dsp:sp>
    <dsp:sp modelId="{794CFA1B-E1FA-8C4D-8050-F58E6BF029BC}">
      <dsp:nvSpPr>
        <dsp:cNvPr id="0" name=""/>
        <dsp:cNvSpPr/>
      </dsp:nvSpPr>
      <dsp:spPr>
        <a:xfrm>
          <a:off x="2647512" y="2981110"/>
          <a:ext cx="2084300" cy="1042150"/>
        </a:xfrm>
        <a:prstGeom prst="roundRect">
          <a:avLst>
            <a:gd name="adj" fmla="val 10000"/>
          </a:avLst>
        </a:prstGeom>
        <a:solidFill>
          <a:schemeClr val="accent5"/>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Retention</a:t>
          </a:r>
        </a:p>
      </dsp:txBody>
      <dsp:txXfrm>
        <a:off x="2678036" y="3011634"/>
        <a:ext cx="2023252" cy="981102"/>
      </dsp:txXfrm>
    </dsp:sp>
    <dsp:sp modelId="{75080848-F1E6-3544-BD64-6FEBBF050874}">
      <dsp:nvSpPr>
        <dsp:cNvPr id="0" name=""/>
        <dsp:cNvSpPr/>
      </dsp:nvSpPr>
      <dsp:spPr>
        <a:xfrm rot="18000000">
          <a:off x="4007221" y="1829780"/>
          <a:ext cx="1085419" cy="364752"/>
        </a:xfrm>
        <a:prstGeom prst="lef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116647" y="1902730"/>
        <a:ext cx="866567" cy="218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2C3A-31DC-0B4F-BE46-3A7E7B2201DC}">
      <dsp:nvSpPr>
        <dsp:cNvPr id="0" name=""/>
        <dsp:cNvSpPr/>
      </dsp:nvSpPr>
      <dsp:spPr>
        <a:xfrm>
          <a:off x="2867637" y="1096"/>
          <a:ext cx="2696773" cy="1348386"/>
        </a:xfrm>
        <a:prstGeom prst="roundRect">
          <a:avLst>
            <a:gd name="adj" fmla="val 1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State Departmen</a:t>
          </a:r>
          <a:r>
            <a:rPr lang="en-US" sz="3600" kern="1200" dirty="0"/>
            <a:t>t  </a:t>
          </a:r>
        </a:p>
      </dsp:txBody>
      <dsp:txXfrm>
        <a:off x="2907130" y="40589"/>
        <a:ext cx="2617787" cy="1269400"/>
      </dsp:txXfrm>
    </dsp:sp>
    <dsp:sp modelId="{C852118F-4523-614B-84B3-C32B3BD2CFC8}">
      <dsp:nvSpPr>
        <dsp:cNvPr id="0" name=""/>
        <dsp:cNvSpPr/>
      </dsp:nvSpPr>
      <dsp:spPr>
        <a:xfrm rot="3600000">
          <a:off x="4627120" y="2366555"/>
          <a:ext cx="1403184" cy="471935"/>
        </a:xfrm>
        <a:prstGeom prst="leftRightArrow">
          <a:avLst>
            <a:gd name="adj1" fmla="val 60000"/>
            <a:gd name="adj2" fmla="val 5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768701" y="2460942"/>
        <a:ext cx="1120023" cy="283161"/>
      </dsp:txXfrm>
    </dsp:sp>
    <dsp:sp modelId="{A849E527-DA41-AD4D-9B99-C9815971310A}">
      <dsp:nvSpPr>
        <dsp:cNvPr id="0" name=""/>
        <dsp:cNvSpPr/>
      </dsp:nvSpPr>
      <dsp:spPr>
        <a:xfrm>
          <a:off x="5093014" y="3855562"/>
          <a:ext cx="2696773" cy="1348386"/>
        </a:xfrm>
        <a:prstGeom prst="roundRect">
          <a:avLst>
            <a:gd name="adj" fmla="val 10000"/>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Universities </a:t>
          </a:r>
        </a:p>
      </dsp:txBody>
      <dsp:txXfrm>
        <a:off x="5132507" y="3895055"/>
        <a:ext cx="2617787" cy="1269400"/>
      </dsp:txXfrm>
    </dsp:sp>
    <dsp:sp modelId="{71D11CD3-05BD-C04F-B27D-73B5B094A88D}">
      <dsp:nvSpPr>
        <dsp:cNvPr id="0" name=""/>
        <dsp:cNvSpPr/>
      </dsp:nvSpPr>
      <dsp:spPr>
        <a:xfrm rot="10800000">
          <a:off x="3514431" y="4293788"/>
          <a:ext cx="1403184" cy="471935"/>
        </a:xfrm>
        <a:prstGeom prst="leftRightArrow">
          <a:avLst>
            <a:gd name="adj1" fmla="val 60000"/>
            <a:gd name="adj2" fmla="val 50000"/>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3656011" y="4388175"/>
        <a:ext cx="1120023" cy="283161"/>
      </dsp:txXfrm>
    </dsp:sp>
    <dsp:sp modelId="{C209E739-CF44-5849-BBDF-4E12DF4C9D9F}">
      <dsp:nvSpPr>
        <dsp:cNvPr id="0" name=""/>
        <dsp:cNvSpPr/>
      </dsp:nvSpPr>
      <dsp:spPr>
        <a:xfrm>
          <a:off x="642260" y="3855562"/>
          <a:ext cx="2696773" cy="1348386"/>
        </a:xfrm>
        <a:prstGeom prst="roundRect">
          <a:avLst>
            <a:gd name="adj" fmla="val 10000"/>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Districts</a:t>
          </a:r>
        </a:p>
      </dsp:txBody>
      <dsp:txXfrm>
        <a:off x="681753" y="3895055"/>
        <a:ext cx="2617787" cy="1269400"/>
      </dsp:txXfrm>
    </dsp:sp>
    <dsp:sp modelId="{BA3FEE5F-ED09-3E49-B2BB-1C8CAAC51E9E}">
      <dsp:nvSpPr>
        <dsp:cNvPr id="0" name=""/>
        <dsp:cNvSpPr/>
      </dsp:nvSpPr>
      <dsp:spPr>
        <a:xfrm rot="18000000">
          <a:off x="2401743" y="2366555"/>
          <a:ext cx="1403184" cy="471935"/>
        </a:xfrm>
        <a:prstGeom prst="leftRightArrow">
          <a:avLst>
            <a:gd name="adj1" fmla="val 60000"/>
            <a:gd name="adj2" fmla="val 50000"/>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543324" y="2460942"/>
        <a:ext cx="1120023" cy="283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0BE31-9D81-CA4B-B456-C7DFD3482EA8}">
      <dsp:nvSpPr>
        <dsp:cNvPr id="0" name=""/>
        <dsp:cNvSpPr/>
      </dsp:nvSpPr>
      <dsp:spPr>
        <a:xfrm>
          <a:off x="3457886" y="2701023"/>
          <a:ext cx="2269259" cy="2269259"/>
        </a:xfrm>
        <a:prstGeom prst="ellipse">
          <a:avLst/>
        </a:prstGeom>
        <a:gradFill rotWithShape="1">
          <a:gsLst>
            <a:gs pos="0">
              <a:schemeClr val="accent2">
                <a:tint val="67000"/>
                <a:satMod val="105000"/>
                <a:lumMod val="110000"/>
              </a:schemeClr>
            </a:gs>
            <a:gs pos="50000">
              <a:schemeClr val="accent2">
                <a:tint val="73000"/>
                <a:satMod val="103000"/>
                <a:lumMod val="105000"/>
              </a:schemeClr>
            </a:gs>
            <a:gs pos="100000">
              <a:schemeClr val="accent2">
                <a:tint val="81000"/>
                <a:satMod val="109000"/>
                <a:lumMod val="105000"/>
              </a:schemeClr>
            </a:gs>
          </a:gsLst>
          <a:lin ang="5400000" scaled="0"/>
        </a:gradFill>
        <a:ln w="6350" cap="flat" cmpd="sng" algn="in">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Effective Special Education Teacher</a:t>
          </a:r>
        </a:p>
      </dsp:txBody>
      <dsp:txXfrm>
        <a:off x="3790211" y="3033348"/>
        <a:ext cx="1604609" cy="1604609"/>
      </dsp:txXfrm>
    </dsp:sp>
    <dsp:sp modelId="{08EC4DB7-29EE-8D44-8F59-C805C02E44AD}">
      <dsp:nvSpPr>
        <dsp:cNvPr id="0" name=""/>
        <dsp:cNvSpPr/>
      </dsp:nvSpPr>
      <dsp:spPr>
        <a:xfrm rot="12900000">
          <a:off x="2000279" y="2305331"/>
          <a:ext cx="1737059" cy="646738"/>
        </a:xfrm>
        <a:prstGeom prst="leftArrow">
          <a:avLst>
            <a:gd name="adj1" fmla="val 60000"/>
            <a:gd name="adj2" fmla="val 5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A9F9A0B-AD1C-4342-812F-8DF3FBC8F440}">
      <dsp:nvSpPr>
        <dsp:cNvPr id="0" name=""/>
        <dsp:cNvSpPr/>
      </dsp:nvSpPr>
      <dsp:spPr>
        <a:xfrm>
          <a:off x="1079452" y="1268213"/>
          <a:ext cx="2155796" cy="1724636"/>
        </a:xfrm>
        <a:prstGeom prst="roundRect">
          <a:avLst>
            <a:gd name="adj" fmla="val 10000"/>
          </a:avLst>
        </a:prstGeom>
        <a:solidFill>
          <a:schemeClr val="accent4">
            <a:lumMod val="75000"/>
          </a:schemeClr>
        </a:solidFill>
        <a:ln w="6350" cap="flat" cmpd="sng" algn="in">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National Board Certification</a:t>
          </a:r>
        </a:p>
      </dsp:txBody>
      <dsp:txXfrm>
        <a:off x="1129965" y="1318726"/>
        <a:ext cx="2054770" cy="1623610"/>
      </dsp:txXfrm>
    </dsp:sp>
    <dsp:sp modelId="{A8EAB7F5-AB90-FA4F-90EF-3EC435C90E5D}">
      <dsp:nvSpPr>
        <dsp:cNvPr id="0" name=""/>
        <dsp:cNvSpPr/>
      </dsp:nvSpPr>
      <dsp:spPr>
        <a:xfrm rot="16200000">
          <a:off x="3723986" y="1408025"/>
          <a:ext cx="1737059" cy="646738"/>
        </a:xfrm>
        <a:prstGeom prst="leftArrow">
          <a:avLst>
            <a:gd name="adj1" fmla="val 60000"/>
            <a:gd name="adj2" fmla="val 50000"/>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E91F72-C6B6-E44E-92FE-051B7103EA45}">
      <dsp:nvSpPr>
        <dsp:cNvPr id="0" name=""/>
        <dsp:cNvSpPr/>
      </dsp:nvSpPr>
      <dsp:spPr>
        <a:xfrm>
          <a:off x="3514617" y="547"/>
          <a:ext cx="2155796" cy="1724636"/>
        </a:xfrm>
        <a:prstGeom prst="roundRect">
          <a:avLst>
            <a:gd name="adj" fmla="val 10000"/>
          </a:avLst>
        </a:prstGeom>
        <a:solidFill>
          <a:schemeClr val="accent6">
            <a:lumMod val="75000"/>
          </a:schemeClr>
        </a:solidFill>
        <a:ln w="6350" cap="flat" cmpd="sng" algn="in">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Professional Development</a:t>
          </a:r>
        </a:p>
      </dsp:txBody>
      <dsp:txXfrm>
        <a:off x="3565130" y="51060"/>
        <a:ext cx="2054770" cy="1623610"/>
      </dsp:txXfrm>
    </dsp:sp>
    <dsp:sp modelId="{6F435161-A7DF-FF49-95CB-C71B15D0FAC5}">
      <dsp:nvSpPr>
        <dsp:cNvPr id="0" name=""/>
        <dsp:cNvSpPr/>
      </dsp:nvSpPr>
      <dsp:spPr>
        <a:xfrm rot="19500000">
          <a:off x="5447693" y="2305331"/>
          <a:ext cx="1737059" cy="646738"/>
        </a:xfrm>
        <a:prstGeom prst="leftArrow">
          <a:avLst>
            <a:gd name="adj1" fmla="val 60000"/>
            <a:gd name="adj2" fmla="val 50000"/>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8D7058F-95AF-7842-9CFD-F8B0F93C43B9}">
      <dsp:nvSpPr>
        <dsp:cNvPr id="0" name=""/>
        <dsp:cNvSpPr/>
      </dsp:nvSpPr>
      <dsp:spPr>
        <a:xfrm>
          <a:off x="5949782" y="1268213"/>
          <a:ext cx="2155796" cy="1724636"/>
        </a:xfrm>
        <a:prstGeom prst="roundRect">
          <a:avLst>
            <a:gd name="adj" fmla="val 10000"/>
          </a:avLst>
        </a:prstGeom>
        <a:solidFill>
          <a:schemeClr val="accent5">
            <a:lumMod val="75000"/>
          </a:schemeClr>
        </a:solidFill>
        <a:ln w="6350" cap="flat" cmpd="sng" algn="in">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E-Mentoring</a:t>
          </a:r>
        </a:p>
      </dsp:txBody>
      <dsp:txXfrm>
        <a:off x="6000295" y="1318726"/>
        <a:ext cx="2054770" cy="1623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0D9EE-CA54-FE4A-B429-1D45E88750D6}">
      <dsp:nvSpPr>
        <dsp:cNvPr id="0" name=""/>
        <dsp:cNvSpPr/>
      </dsp:nvSpPr>
      <dsp:spPr>
        <a:xfrm>
          <a:off x="2639875" y="1685561"/>
          <a:ext cx="1200878" cy="1200878"/>
        </a:xfrm>
        <a:prstGeom prst="ellipse">
          <a:avLst/>
        </a:prstGeom>
        <a:solidFill>
          <a:schemeClr val="accent5"/>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CEEDAR</a:t>
          </a:r>
        </a:p>
      </dsp:txBody>
      <dsp:txXfrm>
        <a:off x="2815740" y="1861426"/>
        <a:ext cx="849148" cy="849148"/>
      </dsp:txXfrm>
    </dsp:sp>
    <dsp:sp modelId="{4C6908EC-CE0D-0A41-B381-A96F2239A7F2}">
      <dsp:nvSpPr>
        <dsp:cNvPr id="0" name=""/>
        <dsp:cNvSpPr/>
      </dsp:nvSpPr>
      <dsp:spPr>
        <a:xfrm rot="16200000">
          <a:off x="3112948" y="1248307"/>
          <a:ext cx="254732" cy="40829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151158" y="1368177"/>
        <a:ext cx="178312" cy="244978"/>
      </dsp:txXfrm>
    </dsp:sp>
    <dsp:sp modelId="{CAE5B657-B995-0740-94D3-BE514B0032B0}">
      <dsp:nvSpPr>
        <dsp:cNvPr id="0" name=""/>
        <dsp:cNvSpPr/>
      </dsp:nvSpPr>
      <dsp:spPr>
        <a:xfrm>
          <a:off x="2639875" y="4055"/>
          <a:ext cx="1200878" cy="1200878"/>
        </a:xfrm>
        <a:prstGeom prst="ellipse">
          <a:avLst/>
        </a:prstGeom>
        <a:solidFill>
          <a:schemeClr val="accent4"/>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IHEs</a:t>
          </a:r>
        </a:p>
      </dsp:txBody>
      <dsp:txXfrm>
        <a:off x="2815740" y="179920"/>
        <a:ext cx="849148" cy="849148"/>
      </dsp:txXfrm>
    </dsp:sp>
    <dsp:sp modelId="{944C4B7B-8FA8-DD4F-8CC9-314204D8189E}">
      <dsp:nvSpPr>
        <dsp:cNvPr id="0" name=""/>
        <dsp:cNvSpPr/>
      </dsp:nvSpPr>
      <dsp:spPr>
        <a:xfrm>
          <a:off x="3946491" y="2081851"/>
          <a:ext cx="254732" cy="408298"/>
        </a:xfrm>
        <a:prstGeom prst="rightArrow">
          <a:avLst>
            <a:gd name="adj1" fmla="val 60000"/>
            <a:gd name="adj2" fmla="val 50000"/>
          </a:avLst>
        </a:prstGeom>
        <a:solidFill>
          <a:schemeClr val="accent5">
            <a:hueOff val="2944118"/>
            <a:satOff val="9586"/>
            <a:lumOff val="33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946491" y="2163511"/>
        <a:ext cx="178312" cy="244978"/>
      </dsp:txXfrm>
    </dsp:sp>
    <dsp:sp modelId="{1230AF07-0FC3-4343-8210-A9511D8D13A3}">
      <dsp:nvSpPr>
        <dsp:cNvPr id="0" name=""/>
        <dsp:cNvSpPr/>
      </dsp:nvSpPr>
      <dsp:spPr>
        <a:xfrm>
          <a:off x="4321381" y="1685561"/>
          <a:ext cx="1200878" cy="1200878"/>
        </a:xfrm>
        <a:prstGeom prst="ellipse">
          <a:avLst/>
        </a:prstGeom>
        <a:solidFill>
          <a:schemeClr val="accent5">
            <a:hueOff val="2944118"/>
            <a:satOff val="9586"/>
            <a:lumOff val="333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LEAs</a:t>
          </a:r>
        </a:p>
      </dsp:txBody>
      <dsp:txXfrm>
        <a:off x="4497246" y="1861426"/>
        <a:ext cx="849148" cy="849148"/>
      </dsp:txXfrm>
    </dsp:sp>
    <dsp:sp modelId="{98B5AAA2-8D45-DC4D-97C4-804FDA767D49}">
      <dsp:nvSpPr>
        <dsp:cNvPr id="0" name=""/>
        <dsp:cNvSpPr/>
      </dsp:nvSpPr>
      <dsp:spPr>
        <a:xfrm rot="5400000">
          <a:off x="3112948" y="2915394"/>
          <a:ext cx="254732" cy="408298"/>
        </a:xfrm>
        <a:prstGeom prst="rightArrow">
          <a:avLst>
            <a:gd name="adj1" fmla="val 60000"/>
            <a:gd name="adj2" fmla="val 50000"/>
          </a:avLst>
        </a:prstGeom>
        <a:solidFill>
          <a:schemeClr val="accent5">
            <a:hueOff val="5888237"/>
            <a:satOff val="19172"/>
            <a:lumOff val="6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151158" y="2958844"/>
        <a:ext cx="178312" cy="244978"/>
      </dsp:txXfrm>
    </dsp:sp>
    <dsp:sp modelId="{AD6F8765-DC99-8F4D-B139-692753F5603A}">
      <dsp:nvSpPr>
        <dsp:cNvPr id="0" name=""/>
        <dsp:cNvSpPr/>
      </dsp:nvSpPr>
      <dsp:spPr>
        <a:xfrm>
          <a:off x="2639875" y="3367067"/>
          <a:ext cx="1200878" cy="1200878"/>
        </a:xfrm>
        <a:prstGeom prst="ellipse">
          <a:avLst/>
        </a:prstGeom>
        <a:solidFill>
          <a:schemeClr val="accent5">
            <a:hueOff val="5888237"/>
            <a:satOff val="19172"/>
            <a:lumOff val="666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DOE</a:t>
          </a:r>
        </a:p>
      </dsp:txBody>
      <dsp:txXfrm>
        <a:off x="2815740" y="3542932"/>
        <a:ext cx="849148" cy="849148"/>
      </dsp:txXfrm>
    </dsp:sp>
    <dsp:sp modelId="{C6A06DA7-18EC-F642-90C7-6C8D13A815C4}">
      <dsp:nvSpPr>
        <dsp:cNvPr id="0" name=""/>
        <dsp:cNvSpPr/>
      </dsp:nvSpPr>
      <dsp:spPr>
        <a:xfrm rot="10800000">
          <a:off x="2279404" y="2081851"/>
          <a:ext cx="254732" cy="408298"/>
        </a:xfrm>
        <a:prstGeom prst="rightArrow">
          <a:avLst>
            <a:gd name="adj1" fmla="val 60000"/>
            <a:gd name="adj2" fmla="val 50000"/>
          </a:avLst>
        </a:prstGeom>
        <a:solidFill>
          <a:schemeClr val="accent5">
            <a:hueOff val="8832355"/>
            <a:satOff val="28758"/>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355824" y="2163511"/>
        <a:ext cx="178312" cy="244978"/>
      </dsp:txXfrm>
    </dsp:sp>
    <dsp:sp modelId="{CDEBF3B0-93BD-CD43-A95D-8B67681F5FD7}">
      <dsp:nvSpPr>
        <dsp:cNvPr id="0" name=""/>
        <dsp:cNvSpPr/>
      </dsp:nvSpPr>
      <dsp:spPr>
        <a:xfrm>
          <a:off x="958369" y="1685561"/>
          <a:ext cx="1200878" cy="1200878"/>
        </a:xfrm>
        <a:prstGeom prst="ellipse">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PSC</a:t>
          </a:r>
        </a:p>
      </dsp:txBody>
      <dsp:txXfrm>
        <a:off x="1134234" y="1861426"/>
        <a:ext cx="849148" cy="84914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2E04D-9120-45D2-B52D-2C7DA03F6F32}" type="datetimeFigureOut">
              <a:rPr lang="en-US" smtClean="0"/>
              <a:t>8/8/18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C39A0-7C03-4BC5-9BBC-138AB62A709A}" type="slidenum">
              <a:rPr lang="en-US" smtClean="0"/>
              <a:t>‹#›</a:t>
            </a:fld>
            <a:endParaRPr lang="en-US"/>
          </a:p>
        </p:txBody>
      </p:sp>
    </p:spTree>
    <p:extLst>
      <p:ext uri="{BB962C8B-B14F-4D97-AF65-F5344CB8AC3E}">
        <p14:creationId xmlns:p14="http://schemas.microsoft.com/office/powerpoint/2010/main" val="156790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A17FB5D-8A83-415A-B301-4CB46F55847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4542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Graph depicting percentage of Special Education, Math, and Science teachers Kansas loses yearly from 2013-2017</a:t>
            </a:r>
          </a:p>
          <a:p>
            <a:r>
              <a:rPr lang="en-US" dirty="0"/>
              <a:t>Special Education (9.7% in 2013, 10.3% in 2014, 11.8% in 2015, 12.7% in 2016, and 13.5% in 2017)</a:t>
            </a:r>
          </a:p>
          <a:p>
            <a:r>
              <a:rPr lang="en-US" dirty="0"/>
              <a:t>Math (6.7% in 2013, 6.4% in 2014, 7.1% in 2015, 7% in 2016, and 7.3% in 2017)</a:t>
            </a:r>
          </a:p>
          <a:p>
            <a:r>
              <a:rPr lang="en-US" dirty="0"/>
              <a:t>Science (7.2% in 2014, 7.3% in 2015, 7.6% in 2016, and 8.6% in 2017)</a:t>
            </a:r>
          </a:p>
        </p:txBody>
      </p:sp>
      <p:sp>
        <p:nvSpPr>
          <p:cNvPr id="4" name="Slide Number Placeholder 3"/>
          <p:cNvSpPr>
            <a:spLocks noGrp="1"/>
          </p:cNvSpPr>
          <p:nvPr>
            <p:ph type="sldNum" sz="quarter" idx="10"/>
          </p:nvPr>
        </p:nvSpPr>
        <p:spPr/>
        <p:txBody>
          <a:bodyPr/>
          <a:lstStyle/>
          <a:p>
            <a:fld id="{9A5C39A0-7C03-4BC5-9BBC-138AB62A709A}" type="slidenum">
              <a:rPr lang="en-US" smtClean="0"/>
              <a:t>12</a:t>
            </a:fld>
            <a:endParaRPr lang="en-US"/>
          </a:p>
        </p:txBody>
      </p:sp>
    </p:spTree>
    <p:extLst>
      <p:ext uri="{BB962C8B-B14F-4D97-AF65-F5344CB8AC3E}">
        <p14:creationId xmlns:p14="http://schemas.microsoft.com/office/powerpoint/2010/main" val="595063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a:t>
            </a:r>
            <a:r>
              <a:rPr lang="en-US" baseline="0" dirty="0"/>
              <a:t> 1: Quote from a mentee: </a:t>
            </a:r>
            <a:r>
              <a:rPr lang="en-US" sz="1200" kern="1200" dirty="0">
                <a:solidFill>
                  <a:schemeClr val="tx1"/>
                </a:solidFill>
                <a:effectLst/>
                <a:latin typeface="+mn-lt"/>
                <a:ea typeface="+mn-ea"/>
                <a:cs typeface="+mn-cs"/>
              </a:rPr>
              <a:t>I have really enjoyed having a seasoned special educator guide and advise me in what has been the most challenging year, my second year, of teaching.</a:t>
            </a:r>
            <a:endParaRPr lang="en-US" dirty="0"/>
          </a:p>
          <a:p>
            <a:r>
              <a:rPr lang="en-US" dirty="0"/>
              <a:t>Image 2: Middle aged man smirking wearing a tie with an oversized apple on his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3: Quote from a mentee: </a:t>
            </a:r>
            <a:r>
              <a:rPr lang="en-US" sz="1200" kern="1200" dirty="0">
                <a:solidFill>
                  <a:schemeClr val="tx1"/>
                </a:solidFill>
                <a:effectLst/>
                <a:latin typeface="+mn-lt"/>
                <a:ea typeface="+mn-ea"/>
                <a:cs typeface="+mn-cs"/>
              </a:rPr>
              <a:t>Personal correspondence [with my mentor], both over email and by phone, has been the only thing that has helped me manage this year. </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13</a:t>
            </a:fld>
            <a:endParaRPr lang="en-US"/>
          </a:p>
        </p:txBody>
      </p:sp>
    </p:spTree>
    <p:extLst>
      <p:ext uri="{BB962C8B-B14F-4D97-AF65-F5344CB8AC3E}">
        <p14:creationId xmlns:p14="http://schemas.microsoft.com/office/powerpoint/2010/main" val="215027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Kansas Early Career Special Educator Mentoring including TASN (Kansas Technical Assistance System Network) logo with sunflower</a:t>
            </a:r>
          </a:p>
        </p:txBody>
      </p:sp>
      <p:sp>
        <p:nvSpPr>
          <p:cNvPr id="4" name="Slide Number Placeholder 3"/>
          <p:cNvSpPr>
            <a:spLocks noGrp="1"/>
          </p:cNvSpPr>
          <p:nvPr>
            <p:ph type="sldNum" sz="quarter" idx="10"/>
          </p:nvPr>
        </p:nvSpPr>
        <p:spPr/>
        <p:txBody>
          <a:bodyPr/>
          <a:lstStyle/>
          <a:p>
            <a:fld id="{9A5C39A0-7C03-4BC5-9BBC-138AB62A709A}" type="slidenum">
              <a:rPr lang="en-US" smtClean="0"/>
              <a:t>14</a:t>
            </a:fld>
            <a:endParaRPr lang="en-US"/>
          </a:p>
        </p:txBody>
      </p:sp>
    </p:spTree>
    <p:extLst>
      <p:ext uri="{BB962C8B-B14F-4D97-AF65-F5344CB8AC3E}">
        <p14:creationId xmlns:p14="http://schemas.microsoft.com/office/powerpoint/2010/main" val="305465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1: Two colorful computer generated images representing people grouped together with text “Our Place”</a:t>
            </a:r>
          </a:p>
          <a:p>
            <a:r>
              <a:rPr lang="en-US" dirty="0"/>
              <a:t>Image 2: Five colorful computer generated images representing people grouped together with text “Explorations”</a:t>
            </a:r>
          </a:p>
          <a:p>
            <a:r>
              <a:rPr lang="en-US" dirty="0"/>
              <a:t>Image 3: Multiple groups of colorful computer generated images representing people surrounding an image of the United States of America with text “National Community” </a:t>
            </a:r>
          </a:p>
          <a:p>
            <a:r>
              <a:rPr lang="en-US" dirty="0"/>
              <a:t>Image 4: Screenshot of </a:t>
            </a:r>
            <a:r>
              <a:rPr lang="en-US" dirty="0" err="1"/>
              <a:t>Swivl</a:t>
            </a:r>
            <a:r>
              <a:rPr lang="en-US" dirty="0"/>
              <a:t> video observation online tool with text “Video Observations”</a:t>
            </a:r>
          </a:p>
        </p:txBody>
      </p:sp>
      <p:sp>
        <p:nvSpPr>
          <p:cNvPr id="4" name="Slide Number Placeholder 3"/>
          <p:cNvSpPr>
            <a:spLocks noGrp="1"/>
          </p:cNvSpPr>
          <p:nvPr>
            <p:ph type="sldNum" sz="quarter" idx="10"/>
          </p:nvPr>
        </p:nvSpPr>
        <p:spPr/>
        <p:txBody>
          <a:bodyPr/>
          <a:lstStyle/>
          <a:p>
            <a:fld id="{9A5C39A0-7C03-4BC5-9BBC-138AB62A709A}" type="slidenum">
              <a:rPr lang="en-US" smtClean="0"/>
              <a:t>16</a:t>
            </a:fld>
            <a:endParaRPr lang="en-US"/>
          </a:p>
        </p:txBody>
      </p:sp>
    </p:spTree>
    <p:extLst>
      <p:ext uri="{BB962C8B-B14F-4D97-AF65-F5344CB8AC3E}">
        <p14:creationId xmlns:p14="http://schemas.microsoft.com/office/powerpoint/2010/main" val="1929739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1: Classroom with adult learners facing forward at the presenter and the presenter screen</a:t>
            </a:r>
          </a:p>
          <a:p>
            <a:r>
              <a:rPr lang="en-US" dirty="0"/>
              <a:t>Image 2: Three books (Discipline in the Secondary Classroom, How to Reach and Teach Children with Challenging Behavior, Explicit Instruction), a </a:t>
            </a:r>
            <a:r>
              <a:rPr lang="en-US" dirty="0" err="1"/>
              <a:t>Swivl</a:t>
            </a:r>
            <a:r>
              <a:rPr lang="en-US" dirty="0"/>
              <a:t> observation device, and a tablet</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17</a:t>
            </a:fld>
            <a:endParaRPr lang="en-US"/>
          </a:p>
        </p:txBody>
      </p:sp>
    </p:spTree>
    <p:extLst>
      <p:ext uri="{BB962C8B-B14F-4D97-AF65-F5344CB8AC3E}">
        <p14:creationId xmlns:p14="http://schemas.microsoft.com/office/powerpoint/2010/main" val="3331768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Quote from a mentee: </a:t>
            </a:r>
            <a:r>
              <a:rPr lang="en-US" sz="1200" kern="1200" dirty="0">
                <a:solidFill>
                  <a:schemeClr val="tx1"/>
                </a:solidFill>
                <a:effectLst/>
                <a:latin typeface="+mn-lt"/>
                <a:ea typeface="+mn-ea"/>
                <a:cs typeface="+mn-cs"/>
              </a:rPr>
              <a:t>It is an excellent opportunity to spend time reflecting on my performance and get feedback for how to improve.</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18</a:t>
            </a:fld>
            <a:endParaRPr lang="en-US"/>
          </a:p>
        </p:txBody>
      </p:sp>
    </p:spTree>
    <p:extLst>
      <p:ext uri="{BB962C8B-B14F-4D97-AF65-F5344CB8AC3E}">
        <p14:creationId xmlns:p14="http://schemas.microsoft.com/office/powerpoint/2010/main" val="126930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Quote from mentee: </a:t>
            </a:r>
            <a:r>
              <a:rPr lang="en-US" sz="1200" kern="1200" dirty="0">
                <a:solidFill>
                  <a:schemeClr val="tx1"/>
                </a:solidFill>
                <a:effectLst/>
                <a:latin typeface="+mn-lt"/>
                <a:ea typeface="+mn-ea"/>
                <a:cs typeface="+mn-cs"/>
              </a:rPr>
              <a:t>Having a mentor was wonderful. This year started out stressful and I couldn't keep up with all of my responsibilities. My mentor, gave me her phone number and listened to me, offered suggestions, and then followed up with me! She made the whole situation more manageable.</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20</a:t>
            </a:fld>
            <a:endParaRPr lang="en-US"/>
          </a:p>
        </p:txBody>
      </p:sp>
    </p:spTree>
    <p:extLst>
      <p:ext uri="{BB962C8B-B14F-4D97-AF65-F5344CB8AC3E}">
        <p14:creationId xmlns:p14="http://schemas.microsoft.com/office/powerpoint/2010/main" val="246083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Graph: Percentage of Mentees Who Agreed with the Following Statements</a:t>
            </a:r>
          </a:p>
          <a:p>
            <a:r>
              <a:rPr lang="en-US" dirty="0"/>
              <a:t>87.7% agree with the statement: I am given the support I need to teach students with disabilities. </a:t>
            </a:r>
          </a:p>
          <a:p>
            <a:r>
              <a:rPr lang="en-US" dirty="0"/>
              <a:t>93.0% agree with the statement: My students are engaged in the lessons that I teach.</a:t>
            </a:r>
          </a:p>
          <a:p>
            <a:r>
              <a:rPr lang="en-US" dirty="0"/>
              <a:t>87.7% agree with the statement: I am able to meet the learning needs of all my students.</a:t>
            </a:r>
          </a:p>
          <a:p>
            <a:r>
              <a:rPr lang="en-US" dirty="0"/>
              <a:t>96.6% agree with the statement: I regularly communicate with parents regarding the academic progress of their child.</a:t>
            </a:r>
          </a:p>
          <a:p>
            <a:r>
              <a:rPr lang="en-US" dirty="0"/>
              <a:t>94.8% agree with the statement: I regularly communicate with parents regarding the behavioral progress of their child.</a:t>
            </a:r>
          </a:p>
          <a:p>
            <a:r>
              <a:rPr lang="en-US" dirty="0"/>
              <a:t>85.7% agree with the statement: I am generally satisfied with being a teacher at this school.</a:t>
            </a:r>
          </a:p>
        </p:txBody>
      </p:sp>
      <p:sp>
        <p:nvSpPr>
          <p:cNvPr id="4" name="Slide Number Placeholder 3"/>
          <p:cNvSpPr>
            <a:spLocks noGrp="1"/>
          </p:cNvSpPr>
          <p:nvPr>
            <p:ph type="sldNum" sz="quarter" idx="10"/>
          </p:nvPr>
        </p:nvSpPr>
        <p:spPr/>
        <p:txBody>
          <a:bodyPr/>
          <a:lstStyle/>
          <a:p>
            <a:fld id="{9A5C39A0-7C03-4BC5-9BBC-138AB62A709A}" type="slidenum">
              <a:rPr lang="en-US" smtClean="0"/>
              <a:t>21</a:t>
            </a:fld>
            <a:endParaRPr lang="en-US"/>
          </a:p>
        </p:txBody>
      </p:sp>
    </p:spTree>
    <p:extLst>
      <p:ext uri="{BB962C8B-B14F-4D97-AF65-F5344CB8AC3E}">
        <p14:creationId xmlns:p14="http://schemas.microsoft.com/office/powerpoint/2010/main" val="333952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Graph: Mentor Ratings of Mentees (Percentage of Proficient or Somewhat Proficient ratings)</a:t>
            </a:r>
          </a:p>
          <a:p>
            <a:r>
              <a:rPr lang="en-US" dirty="0"/>
              <a:t>98% rated “Plan instruction based on learning and developmental levels of all students” as proficient or somewhat proficient</a:t>
            </a:r>
          </a:p>
          <a:p>
            <a:r>
              <a:rPr lang="en-US" dirty="0"/>
              <a:t>98% rated “Establishes a classroom environment conducive to learning” as proficient or somewhat proficient </a:t>
            </a:r>
          </a:p>
          <a:p>
            <a:r>
              <a:rPr lang="en-US" dirty="0"/>
              <a:t>100% rated “Uses methods and techniques that are effective in meeting student needs” as proficient or somewhat proficient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Quote</a:t>
            </a:r>
            <a:r>
              <a:rPr lang="en-US" baseline="0" dirty="0"/>
              <a:t> from a mentor: </a:t>
            </a:r>
            <a:r>
              <a:rPr lang="en-US" sz="1200" kern="1200" dirty="0">
                <a:solidFill>
                  <a:schemeClr val="tx1"/>
                </a:solidFill>
                <a:effectLst/>
                <a:latin typeface="+mn-lt"/>
                <a:ea typeface="+mn-ea"/>
                <a:cs typeface="+mn-cs"/>
              </a:rPr>
              <a:t>I love working for </a:t>
            </a:r>
            <a:r>
              <a:rPr lang="en-US" sz="1200" kern="1200" dirty="0" err="1">
                <a:solidFill>
                  <a:schemeClr val="tx1"/>
                </a:solidFill>
                <a:effectLst/>
                <a:latin typeface="+mn-lt"/>
                <a:ea typeface="+mn-ea"/>
                <a:cs typeface="+mn-cs"/>
              </a:rPr>
              <a:t>eMSS</a:t>
            </a:r>
            <a:r>
              <a:rPr lang="en-US" sz="1200" kern="1200" dirty="0">
                <a:solidFill>
                  <a:schemeClr val="tx1"/>
                </a:solidFill>
                <a:effectLst/>
                <a:latin typeface="+mn-lt"/>
                <a:ea typeface="+mn-ea"/>
                <a:cs typeface="+mn-cs"/>
              </a:rPr>
              <a:t>! I believe that I have grown professionally by helping others to succeed.</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22</a:t>
            </a:fld>
            <a:endParaRPr lang="en-US"/>
          </a:p>
        </p:txBody>
      </p:sp>
    </p:spTree>
    <p:extLst>
      <p:ext uri="{BB962C8B-B14F-4D97-AF65-F5344CB8AC3E}">
        <p14:creationId xmlns:p14="http://schemas.microsoft.com/office/powerpoint/2010/main" val="3870566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1: Text “99% of mentees continue teaching 2 years after participating in mentoring” with a graphic of Kansas with 99% of the state colored dark blue while 1% of the state is colored light blue</a:t>
            </a:r>
          </a:p>
          <a:p>
            <a:r>
              <a:rPr lang="en-US" dirty="0"/>
              <a:t>Image 2: Pie graph depicting the Current Teaching Roles of 2015-16 Mentoring Participants (87% Special Educators, 70; 12% Other Educators, 10; 1% No Longer Educators, 1; Includes 1 mentee that moved out of Kansas but is still teaching special education and Does not include 5 mentees whose current teaching roles are unknown) </a:t>
            </a:r>
          </a:p>
        </p:txBody>
      </p:sp>
      <p:sp>
        <p:nvSpPr>
          <p:cNvPr id="4" name="Slide Number Placeholder 3"/>
          <p:cNvSpPr>
            <a:spLocks noGrp="1"/>
          </p:cNvSpPr>
          <p:nvPr>
            <p:ph type="sldNum" sz="quarter" idx="10"/>
          </p:nvPr>
        </p:nvSpPr>
        <p:spPr/>
        <p:txBody>
          <a:bodyPr/>
          <a:lstStyle/>
          <a:p>
            <a:fld id="{9A5C39A0-7C03-4BC5-9BBC-138AB62A709A}" type="slidenum">
              <a:rPr lang="en-US" smtClean="0"/>
              <a:t>23</a:t>
            </a:fld>
            <a:endParaRPr lang="en-US"/>
          </a:p>
        </p:txBody>
      </p:sp>
    </p:spTree>
    <p:extLst>
      <p:ext uri="{BB962C8B-B14F-4D97-AF65-F5344CB8AC3E}">
        <p14:creationId xmlns:p14="http://schemas.microsoft.com/office/powerpoint/2010/main" val="122304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17FB5D-8A83-415A-B301-4CB46F55847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25851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Map depicting the districts or related organizations impacted by E-Mentoring between 2012-18 (Districts include: </a:t>
            </a:r>
            <a:r>
              <a:rPr lang="fr-FR" dirty="0"/>
              <a:t>260, 273, 305, 308, 336, 345, 353, 407, 457, 458, 475, 480, 489, 497, 605, 609, 610, 611, 616, 619, 620, 638, as </a:t>
            </a:r>
            <a:r>
              <a:rPr lang="fr-FR" dirty="0" err="1"/>
              <a:t>well</a:t>
            </a:r>
            <a:r>
              <a:rPr lang="fr-FR" dirty="0"/>
              <a:t> as service </a:t>
            </a:r>
            <a:r>
              <a:rPr lang="fr-FR" dirty="0" err="1"/>
              <a:t>centers</a:t>
            </a:r>
            <a:r>
              <a:rPr lang="fr-FR" dirty="0"/>
              <a:t> and </a:t>
            </a:r>
            <a:r>
              <a:rPr lang="fr-FR" dirty="0" err="1"/>
              <a:t>special</a:t>
            </a:r>
            <a:r>
              <a:rPr lang="fr-FR" dirty="0"/>
              <a:t> </a:t>
            </a:r>
            <a:r>
              <a:rPr lang="fr-FR" dirty="0" err="1"/>
              <a:t>education</a:t>
            </a:r>
            <a:r>
              <a:rPr lang="fr-FR" dirty="0"/>
              <a:t> </a:t>
            </a:r>
            <a:r>
              <a:rPr lang="fr-FR" dirty="0" err="1"/>
              <a:t>cooperatives</a:t>
            </a:r>
            <a:r>
              <a:rPr lang="fr-FR" dirty="0"/>
              <a:t>)</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24</a:t>
            </a:fld>
            <a:endParaRPr lang="en-US"/>
          </a:p>
        </p:txBody>
      </p:sp>
    </p:spTree>
    <p:extLst>
      <p:ext uri="{BB962C8B-B14F-4D97-AF65-F5344CB8AC3E}">
        <p14:creationId xmlns:p14="http://schemas.microsoft.com/office/powerpoint/2010/main" val="3533694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Kansas Early Career Special Educator Mentoring including TASN (Kansas Technical Assistance System Network) logo with sunflower</a:t>
            </a:r>
          </a:p>
        </p:txBody>
      </p:sp>
      <p:sp>
        <p:nvSpPr>
          <p:cNvPr id="4" name="Slide Number Placeholder 3"/>
          <p:cNvSpPr>
            <a:spLocks noGrp="1"/>
          </p:cNvSpPr>
          <p:nvPr>
            <p:ph type="sldNum" sz="quarter" idx="10"/>
          </p:nvPr>
        </p:nvSpPr>
        <p:spPr/>
        <p:txBody>
          <a:bodyPr/>
          <a:lstStyle/>
          <a:p>
            <a:fld id="{9A5C39A0-7C03-4BC5-9BBC-138AB62A709A}" type="slidenum">
              <a:rPr lang="en-US" smtClean="0"/>
              <a:t>27</a:t>
            </a:fld>
            <a:endParaRPr lang="en-US"/>
          </a:p>
        </p:txBody>
      </p:sp>
    </p:spTree>
    <p:extLst>
      <p:ext uri="{BB962C8B-B14F-4D97-AF65-F5344CB8AC3E}">
        <p14:creationId xmlns:p14="http://schemas.microsoft.com/office/powerpoint/2010/main" val="2503263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8CA284-6BB0-4719-A36E-FDE2253998B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8820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seconds</a:t>
            </a:r>
          </a:p>
          <a:p>
            <a:endParaRPr lang="en-US" b="1" dirty="0"/>
          </a:p>
          <a:p>
            <a:r>
              <a:rPr lang="en-US" b="1" baseline="0" dirty="0"/>
              <a:t>Read independently. </a:t>
            </a:r>
            <a:endParaRPr lang="en-US" b="1" dirty="0"/>
          </a:p>
          <a:p>
            <a:endParaRPr lang="en-US" b="1" dirty="0"/>
          </a:p>
          <a:p>
            <a:r>
              <a:rPr lang="en-US" b="1" dirty="0"/>
              <a:t>What: </a:t>
            </a:r>
            <a:r>
              <a:rPr lang="en-US" dirty="0"/>
              <a:t>Identification of the learning targets for this segment.</a:t>
            </a:r>
          </a:p>
          <a:p>
            <a:r>
              <a:rPr lang="en-US" b="1" dirty="0"/>
              <a:t>Why:  </a:t>
            </a:r>
            <a:r>
              <a:rPr lang="en-US" dirty="0"/>
              <a:t>Outcomes create interest and establish context for learning.</a:t>
            </a:r>
          </a:p>
          <a:p>
            <a:r>
              <a:rPr lang="en-US" b="1" dirty="0"/>
              <a:t>How:</a:t>
            </a:r>
            <a:r>
              <a:rPr lang="en-US" dirty="0"/>
              <a:t> Allow time for participants to read the outcomes, then emphasize that the data collected will have a role in the focus of today’s learning.</a:t>
            </a:r>
          </a:p>
          <a:p>
            <a:endParaRPr lang="en-US" dirty="0"/>
          </a:p>
        </p:txBody>
      </p:sp>
      <p:sp>
        <p:nvSpPr>
          <p:cNvPr id="4" name="Slide Number Placeholder 3"/>
          <p:cNvSpPr>
            <a:spLocks noGrp="1"/>
          </p:cNvSpPr>
          <p:nvPr>
            <p:ph type="sldNum" sz="quarter" idx="10"/>
          </p:nvPr>
        </p:nvSpPr>
        <p:spPr/>
        <p:txBody>
          <a:bodyPr/>
          <a:lstStyle/>
          <a:p>
            <a:fld id="{AC8CA284-6BB0-4719-A36E-FDE2253998B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059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1">
              <a:defRPr/>
            </a:pPr>
            <a:r>
              <a:rPr lang="en-US" b="1" baseline="0" dirty="0"/>
              <a:t>30 seconds</a:t>
            </a:r>
          </a:p>
          <a:p>
            <a:pPr defTabSz="914381">
              <a:defRPr/>
            </a:pPr>
            <a:endParaRPr lang="en-US" b="1" baseline="0" dirty="0"/>
          </a:p>
          <a:p>
            <a:pPr defTabSz="914381">
              <a:defRPr/>
            </a:pPr>
            <a:r>
              <a:rPr lang="en-US" b="1" dirty="0"/>
              <a:t>What: </a:t>
            </a:r>
            <a:r>
              <a:rPr lang="en-US" b="0" dirty="0"/>
              <a:t>Clarification of a role versus a Function</a:t>
            </a:r>
          </a:p>
          <a:p>
            <a:pPr defTabSz="914381">
              <a:defRPr/>
            </a:pPr>
            <a:r>
              <a:rPr lang="en-US" b="1" dirty="0"/>
              <a:t>Why: </a:t>
            </a:r>
            <a:r>
              <a:rPr lang="en-US" b="0" dirty="0"/>
              <a:t>Understanding of the difference allows the mentor to make strategic decisions that best support the novice educator</a:t>
            </a:r>
            <a:r>
              <a:rPr lang="en-US" b="1" dirty="0"/>
              <a:t>.</a:t>
            </a:r>
          </a:p>
          <a:p>
            <a:pPr defTabSz="914381">
              <a:defRPr/>
            </a:pPr>
            <a:r>
              <a:rPr lang="en-US" b="1" dirty="0"/>
              <a:t>How: </a:t>
            </a:r>
            <a:r>
              <a:rPr lang="en-US" b="0" dirty="0"/>
              <a:t>Explore the support functions (next slide) that mentors develop skill in navigating.</a:t>
            </a:r>
          </a:p>
          <a:p>
            <a:pPr defTabSz="914381">
              <a:defRPr/>
            </a:pPr>
            <a:endParaRPr lang="en-US" b="1" dirty="0"/>
          </a:p>
          <a:p>
            <a:pPr defTabSz="914381">
              <a:defRPr/>
            </a:pPr>
            <a:endParaRPr lang="en-US" b="1" dirty="0"/>
          </a:p>
          <a:p>
            <a:pPr defTabSz="914381">
              <a:defRPr/>
            </a:pPr>
            <a:r>
              <a:rPr lang="en-US" b="1" dirty="0"/>
              <a:t>Invite participants to think</a:t>
            </a:r>
            <a:r>
              <a:rPr lang="en-US" b="1" baseline="0" dirty="0"/>
              <a:t> about role vs. function as we focus on mentors and how they supports a new teachers.  </a:t>
            </a:r>
          </a:p>
          <a:p>
            <a:pPr defTabSz="914381">
              <a:defRPr/>
            </a:pPr>
            <a:endParaRPr lang="en-US" b="1" baseline="0" dirty="0"/>
          </a:p>
          <a:p>
            <a:pPr defTabSz="914381">
              <a:defRPr/>
            </a:pPr>
            <a:r>
              <a:rPr lang="en-US" b="1" baseline="0" dirty="0"/>
              <a:t>Reveal quote and read to the group.  </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30</a:t>
            </a:fld>
            <a:endParaRPr lang="en-US"/>
          </a:p>
        </p:txBody>
      </p:sp>
    </p:spTree>
    <p:extLst>
      <p:ext uri="{BB962C8B-B14F-4D97-AF65-F5344CB8AC3E}">
        <p14:creationId xmlns:p14="http://schemas.microsoft.com/office/powerpoint/2010/main" val="1419223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3 minutes</a:t>
            </a:r>
          </a:p>
          <a:p>
            <a:endParaRPr lang="en-US" sz="1200" b="1" dirty="0"/>
          </a:p>
          <a:p>
            <a:r>
              <a:rPr lang="en-US" sz="1200" b="1" dirty="0"/>
              <a:t>What: </a:t>
            </a:r>
            <a:r>
              <a:rPr lang="en-US" sz="1200" dirty="0"/>
              <a:t>An opportunity to compare each of these three support functions and consider why it is important that mentors understand the difference and when each should be used.</a:t>
            </a:r>
          </a:p>
          <a:p>
            <a:r>
              <a:rPr lang="en-US" sz="1200" b="1" dirty="0"/>
              <a:t>Why: </a:t>
            </a:r>
            <a:r>
              <a:rPr lang="en-US" sz="1200" dirty="0"/>
              <a:t>Without clarity, mentors and others who intend to be growth producers who empower, default to what they know best, and give all of their thoughts, rather than building upon the thinking of the teacher.</a:t>
            </a:r>
          </a:p>
          <a:p>
            <a:r>
              <a:rPr lang="en-US" sz="1200" b="1" dirty="0"/>
              <a:t>How: </a:t>
            </a:r>
            <a:r>
              <a:rPr lang="en-US" sz="1200" dirty="0"/>
              <a:t>Identify when each function is most appropriate and why the order of these functions is an important consideration.</a:t>
            </a:r>
          </a:p>
          <a:p>
            <a:endParaRPr lang="en-US" sz="1200" dirty="0"/>
          </a:p>
          <a:p>
            <a:r>
              <a:rPr lang="en-US" sz="1200" dirty="0"/>
              <a:t>Transition from the three support functions by focusing on the use of feedback as an energy source (Hattie 2003) and how a mentor who collects relevant data and uses it skillfully (free from subjective interpretation, judgments)</a:t>
            </a:r>
          </a:p>
          <a:p>
            <a:r>
              <a:rPr lang="en-US" sz="1200" dirty="0"/>
              <a:t>can activate self-evaluation, self-analysis, and self-modification as the novice educator surfaces their own judgments, personal observations, and inferences.  (Wiggins 2014, &amp; Costa, A., and </a:t>
            </a:r>
            <a:r>
              <a:rPr lang="en-US" sz="1200" dirty="0" err="1"/>
              <a:t>Garmston</a:t>
            </a:r>
            <a:r>
              <a:rPr lang="en-US" sz="1200" dirty="0"/>
              <a:t>, r., (2016)</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31</a:t>
            </a:fld>
            <a:endParaRPr lang="en-US"/>
          </a:p>
        </p:txBody>
      </p:sp>
    </p:spTree>
    <p:extLst>
      <p:ext uri="{BB962C8B-B14F-4D97-AF65-F5344CB8AC3E}">
        <p14:creationId xmlns:p14="http://schemas.microsoft.com/office/powerpoint/2010/main" val="1385240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Minutes</a:t>
            </a:r>
          </a:p>
          <a:p>
            <a:endParaRPr lang="en-US" b="1" dirty="0"/>
          </a:p>
          <a:p>
            <a:r>
              <a:rPr lang="en-US" b="1" dirty="0"/>
              <a:t>What:  </a:t>
            </a:r>
            <a:r>
              <a:rPr lang="en-US" dirty="0"/>
              <a:t>Five different types of feedback.</a:t>
            </a:r>
          </a:p>
          <a:p>
            <a:r>
              <a:rPr lang="en-US" b="1" dirty="0"/>
              <a:t>Why:   </a:t>
            </a:r>
            <a:r>
              <a:rPr lang="en-US" dirty="0"/>
              <a:t>Understanding the feedback we give and its impact informs the decisions a mentor makes to build capacity of the novice educator.</a:t>
            </a:r>
          </a:p>
          <a:p>
            <a:r>
              <a:rPr lang="en-US" b="1" dirty="0"/>
              <a:t>How:   </a:t>
            </a:r>
            <a:r>
              <a:rPr lang="en-US" dirty="0"/>
              <a:t>Explore the differences in the feedback we give and apply these differences as a real example is shared (next slide).</a:t>
            </a:r>
          </a:p>
          <a:p>
            <a:endParaRPr lang="en-US" dirty="0"/>
          </a:p>
          <a:p>
            <a:endParaRPr lang="en-US" dirty="0"/>
          </a:p>
          <a:p>
            <a:r>
              <a:rPr lang="en-US" b="1" dirty="0"/>
              <a:t>Judgments and Evaluations: </a:t>
            </a:r>
            <a:r>
              <a:rPr lang="en-US" dirty="0"/>
              <a:t>Shifts focus from the thoughts of the novice educator to the evaluative thinking of the mentor.  Can erode trust and ultimately undermine a safe learning environment for the novice educator.</a:t>
            </a:r>
          </a:p>
          <a:p>
            <a:r>
              <a:rPr lang="en-US" b="1" dirty="0"/>
              <a:t>Personal Observations and Preferences: </a:t>
            </a:r>
            <a:r>
              <a:rPr lang="en-US" dirty="0"/>
              <a:t>Reflects the personal thoughts, perspectives and points of view of the mentor. Opens the door to dependency from the novice educator in wanting to please the mentor.</a:t>
            </a:r>
          </a:p>
          <a:p>
            <a:r>
              <a:rPr lang="en-US" b="1" dirty="0"/>
              <a:t>Inferences, Causality, and Interpretations: </a:t>
            </a:r>
            <a:r>
              <a:rPr lang="en-US" dirty="0"/>
              <a:t>These statements come from the mentor’s point of view and interpretations. </a:t>
            </a:r>
          </a:p>
          <a:p>
            <a:r>
              <a:rPr lang="en-US" b="1" dirty="0"/>
              <a:t>Nonjudgmental Data:</a:t>
            </a:r>
            <a:r>
              <a:rPr lang="en-US" dirty="0"/>
              <a:t>  When educators identify and request data that would support their personal goals for a lesson, they are provided the opportunity to make meaning of day and to surface new learning and thinking that can be applied to future learning situations.</a:t>
            </a:r>
          </a:p>
          <a:p>
            <a:r>
              <a:rPr lang="en-US" b="1" dirty="0" err="1"/>
              <a:t>Mediative</a:t>
            </a:r>
            <a:r>
              <a:rPr lang="en-US" b="1" dirty="0"/>
              <a:t> Questions:  </a:t>
            </a:r>
            <a:r>
              <a:rPr lang="en-US" dirty="0"/>
              <a:t>Questions that invite the novice educator to reflect on their own observations and data, support self-assessment and self-modification. The ultimate goal is for novice educators to become self-directed learners and thinkers who are able to self-manage, self-modify, and self-modify. </a:t>
            </a:r>
          </a:p>
          <a:p>
            <a:endParaRPr lang="en-US" dirty="0"/>
          </a:p>
          <a:p>
            <a:r>
              <a:rPr lang="en-US" dirty="0" err="1"/>
              <a:t>Mediative</a:t>
            </a:r>
            <a:r>
              <a:rPr lang="en-US" dirty="0"/>
              <a:t> questions, combined with non-judgmental data provide the greatest opportunity for novice educators to clarify their own thinking and practice, and form their own judgments, personal observations and inferences.</a:t>
            </a:r>
          </a:p>
          <a:p>
            <a:endParaRPr lang="en-US" dirty="0"/>
          </a:p>
          <a:p>
            <a:r>
              <a:rPr lang="en-US" b="1" dirty="0"/>
              <a:t>After providing the types and examples of feedback for each type, transition to the next slide by saying, “So, what might this look and sound like as a mentor works with the novice educator?”</a:t>
            </a:r>
          </a:p>
        </p:txBody>
      </p:sp>
      <p:sp>
        <p:nvSpPr>
          <p:cNvPr id="4" name="Slide Number Placeholder 3"/>
          <p:cNvSpPr>
            <a:spLocks noGrp="1"/>
          </p:cNvSpPr>
          <p:nvPr>
            <p:ph type="sldNum" sz="quarter" idx="10"/>
          </p:nvPr>
        </p:nvSpPr>
        <p:spPr/>
        <p:txBody>
          <a:bodyPr/>
          <a:lstStyle/>
          <a:p>
            <a:fld id="{AC8CA284-6BB0-4719-A36E-FDE2253998B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97475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t>
            </a:r>
            <a:r>
              <a:rPr lang="en-US" dirty="0"/>
              <a:t>Two authentic scenarios where performance data was incorporated in an authentic reflective coaching conversation with a new educator.</a:t>
            </a:r>
          </a:p>
          <a:p>
            <a:r>
              <a:rPr lang="en-US" b="1" dirty="0"/>
              <a:t>Why:    </a:t>
            </a:r>
            <a:r>
              <a:rPr lang="en-US" b="0" dirty="0"/>
              <a:t>Provides an opportunity for participants to envision how a coach can impact the educator’s ability to self-assess and modify practice.</a:t>
            </a:r>
          </a:p>
          <a:p>
            <a:r>
              <a:rPr lang="en-US" b="1" dirty="0"/>
              <a:t>How:    </a:t>
            </a:r>
            <a:r>
              <a:rPr lang="en-US" dirty="0"/>
              <a:t>Listen as presenter shares two examples that bring clarity to the role of data and how it is inserted into a reflective conversation with the educator.</a:t>
            </a:r>
          </a:p>
          <a:p>
            <a:endParaRPr lang="en-US" b="1" dirty="0"/>
          </a:p>
          <a:p>
            <a:endParaRPr lang="en-US" dirty="0"/>
          </a:p>
          <a:p>
            <a:r>
              <a:rPr lang="en-US" dirty="0"/>
              <a:t>Scenarios</a:t>
            </a:r>
          </a:p>
          <a:p>
            <a:pPr marL="228596" indent="-228596">
              <a:buAutoNum type="arabicParenR"/>
            </a:pPr>
            <a:r>
              <a:rPr lang="en-US" dirty="0"/>
              <a:t>First year middle school math teacher example with script of all questions asked during the lesson.</a:t>
            </a:r>
          </a:p>
          <a:p>
            <a:pPr marL="228596" indent="-228596">
              <a:buAutoNum type="arabicParenR"/>
            </a:pPr>
            <a:r>
              <a:rPr lang="en-US" dirty="0"/>
              <a:t> Use of short video clips to capture independent group work  as the teacher provided small group to five students in the class. </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33</a:t>
            </a:fld>
            <a:endParaRPr lang="en-US"/>
          </a:p>
        </p:txBody>
      </p:sp>
    </p:spTree>
    <p:extLst>
      <p:ext uri="{BB962C8B-B14F-4D97-AF65-F5344CB8AC3E}">
        <p14:creationId xmlns:p14="http://schemas.microsoft.com/office/powerpoint/2010/main" val="2753581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minutes</a:t>
            </a:r>
          </a:p>
          <a:p>
            <a:endParaRPr lang="en-US" b="1" dirty="0"/>
          </a:p>
          <a:p>
            <a:r>
              <a:rPr lang="en-US" b="1" dirty="0"/>
              <a:t>What:  </a:t>
            </a:r>
            <a:r>
              <a:rPr lang="en-US" dirty="0"/>
              <a:t>Clarification between evaluative feedback and feedback combined with coaching as growth-producing feedback..</a:t>
            </a:r>
          </a:p>
          <a:p>
            <a:r>
              <a:rPr lang="en-US" b="1" dirty="0"/>
              <a:t>Why:    </a:t>
            </a:r>
            <a:r>
              <a:rPr lang="en-US" b="0" dirty="0"/>
              <a:t>Provides an opportunity for participants consider the feedback they give and the potential impact on thinking and practice.</a:t>
            </a:r>
          </a:p>
          <a:p>
            <a:r>
              <a:rPr lang="en-US" b="1" dirty="0"/>
              <a:t>How:    </a:t>
            </a:r>
            <a:r>
              <a:rPr lang="en-US" b="0" dirty="0"/>
              <a:t>Draw connections from the scenarios provided and the potential for impacting self-directed learning and thinking with the novice educator.</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34</a:t>
            </a:fld>
            <a:endParaRPr lang="en-US"/>
          </a:p>
        </p:txBody>
      </p:sp>
    </p:spTree>
    <p:extLst>
      <p:ext uri="{BB962C8B-B14F-4D97-AF65-F5344CB8AC3E}">
        <p14:creationId xmlns:p14="http://schemas.microsoft.com/office/powerpoint/2010/main" val="3206312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minutes</a:t>
            </a:r>
          </a:p>
          <a:p>
            <a:endParaRPr lang="en-US" dirty="0"/>
          </a:p>
          <a:p>
            <a:r>
              <a:rPr lang="en-US" dirty="0"/>
              <a:t>Personal Story:</a:t>
            </a:r>
          </a:p>
          <a:p>
            <a:endParaRPr lang="en-US" dirty="0"/>
          </a:p>
          <a:p>
            <a:r>
              <a:rPr lang="en-US" b="1" dirty="0"/>
              <a:t>What:</a:t>
            </a:r>
            <a:r>
              <a:rPr lang="en-US" dirty="0"/>
              <a:t>  A quote to support and extend thinking of participants.</a:t>
            </a:r>
          </a:p>
          <a:p>
            <a:r>
              <a:rPr lang="en-US" b="1" dirty="0"/>
              <a:t>Why:   </a:t>
            </a:r>
            <a:r>
              <a:rPr lang="en-US" dirty="0"/>
              <a:t>Personal connections are important in supporting and even challenging the thinking of others.</a:t>
            </a:r>
          </a:p>
          <a:p>
            <a:r>
              <a:rPr lang="en-US" b="1" dirty="0"/>
              <a:t>How:   </a:t>
            </a:r>
            <a:r>
              <a:rPr lang="en-US" dirty="0"/>
              <a:t>Read and reflect upon the quote. </a:t>
            </a:r>
          </a:p>
          <a:p>
            <a:endParaRPr lang="en-US" dirty="0"/>
          </a:p>
          <a:p>
            <a:r>
              <a:rPr lang="en-US" dirty="0"/>
              <a:t>Listen to a personal story and share at tables how this quote and story connects to your personal experiences.</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35</a:t>
            </a:fld>
            <a:endParaRPr lang="en-US"/>
          </a:p>
        </p:txBody>
      </p:sp>
    </p:spTree>
    <p:extLst>
      <p:ext uri="{BB962C8B-B14F-4D97-AF65-F5344CB8AC3E}">
        <p14:creationId xmlns:p14="http://schemas.microsoft.com/office/powerpoint/2010/main" val="346776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a:t>
            </a:fld>
            <a:endParaRPr lang="en-US"/>
          </a:p>
        </p:txBody>
      </p:sp>
    </p:spTree>
    <p:extLst>
      <p:ext uri="{BB962C8B-B14F-4D97-AF65-F5344CB8AC3E}">
        <p14:creationId xmlns:p14="http://schemas.microsoft.com/office/powerpoint/2010/main" val="1907339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36</a:t>
            </a:fld>
            <a:endParaRPr lang="en-US"/>
          </a:p>
        </p:txBody>
      </p:sp>
    </p:spTree>
    <p:extLst>
      <p:ext uri="{BB962C8B-B14F-4D97-AF65-F5344CB8AC3E}">
        <p14:creationId xmlns:p14="http://schemas.microsoft.com/office/powerpoint/2010/main" val="3897053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41</a:t>
            </a:fld>
            <a:endParaRPr lang="en-US"/>
          </a:p>
        </p:txBody>
      </p:sp>
    </p:spTree>
    <p:extLst>
      <p:ext uri="{BB962C8B-B14F-4D97-AF65-F5344CB8AC3E}">
        <p14:creationId xmlns:p14="http://schemas.microsoft.com/office/powerpoint/2010/main" val="638623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42</a:t>
            </a:fld>
            <a:endParaRPr lang="en-US"/>
          </a:p>
        </p:txBody>
      </p:sp>
    </p:spTree>
    <p:extLst>
      <p:ext uri="{BB962C8B-B14F-4D97-AF65-F5344CB8AC3E}">
        <p14:creationId xmlns:p14="http://schemas.microsoft.com/office/powerpoint/2010/main" val="4107103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6D5714C-AEAB-4499-A823-CFE4069DC6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6C7DAF1-F680-4210-AE79-C515DE841A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r>
              <a:rPr lang="en-US" altLang="en-US" dirty="0" err="1"/>
              <a:t>McLeskey</a:t>
            </a:r>
            <a:r>
              <a:rPr lang="en-US" altLang="en-US" dirty="0"/>
              <a:t> &amp; Brownell, 2015)</a:t>
            </a:r>
          </a:p>
          <a:p>
            <a:endParaRPr lang="en-US" altLang="en-US" dirty="0"/>
          </a:p>
          <a:p>
            <a:r>
              <a:rPr lang="en-US" altLang="en-US" dirty="0"/>
              <a:t>A “high-leverage practice” is an action or task central to teaching. Carried out skillfully, these practices increase the likelihood that teaching will be effective for students’ learning. They are useful across a broad range of subject areas, grade levels, and teaching contexts, and are helpful in using and managing differences among students. The set of high-leverage practices is intended as a common framework for teaching that will provide a core “curriculum” for an educator preparation program.  </a:t>
            </a:r>
          </a:p>
        </p:txBody>
      </p:sp>
      <p:sp>
        <p:nvSpPr>
          <p:cNvPr id="27652" name="Slide Number Placeholder 3">
            <a:extLst>
              <a:ext uri="{FF2B5EF4-FFF2-40B4-BE49-F238E27FC236}">
                <a16:creationId xmlns:a16="http://schemas.microsoft.com/office/drawing/2014/main" id="{365D7155-7319-43CF-BEAA-DAF445DEEF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1E03CA2-B26A-4F89-ADDA-A750504F7C38}" type="slidenum">
              <a:rPr lang="en-US" altLang="en-US" smtClean="0"/>
              <a:pPr/>
              <a:t>47</a:t>
            </a:fld>
            <a:endParaRPr lang="en-US" altLang="en-US"/>
          </a:p>
        </p:txBody>
      </p:sp>
    </p:spTree>
    <p:extLst>
      <p:ext uri="{BB962C8B-B14F-4D97-AF65-F5344CB8AC3E}">
        <p14:creationId xmlns:p14="http://schemas.microsoft.com/office/powerpoint/2010/main" val="2646596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0CD5C2A-5058-44BB-9AF0-D37F2896C8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0A6999A-60B6-4924-95E6-B9754E2A68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EBPs and HLPs are similar in that they are both grounded in strong research, however have some distinct differences. (read slide)</a:t>
            </a:r>
          </a:p>
          <a:p>
            <a:endParaRPr lang="en-US" altLang="en-US"/>
          </a:p>
          <a:p>
            <a:r>
              <a:rPr lang="en-US" altLang="en-US"/>
              <a:t>HLPs are </a:t>
            </a:r>
            <a:r>
              <a:rPr lang="en-US" altLang="en-US" i="1"/>
              <a:t>how</a:t>
            </a:r>
            <a:r>
              <a:rPr lang="en-US" altLang="en-US"/>
              <a:t> evidence based practices are delivered.</a:t>
            </a:r>
          </a:p>
        </p:txBody>
      </p:sp>
      <p:sp>
        <p:nvSpPr>
          <p:cNvPr id="35844" name="Slide Number Placeholder 3">
            <a:extLst>
              <a:ext uri="{FF2B5EF4-FFF2-40B4-BE49-F238E27FC236}">
                <a16:creationId xmlns:a16="http://schemas.microsoft.com/office/drawing/2014/main" id="{9C32B281-D204-42BF-9F2D-5904DA971B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B40C9C-33CF-479A-B45D-DB663992DBBE}" type="slidenum">
              <a:rPr lang="en-US" altLang="en-US" smtClean="0"/>
              <a:pPr/>
              <a:t>48</a:t>
            </a:fld>
            <a:endParaRPr lang="en-US" altLang="en-US"/>
          </a:p>
        </p:txBody>
      </p:sp>
    </p:spTree>
    <p:extLst>
      <p:ext uri="{BB962C8B-B14F-4D97-AF65-F5344CB8AC3E}">
        <p14:creationId xmlns:p14="http://schemas.microsoft.com/office/powerpoint/2010/main" val="2547083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49</a:t>
            </a:fld>
            <a:endParaRPr lang="en-US"/>
          </a:p>
        </p:txBody>
      </p:sp>
    </p:spTree>
    <p:extLst>
      <p:ext uri="{BB962C8B-B14F-4D97-AF65-F5344CB8AC3E}">
        <p14:creationId xmlns:p14="http://schemas.microsoft.com/office/powerpoint/2010/main" val="202419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5</a:t>
            </a:fld>
            <a:endParaRPr lang="en-US"/>
          </a:p>
        </p:txBody>
      </p:sp>
    </p:spTree>
    <p:extLst>
      <p:ext uri="{BB962C8B-B14F-4D97-AF65-F5344CB8AC3E}">
        <p14:creationId xmlns:p14="http://schemas.microsoft.com/office/powerpoint/2010/main" val="124470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6</a:t>
            </a:fld>
            <a:endParaRPr lang="en-US"/>
          </a:p>
        </p:txBody>
      </p:sp>
    </p:spTree>
    <p:extLst>
      <p:ext uri="{BB962C8B-B14F-4D97-AF65-F5344CB8AC3E}">
        <p14:creationId xmlns:p14="http://schemas.microsoft.com/office/powerpoint/2010/main" val="59210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Feng &amp; Sass,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Nougaret</a:t>
            </a:r>
            <a:r>
              <a:rPr lang="en-US" sz="1200" dirty="0"/>
              <a:t>, Scruggs, &amp; Mastropieri, 2005</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8</a:t>
            </a:fld>
            <a:endParaRPr lang="en-US"/>
          </a:p>
        </p:txBody>
      </p:sp>
    </p:spTree>
    <p:extLst>
      <p:ext uri="{BB962C8B-B14F-4D97-AF65-F5344CB8AC3E}">
        <p14:creationId xmlns:p14="http://schemas.microsoft.com/office/powerpoint/2010/main" val="109000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Teachers certified in special education are more likely to stay in special education teaching</a:t>
            </a:r>
          </a:p>
          <a:p>
            <a:r>
              <a:rPr lang="en-US" sz="3600" dirty="0"/>
              <a:t>Certification status has been found to be the strongest predictor of leaving</a:t>
            </a:r>
          </a:p>
          <a:p>
            <a:pPr lvl="8"/>
            <a:r>
              <a:rPr lang="en-US" sz="3000" dirty="0" err="1"/>
              <a:t>Boe</a:t>
            </a:r>
            <a:r>
              <a:rPr lang="en-US" sz="3000" dirty="0"/>
              <a:t>, Cook, &amp; Sunderland, 2006; Ingersoll, Merrill, &amp; May, 2014; Miller, Brownell, &amp; Smith, 1999;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Ronfeldt</a:t>
            </a:r>
            <a:r>
              <a:rPr lang="en-US" sz="1200" dirty="0"/>
              <a:t>, Loeb, &amp; Wyckoff, 2013; Sin, Loeb, &amp; Grissom, 2017</a:t>
            </a:r>
          </a:p>
          <a:p>
            <a:endParaRPr lang="en-US" dirty="0"/>
          </a:p>
        </p:txBody>
      </p:sp>
      <p:sp>
        <p:nvSpPr>
          <p:cNvPr id="4" name="Slide Number Placeholder 3"/>
          <p:cNvSpPr>
            <a:spLocks noGrp="1"/>
          </p:cNvSpPr>
          <p:nvPr>
            <p:ph type="sldNum" sz="quarter" idx="10"/>
          </p:nvPr>
        </p:nvSpPr>
        <p:spPr/>
        <p:txBody>
          <a:bodyPr/>
          <a:lstStyle/>
          <a:p>
            <a:fld id="{9A5C39A0-7C03-4BC5-9BBC-138AB62A709A}" type="slidenum">
              <a:rPr lang="en-US" smtClean="0"/>
              <a:t>9</a:t>
            </a:fld>
            <a:endParaRPr lang="en-US"/>
          </a:p>
        </p:txBody>
      </p:sp>
    </p:spTree>
    <p:extLst>
      <p:ext uri="{BB962C8B-B14F-4D97-AF65-F5344CB8AC3E}">
        <p14:creationId xmlns:p14="http://schemas.microsoft.com/office/powerpoint/2010/main" val="4238865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State Department, Universities and Local districts. </a:t>
            </a:r>
          </a:p>
        </p:txBody>
      </p:sp>
      <p:sp>
        <p:nvSpPr>
          <p:cNvPr id="4" name="Slide Number Placeholder 3"/>
          <p:cNvSpPr>
            <a:spLocks noGrp="1"/>
          </p:cNvSpPr>
          <p:nvPr>
            <p:ph type="sldNum" sz="quarter" idx="10"/>
          </p:nvPr>
        </p:nvSpPr>
        <p:spPr/>
        <p:txBody>
          <a:bodyPr/>
          <a:lstStyle/>
          <a:p>
            <a:fld id="{9A5C39A0-7C03-4BC5-9BBC-138AB62A709A}" type="slidenum">
              <a:rPr lang="en-US" smtClean="0"/>
              <a:t>10</a:t>
            </a:fld>
            <a:endParaRPr lang="en-US"/>
          </a:p>
        </p:txBody>
      </p:sp>
    </p:spTree>
    <p:extLst>
      <p:ext uri="{BB962C8B-B14F-4D97-AF65-F5344CB8AC3E}">
        <p14:creationId xmlns:p14="http://schemas.microsoft.com/office/powerpoint/2010/main" val="335664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Kansas Early Career Special Educator Mentoring including TASN (Kansas Technical Assistance System Network) logo with sunflower</a:t>
            </a:r>
          </a:p>
        </p:txBody>
      </p:sp>
      <p:sp>
        <p:nvSpPr>
          <p:cNvPr id="4" name="Slide Number Placeholder 3"/>
          <p:cNvSpPr>
            <a:spLocks noGrp="1"/>
          </p:cNvSpPr>
          <p:nvPr>
            <p:ph type="sldNum" sz="quarter" idx="10"/>
          </p:nvPr>
        </p:nvSpPr>
        <p:spPr/>
        <p:txBody>
          <a:bodyPr/>
          <a:lstStyle/>
          <a:p>
            <a:fld id="{9A5C39A0-7C03-4BC5-9BBC-138AB62A709A}" type="slidenum">
              <a:rPr lang="en-US" smtClean="0"/>
              <a:t>11</a:t>
            </a:fld>
            <a:endParaRPr lang="en-US"/>
          </a:p>
        </p:txBody>
      </p:sp>
    </p:spTree>
    <p:extLst>
      <p:ext uri="{BB962C8B-B14F-4D97-AF65-F5344CB8AC3E}">
        <p14:creationId xmlns:p14="http://schemas.microsoft.com/office/powerpoint/2010/main" val="15025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6CD5E17-8340-4657-A6E9-09AAC00491EC}" type="datetimeFigureOut">
              <a:rPr lang="en-US" smtClean="0"/>
              <a:pPr/>
              <a:t>8/8/18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80F6E12-BED8-492F-8A90-97609B945545}"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4348351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138733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481262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609600" y="1676400"/>
            <a:ext cx="10972800" cy="707886"/>
          </a:xfrm>
          <a:prstGeom prst="rect">
            <a:avLst/>
          </a:prstGeom>
          <a:noFill/>
        </p:spPr>
        <p:txBody>
          <a:bodyPr wrap="square" rtlCol="0">
            <a:spAutoFit/>
          </a:bodyPr>
          <a:lstStyle/>
          <a:p>
            <a:pPr algn="ctr"/>
            <a:r>
              <a:rPr lang="en-US" sz="4000" dirty="0">
                <a:solidFill>
                  <a:prstClr val="black"/>
                </a:solidFill>
                <a:latin typeface="Georgia" panose="02040502050405020303" pitchFamily="18" charset="0"/>
              </a:rPr>
              <a:t>Title</a:t>
            </a:r>
          </a:p>
        </p:txBody>
      </p:sp>
    </p:spTree>
    <p:extLst>
      <p:ext uri="{BB962C8B-B14F-4D97-AF65-F5344CB8AC3E}">
        <p14:creationId xmlns:p14="http://schemas.microsoft.com/office/powerpoint/2010/main" val="125151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5386917" cy="914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743199"/>
            <a:ext cx="5386917" cy="3382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600201"/>
            <a:ext cx="5389033" cy="914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743199"/>
            <a:ext cx="5389033" cy="3382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038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Pictures">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00200"/>
            <a:ext cx="12192000" cy="5257800"/>
          </a:xfrm>
          <a:prstGeom prst="rect">
            <a:avLst/>
          </a:prstGeom>
        </p:spPr>
      </p:pic>
    </p:spTree>
    <p:extLst>
      <p:ext uri="{BB962C8B-B14F-4D97-AF65-F5344CB8AC3E}">
        <p14:creationId xmlns:p14="http://schemas.microsoft.com/office/powerpoint/2010/main" val="1034188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pic>
        <p:nvPicPr>
          <p:cNvPr id="7" name="Picture 6" descr="A photo collage including:&#10;A woman with her arm resting on a stack of books;&#10;Several scholars in a classroom;&#10;A teacher holding open a book surrounded by six students.&#10;" title="OSEP MAIN TITLE SLIDE"/>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88759"/>
            <a:ext cx="12192000" cy="2896765"/>
          </a:xfrm>
          <a:prstGeom prst="rect">
            <a:avLst/>
          </a:prstGeom>
        </p:spPr>
      </p:pic>
      <p:sp>
        <p:nvSpPr>
          <p:cNvPr id="2" name="Title 1"/>
          <p:cNvSpPr>
            <a:spLocks noGrp="1"/>
          </p:cNvSpPr>
          <p:nvPr>
            <p:ph type="ctrTitle"/>
          </p:nvPr>
        </p:nvSpPr>
        <p:spPr>
          <a:xfrm>
            <a:off x="1566362" y="3725334"/>
            <a:ext cx="9609641" cy="931334"/>
          </a:xfrm>
          <a:prstGeom prst="rect">
            <a:avLst/>
          </a:prstGeom>
        </p:spPr>
        <p:txBody>
          <a:bodyPr anchor="ctr" anchorCtr="0">
            <a:noAutofit/>
          </a:bodyPr>
          <a:lstStyle>
            <a:lvl1pPr>
              <a:defRPr sz="3000" b="0">
                <a:solidFill>
                  <a:schemeClr val="bg1"/>
                </a:solidFill>
              </a:defRPr>
            </a:lvl1pPr>
          </a:lstStyle>
          <a:p>
            <a:r>
              <a:rPr lang="en-US" dirty="0"/>
              <a:t>Click to edit Master title style</a:t>
            </a:r>
          </a:p>
        </p:txBody>
      </p:sp>
      <p:sp>
        <p:nvSpPr>
          <p:cNvPr id="9" name="Text Placeholder 8"/>
          <p:cNvSpPr>
            <a:spLocks noGrp="1"/>
          </p:cNvSpPr>
          <p:nvPr>
            <p:ph type="body" sz="quarter" idx="10"/>
          </p:nvPr>
        </p:nvSpPr>
        <p:spPr>
          <a:xfrm>
            <a:off x="1588941" y="4985191"/>
            <a:ext cx="3603977" cy="1373293"/>
          </a:xfrm>
        </p:spPr>
        <p:txBody>
          <a:bodyPr lIns="0" rIns="0">
            <a:noAutofit/>
          </a:bodyPr>
          <a:lstStyle>
            <a:lvl1pPr marL="0" indent="0">
              <a:spcBef>
                <a:spcPts val="600"/>
              </a:spcBef>
              <a:buFontTx/>
              <a:buNone/>
              <a:defRPr sz="1400">
                <a:solidFill>
                  <a:schemeClr val="bg1"/>
                </a:solidFill>
              </a:defRPr>
            </a:lvl1pPr>
            <a:lvl2pPr marL="457200" indent="0">
              <a:buFontTx/>
              <a:buNone/>
              <a:defRPr sz="1200">
                <a:solidFill>
                  <a:schemeClr val="bg1"/>
                </a:solidFill>
              </a:defRPr>
            </a:lvl2pPr>
            <a:lvl3pPr>
              <a:buFontTx/>
              <a:buNone/>
              <a:defRPr sz="1200">
                <a:solidFill>
                  <a:schemeClr val="bg1"/>
                </a:solidFill>
              </a:defRPr>
            </a:lvl3pPr>
            <a:lvl4pPr>
              <a:buFontTx/>
              <a:buNone/>
              <a:defRPr sz="1200">
                <a:solidFill>
                  <a:schemeClr val="bg1"/>
                </a:solidFill>
              </a:defRPr>
            </a:lvl4pPr>
            <a:lvl5pPr>
              <a:buFontTx/>
              <a:buNone/>
              <a:defRPr sz="12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1" name="Text Placeholder 10"/>
          <p:cNvSpPr>
            <a:spLocks noGrp="1"/>
          </p:cNvSpPr>
          <p:nvPr>
            <p:ph type="body" sz="quarter" idx="11"/>
          </p:nvPr>
        </p:nvSpPr>
        <p:spPr>
          <a:xfrm>
            <a:off x="5553488" y="4985191"/>
            <a:ext cx="5620512" cy="1373293"/>
          </a:xfrm>
        </p:spPr>
        <p:txBody>
          <a:bodyPr lIns="0" rIns="0">
            <a:noAutofit/>
          </a:bodyPr>
          <a:lstStyle>
            <a:lvl1pPr marL="0" indent="0">
              <a:spcBef>
                <a:spcPts val="600"/>
              </a:spcBef>
              <a:buNone/>
              <a:defRPr sz="1400">
                <a:solidFill>
                  <a:schemeClr val="bg1"/>
                </a:solidFill>
              </a:defRPr>
            </a:lvl1pPr>
            <a:lvl2pPr marL="457200" inden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3946967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609600" y="1676400"/>
            <a:ext cx="10972800" cy="707886"/>
          </a:xfrm>
          <a:prstGeom prst="rect">
            <a:avLst/>
          </a:prstGeom>
          <a:noFill/>
        </p:spPr>
        <p:txBody>
          <a:bodyPr wrap="square" rtlCol="0">
            <a:spAutoFit/>
          </a:bodyPr>
          <a:lstStyle/>
          <a:p>
            <a:pPr algn="ctr"/>
            <a:r>
              <a:rPr lang="en-US" sz="4000" dirty="0">
                <a:solidFill>
                  <a:prstClr val="black"/>
                </a:solidFill>
                <a:latin typeface="Georgia" panose="02040502050405020303" pitchFamily="18" charset="0"/>
                <a:cs typeface="Arial" charset="0"/>
              </a:rPr>
              <a:t>Title</a:t>
            </a:r>
          </a:p>
        </p:txBody>
      </p:sp>
    </p:spTree>
    <p:extLst>
      <p:ext uri="{BB962C8B-B14F-4D97-AF65-F5344CB8AC3E}">
        <p14:creationId xmlns:p14="http://schemas.microsoft.com/office/powerpoint/2010/main" val="1773076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5386917" cy="914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743199"/>
            <a:ext cx="5386917" cy="3382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600201"/>
            <a:ext cx="5389033" cy="914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743199"/>
            <a:ext cx="5389033" cy="3382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91CF879-4700-4E47-A7E3-74EF38E504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62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Square Bullet">
    <p:spTree>
      <p:nvGrpSpPr>
        <p:cNvPr id="1" name=""/>
        <p:cNvGrpSpPr/>
        <p:nvPr/>
      </p:nvGrpSpPr>
      <p:grpSpPr>
        <a:xfrm>
          <a:off x="0" y="0"/>
          <a:ext cx="0" cy="0"/>
          <a:chOff x="0" y="0"/>
          <a:chExt cx="0" cy="0"/>
        </a:xfrm>
      </p:grpSpPr>
      <p:pic>
        <p:nvPicPr>
          <p:cNvPr id="5" name="Picture 2" descr="U.S. Department of Education seal."/>
          <p:cNvPicPr>
            <a:picLocks noChangeAspect="1" noChangeArrowheads="1"/>
          </p:cNvPicPr>
          <p:nvPr userDrawn="1"/>
        </p:nvPicPr>
        <p:blipFill>
          <a:blip r:embed="rId2" cstate="email">
            <a:extLst>
              <a:ext uri="{28A0092B-C50C-407E-A947-70E740481C1C}">
                <a14:useLocalDpi xmlns:a14="http://schemas.microsoft.com/office/drawing/2010/main"/>
              </a:ext>
            </a:extLst>
          </a:blip>
          <a:srcRect l="33096" t="34326" r="33492" b="32307"/>
          <a:stretch>
            <a:fillRect/>
          </a:stretch>
        </p:blipFill>
        <p:spPr bwMode="auto">
          <a:xfrm>
            <a:off x="5689600" y="6172200"/>
            <a:ext cx="812800" cy="609600"/>
          </a:xfrm>
          <a:prstGeom prst="rect">
            <a:avLst/>
          </a:prstGeom>
          <a:noFill/>
          <a:ln w="9525">
            <a:noFill/>
            <a:miter lim="800000"/>
            <a:headEnd/>
            <a:tailEnd/>
          </a:ln>
        </p:spPr>
      </p:pic>
      <p:sp>
        <p:nvSpPr>
          <p:cNvPr id="2" name="Title 1"/>
          <p:cNvSpPr>
            <a:spLocks noGrp="1"/>
          </p:cNvSpPr>
          <p:nvPr>
            <p:ph type="title"/>
          </p:nvPr>
        </p:nvSpPr>
        <p:spPr>
          <a:xfrm>
            <a:off x="609600" y="1524000"/>
            <a:ext cx="10972800" cy="563562"/>
          </a:xfrm>
          <a:prstGeom prst="rect">
            <a:avLst/>
          </a:prstGeom>
        </p:spPr>
        <p:txBody>
          <a:bodyPr vert="horz" anchor="t"/>
          <a:lstStyle>
            <a:lvl1pPr algn="l">
              <a:defRPr sz="3600" b="1" cap="all" baseline="0">
                <a:solidFill>
                  <a:srgbClr val="038A00"/>
                </a:solidFill>
                <a:latin typeface="Tw Cen MT"/>
                <a:cs typeface="Tw Cen MT"/>
              </a:defRPr>
            </a:lvl1pPr>
          </a:lstStyle>
          <a:p>
            <a:r>
              <a:rPr lang="en-US" dirty="0"/>
              <a:t>Click to edit Master title style</a:t>
            </a:r>
          </a:p>
        </p:txBody>
      </p:sp>
      <p:sp>
        <p:nvSpPr>
          <p:cNvPr id="3" name="Content Placeholder 2"/>
          <p:cNvSpPr>
            <a:spLocks noGrp="1"/>
          </p:cNvSpPr>
          <p:nvPr>
            <p:ph idx="1"/>
          </p:nvPr>
        </p:nvSpPr>
        <p:spPr>
          <a:xfrm>
            <a:off x="609600" y="2743200"/>
            <a:ext cx="10972800" cy="3352800"/>
          </a:xfrm>
          <a:prstGeom prst="rect">
            <a:avLst/>
          </a:prstGeom>
        </p:spPr>
        <p:txBody>
          <a:bodyPr vert="horz"/>
          <a:lstStyle>
            <a:lvl1pPr marL="548640" indent="-274320">
              <a:buClr>
                <a:srgbClr val="038A00"/>
              </a:buClr>
              <a:buFont typeface="Wingdings" charset="2"/>
              <a:buChar char="§"/>
              <a:defRPr sz="2400" baseline="0">
                <a:solidFill>
                  <a:srgbClr val="333333"/>
                </a:solidFill>
                <a:latin typeface="Tw Cen MT"/>
                <a:cs typeface="Tw Cen MT"/>
              </a:defRPr>
            </a:lvl1pPr>
            <a:lvl2pPr marL="1097280" indent="-292608">
              <a:buClr>
                <a:srgbClr val="038A00"/>
              </a:buClr>
              <a:defRPr sz="2100">
                <a:solidFill>
                  <a:srgbClr val="333333"/>
                </a:solidFill>
                <a:latin typeface="Tw Cen MT"/>
                <a:cs typeface="Tw Cen MT"/>
              </a:defRPr>
            </a:lvl2pPr>
            <a:lvl3pPr marL="1627632" indent="-237744">
              <a:buClr>
                <a:srgbClr val="038A00"/>
              </a:buClr>
              <a:buFont typeface="Wingdings" charset="2"/>
              <a:buChar char="§"/>
              <a:defRPr sz="1800">
                <a:solidFill>
                  <a:srgbClr val="333333"/>
                </a:solidFill>
                <a:latin typeface="Tw Cen MT"/>
                <a:cs typeface="Tw Cen MT"/>
              </a:defRPr>
            </a:lvl3pPr>
            <a:lvl4pPr marL="2176272" indent="-274320">
              <a:buClr>
                <a:srgbClr val="038A00"/>
              </a:buClr>
              <a:defRPr sz="1600">
                <a:solidFill>
                  <a:srgbClr val="333333"/>
                </a:solidFill>
                <a:latin typeface="Tw Cen MT"/>
                <a:cs typeface="Tw Cen MT"/>
              </a:defRPr>
            </a:lvl4pPr>
            <a:lvl5pPr>
              <a:buClr>
                <a:srgbClr val="038A00"/>
              </a:buClr>
              <a:defRPr>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17"/>
          <p:cNvSpPr>
            <a:spLocks noGrp="1"/>
          </p:cNvSpPr>
          <p:nvPr>
            <p:ph type="body" sz="quarter" idx="10"/>
          </p:nvPr>
        </p:nvSpPr>
        <p:spPr>
          <a:xfrm>
            <a:off x="609600" y="2133601"/>
            <a:ext cx="10972800" cy="503237"/>
          </a:xfrm>
          <a:prstGeom prst="rect">
            <a:avLst/>
          </a:prstGeom>
        </p:spPr>
        <p:txBody>
          <a:bodyPr vert="horz"/>
          <a:lstStyle>
            <a:lvl1pPr marL="365760">
              <a:buFontTx/>
              <a:buNone/>
              <a:defRPr sz="2000" cap="all">
                <a:solidFill>
                  <a:srgbClr val="038A00"/>
                </a:solidFill>
              </a:defRPr>
            </a:lvl1pPr>
          </a:lstStyle>
          <a:p>
            <a:pPr lvl="0"/>
            <a:r>
              <a:rPr lang="en-US"/>
              <a:t>Click to edit Master text styles</a:t>
            </a:r>
          </a:p>
        </p:txBody>
      </p:sp>
      <p:sp>
        <p:nvSpPr>
          <p:cNvPr id="6" name="Slide Number Placeholder 22"/>
          <p:cNvSpPr>
            <a:spLocks noGrp="1"/>
          </p:cNvSpPr>
          <p:nvPr>
            <p:ph type="sldNum" sz="quarter" idx="11"/>
          </p:nvPr>
        </p:nvSpPr>
        <p:spPr>
          <a:xfrm>
            <a:off x="1117600" y="6416676"/>
            <a:ext cx="711200" cy="365125"/>
          </a:xfrm>
          <a:prstGeom prst="rect">
            <a:avLst/>
          </a:prstGeom>
        </p:spPr>
        <p:txBody>
          <a:bodyPr vert="horz" lIns="0" rIns="0" anchor="t"/>
          <a:lstStyle>
            <a:lvl1pPr algn="l" eaLnBrk="1" fontAlgn="auto" latinLnBrk="0" hangingPunct="1">
              <a:spcBef>
                <a:spcPts val="0"/>
              </a:spcBef>
              <a:spcAft>
                <a:spcPts val="0"/>
              </a:spcAft>
              <a:defRPr kumimoji="0" sz="1800">
                <a:solidFill>
                  <a:srgbClr val="666666"/>
                </a:solidFill>
                <a:latin typeface="Tw Cen MT"/>
                <a:cs typeface="Tw Cen MT"/>
              </a:defRPr>
            </a:lvl1pPr>
          </a:lstStyle>
          <a:p>
            <a:pPr>
              <a:defRPr/>
            </a:pPr>
            <a:fld id="{7A09BD18-B025-4388-A77C-68303695C0B1}" type="slidenum">
              <a:rPr lang="en-US"/>
              <a:pPr>
                <a:defRPr/>
              </a:pPr>
              <a:t>‹#›</a:t>
            </a:fld>
            <a:endParaRPr lang="en-US" dirty="0"/>
          </a:p>
        </p:txBody>
      </p:sp>
    </p:spTree>
    <p:extLst>
      <p:ext uri="{BB962C8B-B14F-4D97-AF65-F5344CB8AC3E}">
        <p14:creationId xmlns:p14="http://schemas.microsoft.com/office/powerpoint/2010/main" val="37500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d-Pictures">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00200"/>
            <a:ext cx="12192000" cy="5257800"/>
          </a:xfrm>
          <a:prstGeom prst="rect">
            <a:avLst/>
          </a:prstGeom>
        </p:spPr>
      </p:pic>
    </p:spTree>
    <p:extLst>
      <p:ext uri="{BB962C8B-B14F-4D97-AF65-F5344CB8AC3E}">
        <p14:creationId xmlns:p14="http://schemas.microsoft.com/office/powerpoint/2010/main" val="387443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1051709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tx2"/>
        </a:solidFill>
        <a:effectLst/>
      </p:bgPr>
    </p:bg>
    <p:spTree>
      <p:nvGrpSpPr>
        <p:cNvPr id="1" name=""/>
        <p:cNvGrpSpPr/>
        <p:nvPr/>
      </p:nvGrpSpPr>
      <p:grpSpPr>
        <a:xfrm>
          <a:off x="0" y="0"/>
          <a:ext cx="0" cy="0"/>
          <a:chOff x="0" y="0"/>
          <a:chExt cx="0" cy="0"/>
        </a:xfrm>
      </p:grpSpPr>
      <p:pic>
        <p:nvPicPr>
          <p:cNvPr id="7" name="Picture 6" descr="A photo collage including:&#10;A woman with her arm resting on a stack of books;&#10;Several scholars in a classroom;&#10;A teacher holding open a book surrounded by six students.&#10;" title="OSEP MAIN TITLE SLIDE"/>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88757"/>
            <a:ext cx="12192000" cy="2896765"/>
          </a:xfrm>
          <a:prstGeom prst="rect">
            <a:avLst/>
          </a:prstGeom>
        </p:spPr>
      </p:pic>
      <p:sp>
        <p:nvSpPr>
          <p:cNvPr id="2" name="Title 1"/>
          <p:cNvSpPr>
            <a:spLocks noGrp="1"/>
          </p:cNvSpPr>
          <p:nvPr>
            <p:ph type="ctrTitle"/>
          </p:nvPr>
        </p:nvSpPr>
        <p:spPr>
          <a:xfrm>
            <a:off x="1566360" y="3725334"/>
            <a:ext cx="9609641" cy="931334"/>
          </a:xfrm>
          <a:prstGeom prst="rect">
            <a:avLst/>
          </a:prstGeom>
        </p:spPr>
        <p:txBody>
          <a:bodyPr anchor="ctr" anchorCtr="0">
            <a:noAutofit/>
          </a:bodyPr>
          <a:lstStyle>
            <a:lvl1pPr>
              <a:defRPr sz="3000" b="0">
                <a:solidFill>
                  <a:schemeClr val="bg1"/>
                </a:solidFill>
              </a:defRPr>
            </a:lvl1pPr>
          </a:lstStyle>
          <a:p>
            <a:r>
              <a:rPr lang="en-US" dirty="0"/>
              <a:t>Click to edit Master title style</a:t>
            </a:r>
          </a:p>
        </p:txBody>
      </p:sp>
      <p:sp>
        <p:nvSpPr>
          <p:cNvPr id="9" name="Text Placeholder 8"/>
          <p:cNvSpPr>
            <a:spLocks noGrp="1"/>
          </p:cNvSpPr>
          <p:nvPr>
            <p:ph type="body" sz="quarter" idx="10"/>
          </p:nvPr>
        </p:nvSpPr>
        <p:spPr>
          <a:xfrm>
            <a:off x="1588938" y="4985187"/>
            <a:ext cx="3603977" cy="1373293"/>
          </a:xfrm>
        </p:spPr>
        <p:txBody>
          <a:bodyPr lIns="0" rIns="0">
            <a:noAutofit/>
          </a:bodyPr>
          <a:lstStyle>
            <a:lvl1pPr marL="0" indent="0">
              <a:spcBef>
                <a:spcPts val="600"/>
              </a:spcBef>
              <a:buFontTx/>
              <a:buNone/>
              <a:defRPr sz="1400">
                <a:solidFill>
                  <a:schemeClr val="bg1"/>
                </a:solidFill>
              </a:defRPr>
            </a:lvl1pPr>
            <a:lvl2pPr marL="457200" indent="0">
              <a:buFontTx/>
              <a:buNone/>
              <a:defRPr sz="1200">
                <a:solidFill>
                  <a:schemeClr val="bg1"/>
                </a:solidFill>
              </a:defRPr>
            </a:lvl2pPr>
            <a:lvl3pPr>
              <a:buFontTx/>
              <a:buNone/>
              <a:defRPr sz="1200">
                <a:solidFill>
                  <a:schemeClr val="bg1"/>
                </a:solidFill>
              </a:defRPr>
            </a:lvl3pPr>
            <a:lvl4pPr>
              <a:buFontTx/>
              <a:buNone/>
              <a:defRPr sz="1200">
                <a:solidFill>
                  <a:schemeClr val="bg1"/>
                </a:solidFill>
              </a:defRPr>
            </a:lvl4pPr>
            <a:lvl5pPr>
              <a:buFontTx/>
              <a:buNone/>
              <a:defRPr sz="12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1" name="Text Placeholder 10"/>
          <p:cNvSpPr>
            <a:spLocks noGrp="1"/>
          </p:cNvSpPr>
          <p:nvPr>
            <p:ph type="body" sz="quarter" idx="11"/>
          </p:nvPr>
        </p:nvSpPr>
        <p:spPr>
          <a:xfrm>
            <a:off x="5553488" y="4985187"/>
            <a:ext cx="5620512" cy="1373293"/>
          </a:xfrm>
        </p:spPr>
        <p:txBody>
          <a:bodyPr lIns="0" rIns="0">
            <a:noAutofit/>
          </a:bodyPr>
          <a:lstStyle>
            <a:lvl1pPr marL="0" indent="0">
              <a:spcBef>
                <a:spcPts val="600"/>
              </a:spcBef>
              <a:buNone/>
              <a:defRPr sz="1400">
                <a:solidFill>
                  <a:schemeClr val="bg1"/>
                </a:solidFill>
              </a:defRPr>
            </a:lvl1pPr>
            <a:lvl2pPr marL="457200" inden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1679722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9"/>
            <a:ext cx="10972800" cy="88197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3CEC41E-48BD-4881-B6FF-D82EEBBCD904}" type="datetimeFigureOut">
              <a:rPr lang="en-US" smtClean="0"/>
              <a:pPr/>
              <a:t>8/8/18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pPr/>
              <a:t>‹#›</a:t>
            </a:fld>
            <a:endParaRPr lang="en-US"/>
          </a:p>
        </p:txBody>
      </p:sp>
      <p:sp>
        <p:nvSpPr>
          <p:cNvPr id="7" name="Content Placeholder 6"/>
          <p:cNvSpPr>
            <a:spLocks noGrp="1"/>
          </p:cNvSpPr>
          <p:nvPr>
            <p:ph sz="quarter" idx="13"/>
          </p:nvPr>
        </p:nvSpPr>
        <p:spPr>
          <a:xfrm>
            <a:off x="609600" y="1220307"/>
            <a:ext cx="10972800" cy="526184"/>
          </a:xfrm>
        </p:spPr>
        <p:txBody>
          <a:bodyPr anchor="ctr"/>
          <a:lstStyle>
            <a:lvl1pPr marL="0" indent="0" algn="ctr">
              <a:buNone/>
              <a:defRPr>
                <a:solidFill>
                  <a:schemeClr val="tx1"/>
                </a:solidFill>
              </a:defRPr>
            </a:lvl1pPr>
          </a:lstStyle>
          <a:p>
            <a:pPr lvl="0"/>
            <a:r>
              <a:rPr lang="en-US" dirty="0"/>
              <a:t>Click to edit Master text styles</a:t>
            </a:r>
          </a:p>
        </p:txBody>
      </p:sp>
      <p:sp>
        <p:nvSpPr>
          <p:cNvPr id="9" name="Content Placeholder 8"/>
          <p:cNvSpPr>
            <a:spLocks noGrp="1"/>
          </p:cNvSpPr>
          <p:nvPr>
            <p:ph sz="quarter" idx="14"/>
          </p:nvPr>
        </p:nvSpPr>
        <p:spPr>
          <a:xfrm>
            <a:off x="609600" y="2353449"/>
            <a:ext cx="10972800" cy="3896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107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sp>
        <p:nvSpPr>
          <p:cNvPr id="2" name="Title"/>
          <p:cNvSpPr>
            <a:spLocks noGrp="1"/>
          </p:cNvSpPr>
          <p:nvPr>
            <p:ph type="title"/>
          </p:nvPr>
        </p:nvSpPr>
        <p:spPr>
          <a:xfrm>
            <a:off x="916518" y="860989"/>
            <a:ext cx="10966449" cy="535531"/>
          </a:xfrm>
        </p:spPr>
        <p:txBody>
          <a:bodyPr>
            <a:spAutoFit/>
          </a:bodyPr>
          <a:lstStyle>
            <a:lvl1pPr>
              <a:defRPr sz="3200"/>
            </a:lvl1pPr>
          </a:lstStyle>
          <a:p>
            <a:r>
              <a:rPr lang="en-US"/>
              <a:t>Click to edit Master title style</a:t>
            </a:r>
            <a:endParaRPr lang="en-US" dirty="0"/>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420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6CD5E17-8340-4657-A6E9-09AAC00491EC}" type="datetimeFigureOut">
              <a:rPr lang="en-US" smtClean="0"/>
              <a:pPr/>
              <a:t>8/8/18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80F6E12-BED8-492F-8A90-97609B945545}"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254349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409695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46674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42685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CD5E17-8340-4657-A6E9-09AAC00491EC}" type="datetimeFigureOut">
              <a:rPr lang="en-US" smtClean="0"/>
              <a:pPr/>
              <a:t>8/8/18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0F6E12-BED8-492F-8A90-97609B945545}" type="slidenum">
              <a:rPr lang="en-US" smtClean="0"/>
              <a:pPr/>
              <a:t>‹#›</a:t>
            </a:fld>
            <a:endParaRPr lang="en-US" dirty="0"/>
          </a:p>
        </p:txBody>
      </p:sp>
    </p:spTree>
    <p:extLst>
      <p:ext uri="{BB962C8B-B14F-4D97-AF65-F5344CB8AC3E}">
        <p14:creationId xmlns:p14="http://schemas.microsoft.com/office/powerpoint/2010/main" val="352298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6CD5E17-8340-4657-A6E9-09AAC00491EC}" type="datetimeFigureOut">
              <a:rPr lang="en-US" smtClean="0"/>
              <a:pPr/>
              <a:t>8/8/18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80F6E12-BED8-492F-8A90-97609B94554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012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6CD5E17-8340-4657-A6E9-09AAC00491EC}" type="datetimeFigureOut">
              <a:rPr lang="en-US" smtClean="0"/>
              <a:pPr/>
              <a:t>8/8/18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80F6E12-BED8-492F-8A90-97609B945545}"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083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8/8/18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91CF879-4700-4E47-A7E3-74EF38E50439}" type="slidenum">
              <a:rPr lang="en-US" smtClean="0">
                <a:solidFill>
                  <a:prstClr val="black">
                    <a:tint val="75000"/>
                  </a:prstClr>
                </a:solidFill>
                <a:cs typeface="Arial" charset="0"/>
              </a:rPr>
              <a:pPr/>
              <a:t>‹#›</a:t>
            </a:fld>
            <a:endParaRPr lang="en-US" dirty="0">
              <a:solidFill>
                <a:prstClr val="black">
                  <a:tint val="75000"/>
                </a:prstClr>
              </a:solidFill>
              <a:cs typeface="Arial" charset="0"/>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886192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670" r:id="rId12"/>
    <p:sldLayoutId id="2147483671" r:id="rId13"/>
    <p:sldLayoutId id="2147483673" r:id="rId14"/>
    <p:sldLayoutId id="2147483674" r:id="rId15"/>
    <p:sldLayoutId id="2147483685" r:id="rId16"/>
    <p:sldLayoutId id="2147483686" r:id="rId17"/>
    <p:sldLayoutId id="2147483687" r:id="rId18"/>
    <p:sldLayoutId id="2147483688" r:id="rId19"/>
    <p:sldLayoutId id="2147483689" r:id="rId20"/>
    <p:sldLayoutId id="2147483764" r:id="rId21"/>
    <p:sldLayoutId id="2147483765" r:id="rId2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ksdetasn.org/evaluation/tasn-provider-evaluation-brief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khaag@ksde.or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ksdetasn.org/evaluation/tasn-provider-evaluation-briefs" TargetMode="External"/><Relationship Id="rId4" Type="http://schemas.openxmlformats.org/officeDocument/2006/relationships/hyperlink" Target="http://www.ksdetasn.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3358" y="1377043"/>
            <a:ext cx="9448800" cy="3314700"/>
          </a:xfrm>
        </p:spPr>
        <p:txBody>
          <a:bodyPr/>
          <a:lstStyle/>
          <a:p>
            <a:pPr algn="r">
              <a:spcBef>
                <a:spcPts val="1200"/>
              </a:spcBef>
              <a:spcAft>
                <a:spcPts val="600"/>
              </a:spcAft>
            </a:pPr>
            <a:r>
              <a:rPr lang="en-US" sz="3600" b="1" i="1" dirty="0">
                <a:solidFill>
                  <a:schemeClr val="tx2">
                    <a:lumMod val="7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Giving Them A Strong Start: </a:t>
            </a:r>
            <a:br>
              <a:rPr lang="en-US" sz="3600" b="1" i="1" dirty="0">
                <a:solidFill>
                  <a:schemeClr val="tx2">
                    <a:lumMod val="7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3600" b="1" i="1" dirty="0">
                <a:solidFill>
                  <a:schemeClr val="tx2">
                    <a:lumMod val="7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Strategies and Resources for Supporting </a:t>
            </a:r>
            <a:br>
              <a:rPr lang="en-US" sz="3600" b="1" i="1" dirty="0">
                <a:solidFill>
                  <a:schemeClr val="tx2">
                    <a:lumMod val="7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r>
              <a:rPr lang="en-US" sz="3600" b="1" i="1" dirty="0">
                <a:solidFill>
                  <a:schemeClr val="tx2">
                    <a:lumMod val="7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Early Career Special Educators</a:t>
            </a:r>
            <a:br>
              <a:rPr lang="en-US" sz="3600" dirty="0">
                <a:effectLst>
                  <a:outerShdw blurRad="38100" dist="38100" dir="2700000" algn="tl">
                    <a:srgbClr val="000000">
                      <a:alpha val="43137"/>
                    </a:srgbClr>
                  </a:outerShdw>
                </a:effectLst>
              </a:rPr>
            </a:br>
            <a:br>
              <a:rPr lang="en-US" sz="3600" dirty="0">
                <a:effectLst>
                  <a:outerShdw blurRad="38100" dist="38100" dir="2700000" algn="tl">
                    <a:srgbClr val="000000">
                      <a:alpha val="43137"/>
                    </a:srgbClr>
                  </a:outerShdw>
                </a:effectLst>
              </a:rPr>
            </a:br>
            <a:r>
              <a:rPr lang="en-US" sz="2800" dirty="0">
                <a:solidFill>
                  <a:schemeClr val="accent1">
                    <a:lumMod val="75000"/>
                  </a:schemeClr>
                </a:solidFill>
                <a:effectLst>
                  <a:outerShdw blurRad="38100" dist="38100" dir="2700000" algn="tl">
                    <a:srgbClr val="000000">
                      <a:alpha val="43137"/>
                    </a:srgbClr>
                  </a:outerShdw>
                </a:effectLst>
                <a:latin typeface="+mn-lt"/>
              </a:rPr>
              <a:t>Kerry Haag, Meg Kamman, Donna Wilder </a:t>
            </a:r>
            <a:br>
              <a:rPr lang="en-US" sz="2800" dirty="0">
                <a:solidFill>
                  <a:schemeClr val="accent1">
                    <a:lumMod val="75000"/>
                  </a:schemeClr>
                </a:solidFill>
                <a:effectLst>
                  <a:outerShdw blurRad="38100" dist="38100" dir="2700000" algn="tl">
                    <a:srgbClr val="000000">
                      <a:alpha val="43137"/>
                    </a:srgbClr>
                  </a:outerShdw>
                </a:effectLst>
                <a:latin typeface="+mn-lt"/>
              </a:rPr>
            </a:br>
            <a:r>
              <a:rPr lang="en-US" sz="2800" dirty="0">
                <a:solidFill>
                  <a:schemeClr val="accent1">
                    <a:lumMod val="75000"/>
                  </a:schemeClr>
                </a:solidFill>
                <a:effectLst>
                  <a:outerShdw blurRad="38100" dist="38100" dir="2700000" algn="tl">
                    <a:srgbClr val="000000">
                      <a:alpha val="43137"/>
                    </a:srgbClr>
                  </a:outerShdw>
                </a:effectLst>
                <a:latin typeface="+mn-lt"/>
              </a:rPr>
              <a:t>Moderator: Rob O’Neill </a:t>
            </a:r>
            <a:endParaRPr lang="en-US" sz="2800" dirty="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ubtitle 5"/>
          <p:cNvSpPr>
            <a:spLocks noGrp="1"/>
          </p:cNvSpPr>
          <p:nvPr>
            <p:ph type="subTitle" idx="1"/>
          </p:nvPr>
        </p:nvSpPr>
        <p:spPr>
          <a:xfrm>
            <a:off x="2253343" y="4691743"/>
            <a:ext cx="5805714" cy="1660071"/>
          </a:xfrm>
        </p:spPr>
        <p:txBody>
          <a:bodyPr>
            <a:normAutofit/>
          </a:bodyPr>
          <a:lstStyle/>
          <a:p>
            <a:pPr algn="r"/>
            <a:r>
              <a:rPr lang="en-US" b="1" dirty="0">
                <a:solidFill>
                  <a:srgbClr val="038A00"/>
                </a:solidFill>
                <a:latin typeface="Tw Cen MT Condensed Extra Bold" panose="020B0803020202020204" pitchFamily="34" charset="0"/>
              </a:rPr>
              <a:t>OSEP Project Directors’ Conference</a:t>
            </a:r>
          </a:p>
          <a:p>
            <a:pPr algn="r">
              <a:spcBef>
                <a:spcPts val="600"/>
              </a:spcBef>
            </a:pPr>
            <a:r>
              <a:rPr lang="en-US" sz="2400" dirty="0">
                <a:solidFill>
                  <a:schemeClr val="tx2"/>
                </a:solidFill>
                <a:latin typeface="Tw Cen MT" panose="020B0602020104020603" pitchFamily="34" charset="0"/>
              </a:rPr>
              <a:t>Monday, July 23, 2018</a:t>
            </a:r>
          </a:p>
          <a:p>
            <a:pPr algn="r">
              <a:spcBef>
                <a:spcPts val="600"/>
              </a:spcBef>
            </a:pPr>
            <a:r>
              <a:rPr lang="en-US" sz="2400" dirty="0">
                <a:solidFill>
                  <a:schemeClr val="tx2"/>
                </a:solidFill>
                <a:latin typeface="Tw Cen MT" panose="020B0602020104020603" pitchFamily="34" charset="0"/>
              </a:rPr>
              <a:t>Arlington, VA</a:t>
            </a:r>
          </a:p>
        </p:txBody>
      </p:sp>
    </p:spTree>
    <p:extLst>
      <p:ext uri="{BB962C8B-B14F-4D97-AF65-F5344CB8AC3E}">
        <p14:creationId xmlns:p14="http://schemas.microsoft.com/office/powerpoint/2010/main" val="161326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FBF6-5B1C-F447-B96F-AAC96F2A3069}"/>
              </a:ext>
            </a:extLst>
          </p:cNvPr>
          <p:cNvSpPr>
            <a:spLocks noGrp="1"/>
          </p:cNvSpPr>
          <p:nvPr>
            <p:ph type="title"/>
          </p:nvPr>
        </p:nvSpPr>
        <p:spPr>
          <a:xfrm>
            <a:off x="4983117" y="85297"/>
            <a:ext cx="7319498" cy="1699742"/>
          </a:xfrm>
        </p:spPr>
        <p:txBody>
          <a:bodyPr>
            <a:normAutofit fontScale="90000"/>
          </a:bodyPr>
          <a:lstStyle/>
          <a:p>
            <a:pPr algn="ctr"/>
            <a:br>
              <a:rPr lang="en-US" dirty="0"/>
            </a:br>
            <a:r>
              <a:rPr lang="en-US" dirty="0"/>
              <a:t>Ultimately we need a Talent Management Framework</a:t>
            </a:r>
          </a:p>
        </p:txBody>
      </p:sp>
      <p:sp>
        <p:nvSpPr>
          <p:cNvPr id="4" name="Title 1">
            <a:extLst>
              <a:ext uri="{FF2B5EF4-FFF2-40B4-BE49-F238E27FC236}">
                <a16:creationId xmlns:a16="http://schemas.microsoft.com/office/drawing/2014/main" id="{C39283FA-F01F-6A48-996F-9948CBA39057}"/>
              </a:ext>
            </a:extLst>
          </p:cNvPr>
          <p:cNvSpPr txBox="1">
            <a:spLocks/>
          </p:cNvSpPr>
          <p:nvPr/>
        </p:nvSpPr>
        <p:spPr>
          <a:xfrm rot="19942148">
            <a:off x="824238" y="1949350"/>
            <a:ext cx="5009147" cy="1828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What should we do? </a:t>
            </a:r>
            <a:br>
              <a:rPr lang="en-US" dirty="0"/>
            </a:br>
            <a:endParaRPr lang="en-US" dirty="0"/>
          </a:p>
        </p:txBody>
      </p:sp>
      <p:graphicFrame>
        <p:nvGraphicFramePr>
          <p:cNvPr id="6" name="Content Placeholder 5">
            <a:extLst>
              <a:ext uri="{FF2B5EF4-FFF2-40B4-BE49-F238E27FC236}">
                <a16:creationId xmlns:a16="http://schemas.microsoft.com/office/drawing/2014/main" id="{F6327764-7516-C248-8FAC-F8AEFDB047FE}"/>
              </a:ext>
            </a:extLst>
          </p:cNvPr>
          <p:cNvGraphicFramePr>
            <a:graphicFrameLocks noGrp="1"/>
          </p:cNvGraphicFramePr>
          <p:nvPr>
            <p:ph idx="1"/>
            <p:extLst>
              <p:ext uri="{D42A27DB-BD31-4B8C-83A1-F6EECF244321}">
                <p14:modId xmlns:p14="http://schemas.microsoft.com/office/powerpoint/2010/main" val="2308199573"/>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922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ansas Early Career Special Educator Mentoring including TASN (Kansas Technical Assistance System Network) logo with sunflow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66" y="751114"/>
            <a:ext cx="10772523" cy="1536736"/>
          </a:xfrm>
          <a:prstGeom prst="rect">
            <a:avLst/>
          </a:prstGeom>
        </p:spPr>
      </p:pic>
      <p:sp>
        <p:nvSpPr>
          <p:cNvPr id="3" name="Subtitle 2"/>
          <p:cNvSpPr>
            <a:spLocks noGrp="1"/>
          </p:cNvSpPr>
          <p:nvPr>
            <p:ph type="subTitle" idx="1"/>
          </p:nvPr>
        </p:nvSpPr>
        <p:spPr>
          <a:xfrm>
            <a:off x="2351315" y="2911250"/>
            <a:ext cx="6915336" cy="1530121"/>
          </a:xfrm>
        </p:spPr>
        <p:txBody>
          <a:bodyPr>
            <a:noAutofit/>
          </a:bodyPr>
          <a:lstStyle/>
          <a:p>
            <a:r>
              <a:rPr lang="en-US" sz="2000" dirty="0">
                <a:latin typeface="Times New Roman" panose="02020603050405020304" pitchFamily="18" charset="0"/>
                <a:cs typeface="Times New Roman" panose="02020603050405020304" pitchFamily="18" charset="0"/>
              </a:rPr>
              <a:t>Kerry Haag</a:t>
            </a:r>
          </a:p>
          <a:p>
            <a:r>
              <a:rPr lang="en-US" sz="2000" dirty="0">
                <a:latin typeface="Times New Roman" panose="02020603050405020304" pitchFamily="18" charset="0"/>
                <a:cs typeface="Times New Roman" panose="02020603050405020304" pitchFamily="18" charset="0"/>
              </a:rPr>
              <a:t>Assistant Director of Special Education, &amp; Title Services</a:t>
            </a:r>
          </a:p>
          <a:p>
            <a:r>
              <a:rPr lang="en-US" sz="2000" dirty="0">
                <a:latin typeface="Times New Roman" panose="02020603050405020304" pitchFamily="18" charset="0"/>
                <a:cs typeface="Times New Roman" panose="02020603050405020304" pitchFamily="18" charset="0"/>
              </a:rPr>
              <a:t>Learning Services Division</a:t>
            </a:r>
          </a:p>
          <a:p>
            <a:r>
              <a:rPr lang="en-US" sz="2000" dirty="0">
                <a:latin typeface="Times New Roman" panose="02020603050405020304" pitchFamily="18" charset="0"/>
                <a:cs typeface="Times New Roman" panose="02020603050405020304" pitchFamily="18" charset="0"/>
              </a:rPr>
              <a:t>Kansas State Department of Education</a:t>
            </a:r>
          </a:p>
        </p:txBody>
      </p:sp>
    </p:spTree>
    <p:extLst>
      <p:ext uri="{BB962C8B-B14F-4D97-AF65-F5344CB8AC3E}">
        <p14:creationId xmlns:p14="http://schemas.microsoft.com/office/powerpoint/2010/main" val="1254565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314" y="310243"/>
            <a:ext cx="9601200" cy="1485900"/>
          </a:xfrm>
        </p:spPr>
        <p:txBody>
          <a:bodyPr/>
          <a:lstStyle/>
          <a:p>
            <a:pPr algn="ctr"/>
            <a:r>
              <a:rPr lang="en-US" dirty="0">
                <a:solidFill>
                  <a:schemeClr val="tx1"/>
                </a:solidFill>
                <a:latin typeface="Times New Roman" panose="02020603050405020304" pitchFamily="18" charset="0"/>
                <a:cs typeface="Times New Roman" panose="02020603050405020304" pitchFamily="18" charset="0"/>
              </a:rPr>
              <a:t>Kansas loses more than 10% of special education teachers annually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49967807"/>
              </p:ext>
            </p:extLst>
          </p:nvPr>
        </p:nvGraphicFramePr>
        <p:xfrm>
          <a:off x="898071" y="1695450"/>
          <a:ext cx="10842172" cy="428080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98071" y="6123215"/>
            <a:ext cx="1045028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https://www.ksde.org/Agency/Division-of-Learning-Services/Early-Childhood-Special-Education-and-Title-Services/Special-Education/Special-Education-Fiscal-Resources/Categorical-Aid</a:t>
            </a:r>
          </a:p>
        </p:txBody>
      </p:sp>
    </p:spTree>
    <p:extLst>
      <p:ext uri="{BB962C8B-B14F-4D97-AF65-F5344CB8AC3E}">
        <p14:creationId xmlns:p14="http://schemas.microsoft.com/office/powerpoint/2010/main" val="269820648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mv="urn:schemas-microsoft-com:mac:vml" xmlns="">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9" y="277585"/>
            <a:ext cx="10597241" cy="1649186"/>
          </a:xfrm>
        </p:spPr>
        <p:txBody>
          <a:bodyPr>
            <a:normAutofit/>
          </a:bodyPr>
          <a:lstStyle/>
          <a:p>
            <a:pPr algn="ctr"/>
            <a:r>
              <a:rPr lang="en-US" dirty="0">
                <a:solidFill>
                  <a:schemeClr val="tx1"/>
                </a:solidFill>
                <a:latin typeface="Times New Roman" panose="02020603050405020304" pitchFamily="18" charset="0"/>
                <a:cs typeface="Times New Roman" panose="02020603050405020304" pitchFamily="18" charset="0"/>
              </a:rPr>
              <a:t>Aim: To Retain Highly Qualified Special Education Teachers in Kansas Schools</a:t>
            </a:r>
          </a:p>
        </p:txBody>
      </p:sp>
      <p:pic>
        <p:nvPicPr>
          <p:cNvPr id="5" name="Picture 4" descr="Quote from a mentee: I have really enjoyed having a seasoned special educator guide and advise me in what has been the most challenging year, my second year, of teac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29" y="1732710"/>
            <a:ext cx="4333546" cy="3443447"/>
          </a:xfrm>
          <a:prstGeom prst="rect">
            <a:avLst/>
          </a:prstGeom>
        </p:spPr>
      </p:pic>
      <p:pic>
        <p:nvPicPr>
          <p:cNvPr id="4" name="Content Placeholder 3" descr="Middle aged man smirking wearing a tie with an oversized apple on his head"/>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88643" y="1431471"/>
            <a:ext cx="2387600" cy="3581400"/>
          </a:xfrm>
        </p:spPr>
      </p:pic>
      <p:pic>
        <p:nvPicPr>
          <p:cNvPr id="3" name="Picture 2" descr="Quote from a mentee: Personal correspondence [with my mentor], both over email and by phone, has been the only thing that has helped me manage this yea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2870" y="3037017"/>
            <a:ext cx="4438783" cy="3527069"/>
          </a:xfrm>
          <a:prstGeom prst="rect">
            <a:avLst/>
          </a:prstGeom>
        </p:spPr>
      </p:pic>
    </p:spTree>
    <p:extLst>
      <p:ext uri="{BB962C8B-B14F-4D97-AF65-F5344CB8AC3E}">
        <p14:creationId xmlns:p14="http://schemas.microsoft.com/office/powerpoint/2010/main" val="1660296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ansas Early Career Special Educator Mentoring including TASN (Kansas Technical Assistance System Network) logo with sunflow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4651" y="555297"/>
            <a:ext cx="8902700" cy="1270000"/>
          </a:xfrm>
        </p:spPr>
      </p:pic>
      <p:sp>
        <p:nvSpPr>
          <p:cNvPr id="3" name="TextBox 2"/>
          <p:cNvSpPr txBox="1"/>
          <p:nvPr/>
        </p:nvSpPr>
        <p:spPr>
          <a:xfrm>
            <a:off x="1338943" y="2333299"/>
            <a:ext cx="9944100" cy="2831544"/>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The Kansas Recruitment and Retention project provides support to Kansas districts, schools and educators through the Kansas Education Employment Board (KEEB) and to early career special education staff through the Kansas e-Mentoring for Student Success (</a:t>
            </a:r>
            <a:r>
              <a:rPr lang="en-US" sz="3200" dirty="0" err="1">
                <a:latin typeface="Times New Roman" panose="02020603050405020304" pitchFamily="18" charset="0"/>
                <a:cs typeface="Times New Roman" panose="02020603050405020304" pitchFamily="18" charset="0"/>
              </a:rPr>
              <a:t>eMSS</a:t>
            </a:r>
            <a:r>
              <a:rPr lang="en-US" sz="3200" dirty="0">
                <a:latin typeface="Times New Roman" panose="02020603050405020304" pitchFamily="18" charset="0"/>
                <a:cs typeface="Times New Roman" panose="02020603050405020304" pitchFamily="18" charset="0"/>
              </a:rPr>
              <a:t>) effort.</a:t>
            </a:r>
          </a:p>
          <a:p>
            <a:endParaRPr lang="en-US" dirty="0"/>
          </a:p>
        </p:txBody>
      </p:sp>
    </p:spTree>
    <p:extLst>
      <p:ext uri="{BB962C8B-B14F-4D97-AF65-F5344CB8AC3E}">
        <p14:creationId xmlns:p14="http://schemas.microsoft.com/office/powerpoint/2010/main" val="31472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585" y="295553"/>
            <a:ext cx="9601200" cy="620486"/>
          </a:xfrm>
        </p:spPr>
        <p:txBody>
          <a:bodyPr>
            <a:noAutofit/>
          </a:bodyPr>
          <a:lstStyle/>
          <a:p>
            <a:pPr algn="ctr"/>
            <a:r>
              <a:rPr lang="en-US" b="1" dirty="0">
                <a:solidFill>
                  <a:schemeClr val="tx1"/>
                </a:solidFill>
                <a:latin typeface="Times New Roman" panose="02020603050405020304" pitchFamily="18" charset="0"/>
                <a:ea typeface="Calibri" charset="0"/>
                <a:cs typeface="Times New Roman" panose="02020603050405020304" pitchFamily="18" charset="0"/>
              </a:rPr>
              <a:t>Snapshot of Outcomes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41462242"/>
              </p:ext>
            </p:extLst>
          </p:nvPr>
        </p:nvGraphicFramePr>
        <p:xfrm>
          <a:off x="1240970" y="1061358"/>
          <a:ext cx="10303328" cy="5423977"/>
        </p:xfrm>
        <a:graphic>
          <a:graphicData uri="http://schemas.openxmlformats.org/drawingml/2006/table">
            <a:tbl>
              <a:tblPr firstRow="1" bandRow="1">
                <a:tableStyleId>{5C22544A-7EE6-4342-B048-85BDC9FD1C3A}</a:tableStyleId>
              </a:tblPr>
              <a:tblGrid>
                <a:gridCol w="2575832">
                  <a:extLst>
                    <a:ext uri="{9D8B030D-6E8A-4147-A177-3AD203B41FA5}">
                      <a16:colId xmlns:a16="http://schemas.microsoft.com/office/drawing/2014/main" val="20000"/>
                    </a:ext>
                  </a:extLst>
                </a:gridCol>
                <a:gridCol w="2575832">
                  <a:extLst>
                    <a:ext uri="{9D8B030D-6E8A-4147-A177-3AD203B41FA5}">
                      <a16:colId xmlns:a16="http://schemas.microsoft.com/office/drawing/2014/main" val="20001"/>
                    </a:ext>
                  </a:extLst>
                </a:gridCol>
                <a:gridCol w="2575832">
                  <a:extLst>
                    <a:ext uri="{9D8B030D-6E8A-4147-A177-3AD203B41FA5}">
                      <a16:colId xmlns:a16="http://schemas.microsoft.com/office/drawing/2014/main" val="20002"/>
                    </a:ext>
                  </a:extLst>
                </a:gridCol>
                <a:gridCol w="2575832">
                  <a:extLst>
                    <a:ext uri="{9D8B030D-6E8A-4147-A177-3AD203B41FA5}">
                      <a16:colId xmlns:a16="http://schemas.microsoft.com/office/drawing/2014/main" val="20003"/>
                    </a:ext>
                  </a:extLst>
                </a:gridCol>
              </a:tblGrid>
              <a:tr h="455175">
                <a:tc>
                  <a:txBody>
                    <a:bodyPr/>
                    <a:lstStyle/>
                    <a:p>
                      <a:pPr algn="ctr"/>
                      <a:r>
                        <a:rPr lang="en-US" sz="1600" dirty="0">
                          <a:latin typeface="calibri " charset="0"/>
                        </a:rPr>
                        <a:t>Short-Term</a:t>
                      </a:r>
                    </a:p>
                  </a:txBody>
                  <a:tcPr/>
                </a:tc>
                <a:tc>
                  <a:txBody>
                    <a:bodyPr/>
                    <a:lstStyle/>
                    <a:p>
                      <a:pPr algn="ctr"/>
                      <a:r>
                        <a:rPr lang="en-US" sz="1600" dirty="0">
                          <a:latin typeface="calibri " charset="0"/>
                        </a:rPr>
                        <a:t>Intermediate</a:t>
                      </a:r>
                    </a:p>
                  </a:txBody>
                  <a:tcPr/>
                </a:tc>
                <a:tc>
                  <a:txBody>
                    <a:bodyPr/>
                    <a:lstStyle/>
                    <a:p>
                      <a:pPr algn="ctr"/>
                      <a:r>
                        <a:rPr lang="en-US" sz="1600" dirty="0">
                          <a:latin typeface="calibri " charset="0"/>
                        </a:rPr>
                        <a:t>Long-Term</a:t>
                      </a:r>
                      <a:r>
                        <a:rPr lang="en-US" sz="1600" baseline="0" dirty="0">
                          <a:latin typeface="calibri " charset="0"/>
                        </a:rPr>
                        <a:t> </a:t>
                      </a:r>
                    </a:p>
                  </a:txBody>
                  <a:tcPr/>
                </a:tc>
                <a:tc>
                  <a:txBody>
                    <a:bodyPr/>
                    <a:lstStyle/>
                    <a:p>
                      <a:pPr algn="ctr"/>
                      <a:r>
                        <a:rPr lang="en-US" sz="1600" dirty="0">
                          <a:latin typeface="calibri " charset="0"/>
                        </a:rPr>
                        <a:t>Sustainability</a:t>
                      </a:r>
                    </a:p>
                  </a:txBody>
                  <a:tcPr/>
                </a:tc>
                <a:extLst>
                  <a:ext uri="{0D108BD9-81ED-4DB2-BD59-A6C34878D82A}">
                    <a16:rowId xmlns:a16="http://schemas.microsoft.com/office/drawing/2014/main" val="10000"/>
                  </a:ext>
                </a:extLst>
              </a:tr>
              <a:tr h="1623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Increased knowledge</a:t>
                      </a:r>
                      <a:r>
                        <a:rPr lang="en-US" sz="1600" baseline="0" dirty="0">
                          <a:latin typeface="calibri " charset="0"/>
                        </a:rPr>
                        <a:t> of effective instructional practices and </a:t>
                      </a:r>
                      <a:r>
                        <a:rPr lang="en-US" sz="1600" dirty="0">
                          <a:latin typeface="calibri " charset="0"/>
                        </a:rPr>
                        <a:t>effective classroom management practice</a:t>
                      </a:r>
                    </a:p>
                    <a:p>
                      <a:endParaRPr lang="en-US" sz="1600" dirty="0">
                        <a:latin typeface="calibri "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Increased implementation of </a:t>
                      </a:r>
                      <a:r>
                        <a:rPr lang="en-US" sz="1600" b="1" dirty="0">
                          <a:solidFill>
                            <a:srgbClr val="0070C0"/>
                          </a:solidFill>
                          <a:latin typeface="calibri " charset="0"/>
                        </a:rPr>
                        <a:t>effective instructional practices </a:t>
                      </a:r>
                      <a:r>
                        <a:rPr lang="en-US" sz="1600" b="0" dirty="0">
                          <a:solidFill>
                            <a:schemeClr val="dk1"/>
                          </a:solidFill>
                          <a:latin typeface="calibri " charset="0"/>
                        </a:rPr>
                        <a:t>and</a:t>
                      </a:r>
                      <a:r>
                        <a:rPr lang="en-US" sz="1600" dirty="0">
                          <a:latin typeface="calibri " charset="0"/>
                        </a:rPr>
                        <a:t> </a:t>
                      </a:r>
                      <a:r>
                        <a:rPr lang="en-US" sz="1600" b="1" dirty="0">
                          <a:solidFill>
                            <a:srgbClr val="0070C0"/>
                          </a:solidFill>
                          <a:latin typeface="calibri " charset="0"/>
                        </a:rPr>
                        <a:t>effective classroom management practices</a:t>
                      </a:r>
                    </a:p>
                    <a:p>
                      <a:endParaRPr lang="en-US" sz="1600" b="1" dirty="0">
                        <a:solidFill>
                          <a:srgbClr val="0070C0"/>
                        </a:solidFill>
                        <a:latin typeface="calibri "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Increased </a:t>
                      </a:r>
                      <a:r>
                        <a:rPr lang="en-US" sz="1600" b="1" dirty="0">
                          <a:solidFill>
                            <a:srgbClr val="0070C0"/>
                          </a:solidFill>
                          <a:latin typeface="calibri " charset="0"/>
                        </a:rPr>
                        <a:t>student engagement </a:t>
                      </a:r>
                    </a:p>
                    <a:p>
                      <a:endParaRPr lang="en-US" sz="1600" dirty="0">
                        <a:latin typeface="calibri " charset="0"/>
                      </a:endParaRPr>
                    </a:p>
                  </a:txBody>
                  <a:tcPr/>
                </a:tc>
                <a:tc>
                  <a:txBody>
                    <a:bodyPr/>
                    <a:lstStyle/>
                    <a:p>
                      <a:r>
                        <a:rPr lang="en-US" sz="1600" dirty="0">
                          <a:latin typeface="calibri " charset="0"/>
                        </a:rPr>
                        <a:t>Increased </a:t>
                      </a:r>
                      <a:r>
                        <a:rPr lang="en-US" sz="1600" b="1" dirty="0">
                          <a:solidFill>
                            <a:srgbClr val="0070C0"/>
                          </a:solidFill>
                          <a:latin typeface="calibri " charset="0"/>
                        </a:rPr>
                        <a:t>special</a:t>
                      </a:r>
                      <a:r>
                        <a:rPr lang="en-US" sz="1600" b="1" baseline="0" dirty="0">
                          <a:solidFill>
                            <a:srgbClr val="0070C0"/>
                          </a:solidFill>
                          <a:latin typeface="calibri " charset="0"/>
                        </a:rPr>
                        <a:t> education teacher retention</a:t>
                      </a:r>
                      <a:endParaRPr lang="en-US" sz="1600" b="1" dirty="0">
                        <a:solidFill>
                          <a:srgbClr val="0070C0"/>
                        </a:solidFill>
                        <a:latin typeface="calibri " charset="0"/>
                      </a:endParaRPr>
                    </a:p>
                  </a:txBody>
                  <a:tcPr/>
                </a:tc>
                <a:extLst>
                  <a:ext uri="{0D108BD9-81ED-4DB2-BD59-A6C34878D82A}">
                    <a16:rowId xmlns:a16="http://schemas.microsoft.com/office/drawing/2014/main" val="10001"/>
                  </a:ext>
                </a:extLst>
              </a:tr>
              <a:tr h="862580">
                <a:tc>
                  <a:txBody>
                    <a:bodyPr/>
                    <a:lstStyle/>
                    <a:p>
                      <a:r>
                        <a:rPr lang="en-US" sz="1600" dirty="0">
                          <a:latin typeface="calibri " charset="0"/>
                        </a:rPr>
                        <a:t>Increased teacher competence</a:t>
                      </a:r>
                    </a:p>
                  </a:txBody>
                  <a:tcPr/>
                </a:tc>
                <a:tc>
                  <a:txBody>
                    <a:bodyPr/>
                    <a:lstStyle/>
                    <a:p>
                      <a:r>
                        <a:rPr lang="en-US" sz="1600" dirty="0">
                          <a:latin typeface="calibri " charset="0"/>
                        </a:rPr>
                        <a:t>Increased</a:t>
                      </a:r>
                      <a:r>
                        <a:rPr lang="en-US" sz="1600" baseline="0" dirty="0">
                          <a:latin typeface="calibri " charset="0"/>
                        </a:rPr>
                        <a:t> </a:t>
                      </a:r>
                      <a:r>
                        <a:rPr lang="en-US" sz="1600" b="1" baseline="0" dirty="0">
                          <a:solidFill>
                            <a:srgbClr val="0070C0"/>
                          </a:solidFill>
                          <a:latin typeface="calibri " charset="0"/>
                        </a:rPr>
                        <a:t>job-related self-efficacy</a:t>
                      </a:r>
                      <a:endParaRPr lang="en-US" sz="1600" b="1" dirty="0">
                        <a:solidFill>
                          <a:srgbClr val="0070C0"/>
                        </a:solidFill>
                        <a:latin typeface="calibri " charset="0"/>
                      </a:endParaRPr>
                    </a:p>
                  </a:txBody>
                  <a:tcPr/>
                </a:tc>
                <a:tc>
                  <a:txBody>
                    <a:bodyPr/>
                    <a:lstStyle/>
                    <a:p>
                      <a:r>
                        <a:rPr lang="en-US" sz="1600" dirty="0">
                          <a:latin typeface="calibri " charset="0"/>
                        </a:rPr>
                        <a:t>Improved cooperation within educational systems</a:t>
                      </a:r>
                      <a:endParaRPr lang="en-US" sz="1600" b="1" dirty="0">
                        <a:solidFill>
                          <a:srgbClr val="0070C0"/>
                        </a:solidFill>
                        <a:latin typeface="calibri " charset="0"/>
                      </a:endParaRPr>
                    </a:p>
                  </a:txBody>
                  <a:tcPr/>
                </a:tc>
                <a:tc>
                  <a:txBody>
                    <a:bodyPr/>
                    <a:lstStyle/>
                    <a:p>
                      <a:r>
                        <a:rPr lang="en-US" sz="1600" dirty="0">
                          <a:latin typeface="calibri " charset="0"/>
                        </a:rPr>
                        <a:t>Intra and inter-school collaboration</a:t>
                      </a:r>
                    </a:p>
                  </a:txBody>
                  <a:tcPr/>
                </a:tc>
                <a:extLst>
                  <a:ext uri="{0D108BD9-81ED-4DB2-BD59-A6C34878D82A}">
                    <a16:rowId xmlns:a16="http://schemas.microsoft.com/office/drawing/2014/main" val="10003"/>
                  </a:ext>
                </a:extLst>
              </a:tr>
              <a:tr h="1368741">
                <a:tc>
                  <a:txBody>
                    <a:bodyPr/>
                    <a:lstStyle/>
                    <a:p>
                      <a:r>
                        <a:rPr lang="en-US" sz="1600" dirty="0">
                          <a:latin typeface="calibri " charset="0"/>
                        </a:rPr>
                        <a:t>Fidelity to mentoring professional</a:t>
                      </a:r>
                      <a:r>
                        <a:rPr lang="en-US" sz="1600" baseline="0" dirty="0">
                          <a:latin typeface="calibri " charset="0"/>
                        </a:rPr>
                        <a:t> development plan</a:t>
                      </a:r>
                      <a:endParaRPr lang="en-US" sz="1600" dirty="0">
                        <a:latin typeface="calibri "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Cadre of </a:t>
                      </a:r>
                      <a:r>
                        <a:rPr lang="en-US" sz="1600" b="1" dirty="0">
                          <a:solidFill>
                            <a:srgbClr val="0070C0"/>
                          </a:solidFill>
                          <a:latin typeface="calibri " charset="0"/>
                        </a:rPr>
                        <a:t>highly</a:t>
                      </a:r>
                      <a:r>
                        <a:rPr lang="en-US" sz="1600" b="1" baseline="0" dirty="0">
                          <a:solidFill>
                            <a:srgbClr val="0070C0"/>
                          </a:solidFill>
                          <a:latin typeface="calibri " charset="0"/>
                        </a:rPr>
                        <a:t> skilled KS mentors</a:t>
                      </a:r>
                      <a:endParaRPr lang="en-US" sz="1600" b="1" dirty="0">
                        <a:solidFill>
                          <a:srgbClr val="0070C0"/>
                        </a:solidFill>
                        <a:latin typeface="calibri " charset="0"/>
                      </a:endParaRPr>
                    </a:p>
                    <a:p>
                      <a:endParaRPr lang="en-US" sz="1600" dirty="0">
                        <a:latin typeface="calibri " charset="0"/>
                      </a:endParaRPr>
                    </a:p>
                  </a:txBody>
                  <a:tcPr/>
                </a:tc>
                <a:tc>
                  <a:txBody>
                    <a:bodyPr/>
                    <a:lstStyle/>
                    <a:p>
                      <a:r>
                        <a:rPr lang="en-US" sz="1600" b="1" dirty="0">
                          <a:solidFill>
                            <a:srgbClr val="0070C0"/>
                          </a:solidFill>
                          <a:latin typeface="calibri " charset="0"/>
                        </a:rPr>
                        <a:t>Data-based mentoring </a:t>
                      </a:r>
                      <a:r>
                        <a:rPr lang="en-US" sz="1600" b="0" dirty="0">
                          <a:solidFill>
                            <a:schemeClr val="tx1"/>
                          </a:solidFill>
                          <a:latin typeface="calibri " charset="0"/>
                        </a:rPr>
                        <a:t>to continually improve instructional practices that impact student outcomes</a:t>
                      </a:r>
                    </a:p>
                  </a:txBody>
                  <a:tcPr/>
                </a:tc>
                <a:tc>
                  <a:txBody>
                    <a:bodyPr/>
                    <a:lstStyle/>
                    <a:p>
                      <a:r>
                        <a:rPr lang="en-US" sz="1600" b="1" dirty="0">
                          <a:solidFill>
                            <a:srgbClr val="0070C0"/>
                          </a:solidFill>
                          <a:latin typeface="calibri " charset="0"/>
                        </a:rPr>
                        <a:t>Sustainable system </a:t>
                      </a:r>
                      <a:r>
                        <a:rPr lang="en-US" sz="1600" dirty="0">
                          <a:latin typeface="calibri " charset="0"/>
                        </a:rPr>
                        <a:t>of mentoring available statewide to meet the needs of early career teachers</a:t>
                      </a:r>
                    </a:p>
                  </a:txBody>
                  <a:tcPr/>
                </a:tc>
                <a:extLst>
                  <a:ext uri="{0D108BD9-81ED-4DB2-BD59-A6C34878D82A}">
                    <a16:rowId xmlns:a16="http://schemas.microsoft.com/office/drawing/2014/main" val="10004"/>
                  </a:ext>
                </a:extLst>
              </a:tr>
              <a:tr h="1114091">
                <a:tc>
                  <a:txBody>
                    <a:bodyPr/>
                    <a:lstStyle/>
                    <a:p>
                      <a:r>
                        <a:rPr lang="en-US" sz="1600" dirty="0">
                          <a:latin typeface="calibri " charset="0"/>
                        </a:rPr>
                        <a:t>Increased knowledge of effective mentoring techniques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More effective mentoring through</a:t>
                      </a:r>
                      <a:r>
                        <a:rPr lang="en-US" sz="1600" baseline="0" dirty="0">
                          <a:latin typeface="calibri " charset="0"/>
                        </a:rPr>
                        <a:t> content enhancement</a:t>
                      </a:r>
                      <a:r>
                        <a:rPr lang="en-US" sz="1600" dirty="0">
                          <a:latin typeface="calibri " charset="0"/>
                        </a:rPr>
                        <a:t>, including </a:t>
                      </a:r>
                      <a:r>
                        <a:rPr lang="en-US" sz="1600" b="1" dirty="0">
                          <a:solidFill>
                            <a:srgbClr val="0070C0"/>
                          </a:solidFill>
                          <a:latin typeface="calibri " charset="0"/>
                        </a:rPr>
                        <a:t>family engagement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Increased </a:t>
                      </a:r>
                      <a:r>
                        <a:rPr lang="en-US" sz="1600" b="1" dirty="0">
                          <a:solidFill>
                            <a:srgbClr val="0070C0"/>
                          </a:solidFill>
                          <a:latin typeface="calibri " charset="0"/>
                        </a:rPr>
                        <a:t>family engagement</a:t>
                      </a:r>
                    </a:p>
                    <a:p>
                      <a:endParaRPr lang="en-US" sz="1600" dirty="0">
                        <a:latin typeface="calibri "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 charset="0"/>
                        </a:rPr>
                        <a:t>Increased </a:t>
                      </a:r>
                      <a:r>
                        <a:rPr lang="en-US" sz="1600" b="1" dirty="0">
                          <a:solidFill>
                            <a:srgbClr val="0070C0"/>
                          </a:solidFill>
                          <a:latin typeface="calibri " charset="0"/>
                        </a:rPr>
                        <a:t>special</a:t>
                      </a:r>
                      <a:r>
                        <a:rPr lang="en-US" sz="1600" b="1" baseline="0" dirty="0">
                          <a:solidFill>
                            <a:srgbClr val="0070C0"/>
                          </a:solidFill>
                          <a:latin typeface="calibri " charset="0"/>
                        </a:rPr>
                        <a:t> education teacher retention</a:t>
                      </a:r>
                      <a:endParaRPr lang="en-US" sz="1600" b="1" dirty="0">
                        <a:solidFill>
                          <a:srgbClr val="0070C0"/>
                        </a:solidFill>
                        <a:latin typeface="calibri " charset="0"/>
                      </a:endParaRPr>
                    </a:p>
                    <a:p>
                      <a:endParaRPr lang="en-US" sz="1600" b="1" dirty="0">
                        <a:solidFill>
                          <a:srgbClr val="0070C0"/>
                        </a:solidFill>
                        <a:latin typeface="calibri "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51584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latin typeface="Times New Roman" panose="02020603050405020304" pitchFamily="18" charset="0"/>
                <a:ea typeface="Calibri" charset="0"/>
                <a:cs typeface="Times New Roman" panose="02020603050405020304" pitchFamily="18" charset="0"/>
              </a:rPr>
              <a:t>Mentoring Components</a:t>
            </a:r>
          </a:p>
        </p:txBody>
      </p:sp>
      <p:pic>
        <p:nvPicPr>
          <p:cNvPr id="4" name="Content Placeholder 3" descr="Two colorful computer generated images representing people grouped together with text “Our Place”"/>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37520" y="2650009"/>
            <a:ext cx="2430477" cy="2321024"/>
          </a:xfrm>
          <a:prstGeom prst="rect">
            <a:avLst/>
          </a:prstGeom>
        </p:spPr>
      </p:pic>
      <p:pic>
        <p:nvPicPr>
          <p:cNvPr id="5" name="Picture 4" descr="Five colorful computer generated images representing people grouped together with text “Exploration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32183" y="2650009"/>
            <a:ext cx="2423344" cy="2321024"/>
          </a:xfrm>
          <a:prstGeom prst="rect">
            <a:avLst/>
          </a:prstGeom>
        </p:spPr>
      </p:pic>
      <p:pic>
        <p:nvPicPr>
          <p:cNvPr id="14" name="Picture 13" descr="Multiple groups of colorful computer generated images representing people surrounding an image of the United States of America with text “National Community”"/>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6475" y="2640048"/>
            <a:ext cx="2321024" cy="2321024"/>
          </a:xfrm>
          <a:prstGeom prst="rect">
            <a:avLst/>
          </a:prstGeom>
        </p:spPr>
      </p:pic>
      <p:pic>
        <p:nvPicPr>
          <p:cNvPr id="12" name="Picture 11" descr="Screenshot of Swivl video observation online tool with text “Video Observati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6716" y="2650010"/>
            <a:ext cx="2431269" cy="2321024"/>
          </a:xfrm>
          <a:prstGeom prst="rect">
            <a:avLst/>
          </a:prstGeom>
        </p:spPr>
      </p:pic>
      <p:sp>
        <p:nvSpPr>
          <p:cNvPr id="6" name="TextBox 5"/>
          <p:cNvSpPr txBox="1"/>
          <p:nvPr/>
        </p:nvSpPr>
        <p:spPr>
          <a:xfrm>
            <a:off x="9184699" y="2733138"/>
            <a:ext cx="2255303" cy="338554"/>
          </a:xfrm>
          <a:prstGeom prst="rect">
            <a:avLst/>
          </a:prstGeom>
          <a:solidFill>
            <a:schemeClr val="bg1"/>
          </a:solidFill>
        </p:spPr>
        <p:txBody>
          <a:bodyPr wrap="square" rtlCol="0">
            <a:spAutoFit/>
          </a:bodyPr>
          <a:lstStyle/>
          <a:p>
            <a:pPr algn="ctr"/>
            <a:r>
              <a:rPr lang="en-US" sz="1600" b="1" dirty="0">
                <a:solidFill>
                  <a:srgbClr val="0070C0"/>
                </a:solidFill>
                <a:latin typeface="Calibri" charset="0"/>
                <a:ea typeface="Calibri" charset="0"/>
                <a:cs typeface="Calibri" charset="0"/>
              </a:rPr>
              <a:t>Video Observations</a:t>
            </a:r>
          </a:p>
        </p:txBody>
      </p:sp>
    </p:spTree>
    <p:extLst>
      <p:ext uri="{BB962C8B-B14F-4D97-AF65-F5344CB8AC3E}">
        <p14:creationId xmlns:p14="http://schemas.microsoft.com/office/powerpoint/2010/main" val="1741812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12" y="437465"/>
            <a:ext cx="9601200" cy="1064764"/>
          </a:xfrm>
        </p:spPr>
        <p:txBody>
          <a:bodyPr/>
          <a:lstStyle/>
          <a:p>
            <a:pPr algn="ctr"/>
            <a:r>
              <a:rPr lang="en-US" b="1" dirty="0">
                <a:solidFill>
                  <a:schemeClr val="tx1"/>
                </a:solidFill>
                <a:latin typeface="Times New Roman" panose="02020603050405020304" pitchFamily="18" charset="0"/>
                <a:ea typeface="Calibri" charset="0"/>
                <a:cs typeface="Times New Roman" panose="02020603050405020304" pitchFamily="18" charset="0"/>
              </a:rPr>
              <a:t>Additional Supports</a:t>
            </a:r>
          </a:p>
        </p:txBody>
      </p:sp>
      <p:pic>
        <p:nvPicPr>
          <p:cNvPr id="6" name="Content Placeholder 5" descr="Classroom with adult learners facing forward at the presenter and the presenter screen"/>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73187" y="2413000"/>
            <a:ext cx="4445000" cy="3327400"/>
          </a:xfrm>
        </p:spPr>
      </p:pic>
      <p:sp>
        <p:nvSpPr>
          <p:cNvPr id="8" name="TextBox 7"/>
          <p:cNvSpPr txBox="1"/>
          <p:nvPr/>
        </p:nvSpPr>
        <p:spPr>
          <a:xfrm>
            <a:off x="2032315" y="2554131"/>
            <a:ext cx="3126744" cy="400110"/>
          </a:xfrm>
          <a:prstGeom prst="rect">
            <a:avLst/>
          </a:prstGeom>
          <a:solidFill>
            <a:schemeClr val="bg1"/>
          </a:solidFill>
        </p:spPr>
        <p:txBody>
          <a:bodyPr wrap="square" rtlCol="0">
            <a:spAutoFit/>
          </a:bodyPr>
          <a:lstStyle/>
          <a:p>
            <a:pPr algn="ctr"/>
            <a:r>
              <a:rPr lang="en-US" sz="2000" b="1" dirty="0">
                <a:solidFill>
                  <a:srgbClr val="0070C0"/>
                </a:solidFill>
                <a:latin typeface="Calibri" charset="0"/>
                <a:ea typeface="Calibri" charset="0"/>
                <a:cs typeface="Calibri" charset="0"/>
              </a:rPr>
              <a:t>TASN Face-to-Face PD</a:t>
            </a:r>
          </a:p>
        </p:txBody>
      </p:sp>
      <p:pic>
        <p:nvPicPr>
          <p:cNvPr id="7" name="Content Placeholder 6" descr="Three books (Discipline in the Secondary Classroom, How to Reach and Teach Children with Challenging Behavior, Explicit Instruction), a Swivl observation device, and a tablet"/>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526212" y="2413000"/>
            <a:ext cx="4445000" cy="3327400"/>
          </a:xfrm>
        </p:spPr>
      </p:pic>
      <p:sp>
        <p:nvSpPr>
          <p:cNvPr id="5" name="TextBox 4"/>
          <p:cNvSpPr txBox="1"/>
          <p:nvPr/>
        </p:nvSpPr>
        <p:spPr>
          <a:xfrm>
            <a:off x="7185340" y="2429440"/>
            <a:ext cx="3126744" cy="400110"/>
          </a:xfrm>
          <a:prstGeom prst="rect">
            <a:avLst/>
          </a:prstGeom>
          <a:solidFill>
            <a:schemeClr val="bg1"/>
          </a:solidFill>
        </p:spPr>
        <p:txBody>
          <a:bodyPr wrap="square" rtlCol="0">
            <a:spAutoFit/>
          </a:bodyPr>
          <a:lstStyle/>
          <a:p>
            <a:pPr algn="ctr"/>
            <a:r>
              <a:rPr lang="en-US" sz="2000" b="1" dirty="0">
                <a:solidFill>
                  <a:srgbClr val="0070C0"/>
                </a:solidFill>
                <a:latin typeface="Calibri" charset="0"/>
                <a:ea typeface="Calibri" charset="0"/>
                <a:cs typeface="Calibri" charset="0"/>
              </a:rPr>
              <a:t>Resources</a:t>
            </a:r>
          </a:p>
        </p:txBody>
      </p:sp>
      <p:sp>
        <p:nvSpPr>
          <p:cNvPr id="9" name="TextBox 8"/>
          <p:cNvSpPr txBox="1"/>
          <p:nvPr/>
        </p:nvSpPr>
        <p:spPr>
          <a:xfrm>
            <a:off x="7185340" y="5327601"/>
            <a:ext cx="3126744" cy="400110"/>
          </a:xfrm>
          <a:prstGeom prst="rect">
            <a:avLst/>
          </a:prstGeom>
          <a:solidFill>
            <a:schemeClr val="bg1"/>
          </a:solidFill>
        </p:spPr>
        <p:txBody>
          <a:bodyPr wrap="square" rtlCol="0">
            <a:spAutoFit/>
          </a:bodyPr>
          <a:lstStyle/>
          <a:p>
            <a:pPr algn="ctr"/>
            <a:r>
              <a:rPr lang="en-US" sz="2000" b="1" dirty="0">
                <a:solidFill>
                  <a:srgbClr val="0070C0"/>
                </a:solidFill>
                <a:latin typeface="Calibri" charset="0"/>
                <a:ea typeface="Calibri" charset="0"/>
                <a:cs typeface="Calibri" charset="0"/>
              </a:rPr>
              <a:t>Video Observation Tools</a:t>
            </a:r>
          </a:p>
        </p:txBody>
      </p:sp>
    </p:spTree>
    <p:extLst>
      <p:ext uri="{BB962C8B-B14F-4D97-AF65-F5344CB8AC3E}">
        <p14:creationId xmlns:p14="http://schemas.microsoft.com/office/powerpoint/2010/main" val="89589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5081"/>
            <a:ext cx="9601200" cy="898071"/>
          </a:xfrm>
        </p:spPr>
        <p:txBody>
          <a:bodyPr/>
          <a:lstStyle/>
          <a:p>
            <a:pPr algn="ctr"/>
            <a:r>
              <a:rPr lang="en-US" b="1" dirty="0">
                <a:solidFill>
                  <a:schemeClr val="tx1"/>
                </a:solidFill>
                <a:latin typeface="Times New Roman" panose="02020603050405020304" pitchFamily="18" charset="0"/>
                <a:ea typeface="Calibri" charset="0"/>
                <a:cs typeface="Times New Roman" panose="02020603050405020304" pitchFamily="18" charset="0"/>
              </a:rPr>
              <a:t>Expectations for Mentees</a:t>
            </a:r>
          </a:p>
        </p:txBody>
      </p:sp>
      <p:sp>
        <p:nvSpPr>
          <p:cNvPr id="3" name="Content Placeholder 2"/>
          <p:cNvSpPr>
            <a:spLocks noGrp="1"/>
          </p:cNvSpPr>
          <p:nvPr>
            <p:ph idx="1"/>
          </p:nvPr>
        </p:nvSpPr>
        <p:spPr>
          <a:xfrm>
            <a:off x="821875" y="1419586"/>
            <a:ext cx="7474527" cy="4351338"/>
          </a:xfrm>
        </p:spPr>
        <p:txBody>
          <a:bodyPr>
            <a:normAutofit/>
          </a:bodyPr>
          <a:lstStyle/>
          <a:p>
            <a:pPr>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Communicate with your mentor 2 times per week.</a:t>
            </a:r>
          </a:p>
          <a:p>
            <a:pPr>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Participate in a goal setting process with your mentor.</a:t>
            </a:r>
          </a:p>
          <a:p>
            <a:pPr>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Complete 1 Exploration per year (allowed up to 3).</a:t>
            </a:r>
          </a:p>
          <a:p>
            <a:pPr>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Participate in 3 video observation cycles during the school year (including pre-conference, video, post-conference with your mentor).</a:t>
            </a:r>
          </a:p>
        </p:txBody>
      </p:sp>
      <p:pic>
        <p:nvPicPr>
          <p:cNvPr id="4" name="Picture 3" descr="Quote from a mentee: It is an excellent opportunity to spend time reflecting on my performance and get feedback for how to impro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402" y="1995055"/>
            <a:ext cx="3895598" cy="3095451"/>
          </a:xfrm>
          <a:prstGeom prst="rect">
            <a:avLst/>
          </a:prstGeom>
        </p:spPr>
      </p:pic>
    </p:spTree>
    <p:extLst>
      <p:ext uri="{BB962C8B-B14F-4D97-AF65-F5344CB8AC3E}">
        <p14:creationId xmlns:p14="http://schemas.microsoft.com/office/powerpoint/2010/main" val="170106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solidFill>
                <a:latin typeface="Times New Roman" panose="02020603050405020304" pitchFamily="18" charset="0"/>
                <a:cs typeface="Times New Roman" panose="02020603050405020304" pitchFamily="18" charset="0"/>
              </a:rPr>
              <a:t>Explorations Completed in 2017-18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387081"/>
              </p:ext>
            </p:extLst>
          </p:nvPr>
        </p:nvGraphicFramePr>
        <p:xfrm>
          <a:off x="1175657" y="1681843"/>
          <a:ext cx="10091057" cy="41855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902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887186" y="77356"/>
            <a:ext cx="9601200" cy="856975"/>
          </a:xfrm>
        </p:spPr>
        <p:txBody>
          <a:bodyPr>
            <a:normAutofit fontScale="90000"/>
          </a:bodyPr>
          <a:lstStyle/>
          <a:p>
            <a:pPr eaLnBrk="1" fontAlgn="auto" hangingPunct="1">
              <a:lnSpc>
                <a:spcPct val="100000"/>
              </a:lnSpc>
              <a:spcAft>
                <a:spcPts val="0"/>
              </a:spcAft>
              <a:defRPr/>
            </a:pPr>
            <a:r>
              <a:rPr lang="en-US" altLang="en-US" sz="5400" b="1" dirty="0">
                <a:solidFill>
                  <a:schemeClr val="tx1"/>
                </a:solidFill>
                <a:latin typeface="Times New Roman" panose="02020603050405020304" pitchFamily="18" charset="0"/>
                <a:cs typeface="Times New Roman" panose="02020603050405020304" pitchFamily="18" charset="0"/>
              </a:rPr>
              <a:t>Purpose </a:t>
            </a:r>
            <a:r>
              <a:rPr lang="en-US" altLang="en-US" sz="4800" b="1" dirty="0">
                <a:solidFill>
                  <a:schemeClr val="tx1"/>
                </a:solidFill>
                <a:latin typeface="Times New Roman" panose="02020603050405020304" pitchFamily="18" charset="0"/>
                <a:cs typeface="Times New Roman" panose="02020603050405020304" pitchFamily="18" charset="0"/>
              </a:rPr>
              <a:t>of CFDA 84.325</a:t>
            </a:r>
          </a:p>
        </p:txBody>
      </p:sp>
      <p:sp>
        <p:nvSpPr>
          <p:cNvPr id="16387" name="Rectangle 3"/>
          <p:cNvSpPr>
            <a:spLocks noGrp="1" noChangeArrowheads="1"/>
          </p:cNvSpPr>
          <p:nvPr>
            <p:ph idx="1"/>
          </p:nvPr>
        </p:nvSpPr>
        <p:spPr>
          <a:xfrm>
            <a:off x="887186" y="869015"/>
            <a:ext cx="11076214" cy="5584371"/>
          </a:xfrm>
        </p:spPr>
        <p:txBody>
          <a:bodyPr>
            <a:noAutofit/>
          </a:bodyPr>
          <a:lstStyle/>
          <a:p>
            <a:pPr marL="0" indent="0" eaLnBrk="1" hangingPunct="1">
              <a:spcBef>
                <a:spcPts val="250"/>
              </a:spcBef>
              <a:buClr>
                <a:srgbClr val="F07F09"/>
              </a:buClr>
              <a:buSzPct val="80000"/>
              <a:buFont typeface="Arial" panose="020B0604020202020204" pitchFamily="34" charset="0"/>
              <a:buNone/>
            </a:pPr>
            <a:r>
              <a:rPr lang="en-US" altLang="en-US" sz="2800" dirty="0">
                <a:solidFill>
                  <a:schemeClr val="tx2"/>
                </a:solidFill>
                <a:latin typeface="Times New Roman" panose="02020603050405020304" pitchFamily="18" charset="0"/>
                <a:cs typeface="Times New Roman" panose="02020603050405020304" pitchFamily="18" charset="0"/>
              </a:rPr>
              <a:t>The purposes of OSEP’s </a:t>
            </a:r>
            <a:r>
              <a:rPr lang="en-US" altLang="en-US" sz="2800" b="1" i="1" dirty="0">
                <a:solidFill>
                  <a:schemeClr val="tx2"/>
                </a:solidFill>
                <a:latin typeface="Times New Roman" panose="02020603050405020304" pitchFamily="18" charset="0"/>
                <a:cs typeface="Times New Roman" panose="02020603050405020304" pitchFamily="18" charset="0"/>
              </a:rPr>
              <a:t>Personnel Development to Improve Services and Results for Children with Disabilities </a:t>
            </a:r>
            <a:r>
              <a:rPr lang="en-US" altLang="en-US" sz="2800" b="1" dirty="0">
                <a:solidFill>
                  <a:schemeClr val="tx2"/>
                </a:solidFill>
                <a:latin typeface="Times New Roman" panose="02020603050405020304" pitchFamily="18" charset="0"/>
                <a:cs typeface="Times New Roman" panose="02020603050405020304" pitchFamily="18" charset="0"/>
              </a:rPr>
              <a:t>program </a:t>
            </a:r>
            <a:r>
              <a:rPr lang="en-US" altLang="en-US" sz="2800" dirty="0">
                <a:solidFill>
                  <a:schemeClr val="tx2"/>
                </a:solidFill>
                <a:latin typeface="Times New Roman" panose="02020603050405020304" pitchFamily="18" charset="0"/>
                <a:cs typeface="Times New Roman" panose="02020603050405020304" pitchFamily="18" charset="0"/>
              </a:rPr>
              <a:t>are to: </a:t>
            </a:r>
          </a:p>
          <a:p>
            <a:pPr marL="0" indent="0" eaLnBrk="1" hangingPunct="1">
              <a:spcBef>
                <a:spcPts val="250"/>
              </a:spcBef>
              <a:buClr>
                <a:srgbClr val="F07F09"/>
              </a:buClr>
              <a:buSzPct val="80000"/>
              <a:buFont typeface="Arial" panose="020B0604020202020204" pitchFamily="34" charset="0"/>
              <a:buNone/>
            </a:pPr>
            <a:endParaRPr lang="en-US" altLang="en-US" sz="2800" dirty="0">
              <a:solidFill>
                <a:schemeClr val="tx2"/>
              </a:solidFill>
              <a:latin typeface="Times New Roman" panose="02020603050405020304" pitchFamily="18" charset="0"/>
              <a:cs typeface="Times New Roman" panose="02020603050405020304" pitchFamily="18" charset="0"/>
            </a:endParaRPr>
          </a:p>
          <a:p>
            <a:pPr marL="857250" lvl="1" indent="-457200" eaLnBrk="1" hangingPunct="1">
              <a:lnSpc>
                <a:spcPct val="120000"/>
              </a:lnSpc>
              <a:spcBef>
                <a:spcPts val="250"/>
              </a:spcBef>
              <a:buSzPct val="80000"/>
              <a:buFont typeface="Wingdings 2" panose="05020102010507070707" pitchFamily="18" charset="2"/>
              <a:buAutoNum type="arabicParenBoth"/>
            </a:pPr>
            <a:r>
              <a:rPr lang="en-US" altLang="en-US" sz="2800" u="sng" dirty="0">
                <a:solidFill>
                  <a:schemeClr val="tx2"/>
                </a:solidFill>
                <a:latin typeface="Times New Roman" panose="02020603050405020304" pitchFamily="18" charset="0"/>
                <a:cs typeface="Times New Roman" panose="02020603050405020304" pitchFamily="18" charset="0"/>
              </a:rPr>
              <a:t>help address State-identified needs </a:t>
            </a:r>
            <a:r>
              <a:rPr lang="en-US" altLang="en-US" sz="2800" dirty="0">
                <a:solidFill>
                  <a:schemeClr val="tx2"/>
                </a:solidFill>
                <a:latin typeface="Times New Roman" panose="02020603050405020304" pitchFamily="18" charset="0"/>
                <a:cs typeface="Times New Roman" panose="02020603050405020304" pitchFamily="18" charset="0"/>
              </a:rPr>
              <a:t>for personnel preparation in special education, related services, early intervention, and regular education to work with children, including infants and toddlers, with disabilities; and </a:t>
            </a:r>
          </a:p>
          <a:p>
            <a:pPr marL="857250" lvl="1" indent="-457200" eaLnBrk="1" hangingPunct="1">
              <a:lnSpc>
                <a:spcPct val="120000"/>
              </a:lnSpc>
              <a:spcBef>
                <a:spcPts val="250"/>
              </a:spcBef>
              <a:buSzPct val="80000"/>
              <a:buFont typeface="Wingdings 2" panose="05020102010507070707" pitchFamily="18" charset="2"/>
              <a:buAutoNum type="arabicParenBoth"/>
            </a:pPr>
            <a:r>
              <a:rPr lang="en-US" altLang="en-US" sz="2800" u="sng" dirty="0">
                <a:solidFill>
                  <a:schemeClr val="tx2"/>
                </a:solidFill>
                <a:latin typeface="Times New Roman" panose="02020603050405020304" pitchFamily="18" charset="0"/>
                <a:cs typeface="Times New Roman" panose="02020603050405020304" pitchFamily="18" charset="0"/>
              </a:rPr>
              <a:t>ensure that those personnel have the necessary skills and knowledge</a:t>
            </a:r>
            <a:r>
              <a:rPr lang="en-US" altLang="en-US" sz="2800" dirty="0">
                <a:solidFill>
                  <a:schemeClr val="tx2"/>
                </a:solidFill>
                <a:latin typeface="Times New Roman" panose="02020603050405020304" pitchFamily="18" charset="0"/>
                <a:cs typeface="Times New Roman" panose="02020603050405020304" pitchFamily="18" charset="0"/>
              </a:rPr>
              <a:t>, derived from practices that have been determined through scientifically based research and experience, to be successful in serving those children.</a:t>
            </a:r>
          </a:p>
        </p:txBody>
      </p:sp>
      <p:sp>
        <p:nvSpPr>
          <p:cNvPr id="163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fld id="{A494DEA4-4359-44B9-AA5C-F366EFABEFE7}" type="slidenum">
              <a:rPr lang="en-US" altLang="en-US" sz="1200">
                <a:solidFill>
                  <a:srgbClr val="898989"/>
                </a:solidFill>
                <a:latin typeface="Times New Roman" panose="02020603050405020304" pitchFamily="18" charset="0"/>
              </a:rPr>
              <a:pPr>
                <a:spcBef>
                  <a:spcPct val="0"/>
                </a:spcBef>
                <a:buFontTx/>
                <a:buNone/>
              </a:pPr>
              <a:t>2</a:t>
            </a:fld>
            <a:endParaRPr lang="en-US" altLang="en-US" sz="1200" dirty="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74518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08760" y="456005"/>
            <a:ext cx="9464040" cy="847124"/>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9300" b="1" dirty="0">
                <a:solidFill>
                  <a:schemeClr val="tx1"/>
                </a:solidFill>
                <a:latin typeface="Times New Roman" panose="02020603050405020304" pitchFamily="18" charset="0"/>
                <a:ea typeface="Calibri" charset="0"/>
                <a:cs typeface="Times New Roman" panose="02020603050405020304" pitchFamily="18" charset="0"/>
              </a:rPr>
              <a:t>Mentee Satisfaction</a:t>
            </a:r>
          </a:p>
          <a:p>
            <a:pPr algn="ctr"/>
            <a:r>
              <a:rPr lang="en-US" sz="4000" dirty="0">
                <a:solidFill>
                  <a:schemeClr val="tx1"/>
                </a:solidFill>
                <a:latin typeface="Times New Roman" panose="02020603050405020304" pitchFamily="18" charset="0"/>
                <a:ea typeface="Calibri" charset="0"/>
                <a:cs typeface="Times New Roman" panose="02020603050405020304" pitchFamily="18" charset="0"/>
              </a:rPr>
              <a:t>Percentage of mentees that agreed or strongly agreed with each statement</a:t>
            </a:r>
          </a:p>
        </p:txBody>
      </p:sp>
      <p:sp>
        <p:nvSpPr>
          <p:cNvPr id="2" name="Title 1"/>
          <p:cNvSpPr>
            <a:spLocks noGrp="1"/>
          </p:cNvSpPr>
          <p:nvPr>
            <p:ph type="title"/>
          </p:nvPr>
        </p:nvSpPr>
        <p:spPr/>
        <p:txBody>
          <a:bodyPr/>
          <a:lstStyle/>
          <a:p>
            <a:r>
              <a:rPr lang="en-US" dirty="0"/>
              <a:t>	</a:t>
            </a:r>
          </a:p>
        </p:txBody>
      </p:sp>
      <p:graphicFrame>
        <p:nvGraphicFramePr>
          <p:cNvPr id="4" name="Table 3"/>
          <p:cNvGraphicFramePr>
            <a:graphicFrameLocks noGrp="1"/>
          </p:cNvGraphicFramePr>
          <p:nvPr>
            <p:extLst/>
          </p:nvPr>
        </p:nvGraphicFramePr>
        <p:xfrm>
          <a:off x="993360" y="1428750"/>
          <a:ext cx="6485126" cy="3200400"/>
        </p:xfrm>
        <a:graphic>
          <a:graphicData uri="http://schemas.openxmlformats.org/drawingml/2006/table">
            <a:tbl>
              <a:tblPr firstRow="1" bandRow="1">
                <a:tableStyleId>{BC89EF96-8CEA-46FF-86C4-4CE0E7609802}</a:tableStyleId>
              </a:tblPr>
              <a:tblGrid>
                <a:gridCol w="5603383">
                  <a:extLst>
                    <a:ext uri="{9D8B030D-6E8A-4147-A177-3AD203B41FA5}">
                      <a16:colId xmlns:a16="http://schemas.microsoft.com/office/drawing/2014/main" val="20000"/>
                    </a:ext>
                  </a:extLst>
                </a:gridCol>
                <a:gridCol w="881743">
                  <a:extLst>
                    <a:ext uri="{9D8B030D-6E8A-4147-A177-3AD203B41FA5}">
                      <a16:colId xmlns:a16="http://schemas.microsoft.com/office/drawing/2014/main" val="20001"/>
                    </a:ext>
                  </a:extLst>
                </a:gridCol>
              </a:tblGrid>
              <a:tr h="370840">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b="0" dirty="0">
                          <a:latin typeface="Calibri" charset="0"/>
                          <a:ea typeface="Calibri" charset="0"/>
                          <a:cs typeface="Calibri" charset="0"/>
                        </a:rPr>
                        <a:t>My mentor was a great source of moral support</a:t>
                      </a:r>
                    </a:p>
                  </a:txBody>
                  <a:tcPr/>
                </a:tc>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b="0" dirty="0">
                          <a:latin typeface="Calibri" charset="0"/>
                          <a:ea typeface="Calibri" charset="0"/>
                          <a:cs typeface="Calibri" charset="0"/>
                        </a:rPr>
                        <a:t>96%</a:t>
                      </a:r>
                    </a:p>
                    <a:p>
                      <a:pPr algn="l"/>
                      <a:endParaRPr lang="en-US" sz="2000" b="0" dirty="0">
                        <a:latin typeface="Calibri" charset="0"/>
                        <a:ea typeface="Calibri" charset="0"/>
                        <a:cs typeface="Calibri" charset="0"/>
                      </a:endParaRPr>
                    </a:p>
                  </a:txBody>
                  <a:tcPr/>
                </a:tc>
                <a:extLst>
                  <a:ext uri="{0D108BD9-81ED-4DB2-BD59-A6C34878D82A}">
                    <a16:rowId xmlns:a16="http://schemas.microsoft.com/office/drawing/2014/main" val="10001"/>
                  </a:ext>
                </a:extLst>
              </a:tr>
              <a:tr h="370840">
                <a:tc>
                  <a:txBody>
                    <a:bodyPr/>
                    <a:lstStyle/>
                    <a:p>
                      <a:pPr algn="l"/>
                      <a:r>
                        <a:rPr lang="en-US" sz="2000" dirty="0">
                          <a:latin typeface="Calibri" charset="0"/>
                          <a:ea typeface="Calibri" charset="0"/>
                          <a:cs typeface="Calibri" charset="0"/>
                        </a:rPr>
                        <a:t>My mentor had a positive affect on my instructional practice</a:t>
                      </a:r>
                    </a:p>
                  </a:txBody>
                  <a:tcPr/>
                </a:tc>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dirty="0">
                          <a:latin typeface="Calibri" charset="0"/>
                          <a:ea typeface="Calibri" charset="0"/>
                          <a:cs typeface="Calibri" charset="0"/>
                        </a:rPr>
                        <a:t>93%</a:t>
                      </a:r>
                    </a:p>
                    <a:p>
                      <a:pPr algn="l"/>
                      <a:endParaRPr lang="en-US" sz="2000" dirty="0">
                        <a:latin typeface="Calibri" charset="0"/>
                        <a:ea typeface="Calibri" charset="0"/>
                        <a:cs typeface="Calibri" charset="0"/>
                      </a:endParaRPr>
                    </a:p>
                  </a:txBody>
                  <a:tcPr/>
                </a:tc>
                <a:extLst>
                  <a:ext uri="{0D108BD9-81ED-4DB2-BD59-A6C34878D82A}">
                    <a16:rowId xmlns:a16="http://schemas.microsoft.com/office/drawing/2014/main" val="10002"/>
                  </a:ext>
                </a:extLst>
              </a:tr>
              <a:tr h="370840">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b="0" dirty="0">
                          <a:latin typeface="Calibri" charset="0"/>
                          <a:ea typeface="Calibri" charset="0"/>
                          <a:cs typeface="Calibri" charset="0"/>
                        </a:rPr>
                        <a:t>My mentor was a great content resource</a:t>
                      </a:r>
                    </a:p>
                  </a:txBody>
                  <a:tcPr/>
                </a:tc>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b="0" dirty="0">
                          <a:latin typeface="Calibri" charset="0"/>
                          <a:ea typeface="Calibri" charset="0"/>
                          <a:cs typeface="Calibri" charset="0"/>
                        </a:rPr>
                        <a:t>89% </a:t>
                      </a:r>
                    </a:p>
                  </a:txBody>
                  <a:tcPr/>
                </a:tc>
                <a:extLst>
                  <a:ext uri="{0D108BD9-81ED-4DB2-BD59-A6C34878D82A}">
                    <a16:rowId xmlns:a16="http://schemas.microsoft.com/office/drawing/2014/main" val="792728548"/>
                  </a:ext>
                </a:extLst>
              </a:tr>
              <a:tr h="370840">
                <a:tc>
                  <a:txBody>
                    <a:bodyPr/>
                    <a:lstStyle/>
                    <a:p>
                      <a:pPr algn="l"/>
                      <a:r>
                        <a:rPr lang="en-US" sz="2000" dirty="0">
                          <a:latin typeface="Calibri" charset="0"/>
                          <a:ea typeface="Calibri" charset="0"/>
                          <a:cs typeface="Calibri" charset="0"/>
                        </a:rPr>
                        <a:t>Mentoring</a:t>
                      </a:r>
                      <a:r>
                        <a:rPr lang="en-US" sz="2000" baseline="0" dirty="0">
                          <a:latin typeface="Calibri" charset="0"/>
                          <a:ea typeface="Calibri" charset="0"/>
                          <a:cs typeface="Calibri" charset="0"/>
                        </a:rPr>
                        <a:t> h</a:t>
                      </a:r>
                      <a:r>
                        <a:rPr lang="en-US" sz="2000" dirty="0">
                          <a:latin typeface="Calibri" charset="0"/>
                          <a:ea typeface="Calibri" charset="0"/>
                          <a:cs typeface="Calibri" charset="0"/>
                        </a:rPr>
                        <a:t>elped me grow professionally/develop my skills in my current role</a:t>
                      </a:r>
                    </a:p>
                  </a:txBody>
                  <a:tcPr/>
                </a:tc>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dirty="0">
                          <a:latin typeface="Calibri" charset="0"/>
                          <a:ea typeface="Calibri" charset="0"/>
                          <a:cs typeface="Calibri" charset="0"/>
                        </a:rPr>
                        <a:t>88%</a:t>
                      </a:r>
                    </a:p>
                  </a:txBody>
                  <a:tcPr/>
                </a:tc>
                <a:extLst>
                  <a:ext uri="{0D108BD9-81ED-4DB2-BD59-A6C34878D82A}">
                    <a16:rowId xmlns:a16="http://schemas.microsoft.com/office/drawing/2014/main" val="589872803"/>
                  </a:ext>
                </a:extLst>
              </a:tr>
              <a:tr h="370840">
                <a:tc>
                  <a:txBody>
                    <a:bodyPr/>
                    <a:lstStyle/>
                    <a:p>
                      <a:pPr algn="l"/>
                      <a:r>
                        <a:rPr lang="en-US" sz="2000" dirty="0" err="1">
                          <a:latin typeface="Calibri" charset="0"/>
                          <a:ea typeface="Calibri" charset="0"/>
                          <a:cs typeface="Calibri" charset="0"/>
                        </a:rPr>
                        <a:t>eMSS</a:t>
                      </a:r>
                      <a:r>
                        <a:rPr lang="en-US" sz="2000" baseline="0" dirty="0">
                          <a:latin typeface="Calibri" charset="0"/>
                          <a:ea typeface="Calibri" charset="0"/>
                          <a:cs typeface="Calibri" charset="0"/>
                        </a:rPr>
                        <a:t> p</a:t>
                      </a:r>
                      <a:r>
                        <a:rPr lang="en-US" sz="2000" dirty="0">
                          <a:latin typeface="Calibri" charset="0"/>
                          <a:ea typeface="Calibri" charset="0"/>
                          <a:cs typeface="Calibri" charset="0"/>
                        </a:rPr>
                        <a:t>rovided me with mentoring support that would otherwise be unavailable to me</a:t>
                      </a:r>
                    </a:p>
                  </a:txBody>
                  <a:tcPr/>
                </a:tc>
                <a:tc>
                  <a:txBody>
                    <a:bodyPr/>
                    <a:lstStyle/>
                    <a:p>
                      <a:pPr marL="0" marR="0" indent="0" algn="l" defTabSz="534558" rtl="0" eaLnBrk="1" fontAlgn="auto" latinLnBrk="0" hangingPunct="1">
                        <a:lnSpc>
                          <a:spcPct val="100000"/>
                        </a:lnSpc>
                        <a:spcBef>
                          <a:spcPts val="0"/>
                        </a:spcBef>
                        <a:spcAft>
                          <a:spcPts val="0"/>
                        </a:spcAft>
                        <a:buClrTx/>
                        <a:buSzTx/>
                        <a:buFontTx/>
                        <a:buNone/>
                        <a:tabLst/>
                        <a:defRPr/>
                      </a:pPr>
                      <a:r>
                        <a:rPr lang="en-US" sz="2000" dirty="0">
                          <a:latin typeface="Calibri" charset="0"/>
                          <a:ea typeface="Calibri" charset="0"/>
                          <a:cs typeface="Calibri" charset="0"/>
                        </a:rPr>
                        <a:t>80%</a:t>
                      </a:r>
                    </a:p>
                    <a:p>
                      <a:pPr algn="l"/>
                      <a:endParaRPr lang="en-US" sz="2000" dirty="0">
                        <a:latin typeface="Calibri" charset="0"/>
                        <a:ea typeface="Calibri" charset="0"/>
                        <a:cs typeface="Calibri" charset="0"/>
                      </a:endParaRPr>
                    </a:p>
                  </a:txBody>
                  <a:tcPr/>
                </a:tc>
                <a:extLst>
                  <a:ext uri="{0D108BD9-81ED-4DB2-BD59-A6C34878D82A}">
                    <a16:rowId xmlns:a16="http://schemas.microsoft.com/office/drawing/2014/main" val="10003"/>
                  </a:ext>
                </a:extLst>
              </a:tr>
            </a:tbl>
          </a:graphicData>
        </a:graphic>
      </p:graphicFrame>
      <p:pic>
        <p:nvPicPr>
          <p:cNvPr id="3" name="Picture 2" descr="Quote from mentee: Having a mentor was wonderful. This year started out stressful and I couldn't keep up with all of my responsibilities. My mentor, gave me her phone number and listened to me, offered suggestions, and then followed up with me! She made the whole situation more manage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486" y="3028949"/>
            <a:ext cx="4414509" cy="3531607"/>
          </a:xfrm>
          <a:prstGeom prst="rect">
            <a:avLst/>
          </a:prstGeom>
        </p:spPr>
      </p:pic>
    </p:spTree>
    <p:extLst>
      <p:ext uri="{BB962C8B-B14F-4D97-AF65-F5344CB8AC3E}">
        <p14:creationId xmlns:p14="http://schemas.microsoft.com/office/powerpoint/2010/main" val="31829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186" y="181951"/>
            <a:ext cx="9601200" cy="650806"/>
          </a:xfrm>
        </p:spPr>
        <p:txBody>
          <a:bodyPr>
            <a:normAutofit fontScale="90000"/>
          </a:bodyPr>
          <a:lstStyle/>
          <a:p>
            <a:pPr algn="ctr"/>
            <a:r>
              <a:rPr lang="en-US" b="1" dirty="0">
                <a:solidFill>
                  <a:schemeClr val="tx1"/>
                </a:solidFill>
                <a:latin typeface="Times New Roman" panose="02020603050405020304" pitchFamily="18" charset="0"/>
                <a:cs typeface="Times New Roman" panose="02020603050405020304" pitchFamily="18" charset="0"/>
              </a:rPr>
              <a:t>Mentee Reflection </a:t>
            </a:r>
            <a:br>
              <a:rPr lang="en-US" dirty="0">
                <a:solidFill>
                  <a:srgbClr val="0070C0"/>
                </a:solidFill>
                <a:latin typeface="Times New Roman" panose="02020603050405020304" pitchFamily="18" charset="0"/>
                <a:cs typeface="Times New Roman" panose="02020603050405020304" pitchFamily="18" charset="0"/>
              </a:rPr>
            </a:b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2F808C97-B2B1-1B41-BF57-D1C162E76248}"/>
              </a:ext>
            </a:extLst>
          </p:cNvPr>
          <p:cNvSpPr txBox="1">
            <a:spLocks/>
          </p:cNvSpPr>
          <p:nvPr/>
        </p:nvSpPr>
        <p:spPr>
          <a:xfrm>
            <a:off x="1649186" y="523682"/>
            <a:ext cx="9797143" cy="835094"/>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br>
              <a:rPr lang="en-US" dirty="0">
                <a:solidFill>
                  <a:srgbClr val="0070C0"/>
                </a:solidFill>
                <a:latin typeface="Times New Roman" panose="02020603050405020304" pitchFamily="18" charset="0"/>
                <a:cs typeface="Times New Roman" panose="02020603050405020304" pitchFamily="18" charset="0"/>
              </a:rPr>
            </a:br>
            <a:r>
              <a:rPr lang="en-US" sz="2900" dirty="0">
                <a:solidFill>
                  <a:schemeClr val="tx1"/>
                </a:solidFill>
                <a:latin typeface="Times New Roman" panose="02020603050405020304" pitchFamily="18" charset="0"/>
                <a:cs typeface="Times New Roman" panose="02020603050405020304" pitchFamily="18" charset="0"/>
              </a:rPr>
              <a:t>Instruction, Administrative Support, and Job Satisfaction</a:t>
            </a:r>
          </a:p>
        </p:txBody>
      </p:sp>
      <p:pic>
        <p:nvPicPr>
          <p:cNvPr id="4" name="Content Placeholder 3" descr="Percentage of Mentees Who Agreed with the Following Statements&#13;&#10;87.7% agree with the statement: I am given the support I need to teach students with disabilities. &#13;&#10;93.0% agree with the statement: My students are engaged in the lessons that I teach.&#13;&#10;87.7% agree with the statement: I am able to meet the learning needs of all my students.&#13;&#10;96.6% agree with the statement: I regularly communicate with parents regarding the academic progress of their child.&#13;&#10;94.8% agree with the statement: I regularly communicate with parents regarding the behavioral progress of their child.&#13;&#10;85.7% agree with the statement: I am generally satisfied with being a teacher at this school."/>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95053" y="1718092"/>
            <a:ext cx="8602962" cy="4779424"/>
          </a:xfrm>
        </p:spPr>
      </p:pic>
    </p:spTree>
    <p:extLst>
      <p:ext uri="{BB962C8B-B14F-4D97-AF65-F5344CB8AC3E}">
        <p14:creationId xmlns:p14="http://schemas.microsoft.com/office/powerpoint/2010/main" val="1910215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825" y="69006"/>
            <a:ext cx="10193946" cy="995682"/>
          </a:xfrm>
        </p:spPr>
        <p:txBody>
          <a:bodyPr/>
          <a:lstStyle/>
          <a:p>
            <a:pPr algn="ctr"/>
            <a:r>
              <a:rPr lang="en-US" dirty="0">
                <a:solidFill>
                  <a:schemeClr val="tx1"/>
                </a:solidFill>
                <a:latin typeface="Times New Roman" panose="02020603050405020304" pitchFamily="18" charset="0"/>
                <a:cs typeface="Times New Roman" panose="02020603050405020304" pitchFamily="18" charset="0"/>
              </a:rPr>
              <a:t>Mentor Rating of Mentee Proficiency</a:t>
            </a:r>
          </a:p>
        </p:txBody>
      </p:sp>
      <p:pic>
        <p:nvPicPr>
          <p:cNvPr id="4" name="Content Placeholder 3" descr="Mentor Ratings of Mentees (Percentage of Proficient or Somewhat Proficient ratings)&#13;&#10;98% rated “Plan instruction based on learning and developmental levels of all students” as proficient or somewhat proficient&#13;&#10;98% rated “Establishes a classroom environment conducive to learning” as proficient or somewhat proficient &#13;&#10;100% rated “Uses methods and techniques that are effective in meeting student needs” as proficient or somewhat proficient"/>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438" t="14439" r="5671" b="13817"/>
          <a:stretch/>
        </p:blipFill>
        <p:spPr>
          <a:xfrm>
            <a:off x="876825" y="1358601"/>
            <a:ext cx="8078348" cy="4258427"/>
          </a:xfrm>
        </p:spPr>
      </p:pic>
      <p:pic>
        <p:nvPicPr>
          <p:cNvPr id="3" name="Picture 2" descr="Quote from a mentor: I love working for eMSS! I believe that I have grown professionally by helping others to succe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9701" y="1750847"/>
            <a:ext cx="2953555" cy="2346902"/>
          </a:xfrm>
          <a:prstGeom prst="rect">
            <a:avLst/>
          </a:prstGeom>
        </p:spPr>
      </p:pic>
    </p:spTree>
    <p:extLst>
      <p:ext uri="{BB962C8B-B14F-4D97-AF65-F5344CB8AC3E}">
        <p14:creationId xmlns:p14="http://schemas.microsoft.com/office/powerpoint/2010/main" val="233974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0620"/>
            <a:ext cx="9601200" cy="1485900"/>
          </a:xfrm>
        </p:spPr>
        <p:txBody>
          <a:bodyPr/>
          <a:lstStyle/>
          <a:p>
            <a:pPr algn="ctr"/>
            <a:r>
              <a:rPr lang="en-US" b="1" dirty="0">
                <a:solidFill>
                  <a:schemeClr val="tx1"/>
                </a:solidFill>
                <a:latin typeface="Times New Roman" panose="02020603050405020304" pitchFamily="18" charset="0"/>
                <a:ea typeface="Calibri" charset="0"/>
                <a:cs typeface="Times New Roman" panose="02020603050405020304" pitchFamily="18" charset="0"/>
              </a:rPr>
              <a:t>Local Level Impact </a:t>
            </a:r>
            <a:br>
              <a:rPr lang="en-US" b="1" dirty="0">
                <a:solidFill>
                  <a:schemeClr val="tx1"/>
                </a:solidFill>
                <a:latin typeface="Times New Roman" panose="02020603050405020304" pitchFamily="18" charset="0"/>
                <a:ea typeface="Calibri" charset="0"/>
                <a:cs typeface="Times New Roman" panose="02020603050405020304" pitchFamily="18" charset="0"/>
              </a:rPr>
            </a:br>
            <a:r>
              <a:rPr lang="en-US" b="1" dirty="0">
                <a:solidFill>
                  <a:schemeClr val="tx1"/>
                </a:solidFill>
                <a:latin typeface="Times New Roman" panose="02020603050405020304" pitchFamily="18" charset="0"/>
                <a:ea typeface="Calibri" charset="0"/>
                <a:cs typeface="Times New Roman" panose="02020603050405020304" pitchFamily="18" charset="0"/>
              </a:rPr>
              <a:t>(Retention 2 Years After Mentoring)</a:t>
            </a:r>
          </a:p>
        </p:txBody>
      </p:sp>
      <p:pic>
        <p:nvPicPr>
          <p:cNvPr id="3" name="Picture 2" descr="Text “99% of mentees continue teaching 2 years after participating in mentoring” with a graphic of Kansas with 99% of the state colored dark blue while 1% of the state is colored light 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56" y="2117362"/>
            <a:ext cx="5382244" cy="3880380"/>
          </a:xfrm>
          <a:prstGeom prst="rect">
            <a:avLst/>
          </a:prstGeom>
        </p:spPr>
      </p:pic>
      <p:pic>
        <p:nvPicPr>
          <p:cNvPr id="6" name="Content Placeholder 5" descr="Pie graph depicting the Current Teaching Roles of 2015-16 Mentoring Participants (87% Special Educators, 70; 12% Other Educators, 10; 1% No Longer Educators, 1; Includes 1 mentee that moved out of Kansas but is still teaching special education and Does not include 5 mentees whose current teaching roles are unknown)"/>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776356" y="2117363"/>
            <a:ext cx="5192369" cy="3880380"/>
          </a:xfrm>
        </p:spPr>
      </p:pic>
    </p:spTree>
    <p:extLst>
      <p:ext uri="{BB962C8B-B14F-4D97-AF65-F5344CB8AC3E}">
        <p14:creationId xmlns:p14="http://schemas.microsoft.com/office/powerpoint/2010/main" val="1994884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2" y="424537"/>
            <a:ext cx="9769367" cy="1061364"/>
          </a:xfrm>
        </p:spPr>
        <p:txBody>
          <a:bodyPr>
            <a:normAutofit fontScale="90000"/>
          </a:bodyPr>
          <a:lstStyle/>
          <a:p>
            <a:pPr algn="ctr"/>
            <a:r>
              <a:rPr lang="en-US" sz="4900" b="1" dirty="0">
                <a:solidFill>
                  <a:schemeClr val="tx1"/>
                </a:solidFill>
                <a:latin typeface="Times New Roman" panose="02020603050405020304" pitchFamily="18" charset="0"/>
                <a:ea typeface="Calibri" charset="0"/>
                <a:cs typeface="Times New Roman" panose="02020603050405020304" pitchFamily="18" charset="0"/>
              </a:rPr>
              <a:t>Statewide Implementation</a:t>
            </a:r>
            <a:br>
              <a:rPr lang="en-US" b="1" dirty="0">
                <a:solidFill>
                  <a:schemeClr val="tx1"/>
                </a:solidFill>
                <a:ea typeface="Calibri" charset="0"/>
                <a:cs typeface="Calibri" charset="0"/>
              </a:rPr>
            </a:br>
            <a:endParaRPr lang="en-US" sz="2800" b="1" dirty="0">
              <a:solidFill>
                <a:schemeClr val="tx1"/>
              </a:solidFill>
              <a:ea typeface="Calibri" charset="0"/>
              <a:cs typeface="Calibri" charset="0"/>
            </a:endParaRPr>
          </a:p>
        </p:txBody>
      </p:sp>
      <p:sp>
        <p:nvSpPr>
          <p:cNvPr id="4" name="Title 1">
            <a:extLst>
              <a:ext uri="{FF2B5EF4-FFF2-40B4-BE49-F238E27FC236}">
                <a16:creationId xmlns:a16="http://schemas.microsoft.com/office/drawing/2014/main" id="{35C5F6B9-BFEA-CD4B-977C-1B1BE3C08402}"/>
              </a:ext>
            </a:extLst>
          </p:cNvPr>
          <p:cNvSpPr txBox="1">
            <a:spLocks/>
          </p:cNvSpPr>
          <p:nvPr/>
        </p:nvSpPr>
        <p:spPr>
          <a:xfrm>
            <a:off x="1287513" y="1240971"/>
            <a:ext cx="9769367" cy="1428755"/>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br>
              <a:rPr lang="en-US" dirty="0">
                <a:solidFill>
                  <a:srgbClr val="0070C0"/>
                </a:solidFill>
                <a:ea typeface="Calibri" charset="0"/>
                <a:cs typeface="Calibri" charset="0"/>
              </a:rPr>
            </a:br>
            <a:r>
              <a:rPr lang="en-US" sz="2800" dirty="0">
                <a:solidFill>
                  <a:schemeClr val="tx1"/>
                </a:solidFill>
                <a:latin typeface="Times New Roman" panose="02020603050405020304" pitchFamily="18" charset="0"/>
                <a:ea typeface="Calibri" charset="0"/>
                <a:cs typeface="Times New Roman" panose="02020603050405020304" pitchFamily="18" charset="0"/>
              </a:rPr>
              <a:t>In the past six years, 491 early career special educators in 87 Kansas school districts have successfully completed at least one year of e-mentoring.  </a:t>
            </a:r>
          </a:p>
        </p:txBody>
      </p:sp>
      <p:pic>
        <p:nvPicPr>
          <p:cNvPr id="5" name="Content Placeholder 4" descr="Map depicting the districts or related organizations impacted by E-Mentoring between 2012-18 (Districts include: 260, 273, 305, 308, 336, 345, 353, 407, 457, 458, 475, 480, 489, 497, 605, 609, 610, 611, 616, 619, 620, 638, as well as service centers and special education cooperative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3976" y="2669726"/>
            <a:ext cx="5899211" cy="4030431"/>
          </a:xfrm>
        </p:spPr>
      </p:pic>
    </p:spTree>
    <p:extLst>
      <p:ext uri="{BB962C8B-B14F-4D97-AF65-F5344CB8AC3E}">
        <p14:creationId xmlns:p14="http://schemas.microsoft.com/office/powerpoint/2010/main" val="1672094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C43F-24E2-B747-B518-4ED4C295C8C4}"/>
              </a:ext>
            </a:extLst>
          </p:cNvPr>
          <p:cNvSpPr>
            <a:spLocks noGrp="1"/>
          </p:cNvSpPr>
          <p:nvPr>
            <p:ph type="title"/>
          </p:nvPr>
        </p:nvSpPr>
        <p:spPr>
          <a:xfrm>
            <a:off x="1371600" y="685800"/>
            <a:ext cx="9601200" cy="718457"/>
          </a:xfrm>
        </p:spPr>
        <p:txBody>
          <a:bodyPr/>
          <a:lstStyle/>
          <a:p>
            <a:pPr algn="ctr"/>
            <a:r>
              <a:rPr lang="en-US" b="1" dirty="0">
                <a:latin typeface="Times New Roman" panose="02020603050405020304" pitchFamily="18" charset="0"/>
                <a:cs typeface="Times New Roman" panose="02020603050405020304" pitchFamily="18" charset="0"/>
              </a:rPr>
              <a:t>Kansas Lessons Learned</a:t>
            </a:r>
          </a:p>
        </p:txBody>
      </p:sp>
      <p:sp>
        <p:nvSpPr>
          <p:cNvPr id="3" name="Content Placeholder 2">
            <a:extLst>
              <a:ext uri="{FF2B5EF4-FFF2-40B4-BE49-F238E27FC236}">
                <a16:creationId xmlns:a16="http://schemas.microsoft.com/office/drawing/2014/main" id="{E5F3C16C-16D3-0442-86E5-8A44CB13CE84}"/>
              </a:ext>
            </a:extLst>
          </p:cNvPr>
          <p:cNvSpPr>
            <a:spLocks noGrp="1"/>
          </p:cNvSpPr>
          <p:nvPr>
            <p:ph idx="1"/>
          </p:nvPr>
        </p:nvSpPr>
        <p:spPr>
          <a:xfrm>
            <a:off x="1371600" y="1796143"/>
            <a:ext cx="9601200" cy="3581400"/>
          </a:xfrm>
        </p:spPr>
        <p:txBody>
          <a:bodyPr>
            <a:normAutofit/>
          </a:bodyPr>
          <a:lstStyle/>
          <a:p>
            <a:pP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Aligned and coherent systems</a:t>
            </a:r>
          </a:p>
          <a:p>
            <a:pP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Clearly convey expectations</a:t>
            </a:r>
          </a:p>
          <a:p>
            <a:pP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Be responsive yet steadfast</a:t>
            </a:r>
          </a:p>
        </p:txBody>
      </p:sp>
      <p:pic>
        <p:nvPicPr>
          <p:cNvPr id="5" name="Picture 4" descr="The state of Kansas">
            <a:extLst>
              <a:ext uri="{FF2B5EF4-FFF2-40B4-BE49-F238E27FC236}">
                <a16:creationId xmlns:a16="http://schemas.microsoft.com/office/drawing/2014/main" id="{45A9D780-9651-4C41-886D-262BF3B32B73}"/>
              </a:ext>
            </a:extLst>
          </p:cNvPr>
          <p:cNvPicPr>
            <a:picLocks noChangeAspect="1"/>
          </p:cNvPicPr>
          <p:nvPr/>
        </p:nvPicPr>
        <p:blipFill>
          <a:blip r:embed="rId2"/>
          <a:stretch>
            <a:fillRect/>
          </a:stretch>
        </p:blipFill>
        <p:spPr>
          <a:xfrm>
            <a:off x="6793472" y="2692165"/>
            <a:ext cx="4564217" cy="4007214"/>
          </a:xfrm>
          <a:prstGeom prst="rect">
            <a:avLst/>
          </a:prstGeom>
        </p:spPr>
      </p:pic>
    </p:spTree>
    <p:extLst>
      <p:ext uri="{BB962C8B-B14F-4D97-AF65-F5344CB8AC3E}">
        <p14:creationId xmlns:p14="http://schemas.microsoft.com/office/powerpoint/2010/main" val="239569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C43F-24E2-B747-B518-4ED4C295C8C4}"/>
              </a:ext>
            </a:extLst>
          </p:cNvPr>
          <p:cNvSpPr>
            <a:spLocks noGrp="1"/>
          </p:cNvSpPr>
          <p:nvPr>
            <p:ph type="title"/>
          </p:nvPr>
        </p:nvSpPr>
        <p:spPr>
          <a:xfrm>
            <a:off x="1371600" y="685800"/>
            <a:ext cx="9601200" cy="718457"/>
          </a:xfrm>
        </p:spPr>
        <p:txBody>
          <a:bodyPr/>
          <a:lstStyle/>
          <a:p>
            <a:pPr algn="ctr"/>
            <a:r>
              <a:rPr lang="en-US" b="1" dirty="0">
                <a:latin typeface="Times New Roman" panose="02020603050405020304" pitchFamily="18" charset="0"/>
                <a:cs typeface="Times New Roman" panose="02020603050405020304" pitchFamily="18" charset="0"/>
              </a:rPr>
              <a:t>Briefs Available</a:t>
            </a:r>
          </a:p>
        </p:txBody>
      </p:sp>
      <p:sp>
        <p:nvSpPr>
          <p:cNvPr id="3" name="Content Placeholder 2">
            <a:extLst>
              <a:ext uri="{FF2B5EF4-FFF2-40B4-BE49-F238E27FC236}">
                <a16:creationId xmlns:a16="http://schemas.microsoft.com/office/drawing/2014/main" id="{E5F3C16C-16D3-0442-86E5-8A44CB13CE84}"/>
              </a:ext>
            </a:extLst>
          </p:cNvPr>
          <p:cNvSpPr>
            <a:spLocks noGrp="1"/>
          </p:cNvSpPr>
          <p:nvPr>
            <p:ph idx="1"/>
          </p:nvPr>
        </p:nvSpPr>
        <p:spPr>
          <a:xfrm>
            <a:off x="1371600" y="1796143"/>
            <a:ext cx="9601200" cy="3581400"/>
          </a:xfrm>
        </p:spPr>
        <p:txBody>
          <a:bodyPr>
            <a:normAutofit/>
          </a:bodyPr>
          <a:lstStyle/>
          <a:p>
            <a:pPr marL="0" indent="0">
              <a:buNone/>
            </a:pPr>
            <a:r>
              <a:rPr lang="en-US" sz="3600" dirty="0"/>
              <a:t>Briefs available for download at:</a:t>
            </a:r>
          </a:p>
          <a:p>
            <a:pPr marL="0" indent="0">
              <a:buNone/>
            </a:pPr>
            <a:r>
              <a:rPr lang="en-US" sz="3600" dirty="0">
                <a:latin typeface="+mj-lt"/>
                <a:cs typeface="Times New Roman" panose="02020603050405020304" pitchFamily="18" charset="0"/>
                <a:hlinkClick r:id="rId2"/>
              </a:rPr>
              <a:t>TASN Provider Evaluation Briefs</a:t>
            </a:r>
            <a:endParaRPr lang="en-US" sz="3600" dirty="0">
              <a:latin typeface="+mj-lt"/>
              <a:cs typeface="Times New Roman" panose="02020603050405020304" pitchFamily="18" charset="0"/>
            </a:endParaRPr>
          </a:p>
        </p:txBody>
      </p:sp>
      <p:pic>
        <p:nvPicPr>
          <p:cNvPr id="5" name="Picture 4" descr="The state of Kansas">
            <a:extLst>
              <a:ext uri="{FF2B5EF4-FFF2-40B4-BE49-F238E27FC236}">
                <a16:creationId xmlns:a16="http://schemas.microsoft.com/office/drawing/2014/main" id="{45A9D780-9651-4C41-886D-262BF3B32B73}"/>
              </a:ext>
            </a:extLst>
          </p:cNvPr>
          <p:cNvPicPr>
            <a:picLocks noChangeAspect="1"/>
          </p:cNvPicPr>
          <p:nvPr/>
        </p:nvPicPr>
        <p:blipFill>
          <a:blip r:embed="rId3"/>
          <a:stretch>
            <a:fillRect/>
          </a:stretch>
        </p:blipFill>
        <p:spPr>
          <a:xfrm>
            <a:off x="6795093" y="2682837"/>
            <a:ext cx="4564217" cy="4007214"/>
          </a:xfrm>
          <a:prstGeom prst="rect">
            <a:avLst/>
          </a:prstGeom>
        </p:spPr>
      </p:pic>
    </p:spTree>
    <p:extLst>
      <p:ext uri="{BB962C8B-B14F-4D97-AF65-F5344CB8AC3E}">
        <p14:creationId xmlns:p14="http://schemas.microsoft.com/office/powerpoint/2010/main" val="3665276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5874" y="3072651"/>
            <a:ext cx="9144000" cy="2639304"/>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Kerry Haag</a:t>
            </a:r>
          </a:p>
          <a:p>
            <a:r>
              <a:rPr lang="en-US" sz="2800" dirty="0">
                <a:solidFill>
                  <a:schemeClr val="tx1"/>
                </a:solidFill>
                <a:latin typeface="Times New Roman" panose="02020603050405020304" pitchFamily="18" charset="0"/>
                <a:cs typeface="Times New Roman" panose="02020603050405020304" pitchFamily="18" charset="0"/>
              </a:rPr>
              <a:t>Kansas State Department of Education</a:t>
            </a:r>
          </a:p>
          <a:p>
            <a:r>
              <a:rPr lang="en-US" sz="2800" dirty="0">
                <a:solidFill>
                  <a:schemeClr val="tx1"/>
                </a:solidFill>
                <a:latin typeface="Times New Roman" panose="02020603050405020304" pitchFamily="18" charset="0"/>
                <a:cs typeface="Times New Roman" panose="02020603050405020304" pitchFamily="18" charset="0"/>
                <a:hlinkClick r:id="rId3"/>
              </a:rPr>
              <a:t>khaag@ksde.org</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hlinkClick r:id="rId4"/>
              </a:rPr>
              <a:t>www.ksdetasn.org</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Handout Located at:   </a:t>
            </a:r>
            <a:r>
              <a:rPr lang="en-US" sz="2800" dirty="0">
                <a:solidFill>
                  <a:schemeClr val="tx1"/>
                </a:solidFill>
                <a:latin typeface="Times New Roman" panose="02020603050405020304" pitchFamily="18" charset="0"/>
                <a:cs typeface="Times New Roman" panose="02020603050405020304" pitchFamily="18" charset="0"/>
                <a:hlinkClick r:id="rId5"/>
              </a:rPr>
              <a:t>TASN Provider Evaluation Briefs</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descr="Kansas Early Career Special Educator Mentoring including TASN (Kansas Technical Assistance System Network) logo with sunflow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52" y="1248983"/>
            <a:ext cx="11505969" cy="1641365"/>
          </a:xfrm>
          <a:prstGeom prst="rect">
            <a:avLst/>
          </a:prstGeom>
        </p:spPr>
      </p:pic>
    </p:spTree>
    <p:extLst>
      <p:ext uri="{BB962C8B-B14F-4D97-AF65-F5344CB8AC3E}">
        <p14:creationId xmlns:p14="http://schemas.microsoft.com/office/powerpoint/2010/main" val="3838068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813EE-E91A-4E30-8133-56E4DF36406B}"/>
              </a:ext>
            </a:extLst>
          </p:cNvPr>
          <p:cNvSpPr txBox="1"/>
          <p:nvPr/>
        </p:nvSpPr>
        <p:spPr>
          <a:xfrm>
            <a:off x="573603" y="1808793"/>
            <a:ext cx="11043138" cy="954107"/>
          </a:xfrm>
          <a:prstGeom prst="rect">
            <a:avLst/>
          </a:prstGeom>
          <a:noFill/>
        </p:spPr>
        <p:txBody>
          <a:bodyPr wrap="square" rtlCol="0">
            <a:spAutoFit/>
          </a:bodyPr>
          <a:lstStyle/>
          <a:p>
            <a:pPr algn="ctr"/>
            <a:r>
              <a:rPr lang="en-US" sz="2800" i="1" dirty="0">
                <a:solidFill>
                  <a:schemeClr val="tx2">
                    <a:lumMod val="50000"/>
                  </a:schemeClr>
                </a:solidFill>
                <a:latin typeface="Times New Roman" panose="02020603050405020304" pitchFamily="18" charset="0"/>
                <a:cs typeface="Times New Roman" panose="02020603050405020304" pitchFamily="18" charset="0"/>
              </a:rPr>
              <a:t>Building Capacity of Novice Educators Using</a:t>
            </a:r>
            <a:br>
              <a:rPr lang="en-US" sz="2800" i="1" dirty="0">
                <a:solidFill>
                  <a:schemeClr val="tx2">
                    <a:lumMod val="50000"/>
                  </a:schemeClr>
                </a:solidFill>
                <a:latin typeface="Times New Roman" panose="02020603050405020304" pitchFamily="18" charset="0"/>
                <a:cs typeface="Times New Roman" panose="02020603050405020304" pitchFamily="18" charset="0"/>
              </a:rPr>
            </a:br>
            <a:r>
              <a:rPr lang="en-US" sz="2800" i="1" dirty="0">
                <a:solidFill>
                  <a:schemeClr val="tx2">
                    <a:lumMod val="50000"/>
                  </a:schemeClr>
                </a:solidFill>
                <a:latin typeface="Times New Roman" panose="02020603050405020304" pitchFamily="18" charset="0"/>
                <a:cs typeface="Times New Roman" panose="02020603050405020304" pitchFamily="18" charset="0"/>
              </a:rPr>
              <a:t> Performance Data and Authentic Coaching</a:t>
            </a:r>
            <a:endParaRPr lang="en-US" sz="28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38942" y="3172077"/>
            <a:ext cx="9144000" cy="2000479"/>
          </a:xfrm>
        </p:spPr>
        <p:txBody>
          <a:bodyPr>
            <a:noAutofit/>
          </a:bodyPr>
          <a:lstStyle/>
          <a:p>
            <a:pPr>
              <a:lnSpc>
                <a:spcPct val="100000"/>
              </a:lnSpc>
              <a:spcBef>
                <a:spcPts val="0"/>
              </a:spcBef>
            </a:pPr>
            <a:endParaRPr lang="en-US" sz="900" dirty="0">
              <a:solidFill>
                <a:schemeClr val="tx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en-US" sz="2200" dirty="0">
                <a:solidFill>
                  <a:schemeClr val="tx2">
                    <a:lumMod val="50000"/>
                  </a:schemeClr>
                </a:solidFill>
                <a:latin typeface="Times New Roman" panose="02020603050405020304" pitchFamily="18" charset="0"/>
                <a:cs typeface="Times New Roman" panose="02020603050405020304" pitchFamily="18" charset="0"/>
              </a:rPr>
              <a:t>Donna B. Wilder</a:t>
            </a:r>
          </a:p>
          <a:p>
            <a:pPr>
              <a:lnSpc>
                <a:spcPct val="100000"/>
              </a:lnSpc>
              <a:spcBef>
                <a:spcPts val="0"/>
              </a:spcBef>
            </a:pPr>
            <a:r>
              <a:rPr lang="en-US" sz="2200" dirty="0">
                <a:solidFill>
                  <a:schemeClr val="tx2">
                    <a:lumMod val="50000"/>
                  </a:schemeClr>
                </a:solidFill>
                <a:latin typeface="Times New Roman" panose="02020603050405020304" pitchFamily="18" charset="0"/>
                <a:cs typeface="Times New Roman" panose="02020603050405020304" pitchFamily="18" charset="0"/>
              </a:rPr>
              <a:t>Supervisor of Professional Learning</a:t>
            </a:r>
          </a:p>
        </p:txBody>
      </p:sp>
    </p:spTree>
    <p:extLst>
      <p:ext uri="{BB962C8B-B14F-4D97-AF65-F5344CB8AC3E}">
        <p14:creationId xmlns:p14="http://schemas.microsoft.com/office/powerpoint/2010/main" val="1635739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30729"/>
          </a:xfrm>
        </p:spPr>
        <p:txBody>
          <a:bodyPr/>
          <a:lstStyle/>
          <a:p>
            <a:pPr algn="ctr"/>
            <a:r>
              <a:rPr lang="en-US" b="1" dirty="0">
                <a:solidFill>
                  <a:schemeClr val="tx2">
                    <a:lumMod val="50000"/>
                  </a:schemeClr>
                </a:solidFill>
                <a:latin typeface="Times New Roman" panose="02020603050405020304" pitchFamily="18" charset="0"/>
                <a:cs typeface="Times New Roman" panose="02020603050405020304" pitchFamily="18" charset="0"/>
              </a:rPr>
              <a:t>Outcomes</a:t>
            </a:r>
          </a:p>
        </p:txBody>
      </p:sp>
      <p:sp>
        <p:nvSpPr>
          <p:cNvPr id="3" name="Content Placeholder 2"/>
          <p:cNvSpPr>
            <a:spLocks noGrp="1"/>
          </p:cNvSpPr>
          <p:nvPr>
            <p:ph idx="1"/>
          </p:nvPr>
        </p:nvSpPr>
        <p:spPr>
          <a:xfrm>
            <a:off x="914400" y="1859288"/>
            <a:ext cx="10515600" cy="4351338"/>
          </a:xfrm>
        </p:spPr>
        <p:txBody>
          <a:bodyPr>
            <a:normAutofit/>
          </a:bodyPr>
          <a:lstStyle/>
          <a:p>
            <a:pPr>
              <a:buFont typeface="Arial" panose="020B0604020202020204" pitchFamily="34" charset="0"/>
              <a:buChar char="•"/>
            </a:pPr>
            <a:r>
              <a:rPr lang="en-US" sz="3200" dirty="0">
                <a:solidFill>
                  <a:schemeClr val="tx2">
                    <a:lumMod val="50000"/>
                  </a:schemeClr>
                </a:solidFill>
                <a:latin typeface="Times New Roman" panose="02020603050405020304" pitchFamily="18" charset="0"/>
                <a:cs typeface="Times New Roman" panose="02020603050405020304" pitchFamily="18" charset="0"/>
              </a:rPr>
              <a:t>Gain clarity to better understand the functions and intentions of those who mentor novice educators.</a:t>
            </a:r>
          </a:p>
          <a:p>
            <a:pPr>
              <a:buFont typeface="Arial" panose="020B0604020202020204" pitchFamily="34" charset="0"/>
              <a:buChar char="•"/>
            </a:pPr>
            <a:r>
              <a:rPr lang="en-US" sz="3200" dirty="0">
                <a:solidFill>
                  <a:schemeClr val="tx2">
                    <a:lumMod val="50000"/>
                  </a:schemeClr>
                </a:solidFill>
                <a:latin typeface="Times New Roman" panose="02020603050405020304" pitchFamily="18" charset="0"/>
                <a:cs typeface="Times New Roman" panose="02020603050405020304" pitchFamily="18" charset="0"/>
              </a:rPr>
              <a:t>Understand the role of data to support educator growth during authentic coaching conversations. </a:t>
            </a:r>
          </a:p>
        </p:txBody>
      </p:sp>
      <p:sp>
        <p:nvSpPr>
          <p:cNvPr id="4" name="Date Placeholder 3"/>
          <p:cNvSpPr>
            <a:spLocks noGrp="1"/>
          </p:cNvSpPr>
          <p:nvPr>
            <p:ph type="dt" sz="half" idx="10"/>
          </p:nvPr>
        </p:nvSpPr>
        <p:spPr/>
        <p:txBody>
          <a:bodyPr/>
          <a:lstStyle/>
          <a:p>
            <a:r>
              <a:rPr lang="en-US">
                <a:solidFill>
                  <a:prstClr val="black">
                    <a:tint val="75000"/>
                  </a:prstClr>
                </a:solidFill>
              </a:rPr>
              <a:t>10/7/2016</a:t>
            </a:r>
          </a:p>
        </p:txBody>
      </p:sp>
      <p:sp>
        <p:nvSpPr>
          <p:cNvPr id="5" name="Slide Number Placeholder 4"/>
          <p:cNvSpPr>
            <a:spLocks noGrp="1"/>
          </p:cNvSpPr>
          <p:nvPr>
            <p:ph type="sldNum" sz="quarter" idx="12"/>
          </p:nvPr>
        </p:nvSpPr>
        <p:spPr/>
        <p:txBody>
          <a:bodyPr/>
          <a:lstStyle/>
          <a:p>
            <a:fld id="{D980E5A3-8741-49F0-97D7-0D811D341194}"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68474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0D2DD8A-6A58-2D47-9989-3D367B574771}"/>
              </a:ext>
            </a:extLst>
          </p:cNvPr>
          <p:cNvSpPr>
            <a:spLocks noGrp="1"/>
          </p:cNvSpPr>
          <p:nvPr>
            <p:ph type="title"/>
          </p:nvPr>
        </p:nvSpPr>
        <p:spPr>
          <a:xfrm>
            <a:off x="894655" y="199714"/>
            <a:ext cx="10845588" cy="885872"/>
          </a:xfrm>
        </p:spPr>
        <p:txBody>
          <a:bodyPr>
            <a:normAutofit/>
          </a:bodyPr>
          <a:lstStyle/>
          <a:p>
            <a:pPr algn="ctr"/>
            <a:r>
              <a:rPr lang="en-US" b="1" dirty="0">
                <a:solidFill>
                  <a:schemeClr val="tx1"/>
                </a:solidFill>
                <a:latin typeface="Times New Roman" panose="02020603050405020304" pitchFamily="18" charset="0"/>
                <a:cs typeface="Times New Roman" panose="02020603050405020304" pitchFamily="18" charset="0"/>
              </a:rPr>
              <a:t>Strategic Investments in PDP</a:t>
            </a:r>
          </a:p>
        </p:txBody>
      </p:sp>
      <p:sp>
        <p:nvSpPr>
          <p:cNvPr id="10" name="Text Placeholder 3">
            <a:extLst>
              <a:ext uri="{FF2B5EF4-FFF2-40B4-BE49-F238E27FC236}">
                <a16:creationId xmlns:a16="http://schemas.microsoft.com/office/drawing/2014/main" id="{C524A64E-3C9E-9F43-9EFC-3467169C7546}"/>
              </a:ext>
            </a:extLst>
          </p:cNvPr>
          <p:cNvSpPr txBox="1">
            <a:spLocks/>
          </p:cNvSpPr>
          <p:nvPr/>
        </p:nvSpPr>
        <p:spPr>
          <a:xfrm rot="10800000" flipV="1">
            <a:off x="894655" y="1024682"/>
            <a:ext cx="11074400" cy="4313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tx1"/>
                </a:solidFill>
                <a:latin typeface="Times New Roman" panose="02020603050405020304" pitchFamily="18" charset="0"/>
                <a:cs typeface="Times New Roman" panose="02020603050405020304" pitchFamily="18" charset="0"/>
              </a:rPr>
              <a:t>Across the Career of Educators</a:t>
            </a:r>
          </a:p>
        </p:txBody>
      </p:sp>
      <p:grpSp>
        <p:nvGrpSpPr>
          <p:cNvPr id="11" name="Group 10">
            <a:extLst>
              <a:ext uri="{FF2B5EF4-FFF2-40B4-BE49-F238E27FC236}">
                <a16:creationId xmlns:a16="http://schemas.microsoft.com/office/drawing/2014/main" id="{36E48E19-6787-3A49-A39E-E215729F43B5}"/>
              </a:ext>
            </a:extLst>
          </p:cNvPr>
          <p:cNvGrpSpPr/>
          <p:nvPr/>
        </p:nvGrpSpPr>
        <p:grpSpPr>
          <a:xfrm>
            <a:off x="2108818" y="1419182"/>
            <a:ext cx="8417262" cy="5042109"/>
            <a:chOff x="3765265" y="2641179"/>
            <a:chExt cx="2138312" cy="4220091"/>
          </a:xfrm>
        </p:grpSpPr>
        <p:sp>
          <p:nvSpPr>
            <p:cNvPr id="12" name="Shape 11">
              <a:extLst>
                <a:ext uri="{FF2B5EF4-FFF2-40B4-BE49-F238E27FC236}">
                  <a16:creationId xmlns:a16="http://schemas.microsoft.com/office/drawing/2014/main" id="{779C79B9-B12A-3D4F-AF29-706DC761117E}"/>
                </a:ext>
              </a:extLst>
            </p:cNvPr>
            <p:cNvSpPr/>
            <p:nvPr/>
          </p:nvSpPr>
          <p:spPr>
            <a:xfrm>
              <a:off x="3842734" y="2641179"/>
              <a:ext cx="1296638" cy="1296704"/>
            </a:xfrm>
            <a:prstGeom prst="leftCircularArrow">
              <a:avLst>
                <a:gd name="adj1" fmla="val 10980"/>
                <a:gd name="adj2" fmla="val 1142322"/>
                <a:gd name="adj3" fmla="val 6300000"/>
                <a:gd name="adj4" fmla="val 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Freeform 12">
              <a:extLst>
                <a:ext uri="{FF2B5EF4-FFF2-40B4-BE49-F238E27FC236}">
                  <a16:creationId xmlns:a16="http://schemas.microsoft.com/office/drawing/2014/main" id="{D5C5CD12-3BC8-3840-A973-544C78287B3C}"/>
                </a:ext>
              </a:extLst>
            </p:cNvPr>
            <p:cNvSpPr/>
            <p:nvPr/>
          </p:nvSpPr>
          <p:spPr>
            <a:xfrm>
              <a:off x="4127552" y="3110805"/>
              <a:ext cx="723597" cy="361637"/>
            </a:xfrm>
            <a:custGeom>
              <a:avLst/>
              <a:gdLst>
                <a:gd name="connsiteX0" fmla="*/ 0 w 723597"/>
                <a:gd name="connsiteY0" fmla="*/ 0 h 361637"/>
                <a:gd name="connsiteX1" fmla="*/ 723597 w 723597"/>
                <a:gd name="connsiteY1" fmla="*/ 0 h 361637"/>
                <a:gd name="connsiteX2" fmla="*/ 723597 w 723597"/>
                <a:gd name="connsiteY2" fmla="*/ 361637 h 361637"/>
                <a:gd name="connsiteX3" fmla="*/ 0 w 723597"/>
                <a:gd name="connsiteY3" fmla="*/ 361637 h 361637"/>
                <a:gd name="connsiteX4" fmla="*/ 0 w 723597"/>
                <a:gd name="connsiteY4" fmla="*/ 0 h 36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97" h="361637">
                  <a:moveTo>
                    <a:pt x="0" y="0"/>
                  </a:moveTo>
                  <a:lnTo>
                    <a:pt x="723597" y="0"/>
                  </a:lnTo>
                  <a:lnTo>
                    <a:pt x="723597" y="361637"/>
                  </a:lnTo>
                  <a:lnTo>
                    <a:pt x="0" y="361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spcAft>
                  <a:spcPct val="35000"/>
                </a:spcAft>
              </a:pPr>
              <a:r>
                <a:rPr lang="en-US" sz="1600" b="1" dirty="0">
                  <a:solidFill>
                    <a:srgbClr val="4F81BD">
                      <a:lumMod val="50000"/>
                    </a:srgbClr>
                  </a:solidFill>
                </a:rPr>
                <a:t>Interest in Field</a:t>
              </a:r>
            </a:p>
          </p:txBody>
        </p:sp>
        <p:sp>
          <p:nvSpPr>
            <p:cNvPr id="21" name="Circular Arrow 20">
              <a:extLst>
                <a:ext uri="{FF2B5EF4-FFF2-40B4-BE49-F238E27FC236}">
                  <a16:creationId xmlns:a16="http://schemas.microsoft.com/office/drawing/2014/main" id="{A5F84897-820D-9C4E-8288-C00A0C6FD459}"/>
                </a:ext>
              </a:extLst>
            </p:cNvPr>
            <p:cNvSpPr/>
            <p:nvPr/>
          </p:nvSpPr>
          <p:spPr>
            <a:xfrm>
              <a:off x="4202952" y="3386218"/>
              <a:ext cx="1296638" cy="1296704"/>
            </a:xfrm>
            <a:prstGeom prst="circularArrow">
              <a:avLst>
                <a:gd name="adj1" fmla="val 10980"/>
                <a:gd name="adj2" fmla="val 1142322"/>
                <a:gd name="adj3" fmla="val 4500000"/>
                <a:gd name="adj4" fmla="val 13500000"/>
                <a:gd name="adj5" fmla="val 12500"/>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14" name="Freeform 13">
              <a:extLst>
                <a:ext uri="{FF2B5EF4-FFF2-40B4-BE49-F238E27FC236}">
                  <a16:creationId xmlns:a16="http://schemas.microsoft.com/office/drawing/2014/main" id="{CE151A8C-0BD4-144F-A113-67B6B52A62BB}"/>
                </a:ext>
              </a:extLst>
            </p:cNvPr>
            <p:cNvSpPr/>
            <p:nvPr/>
          </p:nvSpPr>
          <p:spPr>
            <a:xfrm>
              <a:off x="3798479" y="3857519"/>
              <a:ext cx="2105098" cy="361637"/>
            </a:xfrm>
            <a:custGeom>
              <a:avLst/>
              <a:gdLst>
                <a:gd name="connsiteX0" fmla="*/ 0 w 2105098"/>
                <a:gd name="connsiteY0" fmla="*/ 0 h 361637"/>
                <a:gd name="connsiteX1" fmla="*/ 2105098 w 2105098"/>
                <a:gd name="connsiteY1" fmla="*/ 0 h 361637"/>
                <a:gd name="connsiteX2" fmla="*/ 2105098 w 2105098"/>
                <a:gd name="connsiteY2" fmla="*/ 361637 h 361637"/>
                <a:gd name="connsiteX3" fmla="*/ 0 w 2105098"/>
                <a:gd name="connsiteY3" fmla="*/ 361637 h 361637"/>
                <a:gd name="connsiteX4" fmla="*/ 0 w 2105098"/>
                <a:gd name="connsiteY4" fmla="*/ 0 h 36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98" h="361637">
                  <a:moveTo>
                    <a:pt x="0" y="0"/>
                  </a:moveTo>
                  <a:lnTo>
                    <a:pt x="2105098" y="0"/>
                  </a:lnTo>
                  <a:lnTo>
                    <a:pt x="2105098" y="361637"/>
                  </a:lnTo>
                  <a:lnTo>
                    <a:pt x="0" y="361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pPr>
              <a:r>
                <a:rPr lang="en-US" sz="1600" dirty="0">
                  <a:solidFill>
                    <a:srgbClr val="4F81BD">
                      <a:lumMod val="50000"/>
                    </a:srgbClr>
                  </a:solidFill>
                </a:rPr>
                <a:t>   </a:t>
              </a:r>
              <a:r>
                <a:rPr lang="en-US" sz="1600" b="1" dirty="0">
                  <a:solidFill>
                    <a:srgbClr val="4F81BD">
                      <a:lumMod val="50000"/>
                    </a:srgbClr>
                  </a:solidFill>
                </a:rPr>
                <a:t>Personnel Preparation</a:t>
              </a:r>
            </a:p>
          </p:txBody>
        </p:sp>
        <p:sp>
          <p:nvSpPr>
            <p:cNvPr id="15" name="Shape 14">
              <a:extLst>
                <a:ext uri="{FF2B5EF4-FFF2-40B4-BE49-F238E27FC236}">
                  <a16:creationId xmlns:a16="http://schemas.microsoft.com/office/drawing/2014/main" id="{20C18CC0-7258-894D-847D-5C10E01EABC1}"/>
                </a:ext>
              </a:extLst>
            </p:cNvPr>
            <p:cNvSpPr/>
            <p:nvPr/>
          </p:nvSpPr>
          <p:spPr>
            <a:xfrm>
              <a:off x="3842734" y="4134607"/>
              <a:ext cx="1296638" cy="1296704"/>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Freeform 15">
              <a:extLst>
                <a:ext uri="{FF2B5EF4-FFF2-40B4-BE49-F238E27FC236}">
                  <a16:creationId xmlns:a16="http://schemas.microsoft.com/office/drawing/2014/main" id="{EBE07ACC-96E7-6141-9524-AF2479640A55}"/>
                </a:ext>
              </a:extLst>
            </p:cNvPr>
            <p:cNvSpPr/>
            <p:nvPr/>
          </p:nvSpPr>
          <p:spPr>
            <a:xfrm>
              <a:off x="4127552" y="4603814"/>
              <a:ext cx="723597" cy="361637"/>
            </a:xfrm>
            <a:custGeom>
              <a:avLst/>
              <a:gdLst>
                <a:gd name="connsiteX0" fmla="*/ 0 w 723597"/>
                <a:gd name="connsiteY0" fmla="*/ 0 h 361637"/>
                <a:gd name="connsiteX1" fmla="*/ 723597 w 723597"/>
                <a:gd name="connsiteY1" fmla="*/ 0 h 361637"/>
                <a:gd name="connsiteX2" fmla="*/ 723597 w 723597"/>
                <a:gd name="connsiteY2" fmla="*/ 361637 h 361637"/>
                <a:gd name="connsiteX3" fmla="*/ 0 w 723597"/>
                <a:gd name="connsiteY3" fmla="*/ 361637 h 361637"/>
                <a:gd name="connsiteX4" fmla="*/ 0 w 723597"/>
                <a:gd name="connsiteY4" fmla="*/ 0 h 36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97" h="361637">
                  <a:moveTo>
                    <a:pt x="0" y="0"/>
                  </a:moveTo>
                  <a:lnTo>
                    <a:pt x="723597" y="0"/>
                  </a:lnTo>
                  <a:lnTo>
                    <a:pt x="723597" y="361637"/>
                  </a:lnTo>
                  <a:lnTo>
                    <a:pt x="0" y="361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spcAft>
                  <a:spcPct val="35000"/>
                </a:spcAft>
              </a:pPr>
              <a:r>
                <a:rPr lang="en-US" sz="1600" b="1" dirty="0">
                  <a:solidFill>
                    <a:srgbClr val="4F81BD">
                      <a:lumMod val="50000"/>
                    </a:srgbClr>
                  </a:solidFill>
                </a:rPr>
                <a:t>Hiring</a:t>
              </a:r>
              <a:r>
                <a:rPr lang="en-US" sz="1600" dirty="0">
                  <a:solidFill>
                    <a:prstClr val="black">
                      <a:hueOff val="0"/>
                      <a:satOff val="0"/>
                      <a:lumOff val="0"/>
                      <a:alphaOff val="0"/>
                    </a:prstClr>
                  </a:solidFill>
                </a:rPr>
                <a:t> </a:t>
              </a:r>
            </a:p>
          </p:txBody>
        </p:sp>
        <p:sp>
          <p:nvSpPr>
            <p:cNvPr id="17" name="Circular Arrow 16">
              <a:extLst>
                <a:ext uri="{FF2B5EF4-FFF2-40B4-BE49-F238E27FC236}">
                  <a16:creationId xmlns:a16="http://schemas.microsoft.com/office/drawing/2014/main" id="{70E45EA4-086F-CE4A-B26A-C269668B9E52}"/>
                </a:ext>
              </a:extLst>
            </p:cNvPr>
            <p:cNvSpPr/>
            <p:nvPr/>
          </p:nvSpPr>
          <p:spPr>
            <a:xfrm>
              <a:off x="4202952" y="4880902"/>
              <a:ext cx="1296638" cy="1296704"/>
            </a:xfrm>
            <a:prstGeom prst="circularArrow">
              <a:avLst>
                <a:gd name="adj1" fmla="val 10980"/>
                <a:gd name="adj2" fmla="val 1142322"/>
                <a:gd name="adj3" fmla="val 4500000"/>
                <a:gd name="adj4" fmla="val 13500000"/>
                <a:gd name="adj5" fmla="val 12500"/>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18" name="Freeform 17">
              <a:extLst>
                <a:ext uri="{FF2B5EF4-FFF2-40B4-BE49-F238E27FC236}">
                  <a16:creationId xmlns:a16="http://schemas.microsoft.com/office/drawing/2014/main" id="{2D9AC8BE-BF04-B148-B5A6-887E6E3A392F}"/>
                </a:ext>
              </a:extLst>
            </p:cNvPr>
            <p:cNvSpPr/>
            <p:nvPr/>
          </p:nvSpPr>
          <p:spPr>
            <a:xfrm>
              <a:off x="3907750" y="5034747"/>
              <a:ext cx="1886557" cy="993200"/>
            </a:xfrm>
            <a:custGeom>
              <a:avLst/>
              <a:gdLst>
                <a:gd name="connsiteX0" fmla="*/ 0 w 1886557"/>
                <a:gd name="connsiteY0" fmla="*/ 0 h 993200"/>
                <a:gd name="connsiteX1" fmla="*/ 1886557 w 1886557"/>
                <a:gd name="connsiteY1" fmla="*/ 0 h 993200"/>
                <a:gd name="connsiteX2" fmla="*/ 1886557 w 1886557"/>
                <a:gd name="connsiteY2" fmla="*/ 993200 h 993200"/>
                <a:gd name="connsiteX3" fmla="*/ 0 w 1886557"/>
                <a:gd name="connsiteY3" fmla="*/ 993200 h 993200"/>
                <a:gd name="connsiteX4" fmla="*/ 0 w 1886557"/>
                <a:gd name="connsiteY4" fmla="*/ 0 h 99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557" h="993200">
                  <a:moveTo>
                    <a:pt x="0" y="0"/>
                  </a:moveTo>
                  <a:lnTo>
                    <a:pt x="1886557" y="0"/>
                  </a:lnTo>
                  <a:lnTo>
                    <a:pt x="1886557" y="993200"/>
                  </a:lnTo>
                  <a:lnTo>
                    <a:pt x="0" y="993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pPr>
              <a:r>
                <a:rPr lang="en-US" sz="1600" dirty="0">
                  <a:solidFill>
                    <a:srgbClr val="4F81BD">
                      <a:lumMod val="50000"/>
                    </a:srgbClr>
                  </a:solidFill>
                </a:rPr>
                <a:t>     </a:t>
              </a:r>
              <a:r>
                <a:rPr lang="en-US" sz="1600" b="1" dirty="0">
                  <a:solidFill>
                    <a:srgbClr val="4F81BD">
                      <a:lumMod val="50000"/>
                    </a:srgbClr>
                  </a:solidFill>
                </a:rPr>
                <a:t>Mentoring / Induction </a:t>
              </a:r>
            </a:p>
          </p:txBody>
        </p:sp>
        <p:sp>
          <p:nvSpPr>
            <p:cNvPr id="19" name="Block Arc 18">
              <a:extLst>
                <a:ext uri="{FF2B5EF4-FFF2-40B4-BE49-F238E27FC236}">
                  <a16:creationId xmlns:a16="http://schemas.microsoft.com/office/drawing/2014/main" id="{DA0E80F2-7F07-EB4B-8C2F-7B7605372C1C}"/>
                </a:ext>
              </a:extLst>
            </p:cNvPr>
            <p:cNvSpPr/>
            <p:nvPr/>
          </p:nvSpPr>
          <p:spPr>
            <a:xfrm>
              <a:off x="3931688" y="5746641"/>
              <a:ext cx="1113976" cy="1114629"/>
            </a:xfrm>
            <a:prstGeom prst="blockArc">
              <a:avLst>
                <a:gd name="adj1" fmla="val 0"/>
                <a:gd name="adj2" fmla="val 18900000"/>
                <a:gd name="adj3" fmla="val 12740"/>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0" name="Freeform 19">
              <a:extLst>
                <a:ext uri="{FF2B5EF4-FFF2-40B4-BE49-F238E27FC236}">
                  <a16:creationId xmlns:a16="http://schemas.microsoft.com/office/drawing/2014/main" id="{866963EF-43EF-F346-9B94-A916F6CBCC93}"/>
                </a:ext>
              </a:extLst>
            </p:cNvPr>
            <p:cNvSpPr/>
            <p:nvPr/>
          </p:nvSpPr>
          <p:spPr>
            <a:xfrm>
              <a:off x="3765265" y="5779340"/>
              <a:ext cx="1448172" cy="997442"/>
            </a:xfrm>
            <a:custGeom>
              <a:avLst/>
              <a:gdLst>
                <a:gd name="connsiteX0" fmla="*/ 0 w 1448172"/>
                <a:gd name="connsiteY0" fmla="*/ 0 h 997442"/>
                <a:gd name="connsiteX1" fmla="*/ 1448172 w 1448172"/>
                <a:gd name="connsiteY1" fmla="*/ 0 h 997442"/>
                <a:gd name="connsiteX2" fmla="*/ 1448172 w 1448172"/>
                <a:gd name="connsiteY2" fmla="*/ 997442 h 997442"/>
                <a:gd name="connsiteX3" fmla="*/ 0 w 1448172"/>
                <a:gd name="connsiteY3" fmla="*/ 997442 h 997442"/>
                <a:gd name="connsiteX4" fmla="*/ 0 w 1448172"/>
                <a:gd name="connsiteY4" fmla="*/ 0 h 99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172" h="997442">
                  <a:moveTo>
                    <a:pt x="0" y="0"/>
                  </a:moveTo>
                  <a:lnTo>
                    <a:pt x="1448172" y="0"/>
                  </a:lnTo>
                  <a:lnTo>
                    <a:pt x="1448172" y="997442"/>
                  </a:lnTo>
                  <a:lnTo>
                    <a:pt x="0" y="997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algn="ctr" defTabSz="711200" fontAlgn="base">
                <a:lnSpc>
                  <a:spcPct val="90000"/>
                </a:lnSpc>
                <a:spcBef>
                  <a:spcPct val="0"/>
                </a:spcBef>
                <a:spcAft>
                  <a:spcPct val="35000"/>
                </a:spcAft>
              </a:pPr>
              <a:r>
                <a:rPr lang="en-US" sz="1600" b="1" dirty="0">
                  <a:solidFill>
                    <a:srgbClr val="4F81BD">
                      <a:lumMod val="50000"/>
                    </a:srgbClr>
                  </a:solidFill>
                </a:rPr>
                <a:t>Ongoing Professional Learning </a:t>
              </a:r>
            </a:p>
          </p:txBody>
        </p:sp>
      </p:grpSp>
    </p:spTree>
    <p:extLst>
      <p:ext uri="{BB962C8B-B14F-4D97-AF65-F5344CB8AC3E}">
        <p14:creationId xmlns:p14="http://schemas.microsoft.com/office/powerpoint/2010/main" val="107391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5725AB-7F4F-444B-9A21-24EDAC6FDA8C}"/>
              </a:ext>
            </a:extLst>
          </p:cNvPr>
          <p:cNvSpPr txBox="1">
            <a:spLocks noGrp="1"/>
          </p:cNvSpPr>
          <p:nvPr>
            <p:ph type="title"/>
          </p:nvPr>
        </p:nvSpPr>
        <p:spPr>
          <a:xfrm>
            <a:off x="1453242" y="195944"/>
            <a:ext cx="9601200" cy="694934"/>
          </a:xfrm>
          <a:prstGeom prst="rect">
            <a:avLst/>
          </a:prstGeom>
          <a:noFill/>
        </p:spPr>
        <p:txBody>
          <a:bodyPr wrap="square" rtlCol="0">
            <a:spAutoFit/>
          </a:bodyPr>
          <a:lstStyle/>
          <a:p>
            <a:pPr algn="ctr">
              <a:defRPr/>
            </a:pPr>
            <a:r>
              <a:rPr lang="en-US" b="1" dirty="0">
                <a:solidFill>
                  <a:schemeClr val="tx2">
                    <a:lumMod val="50000"/>
                  </a:schemeClr>
                </a:solidFill>
                <a:latin typeface="Times New Roman" panose="02020603050405020304" pitchFamily="18" charset="0"/>
                <a:cs typeface="Times New Roman" panose="02020603050405020304" pitchFamily="18" charset="0"/>
              </a:rPr>
              <a:t>Role </a:t>
            </a:r>
            <a:r>
              <a:rPr lang="en-US" b="1" i="1" dirty="0">
                <a:solidFill>
                  <a:schemeClr val="tx2">
                    <a:lumMod val="50000"/>
                  </a:schemeClr>
                </a:solidFill>
                <a:latin typeface="Times New Roman" panose="02020603050405020304" pitchFamily="18" charset="0"/>
                <a:cs typeface="Times New Roman" panose="02020603050405020304" pitchFamily="18" charset="0"/>
              </a:rPr>
              <a:t>versus</a:t>
            </a:r>
            <a:r>
              <a:rPr lang="en-US" b="1" dirty="0">
                <a:solidFill>
                  <a:schemeClr val="tx2">
                    <a:lumMod val="50000"/>
                  </a:schemeClr>
                </a:solidFill>
                <a:latin typeface="Times New Roman" panose="02020603050405020304" pitchFamily="18" charset="0"/>
                <a:cs typeface="Times New Roman" panose="02020603050405020304" pitchFamily="18" charset="0"/>
              </a:rPr>
              <a:t> Function</a:t>
            </a:r>
          </a:p>
        </p:txBody>
      </p:sp>
      <p:pic>
        <p:nvPicPr>
          <p:cNvPr id="5" name="Picture 2" descr="Two young adult students talking to each other.">
            <a:extLst>
              <a:ext uri="{FF2B5EF4-FFF2-40B4-BE49-F238E27FC236}">
                <a16:creationId xmlns:a16="http://schemas.microsoft.com/office/drawing/2014/main" id="{8A976E2C-7823-DF45-BDCD-E9A7FFEF3D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59" t="13191" r="3240" b="11347"/>
          <a:stretch/>
        </p:blipFill>
        <p:spPr bwMode="auto">
          <a:xfrm>
            <a:off x="770783" y="890878"/>
            <a:ext cx="5919597" cy="415465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30C584-5D64-0E4C-AEC6-23A29F06E1F9}"/>
              </a:ext>
            </a:extLst>
          </p:cNvPr>
          <p:cNvSpPr txBox="1"/>
          <p:nvPr/>
        </p:nvSpPr>
        <p:spPr>
          <a:xfrm>
            <a:off x="1538402" y="5000581"/>
            <a:ext cx="2334773" cy="1569660"/>
          </a:xfrm>
          <a:prstGeom prst="rect">
            <a:avLst/>
          </a:prstGeom>
          <a:noFill/>
        </p:spPr>
        <p:txBody>
          <a:bodyPr wrap="square" rtlCol="0">
            <a:spAutoFit/>
          </a:bodyPr>
          <a:lstStyle/>
          <a:p>
            <a:pPr>
              <a:defRPr/>
            </a:pPr>
            <a:r>
              <a:rPr lang="en-US" sz="2400" b="1" i="1" dirty="0">
                <a:solidFill>
                  <a:schemeClr val="tx2">
                    <a:lumMod val="50000"/>
                  </a:schemeClr>
                </a:solidFill>
                <a:latin typeface="Times New Roman" panose="02020603050405020304" pitchFamily="18" charset="0"/>
                <a:cs typeface="Times New Roman" panose="02020603050405020304" pitchFamily="18" charset="0"/>
              </a:rPr>
              <a:t>Mentor</a:t>
            </a: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Veteran Teacher</a:t>
            </a: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Wife</a:t>
            </a: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Parent</a:t>
            </a:r>
          </a:p>
        </p:txBody>
      </p:sp>
      <p:sp>
        <p:nvSpPr>
          <p:cNvPr id="7" name="TextBox 6">
            <a:extLst>
              <a:ext uri="{FF2B5EF4-FFF2-40B4-BE49-F238E27FC236}">
                <a16:creationId xmlns:a16="http://schemas.microsoft.com/office/drawing/2014/main" id="{F1174D8F-D8D4-314B-8978-8FB4AF05B74C}"/>
              </a:ext>
            </a:extLst>
          </p:cNvPr>
          <p:cNvSpPr txBox="1"/>
          <p:nvPr/>
        </p:nvSpPr>
        <p:spPr>
          <a:xfrm>
            <a:off x="4394652" y="4955633"/>
            <a:ext cx="2295728" cy="1569660"/>
          </a:xfrm>
          <a:prstGeom prst="rect">
            <a:avLst/>
          </a:prstGeom>
          <a:noFill/>
        </p:spPr>
        <p:txBody>
          <a:bodyPr wrap="square" rtlCol="0">
            <a:spAutoFit/>
          </a:bodyPr>
          <a:lstStyle/>
          <a:p>
            <a:pPr>
              <a:defRPr/>
            </a:pPr>
            <a:r>
              <a:rPr lang="en-US" sz="2400" b="1" i="1" dirty="0">
                <a:solidFill>
                  <a:schemeClr val="tx2">
                    <a:lumMod val="50000"/>
                  </a:schemeClr>
                </a:solidFill>
                <a:latin typeface="Times New Roman" panose="02020603050405020304" pitchFamily="18" charset="0"/>
                <a:cs typeface="Times New Roman" panose="02020603050405020304" pitchFamily="18" charset="0"/>
              </a:rPr>
              <a:t>Mentee</a:t>
            </a:r>
            <a:endParaRPr lang="en-US" sz="2400" i="1" dirty="0">
              <a:solidFill>
                <a:schemeClr val="tx2">
                  <a:lumMod val="50000"/>
                </a:schemeClr>
              </a:solidFill>
              <a:latin typeface="Times New Roman" panose="02020603050405020304" pitchFamily="18" charset="0"/>
              <a:cs typeface="Times New Roman" panose="02020603050405020304" pitchFamily="18" charset="0"/>
            </a:endParaRP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New Teacher</a:t>
            </a: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Son</a:t>
            </a: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Athlete</a:t>
            </a:r>
          </a:p>
        </p:txBody>
      </p:sp>
      <p:sp>
        <p:nvSpPr>
          <p:cNvPr id="8" name="TextBox 7">
            <a:extLst>
              <a:ext uri="{FF2B5EF4-FFF2-40B4-BE49-F238E27FC236}">
                <a16:creationId xmlns:a16="http://schemas.microsoft.com/office/drawing/2014/main" id="{881F4403-F4B5-164E-B273-C2EAD5F1E36D}"/>
              </a:ext>
            </a:extLst>
          </p:cNvPr>
          <p:cNvSpPr txBox="1"/>
          <p:nvPr/>
        </p:nvSpPr>
        <p:spPr>
          <a:xfrm>
            <a:off x="7211857" y="1708728"/>
            <a:ext cx="4649822" cy="1815882"/>
          </a:xfrm>
          <a:prstGeom prst="rect">
            <a:avLst/>
          </a:prstGeom>
          <a:noFill/>
        </p:spPr>
        <p:txBody>
          <a:bodyPr wrap="square" rtlCol="0">
            <a:spAutoFit/>
          </a:bodyPr>
          <a:lstStyle/>
          <a:p>
            <a:pPr>
              <a:defRPr/>
            </a:pPr>
            <a:r>
              <a:rPr lang="en-US" sz="2800" dirty="0">
                <a:solidFill>
                  <a:schemeClr val="tx2">
                    <a:lumMod val="50000"/>
                  </a:schemeClr>
                </a:solidFill>
                <a:latin typeface="Times New Roman" panose="02020603050405020304" pitchFamily="18" charset="0"/>
                <a:cs typeface="Times New Roman" panose="02020603050405020304" pitchFamily="18" charset="0"/>
              </a:rPr>
              <a:t>Every person has multiple roles to play in life. Every role requires a different set of functions and responsibilities.</a:t>
            </a:r>
          </a:p>
        </p:txBody>
      </p:sp>
      <p:sp>
        <p:nvSpPr>
          <p:cNvPr id="9" name="TextBox 8">
            <a:extLst>
              <a:ext uri="{FF2B5EF4-FFF2-40B4-BE49-F238E27FC236}">
                <a16:creationId xmlns:a16="http://schemas.microsoft.com/office/drawing/2014/main" id="{EC171C2D-76C5-A447-91FB-96D5307E7E0F}"/>
              </a:ext>
            </a:extLst>
          </p:cNvPr>
          <p:cNvSpPr txBox="1"/>
          <p:nvPr/>
        </p:nvSpPr>
        <p:spPr>
          <a:xfrm>
            <a:off x="7211857" y="4117639"/>
            <a:ext cx="3910519" cy="2246769"/>
          </a:xfrm>
          <a:prstGeom prst="rect">
            <a:avLst/>
          </a:prstGeom>
          <a:noFill/>
        </p:spPr>
        <p:txBody>
          <a:bodyPr wrap="square" rtlCol="0">
            <a:spAutoFit/>
          </a:bodyPr>
          <a:lstStyle/>
          <a:p>
            <a:pPr>
              <a:tabLst>
                <a:tab pos="3200400" algn="l"/>
              </a:tabLst>
              <a:defRPr/>
            </a:pPr>
            <a:r>
              <a:rPr lang="en-US" sz="2800" i="1" dirty="0">
                <a:solidFill>
                  <a:schemeClr val="tx2">
                    <a:lumMod val="50000"/>
                  </a:schemeClr>
                </a:solidFill>
                <a:latin typeface="Times New Roman" panose="02020603050405020304" pitchFamily="18" charset="0"/>
                <a:cs typeface="Times New Roman" panose="02020603050405020304" pitchFamily="18" charset="0"/>
              </a:rPr>
              <a:t>“My </a:t>
            </a:r>
            <a:r>
              <a:rPr lang="en-US" sz="2800" b="1" i="1" dirty="0">
                <a:solidFill>
                  <a:schemeClr val="tx2">
                    <a:lumMod val="50000"/>
                  </a:schemeClr>
                </a:solidFill>
                <a:latin typeface="Times New Roman" panose="02020603050405020304" pitchFamily="18" charset="0"/>
                <a:cs typeface="Times New Roman" panose="02020603050405020304" pitchFamily="18" charset="0"/>
              </a:rPr>
              <a:t>role</a:t>
            </a:r>
            <a:r>
              <a:rPr lang="en-US" sz="2800" i="1" dirty="0">
                <a:solidFill>
                  <a:schemeClr val="tx2">
                    <a:lumMod val="50000"/>
                  </a:schemeClr>
                </a:solidFill>
                <a:latin typeface="Times New Roman" panose="02020603050405020304" pitchFamily="18" charset="0"/>
                <a:cs typeface="Times New Roman" panose="02020603050405020304" pitchFamily="18" charset="0"/>
              </a:rPr>
              <a:t> is </a:t>
            </a:r>
            <a:r>
              <a:rPr lang="en-US" sz="2800" b="1" i="1" dirty="0">
                <a:solidFill>
                  <a:schemeClr val="tx2">
                    <a:lumMod val="50000"/>
                  </a:schemeClr>
                </a:solidFill>
                <a:latin typeface="Times New Roman" panose="02020603050405020304" pitchFamily="18" charset="0"/>
                <a:cs typeface="Times New Roman" panose="02020603050405020304" pitchFamily="18" charset="0"/>
              </a:rPr>
              <a:t>mentor</a:t>
            </a:r>
            <a:r>
              <a:rPr lang="en-US" sz="2800" i="1" dirty="0">
                <a:solidFill>
                  <a:schemeClr val="tx2">
                    <a:lumMod val="50000"/>
                  </a:schemeClr>
                </a:solidFill>
                <a:latin typeface="Times New Roman" panose="02020603050405020304" pitchFamily="18" charset="0"/>
                <a:cs typeface="Times New Roman" panose="02020603050405020304" pitchFamily="18" charset="0"/>
              </a:rPr>
              <a:t>, but I </a:t>
            </a:r>
            <a:r>
              <a:rPr lang="en-US" sz="2800" b="1" i="1" dirty="0">
                <a:solidFill>
                  <a:schemeClr val="tx2">
                    <a:lumMod val="50000"/>
                  </a:schemeClr>
                </a:solidFill>
                <a:latin typeface="Times New Roman" panose="02020603050405020304" pitchFamily="18" charset="0"/>
                <a:cs typeface="Times New Roman" panose="02020603050405020304" pitchFamily="18" charset="0"/>
              </a:rPr>
              <a:t>support</a:t>
            </a:r>
            <a:r>
              <a:rPr lang="en-US" sz="2800" i="1" dirty="0">
                <a:solidFill>
                  <a:schemeClr val="tx2">
                    <a:lumMod val="50000"/>
                  </a:schemeClr>
                </a:solidFill>
                <a:latin typeface="Times New Roman" panose="02020603050405020304" pitchFamily="18" charset="0"/>
                <a:cs typeface="Times New Roman" panose="02020603050405020304" pitchFamily="18" charset="0"/>
              </a:rPr>
              <a:t> the new teacher by </a:t>
            </a:r>
            <a:r>
              <a:rPr lang="en-US" sz="2800" b="1" i="1" dirty="0">
                <a:solidFill>
                  <a:schemeClr val="tx2">
                    <a:lumMod val="50000"/>
                  </a:schemeClr>
                </a:solidFill>
                <a:latin typeface="Times New Roman" panose="02020603050405020304" pitchFamily="18" charset="0"/>
                <a:cs typeface="Times New Roman" panose="02020603050405020304" pitchFamily="18" charset="0"/>
              </a:rPr>
              <a:t>functioning</a:t>
            </a:r>
            <a:r>
              <a:rPr lang="en-US" sz="2800" i="1" dirty="0">
                <a:solidFill>
                  <a:schemeClr val="tx2">
                    <a:lumMod val="50000"/>
                  </a:schemeClr>
                </a:solidFill>
                <a:latin typeface="Times New Roman" panose="02020603050405020304" pitchFamily="18" charset="0"/>
                <a:cs typeface="Times New Roman" panose="02020603050405020304" pitchFamily="18" charset="0"/>
              </a:rPr>
              <a:t> as a </a:t>
            </a:r>
            <a:r>
              <a:rPr lang="en-US" sz="2800" b="1" i="1" dirty="0">
                <a:solidFill>
                  <a:schemeClr val="tx2">
                    <a:lumMod val="50000"/>
                  </a:schemeClr>
                </a:solidFill>
                <a:latin typeface="Times New Roman" panose="02020603050405020304" pitchFamily="18" charset="0"/>
                <a:cs typeface="Times New Roman" panose="02020603050405020304" pitchFamily="18" charset="0"/>
              </a:rPr>
              <a:t>coach</a:t>
            </a:r>
            <a:r>
              <a:rPr lang="en-US" sz="2800" i="1" dirty="0">
                <a:solidFill>
                  <a:schemeClr val="tx2">
                    <a:lumMod val="50000"/>
                  </a:schemeClr>
                </a:solidFill>
                <a:latin typeface="Times New Roman" panose="02020603050405020304" pitchFamily="18" charset="0"/>
                <a:cs typeface="Times New Roman" panose="02020603050405020304" pitchFamily="18" charset="0"/>
              </a:rPr>
              <a:t>, </a:t>
            </a:r>
            <a:r>
              <a:rPr lang="en-US" sz="2800" b="1" i="1" dirty="0">
                <a:solidFill>
                  <a:schemeClr val="tx2">
                    <a:lumMod val="50000"/>
                  </a:schemeClr>
                </a:solidFill>
                <a:latin typeface="Times New Roman" panose="02020603050405020304" pitchFamily="18" charset="0"/>
                <a:cs typeface="Times New Roman" panose="02020603050405020304" pitchFamily="18" charset="0"/>
              </a:rPr>
              <a:t>collaborator</a:t>
            </a:r>
            <a:r>
              <a:rPr lang="en-US" sz="2800" i="1" dirty="0">
                <a:solidFill>
                  <a:schemeClr val="tx2">
                    <a:lumMod val="50000"/>
                  </a:schemeClr>
                </a:solidFill>
                <a:latin typeface="Times New Roman" panose="02020603050405020304" pitchFamily="18" charset="0"/>
                <a:cs typeface="Times New Roman" panose="02020603050405020304" pitchFamily="18" charset="0"/>
              </a:rPr>
              <a:t>, and </a:t>
            </a:r>
            <a:r>
              <a:rPr lang="en-US" sz="2800" b="1" i="1" dirty="0">
                <a:solidFill>
                  <a:schemeClr val="tx2">
                    <a:lumMod val="50000"/>
                  </a:schemeClr>
                </a:solidFill>
                <a:latin typeface="Times New Roman" panose="02020603050405020304" pitchFamily="18" charset="0"/>
                <a:cs typeface="Times New Roman" panose="02020603050405020304" pitchFamily="18" charset="0"/>
              </a:rPr>
              <a:t>consultant</a:t>
            </a:r>
            <a:r>
              <a:rPr lang="en-US" sz="2800" i="1" dirty="0">
                <a:solidFill>
                  <a:schemeClr val="tx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168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1215E1-57E8-4846-BED1-9E4C0AEC35EE}"/>
              </a:ext>
            </a:extLst>
          </p:cNvPr>
          <p:cNvSpPr txBox="1">
            <a:spLocks/>
          </p:cNvSpPr>
          <p:nvPr/>
        </p:nvSpPr>
        <p:spPr>
          <a:xfrm>
            <a:off x="457989" y="130630"/>
            <a:ext cx="2950028" cy="8366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prstClr val="black"/>
                </a:solidFill>
              </a:rPr>
              <a:t>    </a:t>
            </a:r>
            <a:r>
              <a:rPr lang="en-US" b="1" dirty="0">
                <a:solidFill>
                  <a:schemeClr val="tx2">
                    <a:lumMod val="50000"/>
                  </a:schemeClr>
                </a:solidFill>
                <a:latin typeface="Times New Roman" panose="02020603050405020304" pitchFamily="18" charset="0"/>
                <a:cs typeface="Times New Roman" panose="02020603050405020304" pitchFamily="18" charset="0"/>
              </a:rPr>
              <a:t>Coaching</a:t>
            </a:r>
          </a:p>
        </p:txBody>
      </p:sp>
      <p:pic>
        <p:nvPicPr>
          <p:cNvPr id="7" name="Picture 2" descr="One man coaching another">
            <a:extLst>
              <a:ext uri="{FF2B5EF4-FFF2-40B4-BE49-F238E27FC236}">
                <a16:creationId xmlns:a16="http://schemas.microsoft.com/office/drawing/2014/main" id="{94C9CDB9-FDB3-9340-91EF-A36D8E56A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67" y="787864"/>
            <a:ext cx="3010666" cy="2107466"/>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87546E-685B-BD48-B878-70F2139A5D08}"/>
              </a:ext>
            </a:extLst>
          </p:cNvPr>
          <p:cNvSpPr txBox="1"/>
          <p:nvPr/>
        </p:nvSpPr>
        <p:spPr>
          <a:xfrm>
            <a:off x="886660" y="2935737"/>
            <a:ext cx="3445877" cy="3785652"/>
          </a:xfrm>
          <a:prstGeom prst="rect">
            <a:avLst/>
          </a:prstGeom>
          <a:noFill/>
        </p:spPr>
        <p:txBody>
          <a:bodyPr wrap="square" rtlCol="0">
            <a:spAutoFit/>
          </a:bodyPr>
          <a:lstStyle/>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Presumes the teacher has resources to reflect on practice and plan for instruction.</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Is teacher-focused</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Is driven by the thinking of the teacher.</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Supports self-directed assessment, thinking and learning.</a:t>
            </a:r>
          </a:p>
        </p:txBody>
      </p:sp>
      <p:sp>
        <p:nvSpPr>
          <p:cNvPr id="15" name="TextBox 14">
            <a:extLst>
              <a:ext uri="{FF2B5EF4-FFF2-40B4-BE49-F238E27FC236}">
                <a16:creationId xmlns:a16="http://schemas.microsoft.com/office/drawing/2014/main" id="{C4F7ED91-9B7A-2B44-9D3F-08771E505DEC}"/>
              </a:ext>
            </a:extLst>
          </p:cNvPr>
          <p:cNvSpPr txBox="1"/>
          <p:nvPr/>
        </p:nvSpPr>
        <p:spPr>
          <a:xfrm>
            <a:off x="4402933" y="194998"/>
            <a:ext cx="3587678"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Collaborating</a:t>
            </a:r>
          </a:p>
        </p:txBody>
      </p:sp>
      <p:pic>
        <p:nvPicPr>
          <p:cNvPr id="8" name="Content Placeholder 7" descr="Two coworkers working together">
            <a:extLst>
              <a:ext uri="{FF2B5EF4-FFF2-40B4-BE49-F238E27FC236}">
                <a16:creationId xmlns:a16="http://schemas.microsoft.com/office/drawing/2014/main" id="{B24648FC-F1E8-B74C-A9AE-C69D648BFDC5}"/>
              </a:ext>
            </a:extLst>
          </p:cNvPr>
          <p:cNvPicPr>
            <a:picLocks noGrp="1" noChangeAspect="1"/>
          </p:cNvPicPr>
          <p:nvPr>
            <p:ph idx="1"/>
          </p:nvPr>
        </p:nvPicPr>
        <p:blipFill rotWithShape="1">
          <a:blip r:embed="rId4"/>
          <a:srcRect l="7858" r="9978" b="19615"/>
          <a:stretch/>
        </p:blipFill>
        <p:spPr>
          <a:xfrm>
            <a:off x="4672120" y="889458"/>
            <a:ext cx="2904088" cy="1893433"/>
          </a:xfrm>
          <a:prstGeom prst="rect">
            <a:avLst/>
          </a:prstGeom>
          <a:effectLst>
            <a:softEdge rad="76200"/>
          </a:effectLst>
        </p:spPr>
      </p:pic>
      <p:sp>
        <p:nvSpPr>
          <p:cNvPr id="11" name="TextBox 10">
            <a:extLst>
              <a:ext uri="{FF2B5EF4-FFF2-40B4-BE49-F238E27FC236}">
                <a16:creationId xmlns:a16="http://schemas.microsoft.com/office/drawing/2014/main" id="{B1068419-EC42-3A49-BE02-9C6974E6919D}"/>
              </a:ext>
            </a:extLst>
          </p:cNvPr>
          <p:cNvSpPr txBox="1"/>
          <p:nvPr/>
        </p:nvSpPr>
        <p:spPr>
          <a:xfrm>
            <a:off x="4594775" y="2935737"/>
            <a:ext cx="3527041" cy="3785652"/>
          </a:xfrm>
          <a:prstGeom prst="rect">
            <a:avLst/>
          </a:prstGeom>
          <a:noFill/>
        </p:spPr>
        <p:txBody>
          <a:bodyPr wrap="square" rtlCol="0">
            <a:spAutoFit/>
          </a:bodyPr>
          <a:lstStyle/>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Creates shared focus and thinking.</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Is driven by the thinking and contributions of both parties.</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Promotes valued collaboration.</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Can lead to dependency by the teacher.</a:t>
            </a:r>
          </a:p>
          <a:p>
            <a:pPr>
              <a:defRPr/>
            </a:pP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FCD52EC6-4407-EF49-9B8D-5E1B4E7038C6}"/>
              </a:ext>
            </a:extLst>
          </p:cNvPr>
          <p:cNvSpPr txBox="1">
            <a:spLocks/>
          </p:cNvSpPr>
          <p:nvPr/>
        </p:nvSpPr>
        <p:spPr>
          <a:xfrm>
            <a:off x="8227873" y="130630"/>
            <a:ext cx="3463384" cy="857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prstClr val="black"/>
                </a:solidFill>
              </a:rPr>
              <a:t>    </a:t>
            </a:r>
            <a:r>
              <a:rPr lang="en-US" b="1" dirty="0">
                <a:solidFill>
                  <a:schemeClr val="tx2">
                    <a:lumMod val="50000"/>
                  </a:schemeClr>
                </a:solidFill>
                <a:latin typeface="Times New Roman" panose="02020603050405020304" pitchFamily="18" charset="0"/>
                <a:cs typeface="Times New Roman" panose="02020603050405020304" pitchFamily="18" charset="0"/>
              </a:rPr>
              <a:t>Consulting</a:t>
            </a:r>
          </a:p>
        </p:txBody>
      </p:sp>
      <p:pic>
        <p:nvPicPr>
          <p:cNvPr id="9" name="Picture 8" descr="A woman consulting with a man.">
            <a:extLst>
              <a:ext uri="{FF2B5EF4-FFF2-40B4-BE49-F238E27FC236}">
                <a16:creationId xmlns:a16="http://schemas.microsoft.com/office/drawing/2014/main" id="{3CB2E3B1-E83A-0449-A814-9A9A8FEB9133}"/>
              </a:ext>
            </a:extLst>
          </p:cNvPr>
          <p:cNvPicPr>
            <a:picLocks noChangeAspect="1"/>
          </p:cNvPicPr>
          <p:nvPr/>
        </p:nvPicPr>
        <p:blipFill>
          <a:blip r:embed="rId5"/>
          <a:stretch>
            <a:fillRect/>
          </a:stretch>
        </p:blipFill>
        <p:spPr>
          <a:xfrm>
            <a:off x="8722408" y="832987"/>
            <a:ext cx="2968849" cy="2006374"/>
          </a:xfrm>
          <a:prstGeom prst="rect">
            <a:avLst/>
          </a:prstGeom>
          <a:effectLst>
            <a:softEdge rad="139700"/>
          </a:effectLst>
        </p:spPr>
      </p:pic>
      <p:sp>
        <p:nvSpPr>
          <p:cNvPr id="12" name="TextBox 11">
            <a:extLst>
              <a:ext uri="{FF2B5EF4-FFF2-40B4-BE49-F238E27FC236}">
                <a16:creationId xmlns:a16="http://schemas.microsoft.com/office/drawing/2014/main" id="{88EB7B07-A2D6-4945-9358-DD27ED8819E1}"/>
              </a:ext>
            </a:extLst>
          </p:cNvPr>
          <p:cNvSpPr txBox="1"/>
          <p:nvPr/>
        </p:nvSpPr>
        <p:spPr>
          <a:xfrm>
            <a:off x="8183628" y="2895330"/>
            <a:ext cx="4008372" cy="3785652"/>
          </a:xfrm>
          <a:prstGeom prst="rect">
            <a:avLst/>
          </a:prstGeom>
          <a:noFill/>
        </p:spPr>
        <p:txBody>
          <a:bodyPr wrap="square" rtlCol="0">
            <a:spAutoFit/>
          </a:bodyPr>
          <a:lstStyle/>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Is focused on thinking and knowledge of the mentor who gives advice, options, etc.</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Is driven by the ideas offered to the teacher by the mentor.</a:t>
            </a:r>
          </a:p>
          <a:p>
            <a:pPr marL="342900" indent="-342900">
              <a:buFont typeface="Arial" panose="020B0604020202020204" pitchFamily="34" charset="0"/>
              <a:buChar cha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Leads to dependency by the teacher. </a:t>
            </a:r>
          </a:p>
          <a:p>
            <a:pPr>
              <a:defRPr/>
            </a:pPr>
            <a:r>
              <a:rPr lang="en-US" sz="2400" i="1" dirty="0">
                <a:solidFill>
                  <a:schemeClr val="tx2">
                    <a:lumMod val="50000"/>
                  </a:schemeClr>
                </a:solidFill>
                <a:latin typeface="Times New Roman" panose="02020603050405020304" pitchFamily="18" charset="0"/>
                <a:cs typeface="Times New Roman" panose="02020603050405020304" pitchFamily="18" charset="0"/>
              </a:rPr>
              <a:t>       “Just tell me what to do.”</a:t>
            </a:r>
          </a:p>
        </p:txBody>
      </p:sp>
    </p:spTree>
    <p:extLst>
      <p:ext uri="{BB962C8B-B14F-4D97-AF65-F5344CB8AC3E}">
        <p14:creationId xmlns:p14="http://schemas.microsoft.com/office/powerpoint/2010/main" val="234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6"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79374"/>
            <a:ext cx="10515600" cy="858780"/>
          </a:xfrm>
        </p:spPr>
        <p:txBody>
          <a:bodyPr/>
          <a:lstStyle/>
          <a:p>
            <a:pPr algn="ctr"/>
            <a:r>
              <a:rPr lang="en-US" b="1" dirty="0">
                <a:solidFill>
                  <a:schemeClr val="tx2">
                    <a:lumMod val="50000"/>
                  </a:schemeClr>
                </a:solidFill>
                <a:latin typeface="Times New Roman" panose="02020603050405020304" pitchFamily="18" charset="0"/>
                <a:cs typeface="Times New Roman" panose="02020603050405020304" pitchFamily="18" charset="0"/>
              </a:rPr>
              <a:t>Five Types of Feedback</a:t>
            </a:r>
          </a:p>
        </p:txBody>
      </p:sp>
      <p:sp>
        <p:nvSpPr>
          <p:cNvPr id="9" name="Text Placeholder 2">
            <a:extLst>
              <a:ext uri="{FF2B5EF4-FFF2-40B4-BE49-F238E27FC236}">
                <a16:creationId xmlns:a16="http://schemas.microsoft.com/office/drawing/2014/main" id="{699413A4-98A9-46A2-913A-355989E39AD9}"/>
              </a:ext>
            </a:extLst>
          </p:cNvPr>
          <p:cNvSpPr txBox="1">
            <a:spLocks/>
          </p:cNvSpPr>
          <p:nvPr/>
        </p:nvSpPr>
        <p:spPr>
          <a:xfrm>
            <a:off x="440782" y="1579517"/>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Judgments</a:t>
            </a:r>
          </a:p>
        </p:txBody>
      </p:sp>
      <p:sp>
        <p:nvSpPr>
          <p:cNvPr id="19" name="TextBox 18">
            <a:extLst>
              <a:ext uri="{FF2B5EF4-FFF2-40B4-BE49-F238E27FC236}">
                <a16:creationId xmlns:a16="http://schemas.microsoft.com/office/drawing/2014/main" id="{27C0CA45-CE65-4A86-8C47-7E564307144D}"/>
              </a:ext>
            </a:extLst>
          </p:cNvPr>
          <p:cNvSpPr txBox="1"/>
          <p:nvPr/>
        </p:nvSpPr>
        <p:spPr>
          <a:xfrm>
            <a:off x="590207" y="2588037"/>
            <a:ext cx="1838498" cy="2308324"/>
          </a:xfrm>
          <a:prstGeom prst="rect">
            <a:avLst/>
          </a:prstGeom>
          <a:noFill/>
        </p:spPr>
        <p:txBody>
          <a:bodyPr wrap="square" rtlCol="0">
            <a:spAutoFit/>
          </a:bodyPr>
          <a:lstStyle/>
          <a:p>
            <a:pPr algn="ctr"/>
            <a:r>
              <a:rPr lang="en-US" i="1" dirty="0">
                <a:solidFill>
                  <a:schemeClr val="tx2">
                    <a:lumMod val="50000"/>
                  </a:schemeClr>
                </a:solidFill>
              </a:rPr>
              <a:t>Outstanding</a:t>
            </a:r>
          </a:p>
          <a:p>
            <a:pPr algn="ctr"/>
            <a:endParaRPr lang="en-US" i="1" dirty="0">
              <a:solidFill>
                <a:schemeClr val="tx2">
                  <a:lumMod val="50000"/>
                </a:schemeClr>
              </a:solidFill>
            </a:endParaRPr>
          </a:p>
          <a:p>
            <a:pPr algn="ctr"/>
            <a:r>
              <a:rPr lang="en-US" i="1" dirty="0">
                <a:solidFill>
                  <a:schemeClr val="tx2">
                    <a:lumMod val="50000"/>
                  </a:schemeClr>
                </a:solidFill>
              </a:rPr>
              <a:t>A+</a:t>
            </a:r>
          </a:p>
          <a:p>
            <a:pPr algn="ctr"/>
            <a:endParaRPr lang="en-US" i="1" dirty="0">
              <a:solidFill>
                <a:schemeClr val="tx2">
                  <a:lumMod val="50000"/>
                </a:schemeClr>
              </a:solidFill>
            </a:endParaRPr>
          </a:p>
          <a:p>
            <a:pPr algn="ctr"/>
            <a:r>
              <a:rPr lang="en-US" i="1" dirty="0">
                <a:solidFill>
                  <a:schemeClr val="tx2">
                    <a:lumMod val="50000"/>
                  </a:schemeClr>
                </a:solidFill>
              </a:rPr>
              <a:t>Your attitude was poor.</a:t>
            </a:r>
          </a:p>
          <a:p>
            <a:pPr algn="ctr"/>
            <a:endParaRPr lang="en-US" i="1" dirty="0">
              <a:solidFill>
                <a:schemeClr val="tx2">
                  <a:lumMod val="50000"/>
                </a:schemeClr>
              </a:solidFill>
            </a:endParaRPr>
          </a:p>
          <a:p>
            <a:pPr algn="ctr"/>
            <a:r>
              <a:rPr lang="en-US" i="1" dirty="0">
                <a:solidFill>
                  <a:schemeClr val="tx2">
                    <a:lumMod val="50000"/>
                  </a:schemeClr>
                </a:solidFill>
              </a:rPr>
              <a:t>F</a:t>
            </a:r>
          </a:p>
        </p:txBody>
      </p:sp>
      <p:sp>
        <p:nvSpPr>
          <p:cNvPr id="3" name="Text Placeholder 2"/>
          <p:cNvSpPr>
            <a:spLocks noGrp="1"/>
          </p:cNvSpPr>
          <p:nvPr>
            <p:ph type="body" idx="1"/>
          </p:nvPr>
        </p:nvSpPr>
        <p:spPr>
          <a:xfrm>
            <a:off x="2693329" y="1525797"/>
            <a:ext cx="2485010" cy="884585"/>
          </a:xfrm>
        </p:spPr>
        <p:txBody>
          <a:bodyPr/>
          <a:lstStyle/>
          <a:p>
            <a:pPr algn="ctr"/>
            <a:r>
              <a:rPr lang="en-US" sz="2400" b="1" dirty="0">
                <a:solidFill>
                  <a:schemeClr val="tx2">
                    <a:lumMod val="50000"/>
                  </a:schemeClr>
                </a:solidFill>
                <a:latin typeface="Times New Roman" panose="02020603050405020304" pitchFamily="18" charset="0"/>
                <a:cs typeface="Times New Roman" panose="02020603050405020304" pitchFamily="18" charset="0"/>
              </a:rPr>
              <a:t>Personal Observations</a:t>
            </a:r>
          </a:p>
        </p:txBody>
      </p:sp>
      <p:sp>
        <p:nvSpPr>
          <p:cNvPr id="20" name="TextBox 19">
            <a:extLst>
              <a:ext uri="{FF2B5EF4-FFF2-40B4-BE49-F238E27FC236}">
                <a16:creationId xmlns:a16="http://schemas.microsoft.com/office/drawing/2014/main" id="{E17B3B0A-759C-49A9-895E-5FEC400E9C81}"/>
              </a:ext>
            </a:extLst>
          </p:cNvPr>
          <p:cNvSpPr txBox="1"/>
          <p:nvPr/>
        </p:nvSpPr>
        <p:spPr>
          <a:xfrm>
            <a:off x="2867451" y="2588036"/>
            <a:ext cx="1838498" cy="2308324"/>
          </a:xfrm>
          <a:prstGeom prst="rect">
            <a:avLst/>
          </a:prstGeom>
          <a:noFill/>
        </p:spPr>
        <p:txBody>
          <a:bodyPr wrap="square" rtlCol="0">
            <a:spAutoFit/>
          </a:bodyPr>
          <a:lstStyle/>
          <a:p>
            <a:pPr algn="ctr"/>
            <a:r>
              <a:rPr lang="en-US" i="1" dirty="0">
                <a:solidFill>
                  <a:schemeClr val="tx2">
                    <a:lumMod val="50000"/>
                  </a:schemeClr>
                </a:solidFill>
              </a:rPr>
              <a:t>I like your classroom.</a:t>
            </a:r>
          </a:p>
          <a:p>
            <a:pPr algn="ctr"/>
            <a:endParaRPr lang="en-US" i="1" dirty="0">
              <a:solidFill>
                <a:schemeClr val="tx2">
                  <a:lumMod val="50000"/>
                </a:schemeClr>
              </a:solidFill>
            </a:endParaRPr>
          </a:p>
          <a:p>
            <a:pPr algn="ctr"/>
            <a:r>
              <a:rPr lang="en-US" i="1" dirty="0">
                <a:solidFill>
                  <a:schemeClr val="tx2">
                    <a:lumMod val="50000"/>
                  </a:schemeClr>
                </a:solidFill>
              </a:rPr>
              <a:t>I didn’t like the strategy used.</a:t>
            </a:r>
          </a:p>
          <a:p>
            <a:pPr algn="ctr"/>
            <a:endParaRPr lang="en-US" i="1" dirty="0">
              <a:solidFill>
                <a:schemeClr val="tx2">
                  <a:lumMod val="50000"/>
                </a:schemeClr>
              </a:solidFill>
            </a:endParaRPr>
          </a:p>
          <a:p>
            <a:pPr algn="ctr"/>
            <a:r>
              <a:rPr lang="en-US" i="1" dirty="0">
                <a:solidFill>
                  <a:schemeClr val="tx2">
                    <a:lumMod val="50000"/>
                  </a:schemeClr>
                </a:solidFill>
              </a:rPr>
              <a:t>I liked the group activities.</a:t>
            </a:r>
          </a:p>
        </p:txBody>
      </p:sp>
      <p:sp>
        <p:nvSpPr>
          <p:cNvPr id="10" name="Text Placeholder 2">
            <a:extLst>
              <a:ext uri="{FF2B5EF4-FFF2-40B4-BE49-F238E27FC236}">
                <a16:creationId xmlns:a16="http://schemas.microsoft.com/office/drawing/2014/main" id="{269C1C17-51A5-4E22-A8F6-6C67957871EC}"/>
              </a:ext>
            </a:extLst>
          </p:cNvPr>
          <p:cNvSpPr txBox="1">
            <a:spLocks/>
          </p:cNvSpPr>
          <p:nvPr/>
        </p:nvSpPr>
        <p:spPr>
          <a:xfrm>
            <a:off x="4945876" y="1511890"/>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Inferences</a:t>
            </a:r>
          </a:p>
        </p:txBody>
      </p:sp>
      <p:sp>
        <p:nvSpPr>
          <p:cNvPr id="21" name="TextBox 20">
            <a:extLst>
              <a:ext uri="{FF2B5EF4-FFF2-40B4-BE49-F238E27FC236}">
                <a16:creationId xmlns:a16="http://schemas.microsoft.com/office/drawing/2014/main" id="{8DE139CB-889D-4E7F-80D7-5FD4EA7B616A}"/>
              </a:ext>
            </a:extLst>
          </p:cNvPr>
          <p:cNvSpPr txBox="1"/>
          <p:nvPr/>
        </p:nvSpPr>
        <p:spPr>
          <a:xfrm>
            <a:off x="5178339" y="2588036"/>
            <a:ext cx="1838498" cy="2308324"/>
          </a:xfrm>
          <a:prstGeom prst="rect">
            <a:avLst/>
          </a:prstGeom>
          <a:noFill/>
        </p:spPr>
        <p:txBody>
          <a:bodyPr wrap="square" rtlCol="0">
            <a:spAutoFit/>
          </a:bodyPr>
          <a:lstStyle/>
          <a:p>
            <a:pPr algn="ctr"/>
            <a:r>
              <a:rPr lang="en-US" i="1" dirty="0">
                <a:solidFill>
                  <a:schemeClr val="tx2">
                    <a:lumMod val="50000"/>
                  </a:schemeClr>
                </a:solidFill>
              </a:rPr>
              <a:t>You’re a model teacher.</a:t>
            </a:r>
          </a:p>
          <a:p>
            <a:pPr algn="ctr"/>
            <a:endParaRPr lang="en-US" i="1" dirty="0">
              <a:solidFill>
                <a:schemeClr val="tx2">
                  <a:lumMod val="50000"/>
                </a:schemeClr>
              </a:solidFill>
            </a:endParaRPr>
          </a:p>
          <a:p>
            <a:pPr algn="ctr"/>
            <a:r>
              <a:rPr lang="en-US" i="1" dirty="0">
                <a:solidFill>
                  <a:schemeClr val="tx2">
                    <a:lumMod val="50000"/>
                  </a:schemeClr>
                </a:solidFill>
              </a:rPr>
              <a:t>Your classroom runs beautifully.</a:t>
            </a:r>
          </a:p>
          <a:p>
            <a:pPr algn="ctr"/>
            <a:endParaRPr lang="en-US" i="1" dirty="0">
              <a:solidFill>
                <a:schemeClr val="tx2">
                  <a:lumMod val="50000"/>
                </a:schemeClr>
              </a:solidFill>
            </a:endParaRPr>
          </a:p>
          <a:p>
            <a:pPr algn="ctr"/>
            <a:r>
              <a:rPr lang="en-US" i="1" dirty="0">
                <a:solidFill>
                  <a:schemeClr val="tx2">
                    <a:lumMod val="50000"/>
                  </a:schemeClr>
                </a:solidFill>
              </a:rPr>
              <a:t>You’re going to struggle fitting in.</a:t>
            </a:r>
          </a:p>
        </p:txBody>
      </p:sp>
      <p:sp>
        <p:nvSpPr>
          <p:cNvPr id="11" name="Text Placeholder 2">
            <a:extLst>
              <a:ext uri="{FF2B5EF4-FFF2-40B4-BE49-F238E27FC236}">
                <a16:creationId xmlns:a16="http://schemas.microsoft.com/office/drawing/2014/main" id="{095650DA-5325-4857-ADBE-C9E46F27675A}"/>
              </a:ext>
            </a:extLst>
          </p:cNvPr>
          <p:cNvSpPr txBox="1">
            <a:spLocks/>
          </p:cNvSpPr>
          <p:nvPr/>
        </p:nvSpPr>
        <p:spPr>
          <a:xfrm>
            <a:off x="7198828" y="1497982"/>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Data</a:t>
            </a:r>
          </a:p>
        </p:txBody>
      </p:sp>
      <p:sp>
        <p:nvSpPr>
          <p:cNvPr id="22" name="TextBox 21">
            <a:extLst>
              <a:ext uri="{FF2B5EF4-FFF2-40B4-BE49-F238E27FC236}">
                <a16:creationId xmlns:a16="http://schemas.microsoft.com/office/drawing/2014/main" id="{E8F137D0-F969-4567-A89D-1FFE63E81FB8}"/>
              </a:ext>
            </a:extLst>
          </p:cNvPr>
          <p:cNvSpPr txBox="1"/>
          <p:nvPr/>
        </p:nvSpPr>
        <p:spPr>
          <a:xfrm>
            <a:off x="7489227" y="2588036"/>
            <a:ext cx="1838498" cy="3139321"/>
          </a:xfrm>
          <a:prstGeom prst="rect">
            <a:avLst/>
          </a:prstGeom>
          <a:noFill/>
        </p:spPr>
        <p:txBody>
          <a:bodyPr wrap="square" rtlCol="0">
            <a:spAutoFit/>
          </a:bodyPr>
          <a:lstStyle/>
          <a:p>
            <a:pPr algn="ctr"/>
            <a:r>
              <a:rPr lang="en-US" i="1" dirty="0">
                <a:solidFill>
                  <a:schemeClr val="tx2">
                    <a:lumMod val="50000"/>
                  </a:schemeClr>
                </a:solidFill>
              </a:rPr>
              <a:t>You called on 8 girls and 3 boys during the lesson.</a:t>
            </a:r>
          </a:p>
          <a:p>
            <a:pPr algn="ctr"/>
            <a:endParaRPr lang="en-US" i="1" dirty="0">
              <a:solidFill>
                <a:schemeClr val="tx2">
                  <a:lumMod val="50000"/>
                </a:schemeClr>
              </a:solidFill>
            </a:endParaRPr>
          </a:p>
          <a:p>
            <a:pPr algn="ctr"/>
            <a:r>
              <a:rPr lang="en-US" i="1" dirty="0">
                <a:solidFill>
                  <a:schemeClr val="tx2">
                    <a:lumMod val="50000"/>
                  </a:schemeClr>
                </a:solidFill>
              </a:rPr>
              <a:t>Here is a script of all 20 questions you asked.</a:t>
            </a:r>
          </a:p>
          <a:p>
            <a:pPr algn="ctr"/>
            <a:endParaRPr lang="en-US" i="1" dirty="0">
              <a:solidFill>
                <a:schemeClr val="tx2">
                  <a:lumMod val="50000"/>
                </a:schemeClr>
              </a:solidFill>
            </a:endParaRPr>
          </a:p>
          <a:p>
            <a:pPr algn="ctr"/>
            <a:r>
              <a:rPr lang="en-US" i="1" dirty="0">
                <a:solidFill>
                  <a:schemeClr val="tx2">
                    <a:lumMod val="50000"/>
                  </a:schemeClr>
                </a:solidFill>
              </a:rPr>
              <a:t>Your paragraph is a 3 of 4 on the rubric.</a:t>
            </a:r>
          </a:p>
        </p:txBody>
      </p:sp>
      <p:sp>
        <p:nvSpPr>
          <p:cNvPr id="12" name="Text Placeholder 2">
            <a:extLst>
              <a:ext uri="{FF2B5EF4-FFF2-40B4-BE49-F238E27FC236}">
                <a16:creationId xmlns:a16="http://schemas.microsoft.com/office/drawing/2014/main" id="{2FC15DA9-12A1-46CB-8FF4-3ED7B53D3EBD}"/>
              </a:ext>
            </a:extLst>
          </p:cNvPr>
          <p:cNvSpPr txBox="1">
            <a:spLocks/>
          </p:cNvSpPr>
          <p:nvPr/>
        </p:nvSpPr>
        <p:spPr>
          <a:xfrm>
            <a:off x="9451375" y="1480906"/>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err="1">
                <a:solidFill>
                  <a:schemeClr val="tx2">
                    <a:lumMod val="50000"/>
                  </a:schemeClr>
                </a:solidFill>
              </a:rPr>
              <a:t>Mediative</a:t>
            </a:r>
            <a:r>
              <a:rPr lang="en-US" dirty="0">
                <a:solidFill>
                  <a:schemeClr val="tx2">
                    <a:lumMod val="50000"/>
                  </a:schemeClr>
                </a:solidFill>
              </a:rPr>
              <a:t> Questions</a:t>
            </a:r>
          </a:p>
        </p:txBody>
      </p:sp>
      <p:sp>
        <p:nvSpPr>
          <p:cNvPr id="23" name="TextBox 22">
            <a:extLst>
              <a:ext uri="{FF2B5EF4-FFF2-40B4-BE49-F238E27FC236}">
                <a16:creationId xmlns:a16="http://schemas.microsoft.com/office/drawing/2014/main" id="{E14E0509-B2C0-46BC-9D3D-540FC147FF95}"/>
              </a:ext>
            </a:extLst>
          </p:cNvPr>
          <p:cNvSpPr txBox="1"/>
          <p:nvPr/>
        </p:nvSpPr>
        <p:spPr>
          <a:xfrm>
            <a:off x="9766471" y="2588035"/>
            <a:ext cx="2012664" cy="3139321"/>
          </a:xfrm>
          <a:prstGeom prst="rect">
            <a:avLst/>
          </a:prstGeom>
          <a:noFill/>
        </p:spPr>
        <p:txBody>
          <a:bodyPr wrap="square" rtlCol="0">
            <a:spAutoFit/>
          </a:bodyPr>
          <a:lstStyle/>
          <a:p>
            <a:pPr algn="ctr"/>
            <a:r>
              <a:rPr lang="en-US" i="1" dirty="0">
                <a:solidFill>
                  <a:schemeClr val="tx2">
                    <a:lumMod val="50000"/>
                  </a:schemeClr>
                </a:solidFill>
              </a:rPr>
              <a:t>What are you noticing about your data?</a:t>
            </a:r>
          </a:p>
          <a:p>
            <a:pPr algn="ctr"/>
            <a:endParaRPr lang="en-US" i="1" dirty="0">
              <a:solidFill>
                <a:schemeClr val="tx2">
                  <a:lumMod val="50000"/>
                </a:schemeClr>
              </a:solidFill>
            </a:endParaRPr>
          </a:p>
          <a:p>
            <a:pPr algn="ctr"/>
            <a:r>
              <a:rPr lang="en-US" i="1" dirty="0">
                <a:solidFill>
                  <a:schemeClr val="tx2">
                    <a:lumMod val="50000"/>
                  </a:schemeClr>
                </a:solidFill>
              </a:rPr>
              <a:t>How do these compare to your expectations?</a:t>
            </a:r>
          </a:p>
          <a:p>
            <a:pPr algn="ctr"/>
            <a:endParaRPr lang="en-US" i="1" dirty="0">
              <a:solidFill>
                <a:schemeClr val="tx2">
                  <a:lumMod val="50000"/>
                </a:schemeClr>
              </a:solidFill>
            </a:endParaRPr>
          </a:p>
          <a:p>
            <a:pPr algn="ctr"/>
            <a:r>
              <a:rPr lang="en-US" i="1" dirty="0">
                <a:solidFill>
                  <a:schemeClr val="tx2">
                    <a:lumMod val="50000"/>
                  </a:schemeClr>
                </a:solidFill>
              </a:rPr>
              <a:t>How might you refine your paragraph?</a:t>
            </a:r>
          </a:p>
        </p:txBody>
      </p:sp>
      <p:sp>
        <p:nvSpPr>
          <p:cNvPr id="24" name="TextBox 23">
            <a:extLst>
              <a:ext uri="{FF2B5EF4-FFF2-40B4-BE49-F238E27FC236}">
                <a16:creationId xmlns:a16="http://schemas.microsoft.com/office/drawing/2014/main" id="{4EC45E68-7802-4F7D-9C36-6FD1D06BAE85}"/>
              </a:ext>
            </a:extLst>
          </p:cNvPr>
          <p:cNvSpPr txBox="1"/>
          <p:nvPr/>
        </p:nvSpPr>
        <p:spPr>
          <a:xfrm>
            <a:off x="5201292" y="6268720"/>
            <a:ext cx="5863287" cy="369332"/>
          </a:xfrm>
          <a:prstGeom prst="rect">
            <a:avLst/>
          </a:prstGeom>
          <a:noFill/>
        </p:spPr>
        <p:txBody>
          <a:bodyPr wrap="square" rtlCol="0">
            <a:spAutoFit/>
          </a:bodyPr>
          <a:lstStyle/>
          <a:p>
            <a:r>
              <a:rPr lang="en-US" dirty="0">
                <a:solidFill>
                  <a:prstClr val="black">
                    <a:lumMod val="75000"/>
                    <a:lumOff val="25000"/>
                  </a:prstClr>
                </a:solidFill>
                <a:latin typeface="Times New Roman" panose="02020603050405020304" pitchFamily="18" charset="0"/>
                <a:cs typeface="Times New Roman" panose="02020603050405020304" pitchFamily="18" charset="0"/>
              </a:rPr>
              <a:t>Costa, A., and R. </a:t>
            </a:r>
            <a:r>
              <a:rPr lang="en-US" dirty="0" err="1">
                <a:solidFill>
                  <a:prstClr val="black">
                    <a:lumMod val="75000"/>
                    <a:lumOff val="25000"/>
                  </a:prstClr>
                </a:solidFill>
                <a:latin typeface="Times New Roman" panose="02020603050405020304" pitchFamily="18" charset="0"/>
                <a:cs typeface="Times New Roman" panose="02020603050405020304" pitchFamily="18" charset="0"/>
              </a:rPr>
              <a:t>Garmston</a:t>
            </a:r>
            <a:r>
              <a:rPr lang="en-US" dirty="0">
                <a:solidFill>
                  <a:prstClr val="black">
                    <a:lumMod val="75000"/>
                    <a:lumOff val="25000"/>
                  </a:prstClr>
                </a:solidFill>
                <a:latin typeface="Times New Roman" panose="02020603050405020304" pitchFamily="18" charset="0"/>
                <a:cs typeface="Times New Roman" panose="02020603050405020304" pitchFamily="18" charset="0"/>
              </a:rPr>
              <a:t> 2016. Cognitive Coaching. 3</a:t>
            </a:r>
            <a:r>
              <a:rPr lang="en-US" baseline="30000" dirty="0">
                <a:solidFill>
                  <a:prstClr val="black">
                    <a:lumMod val="75000"/>
                    <a:lumOff val="25000"/>
                  </a:prstClr>
                </a:solidFill>
                <a:latin typeface="Times New Roman" panose="02020603050405020304" pitchFamily="18" charset="0"/>
                <a:cs typeface="Times New Roman" panose="02020603050405020304" pitchFamily="18" charset="0"/>
              </a:rPr>
              <a:t>rd</a:t>
            </a:r>
            <a:r>
              <a:rPr lang="en-US" dirty="0">
                <a:solidFill>
                  <a:prstClr val="black">
                    <a:lumMod val="75000"/>
                    <a:lumOff val="25000"/>
                  </a:prstClr>
                </a:solidFill>
                <a:latin typeface="Times New Roman" panose="02020603050405020304" pitchFamily="18" charset="0"/>
                <a:cs typeface="Times New Roman" panose="02020603050405020304" pitchFamily="18" charset="0"/>
              </a:rPr>
              <a:t> ed.</a:t>
            </a:r>
          </a:p>
        </p:txBody>
      </p:sp>
      <p:sp>
        <p:nvSpPr>
          <p:cNvPr id="7" name="Date Placeholder 6"/>
          <p:cNvSpPr>
            <a:spLocks noGrp="1"/>
          </p:cNvSpPr>
          <p:nvPr>
            <p:ph type="dt" sz="half" idx="10"/>
          </p:nvPr>
        </p:nvSpPr>
        <p:spPr/>
        <p:txBody>
          <a:bodyPr/>
          <a:lstStyle/>
          <a:p>
            <a:r>
              <a:rPr lang="en-US">
                <a:solidFill>
                  <a:prstClr val="black">
                    <a:tint val="75000"/>
                  </a:prstClr>
                </a:solidFill>
              </a:rPr>
              <a:t>10/7/2016</a:t>
            </a:r>
          </a:p>
        </p:txBody>
      </p:sp>
      <p:sp>
        <p:nvSpPr>
          <p:cNvPr id="8" name="Slide Number Placeholder 7"/>
          <p:cNvSpPr>
            <a:spLocks noGrp="1"/>
          </p:cNvSpPr>
          <p:nvPr>
            <p:ph type="sldNum" sz="quarter" idx="12"/>
          </p:nvPr>
        </p:nvSpPr>
        <p:spPr/>
        <p:txBody>
          <a:bodyPr/>
          <a:lstStyle/>
          <a:p>
            <a:fld id="{D980E5A3-8741-49F0-97D7-0D811D341194}"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48297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3" grpId="0" build="p"/>
      <p:bldP spid="20" grpId="0"/>
      <p:bldP spid="10" grpId="0"/>
      <p:bldP spid="21" grpId="0"/>
      <p:bldP spid="11" grpId="0"/>
      <p:bldP spid="22" grpId="0"/>
      <p:bldP spid="1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FE6D-947D-8542-A2A8-6926A2F80B4C}"/>
              </a:ext>
            </a:extLst>
          </p:cNvPr>
          <p:cNvSpPr>
            <a:spLocks noGrp="1"/>
          </p:cNvSpPr>
          <p:nvPr>
            <p:ph type="title"/>
          </p:nvPr>
        </p:nvSpPr>
        <p:spPr>
          <a:xfrm>
            <a:off x="1175657" y="179614"/>
            <a:ext cx="9601200" cy="1110343"/>
          </a:xfrm>
        </p:spPr>
        <p:txBody>
          <a:bodyPr/>
          <a:lstStyle/>
          <a:p>
            <a:pPr algn="ctr"/>
            <a:r>
              <a:rPr lang="en-US" b="1" dirty="0">
                <a:latin typeface="Times New Roman" panose="02020603050405020304" pitchFamily="18" charset="0"/>
                <a:cs typeface="Times New Roman" panose="02020603050405020304" pitchFamily="18" charset="0"/>
              </a:rPr>
              <a:t>Growth Producing Feedback</a:t>
            </a:r>
          </a:p>
        </p:txBody>
      </p:sp>
      <p:sp>
        <p:nvSpPr>
          <p:cNvPr id="7" name="Text Placeholder 2">
            <a:extLst>
              <a:ext uri="{FF2B5EF4-FFF2-40B4-BE49-F238E27FC236}">
                <a16:creationId xmlns:a16="http://schemas.microsoft.com/office/drawing/2014/main" id="{1D2714FC-0960-E44D-BB14-CB39C9E4588E}"/>
              </a:ext>
            </a:extLst>
          </p:cNvPr>
          <p:cNvSpPr txBox="1">
            <a:spLocks/>
          </p:cNvSpPr>
          <p:nvPr/>
        </p:nvSpPr>
        <p:spPr>
          <a:xfrm>
            <a:off x="673245" y="1525797"/>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Judgments</a:t>
            </a:r>
          </a:p>
        </p:txBody>
      </p:sp>
      <p:sp>
        <p:nvSpPr>
          <p:cNvPr id="8" name="Text Placeholder 2">
            <a:extLst>
              <a:ext uri="{FF2B5EF4-FFF2-40B4-BE49-F238E27FC236}">
                <a16:creationId xmlns:a16="http://schemas.microsoft.com/office/drawing/2014/main" id="{C693A8A3-C889-954A-ADC4-57731C207319}"/>
              </a:ext>
            </a:extLst>
          </p:cNvPr>
          <p:cNvSpPr>
            <a:spLocks noGrp="1"/>
          </p:cNvSpPr>
          <p:nvPr>
            <p:ph type="body" idx="1"/>
          </p:nvPr>
        </p:nvSpPr>
        <p:spPr>
          <a:xfrm>
            <a:off x="2809561" y="1525797"/>
            <a:ext cx="2485010" cy="884585"/>
          </a:xfrm>
        </p:spPr>
        <p:txBody>
          <a:bodyPr/>
          <a:lstStyle/>
          <a:p>
            <a:pPr algn="ctr"/>
            <a:r>
              <a:rPr lang="en-US" sz="2400" b="1" dirty="0">
                <a:solidFill>
                  <a:schemeClr val="tx2">
                    <a:lumMod val="50000"/>
                  </a:schemeClr>
                </a:solidFill>
                <a:latin typeface="Times New Roman" panose="02020603050405020304" pitchFamily="18" charset="0"/>
                <a:cs typeface="Times New Roman" panose="02020603050405020304" pitchFamily="18" charset="0"/>
              </a:rPr>
              <a:t>Personal Observations</a:t>
            </a:r>
          </a:p>
        </p:txBody>
      </p:sp>
      <p:sp>
        <p:nvSpPr>
          <p:cNvPr id="9" name="Text Placeholder 2">
            <a:extLst>
              <a:ext uri="{FF2B5EF4-FFF2-40B4-BE49-F238E27FC236}">
                <a16:creationId xmlns:a16="http://schemas.microsoft.com/office/drawing/2014/main" id="{CE861664-E3D4-5B4C-93AC-626CEBFF6B3E}"/>
              </a:ext>
            </a:extLst>
          </p:cNvPr>
          <p:cNvSpPr txBox="1">
            <a:spLocks/>
          </p:cNvSpPr>
          <p:nvPr/>
        </p:nvSpPr>
        <p:spPr>
          <a:xfrm>
            <a:off x="5120426" y="1586470"/>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Inferences</a:t>
            </a:r>
          </a:p>
        </p:txBody>
      </p:sp>
      <p:sp>
        <p:nvSpPr>
          <p:cNvPr id="10" name="Text Placeholder 2">
            <a:extLst>
              <a:ext uri="{FF2B5EF4-FFF2-40B4-BE49-F238E27FC236}">
                <a16:creationId xmlns:a16="http://schemas.microsoft.com/office/drawing/2014/main" id="{9AFBD319-C92D-D046-8992-5385F22365E4}"/>
              </a:ext>
            </a:extLst>
          </p:cNvPr>
          <p:cNvSpPr txBox="1">
            <a:spLocks/>
          </p:cNvSpPr>
          <p:nvPr/>
        </p:nvSpPr>
        <p:spPr>
          <a:xfrm>
            <a:off x="7285901" y="1586470"/>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Data</a:t>
            </a:r>
          </a:p>
        </p:txBody>
      </p:sp>
      <p:sp>
        <p:nvSpPr>
          <p:cNvPr id="11" name="Text Placeholder 2">
            <a:extLst>
              <a:ext uri="{FF2B5EF4-FFF2-40B4-BE49-F238E27FC236}">
                <a16:creationId xmlns:a16="http://schemas.microsoft.com/office/drawing/2014/main" id="{F97132E2-253E-974E-9819-E8D7076E591C}"/>
              </a:ext>
            </a:extLst>
          </p:cNvPr>
          <p:cNvSpPr txBox="1">
            <a:spLocks/>
          </p:cNvSpPr>
          <p:nvPr/>
        </p:nvSpPr>
        <p:spPr>
          <a:xfrm>
            <a:off x="9538448" y="1586470"/>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err="1">
                <a:solidFill>
                  <a:schemeClr val="tx2">
                    <a:lumMod val="50000"/>
                  </a:schemeClr>
                </a:solidFill>
              </a:rPr>
              <a:t>Mediative</a:t>
            </a:r>
            <a:r>
              <a:rPr lang="en-US" dirty="0">
                <a:solidFill>
                  <a:schemeClr val="tx2">
                    <a:lumMod val="50000"/>
                  </a:schemeClr>
                </a:solidFill>
              </a:rPr>
              <a:t> Questions</a:t>
            </a:r>
          </a:p>
        </p:txBody>
      </p:sp>
      <p:sp>
        <p:nvSpPr>
          <p:cNvPr id="13" name="TextBox 12">
            <a:extLst>
              <a:ext uri="{FF2B5EF4-FFF2-40B4-BE49-F238E27FC236}">
                <a16:creationId xmlns:a16="http://schemas.microsoft.com/office/drawing/2014/main" id="{EC8036E6-122C-8F44-BCA1-083E231E1797}"/>
              </a:ext>
            </a:extLst>
          </p:cNvPr>
          <p:cNvSpPr txBox="1"/>
          <p:nvPr/>
        </p:nvSpPr>
        <p:spPr>
          <a:xfrm>
            <a:off x="1061357" y="3184072"/>
            <a:ext cx="10729638" cy="954107"/>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As you listen to each of these scenarios, be thinking about how the feedback and its use is an essential skill for mentors.</a:t>
            </a:r>
          </a:p>
        </p:txBody>
      </p:sp>
      <p:sp>
        <p:nvSpPr>
          <p:cNvPr id="14" name="TextBox 13">
            <a:extLst>
              <a:ext uri="{FF2B5EF4-FFF2-40B4-BE49-F238E27FC236}">
                <a16:creationId xmlns:a16="http://schemas.microsoft.com/office/drawing/2014/main" id="{24B09219-E28E-3C41-9B17-E3DEF806A6CA}"/>
              </a:ext>
            </a:extLst>
          </p:cNvPr>
          <p:cNvSpPr txBox="1"/>
          <p:nvPr/>
        </p:nvSpPr>
        <p:spPr>
          <a:xfrm>
            <a:off x="5120426" y="6368143"/>
            <a:ext cx="6227931" cy="276999"/>
          </a:xfrm>
          <a:prstGeom prst="rect">
            <a:avLst/>
          </a:prstGeom>
          <a:noFill/>
        </p:spPr>
        <p:txBody>
          <a:bodyPr wrap="square" rtlCol="0">
            <a:spAutoFit/>
          </a:bodyPr>
          <a:lstStyle/>
          <a:p>
            <a:r>
              <a:rPr lang="en-US" sz="1200" dirty="0"/>
              <a:t>Costa, A. and R. </a:t>
            </a:r>
            <a:r>
              <a:rPr lang="en-US" sz="1200" dirty="0" err="1"/>
              <a:t>Garmston</a:t>
            </a:r>
            <a:r>
              <a:rPr lang="en-US" sz="1200" dirty="0"/>
              <a:t> 2016. Cognitive Coaching. 3</a:t>
            </a:r>
            <a:r>
              <a:rPr lang="en-US" sz="1200" baseline="30000" dirty="0"/>
              <a:t>rd</a:t>
            </a:r>
            <a:r>
              <a:rPr lang="en-US" sz="1200" dirty="0"/>
              <a:t> ed.  </a:t>
            </a:r>
          </a:p>
        </p:txBody>
      </p:sp>
    </p:spTree>
    <p:extLst>
      <p:ext uri="{BB962C8B-B14F-4D97-AF65-F5344CB8AC3E}">
        <p14:creationId xmlns:p14="http://schemas.microsoft.com/office/powerpoint/2010/main" val="39637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C86DA0-6661-6144-B033-D2BB9821CDC6}"/>
              </a:ext>
            </a:extLst>
          </p:cNvPr>
          <p:cNvSpPr>
            <a:spLocks noGrp="1"/>
          </p:cNvSpPr>
          <p:nvPr>
            <p:ph type="title"/>
          </p:nvPr>
        </p:nvSpPr>
        <p:spPr>
          <a:xfrm>
            <a:off x="1583871" y="228600"/>
            <a:ext cx="9601200" cy="1110343"/>
          </a:xfrm>
        </p:spPr>
        <p:txBody>
          <a:bodyPr/>
          <a:lstStyle/>
          <a:p>
            <a:pPr algn="ctr"/>
            <a:r>
              <a:rPr lang="en-US" b="1" dirty="0">
                <a:latin typeface="Times New Roman" panose="02020603050405020304" pitchFamily="18" charset="0"/>
                <a:cs typeface="Times New Roman" panose="02020603050405020304" pitchFamily="18" charset="0"/>
              </a:rPr>
              <a:t>Growth Producing Feedback (Cont’d)</a:t>
            </a:r>
          </a:p>
        </p:txBody>
      </p:sp>
      <p:sp>
        <p:nvSpPr>
          <p:cNvPr id="11" name="Text Placeholder 2">
            <a:extLst>
              <a:ext uri="{FF2B5EF4-FFF2-40B4-BE49-F238E27FC236}">
                <a16:creationId xmlns:a16="http://schemas.microsoft.com/office/drawing/2014/main" id="{07931D78-60DF-BE40-B2D0-AE3A42534C6C}"/>
              </a:ext>
            </a:extLst>
          </p:cNvPr>
          <p:cNvSpPr txBox="1">
            <a:spLocks/>
          </p:cNvSpPr>
          <p:nvPr/>
        </p:nvSpPr>
        <p:spPr>
          <a:xfrm>
            <a:off x="586173" y="1801055"/>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Judgments</a:t>
            </a:r>
          </a:p>
        </p:txBody>
      </p:sp>
      <p:sp>
        <p:nvSpPr>
          <p:cNvPr id="12" name="Text Placeholder 2">
            <a:extLst>
              <a:ext uri="{FF2B5EF4-FFF2-40B4-BE49-F238E27FC236}">
                <a16:creationId xmlns:a16="http://schemas.microsoft.com/office/drawing/2014/main" id="{2FAD550D-651B-1F45-880A-37060C61580E}"/>
              </a:ext>
            </a:extLst>
          </p:cNvPr>
          <p:cNvSpPr>
            <a:spLocks noGrp="1"/>
          </p:cNvSpPr>
          <p:nvPr>
            <p:ph type="body" idx="1"/>
          </p:nvPr>
        </p:nvSpPr>
        <p:spPr>
          <a:xfrm>
            <a:off x="2508720" y="1801055"/>
            <a:ext cx="2485010" cy="884585"/>
          </a:xfrm>
        </p:spPr>
        <p:txBody>
          <a:bodyPr/>
          <a:lstStyle/>
          <a:p>
            <a:pPr algn="ctr"/>
            <a:r>
              <a:rPr lang="en-US" sz="2400" b="1" dirty="0">
                <a:solidFill>
                  <a:schemeClr val="tx2">
                    <a:lumMod val="50000"/>
                  </a:schemeClr>
                </a:solidFill>
                <a:latin typeface="Times New Roman" panose="02020603050405020304" pitchFamily="18" charset="0"/>
                <a:cs typeface="Times New Roman" panose="02020603050405020304" pitchFamily="18" charset="0"/>
              </a:rPr>
              <a:t>Personal Observations</a:t>
            </a:r>
          </a:p>
        </p:txBody>
      </p:sp>
      <p:sp>
        <p:nvSpPr>
          <p:cNvPr id="13" name="Text Placeholder 2">
            <a:extLst>
              <a:ext uri="{FF2B5EF4-FFF2-40B4-BE49-F238E27FC236}">
                <a16:creationId xmlns:a16="http://schemas.microsoft.com/office/drawing/2014/main" id="{0FDA710F-2A12-6F43-B42F-B37A78D508F9}"/>
              </a:ext>
            </a:extLst>
          </p:cNvPr>
          <p:cNvSpPr txBox="1">
            <a:spLocks/>
          </p:cNvSpPr>
          <p:nvPr/>
        </p:nvSpPr>
        <p:spPr>
          <a:xfrm>
            <a:off x="4664123" y="1861728"/>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Inferences</a:t>
            </a:r>
          </a:p>
        </p:txBody>
      </p:sp>
      <p:sp>
        <p:nvSpPr>
          <p:cNvPr id="9" name="Left Bracket 8">
            <a:extLst>
              <a:ext uri="{FF2B5EF4-FFF2-40B4-BE49-F238E27FC236}">
                <a16:creationId xmlns:a16="http://schemas.microsoft.com/office/drawing/2014/main" id="{C5AF6B73-A160-F744-BC8B-0F7912070FA5}"/>
              </a:ext>
            </a:extLst>
          </p:cNvPr>
          <p:cNvSpPr/>
          <p:nvPr/>
        </p:nvSpPr>
        <p:spPr>
          <a:xfrm rot="16200000">
            <a:off x="3806405" y="-493362"/>
            <a:ext cx="409970" cy="6343649"/>
          </a:xfrm>
          <a:prstGeom prst="leftBracket">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 name="TextBox 15">
            <a:extLst>
              <a:ext uri="{FF2B5EF4-FFF2-40B4-BE49-F238E27FC236}">
                <a16:creationId xmlns:a16="http://schemas.microsoft.com/office/drawing/2014/main" id="{8634BD20-334D-6B4A-A72D-C7DE03BC3A42}"/>
              </a:ext>
            </a:extLst>
          </p:cNvPr>
          <p:cNvSpPr txBox="1"/>
          <p:nvPr/>
        </p:nvSpPr>
        <p:spPr>
          <a:xfrm>
            <a:off x="1273629" y="3291765"/>
            <a:ext cx="5421086" cy="1508105"/>
          </a:xfrm>
          <a:prstGeom prst="rect">
            <a:avLst/>
          </a:prstGeom>
          <a:noFill/>
        </p:spPr>
        <p:txBody>
          <a:bodyPr wrap="square" rtlCol="0">
            <a:spAutoFit/>
          </a:bodyPr>
          <a:lstStyle/>
          <a:p>
            <a:pPr algn="ctr"/>
            <a:r>
              <a:rPr lang="en-US" sz="3600" dirty="0">
                <a:solidFill>
                  <a:schemeClr val="tx2">
                    <a:lumMod val="50000"/>
                  </a:schemeClr>
                </a:solidFill>
                <a:latin typeface="Times New Roman" panose="02020603050405020304" pitchFamily="18" charset="0"/>
                <a:cs typeface="Times New Roman" panose="02020603050405020304" pitchFamily="18" charset="0"/>
              </a:rPr>
              <a:t>Evaluative</a:t>
            </a:r>
          </a:p>
          <a:p>
            <a:pPr algn="ctr"/>
            <a:r>
              <a:rPr lang="en-US" sz="2800" dirty="0">
                <a:solidFill>
                  <a:schemeClr val="tx2">
                    <a:lumMod val="50000"/>
                  </a:schemeClr>
                </a:solidFill>
                <a:latin typeface="Times New Roman" panose="02020603050405020304" pitchFamily="18" charset="0"/>
                <a:cs typeface="Times New Roman" panose="02020603050405020304" pitchFamily="18" charset="0"/>
              </a:rPr>
              <a:t>from the observer’s</a:t>
            </a:r>
          </a:p>
          <a:p>
            <a:pPr algn="ctr"/>
            <a:r>
              <a:rPr lang="en-US" sz="2800" dirty="0">
                <a:solidFill>
                  <a:schemeClr val="tx2">
                    <a:lumMod val="50000"/>
                  </a:schemeClr>
                </a:solidFill>
                <a:latin typeface="Times New Roman" panose="02020603050405020304" pitchFamily="18" charset="0"/>
                <a:cs typeface="Times New Roman" panose="02020603050405020304" pitchFamily="18" charset="0"/>
              </a:rPr>
              <a:t>perspective.</a:t>
            </a:r>
          </a:p>
        </p:txBody>
      </p:sp>
      <p:sp>
        <p:nvSpPr>
          <p:cNvPr id="14" name="Text Placeholder 2">
            <a:extLst>
              <a:ext uri="{FF2B5EF4-FFF2-40B4-BE49-F238E27FC236}">
                <a16:creationId xmlns:a16="http://schemas.microsoft.com/office/drawing/2014/main" id="{C654E988-F99A-9E48-BAC6-32B9F8877502}"/>
              </a:ext>
            </a:extLst>
          </p:cNvPr>
          <p:cNvSpPr txBox="1">
            <a:spLocks/>
          </p:cNvSpPr>
          <p:nvPr/>
        </p:nvSpPr>
        <p:spPr>
          <a:xfrm>
            <a:off x="7339335" y="1801055"/>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chemeClr val="tx2">
                    <a:lumMod val="50000"/>
                  </a:schemeClr>
                </a:solidFill>
              </a:rPr>
              <a:t>Data</a:t>
            </a:r>
          </a:p>
        </p:txBody>
      </p:sp>
      <p:sp>
        <p:nvSpPr>
          <p:cNvPr id="15" name="Text Placeholder 2">
            <a:extLst>
              <a:ext uri="{FF2B5EF4-FFF2-40B4-BE49-F238E27FC236}">
                <a16:creationId xmlns:a16="http://schemas.microsoft.com/office/drawing/2014/main" id="{5B40B02A-C84B-0048-8A9D-097356594252}"/>
              </a:ext>
            </a:extLst>
          </p:cNvPr>
          <p:cNvSpPr txBox="1">
            <a:spLocks/>
          </p:cNvSpPr>
          <p:nvPr/>
        </p:nvSpPr>
        <p:spPr>
          <a:xfrm>
            <a:off x="9186979" y="1909739"/>
            <a:ext cx="225254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err="1">
                <a:solidFill>
                  <a:schemeClr val="tx2">
                    <a:lumMod val="50000"/>
                  </a:schemeClr>
                </a:solidFill>
              </a:rPr>
              <a:t>Mediative</a:t>
            </a:r>
            <a:r>
              <a:rPr lang="en-US" dirty="0">
                <a:solidFill>
                  <a:schemeClr val="tx2">
                    <a:lumMod val="50000"/>
                  </a:schemeClr>
                </a:solidFill>
              </a:rPr>
              <a:t> Questions</a:t>
            </a:r>
          </a:p>
        </p:txBody>
      </p:sp>
      <p:sp>
        <p:nvSpPr>
          <p:cNvPr id="10" name="Left Bracket 9">
            <a:extLst>
              <a:ext uri="{FF2B5EF4-FFF2-40B4-BE49-F238E27FC236}">
                <a16:creationId xmlns:a16="http://schemas.microsoft.com/office/drawing/2014/main" id="{AA11C316-AAC9-C249-9EBB-22703DBA4CB0}"/>
              </a:ext>
            </a:extLst>
          </p:cNvPr>
          <p:cNvSpPr/>
          <p:nvPr/>
        </p:nvSpPr>
        <p:spPr>
          <a:xfrm rot="16200000">
            <a:off x="9339067" y="729494"/>
            <a:ext cx="409970" cy="3790947"/>
          </a:xfrm>
          <a:prstGeom prst="leftBracket">
            <a:avLst/>
          </a:prstGeom>
          <a:ln w="12700">
            <a:solidFill>
              <a:srgbClr val="005DA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TextBox 16">
            <a:extLst>
              <a:ext uri="{FF2B5EF4-FFF2-40B4-BE49-F238E27FC236}">
                <a16:creationId xmlns:a16="http://schemas.microsoft.com/office/drawing/2014/main" id="{25536D74-09EC-4243-ABFE-D8F188090EA9}"/>
              </a:ext>
            </a:extLst>
          </p:cNvPr>
          <p:cNvSpPr txBox="1"/>
          <p:nvPr/>
        </p:nvSpPr>
        <p:spPr>
          <a:xfrm>
            <a:off x="6916669" y="3147751"/>
            <a:ext cx="5133817" cy="1923623"/>
          </a:xfrm>
          <a:prstGeom prst="rect">
            <a:avLst/>
          </a:prstGeom>
          <a:noFill/>
        </p:spPr>
        <p:txBody>
          <a:bodyPr wrap="square" rtlCol="0">
            <a:spAutoFit/>
          </a:bodyPr>
          <a:lstStyle/>
          <a:p>
            <a:pPr algn="ctr"/>
            <a:r>
              <a:rPr lang="en-US" sz="3600" dirty="0">
                <a:solidFill>
                  <a:schemeClr val="tx2">
                    <a:lumMod val="50000"/>
                  </a:schemeClr>
                </a:solidFill>
                <a:latin typeface="Times New Roman" panose="02020603050405020304" pitchFamily="18" charset="0"/>
                <a:cs typeface="Times New Roman" panose="02020603050405020304" pitchFamily="18" charset="0"/>
              </a:rPr>
              <a:t>Coaching</a:t>
            </a:r>
          </a:p>
          <a:p>
            <a:pPr algn="ctr"/>
            <a:r>
              <a:rPr lang="en-US" sz="2800" dirty="0">
                <a:solidFill>
                  <a:schemeClr val="tx2">
                    <a:lumMod val="50000"/>
                  </a:schemeClr>
                </a:solidFill>
                <a:latin typeface="Times New Roman" panose="02020603050405020304" pitchFamily="18" charset="0"/>
                <a:cs typeface="Times New Roman" panose="02020603050405020304" pitchFamily="18" charset="0"/>
              </a:rPr>
              <a:t>to support</a:t>
            </a:r>
          </a:p>
          <a:p>
            <a:pPr algn="ctr"/>
            <a:r>
              <a:rPr lang="en-US" sz="2800" dirty="0">
                <a:solidFill>
                  <a:schemeClr val="tx2">
                    <a:lumMod val="50000"/>
                  </a:schemeClr>
                </a:solidFill>
                <a:latin typeface="Times New Roman" panose="02020603050405020304" pitchFamily="18" charset="0"/>
                <a:cs typeface="Times New Roman" panose="02020603050405020304" pitchFamily="18" charset="0"/>
              </a:rPr>
              <a:t>self-directed</a:t>
            </a:r>
          </a:p>
          <a:p>
            <a:pPr algn="ctr"/>
            <a:r>
              <a:rPr lang="en-US" sz="2800" dirty="0">
                <a:solidFill>
                  <a:schemeClr val="tx2">
                    <a:lumMod val="50000"/>
                  </a:schemeClr>
                </a:solidFill>
                <a:latin typeface="Times New Roman" panose="02020603050405020304" pitchFamily="18" charset="0"/>
                <a:cs typeface="Times New Roman" panose="02020603050405020304" pitchFamily="18" charset="0"/>
              </a:rPr>
              <a:t>thinking</a:t>
            </a:r>
          </a:p>
        </p:txBody>
      </p:sp>
      <p:sp>
        <p:nvSpPr>
          <p:cNvPr id="8" name="TextBox 7">
            <a:extLst>
              <a:ext uri="{FF2B5EF4-FFF2-40B4-BE49-F238E27FC236}">
                <a16:creationId xmlns:a16="http://schemas.microsoft.com/office/drawing/2014/main" id="{BA2EAF5D-3873-D144-BDA0-EFA8BE658F60}"/>
              </a:ext>
            </a:extLst>
          </p:cNvPr>
          <p:cNvSpPr txBox="1"/>
          <p:nvPr/>
        </p:nvSpPr>
        <p:spPr>
          <a:xfrm>
            <a:off x="5120426" y="6368143"/>
            <a:ext cx="6227931" cy="276999"/>
          </a:xfrm>
          <a:prstGeom prst="rect">
            <a:avLst/>
          </a:prstGeom>
          <a:noFill/>
        </p:spPr>
        <p:txBody>
          <a:bodyPr wrap="square" rtlCol="0">
            <a:spAutoFit/>
          </a:bodyPr>
          <a:lstStyle/>
          <a:p>
            <a:r>
              <a:rPr lang="en-US" sz="1200" dirty="0"/>
              <a:t>Costa, A. and R. </a:t>
            </a:r>
            <a:r>
              <a:rPr lang="en-US" sz="1200" dirty="0" err="1"/>
              <a:t>Garmston</a:t>
            </a:r>
            <a:r>
              <a:rPr lang="en-US" sz="1200" dirty="0"/>
              <a:t> 2016. Cognitive Coaching. 3</a:t>
            </a:r>
            <a:r>
              <a:rPr lang="en-US" sz="1200" baseline="30000" dirty="0"/>
              <a:t>rd</a:t>
            </a:r>
            <a:r>
              <a:rPr lang="en-US" sz="1200" dirty="0"/>
              <a:t> ed.  </a:t>
            </a:r>
          </a:p>
        </p:txBody>
      </p:sp>
    </p:spTree>
    <p:extLst>
      <p:ext uri="{BB962C8B-B14F-4D97-AF65-F5344CB8AC3E}">
        <p14:creationId xmlns:p14="http://schemas.microsoft.com/office/powerpoint/2010/main" val="166702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erson leaping for joy with the sunrise behind him.">
            <a:extLst>
              <a:ext uri="{FF2B5EF4-FFF2-40B4-BE49-F238E27FC236}">
                <a16:creationId xmlns:a16="http://schemas.microsoft.com/office/drawing/2014/main" id="{C52162EE-EA37-0B43-9DCE-0B308588B2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214" y="719976"/>
            <a:ext cx="4297357" cy="5729809"/>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242A42-35F1-EB4A-BEFD-07EB066C7150}"/>
              </a:ext>
            </a:extLst>
          </p:cNvPr>
          <p:cNvSpPr txBox="1"/>
          <p:nvPr/>
        </p:nvSpPr>
        <p:spPr>
          <a:xfrm>
            <a:off x="1178512" y="904132"/>
            <a:ext cx="3368842" cy="646331"/>
          </a:xfrm>
          <a:prstGeom prst="rect">
            <a:avLst/>
          </a:prstGeom>
          <a:noFill/>
        </p:spPr>
        <p:txBody>
          <a:bodyPr wrap="square" rtlCol="0">
            <a:spAutoFit/>
          </a:bodyPr>
          <a:lstStyle/>
          <a:p>
            <a:pPr>
              <a:defRPr/>
            </a:pPr>
            <a:r>
              <a:rPr lang="en-US" b="1" dirty="0">
                <a:solidFill>
                  <a:prstClr val="white"/>
                </a:solidFill>
              </a:rPr>
              <a:t>There is only one you in all time.</a:t>
            </a:r>
          </a:p>
          <a:p>
            <a:pPr>
              <a:defRPr/>
            </a:pPr>
            <a:r>
              <a:rPr lang="en-US" dirty="0">
                <a:solidFill>
                  <a:prstClr val="black"/>
                </a:solidFill>
              </a:rPr>
              <a:t>	        </a:t>
            </a:r>
            <a:r>
              <a:rPr lang="en-US" sz="1600" dirty="0">
                <a:solidFill>
                  <a:prstClr val="white"/>
                </a:solidFill>
              </a:rPr>
              <a:t>Martha Graham</a:t>
            </a:r>
          </a:p>
        </p:txBody>
      </p:sp>
      <p:sp>
        <p:nvSpPr>
          <p:cNvPr id="9" name="TextBox 8">
            <a:extLst>
              <a:ext uri="{FF2B5EF4-FFF2-40B4-BE49-F238E27FC236}">
                <a16:creationId xmlns:a16="http://schemas.microsoft.com/office/drawing/2014/main" id="{CEABD654-41B6-D54B-824D-0CAACFF54FCB}"/>
              </a:ext>
            </a:extLst>
          </p:cNvPr>
          <p:cNvSpPr txBox="1"/>
          <p:nvPr/>
        </p:nvSpPr>
        <p:spPr>
          <a:xfrm>
            <a:off x="5339443" y="904132"/>
            <a:ext cx="6459664" cy="5386090"/>
          </a:xfrm>
          <a:prstGeom prst="rect">
            <a:avLst/>
          </a:prstGeom>
          <a:noFill/>
        </p:spPr>
        <p:txBody>
          <a:bodyPr wrap="square" rtlCol="0">
            <a:spAutoFit/>
          </a:bodyPr>
          <a:lstStyle/>
          <a:p>
            <a:pPr>
              <a:defRPr/>
            </a:pPr>
            <a:r>
              <a:rPr lang="en-US" sz="3200" dirty="0">
                <a:solidFill>
                  <a:schemeClr val="tx2">
                    <a:lumMod val="50000"/>
                  </a:schemeClr>
                </a:solidFill>
                <a:latin typeface="Times New Roman" panose="02020603050405020304" pitchFamily="18" charset="0"/>
                <a:cs typeface="Times New Roman" panose="02020603050405020304" pitchFamily="18" charset="0"/>
              </a:rPr>
              <a:t>When we give our advice, we open the door to be blamed for failure.  Blame evokes defensiveness, defensiveness reduces awareness.</a:t>
            </a:r>
          </a:p>
          <a:p>
            <a:pPr>
              <a:defRPr/>
            </a:pPr>
            <a:endParaRPr lang="en-US" sz="3200" dirty="0">
              <a:solidFill>
                <a:schemeClr val="tx2">
                  <a:lumMod val="50000"/>
                </a:schemeClr>
              </a:solidFill>
              <a:latin typeface="Times New Roman" panose="02020603050405020304" pitchFamily="18" charset="0"/>
              <a:cs typeface="Times New Roman" panose="02020603050405020304" pitchFamily="18" charset="0"/>
            </a:endParaRPr>
          </a:p>
          <a:p>
            <a:pPr>
              <a:defRPr/>
            </a:pPr>
            <a:r>
              <a:rPr lang="en-US" sz="3200" dirty="0">
                <a:solidFill>
                  <a:schemeClr val="tx2">
                    <a:lumMod val="50000"/>
                  </a:schemeClr>
                </a:solidFill>
                <a:latin typeface="Times New Roman" panose="02020603050405020304" pitchFamily="18" charset="0"/>
                <a:cs typeface="Times New Roman" panose="02020603050405020304" pitchFamily="18" charset="0"/>
              </a:rPr>
              <a:t>No two human minds or bodies are the same.  How can I tell you how to use yours best?  Only you can discover how with your awareness.</a:t>
            </a:r>
          </a:p>
          <a:p>
            <a:pPr>
              <a:defRPr/>
            </a:pPr>
            <a:endParaRPr lang="en-US" sz="2800" dirty="0">
              <a:solidFill>
                <a:schemeClr val="tx2">
                  <a:lumMod val="50000"/>
                </a:schemeClr>
              </a:solidFill>
              <a:latin typeface="Times New Roman" panose="02020603050405020304" pitchFamily="18" charset="0"/>
              <a:cs typeface="Times New Roman" panose="02020603050405020304" pitchFamily="18" charset="0"/>
            </a:endParaRPr>
          </a:p>
          <a:p>
            <a:pPr>
              <a:defRPr/>
            </a:pPr>
            <a:r>
              <a:rPr lang="en-US" sz="2800" dirty="0">
                <a:solidFill>
                  <a:schemeClr val="tx2">
                    <a:lumMod val="50000"/>
                  </a:schemeClr>
                </a:solidFill>
                <a:latin typeface="Times New Roman" panose="02020603050405020304" pitchFamily="18" charset="0"/>
                <a:cs typeface="Times New Roman" panose="02020603050405020304" pitchFamily="18" charset="0"/>
              </a:rPr>
              <a:t>			John Whitmore (2010)</a:t>
            </a:r>
          </a:p>
        </p:txBody>
      </p:sp>
    </p:spTree>
    <p:extLst>
      <p:ext uri="{BB962C8B-B14F-4D97-AF65-F5344CB8AC3E}">
        <p14:creationId xmlns:p14="http://schemas.microsoft.com/office/powerpoint/2010/main" val="9186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4C64-3890-084E-B58D-FF186F89838E}"/>
              </a:ext>
            </a:extLst>
          </p:cNvPr>
          <p:cNvSpPr>
            <a:spLocks noGrp="1"/>
          </p:cNvSpPr>
          <p:nvPr>
            <p:ph type="title"/>
          </p:nvPr>
        </p:nvSpPr>
        <p:spPr>
          <a:xfrm>
            <a:off x="1485900" y="262128"/>
            <a:ext cx="9601200" cy="1485900"/>
          </a:xfrm>
        </p:spPr>
        <p:txBody>
          <a:bodyPr/>
          <a:lstStyle/>
          <a:p>
            <a:pPr algn="ctr"/>
            <a:r>
              <a:rPr lang="en-US" b="1" dirty="0">
                <a:latin typeface="Times New Roman" panose="02020603050405020304" pitchFamily="18" charset="0"/>
                <a:cs typeface="Times New Roman" panose="02020603050405020304" pitchFamily="18" charset="0"/>
              </a:rPr>
              <a:t>National Technical Assistance </a:t>
            </a:r>
          </a:p>
        </p:txBody>
      </p:sp>
      <p:sp>
        <p:nvSpPr>
          <p:cNvPr id="3" name="Content Placeholder 2">
            <a:extLst>
              <a:ext uri="{FF2B5EF4-FFF2-40B4-BE49-F238E27FC236}">
                <a16:creationId xmlns:a16="http://schemas.microsoft.com/office/drawing/2014/main" id="{466AF0E4-1469-DA42-B323-DA5A950A5DF7}"/>
              </a:ext>
            </a:extLst>
          </p:cNvPr>
          <p:cNvSpPr>
            <a:spLocks noGrp="1"/>
          </p:cNvSpPr>
          <p:nvPr>
            <p:ph idx="1"/>
          </p:nvPr>
        </p:nvSpPr>
        <p:spPr>
          <a:xfrm>
            <a:off x="1257300" y="1666385"/>
            <a:ext cx="9601200" cy="358140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CEEDAR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NCIPP </a:t>
            </a:r>
          </a:p>
        </p:txBody>
      </p:sp>
      <p:pic>
        <p:nvPicPr>
          <p:cNvPr id="4" name="Picture 3" descr="CEEDAR Center logo">
            <a:extLst>
              <a:ext uri="{FF2B5EF4-FFF2-40B4-BE49-F238E27FC236}">
                <a16:creationId xmlns:a16="http://schemas.microsoft.com/office/drawing/2014/main" id="{659154D1-21C6-DB46-BF54-AFEEBFBC485D}"/>
              </a:ext>
            </a:extLst>
          </p:cNvPr>
          <p:cNvPicPr>
            <a:picLocks noChangeAspect="1"/>
          </p:cNvPicPr>
          <p:nvPr/>
        </p:nvPicPr>
        <p:blipFill>
          <a:blip r:embed="rId3"/>
          <a:stretch>
            <a:fillRect/>
          </a:stretch>
        </p:blipFill>
        <p:spPr>
          <a:xfrm>
            <a:off x="1143000" y="3265850"/>
            <a:ext cx="4784271" cy="2200765"/>
          </a:xfrm>
          <a:prstGeom prst="rect">
            <a:avLst/>
          </a:prstGeom>
        </p:spPr>
      </p:pic>
      <p:pic>
        <p:nvPicPr>
          <p:cNvPr id="5" name="Picture 4" descr="National Center to Inform Policy and Practice in Special Education Professional Development cover">
            <a:extLst>
              <a:ext uri="{FF2B5EF4-FFF2-40B4-BE49-F238E27FC236}">
                <a16:creationId xmlns:a16="http://schemas.microsoft.com/office/drawing/2014/main" id="{87A30211-ECD5-0741-B99A-AB71FADFF077}"/>
              </a:ext>
            </a:extLst>
          </p:cNvPr>
          <p:cNvPicPr>
            <a:picLocks noChangeAspect="1"/>
          </p:cNvPicPr>
          <p:nvPr/>
        </p:nvPicPr>
        <p:blipFill>
          <a:blip r:embed="rId4"/>
          <a:stretch>
            <a:fillRect/>
          </a:stretch>
        </p:blipFill>
        <p:spPr>
          <a:xfrm>
            <a:off x="7665357" y="2060991"/>
            <a:ext cx="3307443" cy="4167379"/>
          </a:xfrm>
          <a:prstGeom prst="rect">
            <a:avLst/>
          </a:prstGeom>
        </p:spPr>
      </p:pic>
    </p:spTree>
    <p:extLst>
      <p:ext uri="{BB962C8B-B14F-4D97-AF65-F5344CB8AC3E}">
        <p14:creationId xmlns:p14="http://schemas.microsoft.com/office/powerpoint/2010/main" val="446374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453" y="408214"/>
            <a:ext cx="9601200" cy="963386"/>
          </a:xfrm>
        </p:spPr>
        <p:txBody>
          <a:bodyPr/>
          <a:lstStyle/>
          <a:p>
            <a:pPr algn="ctr"/>
            <a:r>
              <a:rPr lang="en-US" b="1" dirty="0">
                <a:latin typeface="Times New Roman" panose="02020603050405020304" pitchFamily="18" charset="0"/>
                <a:cs typeface="Times New Roman" panose="02020603050405020304" pitchFamily="18" charset="0"/>
              </a:rPr>
              <a:t>Systems Approach </a:t>
            </a:r>
          </a:p>
        </p:txBody>
      </p:sp>
      <p:graphicFrame>
        <p:nvGraphicFramePr>
          <p:cNvPr id="4" name="Content Placeholder 4"/>
          <p:cNvGraphicFramePr>
            <a:graphicFrameLocks/>
          </p:cNvGraphicFramePr>
          <p:nvPr>
            <p:extLst>
              <p:ext uri="{D42A27DB-BD31-4B8C-83A1-F6EECF244321}">
                <p14:modId xmlns:p14="http://schemas.microsoft.com/office/powerpoint/2010/main" val="3563926847"/>
              </p:ext>
            </p:extLst>
          </p:nvPr>
        </p:nvGraphicFramePr>
        <p:xfrm>
          <a:off x="2294567" y="1213339"/>
          <a:ext cx="8432048" cy="5205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8205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8756-42C4-BF42-9505-0537A32A04DB}"/>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West Virginia Example </a:t>
            </a:r>
          </a:p>
        </p:txBody>
      </p:sp>
      <p:pic>
        <p:nvPicPr>
          <p:cNvPr id="3" name="Picture 2" descr="A cartoon image of West Virginia">
            <a:extLst>
              <a:ext uri="{FF2B5EF4-FFF2-40B4-BE49-F238E27FC236}">
                <a16:creationId xmlns:a16="http://schemas.microsoft.com/office/drawing/2014/main" id="{93F7D6F9-0FFB-AB42-87F7-8E2525407D82}"/>
              </a:ext>
            </a:extLst>
          </p:cNvPr>
          <p:cNvPicPr>
            <a:picLocks noChangeAspect="1"/>
          </p:cNvPicPr>
          <p:nvPr/>
        </p:nvPicPr>
        <p:blipFill>
          <a:blip r:embed="rId2"/>
          <a:stretch>
            <a:fillRect/>
          </a:stretch>
        </p:blipFill>
        <p:spPr>
          <a:xfrm>
            <a:off x="960581" y="1551841"/>
            <a:ext cx="5202485" cy="3635619"/>
          </a:xfrm>
          <a:prstGeom prst="rect">
            <a:avLst/>
          </a:prstGeom>
        </p:spPr>
      </p:pic>
      <p:pic>
        <p:nvPicPr>
          <p:cNvPr id="4" name="Picture 3" descr="mountains in West Virginia">
            <a:extLst>
              <a:ext uri="{FF2B5EF4-FFF2-40B4-BE49-F238E27FC236}">
                <a16:creationId xmlns:a16="http://schemas.microsoft.com/office/drawing/2014/main" id="{3908AF21-7244-8842-90A6-6181B674FE25}"/>
              </a:ext>
            </a:extLst>
          </p:cNvPr>
          <p:cNvPicPr>
            <a:picLocks noChangeAspect="1"/>
          </p:cNvPicPr>
          <p:nvPr/>
        </p:nvPicPr>
        <p:blipFill>
          <a:blip r:embed="rId3"/>
          <a:stretch>
            <a:fillRect/>
          </a:stretch>
        </p:blipFill>
        <p:spPr>
          <a:xfrm>
            <a:off x="6474070" y="3169626"/>
            <a:ext cx="5237284" cy="3491523"/>
          </a:xfrm>
          <a:prstGeom prst="rect">
            <a:avLst/>
          </a:prstGeom>
        </p:spPr>
      </p:pic>
    </p:spTree>
    <p:extLst>
      <p:ext uri="{BB962C8B-B14F-4D97-AF65-F5344CB8AC3E}">
        <p14:creationId xmlns:p14="http://schemas.microsoft.com/office/powerpoint/2010/main" val="1279022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West Virginia Goal</a:t>
            </a:r>
          </a:p>
        </p:txBody>
      </p:sp>
      <p:sp>
        <p:nvSpPr>
          <p:cNvPr id="4" name="Content Placeholder 3"/>
          <p:cNvSpPr>
            <a:spLocks noGrp="1"/>
          </p:cNvSpPr>
          <p:nvPr>
            <p:ph sz="quarter" idx="13"/>
          </p:nvPr>
        </p:nvSpPr>
        <p:spPr>
          <a:xfrm>
            <a:off x="890954" y="1413737"/>
            <a:ext cx="8340969" cy="4090247"/>
          </a:xfrm>
        </p:spPr>
        <p:txBody>
          <a:bodyPr>
            <a:noAutofit/>
          </a:bodyPr>
          <a:lstStyle/>
          <a:p>
            <a:pPr algn="l"/>
            <a:r>
              <a:rPr lang="en-US" sz="3200" dirty="0">
                <a:latin typeface="Times New Roman" panose="02020603050405020304" pitchFamily="18" charset="0"/>
                <a:cs typeface="Times New Roman" panose="02020603050405020304" pitchFamily="18" charset="0"/>
              </a:rPr>
              <a:t>To reduce unwanted teacher turnover by creating an induction program aimed at ensuring a committed high quality special education teacher force by:</a:t>
            </a:r>
          </a:p>
          <a:p>
            <a:pPr lvl="1">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building instructional quality</a:t>
            </a:r>
          </a:p>
          <a:p>
            <a:pPr lvl="1">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increasing student achievement</a:t>
            </a:r>
          </a:p>
          <a:p>
            <a:pPr lvl="1">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retaining effective teachers</a:t>
            </a:r>
          </a:p>
        </p:txBody>
      </p:sp>
      <p:pic>
        <p:nvPicPr>
          <p:cNvPr id="3" name="Picture 2" descr="A target with the arrow in the bullseye.">
            <a:extLst>
              <a:ext uri="{FF2B5EF4-FFF2-40B4-BE49-F238E27FC236}">
                <a16:creationId xmlns:a16="http://schemas.microsoft.com/office/drawing/2014/main" id="{3F57219A-F2F7-B64A-910C-E7E79FEFFFB6}"/>
              </a:ext>
            </a:extLst>
          </p:cNvPr>
          <p:cNvPicPr>
            <a:picLocks noChangeAspect="1"/>
          </p:cNvPicPr>
          <p:nvPr/>
        </p:nvPicPr>
        <p:blipFill>
          <a:blip r:embed="rId2"/>
          <a:stretch>
            <a:fillRect/>
          </a:stretch>
        </p:blipFill>
        <p:spPr>
          <a:xfrm>
            <a:off x="7907216" y="2848709"/>
            <a:ext cx="3675183" cy="3675183"/>
          </a:xfrm>
          <a:prstGeom prst="rect">
            <a:avLst/>
          </a:prstGeom>
        </p:spPr>
      </p:pic>
    </p:spTree>
    <p:extLst>
      <p:ext uri="{BB962C8B-B14F-4D97-AF65-F5344CB8AC3E}">
        <p14:creationId xmlns:p14="http://schemas.microsoft.com/office/powerpoint/2010/main" val="1331634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B3CD-8DB2-0648-9990-ABB9ECD8C4AF}"/>
              </a:ext>
            </a:extLst>
          </p:cNvPr>
          <p:cNvSpPr>
            <a:spLocks noGrp="1"/>
          </p:cNvSpPr>
          <p:nvPr>
            <p:ph type="title"/>
          </p:nvPr>
        </p:nvSpPr>
        <p:spPr>
          <a:xfrm>
            <a:off x="914400" y="167007"/>
            <a:ext cx="9601200" cy="709363"/>
          </a:xfrm>
        </p:spPr>
        <p:txBody>
          <a:bodyPr/>
          <a:lstStyle/>
          <a:p>
            <a:pPr algn="ctr"/>
            <a:r>
              <a:rPr lang="en-US" b="1" dirty="0">
                <a:latin typeface="Times New Roman" panose="02020603050405020304" pitchFamily="18" charset="0"/>
                <a:cs typeface="Times New Roman" panose="02020603050405020304" pitchFamily="18" charset="0"/>
              </a:rPr>
              <a:t>Shortages</a:t>
            </a:r>
          </a:p>
        </p:txBody>
      </p:sp>
      <p:sp>
        <p:nvSpPr>
          <p:cNvPr id="3" name="Content Placeholder 2">
            <a:extLst>
              <a:ext uri="{FF2B5EF4-FFF2-40B4-BE49-F238E27FC236}">
                <a16:creationId xmlns:a16="http://schemas.microsoft.com/office/drawing/2014/main" id="{C9D5D608-3BA2-7A41-9EA2-D47D0786C51C}"/>
              </a:ext>
            </a:extLst>
          </p:cNvPr>
          <p:cNvSpPr>
            <a:spLocks noGrp="1"/>
          </p:cNvSpPr>
          <p:nvPr>
            <p:ph idx="1"/>
          </p:nvPr>
        </p:nvSpPr>
        <p:spPr>
          <a:xfrm>
            <a:off x="914399" y="1029628"/>
            <a:ext cx="6923315" cy="5305857"/>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Nearly every state reports shortages of special education teachers and early intervention providers </a:t>
            </a:r>
          </a:p>
          <a:p>
            <a:pPr lvl="1"/>
            <a:r>
              <a:rPr lang="en-US" sz="3200" dirty="0">
                <a:latin typeface="Times New Roman" panose="02020603050405020304" pitchFamily="18" charset="0"/>
                <a:cs typeface="Times New Roman" panose="02020603050405020304" pitchFamily="18" charset="0"/>
              </a:rPr>
              <a:t>48 states and the District of Columbia report shortages of special education teachers</a:t>
            </a:r>
          </a:p>
          <a:p>
            <a:pPr lvl="1"/>
            <a:r>
              <a:rPr lang="en-US" sz="3200" dirty="0">
                <a:latin typeface="Times New Roman" panose="02020603050405020304" pitchFamily="18" charset="0"/>
                <a:cs typeface="Times New Roman" panose="02020603050405020304" pitchFamily="18" charset="0"/>
              </a:rPr>
              <a:t>42 states report shortages of early intervention providers</a:t>
            </a:r>
          </a:p>
          <a:p>
            <a:pPr lvl="1"/>
            <a:endParaRPr lang="en-US" dirty="0"/>
          </a:p>
        </p:txBody>
      </p:sp>
      <p:pic>
        <p:nvPicPr>
          <p:cNvPr id="5" name="Picture 4" descr="The United States of America">
            <a:extLst>
              <a:ext uri="{FF2B5EF4-FFF2-40B4-BE49-F238E27FC236}">
                <a16:creationId xmlns:a16="http://schemas.microsoft.com/office/drawing/2014/main" id="{94A8E802-B2FE-634F-AF36-7B66B1E28219}"/>
              </a:ext>
            </a:extLst>
          </p:cNvPr>
          <p:cNvPicPr>
            <a:picLocks noChangeAspect="1"/>
          </p:cNvPicPr>
          <p:nvPr/>
        </p:nvPicPr>
        <p:blipFill rotWithShape="1">
          <a:blip r:embed="rId2"/>
          <a:srcRect l="25974" t="16579"/>
          <a:stretch/>
        </p:blipFill>
        <p:spPr>
          <a:xfrm>
            <a:off x="7837714" y="1730829"/>
            <a:ext cx="4136060" cy="2824842"/>
          </a:xfrm>
          <a:prstGeom prst="rect">
            <a:avLst/>
          </a:prstGeom>
        </p:spPr>
      </p:pic>
    </p:spTree>
    <p:extLst>
      <p:ext uri="{BB962C8B-B14F-4D97-AF65-F5344CB8AC3E}">
        <p14:creationId xmlns:p14="http://schemas.microsoft.com/office/powerpoint/2010/main" val="4024167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West Virginia Plan</a:t>
            </a:r>
          </a:p>
        </p:txBody>
      </p:sp>
      <p:sp>
        <p:nvSpPr>
          <p:cNvPr id="3" name="Content Placeholder 2"/>
          <p:cNvSpPr>
            <a:spLocks noGrp="1"/>
          </p:cNvSpPr>
          <p:nvPr>
            <p:ph sz="quarter" idx="13"/>
          </p:nvPr>
        </p:nvSpPr>
        <p:spPr>
          <a:xfrm>
            <a:off x="1981199" y="1220308"/>
            <a:ext cx="8229600" cy="526184"/>
          </a:xfrm>
        </p:spPr>
        <p:txBody>
          <a:bodyPr>
            <a:normAutofit/>
          </a:bodyPr>
          <a:lstStyle/>
          <a:p>
            <a:r>
              <a:rPr lang="en-US" sz="2400" dirty="0">
                <a:latin typeface="Times New Roman" panose="02020603050405020304" pitchFamily="18" charset="0"/>
                <a:cs typeface="Times New Roman" panose="02020603050405020304" pitchFamily="18" charset="0"/>
              </a:rPr>
              <a:t>Strategy to Achieve Goals, Ameliorate Roadblocks</a:t>
            </a:r>
          </a:p>
        </p:txBody>
      </p:sp>
      <p:graphicFrame>
        <p:nvGraphicFramePr>
          <p:cNvPr id="10" name="Content Placeholder 9"/>
          <p:cNvGraphicFramePr>
            <a:graphicFrameLocks noGrp="1"/>
          </p:cNvGraphicFramePr>
          <p:nvPr>
            <p:ph sz="quarter" idx="14"/>
            <p:extLst>
              <p:ext uri="{D42A27DB-BD31-4B8C-83A1-F6EECF244321}">
                <p14:modId xmlns:p14="http://schemas.microsoft.com/office/powerpoint/2010/main" val="3035414143"/>
              </p:ext>
            </p:extLst>
          </p:nvPr>
        </p:nvGraphicFramePr>
        <p:xfrm>
          <a:off x="1981199" y="1746493"/>
          <a:ext cx="9185032" cy="4970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251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National Board Certification </a:t>
            </a:r>
          </a:p>
        </p:txBody>
      </p:sp>
      <p:sp>
        <p:nvSpPr>
          <p:cNvPr id="4" name="Content Placeholder 3"/>
          <p:cNvSpPr>
            <a:spLocks noGrp="1"/>
          </p:cNvSpPr>
          <p:nvPr>
            <p:ph sz="quarter" idx="13"/>
          </p:nvPr>
        </p:nvSpPr>
        <p:spPr>
          <a:xfrm>
            <a:off x="609600" y="1220308"/>
            <a:ext cx="6512169" cy="5233246"/>
          </a:xfrm>
        </p:spPr>
        <p:txBody>
          <a:bodyPr>
            <a:normAutofit fontScale="85000" lnSpcReduction="10000"/>
          </a:bodyPr>
          <a:lstStyle/>
          <a:p>
            <a:pPr>
              <a:lnSpc>
                <a:spcPct val="120000"/>
              </a:lnSpc>
            </a:pPr>
            <a:r>
              <a:rPr lang="en-US" sz="3200" b="1" dirty="0">
                <a:latin typeface="Times New Roman" panose="02020603050405020304" pitchFamily="18" charset="0"/>
                <a:cs typeface="Times New Roman" panose="02020603050405020304" pitchFamily="18" charset="0"/>
              </a:rPr>
              <a:t>Goal: </a:t>
            </a:r>
          </a:p>
          <a:p>
            <a:pPr marL="920750" lvl="2" indent="-452438">
              <a:lnSpc>
                <a:spcPct val="12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Encourage Experts in Special Education </a:t>
            </a:r>
          </a:p>
          <a:p>
            <a:pPr marL="920750" lvl="2" indent="-452438">
              <a:lnSpc>
                <a:spcPct val="12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Build Strong Cadre of Mentors </a:t>
            </a:r>
          </a:p>
          <a:p>
            <a:pPr>
              <a:lnSpc>
                <a:spcPct val="120000"/>
              </a:lnSpc>
            </a:pPr>
            <a:r>
              <a:rPr lang="en-US" sz="3200" b="1" dirty="0">
                <a:latin typeface="Times New Roman" panose="02020603050405020304" pitchFamily="18" charset="0"/>
                <a:cs typeface="Times New Roman" panose="02020603050405020304" pitchFamily="18" charset="0"/>
              </a:rPr>
              <a:t>Take One! </a:t>
            </a:r>
          </a:p>
          <a:p>
            <a:pPr marL="920750" lvl="2" indent="-452438">
              <a:lnSpc>
                <a:spcPct val="12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Standards-based approach for improving teaching practice and links student learning to effective instruction</a:t>
            </a:r>
          </a:p>
          <a:p>
            <a:pPr>
              <a:lnSpc>
                <a:spcPct val="120000"/>
              </a:lnSpc>
            </a:pPr>
            <a:r>
              <a:rPr lang="en-US" sz="3200" b="1" dirty="0">
                <a:latin typeface="Times New Roman" panose="02020603050405020304" pitchFamily="18" charset="0"/>
                <a:cs typeface="Times New Roman" panose="02020603050405020304" pitchFamily="18" charset="0"/>
              </a:rPr>
              <a:t>Paid for by State</a:t>
            </a:r>
          </a:p>
        </p:txBody>
      </p:sp>
      <p:pic>
        <p:nvPicPr>
          <p:cNvPr id="6" name="Picture 5" descr="National Board Certification logo">
            <a:extLst>
              <a:ext uri="{FF2B5EF4-FFF2-40B4-BE49-F238E27FC236}">
                <a16:creationId xmlns:a16="http://schemas.microsoft.com/office/drawing/2014/main" id="{8EFEB893-6306-3648-94FA-E85AB49FF856}"/>
              </a:ext>
            </a:extLst>
          </p:cNvPr>
          <p:cNvPicPr>
            <a:picLocks noChangeAspect="1"/>
          </p:cNvPicPr>
          <p:nvPr/>
        </p:nvPicPr>
        <p:blipFill>
          <a:blip r:embed="rId3"/>
          <a:stretch>
            <a:fillRect/>
          </a:stretch>
        </p:blipFill>
        <p:spPr>
          <a:xfrm>
            <a:off x="6096000" y="2747108"/>
            <a:ext cx="5715000" cy="1574800"/>
          </a:xfrm>
          <a:prstGeom prst="rect">
            <a:avLst/>
          </a:prstGeom>
        </p:spPr>
      </p:pic>
    </p:spTree>
    <p:extLst>
      <p:ext uri="{BB962C8B-B14F-4D97-AF65-F5344CB8AC3E}">
        <p14:creationId xmlns:p14="http://schemas.microsoft.com/office/powerpoint/2010/main" val="749873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15" y="355913"/>
            <a:ext cx="10972800" cy="881979"/>
          </a:xfrm>
        </p:spPr>
        <p:txBody>
          <a:bodyPr/>
          <a:lstStyle/>
          <a:p>
            <a:pPr algn="ctr"/>
            <a:r>
              <a:rPr lang="en-US" b="1" dirty="0">
                <a:latin typeface="Times New Roman" panose="02020603050405020304" pitchFamily="18" charset="0"/>
                <a:cs typeface="Times New Roman" panose="02020603050405020304" pitchFamily="18" charset="0"/>
              </a:rPr>
              <a:t>E-Mentoring Plans- WV Connect </a:t>
            </a:r>
          </a:p>
        </p:txBody>
      </p:sp>
      <p:sp>
        <p:nvSpPr>
          <p:cNvPr id="4" name="Content Placeholder 3"/>
          <p:cNvSpPr>
            <a:spLocks noGrp="1"/>
          </p:cNvSpPr>
          <p:nvPr>
            <p:ph sz="quarter" idx="13"/>
          </p:nvPr>
        </p:nvSpPr>
        <p:spPr>
          <a:xfrm>
            <a:off x="914400" y="1237892"/>
            <a:ext cx="8175590" cy="2551183"/>
          </a:xfrm>
        </p:spPr>
        <p:txBody>
          <a:bodyPr>
            <a:normAutofit fontScale="92500" lnSpcReduction="10000"/>
          </a:bodyPr>
          <a:lstStyle/>
          <a:p>
            <a:pPr marL="342900" indent="-342900" algn="l">
              <a:lnSpc>
                <a:spcPct val="10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Establish Statewide cadre of low-incidence mentors</a:t>
            </a:r>
          </a:p>
          <a:p>
            <a:pPr marL="342900" indent="-342900" algn="l">
              <a:lnSpc>
                <a:spcPct val="10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Online Platform decision/collaborate with IHEs </a:t>
            </a:r>
          </a:p>
          <a:p>
            <a:pPr marL="342900" indent="-342900" algn="l">
              <a:lnSpc>
                <a:spcPct val="10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Pilot mentor assignment for most rural areas, open invitation</a:t>
            </a:r>
          </a:p>
        </p:txBody>
      </p:sp>
      <p:pic>
        <p:nvPicPr>
          <p:cNvPr id="3" name="Picture 2" descr="a computer, tablet and phone connected wirelessly by a router.">
            <a:extLst>
              <a:ext uri="{FF2B5EF4-FFF2-40B4-BE49-F238E27FC236}">
                <a16:creationId xmlns:a16="http://schemas.microsoft.com/office/drawing/2014/main" id="{1BFA077A-9CBA-624A-AD69-4B55BE6FDEA2}"/>
              </a:ext>
            </a:extLst>
          </p:cNvPr>
          <p:cNvPicPr>
            <a:picLocks noChangeAspect="1"/>
          </p:cNvPicPr>
          <p:nvPr/>
        </p:nvPicPr>
        <p:blipFill>
          <a:blip r:embed="rId3"/>
          <a:stretch>
            <a:fillRect/>
          </a:stretch>
        </p:blipFill>
        <p:spPr>
          <a:xfrm>
            <a:off x="6041990" y="3251926"/>
            <a:ext cx="6096000" cy="4064000"/>
          </a:xfrm>
          <a:prstGeom prst="rect">
            <a:avLst/>
          </a:prstGeom>
        </p:spPr>
      </p:pic>
    </p:spTree>
    <p:extLst>
      <p:ext uri="{BB962C8B-B14F-4D97-AF65-F5344CB8AC3E}">
        <p14:creationId xmlns:p14="http://schemas.microsoft.com/office/powerpoint/2010/main" val="2803425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EAC0-BB07-234F-9AEB-3782575E7E5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Professional Development </a:t>
            </a:r>
          </a:p>
        </p:txBody>
      </p:sp>
      <p:sp>
        <p:nvSpPr>
          <p:cNvPr id="4" name="Content Placeholder 3">
            <a:extLst>
              <a:ext uri="{FF2B5EF4-FFF2-40B4-BE49-F238E27FC236}">
                <a16:creationId xmlns:a16="http://schemas.microsoft.com/office/drawing/2014/main" id="{45A38265-2D68-B849-BF52-A824D9C5EBBD}"/>
              </a:ext>
            </a:extLst>
          </p:cNvPr>
          <p:cNvSpPr>
            <a:spLocks noGrp="1"/>
          </p:cNvSpPr>
          <p:nvPr>
            <p:ph sz="quarter" idx="14"/>
          </p:nvPr>
        </p:nvSpPr>
        <p:spPr>
          <a:xfrm>
            <a:off x="1219200" y="1558318"/>
            <a:ext cx="10972800" cy="3896714"/>
          </a:xfrm>
        </p:spPr>
        <p:txBody>
          <a:bodyPr>
            <a:normAutofit/>
          </a:bodyPr>
          <a:lstStyle/>
          <a:p>
            <a:pPr>
              <a:buFont typeface="Arial" panose="020B0604020202020204" pitchFamily="34" charset="0"/>
              <a:buChar char="•"/>
            </a:pPr>
            <a:r>
              <a:rPr lang="en-US" sz="3200" dirty="0"/>
              <a:t>Monthly professional development sessions </a:t>
            </a:r>
          </a:p>
          <a:p>
            <a:pPr>
              <a:buFont typeface="Arial" panose="020B0604020202020204" pitchFamily="34" charset="0"/>
              <a:buChar char="•"/>
            </a:pPr>
            <a:r>
              <a:rPr lang="en-US" sz="3200" dirty="0"/>
              <a:t>Mentor and beginning teacher attend </a:t>
            </a:r>
          </a:p>
          <a:p>
            <a:pPr>
              <a:buFont typeface="Arial" panose="020B0604020202020204" pitchFamily="34" charset="0"/>
              <a:buChar char="•"/>
            </a:pPr>
            <a:r>
              <a:rPr lang="en-US" sz="3200" dirty="0"/>
              <a:t>Follow up activities, materials, suggestions </a:t>
            </a:r>
          </a:p>
        </p:txBody>
      </p:sp>
      <p:pic>
        <p:nvPicPr>
          <p:cNvPr id="5" name="Picture 4" descr="A road sign with arrows in different directions that say &quot;help&quot;, &quot;support&quot;, &quot;advice&quot; and &quot;guidance&quot;.">
            <a:extLst>
              <a:ext uri="{FF2B5EF4-FFF2-40B4-BE49-F238E27FC236}">
                <a16:creationId xmlns:a16="http://schemas.microsoft.com/office/drawing/2014/main" id="{265F8F2D-7121-DF41-8F27-0662C9D31510}"/>
              </a:ext>
            </a:extLst>
          </p:cNvPr>
          <p:cNvPicPr>
            <a:picLocks noChangeAspect="1"/>
          </p:cNvPicPr>
          <p:nvPr/>
        </p:nvPicPr>
        <p:blipFill>
          <a:blip r:embed="rId2"/>
          <a:stretch>
            <a:fillRect/>
          </a:stretch>
        </p:blipFill>
        <p:spPr>
          <a:xfrm>
            <a:off x="7513983" y="3708270"/>
            <a:ext cx="4068417" cy="2702379"/>
          </a:xfrm>
          <a:prstGeom prst="rect">
            <a:avLst/>
          </a:prstGeom>
        </p:spPr>
      </p:pic>
    </p:spTree>
    <p:extLst>
      <p:ext uri="{BB962C8B-B14F-4D97-AF65-F5344CB8AC3E}">
        <p14:creationId xmlns:p14="http://schemas.microsoft.com/office/powerpoint/2010/main" val="31248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B897-4419-764C-8EC1-67BB09273877}"/>
              </a:ext>
            </a:extLst>
          </p:cNvPr>
          <p:cNvSpPr>
            <a:spLocks noGrp="1"/>
          </p:cNvSpPr>
          <p:nvPr>
            <p:ph type="title"/>
          </p:nvPr>
        </p:nvSpPr>
        <p:spPr>
          <a:xfrm>
            <a:off x="609600" y="355914"/>
            <a:ext cx="10972800" cy="881979"/>
          </a:xfrm>
        </p:spPr>
        <p:txBody>
          <a:bodyPr/>
          <a:lstStyle/>
          <a:p>
            <a:pPr algn="ctr"/>
            <a:r>
              <a:rPr lang="en-US" b="1" dirty="0">
                <a:latin typeface="Times New Roman" panose="02020603050405020304" pitchFamily="18" charset="0"/>
                <a:cs typeface="Times New Roman" panose="02020603050405020304" pitchFamily="18" charset="0"/>
              </a:rPr>
              <a:t>Georgia Example </a:t>
            </a:r>
          </a:p>
        </p:txBody>
      </p:sp>
      <p:pic>
        <p:nvPicPr>
          <p:cNvPr id="4" name="Picture 3" descr="Stone Mountain">
            <a:extLst>
              <a:ext uri="{FF2B5EF4-FFF2-40B4-BE49-F238E27FC236}">
                <a16:creationId xmlns:a16="http://schemas.microsoft.com/office/drawing/2014/main" id="{468E7C3B-B85E-8C47-8C02-1DA6646B9A9B}"/>
              </a:ext>
            </a:extLst>
          </p:cNvPr>
          <p:cNvPicPr>
            <a:picLocks noChangeAspect="1"/>
          </p:cNvPicPr>
          <p:nvPr/>
        </p:nvPicPr>
        <p:blipFill>
          <a:blip r:embed="rId2"/>
          <a:stretch>
            <a:fillRect/>
          </a:stretch>
        </p:blipFill>
        <p:spPr>
          <a:xfrm>
            <a:off x="1890483" y="1644292"/>
            <a:ext cx="4205517" cy="2826107"/>
          </a:xfrm>
          <a:prstGeom prst="rect">
            <a:avLst/>
          </a:prstGeom>
        </p:spPr>
      </p:pic>
      <p:pic>
        <p:nvPicPr>
          <p:cNvPr id="5" name="Picture 4" descr="The state of Georgia with its flag.">
            <a:extLst>
              <a:ext uri="{FF2B5EF4-FFF2-40B4-BE49-F238E27FC236}">
                <a16:creationId xmlns:a16="http://schemas.microsoft.com/office/drawing/2014/main" id="{7E5B99F3-AFB0-D14C-80B9-7F3B7F6D0538}"/>
              </a:ext>
            </a:extLst>
          </p:cNvPr>
          <p:cNvPicPr>
            <a:picLocks noChangeAspect="1"/>
          </p:cNvPicPr>
          <p:nvPr/>
        </p:nvPicPr>
        <p:blipFill>
          <a:blip r:embed="rId3"/>
          <a:stretch>
            <a:fillRect/>
          </a:stretch>
        </p:blipFill>
        <p:spPr>
          <a:xfrm>
            <a:off x="7353300" y="2571749"/>
            <a:ext cx="3276600" cy="3797300"/>
          </a:xfrm>
          <a:prstGeom prst="rect">
            <a:avLst/>
          </a:prstGeom>
        </p:spPr>
      </p:pic>
    </p:spTree>
    <p:extLst>
      <p:ext uri="{BB962C8B-B14F-4D97-AF65-F5344CB8AC3E}">
        <p14:creationId xmlns:p14="http://schemas.microsoft.com/office/powerpoint/2010/main" val="567382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4C13-E648-5040-AA1B-56A029F8E0B4}"/>
              </a:ext>
            </a:extLst>
          </p:cNvPr>
          <p:cNvSpPr>
            <a:spLocks noGrp="1"/>
          </p:cNvSpPr>
          <p:nvPr>
            <p:ph type="title"/>
          </p:nvPr>
        </p:nvSpPr>
        <p:spPr>
          <a:xfrm>
            <a:off x="1371600" y="272561"/>
            <a:ext cx="9601200" cy="1485900"/>
          </a:xfrm>
        </p:spPr>
        <p:txBody>
          <a:bodyPr/>
          <a:lstStyle/>
          <a:p>
            <a:pPr algn="ctr"/>
            <a:r>
              <a:rPr lang="en-US" b="1" dirty="0">
                <a:latin typeface="Times New Roman" panose="02020603050405020304" pitchFamily="18" charset="0"/>
                <a:cs typeface="Times New Roman" panose="02020603050405020304" pitchFamily="18" charset="0"/>
              </a:rPr>
              <a:t>High-Leverage Practices </a:t>
            </a:r>
          </a:p>
        </p:txBody>
      </p:sp>
      <p:sp>
        <p:nvSpPr>
          <p:cNvPr id="3" name="Content Placeholder 2">
            <a:extLst>
              <a:ext uri="{FF2B5EF4-FFF2-40B4-BE49-F238E27FC236}">
                <a16:creationId xmlns:a16="http://schemas.microsoft.com/office/drawing/2014/main" id="{79AAC7D6-EFD9-2542-AD35-F172F3C2A9E1}"/>
              </a:ext>
            </a:extLst>
          </p:cNvPr>
          <p:cNvSpPr>
            <a:spLocks noGrp="1"/>
          </p:cNvSpPr>
          <p:nvPr>
            <p:ph idx="1"/>
          </p:nvPr>
        </p:nvSpPr>
        <p:spPr>
          <a:xfrm>
            <a:off x="1019908" y="1723291"/>
            <a:ext cx="8227859" cy="3581400"/>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Georgia Department of Education</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University System of Georgia</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Georgia Professional Standards Commission</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CEEDAR Center</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School Districts </a:t>
            </a:r>
          </a:p>
          <a:p>
            <a:pPr marL="0" indent="0">
              <a:buNone/>
            </a:pPr>
            <a:endParaRPr lang="en-US" dirty="0"/>
          </a:p>
        </p:txBody>
      </p:sp>
      <p:pic>
        <p:nvPicPr>
          <p:cNvPr id="4" name="Picture 3" descr="High-Leverage Practices in Special Education cover.">
            <a:extLst>
              <a:ext uri="{FF2B5EF4-FFF2-40B4-BE49-F238E27FC236}">
                <a16:creationId xmlns:a16="http://schemas.microsoft.com/office/drawing/2014/main" id="{AD2A3E8E-63E3-7245-8B93-8C77369EFEF9}"/>
              </a:ext>
            </a:extLst>
          </p:cNvPr>
          <p:cNvPicPr>
            <a:picLocks noChangeAspect="1"/>
          </p:cNvPicPr>
          <p:nvPr/>
        </p:nvPicPr>
        <p:blipFill>
          <a:blip r:embed="rId2"/>
          <a:stretch>
            <a:fillRect/>
          </a:stretch>
        </p:blipFill>
        <p:spPr>
          <a:xfrm>
            <a:off x="8106509" y="1529860"/>
            <a:ext cx="3681046" cy="4719290"/>
          </a:xfrm>
          <a:prstGeom prst="rect">
            <a:avLst/>
          </a:prstGeom>
        </p:spPr>
      </p:pic>
    </p:spTree>
    <p:extLst>
      <p:ext uri="{BB962C8B-B14F-4D97-AF65-F5344CB8AC3E}">
        <p14:creationId xmlns:p14="http://schemas.microsoft.com/office/powerpoint/2010/main" val="1523074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19D1-96A7-E544-BBFF-8CB267FB33CD}"/>
              </a:ext>
            </a:extLst>
          </p:cNvPr>
          <p:cNvSpPr>
            <a:spLocks noGrp="1"/>
          </p:cNvSpPr>
          <p:nvPr>
            <p:ph type="title"/>
          </p:nvPr>
        </p:nvSpPr>
        <p:spPr>
          <a:xfrm>
            <a:off x="844062" y="1401691"/>
            <a:ext cx="11166230" cy="1587693"/>
          </a:xfrm>
        </p:spPr>
        <p:txBody>
          <a:bodyPr>
            <a:normAutofit fontScale="90000"/>
          </a:bodyPr>
          <a:lstStyle/>
          <a:p>
            <a:pPr algn="ctr"/>
            <a:r>
              <a:rPr lang="en-US" sz="4000" dirty="0">
                <a:latin typeface="Times New Roman" panose="02020603050405020304" pitchFamily="18" charset="0"/>
                <a:cs typeface="Times New Roman" panose="02020603050405020304" pitchFamily="18" charset="0"/>
              </a:rPr>
              <a:t>Empower educators to maximize P-20 student success using High-Leverage Practices within a </a:t>
            </a:r>
            <a:r>
              <a:rPr lang="en-US" sz="4000" i="1" dirty="0">
                <a:latin typeface="Times New Roman" panose="02020603050405020304" pitchFamily="18" charset="0"/>
                <a:cs typeface="Times New Roman" panose="02020603050405020304" pitchFamily="18" charset="0"/>
              </a:rPr>
              <a:t>Multi-tiered System of Supports(MTSS)</a:t>
            </a:r>
            <a:br>
              <a:rPr lang="en-US" dirty="0"/>
            </a:br>
            <a:endParaRPr lang="en-US" dirty="0"/>
          </a:p>
        </p:txBody>
      </p:sp>
      <p:pic>
        <p:nvPicPr>
          <p:cNvPr id="5" name="Picture 4" descr="Boxes with MTSS, EBPs and HLPs inside them.">
            <a:extLst>
              <a:ext uri="{FF2B5EF4-FFF2-40B4-BE49-F238E27FC236}">
                <a16:creationId xmlns:a16="http://schemas.microsoft.com/office/drawing/2014/main" id="{3553C94C-C04D-FE4A-9561-04E495326970}"/>
              </a:ext>
            </a:extLst>
          </p:cNvPr>
          <p:cNvPicPr>
            <a:picLocks noChangeAspect="1"/>
          </p:cNvPicPr>
          <p:nvPr/>
        </p:nvPicPr>
        <p:blipFill rotWithShape="1">
          <a:blip r:embed="rId2"/>
          <a:srcRect l="5013" t="12905" r="3498" b="21329"/>
          <a:stretch/>
        </p:blipFill>
        <p:spPr>
          <a:xfrm>
            <a:off x="2092569" y="3235569"/>
            <a:ext cx="8669216" cy="2180493"/>
          </a:xfrm>
          <a:prstGeom prst="rect">
            <a:avLst/>
          </a:prstGeom>
        </p:spPr>
      </p:pic>
    </p:spTree>
    <p:extLst>
      <p:ext uri="{BB962C8B-B14F-4D97-AF65-F5344CB8AC3E}">
        <p14:creationId xmlns:p14="http://schemas.microsoft.com/office/powerpoint/2010/main" val="2998117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B608D64-E6DC-4591-8994-ED20CEB46EF1}"/>
              </a:ext>
            </a:extLst>
          </p:cNvPr>
          <p:cNvSpPr>
            <a:spLocks noGrp="1"/>
          </p:cNvSpPr>
          <p:nvPr>
            <p:ph type="title"/>
          </p:nvPr>
        </p:nvSpPr>
        <p:spPr>
          <a:xfrm>
            <a:off x="916518" y="583403"/>
            <a:ext cx="10966449" cy="694934"/>
          </a:xfrm>
          <a:ln>
            <a:miter lim="800000"/>
            <a:headEnd/>
            <a:tailEnd/>
          </a:ln>
        </p:spPr>
        <p:txBody>
          <a:bodyPr/>
          <a:lstStyle/>
          <a:p>
            <a:pPr algn="ctr"/>
            <a:r>
              <a:rPr lang="en-US" altLang="en-US" sz="4400" b="1" dirty="0">
                <a:latin typeface="Times New Roman" panose="02020603050405020304" pitchFamily="18" charset="0"/>
                <a:cs typeface="Times New Roman" panose="02020603050405020304" pitchFamily="18" charset="0"/>
              </a:rPr>
              <a:t>High-Leverage Practices (HLPs)</a:t>
            </a:r>
          </a:p>
        </p:txBody>
      </p:sp>
      <p:sp>
        <p:nvSpPr>
          <p:cNvPr id="26627" name="Content Placeholder 2">
            <a:extLst>
              <a:ext uri="{FF2B5EF4-FFF2-40B4-BE49-F238E27FC236}">
                <a16:creationId xmlns:a16="http://schemas.microsoft.com/office/drawing/2014/main" id="{1EFA0093-AB29-4624-B43A-5B46249DB6D3}"/>
              </a:ext>
            </a:extLst>
          </p:cNvPr>
          <p:cNvSpPr>
            <a:spLocks noGrp="1"/>
          </p:cNvSpPr>
          <p:nvPr>
            <p:ph idx="1"/>
          </p:nvPr>
        </p:nvSpPr>
        <p:spPr/>
        <p:txBody>
          <a:bodyPr/>
          <a:lstStyle/>
          <a:p>
            <a:r>
              <a:rPr lang="en-US" altLang="en-US" sz="3600" dirty="0">
                <a:solidFill>
                  <a:schemeClr val="tx2"/>
                </a:solidFill>
                <a:latin typeface="Times New Roman" panose="02020603050405020304" pitchFamily="18" charset="0"/>
                <a:cs typeface="Times New Roman" panose="02020603050405020304" pitchFamily="18" charset="0"/>
              </a:rPr>
              <a:t>“A set of practices that are fundamental to support…student learning, and that can be taught, learned, and implemented by those entering the profession.”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Windschitl</a:t>
            </a:r>
            <a:r>
              <a:rPr lang="en-US" altLang="en-US" sz="2400" i="1" dirty="0">
                <a:latin typeface="Times New Roman" panose="02020603050405020304" pitchFamily="18" charset="0"/>
                <a:cs typeface="Times New Roman" panose="02020603050405020304" pitchFamily="18" charset="0"/>
              </a:rPr>
              <a:t>, Thompson, </a:t>
            </a:r>
            <a:r>
              <a:rPr lang="en-US" altLang="en-US" sz="2400" i="1" dirty="0" err="1">
                <a:latin typeface="Times New Roman" panose="02020603050405020304" pitchFamily="18" charset="0"/>
                <a:cs typeface="Times New Roman" panose="02020603050405020304" pitchFamily="18" charset="0"/>
              </a:rPr>
              <a:t>Braaten</a:t>
            </a:r>
            <a:r>
              <a:rPr lang="en-US" altLang="en-US" sz="2400" i="1" dirty="0">
                <a:latin typeface="Times New Roman" panose="02020603050405020304" pitchFamily="18" charset="0"/>
                <a:cs typeface="Times New Roman" panose="02020603050405020304" pitchFamily="18" charset="0"/>
              </a:rPr>
              <a:t>, &amp; </a:t>
            </a:r>
            <a:r>
              <a:rPr lang="en-US" altLang="en-US" sz="2400" i="1" dirty="0" err="1">
                <a:latin typeface="Times New Roman" panose="02020603050405020304" pitchFamily="18" charset="0"/>
                <a:cs typeface="Times New Roman" panose="02020603050405020304" pitchFamily="18" charset="0"/>
              </a:rPr>
              <a:t>Stroupe</a:t>
            </a:r>
            <a:r>
              <a:rPr lang="en-US" altLang="en-US" sz="2400" i="1" dirty="0">
                <a:latin typeface="Times New Roman" panose="02020603050405020304" pitchFamily="18" charset="0"/>
                <a:cs typeface="Times New Roman" panose="02020603050405020304" pitchFamily="18" charset="0"/>
              </a:rPr>
              <a:t>, 2012, p. 880)</a:t>
            </a:r>
          </a:p>
          <a:p>
            <a:pPr marL="0" indent="0">
              <a:buNone/>
            </a:pPr>
            <a:endParaRPr lang="en-US" altLang="en-US" sz="2400" i="1" dirty="0">
              <a:latin typeface="Times New Roman" panose="02020603050405020304" pitchFamily="18" charset="0"/>
              <a:cs typeface="Times New Roman" panose="02020603050405020304" pitchFamily="18" charset="0"/>
            </a:endParaRPr>
          </a:p>
          <a:p>
            <a:r>
              <a:rPr lang="en-US" altLang="en-US" sz="3600" dirty="0">
                <a:latin typeface="Times New Roman" panose="02020603050405020304" pitchFamily="18" charset="0"/>
                <a:cs typeface="Times New Roman" panose="02020603050405020304" pitchFamily="18" charset="0"/>
              </a:rPr>
              <a:t>HLPs are HOW teachers deliver instruction.  All teachers should have deep knowledge in a core set of  effective instructional practices.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McLeskey</a:t>
            </a:r>
            <a:r>
              <a:rPr lang="en-US" altLang="en-US" sz="2400" i="1" dirty="0">
                <a:latin typeface="Times New Roman" panose="02020603050405020304" pitchFamily="18" charset="0"/>
                <a:cs typeface="Times New Roman" panose="02020603050405020304" pitchFamily="18" charset="0"/>
              </a:rPr>
              <a:t> &amp; Brownell, 2015)</a:t>
            </a:r>
          </a:p>
          <a:p>
            <a:pPr marL="0" indent="0" algn="r">
              <a:buNone/>
            </a:pPr>
            <a:endParaRPr lang="en-US" altLang="en-US" sz="2000" dirty="0">
              <a:latin typeface="Times New Roman" panose="02020603050405020304" pitchFamily="18" charset="0"/>
              <a:cs typeface="Times New Roman" panose="02020603050405020304" pitchFamily="18" charset="0"/>
            </a:endParaRPr>
          </a:p>
          <a:p>
            <a:endParaRPr lang="en-US" altLang="en-US" sz="2000" dirty="0">
              <a:latin typeface="Times New Roman" panose="02020603050405020304" pitchFamily="18" charset="0"/>
              <a:cs typeface="Times New Roman" panose="02020603050405020304" pitchFamily="18" charset="0"/>
            </a:endParaRPr>
          </a:p>
          <a:p>
            <a:endParaRPr lang="en-US" altLang="en-US" dirty="0">
              <a:solidFill>
                <a:schemeClr val="tx2"/>
              </a:solidFill>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31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433C82F-45E8-4C7C-8A37-4E0B5B14A0DF}"/>
              </a:ext>
            </a:extLst>
          </p:cNvPr>
          <p:cNvSpPr>
            <a:spLocks noGrp="1"/>
          </p:cNvSpPr>
          <p:nvPr>
            <p:ph type="title"/>
          </p:nvPr>
        </p:nvSpPr>
        <p:spPr>
          <a:xfrm>
            <a:off x="916518" y="860989"/>
            <a:ext cx="10966449" cy="694934"/>
          </a:xfrm>
          <a:ln>
            <a:miter lim="800000"/>
            <a:headEnd/>
            <a:tailEnd/>
          </a:ln>
        </p:spPr>
        <p:txBody>
          <a:bodyPr/>
          <a:lstStyle/>
          <a:p>
            <a:pPr algn="ctr"/>
            <a:r>
              <a:rPr lang="en-US" altLang="en-US" sz="4400" b="1" dirty="0">
                <a:latin typeface="Times New Roman" panose="02020603050405020304" pitchFamily="18" charset="0"/>
                <a:cs typeface="Times New Roman" panose="02020603050405020304" pitchFamily="18" charset="0"/>
              </a:rPr>
              <a:t>What about Evidence-Based Practices?</a:t>
            </a:r>
          </a:p>
        </p:txBody>
      </p:sp>
      <p:sp>
        <p:nvSpPr>
          <p:cNvPr id="34819" name="Content Placeholder 2">
            <a:extLst>
              <a:ext uri="{FF2B5EF4-FFF2-40B4-BE49-F238E27FC236}">
                <a16:creationId xmlns:a16="http://schemas.microsoft.com/office/drawing/2014/main" id="{33C7D805-E32F-4662-9965-F38ECB88B365}"/>
              </a:ext>
            </a:extLst>
          </p:cNvPr>
          <p:cNvSpPr>
            <a:spLocks noGrp="1"/>
          </p:cNvSpPr>
          <p:nvPr>
            <p:ph idx="1"/>
          </p:nvPr>
        </p:nvSpPr>
        <p:spPr>
          <a:xfrm>
            <a:off x="1035870" y="1959429"/>
            <a:ext cx="5224253" cy="2559817"/>
          </a:xfrm>
        </p:spPr>
        <p:txBody>
          <a:bodyPr>
            <a:noAutofit/>
          </a:bodyPr>
          <a:lstStyle/>
          <a:p>
            <a:r>
              <a:rPr lang="en-US" altLang="en-US" sz="3200" dirty="0">
                <a:latin typeface="Times New Roman" panose="02020603050405020304" pitchFamily="18" charset="0"/>
                <a:cs typeface="Times New Roman" panose="02020603050405020304" pitchFamily="18" charset="0"/>
              </a:rPr>
              <a:t>Are content specific</a:t>
            </a:r>
          </a:p>
          <a:p>
            <a:r>
              <a:rPr lang="en-US" altLang="en-US" sz="3200" dirty="0">
                <a:latin typeface="Times New Roman" panose="02020603050405020304" pitchFamily="18" charset="0"/>
                <a:cs typeface="Times New Roman" panose="02020603050405020304" pitchFamily="18" charset="0"/>
              </a:rPr>
              <a:t>Developmentally appropriate</a:t>
            </a:r>
          </a:p>
          <a:p>
            <a:r>
              <a:rPr lang="en-US" altLang="en-US" sz="3200" dirty="0">
                <a:latin typeface="Times New Roman" panose="02020603050405020304" pitchFamily="18" charset="0"/>
                <a:cs typeface="Times New Roman" panose="02020603050405020304" pitchFamily="18" charset="0"/>
              </a:rPr>
              <a:t>Learner dependent</a:t>
            </a:r>
          </a:p>
          <a:p>
            <a:r>
              <a:rPr lang="en-US" altLang="en-US" sz="3200" dirty="0">
                <a:latin typeface="Times New Roman" panose="02020603050405020304" pitchFamily="18" charset="0"/>
                <a:cs typeface="Times New Roman" panose="02020603050405020304" pitchFamily="18" charset="0"/>
              </a:rPr>
              <a:t>Are taught using HLPs</a:t>
            </a:r>
          </a:p>
        </p:txBody>
      </p:sp>
      <p:pic>
        <p:nvPicPr>
          <p:cNvPr id="3" name="Picture 2" descr="A magnifying glass with the word &quot;evidence&quot; written inside.">
            <a:extLst>
              <a:ext uri="{FF2B5EF4-FFF2-40B4-BE49-F238E27FC236}">
                <a16:creationId xmlns:a16="http://schemas.microsoft.com/office/drawing/2014/main" id="{E8B61104-4085-C24E-8CF0-D9769F0E4838}"/>
              </a:ext>
            </a:extLst>
          </p:cNvPr>
          <p:cNvPicPr>
            <a:picLocks noChangeAspect="1"/>
          </p:cNvPicPr>
          <p:nvPr/>
        </p:nvPicPr>
        <p:blipFill>
          <a:blip r:embed="rId3"/>
          <a:stretch>
            <a:fillRect/>
          </a:stretch>
        </p:blipFill>
        <p:spPr>
          <a:xfrm>
            <a:off x="6611815" y="1555923"/>
            <a:ext cx="5004288" cy="5004288"/>
          </a:xfrm>
          <a:prstGeom prst="rect">
            <a:avLst/>
          </a:prstGeom>
        </p:spPr>
      </p:pic>
    </p:spTree>
    <p:extLst>
      <p:ext uri="{BB962C8B-B14F-4D97-AF65-F5344CB8AC3E}">
        <p14:creationId xmlns:p14="http://schemas.microsoft.com/office/powerpoint/2010/main" val="3516181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CE04-6638-B842-8FEA-B6B99479FD58}"/>
              </a:ext>
            </a:extLst>
          </p:cNvPr>
          <p:cNvSpPr>
            <a:spLocks noGrp="1"/>
          </p:cNvSpPr>
          <p:nvPr>
            <p:ph type="title"/>
          </p:nvPr>
        </p:nvSpPr>
        <p:spPr>
          <a:xfrm>
            <a:off x="916518" y="245659"/>
            <a:ext cx="10966449" cy="535531"/>
          </a:xfrm>
        </p:spPr>
        <p:txBody>
          <a:bodyPr/>
          <a:lstStyle/>
          <a:p>
            <a:pPr algn="ctr"/>
            <a:r>
              <a:rPr lang="en-US" b="1" dirty="0">
                <a:latin typeface="Times New Roman" panose="02020603050405020304" pitchFamily="18" charset="0"/>
                <a:cs typeface="Times New Roman" panose="02020603050405020304" pitchFamily="18" charset="0"/>
              </a:rPr>
              <a:t>Key Stakeholders </a:t>
            </a:r>
          </a:p>
        </p:txBody>
      </p:sp>
      <p:sp>
        <p:nvSpPr>
          <p:cNvPr id="3" name="Content Placeholder 2">
            <a:extLst>
              <a:ext uri="{FF2B5EF4-FFF2-40B4-BE49-F238E27FC236}">
                <a16:creationId xmlns:a16="http://schemas.microsoft.com/office/drawing/2014/main" id="{1C231B3C-0C9C-1845-87CF-503F90F70AC2}"/>
              </a:ext>
            </a:extLst>
          </p:cNvPr>
          <p:cNvSpPr>
            <a:spLocks noGrp="1"/>
          </p:cNvSpPr>
          <p:nvPr>
            <p:ph idx="1"/>
          </p:nvPr>
        </p:nvSpPr>
        <p:spPr>
          <a:xfrm>
            <a:off x="916518" y="996042"/>
            <a:ext cx="6240420" cy="5404758"/>
          </a:xfrm>
        </p:spPr>
        <p:txBody>
          <a:bodyPr>
            <a:noAutofit/>
          </a:bodyPr>
          <a:lstStyle/>
          <a:p>
            <a:pPr marL="0" indent="0">
              <a:lnSpc>
                <a:spcPts val="1880"/>
              </a:lnSpc>
              <a:buNone/>
            </a:pPr>
            <a:r>
              <a:rPr lang="en-US" sz="2400" b="1" dirty="0">
                <a:latin typeface="Times New Roman" panose="02020603050405020304" pitchFamily="18" charset="0"/>
                <a:cs typeface="Times New Roman" panose="02020603050405020304" pitchFamily="18" charset="0"/>
              </a:rPr>
              <a:t>Universities- University System </a:t>
            </a:r>
          </a:p>
          <a:p>
            <a:pPr>
              <a:lnSpc>
                <a:spcPts val="1880"/>
              </a:lnSpc>
            </a:pPr>
            <a:r>
              <a:rPr lang="en-US" sz="2400" dirty="0">
                <a:latin typeface="Times New Roman" panose="02020603050405020304" pitchFamily="18" charset="0"/>
                <a:cs typeface="Times New Roman" panose="02020603050405020304" pitchFamily="18" charset="0"/>
              </a:rPr>
              <a:t>Embed HLP in coursework and field experiences in teacher and leader preparation </a:t>
            </a:r>
          </a:p>
          <a:p>
            <a:pPr marL="0" indent="0">
              <a:lnSpc>
                <a:spcPts val="1880"/>
              </a:lnSpc>
              <a:buNone/>
            </a:pPr>
            <a:endParaRPr lang="en-US" sz="2400" b="1" dirty="0">
              <a:latin typeface="Times New Roman" panose="02020603050405020304" pitchFamily="18" charset="0"/>
              <a:cs typeface="Times New Roman" panose="02020603050405020304" pitchFamily="18" charset="0"/>
            </a:endParaRPr>
          </a:p>
          <a:p>
            <a:pPr marL="0" indent="0">
              <a:lnSpc>
                <a:spcPts val="1880"/>
              </a:lnSpc>
              <a:buNone/>
            </a:pPr>
            <a:r>
              <a:rPr lang="en-US" sz="2400" b="1" dirty="0">
                <a:latin typeface="Times New Roman" panose="02020603050405020304" pitchFamily="18" charset="0"/>
                <a:cs typeface="Times New Roman" panose="02020603050405020304" pitchFamily="18" charset="0"/>
              </a:rPr>
              <a:t>School Districts </a:t>
            </a:r>
          </a:p>
          <a:p>
            <a:pPr>
              <a:lnSpc>
                <a:spcPts val="1880"/>
              </a:lnSpc>
            </a:pPr>
            <a:r>
              <a:rPr lang="en-US" sz="2400" dirty="0">
                <a:latin typeface="Times New Roman" panose="02020603050405020304" pitchFamily="18" charset="0"/>
                <a:cs typeface="Times New Roman" panose="02020603050405020304" pitchFamily="18" charset="0"/>
              </a:rPr>
              <a:t>Provide opportunities for practice in general education, special education and leadership supports</a:t>
            </a:r>
          </a:p>
          <a:p>
            <a:pPr marL="0" indent="0">
              <a:lnSpc>
                <a:spcPts val="1880"/>
              </a:lnSpc>
              <a:buNone/>
            </a:pPr>
            <a:endParaRPr lang="en-US" sz="2400" b="1" dirty="0">
              <a:latin typeface="Times New Roman" panose="02020603050405020304" pitchFamily="18" charset="0"/>
              <a:cs typeface="Times New Roman" panose="02020603050405020304" pitchFamily="18" charset="0"/>
            </a:endParaRPr>
          </a:p>
          <a:p>
            <a:pPr marL="0" indent="0">
              <a:lnSpc>
                <a:spcPts val="1880"/>
              </a:lnSpc>
              <a:buNone/>
            </a:pPr>
            <a:r>
              <a:rPr lang="en-US" sz="2400" b="1" dirty="0">
                <a:latin typeface="Times New Roman" panose="02020603050405020304" pitchFamily="18" charset="0"/>
                <a:cs typeface="Times New Roman" panose="02020603050405020304" pitchFamily="18" charset="0"/>
              </a:rPr>
              <a:t>DOE </a:t>
            </a:r>
          </a:p>
          <a:p>
            <a:pPr>
              <a:lnSpc>
                <a:spcPts val="1880"/>
              </a:lnSpc>
            </a:pPr>
            <a:r>
              <a:rPr lang="en-US" sz="2400" dirty="0">
                <a:latin typeface="Times New Roman" panose="02020603050405020304" pitchFamily="18" charset="0"/>
                <a:cs typeface="Times New Roman" panose="02020603050405020304" pitchFamily="18" charset="0"/>
              </a:rPr>
              <a:t>Provide infrastructure for supports, P-20 collaboratives, RESAs, State TA support </a:t>
            </a:r>
          </a:p>
          <a:p>
            <a:pPr marL="0" indent="0">
              <a:lnSpc>
                <a:spcPts val="1880"/>
              </a:lnSpc>
              <a:buNone/>
            </a:pPr>
            <a:endParaRPr lang="en-US" sz="2400" b="1" dirty="0">
              <a:latin typeface="Times New Roman" panose="02020603050405020304" pitchFamily="18" charset="0"/>
              <a:cs typeface="Times New Roman" panose="02020603050405020304" pitchFamily="18" charset="0"/>
            </a:endParaRPr>
          </a:p>
          <a:p>
            <a:pPr marL="0" indent="0">
              <a:lnSpc>
                <a:spcPts val="1880"/>
              </a:lnSpc>
              <a:buNone/>
            </a:pPr>
            <a:r>
              <a:rPr lang="en-US" sz="2400" b="1" dirty="0">
                <a:latin typeface="Times New Roman" panose="02020603050405020304" pitchFamily="18" charset="0"/>
                <a:cs typeface="Times New Roman" panose="02020603050405020304" pitchFamily="18" charset="0"/>
              </a:rPr>
              <a:t>PSC </a:t>
            </a:r>
          </a:p>
          <a:p>
            <a:pPr>
              <a:lnSpc>
                <a:spcPts val="1880"/>
              </a:lnSpc>
            </a:pPr>
            <a:r>
              <a:rPr lang="en-US" sz="2400" dirty="0">
                <a:latin typeface="Times New Roman" panose="02020603050405020304" pitchFamily="18" charset="0"/>
                <a:cs typeface="Times New Roman" panose="02020603050405020304" pitchFamily="18" charset="0"/>
              </a:rPr>
              <a:t>Considerations for Policy </a:t>
            </a:r>
          </a:p>
          <a:p>
            <a:pPr lvl="1"/>
            <a:endParaRPr lang="en-US" sz="2400" dirty="0"/>
          </a:p>
          <a:p>
            <a:endParaRPr lang="en-US" sz="2400" dirty="0"/>
          </a:p>
        </p:txBody>
      </p:sp>
      <p:grpSp>
        <p:nvGrpSpPr>
          <p:cNvPr id="4" name="Group 3">
            <a:extLst>
              <a:ext uri="{FF2B5EF4-FFF2-40B4-BE49-F238E27FC236}">
                <a16:creationId xmlns:a16="http://schemas.microsoft.com/office/drawing/2014/main" id="{9B642291-267F-6F4C-9553-1606A4F853A9}"/>
              </a:ext>
            </a:extLst>
          </p:cNvPr>
          <p:cNvGrpSpPr/>
          <p:nvPr/>
        </p:nvGrpSpPr>
        <p:grpSpPr>
          <a:xfrm>
            <a:off x="6399742" y="1240971"/>
            <a:ext cx="6480629" cy="4572001"/>
            <a:chOff x="5798236" y="1258555"/>
            <a:chExt cx="6480629" cy="4572001"/>
          </a:xfrm>
        </p:grpSpPr>
        <p:graphicFrame>
          <p:nvGraphicFramePr>
            <p:cNvPr id="5" name="Diagram 4">
              <a:extLst>
                <a:ext uri="{FF2B5EF4-FFF2-40B4-BE49-F238E27FC236}">
                  <a16:creationId xmlns:a16="http://schemas.microsoft.com/office/drawing/2014/main" id="{451CADB6-B07A-774D-A1B1-6CCF38CB6942}"/>
                </a:ext>
              </a:extLst>
            </p:cNvPr>
            <p:cNvGraphicFramePr/>
            <p:nvPr>
              <p:extLst>
                <p:ext uri="{D42A27DB-BD31-4B8C-83A1-F6EECF244321}">
                  <p14:modId xmlns:p14="http://schemas.microsoft.com/office/powerpoint/2010/main" val="4204023462"/>
                </p:ext>
              </p:extLst>
            </p:nvPr>
          </p:nvGraphicFramePr>
          <p:xfrm>
            <a:off x="5798236" y="1258555"/>
            <a:ext cx="6480629" cy="4572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Left-Up Arrow 11">
              <a:extLst>
                <a:ext uri="{FF2B5EF4-FFF2-40B4-BE49-F238E27FC236}">
                  <a16:creationId xmlns:a16="http://schemas.microsoft.com/office/drawing/2014/main" id="{1AFCDC36-8A30-3A4F-97AE-DB6536C9B841}"/>
                </a:ext>
              </a:extLst>
            </p:cNvPr>
            <p:cNvSpPr/>
            <p:nvPr/>
          </p:nvSpPr>
          <p:spPr>
            <a:xfrm>
              <a:off x="9911443" y="4408715"/>
              <a:ext cx="850392" cy="850392"/>
            </a:xfrm>
            <a:prstGeom prst="leftUpArrow">
              <a:avLst>
                <a:gd name="adj1" fmla="val 17319"/>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Up Arrow 12">
              <a:extLst>
                <a:ext uri="{FF2B5EF4-FFF2-40B4-BE49-F238E27FC236}">
                  <a16:creationId xmlns:a16="http://schemas.microsoft.com/office/drawing/2014/main" id="{F1E99DC7-C2E9-A742-98C7-590EC5190F16}"/>
                </a:ext>
              </a:extLst>
            </p:cNvPr>
            <p:cNvSpPr/>
            <p:nvPr/>
          </p:nvSpPr>
          <p:spPr>
            <a:xfrm rot="5400000">
              <a:off x="7425725" y="4424137"/>
              <a:ext cx="899378" cy="77056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Up Arrow 13">
              <a:extLst>
                <a:ext uri="{FF2B5EF4-FFF2-40B4-BE49-F238E27FC236}">
                  <a16:creationId xmlns:a16="http://schemas.microsoft.com/office/drawing/2014/main" id="{EC825172-1B3E-6446-BCC7-7658B96DBA73}"/>
                </a:ext>
              </a:extLst>
            </p:cNvPr>
            <p:cNvSpPr/>
            <p:nvPr/>
          </p:nvSpPr>
          <p:spPr>
            <a:xfrm rot="16200000">
              <a:off x="10009814" y="1953587"/>
              <a:ext cx="899378" cy="77056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Up Arrow 14">
              <a:extLst>
                <a:ext uri="{FF2B5EF4-FFF2-40B4-BE49-F238E27FC236}">
                  <a16:creationId xmlns:a16="http://schemas.microsoft.com/office/drawing/2014/main" id="{77338FD3-FD09-4943-92CF-BC1756816298}"/>
                </a:ext>
              </a:extLst>
            </p:cNvPr>
            <p:cNvSpPr/>
            <p:nvPr/>
          </p:nvSpPr>
          <p:spPr>
            <a:xfrm rot="10800000">
              <a:off x="7425725" y="1889180"/>
              <a:ext cx="899378" cy="77056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2372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E2DC-0DBA-D24D-A38F-F636D1E9DEE5}"/>
              </a:ext>
            </a:extLst>
          </p:cNvPr>
          <p:cNvSpPr>
            <a:spLocks noGrp="1"/>
          </p:cNvSpPr>
          <p:nvPr>
            <p:ph type="title"/>
          </p:nvPr>
        </p:nvSpPr>
        <p:spPr>
          <a:xfrm>
            <a:off x="1077686" y="408215"/>
            <a:ext cx="9601200" cy="881743"/>
          </a:xfrm>
        </p:spPr>
        <p:txBody>
          <a:bodyPr>
            <a:normAutofit/>
          </a:bodyPr>
          <a:lstStyle/>
          <a:p>
            <a:pPr algn="ctr"/>
            <a:r>
              <a:rPr lang="en-US" b="1" dirty="0">
                <a:latin typeface="Times New Roman" panose="02020603050405020304" pitchFamily="18" charset="0"/>
                <a:cs typeface="Times New Roman" panose="02020603050405020304" pitchFamily="18" charset="0"/>
              </a:rPr>
              <a:t>Why Should We Be Concerned?  </a:t>
            </a:r>
          </a:p>
        </p:txBody>
      </p:sp>
      <p:sp>
        <p:nvSpPr>
          <p:cNvPr id="3" name="Content Placeholder 2">
            <a:extLst>
              <a:ext uri="{FF2B5EF4-FFF2-40B4-BE49-F238E27FC236}">
                <a16:creationId xmlns:a16="http://schemas.microsoft.com/office/drawing/2014/main" id="{BC13324F-23CF-A440-886C-D04FF2AC9F88}"/>
              </a:ext>
            </a:extLst>
          </p:cNvPr>
          <p:cNvSpPr>
            <a:spLocks noGrp="1"/>
          </p:cNvSpPr>
          <p:nvPr>
            <p:ph idx="1"/>
          </p:nvPr>
        </p:nvSpPr>
        <p:spPr>
          <a:xfrm>
            <a:off x="947058" y="1289959"/>
            <a:ext cx="6694713" cy="4392386"/>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Certain students are more likely to be affected than others</a:t>
            </a:r>
          </a:p>
          <a:p>
            <a:pPr lvl="1">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Remote rural and urban areas have the worst shortages</a:t>
            </a:r>
          </a:p>
          <a:p>
            <a:pPr lvl="1">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Students served in special schools are more likely to have less prepared teachers</a:t>
            </a:r>
          </a:p>
          <a:p>
            <a:pPr marL="457200" lvl="1" indent="0">
              <a:buNone/>
            </a:pPr>
            <a:endParaRPr lang="en-US" sz="3200" dirty="0"/>
          </a:p>
          <a:p>
            <a:pPr lvl="1"/>
            <a:endParaRPr lang="en-US" sz="3200" dirty="0"/>
          </a:p>
          <a:p>
            <a:pPr marL="0" indent="0">
              <a:buNone/>
            </a:pPr>
            <a:endParaRPr lang="en-US" dirty="0"/>
          </a:p>
        </p:txBody>
      </p:sp>
      <p:pic>
        <p:nvPicPr>
          <p:cNvPr id="4" name="Picture 3" descr="A teacher working one-on-one with her student.">
            <a:extLst>
              <a:ext uri="{FF2B5EF4-FFF2-40B4-BE49-F238E27FC236}">
                <a16:creationId xmlns:a16="http://schemas.microsoft.com/office/drawing/2014/main" id="{EC0161E0-5E2B-D441-8027-E1656993D2AD}"/>
              </a:ext>
            </a:extLst>
          </p:cNvPr>
          <p:cNvPicPr>
            <a:picLocks noChangeAspect="1"/>
          </p:cNvPicPr>
          <p:nvPr/>
        </p:nvPicPr>
        <p:blipFill>
          <a:blip r:embed="rId3"/>
          <a:stretch>
            <a:fillRect/>
          </a:stretch>
        </p:blipFill>
        <p:spPr>
          <a:xfrm>
            <a:off x="7641771" y="1845129"/>
            <a:ext cx="3932142" cy="2604406"/>
          </a:xfrm>
          <a:prstGeom prst="rect">
            <a:avLst/>
          </a:prstGeom>
        </p:spPr>
      </p:pic>
    </p:spTree>
    <p:extLst>
      <p:ext uri="{BB962C8B-B14F-4D97-AF65-F5344CB8AC3E}">
        <p14:creationId xmlns:p14="http://schemas.microsoft.com/office/powerpoint/2010/main" val="1275193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FE530-FC78-CB4F-A158-6526E08A13F5}"/>
              </a:ext>
            </a:extLst>
          </p:cNvPr>
          <p:cNvSpPr>
            <a:spLocks noGrp="1"/>
          </p:cNvSpPr>
          <p:nvPr>
            <p:ph type="title"/>
          </p:nvPr>
        </p:nvSpPr>
        <p:spPr>
          <a:xfrm>
            <a:off x="916518" y="57532"/>
            <a:ext cx="10966449" cy="694934"/>
          </a:xfrm>
        </p:spPr>
        <p:txBody>
          <a:bodyPr/>
          <a:lstStyle/>
          <a:p>
            <a:pPr algn="ctr"/>
            <a:r>
              <a:rPr lang="en-US" sz="4400" b="1" dirty="0">
                <a:latin typeface="Times New Roman" panose="02020603050405020304" pitchFamily="18" charset="0"/>
                <a:cs typeface="Times New Roman" panose="02020603050405020304" pitchFamily="18" charset="0"/>
              </a:rPr>
              <a:t>Resource Roundup </a:t>
            </a:r>
          </a:p>
        </p:txBody>
      </p:sp>
      <p:sp>
        <p:nvSpPr>
          <p:cNvPr id="3" name="Content Placeholder 2">
            <a:extLst>
              <a:ext uri="{FF2B5EF4-FFF2-40B4-BE49-F238E27FC236}">
                <a16:creationId xmlns:a16="http://schemas.microsoft.com/office/drawing/2014/main" id="{9FAF26ED-CA6D-7243-8A7F-D453F003D523}"/>
              </a:ext>
            </a:extLst>
          </p:cNvPr>
          <p:cNvSpPr>
            <a:spLocks noGrp="1"/>
          </p:cNvSpPr>
          <p:nvPr>
            <p:ph idx="1"/>
          </p:nvPr>
        </p:nvSpPr>
        <p:spPr>
          <a:xfrm>
            <a:off x="916518" y="891160"/>
            <a:ext cx="5659944" cy="5826162"/>
          </a:xfrm>
        </p:spPr>
        <p:txBody>
          <a:bodyPr>
            <a:noAutofit/>
          </a:bodyPr>
          <a:lstStyle/>
          <a:p>
            <a:pPr marL="0" indent="0">
              <a:buNone/>
            </a:pPr>
            <a:r>
              <a:rPr lang="en-US" sz="2400" b="1" dirty="0" err="1">
                <a:latin typeface="Times New Roman" panose="02020603050405020304" pitchFamily="18" charset="0"/>
                <a:cs typeface="Times New Roman" panose="02020603050405020304" pitchFamily="18" charset="0"/>
              </a:rPr>
              <a:t>NCIPP.org</a:t>
            </a:r>
            <a:r>
              <a:rPr lang="en-US" sz="2400" b="1"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Mentor handbook </a:t>
            </a:r>
          </a:p>
          <a:p>
            <a:r>
              <a:rPr lang="en-US" sz="2800" dirty="0">
                <a:latin typeface="Times New Roman" panose="02020603050405020304" pitchFamily="18" charset="0"/>
                <a:cs typeface="Times New Roman" panose="02020603050405020304" pitchFamily="18" charset="0"/>
              </a:rPr>
              <a:t>District Induction Manual </a:t>
            </a:r>
          </a:p>
          <a:p>
            <a:r>
              <a:rPr lang="en-US" sz="2800" dirty="0">
                <a:latin typeface="Times New Roman" panose="02020603050405020304" pitchFamily="18" charset="0"/>
                <a:cs typeface="Times New Roman" panose="02020603050405020304" pitchFamily="18" charset="0"/>
              </a:rPr>
              <a:t>Briefs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b="1" dirty="0" err="1">
                <a:latin typeface="Times New Roman" panose="02020603050405020304" pitchFamily="18" charset="0"/>
                <a:cs typeface="Times New Roman" panose="02020603050405020304" pitchFamily="18" charset="0"/>
              </a:rPr>
              <a:t>CEEDAR.org</a:t>
            </a:r>
            <a:r>
              <a:rPr lang="en-US" sz="2400" b="1"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HLP </a:t>
            </a:r>
          </a:p>
          <a:p>
            <a:r>
              <a:rPr lang="en-US" sz="2800" dirty="0">
                <a:latin typeface="Times New Roman" panose="02020603050405020304" pitchFamily="18" charset="0"/>
                <a:cs typeface="Times New Roman" panose="02020603050405020304" pitchFamily="18" charset="0"/>
              </a:rPr>
              <a:t>EBP </a:t>
            </a:r>
          </a:p>
          <a:p>
            <a:r>
              <a:rPr lang="en-US" sz="2800" dirty="0">
                <a:latin typeface="Times New Roman" panose="02020603050405020304" pitchFamily="18" charset="0"/>
                <a:cs typeface="Times New Roman" panose="02020603050405020304" pitchFamily="18" charset="0"/>
              </a:rPr>
              <a:t>Course Enhancement Modules </a:t>
            </a:r>
          </a:p>
          <a:p>
            <a:r>
              <a:rPr lang="en-US" sz="2800" dirty="0">
                <a:latin typeface="Times New Roman" panose="02020603050405020304" pitchFamily="18" charset="0"/>
                <a:cs typeface="Times New Roman" panose="02020603050405020304" pitchFamily="18" charset="0"/>
              </a:rPr>
              <a:t>Practice Based Opportunities </a:t>
            </a:r>
          </a:p>
        </p:txBody>
      </p:sp>
      <p:pic>
        <p:nvPicPr>
          <p:cNvPr id="4" name="Picture 3" descr="HLP and Teacher Preparation in Special Education Practice Review cover.">
            <a:extLst>
              <a:ext uri="{FF2B5EF4-FFF2-40B4-BE49-F238E27FC236}">
                <a16:creationId xmlns:a16="http://schemas.microsoft.com/office/drawing/2014/main" id="{FC8A5297-4103-6340-A316-AFE3EBEE76BC}"/>
              </a:ext>
            </a:extLst>
          </p:cNvPr>
          <p:cNvPicPr>
            <a:picLocks noChangeAspect="1"/>
          </p:cNvPicPr>
          <p:nvPr/>
        </p:nvPicPr>
        <p:blipFill>
          <a:blip r:embed="rId2"/>
          <a:stretch>
            <a:fillRect/>
          </a:stretch>
        </p:blipFill>
        <p:spPr>
          <a:xfrm>
            <a:off x="7380932" y="891159"/>
            <a:ext cx="4502035" cy="5826163"/>
          </a:xfrm>
          <a:prstGeom prst="rect">
            <a:avLst/>
          </a:prstGeom>
        </p:spPr>
      </p:pic>
    </p:spTree>
    <p:extLst>
      <p:ext uri="{BB962C8B-B14F-4D97-AF65-F5344CB8AC3E}">
        <p14:creationId xmlns:p14="http://schemas.microsoft.com/office/powerpoint/2010/main" val="2116840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639D-1F5B-204D-89F0-E4506A8B6DD3}"/>
              </a:ext>
            </a:extLst>
          </p:cNvPr>
          <p:cNvSpPr>
            <a:spLocks noGrp="1"/>
          </p:cNvSpPr>
          <p:nvPr>
            <p:ph type="title"/>
          </p:nvPr>
        </p:nvSpPr>
        <p:spPr>
          <a:xfrm>
            <a:off x="949569" y="440871"/>
            <a:ext cx="10656276" cy="1485900"/>
          </a:xfrm>
        </p:spPr>
        <p:txBody>
          <a:bodyPr/>
          <a:lstStyle/>
          <a:p>
            <a:pPr algn="ctr"/>
            <a:r>
              <a:rPr lang="en-US" b="1" dirty="0">
                <a:latin typeface="Times New Roman" panose="02020603050405020304" pitchFamily="18" charset="0"/>
                <a:cs typeface="Times New Roman" panose="02020603050405020304" pitchFamily="18" charset="0"/>
              </a:rPr>
              <a:t>If we truly care about students with disabilities we will:</a:t>
            </a:r>
          </a:p>
        </p:txBody>
      </p:sp>
      <p:sp>
        <p:nvSpPr>
          <p:cNvPr id="3" name="Content Placeholder 2">
            <a:extLst>
              <a:ext uri="{FF2B5EF4-FFF2-40B4-BE49-F238E27FC236}">
                <a16:creationId xmlns:a16="http://schemas.microsoft.com/office/drawing/2014/main" id="{74D32CD0-E6C1-A848-825F-8DA34967AF48}"/>
              </a:ext>
            </a:extLst>
          </p:cNvPr>
          <p:cNvSpPr>
            <a:spLocks noGrp="1"/>
          </p:cNvSpPr>
          <p:nvPr>
            <p:ph idx="1"/>
          </p:nvPr>
        </p:nvSpPr>
        <p:spPr>
          <a:xfrm>
            <a:off x="949568" y="2250831"/>
            <a:ext cx="10656277" cy="3581400"/>
          </a:xfrm>
        </p:spPr>
        <p:txBody>
          <a:bodyPr>
            <a:noAutofit/>
          </a:bodyPr>
          <a:lstStyle/>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Commit to increasing the number of fully prepared staff</a:t>
            </a:r>
          </a:p>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Put in place programs and policies that recruit and retain more well prepared and fully certified staff</a:t>
            </a:r>
          </a:p>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Leverage federal, state, and district programs to create a more comprehensive talent management approach </a:t>
            </a:r>
          </a:p>
        </p:txBody>
      </p:sp>
    </p:spTree>
    <p:extLst>
      <p:ext uri="{BB962C8B-B14F-4D97-AF65-F5344CB8AC3E}">
        <p14:creationId xmlns:p14="http://schemas.microsoft.com/office/powerpoint/2010/main" val="167285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85F0-35E3-7C40-B0AA-ED0C2C06880E}"/>
              </a:ext>
            </a:extLst>
          </p:cNvPr>
          <p:cNvSpPr>
            <a:spLocks noGrp="1"/>
          </p:cNvSpPr>
          <p:nvPr>
            <p:ph type="title"/>
          </p:nvPr>
        </p:nvSpPr>
        <p:spPr>
          <a:xfrm>
            <a:off x="1371600" y="685800"/>
            <a:ext cx="9601200" cy="861646"/>
          </a:xfrm>
        </p:spPr>
        <p:txBody>
          <a:bodyPr/>
          <a:lstStyle/>
          <a:p>
            <a:pPr algn="ctr"/>
            <a:r>
              <a:rPr lang="en-US" b="1" dirty="0">
                <a:latin typeface="Times New Roman" panose="02020603050405020304" pitchFamily="18" charset="0"/>
                <a:cs typeface="Times New Roman" panose="02020603050405020304" pitchFamily="18" charset="0"/>
              </a:rPr>
              <a:t>Questions</a:t>
            </a:r>
          </a:p>
        </p:txBody>
      </p:sp>
      <p:pic>
        <p:nvPicPr>
          <p:cNvPr id="3" name="Picture 2" descr="Bubbles with question marks">
            <a:extLst>
              <a:ext uri="{FF2B5EF4-FFF2-40B4-BE49-F238E27FC236}">
                <a16:creationId xmlns:a16="http://schemas.microsoft.com/office/drawing/2014/main" id="{B18A3FE9-0CBB-FA4C-9B3D-B70818FFD540}"/>
              </a:ext>
            </a:extLst>
          </p:cNvPr>
          <p:cNvPicPr>
            <a:picLocks noChangeAspect="1"/>
          </p:cNvPicPr>
          <p:nvPr/>
        </p:nvPicPr>
        <p:blipFill rotWithShape="1">
          <a:blip r:embed="rId2"/>
          <a:srcRect l="12971" t="6704" r="13673" b="7318"/>
          <a:stretch/>
        </p:blipFill>
        <p:spPr>
          <a:xfrm>
            <a:off x="3112477" y="1547446"/>
            <a:ext cx="6564547" cy="5129287"/>
          </a:xfrm>
          <a:prstGeom prst="rect">
            <a:avLst/>
          </a:prstGeom>
        </p:spPr>
      </p:pic>
    </p:spTree>
    <p:extLst>
      <p:ext uri="{BB962C8B-B14F-4D97-AF65-F5344CB8AC3E}">
        <p14:creationId xmlns:p14="http://schemas.microsoft.com/office/powerpoint/2010/main" val="259969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8D54-23D5-164F-8048-2B38A3873CDB}"/>
              </a:ext>
            </a:extLst>
          </p:cNvPr>
          <p:cNvSpPr>
            <a:spLocks noGrp="1"/>
          </p:cNvSpPr>
          <p:nvPr>
            <p:ph type="title"/>
          </p:nvPr>
        </p:nvSpPr>
        <p:spPr>
          <a:xfrm>
            <a:off x="1208314" y="204788"/>
            <a:ext cx="9601200" cy="1166812"/>
          </a:xfrm>
        </p:spPr>
        <p:txBody>
          <a:bodyPr>
            <a:normAutofit fontScale="90000"/>
          </a:bodyPr>
          <a:lstStyle/>
          <a:p>
            <a:pPr algn="ctr"/>
            <a:r>
              <a:rPr lang="en-US" sz="4900" b="1" dirty="0">
                <a:latin typeface="Times New Roman" panose="02020603050405020304" pitchFamily="18" charset="0"/>
                <a:cs typeface="Times New Roman" panose="02020603050405020304" pitchFamily="18" charset="0"/>
              </a:rPr>
              <a:t>New Teacher Pipeline is Shrinking </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pic>
        <p:nvPicPr>
          <p:cNvPr id="5" name="Picture 4" descr="Enrollment in Teacher preparation programs declined drastically from 2008 to 2014.">
            <a:extLst>
              <a:ext uri="{FF2B5EF4-FFF2-40B4-BE49-F238E27FC236}">
                <a16:creationId xmlns:a16="http://schemas.microsoft.com/office/drawing/2014/main" id="{B2CABE1C-EDD6-5044-B4FE-F4489C70ADBC}"/>
              </a:ext>
            </a:extLst>
          </p:cNvPr>
          <p:cNvPicPr>
            <a:picLocks noChangeAspect="1"/>
          </p:cNvPicPr>
          <p:nvPr/>
        </p:nvPicPr>
        <p:blipFill>
          <a:blip r:embed="rId3"/>
          <a:stretch>
            <a:fillRect/>
          </a:stretch>
        </p:blipFill>
        <p:spPr>
          <a:xfrm>
            <a:off x="836725" y="1175656"/>
            <a:ext cx="11175087" cy="5110844"/>
          </a:xfrm>
          <a:prstGeom prst="rect">
            <a:avLst/>
          </a:prstGeom>
        </p:spPr>
      </p:pic>
    </p:spTree>
    <p:extLst>
      <p:ext uri="{BB962C8B-B14F-4D97-AF65-F5344CB8AC3E}">
        <p14:creationId xmlns:p14="http://schemas.microsoft.com/office/powerpoint/2010/main" val="147697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CD24-68ED-0E43-99D6-D02AC30A4F60}"/>
              </a:ext>
            </a:extLst>
          </p:cNvPr>
          <p:cNvSpPr>
            <a:spLocks noGrp="1"/>
          </p:cNvSpPr>
          <p:nvPr>
            <p:ph type="title"/>
          </p:nvPr>
        </p:nvSpPr>
        <p:spPr>
          <a:xfrm>
            <a:off x="2355796" y="404285"/>
            <a:ext cx="8610600" cy="787701"/>
          </a:xfrm>
        </p:spPr>
        <p:txBody>
          <a:bodyPr/>
          <a:lstStyle/>
          <a:p>
            <a:r>
              <a:rPr lang="en-US" b="1" dirty="0">
                <a:latin typeface="Times New Roman" panose="02020603050405020304" pitchFamily="18" charset="0"/>
                <a:cs typeface="Times New Roman" panose="02020603050405020304" pitchFamily="18" charset="0"/>
              </a:rPr>
              <a:t>Why Should We Be Concerned?</a:t>
            </a:r>
          </a:p>
        </p:txBody>
      </p:sp>
      <p:sp>
        <p:nvSpPr>
          <p:cNvPr id="3" name="Content Placeholder 2">
            <a:extLst>
              <a:ext uri="{FF2B5EF4-FFF2-40B4-BE49-F238E27FC236}">
                <a16:creationId xmlns:a16="http://schemas.microsoft.com/office/drawing/2014/main" id="{928C8813-5D87-4B45-BB3C-5903E4B26AB4}"/>
              </a:ext>
            </a:extLst>
          </p:cNvPr>
          <p:cNvSpPr>
            <a:spLocks noGrp="1"/>
          </p:cNvSpPr>
          <p:nvPr>
            <p:ph idx="1"/>
          </p:nvPr>
        </p:nvSpPr>
        <p:spPr>
          <a:xfrm>
            <a:off x="783772" y="1835331"/>
            <a:ext cx="6204857" cy="4062805"/>
          </a:xfrm>
        </p:spPr>
        <p:txBody>
          <a:bodyPr>
            <a:normAutofit/>
          </a:bodyPr>
          <a:lstStyle/>
          <a:p>
            <a:pPr>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These shortages will likely result in shortcuts to the classroom, which could have deleterious effects.</a:t>
            </a:r>
          </a:p>
        </p:txBody>
      </p:sp>
      <p:pic>
        <p:nvPicPr>
          <p:cNvPr id="4" name="Picture 3" descr="A caution sign">
            <a:extLst>
              <a:ext uri="{FF2B5EF4-FFF2-40B4-BE49-F238E27FC236}">
                <a16:creationId xmlns:a16="http://schemas.microsoft.com/office/drawing/2014/main" id="{7CB94343-054C-B34A-A0DC-7E4EF9128536}"/>
              </a:ext>
            </a:extLst>
          </p:cNvPr>
          <p:cNvPicPr>
            <a:picLocks noChangeAspect="1"/>
          </p:cNvPicPr>
          <p:nvPr/>
        </p:nvPicPr>
        <p:blipFill>
          <a:blip r:embed="rId2"/>
          <a:stretch>
            <a:fillRect/>
          </a:stretch>
        </p:blipFill>
        <p:spPr>
          <a:xfrm>
            <a:off x="7528185" y="1835331"/>
            <a:ext cx="3918144" cy="4327332"/>
          </a:xfrm>
          <a:prstGeom prst="rect">
            <a:avLst/>
          </a:prstGeom>
        </p:spPr>
      </p:pic>
    </p:spTree>
    <p:extLst>
      <p:ext uri="{BB962C8B-B14F-4D97-AF65-F5344CB8AC3E}">
        <p14:creationId xmlns:p14="http://schemas.microsoft.com/office/powerpoint/2010/main" val="90382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FDFBD-885C-2C40-9146-B48E1F4B23CD}"/>
              </a:ext>
            </a:extLst>
          </p:cNvPr>
          <p:cNvSpPr>
            <a:spLocks noGrp="1"/>
          </p:cNvSpPr>
          <p:nvPr>
            <p:ph type="title"/>
          </p:nvPr>
        </p:nvSpPr>
        <p:spPr>
          <a:xfrm>
            <a:off x="1240972" y="359228"/>
            <a:ext cx="9731828" cy="881743"/>
          </a:xfrm>
        </p:spPr>
        <p:txBody>
          <a:bodyPr/>
          <a:lstStyle/>
          <a:p>
            <a:pPr algn="ctr"/>
            <a:r>
              <a:rPr lang="en-US" b="1" dirty="0">
                <a:latin typeface="Times New Roman" panose="02020603050405020304" pitchFamily="18" charset="0"/>
                <a:cs typeface="Times New Roman" panose="02020603050405020304" pitchFamily="18" charset="0"/>
              </a:rPr>
              <a:t>Being Prepared Matters</a:t>
            </a:r>
          </a:p>
        </p:txBody>
      </p:sp>
      <p:sp>
        <p:nvSpPr>
          <p:cNvPr id="3" name="Content Placeholder 2">
            <a:extLst>
              <a:ext uri="{FF2B5EF4-FFF2-40B4-BE49-F238E27FC236}">
                <a16:creationId xmlns:a16="http://schemas.microsoft.com/office/drawing/2014/main" id="{EF7200FD-CC02-6746-8709-1C695DAE57FC}"/>
              </a:ext>
            </a:extLst>
          </p:cNvPr>
          <p:cNvSpPr>
            <a:spLocks noGrp="1"/>
          </p:cNvSpPr>
          <p:nvPr>
            <p:ph idx="1"/>
          </p:nvPr>
        </p:nvSpPr>
        <p:spPr>
          <a:xfrm>
            <a:off x="1240972" y="1730829"/>
            <a:ext cx="9601200" cy="3581400"/>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Special education teachers with a certificate from a preparation program or 30 hours of credit completion are more effective in reading and math</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Fully prepared special education teachers demonstrate more effective practice than those teachers with little preparation</a:t>
            </a:r>
          </a:p>
          <a:p>
            <a:pPr marL="0" indent="0">
              <a:buNone/>
            </a:pPr>
            <a:endParaRPr lang="en-US" sz="3600" dirty="0"/>
          </a:p>
        </p:txBody>
      </p:sp>
    </p:spTree>
    <p:extLst>
      <p:ext uri="{BB962C8B-B14F-4D97-AF65-F5344CB8AC3E}">
        <p14:creationId xmlns:p14="http://schemas.microsoft.com/office/powerpoint/2010/main" val="1242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818C-5305-2943-A3DF-7594CDEFD137}"/>
              </a:ext>
            </a:extLst>
          </p:cNvPr>
          <p:cNvSpPr>
            <a:spLocks noGrp="1"/>
          </p:cNvSpPr>
          <p:nvPr>
            <p:ph type="title"/>
          </p:nvPr>
        </p:nvSpPr>
        <p:spPr>
          <a:xfrm>
            <a:off x="1338943" y="375557"/>
            <a:ext cx="9601200" cy="800100"/>
          </a:xfrm>
        </p:spPr>
        <p:txBody>
          <a:bodyPr/>
          <a:lstStyle/>
          <a:p>
            <a:pPr algn="ctr"/>
            <a:r>
              <a:rPr lang="en-US" b="1" dirty="0">
                <a:latin typeface="Times New Roman" panose="02020603050405020304" pitchFamily="18" charset="0"/>
                <a:cs typeface="Times New Roman" panose="02020603050405020304" pitchFamily="18" charset="0"/>
              </a:rPr>
              <a:t>Experience Matters</a:t>
            </a:r>
          </a:p>
        </p:txBody>
      </p:sp>
      <p:sp>
        <p:nvSpPr>
          <p:cNvPr id="3" name="Content Placeholder 2">
            <a:extLst>
              <a:ext uri="{FF2B5EF4-FFF2-40B4-BE49-F238E27FC236}">
                <a16:creationId xmlns:a16="http://schemas.microsoft.com/office/drawing/2014/main" id="{EA6BD13A-F185-9943-B6E5-A1A3131F3510}"/>
              </a:ext>
            </a:extLst>
          </p:cNvPr>
          <p:cNvSpPr>
            <a:spLocks noGrp="1"/>
          </p:cNvSpPr>
          <p:nvPr>
            <p:ph idx="1"/>
          </p:nvPr>
        </p:nvSpPr>
        <p:spPr>
          <a:xfrm>
            <a:off x="1338943" y="1306286"/>
            <a:ext cx="10401300" cy="2922814"/>
          </a:xfrm>
        </p:spPr>
        <p:txBody>
          <a:bodyPr>
            <a:normAutofit/>
          </a:bodyPr>
          <a:lstStyle/>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Experience has been linked to the effectiveness of special education teachers and early childhood teachers</a:t>
            </a:r>
          </a:p>
          <a:p>
            <a:pPr>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Having experienced and effective peers as colleagues influences retention in an environment and teacher effectiveness</a:t>
            </a:r>
          </a:p>
        </p:txBody>
      </p:sp>
      <p:pic>
        <p:nvPicPr>
          <p:cNvPr id="5" name="Picture 4" descr="A had writing the word &quot;Experience&quot; on a chalkboard.">
            <a:extLst>
              <a:ext uri="{FF2B5EF4-FFF2-40B4-BE49-F238E27FC236}">
                <a16:creationId xmlns:a16="http://schemas.microsoft.com/office/drawing/2014/main" id="{F03F7595-F320-624B-AFB7-667E55311912}"/>
              </a:ext>
            </a:extLst>
          </p:cNvPr>
          <p:cNvPicPr>
            <a:picLocks noChangeAspect="1"/>
          </p:cNvPicPr>
          <p:nvPr/>
        </p:nvPicPr>
        <p:blipFill>
          <a:blip r:embed="rId3"/>
          <a:stretch>
            <a:fillRect/>
          </a:stretch>
        </p:blipFill>
        <p:spPr>
          <a:xfrm>
            <a:off x="3575957" y="4229100"/>
            <a:ext cx="5756729" cy="2335846"/>
          </a:xfrm>
          <a:prstGeom prst="rect">
            <a:avLst/>
          </a:prstGeom>
        </p:spPr>
      </p:pic>
    </p:spTree>
    <p:extLst>
      <p:ext uri="{BB962C8B-B14F-4D97-AF65-F5344CB8AC3E}">
        <p14:creationId xmlns:p14="http://schemas.microsoft.com/office/powerpoint/2010/main" val="171538575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4400</TotalTime>
  <Words>3635</Words>
  <Application>Microsoft Macintosh PowerPoint</Application>
  <PresentationFormat>Widescreen</PresentationFormat>
  <Paragraphs>444</Paragraphs>
  <Slides>52</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MS PGothic</vt:lpstr>
      <vt:lpstr>Arial</vt:lpstr>
      <vt:lpstr>Calibri</vt:lpstr>
      <vt:lpstr>calibri </vt:lpstr>
      <vt:lpstr>Cambria Math</vt:lpstr>
      <vt:lpstr>Franklin Gothic Book</vt:lpstr>
      <vt:lpstr>Georgia</vt:lpstr>
      <vt:lpstr>Times New Roman</vt:lpstr>
      <vt:lpstr>Tw Cen MT</vt:lpstr>
      <vt:lpstr>Tw Cen MT Condensed Extra Bold</vt:lpstr>
      <vt:lpstr>Wingdings</vt:lpstr>
      <vt:lpstr>Wingdings 2</vt:lpstr>
      <vt:lpstr>Crop</vt:lpstr>
      <vt:lpstr>Giving Them A Strong Start:  Strategies and Resources for Supporting  Early Career Special Educators  Kerry Haag, Meg Kamman, Donna Wilder  Moderator: Rob O’Neill </vt:lpstr>
      <vt:lpstr>Purpose of CFDA 84.325</vt:lpstr>
      <vt:lpstr>Strategic Investments in PDP</vt:lpstr>
      <vt:lpstr>Shortages</vt:lpstr>
      <vt:lpstr>Why Should We Be Concerned?  </vt:lpstr>
      <vt:lpstr>New Teacher Pipeline is Shrinking  </vt:lpstr>
      <vt:lpstr>Why Should We Be Concerned?</vt:lpstr>
      <vt:lpstr>Being Prepared Matters</vt:lpstr>
      <vt:lpstr>Experience Matters</vt:lpstr>
      <vt:lpstr> Ultimately we need a Talent Management Framework</vt:lpstr>
      <vt:lpstr>PowerPoint Presentation</vt:lpstr>
      <vt:lpstr>Kansas loses more than 10% of special education teachers annually</vt:lpstr>
      <vt:lpstr>Aim: To Retain Highly Qualified Special Education Teachers in Kansas Schools</vt:lpstr>
      <vt:lpstr>PowerPoint Presentation</vt:lpstr>
      <vt:lpstr>Snapshot of Outcomes</vt:lpstr>
      <vt:lpstr>Mentoring Components</vt:lpstr>
      <vt:lpstr>Additional Supports</vt:lpstr>
      <vt:lpstr>Expectations for Mentees</vt:lpstr>
      <vt:lpstr>Explorations Completed in 2017-18</vt:lpstr>
      <vt:lpstr> </vt:lpstr>
      <vt:lpstr>Mentee Reflection  </vt:lpstr>
      <vt:lpstr>Mentor Rating of Mentee Proficiency</vt:lpstr>
      <vt:lpstr>Local Level Impact  (Retention 2 Years After Mentoring)</vt:lpstr>
      <vt:lpstr>Statewide Implementation </vt:lpstr>
      <vt:lpstr>Kansas Lessons Learned</vt:lpstr>
      <vt:lpstr>Briefs Available</vt:lpstr>
      <vt:lpstr>PowerPoint Presentation</vt:lpstr>
      <vt:lpstr>PowerPoint Presentation</vt:lpstr>
      <vt:lpstr>Outcomes</vt:lpstr>
      <vt:lpstr>Role versus Function</vt:lpstr>
      <vt:lpstr>PowerPoint Presentation</vt:lpstr>
      <vt:lpstr>Five Types of Feedback</vt:lpstr>
      <vt:lpstr>Growth Producing Feedback</vt:lpstr>
      <vt:lpstr>Growth Producing Feedback (Cont’d)</vt:lpstr>
      <vt:lpstr>PowerPoint Presentation</vt:lpstr>
      <vt:lpstr>National Technical Assistance </vt:lpstr>
      <vt:lpstr>Systems Approach </vt:lpstr>
      <vt:lpstr>West Virginia Example </vt:lpstr>
      <vt:lpstr>West Virginia Goal</vt:lpstr>
      <vt:lpstr>West Virginia Plan</vt:lpstr>
      <vt:lpstr>National Board Certification </vt:lpstr>
      <vt:lpstr>E-Mentoring Plans- WV Connect </vt:lpstr>
      <vt:lpstr>Professional Development </vt:lpstr>
      <vt:lpstr>Georgia Example </vt:lpstr>
      <vt:lpstr>High-Leverage Practices </vt:lpstr>
      <vt:lpstr>Empower educators to maximize P-20 student success using High-Leverage Practices within a Multi-tiered System of Supports(MTSS) </vt:lpstr>
      <vt:lpstr>High-Leverage Practices (HLPs)</vt:lpstr>
      <vt:lpstr>What about Evidence-Based Practices?</vt:lpstr>
      <vt:lpstr>Key Stakeholders </vt:lpstr>
      <vt:lpstr>Resource Roundup </vt:lpstr>
      <vt:lpstr>If we truly care about students with disabilities we will:</vt:lpstr>
      <vt:lpstr>Questions</vt:lpstr>
    </vt:vector>
  </TitlesOfParts>
  <Company>Utah State University</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Project Title</dc:title>
  <dc:creator>Haag, Kamman, Wilder, ONeill, Allen</dc:creator>
  <cp:lastModifiedBy>Hudson,Andrew D</cp:lastModifiedBy>
  <cp:revision>128</cp:revision>
  <dcterms:created xsi:type="dcterms:W3CDTF">2018-01-11T21:03:45Z</dcterms:created>
  <dcterms:modified xsi:type="dcterms:W3CDTF">2018-08-09T14:53:04Z</dcterms:modified>
</cp:coreProperties>
</file>