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346" r:id="rId2"/>
    <p:sldId id="360" r:id="rId3"/>
    <p:sldId id="359" r:id="rId4"/>
    <p:sldId id="352" r:id="rId5"/>
    <p:sldId id="349" r:id="rId6"/>
    <p:sldId id="350" r:id="rId7"/>
    <p:sldId id="351" r:id="rId8"/>
    <p:sldId id="376" r:id="rId9"/>
    <p:sldId id="377" r:id="rId10"/>
    <p:sldId id="378" r:id="rId11"/>
    <p:sldId id="394" r:id="rId12"/>
    <p:sldId id="407" r:id="rId13"/>
    <p:sldId id="396" r:id="rId14"/>
    <p:sldId id="397" r:id="rId15"/>
    <p:sldId id="398" r:id="rId16"/>
    <p:sldId id="415" r:id="rId17"/>
    <p:sldId id="428" r:id="rId18"/>
    <p:sldId id="392" r:id="rId19"/>
    <p:sldId id="463" r:id="rId20"/>
    <p:sldId id="413" r:id="rId21"/>
    <p:sldId id="285" r:id="rId22"/>
    <p:sldId id="263" r:id="rId23"/>
    <p:sldId id="342" r:id="rId24"/>
    <p:sldId id="318" r:id="rId25"/>
    <p:sldId id="314" r:id="rId26"/>
    <p:sldId id="286" r:id="rId27"/>
    <p:sldId id="266" r:id="rId28"/>
    <p:sldId id="340" r:id="rId29"/>
    <p:sldId id="298" r:id="rId30"/>
    <p:sldId id="316" r:id="rId31"/>
    <p:sldId id="309" r:id="rId32"/>
    <p:sldId id="299" r:id="rId33"/>
    <p:sldId id="374" r:id="rId34"/>
    <p:sldId id="383" r:id="rId35"/>
    <p:sldId id="308" r:id="rId36"/>
    <p:sldId id="304" r:id="rId37"/>
    <p:sldId id="305" r:id="rId38"/>
    <p:sldId id="306" r:id="rId39"/>
    <p:sldId id="385" r:id="rId40"/>
    <p:sldId id="317" r:id="rId41"/>
    <p:sldId id="332" r:id="rId42"/>
    <p:sldId id="459" r:id="rId43"/>
    <p:sldId id="446" r:id="rId44"/>
    <p:sldId id="440" r:id="rId45"/>
    <p:sldId id="449" r:id="rId46"/>
    <p:sldId id="319" r:id="rId47"/>
    <p:sldId id="461" r:id="rId48"/>
    <p:sldId id="370" r:id="rId49"/>
    <p:sldId id="464" r:id="rId50"/>
    <p:sldId id="462"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2" autoAdjust="0"/>
    <p:restoredTop sz="94660"/>
  </p:normalViewPr>
  <p:slideViewPr>
    <p:cSldViewPr snapToGrid="0">
      <p:cViewPr varScale="1">
        <p:scale>
          <a:sx n="75" d="100"/>
          <a:sy n="75" d="100"/>
        </p:scale>
        <p:origin x="168" y="688"/>
      </p:cViewPr>
      <p:guideLst/>
    </p:cSldViewPr>
  </p:slideViewPr>
  <p:notesTextViewPr>
    <p:cViewPr>
      <p:scale>
        <a:sx n="1" d="1"/>
        <a:sy n="1" d="1"/>
      </p:scale>
      <p:origin x="0" y="0"/>
    </p:cViewPr>
  </p:notesTextViewPr>
  <p:sorterViewPr>
    <p:cViewPr varScale="1">
      <p:scale>
        <a:sx n="100" d="100"/>
        <a:sy n="100" d="100"/>
      </p:scale>
      <p:origin x="0" y="-191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7364953151298487E-2"/>
          <c:y val="3.5179733410651171E-2"/>
          <c:w val="0.96043311515104057"/>
          <c:h val="0.66127186143746708"/>
        </c:manualLayout>
      </c:layout>
      <c:barChart>
        <c:barDir val="col"/>
        <c:grouping val="clustered"/>
        <c:varyColors val="0"/>
        <c:ser>
          <c:idx val="0"/>
          <c:order val="0"/>
          <c:tx>
            <c:strRef>
              <c:f>Sheet1!$B$1</c:f>
              <c:strCache>
                <c:ptCount val="1"/>
              </c:strCache>
            </c:strRef>
          </c:tx>
          <c:spPr>
            <a:solidFill>
              <a:schemeClr val="bg1"/>
            </a:solidFill>
            <a:ln>
              <a:solidFill>
                <a:schemeClr val="tx1"/>
              </a:solidFill>
            </a:ln>
            <a:effectLst/>
          </c:spPr>
          <c:invertIfNegative val="0"/>
          <c:cat>
            <c:strRef>
              <c:f>Sheet1!$A$2:$A$29</c:f>
              <c:strCache>
                <c:ptCount val="28"/>
                <c:pt idx="0">
                  <c:v>Goals</c:v>
                </c:pt>
                <c:pt idx="1">
                  <c:v>Behavioral organizers/advance organizers</c:v>
                </c:pt>
                <c:pt idx="2">
                  <c:v>Concept mapping</c:v>
                </c:pt>
                <c:pt idx="3">
                  <c:v>Learning hierarchies</c:v>
                </c:pt>
                <c:pt idx="4">
                  <c:v>Strategies emphasizing success criteria</c:v>
                </c:pt>
                <c:pt idx="5">
                  <c:v>Mastery learning</c:v>
                </c:pt>
                <c:pt idx="6">
                  <c:v>Keller's PSI</c:v>
                </c:pt>
                <c:pt idx="7">
                  <c:v>Worked examples</c:v>
                </c:pt>
                <c:pt idx="8">
                  <c:v>Strategies emphasizing feedback</c:v>
                </c:pt>
                <c:pt idx="9">
                  <c:v>Feedback</c:v>
                </c:pt>
                <c:pt idx="10">
                  <c:v>Frequency or effects of testing</c:v>
                </c:pt>
                <c:pt idx="11">
                  <c:v>Teaching test taking and coaching</c:v>
                </c:pt>
                <c:pt idx="12">
                  <c:v>Providing formative evaluation</c:v>
                </c:pt>
                <c:pt idx="13">
                  <c:v>Questioning</c:v>
                </c:pt>
                <c:pt idx="14">
                  <c:v>Teacher immediacy</c:v>
                </c:pt>
                <c:pt idx="15">
                  <c:v>Strategies emphasizing student perspectives</c:v>
                </c:pt>
                <c:pt idx="16">
                  <c:v>Time on task</c:v>
                </c:pt>
                <c:pt idx="17">
                  <c:v>Spaced versus massed practice</c:v>
                </c:pt>
                <c:pt idx="18">
                  <c:v>Peer tutoring</c:v>
                </c:pt>
                <c:pt idx="19">
                  <c:v>Mentoring</c:v>
                </c:pt>
                <c:pt idx="20">
                  <c:v>Meta-cognitive/self-regulated learning </c:v>
                </c:pt>
                <c:pt idx="21">
                  <c:v>Meta-cognitive strategies </c:v>
                </c:pt>
                <c:pt idx="22">
                  <c:v>Study skills</c:v>
                </c:pt>
                <c:pt idx="23">
                  <c:v>Self-verbalization/self-questioning</c:v>
                </c:pt>
                <c:pt idx="24">
                  <c:v>Student control over learning</c:v>
                </c:pt>
                <c:pt idx="25">
                  <c:v>Aptitude-treatment interactions</c:v>
                </c:pt>
                <c:pt idx="26">
                  <c:v>Matching learning styles</c:v>
                </c:pt>
                <c:pt idx="27">
                  <c:v>Individualized instruciton</c:v>
                </c:pt>
              </c:strCache>
            </c:strRef>
          </c:cat>
          <c:val>
            <c:numRef>
              <c:f>Sheet1!$B$2:$B$29</c:f>
              <c:numCache>
                <c:formatCode>General</c:formatCode>
                <c:ptCount val="28"/>
                <c:pt idx="0">
                  <c:v>0.56000000000000005</c:v>
                </c:pt>
                <c:pt idx="1">
                  <c:v>0.43</c:v>
                </c:pt>
                <c:pt idx="2">
                  <c:v>0.56999999999999995</c:v>
                </c:pt>
                <c:pt idx="3">
                  <c:v>0.19</c:v>
                </c:pt>
                <c:pt idx="5">
                  <c:v>0.57999999999999996</c:v>
                </c:pt>
                <c:pt idx="6">
                  <c:v>0.53</c:v>
                </c:pt>
                <c:pt idx="7">
                  <c:v>0.56999999999999995</c:v>
                </c:pt>
                <c:pt idx="9">
                  <c:v>0.73</c:v>
                </c:pt>
                <c:pt idx="10">
                  <c:v>0.34</c:v>
                </c:pt>
                <c:pt idx="11">
                  <c:v>0.22</c:v>
                </c:pt>
                <c:pt idx="12">
                  <c:v>0.9</c:v>
                </c:pt>
                <c:pt idx="13">
                  <c:v>0.46</c:v>
                </c:pt>
                <c:pt idx="14">
                  <c:v>0.16</c:v>
                </c:pt>
                <c:pt idx="16">
                  <c:v>0.38</c:v>
                </c:pt>
                <c:pt idx="17">
                  <c:v>0.71</c:v>
                </c:pt>
                <c:pt idx="18">
                  <c:v>0.55000000000000004</c:v>
                </c:pt>
                <c:pt idx="19">
                  <c:v>0.15</c:v>
                </c:pt>
                <c:pt idx="21">
                  <c:v>0.69</c:v>
                </c:pt>
                <c:pt idx="22">
                  <c:v>0.59</c:v>
                </c:pt>
                <c:pt idx="23">
                  <c:v>0.64</c:v>
                </c:pt>
                <c:pt idx="24">
                  <c:v>0.18</c:v>
                </c:pt>
                <c:pt idx="25">
                  <c:v>7.0000000000000007E-2</c:v>
                </c:pt>
                <c:pt idx="26">
                  <c:v>0.01</c:v>
                </c:pt>
                <c:pt idx="27">
                  <c:v>0.05</c:v>
                </c:pt>
              </c:numCache>
            </c:numRef>
          </c:val>
          <c:extLst>
            <c:ext xmlns:c16="http://schemas.microsoft.com/office/drawing/2014/chart" uri="{C3380CC4-5D6E-409C-BE32-E72D297353CC}">
              <c16:uniqueId val="{00000000-F2C3-BB46-AA9C-B7145624E746}"/>
            </c:ext>
          </c:extLst>
        </c:ser>
        <c:dLbls>
          <c:showLegendKey val="0"/>
          <c:showVal val="0"/>
          <c:showCatName val="0"/>
          <c:showSerName val="0"/>
          <c:showPercent val="0"/>
          <c:showBubbleSize val="0"/>
        </c:dLbls>
        <c:gapWidth val="219"/>
        <c:overlap val="-27"/>
        <c:axId val="283473904"/>
        <c:axId val="283475472"/>
      </c:barChart>
      <c:catAx>
        <c:axId val="283473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en-US"/>
          </a:p>
        </c:txPr>
        <c:crossAx val="283475472"/>
        <c:crosses val="autoZero"/>
        <c:auto val="1"/>
        <c:lblAlgn val="ctr"/>
        <c:lblOffset val="100"/>
        <c:noMultiLvlLbl val="0"/>
      </c:catAx>
      <c:valAx>
        <c:axId val="2834754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en-US"/>
          </a:p>
        </c:txPr>
        <c:crossAx val="283473904"/>
        <c:crosses val="autoZero"/>
        <c:crossBetween val="between"/>
      </c:valAx>
      <c:spPr>
        <a:noFill/>
        <a:ln w="12700">
          <a:solidFill>
            <a:srgbClr val="FF0000"/>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5A255E-D272-4C4D-AFEA-99D25E1140BD}" type="datetimeFigureOut">
              <a:rPr lang="en-US" smtClean="0"/>
              <a:t>6/22/18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F04253-8EFA-4478-9F6D-0393B1D96501}" type="slidenum">
              <a:rPr lang="en-US" smtClean="0"/>
              <a:t>‹#›</a:t>
            </a:fld>
            <a:endParaRPr lang="en-US"/>
          </a:p>
        </p:txBody>
      </p:sp>
    </p:spTree>
    <p:extLst>
      <p:ext uri="{BB962C8B-B14F-4D97-AF65-F5344CB8AC3E}">
        <p14:creationId xmlns:p14="http://schemas.microsoft.com/office/powerpoint/2010/main" val="3789497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THESE</a:t>
            </a:r>
            <a:r>
              <a:rPr lang="en-US" baseline="0" dirty="0"/>
              <a:t> ARE FROM CEC HLPs for SPE teachers—but relate strongly to what all teachers should be able to do in inclusive general education classrooms. </a:t>
            </a:r>
          </a:p>
          <a:p>
            <a:r>
              <a:rPr lang="en-US" dirty="0"/>
              <a:t>Collaboration—think co-teaching</a:t>
            </a:r>
          </a:p>
          <a:p>
            <a:r>
              <a:rPr lang="en-US" dirty="0"/>
              <a:t>Assessment—think formative assessment</a:t>
            </a:r>
          </a:p>
          <a:p>
            <a:r>
              <a:rPr lang="en-US" dirty="0"/>
              <a:t>Social/Emotional/Behavioral—basic</a:t>
            </a:r>
            <a:r>
              <a:rPr lang="en-US" baseline="0" dirty="0"/>
              <a:t> classroom management</a:t>
            </a:r>
            <a:endParaRPr lang="en-US" dirty="0"/>
          </a:p>
        </p:txBody>
      </p:sp>
      <p:sp>
        <p:nvSpPr>
          <p:cNvPr id="4" name="Slide Number Placeholder 3"/>
          <p:cNvSpPr>
            <a:spLocks noGrp="1"/>
          </p:cNvSpPr>
          <p:nvPr>
            <p:ph type="sldNum" sz="quarter" idx="10"/>
          </p:nvPr>
        </p:nvSpPr>
        <p:spPr/>
        <p:txBody>
          <a:bodyPr/>
          <a:lstStyle/>
          <a:p>
            <a:pPr>
              <a:defRPr/>
            </a:pPr>
            <a:fld id="{8F869CC3-2DDB-426D-97CA-6890664DD2E6}" type="slidenum">
              <a:rPr lang="en-US">
                <a:solidFill>
                  <a:prstClr val="black"/>
                </a:solidFill>
              </a:rPr>
              <a:pPr>
                <a:defRPr/>
              </a:pPr>
              <a:t>7</a:t>
            </a:fld>
            <a:endParaRPr lang="en-US">
              <a:solidFill>
                <a:prstClr val="black"/>
              </a:solidFill>
            </a:endParaRPr>
          </a:p>
        </p:txBody>
      </p:sp>
    </p:spTree>
    <p:extLst>
      <p:ext uri="{BB962C8B-B14F-4D97-AF65-F5344CB8AC3E}">
        <p14:creationId xmlns:p14="http://schemas.microsoft.com/office/powerpoint/2010/main" val="2766782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83A3464-D173-4CAC-8638-6160B351DC54}" type="slidenum">
              <a:rPr lang="en-US" altLang="en-US" sz="1200"/>
              <a:pPr/>
              <a:t>18</a:t>
            </a:fld>
            <a:endParaRPr lang="en-US" altLang="en-US" sz="1200"/>
          </a:p>
        </p:txBody>
      </p:sp>
      <p:sp>
        <p:nvSpPr>
          <p:cNvPr id="96259" name="Rectangle 2"/>
          <p:cNvSpPr>
            <a:spLocks noGrp="1" noRot="1" noChangeAspect="1" noChangeArrowheads="1" noTextEdit="1"/>
          </p:cNvSpPr>
          <p:nvPr>
            <p:ph type="sldImg"/>
          </p:nvPr>
        </p:nvSpPr>
        <p:spPr>
          <a:solidFill>
            <a:srgbClr val="FFFFFF"/>
          </a:solidFill>
          <a:ln/>
        </p:spPr>
      </p:sp>
      <p:sp>
        <p:nvSpPr>
          <p:cNvPr id="9626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574619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fld id="{A17D0664-E579-4999-B179-EB34433AB1F0}" type="slidenum">
              <a:rPr lang="en-US">
                <a:latin typeface="Calibri" pitchFamily="34" charset="0"/>
              </a:rPr>
              <a:pPr/>
              <a:t>34</a:t>
            </a:fld>
            <a:endParaRPr lang="en-US">
              <a:latin typeface="Calibri" pitchFamily="34" charset="0"/>
            </a:endParaRPr>
          </a:p>
        </p:txBody>
      </p:sp>
    </p:spTree>
    <p:extLst>
      <p:ext uri="{BB962C8B-B14F-4D97-AF65-F5344CB8AC3E}">
        <p14:creationId xmlns:p14="http://schemas.microsoft.com/office/powerpoint/2010/main" val="2494210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84BB8C9A-4E23-4367-B815-50A2B51883ED}" type="slidenum">
              <a:rPr lang="en-US">
                <a:latin typeface="Calibri" pitchFamily="34" charset="0"/>
              </a:rPr>
              <a:pPr eaLnBrk="1" hangingPunct="1"/>
              <a:t>39</a:t>
            </a:fld>
            <a:endParaRPr lang="en-US">
              <a:latin typeface="Calibri" pitchFamily="34" charset="0"/>
            </a:endParaRPr>
          </a:p>
        </p:txBody>
      </p:sp>
    </p:spTree>
    <p:extLst>
      <p:ext uri="{BB962C8B-B14F-4D97-AF65-F5344CB8AC3E}">
        <p14:creationId xmlns:p14="http://schemas.microsoft.com/office/powerpoint/2010/main" val="1868100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AFDEABD-FA00-4CD5-9603-0252AEDF3813}" type="datetimeFigureOut">
              <a:rPr lang="en-US" smtClean="0"/>
              <a:t>6/22/18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31928-6987-4873-A2E4-CE3A333AAA9E}" type="slidenum">
              <a:rPr lang="en-US" smtClean="0"/>
              <a:t>‹#›</a:t>
            </a:fld>
            <a:endParaRPr lang="en-US"/>
          </a:p>
        </p:txBody>
      </p:sp>
    </p:spTree>
    <p:extLst>
      <p:ext uri="{BB962C8B-B14F-4D97-AF65-F5344CB8AC3E}">
        <p14:creationId xmlns:p14="http://schemas.microsoft.com/office/powerpoint/2010/main" val="718011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FDEABD-FA00-4CD5-9603-0252AEDF3813}" type="datetimeFigureOut">
              <a:rPr lang="en-US" smtClean="0"/>
              <a:t>6/22/18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31928-6987-4873-A2E4-CE3A333AAA9E}" type="slidenum">
              <a:rPr lang="en-US" smtClean="0"/>
              <a:t>‹#›</a:t>
            </a:fld>
            <a:endParaRPr lang="en-US"/>
          </a:p>
        </p:txBody>
      </p:sp>
    </p:spTree>
    <p:extLst>
      <p:ext uri="{BB962C8B-B14F-4D97-AF65-F5344CB8AC3E}">
        <p14:creationId xmlns:p14="http://schemas.microsoft.com/office/powerpoint/2010/main" val="1523319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FDEABD-FA00-4CD5-9603-0252AEDF3813}" type="datetimeFigureOut">
              <a:rPr lang="en-US" smtClean="0"/>
              <a:t>6/22/18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31928-6987-4873-A2E4-CE3A333AAA9E}" type="slidenum">
              <a:rPr lang="en-US" smtClean="0"/>
              <a:t>‹#›</a:t>
            </a:fld>
            <a:endParaRPr lang="en-US"/>
          </a:p>
        </p:txBody>
      </p:sp>
    </p:spTree>
    <p:extLst>
      <p:ext uri="{BB962C8B-B14F-4D97-AF65-F5344CB8AC3E}">
        <p14:creationId xmlns:p14="http://schemas.microsoft.com/office/powerpoint/2010/main" val="1351655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FDEABD-FA00-4CD5-9603-0252AEDF3813}" type="datetimeFigureOut">
              <a:rPr lang="en-US" smtClean="0"/>
              <a:t>6/22/18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31928-6987-4873-A2E4-CE3A333AAA9E}" type="slidenum">
              <a:rPr lang="en-US" smtClean="0"/>
              <a:t>‹#›</a:t>
            </a:fld>
            <a:endParaRPr lang="en-US"/>
          </a:p>
        </p:txBody>
      </p:sp>
    </p:spTree>
    <p:extLst>
      <p:ext uri="{BB962C8B-B14F-4D97-AF65-F5344CB8AC3E}">
        <p14:creationId xmlns:p14="http://schemas.microsoft.com/office/powerpoint/2010/main" val="2751338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FDEABD-FA00-4CD5-9603-0252AEDF3813}" type="datetimeFigureOut">
              <a:rPr lang="en-US" smtClean="0"/>
              <a:t>6/22/18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31928-6987-4873-A2E4-CE3A333AAA9E}" type="slidenum">
              <a:rPr lang="en-US" smtClean="0"/>
              <a:t>‹#›</a:t>
            </a:fld>
            <a:endParaRPr lang="en-US"/>
          </a:p>
        </p:txBody>
      </p:sp>
    </p:spTree>
    <p:extLst>
      <p:ext uri="{BB962C8B-B14F-4D97-AF65-F5344CB8AC3E}">
        <p14:creationId xmlns:p14="http://schemas.microsoft.com/office/powerpoint/2010/main" val="1566390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FDEABD-FA00-4CD5-9603-0252AEDF3813}" type="datetimeFigureOut">
              <a:rPr lang="en-US" smtClean="0"/>
              <a:t>6/22/18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231928-6987-4873-A2E4-CE3A333AAA9E}" type="slidenum">
              <a:rPr lang="en-US" smtClean="0"/>
              <a:t>‹#›</a:t>
            </a:fld>
            <a:endParaRPr lang="en-US"/>
          </a:p>
        </p:txBody>
      </p:sp>
    </p:spTree>
    <p:extLst>
      <p:ext uri="{BB962C8B-B14F-4D97-AF65-F5344CB8AC3E}">
        <p14:creationId xmlns:p14="http://schemas.microsoft.com/office/powerpoint/2010/main" val="1260847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FDEABD-FA00-4CD5-9603-0252AEDF3813}" type="datetimeFigureOut">
              <a:rPr lang="en-US" smtClean="0"/>
              <a:t>6/22/18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231928-6987-4873-A2E4-CE3A333AAA9E}" type="slidenum">
              <a:rPr lang="en-US" smtClean="0"/>
              <a:t>‹#›</a:t>
            </a:fld>
            <a:endParaRPr lang="en-US"/>
          </a:p>
        </p:txBody>
      </p:sp>
    </p:spTree>
    <p:extLst>
      <p:ext uri="{BB962C8B-B14F-4D97-AF65-F5344CB8AC3E}">
        <p14:creationId xmlns:p14="http://schemas.microsoft.com/office/powerpoint/2010/main" val="395259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FDEABD-FA00-4CD5-9603-0252AEDF3813}" type="datetimeFigureOut">
              <a:rPr lang="en-US" smtClean="0"/>
              <a:t>6/22/18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231928-6987-4873-A2E4-CE3A333AAA9E}" type="slidenum">
              <a:rPr lang="en-US" smtClean="0"/>
              <a:t>‹#›</a:t>
            </a:fld>
            <a:endParaRPr lang="en-US"/>
          </a:p>
        </p:txBody>
      </p:sp>
    </p:spTree>
    <p:extLst>
      <p:ext uri="{BB962C8B-B14F-4D97-AF65-F5344CB8AC3E}">
        <p14:creationId xmlns:p14="http://schemas.microsoft.com/office/powerpoint/2010/main" val="2747100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DEABD-FA00-4CD5-9603-0252AEDF3813}" type="datetimeFigureOut">
              <a:rPr lang="en-US" smtClean="0"/>
              <a:t>6/22/18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231928-6987-4873-A2E4-CE3A333AAA9E}" type="slidenum">
              <a:rPr lang="en-US" smtClean="0"/>
              <a:t>‹#›</a:t>
            </a:fld>
            <a:endParaRPr lang="en-US"/>
          </a:p>
        </p:txBody>
      </p:sp>
    </p:spTree>
    <p:extLst>
      <p:ext uri="{BB962C8B-B14F-4D97-AF65-F5344CB8AC3E}">
        <p14:creationId xmlns:p14="http://schemas.microsoft.com/office/powerpoint/2010/main" val="973108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FDEABD-FA00-4CD5-9603-0252AEDF3813}" type="datetimeFigureOut">
              <a:rPr lang="en-US" smtClean="0"/>
              <a:t>6/22/18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231928-6987-4873-A2E4-CE3A333AAA9E}" type="slidenum">
              <a:rPr lang="en-US" smtClean="0"/>
              <a:t>‹#›</a:t>
            </a:fld>
            <a:endParaRPr lang="en-US"/>
          </a:p>
        </p:txBody>
      </p:sp>
    </p:spTree>
    <p:extLst>
      <p:ext uri="{BB962C8B-B14F-4D97-AF65-F5344CB8AC3E}">
        <p14:creationId xmlns:p14="http://schemas.microsoft.com/office/powerpoint/2010/main" val="1370491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FDEABD-FA00-4CD5-9603-0252AEDF3813}" type="datetimeFigureOut">
              <a:rPr lang="en-US" smtClean="0"/>
              <a:t>6/22/18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231928-6987-4873-A2E4-CE3A333AAA9E}" type="slidenum">
              <a:rPr lang="en-US" smtClean="0"/>
              <a:t>‹#›</a:t>
            </a:fld>
            <a:endParaRPr lang="en-US"/>
          </a:p>
        </p:txBody>
      </p:sp>
    </p:spTree>
    <p:extLst>
      <p:ext uri="{BB962C8B-B14F-4D97-AF65-F5344CB8AC3E}">
        <p14:creationId xmlns:p14="http://schemas.microsoft.com/office/powerpoint/2010/main" val="3984255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FDEABD-FA00-4CD5-9603-0252AEDF3813}" type="datetimeFigureOut">
              <a:rPr lang="en-US" smtClean="0"/>
              <a:t>6/22/18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231928-6987-4873-A2E4-CE3A333AAA9E}" type="slidenum">
              <a:rPr lang="en-US" smtClean="0"/>
              <a:t>‹#›</a:t>
            </a:fld>
            <a:endParaRPr lang="en-US"/>
          </a:p>
        </p:txBody>
      </p:sp>
    </p:spTree>
    <p:extLst>
      <p:ext uri="{BB962C8B-B14F-4D97-AF65-F5344CB8AC3E}">
        <p14:creationId xmlns:p14="http://schemas.microsoft.com/office/powerpoint/2010/main" val="1414057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4095" y="631065"/>
            <a:ext cx="10728101" cy="1378039"/>
          </a:xfrm>
        </p:spPr>
        <p:txBody>
          <a:bodyPr>
            <a:normAutofit/>
          </a:bodyPr>
          <a:lstStyle/>
          <a:p>
            <a:r>
              <a:rPr lang="en-US" sz="4400" dirty="0">
                <a:solidFill>
                  <a:schemeClr val="bg1"/>
                </a:solidFill>
                <a:latin typeface="Times New Roman" panose="02020603050405020304" pitchFamily="18" charset="0"/>
                <a:cs typeface="Times New Roman" panose="02020603050405020304" pitchFamily="18" charset="0"/>
              </a:rPr>
              <a:t>High Leverage Practices: Where Do We Go from Here?</a:t>
            </a:r>
          </a:p>
        </p:txBody>
      </p:sp>
      <p:sp>
        <p:nvSpPr>
          <p:cNvPr id="3" name="Subtitle 2"/>
          <p:cNvSpPr>
            <a:spLocks noGrp="1"/>
          </p:cNvSpPr>
          <p:nvPr>
            <p:ph type="subTitle" idx="1"/>
          </p:nvPr>
        </p:nvSpPr>
        <p:spPr>
          <a:xfrm>
            <a:off x="1097280" y="2498501"/>
            <a:ext cx="10255348" cy="4005330"/>
          </a:xfrm>
          <a:solidFill>
            <a:schemeClr val="tx2">
              <a:lumMod val="50000"/>
              <a:alpha val="5000"/>
            </a:schemeClr>
          </a:solidFill>
          <a:ln>
            <a:noFill/>
          </a:ln>
        </p:spPr>
        <p:txBody>
          <a:bodyPr>
            <a:normAutofit fontScale="92500" lnSpcReduction="10000"/>
          </a:bodyPr>
          <a:lstStyle/>
          <a:p>
            <a:r>
              <a:rPr lang="en-US" sz="3200" dirty="0">
                <a:solidFill>
                  <a:schemeClr val="bg1"/>
                </a:solidFill>
                <a:latin typeface="Times New Roman" panose="02020603050405020304" pitchFamily="18" charset="0"/>
                <a:cs typeface="Times New Roman" panose="02020603050405020304" pitchFamily="18" charset="0"/>
              </a:rPr>
              <a:t>Larry Maheady, PhD</a:t>
            </a:r>
            <a:endParaRPr lang="en-US" sz="3200" b="1" dirty="0">
              <a:solidFill>
                <a:schemeClr val="bg1"/>
              </a:solidFill>
              <a:latin typeface="Times New Roman" panose="02020603050405020304" pitchFamily="18" charset="0"/>
              <a:cs typeface="Times New Roman" panose="02020603050405020304" pitchFamily="18" charset="0"/>
            </a:endParaRPr>
          </a:p>
          <a:p>
            <a:r>
              <a:rPr lang="en-US" sz="3200" dirty="0">
                <a:solidFill>
                  <a:schemeClr val="bg1"/>
                </a:solidFill>
                <a:latin typeface="Times New Roman" panose="02020603050405020304" pitchFamily="18" charset="0"/>
                <a:cs typeface="Times New Roman" panose="02020603050405020304" pitchFamily="18" charset="0"/>
              </a:rPr>
              <a:t>Exceptional Education Department</a:t>
            </a:r>
          </a:p>
          <a:p>
            <a:r>
              <a:rPr lang="en-US" sz="3200" dirty="0">
                <a:solidFill>
                  <a:schemeClr val="bg1"/>
                </a:solidFill>
                <a:latin typeface="Times New Roman" panose="02020603050405020304" pitchFamily="18" charset="0"/>
                <a:cs typeface="Times New Roman" panose="02020603050405020304" pitchFamily="18" charset="0"/>
              </a:rPr>
              <a:t>SUNY Buffalo State</a:t>
            </a:r>
            <a:endParaRPr lang="en-US" sz="3200" u="sng" dirty="0">
              <a:solidFill>
                <a:schemeClr val="bg1"/>
              </a:solidFill>
              <a:latin typeface="Times New Roman" panose="02020603050405020304" pitchFamily="18" charset="0"/>
              <a:cs typeface="Times New Roman" panose="02020603050405020304" pitchFamily="18" charset="0"/>
            </a:endParaRPr>
          </a:p>
          <a:p>
            <a:r>
              <a:rPr lang="en-US" sz="3200" u="sng" dirty="0">
                <a:solidFill>
                  <a:schemeClr val="bg1"/>
                </a:solidFill>
                <a:latin typeface="Times New Roman" panose="02020603050405020304" pitchFamily="18" charset="0"/>
                <a:cs typeface="Times New Roman" panose="02020603050405020304" pitchFamily="18" charset="0"/>
              </a:rPr>
              <a:t>maheadlj@buffalostate.edu</a:t>
            </a:r>
          </a:p>
          <a:p>
            <a:endParaRPr lang="en-US" sz="3200" dirty="0">
              <a:solidFill>
                <a:schemeClr val="bg1"/>
              </a:solidFill>
              <a:latin typeface="Times New Roman" panose="02020603050405020304" pitchFamily="18" charset="0"/>
              <a:cs typeface="Times New Roman" panose="02020603050405020304" pitchFamily="18" charset="0"/>
            </a:endParaRPr>
          </a:p>
          <a:p>
            <a:r>
              <a:rPr lang="en-US" sz="3200" dirty="0">
                <a:solidFill>
                  <a:schemeClr val="bg1"/>
                </a:solidFill>
                <a:latin typeface="Times New Roman" panose="02020603050405020304" pitchFamily="18" charset="0"/>
                <a:cs typeface="Times New Roman" panose="02020603050405020304" pitchFamily="18" charset="0"/>
              </a:rPr>
              <a:t>June 20, 2018</a:t>
            </a:r>
          </a:p>
          <a:p>
            <a:endParaRPr lang="en-US" sz="3200" dirty="0">
              <a:solidFill>
                <a:schemeClr val="bg1"/>
              </a:solidFill>
              <a:latin typeface="Times New Roman" panose="02020603050405020304" pitchFamily="18" charset="0"/>
              <a:cs typeface="Times New Roman" panose="02020603050405020304" pitchFamily="18" charset="0"/>
            </a:endParaRPr>
          </a:p>
          <a:p>
            <a:r>
              <a:rPr lang="en-US" sz="3200" dirty="0">
                <a:solidFill>
                  <a:schemeClr val="bg1"/>
                </a:solidFill>
                <a:latin typeface="Times New Roman" panose="02020603050405020304" pitchFamily="18" charset="0"/>
                <a:cs typeface="Times New Roman" panose="02020603050405020304" pitchFamily="18" charset="0"/>
              </a:rPr>
              <a:t>HLP/MTSS Summit West Georgia State University Macon, GA</a:t>
            </a:r>
          </a:p>
        </p:txBody>
      </p:sp>
    </p:spTree>
    <p:extLst>
      <p:ext uri="{BB962C8B-B14F-4D97-AF65-F5344CB8AC3E}">
        <p14:creationId xmlns:p14="http://schemas.microsoft.com/office/powerpoint/2010/main" val="3420482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69780"/>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“Signature Set” of High-Leverage Practices</a:t>
            </a:r>
          </a:p>
        </p:txBody>
      </p:sp>
      <p:sp>
        <p:nvSpPr>
          <p:cNvPr id="3" name="Content Placeholder 2"/>
          <p:cNvSpPr>
            <a:spLocks noGrp="1"/>
          </p:cNvSpPr>
          <p:nvPr>
            <p:ph idx="1"/>
          </p:nvPr>
        </p:nvSpPr>
        <p:spPr>
          <a:xfrm>
            <a:off x="838200" y="1944709"/>
            <a:ext cx="10515600" cy="4198513"/>
          </a:xfrm>
        </p:spPr>
        <p:txBody>
          <a:bodyPr>
            <a:normAutofit/>
          </a:bodyPr>
          <a:lstStyle/>
          <a:p>
            <a:r>
              <a:rPr lang="en-US" dirty="0">
                <a:solidFill>
                  <a:schemeClr val="bg1"/>
                </a:solidFill>
                <a:latin typeface="Times New Roman" panose="02020603050405020304" pitchFamily="18" charset="0"/>
                <a:cs typeface="Times New Roman" panose="02020603050405020304" pitchFamily="18" charset="0"/>
              </a:rPr>
              <a:t>Work </a:t>
            </a:r>
            <a:r>
              <a:rPr lang="en-US" dirty="0">
                <a:solidFill>
                  <a:srgbClr val="FFFF00"/>
                </a:solidFill>
                <a:latin typeface="Times New Roman" panose="02020603050405020304" pitchFamily="18" charset="0"/>
                <a:cs typeface="Times New Roman" panose="02020603050405020304" pitchFamily="18" charset="0"/>
              </a:rPr>
              <a:t>collaboratively</a:t>
            </a:r>
            <a:r>
              <a:rPr lang="en-US" dirty="0">
                <a:solidFill>
                  <a:schemeClr val="bg1"/>
                </a:solidFill>
                <a:latin typeface="Times New Roman" panose="02020603050405020304" pitchFamily="18" charset="0"/>
                <a:cs typeface="Times New Roman" panose="02020603050405020304" pitchFamily="18" charset="0"/>
              </a:rPr>
              <a:t> with others to improve student outcomes (HLPs # 1 &amp; 3)</a:t>
            </a:r>
          </a:p>
          <a:p>
            <a:r>
              <a:rPr lang="en-US" dirty="0">
                <a:solidFill>
                  <a:schemeClr val="bg1"/>
                </a:solidFill>
                <a:latin typeface="Times New Roman" panose="02020603050405020304" pitchFamily="18" charset="0"/>
                <a:cs typeface="Times New Roman" panose="02020603050405020304" pitchFamily="18" charset="0"/>
              </a:rPr>
              <a:t>Use </a:t>
            </a:r>
            <a:r>
              <a:rPr lang="en-US" dirty="0">
                <a:solidFill>
                  <a:srgbClr val="FFFF00"/>
                </a:solidFill>
                <a:latin typeface="Times New Roman" panose="02020603050405020304" pitchFamily="18" charset="0"/>
                <a:cs typeface="Times New Roman" panose="02020603050405020304" pitchFamily="18" charset="0"/>
              </a:rPr>
              <a:t>formative assessment </a:t>
            </a:r>
            <a:r>
              <a:rPr lang="en-US" dirty="0">
                <a:solidFill>
                  <a:schemeClr val="bg1"/>
                </a:solidFill>
                <a:latin typeface="Times New Roman" panose="02020603050405020304" pitchFamily="18" charset="0"/>
                <a:cs typeface="Times New Roman" panose="02020603050405020304" pitchFamily="18" charset="0"/>
              </a:rPr>
              <a:t>to monitor student performance (HLP# 6)</a:t>
            </a:r>
          </a:p>
          <a:p>
            <a:r>
              <a:rPr lang="en-US" dirty="0">
                <a:solidFill>
                  <a:schemeClr val="bg1"/>
                </a:solidFill>
                <a:latin typeface="Times New Roman" panose="02020603050405020304" pitchFamily="18" charset="0"/>
                <a:cs typeface="Times New Roman" panose="02020603050405020304" pitchFamily="18" charset="0"/>
              </a:rPr>
              <a:t>Use strategies that </a:t>
            </a:r>
            <a:r>
              <a:rPr lang="en-US" dirty="0">
                <a:solidFill>
                  <a:srgbClr val="FFFF00"/>
                </a:solidFill>
                <a:latin typeface="Times New Roman" panose="02020603050405020304" pitchFamily="18" charset="0"/>
                <a:cs typeface="Times New Roman" panose="02020603050405020304" pitchFamily="18" charset="0"/>
              </a:rPr>
              <a:t>actively engage all </a:t>
            </a:r>
            <a:r>
              <a:rPr lang="en-US" dirty="0">
                <a:solidFill>
                  <a:schemeClr val="bg1"/>
                </a:solidFill>
                <a:latin typeface="Times New Roman" panose="02020603050405020304" pitchFamily="18" charset="0"/>
                <a:cs typeface="Times New Roman" panose="02020603050405020304" pitchFamily="18" charset="0"/>
              </a:rPr>
              <a:t>students (HLP#18)</a:t>
            </a:r>
          </a:p>
          <a:p>
            <a:r>
              <a:rPr lang="en-US" dirty="0">
                <a:solidFill>
                  <a:schemeClr val="bg1"/>
                </a:solidFill>
                <a:latin typeface="Times New Roman" panose="02020603050405020304" pitchFamily="18" charset="0"/>
                <a:cs typeface="Times New Roman" panose="02020603050405020304" pitchFamily="18" charset="0"/>
              </a:rPr>
              <a:t>Provide </a:t>
            </a:r>
            <a:r>
              <a:rPr lang="en-US" dirty="0">
                <a:solidFill>
                  <a:srgbClr val="FFFF00"/>
                </a:solidFill>
                <a:latin typeface="Times New Roman" panose="02020603050405020304" pitchFamily="18" charset="0"/>
                <a:cs typeface="Times New Roman" panose="02020603050405020304" pitchFamily="18" charset="0"/>
              </a:rPr>
              <a:t>effective academic and behavioral feedback </a:t>
            </a:r>
            <a:r>
              <a:rPr lang="en-US" dirty="0">
                <a:solidFill>
                  <a:schemeClr val="bg1"/>
                </a:solidFill>
                <a:latin typeface="Times New Roman" panose="02020603050405020304" pitchFamily="18" charset="0"/>
                <a:cs typeface="Times New Roman" panose="02020603050405020304" pitchFamily="18" charset="0"/>
              </a:rPr>
              <a:t>(HLPs# 8 &amp; #22)</a:t>
            </a:r>
          </a:p>
          <a:p>
            <a:r>
              <a:rPr lang="en-US" dirty="0">
                <a:solidFill>
                  <a:schemeClr val="bg1"/>
                </a:solidFill>
                <a:latin typeface="Times New Roman" panose="02020603050405020304" pitchFamily="18" charset="0"/>
                <a:cs typeface="Times New Roman" panose="02020603050405020304" pitchFamily="18" charset="0"/>
              </a:rPr>
              <a:t>Create </a:t>
            </a:r>
            <a:r>
              <a:rPr lang="en-US" dirty="0">
                <a:solidFill>
                  <a:srgbClr val="FFFF00"/>
                </a:solidFill>
                <a:latin typeface="Times New Roman" panose="02020603050405020304" pitchFamily="18" charset="0"/>
                <a:cs typeface="Times New Roman" panose="02020603050405020304" pitchFamily="18" charset="0"/>
              </a:rPr>
              <a:t>consistent, organized, &amp; respectful learning environments </a:t>
            </a:r>
            <a:r>
              <a:rPr lang="en-US" dirty="0">
                <a:solidFill>
                  <a:schemeClr val="bg1"/>
                </a:solidFill>
                <a:latin typeface="Times New Roman" panose="02020603050405020304" pitchFamily="18" charset="0"/>
                <a:cs typeface="Times New Roman" panose="02020603050405020304" pitchFamily="18" charset="0"/>
              </a:rPr>
              <a:t>(HLP #7)</a:t>
            </a:r>
          </a:p>
          <a:p>
            <a:r>
              <a:rPr lang="en-US" dirty="0">
                <a:solidFill>
                  <a:schemeClr val="bg1"/>
                </a:solidFill>
                <a:latin typeface="Times New Roman" panose="02020603050405020304" pitchFamily="18" charset="0"/>
                <a:cs typeface="Times New Roman" panose="02020603050405020304" pitchFamily="18" charset="0"/>
              </a:rPr>
              <a:t>Use </a:t>
            </a:r>
            <a:r>
              <a:rPr lang="en-US" dirty="0">
                <a:solidFill>
                  <a:srgbClr val="FFFF00"/>
                </a:solidFill>
                <a:latin typeface="Times New Roman" panose="02020603050405020304" pitchFamily="18" charset="0"/>
                <a:cs typeface="Times New Roman" panose="02020603050405020304" pitchFamily="18" charset="0"/>
              </a:rPr>
              <a:t>small/flexible grouping</a:t>
            </a:r>
            <a:r>
              <a:rPr lang="en-US" dirty="0">
                <a:solidFill>
                  <a:schemeClr val="bg1"/>
                </a:solidFill>
                <a:latin typeface="Times New Roman" panose="02020603050405020304" pitchFamily="18" charset="0"/>
                <a:cs typeface="Times New Roman" panose="02020603050405020304" pitchFamily="18" charset="0"/>
              </a:rPr>
              <a:t> effectively (HLP#17)</a:t>
            </a: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7386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65161" y="2421228"/>
            <a:ext cx="9633397" cy="923330"/>
          </a:xfrm>
          <a:prstGeom prst="rect">
            <a:avLst/>
          </a:prstGeom>
          <a:noFill/>
        </p:spPr>
        <p:txBody>
          <a:bodyPr wrap="square" rtlCol="0">
            <a:spAutoFit/>
          </a:bodyPr>
          <a:lstStyle/>
          <a:p>
            <a:pPr algn="ctr"/>
            <a:r>
              <a:rPr lang="en-US" sz="5400" dirty="0">
                <a:solidFill>
                  <a:schemeClr val="bg1"/>
                </a:solidFill>
                <a:latin typeface="Times New Roman" panose="02020603050405020304" pitchFamily="18" charset="0"/>
                <a:cs typeface="Times New Roman" panose="02020603050405020304" pitchFamily="18" charset="0"/>
              </a:rPr>
              <a:t>Evidence-Based Practice(s)</a:t>
            </a:r>
          </a:p>
        </p:txBody>
      </p:sp>
    </p:spTree>
    <p:extLst>
      <p:ext uri="{BB962C8B-B14F-4D97-AF65-F5344CB8AC3E}">
        <p14:creationId xmlns:p14="http://schemas.microsoft.com/office/powerpoint/2010/main" val="840995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073" y="228600"/>
            <a:ext cx="10958514" cy="902801"/>
          </a:xfrm>
        </p:spPr>
        <p:txBody>
          <a:bodyPr>
            <a:normAutofit/>
          </a:bodyPr>
          <a:lstStyle/>
          <a:p>
            <a:pPr algn="ctr"/>
            <a:r>
              <a:rPr lang="en-US" dirty="0">
                <a:solidFill>
                  <a:schemeClr val="bg1"/>
                </a:solidFill>
                <a:latin typeface="Times New Roman" panose="02020603050405020304" pitchFamily="18" charset="0"/>
                <a:cs typeface="Times New Roman" panose="02020603050405020304" pitchFamily="18" charset="0"/>
              </a:rPr>
              <a:t>Evidence-Based Practice(s) (EBPs)</a:t>
            </a:r>
          </a:p>
        </p:txBody>
      </p:sp>
      <p:sp>
        <p:nvSpPr>
          <p:cNvPr id="3" name="Content Placeholder 2"/>
          <p:cNvSpPr>
            <a:spLocks noGrp="1"/>
          </p:cNvSpPr>
          <p:nvPr>
            <p:ph idx="1"/>
          </p:nvPr>
        </p:nvSpPr>
        <p:spPr>
          <a:xfrm>
            <a:off x="600072" y="1403797"/>
            <a:ext cx="10958515" cy="4958366"/>
          </a:xfrm>
        </p:spPr>
        <p:txBody>
          <a:bodyPr>
            <a:normAutofit fontScale="85000" lnSpcReduction="20000"/>
          </a:bodyPr>
          <a:lstStyle/>
          <a:p>
            <a:pPr marL="0" indent="0">
              <a:buNone/>
            </a:pPr>
            <a:endParaRPr lang="en-US" sz="3200" dirty="0">
              <a:solidFill>
                <a:schemeClr val="bg1"/>
              </a:solidFill>
              <a:latin typeface="Times New Roman" panose="02020603050405020304" pitchFamily="18" charset="0"/>
              <a:cs typeface="Times New Roman" panose="02020603050405020304" pitchFamily="18" charset="0"/>
            </a:endParaRPr>
          </a:p>
          <a:p>
            <a:r>
              <a:rPr lang="en-US" sz="4100" dirty="0">
                <a:solidFill>
                  <a:schemeClr val="bg1"/>
                </a:solidFill>
                <a:latin typeface="Times New Roman" panose="02020603050405020304" pitchFamily="18" charset="0"/>
                <a:cs typeface="Times New Roman" panose="02020603050405020304" pitchFamily="18" charset="0"/>
              </a:rPr>
              <a:t>Defined in two ways in education</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lvl="1"/>
            <a:r>
              <a:rPr lang="en-US" sz="3800" dirty="0">
                <a:solidFill>
                  <a:schemeClr val="bg1"/>
                </a:solidFill>
                <a:latin typeface="Times New Roman" panose="02020603050405020304" pitchFamily="18" charset="0"/>
                <a:cs typeface="Times New Roman" panose="02020603050405020304" pitchFamily="18" charset="0"/>
              </a:rPr>
              <a:t>1.  </a:t>
            </a:r>
            <a:r>
              <a:rPr lang="en-US" sz="3600" dirty="0">
                <a:solidFill>
                  <a:srgbClr val="FFFF00"/>
                </a:solidFill>
                <a:latin typeface="Times New Roman" panose="02020603050405020304" pitchFamily="18" charset="0"/>
                <a:cs typeface="Times New Roman" panose="02020603050405020304" pitchFamily="18" charset="0"/>
              </a:rPr>
              <a:t>Set or list of teaching practices </a:t>
            </a:r>
            <a:r>
              <a:rPr lang="en-US" sz="3600" dirty="0">
                <a:solidFill>
                  <a:schemeClr val="bg1"/>
                </a:solidFill>
                <a:latin typeface="Times New Roman" panose="02020603050405020304" pitchFamily="18" charset="0"/>
                <a:cs typeface="Times New Roman" panose="02020603050405020304" pitchFamily="18" charset="0"/>
              </a:rPr>
              <a:t>validated by rigorous research reviews</a:t>
            </a:r>
          </a:p>
          <a:p>
            <a:pPr lvl="2"/>
            <a:r>
              <a:rPr lang="en-US" sz="3100" dirty="0">
                <a:solidFill>
                  <a:schemeClr val="bg1"/>
                </a:solidFill>
                <a:latin typeface="Times New Roman" panose="02020603050405020304" pitchFamily="18" charset="0"/>
                <a:cs typeface="Times New Roman" panose="02020603050405020304" pitchFamily="18" charset="0"/>
              </a:rPr>
              <a:t>What Works Clearinghouse</a:t>
            </a:r>
          </a:p>
          <a:p>
            <a:pPr lvl="2"/>
            <a:r>
              <a:rPr lang="en-US" sz="3100" dirty="0">
                <a:solidFill>
                  <a:schemeClr val="bg1"/>
                </a:solidFill>
                <a:latin typeface="Times New Roman" panose="02020603050405020304" pitchFamily="18" charset="0"/>
                <a:cs typeface="Times New Roman" panose="02020603050405020304" pitchFamily="18" charset="0"/>
              </a:rPr>
              <a:t>Best Evidence Encyclopedia</a:t>
            </a:r>
          </a:p>
          <a:p>
            <a:pPr lvl="2"/>
            <a:r>
              <a:rPr lang="en-US" sz="3100" dirty="0">
                <a:solidFill>
                  <a:schemeClr val="bg1"/>
                </a:solidFill>
                <a:latin typeface="Times New Roman" panose="02020603050405020304" pitchFamily="18" charset="0"/>
                <a:cs typeface="Times New Roman" panose="02020603050405020304" pitchFamily="18" charset="0"/>
              </a:rPr>
              <a:t>Hattie or Marzano “Meta-analyses”</a:t>
            </a:r>
          </a:p>
          <a:p>
            <a:pPr marL="914400" lvl="2" indent="0">
              <a:buNone/>
            </a:pPr>
            <a:endParaRPr lang="en-US" sz="3800" dirty="0">
              <a:solidFill>
                <a:schemeClr val="bg1"/>
              </a:solidFill>
              <a:latin typeface="Times New Roman" panose="02020603050405020304" pitchFamily="18" charset="0"/>
              <a:cs typeface="Times New Roman" panose="02020603050405020304" pitchFamily="18" charset="0"/>
            </a:endParaRPr>
          </a:p>
          <a:p>
            <a:pPr lvl="1"/>
            <a:r>
              <a:rPr lang="en-US" sz="4400" dirty="0">
                <a:solidFill>
                  <a:schemeClr val="bg1"/>
                </a:solidFill>
                <a:latin typeface="Times New Roman" panose="02020603050405020304" pitchFamily="18" charset="0"/>
                <a:cs typeface="Times New Roman" panose="02020603050405020304" pitchFamily="18" charset="0"/>
              </a:rPr>
              <a:t>2. </a:t>
            </a:r>
            <a:r>
              <a:rPr lang="en-US" sz="3600" dirty="0">
                <a:solidFill>
                  <a:srgbClr val="FFFF00"/>
                </a:solidFill>
                <a:latin typeface="Times New Roman" panose="02020603050405020304" pitchFamily="18" charset="0"/>
                <a:cs typeface="Times New Roman" panose="02020603050405020304" pitchFamily="18" charset="0"/>
              </a:rPr>
              <a:t>Decision-making process </a:t>
            </a:r>
            <a:r>
              <a:rPr lang="en-US" sz="3600" dirty="0">
                <a:solidFill>
                  <a:schemeClr val="bg1"/>
                </a:solidFill>
                <a:latin typeface="Times New Roman" panose="02020603050405020304" pitchFamily="18" charset="0"/>
                <a:cs typeface="Times New Roman" panose="02020603050405020304" pitchFamily="18" charset="0"/>
              </a:rPr>
              <a:t>informed by </a:t>
            </a:r>
          </a:p>
          <a:p>
            <a:pPr lvl="2"/>
            <a:r>
              <a:rPr lang="en-US" sz="3100" dirty="0">
                <a:solidFill>
                  <a:schemeClr val="bg1"/>
                </a:solidFill>
                <a:latin typeface="Times New Roman" panose="02020603050405020304" pitchFamily="18" charset="0"/>
                <a:cs typeface="Times New Roman" panose="02020603050405020304" pitchFamily="18" charset="0"/>
              </a:rPr>
              <a:t>Best available evidence</a:t>
            </a:r>
          </a:p>
          <a:p>
            <a:pPr lvl="2"/>
            <a:r>
              <a:rPr lang="en-US" sz="3100" dirty="0">
                <a:solidFill>
                  <a:schemeClr val="bg1"/>
                </a:solidFill>
                <a:latin typeface="Times New Roman" panose="02020603050405020304" pitchFamily="18" charset="0"/>
                <a:cs typeface="Times New Roman" panose="02020603050405020304" pitchFamily="18" charset="0"/>
              </a:rPr>
              <a:t>Professional wisdom</a:t>
            </a:r>
          </a:p>
          <a:p>
            <a:pPr lvl="2"/>
            <a:r>
              <a:rPr lang="en-US" sz="3100" dirty="0">
                <a:solidFill>
                  <a:schemeClr val="bg1"/>
                </a:solidFill>
                <a:latin typeface="Times New Roman" panose="02020603050405020304" pitchFamily="18" charset="0"/>
                <a:cs typeface="Times New Roman" panose="02020603050405020304" pitchFamily="18" charset="0"/>
              </a:rPr>
              <a:t>Student needs</a:t>
            </a:r>
          </a:p>
          <a:p>
            <a:pPr marL="457200" lvl="1" indent="0">
              <a:buNone/>
            </a:pPr>
            <a:endParaRPr lang="en-US" sz="3000" dirty="0">
              <a:solidFill>
                <a:schemeClr val="bg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75210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5"/>
          <p:cNvGraphicFramePr>
            <a:graphicFrameLocks noGrp="1"/>
          </p:cNvGraphicFramePr>
          <p:nvPr>
            <p:ph idx="1"/>
            <p:extLst>
              <p:ext uri="{D42A27DB-BD31-4B8C-83A1-F6EECF244321}">
                <p14:modId xmlns:p14="http://schemas.microsoft.com/office/powerpoint/2010/main" val="4153694285"/>
              </p:ext>
            </p:extLst>
          </p:nvPr>
        </p:nvGraphicFramePr>
        <p:xfrm>
          <a:off x="1094704" y="631065"/>
          <a:ext cx="10104549" cy="5725285"/>
        </p:xfrm>
        <a:graphic>
          <a:graphicData uri="http://schemas.openxmlformats.org/drawingml/2006/chart">
            <c:chart xmlns:c="http://schemas.openxmlformats.org/drawingml/2006/chart" xmlns:r="http://schemas.openxmlformats.org/officeDocument/2006/relationships" r:id="rId2"/>
          </a:graphicData>
        </a:graphic>
      </p:graphicFrame>
      <p:sp>
        <p:nvSpPr>
          <p:cNvPr id="11" name="Oval 10"/>
          <p:cNvSpPr/>
          <p:nvPr/>
        </p:nvSpPr>
        <p:spPr>
          <a:xfrm>
            <a:off x="3241510" y="1105886"/>
            <a:ext cx="6552728" cy="864582"/>
          </a:xfrm>
          <a:prstGeom prst="ellipse">
            <a:avLst/>
          </a:prstGeom>
          <a:noFill/>
          <a:ln w="28575">
            <a:solidFill>
              <a:srgbClr val="FFFF00"/>
            </a:solidFill>
          </a:ln>
        </p:spPr>
        <p:style>
          <a:lnRef idx="2">
            <a:schemeClr val="accent6"/>
          </a:lnRef>
          <a:fillRef idx="1">
            <a:schemeClr val="lt1"/>
          </a:fillRef>
          <a:effectRef idx="0">
            <a:schemeClr val="accent6"/>
          </a:effectRef>
          <a:fontRef idx="minor">
            <a:schemeClr val="dk1"/>
          </a:fontRef>
        </p:style>
        <p:txBody>
          <a:bodyPr rtlCol="0" anchor="ctr"/>
          <a:lstStyle/>
          <a:p>
            <a:pPr algn="ctr" fontAlgn="base">
              <a:spcBef>
                <a:spcPct val="0"/>
              </a:spcBef>
              <a:spcAft>
                <a:spcPct val="0"/>
              </a:spcAft>
            </a:pPr>
            <a:endParaRPr lang="en-US">
              <a:solidFill>
                <a:srgbClr val="FF0000"/>
              </a:solidFill>
            </a:endParaRPr>
          </a:p>
        </p:txBody>
      </p:sp>
      <p:sp>
        <p:nvSpPr>
          <p:cNvPr id="12" name="TextBox 11"/>
          <p:cNvSpPr txBox="1"/>
          <p:nvPr/>
        </p:nvSpPr>
        <p:spPr>
          <a:xfrm>
            <a:off x="4275786" y="606165"/>
            <a:ext cx="3796583" cy="461665"/>
          </a:xfrm>
          <a:prstGeom prst="rect">
            <a:avLst/>
          </a:prstGeom>
          <a:noFill/>
        </p:spPr>
        <p:txBody>
          <a:bodyPr wrap="square" rtlCol="0">
            <a:spAutoFit/>
          </a:bodyPr>
          <a:lstStyle/>
          <a:p>
            <a:pPr algn="ctr" fontAlgn="base">
              <a:spcBef>
                <a:spcPct val="0"/>
              </a:spcBef>
              <a:spcAft>
                <a:spcPct val="0"/>
              </a:spcAft>
            </a:pPr>
            <a:r>
              <a:rPr lang="en-US" sz="2400" b="1" dirty="0">
                <a:solidFill>
                  <a:schemeClr val="bg1"/>
                </a:solidFill>
                <a:latin typeface="Times New Roman" panose="02020603050405020304" pitchFamily="18" charset="0"/>
                <a:cs typeface="Times New Roman" panose="02020603050405020304" pitchFamily="18" charset="0"/>
              </a:rPr>
              <a:t>Formative evaluation = .90</a:t>
            </a:r>
          </a:p>
        </p:txBody>
      </p:sp>
      <p:sp>
        <p:nvSpPr>
          <p:cNvPr id="13" name="TextBox 12"/>
          <p:cNvSpPr txBox="1"/>
          <p:nvPr/>
        </p:nvSpPr>
        <p:spPr>
          <a:xfrm>
            <a:off x="3876540" y="1280128"/>
            <a:ext cx="1820263" cy="400110"/>
          </a:xfrm>
          <a:prstGeom prst="rect">
            <a:avLst/>
          </a:prstGeom>
          <a:noFill/>
        </p:spPr>
        <p:txBody>
          <a:bodyPr wrap="square" rtlCol="0">
            <a:spAutoFit/>
          </a:bodyPr>
          <a:lstStyle/>
          <a:p>
            <a:pPr algn="ctr" fontAlgn="base">
              <a:spcBef>
                <a:spcPct val="0"/>
              </a:spcBef>
              <a:spcAft>
                <a:spcPct val="0"/>
              </a:spcAft>
            </a:pPr>
            <a:r>
              <a:rPr lang="en-US" sz="2000" b="1" dirty="0">
                <a:solidFill>
                  <a:schemeClr val="bg1"/>
                </a:solidFill>
                <a:latin typeface="Times New Roman" panose="02020603050405020304" pitchFamily="18" charset="0"/>
                <a:cs typeface="Times New Roman" panose="02020603050405020304" pitchFamily="18" charset="0"/>
              </a:rPr>
              <a:t>Feedback = .73</a:t>
            </a:r>
          </a:p>
        </p:txBody>
      </p:sp>
      <p:sp>
        <p:nvSpPr>
          <p:cNvPr id="14" name="TextBox 13"/>
          <p:cNvSpPr txBox="1"/>
          <p:nvPr/>
        </p:nvSpPr>
        <p:spPr>
          <a:xfrm>
            <a:off x="6625640" y="1290447"/>
            <a:ext cx="2548853" cy="400110"/>
          </a:xfrm>
          <a:prstGeom prst="rect">
            <a:avLst/>
          </a:prstGeom>
          <a:noFill/>
        </p:spPr>
        <p:txBody>
          <a:bodyPr wrap="square" rtlCol="0">
            <a:spAutoFit/>
          </a:bodyPr>
          <a:lstStyle/>
          <a:p>
            <a:pPr algn="ctr" fontAlgn="base">
              <a:spcBef>
                <a:spcPct val="0"/>
              </a:spcBef>
              <a:spcAft>
                <a:spcPct val="0"/>
              </a:spcAft>
            </a:pPr>
            <a:r>
              <a:rPr lang="en-US" sz="2000" b="1" dirty="0">
                <a:solidFill>
                  <a:schemeClr val="bg1"/>
                </a:solidFill>
                <a:latin typeface="Times New Roman" panose="02020603050405020304" pitchFamily="18" charset="0"/>
                <a:cs typeface="Times New Roman" panose="02020603050405020304" pitchFamily="18" charset="0"/>
              </a:rPr>
              <a:t>Spaced practice = .71</a:t>
            </a:r>
          </a:p>
        </p:txBody>
      </p:sp>
      <p:sp>
        <p:nvSpPr>
          <p:cNvPr id="5" name="Slide Number Placeholder 4"/>
          <p:cNvSpPr>
            <a:spLocks noGrp="1"/>
          </p:cNvSpPr>
          <p:nvPr>
            <p:ph type="sldNum" sz="quarter" idx="12"/>
          </p:nvPr>
        </p:nvSpPr>
        <p:spPr/>
        <p:txBody>
          <a:bodyPr/>
          <a:lstStyle/>
          <a:p>
            <a:pPr>
              <a:defRPr/>
            </a:pPr>
            <a:fld id="{7B2A1746-F099-443C-87A8-8DE5EE794DDF}" type="slidenum">
              <a:rPr lang="es-ES">
                <a:solidFill>
                  <a:srgbClr val="0367B3"/>
                </a:solidFill>
              </a:rPr>
              <a:pPr>
                <a:defRPr/>
              </a:pPr>
              <a:t>13</a:t>
            </a:fld>
            <a:endParaRPr lang="es-ES">
              <a:solidFill>
                <a:srgbClr val="0367B3"/>
              </a:solidFill>
            </a:endParaRPr>
          </a:p>
        </p:txBody>
      </p:sp>
    </p:spTree>
    <p:extLst>
      <p:ext uri="{BB962C8B-B14F-4D97-AF65-F5344CB8AC3E}">
        <p14:creationId xmlns:p14="http://schemas.microsoft.com/office/powerpoint/2010/main" val="18245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1000" fill="hold"/>
                                        <p:tgtEl>
                                          <p:spTgt spid="13"/>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1000"/>
                                        <p:tgtEl>
                                          <p:spTgt spid="14"/>
                                        </p:tgtEl>
                                      </p:cBhvr>
                                    </p:animEffect>
                                    <p:anim calcmode="lin" valueType="num">
                                      <p:cBhvr>
                                        <p:cTn id="30" dur="1000" fill="hold"/>
                                        <p:tgtEl>
                                          <p:spTgt spid="14"/>
                                        </p:tgtEl>
                                        <p:attrNameLst>
                                          <p:attrName>ppt_x</p:attrName>
                                        </p:attrNameLst>
                                      </p:cBhvr>
                                      <p:tavLst>
                                        <p:tav tm="0">
                                          <p:val>
                                            <p:strVal val="#ppt_x"/>
                                          </p:val>
                                        </p:tav>
                                        <p:tav tm="100000">
                                          <p:val>
                                            <p:strVal val="#ppt_x"/>
                                          </p:val>
                                        </p:tav>
                                      </p:tavLst>
                                    </p:anim>
                                    <p:anim calcmode="lin" valueType="num">
                                      <p:cBhvr>
                                        <p:cTn id="3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11" grpId="0" animBg="1"/>
      <p:bldP spid="12"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2872"/>
          </a:xfrm>
        </p:spPr>
        <p:txBody>
          <a:bodyPr>
            <a:normAutofit/>
          </a:bodyPr>
          <a:lstStyle/>
          <a:p>
            <a:pPr algn="ctr"/>
            <a:r>
              <a:rPr lang="en-US" sz="4000" dirty="0">
                <a:solidFill>
                  <a:schemeClr val="bg1"/>
                </a:solidFill>
                <a:latin typeface="Times New Roman" panose="02020603050405020304" pitchFamily="18" charset="0"/>
                <a:cs typeface="Times New Roman" panose="02020603050405020304" pitchFamily="18" charset="0"/>
              </a:rPr>
              <a:t>Essential or Core Practices</a:t>
            </a:r>
          </a:p>
        </p:txBody>
      </p:sp>
      <p:graphicFrame>
        <p:nvGraphicFramePr>
          <p:cNvPr id="6" name="Table 5"/>
          <p:cNvGraphicFramePr>
            <a:graphicFrameLocks noGrp="1"/>
          </p:cNvGraphicFramePr>
          <p:nvPr>
            <p:extLst/>
          </p:nvPr>
        </p:nvGraphicFramePr>
        <p:xfrm>
          <a:off x="953037" y="1556796"/>
          <a:ext cx="10400763" cy="4684595"/>
        </p:xfrm>
        <a:graphic>
          <a:graphicData uri="http://schemas.openxmlformats.org/drawingml/2006/table">
            <a:tbl>
              <a:tblPr firstRow="1" bandRow="1">
                <a:tableStyleId>{D7AC3CCA-C797-4891-BE02-D94E43425B78}</a:tableStyleId>
              </a:tblPr>
              <a:tblGrid>
                <a:gridCol w="6284890">
                  <a:extLst>
                    <a:ext uri="{9D8B030D-6E8A-4147-A177-3AD203B41FA5}">
                      <a16:colId xmlns:a16="http://schemas.microsoft.com/office/drawing/2014/main" val="20000"/>
                    </a:ext>
                  </a:extLst>
                </a:gridCol>
                <a:gridCol w="4115873">
                  <a:extLst>
                    <a:ext uri="{9D8B030D-6E8A-4147-A177-3AD203B41FA5}">
                      <a16:colId xmlns:a16="http://schemas.microsoft.com/office/drawing/2014/main" val="20001"/>
                    </a:ext>
                  </a:extLst>
                </a:gridCol>
              </a:tblGrid>
              <a:tr h="668559">
                <a:tc>
                  <a:txBody>
                    <a:bodyPr/>
                    <a:lstStyle/>
                    <a:p>
                      <a:pPr algn="l"/>
                      <a:r>
                        <a:rPr lang="en-US" sz="2800" b="0" dirty="0">
                          <a:solidFill>
                            <a:schemeClr val="tx1"/>
                          </a:solidFill>
                          <a:latin typeface="Times New Roman" panose="02020603050405020304" pitchFamily="18" charset="0"/>
                          <a:ea typeface="+mn-ea"/>
                          <a:cs typeface="Times New Roman" panose="02020603050405020304" pitchFamily="18" charset="0"/>
                        </a:rPr>
                        <a:t>Providing formative evaluation</a:t>
                      </a:r>
                    </a:p>
                  </a:txBody>
                  <a:tcPr anchor="ctr"/>
                </a:tc>
                <a:tc>
                  <a:txBody>
                    <a:bodyPr/>
                    <a:lstStyle/>
                    <a:p>
                      <a:pPr algn="ctr"/>
                      <a:r>
                        <a:rPr lang="en-US" sz="2800" b="0" kern="1200" dirty="0">
                          <a:solidFill>
                            <a:schemeClr val="tx1"/>
                          </a:solidFill>
                          <a:latin typeface="Times New Roman" panose="02020603050405020304" pitchFamily="18" charset="0"/>
                          <a:ea typeface="+mn-ea"/>
                          <a:cs typeface="Times New Roman" panose="02020603050405020304" pitchFamily="18" charset="0"/>
                        </a:rPr>
                        <a:t>0.90</a:t>
                      </a:r>
                      <a:endParaRPr lang="en-US" sz="2800" b="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0"/>
                  </a:ext>
                </a:extLst>
              </a:tr>
              <a:tr h="547002">
                <a:tc>
                  <a:txBody>
                    <a:bodyPr/>
                    <a:lstStyle/>
                    <a:p>
                      <a:pPr algn="l"/>
                      <a:r>
                        <a:rPr lang="en-US" sz="2800" b="0" kern="1200" dirty="0">
                          <a:solidFill>
                            <a:schemeClr val="tx1"/>
                          </a:solidFill>
                          <a:latin typeface="Times New Roman" panose="02020603050405020304" pitchFamily="18" charset="0"/>
                          <a:ea typeface="+mn-ea"/>
                          <a:cs typeface="Times New Roman" panose="02020603050405020304" pitchFamily="18" charset="0"/>
                        </a:rPr>
                        <a:t>Feedback</a:t>
                      </a:r>
                    </a:p>
                  </a:txBody>
                  <a:tcPr anchor="ctr"/>
                </a:tc>
                <a:tc>
                  <a:txBody>
                    <a:bodyPr/>
                    <a:lstStyle/>
                    <a:p>
                      <a:pPr algn="ctr"/>
                      <a:r>
                        <a:rPr lang="en-US" sz="2800" b="0" kern="1200" dirty="0">
                          <a:solidFill>
                            <a:schemeClr val="tx1"/>
                          </a:solidFill>
                          <a:latin typeface="Times New Roman" panose="02020603050405020304" pitchFamily="18" charset="0"/>
                          <a:ea typeface="+mn-ea"/>
                          <a:cs typeface="Times New Roman" panose="02020603050405020304" pitchFamily="18" charset="0"/>
                        </a:rPr>
                        <a:t>0.73</a:t>
                      </a:r>
                    </a:p>
                  </a:txBody>
                  <a:tcPr anchor="ctr"/>
                </a:tc>
                <a:extLst>
                  <a:ext uri="{0D108BD9-81ED-4DB2-BD59-A6C34878D82A}">
                    <a16:rowId xmlns:a16="http://schemas.microsoft.com/office/drawing/2014/main" val="10001"/>
                  </a:ext>
                </a:extLst>
              </a:tr>
              <a:tr h="445133">
                <a:tc>
                  <a:txBody>
                    <a:bodyPr/>
                    <a:lstStyle/>
                    <a:p>
                      <a:pPr algn="l"/>
                      <a:r>
                        <a:rPr lang="en-US" sz="2800" b="0" kern="1200" dirty="0">
                          <a:solidFill>
                            <a:schemeClr val="tx1"/>
                          </a:solidFill>
                          <a:latin typeface="Times New Roman" panose="02020603050405020304" pitchFamily="18" charset="0"/>
                          <a:ea typeface="+mn-ea"/>
                          <a:cs typeface="Times New Roman" panose="02020603050405020304" pitchFamily="18" charset="0"/>
                        </a:rPr>
                        <a:t>Spaced versus massed practice	</a:t>
                      </a:r>
                    </a:p>
                  </a:txBody>
                  <a:tcPr anchor="ctr"/>
                </a:tc>
                <a:tc>
                  <a:txBody>
                    <a:bodyPr/>
                    <a:lstStyle/>
                    <a:p>
                      <a:pPr algn="ctr"/>
                      <a:r>
                        <a:rPr lang="en-US" sz="2800" b="0" kern="1200" dirty="0">
                          <a:solidFill>
                            <a:schemeClr val="tx1"/>
                          </a:solidFill>
                          <a:latin typeface="Times New Roman" panose="02020603050405020304" pitchFamily="18" charset="0"/>
                          <a:ea typeface="+mn-ea"/>
                          <a:cs typeface="Times New Roman" panose="02020603050405020304" pitchFamily="18" charset="0"/>
                        </a:rPr>
                        <a:t>0.71</a:t>
                      </a:r>
                    </a:p>
                  </a:txBody>
                  <a:tcPr anchor="ctr"/>
                </a:tc>
                <a:extLst>
                  <a:ext uri="{0D108BD9-81ED-4DB2-BD59-A6C34878D82A}">
                    <a16:rowId xmlns:a16="http://schemas.microsoft.com/office/drawing/2014/main" val="10002"/>
                  </a:ext>
                </a:extLst>
              </a:tr>
              <a:tr h="445133">
                <a:tc>
                  <a:txBody>
                    <a:bodyPr/>
                    <a:lstStyle/>
                    <a:p>
                      <a:pPr algn="l"/>
                      <a:r>
                        <a:rPr lang="en-US" sz="2800" b="0" kern="1200" dirty="0">
                          <a:solidFill>
                            <a:schemeClr val="tx1"/>
                          </a:solidFill>
                          <a:latin typeface="Times New Roman" panose="02020603050405020304" pitchFamily="18" charset="0"/>
                          <a:ea typeface="+mn-ea"/>
                          <a:cs typeface="Times New Roman" panose="02020603050405020304" pitchFamily="18" charset="0"/>
                        </a:rPr>
                        <a:t>Meta-cognitive strategies</a:t>
                      </a:r>
                    </a:p>
                  </a:txBody>
                  <a:tcPr anchor="ctr"/>
                </a:tc>
                <a:tc>
                  <a:txBody>
                    <a:bodyPr/>
                    <a:lstStyle/>
                    <a:p>
                      <a:pPr algn="ctr"/>
                      <a:r>
                        <a:rPr lang="en-US" sz="2800" b="0" kern="1200" dirty="0">
                          <a:solidFill>
                            <a:schemeClr val="tx1"/>
                          </a:solidFill>
                          <a:latin typeface="Times New Roman" panose="02020603050405020304" pitchFamily="18" charset="0"/>
                          <a:ea typeface="+mn-ea"/>
                          <a:cs typeface="Times New Roman" panose="02020603050405020304" pitchFamily="18" charset="0"/>
                        </a:rPr>
                        <a:t>0.69</a:t>
                      </a:r>
                    </a:p>
                  </a:txBody>
                  <a:tcPr anchor="ctr"/>
                </a:tc>
                <a:extLst>
                  <a:ext uri="{0D108BD9-81ED-4DB2-BD59-A6C34878D82A}">
                    <a16:rowId xmlns:a16="http://schemas.microsoft.com/office/drawing/2014/main" val="10003"/>
                  </a:ext>
                </a:extLst>
              </a:tr>
              <a:tr h="654817">
                <a:tc>
                  <a:txBody>
                    <a:bodyPr/>
                    <a:lstStyle/>
                    <a:p>
                      <a:pPr algn="l"/>
                      <a:r>
                        <a:rPr lang="en-US" sz="2800" b="0" kern="1200" dirty="0">
                          <a:solidFill>
                            <a:schemeClr val="tx1"/>
                          </a:solidFill>
                          <a:latin typeface="Times New Roman" panose="02020603050405020304" pitchFamily="18" charset="0"/>
                          <a:ea typeface="+mn-ea"/>
                          <a:cs typeface="Times New Roman" panose="02020603050405020304" pitchFamily="18" charset="0"/>
                        </a:rPr>
                        <a:t>Self-verbalization/self-questioning</a:t>
                      </a:r>
                    </a:p>
                  </a:txBody>
                  <a:tcPr anchor="ctr"/>
                </a:tc>
                <a:tc>
                  <a:txBody>
                    <a:bodyPr/>
                    <a:lstStyle/>
                    <a:p>
                      <a:pPr algn="ctr"/>
                      <a:r>
                        <a:rPr lang="en-US" sz="2800" b="0" kern="1200" dirty="0">
                          <a:solidFill>
                            <a:schemeClr val="tx1"/>
                          </a:solidFill>
                          <a:latin typeface="Times New Roman" panose="02020603050405020304" pitchFamily="18" charset="0"/>
                          <a:ea typeface="+mn-ea"/>
                          <a:cs typeface="Times New Roman" panose="02020603050405020304" pitchFamily="18" charset="0"/>
                        </a:rPr>
                        <a:t>0.64</a:t>
                      </a:r>
                    </a:p>
                  </a:txBody>
                  <a:tcPr anchor="ctr"/>
                </a:tc>
                <a:extLst>
                  <a:ext uri="{0D108BD9-81ED-4DB2-BD59-A6C34878D82A}">
                    <a16:rowId xmlns:a16="http://schemas.microsoft.com/office/drawing/2014/main" val="10004"/>
                  </a:ext>
                </a:extLst>
              </a:tr>
              <a:tr h="445133">
                <a:tc>
                  <a:txBody>
                    <a:bodyPr/>
                    <a:lstStyle/>
                    <a:p>
                      <a:pPr algn="l"/>
                      <a:r>
                        <a:rPr lang="en-US" sz="2800" b="0" kern="1200" dirty="0">
                          <a:solidFill>
                            <a:schemeClr val="tx1"/>
                          </a:solidFill>
                          <a:latin typeface="Times New Roman" panose="02020603050405020304" pitchFamily="18" charset="0"/>
                          <a:ea typeface="+mn-ea"/>
                          <a:cs typeface="Times New Roman" panose="02020603050405020304" pitchFamily="18" charset="0"/>
                        </a:rPr>
                        <a:t>Concept maps</a:t>
                      </a:r>
                    </a:p>
                  </a:txBody>
                  <a:tcPr anchor="ctr"/>
                </a:tc>
                <a:tc>
                  <a:txBody>
                    <a:bodyPr/>
                    <a:lstStyle/>
                    <a:p>
                      <a:pPr algn="ctr"/>
                      <a:r>
                        <a:rPr lang="en-US" sz="2800" b="0" kern="1200" dirty="0">
                          <a:solidFill>
                            <a:schemeClr val="tx1"/>
                          </a:solidFill>
                          <a:latin typeface="Times New Roman" panose="02020603050405020304" pitchFamily="18" charset="0"/>
                          <a:ea typeface="+mn-ea"/>
                          <a:cs typeface="Times New Roman" panose="02020603050405020304" pitchFamily="18" charset="0"/>
                        </a:rPr>
                        <a:t>0.57</a:t>
                      </a:r>
                    </a:p>
                  </a:txBody>
                  <a:tcPr anchor="ctr"/>
                </a:tc>
                <a:extLst>
                  <a:ext uri="{0D108BD9-81ED-4DB2-BD59-A6C34878D82A}">
                    <a16:rowId xmlns:a16="http://schemas.microsoft.com/office/drawing/2014/main" val="10005"/>
                  </a:ext>
                </a:extLst>
              </a:tr>
              <a:tr h="445133">
                <a:tc>
                  <a:txBody>
                    <a:bodyPr/>
                    <a:lstStyle/>
                    <a:p>
                      <a:pPr algn="l"/>
                      <a:r>
                        <a:rPr lang="en-US" sz="2800" b="0" kern="1200" dirty="0">
                          <a:solidFill>
                            <a:schemeClr val="tx1"/>
                          </a:solidFill>
                          <a:latin typeface="Times New Roman" panose="02020603050405020304" pitchFamily="18" charset="0"/>
                          <a:ea typeface="+mn-ea"/>
                          <a:cs typeface="Times New Roman" panose="02020603050405020304" pitchFamily="18" charset="0"/>
                        </a:rPr>
                        <a:t>Worked examples</a:t>
                      </a:r>
                    </a:p>
                  </a:txBody>
                  <a:tcPr anchor="ctr"/>
                </a:tc>
                <a:tc>
                  <a:txBody>
                    <a:bodyPr/>
                    <a:lstStyle/>
                    <a:p>
                      <a:pPr algn="ctr"/>
                      <a:r>
                        <a:rPr lang="en-US" sz="2800" b="0" kern="1200" dirty="0">
                          <a:solidFill>
                            <a:schemeClr val="tx1"/>
                          </a:solidFill>
                          <a:latin typeface="Times New Roman" panose="02020603050405020304" pitchFamily="18" charset="0"/>
                          <a:ea typeface="+mn-ea"/>
                          <a:cs typeface="Times New Roman" panose="02020603050405020304" pitchFamily="18" charset="0"/>
                        </a:rPr>
                        <a:t>0.57</a:t>
                      </a:r>
                    </a:p>
                  </a:txBody>
                  <a:tcPr anchor="ctr"/>
                </a:tc>
                <a:extLst>
                  <a:ext uri="{0D108BD9-81ED-4DB2-BD59-A6C34878D82A}">
                    <a16:rowId xmlns:a16="http://schemas.microsoft.com/office/drawing/2014/main" val="10006"/>
                  </a:ext>
                </a:extLst>
              </a:tr>
              <a:tr h="741577">
                <a:tc>
                  <a:txBody>
                    <a:bodyPr/>
                    <a:lstStyle/>
                    <a:p>
                      <a:pPr algn="l"/>
                      <a:r>
                        <a:rPr lang="en-US" sz="2800" b="0" kern="1200" dirty="0">
                          <a:solidFill>
                            <a:schemeClr val="tx1"/>
                          </a:solidFill>
                          <a:latin typeface="Times New Roman" panose="02020603050405020304" pitchFamily="18" charset="0"/>
                          <a:ea typeface="+mn-ea"/>
                          <a:cs typeface="Times New Roman" panose="02020603050405020304" pitchFamily="18" charset="0"/>
                        </a:rPr>
                        <a:t>Peer tutoring</a:t>
                      </a:r>
                    </a:p>
                  </a:txBody>
                  <a:tcPr anchor="ctr"/>
                </a:tc>
                <a:tc>
                  <a:txBody>
                    <a:bodyPr/>
                    <a:lstStyle/>
                    <a:p>
                      <a:pPr algn="ctr"/>
                      <a:r>
                        <a:rPr lang="en-US" sz="2800" b="0" kern="1200" dirty="0">
                          <a:solidFill>
                            <a:schemeClr val="tx1"/>
                          </a:solidFill>
                          <a:latin typeface="Times New Roman" panose="02020603050405020304" pitchFamily="18" charset="0"/>
                          <a:ea typeface="+mn-ea"/>
                          <a:cs typeface="Times New Roman" panose="02020603050405020304" pitchFamily="18" charset="0"/>
                        </a:rPr>
                        <a:t>0.55</a:t>
                      </a:r>
                    </a:p>
                  </a:txBody>
                  <a:tcPr anchor="ctr"/>
                </a:tc>
                <a:extLst>
                  <a:ext uri="{0D108BD9-81ED-4DB2-BD59-A6C34878D82A}">
                    <a16:rowId xmlns:a16="http://schemas.microsoft.com/office/drawing/2014/main" val="10007"/>
                  </a:ext>
                </a:extLst>
              </a:tr>
            </a:tbl>
          </a:graphicData>
        </a:graphic>
      </p:graphicFrame>
      <p:sp>
        <p:nvSpPr>
          <p:cNvPr id="5" name="Slide Number Placeholder 4"/>
          <p:cNvSpPr>
            <a:spLocks noGrp="1"/>
          </p:cNvSpPr>
          <p:nvPr>
            <p:ph type="sldNum" sz="quarter" idx="12"/>
          </p:nvPr>
        </p:nvSpPr>
        <p:spPr/>
        <p:txBody>
          <a:bodyPr/>
          <a:lstStyle/>
          <a:p>
            <a:pPr>
              <a:defRPr/>
            </a:pPr>
            <a:fld id="{43B8A053-6D95-4331-9F93-59B8AAE4FF98}" type="slidenum">
              <a:rPr lang="es-ES">
                <a:solidFill>
                  <a:srgbClr val="0367B3"/>
                </a:solidFill>
              </a:rPr>
              <a:pPr>
                <a:defRPr/>
              </a:pPr>
              <a:t>14</a:t>
            </a:fld>
            <a:endParaRPr lang="es-ES">
              <a:solidFill>
                <a:srgbClr val="0367B3"/>
              </a:solidFill>
            </a:endParaRPr>
          </a:p>
        </p:txBody>
      </p:sp>
    </p:spTree>
    <p:extLst>
      <p:ext uri="{BB962C8B-B14F-4D97-AF65-F5344CB8AC3E}">
        <p14:creationId xmlns:p14="http://schemas.microsoft.com/office/powerpoint/2010/main" val="4203146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graph of the Cost Benefit Analysis of Common Interventions. Rapid Assessment was far more effective than any other method."/>
          <p:cNvPicPr>
            <a:picLocks noGrp="1" noChangeAspect="1"/>
          </p:cNvPicPr>
          <p:nvPr>
            <p:ph idx="1"/>
          </p:nvPr>
        </p:nvPicPr>
        <p:blipFill>
          <a:blip r:embed="rId2"/>
          <a:stretch>
            <a:fillRect/>
          </a:stretch>
        </p:blipFill>
        <p:spPr>
          <a:xfrm>
            <a:off x="927279" y="361781"/>
            <a:ext cx="10264462" cy="5588258"/>
          </a:xfrm>
          <a:prstGeom prst="rect">
            <a:avLst/>
          </a:prstGeom>
          <a:ln>
            <a:solidFill>
              <a:srgbClr val="0061AF"/>
            </a:solidFill>
          </a:ln>
        </p:spPr>
      </p:pic>
      <p:sp>
        <p:nvSpPr>
          <p:cNvPr id="6" name="TextBox 5"/>
          <p:cNvSpPr txBox="1"/>
          <p:nvPr/>
        </p:nvSpPr>
        <p:spPr>
          <a:xfrm>
            <a:off x="1468191" y="6055723"/>
            <a:ext cx="9478851" cy="461665"/>
          </a:xfrm>
          <a:prstGeom prst="rect">
            <a:avLst/>
          </a:prstGeom>
          <a:noFill/>
        </p:spPr>
        <p:txBody>
          <a:bodyPr wrap="square" rtlCol="0">
            <a:spAutoFit/>
          </a:bodyPr>
          <a:lstStyle/>
          <a:p>
            <a:pPr algn="ctr" fontAlgn="base">
              <a:spcBef>
                <a:spcPct val="0"/>
              </a:spcBef>
              <a:spcAft>
                <a:spcPct val="0"/>
              </a:spcAft>
            </a:pPr>
            <a:r>
              <a:rPr lang="en-US" sz="2400" dirty="0">
                <a:solidFill>
                  <a:schemeClr val="bg1"/>
                </a:solidFill>
                <a:latin typeface="Times New Roman" panose="02020603050405020304" pitchFamily="18" charset="0"/>
                <a:cs typeface="Times New Roman" panose="02020603050405020304" pitchFamily="18" charset="0"/>
              </a:rPr>
              <a:t>Effectiveness Cost Ratio = Effect Size/Cost Per Student</a:t>
            </a:r>
          </a:p>
        </p:txBody>
      </p:sp>
    </p:spTree>
    <p:extLst>
      <p:ext uri="{BB962C8B-B14F-4D97-AF65-F5344CB8AC3E}">
        <p14:creationId xmlns:p14="http://schemas.microsoft.com/office/powerpoint/2010/main" val="161556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62130" y="2369713"/>
            <a:ext cx="9955369" cy="923330"/>
          </a:xfrm>
          <a:prstGeom prst="rect">
            <a:avLst/>
          </a:prstGeom>
          <a:noFill/>
        </p:spPr>
        <p:txBody>
          <a:bodyPr wrap="square" rtlCol="0">
            <a:spAutoFit/>
          </a:bodyPr>
          <a:lstStyle/>
          <a:p>
            <a:pPr algn="ctr"/>
            <a:r>
              <a:rPr lang="en-US" sz="5400" dirty="0">
                <a:solidFill>
                  <a:schemeClr val="bg1"/>
                </a:solidFill>
                <a:latin typeface="Times New Roman" panose="02020603050405020304" pitchFamily="18" charset="0"/>
                <a:cs typeface="Times New Roman" panose="02020603050405020304" pitchFamily="18" charset="0"/>
              </a:rPr>
              <a:t>EBP as a Decision-Making Process</a:t>
            </a:r>
          </a:p>
        </p:txBody>
      </p:sp>
    </p:spTree>
    <p:extLst>
      <p:ext uri="{BB962C8B-B14F-4D97-AF65-F5344CB8AC3E}">
        <p14:creationId xmlns:p14="http://schemas.microsoft.com/office/powerpoint/2010/main" val="3377115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5488"/>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Challenge for Leaders &amp; Practitioners</a:t>
            </a:r>
          </a:p>
        </p:txBody>
      </p:sp>
      <p:sp>
        <p:nvSpPr>
          <p:cNvPr id="3" name="Content Placeholder 2"/>
          <p:cNvSpPr>
            <a:spLocks noGrp="1"/>
          </p:cNvSpPr>
          <p:nvPr>
            <p:ph idx="1"/>
          </p:nvPr>
        </p:nvSpPr>
        <p:spPr>
          <a:xfrm>
            <a:off x="838200" y="1416676"/>
            <a:ext cx="10515600" cy="5087155"/>
          </a:xfrm>
        </p:spPr>
        <p:txBody>
          <a:bodyPr>
            <a:normAutofit/>
          </a:bodyPr>
          <a:lstStyle/>
          <a:p>
            <a:r>
              <a:rPr lang="en-US" dirty="0">
                <a:solidFill>
                  <a:schemeClr val="bg1"/>
                </a:solidFill>
                <a:latin typeface="Times New Roman" panose="02020603050405020304" pitchFamily="18" charset="0"/>
                <a:cs typeface="Times New Roman" panose="02020603050405020304" pitchFamily="18" charset="0"/>
              </a:rPr>
              <a:t>Solve </a:t>
            </a:r>
            <a:r>
              <a:rPr lang="en-US" dirty="0">
                <a:solidFill>
                  <a:srgbClr val="FFFF00"/>
                </a:solidFill>
                <a:latin typeface="Times New Roman" panose="02020603050405020304" pitchFamily="18" charset="0"/>
                <a:cs typeface="Times New Roman" panose="02020603050405020304" pitchFamily="18" charset="0"/>
              </a:rPr>
              <a:t>specific</a:t>
            </a:r>
            <a:r>
              <a:rPr lang="en-US" dirty="0">
                <a:solidFill>
                  <a:schemeClr val="bg1"/>
                </a:solidFill>
                <a:latin typeface="Times New Roman" panose="02020603050405020304" pitchFamily="18" charset="0"/>
                <a:cs typeface="Times New Roman" panose="02020603050405020304" pitchFamily="18" charset="0"/>
              </a:rPr>
              <a:t> problems for </a:t>
            </a:r>
            <a:r>
              <a:rPr lang="en-US" dirty="0">
                <a:solidFill>
                  <a:srgbClr val="FFFF00"/>
                </a:solidFill>
                <a:latin typeface="Times New Roman" panose="02020603050405020304" pitchFamily="18" charset="0"/>
                <a:cs typeface="Times New Roman" panose="02020603050405020304" pitchFamily="18" charset="0"/>
              </a:rPr>
              <a:t>specific</a:t>
            </a:r>
            <a:r>
              <a:rPr lang="en-US" dirty="0">
                <a:solidFill>
                  <a:schemeClr val="bg1"/>
                </a:solidFill>
                <a:latin typeface="Times New Roman" panose="02020603050405020304" pitchFamily="18" charset="0"/>
                <a:cs typeface="Times New Roman" panose="02020603050405020304" pitchFamily="18" charset="0"/>
              </a:rPr>
              <a:t> students in </a:t>
            </a:r>
            <a:r>
              <a:rPr lang="en-US" dirty="0">
                <a:solidFill>
                  <a:srgbClr val="FFFF00"/>
                </a:solidFill>
                <a:latin typeface="Times New Roman" panose="02020603050405020304" pitchFamily="18" charset="0"/>
                <a:cs typeface="Times New Roman" panose="02020603050405020304" pitchFamily="18" charset="0"/>
              </a:rPr>
              <a:t>specific</a:t>
            </a:r>
            <a:r>
              <a:rPr lang="en-US" dirty="0">
                <a:solidFill>
                  <a:schemeClr val="bg1"/>
                </a:solidFill>
                <a:latin typeface="Times New Roman" panose="02020603050405020304" pitchFamily="18" charset="0"/>
                <a:cs typeface="Times New Roman" panose="02020603050405020304" pitchFamily="18" charset="0"/>
              </a:rPr>
              <a:t> context.</a:t>
            </a:r>
          </a:p>
          <a:p>
            <a:r>
              <a:rPr lang="en-US" dirty="0">
                <a:solidFill>
                  <a:schemeClr val="bg1"/>
                </a:solidFill>
                <a:latin typeface="Times New Roman" panose="02020603050405020304" pitchFamily="18" charset="0"/>
                <a:cs typeface="Times New Roman" panose="02020603050405020304" pitchFamily="18" charset="0"/>
              </a:rPr>
              <a:t>Evidence base may be…... </a:t>
            </a:r>
          </a:p>
          <a:p>
            <a:pPr lvl="1"/>
            <a:r>
              <a:rPr lang="en-US" dirty="0">
                <a:solidFill>
                  <a:srgbClr val="FFFF00"/>
                </a:solidFill>
                <a:latin typeface="Times New Roman" panose="02020603050405020304" pitchFamily="18" charset="0"/>
                <a:cs typeface="Times New Roman" panose="02020603050405020304" pitchFamily="18" charset="0"/>
              </a:rPr>
              <a:t>abundant to non-existent</a:t>
            </a:r>
            <a:endParaRPr lang="en-US" dirty="0">
              <a:solidFill>
                <a:schemeClr val="bg1"/>
              </a:solidFill>
              <a:latin typeface="Times New Roman" panose="02020603050405020304" pitchFamily="18" charset="0"/>
              <a:cs typeface="Times New Roman" panose="02020603050405020304" pitchFamily="18" charset="0"/>
            </a:endParaRPr>
          </a:p>
          <a:p>
            <a:pPr lvl="1"/>
            <a:r>
              <a:rPr lang="en-US" dirty="0">
                <a:solidFill>
                  <a:schemeClr val="bg1"/>
                </a:solidFill>
                <a:latin typeface="Times New Roman" panose="02020603050405020304" pitchFamily="18" charset="0"/>
                <a:cs typeface="Times New Roman" panose="02020603050405020304" pitchFamily="18" charset="0"/>
              </a:rPr>
              <a:t>more or less </a:t>
            </a:r>
            <a:r>
              <a:rPr lang="en-US" dirty="0">
                <a:solidFill>
                  <a:srgbClr val="FFFF00"/>
                </a:solidFill>
                <a:latin typeface="Times New Roman" panose="02020603050405020304" pitchFamily="18" charset="0"/>
                <a:cs typeface="Times New Roman" panose="02020603050405020304" pitchFamily="18" charset="0"/>
              </a:rPr>
              <a:t>relevant</a:t>
            </a:r>
          </a:p>
          <a:p>
            <a:r>
              <a:rPr lang="en-US" dirty="0">
                <a:solidFill>
                  <a:schemeClr val="bg1"/>
                </a:solidFill>
                <a:latin typeface="Times New Roman" panose="02020603050405020304" pitchFamily="18" charset="0"/>
                <a:cs typeface="Times New Roman" panose="02020603050405020304" pitchFamily="18" charset="0"/>
              </a:rPr>
              <a:t>What should leaders &amp; practitioners do? decisions must be made…</a:t>
            </a:r>
          </a:p>
          <a:p>
            <a:pPr lvl="1"/>
            <a:r>
              <a:rPr lang="en-US" dirty="0">
                <a:solidFill>
                  <a:schemeClr val="bg1"/>
                </a:solidFill>
                <a:latin typeface="Times New Roman" panose="02020603050405020304" pitchFamily="18" charset="0"/>
                <a:cs typeface="Times New Roman" panose="02020603050405020304" pitchFamily="18" charset="0"/>
              </a:rPr>
              <a:t>Use the best available evidence OR make decisions without relying on evidence at all</a:t>
            </a:r>
          </a:p>
          <a:p>
            <a:r>
              <a:rPr lang="en-US" dirty="0">
                <a:solidFill>
                  <a:schemeClr val="bg1"/>
                </a:solidFill>
                <a:latin typeface="Times New Roman" panose="02020603050405020304" pitchFamily="18" charset="0"/>
                <a:cs typeface="Times New Roman" panose="02020603050405020304" pitchFamily="18" charset="0"/>
              </a:rPr>
              <a:t>Even if EBPs are implemented well, impact on students must still be evaluated</a:t>
            </a:r>
          </a:p>
          <a:p>
            <a:pPr lvl="1"/>
            <a:r>
              <a:rPr lang="en-US" dirty="0">
                <a:solidFill>
                  <a:schemeClr val="bg1"/>
                </a:solidFill>
                <a:latin typeface="Times New Roman" panose="02020603050405020304" pitchFamily="18" charset="0"/>
                <a:cs typeface="Times New Roman" panose="02020603050405020304" pitchFamily="18" charset="0"/>
              </a:rPr>
              <a:t>Progress monitoring = practice-based evidence</a:t>
            </a:r>
          </a:p>
        </p:txBody>
      </p:sp>
    </p:spTree>
    <p:extLst>
      <p:ext uri="{BB962C8B-B14F-4D97-AF65-F5344CB8AC3E}">
        <p14:creationId xmlns:p14="http://schemas.microsoft.com/office/powerpoint/2010/main" val="3691268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5307" y="204789"/>
            <a:ext cx="10947042" cy="992735"/>
          </a:xfrm>
        </p:spPr>
        <p:txBody>
          <a:bodyPr>
            <a:normAutofit/>
          </a:bodyPr>
          <a:lstStyle/>
          <a:p>
            <a:pPr algn="ctr" eaLnBrk="1" hangingPunct="1"/>
            <a:r>
              <a:rPr lang="en-US" altLang="en-US" sz="3600" dirty="0">
                <a:solidFill>
                  <a:schemeClr val="bg1"/>
                </a:solidFill>
                <a:latin typeface="Times New Roman" panose="02020603050405020304" pitchFamily="18" charset="0"/>
                <a:cs typeface="Times New Roman" panose="02020603050405020304" pitchFamily="18" charset="0"/>
              </a:rPr>
              <a:t>Evidence-based Practice as Decision-Making Process</a:t>
            </a:r>
          </a:p>
        </p:txBody>
      </p:sp>
      <p:sp>
        <p:nvSpPr>
          <p:cNvPr id="41987" name="Rectangle 3"/>
          <p:cNvSpPr>
            <a:spLocks noGrp="1" noChangeArrowheads="1"/>
          </p:cNvSpPr>
          <p:nvPr>
            <p:ph type="body" idx="1"/>
          </p:nvPr>
        </p:nvSpPr>
        <p:spPr>
          <a:xfrm>
            <a:off x="838200" y="4270376"/>
            <a:ext cx="10515600" cy="2170113"/>
          </a:xfrm>
        </p:spPr>
        <p:txBody>
          <a:bodyPr>
            <a:normAutofit/>
          </a:bodyPr>
          <a:lstStyle/>
          <a:p>
            <a:pPr eaLnBrk="1" hangingPunct="1"/>
            <a:r>
              <a:rPr lang="en-US" altLang="en-US" sz="2400" dirty="0">
                <a:solidFill>
                  <a:schemeClr val="bg1"/>
                </a:solidFill>
                <a:latin typeface="Times New Roman" panose="02020603050405020304" pitchFamily="18" charset="0"/>
                <a:cs typeface="Times New Roman" panose="02020603050405020304" pitchFamily="18" charset="0"/>
              </a:rPr>
              <a:t>EBP is a decision-making approach that places emphasis on evidence to:</a:t>
            </a:r>
          </a:p>
          <a:p>
            <a:pPr lvl="1" eaLnBrk="1" hangingPunct="1"/>
            <a:r>
              <a:rPr lang="en-US" altLang="en-US" dirty="0">
                <a:solidFill>
                  <a:schemeClr val="bg1"/>
                </a:solidFill>
                <a:latin typeface="Times New Roman" panose="02020603050405020304" pitchFamily="18" charset="0"/>
                <a:cs typeface="Times New Roman" panose="02020603050405020304" pitchFamily="18" charset="0"/>
              </a:rPr>
              <a:t>guide decisions about which interventions to use;</a:t>
            </a:r>
          </a:p>
          <a:p>
            <a:pPr lvl="1" eaLnBrk="1" hangingPunct="1"/>
            <a:r>
              <a:rPr lang="en-US" altLang="en-US" dirty="0">
                <a:solidFill>
                  <a:schemeClr val="bg1"/>
                </a:solidFill>
                <a:latin typeface="Times New Roman" panose="02020603050405020304" pitchFamily="18" charset="0"/>
                <a:cs typeface="Times New Roman" panose="02020603050405020304" pitchFamily="18" charset="0"/>
              </a:rPr>
              <a:t>evaluate the effects of any intervention.</a:t>
            </a:r>
          </a:p>
          <a:p>
            <a:pPr lvl="1" eaLnBrk="1" hangingPunct="1"/>
            <a:endParaRPr lang="en-US" altLang="en-US" dirty="0">
              <a:solidFill>
                <a:schemeClr val="bg1"/>
              </a:solidFill>
              <a:latin typeface="Times New Roman" panose="02020603050405020304" pitchFamily="18" charset="0"/>
              <a:cs typeface="Times New Roman" panose="02020603050405020304" pitchFamily="18" charset="0"/>
            </a:endParaRPr>
          </a:p>
          <a:p>
            <a:pPr marL="457200" lvl="1" indent="0" eaLnBrk="1" hangingPunct="1">
              <a:buNone/>
            </a:pP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Detrich</a:t>
            </a:r>
            <a:r>
              <a:rPr lang="en-US" altLang="en-US" dirty="0">
                <a:solidFill>
                  <a:schemeClr val="bg1"/>
                </a:solidFill>
                <a:latin typeface="Times New Roman" panose="02020603050405020304" pitchFamily="18" charset="0"/>
                <a:cs typeface="Times New Roman" panose="02020603050405020304" pitchFamily="18" charset="0"/>
              </a:rPr>
              <a:t> (2008)</a:t>
            </a:r>
          </a:p>
        </p:txBody>
      </p:sp>
      <p:pic>
        <p:nvPicPr>
          <p:cNvPr id="21508" name="Picture 4" descr="A three prong plug that represents EBP being plugged into an outle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1674254"/>
            <a:ext cx="10515600" cy="2146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9" name="Text Box 5"/>
          <p:cNvSpPr txBox="1">
            <a:spLocks noChangeArrowheads="1"/>
          </p:cNvSpPr>
          <p:nvPr/>
        </p:nvSpPr>
        <p:spPr bwMode="auto">
          <a:xfrm>
            <a:off x="4262906" y="2056393"/>
            <a:ext cx="10027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sz="1200" dirty="0">
                <a:latin typeface="Times New Roman" panose="02020603050405020304" pitchFamily="18" charset="0"/>
                <a:cs typeface="Times New Roman" panose="02020603050405020304" pitchFamily="18" charset="0"/>
              </a:rPr>
              <a:t>Professional Wisdom</a:t>
            </a:r>
          </a:p>
        </p:txBody>
      </p:sp>
      <p:sp>
        <p:nvSpPr>
          <p:cNvPr id="41990" name="Rectangle 6"/>
          <p:cNvSpPr>
            <a:spLocks noChangeArrowheads="1"/>
          </p:cNvSpPr>
          <p:nvPr/>
        </p:nvSpPr>
        <p:spPr bwMode="auto">
          <a:xfrm>
            <a:off x="3716829" y="2558691"/>
            <a:ext cx="10921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1200" dirty="0">
                <a:latin typeface="Times New Roman" panose="02020603050405020304" pitchFamily="18" charset="0"/>
                <a:cs typeface="Times New Roman" panose="02020603050405020304" pitchFamily="18" charset="0"/>
              </a:rPr>
              <a:t>Best available evidence</a:t>
            </a:r>
          </a:p>
        </p:txBody>
      </p:sp>
      <p:sp>
        <p:nvSpPr>
          <p:cNvPr id="41991" name="Text Box 7"/>
          <p:cNvSpPr txBox="1">
            <a:spLocks noChangeArrowheads="1"/>
          </p:cNvSpPr>
          <p:nvPr/>
        </p:nvSpPr>
        <p:spPr bwMode="auto">
          <a:xfrm>
            <a:off x="3716829" y="3047484"/>
            <a:ext cx="13826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sz="1200" dirty="0">
                <a:latin typeface="Times New Roman" panose="02020603050405020304" pitchFamily="18" charset="0"/>
                <a:cs typeface="Times New Roman" panose="02020603050405020304" pitchFamily="18" charset="0"/>
              </a:rPr>
              <a:t>Student Needs</a:t>
            </a:r>
          </a:p>
        </p:txBody>
      </p:sp>
      <p:sp>
        <p:nvSpPr>
          <p:cNvPr id="21512" name="Rectangle 8"/>
          <p:cNvSpPr>
            <a:spLocks noChangeArrowheads="1"/>
          </p:cNvSpPr>
          <p:nvPr/>
        </p:nvSpPr>
        <p:spPr bwMode="auto">
          <a:xfrm>
            <a:off x="7566026" y="3865564"/>
            <a:ext cx="296889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2000" dirty="0">
                <a:solidFill>
                  <a:schemeClr val="bg1"/>
                </a:solidFill>
                <a:latin typeface="Times New Roman" panose="02020603050405020304" pitchFamily="18" charset="0"/>
                <a:cs typeface="Times New Roman" panose="02020603050405020304" pitchFamily="18" charset="0"/>
              </a:rPr>
              <a:t>Sackett et al (2000)</a:t>
            </a:r>
          </a:p>
        </p:txBody>
      </p:sp>
      <p:sp>
        <p:nvSpPr>
          <p:cNvPr id="41993" name="Text Box 9"/>
          <p:cNvSpPr txBox="1">
            <a:spLocks noChangeArrowheads="1"/>
          </p:cNvSpPr>
          <p:nvPr/>
        </p:nvSpPr>
        <p:spPr bwMode="auto">
          <a:xfrm>
            <a:off x="3313113" y="4146553"/>
            <a:ext cx="4483100" cy="579437"/>
          </a:xfrm>
          <a:prstGeom prst="rect">
            <a:avLst/>
          </a:prstGeom>
          <a:noFill/>
          <a:ln w="9525">
            <a:noFill/>
            <a:miter lim="800000"/>
            <a:headEnd/>
            <a:tailEnd/>
          </a:ln>
        </p:spPr>
        <p:txBody>
          <a:bodyPr>
            <a:spAutoFit/>
          </a:bodyPr>
          <a:lstStyle/>
          <a:p>
            <a:pPr>
              <a:spcBef>
                <a:spcPct val="50000"/>
              </a:spcBef>
              <a:defRPr/>
            </a:pPr>
            <a:r>
              <a:rPr lang="en-US" sz="3200" dirty="0">
                <a:solidFill>
                  <a:srgbClr val="FFFF00"/>
                </a:solidFill>
                <a:effectLst>
                  <a:outerShdw blurRad="38100" dist="38100" dir="2700000" algn="tl">
                    <a:srgbClr val="000000"/>
                  </a:outerShdw>
                </a:effectLst>
                <a:latin typeface="Myriad Pro" pitchFamily="48" charset="0"/>
                <a:ea typeface="ＭＳ Ｐゴシック" pitchFamily="16" charset="-128"/>
              </a:rPr>
              <a:t>Professional</a:t>
            </a:r>
            <a:r>
              <a:rPr lang="en-US" sz="3200" dirty="0">
                <a:solidFill>
                  <a:srgbClr val="FF0000"/>
                </a:solidFill>
                <a:effectLst>
                  <a:outerShdw blurRad="38100" dist="38100" dir="2700000" algn="tl">
                    <a:srgbClr val="000000"/>
                  </a:outerShdw>
                </a:effectLst>
                <a:latin typeface="Myriad Pro" pitchFamily="48" charset="0"/>
                <a:ea typeface="ＭＳ Ｐゴシック" pitchFamily="16" charset="-128"/>
              </a:rPr>
              <a:t> </a:t>
            </a:r>
            <a:r>
              <a:rPr lang="en-US" sz="3200" dirty="0">
                <a:solidFill>
                  <a:srgbClr val="FFFF00"/>
                </a:solidFill>
                <a:effectLst>
                  <a:outerShdw blurRad="38100" dist="38100" dir="2700000" algn="tl">
                    <a:srgbClr val="000000"/>
                  </a:outerShdw>
                </a:effectLst>
                <a:latin typeface="Myriad Pro" pitchFamily="48" charset="0"/>
                <a:ea typeface="ＭＳ Ｐゴシック" pitchFamily="16" charset="-128"/>
              </a:rPr>
              <a:t>Wisdom</a:t>
            </a:r>
            <a:endParaRPr lang="en-US" sz="3200" dirty="0">
              <a:solidFill>
                <a:srgbClr val="FFFF00"/>
              </a:solidFill>
              <a:effectLst>
                <a:outerShdw blurRad="38100" dist="38100" dir="2700000" algn="tl">
                  <a:srgbClr val="FFFFFF"/>
                </a:outerShdw>
              </a:effectLst>
              <a:latin typeface="Myriad Pro" pitchFamily="48" charset="0"/>
              <a:ea typeface="ＭＳ Ｐゴシック" pitchFamily="16" charset="-128"/>
            </a:endParaRPr>
          </a:p>
        </p:txBody>
      </p:sp>
      <p:sp>
        <p:nvSpPr>
          <p:cNvPr id="41994" name="Rectangle 10"/>
          <p:cNvSpPr>
            <a:spLocks noChangeArrowheads="1"/>
          </p:cNvSpPr>
          <p:nvPr/>
        </p:nvSpPr>
        <p:spPr bwMode="auto">
          <a:xfrm>
            <a:off x="3313113" y="3877710"/>
            <a:ext cx="5118100" cy="579437"/>
          </a:xfrm>
          <a:prstGeom prst="rect">
            <a:avLst/>
          </a:prstGeom>
          <a:noFill/>
          <a:ln w="9525">
            <a:noFill/>
            <a:miter lim="800000"/>
            <a:headEnd/>
            <a:tailEnd/>
          </a:ln>
        </p:spPr>
        <p:txBody>
          <a:bodyPr>
            <a:spAutoFit/>
          </a:bodyPr>
          <a:lstStyle/>
          <a:p>
            <a:pPr>
              <a:defRPr/>
            </a:pPr>
            <a:r>
              <a:rPr lang="en-US" sz="3200" dirty="0">
                <a:solidFill>
                  <a:srgbClr val="FFFF00"/>
                </a:solidFill>
                <a:effectLst>
                  <a:outerShdw blurRad="38100" dist="38100" dir="2700000" algn="tl">
                    <a:srgbClr val="000000"/>
                  </a:outerShdw>
                </a:effectLst>
                <a:latin typeface="Times New Roman" panose="02020603050405020304" pitchFamily="18" charset="0"/>
                <a:ea typeface="ＭＳ Ｐゴシック" pitchFamily="16" charset="-128"/>
                <a:cs typeface="Times New Roman" panose="02020603050405020304" pitchFamily="18" charset="0"/>
              </a:rPr>
              <a:t>Best Available Evidence</a:t>
            </a:r>
            <a:endParaRPr lang="en-US" sz="3200" dirty="0">
              <a:solidFill>
                <a:srgbClr val="FFFF00"/>
              </a:solidFill>
              <a:effectLst>
                <a:outerShdw blurRad="38100" dist="38100" dir="2700000" algn="tl">
                  <a:srgbClr val="FFFFFF"/>
                </a:outerShdw>
              </a:effectLst>
              <a:latin typeface="Times New Roman" panose="02020603050405020304" pitchFamily="18" charset="0"/>
              <a:ea typeface="ＭＳ Ｐゴシック" pitchFamily="16" charset="-128"/>
              <a:cs typeface="Times New Roman" panose="02020603050405020304" pitchFamily="18" charset="0"/>
            </a:endParaRPr>
          </a:p>
        </p:txBody>
      </p:sp>
      <p:sp>
        <p:nvSpPr>
          <p:cNvPr id="41995" name="Text Box 11"/>
          <p:cNvSpPr txBox="1">
            <a:spLocks noChangeArrowheads="1"/>
          </p:cNvSpPr>
          <p:nvPr/>
        </p:nvSpPr>
        <p:spPr bwMode="auto">
          <a:xfrm>
            <a:off x="4010204" y="4274018"/>
            <a:ext cx="2957266" cy="584775"/>
          </a:xfrm>
          <a:prstGeom prst="rect">
            <a:avLst/>
          </a:prstGeom>
          <a:noFill/>
          <a:ln w="9525">
            <a:noFill/>
            <a:miter lim="800000"/>
            <a:headEnd/>
            <a:tailEnd/>
          </a:ln>
        </p:spPr>
        <p:txBody>
          <a:bodyPr wrap="square">
            <a:spAutoFit/>
          </a:bodyPr>
          <a:lstStyle/>
          <a:p>
            <a:pPr>
              <a:spcBef>
                <a:spcPct val="50000"/>
              </a:spcBef>
              <a:defRPr/>
            </a:pPr>
            <a:r>
              <a:rPr lang="en-US" sz="3200" dirty="0">
                <a:solidFill>
                  <a:srgbClr val="FFFF00"/>
                </a:solidFill>
                <a:effectLst>
                  <a:outerShdw blurRad="38100" dist="38100" dir="2700000" algn="tl">
                    <a:srgbClr val="000000"/>
                  </a:outerShdw>
                </a:effectLst>
                <a:latin typeface="Myriad Pro" pitchFamily="48" charset="0"/>
                <a:ea typeface="ＭＳ Ｐゴシック" pitchFamily="16" charset="-128"/>
              </a:rPr>
              <a:t>Student Needs</a:t>
            </a:r>
          </a:p>
        </p:txBody>
      </p:sp>
    </p:spTree>
    <p:extLst>
      <p:ext uri="{BB962C8B-B14F-4D97-AF65-F5344CB8AC3E}">
        <p14:creationId xmlns:p14="http://schemas.microsoft.com/office/powerpoint/2010/main" val="41767819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90"/>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41994"/>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199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1989"/>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41993"/>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99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991"/>
                                        </p:tgtEl>
                                        <p:attrNameLst>
                                          <p:attrName>style.visibility</p:attrName>
                                        </p:attrNameLst>
                                      </p:cBhvr>
                                      <p:to>
                                        <p:strVal val="visible"/>
                                      </p:to>
                                    </p:set>
                                  </p:childTnLst>
                                </p:cTn>
                              </p:par>
                              <p:par>
                                <p:cTn id="31" presetID="1" presetClass="exit" presetSubtype="0" fill="hold" grpId="1" nodeType="withEffect">
                                  <p:stCondLst>
                                    <p:cond delay="0"/>
                                  </p:stCondLst>
                                  <p:childTnLst>
                                    <p:set>
                                      <p:cBhvr>
                                        <p:cTn id="32" dur="1" fill="hold">
                                          <p:stCondLst>
                                            <p:cond delay="0"/>
                                          </p:stCondLst>
                                        </p:cTn>
                                        <p:tgtEl>
                                          <p:spTgt spid="41995"/>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1987">
                                            <p:txEl>
                                              <p:pRg st="2" end="2"/>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P spid="41989" grpId="0"/>
      <p:bldP spid="41990" grpId="0"/>
      <p:bldP spid="41991" grpId="0"/>
      <p:bldP spid="41993" grpId="0"/>
      <p:bldP spid="41993" grpId="1"/>
      <p:bldP spid="41994" grpId="0"/>
      <p:bldP spid="41994" grpId="1"/>
      <p:bldP spid="41995" grpId="0"/>
      <p:bldP spid="41995"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8946" y="1609860"/>
            <a:ext cx="10264462" cy="2585323"/>
          </a:xfrm>
          <a:prstGeom prst="rect">
            <a:avLst/>
          </a:prstGeom>
          <a:noFill/>
        </p:spPr>
        <p:txBody>
          <a:bodyPr wrap="square" rtlCol="0">
            <a:spAutoFit/>
          </a:bodyPr>
          <a:lstStyle/>
          <a:p>
            <a:pPr algn="ctr"/>
            <a:r>
              <a:rPr lang="en-US" sz="5400" dirty="0">
                <a:solidFill>
                  <a:schemeClr val="bg1"/>
                </a:solidFill>
                <a:latin typeface="Times New Roman" panose="02020603050405020304" pitchFamily="18" charset="0"/>
                <a:cs typeface="Times New Roman" panose="02020603050405020304" pitchFamily="18" charset="0"/>
              </a:rPr>
              <a:t>Which HLPs/EBPs should YOU implement in our classrooms and programs &amp; support in policy?</a:t>
            </a:r>
          </a:p>
        </p:txBody>
      </p:sp>
    </p:spTree>
    <p:extLst>
      <p:ext uri="{BB962C8B-B14F-4D97-AF65-F5344CB8AC3E}">
        <p14:creationId xmlns:p14="http://schemas.microsoft.com/office/powerpoint/2010/main" val="2638210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23493" y="1017431"/>
            <a:ext cx="9852337" cy="5159532"/>
          </a:xfrm>
        </p:spPr>
        <p:txBody>
          <a:bodyPr>
            <a:normAutofit/>
          </a:bodyPr>
          <a:lstStyle/>
          <a:p>
            <a:pPr marL="0" indent="0" algn="ctr">
              <a:buNone/>
            </a:pPr>
            <a:r>
              <a:rPr lang="en-US" sz="6000" dirty="0">
                <a:solidFill>
                  <a:schemeClr val="bg1"/>
                </a:solidFill>
                <a:latin typeface="Times New Roman" panose="02020603050405020304" pitchFamily="18" charset="0"/>
                <a:cs typeface="Times New Roman" panose="02020603050405020304" pitchFamily="18" charset="0"/>
              </a:rPr>
              <a:t>Bring clarity to the similarities &amp; differences among HLPs, EBPs, RBPs, PPs, and PBTE within the context of MTSS such as </a:t>
            </a:r>
            <a:r>
              <a:rPr lang="en-US" sz="6000" dirty="0" err="1">
                <a:solidFill>
                  <a:schemeClr val="bg1"/>
                </a:solidFill>
                <a:latin typeface="Times New Roman" panose="02020603050405020304" pitchFamily="18" charset="0"/>
                <a:cs typeface="Times New Roman" panose="02020603050405020304" pitchFamily="18" charset="0"/>
              </a:rPr>
              <a:t>RtI</a:t>
            </a:r>
            <a:r>
              <a:rPr lang="en-US" sz="6000" dirty="0">
                <a:solidFill>
                  <a:schemeClr val="bg1"/>
                </a:solidFill>
                <a:latin typeface="Times New Roman" panose="02020603050405020304" pitchFamily="18" charset="0"/>
                <a:cs typeface="Times New Roman" panose="02020603050405020304" pitchFamily="18" charset="0"/>
              </a:rPr>
              <a:t> &amp; SWPBIS</a:t>
            </a:r>
          </a:p>
        </p:txBody>
      </p:sp>
    </p:spTree>
    <p:extLst>
      <p:ext uri="{BB962C8B-B14F-4D97-AF65-F5344CB8AC3E}">
        <p14:creationId xmlns:p14="http://schemas.microsoft.com/office/powerpoint/2010/main" val="1482253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68192" y="2021983"/>
            <a:ext cx="9530366" cy="2585323"/>
          </a:xfrm>
          <a:prstGeom prst="rect">
            <a:avLst/>
          </a:prstGeom>
          <a:noFill/>
        </p:spPr>
        <p:txBody>
          <a:bodyPr wrap="square" rtlCol="0">
            <a:spAutoFit/>
          </a:bodyPr>
          <a:lstStyle/>
          <a:p>
            <a:pPr algn="ctr"/>
            <a:r>
              <a:rPr lang="en-US" sz="5400" dirty="0">
                <a:solidFill>
                  <a:schemeClr val="bg1"/>
                </a:solidFill>
                <a:latin typeface="Times New Roman" panose="02020603050405020304" pitchFamily="18" charset="0"/>
                <a:cs typeface="Times New Roman" panose="02020603050405020304" pitchFamily="18" charset="0"/>
              </a:rPr>
              <a:t>Infusing HLPs/EBPs in University Coursework &amp; P-12 Schools</a:t>
            </a:r>
          </a:p>
        </p:txBody>
      </p:sp>
    </p:spTree>
    <p:extLst>
      <p:ext uri="{BB962C8B-B14F-4D97-AF65-F5344CB8AC3E}">
        <p14:creationId xmlns:p14="http://schemas.microsoft.com/office/powerpoint/2010/main" val="2320715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03565" y="2535382"/>
            <a:ext cx="10335490" cy="1015663"/>
          </a:xfrm>
          <a:prstGeom prst="rect">
            <a:avLst/>
          </a:prstGeom>
          <a:noFill/>
        </p:spPr>
        <p:txBody>
          <a:bodyPr wrap="square" rtlCol="0">
            <a:spAutoFit/>
          </a:bodyPr>
          <a:lstStyle/>
          <a:p>
            <a:pPr algn="ctr"/>
            <a:r>
              <a:rPr lang="en-US" sz="6000" dirty="0">
                <a:solidFill>
                  <a:schemeClr val="bg1"/>
                </a:solidFill>
                <a:latin typeface="Times New Roman" panose="02020603050405020304" pitchFamily="18" charset="0"/>
                <a:cs typeface="Times New Roman" panose="02020603050405020304" pitchFamily="18" charset="0"/>
              </a:rPr>
              <a:t>Instructional Assistants Program</a:t>
            </a:r>
          </a:p>
        </p:txBody>
      </p:sp>
    </p:spTree>
    <p:extLst>
      <p:ext uri="{BB962C8B-B14F-4D97-AF65-F5344CB8AC3E}">
        <p14:creationId xmlns:p14="http://schemas.microsoft.com/office/powerpoint/2010/main" val="16601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469" y="171943"/>
            <a:ext cx="10452294" cy="1023812"/>
          </a:xfrm>
        </p:spPr>
        <p:txBody>
          <a:bodyPr>
            <a:normAutofit/>
          </a:bodyPr>
          <a:lstStyle/>
          <a:p>
            <a:pPr algn="ctr"/>
            <a:r>
              <a:rPr lang="en-US" dirty="0">
                <a:solidFill>
                  <a:schemeClr val="bg1"/>
                </a:solidFill>
                <a:latin typeface="Times New Roman" panose="02020603050405020304" pitchFamily="18" charset="0"/>
                <a:cs typeface="Times New Roman" panose="02020603050405020304" pitchFamily="18" charset="0"/>
              </a:rPr>
              <a:t>Instructional Assistants Program</a:t>
            </a:r>
          </a:p>
        </p:txBody>
      </p:sp>
      <p:sp>
        <p:nvSpPr>
          <p:cNvPr id="3" name="Content Placeholder 2"/>
          <p:cNvSpPr>
            <a:spLocks noGrp="1"/>
          </p:cNvSpPr>
          <p:nvPr>
            <p:ph idx="1"/>
          </p:nvPr>
        </p:nvSpPr>
        <p:spPr>
          <a:xfrm>
            <a:off x="695925" y="1524000"/>
            <a:ext cx="10917381" cy="4821381"/>
          </a:xfrm>
        </p:spPr>
        <p:txBody>
          <a:bodyPr>
            <a:noAutofit/>
          </a:bodyPr>
          <a:lstStyle/>
          <a:p>
            <a:r>
              <a:rPr lang="en-US" sz="3200" dirty="0">
                <a:solidFill>
                  <a:srgbClr val="FFFF00"/>
                </a:solidFill>
                <a:latin typeface="Times New Roman" panose="02020603050405020304" pitchFamily="18" charset="0"/>
                <a:cs typeface="Times New Roman" panose="02020603050405020304" pitchFamily="18" charset="0"/>
              </a:rPr>
              <a:t>8- to 10-week clinical experience</a:t>
            </a:r>
            <a:r>
              <a:rPr lang="en-US" sz="3200" dirty="0">
                <a:solidFill>
                  <a:schemeClr val="bg1"/>
                </a:solidFill>
                <a:latin typeface="Times New Roman" panose="02020603050405020304" pitchFamily="18" charset="0"/>
                <a:cs typeface="Times New Roman" panose="02020603050405020304" pitchFamily="18" charset="0"/>
              </a:rPr>
              <a:t>; linked to </a:t>
            </a:r>
            <a:r>
              <a:rPr lang="en-US" sz="3200" dirty="0">
                <a:solidFill>
                  <a:srgbClr val="FFFF00"/>
                </a:solidFill>
                <a:latin typeface="Times New Roman" panose="02020603050405020304" pitchFamily="18" charset="0"/>
                <a:cs typeface="Times New Roman" panose="02020603050405020304" pitchFamily="18" charset="0"/>
              </a:rPr>
              <a:t>required foundation course </a:t>
            </a:r>
            <a:r>
              <a:rPr lang="en-US" sz="3200" dirty="0">
                <a:solidFill>
                  <a:schemeClr val="bg1"/>
                </a:solidFill>
                <a:latin typeface="Times New Roman" panose="02020603050405020304" pitchFamily="18" charset="0"/>
                <a:cs typeface="Times New Roman" panose="02020603050405020304" pitchFamily="18" charset="0"/>
              </a:rPr>
              <a:t>&amp; developed with P-12 schools</a:t>
            </a:r>
          </a:p>
          <a:p>
            <a:r>
              <a:rPr lang="en-US" sz="3200" dirty="0">
                <a:solidFill>
                  <a:schemeClr val="bg1"/>
                </a:solidFill>
                <a:latin typeface="Times New Roman" panose="02020603050405020304" pitchFamily="18" charset="0"/>
                <a:cs typeface="Times New Roman" panose="02020603050405020304" pitchFamily="18" charset="0"/>
              </a:rPr>
              <a:t>Candidates assigned </a:t>
            </a:r>
            <a:r>
              <a:rPr lang="en-US" sz="3200" dirty="0">
                <a:solidFill>
                  <a:srgbClr val="FFFF00"/>
                </a:solidFill>
                <a:latin typeface="Times New Roman" panose="02020603050405020304" pitchFamily="18" charset="0"/>
                <a:cs typeface="Times New Roman" panose="02020603050405020304" pitchFamily="18" charset="0"/>
              </a:rPr>
              <a:t>in pairs</a:t>
            </a:r>
            <a:r>
              <a:rPr lang="en-US" sz="3200" dirty="0">
                <a:solidFill>
                  <a:schemeClr val="bg1"/>
                </a:solidFill>
                <a:latin typeface="Times New Roman" panose="02020603050405020304" pitchFamily="18" charset="0"/>
                <a:cs typeface="Times New Roman" panose="02020603050405020304" pitchFamily="18" charset="0"/>
              </a:rPr>
              <a:t>; (twice per week; 3 hours per day)</a:t>
            </a:r>
          </a:p>
          <a:p>
            <a:r>
              <a:rPr lang="en-US" sz="3200" dirty="0">
                <a:solidFill>
                  <a:srgbClr val="FFFF00"/>
                </a:solidFill>
                <a:latin typeface="Times New Roman" panose="02020603050405020304" pitchFamily="18" charset="0"/>
                <a:cs typeface="Times New Roman" panose="02020603050405020304" pitchFamily="18" charset="0"/>
              </a:rPr>
              <a:t>Teaching/Learning Contracts </a:t>
            </a:r>
            <a:r>
              <a:rPr lang="en-US" sz="3200" dirty="0">
                <a:solidFill>
                  <a:schemeClr val="bg1"/>
                </a:solidFill>
                <a:latin typeface="Times New Roman" panose="02020603050405020304" pitchFamily="18" charset="0"/>
                <a:cs typeface="Times New Roman" panose="02020603050405020304" pitchFamily="18" charset="0"/>
              </a:rPr>
              <a:t>defined daily instructional roles</a:t>
            </a:r>
          </a:p>
          <a:p>
            <a:r>
              <a:rPr lang="en-US" sz="3200" dirty="0">
                <a:solidFill>
                  <a:schemeClr val="bg1"/>
                </a:solidFill>
                <a:latin typeface="Times New Roman" panose="02020603050405020304" pitchFamily="18" charset="0"/>
                <a:cs typeface="Times New Roman" panose="02020603050405020304" pitchFamily="18" charset="0"/>
              </a:rPr>
              <a:t>Taught two formal lessons</a:t>
            </a:r>
          </a:p>
          <a:p>
            <a:pPr lvl="2"/>
            <a:r>
              <a:rPr lang="en-US" sz="2800" dirty="0">
                <a:solidFill>
                  <a:schemeClr val="bg1"/>
                </a:solidFill>
                <a:latin typeface="Times New Roman" panose="02020603050405020304" pitchFamily="18" charset="0"/>
                <a:cs typeface="Times New Roman" panose="02020603050405020304" pitchFamily="18" charset="0"/>
              </a:rPr>
              <a:t>Pre- &amp; post-test lessons </a:t>
            </a:r>
          </a:p>
          <a:p>
            <a:pPr lvl="2"/>
            <a:r>
              <a:rPr lang="en-US" sz="2800" dirty="0">
                <a:solidFill>
                  <a:schemeClr val="bg1"/>
                </a:solidFill>
                <a:latin typeface="Times New Roman" panose="02020603050405020304" pitchFamily="18" charset="0"/>
                <a:cs typeface="Times New Roman" panose="02020603050405020304" pitchFamily="18" charset="0"/>
              </a:rPr>
              <a:t>Graphed results for whole class, small groups, &amp; one target student</a:t>
            </a:r>
          </a:p>
          <a:p>
            <a:pPr lvl="2"/>
            <a:r>
              <a:rPr lang="en-US" sz="2800" dirty="0">
                <a:solidFill>
                  <a:schemeClr val="bg1"/>
                </a:solidFill>
                <a:latin typeface="Times New Roman" panose="02020603050405020304" pitchFamily="18" charset="0"/>
                <a:cs typeface="Times New Roman" panose="02020603050405020304" pitchFamily="18" charset="0"/>
              </a:rPr>
              <a:t>Use simple EBP with fidelity in one lesson</a:t>
            </a:r>
          </a:p>
        </p:txBody>
      </p:sp>
    </p:spTree>
    <p:extLst>
      <p:ext uri="{BB962C8B-B14F-4D97-AF65-F5344CB8AC3E}">
        <p14:creationId xmlns:p14="http://schemas.microsoft.com/office/powerpoint/2010/main" val="1382285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452" y="236368"/>
            <a:ext cx="10888393" cy="781095"/>
          </a:xfrm>
        </p:spPr>
        <p:txBody>
          <a:bodyPr>
            <a:normAutofit/>
          </a:bodyPr>
          <a:lstStyle/>
          <a:p>
            <a:pPr algn="ctr"/>
            <a:r>
              <a:rPr lang="en-US" sz="4000" dirty="0">
                <a:solidFill>
                  <a:srgbClr val="FFFF00"/>
                </a:solidFill>
                <a:latin typeface="Times New Roman" panose="02020603050405020304" pitchFamily="18" charset="0"/>
                <a:cs typeface="Times New Roman" panose="02020603050405020304" pitchFamily="18" charset="0"/>
              </a:rPr>
              <a:t>High Leverage Practice Contracts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70020543"/>
              </p:ext>
            </p:extLst>
          </p:nvPr>
        </p:nvGraphicFramePr>
        <p:xfrm>
          <a:off x="717452" y="1297833"/>
          <a:ext cx="10888393" cy="5266199"/>
        </p:xfrm>
        <a:graphic>
          <a:graphicData uri="http://schemas.openxmlformats.org/drawingml/2006/table">
            <a:tbl>
              <a:tblPr firstRow="1" bandRow="1">
                <a:tableStyleId>{5C22544A-7EE6-4342-B048-85BDC9FD1C3A}</a:tableStyleId>
              </a:tblPr>
              <a:tblGrid>
                <a:gridCol w="6071275">
                  <a:extLst>
                    <a:ext uri="{9D8B030D-6E8A-4147-A177-3AD203B41FA5}">
                      <a16:colId xmlns:a16="http://schemas.microsoft.com/office/drawing/2014/main" val="20000"/>
                    </a:ext>
                  </a:extLst>
                </a:gridCol>
                <a:gridCol w="1607128">
                  <a:extLst>
                    <a:ext uri="{9D8B030D-6E8A-4147-A177-3AD203B41FA5}">
                      <a16:colId xmlns:a16="http://schemas.microsoft.com/office/drawing/2014/main" val="20001"/>
                    </a:ext>
                  </a:extLst>
                </a:gridCol>
                <a:gridCol w="1690254">
                  <a:extLst>
                    <a:ext uri="{9D8B030D-6E8A-4147-A177-3AD203B41FA5}">
                      <a16:colId xmlns:a16="http://schemas.microsoft.com/office/drawing/2014/main" val="20002"/>
                    </a:ext>
                  </a:extLst>
                </a:gridCol>
                <a:gridCol w="1519736">
                  <a:extLst>
                    <a:ext uri="{9D8B030D-6E8A-4147-A177-3AD203B41FA5}">
                      <a16:colId xmlns:a16="http://schemas.microsoft.com/office/drawing/2014/main" val="20003"/>
                    </a:ext>
                  </a:extLst>
                </a:gridCol>
              </a:tblGrid>
              <a:tr h="899070">
                <a:tc>
                  <a:txBody>
                    <a:bodyPr/>
                    <a:lstStyle/>
                    <a:p>
                      <a:pPr algn="ctr"/>
                      <a:endParaRPr lang="en-US" sz="2400" b="0" dirty="0">
                        <a:solidFill>
                          <a:schemeClr val="tx1"/>
                        </a:solidFill>
                        <a:latin typeface="Times New Roman" panose="02020603050405020304" pitchFamily="18" charset="0"/>
                        <a:cs typeface="Times New Roman" panose="02020603050405020304" pitchFamily="18" charset="0"/>
                      </a:endParaRPr>
                    </a:p>
                    <a:p>
                      <a:pPr algn="ctr"/>
                      <a:r>
                        <a:rPr lang="en-US" sz="2400" b="0" dirty="0">
                          <a:solidFill>
                            <a:schemeClr val="tx1"/>
                          </a:solidFill>
                          <a:latin typeface="Times New Roman" panose="02020603050405020304" pitchFamily="18" charset="0"/>
                          <a:cs typeface="Times New Roman" panose="02020603050405020304" pitchFamily="18" charset="0"/>
                        </a:rPr>
                        <a:t>High Leverage Practice(s)</a:t>
                      </a:r>
                    </a:p>
                  </a:txBody>
                  <a:tcPr marL="68580" marR="68580"/>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Very Important</a:t>
                      </a:r>
                    </a:p>
                  </a:txBody>
                  <a:tcPr marL="68580" marR="68580"/>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Somewhat Important</a:t>
                      </a:r>
                    </a:p>
                  </a:txBody>
                  <a:tcPr marL="68580" marR="68580"/>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Less Important</a:t>
                      </a:r>
                    </a:p>
                  </a:txBody>
                  <a:tcPr marL="68580" marR="68580"/>
                </a:tc>
                <a:extLst>
                  <a:ext uri="{0D108BD9-81ED-4DB2-BD59-A6C34878D82A}">
                    <a16:rowId xmlns:a16="http://schemas.microsoft.com/office/drawing/2014/main" val="10000"/>
                  </a:ext>
                </a:extLst>
              </a:tr>
              <a:tr h="931051">
                <a:tc>
                  <a:txBody>
                    <a:bodyPr/>
                    <a:lstStyle/>
                    <a:p>
                      <a:pPr algn="l"/>
                      <a:r>
                        <a:rPr lang="en-US" sz="2400" dirty="0">
                          <a:latin typeface="Times New Roman" panose="02020603050405020304" pitchFamily="18" charset="0"/>
                          <a:cs typeface="Times New Roman" panose="02020603050405020304" pitchFamily="18" charset="0"/>
                        </a:rPr>
                        <a:t>#1. Collaborate with professionals to increase</a:t>
                      </a:r>
                      <a:r>
                        <a:rPr lang="en-US" sz="2400" baseline="0" dirty="0">
                          <a:latin typeface="Times New Roman" panose="02020603050405020304" pitchFamily="18" charset="0"/>
                          <a:cs typeface="Times New Roman" panose="02020603050405020304" pitchFamily="18" charset="0"/>
                        </a:rPr>
                        <a:t> student success.</a:t>
                      </a:r>
                      <a:endParaRPr lang="en-US" sz="2400" dirty="0">
                        <a:latin typeface="Times New Roman" panose="02020603050405020304" pitchFamily="18" charset="0"/>
                        <a:cs typeface="Times New Roman" panose="02020603050405020304" pitchFamily="18" charset="0"/>
                      </a:endParaRPr>
                    </a:p>
                  </a:txBody>
                  <a:tcPr marL="68580" marR="68580"/>
                </a:tc>
                <a:tc>
                  <a:txBody>
                    <a:bodyPr/>
                    <a:lstStyle/>
                    <a:p>
                      <a:pPr algn="ctr"/>
                      <a:r>
                        <a:rPr lang="en-US" sz="2400" b="1" dirty="0">
                          <a:latin typeface="Times New Roman" panose="02020603050405020304" pitchFamily="18" charset="0"/>
                          <a:cs typeface="Times New Roman" panose="02020603050405020304" pitchFamily="18" charset="0"/>
                        </a:rPr>
                        <a:t>X</a:t>
                      </a:r>
                    </a:p>
                  </a:txBody>
                  <a:tcPr marL="68580" marR="68580"/>
                </a:tc>
                <a:tc>
                  <a:txBody>
                    <a:bodyPr/>
                    <a:lstStyle/>
                    <a:p>
                      <a:pPr algn="ctr"/>
                      <a:endParaRPr lang="en-US" sz="2400" b="1" dirty="0">
                        <a:latin typeface="Times New Roman" panose="02020603050405020304" pitchFamily="18" charset="0"/>
                        <a:cs typeface="Times New Roman" panose="02020603050405020304" pitchFamily="18" charset="0"/>
                      </a:endParaRPr>
                    </a:p>
                  </a:txBody>
                  <a:tcPr marL="68580" marR="68580"/>
                </a:tc>
                <a:tc>
                  <a:txBody>
                    <a:bodyPr/>
                    <a:lstStyle/>
                    <a:p>
                      <a:pPr algn="ctr"/>
                      <a:endParaRPr lang="en-US" sz="2400" b="1" dirty="0">
                        <a:latin typeface="Times New Roman" panose="02020603050405020304" pitchFamily="18" charset="0"/>
                        <a:cs typeface="Times New Roman" panose="02020603050405020304" pitchFamily="18" charset="0"/>
                      </a:endParaRPr>
                    </a:p>
                  </a:txBody>
                  <a:tcPr marL="68580" marR="68580"/>
                </a:tc>
                <a:extLst>
                  <a:ext uri="{0D108BD9-81ED-4DB2-BD59-A6C34878D82A}">
                    <a16:rowId xmlns:a16="http://schemas.microsoft.com/office/drawing/2014/main" val="10001"/>
                  </a:ext>
                </a:extLst>
              </a:tr>
              <a:tr h="1141659">
                <a:tc>
                  <a:txBody>
                    <a:bodyPr/>
                    <a:lstStyle/>
                    <a:p>
                      <a:pPr algn="l"/>
                      <a:r>
                        <a:rPr lang="en-US" sz="2400" dirty="0">
                          <a:latin typeface="Times New Roman" panose="02020603050405020304" pitchFamily="18" charset="0"/>
                          <a:cs typeface="Times New Roman" panose="02020603050405020304" pitchFamily="18" charset="0"/>
                        </a:rPr>
                        <a:t>#6. Use</a:t>
                      </a:r>
                      <a:r>
                        <a:rPr lang="en-US" sz="2400" baseline="0" dirty="0">
                          <a:latin typeface="Times New Roman" panose="02020603050405020304" pitchFamily="18" charset="0"/>
                          <a:cs typeface="Times New Roman" panose="02020603050405020304" pitchFamily="18" charset="0"/>
                        </a:rPr>
                        <a:t> student assessment data, analyze teaching practice &amp; adjust to improve student outcomes.</a:t>
                      </a:r>
                      <a:endParaRPr lang="en-US" sz="2400" dirty="0">
                        <a:latin typeface="Times New Roman" panose="02020603050405020304" pitchFamily="18" charset="0"/>
                        <a:cs typeface="Times New Roman" panose="02020603050405020304" pitchFamily="18" charset="0"/>
                      </a:endParaRPr>
                    </a:p>
                  </a:txBody>
                  <a:tcPr marL="68580" marR="68580"/>
                </a:tc>
                <a:tc>
                  <a:txBody>
                    <a:bodyPr/>
                    <a:lstStyle/>
                    <a:p>
                      <a:pPr algn="ctr"/>
                      <a:endParaRPr lang="en-US" sz="2400" b="1" dirty="0">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Times New Roman" panose="02020603050405020304" pitchFamily="18" charset="0"/>
                          <a:cs typeface="Times New Roman" panose="02020603050405020304" pitchFamily="18" charset="0"/>
                        </a:rPr>
                        <a:t>X</a:t>
                      </a:r>
                    </a:p>
                    <a:p>
                      <a:pPr algn="ctr"/>
                      <a:endParaRPr lang="en-US" sz="2400" b="1" dirty="0">
                        <a:latin typeface="Times New Roman" panose="02020603050405020304" pitchFamily="18" charset="0"/>
                        <a:cs typeface="Times New Roman" panose="02020603050405020304" pitchFamily="18" charset="0"/>
                      </a:endParaRPr>
                    </a:p>
                  </a:txBody>
                  <a:tcPr marL="68580" marR="68580"/>
                </a:tc>
                <a:tc>
                  <a:txBody>
                    <a:bodyPr/>
                    <a:lstStyle/>
                    <a:p>
                      <a:pPr algn="ctr"/>
                      <a:endParaRPr lang="en-US" sz="2400" b="1" dirty="0">
                        <a:latin typeface="Times New Roman" panose="02020603050405020304" pitchFamily="18" charset="0"/>
                        <a:cs typeface="Times New Roman" panose="02020603050405020304" pitchFamily="18" charset="0"/>
                      </a:endParaRPr>
                    </a:p>
                  </a:txBody>
                  <a:tcPr marL="68580" marR="68580"/>
                </a:tc>
                <a:tc>
                  <a:txBody>
                    <a:bodyPr/>
                    <a:lstStyle/>
                    <a:p>
                      <a:pPr algn="ctr"/>
                      <a:endParaRPr lang="en-US" sz="2400" b="1" dirty="0">
                        <a:latin typeface="Times New Roman" panose="02020603050405020304" pitchFamily="18" charset="0"/>
                        <a:cs typeface="Times New Roman" panose="02020603050405020304" pitchFamily="18" charset="0"/>
                      </a:endParaRPr>
                    </a:p>
                  </a:txBody>
                  <a:tcPr marL="68580" marR="68580"/>
                </a:tc>
                <a:extLst>
                  <a:ext uri="{0D108BD9-81ED-4DB2-BD59-A6C34878D82A}">
                    <a16:rowId xmlns:a16="http://schemas.microsoft.com/office/drawing/2014/main" val="10002"/>
                  </a:ext>
                </a:extLst>
              </a:tr>
              <a:tr h="658524">
                <a:tc>
                  <a:txBody>
                    <a:bodyPr/>
                    <a:lstStyle/>
                    <a:p>
                      <a:pPr algn="l"/>
                      <a:r>
                        <a:rPr lang="en-US" sz="2400" dirty="0">
                          <a:latin typeface="Times New Roman" panose="02020603050405020304" pitchFamily="18" charset="0"/>
                          <a:cs typeface="Times New Roman" panose="02020603050405020304" pitchFamily="18" charset="0"/>
                        </a:rPr>
                        <a:t>#8. Provide positive &amp; constructive feedback</a:t>
                      </a:r>
                    </a:p>
                  </a:txBody>
                  <a:tcPr marL="68580" marR="68580"/>
                </a:tc>
                <a:tc>
                  <a:txBody>
                    <a:bodyPr/>
                    <a:lstStyle/>
                    <a:p>
                      <a:pPr algn="ctr"/>
                      <a:r>
                        <a:rPr lang="en-US" sz="2400" b="1" dirty="0">
                          <a:latin typeface="Times New Roman" panose="02020603050405020304" pitchFamily="18" charset="0"/>
                          <a:cs typeface="Times New Roman" panose="02020603050405020304" pitchFamily="18" charset="0"/>
                        </a:rPr>
                        <a:t>X</a:t>
                      </a:r>
                    </a:p>
                  </a:txBody>
                  <a:tcPr marL="68580" marR="68580"/>
                </a:tc>
                <a:tc>
                  <a:txBody>
                    <a:bodyPr/>
                    <a:lstStyle/>
                    <a:p>
                      <a:pPr algn="ctr"/>
                      <a:endParaRPr lang="en-US" sz="2400" b="1" dirty="0">
                        <a:latin typeface="Times New Roman" panose="02020603050405020304" pitchFamily="18" charset="0"/>
                        <a:cs typeface="Times New Roman" panose="02020603050405020304" pitchFamily="18" charset="0"/>
                      </a:endParaRPr>
                    </a:p>
                  </a:txBody>
                  <a:tcPr marL="68580" marR="68580"/>
                </a:tc>
                <a:tc>
                  <a:txBody>
                    <a:bodyPr/>
                    <a:lstStyle/>
                    <a:p>
                      <a:pPr algn="ctr"/>
                      <a:endParaRPr lang="en-US" sz="2400" b="1" dirty="0">
                        <a:latin typeface="Times New Roman" panose="02020603050405020304" pitchFamily="18" charset="0"/>
                        <a:cs typeface="Times New Roman" panose="02020603050405020304" pitchFamily="18" charset="0"/>
                      </a:endParaRPr>
                    </a:p>
                  </a:txBody>
                  <a:tcPr marL="68580" marR="68580"/>
                </a:tc>
                <a:extLst>
                  <a:ext uri="{0D108BD9-81ED-4DB2-BD59-A6C34878D82A}">
                    <a16:rowId xmlns:a16="http://schemas.microsoft.com/office/drawing/2014/main" val="10003"/>
                  </a:ext>
                </a:extLst>
              </a:tr>
              <a:tr h="762207">
                <a:tc>
                  <a:txBody>
                    <a:bodyPr/>
                    <a:lstStyle/>
                    <a:p>
                      <a:pPr algn="l"/>
                      <a:r>
                        <a:rPr lang="en-US" sz="2400" dirty="0">
                          <a:latin typeface="Times New Roman" panose="02020603050405020304" pitchFamily="18" charset="0"/>
                          <a:cs typeface="Times New Roman" panose="02020603050405020304" pitchFamily="18" charset="0"/>
                        </a:rPr>
                        <a:t>#14.</a:t>
                      </a:r>
                      <a:r>
                        <a:rPr lang="en-US" sz="2400" baseline="0" dirty="0">
                          <a:latin typeface="Times New Roman" panose="02020603050405020304" pitchFamily="18" charset="0"/>
                          <a:cs typeface="Times New Roman" panose="02020603050405020304" pitchFamily="18" charset="0"/>
                        </a:rPr>
                        <a:t> Teach cognitive &amp; metacognitive strategies</a:t>
                      </a:r>
                      <a:r>
                        <a:rPr lang="en-US" sz="2400" dirty="0">
                          <a:latin typeface="Times New Roman" panose="02020603050405020304" pitchFamily="18" charset="0"/>
                          <a:cs typeface="Times New Roman" panose="02020603050405020304" pitchFamily="18" charset="0"/>
                        </a:rPr>
                        <a:t>.</a:t>
                      </a:r>
                    </a:p>
                  </a:txBody>
                  <a:tcPr marL="68580" marR="68580"/>
                </a:tc>
                <a:tc>
                  <a:txBody>
                    <a:bodyPr/>
                    <a:lstStyle/>
                    <a:p>
                      <a:pPr algn="ctr"/>
                      <a:r>
                        <a:rPr lang="en-US" sz="2400" b="1" dirty="0">
                          <a:latin typeface="Times New Roman" panose="02020603050405020304" pitchFamily="18" charset="0"/>
                          <a:cs typeface="Times New Roman" panose="02020603050405020304" pitchFamily="18" charset="0"/>
                        </a:rPr>
                        <a:t>X</a:t>
                      </a:r>
                    </a:p>
                  </a:txBody>
                  <a:tcPr marL="68580" marR="68580"/>
                </a:tc>
                <a:tc>
                  <a:txBody>
                    <a:bodyPr/>
                    <a:lstStyle/>
                    <a:p>
                      <a:pPr algn="ctr"/>
                      <a:endParaRPr lang="en-US" sz="2400" b="1" dirty="0">
                        <a:latin typeface="Times New Roman" panose="02020603050405020304" pitchFamily="18" charset="0"/>
                        <a:cs typeface="Times New Roman" panose="02020603050405020304" pitchFamily="18" charset="0"/>
                      </a:endParaRPr>
                    </a:p>
                  </a:txBody>
                  <a:tcPr marL="68580" marR="68580"/>
                </a:tc>
                <a:tc>
                  <a:txBody>
                    <a:bodyPr/>
                    <a:lstStyle/>
                    <a:p>
                      <a:pPr algn="ctr"/>
                      <a:endParaRPr lang="en-US" sz="2400" b="1" dirty="0">
                        <a:latin typeface="Times New Roman" panose="02020603050405020304" pitchFamily="18" charset="0"/>
                        <a:cs typeface="Times New Roman" panose="02020603050405020304" pitchFamily="18" charset="0"/>
                      </a:endParaRPr>
                    </a:p>
                  </a:txBody>
                  <a:tcPr marL="68580" marR="68580"/>
                </a:tc>
                <a:extLst>
                  <a:ext uri="{0D108BD9-81ED-4DB2-BD59-A6C34878D82A}">
                    <a16:rowId xmlns:a16="http://schemas.microsoft.com/office/drawing/2014/main" val="10004"/>
                  </a:ext>
                </a:extLst>
              </a:tr>
              <a:tr h="765874">
                <a:tc>
                  <a:txBody>
                    <a:bodyPr/>
                    <a:lstStyle/>
                    <a:p>
                      <a:pPr algn="l"/>
                      <a:r>
                        <a:rPr lang="en-US" sz="2400" dirty="0">
                          <a:latin typeface="Times New Roman" panose="02020603050405020304" pitchFamily="18" charset="0"/>
                          <a:cs typeface="Times New Roman" panose="02020603050405020304" pitchFamily="18" charset="0"/>
                        </a:rPr>
                        <a:t>#17. Use flexible</a:t>
                      </a:r>
                      <a:r>
                        <a:rPr lang="en-US" sz="2400" baseline="0" dirty="0">
                          <a:latin typeface="Times New Roman" panose="02020603050405020304" pitchFamily="18" charset="0"/>
                          <a:cs typeface="Times New Roman" panose="02020603050405020304" pitchFamily="18" charset="0"/>
                        </a:rPr>
                        <a:t> grouping</a:t>
                      </a:r>
                      <a:r>
                        <a:rPr lang="en-US" sz="2400" dirty="0">
                          <a:latin typeface="Times New Roman" panose="02020603050405020304" pitchFamily="18" charset="0"/>
                          <a:cs typeface="Times New Roman" panose="02020603050405020304" pitchFamily="18" charset="0"/>
                        </a:rPr>
                        <a:t>.</a:t>
                      </a:r>
                    </a:p>
                  </a:txBody>
                  <a:tcPr marL="68580" marR="68580"/>
                </a:tc>
                <a:tc>
                  <a:txBody>
                    <a:bodyPr/>
                    <a:lstStyle/>
                    <a:p>
                      <a:pPr algn="ctr"/>
                      <a:r>
                        <a:rPr lang="en-US" sz="2400" b="1" dirty="0">
                          <a:latin typeface="Times New Roman" panose="02020603050405020304" pitchFamily="18" charset="0"/>
                          <a:cs typeface="Times New Roman" panose="02020603050405020304" pitchFamily="18" charset="0"/>
                        </a:rPr>
                        <a:t>X</a:t>
                      </a:r>
                    </a:p>
                  </a:txBody>
                  <a:tcPr marL="68580" marR="68580"/>
                </a:tc>
                <a:tc>
                  <a:txBody>
                    <a:bodyPr/>
                    <a:lstStyle/>
                    <a:p>
                      <a:pPr algn="ctr"/>
                      <a:endParaRPr lang="en-US" sz="2400" b="1" dirty="0">
                        <a:latin typeface="Times New Roman" panose="02020603050405020304" pitchFamily="18" charset="0"/>
                        <a:cs typeface="Times New Roman" panose="02020603050405020304" pitchFamily="18" charset="0"/>
                      </a:endParaRPr>
                    </a:p>
                  </a:txBody>
                  <a:tcPr marL="68580" marR="68580"/>
                </a:tc>
                <a:tc>
                  <a:txBody>
                    <a:bodyPr/>
                    <a:lstStyle/>
                    <a:p>
                      <a:pPr algn="ctr"/>
                      <a:endParaRPr lang="en-US" sz="2400" b="1" dirty="0">
                        <a:latin typeface="Times New Roman" panose="02020603050405020304" pitchFamily="18" charset="0"/>
                        <a:cs typeface="Times New Roman" panose="02020603050405020304" pitchFamily="18" charset="0"/>
                      </a:endParaRPr>
                    </a:p>
                  </a:txBody>
                  <a:tcPr marL="68580" marR="6858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32843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437" y="159095"/>
            <a:ext cx="11127545" cy="907705"/>
          </a:xfrm>
        </p:spPr>
        <p:txBody>
          <a:bodyPr>
            <a:noAutofit/>
          </a:bodyPr>
          <a:lstStyle/>
          <a:p>
            <a:pPr algn="ctr"/>
            <a:r>
              <a:rPr lang="en-US" sz="4000" dirty="0">
                <a:solidFill>
                  <a:schemeClr val="bg1"/>
                </a:solidFill>
                <a:latin typeface="Times New Roman" panose="02020603050405020304" pitchFamily="18" charset="0"/>
                <a:cs typeface="Times New Roman" panose="02020603050405020304" pitchFamily="18" charset="0"/>
              </a:rPr>
              <a:t>Descriptive Study </a:t>
            </a:r>
            <a:r>
              <a:rPr lang="en-US" sz="2400" dirty="0">
                <a:solidFill>
                  <a:schemeClr val="bg1"/>
                </a:solidFill>
                <a:latin typeface="Times New Roman" panose="02020603050405020304" pitchFamily="18" charset="0"/>
                <a:cs typeface="Times New Roman" panose="02020603050405020304" pitchFamily="18" charset="0"/>
              </a:rPr>
              <a:t>(</a:t>
            </a:r>
            <a:r>
              <a:rPr lang="en-US" sz="2400" dirty="0" err="1">
                <a:solidFill>
                  <a:schemeClr val="bg1"/>
                </a:solidFill>
                <a:latin typeface="Times New Roman" panose="02020603050405020304" pitchFamily="18" charset="0"/>
                <a:cs typeface="Times New Roman" panose="02020603050405020304" pitchFamily="18" charset="0"/>
              </a:rPr>
              <a:t>Maheady</a:t>
            </a:r>
            <a:r>
              <a:rPr lang="en-US" sz="2400" dirty="0">
                <a:solidFill>
                  <a:schemeClr val="bg1"/>
                </a:solidFill>
                <a:latin typeface="Times New Roman" panose="02020603050405020304" pitchFamily="18" charset="0"/>
                <a:cs typeface="Times New Roman" panose="02020603050405020304" pitchFamily="18" charset="0"/>
              </a:rPr>
              <a:t> et al., 2007)</a:t>
            </a:r>
            <a:endParaRPr lang="en-US" sz="40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6437" y="1300766"/>
            <a:ext cx="11020155" cy="5226643"/>
          </a:xfrm>
        </p:spPr>
        <p:txBody>
          <a:bodyPr>
            <a:normAutofit fontScale="92500"/>
          </a:bodyPr>
          <a:lstStyle/>
          <a:p>
            <a:r>
              <a:rPr lang="en-US" sz="3000" dirty="0">
                <a:solidFill>
                  <a:srgbClr val="FFFF00"/>
                </a:solidFill>
                <a:latin typeface="Times New Roman" panose="02020603050405020304" pitchFamily="18" charset="0"/>
                <a:cs typeface="Times New Roman" panose="02020603050405020304" pitchFamily="18" charset="0"/>
              </a:rPr>
              <a:t>422</a:t>
            </a:r>
            <a:r>
              <a:rPr lang="en-US" sz="3000" dirty="0">
                <a:solidFill>
                  <a:schemeClr val="bg1"/>
                </a:solidFill>
                <a:latin typeface="Times New Roman" panose="02020603050405020304" pitchFamily="18" charset="0"/>
                <a:cs typeface="Times New Roman" panose="02020603050405020304" pitchFamily="18" charset="0"/>
              </a:rPr>
              <a:t> pre-service general educators over 4 semesters</a:t>
            </a:r>
          </a:p>
          <a:p>
            <a:r>
              <a:rPr lang="en-US" sz="3000" dirty="0">
                <a:solidFill>
                  <a:schemeClr val="bg1"/>
                </a:solidFill>
                <a:latin typeface="Times New Roman" panose="02020603050405020304" pitchFamily="18" charset="0"/>
                <a:cs typeface="Times New Roman" panose="02020603050405020304" pitchFamily="18" charset="0"/>
              </a:rPr>
              <a:t>Almost </a:t>
            </a:r>
            <a:r>
              <a:rPr lang="en-US" sz="3000" dirty="0">
                <a:solidFill>
                  <a:srgbClr val="FFFF00"/>
                </a:solidFill>
                <a:latin typeface="Times New Roman" panose="02020603050405020304" pitchFamily="18" charset="0"/>
                <a:cs typeface="Times New Roman" panose="02020603050405020304" pitchFamily="18" charset="0"/>
              </a:rPr>
              <a:t>17,000 hours </a:t>
            </a:r>
            <a:r>
              <a:rPr lang="en-US" sz="3000" dirty="0">
                <a:solidFill>
                  <a:schemeClr val="bg1"/>
                </a:solidFill>
                <a:latin typeface="Times New Roman" panose="02020603050405020304" pitchFamily="18" charset="0"/>
                <a:cs typeface="Times New Roman" panose="02020603050405020304" pitchFamily="18" charset="0"/>
              </a:rPr>
              <a:t>of in class assistance (15 years)</a:t>
            </a:r>
          </a:p>
          <a:p>
            <a:pPr lvl="2"/>
            <a:r>
              <a:rPr lang="en-US" sz="2600" dirty="0">
                <a:solidFill>
                  <a:schemeClr val="bg1"/>
                </a:solidFill>
                <a:latin typeface="Times New Roman" panose="02020603050405020304" pitchFamily="18" charset="0"/>
                <a:cs typeface="Times New Roman" panose="02020603050405020304" pitchFamily="18" charset="0"/>
              </a:rPr>
              <a:t>78% in high need schools</a:t>
            </a:r>
          </a:p>
          <a:p>
            <a:r>
              <a:rPr lang="en-US" sz="3000" dirty="0">
                <a:solidFill>
                  <a:schemeClr val="bg1"/>
                </a:solidFill>
                <a:latin typeface="Times New Roman" panose="02020603050405020304" pitchFamily="18" charset="0"/>
                <a:cs typeface="Times New Roman" panose="02020603050405020304" pitchFamily="18" charset="0"/>
              </a:rPr>
              <a:t>Taught over 800 formal lessons &amp; implemented simple EBP with fidelity</a:t>
            </a:r>
          </a:p>
          <a:p>
            <a:pPr lvl="2">
              <a:lnSpc>
                <a:spcPct val="110000"/>
              </a:lnSpc>
            </a:pPr>
            <a:r>
              <a:rPr lang="en-US" sz="2800" dirty="0">
                <a:solidFill>
                  <a:schemeClr val="bg1"/>
                </a:solidFill>
                <a:latin typeface="Times New Roman" panose="02020603050405020304" pitchFamily="18" charset="0"/>
                <a:cs typeface="Times New Roman" panose="02020603050405020304" pitchFamily="18" charset="0"/>
              </a:rPr>
              <a:t>Students made </a:t>
            </a:r>
            <a:r>
              <a:rPr lang="en-US" sz="2800" dirty="0">
                <a:solidFill>
                  <a:srgbClr val="FFFF00"/>
                </a:solidFill>
                <a:latin typeface="Times New Roman" panose="02020603050405020304" pitchFamily="18" charset="0"/>
                <a:cs typeface="Times New Roman" panose="02020603050405020304" pitchFamily="18" charset="0"/>
              </a:rPr>
              <a:t>marginal and noticeable gains </a:t>
            </a:r>
            <a:r>
              <a:rPr lang="en-US" sz="2800" dirty="0">
                <a:solidFill>
                  <a:schemeClr val="bg1"/>
                </a:solidFill>
                <a:latin typeface="Times New Roman" panose="02020603050405020304" pitchFamily="18" charset="0"/>
                <a:cs typeface="Times New Roman" panose="02020603050405020304" pitchFamily="18" charset="0"/>
              </a:rPr>
              <a:t>in 83% of sampled lessons</a:t>
            </a:r>
          </a:p>
          <a:p>
            <a:pPr lvl="2">
              <a:lnSpc>
                <a:spcPct val="110000"/>
              </a:lnSpc>
            </a:pPr>
            <a:r>
              <a:rPr lang="en-US" sz="2800" dirty="0">
                <a:solidFill>
                  <a:schemeClr val="bg1"/>
                </a:solidFill>
                <a:latin typeface="Times New Roman" panose="02020603050405020304" pitchFamily="18" charset="0"/>
                <a:cs typeface="Times New Roman" panose="02020603050405020304" pitchFamily="18" charset="0"/>
              </a:rPr>
              <a:t>Students &amp; teachers provided </a:t>
            </a:r>
            <a:r>
              <a:rPr lang="en-US" sz="2800" dirty="0">
                <a:solidFill>
                  <a:srgbClr val="FFFF00"/>
                </a:solidFill>
                <a:latin typeface="Times New Roman" panose="02020603050405020304" pitchFamily="18" charset="0"/>
                <a:cs typeface="Times New Roman" panose="02020603050405020304" pitchFamily="18" charset="0"/>
              </a:rPr>
              <a:t>positive evaluations </a:t>
            </a:r>
            <a:r>
              <a:rPr lang="en-US" sz="2800" dirty="0">
                <a:solidFill>
                  <a:schemeClr val="bg1"/>
                </a:solidFill>
                <a:latin typeface="Times New Roman" panose="02020603050405020304" pitchFamily="18" charset="0"/>
                <a:cs typeface="Times New Roman" panose="02020603050405020304" pitchFamily="18" charset="0"/>
              </a:rPr>
              <a:t>of program and EBP</a:t>
            </a:r>
          </a:p>
          <a:p>
            <a:r>
              <a:rPr lang="en-US" sz="3000" dirty="0">
                <a:solidFill>
                  <a:schemeClr val="bg1"/>
                </a:solidFill>
                <a:latin typeface="Times New Roman" panose="02020603050405020304" pitchFamily="18" charset="0"/>
                <a:cs typeface="Times New Roman" panose="02020603050405020304" pitchFamily="18" charset="0"/>
              </a:rPr>
              <a:t>Lessons Learned</a:t>
            </a:r>
          </a:p>
          <a:p>
            <a:pPr lvl="1"/>
            <a:r>
              <a:rPr lang="en-US" sz="2600" dirty="0">
                <a:solidFill>
                  <a:schemeClr val="bg1"/>
                </a:solidFill>
                <a:latin typeface="Times New Roman" panose="02020603050405020304" pitchFamily="18" charset="0"/>
                <a:cs typeface="Times New Roman" panose="02020603050405020304" pitchFamily="18" charset="0"/>
              </a:rPr>
              <a:t>Candidates can use “simple” EBP as intended &amp; helped students</a:t>
            </a:r>
          </a:p>
          <a:p>
            <a:pPr lvl="1"/>
            <a:r>
              <a:rPr lang="en-US" sz="2600" dirty="0">
                <a:solidFill>
                  <a:schemeClr val="bg1"/>
                </a:solidFill>
                <a:latin typeface="Times New Roman" panose="02020603050405020304" pitchFamily="18" charset="0"/>
                <a:cs typeface="Times New Roman" panose="02020603050405020304" pitchFamily="18" charset="0"/>
              </a:rPr>
              <a:t>In-service teachers used IA primarily for instructional purposes</a:t>
            </a:r>
          </a:p>
          <a:p>
            <a:pPr lvl="1"/>
            <a:r>
              <a:rPr lang="en-US" sz="2600" dirty="0">
                <a:solidFill>
                  <a:schemeClr val="bg1"/>
                </a:solidFill>
                <a:latin typeface="Times New Roman" panose="02020603050405020304" pitchFamily="18" charset="0"/>
                <a:cs typeface="Times New Roman" panose="02020603050405020304" pitchFamily="18" charset="0"/>
              </a:rPr>
              <a:t>School-university partnership has persisted for over 25 years</a:t>
            </a:r>
          </a:p>
        </p:txBody>
      </p:sp>
    </p:spTree>
    <p:extLst>
      <p:ext uri="{BB962C8B-B14F-4D97-AF65-F5344CB8AC3E}">
        <p14:creationId xmlns:p14="http://schemas.microsoft.com/office/powerpoint/2010/main" val="31866525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2218" y="1773382"/>
            <a:ext cx="9822873" cy="2862322"/>
          </a:xfrm>
          <a:prstGeom prst="rect">
            <a:avLst/>
          </a:prstGeom>
          <a:noFill/>
        </p:spPr>
        <p:txBody>
          <a:bodyPr wrap="square" rtlCol="0">
            <a:spAutoFit/>
          </a:bodyPr>
          <a:lstStyle/>
          <a:p>
            <a:pPr algn="ctr"/>
            <a:r>
              <a:rPr lang="en-US" sz="6000" dirty="0">
                <a:solidFill>
                  <a:schemeClr val="bg1"/>
                </a:solidFill>
                <a:latin typeface="Times New Roman" panose="02020603050405020304" pitchFamily="18" charset="0"/>
                <a:cs typeface="Times New Roman" panose="02020603050405020304" pitchFamily="18" charset="0"/>
              </a:rPr>
              <a:t>How might this type of clinical experience “fit” into YOUR programs &amp; schools?</a:t>
            </a:r>
          </a:p>
        </p:txBody>
      </p:sp>
    </p:spTree>
    <p:extLst>
      <p:ext uri="{BB962C8B-B14F-4D97-AF65-F5344CB8AC3E}">
        <p14:creationId xmlns:p14="http://schemas.microsoft.com/office/powerpoint/2010/main" val="26317645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16182" y="2189019"/>
            <a:ext cx="9559636" cy="1107996"/>
          </a:xfrm>
          <a:prstGeom prst="rect">
            <a:avLst/>
          </a:prstGeom>
          <a:noFill/>
        </p:spPr>
        <p:txBody>
          <a:bodyPr wrap="square" rtlCol="0">
            <a:spAutoFit/>
          </a:bodyPr>
          <a:lstStyle/>
          <a:p>
            <a:pPr algn="ctr"/>
            <a:r>
              <a:rPr lang="en-US" sz="6600" dirty="0">
                <a:solidFill>
                  <a:schemeClr val="bg1"/>
                </a:solidFill>
                <a:latin typeface="Times New Roman" panose="02020603050405020304" pitchFamily="18" charset="0"/>
                <a:cs typeface="Times New Roman" panose="02020603050405020304" pitchFamily="18" charset="0"/>
              </a:rPr>
              <a:t>Pair Tutoring Program</a:t>
            </a:r>
          </a:p>
        </p:txBody>
      </p:sp>
    </p:spTree>
    <p:extLst>
      <p:ext uri="{BB962C8B-B14F-4D97-AF65-F5344CB8AC3E}">
        <p14:creationId xmlns:p14="http://schemas.microsoft.com/office/powerpoint/2010/main" val="3953441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005" y="267286"/>
            <a:ext cx="10704685" cy="757950"/>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Peer Tutoring Program</a:t>
            </a:r>
          </a:p>
        </p:txBody>
      </p:sp>
      <p:sp>
        <p:nvSpPr>
          <p:cNvPr id="3" name="Content Placeholder 2"/>
          <p:cNvSpPr>
            <a:spLocks noGrp="1"/>
          </p:cNvSpPr>
          <p:nvPr>
            <p:ph idx="1"/>
          </p:nvPr>
        </p:nvSpPr>
        <p:spPr>
          <a:xfrm>
            <a:off x="850005" y="1300771"/>
            <a:ext cx="10704685" cy="5280337"/>
          </a:xfrm>
        </p:spPr>
        <p:txBody>
          <a:bodyPr>
            <a:normAutofit lnSpcReduction="10000"/>
          </a:bodyPr>
          <a:lstStyle/>
          <a:p>
            <a:r>
              <a:rPr lang="en-US" sz="3200" dirty="0">
                <a:solidFill>
                  <a:srgbClr val="FFFF00"/>
                </a:solidFill>
                <a:latin typeface="Times New Roman" panose="02020603050405020304" pitchFamily="18" charset="0"/>
                <a:cs typeface="Times New Roman" panose="02020603050405020304" pitchFamily="18" charset="0"/>
              </a:rPr>
              <a:t>After-School Tutoring Program</a:t>
            </a:r>
          </a:p>
          <a:p>
            <a:pPr lvl="1"/>
            <a:r>
              <a:rPr lang="en-US" sz="2800" dirty="0">
                <a:solidFill>
                  <a:schemeClr val="bg1"/>
                </a:solidFill>
                <a:latin typeface="Times New Roman" panose="02020603050405020304" pitchFamily="18" charset="0"/>
                <a:cs typeface="Times New Roman" panose="02020603050405020304" pitchFamily="18" charset="0"/>
              </a:rPr>
              <a:t>Linked to Introduction to Special Education course</a:t>
            </a:r>
          </a:p>
          <a:p>
            <a:pPr lvl="1"/>
            <a:r>
              <a:rPr lang="en-US" sz="2800" dirty="0">
                <a:solidFill>
                  <a:srgbClr val="FFFF00"/>
                </a:solidFill>
                <a:latin typeface="Times New Roman" panose="02020603050405020304" pitchFamily="18" charset="0"/>
                <a:cs typeface="Times New Roman" panose="02020603050405020304" pitchFamily="18" charset="0"/>
              </a:rPr>
              <a:t>8- to 10-week</a:t>
            </a:r>
            <a:r>
              <a:rPr lang="en-US" sz="2800" dirty="0">
                <a:solidFill>
                  <a:schemeClr val="bg1"/>
                </a:solidFill>
                <a:latin typeface="Times New Roman" panose="02020603050405020304" pitchFamily="18" charset="0"/>
                <a:cs typeface="Times New Roman" panose="02020603050405020304" pitchFamily="18" charset="0"/>
              </a:rPr>
              <a:t> tutoring program for SWDs &amp; ELLs</a:t>
            </a:r>
          </a:p>
          <a:p>
            <a:pPr lvl="1"/>
            <a:r>
              <a:rPr lang="en-US" sz="2800" dirty="0">
                <a:solidFill>
                  <a:srgbClr val="FFFF00"/>
                </a:solidFill>
                <a:latin typeface="Times New Roman" panose="02020603050405020304" pitchFamily="18" charset="0"/>
                <a:cs typeface="Times New Roman" panose="02020603050405020304" pitchFamily="18" charset="0"/>
              </a:rPr>
              <a:t>2:1</a:t>
            </a:r>
            <a:r>
              <a:rPr lang="en-US" sz="2800" dirty="0">
                <a:solidFill>
                  <a:schemeClr val="bg1"/>
                </a:solidFill>
                <a:latin typeface="Times New Roman" panose="02020603050405020304" pitchFamily="18" charset="0"/>
                <a:cs typeface="Times New Roman" panose="02020603050405020304" pitchFamily="18" charset="0"/>
              </a:rPr>
              <a:t> instructional arrangement</a:t>
            </a:r>
          </a:p>
          <a:p>
            <a:pPr lvl="2"/>
            <a:r>
              <a:rPr lang="en-US" sz="2800" dirty="0">
                <a:solidFill>
                  <a:schemeClr val="bg1"/>
                </a:solidFill>
                <a:latin typeface="Times New Roman" panose="02020603050405020304" pitchFamily="18" charset="0"/>
                <a:cs typeface="Times New Roman" panose="02020603050405020304" pitchFamily="18" charset="0"/>
              </a:rPr>
              <a:t>Candidates </a:t>
            </a:r>
            <a:r>
              <a:rPr lang="en-US" sz="2800" dirty="0">
                <a:solidFill>
                  <a:srgbClr val="FFFF00"/>
                </a:solidFill>
                <a:latin typeface="Times New Roman" panose="02020603050405020304" pitchFamily="18" charset="0"/>
                <a:cs typeface="Times New Roman" panose="02020603050405020304" pitchFamily="18" charset="0"/>
              </a:rPr>
              <a:t>alternated</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a:solidFill>
                  <a:srgbClr val="FFFF00"/>
                </a:solidFill>
                <a:latin typeface="Times New Roman" panose="02020603050405020304" pitchFamily="18" charset="0"/>
                <a:cs typeface="Times New Roman" panose="02020603050405020304" pitchFamily="18" charset="0"/>
              </a:rPr>
              <a:t>roles</a:t>
            </a:r>
            <a:r>
              <a:rPr lang="en-US" sz="2800" dirty="0">
                <a:solidFill>
                  <a:schemeClr val="bg1"/>
                </a:solidFill>
                <a:latin typeface="Times New Roman" panose="02020603050405020304" pitchFamily="18" charset="0"/>
                <a:cs typeface="Times New Roman" panose="02020603050405020304" pitchFamily="18" charset="0"/>
              </a:rPr>
              <a:t> (i.e., teaching, observing, &amp; data collection) </a:t>
            </a:r>
          </a:p>
          <a:p>
            <a:pPr lvl="2"/>
            <a:r>
              <a:rPr lang="en-US" sz="2800" dirty="0">
                <a:solidFill>
                  <a:schemeClr val="bg1"/>
                </a:solidFill>
                <a:latin typeface="Times New Roman" panose="02020603050405020304" pitchFamily="18" charset="0"/>
                <a:cs typeface="Times New Roman" panose="02020603050405020304" pitchFamily="18" charset="0"/>
              </a:rPr>
              <a:t>Collected data on fidelity of practice use</a:t>
            </a:r>
          </a:p>
          <a:p>
            <a:pPr lvl="2"/>
            <a:r>
              <a:rPr lang="en-US" sz="2800" dirty="0">
                <a:solidFill>
                  <a:schemeClr val="bg1"/>
                </a:solidFill>
                <a:latin typeface="Times New Roman" panose="02020603050405020304" pitchFamily="18" charset="0"/>
                <a:cs typeface="Times New Roman" panose="02020603050405020304" pitchFamily="18" charset="0"/>
              </a:rPr>
              <a:t>Monitored student performance on brief, end-of-session assessments</a:t>
            </a:r>
          </a:p>
          <a:p>
            <a:r>
              <a:rPr lang="en-US" sz="3200" dirty="0">
                <a:solidFill>
                  <a:srgbClr val="FFFF00"/>
                </a:solidFill>
                <a:latin typeface="Times New Roman" panose="02020603050405020304" pitchFamily="18" charset="0"/>
                <a:cs typeface="Times New Roman" panose="02020603050405020304" pitchFamily="18" charset="0"/>
              </a:rPr>
              <a:t>On campus</a:t>
            </a:r>
            <a:r>
              <a:rPr lang="en-US" sz="3200" dirty="0">
                <a:solidFill>
                  <a:schemeClr val="bg1"/>
                </a:solidFill>
                <a:latin typeface="Times New Roman" panose="02020603050405020304" pitchFamily="18" charset="0"/>
                <a:cs typeface="Times New Roman" panose="02020603050405020304" pitchFamily="18" charset="0"/>
              </a:rPr>
              <a:t>, worked in small cooperative learning groups </a:t>
            </a:r>
          </a:p>
          <a:p>
            <a:pPr lvl="1"/>
            <a:r>
              <a:rPr lang="en-US" sz="2800" dirty="0">
                <a:solidFill>
                  <a:schemeClr val="bg1"/>
                </a:solidFill>
                <a:latin typeface="Times New Roman" panose="02020603050405020304" pitchFamily="18" charset="0"/>
                <a:cs typeface="Times New Roman" panose="02020603050405020304" pitchFamily="18" charset="0"/>
              </a:rPr>
              <a:t>Used Jigsaw </a:t>
            </a:r>
          </a:p>
          <a:p>
            <a:pPr lvl="1"/>
            <a:r>
              <a:rPr lang="en-US" sz="2800" dirty="0">
                <a:solidFill>
                  <a:schemeClr val="bg1"/>
                </a:solidFill>
                <a:latin typeface="Times New Roman" panose="02020603050405020304" pitchFamily="18" charset="0"/>
                <a:cs typeface="Times New Roman" panose="02020603050405020304" pitchFamily="18" charset="0"/>
              </a:rPr>
              <a:t>Modeled content enhancements &amp; incentive systems</a:t>
            </a:r>
          </a:p>
          <a:p>
            <a:pPr lvl="1"/>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473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452" y="236368"/>
            <a:ext cx="10888393" cy="781095"/>
          </a:xfrm>
        </p:spPr>
        <p:txBody>
          <a:bodyPr>
            <a:normAutofit/>
          </a:bodyPr>
          <a:lstStyle/>
          <a:p>
            <a:pPr algn="ctr"/>
            <a:r>
              <a:rPr lang="en-US" sz="4000" dirty="0">
                <a:solidFill>
                  <a:srgbClr val="FFFF00"/>
                </a:solidFill>
                <a:latin typeface="Times New Roman" panose="02020603050405020304" pitchFamily="18" charset="0"/>
                <a:cs typeface="Times New Roman" panose="02020603050405020304" pitchFamily="18" charset="0"/>
              </a:rPr>
              <a:t>High Leverage Practice Contracts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9811835"/>
              </p:ext>
            </p:extLst>
          </p:nvPr>
        </p:nvGraphicFramePr>
        <p:xfrm>
          <a:off x="717452" y="1297831"/>
          <a:ext cx="10888393" cy="5218878"/>
        </p:xfrm>
        <a:graphic>
          <a:graphicData uri="http://schemas.openxmlformats.org/drawingml/2006/table">
            <a:tbl>
              <a:tblPr firstRow="1" bandRow="1">
                <a:tableStyleId>{5C22544A-7EE6-4342-B048-85BDC9FD1C3A}</a:tableStyleId>
              </a:tblPr>
              <a:tblGrid>
                <a:gridCol w="6071275">
                  <a:extLst>
                    <a:ext uri="{9D8B030D-6E8A-4147-A177-3AD203B41FA5}">
                      <a16:colId xmlns:a16="http://schemas.microsoft.com/office/drawing/2014/main" val="20000"/>
                    </a:ext>
                  </a:extLst>
                </a:gridCol>
                <a:gridCol w="1607128">
                  <a:extLst>
                    <a:ext uri="{9D8B030D-6E8A-4147-A177-3AD203B41FA5}">
                      <a16:colId xmlns:a16="http://schemas.microsoft.com/office/drawing/2014/main" val="20001"/>
                    </a:ext>
                  </a:extLst>
                </a:gridCol>
                <a:gridCol w="1690254">
                  <a:extLst>
                    <a:ext uri="{9D8B030D-6E8A-4147-A177-3AD203B41FA5}">
                      <a16:colId xmlns:a16="http://schemas.microsoft.com/office/drawing/2014/main" val="20002"/>
                    </a:ext>
                  </a:extLst>
                </a:gridCol>
                <a:gridCol w="1519736">
                  <a:extLst>
                    <a:ext uri="{9D8B030D-6E8A-4147-A177-3AD203B41FA5}">
                      <a16:colId xmlns:a16="http://schemas.microsoft.com/office/drawing/2014/main" val="20003"/>
                    </a:ext>
                  </a:extLst>
                </a:gridCol>
              </a:tblGrid>
              <a:tr h="920195">
                <a:tc>
                  <a:txBody>
                    <a:bodyPr/>
                    <a:lstStyle/>
                    <a:p>
                      <a:pPr algn="ctr"/>
                      <a:endParaRPr lang="en-US" sz="2400" b="0" dirty="0">
                        <a:solidFill>
                          <a:schemeClr val="tx1"/>
                        </a:solidFill>
                        <a:latin typeface="Times New Roman" panose="02020603050405020304" pitchFamily="18" charset="0"/>
                        <a:cs typeface="Times New Roman" panose="02020603050405020304" pitchFamily="18" charset="0"/>
                      </a:endParaRPr>
                    </a:p>
                    <a:p>
                      <a:pPr algn="ctr"/>
                      <a:r>
                        <a:rPr lang="en-US" sz="2400" b="0" dirty="0">
                          <a:solidFill>
                            <a:schemeClr val="tx1"/>
                          </a:solidFill>
                          <a:latin typeface="Times New Roman" panose="02020603050405020304" pitchFamily="18" charset="0"/>
                          <a:cs typeface="Times New Roman" panose="02020603050405020304" pitchFamily="18" charset="0"/>
                        </a:rPr>
                        <a:t>High Leverage Practice(s)</a:t>
                      </a:r>
                    </a:p>
                  </a:txBody>
                  <a:tcPr marL="68580" marR="68580"/>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Very Important</a:t>
                      </a:r>
                    </a:p>
                  </a:txBody>
                  <a:tcPr marL="68580" marR="68580"/>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Somewhat Important</a:t>
                      </a:r>
                    </a:p>
                  </a:txBody>
                  <a:tcPr marL="68580" marR="68580"/>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Less Important</a:t>
                      </a:r>
                    </a:p>
                  </a:txBody>
                  <a:tcPr marL="68580" marR="68580"/>
                </a:tc>
                <a:extLst>
                  <a:ext uri="{0D108BD9-81ED-4DB2-BD59-A6C34878D82A}">
                    <a16:rowId xmlns:a16="http://schemas.microsoft.com/office/drawing/2014/main" val="10000"/>
                  </a:ext>
                </a:extLst>
              </a:tr>
              <a:tr h="943993">
                <a:tc>
                  <a:txBody>
                    <a:bodyPr/>
                    <a:lstStyle/>
                    <a:p>
                      <a:pPr algn="l"/>
                      <a:r>
                        <a:rPr lang="en-US" sz="2400" dirty="0">
                          <a:latin typeface="Times New Roman" panose="02020603050405020304" pitchFamily="18" charset="0"/>
                          <a:cs typeface="Times New Roman" panose="02020603050405020304" pitchFamily="18" charset="0"/>
                        </a:rPr>
                        <a:t>1. Collaborate with professionals to increase</a:t>
                      </a:r>
                      <a:r>
                        <a:rPr lang="en-US" sz="2400" baseline="0" dirty="0">
                          <a:latin typeface="Times New Roman" panose="02020603050405020304" pitchFamily="18" charset="0"/>
                          <a:cs typeface="Times New Roman" panose="02020603050405020304" pitchFamily="18" charset="0"/>
                        </a:rPr>
                        <a:t> student success.</a:t>
                      </a:r>
                      <a:endParaRPr lang="en-US" sz="2400" dirty="0">
                        <a:latin typeface="Times New Roman" panose="02020603050405020304" pitchFamily="18" charset="0"/>
                        <a:cs typeface="Times New Roman" panose="02020603050405020304" pitchFamily="18" charset="0"/>
                      </a:endParaRPr>
                    </a:p>
                  </a:txBody>
                  <a:tcPr marL="68580" marR="68580"/>
                </a:tc>
                <a:tc>
                  <a:txBody>
                    <a:bodyPr/>
                    <a:lstStyle/>
                    <a:p>
                      <a:pPr algn="ctr"/>
                      <a:r>
                        <a:rPr lang="en-US" sz="2400" b="1" dirty="0">
                          <a:latin typeface="Times New Roman" panose="02020603050405020304" pitchFamily="18" charset="0"/>
                          <a:cs typeface="Times New Roman" panose="02020603050405020304" pitchFamily="18" charset="0"/>
                        </a:rPr>
                        <a:t>X</a:t>
                      </a:r>
                    </a:p>
                  </a:txBody>
                  <a:tcPr marL="68580" marR="68580"/>
                </a:tc>
                <a:tc>
                  <a:txBody>
                    <a:bodyPr/>
                    <a:lstStyle/>
                    <a:p>
                      <a:pPr algn="ctr"/>
                      <a:endParaRPr lang="en-US" sz="2400" b="1" dirty="0">
                        <a:latin typeface="Times New Roman" panose="02020603050405020304" pitchFamily="18" charset="0"/>
                        <a:cs typeface="Times New Roman" panose="02020603050405020304" pitchFamily="18" charset="0"/>
                      </a:endParaRPr>
                    </a:p>
                  </a:txBody>
                  <a:tcPr marL="68580" marR="68580"/>
                </a:tc>
                <a:tc>
                  <a:txBody>
                    <a:bodyPr/>
                    <a:lstStyle/>
                    <a:p>
                      <a:pPr algn="ctr"/>
                      <a:endParaRPr lang="en-US" sz="2400" b="1" dirty="0">
                        <a:latin typeface="Times New Roman" panose="02020603050405020304" pitchFamily="18" charset="0"/>
                        <a:cs typeface="Times New Roman" panose="02020603050405020304" pitchFamily="18" charset="0"/>
                      </a:endParaRPr>
                    </a:p>
                  </a:txBody>
                  <a:tcPr marL="68580" marR="68580"/>
                </a:tc>
                <a:extLst>
                  <a:ext uri="{0D108BD9-81ED-4DB2-BD59-A6C34878D82A}">
                    <a16:rowId xmlns:a16="http://schemas.microsoft.com/office/drawing/2014/main" val="10001"/>
                  </a:ext>
                </a:extLst>
              </a:tr>
              <a:tr h="920195">
                <a:tc>
                  <a:txBody>
                    <a:bodyPr/>
                    <a:lstStyle/>
                    <a:p>
                      <a:pPr algn="l"/>
                      <a:r>
                        <a:rPr lang="en-US" sz="2400" dirty="0">
                          <a:latin typeface="Times New Roman" panose="02020603050405020304" pitchFamily="18" charset="0"/>
                          <a:cs typeface="Times New Roman" panose="02020603050405020304" pitchFamily="18" charset="0"/>
                        </a:rPr>
                        <a:t>6. Use</a:t>
                      </a:r>
                      <a:r>
                        <a:rPr lang="en-US" sz="2400" baseline="0" dirty="0">
                          <a:latin typeface="Times New Roman" panose="02020603050405020304" pitchFamily="18" charset="0"/>
                          <a:cs typeface="Times New Roman" panose="02020603050405020304" pitchFamily="18" charset="0"/>
                        </a:rPr>
                        <a:t> formative assessment data to improve student outcomes.</a:t>
                      </a:r>
                      <a:endParaRPr lang="en-US" sz="2400" dirty="0">
                        <a:latin typeface="Times New Roman" panose="02020603050405020304" pitchFamily="18" charset="0"/>
                        <a:cs typeface="Times New Roman" panose="02020603050405020304" pitchFamily="18" charset="0"/>
                      </a:endParaRPr>
                    </a:p>
                  </a:txBody>
                  <a:tcPr marL="68580" marR="68580"/>
                </a:tc>
                <a:tc>
                  <a:txBody>
                    <a:bodyPr/>
                    <a:lstStyle/>
                    <a:p>
                      <a:pPr algn="ctr"/>
                      <a:r>
                        <a:rPr lang="en-US" sz="2400" b="1" dirty="0">
                          <a:latin typeface="Times New Roman" panose="02020603050405020304" pitchFamily="18" charset="0"/>
                          <a:cs typeface="Times New Roman" panose="02020603050405020304" pitchFamily="18" charset="0"/>
                        </a:rPr>
                        <a:t>X</a:t>
                      </a:r>
                    </a:p>
                  </a:txBody>
                  <a:tcPr marL="68580" marR="68580"/>
                </a:tc>
                <a:tc>
                  <a:txBody>
                    <a:bodyPr/>
                    <a:lstStyle/>
                    <a:p>
                      <a:pPr algn="ctr"/>
                      <a:endParaRPr lang="en-US" sz="2400" b="1" dirty="0">
                        <a:latin typeface="Times New Roman" panose="02020603050405020304" pitchFamily="18" charset="0"/>
                        <a:cs typeface="Times New Roman" panose="02020603050405020304" pitchFamily="18" charset="0"/>
                      </a:endParaRPr>
                    </a:p>
                  </a:txBody>
                  <a:tcPr marL="68580" marR="68580"/>
                </a:tc>
                <a:tc>
                  <a:txBody>
                    <a:bodyPr/>
                    <a:lstStyle/>
                    <a:p>
                      <a:pPr algn="ctr"/>
                      <a:endParaRPr lang="en-US" sz="2400" b="1" dirty="0">
                        <a:latin typeface="Times New Roman" panose="02020603050405020304" pitchFamily="18" charset="0"/>
                        <a:cs typeface="Times New Roman" panose="02020603050405020304" pitchFamily="18" charset="0"/>
                      </a:endParaRPr>
                    </a:p>
                  </a:txBody>
                  <a:tcPr marL="68580" marR="68580"/>
                </a:tc>
                <a:extLst>
                  <a:ext uri="{0D108BD9-81ED-4DB2-BD59-A6C34878D82A}">
                    <a16:rowId xmlns:a16="http://schemas.microsoft.com/office/drawing/2014/main" val="10002"/>
                  </a:ext>
                </a:extLst>
              </a:tr>
              <a:tr h="667678">
                <a:tc>
                  <a:txBody>
                    <a:bodyPr/>
                    <a:lstStyle/>
                    <a:p>
                      <a:pPr algn="l"/>
                      <a:r>
                        <a:rPr lang="en-US" sz="2400" baseline="0" dirty="0">
                          <a:latin typeface="Times New Roman" panose="02020603050405020304" pitchFamily="18" charset="0"/>
                          <a:cs typeface="Times New Roman" panose="02020603050405020304" pitchFamily="18" charset="0"/>
                        </a:rPr>
                        <a:t>8. Provide positive &amp; constructive feedback.</a:t>
                      </a:r>
                      <a:endParaRPr lang="en-US" sz="2400" dirty="0">
                        <a:latin typeface="Times New Roman" panose="02020603050405020304" pitchFamily="18" charset="0"/>
                        <a:cs typeface="Times New Roman" panose="02020603050405020304" pitchFamily="18" charset="0"/>
                      </a:endParaRPr>
                    </a:p>
                  </a:txBody>
                  <a:tcPr marL="68580" marR="68580"/>
                </a:tc>
                <a:tc>
                  <a:txBody>
                    <a:bodyPr/>
                    <a:lstStyle/>
                    <a:p>
                      <a:pPr algn="ctr"/>
                      <a:r>
                        <a:rPr lang="en-US" sz="2400" b="1" dirty="0">
                          <a:latin typeface="Times New Roman" panose="02020603050405020304" pitchFamily="18" charset="0"/>
                          <a:cs typeface="Times New Roman" panose="02020603050405020304" pitchFamily="18" charset="0"/>
                        </a:rPr>
                        <a:t>X</a:t>
                      </a:r>
                    </a:p>
                  </a:txBody>
                  <a:tcPr marL="68580" marR="68580"/>
                </a:tc>
                <a:tc>
                  <a:txBody>
                    <a:bodyPr/>
                    <a:lstStyle/>
                    <a:p>
                      <a:pPr algn="ctr"/>
                      <a:endParaRPr lang="en-US" sz="2400" b="1" dirty="0">
                        <a:latin typeface="Times New Roman" panose="02020603050405020304" pitchFamily="18" charset="0"/>
                        <a:cs typeface="Times New Roman" panose="02020603050405020304" pitchFamily="18" charset="0"/>
                      </a:endParaRPr>
                    </a:p>
                  </a:txBody>
                  <a:tcPr marL="68580" marR="68580"/>
                </a:tc>
                <a:tc>
                  <a:txBody>
                    <a:bodyPr/>
                    <a:lstStyle/>
                    <a:p>
                      <a:pPr algn="ctr"/>
                      <a:endParaRPr lang="en-US" sz="2400" b="1" dirty="0">
                        <a:latin typeface="Times New Roman" panose="02020603050405020304" pitchFamily="18" charset="0"/>
                        <a:cs typeface="Times New Roman" panose="02020603050405020304" pitchFamily="18" charset="0"/>
                      </a:endParaRPr>
                    </a:p>
                  </a:txBody>
                  <a:tcPr marL="68580" marR="68580"/>
                </a:tc>
                <a:extLst>
                  <a:ext uri="{0D108BD9-81ED-4DB2-BD59-A6C34878D82A}">
                    <a16:rowId xmlns:a16="http://schemas.microsoft.com/office/drawing/2014/main" val="10003"/>
                  </a:ext>
                </a:extLst>
              </a:tr>
              <a:tr h="8466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Times New Roman" panose="02020603050405020304" pitchFamily="18" charset="0"/>
                          <a:cs typeface="Times New Roman" panose="02020603050405020304" pitchFamily="18" charset="0"/>
                        </a:rPr>
                        <a:t>11</a:t>
                      </a:r>
                      <a:r>
                        <a:rPr lang="en-US" sz="2400" baseline="0" dirty="0">
                          <a:latin typeface="Times New Roman" panose="02020603050405020304" pitchFamily="18" charset="0"/>
                          <a:cs typeface="Times New Roman" panose="02020603050405020304" pitchFamily="18" charset="0"/>
                        </a:rPr>
                        <a:t>,12, &amp; 13.</a:t>
                      </a:r>
                      <a:r>
                        <a:rPr lang="en-US" sz="2400" dirty="0">
                          <a:latin typeface="Times New Roman" panose="02020603050405020304" pitchFamily="18" charset="0"/>
                          <a:cs typeface="Times New Roman" panose="02020603050405020304" pitchFamily="18" charset="0"/>
                        </a:rPr>
                        <a:t> Co-plan,</a:t>
                      </a:r>
                      <a:r>
                        <a:rPr lang="en-US" sz="2400" baseline="0" dirty="0">
                          <a:latin typeface="Times New Roman" panose="02020603050405020304" pitchFamily="18" charset="0"/>
                          <a:cs typeface="Times New Roman" panose="02020603050405020304" pitchFamily="18" charset="0"/>
                        </a:rPr>
                        <a:t> co-teach &amp; adapt lessons. </a:t>
                      </a:r>
                      <a:endParaRPr lang="en-US" sz="2400" dirty="0">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a:txBody>
                  <a:tcPr marL="68580" marR="68580"/>
                </a:tc>
                <a:tc>
                  <a:txBody>
                    <a:bodyPr/>
                    <a:lstStyle/>
                    <a:p>
                      <a:pPr algn="ctr"/>
                      <a:r>
                        <a:rPr lang="en-US" sz="2400" b="1" dirty="0">
                          <a:latin typeface="Times New Roman" panose="02020603050405020304" pitchFamily="18" charset="0"/>
                          <a:cs typeface="Times New Roman" panose="02020603050405020304" pitchFamily="18" charset="0"/>
                        </a:rPr>
                        <a:t>X</a:t>
                      </a:r>
                    </a:p>
                  </a:txBody>
                  <a:tcPr marL="68580" marR="68580"/>
                </a:tc>
                <a:tc>
                  <a:txBody>
                    <a:bodyPr/>
                    <a:lstStyle/>
                    <a:p>
                      <a:pPr algn="ctr"/>
                      <a:endParaRPr lang="en-US" sz="2400" b="1" dirty="0">
                        <a:latin typeface="Times New Roman" panose="02020603050405020304" pitchFamily="18" charset="0"/>
                        <a:cs typeface="Times New Roman" panose="02020603050405020304" pitchFamily="18" charset="0"/>
                      </a:endParaRPr>
                    </a:p>
                  </a:txBody>
                  <a:tcPr marL="68580" marR="68580"/>
                </a:tc>
                <a:tc>
                  <a:txBody>
                    <a:bodyPr/>
                    <a:lstStyle/>
                    <a:p>
                      <a:pPr algn="ctr"/>
                      <a:endParaRPr lang="en-US" sz="2400" b="1" dirty="0">
                        <a:latin typeface="Times New Roman" panose="02020603050405020304" pitchFamily="18" charset="0"/>
                        <a:cs typeface="Times New Roman" panose="02020603050405020304" pitchFamily="18" charset="0"/>
                      </a:endParaRPr>
                    </a:p>
                  </a:txBody>
                  <a:tcPr marL="68580" marR="68580"/>
                </a:tc>
                <a:extLst>
                  <a:ext uri="{0D108BD9-81ED-4DB2-BD59-A6C34878D82A}">
                    <a16:rowId xmlns:a16="http://schemas.microsoft.com/office/drawing/2014/main" val="10004"/>
                  </a:ext>
                </a:extLst>
              </a:tr>
              <a:tr h="9201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Times New Roman" panose="02020603050405020304" pitchFamily="18" charset="0"/>
                          <a:cs typeface="Times New Roman" panose="02020603050405020304" pitchFamily="18" charset="0"/>
                        </a:rPr>
                        <a:t>16 &amp; 20.</a:t>
                      </a:r>
                      <a:r>
                        <a:rPr lang="en-US" sz="2400" baseline="0" dirty="0">
                          <a:latin typeface="Times New Roman" panose="02020603050405020304" pitchFamily="18" charset="0"/>
                          <a:cs typeface="Times New Roman" panose="02020603050405020304" pitchFamily="18" charset="0"/>
                        </a:rPr>
                        <a:t> Use explicit and/or intensive instruction.</a:t>
                      </a:r>
                      <a:endParaRPr lang="en-US" sz="2400" dirty="0">
                        <a:latin typeface="Times New Roman" panose="02020603050405020304" pitchFamily="18" charset="0"/>
                        <a:cs typeface="Times New Roman" panose="02020603050405020304" pitchFamily="18" charset="0"/>
                      </a:endParaRPr>
                    </a:p>
                  </a:txBody>
                  <a:tcPr marL="68580" marR="68580"/>
                </a:tc>
                <a:tc>
                  <a:txBody>
                    <a:bodyPr/>
                    <a:lstStyle/>
                    <a:p>
                      <a:pPr algn="ctr"/>
                      <a:r>
                        <a:rPr lang="en-US" sz="2400" b="1" dirty="0">
                          <a:latin typeface="Times New Roman" panose="02020603050405020304" pitchFamily="18" charset="0"/>
                          <a:cs typeface="Times New Roman" panose="02020603050405020304" pitchFamily="18" charset="0"/>
                        </a:rPr>
                        <a:t>X</a:t>
                      </a:r>
                    </a:p>
                  </a:txBody>
                  <a:tcPr marL="68580" marR="68580"/>
                </a:tc>
                <a:tc>
                  <a:txBody>
                    <a:bodyPr/>
                    <a:lstStyle/>
                    <a:p>
                      <a:pPr algn="ctr"/>
                      <a:endParaRPr lang="en-US" sz="2400" b="1" dirty="0">
                        <a:latin typeface="Times New Roman" panose="02020603050405020304" pitchFamily="18" charset="0"/>
                        <a:cs typeface="Times New Roman" panose="02020603050405020304" pitchFamily="18" charset="0"/>
                      </a:endParaRPr>
                    </a:p>
                  </a:txBody>
                  <a:tcPr marL="68580" marR="68580"/>
                </a:tc>
                <a:tc>
                  <a:txBody>
                    <a:bodyPr/>
                    <a:lstStyle/>
                    <a:p>
                      <a:pPr algn="ctr"/>
                      <a:endParaRPr lang="en-US" sz="2400" b="1" dirty="0">
                        <a:latin typeface="Times New Roman" panose="02020603050405020304" pitchFamily="18" charset="0"/>
                        <a:cs typeface="Times New Roman" panose="02020603050405020304" pitchFamily="18" charset="0"/>
                      </a:endParaRPr>
                    </a:p>
                  </a:txBody>
                  <a:tcPr marL="68580" marR="6858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364331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14" y="112541"/>
            <a:ext cx="11760590" cy="97248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Peer Coaching Study</a:t>
            </a:r>
          </a:p>
        </p:txBody>
      </p:sp>
      <p:sp>
        <p:nvSpPr>
          <p:cNvPr id="3" name="Content Placeholder 2"/>
          <p:cNvSpPr>
            <a:spLocks noGrp="1"/>
          </p:cNvSpPr>
          <p:nvPr>
            <p:ph idx="1"/>
          </p:nvPr>
        </p:nvSpPr>
        <p:spPr>
          <a:xfrm>
            <a:off x="734095" y="1210614"/>
            <a:ext cx="10895528" cy="5331853"/>
          </a:xfrm>
        </p:spPr>
        <p:txBody>
          <a:bodyPr>
            <a:normAutofit lnSpcReduction="10000"/>
          </a:bodyPr>
          <a:lstStyle/>
          <a:p>
            <a:r>
              <a:rPr lang="en-US" dirty="0">
                <a:solidFill>
                  <a:schemeClr val="bg1"/>
                </a:solidFill>
                <a:latin typeface="Times New Roman" panose="02020603050405020304" pitchFamily="18" charset="0"/>
                <a:cs typeface="Times New Roman" panose="02020603050405020304" pitchFamily="18" charset="0"/>
              </a:rPr>
              <a:t>Randomly selected 3 tutor pairs</a:t>
            </a:r>
          </a:p>
          <a:p>
            <a:r>
              <a:rPr lang="en-US" dirty="0">
                <a:solidFill>
                  <a:schemeClr val="bg1"/>
                </a:solidFill>
                <a:latin typeface="Times New Roman" panose="02020603050405020304" pitchFamily="18" charset="0"/>
                <a:cs typeface="Times New Roman" panose="02020603050405020304" pitchFamily="18" charset="0"/>
              </a:rPr>
              <a:t>Taught them to use adapted version of </a:t>
            </a:r>
            <a:r>
              <a:rPr lang="en-US" dirty="0">
                <a:solidFill>
                  <a:srgbClr val="FFFF00"/>
                </a:solidFill>
                <a:latin typeface="Times New Roman" panose="02020603050405020304" pitchFamily="18" charset="0"/>
                <a:cs typeface="Times New Roman" panose="02020603050405020304" pitchFamily="18" charset="0"/>
              </a:rPr>
              <a:t>PALS</a:t>
            </a:r>
            <a:endParaRPr lang="en-US" dirty="0">
              <a:solidFill>
                <a:schemeClr val="bg1"/>
              </a:solidFill>
              <a:latin typeface="Times New Roman" panose="02020603050405020304" pitchFamily="18" charset="0"/>
              <a:cs typeface="Times New Roman" panose="02020603050405020304" pitchFamily="18" charset="0"/>
            </a:endParaRPr>
          </a:p>
          <a:p>
            <a:r>
              <a:rPr lang="en-US" dirty="0">
                <a:solidFill>
                  <a:schemeClr val="bg1"/>
                </a:solidFill>
                <a:latin typeface="Times New Roman" panose="02020603050405020304" pitchFamily="18" charset="0"/>
                <a:cs typeface="Times New Roman" panose="02020603050405020304" pitchFamily="18" charset="0"/>
              </a:rPr>
              <a:t>Examined effects of coaching on</a:t>
            </a:r>
          </a:p>
          <a:p>
            <a:pPr lvl="1"/>
            <a:r>
              <a:rPr lang="en-US" dirty="0">
                <a:solidFill>
                  <a:schemeClr val="bg1"/>
                </a:solidFill>
                <a:latin typeface="Times New Roman" panose="02020603050405020304" pitchFamily="18" charset="0"/>
                <a:cs typeface="Times New Roman" panose="02020603050405020304" pitchFamily="18" charset="0"/>
              </a:rPr>
              <a:t>How well candidates coached</a:t>
            </a:r>
          </a:p>
          <a:p>
            <a:pPr lvl="1"/>
            <a:r>
              <a:rPr lang="en-US" dirty="0">
                <a:solidFill>
                  <a:schemeClr val="bg1"/>
                </a:solidFill>
                <a:latin typeface="Times New Roman" panose="02020603050405020304" pitchFamily="18" charset="0"/>
                <a:cs typeface="Times New Roman" panose="02020603050405020304" pitchFamily="18" charset="0"/>
              </a:rPr>
              <a:t>How well they used PALS </a:t>
            </a:r>
          </a:p>
          <a:p>
            <a:pPr lvl="1"/>
            <a:r>
              <a:rPr lang="en-US" dirty="0">
                <a:solidFill>
                  <a:schemeClr val="bg1"/>
                </a:solidFill>
                <a:latin typeface="Times New Roman" panose="02020603050405020304" pitchFamily="18" charset="0"/>
                <a:cs typeface="Times New Roman" panose="02020603050405020304" pitchFamily="18" charset="0"/>
              </a:rPr>
              <a:t>What happened to P-12 students’ ORF &amp; comprehension </a:t>
            </a:r>
          </a:p>
          <a:p>
            <a:r>
              <a:rPr lang="en-US" dirty="0">
                <a:solidFill>
                  <a:srgbClr val="FFFF00"/>
                </a:solidFill>
                <a:latin typeface="Times New Roman" panose="02020603050405020304" pitchFamily="18" charset="0"/>
                <a:cs typeface="Times New Roman" panose="02020603050405020304" pitchFamily="18" charset="0"/>
              </a:rPr>
              <a:t>Lessons Learned</a:t>
            </a:r>
          </a:p>
          <a:p>
            <a:pPr lvl="1"/>
            <a:r>
              <a:rPr lang="en-US" sz="2800" dirty="0">
                <a:solidFill>
                  <a:schemeClr val="bg1"/>
                </a:solidFill>
                <a:latin typeface="Times New Roman" panose="02020603050405020304" pitchFamily="18" charset="0"/>
                <a:cs typeface="Times New Roman" panose="02020603050405020304" pitchFamily="18" charset="0"/>
              </a:rPr>
              <a:t>Candidates </a:t>
            </a:r>
            <a:r>
              <a:rPr lang="en-US" sz="2800" dirty="0">
                <a:solidFill>
                  <a:srgbClr val="FFFF00"/>
                </a:solidFill>
                <a:latin typeface="Times New Roman" panose="02020603050405020304" pitchFamily="18" charset="0"/>
                <a:cs typeface="Times New Roman" panose="02020603050405020304" pitchFamily="18" charset="0"/>
              </a:rPr>
              <a:t>learned to coach </a:t>
            </a:r>
            <a:r>
              <a:rPr lang="en-US" sz="2800" dirty="0">
                <a:solidFill>
                  <a:schemeClr val="bg1"/>
                </a:solidFill>
                <a:latin typeface="Times New Roman" panose="02020603050405020304" pitchFamily="18" charset="0"/>
                <a:cs typeface="Times New Roman" panose="02020603050405020304" pitchFamily="18" charset="0"/>
              </a:rPr>
              <a:t>but not well</a:t>
            </a:r>
          </a:p>
          <a:p>
            <a:pPr lvl="1"/>
            <a:r>
              <a:rPr lang="en-US" sz="2800" dirty="0">
                <a:solidFill>
                  <a:schemeClr val="bg1"/>
                </a:solidFill>
                <a:latin typeface="Times New Roman" panose="02020603050405020304" pitchFamily="18" charset="0"/>
                <a:cs typeface="Times New Roman" panose="02020603050405020304" pitchFamily="18" charset="0"/>
              </a:rPr>
              <a:t>Coaching improved candidate’ </a:t>
            </a:r>
            <a:r>
              <a:rPr lang="en-US" sz="2800" dirty="0">
                <a:solidFill>
                  <a:srgbClr val="FFFF00"/>
                </a:solidFill>
                <a:latin typeface="Times New Roman" panose="02020603050405020304" pitchFamily="18" charset="0"/>
                <a:cs typeface="Times New Roman" panose="02020603050405020304" pitchFamily="18" charset="0"/>
              </a:rPr>
              <a:t>accuracy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a:solidFill>
                  <a:schemeClr val="bg1"/>
                </a:solidFill>
                <a:latin typeface="Times New Roman" panose="02020603050405020304" pitchFamily="18" charset="0"/>
                <a:cs typeface="Times New Roman" panose="02020603050405020304" pitchFamily="18" charset="0"/>
              </a:rPr>
              <a:t>in using PALS</a:t>
            </a:r>
          </a:p>
          <a:p>
            <a:pPr lvl="1"/>
            <a:r>
              <a:rPr lang="en-US" sz="2800" dirty="0">
                <a:solidFill>
                  <a:schemeClr val="bg1"/>
                </a:solidFill>
                <a:latin typeface="Times New Roman" panose="02020603050405020304" pitchFamily="18" charset="0"/>
                <a:cs typeface="Times New Roman" panose="02020603050405020304" pitchFamily="18" charset="0"/>
              </a:rPr>
              <a:t>Improved accuracy </a:t>
            </a:r>
            <a:r>
              <a:rPr lang="en-US" sz="2800" dirty="0">
                <a:solidFill>
                  <a:srgbClr val="FFFF00"/>
                </a:solidFill>
                <a:latin typeface="Times New Roman" panose="02020603050405020304" pitchFamily="18" charset="0"/>
                <a:cs typeface="Times New Roman" panose="02020603050405020304" pitchFamily="18" charset="0"/>
              </a:rPr>
              <a:t>produced better P-12 student outcomes</a:t>
            </a:r>
          </a:p>
          <a:p>
            <a:pPr lvl="1"/>
            <a:r>
              <a:rPr lang="en-US" sz="2800" dirty="0">
                <a:solidFill>
                  <a:schemeClr val="bg1"/>
                </a:solidFill>
                <a:latin typeface="Times New Roman" panose="02020603050405020304" pitchFamily="18" charset="0"/>
                <a:cs typeface="Times New Roman" panose="02020603050405020304" pitchFamily="18" charset="0"/>
              </a:rPr>
              <a:t>Teachers, candidates, &amp; P-12 students rated program </a:t>
            </a:r>
            <a:r>
              <a:rPr lang="en-US" sz="2800" dirty="0">
                <a:solidFill>
                  <a:srgbClr val="FFFF00"/>
                </a:solidFill>
                <a:latin typeface="Times New Roman" panose="02020603050405020304" pitchFamily="18" charset="0"/>
                <a:cs typeface="Times New Roman" panose="02020603050405020304" pitchFamily="18" charset="0"/>
              </a:rPr>
              <a:t>favorably</a:t>
            </a:r>
          </a:p>
          <a:p>
            <a:pPr lvl="1"/>
            <a:r>
              <a:rPr lang="en-US" sz="2800" dirty="0">
                <a:solidFill>
                  <a:schemeClr val="bg1"/>
                </a:solidFill>
                <a:latin typeface="Times New Roman" panose="02020603050405020304" pitchFamily="18" charset="0"/>
                <a:cs typeface="Times New Roman" panose="02020603050405020304" pitchFamily="18" charset="0"/>
              </a:rPr>
              <a:t>Pair Tutoring Program sustained for 26 years</a:t>
            </a:r>
            <a:endParaRPr lang="en-US" dirty="0">
              <a:solidFill>
                <a:schemeClr val="bg1"/>
              </a:solidFill>
              <a:latin typeface="Times New Roman" panose="02020603050405020304" pitchFamily="18" charset="0"/>
              <a:cs typeface="Times New Roman" panose="02020603050405020304" pitchFamily="18" charset="0"/>
            </a:endParaRPr>
          </a:p>
          <a:p>
            <a:pPr lvl="1"/>
            <a:endParaRPr lang="en-US" dirty="0">
              <a:solidFill>
                <a:schemeClr val="bg1"/>
              </a:solidFill>
              <a:latin typeface="Times New Roman" panose="02020603050405020304" pitchFamily="18" charset="0"/>
              <a:cs typeface="Times New Roman" panose="02020603050405020304" pitchFamily="18" charset="0"/>
            </a:endParaRPr>
          </a:p>
          <a:p>
            <a:pPr lvl="1"/>
            <a:endParaRPr lang="en-US" dirty="0"/>
          </a:p>
        </p:txBody>
      </p:sp>
    </p:spTree>
    <p:extLst>
      <p:ext uri="{BB962C8B-B14F-4D97-AF65-F5344CB8AC3E}">
        <p14:creationId xmlns:p14="http://schemas.microsoft.com/office/powerpoint/2010/main" val="2378760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1000"/>
                                        <p:tgtEl>
                                          <p:spTgt spid="3">
                                            <p:txEl>
                                              <p:pRg st="8" end="8"/>
                                            </p:txEl>
                                          </p:spTgt>
                                        </p:tgtEl>
                                      </p:cBhvr>
                                    </p:animEffect>
                                    <p:anim calcmode="lin" valueType="num">
                                      <p:cBhvr>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Effect transition="in" filter="fade">
                                      <p:cBhvr>
                                        <p:cTn id="59" dur="1000"/>
                                        <p:tgtEl>
                                          <p:spTgt spid="3">
                                            <p:txEl>
                                              <p:pRg st="9" end="9"/>
                                            </p:txEl>
                                          </p:spTgt>
                                        </p:tgtEl>
                                      </p:cBhvr>
                                    </p:animEffect>
                                    <p:anim calcmode="lin" valueType="num">
                                      <p:cBhvr>
                                        <p:cTn id="6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3">
                                            <p:txEl>
                                              <p:pRg st="10" end="10"/>
                                            </p:txEl>
                                          </p:spTgt>
                                        </p:tgtEl>
                                        <p:attrNameLst>
                                          <p:attrName>style.visibility</p:attrName>
                                        </p:attrNameLst>
                                      </p:cBhvr>
                                      <p:to>
                                        <p:strVal val="visible"/>
                                      </p:to>
                                    </p:set>
                                    <p:animEffect transition="in" filter="fade">
                                      <p:cBhvr>
                                        <p:cTn id="64" dur="1000"/>
                                        <p:tgtEl>
                                          <p:spTgt spid="3">
                                            <p:txEl>
                                              <p:pRg st="10" end="10"/>
                                            </p:txEl>
                                          </p:spTgt>
                                        </p:tgtEl>
                                      </p:cBhvr>
                                    </p:animEffect>
                                    <p:anim calcmode="lin" valueType="num">
                                      <p:cBhvr>
                                        <p:cTn id="6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3">
                                            <p:txEl>
                                              <p:pRg st="11" end="11"/>
                                            </p:txEl>
                                          </p:spTgt>
                                        </p:tgtEl>
                                        <p:attrNameLst>
                                          <p:attrName>style.visibility</p:attrName>
                                        </p:attrNameLst>
                                      </p:cBhvr>
                                      <p:to>
                                        <p:strVal val="visible"/>
                                      </p:to>
                                    </p:set>
                                    <p:animEffect transition="in" filter="fade">
                                      <p:cBhvr>
                                        <p:cTn id="69" dur="1000"/>
                                        <p:tgtEl>
                                          <p:spTgt spid="3">
                                            <p:txEl>
                                              <p:pRg st="11" end="11"/>
                                            </p:txEl>
                                          </p:spTgt>
                                        </p:tgtEl>
                                      </p:cBhvr>
                                    </p:animEffect>
                                    <p:anim calcmode="lin" valueType="num">
                                      <p:cBhvr>
                                        <p:cTn id="70"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242" y="352247"/>
            <a:ext cx="10984142" cy="678064"/>
          </a:xfrm>
        </p:spPr>
        <p:txBody>
          <a:bodyPr>
            <a:noAutofit/>
          </a:bodyPr>
          <a:lstStyle/>
          <a:p>
            <a:pPr algn="ctr"/>
            <a:r>
              <a:rPr lang="en-US" dirty="0">
                <a:solidFill>
                  <a:schemeClr val="bg1"/>
                </a:solidFill>
                <a:latin typeface="Times New Roman" panose="02020603050405020304" pitchFamily="18" charset="0"/>
                <a:cs typeface="Times New Roman" panose="02020603050405020304" pitchFamily="18" charset="0"/>
              </a:rPr>
              <a:t>Answers to Other Important Questions</a:t>
            </a:r>
          </a:p>
        </p:txBody>
      </p:sp>
      <p:pic>
        <p:nvPicPr>
          <p:cNvPr id="4" name="Content Placeholder 3" descr="A cartoon of a science teacher using his students on swings as Newton Balls, with the caption, &quot;Why science teachers should not be given playground duty.&quot;"/>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1241" y="1491060"/>
            <a:ext cx="3400021" cy="4665041"/>
          </a:xfrm>
        </p:spPr>
      </p:pic>
      <p:pic>
        <p:nvPicPr>
          <p:cNvPr id="5" name="Picture 2" descr="A cartoon of a teacher using a pully system to make students raise their hands in class. The caption reads, &quot;Mrs. Mortleman made sure that everyone participated in class.&quot;"/>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0485" y="1491060"/>
            <a:ext cx="3388683" cy="4549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7" name="Picture 6" descr="A cartoon of a teacher staring perplexedly at a white board that says, &quot;Write the largest number you can&quot;, and a very large one is written next to it. The student who wrote is is walking away proudly."/>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58391" y="1491061"/>
            <a:ext cx="2987896" cy="4549131"/>
          </a:xfrm>
          <a:prstGeom prst="rect">
            <a:avLst/>
          </a:prstGeom>
        </p:spPr>
      </p:pic>
    </p:spTree>
    <p:extLst>
      <p:ext uri="{BB962C8B-B14F-4D97-AF65-F5344CB8AC3E}">
        <p14:creationId xmlns:p14="http://schemas.microsoft.com/office/powerpoint/2010/main" val="3213413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2218" y="1773382"/>
            <a:ext cx="9822873" cy="2862322"/>
          </a:xfrm>
          <a:prstGeom prst="rect">
            <a:avLst/>
          </a:prstGeom>
          <a:noFill/>
        </p:spPr>
        <p:txBody>
          <a:bodyPr wrap="square" rtlCol="0">
            <a:spAutoFit/>
          </a:bodyPr>
          <a:lstStyle/>
          <a:p>
            <a:pPr algn="ctr"/>
            <a:r>
              <a:rPr lang="en-US" sz="6000" dirty="0">
                <a:solidFill>
                  <a:schemeClr val="bg1"/>
                </a:solidFill>
                <a:latin typeface="Times New Roman" panose="02020603050405020304" pitchFamily="18" charset="0"/>
                <a:cs typeface="Times New Roman" panose="02020603050405020304" pitchFamily="18" charset="0"/>
              </a:rPr>
              <a:t>How might a tutoring program “fit” into YOUR programs &amp; schools?</a:t>
            </a:r>
          </a:p>
        </p:txBody>
      </p:sp>
    </p:spTree>
    <p:extLst>
      <p:ext uri="{BB962C8B-B14F-4D97-AF65-F5344CB8AC3E}">
        <p14:creationId xmlns:p14="http://schemas.microsoft.com/office/powerpoint/2010/main" val="3963277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27274"/>
            <a:ext cx="8201465" cy="2123658"/>
          </a:xfrm>
          <a:prstGeom prst="rect">
            <a:avLst/>
          </a:prstGeom>
          <a:noFill/>
        </p:spPr>
        <p:txBody>
          <a:bodyPr wrap="square" rtlCol="0">
            <a:spAutoFit/>
          </a:bodyPr>
          <a:lstStyle/>
          <a:p>
            <a:pPr algn="ctr"/>
            <a:r>
              <a:rPr lang="en-US" sz="6600" dirty="0">
                <a:solidFill>
                  <a:schemeClr val="bg1"/>
                </a:solidFill>
                <a:latin typeface="Times New Roman" panose="02020603050405020304" pitchFamily="18" charset="0"/>
                <a:cs typeface="Times New Roman" panose="02020603050405020304" pitchFamily="18" charset="0"/>
              </a:rPr>
              <a:t>Graduate Research Sequence</a:t>
            </a:r>
          </a:p>
        </p:txBody>
      </p:sp>
    </p:spTree>
    <p:extLst>
      <p:ext uri="{BB962C8B-B14F-4D97-AF65-F5344CB8AC3E}">
        <p14:creationId xmlns:p14="http://schemas.microsoft.com/office/powerpoint/2010/main" val="173315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702" y="210579"/>
            <a:ext cx="10522040" cy="1000035"/>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Graduate Research Sequence </a:t>
            </a:r>
          </a:p>
        </p:txBody>
      </p:sp>
      <p:sp>
        <p:nvSpPr>
          <p:cNvPr id="3" name="Content Placeholder 2"/>
          <p:cNvSpPr>
            <a:spLocks noGrp="1"/>
          </p:cNvSpPr>
          <p:nvPr>
            <p:ph idx="1"/>
          </p:nvPr>
        </p:nvSpPr>
        <p:spPr>
          <a:xfrm>
            <a:off x="824249" y="1429555"/>
            <a:ext cx="10212946" cy="4971246"/>
          </a:xfrm>
        </p:spPr>
        <p:txBody>
          <a:bodyPr>
            <a:normAutofit/>
          </a:bodyPr>
          <a:lstStyle/>
          <a:p>
            <a:r>
              <a:rPr lang="en-US" sz="3200" dirty="0">
                <a:solidFill>
                  <a:schemeClr val="bg1"/>
                </a:solidFill>
                <a:latin typeface="Times New Roman" panose="02020603050405020304" pitchFamily="18" charset="0"/>
                <a:cs typeface="Times New Roman" panose="02020603050405020304" pitchFamily="18" charset="0"/>
              </a:rPr>
              <a:t>6-hour TE research sequence</a:t>
            </a:r>
          </a:p>
          <a:p>
            <a:r>
              <a:rPr lang="en-US" sz="3200" dirty="0">
                <a:solidFill>
                  <a:schemeClr val="bg1"/>
                </a:solidFill>
                <a:latin typeface="Times New Roman" panose="02020603050405020304" pitchFamily="18" charset="0"/>
                <a:cs typeface="Times New Roman" panose="02020603050405020304" pitchFamily="18" charset="0"/>
              </a:rPr>
              <a:t>First course, candidates……</a:t>
            </a:r>
          </a:p>
          <a:p>
            <a:pPr lvl="1"/>
            <a:r>
              <a:rPr lang="en-US" sz="2800" dirty="0">
                <a:solidFill>
                  <a:schemeClr val="bg1"/>
                </a:solidFill>
                <a:latin typeface="Times New Roman" panose="02020603050405020304" pitchFamily="18" charset="0"/>
                <a:cs typeface="Times New Roman" panose="02020603050405020304" pitchFamily="18" charset="0"/>
              </a:rPr>
              <a:t>Identify important PRACTICE-BASED problems</a:t>
            </a:r>
          </a:p>
          <a:p>
            <a:pPr lvl="1"/>
            <a:r>
              <a:rPr lang="en-US" sz="2800" dirty="0">
                <a:solidFill>
                  <a:schemeClr val="bg1"/>
                </a:solidFill>
                <a:latin typeface="Times New Roman" panose="02020603050405020304" pitchFamily="18" charset="0"/>
                <a:cs typeface="Times New Roman" panose="02020603050405020304" pitchFamily="18" charset="0"/>
              </a:rPr>
              <a:t>Complete illustrative literature reviews</a:t>
            </a:r>
          </a:p>
          <a:p>
            <a:pPr lvl="1"/>
            <a:r>
              <a:rPr lang="en-US" sz="2800" dirty="0">
                <a:solidFill>
                  <a:schemeClr val="bg1"/>
                </a:solidFill>
                <a:latin typeface="Times New Roman" panose="02020603050405020304" pitchFamily="18" charset="0"/>
                <a:cs typeface="Times New Roman" panose="02020603050405020304" pitchFamily="18" charset="0"/>
              </a:rPr>
              <a:t>Design research-to-practice studies </a:t>
            </a:r>
          </a:p>
          <a:p>
            <a:r>
              <a:rPr lang="en-US" dirty="0">
                <a:solidFill>
                  <a:schemeClr val="bg1"/>
                </a:solidFill>
                <a:latin typeface="Times New Roman" panose="02020603050405020304" pitchFamily="18" charset="0"/>
                <a:cs typeface="Times New Roman" panose="02020603050405020304" pitchFamily="18" charset="0"/>
              </a:rPr>
              <a:t>Research-to-practice studies</a:t>
            </a:r>
          </a:p>
          <a:p>
            <a:pPr lvl="1"/>
            <a:r>
              <a:rPr lang="en-US" sz="2800" dirty="0">
                <a:solidFill>
                  <a:schemeClr val="bg1"/>
                </a:solidFill>
                <a:latin typeface="Times New Roman" panose="02020603050405020304" pitchFamily="18" charset="0"/>
                <a:cs typeface="Times New Roman" panose="02020603050405020304" pitchFamily="18" charset="0"/>
              </a:rPr>
              <a:t>Targeted important problems in P-12 settings</a:t>
            </a:r>
          </a:p>
          <a:p>
            <a:pPr lvl="1"/>
            <a:r>
              <a:rPr lang="en-US" sz="2800" dirty="0">
                <a:solidFill>
                  <a:schemeClr val="bg1"/>
                </a:solidFill>
                <a:latin typeface="Times New Roman" panose="02020603050405020304" pitchFamily="18" charset="0"/>
                <a:cs typeface="Times New Roman" panose="02020603050405020304" pitchFamily="18" charset="0"/>
              </a:rPr>
              <a:t>Conducted study under “existing” conditions</a:t>
            </a:r>
          </a:p>
          <a:p>
            <a:pPr lvl="1"/>
            <a:r>
              <a:rPr lang="en-US" sz="2800" dirty="0">
                <a:solidFill>
                  <a:schemeClr val="bg1"/>
                </a:solidFill>
                <a:latin typeface="Times New Roman" panose="02020603050405020304" pitchFamily="18" charset="0"/>
                <a:cs typeface="Times New Roman" panose="02020603050405020304" pitchFamily="18" charset="0"/>
              </a:rPr>
              <a:t>Compare student performance under existing (baseline) versus intervention conditions</a:t>
            </a:r>
          </a:p>
        </p:txBody>
      </p:sp>
    </p:spTree>
    <p:extLst>
      <p:ext uri="{BB962C8B-B14F-4D97-AF65-F5344CB8AC3E}">
        <p14:creationId xmlns:p14="http://schemas.microsoft.com/office/powerpoint/2010/main" val="2078425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452" y="236368"/>
            <a:ext cx="10888393" cy="781095"/>
          </a:xfrm>
        </p:spPr>
        <p:txBody>
          <a:bodyPr>
            <a:normAutofit/>
          </a:bodyPr>
          <a:lstStyle/>
          <a:p>
            <a:pPr algn="ctr"/>
            <a:r>
              <a:rPr lang="en-US" dirty="0">
                <a:solidFill>
                  <a:schemeClr val="bg1"/>
                </a:solidFill>
                <a:latin typeface="Times New Roman" panose="02020603050405020304" pitchFamily="18" charset="0"/>
                <a:cs typeface="Times New Roman" panose="02020603050405020304" pitchFamily="18" charset="0"/>
              </a:rPr>
              <a:t>Teaching/Learning Contracts</a:t>
            </a:r>
          </a:p>
        </p:txBody>
      </p:sp>
      <p:graphicFrame>
        <p:nvGraphicFramePr>
          <p:cNvPr id="4" name="Content Placeholder 3"/>
          <p:cNvGraphicFramePr>
            <a:graphicFrameLocks noGrp="1"/>
          </p:cNvGraphicFramePr>
          <p:nvPr>
            <p:ph idx="1"/>
            <p:extLst/>
          </p:nvPr>
        </p:nvGraphicFramePr>
        <p:xfrm>
          <a:off x="717452" y="1297834"/>
          <a:ext cx="10888393" cy="5077208"/>
        </p:xfrm>
        <a:graphic>
          <a:graphicData uri="http://schemas.openxmlformats.org/drawingml/2006/table">
            <a:tbl>
              <a:tblPr firstRow="1" bandRow="1">
                <a:tableStyleId>{5C22544A-7EE6-4342-B048-85BDC9FD1C3A}</a:tableStyleId>
              </a:tblPr>
              <a:tblGrid>
                <a:gridCol w="5116680">
                  <a:extLst>
                    <a:ext uri="{9D8B030D-6E8A-4147-A177-3AD203B41FA5}">
                      <a16:colId xmlns:a16="http://schemas.microsoft.com/office/drawing/2014/main" val="20000"/>
                    </a:ext>
                  </a:extLst>
                </a:gridCol>
                <a:gridCol w="1816791">
                  <a:extLst>
                    <a:ext uri="{9D8B030D-6E8A-4147-A177-3AD203B41FA5}">
                      <a16:colId xmlns:a16="http://schemas.microsoft.com/office/drawing/2014/main" val="20001"/>
                    </a:ext>
                  </a:extLst>
                </a:gridCol>
                <a:gridCol w="2261721">
                  <a:extLst>
                    <a:ext uri="{9D8B030D-6E8A-4147-A177-3AD203B41FA5}">
                      <a16:colId xmlns:a16="http://schemas.microsoft.com/office/drawing/2014/main" val="20002"/>
                    </a:ext>
                  </a:extLst>
                </a:gridCol>
                <a:gridCol w="1693201">
                  <a:extLst>
                    <a:ext uri="{9D8B030D-6E8A-4147-A177-3AD203B41FA5}">
                      <a16:colId xmlns:a16="http://schemas.microsoft.com/office/drawing/2014/main" val="20003"/>
                    </a:ext>
                  </a:extLst>
                </a:gridCol>
              </a:tblGrid>
              <a:tr h="996793">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Roles &amp; Responsibilities</a:t>
                      </a:r>
                    </a:p>
                  </a:txBody>
                  <a:tcPr marL="68580" marR="68580"/>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Very Important</a:t>
                      </a:r>
                    </a:p>
                  </a:txBody>
                  <a:tcPr marL="68580" marR="68580"/>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Somewhat Important</a:t>
                      </a:r>
                    </a:p>
                  </a:txBody>
                  <a:tcPr marL="68580" marR="68580"/>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Less Important</a:t>
                      </a:r>
                    </a:p>
                  </a:txBody>
                  <a:tcPr marL="68580" marR="68580"/>
                </a:tc>
                <a:extLst>
                  <a:ext uri="{0D108BD9-81ED-4DB2-BD59-A6C34878D82A}">
                    <a16:rowId xmlns:a16="http://schemas.microsoft.com/office/drawing/2014/main" val="10000"/>
                  </a:ext>
                </a:extLst>
              </a:tr>
              <a:tr h="548597">
                <a:tc>
                  <a:txBody>
                    <a:bodyPr/>
                    <a:lstStyle/>
                    <a:p>
                      <a:pPr algn="l"/>
                      <a:r>
                        <a:rPr lang="en-US" sz="2000" dirty="0">
                          <a:latin typeface="Times New Roman" panose="02020603050405020304" pitchFamily="18" charset="0"/>
                          <a:cs typeface="Times New Roman" panose="02020603050405020304" pitchFamily="18" charset="0"/>
                        </a:rPr>
                        <a:t>1. Collaborate with other professionals</a:t>
                      </a:r>
                    </a:p>
                  </a:txBody>
                  <a:tcPr marL="68580" marR="68580"/>
                </a:tc>
                <a:tc>
                  <a:txBody>
                    <a:bodyPr/>
                    <a:lstStyle/>
                    <a:p>
                      <a:pPr algn="ctr"/>
                      <a:r>
                        <a:rPr lang="en-US" sz="2000" b="1" dirty="0">
                          <a:latin typeface="Times New Roman" panose="02020603050405020304" pitchFamily="18" charset="0"/>
                          <a:cs typeface="Times New Roman" panose="02020603050405020304" pitchFamily="18" charset="0"/>
                        </a:rPr>
                        <a:t>X</a:t>
                      </a:r>
                    </a:p>
                  </a:txBody>
                  <a:tcPr marL="68580" marR="68580"/>
                </a:tc>
                <a:tc>
                  <a:txBody>
                    <a:bodyPr/>
                    <a:lstStyle/>
                    <a:p>
                      <a:pPr algn="ctr"/>
                      <a:endParaRPr lang="en-US" sz="2000" dirty="0">
                        <a:latin typeface="Times New Roman" panose="02020603050405020304" pitchFamily="18" charset="0"/>
                        <a:cs typeface="Times New Roman" panose="02020603050405020304" pitchFamily="18" charset="0"/>
                      </a:endParaRPr>
                    </a:p>
                  </a:txBody>
                  <a:tcPr marL="68580" marR="68580"/>
                </a:tc>
                <a:tc>
                  <a:txBody>
                    <a:bodyPr/>
                    <a:lstStyle/>
                    <a:p>
                      <a:pPr algn="ctr"/>
                      <a:endParaRPr lang="en-US" sz="2000" dirty="0">
                        <a:latin typeface="Times New Roman" panose="02020603050405020304" pitchFamily="18" charset="0"/>
                        <a:cs typeface="Times New Roman" panose="02020603050405020304" pitchFamily="18" charset="0"/>
                      </a:endParaRPr>
                    </a:p>
                  </a:txBody>
                  <a:tcPr marL="68580" marR="68580"/>
                </a:tc>
                <a:extLst>
                  <a:ext uri="{0D108BD9-81ED-4DB2-BD59-A6C34878D82A}">
                    <a16:rowId xmlns:a16="http://schemas.microsoft.com/office/drawing/2014/main" val="10001"/>
                  </a:ext>
                </a:extLst>
              </a:tr>
              <a:tr h="620036">
                <a:tc>
                  <a:txBody>
                    <a:bodyPr/>
                    <a:lstStyle/>
                    <a:p>
                      <a:pPr algn="l"/>
                      <a:r>
                        <a:rPr lang="en-US" sz="2000" dirty="0">
                          <a:latin typeface="Times New Roman" panose="02020603050405020304" pitchFamily="18" charset="0"/>
                          <a:cs typeface="Times New Roman" panose="02020603050405020304" pitchFamily="18" charset="0"/>
                        </a:rPr>
                        <a:t>2. Use assessment</a:t>
                      </a:r>
                      <a:r>
                        <a:rPr lang="en-US" sz="2000" baseline="0" dirty="0">
                          <a:latin typeface="Times New Roman" panose="02020603050405020304" pitchFamily="18" charset="0"/>
                          <a:cs typeface="Times New Roman" panose="02020603050405020304" pitchFamily="18" charset="0"/>
                        </a:rPr>
                        <a:t> data to make decisions</a:t>
                      </a:r>
                      <a:endParaRPr lang="en-US" sz="2000" dirty="0">
                        <a:latin typeface="Times New Roman" panose="02020603050405020304" pitchFamily="18" charset="0"/>
                        <a:cs typeface="Times New Roman" panose="02020603050405020304" pitchFamily="18" charset="0"/>
                      </a:endParaRPr>
                    </a:p>
                  </a:txBody>
                  <a:tcPr marL="68580" marR="68580"/>
                </a:tc>
                <a:tc>
                  <a:txBody>
                    <a:bodyPr/>
                    <a:lstStyle/>
                    <a:p>
                      <a:pPr algn="ctr"/>
                      <a:r>
                        <a:rPr lang="en-US" sz="2000" dirty="0">
                          <a:latin typeface="Times New Roman" panose="02020603050405020304" pitchFamily="18" charset="0"/>
                          <a:cs typeface="Times New Roman" panose="02020603050405020304" pitchFamily="18" charset="0"/>
                        </a:rPr>
                        <a:t>X</a:t>
                      </a:r>
                    </a:p>
                  </a:txBody>
                  <a:tcPr marL="68580" marR="68580"/>
                </a:tc>
                <a:tc>
                  <a:txBody>
                    <a:bodyPr/>
                    <a:lstStyle/>
                    <a:p>
                      <a:pPr algn="ctr"/>
                      <a:endParaRPr lang="en-US" sz="2000" dirty="0">
                        <a:latin typeface="Times New Roman" panose="02020603050405020304" pitchFamily="18" charset="0"/>
                        <a:cs typeface="Times New Roman" panose="02020603050405020304" pitchFamily="18" charset="0"/>
                      </a:endParaRPr>
                    </a:p>
                  </a:txBody>
                  <a:tcPr marL="68580" marR="68580"/>
                </a:tc>
                <a:tc>
                  <a:txBody>
                    <a:bodyPr/>
                    <a:lstStyle/>
                    <a:p>
                      <a:pPr algn="ctr"/>
                      <a:endParaRPr lang="en-US" sz="2000" dirty="0">
                        <a:latin typeface="Times New Roman" panose="02020603050405020304" pitchFamily="18" charset="0"/>
                        <a:cs typeface="Times New Roman" panose="02020603050405020304" pitchFamily="18" charset="0"/>
                      </a:endParaRPr>
                    </a:p>
                  </a:txBody>
                  <a:tcPr marL="68580" marR="68580"/>
                </a:tc>
                <a:extLst>
                  <a:ext uri="{0D108BD9-81ED-4DB2-BD59-A6C34878D82A}">
                    <a16:rowId xmlns:a16="http://schemas.microsoft.com/office/drawing/2014/main" val="10002"/>
                  </a:ext>
                </a:extLst>
              </a:tr>
              <a:tr h="9705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3. </a:t>
                      </a:r>
                      <a:r>
                        <a:rPr lang="en-US" sz="2000" dirty="0">
                          <a:solidFill>
                            <a:schemeClr val="tx1"/>
                          </a:solidFill>
                          <a:latin typeface="Times New Roman" panose="02020603050405020304" pitchFamily="18" charset="0"/>
                          <a:cs typeface="Times New Roman" panose="02020603050405020304" pitchFamily="18" charset="0"/>
                        </a:rPr>
                        <a:t>Analyze instruction for the purpose of improving it</a:t>
                      </a:r>
                    </a:p>
                  </a:txBody>
                  <a:tcPr marL="68580" marR="68580"/>
                </a:tc>
                <a:tc>
                  <a:txBody>
                    <a:bodyPr/>
                    <a:lstStyle/>
                    <a:p>
                      <a:pPr algn="ctr"/>
                      <a:r>
                        <a:rPr lang="en-US" sz="2000" dirty="0">
                          <a:latin typeface="Times New Roman" panose="02020603050405020304" pitchFamily="18" charset="0"/>
                          <a:cs typeface="Times New Roman" panose="02020603050405020304" pitchFamily="18" charset="0"/>
                        </a:rPr>
                        <a:t>X</a:t>
                      </a:r>
                    </a:p>
                  </a:txBody>
                  <a:tcPr marL="68580" marR="68580"/>
                </a:tc>
                <a:tc>
                  <a:txBody>
                    <a:bodyPr/>
                    <a:lstStyle/>
                    <a:p>
                      <a:pPr algn="ctr"/>
                      <a:endParaRPr lang="en-US" sz="2000" dirty="0">
                        <a:latin typeface="Times New Roman" panose="02020603050405020304" pitchFamily="18" charset="0"/>
                        <a:cs typeface="Times New Roman" panose="02020603050405020304" pitchFamily="18" charset="0"/>
                      </a:endParaRPr>
                    </a:p>
                  </a:txBody>
                  <a:tcPr marL="68580" marR="68580"/>
                </a:tc>
                <a:tc>
                  <a:txBody>
                    <a:bodyPr/>
                    <a:lstStyle/>
                    <a:p>
                      <a:pPr algn="ctr"/>
                      <a:endParaRPr lang="en-US" sz="2000" dirty="0">
                        <a:latin typeface="Times New Roman" panose="02020603050405020304" pitchFamily="18" charset="0"/>
                        <a:cs typeface="Times New Roman" panose="02020603050405020304" pitchFamily="18" charset="0"/>
                      </a:endParaRPr>
                    </a:p>
                  </a:txBody>
                  <a:tcPr marL="68580" marR="68580"/>
                </a:tc>
                <a:extLst>
                  <a:ext uri="{0D108BD9-81ED-4DB2-BD59-A6C34878D82A}">
                    <a16:rowId xmlns:a16="http://schemas.microsoft.com/office/drawing/2014/main" val="10003"/>
                  </a:ext>
                </a:extLst>
              </a:tr>
              <a:tr h="970594">
                <a:tc>
                  <a:txBody>
                    <a:bodyPr/>
                    <a:lstStyle/>
                    <a:p>
                      <a:pPr algn="l"/>
                      <a:r>
                        <a:rPr lang="en-US" sz="2000" dirty="0">
                          <a:latin typeface="Times New Roman" panose="02020603050405020304" pitchFamily="18" charset="0"/>
                          <a:cs typeface="Times New Roman" panose="02020603050405020304" pitchFamily="18" charset="0"/>
                        </a:rPr>
                        <a:t>4. Administer and</a:t>
                      </a:r>
                      <a:r>
                        <a:rPr lang="en-US" sz="2000" baseline="0" dirty="0">
                          <a:latin typeface="Times New Roman" panose="02020603050405020304" pitchFamily="18" charset="0"/>
                          <a:cs typeface="Times New Roman" panose="02020603050405020304" pitchFamily="18" charset="0"/>
                        </a:rPr>
                        <a:t> score</a:t>
                      </a:r>
                      <a:r>
                        <a:rPr lang="en-US" sz="2000" dirty="0">
                          <a:latin typeface="Times New Roman" panose="02020603050405020304" pitchFamily="18" charset="0"/>
                          <a:cs typeface="Times New Roman" panose="02020603050405020304" pitchFamily="18" charset="0"/>
                        </a:rPr>
                        <a:t> academic/behavioral assessments</a:t>
                      </a:r>
                    </a:p>
                  </a:txBody>
                  <a:tcPr marL="68580" marR="68580"/>
                </a:tc>
                <a:tc>
                  <a:txBody>
                    <a:bodyPr/>
                    <a:lstStyle/>
                    <a:p>
                      <a:pPr algn="ctr"/>
                      <a:r>
                        <a:rPr lang="en-US" sz="2000" dirty="0">
                          <a:latin typeface="Times New Roman" panose="02020603050405020304" pitchFamily="18" charset="0"/>
                          <a:cs typeface="Times New Roman" panose="02020603050405020304" pitchFamily="18" charset="0"/>
                        </a:rPr>
                        <a:t>X</a:t>
                      </a:r>
                    </a:p>
                  </a:txBody>
                  <a:tcPr marL="68580" marR="68580"/>
                </a:tc>
                <a:tc>
                  <a:txBody>
                    <a:bodyPr/>
                    <a:lstStyle/>
                    <a:p>
                      <a:pPr algn="ctr"/>
                      <a:endParaRPr lang="en-US" sz="2000" dirty="0">
                        <a:latin typeface="Times New Roman" panose="02020603050405020304" pitchFamily="18" charset="0"/>
                        <a:cs typeface="Times New Roman" panose="02020603050405020304" pitchFamily="18" charset="0"/>
                      </a:endParaRPr>
                    </a:p>
                  </a:txBody>
                  <a:tcPr marL="68580" marR="68580"/>
                </a:tc>
                <a:tc>
                  <a:txBody>
                    <a:bodyPr/>
                    <a:lstStyle/>
                    <a:p>
                      <a:pPr algn="ctr"/>
                      <a:endParaRPr lang="en-US" sz="2000" dirty="0">
                        <a:latin typeface="Times New Roman" panose="02020603050405020304" pitchFamily="18" charset="0"/>
                        <a:cs typeface="Times New Roman" panose="02020603050405020304" pitchFamily="18" charset="0"/>
                      </a:endParaRPr>
                    </a:p>
                  </a:txBody>
                  <a:tcPr marL="68580" marR="68580"/>
                </a:tc>
                <a:extLst>
                  <a:ext uri="{0D108BD9-81ED-4DB2-BD59-A6C34878D82A}">
                    <a16:rowId xmlns:a16="http://schemas.microsoft.com/office/drawing/2014/main" val="10004"/>
                  </a:ext>
                </a:extLst>
              </a:tr>
              <a:tr h="970594">
                <a:tc>
                  <a:txBody>
                    <a:bodyPr/>
                    <a:lstStyle/>
                    <a:p>
                      <a:pPr algn="l"/>
                      <a:r>
                        <a:rPr lang="en-US" sz="2000" dirty="0">
                          <a:latin typeface="Times New Roman" panose="02020603050405020304" pitchFamily="18" charset="0"/>
                          <a:cs typeface="Times New Roman" panose="02020603050405020304" pitchFamily="18" charset="0"/>
                        </a:rPr>
                        <a:t>5. (Insert other preferred instructional assistance)</a:t>
                      </a:r>
                    </a:p>
                  </a:txBody>
                  <a:tcPr marL="68580" marR="68580"/>
                </a:tc>
                <a:tc>
                  <a:txBody>
                    <a:bodyPr/>
                    <a:lstStyle/>
                    <a:p>
                      <a:pPr algn="ctr"/>
                      <a:endParaRPr lang="en-US" sz="2000" dirty="0">
                        <a:latin typeface="Times New Roman" panose="02020603050405020304" pitchFamily="18" charset="0"/>
                        <a:cs typeface="Times New Roman" panose="02020603050405020304" pitchFamily="18" charset="0"/>
                      </a:endParaRPr>
                    </a:p>
                  </a:txBody>
                  <a:tcPr marL="68580" marR="68580"/>
                </a:tc>
                <a:tc>
                  <a:txBody>
                    <a:bodyPr/>
                    <a:lstStyle/>
                    <a:p>
                      <a:pPr algn="ctr"/>
                      <a:endParaRPr lang="en-US" sz="2000" dirty="0">
                        <a:latin typeface="Times New Roman" panose="02020603050405020304" pitchFamily="18" charset="0"/>
                        <a:cs typeface="Times New Roman" panose="02020603050405020304" pitchFamily="18" charset="0"/>
                      </a:endParaRPr>
                    </a:p>
                  </a:txBody>
                  <a:tcPr marL="68580" marR="68580"/>
                </a:tc>
                <a:tc>
                  <a:txBody>
                    <a:bodyPr/>
                    <a:lstStyle/>
                    <a:p>
                      <a:pPr algn="ctr"/>
                      <a:endParaRPr lang="en-US" sz="2000" dirty="0">
                        <a:latin typeface="Times New Roman" panose="02020603050405020304" pitchFamily="18" charset="0"/>
                        <a:cs typeface="Times New Roman" panose="02020603050405020304" pitchFamily="18" charset="0"/>
                      </a:endParaRPr>
                    </a:p>
                  </a:txBody>
                  <a:tcPr marL="68580" marR="6858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168778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850006" y="304800"/>
            <a:ext cx="10212946" cy="609600"/>
          </a:xfrm>
        </p:spPr>
        <p:txBody>
          <a:bodyPr>
            <a:noAutofit/>
          </a:bodyPr>
          <a:lstStyle/>
          <a:p>
            <a:pPr algn="ctr">
              <a:defRPr/>
            </a:pPr>
            <a:r>
              <a:rPr lang="en-US" dirty="0">
                <a:solidFill>
                  <a:schemeClr val="bg1"/>
                </a:solidFill>
                <a:latin typeface="Times New Roman" panose="02020603050405020304" pitchFamily="18" charset="0"/>
                <a:cs typeface="Times New Roman" panose="02020603050405020304" pitchFamily="18" charset="0"/>
              </a:rPr>
              <a:t>Julie’s 5</a:t>
            </a:r>
            <a:r>
              <a:rPr lang="en-US" baseline="30000" dirty="0">
                <a:solidFill>
                  <a:schemeClr val="bg1"/>
                </a:solidFill>
                <a:latin typeface="Times New Roman" panose="02020603050405020304" pitchFamily="18" charset="0"/>
                <a:cs typeface="Times New Roman" panose="02020603050405020304" pitchFamily="18" charset="0"/>
              </a:rPr>
              <a:t>th</a:t>
            </a:r>
            <a:r>
              <a:rPr lang="en-US" dirty="0">
                <a:solidFill>
                  <a:schemeClr val="bg1"/>
                </a:solidFill>
                <a:latin typeface="Times New Roman" panose="02020603050405020304" pitchFamily="18" charset="0"/>
                <a:cs typeface="Times New Roman" panose="02020603050405020304" pitchFamily="18" charset="0"/>
              </a:rPr>
              <a:t> Grade Inclusion Class</a:t>
            </a:r>
          </a:p>
        </p:txBody>
      </p:sp>
      <p:sp>
        <p:nvSpPr>
          <p:cNvPr id="12291" name="Content Placeholder 2"/>
          <p:cNvSpPr>
            <a:spLocks noGrp="1"/>
          </p:cNvSpPr>
          <p:nvPr>
            <p:ph idx="1"/>
          </p:nvPr>
        </p:nvSpPr>
        <p:spPr>
          <a:xfrm>
            <a:off x="850006" y="1403797"/>
            <a:ext cx="10444766" cy="5048518"/>
          </a:xfrm>
        </p:spPr>
        <p:txBody>
          <a:bodyPr>
            <a:normAutofit fontScale="92500" lnSpcReduction="10000"/>
          </a:bodyPr>
          <a:lstStyle/>
          <a:p>
            <a:r>
              <a:rPr lang="en-US" sz="3200" dirty="0">
                <a:solidFill>
                  <a:srgbClr val="FFFF00"/>
                </a:solidFill>
                <a:latin typeface="Times New Roman" panose="02020603050405020304" pitchFamily="18" charset="0"/>
                <a:cs typeface="Times New Roman" panose="02020603050405020304" pitchFamily="18" charset="0"/>
              </a:rPr>
              <a:t>Participants and Settings</a:t>
            </a:r>
          </a:p>
          <a:p>
            <a:pPr lvl="1"/>
            <a:r>
              <a:rPr lang="en-US" sz="2800" dirty="0">
                <a:solidFill>
                  <a:schemeClr val="bg1"/>
                </a:solidFill>
                <a:latin typeface="Times New Roman" panose="02020603050405020304" pitchFamily="18" charset="0"/>
                <a:cs typeface="Times New Roman" panose="02020603050405020304" pitchFamily="18" charset="0"/>
              </a:rPr>
              <a:t>22 students 20 C; 1 His. &amp; 1 AA in small, suburban setting</a:t>
            </a:r>
          </a:p>
          <a:p>
            <a:pPr lvl="1"/>
            <a:r>
              <a:rPr lang="en-US" sz="2800" dirty="0">
                <a:solidFill>
                  <a:schemeClr val="bg1"/>
                </a:solidFill>
                <a:latin typeface="Times New Roman" panose="02020603050405020304" pitchFamily="18" charset="0"/>
                <a:cs typeface="Times New Roman" panose="02020603050405020304" pitchFamily="18" charset="0"/>
              </a:rPr>
              <a:t>5 students with IEPs; 1 with 504 plan</a:t>
            </a:r>
          </a:p>
          <a:p>
            <a:r>
              <a:rPr lang="en-US" sz="3200" dirty="0">
                <a:solidFill>
                  <a:srgbClr val="FFFF00"/>
                </a:solidFill>
                <a:latin typeface="Times New Roman" panose="02020603050405020304" pitchFamily="18" charset="0"/>
                <a:cs typeface="Times New Roman" panose="02020603050405020304" pitchFamily="18" charset="0"/>
              </a:rPr>
              <a:t>Problem</a:t>
            </a:r>
          </a:p>
          <a:p>
            <a:pPr lvl="1"/>
            <a:r>
              <a:rPr lang="en-US" sz="2800" dirty="0">
                <a:solidFill>
                  <a:schemeClr val="bg1"/>
                </a:solidFill>
                <a:latin typeface="Times New Roman" panose="02020603050405020304" pitchFamily="18" charset="0"/>
                <a:cs typeface="Times New Roman" panose="02020603050405020304" pitchFamily="18" charset="0"/>
              </a:rPr>
              <a:t>High rates of disruptive behavior </a:t>
            </a:r>
          </a:p>
          <a:p>
            <a:pPr lvl="1"/>
            <a:r>
              <a:rPr lang="en-US" sz="2800" dirty="0">
                <a:solidFill>
                  <a:schemeClr val="bg1"/>
                </a:solidFill>
                <a:latin typeface="Times New Roman" panose="02020603050405020304" pitchFamily="18" charset="0"/>
                <a:cs typeface="Times New Roman" panose="02020603050405020304" pitchFamily="18" charset="0"/>
              </a:rPr>
              <a:t>Loud occasionally chaotic sessions</a:t>
            </a:r>
          </a:p>
          <a:p>
            <a:r>
              <a:rPr lang="en-US" sz="3200" dirty="0">
                <a:solidFill>
                  <a:srgbClr val="FFFF00"/>
                </a:solidFill>
                <a:latin typeface="Times New Roman" panose="02020603050405020304" pitchFamily="18" charset="0"/>
                <a:cs typeface="Times New Roman" panose="02020603050405020304" pitchFamily="18" charset="0"/>
              </a:rPr>
              <a:t>Goals</a:t>
            </a:r>
          </a:p>
          <a:p>
            <a:pPr lvl="1"/>
            <a:r>
              <a:rPr lang="en-US" sz="2800" dirty="0">
                <a:solidFill>
                  <a:schemeClr val="bg1"/>
                </a:solidFill>
                <a:latin typeface="Times New Roman" panose="02020603050405020304" pitchFamily="18" charset="0"/>
                <a:cs typeface="Times New Roman" panose="02020603050405020304" pitchFamily="18" charset="0"/>
              </a:rPr>
              <a:t>Reduce disruptive behaviors by at least 50%</a:t>
            </a:r>
          </a:p>
          <a:p>
            <a:pPr lvl="1"/>
            <a:r>
              <a:rPr lang="en-US" sz="2800" dirty="0">
                <a:solidFill>
                  <a:schemeClr val="bg1"/>
                </a:solidFill>
                <a:latin typeface="Times New Roman" panose="02020603050405020304" pitchFamily="18" charset="0"/>
                <a:cs typeface="Times New Roman" panose="02020603050405020304" pitchFamily="18" charset="0"/>
              </a:rPr>
              <a:t>Increase active student participation (i.e., asking &amp; answering questions)</a:t>
            </a:r>
          </a:p>
          <a:p>
            <a:r>
              <a:rPr lang="en-US" sz="3200" dirty="0">
                <a:solidFill>
                  <a:srgbClr val="FFFF00"/>
                </a:solidFill>
                <a:latin typeface="Times New Roman" panose="02020603050405020304" pitchFamily="18" charset="0"/>
                <a:cs typeface="Times New Roman" panose="02020603050405020304" pitchFamily="18" charset="0"/>
              </a:rPr>
              <a:t>Instructional Practices</a:t>
            </a:r>
          </a:p>
          <a:p>
            <a:pPr lvl="1"/>
            <a:r>
              <a:rPr lang="en-US" sz="2800" dirty="0">
                <a:solidFill>
                  <a:schemeClr val="bg1"/>
                </a:solidFill>
                <a:latin typeface="Times New Roman" panose="02020603050405020304" pitchFamily="18" charset="0"/>
                <a:cs typeface="Times New Roman" panose="02020603050405020304" pitchFamily="18" charset="0"/>
              </a:rPr>
              <a:t>Three Jars vs. Existing Practice</a:t>
            </a:r>
          </a:p>
        </p:txBody>
      </p:sp>
    </p:spTree>
    <p:extLst>
      <p:ext uri="{BB962C8B-B14F-4D97-AF65-F5344CB8AC3E}">
        <p14:creationId xmlns:p14="http://schemas.microsoft.com/office/powerpoint/2010/main" val="1305536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ppt_x"/>
                                          </p:val>
                                        </p:tav>
                                        <p:tav tm="100000">
                                          <p:val>
                                            <p:strVal val="#ppt_x"/>
                                          </p:val>
                                        </p:tav>
                                      </p:tavLst>
                                    </p:anim>
                                    <p:anim calcmode="lin" valueType="num">
                                      <p:cBhvr additive="base">
                                        <p:cTn id="8" dur="500" fill="hold"/>
                                        <p:tgtEl>
                                          <p:spTgt spid="143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Effect transition="in" filter="fade">
                                      <p:cBhvr>
                                        <p:cTn id="13" dur="1000"/>
                                        <p:tgtEl>
                                          <p:spTgt spid="12291">
                                            <p:txEl>
                                              <p:pRg st="0" end="0"/>
                                            </p:txEl>
                                          </p:spTgt>
                                        </p:tgtEl>
                                      </p:cBhvr>
                                    </p:animEffect>
                                    <p:anim calcmode="lin" valueType="num">
                                      <p:cBhvr>
                                        <p:cTn id="14"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12291">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2291">
                                            <p:txEl>
                                              <p:pRg st="1" end="1"/>
                                            </p:txEl>
                                          </p:spTgt>
                                        </p:tgtEl>
                                        <p:attrNameLst>
                                          <p:attrName>style.visibility</p:attrName>
                                        </p:attrNameLst>
                                      </p:cBhvr>
                                      <p:to>
                                        <p:strVal val="visible"/>
                                      </p:to>
                                    </p:set>
                                    <p:animEffect transition="in" filter="fade">
                                      <p:cBhvr>
                                        <p:cTn id="18" dur="1000"/>
                                        <p:tgtEl>
                                          <p:spTgt spid="12291">
                                            <p:txEl>
                                              <p:pRg st="1" end="1"/>
                                            </p:txEl>
                                          </p:spTgt>
                                        </p:tgtEl>
                                      </p:cBhvr>
                                    </p:animEffect>
                                    <p:anim calcmode="lin" valueType="num">
                                      <p:cBhvr>
                                        <p:cTn id="19"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12291">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12291">
                                            <p:txEl>
                                              <p:pRg st="2" end="2"/>
                                            </p:txEl>
                                          </p:spTgt>
                                        </p:tgtEl>
                                        <p:attrNameLst>
                                          <p:attrName>style.visibility</p:attrName>
                                        </p:attrNameLst>
                                      </p:cBhvr>
                                      <p:to>
                                        <p:strVal val="visible"/>
                                      </p:to>
                                    </p:set>
                                    <p:animEffect transition="in" filter="fade">
                                      <p:cBhvr>
                                        <p:cTn id="23" dur="1000"/>
                                        <p:tgtEl>
                                          <p:spTgt spid="12291">
                                            <p:txEl>
                                              <p:pRg st="2" end="2"/>
                                            </p:txEl>
                                          </p:spTgt>
                                        </p:tgtEl>
                                      </p:cBhvr>
                                    </p:animEffect>
                                    <p:anim calcmode="lin" valueType="num">
                                      <p:cBhvr>
                                        <p:cTn id="24"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12291">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12291">
                                            <p:txEl>
                                              <p:pRg st="3" end="3"/>
                                            </p:txEl>
                                          </p:spTgt>
                                        </p:tgtEl>
                                        <p:attrNameLst>
                                          <p:attrName>style.visibility</p:attrName>
                                        </p:attrNameLst>
                                      </p:cBhvr>
                                      <p:to>
                                        <p:strVal val="visible"/>
                                      </p:to>
                                    </p:set>
                                    <p:animEffect transition="in" filter="fade">
                                      <p:cBhvr>
                                        <p:cTn id="28" dur="1000"/>
                                        <p:tgtEl>
                                          <p:spTgt spid="12291">
                                            <p:txEl>
                                              <p:pRg st="3" end="3"/>
                                            </p:txEl>
                                          </p:spTgt>
                                        </p:tgtEl>
                                      </p:cBhvr>
                                    </p:animEffect>
                                    <p:anim calcmode="lin" valueType="num">
                                      <p:cBhvr>
                                        <p:cTn id="29"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291">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12291">
                                            <p:txEl>
                                              <p:pRg st="4" end="4"/>
                                            </p:txEl>
                                          </p:spTgt>
                                        </p:tgtEl>
                                        <p:attrNameLst>
                                          <p:attrName>style.visibility</p:attrName>
                                        </p:attrNameLst>
                                      </p:cBhvr>
                                      <p:to>
                                        <p:strVal val="visible"/>
                                      </p:to>
                                    </p:set>
                                    <p:animEffect transition="in" filter="fade">
                                      <p:cBhvr>
                                        <p:cTn id="33" dur="1000"/>
                                        <p:tgtEl>
                                          <p:spTgt spid="12291">
                                            <p:txEl>
                                              <p:pRg st="4" end="4"/>
                                            </p:txEl>
                                          </p:spTgt>
                                        </p:tgtEl>
                                      </p:cBhvr>
                                    </p:animEffect>
                                    <p:anim calcmode="lin" valueType="num">
                                      <p:cBhvr>
                                        <p:cTn id="34" dur="10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12291">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2291">
                                            <p:txEl>
                                              <p:pRg st="5" end="5"/>
                                            </p:txEl>
                                          </p:spTgt>
                                        </p:tgtEl>
                                        <p:attrNameLst>
                                          <p:attrName>style.visibility</p:attrName>
                                        </p:attrNameLst>
                                      </p:cBhvr>
                                      <p:to>
                                        <p:strVal val="visible"/>
                                      </p:to>
                                    </p:set>
                                    <p:animEffect transition="in" filter="fade">
                                      <p:cBhvr>
                                        <p:cTn id="38" dur="1000"/>
                                        <p:tgtEl>
                                          <p:spTgt spid="12291">
                                            <p:txEl>
                                              <p:pRg st="5" end="5"/>
                                            </p:txEl>
                                          </p:spTgt>
                                        </p:tgtEl>
                                      </p:cBhvr>
                                    </p:animEffect>
                                    <p:anim calcmode="lin" valueType="num">
                                      <p:cBhvr>
                                        <p:cTn id="39" dur="10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12291">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2291">
                                            <p:txEl>
                                              <p:pRg st="6" end="6"/>
                                            </p:txEl>
                                          </p:spTgt>
                                        </p:tgtEl>
                                        <p:attrNameLst>
                                          <p:attrName>style.visibility</p:attrName>
                                        </p:attrNameLst>
                                      </p:cBhvr>
                                      <p:to>
                                        <p:strVal val="visible"/>
                                      </p:to>
                                    </p:set>
                                    <p:animEffect transition="in" filter="fade">
                                      <p:cBhvr>
                                        <p:cTn id="43" dur="1000"/>
                                        <p:tgtEl>
                                          <p:spTgt spid="12291">
                                            <p:txEl>
                                              <p:pRg st="6" end="6"/>
                                            </p:txEl>
                                          </p:spTgt>
                                        </p:tgtEl>
                                      </p:cBhvr>
                                    </p:animEffect>
                                    <p:anim calcmode="lin" valueType="num">
                                      <p:cBhvr>
                                        <p:cTn id="44" dur="10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12291">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12291">
                                            <p:txEl>
                                              <p:pRg st="7" end="7"/>
                                            </p:txEl>
                                          </p:spTgt>
                                        </p:tgtEl>
                                        <p:attrNameLst>
                                          <p:attrName>style.visibility</p:attrName>
                                        </p:attrNameLst>
                                      </p:cBhvr>
                                      <p:to>
                                        <p:strVal val="visible"/>
                                      </p:to>
                                    </p:set>
                                    <p:animEffect transition="in" filter="fade">
                                      <p:cBhvr>
                                        <p:cTn id="48" dur="1000"/>
                                        <p:tgtEl>
                                          <p:spTgt spid="12291">
                                            <p:txEl>
                                              <p:pRg st="7" end="7"/>
                                            </p:txEl>
                                          </p:spTgt>
                                        </p:tgtEl>
                                      </p:cBhvr>
                                    </p:animEffect>
                                    <p:anim calcmode="lin" valueType="num">
                                      <p:cBhvr>
                                        <p:cTn id="49" dur="1000" fill="hold"/>
                                        <p:tgtEl>
                                          <p:spTgt spid="12291">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12291">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12291">
                                            <p:txEl>
                                              <p:pRg st="8" end="8"/>
                                            </p:txEl>
                                          </p:spTgt>
                                        </p:tgtEl>
                                        <p:attrNameLst>
                                          <p:attrName>style.visibility</p:attrName>
                                        </p:attrNameLst>
                                      </p:cBhvr>
                                      <p:to>
                                        <p:strVal val="visible"/>
                                      </p:to>
                                    </p:set>
                                    <p:animEffect transition="in" filter="fade">
                                      <p:cBhvr>
                                        <p:cTn id="53" dur="1000"/>
                                        <p:tgtEl>
                                          <p:spTgt spid="12291">
                                            <p:txEl>
                                              <p:pRg st="8" end="8"/>
                                            </p:txEl>
                                          </p:spTgt>
                                        </p:tgtEl>
                                      </p:cBhvr>
                                    </p:animEffect>
                                    <p:anim calcmode="lin" valueType="num">
                                      <p:cBhvr>
                                        <p:cTn id="54" dur="1000" fill="hold"/>
                                        <p:tgtEl>
                                          <p:spTgt spid="12291">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12291">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12291">
                                            <p:txEl>
                                              <p:pRg st="9" end="9"/>
                                            </p:txEl>
                                          </p:spTgt>
                                        </p:tgtEl>
                                        <p:attrNameLst>
                                          <p:attrName>style.visibility</p:attrName>
                                        </p:attrNameLst>
                                      </p:cBhvr>
                                      <p:to>
                                        <p:strVal val="visible"/>
                                      </p:to>
                                    </p:set>
                                    <p:animEffect transition="in" filter="fade">
                                      <p:cBhvr>
                                        <p:cTn id="58" dur="1000"/>
                                        <p:tgtEl>
                                          <p:spTgt spid="12291">
                                            <p:txEl>
                                              <p:pRg st="9" end="9"/>
                                            </p:txEl>
                                          </p:spTgt>
                                        </p:tgtEl>
                                      </p:cBhvr>
                                    </p:animEffect>
                                    <p:anim calcmode="lin" valueType="num">
                                      <p:cBhvr>
                                        <p:cTn id="59" dur="1000" fill="hold"/>
                                        <p:tgtEl>
                                          <p:spTgt spid="12291">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12291">
                                            <p:txEl>
                                              <p:pRg st="9" end="9"/>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12291">
                                            <p:txEl>
                                              <p:pRg st="10" end="10"/>
                                            </p:txEl>
                                          </p:spTgt>
                                        </p:tgtEl>
                                        <p:attrNameLst>
                                          <p:attrName>style.visibility</p:attrName>
                                        </p:attrNameLst>
                                      </p:cBhvr>
                                      <p:to>
                                        <p:strVal val="visible"/>
                                      </p:to>
                                    </p:set>
                                    <p:animEffect transition="in" filter="fade">
                                      <p:cBhvr>
                                        <p:cTn id="63" dur="1000"/>
                                        <p:tgtEl>
                                          <p:spTgt spid="12291">
                                            <p:txEl>
                                              <p:pRg st="10" end="10"/>
                                            </p:txEl>
                                          </p:spTgt>
                                        </p:tgtEl>
                                      </p:cBhvr>
                                    </p:animEffect>
                                    <p:anim calcmode="lin" valueType="num">
                                      <p:cBhvr>
                                        <p:cTn id="64" dur="1000" fill="hold"/>
                                        <p:tgtEl>
                                          <p:spTgt spid="12291">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12291">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0"/>
          <p:cNvGrpSpPr>
            <a:grpSpLocks/>
          </p:cNvGrpSpPr>
          <p:nvPr/>
        </p:nvGrpSpPr>
        <p:grpSpPr bwMode="auto">
          <a:xfrm>
            <a:off x="863960" y="2562350"/>
            <a:ext cx="2666998" cy="3693978"/>
            <a:chOff x="533400" y="1905000"/>
            <a:chExt cx="1718310" cy="2514600"/>
          </a:xfrm>
        </p:grpSpPr>
        <p:pic>
          <p:nvPicPr>
            <p:cNvPr id="20493" name="Picture 2" descr="A j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905000"/>
              <a:ext cx="171831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4" name="TextBox 14"/>
            <p:cNvSpPr txBox="1">
              <a:spLocks noChangeArrowheads="1"/>
            </p:cNvSpPr>
            <p:nvPr/>
          </p:nvSpPr>
          <p:spPr bwMode="auto">
            <a:xfrm>
              <a:off x="685800" y="3124200"/>
              <a:ext cx="1371600" cy="439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3600" dirty="0">
                  <a:latin typeface="Times New Roman" panose="02020603050405020304" pitchFamily="18" charset="0"/>
                  <a:cs typeface="Times New Roman" panose="02020603050405020304" pitchFamily="18" charset="0"/>
                </a:rPr>
                <a:t>What?</a:t>
              </a:r>
            </a:p>
          </p:txBody>
        </p:sp>
      </p:grpSp>
      <p:grpSp>
        <p:nvGrpSpPr>
          <p:cNvPr id="3" name="Group 31"/>
          <p:cNvGrpSpPr>
            <a:grpSpLocks/>
          </p:cNvGrpSpPr>
          <p:nvPr/>
        </p:nvGrpSpPr>
        <p:grpSpPr bwMode="auto">
          <a:xfrm>
            <a:off x="4760326" y="2562350"/>
            <a:ext cx="2664854" cy="3693978"/>
            <a:chOff x="2590800" y="1905000"/>
            <a:chExt cx="1718310" cy="2514600"/>
          </a:xfrm>
        </p:grpSpPr>
        <p:pic>
          <p:nvPicPr>
            <p:cNvPr id="20491" name="Picture 2" descr="A j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905000"/>
              <a:ext cx="171831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2" name="TextBox 15"/>
            <p:cNvSpPr txBox="1">
              <a:spLocks noChangeArrowheads="1"/>
            </p:cNvSpPr>
            <p:nvPr/>
          </p:nvSpPr>
          <p:spPr bwMode="auto">
            <a:xfrm>
              <a:off x="2741541" y="3139916"/>
              <a:ext cx="1460391" cy="453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3600" dirty="0">
                  <a:latin typeface="Times New Roman" panose="02020603050405020304" pitchFamily="18" charset="0"/>
                  <a:cs typeface="Times New Roman" panose="02020603050405020304" pitchFamily="18" charset="0"/>
                </a:rPr>
                <a:t>Who?</a:t>
              </a:r>
            </a:p>
          </p:txBody>
        </p:sp>
      </p:grpSp>
      <p:grpSp>
        <p:nvGrpSpPr>
          <p:cNvPr id="4" name="Group 33"/>
          <p:cNvGrpSpPr>
            <a:grpSpLocks/>
          </p:cNvGrpSpPr>
          <p:nvPr/>
        </p:nvGrpSpPr>
        <p:grpSpPr bwMode="auto">
          <a:xfrm>
            <a:off x="8373751" y="2562350"/>
            <a:ext cx="2667000" cy="3693978"/>
            <a:chOff x="7010400" y="1828800"/>
            <a:chExt cx="1718310" cy="2514600"/>
          </a:xfrm>
        </p:grpSpPr>
        <p:pic>
          <p:nvPicPr>
            <p:cNvPr id="20489" name="Picture 2" descr="A j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1828800"/>
              <a:ext cx="171831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0" name="TextBox 29"/>
            <p:cNvSpPr txBox="1">
              <a:spLocks noChangeArrowheads="1"/>
            </p:cNvSpPr>
            <p:nvPr/>
          </p:nvSpPr>
          <p:spPr bwMode="auto">
            <a:xfrm>
              <a:off x="7144901" y="3097723"/>
              <a:ext cx="1516262" cy="440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3600" dirty="0">
                  <a:latin typeface="Times New Roman" panose="02020603050405020304" pitchFamily="18" charset="0"/>
                  <a:cs typeface="Times New Roman" panose="02020603050405020304" pitchFamily="18" charset="0"/>
                </a:rPr>
                <a:t>Wow</a:t>
              </a:r>
              <a:r>
                <a:rPr lang="en-US" sz="3600" b="1" dirty="0">
                  <a:latin typeface="Times New Roman" panose="02020603050405020304" pitchFamily="18" charset="0"/>
                  <a:cs typeface="Times New Roman" panose="02020603050405020304" pitchFamily="18" charset="0"/>
                </a:rPr>
                <a:t>!</a:t>
              </a:r>
            </a:p>
          </p:txBody>
        </p:sp>
      </p:grpSp>
      <p:sp>
        <p:nvSpPr>
          <p:cNvPr id="19" name="TextBox 18"/>
          <p:cNvSpPr txBox="1"/>
          <p:nvPr/>
        </p:nvSpPr>
        <p:spPr>
          <a:xfrm>
            <a:off x="863959" y="661673"/>
            <a:ext cx="2666999" cy="1384995"/>
          </a:xfrm>
          <a:prstGeom prst="rect">
            <a:avLst/>
          </a:prstGeom>
          <a:solidFill>
            <a:srgbClr val="FF0000"/>
          </a:solidFill>
        </p:spPr>
        <p:txBody>
          <a:bodyPr wrap="square">
            <a:spAutoFit/>
          </a:bodyPr>
          <a:lstStyle/>
          <a:p>
            <a:pPr algn="ctr">
              <a:lnSpc>
                <a:spcPct val="150000"/>
              </a:lnSpc>
              <a:defRPr/>
            </a:pPr>
            <a:r>
              <a:rPr lang="en-US" sz="2800" dirty="0">
                <a:solidFill>
                  <a:schemeClr val="bg1"/>
                </a:solidFill>
                <a:latin typeface="Times New Roman" pitchFamily="18" charset="0"/>
                <a:cs typeface="Times New Roman" pitchFamily="18" charset="0"/>
              </a:rPr>
              <a:t>Target Behavior &amp; Criteria</a:t>
            </a:r>
            <a:endParaRPr lang="en-US" sz="2800" dirty="0"/>
          </a:p>
        </p:txBody>
      </p:sp>
      <p:sp>
        <p:nvSpPr>
          <p:cNvPr id="23" name="TextBox 22"/>
          <p:cNvSpPr txBox="1"/>
          <p:nvPr/>
        </p:nvSpPr>
        <p:spPr>
          <a:xfrm>
            <a:off x="4760326" y="728487"/>
            <a:ext cx="2664854" cy="1318181"/>
          </a:xfrm>
          <a:prstGeom prst="rect">
            <a:avLst/>
          </a:prstGeom>
          <a:solidFill>
            <a:srgbClr val="FF0000"/>
          </a:solidFill>
        </p:spPr>
        <p:txBody>
          <a:bodyPr wrap="square">
            <a:spAutoFit/>
          </a:bodyPr>
          <a:lstStyle/>
          <a:p>
            <a:pPr algn="ctr">
              <a:lnSpc>
                <a:spcPct val="150000"/>
              </a:lnSpc>
              <a:defRPr/>
            </a:pPr>
            <a:r>
              <a:rPr lang="en-US" sz="2800" dirty="0">
                <a:solidFill>
                  <a:schemeClr val="bg1"/>
                </a:solidFill>
                <a:latin typeface="Times New Roman" pitchFamily="18" charset="0"/>
                <a:cs typeface="Times New Roman" pitchFamily="18" charset="0"/>
              </a:rPr>
              <a:t>Target students</a:t>
            </a:r>
          </a:p>
          <a:p>
            <a:pPr algn="ctr">
              <a:lnSpc>
                <a:spcPct val="150000"/>
              </a:lnSpc>
              <a:defRPr/>
            </a:pPr>
            <a:endParaRPr lang="en-US" sz="2800" dirty="0">
              <a:solidFill>
                <a:schemeClr val="bg1"/>
              </a:solidFill>
            </a:endParaRPr>
          </a:p>
        </p:txBody>
      </p:sp>
      <p:sp>
        <p:nvSpPr>
          <p:cNvPr id="31" name="TextBox 30"/>
          <p:cNvSpPr txBox="1"/>
          <p:nvPr/>
        </p:nvSpPr>
        <p:spPr>
          <a:xfrm>
            <a:off x="8501911" y="661673"/>
            <a:ext cx="2514600" cy="1307537"/>
          </a:xfrm>
          <a:prstGeom prst="rect">
            <a:avLst/>
          </a:prstGeom>
          <a:solidFill>
            <a:srgbClr val="FF0000"/>
          </a:solidFill>
        </p:spPr>
        <p:txBody>
          <a:bodyPr wrap="square">
            <a:spAutoFit/>
          </a:bodyPr>
          <a:lstStyle/>
          <a:p>
            <a:pPr algn="ctr">
              <a:lnSpc>
                <a:spcPct val="150000"/>
              </a:lnSpc>
              <a:defRPr/>
            </a:pPr>
            <a:r>
              <a:rPr lang="en-US" sz="2800" dirty="0">
                <a:solidFill>
                  <a:schemeClr val="bg1"/>
                </a:solidFill>
                <a:latin typeface="Times New Roman" pitchFamily="18" charset="0"/>
                <a:cs typeface="Times New Roman" pitchFamily="18" charset="0"/>
              </a:rPr>
              <a:t>Contingent Rewards</a:t>
            </a:r>
          </a:p>
        </p:txBody>
      </p:sp>
    </p:spTree>
    <p:extLst>
      <p:ext uri="{BB962C8B-B14F-4D97-AF65-F5344CB8AC3E}">
        <p14:creationId xmlns:p14="http://schemas.microsoft.com/office/powerpoint/2010/main" val="13591018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6885883" y="210849"/>
            <a:ext cx="4834927" cy="2415674"/>
          </a:xfrm>
          <a:prstGeom prst="wedgeRoundRectCallout">
            <a:avLst>
              <a:gd name="adj1" fmla="val -57308"/>
              <a:gd name="adj2" fmla="val 94617"/>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ysClr val="windowText" lastClr="000000"/>
                </a:solidFill>
                <a:latin typeface="Times New Roman" panose="02020603050405020304" pitchFamily="18" charset="0"/>
                <a:cs typeface="Times New Roman" panose="02020603050405020304" pitchFamily="18" charset="0"/>
              </a:rPr>
              <a:t>What </a:t>
            </a:r>
            <a:r>
              <a:rPr lang="en-US" sz="2800" b="1" dirty="0">
                <a:solidFill>
                  <a:srgbClr val="FF0000"/>
                </a:solidFill>
                <a:latin typeface="Times New Roman" panose="02020603050405020304" pitchFamily="18" charset="0"/>
                <a:cs typeface="Times New Roman" panose="02020603050405020304" pitchFamily="18" charset="0"/>
              </a:rPr>
              <a:t>outcomes/behaviors</a:t>
            </a:r>
            <a:r>
              <a:rPr lang="en-US" sz="2800" b="1" dirty="0">
                <a:solidFill>
                  <a:sysClr val="windowText" lastClr="000000"/>
                </a:solidFill>
                <a:latin typeface="Times New Roman" panose="02020603050405020304" pitchFamily="18" charset="0"/>
                <a:cs typeface="Times New Roman" panose="02020603050405020304" pitchFamily="18" charset="0"/>
              </a:rPr>
              <a:t> </a:t>
            </a:r>
            <a:r>
              <a:rPr lang="en-US" sz="2800" dirty="0">
                <a:solidFill>
                  <a:sysClr val="windowText" lastClr="000000"/>
                </a:solidFill>
                <a:latin typeface="Times New Roman" panose="02020603050405020304" pitchFamily="18" charset="0"/>
                <a:cs typeface="Times New Roman" panose="02020603050405020304" pitchFamily="18" charset="0"/>
              </a:rPr>
              <a:t>would you like to improve?</a:t>
            </a:r>
          </a:p>
          <a:p>
            <a:endParaRPr lang="en-US" dirty="0"/>
          </a:p>
        </p:txBody>
      </p:sp>
      <p:pic>
        <p:nvPicPr>
          <p:cNvPr id="37" name="Picture 2" descr="Image result for jar clip art"/>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78225" y="462634"/>
            <a:ext cx="2964220" cy="60792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8079" y="3469325"/>
            <a:ext cx="2640935" cy="584775"/>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WHAT?</a:t>
            </a:r>
          </a:p>
        </p:txBody>
      </p:sp>
      <p:pic>
        <p:nvPicPr>
          <p:cNvPr id="1026" name="Picture 2" descr="Image result for post it note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4988" y="575884"/>
            <a:ext cx="2329572" cy="168560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rot="20790450">
            <a:off x="3758100" y="1028994"/>
            <a:ext cx="1763912" cy="707886"/>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Non-compliance = 1</a:t>
            </a:r>
          </a:p>
        </p:txBody>
      </p:sp>
      <p:pic>
        <p:nvPicPr>
          <p:cNvPr id="13" name="Picture 2" descr="Image result for post it note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831" y="2626523"/>
            <a:ext cx="2214530" cy="1685604"/>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rot="21159374">
            <a:off x="3718322" y="3205871"/>
            <a:ext cx="1733111" cy="400110"/>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Out of seat = 1</a:t>
            </a:r>
          </a:p>
        </p:txBody>
      </p:sp>
      <p:pic>
        <p:nvPicPr>
          <p:cNvPr id="21" name="Picture 2" descr="Image result for post it note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3495" y="4787735"/>
            <a:ext cx="2329572" cy="1685604"/>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rot="20790450">
            <a:off x="3565534" y="5091444"/>
            <a:ext cx="1864774" cy="707886"/>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Non-compliance = 1</a:t>
            </a:r>
          </a:p>
        </p:txBody>
      </p:sp>
      <p:pic>
        <p:nvPicPr>
          <p:cNvPr id="11" name="Picture 2" descr="Image result for post it note clip art"/>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156658" y="3970856"/>
            <a:ext cx="2227489" cy="1825625"/>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rot="21061886">
            <a:off x="6300561" y="4405288"/>
            <a:ext cx="1737316" cy="707886"/>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Inappropriate touching = 1</a:t>
            </a:r>
          </a:p>
        </p:txBody>
      </p:sp>
      <p:pic>
        <p:nvPicPr>
          <p:cNvPr id="14" name="Picture 2" descr="Image result for post it note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0573" y="2872304"/>
            <a:ext cx="2471893" cy="1685604"/>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rot="21040735">
            <a:off x="8911856" y="3220860"/>
            <a:ext cx="2077586" cy="707886"/>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All behaviors = 66</a:t>
            </a:r>
          </a:p>
        </p:txBody>
      </p:sp>
      <p:pic>
        <p:nvPicPr>
          <p:cNvPr id="23" name="Picture 2" descr="Image result for post it note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2313" y="4953679"/>
            <a:ext cx="2470153" cy="1685604"/>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p:cNvSpPr txBox="1"/>
          <p:nvPr/>
        </p:nvSpPr>
        <p:spPr>
          <a:xfrm rot="21159374">
            <a:off x="8947706" y="5515898"/>
            <a:ext cx="2001127" cy="400110"/>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Out of seat = 1</a:t>
            </a:r>
          </a:p>
        </p:txBody>
      </p:sp>
    </p:spTree>
    <p:extLst>
      <p:ext uri="{BB962C8B-B14F-4D97-AF65-F5344CB8AC3E}">
        <p14:creationId xmlns:p14="http://schemas.microsoft.com/office/powerpoint/2010/main" val="57222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p:bldP spid="22" grpId="0"/>
      <p:bldP spid="18" grpId="0"/>
      <p:bldP spid="16" grpId="0"/>
      <p:bldP spid="2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Image result for jar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725" y="510809"/>
            <a:ext cx="2640360" cy="576092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63095" y="2922862"/>
            <a:ext cx="2213918" cy="584775"/>
          </a:xfrm>
          <a:prstGeom prst="rect">
            <a:avLst/>
          </a:prstGeom>
          <a:noFill/>
        </p:spPr>
        <p:txBody>
          <a:bodyPr wrap="square" rtlCol="0">
            <a:spAutoFit/>
          </a:bodyPr>
          <a:lstStyle/>
          <a:p>
            <a:pPr algn="ctr"/>
            <a:r>
              <a:rPr lang="en-US" sz="3200" b="1" dirty="0">
                <a:latin typeface="Times New Roman" panose="02020603050405020304" pitchFamily="18" charset="0"/>
                <a:cs typeface="Times New Roman" panose="02020603050405020304" pitchFamily="18" charset="0"/>
              </a:rPr>
              <a:t>WHO ?</a:t>
            </a:r>
          </a:p>
        </p:txBody>
      </p:sp>
      <p:pic>
        <p:nvPicPr>
          <p:cNvPr id="8" name="Picture 2" descr="Image result for sticky note clipart"/>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3588695" y="442932"/>
            <a:ext cx="1888304" cy="182536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rot="21013187">
            <a:off x="3653733" y="822726"/>
            <a:ext cx="1588782" cy="954107"/>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Entire class</a:t>
            </a:r>
          </a:p>
        </p:txBody>
      </p:sp>
      <p:sp>
        <p:nvSpPr>
          <p:cNvPr id="26" name="Right Brace 25"/>
          <p:cNvSpPr/>
          <p:nvPr/>
        </p:nvSpPr>
        <p:spPr>
          <a:xfrm rot="20895407">
            <a:off x="5664844" y="251228"/>
            <a:ext cx="823276" cy="1711371"/>
          </a:xfrm>
          <a:prstGeom prst="rightBrace">
            <a:avLst>
              <a:gd name="adj1" fmla="val 8333"/>
              <a:gd name="adj2" fmla="val 51630"/>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p:cNvSpPr txBox="1"/>
          <p:nvPr/>
        </p:nvSpPr>
        <p:spPr>
          <a:xfrm>
            <a:off x="6957276" y="70918"/>
            <a:ext cx="4813546" cy="1938992"/>
          </a:xfrm>
          <a:prstGeom prst="rect">
            <a:avLst/>
          </a:prstGeom>
          <a:noFill/>
        </p:spPr>
        <p:txBody>
          <a:bodyPr wrap="square" rtlCol="0">
            <a:spAutoFit/>
          </a:bodyPr>
          <a:lstStyle/>
          <a:p>
            <a:r>
              <a:rPr lang="en-US" sz="2400" b="1" dirty="0">
                <a:solidFill>
                  <a:schemeClr val="bg1"/>
                </a:solidFill>
                <a:latin typeface="Times New Roman" panose="02020603050405020304" pitchFamily="18" charset="0"/>
                <a:cs typeface="Times New Roman" panose="02020603050405020304" pitchFamily="18" charset="0"/>
              </a:rPr>
              <a:t>Interdependent group contingencies:</a:t>
            </a:r>
          </a:p>
          <a:p>
            <a:pPr algn="ctr"/>
            <a:r>
              <a:rPr lang="en-US" sz="2400" dirty="0">
                <a:solidFill>
                  <a:schemeClr val="bg1"/>
                </a:solidFill>
                <a:latin typeface="Times New Roman" panose="02020603050405020304" pitchFamily="18" charset="0"/>
                <a:cs typeface="Times New Roman" panose="02020603050405020304" pitchFamily="18" charset="0"/>
              </a:rPr>
              <a:t>All group members are rewarded based upon their collective performance </a:t>
            </a:r>
            <a:r>
              <a:rPr lang="en-US" sz="2000" dirty="0">
                <a:solidFill>
                  <a:schemeClr val="bg1"/>
                </a:solidFill>
                <a:latin typeface="Times New Roman" panose="02020603050405020304" pitchFamily="18" charset="0"/>
                <a:cs typeface="Times New Roman" panose="02020603050405020304" pitchFamily="18" charset="0"/>
              </a:rPr>
              <a:t>(</a:t>
            </a:r>
            <a:r>
              <a:rPr lang="en-US" sz="2000" dirty="0" err="1">
                <a:solidFill>
                  <a:schemeClr val="bg1"/>
                </a:solidFill>
                <a:latin typeface="Times New Roman" panose="02020603050405020304" pitchFamily="18" charset="0"/>
                <a:cs typeface="Times New Roman" panose="02020603050405020304" pitchFamily="18" charset="0"/>
              </a:rPr>
              <a:t>Litow</a:t>
            </a:r>
            <a:r>
              <a:rPr lang="en-US" sz="2000" dirty="0">
                <a:solidFill>
                  <a:schemeClr val="bg1"/>
                </a:solidFill>
                <a:latin typeface="Times New Roman" panose="02020603050405020304" pitchFamily="18" charset="0"/>
                <a:cs typeface="Times New Roman" panose="02020603050405020304" pitchFamily="18" charset="0"/>
              </a:rPr>
              <a:t> &amp; </a:t>
            </a:r>
            <a:r>
              <a:rPr lang="en-US" sz="2000" dirty="0" err="1">
                <a:solidFill>
                  <a:schemeClr val="bg1"/>
                </a:solidFill>
                <a:latin typeface="Times New Roman" panose="02020603050405020304" pitchFamily="18" charset="0"/>
                <a:cs typeface="Times New Roman" panose="02020603050405020304" pitchFamily="18" charset="0"/>
              </a:rPr>
              <a:t>Pumroy</a:t>
            </a:r>
            <a:r>
              <a:rPr lang="en-US" sz="2000" dirty="0">
                <a:solidFill>
                  <a:schemeClr val="bg1"/>
                </a:solidFill>
                <a:latin typeface="Times New Roman" panose="02020603050405020304" pitchFamily="18" charset="0"/>
                <a:cs typeface="Times New Roman" panose="02020603050405020304" pitchFamily="18" charset="0"/>
              </a:rPr>
              <a:t>, 1975) </a:t>
            </a:r>
          </a:p>
        </p:txBody>
      </p:sp>
      <p:pic>
        <p:nvPicPr>
          <p:cNvPr id="9" name="Picture 2" descr="Image result for sticky note clipart"/>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bwMode="auto">
          <a:xfrm>
            <a:off x="2790720" y="2918617"/>
            <a:ext cx="1887538" cy="1825625"/>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rot="21013187">
            <a:off x="2986645" y="3511383"/>
            <a:ext cx="1413626"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Row 1</a:t>
            </a:r>
          </a:p>
        </p:txBody>
      </p:sp>
      <p:pic>
        <p:nvPicPr>
          <p:cNvPr id="11" name="Picture 2" descr="Image result for sticky note clipart"/>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bwMode="auto">
          <a:xfrm>
            <a:off x="4691943" y="2603816"/>
            <a:ext cx="1887538" cy="182562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rot="21013187">
            <a:off x="4779156" y="3294857"/>
            <a:ext cx="1553467"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Row 2</a:t>
            </a:r>
          </a:p>
        </p:txBody>
      </p:sp>
      <p:pic>
        <p:nvPicPr>
          <p:cNvPr id="3074" name="Picture 2" descr="Image result for sticky note clipart"/>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bwMode="auto">
          <a:xfrm>
            <a:off x="6594324" y="2329864"/>
            <a:ext cx="1888304" cy="1825361"/>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rot="21013187">
            <a:off x="6791015" y="3034880"/>
            <a:ext cx="1413626"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Row 3</a:t>
            </a:r>
          </a:p>
        </p:txBody>
      </p:sp>
      <p:pic>
        <p:nvPicPr>
          <p:cNvPr id="10" name="Picture 2" descr="Image result for sticky note clipart"/>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bwMode="auto">
          <a:xfrm>
            <a:off x="3070061" y="4905943"/>
            <a:ext cx="2174649" cy="1825625"/>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rot="21013187">
            <a:off x="3334446" y="5619876"/>
            <a:ext cx="1559262"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Kristin</a:t>
            </a:r>
          </a:p>
        </p:txBody>
      </p:sp>
      <p:pic>
        <p:nvPicPr>
          <p:cNvPr id="17" name="Picture 2" descr="Image result for sticky note clipart"/>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bwMode="auto">
          <a:xfrm>
            <a:off x="5284028" y="4743977"/>
            <a:ext cx="1887537" cy="1825625"/>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rot="21013187">
            <a:off x="5341497" y="5369873"/>
            <a:ext cx="1520666"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Bradley</a:t>
            </a:r>
          </a:p>
        </p:txBody>
      </p:sp>
      <p:pic>
        <p:nvPicPr>
          <p:cNvPr id="19" name="Picture 2" descr="Image result for sticky note clipart"/>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bwMode="auto">
          <a:xfrm>
            <a:off x="7340538" y="4548380"/>
            <a:ext cx="1887538" cy="1825625"/>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rot="21013187">
            <a:off x="7427810" y="5146827"/>
            <a:ext cx="1598469"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Sara</a:t>
            </a:r>
          </a:p>
        </p:txBody>
      </p:sp>
      <p:sp>
        <p:nvSpPr>
          <p:cNvPr id="12" name="Right Brace 11"/>
          <p:cNvSpPr/>
          <p:nvPr/>
        </p:nvSpPr>
        <p:spPr>
          <a:xfrm rot="20702303">
            <a:off x="8890794" y="2416725"/>
            <a:ext cx="530162" cy="3231585"/>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p:cNvSpPr txBox="1"/>
          <p:nvPr/>
        </p:nvSpPr>
        <p:spPr>
          <a:xfrm>
            <a:off x="9706349" y="2628257"/>
            <a:ext cx="2233254" cy="3416320"/>
          </a:xfrm>
          <a:prstGeom prst="rect">
            <a:avLst/>
          </a:prstGeom>
          <a:noFill/>
        </p:spPr>
        <p:txBody>
          <a:bodyPr wrap="square" rtlCol="0">
            <a:spAutoFit/>
          </a:bodyPr>
          <a:lstStyle/>
          <a:p>
            <a:pPr algn="ctr"/>
            <a:r>
              <a:rPr lang="en-US" sz="2400" b="1" dirty="0">
                <a:solidFill>
                  <a:schemeClr val="bg1"/>
                </a:solidFill>
                <a:latin typeface="Times New Roman" panose="02020603050405020304" pitchFamily="18" charset="0"/>
                <a:cs typeface="Times New Roman" panose="02020603050405020304" pitchFamily="18" charset="0"/>
              </a:rPr>
              <a:t>Dependent group contingencies: </a:t>
            </a:r>
          </a:p>
          <a:p>
            <a:pPr algn="ctr"/>
            <a:r>
              <a:rPr lang="en-US" sz="2400" dirty="0">
                <a:solidFill>
                  <a:schemeClr val="bg1"/>
                </a:solidFill>
                <a:latin typeface="Times New Roman" panose="02020603050405020304" pitchFamily="18" charset="0"/>
                <a:cs typeface="Times New Roman" panose="02020603050405020304" pitchFamily="18" charset="0"/>
              </a:rPr>
              <a:t>All group members rewarded based on performance of one or few </a:t>
            </a:r>
            <a:r>
              <a:rPr lang="en-US" sz="2400" dirty="0" err="1">
                <a:solidFill>
                  <a:schemeClr val="bg1"/>
                </a:solidFill>
                <a:latin typeface="Times New Roman" panose="02020603050405020304" pitchFamily="18" charset="0"/>
                <a:cs typeface="Times New Roman" panose="02020603050405020304" pitchFamily="18" charset="0"/>
              </a:rPr>
              <a:t>rmembers</a:t>
            </a:r>
            <a:r>
              <a:rPr lang="en-US" sz="2400"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84484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 result for jar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304" y="748368"/>
            <a:ext cx="3982610" cy="593304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153349" y="3701025"/>
            <a:ext cx="1635616" cy="584775"/>
          </a:xfrm>
          <a:prstGeom prst="rect">
            <a:avLst/>
          </a:prstGeom>
        </p:spPr>
        <p:txBody>
          <a:bodyPr wrap="square">
            <a:spAutoFit/>
          </a:bodyPr>
          <a:lstStyle/>
          <a:p>
            <a:pPr algn="ctr"/>
            <a:r>
              <a:rPr lang="en-US" sz="3200" b="1" dirty="0">
                <a:solidFill>
                  <a:sysClr val="windowText" lastClr="000000"/>
                </a:solidFill>
                <a:latin typeface="Times New Roman" panose="02020603050405020304" pitchFamily="18" charset="0"/>
                <a:cs typeface="Times New Roman" panose="02020603050405020304" pitchFamily="18" charset="0"/>
              </a:rPr>
              <a:t>WOW!</a:t>
            </a:r>
          </a:p>
        </p:txBody>
      </p:sp>
      <p:sp>
        <p:nvSpPr>
          <p:cNvPr id="7" name="Rounded Rectangular Callout 6"/>
          <p:cNvSpPr/>
          <p:nvPr/>
        </p:nvSpPr>
        <p:spPr>
          <a:xfrm>
            <a:off x="4301552" y="104287"/>
            <a:ext cx="3975268" cy="2168503"/>
          </a:xfrm>
          <a:prstGeom prst="wedgeRoundRectCallout">
            <a:avLst>
              <a:gd name="adj1" fmla="val 48814"/>
              <a:gd name="adj2" fmla="val 99015"/>
              <a:gd name="adj3" fmla="val 16667"/>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ysClr val="windowText" lastClr="000000"/>
                </a:solidFill>
                <a:latin typeface="Times New Roman" panose="02020603050405020304" pitchFamily="18" charset="0"/>
                <a:cs typeface="Times New Roman" panose="02020603050405020304" pitchFamily="18" charset="0"/>
              </a:rPr>
              <a:t>What are </a:t>
            </a:r>
            <a:r>
              <a:rPr lang="en-US" sz="2800" b="1" dirty="0">
                <a:solidFill>
                  <a:srgbClr val="FF0000"/>
                </a:solidFill>
                <a:latin typeface="Times New Roman" panose="02020603050405020304" pitchFamily="18" charset="0"/>
                <a:cs typeface="Times New Roman" panose="02020603050405020304" pitchFamily="18" charset="0"/>
              </a:rPr>
              <a:t>some preferred items</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a:solidFill>
                  <a:sysClr val="windowText" lastClr="000000"/>
                </a:solidFill>
                <a:latin typeface="Times New Roman" panose="02020603050405020304" pitchFamily="18" charset="0"/>
                <a:cs typeface="Times New Roman" panose="02020603050405020304" pitchFamily="18" charset="0"/>
              </a:rPr>
              <a:t>and </a:t>
            </a:r>
            <a:r>
              <a:rPr lang="en-US" sz="2800" b="1" dirty="0">
                <a:solidFill>
                  <a:srgbClr val="FF0000"/>
                </a:solidFill>
                <a:latin typeface="Times New Roman" panose="02020603050405020304" pitchFamily="18" charset="0"/>
                <a:cs typeface="Times New Roman" panose="02020603050405020304" pitchFamily="18" charset="0"/>
              </a:rPr>
              <a:t>activities</a:t>
            </a:r>
            <a:r>
              <a:rPr lang="en-US" sz="2800" dirty="0">
                <a:solidFill>
                  <a:sysClr val="windowText" lastClr="000000"/>
                </a:solidFill>
                <a:latin typeface="Times New Roman" panose="02020603050405020304" pitchFamily="18" charset="0"/>
                <a:cs typeface="Times New Roman" panose="02020603050405020304" pitchFamily="18" charset="0"/>
              </a:rPr>
              <a:t> for your students?</a:t>
            </a:r>
          </a:p>
        </p:txBody>
      </p:sp>
      <p:pic>
        <p:nvPicPr>
          <p:cNvPr id="8" name="Picture 4" descr="Image result for post it note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27115">
            <a:off x="9193733" y="503223"/>
            <a:ext cx="1778165" cy="162645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rot="1191678">
            <a:off x="9246816" y="939156"/>
            <a:ext cx="1547257" cy="707886"/>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5 min early dismissal</a:t>
            </a:r>
          </a:p>
        </p:txBody>
      </p:sp>
      <p:pic>
        <p:nvPicPr>
          <p:cNvPr id="10" name="Picture 4" descr="Image result for post it note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27115">
            <a:off x="5110230" y="3013722"/>
            <a:ext cx="1677968" cy="1879159"/>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rot="1191678">
            <a:off x="5307964" y="3326039"/>
            <a:ext cx="1318431" cy="1015663"/>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No homework coupon</a:t>
            </a:r>
          </a:p>
        </p:txBody>
      </p:sp>
      <p:pic>
        <p:nvPicPr>
          <p:cNvPr id="12" name="Picture 4" descr="Image result for post it note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27115">
            <a:off x="7051798" y="4213488"/>
            <a:ext cx="1677968" cy="1626452"/>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rot="1191678">
            <a:off x="7192701" y="4625257"/>
            <a:ext cx="1318431" cy="707886"/>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Mystery Motivator</a:t>
            </a:r>
          </a:p>
        </p:txBody>
      </p:sp>
      <p:pic>
        <p:nvPicPr>
          <p:cNvPr id="14" name="Picture 4" descr="Image result for post it note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27115">
            <a:off x="8526424" y="2513885"/>
            <a:ext cx="1677968" cy="1626452"/>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rot="1191678">
            <a:off x="8635561" y="2961151"/>
            <a:ext cx="1400158" cy="707886"/>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No work dots</a:t>
            </a:r>
          </a:p>
        </p:txBody>
      </p:sp>
      <p:pic>
        <p:nvPicPr>
          <p:cNvPr id="16" name="Picture 4" descr="Image result for post it note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27115">
            <a:off x="9381555" y="5030134"/>
            <a:ext cx="1677968" cy="1519549"/>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rot="1191678">
            <a:off x="9468837" y="5426716"/>
            <a:ext cx="1318431" cy="584775"/>
          </a:xfrm>
          <a:prstGeom prst="rect">
            <a:avLst/>
          </a:prstGeom>
          <a:noFill/>
        </p:spPr>
        <p:txBody>
          <a:bodyPr wrap="square" rtlCol="0">
            <a:spAutoFit/>
          </a:bodyPr>
          <a:lstStyle/>
          <a:p>
            <a:pPr algn="ctr"/>
            <a:r>
              <a:rPr lang="en-US" sz="3200" b="1" dirty="0">
                <a:latin typeface="Times New Roman" panose="02020603050405020304" pitchFamily="18" charset="0"/>
                <a:cs typeface="Times New Roman" panose="02020603050405020304" pitchFamily="18" charset="0"/>
              </a:rPr>
              <a:t>P</a:t>
            </a:r>
          </a:p>
        </p:txBody>
      </p:sp>
      <p:pic>
        <p:nvPicPr>
          <p:cNvPr id="18" name="Picture 4" descr="Image result for post it note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27115">
            <a:off x="10777049" y="2196101"/>
            <a:ext cx="1545108" cy="1497670"/>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rot="1191678">
            <a:off x="10802299" y="2462426"/>
            <a:ext cx="1318431" cy="707886"/>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Teacher dresses up!</a:t>
            </a:r>
          </a:p>
        </p:txBody>
      </p:sp>
    </p:spTree>
    <p:extLst>
      <p:ext uri="{BB962C8B-B14F-4D97-AF65-F5344CB8AC3E}">
        <p14:creationId xmlns:p14="http://schemas.microsoft.com/office/powerpoint/2010/main" val="193822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9" grpId="0"/>
      <p:bldP spid="11" grpId="0"/>
      <p:bldP spid="13" grpId="0"/>
      <p:bldP spid="15" grpId="0"/>
      <p:bldP spid="17" grpId="0"/>
      <p:bldP spid="1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9" name="Content Placeholder 3" descr="A graph showing the results of using the jars in class. The students acted out in class far less when the teacher used the jar method."/>
          <p:cNvPicPr>
            <a:picLocks noGrp="1" noChangeAspect="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940158" y="342900"/>
            <a:ext cx="10419008" cy="6172200"/>
          </a:xfrm>
        </p:spPr>
      </p:pic>
      <p:sp>
        <p:nvSpPr>
          <p:cNvPr id="10" name="TextBox 9"/>
          <p:cNvSpPr txBox="1">
            <a:spLocks noChangeArrowheads="1"/>
          </p:cNvSpPr>
          <p:nvPr/>
        </p:nvSpPr>
        <p:spPr bwMode="auto">
          <a:xfrm>
            <a:off x="7406425" y="1597164"/>
            <a:ext cx="3048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dirty="0">
                <a:latin typeface="Times New Roman" panose="02020603050405020304" pitchFamily="18" charset="0"/>
                <a:cs typeface="Times New Roman" panose="02020603050405020304" pitchFamily="18" charset="0"/>
              </a:rPr>
              <a:t>What happened when Jars was put back into effect?</a:t>
            </a:r>
          </a:p>
        </p:txBody>
      </p:sp>
      <p:sp>
        <p:nvSpPr>
          <p:cNvPr id="11" name="TextBox 10"/>
          <p:cNvSpPr txBox="1">
            <a:spLocks noChangeArrowheads="1"/>
          </p:cNvSpPr>
          <p:nvPr/>
        </p:nvSpPr>
        <p:spPr bwMode="auto">
          <a:xfrm>
            <a:off x="7522335" y="4267200"/>
            <a:ext cx="3048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dirty="0">
                <a:latin typeface="Times New Roman" panose="02020603050405020304" pitchFamily="18" charset="0"/>
                <a:cs typeface="Times New Roman" panose="02020603050405020304" pitchFamily="18" charset="0"/>
              </a:rPr>
              <a:t>What decision would you make about use of Jars?</a:t>
            </a:r>
          </a:p>
        </p:txBody>
      </p:sp>
    </p:spTree>
    <p:extLst>
      <p:ext uri="{BB962C8B-B14F-4D97-AF65-F5344CB8AC3E}">
        <p14:creationId xmlns:p14="http://schemas.microsoft.com/office/powerpoint/2010/main" val="238097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579"/>
                                        </p:tgtEl>
                                        <p:attrNameLst>
                                          <p:attrName>style.visibility</p:attrName>
                                        </p:attrNameLst>
                                      </p:cBhvr>
                                      <p:to>
                                        <p:strVal val="visible"/>
                                      </p:to>
                                    </p:set>
                                    <p:anim calcmode="lin" valueType="num">
                                      <p:cBhvr additive="base">
                                        <p:cTn id="7" dur="500" fill="hold"/>
                                        <p:tgtEl>
                                          <p:spTgt spid="24579"/>
                                        </p:tgtEl>
                                        <p:attrNameLst>
                                          <p:attrName>ppt_x</p:attrName>
                                        </p:attrNameLst>
                                      </p:cBhvr>
                                      <p:tavLst>
                                        <p:tav tm="0">
                                          <p:val>
                                            <p:strVal val="#ppt_x"/>
                                          </p:val>
                                        </p:tav>
                                        <p:tav tm="100000">
                                          <p:val>
                                            <p:strVal val="#ppt_x"/>
                                          </p:val>
                                        </p:tav>
                                      </p:tavLst>
                                    </p:anim>
                                    <p:anim calcmode="lin" valueType="num">
                                      <p:cBhvr additive="base">
                                        <p:cTn id="8" dur="500" fill="hold"/>
                                        <p:tgtEl>
                                          <p:spTgt spid="2457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1246"/>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Agenda</a:t>
            </a:r>
          </a:p>
        </p:txBody>
      </p:sp>
      <p:sp>
        <p:nvSpPr>
          <p:cNvPr id="3" name="Content Placeholder 2"/>
          <p:cNvSpPr>
            <a:spLocks noGrp="1"/>
          </p:cNvSpPr>
          <p:nvPr>
            <p:ph idx="1"/>
          </p:nvPr>
        </p:nvSpPr>
        <p:spPr>
          <a:xfrm>
            <a:off x="838200" y="1571223"/>
            <a:ext cx="10515600" cy="4752304"/>
          </a:xfrm>
        </p:spPr>
        <p:txBody>
          <a:bodyPr>
            <a:normAutofit/>
          </a:bodyPr>
          <a:lstStyle/>
          <a:p>
            <a:r>
              <a:rPr lang="en-US" sz="3600" dirty="0">
                <a:solidFill>
                  <a:schemeClr val="bg1"/>
                </a:solidFill>
                <a:latin typeface="Times New Roman" panose="02020603050405020304" pitchFamily="18" charset="0"/>
                <a:cs typeface="Times New Roman" panose="02020603050405020304" pitchFamily="18" charset="0"/>
              </a:rPr>
              <a:t>Describe HLPs/EBPs in general &amp; special education &amp; how they are linked to MTSS</a:t>
            </a:r>
            <a:endParaRPr lang="en-US" sz="32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3600" dirty="0">
              <a:solidFill>
                <a:schemeClr val="bg1"/>
              </a:solidFill>
              <a:latin typeface="Times New Roman" panose="02020603050405020304" pitchFamily="18" charset="0"/>
              <a:cs typeface="Times New Roman" panose="02020603050405020304" pitchFamily="18" charset="0"/>
            </a:endParaRPr>
          </a:p>
          <a:p>
            <a:r>
              <a:rPr lang="en-US" sz="3600" dirty="0">
                <a:solidFill>
                  <a:schemeClr val="bg1"/>
                </a:solidFill>
                <a:latin typeface="Times New Roman" panose="02020603050405020304" pitchFamily="18" charset="0"/>
                <a:cs typeface="Times New Roman" panose="02020603050405020304" pitchFamily="18" charset="0"/>
              </a:rPr>
              <a:t>Provide three examples of how they can be infused into University coursework &amp; P-12 schools</a:t>
            </a:r>
          </a:p>
          <a:p>
            <a:pPr marL="0" indent="0">
              <a:buNone/>
            </a:pPr>
            <a:endParaRPr lang="en-US" sz="3600" dirty="0">
              <a:solidFill>
                <a:schemeClr val="bg1"/>
              </a:solidFill>
              <a:latin typeface="Times New Roman" panose="02020603050405020304" pitchFamily="18" charset="0"/>
              <a:cs typeface="Times New Roman" panose="02020603050405020304" pitchFamily="18" charset="0"/>
            </a:endParaRPr>
          </a:p>
          <a:p>
            <a:r>
              <a:rPr lang="en-US" sz="3600" dirty="0">
                <a:solidFill>
                  <a:schemeClr val="bg1"/>
                </a:solidFill>
                <a:latin typeface="Times New Roman" panose="02020603050405020304" pitchFamily="18" charset="0"/>
                <a:cs typeface="Times New Roman" panose="02020603050405020304" pitchFamily="18" charset="0"/>
              </a:rPr>
              <a:t>Describe some opportunities to respond to challenges associated with identifying &amp; implementing them</a:t>
            </a:r>
          </a:p>
        </p:txBody>
      </p:sp>
    </p:spTree>
    <p:extLst>
      <p:ext uri="{BB962C8B-B14F-4D97-AF65-F5344CB8AC3E}">
        <p14:creationId xmlns:p14="http://schemas.microsoft.com/office/powerpoint/2010/main" val="3230071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2218" y="1773382"/>
            <a:ext cx="9822873" cy="2862322"/>
          </a:xfrm>
          <a:prstGeom prst="rect">
            <a:avLst/>
          </a:prstGeom>
          <a:noFill/>
        </p:spPr>
        <p:txBody>
          <a:bodyPr wrap="square" rtlCol="0">
            <a:spAutoFit/>
          </a:bodyPr>
          <a:lstStyle/>
          <a:p>
            <a:pPr algn="ctr"/>
            <a:r>
              <a:rPr lang="en-US" sz="6000" dirty="0">
                <a:solidFill>
                  <a:schemeClr val="bg1"/>
                </a:solidFill>
                <a:latin typeface="Times New Roman" panose="02020603050405020304" pitchFamily="18" charset="0"/>
                <a:cs typeface="Times New Roman" panose="02020603050405020304" pitchFamily="18" charset="0"/>
              </a:rPr>
              <a:t>How might research-to-practice studies “fit” into YOUR program?</a:t>
            </a:r>
          </a:p>
        </p:txBody>
      </p:sp>
    </p:spTree>
    <p:extLst>
      <p:ext uri="{BB962C8B-B14F-4D97-AF65-F5344CB8AC3E}">
        <p14:creationId xmlns:p14="http://schemas.microsoft.com/office/powerpoint/2010/main" val="37005689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9701" y="1596980"/>
            <a:ext cx="10805375" cy="2862322"/>
          </a:xfrm>
          <a:prstGeom prst="rect">
            <a:avLst/>
          </a:prstGeom>
          <a:noFill/>
        </p:spPr>
        <p:txBody>
          <a:bodyPr wrap="square" rtlCol="0">
            <a:spAutoFit/>
          </a:bodyPr>
          <a:lstStyle/>
          <a:p>
            <a:pPr algn="ctr"/>
            <a:r>
              <a:rPr lang="en-US" sz="6000" dirty="0">
                <a:solidFill>
                  <a:schemeClr val="bg1"/>
                </a:solidFill>
                <a:latin typeface="Times New Roman" panose="02020603050405020304" pitchFamily="18" charset="0"/>
                <a:cs typeface="Times New Roman" panose="02020603050405020304" pitchFamily="18" charset="0"/>
              </a:rPr>
              <a:t>Opportunities to Respond to Challenges of HLP Implementation</a:t>
            </a:r>
          </a:p>
        </p:txBody>
      </p:sp>
    </p:spTree>
    <p:extLst>
      <p:ext uri="{BB962C8B-B14F-4D97-AF65-F5344CB8AC3E}">
        <p14:creationId xmlns:p14="http://schemas.microsoft.com/office/powerpoint/2010/main" val="10033592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8946" y="184853"/>
            <a:ext cx="10174310" cy="1025793"/>
          </a:xfrm>
        </p:spPr>
        <p:txBody>
          <a:bodyPr/>
          <a:lstStyle/>
          <a:p>
            <a:pPr algn="ctr"/>
            <a:r>
              <a:rPr lang="en-US" sz="4000" dirty="0">
                <a:solidFill>
                  <a:schemeClr val="bg1"/>
                </a:solidFill>
                <a:latin typeface="Times New Roman" panose="02020603050405020304" pitchFamily="18" charset="0"/>
                <a:cs typeface="Times New Roman" panose="02020603050405020304" pitchFamily="18" charset="0"/>
              </a:rPr>
              <a:t>P-12 Teachers can….</a:t>
            </a:r>
          </a:p>
        </p:txBody>
      </p:sp>
      <p:sp>
        <p:nvSpPr>
          <p:cNvPr id="5" name="Content Placeholder 4"/>
          <p:cNvSpPr>
            <a:spLocks noGrp="1"/>
          </p:cNvSpPr>
          <p:nvPr>
            <p:ph idx="1"/>
          </p:nvPr>
        </p:nvSpPr>
        <p:spPr>
          <a:xfrm>
            <a:off x="1068946" y="1365161"/>
            <a:ext cx="10496282" cy="5164428"/>
          </a:xfrm>
        </p:spPr>
        <p:txBody>
          <a:bodyPr>
            <a:noAutofit/>
          </a:bodyPr>
          <a:lstStyle/>
          <a:p>
            <a:r>
              <a:rPr lang="en-US" sz="3200" dirty="0">
                <a:solidFill>
                  <a:schemeClr val="bg1"/>
                </a:solidFill>
                <a:latin typeface="Times New Roman" panose="02020603050405020304" pitchFamily="18" charset="0"/>
                <a:cs typeface="Times New Roman" panose="02020603050405020304" pitchFamily="18" charset="0"/>
              </a:rPr>
              <a:t>Identify &amp; prioritize areas of academic/behavioral need</a:t>
            </a:r>
          </a:p>
          <a:p>
            <a:pPr marL="0" indent="0">
              <a:buNone/>
            </a:pPr>
            <a:endParaRPr lang="en-US" sz="3200" dirty="0">
              <a:solidFill>
                <a:schemeClr val="bg1"/>
              </a:solidFill>
              <a:latin typeface="Times New Roman" panose="02020603050405020304" pitchFamily="18" charset="0"/>
              <a:cs typeface="Times New Roman" panose="02020603050405020304" pitchFamily="18" charset="0"/>
            </a:endParaRPr>
          </a:p>
          <a:p>
            <a:r>
              <a:rPr lang="en-US" sz="3200" dirty="0">
                <a:solidFill>
                  <a:schemeClr val="bg1"/>
                </a:solidFill>
                <a:latin typeface="Times New Roman" panose="02020603050405020304" pitchFamily="18" charset="0"/>
                <a:cs typeface="Times New Roman" panose="02020603050405020304" pitchFamily="18" charset="0"/>
              </a:rPr>
              <a:t>Select HLPs/EBPs that are relevant, acceptable, &amp; most likely to be effective</a:t>
            </a:r>
          </a:p>
          <a:p>
            <a:pPr marL="0" indent="0">
              <a:buNone/>
            </a:pPr>
            <a:endParaRPr lang="en-US" sz="3200" dirty="0">
              <a:solidFill>
                <a:schemeClr val="bg1"/>
              </a:solidFill>
              <a:latin typeface="Times New Roman" panose="02020603050405020304" pitchFamily="18" charset="0"/>
              <a:cs typeface="Times New Roman" panose="02020603050405020304" pitchFamily="18" charset="0"/>
            </a:endParaRPr>
          </a:p>
          <a:p>
            <a:r>
              <a:rPr lang="en-US" sz="3200" dirty="0">
                <a:solidFill>
                  <a:schemeClr val="bg1"/>
                </a:solidFill>
                <a:latin typeface="Times New Roman" panose="02020603050405020304" pitchFamily="18" charset="0"/>
                <a:cs typeface="Times New Roman" panose="02020603050405020304" pitchFamily="18" charset="0"/>
              </a:rPr>
              <a:t>Guide when and where core practices are delivered</a:t>
            </a:r>
          </a:p>
          <a:p>
            <a:pPr lvl="1"/>
            <a:r>
              <a:rPr lang="en-US" sz="2800" dirty="0">
                <a:solidFill>
                  <a:schemeClr val="bg1"/>
                </a:solidFill>
                <a:latin typeface="Times New Roman" panose="02020603050405020304" pitchFamily="18" charset="0"/>
                <a:cs typeface="Times New Roman" panose="02020603050405020304" pitchFamily="18" charset="0"/>
              </a:rPr>
              <a:t>During regularly scheduled instruction, after-school……?</a:t>
            </a:r>
          </a:p>
          <a:p>
            <a:pPr marL="457200" lvl="1" indent="0">
              <a:buNone/>
            </a:pPr>
            <a:endParaRPr lang="en-US" sz="3200" dirty="0">
              <a:solidFill>
                <a:schemeClr val="bg1"/>
              </a:solidFill>
              <a:latin typeface="Times New Roman" panose="02020603050405020304" pitchFamily="18" charset="0"/>
              <a:cs typeface="Times New Roman" panose="02020603050405020304" pitchFamily="18" charset="0"/>
            </a:endParaRPr>
          </a:p>
          <a:p>
            <a:r>
              <a:rPr lang="en-US" sz="3200" dirty="0">
                <a:solidFill>
                  <a:schemeClr val="bg1"/>
                </a:solidFill>
                <a:latin typeface="Times New Roman" panose="02020603050405020304" pitchFamily="18" charset="0"/>
                <a:cs typeface="Times New Roman" panose="02020603050405020304" pitchFamily="18" charset="0"/>
              </a:rPr>
              <a:t>Tell us how to help them in implementing and making data-based decisions about HLPs/EBPs</a:t>
            </a:r>
          </a:p>
        </p:txBody>
      </p:sp>
    </p:spTree>
    <p:extLst>
      <p:ext uri="{BB962C8B-B14F-4D97-AF65-F5344CB8AC3E}">
        <p14:creationId xmlns:p14="http://schemas.microsoft.com/office/powerpoint/2010/main" val="11833112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4704" y="168691"/>
            <a:ext cx="10264461" cy="1002037"/>
          </a:xfrm>
        </p:spPr>
        <p:txBody>
          <a:bodyPr>
            <a:noAutofit/>
          </a:bodyPr>
          <a:lstStyle/>
          <a:p>
            <a:pPr algn="ctr"/>
            <a:r>
              <a:rPr lang="en-US" sz="3600" dirty="0">
                <a:solidFill>
                  <a:schemeClr val="bg1"/>
                </a:solidFill>
                <a:latin typeface="Times New Roman" panose="02020603050405020304" pitchFamily="18" charset="0"/>
                <a:cs typeface="Times New Roman" panose="02020603050405020304" pitchFamily="18" charset="0"/>
              </a:rPr>
              <a:t>School Leaders can……</a:t>
            </a:r>
          </a:p>
        </p:txBody>
      </p:sp>
      <p:sp>
        <p:nvSpPr>
          <p:cNvPr id="5" name="Content Placeholder 4"/>
          <p:cNvSpPr>
            <a:spLocks noGrp="1"/>
          </p:cNvSpPr>
          <p:nvPr>
            <p:ph idx="1"/>
          </p:nvPr>
        </p:nvSpPr>
        <p:spPr>
          <a:xfrm>
            <a:off x="1094704" y="1354179"/>
            <a:ext cx="10406129" cy="5280337"/>
          </a:xfrm>
        </p:spPr>
        <p:txBody>
          <a:bodyPr>
            <a:normAutofit/>
          </a:bodyPr>
          <a:lstStyle/>
          <a:p>
            <a:pPr>
              <a:lnSpc>
                <a:spcPct val="110000"/>
              </a:lnSpc>
            </a:pPr>
            <a:r>
              <a:rPr lang="en-US" sz="3100" dirty="0">
                <a:solidFill>
                  <a:schemeClr val="bg1"/>
                </a:solidFill>
                <a:latin typeface="Times New Roman" panose="02020603050405020304" pitchFamily="18" charset="0"/>
                <a:cs typeface="Times New Roman" panose="02020603050405020304" pitchFamily="18" charset="0"/>
              </a:rPr>
              <a:t>Adopt, implement, and support </a:t>
            </a:r>
            <a:r>
              <a:rPr lang="en-US" sz="3100" dirty="0">
                <a:solidFill>
                  <a:srgbClr val="FFFF00"/>
                </a:solidFill>
                <a:latin typeface="Times New Roman" panose="02020603050405020304" pitchFamily="18" charset="0"/>
                <a:cs typeface="Times New Roman" panose="02020603050405020304" pitchFamily="18" charset="0"/>
              </a:rPr>
              <a:t>mutually agreed upon HLPs</a:t>
            </a:r>
          </a:p>
          <a:p>
            <a:pPr lvl="1">
              <a:lnSpc>
                <a:spcPct val="110000"/>
              </a:lnSpc>
            </a:pPr>
            <a:r>
              <a:rPr lang="en-US" sz="2700" dirty="0">
                <a:solidFill>
                  <a:schemeClr val="bg1"/>
                </a:solidFill>
                <a:latin typeface="Times New Roman" panose="02020603050405020304" pitchFamily="18" charset="0"/>
                <a:cs typeface="Times New Roman" panose="02020603050405020304" pitchFamily="18" charset="0"/>
              </a:rPr>
              <a:t>Identify &amp; prioritize common areas of need</a:t>
            </a:r>
          </a:p>
          <a:p>
            <a:pPr lvl="1">
              <a:lnSpc>
                <a:spcPct val="110000"/>
              </a:lnSpc>
            </a:pPr>
            <a:r>
              <a:rPr lang="en-US" sz="2700" dirty="0">
                <a:solidFill>
                  <a:schemeClr val="bg1"/>
                </a:solidFill>
                <a:latin typeface="Times New Roman" panose="02020603050405020304" pitchFamily="18" charset="0"/>
                <a:cs typeface="Times New Roman" panose="02020603050405020304" pitchFamily="18" charset="0"/>
              </a:rPr>
              <a:t>Work collaboratively with universities to identify important and relevant practices.</a:t>
            </a:r>
          </a:p>
          <a:p>
            <a:pPr>
              <a:lnSpc>
                <a:spcPct val="110000"/>
              </a:lnSpc>
            </a:pPr>
            <a:r>
              <a:rPr lang="en-US" sz="3100" dirty="0">
                <a:solidFill>
                  <a:srgbClr val="FFFF00"/>
                </a:solidFill>
                <a:latin typeface="Times New Roman" panose="02020603050405020304" pitchFamily="18" charset="0"/>
                <a:cs typeface="Times New Roman" panose="02020603050405020304" pitchFamily="18" charset="0"/>
              </a:rPr>
              <a:t>Encourage &amp; support teacher use </a:t>
            </a:r>
            <a:r>
              <a:rPr lang="en-US" sz="3100" dirty="0">
                <a:solidFill>
                  <a:schemeClr val="bg1"/>
                </a:solidFill>
                <a:latin typeface="Times New Roman" panose="02020603050405020304" pitchFamily="18" charset="0"/>
                <a:cs typeface="Times New Roman" panose="02020603050405020304" pitchFamily="18" charset="0"/>
              </a:rPr>
              <a:t>of signature set of practices &amp; appropriate progress monitoring </a:t>
            </a:r>
          </a:p>
          <a:p>
            <a:pPr>
              <a:lnSpc>
                <a:spcPct val="110000"/>
              </a:lnSpc>
            </a:pPr>
            <a:r>
              <a:rPr lang="en-US" sz="3100" dirty="0">
                <a:solidFill>
                  <a:schemeClr val="bg1"/>
                </a:solidFill>
                <a:latin typeface="Times New Roman" panose="02020603050405020304" pitchFamily="18" charset="0"/>
                <a:cs typeface="Times New Roman" panose="02020603050405020304" pitchFamily="18" charset="0"/>
              </a:rPr>
              <a:t>Use PD that is </a:t>
            </a:r>
            <a:r>
              <a:rPr lang="en-US" sz="3100" dirty="0">
                <a:solidFill>
                  <a:srgbClr val="FFFF00"/>
                </a:solidFill>
                <a:latin typeface="Times New Roman" panose="02020603050405020304" pitchFamily="18" charset="0"/>
                <a:cs typeface="Times New Roman" panose="02020603050405020304" pitchFamily="18" charset="0"/>
              </a:rPr>
              <a:t>evidence-based</a:t>
            </a:r>
            <a:r>
              <a:rPr lang="en-US" sz="3100" dirty="0">
                <a:solidFill>
                  <a:schemeClr val="bg1"/>
                </a:solidFill>
                <a:latin typeface="Times New Roman" panose="02020603050405020304" pitchFamily="18" charset="0"/>
                <a:cs typeface="Times New Roman" panose="02020603050405020304" pitchFamily="18" charset="0"/>
              </a:rPr>
              <a:t>, linked </a:t>
            </a:r>
            <a:r>
              <a:rPr lang="en-US" sz="3100" dirty="0">
                <a:solidFill>
                  <a:srgbClr val="FFFF00"/>
                </a:solidFill>
                <a:latin typeface="Times New Roman" panose="02020603050405020304" pitchFamily="18" charset="0"/>
                <a:cs typeface="Times New Roman" panose="02020603050405020304" pitchFamily="18" charset="0"/>
              </a:rPr>
              <a:t>directly</a:t>
            </a:r>
            <a:r>
              <a:rPr lang="en-US" sz="3100" dirty="0">
                <a:solidFill>
                  <a:schemeClr val="bg1"/>
                </a:solidFill>
                <a:latin typeface="Times New Roman" panose="02020603050405020304" pitchFamily="18" charset="0"/>
                <a:cs typeface="Times New Roman" panose="02020603050405020304" pitchFamily="18" charset="0"/>
              </a:rPr>
              <a:t> to improved student needs, &amp; feasible to implement and sustain</a:t>
            </a:r>
          </a:p>
          <a:p>
            <a:pPr>
              <a:lnSpc>
                <a:spcPct val="110000"/>
              </a:lnSpc>
            </a:pPr>
            <a:r>
              <a:rPr lang="en-US" sz="3100" dirty="0">
                <a:solidFill>
                  <a:schemeClr val="bg1"/>
                </a:solidFill>
                <a:latin typeface="Times New Roman" panose="02020603050405020304" pitchFamily="18" charset="0"/>
                <a:cs typeface="Times New Roman" panose="02020603050405020304" pitchFamily="18" charset="0"/>
              </a:rPr>
              <a:t>Use implementation &amp; improvement science to guide efforts</a:t>
            </a:r>
          </a:p>
        </p:txBody>
      </p:sp>
    </p:spTree>
    <p:extLst>
      <p:ext uri="{BB962C8B-B14F-4D97-AF65-F5344CB8AC3E}">
        <p14:creationId xmlns:p14="http://schemas.microsoft.com/office/powerpoint/2010/main" val="10492770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1399"/>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Teacher Educators can….</a:t>
            </a:r>
          </a:p>
        </p:txBody>
      </p:sp>
      <p:sp>
        <p:nvSpPr>
          <p:cNvPr id="3" name="Content Placeholder 2"/>
          <p:cNvSpPr>
            <a:spLocks noGrp="1"/>
          </p:cNvSpPr>
          <p:nvPr>
            <p:ph idx="1"/>
          </p:nvPr>
        </p:nvSpPr>
        <p:spPr>
          <a:xfrm>
            <a:off x="838200" y="1622738"/>
            <a:ext cx="10515600" cy="4816699"/>
          </a:xfrm>
        </p:spPr>
        <p:txBody>
          <a:bodyPr/>
          <a:lstStyle/>
          <a:p>
            <a:r>
              <a:rPr lang="en-US" sz="3200" dirty="0">
                <a:solidFill>
                  <a:schemeClr val="bg1"/>
                </a:solidFill>
                <a:latin typeface="Times New Roman" panose="02020603050405020304" pitchFamily="18" charset="0"/>
                <a:cs typeface="Times New Roman" panose="02020603050405020304" pitchFamily="18" charset="0"/>
              </a:rPr>
              <a:t>Define the nature &amp; scope of clinical experiences</a:t>
            </a:r>
          </a:p>
          <a:p>
            <a:pPr marL="0" indent="0">
              <a:buNone/>
            </a:pPr>
            <a:endParaRPr lang="en-US" sz="3200" dirty="0">
              <a:solidFill>
                <a:schemeClr val="bg1"/>
              </a:solidFill>
              <a:latin typeface="Times New Roman" panose="02020603050405020304" pitchFamily="18" charset="0"/>
              <a:cs typeface="Times New Roman" panose="02020603050405020304" pitchFamily="18" charset="0"/>
            </a:endParaRPr>
          </a:p>
          <a:p>
            <a:r>
              <a:rPr lang="en-US" sz="3200" dirty="0">
                <a:solidFill>
                  <a:schemeClr val="bg1"/>
                </a:solidFill>
                <a:latin typeface="Times New Roman" panose="02020603050405020304" pitchFamily="18" charset="0"/>
                <a:cs typeface="Times New Roman" panose="02020603050405020304" pitchFamily="18" charset="0"/>
              </a:rPr>
              <a:t>Link P-12 teacher and student needs with evidence-based, relevant, and acceptable HLPs</a:t>
            </a:r>
          </a:p>
          <a:p>
            <a:pPr marL="914400" lvl="2" indent="0">
              <a:buNone/>
            </a:pPr>
            <a:endParaRPr lang="en-US" sz="3200" dirty="0">
              <a:solidFill>
                <a:schemeClr val="bg1"/>
              </a:solidFill>
              <a:latin typeface="Times New Roman" panose="02020603050405020304" pitchFamily="18" charset="0"/>
              <a:cs typeface="Times New Roman" panose="02020603050405020304" pitchFamily="18" charset="0"/>
            </a:endParaRPr>
          </a:p>
          <a:p>
            <a:r>
              <a:rPr lang="en-US" sz="3200" dirty="0">
                <a:solidFill>
                  <a:schemeClr val="bg1"/>
                </a:solidFill>
                <a:latin typeface="Times New Roman" panose="02020603050405020304" pitchFamily="18" charset="0"/>
                <a:cs typeface="Times New Roman" panose="02020603050405020304" pitchFamily="18" charset="0"/>
              </a:rPr>
              <a:t>Monitor implementation &amp; impact on important candidate &amp; P-12 student outcomes</a:t>
            </a:r>
          </a:p>
          <a:p>
            <a:endParaRPr lang="en-US" sz="3200" dirty="0">
              <a:solidFill>
                <a:schemeClr val="bg1"/>
              </a:solidFill>
              <a:latin typeface="Times New Roman" panose="02020603050405020304" pitchFamily="18" charset="0"/>
              <a:cs typeface="Times New Roman" panose="02020603050405020304" pitchFamily="18" charset="0"/>
            </a:endParaRPr>
          </a:p>
          <a:p>
            <a:r>
              <a:rPr lang="en-US" sz="3200" dirty="0">
                <a:solidFill>
                  <a:schemeClr val="bg1"/>
                </a:solidFill>
                <a:latin typeface="Times New Roman" panose="02020603050405020304" pitchFamily="18" charset="0"/>
                <a:cs typeface="Times New Roman" panose="02020603050405020304" pitchFamily="18" charset="0"/>
              </a:rPr>
              <a:t>Write professionally about how all of this was done</a:t>
            </a:r>
          </a:p>
          <a:p>
            <a:endParaRPr lang="en-US" dirty="0"/>
          </a:p>
        </p:txBody>
      </p:sp>
    </p:spTree>
    <p:extLst>
      <p:ext uri="{BB962C8B-B14F-4D97-AF65-F5344CB8AC3E}">
        <p14:creationId xmlns:p14="http://schemas.microsoft.com/office/powerpoint/2010/main" val="1453101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338" y="326521"/>
            <a:ext cx="10792496" cy="845489"/>
          </a:xfrm>
        </p:spPr>
        <p:txBody>
          <a:bodyPr>
            <a:noAutofit/>
          </a:bodyPr>
          <a:lstStyle/>
          <a:p>
            <a:pPr algn="ctr"/>
            <a:br>
              <a:rPr lang="en-US" dirty="0">
                <a:solidFill>
                  <a:schemeClr val="bg1"/>
                </a:solidFill>
                <a:latin typeface="Times New Roman" panose="02020603050405020304" pitchFamily="18" charset="0"/>
                <a:cs typeface="Times New Roman" panose="02020603050405020304" pitchFamily="18" charset="0"/>
              </a:rPr>
            </a:br>
            <a:br>
              <a:rPr lang="en-US" dirty="0">
                <a:solidFill>
                  <a:schemeClr val="bg1"/>
                </a:solidFill>
                <a:latin typeface="Times New Roman" panose="02020603050405020304" pitchFamily="18" charset="0"/>
                <a:cs typeface="Times New Roman" panose="02020603050405020304" pitchFamily="18" charset="0"/>
              </a:rPr>
            </a:br>
            <a:r>
              <a:rPr lang="en-US" dirty="0">
                <a:solidFill>
                  <a:schemeClr val="bg1"/>
                </a:solidFill>
                <a:latin typeface="Times New Roman" panose="02020603050405020304" pitchFamily="18" charset="0"/>
                <a:cs typeface="Times New Roman" panose="02020603050405020304" pitchFamily="18" charset="0"/>
              </a:rPr>
              <a:t>SEA professionals can…..</a:t>
            </a:r>
            <a:br>
              <a:rPr lang="en-US" dirty="0">
                <a:solidFill>
                  <a:schemeClr val="bg1"/>
                </a:solidFill>
                <a:latin typeface="Times New Roman" panose="02020603050405020304" pitchFamily="18" charset="0"/>
                <a:cs typeface="Times New Roman" panose="02020603050405020304" pitchFamily="18" charset="0"/>
              </a:rPr>
            </a:br>
            <a:br>
              <a:rPr lang="en-US" dirty="0">
                <a:solidFill>
                  <a:schemeClr val="bg1"/>
                </a:solidFill>
                <a:latin typeface="Times New Roman" panose="02020603050405020304" pitchFamily="18" charset="0"/>
                <a:cs typeface="Times New Roman" panose="02020603050405020304" pitchFamily="18" charset="0"/>
              </a:rPr>
            </a:b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30310" y="1416676"/>
            <a:ext cx="10470524" cy="5128749"/>
          </a:xfrm>
        </p:spPr>
        <p:txBody>
          <a:bodyPr>
            <a:normAutofit/>
          </a:bodyPr>
          <a:lstStyle/>
          <a:p>
            <a:r>
              <a:rPr lang="en-US" sz="3200" dirty="0">
                <a:solidFill>
                  <a:schemeClr val="bg1"/>
                </a:solidFill>
                <a:latin typeface="Times New Roman" panose="02020603050405020304" pitchFamily="18" charset="0"/>
                <a:cs typeface="Times New Roman" panose="02020603050405020304" pitchFamily="18" charset="0"/>
              </a:rPr>
              <a:t>Promote policies that support use of HLP/EBP</a:t>
            </a:r>
          </a:p>
          <a:p>
            <a:pPr lvl="1"/>
            <a:r>
              <a:rPr lang="en-US" sz="2800" dirty="0">
                <a:solidFill>
                  <a:schemeClr val="bg1"/>
                </a:solidFill>
                <a:latin typeface="Times New Roman" panose="02020603050405020304" pitchFamily="18" charset="0"/>
                <a:cs typeface="Times New Roman" panose="02020603050405020304" pitchFamily="18" charset="0"/>
              </a:rPr>
              <a:t>policies that </a:t>
            </a:r>
            <a:r>
              <a:rPr lang="en-US" sz="2800" dirty="0">
                <a:solidFill>
                  <a:srgbClr val="FFFF00"/>
                </a:solidFill>
                <a:latin typeface="Times New Roman" panose="02020603050405020304" pitchFamily="18" charset="0"/>
                <a:cs typeface="Times New Roman" panose="02020603050405020304" pitchFamily="18" charset="0"/>
              </a:rPr>
              <a:t>create systems and frameworks for implementation </a:t>
            </a:r>
            <a:r>
              <a:rPr lang="en-US" sz="2800" dirty="0">
                <a:solidFill>
                  <a:schemeClr val="bg1"/>
                </a:solidFill>
                <a:latin typeface="Times New Roman" panose="02020603050405020304" pitchFamily="18" charset="0"/>
                <a:cs typeface="Times New Roman" panose="02020603050405020304" pitchFamily="18" charset="0"/>
              </a:rPr>
              <a:t>across all levels of the educational system</a:t>
            </a:r>
          </a:p>
          <a:p>
            <a:pPr marL="457200" lvl="1" indent="0">
              <a:buNone/>
            </a:pPr>
            <a:endParaRPr lang="en-US" sz="2800" dirty="0">
              <a:solidFill>
                <a:schemeClr val="bg1"/>
              </a:solidFill>
              <a:latin typeface="Times New Roman" panose="02020603050405020304" pitchFamily="18" charset="0"/>
              <a:cs typeface="Times New Roman" panose="02020603050405020304" pitchFamily="18" charset="0"/>
            </a:endParaRPr>
          </a:p>
          <a:p>
            <a:r>
              <a:rPr lang="en-US" sz="3200" dirty="0">
                <a:solidFill>
                  <a:schemeClr val="bg1"/>
                </a:solidFill>
                <a:latin typeface="Times New Roman" panose="02020603050405020304" pitchFamily="18" charset="0"/>
                <a:cs typeface="Times New Roman" panose="02020603050405020304" pitchFamily="18" charset="0"/>
              </a:rPr>
              <a:t>Encourage use of “enlightened PD” to help teachers use practices (e.g., </a:t>
            </a:r>
            <a:r>
              <a:rPr lang="en-US" sz="3200" dirty="0">
                <a:solidFill>
                  <a:srgbClr val="FFFF00"/>
                </a:solidFill>
                <a:latin typeface="Times New Roman" panose="02020603050405020304" pitchFamily="18" charset="0"/>
                <a:cs typeface="Times New Roman" panose="02020603050405020304" pitchFamily="18" charset="0"/>
              </a:rPr>
              <a:t>coaching &amp; induction </a:t>
            </a:r>
            <a:r>
              <a:rPr lang="en-US" sz="3200" dirty="0">
                <a:solidFill>
                  <a:schemeClr val="bg1"/>
                </a:solidFill>
                <a:latin typeface="Times New Roman" panose="02020603050405020304" pitchFamily="18" charset="0"/>
                <a:cs typeface="Times New Roman" panose="02020603050405020304" pitchFamily="18" charset="0"/>
              </a:rPr>
              <a:t>models)</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r>
              <a:rPr lang="en-US" sz="3200" dirty="0">
                <a:solidFill>
                  <a:schemeClr val="bg1"/>
                </a:solidFill>
                <a:latin typeface="Times New Roman" panose="02020603050405020304" pitchFamily="18" charset="0"/>
                <a:cs typeface="Times New Roman" panose="02020603050405020304" pitchFamily="18" charset="0"/>
              </a:rPr>
              <a:t>Support accountability policies and procedures that focus on </a:t>
            </a:r>
            <a:r>
              <a:rPr lang="en-US" sz="3200" dirty="0">
                <a:solidFill>
                  <a:srgbClr val="FFFF00"/>
                </a:solidFill>
                <a:latin typeface="Times New Roman" panose="02020603050405020304" pitchFamily="18" charset="0"/>
                <a:cs typeface="Times New Roman" panose="02020603050405020304" pitchFamily="18" charset="0"/>
              </a:rPr>
              <a:t>student and teacher improvement over evaluation</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lvl="1"/>
            <a:endParaRPr lang="en-US" dirty="0">
              <a:solidFill>
                <a:schemeClr val="bg1"/>
              </a:solidFill>
              <a:latin typeface="Times New Roman" panose="02020603050405020304" pitchFamily="18" charset="0"/>
              <a:cs typeface="Times New Roman" panose="02020603050405020304" pitchFamily="18" charset="0"/>
            </a:endParaRPr>
          </a:p>
          <a:p>
            <a:pPr lvl="1"/>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50460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25658" y="224449"/>
            <a:ext cx="10515600" cy="971306"/>
          </a:xfrm>
        </p:spPr>
        <p:txBody>
          <a:bodyPr/>
          <a:lstStyle/>
          <a:p>
            <a:pPr algn="ctr"/>
            <a:r>
              <a:rPr lang="en-US" dirty="0">
                <a:solidFill>
                  <a:srgbClr val="FFFF00"/>
                </a:solidFill>
                <a:latin typeface="Times New Roman" panose="02020603050405020304" pitchFamily="18" charset="0"/>
                <a:cs typeface="Times New Roman" panose="02020603050405020304" pitchFamily="18" charset="0"/>
              </a:rPr>
              <a:t>Reason for Optimism</a:t>
            </a:r>
          </a:p>
        </p:txBody>
      </p:sp>
      <p:sp>
        <p:nvSpPr>
          <p:cNvPr id="8" name="Content Placeholder 7"/>
          <p:cNvSpPr>
            <a:spLocks noGrp="1"/>
          </p:cNvSpPr>
          <p:nvPr>
            <p:ph idx="1"/>
          </p:nvPr>
        </p:nvSpPr>
        <p:spPr>
          <a:xfrm>
            <a:off x="295422" y="1350498"/>
            <a:ext cx="11690252" cy="5247250"/>
          </a:xfrm>
        </p:spPr>
        <p:txBody>
          <a:bodyPr>
            <a:normAutofit lnSpcReduction="10000"/>
          </a:bodyPr>
          <a:lstStyle/>
          <a:p>
            <a:r>
              <a:rPr lang="en-US" sz="3600" dirty="0">
                <a:solidFill>
                  <a:schemeClr val="bg1"/>
                </a:solidFill>
                <a:latin typeface="Times New Roman" panose="02020603050405020304" pitchFamily="18" charset="0"/>
                <a:cs typeface="Times New Roman" panose="02020603050405020304" pitchFamily="18" charset="0"/>
              </a:rPr>
              <a:t>We are in midst of a practice-based movement in teacher education</a:t>
            </a:r>
          </a:p>
          <a:p>
            <a:pPr marL="457200" lvl="1" indent="0">
              <a:buNone/>
            </a:pPr>
            <a:endParaRPr lang="en-US" sz="2800" dirty="0">
              <a:solidFill>
                <a:schemeClr val="bg1"/>
              </a:solidFill>
              <a:latin typeface="Times New Roman" panose="02020603050405020304" pitchFamily="18" charset="0"/>
              <a:cs typeface="Times New Roman" panose="02020603050405020304" pitchFamily="18" charset="0"/>
            </a:endParaRPr>
          </a:p>
          <a:p>
            <a:r>
              <a:rPr lang="en-US" sz="3600" dirty="0">
                <a:solidFill>
                  <a:schemeClr val="bg1"/>
                </a:solidFill>
                <a:latin typeface="Times New Roman" panose="02020603050405020304" pitchFamily="18" charset="0"/>
                <a:cs typeface="Times New Roman" panose="02020603050405020304" pitchFamily="18" charset="0"/>
              </a:rPr>
              <a:t>We can expect more clinical experiences, strengthening partnerships among universities &amp; P-12 schools, &amp; policies that support and foster these changes</a:t>
            </a:r>
          </a:p>
          <a:p>
            <a:endParaRPr lang="en-US" sz="3600" dirty="0">
              <a:solidFill>
                <a:schemeClr val="bg1"/>
              </a:solidFill>
              <a:latin typeface="Times New Roman" panose="02020603050405020304" pitchFamily="18" charset="0"/>
              <a:cs typeface="Times New Roman" panose="02020603050405020304" pitchFamily="18" charset="0"/>
            </a:endParaRPr>
          </a:p>
          <a:p>
            <a:r>
              <a:rPr lang="en-US" sz="3600" dirty="0">
                <a:solidFill>
                  <a:schemeClr val="bg1"/>
                </a:solidFill>
                <a:latin typeface="Times New Roman" panose="02020603050405020304" pitchFamily="18" charset="0"/>
                <a:cs typeface="Times New Roman" panose="02020603050405020304" pitchFamily="18" charset="0"/>
              </a:rPr>
              <a:t>This is a good thing for P-12 students, teachers &amp; school leaders, teacher candidates, university faculty &amp; leaders, &amp; families and communities</a:t>
            </a:r>
            <a:endParaRPr lang="en-US" sz="3100" dirty="0">
              <a:solidFill>
                <a:schemeClr val="bg1"/>
              </a:solidFill>
              <a:latin typeface="Times New Roman" panose="02020603050405020304" pitchFamily="18" charset="0"/>
              <a:cs typeface="Times New Roman" panose="02020603050405020304" pitchFamily="18" charset="0"/>
            </a:endParaRPr>
          </a:p>
          <a:p>
            <a:pPr marL="457200" lvl="1" indent="0">
              <a:buNone/>
            </a:pPr>
            <a:endParaRPr lang="en-US" sz="30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2529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fade">
                                      <p:cBhvr>
                                        <p:cTn id="13" dur="1000"/>
                                        <p:tgtEl>
                                          <p:spTgt spid="8">
                                            <p:txEl>
                                              <p:pRg st="0" end="0"/>
                                            </p:txEl>
                                          </p:spTgt>
                                        </p:tgtEl>
                                      </p:cBhvr>
                                    </p:animEffect>
                                    <p:anim calcmode="lin" valueType="num">
                                      <p:cBhvr>
                                        <p:cTn id="14"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8">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animEffect transition="in" filter="fade">
                                      <p:cBhvr>
                                        <p:cTn id="18" dur="1000"/>
                                        <p:tgtEl>
                                          <p:spTgt spid="8">
                                            <p:txEl>
                                              <p:pRg st="2" end="2"/>
                                            </p:txEl>
                                          </p:spTgt>
                                        </p:tgtEl>
                                      </p:cBhvr>
                                    </p:animEffect>
                                    <p:anim calcmode="lin" valueType="num">
                                      <p:cBhvr>
                                        <p:cTn id="19"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8">
                                            <p:txEl>
                                              <p:pRg st="2" end="2"/>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fade">
                                      <p:cBhvr>
                                        <p:cTn id="23" dur="1000"/>
                                        <p:tgtEl>
                                          <p:spTgt spid="8">
                                            <p:txEl>
                                              <p:pRg st="4" end="4"/>
                                            </p:txEl>
                                          </p:spTgt>
                                        </p:tgtEl>
                                      </p:cBhvr>
                                    </p:animEffect>
                                    <p:anim calcmode="lin" valueType="num">
                                      <p:cBhvr>
                                        <p:cTn id="24"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latin typeface="Times New Roman" panose="02020603050405020304" pitchFamily="18" charset="0"/>
                <a:cs typeface="Times New Roman" panose="02020603050405020304" pitchFamily="18" charset="0"/>
              </a:rPr>
              <a:t>GA Accomplishments</a:t>
            </a:r>
          </a:p>
        </p:txBody>
      </p:sp>
      <p:sp>
        <p:nvSpPr>
          <p:cNvPr id="3" name="Content Placeholder 2"/>
          <p:cNvSpPr>
            <a:spLocks noGrp="1"/>
          </p:cNvSpPr>
          <p:nvPr>
            <p:ph idx="1"/>
          </p:nvPr>
        </p:nvSpPr>
        <p:spPr>
          <a:xfrm>
            <a:off x="838200" y="1596980"/>
            <a:ext cx="10515600" cy="4868214"/>
          </a:xfrm>
        </p:spPr>
        <p:txBody>
          <a:bodyPr>
            <a:normAutofit/>
          </a:bodyPr>
          <a:lstStyle/>
          <a:p>
            <a:r>
              <a:rPr lang="en-US" sz="3200" dirty="0">
                <a:solidFill>
                  <a:schemeClr val="bg1"/>
                </a:solidFill>
                <a:latin typeface="Times New Roman" panose="02020603050405020304" pitchFamily="18" charset="0"/>
                <a:cs typeface="Times New Roman" panose="02020603050405020304" pitchFamily="18" charset="0"/>
              </a:rPr>
              <a:t>Linked CEEDAR resources to multiple state initiatives</a:t>
            </a:r>
          </a:p>
          <a:p>
            <a:r>
              <a:rPr lang="en-US" sz="3200" dirty="0">
                <a:solidFill>
                  <a:schemeClr val="bg1"/>
                </a:solidFill>
                <a:latin typeface="Times New Roman" panose="02020603050405020304" pitchFamily="18" charset="0"/>
                <a:cs typeface="Times New Roman" panose="02020603050405020304" pitchFamily="18" charset="0"/>
              </a:rPr>
              <a:t>Adopted a </a:t>
            </a:r>
            <a:r>
              <a:rPr lang="en-US" sz="3200" dirty="0">
                <a:solidFill>
                  <a:srgbClr val="FFFF00"/>
                </a:solidFill>
                <a:latin typeface="Times New Roman" panose="02020603050405020304" pitchFamily="18" charset="0"/>
                <a:cs typeface="Times New Roman" panose="02020603050405020304" pitchFamily="18" charset="0"/>
              </a:rPr>
              <a:t>sustainability approach </a:t>
            </a:r>
            <a:r>
              <a:rPr lang="en-US" sz="3200" dirty="0">
                <a:solidFill>
                  <a:schemeClr val="bg1"/>
                </a:solidFill>
                <a:latin typeface="Times New Roman" panose="02020603050405020304" pitchFamily="18" charset="0"/>
                <a:cs typeface="Times New Roman" panose="02020603050405020304" pitchFamily="18" charset="0"/>
              </a:rPr>
              <a:t>supported by implementation science research</a:t>
            </a:r>
          </a:p>
          <a:p>
            <a:r>
              <a:rPr lang="en-US" sz="3200" dirty="0">
                <a:solidFill>
                  <a:schemeClr val="bg1"/>
                </a:solidFill>
                <a:latin typeface="Times New Roman" panose="02020603050405020304" pitchFamily="18" charset="0"/>
                <a:cs typeface="Times New Roman" panose="02020603050405020304" pitchFamily="18" charset="0"/>
              </a:rPr>
              <a:t>Taken initial steps to </a:t>
            </a:r>
            <a:r>
              <a:rPr lang="en-US" sz="3200" dirty="0">
                <a:solidFill>
                  <a:srgbClr val="FFFF00"/>
                </a:solidFill>
                <a:latin typeface="Times New Roman" panose="02020603050405020304" pitchFamily="18" charset="0"/>
                <a:cs typeface="Times New Roman" panose="02020603050405020304" pitchFamily="18" charset="0"/>
              </a:rPr>
              <a:t>infuse practices </a:t>
            </a:r>
            <a:r>
              <a:rPr lang="en-US" sz="3200" dirty="0">
                <a:solidFill>
                  <a:schemeClr val="bg1"/>
                </a:solidFill>
                <a:latin typeface="Times New Roman" panose="02020603050405020304" pitchFamily="18" charset="0"/>
                <a:cs typeface="Times New Roman" panose="02020603050405020304" pitchFamily="18" charset="0"/>
              </a:rPr>
              <a:t>with empirical support into teacher and leader preparation programs across general &amp; special education</a:t>
            </a:r>
          </a:p>
          <a:p>
            <a:r>
              <a:rPr lang="en-US" sz="3200" dirty="0">
                <a:solidFill>
                  <a:srgbClr val="FFFF00"/>
                </a:solidFill>
                <a:latin typeface="Times New Roman" panose="02020603050405020304" pitchFamily="18" charset="0"/>
                <a:cs typeface="Times New Roman" panose="02020603050405020304" pitchFamily="18" charset="0"/>
              </a:rPr>
              <a:t>Assembled this summit </a:t>
            </a:r>
            <a:r>
              <a:rPr lang="en-US" sz="3200" dirty="0">
                <a:solidFill>
                  <a:schemeClr val="bg1"/>
                </a:solidFill>
                <a:latin typeface="Times New Roman" panose="02020603050405020304" pitchFamily="18" charset="0"/>
                <a:cs typeface="Times New Roman" panose="02020603050405020304" pitchFamily="18" charset="0"/>
              </a:rPr>
              <a:t>to share, motivate, and support GA educators in providing the best educational services for students with and without disabilities</a:t>
            </a:r>
          </a:p>
        </p:txBody>
      </p:sp>
    </p:spTree>
    <p:extLst>
      <p:ext uri="{BB962C8B-B14F-4D97-AF65-F5344CB8AC3E}">
        <p14:creationId xmlns:p14="http://schemas.microsoft.com/office/powerpoint/2010/main" val="21962484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2885" y="695460"/>
            <a:ext cx="10753859" cy="4832092"/>
          </a:xfrm>
          <a:prstGeom prst="rect">
            <a:avLst/>
          </a:prstGeom>
          <a:noFill/>
        </p:spPr>
        <p:txBody>
          <a:bodyPr wrap="square" rtlCol="0">
            <a:spAutoFit/>
          </a:bodyPr>
          <a:lstStyle/>
          <a:p>
            <a:r>
              <a:rPr lang="en-US" sz="4400" dirty="0">
                <a:solidFill>
                  <a:schemeClr val="bg1"/>
                </a:solidFill>
                <a:latin typeface="Times New Roman" panose="02020603050405020304" pitchFamily="18" charset="0"/>
                <a:cs typeface="Times New Roman" panose="02020603050405020304" pitchFamily="18" charset="0"/>
              </a:rPr>
              <a:t>"We can, whenever and wherever we choose, successfully teach all children whose schooling is of interest to us. We already know more than we need to in order to do that. Whether or not we do it must finally depend upon how we feel about the fact that we haven't so far.' </a:t>
            </a:r>
          </a:p>
        </p:txBody>
      </p:sp>
      <p:sp>
        <p:nvSpPr>
          <p:cNvPr id="3" name="TextBox 2"/>
          <p:cNvSpPr txBox="1"/>
          <p:nvPr/>
        </p:nvSpPr>
        <p:spPr>
          <a:xfrm>
            <a:off x="3889420" y="5731098"/>
            <a:ext cx="7727324" cy="523220"/>
          </a:xfrm>
          <a:prstGeom prst="rect">
            <a:avLst/>
          </a:prstGeom>
          <a:noFill/>
        </p:spPr>
        <p:txBody>
          <a:bodyPr wrap="square" rtlCol="0">
            <a:spAutoFit/>
          </a:bodyPr>
          <a:lstStyle/>
          <a:p>
            <a:pPr algn="ctr"/>
            <a:r>
              <a:rPr lang="en-US" sz="2800" dirty="0">
                <a:solidFill>
                  <a:schemeClr val="bg1"/>
                </a:solidFill>
                <a:latin typeface="Times New Roman" panose="02020603050405020304" pitchFamily="18" charset="0"/>
                <a:cs typeface="Times New Roman" panose="02020603050405020304" pitchFamily="18" charset="0"/>
              </a:rPr>
              <a:t>Ron Edmonds (1979)</a:t>
            </a:r>
          </a:p>
        </p:txBody>
      </p:sp>
    </p:spTree>
    <p:extLst>
      <p:ext uri="{BB962C8B-B14F-4D97-AF65-F5344CB8AC3E}">
        <p14:creationId xmlns:p14="http://schemas.microsoft.com/office/powerpoint/2010/main" val="29879758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arry Maheady in an Elvis costum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2434" y="463639"/>
            <a:ext cx="4211392" cy="5872767"/>
          </a:xfrm>
          <a:prstGeom prst="rect">
            <a:avLst/>
          </a:prstGeom>
        </p:spPr>
      </p:pic>
      <p:sp>
        <p:nvSpPr>
          <p:cNvPr id="3" name="TextBox 2"/>
          <p:cNvSpPr txBox="1"/>
          <p:nvPr/>
        </p:nvSpPr>
        <p:spPr>
          <a:xfrm>
            <a:off x="7096259" y="953037"/>
            <a:ext cx="4159876" cy="4708981"/>
          </a:xfrm>
          <a:prstGeom prst="rect">
            <a:avLst/>
          </a:prstGeom>
          <a:noFill/>
        </p:spPr>
        <p:txBody>
          <a:bodyPr wrap="square" rtlCol="0">
            <a:spAutoFit/>
          </a:bodyPr>
          <a:lstStyle/>
          <a:p>
            <a:pPr algn="ctr"/>
            <a:r>
              <a:rPr lang="en-US" sz="6000" dirty="0">
                <a:solidFill>
                  <a:schemeClr val="bg1"/>
                </a:solidFill>
                <a:latin typeface="Times New Roman" panose="02020603050405020304" pitchFamily="18" charset="0"/>
                <a:cs typeface="Times New Roman" panose="02020603050405020304" pitchFamily="18" charset="0"/>
              </a:rPr>
              <a:t>Thank </a:t>
            </a:r>
            <a:r>
              <a:rPr lang="en-US" sz="6000" dirty="0" err="1">
                <a:solidFill>
                  <a:schemeClr val="bg1"/>
                </a:solidFill>
                <a:latin typeface="Times New Roman" panose="02020603050405020304" pitchFamily="18" charset="0"/>
                <a:cs typeface="Times New Roman" panose="02020603050405020304" pitchFamily="18" charset="0"/>
              </a:rPr>
              <a:t>ya</a:t>
            </a:r>
            <a:r>
              <a:rPr lang="en-US" sz="6000" dirty="0">
                <a:solidFill>
                  <a:schemeClr val="bg1"/>
                </a:solidFill>
                <a:latin typeface="Times New Roman" panose="02020603050405020304" pitchFamily="18" charset="0"/>
                <a:cs typeface="Times New Roman" panose="02020603050405020304" pitchFamily="18" charset="0"/>
              </a:rPr>
              <a:t>, ….. thank </a:t>
            </a:r>
            <a:r>
              <a:rPr lang="en-US" sz="6000" dirty="0" err="1">
                <a:solidFill>
                  <a:schemeClr val="bg1"/>
                </a:solidFill>
                <a:latin typeface="Times New Roman" panose="02020603050405020304" pitchFamily="18" charset="0"/>
                <a:cs typeface="Times New Roman" panose="02020603050405020304" pitchFamily="18" charset="0"/>
              </a:rPr>
              <a:t>ya</a:t>
            </a:r>
            <a:r>
              <a:rPr lang="en-US" sz="6000" dirty="0">
                <a:solidFill>
                  <a:schemeClr val="bg1"/>
                </a:solidFill>
                <a:latin typeface="Times New Roman" panose="02020603050405020304" pitchFamily="18" charset="0"/>
                <a:cs typeface="Times New Roman" panose="02020603050405020304" pitchFamily="18" charset="0"/>
              </a:rPr>
              <a:t>, …thank </a:t>
            </a:r>
            <a:r>
              <a:rPr lang="en-US" sz="6000" dirty="0" err="1">
                <a:solidFill>
                  <a:schemeClr val="bg1"/>
                </a:solidFill>
                <a:latin typeface="Times New Roman" panose="02020603050405020304" pitchFamily="18" charset="0"/>
                <a:cs typeface="Times New Roman" panose="02020603050405020304" pitchFamily="18" charset="0"/>
              </a:rPr>
              <a:t>ya</a:t>
            </a:r>
            <a:r>
              <a:rPr lang="en-US" sz="6000" dirty="0">
                <a:solidFill>
                  <a:schemeClr val="bg1"/>
                </a:solidFill>
                <a:latin typeface="Times New Roman" panose="02020603050405020304" pitchFamily="18" charset="0"/>
                <a:cs typeface="Times New Roman" panose="02020603050405020304" pitchFamily="18" charset="0"/>
              </a:rPr>
              <a:t> very much</a:t>
            </a:r>
          </a:p>
        </p:txBody>
      </p:sp>
    </p:spTree>
    <p:extLst>
      <p:ext uri="{BB962C8B-B14F-4D97-AF65-F5344CB8AC3E}">
        <p14:creationId xmlns:p14="http://schemas.microsoft.com/office/powerpoint/2010/main" val="3503533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64430"/>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High Leverage Practices</a:t>
            </a:r>
          </a:p>
        </p:txBody>
      </p:sp>
      <p:sp>
        <p:nvSpPr>
          <p:cNvPr id="3" name="Content Placeholder 2"/>
          <p:cNvSpPr>
            <a:spLocks noGrp="1"/>
          </p:cNvSpPr>
          <p:nvPr>
            <p:ph idx="1"/>
          </p:nvPr>
        </p:nvSpPr>
        <p:spPr>
          <a:xfrm>
            <a:off x="838200" y="1661374"/>
            <a:ext cx="10515600" cy="4803819"/>
          </a:xfrm>
        </p:spPr>
        <p:txBody>
          <a:bodyPr>
            <a:normAutofit/>
          </a:bodyPr>
          <a:lstStyle/>
          <a:p>
            <a:r>
              <a:rPr lang="en-US" sz="3200" dirty="0">
                <a:solidFill>
                  <a:schemeClr val="bg1"/>
                </a:solidFill>
                <a:latin typeface="Times New Roman"/>
                <a:cs typeface="Times New Roman"/>
              </a:rPr>
              <a:t>“A set of practices that are fundamental to support student learning, and that can be taught, learned, and implemented by those entering the profession” </a:t>
            </a:r>
            <a:r>
              <a:rPr lang="en-US" sz="2400" dirty="0">
                <a:solidFill>
                  <a:schemeClr val="bg1"/>
                </a:solidFill>
                <a:latin typeface="Times New Roman"/>
                <a:cs typeface="Times New Roman"/>
              </a:rPr>
              <a:t>(</a:t>
            </a:r>
            <a:r>
              <a:rPr lang="en-US" sz="2400" dirty="0" err="1">
                <a:solidFill>
                  <a:schemeClr val="bg1"/>
                </a:solidFill>
                <a:latin typeface="Times New Roman"/>
                <a:cs typeface="Times New Roman"/>
              </a:rPr>
              <a:t>Windschitl</a:t>
            </a:r>
            <a:r>
              <a:rPr lang="en-US" sz="2400" dirty="0">
                <a:solidFill>
                  <a:schemeClr val="bg1"/>
                </a:solidFill>
                <a:latin typeface="Times New Roman"/>
                <a:cs typeface="Times New Roman"/>
              </a:rPr>
              <a:t>, Thompson, </a:t>
            </a:r>
            <a:r>
              <a:rPr lang="en-US" sz="2400" dirty="0" err="1">
                <a:solidFill>
                  <a:schemeClr val="bg1"/>
                </a:solidFill>
                <a:latin typeface="Times New Roman"/>
                <a:cs typeface="Times New Roman"/>
              </a:rPr>
              <a:t>Braaten</a:t>
            </a:r>
            <a:r>
              <a:rPr lang="en-US" sz="2400" dirty="0">
                <a:solidFill>
                  <a:schemeClr val="bg1"/>
                </a:solidFill>
                <a:latin typeface="Times New Roman"/>
                <a:cs typeface="Times New Roman"/>
              </a:rPr>
              <a:t>, &amp; </a:t>
            </a:r>
            <a:r>
              <a:rPr lang="en-US" sz="2400" dirty="0" err="1">
                <a:solidFill>
                  <a:schemeClr val="bg1"/>
                </a:solidFill>
                <a:latin typeface="Times New Roman"/>
                <a:cs typeface="Times New Roman"/>
              </a:rPr>
              <a:t>Stroupe</a:t>
            </a:r>
            <a:r>
              <a:rPr lang="en-US" sz="2400" dirty="0">
                <a:solidFill>
                  <a:schemeClr val="bg1"/>
                </a:solidFill>
                <a:latin typeface="Times New Roman"/>
                <a:cs typeface="Times New Roman"/>
              </a:rPr>
              <a:t>, 2012, p. 880).</a:t>
            </a:r>
          </a:p>
          <a:p>
            <a:pPr marL="0" indent="0">
              <a:buNone/>
            </a:pPr>
            <a:endParaRPr lang="en-US" sz="3200" dirty="0">
              <a:solidFill>
                <a:schemeClr val="bg1"/>
              </a:solidFill>
              <a:latin typeface="Times New Roman" panose="02020603050405020304" pitchFamily="18" charset="0"/>
              <a:cs typeface="Times New Roman" panose="02020603050405020304" pitchFamily="18" charset="0"/>
            </a:endParaRPr>
          </a:p>
          <a:p>
            <a:pPr lvl="1"/>
            <a:r>
              <a:rPr lang="en-US" sz="2800" dirty="0">
                <a:solidFill>
                  <a:schemeClr val="bg1"/>
                </a:solidFill>
                <a:latin typeface="Times New Roman"/>
                <a:cs typeface="Times New Roman"/>
              </a:rPr>
              <a:t>Limited number of teaching practices that are….</a:t>
            </a:r>
            <a:endParaRPr lang="en-US" sz="2800" b="1" i="1" dirty="0">
              <a:solidFill>
                <a:schemeClr val="bg1"/>
              </a:solidFill>
              <a:latin typeface="Times New Roman"/>
              <a:cs typeface="Times New Roman"/>
            </a:endParaRPr>
          </a:p>
          <a:p>
            <a:pPr lvl="1"/>
            <a:r>
              <a:rPr lang="en-US" sz="2800" dirty="0">
                <a:solidFill>
                  <a:schemeClr val="bg1"/>
                </a:solidFill>
                <a:latin typeface="Times New Roman"/>
                <a:cs typeface="Times New Roman"/>
              </a:rPr>
              <a:t>Used frequently in classroom </a:t>
            </a:r>
          </a:p>
          <a:p>
            <a:pPr lvl="1"/>
            <a:r>
              <a:rPr lang="en-US" sz="2800" dirty="0">
                <a:solidFill>
                  <a:schemeClr val="bg1"/>
                </a:solidFill>
                <a:latin typeface="Times New Roman"/>
                <a:cs typeface="Times New Roman"/>
              </a:rPr>
              <a:t>Broadly applicable across age/grade levels &amp; content areas</a:t>
            </a:r>
          </a:p>
          <a:p>
            <a:pPr lvl="1"/>
            <a:r>
              <a:rPr lang="en-US" sz="2800" dirty="0">
                <a:solidFill>
                  <a:schemeClr val="bg1"/>
                </a:solidFill>
                <a:latin typeface="Times New Roman"/>
                <a:cs typeface="Times New Roman"/>
              </a:rPr>
              <a:t>Research-based &amp; foster improved student outcomes</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40977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129" y="196313"/>
            <a:ext cx="10522634" cy="633680"/>
          </a:xfrm>
        </p:spPr>
        <p:txBody>
          <a:bodyPr>
            <a:noAutofit/>
          </a:bodyPr>
          <a:lstStyle/>
          <a:p>
            <a:pPr algn="ctr"/>
            <a:r>
              <a:rPr lang="en-US" sz="3200" dirty="0">
                <a:solidFill>
                  <a:schemeClr val="bg1"/>
                </a:solidFill>
                <a:latin typeface="Times New Roman" panose="02020603050405020304" pitchFamily="18" charset="0"/>
                <a:cs typeface="Times New Roman" panose="02020603050405020304" pitchFamily="18" charset="0"/>
              </a:rPr>
              <a:t>References</a:t>
            </a:r>
          </a:p>
        </p:txBody>
      </p:sp>
      <p:sp>
        <p:nvSpPr>
          <p:cNvPr id="3" name="Content Placeholder 2"/>
          <p:cNvSpPr>
            <a:spLocks noGrp="1"/>
          </p:cNvSpPr>
          <p:nvPr>
            <p:ph idx="1"/>
          </p:nvPr>
        </p:nvSpPr>
        <p:spPr>
          <a:xfrm>
            <a:off x="665243" y="1017430"/>
            <a:ext cx="10908406" cy="5512163"/>
          </a:xfrm>
        </p:spPr>
        <p:txBody>
          <a:bodyPr>
            <a:normAutofit/>
          </a:bodyPr>
          <a:lstStyle/>
          <a:p>
            <a:r>
              <a:rPr lang="en-US" sz="2400" dirty="0">
                <a:solidFill>
                  <a:schemeClr val="bg1"/>
                </a:solidFill>
                <a:latin typeface="Times New Roman" panose="02020603050405020304" pitchFamily="18" charset="0"/>
                <a:cs typeface="Times New Roman" panose="02020603050405020304" pitchFamily="18" charset="0"/>
              </a:rPr>
              <a:t>Council for Exceptional Children (2017). </a:t>
            </a:r>
            <a:r>
              <a:rPr lang="en-US" sz="2400" i="1" dirty="0">
                <a:solidFill>
                  <a:schemeClr val="bg1"/>
                </a:solidFill>
                <a:latin typeface="Times New Roman" panose="02020603050405020304" pitchFamily="18" charset="0"/>
                <a:cs typeface="Times New Roman" panose="02020603050405020304" pitchFamily="18" charset="0"/>
              </a:rPr>
              <a:t>High Leverage Practices for K-12 special education teachers.</a:t>
            </a:r>
            <a:r>
              <a:rPr lang="en-US" sz="2400" dirty="0">
                <a:solidFill>
                  <a:schemeClr val="bg1"/>
                </a:solidFill>
                <a:latin typeface="Times New Roman" panose="02020603050405020304" pitchFamily="18" charset="0"/>
                <a:cs typeface="Times New Roman" panose="02020603050405020304" pitchFamily="18" charset="0"/>
              </a:rPr>
              <a:t> Arlington, VA: Author.</a:t>
            </a:r>
            <a:endParaRPr lang="en-US" altLang="en-US" sz="2400" dirty="0">
              <a:solidFill>
                <a:schemeClr val="bg1"/>
              </a:solidFill>
              <a:latin typeface="Times New Roman" panose="02020603050405020304" pitchFamily="18" charset="0"/>
              <a:cs typeface="Times New Roman" panose="02020603050405020304" pitchFamily="18" charset="0"/>
            </a:endParaRPr>
          </a:p>
          <a:p>
            <a:r>
              <a:rPr lang="en-US" sz="2400" dirty="0">
                <a:solidFill>
                  <a:schemeClr val="bg1"/>
                </a:solidFill>
                <a:latin typeface="Times New Roman" panose="02020603050405020304" pitchFamily="18" charset="0"/>
                <a:cs typeface="Times New Roman" panose="02020603050405020304" pitchFamily="18" charset="0"/>
              </a:rPr>
              <a:t>Hattie, J.  (2009). </a:t>
            </a:r>
            <a:r>
              <a:rPr lang="en-US" sz="2400" i="1" dirty="0">
                <a:solidFill>
                  <a:schemeClr val="bg1"/>
                </a:solidFill>
                <a:latin typeface="Times New Roman" panose="02020603050405020304" pitchFamily="18" charset="0"/>
                <a:cs typeface="Times New Roman" panose="02020603050405020304" pitchFamily="18" charset="0"/>
              </a:rPr>
              <a:t>Visible learning: A synthesis of over 800 meta-analyses relating to</a:t>
            </a:r>
            <a:r>
              <a:rPr lang="en-US" sz="2400" dirty="0">
                <a:solidFill>
                  <a:schemeClr val="bg1"/>
                </a:solidFill>
                <a:latin typeface="Times New Roman" panose="02020603050405020304" pitchFamily="18" charset="0"/>
                <a:cs typeface="Times New Roman" panose="02020603050405020304" pitchFamily="18" charset="0"/>
              </a:rPr>
              <a:t> </a:t>
            </a:r>
            <a:r>
              <a:rPr lang="en-US" sz="2400" i="1" dirty="0">
                <a:solidFill>
                  <a:schemeClr val="bg1"/>
                </a:solidFill>
                <a:latin typeface="Times New Roman" panose="02020603050405020304" pitchFamily="18" charset="0"/>
                <a:cs typeface="Times New Roman" panose="02020603050405020304" pitchFamily="18" charset="0"/>
              </a:rPr>
              <a:t>achievement.</a:t>
            </a:r>
            <a:r>
              <a:rPr lang="en-US" sz="2400" dirty="0">
                <a:solidFill>
                  <a:schemeClr val="bg1"/>
                </a:solidFill>
                <a:latin typeface="Times New Roman" panose="02020603050405020304" pitchFamily="18" charset="0"/>
                <a:cs typeface="Times New Roman" panose="02020603050405020304" pitchFamily="18" charset="0"/>
              </a:rPr>
              <a:t> New York: Taylor &amp; Francis.</a:t>
            </a:r>
          </a:p>
          <a:p>
            <a:r>
              <a:rPr lang="en-US" sz="2400" dirty="0">
                <a:solidFill>
                  <a:schemeClr val="bg1"/>
                </a:solidFill>
                <a:latin typeface="Times New Roman" panose="02020603050405020304" pitchFamily="18" charset="0"/>
                <a:cs typeface="Times New Roman" panose="02020603050405020304" pitchFamily="18" charset="0"/>
              </a:rPr>
              <a:t>Maheady, L., Jabot, M., Rey, J., &amp; </a:t>
            </a:r>
            <a:r>
              <a:rPr lang="en-US" sz="2400" dirty="0" err="1">
                <a:solidFill>
                  <a:schemeClr val="bg1"/>
                </a:solidFill>
                <a:latin typeface="Times New Roman" panose="02020603050405020304" pitchFamily="18" charset="0"/>
                <a:cs typeface="Times New Roman" panose="02020603050405020304" pitchFamily="18" charset="0"/>
              </a:rPr>
              <a:t>Michelli-Pendl</a:t>
            </a:r>
            <a:r>
              <a:rPr lang="en-US" sz="2400" dirty="0">
                <a:solidFill>
                  <a:schemeClr val="bg1"/>
                </a:solidFill>
                <a:latin typeface="Times New Roman" panose="02020603050405020304" pitchFamily="18" charset="0"/>
                <a:cs typeface="Times New Roman" panose="02020603050405020304" pitchFamily="18" charset="0"/>
              </a:rPr>
              <a:t>, J. (2007). An early field based experience and its effects on pre-service teachers’ practice and student learning. </a:t>
            </a:r>
            <a:r>
              <a:rPr lang="en-US" sz="2400" i="1" dirty="0">
                <a:solidFill>
                  <a:schemeClr val="bg1"/>
                </a:solidFill>
                <a:latin typeface="Times New Roman" panose="02020603050405020304" pitchFamily="18" charset="0"/>
                <a:cs typeface="Times New Roman" panose="02020603050405020304" pitchFamily="18" charset="0"/>
              </a:rPr>
              <a:t>Teacher Education and Special Education 30,</a:t>
            </a:r>
            <a:r>
              <a:rPr lang="en-US" sz="2400" dirty="0">
                <a:solidFill>
                  <a:schemeClr val="bg1"/>
                </a:solidFill>
                <a:latin typeface="Times New Roman" panose="02020603050405020304" pitchFamily="18" charset="0"/>
                <a:cs typeface="Times New Roman" panose="02020603050405020304" pitchFamily="18" charset="0"/>
              </a:rPr>
              <a:t> 24-33</a:t>
            </a:r>
            <a:r>
              <a:rPr lang="en-US" sz="2400" i="1" dirty="0">
                <a:solidFill>
                  <a:schemeClr val="bg1"/>
                </a:solidFill>
                <a:latin typeface="Times New Roman" panose="02020603050405020304" pitchFamily="18" charset="0"/>
                <a:cs typeface="Times New Roman" panose="02020603050405020304" pitchFamily="18" charset="0"/>
              </a:rPr>
              <a:t>.</a:t>
            </a:r>
            <a:r>
              <a:rPr lang="en-US" sz="2400" dirty="0">
                <a:solidFill>
                  <a:schemeClr val="bg1"/>
                </a:solidFill>
                <a:latin typeface="Times New Roman" panose="02020603050405020304" pitchFamily="18" charset="0"/>
                <a:cs typeface="Times New Roman" panose="02020603050405020304" pitchFamily="18" charset="0"/>
              </a:rPr>
              <a:t> </a:t>
            </a:r>
          </a:p>
          <a:p>
            <a:r>
              <a:rPr lang="en-US" sz="2400" dirty="0">
                <a:solidFill>
                  <a:schemeClr val="bg1"/>
                </a:solidFill>
                <a:latin typeface="Times New Roman" panose="02020603050405020304" pitchFamily="18" charset="0"/>
                <a:cs typeface="Times New Roman" panose="02020603050405020304" pitchFamily="18" charset="0"/>
              </a:rPr>
              <a:t>Mallette, B., Maheady, L., &amp; Harper, G. F.  (1999).The effects of reciprocal peer coaching on pre-service general educators' instruction</a:t>
            </a:r>
          </a:p>
          <a:p>
            <a:r>
              <a:rPr lang="en-US" sz="2400" dirty="0">
                <a:solidFill>
                  <a:schemeClr val="bg1"/>
                </a:solidFill>
                <a:latin typeface="Times New Roman" panose="02020603050405020304" pitchFamily="18" charset="0"/>
                <a:cs typeface="Times New Roman" panose="02020603050405020304" pitchFamily="18" charset="0"/>
              </a:rPr>
              <a:t>University of Michigan. (</a:t>
            </a:r>
            <a:r>
              <a:rPr lang="en-US" sz="2400" dirty="0" err="1">
                <a:solidFill>
                  <a:schemeClr val="bg1"/>
                </a:solidFill>
                <a:latin typeface="Times New Roman" panose="02020603050405020304" pitchFamily="18" charset="0"/>
                <a:cs typeface="Times New Roman" panose="02020603050405020304" pitchFamily="18" charset="0"/>
              </a:rPr>
              <a:t>n.d.</a:t>
            </a:r>
            <a:r>
              <a:rPr lang="en-US" sz="2400" dirty="0">
                <a:solidFill>
                  <a:schemeClr val="bg1"/>
                </a:solidFill>
                <a:latin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cs typeface="Times New Roman" panose="02020603050405020304" pitchFamily="18" charset="0"/>
              </a:rPr>
              <a:t>Teachingworks</a:t>
            </a:r>
            <a:r>
              <a:rPr lang="en-US" sz="2400" i="1" dirty="0">
                <a:solidFill>
                  <a:schemeClr val="bg1"/>
                </a:solidFill>
                <a:latin typeface="Times New Roman" panose="02020603050405020304" pitchFamily="18" charset="0"/>
                <a:cs typeface="Times New Roman" panose="02020603050405020304" pitchFamily="18" charset="0"/>
              </a:rPr>
              <a:t>: High leverage practices. </a:t>
            </a:r>
            <a:r>
              <a:rPr lang="en-US" sz="2400" dirty="0">
                <a:solidFill>
                  <a:schemeClr val="bg1"/>
                </a:solidFill>
                <a:latin typeface="Times New Roman" panose="02020603050405020304" pitchFamily="18" charset="0"/>
                <a:cs typeface="Times New Roman" panose="02020603050405020304" pitchFamily="18" charset="0"/>
              </a:rPr>
              <a:t>Retrieved from: </a:t>
            </a:r>
            <a:r>
              <a:rPr lang="en-US" sz="2400" u="sng" dirty="0">
                <a:solidFill>
                  <a:schemeClr val="bg1"/>
                </a:solidFill>
                <a:latin typeface="Times New Roman" panose="02020603050405020304" pitchFamily="18" charset="0"/>
                <a:cs typeface="Times New Roman" panose="02020603050405020304" pitchFamily="18" charset="0"/>
              </a:rPr>
              <a:t>http://www.teaching works.org/work-of-teaching/high-leverage-practices</a:t>
            </a:r>
          </a:p>
          <a:p>
            <a:pPr marL="0" indent="0">
              <a:buNone/>
            </a:pP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Yeh</a:t>
            </a:r>
            <a:r>
              <a:rPr lang="en-US" sz="2400" dirty="0">
                <a:solidFill>
                  <a:schemeClr val="bg1"/>
                </a:solidFill>
                <a:latin typeface="Times New Roman" panose="02020603050405020304" pitchFamily="18" charset="0"/>
                <a:cs typeface="Times New Roman" panose="02020603050405020304" pitchFamily="18" charset="0"/>
              </a:rPr>
              <a:t>, S. S. (2007). The cost-effectiveness of five policies for improving student     achievement. </a:t>
            </a:r>
            <a:r>
              <a:rPr lang="en-US" sz="2400" i="1" dirty="0">
                <a:solidFill>
                  <a:schemeClr val="bg1"/>
                </a:solidFill>
                <a:latin typeface="Times New Roman" panose="02020603050405020304" pitchFamily="18" charset="0"/>
                <a:cs typeface="Times New Roman" panose="02020603050405020304" pitchFamily="18" charset="0"/>
              </a:rPr>
              <a:t>American  Journal of Evaluation</a:t>
            </a:r>
            <a:r>
              <a:rPr lang="en-US" sz="2400" dirty="0">
                <a:solidFill>
                  <a:schemeClr val="bg1"/>
                </a:solidFill>
                <a:latin typeface="Times New Roman" panose="02020603050405020304" pitchFamily="18" charset="0"/>
                <a:cs typeface="Times New Roman" panose="02020603050405020304" pitchFamily="18" charset="0"/>
              </a:rPr>
              <a:t>, </a:t>
            </a:r>
            <a:r>
              <a:rPr lang="en-US" sz="2400" i="1" dirty="0">
                <a:solidFill>
                  <a:schemeClr val="bg1"/>
                </a:solidFill>
                <a:latin typeface="Times New Roman" panose="02020603050405020304" pitchFamily="18" charset="0"/>
                <a:cs typeface="Times New Roman" panose="02020603050405020304" pitchFamily="18" charset="0"/>
              </a:rPr>
              <a:t>28</a:t>
            </a:r>
            <a:r>
              <a:rPr lang="en-US" sz="2400" dirty="0">
                <a:solidFill>
                  <a:schemeClr val="bg1"/>
                </a:solidFill>
                <a:latin typeface="Times New Roman" panose="02020603050405020304" pitchFamily="18" charset="0"/>
                <a:cs typeface="Times New Roman" panose="02020603050405020304" pitchFamily="18" charset="0"/>
              </a:rPr>
              <a:t>(4), 416-436.</a:t>
            </a:r>
          </a:p>
          <a:p>
            <a:endParaRPr lang="en-US" sz="2400" dirty="0">
              <a:solidFill>
                <a:schemeClr val="bg1"/>
              </a:solidFill>
              <a:latin typeface="Times New Roman" panose="02020603050405020304" pitchFamily="18" charset="0"/>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4446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251" y="146185"/>
            <a:ext cx="10914310" cy="897005"/>
          </a:xfrm>
        </p:spPr>
        <p:txBody>
          <a:bodyPr>
            <a:normAutofit/>
          </a:bodyPr>
          <a:lstStyle/>
          <a:p>
            <a:pPr algn="ctr"/>
            <a:r>
              <a:rPr lang="en-US" dirty="0">
                <a:solidFill>
                  <a:schemeClr val="bg1"/>
                </a:solidFill>
                <a:latin typeface="Times New Roman" panose="02020603050405020304" pitchFamily="18" charset="0"/>
                <a:cs typeface="Times New Roman" panose="02020603050405020304" pitchFamily="18" charset="0"/>
              </a:rPr>
              <a:t>High Leverage Practices </a:t>
            </a:r>
            <a:r>
              <a:rPr lang="en-US" sz="2800" dirty="0">
                <a:solidFill>
                  <a:schemeClr val="bg1"/>
                </a:solidFill>
                <a:latin typeface="Times New Roman" panose="02020603050405020304" pitchFamily="18" charset="0"/>
                <a:cs typeface="Times New Roman" panose="02020603050405020304" pitchFamily="18" charset="0"/>
              </a:rPr>
              <a:t>(N= 19; Teaching Works, 2013)</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4851" y="1200150"/>
            <a:ext cx="11359166" cy="5419591"/>
          </a:xfrm>
        </p:spPr>
        <p:txBody>
          <a:bodyPr>
            <a:noAutofit/>
          </a:bodyPr>
          <a:lstStyle/>
          <a:p>
            <a:r>
              <a:rPr lang="en-US" dirty="0">
                <a:solidFill>
                  <a:schemeClr val="bg1"/>
                </a:solidFill>
                <a:latin typeface="Times New Roman" panose="02020603050405020304" pitchFamily="18" charset="0"/>
                <a:cs typeface="Times New Roman" panose="02020603050405020304" pitchFamily="18" charset="0"/>
              </a:rPr>
              <a:t>Lead </a:t>
            </a:r>
            <a:r>
              <a:rPr lang="en-US" dirty="0">
                <a:solidFill>
                  <a:srgbClr val="FFFF00"/>
                </a:solidFill>
                <a:latin typeface="Times New Roman" panose="02020603050405020304" pitchFamily="18" charset="0"/>
                <a:cs typeface="Times New Roman" panose="02020603050405020304" pitchFamily="18" charset="0"/>
              </a:rPr>
              <a:t>guided reading lesson(s)</a:t>
            </a:r>
          </a:p>
          <a:p>
            <a:r>
              <a:rPr lang="en-US" dirty="0">
                <a:solidFill>
                  <a:schemeClr val="bg1"/>
                </a:solidFill>
                <a:latin typeface="Times New Roman" panose="02020603050405020304" pitchFamily="18" charset="0"/>
                <a:cs typeface="Times New Roman" panose="02020603050405020304" pitchFamily="18" charset="0"/>
              </a:rPr>
              <a:t>Teach lessons or lesson segments</a:t>
            </a:r>
          </a:p>
          <a:p>
            <a:r>
              <a:rPr lang="en-US" dirty="0">
                <a:solidFill>
                  <a:schemeClr val="bg1"/>
                </a:solidFill>
                <a:latin typeface="Times New Roman" panose="02020603050405020304" pitchFamily="18" charset="0"/>
                <a:cs typeface="Times New Roman" panose="02020603050405020304" pitchFamily="18" charset="0"/>
              </a:rPr>
              <a:t>Implement organizational routines, procedures, and strategies to support a learning environment</a:t>
            </a:r>
          </a:p>
          <a:p>
            <a:r>
              <a:rPr lang="en-US" dirty="0">
                <a:solidFill>
                  <a:schemeClr val="bg1"/>
                </a:solidFill>
                <a:latin typeface="Times New Roman" panose="02020603050405020304" pitchFamily="18" charset="0"/>
                <a:cs typeface="Times New Roman" panose="02020603050405020304" pitchFamily="18" charset="0"/>
              </a:rPr>
              <a:t>Set up and manage </a:t>
            </a:r>
            <a:r>
              <a:rPr lang="en-US" dirty="0">
                <a:solidFill>
                  <a:srgbClr val="FFFF00"/>
                </a:solidFill>
                <a:latin typeface="Times New Roman" panose="02020603050405020304" pitchFamily="18" charset="0"/>
                <a:cs typeface="Times New Roman" panose="02020603050405020304" pitchFamily="18" charset="0"/>
              </a:rPr>
              <a:t>small group work</a:t>
            </a:r>
          </a:p>
          <a:p>
            <a:r>
              <a:rPr lang="en-US" dirty="0">
                <a:solidFill>
                  <a:schemeClr val="bg1"/>
                </a:solidFill>
                <a:latin typeface="Times New Roman" panose="02020603050405020304" pitchFamily="18" charset="0"/>
                <a:cs typeface="Times New Roman" panose="02020603050405020304" pitchFamily="18" charset="0"/>
              </a:rPr>
              <a:t>Establish norms and routines for classroom discourse in subject matter</a:t>
            </a:r>
          </a:p>
          <a:p>
            <a:r>
              <a:rPr lang="en-US" dirty="0">
                <a:solidFill>
                  <a:schemeClr val="bg1"/>
                </a:solidFill>
                <a:latin typeface="Times New Roman" panose="02020603050405020304" pitchFamily="18" charset="0"/>
                <a:cs typeface="Times New Roman" panose="02020603050405020304" pitchFamily="18" charset="0"/>
              </a:rPr>
              <a:t>Select and use </a:t>
            </a:r>
            <a:r>
              <a:rPr lang="en-US" dirty="0">
                <a:solidFill>
                  <a:srgbClr val="FFFF00"/>
                </a:solidFill>
                <a:latin typeface="Times New Roman" panose="02020603050405020304" pitchFamily="18" charset="0"/>
                <a:cs typeface="Times New Roman" panose="02020603050405020304" pitchFamily="18" charset="0"/>
              </a:rPr>
              <a:t>specific methods to check understanding and monitor pupil progress</a:t>
            </a:r>
          </a:p>
          <a:p>
            <a:r>
              <a:rPr lang="en-US" dirty="0">
                <a:solidFill>
                  <a:schemeClr val="bg1"/>
                </a:solidFill>
                <a:latin typeface="Times New Roman" panose="02020603050405020304" pitchFamily="18" charset="0"/>
                <a:cs typeface="Times New Roman" panose="02020603050405020304" pitchFamily="18" charset="0"/>
              </a:rPr>
              <a:t>Provide </a:t>
            </a:r>
            <a:r>
              <a:rPr lang="en-US" dirty="0">
                <a:solidFill>
                  <a:srgbClr val="FFFF00"/>
                </a:solidFill>
                <a:latin typeface="Times New Roman" panose="02020603050405020304" pitchFamily="18" charset="0"/>
                <a:cs typeface="Times New Roman" panose="02020603050405020304" pitchFamily="18" charset="0"/>
              </a:rPr>
              <a:t>oral and written feedback </a:t>
            </a:r>
            <a:r>
              <a:rPr lang="en-US" dirty="0">
                <a:solidFill>
                  <a:schemeClr val="bg1"/>
                </a:solidFill>
                <a:latin typeface="Times New Roman" panose="02020603050405020304" pitchFamily="18" charset="0"/>
                <a:cs typeface="Times New Roman" panose="02020603050405020304" pitchFamily="18" charset="0"/>
              </a:rPr>
              <a:t>on student work</a:t>
            </a:r>
          </a:p>
          <a:p>
            <a:r>
              <a:rPr lang="en-US" dirty="0">
                <a:solidFill>
                  <a:schemeClr val="bg1"/>
                </a:solidFill>
                <a:latin typeface="Times New Roman" panose="02020603050405020304" pitchFamily="18" charset="0"/>
                <a:cs typeface="Times New Roman" panose="02020603050405020304" pitchFamily="18" charset="0"/>
              </a:rPr>
              <a:t>Communicate about students with parents or guardians </a:t>
            </a:r>
          </a:p>
          <a:p>
            <a:r>
              <a:rPr lang="en-US" dirty="0">
                <a:solidFill>
                  <a:schemeClr val="bg1"/>
                </a:solidFill>
                <a:latin typeface="Times New Roman" panose="02020603050405020304" pitchFamily="18" charset="0"/>
                <a:cs typeface="Times New Roman" panose="02020603050405020304" pitchFamily="18" charset="0"/>
              </a:rPr>
              <a:t>Analyze instruction for the purpose of improving it</a:t>
            </a:r>
          </a:p>
        </p:txBody>
      </p:sp>
    </p:spTree>
    <p:extLst>
      <p:ext uri="{BB962C8B-B14F-4D97-AF65-F5344CB8AC3E}">
        <p14:creationId xmlns:p14="http://schemas.microsoft.com/office/powerpoint/2010/main" val="2012874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518" y="243580"/>
            <a:ext cx="11425672" cy="1018549"/>
          </a:xfrm>
        </p:spPr>
        <p:txBody>
          <a:bodyPr>
            <a:normAutofit/>
          </a:bodyPr>
          <a:lstStyle/>
          <a:p>
            <a:pPr algn="ctr"/>
            <a:r>
              <a:rPr lang="en-US" sz="4000" dirty="0">
                <a:solidFill>
                  <a:schemeClr val="bg1"/>
                </a:solidFill>
                <a:latin typeface="Times New Roman" panose="02020603050405020304" pitchFamily="18" charset="0"/>
                <a:cs typeface="Times New Roman" panose="02020603050405020304" pitchFamily="18" charset="0"/>
              </a:rPr>
              <a:t>High Leverage Practices in Special Education </a:t>
            </a:r>
            <a:br>
              <a:rPr lang="en-US" sz="4000" dirty="0">
                <a:solidFill>
                  <a:schemeClr val="bg1"/>
                </a:solidFill>
                <a:latin typeface="Times New Roman" panose="02020603050405020304" pitchFamily="18" charset="0"/>
                <a:cs typeface="Times New Roman" panose="02020603050405020304" pitchFamily="18" charset="0"/>
              </a:rPr>
            </a:br>
            <a:r>
              <a:rPr lang="en-US" sz="2400" dirty="0">
                <a:solidFill>
                  <a:schemeClr val="bg1"/>
                </a:solidFill>
                <a:latin typeface="Times New Roman" panose="02020603050405020304" pitchFamily="18" charset="0"/>
                <a:cs typeface="Times New Roman" panose="02020603050405020304" pitchFamily="18" charset="0"/>
              </a:rPr>
              <a:t>(N = 22; CEC, 2016)</a:t>
            </a:r>
          </a:p>
        </p:txBody>
      </p:sp>
      <p:sp>
        <p:nvSpPr>
          <p:cNvPr id="4" name="Content Placeholder 3"/>
          <p:cNvSpPr>
            <a:spLocks noGrp="1"/>
          </p:cNvSpPr>
          <p:nvPr>
            <p:ph sz="half" idx="2"/>
          </p:nvPr>
        </p:nvSpPr>
        <p:spPr>
          <a:xfrm>
            <a:off x="476518" y="1550328"/>
            <a:ext cx="11425672" cy="5146686"/>
          </a:xfrm>
        </p:spPr>
        <p:txBody>
          <a:bodyPr>
            <a:noAutofit/>
          </a:bodyPr>
          <a:lstStyle/>
          <a:p>
            <a:pPr marL="0" indent="0">
              <a:buNone/>
            </a:pPr>
            <a:r>
              <a:rPr lang="en-US" dirty="0">
                <a:solidFill>
                  <a:srgbClr val="FFFF00"/>
                </a:solidFill>
                <a:latin typeface="Times New Roman"/>
                <a:cs typeface="Times New Roman"/>
              </a:rPr>
              <a:t>Collaboration</a:t>
            </a:r>
            <a:r>
              <a:rPr lang="en-US" dirty="0">
                <a:solidFill>
                  <a:schemeClr val="bg1"/>
                </a:solidFill>
                <a:latin typeface="Times New Roman"/>
                <a:cs typeface="Times New Roman"/>
              </a:rPr>
              <a:t> (3)</a:t>
            </a:r>
          </a:p>
          <a:p>
            <a:pPr lvl="1"/>
            <a:r>
              <a:rPr lang="en-US" dirty="0">
                <a:solidFill>
                  <a:schemeClr val="bg1"/>
                </a:solidFill>
                <a:latin typeface="Times New Roman"/>
                <a:cs typeface="Times New Roman"/>
              </a:rPr>
              <a:t>Collaborate with other professionals to increase student success</a:t>
            </a:r>
          </a:p>
          <a:p>
            <a:pPr marL="0" indent="0">
              <a:buNone/>
            </a:pPr>
            <a:r>
              <a:rPr lang="en-US" dirty="0">
                <a:solidFill>
                  <a:srgbClr val="FFFF00"/>
                </a:solidFill>
                <a:latin typeface="Times New Roman"/>
                <a:cs typeface="Times New Roman"/>
              </a:rPr>
              <a:t>Assessment</a:t>
            </a:r>
            <a:r>
              <a:rPr lang="en-US" dirty="0">
                <a:solidFill>
                  <a:schemeClr val="bg1"/>
                </a:solidFill>
                <a:latin typeface="Times New Roman"/>
                <a:cs typeface="Times New Roman"/>
              </a:rPr>
              <a:t> (3)</a:t>
            </a:r>
          </a:p>
          <a:p>
            <a:pPr lvl="1"/>
            <a:r>
              <a:rPr lang="en-US" dirty="0">
                <a:solidFill>
                  <a:schemeClr val="bg1"/>
                </a:solidFill>
                <a:latin typeface="Times New Roman"/>
                <a:cs typeface="Times New Roman"/>
              </a:rPr>
              <a:t>Use assessment data, analyze instructional practices, &amp; make adjustments to improve student outcomes</a:t>
            </a:r>
          </a:p>
          <a:p>
            <a:pPr marL="0" indent="0">
              <a:buNone/>
            </a:pPr>
            <a:r>
              <a:rPr lang="en-US" dirty="0">
                <a:solidFill>
                  <a:srgbClr val="FFFF00"/>
                </a:solidFill>
                <a:latin typeface="Times New Roman"/>
                <a:cs typeface="Times New Roman"/>
              </a:rPr>
              <a:t>Social/Emotional/Behavioral</a:t>
            </a:r>
            <a:r>
              <a:rPr lang="en-US" dirty="0">
                <a:solidFill>
                  <a:schemeClr val="bg1"/>
                </a:solidFill>
                <a:latin typeface="Times New Roman"/>
                <a:cs typeface="Times New Roman"/>
              </a:rPr>
              <a:t> (4)</a:t>
            </a:r>
          </a:p>
          <a:p>
            <a:pPr lvl="1"/>
            <a:r>
              <a:rPr lang="en-US" dirty="0">
                <a:solidFill>
                  <a:schemeClr val="bg1"/>
                </a:solidFill>
                <a:latin typeface="Times New Roman"/>
                <a:cs typeface="Times New Roman"/>
              </a:rPr>
              <a:t>Establish consistent, organized, and respectful learning environments</a:t>
            </a:r>
          </a:p>
          <a:p>
            <a:pPr marL="0" indent="0">
              <a:buNone/>
            </a:pPr>
            <a:r>
              <a:rPr lang="en-US" dirty="0">
                <a:solidFill>
                  <a:srgbClr val="FFFF00"/>
                </a:solidFill>
                <a:latin typeface="Times New Roman"/>
                <a:cs typeface="Times New Roman"/>
              </a:rPr>
              <a:t>Instruction</a:t>
            </a:r>
            <a:r>
              <a:rPr lang="en-US" dirty="0">
                <a:solidFill>
                  <a:schemeClr val="bg1"/>
                </a:solidFill>
                <a:latin typeface="Times New Roman"/>
                <a:cs typeface="Times New Roman"/>
              </a:rPr>
              <a:t> (12)</a:t>
            </a:r>
          </a:p>
          <a:p>
            <a:pPr lvl="1"/>
            <a:r>
              <a:rPr lang="en-US" dirty="0">
                <a:solidFill>
                  <a:schemeClr val="bg1"/>
                </a:solidFill>
                <a:latin typeface="Times New Roman"/>
                <a:cs typeface="Times New Roman"/>
              </a:rPr>
              <a:t>Use strategies to promote student engagement</a:t>
            </a:r>
          </a:p>
          <a:p>
            <a:pPr lvl="1"/>
            <a:r>
              <a:rPr lang="en-US" dirty="0">
                <a:solidFill>
                  <a:schemeClr val="bg1"/>
                </a:solidFill>
                <a:latin typeface="Times New Roman"/>
                <a:cs typeface="Times New Roman"/>
              </a:rPr>
              <a:t>Use flexible grouping</a:t>
            </a:r>
          </a:p>
          <a:p>
            <a:pPr lvl="1"/>
            <a:endParaRPr lang="en-US" sz="3200" dirty="0">
              <a:solidFill>
                <a:schemeClr val="bg1"/>
              </a:solidFill>
              <a:latin typeface="Times New Roman"/>
              <a:cs typeface="Times New Roman"/>
            </a:endParaRPr>
          </a:p>
        </p:txBody>
      </p:sp>
    </p:spTree>
    <p:extLst>
      <p:ext uri="{BB962C8B-B14F-4D97-AF65-F5344CB8AC3E}">
        <p14:creationId xmlns:p14="http://schemas.microsoft.com/office/powerpoint/2010/main" val="3839373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120935"/>
            <a:ext cx="11401425" cy="1079215"/>
          </a:xfrm>
        </p:spPr>
        <p:txBody>
          <a:bodyPr>
            <a:normAutofit/>
          </a:bodyPr>
          <a:lstStyle/>
          <a:p>
            <a:pPr algn="ctr"/>
            <a:r>
              <a:rPr lang="en-US" sz="4000" dirty="0">
                <a:solidFill>
                  <a:schemeClr val="bg1"/>
                </a:solidFill>
                <a:latin typeface="Times New Roman" panose="02020603050405020304" pitchFamily="18" charset="0"/>
                <a:cs typeface="Times New Roman" panose="02020603050405020304" pitchFamily="18" charset="0"/>
              </a:rPr>
              <a:t>How are HLPs used?</a:t>
            </a:r>
          </a:p>
        </p:txBody>
      </p:sp>
      <p:sp>
        <p:nvSpPr>
          <p:cNvPr id="3" name="Content Placeholder 2"/>
          <p:cNvSpPr>
            <a:spLocks noGrp="1"/>
          </p:cNvSpPr>
          <p:nvPr>
            <p:ph idx="1"/>
          </p:nvPr>
        </p:nvSpPr>
        <p:spPr>
          <a:xfrm>
            <a:off x="414338" y="1429564"/>
            <a:ext cx="11401425" cy="5041583"/>
          </a:xfrm>
        </p:spPr>
        <p:txBody>
          <a:bodyPr>
            <a:normAutofit lnSpcReduction="10000"/>
          </a:bodyPr>
          <a:lstStyle/>
          <a:p>
            <a:r>
              <a:rPr lang="en-US" sz="3200" dirty="0">
                <a:solidFill>
                  <a:schemeClr val="bg1"/>
                </a:solidFill>
                <a:latin typeface="Times New Roman"/>
                <a:cs typeface="Times New Roman"/>
              </a:rPr>
              <a:t>Adopt HLPs &amp; components to be taught in relevant coursework</a:t>
            </a:r>
          </a:p>
          <a:p>
            <a:endParaRPr lang="en-US" sz="3200" dirty="0">
              <a:solidFill>
                <a:schemeClr val="bg1"/>
              </a:solidFill>
              <a:latin typeface="Times New Roman"/>
              <a:cs typeface="Times New Roman"/>
            </a:endParaRPr>
          </a:p>
          <a:p>
            <a:r>
              <a:rPr lang="en-US" sz="3200" dirty="0">
                <a:solidFill>
                  <a:schemeClr val="bg1"/>
                </a:solidFill>
                <a:latin typeface="Times New Roman"/>
                <a:cs typeface="Times New Roman"/>
              </a:rPr>
              <a:t>Teach systematically to mastery in college classes, simulated, and natural (classroom) settings</a:t>
            </a:r>
          </a:p>
          <a:p>
            <a:pPr marL="0" indent="0">
              <a:buNone/>
            </a:pPr>
            <a:endParaRPr lang="en-US" sz="3200" dirty="0">
              <a:solidFill>
                <a:schemeClr val="bg1"/>
              </a:solidFill>
              <a:latin typeface="Times New Roman"/>
              <a:cs typeface="Times New Roman"/>
            </a:endParaRPr>
          </a:p>
          <a:p>
            <a:r>
              <a:rPr lang="en-US" sz="3200" dirty="0">
                <a:solidFill>
                  <a:schemeClr val="bg1"/>
                </a:solidFill>
                <a:latin typeface="Times New Roman"/>
                <a:cs typeface="Times New Roman"/>
              </a:rPr>
              <a:t>Integrate practices in P-12 classrooms with coaching to develop fluency</a:t>
            </a:r>
          </a:p>
          <a:p>
            <a:pPr marL="0" indent="0">
              <a:buNone/>
            </a:pPr>
            <a:endParaRPr lang="en-US" sz="3200" dirty="0">
              <a:solidFill>
                <a:schemeClr val="bg1"/>
              </a:solidFill>
              <a:latin typeface="Times New Roman"/>
              <a:cs typeface="Times New Roman"/>
            </a:endParaRPr>
          </a:p>
          <a:p>
            <a:r>
              <a:rPr lang="en-US" sz="3200" dirty="0">
                <a:solidFill>
                  <a:schemeClr val="bg1"/>
                </a:solidFill>
                <a:latin typeface="Times New Roman"/>
                <a:cs typeface="Times New Roman"/>
              </a:rPr>
              <a:t>Produce teachers with a foundation of critical skills when they enter the classroom</a:t>
            </a:r>
          </a:p>
        </p:txBody>
      </p:sp>
    </p:spTree>
    <p:extLst>
      <p:ext uri="{BB962C8B-B14F-4D97-AF65-F5344CB8AC3E}">
        <p14:creationId xmlns:p14="http://schemas.microsoft.com/office/powerpoint/2010/main" val="4170719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
          <p:cNvSpPr/>
          <p:nvPr/>
        </p:nvSpPr>
        <p:spPr>
          <a:xfrm>
            <a:off x="2348489" y="464764"/>
            <a:ext cx="6800045" cy="2532780"/>
          </a:xfrm>
          <a:prstGeom prst="funnel">
            <a:avLst/>
          </a:prstGeom>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sp>
      <p:grpSp>
        <p:nvGrpSpPr>
          <p:cNvPr id="3" name="Group 2"/>
          <p:cNvGrpSpPr/>
          <p:nvPr/>
        </p:nvGrpSpPr>
        <p:grpSpPr>
          <a:xfrm>
            <a:off x="3193961" y="730032"/>
            <a:ext cx="2498501" cy="724297"/>
            <a:chOff x="2050078" y="460694"/>
            <a:chExt cx="1906600" cy="843877"/>
          </a:xfrm>
          <a:scene3d>
            <a:camera prst="orthographicFront">
              <a:rot lat="0" lon="0" rev="0"/>
            </a:camera>
            <a:lightRig rig="contrasting" dir="t">
              <a:rot lat="0" lon="0" rev="1200000"/>
            </a:lightRig>
          </a:scene3d>
        </p:grpSpPr>
        <p:sp>
          <p:nvSpPr>
            <p:cNvPr id="4" name="Oval 3"/>
            <p:cNvSpPr/>
            <p:nvPr/>
          </p:nvSpPr>
          <p:spPr>
            <a:xfrm>
              <a:off x="2050078" y="460694"/>
              <a:ext cx="1906600" cy="843877"/>
            </a:xfrm>
            <a:prstGeom prst="ellipse">
              <a:avLst/>
            </a:prstGeom>
            <a:sp3d contourW="19050" prstMaterial="metal">
              <a:bevelT w="88900" h="203200"/>
              <a:bevelB w="165100" h="254000"/>
            </a:sp3d>
          </p:spPr>
          <p:style>
            <a:lnRef idx="0">
              <a:schemeClr val="lt1">
                <a:hueOff val="0"/>
                <a:satOff val="0"/>
                <a:lumOff val="0"/>
                <a:alphaOff val="0"/>
              </a:schemeClr>
            </a:lnRef>
            <a:fillRef idx="1">
              <a:schemeClr val="accent4">
                <a:hueOff val="5197846"/>
                <a:satOff val="-23984"/>
                <a:lumOff val="883"/>
                <a:alphaOff val="0"/>
              </a:schemeClr>
            </a:fillRef>
            <a:effectRef idx="2">
              <a:schemeClr val="accent4">
                <a:hueOff val="5197846"/>
                <a:satOff val="-23984"/>
                <a:lumOff val="883"/>
                <a:alphaOff val="0"/>
              </a:schemeClr>
            </a:effectRef>
            <a:fontRef idx="minor">
              <a:schemeClr val="lt1"/>
            </a:fontRef>
          </p:style>
        </p:sp>
        <p:sp>
          <p:nvSpPr>
            <p:cNvPr id="5" name="Oval 4"/>
            <p:cNvSpPr/>
            <p:nvPr/>
          </p:nvSpPr>
          <p:spPr>
            <a:xfrm>
              <a:off x="2256463" y="584277"/>
              <a:ext cx="1468371" cy="5967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800" kern="1200" dirty="0">
                  <a:latin typeface="Times New Roman" panose="02020603050405020304" pitchFamily="18" charset="0"/>
                  <a:cs typeface="Times New Roman" panose="02020603050405020304" pitchFamily="18" charset="0"/>
                </a:rPr>
                <a:t>19 GE</a:t>
              </a:r>
            </a:p>
          </p:txBody>
        </p:sp>
      </p:grpSp>
      <p:grpSp>
        <p:nvGrpSpPr>
          <p:cNvPr id="6" name="Group 5"/>
          <p:cNvGrpSpPr/>
          <p:nvPr/>
        </p:nvGrpSpPr>
        <p:grpSpPr>
          <a:xfrm>
            <a:off x="5972726" y="732361"/>
            <a:ext cx="2591725" cy="721968"/>
            <a:chOff x="4218428" y="406813"/>
            <a:chExt cx="1889016" cy="846237"/>
          </a:xfrm>
          <a:solidFill>
            <a:srgbClr val="C00000"/>
          </a:solidFill>
          <a:scene3d>
            <a:camera prst="orthographicFront">
              <a:rot lat="0" lon="0" rev="0"/>
            </a:camera>
            <a:lightRig rig="contrasting" dir="t">
              <a:rot lat="0" lon="0" rev="1200000"/>
            </a:lightRig>
          </a:scene3d>
        </p:grpSpPr>
        <p:sp>
          <p:nvSpPr>
            <p:cNvPr id="7" name="Oval 6"/>
            <p:cNvSpPr/>
            <p:nvPr/>
          </p:nvSpPr>
          <p:spPr>
            <a:xfrm>
              <a:off x="4218428" y="406813"/>
              <a:ext cx="1889016" cy="846237"/>
            </a:xfrm>
            <a:prstGeom prst="ellipse">
              <a:avLst/>
            </a:prstGeom>
            <a:grpFill/>
            <a:sp3d contourW="19050" prstMaterial="metal">
              <a:bevelT w="88900" h="203200"/>
              <a:bevelB w="165100" h="254000"/>
            </a:sp3d>
          </p:spPr>
          <p:style>
            <a:lnRef idx="0">
              <a:schemeClr val="lt1">
                <a:hueOff val="0"/>
                <a:satOff val="0"/>
                <a:lumOff val="0"/>
                <a:alphaOff val="0"/>
              </a:schemeClr>
            </a:lnRef>
            <a:fillRef idx="1">
              <a:schemeClr val="accent4">
                <a:hueOff val="10395692"/>
                <a:satOff val="-47968"/>
                <a:lumOff val="1765"/>
                <a:alphaOff val="0"/>
              </a:schemeClr>
            </a:fillRef>
            <a:effectRef idx="2">
              <a:schemeClr val="accent4">
                <a:hueOff val="10395692"/>
                <a:satOff val="-47968"/>
                <a:lumOff val="1765"/>
                <a:alphaOff val="0"/>
              </a:schemeClr>
            </a:effectRef>
            <a:fontRef idx="minor">
              <a:schemeClr val="lt1"/>
            </a:fontRef>
          </p:style>
        </p:sp>
        <p:sp>
          <p:nvSpPr>
            <p:cNvPr id="8" name="Oval 4"/>
            <p:cNvSpPr/>
            <p:nvPr/>
          </p:nvSpPr>
          <p:spPr>
            <a:xfrm>
              <a:off x="4495068" y="530742"/>
              <a:ext cx="1335736" cy="598379"/>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800" kern="1200" dirty="0">
                  <a:latin typeface="Times New Roman" panose="02020603050405020304" pitchFamily="18" charset="0"/>
                  <a:cs typeface="Times New Roman" panose="02020603050405020304" pitchFamily="18" charset="0"/>
                </a:rPr>
                <a:t>22 SE</a:t>
              </a:r>
            </a:p>
          </p:txBody>
        </p:sp>
      </p:grpSp>
      <p:sp>
        <p:nvSpPr>
          <p:cNvPr id="9" name="Down Arrow 8"/>
          <p:cNvSpPr/>
          <p:nvPr/>
        </p:nvSpPr>
        <p:spPr>
          <a:xfrm>
            <a:off x="5302440" y="3103615"/>
            <a:ext cx="892142" cy="790434"/>
          </a:xfrm>
          <a:prstGeom prst="downArrow">
            <a:avLst/>
          </a:pr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lt1">
              <a:hueOff val="0"/>
              <a:satOff val="0"/>
              <a:lumOff val="0"/>
              <a:alphaOff val="0"/>
            </a:schemeClr>
          </a:lnRef>
          <a:fillRef idx="1">
            <a:schemeClr val="accent4">
              <a:tint val="40000"/>
              <a:hueOff val="0"/>
              <a:satOff val="0"/>
              <a:lumOff val="0"/>
              <a:alphaOff val="0"/>
            </a:schemeClr>
          </a:fillRef>
          <a:effectRef idx="0">
            <a:schemeClr val="accent4">
              <a:tint val="40000"/>
              <a:hueOff val="0"/>
              <a:satOff val="0"/>
              <a:lumOff val="0"/>
              <a:alphaOff val="0"/>
            </a:schemeClr>
          </a:effectRef>
          <a:fontRef idx="minor">
            <a:schemeClr val="dk1">
              <a:hueOff val="0"/>
              <a:satOff val="0"/>
              <a:lumOff val="0"/>
              <a:alphaOff val="0"/>
            </a:schemeClr>
          </a:fontRef>
        </p:style>
      </p:sp>
      <p:sp>
        <p:nvSpPr>
          <p:cNvPr id="10" name="Rounded Rectangle 9"/>
          <p:cNvSpPr/>
          <p:nvPr/>
        </p:nvSpPr>
        <p:spPr>
          <a:xfrm>
            <a:off x="3713381" y="3968040"/>
            <a:ext cx="4070259" cy="7163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443211" y="4064583"/>
            <a:ext cx="2923505" cy="523220"/>
          </a:xfrm>
          <a:prstGeom prst="rect">
            <a:avLst/>
          </a:prstGeom>
          <a:solidFill>
            <a:srgbClr val="FFFF00"/>
          </a:solid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41 HLPs</a:t>
            </a:r>
          </a:p>
        </p:txBody>
      </p:sp>
      <p:sp>
        <p:nvSpPr>
          <p:cNvPr id="12" name="Down Arrow 11"/>
          <p:cNvSpPr/>
          <p:nvPr/>
        </p:nvSpPr>
        <p:spPr>
          <a:xfrm>
            <a:off x="5302439" y="4863528"/>
            <a:ext cx="892142" cy="754941"/>
          </a:xfrm>
          <a:prstGeom prst="downArrow">
            <a:avLst/>
          </a:pr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lt1">
              <a:hueOff val="0"/>
              <a:satOff val="0"/>
              <a:lumOff val="0"/>
              <a:alphaOff val="0"/>
            </a:schemeClr>
          </a:lnRef>
          <a:fillRef idx="1">
            <a:schemeClr val="accent4">
              <a:tint val="40000"/>
              <a:hueOff val="0"/>
              <a:satOff val="0"/>
              <a:lumOff val="0"/>
              <a:alphaOff val="0"/>
            </a:schemeClr>
          </a:fillRef>
          <a:effectRef idx="0">
            <a:schemeClr val="accent4">
              <a:tint val="40000"/>
              <a:hueOff val="0"/>
              <a:satOff val="0"/>
              <a:lumOff val="0"/>
              <a:alphaOff val="0"/>
            </a:schemeClr>
          </a:effectRef>
          <a:fontRef idx="minor">
            <a:schemeClr val="dk1">
              <a:hueOff val="0"/>
              <a:satOff val="0"/>
              <a:lumOff val="0"/>
              <a:alphaOff val="0"/>
            </a:schemeClr>
          </a:fontRef>
        </p:style>
      </p:sp>
      <p:sp>
        <p:nvSpPr>
          <p:cNvPr id="13" name="Rectangle 12"/>
          <p:cNvSpPr/>
          <p:nvPr/>
        </p:nvSpPr>
        <p:spPr>
          <a:xfrm>
            <a:off x="2348489" y="5653825"/>
            <a:ext cx="6975815" cy="7212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322749" y="5752823"/>
            <a:ext cx="5151550" cy="523220"/>
          </a:xfrm>
          <a:prstGeom prst="rect">
            <a:avLst/>
          </a:prstGeom>
          <a:solidFill>
            <a:srgbClr val="FFFF00"/>
          </a:solid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Signature Set of Practices</a:t>
            </a:r>
          </a:p>
        </p:txBody>
      </p:sp>
    </p:spTree>
    <p:extLst>
      <p:ext uri="{BB962C8B-B14F-4D97-AF65-F5344CB8AC3E}">
        <p14:creationId xmlns:p14="http://schemas.microsoft.com/office/powerpoint/2010/main" val="356859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1000"/>
                                        <p:tgtEl>
                                          <p:spTgt spid="12"/>
                                        </p:tgtEl>
                                      </p:cBhvr>
                                    </p:animEffect>
                                    <p:anim calcmode="lin" valueType="num">
                                      <p:cBhvr>
                                        <p:cTn id="40" dur="1000" fill="hold"/>
                                        <p:tgtEl>
                                          <p:spTgt spid="12"/>
                                        </p:tgtEl>
                                        <p:attrNameLst>
                                          <p:attrName>ppt_x</p:attrName>
                                        </p:attrNameLst>
                                      </p:cBhvr>
                                      <p:tavLst>
                                        <p:tav tm="0">
                                          <p:val>
                                            <p:strVal val="#ppt_x"/>
                                          </p:val>
                                        </p:tav>
                                        <p:tav tm="100000">
                                          <p:val>
                                            <p:strVal val="#ppt_x"/>
                                          </p:val>
                                        </p:tav>
                                      </p:tavLst>
                                    </p:anim>
                                    <p:anim calcmode="lin" valueType="num">
                                      <p:cBhvr>
                                        <p:cTn id="41" dur="1000" fill="hold"/>
                                        <p:tgtEl>
                                          <p:spTgt spid="12"/>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1000"/>
                                        <p:tgtEl>
                                          <p:spTgt spid="13"/>
                                        </p:tgtEl>
                                      </p:cBhvr>
                                    </p:animEffect>
                                    <p:anim calcmode="lin" valueType="num">
                                      <p:cBhvr>
                                        <p:cTn id="45" dur="1000" fill="hold"/>
                                        <p:tgtEl>
                                          <p:spTgt spid="13"/>
                                        </p:tgtEl>
                                        <p:attrNameLst>
                                          <p:attrName>ppt_x</p:attrName>
                                        </p:attrNameLst>
                                      </p:cBhvr>
                                      <p:tavLst>
                                        <p:tav tm="0">
                                          <p:val>
                                            <p:strVal val="#ppt_x"/>
                                          </p:val>
                                        </p:tav>
                                        <p:tav tm="100000">
                                          <p:val>
                                            <p:strVal val="#ppt_x"/>
                                          </p:val>
                                        </p:tav>
                                      </p:tavLst>
                                    </p:anim>
                                    <p:anim calcmode="lin" valueType="num">
                                      <p:cBhvr>
                                        <p:cTn id="46" dur="1000" fill="hold"/>
                                        <p:tgtEl>
                                          <p:spTgt spid="13"/>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1000"/>
                                        <p:tgtEl>
                                          <p:spTgt spid="14"/>
                                        </p:tgtEl>
                                      </p:cBhvr>
                                    </p:animEffect>
                                    <p:anim calcmode="lin" valueType="num">
                                      <p:cBhvr>
                                        <p:cTn id="50" dur="1000" fill="hold"/>
                                        <p:tgtEl>
                                          <p:spTgt spid="14"/>
                                        </p:tgtEl>
                                        <p:attrNameLst>
                                          <p:attrName>ppt_x</p:attrName>
                                        </p:attrNameLst>
                                      </p:cBhvr>
                                      <p:tavLst>
                                        <p:tav tm="0">
                                          <p:val>
                                            <p:strVal val="#ppt_x"/>
                                          </p:val>
                                        </p:tav>
                                        <p:tav tm="100000">
                                          <p:val>
                                            <p:strVal val="#ppt_x"/>
                                          </p:val>
                                        </p:tav>
                                      </p:tavLst>
                                    </p:anim>
                                    <p:anim calcmode="lin" valueType="num">
                                      <p:cBhvr>
                                        <p:cTn id="5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4287</TotalTime>
  <Words>2302</Words>
  <Application>Microsoft Macintosh PowerPoint</Application>
  <PresentationFormat>Widescreen</PresentationFormat>
  <Paragraphs>346</Paragraphs>
  <Slides>50</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50</vt:i4>
      </vt:variant>
    </vt:vector>
  </HeadingPairs>
  <TitlesOfParts>
    <vt:vector size="57" baseType="lpstr">
      <vt:lpstr>ＭＳ Ｐゴシック</vt:lpstr>
      <vt:lpstr>Arial</vt:lpstr>
      <vt:lpstr>Calibri</vt:lpstr>
      <vt:lpstr>Calibri Light</vt:lpstr>
      <vt:lpstr>Myriad Pro</vt:lpstr>
      <vt:lpstr>Times New Roman</vt:lpstr>
      <vt:lpstr>Office Theme</vt:lpstr>
      <vt:lpstr>High Leverage Practices: Where Do We Go from Here?</vt:lpstr>
      <vt:lpstr>PowerPoint Presentation</vt:lpstr>
      <vt:lpstr>Answers to Other Important Questions</vt:lpstr>
      <vt:lpstr>Agenda</vt:lpstr>
      <vt:lpstr>High Leverage Practices</vt:lpstr>
      <vt:lpstr>High Leverage Practices (N= 19; Teaching Works, 2013)</vt:lpstr>
      <vt:lpstr>High Leverage Practices in Special Education  (N = 22; CEC, 2016)</vt:lpstr>
      <vt:lpstr>How are HLPs used?</vt:lpstr>
      <vt:lpstr>PowerPoint Presentation</vt:lpstr>
      <vt:lpstr>“Signature Set” of High-Leverage Practices</vt:lpstr>
      <vt:lpstr>PowerPoint Presentation</vt:lpstr>
      <vt:lpstr>Evidence-Based Practice(s) (EBPs)</vt:lpstr>
      <vt:lpstr>PowerPoint Presentation</vt:lpstr>
      <vt:lpstr>Essential or Core Practices</vt:lpstr>
      <vt:lpstr>PowerPoint Presentation</vt:lpstr>
      <vt:lpstr>PowerPoint Presentation</vt:lpstr>
      <vt:lpstr>Challenge for Leaders &amp; Practitioners</vt:lpstr>
      <vt:lpstr>Evidence-based Practice as Decision-Making Process</vt:lpstr>
      <vt:lpstr>PowerPoint Presentation</vt:lpstr>
      <vt:lpstr>PowerPoint Presentation</vt:lpstr>
      <vt:lpstr>PowerPoint Presentation</vt:lpstr>
      <vt:lpstr>Instructional Assistants Program</vt:lpstr>
      <vt:lpstr>High Leverage Practice Contracts</vt:lpstr>
      <vt:lpstr>Descriptive Study (Maheady et al., 2007)</vt:lpstr>
      <vt:lpstr>PowerPoint Presentation</vt:lpstr>
      <vt:lpstr>PowerPoint Presentation</vt:lpstr>
      <vt:lpstr>Peer Tutoring Program</vt:lpstr>
      <vt:lpstr>High Leverage Practice Contracts</vt:lpstr>
      <vt:lpstr>Peer Coaching Study</vt:lpstr>
      <vt:lpstr>PowerPoint Presentation</vt:lpstr>
      <vt:lpstr>PowerPoint Presentation</vt:lpstr>
      <vt:lpstr>Graduate Research Sequence </vt:lpstr>
      <vt:lpstr>Teaching/Learning Contracts</vt:lpstr>
      <vt:lpstr>Julie’s 5th Grade Inclusion Class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P-12 Teachers can….</vt:lpstr>
      <vt:lpstr>School Leaders can……</vt:lpstr>
      <vt:lpstr>Teacher Educators can….</vt:lpstr>
      <vt:lpstr>  SEA professionals can…..  </vt:lpstr>
      <vt:lpstr>Reason for Optimism</vt:lpstr>
      <vt:lpstr>GA Accomplishments</vt:lpstr>
      <vt:lpstr>PowerPoint Presentation</vt:lpstr>
      <vt:lpstr>PowerPoint Presentation</vt:lpstr>
      <vt:lpstr>References</vt:lpstr>
    </vt:vector>
  </TitlesOfParts>
  <Company>Buffalo State</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Maheady, Lawrence J</dc:creator>
  <cp:lastModifiedBy>Hudson,Andrew D</cp:lastModifiedBy>
  <cp:revision>156</cp:revision>
  <dcterms:created xsi:type="dcterms:W3CDTF">2017-12-22T03:01:33Z</dcterms:created>
  <dcterms:modified xsi:type="dcterms:W3CDTF">2018-06-22T17:51:00Z</dcterms:modified>
</cp:coreProperties>
</file>