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1"/>
  </p:notesMasterIdLst>
  <p:sldIdLst>
    <p:sldId id="270" r:id="rId2"/>
    <p:sldId id="330" r:id="rId3"/>
    <p:sldId id="277" r:id="rId4"/>
    <p:sldId id="311" r:id="rId5"/>
    <p:sldId id="331" r:id="rId6"/>
    <p:sldId id="299" r:id="rId7"/>
    <p:sldId id="316" r:id="rId8"/>
    <p:sldId id="332"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ection>
        <p14:section name="Light Slides" id="{9660FC21-13CA-9846-9F93-B585594E0063}">
          <p14:sldIdLst/>
        </p14:section>
        <p14:section name="Dark Background" id="{3D735815-BEF6-D54C-B18E-22917378CA1E}">
          <p14:sldIdLst>
            <p14:sldId id="270"/>
            <p14:sldId id="330"/>
            <p14:sldId id="277"/>
            <p14:sldId id="311"/>
            <p14:sldId id="331"/>
            <p14:sldId id="299"/>
            <p14:sldId id="316"/>
            <p14:sldId id="332"/>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8"/>
    <p:restoredTop sz="76950"/>
  </p:normalViewPr>
  <p:slideViewPr>
    <p:cSldViewPr snapToGrid="0" snapToObjects="1">
      <p:cViewPr varScale="1">
        <p:scale>
          <a:sx n="74" d="100"/>
          <a:sy n="74" d="100"/>
        </p:scale>
        <p:origin x="32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9" d="100"/>
          <a:sy n="89"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F5ADA-401D-4D50-BE6B-38206D5F2028}" type="doc">
      <dgm:prSet loTypeId="urn:microsoft.com/office/officeart/2005/8/layout/hList1" loCatId="list" qsTypeId="urn:microsoft.com/office/officeart/2005/8/quickstyle/simple2" qsCatId="simple" csTypeId="urn:microsoft.com/office/officeart/2005/8/colors/accent6_3" csCatId="accent6" phldr="1"/>
      <dgm:spPr/>
      <dgm:t>
        <a:bodyPr/>
        <a:lstStyle/>
        <a:p>
          <a:endParaRPr lang="en-US"/>
        </a:p>
      </dgm:t>
    </dgm:pt>
    <dgm:pt modelId="{E4F2B392-D4D2-4A32-B230-A404EE76A789}">
      <dgm:prSet phldrT="[Text]"/>
      <dgm:spPr/>
      <dgm:t>
        <a:bodyPr/>
        <a:lstStyle/>
        <a:p>
          <a:r>
            <a:rPr lang="en-US" b="1" dirty="0"/>
            <a:t>MODELING</a:t>
          </a:r>
        </a:p>
      </dgm:t>
    </dgm:pt>
    <dgm:pt modelId="{3DB6A5B5-C85D-4FF8-9244-65A9E313D5C3}" type="parTrans" cxnId="{EE570FC9-D35B-41B9-AAD1-CA4B328CEEE2}">
      <dgm:prSet/>
      <dgm:spPr/>
      <dgm:t>
        <a:bodyPr/>
        <a:lstStyle/>
        <a:p>
          <a:endParaRPr lang="en-US"/>
        </a:p>
      </dgm:t>
    </dgm:pt>
    <dgm:pt modelId="{0256267B-8271-45CC-B30A-55D5089AAE72}" type="sibTrans" cxnId="{EE570FC9-D35B-41B9-AAD1-CA4B328CEEE2}">
      <dgm:prSet/>
      <dgm:spPr/>
      <dgm:t>
        <a:bodyPr/>
        <a:lstStyle/>
        <a:p>
          <a:endParaRPr lang="en-US"/>
        </a:p>
      </dgm:t>
    </dgm:pt>
    <dgm:pt modelId="{0FBE7E8E-2370-4D89-A524-26E03F76E44E}">
      <dgm:prSet phldrT="[Text]" custT="1"/>
      <dgm:spPr/>
      <dgm:t>
        <a:bodyPr/>
        <a:lstStyle/>
        <a:p>
          <a:r>
            <a:rPr lang="en-US" sz="2400" dirty="0"/>
            <a:t>Demonstrates what is involved in effective performance</a:t>
          </a:r>
        </a:p>
      </dgm:t>
    </dgm:pt>
    <dgm:pt modelId="{31EBE36C-20B4-4AB8-BBC3-5DC057DE2063}" type="parTrans" cxnId="{6D86CA2E-9F02-4F29-B9E8-08747ACFD14B}">
      <dgm:prSet/>
      <dgm:spPr/>
      <dgm:t>
        <a:bodyPr/>
        <a:lstStyle/>
        <a:p>
          <a:endParaRPr lang="en-US"/>
        </a:p>
      </dgm:t>
    </dgm:pt>
    <dgm:pt modelId="{C4DD5548-D918-42ED-BD57-6FB2C23C78A9}" type="sibTrans" cxnId="{6D86CA2E-9F02-4F29-B9E8-08747ACFD14B}">
      <dgm:prSet/>
      <dgm:spPr/>
      <dgm:t>
        <a:bodyPr/>
        <a:lstStyle/>
        <a:p>
          <a:endParaRPr lang="en-US"/>
        </a:p>
      </dgm:t>
    </dgm:pt>
    <dgm:pt modelId="{A1D6D9D1-1D07-4878-9270-A91591A88745}">
      <dgm:prSet phldrT="[Text]"/>
      <dgm:spPr/>
      <dgm:t>
        <a:bodyPr/>
        <a:lstStyle/>
        <a:p>
          <a:r>
            <a:rPr lang="en-US" b="1" dirty="0"/>
            <a:t>SPACED LEARNING</a:t>
          </a:r>
        </a:p>
      </dgm:t>
    </dgm:pt>
    <dgm:pt modelId="{3D3DE98C-4D06-4339-AE06-91E20B27AF81}" type="parTrans" cxnId="{E0A3A4C7-D2EC-42E0-8E7C-89035B43FBAD}">
      <dgm:prSet/>
      <dgm:spPr/>
      <dgm:t>
        <a:bodyPr/>
        <a:lstStyle/>
        <a:p>
          <a:endParaRPr lang="en-US"/>
        </a:p>
      </dgm:t>
    </dgm:pt>
    <dgm:pt modelId="{36C4E5D6-7B6B-4A83-8CC5-53FD8ECECE89}" type="sibTrans" cxnId="{E0A3A4C7-D2EC-42E0-8E7C-89035B43FBAD}">
      <dgm:prSet/>
      <dgm:spPr/>
      <dgm:t>
        <a:bodyPr/>
        <a:lstStyle/>
        <a:p>
          <a:endParaRPr lang="en-US"/>
        </a:p>
      </dgm:t>
    </dgm:pt>
    <dgm:pt modelId="{FC0C1CBA-23FB-47D8-A935-9439897F0003}">
      <dgm:prSet phldrT="[Text]" custT="1"/>
      <dgm:spPr/>
      <dgm:t>
        <a:bodyPr/>
        <a:lstStyle/>
        <a:p>
          <a:r>
            <a:rPr lang="en-US" sz="2400" dirty="0"/>
            <a:t>Provides sustained &amp; repeated opportunities to practice knowledge over a period of time. </a:t>
          </a:r>
        </a:p>
      </dgm:t>
    </dgm:pt>
    <dgm:pt modelId="{B889FC78-F48F-4A3B-9159-44F11902A86F}" type="parTrans" cxnId="{A7D1A33E-BA56-4538-8C72-CFD44E16C997}">
      <dgm:prSet/>
      <dgm:spPr/>
      <dgm:t>
        <a:bodyPr/>
        <a:lstStyle/>
        <a:p>
          <a:endParaRPr lang="en-US"/>
        </a:p>
      </dgm:t>
    </dgm:pt>
    <dgm:pt modelId="{6517F02C-01DC-4BE5-AE97-2A57AB413EE5}" type="sibTrans" cxnId="{A7D1A33E-BA56-4538-8C72-CFD44E16C997}">
      <dgm:prSet/>
      <dgm:spPr/>
      <dgm:t>
        <a:bodyPr/>
        <a:lstStyle/>
        <a:p>
          <a:endParaRPr lang="en-US"/>
        </a:p>
      </dgm:t>
    </dgm:pt>
    <dgm:pt modelId="{8B759C47-0970-4069-A13D-58FE1C0BDAE1}">
      <dgm:prSet phldrT="[Text]"/>
      <dgm:spPr/>
      <dgm:t>
        <a:bodyPr/>
        <a:lstStyle/>
        <a:p>
          <a:r>
            <a:rPr lang="en-US" b="1" dirty="0"/>
            <a:t>VARIED LEARNING</a:t>
          </a:r>
        </a:p>
      </dgm:t>
    </dgm:pt>
    <dgm:pt modelId="{607EE1A2-08B1-43D0-8E87-FB7F710C2F91}" type="parTrans" cxnId="{22C17A89-E9C2-4023-B282-F0B67C4E71F7}">
      <dgm:prSet/>
      <dgm:spPr/>
      <dgm:t>
        <a:bodyPr/>
        <a:lstStyle/>
        <a:p>
          <a:endParaRPr lang="en-US"/>
        </a:p>
      </dgm:t>
    </dgm:pt>
    <dgm:pt modelId="{8F204FB2-3465-4AF0-A685-10A290794D97}" type="sibTrans" cxnId="{22C17A89-E9C2-4023-B282-F0B67C4E71F7}">
      <dgm:prSet/>
      <dgm:spPr/>
      <dgm:t>
        <a:bodyPr/>
        <a:lstStyle/>
        <a:p>
          <a:endParaRPr lang="en-US"/>
        </a:p>
      </dgm:t>
    </dgm:pt>
    <dgm:pt modelId="{FE1F8603-A297-4F81-BA4F-145E9E671045}">
      <dgm:prSet phldrT="[Text]" custT="1"/>
      <dgm:spPr/>
      <dgm:t>
        <a:bodyPr/>
        <a:lstStyle/>
        <a:p>
          <a:r>
            <a:rPr lang="en-US" sz="2400" dirty="0"/>
            <a:t>Provides opportunities to practice knowledge and skills across varying contexts, with a diverse range of student learners. </a:t>
          </a:r>
        </a:p>
      </dgm:t>
    </dgm:pt>
    <dgm:pt modelId="{A712F47D-31FB-4B25-882A-242DD0D5CD17}" type="parTrans" cxnId="{0405326A-3ADA-4A67-B5C2-0550F84FC3EA}">
      <dgm:prSet/>
      <dgm:spPr/>
      <dgm:t>
        <a:bodyPr/>
        <a:lstStyle/>
        <a:p>
          <a:endParaRPr lang="en-US"/>
        </a:p>
      </dgm:t>
    </dgm:pt>
    <dgm:pt modelId="{64ED2642-CA2D-4C9D-81BB-E881E5226996}" type="sibTrans" cxnId="{0405326A-3ADA-4A67-B5C2-0550F84FC3EA}">
      <dgm:prSet/>
      <dgm:spPr/>
      <dgm:t>
        <a:bodyPr/>
        <a:lstStyle/>
        <a:p>
          <a:endParaRPr lang="en-US"/>
        </a:p>
      </dgm:t>
    </dgm:pt>
    <dgm:pt modelId="{89D1520F-244E-4FBE-B826-ABF28D2F2B06}" type="pres">
      <dgm:prSet presAssocID="{CC2F5ADA-401D-4D50-BE6B-38206D5F2028}" presName="Name0" presStyleCnt="0">
        <dgm:presLayoutVars>
          <dgm:dir/>
          <dgm:animLvl val="lvl"/>
          <dgm:resizeHandles val="exact"/>
        </dgm:presLayoutVars>
      </dgm:prSet>
      <dgm:spPr/>
    </dgm:pt>
    <dgm:pt modelId="{AED03C64-A3CE-4E7E-A092-EB313D515565}" type="pres">
      <dgm:prSet presAssocID="{E4F2B392-D4D2-4A32-B230-A404EE76A789}" presName="composite" presStyleCnt="0"/>
      <dgm:spPr/>
    </dgm:pt>
    <dgm:pt modelId="{E25D3B2E-E96B-465A-993F-B3CE62A0C0DA}" type="pres">
      <dgm:prSet presAssocID="{E4F2B392-D4D2-4A32-B230-A404EE76A789}" presName="parTx" presStyleLbl="alignNode1" presStyleIdx="0" presStyleCnt="3" custLinFactNeighborX="-103" custLinFactNeighborY="-1584">
        <dgm:presLayoutVars>
          <dgm:chMax val="0"/>
          <dgm:chPref val="0"/>
          <dgm:bulletEnabled val="1"/>
        </dgm:presLayoutVars>
      </dgm:prSet>
      <dgm:spPr/>
    </dgm:pt>
    <dgm:pt modelId="{A56A42E6-14B1-4ECE-BCF6-7AB52C3F6510}" type="pres">
      <dgm:prSet presAssocID="{E4F2B392-D4D2-4A32-B230-A404EE76A789}" presName="desTx" presStyleLbl="alignAccFollowNode1" presStyleIdx="0" presStyleCnt="3">
        <dgm:presLayoutVars>
          <dgm:bulletEnabled val="1"/>
        </dgm:presLayoutVars>
      </dgm:prSet>
      <dgm:spPr/>
    </dgm:pt>
    <dgm:pt modelId="{A7678FBC-8239-4B2F-B818-ABD2DCCE17D7}" type="pres">
      <dgm:prSet presAssocID="{0256267B-8271-45CC-B30A-55D5089AAE72}" presName="space" presStyleCnt="0"/>
      <dgm:spPr/>
    </dgm:pt>
    <dgm:pt modelId="{037D741E-91CF-44B9-B79E-4A93DAA9D667}" type="pres">
      <dgm:prSet presAssocID="{A1D6D9D1-1D07-4878-9270-A91591A88745}" presName="composite" presStyleCnt="0"/>
      <dgm:spPr/>
    </dgm:pt>
    <dgm:pt modelId="{13231139-8A82-4346-8C45-3F08F93AF21B}" type="pres">
      <dgm:prSet presAssocID="{A1D6D9D1-1D07-4878-9270-A91591A88745}" presName="parTx" presStyleLbl="alignNode1" presStyleIdx="1" presStyleCnt="3">
        <dgm:presLayoutVars>
          <dgm:chMax val="0"/>
          <dgm:chPref val="0"/>
          <dgm:bulletEnabled val="1"/>
        </dgm:presLayoutVars>
      </dgm:prSet>
      <dgm:spPr/>
    </dgm:pt>
    <dgm:pt modelId="{FDD10B21-431F-4044-B4CD-495EB696C5B8}" type="pres">
      <dgm:prSet presAssocID="{A1D6D9D1-1D07-4878-9270-A91591A88745}" presName="desTx" presStyleLbl="alignAccFollowNode1" presStyleIdx="1" presStyleCnt="3">
        <dgm:presLayoutVars>
          <dgm:bulletEnabled val="1"/>
        </dgm:presLayoutVars>
      </dgm:prSet>
      <dgm:spPr/>
    </dgm:pt>
    <dgm:pt modelId="{04D4C4E0-B8CF-48B6-A234-553ECF45D905}" type="pres">
      <dgm:prSet presAssocID="{36C4E5D6-7B6B-4A83-8CC5-53FD8ECECE89}" presName="space" presStyleCnt="0"/>
      <dgm:spPr/>
    </dgm:pt>
    <dgm:pt modelId="{67D724C0-8480-4AA3-9BA8-85C1CD050E43}" type="pres">
      <dgm:prSet presAssocID="{8B759C47-0970-4069-A13D-58FE1C0BDAE1}" presName="composite" presStyleCnt="0"/>
      <dgm:spPr/>
    </dgm:pt>
    <dgm:pt modelId="{2B914A13-ACB9-4AE6-AB33-C51CAB775A36}" type="pres">
      <dgm:prSet presAssocID="{8B759C47-0970-4069-A13D-58FE1C0BDAE1}" presName="parTx" presStyleLbl="alignNode1" presStyleIdx="2" presStyleCnt="3">
        <dgm:presLayoutVars>
          <dgm:chMax val="0"/>
          <dgm:chPref val="0"/>
          <dgm:bulletEnabled val="1"/>
        </dgm:presLayoutVars>
      </dgm:prSet>
      <dgm:spPr/>
    </dgm:pt>
    <dgm:pt modelId="{C73A9F6F-9C60-499F-BAE8-E364782024D3}" type="pres">
      <dgm:prSet presAssocID="{8B759C47-0970-4069-A13D-58FE1C0BDAE1}" presName="desTx" presStyleLbl="alignAccFollowNode1" presStyleIdx="2" presStyleCnt="3">
        <dgm:presLayoutVars>
          <dgm:bulletEnabled val="1"/>
        </dgm:presLayoutVars>
      </dgm:prSet>
      <dgm:spPr/>
    </dgm:pt>
  </dgm:ptLst>
  <dgm:cxnLst>
    <dgm:cxn modelId="{A003C602-9900-440E-86AF-FA7D2D6A4689}" type="presOf" srcId="{FC0C1CBA-23FB-47D8-A935-9439897F0003}" destId="{FDD10B21-431F-4044-B4CD-495EB696C5B8}" srcOrd="0" destOrd="0" presId="urn:microsoft.com/office/officeart/2005/8/layout/hList1"/>
    <dgm:cxn modelId="{F98A711D-D834-4AD2-AEB8-7FEB37EBDC27}" type="presOf" srcId="{E4F2B392-D4D2-4A32-B230-A404EE76A789}" destId="{E25D3B2E-E96B-465A-993F-B3CE62A0C0DA}" srcOrd="0" destOrd="0" presId="urn:microsoft.com/office/officeart/2005/8/layout/hList1"/>
    <dgm:cxn modelId="{BC3E612B-6608-4AC9-B2A7-1BFC95EAECA3}" type="presOf" srcId="{FE1F8603-A297-4F81-BA4F-145E9E671045}" destId="{C73A9F6F-9C60-499F-BAE8-E364782024D3}" srcOrd="0" destOrd="0" presId="urn:microsoft.com/office/officeart/2005/8/layout/hList1"/>
    <dgm:cxn modelId="{6D86CA2E-9F02-4F29-B9E8-08747ACFD14B}" srcId="{E4F2B392-D4D2-4A32-B230-A404EE76A789}" destId="{0FBE7E8E-2370-4D89-A524-26E03F76E44E}" srcOrd="0" destOrd="0" parTransId="{31EBE36C-20B4-4AB8-BBC3-5DC057DE2063}" sibTransId="{C4DD5548-D918-42ED-BD57-6FB2C23C78A9}"/>
    <dgm:cxn modelId="{A7D1A33E-BA56-4538-8C72-CFD44E16C997}" srcId="{A1D6D9D1-1D07-4878-9270-A91591A88745}" destId="{FC0C1CBA-23FB-47D8-A935-9439897F0003}" srcOrd="0" destOrd="0" parTransId="{B889FC78-F48F-4A3B-9159-44F11902A86F}" sibTransId="{6517F02C-01DC-4BE5-AE97-2A57AB413EE5}"/>
    <dgm:cxn modelId="{0405326A-3ADA-4A67-B5C2-0550F84FC3EA}" srcId="{8B759C47-0970-4069-A13D-58FE1C0BDAE1}" destId="{FE1F8603-A297-4F81-BA4F-145E9E671045}" srcOrd="0" destOrd="0" parTransId="{A712F47D-31FB-4B25-882A-242DD0D5CD17}" sibTransId="{64ED2642-CA2D-4C9D-81BB-E881E5226996}"/>
    <dgm:cxn modelId="{22C17A89-E9C2-4023-B282-F0B67C4E71F7}" srcId="{CC2F5ADA-401D-4D50-BE6B-38206D5F2028}" destId="{8B759C47-0970-4069-A13D-58FE1C0BDAE1}" srcOrd="2" destOrd="0" parTransId="{607EE1A2-08B1-43D0-8E87-FB7F710C2F91}" sibTransId="{8F204FB2-3465-4AF0-A685-10A290794D97}"/>
    <dgm:cxn modelId="{3C24F793-019D-4DF8-84D1-191472AEF7F7}" type="presOf" srcId="{8B759C47-0970-4069-A13D-58FE1C0BDAE1}" destId="{2B914A13-ACB9-4AE6-AB33-C51CAB775A36}" srcOrd="0" destOrd="0" presId="urn:microsoft.com/office/officeart/2005/8/layout/hList1"/>
    <dgm:cxn modelId="{9841DC98-5CFE-466D-897D-BDC4ED34B50B}" type="presOf" srcId="{0FBE7E8E-2370-4D89-A524-26E03F76E44E}" destId="{A56A42E6-14B1-4ECE-BCF6-7AB52C3F6510}" srcOrd="0" destOrd="0" presId="urn:microsoft.com/office/officeart/2005/8/layout/hList1"/>
    <dgm:cxn modelId="{203555AA-6D34-45FA-B817-18B650907EE9}" type="presOf" srcId="{A1D6D9D1-1D07-4878-9270-A91591A88745}" destId="{13231139-8A82-4346-8C45-3F08F93AF21B}" srcOrd="0" destOrd="0" presId="urn:microsoft.com/office/officeart/2005/8/layout/hList1"/>
    <dgm:cxn modelId="{E0A3A4C7-D2EC-42E0-8E7C-89035B43FBAD}" srcId="{CC2F5ADA-401D-4D50-BE6B-38206D5F2028}" destId="{A1D6D9D1-1D07-4878-9270-A91591A88745}" srcOrd="1" destOrd="0" parTransId="{3D3DE98C-4D06-4339-AE06-91E20B27AF81}" sibTransId="{36C4E5D6-7B6B-4A83-8CC5-53FD8ECECE89}"/>
    <dgm:cxn modelId="{EE570FC9-D35B-41B9-AAD1-CA4B328CEEE2}" srcId="{CC2F5ADA-401D-4D50-BE6B-38206D5F2028}" destId="{E4F2B392-D4D2-4A32-B230-A404EE76A789}" srcOrd="0" destOrd="0" parTransId="{3DB6A5B5-C85D-4FF8-9244-65A9E313D5C3}" sibTransId="{0256267B-8271-45CC-B30A-55D5089AAE72}"/>
    <dgm:cxn modelId="{2979ACF1-96BF-4A71-A0C4-FFF758B2EB8D}" type="presOf" srcId="{CC2F5ADA-401D-4D50-BE6B-38206D5F2028}" destId="{89D1520F-244E-4FBE-B826-ABF28D2F2B06}" srcOrd="0" destOrd="0" presId="urn:microsoft.com/office/officeart/2005/8/layout/hList1"/>
    <dgm:cxn modelId="{9763B354-EF7F-4611-AB3D-B42CBBC1A134}" type="presParOf" srcId="{89D1520F-244E-4FBE-B826-ABF28D2F2B06}" destId="{AED03C64-A3CE-4E7E-A092-EB313D515565}" srcOrd="0" destOrd="0" presId="urn:microsoft.com/office/officeart/2005/8/layout/hList1"/>
    <dgm:cxn modelId="{7DC9B003-9FFC-4B20-8006-728BB7EC3BC9}" type="presParOf" srcId="{AED03C64-A3CE-4E7E-A092-EB313D515565}" destId="{E25D3B2E-E96B-465A-993F-B3CE62A0C0DA}" srcOrd="0" destOrd="0" presId="urn:microsoft.com/office/officeart/2005/8/layout/hList1"/>
    <dgm:cxn modelId="{7819BD55-298C-4742-B8CC-133D8A5CB2BB}" type="presParOf" srcId="{AED03C64-A3CE-4E7E-A092-EB313D515565}" destId="{A56A42E6-14B1-4ECE-BCF6-7AB52C3F6510}" srcOrd="1" destOrd="0" presId="urn:microsoft.com/office/officeart/2005/8/layout/hList1"/>
    <dgm:cxn modelId="{5F2F7B47-ADCA-417E-B7E5-4D118A8D9FED}" type="presParOf" srcId="{89D1520F-244E-4FBE-B826-ABF28D2F2B06}" destId="{A7678FBC-8239-4B2F-B818-ABD2DCCE17D7}" srcOrd="1" destOrd="0" presId="urn:microsoft.com/office/officeart/2005/8/layout/hList1"/>
    <dgm:cxn modelId="{ED60B293-84D4-4386-B7AD-1BBDB307EC45}" type="presParOf" srcId="{89D1520F-244E-4FBE-B826-ABF28D2F2B06}" destId="{037D741E-91CF-44B9-B79E-4A93DAA9D667}" srcOrd="2" destOrd="0" presId="urn:microsoft.com/office/officeart/2005/8/layout/hList1"/>
    <dgm:cxn modelId="{26573484-E0E9-432A-820E-79AF40FDE12E}" type="presParOf" srcId="{037D741E-91CF-44B9-B79E-4A93DAA9D667}" destId="{13231139-8A82-4346-8C45-3F08F93AF21B}" srcOrd="0" destOrd="0" presId="urn:microsoft.com/office/officeart/2005/8/layout/hList1"/>
    <dgm:cxn modelId="{7492B832-3E98-4663-B523-E93639FF3B19}" type="presParOf" srcId="{037D741E-91CF-44B9-B79E-4A93DAA9D667}" destId="{FDD10B21-431F-4044-B4CD-495EB696C5B8}" srcOrd="1" destOrd="0" presId="urn:microsoft.com/office/officeart/2005/8/layout/hList1"/>
    <dgm:cxn modelId="{A76373A0-2932-49D9-8CAA-EC9FA56EEE15}" type="presParOf" srcId="{89D1520F-244E-4FBE-B826-ABF28D2F2B06}" destId="{04D4C4E0-B8CF-48B6-A234-553ECF45D905}" srcOrd="3" destOrd="0" presId="urn:microsoft.com/office/officeart/2005/8/layout/hList1"/>
    <dgm:cxn modelId="{96273C00-C856-4A8D-B309-99EFD10CD327}" type="presParOf" srcId="{89D1520F-244E-4FBE-B826-ABF28D2F2B06}" destId="{67D724C0-8480-4AA3-9BA8-85C1CD050E43}" srcOrd="4" destOrd="0" presId="urn:microsoft.com/office/officeart/2005/8/layout/hList1"/>
    <dgm:cxn modelId="{9EECACC2-F095-435E-ABB1-59F0A4501B28}" type="presParOf" srcId="{67D724C0-8480-4AA3-9BA8-85C1CD050E43}" destId="{2B914A13-ACB9-4AE6-AB33-C51CAB775A36}" srcOrd="0" destOrd="0" presId="urn:microsoft.com/office/officeart/2005/8/layout/hList1"/>
    <dgm:cxn modelId="{C9E2C485-A5E0-49CD-91C1-0ECBF73F86BB}" type="presParOf" srcId="{67D724C0-8480-4AA3-9BA8-85C1CD050E43}" destId="{C73A9F6F-9C60-499F-BAE8-E364782024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F5ADA-401D-4D50-BE6B-38206D5F2028}" type="doc">
      <dgm:prSet loTypeId="urn:microsoft.com/office/officeart/2005/8/layout/hList1" loCatId="list" qsTypeId="urn:microsoft.com/office/officeart/2005/8/quickstyle/simple2" qsCatId="simple" csTypeId="urn:microsoft.com/office/officeart/2005/8/colors/accent6_3" csCatId="accent6" phldr="1"/>
      <dgm:spPr/>
      <dgm:t>
        <a:bodyPr/>
        <a:lstStyle/>
        <a:p>
          <a:endParaRPr lang="en-US"/>
        </a:p>
      </dgm:t>
    </dgm:pt>
    <dgm:pt modelId="{E4F2B392-D4D2-4A32-B230-A404EE76A789}">
      <dgm:prSet phldrT="[Text]"/>
      <dgm:spPr/>
      <dgm:t>
        <a:bodyPr/>
        <a:lstStyle/>
        <a:p>
          <a:r>
            <a:rPr lang="en-US" b="1" dirty="0"/>
            <a:t>COACHING AND FEEDBACK</a:t>
          </a:r>
        </a:p>
      </dgm:t>
    </dgm:pt>
    <dgm:pt modelId="{3DB6A5B5-C85D-4FF8-9244-65A9E313D5C3}" type="parTrans" cxnId="{EE570FC9-D35B-41B9-AAD1-CA4B328CEEE2}">
      <dgm:prSet/>
      <dgm:spPr/>
      <dgm:t>
        <a:bodyPr/>
        <a:lstStyle/>
        <a:p>
          <a:endParaRPr lang="en-US"/>
        </a:p>
      </dgm:t>
    </dgm:pt>
    <dgm:pt modelId="{0256267B-8271-45CC-B30A-55D5089AAE72}" type="sibTrans" cxnId="{EE570FC9-D35B-41B9-AAD1-CA4B328CEEE2}">
      <dgm:prSet/>
      <dgm:spPr/>
      <dgm:t>
        <a:bodyPr/>
        <a:lstStyle/>
        <a:p>
          <a:endParaRPr lang="en-US"/>
        </a:p>
      </dgm:t>
    </dgm:pt>
    <dgm:pt modelId="{0FBE7E8E-2370-4D89-A524-26E03F76E44E}">
      <dgm:prSet phldrT="[Text]" custT="1"/>
      <dgm:spPr/>
      <dgm:t>
        <a:bodyPr/>
        <a:lstStyle/>
        <a:p>
          <a:r>
            <a:rPr lang="en-US" sz="2400" b="0" dirty="0"/>
            <a:t>Provides explicit feedback on practice attempts</a:t>
          </a:r>
          <a:endParaRPr lang="en-US" sz="2400" dirty="0"/>
        </a:p>
      </dgm:t>
    </dgm:pt>
    <dgm:pt modelId="{31EBE36C-20B4-4AB8-BBC3-5DC057DE2063}" type="parTrans" cxnId="{6D86CA2E-9F02-4F29-B9E8-08747ACFD14B}">
      <dgm:prSet/>
      <dgm:spPr/>
      <dgm:t>
        <a:bodyPr/>
        <a:lstStyle/>
        <a:p>
          <a:endParaRPr lang="en-US"/>
        </a:p>
      </dgm:t>
    </dgm:pt>
    <dgm:pt modelId="{C4DD5548-D918-42ED-BD57-6FB2C23C78A9}" type="sibTrans" cxnId="{6D86CA2E-9F02-4F29-B9E8-08747ACFD14B}">
      <dgm:prSet/>
      <dgm:spPr/>
      <dgm:t>
        <a:bodyPr/>
        <a:lstStyle/>
        <a:p>
          <a:endParaRPr lang="en-US"/>
        </a:p>
      </dgm:t>
    </dgm:pt>
    <dgm:pt modelId="{A1D6D9D1-1D07-4878-9270-A91591A88745}">
      <dgm:prSet phldrT="[Text]"/>
      <dgm:spPr/>
      <dgm:t>
        <a:bodyPr/>
        <a:lstStyle/>
        <a:p>
          <a:r>
            <a:rPr lang="en-US" b="1" dirty="0"/>
            <a:t>ANALYZING AND REFLECTING</a:t>
          </a:r>
        </a:p>
      </dgm:t>
    </dgm:pt>
    <dgm:pt modelId="{3D3DE98C-4D06-4339-AE06-91E20B27AF81}" type="parTrans" cxnId="{E0A3A4C7-D2EC-42E0-8E7C-89035B43FBAD}">
      <dgm:prSet/>
      <dgm:spPr/>
      <dgm:t>
        <a:bodyPr/>
        <a:lstStyle/>
        <a:p>
          <a:endParaRPr lang="en-US"/>
        </a:p>
      </dgm:t>
    </dgm:pt>
    <dgm:pt modelId="{36C4E5D6-7B6B-4A83-8CC5-53FD8ECECE89}" type="sibTrans" cxnId="{E0A3A4C7-D2EC-42E0-8E7C-89035B43FBAD}">
      <dgm:prSet/>
      <dgm:spPr/>
      <dgm:t>
        <a:bodyPr/>
        <a:lstStyle/>
        <a:p>
          <a:endParaRPr lang="en-US"/>
        </a:p>
      </dgm:t>
    </dgm:pt>
    <dgm:pt modelId="{FC0C1CBA-23FB-47D8-A935-9439897F0003}">
      <dgm:prSet phldrT="[Text]" custT="1"/>
      <dgm:spPr/>
      <dgm:t>
        <a:bodyPr/>
        <a:lstStyle/>
        <a:p>
          <a:r>
            <a:rPr lang="en-US" sz="2400" b="0" dirty="0"/>
            <a:t>Engages in analysis and reflection of practice to deepen knowledge and expertise. </a:t>
          </a:r>
          <a:endParaRPr lang="en-US" sz="2400" dirty="0"/>
        </a:p>
      </dgm:t>
    </dgm:pt>
    <dgm:pt modelId="{B889FC78-F48F-4A3B-9159-44F11902A86F}" type="parTrans" cxnId="{A7D1A33E-BA56-4538-8C72-CFD44E16C997}">
      <dgm:prSet/>
      <dgm:spPr/>
      <dgm:t>
        <a:bodyPr/>
        <a:lstStyle/>
        <a:p>
          <a:endParaRPr lang="en-US"/>
        </a:p>
      </dgm:t>
    </dgm:pt>
    <dgm:pt modelId="{6517F02C-01DC-4BE5-AE97-2A57AB413EE5}" type="sibTrans" cxnId="{A7D1A33E-BA56-4538-8C72-CFD44E16C997}">
      <dgm:prSet/>
      <dgm:spPr/>
      <dgm:t>
        <a:bodyPr/>
        <a:lstStyle/>
        <a:p>
          <a:endParaRPr lang="en-US"/>
        </a:p>
      </dgm:t>
    </dgm:pt>
    <dgm:pt modelId="{8B759C47-0970-4069-A13D-58FE1C0BDAE1}">
      <dgm:prSet phldrT="[Text]"/>
      <dgm:spPr/>
      <dgm:t>
        <a:bodyPr/>
        <a:lstStyle/>
        <a:p>
          <a:r>
            <a:rPr lang="en-US" b="1" dirty="0">
              <a:solidFill>
                <a:schemeClr val="bg1"/>
              </a:solidFill>
            </a:rPr>
            <a:t>SCAFFOLDING</a:t>
          </a:r>
        </a:p>
      </dgm:t>
    </dgm:pt>
    <dgm:pt modelId="{607EE1A2-08B1-43D0-8E87-FB7F710C2F91}" type="parTrans" cxnId="{22C17A89-E9C2-4023-B282-F0B67C4E71F7}">
      <dgm:prSet/>
      <dgm:spPr/>
      <dgm:t>
        <a:bodyPr/>
        <a:lstStyle/>
        <a:p>
          <a:endParaRPr lang="en-US"/>
        </a:p>
      </dgm:t>
    </dgm:pt>
    <dgm:pt modelId="{8F204FB2-3465-4AF0-A685-10A290794D97}" type="sibTrans" cxnId="{22C17A89-E9C2-4023-B282-F0B67C4E71F7}">
      <dgm:prSet/>
      <dgm:spPr/>
      <dgm:t>
        <a:bodyPr/>
        <a:lstStyle/>
        <a:p>
          <a:endParaRPr lang="en-US"/>
        </a:p>
      </dgm:t>
    </dgm:pt>
    <dgm:pt modelId="{FE1F8603-A297-4F81-BA4F-145E9E671045}">
      <dgm:prSet phldrT="[Text]"/>
      <dgm:spPr/>
      <dgm:t>
        <a:bodyPr/>
        <a:lstStyle/>
        <a:p>
          <a:r>
            <a:rPr lang="en-US" b="0" i="0" dirty="0"/>
            <a:t>Provides opportunities to practice that  gradually increase in complexity over time.</a:t>
          </a:r>
          <a:endParaRPr lang="en-US" dirty="0"/>
        </a:p>
      </dgm:t>
    </dgm:pt>
    <dgm:pt modelId="{A712F47D-31FB-4B25-882A-242DD0D5CD17}" type="parTrans" cxnId="{0405326A-3ADA-4A67-B5C2-0550F84FC3EA}">
      <dgm:prSet/>
      <dgm:spPr/>
      <dgm:t>
        <a:bodyPr/>
        <a:lstStyle/>
        <a:p>
          <a:endParaRPr lang="en-US"/>
        </a:p>
      </dgm:t>
    </dgm:pt>
    <dgm:pt modelId="{64ED2642-CA2D-4C9D-81BB-E881E5226996}" type="sibTrans" cxnId="{0405326A-3ADA-4A67-B5C2-0550F84FC3EA}">
      <dgm:prSet/>
      <dgm:spPr/>
      <dgm:t>
        <a:bodyPr/>
        <a:lstStyle/>
        <a:p>
          <a:endParaRPr lang="en-US"/>
        </a:p>
      </dgm:t>
    </dgm:pt>
    <dgm:pt modelId="{89D1520F-244E-4FBE-B826-ABF28D2F2B06}" type="pres">
      <dgm:prSet presAssocID="{CC2F5ADA-401D-4D50-BE6B-38206D5F2028}" presName="Name0" presStyleCnt="0">
        <dgm:presLayoutVars>
          <dgm:dir/>
          <dgm:animLvl val="lvl"/>
          <dgm:resizeHandles val="exact"/>
        </dgm:presLayoutVars>
      </dgm:prSet>
      <dgm:spPr/>
    </dgm:pt>
    <dgm:pt modelId="{AED03C64-A3CE-4E7E-A092-EB313D515565}" type="pres">
      <dgm:prSet presAssocID="{E4F2B392-D4D2-4A32-B230-A404EE76A789}" presName="composite" presStyleCnt="0"/>
      <dgm:spPr/>
    </dgm:pt>
    <dgm:pt modelId="{E25D3B2E-E96B-465A-993F-B3CE62A0C0DA}" type="pres">
      <dgm:prSet presAssocID="{E4F2B392-D4D2-4A32-B230-A404EE76A789}" presName="parTx" presStyleLbl="alignNode1" presStyleIdx="0" presStyleCnt="3">
        <dgm:presLayoutVars>
          <dgm:chMax val="0"/>
          <dgm:chPref val="0"/>
          <dgm:bulletEnabled val="1"/>
        </dgm:presLayoutVars>
      </dgm:prSet>
      <dgm:spPr/>
    </dgm:pt>
    <dgm:pt modelId="{A56A42E6-14B1-4ECE-BCF6-7AB52C3F6510}" type="pres">
      <dgm:prSet presAssocID="{E4F2B392-D4D2-4A32-B230-A404EE76A789}" presName="desTx" presStyleLbl="alignAccFollowNode1" presStyleIdx="0" presStyleCnt="3">
        <dgm:presLayoutVars>
          <dgm:bulletEnabled val="1"/>
        </dgm:presLayoutVars>
      </dgm:prSet>
      <dgm:spPr/>
    </dgm:pt>
    <dgm:pt modelId="{A7678FBC-8239-4B2F-B818-ABD2DCCE17D7}" type="pres">
      <dgm:prSet presAssocID="{0256267B-8271-45CC-B30A-55D5089AAE72}" presName="space" presStyleCnt="0"/>
      <dgm:spPr/>
    </dgm:pt>
    <dgm:pt modelId="{037D741E-91CF-44B9-B79E-4A93DAA9D667}" type="pres">
      <dgm:prSet presAssocID="{A1D6D9D1-1D07-4878-9270-A91591A88745}" presName="composite" presStyleCnt="0"/>
      <dgm:spPr/>
    </dgm:pt>
    <dgm:pt modelId="{13231139-8A82-4346-8C45-3F08F93AF21B}" type="pres">
      <dgm:prSet presAssocID="{A1D6D9D1-1D07-4878-9270-A91591A88745}" presName="parTx" presStyleLbl="alignNode1" presStyleIdx="1" presStyleCnt="3">
        <dgm:presLayoutVars>
          <dgm:chMax val="0"/>
          <dgm:chPref val="0"/>
          <dgm:bulletEnabled val="1"/>
        </dgm:presLayoutVars>
      </dgm:prSet>
      <dgm:spPr/>
    </dgm:pt>
    <dgm:pt modelId="{FDD10B21-431F-4044-B4CD-495EB696C5B8}" type="pres">
      <dgm:prSet presAssocID="{A1D6D9D1-1D07-4878-9270-A91591A88745}" presName="desTx" presStyleLbl="alignAccFollowNode1" presStyleIdx="1" presStyleCnt="3">
        <dgm:presLayoutVars>
          <dgm:bulletEnabled val="1"/>
        </dgm:presLayoutVars>
      </dgm:prSet>
      <dgm:spPr/>
    </dgm:pt>
    <dgm:pt modelId="{04D4C4E0-B8CF-48B6-A234-553ECF45D905}" type="pres">
      <dgm:prSet presAssocID="{36C4E5D6-7B6B-4A83-8CC5-53FD8ECECE89}" presName="space" presStyleCnt="0"/>
      <dgm:spPr/>
    </dgm:pt>
    <dgm:pt modelId="{67D724C0-8480-4AA3-9BA8-85C1CD050E43}" type="pres">
      <dgm:prSet presAssocID="{8B759C47-0970-4069-A13D-58FE1C0BDAE1}" presName="composite" presStyleCnt="0"/>
      <dgm:spPr/>
    </dgm:pt>
    <dgm:pt modelId="{2B914A13-ACB9-4AE6-AB33-C51CAB775A36}" type="pres">
      <dgm:prSet presAssocID="{8B759C47-0970-4069-A13D-58FE1C0BDAE1}" presName="parTx" presStyleLbl="alignNode1" presStyleIdx="2" presStyleCnt="3">
        <dgm:presLayoutVars>
          <dgm:chMax val="0"/>
          <dgm:chPref val="0"/>
          <dgm:bulletEnabled val="1"/>
        </dgm:presLayoutVars>
      </dgm:prSet>
      <dgm:spPr/>
    </dgm:pt>
    <dgm:pt modelId="{C73A9F6F-9C60-499F-BAE8-E364782024D3}" type="pres">
      <dgm:prSet presAssocID="{8B759C47-0970-4069-A13D-58FE1C0BDAE1}" presName="desTx" presStyleLbl="alignAccFollowNode1" presStyleIdx="2" presStyleCnt="3">
        <dgm:presLayoutVars>
          <dgm:bulletEnabled val="1"/>
        </dgm:presLayoutVars>
      </dgm:prSet>
      <dgm:spPr/>
    </dgm:pt>
  </dgm:ptLst>
  <dgm:cxnLst>
    <dgm:cxn modelId="{1EBEA109-533E-4284-B476-A4B30F8673DC}" type="presOf" srcId="{8B759C47-0970-4069-A13D-58FE1C0BDAE1}" destId="{2B914A13-ACB9-4AE6-AB33-C51CAB775A36}" srcOrd="0" destOrd="0" presId="urn:microsoft.com/office/officeart/2005/8/layout/hList1"/>
    <dgm:cxn modelId="{975B291B-8162-4EE2-88DE-0BE6A6433D24}" type="presOf" srcId="{0FBE7E8E-2370-4D89-A524-26E03F76E44E}" destId="{A56A42E6-14B1-4ECE-BCF6-7AB52C3F6510}" srcOrd="0" destOrd="0" presId="urn:microsoft.com/office/officeart/2005/8/layout/hList1"/>
    <dgm:cxn modelId="{6D86CA2E-9F02-4F29-B9E8-08747ACFD14B}" srcId="{E4F2B392-D4D2-4A32-B230-A404EE76A789}" destId="{0FBE7E8E-2370-4D89-A524-26E03F76E44E}" srcOrd="0" destOrd="0" parTransId="{31EBE36C-20B4-4AB8-BBC3-5DC057DE2063}" sibTransId="{C4DD5548-D918-42ED-BD57-6FB2C23C78A9}"/>
    <dgm:cxn modelId="{A0632B3A-3F3A-4540-A8D1-4CDD816B3E9C}" type="presOf" srcId="{A1D6D9D1-1D07-4878-9270-A91591A88745}" destId="{13231139-8A82-4346-8C45-3F08F93AF21B}" srcOrd="0" destOrd="0" presId="urn:microsoft.com/office/officeart/2005/8/layout/hList1"/>
    <dgm:cxn modelId="{A7D1A33E-BA56-4538-8C72-CFD44E16C997}" srcId="{A1D6D9D1-1D07-4878-9270-A91591A88745}" destId="{FC0C1CBA-23FB-47D8-A935-9439897F0003}" srcOrd="0" destOrd="0" parTransId="{B889FC78-F48F-4A3B-9159-44F11902A86F}" sibTransId="{6517F02C-01DC-4BE5-AE97-2A57AB413EE5}"/>
    <dgm:cxn modelId="{0405326A-3ADA-4A67-B5C2-0550F84FC3EA}" srcId="{8B759C47-0970-4069-A13D-58FE1C0BDAE1}" destId="{FE1F8603-A297-4F81-BA4F-145E9E671045}" srcOrd="0" destOrd="0" parTransId="{A712F47D-31FB-4B25-882A-242DD0D5CD17}" sibTransId="{64ED2642-CA2D-4C9D-81BB-E881E5226996}"/>
    <dgm:cxn modelId="{F3056271-F9FC-456E-9E26-95795E522641}" type="presOf" srcId="{FC0C1CBA-23FB-47D8-A935-9439897F0003}" destId="{FDD10B21-431F-4044-B4CD-495EB696C5B8}" srcOrd="0" destOrd="0" presId="urn:microsoft.com/office/officeart/2005/8/layout/hList1"/>
    <dgm:cxn modelId="{B959AF84-4A97-4AC6-ABBD-C91B0045B3BD}" type="presOf" srcId="{E4F2B392-D4D2-4A32-B230-A404EE76A789}" destId="{E25D3B2E-E96B-465A-993F-B3CE62A0C0DA}" srcOrd="0" destOrd="0" presId="urn:microsoft.com/office/officeart/2005/8/layout/hList1"/>
    <dgm:cxn modelId="{22C17A89-E9C2-4023-B282-F0B67C4E71F7}" srcId="{CC2F5ADA-401D-4D50-BE6B-38206D5F2028}" destId="{8B759C47-0970-4069-A13D-58FE1C0BDAE1}" srcOrd="2" destOrd="0" parTransId="{607EE1A2-08B1-43D0-8E87-FB7F710C2F91}" sibTransId="{8F204FB2-3465-4AF0-A685-10A290794D97}"/>
    <dgm:cxn modelId="{F19D258E-628F-49F4-9B59-8E2BFFA85DC3}" type="presOf" srcId="{CC2F5ADA-401D-4D50-BE6B-38206D5F2028}" destId="{89D1520F-244E-4FBE-B826-ABF28D2F2B06}" srcOrd="0" destOrd="0" presId="urn:microsoft.com/office/officeart/2005/8/layout/hList1"/>
    <dgm:cxn modelId="{2765A4B6-20CC-405C-B831-4C95EA8E8A10}" type="presOf" srcId="{FE1F8603-A297-4F81-BA4F-145E9E671045}" destId="{C73A9F6F-9C60-499F-BAE8-E364782024D3}" srcOrd="0" destOrd="0" presId="urn:microsoft.com/office/officeart/2005/8/layout/hList1"/>
    <dgm:cxn modelId="{E0A3A4C7-D2EC-42E0-8E7C-89035B43FBAD}" srcId="{CC2F5ADA-401D-4D50-BE6B-38206D5F2028}" destId="{A1D6D9D1-1D07-4878-9270-A91591A88745}" srcOrd="1" destOrd="0" parTransId="{3D3DE98C-4D06-4339-AE06-91E20B27AF81}" sibTransId="{36C4E5D6-7B6B-4A83-8CC5-53FD8ECECE89}"/>
    <dgm:cxn modelId="{EE570FC9-D35B-41B9-AAD1-CA4B328CEEE2}" srcId="{CC2F5ADA-401D-4D50-BE6B-38206D5F2028}" destId="{E4F2B392-D4D2-4A32-B230-A404EE76A789}" srcOrd="0" destOrd="0" parTransId="{3DB6A5B5-C85D-4FF8-9244-65A9E313D5C3}" sibTransId="{0256267B-8271-45CC-B30A-55D5089AAE72}"/>
    <dgm:cxn modelId="{18C7D439-A1C4-47A7-8975-BD0E1FFB9A0A}" type="presParOf" srcId="{89D1520F-244E-4FBE-B826-ABF28D2F2B06}" destId="{AED03C64-A3CE-4E7E-A092-EB313D515565}" srcOrd="0" destOrd="0" presId="urn:microsoft.com/office/officeart/2005/8/layout/hList1"/>
    <dgm:cxn modelId="{C0440391-3866-4F30-B57A-01EF9FD33631}" type="presParOf" srcId="{AED03C64-A3CE-4E7E-A092-EB313D515565}" destId="{E25D3B2E-E96B-465A-993F-B3CE62A0C0DA}" srcOrd="0" destOrd="0" presId="urn:microsoft.com/office/officeart/2005/8/layout/hList1"/>
    <dgm:cxn modelId="{BB5EE93E-FA74-48ED-8760-FAA61BFEBD76}" type="presParOf" srcId="{AED03C64-A3CE-4E7E-A092-EB313D515565}" destId="{A56A42E6-14B1-4ECE-BCF6-7AB52C3F6510}" srcOrd="1" destOrd="0" presId="urn:microsoft.com/office/officeart/2005/8/layout/hList1"/>
    <dgm:cxn modelId="{5330623B-93EC-4335-91C8-CC99442C6340}" type="presParOf" srcId="{89D1520F-244E-4FBE-B826-ABF28D2F2B06}" destId="{A7678FBC-8239-4B2F-B818-ABD2DCCE17D7}" srcOrd="1" destOrd="0" presId="urn:microsoft.com/office/officeart/2005/8/layout/hList1"/>
    <dgm:cxn modelId="{6362D537-921B-4302-A8BF-CAA558BA4A27}" type="presParOf" srcId="{89D1520F-244E-4FBE-B826-ABF28D2F2B06}" destId="{037D741E-91CF-44B9-B79E-4A93DAA9D667}" srcOrd="2" destOrd="0" presId="urn:microsoft.com/office/officeart/2005/8/layout/hList1"/>
    <dgm:cxn modelId="{722E428C-4ED6-4E29-B26F-13CE5B69A84E}" type="presParOf" srcId="{037D741E-91CF-44B9-B79E-4A93DAA9D667}" destId="{13231139-8A82-4346-8C45-3F08F93AF21B}" srcOrd="0" destOrd="0" presId="urn:microsoft.com/office/officeart/2005/8/layout/hList1"/>
    <dgm:cxn modelId="{BA292083-5B31-4838-A3D9-05F49E8FE21E}" type="presParOf" srcId="{037D741E-91CF-44B9-B79E-4A93DAA9D667}" destId="{FDD10B21-431F-4044-B4CD-495EB696C5B8}" srcOrd="1" destOrd="0" presId="urn:microsoft.com/office/officeart/2005/8/layout/hList1"/>
    <dgm:cxn modelId="{CF41AA58-17CB-4D35-A553-4A8C83ACC3B2}" type="presParOf" srcId="{89D1520F-244E-4FBE-B826-ABF28D2F2B06}" destId="{04D4C4E0-B8CF-48B6-A234-553ECF45D905}" srcOrd="3" destOrd="0" presId="urn:microsoft.com/office/officeart/2005/8/layout/hList1"/>
    <dgm:cxn modelId="{618A2A20-6EB8-4321-A33A-8F3471BC2ED3}" type="presParOf" srcId="{89D1520F-244E-4FBE-B826-ABF28D2F2B06}" destId="{67D724C0-8480-4AA3-9BA8-85C1CD050E43}" srcOrd="4" destOrd="0" presId="urn:microsoft.com/office/officeart/2005/8/layout/hList1"/>
    <dgm:cxn modelId="{F6B694D2-5546-4389-A334-9F4EBCD281C0}" type="presParOf" srcId="{67D724C0-8480-4AA3-9BA8-85C1CD050E43}" destId="{2B914A13-ACB9-4AE6-AB33-C51CAB775A36}" srcOrd="0" destOrd="0" presId="urn:microsoft.com/office/officeart/2005/8/layout/hList1"/>
    <dgm:cxn modelId="{558D66ED-B1E5-4403-B923-3F67072AA622}" type="presParOf" srcId="{67D724C0-8480-4AA3-9BA8-85C1CD050E43}" destId="{C73A9F6F-9C60-499F-BAE8-E364782024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3B2E-E96B-465A-993F-B3CE62A0C0DA}">
      <dsp:nvSpPr>
        <dsp:cNvPr id="0" name=""/>
        <dsp:cNvSpPr/>
      </dsp:nvSpPr>
      <dsp:spPr>
        <a:xfrm>
          <a:off x="0" y="74241"/>
          <a:ext cx="2886148" cy="720000"/>
        </a:xfrm>
        <a:prstGeom prst="rect">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MODELING</a:t>
          </a:r>
        </a:p>
      </dsp:txBody>
      <dsp:txXfrm>
        <a:off x="0" y="74241"/>
        <a:ext cx="2886148" cy="720000"/>
      </dsp:txXfrm>
    </dsp:sp>
    <dsp:sp modelId="{A56A42E6-14B1-4ECE-BCF6-7AB52C3F6510}">
      <dsp:nvSpPr>
        <dsp:cNvPr id="0" name=""/>
        <dsp:cNvSpPr/>
      </dsp:nvSpPr>
      <dsp:spPr>
        <a:xfrm>
          <a:off x="2960" y="805646"/>
          <a:ext cx="2886148" cy="3398746"/>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Demonstrates what is involved in effective performance</a:t>
          </a:r>
        </a:p>
      </dsp:txBody>
      <dsp:txXfrm>
        <a:off x="2960" y="805646"/>
        <a:ext cx="2886148" cy="3398746"/>
      </dsp:txXfrm>
    </dsp:sp>
    <dsp:sp modelId="{13231139-8A82-4346-8C45-3F08F93AF21B}">
      <dsp:nvSpPr>
        <dsp:cNvPr id="0" name=""/>
        <dsp:cNvSpPr/>
      </dsp:nvSpPr>
      <dsp:spPr>
        <a:xfrm>
          <a:off x="3293169" y="85646"/>
          <a:ext cx="2886148" cy="720000"/>
        </a:xfrm>
        <a:prstGeom prst="rect">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SPACED LEARNING</a:t>
          </a:r>
        </a:p>
      </dsp:txBody>
      <dsp:txXfrm>
        <a:off x="3293169" y="85646"/>
        <a:ext cx="2886148" cy="720000"/>
      </dsp:txXfrm>
    </dsp:sp>
    <dsp:sp modelId="{FDD10B21-431F-4044-B4CD-495EB696C5B8}">
      <dsp:nvSpPr>
        <dsp:cNvPr id="0" name=""/>
        <dsp:cNvSpPr/>
      </dsp:nvSpPr>
      <dsp:spPr>
        <a:xfrm>
          <a:off x="3293169" y="805646"/>
          <a:ext cx="2886148" cy="3398746"/>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Provides sustained &amp; repeated opportunities to practice knowledge over a period of time. </a:t>
          </a:r>
        </a:p>
      </dsp:txBody>
      <dsp:txXfrm>
        <a:off x="3293169" y="805646"/>
        <a:ext cx="2886148" cy="3398746"/>
      </dsp:txXfrm>
    </dsp:sp>
    <dsp:sp modelId="{2B914A13-ACB9-4AE6-AB33-C51CAB775A36}">
      <dsp:nvSpPr>
        <dsp:cNvPr id="0" name=""/>
        <dsp:cNvSpPr/>
      </dsp:nvSpPr>
      <dsp:spPr>
        <a:xfrm>
          <a:off x="6583379" y="85646"/>
          <a:ext cx="2886148" cy="720000"/>
        </a:xfrm>
        <a:prstGeom prst="rect">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VARIED LEARNING</a:t>
          </a:r>
        </a:p>
      </dsp:txBody>
      <dsp:txXfrm>
        <a:off x="6583379" y="85646"/>
        <a:ext cx="2886148" cy="720000"/>
      </dsp:txXfrm>
    </dsp:sp>
    <dsp:sp modelId="{C73A9F6F-9C60-499F-BAE8-E364782024D3}">
      <dsp:nvSpPr>
        <dsp:cNvPr id="0" name=""/>
        <dsp:cNvSpPr/>
      </dsp:nvSpPr>
      <dsp:spPr>
        <a:xfrm>
          <a:off x="6583379" y="805646"/>
          <a:ext cx="2886148" cy="3398746"/>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Provides opportunities to practice knowledge and skills across varying contexts, with a diverse range of student learners. </a:t>
          </a:r>
        </a:p>
      </dsp:txBody>
      <dsp:txXfrm>
        <a:off x="6583379" y="805646"/>
        <a:ext cx="2886148" cy="3398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3B2E-E96B-465A-993F-B3CE62A0C0DA}">
      <dsp:nvSpPr>
        <dsp:cNvPr id="0" name=""/>
        <dsp:cNvSpPr/>
      </dsp:nvSpPr>
      <dsp:spPr>
        <a:xfrm>
          <a:off x="2995" y="41022"/>
          <a:ext cx="2920206" cy="1009846"/>
        </a:xfrm>
        <a:prstGeom prst="rect">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COACHING AND FEEDBACK</a:t>
          </a:r>
        </a:p>
      </dsp:txBody>
      <dsp:txXfrm>
        <a:off x="2995" y="41022"/>
        <a:ext cx="2920206" cy="1009846"/>
      </dsp:txXfrm>
    </dsp:sp>
    <dsp:sp modelId="{A56A42E6-14B1-4ECE-BCF6-7AB52C3F6510}">
      <dsp:nvSpPr>
        <dsp:cNvPr id="0" name=""/>
        <dsp:cNvSpPr/>
      </dsp:nvSpPr>
      <dsp:spPr>
        <a:xfrm>
          <a:off x="2995" y="1050868"/>
          <a:ext cx="2920206" cy="315246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Provides explicit feedback on practice attempts</a:t>
          </a:r>
          <a:endParaRPr lang="en-US" sz="2400" kern="1200" dirty="0"/>
        </a:p>
      </dsp:txBody>
      <dsp:txXfrm>
        <a:off x="2995" y="1050868"/>
        <a:ext cx="2920206" cy="3152460"/>
      </dsp:txXfrm>
    </dsp:sp>
    <dsp:sp modelId="{13231139-8A82-4346-8C45-3F08F93AF21B}">
      <dsp:nvSpPr>
        <dsp:cNvPr id="0" name=""/>
        <dsp:cNvSpPr/>
      </dsp:nvSpPr>
      <dsp:spPr>
        <a:xfrm>
          <a:off x="3332029" y="41022"/>
          <a:ext cx="2920206" cy="1009846"/>
        </a:xfrm>
        <a:prstGeom prst="rect">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ANALYZING AND REFLECTING</a:t>
          </a:r>
        </a:p>
      </dsp:txBody>
      <dsp:txXfrm>
        <a:off x="3332029" y="41022"/>
        <a:ext cx="2920206" cy="1009846"/>
      </dsp:txXfrm>
    </dsp:sp>
    <dsp:sp modelId="{FDD10B21-431F-4044-B4CD-495EB696C5B8}">
      <dsp:nvSpPr>
        <dsp:cNvPr id="0" name=""/>
        <dsp:cNvSpPr/>
      </dsp:nvSpPr>
      <dsp:spPr>
        <a:xfrm>
          <a:off x="3332029" y="1050868"/>
          <a:ext cx="2920206" cy="315246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Engages in analysis and reflection of practice to deepen knowledge and expertise. </a:t>
          </a:r>
          <a:endParaRPr lang="en-US" sz="2400" kern="1200" dirty="0"/>
        </a:p>
      </dsp:txBody>
      <dsp:txXfrm>
        <a:off x="3332029" y="1050868"/>
        <a:ext cx="2920206" cy="3152460"/>
      </dsp:txXfrm>
    </dsp:sp>
    <dsp:sp modelId="{2B914A13-ACB9-4AE6-AB33-C51CAB775A36}">
      <dsp:nvSpPr>
        <dsp:cNvPr id="0" name=""/>
        <dsp:cNvSpPr/>
      </dsp:nvSpPr>
      <dsp:spPr>
        <a:xfrm>
          <a:off x="6661064" y="41022"/>
          <a:ext cx="2920206" cy="1009846"/>
        </a:xfrm>
        <a:prstGeom prst="rect">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SCAFFOLDING</a:t>
          </a:r>
        </a:p>
      </dsp:txBody>
      <dsp:txXfrm>
        <a:off x="6661064" y="41022"/>
        <a:ext cx="2920206" cy="1009846"/>
      </dsp:txXfrm>
    </dsp:sp>
    <dsp:sp modelId="{C73A9F6F-9C60-499F-BAE8-E364782024D3}">
      <dsp:nvSpPr>
        <dsp:cNvPr id="0" name=""/>
        <dsp:cNvSpPr/>
      </dsp:nvSpPr>
      <dsp:spPr>
        <a:xfrm>
          <a:off x="6661064" y="1050868"/>
          <a:ext cx="2920206" cy="315246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dirty="0"/>
            <a:t>Provides opportunities to practice that  gradually increase in complexity over time.</a:t>
          </a:r>
          <a:endParaRPr lang="en-US" sz="2800" kern="1200" dirty="0"/>
        </a:p>
      </dsp:txBody>
      <dsp:txXfrm>
        <a:off x="6661064" y="1050868"/>
        <a:ext cx="2920206" cy="31524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6/28/18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dirty="0"/>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dirty="0"/>
          </a:p>
        </p:txBody>
      </p:sp>
    </p:spTree>
    <p:extLst>
      <p:ext uri="{BB962C8B-B14F-4D97-AF65-F5344CB8AC3E}">
        <p14:creationId xmlns:p14="http://schemas.microsoft.com/office/powerpoint/2010/main" val="293250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A067EB5-2560-B24C-BA9F-82C46B7786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89ED9FBE-958F-4140-8935-124897BB6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 liked this picture of neurons and their synapses as it made me think about the acquisition of knowledge. </a:t>
            </a:r>
          </a:p>
          <a:p>
            <a:r>
              <a:rPr lang="en-US" altLang="en-US" dirty="0">
                <a:ea typeface="ＭＳ Ｐゴシック" panose="020B0600070205080204" pitchFamily="34" charset="-128"/>
              </a:rPr>
              <a:t>But the type of knowledge effective teachers and other experts need is not just acquired through learning from a book. It is acquired by applying in those settings and situations where we will ultimately be asked to use it.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Practice is what allows an expert to almost seem as if they are making decisions that are intuitive. </a:t>
            </a:r>
          </a:p>
        </p:txBody>
      </p:sp>
      <p:sp>
        <p:nvSpPr>
          <p:cNvPr id="25603" name="Slide Number Placeholder 3">
            <a:extLst>
              <a:ext uri="{FF2B5EF4-FFF2-40B4-BE49-F238E27FC236}">
                <a16:creationId xmlns:a16="http://schemas.microsoft.com/office/drawing/2014/main" id="{ADE5ED8F-8933-A645-B1A3-7DA4666EA2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AACAD2-AA10-CA49-828B-DCA6DD5A2695}" type="slidenum">
              <a:rPr lang="en-US" altLang="en-US" smtClean="0"/>
              <a:pPr/>
              <a:t>3</a:t>
            </a:fld>
            <a:endParaRPr lang="en-US" altLang="en-US" dirty="0"/>
          </a:p>
        </p:txBody>
      </p:sp>
    </p:spTree>
    <p:extLst>
      <p:ext uri="{BB962C8B-B14F-4D97-AF65-F5344CB8AC3E}">
        <p14:creationId xmlns:p14="http://schemas.microsoft.com/office/powerpoint/2010/main" val="131494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616BC4B-8DB0-4D50-B983-DB921FE8F6C7}" type="slidenum">
              <a:rPr lang="en-US" altLang="en-US" smtClean="0"/>
              <a:pPr/>
              <a:t>5</a:t>
            </a:fld>
            <a:endParaRPr lang="en-US" altLang="en-US" dirty="0"/>
          </a:p>
        </p:txBody>
      </p:sp>
    </p:spTree>
    <p:extLst>
      <p:ext uri="{BB962C8B-B14F-4D97-AF65-F5344CB8AC3E}">
        <p14:creationId xmlns:p14="http://schemas.microsoft.com/office/powerpoint/2010/main" val="312632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7539EB5-C17C-4AD3-8EE4-27032C8EC78C}" type="slidenum">
              <a:rPr lang="en-US" altLang="en-US" smtClean="0"/>
              <a:pPr/>
              <a:t>6</a:t>
            </a:fld>
            <a:endParaRPr lang="en-US" altLang="en-US" dirty="0"/>
          </a:p>
        </p:txBody>
      </p:sp>
    </p:spTree>
    <p:extLst>
      <p:ext uri="{BB962C8B-B14F-4D97-AF65-F5344CB8AC3E}">
        <p14:creationId xmlns:p14="http://schemas.microsoft.com/office/powerpoint/2010/main" val="59408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planning and watching instruction, teachers have opportunities to see models of instruction. During phase two, they have opportunities to receive feedback and analyze one’s own performance. As teachers work through the lesson study process, they potentially have multiple to scaffold each others’ learning.</a:t>
            </a:r>
          </a:p>
        </p:txBody>
      </p:sp>
      <p:sp>
        <p:nvSpPr>
          <p:cNvPr id="4" name="Slide Number Placeholder 3"/>
          <p:cNvSpPr>
            <a:spLocks noGrp="1"/>
          </p:cNvSpPr>
          <p:nvPr>
            <p:ph type="sldNum" sz="quarter" idx="10"/>
          </p:nvPr>
        </p:nvSpPr>
        <p:spPr/>
        <p:txBody>
          <a:bodyPr/>
          <a:lstStyle/>
          <a:p>
            <a:fld id="{51A334E6-EF21-5246-86BD-D563EC6B364D}" type="slidenum">
              <a:rPr lang="en-US" smtClean="0"/>
              <a:t>7</a:t>
            </a:fld>
            <a:endParaRPr lang="en-US" dirty="0"/>
          </a:p>
        </p:txBody>
      </p:sp>
    </p:spTree>
    <p:extLst>
      <p:ext uri="{BB962C8B-B14F-4D97-AF65-F5344CB8AC3E}">
        <p14:creationId xmlns:p14="http://schemas.microsoft.com/office/powerpoint/2010/main" val="2661577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8"/>
            <a:ext cx="10515600" cy="1325042"/>
          </a:xfrm>
        </p:spPr>
        <p:txBody>
          <a:bodyPr>
            <a:normAutofit fontScale="90000"/>
          </a:bodyPr>
          <a:lstStyle/>
          <a:p>
            <a:r>
              <a:rPr lang="en-US" i="1" dirty="0"/>
              <a:t>Lesson study: A practice-based approach for increasing preservice teachers’ instructional and collaborative skill for inclusive teaching</a:t>
            </a:r>
            <a:r>
              <a:rPr lang="en-US" dirty="0"/>
              <a:t> </a:t>
            </a:r>
          </a:p>
        </p:txBody>
      </p:sp>
    </p:spTree>
    <p:extLst>
      <p:ext uri="{BB962C8B-B14F-4D97-AF65-F5344CB8AC3E}">
        <p14:creationId xmlns:p14="http://schemas.microsoft.com/office/powerpoint/2010/main" val="136403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3D36-86E5-BB4C-B316-11F894B89249}"/>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D567B6D9-EC7C-0541-9F39-00B33CAA408C}"/>
              </a:ext>
            </a:extLst>
          </p:cNvPr>
          <p:cNvSpPr>
            <a:spLocks noGrp="1"/>
          </p:cNvSpPr>
          <p:nvPr>
            <p:ph idx="1"/>
          </p:nvPr>
        </p:nvSpPr>
        <p:spPr/>
        <p:txBody>
          <a:bodyPr/>
          <a:lstStyle/>
          <a:p>
            <a:r>
              <a:rPr lang="en-US" dirty="0"/>
              <a:t>Mary Brownell, Director, CEEDAR Center, University of FL</a:t>
            </a:r>
          </a:p>
          <a:p>
            <a:r>
              <a:rPr lang="en-US" dirty="0"/>
              <a:t>Amber Benedict, Assistant Visiting Professor, University of FL</a:t>
            </a:r>
          </a:p>
          <a:p>
            <a:r>
              <a:rPr lang="en-US" dirty="0"/>
              <a:t>Sally Drew, Associate Professor, Central Connecticut State University</a:t>
            </a:r>
          </a:p>
          <a:p>
            <a:r>
              <a:rPr lang="en-US" dirty="0"/>
              <a:t>Joan Nicoll-</a:t>
            </a:r>
            <a:r>
              <a:rPr lang="en-US" dirty="0" err="1"/>
              <a:t>Senft</a:t>
            </a:r>
            <a:r>
              <a:rPr lang="en-US" dirty="0"/>
              <a:t>, Professor and Chairperson, Central Connecticut State University</a:t>
            </a:r>
          </a:p>
        </p:txBody>
      </p:sp>
    </p:spTree>
    <p:extLst>
      <p:ext uri="{BB962C8B-B14F-4D97-AF65-F5344CB8AC3E}">
        <p14:creationId xmlns:p14="http://schemas.microsoft.com/office/powerpoint/2010/main" val="91062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5440452-50C8-064E-ABE2-2BF9DCE2B1F0}"/>
              </a:ext>
            </a:extLst>
          </p:cNvPr>
          <p:cNvSpPr>
            <a:spLocks noGrp="1" noChangeArrowheads="1"/>
          </p:cNvSpPr>
          <p:nvPr>
            <p:ph type="title"/>
          </p:nvPr>
        </p:nvSpPr>
        <p:spPr>
          <a:xfrm>
            <a:off x="2566988" y="274638"/>
            <a:ext cx="7643812" cy="1143000"/>
          </a:xfrm>
          <a:ln>
            <a:miter lim="800000"/>
            <a:headEnd/>
            <a:tailEnd/>
          </a:ln>
        </p:spPr>
        <p:txBody>
          <a:bodyPr/>
          <a:lstStyle/>
          <a:p>
            <a:r>
              <a:rPr lang="en-US" altLang="en-US" dirty="0"/>
              <a:t>Why is practice important?</a:t>
            </a:r>
          </a:p>
        </p:txBody>
      </p:sp>
      <p:sp>
        <p:nvSpPr>
          <p:cNvPr id="24578" name="TextBox 6">
            <a:extLst>
              <a:ext uri="{FF2B5EF4-FFF2-40B4-BE49-F238E27FC236}">
                <a16:creationId xmlns:a16="http://schemas.microsoft.com/office/drawing/2014/main" id="{B5D06960-CD7B-3049-870F-AC0A8F94D45D}"/>
              </a:ext>
            </a:extLst>
          </p:cNvPr>
          <p:cNvSpPr txBox="1">
            <a:spLocks noChangeArrowheads="1"/>
          </p:cNvSpPr>
          <p:nvPr/>
        </p:nvSpPr>
        <p:spPr bwMode="auto">
          <a:xfrm>
            <a:off x="7021720" y="1725613"/>
            <a:ext cx="37655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²"/>
              <a:defRPr sz="3200">
                <a:solidFill>
                  <a:srgbClr val="0061A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rgbClr val="0061A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rgbClr val="0061A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rgbClr val="0061A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rgbClr val="0061A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1A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1A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1A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1A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Allows for the development</a:t>
            </a:r>
          </a:p>
          <a:p>
            <a:pPr algn="ctr">
              <a:spcBef>
                <a:spcPct val="0"/>
              </a:spcBef>
              <a:buFontTx/>
              <a:buNone/>
            </a:pPr>
            <a:r>
              <a:rPr lang="en-US" alt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of fluent performance and</a:t>
            </a:r>
          </a:p>
          <a:p>
            <a:pPr algn="ctr">
              <a:spcBef>
                <a:spcPct val="0"/>
              </a:spcBef>
              <a:buFontTx/>
              <a:buNone/>
            </a:pPr>
            <a:r>
              <a:rPr lang="en-US" alt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situated knowledge</a:t>
            </a:r>
          </a:p>
        </p:txBody>
      </p:sp>
      <p:pic>
        <p:nvPicPr>
          <p:cNvPr id="18434" name="Content Placeholder 5" descr="A picture of neurons and synapses to represent the acquisition of knowledge." title="Neurons and Synapses">
            <a:extLst>
              <a:ext uri="{FF2B5EF4-FFF2-40B4-BE49-F238E27FC236}">
                <a16:creationId xmlns:a16="http://schemas.microsoft.com/office/drawing/2014/main" id="{228A18CF-051B-8F47-BCF2-47A380FBF0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01869" y="1725613"/>
            <a:ext cx="2443162" cy="3629025"/>
          </a:xfrm>
        </p:spPr>
      </p:pic>
      <p:pic>
        <p:nvPicPr>
          <p:cNvPr id="18436" name="Picture 7" descr="An animated picture of kids in a silhouetted kids in a classroom with a silhouette teacher. There are many laptops and screens in the room as well." title="Kids in a classroom">
            <a:extLst>
              <a:ext uri="{FF2B5EF4-FFF2-40B4-BE49-F238E27FC236}">
                <a16:creationId xmlns:a16="http://schemas.microsoft.com/office/drawing/2014/main" id="{AFFA6B66-D755-8346-BA8A-B9097B9815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3726277"/>
            <a:ext cx="3441700" cy="2362200"/>
          </a:xfrm>
          <a:prstGeom prst="rect">
            <a:avLst/>
          </a:prstGeom>
          <a:noFill/>
          <a:ln>
            <a:noFill/>
          </a:ln>
          <a:extLst>
            <a:ext uri="{909E8E84-426E-40dd-AFC4-6F175D3DCCD1}"/>
            <a:ext uri="{91240B29-F687-4f45-9708-019B960494DF}"/>
          </a:extLst>
        </p:spPr>
      </p:pic>
    </p:spTree>
    <p:extLst>
      <p:ext uri="{BB962C8B-B14F-4D97-AF65-F5344CB8AC3E}">
        <p14:creationId xmlns:p14="http://schemas.microsoft.com/office/powerpoint/2010/main" val="283687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0ED69-0FF6-CF4C-9C08-2DAB29077F85}"/>
              </a:ext>
            </a:extLst>
          </p:cNvPr>
          <p:cNvSpPr>
            <a:spLocks noGrp="1"/>
          </p:cNvSpPr>
          <p:nvPr>
            <p:ph type="title"/>
          </p:nvPr>
        </p:nvSpPr>
        <p:spPr/>
        <p:txBody>
          <a:bodyPr/>
          <a:lstStyle/>
          <a:p>
            <a:r>
              <a:rPr lang="en-US" dirty="0"/>
              <a:t>What Characterizes Effective Practice?</a:t>
            </a:r>
          </a:p>
        </p:txBody>
      </p:sp>
      <p:pic>
        <p:nvPicPr>
          <p:cNvPr id="6" name="Picture 5" descr="A young boy playing the piano.">
            <a:extLst>
              <a:ext uri="{FF2B5EF4-FFF2-40B4-BE49-F238E27FC236}">
                <a16:creationId xmlns:a16="http://schemas.microsoft.com/office/drawing/2014/main" id="{E4949AEC-0A51-1949-AD80-96BD86AB35B8}"/>
              </a:ext>
            </a:extLst>
          </p:cNvPr>
          <p:cNvPicPr>
            <a:picLocks noChangeAspect="1"/>
          </p:cNvPicPr>
          <p:nvPr/>
        </p:nvPicPr>
        <p:blipFill>
          <a:blip r:embed="rId2"/>
          <a:stretch>
            <a:fillRect/>
          </a:stretch>
        </p:blipFill>
        <p:spPr>
          <a:xfrm>
            <a:off x="3386667" y="2355849"/>
            <a:ext cx="4876800" cy="2741084"/>
          </a:xfrm>
          <a:prstGeom prst="rect">
            <a:avLst/>
          </a:prstGeom>
        </p:spPr>
      </p:pic>
    </p:spTree>
    <p:extLst>
      <p:ext uri="{BB962C8B-B14F-4D97-AF65-F5344CB8AC3E}">
        <p14:creationId xmlns:p14="http://schemas.microsoft.com/office/powerpoint/2010/main" val="206050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21266" y="170987"/>
            <a:ext cx="10515600" cy="1325563"/>
          </a:xfrm>
          <a:ln>
            <a:miter lim="800000"/>
            <a:headEnd/>
            <a:tailEnd/>
          </a:ln>
        </p:spPr>
        <p:txBody>
          <a:bodyPr/>
          <a:lstStyle/>
          <a:p>
            <a:r>
              <a:rPr lang="en-US" altLang="en-US" sz="4000" dirty="0"/>
              <a:t>Essential Features of Deliberate Practice </a:t>
            </a:r>
          </a:p>
        </p:txBody>
      </p:sp>
      <p:graphicFrame>
        <p:nvGraphicFramePr>
          <p:cNvPr id="11" name="Diagram 10"/>
          <p:cNvGraphicFramePr/>
          <p:nvPr>
            <p:extLst>
              <p:ext uri="{D42A27DB-BD31-4B8C-83A1-F6EECF244321}">
                <p14:modId xmlns:p14="http://schemas.microsoft.com/office/powerpoint/2010/main" val="609394998"/>
              </p:ext>
            </p:extLst>
          </p:nvPr>
        </p:nvGraphicFramePr>
        <p:xfrm>
          <a:off x="1016000" y="1947273"/>
          <a:ext cx="9472488" cy="4290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2" name="Picture 11" descr="A teacher pointing to a whiteboard."/>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102550" y="1184863"/>
            <a:ext cx="12652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2" descr="A person showing growth over time."/>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103750" y="1247570"/>
            <a:ext cx="129698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13" descr="A group of peop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607427" y="1224841"/>
            <a:ext cx="1030541"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09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88999" y="174629"/>
            <a:ext cx="10515600" cy="1325563"/>
          </a:xfrm>
          <a:ln>
            <a:miter lim="800000"/>
            <a:headEnd/>
            <a:tailEnd/>
          </a:ln>
        </p:spPr>
        <p:txBody>
          <a:bodyPr/>
          <a:lstStyle/>
          <a:p>
            <a:r>
              <a:rPr lang="en-US" altLang="en-US" sz="4000" dirty="0"/>
              <a:t>Essential Features of Deliberate Practice </a:t>
            </a:r>
          </a:p>
        </p:txBody>
      </p:sp>
      <p:graphicFrame>
        <p:nvGraphicFramePr>
          <p:cNvPr id="11" name="Diagram 10"/>
          <p:cNvGraphicFramePr/>
          <p:nvPr>
            <p:extLst>
              <p:ext uri="{D42A27DB-BD31-4B8C-83A1-F6EECF244321}">
                <p14:modId xmlns:p14="http://schemas.microsoft.com/office/powerpoint/2010/main" val="741789340"/>
              </p:ext>
            </p:extLst>
          </p:nvPr>
        </p:nvGraphicFramePr>
        <p:xfrm>
          <a:off x="1354667" y="2207248"/>
          <a:ext cx="9584266" cy="424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42" name="Picture 8" descr="two people talking with one anothe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385472" y="1316918"/>
            <a:ext cx="1001006" cy="80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7" descr="two people high-fivi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644949" y="1316918"/>
            <a:ext cx="1003701"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descr="a person showing improvement over tim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671454" y="1235736"/>
            <a:ext cx="1230826"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01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0EDF-C46E-AE4B-90C2-A3B199650106}"/>
              </a:ext>
            </a:extLst>
          </p:cNvPr>
          <p:cNvSpPr>
            <a:spLocks noGrp="1"/>
          </p:cNvSpPr>
          <p:nvPr>
            <p:ph type="title"/>
          </p:nvPr>
        </p:nvSpPr>
        <p:spPr/>
        <p:txBody>
          <a:bodyPr/>
          <a:lstStyle/>
          <a:p>
            <a:r>
              <a:rPr lang="en-US" dirty="0"/>
              <a:t>Lesson Study</a:t>
            </a:r>
          </a:p>
        </p:txBody>
      </p:sp>
      <p:sp>
        <p:nvSpPr>
          <p:cNvPr id="3" name="Content Placeholder 2">
            <a:extLst>
              <a:ext uri="{FF2B5EF4-FFF2-40B4-BE49-F238E27FC236}">
                <a16:creationId xmlns:a16="http://schemas.microsoft.com/office/drawing/2014/main" id="{7554CEB2-C7FD-E842-A7D5-2A38CEF9317A}"/>
              </a:ext>
            </a:extLst>
          </p:cNvPr>
          <p:cNvSpPr>
            <a:spLocks noGrp="1"/>
          </p:cNvSpPr>
          <p:nvPr>
            <p:ph idx="1"/>
          </p:nvPr>
        </p:nvSpPr>
        <p:spPr>
          <a:xfrm>
            <a:off x="838200" y="1825625"/>
            <a:ext cx="4926496" cy="3760166"/>
          </a:xfrm>
        </p:spPr>
        <p:txBody>
          <a:bodyPr/>
          <a:lstStyle/>
          <a:p>
            <a:r>
              <a:rPr lang="en-US" dirty="0"/>
              <a:t>A practice-based approach that incorporates many of the features of effective practice</a:t>
            </a:r>
          </a:p>
        </p:txBody>
      </p:sp>
      <p:pic>
        <p:nvPicPr>
          <p:cNvPr id="4" name="Picture 3" descr="A diagram of Getting Started. Phase 1: Lesson Planning; Phase 2: Live Lesson/Data Collection; Phase 3: Data Analysis and Debrief. The three phases are in a cycle.">
            <a:extLst>
              <a:ext uri="{FF2B5EF4-FFF2-40B4-BE49-F238E27FC236}">
                <a16:creationId xmlns:a16="http://schemas.microsoft.com/office/drawing/2014/main" id="{67A81D5C-7230-5B49-8241-672FE0981BF8}"/>
              </a:ext>
            </a:extLst>
          </p:cNvPr>
          <p:cNvPicPr>
            <a:picLocks noChangeAspect="1"/>
          </p:cNvPicPr>
          <p:nvPr/>
        </p:nvPicPr>
        <p:blipFill>
          <a:blip r:embed="rId3"/>
          <a:stretch>
            <a:fillRect/>
          </a:stretch>
        </p:blipFill>
        <p:spPr>
          <a:xfrm>
            <a:off x="5654727" y="1687892"/>
            <a:ext cx="5971847" cy="4235830"/>
          </a:xfrm>
          <a:prstGeom prst="rect">
            <a:avLst/>
          </a:prstGeom>
        </p:spPr>
      </p:pic>
    </p:spTree>
    <p:extLst>
      <p:ext uri="{BB962C8B-B14F-4D97-AF65-F5344CB8AC3E}">
        <p14:creationId xmlns:p14="http://schemas.microsoft.com/office/powerpoint/2010/main" val="415408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E470-D34E-1846-8956-ADDEA76D102D}"/>
              </a:ext>
            </a:extLst>
          </p:cNvPr>
          <p:cNvSpPr>
            <a:spLocks noGrp="1"/>
          </p:cNvSpPr>
          <p:nvPr>
            <p:ph type="title"/>
          </p:nvPr>
        </p:nvSpPr>
        <p:spPr>
          <a:xfrm>
            <a:off x="301487" y="2193925"/>
            <a:ext cx="10515600" cy="1325563"/>
          </a:xfrm>
        </p:spPr>
        <p:txBody>
          <a:bodyPr/>
          <a:lstStyle/>
          <a:p>
            <a:r>
              <a:rPr lang="en-US" dirty="0"/>
              <a:t>A Preservice and </a:t>
            </a:r>
            <a:r>
              <a:rPr lang="en-US" dirty="0" err="1"/>
              <a:t>Inservice</a:t>
            </a:r>
            <a:r>
              <a:rPr lang="en-US" dirty="0"/>
              <a:t> Example</a:t>
            </a:r>
          </a:p>
        </p:txBody>
      </p:sp>
    </p:spTree>
    <p:extLst>
      <p:ext uri="{BB962C8B-B14F-4D97-AF65-F5344CB8AC3E}">
        <p14:creationId xmlns:p14="http://schemas.microsoft.com/office/powerpoint/2010/main" val="148568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OSEP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85323"/>
          </a:xfrm>
          <a:prstGeom prst="rect">
            <a:avLst/>
          </a:prstGeom>
          <a:noFill/>
        </p:spPr>
        <p:txBody>
          <a:bodyPr wrap="square" rtlCol="0">
            <a:spAutoFit/>
          </a:bodyPr>
          <a:lstStyle/>
          <a:p>
            <a:pPr>
              <a:lnSpc>
                <a:spcPct val="150000"/>
              </a:lnSpc>
            </a:pPr>
            <a:r>
              <a:rPr lang="en-US" dirty="0">
                <a:solidFill>
                  <a:schemeClr val="bg1"/>
                </a:solidFill>
                <a:latin typeface="Helvetica Neue" charset="0"/>
                <a:ea typeface="Helvetica Neue" charset="0"/>
                <a:cs typeface="Helvetica Neue" charset="0"/>
              </a:rPr>
              <a:t>This content was produced under U.S. Department of Education, Office of Special Education Programs, Award No. H325A120003. Bonnie Jones and David Guardino serve as the project officers.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076657723"/>
      </p:ext>
    </p:extLst>
  </p:cSld>
  <p:clrMapOvr>
    <a:masterClrMapping/>
  </p:clrMapOvr>
</p:sld>
</file>

<file path=ppt/theme/theme1.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420</Words>
  <Application>Microsoft Macintosh PowerPoint</Application>
  <PresentationFormat>Widescreen</PresentationFormat>
  <Paragraphs>40</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ＭＳ Ｐゴシック</vt:lpstr>
      <vt:lpstr>Arial</vt:lpstr>
      <vt:lpstr>Calibri</vt:lpstr>
      <vt:lpstr>Gotham Bold</vt:lpstr>
      <vt:lpstr>Helvetica Neue</vt:lpstr>
      <vt:lpstr>1_CEEDAR Theme</vt:lpstr>
      <vt:lpstr>Lesson study: A practice-based approach for increasing preservice teachers’ instructional and collaborative skill for inclusive teaching </vt:lpstr>
      <vt:lpstr>Presenters</vt:lpstr>
      <vt:lpstr>Why is practice important?</vt:lpstr>
      <vt:lpstr>What Characterizes Effective Practice?</vt:lpstr>
      <vt:lpstr>Essential Features of Deliberate Practice </vt:lpstr>
      <vt:lpstr>Essential Features of Deliberate Practice </vt:lpstr>
      <vt:lpstr>Lesson Study</vt:lpstr>
      <vt:lpstr>A Preservice and Inservice Example</vt:lpstr>
      <vt:lpstr>DISCLAIMER</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TITLE HERE</dc:title>
  <dc:creator>Seitz,Matthew E</dc:creator>
  <cp:lastModifiedBy>Hudson,Andrew D</cp:lastModifiedBy>
  <cp:revision>79</cp:revision>
  <cp:lastPrinted>2018-01-01T23:10:42Z</cp:lastPrinted>
  <dcterms:created xsi:type="dcterms:W3CDTF">2017-12-28T16:25:01Z</dcterms:created>
  <dcterms:modified xsi:type="dcterms:W3CDTF">2018-06-28T15:37:53Z</dcterms:modified>
</cp:coreProperties>
</file>