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4"/>
  </p:notesMasterIdLst>
  <p:sldIdLst>
    <p:sldId id="262" r:id="rId3"/>
    <p:sldId id="276" r:id="rId4"/>
    <p:sldId id="277" r:id="rId5"/>
    <p:sldId id="275" r:id="rId6"/>
    <p:sldId id="271" r:id="rId7"/>
    <p:sldId id="272" r:id="rId8"/>
    <p:sldId id="273" r:id="rId9"/>
    <p:sldId id="274" r:id="rId10"/>
    <p:sldId id="278" r:id="rId11"/>
    <p:sldId id="279"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p:restoredTop sz="89428"/>
  </p:normalViewPr>
  <p:slideViewPr>
    <p:cSldViewPr snapToGrid="0" snapToObjects="1">
      <p:cViewPr>
        <p:scale>
          <a:sx n="69" d="100"/>
          <a:sy n="69" d="100"/>
        </p:scale>
        <p:origin x="1128"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36C7E-6898-4141-A4D5-63978F54E795}" type="doc">
      <dgm:prSet loTypeId="urn:microsoft.com/office/officeart/2005/8/layout/cycle5" loCatId="process" qsTypeId="urn:microsoft.com/office/officeart/2005/8/quickstyle/simple4" qsCatId="simple" csTypeId="urn:microsoft.com/office/officeart/2005/8/colors/accent0_3" csCatId="mainScheme" phldr="1"/>
      <dgm:spPr/>
      <dgm:t>
        <a:bodyPr/>
        <a:lstStyle/>
        <a:p>
          <a:endParaRPr lang="en-US"/>
        </a:p>
      </dgm:t>
    </dgm:pt>
    <dgm:pt modelId="{CFF73A0D-9BC0-4C43-8A42-C7C16FB33FA0}">
      <dgm:prSet phldrT="[Text]" custT="1"/>
      <dgm:spPr/>
      <dgm:t>
        <a:bodyPr/>
        <a:lstStyle/>
        <a:p>
          <a:r>
            <a:rPr lang="en-US" sz="1400" dirty="0" smtClean="0">
              <a:solidFill>
                <a:schemeClr val="bg1"/>
              </a:solidFill>
            </a:rPr>
            <a:t>Collect Information </a:t>
          </a:r>
          <a:endParaRPr lang="en-US" sz="1400" dirty="0">
            <a:solidFill>
              <a:schemeClr val="bg1"/>
            </a:solidFill>
          </a:endParaRPr>
        </a:p>
      </dgm:t>
    </dgm:pt>
    <dgm:pt modelId="{AEB4B7AC-D0E3-A942-8E5C-F1196E6AADE8}" type="parTrans" cxnId="{CDA09956-017C-B442-8A13-2A859CFDEAFB}">
      <dgm:prSet/>
      <dgm:spPr/>
      <dgm:t>
        <a:bodyPr/>
        <a:lstStyle/>
        <a:p>
          <a:endParaRPr lang="en-US" sz="1400"/>
        </a:p>
      </dgm:t>
    </dgm:pt>
    <dgm:pt modelId="{9701760A-C9EA-524B-B01A-801EB31D384D}" type="sibTrans" cxnId="{CDA09956-017C-B442-8A13-2A859CFDEAFB}">
      <dgm:prSet/>
      <dgm:spPr/>
      <dgm:t>
        <a:bodyPr/>
        <a:lstStyle/>
        <a:p>
          <a:endParaRPr lang="en-US" sz="1400"/>
        </a:p>
      </dgm:t>
    </dgm:pt>
    <dgm:pt modelId="{BC587D28-E614-AD44-B822-A74BDFB8BB7C}">
      <dgm:prSet phldrT="[Text]" custT="1"/>
      <dgm:spPr/>
      <dgm:t>
        <a:bodyPr/>
        <a:lstStyle/>
        <a:p>
          <a:r>
            <a:rPr lang="en-US" sz="1400" dirty="0" smtClean="0"/>
            <a:t>Analyze data to create a learner profile  </a:t>
          </a:r>
          <a:endParaRPr lang="en-US" sz="1400" dirty="0"/>
        </a:p>
      </dgm:t>
    </dgm:pt>
    <dgm:pt modelId="{6247BD1E-EF87-264F-86E2-C5E864EA48DB}" type="parTrans" cxnId="{2A6C224F-ED39-214A-96E4-E2872A32D8C1}">
      <dgm:prSet/>
      <dgm:spPr/>
      <dgm:t>
        <a:bodyPr/>
        <a:lstStyle/>
        <a:p>
          <a:endParaRPr lang="en-US" sz="1400"/>
        </a:p>
      </dgm:t>
    </dgm:pt>
    <dgm:pt modelId="{87DA5D3B-BD7F-5145-B982-A41D09D99611}" type="sibTrans" cxnId="{2A6C224F-ED39-214A-96E4-E2872A32D8C1}">
      <dgm:prSet/>
      <dgm:spPr/>
      <dgm:t>
        <a:bodyPr/>
        <a:lstStyle/>
        <a:p>
          <a:endParaRPr lang="en-US" sz="1400"/>
        </a:p>
      </dgm:t>
    </dgm:pt>
    <dgm:pt modelId="{8B6AD8D4-9F40-0A41-9471-3593B1750937}">
      <dgm:prSet phldrT="[Text]" custT="1"/>
      <dgm:spPr/>
      <dgm:t>
        <a:bodyPr/>
        <a:lstStyle/>
        <a:p>
          <a:r>
            <a:rPr lang="en-US" sz="1400" dirty="0" smtClean="0"/>
            <a:t>Interpret and communicate  </a:t>
          </a:r>
          <a:endParaRPr lang="en-US" sz="1400" dirty="0"/>
        </a:p>
      </dgm:t>
    </dgm:pt>
    <dgm:pt modelId="{C6B16505-A520-9142-986B-A63795851ED1}" type="parTrans" cxnId="{0C92E3A9-8184-A44C-80C7-F903CB2F9EA9}">
      <dgm:prSet/>
      <dgm:spPr/>
      <dgm:t>
        <a:bodyPr/>
        <a:lstStyle/>
        <a:p>
          <a:endParaRPr lang="en-US" sz="1400"/>
        </a:p>
      </dgm:t>
    </dgm:pt>
    <dgm:pt modelId="{0CAEBB05-E2A8-C24A-8916-5C8E120E8893}" type="sibTrans" cxnId="{0C92E3A9-8184-A44C-80C7-F903CB2F9EA9}">
      <dgm:prSet/>
      <dgm:spPr/>
      <dgm:t>
        <a:bodyPr/>
        <a:lstStyle/>
        <a:p>
          <a:endParaRPr lang="en-US" sz="1400"/>
        </a:p>
      </dgm:t>
    </dgm:pt>
    <dgm:pt modelId="{12DDFDFC-0DC0-AA4C-AE04-F660BBABAF72}">
      <dgm:prSet phldrT="[Text]" custT="1"/>
      <dgm:spPr/>
      <dgm:t>
        <a:bodyPr/>
        <a:lstStyle/>
        <a:p>
          <a:r>
            <a:rPr lang="en-US" sz="1400" dirty="0" smtClean="0"/>
            <a:t>Collaboratively create an educational plan  </a:t>
          </a:r>
          <a:endParaRPr lang="en-US" sz="1400" dirty="0"/>
        </a:p>
      </dgm:t>
    </dgm:pt>
    <dgm:pt modelId="{12B00813-E4D6-4F4F-8DE6-A94A04766F2B}" type="parTrans" cxnId="{3732E9B8-75A9-C74B-ACB5-2286F9C5924C}">
      <dgm:prSet/>
      <dgm:spPr/>
      <dgm:t>
        <a:bodyPr/>
        <a:lstStyle/>
        <a:p>
          <a:endParaRPr lang="en-US" sz="1400"/>
        </a:p>
      </dgm:t>
    </dgm:pt>
    <dgm:pt modelId="{B1E05007-A8D6-4E4B-BC13-040927A5833F}" type="sibTrans" cxnId="{3732E9B8-75A9-C74B-ACB5-2286F9C5924C}">
      <dgm:prSet/>
      <dgm:spPr/>
      <dgm:t>
        <a:bodyPr/>
        <a:lstStyle/>
        <a:p>
          <a:endParaRPr lang="en-US" sz="1400">
            <a:solidFill>
              <a:sysClr val="windowText" lastClr="000000"/>
            </a:solidFill>
          </a:endParaRPr>
        </a:p>
      </dgm:t>
    </dgm:pt>
    <dgm:pt modelId="{9F9E3195-8462-D74B-AC25-4E5C924F9BD8}">
      <dgm:prSet phldrT="[Text]" custT="1"/>
      <dgm:spPr/>
      <dgm:t>
        <a:bodyPr/>
        <a:lstStyle/>
        <a:p>
          <a:r>
            <a:rPr lang="en-US" sz="1400" dirty="0" smtClean="0"/>
            <a:t>Ongoing adjustments to implementation </a:t>
          </a:r>
          <a:endParaRPr lang="en-US" sz="1400" dirty="0"/>
        </a:p>
      </dgm:t>
    </dgm:pt>
    <dgm:pt modelId="{58CEEC14-CEF8-7140-9F29-A5E937E40BF6}" type="parTrans" cxnId="{D65D1E20-8ED9-A745-9D9F-7BFA97C1F91F}">
      <dgm:prSet/>
      <dgm:spPr/>
      <dgm:t>
        <a:bodyPr/>
        <a:lstStyle/>
        <a:p>
          <a:endParaRPr lang="en-US" sz="1400"/>
        </a:p>
      </dgm:t>
    </dgm:pt>
    <dgm:pt modelId="{7CE8D437-62C8-DA4F-836C-BC09F870B857}" type="sibTrans" cxnId="{D65D1E20-8ED9-A745-9D9F-7BFA97C1F91F}">
      <dgm:prSet/>
      <dgm:spPr/>
      <dgm:t>
        <a:bodyPr/>
        <a:lstStyle/>
        <a:p>
          <a:endParaRPr lang="en-US" sz="1400"/>
        </a:p>
      </dgm:t>
    </dgm:pt>
    <dgm:pt modelId="{D8439B88-D277-7C4A-B50D-203373DD6A4C}" type="pres">
      <dgm:prSet presAssocID="{14B36C7E-6898-4141-A4D5-63978F54E795}" presName="cycle" presStyleCnt="0">
        <dgm:presLayoutVars>
          <dgm:dir/>
          <dgm:resizeHandles val="exact"/>
        </dgm:presLayoutVars>
      </dgm:prSet>
      <dgm:spPr/>
      <dgm:t>
        <a:bodyPr/>
        <a:lstStyle/>
        <a:p>
          <a:endParaRPr lang="en-US"/>
        </a:p>
      </dgm:t>
    </dgm:pt>
    <dgm:pt modelId="{1B9A23DB-8868-E147-96C7-5D207A502F85}" type="pres">
      <dgm:prSet presAssocID="{CFF73A0D-9BC0-4C43-8A42-C7C16FB33FA0}" presName="node" presStyleLbl="node1" presStyleIdx="0" presStyleCnt="5" custScaleX="120573" custScaleY="120421">
        <dgm:presLayoutVars>
          <dgm:bulletEnabled val="1"/>
        </dgm:presLayoutVars>
      </dgm:prSet>
      <dgm:spPr/>
      <dgm:t>
        <a:bodyPr/>
        <a:lstStyle/>
        <a:p>
          <a:endParaRPr lang="en-US"/>
        </a:p>
      </dgm:t>
    </dgm:pt>
    <dgm:pt modelId="{616F990F-C03F-B149-8585-C8C8C0788B4C}" type="pres">
      <dgm:prSet presAssocID="{CFF73A0D-9BC0-4C43-8A42-C7C16FB33FA0}" presName="spNode" presStyleCnt="0"/>
      <dgm:spPr/>
    </dgm:pt>
    <dgm:pt modelId="{6EA35E4D-C3A3-4C43-8597-9EDFEE8408DA}" type="pres">
      <dgm:prSet presAssocID="{9701760A-C9EA-524B-B01A-801EB31D384D}" presName="sibTrans" presStyleLbl="sibTrans1D1" presStyleIdx="0" presStyleCnt="5"/>
      <dgm:spPr/>
      <dgm:t>
        <a:bodyPr/>
        <a:lstStyle/>
        <a:p>
          <a:endParaRPr lang="en-US"/>
        </a:p>
      </dgm:t>
    </dgm:pt>
    <dgm:pt modelId="{AD14C01A-2B70-6B44-8C5E-1BB68A3E4A99}" type="pres">
      <dgm:prSet presAssocID="{BC587D28-E614-AD44-B822-A74BDFB8BB7C}" presName="node" presStyleLbl="node1" presStyleIdx="1" presStyleCnt="5" custScaleX="122474" custScaleY="103898">
        <dgm:presLayoutVars>
          <dgm:bulletEnabled val="1"/>
        </dgm:presLayoutVars>
      </dgm:prSet>
      <dgm:spPr/>
      <dgm:t>
        <a:bodyPr/>
        <a:lstStyle/>
        <a:p>
          <a:endParaRPr lang="en-US"/>
        </a:p>
      </dgm:t>
    </dgm:pt>
    <dgm:pt modelId="{89EE1028-1D7A-4248-B417-F00B605B27F5}" type="pres">
      <dgm:prSet presAssocID="{BC587D28-E614-AD44-B822-A74BDFB8BB7C}" presName="spNode" presStyleCnt="0"/>
      <dgm:spPr/>
    </dgm:pt>
    <dgm:pt modelId="{04440B70-FE4A-AF42-B68F-20F104711316}" type="pres">
      <dgm:prSet presAssocID="{87DA5D3B-BD7F-5145-B982-A41D09D99611}" presName="sibTrans" presStyleLbl="sibTrans1D1" presStyleIdx="1" presStyleCnt="5"/>
      <dgm:spPr/>
      <dgm:t>
        <a:bodyPr/>
        <a:lstStyle/>
        <a:p>
          <a:endParaRPr lang="en-US"/>
        </a:p>
      </dgm:t>
    </dgm:pt>
    <dgm:pt modelId="{DBC92C24-9BB8-4741-B8FA-B8BBACEEDCD1}" type="pres">
      <dgm:prSet presAssocID="{8B6AD8D4-9F40-0A41-9471-3593B1750937}" presName="node" presStyleLbl="node1" presStyleIdx="2" presStyleCnt="5" custScaleX="113127" custScaleY="107354">
        <dgm:presLayoutVars>
          <dgm:bulletEnabled val="1"/>
        </dgm:presLayoutVars>
      </dgm:prSet>
      <dgm:spPr/>
      <dgm:t>
        <a:bodyPr/>
        <a:lstStyle/>
        <a:p>
          <a:endParaRPr lang="en-US"/>
        </a:p>
      </dgm:t>
    </dgm:pt>
    <dgm:pt modelId="{E2070B29-28DE-2346-8731-707DEDCA2444}" type="pres">
      <dgm:prSet presAssocID="{8B6AD8D4-9F40-0A41-9471-3593B1750937}" presName="spNode" presStyleCnt="0"/>
      <dgm:spPr/>
    </dgm:pt>
    <dgm:pt modelId="{A865E984-6E57-664E-AEE5-E858A5B88E33}" type="pres">
      <dgm:prSet presAssocID="{0CAEBB05-E2A8-C24A-8916-5C8E120E8893}" presName="sibTrans" presStyleLbl="sibTrans1D1" presStyleIdx="2" presStyleCnt="5"/>
      <dgm:spPr/>
      <dgm:t>
        <a:bodyPr/>
        <a:lstStyle/>
        <a:p>
          <a:endParaRPr lang="en-US"/>
        </a:p>
      </dgm:t>
    </dgm:pt>
    <dgm:pt modelId="{45A994C1-1C13-2A46-A964-5F96805747E4}" type="pres">
      <dgm:prSet presAssocID="{12DDFDFC-0DC0-AA4C-AE04-F660BBABAF72}" presName="node" presStyleLbl="node1" presStyleIdx="3" presStyleCnt="5" custScaleX="115516">
        <dgm:presLayoutVars>
          <dgm:bulletEnabled val="1"/>
        </dgm:presLayoutVars>
      </dgm:prSet>
      <dgm:spPr/>
      <dgm:t>
        <a:bodyPr/>
        <a:lstStyle/>
        <a:p>
          <a:endParaRPr lang="en-US"/>
        </a:p>
      </dgm:t>
    </dgm:pt>
    <dgm:pt modelId="{C8C5C7E6-5D53-F14C-ABCE-C0AB21AE7352}" type="pres">
      <dgm:prSet presAssocID="{12DDFDFC-0DC0-AA4C-AE04-F660BBABAF72}" presName="spNode" presStyleCnt="0"/>
      <dgm:spPr/>
    </dgm:pt>
    <dgm:pt modelId="{BCF5E08B-F6C5-4344-A8DD-796F5189C4F1}" type="pres">
      <dgm:prSet presAssocID="{B1E05007-A8D6-4E4B-BC13-040927A5833F}" presName="sibTrans" presStyleLbl="sibTrans1D1" presStyleIdx="3" presStyleCnt="5"/>
      <dgm:spPr/>
      <dgm:t>
        <a:bodyPr/>
        <a:lstStyle/>
        <a:p>
          <a:endParaRPr lang="en-US"/>
        </a:p>
      </dgm:t>
    </dgm:pt>
    <dgm:pt modelId="{6528DAF3-CB57-AF43-8C61-4B966AA57F6F}" type="pres">
      <dgm:prSet presAssocID="{9F9E3195-8462-D74B-AC25-4E5C924F9BD8}" presName="node" presStyleLbl="node1" presStyleIdx="4" presStyleCnt="5" custScaleX="135667" custScaleY="105247">
        <dgm:presLayoutVars>
          <dgm:bulletEnabled val="1"/>
        </dgm:presLayoutVars>
      </dgm:prSet>
      <dgm:spPr/>
      <dgm:t>
        <a:bodyPr/>
        <a:lstStyle/>
        <a:p>
          <a:endParaRPr lang="en-US"/>
        </a:p>
      </dgm:t>
    </dgm:pt>
    <dgm:pt modelId="{DA2D83F7-0B7D-944C-9962-9ECAA01787C9}" type="pres">
      <dgm:prSet presAssocID="{9F9E3195-8462-D74B-AC25-4E5C924F9BD8}" presName="spNode" presStyleCnt="0"/>
      <dgm:spPr/>
    </dgm:pt>
    <dgm:pt modelId="{AD8A3D7F-A836-0941-A373-9F3C13104F2F}" type="pres">
      <dgm:prSet presAssocID="{7CE8D437-62C8-DA4F-836C-BC09F870B857}" presName="sibTrans" presStyleLbl="sibTrans1D1" presStyleIdx="4" presStyleCnt="5"/>
      <dgm:spPr/>
      <dgm:t>
        <a:bodyPr/>
        <a:lstStyle/>
        <a:p>
          <a:endParaRPr lang="en-US"/>
        </a:p>
      </dgm:t>
    </dgm:pt>
  </dgm:ptLst>
  <dgm:cxnLst>
    <dgm:cxn modelId="{74E35CA5-A25F-774A-85A0-7470B32E833D}" type="presOf" srcId="{0CAEBB05-E2A8-C24A-8916-5C8E120E8893}" destId="{A865E984-6E57-664E-AEE5-E858A5B88E33}" srcOrd="0" destOrd="0" presId="urn:microsoft.com/office/officeart/2005/8/layout/cycle5"/>
    <dgm:cxn modelId="{D65D1E20-8ED9-A745-9D9F-7BFA97C1F91F}" srcId="{14B36C7E-6898-4141-A4D5-63978F54E795}" destId="{9F9E3195-8462-D74B-AC25-4E5C924F9BD8}" srcOrd="4" destOrd="0" parTransId="{58CEEC14-CEF8-7140-9F29-A5E937E40BF6}" sibTransId="{7CE8D437-62C8-DA4F-836C-BC09F870B857}"/>
    <dgm:cxn modelId="{C6481A75-D118-A54E-A2DA-0EEB2E4789AF}" type="presOf" srcId="{12DDFDFC-0DC0-AA4C-AE04-F660BBABAF72}" destId="{45A994C1-1C13-2A46-A964-5F96805747E4}" srcOrd="0" destOrd="0" presId="urn:microsoft.com/office/officeart/2005/8/layout/cycle5"/>
    <dgm:cxn modelId="{9907840E-80DD-E546-ADF4-426472FD7108}" type="presOf" srcId="{9F9E3195-8462-D74B-AC25-4E5C924F9BD8}" destId="{6528DAF3-CB57-AF43-8C61-4B966AA57F6F}" srcOrd="0" destOrd="0" presId="urn:microsoft.com/office/officeart/2005/8/layout/cycle5"/>
    <dgm:cxn modelId="{BF9C6586-1379-B249-96AD-D67FC61115A4}" type="presOf" srcId="{9701760A-C9EA-524B-B01A-801EB31D384D}" destId="{6EA35E4D-C3A3-4C43-8597-9EDFEE8408DA}" srcOrd="0" destOrd="0" presId="urn:microsoft.com/office/officeart/2005/8/layout/cycle5"/>
    <dgm:cxn modelId="{2A6C224F-ED39-214A-96E4-E2872A32D8C1}" srcId="{14B36C7E-6898-4141-A4D5-63978F54E795}" destId="{BC587D28-E614-AD44-B822-A74BDFB8BB7C}" srcOrd="1" destOrd="0" parTransId="{6247BD1E-EF87-264F-86E2-C5E864EA48DB}" sibTransId="{87DA5D3B-BD7F-5145-B982-A41D09D99611}"/>
    <dgm:cxn modelId="{B3898F4A-813D-BE47-A3FC-1C5400913939}" type="presOf" srcId="{7CE8D437-62C8-DA4F-836C-BC09F870B857}" destId="{AD8A3D7F-A836-0941-A373-9F3C13104F2F}" srcOrd="0" destOrd="0" presId="urn:microsoft.com/office/officeart/2005/8/layout/cycle5"/>
    <dgm:cxn modelId="{502AB1FB-8706-774C-A6E7-46897A258B8C}" type="presOf" srcId="{8B6AD8D4-9F40-0A41-9471-3593B1750937}" destId="{DBC92C24-9BB8-4741-B8FA-B8BBACEEDCD1}" srcOrd="0" destOrd="0" presId="urn:microsoft.com/office/officeart/2005/8/layout/cycle5"/>
    <dgm:cxn modelId="{CDA09956-017C-B442-8A13-2A859CFDEAFB}" srcId="{14B36C7E-6898-4141-A4D5-63978F54E795}" destId="{CFF73A0D-9BC0-4C43-8A42-C7C16FB33FA0}" srcOrd="0" destOrd="0" parTransId="{AEB4B7AC-D0E3-A942-8E5C-F1196E6AADE8}" sibTransId="{9701760A-C9EA-524B-B01A-801EB31D384D}"/>
    <dgm:cxn modelId="{B938AAA3-D417-4B40-BB07-532CBA94D43F}" type="presOf" srcId="{87DA5D3B-BD7F-5145-B982-A41D09D99611}" destId="{04440B70-FE4A-AF42-B68F-20F104711316}" srcOrd="0" destOrd="0" presId="urn:microsoft.com/office/officeart/2005/8/layout/cycle5"/>
    <dgm:cxn modelId="{0C92E3A9-8184-A44C-80C7-F903CB2F9EA9}" srcId="{14B36C7E-6898-4141-A4D5-63978F54E795}" destId="{8B6AD8D4-9F40-0A41-9471-3593B1750937}" srcOrd="2" destOrd="0" parTransId="{C6B16505-A520-9142-986B-A63795851ED1}" sibTransId="{0CAEBB05-E2A8-C24A-8916-5C8E120E8893}"/>
    <dgm:cxn modelId="{EF83F970-70D4-F942-9CFB-CBDF7D1ED15C}" type="presOf" srcId="{14B36C7E-6898-4141-A4D5-63978F54E795}" destId="{D8439B88-D277-7C4A-B50D-203373DD6A4C}" srcOrd="0" destOrd="0" presId="urn:microsoft.com/office/officeart/2005/8/layout/cycle5"/>
    <dgm:cxn modelId="{3732E9B8-75A9-C74B-ACB5-2286F9C5924C}" srcId="{14B36C7E-6898-4141-A4D5-63978F54E795}" destId="{12DDFDFC-0DC0-AA4C-AE04-F660BBABAF72}" srcOrd="3" destOrd="0" parTransId="{12B00813-E4D6-4F4F-8DE6-A94A04766F2B}" sibTransId="{B1E05007-A8D6-4E4B-BC13-040927A5833F}"/>
    <dgm:cxn modelId="{EBBE6444-E024-2D49-8556-65523402CBED}" type="presOf" srcId="{BC587D28-E614-AD44-B822-A74BDFB8BB7C}" destId="{AD14C01A-2B70-6B44-8C5E-1BB68A3E4A99}" srcOrd="0" destOrd="0" presId="urn:microsoft.com/office/officeart/2005/8/layout/cycle5"/>
    <dgm:cxn modelId="{C642E4DF-12BF-3C44-B172-C67CF9792CAA}" type="presOf" srcId="{B1E05007-A8D6-4E4B-BC13-040927A5833F}" destId="{BCF5E08B-F6C5-4344-A8DD-796F5189C4F1}" srcOrd="0" destOrd="0" presId="urn:microsoft.com/office/officeart/2005/8/layout/cycle5"/>
    <dgm:cxn modelId="{2E725AB0-92F9-3344-A974-4FB1438396F3}" type="presOf" srcId="{CFF73A0D-9BC0-4C43-8A42-C7C16FB33FA0}" destId="{1B9A23DB-8868-E147-96C7-5D207A502F85}" srcOrd="0" destOrd="0" presId="urn:microsoft.com/office/officeart/2005/8/layout/cycle5"/>
    <dgm:cxn modelId="{4A1E7486-BBB9-4E44-8825-DE735CD6F4EA}" type="presParOf" srcId="{D8439B88-D277-7C4A-B50D-203373DD6A4C}" destId="{1B9A23DB-8868-E147-96C7-5D207A502F85}" srcOrd="0" destOrd="0" presId="urn:microsoft.com/office/officeart/2005/8/layout/cycle5"/>
    <dgm:cxn modelId="{07EA45CA-DA4D-ED42-99A1-F9F01076CC95}" type="presParOf" srcId="{D8439B88-D277-7C4A-B50D-203373DD6A4C}" destId="{616F990F-C03F-B149-8585-C8C8C0788B4C}" srcOrd="1" destOrd="0" presId="urn:microsoft.com/office/officeart/2005/8/layout/cycle5"/>
    <dgm:cxn modelId="{33EBE8ED-22BC-E043-A257-C1D6326C3BB1}" type="presParOf" srcId="{D8439B88-D277-7C4A-B50D-203373DD6A4C}" destId="{6EA35E4D-C3A3-4C43-8597-9EDFEE8408DA}" srcOrd="2" destOrd="0" presId="urn:microsoft.com/office/officeart/2005/8/layout/cycle5"/>
    <dgm:cxn modelId="{1831290C-CAFA-5F4E-BFE7-0D97633E3981}" type="presParOf" srcId="{D8439B88-D277-7C4A-B50D-203373DD6A4C}" destId="{AD14C01A-2B70-6B44-8C5E-1BB68A3E4A99}" srcOrd="3" destOrd="0" presId="urn:microsoft.com/office/officeart/2005/8/layout/cycle5"/>
    <dgm:cxn modelId="{769C4494-226D-BA4C-84A3-491ABFCB8CC8}" type="presParOf" srcId="{D8439B88-D277-7C4A-B50D-203373DD6A4C}" destId="{89EE1028-1D7A-4248-B417-F00B605B27F5}" srcOrd="4" destOrd="0" presId="urn:microsoft.com/office/officeart/2005/8/layout/cycle5"/>
    <dgm:cxn modelId="{095042DE-2175-D54F-A517-E8202622F5EA}" type="presParOf" srcId="{D8439B88-D277-7C4A-B50D-203373DD6A4C}" destId="{04440B70-FE4A-AF42-B68F-20F104711316}" srcOrd="5" destOrd="0" presId="urn:microsoft.com/office/officeart/2005/8/layout/cycle5"/>
    <dgm:cxn modelId="{47E8F7C7-9ADE-FA45-88C0-21F12392D557}" type="presParOf" srcId="{D8439B88-D277-7C4A-B50D-203373DD6A4C}" destId="{DBC92C24-9BB8-4741-B8FA-B8BBACEEDCD1}" srcOrd="6" destOrd="0" presId="urn:microsoft.com/office/officeart/2005/8/layout/cycle5"/>
    <dgm:cxn modelId="{40FB1D71-4558-A14F-B4BB-FDB88745BBB0}" type="presParOf" srcId="{D8439B88-D277-7C4A-B50D-203373DD6A4C}" destId="{E2070B29-28DE-2346-8731-707DEDCA2444}" srcOrd="7" destOrd="0" presId="urn:microsoft.com/office/officeart/2005/8/layout/cycle5"/>
    <dgm:cxn modelId="{9A85AF2C-CF4D-EC4A-A620-A467EA22F6CA}" type="presParOf" srcId="{D8439B88-D277-7C4A-B50D-203373DD6A4C}" destId="{A865E984-6E57-664E-AEE5-E858A5B88E33}" srcOrd="8" destOrd="0" presId="urn:microsoft.com/office/officeart/2005/8/layout/cycle5"/>
    <dgm:cxn modelId="{865D5756-54DC-8949-89F7-A35FE46CC9F2}" type="presParOf" srcId="{D8439B88-D277-7C4A-B50D-203373DD6A4C}" destId="{45A994C1-1C13-2A46-A964-5F96805747E4}" srcOrd="9" destOrd="0" presId="urn:microsoft.com/office/officeart/2005/8/layout/cycle5"/>
    <dgm:cxn modelId="{72EE60AC-E160-E945-91AC-149ABEBB29DA}" type="presParOf" srcId="{D8439B88-D277-7C4A-B50D-203373DD6A4C}" destId="{C8C5C7E6-5D53-F14C-ABCE-C0AB21AE7352}" srcOrd="10" destOrd="0" presId="urn:microsoft.com/office/officeart/2005/8/layout/cycle5"/>
    <dgm:cxn modelId="{56D78E25-4655-9A46-8D07-99214D630187}" type="presParOf" srcId="{D8439B88-D277-7C4A-B50D-203373DD6A4C}" destId="{BCF5E08B-F6C5-4344-A8DD-796F5189C4F1}" srcOrd="11" destOrd="0" presId="urn:microsoft.com/office/officeart/2005/8/layout/cycle5"/>
    <dgm:cxn modelId="{3B4A6A56-9F9F-6047-AA79-49FCF0F7C586}" type="presParOf" srcId="{D8439B88-D277-7C4A-B50D-203373DD6A4C}" destId="{6528DAF3-CB57-AF43-8C61-4B966AA57F6F}" srcOrd="12" destOrd="0" presId="urn:microsoft.com/office/officeart/2005/8/layout/cycle5"/>
    <dgm:cxn modelId="{3FC29689-C14D-204B-9759-E441C3B04A62}" type="presParOf" srcId="{D8439B88-D277-7C4A-B50D-203373DD6A4C}" destId="{DA2D83F7-0B7D-944C-9962-9ECAA01787C9}" srcOrd="13" destOrd="0" presId="urn:microsoft.com/office/officeart/2005/8/layout/cycle5"/>
    <dgm:cxn modelId="{3FC52171-B961-5E42-A09C-8AF3F78FA412}" type="presParOf" srcId="{D8439B88-D277-7C4A-B50D-203373DD6A4C}" destId="{AD8A3D7F-A836-0941-A373-9F3C13104F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23DB-8868-E147-96C7-5D207A502F85}">
      <dsp:nvSpPr>
        <dsp:cNvPr id="0" name=""/>
        <dsp:cNvSpPr/>
      </dsp:nvSpPr>
      <dsp:spPr>
        <a:xfrm>
          <a:off x="2287213" y="-41929"/>
          <a:ext cx="1609635" cy="1044944"/>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Collect Information </a:t>
          </a:r>
          <a:endParaRPr lang="en-US" sz="1400" kern="1200" dirty="0">
            <a:solidFill>
              <a:schemeClr val="bg1"/>
            </a:solidFill>
          </a:endParaRPr>
        </a:p>
      </dsp:txBody>
      <dsp:txXfrm>
        <a:off x="2338223" y="9081"/>
        <a:ext cx="1507615" cy="942924"/>
      </dsp:txXfrm>
    </dsp:sp>
    <dsp:sp modelId="{6EA35E4D-C3A3-4C43-8597-9EDFEE8408DA}">
      <dsp:nvSpPr>
        <dsp:cNvPr id="0" name=""/>
        <dsp:cNvSpPr/>
      </dsp:nvSpPr>
      <dsp:spPr>
        <a:xfrm>
          <a:off x="1359436" y="480542"/>
          <a:ext cx="3465188" cy="3465188"/>
        </a:xfrm>
        <a:custGeom>
          <a:avLst/>
          <a:gdLst/>
          <a:ahLst/>
          <a:cxnLst/>
          <a:rect l="0" t="0" r="0" b="0"/>
          <a:pathLst>
            <a:path>
              <a:moveTo>
                <a:pt x="2680057" y="282009"/>
              </a:moveTo>
              <a:arcTo wR="1732594" hR="1732594" stAng="18189055" swAng="100097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14C01A-2B70-6B44-8C5E-1BB68A3E4A99}">
      <dsp:nvSpPr>
        <dsp:cNvPr id="0" name=""/>
        <dsp:cNvSpPr/>
      </dsp:nvSpPr>
      <dsp:spPr>
        <a:xfrm>
          <a:off x="3922319" y="1226952"/>
          <a:ext cx="1635013" cy="90156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Analyze data to create a learner profile  </a:t>
          </a:r>
          <a:endParaRPr lang="en-US" sz="1400" kern="1200" dirty="0"/>
        </a:p>
      </dsp:txBody>
      <dsp:txXfrm>
        <a:off x="3966330" y="1270963"/>
        <a:ext cx="1546991" cy="813544"/>
      </dsp:txXfrm>
    </dsp:sp>
    <dsp:sp modelId="{04440B70-FE4A-AF42-B68F-20F104711316}">
      <dsp:nvSpPr>
        <dsp:cNvPr id="0" name=""/>
        <dsp:cNvSpPr/>
      </dsp:nvSpPr>
      <dsp:spPr>
        <a:xfrm>
          <a:off x="1359436" y="480542"/>
          <a:ext cx="3465188" cy="3465188"/>
        </a:xfrm>
        <a:custGeom>
          <a:avLst/>
          <a:gdLst/>
          <a:ahLst/>
          <a:cxnLst/>
          <a:rect l="0" t="0" r="0" b="0"/>
          <a:pathLst>
            <a:path>
              <a:moveTo>
                <a:pt x="3460565" y="1859087"/>
              </a:moveTo>
              <a:arcTo wR="1732594" hR="1732594" stAng="21851206" swAng="129139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C92C24-9BB8-4741-B8FA-B8BBACEEDCD1}">
      <dsp:nvSpPr>
        <dsp:cNvPr id="0" name=""/>
        <dsp:cNvSpPr/>
      </dsp:nvSpPr>
      <dsp:spPr>
        <a:xfrm>
          <a:off x="3355308" y="3149056"/>
          <a:ext cx="1510232" cy="93155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Interpret and communicate  </a:t>
          </a:r>
          <a:endParaRPr lang="en-US" sz="1400" kern="1200" dirty="0"/>
        </a:p>
      </dsp:txBody>
      <dsp:txXfrm>
        <a:off x="3400783" y="3194531"/>
        <a:ext cx="1419282" cy="840606"/>
      </dsp:txXfrm>
    </dsp:sp>
    <dsp:sp modelId="{A865E984-6E57-664E-AEE5-E858A5B88E33}">
      <dsp:nvSpPr>
        <dsp:cNvPr id="0" name=""/>
        <dsp:cNvSpPr/>
      </dsp:nvSpPr>
      <dsp:spPr>
        <a:xfrm>
          <a:off x="1359436" y="480542"/>
          <a:ext cx="3465188" cy="3465188"/>
        </a:xfrm>
        <a:custGeom>
          <a:avLst/>
          <a:gdLst/>
          <a:ahLst/>
          <a:cxnLst/>
          <a:rect l="0" t="0" r="0" b="0"/>
          <a:pathLst>
            <a:path>
              <a:moveTo>
                <a:pt x="1894536" y="3457604"/>
              </a:moveTo>
              <a:arcTo wR="1732594" hR="1732594" stAng="5078212" swAng="61158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A994C1-1C13-2A46-A964-5F96805747E4}">
      <dsp:nvSpPr>
        <dsp:cNvPr id="0" name=""/>
        <dsp:cNvSpPr/>
      </dsp:nvSpPr>
      <dsp:spPr>
        <a:xfrm>
          <a:off x="1302575" y="3180963"/>
          <a:ext cx="1542125" cy="867742"/>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Collaboratively create an educational plan  </a:t>
          </a:r>
          <a:endParaRPr lang="en-US" sz="1400" kern="1200" dirty="0"/>
        </a:p>
      </dsp:txBody>
      <dsp:txXfrm>
        <a:off x="1344935" y="3223323"/>
        <a:ext cx="1457405" cy="783022"/>
      </dsp:txXfrm>
    </dsp:sp>
    <dsp:sp modelId="{BCF5E08B-F6C5-4344-A8DD-796F5189C4F1}">
      <dsp:nvSpPr>
        <dsp:cNvPr id="0" name=""/>
        <dsp:cNvSpPr/>
      </dsp:nvSpPr>
      <dsp:spPr>
        <a:xfrm>
          <a:off x="1359436" y="480542"/>
          <a:ext cx="3465188" cy="3465188"/>
        </a:xfrm>
        <a:custGeom>
          <a:avLst/>
          <a:gdLst/>
          <a:ahLst/>
          <a:cxnLst/>
          <a:rect l="0" t="0" r="0" b="0"/>
          <a:pathLst>
            <a:path>
              <a:moveTo>
                <a:pt x="185690" y="2512960"/>
              </a:moveTo>
              <a:arcTo wR="1732594" hR="1732594" stAng="9193826" swAng="133114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28DAF3-CB57-AF43-8C61-4B966AA57F6F}">
      <dsp:nvSpPr>
        <dsp:cNvPr id="0" name=""/>
        <dsp:cNvSpPr/>
      </dsp:nvSpPr>
      <dsp:spPr>
        <a:xfrm>
          <a:off x="538666" y="1221099"/>
          <a:ext cx="1811138" cy="913272"/>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Ongoing adjustments to implementation </a:t>
          </a:r>
          <a:endParaRPr lang="en-US" sz="1400" kern="1200" dirty="0"/>
        </a:p>
      </dsp:txBody>
      <dsp:txXfrm>
        <a:off x="583248" y="1265681"/>
        <a:ext cx="1721974" cy="824108"/>
      </dsp:txXfrm>
    </dsp:sp>
    <dsp:sp modelId="{AD8A3D7F-A836-0941-A373-9F3C13104F2F}">
      <dsp:nvSpPr>
        <dsp:cNvPr id="0" name=""/>
        <dsp:cNvSpPr/>
      </dsp:nvSpPr>
      <dsp:spPr>
        <a:xfrm>
          <a:off x="1359436" y="480542"/>
          <a:ext cx="3465188" cy="3465188"/>
        </a:xfrm>
        <a:custGeom>
          <a:avLst/>
          <a:gdLst/>
          <a:ahLst/>
          <a:cxnLst/>
          <a:rect l="0" t="0" r="0" b="0"/>
          <a:pathLst>
            <a:path>
              <a:moveTo>
                <a:pt x="412297" y="610676"/>
              </a:moveTo>
              <a:arcTo wR="1732594" hR="1732594" stAng="13221366" swAng="99232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437E2-BEA4-D944-A3DC-F1A6428C4F55}" type="datetimeFigureOut">
              <a:rPr lang="en-US" smtClean="0"/>
              <a:t>11/27/17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4DA78-5E5D-104A-9D48-DB219717AF33}" type="slidenum">
              <a:rPr lang="en-US" smtClean="0"/>
              <a:t>‹#›</a:t>
            </a:fld>
            <a:endParaRPr lang="en-US"/>
          </a:p>
        </p:txBody>
      </p:sp>
    </p:spTree>
    <p:extLst>
      <p:ext uri="{BB962C8B-B14F-4D97-AF65-F5344CB8AC3E}">
        <p14:creationId xmlns:p14="http://schemas.microsoft.com/office/powerpoint/2010/main" val="7070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1655" indent="-284301">
              <a:spcBef>
                <a:spcPct val="30000"/>
              </a:spcBef>
              <a:defRPr sz="1200">
                <a:solidFill>
                  <a:schemeClr val="tx1"/>
                </a:solidFill>
                <a:latin typeface="Calibri" pitchFamily="34" charset="0"/>
                <a:ea typeface="ＭＳ Ｐゴシック" pitchFamily="34" charset="-128"/>
              </a:defRPr>
            </a:lvl2pPr>
            <a:lvl3pPr marL="1141840" indent="-227132">
              <a:spcBef>
                <a:spcPct val="30000"/>
              </a:spcBef>
              <a:defRPr sz="1200">
                <a:solidFill>
                  <a:schemeClr val="tx1"/>
                </a:solidFill>
                <a:latin typeface="Calibri" pitchFamily="34" charset="0"/>
                <a:ea typeface="ＭＳ Ｐゴシック" pitchFamily="34" charset="-128"/>
              </a:defRPr>
            </a:lvl3pPr>
            <a:lvl4pPr marL="1599193" indent="-227132">
              <a:spcBef>
                <a:spcPct val="30000"/>
              </a:spcBef>
              <a:defRPr sz="1200">
                <a:solidFill>
                  <a:schemeClr val="tx1"/>
                </a:solidFill>
                <a:latin typeface="Calibri" pitchFamily="34" charset="0"/>
                <a:ea typeface="ＭＳ Ｐゴシック" pitchFamily="34" charset="-128"/>
              </a:defRPr>
            </a:lvl4pPr>
            <a:lvl5pPr marL="2056547" indent="-227132">
              <a:spcBef>
                <a:spcPct val="30000"/>
              </a:spcBef>
              <a:defRPr sz="1200">
                <a:solidFill>
                  <a:schemeClr val="tx1"/>
                </a:solidFill>
                <a:latin typeface="Calibri" pitchFamily="34" charset="0"/>
                <a:ea typeface="ＭＳ Ｐゴシック" pitchFamily="34" charset="-128"/>
              </a:defRPr>
            </a:lvl5pPr>
            <a:lvl6pPr marL="2501540" indent="-22713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6532" indent="-22713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1525" indent="-22713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36518" indent="-22713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C2DC657-D760-4885-B88C-428DF739E893}" type="slidenum">
              <a:rPr lang="en-US" altLang="en-US">
                <a:solidFill>
                  <a:prstClr val="black"/>
                </a:solidFill>
                <a:latin typeface="Arial" charset="0"/>
                <a:cs typeface="Arial" charset="0"/>
              </a:rPr>
              <a:pPr>
                <a:spcBef>
                  <a:spcPct val="0"/>
                </a:spcBef>
              </a:pPr>
              <a:t>1</a:t>
            </a:fld>
            <a:endParaRPr lang="en-US" altLang="en-US" dirty="0">
              <a:solidFill>
                <a:prstClr val="black"/>
              </a:solidFill>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23113" indent="-278120">
              <a:defRPr>
                <a:solidFill>
                  <a:schemeClr val="tx1"/>
                </a:solidFill>
                <a:latin typeface="Arial" charset="0"/>
                <a:ea typeface="ＭＳ Ｐゴシック" pitchFamily="34" charset="-128"/>
              </a:defRPr>
            </a:lvl2pPr>
            <a:lvl3pPr marL="1112482" indent="-222496">
              <a:defRPr>
                <a:solidFill>
                  <a:schemeClr val="tx1"/>
                </a:solidFill>
                <a:latin typeface="Arial" charset="0"/>
                <a:ea typeface="ＭＳ Ｐゴシック" pitchFamily="34" charset="-128"/>
              </a:defRPr>
            </a:lvl3pPr>
            <a:lvl4pPr marL="1557475" indent="-222496">
              <a:defRPr>
                <a:solidFill>
                  <a:schemeClr val="tx1"/>
                </a:solidFill>
                <a:latin typeface="Arial" charset="0"/>
                <a:ea typeface="ＭＳ Ｐゴシック" pitchFamily="34" charset="-128"/>
              </a:defRPr>
            </a:lvl4pPr>
            <a:lvl5pPr marL="2002467" indent="-222496">
              <a:defRPr>
                <a:solidFill>
                  <a:schemeClr val="tx1"/>
                </a:solidFill>
                <a:latin typeface="Arial" charset="0"/>
                <a:ea typeface="ＭＳ Ｐゴシック" pitchFamily="34" charset="-128"/>
              </a:defRPr>
            </a:lvl5pPr>
            <a:lvl6pPr marL="2447460" indent="-222496" eaLnBrk="0" fontAlgn="base" hangingPunct="0">
              <a:spcBef>
                <a:spcPct val="0"/>
              </a:spcBef>
              <a:spcAft>
                <a:spcPct val="0"/>
              </a:spcAft>
              <a:defRPr>
                <a:solidFill>
                  <a:schemeClr val="tx1"/>
                </a:solidFill>
                <a:latin typeface="Arial" charset="0"/>
                <a:ea typeface="ＭＳ Ｐゴシック" pitchFamily="34" charset="-128"/>
              </a:defRPr>
            </a:lvl6pPr>
            <a:lvl7pPr marL="2892453" indent="-222496" eaLnBrk="0" fontAlgn="base" hangingPunct="0">
              <a:spcBef>
                <a:spcPct val="0"/>
              </a:spcBef>
              <a:spcAft>
                <a:spcPct val="0"/>
              </a:spcAft>
              <a:defRPr>
                <a:solidFill>
                  <a:schemeClr val="tx1"/>
                </a:solidFill>
                <a:latin typeface="Arial" charset="0"/>
                <a:ea typeface="ＭＳ Ｐゴシック" pitchFamily="34" charset="-128"/>
              </a:defRPr>
            </a:lvl7pPr>
            <a:lvl8pPr marL="3337446" indent="-222496" eaLnBrk="0" fontAlgn="base" hangingPunct="0">
              <a:spcBef>
                <a:spcPct val="0"/>
              </a:spcBef>
              <a:spcAft>
                <a:spcPct val="0"/>
              </a:spcAft>
              <a:defRPr>
                <a:solidFill>
                  <a:schemeClr val="tx1"/>
                </a:solidFill>
                <a:latin typeface="Arial" charset="0"/>
                <a:ea typeface="ＭＳ Ｐゴシック" pitchFamily="34" charset="-128"/>
              </a:defRPr>
            </a:lvl8pPr>
            <a:lvl9pPr marL="3782438" indent="-222496" eaLnBrk="0" fontAlgn="base" hangingPunct="0">
              <a:spcBef>
                <a:spcPct val="0"/>
              </a:spcBef>
              <a:spcAft>
                <a:spcPct val="0"/>
              </a:spcAft>
              <a:defRPr>
                <a:solidFill>
                  <a:schemeClr val="tx1"/>
                </a:solidFill>
                <a:latin typeface="Arial" charset="0"/>
                <a:ea typeface="ＭＳ Ｐゴシック" pitchFamily="34" charset="-128"/>
              </a:defRPr>
            </a:lvl9pPr>
          </a:lstStyle>
          <a:p>
            <a:fld id="{78C979A5-3995-425A-B6E5-298B3F688FBD}" type="slidenum">
              <a:rPr lang="en-US" altLang="en-US"/>
              <a:pPr/>
              <a:t>11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=9zFmHeUcHXE&amp;feature=</a:t>
            </a:r>
            <a:r>
              <a:rPr lang="en-US" dirty="0" err="1" smtClean="0"/>
              <a:t>youtu.be</a:t>
            </a:r>
            <a:endParaRPr lang="en-US" dirty="0" smtClean="0"/>
          </a:p>
          <a:p>
            <a:endParaRPr lang="en-US" dirty="0" smtClean="0"/>
          </a:p>
          <a:p>
            <a:r>
              <a:rPr lang="en-US" dirty="0" smtClean="0"/>
              <a:t>Many people have a negative view of assessment. They think of assessment is taking a test. Given the current</a:t>
            </a:r>
            <a:r>
              <a:rPr lang="en-US" baseline="0" dirty="0" smtClean="0"/>
              <a:t> climate in many locations, assessment for teachers provides anxiety, sometimes for students, but assessment is really a good thing. It is a critical part of ensuring that as educators we are leveraging student strengths and meeting student needs.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2</a:t>
            </a:fld>
            <a:endParaRPr lang="en-US"/>
          </a:p>
        </p:txBody>
      </p:sp>
    </p:spTree>
    <p:extLst>
      <p:ext uri="{BB962C8B-B14F-4D97-AF65-F5344CB8AC3E}">
        <p14:creationId xmlns:p14="http://schemas.microsoft.com/office/powerpoint/2010/main" val="15326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a:t>
            </a:r>
            <a:r>
              <a:rPr lang="en-US" baseline="0" dirty="0" smtClean="0"/>
              <a:t> is complex and because it guides educational plans, instruction and student learning- so we want to make sure we get it right.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3</a:t>
            </a:fld>
            <a:endParaRPr lang="en-US"/>
          </a:p>
        </p:txBody>
      </p:sp>
    </p:spTree>
    <p:extLst>
      <p:ext uri="{BB962C8B-B14F-4D97-AF65-F5344CB8AC3E}">
        <p14:creationId xmlns:p14="http://schemas.microsoft.com/office/powerpoint/2010/main" val="4413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also not a one and done event. Assessment</a:t>
            </a:r>
            <a:r>
              <a:rPr lang="en-US" baseline="0" dirty="0" smtClean="0"/>
              <a:t> is a process, that is ongoing. Many teacher candidates come into their programs and field experiences with experiences about assessment that are not aligned with the idea of a process. It is our job to help our teacher and leader candidates have experiences in using assessment to guide educational programing and student learning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4</a:t>
            </a:fld>
            <a:endParaRPr lang="en-US"/>
          </a:p>
        </p:txBody>
      </p:sp>
    </p:spTree>
    <p:extLst>
      <p:ext uri="{BB962C8B-B14F-4D97-AF65-F5344CB8AC3E}">
        <p14:creationId xmlns:p14="http://schemas.microsoft.com/office/powerpoint/2010/main" val="51400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Beginning</a:t>
            </a:r>
            <a:r>
              <a:rPr lang="en-US" baseline="0" dirty="0" smtClean="0">
                <a:latin typeface="Calibri" charset="0"/>
              </a:rPr>
              <a:t> teachers have likely had many personal experiences with assessment, but often do not have enough opportunities to learn about what is appropriate assessment data and how to analyze that data to create student learning profiles.  General educators aren’t often taught their role in assessments that are appropriate for all their students, including diverse learners and students with disabilities. Special education teachers often do not learn how to use multiple sources of data to better understand student strengths and needs. Finally, parents often do not understand how they can contribute to the data that is used for student learning profiles. </a:t>
            </a: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698390-304B-FD4B-BB60-B9AC4BAE3188}"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get</a:t>
            </a:r>
            <a:r>
              <a:rPr lang="en-US" baseline="0" dirty="0" smtClean="0"/>
              <a:t> the multiple sources of data and it has been analyzed, communicating and interpreting results for key stakeholders is critical. All too often, meetings are held and assessment is either not talked about at all, or it discussed in a </a:t>
            </a:r>
            <a:r>
              <a:rPr lang="en-US" baseline="0" dirty="0" err="1" smtClean="0"/>
              <a:t>cursery</a:t>
            </a:r>
            <a:r>
              <a:rPr lang="en-US" baseline="0" dirty="0" smtClean="0"/>
              <a:t> way. It might include numbers of scores for different assessments. Often parents and teachers in meetings do not feel like they can ask for further clarification, and so the team is not fully informed when making decisions about educational plans. Having everyone understanding the data together is imperative so that the most effective plans for students with disabilities can be created.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6</a:t>
            </a:fld>
            <a:endParaRPr lang="en-US"/>
          </a:p>
        </p:txBody>
      </p:sp>
    </p:spTree>
    <p:extLst>
      <p:ext uri="{BB962C8B-B14F-4D97-AF65-F5344CB8AC3E}">
        <p14:creationId xmlns:p14="http://schemas.microsoft.com/office/powerpoint/2010/main" val="50857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when the assessments are complete and then plan made, we are still not done. Helping teacher candidates understand and practice using assessments on an ongoing basis to adjust student instruction. Too often meetings on students with disabilities reveal that progress in student learning was not made. Special and general education candidates need to learn and practice using assessment on a regular basis to adjust the instruction to make sure students are making progress on student learning goals.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7</a:t>
            </a:fld>
            <a:endParaRPr lang="en-US"/>
          </a:p>
        </p:txBody>
      </p:sp>
    </p:spTree>
    <p:extLst>
      <p:ext uri="{BB962C8B-B14F-4D97-AF65-F5344CB8AC3E}">
        <p14:creationId xmlns:p14="http://schemas.microsoft.com/office/powerpoint/2010/main" val="131007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a:t>
            </a:r>
            <a:r>
              <a:rPr lang="en-US" baseline="0" dirty="0" smtClean="0"/>
              <a:t> about this from a pre-service GE, SE, EL, related services perspective</a:t>
            </a:r>
            <a:r>
              <a:rPr lang="mr-IN" baseline="0" dirty="0" smtClean="0"/>
              <a:t>…</a:t>
            </a:r>
            <a:endParaRPr lang="en-US" dirty="0" smtClean="0"/>
          </a:p>
          <a:p>
            <a:r>
              <a:rPr lang="en-US" dirty="0" smtClean="0"/>
              <a:t>What opportunities do you</a:t>
            </a:r>
            <a:r>
              <a:rPr lang="en-US" baseline="0" dirty="0" smtClean="0"/>
              <a:t> take to look at data collaboratively? Do you have data teams? </a:t>
            </a:r>
          </a:p>
          <a:p>
            <a:r>
              <a:rPr lang="en-US" baseline="0" dirty="0" smtClean="0"/>
              <a:t>What challenges or opportunities do you see for growth in candidates?</a:t>
            </a:r>
          </a:p>
          <a:p>
            <a:r>
              <a:rPr lang="en-US" baseline="0" dirty="0" smtClean="0"/>
              <a:t>What works well in preparing them to become effective in using assessment?</a:t>
            </a:r>
          </a:p>
          <a:p>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8</a:t>
            </a:fld>
            <a:endParaRPr lang="en-US"/>
          </a:p>
        </p:txBody>
      </p:sp>
    </p:spTree>
    <p:extLst>
      <p:ext uri="{BB962C8B-B14F-4D97-AF65-F5344CB8AC3E}">
        <p14:creationId xmlns:p14="http://schemas.microsoft.com/office/powerpoint/2010/main" val="34983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this little comic because this</a:t>
            </a:r>
            <a:r>
              <a:rPr lang="en-US" baseline="0" dirty="0" smtClean="0"/>
              <a:t> little doggie wants to be a better dog, but he doesn’t know how. He needs more information and to understand the data on his actions.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9</a:t>
            </a:fld>
            <a:endParaRPr lang="en-US"/>
          </a:p>
        </p:txBody>
      </p:sp>
    </p:spTree>
    <p:extLst>
      <p:ext uri="{BB962C8B-B14F-4D97-AF65-F5344CB8AC3E}">
        <p14:creationId xmlns:p14="http://schemas.microsoft.com/office/powerpoint/2010/main" val="175533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D58DB67-25A8-468A-B974-7CF7813ADAB9}"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81051816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F03DBD3B-0C8F-4350-8C02-D286AB7AEFDD}"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361804260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977801A8-802D-4F55-AB9F-E6C4F576EDF5}"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358360585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189111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D58DB67-25A8-468A-B974-7CF7813ADAB9}"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71788409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D4440EFA-E6F7-40C0-B452-6E5E18A3A871}"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280217305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5E1F6402-F8B4-436D-AD7F-0D22541FD5B0}"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87447121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BEB1E22-E1C1-44DB-8C26-2BE1F26581B0}"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24284251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93F103F2-F5E6-4B19-9F54-0075A4F32AF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75896502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8D0B5327-C578-4C71-B553-ECFEC97FD491}"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86744053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DB459A33-F5AD-42B5-B056-C2EA4DB5FB4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38724323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D4440EFA-E6F7-40C0-B452-6E5E18A3A871}"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213425754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86D6DD63-EF68-45E6-878C-9461DC7836C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30719236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7234389-34EF-4DF9-BD86-E5A09559939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01971003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F03DBD3B-0C8F-4350-8C02-D286AB7AEFDD}"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427245547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977801A8-802D-4F55-AB9F-E6C4F576EDF5}"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272299226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79534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5E1F6402-F8B4-436D-AD7F-0D22541FD5B0}"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422577203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BEB1E22-E1C1-44DB-8C26-2BE1F26581B0}"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38009696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93F103F2-F5E6-4B19-9F54-0075A4F32AF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371976020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8D0B5327-C578-4C71-B553-ECFEC97FD491}"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105837257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DB459A33-F5AD-42B5-B056-C2EA4DB5FB4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282002534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86D6DD63-EF68-45E6-878C-9461DC7836C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8547688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defTabSz="914400" fontAlgn="base">
              <a:spcBef>
                <a:spcPct val="0"/>
              </a:spcBef>
              <a:spcAft>
                <a:spcPct val="0"/>
              </a:spcAft>
              <a:defRPr/>
            </a:pPr>
            <a:endParaRPr lang="es-ES" dirty="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E7234389-34EF-4DF9-BD86-E5A095599392}" type="slidenum">
              <a:rPr lang="es-ES" altLang="en-US">
                <a:solidFill>
                  <a:srgbClr val="0367B3"/>
                </a:solidFill>
                <a:latin typeface="Arial" charset="0"/>
                <a:ea typeface="ＭＳ Ｐゴシック" pitchFamily="34" charset="-128"/>
                <a:cs typeface="Arial"/>
              </a:rPr>
              <a:pPr defTabSz="914400" fontAlgn="base">
                <a:spcBef>
                  <a:spcPct val="0"/>
                </a:spcBef>
                <a:spcAft>
                  <a:spcPct val="0"/>
                </a:spcAft>
                <a:defRPr/>
              </a:pPr>
              <a:t>‹#›</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2241214561"/>
      </p:ext>
    </p:extLst>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120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hf hdr="0" ftr="0" dt="0"/>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84549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hf hdr="0" ftr="0" dt="0"/>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zFmHeUcHXE&amp;feature=youtu.be"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2987824" y="5877272"/>
            <a:ext cx="33845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a:spcBef>
                <a:spcPct val="20000"/>
              </a:spcBef>
              <a:buChar char="–"/>
              <a:defRPr sz="2800">
                <a:solidFill>
                  <a:srgbClr val="0061AF"/>
                </a:solidFill>
                <a:latin typeface="Arial" charset="0"/>
                <a:ea typeface="Arial" charset="0"/>
                <a:cs typeface="Arial" charset="0"/>
              </a:defRPr>
            </a:lvl2pPr>
            <a:lvl3pPr marL="1143000" indent="-228600">
              <a:spcBef>
                <a:spcPct val="20000"/>
              </a:spcBef>
              <a:buChar char="•"/>
              <a:defRPr sz="2400">
                <a:solidFill>
                  <a:srgbClr val="0061AF"/>
                </a:solidFill>
                <a:latin typeface="Arial" charset="0"/>
                <a:ea typeface="Arial" charset="0"/>
                <a:cs typeface="Arial" charset="0"/>
              </a:defRPr>
            </a:lvl3pPr>
            <a:lvl4pPr marL="1600200" indent="-228600">
              <a:spcBef>
                <a:spcPct val="20000"/>
              </a:spcBef>
              <a:buChar char="–"/>
              <a:defRPr sz="2000">
                <a:solidFill>
                  <a:srgbClr val="0061AF"/>
                </a:solidFill>
                <a:latin typeface="Arial" charset="0"/>
                <a:ea typeface="Arial" charset="0"/>
                <a:cs typeface="Arial" charset="0"/>
              </a:defRPr>
            </a:lvl4pPr>
            <a:lvl5pPr marL="2057400" indent="-22860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defTabSz="914400" fontAlgn="base">
              <a:spcBef>
                <a:spcPct val="0"/>
              </a:spcBef>
              <a:spcAft>
                <a:spcPct val="0"/>
              </a:spcAft>
              <a:buFontTx/>
              <a:buNone/>
            </a:pPr>
            <a:r>
              <a:rPr lang="en-US" altLang="en-US" sz="1800" dirty="0">
                <a:solidFill>
                  <a:srgbClr val="FFFFFF"/>
                </a:solidFill>
              </a:rPr>
              <a:t>U.S. Department of Education, H325A120003</a:t>
            </a:r>
          </a:p>
        </p:txBody>
      </p:sp>
      <p:sp>
        <p:nvSpPr>
          <p:cNvPr id="5" name="Rectangle 110"/>
          <p:cNvSpPr txBox="1">
            <a:spLocks noChangeArrowheads="1"/>
          </p:cNvSpPr>
          <p:nvPr/>
        </p:nvSpPr>
        <p:spPr bwMode="auto">
          <a:xfrm>
            <a:off x="539750" y="3357563"/>
            <a:ext cx="8208963"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r>
              <a:rPr lang="en-US" sz="2800" dirty="0" smtClean="0">
                <a:solidFill>
                  <a:srgbClr val="0367B3"/>
                </a:solidFill>
                <a:cs typeface="Arial"/>
              </a:rPr>
              <a:t>High-Leverage Practices in Special Education:</a:t>
            </a:r>
          </a:p>
          <a:p>
            <a:pPr algn="ctr" defTabSz="914400" fontAlgn="base">
              <a:spcBef>
                <a:spcPct val="0"/>
              </a:spcBef>
              <a:spcAft>
                <a:spcPct val="0"/>
              </a:spcAft>
              <a:defRPr/>
            </a:pPr>
            <a:r>
              <a:rPr lang="en-US" sz="2800" b="1" dirty="0" smtClean="0">
                <a:solidFill>
                  <a:srgbClr val="0367B3"/>
                </a:solidFill>
                <a:cs typeface="Arial"/>
              </a:rPr>
              <a:t>Assessment </a:t>
            </a:r>
          </a:p>
          <a:p>
            <a:pPr algn="ctr" defTabSz="914400" fontAlgn="base">
              <a:spcBef>
                <a:spcPct val="0"/>
              </a:spcBef>
              <a:spcAft>
                <a:spcPct val="0"/>
              </a:spcAft>
              <a:defRPr/>
            </a:pPr>
            <a:r>
              <a:rPr lang="en-US" sz="2800" dirty="0" err="1" smtClean="0">
                <a:solidFill>
                  <a:srgbClr val="0367B3"/>
                </a:solidFill>
                <a:cs typeface="Arial"/>
              </a:rPr>
              <a:t>ceedar.org</a:t>
            </a:r>
            <a:endParaRPr lang="en-US" sz="2800" dirty="0">
              <a:solidFill>
                <a:srgbClr val="0367B3"/>
              </a:solidFill>
              <a:cs typeface="Arial"/>
            </a:endParaRPr>
          </a:p>
        </p:txBody>
      </p:sp>
      <p:pic>
        <p:nvPicPr>
          <p:cNvPr id="2" name="Picture 1" descr="A CEEDAR Center picture that says &quot;Assess for Success&quot; and the A in Assess is an 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202" y="184664"/>
            <a:ext cx="4627984" cy="3028437"/>
          </a:xfrm>
          <a:prstGeom prst="rect">
            <a:avLst/>
          </a:prstGeom>
        </p:spPr>
      </p:pic>
    </p:spTree>
    <p:extLst>
      <p:ext uri="{BB962C8B-B14F-4D97-AF65-F5344CB8AC3E}">
        <p14:creationId xmlns:p14="http://schemas.microsoft.com/office/powerpoint/2010/main" val="3811347206"/>
      </p:ext>
    </p:extLst>
  </p:cSld>
  <p:clrMapOvr>
    <a:masterClrMapping/>
  </p:clrMapOvr>
  <p:transition spd="slow" advTm="103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 image of a teacher with two elementary school students and a multiple choice question over them. The question asks, &quot;What should teachers do with instructonal programs?&quot; The options are, A. Develop them to meet students' needs, B. Evaluate student performance, C. Make necessary adjustments, or D. All of the above. The answer is 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4" name="Slide Number Placeholder 3"/>
          <p:cNvSpPr>
            <a:spLocks noGrp="1"/>
          </p:cNvSpPr>
          <p:nvPr>
            <p:ph type="sldNum" sz="quarter" idx="12"/>
          </p:nvPr>
        </p:nvSpPr>
        <p:spPr/>
        <p:txBody>
          <a:bodyPr/>
          <a:lstStyle/>
          <a:p>
            <a:pPr defTabSz="914400" fontAlgn="base">
              <a:spcBef>
                <a:spcPct val="0"/>
              </a:spcBef>
              <a:spcAft>
                <a:spcPct val="0"/>
              </a:spcAft>
              <a:defRPr/>
            </a:pPr>
            <a:fld id="{D4440EFA-E6F7-40C0-B452-6E5E18A3A871}" type="slidenum">
              <a:rPr lang="es-ES" altLang="en-US" smtClean="0">
                <a:solidFill>
                  <a:srgbClr val="0367B3"/>
                </a:solidFill>
                <a:latin typeface="Arial" charset="0"/>
                <a:ea typeface="ＭＳ Ｐゴシック" pitchFamily="34" charset="-128"/>
                <a:cs typeface="Arial"/>
              </a:rPr>
              <a:pPr defTabSz="914400" fontAlgn="base">
                <a:spcBef>
                  <a:spcPct val="0"/>
                </a:spcBef>
                <a:spcAft>
                  <a:spcPct val="0"/>
                </a:spcAft>
                <a:defRPr/>
              </a:pPr>
              <a:t>10</a:t>
            </a:fld>
            <a:endParaRPr lang="es-ES" altLang="en-US" dirty="0">
              <a:solidFill>
                <a:srgbClr val="0367B3"/>
              </a:solidFill>
              <a:latin typeface="Arial" charset="0"/>
              <a:ea typeface="ＭＳ Ｐゴシック" pitchFamily="34" charset="-128"/>
              <a:cs typeface="Arial"/>
            </a:endParaRPr>
          </a:p>
        </p:txBody>
      </p:sp>
    </p:spTree>
    <p:extLst>
      <p:ext uri="{BB962C8B-B14F-4D97-AF65-F5344CB8AC3E}">
        <p14:creationId xmlns:p14="http://schemas.microsoft.com/office/powerpoint/2010/main" val="59879824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Slide Number Placeholder 1"/>
          <p:cNvSpPr>
            <a:spLocks noGrp="1"/>
          </p:cNvSpPr>
          <p:nvPr>
            <p:ph type="sldNum" sz="quarter" idx="12"/>
          </p:nvPr>
        </p:nvSpPr>
        <p:spPr bwMode="auto">
          <a:xfrm>
            <a:off x="4632325" y="6361113"/>
            <a:ext cx="4043363"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a:spcBef>
                <a:spcPct val="20000"/>
              </a:spcBef>
              <a:buChar char="–"/>
              <a:defRPr sz="2800">
                <a:solidFill>
                  <a:srgbClr val="0061AF"/>
                </a:solidFill>
                <a:latin typeface="Arial" charset="0"/>
                <a:ea typeface="Arial" charset="0"/>
                <a:cs typeface="Arial" charset="0"/>
              </a:defRPr>
            </a:lvl2pPr>
            <a:lvl3pPr marL="1143000" indent="-228600">
              <a:spcBef>
                <a:spcPct val="20000"/>
              </a:spcBef>
              <a:buChar char="•"/>
              <a:defRPr sz="2400">
                <a:solidFill>
                  <a:srgbClr val="0061AF"/>
                </a:solidFill>
                <a:latin typeface="Arial" charset="0"/>
                <a:ea typeface="Arial" charset="0"/>
                <a:cs typeface="Arial" charset="0"/>
              </a:defRPr>
            </a:lvl3pPr>
            <a:lvl4pPr marL="1600200" indent="-228600">
              <a:spcBef>
                <a:spcPct val="20000"/>
              </a:spcBef>
              <a:buChar char="–"/>
              <a:defRPr sz="2000">
                <a:solidFill>
                  <a:srgbClr val="0061AF"/>
                </a:solidFill>
                <a:latin typeface="Arial" charset="0"/>
                <a:ea typeface="Arial" charset="0"/>
                <a:cs typeface="Arial" charset="0"/>
              </a:defRPr>
            </a:lvl4pPr>
            <a:lvl5pPr marL="2057400" indent="-22860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spcBef>
                <a:spcPct val="0"/>
              </a:spcBef>
              <a:buFontTx/>
              <a:buNone/>
            </a:pPr>
            <a:fld id="{B6004D65-4B41-4BF3-A77C-DBF06FA88435}" type="slidenum">
              <a:rPr lang="es-ES" altLang="en-US" sz="1800">
                <a:solidFill>
                  <a:schemeClr val="tx1"/>
                </a:solidFill>
              </a:rPr>
              <a:pPr>
                <a:spcBef>
                  <a:spcPct val="0"/>
                </a:spcBef>
                <a:buFontTx/>
                <a:buNone/>
              </a:pPr>
              <a:t>11</a:t>
            </a:fld>
            <a:endParaRPr lang="es-ES" altLang="en-US" sz="1800" dirty="0">
              <a:solidFill>
                <a:schemeClr val="tx1"/>
              </a:solidFill>
            </a:endParaRPr>
          </a:p>
        </p:txBody>
      </p:sp>
      <p:sp>
        <p:nvSpPr>
          <p:cNvPr id="38916" name="TextBox 2"/>
          <p:cNvSpPr txBox="1">
            <a:spLocks noChangeArrowheads="1"/>
          </p:cNvSpPr>
          <p:nvPr/>
        </p:nvSpPr>
        <p:spPr bwMode="auto">
          <a:xfrm>
            <a:off x="1692275" y="1628775"/>
            <a:ext cx="698341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defTabSz="457200">
              <a:spcBef>
                <a:spcPct val="20000"/>
              </a:spcBef>
              <a:buChar char="–"/>
              <a:defRPr sz="2800">
                <a:solidFill>
                  <a:srgbClr val="0061AF"/>
                </a:solidFill>
                <a:latin typeface="Arial" charset="0"/>
                <a:ea typeface="Arial" charset="0"/>
                <a:cs typeface="Arial" charset="0"/>
              </a:defRPr>
            </a:lvl2pPr>
            <a:lvl3pPr marL="1143000" indent="-228600" defTabSz="457200">
              <a:spcBef>
                <a:spcPct val="20000"/>
              </a:spcBef>
              <a:buChar char="•"/>
              <a:defRPr sz="2400">
                <a:solidFill>
                  <a:srgbClr val="0061AF"/>
                </a:solidFill>
                <a:latin typeface="Arial" charset="0"/>
                <a:ea typeface="Arial" charset="0"/>
                <a:cs typeface="Arial" charset="0"/>
              </a:defRPr>
            </a:lvl3pPr>
            <a:lvl4pPr marL="1600200" indent="-228600" defTabSz="457200">
              <a:spcBef>
                <a:spcPct val="20000"/>
              </a:spcBef>
              <a:buChar char="–"/>
              <a:defRPr sz="2000">
                <a:solidFill>
                  <a:srgbClr val="0061AF"/>
                </a:solidFill>
                <a:latin typeface="Arial" charset="0"/>
                <a:ea typeface="Arial" charset="0"/>
                <a:cs typeface="Arial" charset="0"/>
              </a:defRPr>
            </a:lvl4pPr>
            <a:lvl5pPr marL="2057400" indent="-228600" defTabSz="457200">
              <a:spcBef>
                <a:spcPct val="20000"/>
              </a:spcBef>
              <a:buChar char="»"/>
              <a:defRPr sz="2000">
                <a:solidFill>
                  <a:srgbClr val="0061AF"/>
                </a:solidFill>
                <a:latin typeface="Arial" charset="0"/>
                <a:ea typeface="Arial" charset="0"/>
                <a:cs typeface="Arial" charset="0"/>
              </a:defRPr>
            </a:lvl5pPr>
            <a:lvl6pPr marL="2514600" indent="-228600" defTabSz="4572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defTabSz="4572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defTabSz="4572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defTabSz="4572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800" dirty="0">
                <a:solidFill>
                  <a:schemeClr val="tx2"/>
                </a:solidFill>
              </a:rPr>
              <a:t>The contents of this webinar were developed under a cooperative agreement from the U.S. Department of Education, H325A120003. However, those contents do not necessarily</a:t>
            </a:r>
          </a:p>
          <a:p>
            <a:pPr eaLnBrk="1" hangingPunct="1">
              <a:spcBef>
                <a:spcPct val="0"/>
              </a:spcBef>
              <a:buFontTx/>
              <a:buNone/>
            </a:pPr>
            <a:r>
              <a:rPr lang="en-US" altLang="en-US" sz="1800" dirty="0">
                <a:solidFill>
                  <a:schemeClr val="tx2"/>
                </a:solidFill>
              </a:rPr>
              <a:t>represent the policy of the U.S. Department of Education, and you should not assume endorsement by the federal government.</a:t>
            </a:r>
          </a:p>
        </p:txBody>
      </p:sp>
      <p:sp>
        <p:nvSpPr>
          <p:cNvPr id="38914" name="Title 1"/>
          <p:cNvSpPr>
            <a:spLocks noGrp="1"/>
          </p:cNvSpPr>
          <p:nvPr>
            <p:ph type="title"/>
          </p:nvPr>
        </p:nvSpPr>
        <p:spPr>
          <a:ln>
            <a:miter lim="800000"/>
            <a:headEnd/>
            <a:tailEnd/>
          </a:ln>
        </p:spPr>
        <p:txBody>
          <a:bodyPr/>
          <a:lstStyle/>
          <a:p>
            <a:r>
              <a:rPr lang="en-US" altLang="en-US" sz="3600" dirty="0" smtClean="0"/>
              <a:t>Disclaimer</a:t>
            </a:r>
          </a:p>
        </p:txBody>
      </p:sp>
    </p:spTree>
    <p:extLst>
      <p:ext uri="{BB962C8B-B14F-4D97-AF65-F5344CB8AC3E}">
        <p14:creationId xmlns:p14="http://schemas.microsoft.com/office/powerpoint/2010/main" val="1417904140"/>
      </p:ext>
    </p:extLst>
  </p:cSld>
  <p:clrMapOvr>
    <a:masterClrMapping/>
  </p:clrMapOvr>
  <p:transition spd="slow" advTm="92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8308" y="4272677"/>
            <a:ext cx="6819441" cy="2585323"/>
          </a:xfrm>
          <a:prstGeom prst="rect">
            <a:avLst/>
          </a:prstGeom>
        </p:spPr>
        <p:txBody>
          <a:bodyPr wrap="square">
            <a:spAutoFit/>
          </a:bodyPr>
          <a:lstStyle/>
          <a:p>
            <a:r>
              <a:rPr lang="en-US" dirty="0" smtClean="0"/>
              <a:t>“When </a:t>
            </a:r>
            <a:r>
              <a:rPr lang="en-US" dirty="0"/>
              <a:t>a teacher teaches, no matter how well he or she might design a lesson, what a child learns is unpredictable. Children do not always learn what we teach. That is why the most important assessment does not happen at the end of learning – it happens during the learning, when there is still time to do something with the information</a:t>
            </a:r>
            <a:r>
              <a:rPr lang="en-US" dirty="0" smtClean="0"/>
              <a:t>.” </a:t>
            </a:r>
            <a:endParaRPr lang="en-US" dirty="0"/>
          </a:p>
          <a:p>
            <a:endParaRPr lang="en-US" dirty="0">
              <a:solidFill>
                <a:schemeClr val="tx2"/>
              </a:solidFill>
              <a:latin typeface="Arial" charset="0"/>
            </a:endParaRPr>
          </a:p>
          <a:p>
            <a:r>
              <a:rPr lang="en-US" dirty="0" smtClean="0">
                <a:solidFill>
                  <a:schemeClr val="tx2"/>
                </a:solidFill>
                <a:latin typeface="Arial" charset="0"/>
              </a:rPr>
              <a:t>						–</a:t>
            </a:r>
            <a:r>
              <a:rPr lang="en-US" dirty="0"/>
              <a:t>Dylan </a:t>
            </a:r>
            <a:r>
              <a:rPr lang="en-US" dirty="0" err="1"/>
              <a:t>Wiliam</a:t>
            </a:r>
            <a:r>
              <a:rPr lang="en-US" dirty="0"/>
              <a:t>, 2011</a:t>
            </a:r>
          </a:p>
          <a:p>
            <a:endParaRPr lang="en-US" dirty="0">
              <a:solidFill>
                <a:schemeClr val="tx2"/>
              </a:solidFill>
            </a:endParaRPr>
          </a:p>
        </p:txBody>
      </p:sp>
      <p:pic>
        <p:nvPicPr>
          <p:cNvPr id="7" name="Picture 6" descr="An image from a YouTube video of a man standing in front of his classroom.">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902" y="373225"/>
            <a:ext cx="6591847" cy="3601616"/>
          </a:xfrm>
          <a:prstGeom prst="rect">
            <a:avLst/>
          </a:prstGeom>
        </p:spPr>
      </p:pic>
    </p:spTree>
    <p:extLst>
      <p:ext uri="{BB962C8B-B14F-4D97-AF65-F5344CB8AC3E}">
        <p14:creationId xmlns:p14="http://schemas.microsoft.com/office/powerpoint/2010/main" val="128606849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word art that uses a number of education terms that have to do with assessment, such as: instructional, Comprehensive, collaborative, functional behavioral assessment, et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81" y="594826"/>
            <a:ext cx="8509519" cy="5234609"/>
          </a:xfrm>
          <a:prstGeom prst="rect">
            <a:avLst/>
          </a:prstGeom>
        </p:spPr>
      </p:pic>
    </p:spTree>
    <p:extLst>
      <p:ext uri="{BB962C8B-B14F-4D97-AF65-F5344CB8AC3E}">
        <p14:creationId xmlns:p14="http://schemas.microsoft.com/office/powerpoint/2010/main" val="16427888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137366691"/>
              </p:ext>
            </p:extLst>
          </p:nvPr>
        </p:nvGraphicFramePr>
        <p:xfrm>
          <a:off x="1969847" y="17471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692275" y="255754"/>
            <a:ext cx="6994525" cy="1143000"/>
          </a:xfrm>
        </p:spPr>
        <p:txBody>
          <a:bodyPr/>
          <a:lstStyle/>
          <a:p>
            <a:r>
              <a:rPr lang="en-US" dirty="0" smtClean="0"/>
              <a:t>HLPs: Assessment </a:t>
            </a:r>
            <a:endParaRPr lang="en-US" dirty="0"/>
          </a:p>
        </p:txBody>
      </p:sp>
    </p:spTree>
    <p:extLst>
      <p:ext uri="{BB962C8B-B14F-4D97-AF65-F5344CB8AC3E}">
        <p14:creationId xmlns:p14="http://schemas.microsoft.com/office/powerpoint/2010/main" val="138211177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056" y="4175026"/>
            <a:ext cx="7017744" cy="2308324"/>
          </a:xfrm>
          <a:prstGeom prst="rect">
            <a:avLst/>
          </a:prstGeom>
          <a:noFill/>
        </p:spPr>
        <p:txBody>
          <a:bodyPr wrap="square" rtlCol="0">
            <a:spAutoFit/>
          </a:bodyPr>
          <a:lstStyle/>
          <a:p>
            <a:r>
              <a:rPr lang="en-US" b="1" dirty="0" smtClean="0"/>
              <a:t>Sample activities and experiences:</a:t>
            </a:r>
          </a:p>
          <a:p>
            <a:pPr marL="285750" indent="-285750">
              <a:buFont typeface="Arial" charset="0"/>
              <a:buChar char="•"/>
            </a:pPr>
            <a:r>
              <a:rPr lang="en-US" dirty="0" smtClean="0"/>
              <a:t>Identify appropriate measures from multiple sources </a:t>
            </a:r>
          </a:p>
          <a:p>
            <a:pPr marL="285750" indent="-285750">
              <a:buFont typeface="Arial" charset="0"/>
              <a:buChar char="•"/>
            </a:pPr>
            <a:r>
              <a:rPr lang="en-US" dirty="0" smtClean="0"/>
              <a:t>Analyze real student data related to the creation of a lesson or unit </a:t>
            </a:r>
          </a:p>
          <a:p>
            <a:pPr marL="285750" indent="-285750">
              <a:buFont typeface="Arial" charset="0"/>
              <a:buChar char="•"/>
            </a:pPr>
            <a:r>
              <a:rPr lang="en-US" dirty="0" smtClean="0"/>
              <a:t>Use real and simulated case studies of students to create learner profiles using assessment data </a:t>
            </a:r>
          </a:p>
          <a:p>
            <a:pPr marL="285750" indent="-285750">
              <a:buFont typeface="Arial" charset="0"/>
              <a:buChar char="•"/>
            </a:pPr>
            <a:r>
              <a:rPr lang="en-US" dirty="0" smtClean="0"/>
              <a:t>Use Examples and Non-Examples to reflect culture and language challenges </a:t>
            </a:r>
            <a:endParaRPr lang="en-US" dirty="0"/>
          </a:p>
        </p:txBody>
      </p:sp>
      <p:pic>
        <p:nvPicPr>
          <p:cNvPr id="3" name="Picture 2" descr="A picture of HLP 4: Use Multiple sources of information to develop a comprehensive understanding of a student's strengths and n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245607"/>
            <a:ext cx="6581776" cy="3929419"/>
          </a:xfrm>
          <a:prstGeom prst="rect">
            <a:avLst/>
          </a:prstGeom>
        </p:spPr>
      </p:pic>
    </p:spTree>
    <p:extLst>
      <p:ext uri="{BB962C8B-B14F-4D97-AF65-F5344CB8AC3E}">
        <p14:creationId xmlns:p14="http://schemas.microsoft.com/office/powerpoint/2010/main" val="2035176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3210" y="4076241"/>
            <a:ext cx="7017744" cy="2308324"/>
          </a:xfrm>
          <a:prstGeom prst="rect">
            <a:avLst/>
          </a:prstGeom>
          <a:noFill/>
        </p:spPr>
        <p:txBody>
          <a:bodyPr wrap="square" rtlCol="0">
            <a:spAutoFit/>
          </a:bodyPr>
          <a:lstStyle/>
          <a:p>
            <a:r>
              <a:rPr lang="en-US" b="1" dirty="0" smtClean="0"/>
              <a:t>Sample activities and experiences:</a:t>
            </a:r>
          </a:p>
          <a:p>
            <a:pPr marL="285750" indent="-285750">
              <a:buFont typeface="Arial" charset="0"/>
              <a:buChar char="•"/>
            </a:pPr>
            <a:r>
              <a:rPr lang="en-US" dirty="0" smtClean="0"/>
              <a:t>Observe IEP meetings where data is discussed </a:t>
            </a:r>
          </a:p>
          <a:p>
            <a:pPr marL="285750" indent="-285750">
              <a:buFont typeface="Arial" charset="0"/>
              <a:buChar char="•"/>
            </a:pPr>
            <a:r>
              <a:rPr lang="en-US" dirty="0" smtClean="0"/>
              <a:t>Role play the interpretation of assessment information with different stakeholders </a:t>
            </a:r>
          </a:p>
          <a:p>
            <a:pPr marL="285750" indent="-285750">
              <a:buFont typeface="Arial" charset="0"/>
              <a:buChar char="•"/>
            </a:pPr>
            <a:r>
              <a:rPr lang="en-US" dirty="0" smtClean="0"/>
              <a:t>Generate questions parents or other key stakeholders may ask </a:t>
            </a:r>
          </a:p>
          <a:p>
            <a:pPr marL="285750" indent="-285750">
              <a:buFont typeface="Arial" charset="0"/>
              <a:buChar char="•"/>
            </a:pPr>
            <a:r>
              <a:rPr lang="en-US" dirty="0" smtClean="0"/>
              <a:t>Create a case study of 3 different families from different backgrounds and how culture and language changes a meeting</a:t>
            </a:r>
          </a:p>
          <a:p>
            <a:pPr marL="285750" indent="-285750">
              <a:buFont typeface="Arial" charset="0"/>
              <a:buChar char="•"/>
            </a:pPr>
            <a:endParaRPr lang="en-US" dirty="0"/>
          </a:p>
        </p:txBody>
      </p:sp>
      <p:pic>
        <p:nvPicPr>
          <p:cNvPr id="2" name="Picture 1" descr="A picture of HLP5: Interpret and communicate assessment information with stakeholders to collaboratively design and implement educational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3" y="489499"/>
            <a:ext cx="7396163" cy="3449083"/>
          </a:xfrm>
          <a:prstGeom prst="rect">
            <a:avLst/>
          </a:prstGeom>
        </p:spPr>
      </p:pic>
    </p:spTree>
    <p:extLst>
      <p:ext uri="{BB962C8B-B14F-4D97-AF65-F5344CB8AC3E}">
        <p14:creationId xmlns:p14="http://schemas.microsoft.com/office/powerpoint/2010/main" val="206176737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2193" y="4213900"/>
            <a:ext cx="7017744" cy="1477328"/>
          </a:xfrm>
          <a:prstGeom prst="rect">
            <a:avLst/>
          </a:prstGeom>
          <a:noFill/>
        </p:spPr>
        <p:txBody>
          <a:bodyPr wrap="square" rtlCol="0">
            <a:spAutoFit/>
          </a:bodyPr>
          <a:lstStyle/>
          <a:p>
            <a:r>
              <a:rPr lang="en-US" b="1" dirty="0" smtClean="0"/>
              <a:t>Sample activities and experiences:</a:t>
            </a:r>
          </a:p>
          <a:p>
            <a:pPr marL="285750" indent="-285750">
              <a:buFont typeface="Arial" charset="0"/>
              <a:buChar char="•"/>
            </a:pPr>
            <a:r>
              <a:rPr lang="en-US" dirty="0" smtClean="0"/>
              <a:t>Identify learning goals that are being met and not met </a:t>
            </a:r>
          </a:p>
          <a:p>
            <a:pPr marL="285750" indent="-285750">
              <a:buFont typeface="Arial" charset="0"/>
              <a:buChar char="•"/>
            </a:pPr>
            <a:r>
              <a:rPr lang="en-US" dirty="0"/>
              <a:t>Create lessons using student data </a:t>
            </a:r>
          </a:p>
          <a:p>
            <a:pPr marL="285750" indent="-285750">
              <a:buFont typeface="Arial" charset="0"/>
              <a:buChar char="•"/>
            </a:pPr>
            <a:r>
              <a:rPr lang="en-US" dirty="0" smtClean="0"/>
              <a:t>Generate opportunities for ongoing assessment </a:t>
            </a:r>
          </a:p>
          <a:p>
            <a:pPr marL="285750" indent="-285750">
              <a:buFont typeface="Arial" charset="0"/>
              <a:buChar char="•"/>
            </a:pPr>
            <a:endParaRPr lang="en-US" dirty="0"/>
          </a:p>
        </p:txBody>
      </p:sp>
      <p:pic>
        <p:nvPicPr>
          <p:cNvPr id="2" name="Picture 1" descr="An image of HLP6: Use student assessment data, analyze instructional practices, and make necessary adjustments that improve student outco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4" y="190499"/>
            <a:ext cx="6847025" cy="4023401"/>
          </a:xfrm>
          <a:prstGeom prst="rect">
            <a:avLst/>
          </a:prstGeom>
        </p:spPr>
      </p:pic>
    </p:spTree>
    <p:extLst>
      <p:ext uri="{BB962C8B-B14F-4D97-AF65-F5344CB8AC3E}">
        <p14:creationId xmlns:p14="http://schemas.microsoft.com/office/powerpoint/2010/main" val="3281940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275" y="1600200"/>
            <a:ext cx="6994525" cy="4403993"/>
          </a:xfrm>
        </p:spPr>
        <p:txBody>
          <a:bodyPr/>
          <a:lstStyle/>
          <a:p>
            <a:pPr marL="514350" indent="-514350">
              <a:buFont typeface="+mj-lt"/>
              <a:buAutoNum type="arabicPeriod"/>
            </a:pPr>
            <a:r>
              <a:rPr lang="en-US" dirty="0" smtClean="0"/>
              <a:t>Use multiple sources to create comprehensive learner profiles </a:t>
            </a:r>
          </a:p>
          <a:p>
            <a:pPr marL="514350" indent="-514350">
              <a:buFont typeface="+mj-lt"/>
              <a:buAutoNum type="arabicPeriod"/>
            </a:pPr>
            <a:r>
              <a:rPr lang="en-US" dirty="0" smtClean="0"/>
              <a:t>Facilitate meetings that provide an opportunity for ALL stakeholders to understand assessment information and contribute </a:t>
            </a:r>
          </a:p>
          <a:p>
            <a:pPr marL="514350" indent="-514350">
              <a:buFont typeface="+mj-lt"/>
              <a:buAutoNum type="arabicPeriod"/>
            </a:pPr>
            <a:r>
              <a:rPr lang="en-US" dirty="0" smtClean="0"/>
              <a:t>Make assessment a regular part of  informing instruction </a:t>
            </a:r>
            <a:endParaRPr lang="en-US" dirty="0"/>
          </a:p>
        </p:txBody>
      </p:sp>
      <p:sp>
        <p:nvSpPr>
          <p:cNvPr id="2" name="Title 1"/>
          <p:cNvSpPr>
            <a:spLocks noGrp="1"/>
          </p:cNvSpPr>
          <p:nvPr>
            <p:ph type="title"/>
          </p:nvPr>
        </p:nvSpPr>
        <p:spPr/>
        <p:txBody>
          <a:bodyPr/>
          <a:lstStyle/>
          <a:p>
            <a:r>
              <a:rPr lang="en-US" dirty="0" smtClean="0"/>
              <a:t>Opportunities &amp; Solutions</a:t>
            </a:r>
            <a:endParaRPr lang="en-US" dirty="0"/>
          </a:p>
        </p:txBody>
      </p:sp>
    </p:spTree>
    <p:extLst>
      <p:ext uri="{BB962C8B-B14F-4D97-AF65-F5344CB8AC3E}">
        <p14:creationId xmlns:p14="http://schemas.microsoft.com/office/powerpoint/2010/main" val="121946008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og and a child, who are both students, and the dog is holding up a piece of paper that says &quot;Bad Dog&quot;. He's looking at the child and says, &quot;I'm gonna need more specific feedback on my formative assessment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222" y="821094"/>
            <a:ext cx="5765427" cy="5390778"/>
          </a:xfrm>
          <a:prstGeom prst="rect">
            <a:avLst/>
          </a:prstGeom>
        </p:spPr>
      </p:pic>
    </p:spTree>
    <p:extLst>
      <p:ext uri="{BB962C8B-B14F-4D97-AF65-F5344CB8AC3E}">
        <p14:creationId xmlns:p14="http://schemas.microsoft.com/office/powerpoint/2010/main" val="83659934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2840</TotalTime>
  <Words>838</Words>
  <Application>Microsoft Macintosh PowerPoint</Application>
  <PresentationFormat>On-screen Show (4:3)</PresentationFormat>
  <Paragraphs>59</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Calibri</vt:lpstr>
      <vt:lpstr>Mangal</vt:lpstr>
      <vt:lpstr>ＭＳ Ｐゴシック</vt:lpstr>
      <vt:lpstr>Wingdings</vt:lpstr>
      <vt:lpstr>Arial</vt:lpstr>
      <vt:lpstr>Diseño predeterminado</vt:lpstr>
      <vt:lpstr>1_Diseño predeterminado</vt:lpstr>
      <vt:lpstr>PowerPoint Presentation</vt:lpstr>
      <vt:lpstr>PowerPoint Presentation</vt:lpstr>
      <vt:lpstr>PowerPoint Presentation</vt:lpstr>
      <vt:lpstr>HLPs: Assessment </vt:lpstr>
      <vt:lpstr>PowerPoint Presentation</vt:lpstr>
      <vt:lpstr>PowerPoint Presentation</vt:lpstr>
      <vt:lpstr>PowerPoint Presentation</vt:lpstr>
      <vt:lpstr>Opportunities &amp; Solutions</vt:lpstr>
      <vt:lpstr>PowerPoint Presentation</vt:lpstr>
      <vt:lpstr>PowerPoint Presentation</vt:lpstr>
      <vt:lpstr>Disclaimer</vt:lpstr>
    </vt:vector>
  </TitlesOfParts>
  <Company>University of Florida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McCray</dc:creator>
  <cp:lastModifiedBy>Hudson,Andrew D</cp:lastModifiedBy>
  <cp:revision>47</cp:revision>
  <dcterms:created xsi:type="dcterms:W3CDTF">2016-03-18T00:35:03Z</dcterms:created>
  <dcterms:modified xsi:type="dcterms:W3CDTF">2017-11-27T16:16:06Z</dcterms:modified>
</cp:coreProperties>
</file>