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54"/>
  </p:notesMasterIdLst>
  <p:handoutMasterIdLst>
    <p:handoutMasterId r:id="rId55"/>
  </p:handoutMasterIdLst>
  <p:sldIdLst>
    <p:sldId id="260" r:id="rId2"/>
    <p:sldId id="262" r:id="rId3"/>
    <p:sldId id="263" r:id="rId4"/>
    <p:sldId id="365" r:id="rId5"/>
    <p:sldId id="366" r:id="rId6"/>
    <p:sldId id="370" r:id="rId7"/>
    <p:sldId id="421" r:id="rId8"/>
    <p:sldId id="367" r:id="rId9"/>
    <p:sldId id="374" r:id="rId10"/>
    <p:sldId id="372" r:id="rId11"/>
    <p:sldId id="373" r:id="rId12"/>
    <p:sldId id="369" r:id="rId13"/>
    <p:sldId id="371" r:id="rId14"/>
    <p:sldId id="375" r:id="rId15"/>
    <p:sldId id="376" r:id="rId16"/>
    <p:sldId id="393" r:id="rId17"/>
    <p:sldId id="394" r:id="rId18"/>
    <p:sldId id="396" r:id="rId19"/>
    <p:sldId id="397" r:id="rId20"/>
    <p:sldId id="399" r:id="rId21"/>
    <p:sldId id="409" r:id="rId22"/>
    <p:sldId id="401" r:id="rId23"/>
    <p:sldId id="400" r:id="rId24"/>
    <p:sldId id="378" r:id="rId25"/>
    <p:sldId id="379" r:id="rId26"/>
    <p:sldId id="408" r:id="rId27"/>
    <p:sldId id="328" r:id="rId28"/>
    <p:sldId id="407" r:id="rId29"/>
    <p:sldId id="380" r:id="rId30"/>
    <p:sldId id="381" r:id="rId31"/>
    <p:sldId id="382" r:id="rId32"/>
    <p:sldId id="383" r:id="rId33"/>
    <p:sldId id="385" r:id="rId34"/>
    <p:sldId id="415" r:id="rId35"/>
    <p:sldId id="422" r:id="rId36"/>
    <p:sldId id="273" r:id="rId37"/>
    <p:sldId id="402" r:id="rId38"/>
    <p:sldId id="403" r:id="rId39"/>
    <p:sldId id="405" r:id="rId40"/>
    <p:sldId id="411" r:id="rId41"/>
    <p:sldId id="294" r:id="rId42"/>
    <p:sldId id="404" r:id="rId43"/>
    <p:sldId id="387" r:id="rId44"/>
    <p:sldId id="416" r:id="rId45"/>
    <p:sldId id="388" r:id="rId46"/>
    <p:sldId id="417" r:id="rId47"/>
    <p:sldId id="423" r:id="rId48"/>
    <p:sldId id="390" r:id="rId49"/>
    <p:sldId id="419" r:id="rId50"/>
    <p:sldId id="418" r:id="rId51"/>
    <p:sldId id="420" r:id="rId52"/>
    <p:sldId id="391"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ldheide, Lynn" initials="HL" lastIdx="2" clrIdx="0"/>
  <p:cmAuthor id="1" name="Brownell" initials="" lastIdx="1" clrIdx="1"/>
  <p:cmAuthor id="2" name="Nancy Corbett" initials="" lastIdx="0" clrIdx="2"/>
  <p:cmAuthor id="3" name="James McLeskey" initials="MOU"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41"/>
    <p:restoredTop sz="71924"/>
  </p:normalViewPr>
  <p:slideViewPr>
    <p:cSldViewPr snapToGrid="0" snapToObjects="1">
      <p:cViewPr>
        <p:scale>
          <a:sx n="76" d="100"/>
          <a:sy n="76" d="100"/>
        </p:scale>
        <p:origin x="776" y="144"/>
      </p:cViewPr>
      <p:guideLst>
        <p:guide orient="horz" pos="2160"/>
        <p:guide pos="2880"/>
      </p:guideLst>
    </p:cSldViewPr>
  </p:slideViewPr>
  <p:notesTextViewPr>
    <p:cViewPr>
      <p:scale>
        <a:sx n="3" d="2"/>
        <a:sy n="3" d="2"/>
      </p:scale>
      <p:origin x="0" y="0"/>
    </p:cViewPr>
  </p:notesTextViewPr>
  <p:sorterViewPr>
    <p:cViewPr>
      <p:scale>
        <a:sx n="66" d="100"/>
        <a:sy n="66" d="100"/>
      </p:scale>
      <p:origin x="0" y="2816"/>
    </p:cViewPr>
  </p:sorterViewPr>
  <p:notesViewPr>
    <p:cSldViewPr snapToGrid="0" snapToObjects="1">
      <p:cViewPr varScale="1">
        <p:scale>
          <a:sx n="90" d="100"/>
          <a:sy n="90" d="100"/>
        </p:scale>
        <p:origin x="-471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commentAuthors" Target="commentAuthors.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3A1B56-281F-4838-9CC8-1221CA8580B8}" type="doc">
      <dgm:prSet loTypeId="urn:microsoft.com/office/officeart/2005/8/layout/hProcess9" loCatId="process" qsTypeId="urn:microsoft.com/office/officeart/2005/8/quickstyle/simple1" qsCatId="simple" csTypeId="urn:microsoft.com/office/officeart/2005/8/colors/accent1_2" csCatId="accent1" phldr="1"/>
      <dgm:spPr/>
    </dgm:pt>
    <dgm:pt modelId="{5CBD0707-D7B6-47EC-A04E-42513441507B}">
      <dgm:prSet phldrT="[Text]" custT="1"/>
      <dgm:spPr>
        <a:solidFill>
          <a:srgbClr val="FF0000"/>
        </a:solidFill>
      </dgm:spPr>
      <dgm:t>
        <a:bodyPr/>
        <a:lstStyle/>
        <a:p>
          <a:r>
            <a:rPr lang="en-US" sz="2400" dirty="0" smtClean="0">
              <a:solidFill>
                <a:schemeClr val="bg1"/>
              </a:solidFill>
              <a:effectLst/>
              <a:latin typeface="Times New Roman" panose="02020603050405020304" pitchFamily="18" charset="0"/>
              <a:ea typeface="Cambria" panose="02040503050406030204" pitchFamily="18" charset="0"/>
            </a:rPr>
            <a:t>emphasis on a broad and not very deep curriculum for teacher preparation that focuses on what teachers need to know </a:t>
          </a:r>
          <a:r>
            <a:rPr lang="en-US" sz="2400" i="0" dirty="0" smtClean="0">
              <a:solidFill>
                <a:schemeClr val="bg1"/>
              </a:solidFill>
              <a:effectLst/>
              <a:latin typeface="Times New Roman" panose="02020603050405020304" pitchFamily="18" charset="0"/>
              <a:ea typeface="Cambria" panose="02040503050406030204" pitchFamily="18" charset="0"/>
            </a:rPr>
            <a:t>ABOUT</a:t>
          </a:r>
          <a:r>
            <a:rPr lang="en-US" sz="2400" dirty="0" smtClean="0">
              <a:solidFill>
                <a:schemeClr val="bg1"/>
              </a:solidFill>
              <a:effectLst/>
              <a:latin typeface="Times New Roman" panose="02020603050405020304" pitchFamily="18" charset="0"/>
              <a:ea typeface="Cambria" panose="02040503050406030204" pitchFamily="18" charset="0"/>
            </a:rPr>
            <a:t> effective practices</a:t>
          </a:r>
          <a:endParaRPr lang="en-US" sz="2400" dirty="0">
            <a:solidFill>
              <a:schemeClr val="bg1"/>
            </a:solidFill>
          </a:endParaRPr>
        </a:p>
      </dgm:t>
    </dgm:pt>
    <dgm:pt modelId="{568C22B1-213B-4F00-A7E8-B220C3ED3F95}" type="parTrans" cxnId="{E70E955E-B789-4CBF-9354-69FF2CC5883B}">
      <dgm:prSet/>
      <dgm:spPr/>
      <dgm:t>
        <a:bodyPr/>
        <a:lstStyle/>
        <a:p>
          <a:endParaRPr lang="en-US"/>
        </a:p>
      </dgm:t>
    </dgm:pt>
    <dgm:pt modelId="{2A6ABCE9-BF1D-46C1-877A-D91097EDF14D}" type="sibTrans" cxnId="{E70E955E-B789-4CBF-9354-69FF2CC5883B}">
      <dgm:prSet/>
      <dgm:spPr/>
      <dgm:t>
        <a:bodyPr/>
        <a:lstStyle/>
        <a:p>
          <a:endParaRPr lang="en-US"/>
        </a:p>
      </dgm:t>
    </dgm:pt>
    <dgm:pt modelId="{073A1ABC-7362-49CA-A87B-51E1728B4F46}">
      <dgm:prSet phldrT="[Text]" custT="1"/>
      <dgm:spPr>
        <a:solidFill>
          <a:srgbClr val="00B050"/>
        </a:solidFill>
      </dgm:spPr>
      <dgm:t>
        <a:bodyPr/>
        <a:lstStyle/>
        <a:p>
          <a:r>
            <a:rPr lang="en-US" sz="2800" dirty="0" smtClean="0">
              <a:solidFill>
                <a:schemeClr val="bg1"/>
              </a:solidFill>
              <a:effectLst/>
              <a:latin typeface="Times New Roman" panose="02020603050405020304" pitchFamily="18" charset="0"/>
              <a:ea typeface="Cambria" panose="02040503050406030204" pitchFamily="18" charset="0"/>
            </a:rPr>
            <a:t>emphasis on ensuring that candidates can </a:t>
          </a:r>
          <a:r>
            <a:rPr lang="en-US" sz="3200" i="0" dirty="0" smtClean="0">
              <a:solidFill>
                <a:schemeClr val="bg1"/>
              </a:solidFill>
              <a:effectLst/>
              <a:latin typeface="Times New Roman" panose="02020603050405020304" pitchFamily="18" charset="0"/>
              <a:ea typeface="Cambria" panose="02040503050406030204" pitchFamily="18" charset="0"/>
            </a:rPr>
            <a:t>USE</a:t>
          </a:r>
          <a:r>
            <a:rPr lang="en-US" sz="2800" dirty="0" smtClean="0">
              <a:solidFill>
                <a:schemeClr val="bg1"/>
              </a:solidFill>
              <a:effectLst/>
              <a:latin typeface="Times New Roman" panose="02020603050405020304" pitchFamily="18" charset="0"/>
              <a:ea typeface="Cambria" panose="02040503050406030204" pitchFamily="18" charset="0"/>
            </a:rPr>
            <a:t> essential practices in classroom settings </a:t>
          </a:r>
          <a:endParaRPr lang="en-US" sz="2800" dirty="0">
            <a:solidFill>
              <a:schemeClr val="bg1"/>
            </a:solidFill>
          </a:endParaRPr>
        </a:p>
      </dgm:t>
    </dgm:pt>
    <dgm:pt modelId="{A9DF12E9-7BCE-416F-A572-8706545C46D2}" type="parTrans" cxnId="{8D2C2ADA-6D17-42CA-8396-2A0683F2B02B}">
      <dgm:prSet/>
      <dgm:spPr/>
      <dgm:t>
        <a:bodyPr/>
        <a:lstStyle/>
        <a:p>
          <a:endParaRPr lang="en-US"/>
        </a:p>
      </dgm:t>
    </dgm:pt>
    <dgm:pt modelId="{A46B714C-DE20-4067-89C0-1768BA967D86}" type="sibTrans" cxnId="{8D2C2ADA-6D17-42CA-8396-2A0683F2B02B}">
      <dgm:prSet/>
      <dgm:spPr/>
      <dgm:t>
        <a:bodyPr/>
        <a:lstStyle/>
        <a:p>
          <a:endParaRPr lang="en-US"/>
        </a:p>
      </dgm:t>
    </dgm:pt>
    <dgm:pt modelId="{2A430E5E-4EF6-43B0-BD77-7194C5B5CCF9}" type="pres">
      <dgm:prSet presAssocID="{2C3A1B56-281F-4838-9CC8-1221CA8580B8}" presName="CompostProcess" presStyleCnt="0">
        <dgm:presLayoutVars>
          <dgm:dir/>
          <dgm:resizeHandles val="exact"/>
        </dgm:presLayoutVars>
      </dgm:prSet>
      <dgm:spPr/>
    </dgm:pt>
    <dgm:pt modelId="{E20549A2-B09D-46C5-8B5A-8C5C47E165B7}" type="pres">
      <dgm:prSet presAssocID="{2C3A1B56-281F-4838-9CC8-1221CA8580B8}" presName="arrow" presStyleLbl="bgShp" presStyleIdx="0" presStyleCnt="1" custLinFactNeighborX="-48438" custLinFactNeighborY="19194"/>
      <dgm:spPr>
        <a:solidFill>
          <a:srgbClr val="FFFF00"/>
        </a:solidFill>
      </dgm:spPr>
    </dgm:pt>
    <dgm:pt modelId="{6CDE6747-FF8B-46A8-BFF8-C402D93E3824}" type="pres">
      <dgm:prSet presAssocID="{2C3A1B56-281F-4838-9CC8-1221CA8580B8}" presName="linearProcess" presStyleCnt="0"/>
      <dgm:spPr/>
    </dgm:pt>
    <dgm:pt modelId="{EB15831D-388D-4EA3-936E-35277047907F}" type="pres">
      <dgm:prSet presAssocID="{5CBD0707-D7B6-47EC-A04E-42513441507B}" presName="textNode" presStyleLbl="node1" presStyleIdx="0" presStyleCnt="2" custScaleY="120075" custLinFactNeighborX="-2191" custLinFactNeighborY="-511">
        <dgm:presLayoutVars>
          <dgm:bulletEnabled val="1"/>
        </dgm:presLayoutVars>
      </dgm:prSet>
      <dgm:spPr/>
      <dgm:t>
        <a:bodyPr/>
        <a:lstStyle/>
        <a:p>
          <a:endParaRPr lang="en-US"/>
        </a:p>
      </dgm:t>
    </dgm:pt>
    <dgm:pt modelId="{D5621E90-EB1B-4B09-A558-187D5744E647}" type="pres">
      <dgm:prSet presAssocID="{2A6ABCE9-BF1D-46C1-877A-D91097EDF14D}" presName="sibTrans" presStyleCnt="0"/>
      <dgm:spPr/>
    </dgm:pt>
    <dgm:pt modelId="{8BE1BF26-6EF0-4139-8F58-5311377419C5}" type="pres">
      <dgm:prSet presAssocID="{073A1ABC-7362-49CA-A87B-51E1728B4F46}" presName="textNode" presStyleLbl="node1" presStyleIdx="1" presStyleCnt="2" custScaleY="114968">
        <dgm:presLayoutVars>
          <dgm:bulletEnabled val="1"/>
        </dgm:presLayoutVars>
      </dgm:prSet>
      <dgm:spPr/>
      <dgm:t>
        <a:bodyPr/>
        <a:lstStyle/>
        <a:p>
          <a:endParaRPr lang="en-US"/>
        </a:p>
      </dgm:t>
    </dgm:pt>
  </dgm:ptLst>
  <dgm:cxnLst>
    <dgm:cxn modelId="{1D53C38B-F9A3-BD49-8E15-FBFC6E208829}" type="presOf" srcId="{073A1ABC-7362-49CA-A87B-51E1728B4F46}" destId="{8BE1BF26-6EF0-4139-8F58-5311377419C5}" srcOrd="0" destOrd="0" presId="urn:microsoft.com/office/officeart/2005/8/layout/hProcess9"/>
    <dgm:cxn modelId="{E70E955E-B789-4CBF-9354-69FF2CC5883B}" srcId="{2C3A1B56-281F-4838-9CC8-1221CA8580B8}" destId="{5CBD0707-D7B6-47EC-A04E-42513441507B}" srcOrd="0" destOrd="0" parTransId="{568C22B1-213B-4F00-A7E8-B220C3ED3F95}" sibTransId="{2A6ABCE9-BF1D-46C1-877A-D91097EDF14D}"/>
    <dgm:cxn modelId="{1AEC648E-CB0F-1543-9BA3-16122F0FA5B9}" type="presOf" srcId="{5CBD0707-D7B6-47EC-A04E-42513441507B}" destId="{EB15831D-388D-4EA3-936E-35277047907F}" srcOrd="0" destOrd="0" presId="urn:microsoft.com/office/officeart/2005/8/layout/hProcess9"/>
    <dgm:cxn modelId="{563C4871-271F-B644-B9A5-A99CB7F9661D}" type="presOf" srcId="{2C3A1B56-281F-4838-9CC8-1221CA8580B8}" destId="{2A430E5E-4EF6-43B0-BD77-7194C5B5CCF9}" srcOrd="0" destOrd="0" presId="urn:microsoft.com/office/officeart/2005/8/layout/hProcess9"/>
    <dgm:cxn modelId="{8D2C2ADA-6D17-42CA-8396-2A0683F2B02B}" srcId="{2C3A1B56-281F-4838-9CC8-1221CA8580B8}" destId="{073A1ABC-7362-49CA-A87B-51E1728B4F46}" srcOrd="1" destOrd="0" parTransId="{A9DF12E9-7BCE-416F-A572-8706545C46D2}" sibTransId="{A46B714C-DE20-4067-89C0-1768BA967D86}"/>
    <dgm:cxn modelId="{BF2EA5E2-949A-E14C-B119-2E77C0C4B559}" type="presParOf" srcId="{2A430E5E-4EF6-43B0-BD77-7194C5B5CCF9}" destId="{E20549A2-B09D-46C5-8B5A-8C5C47E165B7}" srcOrd="0" destOrd="0" presId="urn:microsoft.com/office/officeart/2005/8/layout/hProcess9"/>
    <dgm:cxn modelId="{54D48A0A-D790-3042-B59D-6D61682DD690}" type="presParOf" srcId="{2A430E5E-4EF6-43B0-BD77-7194C5B5CCF9}" destId="{6CDE6747-FF8B-46A8-BFF8-C402D93E3824}" srcOrd="1" destOrd="0" presId="urn:microsoft.com/office/officeart/2005/8/layout/hProcess9"/>
    <dgm:cxn modelId="{6780D4D0-B28E-EC49-88FC-57B34284E705}" type="presParOf" srcId="{6CDE6747-FF8B-46A8-BFF8-C402D93E3824}" destId="{EB15831D-388D-4EA3-936E-35277047907F}" srcOrd="0" destOrd="0" presId="urn:microsoft.com/office/officeart/2005/8/layout/hProcess9"/>
    <dgm:cxn modelId="{998D7374-DD27-4B44-A274-EDA58CC69706}" type="presParOf" srcId="{6CDE6747-FF8B-46A8-BFF8-C402D93E3824}" destId="{D5621E90-EB1B-4B09-A558-187D5744E647}" srcOrd="1" destOrd="0" presId="urn:microsoft.com/office/officeart/2005/8/layout/hProcess9"/>
    <dgm:cxn modelId="{CCA8554F-5489-1143-BFA6-D6CF3F84AF8D}" type="presParOf" srcId="{6CDE6747-FF8B-46A8-BFF8-C402D93E3824}" destId="{8BE1BF26-6EF0-4139-8F58-5311377419C5}"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549A2-B09D-46C5-8B5A-8C5C47E165B7}">
      <dsp:nvSpPr>
        <dsp:cNvPr id="0" name=""/>
        <dsp:cNvSpPr/>
      </dsp:nvSpPr>
      <dsp:spPr>
        <a:xfrm>
          <a:off x="0" y="0"/>
          <a:ext cx="6446235" cy="4856645"/>
        </a:xfrm>
        <a:prstGeom prst="rightArrow">
          <a:avLst/>
        </a:prstGeom>
        <a:solidFill>
          <a:srgbClr val="FFFF00"/>
        </a:solidFill>
        <a:ln>
          <a:noFill/>
        </a:ln>
        <a:effectLst/>
      </dsp:spPr>
      <dsp:style>
        <a:lnRef idx="0">
          <a:scrgbClr r="0" g="0" b="0"/>
        </a:lnRef>
        <a:fillRef idx="1">
          <a:scrgbClr r="0" g="0" b="0"/>
        </a:fillRef>
        <a:effectRef idx="0">
          <a:scrgbClr r="0" g="0" b="0"/>
        </a:effectRef>
        <a:fontRef idx="minor"/>
      </dsp:style>
    </dsp:sp>
    <dsp:sp modelId="{EB15831D-388D-4EA3-936E-35277047907F}">
      <dsp:nvSpPr>
        <dsp:cNvPr id="0" name=""/>
        <dsp:cNvSpPr/>
      </dsp:nvSpPr>
      <dsp:spPr>
        <a:xfrm>
          <a:off x="0" y="1252072"/>
          <a:ext cx="3619857" cy="2332646"/>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effectLst/>
              <a:latin typeface="Times New Roman" panose="02020603050405020304" pitchFamily="18" charset="0"/>
              <a:ea typeface="Cambria" panose="02040503050406030204" pitchFamily="18" charset="0"/>
            </a:rPr>
            <a:t>emphasis on a broad and not very deep curriculum for teacher preparation that focuses on what teachers need to know </a:t>
          </a:r>
          <a:r>
            <a:rPr lang="en-US" sz="2400" i="0" kern="1200" dirty="0" smtClean="0">
              <a:solidFill>
                <a:schemeClr val="bg1"/>
              </a:solidFill>
              <a:effectLst/>
              <a:latin typeface="Times New Roman" panose="02020603050405020304" pitchFamily="18" charset="0"/>
              <a:ea typeface="Cambria" panose="02040503050406030204" pitchFamily="18" charset="0"/>
            </a:rPr>
            <a:t>ABOUT</a:t>
          </a:r>
          <a:r>
            <a:rPr lang="en-US" sz="2400" kern="1200" dirty="0" smtClean="0">
              <a:solidFill>
                <a:schemeClr val="bg1"/>
              </a:solidFill>
              <a:effectLst/>
              <a:latin typeface="Times New Roman" panose="02020603050405020304" pitchFamily="18" charset="0"/>
              <a:ea typeface="Cambria" panose="02040503050406030204" pitchFamily="18" charset="0"/>
            </a:rPr>
            <a:t> effective practices</a:t>
          </a:r>
          <a:endParaRPr lang="en-US" sz="2400" kern="1200" dirty="0">
            <a:solidFill>
              <a:schemeClr val="bg1"/>
            </a:solidFill>
          </a:endParaRPr>
        </a:p>
      </dsp:txBody>
      <dsp:txXfrm>
        <a:off x="113870" y="1365942"/>
        <a:ext cx="3392117" cy="2104906"/>
      </dsp:txXfrm>
    </dsp:sp>
    <dsp:sp modelId="{8BE1BF26-6EF0-4139-8F58-5311377419C5}">
      <dsp:nvSpPr>
        <dsp:cNvPr id="0" name=""/>
        <dsp:cNvSpPr/>
      </dsp:nvSpPr>
      <dsp:spPr>
        <a:xfrm>
          <a:off x="3963353" y="1311604"/>
          <a:ext cx="3619857" cy="2233435"/>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effectLst/>
              <a:latin typeface="Times New Roman" panose="02020603050405020304" pitchFamily="18" charset="0"/>
              <a:ea typeface="Cambria" panose="02040503050406030204" pitchFamily="18" charset="0"/>
            </a:rPr>
            <a:t>emphasis on ensuring that candidates can </a:t>
          </a:r>
          <a:r>
            <a:rPr lang="en-US" sz="3200" i="0" kern="1200" dirty="0" smtClean="0">
              <a:solidFill>
                <a:schemeClr val="bg1"/>
              </a:solidFill>
              <a:effectLst/>
              <a:latin typeface="Times New Roman" panose="02020603050405020304" pitchFamily="18" charset="0"/>
              <a:ea typeface="Cambria" panose="02040503050406030204" pitchFamily="18" charset="0"/>
            </a:rPr>
            <a:t>USE</a:t>
          </a:r>
          <a:r>
            <a:rPr lang="en-US" sz="2800" kern="1200" dirty="0" smtClean="0">
              <a:solidFill>
                <a:schemeClr val="bg1"/>
              </a:solidFill>
              <a:effectLst/>
              <a:latin typeface="Times New Roman" panose="02020603050405020304" pitchFamily="18" charset="0"/>
              <a:ea typeface="Cambria" panose="02040503050406030204" pitchFamily="18" charset="0"/>
            </a:rPr>
            <a:t> essential practices in classroom settings </a:t>
          </a:r>
          <a:endParaRPr lang="en-US" sz="2800" kern="1200" dirty="0">
            <a:solidFill>
              <a:schemeClr val="bg1"/>
            </a:solidFill>
          </a:endParaRPr>
        </a:p>
      </dsp:txBody>
      <dsp:txXfrm>
        <a:off x="4072380" y="1420631"/>
        <a:ext cx="3401803" cy="20153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8C7B23-16FC-714B-8EE9-EBCF9C261624}" type="datetimeFigureOut">
              <a:rPr lang="en-US" smtClean="0"/>
              <a:t>11/27/17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978D82-54FE-F441-9130-4463EDF27CDB}" type="slidenum">
              <a:rPr lang="en-US" smtClean="0"/>
              <a:t>‹#›</a:t>
            </a:fld>
            <a:endParaRPr lang="en-US"/>
          </a:p>
        </p:txBody>
      </p:sp>
    </p:spTree>
    <p:extLst>
      <p:ext uri="{BB962C8B-B14F-4D97-AF65-F5344CB8AC3E}">
        <p14:creationId xmlns:p14="http://schemas.microsoft.com/office/powerpoint/2010/main" val="2322480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46DD7F-76C2-A046-BFD6-141C8423CBF3}" type="datetimeFigureOut">
              <a:rPr lang="en-US" smtClean="0"/>
              <a:t>11/27/17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103572-A206-A04B-8DBD-D68C2C879859}" type="slidenum">
              <a:rPr lang="en-US" smtClean="0"/>
              <a:t>‹#›</a:t>
            </a:fld>
            <a:endParaRPr lang="en-US"/>
          </a:p>
        </p:txBody>
      </p:sp>
    </p:spTree>
    <p:extLst>
      <p:ext uri="{BB962C8B-B14F-4D97-AF65-F5344CB8AC3E}">
        <p14:creationId xmlns:p14="http://schemas.microsoft.com/office/powerpoint/2010/main" val="41537811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Can’t develop expertise unless identify essential practices. Most</a:t>
            </a:r>
            <a:r>
              <a:rPr lang="en-US" dirty="0" smtClean="0"/>
              <a:t> professions</a:t>
            </a:r>
            <a:r>
              <a:rPr lang="en-US" baseline="0" dirty="0" smtClean="0"/>
              <a:t> identify specific essential practices. Must be able to perform before entering the profession.</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9</a:t>
            </a:fld>
            <a:endParaRPr lang="en-US"/>
          </a:p>
        </p:txBody>
      </p:sp>
    </p:spTree>
    <p:extLst>
      <p:ext uri="{BB962C8B-B14F-4D97-AF65-F5344CB8AC3E}">
        <p14:creationId xmlns:p14="http://schemas.microsoft.com/office/powerpoint/2010/main" val="524415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25</a:t>
            </a:fld>
            <a:endParaRPr lang="en-US"/>
          </a:p>
        </p:txBody>
      </p:sp>
    </p:spTree>
    <p:extLst>
      <p:ext uri="{BB962C8B-B14F-4D97-AF65-F5344CB8AC3E}">
        <p14:creationId xmlns:p14="http://schemas.microsoft.com/office/powerpoint/2010/main" val="109158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26</a:t>
            </a:fld>
            <a:endParaRPr lang="en-US"/>
          </a:p>
        </p:txBody>
      </p:sp>
    </p:spTree>
    <p:extLst>
      <p:ext uri="{BB962C8B-B14F-4D97-AF65-F5344CB8AC3E}">
        <p14:creationId xmlns:p14="http://schemas.microsoft.com/office/powerpoint/2010/main" val="848486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 </a:t>
            </a: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FD6A3E71-D813-954F-AA55-6966ED8EE380}" type="slidenum">
              <a:rPr lang="en-US" sz="1200"/>
              <a:pPr/>
              <a:t>27</a:t>
            </a:fld>
            <a:endParaRPr lang="en-US" sz="1200"/>
          </a:p>
        </p:txBody>
      </p:sp>
    </p:spTree>
    <p:extLst>
      <p:ext uri="{BB962C8B-B14F-4D97-AF65-F5344CB8AC3E}">
        <p14:creationId xmlns:p14="http://schemas.microsoft.com/office/powerpoint/2010/main" val="2201804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identified critical areas of practice for improving student outcomes for special education teachers. </a:t>
            </a:r>
          </a:p>
          <a:p>
            <a:r>
              <a:rPr lang="en-US" baseline="0" dirty="0" smtClean="0"/>
              <a:t>Collaboration—work with others to improve student achievement. Assessment—monitor student progress—data based decision maker.</a:t>
            </a:r>
          </a:p>
          <a:p>
            <a:r>
              <a:rPr lang="en-US" baseline="0" dirty="0" smtClean="0"/>
              <a:t>Social Behavior--manage and support student behavior across tiers</a:t>
            </a:r>
          </a:p>
          <a:p>
            <a:r>
              <a:rPr lang="en-US" baseline="0" dirty="0" smtClean="0"/>
              <a:t>Instruction—provide instruction across tiers  </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28</a:t>
            </a:fld>
            <a:endParaRPr lang="en-US"/>
          </a:p>
        </p:txBody>
      </p:sp>
    </p:spTree>
    <p:extLst>
      <p:ext uri="{BB962C8B-B14F-4D97-AF65-F5344CB8AC3E}">
        <p14:creationId xmlns:p14="http://schemas.microsoft.com/office/powerpoint/2010/main" val="59427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identified essential</a:t>
            </a:r>
            <a:r>
              <a:rPr lang="en-US" baseline="0" dirty="0" smtClean="0"/>
              <a:t> practices related to each. Initially almost 40 practices. Through focus group interviews, presentations at conferences, online feedback, presentation to the CEC Representative Assembly for feedback, ended up with 22. HLP writing team all agreed on some of these practices, a majority supported all of them. </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29</a:t>
            </a:fld>
            <a:endParaRPr lang="en-US"/>
          </a:p>
        </p:txBody>
      </p:sp>
    </p:spTree>
    <p:extLst>
      <p:ext uri="{BB962C8B-B14F-4D97-AF65-F5344CB8AC3E}">
        <p14:creationId xmlns:p14="http://schemas.microsoft.com/office/powerpoint/2010/main" val="1349449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30</a:t>
            </a:fld>
            <a:endParaRPr lang="en-US"/>
          </a:p>
        </p:txBody>
      </p:sp>
    </p:spTree>
    <p:extLst>
      <p:ext uri="{BB962C8B-B14F-4D97-AF65-F5344CB8AC3E}">
        <p14:creationId xmlns:p14="http://schemas.microsoft.com/office/powerpoint/2010/main" val="1685276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31</a:t>
            </a:fld>
            <a:endParaRPr lang="en-US"/>
          </a:p>
        </p:txBody>
      </p:sp>
    </p:spTree>
    <p:extLst>
      <p:ext uri="{BB962C8B-B14F-4D97-AF65-F5344CB8AC3E}">
        <p14:creationId xmlns:p14="http://schemas.microsoft.com/office/powerpoint/2010/main" val="2042845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32</a:t>
            </a:fld>
            <a:endParaRPr lang="en-US"/>
          </a:p>
        </p:txBody>
      </p:sp>
    </p:spTree>
    <p:extLst>
      <p:ext uri="{BB962C8B-B14F-4D97-AF65-F5344CB8AC3E}">
        <p14:creationId xmlns:p14="http://schemas.microsoft.com/office/powerpoint/2010/main" val="1212085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33</a:t>
            </a:fld>
            <a:endParaRPr lang="en-US"/>
          </a:p>
        </p:txBody>
      </p:sp>
    </p:spTree>
    <p:extLst>
      <p:ext uri="{BB962C8B-B14F-4D97-AF65-F5344CB8AC3E}">
        <p14:creationId xmlns:p14="http://schemas.microsoft.com/office/powerpoint/2010/main" val="1723645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34</a:t>
            </a:fld>
            <a:endParaRPr lang="en-US"/>
          </a:p>
        </p:txBody>
      </p:sp>
    </p:spTree>
    <p:extLst>
      <p:ext uri="{BB962C8B-B14F-4D97-AF65-F5344CB8AC3E}">
        <p14:creationId xmlns:p14="http://schemas.microsoft.com/office/powerpoint/2010/main" val="135560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have routines of practice that they are trained to do before entering the profession. </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10</a:t>
            </a:fld>
            <a:endParaRPr lang="en-US"/>
          </a:p>
        </p:txBody>
      </p:sp>
    </p:spTree>
    <p:extLst>
      <p:ext uri="{BB962C8B-B14F-4D97-AF65-F5344CB8AC3E}">
        <p14:creationId xmlns:p14="http://schemas.microsoft.com/office/powerpoint/2010/main" val="1171876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Turning teacher prep upside down. Integrating</a:t>
            </a:r>
            <a:r>
              <a:rPr lang="en-US" baseline="0" dirty="0" smtClean="0"/>
              <a:t> coursework into practice. </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38</a:t>
            </a:fld>
            <a:endParaRPr lang="en-US"/>
          </a:p>
        </p:txBody>
      </p:sp>
    </p:spTree>
    <p:extLst>
      <p:ext uri="{BB962C8B-B14F-4D97-AF65-F5344CB8AC3E}">
        <p14:creationId xmlns:p14="http://schemas.microsoft.com/office/powerpoint/2010/main" val="991200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A00886A-E595-C44A-A964-AD664ADA9B47}" type="slidenum">
              <a:rPr lang="en-US">
                <a:latin typeface="Arial" pitchFamily="-110" charset="0"/>
                <a:ea typeface="ＭＳ Ｐゴシック" pitchFamily="-110" charset="-128"/>
                <a:cs typeface="ＭＳ Ｐゴシック" pitchFamily="-110" charset="-128"/>
              </a:rPr>
              <a:pPr/>
              <a:t>41</a:t>
            </a:fld>
            <a:endParaRPr lang="en-US">
              <a:latin typeface="Arial" pitchFamily="-110" charset="0"/>
              <a:ea typeface="ＭＳ Ｐゴシック" pitchFamily="-110" charset="-128"/>
              <a:cs typeface="ＭＳ Ｐゴシック" pitchFamily="-110" charset="-128"/>
            </a:endParaRPr>
          </a:p>
        </p:txBody>
      </p:sp>
      <p:sp>
        <p:nvSpPr>
          <p:cNvPr id="25603" name="Rectangle 1026"/>
          <p:cNvSpPr>
            <a:spLocks noGrp="1" noRot="1" noChangeAspect="1" noChangeArrowheads="1" noTextEdit="1"/>
          </p:cNvSpPr>
          <p:nvPr>
            <p:ph type="sldImg"/>
          </p:nvPr>
        </p:nvSpPr>
        <p:spPr>
          <a:xfrm>
            <a:off x="1143000" y="685800"/>
            <a:ext cx="4572000" cy="3429000"/>
          </a:xfrm>
          <a:ln/>
        </p:spPr>
      </p:sp>
      <p:sp>
        <p:nvSpPr>
          <p:cNvPr id="25604" name="Rectangle 1027"/>
          <p:cNvSpPr>
            <a:spLocks noGrp="1" noChangeArrowheads="1"/>
          </p:cNvSpPr>
          <p:nvPr>
            <p:ph type="body" idx="1"/>
          </p:nvPr>
        </p:nvSpPr>
        <p:spPr>
          <a:noFill/>
          <a:ln/>
        </p:spPr>
        <p:txBody>
          <a:bodyPr/>
          <a:lstStyle/>
          <a:p>
            <a:pPr eaLnBrk="1" hangingPunct="1"/>
            <a:endParaRPr lang="en-US" dirty="0">
              <a:latin typeface="Arial"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3034081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43</a:t>
            </a:fld>
            <a:endParaRPr lang="en-US"/>
          </a:p>
        </p:txBody>
      </p:sp>
    </p:spTree>
    <p:extLst>
      <p:ext uri="{BB962C8B-B14F-4D97-AF65-F5344CB8AC3E}">
        <p14:creationId xmlns:p14="http://schemas.microsoft.com/office/powerpoint/2010/main" val="1975380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44</a:t>
            </a:fld>
            <a:endParaRPr lang="en-US"/>
          </a:p>
        </p:txBody>
      </p:sp>
    </p:spTree>
    <p:extLst>
      <p:ext uri="{BB962C8B-B14F-4D97-AF65-F5344CB8AC3E}">
        <p14:creationId xmlns:p14="http://schemas.microsoft.com/office/powerpoint/2010/main" val="19887264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45</a:t>
            </a:fld>
            <a:endParaRPr lang="en-US"/>
          </a:p>
        </p:txBody>
      </p:sp>
    </p:spTree>
    <p:extLst>
      <p:ext uri="{BB962C8B-B14F-4D97-AF65-F5344CB8AC3E}">
        <p14:creationId xmlns:p14="http://schemas.microsoft.com/office/powerpoint/2010/main" val="8651954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46</a:t>
            </a:fld>
            <a:endParaRPr lang="en-US"/>
          </a:p>
        </p:txBody>
      </p:sp>
    </p:spTree>
    <p:extLst>
      <p:ext uri="{BB962C8B-B14F-4D97-AF65-F5344CB8AC3E}">
        <p14:creationId xmlns:p14="http://schemas.microsoft.com/office/powerpoint/2010/main" val="2286171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47</a:t>
            </a:fld>
            <a:endParaRPr lang="en-US"/>
          </a:p>
        </p:txBody>
      </p:sp>
    </p:spTree>
    <p:extLst>
      <p:ext uri="{BB962C8B-B14F-4D97-AF65-F5344CB8AC3E}">
        <p14:creationId xmlns:p14="http://schemas.microsoft.com/office/powerpoint/2010/main" val="10290964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48</a:t>
            </a:fld>
            <a:endParaRPr lang="en-US"/>
          </a:p>
        </p:txBody>
      </p:sp>
    </p:spTree>
    <p:extLst>
      <p:ext uri="{BB962C8B-B14F-4D97-AF65-F5344CB8AC3E}">
        <p14:creationId xmlns:p14="http://schemas.microsoft.com/office/powerpoint/2010/main" val="1703969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49</a:t>
            </a:fld>
            <a:endParaRPr lang="en-US"/>
          </a:p>
        </p:txBody>
      </p:sp>
    </p:spTree>
    <p:extLst>
      <p:ext uri="{BB962C8B-B14F-4D97-AF65-F5344CB8AC3E}">
        <p14:creationId xmlns:p14="http://schemas.microsoft.com/office/powerpoint/2010/main" val="22719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50</a:t>
            </a:fld>
            <a:endParaRPr lang="en-US"/>
          </a:p>
        </p:txBody>
      </p:sp>
    </p:spTree>
    <p:extLst>
      <p:ext uri="{BB962C8B-B14F-4D97-AF65-F5344CB8AC3E}">
        <p14:creationId xmlns:p14="http://schemas.microsoft.com/office/powerpoint/2010/main" val="111236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Can’t develop</a:t>
            </a:r>
            <a:r>
              <a:rPr lang="en-US" baseline="0" dirty="0" smtClean="0"/>
              <a:t> expertise unless essential practices are explicitly identified. Must be able to perform these practices before entering the profession. These are routines of practice. </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11</a:t>
            </a:fld>
            <a:endParaRPr lang="en-US"/>
          </a:p>
        </p:txBody>
      </p:sp>
    </p:spTree>
    <p:extLst>
      <p:ext uri="{BB962C8B-B14F-4D97-AF65-F5344CB8AC3E}">
        <p14:creationId xmlns:p14="http://schemas.microsoft.com/office/powerpoint/2010/main" val="16548149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51</a:t>
            </a:fld>
            <a:endParaRPr lang="en-US"/>
          </a:p>
        </p:txBody>
      </p:sp>
    </p:spTree>
    <p:extLst>
      <p:ext uri="{BB962C8B-B14F-4D97-AF65-F5344CB8AC3E}">
        <p14:creationId xmlns:p14="http://schemas.microsoft.com/office/powerpoint/2010/main" val="6877160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52</a:t>
            </a:fld>
            <a:endParaRPr lang="en-US"/>
          </a:p>
        </p:txBody>
      </p:sp>
    </p:spTree>
    <p:extLst>
      <p:ext uri="{BB962C8B-B14F-4D97-AF65-F5344CB8AC3E}">
        <p14:creationId xmlns:p14="http://schemas.microsoft.com/office/powerpoint/2010/main" val="1351404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x-none" dirty="0" smtClean="0">
                <a:ea typeface="ＭＳ Ｐゴシック" charset="-128"/>
              </a:rPr>
              <a:t>Complex practices across professions are not learned by simply reading about them in a book or listening to someone talk about the practice or watching a video</a:t>
            </a:r>
            <a:r>
              <a:rPr lang="en-US" altLang="x-none" baseline="0" dirty="0" smtClean="0">
                <a:ea typeface="ＭＳ Ｐゴシック" charset="-128"/>
              </a:rPr>
              <a:t> with someone using the practice</a:t>
            </a:r>
            <a:r>
              <a:rPr lang="en-US" altLang="x-none" dirty="0" smtClean="0">
                <a:ea typeface="ＭＳ Ｐゴシック" charset="-128"/>
              </a:rPr>
              <a:t>. Rather, expertise in professions is gained through well-structured opportunities to practice particular skills in authentic settings with support and feedback. </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12</a:t>
            </a:fld>
            <a:endParaRPr lang="en-US"/>
          </a:p>
        </p:txBody>
      </p:sp>
    </p:spTree>
    <p:extLst>
      <p:ext uri="{BB962C8B-B14F-4D97-AF65-F5344CB8AC3E}">
        <p14:creationId xmlns:p14="http://schemas.microsoft.com/office/powerpoint/2010/main" val="1640004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x-none" dirty="0" smtClean="0">
                <a:ea typeface="ＭＳ Ｐゴシック" charset="-128"/>
              </a:rPr>
              <a:t>Expertise in professions is gained through well-structured opportunities to practice particular skills in authentic settings with support and feedback. LOOKS much</a:t>
            </a:r>
            <a:r>
              <a:rPr lang="en-US" altLang="x-none" baseline="0" dirty="0" smtClean="0">
                <a:ea typeface="ＭＳ Ｐゴシック" charset="-128"/>
              </a:rPr>
              <a:t> like high quality PD. Also looks a lot like what effective SPE teachers do. </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13</a:t>
            </a:fld>
            <a:endParaRPr lang="en-US"/>
          </a:p>
        </p:txBody>
      </p:sp>
    </p:spTree>
    <p:extLst>
      <p:ext uri="{BB962C8B-B14F-4D97-AF65-F5344CB8AC3E}">
        <p14:creationId xmlns:p14="http://schemas.microsoft.com/office/powerpoint/2010/main" val="191465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14</a:t>
            </a:fld>
            <a:endParaRPr lang="en-US"/>
          </a:p>
        </p:txBody>
      </p:sp>
    </p:spTree>
    <p:extLst>
      <p:ext uri="{BB962C8B-B14F-4D97-AF65-F5344CB8AC3E}">
        <p14:creationId xmlns:p14="http://schemas.microsoft.com/office/powerpoint/2010/main" val="1874354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15</a:t>
            </a:fld>
            <a:endParaRPr lang="en-US"/>
          </a:p>
        </p:txBody>
      </p:sp>
    </p:spTree>
    <p:extLst>
      <p:ext uri="{BB962C8B-B14F-4D97-AF65-F5344CB8AC3E}">
        <p14:creationId xmlns:p14="http://schemas.microsoft.com/office/powerpoint/2010/main" val="1584574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16</a:t>
            </a:fld>
            <a:endParaRPr lang="en-US"/>
          </a:p>
        </p:txBody>
      </p:sp>
    </p:spTree>
    <p:extLst>
      <p:ext uri="{BB962C8B-B14F-4D97-AF65-F5344CB8AC3E}">
        <p14:creationId xmlns:p14="http://schemas.microsoft.com/office/powerpoint/2010/main" val="1559872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so</a:t>
            </a:r>
            <a:r>
              <a:rPr lang="en-US" baseline="0" dirty="0" smtClean="0"/>
              <a:t> much content make teacher preparation a mile wide and an inch deep?</a:t>
            </a:r>
            <a:endParaRPr lang="en-US" dirty="0"/>
          </a:p>
        </p:txBody>
      </p:sp>
      <p:sp>
        <p:nvSpPr>
          <p:cNvPr id="4" name="Slide Number Placeholder 3"/>
          <p:cNvSpPr>
            <a:spLocks noGrp="1"/>
          </p:cNvSpPr>
          <p:nvPr>
            <p:ph type="sldNum" sz="quarter" idx="10"/>
          </p:nvPr>
        </p:nvSpPr>
        <p:spPr/>
        <p:txBody>
          <a:bodyPr/>
          <a:lstStyle/>
          <a:p>
            <a:fld id="{6E103572-A206-A04B-8DBD-D68C2C879859}" type="slidenum">
              <a:rPr lang="en-US" smtClean="0"/>
              <a:t>21</a:t>
            </a:fld>
            <a:endParaRPr lang="en-US"/>
          </a:p>
        </p:txBody>
      </p:sp>
    </p:spTree>
    <p:extLst>
      <p:ext uri="{BB962C8B-B14F-4D97-AF65-F5344CB8AC3E}">
        <p14:creationId xmlns:p14="http://schemas.microsoft.com/office/powerpoint/2010/main" val="100498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86"/>
            <a:ext cx="7313324" cy="1470025"/>
          </a:xfrm>
        </p:spPr>
        <p:txBody>
          <a:bodyPr/>
          <a:lstStyle/>
          <a:p>
            <a:r>
              <a:rPr lang="en-US" dirty="0" smtClean="0"/>
              <a:t>Click to edit Master title style</a:t>
            </a:r>
            <a:endParaRPr lang="en-US" dirty="0"/>
          </a:p>
        </p:txBody>
      </p:sp>
      <p:sp>
        <p:nvSpPr>
          <p:cNvPr id="7" name="Rectangle 3"/>
          <p:cNvSpPr>
            <a:spLocks noGrp="1" noChangeArrowheads="1"/>
          </p:cNvSpPr>
          <p:nvPr>
            <p:ph idx="13"/>
          </p:nvPr>
        </p:nvSpPr>
        <p:spPr bwMode="auto">
          <a:xfrm>
            <a:off x="1691680" y="2060856"/>
            <a:ext cx="7344816" cy="3629025"/>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6" name="Slide Number Placeholder 5"/>
          <p:cNvSpPr>
            <a:spLocks noGrp="1"/>
          </p:cNvSpPr>
          <p:nvPr>
            <p:ph type="sldNum" sz="quarter" idx="16"/>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F8E92F73-C263-1B4D-BCA1-F45A063BF73B}"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376089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F3E958CC-6FD2-5B48-89A9-8423CBFF0A6D}"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313093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54C70347-BF5B-0E4D-A918-8CFF36049597}"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380341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967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A66EA22A-D977-9642-BCD8-5939CE889880}"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221167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4CD40990-1F64-944A-A8AC-5AF0D33D7675}"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248536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6609B873-D025-6546-8066-726C31EB5624}"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165714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4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4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5D8BAE5C-B3F0-DF49-A7F6-9D73A7FCE158}"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286551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A9212B0B-EED2-C844-A916-723531D033CA}"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225850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E7B8675E-71D9-D343-ACE4-3C120691ABA5}"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167736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8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863B04A6-92B7-7F4C-8A91-2F6C77794BE9}"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2757696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718"/>
            <a:ext cx="1296988" cy="268287"/>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cs typeface="Arial" charset="0"/>
              </a:defRPr>
            </a:lvl1pPr>
          </a:lstStyle>
          <a:p>
            <a:pPr defTabSz="914400" fontAlgn="base">
              <a:spcBef>
                <a:spcPct val="0"/>
              </a:spcBef>
              <a:spcAft>
                <a:spcPct val="0"/>
              </a:spcAft>
              <a:defRPr/>
            </a:pPr>
            <a:endParaRPr lang="es-ES">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cs typeface="Arial" charset="0"/>
              </a:defRPr>
            </a:lvl1pPr>
          </a:lstStyle>
          <a:p>
            <a:pPr defTabSz="914400" fontAlgn="base">
              <a:spcBef>
                <a:spcPct val="0"/>
              </a:spcBef>
              <a:spcAft>
                <a:spcPct val="0"/>
              </a:spcAft>
              <a:defRPr/>
            </a:pPr>
            <a:fld id="{AEDC0199-7354-5E4D-88B5-E46E1FA085D1}" type="slidenum">
              <a:rPr lang="es-ES">
                <a:solidFill>
                  <a:srgbClr val="0367B3"/>
                </a:solidFill>
                <a:latin typeface="Arial" charset="0"/>
                <a:ea typeface="ＭＳ Ｐゴシック" charset="0"/>
              </a:rPr>
              <a:pPr defTabSz="914400" fontAlgn="base">
                <a:spcBef>
                  <a:spcPct val="0"/>
                </a:spcBef>
                <a:spcAft>
                  <a:spcPct val="0"/>
                </a:spcAft>
                <a:defRPr/>
              </a:pPr>
              <a:t>‹#›</a:t>
            </a:fld>
            <a:endParaRPr lang="es-ES">
              <a:solidFill>
                <a:srgbClr val="0367B3"/>
              </a:solidFill>
              <a:latin typeface="Arial" charset="0"/>
              <a:ea typeface="ＭＳ Ｐゴシック" charset="0"/>
            </a:endParaRPr>
          </a:p>
        </p:txBody>
      </p:sp>
    </p:spTree>
    <p:extLst>
      <p:ext uri="{BB962C8B-B14F-4D97-AF65-F5344CB8AC3E}">
        <p14:creationId xmlns:p14="http://schemas.microsoft.com/office/powerpoint/2010/main" val="3276642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90" y="274638"/>
            <a:ext cx="6994525" cy="1143000"/>
          </a:xfrm>
          <a:prstGeom prst="rect">
            <a:avLst/>
          </a:prstGeom>
          <a:ln>
            <a:solidFill>
              <a:srgbClr val="0061AF"/>
            </a:solidFill>
          </a:ln>
          <a:extLst>
            <a:ext uri="{FAA26D3D-D897-4be2-8F04-BA451C77F1D7}">
              <ma14:placeholderFlag xmlns:ma14="http://schemas.microsoft.com/office/mac/drawingml/2011/main" val="1"/>
            </a:ext>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27" name="Rectangle 3"/>
          <p:cNvSpPr>
            <a:spLocks noGrp="1" noChangeArrowheads="1"/>
          </p:cNvSpPr>
          <p:nvPr>
            <p:ph type="body" idx="1"/>
          </p:nvPr>
        </p:nvSpPr>
        <p:spPr bwMode="auto">
          <a:xfrm>
            <a:off x="1692290" y="1600230"/>
            <a:ext cx="6994525" cy="3629025"/>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pic>
        <p:nvPicPr>
          <p:cNvPr id="1028" name="Picture 1" descr="CEEDAR-LogoFinal-simple-white-17.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7952" y="6381750"/>
            <a:ext cx="1258888"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2"/>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23252" y="6092855"/>
            <a:ext cx="908050" cy="758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charset="0"/>
        <a:buChar char="²"/>
        <a:defRPr sz="3200">
          <a:solidFill>
            <a:srgbClr val="0061AF"/>
          </a:solidFill>
          <a:latin typeface="+mn-lt"/>
          <a:ea typeface="+mn-ea"/>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339" name="Picture 1" descr="CEEDAR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16240" y="2205068"/>
            <a:ext cx="3243262"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110"/>
          <p:cNvSpPr txBox="1">
            <a:spLocks noChangeArrowheads="1"/>
          </p:cNvSpPr>
          <p:nvPr/>
        </p:nvSpPr>
        <p:spPr bwMode="auto">
          <a:xfrm>
            <a:off x="539752" y="3222083"/>
            <a:ext cx="8064500" cy="1008063"/>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defTabSz="914400" eaLnBrk="1" hangingPunct="1">
              <a:defRPr/>
            </a:pPr>
            <a:r>
              <a:rPr lang="en-US" sz="2000" b="1" dirty="0" smtClean="0">
                <a:solidFill>
                  <a:srgbClr val="0061AF"/>
                </a:solidFill>
                <a:latin typeface="Arial"/>
                <a:ea typeface="ＭＳ Ｐゴシック"/>
                <a:cs typeface="Arial"/>
              </a:rPr>
              <a:t>HLPs and Practice Based Teacher Education: Why? What? How?</a:t>
            </a:r>
          </a:p>
          <a:p>
            <a:pPr defTabSz="914400" eaLnBrk="1" hangingPunct="1">
              <a:defRPr/>
            </a:pPr>
            <a:r>
              <a:rPr lang="en-US" sz="2000" b="1" dirty="0" smtClean="0">
                <a:solidFill>
                  <a:srgbClr val="0061AF"/>
                </a:solidFill>
                <a:latin typeface="Arial"/>
                <a:ea typeface="ＭＳ Ｐゴシック"/>
                <a:cs typeface="Arial"/>
              </a:rPr>
              <a:t>James McLeskey</a:t>
            </a:r>
            <a:endParaRPr lang="en-US" sz="2000" b="1" dirty="0">
              <a:solidFill>
                <a:srgbClr val="0061AF"/>
              </a:solidFill>
              <a:latin typeface="Arial"/>
              <a:ea typeface="ＭＳ Ｐゴシック"/>
              <a:cs typeface="Arial"/>
            </a:endParaRPr>
          </a:p>
        </p:txBody>
      </p:sp>
      <p:sp>
        <p:nvSpPr>
          <p:cNvPr id="2173" name="Rectangle 125"/>
          <p:cNvSpPr>
            <a:spLocks noChangeArrowheads="1"/>
          </p:cNvSpPr>
          <p:nvPr/>
        </p:nvSpPr>
        <p:spPr bwMode="auto">
          <a:xfrm>
            <a:off x="2268538" y="4074888"/>
            <a:ext cx="5040312" cy="9409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lgn="ctr" defTabSz="914400" fontAlgn="base">
              <a:spcBef>
                <a:spcPct val="0"/>
              </a:spcBef>
              <a:spcAft>
                <a:spcPct val="0"/>
              </a:spcAft>
              <a:defRPr/>
            </a:pPr>
            <a:r>
              <a:rPr lang="en-US" sz="1600" dirty="0">
                <a:cs typeface="Times New Roman" panose="02020603050405020304" pitchFamily="18" charset="0"/>
              </a:rPr>
              <a:t>Presentation </a:t>
            </a:r>
            <a:r>
              <a:rPr lang="en-US" sz="1600" dirty="0" smtClean="0">
                <a:cs typeface="Times New Roman" panose="02020603050405020304" pitchFamily="18" charset="0"/>
              </a:rPr>
              <a:t>at the University of Memphis </a:t>
            </a:r>
          </a:p>
          <a:p>
            <a:pPr algn="ctr" defTabSz="914400" fontAlgn="base">
              <a:spcBef>
                <a:spcPct val="0"/>
              </a:spcBef>
              <a:spcAft>
                <a:spcPct val="0"/>
              </a:spcAft>
              <a:defRPr/>
            </a:pPr>
            <a:r>
              <a:rPr lang="en-US" sz="1600" dirty="0" smtClean="0">
                <a:cs typeface="Times New Roman" panose="02020603050405020304" pitchFamily="18" charset="0"/>
              </a:rPr>
              <a:t>Memphis, TN</a:t>
            </a:r>
          </a:p>
          <a:p>
            <a:pPr algn="ctr" defTabSz="914400" fontAlgn="base">
              <a:spcBef>
                <a:spcPct val="0"/>
              </a:spcBef>
              <a:spcAft>
                <a:spcPct val="0"/>
              </a:spcAft>
              <a:defRPr/>
            </a:pPr>
            <a:r>
              <a:rPr lang="en-US" sz="1600" dirty="0" smtClean="0">
                <a:cs typeface="Times New Roman" panose="02020603050405020304" pitchFamily="18" charset="0"/>
              </a:rPr>
              <a:t>October 20, 2017</a:t>
            </a:r>
            <a:endParaRPr lang="en-US" sz="1600" dirty="0">
              <a:cs typeface="Times New Roman" panose="02020603050405020304" pitchFamily="18" charset="0"/>
            </a:endParaRPr>
          </a:p>
        </p:txBody>
      </p:sp>
      <p:sp>
        <p:nvSpPr>
          <p:cNvPr id="14341" name="TextBox 1"/>
          <p:cNvSpPr txBox="1">
            <a:spLocks noChangeArrowheads="1"/>
          </p:cNvSpPr>
          <p:nvPr/>
        </p:nvSpPr>
        <p:spPr bwMode="auto">
          <a:xfrm>
            <a:off x="3348038" y="6381750"/>
            <a:ext cx="2592387"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800">
                <a:solidFill>
                  <a:srgbClr val="FFFFFF"/>
                </a:solidFill>
              </a:rPr>
              <a:t>H325A120003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from Other Professions</a:t>
            </a:r>
            <a:endParaRPr lang="en-US" dirty="0"/>
          </a:p>
        </p:txBody>
      </p:sp>
      <p:sp>
        <p:nvSpPr>
          <p:cNvPr id="3" name="Content Placeholder 2"/>
          <p:cNvSpPr>
            <a:spLocks noGrp="1"/>
          </p:cNvSpPr>
          <p:nvPr>
            <p:ph idx="1"/>
          </p:nvPr>
        </p:nvSpPr>
        <p:spPr/>
        <p:txBody>
          <a:bodyPr/>
          <a:lstStyle/>
          <a:p>
            <a:r>
              <a:rPr lang="en-US" dirty="0" smtClean="0"/>
              <a:t>Plumber</a:t>
            </a:r>
          </a:p>
          <a:p>
            <a:r>
              <a:rPr lang="en-US" dirty="0" smtClean="0"/>
              <a:t>Airline Pilot</a:t>
            </a:r>
            <a:endParaRPr lang="en-US" dirty="0"/>
          </a:p>
          <a:p>
            <a:r>
              <a:rPr lang="en-US" dirty="0" smtClean="0"/>
              <a:t>Physician</a:t>
            </a:r>
          </a:p>
          <a:p>
            <a:r>
              <a:rPr lang="en-US" dirty="0" smtClean="0"/>
              <a:t>Nurse</a:t>
            </a:r>
          </a:p>
          <a:p>
            <a:r>
              <a:rPr lang="en-US" dirty="0" smtClean="0"/>
              <a:t>Cosmetologist</a:t>
            </a:r>
          </a:p>
        </p:txBody>
      </p:sp>
    </p:spTree>
    <p:extLst>
      <p:ext uri="{BB962C8B-B14F-4D97-AF65-F5344CB8AC3E}">
        <p14:creationId xmlns:p14="http://schemas.microsoft.com/office/powerpoint/2010/main" val="144325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Step 1—Identify Essential Practices--Pilots</a:t>
            </a:r>
            <a:endParaRPr lang="en-US" sz="4000" dirty="0"/>
          </a:p>
        </p:txBody>
      </p:sp>
      <p:sp>
        <p:nvSpPr>
          <p:cNvPr id="3" name="Content Placeholder 2"/>
          <p:cNvSpPr>
            <a:spLocks noGrp="1"/>
          </p:cNvSpPr>
          <p:nvPr>
            <p:ph idx="1"/>
          </p:nvPr>
        </p:nvSpPr>
        <p:spPr/>
        <p:txBody>
          <a:bodyPr/>
          <a:lstStyle/>
          <a:p>
            <a:r>
              <a:rPr lang="en-US" sz="2800" dirty="0" smtClean="0"/>
              <a:t>Conduct pre-flight inspection</a:t>
            </a:r>
          </a:p>
          <a:p>
            <a:r>
              <a:rPr lang="en-US" sz="2800" dirty="0" smtClean="0"/>
              <a:t>Perform normal and cross-wind approaches and landings</a:t>
            </a:r>
          </a:p>
          <a:p>
            <a:r>
              <a:rPr lang="en-US" sz="2800" dirty="0" smtClean="0"/>
              <a:t>Execute straight turns and climbing turns</a:t>
            </a:r>
          </a:p>
          <a:p>
            <a:r>
              <a:rPr lang="en-US" sz="2800" dirty="0" smtClean="0"/>
              <a:t>Perform effective visual scanning</a:t>
            </a:r>
          </a:p>
          <a:p>
            <a:r>
              <a:rPr lang="en-US" sz="2800" dirty="0" smtClean="0"/>
              <a:t>Avoid a runway incursion</a:t>
            </a:r>
          </a:p>
          <a:p>
            <a:r>
              <a:rPr lang="en-US" sz="2800" dirty="0" smtClean="0"/>
              <a:t>AND SO FORTH</a:t>
            </a:r>
          </a:p>
        </p:txBody>
      </p:sp>
    </p:spTree>
    <p:extLst>
      <p:ext uri="{BB962C8B-B14F-4D97-AF65-F5344CB8AC3E}">
        <p14:creationId xmlns:p14="http://schemas.microsoft.com/office/powerpoint/2010/main" val="984590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2—Gaining Expertise</a:t>
            </a:r>
            <a:endParaRPr lang="en-US" dirty="0"/>
          </a:p>
        </p:txBody>
      </p:sp>
      <p:sp>
        <p:nvSpPr>
          <p:cNvPr id="3" name="Content Placeholder 2"/>
          <p:cNvSpPr>
            <a:spLocks noGrp="1"/>
          </p:cNvSpPr>
          <p:nvPr>
            <p:ph idx="1"/>
          </p:nvPr>
        </p:nvSpPr>
        <p:spPr/>
        <p:txBody>
          <a:bodyPr/>
          <a:lstStyle/>
          <a:p>
            <a:r>
              <a:rPr lang="en-US" dirty="0" smtClean="0"/>
              <a:t>Not gained by reading or talking about practices</a:t>
            </a:r>
          </a:p>
          <a:p>
            <a:r>
              <a:rPr lang="en-US" dirty="0" smtClean="0"/>
              <a:t>Gained through well-structured opportunities to practice particular skills in authentic settings with support and feedback</a:t>
            </a:r>
            <a:endParaRPr lang="en-US" dirty="0"/>
          </a:p>
        </p:txBody>
      </p:sp>
    </p:spTree>
    <p:extLst>
      <p:ext uri="{BB962C8B-B14F-4D97-AF65-F5344CB8AC3E}">
        <p14:creationId xmlns:p14="http://schemas.microsoft.com/office/powerpoint/2010/main" val="1179559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Expertise</a:t>
            </a:r>
            <a:endParaRPr lang="en-US" dirty="0"/>
          </a:p>
        </p:txBody>
      </p:sp>
      <p:sp>
        <p:nvSpPr>
          <p:cNvPr id="3" name="Content Placeholder 2"/>
          <p:cNvSpPr>
            <a:spLocks noGrp="1"/>
          </p:cNvSpPr>
          <p:nvPr>
            <p:ph idx="1"/>
          </p:nvPr>
        </p:nvSpPr>
        <p:spPr/>
        <p:txBody>
          <a:bodyPr/>
          <a:lstStyle/>
          <a:p>
            <a:r>
              <a:rPr lang="en-US" dirty="0" smtClean="0"/>
              <a:t>Opportunities to learn</a:t>
            </a:r>
          </a:p>
          <a:p>
            <a:r>
              <a:rPr lang="en-US" dirty="0" smtClean="0"/>
              <a:t>Address specific identified practices</a:t>
            </a:r>
          </a:p>
          <a:p>
            <a:r>
              <a:rPr lang="en-US" dirty="0" smtClean="0"/>
              <a:t>Well structured</a:t>
            </a:r>
          </a:p>
          <a:p>
            <a:r>
              <a:rPr lang="en-US" dirty="0" smtClean="0"/>
              <a:t>Authentic settings</a:t>
            </a:r>
          </a:p>
          <a:p>
            <a:r>
              <a:rPr lang="en-US" dirty="0" smtClean="0"/>
              <a:t>Support (scaffolding, models)</a:t>
            </a:r>
          </a:p>
          <a:p>
            <a:r>
              <a:rPr lang="en-US" dirty="0" smtClean="0"/>
              <a:t>Feedback (coaching, reflection)</a:t>
            </a:r>
          </a:p>
        </p:txBody>
      </p:sp>
    </p:spTree>
    <p:extLst>
      <p:ext uri="{BB962C8B-B14F-4D97-AF65-F5344CB8AC3E}">
        <p14:creationId xmlns:p14="http://schemas.microsoft.com/office/powerpoint/2010/main" val="172724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Expertise</a:t>
            </a:r>
            <a:endParaRPr lang="en-US" dirty="0"/>
          </a:p>
        </p:txBody>
      </p:sp>
      <p:sp>
        <p:nvSpPr>
          <p:cNvPr id="3" name="Content Placeholder 2"/>
          <p:cNvSpPr>
            <a:spLocks noGrp="1"/>
          </p:cNvSpPr>
          <p:nvPr>
            <p:ph idx="1"/>
          </p:nvPr>
        </p:nvSpPr>
        <p:spPr/>
        <p:txBody>
          <a:bodyPr/>
          <a:lstStyle/>
          <a:p>
            <a:r>
              <a:rPr lang="en-US" sz="2800" dirty="0" smtClean="0"/>
              <a:t>Cannot develop expertise unless essential practices are identified</a:t>
            </a:r>
          </a:p>
          <a:p>
            <a:r>
              <a:rPr lang="en-US" sz="2800" dirty="0" smtClean="0"/>
              <a:t>One </a:t>
            </a:r>
            <a:r>
              <a:rPr lang="en-US" sz="2800" dirty="0"/>
              <a:t>of the major barriers to improving the practice of </a:t>
            </a:r>
            <a:r>
              <a:rPr lang="en-US" sz="2800" dirty="0" smtClean="0"/>
              <a:t>special educators and other teachers </a:t>
            </a:r>
            <a:r>
              <a:rPr lang="en-US" sz="2800" dirty="0"/>
              <a:t>is that we have not identified the most important </a:t>
            </a:r>
            <a:r>
              <a:rPr lang="en-US" sz="2800" dirty="0" smtClean="0"/>
              <a:t>practices they should </a:t>
            </a:r>
            <a:r>
              <a:rPr lang="en-US" sz="2800" dirty="0"/>
              <a:t>learn to use. </a:t>
            </a:r>
            <a:endParaRPr lang="en-US" sz="2800" dirty="0" smtClean="0"/>
          </a:p>
        </p:txBody>
      </p:sp>
    </p:spTree>
    <p:extLst>
      <p:ext uri="{BB962C8B-B14F-4D97-AF65-F5344CB8AC3E}">
        <p14:creationId xmlns:p14="http://schemas.microsoft.com/office/powerpoint/2010/main" val="692003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Expertise</a:t>
            </a:r>
            <a:endParaRPr lang="en-US" dirty="0"/>
          </a:p>
        </p:txBody>
      </p:sp>
      <p:sp>
        <p:nvSpPr>
          <p:cNvPr id="3" name="Content Placeholder 2"/>
          <p:cNvSpPr>
            <a:spLocks noGrp="1"/>
          </p:cNvSpPr>
          <p:nvPr>
            <p:ph idx="1"/>
          </p:nvPr>
        </p:nvSpPr>
        <p:spPr/>
        <p:txBody>
          <a:bodyPr/>
          <a:lstStyle/>
          <a:p>
            <a:r>
              <a:rPr lang="en-US" dirty="0" smtClean="0"/>
              <a:t>Step 1—Identify essential practices</a:t>
            </a:r>
          </a:p>
          <a:p>
            <a:r>
              <a:rPr lang="en-US" dirty="0" smtClean="0"/>
              <a:t>Step 2—Systematically train candidates to use these practices</a:t>
            </a:r>
          </a:p>
        </p:txBody>
      </p:sp>
    </p:spTree>
    <p:extLst>
      <p:ext uri="{BB962C8B-B14F-4D97-AF65-F5344CB8AC3E}">
        <p14:creationId xmlns:p14="http://schemas.microsoft.com/office/powerpoint/2010/main" val="1822267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90" y="1828800"/>
            <a:ext cx="6994525" cy="1985553"/>
          </a:xfrm>
        </p:spPr>
        <p:txBody>
          <a:bodyPr/>
          <a:lstStyle/>
          <a:p>
            <a:r>
              <a:rPr lang="en-US" sz="2800" dirty="0" smtClean="0"/>
              <a:t>Structure and Content of Teacher Preparation</a:t>
            </a:r>
            <a:endParaRPr lang="en-US" sz="2800" dirty="0"/>
          </a:p>
        </p:txBody>
      </p:sp>
    </p:spTree>
    <p:extLst>
      <p:ext uri="{BB962C8B-B14F-4D97-AF65-F5344CB8AC3E}">
        <p14:creationId xmlns:p14="http://schemas.microsoft.com/office/powerpoint/2010/main" val="839179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Current Structure  (NCATE, 2010)</a:t>
            </a:r>
            <a:endParaRPr lang="en-US" dirty="0"/>
          </a:p>
        </p:txBody>
      </p:sp>
      <p:sp>
        <p:nvSpPr>
          <p:cNvPr id="3" name="Content Placeholder 2"/>
          <p:cNvSpPr>
            <a:spLocks noGrp="1"/>
          </p:cNvSpPr>
          <p:nvPr>
            <p:ph idx="1"/>
          </p:nvPr>
        </p:nvSpPr>
        <p:spPr/>
        <p:txBody>
          <a:bodyPr/>
          <a:lstStyle/>
          <a:p>
            <a:r>
              <a:rPr lang="en-US" sz="2800" dirty="0" smtClean="0"/>
              <a:t>Most </a:t>
            </a:r>
            <a:r>
              <a:rPr lang="en-US" sz="2800" dirty="0"/>
              <a:t>preparation occurs in settings remote from practice</a:t>
            </a:r>
          </a:p>
          <a:p>
            <a:r>
              <a:rPr lang="en-US" sz="2800" dirty="0"/>
              <a:t>Loose connections between coursework and field </a:t>
            </a:r>
            <a:r>
              <a:rPr lang="en-US" sz="2800" dirty="0" smtClean="0"/>
              <a:t>experiences</a:t>
            </a:r>
            <a:endParaRPr lang="en-US" sz="2800" dirty="0"/>
          </a:p>
        </p:txBody>
      </p:sp>
    </p:spTree>
    <p:extLst>
      <p:ext uri="{BB962C8B-B14F-4D97-AF65-F5344CB8AC3E}">
        <p14:creationId xmlns:p14="http://schemas.microsoft.com/office/powerpoint/2010/main" val="745047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Issues--Current Structure</a:t>
            </a:r>
            <a:endParaRPr lang="en-US" dirty="0"/>
          </a:p>
        </p:txBody>
      </p:sp>
      <p:sp>
        <p:nvSpPr>
          <p:cNvPr id="3" name="Content Placeholder 2"/>
          <p:cNvSpPr>
            <a:spLocks noGrp="1"/>
          </p:cNvSpPr>
          <p:nvPr>
            <p:ph idx="1"/>
          </p:nvPr>
        </p:nvSpPr>
        <p:spPr/>
        <p:txBody>
          <a:bodyPr/>
          <a:lstStyle/>
          <a:p>
            <a:r>
              <a:rPr lang="en-US" sz="2800" dirty="0"/>
              <a:t>Fragmentation between theory and practice</a:t>
            </a:r>
          </a:p>
          <a:p>
            <a:r>
              <a:rPr lang="en-US" sz="2800" dirty="0" smtClean="0"/>
              <a:t>Focus mostly on conceptual underpinnings of practice </a:t>
            </a:r>
          </a:p>
          <a:p>
            <a:r>
              <a:rPr lang="en-US" sz="2800" dirty="0" smtClean="0"/>
              <a:t>Candidates know </a:t>
            </a:r>
            <a:r>
              <a:rPr lang="en-US" sz="2800" i="1" dirty="0" smtClean="0"/>
              <a:t>about</a:t>
            </a:r>
            <a:r>
              <a:rPr lang="en-US" sz="2800" dirty="0" smtClean="0"/>
              <a:t> practices, but we do not prepare them to </a:t>
            </a:r>
            <a:r>
              <a:rPr lang="en-US" sz="2800" i="1" dirty="0" smtClean="0"/>
              <a:t>use </a:t>
            </a:r>
            <a:r>
              <a:rPr lang="en-US" sz="2800" dirty="0" smtClean="0"/>
              <a:t>practices</a:t>
            </a:r>
          </a:p>
        </p:txBody>
      </p:sp>
    </p:spTree>
    <p:extLst>
      <p:ext uri="{BB962C8B-B14F-4D97-AF65-F5344CB8AC3E}">
        <p14:creationId xmlns:p14="http://schemas.microsoft.com/office/powerpoint/2010/main" val="1729283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Structure</a:t>
            </a:r>
            <a:endParaRPr lang="en-US" dirty="0"/>
          </a:p>
        </p:txBody>
      </p:sp>
      <p:sp>
        <p:nvSpPr>
          <p:cNvPr id="3" name="Content Placeholder 2"/>
          <p:cNvSpPr>
            <a:spLocks noGrp="1"/>
          </p:cNvSpPr>
          <p:nvPr>
            <p:ph idx="1"/>
          </p:nvPr>
        </p:nvSpPr>
        <p:spPr/>
        <p:txBody>
          <a:bodyPr/>
          <a:lstStyle/>
          <a:p>
            <a:r>
              <a:rPr lang="en-US" sz="2700" dirty="0" smtClean="0"/>
              <a:t>How do candidates learn to use practices? </a:t>
            </a:r>
          </a:p>
          <a:p>
            <a:pPr lvl="1"/>
            <a:r>
              <a:rPr lang="en-US" sz="2600" dirty="0" smtClean="0"/>
              <a:t>Learn from field experiences/internship</a:t>
            </a:r>
          </a:p>
          <a:p>
            <a:pPr lvl="1"/>
            <a:r>
              <a:rPr lang="en-US" sz="2600" dirty="0" smtClean="0"/>
              <a:t>Cooperating teacher has skill in using certain practices</a:t>
            </a:r>
          </a:p>
          <a:p>
            <a:pPr lvl="1"/>
            <a:r>
              <a:rPr lang="en-US" sz="2600" dirty="0" smtClean="0"/>
              <a:t>No systematic control over what practices are learned</a:t>
            </a:r>
          </a:p>
          <a:p>
            <a:pPr lvl="1"/>
            <a:r>
              <a:rPr lang="en-US" sz="2600" dirty="0" smtClean="0"/>
              <a:t>Practices learned are largely left to chance</a:t>
            </a:r>
            <a:r>
              <a:rPr lang="en-US" sz="2300" dirty="0" smtClean="0"/>
              <a:t> </a:t>
            </a:r>
          </a:p>
        </p:txBody>
      </p:sp>
    </p:spTree>
    <p:extLst>
      <p:ext uri="{BB962C8B-B14F-4D97-AF65-F5344CB8AC3E}">
        <p14:creationId xmlns:p14="http://schemas.microsoft.com/office/powerpoint/2010/main" val="127172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ln>
            <a:miter lim="800000"/>
            <a:headEnd/>
            <a:tailEnd/>
          </a:ln>
        </p:spPr>
        <p:txBody>
          <a:bodyPr/>
          <a:lstStyle/>
          <a:p>
            <a:r>
              <a:rPr lang="en-US">
                <a:latin typeface="Arial" charset="0"/>
                <a:ea typeface="ＭＳ Ｐゴシック" charset="0"/>
              </a:rPr>
              <a:t>Disclaimer </a:t>
            </a:r>
          </a:p>
        </p:txBody>
      </p:sp>
      <p:sp>
        <p:nvSpPr>
          <p:cNvPr id="3" name="Content Placeholder 2"/>
          <p:cNvSpPr>
            <a:spLocks noGrp="1"/>
          </p:cNvSpPr>
          <p:nvPr>
            <p:ph idx="1"/>
          </p:nvPr>
        </p:nvSpPr>
        <p:spPr/>
        <p:txBody>
          <a:bodyPr/>
          <a:lstStyle/>
          <a:p>
            <a:pPr marL="0" indent="0">
              <a:buFont typeface="Wingdings" charset="0"/>
              <a:buNone/>
              <a:defRPr/>
            </a:pPr>
            <a:r>
              <a:rPr lang="en-US" sz="2000" dirty="0"/>
              <a:t>This content was produced under U.S. Department of Education, Office of Special Education Programs, Award No. H325A120003. Bonnie Jones and David </a:t>
            </a:r>
            <a:r>
              <a:rPr lang="en-US" sz="2000" dirty="0" err="1"/>
              <a:t>Guardino</a:t>
            </a:r>
            <a:r>
              <a:rPr lang="en-US" sz="2000" dirty="0"/>
              <a:t> serve as the project officers. The views expressed herein do not necessarily represent the positions or polices of the U.S. Department of Education. No official endorsement by the U.S. Department of Education of any product, commodity, service, or enterprise mentioned in this website is intended or should be inferred. </a:t>
            </a:r>
          </a:p>
          <a:p>
            <a:pPr marL="0" indent="0">
              <a:buFont typeface="Wingdings" charset="0"/>
              <a:buNone/>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Issues--Current Structure</a:t>
            </a:r>
            <a:endParaRPr lang="en-US" dirty="0"/>
          </a:p>
        </p:txBody>
      </p:sp>
      <p:sp>
        <p:nvSpPr>
          <p:cNvPr id="3" name="Content Placeholder 2"/>
          <p:cNvSpPr>
            <a:spLocks noGrp="1"/>
          </p:cNvSpPr>
          <p:nvPr>
            <p:ph idx="1"/>
          </p:nvPr>
        </p:nvSpPr>
        <p:spPr/>
        <p:txBody>
          <a:bodyPr/>
          <a:lstStyle/>
          <a:p>
            <a:r>
              <a:rPr lang="en-US" sz="2700" dirty="0" smtClean="0"/>
              <a:t>Most teacher preparation programs are not structured to prepare candidates to use practices (NCATE, 2010)</a:t>
            </a:r>
          </a:p>
          <a:p>
            <a:r>
              <a:rPr lang="en-US" sz="2700" dirty="0" smtClean="0"/>
              <a:t>Recommended that teacher preparation should be ‘turned upside down’ and centered in clinical practice</a:t>
            </a:r>
          </a:p>
        </p:txBody>
      </p:sp>
    </p:spTree>
    <p:extLst>
      <p:ext uri="{BB962C8B-B14F-4D97-AF65-F5344CB8AC3E}">
        <p14:creationId xmlns:p14="http://schemas.microsoft.com/office/powerpoint/2010/main" val="117000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Discussion--Current Content</a:t>
            </a:r>
            <a:endParaRPr lang="en-US" dirty="0"/>
          </a:p>
        </p:txBody>
      </p:sp>
      <p:sp>
        <p:nvSpPr>
          <p:cNvPr id="3" name="Content Placeholder 2"/>
          <p:cNvSpPr>
            <a:spLocks noGrp="1"/>
          </p:cNvSpPr>
          <p:nvPr>
            <p:ph idx="1"/>
          </p:nvPr>
        </p:nvSpPr>
        <p:spPr>
          <a:xfrm>
            <a:off x="1692289" y="1652481"/>
            <a:ext cx="6994525" cy="3629025"/>
          </a:xfrm>
        </p:spPr>
        <p:txBody>
          <a:bodyPr/>
          <a:lstStyle/>
          <a:p>
            <a:r>
              <a:rPr lang="en-US" dirty="0" smtClean="0"/>
              <a:t>Take five minutes to discuss</a:t>
            </a:r>
          </a:p>
          <a:p>
            <a:pPr lvl="1">
              <a:buFont typeface="Wingdings" charset="2"/>
              <a:buChar char="Ø"/>
            </a:pPr>
            <a:r>
              <a:rPr lang="en-US" sz="2400" dirty="0" smtClean="0"/>
              <a:t>Do teacher preparation programs have too much content to cover?</a:t>
            </a:r>
          </a:p>
          <a:p>
            <a:pPr lvl="1">
              <a:buFont typeface="Wingdings" charset="2"/>
              <a:buChar char="Ø"/>
            </a:pPr>
            <a:r>
              <a:rPr lang="en-US" sz="2400" dirty="0" smtClean="0"/>
              <a:t>If so, where does the content come from? Why does it have to be covered?</a:t>
            </a:r>
          </a:p>
          <a:p>
            <a:pPr lvl="1">
              <a:buFont typeface="Wingdings" charset="2"/>
              <a:buChar char="Ø"/>
            </a:pPr>
            <a:r>
              <a:rPr lang="en-US" sz="2400" dirty="0" smtClean="0"/>
              <a:t>Does most of this content improve teacher practice?</a:t>
            </a:r>
          </a:p>
        </p:txBody>
      </p:sp>
    </p:spTree>
    <p:extLst>
      <p:ext uri="{BB962C8B-B14F-4D97-AF65-F5344CB8AC3E}">
        <p14:creationId xmlns:p14="http://schemas.microsoft.com/office/powerpoint/2010/main" val="1918686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Content</a:t>
            </a:r>
            <a:endParaRPr lang="en-US" dirty="0"/>
          </a:p>
        </p:txBody>
      </p:sp>
      <p:sp>
        <p:nvSpPr>
          <p:cNvPr id="3" name="Content Placeholder 2"/>
          <p:cNvSpPr>
            <a:spLocks noGrp="1"/>
          </p:cNvSpPr>
          <p:nvPr>
            <p:ph idx="1"/>
          </p:nvPr>
        </p:nvSpPr>
        <p:spPr>
          <a:xfrm>
            <a:off x="1692289" y="1652481"/>
            <a:ext cx="6994525" cy="3629025"/>
          </a:xfrm>
        </p:spPr>
        <p:txBody>
          <a:bodyPr/>
          <a:lstStyle/>
          <a:p>
            <a:r>
              <a:rPr lang="en-US" kern="1200" dirty="0" smtClean="0">
                <a:solidFill>
                  <a:schemeClr val="tx1"/>
                </a:solidFill>
              </a:rPr>
              <a:t>One </a:t>
            </a:r>
            <a:r>
              <a:rPr lang="en-US" kern="1200" dirty="0">
                <a:solidFill>
                  <a:schemeClr val="tx1"/>
                </a:solidFill>
              </a:rPr>
              <a:t>of the major barriers to improving the practice </a:t>
            </a:r>
            <a:r>
              <a:rPr lang="en-US" kern="1200" dirty="0" smtClean="0">
                <a:solidFill>
                  <a:schemeClr val="tx1"/>
                </a:solidFill>
              </a:rPr>
              <a:t>of teachers </a:t>
            </a:r>
            <a:r>
              <a:rPr lang="en-US" kern="1200" dirty="0">
                <a:solidFill>
                  <a:schemeClr val="tx1"/>
                </a:solidFill>
              </a:rPr>
              <a:t>is that we have not identified the most important practices </a:t>
            </a:r>
            <a:r>
              <a:rPr lang="en-US" kern="1200" dirty="0" smtClean="0">
                <a:solidFill>
                  <a:schemeClr val="tx1"/>
                </a:solidFill>
              </a:rPr>
              <a:t>they </a:t>
            </a:r>
            <a:r>
              <a:rPr lang="en-US" kern="1200" dirty="0">
                <a:solidFill>
                  <a:schemeClr val="tx1"/>
                </a:solidFill>
              </a:rPr>
              <a:t>should learn to </a:t>
            </a:r>
            <a:r>
              <a:rPr lang="en-US" kern="1200" dirty="0" smtClean="0">
                <a:solidFill>
                  <a:schemeClr val="tx1"/>
                </a:solidFill>
              </a:rPr>
              <a:t>use to improve student outcomes.</a:t>
            </a:r>
            <a:endParaRPr lang="en-US" dirty="0" smtClean="0"/>
          </a:p>
        </p:txBody>
      </p:sp>
    </p:spTree>
    <p:extLst>
      <p:ext uri="{BB962C8B-B14F-4D97-AF65-F5344CB8AC3E}">
        <p14:creationId xmlns:p14="http://schemas.microsoft.com/office/powerpoint/2010/main" val="852143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Content</a:t>
            </a:r>
            <a:endParaRPr lang="en-US" dirty="0"/>
          </a:p>
        </p:txBody>
      </p:sp>
      <p:sp>
        <p:nvSpPr>
          <p:cNvPr id="3" name="Content Placeholder 2"/>
          <p:cNvSpPr>
            <a:spLocks noGrp="1"/>
          </p:cNvSpPr>
          <p:nvPr>
            <p:ph idx="1"/>
          </p:nvPr>
        </p:nvSpPr>
        <p:spPr>
          <a:xfrm>
            <a:off x="1692289" y="1652481"/>
            <a:ext cx="6994525" cy="3629025"/>
          </a:xfrm>
        </p:spPr>
        <p:txBody>
          <a:bodyPr/>
          <a:lstStyle/>
          <a:p>
            <a:r>
              <a:rPr lang="en-US" dirty="0" smtClean="0"/>
              <a:t>The HLPs were developed to</a:t>
            </a:r>
          </a:p>
          <a:p>
            <a:pPr lvl="1"/>
            <a:r>
              <a:rPr lang="en-US" dirty="0" smtClean="0"/>
              <a:t>Identify essential practices</a:t>
            </a:r>
          </a:p>
          <a:p>
            <a:pPr lvl="1"/>
            <a:r>
              <a:rPr lang="en-US" dirty="0" smtClean="0"/>
              <a:t>Provide more focus for teacher preparation</a:t>
            </a:r>
            <a:endParaRPr lang="en-US" dirty="0"/>
          </a:p>
          <a:p>
            <a:r>
              <a:rPr lang="en-US" dirty="0" smtClean="0"/>
              <a:t>Core curriculum of practice for teacher preparation</a:t>
            </a:r>
          </a:p>
        </p:txBody>
      </p:sp>
    </p:spTree>
    <p:extLst>
      <p:ext uri="{BB962C8B-B14F-4D97-AF65-F5344CB8AC3E}">
        <p14:creationId xmlns:p14="http://schemas.microsoft.com/office/powerpoint/2010/main" val="317571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HLP Writing Team</a:t>
            </a:r>
            <a:endParaRPr lang="en-US" dirty="0"/>
          </a:p>
        </p:txBody>
      </p:sp>
      <p:sp>
        <p:nvSpPr>
          <p:cNvPr id="3" name="Content Placeholder 2"/>
          <p:cNvSpPr>
            <a:spLocks noGrp="1"/>
          </p:cNvSpPr>
          <p:nvPr>
            <p:ph idx="1"/>
          </p:nvPr>
        </p:nvSpPr>
        <p:spPr>
          <a:xfrm>
            <a:off x="1692290" y="1417638"/>
            <a:ext cx="6994525" cy="4044699"/>
          </a:xfrm>
        </p:spPr>
        <p:txBody>
          <a:bodyPr/>
          <a:lstStyle/>
          <a:p>
            <a:pPr>
              <a:spcBef>
                <a:spcPts val="300"/>
              </a:spcBef>
              <a:spcAft>
                <a:spcPts val="300"/>
              </a:spcAft>
            </a:pPr>
            <a:r>
              <a:rPr lang="en-US" altLang="en-US" sz="1600" dirty="0"/>
              <a:t>James McLeskey, Chair, University of Florida</a:t>
            </a:r>
          </a:p>
          <a:p>
            <a:pPr>
              <a:spcBef>
                <a:spcPts val="300"/>
              </a:spcBef>
              <a:spcAft>
                <a:spcPts val="300"/>
              </a:spcAft>
            </a:pPr>
            <a:r>
              <a:rPr lang="en-US" altLang="en-US" sz="1600" dirty="0"/>
              <a:t>Mary-Dean </a:t>
            </a:r>
            <a:r>
              <a:rPr lang="en-US" altLang="en-US" sz="1600" dirty="0" err="1"/>
              <a:t>Barringer</a:t>
            </a:r>
            <a:r>
              <a:rPr lang="en-US" altLang="en-US" sz="1600" dirty="0"/>
              <a:t>, Council of the Chief State School Officers and First CEC Teacher of the Year</a:t>
            </a:r>
          </a:p>
          <a:p>
            <a:pPr>
              <a:spcBef>
                <a:spcPts val="300"/>
              </a:spcBef>
              <a:spcAft>
                <a:spcPts val="300"/>
              </a:spcAft>
            </a:pPr>
            <a:r>
              <a:rPr lang="en-US" altLang="en-US" sz="1600" dirty="0"/>
              <a:t>Bonnie Billingsley, Virginia Tech</a:t>
            </a:r>
          </a:p>
          <a:p>
            <a:pPr>
              <a:spcBef>
                <a:spcPts val="300"/>
              </a:spcBef>
              <a:spcAft>
                <a:spcPts val="300"/>
              </a:spcAft>
            </a:pPr>
            <a:r>
              <a:rPr lang="en-US" altLang="en-US" sz="1600" dirty="0" smtClean="0"/>
              <a:t>Mary </a:t>
            </a:r>
            <a:r>
              <a:rPr lang="en-US" altLang="en-US" sz="1600" dirty="0"/>
              <a:t>Brownell, University of Florida</a:t>
            </a:r>
          </a:p>
          <a:p>
            <a:pPr>
              <a:spcBef>
                <a:spcPts val="300"/>
              </a:spcBef>
              <a:spcAft>
                <a:spcPts val="300"/>
              </a:spcAft>
            </a:pPr>
            <a:r>
              <a:rPr lang="en-US" altLang="en-US" sz="1600" dirty="0" err="1"/>
              <a:t>Dia</a:t>
            </a:r>
            <a:r>
              <a:rPr lang="en-US" altLang="en-US" sz="1600" dirty="0"/>
              <a:t> Jackson, American </a:t>
            </a:r>
            <a:r>
              <a:rPr lang="en-US" altLang="en-US" sz="1600" dirty="0" smtClean="0"/>
              <a:t>Institutes for </a:t>
            </a:r>
            <a:r>
              <a:rPr lang="en-US" altLang="en-US" sz="1600" dirty="0"/>
              <a:t>Research</a:t>
            </a:r>
          </a:p>
          <a:p>
            <a:pPr>
              <a:spcBef>
                <a:spcPts val="300"/>
              </a:spcBef>
              <a:spcAft>
                <a:spcPts val="300"/>
              </a:spcAft>
            </a:pPr>
            <a:r>
              <a:rPr lang="en-US" altLang="en-US" sz="1600" dirty="0" smtClean="0"/>
              <a:t>Tim </a:t>
            </a:r>
            <a:r>
              <a:rPr lang="en-US" altLang="en-US" sz="1600" dirty="0"/>
              <a:t>Lewis, University of Missouri</a:t>
            </a:r>
          </a:p>
          <a:p>
            <a:pPr>
              <a:spcBef>
                <a:spcPts val="300"/>
              </a:spcBef>
              <a:spcAft>
                <a:spcPts val="300"/>
              </a:spcAft>
            </a:pPr>
            <a:r>
              <a:rPr lang="en-US" altLang="en-US" sz="1600" dirty="0"/>
              <a:t>Michael Kennedy, University of Virginia </a:t>
            </a:r>
          </a:p>
          <a:p>
            <a:pPr>
              <a:spcBef>
                <a:spcPts val="300"/>
              </a:spcBef>
              <a:spcAft>
                <a:spcPts val="300"/>
              </a:spcAft>
            </a:pPr>
            <a:r>
              <a:rPr lang="en-US" altLang="en-US" sz="1600" dirty="0" smtClean="0"/>
              <a:t>Larry </a:t>
            </a:r>
            <a:r>
              <a:rPr lang="en-US" altLang="en-US" sz="1600" dirty="0" err="1"/>
              <a:t>Maheady</a:t>
            </a:r>
            <a:r>
              <a:rPr lang="en-US" altLang="en-US" sz="1600" dirty="0"/>
              <a:t>, </a:t>
            </a:r>
            <a:r>
              <a:rPr lang="en-US" altLang="en-US" sz="1600" dirty="0" smtClean="0"/>
              <a:t>SUNY-Buffalo State</a:t>
            </a:r>
            <a:endParaRPr lang="en-US" altLang="en-US" sz="1600" dirty="0"/>
          </a:p>
          <a:p>
            <a:pPr>
              <a:spcBef>
                <a:spcPts val="300"/>
              </a:spcBef>
              <a:spcAft>
                <a:spcPts val="300"/>
              </a:spcAft>
            </a:pPr>
            <a:r>
              <a:rPr lang="en-US" altLang="en-US" sz="1600" dirty="0"/>
              <a:t>Jackie Rodriguez, College of William and Mary</a:t>
            </a:r>
          </a:p>
          <a:p>
            <a:pPr>
              <a:spcBef>
                <a:spcPts val="300"/>
              </a:spcBef>
              <a:spcAft>
                <a:spcPts val="300"/>
              </a:spcAft>
            </a:pPr>
            <a:r>
              <a:rPr lang="en-US" altLang="en-US" sz="1600" dirty="0" smtClean="0"/>
              <a:t>Mary </a:t>
            </a:r>
            <a:r>
              <a:rPr lang="en-US" altLang="en-US" sz="1600" dirty="0"/>
              <a:t>Catherine </a:t>
            </a:r>
            <a:r>
              <a:rPr lang="en-US" altLang="en-US" sz="1600" dirty="0" err="1"/>
              <a:t>Scheeler</a:t>
            </a:r>
            <a:r>
              <a:rPr lang="en-US" altLang="en-US" sz="1600" dirty="0"/>
              <a:t>, Pennsylvania State University </a:t>
            </a:r>
          </a:p>
          <a:p>
            <a:pPr>
              <a:spcBef>
                <a:spcPts val="300"/>
              </a:spcBef>
              <a:spcAft>
                <a:spcPts val="300"/>
              </a:spcAft>
            </a:pPr>
            <a:r>
              <a:rPr lang="en-US" altLang="en-US" sz="1600" dirty="0" smtClean="0"/>
              <a:t>Judy </a:t>
            </a:r>
            <a:r>
              <a:rPr lang="en-US" altLang="en-US" sz="1600" dirty="0"/>
              <a:t>Winn, University of WI – Milwaukee </a:t>
            </a:r>
            <a:endParaRPr lang="en-US" altLang="en-US" sz="1600" dirty="0" smtClean="0"/>
          </a:p>
          <a:p>
            <a:pPr>
              <a:spcBef>
                <a:spcPts val="300"/>
              </a:spcBef>
              <a:spcAft>
                <a:spcPts val="300"/>
              </a:spcAft>
            </a:pPr>
            <a:r>
              <a:rPr lang="en-US" altLang="en-US" sz="1600" dirty="0" smtClean="0"/>
              <a:t>Deb Ziegler, CEC</a:t>
            </a:r>
            <a:endParaRPr lang="en-US" altLang="en-US" sz="1600" dirty="0"/>
          </a:p>
        </p:txBody>
      </p:sp>
    </p:spTree>
    <p:extLst>
      <p:ext uri="{BB962C8B-B14F-4D97-AF65-F5344CB8AC3E}">
        <p14:creationId xmlns:p14="http://schemas.microsoft.com/office/powerpoint/2010/main" val="635096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to identify HLPs</a:t>
            </a:r>
            <a:endParaRPr lang="en-US" dirty="0"/>
          </a:p>
        </p:txBody>
      </p:sp>
      <p:sp>
        <p:nvSpPr>
          <p:cNvPr id="3" name="Content Placeholder 2"/>
          <p:cNvSpPr>
            <a:spLocks noGrp="1"/>
          </p:cNvSpPr>
          <p:nvPr>
            <p:ph idx="1"/>
          </p:nvPr>
        </p:nvSpPr>
        <p:spPr/>
        <p:txBody>
          <a:bodyPr/>
          <a:lstStyle/>
          <a:p>
            <a:r>
              <a:rPr lang="en-US" dirty="0" smtClean="0"/>
              <a:t>Effective in improving student outcomes</a:t>
            </a:r>
          </a:p>
          <a:p>
            <a:r>
              <a:rPr lang="en-US" dirty="0" smtClean="0"/>
              <a:t>Used frequently by teachers</a:t>
            </a:r>
          </a:p>
          <a:p>
            <a:r>
              <a:rPr lang="en-US" dirty="0" smtClean="0"/>
              <a:t>Broadly applicable across content areas (e.g., reading, math)</a:t>
            </a:r>
          </a:p>
          <a:p>
            <a:r>
              <a:rPr lang="en-US" dirty="0" smtClean="0"/>
              <a:t>Fundamental to effective teaching</a:t>
            </a:r>
            <a:endParaRPr lang="en-US" dirty="0"/>
          </a:p>
        </p:txBody>
      </p:sp>
    </p:spTree>
    <p:extLst>
      <p:ext uri="{BB962C8B-B14F-4D97-AF65-F5344CB8AC3E}">
        <p14:creationId xmlns:p14="http://schemas.microsoft.com/office/powerpoint/2010/main" val="10296581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to </a:t>
            </a:r>
            <a:r>
              <a:rPr lang="en-US" smtClean="0"/>
              <a:t>identify HLPs</a:t>
            </a:r>
            <a:endParaRPr lang="en-US" dirty="0"/>
          </a:p>
        </p:txBody>
      </p:sp>
      <p:sp>
        <p:nvSpPr>
          <p:cNvPr id="3" name="Content Placeholder 2"/>
          <p:cNvSpPr>
            <a:spLocks noGrp="1"/>
          </p:cNvSpPr>
          <p:nvPr>
            <p:ph idx="1"/>
          </p:nvPr>
        </p:nvSpPr>
        <p:spPr/>
        <p:txBody>
          <a:bodyPr/>
          <a:lstStyle/>
          <a:p>
            <a:r>
              <a:rPr lang="en-US" dirty="0" smtClean="0"/>
              <a:t>Novices can learn to use in practice</a:t>
            </a:r>
          </a:p>
          <a:p>
            <a:r>
              <a:rPr lang="en-US" dirty="0" smtClean="0"/>
              <a:t>Can be taught during teacher preparation</a:t>
            </a:r>
          </a:p>
          <a:p>
            <a:r>
              <a:rPr lang="en-US" dirty="0" smtClean="0"/>
              <a:t>Limited in number</a:t>
            </a:r>
            <a:endParaRPr lang="en-US" dirty="0"/>
          </a:p>
        </p:txBody>
      </p:sp>
    </p:spTree>
    <p:extLst>
      <p:ext uri="{BB962C8B-B14F-4D97-AF65-F5344CB8AC3E}">
        <p14:creationId xmlns:p14="http://schemas.microsoft.com/office/powerpoint/2010/main" val="630738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692290" y="274668"/>
            <a:ext cx="6994525" cy="1641475"/>
          </a:xfrm>
          <a:ln>
            <a:miter lim="800000"/>
            <a:headEnd/>
            <a:tailEnd/>
          </a:ln>
        </p:spPr>
        <p:txBody>
          <a:bodyPr/>
          <a:lstStyle/>
          <a:p>
            <a:r>
              <a:rPr lang="en-US">
                <a:latin typeface="Arial" charset="0"/>
                <a:ea typeface="MS PGothic" charset="0"/>
              </a:rPr>
              <a:t>High Leverage Practices (HLPs)</a:t>
            </a:r>
          </a:p>
        </p:txBody>
      </p:sp>
      <p:sp>
        <p:nvSpPr>
          <p:cNvPr id="21506" name="Content Placeholder 2"/>
          <p:cNvSpPr>
            <a:spLocks noGrp="1"/>
          </p:cNvSpPr>
          <p:nvPr>
            <p:ph idx="1"/>
          </p:nvPr>
        </p:nvSpPr>
        <p:spPr>
          <a:xfrm>
            <a:off x="1692290" y="2205043"/>
            <a:ext cx="6994525" cy="3629025"/>
          </a:xfrm>
        </p:spPr>
        <p:txBody>
          <a:bodyPr/>
          <a:lstStyle/>
          <a:p>
            <a:r>
              <a:rPr lang="en-US" dirty="0">
                <a:solidFill>
                  <a:schemeClr val="tx2"/>
                </a:solidFill>
                <a:latin typeface="Arial" charset="0"/>
                <a:ea typeface="MS PGothic" charset="0"/>
              </a:rPr>
              <a:t>“A set of practices that are fundamental to support…student learning, and that can be taught, learned, and implemented by those entering the profession.” </a:t>
            </a:r>
          </a:p>
          <a:p>
            <a:pPr>
              <a:buFont typeface="Wingdings" charset="0"/>
              <a:buNone/>
            </a:pPr>
            <a:r>
              <a:rPr lang="en-US" sz="2400" dirty="0">
                <a:solidFill>
                  <a:schemeClr val="tx2"/>
                </a:solidFill>
                <a:latin typeface="Arial" charset="0"/>
                <a:ea typeface="MS PGothic" charset="0"/>
              </a:rPr>
              <a:t>(</a:t>
            </a:r>
            <a:r>
              <a:rPr lang="en-US" sz="2400" dirty="0" err="1">
                <a:solidFill>
                  <a:schemeClr val="tx2"/>
                </a:solidFill>
                <a:latin typeface="Arial" charset="0"/>
                <a:ea typeface="MS PGothic" charset="0"/>
              </a:rPr>
              <a:t>Windschitl</a:t>
            </a:r>
            <a:r>
              <a:rPr lang="en-US" sz="2400" dirty="0">
                <a:solidFill>
                  <a:schemeClr val="tx2"/>
                </a:solidFill>
                <a:latin typeface="Arial" charset="0"/>
                <a:ea typeface="MS PGothic" charset="0"/>
              </a:rPr>
              <a:t>, Thompson, </a:t>
            </a:r>
            <a:r>
              <a:rPr lang="en-US" sz="2400" dirty="0" err="1">
                <a:solidFill>
                  <a:schemeClr val="tx2"/>
                </a:solidFill>
                <a:latin typeface="Arial" charset="0"/>
                <a:ea typeface="MS PGothic" charset="0"/>
              </a:rPr>
              <a:t>Braaten</a:t>
            </a:r>
            <a:r>
              <a:rPr lang="en-US" sz="2400" dirty="0">
                <a:solidFill>
                  <a:schemeClr val="tx2"/>
                </a:solidFill>
                <a:latin typeface="Arial" charset="0"/>
                <a:ea typeface="MS PGothic" charset="0"/>
              </a:rPr>
              <a:t>, &amp; </a:t>
            </a:r>
            <a:r>
              <a:rPr lang="en-US" sz="2400" dirty="0" err="1">
                <a:solidFill>
                  <a:schemeClr val="tx2"/>
                </a:solidFill>
                <a:latin typeface="Arial" charset="0"/>
                <a:ea typeface="MS PGothic" charset="0"/>
              </a:rPr>
              <a:t>Stroupe</a:t>
            </a:r>
            <a:r>
              <a:rPr lang="en-US" sz="2400" dirty="0">
                <a:solidFill>
                  <a:schemeClr val="tx2"/>
                </a:solidFill>
                <a:latin typeface="Arial" charset="0"/>
                <a:ea typeface="MS PGothic" charset="0"/>
              </a:rPr>
              <a:t>, 2012, p. 880)</a:t>
            </a:r>
          </a:p>
          <a:p>
            <a:pPr marL="0" indent="0">
              <a:buNone/>
            </a:pPr>
            <a:endParaRPr lang="en-US" dirty="0">
              <a:latin typeface="Arial" charset="0"/>
              <a:ea typeface="MS PGothic" charset="0"/>
            </a:endParaRPr>
          </a:p>
          <a:p>
            <a:pPr marL="0" indent="0">
              <a:buNone/>
            </a:pPr>
            <a:endParaRPr lang="en-US" dirty="0">
              <a:latin typeface="Arial" charset="0"/>
              <a:ea typeface="MS PGothic"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are HLPs for SPE Teachers?</a:t>
            </a:r>
            <a:endParaRPr lang="en-US" sz="4000" dirty="0"/>
          </a:p>
        </p:txBody>
      </p:sp>
      <p:sp>
        <p:nvSpPr>
          <p:cNvPr id="3" name="Content Placeholder 2"/>
          <p:cNvSpPr>
            <a:spLocks noGrp="1"/>
          </p:cNvSpPr>
          <p:nvPr>
            <p:ph idx="1"/>
          </p:nvPr>
        </p:nvSpPr>
        <p:spPr/>
        <p:txBody>
          <a:bodyPr/>
          <a:lstStyle/>
          <a:p>
            <a:r>
              <a:rPr lang="en-US" dirty="0" smtClean="0"/>
              <a:t>Collaboration</a:t>
            </a:r>
          </a:p>
          <a:p>
            <a:r>
              <a:rPr lang="en-US" dirty="0" smtClean="0"/>
              <a:t>Assessment</a:t>
            </a:r>
          </a:p>
          <a:p>
            <a:r>
              <a:rPr lang="en-US" dirty="0" smtClean="0"/>
              <a:t>Social Behavior</a:t>
            </a:r>
          </a:p>
          <a:p>
            <a:r>
              <a:rPr lang="en-US" dirty="0" smtClean="0"/>
              <a:t>Instruction</a:t>
            </a:r>
            <a:endParaRPr lang="en-US" dirty="0"/>
          </a:p>
        </p:txBody>
      </p:sp>
    </p:spTree>
    <p:extLst>
      <p:ext uri="{BB962C8B-B14F-4D97-AF65-F5344CB8AC3E}">
        <p14:creationId xmlns:p14="http://schemas.microsoft.com/office/powerpoint/2010/main" val="10746077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are HLPs for SPE Teachers?</a:t>
            </a:r>
            <a:endParaRPr lang="en-US" sz="4000" dirty="0"/>
          </a:p>
        </p:txBody>
      </p:sp>
      <p:sp>
        <p:nvSpPr>
          <p:cNvPr id="3" name="Content Placeholder 2"/>
          <p:cNvSpPr>
            <a:spLocks noGrp="1"/>
          </p:cNvSpPr>
          <p:nvPr>
            <p:ph idx="1"/>
          </p:nvPr>
        </p:nvSpPr>
        <p:spPr/>
        <p:txBody>
          <a:bodyPr/>
          <a:lstStyle/>
          <a:p>
            <a:r>
              <a:rPr lang="en-US" dirty="0" smtClean="0"/>
              <a:t>Collaboration (3)</a:t>
            </a:r>
          </a:p>
          <a:p>
            <a:r>
              <a:rPr lang="en-US" dirty="0" smtClean="0"/>
              <a:t>Assessment (3)</a:t>
            </a:r>
          </a:p>
          <a:p>
            <a:r>
              <a:rPr lang="en-US" dirty="0" smtClean="0"/>
              <a:t>Social Behavior (4)</a:t>
            </a:r>
          </a:p>
          <a:p>
            <a:r>
              <a:rPr lang="en-US" dirty="0" smtClean="0"/>
              <a:t>Instruction (12)</a:t>
            </a:r>
            <a:endParaRPr lang="en-US" dirty="0"/>
          </a:p>
        </p:txBody>
      </p:sp>
    </p:spTree>
    <p:extLst>
      <p:ext uri="{BB962C8B-B14F-4D97-AF65-F5344CB8AC3E}">
        <p14:creationId xmlns:p14="http://schemas.microsoft.com/office/powerpoint/2010/main" val="1197314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ln>
            <a:miter lim="800000"/>
            <a:headEnd/>
            <a:tailEnd/>
          </a:ln>
        </p:spPr>
        <p:txBody>
          <a:bodyPr/>
          <a:lstStyle/>
          <a:p>
            <a:r>
              <a:rPr lang="en-US" dirty="0" smtClean="0">
                <a:latin typeface="Arial" charset="0"/>
                <a:ea typeface="ＭＳ Ｐゴシック" charset="0"/>
              </a:rPr>
              <a:t>Agenda</a:t>
            </a:r>
            <a:endParaRPr lang="en-US" dirty="0">
              <a:latin typeface="Arial" charset="0"/>
              <a:ea typeface="ＭＳ Ｐゴシック" charset="0"/>
            </a:endParaRPr>
          </a:p>
        </p:txBody>
      </p:sp>
      <p:sp>
        <p:nvSpPr>
          <p:cNvPr id="3" name="Content Placeholder 2"/>
          <p:cNvSpPr>
            <a:spLocks noGrp="1"/>
          </p:cNvSpPr>
          <p:nvPr>
            <p:ph idx="1"/>
          </p:nvPr>
        </p:nvSpPr>
        <p:spPr/>
        <p:txBody>
          <a:bodyPr/>
          <a:lstStyle/>
          <a:p>
            <a:pPr lvl="0"/>
            <a:r>
              <a:rPr lang="en-US" sz="2800" dirty="0" smtClean="0"/>
              <a:t>Why High Leverage Practices and Practice Based Teacher Education?</a:t>
            </a:r>
          </a:p>
          <a:p>
            <a:r>
              <a:rPr lang="en-US" sz="2800" dirty="0" smtClean="0"/>
              <a:t>What are HLPs for K-12 SPE teachers?</a:t>
            </a:r>
            <a:endParaRPr lang="en-US" sz="2800" dirty="0"/>
          </a:p>
          <a:p>
            <a:pPr lvl="0"/>
            <a:r>
              <a:rPr lang="en-US" sz="2800" dirty="0" smtClean="0"/>
              <a:t>How are HLPs integrated into teacher preparation?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are HLPs for SPE Teachers?</a:t>
            </a:r>
            <a:endParaRPr lang="en-US" sz="4000" dirty="0"/>
          </a:p>
        </p:txBody>
      </p:sp>
      <p:sp>
        <p:nvSpPr>
          <p:cNvPr id="3" name="Content Placeholder 2"/>
          <p:cNvSpPr>
            <a:spLocks noGrp="1"/>
          </p:cNvSpPr>
          <p:nvPr>
            <p:ph idx="1"/>
          </p:nvPr>
        </p:nvSpPr>
        <p:spPr/>
        <p:txBody>
          <a:bodyPr/>
          <a:lstStyle/>
          <a:p>
            <a:r>
              <a:rPr lang="en-US" dirty="0" smtClean="0"/>
              <a:t>Collaboration</a:t>
            </a:r>
          </a:p>
          <a:p>
            <a:pPr lvl="1"/>
            <a:r>
              <a:rPr lang="en-US" dirty="0" smtClean="0"/>
              <a:t>Collaborate with professionals</a:t>
            </a:r>
          </a:p>
          <a:p>
            <a:pPr lvl="1"/>
            <a:r>
              <a:rPr lang="en-US" dirty="0" smtClean="0"/>
              <a:t>Run meetings</a:t>
            </a:r>
          </a:p>
          <a:p>
            <a:pPr lvl="1"/>
            <a:r>
              <a:rPr lang="en-US" dirty="0" smtClean="0"/>
              <a:t>Collaborate with parents</a:t>
            </a:r>
          </a:p>
        </p:txBody>
      </p:sp>
    </p:spTree>
    <p:extLst>
      <p:ext uri="{BB962C8B-B14F-4D97-AF65-F5344CB8AC3E}">
        <p14:creationId xmlns:p14="http://schemas.microsoft.com/office/powerpoint/2010/main" val="1462847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89" y="457230"/>
            <a:ext cx="6994525" cy="1143000"/>
          </a:xfrm>
        </p:spPr>
        <p:txBody>
          <a:bodyPr/>
          <a:lstStyle/>
          <a:p>
            <a:r>
              <a:rPr lang="en-US" sz="4000" dirty="0" smtClean="0"/>
              <a:t>What are HLPs for SPE Teachers?</a:t>
            </a:r>
            <a:endParaRPr lang="en-US" sz="4000" dirty="0"/>
          </a:p>
        </p:txBody>
      </p:sp>
      <p:sp>
        <p:nvSpPr>
          <p:cNvPr id="3" name="Content Placeholder 2"/>
          <p:cNvSpPr>
            <a:spLocks noGrp="1"/>
          </p:cNvSpPr>
          <p:nvPr>
            <p:ph idx="1"/>
          </p:nvPr>
        </p:nvSpPr>
        <p:spPr/>
        <p:txBody>
          <a:bodyPr/>
          <a:lstStyle/>
          <a:p>
            <a:r>
              <a:rPr lang="en-US" dirty="0" smtClean="0"/>
              <a:t>Assessment</a:t>
            </a:r>
          </a:p>
          <a:p>
            <a:pPr lvl="1"/>
            <a:r>
              <a:rPr lang="en-US" dirty="0" smtClean="0"/>
              <a:t>Formative assessment (HLP6)</a:t>
            </a:r>
          </a:p>
          <a:p>
            <a:pPr lvl="1"/>
            <a:r>
              <a:rPr lang="en-US" dirty="0" smtClean="0"/>
              <a:t>Collaborate regarding assessment data</a:t>
            </a:r>
          </a:p>
          <a:p>
            <a:pPr lvl="1"/>
            <a:r>
              <a:rPr lang="en-US" dirty="0" smtClean="0"/>
              <a:t>Comprehensive learner profile</a:t>
            </a:r>
          </a:p>
        </p:txBody>
      </p:sp>
    </p:spTree>
    <p:extLst>
      <p:ext uri="{BB962C8B-B14F-4D97-AF65-F5344CB8AC3E}">
        <p14:creationId xmlns:p14="http://schemas.microsoft.com/office/powerpoint/2010/main" val="18308555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are HLPS for SPE Teachers?</a:t>
            </a:r>
            <a:endParaRPr lang="en-US" sz="4000" dirty="0"/>
          </a:p>
        </p:txBody>
      </p:sp>
      <p:sp>
        <p:nvSpPr>
          <p:cNvPr id="3" name="Content Placeholder 2"/>
          <p:cNvSpPr>
            <a:spLocks noGrp="1"/>
          </p:cNvSpPr>
          <p:nvPr>
            <p:ph idx="1"/>
          </p:nvPr>
        </p:nvSpPr>
        <p:spPr/>
        <p:txBody>
          <a:bodyPr/>
          <a:lstStyle/>
          <a:p>
            <a:r>
              <a:rPr lang="en-US" dirty="0" smtClean="0"/>
              <a:t>Social Behavior</a:t>
            </a:r>
          </a:p>
          <a:p>
            <a:pPr lvl="1"/>
            <a:r>
              <a:rPr lang="en-US" dirty="0" smtClean="0"/>
              <a:t>Consistent, organized, respectful learning environment</a:t>
            </a:r>
          </a:p>
          <a:p>
            <a:pPr lvl="1"/>
            <a:r>
              <a:rPr lang="en-US" dirty="0" smtClean="0"/>
              <a:t>Feedback</a:t>
            </a:r>
          </a:p>
          <a:p>
            <a:pPr lvl="1"/>
            <a:r>
              <a:rPr lang="en-US" dirty="0" smtClean="0"/>
              <a:t>Teach Social Behaviors</a:t>
            </a:r>
          </a:p>
          <a:p>
            <a:pPr lvl="1"/>
            <a:r>
              <a:rPr lang="en-US" dirty="0" smtClean="0"/>
              <a:t>FBA/BIP</a:t>
            </a:r>
          </a:p>
        </p:txBody>
      </p:sp>
    </p:spTree>
    <p:extLst>
      <p:ext uri="{BB962C8B-B14F-4D97-AF65-F5344CB8AC3E}">
        <p14:creationId xmlns:p14="http://schemas.microsoft.com/office/powerpoint/2010/main" val="18856207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are HLPs for SPE Teachers?</a:t>
            </a:r>
            <a:endParaRPr lang="en-US" sz="4000" dirty="0"/>
          </a:p>
        </p:txBody>
      </p:sp>
      <p:sp>
        <p:nvSpPr>
          <p:cNvPr id="3" name="Content Placeholder 2"/>
          <p:cNvSpPr>
            <a:spLocks noGrp="1"/>
          </p:cNvSpPr>
          <p:nvPr>
            <p:ph idx="1"/>
          </p:nvPr>
        </p:nvSpPr>
        <p:spPr/>
        <p:txBody>
          <a:bodyPr/>
          <a:lstStyle/>
          <a:p>
            <a:r>
              <a:rPr lang="en-US" sz="2800" dirty="0" smtClean="0"/>
              <a:t>Instruction</a:t>
            </a:r>
          </a:p>
          <a:p>
            <a:pPr lvl="1">
              <a:buFont typeface="Wingdings" charset="2"/>
              <a:buChar char="Ø"/>
            </a:pPr>
            <a:r>
              <a:rPr lang="en-US" sz="2400" dirty="0" smtClean="0"/>
              <a:t>Identify Learning </a:t>
            </a:r>
            <a:r>
              <a:rPr lang="en-US" sz="2400" b="1" dirty="0" smtClean="0"/>
              <a:t>goals</a:t>
            </a:r>
          </a:p>
          <a:p>
            <a:pPr lvl="1">
              <a:buFont typeface="Wingdings" charset="2"/>
              <a:buChar char="Ø"/>
            </a:pPr>
            <a:r>
              <a:rPr lang="en-US" sz="2400" dirty="0" smtClean="0"/>
              <a:t>Design instruction toward </a:t>
            </a:r>
            <a:r>
              <a:rPr lang="en-US" sz="2400" b="1" dirty="0" smtClean="0"/>
              <a:t>goals</a:t>
            </a:r>
          </a:p>
          <a:p>
            <a:pPr lvl="1">
              <a:buFont typeface="Wingdings" charset="2"/>
              <a:buChar char="Ø"/>
            </a:pPr>
            <a:r>
              <a:rPr lang="en-US" sz="2400" dirty="0" smtClean="0"/>
              <a:t>Adapt curriculum/tasks for specific learning </a:t>
            </a:r>
            <a:r>
              <a:rPr lang="en-US" sz="2400" b="1" dirty="0" smtClean="0"/>
              <a:t>goals</a:t>
            </a:r>
          </a:p>
          <a:p>
            <a:pPr lvl="1">
              <a:buFont typeface="Wingdings" charset="2"/>
              <a:buChar char="Ø"/>
            </a:pPr>
            <a:r>
              <a:rPr lang="en-US" sz="2400" dirty="0" smtClean="0"/>
              <a:t>Teach </a:t>
            </a:r>
            <a:r>
              <a:rPr lang="en-US" sz="2400" b="1" dirty="0" smtClean="0"/>
              <a:t>strategies</a:t>
            </a:r>
            <a:r>
              <a:rPr lang="en-US" sz="2400" dirty="0" smtClean="0"/>
              <a:t> to support learning</a:t>
            </a:r>
          </a:p>
          <a:p>
            <a:pPr lvl="1">
              <a:buFont typeface="Wingdings" charset="2"/>
              <a:buChar char="Ø"/>
            </a:pPr>
            <a:r>
              <a:rPr lang="en-US" sz="2400" dirty="0" smtClean="0"/>
              <a:t>Scaffold instruction</a:t>
            </a:r>
          </a:p>
          <a:p>
            <a:pPr lvl="1">
              <a:buFont typeface="Wingdings" charset="2"/>
              <a:buChar char="Ø"/>
            </a:pPr>
            <a:r>
              <a:rPr lang="en-US" sz="2400" dirty="0" smtClean="0"/>
              <a:t>Use explicit instruction</a:t>
            </a:r>
          </a:p>
        </p:txBody>
      </p:sp>
    </p:spTree>
    <p:extLst>
      <p:ext uri="{BB962C8B-B14F-4D97-AF65-F5344CB8AC3E}">
        <p14:creationId xmlns:p14="http://schemas.microsoft.com/office/powerpoint/2010/main" val="7480866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are HLPs for SPE Teachers?</a:t>
            </a:r>
            <a:endParaRPr lang="en-US" sz="4000" dirty="0"/>
          </a:p>
        </p:txBody>
      </p:sp>
      <p:sp>
        <p:nvSpPr>
          <p:cNvPr id="3" name="Content Placeholder 2"/>
          <p:cNvSpPr>
            <a:spLocks noGrp="1"/>
          </p:cNvSpPr>
          <p:nvPr>
            <p:ph idx="1"/>
          </p:nvPr>
        </p:nvSpPr>
        <p:spPr/>
        <p:txBody>
          <a:bodyPr/>
          <a:lstStyle/>
          <a:p>
            <a:r>
              <a:rPr lang="en-US" dirty="0" smtClean="0"/>
              <a:t>Instruction</a:t>
            </a:r>
          </a:p>
          <a:p>
            <a:pPr lvl="1"/>
            <a:r>
              <a:rPr lang="en-US" dirty="0"/>
              <a:t>Flexible grouping</a:t>
            </a:r>
          </a:p>
          <a:p>
            <a:pPr lvl="1"/>
            <a:r>
              <a:rPr lang="en-US" dirty="0" smtClean="0"/>
              <a:t>Strategies to support </a:t>
            </a:r>
            <a:r>
              <a:rPr lang="en-US" b="1" dirty="0" smtClean="0"/>
              <a:t>engagement</a:t>
            </a:r>
          </a:p>
          <a:p>
            <a:pPr lvl="1"/>
            <a:r>
              <a:rPr lang="en-US" dirty="0" smtClean="0"/>
              <a:t>Assistive and Instructional technology</a:t>
            </a:r>
          </a:p>
          <a:p>
            <a:pPr lvl="1"/>
            <a:r>
              <a:rPr lang="en-US" dirty="0" smtClean="0"/>
              <a:t>Intensive instruction (small groups)</a:t>
            </a:r>
          </a:p>
          <a:p>
            <a:pPr lvl="1"/>
            <a:r>
              <a:rPr lang="en-US" dirty="0" smtClean="0"/>
              <a:t>Support generalization</a:t>
            </a:r>
          </a:p>
          <a:p>
            <a:pPr lvl="1"/>
            <a:r>
              <a:rPr lang="en-US" dirty="0"/>
              <a:t>Positive and constructive </a:t>
            </a:r>
            <a:r>
              <a:rPr lang="en-US" b="1" dirty="0" smtClean="0"/>
              <a:t>feedback</a:t>
            </a:r>
            <a:endParaRPr lang="en-US" b="1" dirty="0"/>
          </a:p>
        </p:txBody>
      </p:sp>
    </p:spTree>
    <p:extLst>
      <p:ext uri="{BB962C8B-B14F-4D97-AF65-F5344CB8AC3E}">
        <p14:creationId xmlns:p14="http://schemas.microsoft.com/office/powerpoint/2010/main" val="20487956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b="1" i="1" dirty="0" smtClean="0"/>
              <a:t>For the most part </a:t>
            </a:r>
            <a:r>
              <a:rPr lang="en-US" dirty="0" smtClean="0"/>
              <a:t>are these HLPs relevant for ALL teachers who teach students with disabilities and other students who struggle?</a:t>
            </a:r>
          </a:p>
          <a:p>
            <a:r>
              <a:rPr lang="en-US" dirty="0" smtClean="0"/>
              <a:t>Which are </a:t>
            </a:r>
            <a:r>
              <a:rPr lang="en-US" b="1" i="1" dirty="0" smtClean="0"/>
              <a:t>especially relevant</a:t>
            </a:r>
            <a:r>
              <a:rPr lang="en-US" dirty="0" smtClean="0"/>
              <a:t>?</a:t>
            </a:r>
          </a:p>
        </p:txBody>
      </p:sp>
    </p:spTree>
    <p:extLst>
      <p:ext uri="{BB962C8B-B14F-4D97-AF65-F5344CB8AC3E}">
        <p14:creationId xmlns:p14="http://schemas.microsoft.com/office/powerpoint/2010/main" val="4203896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7380" y="2474770"/>
            <a:ext cx="7391410" cy="1446550"/>
          </a:xfrm>
          <a:prstGeom prst="rect">
            <a:avLst/>
          </a:prstGeom>
        </p:spPr>
        <p:txBody>
          <a:bodyPr wrap="square">
            <a:spAutoFit/>
          </a:bodyPr>
          <a:lstStyle/>
          <a:p>
            <a:pPr algn="ctr"/>
            <a:r>
              <a:rPr lang="en-US" sz="4400" dirty="0" smtClean="0">
                <a:solidFill>
                  <a:srgbClr val="0367B3"/>
                </a:solidFill>
              </a:rPr>
              <a:t>How are HLPs Integrated into Teacher Preparation</a:t>
            </a:r>
            <a:endParaRPr lang="en-US" sz="4400" dirty="0">
              <a:solidFill>
                <a:srgbClr val="0367B3"/>
              </a:solidFill>
            </a:endParaRPr>
          </a:p>
        </p:txBody>
      </p:sp>
    </p:spTree>
    <p:extLst>
      <p:ext uri="{BB962C8B-B14F-4D97-AF65-F5344CB8AC3E}">
        <p14:creationId xmlns:p14="http://schemas.microsoft.com/office/powerpoint/2010/main" val="32268067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735" y="164622"/>
            <a:ext cx="7409940" cy="1688631"/>
          </a:xfrm>
        </p:spPr>
        <p:txBody>
          <a:bodyPr>
            <a:noAutofit/>
          </a:bodyPr>
          <a:lstStyle/>
          <a:p>
            <a:pPr algn="ctr"/>
            <a:r>
              <a:rPr lang="en-US" sz="3600" dirty="0" smtClean="0">
                <a:solidFill>
                  <a:srgbClr val="0367B3"/>
                </a:solidFill>
                <a:latin typeface="+mn-lt"/>
                <a:cs typeface="Times New Roman" panose="02020603050405020304" pitchFamily="18" charset="0"/>
              </a:rPr>
              <a:t>Transition in Curriculum Development and Practice in Teacher Preparation</a:t>
            </a:r>
            <a:endParaRPr lang="en-US" sz="3600" dirty="0">
              <a:solidFill>
                <a:srgbClr val="0367B3"/>
              </a:solidFill>
              <a:latin typeface="+mn-lt"/>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31721346"/>
              </p:ext>
            </p:extLst>
          </p:nvPr>
        </p:nvGraphicFramePr>
        <p:xfrm>
          <a:off x="1408869" y="1853279"/>
          <a:ext cx="7583806" cy="4856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64313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233" y="120935"/>
            <a:ext cx="6845262" cy="1191040"/>
          </a:xfrm>
        </p:spPr>
        <p:txBody>
          <a:bodyPr/>
          <a:lstStyle/>
          <a:p>
            <a:pPr algn="ctr"/>
            <a:r>
              <a:rPr lang="en-US" sz="4000" dirty="0" smtClean="0">
                <a:solidFill>
                  <a:srgbClr val="0367B3"/>
                </a:solidFill>
                <a:latin typeface="+mn-lt"/>
                <a:cs typeface="Times New Roman" panose="02020603050405020304" pitchFamily="18" charset="0"/>
              </a:rPr>
              <a:t>Practice-based Teacher Education</a:t>
            </a:r>
            <a:endParaRPr lang="en-US" sz="4000" dirty="0">
              <a:solidFill>
                <a:srgbClr val="0367B3"/>
              </a:solidFill>
              <a:latin typeface="+mn-lt"/>
              <a:cs typeface="Times New Roman" panose="02020603050405020304" pitchFamily="18" charset="0"/>
            </a:endParaRPr>
          </a:p>
        </p:txBody>
      </p:sp>
      <p:sp>
        <p:nvSpPr>
          <p:cNvPr id="3" name="Content Placeholder 2"/>
          <p:cNvSpPr>
            <a:spLocks noGrp="1"/>
          </p:cNvSpPr>
          <p:nvPr>
            <p:ph idx="1"/>
          </p:nvPr>
        </p:nvSpPr>
        <p:spPr>
          <a:xfrm>
            <a:off x="1428726" y="1311975"/>
            <a:ext cx="7518341" cy="4514059"/>
          </a:xfrm>
        </p:spPr>
        <p:txBody>
          <a:bodyPr>
            <a:normAutofit/>
          </a:bodyPr>
          <a:lstStyle/>
          <a:p>
            <a:r>
              <a:rPr lang="en-US" dirty="0" smtClean="0">
                <a:solidFill>
                  <a:srgbClr val="0367B3"/>
                </a:solidFill>
                <a:cs typeface="Times New Roman" panose="02020603050405020304" pitchFamily="18" charset="0"/>
              </a:rPr>
              <a:t>Turn teacher preparation upside down</a:t>
            </a:r>
          </a:p>
          <a:p>
            <a:r>
              <a:rPr lang="en-US" dirty="0" smtClean="0">
                <a:solidFill>
                  <a:srgbClr val="0367B3"/>
                </a:solidFill>
                <a:cs typeface="Times New Roman" panose="02020603050405020304" pitchFamily="18" charset="0"/>
              </a:rPr>
              <a:t>Wrap relevant coursework </a:t>
            </a:r>
            <a:r>
              <a:rPr lang="en-US" dirty="0">
                <a:solidFill>
                  <a:srgbClr val="0367B3"/>
                </a:solidFill>
                <a:cs typeface="Times New Roman" panose="02020603050405020304" pitchFamily="18" charset="0"/>
              </a:rPr>
              <a:t>around clinical </a:t>
            </a:r>
            <a:r>
              <a:rPr lang="en-US" dirty="0" smtClean="0">
                <a:solidFill>
                  <a:srgbClr val="0367B3"/>
                </a:solidFill>
                <a:cs typeface="Times New Roman" panose="02020603050405020304" pitchFamily="18" charset="0"/>
              </a:rPr>
              <a:t>practice </a:t>
            </a:r>
          </a:p>
          <a:p>
            <a:pPr lvl="1"/>
            <a:r>
              <a:rPr lang="en-US" dirty="0" smtClean="0">
                <a:solidFill>
                  <a:srgbClr val="0367B3"/>
                </a:solidFill>
                <a:cs typeface="Times New Roman" panose="02020603050405020304" pitchFamily="18" charset="0"/>
              </a:rPr>
              <a:t>candidates would engage in</a:t>
            </a:r>
            <a:r>
              <a:rPr lang="en-US" dirty="0" smtClean="0">
                <a:solidFill>
                  <a:srgbClr val="FF6600"/>
                </a:solidFill>
                <a:cs typeface="Times New Roman" panose="02020603050405020304" pitchFamily="18" charset="0"/>
              </a:rPr>
              <a:t> more practice-based teaching opportunitie</a:t>
            </a:r>
            <a:r>
              <a:rPr lang="en-US" dirty="0" smtClean="0">
                <a:solidFill>
                  <a:srgbClr val="FF0000"/>
                </a:solidFill>
                <a:cs typeface="Times New Roman" panose="02020603050405020304" pitchFamily="18" charset="0"/>
              </a:rPr>
              <a:t>s</a:t>
            </a:r>
          </a:p>
          <a:p>
            <a:pPr lvl="1"/>
            <a:r>
              <a:rPr lang="en-US" dirty="0" smtClean="0">
                <a:solidFill>
                  <a:srgbClr val="0367B3"/>
                </a:solidFill>
                <a:cs typeface="Times New Roman" panose="02020603050405020304" pitchFamily="18" charset="0"/>
              </a:rPr>
              <a:t>learn to use a set of </a:t>
            </a:r>
            <a:r>
              <a:rPr lang="en-US" dirty="0" smtClean="0">
                <a:solidFill>
                  <a:srgbClr val="FF6600"/>
                </a:solidFill>
                <a:cs typeface="Times New Roman" panose="02020603050405020304" pitchFamily="18" charset="0"/>
              </a:rPr>
              <a:t>essential practices (HLPs)</a:t>
            </a:r>
            <a:endParaRPr lang="en-US" dirty="0" smtClean="0">
              <a:solidFill>
                <a:srgbClr val="0367B3"/>
              </a:solidFill>
              <a:cs typeface="Times New Roman" panose="02020603050405020304" pitchFamily="18" charset="0"/>
            </a:endParaRPr>
          </a:p>
          <a:p>
            <a:pPr lvl="1"/>
            <a:r>
              <a:rPr lang="en-US" dirty="0" smtClean="0">
                <a:solidFill>
                  <a:srgbClr val="0367B3"/>
                </a:solidFill>
                <a:cs typeface="Times New Roman" panose="02020603050405020304" pitchFamily="18" charset="0"/>
              </a:rPr>
              <a:t>receive </a:t>
            </a:r>
            <a:r>
              <a:rPr lang="en-US" dirty="0" smtClean="0">
                <a:solidFill>
                  <a:srgbClr val="FF6600"/>
                </a:solidFill>
                <a:cs typeface="Times New Roman" panose="02020603050405020304" pitchFamily="18" charset="0"/>
              </a:rPr>
              <a:t>feedback and support </a:t>
            </a:r>
            <a:endParaRPr lang="en-US" dirty="0">
              <a:solidFill>
                <a:srgbClr val="FF6600"/>
              </a:solidFill>
            </a:endParaRPr>
          </a:p>
        </p:txBody>
      </p:sp>
    </p:spTree>
    <p:extLst>
      <p:ext uri="{BB962C8B-B14F-4D97-AF65-F5344CB8AC3E}">
        <p14:creationId xmlns:p14="http://schemas.microsoft.com/office/powerpoint/2010/main" val="9947390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300" y="365126"/>
            <a:ext cx="7192191" cy="1051551"/>
          </a:xfrm>
        </p:spPr>
        <p:txBody>
          <a:bodyPr/>
          <a:lstStyle/>
          <a:p>
            <a:pPr algn="ctr"/>
            <a:r>
              <a:rPr lang="en-US" dirty="0" smtClean="0">
                <a:solidFill>
                  <a:srgbClr val="0367B3"/>
                </a:solidFill>
                <a:latin typeface="+mn-lt"/>
                <a:cs typeface="Times New Roman" panose="02020603050405020304" pitchFamily="18" charset="0"/>
              </a:rPr>
              <a:t>Pedagogical Challenges</a:t>
            </a:r>
            <a:endParaRPr lang="en-US" dirty="0">
              <a:solidFill>
                <a:srgbClr val="0367B3"/>
              </a:solidFill>
              <a:latin typeface="+mn-lt"/>
              <a:cs typeface="Times New Roman" panose="02020603050405020304" pitchFamily="18" charset="0"/>
            </a:endParaRPr>
          </a:p>
        </p:txBody>
      </p:sp>
      <p:sp>
        <p:nvSpPr>
          <p:cNvPr id="3" name="Content Placeholder 2"/>
          <p:cNvSpPr>
            <a:spLocks noGrp="1"/>
          </p:cNvSpPr>
          <p:nvPr>
            <p:ph idx="1"/>
          </p:nvPr>
        </p:nvSpPr>
        <p:spPr>
          <a:xfrm>
            <a:off x="1398946" y="1558344"/>
            <a:ext cx="7516454" cy="5048518"/>
          </a:xfrm>
        </p:spPr>
        <p:txBody>
          <a:bodyPr>
            <a:normAutofit/>
          </a:bodyPr>
          <a:lstStyle/>
          <a:p>
            <a:r>
              <a:rPr lang="en-US" sz="3200" dirty="0" smtClean="0">
                <a:solidFill>
                  <a:srgbClr val="0367B3"/>
                </a:solidFill>
                <a:cs typeface="Times New Roman" panose="02020603050405020304" pitchFamily="18" charset="0"/>
              </a:rPr>
              <a:t>To develop fluency, novices need </a:t>
            </a:r>
            <a:r>
              <a:rPr lang="en-US" sz="3200" dirty="0" smtClean="0">
                <a:solidFill>
                  <a:srgbClr val="FF6600"/>
                </a:solidFill>
                <a:cs typeface="Times New Roman" panose="02020603050405020304" pitchFamily="18" charset="0"/>
              </a:rPr>
              <a:t>multiple opportunities to use HLPs and receive feedback and support</a:t>
            </a:r>
          </a:p>
          <a:p>
            <a:pPr lvl="1"/>
            <a:r>
              <a:rPr lang="en-US" sz="2400" dirty="0" smtClean="0">
                <a:solidFill>
                  <a:srgbClr val="0367B3"/>
                </a:solidFill>
                <a:cs typeface="Times New Roman" panose="02020603050405020304" pitchFamily="18" charset="0"/>
              </a:rPr>
              <a:t>opportunities can occur across variety of settings, from university to P-12 classrooms</a:t>
            </a:r>
          </a:p>
        </p:txBody>
      </p:sp>
    </p:spTree>
    <p:extLst>
      <p:ext uri="{BB962C8B-B14F-4D97-AF65-F5344CB8AC3E}">
        <p14:creationId xmlns:p14="http://schemas.microsoft.com/office/powerpoint/2010/main" val="448916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Less than desirable student outcomes</a:t>
            </a:r>
          </a:p>
          <a:p>
            <a:r>
              <a:rPr lang="en-US" dirty="0" smtClean="0"/>
              <a:t>Research on development of expertise</a:t>
            </a:r>
          </a:p>
          <a:p>
            <a:r>
              <a:rPr lang="en-US" dirty="0" smtClean="0"/>
              <a:t>Current structure and content of teacher preparation programs</a:t>
            </a:r>
            <a:endParaRPr lang="en-US" dirty="0"/>
          </a:p>
        </p:txBody>
      </p:sp>
    </p:spTree>
    <p:extLst>
      <p:ext uri="{BB962C8B-B14F-4D97-AF65-F5344CB8AC3E}">
        <p14:creationId xmlns:p14="http://schemas.microsoft.com/office/powerpoint/2010/main" val="1643357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300" y="365126"/>
            <a:ext cx="7192191" cy="1051551"/>
          </a:xfrm>
        </p:spPr>
        <p:txBody>
          <a:bodyPr/>
          <a:lstStyle/>
          <a:p>
            <a:pPr algn="ctr"/>
            <a:r>
              <a:rPr lang="en-US" dirty="0" smtClean="0">
                <a:solidFill>
                  <a:srgbClr val="0367B3"/>
                </a:solidFill>
                <a:latin typeface="+mn-lt"/>
                <a:cs typeface="Times New Roman" panose="02020603050405020304" pitchFamily="18" charset="0"/>
              </a:rPr>
              <a:t>Pedagogical Challenges</a:t>
            </a:r>
            <a:endParaRPr lang="en-US" dirty="0">
              <a:solidFill>
                <a:srgbClr val="0367B3"/>
              </a:solidFill>
              <a:latin typeface="+mn-lt"/>
              <a:cs typeface="Times New Roman" panose="02020603050405020304" pitchFamily="18" charset="0"/>
            </a:endParaRPr>
          </a:p>
        </p:txBody>
      </p:sp>
      <p:sp>
        <p:nvSpPr>
          <p:cNvPr id="3" name="Content Placeholder 2"/>
          <p:cNvSpPr>
            <a:spLocks noGrp="1"/>
          </p:cNvSpPr>
          <p:nvPr>
            <p:ph idx="1"/>
          </p:nvPr>
        </p:nvSpPr>
        <p:spPr>
          <a:xfrm>
            <a:off x="1398946" y="1558344"/>
            <a:ext cx="7516454" cy="5048518"/>
          </a:xfrm>
        </p:spPr>
        <p:txBody>
          <a:bodyPr>
            <a:normAutofit/>
          </a:bodyPr>
          <a:lstStyle/>
          <a:p>
            <a:r>
              <a:rPr lang="en-US" sz="3200" dirty="0" smtClean="0">
                <a:solidFill>
                  <a:srgbClr val="FF6600"/>
                </a:solidFill>
                <a:cs typeface="Times New Roman" panose="02020603050405020304" pitchFamily="18" charset="0"/>
              </a:rPr>
              <a:t>Infrastructure</a:t>
            </a:r>
            <a:r>
              <a:rPr lang="en-US" sz="3200" dirty="0" smtClean="0">
                <a:solidFill>
                  <a:srgbClr val="0367B3"/>
                </a:solidFill>
                <a:cs typeface="Times New Roman" panose="02020603050405020304" pitchFamily="18" charset="0"/>
              </a:rPr>
              <a:t> to support novices, teachers, and program </a:t>
            </a:r>
          </a:p>
          <a:p>
            <a:pPr lvl="1"/>
            <a:r>
              <a:rPr lang="en-US" sz="3100" dirty="0" smtClean="0">
                <a:solidFill>
                  <a:srgbClr val="0367B3"/>
                </a:solidFill>
                <a:cs typeface="Times New Roman" panose="02020603050405020304" pitchFamily="18" charset="0"/>
              </a:rPr>
              <a:t>Identify ways to teach practices</a:t>
            </a:r>
            <a:endParaRPr lang="en-US" sz="3100" dirty="0">
              <a:solidFill>
                <a:srgbClr val="0367B3"/>
              </a:solidFill>
              <a:cs typeface="Times New Roman" panose="02020603050405020304" pitchFamily="18" charset="0"/>
            </a:endParaRPr>
          </a:p>
          <a:p>
            <a:pPr lvl="1"/>
            <a:r>
              <a:rPr lang="en-US" sz="3100" dirty="0" smtClean="0">
                <a:solidFill>
                  <a:srgbClr val="0367B3"/>
                </a:solidFill>
                <a:cs typeface="Times New Roman" panose="02020603050405020304" pitchFamily="18" charset="0"/>
              </a:rPr>
              <a:t>Provide on campus and school-based support for implementation</a:t>
            </a:r>
          </a:p>
          <a:p>
            <a:pPr lvl="1"/>
            <a:r>
              <a:rPr lang="en-US" sz="3100" dirty="0" smtClean="0">
                <a:solidFill>
                  <a:srgbClr val="0367B3"/>
                </a:solidFill>
                <a:cs typeface="Times New Roman" panose="02020603050405020304" pitchFamily="18" charset="0"/>
              </a:rPr>
              <a:t>Continuum of practice based opportunities</a:t>
            </a:r>
          </a:p>
        </p:txBody>
      </p:sp>
    </p:spTree>
    <p:extLst>
      <p:ext uri="{BB962C8B-B14F-4D97-AF65-F5344CB8AC3E}">
        <p14:creationId xmlns:p14="http://schemas.microsoft.com/office/powerpoint/2010/main" val="5897702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9921"/>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4" name="Straight Connector 3"/>
          <p:cNvCxnSpPr/>
          <p:nvPr/>
        </p:nvCxnSpPr>
        <p:spPr>
          <a:xfrm>
            <a:off x="2434412" y="2664327"/>
            <a:ext cx="0" cy="84198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866688" y="2397568"/>
            <a:ext cx="0" cy="1555392"/>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316499" y="2137376"/>
            <a:ext cx="0" cy="2390627"/>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a:off x="6549590" y="1777127"/>
            <a:ext cx="67614" cy="3866981"/>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7607385" y="1550723"/>
            <a:ext cx="61451" cy="4293773"/>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1869799" y="1508695"/>
            <a:ext cx="5753100" cy="12573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915721" y="3048893"/>
            <a:ext cx="575310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57763" y="20857"/>
            <a:ext cx="8283599" cy="584776"/>
          </a:xfrm>
          <a:prstGeom prst="rect">
            <a:avLst/>
          </a:prstGeom>
          <a:noFill/>
        </p:spPr>
        <p:txBody>
          <a:bodyPr wrap="square" rtlCol="0">
            <a:spAutoFit/>
          </a:bodyPr>
          <a:lstStyle/>
          <a:p>
            <a:pPr algn="ctr"/>
            <a:r>
              <a:rPr lang="en-US" sz="3200" dirty="0">
                <a:solidFill>
                  <a:schemeClr val="bg1"/>
                </a:solidFill>
                <a:latin typeface="Times New Roman" panose="02020603050405020304" pitchFamily="18" charset="0"/>
                <a:cs typeface="Times New Roman" panose="02020603050405020304" pitchFamily="18" charset="0"/>
              </a:rPr>
              <a:t>A Continuum of Options for </a:t>
            </a:r>
            <a:r>
              <a:rPr lang="en-US" sz="3200" dirty="0" smtClean="0">
                <a:solidFill>
                  <a:schemeClr val="bg1"/>
                </a:solidFill>
                <a:latin typeface="Times New Roman" panose="02020603050405020304" pitchFamily="18" charset="0"/>
                <a:cs typeface="Times New Roman" panose="02020603050405020304" pitchFamily="18" charset="0"/>
              </a:rPr>
              <a:t>Developing Practice</a:t>
            </a:r>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1043189" y="574855"/>
            <a:ext cx="7138116" cy="523220"/>
          </a:xfrm>
          <a:prstGeom prst="rect">
            <a:avLst/>
          </a:prstGeom>
          <a:noFill/>
        </p:spPr>
        <p:txBody>
          <a:bodyPr wrap="square" rtlCol="0">
            <a:spAutoFit/>
          </a:bodyPr>
          <a:lstStyle/>
          <a:p>
            <a:pPr algn="ctr"/>
            <a:r>
              <a:rPr lang="en-US" sz="2800" dirty="0">
                <a:solidFill>
                  <a:schemeClr val="bg1"/>
                </a:solidFill>
                <a:latin typeface="Times New Roman" panose="02020603050405020304" pitchFamily="18" charset="0"/>
                <a:cs typeface="Times New Roman" panose="02020603050405020304" pitchFamily="18" charset="0"/>
              </a:rPr>
              <a:t>Any of these methods may </a:t>
            </a:r>
            <a:r>
              <a:rPr lang="en-US" sz="2800" dirty="0" smtClean="0">
                <a:solidFill>
                  <a:schemeClr val="bg1"/>
                </a:solidFill>
                <a:latin typeface="Times New Roman" panose="02020603050405020304" pitchFamily="18" charset="0"/>
                <a:cs typeface="Times New Roman" panose="02020603050405020304" pitchFamily="18" charset="0"/>
              </a:rPr>
              <a:t>improve practice</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768331" y="2812988"/>
            <a:ext cx="1101485" cy="954107"/>
          </a:xfrm>
          <a:prstGeom prst="rect">
            <a:avLst/>
          </a:prstGeom>
          <a:noFill/>
        </p:spPr>
        <p:txBody>
          <a:bodyPr wrap="square" rtlCol="0">
            <a:spAutoFit/>
          </a:bodyPr>
          <a:lstStyle/>
          <a:p>
            <a:pPr algn="ctr"/>
            <a:r>
              <a:rPr lang="en-US" sz="2800" dirty="0">
                <a:solidFill>
                  <a:schemeClr val="bg1"/>
                </a:solidFill>
                <a:latin typeface="Times New Roman" panose="02020603050405020304" pitchFamily="18" charset="0"/>
                <a:cs typeface="Times New Roman" panose="02020603050405020304" pitchFamily="18" charset="0"/>
              </a:rPr>
              <a:t>Low</a:t>
            </a:r>
            <a:r>
              <a:rPr lang="en-US" sz="2800" dirty="0">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Effort</a:t>
            </a:r>
          </a:p>
        </p:txBody>
      </p:sp>
      <p:sp>
        <p:nvSpPr>
          <p:cNvPr id="26" name="TextBox 25"/>
          <p:cNvSpPr txBox="1"/>
          <p:nvPr/>
        </p:nvSpPr>
        <p:spPr>
          <a:xfrm>
            <a:off x="7658979" y="1249378"/>
            <a:ext cx="1082374" cy="954107"/>
          </a:xfrm>
          <a:prstGeom prst="rect">
            <a:avLst/>
          </a:prstGeom>
          <a:noFill/>
        </p:spPr>
        <p:txBody>
          <a:bodyPr wrap="square" rtlCol="0">
            <a:spAutoFit/>
          </a:bodyPr>
          <a:lstStyle/>
          <a:p>
            <a:pPr algn="ctr"/>
            <a:r>
              <a:rPr lang="en-US" sz="2800" dirty="0">
                <a:solidFill>
                  <a:schemeClr val="bg1"/>
                </a:solidFill>
                <a:latin typeface="Times New Roman" panose="02020603050405020304" pitchFamily="18" charset="0"/>
                <a:cs typeface="Times New Roman" panose="02020603050405020304" pitchFamily="18" charset="0"/>
              </a:rPr>
              <a:t>High Effort</a:t>
            </a:r>
          </a:p>
        </p:txBody>
      </p:sp>
      <p:sp>
        <p:nvSpPr>
          <p:cNvPr id="27" name="TextBox 26"/>
          <p:cNvSpPr txBox="1"/>
          <p:nvPr/>
        </p:nvSpPr>
        <p:spPr>
          <a:xfrm rot="20882939">
            <a:off x="1826314" y="1910662"/>
            <a:ext cx="2426173" cy="523220"/>
          </a:xfrm>
          <a:prstGeom prst="rect">
            <a:avLst/>
          </a:prstGeom>
          <a:noFill/>
        </p:spPr>
        <p:txBody>
          <a:bodyPr wrap="square" rtlCol="0">
            <a:spAutoFit/>
          </a:bodyPr>
          <a:lstStyle/>
          <a:p>
            <a:pPr algn="ctr"/>
            <a:r>
              <a:rPr lang="en-US" sz="2800" dirty="0">
                <a:solidFill>
                  <a:schemeClr val="bg1"/>
                </a:solidFill>
                <a:latin typeface="Times New Roman"/>
                <a:cs typeface="Times New Roman"/>
              </a:rPr>
              <a:t>Low </a:t>
            </a:r>
            <a:r>
              <a:rPr lang="en-US" sz="2800" dirty="0" smtClean="0">
                <a:solidFill>
                  <a:schemeClr val="bg1"/>
                </a:solidFill>
                <a:latin typeface="Times New Roman"/>
                <a:cs typeface="Times New Roman"/>
              </a:rPr>
              <a:t>Impact</a:t>
            </a:r>
            <a:endParaRPr lang="en-US" sz="2800" dirty="0">
              <a:solidFill>
                <a:schemeClr val="bg1"/>
              </a:solidFill>
              <a:latin typeface="Times New Roman"/>
              <a:cs typeface="Times New Roman"/>
            </a:endParaRPr>
          </a:p>
        </p:txBody>
      </p:sp>
      <p:sp>
        <p:nvSpPr>
          <p:cNvPr id="28" name="TextBox 27"/>
          <p:cNvSpPr txBox="1"/>
          <p:nvPr/>
        </p:nvSpPr>
        <p:spPr>
          <a:xfrm rot="20814624">
            <a:off x="5052562" y="1228363"/>
            <a:ext cx="2051738" cy="523220"/>
          </a:xfrm>
          <a:prstGeom prst="rect">
            <a:avLst/>
          </a:prstGeom>
          <a:noFill/>
        </p:spPr>
        <p:txBody>
          <a:bodyPr wrap="square" rtlCol="0">
            <a:spAutoFit/>
          </a:bodyPr>
          <a:lstStyle/>
          <a:p>
            <a:pPr algn="ctr"/>
            <a:r>
              <a:rPr lang="en-US" sz="2800" dirty="0">
                <a:solidFill>
                  <a:schemeClr val="bg1"/>
                </a:solidFill>
                <a:latin typeface="Times New Roman" panose="02020603050405020304" pitchFamily="18" charset="0"/>
                <a:cs typeface="Times New Roman" panose="02020603050405020304" pitchFamily="18" charset="0"/>
              </a:rPr>
              <a:t>High </a:t>
            </a:r>
            <a:r>
              <a:rPr lang="en-US" sz="2800" dirty="0" smtClean="0">
                <a:solidFill>
                  <a:schemeClr val="bg1"/>
                </a:solidFill>
                <a:latin typeface="Times New Roman" panose="02020603050405020304" pitchFamily="18" charset="0"/>
                <a:cs typeface="Times New Roman" panose="02020603050405020304" pitchFamily="18" charset="0"/>
              </a:rPr>
              <a:t>Impact</a:t>
            </a:r>
            <a:endParaRPr lang="en-US" sz="2800" dirty="0">
              <a:solidFill>
                <a:schemeClr val="bg1"/>
              </a:solidFill>
              <a:latin typeface="Times New Roman" panose="02020603050405020304" pitchFamily="18" charset="0"/>
              <a:cs typeface="Times New Roman" panose="02020603050405020304" pitchFamily="18" charset="0"/>
            </a:endParaRPr>
          </a:p>
        </p:txBody>
      </p:sp>
      <p:cxnSp>
        <p:nvCxnSpPr>
          <p:cNvPr id="29" name="Straight Connector 28"/>
          <p:cNvCxnSpPr/>
          <p:nvPr/>
        </p:nvCxnSpPr>
        <p:spPr>
          <a:xfrm flipV="1">
            <a:off x="1828156" y="1489992"/>
            <a:ext cx="5753100" cy="1276021"/>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761979" y="3506307"/>
            <a:ext cx="1306796" cy="1631216"/>
          </a:xfrm>
          <a:prstGeom prst="rect">
            <a:avLst/>
          </a:prstGeom>
          <a:noFill/>
        </p:spPr>
        <p:txBody>
          <a:bodyPr wrap="square" rtlCol="0">
            <a:spAutoFit/>
          </a:bodyPr>
          <a:lstStyle/>
          <a:p>
            <a:pPr algn="ctr"/>
            <a:r>
              <a:rPr lang="en-US" sz="2000" dirty="0" smtClean="0">
                <a:solidFill>
                  <a:schemeClr val="bg1"/>
                </a:solidFill>
                <a:latin typeface="Times New Roman" panose="02020603050405020304" pitchFamily="18" charset="0"/>
                <a:cs typeface="Times New Roman" panose="02020603050405020304" pitchFamily="18" charset="0"/>
              </a:rPr>
              <a:t>Assign readings, discussion, application papers</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3059344" y="4096730"/>
            <a:ext cx="1444364" cy="1631216"/>
          </a:xfrm>
          <a:prstGeom prst="rect">
            <a:avLst/>
          </a:prstGeom>
          <a:noFill/>
        </p:spPr>
        <p:txBody>
          <a:bodyPr wrap="square" rtlCol="0">
            <a:spAutoFit/>
          </a:bodyPr>
          <a:lstStyle/>
          <a:p>
            <a:pPr algn="ctr"/>
            <a:r>
              <a:rPr lang="en-US" sz="2000" dirty="0" smtClean="0">
                <a:solidFill>
                  <a:schemeClr val="bg1"/>
                </a:solidFill>
                <a:latin typeface="Times New Roman" panose="02020603050405020304" pitchFamily="18" charset="0"/>
                <a:cs typeface="Times New Roman" panose="02020603050405020304" pitchFamily="18" charset="0"/>
              </a:rPr>
              <a:t>In class simulations, role-plays, &amp; micro-teaching</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650381" y="4450166"/>
            <a:ext cx="1428053" cy="1938992"/>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Early clinical experience with integrated coursework</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078431" y="5844490"/>
            <a:ext cx="1303007" cy="400110"/>
          </a:xfrm>
          <a:prstGeom prst="rect">
            <a:avLst/>
          </a:prstGeom>
          <a:noFill/>
        </p:spPr>
        <p:txBody>
          <a:bodyPr wrap="square" rtlCol="0">
            <a:spAutoFit/>
          </a:bodyPr>
          <a:lstStyle/>
          <a:p>
            <a:pPr algn="ctr"/>
            <a:r>
              <a:rPr lang="en-US" sz="2000" dirty="0" smtClean="0">
                <a:solidFill>
                  <a:schemeClr val="bg1"/>
                </a:solidFill>
                <a:latin typeface="Times New Roman" panose="02020603050405020304" pitchFamily="18" charset="0"/>
                <a:cs typeface="Times New Roman" panose="02020603050405020304" pitchFamily="18" charset="0"/>
              </a:rPr>
              <a:t>Internship</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7381439" y="5832425"/>
            <a:ext cx="1369771" cy="1015663"/>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Clinical year &amp; coaching</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5815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7306" y="223488"/>
            <a:ext cx="7377427" cy="1167461"/>
          </a:xfrm>
        </p:spPr>
        <p:txBody>
          <a:bodyPr/>
          <a:lstStyle/>
          <a:p>
            <a:pPr algn="ctr"/>
            <a:r>
              <a:rPr lang="en-US" dirty="0" smtClean="0">
                <a:solidFill>
                  <a:srgbClr val="0367B3"/>
                </a:solidFill>
                <a:latin typeface="+mn-lt"/>
                <a:cs typeface="Times New Roman" panose="02020603050405020304" pitchFamily="18" charset="0"/>
              </a:rPr>
              <a:t>Organizational Challenges</a:t>
            </a:r>
            <a:endParaRPr lang="en-US" dirty="0">
              <a:solidFill>
                <a:srgbClr val="0367B3"/>
              </a:solidFill>
              <a:latin typeface="+mn-lt"/>
              <a:cs typeface="Times New Roman" panose="02020603050405020304" pitchFamily="18" charset="0"/>
            </a:endParaRPr>
          </a:p>
        </p:txBody>
      </p:sp>
      <p:sp>
        <p:nvSpPr>
          <p:cNvPr id="3" name="Content Placeholder 2"/>
          <p:cNvSpPr>
            <a:spLocks noGrp="1"/>
          </p:cNvSpPr>
          <p:nvPr>
            <p:ph idx="1"/>
          </p:nvPr>
        </p:nvSpPr>
        <p:spPr>
          <a:xfrm>
            <a:off x="1448568" y="1390919"/>
            <a:ext cx="7486165" cy="5048518"/>
          </a:xfrm>
        </p:spPr>
        <p:txBody>
          <a:bodyPr>
            <a:normAutofit/>
          </a:bodyPr>
          <a:lstStyle/>
          <a:p>
            <a:pPr>
              <a:lnSpc>
                <a:spcPct val="90000"/>
              </a:lnSpc>
            </a:pPr>
            <a:r>
              <a:rPr lang="en-US" sz="2800" dirty="0" smtClean="0">
                <a:solidFill>
                  <a:srgbClr val="FF0000"/>
                </a:solidFill>
                <a:cs typeface="Times New Roman" panose="02020603050405020304" pitchFamily="18" charset="0"/>
              </a:rPr>
              <a:t>Teacher educators and their partners </a:t>
            </a:r>
            <a:r>
              <a:rPr lang="en-US" sz="2800" dirty="0" smtClean="0">
                <a:solidFill>
                  <a:srgbClr val="0367B3"/>
                </a:solidFill>
                <a:cs typeface="Times New Roman" panose="02020603050405020304" pitchFamily="18" charset="0"/>
              </a:rPr>
              <a:t>must </a:t>
            </a:r>
            <a:r>
              <a:rPr lang="en-US" sz="2800" dirty="0" smtClean="0">
                <a:solidFill>
                  <a:srgbClr val="FF0000"/>
                </a:solidFill>
                <a:cs typeface="Times New Roman" panose="02020603050405020304" pitchFamily="18" charset="0"/>
              </a:rPr>
              <a:t>agree on a set of core practices </a:t>
            </a:r>
            <a:r>
              <a:rPr lang="en-US" sz="2800" dirty="0" smtClean="0">
                <a:solidFill>
                  <a:srgbClr val="0367B3"/>
                </a:solidFill>
                <a:cs typeface="Times New Roman" panose="02020603050405020304" pitchFamily="18" charset="0"/>
              </a:rPr>
              <a:t>around which to organize learning of candidates</a:t>
            </a:r>
          </a:p>
          <a:p>
            <a:pPr marL="0" indent="0">
              <a:lnSpc>
                <a:spcPct val="90000"/>
              </a:lnSpc>
              <a:buNone/>
            </a:pPr>
            <a:endParaRPr lang="en-US" sz="2800" dirty="0" smtClean="0">
              <a:solidFill>
                <a:srgbClr val="0367B3"/>
              </a:solidFill>
              <a:cs typeface="Times New Roman" panose="02020603050405020304" pitchFamily="18" charset="0"/>
            </a:endParaRPr>
          </a:p>
          <a:p>
            <a:r>
              <a:rPr lang="en-US" sz="2800" dirty="0" smtClean="0">
                <a:solidFill>
                  <a:srgbClr val="0367B3"/>
                </a:solidFill>
                <a:cs typeface="Times New Roman" panose="02020603050405020304" pitchFamily="18" charset="0"/>
              </a:rPr>
              <a:t>Implementation may require creating, reorganizing, or adapting structural arrangements </a:t>
            </a:r>
            <a:r>
              <a:rPr lang="en-US" sz="2800" dirty="0" smtClean="0">
                <a:solidFill>
                  <a:srgbClr val="FF0000"/>
                </a:solidFill>
                <a:cs typeface="Times New Roman" panose="02020603050405020304" pitchFamily="18" charset="0"/>
              </a:rPr>
              <a:t>on campus &amp; in practice sites</a:t>
            </a:r>
          </a:p>
          <a:p>
            <a:pPr marL="0" indent="0">
              <a:buNone/>
            </a:pPr>
            <a:endParaRPr lang="en-US" sz="2800" dirty="0">
              <a:solidFill>
                <a:srgbClr val="0367B3"/>
              </a:solidFill>
              <a:cs typeface="Times New Roman" panose="02020603050405020304" pitchFamily="18" charset="0"/>
            </a:endParaRPr>
          </a:p>
        </p:txBody>
      </p:sp>
    </p:spTree>
    <p:extLst>
      <p:ext uri="{BB962C8B-B14F-4D97-AF65-F5344CB8AC3E}">
        <p14:creationId xmlns:p14="http://schemas.microsoft.com/office/powerpoint/2010/main" val="6308287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a:t>
            </a:r>
            <a:endParaRPr lang="en-US" dirty="0"/>
          </a:p>
        </p:txBody>
      </p:sp>
      <p:sp>
        <p:nvSpPr>
          <p:cNvPr id="3" name="Content Placeholder 2"/>
          <p:cNvSpPr>
            <a:spLocks noGrp="1"/>
          </p:cNvSpPr>
          <p:nvPr>
            <p:ph idx="1"/>
          </p:nvPr>
        </p:nvSpPr>
        <p:spPr/>
        <p:txBody>
          <a:bodyPr/>
          <a:lstStyle/>
          <a:p>
            <a:pPr marL="0" indent="0">
              <a:buNone/>
            </a:pPr>
            <a:r>
              <a:rPr lang="en-US" sz="4000" dirty="0" smtClean="0"/>
              <a:t>“The important thing is not where you begin or what practices are used. The important thing is to begin preparing candidates to USE practices in classrooms” </a:t>
            </a:r>
          </a:p>
        </p:txBody>
      </p:sp>
    </p:spTree>
    <p:extLst>
      <p:ext uri="{BB962C8B-B14F-4D97-AF65-F5344CB8AC3E}">
        <p14:creationId xmlns:p14="http://schemas.microsoft.com/office/powerpoint/2010/main" val="20028341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a:t>
            </a:r>
            <a:endParaRPr lang="en-US" dirty="0"/>
          </a:p>
        </p:txBody>
      </p:sp>
      <p:sp>
        <p:nvSpPr>
          <p:cNvPr id="3" name="Content Placeholder 2"/>
          <p:cNvSpPr>
            <a:spLocks noGrp="1"/>
          </p:cNvSpPr>
          <p:nvPr>
            <p:ph idx="1"/>
          </p:nvPr>
        </p:nvSpPr>
        <p:spPr/>
        <p:txBody>
          <a:bodyPr/>
          <a:lstStyle/>
          <a:p>
            <a:r>
              <a:rPr lang="en-US" sz="2400" dirty="0" smtClean="0"/>
              <a:t>Entire program redesign</a:t>
            </a:r>
          </a:p>
          <a:p>
            <a:r>
              <a:rPr lang="en-US" sz="2400" dirty="0" smtClean="0"/>
              <a:t>Select a cluster of HLPs to address</a:t>
            </a:r>
          </a:p>
        </p:txBody>
      </p:sp>
    </p:spTree>
    <p:extLst>
      <p:ext uri="{BB962C8B-B14F-4D97-AF65-F5344CB8AC3E}">
        <p14:creationId xmlns:p14="http://schemas.microsoft.com/office/powerpoint/2010/main" val="7541077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Begin—Entire Program?</a:t>
            </a:r>
            <a:endParaRPr lang="en-US" dirty="0"/>
          </a:p>
        </p:txBody>
      </p:sp>
      <p:sp>
        <p:nvSpPr>
          <p:cNvPr id="3" name="Content Placeholder 2"/>
          <p:cNvSpPr>
            <a:spLocks noGrp="1"/>
          </p:cNvSpPr>
          <p:nvPr>
            <p:ph idx="1"/>
          </p:nvPr>
        </p:nvSpPr>
        <p:spPr/>
        <p:txBody>
          <a:bodyPr/>
          <a:lstStyle/>
          <a:p>
            <a:r>
              <a:rPr lang="en-US" sz="2400" dirty="0" smtClean="0"/>
              <a:t>Funding often needed</a:t>
            </a:r>
          </a:p>
          <a:p>
            <a:r>
              <a:rPr lang="en-US" sz="2400" dirty="0" smtClean="0"/>
              <a:t>Strong support from Dean and Department Chairs</a:t>
            </a:r>
          </a:p>
          <a:p>
            <a:r>
              <a:rPr lang="en-US" sz="2400" dirty="0" smtClean="0"/>
              <a:t>Strong support from an influential, core group of faculty</a:t>
            </a:r>
          </a:p>
          <a:p>
            <a:r>
              <a:rPr lang="en-US" sz="2400" dirty="0" smtClean="0"/>
              <a:t>Strong relationship with partner schools</a:t>
            </a:r>
          </a:p>
        </p:txBody>
      </p:sp>
    </p:spTree>
    <p:extLst>
      <p:ext uri="{BB962C8B-B14F-4D97-AF65-F5344CB8AC3E}">
        <p14:creationId xmlns:p14="http://schemas.microsoft.com/office/powerpoint/2010/main" val="1573402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Begin—Cluster of HLPs?</a:t>
            </a:r>
            <a:endParaRPr lang="en-US" dirty="0"/>
          </a:p>
        </p:txBody>
      </p:sp>
      <p:sp>
        <p:nvSpPr>
          <p:cNvPr id="3" name="Content Placeholder 2"/>
          <p:cNvSpPr>
            <a:spLocks noGrp="1"/>
          </p:cNvSpPr>
          <p:nvPr>
            <p:ph idx="1"/>
          </p:nvPr>
        </p:nvSpPr>
        <p:spPr/>
        <p:txBody>
          <a:bodyPr/>
          <a:lstStyle/>
          <a:p>
            <a:r>
              <a:rPr lang="en-US" sz="2400" dirty="0" smtClean="0"/>
              <a:t>Instruction (perhaps in content area)</a:t>
            </a:r>
          </a:p>
          <a:p>
            <a:r>
              <a:rPr lang="en-US" sz="2400" dirty="0" smtClean="0"/>
              <a:t>Behavior</a:t>
            </a:r>
          </a:p>
          <a:p>
            <a:r>
              <a:rPr lang="en-US" sz="2400" b="1" dirty="0"/>
              <a:t>Select critical HLPs that are complex, and thus complemented/supported by other HLPs</a:t>
            </a:r>
          </a:p>
          <a:p>
            <a:r>
              <a:rPr lang="en-US" sz="2400" b="1" dirty="0" smtClean="0"/>
              <a:t>Tiers (</a:t>
            </a:r>
            <a:r>
              <a:rPr lang="en-US" sz="2400" b="1" dirty="0" err="1" smtClean="0"/>
              <a:t>RtI</a:t>
            </a:r>
            <a:r>
              <a:rPr lang="en-US" sz="2400" b="1" dirty="0" smtClean="0"/>
              <a:t>/MTSS)</a:t>
            </a:r>
          </a:p>
        </p:txBody>
      </p:sp>
    </p:spTree>
    <p:extLst>
      <p:ext uri="{BB962C8B-B14F-4D97-AF65-F5344CB8AC3E}">
        <p14:creationId xmlns:p14="http://schemas.microsoft.com/office/powerpoint/2010/main" val="15928339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Begin—Cluster of HLPs?</a:t>
            </a:r>
            <a:endParaRPr lang="en-US" dirty="0"/>
          </a:p>
        </p:txBody>
      </p:sp>
      <p:sp>
        <p:nvSpPr>
          <p:cNvPr id="3" name="Content Placeholder 2"/>
          <p:cNvSpPr>
            <a:spLocks noGrp="1"/>
          </p:cNvSpPr>
          <p:nvPr>
            <p:ph idx="1"/>
          </p:nvPr>
        </p:nvSpPr>
        <p:spPr/>
        <p:txBody>
          <a:bodyPr/>
          <a:lstStyle/>
          <a:p>
            <a:r>
              <a:rPr lang="en-US" sz="2400" dirty="0" smtClean="0"/>
              <a:t>Complex HLPs</a:t>
            </a:r>
          </a:p>
          <a:p>
            <a:pPr lvl="1"/>
            <a:r>
              <a:rPr lang="en-US" sz="2000" dirty="0" smtClean="0"/>
              <a:t>Collaborate with other professionals (HLP 1)</a:t>
            </a:r>
          </a:p>
          <a:p>
            <a:pPr lvl="1"/>
            <a:r>
              <a:rPr lang="en-US" sz="2000" dirty="0"/>
              <a:t>Formative assessment (HLP 6)</a:t>
            </a:r>
          </a:p>
          <a:p>
            <a:pPr lvl="1"/>
            <a:r>
              <a:rPr lang="en-US" sz="2000" dirty="0" smtClean="0"/>
              <a:t>Establish learning environment (HLP 7)</a:t>
            </a:r>
          </a:p>
          <a:p>
            <a:pPr lvl="1"/>
            <a:r>
              <a:rPr lang="en-US" sz="2000" dirty="0"/>
              <a:t>Flexible grouping (HLP 17)</a:t>
            </a:r>
          </a:p>
          <a:p>
            <a:pPr lvl="1"/>
            <a:r>
              <a:rPr lang="en-US" sz="2000" dirty="0" smtClean="0"/>
              <a:t>Intensive, small group instruction (HLP 21)</a:t>
            </a:r>
          </a:p>
        </p:txBody>
      </p:sp>
    </p:spTree>
    <p:extLst>
      <p:ext uri="{BB962C8B-B14F-4D97-AF65-F5344CB8AC3E}">
        <p14:creationId xmlns:p14="http://schemas.microsoft.com/office/powerpoint/2010/main" val="11266372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89" y="223838"/>
            <a:ext cx="6994525" cy="1143000"/>
          </a:xfrm>
        </p:spPr>
        <p:txBody>
          <a:bodyPr/>
          <a:lstStyle/>
          <a:p>
            <a:r>
              <a:rPr lang="en-US" dirty="0" smtClean="0"/>
              <a:t>RTI/MTSS</a:t>
            </a:r>
            <a:endParaRPr lang="en-US" dirty="0"/>
          </a:p>
        </p:txBody>
      </p:sp>
      <p:sp>
        <p:nvSpPr>
          <p:cNvPr id="3" name="Content Placeholder 2"/>
          <p:cNvSpPr>
            <a:spLocks noGrp="1"/>
          </p:cNvSpPr>
          <p:nvPr>
            <p:ph idx="1"/>
          </p:nvPr>
        </p:nvSpPr>
        <p:spPr/>
        <p:txBody>
          <a:bodyPr/>
          <a:lstStyle/>
          <a:p>
            <a:r>
              <a:rPr lang="en-US" sz="2400" dirty="0" smtClean="0"/>
              <a:t>325T Grant to University of Florida</a:t>
            </a:r>
          </a:p>
          <a:p>
            <a:r>
              <a:rPr lang="en-US" sz="2400" dirty="0" smtClean="0"/>
              <a:t>Restructuring and Improving Teacher Education (Project RITE)</a:t>
            </a:r>
          </a:p>
        </p:txBody>
      </p:sp>
    </p:spTree>
    <p:extLst>
      <p:ext uri="{BB962C8B-B14F-4D97-AF65-F5344CB8AC3E}">
        <p14:creationId xmlns:p14="http://schemas.microsoft.com/office/powerpoint/2010/main" val="20631269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89" y="223838"/>
            <a:ext cx="6994525" cy="1143000"/>
          </a:xfrm>
        </p:spPr>
        <p:txBody>
          <a:bodyPr/>
          <a:lstStyle/>
          <a:p>
            <a:r>
              <a:rPr lang="en-US" dirty="0" smtClean="0"/>
              <a:t>RTI/MTSS</a:t>
            </a:r>
            <a:endParaRPr lang="en-US" dirty="0"/>
          </a:p>
        </p:txBody>
      </p:sp>
      <p:sp>
        <p:nvSpPr>
          <p:cNvPr id="3" name="Content Placeholder 2"/>
          <p:cNvSpPr>
            <a:spLocks noGrp="1"/>
          </p:cNvSpPr>
          <p:nvPr>
            <p:ph idx="1"/>
          </p:nvPr>
        </p:nvSpPr>
        <p:spPr/>
        <p:txBody>
          <a:bodyPr/>
          <a:lstStyle/>
          <a:p>
            <a:r>
              <a:rPr lang="en-US" sz="2400" dirty="0" smtClean="0"/>
              <a:t>Summer—Tier 3 reading</a:t>
            </a:r>
          </a:p>
          <a:p>
            <a:r>
              <a:rPr lang="en-US" sz="2400" dirty="0" smtClean="0"/>
              <a:t>Summer reading program</a:t>
            </a:r>
          </a:p>
          <a:p>
            <a:r>
              <a:rPr lang="en-US" sz="2400" dirty="0" smtClean="0"/>
              <a:t>Field experiences and coursework fully integrated</a:t>
            </a:r>
          </a:p>
          <a:p>
            <a:r>
              <a:rPr lang="en-US" sz="2400" dirty="0" smtClean="0"/>
              <a:t>Focus--assess, identify, and solve complex reading problems</a:t>
            </a:r>
          </a:p>
        </p:txBody>
      </p:sp>
    </p:spTree>
    <p:extLst>
      <p:ext uri="{BB962C8B-B14F-4D97-AF65-F5344CB8AC3E}">
        <p14:creationId xmlns:p14="http://schemas.microsoft.com/office/powerpoint/2010/main" val="547637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89" y="223838"/>
            <a:ext cx="6994525" cy="1143000"/>
          </a:xfrm>
        </p:spPr>
        <p:txBody>
          <a:bodyPr/>
          <a:lstStyle/>
          <a:p>
            <a:r>
              <a:rPr lang="en-US" dirty="0" smtClean="0"/>
              <a:t>Student Outcomes</a:t>
            </a:r>
            <a:endParaRPr lang="en-US" dirty="0"/>
          </a:p>
        </p:txBody>
      </p:sp>
      <p:sp>
        <p:nvSpPr>
          <p:cNvPr id="3" name="Content Placeholder 2"/>
          <p:cNvSpPr>
            <a:spLocks noGrp="1"/>
          </p:cNvSpPr>
          <p:nvPr>
            <p:ph idx="1"/>
          </p:nvPr>
        </p:nvSpPr>
        <p:spPr/>
        <p:txBody>
          <a:bodyPr/>
          <a:lstStyle/>
          <a:p>
            <a:r>
              <a:rPr lang="en-US" dirty="0" smtClean="0"/>
              <a:t>Outcomes for students with disabilities and many students who struggle in school are less than desirable</a:t>
            </a:r>
          </a:p>
          <a:p>
            <a:r>
              <a:rPr lang="en-US" dirty="0" smtClean="0"/>
              <a:t>Best way to address this is to improve teacher practice</a:t>
            </a:r>
          </a:p>
        </p:txBody>
      </p:sp>
    </p:spTree>
    <p:extLst>
      <p:ext uri="{BB962C8B-B14F-4D97-AF65-F5344CB8AC3E}">
        <p14:creationId xmlns:p14="http://schemas.microsoft.com/office/powerpoint/2010/main" val="11268395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RTI/MTSS</a:t>
            </a:r>
            <a:endParaRPr lang="en-US" dirty="0"/>
          </a:p>
        </p:txBody>
      </p:sp>
      <p:sp>
        <p:nvSpPr>
          <p:cNvPr id="3" name="Content Placeholder 2"/>
          <p:cNvSpPr>
            <a:spLocks noGrp="1"/>
          </p:cNvSpPr>
          <p:nvPr>
            <p:ph idx="1"/>
          </p:nvPr>
        </p:nvSpPr>
        <p:spPr/>
        <p:txBody>
          <a:bodyPr/>
          <a:lstStyle/>
          <a:p>
            <a:r>
              <a:rPr lang="en-US" sz="2400" dirty="0" smtClean="0"/>
              <a:t>Full year internship</a:t>
            </a:r>
          </a:p>
          <a:p>
            <a:r>
              <a:rPr lang="en-US" sz="2400" dirty="0" smtClean="0"/>
              <a:t>On-line coursework integrated with field experiences</a:t>
            </a:r>
          </a:p>
          <a:p>
            <a:r>
              <a:rPr lang="en-US" sz="2400" dirty="0" smtClean="0"/>
              <a:t>On-site and distant supervision</a:t>
            </a:r>
          </a:p>
          <a:p>
            <a:r>
              <a:rPr lang="en-US" sz="2400" dirty="0" smtClean="0"/>
              <a:t>Fall Semester-–Tier 2/3 instruction</a:t>
            </a:r>
          </a:p>
          <a:p>
            <a:pPr lvl="1"/>
            <a:r>
              <a:rPr lang="en-US" sz="2000" dirty="0" smtClean="0"/>
              <a:t>Formative assessment—progress monitoring</a:t>
            </a:r>
          </a:p>
          <a:p>
            <a:pPr lvl="1"/>
            <a:r>
              <a:rPr lang="en-US" sz="2000" dirty="0" smtClean="0"/>
              <a:t>Data-based decision making</a:t>
            </a:r>
          </a:p>
          <a:p>
            <a:pPr lvl="1"/>
            <a:r>
              <a:rPr lang="en-US" sz="2000" dirty="0" smtClean="0"/>
              <a:t>Behavior/Classroom management</a:t>
            </a:r>
          </a:p>
        </p:txBody>
      </p:sp>
    </p:spTree>
    <p:extLst>
      <p:ext uri="{BB962C8B-B14F-4D97-AF65-F5344CB8AC3E}">
        <p14:creationId xmlns:p14="http://schemas.microsoft.com/office/powerpoint/2010/main" val="6273046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RTI/MTSS</a:t>
            </a:r>
            <a:endParaRPr lang="en-US" dirty="0"/>
          </a:p>
        </p:txBody>
      </p:sp>
      <p:sp>
        <p:nvSpPr>
          <p:cNvPr id="3" name="Content Placeholder 2"/>
          <p:cNvSpPr>
            <a:spLocks noGrp="1"/>
          </p:cNvSpPr>
          <p:nvPr>
            <p:ph idx="1"/>
          </p:nvPr>
        </p:nvSpPr>
        <p:spPr/>
        <p:txBody>
          <a:bodyPr/>
          <a:lstStyle/>
          <a:p>
            <a:r>
              <a:rPr lang="en-US" sz="2400" dirty="0" smtClean="0"/>
              <a:t>Spring Semester-–Tier 1/2 instruction</a:t>
            </a:r>
          </a:p>
          <a:p>
            <a:pPr lvl="1"/>
            <a:r>
              <a:rPr lang="en-US" sz="2000" dirty="0" smtClean="0"/>
              <a:t>Explicit strategies for teaching writing</a:t>
            </a:r>
          </a:p>
          <a:p>
            <a:pPr lvl="1"/>
            <a:r>
              <a:rPr lang="en-US" sz="2000" dirty="0" smtClean="0"/>
              <a:t>Explicit strategies for teaching math</a:t>
            </a:r>
          </a:p>
          <a:p>
            <a:pPr lvl="1"/>
            <a:r>
              <a:rPr lang="en-US" sz="2000" dirty="0" smtClean="0"/>
              <a:t>Collaborating with professionals to support student learning in inclusive classrooms</a:t>
            </a:r>
          </a:p>
        </p:txBody>
      </p:sp>
    </p:spTree>
    <p:extLst>
      <p:ext uri="{BB962C8B-B14F-4D97-AF65-F5344CB8AC3E}">
        <p14:creationId xmlns:p14="http://schemas.microsoft.com/office/powerpoint/2010/main" val="8470492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pic>
        <p:nvPicPr>
          <p:cNvPr id="4" name="Content Placeholder 3" descr="An image of a question mark and magnifying glas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76737" y="2601912"/>
            <a:ext cx="1625600" cy="1625600"/>
          </a:xfrm>
        </p:spPr>
      </p:pic>
    </p:spTree>
    <p:extLst>
      <p:ext uri="{BB962C8B-B14F-4D97-AF65-F5344CB8AC3E}">
        <p14:creationId xmlns:p14="http://schemas.microsoft.com/office/powerpoint/2010/main" val="1927794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Outcomes</a:t>
            </a:r>
            <a:endParaRPr lang="en-US" dirty="0"/>
          </a:p>
        </p:txBody>
      </p:sp>
      <p:sp>
        <p:nvSpPr>
          <p:cNvPr id="3" name="Content Placeholder 2"/>
          <p:cNvSpPr>
            <a:spLocks noGrp="1"/>
          </p:cNvSpPr>
          <p:nvPr>
            <p:ph idx="1"/>
          </p:nvPr>
        </p:nvSpPr>
        <p:spPr/>
        <p:txBody>
          <a:bodyPr/>
          <a:lstStyle/>
          <a:p>
            <a:r>
              <a:rPr lang="en-US" dirty="0" smtClean="0"/>
              <a:t>Effective practices have been identified to improve student outcomes</a:t>
            </a:r>
          </a:p>
          <a:p>
            <a:r>
              <a:rPr lang="en-US" dirty="0" smtClean="0"/>
              <a:t>Graduates of preparation programs do not often use these practices in their classrooms</a:t>
            </a:r>
          </a:p>
        </p:txBody>
      </p:sp>
    </p:spTree>
    <p:extLst>
      <p:ext uri="{BB962C8B-B14F-4D97-AF65-F5344CB8AC3E}">
        <p14:creationId xmlns:p14="http://schemas.microsoft.com/office/powerpoint/2010/main" val="148280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Outcomes</a:t>
            </a:r>
            <a:endParaRPr lang="en-US" dirty="0"/>
          </a:p>
        </p:txBody>
      </p:sp>
      <p:sp>
        <p:nvSpPr>
          <p:cNvPr id="3" name="Content Placeholder 2"/>
          <p:cNvSpPr>
            <a:spLocks noGrp="1"/>
          </p:cNvSpPr>
          <p:nvPr>
            <p:ph idx="1"/>
          </p:nvPr>
        </p:nvSpPr>
        <p:spPr/>
        <p:txBody>
          <a:bodyPr/>
          <a:lstStyle/>
          <a:p>
            <a:r>
              <a:rPr lang="en-US" dirty="0" smtClean="0"/>
              <a:t>The question--Can teacher preparation better prepare candidates to use effective practices? </a:t>
            </a:r>
            <a:endParaRPr lang="en-US" dirty="0"/>
          </a:p>
        </p:txBody>
      </p:sp>
    </p:spTree>
    <p:extLst>
      <p:ext uri="{BB962C8B-B14F-4D97-AF65-F5344CB8AC3E}">
        <p14:creationId xmlns:p14="http://schemas.microsoft.com/office/powerpoint/2010/main" val="124903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professionals develop expertise?</a:t>
            </a:r>
            <a:endParaRPr lang="en-US" dirty="0"/>
          </a:p>
        </p:txBody>
      </p:sp>
      <p:sp>
        <p:nvSpPr>
          <p:cNvPr id="3" name="Content Placeholder 2"/>
          <p:cNvSpPr>
            <a:spLocks noGrp="1"/>
          </p:cNvSpPr>
          <p:nvPr>
            <p:ph idx="1"/>
          </p:nvPr>
        </p:nvSpPr>
        <p:spPr/>
        <p:txBody>
          <a:bodyPr/>
          <a:lstStyle/>
          <a:p>
            <a:r>
              <a:rPr lang="en-US" dirty="0" smtClean="0"/>
              <a:t>Learn from other professions</a:t>
            </a:r>
          </a:p>
          <a:p>
            <a:r>
              <a:rPr lang="en-US" dirty="0" smtClean="0"/>
              <a:t>Development of expertise</a:t>
            </a:r>
          </a:p>
          <a:p>
            <a:r>
              <a:rPr lang="en-US" dirty="0"/>
              <a:t>Anders Ericsson—</a:t>
            </a:r>
            <a:r>
              <a:rPr lang="en-US" i="1" dirty="0"/>
              <a:t>Peak: Secrets from the New Science of Expertise </a:t>
            </a:r>
            <a:r>
              <a:rPr lang="en-US" dirty="0"/>
              <a:t>(Ericsson &amp; Pool, 2016</a:t>
            </a:r>
            <a:r>
              <a:rPr lang="en-US" dirty="0" smtClean="0"/>
              <a:t>)</a:t>
            </a:r>
          </a:p>
        </p:txBody>
      </p:sp>
    </p:spTree>
    <p:extLst>
      <p:ext uri="{BB962C8B-B14F-4D97-AF65-F5344CB8AC3E}">
        <p14:creationId xmlns:p14="http://schemas.microsoft.com/office/powerpoint/2010/main" val="133462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Professions have in common</a:t>
            </a:r>
            <a:endParaRPr lang="en-US" dirty="0"/>
          </a:p>
        </p:txBody>
      </p:sp>
      <p:sp>
        <p:nvSpPr>
          <p:cNvPr id="3" name="Content Placeholder 2"/>
          <p:cNvSpPr>
            <a:spLocks noGrp="1"/>
          </p:cNvSpPr>
          <p:nvPr>
            <p:ph idx="1"/>
          </p:nvPr>
        </p:nvSpPr>
        <p:spPr/>
        <p:txBody>
          <a:bodyPr/>
          <a:lstStyle/>
          <a:p>
            <a:r>
              <a:rPr lang="en-US" sz="2800" dirty="0" smtClean="0"/>
              <a:t>Step 1--identify essential practices</a:t>
            </a:r>
          </a:p>
          <a:p>
            <a:r>
              <a:rPr lang="en-US" sz="2800" dirty="0" smtClean="0"/>
              <a:t>Step 2—systematically train novices to use these practices before entering the profession</a:t>
            </a:r>
          </a:p>
          <a:p>
            <a:endParaRPr lang="en-US" sz="2800" dirty="0" smtClean="0"/>
          </a:p>
          <a:p>
            <a:endParaRPr lang="en-US" sz="2800" dirty="0" smtClean="0"/>
          </a:p>
          <a:p>
            <a:endParaRPr lang="en-US" sz="2800" dirty="0" smtClean="0"/>
          </a:p>
        </p:txBody>
      </p:sp>
    </p:spTree>
    <p:extLst>
      <p:ext uri="{BB962C8B-B14F-4D97-AF65-F5344CB8AC3E}">
        <p14:creationId xmlns:p14="http://schemas.microsoft.com/office/powerpoint/2010/main" val="1846736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iseño predeterminado">
  <a:themeElements>
    <a:clrScheme name="Custom 1">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2565</TotalTime>
  <Words>1843</Words>
  <Application>Microsoft Macintosh PowerPoint</Application>
  <PresentationFormat>On-screen Show (4:3)</PresentationFormat>
  <Paragraphs>281</Paragraphs>
  <Slides>52</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Calibri</vt:lpstr>
      <vt:lpstr>Cambria</vt:lpstr>
      <vt:lpstr>MS PGothic</vt:lpstr>
      <vt:lpstr>ＭＳ Ｐゴシック</vt:lpstr>
      <vt:lpstr>Times New Roman</vt:lpstr>
      <vt:lpstr>Wingdings</vt:lpstr>
      <vt:lpstr>Arial</vt:lpstr>
      <vt:lpstr>1_Diseño predeterminado</vt:lpstr>
      <vt:lpstr>PowerPoint Presentation</vt:lpstr>
      <vt:lpstr>Disclaimer </vt:lpstr>
      <vt:lpstr>Agenda</vt:lpstr>
      <vt:lpstr>Why?</vt:lpstr>
      <vt:lpstr>Student Outcomes</vt:lpstr>
      <vt:lpstr>Student Outcomes</vt:lpstr>
      <vt:lpstr>Student Outcomes</vt:lpstr>
      <vt:lpstr>How do professionals develop expertise?</vt:lpstr>
      <vt:lpstr>Professions have in common</vt:lpstr>
      <vt:lpstr>Learning from Other Professions</vt:lpstr>
      <vt:lpstr>Step 1—Identify Essential Practices--Pilots</vt:lpstr>
      <vt:lpstr>Step 2—Gaining Expertise</vt:lpstr>
      <vt:lpstr>Expertise</vt:lpstr>
      <vt:lpstr>Expertise</vt:lpstr>
      <vt:lpstr>Expertise</vt:lpstr>
      <vt:lpstr>Structure and Content of Teacher Preparation</vt:lpstr>
      <vt:lpstr>Issues with Current Structure  (NCATE, 2010)</vt:lpstr>
      <vt:lpstr>Issues--Current Structure</vt:lpstr>
      <vt:lpstr>Current Structure</vt:lpstr>
      <vt:lpstr>Issues--Current Structure</vt:lpstr>
      <vt:lpstr>Discussion--Current Content</vt:lpstr>
      <vt:lpstr>Current Content</vt:lpstr>
      <vt:lpstr>Current Content</vt:lpstr>
      <vt:lpstr>HLP Writing Team</vt:lpstr>
      <vt:lpstr>Criteria to identify HLPs</vt:lpstr>
      <vt:lpstr>Criteria to identify HLPs</vt:lpstr>
      <vt:lpstr>High Leverage Practices (HLPs)</vt:lpstr>
      <vt:lpstr>What are HLPs for SPE Teachers?</vt:lpstr>
      <vt:lpstr>What are HLPs for SPE Teachers?</vt:lpstr>
      <vt:lpstr>What are HLPs for SPE Teachers?</vt:lpstr>
      <vt:lpstr>What are HLPs for SPE Teachers?</vt:lpstr>
      <vt:lpstr>What are HLPS for SPE Teachers?</vt:lpstr>
      <vt:lpstr>What are HLPs for SPE Teachers?</vt:lpstr>
      <vt:lpstr>What are HLPs for SPE Teachers?</vt:lpstr>
      <vt:lpstr>Discussion</vt:lpstr>
      <vt:lpstr>PowerPoint Presentation</vt:lpstr>
      <vt:lpstr>Transition in Curriculum Development and Practice in Teacher Preparation</vt:lpstr>
      <vt:lpstr>Practice-based Teacher Education</vt:lpstr>
      <vt:lpstr>Pedagogical Challenges</vt:lpstr>
      <vt:lpstr>Pedagogical Challenges</vt:lpstr>
      <vt:lpstr>PowerPoint Presentation</vt:lpstr>
      <vt:lpstr>Organizational Challenges</vt:lpstr>
      <vt:lpstr>Where to Begin?</vt:lpstr>
      <vt:lpstr>Where to Begin?</vt:lpstr>
      <vt:lpstr>Where to Begin—Entire Program?</vt:lpstr>
      <vt:lpstr>Where to Begin—Cluster of HLPs?</vt:lpstr>
      <vt:lpstr>Where to Begin—Cluster of HLPs?</vt:lpstr>
      <vt:lpstr>RTI/MTSS</vt:lpstr>
      <vt:lpstr>RTI/MTSS</vt:lpstr>
      <vt:lpstr>RTI/MTSS</vt:lpstr>
      <vt:lpstr>RTI/MTSS</vt:lpstr>
      <vt:lpstr>Questions? Comments?</vt:lpstr>
    </vt:vector>
  </TitlesOfParts>
  <Company>University of Florida</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Corbett</dc:creator>
  <cp:lastModifiedBy>Hudson,Andrew D</cp:lastModifiedBy>
  <cp:revision>129</cp:revision>
  <dcterms:created xsi:type="dcterms:W3CDTF">2016-01-29T20:40:11Z</dcterms:created>
  <dcterms:modified xsi:type="dcterms:W3CDTF">2017-11-27T16:46:11Z</dcterms:modified>
</cp:coreProperties>
</file>