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2" r:id="rId3"/>
    <p:sldId id="260" r:id="rId4"/>
    <p:sldId id="261" r:id="rId5"/>
    <p:sldId id="257" r:id="rId6"/>
    <p:sldId id="263" r:id="rId7"/>
    <p:sldId id="264" r:id="rId8"/>
    <p:sldId id="266" r:id="rId9"/>
    <p:sldId id="267" r:id="rId10"/>
    <p:sldId id="268" r:id="rId11"/>
    <p:sldId id="258" r:id="rId12"/>
    <p:sldId id="259" r:id="rId13"/>
    <p:sldId id="25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39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9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682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900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45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7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16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07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2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9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1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DC1F8-A21D-4242-8F12-A150480AFA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81042-021B-47FC-BEAB-8DB597FD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 of a wildcat that says &quot;Wildcats&quot;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0" y="100560"/>
            <a:ext cx="8455152" cy="6321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160" y="0"/>
            <a:ext cx="8757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Stencil" pitchFamily="82" charset="0"/>
              </a:rPr>
              <a:t>Northern Michigan University </a:t>
            </a:r>
            <a:endParaRPr lang="en-US" sz="6600" b="1" dirty="0">
              <a:latin typeface="Stencil" pitchFamily="82" charset="0"/>
            </a:endParaRPr>
          </a:p>
          <a:p>
            <a:r>
              <a:rPr lang="en-US" sz="3600" b="1" dirty="0" smtClean="0">
                <a:latin typeface="Stencil" pitchFamily="82" charset="0"/>
              </a:rPr>
              <a:t>Joe </a:t>
            </a:r>
            <a:r>
              <a:rPr lang="en-US" sz="3600" b="1" dirty="0">
                <a:latin typeface="Stencil" pitchFamily="82" charset="0"/>
              </a:rPr>
              <a:t>Lubig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jlubig@nmu.edu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906-227-1880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www.nmu.edu/education  </a:t>
            </a:r>
            <a:r>
              <a:rPr lang="en-US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604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7840"/>
            <a:ext cx="10515600" cy="447040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Interdisciplinary Middle School Teaching Experience</a:t>
            </a:r>
            <a:b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4880"/>
            <a:ext cx="10515600" cy="5255491"/>
          </a:xfrm>
        </p:spPr>
        <p:txBody>
          <a:bodyPr>
            <a:normAutofit/>
          </a:bodyPr>
          <a:lstStyle/>
          <a:p>
            <a:r>
              <a:rPr lang="en-US" b="1" dirty="0" smtClean="0"/>
              <a:t>Week-long experience</a:t>
            </a:r>
          </a:p>
          <a:p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</a:t>
            </a:r>
          </a:p>
          <a:p>
            <a:r>
              <a:rPr lang="en-US" b="1" dirty="0" smtClean="0"/>
              <a:t>Four core areas, PE, music, and art</a:t>
            </a:r>
          </a:p>
          <a:p>
            <a:r>
              <a:rPr lang="en-US" b="1" dirty="0" smtClean="0"/>
              <a:t>Special education </a:t>
            </a:r>
          </a:p>
          <a:p>
            <a:r>
              <a:rPr lang="en-US" b="1" dirty="0" smtClean="0"/>
              <a:t>Defined roles </a:t>
            </a:r>
          </a:p>
          <a:p>
            <a:pPr lvl="1"/>
            <a:r>
              <a:rPr lang="en-US" b="1" dirty="0" smtClean="0"/>
              <a:t>Teacher candidates</a:t>
            </a:r>
          </a:p>
          <a:p>
            <a:pPr lvl="1"/>
            <a:r>
              <a:rPr lang="en-US" b="1" dirty="0" smtClean="0"/>
              <a:t>7</a:t>
            </a:r>
            <a:r>
              <a:rPr lang="en-US" b="1" baseline="30000" dirty="0" smtClean="0"/>
              <a:t>th</a:t>
            </a:r>
            <a:r>
              <a:rPr lang="en-US" b="1" dirty="0" smtClean="0"/>
              <a:t> grade students</a:t>
            </a:r>
          </a:p>
          <a:p>
            <a:pPr lvl="1"/>
            <a:r>
              <a:rPr lang="en-US" b="1" dirty="0" smtClean="0"/>
              <a:t>Faculty </a:t>
            </a:r>
          </a:p>
          <a:p>
            <a:pPr lvl="1"/>
            <a:r>
              <a:rPr lang="en-US" b="1" dirty="0" smtClean="0"/>
              <a:t>Teachers</a:t>
            </a:r>
          </a:p>
          <a:p>
            <a:pPr lvl="1"/>
            <a:r>
              <a:rPr lang="en-US" b="1" dirty="0" smtClean="0"/>
              <a:t>Instructional </a:t>
            </a:r>
            <a:r>
              <a:rPr lang="en-US" b="1" dirty="0"/>
              <a:t>Aides </a:t>
            </a:r>
            <a:endParaRPr lang="en-US" b="1" dirty="0" smtClean="0"/>
          </a:p>
          <a:p>
            <a:pPr lvl="1"/>
            <a:r>
              <a:rPr lang="en-US" b="1" dirty="0" smtClean="0"/>
              <a:t>Administrators</a:t>
            </a:r>
          </a:p>
        </p:txBody>
      </p:sp>
    </p:spTree>
    <p:extLst>
      <p:ext uri="{BB962C8B-B14F-4D97-AF65-F5344CB8AC3E}">
        <p14:creationId xmlns:p14="http://schemas.microsoft.com/office/powerpoint/2010/main" val="45032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Interest-driven Literacy Tutoring </a:t>
            </a:r>
            <a:b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Graveraet Elementary School and NMU</a:t>
            </a:r>
            <a:br>
              <a:rPr lang="en-US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8618"/>
            <a:ext cx="10515600" cy="5255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1</a:t>
            </a:r>
            <a:r>
              <a:rPr lang="en-US" sz="4000" b="1" baseline="30000" dirty="0" smtClean="0">
                <a:solidFill>
                  <a:srgbClr val="000000"/>
                </a:solidFill>
              </a:rPr>
              <a:t>st</a:t>
            </a:r>
            <a:r>
              <a:rPr lang="en-US" sz="4000" b="1" dirty="0" smtClean="0">
                <a:solidFill>
                  <a:srgbClr val="000000"/>
                </a:solidFill>
              </a:rPr>
              <a:t> and 2</a:t>
            </a:r>
            <a:r>
              <a:rPr lang="en-US" sz="4000" b="1" baseline="30000" dirty="0" smtClean="0">
                <a:solidFill>
                  <a:srgbClr val="000000"/>
                </a:solidFill>
              </a:rPr>
              <a:t>nd</a:t>
            </a:r>
            <a:r>
              <a:rPr lang="en-US" sz="4000" b="1" dirty="0" smtClean="0">
                <a:solidFill>
                  <a:srgbClr val="000000"/>
                </a:solidFill>
              </a:rPr>
              <a:t> Grade Students</a:t>
            </a: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1</a:t>
            </a:r>
            <a:r>
              <a:rPr lang="en-US" sz="4000" b="1" dirty="0">
                <a:solidFill>
                  <a:srgbClr val="000000"/>
                </a:solidFill>
              </a:rPr>
              <a:t>. Elementary </a:t>
            </a:r>
            <a:r>
              <a:rPr lang="en-US" sz="4000" b="1" dirty="0" smtClean="0">
                <a:solidFill>
                  <a:srgbClr val="000000"/>
                </a:solidFill>
              </a:rPr>
              <a:t>students </a:t>
            </a:r>
            <a:r>
              <a:rPr lang="en-US" sz="4000" b="1" dirty="0">
                <a:solidFill>
                  <a:srgbClr val="000000"/>
                </a:solidFill>
              </a:rPr>
              <a:t>will have a positive literacy learning experience and grow in their literacy skills/knowledge. </a:t>
            </a:r>
            <a:endParaRPr lang="en-US" sz="4000" b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000000"/>
                </a:solidFill>
              </a:rPr>
              <a:t>2</a:t>
            </a:r>
            <a:r>
              <a:rPr lang="en-US" sz="4000" b="1" dirty="0">
                <a:solidFill>
                  <a:srgbClr val="000000"/>
                </a:solidFill>
              </a:rPr>
              <a:t>. Teacher candidates </a:t>
            </a:r>
            <a:r>
              <a:rPr lang="en-US" sz="4000" b="1" dirty="0" smtClean="0">
                <a:solidFill>
                  <a:srgbClr val="000000"/>
                </a:solidFill>
              </a:rPr>
              <a:t>will </a:t>
            </a:r>
            <a:r>
              <a:rPr lang="en-US" sz="4000" b="1" dirty="0">
                <a:solidFill>
                  <a:srgbClr val="000000"/>
                </a:solidFill>
              </a:rPr>
              <a:t>have a positive teaching experience and grow in their literacy assessment, </a:t>
            </a:r>
            <a:r>
              <a:rPr lang="en-US" sz="4000" b="1" dirty="0" smtClean="0">
                <a:solidFill>
                  <a:srgbClr val="000000"/>
                </a:solidFill>
              </a:rPr>
              <a:t>instructional </a:t>
            </a:r>
            <a:r>
              <a:rPr lang="en-US" sz="4000" b="1" dirty="0">
                <a:solidFill>
                  <a:srgbClr val="000000"/>
                </a:solidFill>
              </a:rPr>
              <a:t>knowledge, and professional communication.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5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14036"/>
            <a:ext cx="10515600" cy="58629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Candidates Negotiate Relationships with Key Stakeholders</a:t>
            </a:r>
          </a:p>
          <a:p>
            <a:r>
              <a:rPr lang="en-US" sz="3200" b="1" i="1" dirty="0">
                <a:solidFill>
                  <a:srgbClr val="000000"/>
                </a:solidFill>
              </a:rPr>
              <a:t>Teacher candidates engaged in ongoing professional interactions with key stakeholders, such as school specialists, students’ caregivers, mentors, and an instructional leader/evaluator (course professor).</a:t>
            </a:r>
          </a:p>
          <a:p>
            <a:pPr marL="0" indent="0">
              <a:buNone/>
            </a:pPr>
            <a:endParaRPr lang="en-US" sz="3200" b="1" i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</a:t>
            </a:r>
            <a:r>
              <a:rPr lang="en-US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Administration Negotiations</a:t>
            </a:r>
          </a:p>
          <a:p>
            <a:r>
              <a:rPr lang="en-US" sz="3200" b="1" i="1" dirty="0" smtClean="0">
                <a:solidFill>
                  <a:srgbClr val="000000"/>
                </a:solidFill>
              </a:rPr>
              <a:t>Use of inquiry </a:t>
            </a:r>
            <a:r>
              <a:rPr lang="en-US" sz="3200" b="1" i="1" dirty="0">
                <a:solidFill>
                  <a:srgbClr val="000000"/>
                </a:solidFill>
              </a:rPr>
              <a:t>to establish priorities and to increase the capacity of our </a:t>
            </a:r>
            <a:r>
              <a:rPr lang="en-US" sz="3200" b="1" i="1" dirty="0" smtClean="0">
                <a:solidFill>
                  <a:srgbClr val="000000"/>
                </a:solidFill>
              </a:rPr>
              <a:t>program </a:t>
            </a:r>
            <a:r>
              <a:rPr lang="en-US" sz="3200" b="1" i="1" dirty="0">
                <a:solidFill>
                  <a:srgbClr val="000000"/>
                </a:solidFill>
              </a:rPr>
              <a:t>to the benefit of our teacher candidates, clinical partners, </a:t>
            </a:r>
            <a:r>
              <a:rPr lang="en-US" sz="3200" b="1" i="1" dirty="0" smtClean="0">
                <a:solidFill>
                  <a:srgbClr val="000000"/>
                </a:solidFill>
              </a:rPr>
              <a:t>and every </a:t>
            </a:r>
            <a:r>
              <a:rPr lang="en-US" sz="3200" b="1" i="1" dirty="0">
                <a:solidFill>
                  <a:srgbClr val="000000"/>
                </a:solidFill>
              </a:rPr>
              <a:t>Pre-K – 12 student with whom we work.</a:t>
            </a:r>
            <a:endParaRPr lang="en-US" sz="3200" b="1" i="1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72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791138">
            <a:off x="-2509520" y="416560"/>
            <a:ext cx="9144000" cy="84882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What’s Next?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4640" y="680720"/>
            <a:ext cx="9144000" cy="570992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sz="3200" dirty="0" smtClean="0"/>
          </a:p>
          <a:p>
            <a:pPr marL="571500" indent="-571500" algn="l">
              <a:buFont typeface="Arial"/>
              <a:buChar char="•"/>
            </a:pPr>
            <a:r>
              <a:rPr lang="en-US" sz="3200" b="1" dirty="0"/>
              <a:t>Develop a shared vision as to how </a:t>
            </a:r>
            <a:r>
              <a:rPr lang="en-US" sz="3200" b="1" dirty="0" smtClean="0"/>
              <a:t>these partnerships </a:t>
            </a:r>
            <a:r>
              <a:rPr lang="en-US" sz="3200" b="1" dirty="0"/>
              <a:t>benefits children in the context of a compelling written </a:t>
            </a:r>
            <a:r>
              <a:rPr lang="en-US" sz="3200" b="1" dirty="0" smtClean="0"/>
              <a:t>case</a:t>
            </a:r>
            <a:endParaRPr lang="en-US" sz="3200" b="1" dirty="0"/>
          </a:p>
          <a:p>
            <a:pPr marL="571500" indent="-571500" algn="l">
              <a:buFont typeface="Arial"/>
              <a:buChar char="•"/>
            </a:pPr>
            <a:r>
              <a:rPr lang="en-US" sz="3200" b="1" dirty="0"/>
              <a:t>Define a predictable financial support system to sustain the </a:t>
            </a:r>
            <a:r>
              <a:rPr lang="en-US" sz="3200" b="1" dirty="0" smtClean="0"/>
              <a:t>partnerships</a:t>
            </a:r>
            <a:endParaRPr lang="en-US" sz="3200" b="1" dirty="0"/>
          </a:p>
          <a:p>
            <a:pPr marL="571500" indent="-571500" algn="l">
              <a:buFont typeface="Arial"/>
              <a:buChar char="•"/>
            </a:pPr>
            <a:r>
              <a:rPr lang="en-US" sz="3200" b="1" dirty="0"/>
              <a:t>Implement parent and child feedback loops to inform effectiveness of pre-service </a:t>
            </a:r>
            <a:r>
              <a:rPr lang="en-US" sz="3200" b="1" dirty="0" smtClean="0"/>
              <a:t>practice</a:t>
            </a:r>
            <a:endParaRPr lang="en-US" sz="3200" b="1" dirty="0"/>
          </a:p>
          <a:p>
            <a:pPr marL="571500" indent="-571500" algn="l">
              <a:buFont typeface="Arial"/>
              <a:buChar char="•"/>
            </a:pPr>
            <a:r>
              <a:rPr lang="en-US" sz="3200" b="1" dirty="0"/>
              <a:t>Develop case study methodology to track teacher to parent &amp; child conferencing effectiveness</a:t>
            </a:r>
            <a:endParaRPr lang="en-US" sz="32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37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rthern Michigan University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960" y="97512"/>
            <a:ext cx="8455152" cy="6321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4160" y="0"/>
            <a:ext cx="8757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latin typeface="Stencil" pitchFamily="82" charset="0"/>
              </a:rPr>
              <a:t>Northern Michigan University </a:t>
            </a:r>
            <a:endParaRPr lang="en-US" sz="6600" b="1" dirty="0">
              <a:latin typeface="Stencil" pitchFamily="82" charset="0"/>
            </a:endParaRPr>
          </a:p>
          <a:p>
            <a:r>
              <a:rPr lang="en-US" sz="3600" b="1" dirty="0" smtClean="0">
                <a:latin typeface="Stencil" pitchFamily="82" charset="0"/>
              </a:rPr>
              <a:t>Joe </a:t>
            </a:r>
            <a:r>
              <a:rPr lang="en-US" sz="3600" b="1" dirty="0">
                <a:latin typeface="Stencil" pitchFamily="82" charset="0"/>
              </a:rPr>
              <a:t>Lubig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jlubig@nmu.edu</a:t>
            </a:r>
            <a:r>
              <a:rPr lang="en-US" sz="3600" b="1" dirty="0"/>
              <a:t> </a:t>
            </a:r>
          </a:p>
          <a:p>
            <a:r>
              <a:rPr lang="en-US" sz="3600" b="1" dirty="0"/>
              <a:t>906-227-1880</a:t>
            </a:r>
          </a:p>
          <a:p>
            <a:r>
              <a:rPr lang="en-US" sz="3600" b="1" dirty="0">
                <a:solidFill>
                  <a:schemeClr val="tx2"/>
                </a:solidFill>
              </a:rPr>
              <a:t>www.nmu.edu/education  </a:t>
            </a:r>
            <a:r>
              <a:rPr lang="en-US" sz="36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015" y="535840"/>
            <a:ext cx="895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8</a:t>
            </a:r>
            <a:endParaRPr lang="en-US" sz="8000" dirty="0"/>
          </a:p>
        </p:txBody>
      </p:sp>
      <p:sp>
        <p:nvSpPr>
          <p:cNvPr id="8" name="TextBox 7"/>
          <p:cNvSpPr txBox="1"/>
          <p:nvPr/>
        </p:nvSpPr>
        <p:spPr>
          <a:xfrm>
            <a:off x="3718560" y="535841"/>
            <a:ext cx="2651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390.4</a:t>
            </a:r>
            <a:endParaRPr lang="en-US" sz="8000" dirty="0"/>
          </a:p>
        </p:txBody>
      </p:sp>
      <p:sp>
        <p:nvSpPr>
          <p:cNvPr id="10" name="TextBox 9"/>
          <p:cNvSpPr txBox="1"/>
          <p:nvPr/>
        </p:nvSpPr>
        <p:spPr>
          <a:xfrm>
            <a:off x="7345680" y="688241"/>
            <a:ext cx="3251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16,452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23695" y="2406601"/>
            <a:ext cx="135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52</a:t>
            </a:r>
            <a:endParaRPr lang="en-US" sz="8000" dirty="0"/>
          </a:p>
        </p:txBody>
      </p:sp>
      <p:sp>
        <p:nvSpPr>
          <p:cNvPr id="5" name="TextBox 4"/>
          <p:cNvSpPr txBox="1"/>
          <p:nvPr/>
        </p:nvSpPr>
        <p:spPr>
          <a:xfrm>
            <a:off x="5001260" y="2660600"/>
            <a:ext cx="845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7</a:t>
            </a:r>
            <a:endParaRPr lang="en-US" sz="8000" dirty="0"/>
          </a:p>
        </p:txBody>
      </p:sp>
      <p:sp>
        <p:nvSpPr>
          <p:cNvPr id="9" name="TextBox 8"/>
          <p:cNvSpPr txBox="1"/>
          <p:nvPr/>
        </p:nvSpPr>
        <p:spPr>
          <a:xfrm>
            <a:off x="9123680" y="3335119"/>
            <a:ext cx="1615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3%</a:t>
            </a:r>
            <a:endParaRPr lang="en-US" sz="8000" dirty="0"/>
          </a:p>
        </p:txBody>
      </p:sp>
      <p:sp>
        <p:nvSpPr>
          <p:cNvPr id="6" name="TextBox 5"/>
          <p:cNvSpPr txBox="1"/>
          <p:nvPr/>
        </p:nvSpPr>
        <p:spPr>
          <a:xfrm>
            <a:off x="2446020" y="4277360"/>
            <a:ext cx="19545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320</a:t>
            </a:r>
            <a:endParaRPr lang="en-US" sz="8000" dirty="0"/>
          </a:p>
        </p:txBody>
      </p:sp>
      <p:sp>
        <p:nvSpPr>
          <p:cNvPr id="7" name="TextBox 6"/>
          <p:cNvSpPr txBox="1"/>
          <p:nvPr/>
        </p:nvSpPr>
        <p:spPr>
          <a:xfrm>
            <a:off x="5847080" y="4658558"/>
            <a:ext cx="2636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/>
              <a:t>240.9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322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94641"/>
            <a:ext cx="9144000" cy="1553556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/>
              <a:t>16,452 square miles</a:t>
            </a:r>
            <a:br>
              <a:rPr lang="en-US" sz="3600" dirty="0" smtClean="0"/>
            </a:br>
            <a:r>
              <a:rPr lang="en-US" sz="3600" dirty="0" smtClean="0"/>
              <a:t>3% of the population (311,361)</a:t>
            </a:r>
            <a:br>
              <a:rPr lang="en-US" sz="3600" dirty="0" smtClean="0"/>
            </a:br>
            <a:r>
              <a:rPr lang="en-US" sz="3600" dirty="0" smtClean="0"/>
              <a:t>320 miles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7874000" y="378921"/>
            <a:ext cx="375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 ISDs</a:t>
            </a:r>
          </a:p>
          <a:p>
            <a:r>
              <a:rPr lang="en-US" sz="2800" dirty="0" smtClean="0"/>
              <a:t>52 LEAs</a:t>
            </a:r>
          </a:p>
          <a:p>
            <a:r>
              <a:rPr lang="en-US" sz="2800" dirty="0" smtClean="0"/>
              <a:t>8 Institutes of Higher Ed</a:t>
            </a:r>
            <a:endParaRPr lang="en-US" sz="2800" dirty="0"/>
          </a:p>
        </p:txBody>
      </p:sp>
      <p:pic>
        <p:nvPicPr>
          <p:cNvPr id="4" name="Picture 3" descr="Map of the section of Michigan that borders Lake Superior and its district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036" y="1960879"/>
            <a:ext cx="11393307" cy="47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05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pper peninsula sno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" y="135226"/>
            <a:ext cx="5841336" cy="4375364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upper peninsula snow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-139094"/>
            <a:ext cx="5536392" cy="4152294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upper peninsula sno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5668" y="3142310"/>
            <a:ext cx="5726456" cy="3796891"/>
          </a:xfrm>
          <a:prstGeom prst="rect">
            <a:avLst/>
          </a:prstGeom>
          <a:noFill/>
          <a:effectLst>
            <a:softEdge rad="304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117840" y="3802710"/>
            <a:ext cx="3921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240.9 – 48 year average snow fall</a:t>
            </a:r>
          </a:p>
          <a:p>
            <a:endParaRPr lang="en-US" sz="3600" dirty="0"/>
          </a:p>
          <a:p>
            <a:r>
              <a:rPr lang="en-US" sz="3600" dirty="0" smtClean="0"/>
              <a:t>390.4 – record snow fall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589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5743"/>
            <a:ext cx="10515600" cy="1149639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>
                <a:solidFill>
                  <a:schemeClr val="accent1">
                    <a:lumMod val="50000"/>
                  </a:schemeClr>
                </a:solidFill>
              </a:rPr>
              <a:t>SISU in the </a:t>
            </a:r>
            <a:r>
              <a:rPr lang="en-US" sz="9600" b="1" dirty="0" err="1" smtClean="0">
                <a:solidFill>
                  <a:schemeClr val="accent1">
                    <a:lumMod val="50000"/>
                  </a:schemeClr>
                </a:solidFill>
              </a:rPr>
              <a:t>Yoop</a:t>
            </a:r>
            <a:endParaRPr lang="en-US" sz="9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3160" y="1136073"/>
            <a:ext cx="10515600" cy="5721927"/>
          </a:xfrm>
        </p:spPr>
        <p:txBody>
          <a:bodyPr>
            <a:normAutofit/>
          </a:bodyPr>
          <a:lstStyle/>
          <a:p>
            <a:pPr marL="0" indent="0" fontAlgn="t">
              <a:buNone/>
            </a:pPr>
            <a:r>
              <a:rPr lang="en-US" b="1" dirty="0" smtClean="0"/>
              <a:t>Heart</a:t>
            </a:r>
            <a:endParaRPr lang="en-US" b="1" dirty="0"/>
          </a:p>
          <a:p>
            <a:pPr lvl="1" fontAlgn="t"/>
            <a:r>
              <a:rPr lang="en-US" b="1" dirty="0"/>
              <a:t>Building Relationships with Students</a:t>
            </a:r>
          </a:p>
          <a:p>
            <a:pPr lvl="1" fontAlgn="t"/>
            <a:r>
              <a:rPr lang="en-US" b="1" dirty="0"/>
              <a:t>Passion for Engaged Learning</a:t>
            </a:r>
          </a:p>
          <a:p>
            <a:pPr lvl="1" fontAlgn="t"/>
            <a:r>
              <a:rPr lang="en-US" b="1" dirty="0"/>
              <a:t>Fostering authentic relationships built upon partners’ passions and strengths</a:t>
            </a:r>
          </a:p>
          <a:p>
            <a:pPr marL="0" indent="0" fontAlgn="t">
              <a:buNone/>
            </a:pPr>
            <a:r>
              <a:rPr lang="en-US" b="1" dirty="0"/>
              <a:t>Grit</a:t>
            </a:r>
          </a:p>
          <a:p>
            <a:pPr lvl="1"/>
            <a:r>
              <a:rPr lang="en-US" b="1" dirty="0"/>
              <a:t>Building Relationships with Community Partners</a:t>
            </a:r>
          </a:p>
          <a:p>
            <a:pPr lvl="1"/>
            <a:r>
              <a:rPr lang="en-US" b="1" dirty="0"/>
              <a:t>Time Commitment</a:t>
            </a:r>
          </a:p>
          <a:p>
            <a:pPr lvl="1"/>
            <a:r>
              <a:rPr lang="en-US" b="1" dirty="0"/>
              <a:t>Foster trust between university program and Pre-K – 12 leadership</a:t>
            </a:r>
          </a:p>
          <a:p>
            <a:pPr marL="0" indent="0" fontAlgn="t">
              <a:buNone/>
            </a:pPr>
            <a:r>
              <a:rPr lang="en-US" b="1" dirty="0"/>
              <a:t>Bravery</a:t>
            </a:r>
          </a:p>
          <a:p>
            <a:pPr lvl="1" fontAlgn="t"/>
            <a:r>
              <a:rPr lang="en-US" b="1" dirty="0"/>
              <a:t>Trying Something that had Never Been Done Before In Program Form (based on case study research)</a:t>
            </a:r>
          </a:p>
          <a:p>
            <a:pPr lvl="1" fontAlgn="t"/>
            <a:r>
              <a:rPr lang="en-US" b="1" dirty="0"/>
              <a:t>Assuring that we use child assessment data in meaningful ways—do no harm!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59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U.P. Wide Collaborations 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Upper Peninsula Center for Educational Development (UPCED)</a:t>
            </a:r>
          </a:p>
          <a:p>
            <a:r>
              <a:rPr lang="en-US" sz="4000" dirty="0" smtClean="0"/>
              <a:t>Michigan Association of School Administrators Region I (MASA)</a:t>
            </a:r>
          </a:p>
          <a:p>
            <a:r>
              <a:rPr lang="en-US" sz="4000" dirty="0" smtClean="0"/>
              <a:t>NMU Seaborg Math and Science Center</a:t>
            </a:r>
          </a:p>
          <a:p>
            <a:r>
              <a:rPr lang="en-US" sz="4000" dirty="0" smtClean="0"/>
              <a:t>Teacher Education Advisory Committee (TEAC)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010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U.P. Wide Needs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145"/>
            <a:ext cx="10515600" cy="4351338"/>
          </a:xfrm>
        </p:spPr>
        <p:txBody>
          <a:bodyPr/>
          <a:lstStyle/>
          <a:p>
            <a:r>
              <a:rPr lang="en-US" sz="4000" dirty="0" smtClean="0"/>
              <a:t>Sustained Quality Professional Development for Teachers and Administrators</a:t>
            </a:r>
          </a:p>
          <a:p>
            <a:r>
              <a:rPr lang="en-US" sz="4000" dirty="0" smtClean="0"/>
              <a:t>Internet Access</a:t>
            </a:r>
          </a:p>
          <a:p>
            <a:r>
              <a:rPr lang="en-US" sz="4000" dirty="0" smtClean="0"/>
              <a:t>Teacher Shortage </a:t>
            </a:r>
          </a:p>
          <a:p>
            <a:r>
              <a:rPr lang="en-US" sz="4000" dirty="0" smtClean="0"/>
              <a:t>Dual/Concurrent Enrollment </a:t>
            </a:r>
          </a:p>
          <a:p>
            <a:r>
              <a:rPr lang="en-US" sz="4000" dirty="0" smtClean="0"/>
              <a:t>Quality of Candidates Entering the Profession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22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127760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Barriers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3464"/>
            <a:ext cx="10515600" cy="569277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State testing fear and the effect it will have on school rating (Went to co-teaching into two parts for student teaching ; Residency I they go  3 days a week and Residency II can be same classroom for traditional student teaching)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Teacher evaluation system and disruption in the spring for testing (shifted to year-long student teaching)</a:t>
            </a:r>
          </a:p>
          <a:p>
            <a:pPr lvl="1"/>
            <a:r>
              <a:rPr lang="en-US" b="1" dirty="0" smtClean="0"/>
              <a:t>How to navigate the non-traditional student if we do year long residencies </a:t>
            </a:r>
          </a:p>
          <a:p>
            <a:pPr lvl="1"/>
            <a:r>
              <a:rPr lang="en-US" b="1" dirty="0" smtClean="0"/>
              <a:t>Over saturation of IHEs in a geographic area and those that have no IHEs in their area </a:t>
            </a:r>
          </a:p>
          <a:p>
            <a:pPr lvl="1"/>
            <a:r>
              <a:rPr lang="en-US" b="1" dirty="0" smtClean="0"/>
              <a:t>Master teachers want student teachers, but it is about building relationships so as to centralize the system and master teachers apply to mentor </a:t>
            </a:r>
          </a:p>
          <a:p>
            <a:pPr lvl="1"/>
            <a:r>
              <a:rPr lang="en-US" b="1" dirty="0" smtClean="0"/>
              <a:t>Limitation on student/teacher candidate finances (paid internships at instructional aide rate paid by school district)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94701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1000"/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1125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Opportunities or Why Teachers are Willing to Work with Us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6688"/>
            <a:ext cx="10515600" cy="5421312"/>
          </a:xfrm>
        </p:spPr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270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540</Words>
  <Application>Microsoft Macintosh PowerPoint</Application>
  <PresentationFormat>Widescreen</PresentationFormat>
  <Paragraphs>86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Stencil</vt:lpstr>
      <vt:lpstr>Arial</vt:lpstr>
      <vt:lpstr>Office Theme</vt:lpstr>
      <vt:lpstr>PowerPoint Presentation</vt:lpstr>
      <vt:lpstr>PowerPoint Presentation</vt:lpstr>
      <vt:lpstr>16,452 square miles 3% of the population (311,361) 320 miles </vt:lpstr>
      <vt:lpstr>PowerPoint Presentation</vt:lpstr>
      <vt:lpstr>SISU in the Yoop</vt:lpstr>
      <vt:lpstr>U.P. Wide Collaborations </vt:lpstr>
      <vt:lpstr>U.P. Wide Needs </vt:lpstr>
      <vt:lpstr>Barriers</vt:lpstr>
      <vt:lpstr>Opportunities or Why Teachers are Willing to Work with Us </vt:lpstr>
      <vt:lpstr>Interdisciplinary Middle School Teaching Experience </vt:lpstr>
      <vt:lpstr>Student Interest-driven Literacy Tutoring  Graveraet Elementary School and NMU </vt:lpstr>
      <vt:lpstr>PowerPoint Presentation</vt:lpstr>
      <vt:lpstr>What’s Next?</vt:lpstr>
      <vt:lpstr>PowerPoint Presentation</vt:lpstr>
    </vt:vector>
  </TitlesOfParts>
  <Company>Northern Michigan University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SISU</dc:title>
  <dc:creator>Joe Lubig</dc:creator>
  <cp:lastModifiedBy>Hudson,Andrew D</cp:lastModifiedBy>
  <cp:revision>17</cp:revision>
  <dcterms:created xsi:type="dcterms:W3CDTF">2017-05-17T00:57:31Z</dcterms:created>
  <dcterms:modified xsi:type="dcterms:W3CDTF">2017-08-07T14:51:05Z</dcterms:modified>
</cp:coreProperties>
</file>