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83" r:id="rId3"/>
    <p:sldId id="284" r:id="rId4"/>
    <p:sldId id="262" r:id="rId5"/>
    <p:sldId id="268" r:id="rId6"/>
    <p:sldId id="257" r:id="rId7"/>
    <p:sldId id="269" r:id="rId8"/>
    <p:sldId id="279" r:id="rId9"/>
    <p:sldId id="267" r:id="rId10"/>
    <p:sldId id="266" r:id="rId11"/>
    <p:sldId id="261" r:id="rId12"/>
    <p:sldId id="263" r:id="rId13"/>
    <p:sldId id="264" r:id="rId14"/>
    <p:sldId id="270" r:id="rId15"/>
    <p:sldId id="271" r:id="rId16"/>
    <p:sldId id="265" r:id="rId17"/>
    <p:sldId id="272" r:id="rId18"/>
    <p:sldId id="273" r:id="rId19"/>
    <p:sldId id="274" r:id="rId20"/>
    <p:sldId id="275" r:id="rId21"/>
    <p:sldId id="276" r:id="rId22"/>
    <p:sldId id="277" r:id="rId23"/>
    <p:sldId id="278" r:id="rId24"/>
    <p:sldId id="280" r:id="rId25"/>
    <p:sldId id="281" r:id="rId26"/>
    <p:sldId id="282"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69" autoAdjust="0"/>
    <p:restoredTop sz="94660"/>
  </p:normalViewPr>
  <p:slideViewPr>
    <p:cSldViewPr snapToGrid="0">
      <p:cViewPr varScale="1">
        <p:scale>
          <a:sx n="67" d="100"/>
          <a:sy n="67" d="100"/>
        </p:scale>
        <p:origin x="184" y="864"/>
      </p:cViewPr>
      <p:guideLst/>
    </p:cSldViewPr>
  </p:slideViewPr>
  <p:notesTextViewPr>
    <p:cViewPr>
      <p:scale>
        <a:sx n="1" d="1"/>
        <a:sy n="1" d="1"/>
      </p:scale>
      <p:origin x="0" y="0"/>
    </p:cViewPr>
  </p:notesTextViewPr>
  <p:notesViewPr>
    <p:cSldViewPr snapToGrid="0">
      <p:cViewPr varScale="1">
        <p:scale>
          <a:sx n="80" d="100"/>
          <a:sy n="80" d="100"/>
        </p:scale>
        <p:origin x="4002" y="10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65D0A-AC95-4149-A9AF-FE689BA66125}"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79776659-CAD7-A743-936A-70B807E80D7F}">
      <dgm:prSet phldrT="[Text]"/>
      <dgm:spPr/>
      <dgm:t>
        <a:bodyPr/>
        <a:lstStyle/>
        <a:p>
          <a:pPr rtl="0"/>
          <a:r>
            <a:rPr lang="en-US" b="1" i="0" u="none" dirty="0">
              <a:latin typeface="Bell MT" panose="02020503060305020303" pitchFamily="18" charset="0"/>
            </a:rPr>
            <a:t>Who needs a PLP</a:t>
          </a:r>
          <a:r>
            <a:rPr lang="en-US" b="0" i="0" u="none" dirty="0"/>
            <a:t>?</a:t>
          </a:r>
          <a:endParaRPr lang="en-US" dirty="0"/>
        </a:p>
      </dgm:t>
    </dgm:pt>
    <dgm:pt modelId="{06483890-196D-F840-AED1-4C9D4EA4F31D}" type="parTrans" cxnId="{D3EDEC32-1EB9-6249-9109-0E4D47C782D0}">
      <dgm:prSet/>
      <dgm:spPr/>
      <dgm:t>
        <a:bodyPr/>
        <a:lstStyle/>
        <a:p>
          <a:endParaRPr lang="en-US"/>
        </a:p>
      </dgm:t>
    </dgm:pt>
    <dgm:pt modelId="{3375DB36-25DC-F74C-A83E-37811EC045CA}" type="sibTrans" cxnId="{D3EDEC32-1EB9-6249-9109-0E4D47C782D0}">
      <dgm:prSet/>
      <dgm:spPr/>
      <dgm:t>
        <a:bodyPr/>
        <a:lstStyle/>
        <a:p>
          <a:endParaRPr lang="en-US"/>
        </a:p>
      </dgm:t>
    </dgm:pt>
    <dgm:pt modelId="{AF257322-1111-5B4C-B968-BC6A522E087E}">
      <dgm:prSet/>
      <dgm:spPr>
        <a:solidFill>
          <a:srgbClr val="002060">
            <a:alpha val="90000"/>
          </a:srgbClr>
        </a:solidFill>
      </dgm:spPr>
      <dgm:t>
        <a:bodyPr/>
        <a:lstStyle/>
        <a:p>
          <a:pPr rtl="0"/>
          <a:r>
            <a:rPr lang="en-US" b="0" i="0" u="none" dirty="0">
              <a:solidFill>
                <a:srgbClr val="FFC000"/>
              </a:solidFill>
            </a:rPr>
            <a:t>Induction level educators</a:t>
          </a:r>
        </a:p>
      </dgm:t>
    </dgm:pt>
    <dgm:pt modelId="{DA472E30-804F-EB4F-BD98-8D0B3FB5E830}" type="parTrans" cxnId="{9E1899E4-3816-6A47-9A1B-A472BCEC6E57}">
      <dgm:prSet/>
      <dgm:spPr/>
      <dgm:t>
        <a:bodyPr/>
        <a:lstStyle/>
        <a:p>
          <a:endParaRPr lang="en-US"/>
        </a:p>
      </dgm:t>
    </dgm:pt>
    <dgm:pt modelId="{5019E103-ECD7-1B43-B970-2787CED8D06C}" type="sibTrans" cxnId="{9E1899E4-3816-6A47-9A1B-A472BCEC6E57}">
      <dgm:prSet/>
      <dgm:spPr/>
      <dgm:t>
        <a:bodyPr/>
        <a:lstStyle/>
        <a:p>
          <a:endParaRPr lang="en-US"/>
        </a:p>
      </dgm:t>
    </dgm:pt>
    <dgm:pt modelId="{4E3304B9-A327-EB48-82A5-43D2E0EB9D3D}">
      <dgm:prSet/>
      <dgm:spPr>
        <a:solidFill>
          <a:srgbClr val="002060">
            <a:alpha val="90000"/>
          </a:srgbClr>
        </a:solidFill>
      </dgm:spPr>
      <dgm:t>
        <a:bodyPr/>
        <a:lstStyle/>
        <a:p>
          <a:pPr rtl="0"/>
          <a:r>
            <a:rPr lang="en-US" b="0" i="0" u="none" dirty="0">
              <a:solidFill>
                <a:srgbClr val="FFC000"/>
              </a:solidFill>
            </a:rPr>
            <a:t>Educators working on a non-renewable</a:t>
          </a:r>
        </a:p>
      </dgm:t>
    </dgm:pt>
    <dgm:pt modelId="{B5C3A0DD-6F6C-8541-AAAC-4B295A76234F}" type="parTrans" cxnId="{85D36AC2-DBB2-3144-A24C-B06360FC707F}">
      <dgm:prSet/>
      <dgm:spPr/>
      <dgm:t>
        <a:bodyPr/>
        <a:lstStyle/>
        <a:p>
          <a:endParaRPr lang="en-US"/>
        </a:p>
      </dgm:t>
    </dgm:pt>
    <dgm:pt modelId="{8050C39E-9FCA-E749-AC4E-F0779C98CDB7}" type="sibTrans" cxnId="{85D36AC2-DBB2-3144-A24C-B06360FC707F}">
      <dgm:prSet/>
      <dgm:spPr/>
      <dgm:t>
        <a:bodyPr/>
        <a:lstStyle/>
        <a:p>
          <a:endParaRPr lang="en-US"/>
        </a:p>
      </dgm:t>
    </dgm:pt>
    <dgm:pt modelId="{C48C5EBB-45C3-5E43-A3C5-71C418161B79}">
      <dgm:prSet/>
      <dgm:spPr>
        <a:solidFill>
          <a:srgbClr val="002060">
            <a:alpha val="90000"/>
          </a:srgbClr>
        </a:solidFill>
      </dgm:spPr>
      <dgm:t>
        <a:bodyPr/>
        <a:lstStyle/>
        <a:p>
          <a:pPr rtl="0"/>
          <a:r>
            <a:rPr lang="en-US" b="0" i="0" u="none" dirty="0">
              <a:solidFill>
                <a:srgbClr val="FFC000"/>
              </a:solidFill>
            </a:rPr>
            <a:t>Educators in new positions </a:t>
          </a:r>
        </a:p>
      </dgm:t>
    </dgm:pt>
    <dgm:pt modelId="{8142900A-F8C7-954A-A23C-339A3F2F590D}" type="parTrans" cxnId="{E7B6CABB-2816-244B-A0FF-9E6497AD62D3}">
      <dgm:prSet/>
      <dgm:spPr/>
      <dgm:t>
        <a:bodyPr/>
        <a:lstStyle/>
        <a:p>
          <a:endParaRPr lang="en-US"/>
        </a:p>
      </dgm:t>
    </dgm:pt>
    <dgm:pt modelId="{9EAFFEE5-3808-2A43-8B9A-EBD1D9D76823}" type="sibTrans" cxnId="{E7B6CABB-2816-244B-A0FF-9E6497AD62D3}">
      <dgm:prSet/>
      <dgm:spPr/>
      <dgm:t>
        <a:bodyPr/>
        <a:lstStyle/>
        <a:p>
          <a:endParaRPr lang="en-US"/>
        </a:p>
      </dgm:t>
    </dgm:pt>
    <dgm:pt modelId="{9208D5DA-E1E0-0F44-BEF3-696B510F502B}">
      <dgm:prSet/>
      <dgm:spPr>
        <a:solidFill>
          <a:srgbClr val="002060">
            <a:alpha val="90000"/>
          </a:srgbClr>
        </a:solidFill>
      </dgm:spPr>
      <dgm:t>
        <a:bodyPr/>
        <a:lstStyle/>
        <a:p>
          <a:pPr rtl="0"/>
          <a:r>
            <a:rPr lang="en-US" b="0" i="0" u="none" dirty="0">
              <a:solidFill>
                <a:srgbClr val="FFC000"/>
              </a:solidFill>
            </a:rPr>
            <a:t>Those returning after an absence from profession</a:t>
          </a:r>
        </a:p>
      </dgm:t>
    </dgm:pt>
    <dgm:pt modelId="{7DCB28BF-0A1D-864B-B792-0E2602F03091}" type="parTrans" cxnId="{3F0371F0-C5C4-1243-B54E-8CE2C4C90060}">
      <dgm:prSet/>
      <dgm:spPr/>
      <dgm:t>
        <a:bodyPr/>
        <a:lstStyle/>
        <a:p>
          <a:endParaRPr lang="en-US"/>
        </a:p>
      </dgm:t>
    </dgm:pt>
    <dgm:pt modelId="{9549A814-1CA7-F94F-A880-37CBE951A20D}" type="sibTrans" cxnId="{3F0371F0-C5C4-1243-B54E-8CE2C4C90060}">
      <dgm:prSet/>
      <dgm:spPr/>
      <dgm:t>
        <a:bodyPr/>
        <a:lstStyle/>
        <a:p>
          <a:endParaRPr lang="en-US"/>
        </a:p>
      </dgm:t>
    </dgm:pt>
    <dgm:pt modelId="{EC343F2A-4B78-114A-A28E-19109166005C}">
      <dgm:prSet/>
      <dgm:spPr>
        <a:solidFill>
          <a:srgbClr val="002060">
            <a:alpha val="90000"/>
          </a:srgbClr>
        </a:solidFill>
      </dgm:spPr>
      <dgm:t>
        <a:bodyPr/>
        <a:lstStyle/>
        <a:p>
          <a:pPr rtl="0"/>
          <a:r>
            <a:rPr lang="en-US" b="0" i="0" u="none" dirty="0">
              <a:solidFill>
                <a:srgbClr val="FFC000"/>
              </a:solidFill>
            </a:rPr>
            <a:t>Educators new to the state </a:t>
          </a:r>
        </a:p>
      </dgm:t>
    </dgm:pt>
    <dgm:pt modelId="{07CF80CF-5A58-1A4F-869C-BA1E5CAF3071}" type="parTrans" cxnId="{B95C82E1-DC30-4A43-8E71-838F7F2F1F25}">
      <dgm:prSet/>
      <dgm:spPr/>
      <dgm:t>
        <a:bodyPr/>
        <a:lstStyle/>
        <a:p>
          <a:endParaRPr lang="en-US"/>
        </a:p>
      </dgm:t>
    </dgm:pt>
    <dgm:pt modelId="{E0290DF8-591F-4841-9D09-0DCECE8D1674}" type="sibTrans" cxnId="{B95C82E1-DC30-4A43-8E71-838F7F2F1F25}">
      <dgm:prSet/>
      <dgm:spPr/>
      <dgm:t>
        <a:bodyPr/>
        <a:lstStyle/>
        <a:p>
          <a:endParaRPr lang="en-US"/>
        </a:p>
      </dgm:t>
    </dgm:pt>
    <dgm:pt modelId="{21CC10E2-B351-6C4E-AFCE-FF694715517D}">
      <dgm:prSet/>
      <dgm:spPr>
        <a:solidFill>
          <a:srgbClr val="002060">
            <a:alpha val="90000"/>
          </a:srgbClr>
        </a:solidFill>
      </dgm:spPr>
      <dgm:t>
        <a:bodyPr/>
        <a:lstStyle/>
        <a:p>
          <a:pPr rtl="0"/>
          <a:r>
            <a:rPr lang="en-US" b="0" i="0" u="none" dirty="0">
              <a:solidFill>
                <a:srgbClr val="FFC000"/>
              </a:solidFill>
            </a:rPr>
            <a:t>Those with annual performance rating below proficient or below satisfactory </a:t>
          </a:r>
        </a:p>
      </dgm:t>
    </dgm:pt>
    <dgm:pt modelId="{22DE459A-05ED-454A-9B32-4F98DE5AE74B}" type="parTrans" cxnId="{77A7796C-E936-1745-8A38-A0F6B8250731}">
      <dgm:prSet/>
      <dgm:spPr/>
      <dgm:t>
        <a:bodyPr/>
        <a:lstStyle/>
        <a:p>
          <a:endParaRPr lang="en-US"/>
        </a:p>
      </dgm:t>
    </dgm:pt>
    <dgm:pt modelId="{ACD96284-519C-1A45-8E6D-B134AD46149F}" type="sibTrans" cxnId="{77A7796C-E936-1745-8A38-A0F6B8250731}">
      <dgm:prSet/>
      <dgm:spPr/>
      <dgm:t>
        <a:bodyPr/>
        <a:lstStyle/>
        <a:p>
          <a:endParaRPr lang="en-US"/>
        </a:p>
      </dgm:t>
    </dgm:pt>
    <dgm:pt modelId="{1DE1CE90-78B6-944A-9E1C-921DF6A08B92}">
      <dgm:prSet/>
      <dgm:spPr/>
      <dgm:t>
        <a:bodyPr/>
        <a:lstStyle/>
        <a:p>
          <a:pPr rtl="0"/>
          <a:r>
            <a:rPr lang="en-US" b="1" i="0" u="none" dirty="0">
              <a:latin typeface="Bell MT" panose="02020503060305020303" pitchFamily="18" charset="0"/>
            </a:rPr>
            <a:t>Why do we need a PLP? </a:t>
          </a:r>
          <a:endParaRPr lang="en-US" b="1" dirty="0">
            <a:latin typeface="Bell MT" panose="02020503060305020303" pitchFamily="18" charset="0"/>
          </a:endParaRPr>
        </a:p>
      </dgm:t>
    </dgm:pt>
    <dgm:pt modelId="{DCA217FB-7EC9-6A4A-BEE1-7D9ED8095E3D}" type="parTrans" cxnId="{C36772D7-2C0E-B94B-B051-FA65A7F44E63}">
      <dgm:prSet/>
      <dgm:spPr/>
      <dgm:t>
        <a:bodyPr/>
        <a:lstStyle/>
        <a:p>
          <a:endParaRPr lang="en-US"/>
        </a:p>
      </dgm:t>
    </dgm:pt>
    <dgm:pt modelId="{0082CD8F-F321-B04F-89BF-9484231E723C}" type="sibTrans" cxnId="{C36772D7-2C0E-B94B-B051-FA65A7F44E63}">
      <dgm:prSet/>
      <dgm:spPr/>
      <dgm:t>
        <a:bodyPr/>
        <a:lstStyle/>
        <a:p>
          <a:endParaRPr lang="en-US"/>
        </a:p>
      </dgm:t>
    </dgm:pt>
    <dgm:pt modelId="{A93CCBFA-8955-2D47-B119-5E485FC9ECE6}">
      <dgm:prSet custT="1"/>
      <dgm:spPr>
        <a:solidFill>
          <a:srgbClr val="002060">
            <a:alpha val="90000"/>
          </a:srgbClr>
        </a:solidFill>
      </dgm:spPr>
      <dgm:t>
        <a:bodyPr/>
        <a:lstStyle/>
        <a:p>
          <a:pPr rtl="0"/>
          <a:r>
            <a:rPr lang="en-US" sz="1600" b="0" i="0" u="none" dirty="0">
              <a:solidFill>
                <a:srgbClr val="FFC000"/>
              </a:solidFill>
            </a:rPr>
            <a:t>Georgia requires all beginning teachers to have a PLP when starting a position at a Georgia public school</a:t>
          </a:r>
          <a:r>
            <a:rPr lang="en-US" sz="2000" b="0" i="0" u="none" dirty="0">
              <a:solidFill>
                <a:srgbClr val="FFC000"/>
              </a:solidFill>
            </a:rPr>
            <a:t>.</a:t>
          </a:r>
          <a:endParaRPr lang="en-US" sz="2000" dirty="0">
            <a:solidFill>
              <a:srgbClr val="FFC000"/>
            </a:solidFill>
          </a:endParaRPr>
        </a:p>
      </dgm:t>
    </dgm:pt>
    <dgm:pt modelId="{B306DDBA-99FA-0B4A-BB57-C728878919CF}" type="parTrans" cxnId="{B4F8337D-E7F7-EC4F-B1C3-D5BEF41003C0}">
      <dgm:prSet/>
      <dgm:spPr/>
      <dgm:t>
        <a:bodyPr/>
        <a:lstStyle/>
        <a:p>
          <a:endParaRPr lang="en-US"/>
        </a:p>
      </dgm:t>
    </dgm:pt>
    <dgm:pt modelId="{D01EEDEA-F773-6246-BE86-4C91966B52B8}" type="sibTrans" cxnId="{B4F8337D-E7F7-EC4F-B1C3-D5BEF41003C0}">
      <dgm:prSet/>
      <dgm:spPr/>
      <dgm:t>
        <a:bodyPr/>
        <a:lstStyle/>
        <a:p>
          <a:endParaRPr lang="en-US"/>
        </a:p>
      </dgm:t>
    </dgm:pt>
    <dgm:pt modelId="{3018F8F9-4033-8B4D-A815-2724B219EE42}">
      <dgm:prSet/>
      <dgm:spPr/>
      <dgm:t>
        <a:bodyPr/>
        <a:lstStyle/>
        <a:p>
          <a:pPr rtl="0"/>
          <a:r>
            <a:rPr lang="en-US" b="1" i="0" u="none" dirty="0">
              <a:latin typeface="Bell MT" panose="02020503060305020303" pitchFamily="18" charset="0"/>
            </a:rPr>
            <a:t>When is PLP completed?</a:t>
          </a:r>
          <a:endParaRPr lang="en-US" b="1" dirty="0">
            <a:latin typeface="Bell MT" panose="02020503060305020303" pitchFamily="18" charset="0"/>
          </a:endParaRPr>
        </a:p>
      </dgm:t>
    </dgm:pt>
    <dgm:pt modelId="{E82678D0-E00A-0244-8929-E81897022CC5}" type="parTrans" cxnId="{748CD9FC-7522-0A47-BB29-FB9C62365382}">
      <dgm:prSet/>
      <dgm:spPr/>
      <dgm:t>
        <a:bodyPr/>
        <a:lstStyle/>
        <a:p>
          <a:endParaRPr lang="en-US"/>
        </a:p>
      </dgm:t>
    </dgm:pt>
    <dgm:pt modelId="{958F1E63-7422-0346-8DD6-8F78404100A8}" type="sibTrans" cxnId="{748CD9FC-7522-0A47-BB29-FB9C62365382}">
      <dgm:prSet/>
      <dgm:spPr/>
      <dgm:t>
        <a:bodyPr/>
        <a:lstStyle/>
        <a:p>
          <a:endParaRPr lang="en-US"/>
        </a:p>
      </dgm:t>
    </dgm:pt>
    <dgm:pt modelId="{DFBC0715-7FC8-9649-B892-981F10AB2278}">
      <dgm:prSet/>
      <dgm:spPr>
        <a:solidFill>
          <a:srgbClr val="002060">
            <a:alpha val="90000"/>
          </a:srgbClr>
        </a:solidFill>
      </dgm:spPr>
      <dgm:t>
        <a:bodyPr/>
        <a:lstStyle/>
        <a:p>
          <a:pPr rtl="0"/>
          <a:r>
            <a:rPr lang="en-US" b="0" i="0" u="none" dirty="0">
              <a:solidFill>
                <a:srgbClr val="FFC000"/>
              </a:solidFill>
            </a:rPr>
            <a:t>It is our recommendation that teacher candidates collaboratively analyze their multiple sources of data with their cooperating teacher, university supervisor, and/or university faculty members at the end of their program of studies. While districts might use different induction plan formats, identifying and articulating your areas of growth, areas for improvement, and professional learning goals during the interview process is invaluable.</a:t>
          </a:r>
          <a:endParaRPr lang="en-US" dirty="0">
            <a:solidFill>
              <a:srgbClr val="FFC000"/>
            </a:solidFill>
          </a:endParaRPr>
        </a:p>
      </dgm:t>
    </dgm:pt>
    <dgm:pt modelId="{27C35476-9DE0-BB44-9CD2-E6D8A450B0DF}" type="parTrans" cxnId="{F94A64BF-9FDD-3E48-9057-CBD0D7DDA895}">
      <dgm:prSet/>
      <dgm:spPr/>
      <dgm:t>
        <a:bodyPr/>
        <a:lstStyle/>
        <a:p>
          <a:endParaRPr lang="en-US"/>
        </a:p>
      </dgm:t>
    </dgm:pt>
    <dgm:pt modelId="{FEB22AC8-88DF-D742-978E-4640BC928AC0}" type="sibTrans" cxnId="{F94A64BF-9FDD-3E48-9057-CBD0D7DDA895}">
      <dgm:prSet/>
      <dgm:spPr/>
      <dgm:t>
        <a:bodyPr/>
        <a:lstStyle/>
        <a:p>
          <a:endParaRPr lang="en-US"/>
        </a:p>
      </dgm:t>
    </dgm:pt>
    <dgm:pt modelId="{ACC1370E-E604-2841-9607-E110038E5287}" type="pres">
      <dgm:prSet presAssocID="{72865D0A-AC95-4149-A9AF-FE689BA66125}" presName="Name0" presStyleCnt="0">
        <dgm:presLayoutVars>
          <dgm:dir/>
          <dgm:animLvl val="lvl"/>
          <dgm:resizeHandles val="exact"/>
        </dgm:presLayoutVars>
      </dgm:prSet>
      <dgm:spPr/>
      <dgm:t>
        <a:bodyPr/>
        <a:lstStyle/>
        <a:p>
          <a:endParaRPr lang="en-US"/>
        </a:p>
      </dgm:t>
    </dgm:pt>
    <dgm:pt modelId="{3DF2B6B6-58C0-C941-8953-566A5C490947}" type="pres">
      <dgm:prSet presAssocID="{79776659-CAD7-A743-936A-70B807E80D7F}" presName="linNode" presStyleCnt="0"/>
      <dgm:spPr/>
    </dgm:pt>
    <dgm:pt modelId="{7E97E5F6-533E-0345-8F41-8B07464B2E7E}" type="pres">
      <dgm:prSet presAssocID="{79776659-CAD7-A743-936A-70B807E80D7F}" presName="parentText" presStyleLbl="node1" presStyleIdx="0" presStyleCnt="3" custLinFactNeighborX="-274" custLinFactNeighborY="-21438">
        <dgm:presLayoutVars>
          <dgm:chMax val="1"/>
          <dgm:bulletEnabled val="1"/>
        </dgm:presLayoutVars>
      </dgm:prSet>
      <dgm:spPr/>
      <dgm:t>
        <a:bodyPr/>
        <a:lstStyle/>
        <a:p>
          <a:endParaRPr lang="en-US"/>
        </a:p>
      </dgm:t>
    </dgm:pt>
    <dgm:pt modelId="{509B32A9-DC2D-7F4B-9677-7B2ABCD0E873}" type="pres">
      <dgm:prSet presAssocID="{79776659-CAD7-A743-936A-70B807E80D7F}" presName="descendantText" presStyleLbl="alignAccFollowNode1" presStyleIdx="0" presStyleCnt="3" custScaleY="110634">
        <dgm:presLayoutVars>
          <dgm:bulletEnabled val="1"/>
        </dgm:presLayoutVars>
      </dgm:prSet>
      <dgm:spPr/>
      <dgm:t>
        <a:bodyPr/>
        <a:lstStyle/>
        <a:p>
          <a:endParaRPr lang="en-US"/>
        </a:p>
      </dgm:t>
    </dgm:pt>
    <dgm:pt modelId="{9C1D9A5B-7691-C146-9386-C20ACCB59ECB}" type="pres">
      <dgm:prSet presAssocID="{3375DB36-25DC-F74C-A83E-37811EC045CA}" presName="sp" presStyleCnt="0"/>
      <dgm:spPr/>
    </dgm:pt>
    <dgm:pt modelId="{C43DB54B-719E-F14B-B723-DCC0FAFEB1D7}" type="pres">
      <dgm:prSet presAssocID="{1DE1CE90-78B6-944A-9E1C-921DF6A08B92}" presName="linNode" presStyleCnt="0"/>
      <dgm:spPr/>
    </dgm:pt>
    <dgm:pt modelId="{05AD90B5-1CAC-8845-A793-048BE7F46933}" type="pres">
      <dgm:prSet presAssocID="{1DE1CE90-78B6-944A-9E1C-921DF6A08B92}" presName="parentText" presStyleLbl="node1" presStyleIdx="1" presStyleCnt="3">
        <dgm:presLayoutVars>
          <dgm:chMax val="1"/>
          <dgm:bulletEnabled val="1"/>
        </dgm:presLayoutVars>
      </dgm:prSet>
      <dgm:spPr/>
      <dgm:t>
        <a:bodyPr/>
        <a:lstStyle/>
        <a:p>
          <a:endParaRPr lang="en-US"/>
        </a:p>
      </dgm:t>
    </dgm:pt>
    <dgm:pt modelId="{A2C392C9-584C-4E42-9F18-1BFFEAA6FCE9}" type="pres">
      <dgm:prSet presAssocID="{1DE1CE90-78B6-944A-9E1C-921DF6A08B92}" presName="descendantText" presStyleLbl="alignAccFollowNode1" presStyleIdx="1" presStyleCnt="3" custScaleY="115011">
        <dgm:presLayoutVars>
          <dgm:bulletEnabled val="1"/>
        </dgm:presLayoutVars>
      </dgm:prSet>
      <dgm:spPr/>
      <dgm:t>
        <a:bodyPr/>
        <a:lstStyle/>
        <a:p>
          <a:endParaRPr lang="en-US"/>
        </a:p>
      </dgm:t>
    </dgm:pt>
    <dgm:pt modelId="{6CF2DC45-068C-8149-9F1C-8F8BAE772FBB}" type="pres">
      <dgm:prSet presAssocID="{0082CD8F-F321-B04F-89BF-9484231E723C}" presName="sp" presStyleCnt="0"/>
      <dgm:spPr/>
    </dgm:pt>
    <dgm:pt modelId="{AC67ED87-342E-504A-AA39-42164DDFBE07}" type="pres">
      <dgm:prSet presAssocID="{3018F8F9-4033-8B4D-A815-2724B219EE42}" presName="linNode" presStyleCnt="0"/>
      <dgm:spPr/>
    </dgm:pt>
    <dgm:pt modelId="{58D43E87-BE11-AC4B-AD05-DE601972B8FF}" type="pres">
      <dgm:prSet presAssocID="{3018F8F9-4033-8B4D-A815-2724B219EE42}" presName="parentText" presStyleLbl="node1" presStyleIdx="2" presStyleCnt="3">
        <dgm:presLayoutVars>
          <dgm:chMax val="1"/>
          <dgm:bulletEnabled val="1"/>
        </dgm:presLayoutVars>
      </dgm:prSet>
      <dgm:spPr/>
      <dgm:t>
        <a:bodyPr/>
        <a:lstStyle/>
        <a:p>
          <a:endParaRPr lang="en-US"/>
        </a:p>
      </dgm:t>
    </dgm:pt>
    <dgm:pt modelId="{933FDA17-F410-7149-970A-F06DA324632C}" type="pres">
      <dgm:prSet presAssocID="{3018F8F9-4033-8B4D-A815-2724B219EE42}" presName="descendantText" presStyleLbl="alignAccFollowNode1" presStyleIdx="2" presStyleCnt="3">
        <dgm:presLayoutVars>
          <dgm:bulletEnabled val="1"/>
        </dgm:presLayoutVars>
      </dgm:prSet>
      <dgm:spPr/>
      <dgm:t>
        <a:bodyPr/>
        <a:lstStyle/>
        <a:p>
          <a:endParaRPr lang="en-US"/>
        </a:p>
      </dgm:t>
    </dgm:pt>
  </dgm:ptLst>
  <dgm:cxnLst>
    <dgm:cxn modelId="{C36772D7-2C0E-B94B-B051-FA65A7F44E63}" srcId="{72865D0A-AC95-4149-A9AF-FE689BA66125}" destId="{1DE1CE90-78B6-944A-9E1C-921DF6A08B92}" srcOrd="1" destOrd="0" parTransId="{DCA217FB-7EC9-6A4A-BEE1-7D9ED8095E3D}" sibTransId="{0082CD8F-F321-B04F-89BF-9484231E723C}"/>
    <dgm:cxn modelId="{9E1899E4-3816-6A47-9A1B-A472BCEC6E57}" srcId="{79776659-CAD7-A743-936A-70B807E80D7F}" destId="{AF257322-1111-5B4C-B968-BC6A522E087E}" srcOrd="0" destOrd="0" parTransId="{DA472E30-804F-EB4F-BD98-8D0B3FB5E830}" sibTransId="{5019E103-ECD7-1B43-B970-2787CED8D06C}"/>
    <dgm:cxn modelId="{13DA5BF0-3280-9A4C-A4C3-5AFC83FA0FF0}" type="presOf" srcId="{EC343F2A-4B78-114A-A28E-19109166005C}" destId="{509B32A9-DC2D-7F4B-9677-7B2ABCD0E873}" srcOrd="0" destOrd="4" presId="urn:microsoft.com/office/officeart/2005/8/layout/vList5"/>
    <dgm:cxn modelId="{B4F8337D-E7F7-EC4F-B1C3-D5BEF41003C0}" srcId="{1DE1CE90-78B6-944A-9E1C-921DF6A08B92}" destId="{A93CCBFA-8955-2D47-B119-5E485FC9ECE6}" srcOrd="0" destOrd="0" parTransId="{B306DDBA-99FA-0B4A-BB57-C728878919CF}" sibTransId="{D01EEDEA-F773-6246-BE86-4C91966B52B8}"/>
    <dgm:cxn modelId="{B2D1FAE9-0B4F-4541-A3C9-04707328EF32}" type="presOf" srcId="{72865D0A-AC95-4149-A9AF-FE689BA66125}" destId="{ACC1370E-E604-2841-9607-E110038E5287}" srcOrd="0" destOrd="0" presId="urn:microsoft.com/office/officeart/2005/8/layout/vList5"/>
    <dgm:cxn modelId="{ECF03BEA-4DE1-A448-9BFC-A4F9B3878AEF}" type="presOf" srcId="{C48C5EBB-45C3-5E43-A3C5-71C418161B79}" destId="{509B32A9-DC2D-7F4B-9677-7B2ABCD0E873}" srcOrd="0" destOrd="2" presId="urn:microsoft.com/office/officeart/2005/8/layout/vList5"/>
    <dgm:cxn modelId="{FADC0C21-2DC8-414F-B529-EEFCB0A27C5E}" type="presOf" srcId="{A93CCBFA-8955-2D47-B119-5E485FC9ECE6}" destId="{A2C392C9-584C-4E42-9F18-1BFFEAA6FCE9}" srcOrd="0" destOrd="0" presId="urn:microsoft.com/office/officeart/2005/8/layout/vList5"/>
    <dgm:cxn modelId="{C854FB35-79FA-D34A-AF7C-2942F91553CC}" type="presOf" srcId="{DFBC0715-7FC8-9649-B892-981F10AB2278}" destId="{933FDA17-F410-7149-970A-F06DA324632C}" srcOrd="0" destOrd="0" presId="urn:microsoft.com/office/officeart/2005/8/layout/vList5"/>
    <dgm:cxn modelId="{748CD9FC-7522-0A47-BB29-FB9C62365382}" srcId="{72865D0A-AC95-4149-A9AF-FE689BA66125}" destId="{3018F8F9-4033-8B4D-A815-2724B219EE42}" srcOrd="2" destOrd="0" parTransId="{E82678D0-E00A-0244-8929-E81897022CC5}" sibTransId="{958F1E63-7422-0346-8DD6-8F78404100A8}"/>
    <dgm:cxn modelId="{77A7796C-E936-1745-8A38-A0F6B8250731}" srcId="{79776659-CAD7-A743-936A-70B807E80D7F}" destId="{21CC10E2-B351-6C4E-AFCE-FF694715517D}" srcOrd="5" destOrd="0" parTransId="{22DE459A-05ED-454A-9B32-4F98DE5AE74B}" sibTransId="{ACD96284-519C-1A45-8E6D-B134AD46149F}"/>
    <dgm:cxn modelId="{B95C82E1-DC30-4A43-8E71-838F7F2F1F25}" srcId="{79776659-CAD7-A743-936A-70B807E80D7F}" destId="{EC343F2A-4B78-114A-A28E-19109166005C}" srcOrd="4" destOrd="0" parTransId="{07CF80CF-5A58-1A4F-869C-BA1E5CAF3071}" sibTransId="{E0290DF8-591F-4841-9D09-0DCECE8D1674}"/>
    <dgm:cxn modelId="{F94A64BF-9FDD-3E48-9057-CBD0D7DDA895}" srcId="{3018F8F9-4033-8B4D-A815-2724B219EE42}" destId="{DFBC0715-7FC8-9649-B892-981F10AB2278}" srcOrd="0" destOrd="0" parTransId="{27C35476-9DE0-BB44-9CD2-E6D8A450B0DF}" sibTransId="{FEB22AC8-88DF-D742-978E-4640BC928AC0}"/>
    <dgm:cxn modelId="{85D36AC2-DBB2-3144-A24C-B06360FC707F}" srcId="{79776659-CAD7-A743-936A-70B807E80D7F}" destId="{4E3304B9-A327-EB48-82A5-43D2E0EB9D3D}" srcOrd="1" destOrd="0" parTransId="{B5C3A0DD-6F6C-8541-AAAC-4B295A76234F}" sibTransId="{8050C39E-9FCA-E749-AC4E-F0779C98CDB7}"/>
    <dgm:cxn modelId="{5743B985-6681-E544-A900-C0188A49A4A9}" type="presOf" srcId="{1DE1CE90-78B6-944A-9E1C-921DF6A08B92}" destId="{05AD90B5-1CAC-8845-A793-048BE7F46933}" srcOrd="0" destOrd="0" presId="urn:microsoft.com/office/officeart/2005/8/layout/vList5"/>
    <dgm:cxn modelId="{357D1C5E-47E1-884E-A5B6-6E7DC6838488}" type="presOf" srcId="{21CC10E2-B351-6C4E-AFCE-FF694715517D}" destId="{509B32A9-DC2D-7F4B-9677-7B2ABCD0E873}" srcOrd="0" destOrd="5" presId="urn:microsoft.com/office/officeart/2005/8/layout/vList5"/>
    <dgm:cxn modelId="{AB694FEA-D219-264D-B7D6-5D6A984BFA31}" type="presOf" srcId="{3018F8F9-4033-8B4D-A815-2724B219EE42}" destId="{58D43E87-BE11-AC4B-AD05-DE601972B8FF}" srcOrd="0" destOrd="0" presId="urn:microsoft.com/office/officeart/2005/8/layout/vList5"/>
    <dgm:cxn modelId="{BED75A8E-D81D-0645-8DE8-63F28077F2B0}" type="presOf" srcId="{79776659-CAD7-A743-936A-70B807E80D7F}" destId="{7E97E5F6-533E-0345-8F41-8B07464B2E7E}" srcOrd="0" destOrd="0" presId="urn:microsoft.com/office/officeart/2005/8/layout/vList5"/>
    <dgm:cxn modelId="{A0CC2F22-061B-6145-8E4C-BDE49F4A4575}" type="presOf" srcId="{9208D5DA-E1E0-0F44-BEF3-696B510F502B}" destId="{509B32A9-DC2D-7F4B-9677-7B2ABCD0E873}" srcOrd="0" destOrd="3" presId="urn:microsoft.com/office/officeart/2005/8/layout/vList5"/>
    <dgm:cxn modelId="{27CB7AA7-FC99-2E49-A262-7BED8A5FC813}" type="presOf" srcId="{4E3304B9-A327-EB48-82A5-43D2E0EB9D3D}" destId="{509B32A9-DC2D-7F4B-9677-7B2ABCD0E873}" srcOrd="0" destOrd="1" presId="urn:microsoft.com/office/officeart/2005/8/layout/vList5"/>
    <dgm:cxn modelId="{3F0371F0-C5C4-1243-B54E-8CE2C4C90060}" srcId="{79776659-CAD7-A743-936A-70B807E80D7F}" destId="{9208D5DA-E1E0-0F44-BEF3-696B510F502B}" srcOrd="3" destOrd="0" parTransId="{7DCB28BF-0A1D-864B-B792-0E2602F03091}" sibTransId="{9549A814-1CA7-F94F-A880-37CBE951A20D}"/>
    <dgm:cxn modelId="{E7B6CABB-2816-244B-A0FF-9E6497AD62D3}" srcId="{79776659-CAD7-A743-936A-70B807E80D7F}" destId="{C48C5EBB-45C3-5E43-A3C5-71C418161B79}" srcOrd="2" destOrd="0" parTransId="{8142900A-F8C7-954A-A23C-339A3F2F590D}" sibTransId="{9EAFFEE5-3808-2A43-8B9A-EBD1D9D76823}"/>
    <dgm:cxn modelId="{4B106B10-4AD9-264B-B196-13C0C4A000E4}" type="presOf" srcId="{AF257322-1111-5B4C-B968-BC6A522E087E}" destId="{509B32A9-DC2D-7F4B-9677-7B2ABCD0E873}" srcOrd="0" destOrd="0" presId="urn:microsoft.com/office/officeart/2005/8/layout/vList5"/>
    <dgm:cxn modelId="{D3EDEC32-1EB9-6249-9109-0E4D47C782D0}" srcId="{72865D0A-AC95-4149-A9AF-FE689BA66125}" destId="{79776659-CAD7-A743-936A-70B807E80D7F}" srcOrd="0" destOrd="0" parTransId="{06483890-196D-F840-AED1-4C9D4EA4F31D}" sibTransId="{3375DB36-25DC-F74C-A83E-37811EC045CA}"/>
    <dgm:cxn modelId="{AF55ACC1-26C4-1E42-A9B5-6D5531331E9F}" type="presParOf" srcId="{ACC1370E-E604-2841-9607-E110038E5287}" destId="{3DF2B6B6-58C0-C941-8953-566A5C490947}" srcOrd="0" destOrd="0" presId="urn:microsoft.com/office/officeart/2005/8/layout/vList5"/>
    <dgm:cxn modelId="{D186B432-D85D-CA4B-B676-7D9A3A43FF12}" type="presParOf" srcId="{3DF2B6B6-58C0-C941-8953-566A5C490947}" destId="{7E97E5F6-533E-0345-8F41-8B07464B2E7E}" srcOrd="0" destOrd="0" presId="urn:microsoft.com/office/officeart/2005/8/layout/vList5"/>
    <dgm:cxn modelId="{71889962-0136-034E-BD77-E88B99259B3B}" type="presParOf" srcId="{3DF2B6B6-58C0-C941-8953-566A5C490947}" destId="{509B32A9-DC2D-7F4B-9677-7B2ABCD0E873}" srcOrd="1" destOrd="0" presId="urn:microsoft.com/office/officeart/2005/8/layout/vList5"/>
    <dgm:cxn modelId="{9FAD79A7-823C-E749-AB43-884E042D2790}" type="presParOf" srcId="{ACC1370E-E604-2841-9607-E110038E5287}" destId="{9C1D9A5B-7691-C146-9386-C20ACCB59ECB}" srcOrd="1" destOrd="0" presId="urn:microsoft.com/office/officeart/2005/8/layout/vList5"/>
    <dgm:cxn modelId="{CA619272-A7A8-2E44-8685-9E4DFDDB4F87}" type="presParOf" srcId="{ACC1370E-E604-2841-9607-E110038E5287}" destId="{C43DB54B-719E-F14B-B723-DCC0FAFEB1D7}" srcOrd="2" destOrd="0" presId="urn:microsoft.com/office/officeart/2005/8/layout/vList5"/>
    <dgm:cxn modelId="{216E1732-83EB-3346-9070-F33BA175149B}" type="presParOf" srcId="{C43DB54B-719E-F14B-B723-DCC0FAFEB1D7}" destId="{05AD90B5-1CAC-8845-A793-048BE7F46933}" srcOrd="0" destOrd="0" presId="urn:microsoft.com/office/officeart/2005/8/layout/vList5"/>
    <dgm:cxn modelId="{ED95120C-AE5C-534F-A042-B9135111A8F5}" type="presParOf" srcId="{C43DB54B-719E-F14B-B723-DCC0FAFEB1D7}" destId="{A2C392C9-584C-4E42-9F18-1BFFEAA6FCE9}" srcOrd="1" destOrd="0" presId="urn:microsoft.com/office/officeart/2005/8/layout/vList5"/>
    <dgm:cxn modelId="{59631D97-8DD7-EA49-9D1D-EA6CC355A657}" type="presParOf" srcId="{ACC1370E-E604-2841-9607-E110038E5287}" destId="{6CF2DC45-068C-8149-9F1C-8F8BAE772FBB}" srcOrd="3" destOrd="0" presId="urn:microsoft.com/office/officeart/2005/8/layout/vList5"/>
    <dgm:cxn modelId="{394DF40A-3C6F-BB4B-B097-A4D3A6CFE69B}" type="presParOf" srcId="{ACC1370E-E604-2841-9607-E110038E5287}" destId="{AC67ED87-342E-504A-AA39-42164DDFBE07}" srcOrd="4" destOrd="0" presId="urn:microsoft.com/office/officeart/2005/8/layout/vList5"/>
    <dgm:cxn modelId="{84E256A4-5F08-FD47-A0DF-3EC9A7511350}" type="presParOf" srcId="{AC67ED87-342E-504A-AA39-42164DDFBE07}" destId="{58D43E87-BE11-AC4B-AD05-DE601972B8FF}" srcOrd="0" destOrd="0" presId="urn:microsoft.com/office/officeart/2005/8/layout/vList5"/>
    <dgm:cxn modelId="{0BC5372E-F9C7-3D47-A117-8172AE247E9C}" type="presParOf" srcId="{AC67ED87-342E-504A-AA39-42164DDFBE07}" destId="{933FDA17-F410-7149-970A-F06DA32463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B32A9-DC2D-7F4B-9677-7B2ABCD0E873}">
      <dsp:nvSpPr>
        <dsp:cNvPr id="0" name=""/>
        <dsp:cNvSpPr/>
      </dsp:nvSpPr>
      <dsp:spPr>
        <a:xfrm rot="5400000">
          <a:off x="7239395" y="-2787440"/>
          <a:ext cx="1869157" cy="7693152"/>
        </a:xfrm>
        <a:prstGeom prst="round2SameRect">
          <a:avLst/>
        </a:prstGeom>
        <a:solidFill>
          <a:srgbClr val="002060">
            <a:alpha val="90000"/>
          </a:srgb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0" i="0" u="none" kern="1200" dirty="0">
              <a:solidFill>
                <a:srgbClr val="FFC000"/>
              </a:solidFill>
            </a:rPr>
            <a:t>Induction level educators</a:t>
          </a:r>
        </a:p>
        <a:p>
          <a:pPr marL="114300" lvl="1" indent="-114300" algn="l" defTabSz="666750" rtl="0">
            <a:lnSpc>
              <a:spcPct val="90000"/>
            </a:lnSpc>
            <a:spcBef>
              <a:spcPct val="0"/>
            </a:spcBef>
            <a:spcAft>
              <a:spcPct val="15000"/>
            </a:spcAft>
            <a:buChar char="•"/>
          </a:pPr>
          <a:r>
            <a:rPr lang="en-US" sz="1500" b="0" i="0" u="none" kern="1200" dirty="0">
              <a:solidFill>
                <a:srgbClr val="FFC000"/>
              </a:solidFill>
            </a:rPr>
            <a:t>Educators working on a non-renewable</a:t>
          </a:r>
        </a:p>
        <a:p>
          <a:pPr marL="114300" lvl="1" indent="-114300" algn="l" defTabSz="666750" rtl="0">
            <a:lnSpc>
              <a:spcPct val="90000"/>
            </a:lnSpc>
            <a:spcBef>
              <a:spcPct val="0"/>
            </a:spcBef>
            <a:spcAft>
              <a:spcPct val="15000"/>
            </a:spcAft>
            <a:buChar char="•"/>
          </a:pPr>
          <a:r>
            <a:rPr lang="en-US" sz="1500" b="0" i="0" u="none" kern="1200" dirty="0">
              <a:solidFill>
                <a:srgbClr val="FFC000"/>
              </a:solidFill>
            </a:rPr>
            <a:t>Educators in new positions </a:t>
          </a:r>
        </a:p>
        <a:p>
          <a:pPr marL="114300" lvl="1" indent="-114300" algn="l" defTabSz="666750" rtl="0">
            <a:lnSpc>
              <a:spcPct val="90000"/>
            </a:lnSpc>
            <a:spcBef>
              <a:spcPct val="0"/>
            </a:spcBef>
            <a:spcAft>
              <a:spcPct val="15000"/>
            </a:spcAft>
            <a:buChar char="•"/>
          </a:pPr>
          <a:r>
            <a:rPr lang="en-US" sz="1500" b="0" i="0" u="none" kern="1200" dirty="0">
              <a:solidFill>
                <a:srgbClr val="FFC000"/>
              </a:solidFill>
            </a:rPr>
            <a:t>Those returning after an absence from profession</a:t>
          </a:r>
        </a:p>
        <a:p>
          <a:pPr marL="114300" lvl="1" indent="-114300" algn="l" defTabSz="666750" rtl="0">
            <a:lnSpc>
              <a:spcPct val="90000"/>
            </a:lnSpc>
            <a:spcBef>
              <a:spcPct val="0"/>
            </a:spcBef>
            <a:spcAft>
              <a:spcPct val="15000"/>
            </a:spcAft>
            <a:buChar char="•"/>
          </a:pPr>
          <a:r>
            <a:rPr lang="en-US" sz="1500" b="0" i="0" u="none" kern="1200" dirty="0">
              <a:solidFill>
                <a:srgbClr val="FFC000"/>
              </a:solidFill>
            </a:rPr>
            <a:t>Educators new to the state </a:t>
          </a:r>
        </a:p>
        <a:p>
          <a:pPr marL="114300" lvl="1" indent="-114300" algn="l" defTabSz="666750" rtl="0">
            <a:lnSpc>
              <a:spcPct val="90000"/>
            </a:lnSpc>
            <a:spcBef>
              <a:spcPct val="0"/>
            </a:spcBef>
            <a:spcAft>
              <a:spcPct val="15000"/>
            </a:spcAft>
            <a:buChar char="•"/>
          </a:pPr>
          <a:r>
            <a:rPr lang="en-US" sz="1500" b="0" i="0" u="none" kern="1200" dirty="0">
              <a:solidFill>
                <a:srgbClr val="FFC000"/>
              </a:solidFill>
            </a:rPr>
            <a:t>Those with annual performance rating below proficient or below satisfactory </a:t>
          </a:r>
        </a:p>
      </dsp:txBody>
      <dsp:txXfrm rot="-5400000">
        <a:off x="4327398" y="215802"/>
        <a:ext cx="7601907" cy="1686667"/>
      </dsp:txXfrm>
    </dsp:sp>
    <dsp:sp modelId="{7E97E5F6-533E-0345-8F41-8B07464B2E7E}">
      <dsp:nvSpPr>
        <dsp:cNvPr id="0" name=""/>
        <dsp:cNvSpPr/>
      </dsp:nvSpPr>
      <dsp:spPr>
        <a:xfrm>
          <a:off x="0" y="0"/>
          <a:ext cx="4327398" cy="2111871"/>
        </a:xfrm>
        <a:prstGeom prst="roundRect">
          <a:avLst/>
        </a:prstGeom>
        <a:gradFill rotWithShape="0">
          <a:gsLst>
            <a:gs pos="0">
              <a:schemeClr val="accent1">
                <a:alpha val="90000"/>
                <a:hueOff val="0"/>
                <a:satOff val="0"/>
                <a:lumOff val="0"/>
                <a:alphaOff val="0"/>
                <a:tint val="98000"/>
                <a:lumMod val="114000"/>
              </a:schemeClr>
            </a:gs>
            <a:gs pos="100000">
              <a:schemeClr val="accent1">
                <a:alpha val="9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b="1" i="0" u="none" kern="1200" dirty="0">
              <a:latin typeface="Bell MT" panose="02020503060305020303" pitchFamily="18" charset="0"/>
            </a:rPr>
            <a:t>Who needs a PLP</a:t>
          </a:r>
          <a:r>
            <a:rPr lang="en-US" sz="5000" b="0" i="0" u="none" kern="1200" dirty="0"/>
            <a:t>?</a:t>
          </a:r>
          <a:endParaRPr lang="en-US" sz="5000" kern="1200" dirty="0"/>
        </a:p>
      </dsp:txBody>
      <dsp:txXfrm>
        <a:off x="103093" y="103093"/>
        <a:ext cx="4121212" cy="1905685"/>
      </dsp:txXfrm>
    </dsp:sp>
    <dsp:sp modelId="{A2C392C9-584C-4E42-9F18-1BFFEAA6FCE9}">
      <dsp:nvSpPr>
        <dsp:cNvPr id="0" name=""/>
        <dsp:cNvSpPr/>
      </dsp:nvSpPr>
      <dsp:spPr>
        <a:xfrm rot="5400000">
          <a:off x="7202420" y="-569976"/>
          <a:ext cx="1943107" cy="7693152"/>
        </a:xfrm>
        <a:prstGeom prst="round2SameRect">
          <a:avLst/>
        </a:prstGeom>
        <a:solidFill>
          <a:srgbClr val="002060">
            <a:alpha val="90000"/>
          </a:srgb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71450" lvl="1" indent="-171450" algn="l" defTabSz="711200" rtl="0">
            <a:lnSpc>
              <a:spcPct val="90000"/>
            </a:lnSpc>
            <a:spcBef>
              <a:spcPct val="0"/>
            </a:spcBef>
            <a:spcAft>
              <a:spcPct val="15000"/>
            </a:spcAft>
            <a:buChar char="•"/>
          </a:pPr>
          <a:r>
            <a:rPr lang="en-US" sz="1600" b="0" i="0" u="none" kern="1200" dirty="0">
              <a:solidFill>
                <a:srgbClr val="FFC000"/>
              </a:solidFill>
            </a:rPr>
            <a:t>Georgia requires all beginning teachers to have a PLP when starting a position at a Georgia public school</a:t>
          </a:r>
          <a:r>
            <a:rPr lang="en-US" sz="2000" b="0" i="0" u="none" kern="1200" dirty="0">
              <a:solidFill>
                <a:srgbClr val="FFC000"/>
              </a:solidFill>
            </a:rPr>
            <a:t>.</a:t>
          </a:r>
          <a:endParaRPr lang="en-US" sz="2000" kern="1200" dirty="0">
            <a:solidFill>
              <a:srgbClr val="FFC000"/>
            </a:solidFill>
          </a:endParaRPr>
        </a:p>
      </dsp:txBody>
      <dsp:txXfrm rot="-5400000">
        <a:off x="4327398" y="2399901"/>
        <a:ext cx="7598297" cy="1753397"/>
      </dsp:txXfrm>
    </dsp:sp>
    <dsp:sp modelId="{05AD90B5-1CAC-8845-A793-048BE7F46933}">
      <dsp:nvSpPr>
        <dsp:cNvPr id="0" name=""/>
        <dsp:cNvSpPr/>
      </dsp:nvSpPr>
      <dsp:spPr>
        <a:xfrm>
          <a:off x="0" y="2220664"/>
          <a:ext cx="4327398" cy="2111871"/>
        </a:xfrm>
        <a:prstGeom prst="roundRect">
          <a:avLst/>
        </a:prstGeom>
        <a:gradFill rotWithShape="0">
          <a:gsLst>
            <a:gs pos="0">
              <a:schemeClr val="accent1">
                <a:alpha val="90000"/>
                <a:hueOff val="0"/>
                <a:satOff val="0"/>
                <a:lumOff val="0"/>
                <a:alphaOff val="-20000"/>
                <a:tint val="98000"/>
                <a:lumMod val="114000"/>
              </a:schemeClr>
            </a:gs>
            <a:gs pos="100000">
              <a:schemeClr val="accent1">
                <a:alpha val="90000"/>
                <a:hueOff val="0"/>
                <a:satOff val="0"/>
                <a:lumOff val="0"/>
                <a:alphaOff val="-2000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b="1" i="0" u="none" kern="1200" dirty="0">
              <a:latin typeface="Bell MT" panose="02020503060305020303" pitchFamily="18" charset="0"/>
            </a:rPr>
            <a:t>Why do we need a PLP? </a:t>
          </a:r>
          <a:endParaRPr lang="en-US" sz="5000" b="1" kern="1200" dirty="0">
            <a:latin typeface="Bell MT" panose="02020503060305020303" pitchFamily="18" charset="0"/>
          </a:endParaRPr>
        </a:p>
      </dsp:txBody>
      <dsp:txXfrm>
        <a:off x="103093" y="2323757"/>
        <a:ext cx="4121212" cy="1905685"/>
      </dsp:txXfrm>
    </dsp:sp>
    <dsp:sp modelId="{933FDA17-F410-7149-970A-F06DA324632C}">
      <dsp:nvSpPr>
        <dsp:cNvPr id="0" name=""/>
        <dsp:cNvSpPr/>
      </dsp:nvSpPr>
      <dsp:spPr>
        <a:xfrm rot="5400000">
          <a:off x="7329225" y="1647488"/>
          <a:ext cx="1689496" cy="7693152"/>
        </a:xfrm>
        <a:prstGeom prst="round2SameRect">
          <a:avLst/>
        </a:prstGeom>
        <a:solidFill>
          <a:srgbClr val="002060">
            <a:alpha val="90000"/>
          </a:srgb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0" i="0" u="none" kern="1200" dirty="0">
              <a:solidFill>
                <a:srgbClr val="FFC000"/>
              </a:solidFill>
            </a:rPr>
            <a:t>It is our recommendation that teacher candidates collaboratively analyze their multiple sources of data with their cooperating teacher, university supervisor, and/or university faculty members at the end of their program of studies. While districts might use different induction plan formats, identifying and articulating your areas of growth, areas for improvement, and professional learning goals during the interview process is invaluable.</a:t>
          </a:r>
          <a:endParaRPr lang="en-US" sz="1500" kern="1200" dirty="0">
            <a:solidFill>
              <a:srgbClr val="FFC000"/>
            </a:solidFill>
          </a:endParaRPr>
        </a:p>
      </dsp:txBody>
      <dsp:txXfrm rot="-5400000">
        <a:off x="4327397" y="4731790"/>
        <a:ext cx="7610678" cy="1524548"/>
      </dsp:txXfrm>
    </dsp:sp>
    <dsp:sp modelId="{58D43E87-BE11-AC4B-AD05-DE601972B8FF}">
      <dsp:nvSpPr>
        <dsp:cNvPr id="0" name=""/>
        <dsp:cNvSpPr/>
      </dsp:nvSpPr>
      <dsp:spPr>
        <a:xfrm>
          <a:off x="0" y="4438129"/>
          <a:ext cx="4327398" cy="2111871"/>
        </a:xfrm>
        <a:prstGeom prst="roundRect">
          <a:avLst/>
        </a:prstGeom>
        <a:gradFill rotWithShape="0">
          <a:gsLst>
            <a:gs pos="0">
              <a:schemeClr val="accent1">
                <a:alpha val="90000"/>
                <a:hueOff val="0"/>
                <a:satOff val="0"/>
                <a:lumOff val="0"/>
                <a:alphaOff val="-40000"/>
                <a:tint val="98000"/>
                <a:lumMod val="114000"/>
              </a:schemeClr>
            </a:gs>
            <a:gs pos="100000">
              <a:schemeClr val="accent1">
                <a:alpha val="90000"/>
                <a:hueOff val="0"/>
                <a:satOff val="0"/>
                <a:lumOff val="0"/>
                <a:alphaOff val="-4000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b="1" i="0" u="none" kern="1200" dirty="0">
              <a:latin typeface="Bell MT" panose="02020503060305020303" pitchFamily="18" charset="0"/>
            </a:rPr>
            <a:t>When is PLP completed?</a:t>
          </a:r>
          <a:endParaRPr lang="en-US" sz="5000" b="1" kern="1200" dirty="0">
            <a:latin typeface="Bell MT" panose="02020503060305020303" pitchFamily="18" charset="0"/>
          </a:endParaRPr>
        </a:p>
      </dsp:txBody>
      <dsp:txXfrm>
        <a:off x="103093" y="4541222"/>
        <a:ext cx="4121212" cy="19056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7FFCD-1370-400E-9935-5AD527882840}" type="datetimeFigureOut">
              <a:rPr lang="en-US" smtClean="0"/>
              <a:t>7/19/17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1C2BA-C52D-41EB-9F59-61E532EC9C83}" type="slidenum">
              <a:rPr lang="en-US" smtClean="0"/>
              <a:t>‹#›</a:t>
            </a:fld>
            <a:endParaRPr lang="en-US"/>
          </a:p>
        </p:txBody>
      </p:sp>
    </p:spTree>
    <p:extLst>
      <p:ext uri="{BB962C8B-B14F-4D97-AF65-F5344CB8AC3E}">
        <p14:creationId xmlns:p14="http://schemas.microsoft.com/office/powerpoint/2010/main" val="31400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began our journey with CEEDAR, all the partners brought a variety of perspectives and ideas about the purpose of the grant.  A first important step was building a common understanding of those perspective and of the goals of the individual partners.</a:t>
            </a:r>
          </a:p>
          <a:p>
            <a:endParaRPr lang="en-US" dirty="0"/>
          </a:p>
          <a:p>
            <a:r>
              <a:rPr lang="en-US" dirty="0"/>
              <a:t>In out state those partners  included the Department  of Education, the Professional standards Commission,  the 3 Institutions of higher </a:t>
            </a:r>
            <a:r>
              <a:rPr lang="en-US" dirty="0" err="1"/>
              <a:t>ed</a:t>
            </a:r>
            <a:r>
              <a:rPr lang="en-US" dirty="0"/>
              <a:t> with representatives from the  view  of  special education, general education and leadership departments.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8F1C2BA-C52D-41EB-9F59-61E532EC9C83}" type="slidenum">
              <a:rPr lang="en-US" smtClean="0"/>
              <a:t>5</a:t>
            </a:fld>
            <a:endParaRPr lang="en-US"/>
          </a:p>
        </p:txBody>
      </p:sp>
    </p:spTree>
    <p:extLst>
      <p:ext uri="{BB962C8B-B14F-4D97-AF65-F5344CB8AC3E}">
        <p14:creationId xmlns:p14="http://schemas.microsoft.com/office/powerpoint/2010/main" val="120984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confusion</a:t>
            </a:r>
            <a:r>
              <a:rPr lang="en-US" baseline="0" dirty="0"/>
              <a:t> on what this was, how it would play out, </a:t>
            </a:r>
            <a:endParaRPr lang="en-US" dirty="0"/>
          </a:p>
        </p:txBody>
      </p:sp>
      <p:sp>
        <p:nvSpPr>
          <p:cNvPr id="4" name="Slide Number Placeholder 3"/>
          <p:cNvSpPr>
            <a:spLocks noGrp="1"/>
          </p:cNvSpPr>
          <p:nvPr>
            <p:ph type="sldNum" sz="quarter" idx="10"/>
          </p:nvPr>
        </p:nvSpPr>
        <p:spPr/>
        <p:txBody>
          <a:bodyPr/>
          <a:lstStyle/>
          <a:p>
            <a:fld id="{F12E6B77-DFF7-6B41-B181-33DA612518D4}" type="slidenum">
              <a:rPr lang="en-US" smtClean="0"/>
              <a:t>18</a:t>
            </a:fld>
            <a:endParaRPr lang="en-US"/>
          </a:p>
        </p:txBody>
      </p:sp>
    </p:spTree>
    <p:extLst>
      <p:ext uri="{BB962C8B-B14F-4D97-AF65-F5344CB8AC3E}">
        <p14:creationId xmlns:p14="http://schemas.microsoft.com/office/powerpoint/2010/main" val="30346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Calibri"/>
              </a:rPr>
              <a:t>One of the goals for the PLP was to align it with the Georgia Teacher Assessment on Performance Standards (TAPS). </a:t>
            </a:r>
          </a:p>
          <a:p>
            <a:r>
              <a:rPr lang="en-US" sz="1200" dirty="0">
                <a:latin typeface="+mn-lt"/>
                <a:cs typeface="Calibri"/>
              </a:rPr>
              <a:t>This is what the LEAs are currently using with classroom teachers. </a:t>
            </a:r>
          </a:p>
          <a:p>
            <a:endParaRPr lang="en-US" sz="1200" dirty="0">
              <a:latin typeface="+mn-lt"/>
              <a:cs typeface="Calibri"/>
            </a:endParaRPr>
          </a:p>
          <a:p>
            <a:endParaRPr lang="en-US" sz="1200" dirty="0"/>
          </a:p>
          <a:p>
            <a:endParaRPr lang="en-US" dirty="0"/>
          </a:p>
        </p:txBody>
      </p:sp>
      <p:sp>
        <p:nvSpPr>
          <p:cNvPr id="4" name="Slide Number Placeholder 3"/>
          <p:cNvSpPr>
            <a:spLocks noGrp="1"/>
          </p:cNvSpPr>
          <p:nvPr>
            <p:ph type="sldNum" sz="quarter" idx="10"/>
          </p:nvPr>
        </p:nvSpPr>
        <p:spPr/>
        <p:txBody>
          <a:bodyPr/>
          <a:lstStyle/>
          <a:p>
            <a:fld id="{F12E6B77-DFF7-6B41-B181-33DA612518D4}" type="slidenum">
              <a:rPr lang="en-US" smtClean="0"/>
              <a:t>19</a:t>
            </a:fld>
            <a:endParaRPr lang="en-US"/>
          </a:p>
        </p:txBody>
      </p:sp>
    </p:spTree>
    <p:extLst>
      <p:ext uri="{BB962C8B-B14F-4D97-AF65-F5344CB8AC3E}">
        <p14:creationId xmlns:p14="http://schemas.microsoft.com/office/powerpoint/2010/main" val="135302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The committee is currently creating and piloting a process where teacher candidates examine data (i.e., observation data, key assessment/assignments, </a:t>
            </a:r>
            <a:r>
              <a:rPr lang="en-US" sz="1200" dirty="0" err="1">
                <a:latin typeface="+mn-lt"/>
                <a:cs typeface="Calibri"/>
              </a:rPr>
              <a:t>edTPA</a:t>
            </a:r>
            <a:r>
              <a:rPr lang="en-US" sz="1200" dirty="0">
                <a:latin typeface="+mn-lt"/>
                <a:cs typeface="Calibri"/>
              </a:rPr>
              <a:t>, GACE, dispositions, and ethics assessments) to determine their strengths and needs aligned to TAPs. Candidates use this identified information to create a professional learning plan that they will use as they enter the classroom. Additionally, aligned sample interview questions are being generated to assist principals in asking candidates questions related to their professional learning plans.</a:t>
            </a:r>
            <a:endParaRPr lang="en-US" sz="1200" dirty="0"/>
          </a:p>
          <a:p>
            <a:endParaRPr lang="en-US" dirty="0"/>
          </a:p>
        </p:txBody>
      </p:sp>
      <p:sp>
        <p:nvSpPr>
          <p:cNvPr id="4" name="Slide Number Placeholder 3"/>
          <p:cNvSpPr>
            <a:spLocks noGrp="1"/>
          </p:cNvSpPr>
          <p:nvPr>
            <p:ph type="sldNum" sz="quarter" idx="10"/>
          </p:nvPr>
        </p:nvSpPr>
        <p:spPr/>
        <p:txBody>
          <a:bodyPr/>
          <a:lstStyle/>
          <a:p>
            <a:fld id="{F12E6B77-DFF7-6B41-B181-33DA612518D4}" type="slidenum">
              <a:rPr lang="en-US" smtClean="0"/>
              <a:t>20</a:t>
            </a:fld>
            <a:endParaRPr lang="en-US"/>
          </a:p>
        </p:txBody>
      </p:sp>
    </p:spTree>
    <p:extLst>
      <p:ext uri="{BB962C8B-B14F-4D97-AF65-F5344CB8AC3E}">
        <p14:creationId xmlns:p14="http://schemas.microsoft.com/office/powerpoint/2010/main" val="95963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a:latin typeface="+mn-lt"/>
                <a:cs typeface="Calibri"/>
              </a:rPr>
              <a:t>Created a video tutorial for the Georgia DOE website</a:t>
            </a:r>
          </a:p>
          <a:p>
            <a:pPr marL="342900" indent="-342900">
              <a:buFont typeface="Arial" charset="0"/>
              <a:buChar char="•"/>
            </a:pPr>
            <a:r>
              <a:rPr lang="en-US" sz="1200" dirty="0">
                <a:latin typeface="+mn-lt"/>
                <a:cs typeface="Calibri"/>
              </a:rPr>
              <a:t>Disseminating information to teacher candidates, IHEs, LEAs, and other Georgia stakeholder</a:t>
            </a:r>
          </a:p>
          <a:p>
            <a:pPr marL="342900" indent="-342900">
              <a:buFont typeface="Arial" charset="0"/>
              <a:buChar char="•"/>
            </a:pPr>
            <a:r>
              <a:rPr lang="en-US" sz="1200" dirty="0">
                <a:latin typeface="+mn-lt"/>
                <a:cs typeface="Calibri"/>
              </a:rPr>
              <a:t>Providing key stakeholders with FAQs quick guide for PLP</a:t>
            </a:r>
          </a:p>
          <a:p>
            <a:endParaRPr lang="en-US" dirty="0"/>
          </a:p>
        </p:txBody>
      </p:sp>
      <p:sp>
        <p:nvSpPr>
          <p:cNvPr id="4" name="Slide Number Placeholder 3"/>
          <p:cNvSpPr>
            <a:spLocks noGrp="1"/>
          </p:cNvSpPr>
          <p:nvPr>
            <p:ph type="sldNum" sz="quarter" idx="10"/>
          </p:nvPr>
        </p:nvSpPr>
        <p:spPr/>
        <p:txBody>
          <a:bodyPr/>
          <a:lstStyle/>
          <a:p>
            <a:fld id="{F12E6B77-DFF7-6B41-B181-33DA612518D4}" type="slidenum">
              <a:rPr lang="en-US" smtClean="0"/>
              <a:t>21</a:t>
            </a:fld>
            <a:endParaRPr lang="en-US"/>
          </a:p>
        </p:txBody>
      </p:sp>
    </p:spTree>
    <p:extLst>
      <p:ext uri="{BB962C8B-B14F-4D97-AF65-F5344CB8AC3E}">
        <p14:creationId xmlns:p14="http://schemas.microsoft.com/office/powerpoint/2010/main" val="39440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Example of FAQs</a:t>
            </a:r>
            <a:endParaRPr lang="en-US" sz="1200" dirty="0"/>
          </a:p>
          <a:p>
            <a:endParaRPr lang="en-US" dirty="0"/>
          </a:p>
        </p:txBody>
      </p:sp>
      <p:sp>
        <p:nvSpPr>
          <p:cNvPr id="4" name="Slide Number Placeholder 3"/>
          <p:cNvSpPr>
            <a:spLocks noGrp="1"/>
          </p:cNvSpPr>
          <p:nvPr>
            <p:ph type="sldNum" sz="quarter" idx="10"/>
          </p:nvPr>
        </p:nvSpPr>
        <p:spPr/>
        <p:txBody>
          <a:bodyPr/>
          <a:lstStyle/>
          <a:p>
            <a:fld id="{F12E6B77-DFF7-6B41-B181-33DA612518D4}" type="slidenum">
              <a:rPr lang="en-US" smtClean="0"/>
              <a:t>22</a:t>
            </a:fld>
            <a:endParaRPr lang="en-US"/>
          </a:p>
        </p:txBody>
      </p:sp>
    </p:spTree>
    <p:extLst>
      <p:ext uri="{BB962C8B-B14F-4D97-AF65-F5344CB8AC3E}">
        <p14:creationId xmlns:p14="http://schemas.microsoft.com/office/powerpoint/2010/main" val="112437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Aligning the  goals of major state  initiatives provided a framework to begin the process of establishing a blueprint and setting goals for the CEEDAR  work. </a:t>
            </a:r>
          </a:p>
        </p:txBody>
      </p:sp>
      <p:sp>
        <p:nvSpPr>
          <p:cNvPr id="4" name="Slide Number Placeholder 3"/>
          <p:cNvSpPr>
            <a:spLocks noGrp="1"/>
          </p:cNvSpPr>
          <p:nvPr>
            <p:ph type="sldNum" sz="quarter" idx="10"/>
          </p:nvPr>
        </p:nvSpPr>
        <p:spPr/>
        <p:txBody>
          <a:bodyPr/>
          <a:lstStyle/>
          <a:p>
            <a:fld id="{E8F1C2BA-C52D-41EB-9F59-61E532EC9C83}" type="slidenum">
              <a:rPr lang="en-US" smtClean="0"/>
              <a:t>6</a:t>
            </a:fld>
            <a:endParaRPr lang="en-US"/>
          </a:p>
        </p:txBody>
      </p:sp>
    </p:spTree>
    <p:extLst>
      <p:ext uri="{BB962C8B-B14F-4D97-AF65-F5344CB8AC3E}">
        <p14:creationId xmlns:p14="http://schemas.microsoft.com/office/powerpoint/2010/main" val="383868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intersections of goals of  the Georgia major initiatives including  CEEDAR, the State Equity Plan, the Network for Transforming Teacher Preparation  and the State systemic Improvement plan  provided a focus for creating the blueprint </a:t>
            </a:r>
          </a:p>
        </p:txBody>
      </p:sp>
      <p:sp>
        <p:nvSpPr>
          <p:cNvPr id="4" name="Slide Number Placeholder 3"/>
          <p:cNvSpPr>
            <a:spLocks noGrp="1"/>
          </p:cNvSpPr>
          <p:nvPr>
            <p:ph type="sldNum" sz="quarter" idx="10"/>
          </p:nvPr>
        </p:nvSpPr>
        <p:spPr/>
        <p:txBody>
          <a:bodyPr/>
          <a:lstStyle/>
          <a:p>
            <a:fld id="{E8F1C2BA-C52D-41EB-9F59-61E532EC9C83}" type="slidenum">
              <a:rPr lang="en-US" smtClean="0"/>
              <a:t>7</a:t>
            </a:fld>
            <a:endParaRPr lang="en-US"/>
          </a:p>
        </p:txBody>
      </p:sp>
    </p:spTree>
    <p:extLst>
      <p:ext uri="{BB962C8B-B14F-4D97-AF65-F5344CB8AC3E}">
        <p14:creationId xmlns:p14="http://schemas.microsoft.com/office/powerpoint/2010/main" val="145795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530340-F5C0-43BA-9CC1-D63E860F355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572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Aligning policies  paved the way  for setting goals and establishing actions contributing to the success of each major initiative. </a:t>
            </a:r>
          </a:p>
        </p:txBody>
      </p:sp>
      <p:sp>
        <p:nvSpPr>
          <p:cNvPr id="4" name="Slide Number Placeholder 3"/>
          <p:cNvSpPr>
            <a:spLocks noGrp="1"/>
          </p:cNvSpPr>
          <p:nvPr>
            <p:ph type="sldNum" sz="quarter" idx="10"/>
          </p:nvPr>
        </p:nvSpPr>
        <p:spPr/>
        <p:txBody>
          <a:bodyPr/>
          <a:lstStyle/>
          <a:p>
            <a:fld id="{E8F1C2BA-C52D-41EB-9F59-61E532EC9C83}" type="slidenum">
              <a:rPr lang="en-US" smtClean="0"/>
              <a:t>9</a:t>
            </a:fld>
            <a:endParaRPr lang="en-US"/>
          </a:p>
        </p:txBody>
      </p:sp>
    </p:spTree>
    <p:extLst>
      <p:ext uri="{BB962C8B-B14F-4D97-AF65-F5344CB8AC3E}">
        <p14:creationId xmlns:p14="http://schemas.microsoft.com/office/powerpoint/2010/main" val="217789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1C2BA-C52D-41EB-9F59-61E532EC9C83}" type="slidenum">
              <a:rPr lang="en-US" smtClean="0"/>
              <a:t>10</a:t>
            </a:fld>
            <a:endParaRPr lang="en-US"/>
          </a:p>
        </p:txBody>
      </p:sp>
    </p:spTree>
    <p:extLst>
      <p:ext uri="{BB962C8B-B14F-4D97-AF65-F5344CB8AC3E}">
        <p14:creationId xmlns:p14="http://schemas.microsoft.com/office/powerpoint/2010/main" val="64001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Read or paraphrase mission statement.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402BB9-1D2C-49FC-979F-36DD7A458A4D}" type="slidenum">
              <a:rPr lang="en-US" altLang="en-US" smtClean="0"/>
              <a:pPr/>
              <a:t>11</a:t>
            </a:fld>
            <a:endParaRPr lang="en-US" altLang="en-US"/>
          </a:p>
        </p:txBody>
      </p:sp>
    </p:spTree>
    <p:extLst>
      <p:ext uri="{BB962C8B-B14F-4D97-AF65-F5344CB8AC3E}">
        <p14:creationId xmlns:p14="http://schemas.microsoft.com/office/powerpoint/2010/main" val="367277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Read or paraphrase mission statement.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F42654-2B83-4EC9-BECA-6C1C978CB475}" type="slidenum">
              <a:rPr lang="en-US" altLang="en-US" smtClean="0"/>
              <a:pPr/>
              <a:t>12</a:t>
            </a:fld>
            <a:endParaRPr lang="en-US" altLang="en-US"/>
          </a:p>
        </p:txBody>
      </p:sp>
    </p:spTree>
    <p:extLst>
      <p:ext uri="{BB962C8B-B14F-4D97-AF65-F5344CB8AC3E}">
        <p14:creationId xmlns:p14="http://schemas.microsoft.com/office/powerpoint/2010/main" val="56514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Read or paraphrase mission statement.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89A9E9-E8E5-4855-B391-FD5BBE2ECA58}" type="slidenum">
              <a:rPr lang="en-US" altLang="en-US" smtClean="0"/>
              <a:pPr/>
              <a:t>13</a:t>
            </a:fld>
            <a:endParaRPr lang="en-US" altLang="en-US"/>
          </a:p>
        </p:txBody>
      </p:sp>
    </p:spTree>
    <p:extLst>
      <p:ext uri="{BB962C8B-B14F-4D97-AF65-F5344CB8AC3E}">
        <p14:creationId xmlns:p14="http://schemas.microsoft.com/office/powerpoint/2010/main" val="40613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27440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D5F7B3-84BD-4EAB-B060-87298EEC9FFA}" type="datetimeFigureOut">
              <a:rPr lang="en-US" smtClean="0"/>
              <a:t>7/19/17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64924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125654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784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85324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96485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75926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87492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187040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6624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60814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5F7B3-84BD-4EAB-B060-87298EEC9FFA}" type="datetimeFigureOut">
              <a:rPr lang="en-US" smtClean="0"/>
              <a:t>7/19/17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49476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5F7B3-84BD-4EAB-B060-87298EEC9FFA}" type="datetimeFigureOut">
              <a:rPr lang="en-US" smtClean="0"/>
              <a:t>7/19/17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140158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364393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280750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2D5F7B3-84BD-4EAB-B060-87298EEC9FFA}" type="datetimeFigureOut">
              <a:rPr lang="en-US" smtClean="0"/>
              <a:t>7/19/17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73817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D5F7B3-84BD-4EAB-B060-87298EEC9FFA}" type="datetimeFigureOut">
              <a:rPr lang="en-US" smtClean="0"/>
              <a:t>7/19/17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3911-B7DD-40F5-B794-D937A9E344D5}" type="slidenum">
              <a:rPr lang="en-US" smtClean="0"/>
              <a:t>‹#›</a:t>
            </a:fld>
            <a:endParaRPr lang="en-US"/>
          </a:p>
        </p:txBody>
      </p:sp>
    </p:spTree>
    <p:extLst>
      <p:ext uri="{BB962C8B-B14F-4D97-AF65-F5344CB8AC3E}">
        <p14:creationId xmlns:p14="http://schemas.microsoft.com/office/powerpoint/2010/main" val="295692164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D5F7B3-84BD-4EAB-B060-87298EEC9FFA}" type="datetimeFigureOut">
              <a:rPr lang="en-US" smtClean="0"/>
              <a:t>7/19/17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DA3911-B7DD-40F5-B794-D937A9E344D5}" type="slidenum">
              <a:rPr lang="en-US" smtClean="0"/>
              <a:t>‹#›</a:t>
            </a:fld>
            <a:endParaRPr lang="en-US"/>
          </a:p>
        </p:txBody>
      </p:sp>
    </p:spTree>
    <p:extLst>
      <p:ext uri="{BB962C8B-B14F-4D97-AF65-F5344CB8AC3E}">
        <p14:creationId xmlns:p14="http://schemas.microsoft.com/office/powerpoint/2010/main" val="29240746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492" y="1447801"/>
            <a:ext cx="10972800" cy="3329580"/>
          </a:xfrm>
        </p:spPr>
        <p:txBody>
          <a:bodyPr>
            <a:normAutofit fontScale="90000"/>
          </a:bodyPr>
          <a:lstStyle/>
          <a:p>
            <a:pPr algn="ctr"/>
            <a:r>
              <a:rPr lang="en-US" sz="7300" b="1" dirty="0"/>
              <a:t/>
            </a:r>
            <a:br>
              <a:rPr lang="en-US" sz="7300" b="1" dirty="0"/>
            </a:br>
            <a:r>
              <a:rPr lang="en-US" sz="7300" b="1" dirty="0"/>
              <a:t/>
            </a:r>
            <a:br>
              <a:rPr lang="en-US" sz="7300" b="1" dirty="0"/>
            </a:br>
            <a:r>
              <a:rPr lang="en-US" sz="7300" b="1" dirty="0"/>
              <a:t>Sustaining Continual Progress Across Policy Levers </a:t>
            </a:r>
            <a:r>
              <a:rPr lang="en-US" dirty="0"/>
              <a:t/>
            </a:r>
            <a:br>
              <a:rPr lang="en-US" dirty="0"/>
            </a:br>
            <a:endParaRPr lang="en-US" dirty="0"/>
          </a:p>
        </p:txBody>
      </p:sp>
      <p:sp>
        <p:nvSpPr>
          <p:cNvPr id="3" name="Subtitle 2"/>
          <p:cNvSpPr>
            <a:spLocks noGrp="1"/>
          </p:cNvSpPr>
          <p:nvPr>
            <p:ph type="subTitle" idx="1"/>
          </p:nvPr>
        </p:nvSpPr>
        <p:spPr>
          <a:xfrm>
            <a:off x="1154954" y="4777380"/>
            <a:ext cx="9466153" cy="861420"/>
          </a:xfrm>
        </p:spPr>
        <p:txBody>
          <a:bodyPr>
            <a:noAutofit/>
          </a:bodyPr>
          <a:lstStyle/>
          <a:p>
            <a:pPr algn="ctr"/>
            <a:r>
              <a:rPr lang="en-US" sz="2800" b="1" dirty="0">
                <a:solidFill>
                  <a:schemeClr val="accent3"/>
                </a:solidFill>
              </a:rPr>
              <a:t>Debbie Gay, Kate Zimmer, </a:t>
            </a:r>
            <a:r>
              <a:rPr lang="en-US" sz="2800" b="1" dirty="0" err="1">
                <a:solidFill>
                  <a:schemeClr val="accent3"/>
                </a:solidFill>
              </a:rPr>
              <a:t>DaShaunda</a:t>
            </a:r>
            <a:r>
              <a:rPr lang="en-US" sz="2800" b="1" dirty="0">
                <a:solidFill>
                  <a:schemeClr val="accent3"/>
                </a:solidFill>
              </a:rPr>
              <a:t> Patterson </a:t>
            </a:r>
          </a:p>
        </p:txBody>
      </p:sp>
    </p:spTree>
    <p:extLst>
      <p:ext uri="{BB962C8B-B14F-4D97-AF65-F5344CB8AC3E}">
        <p14:creationId xmlns:p14="http://schemas.microsoft.com/office/powerpoint/2010/main" val="1499124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9" name="Freeform: Shap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Image result for blueprin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048451" y="1703847"/>
            <a:ext cx="6495847" cy="405990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82447" y="2260092"/>
            <a:ext cx="3809616" cy="1913324"/>
          </a:xfrm>
        </p:spPr>
        <p:txBody>
          <a:bodyPr>
            <a:normAutofit/>
          </a:bodyPr>
          <a:lstStyle/>
          <a:p>
            <a:pPr marL="0" indent="0" algn="ctr">
              <a:buNone/>
            </a:pPr>
            <a:r>
              <a:rPr lang="en-US" sz="5400" dirty="0">
                <a:solidFill>
                  <a:schemeClr val="accent3"/>
                </a:solidFill>
                <a:latin typeface="Arial Black" panose="020B0A04020102020204" pitchFamily="34" charset="0"/>
              </a:rPr>
              <a:t>Blueprint </a:t>
            </a:r>
          </a:p>
          <a:p>
            <a:pPr marL="0" indent="0" algn="ctr">
              <a:buNone/>
            </a:pPr>
            <a:r>
              <a:rPr lang="en-US" sz="5400" dirty="0">
                <a:solidFill>
                  <a:schemeClr val="accent3"/>
                </a:solidFill>
                <a:latin typeface="Arial Black" panose="020B0A04020102020204" pitchFamily="34" charset="0"/>
              </a:rPr>
              <a:t>Goals</a:t>
            </a:r>
          </a:p>
        </p:txBody>
      </p:sp>
    </p:spTree>
    <p:extLst>
      <p:ext uri="{BB962C8B-B14F-4D97-AF65-F5344CB8AC3E}">
        <p14:creationId xmlns:p14="http://schemas.microsoft.com/office/powerpoint/2010/main" val="238809969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468924" y="274638"/>
            <a:ext cx="9948251" cy="1143000"/>
          </a:xfrm>
          <a:ln>
            <a:miter lim="800000"/>
            <a:headEnd/>
            <a:tailEnd/>
          </a:ln>
        </p:spPr>
        <p:txBody>
          <a:bodyPr>
            <a:noAutofit/>
          </a:bodyPr>
          <a:lstStyle/>
          <a:p>
            <a:pPr algn="ctr"/>
            <a:r>
              <a:rPr lang="en-US" altLang="en-US" sz="4800" b="1" dirty="0">
                <a:solidFill>
                  <a:schemeClr val="accent3"/>
                </a:solidFill>
                <a:latin typeface="Arial Black" panose="020B0A04020102020204" pitchFamily="34" charset="0"/>
              </a:rPr>
              <a:t>Teacher/Leader Preparation</a:t>
            </a:r>
          </a:p>
        </p:txBody>
      </p:sp>
      <p:sp>
        <p:nvSpPr>
          <p:cNvPr id="15362" name="Content Placeholder 2">
            <a:extLst>
              <a:ext uri="{FF2B5EF4-FFF2-40B4-BE49-F238E27FC236}">
                <a16:creationId xmlns:a16="http://schemas.microsoft.com/office/drawing/2014/main" xmlns="" id="{4C0AD8B5-4294-48FB-B61F-09CB94780985}"/>
              </a:ext>
            </a:extLst>
          </p:cNvPr>
          <p:cNvSpPr>
            <a:spLocks noGrp="1"/>
          </p:cNvSpPr>
          <p:nvPr>
            <p:ph idx="1"/>
          </p:nvPr>
        </p:nvSpPr>
        <p:spPr>
          <a:xfrm>
            <a:off x="234462" y="1600200"/>
            <a:ext cx="11699630" cy="4894385"/>
          </a:xfrm>
        </p:spPr>
        <p:txBody>
          <a:bodyPr>
            <a:normAutofit fontScale="92500" lnSpcReduction="20000"/>
          </a:bodyPr>
          <a:lstStyle/>
          <a:p>
            <a:pPr marL="0" indent="0">
              <a:spcBef>
                <a:spcPts val="600"/>
              </a:spcBef>
              <a:buNone/>
              <a:defRPr/>
            </a:pPr>
            <a:r>
              <a:rPr lang="en-US" altLang="en-US" sz="2600" i="1" dirty="0"/>
              <a:t>The Georgia SLT will establish and nurture multi-system collaboration for teacher and </a:t>
            </a:r>
          </a:p>
          <a:p>
            <a:pPr marL="0" indent="0">
              <a:spcBef>
                <a:spcPts val="600"/>
              </a:spcBef>
              <a:buNone/>
              <a:defRPr/>
            </a:pPr>
            <a:r>
              <a:rPr lang="en-US" altLang="en-US" sz="2600" i="1" dirty="0"/>
              <a:t>leader preparation.</a:t>
            </a:r>
          </a:p>
          <a:p>
            <a:pPr marL="0" indent="0">
              <a:spcBef>
                <a:spcPts val="600"/>
              </a:spcBef>
              <a:buNone/>
              <a:defRPr/>
            </a:pPr>
            <a:endParaRPr lang="en-US" altLang="en-US" i="1" dirty="0"/>
          </a:p>
          <a:p>
            <a:pPr lvl="1">
              <a:buFont typeface="Wingdings" panose="05000000000000000000" pitchFamily="2" charset="2"/>
              <a:buChar char="ü"/>
              <a:defRPr/>
            </a:pPr>
            <a:r>
              <a:rPr lang="en-US" altLang="en-US" sz="2600" dirty="0"/>
              <a:t>Teacher and leader candidates are prepared with knowledge, skills, and dispositions.</a:t>
            </a:r>
          </a:p>
          <a:p>
            <a:pPr lvl="1">
              <a:buFont typeface="Wingdings" panose="05000000000000000000" pitchFamily="2" charset="2"/>
              <a:buChar char="ü"/>
              <a:defRPr/>
            </a:pPr>
            <a:r>
              <a:rPr lang="en-US" altLang="en-US" sz="2600" dirty="0"/>
              <a:t>Candidates provide purposeful instruction, establish and maintain learning environments, and improve student learning and growth.</a:t>
            </a:r>
          </a:p>
          <a:p>
            <a:pPr lvl="1">
              <a:buFont typeface="Wingdings" panose="05000000000000000000" pitchFamily="2" charset="2"/>
              <a:buChar char="ü"/>
              <a:defRPr/>
            </a:pPr>
            <a:r>
              <a:rPr lang="en-US" altLang="en-US" sz="2600" dirty="0"/>
              <a:t>Teachers and leaders ensure P-12 students succeed and transition into post-secondary lifelong learning.</a:t>
            </a:r>
          </a:p>
          <a:p>
            <a:pPr marL="457200" lvl="1" indent="0">
              <a:buNone/>
              <a:defRPr/>
            </a:pPr>
            <a:endParaRPr lang="en-US" altLang="en-US" dirty="0"/>
          </a:p>
          <a:p>
            <a:pPr marL="457200" lvl="1" indent="0">
              <a:buNone/>
              <a:defRPr/>
            </a:pPr>
            <a:r>
              <a:rPr lang="en-US" altLang="en-US" sz="2600" dirty="0"/>
              <a:t>Outcome measure: increased workforce capacity and improved student learning and growth </a:t>
            </a:r>
          </a:p>
          <a:p>
            <a:pPr marL="0" indent="0">
              <a:buNone/>
              <a:defRPr/>
            </a:pPr>
            <a:endParaRPr lang="en-US" altLang="en-US" i="1" dirty="0"/>
          </a:p>
        </p:txBody>
      </p:sp>
    </p:spTree>
    <p:extLst>
      <p:ext uri="{BB962C8B-B14F-4D97-AF65-F5344CB8AC3E}">
        <p14:creationId xmlns:p14="http://schemas.microsoft.com/office/powerpoint/2010/main" val="251844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703384" y="251192"/>
            <a:ext cx="9636369" cy="1143000"/>
          </a:xfrm>
          <a:ln>
            <a:miter lim="800000"/>
            <a:headEnd/>
            <a:tailEnd/>
          </a:ln>
        </p:spPr>
        <p:txBody>
          <a:bodyPr>
            <a:noAutofit/>
          </a:bodyPr>
          <a:lstStyle/>
          <a:p>
            <a:pPr algn="ctr"/>
            <a:r>
              <a:rPr lang="en-US" altLang="en-US" sz="4800" b="1" dirty="0">
                <a:solidFill>
                  <a:schemeClr val="accent3"/>
                </a:solidFill>
                <a:latin typeface="Arial Black" panose="020B0A04020102020204" pitchFamily="34" charset="0"/>
              </a:rPr>
              <a:t>Certification &amp; Licensure</a:t>
            </a:r>
          </a:p>
        </p:txBody>
      </p:sp>
      <p:sp>
        <p:nvSpPr>
          <p:cNvPr id="46082" name="Content Placeholder 2">
            <a:extLst>
              <a:ext uri="{FF2B5EF4-FFF2-40B4-BE49-F238E27FC236}">
                <a16:creationId xmlns:a16="http://schemas.microsoft.com/office/drawing/2014/main" xmlns="" id="{4D2614DB-06D7-4B8B-99D8-4EE6533A6BE2}"/>
              </a:ext>
            </a:extLst>
          </p:cNvPr>
          <p:cNvSpPr>
            <a:spLocks noGrp="1"/>
          </p:cNvSpPr>
          <p:nvPr>
            <p:ph idx="1"/>
          </p:nvPr>
        </p:nvSpPr>
        <p:spPr>
          <a:xfrm>
            <a:off x="328247" y="1136284"/>
            <a:ext cx="11558954" cy="5463808"/>
          </a:xfrm>
        </p:spPr>
        <p:txBody>
          <a:bodyPr>
            <a:noAutofit/>
          </a:bodyPr>
          <a:lstStyle/>
          <a:p>
            <a:pPr marL="0" indent="0">
              <a:buNone/>
              <a:defRPr/>
            </a:pPr>
            <a:r>
              <a:rPr lang="en-US" altLang="en-US" sz="2400" i="1" dirty="0"/>
              <a:t>Create a system of support for professional learning across agencies, aligned with implementation of tiered certification structure.</a:t>
            </a:r>
            <a:endParaRPr lang="en-US" altLang="en-US" dirty="0"/>
          </a:p>
          <a:p>
            <a:pPr lvl="1">
              <a:buFont typeface="Wingdings" panose="05000000000000000000" pitchFamily="2" charset="2"/>
              <a:buChar char="ü"/>
              <a:defRPr/>
            </a:pPr>
            <a:r>
              <a:rPr lang="en-US" altLang="en-US" sz="2000" dirty="0"/>
              <a:t>Certification process builds upon a continuum of scaffolded learning and experiences.</a:t>
            </a:r>
          </a:p>
          <a:p>
            <a:pPr lvl="1">
              <a:buFont typeface="Wingdings" panose="05000000000000000000" pitchFamily="2" charset="2"/>
              <a:buChar char="ü"/>
              <a:defRPr/>
            </a:pPr>
            <a:r>
              <a:rPr lang="en-US" altLang="en-US" sz="2000" dirty="0"/>
              <a:t>Support educator credentialing and continuous development through learning experiences (mentoring, coaching, induction, professional learning)</a:t>
            </a:r>
          </a:p>
          <a:p>
            <a:pPr lvl="1">
              <a:buFont typeface="Wingdings" panose="05000000000000000000" pitchFamily="2" charset="2"/>
              <a:buChar char="ü"/>
              <a:defRPr/>
            </a:pPr>
            <a:r>
              <a:rPr lang="en-US" altLang="en-US" sz="2000" dirty="0"/>
              <a:t> Use performance data to determine educator effectiveness, allocate and target supports, and designate level of certification.</a:t>
            </a:r>
          </a:p>
          <a:p>
            <a:pPr lvl="1">
              <a:buFont typeface="Wingdings" panose="05000000000000000000" pitchFamily="2" charset="2"/>
              <a:buChar char="ü"/>
              <a:defRPr/>
            </a:pPr>
            <a:r>
              <a:rPr lang="en-US" altLang="en-US" sz="2000" dirty="0"/>
              <a:t>Use performance based assessments to identify the level of implementation of EBPs (with fidelity) on state-mandated curriculum</a:t>
            </a:r>
          </a:p>
          <a:p>
            <a:pPr marL="457200" lvl="1" indent="0">
              <a:buNone/>
              <a:defRPr/>
            </a:pPr>
            <a:endParaRPr lang="en-US" altLang="en-US" sz="2400" dirty="0"/>
          </a:p>
          <a:p>
            <a:pPr marL="457200" lvl="1" indent="0">
              <a:buNone/>
              <a:defRPr/>
            </a:pPr>
            <a:r>
              <a:rPr lang="en-US" altLang="en-US" sz="2400" dirty="0"/>
              <a:t>Outcome measure: Rigorous instruction for all students ensuring P-12 students, improved student learning and growth and increased workforce capacity</a:t>
            </a:r>
            <a:r>
              <a:rPr lang="en-US" altLang="en-US" sz="2000" dirty="0"/>
              <a:t>.</a:t>
            </a:r>
          </a:p>
        </p:txBody>
      </p:sp>
    </p:spTree>
    <p:extLst>
      <p:ext uri="{BB962C8B-B14F-4D97-AF65-F5344CB8AC3E}">
        <p14:creationId xmlns:p14="http://schemas.microsoft.com/office/powerpoint/2010/main" val="243225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2532552" y="363415"/>
            <a:ext cx="7345362" cy="973016"/>
          </a:xfrm>
          <a:ln>
            <a:miter lim="800000"/>
            <a:headEnd/>
            <a:tailEnd/>
          </a:ln>
        </p:spPr>
        <p:txBody>
          <a:bodyPr>
            <a:normAutofit/>
          </a:bodyPr>
          <a:lstStyle/>
          <a:p>
            <a:pPr algn="ctr"/>
            <a:r>
              <a:rPr lang="en-US" altLang="en-US" sz="4800" b="1" dirty="0">
                <a:solidFill>
                  <a:schemeClr val="accent3"/>
                </a:solidFill>
                <a:latin typeface="Arial Black" panose="020B0A04020102020204" pitchFamily="34" charset="0"/>
              </a:rPr>
              <a:t>Program Evaluation</a:t>
            </a:r>
          </a:p>
        </p:txBody>
      </p:sp>
      <p:sp>
        <p:nvSpPr>
          <p:cNvPr id="49154" name="Content Placeholder 2">
            <a:extLst>
              <a:ext uri="{FF2B5EF4-FFF2-40B4-BE49-F238E27FC236}">
                <a16:creationId xmlns:a16="http://schemas.microsoft.com/office/drawing/2014/main" xmlns="" id="{17C546D5-4D51-4B3E-A2CB-4B878D0AAFD4}"/>
              </a:ext>
            </a:extLst>
          </p:cNvPr>
          <p:cNvSpPr>
            <a:spLocks noGrp="1"/>
          </p:cNvSpPr>
          <p:nvPr>
            <p:ph idx="1"/>
          </p:nvPr>
        </p:nvSpPr>
        <p:spPr>
          <a:xfrm>
            <a:off x="211015" y="1336431"/>
            <a:ext cx="11793416" cy="5116757"/>
          </a:xfrm>
        </p:spPr>
        <p:txBody>
          <a:bodyPr>
            <a:normAutofit fontScale="62500" lnSpcReduction="20000"/>
          </a:bodyPr>
          <a:lstStyle/>
          <a:p>
            <a:pPr marL="0" indent="0">
              <a:buNone/>
              <a:defRPr/>
            </a:pPr>
            <a:r>
              <a:rPr lang="en-US" altLang="en-US" sz="3400" i="1" dirty="0"/>
              <a:t>Review current reporting processes and streamline reporting and outputs to minimize redundancy and increase efficiency; Establish practices for sharing data across stakeholders; Refine processes for using data to improve EPPs and support completers during indication</a:t>
            </a:r>
            <a:r>
              <a:rPr lang="en-US" altLang="en-US" sz="2300" dirty="0"/>
              <a:t>. </a:t>
            </a:r>
          </a:p>
          <a:p>
            <a:pPr marL="0" indent="0">
              <a:buNone/>
              <a:defRPr/>
            </a:pPr>
            <a:endParaRPr lang="en-US" altLang="en-US" sz="2100" dirty="0"/>
          </a:p>
          <a:p>
            <a:pPr lvl="1">
              <a:buFont typeface="Wingdings" panose="05000000000000000000" pitchFamily="2" charset="2"/>
              <a:buChar char="ü"/>
              <a:defRPr/>
            </a:pPr>
            <a:r>
              <a:rPr lang="en-US" altLang="en-US" sz="3200" dirty="0"/>
              <a:t>Link well-defined performance measures and student outcomes  to program completers.</a:t>
            </a:r>
          </a:p>
          <a:p>
            <a:pPr lvl="1">
              <a:buFont typeface="Wingdings" panose="05000000000000000000" pitchFamily="2" charset="2"/>
              <a:buChar char="ü"/>
              <a:defRPr/>
            </a:pPr>
            <a:r>
              <a:rPr lang="en-US" altLang="en-US" sz="3200" dirty="0"/>
              <a:t>State policy provides for public reporting and dissemination of all aggregated and disaggregated data to inform program performance. </a:t>
            </a:r>
          </a:p>
          <a:p>
            <a:pPr lvl="1">
              <a:buFont typeface="Wingdings" panose="05000000000000000000" pitchFamily="2" charset="2"/>
              <a:buChar char="ü"/>
              <a:defRPr/>
            </a:pPr>
            <a:r>
              <a:rPr lang="en-US" altLang="en-US" sz="3200" dirty="0"/>
              <a:t>Use data from EPPs to determine the degree to which completers are prepared to educate diverse learners. </a:t>
            </a:r>
          </a:p>
          <a:p>
            <a:pPr lvl="1">
              <a:buFont typeface="Wingdings" panose="05000000000000000000" pitchFamily="2" charset="2"/>
              <a:buChar char="ü"/>
              <a:defRPr/>
            </a:pPr>
            <a:r>
              <a:rPr lang="en-US" altLang="en-US" sz="3200" dirty="0"/>
              <a:t>Identify areas of strength and growth with measures of performance aligned with evidence-based practices reflected in state-mandated teacher and leader standards. </a:t>
            </a:r>
          </a:p>
          <a:p>
            <a:pPr lvl="1">
              <a:buFont typeface="Wingdings" panose="05000000000000000000" pitchFamily="2" charset="2"/>
              <a:buChar char="ü"/>
              <a:defRPr/>
            </a:pPr>
            <a:endParaRPr lang="en-US" altLang="en-US" sz="3200" dirty="0"/>
          </a:p>
          <a:p>
            <a:pPr marL="457200" lvl="1" indent="0">
              <a:buNone/>
              <a:defRPr/>
            </a:pPr>
            <a:r>
              <a:rPr lang="en-US" altLang="en-US" sz="3200" dirty="0"/>
              <a:t>Outcome Measure: Data from EPP evaluation provides a feedback loop to inform state policy. </a:t>
            </a:r>
          </a:p>
        </p:txBody>
      </p:sp>
    </p:spTree>
    <p:extLst>
      <p:ext uri="{BB962C8B-B14F-4D97-AF65-F5344CB8AC3E}">
        <p14:creationId xmlns:p14="http://schemas.microsoft.com/office/powerpoint/2010/main" val="27606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7497"/>
          </a:xfrm>
        </p:spPr>
        <p:txBody>
          <a:bodyPr/>
          <a:lstStyle/>
          <a:p>
            <a:r>
              <a:rPr lang="en-US" sz="4400" b="1" dirty="0">
                <a:solidFill>
                  <a:schemeClr val="accent3"/>
                </a:solidFill>
                <a:latin typeface="Arial Black" panose="020B0A04020102020204" pitchFamily="34" charset="0"/>
              </a:rPr>
              <a:t>Structuring the CEEDAR Work</a:t>
            </a:r>
          </a:p>
        </p:txBody>
      </p:sp>
      <p:sp>
        <p:nvSpPr>
          <p:cNvPr id="3" name="Content Placeholder 2"/>
          <p:cNvSpPr>
            <a:spLocks noGrp="1"/>
          </p:cNvSpPr>
          <p:nvPr>
            <p:ph idx="1"/>
          </p:nvPr>
        </p:nvSpPr>
        <p:spPr>
          <a:xfrm>
            <a:off x="646111" y="1748118"/>
            <a:ext cx="11334874" cy="4195481"/>
          </a:xfrm>
        </p:spPr>
        <p:txBody>
          <a:bodyPr>
            <a:normAutofit lnSpcReduction="10000"/>
          </a:bodyPr>
          <a:lstStyle/>
          <a:p>
            <a:pPr marL="0" indent="0">
              <a:buNone/>
            </a:pPr>
            <a:r>
              <a:rPr lang="en-US" sz="2800" dirty="0"/>
              <a:t>Organized around workgroups</a:t>
            </a:r>
          </a:p>
          <a:p>
            <a:pPr>
              <a:buFont typeface="Wingdings" panose="05000000000000000000" pitchFamily="2" charset="2"/>
              <a:buChar char="ü"/>
            </a:pPr>
            <a:r>
              <a:rPr lang="en-US" sz="2800" dirty="0"/>
              <a:t>Communication</a:t>
            </a:r>
          </a:p>
          <a:p>
            <a:pPr>
              <a:buFont typeface="Wingdings" panose="05000000000000000000" pitchFamily="2" charset="2"/>
              <a:buChar char="ü"/>
            </a:pPr>
            <a:r>
              <a:rPr lang="en-US" sz="2800" dirty="0"/>
              <a:t>Teacher/ Leader Preparation</a:t>
            </a:r>
          </a:p>
          <a:p>
            <a:pPr>
              <a:buFont typeface="Wingdings" panose="05000000000000000000" pitchFamily="2" charset="2"/>
              <a:buChar char="ü"/>
            </a:pPr>
            <a:r>
              <a:rPr lang="en-US" sz="2800" dirty="0"/>
              <a:t>Certification and Licensure</a:t>
            </a:r>
          </a:p>
          <a:p>
            <a:pPr>
              <a:buFont typeface="Wingdings" panose="05000000000000000000" pitchFamily="2" charset="2"/>
              <a:buChar char="ü"/>
            </a:pPr>
            <a:r>
              <a:rPr lang="en-US" sz="2800" dirty="0"/>
              <a:t>Program evaluation</a:t>
            </a:r>
          </a:p>
          <a:p>
            <a:pPr>
              <a:buFont typeface="Wingdings" panose="05000000000000000000" pitchFamily="2" charset="2"/>
              <a:buChar char="ü"/>
            </a:pPr>
            <a:endParaRPr lang="en-US" sz="2800" dirty="0"/>
          </a:p>
          <a:p>
            <a:pPr marL="0" indent="0">
              <a:buNone/>
            </a:pPr>
            <a:r>
              <a:rPr lang="en-US" sz="2800" dirty="0"/>
              <a:t>Workgroups convened through webinars, conference calls and face to face</a:t>
            </a:r>
            <a:r>
              <a:rPr lang="en-US" sz="2400" dirty="0"/>
              <a:t>.  </a:t>
            </a:r>
          </a:p>
          <a:p>
            <a:pPr marL="0" indent="0">
              <a:buNone/>
            </a:pPr>
            <a:endParaRPr lang="en-US" dirty="0"/>
          </a:p>
        </p:txBody>
      </p:sp>
    </p:spTree>
    <p:extLst>
      <p:ext uri="{BB962C8B-B14F-4D97-AF65-F5344CB8AC3E}">
        <p14:creationId xmlns:p14="http://schemas.microsoft.com/office/powerpoint/2010/main" val="157818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ln>
            <a:miter lim="800000"/>
            <a:headEnd/>
            <a:tailEnd/>
          </a:ln>
        </p:spPr>
        <p:txBody>
          <a:bodyPr/>
          <a:lstStyle/>
          <a:p>
            <a:pPr algn="ctr"/>
            <a:r>
              <a:rPr lang="en-US" altLang="en-US" sz="5400" b="1" dirty="0">
                <a:solidFill>
                  <a:schemeClr val="accent3"/>
                </a:solidFill>
                <a:latin typeface="Arial Black" panose="020B0A04020102020204" pitchFamily="34" charset="0"/>
              </a:rPr>
              <a:t>Resources &amp; Support</a:t>
            </a:r>
          </a:p>
        </p:txBody>
      </p:sp>
      <p:sp>
        <p:nvSpPr>
          <p:cNvPr id="3" name="Content Placeholder 2">
            <a:extLst>
              <a:ext uri="{FF2B5EF4-FFF2-40B4-BE49-F238E27FC236}">
                <a16:creationId xmlns:a16="http://schemas.microsoft.com/office/drawing/2014/main" xmlns="" id="{2DD75FD7-C321-4480-B83C-0986CD9BECAB}"/>
              </a:ext>
            </a:extLst>
          </p:cNvPr>
          <p:cNvSpPr>
            <a:spLocks noGrp="1"/>
          </p:cNvSpPr>
          <p:nvPr>
            <p:ph idx="1"/>
          </p:nvPr>
        </p:nvSpPr>
        <p:spPr>
          <a:xfrm>
            <a:off x="646112" y="2052918"/>
            <a:ext cx="9403742" cy="4195481"/>
          </a:xfrm>
        </p:spPr>
        <p:txBody>
          <a:bodyPr>
            <a:normAutofit/>
          </a:bodyPr>
          <a:lstStyle/>
          <a:p>
            <a:pPr marL="0" indent="0">
              <a:buNone/>
              <a:defRPr/>
            </a:pPr>
            <a:r>
              <a:rPr lang="en-US" sz="2800" dirty="0"/>
              <a:t>Georgia Leadership Team</a:t>
            </a:r>
          </a:p>
          <a:p>
            <a:pPr marL="0" indent="0">
              <a:buNone/>
              <a:defRPr/>
            </a:pPr>
            <a:r>
              <a:rPr lang="en-US" sz="2800" dirty="0"/>
              <a:t>CEEDAR Staff</a:t>
            </a:r>
          </a:p>
          <a:p>
            <a:pPr marL="0" indent="0">
              <a:buNone/>
              <a:defRPr/>
            </a:pPr>
            <a:r>
              <a:rPr lang="en-US" sz="2800" dirty="0"/>
              <a:t>NIC (Network Improvement Community)</a:t>
            </a:r>
          </a:p>
          <a:p>
            <a:pPr marL="0" indent="0">
              <a:buNone/>
              <a:defRPr/>
            </a:pPr>
            <a:r>
              <a:rPr lang="en-US" sz="2800" dirty="0"/>
              <a:t>Innovation Configurations</a:t>
            </a:r>
          </a:p>
          <a:p>
            <a:pPr marL="0" indent="0">
              <a:buNone/>
              <a:defRPr/>
            </a:pPr>
            <a:r>
              <a:rPr lang="en-US" sz="2800" dirty="0"/>
              <a:t>Syllabi Review Reports</a:t>
            </a:r>
          </a:p>
          <a:p>
            <a:pPr marL="0" indent="0">
              <a:buNone/>
              <a:defRPr/>
            </a:pPr>
            <a:r>
              <a:rPr lang="en-US" sz="2800" dirty="0"/>
              <a:t>CEMS (Course Enhancement Modules</a:t>
            </a:r>
            <a:r>
              <a:rPr lang="en-US" sz="2400" dirty="0"/>
              <a:t>)</a:t>
            </a:r>
          </a:p>
          <a:p>
            <a:pPr marL="0" indent="0">
              <a:buNone/>
              <a:defRPr/>
            </a:pPr>
            <a:endParaRPr lang="en-US" sz="2400" dirty="0"/>
          </a:p>
        </p:txBody>
      </p:sp>
    </p:spTree>
    <p:extLst>
      <p:ext uri="{BB962C8B-B14F-4D97-AF65-F5344CB8AC3E}">
        <p14:creationId xmlns:p14="http://schemas.microsoft.com/office/powerpoint/2010/main" val="255665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35406"/>
          </a:xfrm>
        </p:spPr>
        <p:txBody>
          <a:bodyPr/>
          <a:lstStyle/>
          <a:p>
            <a:pPr algn="ctr"/>
            <a:r>
              <a:rPr lang="en-US" sz="5400" b="1" dirty="0">
                <a:solidFill>
                  <a:schemeClr val="accent3"/>
                </a:solidFill>
                <a:latin typeface="Arial Black" panose="020B0A04020102020204" pitchFamily="34" charset="0"/>
              </a:rPr>
              <a:t>Questions </a:t>
            </a:r>
          </a:p>
        </p:txBody>
      </p:sp>
      <p:sp>
        <p:nvSpPr>
          <p:cNvPr id="3" name="Content Placeholder 2"/>
          <p:cNvSpPr>
            <a:spLocks noGrp="1"/>
          </p:cNvSpPr>
          <p:nvPr>
            <p:ph idx="1"/>
          </p:nvPr>
        </p:nvSpPr>
        <p:spPr>
          <a:xfrm>
            <a:off x="281354" y="1688124"/>
            <a:ext cx="11676184" cy="4560276"/>
          </a:xfrm>
        </p:spPr>
        <p:txBody>
          <a:bodyPr/>
          <a:lstStyle/>
          <a:p>
            <a:pPr marL="457200" indent="-457200">
              <a:buFont typeface="+mj-lt"/>
              <a:buAutoNum type="arabicPeriod"/>
            </a:pPr>
            <a:r>
              <a:rPr lang="en-US" sz="2400" dirty="0"/>
              <a:t>Was there an activity or action that created cohesion for your CEEDAR team? </a:t>
            </a:r>
          </a:p>
          <a:p>
            <a:pPr marL="457200" indent="-457200">
              <a:buFont typeface="+mj-lt"/>
              <a:buAutoNum type="arabicPeriod"/>
            </a:pPr>
            <a:endParaRPr lang="en-US" sz="2400" dirty="0"/>
          </a:p>
          <a:p>
            <a:pPr marL="457200" indent="-457200">
              <a:buFont typeface="+mj-lt"/>
              <a:buAutoNum type="arabicPeriod"/>
            </a:pPr>
            <a:r>
              <a:rPr lang="en-US" sz="2400" dirty="0"/>
              <a:t>Has has your state coalesced around initiatives or policy to inform your work in  CEEDAR ?</a:t>
            </a:r>
          </a:p>
          <a:p>
            <a:pPr marL="457200" indent="-457200">
              <a:buFont typeface="+mj-lt"/>
              <a:buAutoNum type="arabicPeriod"/>
            </a:pPr>
            <a:endParaRPr lang="en-US" sz="2400" dirty="0"/>
          </a:p>
          <a:p>
            <a:pPr marL="457200" indent="-457200">
              <a:buFont typeface="+mj-lt"/>
              <a:buAutoNum type="arabicPeriod"/>
            </a:pPr>
            <a:r>
              <a:rPr lang="en-US" sz="2400" dirty="0"/>
              <a:t>What organizational structures or processes has your CEEDAR  team used to move the work forward?  What resources have been most valuable to your CEEDAR team?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651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830169"/>
          </a:xfrm>
        </p:spPr>
        <p:txBody>
          <a:bodyPr>
            <a:normAutofit/>
          </a:bodyPr>
          <a:lstStyle/>
          <a:p>
            <a:pPr algn="ctr"/>
            <a:r>
              <a:rPr lang="en-US" sz="3200" dirty="0">
                <a:latin typeface="Calibri"/>
                <a:cs typeface="Calibri"/>
              </a:rPr>
              <a:t>The Certification Committee is a CEEDAR subcommittee that focuses on the transition between Tier 1 to Tier 2 certification.</a:t>
            </a:r>
            <a:endParaRPr lang="en-US" sz="3200" dirty="0"/>
          </a:p>
        </p:txBody>
      </p:sp>
      <p:pic>
        <p:nvPicPr>
          <p:cNvPr id="4" name="Content Placeholder 3" descr="Image result for bluepri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584" y="2634578"/>
            <a:ext cx="8503387" cy="3829050"/>
          </a:xfrm>
          <a:prstGeom prst="rect">
            <a:avLst/>
          </a:prstGeom>
        </p:spPr>
      </p:pic>
    </p:spTree>
    <p:extLst>
      <p:ext uri="{BB962C8B-B14F-4D97-AF65-F5344CB8AC3E}">
        <p14:creationId xmlns:p14="http://schemas.microsoft.com/office/powerpoint/2010/main" val="153101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confused peo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0091" y="533790"/>
            <a:ext cx="6424247" cy="5995964"/>
          </a:xfrm>
          <a:prstGeom prst="ellipse">
            <a:avLst/>
          </a:prstGeom>
          <a:ln>
            <a:noFill/>
          </a:ln>
          <a:effectLst>
            <a:softEdge rad="112500"/>
          </a:effectLst>
        </p:spPr>
      </p:pic>
    </p:spTree>
    <p:extLst>
      <p:ext uri="{BB962C8B-B14F-4D97-AF65-F5344CB8AC3E}">
        <p14:creationId xmlns:p14="http://schemas.microsoft.com/office/powerpoint/2010/main" val="55302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85" y="10138455"/>
            <a:ext cx="5354277" cy="3013664"/>
          </a:xfrm>
          <a:prstGeom prst="rect">
            <a:avLst/>
          </a:prstGeom>
        </p:spPr>
      </p:pic>
      <p:pic>
        <p:nvPicPr>
          <p:cNvPr id="5" name="Content Placeholder 4" descr="Getting Started, Professional Learning Pl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4684" y="961292"/>
            <a:ext cx="9955785" cy="5603631"/>
          </a:xfrm>
          <a:prstGeom prst="rect">
            <a:avLst/>
          </a:prstGeom>
        </p:spPr>
      </p:pic>
      <p:pic>
        <p:nvPicPr>
          <p:cNvPr id="6" name="Picture 5"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85" y="13310631"/>
            <a:ext cx="5222971" cy="2962795"/>
          </a:xfrm>
          <a:prstGeom prst="rect">
            <a:avLst/>
          </a:prstGeom>
        </p:spPr>
      </p:pic>
      <p:pic>
        <p:nvPicPr>
          <p:cNvPr id="7" name="Picture 6"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85" y="13463031"/>
            <a:ext cx="5222971" cy="2962795"/>
          </a:xfrm>
          <a:prstGeom prst="rect">
            <a:avLst/>
          </a:prstGeom>
        </p:spPr>
      </p:pic>
      <p:pic>
        <p:nvPicPr>
          <p:cNvPr id="8" name="Picture 7"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485" y="13615431"/>
            <a:ext cx="5222971" cy="2962795"/>
          </a:xfrm>
          <a:prstGeom prst="rect">
            <a:avLst/>
          </a:prstGeom>
        </p:spPr>
      </p:pic>
      <p:pic>
        <p:nvPicPr>
          <p:cNvPr id="9" name="Picture 8"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885" y="13767831"/>
            <a:ext cx="5222971" cy="2962795"/>
          </a:xfrm>
          <a:prstGeom prst="rect">
            <a:avLst/>
          </a:prstGeom>
        </p:spPr>
      </p:pic>
      <p:pic>
        <p:nvPicPr>
          <p:cNvPr id="10" name="Picture 9"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285" y="13920231"/>
            <a:ext cx="5222971" cy="2962795"/>
          </a:xfrm>
          <a:prstGeom prst="rect">
            <a:avLst/>
          </a:prstGeom>
        </p:spPr>
      </p:pic>
      <p:pic>
        <p:nvPicPr>
          <p:cNvPr id="11" name="Picture 10"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85" y="14072631"/>
            <a:ext cx="5222971" cy="2962795"/>
          </a:xfrm>
          <a:prstGeom prst="rect">
            <a:avLst/>
          </a:prstGeom>
        </p:spPr>
      </p:pic>
      <p:pic>
        <p:nvPicPr>
          <p:cNvPr id="12" name="Picture 11"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85" y="13419846"/>
            <a:ext cx="5222971" cy="2962795"/>
          </a:xfrm>
          <a:prstGeom prst="rect">
            <a:avLst/>
          </a:prstGeom>
        </p:spPr>
      </p:pic>
    </p:spTree>
    <p:extLst>
      <p:ext uri="{BB962C8B-B14F-4D97-AF65-F5344CB8AC3E}">
        <p14:creationId xmlns:p14="http://schemas.microsoft.com/office/powerpoint/2010/main" val="1375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Questions </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a:t>1. What are some strategies for aligning reform efforts with state and university initiatives? </a:t>
            </a:r>
          </a:p>
          <a:p>
            <a:pPr marL="0" indent="0">
              <a:lnSpc>
                <a:spcPct val="150000"/>
              </a:lnSpc>
              <a:buNone/>
            </a:pPr>
            <a:r>
              <a:rPr lang="en-US" dirty="0"/>
              <a:t>2. Is there a common policy in your state that impacts multiple stakeholders to change? </a:t>
            </a:r>
          </a:p>
          <a:p>
            <a:pPr marL="0" indent="0">
              <a:lnSpc>
                <a:spcPct val="150000"/>
              </a:lnSpc>
              <a:buNone/>
            </a:pPr>
            <a:r>
              <a:rPr lang="en-US" dirty="0"/>
              <a:t>3. How can you leverage different agencies to tackle common reform? </a:t>
            </a:r>
          </a:p>
          <a:p>
            <a:pPr marL="0" indent="0">
              <a:lnSpc>
                <a:spcPct val="150000"/>
              </a:lnSpc>
              <a:buNone/>
            </a:pPr>
            <a:r>
              <a:rPr lang="en-US" dirty="0"/>
              <a:t>4. What are some tips for sustainability across policy levers? </a:t>
            </a:r>
          </a:p>
        </p:txBody>
      </p:sp>
    </p:spTree>
    <p:extLst>
      <p:ext uri="{BB962C8B-B14F-4D97-AF65-F5344CB8AC3E}">
        <p14:creationId xmlns:p14="http://schemas.microsoft.com/office/powerpoint/2010/main" val="298987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dentified Areas of Strength and Improve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075" y="891043"/>
            <a:ext cx="9881140" cy="5603541"/>
          </a:xfrm>
        </p:spPr>
      </p:pic>
    </p:spTree>
    <p:extLst>
      <p:ext uri="{BB962C8B-B14F-4D97-AF65-F5344CB8AC3E}">
        <p14:creationId xmlns:p14="http://schemas.microsoft.com/office/powerpoint/2010/main" val="66754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Video Tutorials viewed onl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949" y="851694"/>
            <a:ext cx="9679021" cy="5053806"/>
          </a:xfrm>
        </p:spPr>
      </p:pic>
    </p:spTree>
    <p:extLst>
      <p:ext uri="{BB962C8B-B14F-4D97-AF65-F5344CB8AC3E}">
        <p14:creationId xmlns:p14="http://schemas.microsoft.com/office/powerpoint/2010/main" val="103013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5774278"/>
              </p:ext>
            </p:extLst>
          </p:nvPr>
        </p:nvGraphicFramePr>
        <p:xfrm>
          <a:off x="171450" y="133350"/>
          <a:ext cx="1202055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04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C000"/>
                </a:solidFill>
              </a:rPr>
              <a:t>Questions </a:t>
            </a:r>
          </a:p>
        </p:txBody>
      </p:sp>
      <p:sp>
        <p:nvSpPr>
          <p:cNvPr id="3" name="Content Placeholder 2"/>
          <p:cNvSpPr>
            <a:spLocks noGrp="1"/>
          </p:cNvSpPr>
          <p:nvPr>
            <p:ph idx="1"/>
          </p:nvPr>
        </p:nvSpPr>
        <p:spPr>
          <a:xfrm>
            <a:off x="646111" y="2052918"/>
            <a:ext cx="11147303" cy="4195481"/>
          </a:xfrm>
        </p:spPr>
        <p:txBody>
          <a:bodyPr/>
          <a:lstStyle/>
          <a:p>
            <a:pPr marL="514350" lvl="0" indent="-514350">
              <a:buFont typeface="+mj-lt"/>
              <a:buAutoNum type="arabicPeriod"/>
            </a:pPr>
            <a:r>
              <a:rPr lang="en-US" sz="2800" dirty="0"/>
              <a:t>What are the routes to clear certification in your state/entity?</a:t>
            </a:r>
          </a:p>
          <a:p>
            <a:pPr marL="514350" lvl="0" indent="-514350">
              <a:buFont typeface="+mj-lt"/>
              <a:buAutoNum type="arabicPeriod"/>
            </a:pPr>
            <a:r>
              <a:rPr lang="en-US" sz="2800" dirty="0"/>
              <a:t>What successes or challenges do you have in your state as it relates to certification?</a:t>
            </a:r>
          </a:p>
          <a:p>
            <a:pPr marL="514350" lvl="0" indent="-514350">
              <a:buFont typeface="+mj-lt"/>
              <a:buAutoNum type="arabicPeriod"/>
            </a:pPr>
            <a:r>
              <a:rPr lang="en-US" sz="2800" dirty="0"/>
              <a:t>Through what channels must candidates go to obtain certification in your state?</a:t>
            </a:r>
          </a:p>
          <a:p>
            <a:pPr marL="514350" lvl="0" indent="-514350">
              <a:buFont typeface="+mj-lt"/>
              <a:buAutoNum type="arabicPeriod"/>
            </a:pPr>
            <a:r>
              <a:rPr lang="en-US" sz="2800" dirty="0"/>
              <a:t>Does the rigor of this process support the candidates and P-12 students?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36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452718"/>
            <a:ext cx="10785231" cy="1400530"/>
          </a:xfrm>
        </p:spPr>
        <p:txBody>
          <a:bodyPr/>
          <a:lstStyle/>
          <a:p>
            <a:pPr algn="ctr"/>
            <a:r>
              <a:rPr lang="en-US" sz="4800" b="1" dirty="0">
                <a:solidFill>
                  <a:srgbClr val="FFC000"/>
                </a:solidFill>
              </a:rPr>
              <a:t>GSU Educator Preparation Structure</a:t>
            </a:r>
          </a:p>
        </p:txBody>
      </p:sp>
      <p:sp>
        <p:nvSpPr>
          <p:cNvPr id="3" name="Content Placeholder 2"/>
          <p:cNvSpPr>
            <a:spLocks noGrp="1"/>
          </p:cNvSpPr>
          <p:nvPr>
            <p:ph idx="1"/>
          </p:nvPr>
        </p:nvSpPr>
        <p:spPr>
          <a:xfrm>
            <a:off x="422031" y="1853248"/>
            <a:ext cx="11418277" cy="4641337"/>
          </a:xfrm>
        </p:spPr>
        <p:txBody>
          <a:bodyPr>
            <a:normAutofit/>
          </a:bodyPr>
          <a:lstStyle/>
          <a:p>
            <a:pPr>
              <a:buFont typeface="Wingdings" panose="05000000000000000000" pitchFamily="2" charset="2"/>
              <a:buChar char="q"/>
            </a:pPr>
            <a:r>
              <a:rPr lang="en-US" sz="3200" dirty="0"/>
              <a:t>Professional Education Faculty (PEF)</a:t>
            </a:r>
          </a:p>
          <a:p>
            <a:pPr>
              <a:buFont typeface="Wingdings" panose="05000000000000000000" pitchFamily="2" charset="2"/>
              <a:buChar char="q"/>
            </a:pPr>
            <a:r>
              <a:rPr lang="en-US" sz="3200" dirty="0"/>
              <a:t>Comprised of Educator Preparation faculty across the University</a:t>
            </a:r>
          </a:p>
          <a:p>
            <a:pPr lvl="1">
              <a:buFont typeface="Courier New" panose="02070309020205020404" pitchFamily="49" charset="0"/>
              <a:buChar char="o"/>
            </a:pPr>
            <a:r>
              <a:rPr lang="en-US" sz="2800" dirty="0"/>
              <a:t>College of Education and Human Development</a:t>
            </a:r>
          </a:p>
          <a:p>
            <a:pPr lvl="1">
              <a:buFont typeface="Courier New" panose="02070309020205020404" pitchFamily="49" charset="0"/>
              <a:buChar char="o"/>
            </a:pPr>
            <a:r>
              <a:rPr lang="en-US" sz="2800" dirty="0"/>
              <a:t>College of Arts and Sciences</a:t>
            </a:r>
          </a:p>
          <a:p>
            <a:pPr>
              <a:buFont typeface="Wingdings" panose="05000000000000000000" pitchFamily="2" charset="2"/>
              <a:buChar char="q"/>
            </a:pPr>
            <a:r>
              <a:rPr lang="en-US" sz="3200" dirty="0" smtClean="0"/>
              <a:t>Bylaws </a:t>
            </a:r>
            <a:r>
              <a:rPr lang="en-US" sz="3200" dirty="0"/>
              <a:t>of the PEF requires P-12 Representatives </a:t>
            </a:r>
          </a:p>
          <a:p>
            <a:pPr>
              <a:buFont typeface="Wingdings" panose="05000000000000000000" pitchFamily="2" charset="2"/>
              <a:buChar char="q"/>
            </a:pPr>
            <a:r>
              <a:rPr lang="en-US" sz="3200" dirty="0"/>
              <a:t>Coordinated meetings occur twice per year</a:t>
            </a:r>
          </a:p>
        </p:txBody>
      </p:sp>
    </p:spTree>
    <p:extLst>
      <p:ext uri="{BB962C8B-B14F-4D97-AF65-F5344CB8AC3E}">
        <p14:creationId xmlns:p14="http://schemas.microsoft.com/office/powerpoint/2010/main" val="182477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452718"/>
            <a:ext cx="10292861" cy="1400530"/>
          </a:xfrm>
        </p:spPr>
        <p:txBody>
          <a:bodyPr>
            <a:noAutofit/>
          </a:bodyPr>
          <a:lstStyle/>
          <a:p>
            <a:r>
              <a:rPr lang="en-US" sz="4800" b="1" dirty="0">
                <a:solidFill>
                  <a:srgbClr val="FFC000"/>
                </a:solidFill>
              </a:rPr>
              <a:t>EPP Reform Effort—Syllabi Analysis</a:t>
            </a:r>
          </a:p>
        </p:txBody>
      </p:sp>
      <p:sp>
        <p:nvSpPr>
          <p:cNvPr id="3" name="Content Placeholder 2"/>
          <p:cNvSpPr>
            <a:spLocks noGrp="1"/>
          </p:cNvSpPr>
          <p:nvPr>
            <p:ph idx="1"/>
          </p:nvPr>
        </p:nvSpPr>
        <p:spPr>
          <a:xfrm>
            <a:off x="351692" y="2052918"/>
            <a:ext cx="11441723" cy="4195481"/>
          </a:xfrm>
        </p:spPr>
        <p:txBody>
          <a:bodyPr/>
          <a:lstStyle/>
          <a:p>
            <a:pPr>
              <a:buFont typeface="Wingdings" panose="05000000000000000000" pitchFamily="2" charset="2"/>
              <a:buChar char="q"/>
            </a:pPr>
            <a:r>
              <a:rPr lang="en-US" sz="2800" dirty="0"/>
              <a:t>Attended by 17 program representatives, Unit Assessment Coordinator, Associate Dean, and GSU CEEDAR Representatives</a:t>
            </a:r>
          </a:p>
          <a:p>
            <a:pPr>
              <a:buFont typeface="Wingdings" panose="05000000000000000000" pitchFamily="2" charset="2"/>
              <a:buChar char="q"/>
            </a:pPr>
            <a:r>
              <a:rPr lang="en-US" sz="2800" dirty="0"/>
              <a:t>Led by CEEDAR Technical Assistance Team</a:t>
            </a:r>
          </a:p>
          <a:p>
            <a:pPr>
              <a:buFont typeface="Wingdings" panose="05000000000000000000" pitchFamily="2" charset="2"/>
              <a:buChar char="q"/>
            </a:pPr>
            <a:r>
              <a:rPr lang="en-US" sz="2800" dirty="0"/>
              <a:t>Faculty representative conducted syllabi analysis</a:t>
            </a:r>
          </a:p>
          <a:p>
            <a:pPr>
              <a:buFont typeface="Wingdings" panose="05000000000000000000" pitchFamily="2" charset="2"/>
              <a:buChar char="q"/>
            </a:pPr>
            <a:r>
              <a:rPr lang="en-US" sz="2800" dirty="0"/>
              <a:t>Resources from NIC and IRIS to be shared with faculty in programs</a:t>
            </a:r>
          </a:p>
          <a:p>
            <a:pPr>
              <a:buFont typeface="Wingdings" panose="05000000000000000000" pitchFamily="2" charset="2"/>
              <a:buChar char="q"/>
            </a:pPr>
            <a:r>
              <a:rPr lang="en-US" sz="2800" dirty="0"/>
              <a:t>Data Shared in the subsequent semester</a:t>
            </a:r>
          </a:p>
          <a:p>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25</a:t>
            </a:fld>
            <a:endParaRPr lang="es-ES" altLang="en-US" dirty="0"/>
          </a:p>
        </p:txBody>
      </p:sp>
    </p:spTree>
    <p:extLst>
      <p:ext uri="{BB962C8B-B14F-4D97-AF65-F5344CB8AC3E}">
        <p14:creationId xmlns:p14="http://schemas.microsoft.com/office/powerpoint/2010/main" val="83354711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FFC000"/>
                </a:solidFill>
              </a:rPr>
              <a:t>UNIT LEVEL SUPPORT </a:t>
            </a:r>
          </a:p>
        </p:txBody>
      </p:sp>
      <p:sp>
        <p:nvSpPr>
          <p:cNvPr id="3" name="Content Placeholder 2"/>
          <p:cNvSpPr>
            <a:spLocks noGrp="1"/>
          </p:cNvSpPr>
          <p:nvPr>
            <p:ph idx="1"/>
          </p:nvPr>
        </p:nvSpPr>
        <p:spPr>
          <a:xfrm>
            <a:off x="422031" y="2052918"/>
            <a:ext cx="11347937" cy="4195481"/>
          </a:xfrm>
        </p:spPr>
        <p:txBody>
          <a:bodyPr/>
          <a:lstStyle/>
          <a:p>
            <a:pPr>
              <a:buFont typeface="Wingdings" panose="05000000000000000000" pitchFamily="2" charset="2"/>
              <a:buChar char="q"/>
            </a:pPr>
            <a:r>
              <a:rPr lang="en-US" sz="2800" dirty="0"/>
              <a:t>Fall Semester Opening Forum will focus on the work of the summer syllabi analysis and what faculty representatives learned.</a:t>
            </a:r>
          </a:p>
          <a:p>
            <a:pPr>
              <a:buFont typeface="Wingdings" panose="05000000000000000000" pitchFamily="2" charset="2"/>
              <a:buChar char="q"/>
            </a:pPr>
            <a:r>
              <a:rPr lang="en-US" sz="2800" dirty="0"/>
              <a:t>Assessment and Accreditation Committee will review the results of the syllabi analysis to determine possible unit-level needs.</a:t>
            </a:r>
          </a:p>
          <a:p>
            <a:pPr>
              <a:buFont typeface="Wingdings" panose="05000000000000000000" pitchFamily="2" charset="2"/>
              <a:buChar char="q"/>
            </a:pPr>
            <a:r>
              <a:rPr lang="en-US" sz="2800" dirty="0"/>
              <a:t>Monthly professional development forums will focus on additional professional development and resources for the KEY AREAS.</a:t>
            </a:r>
          </a:p>
          <a:p>
            <a:endParaRPr lang="en-US" dirty="0"/>
          </a:p>
        </p:txBody>
      </p:sp>
      <p:sp>
        <p:nvSpPr>
          <p:cNvPr id="4" name="Slide Number Placeholder 3"/>
          <p:cNvSpPr>
            <a:spLocks noGrp="1"/>
          </p:cNvSpPr>
          <p:nvPr>
            <p:ph type="sldNum" sz="quarter" idx="12"/>
          </p:nvPr>
        </p:nvSpPr>
        <p:spPr/>
        <p:txBody>
          <a:bodyPr/>
          <a:lstStyle/>
          <a:p>
            <a:pPr>
              <a:defRPr/>
            </a:pPr>
            <a:fld id="{D4440EFA-E6F7-40C0-B452-6E5E18A3A871}" type="slidenum">
              <a:rPr lang="es-ES" altLang="en-US" smtClean="0"/>
              <a:pPr>
                <a:defRPr/>
              </a:pPr>
              <a:t>26</a:t>
            </a:fld>
            <a:endParaRPr lang="es-ES" altLang="en-US" dirty="0"/>
          </a:p>
        </p:txBody>
      </p:sp>
    </p:spTree>
    <p:extLst>
      <p:ext uri="{BB962C8B-B14F-4D97-AF65-F5344CB8AC3E}">
        <p14:creationId xmlns:p14="http://schemas.microsoft.com/office/powerpoint/2010/main" val="13905996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1154847"/>
            <a:ext cx="8946541" cy="4195481"/>
          </a:xfrm>
        </p:spPr>
        <p:txBody>
          <a:bodyPr/>
          <a:lstStyle/>
          <a:p>
            <a:pPr lvl="1"/>
            <a:r>
              <a:rPr lang="en-US" sz="2800" dirty="0"/>
              <a:t>Take 4 minutes and write down, what is important to share with my team that helps my context, lessons learned or things to avoid? </a:t>
            </a:r>
          </a:p>
          <a:p>
            <a:pPr lvl="1"/>
            <a:r>
              <a:rPr lang="en-US" sz="2800" dirty="0"/>
              <a:t>4 minutes and think about networking.  Who should I connect with later/ when and what should I follow up?  </a:t>
            </a:r>
          </a:p>
          <a:p>
            <a:endParaRPr lang="en-US" dirty="0"/>
          </a:p>
        </p:txBody>
      </p:sp>
    </p:spTree>
    <p:extLst>
      <p:ext uri="{BB962C8B-B14F-4D97-AF65-F5344CB8AC3E}">
        <p14:creationId xmlns:p14="http://schemas.microsoft.com/office/powerpoint/2010/main" val="159977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600" dirty="0"/>
              <a:t>Tell your partner how you currently communicate reform efforts from one agency to another in your state. </a:t>
            </a:r>
          </a:p>
        </p:txBody>
      </p:sp>
    </p:spTree>
    <p:extLst>
      <p:ext uri="{BB962C8B-B14F-4D97-AF65-F5344CB8AC3E}">
        <p14:creationId xmlns:p14="http://schemas.microsoft.com/office/powerpoint/2010/main" val="1336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419107" y="2355484"/>
            <a:ext cx="6994525" cy="1871662"/>
          </a:xfrm>
          <a:ln>
            <a:miter lim="800000"/>
            <a:headEnd/>
            <a:tailEnd/>
          </a:ln>
        </p:spPr>
        <p:txBody>
          <a:bodyPr>
            <a:normAutofit fontScale="90000"/>
          </a:bodyPr>
          <a:lstStyle/>
          <a:p>
            <a:pPr algn="ctr"/>
            <a:r>
              <a:rPr lang="en-US" altLang="en-US" sz="8000" b="1" dirty="0">
                <a:solidFill>
                  <a:schemeClr val="accent3"/>
                </a:solidFill>
                <a:latin typeface="Arial Black" panose="020B0A04020102020204" pitchFamily="34" charset="0"/>
              </a:rPr>
              <a:t>CEEDAR</a:t>
            </a:r>
            <a:r>
              <a:rPr lang="en-US" altLang="en-US" b="1" dirty="0">
                <a:solidFill>
                  <a:schemeClr val="accent3"/>
                </a:solidFill>
                <a:latin typeface="Arial Black" panose="020B0A04020102020204" pitchFamily="34" charset="0"/>
              </a:rPr>
              <a:t/>
            </a:r>
            <a:br>
              <a:rPr lang="en-US" altLang="en-US" b="1" dirty="0">
                <a:solidFill>
                  <a:schemeClr val="accent3"/>
                </a:solidFill>
                <a:latin typeface="Arial Black" panose="020B0A04020102020204" pitchFamily="34" charset="0"/>
              </a:rPr>
            </a:br>
            <a:r>
              <a:rPr lang="en-US" altLang="en-US" b="1" dirty="0">
                <a:solidFill>
                  <a:schemeClr val="accent3"/>
                </a:solidFill>
                <a:latin typeface="Arial Black" panose="020B0A04020102020204" pitchFamily="34" charset="0"/>
              </a:rPr>
              <a:t/>
            </a:r>
            <a:br>
              <a:rPr lang="en-US" altLang="en-US" b="1" dirty="0">
                <a:solidFill>
                  <a:schemeClr val="accent3"/>
                </a:solidFill>
                <a:latin typeface="Arial Black" panose="020B0A04020102020204" pitchFamily="34" charset="0"/>
              </a:rPr>
            </a:br>
            <a:r>
              <a:rPr lang="en-US" altLang="en-US" b="1" i="1" dirty="0">
                <a:solidFill>
                  <a:schemeClr val="accent3"/>
                </a:solidFill>
                <a:latin typeface="Arial Black" panose="020B0A04020102020204" pitchFamily="34" charset="0"/>
              </a:rPr>
              <a:t>Beginning the Journey</a:t>
            </a:r>
          </a:p>
        </p:txBody>
      </p:sp>
    </p:spTree>
    <p:extLst>
      <p:ext uri="{BB962C8B-B14F-4D97-AF65-F5344CB8AC3E}">
        <p14:creationId xmlns:p14="http://schemas.microsoft.com/office/powerpoint/2010/main" val="35689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19" y="452718"/>
            <a:ext cx="9404723" cy="1400530"/>
          </a:xfrm>
        </p:spPr>
        <p:txBody>
          <a:bodyPr>
            <a:noAutofit/>
          </a:bodyPr>
          <a:lstStyle/>
          <a:p>
            <a:pPr algn="ctr"/>
            <a:r>
              <a:rPr lang="en-US" sz="9600" b="1" dirty="0">
                <a:solidFill>
                  <a:schemeClr val="accent3"/>
                </a:solidFill>
                <a:latin typeface="Arial Black" panose="020B0A04020102020204" pitchFamily="34" charset="0"/>
              </a:rPr>
              <a:t>CEEDAR </a:t>
            </a:r>
          </a:p>
        </p:txBody>
      </p:sp>
      <p:sp>
        <p:nvSpPr>
          <p:cNvPr id="3" name="Content Placeholder 2"/>
          <p:cNvSpPr>
            <a:spLocks noGrp="1"/>
          </p:cNvSpPr>
          <p:nvPr>
            <p:ph idx="1"/>
          </p:nvPr>
        </p:nvSpPr>
        <p:spPr/>
        <p:txBody>
          <a:bodyPr>
            <a:normAutofit/>
          </a:bodyPr>
          <a:lstStyle/>
          <a:p>
            <a:pPr marL="0" indent="0" algn="ctr">
              <a:buNone/>
            </a:pPr>
            <a:r>
              <a:rPr lang="en-US" sz="5400" b="1" dirty="0">
                <a:solidFill>
                  <a:schemeClr val="tx1">
                    <a:lumMod val="85000"/>
                  </a:schemeClr>
                </a:solidFill>
                <a:latin typeface="Arial Black" panose="020B0A04020102020204" pitchFamily="34" charset="0"/>
              </a:rPr>
              <a:t>What and Why?</a:t>
            </a:r>
          </a:p>
          <a:p>
            <a:pPr marL="0" indent="0" algn="ctr">
              <a:buNone/>
            </a:pPr>
            <a:r>
              <a:rPr lang="en-US" sz="5400" b="1" dirty="0">
                <a:solidFill>
                  <a:srgbClr val="0070C0"/>
                </a:solidFill>
                <a:latin typeface="Arial Black" panose="020B0A04020102020204" pitchFamily="34" charset="0"/>
              </a:rPr>
              <a:t> </a:t>
            </a:r>
          </a:p>
          <a:p>
            <a:pPr marL="0" indent="0" algn="ctr">
              <a:buNone/>
            </a:pPr>
            <a:endParaRPr lang="en-US" sz="5400" dirty="0"/>
          </a:p>
        </p:txBody>
      </p:sp>
      <p:pic>
        <p:nvPicPr>
          <p:cNvPr id="4" name="Picture 3" descr="Image of a person with a large question mark behind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857" y="3064789"/>
            <a:ext cx="2249449" cy="3383280"/>
          </a:xfrm>
          <a:prstGeom prst="rect">
            <a:avLst/>
          </a:prstGeom>
        </p:spPr>
      </p:pic>
    </p:spTree>
    <p:extLst>
      <p:ext uri="{BB962C8B-B14F-4D97-AF65-F5344CB8AC3E}">
        <p14:creationId xmlns:p14="http://schemas.microsoft.com/office/powerpoint/2010/main" val="355434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8256"/>
            <a:ext cx="10128737" cy="1777232"/>
          </a:xfrm>
        </p:spPr>
        <p:txBody>
          <a:bodyPr/>
          <a:lstStyle/>
          <a:p>
            <a:pPr algn="ctr"/>
            <a:r>
              <a:rPr lang="en-US" dirty="0"/>
              <a:t>	</a:t>
            </a:r>
            <a:r>
              <a:rPr lang="en-US" sz="5400" b="1" dirty="0">
                <a:solidFill>
                  <a:schemeClr val="accent3"/>
                </a:solidFill>
                <a:latin typeface="Arial Black" panose="020B0A04020102020204" pitchFamily="34" charset="0"/>
              </a:rPr>
              <a:t>Alignment Among Major Initiatives</a:t>
            </a:r>
            <a:endParaRPr lang="en-US" b="1" dirty="0">
              <a:solidFill>
                <a:schemeClr val="accent3"/>
              </a:solidFill>
              <a:latin typeface="Arial Black" panose="020B0A04020102020204" pitchFamily="34" charset="0"/>
            </a:endParaRPr>
          </a:p>
        </p:txBody>
      </p:sp>
      <p:pic>
        <p:nvPicPr>
          <p:cNvPr id="4" name="Content Placeholder 3" descr="Table titled &quot;Alignment Among Major Initiatives in Georgia&quot;"/>
          <p:cNvPicPr>
            <a:picLocks noGrp="1" noChangeAspect="1"/>
          </p:cNvPicPr>
          <p:nvPr>
            <p:ph idx="1"/>
          </p:nvPr>
        </p:nvPicPr>
        <p:blipFill>
          <a:blip r:embed="rId3"/>
          <a:stretch>
            <a:fillRect/>
          </a:stretch>
        </p:blipFill>
        <p:spPr>
          <a:xfrm>
            <a:off x="797169" y="1995488"/>
            <a:ext cx="9870831" cy="4667658"/>
          </a:xfrm>
          <a:prstGeom prst="rect">
            <a:avLst/>
          </a:prstGeom>
        </p:spPr>
      </p:pic>
    </p:spTree>
    <p:extLst>
      <p:ext uri="{BB962C8B-B14F-4D97-AF65-F5344CB8AC3E}">
        <p14:creationId xmlns:p14="http://schemas.microsoft.com/office/powerpoint/2010/main" val="148946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t of the table titled &quot;Alignment Among Major Initiatives in Georgia&quot;"/>
          <p:cNvPicPr>
            <a:picLocks noGrp="1" noChangeAspect="1"/>
          </p:cNvPicPr>
          <p:nvPr>
            <p:ph idx="1"/>
          </p:nvPr>
        </p:nvPicPr>
        <p:blipFill>
          <a:blip r:embed="rId3"/>
          <a:stretch>
            <a:fillRect/>
          </a:stretch>
        </p:blipFill>
        <p:spPr>
          <a:xfrm>
            <a:off x="797170" y="478295"/>
            <a:ext cx="9331569" cy="6129225"/>
          </a:xfrm>
          <a:prstGeom prst="rect">
            <a:avLst/>
          </a:prstGeom>
        </p:spPr>
      </p:pic>
    </p:spTree>
    <p:extLst>
      <p:ext uri="{BB962C8B-B14F-4D97-AF65-F5344CB8AC3E}">
        <p14:creationId xmlns:p14="http://schemas.microsoft.com/office/powerpoint/2010/main" val="173431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0768"/>
            <a:ext cx="9404723" cy="877607"/>
          </a:xfrm>
        </p:spPr>
        <p:txBody>
          <a:bodyPr/>
          <a:lstStyle/>
          <a:p>
            <a:pPr algn="ctr"/>
            <a:r>
              <a:rPr lang="en-US" sz="5400" b="1" dirty="0">
                <a:solidFill>
                  <a:schemeClr val="accent3"/>
                </a:solidFill>
                <a:latin typeface="+mn-lt"/>
              </a:rPr>
              <a:t>Framework</a:t>
            </a:r>
            <a:endParaRPr lang="en-US" sz="6600" b="1" dirty="0">
              <a:solidFill>
                <a:schemeClr val="accent3"/>
              </a:solidFill>
              <a:latin typeface="+mn-lt"/>
            </a:endParaRPr>
          </a:p>
        </p:txBody>
      </p:sp>
      <p:sp>
        <p:nvSpPr>
          <p:cNvPr id="3" name="Text Placeholder 2"/>
          <p:cNvSpPr>
            <a:spLocks noGrp="1"/>
          </p:cNvSpPr>
          <p:nvPr>
            <p:ph type="body" idx="4294967295"/>
          </p:nvPr>
        </p:nvSpPr>
        <p:spPr>
          <a:xfrm>
            <a:off x="2139944" y="1280747"/>
            <a:ext cx="7315200" cy="609600"/>
          </a:xfrm>
        </p:spPr>
        <p:txBody>
          <a:bodyPr>
            <a:noAutofit/>
          </a:bodyPr>
          <a:lstStyle/>
          <a:p>
            <a:pPr marL="0" indent="0" algn="ctr">
              <a:buNone/>
            </a:pPr>
            <a:r>
              <a:rPr lang="en-US" sz="2800" dirty="0"/>
              <a:t>Georgia’s Systems of Continuous Improvement</a:t>
            </a:r>
            <a:endParaRPr lang="en-US" sz="2800" u="sng" dirty="0"/>
          </a:p>
        </p:txBody>
      </p:sp>
      <p:pic>
        <p:nvPicPr>
          <p:cNvPr id="5" name="Content Placeholder 4" descr="Framework of a cycle of continuous improvement. With the Whole Child in the middle, a cycle surrounds it: Identify Needs, Select Interventions, Plan Implementation, Implement Plan, Examine Progr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6246" y="2254824"/>
            <a:ext cx="4842596" cy="4360022"/>
          </a:xfrm>
        </p:spPr>
      </p:pic>
      <p:sp>
        <p:nvSpPr>
          <p:cNvPr id="8" name="Slide Number Placeholder 7"/>
          <p:cNvSpPr>
            <a:spLocks noGrp="1"/>
          </p:cNvSpPr>
          <p:nvPr>
            <p:ph type="sldNum" sz="quarter" idx="12"/>
          </p:nvPr>
        </p:nvSpPr>
        <p:spPr/>
        <p:txBody>
          <a:bodyPr/>
          <a:lstStyle/>
          <a:p>
            <a:fld id="{B63E4CEF-BB1E-48C7-AE93-F39F6AA99AD7}" type="slidenum">
              <a:rPr lang="en-US" sz="1800" kern="0">
                <a:solidFill>
                  <a:sysClr val="windowText" lastClr="000000"/>
                </a:solidFill>
              </a:rPr>
              <a:pPr/>
              <a:t>8</a:t>
            </a:fld>
            <a:endParaRPr lang="en-US" sz="1800" kern="0" dirty="0">
              <a:solidFill>
                <a:sysClr val="windowText" lastClr="000000"/>
              </a:solidFill>
            </a:endParaRPr>
          </a:p>
        </p:txBody>
      </p:sp>
    </p:spTree>
    <p:extLst>
      <p:ext uri="{BB962C8B-B14F-4D97-AF65-F5344CB8AC3E}">
        <p14:creationId xmlns:p14="http://schemas.microsoft.com/office/powerpoint/2010/main" val="92816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409" y="1825625"/>
            <a:ext cx="3317132" cy="1267771"/>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3"/>
                </a:solidFill>
                <a:latin typeface="Arial Black" panose="020B0A04020102020204" pitchFamily="34" charset="0"/>
              </a:rPr>
              <a:t>Policy Alignment</a:t>
            </a:r>
          </a:p>
        </p:txBody>
      </p:sp>
      <p:cxnSp>
        <p:nvCxnSpPr>
          <p:cNvPr id="12" name="Elbow Connector 11"/>
          <p:cNvCxnSpPr/>
          <p:nvPr/>
        </p:nvCxnSpPr>
        <p:spPr>
          <a:xfrm>
            <a:off x="3531141" y="3228333"/>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3633" y="3638145"/>
            <a:ext cx="2723745" cy="120945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solidFill>
                <a:latin typeface="Arial Black" panose="020B0A04020102020204" pitchFamily="34" charset="0"/>
              </a:rPr>
              <a:t>Goals</a:t>
            </a:r>
          </a:p>
        </p:txBody>
      </p:sp>
      <p:cxnSp>
        <p:nvCxnSpPr>
          <p:cNvPr id="15" name="Elbow Connector 14"/>
          <p:cNvCxnSpPr/>
          <p:nvPr/>
        </p:nvCxnSpPr>
        <p:spPr>
          <a:xfrm>
            <a:off x="6953653" y="4982537"/>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68053" y="5310783"/>
            <a:ext cx="2548647" cy="11723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3"/>
                </a:solidFill>
                <a:latin typeface="Arial Black" panose="020B0A04020102020204" pitchFamily="34" charset="0"/>
              </a:rPr>
              <a:t>Actions</a:t>
            </a:r>
          </a:p>
        </p:txBody>
      </p:sp>
      <p:sp>
        <p:nvSpPr>
          <p:cNvPr id="16" name="Content Placeholder 15"/>
          <p:cNvSpPr>
            <a:spLocks noGrp="1"/>
          </p:cNvSpPr>
          <p:nvPr>
            <p:ph idx="1"/>
          </p:nvPr>
        </p:nvSpPr>
        <p:spPr>
          <a:xfrm>
            <a:off x="1103312" y="1594338"/>
            <a:ext cx="10033611" cy="4888753"/>
          </a:xfrm>
        </p:spPr>
        <p:txBody>
          <a:bodyPr>
            <a:normAutofit/>
          </a:bodyPr>
          <a:lstStyle/>
          <a:p>
            <a:pPr marL="0" indent="0">
              <a:buNone/>
            </a:pPr>
            <a:r>
              <a:rPr lang="en-US" sz="4000" b="1" dirty="0">
                <a:solidFill>
                  <a:schemeClr val="accent5"/>
                </a:solidFill>
                <a:latin typeface="Arial Black" panose="020B0A04020102020204" pitchFamily="34" charset="0"/>
              </a:rPr>
              <a:t>  </a:t>
            </a:r>
          </a:p>
          <a:p>
            <a:pPr marL="0" indent="0">
              <a:buNone/>
            </a:pPr>
            <a:endParaRPr lang="en-US" sz="4000" b="1" dirty="0">
              <a:solidFill>
                <a:schemeClr val="accent3"/>
              </a:solidFill>
              <a:latin typeface="Arial Black" panose="020B0A04020102020204" pitchFamily="34" charset="0"/>
            </a:endParaRPr>
          </a:p>
          <a:p>
            <a:endParaRPr lang="en-US" sz="4000" b="1" dirty="0">
              <a:solidFill>
                <a:schemeClr val="accent5"/>
              </a:solidFill>
              <a:latin typeface="Arial Black" panose="020B0A04020102020204" pitchFamily="34" charset="0"/>
            </a:endParaRPr>
          </a:p>
          <a:p>
            <a:pPr marL="0" indent="0">
              <a:buNone/>
            </a:pPr>
            <a:r>
              <a:rPr lang="en-US" sz="4000" b="1" dirty="0">
                <a:solidFill>
                  <a:schemeClr val="accent5"/>
                </a:solidFill>
                <a:latin typeface="Arial Black" panose="020B0A04020102020204" pitchFamily="34" charset="0"/>
              </a:rPr>
              <a:t> </a:t>
            </a:r>
          </a:p>
        </p:txBody>
      </p:sp>
    </p:spTree>
    <p:extLst>
      <p:ext uri="{BB962C8B-B14F-4D97-AF65-F5344CB8AC3E}">
        <p14:creationId xmlns:p14="http://schemas.microsoft.com/office/powerpoint/2010/main" val="2979058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298</TotalTime>
  <Words>1316</Words>
  <Application>Microsoft Macintosh PowerPoint</Application>
  <PresentationFormat>Widescreen</PresentationFormat>
  <Paragraphs>191</Paragraphs>
  <Slides>27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 Black</vt:lpstr>
      <vt:lpstr>Bell MT</vt:lpstr>
      <vt:lpstr>Calibri</vt:lpstr>
      <vt:lpstr>Century Gothic</vt:lpstr>
      <vt:lpstr>Courier New</vt:lpstr>
      <vt:lpstr>MS PGothic</vt:lpstr>
      <vt:lpstr>Wingdings</vt:lpstr>
      <vt:lpstr>Wingdings 3</vt:lpstr>
      <vt:lpstr>Arial</vt:lpstr>
      <vt:lpstr>Ion</vt:lpstr>
      <vt:lpstr>  Sustaining Continual Progress Across Policy Levers  </vt:lpstr>
      <vt:lpstr>Essential Questions </vt:lpstr>
      <vt:lpstr>PowerPoint Presentation</vt:lpstr>
      <vt:lpstr>CEEDAR  Beginning the Journey</vt:lpstr>
      <vt:lpstr>CEEDAR </vt:lpstr>
      <vt:lpstr> Alignment Among Major Initiatives</vt:lpstr>
      <vt:lpstr>PowerPoint Presentation</vt:lpstr>
      <vt:lpstr>Framework</vt:lpstr>
      <vt:lpstr>PowerPoint Presentation</vt:lpstr>
      <vt:lpstr>PowerPoint Presentation</vt:lpstr>
      <vt:lpstr>Teacher/Leader Preparation</vt:lpstr>
      <vt:lpstr>Certification &amp; Licensure</vt:lpstr>
      <vt:lpstr>Program Evaluation</vt:lpstr>
      <vt:lpstr>Structuring the CEEDAR Work</vt:lpstr>
      <vt:lpstr>Resources &amp; Support</vt:lpstr>
      <vt:lpstr>Questions </vt:lpstr>
      <vt:lpstr>The Certification Committee is a CEEDAR subcommittee that focuses on the transition between Tier 1 to Tier 2 certification.</vt:lpstr>
      <vt:lpstr>PowerPoint Presentation</vt:lpstr>
      <vt:lpstr>PowerPoint Presentation</vt:lpstr>
      <vt:lpstr>PowerPoint Presentation</vt:lpstr>
      <vt:lpstr>PowerPoint Presentation</vt:lpstr>
      <vt:lpstr>PowerPoint Presentation</vt:lpstr>
      <vt:lpstr>Questions </vt:lpstr>
      <vt:lpstr>GSU Educator Preparation Structure</vt:lpstr>
      <vt:lpstr>EPP Reform Effort—Syllabi Analysis</vt:lpstr>
      <vt:lpstr>UNIT LEVEL SUPPORT </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Gay</dc:creator>
  <cp:lastModifiedBy>Hudson,Andrew D</cp:lastModifiedBy>
  <cp:revision>31</cp:revision>
  <dcterms:created xsi:type="dcterms:W3CDTF">2017-06-19T20:45:36Z</dcterms:created>
  <dcterms:modified xsi:type="dcterms:W3CDTF">2017-07-19T15:43:39Z</dcterms:modified>
</cp:coreProperties>
</file>