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48" r:id="rId1"/>
  </p:sldMasterIdLst>
  <p:notesMasterIdLst>
    <p:notesMasterId r:id="rId33"/>
  </p:notesMasterIdLst>
  <p:handoutMasterIdLst>
    <p:handoutMasterId r:id="rId34"/>
  </p:handoutMasterIdLst>
  <p:sldIdLst>
    <p:sldId id="256" r:id="rId2"/>
    <p:sldId id="271" r:id="rId3"/>
    <p:sldId id="272" r:id="rId4"/>
    <p:sldId id="506" r:id="rId5"/>
    <p:sldId id="522" r:id="rId6"/>
    <p:sldId id="504" r:id="rId7"/>
    <p:sldId id="507" r:id="rId8"/>
    <p:sldId id="530" r:id="rId9"/>
    <p:sldId id="510" r:id="rId10"/>
    <p:sldId id="518" r:id="rId11"/>
    <p:sldId id="531" r:id="rId12"/>
    <p:sldId id="517" r:id="rId13"/>
    <p:sldId id="523" r:id="rId14"/>
    <p:sldId id="525" r:id="rId15"/>
    <p:sldId id="519" r:id="rId16"/>
    <p:sldId id="514" r:id="rId17"/>
    <p:sldId id="526" r:id="rId18"/>
    <p:sldId id="528" r:id="rId19"/>
    <p:sldId id="533" r:id="rId20"/>
    <p:sldId id="534" r:id="rId21"/>
    <p:sldId id="537" r:id="rId22"/>
    <p:sldId id="536" r:id="rId23"/>
    <p:sldId id="538" r:id="rId24"/>
    <p:sldId id="539" r:id="rId25"/>
    <p:sldId id="540" r:id="rId26"/>
    <p:sldId id="543" r:id="rId27"/>
    <p:sldId id="520" r:id="rId28"/>
    <p:sldId id="521" r:id="rId29"/>
    <p:sldId id="516" r:id="rId30"/>
    <p:sldId id="515" r:id="rId31"/>
    <p:sldId id="532" r:id="rId32"/>
  </p:sldIdLst>
  <p:sldSz cx="9144000" cy="6858000" type="screen4x3"/>
  <p:notesSz cx="7010400" cy="9296400"/>
  <p:custDataLst>
    <p:tags r:id="rId36"/>
  </p:custDataLst>
  <p:defaultTextStyle>
    <a:defPPr>
      <a:defRPr lang="es-ES"/>
    </a:defPPr>
    <a:lvl1pPr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CC66FF"/>
    <a:srgbClr val="FF0066"/>
    <a:srgbClr val="0061AF"/>
    <a:srgbClr val="CC0066"/>
    <a:srgbClr val="800080"/>
    <a:srgbClr val="C9FCFD"/>
    <a:srgbClr val="422C16"/>
    <a:srgbClr val="0C788E"/>
    <a:srgbClr val="0251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46" autoAdjust="0"/>
    <p:restoredTop sz="79954" autoAdjust="0"/>
  </p:normalViewPr>
  <p:slideViewPr>
    <p:cSldViewPr>
      <p:cViewPr>
        <p:scale>
          <a:sx n="75" d="100"/>
          <a:sy n="75" d="100"/>
        </p:scale>
        <p:origin x="-1864" y="5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5126"/>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tags" Target="tags/tag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05DC5F-3E88-4288-9E41-996912AB9873}" type="doc">
      <dgm:prSet loTypeId="urn:microsoft.com/office/officeart/2005/8/layout/cycle3" loCatId="cycle" qsTypeId="urn:microsoft.com/office/officeart/2005/8/quickstyle/simple1" qsCatId="simple" csTypeId="urn:microsoft.com/office/officeart/2005/8/colors/colorful2" csCatId="colorful" phldr="1"/>
      <dgm:spPr/>
      <dgm:t>
        <a:bodyPr/>
        <a:lstStyle/>
        <a:p>
          <a:endParaRPr lang="en-US"/>
        </a:p>
      </dgm:t>
    </dgm:pt>
    <dgm:pt modelId="{4178ADDE-4509-4DEA-A0BA-31B1F3A9B98B}">
      <dgm:prSet/>
      <dgm:spPr/>
      <dgm:t>
        <a:bodyPr/>
        <a:lstStyle/>
        <a:p>
          <a:pPr rtl="0"/>
          <a:r>
            <a:rPr lang="en-US" b="1" dirty="0" smtClean="0"/>
            <a:t>Explaining/modeling important content and skills</a:t>
          </a:r>
          <a:endParaRPr lang="en-US" b="1" dirty="0"/>
        </a:p>
      </dgm:t>
    </dgm:pt>
    <dgm:pt modelId="{3697090C-2BF2-4F65-B083-556DF8342AB7}" type="parTrans" cxnId="{1227FB3D-22B0-4DB0-A1E3-EA9A5E651875}">
      <dgm:prSet/>
      <dgm:spPr/>
      <dgm:t>
        <a:bodyPr/>
        <a:lstStyle/>
        <a:p>
          <a:endParaRPr lang="en-US"/>
        </a:p>
      </dgm:t>
    </dgm:pt>
    <dgm:pt modelId="{2AAA5415-1C78-4027-B55A-500278306304}" type="sibTrans" cxnId="{1227FB3D-22B0-4DB0-A1E3-EA9A5E651875}">
      <dgm:prSet/>
      <dgm:spPr/>
      <dgm:t>
        <a:bodyPr/>
        <a:lstStyle/>
        <a:p>
          <a:endParaRPr lang="en-US"/>
        </a:p>
      </dgm:t>
    </dgm:pt>
    <dgm:pt modelId="{8F7D167A-6408-4CCD-A86D-DFE4234C55E8}">
      <dgm:prSet/>
      <dgm:spPr/>
      <dgm:t>
        <a:bodyPr/>
        <a:lstStyle/>
        <a:p>
          <a:pPr rtl="0"/>
          <a:r>
            <a:rPr lang="en-US" b="1" dirty="0" smtClean="0"/>
            <a:t>Diagnosing common student errors</a:t>
          </a:r>
          <a:endParaRPr lang="en-US" b="1" dirty="0"/>
        </a:p>
      </dgm:t>
    </dgm:pt>
    <dgm:pt modelId="{2232296B-C92A-4864-BED4-F043439F5575}" type="parTrans" cxnId="{6CA0BA0A-D423-4D3A-951A-4F5EEC3772AF}">
      <dgm:prSet/>
      <dgm:spPr/>
      <dgm:t>
        <a:bodyPr/>
        <a:lstStyle/>
        <a:p>
          <a:endParaRPr lang="en-US"/>
        </a:p>
      </dgm:t>
    </dgm:pt>
    <dgm:pt modelId="{B87EAFB5-8E2F-44A8-A880-0CC7C55CB828}" type="sibTrans" cxnId="{6CA0BA0A-D423-4D3A-951A-4F5EEC3772AF}">
      <dgm:prSet/>
      <dgm:spPr/>
      <dgm:t>
        <a:bodyPr/>
        <a:lstStyle/>
        <a:p>
          <a:endParaRPr lang="en-US"/>
        </a:p>
      </dgm:t>
    </dgm:pt>
    <dgm:pt modelId="{22D18158-27BB-439A-8FF6-8E5A60BCE552}">
      <dgm:prSet/>
      <dgm:spPr/>
      <dgm:t>
        <a:bodyPr/>
        <a:lstStyle/>
        <a:p>
          <a:pPr rtl="0"/>
          <a:r>
            <a:rPr lang="en-US" b="1" dirty="0" smtClean="0"/>
            <a:t>Adjusting instruction during lessons</a:t>
          </a:r>
          <a:endParaRPr lang="en-US" b="1" dirty="0"/>
        </a:p>
      </dgm:t>
    </dgm:pt>
    <dgm:pt modelId="{B0238B31-6D32-4C1A-AD0D-284BB168837C}" type="parTrans" cxnId="{855A8BFB-1036-4F73-9A28-F34F2791570F}">
      <dgm:prSet/>
      <dgm:spPr/>
      <dgm:t>
        <a:bodyPr/>
        <a:lstStyle/>
        <a:p>
          <a:endParaRPr lang="en-US"/>
        </a:p>
      </dgm:t>
    </dgm:pt>
    <dgm:pt modelId="{6241D549-2102-4601-8C6D-3CC7BF09F2DD}" type="sibTrans" cxnId="{855A8BFB-1036-4F73-9A28-F34F2791570F}">
      <dgm:prSet/>
      <dgm:spPr/>
      <dgm:t>
        <a:bodyPr/>
        <a:lstStyle/>
        <a:p>
          <a:endParaRPr lang="en-US"/>
        </a:p>
      </dgm:t>
    </dgm:pt>
    <dgm:pt modelId="{C01883B4-AE0A-41AC-BAA2-77C77653F1C9}">
      <dgm:prSet/>
      <dgm:spPr/>
      <dgm:t>
        <a:bodyPr/>
        <a:lstStyle/>
        <a:p>
          <a:pPr rtl="0"/>
          <a:r>
            <a:rPr lang="en-US" b="1" dirty="0" smtClean="0"/>
            <a:t>Designing sequences of lessons</a:t>
          </a:r>
          <a:endParaRPr lang="en-US" b="1" dirty="0"/>
        </a:p>
      </dgm:t>
    </dgm:pt>
    <dgm:pt modelId="{4F8827E5-8E1B-4A59-A597-156546182B0E}" type="parTrans" cxnId="{ADC42063-5E7D-4EFF-B67D-A28D55DA13EA}">
      <dgm:prSet/>
      <dgm:spPr/>
      <dgm:t>
        <a:bodyPr/>
        <a:lstStyle/>
        <a:p>
          <a:endParaRPr lang="en-US"/>
        </a:p>
      </dgm:t>
    </dgm:pt>
    <dgm:pt modelId="{441E469B-2F12-4539-AC2B-316FA28F3D7B}" type="sibTrans" cxnId="{ADC42063-5E7D-4EFF-B67D-A28D55DA13EA}">
      <dgm:prSet/>
      <dgm:spPr/>
      <dgm:t>
        <a:bodyPr/>
        <a:lstStyle/>
        <a:p>
          <a:endParaRPr lang="en-US"/>
        </a:p>
      </dgm:t>
    </dgm:pt>
    <dgm:pt modelId="{7C617CF7-0DF4-461F-9167-61F917542601}">
      <dgm:prSet/>
      <dgm:spPr>
        <a:solidFill>
          <a:schemeClr val="accent6">
            <a:lumMod val="40000"/>
            <a:lumOff val="60000"/>
          </a:schemeClr>
        </a:solidFill>
      </dgm:spPr>
      <dgm:t>
        <a:bodyPr/>
        <a:lstStyle/>
        <a:p>
          <a:pPr rtl="0"/>
          <a:r>
            <a:rPr lang="en-US" b="1" dirty="0" smtClean="0"/>
            <a:t>Providing effective oral feedback</a:t>
          </a:r>
          <a:endParaRPr lang="en-US" b="1" dirty="0"/>
        </a:p>
      </dgm:t>
    </dgm:pt>
    <dgm:pt modelId="{26CC65C0-B9DE-431F-8779-6A61D941B9A6}" type="parTrans" cxnId="{CA9F6A5C-26E0-4D08-9653-C02B51F7A1B3}">
      <dgm:prSet/>
      <dgm:spPr/>
      <dgm:t>
        <a:bodyPr/>
        <a:lstStyle/>
        <a:p>
          <a:endParaRPr lang="en-US"/>
        </a:p>
      </dgm:t>
    </dgm:pt>
    <dgm:pt modelId="{CBAD1867-C0BD-46CD-9F8C-EC6288D51E4F}" type="sibTrans" cxnId="{CA9F6A5C-26E0-4D08-9653-C02B51F7A1B3}">
      <dgm:prSet/>
      <dgm:spPr/>
      <dgm:t>
        <a:bodyPr/>
        <a:lstStyle/>
        <a:p>
          <a:endParaRPr lang="en-US"/>
        </a:p>
      </dgm:t>
    </dgm:pt>
    <dgm:pt modelId="{4DDC7F7F-8F8B-4978-BB70-7699B28A5DF9}">
      <dgm:prSet/>
      <dgm:spPr>
        <a:solidFill>
          <a:srgbClr val="FF0000"/>
        </a:solidFill>
      </dgm:spPr>
      <dgm:t>
        <a:bodyPr/>
        <a:lstStyle/>
        <a:p>
          <a:pPr rtl="0"/>
          <a:r>
            <a:rPr lang="en-US" b="1" dirty="0" smtClean="0"/>
            <a:t>Analyzing instruction for the purpose of improving it</a:t>
          </a:r>
          <a:endParaRPr lang="en-US" b="1" dirty="0"/>
        </a:p>
      </dgm:t>
    </dgm:pt>
    <dgm:pt modelId="{CCCFFE36-E276-47E5-B57E-E38DBA006D62}" type="parTrans" cxnId="{6D45CAB8-B986-424B-9DB5-D8FB0A54D85E}">
      <dgm:prSet/>
      <dgm:spPr/>
      <dgm:t>
        <a:bodyPr/>
        <a:lstStyle/>
        <a:p>
          <a:endParaRPr lang="en-US"/>
        </a:p>
      </dgm:t>
    </dgm:pt>
    <dgm:pt modelId="{1938970A-7E09-4202-8A4C-4215DE8522FE}" type="sibTrans" cxnId="{6D45CAB8-B986-424B-9DB5-D8FB0A54D85E}">
      <dgm:prSet/>
      <dgm:spPr/>
      <dgm:t>
        <a:bodyPr/>
        <a:lstStyle/>
        <a:p>
          <a:endParaRPr lang="en-US"/>
        </a:p>
      </dgm:t>
    </dgm:pt>
    <dgm:pt modelId="{D102DB59-62DB-46E2-9503-C03CED14D066}" type="pres">
      <dgm:prSet presAssocID="{6405DC5F-3E88-4288-9E41-996912AB9873}" presName="Name0" presStyleCnt="0">
        <dgm:presLayoutVars>
          <dgm:dir/>
          <dgm:resizeHandles val="exact"/>
        </dgm:presLayoutVars>
      </dgm:prSet>
      <dgm:spPr/>
      <dgm:t>
        <a:bodyPr/>
        <a:lstStyle/>
        <a:p>
          <a:endParaRPr lang="en-US"/>
        </a:p>
      </dgm:t>
    </dgm:pt>
    <dgm:pt modelId="{7DD900C1-9C13-452F-9922-5F49B6C2862F}" type="pres">
      <dgm:prSet presAssocID="{6405DC5F-3E88-4288-9E41-996912AB9873}" presName="cycle" presStyleCnt="0"/>
      <dgm:spPr/>
    </dgm:pt>
    <dgm:pt modelId="{B64F4736-CCA1-4D28-8709-52FE6654C9FD}" type="pres">
      <dgm:prSet presAssocID="{4178ADDE-4509-4DEA-A0BA-31B1F3A9B98B}" presName="nodeFirstNode" presStyleLbl="node1" presStyleIdx="0" presStyleCnt="6">
        <dgm:presLayoutVars>
          <dgm:bulletEnabled val="1"/>
        </dgm:presLayoutVars>
      </dgm:prSet>
      <dgm:spPr/>
      <dgm:t>
        <a:bodyPr/>
        <a:lstStyle/>
        <a:p>
          <a:endParaRPr lang="en-US"/>
        </a:p>
      </dgm:t>
    </dgm:pt>
    <dgm:pt modelId="{90BBBBE8-5E7F-4541-B2EC-C6085465842B}" type="pres">
      <dgm:prSet presAssocID="{2AAA5415-1C78-4027-B55A-500278306304}" presName="sibTransFirstNode" presStyleLbl="bgShp" presStyleIdx="0" presStyleCnt="1"/>
      <dgm:spPr/>
      <dgm:t>
        <a:bodyPr/>
        <a:lstStyle/>
        <a:p>
          <a:endParaRPr lang="en-US"/>
        </a:p>
      </dgm:t>
    </dgm:pt>
    <dgm:pt modelId="{E782ED1C-0489-4EED-8912-CEC3EB0FA227}" type="pres">
      <dgm:prSet presAssocID="{8F7D167A-6408-4CCD-A86D-DFE4234C55E8}" presName="nodeFollowingNodes" presStyleLbl="node1" presStyleIdx="1" presStyleCnt="6">
        <dgm:presLayoutVars>
          <dgm:bulletEnabled val="1"/>
        </dgm:presLayoutVars>
      </dgm:prSet>
      <dgm:spPr/>
      <dgm:t>
        <a:bodyPr/>
        <a:lstStyle/>
        <a:p>
          <a:endParaRPr lang="en-US"/>
        </a:p>
      </dgm:t>
    </dgm:pt>
    <dgm:pt modelId="{954A6433-1C37-4E33-92B9-AB2CBA2C61F1}" type="pres">
      <dgm:prSet presAssocID="{22D18158-27BB-439A-8FF6-8E5A60BCE552}" presName="nodeFollowingNodes" presStyleLbl="node1" presStyleIdx="2" presStyleCnt="6">
        <dgm:presLayoutVars>
          <dgm:bulletEnabled val="1"/>
        </dgm:presLayoutVars>
      </dgm:prSet>
      <dgm:spPr/>
      <dgm:t>
        <a:bodyPr/>
        <a:lstStyle/>
        <a:p>
          <a:endParaRPr lang="en-US"/>
        </a:p>
      </dgm:t>
    </dgm:pt>
    <dgm:pt modelId="{ED2E549D-502C-4927-ADAA-7F6DBA812FB0}" type="pres">
      <dgm:prSet presAssocID="{C01883B4-AE0A-41AC-BAA2-77C77653F1C9}" presName="nodeFollowingNodes" presStyleLbl="node1" presStyleIdx="3" presStyleCnt="6">
        <dgm:presLayoutVars>
          <dgm:bulletEnabled val="1"/>
        </dgm:presLayoutVars>
      </dgm:prSet>
      <dgm:spPr/>
      <dgm:t>
        <a:bodyPr/>
        <a:lstStyle/>
        <a:p>
          <a:endParaRPr lang="en-US"/>
        </a:p>
      </dgm:t>
    </dgm:pt>
    <dgm:pt modelId="{FE79C1F4-F03A-4E94-8104-285DADBD1C83}" type="pres">
      <dgm:prSet presAssocID="{7C617CF7-0DF4-461F-9167-61F917542601}" presName="nodeFollowingNodes" presStyleLbl="node1" presStyleIdx="4" presStyleCnt="6">
        <dgm:presLayoutVars>
          <dgm:bulletEnabled val="1"/>
        </dgm:presLayoutVars>
      </dgm:prSet>
      <dgm:spPr/>
      <dgm:t>
        <a:bodyPr/>
        <a:lstStyle/>
        <a:p>
          <a:endParaRPr lang="en-US"/>
        </a:p>
      </dgm:t>
    </dgm:pt>
    <dgm:pt modelId="{2706B828-ECE1-4D13-9D28-8B1FF5ECC29A}" type="pres">
      <dgm:prSet presAssocID="{4DDC7F7F-8F8B-4978-BB70-7699B28A5DF9}" presName="nodeFollowingNodes" presStyleLbl="node1" presStyleIdx="5" presStyleCnt="6">
        <dgm:presLayoutVars>
          <dgm:bulletEnabled val="1"/>
        </dgm:presLayoutVars>
      </dgm:prSet>
      <dgm:spPr/>
      <dgm:t>
        <a:bodyPr/>
        <a:lstStyle/>
        <a:p>
          <a:endParaRPr lang="en-US"/>
        </a:p>
      </dgm:t>
    </dgm:pt>
  </dgm:ptLst>
  <dgm:cxnLst>
    <dgm:cxn modelId="{855A8BFB-1036-4F73-9A28-F34F2791570F}" srcId="{6405DC5F-3E88-4288-9E41-996912AB9873}" destId="{22D18158-27BB-439A-8FF6-8E5A60BCE552}" srcOrd="2" destOrd="0" parTransId="{B0238B31-6D32-4C1A-AD0D-284BB168837C}" sibTransId="{6241D549-2102-4601-8C6D-3CC7BF09F2DD}"/>
    <dgm:cxn modelId="{C86B4C78-2388-4914-934E-D18F10792E9E}" type="presOf" srcId="{C01883B4-AE0A-41AC-BAA2-77C77653F1C9}" destId="{ED2E549D-502C-4927-ADAA-7F6DBA812FB0}" srcOrd="0" destOrd="0" presId="urn:microsoft.com/office/officeart/2005/8/layout/cycle3"/>
    <dgm:cxn modelId="{6D45CAB8-B986-424B-9DB5-D8FB0A54D85E}" srcId="{6405DC5F-3E88-4288-9E41-996912AB9873}" destId="{4DDC7F7F-8F8B-4978-BB70-7699B28A5DF9}" srcOrd="5" destOrd="0" parTransId="{CCCFFE36-E276-47E5-B57E-E38DBA006D62}" sibTransId="{1938970A-7E09-4202-8A4C-4215DE8522FE}"/>
    <dgm:cxn modelId="{1227FB3D-22B0-4DB0-A1E3-EA9A5E651875}" srcId="{6405DC5F-3E88-4288-9E41-996912AB9873}" destId="{4178ADDE-4509-4DEA-A0BA-31B1F3A9B98B}" srcOrd="0" destOrd="0" parTransId="{3697090C-2BF2-4F65-B083-556DF8342AB7}" sibTransId="{2AAA5415-1C78-4027-B55A-500278306304}"/>
    <dgm:cxn modelId="{5911A74E-3981-4C45-AB49-A9C5305C3BAA}" type="presOf" srcId="{7C617CF7-0DF4-461F-9167-61F917542601}" destId="{FE79C1F4-F03A-4E94-8104-285DADBD1C83}" srcOrd="0" destOrd="0" presId="urn:microsoft.com/office/officeart/2005/8/layout/cycle3"/>
    <dgm:cxn modelId="{A960877E-DD46-4D8B-BE72-2C5003772DA9}" type="presOf" srcId="{4DDC7F7F-8F8B-4978-BB70-7699B28A5DF9}" destId="{2706B828-ECE1-4D13-9D28-8B1FF5ECC29A}" srcOrd="0" destOrd="0" presId="urn:microsoft.com/office/officeart/2005/8/layout/cycle3"/>
    <dgm:cxn modelId="{07B4E48E-F642-4EC8-8239-16B0F034834E}" type="presOf" srcId="{4178ADDE-4509-4DEA-A0BA-31B1F3A9B98B}" destId="{B64F4736-CCA1-4D28-8709-52FE6654C9FD}" srcOrd="0" destOrd="0" presId="urn:microsoft.com/office/officeart/2005/8/layout/cycle3"/>
    <dgm:cxn modelId="{6CA0BA0A-D423-4D3A-951A-4F5EEC3772AF}" srcId="{6405DC5F-3E88-4288-9E41-996912AB9873}" destId="{8F7D167A-6408-4CCD-A86D-DFE4234C55E8}" srcOrd="1" destOrd="0" parTransId="{2232296B-C92A-4864-BED4-F043439F5575}" sibTransId="{B87EAFB5-8E2F-44A8-A880-0CC7C55CB828}"/>
    <dgm:cxn modelId="{CA9F6A5C-26E0-4D08-9653-C02B51F7A1B3}" srcId="{6405DC5F-3E88-4288-9E41-996912AB9873}" destId="{7C617CF7-0DF4-461F-9167-61F917542601}" srcOrd="4" destOrd="0" parTransId="{26CC65C0-B9DE-431F-8779-6A61D941B9A6}" sibTransId="{CBAD1867-C0BD-46CD-9F8C-EC6288D51E4F}"/>
    <dgm:cxn modelId="{0ED75E92-B942-49FE-9F06-658BDA71BED2}" type="presOf" srcId="{22D18158-27BB-439A-8FF6-8E5A60BCE552}" destId="{954A6433-1C37-4E33-92B9-AB2CBA2C61F1}" srcOrd="0" destOrd="0" presId="urn:microsoft.com/office/officeart/2005/8/layout/cycle3"/>
    <dgm:cxn modelId="{2ED242ED-6734-4154-941B-FFB38AEEC32C}" type="presOf" srcId="{2AAA5415-1C78-4027-B55A-500278306304}" destId="{90BBBBE8-5E7F-4541-B2EC-C6085465842B}" srcOrd="0" destOrd="0" presId="urn:microsoft.com/office/officeart/2005/8/layout/cycle3"/>
    <dgm:cxn modelId="{7771D509-BD01-42EF-8B3C-1E7EEAE5DE7B}" type="presOf" srcId="{6405DC5F-3E88-4288-9E41-996912AB9873}" destId="{D102DB59-62DB-46E2-9503-C03CED14D066}" srcOrd="0" destOrd="0" presId="urn:microsoft.com/office/officeart/2005/8/layout/cycle3"/>
    <dgm:cxn modelId="{ADC42063-5E7D-4EFF-B67D-A28D55DA13EA}" srcId="{6405DC5F-3E88-4288-9E41-996912AB9873}" destId="{C01883B4-AE0A-41AC-BAA2-77C77653F1C9}" srcOrd="3" destOrd="0" parTransId="{4F8827E5-8E1B-4A59-A597-156546182B0E}" sibTransId="{441E469B-2F12-4539-AC2B-316FA28F3D7B}"/>
    <dgm:cxn modelId="{B3425834-15D8-4503-B055-35BEBE5718A6}" type="presOf" srcId="{8F7D167A-6408-4CCD-A86D-DFE4234C55E8}" destId="{E782ED1C-0489-4EED-8912-CEC3EB0FA227}" srcOrd="0" destOrd="0" presId="urn:microsoft.com/office/officeart/2005/8/layout/cycle3"/>
    <dgm:cxn modelId="{568043B9-5650-46EE-97B2-272CFA277957}" type="presParOf" srcId="{D102DB59-62DB-46E2-9503-C03CED14D066}" destId="{7DD900C1-9C13-452F-9922-5F49B6C2862F}" srcOrd="0" destOrd="0" presId="urn:microsoft.com/office/officeart/2005/8/layout/cycle3"/>
    <dgm:cxn modelId="{3BD7082F-FEF4-47AF-92A9-920845E2D8BE}" type="presParOf" srcId="{7DD900C1-9C13-452F-9922-5F49B6C2862F}" destId="{B64F4736-CCA1-4D28-8709-52FE6654C9FD}" srcOrd="0" destOrd="0" presId="urn:microsoft.com/office/officeart/2005/8/layout/cycle3"/>
    <dgm:cxn modelId="{D214BCCE-7DFC-48FA-BD2C-30C3E87C05A5}" type="presParOf" srcId="{7DD900C1-9C13-452F-9922-5F49B6C2862F}" destId="{90BBBBE8-5E7F-4541-B2EC-C6085465842B}" srcOrd="1" destOrd="0" presId="urn:microsoft.com/office/officeart/2005/8/layout/cycle3"/>
    <dgm:cxn modelId="{E96F5400-8ACE-48F1-BB77-BC6DF34C167A}" type="presParOf" srcId="{7DD900C1-9C13-452F-9922-5F49B6C2862F}" destId="{E782ED1C-0489-4EED-8912-CEC3EB0FA227}" srcOrd="2" destOrd="0" presId="urn:microsoft.com/office/officeart/2005/8/layout/cycle3"/>
    <dgm:cxn modelId="{4997D1F7-6652-4FE6-AE35-F7EC146C9960}" type="presParOf" srcId="{7DD900C1-9C13-452F-9922-5F49B6C2862F}" destId="{954A6433-1C37-4E33-92B9-AB2CBA2C61F1}" srcOrd="3" destOrd="0" presId="urn:microsoft.com/office/officeart/2005/8/layout/cycle3"/>
    <dgm:cxn modelId="{96F3ECF6-467E-42A3-AEB5-4C5EB8C1B06E}" type="presParOf" srcId="{7DD900C1-9C13-452F-9922-5F49B6C2862F}" destId="{ED2E549D-502C-4927-ADAA-7F6DBA812FB0}" srcOrd="4" destOrd="0" presId="urn:microsoft.com/office/officeart/2005/8/layout/cycle3"/>
    <dgm:cxn modelId="{5E899C15-6213-4B7B-8367-8D201AF94D5B}" type="presParOf" srcId="{7DD900C1-9C13-452F-9922-5F49B6C2862F}" destId="{FE79C1F4-F03A-4E94-8104-285DADBD1C83}" srcOrd="5" destOrd="0" presId="urn:microsoft.com/office/officeart/2005/8/layout/cycle3"/>
    <dgm:cxn modelId="{9ED588E0-F2BE-4B05-AD86-8F87418C6ADE}" type="presParOf" srcId="{7DD900C1-9C13-452F-9922-5F49B6C2862F}" destId="{2706B828-ECE1-4D13-9D28-8B1FF5ECC29A}" srcOrd="6" destOrd="0" presId="urn:microsoft.com/office/officeart/2005/8/layout/cycle3"/>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D6DBED-F449-4CA9-9B5E-E413C34BABA8}" type="doc">
      <dgm:prSet loTypeId="urn:microsoft.com/office/officeart/2005/8/layout/cycle2" loCatId="cycle" qsTypeId="urn:microsoft.com/office/officeart/2005/8/quickstyle/simple1" qsCatId="simple" csTypeId="urn:microsoft.com/office/officeart/2005/8/colors/accent6_4" csCatId="accent6"/>
      <dgm:spPr/>
      <dgm:t>
        <a:bodyPr/>
        <a:lstStyle/>
        <a:p>
          <a:endParaRPr lang="en-US"/>
        </a:p>
      </dgm:t>
    </dgm:pt>
    <dgm:pt modelId="{D4133BDC-E10F-4EE0-A62A-7D9C883FDAED}">
      <dgm:prSet/>
      <dgm:spPr/>
      <dgm:t>
        <a:bodyPr/>
        <a:lstStyle/>
        <a:p>
          <a:pPr rtl="0"/>
          <a:r>
            <a:rPr lang="en-US" smtClean="0"/>
            <a:t>Spaced learning</a:t>
          </a:r>
          <a:endParaRPr lang="en-US"/>
        </a:p>
      </dgm:t>
    </dgm:pt>
    <dgm:pt modelId="{0EE9E044-716A-45FC-AD3E-CA34A5D3022D}" type="parTrans" cxnId="{16FD76BB-4AD3-4669-86AC-86F14182FF0B}">
      <dgm:prSet/>
      <dgm:spPr/>
      <dgm:t>
        <a:bodyPr/>
        <a:lstStyle/>
        <a:p>
          <a:endParaRPr lang="en-US"/>
        </a:p>
      </dgm:t>
    </dgm:pt>
    <dgm:pt modelId="{CD2F8C6D-1C73-4F9A-8875-B5AAF3003743}" type="sibTrans" cxnId="{16FD76BB-4AD3-4669-86AC-86F14182FF0B}">
      <dgm:prSet/>
      <dgm:spPr/>
      <dgm:t>
        <a:bodyPr/>
        <a:lstStyle/>
        <a:p>
          <a:endParaRPr lang="en-US"/>
        </a:p>
      </dgm:t>
    </dgm:pt>
    <dgm:pt modelId="{6A5AB64D-87AF-46B3-9D7C-40EE5E461808}">
      <dgm:prSet/>
      <dgm:spPr/>
      <dgm:t>
        <a:bodyPr/>
        <a:lstStyle/>
        <a:p>
          <a:pPr rtl="0"/>
          <a:r>
            <a:rPr lang="en-US" dirty="0" smtClean="0"/>
            <a:t>Explicit coaching and feedback (course instructor to candidates)</a:t>
          </a:r>
          <a:endParaRPr lang="en-US" dirty="0"/>
        </a:p>
      </dgm:t>
    </dgm:pt>
    <dgm:pt modelId="{CC2D0580-0ECA-4D05-B728-0D724080EFC1}" type="parTrans" cxnId="{7F74C5AC-65A9-43BD-A11D-F247FE2DB287}">
      <dgm:prSet/>
      <dgm:spPr/>
      <dgm:t>
        <a:bodyPr/>
        <a:lstStyle/>
        <a:p>
          <a:endParaRPr lang="en-US"/>
        </a:p>
      </dgm:t>
    </dgm:pt>
    <dgm:pt modelId="{D0EB88DD-D289-43CA-A84D-FECFDE551FB1}" type="sibTrans" cxnId="{7F74C5AC-65A9-43BD-A11D-F247FE2DB287}">
      <dgm:prSet/>
      <dgm:spPr/>
      <dgm:t>
        <a:bodyPr/>
        <a:lstStyle/>
        <a:p>
          <a:endParaRPr lang="en-US"/>
        </a:p>
      </dgm:t>
    </dgm:pt>
    <dgm:pt modelId="{119049B9-4B30-4D7D-8E9E-99F594629B44}">
      <dgm:prSet/>
      <dgm:spPr/>
      <dgm:t>
        <a:bodyPr/>
        <a:lstStyle/>
        <a:p>
          <a:pPr rtl="0"/>
          <a:r>
            <a:rPr lang="en-US" smtClean="0"/>
            <a:t>Modeling (course instructor to candidates)</a:t>
          </a:r>
          <a:endParaRPr lang="en-US"/>
        </a:p>
      </dgm:t>
    </dgm:pt>
    <dgm:pt modelId="{D36AD349-413D-427A-BA37-D7E3572F1538}" type="parTrans" cxnId="{CF012381-80FF-4030-A011-B12CF23E1578}">
      <dgm:prSet/>
      <dgm:spPr/>
      <dgm:t>
        <a:bodyPr/>
        <a:lstStyle/>
        <a:p>
          <a:endParaRPr lang="en-US"/>
        </a:p>
      </dgm:t>
    </dgm:pt>
    <dgm:pt modelId="{0205730E-A9BC-4F1C-A816-674932C28980}" type="sibTrans" cxnId="{CF012381-80FF-4030-A011-B12CF23E1578}">
      <dgm:prSet/>
      <dgm:spPr/>
      <dgm:t>
        <a:bodyPr/>
        <a:lstStyle/>
        <a:p>
          <a:endParaRPr lang="en-US"/>
        </a:p>
      </dgm:t>
    </dgm:pt>
    <dgm:pt modelId="{540C933A-E473-4385-9826-EF762AB6BE8E}">
      <dgm:prSet/>
      <dgm:spPr/>
      <dgm:t>
        <a:bodyPr/>
        <a:lstStyle/>
        <a:p>
          <a:pPr rtl="0"/>
          <a:r>
            <a:rPr lang="en-US" smtClean="0"/>
            <a:t>Scaffolding candidate responsibilities over time</a:t>
          </a:r>
          <a:endParaRPr lang="en-US"/>
        </a:p>
      </dgm:t>
    </dgm:pt>
    <dgm:pt modelId="{319019F6-CD5A-4CB0-8DBC-9FADE68A5EE6}" type="parTrans" cxnId="{D1939A77-A96B-4F66-8E62-3233A91688D7}">
      <dgm:prSet/>
      <dgm:spPr/>
      <dgm:t>
        <a:bodyPr/>
        <a:lstStyle/>
        <a:p>
          <a:endParaRPr lang="en-US"/>
        </a:p>
      </dgm:t>
    </dgm:pt>
    <dgm:pt modelId="{6ACA3FDB-FB2D-4108-8CCC-C121BF295E16}" type="sibTrans" cxnId="{D1939A77-A96B-4F66-8E62-3233A91688D7}">
      <dgm:prSet/>
      <dgm:spPr/>
      <dgm:t>
        <a:bodyPr/>
        <a:lstStyle/>
        <a:p>
          <a:endParaRPr lang="en-US"/>
        </a:p>
      </dgm:t>
    </dgm:pt>
    <dgm:pt modelId="{E1D312EB-2947-4CB6-940F-C4331D3019E7}">
      <dgm:prSet/>
      <dgm:spPr/>
      <dgm:t>
        <a:bodyPr/>
        <a:lstStyle/>
        <a:p>
          <a:pPr rtl="0"/>
          <a:r>
            <a:rPr lang="en-US" smtClean="0"/>
            <a:t>Analyzing and reflecting on lessons</a:t>
          </a:r>
          <a:endParaRPr lang="en-US"/>
        </a:p>
      </dgm:t>
    </dgm:pt>
    <dgm:pt modelId="{DA6D56B2-CF9F-47ED-90B7-27BE93653014}" type="parTrans" cxnId="{82C15ECE-25C4-448E-B15C-581573B96C62}">
      <dgm:prSet/>
      <dgm:spPr/>
      <dgm:t>
        <a:bodyPr/>
        <a:lstStyle/>
        <a:p>
          <a:endParaRPr lang="en-US"/>
        </a:p>
      </dgm:t>
    </dgm:pt>
    <dgm:pt modelId="{E0761F21-83A2-46A0-9B2D-4A696011400E}" type="sibTrans" cxnId="{82C15ECE-25C4-448E-B15C-581573B96C62}">
      <dgm:prSet/>
      <dgm:spPr/>
      <dgm:t>
        <a:bodyPr/>
        <a:lstStyle/>
        <a:p>
          <a:endParaRPr lang="en-US"/>
        </a:p>
      </dgm:t>
    </dgm:pt>
    <dgm:pt modelId="{7F9147AA-90C5-4701-A74E-9B2533B2A5AA}" type="pres">
      <dgm:prSet presAssocID="{5AD6DBED-F449-4CA9-9B5E-E413C34BABA8}" presName="cycle" presStyleCnt="0">
        <dgm:presLayoutVars>
          <dgm:dir/>
          <dgm:resizeHandles val="exact"/>
        </dgm:presLayoutVars>
      </dgm:prSet>
      <dgm:spPr/>
      <dgm:t>
        <a:bodyPr/>
        <a:lstStyle/>
        <a:p>
          <a:endParaRPr lang="en-US"/>
        </a:p>
      </dgm:t>
    </dgm:pt>
    <dgm:pt modelId="{E59E9B72-95B1-4FDE-A2E7-2D4522A4CF2D}" type="pres">
      <dgm:prSet presAssocID="{D4133BDC-E10F-4EE0-A62A-7D9C883FDAED}" presName="node" presStyleLbl="node1" presStyleIdx="0" presStyleCnt="5">
        <dgm:presLayoutVars>
          <dgm:bulletEnabled val="1"/>
        </dgm:presLayoutVars>
      </dgm:prSet>
      <dgm:spPr/>
      <dgm:t>
        <a:bodyPr/>
        <a:lstStyle/>
        <a:p>
          <a:endParaRPr lang="en-US"/>
        </a:p>
      </dgm:t>
    </dgm:pt>
    <dgm:pt modelId="{F52A76E3-9387-40B4-A395-1D77E4F02D42}" type="pres">
      <dgm:prSet presAssocID="{CD2F8C6D-1C73-4F9A-8875-B5AAF3003743}" presName="sibTrans" presStyleLbl="sibTrans2D1" presStyleIdx="0" presStyleCnt="5"/>
      <dgm:spPr/>
      <dgm:t>
        <a:bodyPr/>
        <a:lstStyle/>
        <a:p>
          <a:endParaRPr lang="en-US"/>
        </a:p>
      </dgm:t>
    </dgm:pt>
    <dgm:pt modelId="{2E33F242-1E14-45E7-858B-4AD6D10FFF7C}" type="pres">
      <dgm:prSet presAssocID="{CD2F8C6D-1C73-4F9A-8875-B5AAF3003743}" presName="connectorText" presStyleLbl="sibTrans2D1" presStyleIdx="0" presStyleCnt="5"/>
      <dgm:spPr/>
      <dgm:t>
        <a:bodyPr/>
        <a:lstStyle/>
        <a:p>
          <a:endParaRPr lang="en-US"/>
        </a:p>
      </dgm:t>
    </dgm:pt>
    <dgm:pt modelId="{2583F717-4EC9-4FE0-B21E-3E4AF5FD1C42}" type="pres">
      <dgm:prSet presAssocID="{6A5AB64D-87AF-46B3-9D7C-40EE5E461808}" presName="node" presStyleLbl="node1" presStyleIdx="1" presStyleCnt="5">
        <dgm:presLayoutVars>
          <dgm:bulletEnabled val="1"/>
        </dgm:presLayoutVars>
      </dgm:prSet>
      <dgm:spPr/>
      <dgm:t>
        <a:bodyPr/>
        <a:lstStyle/>
        <a:p>
          <a:endParaRPr lang="en-US"/>
        </a:p>
      </dgm:t>
    </dgm:pt>
    <dgm:pt modelId="{35E87600-E039-4B21-8DC4-CF9CFFC08EB0}" type="pres">
      <dgm:prSet presAssocID="{D0EB88DD-D289-43CA-A84D-FECFDE551FB1}" presName="sibTrans" presStyleLbl="sibTrans2D1" presStyleIdx="1" presStyleCnt="5"/>
      <dgm:spPr/>
      <dgm:t>
        <a:bodyPr/>
        <a:lstStyle/>
        <a:p>
          <a:endParaRPr lang="en-US"/>
        </a:p>
      </dgm:t>
    </dgm:pt>
    <dgm:pt modelId="{7E5DB2D8-DF18-4E4B-85DA-4CAB64201EB2}" type="pres">
      <dgm:prSet presAssocID="{D0EB88DD-D289-43CA-A84D-FECFDE551FB1}" presName="connectorText" presStyleLbl="sibTrans2D1" presStyleIdx="1" presStyleCnt="5"/>
      <dgm:spPr/>
      <dgm:t>
        <a:bodyPr/>
        <a:lstStyle/>
        <a:p>
          <a:endParaRPr lang="en-US"/>
        </a:p>
      </dgm:t>
    </dgm:pt>
    <dgm:pt modelId="{31617F1F-72B7-4DF8-9795-D0885068860C}" type="pres">
      <dgm:prSet presAssocID="{119049B9-4B30-4D7D-8E9E-99F594629B44}" presName="node" presStyleLbl="node1" presStyleIdx="2" presStyleCnt="5">
        <dgm:presLayoutVars>
          <dgm:bulletEnabled val="1"/>
        </dgm:presLayoutVars>
      </dgm:prSet>
      <dgm:spPr/>
      <dgm:t>
        <a:bodyPr/>
        <a:lstStyle/>
        <a:p>
          <a:endParaRPr lang="en-US"/>
        </a:p>
      </dgm:t>
    </dgm:pt>
    <dgm:pt modelId="{BB08CECA-C1F8-4C96-B10B-78DC4CAC813E}" type="pres">
      <dgm:prSet presAssocID="{0205730E-A9BC-4F1C-A816-674932C28980}" presName="sibTrans" presStyleLbl="sibTrans2D1" presStyleIdx="2" presStyleCnt="5"/>
      <dgm:spPr/>
      <dgm:t>
        <a:bodyPr/>
        <a:lstStyle/>
        <a:p>
          <a:endParaRPr lang="en-US"/>
        </a:p>
      </dgm:t>
    </dgm:pt>
    <dgm:pt modelId="{B43411DC-C40D-48F7-AFA0-9561C437C078}" type="pres">
      <dgm:prSet presAssocID="{0205730E-A9BC-4F1C-A816-674932C28980}" presName="connectorText" presStyleLbl="sibTrans2D1" presStyleIdx="2" presStyleCnt="5"/>
      <dgm:spPr/>
      <dgm:t>
        <a:bodyPr/>
        <a:lstStyle/>
        <a:p>
          <a:endParaRPr lang="en-US"/>
        </a:p>
      </dgm:t>
    </dgm:pt>
    <dgm:pt modelId="{6932789A-B46A-479A-9B32-962CD76F0C69}" type="pres">
      <dgm:prSet presAssocID="{540C933A-E473-4385-9826-EF762AB6BE8E}" presName="node" presStyleLbl="node1" presStyleIdx="3" presStyleCnt="5">
        <dgm:presLayoutVars>
          <dgm:bulletEnabled val="1"/>
        </dgm:presLayoutVars>
      </dgm:prSet>
      <dgm:spPr/>
      <dgm:t>
        <a:bodyPr/>
        <a:lstStyle/>
        <a:p>
          <a:endParaRPr lang="en-US"/>
        </a:p>
      </dgm:t>
    </dgm:pt>
    <dgm:pt modelId="{000EBBFB-3105-44BA-A899-C72ABF2A1D29}" type="pres">
      <dgm:prSet presAssocID="{6ACA3FDB-FB2D-4108-8CCC-C121BF295E16}" presName="sibTrans" presStyleLbl="sibTrans2D1" presStyleIdx="3" presStyleCnt="5"/>
      <dgm:spPr/>
      <dgm:t>
        <a:bodyPr/>
        <a:lstStyle/>
        <a:p>
          <a:endParaRPr lang="en-US"/>
        </a:p>
      </dgm:t>
    </dgm:pt>
    <dgm:pt modelId="{14D7133D-5929-4137-AE6C-81B0B1370C4D}" type="pres">
      <dgm:prSet presAssocID="{6ACA3FDB-FB2D-4108-8CCC-C121BF295E16}" presName="connectorText" presStyleLbl="sibTrans2D1" presStyleIdx="3" presStyleCnt="5"/>
      <dgm:spPr/>
      <dgm:t>
        <a:bodyPr/>
        <a:lstStyle/>
        <a:p>
          <a:endParaRPr lang="en-US"/>
        </a:p>
      </dgm:t>
    </dgm:pt>
    <dgm:pt modelId="{A8249279-DD96-4EAE-AA0B-192B5BFF74C8}" type="pres">
      <dgm:prSet presAssocID="{E1D312EB-2947-4CB6-940F-C4331D3019E7}" presName="node" presStyleLbl="node1" presStyleIdx="4" presStyleCnt="5">
        <dgm:presLayoutVars>
          <dgm:bulletEnabled val="1"/>
        </dgm:presLayoutVars>
      </dgm:prSet>
      <dgm:spPr/>
      <dgm:t>
        <a:bodyPr/>
        <a:lstStyle/>
        <a:p>
          <a:endParaRPr lang="en-US"/>
        </a:p>
      </dgm:t>
    </dgm:pt>
    <dgm:pt modelId="{5A76A98E-7533-4AD8-BE5B-58131E3B36BF}" type="pres">
      <dgm:prSet presAssocID="{E0761F21-83A2-46A0-9B2D-4A696011400E}" presName="sibTrans" presStyleLbl="sibTrans2D1" presStyleIdx="4" presStyleCnt="5"/>
      <dgm:spPr/>
      <dgm:t>
        <a:bodyPr/>
        <a:lstStyle/>
        <a:p>
          <a:endParaRPr lang="en-US"/>
        </a:p>
      </dgm:t>
    </dgm:pt>
    <dgm:pt modelId="{147514A5-081D-4B46-9438-9A8F191D8F10}" type="pres">
      <dgm:prSet presAssocID="{E0761F21-83A2-46A0-9B2D-4A696011400E}" presName="connectorText" presStyleLbl="sibTrans2D1" presStyleIdx="4" presStyleCnt="5"/>
      <dgm:spPr/>
      <dgm:t>
        <a:bodyPr/>
        <a:lstStyle/>
        <a:p>
          <a:endParaRPr lang="en-US"/>
        </a:p>
      </dgm:t>
    </dgm:pt>
  </dgm:ptLst>
  <dgm:cxnLst>
    <dgm:cxn modelId="{0770DB46-845F-47E9-AB4E-2A7715FE343A}" type="presOf" srcId="{D4133BDC-E10F-4EE0-A62A-7D9C883FDAED}" destId="{E59E9B72-95B1-4FDE-A2E7-2D4522A4CF2D}" srcOrd="0" destOrd="0" presId="urn:microsoft.com/office/officeart/2005/8/layout/cycle2"/>
    <dgm:cxn modelId="{D1939A77-A96B-4F66-8E62-3233A91688D7}" srcId="{5AD6DBED-F449-4CA9-9B5E-E413C34BABA8}" destId="{540C933A-E473-4385-9826-EF762AB6BE8E}" srcOrd="3" destOrd="0" parTransId="{319019F6-CD5A-4CB0-8DBC-9FADE68A5EE6}" sibTransId="{6ACA3FDB-FB2D-4108-8CCC-C121BF295E16}"/>
    <dgm:cxn modelId="{7D044323-966F-4FAA-9FCD-1FA8E5A25552}" type="presOf" srcId="{D0EB88DD-D289-43CA-A84D-FECFDE551FB1}" destId="{35E87600-E039-4B21-8DC4-CF9CFFC08EB0}" srcOrd="0" destOrd="0" presId="urn:microsoft.com/office/officeart/2005/8/layout/cycle2"/>
    <dgm:cxn modelId="{45D00855-154C-4583-B0F9-8B455D9147AF}" type="presOf" srcId="{5AD6DBED-F449-4CA9-9B5E-E413C34BABA8}" destId="{7F9147AA-90C5-4701-A74E-9B2533B2A5AA}" srcOrd="0" destOrd="0" presId="urn:microsoft.com/office/officeart/2005/8/layout/cycle2"/>
    <dgm:cxn modelId="{A1401E63-EA65-4CC5-8211-1AC3466E0838}" type="presOf" srcId="{540C933A-E473-4385-9826-EF762AB6BE8E}" destId="{6932789A-B46A-479A-9B32-962CD76F0C69}" srcOrd="0" destOrd="0" presId="urn:microsoft.com/office/officeart/2005/8/layout/cycle2"/>
    <dgm:cxn modelId="{BF46C875-A994-4F7B-B261-E901B5D33215}" type="presOf" srcId="{E1D312EB-2947-4CB6-940F-C4331D3019E7}" destId="{A8249279-DD96-4EAE-AA0B-192B5BFF74C8}" srcOrd="0" destOrd="0" presId="urn:microsoft.com/office/officeart/2005/8/layout/cycle2"/>
    <dgm:cxn modelId="{2B5DC1AC-9FE9-49BD-B178-0A8064DC7137}" type="presOf" srcId="{6ACA3FDB-FB2D-4108-8CCC-C121BF295E16}" destId="{000EBBFB-3105-44BA-A899-C72ABF2A1D29}" srcOrd="0" destOrd="0" presId="urn:microsoft.com/office/officeart/2005/8/layout/cycle2"/>
    <dgm:cxn modelId="{7F74C5AC-65A9-43BD-A11D-F247FE2DB287}" srcId="{5AD6DBED-F449-4CA9-9B5E-E413C34BABA8}" destId="{6A5AB64D-87AF-46B3-9D7C-40EE5E461808}" srcOrd="1" destOrd="0" parTransId="{CC2D0580-0ECA-4D05-B728-0D724080EFC1}" sibTransId="{D0EB88DD-D289-43CA-A84D-FECFDE551FB1}"/>
    <dgm:cxn modelId="{BF1D29A1-3D1E-47CD-86AF-CCE9F476F6F3}" type="presOf" srcId="{119049B9-4B30-4D7D-8E9E-99F594629B44}" destId="{31617F1F-72B7-4DF8-9795-D0885068860C}" srcOrd="0" destOrd="0" presId="urn:microsoft.com/office/officeart/2005/8/layout/cycle2"/>
    <dgm:cxn modelId="{093DBDA2-FED6-4108-A1DE-19F6E1CD6D25}" type="presOf" srcId="{E0761F21-83A2-46A0-9B2D-4A696011400E}" destId="{5A76A98E-7533-4AD8-BE5B-58131E3B36BF}" srcOrd="0" destOrd="0" presId="urn:microsoft.com/office/officeart/2005/8/layout/cycle2"/>
    <dgm:cxn modelId="{914E72D5-316F-434F-AC23-7600224C0573}" type="presOf" srcId="{6ACA3FDB-FB2D-4108-8CCC-C121BF295E16}" destId="{14D7133D-5929-4137-AE6C-81B0B1370C4D}" srcOrd="1" destOrd="0" presId="urn:microsoft.com/office/officeart/2005/8/layout/cycle2"/>
    <dgm:cxn modelId="{674F177E-51B8-4873-9179-FB0E887CE7E2}" type="presOf" srcId="{CD2F8C6D-1C73-4F9A-8875-B5AAF3003743}" destId="{2E33F242-1E14-45E7-858B-4AD6D10FFF7C}" srcOrd="1" destOrd="0" presId="urn:microsoft.com/office/officeart/2005/8/layout/cycle2"/>
    <dgm:cxn modelId="{16FD76BB-4AD3-4669-86AC-86F14182FF0B}" srcId="{5AD6DBED-F449-4CA9-9B5E-E413C34BABA8}" destId="{D4133BDC-E10F-4EE0-A62A-7D9C883FDAED}" srcOrd="0" destOrd="0" parTransId="{0EE9E044-716A-45FC-AD3E-CA34A5D3022D}" sibTransId="{CD2F8C6D-1C73-4F9A-8875-B5AAF3003743}"/>
    <dgm:cxn modelId="{4139B04C-86C9-471A-99CD-03779F0A33C9}" type="presOf" srcId="{CD2F8C6D-1C73-4F9A-8875-B5AAF3003743}" destId="{F52A76E3-9387-40B4-A395-1D77E4F02D42}" srcOrd="0" destOrd="0" presId="urn:microsoft.com/office/officeart/2005/8/layout/cycle2"/>
    <dgm:cxn modelId="{0EB91DB7-5C63-4475-BC32-1CDE285B4705}" type="presOf" srcId="{6A5AB64D-87AF-46B3-9D7C-40EE5E461808}" destId="{2583F717-4EC9-4FE0-B21E-3E4AF5FD1C42}" srcOrd="0" destOrd="0" presId="urn:microsoft.com/office/officeart/2005/8/layout/cycle2"/>
    <dgm:cxn modelId="{82C15ECE-25C4-448E-B15C-581573B96C62}" srcId="{5AD6DBED-F449-4CA9-9B5E-E413C34BABA8}" destId="{E1D312EB-2947-4CB6-940F-C4331D3019E7}" srcOrd="4" destOrd="0" parTransId="{DA6D56B2-CF9F-47ED-90B7-27BE93653014}" sibTransId="{E0761F21-83A2-46A0-9B2D-4A696011400E}"/>
    <dgm:cxn modelId="{CF012381-80FF-4030-A011-B12CF23E1578}" srcId="{5AD6DBED-F449-4CA9-9B5E-E413C34BABA8}" destId="{119049B9-4B30-4D7D-8E9E-99F594629B44}" srcOrd="2" destOrd="0" parTransId="{D36AD349-413D-427A-BA37-D7E3572F1538}" sibTransId="{0205730E-A9BC-4F1C-A816-674932C28980}"/>
    <dgm:cxn modelId="{3F92ADBE-2FE4-4412-99D8-5D21C874B75F}" type="presOf" srcId="{D0EB88DD-D289-43CA-A84D-FECFDE551FB1}" destId="{7E5DB2D8-DF18-4E4B-85DA-4CAB64201EB2}" srcOrd="1" destOrd="0" presId="urn:microsoft.com/office/officeart/2005/8/layout/cycle2"/>
    <dgm:cxn modelId="{135656E9-F860-4270-9484-F53ED0B4533F}" type="presOf" srcId="{E0761F21-83A2-46A0-9B2D-4A696011400E}" destId="{147514A5-081D-4B46-9438-9A8F191D8F10}" srcOrd="1" destOrd="0" presId="urn:microsoft.com/office/officeart/2005/8/layout/cycle2"/>
    <dgm:cxn modelId="{090BD21F-D1C6-4783-AFD1-07D402C91850}" type="presOf" srcId="{0205730E-A9BC-4F1C-A816-674932C28980}" destId="{BB08CECA-C1F8-4C96-B10B-78DC4CAC813E}" srcOrd="0" destOrd="0" presId="urn:microsoft.com/office/officeart/2005/8/layout/cycle2"/>
    <dgm:cxn modelId="{34AC1039-D0A1-4D1A-831B-5AE65C1D8C83}" type="presOf" srcId="{0205730E-A9BC-4F1C-A816-674932C28980}" destId="{B43411DC-C40D-48F7-AFA0-9561C437C078}" srcOrd="1" destOrd="0" presId="urn:microsoft.com/office/officeart/2005/8/layout/cycle2"/>
    <dgm:cxn modelId="{C3832003-82BD-4F4E-B1C9-CA8A063FC32B}" type="presParOf" srcId="{7F9147AA-90C5-4701-A74E-9B2533B2A5AA}" destId="{E59E9B72-95B1-4FDE-A2E7-2D4522A4CF2D}" srcOrd="0" destOrd="0" presId="urn:microsoft.com/office/officeart/2005/8/layout/cycle2"/>
    <dgm:cxn modelId="{8A1616DA-52B2-4D1A-B018-1FCA15E4B1A3}" type="presParOf" srcId="{7F9147AA-90C5-4701-A74E-9B2533B2A5AA}" destId="{F52A76E3-9387-40B4-A395-1D77E4F02D42}" srcOrd="1" destOrd="0" presId="urn:microsoft.com/office/officeart/2005/8/layout/cycle2"/>
    <dgm:cxn modelId="{745EDAED-5C9C-4B12-BA77-24BE7022F969}" type="presParOf" srcId="{F52A76E3-9387-40B4-A395-1D77E4F02D42}" destId="{2E33F242-1E14-45E7-858B-4AD6D10FFF7C}" srcOrd="0" destOrd="0" presId="urn:microsoft.com/office/officeart/2005/8/layout/cycle2"/>
    <dgm:cxn modelId="{ECA14E9F-4539-47DF-B85D-048371FF16CE}" type="presParOf" srcId="{7F9147AA-90C5-4701-A74E-9B2533B2A5AA}" destId="{2583F717-4EC9-4FE0-B21E-3E4AF5FD1C42}" srcOrd="2" destOrd="0" presId="urn:microsoft.com/office/officeart/2005/8/layout/cycle2"/>
    <dgm:cxn modelId="{B438E591-0811-462E-959C-1E4EA90BCD5E}" type="presParOf" srcId="{7F9147AA-90C5-4701-A74E-9B2533B2A5AA}" destId="{35E87600-E039-4B21-8DC4-CF9CFFC08EB0}" srcOrd="3" destOrd="0" presId="urn:microsoft.com/office/officeart/2005/8/layout/cycle2"/>
    <dgm:cxn modelId="{909CB1AC-750A-4DC1-8711-D098BA381C0A}" type="presParOf" srcId="{35E87600-E039-4B21-8DC4-CF9CFFC08EB0}" destId="{7E5DB2D8-DF18-4E4B-85DA-4CAB64201EB2}" srcOrd="0" destOrd="0" presId="urn:microsoft.com/office/officeart/2005/8/layout/cycle2"/>
    <dgm:cxn modelId="{BE08E6BD-EACD-4C05-903E-A2F3F1DEA0E2}" type="presParOf" srcId="{7F9147AA-90C5-4701-A74E-9B2533B2A5AA}" destId="{31617F1F-72B7-4DF8-9795-D0885068860C}" srcOrd="4" destOrd="0" presId="urn:microsoft.com/office/officeart/2005/8/layout/cycle2"/>
    <dgm:cxn modelId="{8B3743AD-9CC1-45CD-9424-34BECD73EE7F}" type="presParOf" srcId="{7F9147AA-90C5-4701-A74E-9B2533B2A5AA}" destId="{BB08CECA-C1F8-4C96-B10B-78DC4CAC813E}" srcOrd="5" destOrd="0" presId="urn:microsoft.com/office/officeart/2005/8/layout/cycle2"/>
    <dgm:cxn modelId="{57387FED-7964-44D0-AEF1-1F2CA8B426E5}" type="presParOf" srcId="{BB08CECA-C1F8-4C96-B10B-78DC4CAC813E}" destId="{B43411DC-C40D-48F7-AFA0-9561C437C078}" srcOrd="0" destOrd="0" presId="urn:microsoft.com/office/officeart/2005/8/layout/cycle2"/>
    <dgm:cxn modelId="{DBC68875-8986-41C8-ADDF-B240B9A72DDC}" type="presParOf" srcId="{7F9147AA-90C5-4701-A74E-9B2533B2A5AA}" destId="{6932789A-B46A-479A-9B32-962CD76F0C69}" srcOrd="6" destOrd="0" presId="urn:microsoft.com/office/officeart/2005/8/layout/cycle2"/>
    <dgm:cxn modelId="{170DA83C-AF36-48A5-AD8A-025104908628}" type="presParOf" srcId="{7F9147AA-90C5-4701-A74E-9B2533B2A5AA}" destId="{000EBBFB-3105-44BA-A899-C72ABF2A1D29}" srcOrd="7" destOrd="0" presId="urn:microsoft.com/office/officeart/2005/8/layout/cycle2"/>
    <dgm:cxn modelId="{958748F8-B694-44E0-8D81-4ECD05DC72F6}" type="presParOf" srcId="{000EBBFB-3105-44BA-A899-C72ABF2A1D29}" destId="{14D7133D-5929-4137-AE6C-81B0B1370C4D}" srcOrd="0" destOrd="0" presId="urn:microsoft.com/office/officeart/2005/8/layout/cycle2"/>
    <dgm:cxn modelId="{AD8EE7ED-A8F5-45C3-BE34-F3A4B4C6C2A7}" type="presParOf" srcId="{7F9147AA-90C5-4701-A74E-9B2533B2A5AA}" destId="{A8249279-DD96-4EAE-AA0B-192B5BFF74C8}" srcOrd="8" destOrd="0" presId="urn:microsoft.com/office/officeart/2005/8/layout/cycle2"/>
    <dgm:cxn modelId="{30366E35-F944-4DEC-8E38-80B740C10009}" type="presParOf" srcId="{7F9147AA-90C5-4701-A74E-9B2533B2A5AA}" destId="{5A76A98E-7533-4AD8-BE5B-58131E3B36BF}" srcOrd="9" destOrd="0" presId="urn:microsoft.com/office/officeart/2005/8/layout/cycle2"/>
    <dgm:cxn modelId="{03B0090B-7C76-4751-AB8C-FB08B2305E8E}" type="presParOf" srcId="{5A76A98E-7533-4AD8-BE5B-58131E3B36BF}" destId="{147514A5-081D-4B46-9438-9A8F191D8F10}"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CDEAB5-E839-4682-88F4-EA72E17CA6C9}" type="doc">
      <dgm:prSet loTypeId="urn:microsoft.com/office/officeart/2005/8/layout/target3" loCatId="list" qsTypeId="urn:microsoft.com/office/officeart/2005/8/quickstyle/3d2" qsCatId="3D" csTypeId="urn:microsoft.com/office/officeart/2005/8/colors/accent2_3" csCatId="accent2" phldr="1"/>
      <dgm:spPr/>
      <dgm:t>
        <a:bodyPr/>
        <a:lstStyle/>
        <a:p>
          <a:endParaRPr lang="en-US"/>
        </a:p>
      </dgm:t>
    </dgm:pt>
    <dgm:pt modelId="{F72A2F8F-C8B8-41C6-A79F-1E09E5B8C816}">
      <dgm:prSet/>
      <dgm:spPr/>
      <dgm:t>
        <a:bodyPr/>
        <a:lstStyle/>
        <a:p>
          <a:pPr algn="ctr" rtl="0"/>
          <a:r>
            <a:rPr lang="en-US" dirty="0" err="1" smtClean="0"/>
            <a:t>Scaffolded</a:t>
          </a:r>
          <a:r>
            <a:rPr lang="en-US" dirty="0" smtClean="0"/>
            <a:t> analysis of teaching</a:t>
          </a:r>
          <a:endParaRPr lang="en-US" dirty="0"/>
        </a:p>
      </dgm:t>
    </dgm:pt>
    <dgm:pt modelId="{49858EE1-2DC2-4DBC-A8FF-1C4B28699128}" type="parTrans" cxnId="{77D42404-650A-4199-8EA7-9B3B286F7F5A}">
      <dgm:prSet/>
      <dgm:spPr/>
      <dgm:t>
        <a:bodyPr/>
        <a:lstStyle/>
        <a:p>
          <a:endParaRPr lang="en-US"/>
        </a:p>
      </dgm:t>
    </dgm:pt>
    <dgm:pt modelId="{BE9698A3-61CF-4CE3-9A8D-08FFB10E1AC9}" type="sibTrans" cxnId="{77D42404-650A-4199-8EA7-9B3B286F7F5A}">
      <dgm:prSet/>
      <dgm:spPr/>
      <dgm:t>
        <a:bodyPr/>
        <a:lstStyle/>
        <a:p>
          <a:endParaRPr lang="en-US"/>
        </a:p>
      </dgm:t>
    </dgm:pt>
    <dgm:pt modelId="{AD6802DC-AAD5-4F22-8AF0-311BC5CE1B53}">
      <dgm:prSet/>
      <dgm:spPr/>
      <dgm:t>
        <a:bodyPr/>
        <a:lstStyle/>
        <a:p>
          <a:pPr algn="ctr" rtl="0"/>
          <a:r>
            <a:rPr lang="en-US" dirty="0" smtClean="0"/>
            <a:t>Aligned with </a:t>
          </a:r>
          <a:r>
            <a:rPr lang="en-US" dirty="0" err="1" smtClean="0"/>
            <a:t>edTPA</a:t>
          </a:r>
          <a:r>
            <a:rPr lang="en-US" dirty="0" smtClean="0"/>
            <a:t> and CT’s Common Core of Teaching (CCT)</a:t>
          </a:r>
          <a:endParaRPr lang="en-US" dirty="0"/>
        </a:p>
      </dgm:t>
    </dgm:pt>
    <dgm:pt modelId="{0557110D-F4BF-42E4-A52F-FA462D61DAA7}" type="parTrans" cxnId="{B679CA08-0058-4CEC-9C04-944A2E111012}">
      <dgm:prSet/>
      <dgm:spPr/>
      <dgm:t>
        <a:bodyPr/>
        <a:lstStyle/>
        <a:p>
          <a:endParaRPr lang="en-US"/>
        </a:p>
      </dgm:t>
    </dgm:pt>
    <dgm:pt modelId="{2AA29A5C-2121-4E5D-B51D-83B29CDF1D09}" type="sibTrans" cxnId="{B679CA08-0058-4CEC-9C04-944A2E111012}">
      <dgm:prSet/>
      <dgm:spPr/>
      <dgm:t>
        <a:bodyPr/>
        <a:lstStyle/>
        <a:p>
          <a:endParaRPr lang="en-US"/>
        </a:p>
      </dgm:t>
    </dgm:pt>
    <dgm:pt modelId="{84E2ABD6-4A44-43EC-890D-0001F71F65CD}">
      <dgm:prSet/>
      <dgm:spPr/>
      <dgm:t>
        <a:bodyPr/>
        <a:lstStyle/>
        <a:p>
          <a:pPr rtl="0"/>
          <a:r>
            <a:rPr lang="en-US" smtClean="0"/>
            <a:t>Completed semester prior to student teaching</a:t>
          </a:r>
          <a:endParaRPr lang="en-US"/>
        </a:p>
      </dgm:t>
    </dgm:pt>
    <dgm:pt modelId="{5FCF7129-56FB-4966-A6D0-D0CE289F7E5A}" type="parTrans" cxnId="{7F555163-C63A-4C35-B020-124F95049066}">
      <dgm:prSet/>
      <dgm:spPr/>
      <dgm:t>
        <a:bodyPr/>
        <a:lstStyle/>
        <a:p>
          <a:endParaRPr lang="en-US"/>
        </a:p>
      </dgm:t>
    </dgm:pt>
    <dgm:pt modelId="{9557DA45-251A-4BD8-94DD-A2E45BE23DA2}" type="sibTrans" cxnId="{7F555163-C63A-4C35-B020-124F95049066}">
      <dgm:prSet/>
      <dgm:spPr/>
      <dgm:t>
        <a:bodyPr/>
        <a:lstStyle/>
        <a:p>
          <a:endParaRPr lang="en-US"/>
        </a:p>
      </dgm:t>
    </dgm:pt>
    <dgm:pt modelId="{392165A7-19D8-4567-91D6-5DF9688C988E}">
      <dgm:prSet/>
      <dgm:spPr/>
      <dgm:t>
        <a:bodyPr/>
        <a:lstStyle/>
        <a:p>
          <a:pPr rtl="0"/>
          <a:r>
            <a:rPr lang="en-US" dirty="0" smtClean="0"/>
            <a:t>Video segments shared during seminar class, assessed by instructor, student, and peer(s) </a:t>
          </a:r>
          <a:endParaRPr lang="en-US" dirty="0"/>
        </a:p>
      </dgm:t>
    </dgm:pt>
    <dgm:pt modelId="{74A5D756-6CBE-46FE-8D4F-6C9761BC97FA}" type="parTrans" cxnId="{B402AD57-7C50-4326-9EAF-8178A68EDAFE}">
      <dgm:prSet/>
      <dgm:spPr/>
      <dgm:t>
        <a:bodyPr/>
        <a:lstStyle/>
        <a:p>
          <a:endParaRPr lang="en-US"/>
        </a:p>
      </dgm:t>
    </dgm:pt>
    <dgm:pt modelId="{2FC56DCB-63F9-4ED8-B172-BAE88F9236BC}" type="sibTrans" cxnId="{B402AD57-7C50-4326-9EAF-8178A68EDAFE}">
      <dgm:prSet/>
      <dgm:spPr/>
      <dgm:t>
        <a:bodyPr/>
        <a:lstStyle/>
        <a:p>
          <a:endParaRPr lang="en-US"/>
        </a:p>
      </dgm:t>
    </dgm:pt>
    <dgm:pt modelId="{8C12DAF2-ED4C-4AB8-91B6-2225E10BC6F7}" type="pres">
      <dgm:prSet presAssocID="{9DCDEAB5-E839-4682-88F4-EA72E17CA6C9}" presName="Name0" presStyleCnt="0">
        <dgm:presLayoutVars>
          <dgm:chMax val="7"/>
          <dgm:dir/>
          <dgm:animLvl val="lvl"/>
          <dgm:resizeHandles val="exact"/>
        </dgm:presLayoutVars>
      </dgm:prSet>
      <dgm:spPr/>
      <dgm:t>
        <a:bodyPr/>
        <a:lstStyle/>
        <a:p>
          <a:endParaRPr lang="en-US"/>
        </a:p>
      </dgm:t>
    </dgm:pt>
    <dgm:pt modelId="{F203E8B2-08EB-408D-8AFA-E88B5AB68DE2}" type="pres">
      <dgm:prSet presAssocID="{F72A2F8F-C8B8-41C6-A79F-1E09E5B8C816}" presName="circle1" presStyleLbl="node1" presStyleIdx="0" presStyleCnt="4"/>
      <dgm:spPr/>
    </dgm:pt>
    <dgm:pt modelId="{FF57B299-36D9-4321-95EE-75C04B8B1B0D}" type="pres">
      <dgm:prSet presAssocID="{F72A2F8F-C8B8-41C6-A79F-1E09E5B8C816}" presName="space" presStyleCnt="0"/>
      <dgm:spPr/>
    </dgm:pt>
    <dgm:pt modelId="{FE3957A6-0AE5-44D8-A7F3-434CF8625B74}" type="pres">
      <dgm:prSet presAssocID="{F72A2F8F-C8B8-41C6-A79F-1E09E5B8C816}" presName="rect1" presStyleLbl="alignAcc1" presStyleIdx="0" presStyleCnt="4"/>
      <dgm:spPr/>
      <dgm:t>
        <a:bodyPr/>
        <a:lstStyle/>
        <a:p>
          <a:endParaRPr lang="en-US"/>
        </a:p>
      </dgm:t>
    </dgm:pt>
    <dgm:pt modelId="{AFDD756F-1811-4D3B-9D5F-5A94730C79B5}" type="pres">
      <dgm:prSet presAssocID="{AD6802DC-AAD5-4F22-8AF0-311BC5CE1B53}" presName="vertSpace2" presStyleLbl="node1" presStyleIdx="0" presStyleCnt="4"/>
      <dgm:spPr/>
    </dgm:pt>
    <dgm:pt modelId="{C4B378DF-F446-49B1-9270-28A710EE7EC9}" type="pres">
      <dgm:prSet presAssocID="{AD6802DC-AAD5-4F22-8AF0-311BC5CE1B53}" presName="circle2" presStyleLbl="node1" presStyleIdx="1" presStyleCnt="4"/>
      <dgm:spPr/>
    </dgm:pt>
    <dgm:pt modelId="{C7CF7732-219C-406E-9B89-0C9C93D17AF8}" type="pres">
      <dgm:prSet presAssocID="{AD6802DC-AAD5-4F22-8AF0-311BC5CE1B53}" presName="rect2" presStyleLbl="alignAcc1" presStyleIdx="1" presStyleCnt="4"/>
      <dgm:spPr/>
      <dgm:t>
        <a:bodyPr/>
        <a:lstStyle/>
        <a:p>
          <a:endParaRPr lang="en-US"/>
        </a:p>
      </dgm:t>
    </dgm:pt>
    <dgm:pt modelId="{C4933928-5544-4BAD-A2B4-2187771D8534}" type="pres">
      <dgm:prSet presAssocID="{84E2ABD6-4A44-43EC-890D-0001F71F65CD}" presName="vertSpace3" presStyleLbl="node1" presStyleIdx="1" presStyleCnt="4"/>
      <dgm:spPr/>
    </dgm:pt>
    <dgm:pt modelId="{950BF0AA-4F49-4CA4-97B0-FDFE6E19002E}" type="pres">
      <dgm:prSet presAssocID="{84E2ABD6-4A44-43EC-890D-0001F71F65CD}" presName="circle3" presStyleLbl="node1" presStyleIdx="2" presStyleCnt="4"/>
      <dgm:spPr/>
    </dgm:pt>
    <dgm:pt modelId="{FC5837F9-D0AF-4AED-BDA0-463F9B77C68F}" type="pres">
      <dgm:prSet presAssocID="{84E2ABD6-4A44-43EC-890D-0001F71F65CD}" presName="rect3" presStyleLbl="alignAcc1" presStyleIdx="2" presStyleCnt="4"/>
      <dgm:spPr/>
      <dgm:t>
        <a:bodyPr/>
        <a:lstStyle/>
        <a:p>
          <a:endParaRPr lang="en-US"/>
        </a:p>
      </dgm:t>
    </dgm:pt>
    <dgm:pt modelId="{8E6FB369-76CB-49B5-BB4C-361BEC5B992A}" type="pres">
      <dgm:prSet presAssocID="{392165A7-19D8-4567-91D6-5DF9688C988E}" presName="vertSpace4" presStyleLbl="node1" presStyleIdx="2" presStyleCnt="4"/>
      <dgm:spPr/>
    </dgm:pt>
    <dgm:pt modelId="{B13FDEB8-0A1C-4C6A-8C2D-E434CF118357}" type="pres">
      <dgm:prSet presAssocID="{392165A7-19D8-4567-91D6-5DF9688C988E}" presName="circle4" presStyleLbl="node1" presStyleIdx="3" presStyleCnt="4"/>
      <dgm:spPr/>
    </dgm:pt>
    <dgm:pt modelId="{328991D7-5554-45DE-9632-57B8205912CF}" type="pres">
      <dgm:prSet presAssocID="{392165A7-19D8-4567-91D6-5DF9688C988E}" presName="rect4" presStyleLbl="alignAcc1" presStyleIdx="3" presStyleCnt="4" custScaleY="98334"/>
      <dgm:spPr/>
      <dgm:t>
        <a:bodyPr/>
        <a:lstStyle/>
        <a:p>
          <a:endParaRPr lang="en-US"/>
        </a:p>
      </dgm:t>
    </dgm:pt>
    <dgm:pt modelId="{9536C4D1-DB51-4D0A-AE1D-E3CCDD96F698}" type="pres">
      <dgm:prSet presAssocID="{F72A2F8F-C8B8-41C6-A79F-1E09E5B8C816}" presName="rect1ParTxNoCh" presStyleLbl="alignAcc1" presStyleIdx="3" presStyleCnt="4">
        <dgm:presLayoutVars>
          <dgm:chMax val="1"/>
          <dgm:bulletEnabled val="1"/>
        </dgm:presLayoutVars>
      </dgm:prSet>
      <dgm:spPr/>
      <dgm:t>
        <a:bodyPr/>
        <a:lstStyle/>
        <a:p>
          <a:endParaRPr lang="en-US"/>
        </a:p>
      </dgm:t>
    </dgm:pt>
    <dgm:pt modelId="{09DE02AB-D51F-4F0F-AE9B-C411479F9522}" type="pres">
      <dgm:prSet presAssocID="{AD6802DC-AAD5-4F22-8AF0-311BC5CE1B53}" presName="rect2ParTxNoCh" presStyleLbl="alignAcc1" presStyleIdx="3" presStyleCnt="4">
        <dgm:presLayoutVars>
          <dgm:chMax val="1"/>
          <dgm:bulletEnabled val="1"/>
        </dgm:presLayoutVars>
      </dgm:prSet>
      <dgm:spPr/>
      <dgm:t>
        <a:bodyPr/>
        <a:lstStyle/>
        <a:p>
          <a:endParaRPr lang="en-US"/>
        </a:p>
      </dgm:t>
    </dgm:pt>
    <dgm:pt modelId="{3109E804-F6E1-485D-B9CF-59D2A597778D}" type="pres">
      <dgm:prSet presAssocID="{84E2ABD6-4A44-43EC-890D-0001F71F65CD}" presName="rect3ParTxNoCh" presStyleLbl="alignAcc1" presStyleIdx="3" presStyleCnt="4">
        <dgm:presLayoutVars>
          <dgm:chMax val="1"/>
          <dgm:bulletEnabled val="1"/>
        </dgm:presLayoutVars>
      </dgm:prSet>
      <dgm:spPr/>
      <dgm:t>
        <a:bodyPr/>
        <a:lstStyle/>
        <a:p>
          <a:endParaRPr lang="en-US"/>
        </a:p>
      </dgm:t>
    </dgm:pt>
    <dgm:pt modelId="{0611FD19-B901-470B-A60B-5F82A8DE5168}" type="pres">
      <dgm:prSet presAssocID="{392165A7-19D8-4567-91D6-5DF9688C988E}" presName="rect4ParTxNoCh" presStyleLbl="alignAcc1" presStyleIdx="3" presStyleCnt="4">
        <dgm:presLayoutVars>
          <dgm:chMax val="1"/>
          <dgm:bulletEnabled val="1"/>
        </dgm:presLayoutVars>
      </dgm:prSet>
      <dgm:spPr/>
      <dgm:t>
        <a:bodyPr/>
        <a:lstStyle/>
        <a:p>
          <a:endParaRPr lang="en-US"/>
        </a:p>
      </dgm:t>
    </dgm:pt>
  </dgm:ptLst>
  <dgm:cxnLst>
    <dgm:cxn modelId="{77D42404-650A-4199-8EA7-9B3B286F7F5A}" srcId="{9DCDEAB5-E839-4682-88F4-EA72E17CA6C9}" destId="{F72A2F8F-C8B8-41C6-A79F-1E09E5B8C816}" srcOrd="0" destOrd="0" parTransId="{49858EE1-2DC2-4DBC-A8FF-1C4B28699128}" sibTransId="{BE9698A3-61CF-4CE3-9A8D-08FFB10E1AC9}"/>
    <dgm:cxn modelId="{02FBAEE1-22B3-4277-B04B-868097921DD2}" type="presOf" srcId="{AD6802DC-AAD5-4F22-8AF0-311BC5CE1B53}" destId="{09DE02AB-D51F-4F0F-AE9B-C411479F9522}" srcOrd="1" destOrd="0" presId="urn:microsoft.com/office/officeart/2005/8/layout/target3"/>
    <dgm:cxn modelId="{B679CA08-0058-4CEC-9C04-944A2E111012}" srcId="{9DCDEAB5-E839-4682-88F4-EA72E17CA6C9}" destId="{AD6802DC-AAD5-4F22-8AF0-311BC5CE1B53}" srcOrd="1" destOrd="0" parTransId="{0557110D-F4BF-42E4-A52F-FA462D61DAA7}" sibTransId="{2AA29A5C-2121-4E5D-B51D-83B29CDF1D09}"/>
    <dgm:cxn modelId="{23D54B99-838B-4077-B059-B342266AA9C5}" type="presOf" srcId="{AD6802DC-AAD5-4F22-8AF0-311BC5CE1B53}" destId="{C7CF7732-219C-406E-9B89-0C9C93D17AF8}" srcOrd="0" destOrd="0" presId="urn:microsoft.com/office/officeart/2005/8/layout/target3"/>
    <dgm:cxn modelId="{442BEB29-7C04-4764-930C-B693C05D2461}" type="presOf" srcId="{84E2ABD6-4A44-43EC-890D-0001F71F65CD}" destId="{FC5837F9-D0AF-4AED-BDA0-463F9B77C68F}" srcOrd="0" destOrd="0" presId="urn:microsoft.com/office/officeart/2005/8/layout/target3"/>
    <dgm:cxn modelId="{10860838-E4BE-4CD1-983F-0266614C6012}" type="presOf" srcId="{392165A7-19D8-4567-91D6-5DF9688C988E}" destId="{328991D7-5554-45DE-9632-57B8205912CF}" srcOrd="0" destOrd="0" presId="urn:microsoft.com/office/officeart/2005/8/layout/target3"/>
    <dgm:cxn modelId="{AC301758-E9FF-4CE1-AB2D-C4CC3F8E74B2}" type="presOf" srcId="{F72A2F8F-C8B8-41C6-A79F-1E09E5B8C816}" destId="{FE3957A6-0AE5-44D8-A7F3-434CF8625B74}" srcOrd="0" destOrd="0" presId="urn:microsoft.com/office/officeart/2005/8/layout/target3"/>
    <dgm:cxn modelId="{B402AD57-7C50-4326-9EAF-8178A68EDAFE}" srcId="{9DCDEAB5-E839-4682-88F4-EA72E17CA6C9}" destId="{392165A7-19D8-4567-91D6-5DF9688C988E}" srcOrd="3" destOrd="0" parTransId="{74A5D756-6CBE-46FE-8D4F-6C9761BC97FA}" sibTransId="{2FC56DCB-63F9-4ED8-B172-BAE88F9236BC}"/>
    <dgm:cxn modelId="{72DED70B-53F8-4239-B089-A2E56D71D409}" type="presOf" srcId="{9DCDEAB5-E839-4682-88F4-EA72E17CA6C9}" destId="{8C12DAF2-ED4C-4AB8-91B6-2225E10BC6F7}" srcOrd="0" destOrd="0" presId="urn:microsoft.com/office/officeart/2005/8/layout/target3"/>
    <dgm:cxn modelId="{FC5E837F-DE27-438B-BC34-42474487B87B}" type="presOf" srcId="{84E2ABD6-4A44-43EC-890D-0001F71F65CD}" destId="{3109E804-F6E1-485D-B9CF-59D2A597778D}" srcOrd="1" destOrd="0" presId="urn:microsoft.com/office/officeart/2005/8/layout/target3"/>
    <dgm:cxn modelId="{7F555163-C63A-4C35-B020-124F95049066}" srcId="{9DCDEAB5-E839-4682-88F4-EA72E17CA6C9}" destId="{84E2ABD6-4A44-43EC-890D-0001F71F65CD}" srcOrd="2" destOrd="0" parTransId="{5FCF7129-56FB-4966-A6D0-D0CE289F7E5A}" sibTransId="{9557DA45-251A-4BD8-94DD-A2E45BE23DA2}"/>
    <dgm:cxn modelId="{60DE7395-9193-4E09-9625-15AF342915BA}" type="presOf" srcId="{392165A7-19D8-4567-91D6-5DF9688C988E}" destId="{0611FD19-B901-470B-A60B-5F82A8DE5168}" srcOrd="1" destOrd="0" presId="urn:microsoft.com/office/officeart/2005/8/layout/target3"/>
    <dgm:cxn modelId="{D7C88EFF-17A8-4D6A-BEBD-92B1E68D1B0A}" type="presOf" srcId="{F72A2F8F-C8B8-41C6-A79F-1E09E5B8C816}" destId="{9536C4D1-DB51-4D0A-AE1D-E3CCDD96F698}" srcOrd="1" destOrd="0" presId="urn:microsoft.com/office/officeart/2005/8/layout/target3"/>
    <dgm:cxn modelId="{0F3DF63D-C758-475F-B799-B64BA49D22B3}" type="presParOf" srcId="{8C12DAF2-ED4C-4AB8-91B6-2225E10BC6F7}" destId="{F203E8B2-08EB-408D-8AFA-E88B5AB68DE2}" srcOrd="0" destOrd="0" presId="urn:microsoft.com/office/officeart/2005/8/layout/target3"/>
    <dgm:cxn modelId="{68943629-3AF3-4C19-A338-D6EE3DAF1BAE}" type="presParOf" srcId="{8C12DAF2-ED4C-4AB8-91B6-2225E10BC6F7}" destId="{FF57B299-36D9-4321-95EE-75C04B8B1B0D}" srcOrd="1" destOrd="0" presId="urn:microsoft.com/office/officeart/2005/8/layout/target3"/>
    <dgm:cxn modelId="{8E7F9FA4-D8E7-4F61-A3DB-C6408869020D}" type="presParOf" srcId="{8C12DAF2-ED4C-4AB8-91B6-2225E10BC6F7}" destId="{FE3957A6-0AE5-44D8-A7F3-434CF8625B74}" srcOrd="2" destOrd="0" presId="urn:microsoft.com/office/officeart/2005/8/layout/target3"/>
    <dgm:cxn modelId="{58D8B2E2-259F-419A-9333-DE48C24B1BD2}" type="presParOf" srcId="{8C12DAF2-ED4C-4AB8-91B6-2225E10BC6F7}" destId="{AFDD756F-1811-4D3B-9D5F-5A94730C79B5}" srcOrd="3" destOrd="0" presId="urn:microsoft.com/office/officeart/2005/8/layout/target3"/>
    <dgm:cxn modelId="{84A6C49C-D60F-4684-86EF-83BBB04DCB9B}" type="presParOf" srcId="{8C12DAF2-ED4C-4AB8-91B6-2225E10BC6F7}" destId="{C4B378DF-F446-49B1-9270-28A710EE7EC9}" srcOrd="4" destOrd="0" presId="urn:microsoft.com/office/officeart/2005/8/layout/target3"/>
    <dgm:cxn modelId="{065CB6D3-FE51-4BE2-992B-E84E810F61E9}" type="presParOf" srcId="{8C12DAF2-ED4C-4AB8-91B6-2225E10BC6F7}" destId="{C7CF7732-219C-406E-9B89-0C9C93D17AF8}" srcOrd="5" destOrd="0" presId="urn:microsoft.com/office/officeart/2005/8/layout/target3"/>
    <dgm:cxn modelId="{4096A7C9-E33C-4BFB-83A0-6FEE7A353081}" type="presParOf" srcId="{8C12DAF2-ED4C-4AB8-91B6-2225E10BC6F7}" destId="{C4933928-5544-4BAD-A2B4-2187771D8534}" srcOrd="6" destOrd="0" presId="urn:microsoft.com/office/officeart/2005/8/layout/target3"/>
    <dgm:cxn modelId="{7255C610-24FE-4D5E-B592-FDAECDF56A6D}" type="presParOf" srcId="{8C12DAF2-ED4C-4AB8-91B6-2225E10BC6F7}" destId="{950BF0AA-4F49-4CA4-97B0-FDFE6E19002E}" srcOrd="7" destOrd="0" presId="urn:microsoft.com/office/officeart/2005/8/layout/target3"/>
    <dgm:cxn modelId="{5424C65F-F53F-41E1-ADA2-C1D827E12CEC}" type="presParOf" srcId="{8C12DAF2-ED4C-4AB8-91B6-2225E10BC6F7}" destId="{FC5837F9-D0AF-4AED-BDA0-463F9B77C68F}" srcOrd="8" destOrd="0" presId="urn:microsoft.com/office/officeart/2005/8/layout/target3"/>
    <dgm:cxn modelId="{3818A849-ADF8-48FC-A7F5-BBC048A30AFD}" type="presParOf" srcId="{8C12DAF2-ED4C-4AB8-91B6-2225E10BC6F7}" destId="{8E6FB369-76CB-49B5-BB4C-361BEC5B992A}" srcOrd="9" destOrd="0" presId="urn:microsoft.com/office/officeart/2005/8/layout/target3"/>
    <dgm:cxn modelId="{702C6C93-4621-461D-A9D7-55F4CD2B551B}" type="presParOf" srcId="{8C12DAF2-ED4C-4AB8-91B6-2225E10BC6F7}" destId="{B13FDEB8-0A1C-4C6A-8C2D-E434CF118357}" srcOrd="10" destOrd="0" presId="urn:microsoft.com/office/officeart/2005/8/layout/target3"/>
    <dgm:cxn modelId="{EF266BF7-1F6E-4700-86EF-7661F1494886}" type="presParOf" srcId="{8C12DAF2-ED4C-4AB8-91B6-2225E10BC6F7}" destId="{328991D7-5554-45DE-9632-57B8205912CF}" srcOrd="11" destOrd="0" presId="urn:microsoft.com/office/officeart/2005/8/layout/target3"/>
    <dgm:cxn modelId="{6DA4362B-5791-4E6B-AC49-A706E7A08A11}" type="presParOf" srcId="{8C12DAF2-ED4C-4AB8-91B6-2225E10BC6F7}" destId="{9536C4D1-DB51-4D0A-AE1D-E3CCDD96F698}" srcOrd="12" destOrd="0" presId="urn:microsoft.com/office/officeart/2005/8/layout/target3"/>
    <dgm:cxn modelId="{BFE48EB6-6F0F-4D45-8637-5737BD8651CB}" type="presParOf" srcId="{8C12DAF2-ED4C-4AB8-91B6-2225E10BC6F7}" destId="{09DE02AB-D51F-4F0F-AE9B-C411479F9522}" srcOrd="13" destOrd="0" presId="urn:microsoft.com/office/officeart/2005/8/layout/target3"/>
    <dgm:cxn modelId="{94949116-6601-425C-925F-EE4A88E12E99}" type="presParOf" srcId="{8C12DAF2-ED4C-4AB8-91B6-2225E10BC6F7}" destId="{3109E804-F6E1-485D-B9CF-59D2A597778D}" srcOrd="14" destOrd="0" presId="urn:microsoft.com/office/officeart/2005/8/layout/target3"/>
    <dgm:cxn modelId="{4085D84F-7C27-485D-A7FC-195D0907E2B5}" type="presParOf" srcId="{8C12DAF2-ED4C-4AB8-91B6-2225E10BC6F7}" destId="{0611FD19-B901-470B-A60B-5F82A8DE5168}" srcOrd="15"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BBBBE8-5E7F-4541-B2EC-C6085465842B}">
      <dsp:nvSpPr>
        <dsp:cNvPr id="0" name=""/>
        <dsp:cNvSpPr/>
      </dsp:nvSpPr>
      <dsp:spPr>
        <a:xfrm>
          <a:off x="1124832" y="-5405"/>
          <a:ext cx="5418678" cy="5418678"/>
        </a:xfrm>
        <a:prstGeom prst="circularArrow">
          <a:avLst>
            <a:gd name="adj1" fmla="val 5274"/>
            <a:gd name="adj2" fmla="val 312630"/>
            <a:gd name="adj3" fmla="val 14235205"/>
            <a:gd name="adj4" fmla="val 17122880"/>
            <a:gd name="adj5" fmla="val 547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4F4736-CCA1-4D28-8709-52FE6654C9FD}">
      <dsp:nvSpPr>
        <dsp:cNvPr id="0" name=""/>
        <dsp:cNvSpPr/>
      </dsp:nvSpPr>
      <dsp:spPr>
        <a:xfrm>
          <a:off x="2808231" y="1324"/>
          <a:ext cx="2051881" cy="10259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smtClean="0"/>
            <a:t>Explaining/modeling important content and skills</a:t>
          </a:r>
          <a:endParaRPr lang="en-US" sz="1400" b="1" kern="1200" dirty="0"/>
        </a:p>
      </dsp:txBody>
      <dsp:txXfrm>
        <a:off x="2858313" y="51406"/>
        <a:ext cx="1951717" cy="925776"/>
      </dsp:txXfrm>
    </dsp:sp>
    <dsp:sp modelId="{E782ED1C-0489-4EED-8912-CEC3EB0FA227}">
      <dsp:nvSpPr>
        <dsp:cNvPr id="0" name=""/>
        <dsp:cNvSpPr/>
      </dsp:nvSpPr>
      <dsp:spPr>
        <a:xfrm>
          <a:off x="4711969" y="1100448"/>
          <a:ext cx="2051881" cy="1025940"/>
        </a:xfrm>
        <a:prstGeom prst="roundRect">
          <a:avLst/>
        </a:prstGeom>
        <a:solidFill>
          <a:schemeClr val="accent2">
            <a:hueOff val="-2467413"/>
            <a:satOff val="-20000"/>
            <a:lumOff val="130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smtClean="0"/>
            <a:t>Diagnosing common student errors</a:t>
          </a:r>
          <a:endParaRPr lang="en-US" sz="1400" b="1" kern="1200" dirty="0"/>
        </a:p>
      </dsp:txBody>
      <dsp:txXfrm>
        <a:off x="4762051" y="1150530"/>
        <a:ext cx="1951717" cy="925776"/>
      </dsp:txXfrm>
    </dsp:sp>
    <dsp:sp modelId="{954A6433-1C37-4E33-92B9-AB2CBA2C61F1}">
      <dsp:nvSpPr>
        <dsp:cNvPr id="0" name=""/>
        <dsp:cNvSpPr/>
      </dsp:nvSpPr>
      <dsp:spPr>
        <a:xfrm>
          <a:off x="4711969" y="3298695"/>
          <a:ext cx="2051881" cy="1025940"/>
        </a:xfrm>
        <a:prstGeom prst="roundRect">
          <a:avLst/>
        </a:prstGeom>
        <a:solidFill>
          <a:schemeClr val="accent2">
            <a:hueOff val="-4934826"/>
            <a:satOff val="-40000"/>
            <a:lumOff val="260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smtClean="0"/>
            <a:t>Adjusting instruction during lessons</a:t>
          </a:r>
          <a:endParaRPr lang="en-US" sz="1400" b="1" kern="1200" dirty="0"/>
        </a:p>
      </dsp:txBody>
      <dsp:txXfrm>
        <a:off x="4762051" y="3348777"/>
        <a:ext cx="1951717" cy="925776"/>
      </dsp:txXfrm>
    </dsp:sp>
    <dsp:sp modelId="{ED2E549D-502C-4927-ADAA-7F6DBA812FB0}">
      <dsp:nvSpPr>
        <dsp:cNvPr id="0" name=""/>
        <dsp:cNvSpPr/>
      </dsp:nvSpPr>
      <dsp:spPr>
        <a:xfrm>
          <a:off x="2808231" y="4397818"/>
          <a:ext cx="2051881" cy="1025940"/>
        </a:xfrm>
        <a:prstGeom prst="roundRect">
          <a:avLst/>
        </a:prstGeom>
        <a:solidFill>
          <a:schemeClr val="accent2">
            <a:hueOff val="-7402239"/>
            <a:satOff val="-60000"/>
            <a:lumOff val="39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smtClean="0"/>
            <a:t>Designing sequences of lessons</a:t>
          </a:r>
          <a:endParaRPr lang="en-US" sz="1400" b="1" kern="1200" dirty="0"/>
        </a:p>
      </dsp:txBody>
      <dsp:txXfrm>
        <a:off x="2858313" y="4447900"/>
        <a:ext cx="1951717" cy="925776"/>
      </dsp:txXfrm>
    </dsp:sp>
    <dsp:sp modelId="{FE79C1F4-F03A-4E94-8104-285DADBD1C83}">
      <dsp:nvSpPr>
        <dsp:cNvPr id="0" name=""/>
        <dsp:cNvSpPr/>
      </dsp:nvSpPr>
      <dsp:spPr>
        <a:xfrm>
          <a:off x="904493" y="3298695"/>
          <a:ext cx="2051881" cy="1025940"/>
        </a:xfrm>
        <a:prstGeom prst="roundRect">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smtClean="0"/>
            <a:t>Providing effective oral feedback</a:t>
          </a:r>
          <a:endParaRPr lang="en-US" sz="1400" b="1" kern="1200" dirty="0"/>
        </a:p>
      </dsp:txBody>
      <dsp:txXfrm>
        <a:off x="954575" y="3348777"/>
        <a:ext cx="1951717" cy="925776"/>
      </dsp:txXfrm>
    </dsp:sp>
    <dsp:sp modelId="{2706B828-ECE1-4D13-9D28-8B1FF5ECC29A}">
      <dsp:nvSpPr>
        <dsp:cNvPr id="0" name=""/>
        <dsp:cNvSpPr/>
      </dsp:nvSpPr>
      <dsp:spPr>
        <a:xfrm>
          <a:off x="904493" y="1100448"/>
          <a:ext cx="2051881" cy="102594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b="1" kern="1200" dirty="0" smtClean="0"/>
            <a:t>Analyzing instruction for the purpose of improving it</a:t>
          </a:r>
          <a:endParaRPr lang="en-US" sz="1400" b="1" kern="1200" dirty="0"/>
        </a:p>
      </dsp:txBody>
      <dsp:txXfrm>
        <a:off x="954575" y="1150530"/>
        <a:ext cx="1951717" cy="9257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E9B72-95B1-4FDE-A2E7-2D4522A4CF2D}">
      <dsp:nvSpPr>
        <dsp:cNvPr id="0" name=""/>
        <dsp:cNvSpPr/>
      </dsp:nvSpPr>
      <dsp:spPr>
        <a:xfrm>
          <a:off x="3032692" y="564"/>
          <a:ext cx="1630964" cy="1630964"/>
        </a:xfrm>
        <a:prstGeom prst="ellipse">
          <a:avLst/>
        </a:prstGeom>
        <a:solidFill>
          <a:schemeClr val="accent6">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US" sz="1300" kern="1200" smtClean="0"/>
            <a:t>Spaced learning</a:t>
          </a:r>
          <a:endParaRPr lang="en-US" sz="1300" kern="1200"/>
        </a:p>
      </dsp:txBody>
      <dsp:txXfrm>
        <a:off x="3271541" y="239413"/>
        <a:ext cx="1153266" cy="1153266"/>
      </dsp:txXfrm>
    </dsp:sp>
    <dsp:sp modelId="{F52A76E3-9387-40B4-A395-1D77E4F02D42}">
      <dsp:nvSpPr>
        <dsp:cNvPr id="0" name=""/>
        <dsp:cNvSpPr/>
      </dsp:nvSpPr>
      <dsp:spPr>
        <a:xfrm rot="2160000">
          <a:off x="4612099" y="1253330"/>
          <a:ext cx="433518" cy="550450"/>
        </a:xfrm>
        <a:prstGeom prst="rightArrow">
          <a:avLst>
            <a:gd name="adj1" fmla="val 60000"/>
            <a:gd name="adj2" fmla="val 50000"/>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4624518" y="1325198"/>
        <a:ext cx="303463" cy="330270"/>
      </dsp:txXfrm>
    </dsp:sp>
    <dsp:sp modelId="{2583F717-4EC9-4FE0-B21E-3E4AF5FD1C42}">
      <dsp:nvSpPr>
        <dsp:cNvPr id="0" name=""/>
        <dsp:cNvSpPr/>
      </dsp:nvSpPr>
      <dsp:spPr>
        <a:xfrm>
          <a:off x="5013913" y="1440005"/>
          <a:ext cx="1630964" cy="1630964"/>
        </a:xfrm>
        <a:prstGeom prst="ellipse">
          <a:avLst/>
        </a:prstGeom>
        <a:solidFill>
          <a:schemeClr val="accent6">
            <a:shade val="50000"/>
            <a:hueOff val="0"/>
            <a:satOff val="-14970"/>
            <a:lumOff val="198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US" sz="1300" kern="1200" dirty="0" smtClean="0"/>
            <a:t>Explicit coaching and feedback (course instructor to candidates)</a:t>
          </a:r>
          <a:endParaRPr lang="en-US" sz="1300" kern="1200" dirty="0"/>
        </a:p>
      </dsp:txBody>
      <dsp:txXfrm>
        <a:off x="5252762" y="1678854"/>
        <a:ext cx="1153266" cy="1153266"/>
      </dsp:txXfrm>
    </dsp:sp>
    <dsp:sp modelId="{35E87600-E039-4B21-8DC4-CF9CFFC08EB0}">
      <dsp:nvSpPr>
        <dsp:cNvPr id="0" name=""/>
        <dsp:cNvSpPr/>
      </dsp:nvSpPr>
      <dsp:spPr>
        <a:xfrm rot="6480000">
          <a:off x="5238048" y="3133126"/>
          <a:ext cx="433518" cy="550450"/>
        </a:xfrm>
        <a:prstGeom prst="rightArrow">
          <a:avLst>
            <a:gd name="adj1" fmla="val 60000"/>
            <a:gd name="adj2" fmla="val 50000"/>
          </a:avLst>
        </a:prstGeom>
        <a:solidFill>
          <a:schemeClr val="accent6">
            <a:shade val="90000"/>
            <a:hueOff val="0"/>
            <a:satOff val="-14173"/>
            <a:lumOff val="175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5323170" y="3181371"/>
        <a:ext cx="303463" cy="330270"/>
      </dsp:txXfrm>
    </dsp:sp>
    <dsp:sp modelId="{31617F1F-72B7-4DF8-9795-D0885068860C}">
      <dsp:nvSpPr>
        <dsp:cNvPr id="0" name=""/>
        <dsp:cNvSpPr/>
      </dsp:nvSpPr>
      <dsp:spPr>
        <a:xfrm>
          <a:off x="4257154" y="3769071"/>
          <a:ext cx="1630964" cy="1630964"/>
        </a:xfrm>
        <a:prstGeom prst="ellipse">
          <a:avLst/>
        </a:prstGeom>
        <a:solidFill>
          <a:schemeClr val="accent6">
            <a:shade val="50000"/>
            <a:hueOff val="0"/>
            <a:satOff val="-29940"/>
            <a:lumOff val="397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US" sz="1300" kern="1200" smtClean="0"/>
            <a:t>Modeling (course instructor to candidates)</a:t>
          </a:r>
          <a:endParaRPr lang="en-US" sz="1300" kern="1200"/>
        </a:p>
      </dsp:txBody>
      <dsp:txXfrm>
        <a:off x="4496003" y="4007920"/>
        <a:ext cx="1153266" cy="1153266"/>
      </dsp:txXfrm>
    </dsp:sp>
    <dsp:sp modelId="{BB08CECA-C1F8-4C96-B10B-78DC4CAC813E}">
      <dsp:nvSpPr>
        <dsp:cNvPr id="0" name=""/>
        <dsp:cNvSpPr/>
      </dsp:nvSpPr>
      <dsp:spPr>
        <a:xfrm rot="10800000">
          <a:off x="3643684" y="4309328"/>
          <a:ext cx="433518" cy="550450"/>
        </a:xfrm>
        <a:prstGeom prst="rightArrow">
          <a:avLst>
            <a:gd name="adj1" fmla="val 60000"/>
            <a:gd name="adj2" fmla="val 50000"/>
          </a:avLst>
        </a:prstGeom>
        <a:solidFill>
          <a:schemeClr val="accent6">
            <a:shade val="90000"/>
            <a:hueOff val="0"/>
            <a:satOff val="-28346"/>
            <a:lumOff val="3501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3773739" y="4419418"/>
        <a:ext cx="303463" cy="330270"/>
      </dsp:txXfrm>
    </dsp:sp>
    <dsp:sp modelId="{6932789A-B46A-479A-9B32-962CD76F0C69}">
      <dsp:nvSpPr>
        <dsp:cNvPr id="0" name=""/>
        <dsp:cNvSpPr/>
      </dsp:nvSpPr>
      <dsp:spPr>
        <a:xfrm>
          <a:off x="1808230" y="3769071"/>
          <a:ext cx="1630964" cy="1630964"/>
        </a:xfrm>
        <a:prstGeom prst="ellipse">
          <a:avLst/>
        </a:prstGeom>
        <a:solidFill>
          <a:schemeClr val="accent6">
            <a:shade val="50000"/>
            <a:hueOff val="0"/>
            <a:satOff val="-29940"/>
            <a:lumOff val="397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US" sz="1300" kern="1200" smtClean="0"/>
            <a:t>Scaffolding candidate responsibilities over time</a:t>
          </a:r>
          <a:endParaRPr lang="en-US" sz="1300" kern="1200"/>
        </a:p>
      </dsp:txBody>
      <dsp:txXfrm>
        <a:off x="2047079" y="4007920"/>
        <a:ext cx="1153266" cy="1153266"/>
      </dsp:txXfrm>
    </dsp:sp>
    <dsp:sp modelId="{000EBBFB-3105-44BA-A899-C72ABF2A1D29}">
      <dsp:nvSpPr>
        <dsp:cNvPr id="0" name=""/>
        <dsp:cNvSpPr/>
      </dsp:nvSpPr>
      <dsp:spPr>
        <a:xfrm rot="15120000">
          <a:off x="2032365" y="3156464"/>
          <a:ext cx="433518" cy="550450"/>
        </a:xfrm>
        <a:prstGeom prst="rightArrow">
          <a:avLst>
            <a:gd name="adj1" fmla="val 60000"/>
            <a:gd name="adj2" fmla="val 50000"/>
          </a:avLst>
        </a:prstGeom>
        <a:solidFill>
          <a:schemeClr val="accent6">
            <a:shade val="90000"/>
            <a:hueOff val="0"/>
            <a:satOff val="-28346"/>
            <a:lumOff val="3501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2117487" y="3328399"/>
        <a:ext cx="303463" cy="330270"/>
      </dsp:txXfrm>
    </dsp:sp>
    <dsp:sp modelId="{A8249279-DD96-4EAE-AA0B-192B5BFF74C8}">
      <dsp:nvSpPr>
        <dsp:cNvPr id="0" name=""/>
        <dsp:cNvSpPr/>
      </dsp:nvSpPr>
      <dsp:spPr>
        <a:xfrm>
          <a:off x="1051471" y="1440005"/>
          <a:ext cx="1630964" cy="1630964"/>
        </a:xfrm>
        <a:prstGeom prst="ellipse">
          <a:avLst/>
        </a:prstGeom>
        <a:solidFill>
          <a:schemeClr val="accent6">
            <a:shade val="50000"/>
            <a:hueOff val="0"/>
            <a:satOff val="-14970"/>
            <a:lumOff val="198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US" sz="1300" kern="1200" smtClean="0"/>
            <a:t>Analyzing and reflecting on lessons</a:t>
          </a:r>
          <a:endParaRPr lang="en-US" sz="1300" kern="1200"/>
        </a:p>
      </dsp:txBody>
      <dsp:txXfrm>
        <a:off x="1290320" y="1678854"/>
        <a:ext cx="1153266" cy="1153266"/>
      </dsp:txXfrm>
    </dsp:sp>
    <dsp:sp modelId="{5A76A98E-7533-4AD8-BE5B-58131E3B36BF}">
      <dsp:nvSpPr>
        <dsp:cNvPr id="0" name=""/>
        <dsp:cNvSpPr/>
      </dsp:nvSpPr>
      <dsp:spPr>
        <a:xfrm rot="19440000">
          <a:off x="2630878" y="1267753"/>
          <a:ext cx="433518" cy="550450"/>
        </a:xfrm>
        <a:prstGeom prst="rightArrow">
          <a:avLst>
            <a:gd name="adj1" fmla="val 60000"/>
            <a:gd name="adj2" fmla="val 50000"/>
          </a:avLst>
        </a:prstGeom>
        <a:solidFill>
          <a:schemeClr val="accent6">
            <a:shade val="90000"/>
            <a:hueOff val="0"/>
            <a:satOff val="-14173"/>
            <a:lumOff val="175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2643297" y="1416065"/>
        <a:ext cx="303463" cy="3302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3E8B2-08EB-408D-8AFA-E88B5AB68DE2}">
      <dsp:nvSpPr>
        <dsp:cNvPr id="0" name=""/>
        <dsp:cNvSpPr/>
      </dsp:nvSpPr>
      <dsp:spPr>
        <a:xfrm>
          <a:off x="0" y="0"/>
          <a:ext cx="4320480" cy="4320480"/>
        </a:xfrm>
        <a:prstGeom prst="pie">
          <a:avLst>
            <a:gd name="adj1" fmla="val 5400000"/>
            <a:gd name="adj2" fmla="val 16200000"/>
          </a:avLst>
        </a:prstGeom>
        <a:gradFill rotWithShape="0">
          <a:gsLst>
            <a:gs pos="0">
              <a:schemeClr val="accent2">
                <a:shade val="80000"/>
                <a:hueOff val="0"/>
                <a:satOff val="0"/>
                <a:lumOff val="0"/>
                <a:alphaOff val="0"/>
                <a:tint val="100000"/>
                <a:shade val="100000"/>
                <a:satMod val="130000"/>
              </a:schemeClr>
            </a:gs>
            <a:gs pos="100000">
              <a:schemeClr val="accent2">
                <a:shade val="8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E3957A6-0AE5-44D8-A7F3-434CF8625B74}">
      <dsp:nvSpPr>
        <dsp:cNvPr id="0" name=""/>
        <dsp:cNvSpPr/>
      </dsp:nvSpPr>
      <dsp:spPr>
        <a:xfrm>
          <a:off x="2160240" y="0"/>
          <a:ext cx="5328592" cy="432048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dirty="0" err="1" smtClean="0"/>
            <a:t>Scaffolded</a:t>
          </a:r>
          <a:r>
            <a:rPr lang="en-US" sz="1900" kern="1200" dirty="0" smtClean="0"/>
            <a:t> analysis of teaching</a:t>
          </a:r>
          <a:endParaRPr lang="en-US" sz="1900" kern="1200" dirty="0"/>
        </a:p>
      </dsp:txBody>
      <dsp:txXfrm>
        <a:off x="2160240" y="0"/>
        <a:ext cx="5328592" cy="918101"/>
      </dsp:txXfrm>
    </dsp:sp>
    <dsp:sp modelId="{C4B378DF-F446-49B1-9270-28A710EE7EC9}">
      <dsp:nvSpPr>
        <dsp:cNvPr id="0" name=""/>
        <dsp:cNvSpPr/>
      </dsp:nvSpPr>
      <dsp:spPr>
        <a:xfrm>
          <a:off x="567062" y="918101"/>
          <a:ext cx="3186354" cy="3186354"/>
        </a:xfrm>
        <a:prstGeom prst="pie">
          <a:avLst>
            <a:gd name="adj1" fmla="val 5400000"/>
            <a:gd name="adj2" fmla="val 16200000"/>
          </a:avLst>
        </a:prstGeom>
        <a:gradFill rotWithShape="0">
          <a:gsLst>
            <a:gs pos="0">
              <a:schemeClr val="accent2">
                <a:shade val="80000"/>
                <a:hueOff val="270127"/>
                <a:satOff val="-21301"/>
                <a:lumOff val="12621"/>
                <a:alphaOff val="0"/>
                <a:tint val="100000"/>
                <a:shade val="100000"/>
                <a:satMod val="130000"/>
              </a:schemeClr>
            </a:gs>
            <a:gs pos="100000">
              <a:schemeClr val="accent2">
                <a:shade val="80000"/>
                <a:hueOff val="270127"/>
                <a:satOff val="-21301"/>
                <a:lumOff val="1262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7CF7732-219C-406E-9B89-0C9C93D17AF8}">
      <dsp:nvSpPr>
        <dsp:cNvPr id="0" name=""/>
        <dsp:cNvSpPr/>
      </dsp:nvSpPr>
      <dsp:spPr>
        <a:xfrm>
          <a:off x="2160240" y="918101"/>
          <a:ext cx="5328592" cy="3186354"/>
        </a:xfrm>
        <a:prstGeom prst="rect">
          <a:avLst/>
        </a:prstGeom>
        <a:solidFill>
          <a:schemeClr val="lt1">
            <a:alpha val="90000"/>
            <a:hueOff val="0"/>
            <a:satOff val="0"/>
            <a:lumOff val="0"/>
            <a:alphaOff val="0"/>
          </a:schemeClr>
        </a:solidFill>
        <a:ln w="9525" cap="flat" cmpd="sng" algn="ctr">
          <a:solidFill>
            <a:schemeClr val="accent2">
              <a:shade val="80000"/>
              <a:hueOff val="270127"/>
              <a:satOff val="-21301"/>
              <a:lumOff val="12621"/>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dirty="0" smtClean="0"/>
            <a:t>Aligned with </a:t>
          </a:r>
          <a:r>
            <a:rPr lang="en-US" sz="1900" kern="1200" dirty="0" err="1" smtClean="0"/>
            <a:t>edTPA</a:t>
          </a:r>
          <a:r>
            <a:rPr lang="en-US" sz="1900" kern="1200" dirty="0" smtClean="0"/>
            <a:t> and CT’s Common Core of Teaching (CCT)</a:t>
          </a:r>
          <a:endParaRPr lang="en-US" sz="1900" kern="1200" dirty="0"/>
        </a:p>
      </dsp:txBody>
      <dsp:txXfrm>
        <a:off x="2160240" y="918101"/>
        <a:ext cx="5328592" cy="918102"/>
      </dsp:txXfrm>
    </dsp:sp>
    <dsp:sp modelId="{950BF0AA-4F49-4CA4-97B0-FDFE6E19002E}">
      <dsp:nvSpPr>
        <dsp:cNvPr id="0" name=""/>
        <dsp:cNvSpPr/>
      </dsp:nvSpPr>
      <dsp:spPr>
        <a:xfrm>
          <a:off x="1134126" y="1836203"/>
          <a:ext cx="2052228" cy="2052228"/>
        </a:xfrm>
        <a:prstGeom prst="pie">
          <a:avLst>
            <a:gd name="adj1" fmla="val 5400000"/>
            <a:gd name="adj2" fmla="val 16200000"/>
          </a:avLst>
        </a:prstGeom>
        <a:gradFill rotWithShape="0">
          <a:gsLst>
            <a:gs pos="0">
              <a:schemeClr val="accent2">
                <a:shade val="80000"/>
                <a:hueOff val="540253"/>
                <a:satOff val="-42602"/>
                <a:lumOff val="25241"/>
                <a:alphaOff val="0"/>
                <a:tint val="100000"/>
                <a:shade val="100000"/>
                <a:satMod val="130000"/>
              </a:schemeClr>
            </a:gs>
            <a:gs pos="100000">
              <a:schemeClr val="accent2">
                <a:shade val="80000"/>
                <a:hueOff val="540253"/>
                <a:satOff val="-42602"/>
                <a:lumOff val="2524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C5837F9-D0AF-4AED-BDA0-463F9B77C68F}">
      <dsp:nvSpPr>
        <dsp:cNvPr id="0" name=""/>
        <dsp:cNvSpPr/>
      </dsp:nvSpPr>
      <dsp:spPr>
        <a:xfrm>
          <a:off x="2160240" y="1836203"/>
          <a:ext cx="5328592" cy="2052228"/>
        </a:xfrm>
        <a:prstGeom prst="rect">
          <a:avLst/>
        </a:prstGeom>
        <a:solidFill>
          <a:schemeClr val="lt1">
            <a:alpha val="90000"/>
            <a:hueOff val="0"/>
            <a:satOff val="0"/>
            <a:lumOff val="0"/>
            <a:alphaOff val="0"/>
          </a:schemeClr>
        </a:solidFill>
        <a:ln w="9525" cap="flat" cmpd="sng" algn="ctr">
          <a:solidFill>
            <a:schemeClr val="accent2">
              <a:shade val="80000"/>
              <a:hueOff val="540253"/>
              <a:satOff val="-42602"/>
              <a:lumOff val="25241"/>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smtClean="0"/>
            <a:t>Completed semester prior to student teaching</a:t>
          </a:r>
          <a:endParaRPr lang="en-US" sz="1900" kern="1200"/>
        </a:p>
      </dsp:txBody>
      <dsp:txXfrm>
        <a:off x="2160240" y="1836203"/>
        <a:ext cx="5328592" cy="918101"/>
      </dsp:txXfrm>
    </dsp:sp>
    <dsp:sp modelId="{B13FDEB8-0A1C-4C6A-8C2D-E434CF118357}">
      <dsp:nvSpPr>
        <dsp:cNvPr id="0" name=""/>
        <dsp:cNvSpPr/>
      </dsp:nvSpPr>
      <dsp:spPr>
        <a:xfrm>
          <a:off x="1701189" y="2754305"/>
          <a:ext cx="918101" cy="918101"/>
        </a:xfrm>
        <a:prstGeom prst="pie">
          <a:avLst>
            <a:gd name="adj1" fmla="val 5400000"/>
            <a:gd name="adj2" fmla="val 16200000"/>
          </a:avLst>
        </a:prstGeom>
        <a:gradFill rotWithShape="0">
          <a:gsLst>
            <a:gs pos="0">
              <a:schemeClr val="accent2">
                <a:shade val="80000"/>
                <a:hueOff val="810380"/>
                <a:satOff val="-63903"/>
                <a:lumOff val="37862"/>
                <a:alphaOff val="0"/>
                <a:tint val="100000"/>
                <a:shade val="100000"/>
                <a:satMod val="130000"/>
              </a:schemeClr>
            </a:gs>
            <a:gs pos="100000">
              <a:schemeClr val="accent2">
                <a:shade val="80000"/>
                <a:hueOff val="810380"/>
                <a:satOff val="-63903"/>
                <a:lumOff val="3786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28991D7-5554-45DE-9632-57B8205912CF}">
      <dsp:nvSpPr>
        <dsp:cNvPr id="0" name=""/>
        <dsp:cNvSpPr/>
      </dsp:nvSpPr>
      <dsp:spPr>
        <a:xfrm>
          <a:off x="2160240" y="2761953"/>
          <a:ext cx="5328592" cy="902806"/>
        </a:xfrm>
        <a:prstGeom prst="rect">
          <a:avLst/>
        </a:prstGeom>
        <a:solidFill>
          <a:schemeClr val="lt1">
            <a:alpha val="90000"/>
            <a:hueOff val="0"/>
            <a:satOff val="0"/>
            <a:lumOff val="0"/>
            <a:alphaOff val="0"/>
          </a:schemeClr>
        </a:solidFill>
        <a:ln w="9525" cap="flat" cmpd="sng" algn="ctr">
          <a:solidFill>
            <a:schemeClr val="accent2">
              <a:shade val="80000"/>
              <a:hueOff val="810380"/>
              <a:satOff val="-63903"/>
              <a:lumOff val="37862"/>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dirty="0" smtClean="0"/>
            <a:t>Video segments shared during seminar class, assessed by instructor, student, and peer(s) </a:t>
          </a:r>
          <a:endParaRPr lang="en-US" sz="1900" kern="1200" dirty="0"/>
        </a:p>
      </dsp:txBody>
      <dsp:txXfrm>
        <a:off x="2160240" y="2761953"/>
        <a:ext cx="5328592" cy="902806"/>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EE90CF7-09F9-46CB-B4BE-0A05280D4D5E}" type="datetimeFigureOut">
              <a:rPr lang="en-US" smtClean="0"/>
              <a:t>5/23/17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B8943BE-E20C-4A27-8B85-EDB72533C5AC}" type="slidenum">
              <a:rPr lang="en-US" smtClean="0"/>
              <a:t>‹#›</a:t>
            </a:fld>
            <a:endParaRPr lang="en-US"/>
          </a:p>
        </p:txBody>
      </p:sp>
    </p:spTree>
    <p:extLst>
      <p:ext uri="{BB962C8B-B14F-4D97-AF65-F5344CB8AC3E}">
        <p14:creationId xmlns:p14="http://schemas.microsoft.com/office/powerpoint/2010/main" val="3291174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vl1pPr>
          </a:lstStyle>
          <a:p>
            <a:fld id="{C83D64CA-9C96-497B-B48E-45AB44E03E25}" type="datetimeFigureOut">
              <a:rPr lang="en-US" altLang="en-US"/>
              <a:pPr/>
              <a:t>5/23/17</a:t>
            </a:fld>
            <a:endParaRPr lang="en-US" alt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fld id="{56C186E2-3E37-4B00-8862-4A712ECB5F15}" type="slidenum">
              <a:rPr lang="en-US" altLang="en-US"/>
              <a:pPr/>
              <a:t>‹#›</a:t>
            </a:fld>
            <a:endParaRPr lang="en-US" altLang="en-US"/>
          </a:p>
        </p:txBody>
      </p:sp>
    </p:spTree>
    <p:extLst>
      <p:ext uri="{BB962C8B-B14F-4D97-AF65-F5344CB8AC3E}">
        <p14:creationId xmlns:p14="http://schemas.microsoft.com/office/powerpoint/2010/main" val="80361690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In light of many of these difficulties, CEEDAR was developed as a response.</a:t>
            </a:r>
          </a:p>
          <a:p>
            <a:pPr eaLnBrk="1" hangingPunct="1"/>
            <a:endParaRPr lang="en-US" altLang="en-US" smtClean="0"/>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57066" indent="-291179">
              <a:defRPr sz="2400">
                <a:solidFill>
                  <a:schemeClr val="tx1"/>
                </a:solidFill>
                <a:latin typeface="Arial" pitchFamily="34" charset="0"/>
                <a:ea typeface="MS PGothic" pitchFamily="34" charset="-128"/>
              </a:defRPr>
            </a:lvl2pPr>
            <a:lvl3pPr marL="1164717" indent="-232943">
              <a:defRPr sz="2400">
                <a:solidFill>
                  <a:schemeClr val="tx1"/>
                </a:solidFill>
                <a:latin typeface="Arial" pitchFamily="34" charset="0"/>
                <a:ea typeface="MS PGothic" pitchFamily="34" charset="-128"/>
              </a:defRPr>
            </a:lvl3pPr>
            <a:lvl4pPr marL="1630604" indent="-232943">
              <a:defRPr sz="2400">
                <a:solidFill>
                  <a:schemeClr val="tx1"/>
                </a:solidFill>
                <a:latin typeface="Arial" pitchFamily="34" charset="0"/>
                <a:ea typeface="MS PGothic" pitchFamily="34" charset="-128"/>
              </a:defRPr>
            </a:lvl4pPr>
            <a:lvl5pPr marL="2096491" indent="-232943">
              <a:defRPr sz="2400">
                <a:solidFill>
                  <a:schemeClr val="tx1"/>
                </a:solidFill>
                <a:latin typeface="Arial" pitchFamily="34" charset="0"/>
                <a:ea typeface="MS PGothic"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MS PGothic"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MS PGothic"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MS PGothic"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MS PGothic" pitchFamily="34" charset="-128"/>
              </a:defRPr>
            </a:lvl9pPr>
          </a:lstStyle>
          <a:p>
            <a:fld id="{F3BBA41D-3131-49D6-81D1-4F96EAE4A8DD}" type="slidenum">
              <a:rPr lang="en-US" altLang="en-US" sz="1200"/>
              <a:pPr/>
              <a:t>2</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Suzanne, </a:t>
            </a: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Another lens we used was how the learner (teacher candidate) lives and experiences their developing proficiency as a teacher.  So it is organize temporally and makes recommendations about the potential roles and responsibilities of the EPP and school-based educators at each stage of the teacher candidate’s development from novice to proficiency, to the Day 1 educators schools need.</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These are screen shots from our guidance document; it is not intended that you are able to read all of the text.  You can go to our guidance document for that.  Important are the headings (Beginning, Middle, and End)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Slides 13-15 Beginning, Middle, and End of program experiences helps faculty think about the candidate experiences the program.  Are the experiences coherent in content and pedagogy.  Don’t want the faculty to lose sight of the “lived experience” of the candidate.</a:t>
            </a:r>
          </a:p>
          <a:p>
            <a:r>
              <a:rPr lang="en-US" dirty="0" smtClean="0"/>
              <a:t>Focus</a:t>
            </a:r>
            <a:r>
              <a:rPr lang="en-US" baseline="0" dirty="0" smtClean="0"/>
              <a:t> on the strategies best utilized at 3 points within/across the program.</a:t>
            </a:r>
          </a:p>
          <a:p>
            <a:r>
              <a:rPr lang="en-US" baseline="0" dirty="0" smtClean="0"/>
              <a:t>Consider whether clinical experiences should be course-based versus semester/program based (shared by multiple courses/faculty).</a:t>
            </a:r>
          </a:p>
          <a:p>
            <a:r>
              <a:rPr lang="en-US" baseline="0" dirty="0" smtClean="0"/>
              <a:t>Consider the roles and responsibilities by strategy of EPP faculty and school-based educator</a:t>
            </a:r>
          </a:p>
          <a:p>
            <a:endParaRPr lang="en-US" baseline="0" dirty="0" smtClean="0"/>
          </a:p>
          <a:p>
            <a:r>
              <a:rPr lang="en-US" baseline="0" dirty="0" smtClean="0"/>
              <a:t>Georgette Guided Observation strategy and the workgroup discussions about this.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6C186E2-3E37-4B00-8862-4A712ECB5F15}" type="slidenum">
              <a:rPr lang="en-US" altLang="en-US" smtClean="0"/>
              <a:pPr/>
              <a:t>12</a:t>
            </a:fld>
            <a:endParaRPr lang="en-US" altLang="en-US"/>
          </a:p>
        </p:txBody>
      </p:sp>
    </p:spTree>
    <p:extLst>
      <p:ext uri="{BB962C8B-B14F-4D97-AF65-F5344CB8AC3E}">
        <p14:creationId xmlns:p14="http://schemas.microsoft.com/office/powerpoint/2010/main" val="3832877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Suzanne,</a:t>
            </a:r>
          </a:p>
          <a:p>
            <a:r>
              <a:rPr lang="en-US" dirty="0" smtClean="0"/>
              <a:t>Charts</a:t>
            </a:r>
            <a:r>
              <a:rPr lang="en-US" baseline="0" dirty="0" smtClean="0"/>
              <a:t> in Slides 13-15 are screen shots from the Clinical Experience Document and just want to give participants today a visual.</a:t>
            </a:r>
            <a:endParaRPr lang="en-US" dirty="0"/>
          </a:p>
        </p:txBody>
      </p:sp>
      <p:sp>
        <p:nvSpPr>
          <p:cNvPr id="4" name="Slide Number Placeholder 3"/>
          <p:cNvSpPr>
            <a:spLocks noGrp="1"/>
          </p:cNvSpPr>
          <p:nvPr>
            <p:ph type="sldNum" sz="quarter" idx="10"/>
          </p:nvPr>
        </p:nvSpPr>
        <p:spPr/>
        <p:txBody>
          <a:bodyPr/>
          <a:lstStyle/>
          <a:p>
            <a:fld id="{56C186E2-3E37-4B00-8862-4A712ECB5F15}" type="slidenum">
              <a:rPr lang="en-US" altLang="en-US" smtClean="0"/>
              <a:pPr/>
              <a:t>13</a:t>
            </a:fld>
            <a:endParaRPr lang="en-US" altLang="en-US"/>
          </a:p>
        </p:txBody>
      </p:sp>
    </p:spTree>
    <p:extLst>
      <p:ext uri="{BB962C8B-B14F-4D97-AF65-F5344CB8AC3E}">
        <p14:creationId xmlns:p14="http://schemas.microsoft.com/office/powerpoint/2010/main" val="1773682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Suzanne</a:t>
            </a:r>
            <a:endParaRPr lang="en-US" dirty="0"/>
          </a:p>
        </p:txBody>
      </p:sp>
      <p:sp>
        <p:nvSpPr>
          <p:cNvPr id="4" name="Slide Number Placeholder 3"/>
          <p:cNvSpPr>
            <a:spLocks noGrp="1"/>
          </p:cNvSpPr>
          <p:nvPr>
            <p:ph type="sldNum" sz="quarter" idx="10"/>
          </p:nvPr>
        </p:nvSpPr>
        <p:spPr/>
        <p:txBody>
          <a:bodyPr/>
          <a:lstStyle/>
          <a:p>
            <a:fld id="{56C186E2-3E37-4B00-8862-4A712ECB5F15}" type="slidenum">
              <a:rPr lang="en-US" altLang="en-US" smtClean="0"/>
              <a:pPr/>
              <a:t>14</a:t>
            </a:fld>
            <a:endParaRPr lang="en-US" altLang="en-US"/>
          </a:p>
        </p:txBody>
      </p:sp>
    </p:spTree>
    <p:extLst>
      <p:ext uri="{BB962C8B-B14F-4D97-AF65-F5344CB8AC3E}">
        <p14:creationId xmlns:p14="http://schemas.microsoft.com/office/powerpoint/2010/main" val="301361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Suzanne</a:t>
            </a:r>
            <a:r>
              <a:rPr lang="en-US" baseline="0" dirty="0" smtClean="0"/>
              <a:t> to introduce, Georgette to weigh in</a:t>
            </a:r>
          </a:p>
          <a:p>
            <a:endParaRPr lang="en-US" baseline="0" dirty="0" smtClean="0"/>
          </a:p>
          <a:p>
            <a:r>
              <a:rPr lang="en-US" baseline="0" dirty="0" smtClean="0"/>
              <a:t>We created a planning template for the EPP planning teams to use so that they could map fieldwork experiences across semesters, particular courses or multiple courses, with signature assessments, tools, and responsibilities identified.</a:t>
            </a:r>
            <a:endParaRPr lang="en-US" dirty="0"/>
          </a:p>
        </p:txBody>
      </p:sp>
      <p:sp>
        <p:nvSpPr>
          <p:cNvPr id="4" name="Slide Number Placeholder 3"/>
          <p:cNvSpPr>
            <a:spLocks noGrp="1"/>
          </p:cNvSpPr>
          <p:nvPr>
            <p:ph type="sldNum" sz="quarter" idx="10"/>
          </p:nvPr>
        </p:nvSpPr>
        <p:spPr/>
        <p:txBody>
          <a:bodyPr/>
          <a:lstStyle/>
          <a:p>
            <a:fld id="{56C186E2-3E37-4B00-8862-4A712ECB5F15}" type="slidenum">
              <a:rPr lang="en-US" altLang="en-US" smtClean="0"/>
              <a:pPr/>
              <a:t>15</a:t>
            </a:fld>
            <a:endParaRPr lang="en-US" altLang="en-US"/>
          </a:p>
        </p:txBody>
      </p:sp>
    </p:spTree>
    <p:extLst>
      <p:ext uri="{BB962C8B-B14F-4D97-AF65-F5344CB8AC3E}">
        <p14:creationId xmlns:p14="http://schemas.microsoft.com/office/powerpoint/2010/main" val="4166489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Georgette</a:t>
            </a:r>
            <a:endParaRPr lang="en-US" dirty="0"/>
          </a:p>
        </p:txBody>
      </p:sp>
      <p:sp>
        <p:nvSpPr>
          <p:cNvPr id="4" name="Slide Number Placeholder 3"/>
          <p:cNvSpPr>
            <a:spLocks noGrp="1"/>
          </p:cNvSpPr>
          <p:nvPr>
            <p:ph type="sldNum" sz="quarter" idx="10"/>
          </p:nvPr>
        </p:nvSpPr>
        <p:spPr/>
        <p:txBody>
          <a:bodyPr/>
          <a:lstStyle/>
          <a:p>
            <a:fld id="{56C186E2-3E37-4B00-8862-4A712ECB5F15}" type="slidenum">
              <a:rPr lang="en-US" altLang="en-US" smtClean="0"/>
              <a:pPr/>
              <a:t>16</a:t>
            </a:fld>
            <a:endParaRPr lang="en-US" altLang="en-US"/>
          </a:p>
        </p:txBody>
      </p:sp>
    </p:spTree>
    <p:extLst>
      <p:ext uri="{BB962C8B-B14F-4D97-AF65-F5344CB8AC3E}">
        <p14:creationId xmlns:p14="http://schemas.microsoft.com/office/powerpoint/2010/main" val="1140773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Georgette</a:t>
            </a:r>
            <a:endParaRPr lang="en-US" dirty="0"/>
          </a:p>
        </p:txBody>
      </p:sp>
      <p:sp>
        <p:nvSpPr>
          <p:cNvPr id="4" name="Slide Number Placeholder 3"/>
          <p:cNvSpPr>
            <a:spLocks noGrp="1"/>
          </p:cNvSpPr>
          <p:nvPr>
            <p:ph type="sldNum" sz="quarter" idx="10"/>
          </p:nvPr>
        </p:nvSpPr>
        <p:spPr/>
        <p:txBody>
          <a:bodyPr/>
          <a:lstStyle/>
          <a:p>
            <a:fld id="{56C186E2-3E37-4B00-8862-4A712ECB5F15}" type="slidenum">
              <a:rPr lang="en-US" altLang="en-US" smtClean="0"/>
              <a:pPr/>
              <a:t>17</a:t>
            </a:fld>
            <a:endParaRPr lang="en-US" altLang="en-US"/>
          </a:p>
        </p:txBody>
      </p:sp>
    </p:spTree>
    <p:extLst>
      <p:ext uri="{BB962C8B-B14F-4D97-AF65-F5344CB8AC3E}">
        <p14:creationId xmlns:p14="http://schemas.microsoft.com/office/powerpoint/2010/main" val="2747095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Georgette</a:t>
            </a:r>
            <a:endParaRPr lang="en-US" dirty="0"/>
          </a:p>
        </p:txBody>
      </p:sp>
      <p:sp>
        <p:nvSpPr>
          <p:cNvPr id="4" name="Slide Number Placeholder 3"/>
          <p:cNvSpPr>
            <a:spLocks noGrp="1"/>
          </p:cNvSpPr>
          <p:nvPr>
            <p:ph type="sldNum" sz="quarter" idx="10"/>
          </p:nvPr>
        </p:nvSpPr>
        <p:spPr/>
        <p:txBody>
          <a:bodyPr/>
          <a:lstStyle/>
          <a:p>
            <a:fld id="{56C186E2-3E37-4B00-8862-4A712ECB5F15}" type="slidenum">
              <a:rPr lang="en-US" altLang="en-US" smtClean="0"/>
              <a:pPr/>
              <a:t>18</a:t>
            </a:fld>
            <a:endParaRPr lang="en-US" altLang="en-US"/>
          </a:p>
        </p:txBody>
      </p:sp>
    </p:spTree>
    <p:extLst>
      <p:ext uri="{BB962C8B-B14F-4D97-AF65-F5344CB8AC3E}">
        <p14:creationId xmlns:p14="http://schemas.microsoft.com/office/powerpoint/2010/main" val="2192938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186E2-3E37-4B00-8862-4A712ECB5F15}" type="slidenum">
              <a:rPr lang="en-US" altLang="en-US" smtClean="0"/>
              <a:pPr/>
              <a:t>19</a:t>
            </a:fld>
            <a:endParaRPr lang="en-US" altLang="en-US"/>
          </a:p>
        </p:txBody>
      </p:sp>
    </p:spTree>
    <p:extLst>
      <p:ext uri="{BB962C8B-B14F-4D97-AF65-F5344CB8AC3E}">
        <p14:creationId xmlns:p14="http://schemas.microsoft.com/office/powerpoint/2010/main" val="2447566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186E2-3E37-4B00-8862-4A712ECB5F15}" type="slidenum">
              <a:rPr lang="en-US" altLang="en-US" smtClean="0"/>
              <a:pPr/>
              <a:t>25</a:t>
            </a:fld>
            <a:endParaRPr lang="en-US" altLang="en-US"/>
          </a:p>
        </p:txBody>
      </p:sp>
    </p:spTree>
    <p:extLst>
      <p:ext uri="{BB962C8B-B14F-4D97-AF65-F5344CB8AC3E}">
        <p14:creationId xmlns:p14="http://schemas.microsoft.com/office/powerpoint/2010/main" val="1571065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Georgette</a:t>
            </a:r>
            <a:endParaRPr lang="en-US" dirty="0"/>
          </a:p>
        </p:txBody>
      </p:sp>
      <p:sp>
        <p:nvSpPr>
          <p:cNvPr id="4" name="Slide Number Placeholder 3"/>
          <p:cNvSpPr>
            <a:spLocks noGrp="1"/>
          </p:cNvSpPr>
          <p:nvPr>
            <p:ph type="sldNum" sz="quarter" idx="10"/>
          </p:nvPr>
        </p:nvSpPr>
        <p:spPr/>
        <p:txBody>
          <a:bodyPr/>
          <a:lstStyle/>
          <a:p>
            <a:fld id="{56C186E2-3E37-4B00-8862-4A712ECB5F15}" type="slidenum">
              <a:rPr lang="en-US" altLang="en-US" smtClean="0"/>
              <a:pPr/>
              <a:t>27</a:t>
            </a:fld>
            <a:endParaRPr lang="en-US" altLang="en-US"/>
          </a:p>
        </p:txBody>
      </p:sp>
    </p:spTree>
    <p:extLst>
      <p:ext uri="{BB962C8B-B14F-4D97-AF65-F5344CB8AC3E}">
        <p14:creationId xmlns:p14="http://schemas.microsoft.com/office/powerpoint/2010/main" val="159061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Georgette</a:t>
            </a:r>
            <a:endParaRPr lang="en-US" dirty="0"/>
          </a:p>
        </p:txBody>
      </p:sp>
      <p:sp>
        <p:nvSpPr>
          <p:cNvPr id="4" name="Slide Number Placeholder 3"/>
          <p:cNvSpPr>
            <a:spLocks noGrp="1"/>
          </p:cNvSpPr>
          <p:nvPr>
            <p:ph type="sldNum" sz="quarter" idx="10"/>
          </p:nvPr>
        </p:nvSpPr>
        <p:spPr/>
        <p:txBody>
          <a:bodyPr/>
          <a:lstStyle/>
          <a:p>
            <a:fld id="{56C186E2-3E37-4B00-8862-4A712ECB5F15}" type="slidenum">
              <a:rPr lang="en-US" altLang="en-US" smtClean="0"/>
              <a:pPr/>
              <a:t>4</a:t>
            </a:fld>
            <a:endParaRPr lang="en-US" altLang="en-US"/>
          </a:p>
        </p:txBody>
      </p:sp>
    </p:spTree>
    <p:extLst>
      <p:ext uri="{BB962C8B-B14F-4D97-AF65-F5344CB8AC3E}">
        <p14:creationId xmlns:p14="http://schemas.microsoft.com/office/powerpoint/2010/main" val="4166164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S PGothic" panose="020B0600070205080204" pitchFamily="34" charset="-128"/>
                <a:cs typeface="MS PGothic" charset="0"/>
              </a:rPr>
              <a:t>Suzanne</a:t>
            </a:r>
          </a:p>
          <a:p>
            <a:endParaRPr lang="en-US" sz="1200" kern="1200" dirty="0" smtClean="0">
              <a:solidFill>
                <a:schemeClr val="tx1"/>
              </a:solidFill>
              <a:effectLst/>
              <a:latin typeface="+mn-lt"/>
              <a:ea typeface="MS PGothic" panose="020B0600070205080204" pitchFamily="34" charset="-128"/>
              <a:cs typeface="MS PGothic" charset="0"/>
            </a:endParaRPr>
          </a:p>
          <a:p>
            <a:r>
              <a:rPr lang="en-US" sz="1200" kern="1200" dirty="0" smtClean="0">
                <a:solidFill>
                  <a:schemeClr val="tx1"/>
                </a:solidFill>
                <a:effectLst/>
                <a:latin typeface="+mn-lt"/>
                <a:ea typeface="MS PGothic" panose="020B0600070205080204" pitchFamily="34" charset="-128"/>
                <a:cs typeface="MS PGothic" charset="0"/>
              </a:rPr>
              <a:t>We believe that shared and informed planning and decision making among preparation faculty and supervisors from EPPs and school-based educators about teacher preparation experiences will benefit teacher candidates. The Council for Accreditation of Educator Preparation (CAEP) Standard 2 (2015, para. 7) states the following expectations for EPP and LEA partnerships on clinical experiences: </a:t>
            </a:r>
          </a:p>
          <a:p>
            <a:endParaRPr lang="en-US" sz="1200" kern="1200" dirty="0" smtClean="0">
              <a:solidFill>
                <a:schemeClr val="tx1"/>
              </a:solidFill>
              <a:effectLst/>
              <a:latin typeface="+mn-lt"/>
              <a:ea typeface="MS PGothic" panose="020B0600070205080204" pitchFamily="34" charset="-128"/>
              <a:cs typeface="MS PGothic" charset="0"/>
            </a:endParaRPr>
          </a:p>
          <a:p>
            <a:r>
              <a:rPr lang="en-US" sz="1200" kern="1200" dirty="0" smtClean="0">
                <a:solidFill>
                  <a:schemeClr val="tx1"/>
                </a:solidFill>
                <a:effectLst/>
                <a:latin typeface="+mn-lt"/>
                <a:ea typeface="MS PGothic" panose="020B0600070205080204" pitchFamily="34" charset="-128"/>
                <a:cs typeface="MS PGothic" charset="0"/>
              </a:rPr>
              <a:t>2.3 The provider [Educator Preparation Program] works with [School-Based] partners to design clinical experiences of sufficient depth, breadth, diversity, coherence, and duration to ensure that candidates demonstrate their developing effectiveness and positive impact on all students’ learning and development. Clinical experiences, including technology-enhanced learning opportunities, are structured to have multiple performance-based assessments at key points within the program to demonstrate candidates’ development of the knowledge, skills, and professional dispositions, as delineated in Standard 1, that are associated with a positive impact on the learning and development of all P–12 students.</a:t>
            </a:r>
          </a:p>
          <a:p>
            <a:endParaRPr lang="en-US" dirty="0"/>
          </a:p>
        </p:txBody>
      </p:sp>
      <p:sp>
        <p:nvSpPr>
          <p:cNvPr id="4" name="Slide Number Placeholder 3"/>
          <p:cNvSpPr>
            <a:spLocks noGrp="1"/>
          </p:cNvSpPr>
          <p:nvPr>
            <p:ph type="sldNum" sz="quarter" idx="10"/>
          </p:nvPr>
        </p:nvSpPr>
        <p:spPr/>
        <p:txBody>
          <a:bodyPr/>
          <a:lstStyle/>
          <a:p>
            <a:fld id="{56C186E2-3E37-4B00-8862-4A712ECB5F15}" type="slidenum">
              <a:rPr lang="en-US" altLang="en-US" smtClean="0"/>
              <a:pPr/>
              <a:t>28</a:t>
            </a:fld>
            <a:endParaRPr lang="en-US" altLang="en-US"/>
          </a:p>
        </p:txBody>
      </p:sp>
    </p:spTree>
    <p:extLst>
      <p:ext uri="{BB962C8B-B14F-4D97-AF65-F5344CB8AC3E}">
        <p14:creationId xmlns:p14="http://schemas.microsoft.com/office/powerpoint/2010/main" val="4126449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Georgette</a:t>
            </a:r>
            <a:endParaRPr lang="en-US" dirty="0"/>
          </a:p>
        </p:txBody>
      </p:sp>
      <p:sp>
        <p:nvSpPr>
          <p:cNvPr id="4" name="Slide Number Placeholder 3"/>
          <p:cNvSpPr>
            <a:spLocks noGrp="1"/>
          </p:cNvSpPr>
          <p:nvPr>
            <p:ph type="sldNum" sz="quarter" idx="10"/>
          </p:nvPr>
        </p:nvSpPr>
        <p:spPr/>
        <p:txBody>
          <a:bodyPr/>
          <a:lstStyle/>
          <a:p>
            <a:fld id="{56C186E2-3E37-4B00-8862-4A712ECB5F15}" type="slidenum">
              <a:rPr lang="en-US" altLang="en-US" smtClean="0"/>
              <a:pPr/>
              <a:t>29</a:t>
            </a:fld>
            <a:endParaRPr lang="en-US" altLang="en-US"/>
          </a:p>
        </p:txBody>
      </p:sp>
    </p:spTree>
    <p:extLst>
      <p:ext uri="{BB962C8B-B14F-4D97-AF65-F5344CB8AC3E}">
        <p14:creationId xmlns:p14="http://schemas.microsoft.com/office/powerpoint/2010/main" val="2184043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Suzanne</a:t>
            </a:r>
            <a:endParaRPr lang="en-US" dirty="0"/>
          </a:p>
        </p:txBody>
      </p:sp>
      <p:sp>
        <p:nvSpPr>
          <p:cNvPr id="4" name="Slide Number Placeholder 3"/>
          <p:cNvSpPr>
            <a:spLocks noGrp="1"/>
          </p:cNvSpPr>
          <p:nvPr>
            <p:ph type="sldNum" sz="quarter" idx="10"/>
          </p:nvPr>
        </p:nvSpPr>
        <p:spPr/>
        <p:txBody>
          <a:bodyPr/>
          <a:lstStyle/>
          <a:p>
            <a:fld id="{56C186E2-3E37-4B00-8862-4A712ECB5F15}" type="slidenum">
              <a:rPr lang="en-US" altLang="en-US" smtClean="0"/>
              <a:pPr/>
              <a:t>30</a:t>
            </a:fld>
            <a:endParaRPr lang="en-US" altLang="en-US"/>
          </a:p>
        </p:txBody>
      </p:sp>
    </p:spTree>
    <p:extLst>
      <p:ext uri="{BB962C8B-B14F-4D97-AF65-F5344CB8AC3E}">
        <p14:creationId xmlns:p14="http://schemas.microsoft.com/office/powerpoint/2010/main" val="1898104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Georgette</a:t>
            </a:r>
            <a:endParaRPr lang="en-US" dirty="0"/>
          </a:p>
        </p:txBody>
      </p:sp>
      <p:sp>
        <p:nvSpPr>
          <p:cNvPr id="4" name="Slide Number Placeholder 3"/>
          <p:cNvSpPr>
            <a:spLocks noGrp="1"/>
          </p:cNvSpPr>
          <p:nvPr>
            <p:ph type="sldNum" sz="quarter" idx="10"/>
          </p:nvPr>
        </p:nvSpPr>
        <p:spPr/>
        <p:txBody>
          <a:bodyPr/>
          <a:lstStyle/>
          <a:p>
            <a:fld id="{56C186E2-3E37-4B00-8862-4A712ECB5F15}" type="slidenum">
              <a:rPr lang="en-US" altLang="en-US" smtClean="0"/>
              <a:pPr/>
              <a:t>5</a:t>
            </a:fld>
            <a:endParaRPr lang="en-US" altLang="en-US"/>
          </a:p>
        </p:txBody>
      </p:sp>
    </p:spTree>
    <p:extLst>
      <p:ext uri="{BB962C8B-B14F-4D97-AF65-F5344CB8AC3E}">
        <p14:creationId xmlns:p14="http://schemas.microsoft.com/office/powerpoint/2010/main" val="2117224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Suzanne</a:t>
            </a:r>
          </a:p>
          <a:p>
            <a:endParaRPr lang="en-US" dirty="0" smtClean="0"/>
          </a:p>
          <a:p>
            <a:r>
              <a:rPr lang="en-US" dirty="0" smtClean="0"/>
              <a:t>We developed principles to guide our conceptualization of</a:t>
            </a:r>
            <a:r>
              <a:rPr lang="en-US" baseline="0" dirty="0" smtClean="0"/>
              <a:t> partnership for Educator Preparation </a:t>
            </a:r>
          </a:p>
          <a:p>
            <a:endParaRPr lang="en-US" dirty="0" smtClean="0"/>
          </a:p>
          <a:p>
            <a:r>
              <a:rPr lang="en-US" dirty="0" smtClean="0"/>
              <a:t>The first two principles focus on the importance of collaboration</a:t>
            </a:r>
          </a:p>
          <a:p>
            <a:pPr marL="228600" indent="-228600">
              <a:buAutoNum type="arabicPeriod"/>
            </a:pPr>
            <a:r>
              <a:rPr lang="en-US" dirty="0" smtClean="0"/>
              <a:t>Acknowledges</a:t>
            </a:r>
            <a:r>
              <a:rPr lang="en-US" baseline="0" dirty="0" smtClean="0"/>
              <a:t> the important role of preparation providers AND local school district personnel in preparing an effective workforce.</a:t>
            </a:r>
          </a:p>
          <a:p>
            <a:pPr marL="228600" indent="-228600">
              <a:buAutoNum type="arabicPeriod"/>
            </a:pPr>
            <a:r>
              <a:rPr lang="en-US" baseline="0" dirty="0" smtClean="0"/>
              <a:t>And that true partnership will improve the experiences for teacher candidates in substantive ways.  (Examples: technology found in school to support student learning, teaching within curricula or programs that schools have adopted, use of progress monitoring systems, etc.)</a:t>
            </a:r>
          </a:p>
          <a:p>
            <a:pPr marL="228600" indent="-228600">
              <a:buAutoNum type="arabicPeriod"/>
            </a:pPr>
            <a:endParaRPr lang="en-US" baseline="0" dirty="0" smtClean="0"/>
          </a:p>
          <a:p>
            <a:pPr marL="0" indent="0">
              <a:buNone/>
            </a:pPr>
            <a:r>
              <a:rPr lang="en-US" baseline="0" dirty="0" smtClean="0"/>
              <a:t>The next four principles focus on the important role of practice in preparation and how important it is to thoughtfully plan practice – fieldwork experiences - that is sequenced and of sufficient challenge at particular moments in time – the literature talks very specifically about this concept of </a:t>
            </a:r>
            <a:r>
              <a:rPr lang="en-US" b="1" i="1" baseline="0" dirty="0" smtClean="0"/>
              <a:t>deliberate practice.</a:t>
            </a:r>
          </a:p>
          <a:p>
            <a:pPr marL="0" indent="0">
              <a:buNone/>
            </a:pPr>
            <a:r>
              <a:rPr lang="en-US" b="0" i="0" baseline="0" dirty="0" smtClean="0"/>
              <a:t>3-5</a:t>
            </a:r>
          </a:p>
          <a:p>
            <a:pPr marL="0" indent="0">
              <a:buNone/>
            </a:pPr>
            <a:endParaRPr lang="en-US" b="0" i="0" baseline="0" dirty="0" smtClean="0"/>
          </a:p>
          <a:p>
            <a:pPr marL="0" indent="0">
              <a:buNone/>
            </a:pPr>
            <a:r>
              <a:rPr lang="en-US" b="0" i="0" baseline="0" dirty="0" smtClean="0"/>
              <a:t>Then 7 focuses on the importance of community and context in planning practice experiences</a:t>
            </a:r>
          </a:p>
          <a:p>
            <a:pPr marL="0" indent="0">
              <a:buNone/>
            </a:pPr>
            <a:endParaRPr lang="en-US" b="0" i="0" baseline="0" dirty="0" smtClean="0"/>
          </a:p>
          <a:p>
            <a:pPr marL="0" indent="0">
              <a:buNone/>
            </a:pPr>
            <a:r>
              <a:rPr lang="en-US" b="0" i="0" baseline="0" dirty="0" smtClean="0"/>
              <a:t>Finally, improvement in iterative and ongoing.  Needs change, relationships with districts change, new partners come into the educator preparation sphere.</a:t>
            </a:r>
          </a:p>
        </p:txBody>
      </p:sp>
      <p:sp>
        <p:nvSpPr>
          <p:cNvPr id="4" name="Slide Number Placeholder 3"/>
          <p:cNvSpPr>
            <a:spLocks noGrp="1"/>
          </p:cNvSpPr>
          <p:nvPr>
            <p:ph type="sldNum" sz="quarter" idx="10"/>
          </p:nvPr>
        </p:nvSpPr>
        <p:spPr/>
        <p:txBody>
          <a:bodyPr/>
          <a:lstStyle/>
          <a:p>
            <a:fld id="{56C186E2-3E37-4B00-8862-4A712ECB5F15}" type="slidenum">
              <a:rPr lang="en-US" altLang="en-US" smtClean="0"/>
              <a:pPr/>
              <a:t>6</a:t>
            </a:fld>
            <a:endParaRPr lang="en-US" altLang="en-US"/>
          </a:p>
        </p:txBody>
      </p:sp>
    </p:spTree>
    <p:extLst>
      <p:ext uri="{BB962C8B-B14F-4D97-AF65-F5344CB8AC3E}">
        <p14:creationId xmlns:p14="http://schemas.microsoft.com/office/powerpoint/2010/main" val="4222668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Suzanne</a:t>
            </a:r>
          </a:p>
          <a:p>
            <a:endParaRPr lang="en-US" dirty="0" smtClean="0"/>
          </a:p>
          <a:p>
            <a:r>
              <a:rPr lang="en-US" dirty="0" smtClean="0"/>
              <a:t>SO this guidance</a:t>
            </a:r>
            <a:r>
              <a:rPr lang="en-US" baseline="0" dirty="0" smtClean="0"/>
              <a:t> document is explicit in defining the practice activities that make a different</a:t>
            </a:r>
          </a:p>
          <a:p>
            <a:endParaRPr lang="en-US" baseline="0" dirty="0" smtClean="0"/>
          </a:p>
          <a:p>
            <a:r>
              <a:rPr lang="en-US" baseline="0" dirty="0" smtClean="0"/>
              <a:t>On this slide we emphasize our understanding of practice and how we think about it within the context of developing fieldwork experiences.</a:t>
            </a:r>
            <a:endParaRPr lang="en-US" dirty="0"/>
          </a:p>
        </p:txBody>
      </p:sp>
      <p:sp>
        <p:nvSpPr>
          <p:cNvPr id="4" name="Slide Number Placeholder 3"/>
          <p:cNvSpPr>
            <a:spLocks noGrp="1"/>
          </p:cNvSpPr>
          <p:nvPr>
            <p:ph type="sldNum" sz="quarter" idx="10"/>
          </p:nvPr>
        </p:nvSpPr>
        <p:spPr/>
        <p:txBody>
          <a:bodyPr/>
          <a:lstStyle/>
          <a:p>
            <a:fld id="{56C186E2-3E37-4B00-8862-4A712ECB5F15}" type="slidenum">
              <a:rPr lang="en-US" altLang="en-US" smtClean="0"/>
              <a:pPr/>
              <a:t>7</a:t>
            </a:fld>
            <a:endParaRPr lang="en-US" altLang="en-US"/>
          </a:p>
        </p:txBody>
      </p:sp>
    </p:spTree>
    <p:extLst>
      <p:ext uri="{BB962C8B-B14F-4D97-AF65-F5344CB8AC3E}">
        <p14:creationId xmlns:p14="http://schemas.microsoft.com/office/powerpoint/2010/main" val="116151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Georgette</a:t>
            </a:r>
            <a:endParaRPr lang="en-US" dirty="0"/>
          </a:p>
        </p:txBody>
      </p:sp>
      <p:sp>
        <p:nvSpPr>
          <p:cNvPr id="4" name="Slide Number Placeholder 3"/>
          <p:cNvSpPr>
            <a:spLocks noGrp="1"/>
          </p:cNvSpPr>
          <p:nvPr>
            <p:ph type="sldNum" sz="quarter" idx="10"/>
          </p:nvPr>
        </p:nvSpPr>
        <p:spPr/>
        <p:txBody>
          <a:bodyPr/>
          <a:lstStyle/>
          <a:p>
            <a:fld id="{56C186E2-3E37-4B00-8862-4A712ECB5F15}" type="slidenum">
              <a:rPr lang="en-US" altLang="en-US" smtClean="0"/>
              <a:pPr/>
              <a:t>8</a:t>
            </a:fld>
            <a:endParaRPr lang="en-US" altLang="en-US"/>
          </a:p>
        </p:txBody>
      </p:sp>
    </p:spTree>
    <p:extLst>
      <p:ext uri="{BB962C8B-B14F-4D97-AF65-F5344CB8AC3E}">
        <p14:creationId xmlns:p14="http://schemas.microsoft.com/office/powerpoint/2010/main" val="75484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Georgette</a:t>
            </a:r>
            <a:endParaRPr lang="en-US" dirty="0"/>
          </a:p>
        </p:txBody>
      </p:sp>
      <p:sp>
        <p:nvSpPr>
          <p:cNvPr id="4" name="Slide Number Placeholder 3"/>
          <p:cNvSpPr>
            <a:spLocks noGrp="1"/>
          </p:cNvSpPr>
          <p:nvPr>
            <p:ph type="sldNum" sz="quarter" idx="10"/>
          </p:nvPr>
        </p:nvSpPr>
        <p:spPr/>
        <p:txBody>
          <a:bodyPr/>
          <a:lstStyle/>
          <a:p>
            <a:fld id="{56C186E2-3E37-4B00-8862-4A712ECB5F15}" type="slidenum">
              <a:rPr lang="en-US" altLang="en-US" smtClean="0"/>
              <a:pPr/>
              <a:t>9</a:t>
            </a:fld>
            <a:endParaRPr lang="en-US" altLang="en-US"/>
          </a:p>
        </p:txBody>
      </p:sp>
    </p:spTree>
    <p:extLst>
      <p:ext uri="{BB962C8B-B14F-4D97-AF65-F5344CB8AC3E}">
        <p14:creationId xmlns:p14="http://schemas.microsoft.com/office/powerpoint/2010/main" val="4121642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Suzanne</a:t>
            </a:r>
          </a:p>
          <a:p>
            <a:endParaRPr lang="en-US" dirty="0" smtClean="0"/>
          </a:p>
          <a:p>
            <a:r>
              <a:rPr lang="en-US" dirty="0" smtClean="0"/>
              <a:t>Concurrent with our work, other CEEDAR folks were working on documents specifying effective evidence-based practice approaches that we used in our work.</a:t>
            </a:r>
          </a:p>
          <a:p>
            <a:endParaRPr lang="en-US" dirty="0" smtClean="0"/>
          </a:p>
          <a:p>
            <a:r>
              <a:rPr lang="en-US" dirty="0" smtClean="0"/>
              <a:t>The first document describes</a:t>
            </a:r>
            <a:r>
              <a:rPr lang="en-US" baseline="0" dirty="0" smtClean="0"/>
              <a:t> a range of practice approaches.</a:t>
            </a:r>
          </a:p>
          <a:p>
            <a:r>
              <a:rPr lang="en-US" baseline="0" dirty="0" smtClean="0"/>
              <a:t>The second document in a rubric for examining the practice opportunities provided in a program.</a:t>
            </a:r>
            <a:endParaRPr lang="en-US" dirty="0"/>
          </a:p>
        </p:txBody>
      </p:sp>
      <p:sp>
        <p:nvSpPr>
          <p:cNvPr id="4" name="Slide Number Placeholder 3"/>
          <p:cNvSpPr>
            <a:spLocks noGrp="1"/>
          </p:cNvSpPr>
          <p:nvPr>
            <p:ph type="sldNum" sz="quarter" idx="10"/>
          </p:nvPr>
        </p:nvSpPr>
        <p:spPr/>
        <p:txBody>
          <a:bodyPr/>
          <a:lstStyle/>
          <a:p>
            <a:fld id="{56C186E2-3E37-4B00-8862-4A712ECB5F15}" type="slidenum">
              <a:rPr lang="en-US" altLang="en-US" smtClean="0"/>
              <a:pPr/>
              <a:t>10</a:t>
            </a:fld>
            <a:endParaRPr lang="en-US" altLang="en-US"/>
          </a:p>
        </p:txBody>
      </p:sp>
    </p:spTree>
    <p:extLst>
      <p:ext uri="{BB962C8B-B14F-4D97-AF65-F5344CB8AC3E}">
        <p14:creationId xmlns:p14="http://schemas.microsoft.com/office/powerpoint/2010/main" val="1760637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Suzanne, Georgette to add </a:t>
            </a:r>
          </a:p>
          <a:p>
            <a:endParaRPr lang="en-US" dirty="0" smtClean="0"/>
          </a:p>
          <a:p>
            <a:r>
              <a:rPr lang="en-US" dirty="0" smtClean="0"/>
              <a:t>One lens we used was to determine which practice activities were most effective within coursework, or within fieldwork</a:t>
            </a:r>
            <a:r>
              <a:rPr lang="en-US" baseline="0" dirty="0" smtClean="0"/>
              <a:t>, or within student teaching because these are the learning structures we find in most educator preparation programs.</a:t>
            </a:r>
          </a:p>
          <a:p>
            <a:endParaRPr lang="en-US" baseline="0" dirty="0" smtClean="0"/>
          </a:p>
          <a:p>
            <a:r>
              <a:rPr lang="en-US" baseline="0" dirty="0" smtClean="0"/>
              <a:t>Discuss each briefly.</a:t>
            </a:r>
            <a:endParaRPr lang="en-US" dirty="0" smtClean="0"/>
          </a:p>
        </p:txBody>
      </p:sp>
      <p:sp>
        <p:nvSpPr>
          <p:cNvPr id="4" name="Slide Number Placeholder 3"/>
          <p:cNvSpPr>
            <a:spLocks noGrp="1"/>
          </p:cNvSpPr>
          <p:nvPr>
            <p:ph type="sldNum" sz="quarter" idx="10"/>
          </p:nvPr>
        </p:nvSpPr>
        <p:spPr/>
        <p:txBody>
          <a:bodyPr/>
          <a:lstStyle/>
          <a:p>
            <a:fld id="{56C186E2-3E37-4B00-8862-4A712ECB5F15}" type="slidenum">
              <a:rPr lang="en-US" altLang="en-US" smtClean="0"/>
              <a:pPr/>
              <a:t>11</a:t>
            </a:fld>
            <a:endParaRPr lang="en-US" altLang="en-US"/>
          </a:p>
        </p:txBody>
      </p:sp>
    </p:spTree>
    <p:extLst>
      <p:ext uri="{BB962C8B-B14F-4D97-AF65-F5344CB8AC3E}">
        <p14:creationId xmlns:p14="http://schemas.microsoft.com/office/powerpoint/2010/main" val="2078692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91680" y="332656"/>
            <a:ext cx="7313324" cy="1470025"/>
          </a:xfrm>
        </p:spPr>
        <p:txBody>
          <a:bodyPr/>
          <a:lstStyle/>
          <a:p>
            <a:r>
              <a:rPr lang="en-US" dirty="0" smtClean="0"/>
              <a:t>Click to edit Master title style</a:t>
            </a:r>
            <a:endParaRPr lang="en-US" dirty="0"/>
          </a:p>
        </p:txBody>
      </p:sp>
      <p:sp>
        <p:nvSpPr>
          <p:cNvPr id="7" name="Rectangle 3"/>
          <p:cNvSpPr>
            <a:spLocks noGrp="1" noChangeArrowheads="1"/>
          </p:cNvSpPr>
          <p:nvPr>
            <p:ph idx="13"/>
          </p:nvPr>
        </p:nvSpPr>
        <p:spPr bwMode="auto">
          <a:xfrm>
            <a:off x="1691680" y="2060848"/>
            <a:ext cx="7344816" cy="3629025"/>
          </a:xfrm>
          <a:prstGeom prst="rect">
            <a:avLst/>
          </a:prstGeom>
          <a:noFill/>
          <a:ln>
            <a:noFill/>
          </a:ln>
          <a:effectLst/>
          <a:extLst/>
        </p:spPr>
        <p:txBody>
          <a:bodyPr/>
          <a:lstStyle/>
          <a:p>
            <a:pPr lvl="0"/>
            <a:r>
              <a:rPr lang="es-ES" noProof="0" dirty="0"/>
              <a:t>Haga clic para modificar el estilo de texto del patrón</a:t>
            </a:r>
          </a:p>
          <a:p>
            <a:pPr lvl="1"/>
            <a:r>
              <a:rPr lang="es-ES" noProof="0" dirty="0"/>
              <a:t>Segundo nivel</a:t>
            </a:r>
          </a:p>
          <a:p>
            <a:pPr lvl="2"/>
            <a:r>
              <a:rPr lang="es-ES" noProof="0" dirty="0"/>
              <a:t>Tercer nivel</a:t>
            </a:r>
          </a:p>
          <a:p>
            <a:pPr lvl="3"/>
            <a:r>
              <a:rPr lang="es-ES" noProof="0" dirty="0"/>
              <a:t>Cuarto nivel</a:t>
            </a:r>
          </a:p>
          <a:p>
            <a:pPr lvl="4"/>
            <a:r>
              <a:rPr lang="es-ES" noProof="0" dirty="0"/>
              <a:t>Quinto nivel</a:t>
            </a:r>
          </a:p>
        </p:txBody>
      </p:sp>
      <p:sp>
        <p:nvSpPr>
          <p:cNvPr id="4" name="Date Placeholder 3"/>
          <p:cNvSpPr>
            <a:spLocks noGrp="1"/>
          </p:cNvSpPr>
          <p:nvPr>
            <p:ph type="dt" sz="half" idx="14"/>
          </p:nvPr>
        </p:nvSpPr>
        <p:spPr>
          <a:xfrm>
            <a:off x="28575" y="5373688"/>
            <a:ext cx="1296988" cy="268287"/>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a:p>
        </p:txBody>
      </p:sp>
    </p:spTree>
    <p:extLst>
      <p:ext uri="{BB962C8B-B14F-4D97-AF65-F5344CB8AC3E}">
        <p14:creationId xmlns:p14="http://schemas.microsoft.com/office/powerpoint/2010/main" val="3583770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8575" y="5373688"/>
            <a:ext cx="1296988" cy="268287"/>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31651DF7-227C-4596-A3C2-454808FE53E5}" type="slidenum">
              <a:rPr lang="es-ES" altLang="en-US"/>
              <a:pPr/>
              <a:t>‹#›</a:t>
            </a:fld>
            <a:endParaRPr lang="es-ES" altLang="en-US"/>
          </a:p>
        </p:txBody>
      </p:sp>
    </p:spTree>
    <p:extLst>
      <p:ext uri="{BB962C8B-B14F-4D97-AF65-F5344CB8AC3E}">
        <p14:creationId xmlns:p14="http://schemas.microsoft.com/office/powerpoint/2010/main" val="1573825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8575" y="5373688"/>
            <a:ext cx="1296988" cy="268287"/>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B9B244EC-6B45-4411-BA39-164A8A1F225C}" type="slidenum">
              <a:rPr lang="es-ES" altLang="en-US"/>
              <a:pPr/>
              <a:t>‹#›</a:t>
            </a:fld>
            <a:endParaRPr lang="es-ES" altLang="en-US"/>
          </a:p>
        </p:txBody>
      </p:sp>
    </p:spTree>
    <p:extLst>
      <p:ext uri="{BB962C8B-B14F-4D97-AF65-F5344CB8AC3E}">
        <p14:creationId xmlns:p14="http://schemas.microsoft.com/office/powerpoint/2010/main" val="74463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2973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8575" y="5373688"/>
            <a:ext cx="1296988" cy="268287"/>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a:p>
        </p:txBody>
      </p:sp>
      <p:sp>
        <p:nvSpPr>
          <p:cNvPr id="6" name="Slide Number Placeholder 5"/>
          <p:cNvSpPr>
            <a:spLocks noGrp="1"/>
          </p:cNvSpPr>
          <p:nvPr>
            <p:ph type="sldNum" sz="quarter" idx="12"/>
          </p:nvPr>
        </p:nvSpPr>
        <p:spPr>
          <a:xfrm>
            <a:off x="3923928" y="6453336"/>
            <a:ext cx="2133600" cy="288032"/>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b="1"/>
            </a:lvl1pPr>
          </a:lstStyle>
          <a:p>
            <a:r>
              <a:rPr lang="es-ES" altLang="en-US" dirty="0" err="1" smtClean="0"/>
              <a:t>Slide</a:t>
            </a:r>
            <a:r>
              <a:rPr lang="es-ES" altLang="en-US" dirty="0" smtClean="0"/>
              <a:t> </a:t>
            </a:r>
            <a:fld id="{3CD62D8B-0EF8-4205-97F0-8BB4EC117620}" type="slidenum">
              <a:rPr lang="es-ES" altLang="en-US" smtClean="0"/>
              <a:pPr/>
              <a:t>‹#›</a:t>
            </a:fld>
            <a:endParaRPr lang="es-ES" altLang="en-US" dirty="0"/>
          </a:p>
        </p:txBody>
      </p:sp>
    </p:spTree>
    <p:extLst>
      <p:ext uri="{BB962C8B-B14F-4D97-AF65-F5344CB8AC3E}">
        <p14:creationId xmlns:p14="http://schemas.microsoft.com/office/powerpoint/2010/main" val="1480558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28575" y="5373688"/>
            <a:ext cx="1296988" cy="268287"/>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E723BA81-3154-4A89-8269-CB05E057E6E6}" type="slidenum">
              <a:rPr lang="es-ES" altLang="en-US"/>
              <a:pPr/>
              <a:t>‹#›</a:t>
            </a:fld>
            <a:endParaRPr lang="es-ES" altLang="en-US"/>
          </a:p>
        </p:txBody>
      </p:sp>
    </p:spTree>
    <p:extLst>
      <p:ext uri="{BB962C8B-B14F-4D97-AF65-F5344CB8AC3E}">
        <p14:creationId xmlns:p14="http://schemas.microsoft.com/office/powerpoint/2010/main" val="320147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8575" y="5373688"/>
            <a:ext cx="1296988" cy="268287"/>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7D769ED9-7B90-4792-80F1-50603BB37F80}" type="slidenum">
              <a:rPr lang="es-ES" altLang="en-US"/>
              <a:pPr/>
              <a:t>‹#›</a:t>
            </a:fld>
            <a:endParaRPr lang="es-ES" altLang="en-US"/>
          </a:p>
        </p:txBody>
      </p:sp>
    </p:spTree>
    <p:extLst>
      <p:ext uri="{BB962C8B-B14F-4D97-AF65-F5344CB8AC3E}">
        <p14:creationId xmlns:p14="http://schemas.microsoft.com/office/powerpoint/2010/main" val="2370122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28575" y="5373688"/>
            <a:ext cx="1296988" cy="268287"/>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a:p>
        </p:txBody>
      </p:sp>
      <p:sp>
        <p:nvSpPr>
          <p:cNvPr id="9" name="Slide Number Placeholder 8"/>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B189BE3F-E586-4F76-81D3-E13830024BC1}" type="slidenum">
              <a:rPr lang="es-ES" altLang="en-US"/>
              <a:pPr/>
              <a:t>‹#›</a:t>
            </a:fld>
            <a:endParaRPr lang="es-ES" altLang="en-US"/>
          </a:p>
        </p:txBody>
      </p:sp>
    </p:spTree>
    <p:extLst>
      <p:ext uri="{BB962C8B-B14F-4D97-AF65-F5344CB8AC3E}">
        <p14:creationId xmlns:p14="http://schemas.microsoft.com/office/powerpoint/2010/main" val="497941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28575" y="5373688"/>
            <a:ext cx="1296988" cy="268287"/>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a:p>
        </p:txBody>
      </p:sp>
    </p:spTree>
    <p:extLst>
      <p:ext uri="{BB962C8B-B14F-4D97-AF65-F5344CB8AC3E}">
        <p14:creationId xmlns:p14="http://schemas.microsoft.com/office/powerpoint/2010/main" val="245307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8575" y="5373688"/>
            <a:ext cx="1296988" cy="268287"/>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a:p>
        </p:txBody>
      </p:sp>
      <p:sp>
        <p:nvSpPr>
          <p:cNvPr id="4" name="Slide Number Placeholder 3"/>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A01D2F97-23DC-4C9C-AF5E-2DA2D7C53654}" type="slidenum">
              <a:rPr lang="es-ES" altLang="en-US"/>
              <a:pPr/>
              <a:t>‹#›</a:t>
            </a:fld>
            <a:endParaRPr lang="es-ES" altLang="en-US"/>
          </a:p>
        </p:txBody>
      </p:sp>
    </p:spTree>
    <p:extLst>
      <p:ext uri="{BB962C8B-B14F-4D97-AF65-F5344CB8AC3E}">
        <p14:creationId xmlns:p14="http://schemas.microsoft.com/office/powerpoint/2010/main" val="1407531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8575" y="5373688"/>
            <a:ext cx="1296988" cy="268287"/>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2386E680-C981-4463-989B-6021B1190D56}" type="slidenum">
              <a:rPr lang="es-ES" altLang="en-US"/>
              <a:pPr/>
              <a:t>‹#›</a:t>
            </a:fld>
            <a:endParaRPr lang="es-ES" altLang="en-US"/>
          </a:p>
        </p:txBody>
      </p:sp>
    </p:spTree>
    <p:extLst>
      <p:ext uri="{BB962C8B-B14F-4D97-AF65-F5344CB8AC3E}">
        <p14:creationId xmlns:p14="http://schemas.microsoft.com/office/powerpoint/2010/main" val="123060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8575" y="5373688"/>
            <a:ext cx="1296988" cy="268287"/>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eaLnBrk="1" hangingPunct="1">
              <a:defRPr>
                <a:latin typeface="Arial" charset="0"/>
                <a:ea typeface="ＭＳ Ｐゴシック" charset="0"/>
                <a:cs typeface="Arial" charset="0"/>
              </a:defRPr>
            </a:lvl1pPr>
          </a:lstStyle>
          <a:p>
            <a:pPr>
              <a:defRPr/>
            </a:pPr>
            <a:endParaRPr lang="es-ES"/>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D187EB4F-DB09-4B59-8C30-E9699BE0BA29}" type="slidenum">
              <a:rPr lang="es-ES" altLang="en-US"/>
              <a:pPr/>
              <a:t>‹#›</a:t>
            </a:fld>
            <a:endParaRPr lang="es-ES" altLang="en-US"/>
          </a:p>
        </p:txBody>
      </p:sp>
    </p:spTree>
    <p:extLst>
      <p:ext uri="{BB962C8B-B14F-4D97-AF65-F5344CB8AC3E}">
        <p14:creationId xmlns:p14="http://schemas.microsoft.com/office/powerpoint/2010/main" val="4023204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92275" y="274638"/>
            <a:ext cx="6994525" cy="1143000"/>
          </a:xfrm>
          <a:prstGeom prst="rect">
            <a:avLst/>
          </a:prstGeom>
          <a:ln>
            <a:solidFill>
              <a:srgbClr val="0061AF"/>
            </a:solidFill>
          </a:ln>
          <a:extLst/>
        </p:spPr>
        <p:style>
          <a:lnRef idx="2">
            <a:schemeClr val="accent1"/>
          </a:lnRef>
          <a:fillRef idx="1">
            <a:schemeClr val="lt1"/>
          </a:fillRef>
          <a:effectRef idx="0">
            <a:schemeClr val="accent1"/>
          </a:effectRef>
          <a:fontRef idx="none"/>
        </p:style>
        <p:txBody>
          <a:bodyPr vert="horz" wrap="square" lIns="91440" tIns="45720" rIns="91440" bIns="45720" numCol="1" anchor="ctr" anchorCtr="0" compatLnSpc="1">
            <a:prstTxWarp prst="textNoShape">
              <a:avLst/>
            </a:prstTxWarp>
          </a:bodyPr>
          <a:lstStyle/>
          <a:p>
            <a:pPr lvl="0"/>
            <a:r>
              <a:rPr lang="es-ES" altLang="en-US" smtClean="0"/>
              <a:t>Haga clic para cambiar el estilo de título	</a:t>
            </a:r>
          </a:p>
        </p:txBody>
      </p:sp>
      <p:sp>
        <p:nvSpPr>
          <p:cNvPr id="1027" name="Rectangle 3"/>
          <p:cNvSpPr>
            <a:spLocks noGrp="1" noChangeArrowheads="1"/>
          </p:cNvSpPr>
          <p:nvPr>
            <p:ph type="body" idx="1"/>
          </p:nvPr>
        </p:nvSpPr>
        <p:spPr bwMode="auto">
          <a:xfrm>
            <a:off x="1692275" y="1600200"/>
            <a:ext cx="699452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pic>
        <p:nvPicPr>
          <p:cNvPr id="1028" name="Picture 1" descr="CEEDAR-LogoFinal-simple-white-17.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7950" y="6381750"/>
            <a:ext cx="12588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2"/>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223250" y="6092825"/>
            <a:ext cx="90805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822" r:id="rId1"/>
    <p:sldLayoutId id="2147484823" r:id="rId2"/>
    <p:sldLayoutId id="2147484824" r:id="rId3"/>
    <p:sldLayoutId id="2147484825" r:id="rId4"/>
    <p:sldLayoutId id="2147484826" r:id="rId5"/>
    <p:sldLayoutId id="2147484827" r:id="rId6"/>
    <p:sldLayoutId id="2147484828" r:id="rId7"/>
    <p:sldLayoutId id="2147484829" r:id="rId8"/>
    <p:sldLayoutId id="2147484830" r:id="rId9"/>
    <p:sldLayoutId id="2147484831" r:id="rId10"/>
    <p:sldLayoutId id="2147484832" r:id="rId11"/>
    <p:sldLayoutId id="2147484821" r:id="rId12"/>
  </p:sldLayoutIdLst>
  <p:hf hdr="0" ftr="0" dt="0"/>
  <p:txStyles>
    <p:titleStyle>
      <a:lvl1pPr algn="ctr" rtl="0" eaLnBrk="0" fontAlgn="base" hangingPunct="0">
        <a:spcBef>
          <a:spcPct val="0"/>
        </a:spcBef>
        <a:spcAft>
          <a:spcPct val="0"/>
        </a:spcAft>
        <a:defRPr sz="4400" b="1">
          <a:solidFill>
            <a:srgbClr val="0061AF"/>
          </a:solidFill>
          <a:latin typeface="+mj-lt"/>
          <a:ea typeface="MS PGothic" panose="020B0600070205080204" pitchFamily="34" charset="-128"/>
          <a:cs typeface="+mj-cs"/>
        </a:defRPr>
      </a:lvl1pPr>
      <a:lvl2pPr algn="ctr" rtl="0" eaLnBrk="0" fontAlgn="base" hangingPunct="0">
        <a:spcBef>
          <a:spcPct val="0"/>
        </a:spcBef>
        <a:spcAft>
          <a:spcPct val="0"/>
        </a:spcAft>
        <a:defRPr sz="4400" b="1">
          <a:solidFill>
            <a:srgbClr val="0061AF"/>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4400" b="1">
          <a:solidFill>
            <a:srgbClr val="0061AF"/>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4400" b="1">
          <a:solidFill>
            <a:srgbClr val="0061AF"/>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4400" b="1">
          <a:solidFill>
            <a:srgbClr val="0061AF"/>
          </a:solidFill>
          <a:latin typeface="Arial" charset="0"/>
          <a:ea typeface="MS PGothic" panose="020B0600070205080204"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Wingdings" pitchFamily="2" charset="2"/>
        <a:buChar char="²"/>
        <a:defRPr sz="3200">
          <a:solidFill>
            <a:srgbClr val="0061AF"/>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rgbClr val="0061AF"/>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0061AF"/>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0061AF"/>
          </a:solidFill>
          <a:latin typeface="+mn-lt"/>
          <a:ea typeface="Arial" charset="0"/>
          <a:cs typeface="+mn-cs"/>
        </a:defRPr>
      </a:lvl4pPr>
      <a:lvl5pPr marL="2057400" indent="-228600" algn="l" rtl="0" eaLnBrk="0" fontAlgn="base" hangingPunct="0">
        <a:spcBef>
          <a:spcPct val="20000"/>
        </a:spcBef>
        <a:spcAft>
          <a:spcPct val="0"/>
        </a:spcAft>
        <a:buChar char="»"/>
        <a:defRPr sz="2000">
          <a:solidFill>
            <a:srgbClr val="0061AF"/>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hyperlink" Target="http://ceedar.education.ufl.edu/wp-content/uploads/2016/07/Learning_To_Teach.pdf" TargetMode="External"/><Relationship Id="rId4" Type="http://schemas.openxmlformats.org/officeDocument/2006/relationships/hyperlink" Target="http://ceedar.education.ufl.edu/wp-content/uploads/2016/06/Learning-to-Teach-Rubric.pdf"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hyperlink" Target="mailto:smrobins@ku.edu" TargetMode="External"/><Relationship Id="rId4" Type="http://schemas.openxmlformats.org/officeDocument/2006/relationships/hyperlink" Target="mailto:georgette.nemr@ct.gov" TargetMode="External"/><Relationship Id="rId5" Type="http://schemas.openxmlformats.org/officeDocument/2006/relationships/hyperlink" Target="mailto:joan.nicoll-senft@ccsu.edu" TargetMode="External"/><Relationship Id="rId6" Type="http://schemas.openxmlformats.org/officeDocument/2006/relationships/hyperlink" Target="mailto:spearswerll1@southernct.edu" TargetMode="External"/><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eg"/><Relationship Id="rId5"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descr="A large white rectangle containing logos." title="White rectangle"/>
          <p:cNvSpPr txBox="1"/>
          <p:nvPr/>
        </p:nvSpPr>
        <p:spPr>
          <a:xfrm>
            <a:off x="481528" y="620688"/>
            <a:ext cx="8221116" cy="1008112"/>
          </a:xfrm>
          <a:prstGeom prst="rect">
            <a:avLst/>
          </a:prstGeom>
          <a:solidFill>
            <a:schemeClr val="bg1"/>
          </a:solidFill>
        </p:spPr>
        <p:txBody>
          <a:bodyPr wrap="square" rtlCol="0">
            <a:spAutoFit/>
          </a:bodyPr>
          <a:lstStyle/>
          <a:p>
            <a:endParaRPr lang="en-US" dirty="0"/>
          </a:p>
        </p:txBody>
      </p:sp>
      <p:grpSp>
        <p:nvGrpSpPr>
          <p:cNvPr id="5" name="Group 4" descr="The logos for the CEEDAR Center, Connecticut State Department of Education, Southern Connecticut State University, and Central Connecticut State University." title="Logos"/>
          <p:cNvGrpSpPr>
            <a:grpSpLocks noChangeAspect="1"/>
          </p:cNvGrpSpPr>
          <p:nvPr/>
        </p:nvGrpSpPr>
        <p:grpSpPr>
          <a:xfrm>
            <a:off x="755576" y="764704"/>
            <a:ext cx="7477192" cy="720080"/>
            <a:chOff x="602045" y="0"/>
            <a:chExt cx="6699608" cy="645583"/>
          </a:xfrm>
          <a:solidFill>
            <a:schemeClr val="bg1"/>
          </a:solidFill>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9947" y="16933"/>
              <a:ext cx="749300" cy="628650"/>
            </a:xfrm>
            <a:prstGeom prst="rect">
              <a:avLst/>
            </a:prstGeom>
            <a:grpFill/>
          </p:spPr>
        </p:pic>
        <p:pic>
          <p:nvPicPr>
            <p:cNvPr id="8" name="Picture 7" descr="\\il1filesvr\groups\Editing\Design Folders\Logos\Logos Other\CEEDAR\CEEDAR Center Logo.png"/>
            <p:cNvPicPr preferRelativeResize="0">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045" y="50800"/>
              <a:ext cx="2751455" cy="594360"/>
            </a:xfrm>
            <a:prstGeom prst="rect">
              <a:avLst/>
            </a:prstGeom>
            <a:grpFill/>
            <a:ln>
              <a:noFill/>
            </a:ln>
          </p:spPr>
        </p:pic>
        <p:pic>
          <p:nvPicPr>
            <p:cNvPr id="9" name="Picture 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37740" y="0"/>
              <a:ext cx="1302385" cy="640080"/>
            </a:xfrm>
            <a:prstGeom prst="rect">
              <a:avLst/>
            </a:prstGeom>
            <a:grpFill/>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2133" y="0"/>
              <a:ext cx="1239520" cy="640080"/>
            </a:xfrm>
            <a:prstGeom prst="rect">
              <a:avLst/>
            </a:prstGeom>
            <a:grpFill/>
          </p:spPr>
        </p:pic>
      </p:grpSp>
      <p:sp>
        <p:nvSpPr>
          <p:cNvPr id="14339" name="Rectangle 110"/>
          <p:cNvSpPr txBox="1">
            <a:spLocks noChangeArrowheads="1"/>
          </p:cNvSpPr>
          <p:nvPr/>
        </p:nvSpPr>
        <p:spPr bwMode="auto">
          <a:xfrm>
            <a:off x="107504" y="3356992"/>
            <a:ext cx="8928992"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600" b="1" dirty="0">
                <a:solidFill>
                  <a:srgbClr val="0061AF"/>
                </a:solidFill>
              </a:rPr>
              <a:t>Developing Quality Fieldwork Experiences for Teacher </a:t>
            </a:r>
            <a:r>
              <a:rPr lang="en-US" altLang="en-US" sz="2600" b="1" dirty="0" smtClean="0">
                <a:solidFill>
                  <a:srgbClr val="0061AF"/>
                </a:solidFill>
              </a:rPr>
              <a:t>Candidates:</a:t>
            </a:r>
          </a:p>
          <a:p>
            <a:pPr algn="ctr" eaLnBrk="1" hangingPunct="1"/>
            <a:r>
              <a:rPr lang="en-US" altLang="en-US" sz="1800" b="1" dirty="0">
                <a:solidFill>
                  <a:schemeClr val="tx1">
                    <a:lumMod val="60000"/>
                    <a:lumOff val="40000"/>
                  </a:schemeClr>
                </a:solidFill>
              </a:rPr>
              <a:t>A Planning Guide for Educator Preparation Programs and District Partners</a:t>
            </a:r>
            <a:endParaRPr lang="en-US" altLang="en-US" sz="1800" b="1" dirty="0" smtClean="0">
              <a:solidFill>
                <a:schemeClr val="tx1">
                  <a:lumMod val="60000"/>
                  <a:lumOff val="40000"/>
                </a:schemeClr>
              </a:solidFill>
            </a:endParaRPr>
          </a:p>
          <a:p>
            <a:pPr algn="ctr" eaLnBrk="1" hangingPunct="1"/>
            <a:r>
              <a:rPr lang="en-US" altLang="en-US" sz="1800" b="1" dirty="0" smtClean="0">
                <a:solidFill>
                  <a:schemeClr val="bg1">
                    <a:lumMod val="50000"/>
                  </a:schemeClr>
                </a:solidFill>
              </a:rPr>
              <a:t>Council for Exceptional Children (CEC) Conference</a:t>
            </a:r>
          </a:p>
          <a:p>
            <a:pPr algn="ctr" eaLnBrk="1" hangingPunct="1"/>
            <a:r>
              <a:rPr lang="en-US" altLang="en-US" sz="1800" b="1" dirty="0" smtClean="0">
                <a:solidFill>
                  <a:schemeClr val="bg1">
                    <a:lumMod val="50000"/>
                  </a:schemeClr>
                </a:solidFill>
              </a:rPr>
              <a:t>April 21, 2017</a:t>
            </a:r>
            <a:endParaRPr lang="en-US" altLang="en-US" sz="1800" b="1" dirty="0">
              <a:solidFill>
                <a:schemeClr val="bg1">
                  <a:lumMod val="50000"/>
                </a:schemeClr>
              </a:solidFill>
            </a:endParaRPr>
          </a:p>
        </p:txBody>
      </p:sp>
      <p:sp>
        <p:nvSpPr>
          <p:cNvPr id="14340" name="TextBox 1"/>
          <p:cNvSpPr txBox="1">
            <a:spLocks noChangeArrowheads="1"/>
          </p:cNvSpPr>
          <p:nvPr/>
        </p:nvSpPr>
        <p:spPr bwMode="auto">
          <a:xfrm>
            <a:off x="3348038" y="6381750"/>
            <a:ext cx="2592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a:solidFill>
                  <a:schemeClr val="bg1"/>
                </a:solidFill>
              </a:rPr>
              <a:t>H325A120003</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CEEDAR Documents Informing our Work</a:t>
            </a:r>
            <a:endParaRPr lang="en-US" sz="3600" dirty="0"/>
          </a:p>
        </p:txBody>
      </p:sp>
      <p:sp>
        <p:nvSpPr>
          <p:cNvPr id="3" name="Content Placeholder 2"/>
          <p:cNvSpPr>
            <a:spLocks noGrp="1"/>
          </p:cNvSpPr>
          <p:nvPr>
            <p:ph idx="1"/>
          </p:nvPr>
        </p:nvSpPr>
        <p:spPr/>
        <p:txBody>
          <a:bodyPr/>
          <a:lstStyle/>
          <a:p>
            <a:pPr marL="0" indent="0">
              <a:buNone/>
            </a:pPr>
            <a:r>
              <a:rPr lang="en-US" sz="1800" i="1" dirty="0"/>
              <a:t>Note. </a:t>
            </a:r>
            <a:r>
              <a:rPr lang="en-US" sz="1800" dirty="0"/>
              <a:t>See the CEEDAR and GTL practice </a:t>
            </a:r>
            <a:r>
              <a:rPr lang="en-US" sz="1800" dirty="0" smtClean="0"/>
              <a:t>guides:</a:t>
            </a:r>
          </a:p>
          <a:p>
            <a:pPr marL="0" indent="0">
              <a:buNone/>
            </a:pPr>
            <a:endParaRPr lang="en-US" sz="1800" dirty="0" smtClean="0"/>
          </a:p>
          <a:p>
            <a:pPr>
              <a:spcAft>
                <a:spcPts val="1200"/>
              </a:spcAft>
            </a:pPr>
            <a:r>
              <a:rPr lang="en-US" sz="1800" i="1" u="sng" dirty="0" smtClean="0">
                <a:hlinkClick r:id="rId3"/>
              </a:rPr>
              <a:t>Learning </a:t>
            </a:r>
            <a:r>
              <a:rPr lang="en-US" sz="1800" i="1" u="sng" dirty="0">
                <a:hlinkClick r:id="rId3"/>
              </a:rPr>
              <a:t>to Teach: Practice-Based Preparation in Teacher </a:t>
            </a:r>
            <a:r>
              <a:rPr lang="en-US" sz="1800" i="1" u="sng" dirty="0" smtClean="0">
                <a:hlinkClick r:id="rId3"/>
              </a:rPr>
              <a:t>Education</a:t>
            </a:r>
            <a:r>
              <a:rPr lang="en-US" sz="1800" dirty="0" smtClean="0"/>
              <a:t> (Benedict</a:t>
            </a:r>
            <a:r>
              <a:rPr lang="en-US" sz="1800" dirty="0"/>
              <a:t>, </a:t>
            </a:r>
            <a:r>
              <a:rPr lang="en-US" sz="1800" dirty="0" err="1"/>
              <a:t>Holdheide</a:t>
            </a:r>
            <a:r>
              <a:rPr lang="en-US" sz="1800" dirty="0"/>
              <a:t>, Brownell, &amp; Foley, 2016) and </a:t>
            </a:r>
            <a:endParaRPr lang="en-US" sz="1800" dirty="0" smtClean="0"/>
          </a:p>
          <a:p>
            <a:pPr>
              <a:spcAft>
                <a:spcPts val="1200"/>
              </a:spcAft>
            </a:pPr>
            <a:r>
              <a:rPr lang="en-US" sz="1800" i="1" u="sng" dirty="0" smtClean="0">
                <a:hlinkClick r:id="rId4"/>
              </a:rPr>
              <a:t>Learning </a:t>
            </a:r>
            <a:r>
              <a:rPr lang="en-US" sz="1800" i="1" u="sng" dirty="0">
                <a:hlinkClick r:id="rId4"/>
              </a:rPr>
              <a:t>to Teach: A Framework for Crafting High-Quality, Practice Based Preparation</a:t>
            </a:r>
            <a:r>
              <a:rPr lang="en-US" sz="1800" i="1" dirty="0"/>
              <a:t> </a:t>
            </a:r>
            <a:r>
              <a:rPr lang="en-US" sz="1800" dirty="0"/>
              <a:t>(Benedict, Foley, </a:t>
            </a:r>
            <a:r>
              <a:rPr lang="en-US" sz="1800" dirty="0" err="1"/>
              <a:t>Holdheide</a:t>
            </a:r>
            <a:r>
              <a:rPr lang="en-US" sz="1800" dirty="0"/>
              <a:t>, Brownell, &amp; Kamman, 2016) for more information on evidence-based practice strategies and the research supporting their inclusion in this table.</a:t>
            </a:r>
          </a:p>
          <a:p>
            <a:endParaRPr lang="en-US" sz="1800" dirty="0"/>
          </a:p>
        </p:txBody>
      </p:sp>
    </p:spTree>
    <p:extLst>
      <p:ext uri="{BB962C8B-B14F-4D97-AF65-F5344CB8AC3E}">
        <p14:creationId xmlns:p14="http://schemas.microsoft.com/office/powerpoint/2010/main" val="324866946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Organization of Evidence-Based Practice Strategies</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28966017"/>
              </p:ext>
            </p:extLst>
          </p:nvPr>
        </p:nvGraphicFramePr>
        <p:xfrm>
          <a:off x="1692274" y="1600201"/>
          <a:ext cx="6840166" cy="4517691"/>
        </p:xfrm>
        <a:graphic>
          <a:graphicData uri="http://schemas.openxmlformats.org/drawingml/2006/table">
            <a:tbl>
              <a:tblPr firstRow="1" bandRow="1">
                <a:tableStyleId>{21E4AEA4-8DFA-4A89-87EB-49C32662AFE0}</a:tableStyleId>
              </a:tblPr>
              <a:tblGrid>
                <a:gridCol w="4013297"/>
                <a:gridCol w="915445"/>
                <a:gridCol w="845026"/>
                <a:gridCol w="1066398"/>
              </a:tblGrid>
              <a:tr h="791331">
                <a:tc>
                  <a:txBody>
                    <a:bodyPr/>
                    <a:lstStyle/>
                    <a:p>
                      <a:r>
                        <a:rPr lang="en-US" dirty="0" smtClean="0"/>
                        <a:t>Evidence-Based</a:t>
                      </a:r>
                      <a:r>
                        <a:rPr lang="en-US" baseline="0" dirty="0" smtClean="0"/>
                        <a:t> Strategies</a:t>
                      </a:r>
                      <a:endParaRPr lang="en-US" dirty="0"/>
                    </a:p>
                  </a:txBody>
                  <a:tcPr/>
                </a:tc>
                <a:tc>
                  <a:txBody>
                    <a:bodyPr/>
                    <a:lstStyle/>
                    <a:p>
                      <a:r>
                        <a:rPr lang="en-US" sz="1600" dirty="0" smtClean="0"/>
                        <a:t>Course</a:t>
                      </a:r>
                    </a:p>
                    <a:p>
                      <a:r>
                        <a:rPr lang="en-US" sz="1600" dirty="0" smtClean="0"/>
                        <a:t>work</a:t>
                      </a:r>
                      <a:endParaRPr lang="en-US" sz="1600" dirty="0"/>
                    </a:p>
                  </a:txBody>
                  <a:tcPr/>
                </a:tc>
                <a:tc>
                  <a:txBody>
                    <a:bodyPr/>
                    <a:lstStyle/>
                    <a:p>
                      <a:r>
                        <a:rPr lang="en-US" sz="1600" dirty="0" smtClean="0"/>
                        <a:t>Field</a:t>
                      </a:r>
                    </a:p>
                    <a:p>
                      <a:r>
                        <a:rPr lang="en-US" sz="1600" dirty="0" smtClean="0"/>
                        <a:t>work</a:t>
                      </a:r>
                      <a:endParaRPr lang="en-US" sz="1600" dirty="0"/>
                    </a:p>
                  </a:txBody>
                  <a:tcPr/>
                </a:tc>
                <a:tc>
                  <a:txBody>
                    <a:bodyPr/>
                    <a:lstStyle/>
                    <a:p>
                      <a:r>
                        <a:rPr lang="en-US" sz="1600" dirty="0" smtClean="0"/>
                        <a:t>Student Teaching</a:t>
                      </a:r>
                      <a:endParaRPr lang="en-US" sz="1600" dirty="0"/>
                    </a:p>
                  </a:txBody>
                  <a:tcPr/>
                </a:tc>
              </a:tr>
              <a:tr h="385785">
                <a:tc>
                  <a:txBody>
                    <a:bodyPr/>
                    <a:lstStyle/>
                    <a:p>
                      <a:r>
                        <a:rPr lang="en-US" dirty="0" smtClean="0"/>
                        <a:t>Case-study instruction</a:t>
                      </a:r>
                      <a:endParaRPr lang="en-US" dirty="0"/>
                    </a:p>
                  </a:txBody>
                  <a:tcPr/>
                </a:tc>
                <a:tc>
                  <a:txBody>
                    <a:bodyPr/>
                    <a:lstStyle/>
                    <a:p>
                      <a:pPr algn="ctr"/>
                      <a:r>
                        <a:rPr lang="en-US" dirty="0" smtClean="0"/>
                        <a:t>X</a:t>
                      </a:r>
                      <a:endParaRPr lang="en-US" dirty="0"/>
                    </a:p>
                  </a:txBody>
                  <a:tcPr/>
                </a:tc>
                <a:tc>
                  <a:txBody>
                    <a:bodyPr/>
                    <a:lstStyle/>
                    <a:p>
                      <a:pPr algn="ctr"/>
                      <a:endParaRPr lang="en-US"/>
                    </a:p>
                  </a:txBody>
                  <a:tcPr/>
                </a:tc>
                <a:tc>
                  <a:txBody>
                    <a:bodyPr/>
                    <a:lstStyle/>
                    <a:p>
                      <a:pPr algn="ctr"/>
                      <a:endParaRPr lang="en-US"/>
                    </a:p>
                  </a:txBody>
                  <a:tcPr/>
                </a:tc>
              </a:tr>
              <a:tr h="385785">
                <a:tc>
                  <a:txBody>
                    <a:bodyPr/>
                    <a:lstStyle/>
                    <a:p>
                      <a:r>
                        <a:rPr lang="en-US" dirty="0" smtClean="0"/>
                        <a:t>Microteaching</a:t>
                      </a:r>
                      <a:endParaRPr lang="en-US" dirty="0"/>
                    </a:p>
                  </a:txBody>
                  <a:tcPr/>
                </a:tc>
                <a:tc>
                  <a:txBody>
                    <a:bodyPr/>
                    <a:lstStyle/>
                    <a:p>
                      <a:pPr algn="ctr"/>
                      <a:r>
                        <a:rPr lang="en-US" dirty="0" smtClean="0"/>
                        <a:t>X</a:t>
                      </a:r>
                      <a:endParaRPr lang="en-US" dirty="0"/>
                    </a:p>
                  </a:txBody>
                  <a:tcPr/>
                </a:tc>
                <a:tc>
                  <a:txBody>
                    <a:bodyPr/>
                    <a:lstStyle/>
                    <a:p>
                      <a:pPr algn="ctr"/>
                      <a:endParaRPr lang="en-US"/>
                    </a:p>
                  </a:txBody>
                  <a:tcPr/>
                </a:tc>
                <a:tc>
                  <a:txBody>
                    <a:bodyPr/>
                    <a:lstStyle/>
                    <a:p>
                      <a:pPr algn="ctr"/>
                      <a:endParaRPr lang="en-US"/>
                    </a:p>
                  </a:txBody>
                  <a:tcPr/>
                </a:tc>
              </a:tr>
              <a:tr h="385785">
                <a:tc>
                  <a:txBody>
                    <a:bodyPr/>
                    <a:lstStyle/>
                    <a:p>
                      <a:r>
                        <a:rPr lang="en-US" dirty="0" smtClean="0"/>
                        <a:t>Virtual simulations</a:t>
                      </a:r>
                      <a:endParaRPr lang="en-US" dirty="0"/>
                    </a:p>
                  </a:txBody>
                  <a:tcPr/>
                </a:tc>
                <a:tc>
                  <a:txBody>
                    <a:bodyPr/>
                    <a:lstStyle/>
                    <a:p>
                      <a:pPr algn="ctr"/>
                      <a:r>
                        <a:rPr lang="en-US" dirty="0" smtClean="0"/>
                        <a:t>X</a:t>
                      </a:r>
                      <a:endParaRPr lang="en-US" dirty="0"/>
                    </a:p>
                  </a:txBody>
                  <a:tcPr/>
                </a:tc>
                <a:tc>
                  <a:txBody>
                    <a:bodyPr/>
                    <a:lstStyle/>
                    <a:p>
                      <a:pPr algn="ctr"/>
                      <a:endParaRPr lang="en-US" dirty="0"/>
                    </a:p>
                  </a:txBody>
                  <a:tcPr/>
                </a:tc>
                <a:tc>
                  <a:txBody>
                    <a:bodyPr/>
                    <a:lstStyle/>
                    <a:p>
                      <a:pPr algn="ctr"/>
                      <a:endParaRPr lang="en-US"/>
                    </a:p>
                  </a:txBody>
                  <a:tcPr/>
                </a:tc>
              </a:tr>
              <a:tr h="385785">
                <a:tc>
                  <a:txBody>
                    <a:bodyPr/>
                    <a:lstStyle/>
                    <a:p>
                      <a:r>
                        <a:rPr lang="en-US" dirty="0" smtClean="0"/>
                        <a:t>Video analysis</a:t>
                      </a:r>
                      <a:endParaRPr lang="en-US" dirty="0"/>
                    </a:p>
                  </a:txBody>
                  <a:tcPr/>
                </a:tc>
                <a:tc>
                  <a:txBody>
                    <a:bodyPr/>
                    <a:lstStyle/>
                    <a:p>
                      <a:pPr algn="ctr"/>
                      <a:endParaRPr lang="en-US"/>
                    </a:p>
                  </a:txBody>
                  <a:tcPr/>
                </a:tc>
                <a:tc>
                  <a:txBody>
                    <a:bodyPr/>
                    <a:lstStyle/>
                    <a:p>
                      <a:pPr algn="ctr"/>
                      <a:r>
                        <a:rPr lang="en-US" dirty="0" smtClean="0"/>
                        <a:t>X</a:t>
                      </a:r>
                      <a:endParaRPr lang="en-US" dirty="0"/>
                    </a:p>
                  </a:txBody>
                  <a:tcPr/>
                </a:tc>
                <a:tc>
                  <a:txBody>
                    <a:bodyPr/>
                    <a:lstStyle/>
                    <a:p>
                      <a:pPr algn="ctr"/>
                      <a:endParaRPr lang="en-US"/>
                    </a:p>
                  </a:txBody>
                  <a:tcPr/>
                </a:tc>
              </a:tr>
              <a:tr h="385785">
                <a:tc>
                  <a:txBody>
                    <a:bodyPr/>
                    <a:lstStyle/>
                    <a:p>
                      <a:r>
                        <a:rPr lang="en-US" dirty="0" smtClean="0"/>
                        <a:t>Tutoring</a:t>
                      </a:r>
                      <a:endParaRPr lang="en-US" dirty="0"/>
                    </a:p>
                  </a:txBody>
                  <a:tcPr/>
                </a:tc>
                <a:tc>
                  <a:txBody>
                    <a:bodyPr/>
                    <a:lstStyle/>
                    <a:p>
                      <a:pPr algn="ctr"/>
                      <a:endParaRPr lang="en-US"/>
                    </a:p>
                  </a:txBody>
                  <a:tcPr/>
                </a:tc>
                <a:tc>
                  <a:txBody>
                    <a:bodyPr/>
                    <a:lstStyle/>
                    <a:p>
                      <a:pPr algn="ctr"/>
                      <a:r>
                        <a:rPr lang="en-US" dirty="0" smtClean="0"/>
                        <a:t>X</a:t>
                      </a:r>
                      <a:endParaRPr lang="en-US" dirty="0"/>
                    </a:p>
                  </a:txBody>
                  <a:tcPr/>
                </a:tc>
                <a:tc>
                  <a:txBody>
                    <a:bodyPr/>
                    <a:lstStyle/>
                    <a:p>
                      <a:pPr algn="ctr"/>
                      <a:endParaRPr lang="en-US"/>
                    </a:p>
                  </a:txBody>
                  <a:tcPr/>
                </a:tc>
              </a:tr>
              <a:tr h="385785">
                <a:tc>
                  <a:txBody>
                    <a:bodyPr/>
                    <a:lstStyle/>
                    <a:p>
                      <a:r>
                        <a:rPr lang="en-US" dirty="0" smtClean="0"/>
                        <a:t>Lesson study</a:t>
                      </a:r>
                      <a:endParaRPr lang="en-US" dirty="0"/>
                    </a:p>
                  </a:txBody>
                  <a:tcPr/>
                </a:tc>
                <a:tc>
                  <a:txBody>
                    <a:bodyPr/>
                    <a:lstStyle/>
                    <a:p>
                      <a:pPr algn="ctr"/>
                      <a:endParaRPr lang="en-US"/>
                    </a:p>
                  </a:txBody>
                  <a:tcPr/>
                </a:tc>
                <a:tc>
                  <a:txBody>
                    <a:bodyPr/>
                    <a:lstStyle/>
                    <a:p>
                      <a:pPr algn="ctr"/>
                      <a:r>
                        <a:rPr lang="en-US" dirty="0" smtClean="0"/>
                        <a:t>X</a:t>
                      </a:r>
                      <a:endParaRPr lang="en-US" dirty="0"/>
                    </a:p>
                  </a:txBody>
                  <a:tcPr/>
                </a:tc>
                <a:tc>
                  <a:txBody>
                    <a:bodyPr/>
                    <a:lstStyle/>
                    <a:p>
                      <a:pPr algn="ctr"/>
                      <a:endParaRPr lang="en-US"/>
                    </a:p>
                  </a:txBody>
                  <a:tcPr/>
                </a:tc>
              </a:tr>
              <a:tr h="385785">
                <a:tc>
                  <a:txBody>
                    <a:bodyPr/>
                    <a:lstStyle/>
                    <a:p>
                      <a:r>
                        <a:rPr lang="en-US" dirty="0" smtClean="0"/>
                        <a:t>Coaching</a:t>
                      </a:r>
                      <a:endParaRPr lang="en-US" dirty="0"/>
                    </a:p>
                  </a:txBody>
                  <a:tcPr/>
                </a:tc>
                <a:tc>
                  <a:txBody>
                    <a:bodyPr/>
                    <a:lstStyle/>
                    <a:p>
                      <a:pPr algn="ctr"/>
                      <a:endParaRPr lang="en-US"/>
                    </a:p>
                  </a:txBody>
                  <a:tcPr/>
                </a:tc>
                <a:tc>
                  <a:txBody>
                    <a:bodyPr/>
                    <a:lstStyle/>
                    <a:p>
                      <a:pPr algn="ctr"/>
                      <a:r>
                        <a:rPr lang="en-US" dirty="0" smtClean="0"/>
                        <a:t>X</a:t>
                      </a:r>
                      <a:endParaRPr lang="en-US" dirty="0"/>
                    </a:p>
                  </a:txBody>
                  <a:tcPr/>
                </a:tc>
                <a:tc>
                  <a:txBody>
                    <a:bodyPr/>
                    <a:lstStyle/>
                    <a:p>
                      <a:pPr algn="ctr"/>
                      <a:r>
                        <a:rPr lang="en-US" dirty="0" smtClean="0"/>
                        <a:t>X</a:t>
                      </a:r>
                      <a:endParaRPr lang="en-US" dirty="0"/>
                    </a:p>
                  </a:txBody>
                  <a:tcPr/>
                </a:tc>
              </a:tr>
              <a:tr h="385785">
                <a:tc>
                  <a:txBody>
                    <a:bodyPr/>
                    <a:lstStyle/>
                    <a:p>
                      <a:r>
                        <a:rPr lang="en-US" dirty="0" smtClean="0"/>
                        <a:t>Action/practitioner research</a:t>
                      </a:r>
                      <a:endParaRPr lang="en-US" dirty="0"/>
                    </a:p>
                  </a:txBody>
                  <a:tcPr/>
                </a:tc>
                <a:tc>
                  <a:txBody>
                    <a:bodyPr/>
                    <a:lstStyle/>
                    <a:p>
                      <a:pPr algn="ctr"/>
                      <a:endParaRPr lang="en-US"/>
                    </a:p>
                  </a:txBody>
                  <a:tcPr/>
                </a:tc>
                <a:tc>
                  <a:txBody>
                    <a:bodyPr/>
                    <a:lstStyle/>
                    <a:p>
                      <a:pPr algn="ctr"/>
                      <a:r>
                        <a:rPr lang="en-US" dirty="0" smtClean="0"/>
                        <a:t>X</a:t>
                      </a:r>
                      <a:endParaRPr lang="en-US" dirty="0"/>
                    </a:p>
                  </a:txBody>
                  <a:tcPr/>
                </a:tc>
                <a:tc>
                  <a:txBody>
                    <a:bodyPr/>
                    <a:lstStyle/>
                    <a:p>
                      <a:pPr algn="ctr"/>
                      <a:r>
                        <a:rPr lang="en-US" dirty="0" smtClean="0"/>
                        <a:t>X</a:t>
                      </a:r>
                      <a:endParaRPr lang="en-US" dirty="0"/>
                    </a:p>
                  </a:txBody>
                  <a:tcPr/>
                </a:tc>
              </a:tr>
              <a:tr h="615480">
                <a:tc>
                  <a:txBody>
                    <a:bodyPr/>
                    <a:lstStyle/>
                    <a:p>
                      <a:r>
                        <a:rPr lang="en-US" dirty="0" smtClean="0"/>
                        <a:t>Practice in complex classroom contexts</a:t>
                      </a:r>
                      <a:endParaRPr lang="en-US" dirty="0"/>
                    </a:p>
                  </a:txBody>
                  <a:tcPr/>
                </a:tc>
                <a:tc>
                  <a:txBody>
                    <a:bodyPr/>
                    <a:lstStyle/>
                    <a:p>
                      <a:pPr algn="ctr"/>
                      <a:endParaRPr lang="en-US"/>
                    </a:p>
                  </a:txBody>
                  <a:tcPr/>
                </a:tc>
                <a:tc>
                  <a:txBody>
                    <a:bodyPr/>
                    <a:lstStyle/>
                    <a:p>
                      <a:pPr algn="ctr"/>
                      <a:endParaRPr lang="en-US" dirty="0"/>
                    </a:p>
                  </a:txBody>
                  <a:tcPr/>
                </a:tc>
                <a:tc>
                  <a:txBody>
                    <a:bodyPr/>
                    <a:lstStyle/>
                    <a:p>
                      <a:pPr algn="ctr"/>
                      <a:r>
                        <a:rPr lang="en-US" dirty="0" smtClean="0"/>
                        <a:t>X</a:t>
                      </a:r>
                      <a:endParaRPr lang="en-US" dirty="0"/>
                    </a:p>
                  </a:txBody>
                  <a:tcPr/>
                </a:tc>
              </a:tr>
            </a:tbl>
          </a:graphicData>
        </a:graphic>
      </p:graphicFrame>
    </p:spTree>
    <p:extLst>
      <p:ext uri="{BB962C8B-B14F-4D97-AF65-F5344CB8AC3E}">
        <p14:creationId xmlns:p14="http://schemas.microsoft.com/office/powerpoint/2010/main" val="74852083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75656" y="28280"/>
            <a:ext cx="7668344" cy="800219"/>
          </a:xfrm>
          <a:prstGeom prst="rect">
            <a:avLst/>
          </a:prstGeom>
        </p:spPr>
        <p:txBody>
          <a:bodyPr wrap="square">
            <a:spAutoFit/>
          </a:bodyPr>
          <a:lstStyle/>
          <a:p>
            <a:r>
              <a:rPr lang="en-US" b="1" dirty="0"/>
              <a:t>Beginning Experiences: </a:t>
            </a:r>
            <a:r>
              <a:rPr lang="en-US" sz="1400" dirty="0"/>
              <a:t>Ensure appropriate scaffolding of the practice-based opportunities and field experience strategies across semesters or courses to ensure both knowledge and skill development as candidates begin their preparation experience.</a:t>
            </a:r>
          </a:p>
        </p:txBody>
      </p:sp>
      <p:pic>
        <p:nvPicPr>
          <p:cNvPr id="1026" name="Picture 2" descr="A picture of a table titled beginning of program experiences. The headings are practice-based experience strategy and roles and responsibilities of partners with subheadings of EPP faculty and school-based educators. First strategy is case studies. For EPP faculty, instructors develop realistic case studies with problems of practice embedded within full and rich characterizations of children, their families, and communities. School-based edducators review case studies and verify the accuracy of the scenarios. The second strategy is guided observation where EPP faculty develop observations expectations and guide in collaboration with LEA partner and agree on feedback strategy and construct a collaborative structure to provide it to candidate. The school-based educators develop observation expectations and guide in collaboration with EPP partner, provide appropriate context and model, and agree on feedback strategy and schedule to provide to the candidate. The third strategy is microteaching where the EPP faculty instructors develp realistic case studies with problems of practice embedded within full and rich characterizations of children, their families, and communities and develop evidence-based micro teaching experiences aligned with course content. The school-based educators are not applicable for microteaching. The last strategy is tutoring experience where the EPP faculty identify instructional evidence-based and high-leverage practices candidates will use in tutoring linked to student needs and develop tutoring partners to improve feedback structure. The School-based educator teachers assist in setting up tutoring groups, identify student instructional needs, and determine appropriate evidence-based practices along with teachers provide feedback to candidate tutoring teams with faculty partner." title="Beginning of Program Experien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836712"/>
            <a:ext cx="8136904" cy="6192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12403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75656" y="28280"/>
            <a:ext cx="7668344" cy="923330"/>
          </a:xfrm>
          <a:prstGeom prst="rect">
            <a:avLst/>
          </a:prstGeom>
        </p:spPr>
        <p:txBody>
          <a:bodyPr wrap="square">
            <a:spAutoFit/>
          </a:bodyPr>
          <a:lstStyle/>
          <a:p>
            <a:r>
              <a:rPr lang="en-US" b="1" dirty="0"/>
              <a:t>Mid-Program Experiences: </a:t>
            </a:r>
            <a:r>
              <a:rPr lang="en-US" sz="1600" dirty="0"/>
              <a:t>Plan knowledge development and field experiences to build on prior knowledge developed earlier in the program and increase complexity in experiences</a:t>
            </a:r>
            <a:r>
              <a:rPr lang="en-US" dirty="0"/>
              <a:t>.</a:t>
            </a:r>
          </a:p>
        </p:txBody>
      </p:sp>
      <p:pic>
        <p:nvPicPr>
          <p:cNvPr id="4098" name="Picture 2" descr="A table of mid-program experiences with the strategy and roles of partners. For the strategy of microteaching and virtaul experience in managing class and individual behavior, the EPP faculty develops evidence-based microteaching experiences aligned with course content and works with virtual simulators on classroom and individual behavior management scenarios while the school-based educators and not applicable. The second strategy is tutoring experience where the roles of the EPP faculty and school-based educators are the same as the beginning table. The strategy of lesson study has EPP faculty facilitate teams of candidates who work collaboratively to analyze student data, standards and curriculum, plan a lesson based on the analysis, implement instruction with assigned students, analyze impact of instruction on student learning, and debrief and discuss subsequent information. The school-based educators may or may not be involved in facilitating lesson study. The final strategy is practicum or full immersion teaching experience where EPP faculty utilize instructional coaching strategy or give focused feedback strategies tied to teaching performance rubric. The school-based educators also use shared instructional coaching strategy or give focused feedback strategies tied to teaching performance rubric." title="Mid-Program Experien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7" y="951610"/>
            <a:ext cx="8136904" cy="6077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7599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5656" y="0"/>
            <a:ext cx="7560840" cy="861774"/>
          </a:xfrm>
          <a:prstGeom prst="rect">
            <a:avLst/>
          </a:prstGeom>
        </p:spPr>
        <p:txBody>
          <a:bodyPr wrap="square">
            <a:spAutoFit/>
          </a:bodyPr>
          <a:lstStyle/>
          <a:p>
            <a:r>
              <a:rPr lang="en-US" b="1" dirty="0"/>
              <a:t>End of Program Experiences: </a:t>
            </a:r>
            <a:r>
              <a:rPr lang="en-US" sz="1600" dirty="0"/>
              <a:t>Plan field experiences, </a:t>
            </a:r>
            <a:r>
              <a:rPr lang="en-US" sz="1600" dirty="0" err="1"/>
              <a:t>practica</a:t>
            </a:r>
            <a:r>
              <a:rPr lang="en-US" sz="1600" dirty="0"/>
              <a:t>, and student teaching that allow candidates to experience the full complexity of teaching diverse students representing varied communities and needs.</a:t>
            </a:r>
          </a:p>
        </p:txBody>
      </p:sp>
      <p:pic>
        <p:nvPicPr>
          <p:cNvPr id="5122" name="Picture 2" descr="The end of program experience table has lesson study and practicum as the strategies with the same roles for the partners as in the mid program experience." title="End of program exper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993" y="980728"/>
            <a:ext cx="8136904"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233969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Template</a:t>
            </a:r>
            <a:endParaRPr lang="en-US" dirty="0"/>
          </a:p>
        </p:txBody>
      </p:sp>
      <p:pic>
        <p:nvPicPr>
          <p:cNvPr id="2050" name="Picture 2" descr="A template where the example is semester 1 of example program. It has 7 boxes with space underneath. Course and description, objectives for clinical experiences, field activities and strategy employed, key assessments with standards met, school-based educator responsibilities, candidate supervisor responsibilities, and tools." title="Clinical Experience planning tem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556792"/>
            <a:ext cx="7507665" cy="305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88253" y="4613343"/>
            <a:ext cx="6840760" cy="646331"/>
          </a:xfrm>
          <a:prstGeom prst="rect">
            <a:avLst/>
          </a:prstGeom>
          <a:noFill/>
        </p:spPr>
        <p:txBody>
          <a:bodyPr wrap="square" rtlCol="0">
            <a:spAutoFit/>
          </a:bodyPr>
          <a:lstStyle/>
          <a:p>
            <a:r>
              <a:rPr lang="en-US" dirty="0" smtClean="0"/>
              <a:t>Two university examples of how this template can be used are contained in Appendix H &amp; I</a:t>
            </a:r>
            <a:endParaRPr lang="en-US" dirty="0"/>
          </a:p>
        </p:txBody>
      </p:sp>
    </p:spTree>
    <p:extLst>
      <p:ext uri="{BB962C8B-B14F-4D97-AF65-F5344CB8AC3E}">
        <p14:creationId xmlns:p14="http://schemas.microsoft.com/office/powerpoint/2010/main" val="120635370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Practice Based Strategies: Tools Highlighted</a:t>
            </a:r>
            <a:endParaRPr lang="en-US" sz="3600" dirty="0"/>
          </a:p>
        </p:txBody>
      </p:sp>
      <p:sp>
        <p:nvSpPr>
          <p:cNvPr id="3" name="Content Placeholder 2"/>
          <p:cNvSpPr>
            <a:spLocks noGrp="1"/>
          </p:cNvSpPr>
          <p:nvPr>
            <p:ph idx="1"/>
          </p:nvPr>
        </p:nvSpPr>
        <p:spPr/>
        <p:txBody>
          <a:bodyPr/>
          <a:lstStyle/>
          <a:p>
            <a:pPr>
              <a:buClr>
                <a:srgbClr val="FF0000"/>
              </a:buClr>
              <a:buFont typeface="Wingdings" panose="05000000000000000000" pitchFamily="2" charset="2"/>
              <a:buChar char=""/>
            </a:pPr>
            <a:r>
              <a:rPr lang="en-US" sz="2400" dirty="0"/>
              <a:t>Sample Grade 3–5 English Language Arts Observation Guide </a:t>
            </a:r>
          </a:p>
          <a:p>
            <a:pPr>
              <a:buClr>
                <a:srgbClr val="FF0000"/>
              </a:buClr>
              <a:buFont typeface="Wingdings" panose="05000000000000000000" pitchFamily="2" charset="2"/>
              <a:buChar char=""/>
            </a:pPr>
            <a:r>
              <a:rPr lang="en-US" sz="2400" dirty="0" smtClean="0"/>
              <a:t>Sample </a:t>
            </a:r>
            <a:r>
              <a:rPr lang="en-US" sz="2400" dirty="0"/>
              <a:t>Video Analysis Assessment Guide</a:t>
            </a:r>
          </a:p>
          <a:p>
            <a:pPr>
              <a:buClr>
                <a:srgbClr val="FF0000"/>
              </a:buClr>
              <a:buFont typeface="Wingdings" panose="05000000000000000000" pitchFamily="2" charset="2"/>
              <a:buChar char=""/>
            </a:pPr>
            <a:r>
              <a:rPr lang="en-US" sz="2400" dirty="0" smtClean="0"/>
              <a:t>Sample </a:t>
            </a:r>
            <a:r>
              <a:rPr lang="en-US" sz="2400" dirty="0"/>
              <a:t>Tutoring Guide</a:t>
            </a:r>
          </a:p>
          <a:p>
            <a:pPr>
              <a:buClr>
                <a:srgbClr val="FF0000"/>
              </a:buClr>
              <a:buFont typeface="Wingdings" panose="05000000000000000000" pitchFamily="2" charset="2"/>
              <a:buChar char=""/>
            </a:pPr>
            <a:r>
              <a:rPr lang="en-US" sz="2400" dirty="0" smtClean="0"/>
              <a:t>Lesson </a:t>
            </a:r>
            <a:r>
              <a:rPr lang="en-US" sz="2400" dirty="0"/>
              <a:t>Study </a:t>
            </a:r>
            <a:r>
              <a:rPr lang="en-US" sz="2400" dirty="0" smtClean="0"/>
              <a:t>Protocols</a:t>
            </a:r>
            <a:endParaRPr lang="en-US" sz="2400" dirty="0"/>
          </a:p>
          <a:p>
            <a:pPr>
              <a:buClr>
                <a:srgbClr val="FF0000"/>
              </a:buClr>
              <a:buFont typeface="Wingdings" panose="05000000000000000000" pitchFamily="2" charset="2"/>
              <a:buChar char=""/>
            </a:pPr>
            <a:r>
              <a:rPr lang="en-US" sz="2400" dirty="0" smtClean="0"/>
              <a:t>Observation/Coaching </a:t>
            </a:r>
            <a:r>
              <a:rPr lang="en-US" sz="2400" dirty="0"/>
              <a:t>Guide for School-Based Practitioners </a:t>
            </a:r>
          </a:p>
          <a:p>
            <a:pPr marL="0" indent="0">
              <a:buNone/>
            </a:pPr>
            <a:endParaRPr lang="en-US" dirty="0"/>
          </a:p>
        </p:txBody>
      </p:sp>
    </p:spTree>
    <p:extLst>
      <p:ext uri="{BB962C8B-B14F-4D97-AF65-F5344CB8AC3E}">
        <p14:creationId xmlns:p14="http://schemas.microsoft.com/office/powerpoint/2010/main" val="275311870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of the observation guide designed to show what instructional practices are being observed." title="Observation Guide"/>
          <p:cNvPicPr/>
          <p:nvPr/>
        </p:nvPicPr>
        <p:blipFill>
          <a:blip r:embed="rId3">
            <a:extLst>
              <a:ext uri="{28A0092B-C50C-407E-A947-70E740481C1C}">
                <a14:useLocalDpi xmlns:a14="http://schemas.microsoft.com/office/drawing/2010/main" val="0"/>
              </a:ext>
            </a:extLst>
          </a:blip>
          <a:srcRect/>
          <a:stretch>
            <a:fillRect/>
          </a:stretch>
        </p:blipFill>
        <p:spPr bwMode="auto">
          <a:xfrm>
            <a:off x="1440160" y="1"/>
            <a:ext cx="7740352" cy="6967854"/>
          </a:xfrm>
          <a:prstGeom prst="rect">
            <a:avLst/>
          </a:prstGeom>
          <a:noFill/>
        </p:spPr>
      </p:pic>
    </p:spTree>
    <p:extLst>
      <p:ext uri="{BB962C8B-B14F-4D97-AF65-F5344CB8AC3E}">
        <p14:creationId xmlns:p14="http://schemas.microsoft.com/office/powerpoint/2010/main" val="1639431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475657" y="0"/>
            <a:ext cx="7560840" cy="548680"/>
          </a:xfrm>
          <a:prstGeom prst="rect">
            <a:avLst/>
          </a:prstGeom>
          <a:ln w="38100">
            <a:solidFill>
              <a:srgbClr val="0061AF"/>
            </a:solidFill>
          </a:ln>
        </p:spPr>
        <p:txBody>
          <a:bodyPr/>
          <a:lstStyle>
            <a:lvl1pPr algn="ctr" rtl="0" eaLnBrk="0" fontAlgn="base" hangingPunct="0">
              <a:spcBef>
                <a:spcPct val="0"/>
              </a:spcBef>
              <a:spcAft>
                <a:spcPct val="0"/>
              </a:spcAft>
              <a:defRPr sz="4400" b="1">
                <a:solidFill>
                  <a:srgbClr val="0061AF"/>
                </a:solidFill>
                <a:latin typeface="+mj-lt"/>
                <a:ea typeface="MS PGothic" panose="020B0600070205080204" pitchFamily="34" charset="-128"/>
                <a:cs typeface="+mj-cs"/>
              </a:defRPr>
            </a:lvl1pPr>
            <a:lvl2pPr algn="ctr" rtl="0" eaLnBrk="0" fontAlgn="base" hangingPunct="0">
              <a:spcBef>
                <a:spcPct val="0"/>
              </a:spcBef>
              <a:spcAft>
                <a:spcPct val="0"/>
              </a:spcAft>
              <a:defRPr sz="4400" b="1">
                <a:solidFill>
                  <a:srgbClr val="0061AF"/>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4400" b="1">
                <a:solidFill>
                  <a:srgbClr val="0061AF"/>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4400" b="1">
                <a:solidFill>
                  <a:srgbClr val="0061AF"/>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4400" b="1">
                <a:solidFill>
                  <a:srgbClr val="0061AF"/>
                </a:solidFill>
                <a:latin typeface="Arial" charset="0"/>
                <a:ea typeface="MS PGothic" panose="020B0600070205080204"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r>
              <a:rPr lang="en-US" sz="2800" kern="0" dirty="0" smtClean="0"/>
              <a:t>Tutoring Guide</a:t>
            </a:r>
            <a:endParaRPr lang="en-US" sz="2800" kern="0" dirty="0"/>
          </a:p>
        </p:txBody>
      </p:sp>
      <p:pic>
        <p:nvPicPr>
          <p:cNvPr id="6147" name="Picture 3" descr="A picture of the tutoring guide for math and reading. The categories of the guide are content training focus, assessment training, age tutored, in-class training, frequency of tutoring, supervision, focus of tutoring sessions, assignments, and examples of high-leverage/evidence-based practices learned." title="Tutoring Gu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548680"/>
            <a:ext cx="7812360" cy="63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577583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692275" y="188640"/>
            <a:ext cx="6994525" cy="864096"/>
          </a:xfrm>
          <a:prstGeom prst="rect">
            <a:avLst/>
          </a:prstGeom>
          <a:noFill/>
          <a:ln w="28575">
            <a:solidFill>
              <a:srgbClr val="0061AF"/>
            </a:solidFill>
          </a:ln>
        </p:spPr>
        <p:txBody>
          <a:bodyPr/>
          <a:lstStyle>
            <a:lvl1pPr algn="ctr" rtl="0" eaLnBrk="0" fontAlgn="base" hangingPunct="0">
              <a:spcBef>
                <a:spcPct val="0"/>
              </a:spcBef>
              <a:spcAft>
                <a:spcPct val="0"/>
              </a:spcAft>
              <a:defRPr sz="4400" b="1">
                <a:solidFill>
                  <a:srgbClr val="0061AF"/>
                </a:solidFill>
                <a:latin typeface="+mj-lt"/>
                <a:ea typeface="MS PGothic" panose="020B0600070205080204" pitchFamily="34" charset="-128"/>
                <a:cs typeface="+mj-cs"/>
              </a:defRPr>
            </a:lvl1pPr>
            <a:lvl2pPr algn="ctr" rtl="0" eaLnBrk="0" fontAlgn="base" hangingPunct="0">
              <a:spcBef>
                <a:spcPct val="0"/>
              </a:spcBef>
              <a:spcAft>
                <a:spcPct val="0"/>
              </a:spcAft>
              <a:defRPr sz="4400" b="1">
                <a:solidFill>
                  <a:srgbClr val="0061AF"/>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4400" b="1">
                <a:solidFill>
                  <a:srgbClr val="0061AF"/>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4400" b="1">
                <a:solidFill>
                  <a:srgbClr val="0061AF"/>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4400" b="1">
                <a:solidFill>
                  <a:srgbClr val="0061AF"/>
                </a:solidFill>
                <a:latin typeface="Arial" charset="0"/>
                <a:ea typeface="MS PGothic" panose="020B0600070205080204"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r>
              <a:rPr lang="en-US" kern="0" dirty="0" smtClean="0"/>
              <a:t>Tutoring</a:t>
            </a:r>
            <a:endParaRPr lang="en-US" kern="0" dirty="0"/>
          </a:p>
        </p:txBody>
      </p:sp>
      <p:sp>
        <p:nvSpPr>
          <p:cNvPr id="5" name="Content Placeholder 2"/>
          <p:cNvSpPr txBox="1">
            <a:spLocks/>
          </p:cNvSpPr>
          <p:nvPr/>
        </p:nvSpPr>
        <p:spPr>
          <a:xfrm>
            <a:off x="1692275" y="1340768"/>
            <a:ext cx="6994525" cy="4968552"/>
          </a:xfrm>
          <a:prstGeom prst="rect">
            <a:avLst/>
          </a:prstGeom>
        </p:spPr>
        <p:txBody>
          <a:bodyPr/>
          <a:lstStyle>
            <a:lvl1pPr marL="342900" indent="-342900" algn="l" rtl="0" eaLnBrk="0" fontAlgn="base" hangingPunct="0">
              <a:spcBef>
                <a:spcPct val="20000"/>
              </a:spcBef>
              <a:spcAft>
                <a:spcPct val="0"/>
              </a:spcAft>
              <a:buFont typeface="Wingdings" pitchFamily="2" charset="2"/>
              <a:buChar char="²"/>
              <a:defRPr sz="3200">
                <a:solidFill>
                  <a:srgbClr val="0061AF"/>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rgbClr val="0061AF"/>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0061AF"/>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0061AF"/>
                </a:solidFill>
                <a:latin typeface="+mn-lt"/>
                <a:ea typeface="Arial" charset="0"/>
                <a:cs typeface="+mn-cs"/>
              </a:defRPr>
            </a:lvl4pPr>
            <a:lvl5pPr marL="2057400" indent="-228600" algn="l" rtl="0" eaLnBrk="0" fontAlgn="base" hangingPunct="0">
              <a:spcBef>
                <a:spcPct val="20000"/>
              </a:spcBef>
              <a:spcAft>
                <a:spcPct val="0"/>
              </a:spcAft>
              <a:buChar char="»"/>
              <a:defRPr sz="2000">
                <a:solidFill>
                  <a:srgbClr val="0061AF"/>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r>
              <a:rPr lang="en-US" sz="2800" kern="0" dirty="0" smtClean="0"/>
              <a:t>Examples from undergraduate special education program</a:t>
            </a:r>
          </a:p>
          <a:p>
            <a:r>
              <a:rPr lang="en-US" sz="2800" kern="0" dirty="0" smtClean="0"/>
              <a:t>Two parallel courses with embedded supervised tutoring </a:t>
            </a:r>
          </a:p>
          <a:p>
            <a:pPr lvl="1" indent="-342900"/>
            <a:r>
              <a:rPr lang="en-US" kern="0" dirty="0" smtClean="0"/>
              <a:t>SED 365 Math and 435 Reading</a:t>
            </a:r>
          </a:p>
          <a:p>
            <a:r>
              <a:rPr lang="en-US" sz="2800" dirty="0" smtClean="0"/>
              <a:t>Course </a:t>
            </a:r>
            <a:r>
              <a:rPr lang="en-US" sz="2800" dirty="0"/>
              <a:t>content knowledge addressed first 7-8 </a:t>
            </a:r>
            <a:r>
              <a:rPr lang="en-US" sz="2800" dirty="0" smtClean="0"/>
              <a:t>weeks, tutoring follows in next 7-8 weeks</a:t>
            </a:r>
          </a:p>
          <a:p>
            <a:r>
              <a:rPr lang="en-US" sz="2800" dirty="0" smtClean="0"/>
              <a:t>Formative </a:t>
            </a:r>
            <a:r>
              <a:rPr lang="en-US" sz="2800" dirty="0"/>
              <a:t>assessments </a:t>
            </a:r>
            <a:endParaRPr lang="en-US" sz="2800" dirty="0" smtClean="0"/>
          </a:p>
          <a:p>
            <a:r>
              <a:rPr lang="en-US" sz="2800" dirty="0" smtClean="0"/>
              <a:t>In-class </a:t>
            </a:r>
            <a:r>
              <a:rPr lang="en-US" sz="2800" dirty="0"/>
              <a:t>practice with a peer</a:t>
            </a:r>
          </a:p>
          <a:p>
            <a:endParaRPr lang="en-US" sz="2800" kern="0" dirty="0" smtClean="0"/>
          </a:p>
        </p:txBody>
      </p:sp>
    </p:spTree>
    <p:extLst>
      <p:ext uri="{BB962C8B-B14F-4D97-AF65-F5344CB8AC3E}">
        <p14:creationId xmlns:p14="http://schemas.microsoft.com/office/powerpoint/2010/main" val="2433366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2876" y="692696"/>
            <a:ext cx="7667625" cy="5040560"/>
          </a:xfrm>
          <a:noFill/>
          <a:ln>
            <a:noFill/>
          </a:ln>
        </p:spPr>
        <p:txBody>
          <a:bodyPr/>
          <a:lstStyle/>
          <a:p>
            <a:r>
              <a:rPr lang="en-US" sz="3600" dirty="0" smtClean="0">
                <a:effectLst>
                  <a:outerShdw blurRad="38100" dist="38100" dir="2700000" algn="tl">
                    <a:srgbClr val="000000">
                      <a:alpha val="43137"/>
                    </a:srgbClr>
                  </a:outerShdw>
                </a:effectLst>
              </a:rPr>
              <a:t>Presenters</a:t>
            </a:r>
            <a:r>
              <a:rPr lang="en-US" sz="2400" dirty="0" smtClean="0"/>
              <a:t/>
            </a:r>
            <a:br>
              <a:rPr lang="en-US" sz="2400" dirty="0" smtClean="0"/>
            </a:br>
            <a:r>
              <a:rPr lang="en-US" sz="2400" dirty="0" smtClean="0"/>
              <a:t/>
            </a:r>
            <a:br>
              <a:rPr lang="en-US" sz="2400" dirty="0" smtClean="0"/>
            </a:br>
            <a:r>
              <a:rPr lang="en-US" sz="2000" dirty="0" smtClean="0"/>
              <a:t>Suzanne </a:t>
            </a:r>
            <a:r>
              <a:rPr lang="en-US" sz="2000" dirty="0" smtClean="0"/>
              <a:t>Robinson </a:t>
            </a:r>
            <a:r>
              <a:rPr lang="en-US" sz="2000" dirty="0" smtClean="0"/>
              <a:t/>
            </a:r>
            <a:br>
              <a:rPr lang="en-US" sz="2000" dirty="0" smtClean="0"/>
            </a:br>
            <a:r>
              <a:rPr lang="en-US" sz="2000" dirty="0" smtClean="0"/>
              <a:t>University </a:t>
            </a:r>
            <a:r>
              <a:rPr lang="en-US" sz="2000" dirty="0"/>
              <a:t>of Kansas, CEEDAR </a:t>
            </a:r>
            <a:r>
              <a:rPr lang="en-US" sz="2000" dirty="0" smtClean="0"/>
              <a:t>Facilitator</a:t>
            </a:r>
            <a:r>
              <a:rPr lang="en-US" sz="2000" dirty="0"/>
              <a:t/>
            </a:r>
            <a:br>
              <a:rPr lang="en-US" sz="2000" dirty="0"/>
            </a:br>
            <a:r>
              <a:rPr lang="en-US" sz="2000" dirty="0" smtClean="0">
                <a:hlinkClick r:id="rId3"/>
              </a:rPr>
              <a:t>smrobins@ku.edu</a:t>
            </a:r>
            <a:r>
              <a:rPr lang="en-US" sz="2000" dirty="0" smtClean="0"/>
              <a:t> </a:t>
            </a:r>
            <a:r>
              <a:rPr lang="en-US" sz="2000" dirty="0"/>
              <a:t/>
            </a:r>
            <a:br>
              <a:rPr lang="en-US" sz="2000" dirty="0"/>
            </a:br>
            <a:r>
              <a:rPr lang="en-US" sz="2000" dirty="0" smtClean="0"/>
              <a:t/>
            </a:r>
            <a:br>
              <a:rPr lang="en-US" sz="2000" dirty="0" smtClean="0"/>
            </a:br>
            <a:r>
              <a:rPr lang="en-US" sz="2000" dirty="0" smtClean="0"/>
              <a:t>Georgette Nemr</a:t>
            </a:r>
            <a:br>
              <a:rPr lang="en-US" sz="2000" dirty="0" smtClean="0"/>
            </a:br>
            <a:r>
              <a:rPr lang="en-US" sz="2000" dirty="0" smtClean="0"/>
              <a:t>Connecticut </a:t>
            </a:r>
            <a:r>
              <a:rPr lang="en-US" sz="2000" dirty="0"/>
              <a:t>State Department of Education</a:t>
            </a:r>
            <a:br>
              <a:rPr lang="en-US" sz="2000" dirty="0"/>
            </a:br>
            <a:r>
              <a:rPr lang="en-US" sz="2000" dirty="0" smtClean="0">
                <a:hlinkClick r:id="rId4"/>
              </a:rPr>
              <a:t>georgette.nemr@ct.gov</a:t>
            </a:r>
            <a:r>
              <a:rPr lang="en-US" sz="2000" dirty="0" smtClean="0"/>
              <a:t/>
            </a:r>
            <a:br>
              <a:rPr lang="en-US" sz="2000" dirty="0" smtClean="0"/>
            </a:br>
            <a:r>
              <a:rPr lang="en-US" sz="2000" dirty="0"/>
              <a:t/>
            </a:r>
            <a:br>
              <a:rPr lang="en-US" sz="2000" dirty="0"/>
            </a:br>
            <a:r>
              <a:rPr lang="en-US" sz="2000" dirty="0" smtClean="0"/>
              <a:t>Joan </a:t>
            </a:r>
            <a:r>
              <a:rPr lang="en-US" sz="2000" dirty="0" err="1" smtClean="0"/>
              <a:t>Nicoll-Senft</a:t>
            </a:r>
            <a:r>
              <a:rPr lang="en-US" sz="2000" dirty="0" smtClean="0"/>
              <a:t/>
            </a:r>
            <a:br>
              <a:rPr lang="en-US" sz="2000" dirty="0" smtClean="0"/>
            </a:br>
            <a:r>
              <a:rPr lang="en-US" sz="2000" dirty="0" smtClean="0"/>
              <a:t>Central Connecticut State University</a:t>
            </a:r>
            <a:br>
              <a:rPr lang="en-US" sz="2000" dirty="0" smtClean="0"/>
            </a:br>
            <a:r>
              <a:rPr lang="en-US" sz="2000" dirty="0" smtClean="0">
                <a:hlinkClick r:id="rId5"/>
              </a:rPr>
              <a:t>joan.nicoll-senft@ccsu.edu</a:t>
            </a:r>
            <a:r>
              <a:rPr lang="en-US" sz="2000" dirty="0" smtClean="0"/>
              <a:t/>
            </a:r>
            <a:br>
              <a:rPr lang="en-US" sz="2000" dirty="0" smtClean="0"/>
            </a:br>
            <a:r>
              <a:rPr lang="en-US" sz="2000" dirty="0"/>
              <a:t/>
            </a:r>
            <a:br>
              <a:rPr lang="en-US" sz="2000" dirty="0"/>
            </a:br>
            <a:r>
              <a:rPr lang="en-US" sz="2000" dirty="0" smtClean="0"/>
              <a:t>Louise Spear-Swerling</a:t>
            </a:r>
            <a:br>
              <a:rPr lang="en-US" sz="2000" dirty="0" smtClean="0"/>
            </a:br>
            <a:r>
              <a:rPr lang="en-US" sz="2000" dirty="0" smtClean="0"/>
              <a:t>Southern Connecticut State </a:t>
            </a:r>
            <a:r>
              <a:rPr lang="en-US" sz="2000" dirty="0"/>
              <a:t>University</a:t>
            </a:r>
            <a:br>
              <a:rPr lang="en-US" sz="2000" dirty="0"/>
            </a:br>
            <a:r>
              <a:rPr lang="en-US" sz="2000" dirty="0" smtClean="0">
                <a:hlinkClick r:id="rId6"/>
              </a:rPr>
              <a:t>spearswerll1@southernct.edu</a:t>
            </a:r>
            <a:r>
              <a:rPr lang="en-US" sz="2000" dirty="0" smtClean="0"/>
              <a:t/>
            </a:r>
            <a:br>
              <a:rPr lang="en-US" sz="2000" dirty="0" smtClean="0"/>
            </a:br>
            <a:endParaRPr lang="en-US" sz="2000" dirty="0"/>
          </a:p>
        </p:txBody>
      </p:sp>
      <p:sp>
        <p:nvSpPr>
          <p:cNvPr id="15363" name="TextBox 3"/>
          <p:cNvSpPr txBox="1">
            <a:spLocks noChangeArrowheads="1"/>
          </p:cNvSpPr>
          <p:nvPr/>
        </p:nvSpPr>
        <p:spPr bwMode="auto">
          <a:xfrm>
            <a:off x="3348038" y="6381750"/>
            <a:ext cx="2592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dirty="0" smtClean="0">
                <a:solidFill>
                  <a:schemeClr val="tx2"/>
                </a:solidFill>
              </a:rPr>
              <a:t>H325A120003</a:t>
            </a:r>
            <a:endParaRPr lang="en-US" altLang="en-US" sz="1800" dirty="0">
              <a:solidFill>
                <a:schemeClr val="tx2"/>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692275" y="188640"/>
            <a:ext cx="7200205" cy="1152128"/>
          </a:xfrm>
          <a:prstGeom prst="rect">
            <a:avLst/>
          </a:prstGeom>
          <a:noFill/>
          <a:ln w="28575">
            <a:solidFill>
              <a:srgbClr val="0061AF"/>
            </a:solidFill>
          </a:ln>
        </p:spPr>
        <p:txBody>
          <a:bodyPr/>
          <a:lstStyle>
            <a:lvl1pPr algn="ctr" rtl="0" eaLnBrk="0" fontAlgn="base" hangingPunct="0">
              <a:spcBef>
                <a:spcPct val="0"/>
              </a:spcBef>
              <a:spcAft>
                <a:spcPct val="0"/>
              </a:spcAft>
              <a:defRPr sz="4400" b="1">
                <a:solidFill>
                  <a:srgbClr val="0061AF"/>
                </a:solidFill>
                <a:latin typeface="+mj-lt"/>
                <a:ea typeface="MS PGothic" panose="020B0600070205080204" pitchFamily="34" charset="-128"/>
                <a:cs typeface="+mj-cs"/>
              </a:defRPr>
            </a:lvl1pPr>
            <a:lvl2pPr algn="ctr" rtl="0" eaLnBrk="0" fontAlgn="base" hangingPunct="0">
              <a:spcBef>
                <a:spcPct val="0"/>
              </a:spcBef>
              <a:spcAft>
                <a:spcPct val="0"/>
              </a:spcAft>
              <a:defRPr sz="4400" b="1">
                <a:solidFill>
                  <a:srgbClr val="0061AF"/>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4400" b="1">
                <a:solidFill>
                  <a:srgbClr val="0061AF"/>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4400" b="1">
                <a:solidFill>
                  <a:srgbClr val="0061AF"/>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4400" b="1">
                <a:solidFill>
                  <a:srgbClr val="0061AF"/>
                </a:solidFill>
                <a:latin typeface="Arial" charset="0"/>
                <a:ea typeface="MS PGothic" panose="020B0600070205080204"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r>
              <a:rPr lang="en-US" sz="3600" kern="0" dirty="0" smtClean="0"/>
              <a:t>Tutoring:  High Leverage Practices Used</a:t>
            </a:r>
            <a:endParaRPr lang="en-US" sz="3600" kern="0" dirty="0"/>
          </a:p>
        </p:txBody>
      </p:sp>
      <p:graphicFrame>
        <p:nvGraphicFramePr>
          <p:cNvPr id="5" name="Diagram 4"/>
          <p:cNvGraphicFramePr/>
          <p:nvPr>
            <p:extLst>
              <p:ext uri="{D42A27DB-BD31-4B8C-83A1-F6EECF244321}">
                <p14:modId xmlns:p14="http://schemas.microsoft.com/office/powerpoint/2010/main" val="1035673638"/>
              </p:ext>
            </p:extLst>
          </p:nvPr>
        </p:nvGraphicFramePr>
        <p:xfrm>
          <a:off x="1475656" y="1432916"/>
          <a:ext cx="7668344" cy="54250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298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692275" y="188640"/>
            <a:ext cx="7200205" cy="1152128"/>
          </a:xfrm>
          <a:prstGeom prst="rect">
            <a:avLst/>
          </a:prstGeom>
          <a:noFill/>
          <a:ln w="28575">
            <a:solidFill>
              <a:srgbClr val="0061AF"/>
            </a:solidFill>
          </a:ln>
        </p:spPr>
        <p:txBody>
          <a:bodyPr/>
          <a:lstStyle>
            <a:lvl1pPr algn="ctr" rtl="0" eaLnBrk="0" fontAlgn="base" hangingPunct="0">
              <a:spcBef>
                <a:spcPct val="0"/>
              </a:spcBef>
              <a:spcAft>
                <a:spcPct val="0"/>
              </a:spcAft>
              <a:defRPr sz="4400" b="1">
                <a:solidFill>
                  <a:srgbClr val="0061AF"/>
                </a:solidFill>
                <a:latin typeface="+mj-lt"/>
                <a:ea typeface="MS PGothic" panose="020B0600070205080204" pitchFamily="34" charset="-128"/>
                <a:cs typeface="+mj-cs"/>
              </a:defRPr>
            </a:lvl1pPr>
            <a:lvl2pPr algn="ctr" rtl="0" eaLnBrk="0" fontAlgn="base" hangingPunct="0">
              <a:spcBef>
                <a:spcPct val="0"/>
              </a:spcBef>
              <a:spcAft>
                <a:spcPct val="0"/>
              </a:spcAft>
              <a:defRPr sz="4400" b="1">
                <a:solidFill>
                  <a:srgbClr val="0061AF"/>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4400" b="1">
                <a:solidFill>
                  <a:srgbClr val="0061AF"/>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4400" b="1">
                <a:solidFill>
                  <a:srgbClr val="0061AF"/>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4400" b="1">
                <a:solidFill>
                  <a:srgbClr val="0061AF"/>
                </a:solidFill>
                <a:latin typeface="Arial" charset="0"/>
                <a:ea typeface="MS PGothic" panose="020B0600070205080204"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r>
              <a:rPr lang="en-US" sz="3600" kern="0" dirty="0" smtClean="0"/>
              <a:t>Tutoring:  Practice Based Preparation Strategies Used</a:t>
            </a:r>
            <a:endParaRPr lang="en-US" sz="3600" kern="0" dirty="0"/>
          </a:p>
        </p:txBody>
      </p:sp>
      <p:graphicFrame>
        <p:nvGraphicFramePr>
          <p:cNvPr id="4" name="Content Placeholder 3"/>
          <p:cNvGraphicFramePr>
            <a:graphicFrameLocks/>
          </p:cNvGraphicFramePr>
          <p:nvPr>
            <p:extLst>
              <p:ext uri="{D42A27DB-BD31-4B8C-83A1-F6EECF244321}">
                <p14:modId xmlns:p14="http://schemas.microsoft.com/office/powerpoint/2010/main" val="1117279142"/>
              </p:ext>
            </p:extLst>
          </p:nvPr>
        </p:nvGraphicFramePr>
        <p:xfrm>
          <a:off x="1447651" y="1412776"/>
          <a:ext cx="7696349"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3545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35696" y="260648"/>
            <a:ext cx="6768752" cy="1152128"/>
          </a:xfrm>
          <a:prstGeom prst="rect">
            <a:avLst/>
          </a:prstGeom>
          <a:ln w="28575">
            <a:solidFill>
              <a:schemeClr val="tx1"/>
            </a:solidFill>
          </a:ln>
        </p:spPr>
        <p:txBody>
          <a:bodyPr wrap="none" anchor="ctr">
            <a:noAutofit/>
          </a:bodyPr>
          <a:lstStyle/>
          <a:p>
            <a:pPr algn="ctr"/>
            <a:r>
              <a:rPr lang="en-US" sz="3600" b="1" dirty="0" smtClean="0"/>
              <a:t>Tutoring:  Benefits</a:t>
            </a:r>
            <a:endParaRPr lang="en-US" sz="3600" b="1" dirty="0"/>
          </a:p>
        </p:txBody>
      </p:sp>
      <p:sp>
        <p:nvSpPr>
          <p:cNvPr id="4" name="Rectangle 3"/>
          <p:cNvSpPr/>
          <p:nvPr/>
        </p:nvSpPr>
        <p:spPr>
          <a:xfrm>
            <a:off x="1907704" y="1628800"/>
            <a:ext cx="6696744" cy="4392488"/>
          </a:xfrm>
          <a:prstGeom prst="rect">
            <a:avLst/>
          </a:prstGeom>
        </p:spPr>
        <p:txBody>
          <a:bodyPr wrap="square">
            <a:noAutofit/>
          </a:bodyPr>
          <a:lstStyle/>
          <a:p>
            <a:pPr marL="457200" indent="-457200">
              <a:spcAft>
                <a:spcPts val="1800"/>
              </a:spcAft>
              <a:buFont typeface="Wingdings" panose="05000000000000000000" pitchFamily="2" charset="2"/>
              <a:buChar char=""/>
            </a:pPr>
            <a:r>
              <a:rPr lang="en-US" sz="2800" dirty="0" smtClean="0"/>
              <a:t>Ensures high coherence </a:t>
            </a:r>
            <a:r>
              <a:rPr lang="en-US" sz="2800" dirty="0"/>
              <a:t>between course content learning and </a:t>
            </a:r>
            <a:r>
              <a:rPr lang="en-US" sz="2800" dirty="0" smtClean="0"/>
              <a:t>clinical experience</a:t>
            </a:r>
            <a:endParaRPr lang="en-US" sz="2800" dirty="0"/>
          </a:p>
          <a:p>
            <a:pPr marL="457200" indent="-457200">
              <a:spcAft>
                <a:spcPts val="1800"/>
              </a:spcAft>
              <a:buFont typeface="Wingdings" panose="05000000000000000000" pitchFamily="2" charset="2"/>
              <a:buChar char=""/>
            </a:pPr>
            <a:r>
              <a:rPr lang="en-US" sz="2800" dirty="0" smtClean="0"/>
              <a:t>Makes </a:t>
            </a:r>
            <a:r>
              <a:rPr lang="en-US" sz="2800" dirty="0"/>
              <a:t>content learning more meaningful for </a:t>
            </a:r>
            <a:r>
              <a:rPr lang="en-US" sz="2800" dirty="0" smtClean="0"/>
              <a:t>candidates</a:t>
            </a:r>
          </a:p>
          <a:p>
            <a:pPr marL="457200" indent="-457200">
              <a:spcAft>
                <a:spcPts val="1800"/>
              </a:spcAft>
              <a:buFont typeface="Wingdings" panose="05000000000000000000" pitchFamily="2" charset="2"/>
              <a:buChar char=""/>
            </a:pPr>
            <a:r>
              <a:rPr lang="en-US" sz="2800" dirty="0" smtClean="0"/>
              <a:t>Improves candidate </a:t>
            </a:r>
            <a:r>
              <a:rPr lang="en-US" sz="2800" dirty="0"/>
              <a:t>ability to use high-leverage teaching practices such as modeling, providing </a:t>
            </a:r>
            <a:r>
              <a:rPr lang="en-US" sz="2800" dirty="0" smtClean="0"/>
              <a:t>students effective feedback, </a:t>
            </a:r>
            <a:r>
              <a:rPr lang="en-US" sz="2800" dirty="0"/>
              <a:t>etc.</a:t>
            </a:r>
          </a:p>
        </p:txBody>
      </p:sp>
    </p:spTree>
    <p:extLst>
      <p:ext uri="{BB962C8B-B14F-4D97-AF65-F5344CB8AC3E}">
        <p14:creationId xmlns:p14="http://schemas.microsoft.com/office/powerpoint/2010/main" val="2315414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Video Analysis:</a:t>
            </a:r>
            <a:br>
              <a:rPr lang="en-US" sz="3600" dirty="0" smtClean="0"/>
            </a:br>
            <a:r>
              <a:rPr lang="en-US" sz="3600" dirty="0" smtClean="0"/>
              <a:t>Overview</a:t>
            </a: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35401516"/>
              </p:ext>
            </p:extLst>
          </p:nvPr>
        </p:nvGraphicFramePr>
        <p:xfrm>
          <a:off x="1475656" y="1628800"/>
          <a:ext cx="7488832"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227260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Video Analysis:</a:t>
            </a:r>
            <a:br>
              <a:rPr lang="en-US" sz="3600" dirty="0" smtClean="0"/>
            </a:br>
            <a:r>
              <a:rPr lang="en-US" sz="3600" dirty="0" smtClean="0"/>
              <a:t>Components</a:t>
            </a:r>
            <a:endParaRPr lang="en-US" sz="3600" dirty="0"/>
          </a:p>
        </p:txBody>
      </p:sp>
      <p:sp>
        <p:nvSpPr>
          <p:cNvPr id="3" name="Content Placeholder 2"/>
          <p:cNvSpPr>
            <a:spLocks noGrp="1"/>
          </p:cNvSpPr>
          <p:nvPr>
            <p:ph idx="1"/>
          </p:nvPr>
        </p:nvSpPr>
        <p:spPr/>
        <p:txBody>
          <a:bodyPr/>
          <a:lstStyle/>
          <a:p>
            <a:r>
              <a:rPr lang="en-US" sz="2400" dirty="0"/>
              <a:t>L</a:t>
            </a:r>
            <a:r>
              <a:rPr lang="en-US" sz="2400" dirty="0" smtClean="0"/>
              <a:t>esson plan </a:t>
            </a:r>
          </a:p>
          <a:p>
            <a:r>
              <a:rPr lang="en-US" sz="2400" dirty="0" smtClean="0"/>
              <a:t>Two video segments:</a:t>
            </a:r>
          </a:p>
          <a:p>
            <a:pPr lvl="1"/>
            <a:r>
              <a:rPr lang="en-US" sz="2400" dirty="0" smtClean="0"/>
              <a:t>10-minute video segment in which TC is instructing a literacy or language objective in their discipline</a:t>
            </a:r>
          </a:p>
          <a:p>
            <a:pPr lvl="1"/>
            <a:r>
              <a:rPr lang="en-US" sz="2400" dirty="0" smtClean="0"/>
              <a:t>5-minute video segment in which students in the field placement classroom are using literacy and language to support content learning</a:t>
            </a:r>
          </a:p>
          <a:p>
            <a:r>
              <a:rPr lang="en-US" sz="2400" dirty="0" smtClean="0"/>
              <a:t>Written reflection on the teaching and viewing experience (what, so what, now what)</a:t>
            </a:r>
          </a:p>
          <a:p>
            <a:r>
              <a:rPr lang="en-US" sz="2400" dirty="0" smtClean="0"/>
              <a:t>Rubric scored (reflection only)</a:t>
            </a:r>
          </a:p>
          <a:p>
            <a:endParaRPr lang="en-US" dirty="0"/>
          </a:p>
        </p:txBody>
      </p:sp>
    </p:spTree>
    <p:extLst>
      <p:ext uri="{BB962C8B-B14F-4D97-AF65-F5344CB8AC3E}">
        <p14:creationId xmlns:p14="http://schemas.microsoft.com/office/powerpoint/2010/main" val="70197812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188640"/>
            <a:ext cx="6912173" cy="1066130"/>
          </a:xfrm>
        </p:spPr>
        <p:txBody>
          <a:bodyPr/>
          <a:lstStyle/>
          <a:p>
            <a:r>
              <a:rPr lang="en-US" sz="3600" dirty="0" smtClean="0"/>
              <a:t>Video Analysis:</a:t>
            </a:r>
            <a:br>
              <a:rPr lang="en-US" sz="3600" dirty="0" smtClean="0"/>
            </a:br>
            <a:r>
              <a:rPr lang="en-US" sz="3600" dirty="0" smtClean="0"/>
              <a:t>Three Lenses</a:t>
            </a:r>
            <a:endParaRPr lang="en-US" sz="3600" dirty="0"/>
          </a:p>
        </p:txBody>
      </p:sp>
      <p:sp>
        <p:nvSpPr>
          <p:cNvPr id="8" name="Oval 7" descr="A picture of a girl doing a puzzle." title="Girl doing a puzzle"/>
          <p:cNvSpPr/>
          <p:nvPr/>
        </p:nvSpPr>
        <p:spPr>
          <a:xfrm>
            <a:off x="1619672" y="1460644"/>
            <a:ext cx="1690184" cy="1582919"/>
          </a:xfrm>
          <a:prstGeom prst="ellipse">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7" name="Freeform 6"/>
          <p:cNvSpPr/>
          <p:nvPr/>
        </p:nvSpPr>
        <p:spPr>
          <a:xfrm>
            <a:off x="2948916" y="1340767"/>
            <a:ext cx="5943575" cy="1702796"/>
          </a:xfrm>
          <a:custGeom>
            <a:avLst/>
            <a:gdLst>
              <a:gd name="connsiteX0" fmla="*/ 0 w 5943575"/>
              <a:gd name="connsiteY0" fmla="*/ 0 h 1702794"/>
              <a:gd name="connsiteX1" fmla="*/ 5092178 w 5943575"/>
              <a:gd name="connsiteY1" fmla="*/ 0 h 1702794"/>
              <a:gd name="connsiteX2" fmla="*/ 5943575 w 5943575"/>
              <a:gd name="connsiteY2" fmla="*/ 851397 h 1702794"/>
              <a:gd name="connsiteX3" fmla="*/ 5092178 w 5943575"/>
              <a:gd name="connsiteY3" fmla="*/ 1702794 h 1702794"/>
              <a:gd name="connsiteX4" fmla="*/ 0 w 5943575"/>
              <a:gd name="connsiteY4" fmla="*/ 1702794 h 1702794"/>
              <a:gd name="connsiteX5" fmla="*/ 0 w 5943575"/>
              <a:gd name="connsiteY5" fmla="*/ 0 h 1702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3575" h="1702794">
                <a:moveTo>
                  <a:pt x="5943575" y="1702793"/>
                </a:moveTo>
                <a:lnTo>
                  <a:pt x="851397" y="1702793"/>
                </a:lnTo>
                <a:lnTo>
                  <a:pt x="0" y="851397"/>
                </a:lnTo>
                <a:lnTo>
                  <a:pt x="851397" y="1"/>
                </a:lnTo>
                <a:lnTo>
                  <a:pt x="5943575" y="1"/>
                </a:lnTo>
                <a:lnTo>
                  <a:pt x="5943575" y="170279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04860" tIns="68581" rIns="128016" bIns="68581" numCol="1" spcCol="1270" anchor="t" anchorCtr="0">
            <a:noAutofit/>
          </a:bodyPr>
          <a:lstStyle/>
          <a:p>
            <a:pPr marL="396875" lvl="0" indent="0" algn="l" defTabSz="800100" rtl="0">
              <a:lnSpc>
                <a:spcPct val="90000"/>
              </a:lnSpc>
              <a:spcBef>
                <a:spcPct val="0"/>
              </a:spcBef>
              <a:spcAft>
                <a:spcPct val="35000"/>
              </a:spcAft>
            </a:pPr>
            <a:r>
              <a:rPr lang="en-US" sz="1800" b="1" u="sng" kern="1200" dirty="0" smtClean="0">
                <a:solidFill>
                  <a:schemeClr val="bg1"/>
                </a:solidFill>
              </a:rPr>
              <a:t>Lens 1: The Students</a:t>
            </a:r>
            <a:endParaRPr lang="en-US" sz="1800" b="1" kern="1200" dirty="0">
              <a:solidFill>
                <a:schemeClr val="bg1"/>
              </a:solidFill>
            </a:endParaRPr>
          </a:p>
          <a:p>
            <a:pPr marL="690563" lvl="1" indent="-293688" algn="l" defTabSz="914400" rtl="0">
              <a:lnSpc>
                <a:spcPct val="90000"/>
              </a:lnSpc>
              <a:spcBef>
                <a:spcPct val="0"/>
              </a:spcBef>
              <a:spcAft>
                <a:spcPts val="600"/>
              </a:spcAft>
              <a:buChar char="••"/>
            </a:pPr>
            <a:r>
              <a:rPr lang="en-US" sz="1600" kern="1200" dirty="0" smtClean="0">
                <a:solidFill>
                  <a:schemeClr val="bg1"/>
                </a:solidFill>
                <a:effectLst>
                  <a:outerShdw blurRad="38100" dist="38100" dir="2700000" algn="tl">
                    <a:srgbClr val="000000">
                      <a:alpha val="43137"/>
                    </a:srgbClr>
                  </a:outerShdw>
                </a:effectLst>
              </a:rPr>
              <a:t>What opportunities were created  for students to make sense of the new learning?</a:t>
            </a:r>
            <a:endParaRPr lang="en-US" sz="1600" kern="1200" dirty="0">
              <a:solidFill>
                <a:schemeClr val="bg1"/>
              </a:solidFill>
              <a:effectLst>
                <a:outerShdw blurRad="38100" dist="38100" dir="2700000" algn="tl">
                  <a:srgbClr val="000000">
                    <a:alpha val="43137"/>
                  </a:srgbClr>
                </a:outerShdw>
              </a:effectLst>
            </a:endParaRPr>
          </a:p>
          <a:p>
            <a:pPr marL="690563" lvl="1" indent="-293688" algn="l" defTabSz="914400" rtl="0">
              <a:lnSpc>
                <a:spcPct val="90000"/>
              </a:lnSpc>
              <a:spcBef>
                <a:spcPct val="0"/>
              </a:spcBef>
              <a:spcAft>
                <a:spcPts val="600"/>
              </a:spcAft>
              <a:buChar char="••"/>
            </a:pPr>
            <a:r>
              <a:rPr lang="en-US" sz="1600" kern="1200" dirty="0" smtClean="0">
                <a:solidFill>
                  <a:schemeClr val="bg1"/>
                </a:solidFill>
                <a:effectLst>
                  <a:outerShdw blurRad="38100" dist="38100" dir="2700000" algn="tl">
                    <a:srgbClr val="000000">
                      <a:alpha val="43137"/>
                    </a:srgbClr>
                  </a:outerShdw>
                </a:effectLst>
              </a:rPr>
              <a:t>How did students show what they learned? </a:t>
            </a:r>
            <a:endParaRPr lang="en-US" sz="1600" kern="1200" dirty="0">
              <a:solidFill>
                <a:schemeClr val="bg1"/>
              </a:solidFill>
              <a:effectLst>
                <a:outerShdw blurRad="38100" dist="38100" dir="2700000" algn="tl">
                  <a:srgbClr val="000000">
                    <a:alpha val="43137"/>
                  </a:srgbClr>
                </a:outerShdw>
              </a:effectLst>
            </a:endParaRPr>
          </a:p>
          <a:p>
            <a:pPr marL="690563" lvl="1" indent="-293688" algn="l" defTabSz="914400" rtl="0">
              <a:lnSpc>
                <a:spcPct val="90000"/>
              </a:lnSpc>
              <a:spcBef>
                <a:spcPct val="0"/>
              </a:spcBef>
              <a:spcAft>
                <a:spcPts val="600"/>
              </a:spcAft>
              <a:buChar char="••"/>
            </a:pPr>
            <a:r>
              <a:rPr lang="en-US" sz="1600" kern="1200" dirty="0" smtClean="0">
                <a:solidFill>
                  <a:schemeClr val="bg1"/>
                </a:solidFill>
                <a:effectLst>
                  <a:outerShdw blurRad="38100" dist="38100" dir="2700000" algn="tl">
                    <a:srgbClr val="000000">
                      <a:alpha val="43137"/>
                    </a:srgbClr>
                  </a:outerShdw>
                </a:effectLst>
              </a:rPr>
              <a:t>What are students’ specific learning needs?</a:t>
            </a:r>
            <a:endParaRPr lang="en-US" sz="1600" kern="1200" dirty="0">
              <a:solidFill>
                <a:schemeClr val="bg1"/>
              </a:solidFill>
              <a:effectLst>
                <a:outerShdw blurRad="38100" dist="38100" dir="2700000" algn="tl">
                  <a:srgbClr val="000000">
                    <a:alpha val="43137"/>
                  </a:srgbClr>
                </a:outerShdw>
              </a:effectLst>
            </a:endParaRPr>
          </a:p>
        </p:txBody>
      </p:sp>
      <p:sp>
        <p:nvSpPr>
          <p:cNvPr id="10" name="Oval 9" descr="A picture of a teacher at a small table with two students." title="Teacher with two students"/>
          <p:cNvSpPr/>
          <p:nvPr/>
        </p:nvSpPr>
        <p:spPr>
          <a:xfrm>
            <a:off x="1583408" y="3212976"/>
            <a:ext cx="1920240" cy="1737360"/>
          </a:xfrm>
          <a:prstGeom prst="ellipse">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2">
              <a:tint val="50000"/>
              <a:hueOff val="-6620907"/>
              <a:satOff val="-16457"/>
              <a:lumOff val="9955"/>
              <a:alphaOff val="0"/>
            </a:schemeClr>
          </a:effectRef>
          <a:fontRef idx="minor">
            <a:schemeClr val="lt1">
              <a:hueOff val="0"/>
              <a:satOff val="0"/>
              <a:lumOff val="0"/>
              <a:alphaOff val="0"/>
            </a:schemeClr>
          </a:fontRef>
        </p:style>
      </p:sp>
      <p:sp>
        <p:nvSpPr>
          <p:cNvPr id="9" name="Freeform 8"/>
          <p:cNvSpPr/>
          <p:nvPr/>
        </p:nvSpPr>
        <p:spPr>
          <a:xfrm>
            <a:off x="2961711" y="3194194"/>
            <a:ext cx="5962877" cy="1737360"/>
          </a:xfrm>
          <a:custGeom>
            <a:avLst/>
            <a:gdLst>
              <a:gd name="connsiteX0" fmla="*/ 0 w 5962877"/>
              <a:gd name="connsiteY0" fmla="*/ 0 h 1737359"/>
              <a:gd name="connsiteX1" fmla="*/ 5094198 w 5962877"/>
              <a:gd name="connsiteY1" fmla="*/ 0 h 1737359"/>
              <a:gd name="connsiteX2" fmla="*/ 5962877 w 5962877"/>
              <a:gd name="connsiteY2" fmla="*/ 868680 h 1737359"/>
              <a:gd name="connsiteX3" fmla="*/ 5094198 w 5962877"/>
              <a:gd name="connsiteY3" fmla="*/ 1737359 h 1737359"/>
              <a:gd name="connsiteX4" fmla="*/ 0 w 5962877"/>
              <a:gd name="connsiteY4" fmla="*/ 1737359 h 1737359"/>
              <a:gd name="connsiteX5" fmla="*/ 0 w 5962877"/>
              <a:gd name="connsiteY5" fmla="*/ 0 h 17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62877" h="1737359">
                <a:moveTo>
                  <a:pt x="5962877" y="1737358"/>
                </a:moveTo>
                <a:lnTo>
                  <a:pt x="868679" y="1737358"/>
                </a:lnTo>
                <a:lnTo>
                  <a:pt x="0" y="868679"/>
                </a:lnTo>
                <a:lnTo>
                  <a:pt x="868679" y="1"/>
                </a:lnTo>
                <a:lnTo>
                  <a:pt x="5962877" y="1"/>
                </a:lnTo>
                <a:lnTo>
                  <a:pt x="5962877" y="1737358"/>
                </a:lnTo>
                <a:close/>
              </a:path>
            </a:pathLst>
          </a:custGeom>
          <a:solidFill>
            <a:srgbClr val="008000"/>
          </a:solidFill>
        </p:spPr>
        <p:style>
          <a:lnRef idx="2">
            <a:schemeClr val="lt1">
              <a:hueOff val="0"/>
              <a:satOff val="0"/>
              <a:lumOff val="0"/>
              <a:alphaOff val="0"/>
            </a:schemeClr>
          </a:lnRef>
          <a:fillRef idx="1">
            <a:scrgbClr r="0" g="0" b="0"/>
          </a:fillRef>
          <a:effectRef idx="0">
            <a:schemeClr val="accent2">
              <a:hueOff val="-6168532"/>
              <a:satOff val="-50000"/>
              <a:lumOff val="32549"/>
              <a:alphaOff val="0"/>
            </a:schemeClr>
          </a:effectRef>
          <a:fontRef idx="minor">
            <a:schemeClr val="lt1"/>
          </a:fontRef>
        </p:style>
        <p:txBody>
          <a:bodyPr spcFirstLastPara="0" vert="horz" wrap="square" lIns="713502" tIns="68581" rIns="128016" bIns="68579" numCol="1" spcCol="1270" anchor="t" anchorCtr="0">
            <a:noAutofit/>
          </a:bodyPr>
          <a:lstStyle/>
          <a:p>
            <a:pPr marL="233363" lvl="0" indent="0" algn="l" defTabSz="800100" rtl="0">
              <a:lnSpc>
                <a:spcPct val="90000"/>
              </a:lnSpc>
              <a:spcBef>
                <a:spcPct val="0"/>
              </a:spcBef>
              <a:spcAft>
                <a:spcPct val="35000"/>
              </a:spcAft>
            </a:pPr>
            <a:r>
              <a:rPr lang="en-US" sz="1800" b="1" u="sng" kern="1200" dirty="0" smtClean="0">
                <a:solidFill>
                  <a:schemeClr val="bg1"/>
                </a:solidFill>
              </a:rPr>
              <a:t>Lens 2: The Teacher Candidate</a:t>
            </a:r>
            <a:endParaRPr lang="en-US" sz="1800" b="1" kern="1200" dirty="0">
              <a:solidFill>
                <a:schemeClr val="bg1"/>
              </a:solidFill>
            </a:endParaRPr>
          </a:p>
          <a:p>
            <a:pPr marL="457200" lvl="1" indent="-223838" algn="l" defTabSz="711200" rtl="0">
              <a:lnSpc>
                <a:spcPct val="90000"/>
              </a:lnSpc>
              <a:spcBef>
                <a:spcPct val="0"/>
              </a:spcBef>
              <a:spcAft>
                <a:spcPts val="600"/>
              </a:spcAft>
              <a:buChar char="••"/>
            </a:pPr>
            <a:r>
              <a:rPr lang="en-US" sz="1600" kern="1200" dirty="0" smtClean="0">
                <a:solidFill>
                  <a:schemeClr val="bg1"/>
                </a:solidFill>
                <a:effectLst>
                  <a:outerShdw blurRad="38100" dist="38100" dir="2700000" algn="tl">
                    <a:srgbClr val="000000">
                      <a:alpha val="43137"/>
                    </a:srgbClr>
                  </a:outerShdw>
                </a:effectLst>
              </a:rPr>
              <a:t>How did the candidate share responsibility with students for learning?</a:t>
            </a:r>
            <a:endParaRPr lang="en-US" sz="1600" kern="1200" dirty="0">
              <a:solidFill>
                <a:schemeClr val="bg1"/>
              </a:solidFill>
              <a:effectLst>
                <a:outerShdw blurRad="38100" dist="38100" dir="2700000" algn="tl">
                  <a:srgbClr val="000000">
                    <a:alpha val="43137"/>
                  </a:srgbClr>
                </a:outerShdw>
              </a:effectLst>
            </a:endParaRPr>
          </a:p>
          <a:p>
            <a:pPr marL="457200" lvl="1" indent="-223838" algn="l" defTabSz="711200" rtl="0">
              <a:lnSpc>
                <a:spcPct val="90000"/>
              </a:lnSpc>
              <a:spcBef>
                <a:spcPct val="0"/>
              </a:spcBef>
              <a:spcAft>
                <a:spcPts val="600"/>
              </a:spcAft>
              <a:buChar char="••"/>
            </a:pPr>
            <a:r>
              <a:rPr lang="en-US" sz="1600" kern="1200" dirty="0" smtClean="0">
                <a:solidFill>
                  <a:schemeClr val="bg1"/>
                </a:solidFill>
                <a:effectLst>
                  <a:outerShdw blurRad="38100" dist="38100" dir="2700000" algn="tl">
                    <a:srgbClr val="000000">
                      <a:alpha val="43137"/>
                    </a:srgbClr>
                  </a:outerShdw>
                </a:effectLst>
              </a:rPr>
              <a:t>How did questions lead students to learn? </a:t>
            </a:r>
            <a:endParaRPr lang="en-US" sz="1600" kern="1200" dirty="0">
              <a:solidFill>
                <a:schemeClr val="bg1"/>
              </a:solidFill>
              <a:effectLst>
                <a:outerShdw blurRad="38100" dist="38100" dir="2700000" algn="tl">
                  <a:srgbClr val="000000">
                    <a:alpha val="43137"/>
                  </a:srgbClr>
                </a:outerShdw>
              </a:effectLst>
            </a:endParaRPr>
          </a:p>
          <a:p>
            <a:pPr marL="457200" lvl="1" indent="-223838" algn="l" defTabSz="711200" rtl="0">
              <a:lnSpc>
                <a:spcPct val="90000"/>
              </a:lnSpc>
              <a:spcBef>
                <a:spcPct val="0"/>
              </a:spcBef>
              <a:spcAft>
                <a:spcPts val="600"/>
              </a:spcAft>
              <a:buChar char="••"/>
            </a:pPr>
            <a:r>
              <a:rPr lang="en-US" sz="1600" kern="1200" dirty="0" smtClean="0">
                <a:solidFill>
                  <a:schemeClr val="bg1"/>
                </a:solidFill>
                <a:effectLst>
                  <a:outerShdw blurRad="38100" dist="38100" dir="2700000" algn="tl">
                    <a:srgbClr val="000000">
                      <a:alpha val="43137"/>
                    </a:srgbClr>
                  </a:outerShdw>
                </a:effectLst>
              </a:rPr>
              <a:t>What supports were provided to deepen learning or scaffold students who were struggling?</a:t>
            </a:r>
            <a:endParaRPr lang="en-US" sz="1600" kern="1200" dirty="0">
              <a:solidFill>
                <a:schemeClr val="bg1"/>
              </a:solidFill>
              <a:effectLst>
                <a:outerShdw blurRad="38100" dist="38100" dir="2700000" algn="tl">
                  <a:srgbClr val="000000">
                    <a:alpha val="43137"/>
                  </a:srgbClr>
                </a:outerShdw>
              </a:effectLst>
            </a:endParaRPr>
          </a:p>
        </p:txBody>
      </p:sp>
      <p:sp>
        <p:nvSpPr>
          <p:cNvPr id="12" name="Oval 11" descr="A picture of a teacher in a classroom helping an older student." title="Teacher helping older student"/>
          <p:cNvSpPr/>
          <p:nvPr/>
        </p:nvSpPr>
        <p:spPr>
          <a:xfrm>
            <a:off x="1691680" y="5157192"/>
            <a:ext cx="1737360" cy="1645920"/>
          </a:xfrm>
          <a:prstGeom prst="ellipse">
            <a:avLst/>
          </a:prstGeom>
          <a:blipFill>
            <a:blip r:embed="rId5">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2">
              <a:tint val="50000"/>
              <a:hueOff val="-13241814"/>
              <a:satOff val="-32914"/>
              <a:lumOff val="19911"/>
              <a:alphaOff val="0"/>
            </a:schemeClr>
          </a:effectRef>
          <a:fontRef idx="minor">
            <a:schemeClr val="lt1">
              <a:hueOff val="0"/>
              <a:satOff val="0"/>
              <a:lumOff val="0"/>
              <a:alphaOff val="0"/>
            </a:schemeClr>
          </a:fontRef>
        </p:style>
      </p:sp>
      <p:sp>
        <p:nvSpPr>
          <p:cNvPr id="11" name="Freeform 10"/>
          <p:cNvSpPr/>
          <p:nvPr/>
        </p:nvSpPr>
        <p:spPr>
          <a:xfrm>
            <a:off x="2969988" y="5147280"/>
            <a:ext cx="5994483" cy="1696642"/>
          </a:xfrm>
          <a:custGeom>
            <a:avLst/>
            <a:gdLst>
              <a:gd name="connsiteX0" fmla="*/ 0 w 5994482"/>
              <a:gd name="connsiteY0" fmla="*/ 0 h 1696641"/>
              <a:gd name="connsiteX1" fmla="*/ 5146162 w 5994482"/>
              <a:gd name="connsiteY1" fmla="*/ 0 h 1696641"/>
              <a:gd name="connsiteX2" fmla="*/ 5994482 w 5994482"/>
              <a:gd name="connsiteY2" fmla="*/ 848321 h 1696641"/>
              <a:gd name="connsiteX3" fmla="*/ 5146162 w 5994482"/>
              <a:gd name="connsiteY3" fmla="*/ 1696641 h 1696641"/>
              <a:gd name="connsiteX4" fmla="*/ 0 w 5994482"/>
              <a:gd name="connsiteY4" fmla="*/ 1696641 h 1696641"/>
              <a:gd name="connsiteX5" fmla="*/ 0 w 5994482"/>
              <a:gd name="connsiteY5" fmla="*/ 0 h 169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94482" h="1696641">
                <a:moveTo>
                  <a:pt x="5994482" y="1696640"/>
                </a:moveTo>
                <a:lnTo>
                  <a:pt x="848320" y="1696640"/>
                </a:lnTo>
                <a:lnTo>
                  <a:pt x="0" y="848320"/>
                </a:lnTo>
                <a:lnTo>
                  <a:pt x="848320" y="1"/>
                </a:lnTo>
                <a:lnTo>
                  <a:pt x="5994482" y="1"/>
                </a:lnTo>
                <a:lnTo>
                  <a:pt x="5994482" y="1696640"/>
                </a:lnTo>
                <a:close/>
              </a:path>
            </a:pathLst>
          </a:custGeom>
          <a:solidFill>
            <a:srgbClr val="CC66FF"/>
          </a:solidFill>
        </p:spPr>
        <p:style>
          <a:lnRef idx="2">
            <a:schemeClr val="lt1">
              <a:hueOff val="0"/>
              <a:satOff val="0"/>
              <a:lumOff val="0"/>
              <a:alphaOff val="0"/>
            </a:schemeClr>
          </a:lnRef>
          <a:fillRef idx="1">
            <a:scrgbClr r="0" g="0" b="0"/>
          </a:fillRef>
          <a:effectRef idx="0">
            <a:schemeClr val="accent2">
              <a:hueOff val="-12337064"/>
              <a:satOff val="-100000"/>
              <a:lumOff val="65098"/>
              <a:alphaOff val="0"/>
            </a:schemeClr>
          </a:effectRef>
          <a:fontRef idx="minor">
            <a:schemeClr val="lt1"/>
          </a:fontRef>
        </p:style>
        <p:txBody>
          <a:bodyPr spcFirstLastPara="0" vert="horz" wrap="square" lIns="703322" tIns="68581" rIns="128017" bIns="68580" numCol="1" spcCol="1270" anchor="t" anchorCtr="0">
            <a:noAutofit/>
          </a:bodyPr>
          <a:lstStyle/>
          <a:p>
            <a:pPr marL="517525" lvl="0" indent="-284163" algn="l" defTabSz="800100" rtl="0">
              <a:lnSpc>
                <a:spcPct val="90000"/>
              </a:lnSpc>
              <a:spcBef>
                <a:spcPct val="0"/>
              </a:spcBef>
              <a:spcAft>
                <a:spcPct val="35000"/>
              </a:spcAft>
            </a:pPr>
            <a:r>
              <a:rPr lang="en-US" sz="1800" b="1" u="sng" kern="1200" dirty="0" smtClean="0">
                <a:solidFill>
                  <a:schemeClr val="bg1"/>
                </a:solidFill>
              </a:rPr>
              <a:t>Lens 3: The Learning Environment</a:t>
            </a:r>
            <a:endParaRPr lang="en-US" sz="1800" b="1" kern="1200" dirty="0">
              <a:solidFill>
                <a:schemeClr val="bg1"/>
              </a:solidFill>
            </a:endParaRPr>
          </a:p>
          <a:p>
            <a:pPr marL="517525" lvl="1" indent="-284163" algn="l" defTabSz="711200" rtl="0">
              <a:lnSpc>
                <a:spcPct val="90000"/>
              </a:lnSpc>
              <a:spcBef>
                <a:spcPct val="0"/>
              </a:spcBef>
              <a:spcAft>
                <a:spcPts val="600"/>
              </a:spcAft>
              <a:buChar char="••"/>
            </a:pPr>
            <a:r>
              <a:rPr lang="en-US" sz="1600" kern="1200" dirty="0" smtClean="0">
                <a:solidFill>
                  <a:schemeClr val="bg1"/>
                </a:solidFill>
                <a:effectLst>
                  <a:outerShdw blurRad="38100" dist="38100" dir="2700000" algn="tl">
                    <a:srgbClr val="000000">
                      <a:alpha val="43137"/>
                    </a:srgbClr>
                  </a:outerShdw>
                </a:effectLst>
              </a:rPr>
              <a:t>Preparing the learning environment to support learning?</a:t>
            </a:r>
            <a:endParaRPr lang="en-US" sz="1600" kern="1200" dirty="0">
              <a:solidFill>
                <a:schemeClr val="bg1"/>
              </a:solidFill>
              <a:effectLst>
                <a:outerShdw blurRad="38100" dist="38100" dir="2700000" algn="tl">
                  <a:srgbClr val="000000">
                    <a:alpha val="43137"/>
                  </a:srgbClr>
                </a:outerShdw>
              </a:effectLst>
            </a:endParaRPr>
          </a:p>
          <a:p>
            <a:pPr marL="517525" lvl="1" indent="-284163" algn="l" defTabSz="711200" rtl="0">
              <a:lnSpc>
                <a:spcPct val="90000"/>
              </a:lnSpc>
              <a:spcBef>
                <a:spcPct val="0"/>
              </a:spcBef>
              <a:spcAft>
                <a:spcPts val="600"/>
              </a:spcAft>
              <a:buChar char="••"/>
            </a:pPr>
            <a:r>
              <a:rPr lang="en-US" sz="1600" kern="1200" dirty="0" smtClean="0">
                <a:solidFill>
                  <a:schemeClr val="bg1"/>
                </a:solidFill>
                <a:effectLst>
                  <a:outerShdw blurRad="38100" dist="38100" dir="2700000" algn="tl">
                    <a:srgbClr val="000000">
                      <a:alpha val="43137"/>
                    </a:srgbClr>
                  </a:outerShdw>
                </a:effectLst>
              </a:rPr>
              <a:t>Creating an environment of mutual respect and rapport with the students? </a:t>
            </a:r>
            <a:endParaRPr lang="en-US" sz="1600" kern="1200" dirty="0">
              <a:solidFill>
                <a:schemeClr val="bg1"/>
              </a:solidFill>
              <a:effectLst>
                <a:outerShdw blurRad="38100" dist="38100" dir="2700000" algn="tl">
                  <a:srgbClr val="000000">
                    <a:alpha val="43137"/>
                  </a:srgbClr>
                </a:outerShdw>
              </a:effectLst>
            </a:endParaRPr>
          </a:p>
          <a:p>
            <a:pPr marL="517525" lvl="1" indent="-284163" algn="l" defTabSz="711200" rtl="0">
              <a:lnSpc>
                <a:spcPct val="90000"/>
              </a:lnSpc>
              <a:spcBef>
                <a:spcPct val="0"/>
              </a:spcBef>
              <a:spcAft>
                <a:spcPts val="600"/>
              </a:spcAft>
              <a:buChar char="••"/>
            </a:pPr>
            <a:r>
              <a:rPr lang="en-US" sz="1600" kern="1200" dirty="0" smtClean="0">
                <a:solidFill>
                  <a:schemeClr val="bg1"/>
                </a:solidFill>
                <a:effectLst>
                  <a:outerShdw blurRad="38100" dist="38100" dir="2700000" algn="tl">
                    <a:srgbClr val="000000">
                      <a:alpha val="43137"/>
                    </a:srgbClr>
                  </a:outerShdw>
                </a:effectLst>
              </a:rPr>
              <a:t>Communicating standards of behavior?</a:t>
            </a:r>
            <a:endParaRPr lang="en-US" sz="1600" kern="1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4303524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Analysis:</a:t>
            </a:r>
            <a:br>
              <a:rPr lang="en-US" dirty="0" smtClean="0"/>
            </a:br>
            <a:r>
              <a:rPr lang="en-US" dirty="0" smtClean="0"/>
              <a:t>Lessons learned</a:t>
            </a:r>
            <a:endParaRPr lang="en-US" dirty="0"/>
          </a:p>
        </p:txBody>
      </p:sp>
      <p:sp>
        <p:nvSpPr>
          <p:cNvPr id="3" name="Content Placeholder 2"/>
          <p:cNvSpPr>
            <a:spLocks noGrp="1"/>
          </p:cNvSpPr>
          <p:nvPr>
            <p:ph idx="1"/>
          </p:nvPr>
        </p:nvSpPr>
        <p:spPr/>
        <p:txBody>
          <a:bodyPr/>
          <a:lstStyle/>
          <a:p>
            <a:r>
              <a:rPr lang="en-US" dirty="0" smtClean="0"/>
              <a:t>Little/no need for borrowed equipment</a:t>
            </a:r>
          </a:p>
          <a:p>
            <a:r>
              <a:rPr lang="en-US" dirty="0" smtClean="0"/>
              <a:t>Importance of scaffolding</a:t>
            </a:r>
          </a:p>
          <a:p>
            <a:r>
              <a:rPr lang="en-US" dirty="0"/>
              <a:t>A</a:t>
            </a:r>
            <a:r>
              <a:rPr lang="en-US" dirty="0" smtClean="0"/>
              <a:t>lignment </a:t>
            </a:r>
            <a:r>
              <a:rPr lang="en-US" dirty="0"/>
              <a:t>t</a:t>
            </a:r>
            <a:r>
              <a:rPr lang="en-US" dirty="0" smtClean="0"/>
              <a:t>o edTPA &amp; SEED</a:t>
            </a:r>
          </a:p>
          <a:p>
            <a:r>
              <a:rPr lang="en-US" dirty="0" smtClean="0"/>
              <a:t>Currently expanding on assignment to assess lesson planning and implementation</a:t>
            </a:r>
            <a:endParaRPr lang="en-US" dirty="0"/>
          </a:p>
        </p:txBody>
      </p:sp>
    </p:spTree>
    <p:extLst>
      <p:ext uri="{BB962C8B-B14F-4D97-AF65-F5344CB8AC3E}">
        <p14:creationId xmlns:p14="http://schemas.microsoft.com/office/powerpoint/2010/main" val="128038541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Considerations </a:t>
            </a:r>
            <a:r>
              <a:rPr lang="en-US" sz="2800" dirty="0"/>
              <a:t>for Designing and Implementing Field </a:t>
            </a:r>
            <a:r>
              <a:rPr lang="en-US" sz="2800" dirty="0" smtClean="0"/>
              <a:t>Experiences</a:t>
            </a:r>
            <a:endParaRPr lang="en-US" sz="2800" dirty="0"/>
          </a:p>
        </p:txBody>
      </p:sp>
      <p:sp>
        <p:nvSpPr>
          <p:cNvPr id="3" name="Content Placeholder 2"/>
          <p:cNvSpPr>
            <a:spLocks noGrp="1"/>
          </p:cNvSpPr>
          <p:nvPr>
            <p:ph idx="1"/>
          </p:nvPr>
        </p:nvSpPr>
        <p:spPr>
          <a:xfrm>
            <a:off x="1692275" y="1600200"/>
            <a:ext cx="7272213" cy="4277072"/>
          </a:xfrm>
        </p:spPr>
        <p:txBody>
          <a:bodyPr/>
          <a:lstStyle/>
          <a:p>
            <a:pPr marL="0" indent="0">
              <a:buNone/>
            </a:pPr>
            <a:r>
              <a:rPr lang="en-US" sz="2000" dirty="0" smtClean="0"/>
              <a:t>We </a:t>
            </a:r>
            <a:r>
              <a:rPr lang="en-US" sz="2000" dirty="0"/>
              <a:t>propose five critical components </a:t>
            </a:r>
            <a:r>
              <a:rPr lang="en-US" sz="2000" dirty="0" smtClean="0"/>
              <a:t>of designing </a:t>
            </a:r>
            <a:r>
              <a:rPr lang="en-US" sz="2000" dirty="0"/>
              <a:t>and implementing field </a:t>
            </a:r>
            <a:r>
              <a:rPr lang="en-US" sz="2000" dirty="0" smtClean="0"/>
              <a:t>experiences, </a:t>
            </a:r>
            <a:r>
              <a:rPr lang="en-US" sz="2000" dirty="0"/>
              <a:t>including roles and </a:t>
            </a:r>
            <a:r>
              <a:rPr lang="en-US" sz="2000" dirty="0" smtClean="0"/>
              <a:t>responsibilities, between the EPP and LEA:</a:t>
            </a:r>
          </a:p>
          <a:p>
            <a:pPr marL="0" indent="0">
              <a:buNone/>
            </a:pPr>
            <a:r>
              <a:rPr lang="en-US" sz="2000" dirty="0" smtClean="0"/>
              <a:t> </a:t>
            </a:r>
          </a:p>
          <a:p>
            <a:pPr marL="457200" indent="-457200">
              <a:buFont typeface="+mj-lt"/>
              <a:buAutoNum type="arabicPeriod"/>
            </a:pPr>
            <a:r>
              <a:rPr lang="en-US" sz="2000" dirty="0" smtClean="0"/>
              <a:t>Design </a:t>
            </a:r>
            <a:r>
              <a:rPr lang="en-US" sz="2000" dirty="0"/>
              <a:t>of field experiences across planned </a:t>
            </a:r>
            <a:r>
              <a:rPr lang="en-US" sz="2000" dirty="0" smtClean="0"/>
              <a:t>programs </a:t>
            </a:r>
            <a:endParaRPr lang="en-US" sz="2000" dirty="0"/>
          </a:p>
          <a:p>
            <a:pPr marL="457200" indent="-457200">
              <a:buFont typeface="+mj-lt"/>
              <a:buAutoNum type="arabicPeriod"/>
            </a:pPr>
            <a:r>
              <a:rPr lang="en-US" sz="2000" dirty="0" smtClean="0"/>
              <a:t>Development </a:t>
            </a:r>
            <a:r>
              <a:rPr lang="en-US" sz="2000" dirty="0"/>
              <a:t>of specific field </a:t>
            </a:r>
            <a:r>
              <a:rPr lang="en-US" sz="2000" dirty="0" smtClean="0"/>
              <a:t>experiences</a:t>
            </a:r>
            <a:endParaRPr lang="en-US" sz="2000" dirty="0"/>
          </a:p>
          <a:p>
            <a:pPr marL="457200" indent="-457200">
              <a:buFont typeface="+mj-lt"/>
              <a:buAutoNum type="arabicPeriod"/>
            </a:pPr>
            <a:r>
              <a:rPr lang="en-US" sz="2000" dirty="0" smtClean="0"/>
              <a:t>Coordination </a:t>
            </a:r>
            <a:r>
              <a:rPr lang="en-US" sz="2000" dirty="0"/>
              <a:t>of shared responsibility </a:t>
            </a:r>
            <a:endParaRPr lang="en-US" sz="2000" dirty="0" smtClean="0"/>
          </a:p>
          <a:p>
            <a:pPr marL="457200" indent="-457200">
              <a:buFont typeface="+mj-lt"/>
              <a:buAutoNum type="arabicPeriod"/>
            </a:pPr>
            <a:r>
              <a:rPr lang="en-US" sz="2000" dirty="0" smtClean="0"/>
              <a:t>Communication </a:t>
            </a:r>
          </a:p>
          <a:p>
            <a:pPr marL="457200" indent="-457200">
              <a:buFont typeface="+mj-lt"/>
              <a:buAutoNum type="arabicPeriod"/>
            </a:pPr>
            <a:r>
              <a:rPr lang="en-US" sz="2000" dirty="0" smtClean="0"/>
              <a:t>Professional </a:t>
            </a:r>
            <a:r>
              <a:rPr lang="en-US" sz="2000" dirty="0"/>
              <a:t>learning and calibration of faculty and school-based educators</a:t>
            </a:r>
            <a:r>
              <a:rPr lang="en-US" sz="2000" dirty="0" smtClean="0"/>
              <a:t>.</a:t>
            </a:r>
          </a:p>
          <a:p>
            <a:pPr marL="457200" indent="-457200">
              <a:buFont typeface="+mj-lt"/>
              <a:buAutoNum type="arabicPeriod"/>
            </a:pPr>
            <a:endParaRPr lang="en-US" sz="2000" dirty="0"/>
          </a:p>
          <a:p>
            <a:pPr marL="0" indent="0">
              <a:buNone/>
            </a:pPr>
            <a:r>
              <a:rPr lang="en-US" sz="2000" dirty="0" smtClean="0"/>
              <a:t>See Table 3 in the Guide</a:t>
            </a:r>
            <a:endParaRPr lang="en-US" sz="2000" dirty="0"/>
          </a:p>
          <a:p>
            <a:endParaRPr lang="en-US" sz="2000" dirty="0"/>
          </a:p>
        </p:txBody>
      </p:sp>
    </p:spTree>
    <p:extLst>
      <p:ext uri="{BB962C8B-B14F-4D97-AF65-F5344CB8AC3E}">
        <p14:creationId xmlns:p14="http://schemas.microsoft.com/office/powerpoint/2010/main" val="2186201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Developing Shared Partnerships</a:t>
            </a:r>
            <a:endParaRPr lang="en-US" dirty="0"/>
          </a:p>
        </p:txBody>
      </p:sp>
      <p:sp>
        <p:nvSpPr>
          <p:cNvPr id="3" name="Content Placeholder 2"/>
          <p:cNvSpPr>
            <a:spLocks noGrp="1"/>
          </p:cNvSpPr>
          <p:nvPr>
            <p:ph idx="1"/>
          </p:nvPr>
        </p:nvSpPr>
        <p:spPr>
          <a:xfrm>
            <a:off x="1692275" y="1556792"/>
            <a:ext cx="7272213" cy="4536504"/>
          </a:xfrm>
        </p:spPr>
        <p:txBody>
          <a:bodyPr/>
          <a:lstStyle/>
          <a:p>
            <a:pPr marL="0" indent="0">
              <a:buNone/>
            </a:pPr>
            <a:r>
              <a:rPr lang="en-US" sz="2000" dirty="0" smtClean="0"/>
              <a:t>Win-win for both sides to collaborate in order to secure the teacher pipeline as well as ensure learner ready day one teachers.  </a:t>
            </a:r>
            <a:r>
              <a:rPr lang="en-US" sz="2000" i="1" dirty="0" smtClean="0">
                <a:solidFill>
                  <a:srgbClr val="FF0000"/>
                </a:solidFill>
              </a:rPr>
              <a:t>Must address the cost/benefit to all parties most importantly the investment of TIME</a:t>
            </a:r>
            <a:r>
              <a:rPr lang="en-US" sz="2000" dirty="0" smtClean="0"/>
              <a:t>.</a:t>
            </a:r>
          </a:p>
          <a:p>
            <a:pPr marL="0" indent="0">
              <a:buNone/>
            </a:pPr>
            <a:endParaRPr lang="en-US" sz="2000" dirty="0" smtClean="0"/>
          </a:p>
          <a:p>
            <a:pPr marL="0" indent="0">
              <a:buNone/>
            </a:pPr>
            <a:r>
              <a:rPr lang="en-US" sz="2000" dirty="0" smtClean="0"/>
              <a:t>Quality </a:t>
            </a:r>
            <a:r>
              <a:rPr lang="en-US" sz="2000" dirty="0"/>
              <a:t>indicators for consideration in partnership development (King, 2014) can be grouped within the following categories:</a:t>
            </a:r>
          </a:p>
          <a:p>
            <a:pPr lvl="0"/>
            <a:r>
              <a:rPr lang="en-US" sz="2000" dirty="0"/>
              <a:t>Partnership vision</a:t>
            </a:r>
          </a:p>
          <a:p>
            <a:pPr lvl="0"/>
            <a:r>
              <a:rPr lang="en-US" sz="2000" dirty="0"/>
              <a:t>Institutional leadership</a:t>
            </a:r>
          </a:p>
          <a:p>
            <a:pPr lvl="0"/>
            <a:r>
              <a:rPr lang="en-US" sz="2000" dirty="0"/>
              <a:t>Communication and collaboration</a:t>
            </a:r>
          </a:p>
          <a:p>
            <a:pPr lvl="0"/>
            <a:r>
              <a:rPr lang="en-US" sz="2000" dirty="0"/>
              <a:t>Joint ownership and accountability for results</a:t>
            </a:r>
          </a:p>
          <a:p>
            <a:pPr lvl="0"/>
            <a:r>
              <a:rPr lang="en-US" sz="2000" dirty="0"/>
              <a:t>System alignment, integration, and sustainability</a:t>
            </a:r>
          </a:p>
          <a:p>
            <a:pPr lvl="0"/>
            <a:r>
              <a:rPr lang="en-US" sz="2000" dirty="0"/>
              <a:t>Response to local context</a:t>
            </a:r>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607475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Closing</a:t>
            </a:r>
            <a:endParaRPr lang="en-US" dirty="0"/>
          </a:p>
        </p:txBody>
      </p:sp>
      <p:sp>
        <p:nvSpPr>
          <p:cNvPr id="3" name="Content Placeholder 2"/>
          <p:cNvSpPr>
            <a:spLocks noGrp="1"/>
          </p:cNvSpPr>
          <p:nvPr>
            <p:ph idx="1"/>
          </p:nvPr>
        </p:nvSpPr>
        <p:spPr>
          <a:xfrm>
            <a:off x="1692275" y="1600200"/>
            <a:ext cx="7200205" cy="4565104"/>
          </a:xfrm>
        </p:spPr>
        <p:txBody>
          <a:bodyPr/>
          <a:lstStyle/>
          <a:p>
            <a:pPr>
              <a:spcAft>
                <a:spcPts val="1800"/>
              </a:spcAft>
            </a:pPr>
            <a:r>
              <a:rPr lang="en-US" sz="2200" dirty="0" smtClean="0"/>
              <a:t>Establish a representative workgroup of faculty and district partners</a:t>
            </a:r>
          </a:p>
          <a:p>
            <a:pPr>
              <a:spcAft>
                <a:spcPts val="1800"/>
              </a:spcAft>
            </a:pPr>
            <a:r>
              <a:rPr lang="en-US" sz="2200" dirty="0" smtClean="0"/>
              <a:t>Review sequence, coherence, </a:t>
            </a:r>
            <a:r>
              <a:rPr lang="en-US" sz="2200" dirty="0"/>
              <a:t>course vs. semester </a:t>
            </a:r>
            <a:r>
              <a:rPr lang="en-US" sz="2200" dirty="0" smtClean="0"/>
              <a:t>based clinical experiences and substantive engagement in the work of the classroom</a:t>
            </a:r>
          </a:p>
          <a:p>
            <a:pPr>
              <a:spcAft>
                <a:spcPts val="1800"/>
              </a:spcAft>
            </a:pPr>
            <a:r>
              <a:rPr lang="en-US" sz="2200" dirty="0" smtClean="0"/>
              <a:t>Identify shared goals and accountability measures between EPP and LEA to ensure quality and communication, without overburdening the parties</a:t>
            </a:r>
          </a:p>
          <a:p>
            <a:pPr>
              <a:spcAft>
                <a:spcPts val="1800"/>
              </a:spcAft>
            </a:pPr>
            <a:r>
              <a:rPr lang="en-US" sz="2200" dirty="0" smtClean="0"/>
              <a:t>Consider program evaluation measures of impact on candidate performance</a:t>
            </a:r>
          </a:p>
          <a:p>
            <a:endParaRPr lang="en-US" dirty="0"/>
          </a:p>
        </p:txBody>
      </p:sp>
    </p:spTree>
    <p:extLst>
      <p:ext uri="{BB962C8B-B14F-4D97-AF65-F5344CB8AC3E}">
        <p14:creationId xmlns:p14="http://schemas.microsoft.com/office/powerpoint/2010/main" val="19335473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ln>
            <a:miter lim="800000"/>
            <a:headEnd/>
            <a:tailEnd/>
          </a:ln>
        </p:spPr>
        <p:txBody>
          <a:bodyPr/>
          <a:lstStyle/>
          <a:p>
            <a:r>
              <a:rPr lang="en-US" altLang="en-US" smtClean="0"/>
              <a:t>Disclaimer </a:t>
            </a:r>
          </a:p>
        </p:txBody>
      </p:sp>
      <p:sp>
        <p:nvSpPr>
          <p:cNvPr id="17410" name="Content Placeholder 2"/>
          <p:cNvSpPr>
            <a:spLocks noGrp="1"/>
          </p:cNvSpPr>
          <p:nvPr>
            <p:ph idx="1"/>
          </p:nvPr>
        </p:nvSpPr>
        <p:spPr/>
        <p:txBody>
          <a:bodyPr/>
          <a:lstStyle/>
          <a:p>
            <a:pPr marL="0" indent="0">
              <a:buFont typeface="Wingdings" pitchFamily="2" charset="2"/>
              <a:buNone/>
            </a:pPr>
            <a:r>
              <a:rPr lang="en-US" altLang="en-US" sz="2000" smtClean="0"/>
              <a:t>This content was produced under U.S. Department of Education, Office of Special Education Programs, Award No. H325A120003. Bonnie Jones and David Guardino serve as the project officers. The views expressed herein do not necessarily represent the positions or polices of the U.S. Department of Education. No official endorsement by the U.S. Department of Education of any product, commodity, service, or enterprise mentioned in this website is intended or should be inferred. </a:t>
            </a:r>
          </a:p>
          <a:p>
            <a:pPr marL="0" indent="0">
              <a:buFont typeface="Wingdings" pitchFamily="2" charset="2"/>
              <a:buNone/>
            </a:pPr>
            <a:endParaRPr lang="en-US" altLang="en-US" smtClean="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 &amp; A</a:t>
            </a:r>
            <a:endParaRPr lang="en-US" dirty="0"/>
          </a:p>
        </p:txBody>
      </p:sp>
    </p:spTree>
    <p:extLst>
      <p:ext uri="{BB962C8B-B14F-4D97-AF65-F5344CB8AC3E}">
        <p14:creationId xmlns:p14="http://schemas.microsoft.com/office/powerpoint/2010/main" val="71101131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pic>
        <p:nvPicPr>
          <p:cNvPr id="5" name="Content Placeholder 4" descr="A picture of a teacher with an older studnet using the pencil to point at something in the open textbook." title="Teacher pointing at book"/>
          <p:cNvPicPr>
            <a:picLocks noGrp="1"/>
          </p:cNvPicPr>
          <p:nvPr>
            <p:ph idx="1"/>
          </p:nvPr>
        </p:nvPicPr>
        <p:blipFill rotWithShape="1">
          <a:blip r:embed="rId2" cstate="print">
            <a:extLst>
              <a:ext uri="{28A0092B-C50C-407E-A947-70E740481C1C}">
                <a14:useLocalDpi xmlns:a14="http://schemas.microsoft.com/office/drawing/2010/main" val="0"/>
              </a:ext>
            </a:extLst>
          </a:blip>
          <a:stretch/>
        </p:blipFill>
        <p:spPr bwMode="auto">
          <a:xfrm>
            <a:off x="2466119" y="1600200"/>
            <a:ext cx="5446836" cy="36290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811174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1691680" y="260648"/>
            <a:ext cx="6994525" cy="850900"/>
          </a:xfrm>
          <a:ln>
            <a:miter lim="800000"/>
            <a:headEnd/>
            <a:tailEnd/>
          </a:ln>
        </p:spPr>
        <p:txBody>
          <a:bodyPr/>
          <a:lstStyle/>
          <a:p>
            <a:r>
              <a:rPr lang="en-US" altLang="en-US" dirty="0" smtClean="0"/>
              <a:t>Our Journey</a:t>
            </a:r>
          </a:p>
        </p:txBody>
      </p:sp>
      <p:sp>
        <p:nvSpPr>
          <p:cNvPr id="2" name="Content Placeholder 1"/>
          <p:cNvSpPr>
            <a:spLocks noGrp="1"/>
          </p:cNvSpPr>
          <p:nvPr>
            <p:ph idx="1"/>
          </p:nvPr>
        </p:nvSpPr>
        <p:spPr>
          <a:xfrm>
            <a:off x="1763688" y="1340768"/>
            <a:ext cx="7272808" cy="4824536"/>
          </a:xfrm>
        </p:spPr>
        <p:txBody>
          <a:bodyPr/>
          <a:lstStyle/>
          <a:p>
            <a:pPr marL="0" indent="0">
              <a:buNone/>
            </a:pPr>
            <a:r>
              <a:rPr lang="en-US" sz="2000" dirty="0" smtClean="0"/>
              <a:t>The CSDE together with Central and Southern Connecticut State Universities embarked on the CEEDAR journey in 2014, initially to look at curricular reform focused on EBPs.</a:t>
            </a:r>
          </a:p>
          <a:p>
            <a:pPr marL="0" indent="0">
              <a:buNone/>
            </a:pPr>
            <a:endParaRPr lang="en-US" sz="2000" dirty="0"/>
          </a:p>
          <a:p>
            <a:pPr marL="0" indent="0">
              <a:buNone/>
            </a:pPr>
            <a:r>
              <a:rPr lang="en-US" sz="2000" dirty="0" smtClean="0"/>
              <a:t>On that journey, we identified another need – to focus on clinical experiences.   Faculty team leaders together with a few key district partners began </a:t>
            </a:r>
            <a:r>
              <a:rPr lang="en-US" sz="2000" dirty="0"/>
              <a:t>to </a:t>
            </a:r>
            <a:r>
              <a:rPr lang="en-US" sz="2000" dirty="0" smtClean="0"/>
              <a:t>the quality of clinical </a:t>
            </a:r>
            <a:r>
              <a:rPr lang="en-US" sz="2000" dirty="0"/>
              <a:t>experiences discuss </a:t>
            </a:r>
            <a:r>
              <a:rPr lang="en-US" sz="2000" dirty="0" smtClean="0"/>
              <a:t>relative to teaching standards/outcomes.</a:t>
            </a:r>
            <a:endParaRPr lang="en-US" sz="2000" dirty="0"/>
          </a:p>
          <a:p>
            <a:pPr marL="0" indent="0">
              <a:buNone/>
            </a:pPr>
            <a:endParaRPr lang="en-US" sz="2000" dirty="0" smtClean="0"/>
          </a:p>
          <a:p>
            <a:pPr marL="0" indent="0">
              <a:buNone/>
            </a:pPr>
            <a:r>
              <a:rPr lang="en-US" sz="2000" dirty="0" smtClean="0"/>
              <a:t>However, as this conversation developed, we all realized that there was a need for articulating the “what” and the “how” that EPPs and candidates SHOULD be doing in their clinical experiences to ensure that we prepare “learner ready day one” teachers.</a:t>
            </a:r>
          </a:p>
          <a:p>
            <a:pPr marL="0" indent="0">
              <a:buNone/>
            </a:pPr>
            <a:endParaRPr lang="en-US" sz="2000" dirty="0" smtClean="0"/>
          </a:p>
          <a:p>
            <a:pPr marL="0" indent="0">
              <a:buNone/>
            </a:pPr>
            <a:endParaRPr lang="en-US"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275" y="274638"/>
            <a:ext cx="6994525" cy="922114"/>
          </a:xfrm>
        </p:spPr>
        <p:txBody>
          <a:bodyPr/>
          <a:lstStyle/>
          <a:p>
            <a:r>
              <a:rPr lang="en-US" altLang="en-US" dirty="0"/>
              <a:t>Our </a:t>
            </a:r>
            <a:r>
              <a:rPr lang="en-US" altLang="en-US" dirty="0" smtClean="0"/>
              <a:t>Journey Part 2</a:t>
            </a:r>
            <a:endParaRPr lang="en-US" dirty="0"/>
          </a:p>
        </p:txBody>
      </p:sp>
      <p:sp>
        <p:nvSpPr>
          <p:cNvPr id="3" name="Content Placeholder 2"/>
          <p:cNvSpPr>
            <a:spLocks noGrp="1"/>
          </p:cNvSpPr>
          <p:nvPr>
            <p:ph idx="1"/>
          </p:nvPr>
        </p:nvSpPr>
        <p:spPr>
          <a:xfrm>
            <a:off x="1691680" y="1340768"/>
            <a:ext cx="6994525" cy="3629025"/>
          </a:xfrm>
        </p:spPr>
        <p:txBody>
          <a:bodyPr/>
          <a:lstStyle/>
          <a:p>
            <a:pPr marL="0" indent="0">
              <a:buNone/>
            </a:pPr>
            <a:r>
              <a:rPr lang="en-US" sz="2000" dirty="0"/>
              <a:t>The district partners </a:t>
            </a:r>
            <a:r>
              <a:rPr lang="en-US" sz="2000" dirty="0" smtClean="0"/>
              <a:t>raised </a:t>
            </a:r>
            <a:r>
              <a:rPr lang="en-US" sz="2000" dirty="0"/>
              <a:t>serious concerns about not knowing:</a:t>
            </a:r>
          </a:p>
          <a:p>
            <a:r>
              <a:rPr lang="en-US" sz="2000" dirty="0"/>
              <a:t>what </a:t>
            </a:r>
            <a:r>
              <a:rPr lang="en-US" sz="2000" dirty="0" smtClean="0"/>
              <a:t>the learning </a:t>
            </a:r>
            <a:r>
              <a:rPr lang="en-US" sz="2000" dirty="0"/>
              <a:t>outcome of the experience </a:t>
            </a:r>
            <a:r>
              <a:rPr lang="en-US" sz="2000" dirty="0" smtClean="0"/>
              <a:t>is </a:t>
            </a:r>
            <a:endParaRPr lang="en-US" sz="2000" dirty="0"/>
          </a:p>
          <a:p>
            <a:r>
              <a:rPr lang="en-US" sz="2000" dirty="0"/>
              <a:t>where it falls within the </a:t>
            </a:r>
            <a:r>
              <a:rPr lang="en-US" sz="2000" dirty="0" smtClean="0"/>
              <a:t>program</a:t>
            </a:r>
          </a:p>
          <a:p>
            <a:r>
              <a:rPr lang="en-US" sz="2000" dirty="0" smtClean="0"/>
              <a:t>whether </a:t>
            </a:r>
            <a:r>
              <a:rPr lang="en-US" sz="2000" dirty="0"/>
              <a:t>the candidate can answer the “why” question about that </a:t>
            </a:r>
            <a:r>
              <a:rPr lang="en-US" sz="2000" dirty="0" smtClean="0"/>
              <a:t>experience</a:t>
            </a:r>
          </a:p>
          <a:p>
            <a:r>
              <a:rPr lang="en-US" sz="2000" dirty="0"/>
              <a:t>w</a:t>
            </a:r>
            <a:r>
              <a:rPr lang="en-US" sz="2000" dirty="0" smtClean="0"/>
              <a:t>hy candidates </a:t>
            </a:r>
            <a:r>
              <a:rPr lang="en-US" sz="2000" dirty="0"/>
              <a:t>were </a:t>
            </a:r>
            <a:r>
              <a:rPr lang="en-US" sz="2000" dirty="0" smtClean="0"/>
              <a:t>contacting </a:t>
            </a:r>
            <a:r>
              <a:rPr lang="en-US" sz="2000" dirty="0"/>
              <a:t>district </a:t>
            </a:r>
            <a:r>
              <a:rPr lang="en-US" sz="2000" dirty="0" smtClean="0"/>
              <a:t>representatives directly at the school or district level to </a:t>
            </a:r>
            <a:r>
              <a:rPr lang="en-US" sz="2000" dirty="0"/>
              <a:t>arrange for </a:t>
            </a:r>
            <a:r>
              <a:rPr lang="en-US" sz="2000" dirty="0" smtClean="0"/>
              <a:t>their own clinical experiences for “their course,” rather than the school of education contacting the designated district level administrator</a:t>
            </a:r>
          </a:p>
          <a:p>
            <a:pPr marL="0" indent="0">
              <a:buNone/>
            </a:pPr>
            <a:endParaRPr lang="en-US" sz="2000" dirty="0"/>
          </a:p>
          <a:p>
            <a:pPr marL="0" indent="0">
              <a:buNone/>
            </a:pPr>
            <a:r>
              <a:rPr lang="en-US" sz="2000" b="1" dirty="0" smtClean="0">
                <a:solidFill>
                  <a:srgbClr val="FF0000"/>
                </a:solidFill>
              </a:rPr>
              <a:t>Bottom Line:  District </a:t>
            </a:r>
            <a:r>
              <a:rPr lang="en-US" sz="2000" b="1" dirty="0">
                <a:solidFill>
                  <a:srgbClr val="FF0000"/>
                </a:solidFill>
              </a:rPr>
              <a:t>partners were not included in the EPP </a:t>
            </a:r>
            <a:r>
              <a:rPr lang="en-US" sz="2000" b="1" dirty="0" smtClean="0">
                <a:solidFill>
                  <a:srgbClr val="FF0000"/>
                </a:solidFill>
              </a:rPr>
              <a:t>design </a:t>
            </a:r>
            <a:r>
              <a:rPr lang="en-US" sz="2000" b="1" dirty="0">
                <a:solidFill>
                  <a:srgbClr val="FF0000"/>
                </a:solidFill>
              </a:rPr>
              <a:t>and communication of clinical experiences from beginning to end of the program.</a:t>
            </a:r>
          </a:p>
        </p:txBody>
      </p:sp>
    </p:spTree>
    <p:extLst>
      <p:ext uri="{BB962C8B-B14F-4D97-AF65-F5344CB8AC3E}">
        <p14:creationId xmlns:p14="http://schemas.microsoft.com/office/powerpoint/2010/main" val="3645994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ln>
            <a:miter lim="800000"/>
            <a:headEnd/>
            <a:tailEnd/>
          </a:ln>
        </p:spPr>
        <p:txBody>
          <a:bodyPr/>
          <a:lstStyle/>
          <a:p>
            <a:r>
              <a:rPr lang="en-US" altLang="en-US" sz="3200" dirty="0" smtClean="0"/>
              <a:t>Principles For Guiding Design of Clinical Experiences</a:t>
            </a:r>
          </a:p>
        </p:txBody>
      </p:sp>
      <p:sp>
        <p:nvSpPr>
          <p:cNvPr id="3" name="Content Placeholder 2"/>
          <p:cNvSpPr>
            <a:spLocks noGrp="1"/>
          </p:cNvSpPr>
          <p:nvPr>
            <p:ph idx="1"/>
          </p:nvPr>
        </p:nvSpPr>
        <p:spPr>
          <a:xfrm>
            <a:off x="1547813" y="1600200"/>
            <a:ext cx="7488237" cy="4492625"/>
          </a:xfrm>
        </p:spPr>
        <p:txBody>
          <a:bodyPr/>
          <a:lstStyle/>
          <a:p>
            <a:pPr marL="514350" indent="-514350">
              <a:buFont typeface="Arial" pitchFamily="34" charset="0"/>
              <a:buAutoNum type="arabicPeriod"/>
            </a:pPr>
            <a:r>
              <a:rPr lang="en-US" altLang="en-US" sz="1700" b="1" dirty="0" smtClean="0"/>
              <a:t>Teacher preparation is a shared responsibility </a:t>
            </a:r>
          </a:p>
          <a:p>
            <a:pPr marL="514350" indent="-514350">
              <a:buFont typeface="Arial" pitchFamily="34" charset="0"/>
              <a:buAutoNum type="arabicPeriod"/>
            </a:pPr>
            <a:r>
              <a:rPr lang="en-US" altLang="en-US" sz="1700" b="1" dirty="0" smtClean="0"/>
              <a:t>Collaboration </a:t>
            </a:r>
            <a:r>
              <a:rPr lang="en-US" altLang="en-US" sz="1700" b="1" dirty="0"/>
              <a:t>among professionals in the field </a:t>
            </a:r>
            <a:r>
              <a:rPr lang="en-US" altLang="en-US" sz="1700" b="1" dirty="0" smtClean="0"/>
              <a:t>improves </a:t>
            </a:r>
            <a:r>
              <a:rPr lang="en-US" altLang="en-US" sz="1700" b="1" dirty="0"/>
              <a:t>preparation experiences and </a:t>
            </a:r>
            <a:r>
              <a:rPr lang="en-US" altLang="en-US" sz="1700" b="1" dirty="0" smtClean="0"/>
              <a:t>benefits teacher candidates</a:t>
            </a:r>
            <a:endParaRPr lang="en-US" altLang="en-US" sz="1700" b="1" dirty="0"/>
          </a:p>
          <a:p>
            <a:pPr marL="514350" indent="-514350">
              <a:buFont typeface="Arial" pitchFamily="34" charset="0"/>
              <a:buAutoNum type="arabicPeriod"/>
            </a:pPr>
            <a:r>
              <a:rPr lang="en-US" altLang="en-US" sz="1700" b="1" dirty="0" smtClean="0"/>
              <a:t>Practice-based </a:t>
            </a:r>
            <a:r>
              <a:rPr lang="en-US" altLang="en-US" sz="1700" b="1" dirty="0"/>
              <a:t>preparation improves teacher candidates’ readiness </a:t>
            </a:r>
            <a:endParaRPr lang="en-US" altLang="en-US" sz="1700" b="1" dirty="0" smtClean="0"/>
          </a:p>
          <a:p>
            <a:pPr marL="514350" indent="-514350">
              <a:buFont typeface="Arial" pitchFamily="34" charset="0"/>
              <a:buAutoNum type="arabicPeriod"/>
            </a:pPr>
            <a:r>
              <a:rPr lang="en-US" altLang="en-US" sz="1700" b="1" dirty="0" smtClean="0"/>
              <a:t>Practice </a:t>
            </a:r>
            <a:r>
              <a:rPr lang="en-US" altLang="en-US" sz="1700" b="1" dirty="0"/>
              <a:t>experiences </a:t>
            </a:r>
            <a:r>
              <a:rPr lang="en-US" altLang="en-US" sz="1700" b="1" dirty="0" smtClean="0"/>
              <a:t>should occur </a:t>
            </a:r>
            <a:r>
              <a:rPr lang="en-US" altLang="en-US" sz="1700" b="1" dirty="0"/>
              <a:t>throughout a preparation program, from beginning coursework to culminating student teaching.</a:t>
            </a:r>
          </a:p>
          <a:p>
            <a:pPr marL="514350" indent="-514350">
              <a:buFont typeface="Arial" pitchFamily="34" charset="0"/>
              <a:buAutoNum type="arabicPeriod"/>
            </a:pPr>
            <a:r>
              <a:rPr lang="en-US" altLang="en-US" sz="1700" b="1" dirty="0" smtClean="0"/>
              <a:t>Practice </a:t>
            </a:r>
            <a:r>
              <a:rPr lang="en-US" altLang="en-US" sz="1700" b="1" dirty="0"/>
              <a:t>experiences are </a:t>
            </a:r>
            <a:r>
              <a:rPr lang="en-US" altLang="en-US" sz="1700" b="1" dirty="0" err="1"/>
              <a:t>scaffolded</a:t>
            </a:r>
            <a:r>
              <a:rPr lang="en-US" altLang="en-US" sz="1700" b="1" dirty="0"/>
              <a:t> carefully and thoughtfully to facilitate the development of confidence and success of teacher candidates </a:t>
            </a:r>
            <a:r>
              <a:rPr lang="en-US" altLang="en-US" sz="1700" b="1" dirty="0" smtClean="0"/>
              <a:t>in addressing </a:t>
            </a:r>
            <a:r>
              <a:rPr lang="en-US" altLang="en-US" sz="1700" b="1" dirty="0"/>
              <a:t>varied student needs.</a:t>
            </a:r>
          </a:p>
          <a:p>
            <a:pPr marL="514350" indent="-514350">
              <a:buFont typeface="Arial" pitchFamily="34" charset="0"/>
              <a:buAutoNum type="arabicPeriod"/>
            </a:pPr>
            <a:r>
              <a:rPr lang="en-US" altLang="en-US" sz="1700" b="1" dirty="0" smtClean="0"/>
              <a:t>Practice </a:t>
            </a:r>
            <a:r>
              <a:rPr lang="en-US" altLang="en-US" sz="1700" b="1" dirty="0"/>
              <a:t>experiences are designed based on research </a:t>
            </a:r>
            <a:endParaRPr lang="en-US" altLang="en-US" sz="1700" b="1" dirty="0" smtClean="0"/>
          </a:p>
          <a:p>
            <a:pPr marL="514350" indent="-514350">
              <a:buFont typeface="Arial" pitchFamily="34" charset="0"/>
              <a:buAutoNum type="arabicPeriod"/>
            </a:pPr>
            <a:r>
              <a:rPr lang="en-US" altLang="en-US" sz="1700" b="1" dirty="0" smtClean="0"/>
              <a:t>Experiences </a:t>
            </a:r>
            <a:r>
              <a:rPr lang="en-US" altLang="en-US" sz="1700" b="1" dirty="0"/>
              <a:t>are intended to be </a:t>
            </a:r>
            <a:r>
              <a:rPr lang="en-US" altLang="en-US" sz="1700" b="1" smtClean="0"/>
              <a:t>responsive to community </a:t>
            </a:r>
            <a:r>
              <a:rPr lang="en-US" altLang="en-US" sz="1700" b="1" dirty="0"/>
              <a:t>and cultural </a:t>
            </a:r>
            <a:r>
              <a:rPr lang="en-US" altLang="en-US" sz="1700" b="1" dirty="0" smtClean="0"/>
              <a:t>contexts</a:t>
            </a:r>
            <a:endParaRPr lang="en-US" altLang="en-US" sz="1700" b="1" dirty="0"/>
          </a:p>
          <a:p>
            <a:pPr marL="514350" indent="-514350">
              <a:buFont typeface="Arial" pitchFamily="34" charset="0"/>
              <a:buAutoNum type="arabicPeriod"/>
            </a:pPr>
            <a:r>
              <a:rPr lang="en-US" altLang="en-US" sz="1700" b="1" dirty="0" smtClean="0"/>
              <a:t>EPP </a:t>
            </a:r>
            <a:r>
              <a:rPr lang="en-US" altLang="en-US" sz="1700" b="1" dirty="0"/>
              <a:t>improvement is iterative and </a:t>
            </a:r>
            <a:r>
              <a:rPr lang="en-US" altLang="en-US" sz="1700" b="1" dirty="0" smtClean="0"/>
              <a:t>ongoing</a:t>
            </a:r>
          </a:p>
          <a:p>
            <a:pPr marL="0" indent="0">
              <a:buNone/>
            </a:pPr>
            <a:endParaRPr lang="en-US" altLang="en-US" sz="1400" b="1" dirty="0"/>
          </a:p>
          <a:p>
            <a:pPr marL="0" indent="0">
              <a:buNone/>
            </a:pPr>
            <a:r>
              <a:rPr lang="en-US" altLang="en-US" sz="1200" b="1" dirty="0" smtClean="0"/>
              <a:t>Reference:  page 7-8 of the Guide.</a:t>
            </a:r>
            <a:endParaRPr lang="en-US" altLang="en-US" sz="12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ln>
            <a:miter lim="800000"/>
            <a:headEnd/>
            <a:tailEnd/>
          </a:ln>
        </p:spPr>
        <p:txBody>
          <a:bodyPr/>
          <a:lstStyle/>
          <a:p>
            <a:r>
              <a:rPr lang="en-US" altLang="en-US" dirty="0" smtClean="0"/>
              <a:t>Practice</a:t>
            </a:r>
          </a:p>
        </p:txBody>
      </p:sp>
      <p:sp>
        <p:nvSpPr>
          <p:cNvPr id="30722" name="Content Placeholder 2"/>
          <p:cNvSpPr>
            <a:spLocks noGrp="1"/>
          </p:cNvSpPr>
          <p:nvPr>
            <p:ph idx="1"/>
          </p:nvPr>
        </p:nvSpPr>
        <p:spPr>
          <a:xfrm>
            <a:off x="1692275" y="1600200"/>
            <a:ext cx="7272213" cy="4997152"/>
          </a:xfrm>
        </p:spPr>
        <p:txBody>
          <a:bodyPr/>
          <a:lstStyle/>
          <a:p>
            <a:pPr marL="0" indent="0" defTabSz="461963">
              <a:buFont typeface="Wingdings" pitchFamily="2" charset="2"/>
              <a:buNone/>
            </a:pPr>
            <a:r>
              <a:rPr lang="en-US" altLang="en-US" sz="2400" dirty="0" smtClean="0"/>
              <a:t>…	</a:t>
            </a:r>
            <a:r>
              <a:rPr lang="en-US" altLang="en-US" sz="2400" b="1" i="1" dirty="0" smtClean="0">
                <a:solidFill>
                  <a:srgbClr val="FF0000"/>
                </a:solidFill>
              </a:rPr>
              <a:t>Is essential</a:t>
            </a:r>
            <a:r>
              <a:rPr lang="en-US" altLang="en-US" sz="2400" b="1" i="1" dirty="0" smtClean="0"/>
              <a:t> </a:t>
            </a:r>
            <a:r>
              <a:rPr lang="en-US" altLang="en-US" sz="2400" dirty="0" smtClean="0"/>
              <a:t>to demonstrating, improving and mastering specific techniques for all performance-based professions (</a:t>
            </a:r>
            <a:r>
              <a:rPr lang="en-US" altLang="en-US" sz="2400" dirty="0"/>
              <a:t>m</a:t>
            </a:r>
            <a:r>
              <a:rPr lang="en-US" altLang="en-US" sz="2400" dirty="0" smtClean="0"/>
              <a:t>edicine, plumbing, cosmetology, the law).</a:t>
            </a:r>
          </a:p>
          <a:p>
            <a:pPr marL="0" indent="0" defTabSz="461963">
              <a:buNone/>
            </a:pPr>
            <a:r>
              <a:rPr lang="en-US" altLang="en-US" sz="2400" b="1" i="1" dirty="0" smtClean="0">
                <a:solidFill>
                  <a:srgbClr val="FF0000"/>
                </a:solidFill>
              </a:rPr>
              <a:t>	</a:t>
            </a:r>
            <a:r>
              <a:rPr lang="en-US" altLang="en-US" sz="2400" dirty="0" smtClean="0"/>
              <a:t>Based </a:t>
            </a:r>
            <a:r>
              <a:rPr lang="en-US" altLang="en-US" sz="2400" dirty="0"/>
              <a:t>on research from psychology, neuroscience, sports, and other disciplines </a:t>
            </a:r>
            <a:r>
              <a:rPr lang="en-US" altLang="en-US" sz="2400" dirty="0" smtClean="0"/>
              <a:t>… </a:t>
            </a:r>
            <a:r>
              <a:rPr lang="en-US" altLang="en-US" sz="2400" b="1" i="1" dirty="0" smtClean="0">
                <a:solidFill>
                  <a:srgbClr val="FF0000"/>
                </a:solidFill>
              </a:rPr>
              <a:t>deliberate </a:t>
            </a:r>
            <a:r>
              <a:rPr lang="en-US" altLang="en-US" sz="2400" b="1" i="1" dirty="0">
                <a:solidFill>
                  <a:srgbClr val="FF0000"/>
                </a:solidFill>
              </a:rPr>
              <a:t>practi</a:t>
            </a:r>
            <a:r>
              <a:rPr lang="en-US" altLang="en-US" sz="2400" b="1" dirty="0">
                <a:solidFill>
                  <a:srgbClr val="FF0000"/>
                </a:solidFill>
              </a:rPr>
              <a:t>ce </a:t>
            </a:r>
            <a:r>
              <a:rPr lang="en-US" altLang="en-US" sz="2400" dirty="0"/>
              <a:t>is defined as carefully sequenced and calibrated practice that builds on one’s current knowledge and skill in conjunction with performance feedback. </a:t>
            </a:r>
          </a:p>
          <a:p>
            <a:pPr marL="0" indent="0" algn="ctr">
              <a:buNone/>
            </a:pPr>
            <a:endParaRPr lang="en-US" altLang="en-US" sz="1600" b="1" i="1" dirty="0" smtClean="0"/>
          </a:p>
          <a:p>
            <a:pPr marL="0" indent="0" algn="ctr">
              <a:buNone/>
            </a:pPr>
            <a:r>
              <a:rPr lang="en-US" altLang="en-US" sz="1600" b="1" i="1" dirty="0" smtClean="0"/>
              <a:t>(</a:t>
            </a:r>
            <a:r>
              <a:rPr lang="en-US" altLang="en-US" sz="1600" b="1" i="1" dirty="0"/>
              <a:t>Ericsson, 2014,  Ericsson, </a:t>
            </a:r>
            <a:r>
              <a:rPr lang="en-US" altLang="en-US" sz="1600" b="1" i="1" dirty="0" err="1"/>
              <a:t>Krampe</a:t>
            </a:r>
            <a:r>
              <a:rPr lang="en-US" altLang="en-US" sz="1600" b="1" i="1" dirty="0"/>
              <a:t>, &amp; </a:t>
            </a:r>
            <a:r>
              <a:rPr lang="en-US" altLang="en-US" sz="1600" b="1" i="1" dirty="0" err="1"/>
              <a:t>Tesch-Romer</a:t>
            </a:r>
            <a:r>
              <a:rPr lang="en-US" altLang="en-US" sz="1600" b="1" i="1" dirty="0"/>
              <a:t>, 1993)</a:t>
            </a:r>
          </a:p>
          <a:p>
            <a:pPr marL="0" indent="0">
              <a:buFont typeface="Wingdings" pitchFamily="2" charset="2"/>
              <a:buNone/>
            </a:pPr>
            <a:endParaRPr lang="en-US" altLang="en-US" sz="2400" dirty="0"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We Started</a:t>
            </a:r>
            <a:endParaRPr lang="en-US" dirty="0"/>
          </a:p>
        </p:txBody>
      </p:sp>
      <p:sp>
        <p:nvSpPr>
          <p:cNvPr id="3" name="Content Placeholder 2"/>
          <p:cNvSpPr>
            <a:spLocks noGrp="1"/>
          </p:cNvSpPr>
          <p:nvPr>
            <p:ph idx="1"/>
          </p:nvPr>
        </p:nvSpPr>
        <p:spPr>
          <a:xfrm>
            <a:off x="1692275" y="1600200"/>
            <a:ext cx="7200205" cy="4493096"/>
          </a:xfrm>
        </p:spPr>
        <p:txBody>
          <a:bodyPr/>
          <a:lstStyle/>
          <a:p>
            <a:pPr>
              <a:spcBef>
                <a:spcPts val="1800"/>
              </a:spcBef>
            </a:pPr>
            <a:r>
              <a:rPr lang="en-US" sz="2800" dirty="0" smtClean="0"/>
              <a:t>Scaffolding evidence/practice based strategies </a:t>
            </a:r>
            <a:r>
              <a:rPr lang="en-US" sz="2800" dirty="0"/>
              <a:t>for b</a:t>
            </a:r>
            <a:r>
              <a:rPr lang="en-US" sz="2800" dirty="0" smtClean="0"/>
              <a:t>eginning</a:t>
            </a:r>
            <a:r>
              <a:rPr lang="en-US" sz="2800" dirty="0"/>
              <a:t>, </a:t>
            </a:r>
            <a:r>
              <a:rPr lang="en-US" sz="2800" dirty="0" smtClean="0"/>
              <a:t>middle </a:t>
            </a:r>
            <a:r>
              <a:rPr lang="en-US" sz="2800" dirty="0"/>
              <a:t>and </a:t>
            </a:r>
            <a:r>
              <a:rPr lang="en-US" sz="2800" dirty="0" smtClean="0"/>
              <a:t>end </a:t>
            </a:r>
            <a:r>
              <a:rPr lang="en-US" sz="2800" dirty="0"/>
              <a:t>of p</a:t>
            </a:r>
            <a:r>
              <a:rPr lang="en-US" sz="2800" dirty="0" smtClean="0"/>
              <a:t>rogram</a:t>
            </a:r>
          </a:p>
          <a:p>
            <a:pPr>
              <a:spcBef>
                <a:spcPts val="1800"/>
              </a:spcBef>
            </a:pPr>
            <a:r>
              <a:rPr lang="en-US" sz="2800" dirty="0" smtClean="0"/>
              <a:t>Articulating roles and responsibilities for EPP and LEA</a:t>
            </a:r>
          </a:p>
          <a:p>
            <a:pPr>
              <a:spcBef>
                <a:spcPts val="1800"/>
              </a:spcBef>
            </a:pPr>
            <a:r>
              <a:rPr lang="en-US" sz="2800" dirty="0" smtClean="0"/>
              <a:t>Identifying effective examples of those strategies used by our programs in clinical experiences</a:t>
            </a:r>
          </a:p>
          <a:p>
            <a:endParaRPr lang="en-US" dirty="0"/>
          </a:p>
        </p:txBody>
      </p:sp>
    </p:spTree>
    <p:extLst>
      <p:ext uri="{BB962C8B-B14F-4D97-AF65-F5344CB8AC3E}">
        <p14:creationId xmlns:p14="http://schemas.microsoft.com/office/powerpoint/2010/main" val="17650325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ln>
            <a:miter lim="800000"/>
            <a:headEnd/>
            <a:tailEnd/>
          </a:ln>
        </p:spPr>
        <p:txBody>
          <a:bodyPr/>
          <a:lstStyle/>
          <a:p>
            <a:r>
              <a:rPr lang="en-US" altLang="en-US" smtClean="0"/>
              <a:t>Why a guidance document?</a:t>
            </a:r>
          </a:p>
        </p:txBody>
      </p:sp>
      <p:sp>
        <p:nvSpPr>
          <p:cNvPr id="32770" name="Content Placeholder 2"/>
          <p:cNvSpPr>
            <a:spLocks noGrp="1"/>
          </p:cNvSpPr>
          <p:nvPr>
            <p:ph idx="1"/>
          </p:nvPr>
        </p:nvSpPr>
        <p:spPr>
          <a:xfrm>
            <a:off x="1692275" y="1600200"/>
            <a:ext cx="6994525" cy="5069160"/>
          </a:xfrm>
        </p:spPr>
        <p:txBody>
          <a:bodyPr/>
          <a:lstStyle/>
          <a:p>
            <a:pPr marL="514350" indent="-514350">
              <a:spcBef>
                <a:spcPts val="1800"/>
              </a:spcBef>
              <a:buFont typeface="Arial" pitchFamily="34" charset="0"/>
              <a:buAutoNum type="arabicPeriod"/>
            </a:pPr>
            <a:r>
              <a:rPr lang="en-US" altLang="en-US" sz="1800" dirty="0" smtClean="0"/>
              <a:t>Improve how </a:t>
            </a:r>
            <a:r>
              <a:rPr lang="en-US" altLang="en-US" sz="1800" dirty="0"/>
              <a:t>f</a:t>
            </a:r>
            <a:r>
              <a:rPr lang="en-US" altLang="en-US" sz="1800" dirty="0" smtClean="0"/>
              <a:t>ieldwork is conceptualized and implemented (Problem of practice:  too much observing, not linked to courses, not </a:t>
            </a:r>
            <a:r>
              <a:rPr lang="en-US" altLang="en-US" sz="1800" dirty="0" err="1" smtClean="0"/>
              <a:t>scaffolded</a:t>
            </a:r>
            <a:r>
              <a:rPr lang="en-US" altLang="en-US" sz="1800" dirty="0" smtClean="0"/>
              <a:t>, etc.)</a:t>
            </a:r>
          </a:p>
          <a:p>
            <a:pPr marL="514350" indent="-514350">
              <a:spcBef>
                <a:spcPts val="1800"/>
              </a:spcBef>
              <a:buFont typeface="Arial" pitchFamily="34" charset="0"/>
              <a:buAutoNum type="arabicPeriod"/>
            </a:pPr>
            <a:r>
              <a:rPr lang="en-US" altLang="en-US" sz="1800" dirty="0" smtClean="0"/>
              <a:t>Design coherent program-wide clinical experience (rather than course-based disconnected experiences)</a:t>
            </a:r>
          </a:p>
          <a:p>
            <a:pPr marL="514350" indent="-514350">
              <a:spcBef>
                <a:spcPts val="1800"/>
              </a:spcBef>
              <a:buFont typeface="Arial" pitchFamily="34" charset="0"/>
              <a:buAutoNum type="arabicPeriod"/>
            </a:pPr>
            <a:r>
              <a:rPr lang="en-US" altLang="en-US" sz="1800" dirty="0" smtClean="0"/>
              <a:t>Ensure transparency </a:t>
            </a:r>
            <a:r>
              <a:rPr lang="en-US" altLang="en-US" sz="1800" dirty="0"/>
              <a:t>of field </a:t>
            </a:r>
            <a:r>
              <a:rPr lang="en-US" altLang="en-US" sz="1800" dirty="0" smtClean="0"/>
              <a:t>experiences </a:t>
            </a:r>
            <a:r>
              <a:rPr lang="en-US" altLang="en-US" sz="1800" dirty="0"/>
              <a:t>learning </a:t>
            </a:r>
            <a:r>
              <a:rPr lang="en-US" altLang="en-US" sz="1800" dirty="0" smtClean="0"/>
              <a:t>and practice outcomes responsibilities of LEAs.</a:t>
            </a:r>
          </a:p>
          <a:p>
            <a:pPr marL="514350" indent="-514350">
              <a:spcBef>
                <a:spcPts val="1800"/>
              </a:spcBef>
              <a:buFont typeface="Arial" pitchFamily="34" charset="0"/>
              <a:buAutoNum type="arabicPeriod"/>
            </a:pPr>
            <a:r>
              <a:rPr lang="en-US" altLang="en-US" sz="1800" dirty="0" smtClean="0"/>
              <a:t>Articulate for LEAs cost/benefits of partnership in fieldwork at every stage (beginning experiences through student teaching).</a:t>
            </a:r>
          </a:p>
          <a:p>
            <a:pPr marL="514350" indent="-514350">
              <a:spcBef>
                <a:spcPts val="1800"/>
              </a:spcBef>
              <a:buFont typeface="Arial" pitchFamily="34" charset="0"/>
              <a:buAutoNum type="arabicPeriod"/>
            </a:pPr>
            <a:r>
              <a:rPr lang="en-US" altLang="en-US" sz="1800" dirty="0" smtClean="0"/>
              <a:t>Use of intentional strategies and tools by all role-players engaging in practice-based experiences leading candidates to learn how to analyze and implement teaching and learning</a:t>
            </a:r>
            <a:r>
              <a:rPr lang="en-US" altLang="en-US" sz="2000" dirty="0" smtClean="0"/>
              <a:t>.</a:t>
            </a:r>
          </a:p>
          <a:p>
            <a:pPr marL="514350" indent="-514350">
              <a:buFont typeface="Arial" pitchFamily="34" charset="0"/>
              <a:buAutoNum type="arabicPeriod"/>
            </a:pPr>
            <a:endParaRPr lang="en-US" altLang="en-US" sz="2400" dirty="0" smtClean="0"/>
          </a:p>
          <a:p>
            <a:pPr marL="514350" indent="-514350">
              <a:buFont typeface="Arial" pitchFamily="34" charset="0"/>
              <a:buAutoNum type="arabicPeriod"/>
            </a:pPr>
            <a:endParaRPr lang="en-US" altLang="en-US" sz="2400" dirty="0" smtClean="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REPORTCONTROLSVISIBLE" val="Empty"/>
  <p:tag name="_AMO_UNIQUEIDENTIFIER" val="24695ccb-a855-4d10-b019-396778376434"/>
</p:tagLst>
</file>

<file path=ppt/theme/theme1.xml><?xml version="1.0" encoding="utf-8"?>
<a:theme xmlns:a="http://schemas.openxmlformats.org/drawingml/2006/main" name="Diseño predeterminado">
  <a:themeElements>
    <a:clrScheme name="Custom 2">
      <a:dk1>
        <a:srgbClr val="0367B3"/>
      </a:dk1>
      <a:lt1>
        <a:srgbClr val="FFFFFF"/>
      </a:lt1>
      <a:dk2>
        <a:srgbClr val="0362B1"/>
      </a:dk2>
      <a:lt2>
        <a:srgbClr val="808080"/>
      </a:lt2>
      <a:accent1>
        <a:srgbClr val="BBE0E3"/>
      </a:accent1>
      <a:accent2>
        <a:srgbClr val="0066B2"/>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26932</TotalTime>
  <Words>2368</Words>
  <Application>Microsoft Macintosh PowerPoint</Application>
  <PresentationFormat>On-screen Show (4:3)</PresentationFormat>
  <Paragraphs>261</Paragraphs>
  <Slides>31</Slides>
  <Notes>22</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Diseño predeterminado</vt:lpstr>
      <vt:lpstr>PowerPoint Presentation</vt:lpstr>
      <vt:lpstr>Presenters  Suzanne Robinson  University of Kansas, CEEDAR Facilitator smrobins@ku.edu   Georgette Nemr Connecticut State Department of Education georgette.nemr@ct.gov  Joan Nicoll-Senft Central Connecticut State University joan.nicoll-senft@ccsu.edu  Louise Spear-Swerling Southern Connecticut State University spearswerll1@southernct.edu </vt:lpstr>
      <vt:lpstr>Disclaimer </vt:lpstr>
      <vt:lpstr>Our Journey</vt:lpstr>
      <vt:lpstr>Our Journey Part 2</vt:lpstr>
      <vt:lpstr>Principles For Guiding Design of Clinical Experiences</vt:lpstr>
      <vt:lpstr>Practice</vt:lpstr>
      <vt:lpstr>Where We Started</vt:lpstr>
      <vt:lpstr>Why a guidance document?</vt:lpstr>
      <vt:lpstr>CEEDAR Documents Informing our Work</vt:lpstr>
      <vt:lpstr>Organization of Evidence-Based Practice Strategies</vt:lpstr>
      <vt:lpstr>PowerPoint Presentation</vt:lpstr>
      <vt:lpstr>PowerPoint Presentation</vt:lpstr>
      <vt:lpstr>PowerPoint Presentation</vt:lpstr>
      <vt:lpstr>Planning Template</vt:lpstr>
      <vt:lpstr>Practice Based Strategies: Tools Highlighted</vt:lpstr>
      <vt:lpstr>PowerPoint Presentation</vt:lpstr>
      <vt:lpstr>PowerPoint Presentation</vt:lpstr>
      <vt:lpstr>PowerPoint Presentation</vt:lpstr>
      <vt:lpstr>PowerPoint Presentation</vt:lpstr>
      <vt:lpstr>PowerPoint Presentation</vt:lpstr>
      <vt:lpstr>PowerPoint Presentation</vt:lpstr>
      <vt:lpstr>Video Analysis: Overview</vt:lpstr>
      <vt:lpstr>Video Analysis: Components</vt:lpstr>
      <vt:lpstr>Video Analysis: Three Lenses</vt:lpstr>
      <vt:lpstr>Video Analysis: Lessons learned</vt:lpstr>
      <vt:lpstr>Considerations for Designing and Implementing Field Experiences</vt:lpstr>
      <vt:lpstr>Developing Shared Partnerships</vt:lpstr>
      <vt:lpstr>In Closing</vt:lpstr>
      <vt:lpstr>Q &amp; A</vt:lpstr>
      <vt:lpstr>Thank You</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Luke Markley</cp:lastModifiedBy>
  <cp:revision>1126</cp:revision>
  <cp:lastPrinted>2016-06-14T16:59:57Z</cp:lastPrinted>
  <dcterms:created xsi:type="dcterms:W3CDTF">2010-05-23T14:28:12Z</dcterms:created>
  <dcterms:modified xsi:type="dcterms:W3CDTF">2017-05-23T18:49:35Z</dcterms:modified>
</cp:coreProperties>
</file>