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303" r:id="rId2"/>
    <p:sldId id="297" r:id="rId3"/>
    <p:sldId id="312" r:id="rId4"/>
    <p:sldId id="298" r:id="rId5"/>
    <p:sldId id="299" r:id="rId6"/>
    <p:sldId id="348" r:id="rId7"/>
    <p:sldId id="349" r:id="rId8"/>
    <p:sldId id="322" r:id="rId9"/>
    <p:sldId id="323" r:id="rId10"/>
    <p:sldId id="350" r:id="rId11"/>
    <p:sldId id="351" r:id="rId12"/>
    <p:sldId id="354" r:id="rId13"/>
    <p:sldId id="352" r:id="rId14"/>
    <p:sldId id="314" r:id="rId15"/>
    <p:sldId id="320" r:id="rId16"/>
    <p:sldId id="330" r:id="rId17"/>
    <p:sldId id="316" r:id="rId18"/>
    <p:sldId id="326" r:id="rId19"/>
    <p:sldId id="327" r:id="rId20"/>
    <p:sldId id="337" r:id="rId21"/>
    <p:sldId id="328" r:id="rId22"/>
    <p:sldId id="329" r:id="rId23"/>
    <p:sldId id="333" r:id="rId24"/>
    <p:sldId id="335" r:id="rId25"/>
    <p:sldId id="331" r:id="rId26"/>
    <p:sldId id="33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642" autoAdjust="0"/>
  </p:normalViewPr>
  <p:slideViewPr>
    <p:cSldViewPr snapToGrid="0" snapToObjects="1">
      <p:cViewPr>
        <p:scale>
          <a:sx n="75" d="100"/>
          <a:sy n="75" d="100"/>
        </p:scale>
        <p:origin x="-1896" y="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50" d="100"/>
          <a:sy n="150" d="100"/>
        </p:scale>
        <p:origin x="-1360" y="36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2DF0C6-353F-7D4B-9C09-57B7EB1C9A9D}" type="datetimeFigureOut">
              <a:rPr lang="en-US" smtClean="0"/>
              <a:t>3/13/17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CD4303-E412-A447-AC48-8201500E5F30}" type="slidenum">
              <a:rPr lang="en-US" smtClean="0"/>
              <a:t>‹#›</a:t>
            </a:fld>
            <a:endParaRPr lang="en-US" dirty="0"/>
          </a:p>
        </p:txBody>
      </p:sp>
    </p:spTree>
    <p:extLst>
      <p:ext uri="{BB962C8B-B14F-4D97-AF65-F5344CB8AC3E}">
        <p14:creationId xmlns:p14="http://schemas.microsoft.com/office/powerpoint/2010/main" val="33756428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ibels.uoregon.edu/assessment/dibels/cmaps/" TargetMode="External"/><Relationship Id="rId4" Type="http://schemas.openxmlformats.org/officeDocument/2006/relationships/hyperlink" Target="http://buildingrti.utexas.org/videos/phonological-awareness-word-play" TargetMode="External"/><Relationship Id="rId5" Type="http://schemas.openxmlformats.org/officeDocument/2006/relationships/hyperlink" Target="http://resources.buildingrti.utexas.org/CAP/Tier_II_Reading/multiscreen.html" TargetMode="External"/><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 Id="rId3" Type="http://schemas.openxmlformats.org/officeDocument/2006/relationships/hyperlink" Target="https://dibels.uoregon.edu/assessment/dibels/cmaps/" TargetMode="Externa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 Id="rId3" Type="http://schemas.openxmlformats.org/officeDocument/2006/relationships/hyperlink" Target="https://dibels.uoregon.edu/assessment/dibels/cmaps/" TargetMode="Externa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Part 2: Phonological and Phonemic Awareness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Materials Needed for Part 2:</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   Handouts:</a:t>
            </a:r>
          </a:p>
          <a:p>
            <a:r>
              <a:rPr lang="en-US" sz="1200" kern="1200" dirty="0" smtClean="0">
                <a:solidFill>
                  <a:schemeClr val="tx1"/>
                </a:solidFill>
                <a:effectLst/>
                <a:latin typeface="+mn-lt"/>
                <a:ea typeface="+mn-ea"/>
                <a:cs typeface="+mn-cs"/>
              </a:rPr>
              <a:t> </a:t>
            </a:r>
          </a:p>
          <a:p>
            <a:r>
              <a:rPr lang="en-US" sz="1200" kern="1200" smtClean="0">
                <a:solidFill>
                  <a:schemeClr val="tx1"/>
                </a:solidFill>
                <a:effectLst/>
                <a:latin typeface="+mn-lt"/>
                <a:ea typeface="+mn-ea"/>
                <a:cs typeface="+mn-cs"/>
              </a:rPr>
              <a:t>3.2A </a:t>
            </a:r>
            <a:r>
              <a:rPr lang="en-US" sz="1200" kern="1200" dirty="0" smtClean="0">
                <a:solidFill>
                  <a:schemeClr val="tx1"/>
                </a:solidFill>
                <a:effectLst/>
                <a:latin typeface="+mn-lt"/>
                <a:ea typeface="+mn-ea"/>
                <a:cs typeface="+mn-cs"/>
              </a:rPr>
              <a:t>Say it and Move it Activity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3.2B Curriculum Map: </a:t>
            </a:r>
            <a:r>
              <a:rPr lang="en-US" sz="1200" kern="1200" dirty="0" err="1" smtClean="0">
                <a:solidFill>
                  <a:schemeClr val="tx1"/>
                </a:solidFill>
                <a:effectLst/>
                <a:latin typeface="+mn-lt"/>
                <a:ea typeface="+mn-ea"/>
                <a:cs typeface="+mn-cs"/>
              </a:rPr>
              <a:t>Kdg</a:t>
            </a:r>
            <a:r>
              <a:rPr lang="en-US" sz="1200" kern="1200" dirty="0" smtClean="0">
                <a:solidFill>
                  <a:schemeClr val="tx1"/>
                </a:solidFill>
                <a:effectLst/>
                <a:latin typeface="+mn-lt"/>
                <a:ea typeface="+mn-ea"/>
                <a:cs typeface="+mn-cs"/>
              </a:rPr>
              <a:t>. Phonemic Awareness</a:t>
            </a:r>
          </a:p>
          <a:p>
            <a:r>
              <a:rPr lang="en-US" sz="1200" u="sng" kern="1200" dirty="0" smtClean="0">
                <a:solidFill>
                  <a:schemeClr val="tx1"/>
                </a:solidFill>
                <a:effectLst/>
                <a:latin typeface="+mn-lt"/>
                <a:ea typeface="+mn-ea"/>
                <a:cs typeface="+mn-cs"/>
                <a:hlinkClick r:id="rId3"/>
              </a:rPr>
              <a:t>https://dibels.uoregon.edu/assessment/dibels/cmaps/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3.2C Grab a Group Activity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3.2D Features of Effective Instruction: Guide to Video</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3.2E Phonological Awareness Assessments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3.2F Phonological Awareness Quiz</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3.2G: Phonemic Awareness Activity Cards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1.   Costume rabbit ears</a:t>
            </a:r>
          </a:p>
          <a:p>
            <a:r>
              <a:rPr lang="en-US" sz="1200" kern="1200" dirty="0" smtClean="0">
                <a:solidFill>
                  <a:schemeClr val="tx1"/>
                </a:solidFill>
                <a:effectLst/>
                <a:latin typeface="+mn-lt"/>
                <a:ea typeface="+mn-ea"/>
                <a:cs typeface="+mn-cs"/>
              </a:rPr>
              <a:t> </a:t>
            </a:r>
          </a:p>
          <a:p>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   Four tokens or coins per participant</a:t>
            </a:r>
          </a:p>
          <a:p>
            <a:r>
              <a:rPr lang="en-US" sz="1200" kern="1200" dirty="0" smtClean="0">
                <a:solidFill>
                  <a:schemeClr val="tx1"/>
                </a:solidFill>
                <a:effectLst/>
                <a:latin typeface="+mn-lt"/>
                <a:ea typeface="+mn-ea"/>
                <a:cs typeface="+mn-cs"/>
              </a:rPr>
              <a:t> </a:t>
            </a:r>
          </a:p>
          <a:p>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3.   Two videos: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1. Phonological Awareness and Word Play  (Duration: 4:00)</a:t>
            </a:r>
          </a:p>
          <a:p>
            <a:r>
              <a:rPr lang="en-US" sz="1200" u="sng" kern="1200" dirty="0" smtClean="0">
                <a:solidFill>
                  <a:schemeClr val="tx1"/>
                </a:solidFill>
                <a:effectLst/>
                <a:latin typeface="+mn-lt"/>
                <a:ea typeface="+mn-ea"/>
                <a:cs typeface="+mn-cs"/>
                <a:hlinkClick r:id="rId4"/>
              </a:rPr>
              <a:t>http://buildingrti.utexas.org/videos/phonological-awareness-word-play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2.  	 3-tier Reading Model Reading Intervention: Tier II (First 11 minutes)</a:t>
            </a:r>
            <a:r>
              <a:rPr lang="en-US" dirty="0" smtClean="0">
                <a:effectLst/>
              </a:rPr>
              <a:t> </a:t>
            </a:r>
            <a:endParaRPr lang="en-US" sz="1200" b="0" i="0" u="none" strike="noStrike" kern="1200" baseline="0" dirty="0" smtClean="0">
              <a:solidFill>
                <a:schemeClr val="tx1"/>
              </a:solidFill>
              <a:latin typeface="+mn-lt"/>
              <a:ea typeface="+mn-ea"/>
              <a:cs typeface="+mn-cs"/>
            </a:endParaRPr>
          </a:p>
          <a:p>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5"/>
              </a:rPr>
              <a:t>http://resources.buildingrti.utexas.org/CAP/Tier_II_Reading/multiscreen.html</a:t>
            </a:r>
            <a:endParaRPr lang="en-US" sz="1200" kern="1200" dirty="0" smtClean="0">
              <a:solidFill>
                <a:schemeClr val="tx1"/>
              </a:solidFill>
              <a:effectLst/>
              <a:latin typeface="+mn-lt"/>
              <a:ea typeface="+mn-ea"/>
              <a:cs typeface="+mn-cs"/>
            </a:endParaRPr>
          </a:p>
          <a:p>
            <a:pPr>
              <a:lnSpc>
                <a:spcPct val="110000"/>
              </a:lnSpc>
            </a:pPr>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1</a:t>
            </a:fld>
            <a:endParaRPr lang="en-US" dirty="0"/>
          </a:p>
        </p:txBody>
      </p:sp>
    </p:spTree>
    <p:extLst>
      <p:ext uri="{BB962C8B-B14F-4D97-AF65-F5344CB8AC3E}">
        <p14:creationId xmlns:p14="http://schemas.microsoft.com/office/powerpoint/2010/main" val="3697955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51867"/>
            <a:ext cx="5486400" cy="4114800"/>
          </a:xfrm>
        </p:spPr>
        <p:txBody>
          <a:bodyPr/>
          <a:lstStyle/>
          <a:p>
            <a:pPr>
              <a:lnSpc>
                <a:spcPct val="110000"/>
              </a:lnSpc>
            </a:pPr>
            <a:r>
              <a:rPr lang="en-US" dirty="0" smtClean="0"/>
              <a:t>Of all the concepts encompassed by the phonological</a:t>
            </a:r>
            <a:r>
              <a:rPr lang="en-US" baseline="0" dirty="0" smtClean="0"/>
              <a:t> awareness umbrella, the most important for students to master is to blend and segment phonemes. Typically, children master the concepts in the order we discussed, but sometimes students will</a:t>
            </a:r>
            <a:r>
              <a:rPr lang="en-US" dirty="0" smtClean="0"/>
              <a:t> not</a:t>
            </a:r>
            <a:r>
              <a:rPr lang="en-US" baseline="0" dirty="0" smtClean="0"/>
              <a:t> master rhyming until they begin to read. Students do</a:t>
            </a:r>
            <a:r>
              <a:rPr lang="en-US" dirty="0" smtClean="0"/>
              <a:t> not</a:t>
            </a:r>
            <a:r>
              <a:rPr lang="en-US" baseline="0" dirty="0" smtClean="0"/>
              <a:t> have to master all of the subsequent skills before you move to the higher level skills. You have to watch the children carefully and judge what to teach next. There is no need to spend all of kindergarten only on rhyming, for example, and never teaching the other skills. Teach them all, providing multiple opportunities to practice.</a:t>
            </a:r>
          </a:p>
          <a:p>
            <a:pPr>
              <a:lnSpc>
                <a:spcPct val="110000"/>
              </a:lnSpc>
            </a:pPr>
            <a:endParaRPr lang="en-US" baseline="0" dirty="0" smtClean="0"/>
          </a:p>
          <a:p>
            <a:pPr>
              <a:lnSpc>
                <a:spcPct val="110000"/>
              </a:lnSpc>
            </a:pPr>
            <a:r>
              <a:rPr lang="en-US" baseline="0" dirty="0" smtClean="0"/>
              <a:t>Phonemic awareness can be taught. Now, it is included in most reading series. Some students may need additional help in small groups or with a reading specialist. </a:t>
            </a:r>
          </a:p>
          <a:p>
            <a:pPr>
              <a:lnSpc>
                <a:spcPct val="110000"/>
              </a:lnSpc>
            </a:pPr>
            <a:endParaRPr lang="en-US" baseline="0" dirty="0" smtClean="0"/>
          </a:p>
          <a:p>
            <a:pPr>
              <a:lnSpc>
                <a:spcPct val="110000"/>
              </a:lnSpc>
            </a:pPr>
            <a:r>
              <a:rPr lang="en-US" baseline="0" dirty="0" smtClean="0"/>
              <a:t>Phonemic awareness helps with spelling. You can evaluate a student’s spelling and know if he/she has mastered this concept or not. Analyzing a student’s spelling is an excellent way to monitor their progress in phonemic awareness.</a:t>
            </a:r>
          </a:p>
          <a:p>
            <a:pPr>
              <a:lnSpc>
                <a:spcPct val="110000"/>
              </a:lnSpc>
            </a:pPr>
            <a:endParaRPr lang="en-US" baseline="0" dirty="0" smtClean="0"/>
          </a:p>
          <a:p>
            <a:pPr>
              <a:lnSpc>
                <a:spcPct val="110000"/>
              </a:lnSpc>
            </a:pPr>
            <a:r>
              <a:rPr lang="en-US" baseline="0" dirty="0" smtClean="0"/>
              <a:t>Direct, explicit instruction is essential for most children. There is no room to guess</a:t>
            </a:r>
            <a:r>
              <a:rPr lang="en-US" dirty="0" smtClean="0"/>
              <a:t> </a:t>
            </a:r>
            <a:r>
              <a:rPr lang="en-US" baseline="0" dirty="0" smtClean="0"/>
              <a:t>while learning the concept of phonemic awareness. </a:t>
            </a:r>
            <a:endParaRPr lang="en-US" dirty="0" smtClean="0"/>
          </a:p>
          <a:p>
            <a:pPr>
              <a:lnSpc>
                <a:spcPct val="110000"/>
              </a:lnSpc>
            </a:pPr>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10</a:t>
            </a:fld>
            <a:endParaRPr lang="en-US" dirty="0"/>
          </a:p>
        </p:txBody>
      </p:sp>
    </p:spTree>
    <p:extLst>
      <p:ext uri="{BB962C8B-B14F-4D97-AF65-F5344CB8AC3E}">
        <p14:creationId xmlns:p14="http://schemas.microsoft.com/office/powerpoint/2010/main" val="1832073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10000"/>
              </a:lnSpc>
              <a:spcBef>
                <a:spcPts val="0"/>
              </a:spcBef>
              <a:spcAft>
                <a:spcPts val="0"/>
              </a:spcAft>
              <a:buClrTx/>
              <a:buSzTx/>
              <a:buFontTx/>
              <a:buNone/>
              <a:tabLst/>
              <a:defRPr/>
            </a:pPr>
            <a:r>
              <a:rPr lang="en-US" dirty="0" smtClean="0"/>
              <a:t>Most students master phonemic awareness by</a:t>
            </a:r>
            <a:r>
              <a:rPr lang="en-US" baseline="0" dirty="0" smtClean="0"/>
              <a:t> the end of kindergarten or the beginning of first grade. Note it does not take much instructional time, and the time can be distributed throughout the school day.  Teaching PA in small groups is recommended so that you can hear each child’s response. Once the students master this concept, direct instruction is no longer required.  You can review the concept when teaching spelling and other skills.</a:t>
            </a:r>
          </a:p>
          <a:p>
            <a:pPr>
              <a:lnSpc>
                <a:spcPct val="110000"/>
              </a:lnSpc>
            </a:pPr>
            <a:endParaRPr lang="en-US" dirty="0" smtClean="0"/>
          </a:p>
          <a:p>
            <a:pPr>
              <a:lnSpc>
                <a:spcPct val="110000"/>
              </a:lnSpc>
            </a:pPr>
            <a:endParaRPr lang="en-US" dirty="0" smtClean="0"/>
          </a:p>
          <a:p>
            <a:pPr>
              <a:lnSpc>
                <a:spcPct val="110000"/>
              </a:lnSpc>
            </a:pPr>
            <a:endParaRPr lang="en-US" baseline="0" dirty="0" smtClean="0"/>
          </a:p>
          <a:p>
            <a:pPr>
              <a:lnSpc>
                <a:spcPct val="110000"/>
              </a:lnSpc>
            </a:pPr>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11</a:t>
            </a:fld>
            <a:endParaRPr lang="en-US" dirty="0"/>
          </a:p>
        </p:txBody>
      </p:sp>
    </p:spTree>
    <p:extLst>
      <p:ext uri="{BB962C8B-B14F-4D97-AF65-F5344CB8AC3E}">
        <p14:creationId xmlns:p14="http://schemas.microsoft.com/office/powerpoint/2010/main" val="2092432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dirty="0" smtClean="0"/>
              <a:t>Research indicates that articulation training with mouth pictures improved children’s access to the motoric gestures configuring the phonemic representations of words in memory. (Ehri, 2014). </a:t>
            </a:r>
          </a:p>
          <a:p>
            <a:pPr>
              <a:lnSpc>
                <a:spcPct val="110000"/>
              </a:lnSpc>
            </a:pPr>
            <a:endParaRPr lang="en-US" dirty="0" smtClean="0"/>
          </a:p>
          <a:p>
            <a:pPr>
              <a:lnSpc>
                <a:spcPct val="110000"/>
              </a:lnSpc>
            </a:pPr>
            <a:r>
              <a:rPr lang="en-US" dirty="0" smtClean="0"/>
              <a:t>Therefore, be sure to demonstrate what your mouth is doing when you teach children the</a:t>
            </a:r>
            <a:r>
              <a:rPr lang="en-US" baseline="0" dirty="0" smtClean="0"/>
              <a:t> letter sounds. Provide them with mirrors (the safety type with a plastic edging) to watch their own mouths when making the discrete sounds.</a:t>
            </a:r>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12</a:t>
            </a:fld>
            <a:endParaRPr lang="en-US" dirty="0"/>
          </a:p>
        </p:txBody>
      </p:sp>
    </p:spTree>
    <p:extLst>
      <p:ext uri="{BB962C8B-B14F-4D97-AF65-F5344CB8AC3E}">
        <p14:creationId xmlns:p14="http://schemas.microsoft.com/office/powerpoint/2010/main" val="3268391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i="1" dirty="0" smtClean="0"/>
              <a:t>Monitor the answers</a:t>
            </a:r>
            <a:r>
              <a:rPr lang="en-US" i="1" baseline="0" dirty="0" smtClean="0"/>
              <a:t> discussed. Make sure the participants can articulate that phonemic awareness is one of the phonological awareness skills. </a:t>
            </a:r>
          </a:p>
          <a:p>
            <a:pPr>
              <a:lnSpc>
                <a:spcPct val="110000"/>
              </a:lnSpc>
            </a:pPr>
            <a:endParaRPr lang="en-US" dirty="0" smtClean="0"/>
          </a:p>
          <a:p>
            <a:pPr>
              <a:lnSpc>
                <a:spcPct val="110000"/>
              </a:lnSpc>
            </a:pPr>
            <a:r>
              <a:rPr lang="en-US" dirty="0" smtClean="0"/>
              <a:t>Partner A, explain to your partner the difference between phonological awareness and phonics.</a:t>
            </a:r>
          </a:p>
          <a:p>
            <a:pPr>
              <a:lnSpc>
                <a:spcPct val="110000"/>
              </a:lnSpc>
            </a:pPr>
            <a:endParaRPr lang="en-US" dirty="0" smtClean="0"/>
          </a:p>
          <a:p>
            <a:pPr>
              <a:lnSpc>
                <a:spcPct val="110000"/>
              </a:lnSpc>
            </a:pPr>
            <a:r>
              <a:rPr lang="en-US" dirty="0" smtClean="0"/>
              <a:t>Partner B, explain to A the difference between phonemic awareness and phonological awareness.</a:t>
            </a:r>
          </a:p>
          <a:p>
            <a:pPr>
              <a:lnSpc>
                <a:spcPct val="110000"/>
              </a:lnSpc>
            </a:pPr>
            <a:endParaRPr lang="en-US" dirty="0" smtClean="0"/>
          </a:p>
          <a:p>
            <a:pPr>
              <a:lnSpc>
                <a:spcPct val="110000"/>
              </a:lnSpc>
            </a:pPr>
            <a:r>
              <a:rPr lang="en-US" dirty="0" smtClean="0"/>
              <a:t>Together, form your elevator explanation about the importance of phonemic awareness</a:t>
            </a:r>
          </a:p>
          <a:p>
            <a:pPr>
              <a:lnSpc>
                <a:spcPct val="110000"/>
              </a:lnSpc>
            </a:pPr>
            <a:endParaRPr lang="en-US" baseline="0" dirty="0" smtClean="0"/>
          </a:p>
          <a:p>
            <a:pPr>
              <a:lnSpc>
                <a:spcPct val="110000"/>
              </a:lnSpc>
            </a:pPr>
            <a:endParaRPr lang="en-US" baseline="0" dirty="0" smtClean="0"/>
          </a:p>
          <a:p>
            <a:pPr>
              <a:lnSpc>
                <a:spcPct val="110000"/>
              </a:lnSpc>
            </a:pPr>
            <a:r>
              <a:rPr lang="en-US" b="1" baseline="0" dirty="0" smtClean="0"/>
              <a:t>Phonological awareness </a:t>
            </a:r>
            <a:r>
              <a:rPr lang="en-US" baseline="0" dirty="0" smtClean="0"/>
              <a:t>is an awareness of units of speech such as words, syllables, and phonemes. It is important for the later development of the alphabetic principle.</a:t>
            </a:r>
          </a:p>
          <a:p>
            <a:pPr>
              <a:lnSpc>
                <a:spcPct val="110000"/>
              </a:lnSpc>
            </a:pPr>
            <a:endParaRPr lang="en-US" baseline="0" dirty="0" smtClean="0"/>
          </a:p>
          <a:p>
            <a:pPr>
              <a:lnSpc>
                <a:spcPct val="110000"/>
              </a:lnSpc>
            </a:pPr>
            <a:r>
              <a:rPr lang="en-US" b="1" baseline="0" dirty="0" smtClean="0"/>
              <a:t>Phonemic awareness</a:t>
            </a:r>
            <a:r>
              <a:rPr lang="en-US" baseline="0" dirty="0" smtClean="0"/>
              <a:t> is the awareness of the sequence of sounds in words. Phonemic awareness is necessary, but not sufficient, to learn to read and is the area in which most students with reading difficulties experience the most challenges.</a:t>
            </a:r>
          </a:p>
          <a:p>
            <a:pPr>
              <a:lnSpc>
                <a:spcPct val="110000"/>
              </a:lnSpc>
            </a:pPr>
            <a:r>
              <a:rPr lang="en-US" baseline="0" dirty="0" smtClean="0"/>
              <a:t> </a:t>
            </a:r>
          </a:p>
          <a:p>
            <a:pPr>
              <a:lnSpc>
                <a:spcPct val="110000"/>
              </a:lnSpc>
            </a:pPr>
            <a:r>
              <a:rPr lang="en-US" b="1" baseline="0" dirty="0" smtClean="0"/>
              <a:t>Phonics</a:t>
            </a:r>
            <a:r>
              <a:rPr lang="en-US" baseline="0" dirty="0" smtClean="0"/>
              <a:t> is an instructional method that teaches the relationship of phonemes, sounds, to graphemes, letters. When students understand the concept of phonemic awareness, they will be better able to learn phonics and to decode words with automaticity. </a:t>
            </a:r>
          </a:p>
        </p:txBody>
      </p:sp>
      <p:sp>
        <p:nvSpPr>
          <p:cNvPr id="4" name="Slide Number Placeholder 3"/>
          <p:cNvSpPr>
            <a:spLocks noGrp="1"/>
          </p:cNvSpPr>
          <p:nvPr>
            <p:ph type="sldNum" sz="quarter" idx="10"/>
          </p:nvPr>
        </p:nvSpPr>
        <p:spPr/>
        <p:txBody>
          <a:bodyPr/>
          <a:lstStyle/>
          <a:p>
            <a:fld id="{F6CD4303-E412-A447-AC48-8201500E5F30}" type="slidenum">
              <a:rPr lang="en-US" smtClean="0"/>
              <a:t>13</a:t>
            </a:fld>
            <a:endParaRPr lang="en-US" dirty="0"/>
          </a:p>
        </p:txBody>
      </p:sp>
    </p:spTree>
    <p:extLst>
      <p:ext uri="{BB962C8B-B14F-4D97-AF65-F5344CB8AC3E}">
        <p14:creationId xmlns:p14="http://schemas.microsoft.com/office/powerpoint/2010/main" val="1304035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dirty="0" smtClean="0"/>
              <a:t>Read these standards with your partner. Jot down two or three concepts on which you have questions or would like more information. If you do not write anything down, I will assume you feel confident to</a:t>
            </a:r>
            <a:r>
              <a:rPr lang="en-US" baseline="0" dirty="0" smtClean="0"/>
              <a:t> define and teach these concepts (and I may ask you to do so).</a:t>
            </a:r>
          </a:p>
          <a:p>
            <a:pPr>
              <a:lnSpc>
                <a:spcPct val="110000"/>
              </a:lnSpc>
            </a:pPr>
            <a:endParaRPr lang="en-US" baseline="0" dirty="0" smtClean="0"/>
          </a:p>
          <a:p>
            <a:r>
              <a:rPr lang="en-US" sz="1200" i="1" kern="1200" dirty="0" smtClean="0">
                <a:solidFill>
                  <a:schemeClr val="tx1"/>
                </a:solidFill>
                <a:effectLst/>
                <a:latin typeface="+mn-lt"/>
                <a:ea typeface="+mn-ea"/>
                <a:cs typeface="+mn-cs"/>
              </a:rPr>
              <a:t>Ask for partners to share one concept about which they are unsure. Discuss two to three of them and refer back to the presentation where the concepts were</a:t>
            </a:r>
            <a:r>
              <a:rPr lang="en-US" sz="1200" i="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discussed.</a:t>
            </a:r>
            <a:r>
              <a:rPr lang="en-US" dirty="0" smtClean="0">
                <a:effectLst/>
              </a:rPr>
              <a:t> </a:t>
            </a:r>
            <a:r>
              <a:rPr lang="en-US" sz="1200" kern="1200" dirty="0" smtClean="0">
                <a:solidFill>
                  <a:schemeClr val="tx1"/>
                </a:solidFill>
                <a:effectLst/>
                <a:latin typeface="+mn-lt"/>
                <a:ea typeface="+mn-ea"/>
                <a:cs typeface="+mn-cs"/>
              </a:rPr>
              <a:t> </a:t>
            </a:r>
          </a:p>
          <a:p>
            <a:endParaRPr lang="en-US" dirty="0" smtClean="0"/>
          </a:p>
          <a:p>
            <a:pPr>
              <a:lnSpc>
                <a:spcPct val="110000"/>
              </a:lnSpc>
            </a:pPr>
            <a:endParaRPr lang="en-US" baseline="0" dirty="0" smtClean="0"/>
          </a:p>
          <a:p>
            <a:pPr>
              <a:lnSpc>
                <a:spcPct val="110000"/>
              </a:lnSpc>
            </a:pPr>
            <a:endParaRPr lang="en-US" baseline="0" dirty="0" smtClean="0"/>
          </a:p>
        </p:txBody>
      </p:sp>
      <p:sp>
        <p:nvSpPr>
          <p:cNvPr id="4" name="Slide Number Placeholder 3"/>
          <p:cNvSpPr>
            <a:spLocks noGrp="1"/>
          </p:cNvSpPr>
          <p:nvPr>
            <p:ph type="sldNum" sz="quarter" idx="10"/>
          </p:nvPr>
        </p:nvSpPr>
        <p:spPr/>
        <p:txBody>
          <a:bodyPr/>
          <a:lstStyle/>
          <a:p>
            <a:fld id="{F6CD4303-E412-A447-AC48-8201500E5F30}" type="slidenum">
              <a:rPr lang="en-US" smtClean="0"/>
              <a:t>14</a:t>
            </a:fld>
            <a:endParaRPr lang="en-US" dirty="0"/>
          </a:p>
        </p:txBody>
      </p:sp>
    </p:spTree>
    <p:extLst>
      <p:ext uri="{BB962C8B-B14F-4D97-AF65-F5344CB8AC3E}">
        <p14:creationId xmlns:p14="http://schemas.microsoft.com/office/powerpoint/2010/main" val="2970608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1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do the first grade Common Core State Standards differ from kindergarten? </a:t>
            </a:r>
            <a:endParaRPr lang="en-US" dirty="0" smtClean="0">
              <a:effectLst/>
            </a:endParaRPr>
          </a:p>
          <a:p>
            <a:pPr marL="0" marR="0" indent="0" algn="l" defTabSz="457200" rtl="0" eaLnBrk="1" fontAlgn="auto" latinLnBrk="0" hangingPunct="1">
              <a:lnSpc>
                <a:spcPct val="11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6CD4303-E412-A447-AC48-8201500E5F30}" type="slidenum">
              <a:rPr lang="en-US" smtClean="0"/>
              <a:t>15</a:t>
            </a:fld>
            <a:endParaRPr lang="en-US" dirty="0"/>
          </a:p>
        </p:txBody>
      </p:sp>
    </p:spTree>
    <p:extLst>
      <p:ext uri="{BB962C8B-B14F-4D97-AF65-F5344CB8AC3E}">
        <p14:creationId xmlns:p14="http://schemas.microsoft.com/office/powerpoint/2010/main" val="1292361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are going to practice several activities you can use with young students to teach and reinforce phonemic awareness.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best to do most of these activities in small groups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of four to five students so that you are able to listen to each student’s response. While working with your small group, use an assessment measure to keep track of which tasks the students have mastered. There are several available and your core textbook may also have some. See examples of assessments in Handout 3.2E.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we practice these activities, we will use the instructional sequence of “I do, We do, You do.” You will model the task, the students will practice it with your guidance, and the students will complete the task independently. Sometimes, the sequence is “I do, we do, we do, we do, we do, you do” to provide sufficient guided practice.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Please listen and do what I ask. Remember, phonemic awareness with young children initially does not involve print.</a:t>
            </a:r>
          </a:p>
          <a:p>
            <a:pPr>
              <a:lnSpc>
                <a:spcPct val="110000"/>
              </a:lnSpc>
            </a:pPr>
            <a:endParaRPr lang="en-US" dirty="0" smtClean="0"/>
          </a:p>
          <a:p>
            <a:pPr>
              <a:lnSpc>
                <a:spcPct val="110000"/>
              </a:lnSpc>
            </a:pPr>
            <a:endParaRPr lang="en-US" dirty="0" smtClean="0"/>
          </a:p>
          <a:p>
            <a:pPr>
              <a:lnSpc>
                <a:spcPct val="110000"/>
              </a:lnSpc>
            </a:pPr>
            <a:endParaRPr lang="en-US" dirty="0" smtClean="0"/>
          </a:p>
          <a:p>
            <a:pPr>
              <a:lnSpc>
                <a:spcPct val="110000"/>
              </a:lnSpc>
            </a:pPr>
            <a:endParaRPr lang="en-US" dirty="0" smtClean="0"/>
          </a:p>
          <a:p>
            <a:pPr>
              <a:lnSpc>
                <a:spcPct val="110000"/>
              </a:lnSpc>
            </a:pPr>
            <a:endParaRPr lang="en-US" baseline="0" dirty="0" smtClean="0"/>
          </a:p>
          <a:p>
            <a:pPr>
              <a:lnSpc>
                <a:spcPct val="110000"/>
              </a:lnSpc>
            </a:pPr>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16</a:t>
            </a:fld>
            <a:endParaRPr lang="en-US" dirty="0"/>
          </a:p>
        </p:txBody>
      </p:sp>
    </p:spTree>
    <p:extLst>
      <p:ext uri="{BB962C8B-B14F-4D97-AF65-F5344CB8AC3E}">
        <p14:creationId xmlns:p14="http://schemas.microsoft.com/office/powerpoint/2010/main" val="2263245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dirty="0" smtClean="0"/>
              <a:t>This activity is a version of the Elkonin boxes created to help students become aware of the phonemes in words. Daniil El’konin,</a:t>
            </a:r>
            <a:r>
              <a:rPr lang="en-US" baseline="0" dirty="0" smtClean="0"/>
              <a:t> a Russian psychologist, developed a strategy to teach young children the concept of phonemes. Children are presented with a picture of an object, or a spoken word, and asked to say the word and to represent each phoneme with a small tile that is moved into a square below the picture as each phoneme is pronounced. Others have incorporated pictures such as “Mrs. Magic Mouth” (Uhry &amp; Goodman, 2009) in which tiles are pulled out of the mouth of a drawing of a face. </a:t>
            </a:r>
          </a:p>
          <a:p>
            <a:pPr>
              <a:lnSpc>
                <a:spcPct val="110000"/>
              </a:lnSpc>
            </a:pPr>
            <a:endParaRPr lang="en-US" baseline="0" dirty="0" smtClean="0"/>
          </a:p>
          <a:p>
            <a:pPr>
              <a:lnSpc>
                <a:spcPct val="110000"/>
              </a:lnSpc>
            </a:pPr>
            <a:r>
              <a:rPr lang="en-US" baseline="0" dirty="0" smtClean="0"/>
              <a:t>Blachman and colleagues (2000)  created a “say it and move it” task that we</a:t>
            </a:r>
            <a:r>
              <a:rPr lang="en-US" dirty="0" smtClean="0"/>
              <a:t> will </a:t>
            </a:r>
            <a:r>
              <a:rPr lang="en-US" baseline="0" dirty="0" smtClean="0"/>
              <a:t>practice now.</a:t>
            </a:r>
            <a:endParaRPr lang="en-US" dirty="0" smtClean="0"/>
          </a:p>
          <a:p>
            <a:pPr>
              <a:lnSpc>
                <a:spcPct val="110000"/>
              </a:lnSpc>
            </a:pPr>
            <a:endParaRPr lang="en-US" dirty="0" smtClean="0"/>
          </a:p>
          <a:p>
            <a:pPr>
              <a:lnSpc>
                <a:spcPct val="110000"/>
              </a:lnSpc>
            </a:pPr>
            <a:r>
              <a:rPr lang="en-US" dirty="0" smtClean="0"/>
              <a:t>Handout 3.2A  has specific directions, but let’s try it now. Everyone should have three tokens or coins. Put them on the solid line</a:t>
            </a:r>
            <a:r>
              <a:rPr lang="en-US" baseline="0" dirty="0" smtClean="0"/>
              <a:t> on top. When I say a word, segment the word into phonemes and move one coin down for each phoneme. We will use the “I do it, We do it, You do it” instructional sequence.</a:t>
            </a:r>
          </a:p>
          <a:p>
            <a:pPr>
              <a:lnSpc>
                <a:spcPct val="110000"/>
              </a:lnSpc>
            </a:pPr>
            <a:endParaRPr lang="en-US" baseline="0" dirty="0" smtClean="0"/>
          </a:p>
          <a:p>
            <a:pPr>
              <a:lnSpc>
                <a:spcPct val="110000"/>
              </a:lnSpc>
            </a:pPr>
            <a:r>
              <a:rPr lang="en-US" baseline="0" dirty="0" smtClean="0"/>
              <a:t>First, I do it. The word is </a:t>
            </a:r>
            <a:r>
              <a:rPr lang="en-US" i="1" baseline="0" dirty="0" smtClean="0"/>
              <a:t>at</a:t>
            </a:r>
            <a:r>
              <a:rPr lang="en-US" baseline="0" dirty="0" smtClean="0"/>
              <a:t>. What word? Yes, at. /a/ /t/. So I am going to move one token to the line with the arrow as I say the sound /aaaaaaa/. What sound? Yes, /a/.  What word? At. The last sound is /t/. Watch as I say /t/ and move a second token down. What are the sounds? /a/ /t/. Say it fast (swipe your finger under the sounds and say the word fast). What word? Yes, at.</a:t>
            </a:r>
          </a:p>
          <a:p>
            <a:pPr>
              <a:lnSpc>
                <a:spcPct val="110000"/>
              </a:lnSpc>
            </a:pPr>
            <a:endParaRPr lang="en-US" baseline="0" dirty="0" smtClean="0"/>
          </a:p>
          <a:p>
            <a:pPr>
              <a:lnSpc>
                <a:spcPct val="110000"/>
              </a:lnSpc>
            </a:pPr>
            <a:r>
              <a:rPr lang="en-US" baseline="0" dirty="0" smtClean="0"/>
              <a:t>Now, let’s do a word together. The word is </a:t>
            </a:r>
            <a:r>
              <a:rPr lang="en-US" i="1" baseline="0" dirty="0" smtClean="0"/>
              <a:t>pie</a:t>
            </a:r>
            <a:r>
              <a:rPr lang="en-US" baseline="0" dirty="0" smtClean="0"/>
              <a:t>. What word? Yes, “pie.” What are the phonemes? Yes, /p/ /i/. Move the tokens while you say the sounds. (Observe them doing the task). What word? Yes, pie!</a:t>
            </a:r>
          </a:p>
          <a:p>
            <a:pPr>
              <a:lnSpc>
                <a:spcPct val="110000"/>
              </a:lnSpc>
            </a:pPr>
            <a:endParaRPr lang="en-US" baseline="0" dirty="0" smtClean="0"/>
          </a:p>
          <a:p>
            <a:pPr>
              <a:lnSpc>
                <a:spcPct val="110000"/>
              </a:lnSpc>
            </a:pPr>
            <a:r>
              <a:rPr lang="en-US" baseline="0" dirty="0" smtClean="0"/>
              <a:t>You try one on your own. The word is pig. </a:t>
            </a:r>
            <a:r>
              <a:rPr lang="en-US" i="1" baseline="0" dirty="0" smtClean="0"/>
              <a:t>Watch as the participants say the word, then the sounds, then say the sounds as they move the tokens, then say the word fast.  </a:t>
            </a:r>
          </a:p>
          <a:p>
            <a:pPr>
              <a:lnSpc>
                <a:spcPct val="110000"/>
              </a:lnSpc>
            </a:pPr>
            <a:endParaRPr lang="en-US" i="1" baseline="0" dirty="0" smtClean="0"/>
          </a:p>
          <a:p>
            <a:pPr>
              <a:lnSpc>
                <a:spcPct val="110000"/>
              </a:lnSpc>
            </a:pPr>
            <a:r>
              <a:rPr lang="en-US" baseline="0" dirty="0" smtClean="0"/>
              <a:t>Partner B, teach Partner A this activity. Use the words </a:t>
            </a:r>
            <a:r>
              <a:rPr lang="en-US" i="1" baseline="0" dirty="0" smtClean="0"/>
              <a:t>cow</a:t>
            </a:r>
            <a:r>
              <a:rPr lang="en-US" baseline="0" dirty="0" smtClean="0"/>
              <a:t> and </a:t>
            </a:r>
            <a:r>
              <a:rPr lang="en-US" i="1" baseline="0" dirty="0" smtClean="0"/>
              <a:t>pig</a:t>
            </a:r>
            <a:r>
              <a:rPr lang="en-US" baseline="0" dirty="0" smtClean="0"/>
              <a:t>. </a:t>
            </a:r>
            <a:r>
              <a:rPr lang="en-US" i="1" baseline="0" dirty="0" smtClean="0"/>
              <a:t>Check that they use only two sounds for cow: /k/ /ow/ and three for pig: /p/ /i/ /g/.</a:t>
            </a:r>
            <a:endParaRPr lang="en-US" baseline="0" dirty="0" smtClean="0"/>
          </a:p>
          <a:p>
            <a:pPr>
              <a:lnSpc>
                <a:spcPct val="110000"/>
              </a:lnSpc>
            </a:pPr>
            <a:endParaRPr lang="en-US" baseline="0" dirty="0" smtClean="0"/>
          </a:p>
        </p:txBody>
      </p:sp>
      <p:sp>
        <p:nvSpPr>
          <p:cNvPr id="4" name="Slide Number Placeholder 3"/>
          <p:cNvSpPr>
            <a:spLocks noGrp="1"/>
          </p:cNvSpPr>
          <p:nvPr>
            <p:ph type="sldNum" sz="quarter" idx="10"/>
          </p:nvPr>
        </p:nvSpPr>
        <p:spPr/>
        <p:txBody>
          <a:bodyPr/>
          <a:lstStyle/>
          <a:p>
            <a:fld id="{F6CD4303-E412-A447-AC48-8201500E5F30}" type="slidenum">
              <a:rPr lang="en-US" smtClean="0"/>
              <a:t>17</a:t>
            </a:fld>
            <a:endParaRPr lang="en-US" dirty="0"/>
          </a:p>
        </p:txBody>
      </p:sp>
    </p:spTree>
    <p:extLst>
      <p:ext uri="{BB962C8B-B14F-4D97-AF65-F5344CB8AC3E}">
        <p14:creationId xmlns:p14="http://schemas.microsoft.com/office/powerpoint/2010/main" val="867060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Please stand. Everyone say the word cat. “cat” Yes, cat. Let’s say the sounds. When you say the first sound, put your hands on your head. Do it now. /k/ (model with your hands on your head). Say the word cat again. What is the middle sound in the word cat? /a/ Yes, /</a:t>
            </a:r>
            <a:r>
              <a:rPr lang="en-US" sz="1200" kern="1200" dirty="0" err="1" smtClean="0">
                <a:solidFill>
                  <a:schemeClr val="tx1"/>
                </a:solidFill>
                <a:effectLst/>
                <a:latin typeface="+mn-lt"/>
                <a:ea typeface="+mn-ea"/>
                <a:cs typeface="+mn-cs"/>
              </a:rPr>
              <a:t>ă</a:t>
            </a:r>
            <a:r>
              <a:rPr lang="en-US" sz="1200" kern="1200" dirty="0" smtClean="0">
                <a:solidFill>
                  <a:schemeClr val="tx1"/>
                </a:solidFill>
                <a:effectLst/>
                <a:latin typeface="+mn-lt"/>
                <a:ea typeface="+mn-ea"/>
                <a:cs typeface="+mn-cs"/>
              </a:rPr>
              <a:t>/ (elongate the sound). Say /</a:t>
            </a:r>
            <a:r>
              <a:rPr lang="en-US" sz="1200" kern="1200" dirty="0" err="1" smtClean="0">
                <a:solidFill>
                  <a:schemeClr val="tx1"/>
                </a:solidFill>
                <a:effectLst/>
                <a:latin typeface="+mn-lt"/>
                <a:ea typeface="+mn-ea"/>
                <a:cs typeface="+mn-cs"/>
              </a:rPr>
              <a:t>ă</a:t>
            </a:r>
            <a:r>
              <a:rPr lang="en-US" sz="1200" kern="1200" dirty="0" smtClean="0">
                <a:solidFill>
                  <a:schemeClr val="tx1"/>
                </a:solidFill>
                <a:effectLst/>
                <a:latin typeface="+mn-lt"/>
                <a:ea typeface="+mn-ea"/>
                <a:cs typeface="+mn-cs"/>
              </a:rPr>
              <a:t>/ while you put your hand on your stomach. /a/ (model hand on stomach) Let’s put the first two sounds together. /k/ (hands on head),/</a:t>
            </a:r>
            <a:r>
              <a:rPr lang="en-US" sz="1200" kern="1200" dirty="0" err="1" smtClean="0">
                <a:solidFill>
                  <a:schemeClr val="tx1"/>
                </a:solidFill>
                <a:effectLst/>
                <a:latin typeface="+mn-lt"/>
                <a:ea typeface="+mn-ea"/>
                <a:cs typeface="+mn-cs"/>
              </a:rPr>
              <a:t>ă</a:t>
            </a:r>
            <a:r>
              <a:rPr lang="en-US" sz="1200" kern="1200" dirty="0" smtClean="0">
                <a:solidFill>
                  <a:schemeClr val="tx1"/>
                </a:solidFill>
                <a:effectLst/>
                <a:latin typeface="+mn-lt"/>
                <a:ea typeface="+mn-ea"/>
                <a:cs typeface="+mn-cs"/>
              </a:rPr>
              <a:t>/ (hands on stomach). Let’s the word again, cat. Yes,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cat. What is the last sound you hear? /t/. Yes, /t/. When you say the last sound, put your hands on your knees. Model /t/ (hands on knees). Now let’s put it all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together.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Model: /k/ (hands on head); /</a:t>
            </a:r>
            <a:r>
              <a:rPr lang="en-US" sz="1200" kern="1200" dirty="0" err="1" smtClean="0">
                <a:solidFill>
                  <a:schemeClr val="tx1"/>
                </a:solidFill>
                <a:effectLst/>
                <a:latin typeface="+mn-lt"/>
                <a:ea typeface="+mn-ea"/>
                <a:cs typeface="+mn-cs"/>
              </a:rPr>
              <a:t>ă</a:t>
            </a:r>
            <a:r>
              <a:rPr lang="en-US" sz="1200" kern="1200" dirty="0" smtClean="0">
                <a:solidFill>
                  <a:schemeClr val="tx1"/>
                </a:solidFill>
                <a:effectLst/>
                <a:latin typeface="+mn-lt"/>
                <a:ea typeface="+mn-ea"/>
                <a:cs typeface="+mn-cs"/>
              </a:rPr>
              <a:t>/ (hands on stomach); /t/ (hands on knees). What word? Yes, cat. Now you try it. What word? Yes, cat. What sounds? /k/</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ă</a:t>
            </a:r>
            <a:r>
              <a:rPr lang="en-US" sz="1200" kern="1200" dirty="0" smtClean="0">
                <a:solidFill>
                  <a:schemeClr val="tx1"/>
                </a:solidFill>
                <a:effectLst/>
                <a:latin typeface="+mn-lt"/>
                <a:ea typeface="+mn-ea"/>
                <a:cs typeface="+mn-cs"/>
              </a:rPr>
              <a:t>/ /t/. (be sure students are using the motions). What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word? Yes, cat!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Now let’s make this harder! Say the word cat, with the motions. Now take away the /k/. What word? Yes, at! (Students may put their hands to their heads, silently, and swipe away the sound, then proceed to touch their stomachs and say /a/ and their knees and say /t/. What word?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students master this skill, move on to deleting the medial sounds. Say the word slip. What word? Yes, slip. Now say slip without the /s/. Yes, lip! Say slip again. Now say slip without the /l/. Yes! Sip!</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advanced practice, try this: Everyone, say the word man. Class repeats the word man. Take away the /m/ (always say the sound, not the letter name) and replace it with /p/. What word? Yes, pan. Take a way the /m/ and replace it with /t/. What word? Yes, pat. Take</a:t>
            </a:r>
          </a:p>
          <a:p>
            <a:r>
              <a:rPr lang="en-US" sz="1200" kern="1200" dirty="0" smtClean="0">
                <a:solidFill>
                  <a:schemeClr val="tx1"/>
                </a:solidFill>
                <a:effectLst/>
                <a:latin typeface="+mn-lt"/>
                <a:ea typeface="+mn-ea"/>
                <a:cs typeface="+mn-cs"/>
              </a:rPr>
              <a:t>away the /</a:t>
            </a:r>
            <a:r>
              <a:rPr lang="en-US" sz="1200" kern="1200" dirty="0" err="1" smtClean="0">
                <a:solidFill>
                  <a:schemeClr val="tx1"/>
                </a:solidFill>
                <a:effectLst/>
                <a:latin typeface="+mn-lt"/>
                <a:ea typeface="+mn-ea"/>
                <a:cs typeface="+mn-cs"/>
              </a:rPr>
              <a:t>ă</a:t>
            </a:r>
            <a:r>
              <a:rPr lang="en-US" sz="1200" kern="1200" dirty="0" smtClean="0">
                <a:solidFill>
                  <a:schemeClr val="tx1"/>
                </a:solidFill>
                <a:effectLst/>
                <a:latin typeface="+mn-lt"/>
                <a:ea typeface="+mn-ea"/>
                <a:cs typeface="+mn-cs"/>
              </a:rPr>
              <a:t>/ and replace it with /</a:t>
            </a:r>
            <a:r>
              <a:rPr lang="en-US" sz="1200" kern="1200" dirty="0" err="1" smtClean="0">
                <a:solidFill>
                  <a:schemeClr val="tx1"/>
                </a:solidFill>
                <a:effectLst/>
                <a:latin typeface="+mn-lt"/>
                <a:ea typeface="+mn-ea"/>
                <a:cs typeface="+mn-cs"/>
              </a:rPr>
              <a:t>ĭ</a:t>
            </a:r>
            <a:r>
              <a:rPr lang="en-US" sz="1200" kern="1200" dirty="0" smtClean="0">
                <a:solidFill>
                  <a:schemeClr val="tx1"/>
                </a:solidFill>
                <a:effectLst/>
                <a:latin typeface="+mn-lt"/>
                <a:ea typeface="+mn-ea"/>
                <a:cs typeface="+mn-cs"/>
              </a:rPr>
              <a:t>/. What word? Yes,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pit.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Say the word statistics. Take away the /c/. It is hard and probably many of you are cheating and spelling the word in your mind, but the youngest students couldn’t spell that word. The new word, </a:t>
            </a:r>
            <a:r>
              <a:rPr lang="en-US" sz="1200" kern="1200" dirty="0" err="1" smtClean="0">
                <a:solidFill>
                  <a:schemeClr val="tx1"/>
                </a:solidFill>
                <a:effectLst/>
                <a:latin typeface="+mn-lt"/>
                <a:ea typeface="+mn-ea"/>
                <a:cs typeface="+mn-cs"/>
              </a:rPr>
              <a:t>statistis</a:t>
            </a:r>
            <a:r>
              <a:rPr lang="en-US" sz="1200" kern="1200" dirty="0" smtClean="0">
                <a:solidFill>
                  <a:schemeClr val="tx1"/>
                </a:solidFill>
                <a:effectLst/>
                <a:latin typeface="+mn-lt"/>
                <a:ea typeface="+mn-ea"/>
                <a:cs typeface="+mn-cs"/>
              </a:rPr>
              <a:t>, is not a real word, but I wanted you to experience how difficult it can be to delete and substitute sounds.</a:t>
            </a:r>
          </a:p>
          <a:p>
            <a:pPr>
              <a:lnSpc>
                <a:spcPct val="110000"/>
              </a:lnSpc>
            </a:pPr>
            <a:endParaRPr lang="en-US" baseline="0" dirty="0" smtClean="0"/>
          </a:p>
        </p:txBody>
      </p:sp>
      <p:sp>
        <p:nvSpPr>
          <p:cNvPr id="4" name="Slide Number Placeholder 3"/>
          <p:cNvSpPr>
            <a:spLocks noGrp="1"/>
          </p:cNvSpPr>
          <p:nvPr>
            <p:ph type="sldNum" sz="quarter" idx="10"/>
          </p:nvPr>
        </p:nvSpPr>
        <p:spPr/>
        <p:txBody>
          <a:bodyPr/>
          <a:lstStyle/>
          <a:p>
            <a:fld id="{F6CD4303-E412-A447-AC48-8201500E5F30}" type="slidenum">
              <a:rPr lang="en-US" smtClean="0"/>
              <a:t>18</a:t>
            </a:fld>
            <a:endParaRPr lang="en-US" dirty="0"/>
          </a:p>
        </p:txBody>
      </p:sp>
    </p:spTree>
    <p:extLst>
      <p:ext uri="{BB962C8B-B14F-4D97-AF65-F5344CB8AC3E}">
        <p14:creationId xmlns:p14="http://schemas.microsoft.com/office/powerpoint/2010/main" val="522785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i="1" dirty="0" smtClean="0"/>
              <a:t>See Handout 3.2C for directions. </a:t>
            </a:r>
          </a:p>
          <a:p>
            <a:pPr>
              <a:lnSpc>
                <a:spcPct val="110000"/>
              </a:lnSpc>
            </a:pPr>
            <a:endParaRPr lang="en-US" i="1" dirty="0" smtClean="0"/>
          </a:p>
          <a:p>
            <a:pPr>
              <a:lnSpc>
                <a:spcPct val="110000"/>
              </a:lnSpc>
            </a:pPr>
            <a:r>
              <a:rPr lang="en-US" i="0" dirty="0" smtClean="0"/>
              <a:t>When I say a word, repeat the word, count the phonemes on your fingers, then form</a:t>
            </a:r>
            <a:r>
              <a:rPr lang="en-US" i="0" baseline="0" dirty="0" smtClean="0"/>
              <a:t> a group that corresponds to the number of phonemes in the word. Let’s try one together. </a:t>
            </a:r>
            <a:r>
              <a:rPr lang="en-US" i="1" baseline="0" dirty="0" smtClean="0"/>
              <a:t>Select three participants to model with you. </a:t>
            </a:r>
          </a:p>
          <a:p>
            <a:pPr>
              <a:lnSpc>
                <a:spcPct val="110000"/>
              </a:lnSpc>
            </a:pPr>
            <a:endParaRPr lang="en-US" i="0" baseline="0" dirty="0" smtClean="0"/>
          </a:p>
          <a:p>
            <a:pPr>
              <a:lnSpc>
                <a:spcPct val="110000"/>
              </a:lnSpc>
            </a:pPr>
            <a:r>
              <a:rPr lang="en-US" i="0" baseline="0" dirty="0" smtClean="0"/>
              <a:t>The word </a:t>
            </a:r>
            <a:r>
              <a:rPr lang="en-US" baseline="0" dirty="0" smtClean="0"/>
              <a:t>is slip. What word? Yes, slip</a:t>
            </a:r>
            <a:r>
              <a:rPr lang="en-US" i="1" baseline="0" dirty="0" smtClean="0"/>
              <a:t>. </a:t>
            </a:r>
            <a:r>
              <a:rPr lang="en-US" i="0" baseline="0" dirty="0" smtClean="0"/>
              <a:t>Count the number of phonemes. Put up one finger for each phoneme. Use your left hand, palm facing the class, so your fingers are raised from the left to the right from the perspective of the class, the same way we read words.  /s/ /l/ /i/ /p/. Yes 4. Find a group of four.  </a:t>
            </a:r>
          </a:p>
          <a:p>
            <a:pPr>
              <a:lnSpc>
                <a:spcPct val="110000"/>
              </a:lnSpc>
            </a:pPr>
            <a:endParaRPr lang="en-US" i="0" baseline="0" dirty="0" smtClean="0"/>
          </a:p>
          <a:p>
            <a:pPr>
              <a:lnSpc>
                <a:spcPct val="110000"/>
              </a:lnSpc>
            </a:pPr>
            <a:endParaRPr lang="en-US" i="0" baseline="0" dirty="0" smtClean="0"/>
          </a:p>
          <a:p>
            <a:pPr>
              <a:lnSpc>
                <a:spcPct val="110000"/>
              </a:lnSpc>
            </a:pPr>
            <a:r>
              <a:rPr lang="en-US" i="0" baseline="0" dirty="0" smtClean="0"/>
              <a:t>Practice words:  mat (3), cash (3), ship(3), spell (4), strike (5), rug (3), fox (4), scratch (5).</a:t>
            </a:r>
            <a:endParaRPr lang="en-US" i="0" dirty="0"/>
          </a:p>
        </p:txBody>
      </p:sp>
      <p:sp>
        <p:nvSpPr>
          <p:cNvPr id="4" name="Slide Number Placeholder 3"/>
          <p:cNvSpPr>
            <a:spLocks noGrp="1"/>
          </p:cNvSpPr>
          <p:nvPr>
            <p:ph type="sldNum" sz="quarter" idx="10"/>
          </p:nvPr>
        </p:nvSpPr>
        <p:spPr/>
        <p:txBody>
          <a:bodyPr/>
          <a:lstStyle/>
          <a:p>
            <a:fld id="{F6CD4303-E412-A447-AC48-8201500E5F30}" type="slidenum">
              <a:rPr lang="en-US" smtClean="0"/>
              <a:t>19</a:t>
            </a:fld>
            <a:endParaRPr lang="en-US" dirty="0"/>
          </a:p>
        </p:txBody>
      </p:sp>
    </p:spTree>
    <p:extLst>
      <p:ext uri="{BB962C8B-B14F-4D97-AF65-F5344CB8AC3E}">
        <p14:creationId xmlns:p14="http://schemas.microsoft.com/office/powerpoint/2010/main" val="2568267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i="1" dirty="0" smtClean="0"/>
              <a:t>Instructor: Put on rabbit ears!</a:t>
            </a:r>
            <a:r>
              <a:rPr lang="en-US" i="1" baseline="0" dirty="0" smtClean="0"/>
              <a:t> </a:t>
            </a:r>
            <a:r>
              <a:rPr lang="en-US" i="0" baseline="0" dirty="0" smtClean="0"/>
              <a:t>Phonological awareness, which includes phonemic awareness, involves listening (note the big ears). Phonological awareness is not associated with printed language. Most children intuitively understand phonological awareness by age 3 or 4. Phonological awareness consists of several skills.</a:t>
            </a:r>
          </a:p>
          <a:p>
            <a:pPr>
              <a:lnSpc>
                <a:spcPct val="110000"/>
              </a:lnSpc>
            </a:pPr>
            <a:endParaRPr lang="en-US" i="0" baseline="0" dirty="0" smtClean="0"/>
          </a:p>
          <a:p>
            <a:pPr>
              <a:lnSpc>
                <a:spcPct val="110000"/>
              </a:lnSpc>
            </a:pPr>
            <a:r>
              <a:rPr lang="en-US" i="0" baseline="0" dirty="0" smtClean="0"/>
              <a:t>Everyone, hold up your hand. Bend it at the wrist. You are making an umbrella with your hand. Each finger represents a stay in that umbrella. The back of your hand is phonological awareness, the all-encompassing concept. Each stay of the umbrella (or finger on your hand) represents one aspect of phonological awareness. Your thumb is the easiest concept for children to learn: rhyming and alliteration. Next is sentence segmentation, then syllable segmentation, onset-rime blending and segmentation, and finally, phonemic blending, segmenting, and manipulation.</a:t>
            </a:r>
          </a:p>
          <a:p>
            <a:pPr>
              <a:lnSpc>
                <a:spcPct val="110000"/>
              </a:lnSpc>
            </a:pPr>
            <a:endParaRPr lang="en-US" i="1" baseline="0" dirty="0" smtClean="0"/>
          </a:p>
          <a:p>
            <a:pPr>
              <a:lnSpc>
                <a:spcPct val="110000"/>
              </a:lnSpc>
            </a:pPr>
            <a:r>
              <a:rPr lang="en-US" i="0" baseline="0" dirty="0" smtClean="0"/>
              <a:t>Raise your hand if you speak a foreign language. Anyone speak a language other than Spanish? I want to provide you an example of these skills in a language you do</a:t>
            </a:r>
            <a:r>
              <a:rPr lang="en-US" i="0" dirty="0" smtClean="0"/>
              <a:t> not</a:t>
            </a:r>
            <a:r>
              <a:rPr lang="en-US" i="0" baseline="0" dirty="0" smtClean="0"/>
              <a:t> know well.  </a:t>
            </a:r>
            <a:r>
              <a:rPr lang="en-US" i="1" baseline="0" dirty="0" smtClean="0"/>
              <a:t>Ask a participant to think of a few phrases to say quickly in another language. You will ask him/her to say the sentences, quickly, in a few minutes.</a:t>
            </a:r>
          </a:p>
          <a:p>
            <a:pPr>
              <a:lnSpc>
                <a:spcPct val="110000"/>
              </a:lnSpc>
            </a:pPr>
            <a:endParaRPr lang="en-US" i="1" baseline="0" dirty="0" smtClean="0"/>
          </a:p>
          <a:p>
            <a:pPr>
              <a:lnSpc>
                <a:spcPct val="110000"/>
              </a:lnSpc>
            </a:pPr>
            <a:r>
              <a:rPr lang="en-US" i="0" baseline="0" dirty="0" smtClean="0"/>
              <a:t>Phonological processing is the all-encompassing term that includes phonological awareness and phonemic awareness. Phonological processing also includes other areas such as verbal short-term memory, rapid serial naming, and articulation speed.  If students have difficulty learning phonemic awareness, it could be because of difficulty in these other areas. The general education reading teacher may need support from a reading or speech and language specialist to address difficulties in these discrete skills.</a:t>
            </a:r>
          </a:p>
        </p:txBody>
      </p:sp>
      <p:sp>
        <p:nvSpPr>
          <p:cNvPr id="4" name="Slide Number Placeholder 3"/>
          <p:cNvSpPr>
            <a:spLocks noGrp="1"/>
          </p:cNvSpPr>
          <p:nvPr>
            <p:ph type="sldNum" sz="quarter" idx="10"/>
          </p:nvPr>
        </p:nvSpPr>
        <p:spPr/>
        <p:txBody>
          <a:bodyPr/>
          <a:lstStyle/>
          <a:p>
            <a:fld id="{F6CD4303-E412-A447-AC48-8201500E5F30}" type="slidenum">
              <a:rPr lang="en-US" smtClean="0"/>
              <a:t>2</a:t>
            </a:fld>
            <a:endParaRPr lang="en-US" dirty="0"/>
          </a:p>
        </p:txBody>
      </p:sp>
    </p:spTree>
    <p:extLst>
      <p:ext uri="{BB962C8B-B14F-4D97-AF65-F5344CB8AC3E}">
        <p14:creationId xmlns:p14="http://schemas.microsoft.com/office/powerpoint/2010/main" val="629552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to Handout 3.2G: Phonological Awareness Activity Cards</a:t>
            </a:r>
            <a:r>
              <a:rPr lang="en-US" baseline="0" dirty="0" smtClean="0"/>
              <a:t> and Handout 3.2B:</a:t>
            </a:r>
            <a:r>
              <a:rPr lang="en-US" dirty="0" smtClean="0"/>
              <a:t> </a:t>
            </a:r>
            <a:r>
              <a:rPr lang="en-US" sz="1200" kern="1200" dirty="0" smtClean="0">
                <a:solidFill>
                  <a:schemeClr val="tx1"/>
                </a:solidFill>
                <a:effectLst/>
                <a:latin typeface="+mn-lt"/>
                <a:ea typeface="+mn-ea"/>
                <a:cs typeface="+mn-cs"/>
              </a:rPr>
              <a:t>Curriculum Map: </a:t>
            </a:r>
            <a:r>
              <a:rPr lang="en-US" sz="1200" kern="1200" dirty="0" err="1" smtClean="0">
                <a:solidFill>
                  <a:schemeClr val="tx1"/>
                </a:solidFill>
                <a:effectLst/>
                <a:latin typeface="+mn-lt"/>
                <a:ea typeface="+mn-ea"/>
                <a:cs typeface="+mn-cs"/>
              </a:rPr>
              <a:t>Kdg</a:t>
            </a:r>
            <a:r>
              <a:rPr lang="en-US" sz="1200" kern="1200" dirty="0" smtClean="0">
                <a:solidFill>
                  <a:schemeClr val="tx1"/>
                </a:solidFill>
                <a:effectLst/>
                <a:latin typeface="+mn-lt"/>
                <a:ea typeface="+mn-ea"/>
                <a:cs typeface="+mn-cs"/>
              </a:rPr>
              <a:t>. Phonemic Awareness</a:t>
            </a:r>
          </a:p>
          <a:p>
            <a:r>
              <a:rPr lang="en-US" sz="1200" u="sng" kern="1200" dirty="0" smtClean="0">
                <a:solidFill>
                  <a:schemeClr val="tx1"/>
                </a:solidFill>
                <a:effectLst/>
                <a:latin typeface="+mn-lt"/>
                <a:ea typeface="+mn-ea"/>
                <a:cs typeface="+mn-cs"/>
                <a:hlinkClick r:id="rId3"/>
              </a:rPr>
              <a:t>https://dibels.uoregon.edu/assessment/dibels/cmaps/</a:t>
            </a:r>
            <a:endParaRPr lang="en-US" sz="1200" kern="1200" dirty="0" smtClean="0">
              <a:solidFill>
                <a:schemeClr val="tx1"/>
              </a:solidFill>
              <a:effectLst/>
              <a:latin typeface="+mn-lt"/>
              <a:ea typeface="+mn-ea"/>
              <a:cs typeface="+mn-cs"/>
            </a:endParaRPr>
          </a:p>
          <a:p>
            <a:pPr>
              <a:lnSpc>
                <a:spcPct val="110000"/>
              </a:lnSpc>
            </a:pPr>
            <a:endParaRPr lang="en-US" dirty="0" smtClean="0"/>
          </a:p>
          <a:p>
            <a:pPr>
              <a:lnSpc>
                <a:spcPct val="110000"/>
              </a:lnSpc>
            </a:pPr>
            <a:r>
              <a:rPr lang="en-US" dirty="0" smtClean="0"/>
              <a:t>This activity helps you</a:t>
            </a:r>
            <a:r>
              <a:rPr lang="en-US" baseline="0" dirty="0" smtClean="0"/>
              <a:t> apply the principles of phonological awareness we discussed. Each of the cards explains an activity teachers can use to reinforce concepts of phonological awareness. With your partner, read each card and decide what phonological skill it addresses. You have 3 minutes.</a:t>
            </a:r>
          </a:p>
          <a:p>
            <a:pPr>
              <a:lnSpc>
                <a:spcPct val="110000"/>
              </a:lnSpc>
            </a:pPr>
            <a:endParaRPr lang="en-US" baseline="0" dirty="0" smtClean="0"/>
          </a:p>
          <a:p>
            <a:pPr>
              <a:lnSpc>
                <a:spcPct val="110000"/>
              </a:lnSpc>
            </a:pPr>
            <a:r>
              <a:rPr lang="en-US" baseline="0" dirty="0" smtClean="0"/>
              <a:t>Now go back to the cards and decide what concept you should teach if a student struggled with the activity on the card. In other words, identify concepts that are easier to understand than the one on the card. What concepts typically develop before the one on the card?</a:t>
            </a:r>
            <a:r>
              <a:rPr lang="en-US" dirty="0" smtClean="0"/>
              <a:t> </a:t>
            </a:r>
            <a:r>
              <a:rPr lang="en-US" baseline="0" dirty="0" smtClean="0"/>
              <a:t>You have 3 minutes.</a:t>
            </a:r>
          </a:p>
          <a:p>
            <a:pPr>
              <a:lnSpc>
                <a:spcPct val="110000"/>
              </a:lnSpc>
            </a:pPr>
            <a:endParaRPr lang="en-US" baseline="0" dirty="0" smtClean="0"/>
          </a:p>
          <a:p>
            <a:pPr marL="0" marR="0" indent="0" algn="l" defTabSz="457200" rtl="0" eaLnBrk="1" fontAlgn="auto" latinLnBrk="0" hangingPunct="1">
              <a:lnSpc>
                <a:spcPct val="110000"/>
              </a:lnSpc>
              <a:spcBef>
                <a:spcPts val="0"/>
              </a:spcBef>
              <a:spcAft>
                <a:spcPts val="0"/>
              </a:spcAft>
              <a:buClrTx/>
              <a:buSzTx/>
              <a:buFontTx/>
              <a:buNone/>
              <a:tabLst/>
              <a:defRPr/>
            </a:pPr>
            <a:r>
              <a:rPr lang="en-US" baseline="0" dirty="0" smtClean="0"/>
              <a:t>The </a:t>
            </a:r>
            <a:r>
              <a:rPr lang="en-US" b="0" dirty="0" smtClean="0"/>
              <a:t>Phonological Awareness </a:t>
            </a:r>
            <a:r>
              <a:rPr lang="en-US" b="0" baseline="0" dirty="0" smtClean="0"/>
              <a:t> </a:t>
            </a:r>
            <a:r>
              <a:rPr lang="en-US" baseline="0" dirty="0" smtClean="0"/>
              <a:t>Activity cards are used with permission from: Meadows Center for Preventing Education Risk,  </a:t>
            </a:r>
            <a:r>
              <a:rPr lang="en-US" sz="1200" kern="1200" dirty="0" smtClean="0">
                <a:solidFill>
                  <a:schemeClr val="tx1"/>
                </a:solidFill>
                <a:effectLst/>
                <a:latin typeface="+mn-lt"/>
                <a:ea typeface="+mn-ea"/>
                <a:cs typeface="+mn-cs"/>
              </a:rPr>
              <a:t>©2002 University of Texas System/Texas Education Agency.</a:t>
            </a:r>
          </a:p>
          <a:p>
            <a:pPr>
              <a:lnSpc>
                <a:spcPct val="110000"/>
              </a:lnSpc>
            </a:pPr>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20</a:t>
            </a:fld>
            <a:endParaRPr lang="en-US" dirty="0"/>
          </a:p>
        </p:txBody>
      </p:sp>
    </p:spTree>
    <p:extLst>
      <p:ext uri="{BB962C8B-B14F-4D97-AF65-F5344CB8AC3E}">
        <p14:creationId xmlns:p14="http://schemas.microsoft.com/office/powerpoint/2010/main" val="3247213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students have learned to identify and write some letters, they can begin to learn phoneme-grapheme correspondence. Phoneme mapping is an activity that transitions students from phonemic awareness to an understanding of phoneme (sound) to grapheme (letter) correspondence. As words are said, students write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graphemes in the boxes. You can start with them reading words they have been taught and copying the graphemes in the boxes. Later, this chart can be used to help students spell. This activity leads to an awareness of the alphabetic principle.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One sound is written in each box. Words: fast, crash, met, truck  (Note, examine the word crash</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i="1" kern="1200" dirty="0" err="1" smtClean="0">
                <a:solidFill>
                  <a:schemeClr val="tx1"/>
                </a:solidFill>
                <a:effectLst/>
                <a:latin typeface="+mn-lt"/>
                <a:ea typeface="+mn-ea"/>
                <a:cs typeface="+mn-cs"/>
              </a:rPr>
              <a:t>cr</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combination stands for two phonemes. </a:t>
            </a:r>
            <a:r>
              <a:rPr lang="en-US" sz="1200" kern="1200" dirty="0" err="1" smtClean="0">
                <a:solidFill>
                  <a:schemeClr val="tx1"/>
                </a:solidFill>
                <a:effectLst/>
                <a:latin typeface="+mn-lt"/>
                <a:ea typeface="+mn-ea"/>
                <a:cs typeface="+mn-cs"/>
              </a:rPr>
              <a:t>S</a:t>
            </a:r>
            <a:r>
              <a:rPr lang="en-US" sz="1200" i="1" kern="1200" dirty="0" err="1" smtClean="0">
                <a:solidFill>
                  <a:schemeClr val="tx1"/>
                </a:solidFill>
                <a:effectLst/>
                <a:latin typeface="+mn-lt"/>
                <a:ea typeface="+mn-ea"/>
                <a:cs typeface="+mn-cs"/>
              </a:rPr>
              <a:t>h</a:t>
            </a:r>
            <a:r>
              <a:rPr lang="en-US" sz="1200" kern="1200" dirty="0" smtClean="0">
                <a:solidFill>
                  <a:schemeClr val="tx1"/>
                </a:solidFill>
                <a:effectLst/>
                <a:latin typeface="+mn-lt"/>
                <a:ea typeface="+mn-ea"/>
                <a:cs typeface="+mn-cs"/>
              </a:rPr>
              <a:t>, a diagraph, represents one phoneme.)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Phoneme mapping practice helps students improve reading and  spelling skills (</a:t>
            </a:r>
            <a:r>
              <a:rPr lang="en-US" sz="1200" kern="1200" dirty="0" err="1" smtClean="0">
                <a:solidFill>
                  <a:schemeClr val="tx1"/>
                </a:solidFill>
                <a:effectLst/>
                <a:latin typeface="+mn-lt"/>
                <a:ea typeface="+mn-ea"/>
                <a:cs typeface="+mn-cs"/>
              </a:rPr>
              <a:t>Berninger</a:t>
            </a:r>
            <a:r>
              <a:rPr lang="en-US" sz="1200" kern="1200" dirty="0" smtClean="0">
                <a:solidFill>
                  <a:schemeClr val="tx1"/>
                </a:solidFill>
                <a:effectLst/>
                <a:latin typeface="+mn-lt"/>
                <a:ea typeface="+mn-ea"/>
                <a:cs typeface="+mn-cs"/>
              </a:rPr>
              <a:t> et al., 1998; </a:t>
            </a:r>
            <a:r>
              <a:rPr lang="en-US" sz="1200" kern="1200" dirty="0" err="1" smtClean="0">
                <a:solidFill>
                  <a:schemeClr val="tx1"/>
                </a:solidFill>
                <a:effectLst/>
                <a:latin typeface="+mn-lt"/>
                <a:ea typeface="+mn-ea"/>
                <a:cs typeface="+mn-cs"/>
              </a:rPr>
              <a:t>Ehri</a:t>
            </a:r>
            <a:r>
              <a:rPr lang="en-US" sz="1200" kern="1200" dirty="0" smtClean="0">
                <a:solidFill>
                  <a:schemeClr val="tx1"/>
                </a:solidFill>
                <a:effectLst/>
                <a:latin typeface="+mn-lt"/>
                <a:ea typeface="+mn-ea"/>
                <a:cs typeface="+mn-cs"/>
              </a:rPr>
              <a:t>, 1998; Moats,2004).</a:t>
            </a: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Ask the participants to review the teaching materials provided by the Florida Center for Reading Research. The Kindergarten and first Grade Student Center Activities contain</a:t>
            </a:r>
            <a:r>
              <a:rPr lang="en-US" sz="1200" i="1" kern="1200" baseline="0" dirty="0" smtClean="0">
                <a:solidFill>
                  <a:schemeClr val="tx1"/>
                </a:solidFill>
                <a:effectLst/>
                <a:latin typeface="+mn-lt"/>
                <a:ea typeface="+mn-ea"/>
                <a:cs typeface="+mn-cs"/>
              </a:rPr>
              <a:t> numerous evidence-based instructional activities to develop Phonological Awareness and Phonics. </a:t>
            </a:r>
          </a:p>
          <a:p>
            <a:r>
              <a:rPr lang="en-US" sz="1200" i="1" kern="1200" dirty="0" smtClean="0">
                <a:solidFill>
                  <a:schemeClr val="tx1"/>
                </a:solidFill>
                <a:effectLst/>
                <a:latin typeface="+mn-lt"/>
                <a:ea typeface="+mn-ea"/>
                <a:cs typeface="+mn-cs"/>
              </a:rPr>
              <a:t>http://</a:t>
            </a:r>
            <a:r>
              <a:rPr lang="en-US" sz="1200" i="1" kern="1200" dirty="0" err="1" smtClean="0">
                <a:solidFill>
                  <a:schemeClr val="tx1"/>
                </a:solidFill>
                <a:effectLst/>
                <a:latin typeface="+mn-lt"/>
                <a:ea typeface="+mn-ea"/>
                <a:cs typeface="+mn-cs"/>
              </a:rPr>
              <a:t>www.fcrr.org</a:t>
            </a:r>
            <a:r>
              <a:rPr lang="en-US" sz="1200" i="1" kern="1200" dirty="0" smtClean="0">
                <a:solidFill>
                  <a:schemeClr val="tx1"/>
                </a:solidFill>
                <a:effectLst/>
                <a:latin typeface="+mn-lt"/>
                <a:ea typeface="+mn-ea"/>
                <a:cs typeface="+mn-cs"/>
              </a:rPr>
              <a:t>/curriculum/PDF/GK-1/Archive/K1BookOneIntro.pdf</a:t>
            </a:r>
          </a:p>
          <a:p>
            <a:endParaRPr lang="en-US" i="1" dirty="0"/>
          </a:p>
        </p:txBody>
      </p:sp>
      <p:sp>
        <p:nvSpPr>
          <p:cNvPr id="4" name="Slide Number Placeholder 3"/>
          <p:cNvSpPr>
            <a:spLocks noGrp="1"/>
          </p:cNvSpPr>
          <p:nvPr>
            <p:ph type="sldNum" sz="quarter" idx="10"/>
          </p:nvPr>
        </p:nvSpPr>
        <p:spPr/>
        <p:txBody>
          <a:bodyPr/>
          <a:lstStyle/>
          <a:p>
            <a:fld id="{F6CD4303-E412-A447-AC48-8201500E5F30}" type="slidenum">
              <a:rPr lang="en-US" smtClean="0"/>
              <a:t>21</a:t>
            </a:fld>
            <a:endParaRPr lang="en-US" dirty="0"/>
          </a:p>
        </p:txBody>
      </p:sp>
    </p:spTree>
    <p:extLst>
      <p:ext uri="{BB962C8B-B14F-4D97-AF65-F5344CB8AC3E}">
        <p14:creationId xmlns:p14="http://schemas.microsoft.com/office/powerpoint/2010/main" val="3073837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endParaRPr lang="en-US" baseline="0" dirty="0" smtClean="0"/>
          </a:p>
          <a:p>
            <a:r>
              <a:rPr lang="en-US" sz="1200" kern="1200" dirty="0" smtClean="0">
                <a:solidFill>
                  <a:schemeClr val="tx1"/>
                </a:solidFill>
                <a:effectLst/>
                <a:latin typeface="+mn-lt"/>
                <a:ea typeface="+mn-ea"/>
                <a:cs typeface="+mn-cs"/>
              </a:rPr>
              <a:t>With your partner, think about students who may have difficulty learning the concept of phonemic awareness. The students may have physical disabilities, behavior problems, or other challenges. How could you plan to address their challenges and ensure they learn this skill?</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Spend 5 minutes with your partner planning instruction and activities that could help these students.</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Instructor: Assign different sets of partners to address one of the areas above. After 5 minutes, discuss the ideas the participants suggest. Ideas should include small group or one-on-one instruction, use of technology, peer assistance, etc.</a:t>
            </a:r>
            <a:r>
              <a:rPr lang="en-US" dirty="0" smtClean="0">
                <a:effectLst/>
              </a:rPr>
              <a:t> </a:t>
            </a:r>
            <a:endParaRPr lang="en-US" baseline="0" dirty="0" smtClean="0"/>
          </a:p>
          <a:p>
            <a:pPr marL="457200" lvl="1" indent="0">
              <a:lnSpc>
                <a:spcPct val="110000"/>
              </a:lnSpc>
              <a:buFontTx/>
              <a:buNone/>
            </a:pPr>
            <a:endParaRPr lang="en-US" baseline="0" dirty="0" smtClean="0"/>
          </a:p>
        </p:txBody>
      </p:sp>
      <p:sp>
        <p:nvSpPr>
          <p:cNvPr id="4" name="Slide Number Placeholder 3"/>
          <p:cNvSpPr>
            <a:spLocks noGrp="1"/>
          </p:cNvSpPr>
          <p:nvPr>
            <p:ph type="sldNum" sz="quarter" idx="10"/>
          </p:nvPr>
        </p:nvSpPr>
        <p:spPr/>
        <p:txBody>
          <a:bodyPr/>
          <a:lstStyle/>
          <a:p>
            <a:fld id="{F6CD4303-E412-A447-AC48-8201500E5F30}" type="slidenum">
              <a:rPr lang="en-US" smtClean="0"/>
              <a:t>22</a:t>
            </a:fld>
            <a:endParaRPr lang="en-US" dirty="0"/>
          </a:p>
        </p:txBody>
      </p:sp>
    </p:spTree>
    <p:extLst>
      <p:ext uri="{BB962C8B-B14F-4D97-AF65-F5344CB8AC3E}">
        <p14:creationId xmlns:p14="http://schemas.microsoft.com/office/powerpoint/2010/main" val="14672912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a:t>
            </a:r>
            <a:r>
              <a:rPr lang="en-US" baseline="0" dirty="0" smtClean="0"/>
              <a:t> indicator that a student may be at</a:t>
            </a:r>
            <a:r>
              <a:rPr lang="en-US" dirty="0" smtClean="0"/>
              <a:t> </a:t>
            </a:r>
            <a:r>
              <a:rPr lang="en-US" baseline="0" dirty="0" smtClean="0"/>
              <a:t>risk for reading difficulties is</a:t>
            </a:r>
            <a:r>
              <a:rPr lang="en-US" dirty="0" smtClean="0"/>
              <a:t> his or her</a:t>
            </a:r>
            <a:r>
              <a:rPr lang="en-US" baseline="0" dirty="0" smtClean="0"/>
              <a:t> inability to </a:t>
            </a:r>
            <a:r>
              <a:rPr lang="en-US" b="1" baseline="0" dirty="0" smtClean="0"/>
              <a:t>invent spellings</a:t>
            </a:r>
            <a:r>
              <a:rPr lang="en-US" baseline="0" dirty="0" smtClean="0"/>
              <a:t> for words during kindergarten and first grade. Invented spellings reflect a student’s level of phonemic awareness (see Birsh, 2011, p. 126). As students learn to read and write, they should be able to represent the beginning and ending consonants. If most students do and a few do</a:t>
            </a:r>
            <a:r>
              <a:rPr lang="en-US" dirty="0" smtClean="0"/>
              <a:t> not</a:t>
            </a:r>
            <a:r>
              <a:rPr lang="en-US" baseline="0" dirty="0" smtClean="0"/>
              <a:t>, be sure to work closely with those students. Use the </a:t>
            </a:r>
            <a:r>
              <a:rPr lang="en-US" sz="1200" kern="1200" dirty="0" smtClean="0">
                <a:solidFill>
                  <a:schemeClr val="tx1"/>
                </a:solidFill>
                <a:effectLst/>
                <a:latin typeface="+mn-lt"/>
                <a:ea typeface="+mn-ea"/>
                <a:cs typeface="+mn-cs"/>
              </a:rPr>
              <a:t>Curriculum Map </a:t>
            </a:r>
            <a:r>
              <a:rPr lang="en-US" baseline="0" dirty="0" smtClean="0"/>
              <a:t>to guide your instruction, starting with what the student knows and progressing from easier to more difficult skills. </a:t>
            </a:r>
            <a:r>
              <a:rPr lang="en-US" sz="1200" u="sng" kern="1200" dirty="0" smtClean="0">
                <a:solidFill>
                  <a:schemeClr val="tx1"/>
                </a:solidFill>
                <a:effectLst/>
                <a:latin typeface="+mn-lt"/>
                <a:ea typeface="+mn-ea"/>
                <a:cs typeface="+mn-cs"/>
                <a:hlinkClick r:id="rId3"/>
              </a:rPr>
              <a:t>https://dibels.uoregon.edu/assessment/dibels/cmaps/</a:t>
            </a:r>
            <a:endParaRPr lang="en-US" sz="1200" kern="1200" dirty="0" smtClean="0">
              <a:solidFill>
                <a:schemeClr val="tx1"/>
              </a:solidFill>
              <a:effectLst/>
              <a:latin typeface="+mn-lt"/>
              <a:ea typeface="+mn-ea"/>
              <a:cs typeface="+mn-cs"/>
            </a:endParaRPr>
          </a:p>
          <a:p>
            <a:endParaRPr lang="en-US" baseline="0" dirty="0" smtClean="0"/>
          </a:p>
          <a:p>
            <a:pPr>
              <a:lnSpc>
                <a:spcPct val="110000"/>
              </a:lnSpc>
            </a:pPr>
            <a:endParaRPr lang="en-US" baseline="0" dirty="0" smtClean="0"/>
          </a:p>
          <a:p>
            <a:pPr>
              <a:lnSpc>
                <a:spcPct val="110000"/>
              </a:lnSpc>
            </a:pPr>
            <a:r>
              <a:rPr lang="en-US" baseline="0" dirty="0" smtClean="0"/>
              <a:t>Another indicator of inadequate phoneme awareness is difficulty with finger-point reading (Ehri &amp; Sweet, 1991). Using a familiar text, most students will be able to identify the initial phonemes in the text and match the spoken text with the initial consonant as they follow the teacher’s pointing from word to word (Morris et al., 2003). However, those students with difficulty in phonemic awareness will also have difficulty following along in text.</a:t>
            </a:r>
          </a:p>
          <a:p>
            <a:pPr>
              <a:lnSpc>
                <a:spcPct val="110000"/>
              </a:lnSpc>
            </a:pPr>
            <a:endParaRPr lang="en-US" baseline="0" dirty="0" smtClean="0"/>
          </a:p>
          <a:p>
            <a:pPr>
              <a:lnSpc>
                <a:spcPct val="110000"/>
              </a:lnSpc>
            </a:pPr>
            <a:r>
              <a:rPr lang="en-US" baseline="0" dirty="0" smtClean="0"/>
              <a:t>It is important to identify students who are struggling with these initial concepts in kindergarten and first grade (Connor et al., 2014). </a:t>
            </a:r>
            <a:r>
              <a:rPr lang="en-US" sz="1200" kern="1200" dirty="0" smtClean="0">
                <a:solidFill>
                  <a:schemeClr val="tx1"/>
                </a:solidFill>
                <a:effectLst/>
                <a:latin typeface="+mn-lt"/>
                <a:ea typeface="+mn-ea"/>
                <a:cs typeface="+mn-cs"/>
              </a:rPr>
              <a:t>Early reading intervention can reduce the development of significant problems in reading (Connor et al., 2014).</a:t>
            </a:r>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23</a:t>
            </a:fld>
            <a:endParaRPr lang="en-US" dirty="0"/>
          </a:p>
        </p:txBody>
      </p:sp>
    </p:spTree>
    <p:extLst>
      <p:ext uri="{BB962C8B-B14F-4D97-AF65-F5344CB8AC3E}">
        <p14:creationId xmlns:p14="http://schemas.microsoft.com/office/powerpoint/2010/main" val="25269498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Prepare the video </a:t>
            </a:r>
            <a:r>
              <a:rPr lang="en-US" sz="1200" kern="1200" dirty="0" smtClean="0">
                <a:solidFill>
                  <a:schemeClr val="tx1"/>
                </a:solidFill>
                <a:effectLst/>
                <a:latin typeface="+mn-lt"/>
                <a:ea typeface="+mn-ea"/>
                <a:cs typeface="+mn-cs"/>
              </a:rPr>
              <a:t>3-tier Reading Model Reading Intervention: Tier II (Show minutes 0-11:00)</a:t>
            </a:r>
          </a:p>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Distribute Handout 3.2D: Features of Effective</a:t>
            </a:r>
            <a:r>
              <a:rPr lang="en-US" sz="1200" i="1" kern="1200" baseline="0" dirty="0" smtClean="0">
                <a:solidFill>
                  <a:schemeClr val="tx1"/>
                </a:solidFill>
                <a:effectLst/>
                <a:latin typeface="+mn-lt"/>
                <a:ea typeface="+mn-ea"/>
                <a:cs typeface="+mn-cs"/>
              </a:rPr>
              <a:t> Instruction Video Guide.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are going to watch a teacher working with a small group of first grade students who were having difficulty with phonemic awareness.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Partner A, note what facets of phonological awareness she addresses.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Partner B, note how she reinforces the learning through physical activities and feedback.</a:t>
            </a:r>
          </a:p>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Show the first 11 minutes of the video, stopping after the phonemic awareness activities (approximately minutes 0-10:49)</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After the video, discuss the responses. Using Handout 3.2D, discuss specific teaching behaviors such as systematic instruction with scaffolding, explicit instruction with modeling, and immediate and corrective feedback. Note the teacher’s thorough preparation, planning, and pacing of the lesson.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Participants will have the opportunity to watch this entire video after the section on phonics.</a:t>
            </a:r>
            <a:r>
              <a:rPr lang="en-US" sz="1200" i="0" kern="1200" baseline="0" dirty="0" smtClean="0">
                <a:solidFill>
                  <a:schemeClr val="tx1"/>
                </a:solidFill>
                <a:effectLst/>
                <a:latin typeface="+mn-lt"/>
                <a:ea typeface="+mn-ea"/>
                <a:cs typeface="+mn-cs"/>
              </a:rPr>
              <a:t> The video is u</a:t>
            </a:r>
            <a:r>
              <a:rPr lang="en-US" sz="1200" kern="1200" dirty="0" smtClean="0">
                <a:solidFill>
                  <a:schemeClr val="tx1"/>
                </a:solidFill>
                <a:effectLst/>
                <a:latin typeface="+mn-lt"/>
                <a:ea typeface="+mn-ea"/>
                <a:cs typeface="+mn-cs"/>
              </a:rPr>
              <a:t>sed by permission of Meadows Center for Preventing Educational Risk (MCPER). MCPER. (2005). 3-tier Reading Model Reading Intervention: Tier II. Retrieved from http://</a:t>
            </a:r>
            <a:r>
              <a:rPr lang="en-US" sz="1200" kern="1200" dirty="0" err="1" smtClean="0">
                <a:solidFill>
                  <a:schemeClr val="tx1"/>
                </a:solidFill>
                <a:effectLst/>
                <a:latin typeface="+mn-lt"/>
                <a:ea typeface="+mn-ea"/>
                <a:cs typeface="+mn-cs"/>
              </a:rPr>
              <a:t>resources.buildingrti.utexas.org</a:t>
            </a:r>
            <a:r>
              <a:rPr lang="en-US" sz="1200" kern="1200" dirty="0" smtClean="0">
                <a:solidFill>
                  <a:schemeClr val="tx1"/>
                </a:solidFill>
                <a:effectLst/>
                <a:latin typeface="+mn-lt"/>
                <a:ea typeface="+mn-ea"/>
                <a:cs typeface="+mn-cs"/>
              </a:rPr>
              <a:t>/CAP/</a:t>
            </a:r>
            <a:r>
              <a:rPr lang="en-US" sz="1200" kern="1200" dirty="0" err="1" smtClean="0">
                <a:solidFill>
                  <a:schemeClr val="tx1"/>
                </a:solidFill>
                <a:effectLst/>
                <a:latin typeface="+mn-lt"/>
                <a:ea typeface="+mn-ea"/>
                <a:cs typeface="+mn-cs"/>
              </a:rPr>
              <a:t>Tier_II_Reading</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multiscreen.html</a:t>
            </a:r>
            <a:r>
              <a:rPr lang="en-US" dirty="0" smtClean="0">
                <a:effectLst/>
              </a:rPr>
              <a:t> </a:t>
            </a:r>
            <a:endParaRPr lang="en-US" i="1" dirty="0" smtClean="0"/>
          </a:p>
          <a:p>
            <a:pPr>
              <a:lnSpc>
                <a:spcPct val="110000"/>
              </a:lnSpc>
            </a:pPr>
            <a:endParaRPr lang="en-US" i="1" dirty="0" smtClean="0"/>
          </a:p>
          <a:p>
            <a:pPr>
              <a:lnSpc>
                <a:spcPct val="110000"/>
              </a:lnSpc>
            </a:pPr>
            <a:endParaRPr lang="en-US" i="1" dirty="0" smtClean="0"/>
          </a:p>
          <a:p>
            <a:pPr>
              <a:lnSpc>
                <a:spcPct val="110000"/>
              </a:lnSpc>
            </a:pPr>
            <a:endParaRPr lang="en-US" i="1" dirty="0" smtClean="0"/>
          </a:p>
          <a:p>
            <a:pPr>
              <a:lnSpc>
                <a:spcPct val="110000"/>
              </a:lnSpc>
            </a:pPr>
            <a:endParaRPr lang="en-US" i="1" dirty="0" smtClean="0"/>
          </a:p>
          <a:p>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24</a:t>
            </a:fld>
            <a:endParaRPr lang="en-US" dirty="0"/>
          </a:p>
        </p:txBody>
      </p:sp>
    </p:spTree>
    <p:extLst>
      <p:ext uri="{BB962C8B-B14F-4D97-AF65-F5344CB8AC3E}">
        <p14:creationId xmlns:p14="http://schemas.microsoft.com/office/powerpoint/2010/main" val="357401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dirty="0" smtClean="0"/>
              <a:t>It is</a:t>
            </a:r>
            <a:r>
              <a:rPr lang="en-US" baseline="0" dirty="0" smtClean="0"/>
              <a:t> necessary to practice teaching and assessing phonemic awareness.  </a:t>
            </a:r>
          </a:p>
          <a:p>
            <a:pPr>
              <a:lnSpc>
                <a:spcPct val="110000"/>
              </a:lnSpc>
            </a:pPr>
            <a:endParaRPr lang="en-US" baseline="0" dirty="0" smtClean="0"/>
          </a:p>
          <a:p>
            <a:pPr>
              <a:lnSpc>
                <a:spcPct val="110000"/>
              </a:lnSpc>
            </a:pPr>
            <a:r>
              <a:rPr lang="en-US" baseline="0" dirty="0" smtClean="0"/>
              <a:t>Spend a few minutes reviewing the activities available on the Florida Center for Reading Research website. Choose a phonemic awareness activity for grades K or 1.  Teach it to your partner.  </a:t>
            </a:r>
          </a:p>
          <a:p>
            <a:pPr>
              <a:lnSpc>
                <a:spcPct val="110000"/>
              </a:lnSpc>
            </a:pPr>
            <a:endParaRPr lang="en-US" baseline="0" dirty="0" smtClean="0"/>
          </a:p>
          <a:p>
            <a:pPr>
              <a:lnSpc>
                <a:spcPct val="110000"/>
              </a:lnSpc>
            </a:pPr>
            <a:r>
              <a:rPr lang="en-US" baseline="0" dirty="0" smtClean="0"/>
              <a:t>Before the next session, teach that activity to a young student. Come to the next session prepared to discuss: What worked? How did the student do? Did he</a:t>
            </a:r>
            <a:r>
              <a:rPr lang="en-US" dirty="0" smtClean="0"/>
              <a:t> or </a:t>
            </a:r>
            <a:r>
              <a:rPr lang="en-US" baseline="0" dirty="0" smtClean="0"/>
              <a:t>she learn the skill you were teaching? How do you know? What will you do differently the next time you teach this skill? What are three ways you </a:t>
            </a:r>
            <a:r>
              <a:rPr lang="en-US" dirty="0" smtClean="0"/>
              <a:t>may</a:t>
            </a:r>
            <a:r>
              <a:rPr lang="en-US" baseline="0" dirty="0" smtClean="0"/>
              <a:t> adapt this lesson for students who are having difficulty learning this concept?</a:t>
            </a:r>
          </a:p>
          <a:p>
            <a:endParaRPr lang="en-US" baseline="0" dirty="0" smtClean="0"/>
          </a:p>
        </p:txBody>
      </p:sp>
      <p:sp>
        <p:nvSpPr>
          <p:cNvPr id="4" name="Slide Number Placeholder 3"/>
          <p:cNvSpPr>
            <a:spLocks noGrp="1"/>
          </p:cNvSpPr>
          <p:nvPr>
            <p:ph type="sldNum" sz="quarter" idx="10"/>
          </p:nvPr>
        </p:nvSpPr>
        <p:spPr/>
        <p:txBody>
          <a:bodyPr/>
          <a:lstStyle/>
          <a:p>
            <a:fld id="{F6CD4303-E412-A447-AC48-8201500E5F30}" type="slidenum">
              <a:rPr lang="en-US" smtClean="0"/>
              <a:t>25</a:t>
            </a:fld>
            <a:endParaRPr lang="en-US" dirty="0"/>
          </a:p>
        </p:txBody>
      </p:sp>
    </p:spTree>
    <p:extLst>
      <p:ext uri="{BB962C8B-B14F-4D97-AF65-F5344CB8AC3E}">
        <p14:creationId xmlns:p14="http://schemas.microsoft.com/office/powerpoint/2010/main" val="14246085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1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Instructor: You may choose to use Handout 3.2F: Phonological Awareness Quiz for an assessment. Ask participants to work in groups of 3 or 4.  Note the importance of class discussion around the concepts and the requirement that the small group (three to four participants) reach a consensus on each answer. You may or may not want to grade the quizzes.</a:t>
            </a:r>
            <a:r>
              <a:rPr lang="en-US" i="1" dirty="0" smtClean="0">
                <a:effectLst/>
              </a:rPr>
              <a:t> </a:t>
            </a:r>
            <a:endParaRPr lang="en-US" i="1" dirty="0" smtClean="0"/>
          </a:p>
          <a:p>
            <a:pPr>
              <a:lnSpc>
                <a:spcPct val="110000"/>
              </a:lnSpc>
            </a:pPr>
            <a:endParaRPr lang="en-US" dirty="0" smtClean="0"/>
          </a:p>
          <a:p>
            <a:pPr>
              <a:lnSpc>
                <a:spcPct val="110000"/>
              </a:lnSpc>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26</a:t>
            </a:fld>
            <a:endParaRPr lang="en-US" dirty="0"/>
          </a:p>
        </p:txBody>
      </p:sp>
    </p:spTree>
    <p:extLst>
      <p:ext uri="{BB962C8B-B14F-4D97-AF65-F5344CB8AC3E}">
        <p14:creationId xmlns:p14="http://schemas.microsoft.com/office/powerpoint/2010/main" val="4019939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dirty="0" smtClean="0"/>
              <a:t>Phonological awareness is developed by  listening;</a:t>
            </a:r>
            <a:r>
              <a:rPr lang="en-US" baseline="0" dirty="0" smtClean="0"/>
              <a:t> no print is involved. This does</a:t>
            </a:r>
            <a:r>
              <a:rPr lang="en-US" dirty="0" smtClean="0"/>
              <a:t> not </a:t>
            </a:r>
            <a:r>
              <a:rPr lang="en-US" baseline="0" dirty="0" smtClean="0"/>
              <a:t>mean you do</a:t>
            </a:r>
            <a:r>
              <a:rPr lang="en-US" dirty="0" smtClean="0"/>
              <a:t> not</a:t>
            </a:r>
            <a:r>
              <a:rPr lang="en-US" baseline="0" dirty="0" smtClean="0"/>
              <a:t> read to your students and show them print. But when you teach phonemic awareness, students must concentrate on what they are hearing, not on the print. After children understand the concept of phonemic awareness and can blend and segment </a:t>
            </a:r>
            <a:r>
              <a:rPr lang="en-US" dirty="0" smtClean="0"/>
              <a:t>three to four</a:t>
            </a:r>
            <a:r>
              <a:rPr lang="en-US" baseline="0" dirty="0" smtClean="0"/>
              <a:t> phoneme words, they can begin to learn to match the sounds to the printed letters.</a:t>
            </a:r>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3</a:t>
            </a:fld>
            <a:endParaRPr lang="en-US" dirty="0"/>
          </a:p>
        </p:txBody>
      </p:sp>
    </p:spTree>
    <p:extLst>
      <p:ext uri="{BB962C8B-B14F-4D97-AF65-F5344CB8AC3E}">
        <p14:creationId xmlns:p14="http://schemas.microsoft.com/office/powerpoint/2010/main" val="1800602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dirty="0" smtClean="0"/>
              <a:t>Let’s review the phonological awareness continuum. Note that there are multiple levels of phonological awareness, starting with basic listening skills</a:t>
            </a:r>
            <a:r>
              <a:rPr lang="en-US" baseline="0" dirty="0" smtClean="0"/>
              <a:t> and being able to distinguish between a dog barking and a door slamming. The next concept most children learn is rhyme/alliteration, usually by age 3. That</a:t>
            </a:r>
            <a:r>
              <a:rPr lang="en-US" dirty="0"/>
              <a:t> </a:t>
            </a:r>
            <a:r>
              <a:rPr lang="en-US" dirty="0" smtClean="0"/>
              <a:t>is</a:t>
            </a:r>
            <a:r>
              <a:rPr lang="en-US" baseline="0" dirty="0" smtClean="0"/>
              <a:t> your thumb as it is the biggest and easiest to learn skill. Next is sentence segmentation</a:t>
            </a:r>
            <a:r>
              <a:rPr lang="en-US" dirty="0"/>
              <a:t>—</a:t>
            </a:r>
            <a:r>
              <a:rPr lang="en-US" baseline="0" dirty="0" smtClean="0"/>
              <a:t>knowing where one word ends and another begins in a sentence. Children should be able to clap for each word in a sentence, for example.</a:t>
            </a:r>
          </a:p>
          <a:p>
            <a:pPr>
              <a:lnSpc>
                <a:spcPct val="110000"/>
              </a:lnSpc>
            </a:pPr>
            <a:endParaRPr lang="en-US" baseline="0" dirty="0" smtClean="0"/>
          </a:p>
          <a:p>
            <a:pPr>
              <a:lnSpc>
                <a:spcPct val="110000"/>
              </a:lnSpc>
            </a:pPr>
            <a:r>
              <a:rPr lang="en-US" i="1" baseline="0" dirty="0" smtClean="0"/>
              <a:t>Call on the participant who agreed to say a few sentences in another language. </a:t>
            </a:r>
            <a:r>
              <a:rPr lang="en-US" i="0" baseline="0" dirty="0" smtClean="0"/>
              <a:t>Thank you for demonstrating this for us.  Please go ahead and say your sentences, quickly, as you would in typical speech. Everyone else, count the number of words she says. </a:t>
            </a:r>
            <a:r>
              <a:rPr lang="en-US" i="1" baseline="0" dirty="0" smtClean="0"/>
              <a:t>Participant says sentences. Most others will not be able to count the words. </a:t>
            </a:r>
            <a:r>
              <a:rPr lang="en-US" i="0" baseline="0" dirty="0" smtClean="0"/>
              <a:t>Just as we had trouble knowing where one word stopped and another started, that is how some children feel when they hear English, even when it is their first language.  </a:t>
            </a:r>
            <a:endParaRPr lang="en-US" i="1" baseline="0" dirty="0" smtClean="0"/>
          </a:p>
          <a:p>
            <a:pPr>
              <a:lnSpc>
                <a:spcPct val="110000"/>
              </a:lnSpc>
            </a:pPr>
            <a:r>
              <a:rPr lang="en-US" baseline="0" dirty="0" smtClean="0"/>
              <a:t> </a:t>
            </a:r>
          </a:p>
          <a:p>
            <a:pPr>
              <a:lnSpc>
                <a:spcPct val="110000"/>
              </a:lnSpc>
            </a:pPr>
            <a:r>
              <a:rPr lang="en-US" baseline="0" dirty="0" smtClean="0"/>
              <a:t>The skill is followed by syllable blending and segmentation (cow+boy = cowboy; homework without work is home). </a:t>
            </a:r>
          </a:p>
          <a:p>
            <a:pPr>
              <a:lnSpc>
                <a:spcPct val="110000"/>
              </a:lnSpc>
            </a:pPr>
            <a:endParaRPr lang="en-US" baseline="0" dirty="0" smtClean="0"/>
          </a:p>
          <a:p>
            <a:pPr marL="0" marR="0" indent="0" algn="l" defTabSz="457200" rtl="0" eaLnBrk="1" fontAlgn="auto" latinLnBrk="0" hangingPunct="1">
              <a:lnSpc>
                <a:spcPct val="110000"/>
              </a:lnSpc>
              <a:spcBef>
                <a:spcPts val="0"/>
              </a:spcBef>
              <a:spcAft>
                <a:spcPts val="0"/>
              </a:spcAft>
              <a:buClrTx/>
              <a:buSzTx/>
              <a:buFontTx/>
              <a:buNone/>
              <a:tabLst/>
              <a:defRPr/>
            </a:pPr>
            <a:r>
              <a:rPr lang="en-US" baseline="0" dirty="0" smtClean="0"/>
              <a:t>Onset-rime is taught with one syllable words. The initial consonant is the onset and the vowel and rest of the word is the rime. For example, in the word cat, the onset is /c/ and the rime is </a:t>
            </a:r>
            <a:r>
              <a:rPr lang="en-US" i="1" baseline="0" dirty="0" smtClean="0"/>
              <a:t>at. Onset-Rime: </a:t>
            </a:r>
            <a:r>
              <a:rPr lang="en-US" i="0" baseline="0" dirty="0" smtClean="0"/>
              <a:t>Say the word shake. What is the beginning sound? Yes, /sh/ (</a:t>
            </a:r>
            <a:r>
              <a:rPr lang="en-US" i="0" baseline="0" dirty="0" smtClean="0">
                <a:solidFill>
                  <a:srgbClr val="FFFF00"/>
                </a:solidFill>
              </a:rPr>
              <a:t>a </a:t>
            </a:r>
            <a:r>
              <a:rPr lang="en-US" i="0" baseline="0" dirty="0" smtClean="0"/>
              <a:t>diagraph). What is the rime? Yes /ake/, the vowel and consonant following the onset.</a:t>
            </a:r>
          </a:p>
          <a:p>
            <a:pPr>
              <a:lnSpc>
                <a:spcPct val="110000"/>
              </a:lnSpc>
            </a:pPr>
            <a:endParaRPr lang="en-US" i="1" dirty="0" smtClean="0"/>
          </a:p>
          <a:p>
            <a:pPr>
              <a:lnSpc>
                <a:spcPct val="110000"/>
              </a:lnSpc>
            </a:pPr>
            <a:r>
              <a:rPr lang="en-US" i="1" dirty="0" smtClean="0"/>
              <a:t>Examples</a:t>
            </a:r>
            <a:r>
              <a:rPr lang="en-US" i="1" baseline="0" dirty="0" smtClean="0"/>
              <a:t> of blending and segmenting: </a:t>
            </a:r>
            <a:r>
              <a:rPr lang="en-US" i="0" baseline="0" dirty="0" smtClean="0"/>
              <a:t>Everyone, listen to the sounds I say. /sh/ /a/ /k/, What word? </a:t>
            </a:r>
            <a:r>
              <a:rPr lang="en-US" i="1" baseline="0" dirty="0" smtClean="0"/>
              <a:t>Yes, shake.  Say the word shake. What sounds do you hear? (using your left hand, hold up a finger for each sound). /sh/ /a/ /k/. Three sounds. What word? Yes, shake!</a:t>
            </a:r>
          </a:p>
          <a:p>
            <a:pPr>
              <a:lnSpc>
                <a:spcPct val="110000"/>
              </a:lnSpc>
            </a:pPr>
            <a:endParaRPr lang="en-US" i="1" baseline="0" dirty="0" smtClean="0"/>
          </a:p>
          <a:p>
            <a:pPr>
              <a:lnSpc>
                <a:spcPct val="110000"/>
              </a:lnSpc>
            </a:pPr>
            <a:r>
              <a:rPr lang="en-US" i="0" baseline="0" dirty="0" smtClean="0"/>
              <a:t>The most difficult concept to learn, and the one most necessary to become an efficient reader, is phonemic awareness. This is the ability to differentiate a sequence of sounds into individual phonemes. There are three  phonemes in cat are /c/ /a/ /t/; four in fix /f/ /i/ /ek/ /s/ and three in ball /b/  /a/ /l/.</a:t>
            </a:r>
            <a:r>
              <a:rPr lang="en-US" i="0" dirty="0" smtClean="0"/>
              <a:t> </a:t>
            </a:r>
            <a:r>
              <a:rPr lang="en-US" i="0" baseline="0" dirty="0" smtClean="0"/>
              <a:t>For some children, developing phonological awareness is a challenge. Because it is a precursor to efficient reading, teachers need to know how to assess and teach phonological awareness, and especially phonemic awareness.</a:t>
            </a:r>
          </a:p>
        </p:txBody>
      </p:sp>
      <p:sp>
        <p:nvSpPr>
          <p:cNvPr id="4" name="Slide Number Placeholder 3"/>
          <p:cNvSpPr>
            <a:spLocks noGrp="1"/>
          </p:cNvSpPr>
          <p:nvPr>
            <p:ph type="sldNum" sz="quarter" idx="10"/>
          </p:nvPr>
        </p:nvSpPr>
        <p:spPr/>
        <p:txBody>
          <a:bodyPr/>
          <a:lstStyle/>
          <a:p>
            <a:fld id="{F6CD4303-E412-A447-AC48-8201500E5F30}" type="slidenum">
              <a:rPr lang="en-US" smtClean="0"/>
              <a:t>4</a:t>
            </a:fld>
            <a:endParaRPr lang="en-US" dirty="0"/>
          </a:p>
        </p:txBody>
      </p:sp>
    </p:spTree>
    <p:extLst>
      <p:ext uri="{BB962C8B-B14F-4D97-AF65-F5344CB8AC3E}">
        <p14:creationId xmlns:p14="http://schemas.microsoft.com/office/powerpoint/2010/main" val="2097890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i="0" dirty="0" smtClean="0"/>
              <a:t>Partners, take turns whisper reading each of these definitions. Together, think of at least two examples of each.</a:t>
            </a:r>
          </a:p>
          <a:p>
            <a:pPr>
              <a:lnSpc>
                <a:spcPct val="110000"/>
              </a:lnSpc>
            </a:pPr>
            <a:endParaRPr lang="en-US" i="0" dirty="0" smtClean="0"/>
          </a:p>
        </p:txBody>
      </p:sp>
      <p:sp>
        <p:nvSpPr>
          <p:cNvPr id="4" name="Slide Number Placeholder 3"/>
          <p:cNvSpPr>
            <a:spLocks noGrp="1"/>
          </p:cNvSpPr>
          <p:nvPr>
            <p:ph type="sldNum" sz="quarter" idx="10"/>
          </p:nvPr>
        </p:nvSpPr>
        <p:spPr/>
        <p:txBody>
          <a:bodyPr/>
          <a:lstStyle/>
          <a:p>
            <a:fld id="{F6CD4303-E412-A447-AC48-8201500E5F30}" type="slidenum">
              <a:rPr lang="en-US" smtClean="0"/>
              <a:t>5</a:t>
            </a:fld>
            <a:endParaRPr lang="en-US" dirty="0"/>
          </a:p>
        </p:txBody>
      </p:sp>
    </p:spTree>
    <p:extLst>
      <p:ext uri="{BB962C8B-B14F-4D97-AF65-F5344CB8AC3E}">
        <p14:creationId xmlns:p14="http://schemas.microsoft.com/office/powerpoint/2010/main" val="2362910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Video: Phonological Awareness and Word Play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http://buildingrti.utexas.org/videos/phonological-awareness-word-play</a:t>
            </a:r>
            <a:r>
              <a:rPr lang="en-US" sz="1200" u="none"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(duration</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4:48)  Used by permission of Meadows Center for Preventing Education Risk (2002).</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Let’s watch a video of teachers providing phonological instruction.</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After the video, provide time for a discussion of each</a:t>
            </a:r>
            <a:r>
              <a:rPr lang="en-US" sz="1200" i="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item on the slide.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Turn to your partner: Discuss what Dr. Chard meant by the “quick integration of letters and sounds.” What does this mean for teachers?</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Ask participants to retrieve Handout 3.2 B: Curriculum Map: Phonemic Awareness Continuum. Give the participants a few moments to review it.</a:t>
            </a:r>
            <a:endParaRPr lang="en-US" sz="1200" kern="1200" dirty="0" smtClean="0">
              <a:solidFill>
                <a:schemeClr val="tx1"/>
              </a:solidFill>
              <a:effectLst/>
              <a:latin typeface="+mn-lt"/>
              <a:ea typeface="+mn-ea"/>
              <a:cs typeface="+mn-cs"/>
            </a:endParaRPr>
          </a:p>
          <a:p>
            <a:pPr>
              <a:lnSpc>
                <a:spcPct val="110000"/>
              </a:lnSpc>
            </a:pPr>
            <a:endParaRPr lang="en-US" dirty="0" smtClean="0"/>
          </a:p>
          <a:p>
            <a:pPr>
              <a:lnSpc>
                <a:spcPct val="110000"/>
              </a:lnSpc>
            </a:pPr>
            <a:endParaRPr lang="en-US" dirty="0" smtClean="0"/>
          </a:p>
          <a:p>
            <a:pPr>
              <a:lnSpc>
                <a:spcPct val="110000"/>
              </a:lnSpc>
            </a:pPr>
            <a:endParaRPr lang="en-US" dirty="0" smtClean="0"/>
          </a:p>
          <a:p>
            <a:pPr>
              <a:lnSpc>
                <a:spcPct val="110000"/>
              </a:lnSpc>
            </a:pPr>
            <a:endParaRPr lang="en-US" dirty="0" smtClean="0"/>
          </a:p>
          <a:p>
            <a:pPr>
              <a:lnSpc>
                <a:spcPct val="110000"/>
              </a:lnSpc>
            </a:pPr>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6</a:t>
            </a:fld>
            <a:endParaRPr lang="en-US" dirty="0"/>
          </a:p>
        </p:txBody>
      </p:sp>
    </p:spTree>
    <p:extLst>
      <p:ext uri="{BB962C8B-B14F-4D97-AF65-F5344CB8AC3E}">
        <p14:creationId xmlns:p14="http://schemas.microsoft.com/office/powerpoint/2010/main" val="2997889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The slide indicates the area of difficulty four students are experiencing. </a:t>
            </a:r>
            <a:r>
              <a:rPr lang="en-US" sz="1200" kern="1200" dirty="0" smtClean="0">
                <a:solidFill>
                  <a:schemeClr val="tx1"/>
                </a:solidFill>
                <a:effectLst/>
                <a:latin typeface="+mn-lt"/>
                <a:ea typeface="+mn-ea"/>
                <a:cs typeface="+mn-cs"/>
              </a:rPr>
              <a:t>With your partner, determine what skills each student needs to be taught. </a:t>
            </a:r>
            <a:r>
              <a:rPr lang="en-US" sz="1200" i="1" kern="1200" dirty="0" smtClean="0">
                <a:solidFill>
                  <a:schemeClr val="tx1"/>
                </a:solidFill>
                <a:effectLst/>
                <a:latin typeface="+mn-lt"/>
                <a:ea typeface="+mn-ea"/>
                <a:cs typeface="+mn-cs"/>
              </a:rPr>
              <a:t>Provide 5 minutes for the partners to discuss. Sample answers are below.</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Student has trouble </a:t>
            </a:r>
            <a:r>
              <a:rPr lang="en-US" sz="1200" b="1" kern="1200" dirty="0" smtClean="0">
                <a:solidFill>
                  <a:schemeClr val="tx1"/>
                </a:solidFill>
                <a:effectLst/>
                <a:latin typeface="+mn-lt"/>
                <a:ea typeface="+mn-ea"/>
                <a:cs typeface="+mn-cs"/>
              </a:rPr>
              <a:t>blending phonemes</a:t>
            </a:r>
            <a:r>
              <a:rPr lang="en-US" sz="1200" kern="1200" dirty="0" smtClean="0">
                <a:solidFill>
                  <a:schemeClr val="tx1"/>
                </a:solidFill>
                <a:effectLst/>
                <a:latin typeface="+mn-lt"/>
                <a:ea typeface="+mn-ea"/>
                <a:cs typeface="+mn-cs"/>
              </a:rPr>
              <a:t>. Start with blending two separate phonemes. If that is too difficult, practice blending onset rimes.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Telling </a:t>
            </a:r>
            <a:r>
              <a:rPr lang="en-US" sz="1200" b="1" kern="1200" dirty="0" smtClean="0">
                <a:solidFill>
                  <a:schemeClr val="tx1"/>
                </a:solidFill>
                <a:effectLst/>
                <a:latin typeface="+mn-lt"/>
                <a:ea typeface="+mn-ea"/>
                <a:cs typeface="+mn-cs"/>
              </a:rPr>
              <a:t>which word is different</a:t>
            </a:r>
            <a:r>
              <a:rPr lang="en-US" sz="1200" kern="1200" dirty="0" smtClean="0">
                <a:solidFill>
                  <a:schemeClr val="tx1"/>
                </a:solidFill>
                <a:effectLst/>
                <a:latin typeface="+mn-lt"/>
                <a:ea typeface="+mn-ea"/>
                <a:cs typeface="+mn-cs"/>
              </a:rPr>
              <a:t> in a group of three or more words. Be sure the student understands the concepts of </a:t>
            </a:r>
            <a:r>
              <a:rPr lang="en-US" sz="1200" i="1" kern="1200" dirty="0" smtClean="0">
                <a:solidFill>
                  <a:schemeClr val="tx1"/>
                </a:solidFill>
                <a:effectLst/>
                <a:latin typeface="+mn-lt"/>
                <a:ea typeface="+mn-ea"/>
                <a:cs typeface="+mn-cs"/>
              </a:rPr>
              <a:t>same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different</a:t>
            </a:r>
            <a:r>
              <a:rPr lang="en-US" sz="1200" kern="1200" dirty="0" smtClean="0">
                <a:solidFill>
                  <a:schemeClr val="tx1"/>
                </a:solidFill>
                <a:effectLst/>
                <a:latin typeface="+mn-lt"/>
                <a:ea typeface="+mn-ea"/>
                <a:cs typeface="+mn-cs"/>
              </a:rPr>
              <a:t>. Begin with discriminating different sounds such as a door opening and water running.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Identifying </a:t>
            </a:r>
            <a:r>
              <a:rPr lang="en-US" sz="1200" b="1" kern="1200" dirty="0" smtClean="0">
                <a:solidFill>
                  <a:schemeClr val="tx1"/>
                </a:solidFill>
                <a:effectLst/>
                <a:latin typeface="+mn-lt"/>
                <a:ea typeface="+mn-ea"/>
                <a:cs typeface="+mn-cs"/>
              </a:rPr>
              <a:t>medial sound.</a:t>
            </a:r>
            <a:r>
              <a:rPr lang="en-US" sz="1200" kern="1200" dirty="0" smtClean="0">
                <a:solidFill>
                  <a:schemeClr val="tx1"/>
                </a:solidFill>
                <a:effectLst/>
                <a:latin typeface="+mn-lt"/>
                <a:ea typeface="+mn-ea"/>
                <a:cs typeface="+mn-cs"/>
              </a:rPr>
              <a:t> Be sure the student knows what </a:t>
            </a:r>
            <a:r>
              <a:rPr lang="en-US" sz="1200" i="1" kern="1200" dirty="0" smtClean="0">
                <a:solidFill>
                  <a:schemeClr val="tx1"/>
                </a:solidFill>
                <a:effectLst/>
                <a:latin typeface="+mn-lt"/>
                <a:ea typeface="+mn-ea"/>
                <a:cs typeface="+mn-cs"/>
              </a:rPr>
              <a:t>medial </a:t>
            </a:r>
            <a:r>
              <a:rPr lang="en-US" sz="1200" kern="1200" dirty="0" smtClean="0">
                <a:solidFill>
                  <a:schemeClr val="tx1"/>
                </a:solidFill>
                <a:effectLst/>
                <a:latin typeface="+mn-lt"/>
                <a:ea typeface="+mn-ea"/>
                <a:cs typeface="+mn-cs"/>
              </a:rPr>
              <a:t>means. Start with identifying the initial sound, then the final sound, and finally the middle sound.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#4. </a:t>
            </a:r>
            <a:r>
              <a:rPr lang="en-US" sz="1200" b="1" kern="1200" dirty="0" smtClean="0">
                <a:solidFill>
                  <a:schemeClr val="tx1"/>
                </a:solidFill>
                <a:effectLst/>
                <a:latin typeface="+mn-lt"/>
                <a:ea typeface="+mn-ea"/>
                <a:cs typeface="+mn-cs"/>
              </a:rPr>
              <a:t>Substituting individual sounds</a:t>
            </a:r>
            <a:r>
              <a:rPr lang="en-US" sz="1200" kern="1200" dirty="0" smtClean="0">
                <a:solidFill>
                  <a:schemeClr val="tx1"/>
                </a:solidFill>
                <a:effectLst/>
                <a:latin typeface="+mn-lt"/>
                <a:ea typeface="+mn-ea"/>
                <a:cs typeface="+mn-cs"/>
              </a:rPr>
              <a:t>: Start with deleting sounds—</a:t>
            </a:r>
            <a:r>
              <a:rPr lang="en-US" sz="1200" b="1" kern="1200" dirty="0" smtClean="0">
                <a:solidFill>
                  <a:schemeClr val="tx1"/>
                </a:solidFill>
                <a:effectLst/>
                <a:latin typeface="+mn-lt"/>
                <a:ea typeface="+mn-ea"/>
                <a:cs typeface="+mn-cs"/>
              </a:rPr>
              <a:t>always say the sounds</a:t>
            </a:r>
            <a:r>
              <a:rPr lang="en-US" sz="1200" kern="1200" dirty="0" smtClean="0">
                <a:solidFill>
                  <a:schemeClr val="tx1"/>
                </a:solidFill>
                <a:effectLst/>
                <a:latin typeface="+mn-lt"/>
                <a:ea typeface="+mn-ea"/>
                <a:cs typeface="+mn-cs"/>
              </a:rPr>
              <a:t>, not the letter names, and have students repeat the word. (Note: the student responses are in quotes.) The word is fat. What word? “fat”  fat without the /f/ </a:t>
            </a:r>
            <a:r>
              <a:rPr lang="en-US" sz="1200" kern="1200" dirty="0" err="1" smtClean="0">
                <a:solidFill>
                  <a:schemeClr val="tx1"/>
                </a:solidFill>
                <a:effectLst/>
                <a:latin typeface="+mn-lt"/>
                <a:ea typeface="+mn-ea"/>
                <a:cs typeface="+mn-cs"/>
              </a:rPr>
              <a:t>is:”at</a:t>
            </a:r>
            <a:r>
              <a:rPr lang="en-US" sz="1200" kern="1200" dirty="0" smtClean="0">
                <a:solidFill>
                  <a:schemeClr val="tx1"/>
                </a:solidFill>
                <a:effectLst/>
                <a:latin typeface="+mn-lt"/>
                <a:ea typeface="+mn-ea"/>
                <a:cs typeface="+mn-cs"/>
              </a:rPr>
              <a:t>” Yes,  at. Next word: nope. </a:t>
            </a:r>
          </a:p>
          <a:p>
            <a:r>
              <a:rPr lang="en-US" sz="1200" kern="1200" dirty="0" smtClean="0">
                <a:solidFill>
                  <a:schemeClr val="tx1"/>
                </a:solidFill>
                <a:effectLst/>
                <a:latin typeface="+mn-lt"/>
                <a:ea typeface="+mn-ea"/>
                <a:cs typeface="+mn-cs"/>
              </a:rPr>
              <a:t>What word? “nope”  Nope without the /p/ is: “no” Yes, no. Then try: the word is fat. What word? “fat” Yes, fat. Take away the /f/ and put /s/. What word? “sat” Yes! Sat!</a:t>
            </a:r>
          </a:p>
          <a:p>
            <a:pPr marL="0" marR="0" indent="0" algn="l" defTabSz="457200" rtl="0" eaLnBrk="1" fontAlgn="auto" latinLnBrk="0" hangingPunct="1">
              <a:lnSpc>
                <a:spcPct val="110000"/>
              </a:lnSpc>
              <a:spcBef>
                <a:spcPts val="0"/>
              </a:spcBef>
              <a:spcAft>
                <a:spcPts val="0"/>
              </a:spcAft>
              <a:buClrTx/>
              <a:buSzTx/>
              <a:buFontTx/>
              <a:buNone/>
              <a:tabLst/>
              <a:defRPr/>
            </a:pPr>
            <a:endParaRPr lang="en-US" i="1" baseline="0" dirty="0" smtClean="0"/>
          </a:p>
          <a:p>
            <a:pPr marL="0" marR="0" indent="0" algn="l" defTabSz="457200" rtl="0" eaLnBrk="1" fontAlgn="auto" latinLnBrk="0" hangingPunct="1">
              <a:lnSpc>
                <a:spcPct val="110000"/>
              </a:lnSpc>
              <a:spcBef>
                <a:spcPts val="0"/>
              </a:spcBef>
              <a:spcAft>
                <a:spcPts val="0"/>
              </a:spcAft>
              <a:buClrTx/>
              <a:buSzTx/>
              <a:buFontTx/>
              <a:buNone/>
              <a:tabLst/>
              <a:defRPr/>
            </a:pPr>
            <a:endParaRPr lang="en-US" i="1" baseline="0" dirty="0" smtClean="0"/>
          </a:p>
          <a:p>
            <a:pPr marL="0" marR="0" indent="0" algn="l" defTabSz="457200" rtl="0" eaLnBrk="1" fontAlgn="auto" latinLnBrk="0" hangingPunct="1">
              <a:lnSpc>
                <a:spcPct val="110000"/>
              </a:lnSpc>
              <a:spcBef>
                <a:spcPts val="0"/>
              </a:spcBef>
              <a:spcAft>
                <a:spcPts val="0"/>
              </a:spcAft>
              <a:buClrTx/>
              <a:buSzTx/>
              <a:buFontTx/>
              <a:buNone/>
              <a:tabLst/>
              <a:defRPr/>
            </a:pPr>
            <a:endParaRPr lang="en-US" i="1" baseline="0" dirty="0" smtClean="0"/>
          </a:p>
          <a:p>
            <a:pPr marL="0" marR="0" indent="0" algn="l" defTabSz="457200" rtl="0" eaLnBrk="1" fontAlgn="auto" latinLnBrk="0" hangingPunct="1">
              <a:lnSpc>
                <a:spcPct val="110000"/>
              </a:lnSpc>
              <a:spcBef>
                <a:spcPts val="0"/>
              </a:spcBef>
              <a:spcAft>
                <a:spcPts val="0"/>
              </a:spcAft>
              <a:buClrTx/>
              <a:buSzTx/>
              <a:buFontTx/>
              <a:buNone/>
              <a:tabLst/>
              <a:defRPr/>
            </a:pPr>
            <a:endParaRPr lang="en-US" i="1" baseline="0" dirty="0" smtClean="0"/>
          </a:p>
          <a:p>
            <a:pPr>
              <a:lnSpc>
                <a:spcPct val="110000"/>
              </a:lnSpc>
            </a:pPr>
            <a:endParaRPr lang="en-US" dirty="0"/>
          </a:p>
        </p:txBody>
      </p:sp>
      <p:sp>
        <p:nvSpPr>
          <p:cNvPr id="4" name="Slide Number Placeholder 3"/>
          <p:cNvSpPr>
            <a:spLocks noGrp="1"/>
          </p:cNvSpPr>
          <p:nvPr>
            <p:ph type="sldNum" sz="quarter" idx="10"/>
          </p:nvPr>
        </p:nvSpPr>
        <p:spPr/>
        <p:txBody>
          <a:bodyPr/>
          <a:lstStyle/>
          <a:p>
            <a:fld id="{F6CD4303-E412-A447-AC48-8201500E5F30}" type="slidenum">
              <a:rPr lang="en-US" smtClean="0"/>
              <a:t>7</a:t>
            </a:fld>
            <a:endParaRPr lang="en-US" dirty="0"/>
          </a:p>
        </p:txBody>
      </p:sp>
    </p:spTree>
    <p:extLst>
      <p:ext uri="{BB962C8B-B14F-4D97-AF65-F5344CB8AC3E}">
        <p14:creationId xmlns:p14="http://schemas.microsoft.com/office/powerpoint/2010/main" val="2479746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dirty="0" smtClean="0"/>
              <a:t>English has 26 letters, 44 phonemes (sounds), and 98 frequently recurring phoneme-grapheme associations or ways</a:t>
            </a:r>
            <a:r>
              <a:rPr lang="en-US" baseline="0" dirty="0" smtClean="0"/>
              <a:t> those 44 sounds are written. Some sounds have more than one spelling. For example, there are eight ways to spell the sound /a/ (long). Turn to your partner and see how many spellings for the long a sound you can think of. </a:t>
            </a:r>
          </a:p>
          <a:p>
            <a:pPr>
              <a:lnSpc>
                <a:spcPct val="110000"/>
              </a:lnSpc>
            </a:pPr>
            <a:endParaRPr lang="en-US" baseline="0" dirty="0" smtClean="0"/>
          </a:p>
          <a:p>
            <a:pPr>
              <a:lnSpc>
                <a:spcPct val="110000"/>
              </a:lnSpc>
            </a:pPr>
            <a:r>
              <a:rPr lang="en-US" i="1" baseline="0" dirty="0" smtClean="0"/>
              <a:t>As you obtain responses, write them on a board or chart paper in one column, labeled /a/. </a:t>
            </a:r>
            <a:r>
              <a:rPr lang="en-US" i="0" baseline="0" dirty="0" smtClean="0"/>
              <a:t>There are eight spellings: a as in baby; vowel=consonent=e as in bake; aigh as in straight; eigh as in eight; ay as in pay; ei as in veil; ai as in pail</a:t>
            </a:r>
            <a:r>
              <a:rPr lang="en-US" dirty="0" smtClean="0"/>
              <a:t>; </a:t>
            </a:r>
            <a:r>
              <a:rPr lang="en-US" i="0" baseline="0" dirty="0" smtClean="0"/>
              <a:t>and ea, which appears in only three English words: great, break, steak.</a:t>
            </a:r>
            <a:endParaRPr lang="en-US" i="1" dirty="0"/>
          </a:p>
        </p:txBody>
      </p:sp>
      <p:sp>
        <p:nvSpPr>
          <p:cNvPr id="4" name="Slide Number Placeholder 3"/>
          <p:cNvSpPr>
            <a:spLocks noGrp="1"/>
          </p:cNvSpPr>
          <p:nvPr>
            <p:ph type="sldNum" sz="quarter" idx="10"/>
          </p:nvPr>
        </p:nvSpPr>
        <p:spPr/>
        <p:txBody>
          <a:bodyPr/>
          <a:lstStyle/>
          <a:p>
            <a:fld id="{F6CD4303-E412-A447-AC48-8201500E5F30}" type="slidenum">
              <a:rPr lang="en-US" smtClean="0"/>
              <a:t>8</a:t>
            </a:fld>
            <a:endParaRPr lang="en-US" dirty="0"/>
          </a:p>
        </p:txBody>
      </p:sp>
    </p:spTree>
    <p:extLst>
      <p:ext uri="{BB962C8B-B14F-4D97-AF65-F5344CB8AC3E}">
        <p14:creationId xmlns:p14="http://schemas.microsoft.com/office/powerpoint/2010/main" val="529035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dirty="0" smtClean="0"/>
              <a:t>Partner A: explain this slide to your partner.</a:t>
            </a:r>
          </a:p>
          <a:p>
            <a:pPr>
              <a:lnSpc>
                <a:spcPct val="110000"/>
              </a:lnSpc>
            </a:pPr>
            <a:endParaRPr lang="en-US" dirty="0" smtClean="0"/>
          </a:p>
          <a:p>
            <a:pPr>
              <a:lnSpc>
                <a:spcPct val="110000"/>
              </a:lnSpc>
            </a:pPr>
            <a:r>
              <a:rPr lang="en-US" i="1" dirty="0" smtClean="0"/>
              <a:t>Point out to the group that some phonemes are represented by two letters such as /sh/, which</a:t>
            </a:r>
            <a:r>
              <a:rPr lang="en-US" i="1" baseline="0" dirty="0" smtClean="0"/>
              <a:t> is represented by s and h in print. Other phonemes may be represented by one letter, such as /ks/, which is represented by x in print. Therefore, it is important that students learn to listen to the sounds in spoken words and not rely on counting letters in printed words to determine the number of phonemes.</a:t>
            </a:r>
          </a:p>
          <a:p>
            <a:pPr>
              <a:lnSpc>
                <a:spcPct val="110000"/>
              </a:lnSpc>
            </a:pPr>
            <a:endParaRPr lang="en-US" i="1" baseline="0" dirty="0" smtClean="0"/>
          </a:p>
          <a:p>
            <a:pPr>
              <a:lnSpc>
                <a:spcPct val="110000"/>
              </a:lnSpc>
            </a:pPr>
            <a:r>
              <a:rPr lang="en-US" i="1" baseline="0" dirty="0" smtClean="0"/>
              <a:t>Also, remind the group not to add a schwa sound when pronouncing the phonemes. It is /k/, not /kuh/ for the initial sound of cat. I do</a:t>
            </a:r>
            <a:r>
              <a:rPr lang="en-US" i="1" dirty="0" smtClean="0"/>
              <a:t> not</a:t>
            </a:r>
            <a:r>
              <a:rPr lang="en-US" i="1" baseline="0" dirty="0" smtClean="0"/>
              <a:t> have a black /kuh/ /a/ /tuh/. I have a black /k/ /a/ /t/. Cut or clip the sounds!</a:t>
            </a:r>
            <a:endParaRPr lang="en-US" i="1" dirty="0"/>
          </a:p>
        </p:txBody>
      </p:sp>
      <p:sp>
        <p:nvSpPr>
          <p:cNvPr id="4" name="Slide Number Placeholder 3"/>
          <p:cNvSpPr>
            <a:spLocks noGrp="1"/>
          </p:cNvSpPr>
          <p:nvPr>
            <p:ph type="sldNum" sz="quarter" idx="10"/>
          </p:nvPr>
        </p:nvSpPr>
        <p:spPr/>
        <p:txBody>
          <a:bodyPr/>
          <a:lstStyle/>
          <a:p>
            <a:fld id="{F6CD4303-E412-A447-AC48-8201500E5F30}" type="slidenum">
              <a:rPr lang="en-US" smtClean="0"/>
              <a:t>9</a:t>
            </a:fld>
            <a:endParaRPr lang="en-US" dirty="0"/>
          </a:p>
        </p:txBody>
      </p:sp>
    </p:spTree>
    <p:extLst>
      <p:ext uri="{BB962C8B-B14F-4D97-AF65-F5344CB8AC3E}">
        <p14:creationId xmlns:p14="http://schemas.microsoft.com/office/powerpoint/2010/main" val="110536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54067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00983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054395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425800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08863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24718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13720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97743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41118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572949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67225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8644-6AAA-8D43-97E2-41B64FBAE980}" type="datetimeFigureOut">
              <a:rPr lang="en-US" smtClean="0">
                <a:solidFill>
                  <a:prstClr val="black">
                    <a:tint val="75000"/>
                  </a:prstClr>
                </a:solidFill>
                <a:latin typeface="Calibri"/>
              </a:rPr>
              <a:pPr/>
              <a:t>3/13/17</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CEDFB-B2DC-C94F-BFF3-821B3E782216}"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512902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www.fcrr.or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308" y="274638"/>
            <a:ext cx="7006492" cy="1143000"/>
          </a:xfrm>
        </p:spPr>
        <p:txBody>
          <a:bodyPr>
            <a:noAutofit/>
          </a:bodyPr>
          <a:lstStyle/>
          <a:p>
            <a:r>
              <a:rPr lang="en-US" sz="3600" b="1" dirty="0" smtClean="0">
                <a:solidFill>
                  <a:srgbClr val="000000"/>
                </a:solidFill>
              </a:rPr>
              <a:t>		</a:t>
            </a:r>
            <a:br>
              <a:rPr lang="en-US" sz="3600" b="1" dirty="0" smtClean="0">
                <a:solidFill>
                  <a:srgbClr val="000000"/>
                </a:solidFill>
              </a:rPr>
            </a:br>
            <a:r>
              <a:rPr lang="en-US" sz="3600" b="1" dirty="0" smtClean="0">
                <a:solidFill>
                  <a:srgbClr val="000000"/>
                </a:solidFill>
              </a:rPr>
              <a:t>Essential </a:t>
            </a:r>
            <a:r>
              <a:rPr lang="en-US" sz="3600" b="1" dirty="0">
                <a:solidFill>
                  <a:srgbClr val="000000"/>
                </a:solidFill>
              </a:rPr>
              <a:t>Components of Reading Instruction K–5</a:t>
            </a:r>
            <a:br>
              <a:rPr lang="en-US" sz="3600" b="1" dirty="0">
                <a:solidFill>
                  <a:srgbClr val="000000"/>
                </a:solidFill>
              </a:rPr>
            </a:br>
            <a:endParaRPr lang="en-US" sz="3600" b="1" dirty="0">
              <a:solidFill>
                <a:srgbClr val="000000"/>
              </a:solidFill>
            </a:endParaRPr>
          </a:p>
        </p:txBody>
      </p:sp>
      <p:sp>
        <p:nvSpPr>
          <p:cNvPr id="3" name="Content Placeholder 2"/>
          <p:cNvSpPr>
            <a:spLocks noGrp="1"/>
          </p:cNvSpPr>
          <p:nvPr>
            <p:ph idx="1"/>
          </p:nvPr>
        </p:nvSpPr>
        <p:spPr>
          <a:xfrm>
            <a:off x="1365738" y="1600200"/>
            <a:ext cx="7778262" cy="4525963"/>
          </a:xfrm>
        </p:spPr>
        <p:txBody>
          <a:bodyPr/>
          <a:lstStyle/>
          <a:p>
            <a:pPr marL="0" indent="0" algn="ctr">
              <a:buNone/>
            </a:pPr>
            <a:endParaRPr lang="en-US" dirty="0" smtClean="0"/>
          </a:p>
          <a:p>
            <a:pPr marL="0" indent="0" algn="ctr">
              <a:buNone/>
            </a:pPr>
            <a:endParaRPr lang="en-US" dirty="0"/>
          </a:p>
          <a:p>
            <a:pPr marL="0" indent="0" algn="ctr">
              <a:buNone/>
            </a:pPr>
            <a:r>
              <a:rPr lang="en-US" dirty="0" smtClean="0"/>
              <a:t>Part </a:t>
            </a:r>
            <a:r>
              <a:rPr lang="en-US" dirty="0"/>
              <a:t>3</a:t>
            </a:r>
            <a:r>
              <a:rPr lang="en-US" dirty="0" smtClean="0"/>
              <a:t>.2: Phonological and </a:t>
            </a:r>
          </a:p>
          <a:p>
            <a:pPr marL="0" indent="0" algn="ctr">
              <a:buNone/>
            </a:pPr>
            <a:r>
              <a:rPr lang="en-US" dirty="0" smtClean="0"/>
              <a:t>Phonemic Awareness</a:t>
            </a:r>
            <a:endParaRPr lang="en-US" dirty="0"/>
          </a:p>
        </p:txBody>
      </p:sp>
    </p:spTree>
    <p:extLst>
      <p:ext uri="{BB962C8B-B14F-4D97-AF65-F5344CB8AC3E}">
        <p14:creationId xmlns:p14="http://schemas.microsoft.com/office/powerpoint/2010/main" val="2928598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384" y="274638"/>
            <a:ext cx="6967415" cy="1143000"/>
          </a:xfrm>
        </p:spPr>
        <p:txBody>
          <a:bodyPr>
            <a:normAutofit fontScale="90000"/>
          </a:bodyPr>
          <a:lstStyle/>
          <a:p>
            <a:r>
              <a:rPr lang="en-US" b="1" dirty="0" smtClean="0"/>
              <a:t>Important Points </a:t>
            </a:r>
            <a:r>
              <a:rPr lang="en-US" b="1" dirty="0"/>
              <a:t>A</a:t>
            </a:r>
            <a:r>
              <a:rPr lang="en-US" b="1" dirty="0" smtClean="0"/>
              <a:t>bout</a:t>
            </a:r>
            <a:br>
              <a:rPr lang="en-US" b="1" dirty="0" smtClean="0"/>
            </a:br>
            <a:r>
              <a:rPr lang="en-US" b="1" dirty="0"/>
              <a:t>Phonological </a:t>
            </a:r>
            <a:r>
              <a:rPr lang="en-US" b="1" dirty="0" smtClean="0"/>
              <a:t>Awareness </a:t>
            </a:r>
            <a:endParaRPr lang="en-US" b="1" dirty="0"/>
          </a:p>
        </p:txBody>
      </p:sp>
      <p:sp>
        <p:nvSpPr>
          <p:cNvPr id="3" name="Content Placeholder 2"/>
          <p:cNvSpPr>
            <a:spLocks noGrp="1"/>
          </p:cNvSpPr>
          <p:nvPr>
            <p:ph idx="1"/>
          </p:nvPr>
        </p:nvSpPr>
        <p:spPr>
          <a:xfrm>
            <a:off x="1524000" y="1600200"/>
            <a:ext cx="7162800" cy="4525963"/>
          </a:xfrm>
        </p:spPr>
        <p:txBody>
          <a:bodyPr>
            <a:normAutofit/>
          </a:bodyPr>
          <a:lstStyle/>
          <a:p>
            <a:r>
              <a:rPr lang="en-US" dirty="0" smtClean="0"/>
              <a:t>Ability to </a:t>
            </a:r>
            <a:r>
              <a:rPr lang="en-US" b="1" dirty="0" smtClean="0"/>
              <a:t>blend and segment </a:t>
            </a:r>
            <a:r>
              <a:rPr lang="en-US" dirty="0" smtClean="0"/>
              <a:t>phonemes predicts reading skills.</a:t>
            </a:r>
          </a:p>
          <a:p>
            <a:r>
              <a:rPr lang="en-US" dirty="0"/>
              <a:t>Phonological </a:t>
            </a:r>
            <a:r>
              <a:rPr lang="en-US" dirty="0" smtClean="0"/>
              <a:t>awareness  can be </a:t>
            </a:r>
            <a:r>
              <a:rPr lang="en-US" b="1" dirty="0" smtClean="0"/>
              <a:t>taught.</a:t>
            </a:r>
          </a:p>
          <a:p>
            <a:r>
              <a:rPr lang="en-US" dirty="0"/>
              <a:t>Phonological </a:t>
            </a:r>
            <a:r>
              <a:rPr lang="en-US" dirty="0" smtClean="0"/>
              <a:t>awareness  helps with </a:t>
            </a:r>
            <a:r>
              <a:rPr lang="en-US" b="1" dirty="0" smtClean="0"/>
              <a:t>spelling.</a:t>
            </a:r>
          </a:p>
          <a:p>
            <a:r>
              <a:rPr lang="en-US" b="1" dirty="0" smtClean="0"/>
              <a:t>Direct, explicit instruction</a:t>
            </a:r>
            <a:r>
              <a:rPr lang="en-US" dirty="0" smtClean="0"/>
              <a:t> is essential for students.</a:t>
            </a:r>
          </a:p>
        </p:txBody>
      </p:sp>
      <p:sp>
        <p:nvSpPr>
          <p:cNvPr id="4" name="TextBox 3"/>
          <p:cNvSpPr txBox="1"/>
          <p:nvPr/>
        </p:nvSpPr>
        <p:spPr>
          <a:xfrm>
            <a:off x="1524000" y="6039366"/>
            <a:ext cx="2710999" cy="276999"/>
          </a:xfrm>
          <a:prstGeom prst="rect">
            <a:avLst/>
          </a:prstGeom>
          <a:noFill/>
        </p:spPr>
        <p:txBody>
          <a:bodyPr wrap="none" rtlCol="0">
            <a:spAutoFit/>
          </a:bodyPr>
          <a:lstStyle/>
          <a:p>
            <a:r>
              <a:rPr lang="en-US" sz="1200" dirty="0"/>
              <a:t>Brady, </a:t>
            </a:r>
            <a:r>
              <a:rPr lang="en-US" sz="1200" dirty="0" smtClean="0"/>
              <a:t>2011; Foorman &amp; Torgesen, 2001</a:t>
            </a:r>
            <a:endParaRPr lang="en-US" sz="1200" dirty="0"/>
          </a:p>
        </p:txBody>
      </p:sp>
    </p:spTree>
    <p:extLst>
      <p:ext uri="{BB962C8B-B14F-4D97-AF65-F5344CB8AC3E}">
        <p14:creationId xmlns:p14="http://schemas.microsoft.com/office/powerpoint/2010/main" val="1992807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9846" y="274638"/>
            <a:ext cx="6986954" cy="1143000"/>
          </a:xfrm>
        </p:spPr>
        <p:txBody>
          <a:bodyPr>
            <a:normAutofit fontScale="90000"/>
          </a:bodyPr>
          <a:lstStyle/>
          <a:p>
            <a:r>
              <a:rPr lang="en-US" b="1" dirty="0" smtClean="0"/>
              <a:t>More Points </a:t>
            </a:r>
            <a:r>
              <a:rPr lang="en-US" b="1" dirty="0"/>
              <a:t>A</a:t>
            </a:r>
            <a:r>
              <a:rPr lang="en-US" b="1" dirty="0" smtClean="0"/>
              <a:t>bout </a:t>
            </a:r>
            <a:r>
              <a:rPr lang="en-US" b="1" dirty="0"/>
              <a:t>Phonological </a:t>
            </a:r>
            <a:r>
              <a:rPr lang="en-US" b="1" dirty="0" smtClean="0"/>
              <a:t>Awareness </a:t>
            </a:r>
            <a:endParaRPr lang="en-US" b="1" dirty="0"/>
          </a:p>
        </p:txBody>
      </p:sp>
      <p:sp>
        <p:nvSpPr>
          <p:cNvPr id="3" name="Content Placeholder 2"/>
          <p:cNvSpPr>
            <a:spLocks noGrp="1"/>
          </p:cNvSpPr>
          <p:nvPr>
            <p:ph idx="1"/>
          </p:nvPr>
        </p:nvSpPr>
        <p:spPr>
          <a:xfrm>
            <a:off x="1582614" y="1600200"/>
            <a:ext cx="7104185" cy="4525963"/>
          </a:xfrm>
        </p:spPr>
        <p:txBody>
          <a:bodyPr/>
          <a:lstStyle/>
          <a:p>
            <a:r>
              <a:rPr lang="en-US" dirty="0" smtClean="0"/>
              <a:t> </a:t>
            </a:r>
            <a:r>
              <a:rPr lang="en-US" dirty="0"/>
              <a:t>instruction should be paired with letters as soon as students and segment and blend three phoneme </a:t>
            </a:r>
            <a:r>
              <a:rPr lang="en-US" dirty="0" smtClean="0"/>
              <a:t>words.</a:t>
            </a:r>
            <a:endParaRPr lang="en-US" dirty="0"/>
          </a:p>
          <a:p>
            <a:r>
              <a:rPr lang="en-US" dirty="0" smtClean="0"/>
              <a:t>15-20 </a:t>
            </a:r>
            <a:r>
              <a:rPr lang="en-US" dirty="0"/>
              <a:t>minutes of </a:t>
            </a:r>
            <a:r>
              <a:rPr lang="en-US" dirty="0" smtClean="0"/>
              <a:t>phonological awareness instruction </a:t>
            </a:r>
            <a:r>
              <a:rPr lang="en-US" dirty="0"/>
              <a:t>a day is sufficient for most K-1 </a:t>
            </a:r>
            <a:r>
              <a:rPr lang="en-US" dirty="0" smtClean="0"/>
              <a:t>students.</a:t>
            </a:r>
            <a:endParaRPr lang="en-US" dirty="0"/>
          </a:p>
          <a:p>
            <a:endParaRPr lang="en-US" dirty="0"/>
          </a:p>
        </p:txBody>
      </p:sp>
      <p:sp>
        <p:nvSpPr>
          <p:cNvPr id="4" name="TextBox 3"/>
          <p:cNvSpPr txBox="1"/>
          <p:nvPr/>
        </p:nvSpPr>
        <p:spPr>
          <a:xfrm>
            <a:off x="1624842" y="5334000"/>
            <a:ext cx="7061958" cy="276999"/>
          </a:xfrm>
          <a:prstGeom prst="rect">
            <a:avLst/>
          </a:prstGeom>
          <a:noFill/>
        </p:spPr>
        <p:txBody>
          <a:bodyPr wrap="square" rtlCol="0">
            <a:spAutoFit/>
          </a:bodyPr>
          <a:lstStyle/>
          <a:p>
            <a:r>
              <a:rPr lang="en-US" sz="1200" dirty="0" smtClean="0"/>
              <a:t>Ehri et al., 2001; Ehri &amp; Roberts, 2006; Foorman &amp; Torgesen, 2001</a:t>
            </a:r>
            <a:endParaRPr lang="en-US" sz="1200" dirty="0"/>
          </a:p>
        </p:txBody>
      </p:sp>
    </p:spTree>
    <p:extLst>
      <p:ext uri="{BB962C8B-B14F-4D97-AF65-F5344CB8AC3E}">
        <p14:creationId xmlns:p14="http://schemas.microsoft.com/office/powerpoint/2010/main" val="2886753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0431" y="274638"/>
            <a:ext cx="7096369" cy="1143000"/>
          </a:xfrm>
        </p:spPr>
        <p:txBody>
          <a:bodyPr/>
          <a:lstStyle/>
          <a:p>
            <a:r>
              <a:rPr lang="en-US" b="1" dirty="0" smtClean="0"/>
              <a:t>Mouth Pictures</a:t>
            </a:r>
            <a:endParaRPr lang="en-US" b="1" dirty="0"/>
          </a:p>
        </p:txBody>
      </p:sp>
      <p:sp>
        <p:nvSpPr>
          <p:cNvPr id="3" name="Content Placeholder 2"/>
          <p:cNvSpPr>
            <a:spLocks noGrp="1"/>
          </p:cNvSpPr>
          <p:nvPr>
            <p:ph idx="1"/>
          </p:nvPr>
        </p:nvSpPr>
        <p:spPr>
          <a:xfrm>
            <a:off x="1443893" y="1600200"/>
            <a:ext cx="7612184" cy="4525963"/>
          </a:xfrm>
        </p:spPr>
        <p:txBody>
          <a:bodyPr/>
          <a:lstStyle/>
          <a:p>
            <a:r>
              <a:rPr lang="en-US" dirty="0" smtClean="0"/>
              <a:t>Letters plus mouth pictures illustrating articulation improved learning.</a:t>
            </a:r>
          </a:p>
          <a:p>
            <a:r>
              <a:rPr lang="en-US" dirty="0" smtClean="0"/>
              <a:t>Mouth with closed lips: /b/ /p/ /m/</a:t>
            </a:r>
          </a:p>
          <a:p>
            <a:r>
              <a:rPr lang="en-US" dirty="0" smtClean="0"/>
              <a:t>Teeth touching lower lip: /f/ /v/</a:t>
            </a:r>
          </a:p>
          <a:p>
            <a:r>
              <a:rPr lang="en-US" dirty="0" smtClean="0"/>
              <a:t>Mouth open &amp; lips rounded: /o/</a:t>
            </a:r>
            <a:endParaRPr lang="en-US" dirty="0"/>
          </a:p>
        </p:txBody>
      </p:sp>
      <p:sp>
        <p:nvSpPr>
          <p:cNvPr id="4" name="TextBox 3"/>
          <p:cNvSpPr txBox="1"/>
          <p:nvPr/>
        </p:nvSpPr>
        <p:spPr>
          <a:xfrm>
            <a:off x="1590431" y="5794931"/>
            <a:ext cx="814796" cy="276999"/>
          </a:xfrm>
          <a:prstGeom prst="rect">
            <a:avLst/>
          </a:prstGeom>
          <a:noFill/>
        </p:spPr>
        <p:txBody>
          <a:bodyPr wrap="none" rtlCol="0">
            <a:spAutoFit/>
          </a:bodyPr>
          <a:lstStyle/>
          <a:p>
            <a:r>
              <a:rPr lang="en-US" sz="1200" dirty="0" smtClean="0"/>
              <a:t>Ehri, 2014</a:t>
            </a:r>
            <a:endParaRPr lang="en-US" sz="1200" dirty="0"/>
          </a:p>
        </p:txBody>
      </p:sp>
    </p:spTree>
    <p:extLst>
      <p:ext uri="{BB962C8B-B14F-4D97-AF65-F5344CB8AC3E}">
        <p14:creationId xmlns:p14="http://schemas.microsoft.com/office/powerpoint/2010/main" val="2799056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230" y="274638"/>
            <a:ext cx="6918569" cy="1143000"/>
          </a:xfrm>
        </p:spPr>
        <p:txBody>
          <a:bodyPr>
            <a:normAutofit fontScale="90000"/>
          </a:bodyPr>
          <a:lstStyle/>
          <a:p>
            <a:r>
              <a:rPr lang="en-US" b="1" dirty="0" smtClean="0"/>
              <a:t>Phonological, Phonemic, Phonics</a:t>
            </a:r>
            <a:endParaRPr lang="en-US" b="1" dirty="0"/>
          </a:p>
        </p:txBody>
      </p:sp>
      <p:sp>
        <p:nvSpPr>
          <p:cNvPr id="3" name="Content Placeholder 2"/>
          <p:cNvSpPr>
            <a:spLocks noGrp="1"/>
          </p:cNvSpPr>
          <p:nvPr>
            <p:ph idx="1"/>
          </p:nvPr>
        </p:nvSpPr>
        <p:spPr>
          <a:xfrm>
            <a:off x="1348154" y="1600200"/>
            <a:ext cx="7338646" cy="4525963"/>
          </a:xfrm>
        </p:spPr>
        <p:txBody>
          <a:bodyPr>
            <a:normAutofit/>
          </a:bodyPr>
          <a:lstStyle/>
          <a:p>
            <a:r>
              <a:rPr lang="en-US" sz="3600" dirty="0" smtClean="0"/>
              <a:t>Partner A</a:t>
            </a:r>
            <a:r>
              <a:rPr lang="en-US" sz="3600" dirty="0"/>
              <a:t>:</a:t>
            </a:r>
            <a:r>
              <a:rPr lang="en-US" sz="3600" dirty="0" smtClean="0"/>
              <a:t> phonological awareness and phonics?</a:t>
            </a:r>
          </a:p>
          <a:p>
            <a:r>
              <a:rPr lang="en-US" sz="3600" dirty="0" smtClean="0"/>
              <a:t>Partner B: phonemic awareness and phonological awareness?</a:t>
            </a:r>
          </a:p>
          <a:p>
            <a:r>
              <a:rPr lang="en-US" sz="3600" dirty="0" smtClean="0"/>
              <a:t>Create “elevator” explanation of phonemic awareness.</a:t>
            </a:r>
            <a:endParaRPr lang="en-US" sz="3600" dirty="0"/>
          </a:p>
        </p:txBody>
      </p:sp>
    </p:spTree>
    <p:extLst>
      <p:ext uri="{BB962C8B-B14F-4D97-AF65-F5344CB8AC3E}">
        <p14:creationId xmlns:p14="http://schemas.microsoft.com/office/powerpoint/2010/main" val="159902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462" y="274638"/>
            <a:ext cx="7055338" cy="1143000"/>
          </a:xfrm>
        </p:spPr>
        <p:txBody>
          <a:bodyPr>
            <a:noAutofit/>
          </a:bodyPr>
          <a:lstStyle/>
          <a:p>
            <a:r>
              <a:rPr lang="en-US" sz="3600" b="1" dirty="0" smtClean="0"/>
              <a:t/>
            </a:r>
            <a:br>
              <a:rPr lang="en-US" sz="3600" b="1" dirty="0" smtClean="0"/>
            </a:br>
            <a:r>
              <a:rPr lang="en-US" sz="3600" b="1" dirty="0" smtClean="0"/>
              <a:t>Common Core State Standards</a:t>
            </a:r>
            <a:br>
              <a:rPr lang="en-US" sz="3600" b="1" dirty="0" smtClean="0"/>
            </a:br>
            <a:r>
              <a:rPr lang="en-US" sz="3600" b="1" dirty="0"/>
              <a:t>Foundational Skills–Kdg</a:t>
            </a:r>
            <a:br>
              <a:rPr lang="en-US" sz="3600" b="1" dirty="0"/>
            </a:br>
            <a:endParaRPr lang="en-US" sz="3600" b="1" dirty="0"/>
          </a:p>
        </p:txBody>
      </p:sp>
      <p:sp>
        <p:nvSpPr>
          <p:cNvPr id="3" name="Content Placeholder 2"/>
          <p:cNvSpPr>
            <a:spLocks noGrp="1"/>
          </p:cNvSpPr>
          <p:nvPr>
            <p:ph idx="1"/>
          </p:nvPr>
        </p:nvSpPr>
        <p:spPr>
          <a:xfrm>
            <a:off x="1367691" y="1600200"/>
            <a:ext cx="7561385" cy="4525963"/>
          </a:xfrm>
        </p:spPr>
        <p:txBody>
          <a:bodyPr>
            <a:normAutofit fontScale="77500" lnSpcReduction="20000"/>
          </a:bodyPr>
          <a:lstStyle/>
          <a:p>
            <a:r>
              <a:rPr lang="en-US" dirty="0" smtClean="0"/>
              <a:t>2</a:t>
            </a:r>
            <a:r>
              <a:rPr lang="en-US" dirty="0"/>
              <a:t>. Demonstrate understanding of spoken words, syllables, and </a:t>
            </a:r>
            <a:r>
              <a:rPr lang="en-US" dirty="0" smtClean="0"/>
              <a:t>sounds (</a:t>
            </a:r>
            <a:r>
              <a:rPr lang="en-US" dirty="0"/>
              <a:t>phonemes).</a:t>
            </a:r>
          </a:p>
          <a:p>
            <a:r>
              <a:rPr lang="en-US" dirty="0"/>
              <a:t>a. Recognize and produce rhyming words.</a:t>
            </a:r>
          </a:p>
          <a:p>
            <a:r>
              <a:rPr lang="en-US" dirty="0"/>
              <a:t>b. Count, pronounce, blend, and segment syllables in spoken words.</a:t>
            </a:r>
          </a:p>
          <a:p>
            <a:r>
              <a:rPr lang="en-US" dirty="0"/>
              <a:t>c. Blend and segment onsets and rimes of </a:t>
            </a:r>
            <a:r>
              <a:rPr lang="en-US" dirty="0" smtClean="0"/>
              <a:t/>
            </a:r>
            <a:br>
              <a:rPr lang="en-US" dirty="0" smtClean="0"/>
            </a:br>
            <a:r>
              <a:rPr lang="en-US" dirty="0" smtClean="0"/>
              <a:t>single</a:t>
            </a:r>
            <a:r>
              <a:rPr lang="en-US" dirty="0"/>
              <a:t>-syllable spoken words.</a:t>
            </a:r>
          </a:p>
          <a:p>
            <a:r>
              <a:rPr lang="en-US" dirty="0"/>
              <a:t>d. Isolate and pronounce the initial, medial vowel, and final sounds (phonemes</a:t>
            </a:r>
            <a:r>
              <a:rPr lang="en-US" dirty="0" smtClean="0"/>
              <a:t>) in </a:t>
            </a:r>
            <a:r>
              <a:rPr lang="en-US" dirty="0"/>
              <a:t>three-phoneme </a:t>
            </a:r>
            <a:r>
              <a:rPr lang="en-US" dirty="0" smtClean="0"/>
              <a:t>(consonant-</a:t>
            </a:r>
            <a:r>
              <a:rPr lang="en-US" dirty="0"/>
              <a:t>vowel</a:t>
            </a:r>
            <a:r>
              <a:rPr lang="en-US" dirty="0" smtClean="0"/>
              <a:t>-consonant, </a:t>
            </a:r>
            <a:r>
              <a:rPr lang="en-US" dirty="0"/>
              <a:t>or CVC) words.* (This </a:t>
            </a:r>
            <a:r>
              <a:rPr lang="en-US" dirty="0" smtClean="0"/>
              <a:t>does not </a:t>
            </a:r>
            <a:r>
              <a:rPr lang="en-US" dirty="0"/>
              <a:t>include CVCs ending with /l/, /r/, or /x/.)</a:t>
            </a:r>
          </a:p>
          <a:p>
            <a:r>
              <a:rPr lang="en-US" dirty="0"/>
              <a:t>e. Add or substitute individual sounds (phonemes) in simple, one-</a:t>
            </a:r>
            <a:r>
              <a:rPr lang="en-US" dirty="0" smtClean="0"/>
              <a:t>syllable words </a:t>
            </a:r>
            <a:r>
              <a:rPr lang="en-US" dirty="0"/>
              <a:t>to make new words.</a:t>
            </a:r>
            <a:endParaRPr lang="en-US" dirty="0" smtClean="0"/>
          </a:p>
          <a:p>
            <a:endParaRPr lang="en-US" dirty="0"/>
          </a:p>
        </p:txBody>
      </p:sp>
    </p:spTree>
    <p:extLst>
      <p:ext uri="{BB962C8B-B14F-4D97-AF65-F5344CB8AC3E}">
        <p14:creationId xmlns:p14="http://schemas.microsoft.com/office/powerpoint/2010/main" val="7726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308" y="274638"/>
            <a:ext cx="7006492" cy="1143000"/>
          </a:xfrm>
        </p:spPr>
        <p:txBody>
          <a:bodyPr>
            <a:normAutofit fontScale="90000"/>
          </a:bodyPr>
          <a:lstStyle/>
          <a:p>
            <a:r>
              <a:rPr lang="en-US" sz="3100" dirty="0" smtClean="0"/>
              <a:t/>
            </a:r>
            <a:br>
              <a:rPr lang="en-US" sz="3100" dirty="0" smtClean="0"/>
            </a:br>
            <a:r>
              <a:rPr lang="en-US" sz="4000" b="1" dirty="0" smtClean="0"/>
              <a:t>Common </a:t>
            </a:r>
            <a:r>
              <a:rPr lang="en-US" sz="4000" b="1" dirty="0"/>
              <a:t>Core State Standards</a:t>
            </a:r>
            <a:br>
              <a:rPr lang="en-US" sz="4000" b="1" dirty="0"/>
            </a:br>
            <a:r>
              <a:rPr lang="en-US" sz="4000" b="1" dirty="0"/>
              <a:t>Foundational Skills</a:t>
            </a:r>
            <a:r>
              <a:rPr lang="en-US" sz="4000" b="1" dirty="0" smtClean="0"/>
              <a:t>–Grade 1</a:t>
            </a:r>
            <a:r>
              <a:rPr lang="en-US" sz="4000" b="1" dirty="0"/>
              <a:t/>
            </a:r>
            <a:br>
              <a:rPr lang="en-US" sz="4000" b="1" dirty="0"/>
            </a:br>
            <a:endParaRPr lang="en-US" sz="4000" b="1" dirty="0"/>
          </a:p>
        </p:txBody>
      </p:sp>
      <p:sp>
        <p:nvSpPr>
          <p:cNvPr id="3" name="Content Placeholder 2"/>
          <p:cNvSpPr>
            <a:spLocks noGrp="1"/>
          </p:cNvSpPr>
          <p:nvPr>
            <p:ph idx="1"/>
          </p:nvPr>
        </p:nvSpPr>
        <p:spPr>
          <a:xfrm>
            <a:off x="1553308" y="1600200"/>
            <a:ext cx="7133492" cy="4525963"/>
          </a:xfrm>
        </p:spPr>
        <p:txBody>
          <a:bodyPr>
            <a:normAutofit fontScale="77500" lnSpcReduction="20000"/>
          </a:bodyPr>
          <a:lstStyle/>
          <a:p>
            <a:r>
              <a:rPr lang="en-US" dirty="0"/>
              <a:t>2. Demonstrate understanding of spoken words, syllables, and </a:t>
            </a:r>
            <a:r>
              <a:rPr lang="en-US" dirty="0" smtClean="0"/>
              <a:t>sounds (</a:t>
            </a:r>
            <a:r>
              <a:rPr lang="en-US" dirty="0"/>
              <a:t>phonemes).</a:t>
            </a:r>
          </a:p>
          <a:p>
            <a:r>
              <a:rPr lang="en-US" dirty="0"/>
              <a:t>a. Distinguish long from short vowel sounds in spoken single-syllable words.</a:t>
            </a:r>
          </a:p>
          <a:p>
            <a:r>
              <a:rPr lang="en-US" dirty="0"/>
              <a:t>b. Orally produce single-syllable words by blending sounds (phonemes)</a:t>
            </a:r>
            <a:r>
              <a:rPr lang="en-US" dirty="0" smtClean="0"/>
              <a:t>, including </a:t>
            </a:r>
            <a:r>
              <a:rPr lang="en-US" dirty="0"/>
              <a:t>consonant blends.</a:t>
            </a:r>
          </a:p>
          <a:p>
            <a:r>
              <a:rPr lang="en-US" dirty="0"/>
              <a:t>c. Isolate and pronounce initial, medial vowel, and final sounds (phonemes) </a:t>
            </a:r>
            <a:r>
              <a:rPr lang="en-US" dirty="0" smtClean="0"/>
              <a:t>in spoken </a:t>
            </a:r>
            <a:r>
              <a:rPr lang="en-US" dirty="0"/>
              <a:t>single-syllable words.</a:t>
            </a:r>
          </a:p>
          <a:p>
            <a:r>
              <a:rPr lang="en-US" dirty="0"/>
              <a:t>d. Segment spoken single-syllable words into their complete sequence </a:t>
            </a:r>
            <a:r>
              <a:rPr lang="en-US" dirty="0" smtClean="0"/>
              <a:t>of individual </a:t>
            </a:r>
            <a:r>
              <a:rPr lang="en-US" dirty="0"/>
              <a:t>sounds (phonemes).</a:t>
            </a:r>
          </a:p>
        </p:txBody>
      </p:sp>
    </p:spTree>
    <p:extLst>
      <p:ext uri="{BB962C8B-B14F-4D97-AF65-F5344CB8AC3E}">
        <p14:creationId xmlns:p14="http://schemas.microsoft.com/office/powerpoint/2010/main" val="4132907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154" y="274638"/>
            <a:ext cx="7084646" cy="1143000"/>
          </a:xfrm>
        </p:spPr>
        <p:txBody>
          <a:bodyPr/>
          <a:lstStyle/>
          <a:p>
            <a:r>
              <a:rPr lang="en-US" b="1" dirty="0" smtClean="0"/>
              <a:t>Practice and Application</a:t>
            </a:r>
            <a:endParaRPr lang="en-US" b="1" dirty="0"/>
          </a:p>
        </p:txBody>
      </p:sp>
      <p:sp>
        <p:nvSpPr>
          <p:cNvPr id="3" name="Content Placeholder 2"/>
          <p:cNvSpPr>
            <a:spLocks noGrp="1"/>
          </p:cNvSpPr>
          <p:nvPr>
            <p:ph idx="1"/>
          </p:nvPr>
        </p:nvSpPr>
        <p:spPr>
          <a:xfrm>
            <a:off x="1367692" y="1600200"/>
            <a:ext cx="7319108" cy="4525963"/>
          </a:xfrm>
        </p:spPr>
        <p:txBody>
          <a:bodyPr/>
          <a:lstStyle/>
          <a:p>
            <a:pPr marL="0" indent="0" algn="ctr">
              <a:buNone/>
            </a:pPr>
            <a:r>
              <a:rPr lang="en-US" dirty="0" smtClean="0"/>
              <a:t>Instructional Sequence</a:t>
            </a:r>
          </a:p>
          <a:p>
            <a:endParaRPr lang="en-US" dirty="0"/>
          </a:p>
          <a:p>
            <a:r>
              <a:rPr lang="en-US" dirty="0" smtClean="0"/>
              <a:t>I Do (teacher models)</a:t>
            </a:r>
          </a:p>
          <a:p>
            <a:endParaRPr lang="en-US" dirty="0"/>
          </a:p>
          <a:p>
            <a:r>
              <a:rPr lang="en-US" dirty="0" smtClean="0"/>
              <a:t>We Do (teacher and students)</a:t>
            </a:r>
          </a:p>
          <a:p>
            <a:endParaRPr lang="en-US" dirty="0"/>
          </a:p>
          <a:p>
            <a:r>
              <a:rPr lang="en-US" dirty="0" smtClean="0"/>
              <a:t>You Do (students)</a:t>
            </a:r>
            <a:endParaRPr lang="en-US" dirty="0"/>
          </a:p>
        </p:txBody>
      </p:sp>
    </p:spTree>
    <p:extLst>
      <p:ext uri="{BB962C8B-B14F-4D97-AF65-F5344CB8AC3E}">
        <p14:creationId xmlns:p14="http://schemas.microsoft.com/office/powerpoint/2010/main" val="467649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277" y="274638"/>
            <a:ext cx="7047523" cy="1143000"/>
          </a:xfrm>
        </p:spPr>
        <p:txBody>
          <a:bodyPr>
            <a:normAutofit/>
          </a:bodyPr>
          <a:lstStyle/>
          <a:p>
            <a:r>
              <a:rPr lang="en-US" b="1" dirty="0" smtClean="0"/>
              <a:t>Say It and Move It</a:t>
            </a:r>
            <a:endParaRPr lang="en-US" b="1" dirty="0"/>
          </a:p>
        </p:txBody>
      </p:sp>
      <p:sp>
        <p:nvSpPr>
          <p:cNvPr id="3" name="Content Placeholder 2"/>
          <p:cNvSpPr>
            <a:spLocks noGrp="1"/>
          </p:cNvSpPr>
          <p:nvPr>
            <p:ph idx="1"/>
          </p:nvPr>
        </p:nvSpPr>
        <p:spPr>
          <a:xfrm>
            <a:off x="1395046" y="3126154"/>
            <a:ext cx="7524262" cy="2921000"/>
          </a:xfrm>
        </p:spPr>
        <p:txBody>
          <a:bodyPr/>
          <a:lstStyle/>
          <a:p>
            <a:pPr marL="0" indent="0" algn="ctr">
              <a:buNone/>
            </a:pPr>
            <a:r>
              <a:rPr lang="en-US" dirty="0" smtClean="0"/>
              <a:t>Say It and Move It</a:t>
            </a:r>
          </a:p>
          <a:p>
            <a:pPr marL="0" indent="0" algn="ctr">
              <a:buNone/>
            </a:pPr>
            <a:endParaRPr lang="en-US" dirty="0"/>
          </a:p>
          <a:p>
            <a:pPr marL="0" indent="0" algn="ctr">
              <a:buNone/>
            </a:pPr>
            <a:endParaRPr lang="en-US" dirty="0"/>
          </a:p>
        </p:txBody>
      </p:sp>
      <p:pic>
        <p:nvPicPr>
          <p:cNvPr id="4" name="Picture 3"/>
          <p:cNvPicPr>
            <a:picLocks noChangeAspect="1"/>
          </p:cNvPicPr>
          <p:nvPr/>
        </p:nvPicPr>
        <p:blipFill>
          <a:blip r:embed="rId3"/>
          <a:stretch>
            <a:fillRect/>
          </a:stretch>
        </p:blipFill>
        <p:spPr>
          <a:xfrm>
            <a:off x="1639276" y="2754922"/>
            <a:ext cx="6840415" cy="2583115"/>
          </a:xfrm>
          <a:prstGeom prst="rect">
            <a:avLst/>
          </a:prstGeom>
        </p:spPr>
      </p:pic>
      <p:sp>
        <p:nvSpPr>
          <p:cNvPr id="5" name="TextBox 4"/>
          <p:cNvSpPr txBox="1"/>
          <p:nvPr/>
        </p:nvSpPr>
        <p:spPr>
          <a:xfrm>
            <a:off x="1549400" y="6016376"/>
            <a:ext cx="3153508" cy="307777"/>
          </a:xfrm>
          <a:prstGeom prst="rect">
            <a:avLst/>
          </a:prstGeom>
          <a:noFill/>
        </p:spPr>
        <p:txBody>
          <a:bodyPr wrap="square" rtlCol="0">
            <a:spAutoFit/>
          </a:bodyPr>
          <a:lstStyle/>
          <a:p>
            <a:r>
              <a:rPr lang="en-US" sz="1400" dirty="0" smtClean="0"/>
              <a:t>Blachman et al., 2000</a:t>
            </a:r>
            <a:endParaRPr lang="en-US" sz="1400" dirty="0"/>
          </a:p>
        </p:txBody>
      </p:sp>
    </p:spTree>
    <p:extLst>
      <p:ext uri="{BB962C8B-B14F-4D97-AF65-F5344CB8AC3E}">
        <p14:creationId xmlns:p14="http://schemas.microsoft.com/office/powerpoint/2010/main" val="1257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154" y="274638"/>
            <a:ext cx="7084646" cy="1143000"/>
          </a:xfrm>
        </p:spPr>
        <p:txBody>
          <a:bodyPr>
            <a:normAutofit fontScale="90000"/>
          </a:bodyPr>
          <a:lstStyle/>
          <a:p>
            <a:r>
              <a:rPr lang="en-US" b="1" dirty="0"/>
              <a:t/>
            </a:r>
            <a:br>
              <a:rPr lang="en-US" b="1" dirty="0"/>
            </a:br>
            <a:r>
              <a:rPr lang="en-US" b="1" dirty="0" smtClean="0"/>
              <a:t>Manipulating </a:t>
            </a:r>
            <a:r>
              <a:rPr lang="en-US" b="1" dirty="0"/>
              <a:t>Phonemes</a:t>
            </a:r>
            <a:r>
              <a:rPr lang="en-US" dirty="0"/>
              <a:t/>
            </a:r>
            <a:br>
              <a:rPr lang="en-US" dirty="0"/>
            </a:br>
            <a:endParaRPr lang="en-US" dirty="0"/>
          </a:p>
        </p:txBody>
      </p:sp>
      <p:sp>
        <p:nvSpPr>
          <p:cNvPr id="3" name="Content Placeholder 2"/>
          <p:cNvSpPr>
            <a:spLocks noGrp="1"/>
          </p:cNvSpPr>
          <p:nvPr>
            <p:ph idx="1"/>
          </p:nvPr>
        </p:nvSpPr>
        <p:spPr>
          <a:xfrm>
            <a:off x="1602154" y="1600200"/>
            <a:ext cx="7084646" cy="4525963"/>
          </a:xfrm>
        </p:spPr>
        <p:txBody>
          <a:bodyPr/>
          <a:lstStyle/>
          <a:p>
            <a:pPr marL="0" indent="0" algn="ctr">
              <a:buNone/>
            </a:pPr>
            <a:endParaRPr lang="en-US" dirty="0" smtClean="0"/>
          </a:p>
          <a:p>
            <a:pPr marL="0" indent="0" algn="ctr">
              <a:buNone/>
            </a:pPr>
            <a:endParaRPr lang="en-US" dirty="0"/>
          </a:p>
          <a:p>
            <a:pPr marL="0" indent="0" algn="ctr">
              <a:buNone/>
            </a:pPr>
            <a:r>
              <a:rPr lang="en-US" sz="4000" dirty="0" smtClean="0"/>
              <a:t>Elision &amp; </a:t>
            </a:r>
            <a:r>
              <a:rPr lang="en-US" sz="4000" dirty="0"/>
              <a:t>S</a:t>
            </a:r>
            <a:r>
              <a:rPr lang="en-US" sz="4000" dirty="0" smtClean="0"/>
              <a:t>ubstitution</a:t>
            </a:r>
          </a:p>
          <a:p>
            <a:pPr marL="0" indent="0" algn="ctr">
              <a:buNone/>
            </a:pPr>
            <a:endParaRPr lang="en-US" dirty="0"/>
          </a:p>
        </p:txBody>
      </p:sp>
    </p:spTree>
    <p:extLst>
      <p:ext uri="{BB962C8B-B14F-4D97-AF65-F5344CB8AC3E}">
        <p14:creationId xmlns:p14="http://schemas.microsoft.com/office/powerpoint/2010/main" val="850519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9846" y="274638"/>
            <a:ext cx="6986954" cy="1143000"/>
          </a:xfrm>
        </p:spPr>
        <p:txBody>
          <a:bodyPr>
            <a:normAutofit fontScale="90000"/>
          </a:bodyPr>
          <a:lstStyle/>
          <a:p>
            <a:r>
              <a:rPr lang="en-US" b="1" dirty="0" smtClean="0"/>
              <a:t/>
            </a:r>
            <a:br>
              <a:rPr lang="en-US" b="1" dirty="0" smtClean="0"/>
            </a:br>
            <a:r>
              <a:rPr lang="en-US" b="1" dirty="0" smtClean="0"/>
              <a:t>Grab </a:t>
            </a:r>
            <a:r>
              <a:rPr lang="en-US" b="1" dirty="0"/>
              <a:t>a Group</a:t>
            </a:r>
            <a:br>
              <a:rPr lang="en-US" b="1" dirty="0"/>
            </a:br>
            <a:endParaRPr lang="en-US" b="1" dirty="0"/>
          </a:p>
        </p:txBody>
      </p:sp>
      <p:sp>
        <p:nvSpPr>
          <p:cNvPr id="3" name="Content Placeholder 2"/>
          <p:cNvSpPr>
            <a:spLocks noGrp="1"/>
          </p:cNvSpPr>
          <p:nvPr>
            <p:ph idx="1"/>
          </p:nvPr>
        </p:nvSpPr>
        <p:spPr>
          <a:xfrm>
            <a:off x="1445846" y="1600200"/>
            <a:ext cx="7240954" cy="4525963"/>
          </a:xfrm>
        </p:spPr>
        <p:txBody>
          <a:bodyPr/>
          <a:lstStyle/>
          <a:p>
            <a:pPr marL="0" indent="0">
              <a:buNone/>
            </a:pPr>
            <a:r>
              <a:rPr lang="en-US" dirty="0" smtClean="0"/>
              <a:t>A fun way to practice identifying phonemes </a:t>
            </a:r>
            <a:r>
              <a:rPr lang="en-US" b="1" dirty="0" smtClean="0"/>
              <a:t>after</a:t>
            </a:r>
            <a:r>
              <a:rPr lang="en-US" dirty="0" smtClean="0"/>
              <a:t> students understand the concept.</a:t>
            </a:r>
          </a:p>
          <a:p>
            <a:pPr marL="0" indent="0">
              <a:buNone/>
            </a:pPr>
            <a:r>
              <a:rPr lang="en-US" dirty="0" smtClean="0"/>
              <a:t>Remember, this is a listening activity.</a:t>
            </a:r>
          </a:p>
          <a:p>
            <a:pPr marL="0" indent="0">
              <a:buNone/>
            </a:pPr>
            <a:r>
              <a:rPr lang="en-US" dirty="0" smtClean="0"/>
              <a:t>Always have students repeat the words and orally segment the words.</a:t>
            </a:r>
            <a:endParaRPr lang="en-US" dirty="0"/>
          </a:p>
        </p:txBody>
      </p:sp>
    </p:spTree>
    <p:extLst>
      <p:ext uri="{BB962C8B-B14F-4D97-AF65-F5344CB8AC3E}">
        <p14:creationId xmlns:p14="http://schemas.microsoft.com/office/powerpoint/2010/main" val="82345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624" y="274638"/>
            <a:ext cx="6988175" cy="1143000"/>
          </a:xfrm>
        </p:spPr>
        <p:txBody>
          <a:bodyPr/>
          <a:lstStyle/>
          <a:p>
            <a:r>
              <a:rPr lang="en-US" b="1" dirty="0" smtClean="0"/>
              <a:t>Phonemic Awareness</a:t>
            </a:r>
            <a:endParaRPr lang="en-US" b="1" dirty="0"/>
          </a:p>
        </p:txBody>
      </p:sp>
      <p:sp>
        <p:nvSpPr>
          <p:cNvPr id="5" name="Content Placeholder 4"/>
          <p:cNvSpPr>
            <a:spLocks noGrp="1"/>
          </p:cNvSpPr>
          <p:nvPr>
            <p:ph idx="1"/>
          </p:nvPr>
        </p:nvSpPr>
        <p:spPr>
          <a:xfrm>
            <a:off x="1629507" y="1600201"/>
            <a:ext cx="7397262" cy="3124200"/>
          </a:xfrm>
        </p:spPr>
        <p:txBody>
          <a:bodyPr/>
          <a:lstStyle/>
          <a:p>
            <a:r>
              <a:rPr lang="en-US" dirty="0" smtClean="0"/>
              <a:t>The ability to hear, identify, and manipulate individual sounds</a:t>
            </a:r>
            <a:r>
              <a:rPr lang="en-US" dirty="0"/>
              <a:t>—</a:t>
            </a:r>
            <a:r>
              <a:rPr lang="en-US" dirty="0" smtClean="0"/>
              <a:t>phonemes—in spoken words.</a:t>
            </a:r>
          </a:p>
          <a:p>
            <a:r>
              <a:rPr lang="en-US" dirty="0" smtClean="0"/>
              <a:t>Part of the phonological awareness umbrella.</a:t>
            </a:r>
            <a:endParaRPr lang="en-US" dirty="0"/>
          </a:p>
        </p:txBody>
      </p:sp>
      <p:sp>
        <p:nvSpPr>
          <p:cNvPr id="3" name="TextBox 2"/>
          <p:cNvSpPr txBox="1"/>
          <p:nvPr/>
        </p:nvSpPr>
        <p:spPr>
          <a:xfrm>
            <a:off x="1930400" y="5930900"/>
            <a:ext cx="7381869" cy="646331"/>
          </a:xfrm>
          <a:prstGeom prst="rect">
            <a:avLst/>
          </a:prstGeom>
          <a:noFill/>
        </p:spPr>
        <p:txBody>
          <a:bodyPr wrap="square" rtlCol="0">
            <a:spAutoFit/>
          </a:bodyPr>
          <a:lstStyle/>
          <a:p>
            <a:r>
              <a:rPr lang="en-US" dirty="0" smtClean="0"/>
              <a:t>Al Otaiba, Kosanovich, &amp; Torgesen,2012;Ehri, 2001; Torgesen &amp; Mathes, 2000; Uhry, 2011</a:t>
            </a:r>
          </a:p>
        </p:txBody>
      </p:sp>
    </p:spTree>
    <p:extLst>
      <p:ext uri="{BB962C8B-B14F-4D97-AF65-F5344CB8AC3E}">
        <p14:creationId xmlns:p14="http://schemas.microsoft.com/office/powerpoint/2010/main" val="296935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585" y="274638"/>
            <a:ext cx="7018215" cy="1143000"/>
          </a:xfrm>
        </p:spPr>
        <p:txBody>
          <a:bodyPr>
            <a:normAutofit fontScale="90000"/>
          </a:bodyPr>
          <a:lstStyle/>
          <a:p>
            <a:r>
              <a:rPr lang="en-US" b="1" dirty="0"/>
              <a:t>Phonological </a:t>
            </a:r>
            <a:r>
              <a:rPr lang="en-US" b="1" dirty="0" smtClean="0"/>
              <a:t>Awareness Activity Cards</a:t>
            </a:r>
            <a:endParaRPr lang="en-US" b="1" dirty="0"/>
          </a:p>
        </p:txBody>
      </p:sp>
      <p:sp>
        <p:nvSpPr>
          <p:cNvPr id="3" name="Content Placeholder 2"/>
          <p:cNvSpPr>
            <a:spLocks noGrp="1"/>
          </p:cNvSpPr>
          <p:nvPr>
            <p:ph idx="1"/>
          </p:nvPr>
        </p:nvSpPr>
        <p:spPr>
          <a:xfrm>
            <a:off x="1453662" y="1600200"/>
            <a:ext cx="7690338" cy="4525963"/>
          </a:xfrm>
        </p:spPr>
        <p:txBody>
          <a:bodyPr/>
          <a:lstStyle/>
          <a:p>
            <a:r>
              <a:rPr lang="en-US" dirty="0" smtClean="0"/>
              <a:t>What concept is addressed?</a:t>
            </a:r>
          </a:p>
          <a:p>
            <a:endParaRPr lang="en-US" dirty="0"/>
          </a:p>
          <a:p>
            <a:r>
              <a:rPr lang="en-US" dirty="0" smtClean="0"/>
              <a:t>On the continuum, what concepts should precede the one on the card?</a:t>
            </a:r>
            <a:endParaRPr lang="en-US" dirty="0"/>
          </a:p>
        </p:txBody>
      </p:sp>
      <p:sp>
        <p:nvSpPr>
          <p:cNvPr id="4" name="TextBox 3"/>
          <p:cNvSpPr txBox="1"/>
          <p:nvPr/>
        </p:nvSpPr>
        <p:spPr>
          <a:xfrm>
            <a:off x="1668585" y="5156200"/>
            <a:ext cx="3929281" cy="461665"/>
          </a:xfrm>
          <a:prstGeom prst="rect">
            <a:avLst/>
          </a:prstGeom>
          <a:noFill/>
        </p:spPr>
        <p:txBody>
          <a:bodyPr wrap="none" rtlCol="0">
            <a:spAutoFit/>
          </a:bodyPr>
          <a:lstStyle/>
          <a:p>
            <a:r>
              <a:rPr lang="en-US" sz="1200" dirty="0" smtClean="0"/>
              <a:t> </a:t>
            </a:r>
            <a:r>
              <a:rPr lang="en-US" sz="1200" dirty="0"/>
              <a:t>©2002 University of Texas System/Texas Education Agency</a:t>
            </a:r>
          </a:p>
          <a:p>
            <a:endParaRPr lang="en-US" sz="1200" dirty="0"/>
          </a:p>
        </p:txBody>
      </p:sp>
    </p:spTree>
    <p:extLst>
      <p:ext uri="{BB962C8B-B14F-4D97-AF65-F5344CB8AC3E}">
        <p14:creationId xmlns:p14="http://schemas.microsoft.com/office/powerpoint/2010/main" val="1850012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4230" y="274638"/>
            <a:ext cx="7172569" cy="1143000"/>
          </a:xfrm>
        </p:spPr>
        <p:txBody>
          <a:bodyPr/>
          <a:lstStyle/>
          <a:p>
            <a:r>
              <a:rPr lang="en-US" b="1" dirty="0" smtClean="0"/>
              <a:t>Phoneme Mapping</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2143624"/>
              </p:ext>
            </p:extLst>
          </p:nvPr>
        </p:nvGraphicFramePr>
        <p:xfrm>
          <a:off x="1514230" y="1631461"/>
          <a:ext cx="7261224" cy="3054252"/>
        </p:xfrm>
        <a:graphic>
          <a:graphicData uri="http://schemas.openxmlformats.org/drawingml/2006/table">
            <a:tbl>
              <a:tblPr firstRow="1" bandRow="1">
                <a:tableStyleId>{5C22544A-7EE6-4342-B048-85BDC9FD1C3A}</a:tableStyleId>
              </a:tblPr>
              <a:tblGrid>
                <a:gridCol w="1815306"/>
                <a:gridCol w="1815306"/>
                <a:gridCol w="1815306"/>
                <a:gridCol w="1815306"/>
              </a:tblGrid>
              <a:tr h="763563">
                <a:tc>
                  <a:txBody>
                    <a:bodyPr/>
                    <a:lstStyle/>
                    <a:p>
                      <a:r>
                        <a:rPr lang="en-US" sz="3200" dirty="0" smtClean="0"/>
                        <a:t>f</a:t>
                      </a:r>
                      <a:endParaRPr lang="en-US" sz="3200" dirty="0"/>
                    </a:p>
                  </a:txBody>
                  <a:tcPr/>
                </a:tc>
                <a:tc>
                  <a:txBody>
                    <a:bodyPr/>
                    <a:lstStyle/>
                    <a:p>
                      <a:r>
                        <a:rPr lang="en-US" sz="3200" dirty="0" smtClean="0"/>
                        <a:t>a</a:t>
                      </a:r>
                      <a:endParaRPr lang="en-US" sz="3200" dirty="0"/>
                    </a:p>
                  </a:txBody>
                  <a:tcPr/>
                </a:tc>
                <a:tc>
                  <a:txBody>
                    <a:bodyPr/>
                    <a:lstStyle/>
                    <a:p>
                      <a:r>
                        <a:rPr lang="en-US" sz="3200" dirty="0" smtClean="0"/>
                        <a:t>s</a:t>
                      </a:r>
                      <a:endParaRPr lang="en-US" sz="3200" dirty="0"/>
                    </a:p>
                  </a:txBody>
                  <a:tcPr/>
                </a:tc>
                <a:tc>
                  <a:txBody>
                    <a:bodyPr/>
                    <a:lstStyle/>
                    <a:p>
                      <a:r>
                        <a:rPr lang="en-US" sz="3200" dirty="0" smtClean="0"/>
                        <a:t>t</a:t>
                      </a:r>
                      <a:endParaRPr lang="en-US" sz="3200" dirty="0"/>
                    </a:p>
                  </a:txBody>
                  <a:tcPr/>
                </a:tc>
              </a:tr>
              <a:tr h="763563">
                <a:tc>
                  <a:txBody>
                    <a:bodyPr/>
                    <a:lstStyle/>
                    <a:p>
                      <a:r>
                        <a:rPr lang="en-US" sz="3200" dirty="0" smtClean="0"/>
                        <a:t>c</a:t>
                      </a:r>
                      <a:endParaRPr lang="en-US" sz="3200" dirty="0"/>
                    </a:p>
                  </a:txBody>
                  <a:tcPr/>
                </a:tc>
                <a:tc>
                  <a:txBody>
                    <a:bodyPr/>
                    <a:lstStyle/>
                    <a:p>
                      <a:r>
                        <a:rPr lang="en-US" sz="3200" dirty="0" smtClean="0"/>
                        <a:t>r</a:t>
                      </a:r>
                      <a:endParaRPr lang="en-US" sz="3200" dirty="0"/>
                    </a:p>
                  </a:txBody>
                  <a:tcPr/>
                </a:tc>
                <a:tc>
                  <a:txBody>
                    <a:bodyPr/>
                    <a:lstStyle/>
                    <a:p>
                      <a:r>
                        <a:rPr lang="en-US" sz="3200" dirty="0" smtClean="0"/>
                        <a:t>a</a:t>
                      </a:r>
                      <a:endParaRPr lang="en-US" sz="3200" dirty="0"/>
                    </a:p>
                  </a:txBody>
                  <a:tcPr/>
                </a:tc>
                <a:tc>
                  <a:txBody>
                    <a:bodyPr/>
                    <a:lstStyle/>
                    <a:p>
                      <a:r>
                        <a:rPr lang="en-US" sz="3200" dirty="0" smtClean="0"/>
                        <a:t>sh</a:t>
                      </a:r>
                      <a:endParaRPr lang="en-US" sz="3200" dirty="0"/>
                    </a:p>
                  </a:txBody>
                  <a:tcPr/>
                </a:tc>
              </a:tr>
              <a:tr h="763563">
                <a:tc>
                  <a:txBody>
                    <a:bodyPr/>
                    <a:lstStyle/>
                    <a:p>
                      <a:r>
                        <a:rPr lang="en-US" sz="3200" dirty="0" smtClean="0"/>
                        <a:t>m</a:t>
                      </a:r>
                      <a:endParaRPr lang="en-US" sz="3200" dirty="0"/>
                    </a:p>
                  </a:txBody>
                  <a:tcPr/>
                </a:tc>
                <a:tc>
                  <a:txBody>
                    <a:bodyPr/>
                    <a:lstStyle/>
                    <a:p>
                      <a:r>
                        <a:rPr lang="en-US" sz="3200" dirty="0" smtClean="0"/>
                        <a:t>e</a:t>
                      </a:r>
                      <a:endParaRPr lang="en-US" sz="3200" dirty="0"/>
                    </a:p>
                  </a:txBody>
                  <a:tcPr/>
                </a:tc>
                <a:tc>
                  <a:txBody>
                    <a:bodyPr/>
                    <a:lstStyle/>
                    <a:p>
                      <a:r>
                        <a:rPr lang="en-US" sz="3200" dirty="0" smtClean="0"/>
                        <a:t>t</a:t>
                      </a:r>
                      <a:endParaRPr lang="en-US" sz="3200" dirty="0"/>
                    </a:p>
                  </a:txBody>
                  <a:tcPr/>
                </a:tc>
                <a:tc>
                  <a:txBody>
                    <a:bodyPr/>
                    <a:lstStyle/>
                    <a:p>
                      <a:endParaRPr lang="en-US" sz="3200" dirty="0"/>
                    </a:p>
                  </a:txBody>
                  <a:tcPr/>
                </a:tc>
              </a:tr>
              <a:tr h="763563">
                <a:tc>
                  <a:txBody>
                    <a:bodyPr/>
                    <a:lstStyle/>
                    <a:p>
                      <a:r>
                        <a:rPr lang="en-US" sz="3200" dirty="0" smtClean="0"/>
                        <a:t>t</a:t>
                      </a:r>
                      <a:endParaRPr lang="en-US" sz="3200" dirty="0"/>
                    </a:p>
                  </a:txBody>
                  <a:tcPr/>
                </a:tc>
                <a:tc>
                  <a:txBody>
                    <a:bodyPr/>
                    <a:lstStyle/>
                    <a:p>
                      <a:r>
                        <a:rPr lang="en-US" sz="3200" dirty="0" smtClean="0"/>
                        <a:t>r</a:t>
                      </a:r>
                      <a:endParaRPr lang="en-US" sz="3200" dirty="0"/>
                    </a:p>
                  </a:txBody>
                  <a:tcPr/>
                </a:tc>
                <a:tc>
                  <a:txBody>
                    <a:bodyPr/>
                    <a:lstStyle/>
                    <a:p>
                      <a:r>
                        <a:rPr lang="en-US" sz="3200" dirty="0" smtClean="0"/>
                        <a:t>u</a:t>
                      </a:r>
                      <a:endParaRPr lang="en-US" sz="3200" dirty="0"/>
                    </a:p>
                  </a:txBody>
                  <a:tcPr/>
                </a:tc>
                <a:tc>
                  <a:txBody>
                    <a:bodyPr/>
                    <a:lstStyle/>
                    <a:p>
                      <a:r>
                        <a:rPr lang="en-US" sz="3200" dirty="0" smtClean="0"/>
                        <a:t>ck</a:t>
                      </a:r>
                      <a:endParaRPr lang="en-US" sz="3200" dirty="0"/>
                    </a:p>
                  </a:txBody>
                  <a:tcPr/>
                </a:tc>
              </a:tr>
            </a:tbl>
          </a:graphicData>
        </a:graphic>
      </p:graphicFrame>
      <p:sp>
        <p:nvSpPr>
          <p:cNvPr id="3" name="TextBox 2"/>
          <p:cNvSpPr txBox="1"/>
          <p:nvPr/>
        </p:nvSpPr>
        <p:spPr>
          <a:xfrm>
            <a:off x="1701800" y="5524500"/>
            <a:ext cx="4762842" cy="276999"/>
          </a:xfrm>
          <a:prstGeom prst="rect">
            <a:avLst/>
          </a:prstGeom>
          <a:noFill/>
        </p:spPr>
        <p:txBody>
          <a:bodyPr wrap="none" rtlCol="0">
            <a:spAutoFit/>
          </a:bodyPr>
          <a:lstStyle/>
          <a:p>
            <a:r>
              <a:rPr lang="en-US" sz="1200" dirty="0" smtClean="0"/>
              <a:t>Adapted from the work of Berninger et al., 1998; Ehri, 1998; Moats, 2004</a:t>
            </a:r>
            <a:endParaRPr lang="en-US" sz="1200" dirty="0"/>
          </a:p>
        </p:txBody>
      </p:sp>
    </p:spTree>
    <p:extLst>
      <p:ext uri="{BB962C8B-B14F-4D97-AF65-F5344CB8AC3E}">
        <p14:creationId xmlns:p14="http://schemas.microsoft.com/office/powerpoint/2010/main" val="2339341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0" y="274638"/>
            <a:ext cx="7045569" cy="1143000"/>
          </a:xfrm>
        </p:spPr>
        <p:txBody>
          <a:bodyPr/>
          <a:lstStyle/>
          <a:p>
            <a:r>
              <a:rPr lang="en-US" b="1" dirty="0" smtClean="0"/>
              <a:t>Challenges</a:t>
            </a:r>
            <a:endParaRPr lang="en-US" b="1" dirty="0"/>
          </a:p>
        </p:txBody>
      </p:sp>
      <p:sp>
        <p:nvSpPr>
          <p:cNvPr id="3" name="Content Placeholder 2"/>
          <p:cNvSpPr>
            <a:spLocks noGrp="1"/>
          </p:cNvSpPr>
          <p:nvPr>
            <p:ph idx="1"/>
          </p:nvPr>
        </p:nvSpPr>
        <p:spPr>
          <a:xfrm>
            <a:off x="1465384" y="1600200"/>
            <a:ext cx="7221415" cy="4525963"/>
          </a:xfrm>
        </p:spPr>
        <p:txBody>
          <a:bodyPr/>
          <a:lstStyle/>
          <a:p>
            <a:pPr marL="0" indent="0">
              <a:buNone/>
            </a:pPr>
            <a:r>
              <a:rPr lang="en-US" dirty="0" smtClean="0"/>
              <a:t>With your partner, discuss the challenges you anticipate some students may have with phonemic awareness.</a:t>
            </a:r>
          </a:p>
          <a:p>
            <a:pPr marL="0" indent="0">
              <a:buNone/>
            </a:pPr>
            <a:endParaRPr lang="en-US" dirty="0"/>
          </a:p>
          <a:p>
            <a:pPr marL="0" indent="0">
              <a:buNone/>
            </a:pPr>
            <a:r>
              <a:rPr lang="en-US" dirty="0" smtClean="0"/>
              <a:t>For each challenge, list ways you could scaffold instruction.</a:t>
            </a:r>
          </a:p>
          <a:p>
            <a:pPr marL="0" indent="0">
              <a:buNone/>
            </a:pPr>
            <a:endParaRPr lang="en-US" dirty="0"/>
          </a:p>
          <a:p>
            <a:pPr marL="0" indent="0">
              <a:buNone/>
            </a:pPr>
            <a:r>
              <a:rPr lang="en-US" dirty="0" smtClean="0"/>
              <a:t>You have 5 minutes.</a:t>
            </a:r>
            <a:endParaRPr lang="en-US" dirty="0"/>
          </a:p>
        </p:txBody>
      </p:sp>
    </p:spTree>
    <p:extLst>
      <p:ext uri="{BB962C8B-B14F-4D97-AF65-F5344CB8AC3E}">
        <p14:creationId xmlns:p14="http://schemas.microsoft.com/office/powerpoint/2010/main" val="240060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39277" y="274638"/>
            <a:ext cx="7072923" cy="1143000"/>
          </a:xfrm>
        </p:spPr>
        <p:txBody>
          <a:bodyPr>
            <a:normAutofit fontScale="90000"/>
          </a:bodyPr>
          <a:lstStyle/>
          <a:p>
            <a:r>
              <a:rPr lang="en-US" b="1" dirty="0" smtClean="0"/>
              <a:t/>
            </a:r>
            <a:br>
              <a:rPr lang="en-US" b="1" dirty="0" smtClean="0"/>
            </a:br>
            <a:r>
              <a:rPr lang="en-US" b="1" dirty="0" smtClean="0"/>
              <a:t>More Indicators of Risk						</a:t>
            </a:r>
            <a:endParaRPr lang="en-US" b="1" dirty="0"/>
          </a:p>
        </p:txBody>
      </p:sp>
      <p:sp>
        <p:nvSpPr>
          <p:cNvPr id="6" name="Content Placeholder 5"/>
          <p:cNvSpPr>
            <a:spLocks noGrp="1"/>
          </p:cNvSpPr>
          <p:nvPr>
            <p:ph idx="1"/>
          </p:nvPr>
        </p:nvSpPr>
        <p:spPr>
          <a:xfrm>
            <a:off x="1365738" y="1600200"/>
            <a:ext cx="8229600" cy="4525963"/>
          </a:xfrm>
        </p:spPr>
        <p:txBody>
          <a:bodyPr/>
          <a:lstStyle/>
          <a:p>
            <a:pPr marL="0" indent="0">
              <a:buNone/>
            </a:pPr>
            <a:r>
              <a:rPr lang="en-US" dirty="0" smtClean="0"/>
              <a:t>Difficulty with inventive or emergent spelling.</a:t>
            </a:r>
          </a:p>
          <a:p>
            <a:pPr marL="0" indent="0">
              <a:buNone/>
            </a:pPr>
            <a:endParaRPr lang="en-US" dirty="0"/>
          </a:p>
          <a:p>
            <a:pPr marL="0" indent="0">
              <a:buNone/>
            </a:pPr>
            <a:r>
              <a:rPr lang="en-US" dirty="0"/>
              <a:t>D</a:t>
            </a:r>
            <a:r>
              <a:rPr lang="en-US" dirty="0" smtClean="0"/>
              <a:t>ifficulty following finger-point reading.</a:t>
            </a:r>
            <a:endParaRPr lang="en-US" dirty="0"/>
          </a:p>
        </p:txBody>
      </p:sp>
    </p:spTree>
    <p:extLst>
      <p:ext uri="{BB962C8B-B14F-4D97-AF65-F5344CB8AC3E}">
        <p14:creationId xmlns:p14="http://schemas.microsoft.com/office/powerpoint/2010/main" val="3175073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076" y="274638"/>
            <a:ext cx="6996723" cy="1143000"/>
          </a:xfrm>
        </p:spPr>
        <p:txBody>
          <a:bodyPr/>
          <a:lstStyle/>
          <a:p>
            <a:r>
              <a:rPr lang="en-US" b="1" dirty="0" smtClean="0"/>
              <a:t>In Action</a:t>
            </a:r>
            <a:endParaRPr lang="en-US" b="1" dirty="0"/>
          </a:p>
        </p:txBody>
      </p:sp>
      <p:sp>
        <p:nvSpPr>
          <p:cNvPr id="3" name="Content Placeholder 2"/>
          <p:cNvSpPr>
            <a:spLocks noGrp="1"/>
          </p:cNvSpPr>
          <p:nvPr>
            <p:ph idx="1"/>
          </p:nvPr>
        </p:nvSpPr>
        <p:spPr>
          <a:xfrm>
            <a:off x="1473200" y="1502508"/>
            <a:ext cx="7670800" cy="4525963"/>
          </a:xfrm>
        </p:spPr>
        <p:txBody>
          <a:bodyPr/>
          <a:lstStyle/>
          <a:p>
            <a:r>
              <a:rPr lang="en-US" dirty="0" smtClean="0"/>
              <a:t>Partner A: Note what facets of phonological awareness are taught.</a:t>
            </a:r>
          </a:p>
          <a:p>
            <a:endParaRPr lang="en-US" dirty="0"/>
          </a:p>
          <a:p>
            <a:r>
              <a:rPr lang="en-US" dirty="0" smtClean="0"/>
              <a:t>Partner B: Note how the teacher reinforces the learning.</a:t>
            </a:r>
          </a:p>
          <a:p>
            <a:endParaRPr lang="en-US" dirty="0"/>
          </a:p>
          <a:p>
            <a:r>
              <a:rPr lang="en-US" dirty="0" smtClean="0"/>
              <a:t>All: Note how the teacher differentiates the instruction.</a:t>
            </a:r>
          </a:p>
          <a:p>
            <a:endParaRPr lang="en-US" dirty="0"/>
          </a:p>
          <a:p>
            <a:endParaRPr lang="en-US" dirty="0"/>
          </a:p>
        </p:txBody>
      </p:sp>
    </p:spTree>
    <p:extLst>
      <p:ext uri="{BB962C8B-B14F-4D97-AF65-F5344CB8AC3E}">
        <p14:creationId xmlns:p14="http://schemas.microsoft.com/office/powerpoint/2010/main" val="455545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154" y="274638"/>
            <a:ext cx="7211646" cy="1143000"/>
          </a:xfrm>
        </p:spPr>
        <p:txBody>
          <a:bodyPr/>
          <a:lstStyle/>
          <a:p>
            <a:r>
              <a:rPr lang="en-US" b="1" dirty="0" smtClean="0"/>
              <a:t>Application Assignment</a:t>
            </a:r>
            <a:endParaRPr lang="en-US" b="1" dirty="0"/>
          </a:p>
        </p:txBody>
      </p:sp>
      <p:sp>
        <p:nvSpPr>
          <p:cNvPr id="5" name="Content Placeholder 4"/>
          <p:cNvSpPr>
            <a:spLocks noGrp="1"/>
          </p:cNvSpPr>
          <p:nvPr>
            <p:ph idx="1"/>
          </p:nvPr>
        </p:nvSpPr>
        <p:spPr>
          <a:xfrm>
            <a:off x="1406768" y="1600200"/>
            <a:ext cx="7280031" cy="4525963"/>
          </a:xfrm>
        </p:spPr>
        <p:txBody>
          <a:bodyPr/>
          <a:lstStyle/>
          <a:p>
            <a:pPr marL="0" indent="0">
              <a:buNone/>
            </a:pPr>
            <a:r>
              <a:rPr lang="en-US" dirty="0" smtClean="0"/>
              <a:t>Review the materials at: </a:t>
            </a:r>
            <a:r>
              <a:rPr lang="en-US" dirty="0" smtClean="0">
                <a:hlinkClick r:id="rId3"/>
              </a:rPr>
              <a:t>www.fcrr.org</a:t>
            </a:r>
            <a:endParaRPr lang="en-US" dirty="0" smtClean="0"/>
          </a:p>
          <a:p>
            <a:pPr marL="0" indent="0">
              <a:buNone/>
            </a:pPr>
            <a:r>
              <a:rPr lang="en-US" dirty="0" smtClean="0"/>
              <a:t>Grades K &amp; 1: Phonemic Awareness</a:t>
            </a:r>
          </a:p>
          <a:p>
            <a:pPr marL="0" indent="0">
              <a:buNone/>
            </a:pPr>
            <a:endParaRPr lang="en-US" dirty="0"/>
          </a:p>
          <a:p>
            <a:pPr marL="0" indent="0">
              <a:buNone/>
            </a:pPr>
            <a:r>
              <a:rPr lang="en-US" dirty="0"/>
              <a:t>T</a:t>
            </a:r>
            <a:r>
              <a:rPr lang="en-US" dirty="0" smtClean="0"/>
              <a:t>each the activity to a young student</a:t>
            </a:r>
          </a:p>
          <a:p>
            <a:pPr marL="0" indent="0">
              <a:buNone/>
            </a:pPr>
            <a:endParaRPr lang="en-US" dirty="0"/>
          </a:p>
          <a:p>
            <a:pPr marL="0" indent="0">
              <a:buNone/>
            </a:pPr>
            <a:r>
              <a:rPr lang="en-US" dirty="0" smtClean="0"/>
              <a:t>Reflect: What worked? What will I do differently next time? How can I differentiate the instruction?</a:t>
            </a:r>
            <a:endParaRPr lang="en-US" dirty="0"/>
          </a:p>
        </p:txBody>
      </p:sp>
    </p:spTree>
    <p:extLst>
      <p:ext uri="{BB962C8B-B14F-4D97-AF65-F5344CB8AC3E}">
        <p14:creationId xmlns:p14="http://schemas.microsoft.com/office/powerpoint/2010/main" val="1761331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739" y="274638"/>
            <a:ext cx="7067061" cy="1143000"/>
          </a:xfrm>
        </p:spPr>
        <p:txBody>
          <a:bodyPr/>
          <a:lstStyle/>
          <a:p>
            <a:r>
              <a:rPr lang="en-US" b="1" dirty="0" smtClean="0"/>
              <a:t>Assessment</a:t>
            </a:r>
            <a:endParaRPr lang="en-US" b="1" dirty="0"/>
          </a:p>
        </p:txBody>
      </p:sp>
      <p:sp>
        <p:nvSpPr>
          <p:cNvPr id="3" name="Content Placeholder 2"/>
          <p:cNvSpPr>
            <a:spLocks noGrp="1"/>
          </p:cNvSpPr>
          <p:nvPr>
            <p:ph idx="1"/>
          </p:nvPr>
        </p:nvSpPr>
        <p:spPr>
          <a:xfrm>
            <a:off x="1424354" y="1417638"/>
            <a:ext cx="7612184" cy="4525963"/>
          </a:xfrm>
        </p:spPr>
        <p:txBody>
          <a:bodyPr/>
          <a:lstStyle/>
          <a:p>
            <a:pPr marL="0" indent="0">
              <a:buNone/>
            </a:pPr>
            <a:endParaRPr lang="en-US" dirty="0" smtClean="0"/>
          </a:p>
          <a:p>
            <a:pPr marL="514350" indent="-514350">
              <a:buAutoNum type="arabicPeriod"/>
            </a:pPr>
            <a:r>
              <a:rPr lang="en-US" dirty="0" smtClean="0"/>
              <a:t>Complete the quiz independently.</a:t>
            </a:r>
          </a:p>
          <a:p>
            <a:pPr marL="514350" indent="-514350">
              <a:buAutoNum type="arabicPeriod"/>
            </a:pPr>
            <a:r>
              <a:rPr lang="en-US" dirty="0" smtClean="0"/>
              <a:t>In a small group, discuss your answers and reach a consensus.</a:t>
            </a:r>
          </a:p>
          <a:p>
            <a:pPr marL="514350" indent="-514350">
              <a:buAutoNum type="arabicPeriod"/>
            </a:pPr>
            <a:r>
              <a:rPr lang="en-US" dirty="0" smtClean="0"/>
              <a:t>Submit one quiz with the names of group members.</a:t>
            </a:r>
            <a:endParaRPr lang="en-US" dirty="0"/>
          </a:p>
        </p:txBody>
      </p:sp>
    </p:spTree>
    <p:extLst>
      <p:ext uri="{BB962C8B-B14F-4D97-AF65-F5344CB8AC3E}">
        <p14:creationId xmlns:p14="http://schemas.microsoft.com/office/powerpoint/2010/main" val="82851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076" y="274638"/>
            <a:ext cx="6996723" cy="1143000"/>
          </a:xfrm>
        </p:spPr>
        <p:txBody>
          <a:bodyPr>
            <a:noAutofit/>
          </a:bodyPr>
          <a:lstStyle/>
          <a:p>
            <a:r>
              <a:rPr lang="en-US" sz="3600" b="1" dirty="0" smtClean="0"/>
              <a:t>PA begins </a:t>
            </a:r>
            <a:r>
              <a:rPr lang="en-US" sz="3600" b="1" dirty="0"/>
              <a:t>w</a:t>
            </a:r>
            <a:r>
              <a:rPr lang="en-US" sz="3600" b="1" dirty="0" smtClean="0"/>
              <a:t>ith </a:t>
            </a:r>
            <a:r>
              <a:rPr lang="en-US" sz="3600" b="1" dirty="0"/>
              <a:t>l</a:t>
            </a:r>
            <a:r>
              <a:rPr lang="en-US" sz="3600" b="1" dirty="0" smtClean="0"/>
              <a:t>istening</a:t>
            </a:r>
            <a:endParaRPr lang="en-US" sz="3600" b="1" dirty="0"/>
          </a:p>
        </p:txBody>
      </p:sp>
      <p:pic>
        <p:nvPicPr>
          <p:cNvPr id="10" name="Content Placeholder 9"/>
          <p:cNvPicPr>
            <a:picLocks noGrp="1" noChangeAspect="1"/>
          </p:cNvPicPr>
          <p:nvPr>
            <p:ph idx="1"/>
          </p:nvPr>
        </p:nvPicPr>
        <p:blipFill>
          <a:blip r:embed="rId3"/>
          <a:srcRect l="7100" r="7100"/>
          <a:stretch>
            <a:fillRect/>
          </a:stretch>
        </p:blipFill>
        <p:spPr>
          <a:xfrm>
            <a:off x="1444625" y="1417638"/>
            <a:ext cx="7591425" cy="4525962"/>
          </a:xfrm>
        </p:spPr>
      </p:pic>
      <p:sp>
        <p:nvSpPr>
          <p:cNvPr id="3" name="TextBox 2"/>
          <p:cNvSpPr txBox="1"/>
          <p:nvPr/>
        </p:nvSpPr>
        <p:spPr>
          <a:xfrm>
            <a:off x="2095500" y="6197600"/>
            <a:ext cx="7693268" cy="646331"/>
          </a:xfrm>
          <a:prstGeom prst="rect">
            <a:avLst/>
          </a:prstGeom>
          <a:noFill/>
        </p:spPr>
        <p:txBody>
          <a:bodyPr wrap="square" rtlCol="0">
            <a:spAutoFit/>
          </a:bodyPr>
          <a:lstStyle/>
          <a:p>
            <a:r>
              <a:rPr lang="en-US" dirty="0"/>
              <a:t>©2009 University of Texas System/Texas Education Agency</a:t>
            </a:r>
          </a:p>
          <a:p>
            <a:endParaRPr lang="en-US" dirty="0"/>
          </a:p>
        </p:txBody>
      </p:sp>
    </p:spTree>
    <p:extLst>
      <p:ext uri="{BB962C8B-B14F-4D97-AF65-F5344CB8AC3E}">
        <p14:creationId xmlns:p14="http://schemas.microsoft.com/office/powerpoint/2010/main" val="59544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538" y="274638"/>
            <a:ext cx="7016262" cy="1143000"/>
          </a:xfrm>
        </p:spPr>
        <p:txBody>
          <a:bodyPr>
            <a:normAutofit fontScale="90000"/>
          </a:bodyPr>
          <a:lstStyle/>
          <a:p>
            <a:r>
              <a:rPr lang="en-US" b="1" dirty="0"/>
              <a:t>Phonological </a:t>
            </a:r>
            <a:r>
              <a:rPr lang="en-US" b="1" dirty="0" smtClean="0"/>
              <a:t>Awareness  Continuum</a:t>
            </a:r>
            <a:endParaRPr lang="en-US" b="1" dirty="0"/>
          </a:p>
        </p:txBody>
      </p:sp>
      <p:pic>
        <p:nvPicPr>
          <p:cNvPr id="4" name="Content Placeholder 3"/>
          <p:cNvPicPr>
            <a:picLocks noGrp="1" noChangeAspect="1"/>
          </p:cNvPicPr>
          <p:nvPr>
            <p:ph idx="1"/>
          </p:nvPr>
        </p:nvPicPr>
        <p:blipFill>
          <a:blip r:embed="rId3"/>
          <a:srcRect l="3384" r="3384"/>
          <a:stretch>
            <a:fillRect/>
          </a:stretch>
        </p:blipFill>
        <p:spPr>
          <a:xfrm>
            <a:off x="1446213" y="1600200"/>
            <a:ext cx="7240587" cy="4525963"/>
          </a:xfrm>
        </p:spPr>
      </p:pic>
      <p:sp>
        <p:nvSpPr>
          <p:cNvPr id="3" name="TextBox 2"/>
          <p:cNvSpPr txBox="1"/>
          <p:nvPr/>
        </p:nvSpPr>
        <p:spPr>
          <a:xfrm>
            <a:off x="2100385" y="6369538"/>
            <a:ext cx="5121915" cy="338554"/>
          </a:xfrm>
          <a:prstGeom prst="rect">
            <a:avLst/>
          </a:prstGeom>
          <a:noFill/>
        </p:spPr>
        <p:txBody>
          <a:bodyPr wrap="none" rtlCol="0">
            <a:spAutoFit/>
          </a:bodyPr>
          <a:lstStyle/>
          <a:p>
            <a:r>
              <a:rPr lang="en-US" sz="1600" dirty="0" smtClean="0"/>
              <a:t>©2009 University of Texas System/Texas Education Agency</a:t>
            </a:r>
            <a:endParaRPr lang="en-US" sz="1600" dirty="0"/>
          </a:p>
        </p:txBody>
      </p:sp>
    </p:spTree>
    <p:extLst>
      <p:ext uri="{BB962C8B-B14F-4D97-AF65-F5344CB8AC3E}">
        <p14:creationId xmlns:p14="http://schemas.microsoft.com/office/powerpoint/2010/main" val="3594968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692" y="297476"/>
            <a:ext cx="7016262" cy="1143000"/>
          </a:xfrm>
        </p:spPr>
        <p:txBody>
          <a:bodyPr>
            <a:normAutofit fontScale="90000"/>
          </a:bodyPr>
          <a:lstStyle/>
          <a:p>
            <a:r>
              <a:rPr lang="en-US" sz="3600" b="1" dirty="0" smtClean="0"/>
              <a:t>Another View of the </a:t>
            </a:r>
            <a:r>
              <a:rPr lang="en-US" sz="3600" b="1" dirty="0"/>
              <a:t>Phonological </a:t>
            </a:r>
            <a:r>
              <a:rPr lang="en-US" sz="3600" b="1" dirty="0" smtClean="0"/>
              <a:t>Awareness Continuum</a:t>
            </a:r>
            <a:endParaRPr lang="en-US" sz="3600" b="1" dirty="0"/>
          </a:p>
        </p:txBody>
      </p:sp>
      <p:pic>
        <p:nvPicPr>
          <p:cNvPr id="6" name="Content Placeholder 5"/>
          <p:cNvPicPr>
            <a:picLocks noGrp="1" noChangeAspect="1"/>
          </p:cNvPicPr>
          <p:nvPr>
            <p:ph idx="1"/>
          </p:nvPr>
        </p:nvPicPr>
        <p:blipFill>
          <a:blip r:embed="rId3"/>
          <a:srcRect l="3604" r="3604"/>
          <a:stretch>
            <a:fillRect/>
          </a:stretch>
        </p:blipFill>
        <p:spPr>
          <a:xfrm>
            <a:off x="409575" y="1440477"/>
            <a:ext cx="8499963" cy="4841138"/>
          </a:xfrm>
        </p:spPr>
      </p:pic>
      <p:sp>
        <p:nvSpPr>
          <p:cNvPr id="4" name="TextBox 3"/>
          <p:cNvSpPr txBox="1"/>
          <p:nvPr/>
        </p:nvSpPr>
        <p:spPr>
          <a:xfrm>
            <a:off x="1690077" y="6408615"/>
            <a:ext cx="5737468" cy="646331"/>
          </a:xfrm>
          <a:prstGeom prst="rect">
            <a:avLst/>
          </a:prstGeom>
          <a:noFill/>
        </p:spPr>
        <p:txBody>
          <a:bodyPr wrap="none" rtlCol="0">
            <a:spAutoFit/>
          </a:bodyPr>
          <a:lstStyle/>
          <a:p>
            <a:r>
              <a:rPr lang="en-US" dirty="0"/>
              <a:t>©2009 University of Texas System/Texas Education Agency</a:t>
            </a:r>
          </a:p>
          <a:p>
            <a:endParaRPr lang="en-US" dirty="0"/>
          </a:p>
        </p:txBody>
      </p:sp>
    </p:spTree>
    <p:extLst>
      <p:ext uri="{BB962C8B-B14F-4D97-AF65-F5344CB8AC3E}">
        <p14:creationId xmlns:p14="http://schemas.microsoft.com/office/powerpoint/2010/main" val="53970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277" y="274638"/>
            <a:ext cx="7123723" cy="1143000"/>
          </a:xfrm>
        </p:spPr>
        <p:txBody>
          <a:bodyPr>
            <a:normAutofit fontScale="90000"/>
          </a:bodyPr>
          <a:lstStyle/>
          <a:p>
            <a:r>
              <a:rPr lang="en-US" b="1" dirty="0"/>
              <a:t>Phonological </a:t>
            </a:r>
            <a:r>
              <a:rPr lang="en-US" b="1" dirty="0" smtClean="0"/>
              <a:t>Awareness  Continuum</a:t>
            </a:r>
            <a:endParaRPr lang="en-US" b="1" dirty="0"/>
          </a:p>
        </p:txBody>
      </p:sp>
      <p:sp>
        <p:nvSpPr>
          <p:cNvPr id="3" name="Content Placeholder 2"/>
          <p:cNvSpPr>
            <a:spLocks noGrp="1"/>
          </p:cNvSpPr>
          <p:nvPr>
            <p:ph idx="1"/>
          </p:nvPr>
        </p:nvSpPr>
        <p:spPr>
          <a:xfrm>
            <a:off x="1465384" y="1600200"/>
            <a:ext cx="7221415" cy="4525963"/>
          </a:xfrm>
        </p:spPr>
        <p:txBody>
          <a:bodyPr/>
          <a:lstStyle/>
          <a:p>
            <a:pPr marL="0" indent="0">
              <a:buNone/>
            </a:pPr>
            <a:r>
              <a:rPr lang="en-US" dirty="0"/>
              <a:t>As you watch, note:</a:t>
            </a:r>
          </a:p>
          <a:p>
            <a:r>
              <a:rPr lang="en-US" dirty="0"/>
              <a:t>Activities for each </a:t>
            </a:r>
            <a:r>
              <a:rPr lang="en-US" dirty="0" smtClean="0"/>
              <a:t>level.</a:t>
            </a:r>
            <a:endParaRPr lang="en-US" dirty="0"/>
          </a:p>
          <a:p>
            <a:r>
              <a:rPr lang="en-US" dirty="0" smtClean="0"/>
              <a:t>Phonological awareness in Spanish.</a:t>
            </a:r>
            <a:endParaRPr lang="en-US" dirty="0"/>
          </a:p>
          <a:p>
            <a:r>
              <a:rPr lang="en-US" dirty="0"/>
              <a:t>The connection of sounds to </a:t>
            </a:r>
            <a:r>
              <a:rPr lang="en-US" dirty="0" smtClean="0"/>
              <a:t>letters.</a:t>
            </a:r>
            <a:endParaRPr lang="en-US" dirty="0"/>
          </a:p>
          <a:p>
            <a:endParaRPr lang="en-US" dirty="0"/>
          </a:p>
        </p:txBody>
      </p:sp>
    </p:spTree>
    <p:extLst>
      <p:ext uri="{BB962C8B-B14F-4D97-AF65-F5344CB8AC3E}">
        <p14:creationId xmlns:p14="http://schemas.microsoft.com/office/powerpoint/2010/main" val="1108204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970" y="274638"/>
            <a:ext cx="7076830" cy="1143000"/>
          </a:xfrm>
        </p:spPr>
        <p:txBody>
          <a:bodyPr>
            <a:normAutofit/>
          </a:bodyPr>
          <a:lstStyle/>
          <a:p>
            <a:r>
              <a:rPr lang="en-US" b="1" dirty="0" smtClean="0"/>
              <a:t>PA  Continuum</a:t>
            </a:r>
            <a:endParaRPr lang="en-US" b="1" dirty="0"/>
          </a:p>
        </p:txBody>
      </p:sp>
      <p:sp>
        <p:nvSpPr>
          <p:cNvPr id="3" name="Content Placeholder 2"/>
          <p:cNvSpPr>
            <a:spLocks noGrp="1"/>
          </p:cNvSpPr>
          <p:nvPr>
            <p:ph idx="1"/>
          </p:nvPr>
        </p:nvSpPr>
        <p:spPr>
          <a:xfrm>
            <a:off x="1395046" y="1417638"/>
            <a:ext cx="7748954" cy="4525963"/>
          </a:xfrm>
        </p:spPr>
        <p:txBody>
          <a:bodyPr>
            <a:normAutofit lnSpcReduction="10000"/>
          </a:bodyPr>
          <a:lstStyle/>
          <a:p>
            <a:pPr marL="0" indent="0">
              <a:buNone/>
            </a:pPr>
            <a:r>
              <a:rPr lang="en-US" dirty="0" smtClean="0"/>
              <a:t>Student has difficulty</a:t>
            </a:r>
            <a:r>
              <a:rPr lang="en-US" dirty="0"/>
              <a:t> </a:t>
            </a:r>
            <a:r>
              <a:rPr lang="en-US" dirty="0" smtClean="0"/>
              <a:t>. . . </a:t>
            </a:r>
          </a:p>
          <a:p>
            <a:pPr marL="514350" indent="-514350">
              <a:buFont typeface="+mj-lt"/>
              <a:buAutoNum type="arabicPeriod"/>
            </a:pPr>
            <a:r>
              <a:rPr lang="en-US" dirty="0" smtClean="0"/>
              <a:t>Blending phonemes into a whole word.</a:t>
            </a:r>
          </a:p>
          <a:p>
            <a:pPr marL="514350" indent="-514350">
              <a:buFont typeface="+mj-lt"/>
              <a:buAutoNum type="arabicPeriod"/>
            </a:pPr>
            <a:endParaRPr lang="en-US" dirty="0"/>
          </a:p>
          <a:p>
            <a:pPr marL="514350" indent="-514350">
              <a:buFont typeface="+mj-lt"/>
              <a:buAutoNum type="arabicPeriod"/>
            </a:pPr>
            <a:r>
              <a:rPr lang="en-US" dirty="0" smtClean="0"/>
              <a:t>Telling which word is different.</a:t>
            </a:r>
          </a:p>
          <a:p>
            <a:pPr marL="514350" indent="-514350">
              <a:buFont typeface="+mj-lt"/>
              <a:buAutoNum type="arabicPeriod"/>
            </a:pPr>
            <a:endParaRPr lang="en-US" dirty="0"/>
          </a:p>
          <a:p>
            <a:pPr marL="514350" indent="-514350">
              <a:buFont typeface="+mj-lt"/>
              <a:buAutoNum type="arabicPeriod"/>
            </a:pPr>
            <a:r>
              <a:rPr lang="en-US" dirty="0" smtClean="0"/>
              <a:t>Identifying medial sound.</a:t>
            </a:r>
          </a:p>
          <a:p>
            <a:pPr marL="514350" indent="-514350">
              <a:buFont typeface="+mj-lt"/>
              <a:buAutoNum type="arabicPeriod"/>
            </a:pPr>
            <a:endParaRPr lang="en-US" dirty="0"/>
          </a:p>
          <a:p>
            <a:pPr marL="514350" indent="-514350">
              <a:buFont typeface="+mj-lt"/>
              <a:buAutoNum type="arabicPeriod"/>
            </a:pPr>
            <a:r>
              <a:rPr lang="en-US" dirty="0" smtClean="0"/>
              <a:t>Substituting individual sounds.</a:t>
            </a:r>
            <a:endParaRPr lang="en-US" dirty="0"/>
          </a:p>
        </p:txBody>
      </p:sp>
    </p:spTree>
    <p:extLst>
      <p:ext uri="{BB962C8B-B14F-4D97-AF65-F5344CB8AC3E}">
        <p14:creationId xmlns:p14="http://schemas.microsoft.com/office/powerpoint/2010/main" val="1530595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308" y="274638"/>
            <a:ext cx="7006492" cy="1143000"/>
          </a:xfrm>
        </p:spPr>
        <p:txBody>
          <a:bodyPr/>
          <a:lstStyle/>
          <a:p>
            <a:r>
              <a:rPr lang="en-US" b="1" dirty="0" smtClean="0"/>
              <a:t>English Phonemes</a:t>
            </a:r>
            <a:endParaRPr lang="en-US" b="1" dirty="0"/>
          </a:p>
        </p:txBody>
      </p:sp>
      <p:sp>
        <p:nvSpPr>
          <p:cNvPr id="3" name="Content Placeholder 2"/>
          <p:cNvSpPr>
            <a:spLocks noGrp="1"/>
          </p:cNvSpPr>
          <p:nvPr>
            <p:ph idx="1"/>
          </p:nvPr>
        </p:nvSpPr>
        <p:spPr>
          <a:xfrm>
            <a:off x="1445846" y="1600200"/>
            <a:ext cx="7240954" cy="4525963"/>
          </a:xfrm>
        </p:spPr>
        <p:txBody>
          <a:bodyPr/>
          <a:lstStyle/>
          <a:p>
            <a:r>
              <a:rPr lang="en-US" dirty="0" smtClean="0"/>
              <a:t>26 letters.</a:t>
            </a:r>
          </a:p>
          <a:p>
            <a:endParaRPr lang="en-US" dirty="0"/>
          </a:p>
          <a:p>
            <a:r>
              <a:rPr lang="en-US" dirty="0" smtClean="0"/>
              <a:t>44 phonemes.</a:t>
            </a:r>
          </a:p>
          <a:p>
            <a:endParaRPr lang="en-US" dirty="0"/>
          </a:p>
          <a:p>
            <a:r>
              <a:rPr lang="en-US" dirty="0" smtClean="0"/>
              <a:t>98 phoneme-grapheme associations.</a:t>
            </a:r>
            <a:endParaRPr lang="en-US" dirty="0"/>
          </a:p>
        </p:txBody>
      </p:sp>
      <p:sp>
        <p:nvSpPr>
          <p:cNvPr id="4" name="TextBox 3"/>
          <p:cNvSpPr txBox="1"/>
          <p:nvPr/>
        </p:nvSpPr>
        <p:spPr>
          <a:xfrm>
            <a:off x="1828800" y="5880100"/>
            <a:ext cx="2265915" cy="276999"/>
          </a:xfrm>
          <a:prstGeom prst="rect">
            <a:avLst/>
          </a:prstGeom>
          <a:noFill/>
        </p:spPr>
        <p:txBody>
          <a:bodyPr wrap="none" rtlCol="0">
            <a:spAutoFit/>
          </a:bodyPr>
          <a:lstStyle/>
          <a:p>
            <a:r>
              <a:rPr lang="en-US" sz="1200" dirty="0" smtClean="0"/>
              <a:t>Vaughn &amp; Linan-Thompson, 2004</a:t>
            </a:r>
            <a:endParaRPr lang="en-US" sz="1200" dirty="0"/>
          </a:p>
        </p:txBody>
      </p:sp>
    </p:spTree>
    <p:extLst>
      <p:ext uri="{BB962C8B-B14F-4D97-AF65-F5344CB8AC3E}">
        <p14:creationId xmlns:p14="http://schemas.microsoft.com/office/powerpoint/2010/main" val="229473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274638"/>
            <a:ext cx="7061200" cy="1143000"/>
          </a:xfrm>
        </p:spPr>
        <p:txBody>
          <a:bodyPr/>
          <a:lstStyle/>
          <a:p>
            <a:r>
              <a:rPr lang="en-US" b="1" dirty="0" smtClean="0"/>
              <a:t>Phonemes</a:t>
            </a:r>
            <a:endParaRPr lang="en-US" b="1" dirty="0"/>
          </a:p>
        </p:txBody>
      </p:sp>
      <p:pic>
        <p:nvPicPr>
          <p:cNvPr id="4" name="Content Placeholder 3"/>
          <p:cNvPicPr>
            <a:picLocks noGrp="1" noChangeAspect="1"/>
          </p:cNvPicPr>
          <p:nvPr>
            <p:ph idx="1"/>
          </p:nvPr>
        </p:nvPicPr>
        <p:blipFill>
          <a:blip r:embed="rId3"/>
          <a:srcRect t="265" b="265"/>
          <a:stretch>
            <a:fillRect/>
          </a:stretch>
        </p:blipFill>
        <p:spPr>
          <a:xfrm>
            <a:off x="322263" y="1600200"/>
            <a:ext cx="8364537" cy="4525963"/>
          </a:xfrm>
        </p:spPr>
      </p:pic>
      <p:sp>
        <p:nvSpPr>
          <p:cNvPr id="3" name="TextBox 2"/>
          <p:cNvSpPr txBox="1"/>
          <p:nvPr/>
        </p:nvSpPr>
        <p:spPr>
          <a:xfrm>
            <a:off x="1856154" y="6369538"/>
            <a:ext cx="3890809" cy="461665"/>
          </a:xfrm>
          <a:prstGeom prst="rect">
            <a:avLst/>
          </a:prstGeom>
          <a:noFill/>
        </p:spPr>
        <p:txBody>
          <a:bodyPr wrap="none" rtlCol="0">
            <a:spAutoFit/>
          </a:bodyPr>
          <a:lstStyle/>
          <a:p>
            <a:r>
              <a:rPr lang="en-US" sz="1200" dirty="0"/>
              <a:t>©2009 University of Texas System/Texas Education Agency</a:t>
            </a:r>
          </a:p>
          <a:p>
            <a:endParaRPr lang="en-US" sz="1200" dirty="0"/>
          </a:p>
        </p:txBody>
      </p:sp>
    </p:spTree>
    <p:extLst>
      <p:ext uri="{BB962C8B-B14F-4D97-AF65-F5344CB8AC3E}">
        <p14:creationId xmlns:p14="http://schemas.microsoft.com/office/powerpoint/2010/main" val="183249475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9200</TotalTime>
  <Words>4738</Words>
  <Application>Microsoft Macintosh PowerPoint</Application>
  <PresentationFormat>On-screen Show (4:3)</PresentationFormat>
  <Paragraphs>386</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1_Office Theme</vt:lpstr>
      <vt:lpstr>   Essential Components of Reading Instruction K–5 </vt:lpstr>
      <vt:lpstr>Phonemic Awareness</vt:lpstr>
      <vt:lpstr>PA begins with listening</vt:lpstr>
      <vt:lpstr>Phonological Awareness  Continuum</vt:lpstr>
      <vt:lpstr>Another View of the Phonological Awareness Continuum</vt:lpstr>
      <vt:lpstr>Phonological Awareness  Continuum</vt:lpstr>
      <vt:lpstr>PA  Continuum</vt:lpstr>
      <vt:lpstr>English Phonemes</vt:lpstr>
      <vt:lpstr>Phonemes</vt:lpstr>
      <vt:lpstr>Important Points About Phonological Awareness </vt:lpstr>
      <vt:lpstr>More Points About Phonological Awareness </vt:lpstr>
      <vt:lpstr>Mouth Pictures</vt:lpstr>
      <vt:lpstr>Phonological, Phonemic, Phonics</vt:lpstr>
      <vt:lpstr> Common Core State Standards Foundational Skills–Kdg </vt:lpstr>
      <vt:lpstr> Common Core State Standards Foundational Skills–Grade 1 </vt:lpstr>
      <vt:lpstr>Practice and Application</vt:lpstr>
      <vt:lpstr>Say It and Move It</vt:lpstr>
      <vt:lpstr> Manipulating Phonemes </vt:lpstr>
      <vt:lpstr> Grab a Group </vt:lpstr>
      <vt:lpstr>Phonological Awareness Activity Cards</vt:lpstr>
      <vt:lpstr>Phoneme Mapping</vt:lpstr>
      <vt:lpstr>Challenges</vt:lpstr>
      <vt:lpstr> More Indicators of Risk      </vt:lpstr>
      <vt:lpstr>In Action</vt:lpstr>
      <vt:lpstr>Application Assignment</vt:lpstr>
      <vt:lpstr>Assessment</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McCray</dc:creator>
  <cp:lastModifiedBy>Luke Markley</cp:lastModifiedBy>
  <cp:revision>148</cp:revision>
  <dcterms:created xsi:type="dcterms:W3CDTF">2013-11-17T21:59:04Z</dcterms:created>
  <dcterms:modified xsi:type="dcterms:W3CDTF">2017-03-13T15:18:58Z</dcterms:modified>
</cp:coreProperties>
</file>